
<file path=[Content_Types].xml><?xml version="1.0" encoding="utf-8"?>
<Types xmlns="http://schemas.openxmlformats.org/package/2006/content-types">
  <Default Extension="xml" ContentType="application/xml"/>
  <Default Extension="doc" ContentType="application/msword"/>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notesSlides/notesSlide29.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9"/>
  </p:notesMasterIdLst>
  <p:handoutMasterIdLst>
    <p:handoutMasterId r:id="rId70"/>
  </p:handoutMasterIdLst>
  <p:sldIdLst>
    <p:sldId id="256" r:id="rId2"/>
    <p:sldId id="304" r:id="rId3"/>
    <p:sldId id="257" r:id="rId4"/>
    <p:sldId id="258" r:id="rId5"/>
    <p:sldId id="303" r:id="rId6"/>
    <p:sldId id="319" r:id="rId7"/>
    <p:sldId id="259" r:id="rId8"/>
    <p:sldId id="260" r:id="rId9"/>
    <p:sldId id="261" r:id="rId10"/>
    <p:sldId id="283" r:id="rId11"/>
    <p:sldId id="263" r:id="rId12"/>
    <p:sldId id="264" r:id="rId13"/>
    <p:sldId id="265" r:id="rId14"/>
    <p:sldId id="328" r:id="rId15"/>
    <p:sldId id="329" r:id="rId16"/>
    <p:sldId id="330" r:id="rId17"/>
    <p:sldId id="331" r:id="rId18"/>
    <p:sldId id="332" r:id="rId19"/>
    <p:sldId id="333" r:id="rId20"/>
    <p:sldId id="334" r:id="rId21"/>
    <p:sldId id="335" r:id="rId22"/>
    <p:sldId id="336" r:id="rId23"/>
    <p:sldId id="337" r:id="rId24"/>
    <p:sldId id="338" r:id="rId25"/>
    <p:sldId id="339" r:id="rId26"/>
    <p:sldId id="340" r:id="rId27"/>
    <p:sldId id="341" r:id="rId28"/>
    <p:sldId id="342" r:id="rId29"/>
    <p:sldId id="266" r:id="rId30"/>
    <p:sldId id="284" r:id="rId31"/>
    <p:sldId id="285" r:id="rId32"/>
    <p:sldId id="281" r:id="rId33"/>
    <p:sldId id="277" r:id="rId34"/>
    <p:sldId id="278" r:id="rId35"/>
    <p:sldId id="279" r:id="rId36"/>
    <p:sldId id="280" r:id="rId37"/>
    <p:sldId id="275" r:id="rId38"/>
    <p:sldId id="276" r:id="rId39"/>
    <p:sldId id="282" r:id="rId40"/>
    <p:sldId id="269" r:id="rId41"/>
    <p:sldId id="270" r:id="rId42"/>
    <p:sldId id="271" r:id="rId43"/>
    <p:sldId id="272" r:id="rId44"/>
    <p:sldId id="286" r:id="rId45"/>
    <p:sldId id="326" r:id="rId46"/>
    <p:sldId id="327"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287" r:id="rId62"/>
    <p:sldId id="320" r:id="rId63"/>
    <p:sldId id="321" r:id="rId64"/>
    <p:sldId id="322" r:id="rId65"/>
    <p:sldId id="323" r:id="rId66"/>
    <p:sldId id="324" r:id="rId67"/>
    <p:sldId id="325" r:id="rId68"/>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Arial" charset="0"/>
        <a:ea typeface="+mn-ea"/>
        <a:cs typeface="+mn-cs"/>
      </a:defRPr>
    </a:lvl1pPr>
    <a:lvl2pPr marL="457200" algn="l" rtl="0" eaLnBrk="0" fontAlgn="base" hangingPunct="0">
      <a:spcBef>
        <a:spcPct val="0"/>
      </a:spcBef>
      <a:spcAft>
        <a:spcPct val="0"/>
      </a:spcAft>
      <a:defRPr sz="2000" kern="1200">
        <a:solidFill>
          <a:schemeClr val="tx1"/>
        </a:solidFill>
        <a:latin typeface="Arial" charset="0"/>
        <a:ea typeface="+mn-ea"/>
        <a:cs typeface="+mn-cs"/>
      </a:defRPr>
    </a:lvl2pPr>
    <a:lvl3pPr marL="914400" algn="l" rtl="0" eaLnBrk="0" fontAlgn="base" hangingPunct="0">
      <a:spcBef>
        <a:spcPct val="0"/>
      </a:spcBef>
      <a:spcAft>
        <a:spcPct val="0"/>
      </a:spcAft>
      <a:defRPr sz="2000" kern="1200">
        <a:solidFill>
          <a:schemeClr val="tx1"/>
        </a:solidFill>
        <a:latin typeface="Arial" charset="0"/>
        <a:ea typeface="+mn-ea"/>
        <a:cs typeface="+mn-cs"/>
      </a:defRPr>
    </a:lvl3pPr>
    <a:lvl4pPr marL="1371600" algn="l" rtl="0" eaLnBrk="0" fontAlgn="base" hangingPunct="0">
      <a:spcBef>
        <a:spcPct val="0"/>
      </a:spcBef>
      <a:spcAft>
        <a:spcPct val="0"/>
      </a:spcAft>
      <a:defRPr sz="2000" kern="1200">
        <a:solidFill>
          <a:schemeClr val="tx1"/>
        </a:solidFill>
        <a:latin typeface="Arial" charset="0"/>
        <a:ea typeface="+mn-ea"/>
        <a:cs typeface="+mn-cs"/>
      </a:defRPr>
    </a:lvl4pPr>
    <a:lvl5pPr marL="1828800" algn="l" rtl="0" eaLnBrk="0" fontAlgn="base" hangingPunct="0">
      <a:spcBef>
        <a:spcPct val="0"/>
      </a:spcBef>
      <a:spcAft>
        <a:spcPct val="0"/>
      </a:spcAft>
      <a:defRPr sz="2000" kern="1200">
        <a:solidFill>
          <a:schemeClr val="tx1"/>
        </a:solidFill>
        <a:latin typeface="Arial" charset="0"/>
        <a:ea typeface="+mn-ea"/>
        <a:cs typeface="+mn-cs"/>
      </a:defRPr>
    </a:lvl5pPr>
    <a:lvl6pPr marL="2286000" algn="l" defTabSz="457200" rtl="0" eaLnBrk="1" latinLnBrk="0" hangingPunct="1">
      <a:defRPr sz="2000" kern="1200">
        <a:solidFill>
          <a:schemeClr val="tx1"/>
        </a:solidFill>
        <a:latin typeface="Arial" charset="0"/>
        <a:ea typeface="+mn-ea"/>
        <a:cs typeface="+mn-cs"/>
      </a:defRPr>
    </a:lvl6pPr>
    <a:lvl7pPr marL="2743200" algn="l" defTabSz="457200" rtl="0" eaLnBrk="1" latinLnBrk="0" hangingPunct="1">
      <a:defRPr sz="2000" kern="1200">
        <a:solidFill>
          <a:schemeClr val="tx1"/>
        </a:solidFill>
        <a:latin typeface="Arial" charset="0"/>
        <a:ea typeface="+mn-ea"/>
        <a:cs typeface="+mn-cs"/>
      </a:defRPr>
    </a:lvl7pPr>
    <a:lvl8pPr marL="3200400" algn="l" defTabSz="457200" rtl="0" eaLnBrk="1" latinLnBrk="0" hangingPunct="1">
      <a:defRPr sz="2000" kern="1200">
        <a:solidFill>
          <a:schemeClr val="tx1"/>
        </a:solidFill>
        <a:latin typeface="Arial" charset="0"/>
        <a:ea typeface="+mn-ea"/>
        <a:cs typeface="+mn-cs"/>
      </a:defRPr>
    </a:lvl8pPr>
    <a:lvl9pPr marL="3657600" algn="l" defTabSz="4572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7CE"/>
    <a:srgbClr val="FF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187" autoAdjust="0"/>
  </p:normalViewPr>
  <p:slideViewPr>
    <p:cSldViewPr snapToGrid="0">
      <p:cViewPr>
        <p:scale>
          <a:sx n="150" d="100"/>
          <a:sy n="150" d="100"/>
        </p:scale>
        <p:origin x="-1576" y="-9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2.emf"/><Relationship Id="rId2" Type="http://schemas.openxmlformats.org/officeDocument/2006/relationships/image" Target="../media/image10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0.emf"/><Relationship Id="rId2" Type="http://schemas.openxmlformats.org/officeDocument/2006/relationships/image" Target="../media/image15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2.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55.emf"/><Relationship Id="rId4" Type="http://schemas.openxmlformats.org/officeDocument/2006/relationships/image" Target="../media/image156.emf"/><Relationship Id="rId1" Type="http://schemas.openxmlformats.org/officeDocument/2006/relationships/image" Target="../media/image153.emf"/><Relationship Id="rId2" Type="http://schemas.openxmlformats.org/officeDocument/2006/relationships/image" Target="../media/image15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5" Type="http://schemas.openxmlformats.org/officeDocument/2006/relationships/image" Target="../media/image34.emf"/><Relationship Id="rId6" Type="http://schemas.openxmlformats.org/officeDocument/2006/relationships/image" Target="../media/image35.emf"/><Relationship Id="rId1" Type="http://schemas.openxmlformats.org/officeDocument/2006/relationships/image" Target="../media/image30.emf"/><Relationship Id="rId2" Type="http://schemas.openxmlformats.org/officeDocument/2006/relationships/image" Target="../media/image3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9.wmf"/><Relationship Id="rId2"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3F06FDB-E946-6343-BAB3-B24A42F78063}" type="datetimeFigureOut">
              <a:rPr lang="en-US" smtClean="0"/>
              <a:t>3/30/16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7460BB-FD6A-1048-91E4-289A39686639}" type="slidenum">
              <a:rPr lang="en-US" smtClean="0"/>
              <a:t>‹#›</a:t>
            </a:fld>
            <a:endParaRPr lang="en-US"/>
          </a:p>
        </p:txBody>
      </p:sp>
    </p:spTree>
    <p:extLst>
      <p:ext uri="{BB962C8B-B14F-4D97-AF65-F5344CB8AC3E}">
        <p14:creationId xmlns:p14="http://schemas.microsoft.com/office/powerpoint/2010/main" val="26938285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新細明體" charset="-120"/>
              </a:defRPr>
            </a:lvl1pPr>
          </a:lstStyle>
          <a:p>
            <a:pPr>
              <a:defRPr/>
            </a:pPr>
            <a:endParaRPr lang="en-US" altLang="zh-TW"/>
          </a:p>
        </p:txBody>
      </p:sp>
      <p:sp>
        <p:nvSpPr>
          <p:cNvPr id="378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新細明體" charset="-120"/>
              </a:defRPr>
            </a:lvl1pPr>
          </a:lstStyle>
          <a:p>
            <a:pPr>
              <a:defRPr/>
            </a:pPr>
            <a:endParaRPr lang="en-US" altLang="zh-TW"/>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378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新細明體" charset="-120"/>
              </a:defRPr>
            </a:lvl1pPr>
          </a:lstStyle>
          <a:p>
            <a:pPr>
              <a:defRPr/>
            </a:pPr>
            <a:endParaRPr lang="en-US" altLang="zh-TW"/>
          </a:p>
        </p:txBody>
      </p:sp>
      <p:sp>
        <p:nvSpPr>
          <p:cNvPr id="378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新細明體" charset="-120"/>
              </a:defRPr>
            </a:lvl1pPr>
          </a:lstStyle>
          <a:p>
            <a:pPr>
              <a:defRPr/>
            </a:pPr>
            <a:fld id="{9CCDA069-D4AF-1A4C-ABCB-BAA4754DF9E8}" type="slidenum">
              <a:rPr lang="en-US" altLang="zh-TW"/>
              <a:pPr>
                <a:defRPr/>
              </a:pPr>
              <a:t>‹#›</a:t>
            </a:fld>
            <a:endParaRPr lang="en-US" altLang="zh-TW"/>
          </a:p>
        </p:txBody>
      </p:sp>
    </p:spTree>
    <p:extLst>
      <p:ext uri="{BB962C8B-B14F-4D97-AF65-F5344CB8AC3E}">
        <p14:creationId xmlns:p14="http://schemas.microsoft.com/office/powerpoint/2010/main" val="29553370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4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4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pitchFamily="4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pitchFamily="4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pitchFamily="4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60689F1E-6E94-594A-98E7-C2AE87D5814F}" type="slidenum">
              <a:rPr lang="en-US" altLang="zh-TW"/>
              <a:pPr/>
              <a:t>1</a:t>
            </a:fld>
            <a:endParaRPr lang="en-US" altLang="zh-TW"/>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D69E1820-35D2-5E4F-80CA-A533480BABA4}" type="slidenum">
              <a:rPr lang="en-US" altLang="zh-TW"/>
              <a:pPr/>
              <a:t>12</a:t>
            </a:fld>
            <a:endParaRPr lang="en-US" altLang="zh-TW"/>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344C1524-E545-BB42-95B3-CBA7EB18FCD7}" type="slidenum">
              <a:rPr lang="en-US" altLang="zh-TW"/>
              <a:pPr/>
              <a:t>13</a:t>
            </a:fld>
            <a:endParaRPr lang="en-US" altLang="zh-TW"/>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defTabSz="457200"/>
            <a:fld id="{1A247012-2576-BE48-8298-9AF319ACF175}" type="slidenum">
              <a:rPr lang="en-US" sz="1200">
                <a:latin typeface="Calibri" charset="0"/>
                <a:ea typeface="ＭＳ Ｐゴシック" charset="-128"/>
                <a:cs typeface="ＭＳ Ｐゴシック" charset="-128"/>
              </a:rPr>
              <a:pPr algn="r" defTabSz="457200"/>
              <a:t>15</a:t>
            </a:fld>
            <a:endParaRPr lang="en-US" sz="1200">
              <a:latin typeface="Calibri" charset="0"/>
              <a:ea typeface="ＭＳ Ｐゴシック" charset="-128"/>
              <a:cs typeface="ＭＳ Ｐゴシック"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pPr defTabSz="457200">
              <a:spcBef>
                <a:spcPct val="0"/>
              </a:spcBef>
            </a:pPr>
            <a:r>
              <a:rPr lang="en-US" smtClean="0">
                <a:latin typeface="Times" charset="0"/>
              </a:rPr>
              <a:t>NB: this alignment is </a:t>
            </a:r>
            <a:r>
              <a:rPr lang="en-US" b="1" smtClean="0">
                <a:latin typeface="Times" charset="0"/>
              </a:rPr>
              <a:t>not</a:t>
            </a:r>
            <a:r>
              <a:rPr lang="en-US" smtClean="0">
                <a:latin typeface="Times" charset="0"/>
              </a:rPr>
              <a:t> the same as that determined by Sukbin Lee</a:t>
            </a:r>
          </a:p>
          <a:p>
            <a:pPr defTabSz="457200">
              <a:spcBef>
                <a:spcPct val="0"/>
              </a:spcBef>
            </a:pPr>
            <a:endParaRPr lang="ko-KR" altLang="en-US" smtClean="0">
              <a:latin typeface="Times" charset="0"/>
              <a:ea typeface="굴림" charset="-127"/>
              <a:cs typeface="굴림" charset="-127"/>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FB32ED6A-ADC3-074B-BAA0-F539E7BE19C3}" type="slidenum">
              <a:rPr lang="en-US" altLang="zh-TW"/>
              <a:pPr/>
              <a:t>29</a:t>
            </a:fld>
            <a:endParaRPr lang="en-US" altLang="zh-TW"/>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C3FEE585-A500-8146-B644-C3CDBABE1225}" type="slidenum">
              <a:rPr lang="en-US" altLang="zh-TW"/>
              <a:pPr/>
              <a:t>30</a:t>
            </a:fld>
            <a:endParaRPr lang="en-US" altLang="zh-TW"/>
          </a:p>
        </p:txBody>
      </p:sp>
      <p:sp>
        <p:nvSpPr>
          <p:cNvPr id="37891" name="Rectangle 2"/>
          <p:cNvSpPr>
            <a:spLocks noGrp="1" noRot="1" noChangeAspect="1" noChangeArrowheads="1" noTextEdit="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AE800C2-EAEB-BE46-BC5A-2C93EC283C4F}" type="slidenum">
              <a:rPr lang="en-US" altLang="zh-TW"/>
              <a:pPr/>
              <a:t>31</a:t>
            </a:fld>
            <a:endParaRPr lang="en-US" altLang="zh-TW"/>
          </a:p>
        </p:txBody>
      </p:sp>
      <p:sp>
        <p:nvSpPr>
          <p:cNvPr id="39939" name="Rectangle 2"/>
          <p:cNvSpPr>
            <a:spLocks noGrp="1" noRot="1" noChangeAspect="1" noChangeArrowheads="1" noTextEdit="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46B732BF-3E85-EF42-8B6E-6AA1DE2C7EE8}" type="slidenum">
              <a:rPr lang="en-US" altLang="zh-TW"/>
              <a:pPr/>
              <a:t>32</a:t>
            </a:fld>
            <a:endParaRPr lang="en-US" altLang="zh-TW"/>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Calcule d’orientation moyenne comprit le moyenne arithm</a:t>
            </a:r>
            <a:r>
              <a:rPr lang="en-US" altLang="ja-JP">
                <a:latin typeface="Arial" charset="0"/>
              </a:rPr>
              <a:t>é</a:t>
            </a:r>
            <a:r>
              <a:rPr lang="en-US" altLang="ja-JP">
                <a:latin typeface="Times" charset="0"/>
              </a:rPr>
              <a:t>tique de chaque co</a:t>
            </a:r>
            <a:r>
              <a:rPr lang="en-US" altLang="ja-JP">
                <a:latin typeface="Arial" charset="0"/>
              </a:rPr>
              <a:t>é</a:t>
            </a:r>
            <a:r>
              <a:rPr lang="en-US" altLang="ja-JP">
                <a:latin typeface="Times" charset="0"/>
              </a:rPr>
              <a:t>fficient de quaternion.   Mais chaque orientation mesur</a:t>
            </a:r>
            <a:r>
              <a:rPr lang="en-US" altLang="ja-JP">
                <a:latin typeface="Arial" charset="0"/>
              </a:rPr>
              <a:t>é</a:t>
            </a:r>
            <a:r>
              <a:rPr lang="en-US" altLang="ja-JP">
                <a:latin typeface="Times" charset="0"/>
              </a:rPr>
              <a:t> a 23 autres r</a:t>
            </a:r>
            <a:r>
              <a:rPr lang="en-US" altLang="ja-JP">
                <a:latin typeface="Arial" charset="0"/>
              </a:rPr>
              <a:t>é</a:t>
            </a:r>
            <a:r>
              <a:rPr lang="en-US" altLang="ja-JP">
                <a:latin typeface="Times" charset="0"/>
              </a:rPr>
              <a:t>pr</a:t>
            </a:r>
            <a:r>
              <a:rPr lang="en-US" altLang="ja-JP">
                <a:latin typeface="Arial" charset="0"/>
              </a:rPr>
              <a:t>é</a:t>
            </a:r>
            <a:r>
              <a:rPr lang="en-US" altLang="ja-JP">
                <a:latin typeface="Times" charset="0"/>
              </a:rPr>
              <a:t>sentations </a:t>
            </a:r>
            <a:r>
              <a:rPr lang="en-US" altLang="ja-JP">
                <a:latin typeface="Arial" charset="0"/>
              </a:rPr>
              <a:t>é</a:t>
            </a:r>
            <a:r>
              <a:rPr lang="en-US" altLang="ja-JP">
                <a:latin typeface="Times" charset="0"/>
              </a:rPr>
              <a:t>quivalentes  reli</a:t>
            </a:r>
            <a:r>
              <a:rPr lang="en-US" altLang="ja-JP">
                <a:latin typeface="Arial" charset="0"/>
              </a:rPr>
              <a:t>é</a:t>
            </a:r>
            <a:r>
              <a:rPr lang="en-US" altLang="ja-JP">
                <a:latin typeface="Times" charset="0"/>
              </a:rPr>
              <a:t>es par les op</a:t>
            </a:r>
            <a:r>
              <a:rPr lang="en-US" altLang="ja-JP">
                <a:latin typeface="Arial" charset="0"/>
              </a:rPr>
              <a:t>é</a:t>
            </a:r>
            <a:r>
              <a:rPr lang="en-US" altLang="ja-JP">
                <a:latin typeface="Times" charset="0"/>
              </a:rPr>
              <a:t>rations de symm</a:t>
            </a:r>
            <a:r>
              <a:rPr lang="en-US" altLang="ja-JP">
                <a:latin typeface="Arial" charset="0"/>
              </a:rPr>
              <a:t>é</a:t>
            </a:r>
            <a:r>
              <a:rPr lang="en-US" altLang="ja-JP">
                <a:latin typeface="Times" charset="0"/>
              </a:rPr>
              <a:t>trie.  Une exemple de 10,000 orientations proche </a:t>
            </a:r>
            <a:r>
              <a:rPr lang="en-US" altLang="ja-JP">
                <a:latin typeface="Arial" charset="0"/>
              </a:rPr>
              <a:t>à</a:t>
            </a:r>
            <a:r>
              <a:rPr lang="en-US" altLang="ja-JP">
                <a:latin typeface="Times" charset="0"/>
              </a:rPr>
              <a:t> Brass nous montre l</a:t>
            </a:r>
            <a:r>
              <a:rPr lang="en-US" altLang="ja-JP">
                <a:latin typeface="Arial" charset="0"/>
              </a:rPr>
              <a:t>’</a:t>
            </a:r>
            <a:r>
              <a:rPr lang="en-US" altLang="ja-JP">
                <a:latin typeface="Times" charset="0"/>
              </a:rPr>
              <a:t>effet, a gauche dans une figure de pôle, </a:t>
            </a:r>
            <a:r>
              <a:rPr lang="en-US" altLang="ja-JP">
                <a:latin typeface="Arial" charset="0"/>
              </a:rPr>
              <a:t>à</a:t>
            </a:r>
            <a:r>
              <a:rPr lang="en-US" altLang="ja-JP">
                <a:latin typeface="Times" charset="0"/>
              </a:rPr>
              <a:t> droit , dans l</a:t>
            </a:r>
            <a:r>
              <a:rPr lang="en-US" altLang="ja-JP">
                <a:latin typeface="Arial" charset="0"/>
              </a:rPr>
              <a:t>’</a:t>
            </a:r>
            <a:r>
              <a:rPr lang="en-US" altLang="ja-JP">
                <a:latin typeface="Times" charset="0"/>
              </a:rPr>
              <a:t>espace d</a:t>
            </a:r>
            <a:r>
              <a:rPr lang="en-US" altLang="ja-JP">
                <a:latin typeface="Arial" charset="0"/>
              </a:rPr>
              <a:t>’</a:t>
            </a:r>
            <a:r>
              <a:rPr lang="en-US" altLang="ja-JP">
                <a:latin typeface="Times" charset="0"/>
              </a:rPr>
              <a:t>Euler o</a:t>
            </a:r>
            <a:r>
              <a:rPr lang="en-US" altLang="ja-JP">
                <a:latin typeface="Arial" charset="0"/>
              </a:rPr>
              <a:t>ù</a:t>
            </a:r>
            <a:r>
              <a:rPr lang="en-US" altLang="ja-JP">
                <a:latin typeface="Times" charset="0"/>
              </a:rPr>
              <a:t> on voit 24 nuages d</a:t>
            </a:r>
            <a:r>
              <a:rPr lang="en-US" altLang="ja-JP">
                <a:latin typeface="Arial" charset="0"/>
              </a:rPr>
              <a:t>’</a:t>
            </a:r>
            <a:r>
              <a:rPr lang="en-US" altLang="ja-JP">
                <a:latin typeface="Times" charset="0"/>
              </a:rPr>
              <a:t>orientations, un pour chaque op</a:t>
            </a:r>
            <a:r>
              <a:rPr lang="en-US" altLang="ja-JP">
                <a:latin typeface="Arial" charset="0"/>
              </a:rPr>
              <a:t>é</a:t>
            </a:r>
            <a:r>
              <a:rPr lang="en-US" altLang="ja-JP">
                <a:latin typeface="Times" charset="0"/>
              </a:rPr>
              <a:t>ration de symm</a:t>
            </a:r>
            <a:r>
              <a:rPr lang="en-US" altLang="ja-JP">
                <a:latin typeface="Arial" charset="0"/>
              </a:rPr>
              <a:t>é</a:t>
            </a:r>
            <a:r>
              <a:rPr lang="en-US" altLang="ja-JP">
                <a:latin typeface="Times" charset="0"/>
              </a:rPr>
              <a:t>trie.  Pour calculer, on fait la moyenne avec un seul nuage.</a:t>
            </a:r>
            <a:endParaRPr lang="en-US" altLang="zh-TW">
              <a:latin typeface="Times" charset="0"/>
              <a:ea typeface="新細明體" charset="-120"/>
              <a:cs typeface="新細明體" charset="-12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FF2A6102-3AE3-2841-B473-38AB6119AF82}" type="slidenum">
              <a:rPr lang="en-US" altLang="zh-TW"/>
              <a:pPr/>
              <a:t>33</a:t>
            </a:fld>
            <a:endParaRPr lang="en-US" altLang="zh-TW"/>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Ici on voit une representation avec lequelle nous faisons les comparaisons.  Il y a beaucoup de donn</a:t>
            </a:r>
            <a:r>
              <a:rPr lang="en-US" altLang="ja-JP">
                <a:latin typeface="Arial" charset="0"/>
              </a:rPr>
              <a:t>é</a:t>
            </a:r>
            <a:r>
              <a:rPr lang="en-US" altLang="ja-JP">
                <a:latin typeface="Times" charset="0"/>
              </a:rPr>
              <a:t>es et le choix des param</a:t>
            </a:r>
            <a:r>
              <a:rPr lang="en-US" altLang="ja-JP">
                <a:latin typeface="Arial" charset="0"/>
              </a:rPr>
              <a:t>è</a:t>
            </a:r>
            <a:r>
              <a:rPr lang="en-US" altLang="ja-JP">
                <a:latin typeface="Times" charset="0"/>
              </a:rPr>
              <a:t>tres nous donne une certaine representation.  En bas gauche, une vue tri-dimensionelle; en haut droit, les coupes dans l</a:t>
            </a:r>
            <a:r>
              <a:rPr lang="en-US" altLang="ja-JP">
                <a:latin typeface="Arial" charset="0"/>
              </a:rPr>
              <a:t>’</a:t>
            </a:r>
            <a:r>
              <a:rPr lang="en-US" altLang="ja-JP">
                <a:latin typeface="Times" charset="0"/>
              </a:rPr>
              <a:t>espace d</a:t>
            </a:r>
            <a:r>
              <a:rPr lang="en-US" altLang="ja-JP">
                <a:latin typeface="Arial" charset="0"/>
              </a:rPr>
              <a:t>’</a:t>
            </a:r>
            <a:r>
              <a:rPr lang="en-US" altLang="ja-JP">
                <a:latin typeface="Times" charset="0"/>
              </a:rPr>
              <a:t>Euler.  En bas droit, la liste des coefficients, un pour chaque fonction harmonique (comme les orbiteaux d</a:t>
            </a:r>
            <a:r>
              <a:rPr lang="en-US" altLang="ja-JP">
                <a:latin typeface="Arial" charset="0"/>
              </a:rPr>
              <a:t>’é</a:t>
            </a:r>
            <a:r>
              <a:rPr lang="en-US" altLang="ja-JP">
                <a:latin typeface="Times" charset="0"/>
              </a:rPr>
              <a:t>lectrones).  En g</a:t>
            </a:r>
            <a:r>
              <a:rPr lang="en-US" altLang="ja-JP">
                <a:latin typeface="Arial" charset="0"/>
              </a:rPr>
              <a:t>é</a:t>
            </a:r>
            <a:r>
              <a:rPr lang="en-US" altLang="ja-JP">
                <a:latin typeface="Times" charset="0"/>
              </a:rPr>
              <a:t>n</a:t>
            </a:r>
            <a:r>
              <a:rPr lang="en-US" altLang="ja-JP">
                <a:latin typeface="Arial" charset="0"/>
              </a:rPr>
              <a:t>é</a:t>
            </a:r>
            <a:r>
              <a:rPr lang="en-US" altLang="ja-JP">
                <a:latin typeface="Times" charset="0"/>
              </a:rPr>
              <a:t>ral, le valeur de chaque co</a:t>
            </a:r>
            <a:r>
              <a:rPr lang="en-US" altLang="ja-JP">
                <a:latin typeface="Arial" charset="0"/>
              </a:rPr>
              <a:t>é</a:t>
            </a:r>
            <a:r>
              <a:rPr lang="en-US" altLang="ja-JP">
                <a:latin typeface="Times" charset="0"/>
              </a:rPr>
              <a:t>fficient d</a:t>
            </a:r>
            <a:r>
              <a:rPr lang="en-US" altLang="ja-JP">
                <a:latin typeface="Arial" charset="0"/>
              </a:rPr>
              <a:t>é</a:t>
            </a:r>
            <a:r>
              <a:rPr lang="en-US" altLang="ja-JP">
                <a:latin typeface="Times" charset="0"/>
              </a:rPr>
              <a:t>croit avec l</a:t>
            </a:r>
            <a:r>
              <a:rPr lang="en-US" altLang="ja-JP">
                <a:latin typeface="Arial" charset="0"/>
              </a:rPr>
              <a:t>’</a:t>
            </a:r>
            <a:r>
              <a:rPr lang="en-US" altLang="ja-JP">
                <a:latin typeface="Times" charset="0"/>
              </a:rPr>
              <a:t>ordre d</a:t>
            </a:r>
            <a:r>
              <a:rPr lang="en-US" altLang="ja-JP">
                <a:latin typeface="Arial" charset="0"/>
              </a:rPr>
              <a:t>’</a:t>
            </a:r>
            <a:r>
              <a:rPr lang="en-US" altLang="ja-JP">
                <a:latin typeface="Times" charset="0"/>
              </a:rPr>
              <a:t>harmonique.  En effet, on groupe ou </a:t>
            </a:r>
            <a:r>
              <a:rPr lang="en-US" altLang="ja-JP">
                <a:latin typeface="Arial" charset="0"/>
              </a:rPr>
              <a:t>“</a:t>
            </a:r>
            <a:r>
              <a:rPr lang="en-US" altLang="ja-JP">
                <a:latin typeface="Times" charset="0"/>
              </a:rPr>
              <a:t>bin</a:t>
            </a:r>
            <a:r>
              <a:rPr lang="en-US" altLang="ja-JP">
                <a:latin typeface="Arial" charset="0"/>
              </a:rPr>
              <a:t>”</a:t>
            </a:r>
            <a:r>
              <a:rPr lang="en-US" altLang="ja-JP">
                <a:latin typeface="Times" charset="0"/>
              </a:rPr>
              <a:t> les donn</a:t>
            </a:r>
            <a:r>
              <a:rPr lang="en-US" altLang="ja-JP">
                <a:latin typeface="Arial" charset="0"/>
              </a:rPr>
              <a:t>é</a:t>
            </a:r>
            <a:r>
              <a:rPr lang="en-US" altLang="ja-JP">
                <a:latin typeface="Times" charset="0"/>
              </a:rPr>
              <a:t>s dans les bo</a:t>
            </a:r>
            <a:r>
              <a:rPr lang="en-US" altLang="ja-JP">
                <a:latin typeface="Arial" charset="0"/>
              </a:rPr>
              <a:t>î</a:t>
            </a:r>
            <a:r>
              <a:rPr lang="en-US" altLang="ja-JP">
                <a:latin typeface="Times" charset="0"/>
              </a:rPr>
              <a:t>tes, calculer les co</a:t>
            </a:r>
            <a:r>
              <a:rPr lang="en-US" altLang="ja-JP">
                <a:latin typeface="Arial" charset="0"/>
              </a:rPr>
              <a:t>é</a:t>
            </a:r>
            <a:r>
              <a:rPr lang="en-US" altLang="ja-JP">
                <a:latin typeface="Times" charset="0"/>
              </a:rPr>
              <a:t>fficients, et go</a:t>
            </a:r>
            <a:r>
              <a:rPr lang="en-US" altLang="ja-JP">
                <a:latin typeface="Arial" charset="0"/>
              </a:rPr>
              <a:t>û</a:t>
            </a:r>
            <a:r>
              <a:rPr lang="en-US" altLang="ja-JP">
                <a:latin typeface="Times" charset="0"/>
              </a:rPr>
              <a:t>ter/sampler/</a:t>
            </a:r>
            <a:r>
              <a:rPr lang="en-US" altLang="ja-JP">
                <a:latin typeface="Arial" charset="0"/>
              </a:rPr>
              <a:t>é</a:t>
            </a:r>
            <a:r>
              <a:rPr lang="en-US" altLang="ja-JP">
                <a:latin typeface="Times" charset="0"/>
              </a:rPr>
              <a:t>chantilloner l</a:t>
            </a:r>
            <a:r>
              <a:rPr lang="en-US" altLang="ja-JP">
                <a:latin typeface="Arial" charset="0"/>
              </a:rPr>
              <a:t>’</a:t>
            </a:r>
            <a:r>
              <a:rPr lang="en-US" altLang="ja-JP">
                <a:latin typeface="Times" charset="0"/>
              </a:rPr>
              <a:t>espace avec la r</a:t>
            </a:r>
            <a:r>
              <a:rPr lang="en-US" altLang="ja-JP">
                <a:latin typeface="Arial" charset="0"/>
              </a:rPr>
              <a:t>é</a:t>
            </a:r>
            <a:r>
              <a:rPr lang="en-US" altLang="ja-JP">
                <a:latin typeface="Times" charset="0"/>
              </a:rPr>
              <a:t>solution specifi</a:t>
            </a:r>
            <a:r>
              <a:rPr lang="en-US" altLang="ja-JP">
                <a:latin typeface="Arial" charset="0"/>
              </a:rPr>
              <a:t>é</a:t>
            </a:r>
            <a:r>
              <a:rPr lang="en-US" altLang="ja-JP">
                <a:latin typeface="Times" charset="0"/>
              </a:rPr>
              <a:t> en haut.</a:t>
            </a:r>
            <a:endParaRPr lang="en-US" altLang="zh-TW">
              <a:latin typeface="Times" charset="0"/>
              <a:ea typeface="新細明體" charset="-120"/>
              <a:cs typeface="新細明體" charset="-12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B5FBD64E-D84A-324F-8845-C38320FF8A50}" type="slidenum">
              <a:rPr lang="en-US" altLang="zh-TW"/>
              <a:pPr/>
              <a:t>34</a:t>
            </a:fld>
            <a:endParaRPr lang="en-US" altLang="zh-TW"/>
          </a:p>
        </p:txBody>
      </p:sp>
      <p:sp>
        <p:nvSpPr>
          <p:cNvPr id="46083" name="Rectangle 2"/>
          <p:cNvSpPr>
            <a:spLocks noGrp="1" noRot="1" noChangeAspect="1" noChangeArrowheads="1" noTextEdit="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En bas gauche, l’effet de croisance en </a:t>
            </a:r>
            <a:r>
              <a:rPr lang="fr-FR" altLang="zh-TW" sz="1600" b="1">
                <a:latin typeface="Arial" charset="0"/>
                <a:ea typeface="新細明體" charset="-120"/>
                <a:cs typeface="新細明體" charset="-120"/>
              </a:rPr>
              <a:t>résolution d'affichage.  L’image devient plus grossi</a:t>
            </a:r>
            <a:r>
              <a:rPr lang="fr-FR" altLang="ja-JP" sz="1600" b="1">
                <a:latin typeface="Arial" charset="0"/>
              </a:rPr>
              <a:t>è</a:t>
            </a:r>
            <a:r>
              <a:rPr lang="fr-FR" altLang="zh-TW" sz="1600" b="1">
                <a:latin typeface="Arial" charset="0"/>
                <a:ea typeface="新細明體" charset="-120"/>
                <a:cs typeface="新細明體" charset="-120"/>
              </a:rPr>
              <a:t>re parce qu’on « go</a:t>
            </a:r>
            <a:r>
              <a:rPr lang="fr-FR" altLang="ja-JP" sz="1600" b="1">
                <a:latin typeface="Arial" charset="0"/>
              </a:rPr>
              <a:t>ût » l’espace </a:t>
            </a:r>
            <a:r>
              <a:rPr lang="fr-FR" altLang="zh-TW" sz="1600" b="1">
                <a:latin typeface="Arial" charset="0"/>
                <a:ea typeface="新細明體" charset="-120"/>
                <a:cs typeface="新細明體" charset="-120"/>
              </a:rPr>
              <a:t>moins souvent.  Aussi le maximum d</a:t>
            </a:r>
            <a:r>
              <a:rPr lang="fr-FR" altLang="ja-JP" sz="1600" b="1">
                <a:latin typeface="Arial" charset="0"/>
              </a:rPr>
              <a:t>écroit un peu.  </a:t>
            </a:r>
          </a:p>
          <a:p>
            <a:pPr eaLnBrk="1" hangingPunct="1"/>
            <a:endParaRPr lang="fr-FR" altLang="ja-JP" sz="1600" b="1">
              <a:latin typeface="Arial" charset="0"/>
            </a:endParaRPr>
          </a:p>
          <a:p>
            <a:pPr eaLnBrk="1" hangingPunct="1"/>
            <a:r>
              <a:rPr lang="fr-FR" altLang="ja-JP" sz="1600" b="1">
                <a:latin typeface="Arial" charset="0"/>
              </a:rPr>
              <a:t>En bas droit, l’effet de enlargir la largeur de gausienne, qui produit une plus douce variation avec un plus petit maximum d’intensité.</a:t>
            </a:r>
            <a:endParaRPr lang="fr-FR" altLang="zh-TW" sz="1600" b="1">
              <a:latin typeface="Arial" charset="0"/>
              <a:ea typeface="新細明體" charset="-120"/>
              <a:cs typeface="新細明體" charset="-120"/>
            </a:endParaRPr>
          </a:p>
          <a:p>
            <a:pPr eaLnBrk="1" hangingPunct="1"/>
            <a:endParaRPr lang="en-US" altLang="zh-TW">
              <a:latin typeface="Times" charset="0"/>
              <a:ea typeface="新細明體" charset="-120"/>
              <a:cs typeface="新細明體" charset="-12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7B94AAB-CB87-3D4E-A5C4-B0D3734C8DED}" type="slidenum">
              <a:rPr lang="en-US" altLang="zh-TW"/>
              <a:pPr/>
              <a:t>35</a:t>
            </a:fld>
            <a:endParaRPr lang="en-US" altLang="zh-TW"/>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Maintenant, nous montrons l’effet de variation du rang de d</a:t>
            </a:r>
            <a:r>
              <a:rPr lang="en-US" altLang="ja-JP">
                <a:latin typeface="Arial" charset="0"/>
              </a:rPr>
              <a:t>é</a:t>
            </a:r>
            <a:r>
              <a:rPr lang="en-US" altLang="ja-JP">
                <a:latin typeface="Times" charset="0"/>
              </a:rPr>
              <a:t>veloppement L</a:t>
            </a:r>
            <a:r>
              <a:rPr lang="en-US" altLang="ja-JP" baseline="-25000">
                <a:latin typeface="Times" charset="0"/>
              </a:rPr>
              <a:t>max</a:t>
            </a:r>
            <a:r>
              <a:rPr lang="en-US" altLang="ja-JP">
                <a:latin typeface="Times" charset="0"/>
              </a:rPr>
              <a:t>.  Plus haut rang donne une representation plus d</a:t>
            </a:r>
            <a:r>
              <a:rPr lang="en-US" altLang="ja-JP">
                <a:latin typeface="Arial" charset="0"/>
              </a:rPr>
              <a:t>é</a:t>
            </a:r>
            <a:r>
              <a:rPr lang="en-US" altLang="ja-JP">
                <a:latin typeface="Times" charset="0"/>
              </a:rPr>
              <a:t>taill</a:t>
            </a:r>
            <a:r>
              <a:rPr lang="en-US" altLang="ja-JP">
                <a:latin typeface="Arial" charset="0"/>
              </a:rPr>
              <a:t>é</a:t>
            </a:r>
            <a:r>
              <a:rPr lang="en-US" altLang="ja-JP">
                <a:latin typeface="Times" charset="0"/>
              </a:rPr>
              <a:t>e (gauche) avec un maximum plus haut.  Rang en bas donne moin d</a:t>
            </a:r>
            <a:r>
              <a:rPr lang="en-US" altLang="ja-JP">
                <a:latin typeface="Arial" charset="0"/>
              </a:rPr>
              <a:t>é</a:t>
            </a:r>
            <a:r>
              <a:rPr lang="en-US" altLang="ja-JP">
                <a:latin typeface="Times" charset="0"/>
              </a:rPr>
              <a:t>tailles et un maximum plus faible.</a:t>
            </a:r>
            <a:endParaRPr lang="en-US" altLang="zh-TW">
              <a:latin typeface="Times" charset="0"/>
              <a:ea typeface="新細明體" charset="-120"/>
              <a:cs typeface="新細明體"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76B426-D7E6-B440-9979-B4FEB5A503DE}" type="slidenum">
              <a:rPr lang="en-US"/>
              <a:pPr/>
              <a:t>2</a:t>
            </a:fld>
            <a:endParaRPr lang="en-US"/>
          </a:p>
        </p:txBody>
      </p:sp>
      <p:sp>
        <p:nvSpPr>
          <p:cNvPr id="4945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45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051A6730-357E-C341-9705-2D5024642002}" type="slidenum">
              <a:rPr lang="en-US" altLang="zh-TW"/>
              <a:pPr/>
              <a:t>36</a:t>
            </a:fld>
            <a:endParaRPr lang="en-US" altLang="zh-TW"/>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Si on n’utilise pas la m</a:t>
            </a:r>
            <a:r>
              <a:rPr lang="en-US" altLang="ja-JP">
                <a:latin typeface="Arial" charset="0"/>
              </a:rPr>
              <a:t>é</a:t>
            </a:r>
            <a:r>
              <a:rPr lang="en-US" altLang="ja-JP">
                <a:latin typeface="Times" charset="0"/>
              </a:rPr>
              <a:t>thode harmonique et on fait un simple bo</a:t>
            </a:r>
            <a:r>
              <a:rPr lang="en-US" altLang="ja-JP">
                <a:latin typeface="Arial" charset="0"/>
              </a:rPr>
              <a:t>î</a:t>
            </a:r>
            <a:r>
              <a:rPr lang="en-US" altLang="ja-JP">
                <a:latin typeface="Times" charset="0"/>
              </a:rPr>
              <a:t>tement ou binning des donn</a:t>
            </a:r>
            <a:r>
              <a:rPr lang="en-US" altLang="ja-JP">
                <a:latin typeface="Arial" charset="0"/>
              </a:rPr>
              <a:t>é</a:t>
            </a:r>
            <a:r>
              <a:rPr lang="en-US" altLang="ja-JP">
                <a:latin typeface="Times" charset="0"/>
              </a:rPr>
              <a:t>es dans l</a:t>
            </a:r>
            <a:r>
              <a:rPr lang="en-US" altLang="ja-JP">
                <a:latin typeface="Arial" charset="0"/>
              </a:rPr>
              <a:t>’</a:t>
            </a:r>
            <a:r>
              <a:rPr lang="en-US" altLang="ja-JP">
                <a:latin typeface="Times" charset="0"/>
              </a:rPr>
              <a:t>espace d</a:t>
            </a:r>
            <a:r>
              <a:rPr lang="en-US" altLang="ja-JP">
                <a:latin typeface="Arial" charset="0"/>
              </a:rPr>
              <a:t>’</a:t>
            </a:r>
            <a:r>
              <a:rPr lang="en-US" altLang="ja-JP">
                <a:latin typeface="Times" charset="0"/>
              </a:rPr>
              <a:t>Euler, le r</a:t>
            </a:r>
            <a:r>
              <a:rPr lang="en-US" altLang="ja-JP">
                <a:latin typeface="Arial" charset="0"/>
              </a:rPr>
              <a:t>é</a:t>
            </a:r>
            <a:r>
              <a:rPr lang="en-US" altLang="ja-JP">
                <a:latin typeface="Times" charset="0"/>
              </a:rPr>
              <a:t>sultat est typiquement buit</a:t>
            </a:r>
            <a:r>
              <a:rPr lang="en-US" altLang="ja-JP">
                <a:latin typeface="Arial" charset="0"/>
              </a:rPr>
              <a:t>é</a:t>
            </a:r>
            <a:r>
              <a:rPr lang="en-US" altLang="ja-JP">
                <a:latin typeface="Times" charset="0"/>
              </a:rPr>
              <a:t>, sauf un tr</a:t>
            </a:r>
            <a:r>
              <a:rPr lang="en-US" altLang="ja-JP">
                <a:latin typeface="Arial" charset="0"/>
              </a:rPr>
              <a:t>è</a:t>
            </a:r>
            <a:r>
              <a:rPr lang="en-US" altLang="ja-JP">
                <a:latin typeface="Times" charset="0"/>
              </a:rPr>
              <a:t>s grand quantit</a:t>
            </a:r>
            <a:r>
              <a:rPr lang="en-US" altLang="ja-JP">
                <a:latin typeface="Arial" charset="0"/>
              </a:rPr>
              <a:t>é</a:t>
            </a:r>
            <a:r>
              <a:rPr lang="en-US" altLang="ja-JP">
                <a:latin typeface="Times" charset="0"/>
              </a:rPr>
              <a:t> de donn</a:t>
            </a:r>
            <a:r>
              <a:rPr lang="en-US" altLang="ja-JP">
                <a:latin typeface="Arial" charset="0"/>
              </a:rPr>
              <a:t>é</a:t>
            </a:r>
            <a:r>
              <a:rPr lang="en-US" altLang="ja-JP">
                <a:latin typeface="Times" charset="0"/>
              </a:rPr>
              <a:t>es (et grains, discut</a:t>
            </a:r>
            <a:r>
              <a:rPr lang="en-US" altLang="ja-JP">
                <a:latin typeface="Arial" charset="0"/>
              </a:rPr>
              <a:t>é</a:t>
            </a:r>
            <a:r>
              <a:rPr lang="en-US" altLang="ja-JP">
                <a:latin typeface="Times" charset="0"/>
              </a:rPr>
              <a:t> ailleurs).  La m</a:t>
            </a:r>
            <a:r>
              <a:rPr lang="en-US" altLang="ja-JP">
                <a:latin typeface="Arial" charset="0"/>
              </a:rPr>
              <a:t>é</a:t>
            </a:r>
            <a:r>
              <a:rPr lang="en-US" altLang="ja-JP">
                <a:latin typeface="Times" charset="0"/>
              </a:rPr>
              <a:t>thode, en effet, effectue un lissage.  Donc, en bas, voyez l</a:t>
            </a:r>
            <a:r>
              <a:rPr lang="en-US" altLang="ja-JP">
                <a:latin typeface="Arial" charset="0"/>
              </a:rPr>
              <a:t>’</a:t>
            </a:r>
            <a:r>
              <a:rPr lang="en-US" altLang="ja-JP">
                <a:latin typeface="Times" charset="0"/>
              </a:rPr>
              <a:t>effet d</a:t>
            </a:r>
            <a:r>
              <a:rPr lang="en-US" altLang="ja-JP">
                <a:latin typeface="Arial" charset="0"/>
              </a:rPr>
              <a:t>’</a:t>
            </a:r>
            <a:r>
              <a:rPr lang="en-US" altLang="ja-JP">
                <a:latin typeface="Times" charset="0"/>
              </a:rPr>
              <a:t>un binning plus grossier que la r</a:t>
            </a:r>
            <a:r>
              <a:rPr lang="en-US" altLang="ja-JP">
                <a:latin typeface="Arial" charset="0"/>
              </a:rPr>
              <a:t>é</a:t>
            </a:r>
            <a:r>
              <a:rPr lang="en-US" altLang="ja-JP">
                <a:latin typeface="Times" charset="0"/>
              </a:rPr>
              <a:t>solution pour representation; on peut voir chaque bo</a:t>
            </a:r>
            <a:r>
              <a:rPr lang="en-US" altLang="ja-JP">
                <a:latin typeface="Arial" charset="0"/>
              </a:rPr>
              <a:t>î</a:t>
            </a:r>
            <a:r>
              <a:rPr lang="en-US" altLang="ja-JP">
                <a:latin typeface="Times" charset="0"/>
              </a:rPr>
              <a:t>te!  Telle une concentration des donn</a:t>
            </a:r>
            <a:r>
              <a:rPr lang="en-US" altLang="ja-JP">
                <a:latin typeface="Arial" charset="0"/>
              </a:rPr>
              <a:t>é</a:t>
            </a:r>
            <a:r>
              <a:rPr lang="en-US" altLang="ja-JP">
                <a:latin typeface="Times" charset="0"/>
              </a:rPr>
              <a:t>es produit un maximum de 31.</a:t>
            </a:r>
            <a:endParaRPr lang="en-US" altLang="zh-TW">
              <a:latin typeface="Times" charset="0"/>
              <a:ea typeface="新細明體" charset="-120"/>
              <a:cs typeface="新細明體" charset="-12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B4313ED3-EA8A-9E40-9EC3-1E07C2518402}" type="slidenum">
              <a:rPr lang="en-US" altLang="zh-TW"/>
              <a:pPr/>
              <a:t>37</a:t>
            </a:fld>
            <a:endParaRPr lang="en-US" altLang="zh-TW"/>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Donc, combien de grains </a:t>
            </a:r>
            <a:r>
              <a:rPr lang="en-US" altLang="ja-JP">
                <a:latin typeface="Arial" charset="0"/>
              </a:rPr>
              <a:t>à</a:t>
            </a:r>
            <a:r>
              <a:rPr lang="en-US" altLang="ja-JP">
                <a:latin typeface="Times" charset="0"/>
              </a:rPr>
              <a:t> mesurer?  Faites attention!  Il ne s</a:t>
            </a:r>
            <a:r>
              <a:rPr lang="en-US" altLang="ja-JP">
                <a:latin typeface="Arial" charset="0"/>
              </a:rPr>
              <a:t>’</a:t>
            </a:r>
            <a:r>
              <a:rPr lang="en-US" altLang="ja-JP">
                <a:latin typeface="Times" charset="0"/>
              </a:rPr>
              <a:t>agit pas du nombre de points!  Un balayage sur les mêmes grains avec 1,000, 10,000, 100,000, million etc points ne fait qu</a:t>
            </a:r>
            <a:r>
              <a:rPr lang="en-US" altLang="ja-JP">
                <a:latin typeface="Arial" charset="0"/>
              </a:rPr>
              <a:t>’</a:t>
            </a:r>
            <a:r>
              <a:rPr lang="en-US" altLang="ja-JP">
                <a:latin typeface="Times" charset="0"/>
              </a:rPr>
              <a:t>un negligible diff</a:t>
            </a:r>
            <a:r>
              <a:rPr lang="en-US" altLang="ja-JP">
                <a:latin typeface="Arial" charset="0"/>
              </a:rPr>
              <a:t>é</a:t>
            </a:r>
            <a:r>
              <a:rPr lang="en-US" altLang="ja-JP">
                <a:latin typeface="Times" charset="0"/>
              </a:rPr>
              <a:t>rence.  Le truc est, que les orientations sont semblable, voisins dans chaque grain, et, en cons</a:t>
            </a:r>
            <a:r>
              <a:rPr lang="en-US" altLang="ja-JP">
                <a:latin typeface="Arial" charset="0"/>
              </a:rPr>
              <a:t>é</a:t>
            </a:r>
            <a:r>
              <a:rPr lang="en-US" altLang="ja-JP">
                <a:latin typeface="Times" charset="0"/>
              </a:rPr>
              <a:t>quence, les donn</a:t>
            </a:r>
            <a:r>
              <a:rPr lang="en-US" altLang="ja-JP">
                <a:latin typeface="Arial" charset="0"/>
              </a:rPr>
              <a:t>é</a:t>
            </a:r>
            <a:r>
              <a:rPr lang="en-US" altLang="ja-JP">
                <a:latin typeface="Times" charset="0"/>
              </a:rPr>
              <a:t>es sont aussi localis</a:t>
            </a:r>
            <a:r>
              <a:rPr lang="en-US" altLang="ja-JP">
                <a:latin typeface="Arial" charset="0"/>
              </a:rPr>
              <a:t>é</a:t>
            </a:r>
            <a:r>
              <a:rPr lang="en-US" altLang="ja-JP">
                <a:latin typeface="Times" charset="0"/>
              </a:rPr>
              <a:t>es dans l</a:t>
            </a:r>
            <a:r>
              <a:rPr lang="en-US" altLang="ja-JP">
                <a:latin typeface="Arial" charset="0"/>
              </a:rPr>
              <a:t>’</a:t>
            </a:r>
            <a:r>
              <a:rPr lang="en-US" altLang="ja-JP">
                <a:latin typeface="Times" charset="0"/>
              </a:rPr>
              <a:t>espace d</a:t>
            </a:r>
            <a:r>
              <a:rPr lang="en-US" altLang="ja-JP">
                <a:latin typeface="Arial" charset="0"/>
              </a:rPr>
              <a:t>’</a:t>
            </a:r>
            <a:r>
              <a:rPr lang="en-US" altLang="ja-JP">
                <a:latin typeface="Times" charset="0"/>
              </a:rPr>
              <a:t>orientation.  </a:t>
            </a:r>
          </a:p>
          <a:p>
            <a:pPr eaLnBrk="1" hangingPunct="1"/>
            <a:endParaRPr lang="en-US" altLang="ja-JP">
              <a:latin typeface="Times" charset="0"/>
            </a:endParaRPr>
          </a:p>
          <a:p>
            <a:pPr eaLnBrk="1" hangingPunct="1"/>
            <a:r>
              <a:rPr lang="en-US" altLang="ja-JP">
                <a:latin typeface="Times" charset="0"/>
              </a:rPr>
              <a:t>Donc, chaque colonne montre l</a:t>
            </a:r>
            <a:r>
              <a:rPr lang="en-US" altLang="ja-JP">
                <a:latin typeface="Arial" charset="0"/>
              </a:rPr>
              <a:t>’</a:t>
            </a:r>
            <a:r>
              <a:rPr lang="en-US" altLang="ja-JP">
                <a:latin typeface="Times" charset="0"/>
              </a:rPr>
              <a:t>effet de d</a:t>
            </a:r>
            <a:r>
              <a:rPr lang="en-US" altLang="ja-JP">
                <a:latin typeface="Arial" charset="0"/>
              </a:rPr>
              <a:t>é</a:t>
            </a:r>
            <a:r>
              <a:rPr lang="en-US" altLang="ja-JP">
                <a:latin typeface="Times" charset="0"/>
              </a:rPr>
              <a:t>croissane en nombre de grains.  Avec nul symm</a:t>
            </a:r>
            <a:r>
              <a:rPr lang="en-US" altLang="ja-JP">
                <a:latin typeface="Arial" charset="0"/>
              </a:rPr>
              <a:t>é</a:t>
            </a:r>
            <a:r>
              <a:rPr lang="en-US" altLang="ja-JP">
                <a:latin typeface="Times" charset="0"/>
              </a:rPr>
              <a:t>trie d</a:t>
            </a:r>
            <a:r>
              <a:rPr lang="en-US" altLang="ja-JP">
                <a:latin typeface="Arial" charset="0"/>
              </a:rPr>
              <a:t>’é</a:t>
            </a:r>
            <a:r>
              <a:rPr lang="en-US" altLang="ja-JP">
                <a:latin typeface="Times" charset="0"/>
              </a:rPr>
              <a:t>chantillon et une petite largeur de Gausienne, premier rang, l</a:t>
            </a:r>
            <a:r>
              <a:rPr lang="en-US" altLang="ja-JP">
                <a:latin typeface="Arial" charset="0"/>
              </a:rPr>
              <a:t>’</a:t>
            </a:r>
            <a:r>
              <a:rPr lang="en-US" altLang="ja-JP">
                <a:latin typeface="Times" charset="0"/>
              </a:rPr>
              <a:t>image est bruit</a:t>
            </a:r>
            <a:r>
              <a:rPr lang="en-US" altLang="ja-JP">
                <a:latin typeface="Arial" charset="0"/>
              </a:rPr>
              <a:t>é</a:t>
            </a:r>
            <a:r>
              <a:rPr lang="en-US" altLang="ja-JP">
                <a:latin typeface="Times" charset="0"/>
              </a:rPr>
              <a:t> dans tous les trois.  Avec un plus grande largeur de Gausienne, second rang, l</a:t>
            </a:r>
            <a:r>
              <a:rPr lang="en-US" altLang="ja-JP">
                <a:latin typeface="Arial" charset="0"/>
              </a:rPr>
              <a:t>’</a:t>
            </a:r>
            <a:r>
              <a:rPr lang="en-US" altLang="ja-JP">
                <a:latin typeface="Times" charset="0"/>
              </a:rPr>
              <a:t>images sont acceptable sauf la derni</a:t>
            </a:r>
            <a:r>
              <a:rPr lang="en-US" altLang="ja-JP">
                <a:latin typeface="Arial" charset="0"/>
              </a:rPr>
              <a:t>è</a:t>
            </a:r>
            <a:r>
              <a:rPr lang="en-US" altLang="ja-JP">
                <a:latin typeface="Times" charset="0"/>
              </a:rPr>
              <a:t>re.  Avec </a:t>
            </a:r>
            <a:r>
              <a:rPr lang="fr-FR" altLang="zh-TW" sz="1500">
                <a:latin typeface="Arial" charset="0"/>
                <a:ea typeface="新細明體" charset="-120"/>
                <a:cs typeface="新細明體" charset="-120"/>
              </a:rPr>
              <a:t>symétrie d'échantillon orthorhombique et la m</a:t>
            </a:r>
            <a:r>
              <a:rPr lang="fr-FR" altLang="ja-JP" sz="1500">
                <a:latin typeface="Arial" charset="0"/>
              </a:rPr>
              <a:t>ême grande largeur, l’images sont assez lisses mais le texture est fausse pour le troisième cas.  Pour une plus petite largeur, 80000 grains suffit mais il y a une problème avec le moindre nombre.</a:t>
            </a:r>
            <a:endParaRPr lang="en-US" altLang="zh-TW" sz="1500">
              <a:latin typeface="Arial" charset="0"/>
              <a:ea typeface="新細明體" charset="-120"/>
              <a:cs typeface="新細明體" charset="-12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CC827802-C6E9-B643-92A1-FD26BFA1B7B4}" type="slidenum">
              <a:rPr lang="en-US" altLang="zh-TW"/>
              <a:pPr/>
              <a:t>38</a:t>
            </a:fld>
            <a:endParaRPr lang="en-US" altLang="zh-TW"/>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Malheureusement, l‘</a:t>
            </a:r>
            <a:r>
              <a:rPr lang="en-US" altLang="ja-JP">
                <a:latin typeface="Arial" charset="0"/>
              </a:rPr>
              <a:t>é</a:t>
            </a:r>
            <a:r>
              <a:rPr lang="en-US" altLang="ja-JP">
                <a:latin typeface="Times" charset="0"/>
              </a:rPr>
              <a:t>chantillonagement ne s</a:t>
            </a:r>
            <a:r>
              <a:rPr lang="en-US" altLang="ja-JP">
                <a:latin typeface="Arial" charset="0"/>
              </a:rPr>
              <a:t>’</a:t>
            </a:r>
            <a:r>
              <a:rPr lang="en-US" altLang="ja-JP">
                <a:latin typeface="Times" charset="0"/>
              </a:rPr>
              <a:t>agit pas seulement de nombre de grains!  Si le distribution spatial grains est h</a:t>
            </a:r>
            <a:r>
              <a:rPr lang="en-US" altLang="ja-JP">
                <a:latin typeface="Arial" charset="0"/>
              </a:rPr>
              <a:t>é</a:t>
            </a:r>
            <a:r>
              <a:rPr lang="en-US" altLang="ja-JP">
                <a:latin typeface="Times" charset="0"/>
              </a:rPr>
              <a:t>t</a:t>
            </a:r>
            <a:r>
              <a:rPr lang="en-US" altLang="ja-JP">
                <a:latin typeface="Arial" charset="0"/>
              </a:rPr>
              <a:t>é</a:t>
            </a:r>
            <a:r>
              <a:rPr lang="en-US" altLang="ja-JP">
                <a:latin typeface="Times" charset="0"/>
              </a:rPr>
              <a:t>rogene, on peuet obtenir un dissym</a:t>
            </a:r>
            <a:r>
              <a:rPr lang="en-US" altLang="ja-JP">
                <a:latin typeface="Arial" charset="0"/>
              </a:rPr>
              <a:t>é</a:t>
            </a:r>
            <a:r>
              <a:rPr lang="en-US" altLang="ja-JP">
                <a:latin typeface="Times" charset="0"/>
              </a:rPr>
              <a:t>trie de texture qui est </a:t>
            </a:r>
            <a:r>
              <a:rPr lang="en-US" altLang="ja-JP">
                <a:latin typeface="Arial" charset="0"/>
              </a:rPr>
              <a:t>é</a:t>
            </a:r>
            <a:r>
              <a:rPr lang="en-US" altLang="ja-JP">
                <a:latin typeface="Times" charset="0"/>
              </a:rPr>
              <a:t>vident dans les figures de pole.  L</a:t>
            </a:r>
            <a:r>
              <a:rPr lang="en-US" altLang="ja-JP">
                <a:latin typeface="Arial" charset="0"/>
              </a:rPr>
              <a:t>’</a:t>
            </a:r>
            <a:r>
              <a:rPr lang="en-US" altLang="ja-JP">
                <a:latin typeface="Times" charset="0"/>
              </a:rPr>
              <a:t>exemple ci-dessus de Titane nous montre cette effet.  On a besoin de mesurer plusieurs balayages en quelques parts d</a:t>
            </a:r>
            <a:r>
              <a:rPr lang="en-US" altLang="ja-JP">
                <a:latin typeface="Arial" charset="0"/>
              </a:rPr>
              <a:t>’é</a:t>
            </a:r>
            <a:r>
              <a:rPr lang="en-US" altLang="ja-JP">
                <a:latin typeface="Times" charset="0"/>
              </a:rPr>
              <a:t>chantillon pour obtenir un bon r</a:t>
            </a:r>
            <a:r>
              <a:rPr lang="en-US" altLang="ja-JP">
                <a:latin typeface="Arial" charset="0"/>
              </a:rPr>
              <a:t>é</a:t>
            </a:r>
            <a:r>
              <a:rPr lang="en-US" altLang="ja-JP">
                <a:latin typeface="Times" charset="0"/>
              </a:rPr>
              <a:t>sultat.  Qu</a:t>
            </a:r>
            <a:r>
              <a:rPr lang="en-US" altLang="ja-JP">
                <a:latin typeface="Arial" charset="0"/>
              </a:rPr>
              <a:t>’</a:t>
            </a:r>
            <a:r>
              <a:rPr lang="en-US" altLang="ja-JP">
                <a:latin typeface="Times" charset="0"/>
              </a:rPr>
              <a:t>est-ce que veut dire </a:t>
            </a:r>
            <a:r>
              <a:rPr lang="en-US" altLang="ja-JP">
                <a:latin typeface="Arial" charset="0"/>
              </a:rPr>
              <a:t>“</a:t>
            </a:r>
            <a:r>
              <a:rPr lang="en-US" altLang="ja-JP">
                <a:latin typeface="Times" charset="0"/>
              </a:rPr>
              <a:t>bon r</a:t>
            </a:r>
            <a:r>
              <a:rPr lang="en-US" altLang="ja-JP">
                <a:latin typeface="Arial" charset="0"/>
              </a:rPr>
              <a:t>é</a:t>
            </a:r>
            <a:r>
              <a:rPr lang="en-US" altLang="ja-JP">
                <a:latin typeface="Times" charset="0"/>
              </a:rPr>
              <a:t>sultat</a:t>
            </a:r>
            <a:r>
              <a:rPr lang="en-US" altLang="ja-JP">
                <a:latin typeface="Arial" charset="0"/>
              </a:rPr>
              <a:t>”</a:t>
            </a:r>
            <a:r>
              <a:rPr lang="en-US" altLang="ja-JP">
                <a:latin typeface="Times" charset="0"/>
              </a:rPr>
              <a:t>?  C</a:t>
            </a:r>
            <a:r>
              <a:rPr lang="en-US" altLang="ja-JP">
                <a:latin typeface="Arial" charset="0"/>
              </a:rPr>
              <a:t>’</a:t>
            </a:r>
            <a:r>
              <a:rPr lang="en-US" altLang="ja-JP">
                <a:latin typeface="Times" charset="0"/>
              </a:rPr>
              <a:t>est le texture qui est repr</a:t>
            </a:r>
            <a:r>
              <a:rPr lang="en-US" altLang="ja-JP">
                <a:latin typeface="Arial" charset="0"/>
              </a:rPr>
              <a:t>é</a:t>
            </a:r>
            <a:r>
              <a:rPr lang="en-US" altLang="ja-JP">
                <a:latin typeface="Times" charset="0"/>
              </a:rPr>
              <a:t>sentative de mat</a:t>
            </a:r>
            <a:r>
              <a:rPr lang="en-US" altLang="ja-JP">
                <a:latin typeface="Arial" charset="0"/>
              </a:rPr>
              <a:t>é</a:t>
            </a:r>
            <a:r>
              <a:rPr lang="en-US" altLang="ja-JP">
                <a:latin typeface="Times" charset="0"/>
              </a:rPr>
              <a:t>riau en tout. Notez que la surface des exemples est </a:t>
            </a:r>
            <a:r>
              <a:rPr lang="en-US" altLang="ja-JP">
                <a:latin typeface="Arial" charset="0"/>
              </a:rPr>
              <a:t>é</a:t>
            </a:r>
            <a:r>
              <a:rPr lang="en-US" altLang="ja-JP">
                <a:latin typeface="Times" charset="0"/>
              </a:rPr>
              <a:t>gal en les deux.</a:t>
            </a:r>
            <a:endParaRPr lang="en-US" altLang="zh-TW">
              <a:latin typeface="Times" charset="0"/>
              <a:ea typeface="新細明體" charset="-120"/>
              <a:cs typeface="新細明體" charset="-12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883C7C6-E8EE-5048-961F-F812B00AFDF1}" type="slidenum">
              <a:rPr lang="en-US" altLang="zh-TW"/>
              <a:pPr/>
              <a:t>39</a:t>
            </a:fld>
            <a:endParaRPr lang="en-US" altLang="zh-TW"/>
          </a:p>
        </p:txBody>
      </p:sp>
      <p:sp>
        <p:nvSpPr>
          <p:cNvPr id="56323" name="Rectangle 2"/>
          <p:cNvSpPr>
            <a:spLocks noGrp="1" noRot="1" noChangeAspect="1" noChangeArrowheads="1" noTextEdit="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Seconde exemple de couplage entre texture et microstructure.  Si on partage les grains dans parties avec grains grands et grains petits, et puis </a:t>
            </a:r>
            <a:r>
              <a:rPr lang="en-US" altLang="ja-JP">
                <a:latin typeface="Arial" charset="0"/>
              </a:rPr>
              <a:t>é</a:t>
            </a:r>
            <a:r>
              <a:rPr lang="en-US" altLang="ja-JP">
                <a:latin typeface="Times" charset="0"/>
              </a:rPr>
              <a:t>valuer la texture, on peut facilement voir que la texture est toute diff</a:t>
            </a:r>
            <a:r>
              <a:rPr lang="en-US" altLang="ja-JP">
                <a:latin typeface="Arial" charset="0"/>
              </a:rPr>
              <a:t>é</a:t>
            </a:r>
            <a:r>
              <a:rPr lang="en-US" altLang="ja-JP">
                <a:latin typeface="Times" charset="0"/>
              </a:rPr>
              <a:t>rente entre les deux parties.   Dans cet exemple de zirconium en fin de recristallisation, les grains grands montre un texture domin</a:t>
            </a:r>
            <a:r>
              <a:rPr lang="en-US" altLang="ja-JP">
                <a:latin typeface="Arial" charset="0"/>
              </a:rPr>
              <a:t>é</a:t>
            </a:r>
            <a:r>
              <a:rPr lang="en-US" altLang="ja-JP">
                <a:latin typeface="Times" charset="0"/>
              </a:rPr>
              <a:t> par la composante (0,35,30) mais les grains petits sont situ</a:t>
            </a:r>
            <a:r>
              <a:rPr lang="en-US" altLang="ja-JP">
                <a:latin typeface="Arial" charset="0"/>
              </a:rPr>
              <a:t>é</a:t>
            </a:r>
            <a:r>
              <a:rPr lang="en-US" altLang="ja-JP">
                <a:latin typeface="Times" charset="0"/>
              </a:rPr>
              <a:t> entre (0,35,0) et (0,35,60), essentiallement une fibre.</a:t>
            </a:r>
            <a:endParaRPr lang="en-US" altLang="zh-TW">
              <a:latin typeface="Times" charset="0"/>
              <a:ea typeface="新細明體" charset="-120"/>
              <a:cs typeface="新細明體" charset="-12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99E322BC-65C5-8C4B-AD9F-0677654C932D}" type="slidenum">
              <a:rPr lang="en-US" altLang="zh-TW"/>
              <a:pPr/>
              <a:t>40</a:t>
            </a:fld>
            <a:endParaRPr lang="en-US" altLang="zh-TW"/>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40779095-C0DC-4340-8813-07E45BFD3CBA}" type="slidenum">
              <a:rPr lang="en-US" altLang="zh-TW"/>
              <a:pPr/>
              <a:t>41</a:t>
            </a:fld>
            <a:endParaRPr lang="en-US" altLang="zh-TW"/>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11C39291-0F0C-764B-928A-47A8027C1BCC}" type="slidenum">
              <a:rPr lang="en-US" altLang="zh-TW"/>
              <a:pPr/>
              <a:t>42</a:t>
            </a:fld>
            <a:endParaRPr lang="en-US" altLang="zh-TW"/>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3CC0B19-E37F-6049-84F8-CAA195B4A0B3}" type="slidenum">
              <a:rPr lang="en-US" altLang="zh-TW"/>
              <a:pPr/>
              <a:t>43</a:t>
            </a:fld>
            <a:endParaRPr lang="en-US" altLang="zh-TW"/>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0E139501-CAA7-5F40-A72B-6CF939337752}" type="slidenum">
              <a:rPr lang="en-US" altLang="zh-TW"/>
              <a:pPr/>
              <a:t>44</a:t>
            </a:fld>
            <a:endParaRPr lang="en-US" altLang="zh-TW"/>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970D96-C645-8640-98F1-A3DD3AFF3AAC}" type="slidenum">
              <a:rPr lang="en-US"/>
              <a:pPr/>
              <a:t>47</a:t>
            </a:fld>
            <a:endParaRPr lang="en-US"/>
          </a:p>
        </p:txBody>
      </p:sp>
      <p:sp>
        <p:nvSpPr>
          <p:cNvPr id="578562" name="Rectangle 2"/>
          <p:cNvSpPr>
            <a:spLocks noGrp="1" noRot="1" noChangeAspect="1" noChangeArrowheads="1" noTextEdit="1"/>
          </p:cNvSpPr>
          <p:nvPr>
            <p:ph type="sldImg"/>
          </p:nvPr>
        </p:nvSpPr>
        <p:spPr>
          <a:ln/>
        </p:spPr>
      </p:sp>
      <p:sp>
        <p:nvSpPr>
          <p:cNvPr id="578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FEF977F-2763-7046-989C-4C03B3F774F2}" type="slidenum">
              <a:rPr lang="en-US" altLang="zh-TW"/>
              <a:pPr/>
              <a:t>3</a:t>
            </a:fld>
            <a:endParaRPr lang="en-US" altLang="zh-TW"/>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D0EE22-2E9E-B940-BBF6-F5F44D6B14C7}" type="slidenum">
              <a:rPr lang="en-US"/>
              <a:pPr/>
              <a:t>48</a:t>
            </a:fld>
            <a:endParaRPr lang="en-US"/>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F1FF9D-B14D-9C42-B232-E8682F658055}" type="slidenum">
              <a:rPr lang="en-US"/>
              <a:pPr/>
              <a:t>49</a:t>
            </a:fld>
            <a:endParaRPr lang="en-US"/>
          </a:p>
        </p:txBody>
      </p:sp>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74F863DB-F2AA-9A49-B56C-179B210FB1F0}" type="slidenum">
              <a:rPr lang="en-US"/>
              <a:pPr/>
              <a:t>50</a:t>
            </a:fld>
            <a:endParaRPr lang="en-US"/>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5FA2086D-67CD-F74D-8A19-E59B04BBEDC9}" type="slidenum">
              <a:rPr lang="en-US"/>
              <a:pPr/>
              <a:t>51</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9088D7D-03BD-374B-A48C-BFE3E0C40A97}" type="slidenum">
              <a:rPr lang="en-US" altLang="zh-TW"/>
              <a:pPr/>
              <a:t>61</a:t>
            </a:fld>
            <a:endParaRPr lang="en-US" altLang="zh-TW"/>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1E95DA60-E871-BF44-942C-0A639382CDE5}" type="slidenum">
              <a:rPr lang="en-US" altLang="zh-TW"/>
              <a:pPr/>
              <a:t>4</a:t>
            </a:fld>
            <a:endParaRPr lang="en-US" altLang="zh-TW"/>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033AF3B-252F-644E-9711-12D5BBDF62FD}" type="slidenum">
              <a:rPr lang="en-US" altLang="zh-TW"/>
              <a:pPr/>
              <a:t>7</a:t>
            </a:fld>
            <a:endParaRPr lang="en-US" altLang="zh-TW"/>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EECAA1C7-EC0D-4449-84F2-A59ECBB3B826}" type="slidenum">
              <a:rPr lang="en-US" altLang="zh-TW"/>
              <a:pPr/>
              <a:t>8</a:t>
            </a:fld>
            <a:endParaRPr lang="en-US" altLang="zh-TW"/>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37AA297D-A3B2-4045-8004-43D01260CB3C}" type="slidenum">
              <a:rPr lang="en-US" altLang="zh-TW"/>
              <a:pPr/>
              <a:t>9</a:t>
            </a:fld>
            <a:endParaRPr lang="en-US" altLang="zh-TW"/>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6BA0C39D-297C-2D41-9C32-3BBACDED5DC6}" type="slidenum">
              <a:rPr lang="en-US" altLang="zh-TW"/>
              <a:pPr/>
              <a:t>10</a:t>
            </a:fld>
            <a:endParaRPr lang="en-US" altLang="zh-TW"/>
          </a:p>
        </p:txBody>
      </p:sp>
      <p:sp>
        <p:nvSpPr>
          <p:cNvPr id="27651" name="Rectangle 2"/>
          <p:cNvSpPr>
            <a:spLocks noGrp="1" noRot="1" noChangeAspect="1" noChangeArrowheads="1" noTextEdit="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A019256F-76D7-3B4B-8258-7DBF8DBCD40A}" type="slidenum">
              <a:rPr lang="en-US" altLang="zh-TW"/>
              <a:pPr/>
              <a:t>11</a:t>
            </a:fld>
            <a:endParaRPr lang="en-US" altLang="zh-TW"/>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TW" smtClean="0"/>
              <a:t>Click to edit Master title style</a:t>
            </a:r>
            <a:endParaRPr lang="zh-TW"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TW" smtClean="0"/>
              <a:t>Click to edit Master subtitle style</a:t>
            </a: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867400"/>
          </a:xfrm>
        </p:spPr>
        <p:txBody>
          <a:bodyPr vert="eaVert"/>
          <a:lstStyle/>
          <a:p>
            <a:r>
              <a:rPr lang="en-US" altLang="zh-TW" smtClean="0"/>
              <a:t>Click to edit Master title style</a:t>
            </a:r>
            <a:endParaRPr lang="zh-TW" altLang="en-US"/>
          </a:p>
        </p:txBody>
      </p:sp>
      <p:sp>
        <p:nvSpPr>
          <p:cNvPr id="3" name="Vertical Text Placeholder 2"/>
          <p:cNvSpPr>
            <a:spLocks noGrp="1"/>
          </p:cNvSpPr>
          <p:nvPr>
            <p:ph type="body" orient="vert" idx="1"/>
          </p:nvPr>
        </p:nvSpPr>
        <p:spPr>
          <a:xfrm>
            <a:off x="685800" y="152400"/>
            <a:ext cx="5676900" cy="58674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0" y="0"/>
            <a:ext cx="533400" cy="304800"/>
          </a:xfrm>
        </p:spPr>
        <p:txBody>
          <a:bodyPr/>
          <a:lstStyle>
            <a:lvl1pPr>
              <a:defRPr smtClean="0"/>
            </a:lvl1pPr>
          </a:lstStyle>
          <a:p>
            <a:fld id="{2B930141-B1FE-1B46-909D-F084AFF3AEB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B9415FC2-77BA-7D4A-81DE-0DB0F3A6274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TW" smtClean="0"/>
              <a:t>Click to edit Master title style</a:t>
            </a:r>
            <a:endParaRPr lang="zh-TW"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TW"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Content Placeholder 2"/>
          <p:cNvSpPr>
            <a:spLocks noGrp="1"/>
          </p:cNvSpPr>
          <p:nvPr>
            <p:ph sz="half" idx="1"/>
          </p:nvPr>
        </p:nvSpPr>
        <p:spPr>
          <a:xfrm>
            <a:off x="6858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Content Placeholder 3"/>
          <p:cNvSpPr>
            <a:spLocks noGrp="1"/>
          </p:cNvSpPr>
          <p:nvPr>
            <p:ph sz="half" idx="2"/>
          </p:nvPr>
        </p:nvSpPr>
        <p:spPr>
          <a:xfrm>
            <a:off x="46482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zh-TW"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TW" smtClean="0"/>
              <a:t>Click to edit Master title style</a:t>
            </a:r>
            <a:endParaRPr lang="zh-TW"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TW" smtClean="0"/>
              <a:t>Click to edit Master title style</a:t>
            </a:r>
            <a:endParaRPr lang="zh-TW"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5"/>
          <p:cNvSpPr>
            <a:spLocks noGrp="1" noChangeArrowheads="1"/>
          </p:cNvSpPr>
          <p:nvPr>
            <p:ph type="title"/>
          </p:nvPr>
        </p:nvSpPr>
        <p:spPr bwMode="auto">
          <a:xfrm>
            <a:off x="685800" y="1524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16"/>
          <p:cNvSpPr>
            <a:spLocks noGrp="1" noChangeArrowheads="1"/>
          </p:cNvSpPr>
          <p:nvPr>
            <p:ph type="body" idx="1"/>
          </p:nvPr>
        </p:nvSpPr>
        <p:spPr bwMode="auto">
          <a:xfrm>
            <a:off x="685800" y="11430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41" name="Rectangle 17"/>
          <p:cNvSpPr>
            <a:spLocks noChangeArrowheads="1"/>
          </p:cNvSpPr>
          <p:nvPr userDrawn="1"/>
        </p:nvSpPr>
        <p:spPr bwMode="auto">
          <a:xfrm flipV="1">
            <a:off x="685800" y="909638"/>
            <a:ext cx="7772400" cy="46037"/>
          </a:xfrm>
          <a:prstGeom prst="rect">
            <a:avLst/>
          </a:prstGeom>
          <a:gradFill rotWithShape="0">
            <a:gsLst>
              <a:gs pos="0">
                <a:schemeClr val="accent2"/>
              </a:gs>
              <a:gs pos="100000">
                <a:schemeClr val="accent2">
                  <a:gamma/>
                  <a:tint val="47059"/>
                  <a:invGamma/>
                </a:schemeClr>
              </a:gs>
            </a:gsLst>
            <a:path path="rect">
              <a:fillToRect t="100000" r="100000"/>
            </a:path>
          </a:gradFill>
          <a:ln w="9525">
            <a:solidFill>
              <a:schemeClr val="tx1"/>
            </a:solidFill>
            <a:miter lim="800000"/>
            <a:headEnd/>
            <a:tailEnd/>
          </a:ln>
          <a:effectLst/>
        </p:spPr>
        <p:txBody>
          <a:bodyPr wrap="none" anchor="ctr">
            <a:prstTxWarp prst="textNoShape">
              <a:avLst/>
            </a:prstTxWarp>
          </a:bodyPr>
          <a:lstStyle/>
          <a:p>
            <a:pPr>
              <a:defRPr/>
            </a:pPr>
            <a:endParaRPr lang="zh-TW" altLang="en-US">
              <a:ea typeface="新細明體" charset="-120"/>
            </a:endParaRPr>
          </a:p>
        </p:txBody>
      </p:sp>
      <p:sp>
        <p:nvSpPr>
          <p:cNvPr id="1042" name="Rectangle 18"/>
          <p:cNvSpPr>
            <a:spLocks noChangeArrowheads="1"/>
          </p:cNvSpPr>
          <p:nvPr userDrawn="1"/>
        </p:nvSpPr>
        <p:spPr bwMode="auto">
          <a:xfrm>
            <a:off x="685800" y="6272213"/>
            <a:ext cx="7772400" cy="52387"/>
          </a:xfrm>
          <a:prstGeom prst="rect">
            <a:avLst/>
          </a:prstGeom>
          <a:gradFill rotWithShape="0">
            <a:gsLst>
              <a:gs pos="0">
                <a:schemeClr val="accent2"/>
              </a:gs>
              <a:gs pos="100000">
                <a:schemeClr val="accent2">
                  <a:gamma/>
                  <a:tint val="47059"/>
                  <a:invGamma/>
                </a:schemeClr>
              </a:gs>
            </a:gsLst>
            <a:path path="rect">
              <a:fillToRect l="100000" b="100000"/>
            </a:path>
          </a:gradFill>
          <a:ln w="9525">
            <a:solidFill>
              <a:schemeClr val="tx1"/>
            </a:solidFill>
            <a:miter lim="800000"/>
            <a:headEnd/>
            <a:tailEnd/>
          </a:ln>
          <a:effectLst/>
        </p:spPr>
        <p:txBody>
          <a:bodyPr wrap="none" anchor="ctr">
            <a:prstTxWarp prst="textNoShape">
              <a:avLst/>
            </a:prstTxWarp>
          </a:bodyPr>
          <a:lstStyle/>
          <a:p>
            <a:pPr>
              <a:defRPr/>
            </a:pPr>
            <a:endParaRPr lang="zh-TW" altLang="en-US">
              <a:ea typeface="新細明體" charset="-12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3E6E9-ED43-BB40-9F42-90313BEE7FC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1.jpeg"/><Relationship Id="rId5" Type="http://schemas.openxmlformats.org/officeDocument/2006/relationships/oleObject" Target="../embeddings/oleObject1.bin"/><Relationship Id="rId6"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3.png"/><Relationship Id="rId5" Type="http://schemas.openxmlformats.org/officeDocument/2006/relationships/oleObject" Target="../embeddings/oleObject2.bin"/><Relationship Id="rId6" Type="http://schemas.openxmlformats.org/officeDocument/2006/relationships/image" Target="../media/image22.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oleObject" Target="../embeddings/oleObject3.bin"/><Relationship Id="rId5" Type="http://schemas.openxmlformats.org/officeDocument/2006/relationships/image" Target="../media/image24.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26.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oleObject" Target="../embeddings/oleObject5.bin"/><Relationship Id="rId5" Type="http://schemas.openxmlformats.org/officeDocument/2006/relationships/image" Target="../media/image22.png"/><Relationship Id="rId6" Type="http://schemas.openxmlformats.org/officeDocument/2006/relationships/oleObject" Target="../embeddings/oleObject6.bin"/><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1" Type="http://schemas.openxmlformats.org/officeDocument/2006/relationships/oleObject" Target="../embeddings/oleObject11.bin"/><Relationship Id="rId12" Type="http://schemas.openxmlformats.org/officeDocument/2006/relationships/image" Target="../media/image34.emf"/><Relationship Id="rId13" Type="http://schemas.openxmlformats.org/officeDocument/2006/relationships/oleObject" Target="../embeddings/Microsoft_Word_97_-_2004_Document1.doc"/><Relationship Id="rId14" Type="http://schemas.openxmlformats.org/officeDocument/2006/relationships/image" Target="../media/image35.emf"/><Relationship Id="rId1" Type="http://schemas.openxmlformats.org/officeDocument/2006/relationships/vmlDrawing" Target="../drawings/vmlDrawing6.vml"/><Relationship Id="rId2" Type="http://schemas.openxmlformats.org/officeDocument/2006/relationships/slideLayout" Target="../slideLayouts/slideLayout6.xml"/><Relationship Id="rId3" Type="http://schemas.openxmlformats.org/officeDocument/2006/relationships/oleObject" Target="../embeddings/oleObject7.bin"/><Relationship Id="rId4" Type="http://schemas.openxmlformats.org/officeDocument/2006/relationships/image" Target="../media/image30.emf"/><Relationship Id="rId5" Type="http://schemas.openxmlformats.org/officeDocument/2006/relationships/oleObject" Target="../embeddings/oleObject8.bin"/><Relationship Id="rId6" Type="http://schemas.openxmlformats.org/officeDocument/2006/relationships/image" Target="../media/image31.emf"/><Relationship Id="rId7" Type="http://schemas.openxmlformats.org/officeDocument/2006/relationships/oleObject" Target="../embeddings/oleObject9.bin"/><Relationship Id="rId8" Type="http://schemas.openxmlformats.org/officeDocument/2006/relationships/image" Target="../media/image32.emf"/><Relationship Id="rId9" Type="http://schemas.openxmlformats.org/officeDocument/2006/relationships/oleObject" Target="../embeddings/oleObject10.bin"/><Relationship Id="rId10" Type="http://schemas.openxmlformats.org/officeDocument/2006/relationships/image" Target="../media/image3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36.wmf"/><Relationship Id="rId5" Type="http://schemas.openxmlformats.org/officeDocument/2006/relationships/image" Target="../media/image37.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36.wmf"/><Relationship Id="rId5" Type="http://schemas.openxmlformats.org/officeDocument/2006/relationships/image" Target="../media/image37.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11" Type="http://schemas.openxmlformats.org/officeDocument/2006/relationships/image" Target="../media/image57.jpeg"/><Relationship Id="rId12"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9" Type="http://schemas.openxmlformats.org/officeDocument/2006/relationships/image" Target="../media/image55.jpeg"/><Relationship Id="rId10"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61.png"/><Relationship Id="rId5" Type="http://schemas.openxmlformats.org/officeDocument/2006/relationships/oleObject" Target="../embeddings/oleObject14.bin"/><Relationship Id="rId6" Type="http://schemas.openxmlformats.org/officeDocument/2006/relationships/image" Target="../media/image59.wmf"/><Relationship Id="rId7" Type="http://schemas.openxmlformats.org/officeDocument/2006/relationships/image" Target="../media/image62.wmf"/><Relationship Id="rId8" Type="http://schemas.openxmlformats.org/officeDocument/2006/relationships/oleObject" Target="../embeddings/oleObject15.bin"/><Relationship Id="rId9" Type="http://schemas.openxmlformats.org/officeDocument/2006/relationships/image" Target="../media/image60.wmf"/><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65.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77.wmf"/></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5.jpeg"/><Relationship Id="rId6" Type="http://schemas.openxmlformats.org/officeDocument/2006/relationships/image" Target="../media/image96.jpeg"/><Relationship Id="rId7" Type="http://schemas.openxmlformats.org/officeDocument/2006/relationships/image" Target="../media/image97.jpeg"/><Relationship Id="rId8" Type="http://schemas.openxmlformats.org/officeDocument/2006/relationships/image" Target="../media/image98.jpeg"/><Relationship Id="rId9" Type="http://schemas.openxmlformats.org/officeDocument/2006/relationships/image" Target="../media/image99.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100.emf"/><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101.emf"/><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104.jpeg"/><Relationship Id="rId5" Type="http://schemas.openxmlformats.org/officeDocument/2006/relationships/image" Target="../media/image105.jpeg"/><Relationship Id="rId6" Type="http://schemas.openxmlformats.org/officeDocument/2006/relationships/oleObject" Target="../embeddings/oleObject18.bin"/><Relationship Id="rId7" Type="http://schemas.openxmlformats.org/officeDocument/2006/relationships/image" Target="../media/image102.emf"/><Relationship Id="rId8" Type="http://schemas.openxmlformats.org/officeDocument/2006/relationships/oleObject" Target="../embeddings/oleObject19.bin"/><Relationship Id="rId9" Type="http://schemas.openxmlformats.org/officeDocument/2006/relationships/image" Target="../media/image103.emf"/><Relationship Id="rId10" Type="http://schemas.openxmlformats.org/officeDocument/2006/relationships/image" Target="../media/image106.png"/><Relationship Id="rId1" Type="http://schemas.openxmlformats.org/officeDocument/2006/relationships/vmlDrawing" Target="../drawings/vmlDrawing12.vml"/><Relationship Id="rId2"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5" Type="http://schemas.openxmlformats.org/officeDocument/2006/relationships/image" Target="../media/image113.jpeg"/><Relationship Id="rId6" Type="http://schemas.openxmlformats.org/officeDocument/2006/relationships/image" Target="../media/image114.jpe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15.png"/></Relationships>
</file>

<file path=ppt/slides/_rels/slide51.xml.rels><?xml version="1.0" encoding="UTF-8" standalone="yes"?>
<Relationships xmlns="http://schemas.openxmlformats.org/package/2006/relationships"><Relationship Id="rId11" Type="http://schemas.openxmlformats.org/officeDocument/2006/relationships/image" Target="../media/image124.png"/><Relationship Id="rId12" Type="http://schemas.openxmlformats.org/officeDocument/2006/relationships/image" Target="../media/image125.png"/><Relationship Id="rId13" Type="http://schemas.openxmlformats.org/officeDocument/2006/relationships/image" Target="../media/image126.png"/><Relationship Id="rId14" Type="http://schemas.openxmlformats.org/officeDocument/2006/relationships/image" Target="../media/image127.png"/><Relationship Id="rId15" Type="http://schemas.openxmlformats.org/officeDocument/2006/relationships/image" Target="../media/image128.png"/><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png"/><Relationship Id="rId9" Type="http://schemas.openxmlformats.org/officeDocument/2006/relationships/image" Target="../media/image122.png"/><Relationship Id="rId10" Type="http://schemas.openxmlformats.org/officeDocument/2006/relationships/image" Target="../media/image12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png"/><Relationship Id="rId3" Type="http://schemas.openxmlformats.org/officeDocument/2006/relationships/image" Target="../media/image13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ng"/><Relationship Id="rId3" Type="http://schemas.openxmlformats.org/officeDocument/2006/relationships/image" Target="../media/image132.jpeg"/></Relationships>
</file>

<file path=ppt/slides/_rels/slide54.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1" Type="http://schemas.openxmlformats.org/officeDocument/2006/relationships/slideLayout" Target="../slideLayouts/slideLayout7.xml"/><Relationship Id="rId2" Type="http://schemas.openxmlformats.org/officeDocument/2006/relationships/image" Target="../media/image1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6.png"/><Relationship Id="rId3" Type="http://schemas.openxmlformats.org/officeDocument/2006/relationships/image" Target="../media/image13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8.png"/><Relationship Id="rId3" Type="http://schemas.openxmlformats.org/officeDocument/2006/relationships/image" Target="../media/image13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jpeg"/><Relationship Id="rId3" Type="http://schemas.openxmlformats.org/officeDocument/2006/relationships/image" Target="../media/image14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png"/><Relationship Id="rId3" Type="http://schemas.openxmlformats.org/officeDocument/2006/relationships/image" Target="../media/image14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4.jpeg"/><Relationship Id="rId3" Type="http://schemas.openxmlformats.org/officeDocument/2006/relationships/image" Target="../media/image14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png"/></Relationships>
</file>

<file path=ppt/slides/_rels/slide61.xml.rels><?xml version="1.0" encoding="UTF-8" standalone="yes"?>
<Relationships xmlns="http://schemas.openxmlformats.org/package/2006/relationships"><Relationship Id="rId3" Type="http://schemas.openxmlformats.org/officeDocument/2006/relationships/image" Target="../media/image147.jpeg"/><Relationship Id="rId4" Type="http://schemas.openxmlformats.org/officeDocument/2006/relationships/image" Target="../media/image148.jpeg"/><Relationship Id="rId5" Type="http://schemas.openxmlformats.org/officeDocument/2006/relationships/image" Target="../media/image149.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150.emf"/><Relationship Id="rId5" Type="http://schemas.openxmlformats.org/officeDocument/2006/relationships/oleObject" Target="../embeddings/oleObject21.bin"/><Relationship Id="rId6" Type="http://schemas.openxmlformats.org/officeDocument/2006/relationships/image" Target="../media/image151.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2.bin"/><Relationship Id="rId4" Type="http://schemas.openxmlformats.org/officeDocument/2006/relationships/image" Target="../media/image152.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153.emf"/><Relationship Id="rId5" Type="http://schemas.openxmlformats.org/officeDocument/2006/relationships/oleObject" Target="../embeddings/oleObject24.bin"/><Relationship Id="rId6" Type="http://schemas.openxmlformats.org/officeDocument/2006/relationships/image" Target="../media/image154.emf"/><Relationship Id="rId7" Type="http://schemas.openxmlformats.org/officeDocument/2006/relationships/oleObject" Target="../embeddings/oleObject25.bin"/><Relationship Id="rId8" Type="http://schemas.openxmlformats.org/officeDocument/2006/relationships/image" Target="../media/image155.emf"/><Relationship Id="rId9" Type="http://schemas.openxmlformats.org/officeDocument/2006/relationships/oleObject" Target="../embeddings/oleObject26.bin"/><Relationship Id="rId10" Type="http://schemas.openxmlformats.org/officeDocument/2006/relationships/image" Target="../media/image156.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663124" y="1178068"/>
            <a:ext cx="7924800" cy="1143000"/>
          </a:xfrm>
          <a:prstGeom prst="rect">
            <a:avLst/>
          </a:prstGeom>
          <a:solidFill>
            <a:srgbClr val="FFF7CE"/>
          </a:solidFill>
          <a:ln w="38100" cmpd="dbl">
            <a:solidFill>
              <a:srgbClr val="333399"/>
            </a:solidFill>
            <a:miter lim="800000"/>
            <a:headEnd/>
            <a:tailEnd/>
          </a:ln>
        </p:spPr>
        <p:txBody>
          <a:bodyPr anchor="ctr">
            <a:prstTxWarp prst="textNoShape">
              <a:avLst/>
            </a:prstTxWarp>
          </a:bodyPr>
          <a:lstStyle/>
          <a:p>
            <a:pPr algn="ctr" eaLnBrk="1" hangingPunct="1"/>
            <a:r>
              <a:rPr lang="en-US" altLang="zh-TW" sz="4400" b="1" dirty="0">
                <a:solidFill>
                  <a:srgbClr val="000000"/>
                </a:solidFill>
                <a:ea typeface="新細明體" charset="-120"/>
                <a:cs typeface="新細明體" charset="-120"/>
              </a:rPr>
              <a:t>Analysis of EBSD </a:t>
            </a:r>
            <a:r>
              <a:rPr lang="en-US" altLang="zh-TW" sz="4400" b="1" dirty="0" smtClean="0">
                <a:solidFill>
                  <a:srgbClr val="000000"/>
                </a:solidFill>
                <a:ea typeface="新細明體" charset="-120"/>
                <a:cs typeface="新細明體" charset="-120"/>
              </a:rPr>
              <a:t>Data</a:t>
            </a:r>
            <a:endParaRPr lang="en-US" altLang="zh-TW" sz="4400" b="1" dirty="0">
              <a:solidFill>
                <a:srgbClr val="000000"/>
              </a:solidFill>
              <a:ea typeface="新細明體" charset="-120"/>
              <a:cs typeface="新細明體" charset="-120"/>
            </a:endParaRPr>
          </a:p>
        </p:txBody>
      </p:sp>
      <p:sp>
        <p:nvSpPr>
          <p:cNvPr id="5" name="Rectangle 3"/>
          <p:cNvSpPr txBox="1">
            <a:spLocks noChangeArrowheads="1"/>
          </p:cNvSpPr>
          <p:nvPr/>
        </p:nvSpPr>
        <p:spPr bwMode="auto">
          <a:xfrm>
            <a:off x="791708" y="2482108"/>
            <a:ext cx="7543800" cy="2633178"/>
          </a:xfrm>
          <a:prstGeom prst="rect">
            <a:avLst/>
          </a:prstGeom>
          <a:noFill/>
          <a:ln w="9525">
            <a:noFill/>
            <a:miter lim="800000"/>
            <a:headEnd/>
            <a:tailEnd/>
          </a:ln>
        </p:spPr>
        <p:txBody>
          <a:bodyPr>
            <a:prstTxWarp prst="textNoShape">
              <a:avLst/>
            </a:prstTxWarp>
          </a:bodyPr>
          <a:lstStyle/>
          <a:p>
            <a:pPr algn="ctr">
              <a:spcBef>
                <a:spcPct val="20000"/>
              </a:spcBef>
              <a:defRPr/>
            </a:pPr>
            <a:r>
              <a:rPr lang="en-US" sz="3200" kern="0" dirty="0">
                <a:latin typeface="+mn-lt"/>
                <a:ea typeface="ＭＳ Ｐゴシック" charset="-128"/>
                <a:cs typeface="ＭＳ Ｐゴシック" charset="-128"/>
              </a:rPr>
              <a:t>27-</a:t>
            </a:r>
            <a:r>
              <a:rPr lang="en-US" sz="3200" kern="0" dirty="0" smtClean="0">
                <a:latin typeface="+mn-lt"/>
                <a:ea typeface="ＭＳ Ｐゴシック" charset="-128"/>
                <a:cs typeface="ＭＳ Ｐゴシック" charset="-128"/>
              </a:rPr>
              <a:t>750</a:t>
            </a:r>
            <a:br>
              <a:rPr lang="en-US" sz="3200" kern="0" dirty="0" smtClean="0">
                <a:latin typeface="+mn-lt"/>
                <a:ea typeface="ＭＳ Ｐゴシック" charset="-128"/>
                <a:cs typeface="ＭＳ Ｐゴシック" charset="-128"/>
              </a:rPr>
            </a:br>
            <a:r>
              <a:rPr lang="en-US" sz="3200" kern="0" dirty="0" smtClean="0">
                <a:latin typeface="+mn-lt"/>
                <a:ea typeface="ＭＳ Ｐゴシック" charset="-128"/>
                <a:cs typeface="ＭＳ Ｐゴシック" charset="-128"/>
              </a:rPr>
              <a:t>Texture</a:t>
            </a:r>
            <a:r>
              <a:rPr lang="en-US" sz="3200" kern="0" dirty="0">
                <a:latin typeface="+mn-lt"/>
                <a:ea typeface="ＭＳ Ｐゴシック" charset="-128"/>
                <a:cs typeface="ＭＳ Ｐゴシック" charset="-128"/>
              </a:rPr>
              <a:t>, Microstructure &amp; </a:t>
            </a:r>
            <a:r>
              <a:rPr lang="en-US" sz="3200" kern="0" dirty="0" smtClean="0">
                <a:latin typeface="+mn-lt"/>
                <a:ea typeface="ＭＳ Ｐゴシック" charset="-128"/>
                <a:cs typeface="ＭＳ Ｐゴシック" charset="-128"/>
              </a:rPr>
              <a:t>Anisotropy</a:t>
            </a:r>
          </a:p>
          <a:p>
            <a:pPr algn="ctr">
              <a:spcBef>
                <a:spcPct val="20000"/>
              </a:spcBef>
              <a:defRPr/>
            </a:pPr>
            <a:r>
              <a:rPr lang="en-US" altLang="zh-TW" sz="3200" dirty="0">
                <a:ea typeface="新細明體" charset="-120"/>
                <a:cs typeface="新細明體" charset="-120"/>
              </a:rPr>
              <a:t>B. El-Dasher*, A.D. </a:t>
            </a:r>
            <a:r>
              <a:rPr lang="en-US" altLang="zh-TW" sz="3200" dirty="0" smtClean="0">
                <a:ea typeface="新細明體" charset="-120"/>
                <a:cs typeface="新細明體" charset="-120"/>
              </a:rPr>
              <a:t>Rollett, M.H. </a:t>
            </a:r>
            <a:r>
              <a:rPr lang="en-US" altLang="zh-TW" sz="3200" dirty="0" err="1" smtClean="0">
                <a:ea typeface="新細明體" charset="-120"/>
                <a:cs typeface="新細明體" charset="-120"/>
              </a:rPr>
              <a:t>Alvi</a:t>
            </a:r>
            <a:r>
              <a:rPr lang="en-US" altLang="zh-TW" sz="3200" baseline="30000" dirty="0" smtClean="0">
                <a:ea typeface="新細明體" charset="-120"/>
                <a:cs typeface="新細明體" charset="-120"/>
              </a:rPr>
              <a:t>†</a:t>
            </a:r>
            <a:r>
              <a:rPr lang="en-US" altLang="zh-TW" sz="3200" dirty="0" smtClean="0">
                <a:ea typeface="新細明體" charset="-120"/>
                <a:cs typeface="新細明體" charset="-120"/>
              </a:rPr>
              <a:t>, </a:t>
            </a:r>
            <a:r>
              <a:rPr lang="en-US" altLang="zh-TW" sz="3200" dirty="0">
                <a:ea typeface="新細明體" charset="-120"/>
                <a:cs typeface="新細明體" charset="-120"/>
              </a:rPr>
              <a:t/>
            </a:r>
            <a:br>
              <a:rPr lang="en-US" altLang="zh-TW" sz="3200" dirty="0">
                <a:ea typeface="新細明體" charset="-120"/>
                <a:cs typeface="新細明體" charset="-120"/>
              </a:rPr>
            </a:br>
            <a:r>
              <a:rPr lang="en-US" altLang="zh-TW" sz="3200" dirty="0">
                <a:ea typeface="新細明體" charset="-120"/>
                <a:cs typeface="新細明體" charset="-120"/>
              </a:rPr>
              <a:t>G.S. Rohrer</a:t>
            </a:r>
            <a:r>
              <a:rPr lang="en-US" sz="3200" kern="0" dirty="0">
                <a:latin typeface="+mn-lt"/>
                <a:ea typeface="ＭＳ Ｐゴシック" charset="-128"/>
                <a:cs typeface="ＭＳ Ｐゴシック" charset="-128"/>
              </a:rPr>
              <a:t>, P.N. </a:t>
            </a:r>
            <a:r>
              <a:rPr lang="en-US" sz="3200" kern="0" dirty="0" smtClean="0">
                <a:latin typeface="+mn-lt"/>
                <a:ea typeface="ＭＳ Ｐゴシック" charset="-128"/>
                <a:cs typeface="ＭＳ Ｐゴシック" charset="-128"/>
              </a:rPr>
              <a:t>Kalu</a:t>
            </a:r>
            <a:r>
              <a:rPr lang="en-US" sz="3200" kern="0" baseline="30000" dirty="0" smtClean="0">
                <a:ea typeface="ＭＳ Ｐゴシック" charset="-128"/>
                <a:cs typeface="ＭＳ Ｐゴシック" charset="-128"/>
              </a:rPr>
              <a:t>1</a:t>
            </a:r>
            <a:r>
              <a:rPr lang="en-US" sz="3200" kern="0" dirty="0">
                <a:ea typeface="ＭＳ Ｐゴシック" charset="-128"/>
                <a:cs typeface="ＭＳ Ｐゴシック" charset="-128"/>
              </a:rPr>
              <a:t>,</a:t>
            </a:r>
            <a:r>
              <a:rPr lang="en-US" sz="3200" kern="0" dirty="0" smtClean="0">
                <a:ea typeface="ＭＳ Ｐゴシック" charset="-128"/>
                <a:cs typeface="ＭＳ Ｐゴシック" charset="-128"/>
              </a:rPr>
              <a:t> T. Bennett</a:t>
            </a:r>
            <a:r>
              <a:rPr lang="en-US" sz="3200" kern="0" baseline="30000" dirty="0" smtClean="0">
                <a:ea typeface="ＭＳ Ｐゴシック" charset="-128"/>
                <a:cs typeface="ＭＳ Ｐゴシック" charset="-128"/>
              </a:rPr>
              <a:t>2</a:t>
            </a:r>
            <a:r>
              <a:rPr lang="en-US" sz="3200" kern="0" dirty="0" smtClean="0">
                <a:latin typeface="+mn-lt"/>
                <a:ea typeface="ＭＳ Ｐゴシック" charset="-128"/>
                <a:cs typeface="ＭＳ Ｐゴシック" charset="-128"/>
              </a:rPr>
              <a:t>, </a:t>
            </a:r>
            <a:br>
              <a:rPr lang="en-US" sz="3200" kern="0" dirty="0" smtClean="0">
                <a:latin typeface="+mn-lt"/>
                <a:ea typeface="ＭＳ Ｐゴシック" charset="-128"/>
                <a:cs typeface="ＭＳ Ｐゴシック" charset="-128"/>
              </a:rPr>
            </a:br>
            <a:r>
              <a:rPr lang="en-US" sz="3200" kern="0" dirty="0" smtClean="0">
                <a:latin typeface="+mn-lt"/>
                <a:ea typeface="ＭＳ Ｐゴシック" charset="-128"/>
                <a:cs typeface="ＭＳ Ｐゴシック" charset="-128"/>
              </a:rPr>
              <a:t>N. Bozzolo</a:t>
            </a:r>
            <a:r>
              <a:rPr lang="en-US" sz="3200" kern="0" baseline="30000" dirty="0" smtClean="0">
                <a:latin typeface="+mn-lt"/>
                <a:ea typeface="ＭＳ Ｐゴシック" charset="-128"/>
                <a:cs typeface="ＭＳ Ｐゴシック" charset="-128"/>
              </a:rPr>
              <a:t>3</a:t>
            </a:r>
            <a:r>
              <a:rPr lang="en-US" sz="3200" kern="0" dirty="0" smtClean="0">
                <a:latin typeface="+mn-lt"/>
                <a:ea typeface="ＭＳ Ｐゴシック" charset="-128"/>
                <a:cs typeface="ＭＳ Ｐゴシック" charset="-128"/>
              </a:rPr>
              <a:t> </a:t>
            </a:r>
            <a:r>
              <a:rPr lang="en-US" sz="3200" kern="0" dirty="0">
                <a:latin typeface="+mn-lt"/>
                <a:ea typeface="ＭＳ Ｐゴシック" charset="-128"/>
                <a:cs typeface="ＭＳ Ｐゴシック" charset="-128"/>
              </a:rPr>
              <a:t>and </a:t>
            </a:r>
            <a:r>
              <a:rPr lang="en-US" sz="3200" kern="0" dirty="0" smtClean="0">
                <a:latin typeface="+mn-lt"/>
                <a:ea typeface="ＭＳ Ｐゴシック" charset="-128"/>
                <a:cs typeface="ＭＳ Ｐゴシック" charset="-128"/>
              </a:rPr>
              <a:t>F. Wagner</a:t>
            </a:r>
            <a:r>
              <a:rPr lang="en-US" sz="3200" kern="0" baseline="30000" dirty="0" smtClean="0">
                <a:latin typeface="+mn-lt"/>
                <a:ea typeface="ＭＳ Ｐゴシック" charset="-128"/>
                <a:cs typeface="ＭＳ Ｐゴシック" charset="-128"/>
              </a:rPr>
              <a:t>4</a:t>
            </a:r>
            <a:endParaRPr lang="en-US" sz="3200" kern="0" baseline="30000" dirty="0">
              <a:latin typeface="+mn-lt"/>
              <a:ea typeface="ＭＳ Ｐゴシック" charset="-128"/>
              <a:cs typeface="ＭＳ Ｐゴシック" charset="-128"/>
            </a:endParaRPr>
          </a:p>
        </p:txBody>
      </p:sp>
      <p:sp>
        <p:nvSpPr>
          <p:cNvPr id="14342" name="Text Box 8"/>
          <p:cNvSpPr txBox="1">
            <a:spLocks noChangeArrowheads="1"/>
          </p:cNvSpPr>
          <p:nvPr/>
        </p:nvSpPr>
        <p:spPr bwMode="auto">
          <a:xfrm>
            <a:off x="3125084" y="6318290"/>
            <a:ext cx="3191290" cy="400110"/>
          </a:xfrm>
          <a:prstGeom prst="rect">
            <a:avLst/>
          </a:prstGeom>
          <a:noFill/>
          <a:ln w="9525">
            <a:noFill/>
            <a:miter lim="800000"/>
            <a:headEnd/>
            <a:tailEnd/>
          </a:ln>
        </p:spPr>
        <p:txBody>
          <a:bodyPr wrap="none">
            <a:prstTxWarp prst="textNoShape">
              <a:avLst/>
            </a:prstTxWarp>
            <a:spAutoFit/>
          </a:bodyPr>
          <a:lstStyle/>
          <a:p>
            <a:r>
              <a:rPr lang="en-US" i="1" dirty="0">
                <a:latin typeface="Times New Roman"/>
                <a:cs typeface="Times New Roman"/>
              </a:rPr>
              <a:t>Last revised:</a:t>
            </a:r>
            <a:r>
              <a:rPr lang="en-US" i="1" dirty="0" smtClean="0">
                <a:latin typeface="Times New Roman"/>
                <a:cs typeface="Times New Roman"/>
              </a:rPr>
              <a:t> </a:t>
            </a:r>
            <a:r>
              <a:rPr lang="en-US" i="1" dirty="0" smtClean="0">
                <a:latin typeface="Times New Roman"/>
                <a:cs typeface="Times New Roman"/>
              </a:rPr>
              <a:t>30</a:t>
            </a:r>
            <a:r>
              <a:rPr lang="en-US" i="1" baseline="30000" dirty="0" smtClean="0">
                <a:latin typeface="Times New Roman"/>
                <a:cs typeface="Times New Roman"/>
              </a:rPr>
              <a:t>th</a:t>
            </a:r>
            <a:r>
              <a:rPr lang="en-US" i="1" dirty="0" smtClean="0">
                <a:latin typeface="Times New Roman"/>
                <a:cs typeface="Times New Roman"/>
              </a:rPr>
              <a:t> March ‘16</a:t>
            </a:r>
            <a:endParaRPr lang="en-US" i="1" dirty="0">
              <a:latin typeface="Times New Roman"/>
              <a:cs typeface="Times New Roman"/>
            </a:endParaRPr>
          </a:p>
        </p:txBody>
      </p:sp>
      <p:sp>
        <p:nvSpPr>
          <p:cNvPr id="14343" name="TextBox 8"/>
          <p:cNvSpPr txBox="1">
            <a:spLocks noChangeArrowheads="1"/>
          </p:cNvSpPr>
          <p:nvPr/>
        </p:nvSpPr>
        <p:spPr bwMode="auto">
          <a:xfrm>
            <a:off x="1648348" y="5586737"/>
            <a:ext cx="5992800" cy="584776"/>
          </a:xfrm>
          <a:prstGeom prst="rect">
            <a:avLst/>
          </a:prstGeom>
          <a:noFill/>
          <a:ln w="9525">
            <a:noFill/>
            <a:miter lim="800000"/>
            <a:headEnd/>
            <a:tailEnd/>
          </a:ln>
        </p:spPr>
        <p:txBody>
          <a:bodyPr wrap="square">
            <a:prstTxWarp prst="textNoShape">
              <a:avLst/>
            </a:prstTxWarp>
            <a:spAutoFit/>
          </a:bodyPr>
          <a:lstStyle/>
          <a:p>
            <a:r>
              <a:rPr lang="en-US" sz="1600" dirty="0" smtClean="0">
                <a:latin typeface="Times New Roman"/>
                <a:cs typeface="Times New Roman"/>
              </a:rPr>
              <a:t>*formerly at Lawrence </a:t>
            </a:r>
            <a:r>
              <a:rPr lang="en-US" sz="1600" dirty="0">
                <a:latin typeface="Times New Roman"/>
                <a:cs typeface="Times New Roman"/>
              </a:rPr>
              <a:t>Livermore Natl. Lab</a:t>
            </a:r>
            <a:r>
              <a:rPr lang="en-US" sz="1600" dirty="0" smtClean="0">
                <a:latin typeface="Times New Roman"/>
                <a:cs typeface="Times New Roman"/>
              </a:rPr>
              <a:t>.; </a:t>
            </a:r>
            <a:r>
              <a:rPr lang="en-US" sz="1600" baseline="30000" dirty="0" smtClean="0">
                <a:latin typeface="Times New Roman"/>
                <a:cs typeface="Times New Roman"/>
              </a:rPr>
              <a:t>†</a:t>
            </a:r>
            <a:r>
              <a:rPr lang="en-US" sz="1600" dirty="0" smtClean="0">
                <a:latin typeface="Times New Roman"/>
                <a:cs typeface="Times New Roman"/>
              </a:rPr>
              <a:t>Intel; </a:t>
            </a:r>
            <a:r>
              <a:rPr lang="en-US" sz="1600" baseline="30000" dirty="0" smtClean="0">
                <a:latin typeface="Times New Roman"/>
                <a:cs typeface="Times New Roman"/>
              </a:rPr>
              <a:t>1</a:t>
            </a:r>
            <a:r>
              <a:rPr lang="en-US" sz="1600" dirty="0" smtClean="0">
                <a:latin typeface="Times New Roman"/>
                <a:cs typeface="Times New Roman"/>
              </a:rPr>
              <a:t>FAMU/FSU; </a:t>
            </a:r>
            <a:r>
              <a:rPr lang="en-US" sz="1600" baseline="30000" dirty="0" smtClean="0">
                <a:latin typeface="Times New Roman"/>
                <a:cs typeface="Times New Roman"/>
              </a:rPr>
              <a:t>2</a:t>
            </a:r>
            <a:r>
              <a:rPr lang="en-US" sz="1600" dirty="0" smtClean="0">
                <a:latin typeface="Times New Roman"/>
                <a:cs typeface="Times New Roman"/>
              </a:rPr>
              <a:t>Jamaica; </a:t>
            </a:r>
            <a:r>
              <a:rPr lang="en-US" sz="1600" baseline="30000" dirty="0" smtClean="0">
                <a:latin typeface="Times New Roman"/>
                <a:cs typeface="Times New Roman"/>
              </a:rPr>
              <a:t>3</a:t>
            </a:r>
            <a:r>
              <a:rPr lang="en-US" sz="1600" dirty="0" smtClean="0">
                <a:latin typeface="Times New Roman"/>
                <a:cs typeface="Times New Roman"/>
              </a:rPr>
              <a:t>CEMEF, Sophia </a:t>
            </a:r>
            <a:r>
              <a:rPr lang="en-US" sz="1600" dirty="0" err="1" smtClean="0">
                <a:latin typeface="Times New Roman"/>
                <a:cs typeface="Times New Roman"/>
              </a:rPr>
              <a:t>Antipolis</a:t>
            </a:r>
            <a:r>
              <a:rPr lang="en-US" sz="1600" dirty="0" smtClean="0">
                <a:latin typeface="Times New Roman"/>
                <a:cs typeface="Times New Roman"/>
              </a:rPr>
              <a:t>, France; </a:t>
            </a:r>
            <a:r>
              <a:rPr lang="en-US" sz="1600" baseline="30000" dirty="0" smtClean="0">
                <a:latin typeface="Times New Roman"/>
                <a:cs typeface="Times New Roman"/>
              </a:rPr>
              <a:t>4</a:t>
            </a:r>
            <a:r>
              <a:rPr lang="en-US" sz="1600" dirty="0" smtClean="0">
                <a:latin typeface="Times New Roman"/>
                <a:cs typeface="Times New Roman"/>
              </a:rPr>
              <a:t>LEM</a:t>
            </a:r>
            <a:r>
              <a:rPr lang="en-US" baseline="30000" dirty="0" smtClean="0">
                <a:latin typeface="Times New Roman"/>
                <a:cs typeface="Times New Roman"/>
              </a:rPr>
              <a:t>3</a:t>
            </a:r>
            <a:r>
              <a:rPr lang="en-US" sz="1600" dirty="0" smtClean="0">
                <a:latin typeface="Times New Roman"/>
                <a:cs typeface="Times New Roman"/>
              </a:rPr>
              <a:t>, Metz, France; </a:t>
            </a:r>
            <a:endParaRPr lang="en-US" sz="1600" dirty="0">
              <a:latin typeface="Times New Roman"/>
              <a:cs typeface="Times New Roman"/>
            </a:endParaRPr>
          </a:p>
        </p:txBody>
      </p:sp>
      <p:pic>
        <p:nvPicPr>
          <p:cNvPr id="9" name="Picture 8" descr="mse-materials-logo-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18" y="84667"/>
            <a:ext cx="2238689" cy="739078"/>
          </a:xfrm>
          <a:prstGeom prst="rect">
            <a:avLst/>
          </a:prstGeom>
        </p:spPr>
      </p:pic>
      <p:pic>
        <p:nvPicPr>
          <p:cNvPr id="10" name="Picture 9" descr="CM_logo_horiz_r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2997" y="217141"/>
            <a:ext cx="3238743" cy="49086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6" descr="10"/>
          <p:cNvPicPr>
            <a:picLocks noChangeAspect="1" noChangeArrowheads="1"/>
          </p:cNvPicPr>
          <p:nvPr/>
        </p:nvPicPr>
        <p:blipFill>
          <a:blip r:embed="rId3"/>
          <a:srcRect/>
          <a:stretch>
            <a:fillRect/>
          </a:stretch>
        </p:blipFill>
        <p:spPr bwMode="auto">
          <a:xfrm>
            <a:off x="3548063" y="1435100"/>
            <a:ext cx="4467225" cy="4324350"/>
          </a:xfrm>
          <a:prstGeom prst="rect">
            <a:avLst/>
          </a:prstGeom>
          <a:noFill/>
          <a:ln w="9525">
            <a:noFill/>
            <a:miter lim="800000"/>
            <a:headEnd/>
            <a:tailEnd/>
          </a:ln>
        </p:spPr>
      </p:pic>
      <p:sp>
        <p:nvSpPr>
          <p:cNvPr id="26627" name="Rectangle 2"/>
          <p:cNvSpPr>
            <a:spLocks noGrp="1" noChangeArrowheads="1"/>
          </p:cNvSpPr>
          <p:nvPr>
            <p:ph type="title" idx="4294967295"/>
          </p:nvPr>
        </p:nvSpPr>
        <p:spPr/>
        <p:txBody>
          <a:bodyPr/>
          <a:lstStyle/>
          <a:p>
            <a:pPr algn="just" eaLnBrk="1" hangingPunct="1"/>
            <a:r>
              <a:rPr lang="en-US" altLang="zh-TW" b="1">
                <a:ea typeface="新細明體" charset="-120"/>
                <a:cs typeface="新細明體" charset="-120"/>
              </a:rPr>
              <a:t>Partitioning Datasets</a:t>
            </a:r>
          </a:p>
        </p:txBody>
      </p:sp>
      <p:sp>
        <p:nvSpPr>
          <p:cNvPr id="26628" name="Rectangle 4"/>
          <p:cNvSpPr>
            <a:spLocks noGrp="1" noChangeArrowheads="1"/>
          </p:cNvSpPr>
          <p:nvPr>
            <p:ph type="body" idx="4294967295"/>
          </p:nvPr>
        </p:nvSpPr>
        <p:spPr>
          <a:xfrm>
            <a:off x="708025" y="1001713"/>
            <a:ext cx="7772400" cy="512762"/>
          </a:xfrm>
        </p:spPr>
        <p:txBody>
          <a:bodyPr/>
          <a:lstStyle/>
          <a:p>
            <a:pPr algn="just" eaLnBrk="1" hangingPunct="1">
              <a:lnSpc>
                <a:spcPct val="90000"/>
              </a:lnSpc>
              <a:buFontTx/>
              <a:buChar char="-"/>
            </a:pPr>
            <a:r>
              <a:rPr lang="en-US" altLang="zh-TW" sz="1600">
                <a:ea typeface="新細明體" charset="-120"/>
                <a:cs typeface="新細明體" charset="-120"/>
              </a:rPr>
              <a:t>Choose which points to include in analysis by setting up selection formula</a:t>
            </a:r>
          </a:p>
        </p:txBody>
      </p:sp>
      <p:sp>
        <p:nvSpPr>
          <p:cNvPr id="26629" name="Rectangle 5"/>
          <p:cNvSpPr>
            <a:spLocks noChangeArrowheads="1"/>
          </p:cNvSpPr>
          <p:nvPr/>
        </p:nvSpPr>
        <p:spPr bwMode="auto">
          <a:xfrm>
            <a:off x="3722688" y="1779588"/>
            <a:ext cx="4092575" cy="1150937"/>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nvGrpSpPr>
          <p:cNvPr id="2" name="Group 6"/>
          <p:cNvGrpSpPr>
            <a:grpSpLocks/>
          </p:cNvGrpSpPr>
          <p:nvPr/>
        </p:nvGrpSpPr>
        <p:grpSpPr bwMode="auto">
          <a:xfrm>
            <a:off x="1220788" y="1624013"/>
            <a:ext cx="2492375" cy="1831975"/>
            <a:chOff x="769" y="1023"/>
            <a:chExt cx="1570" cy="1154"/>
          </a:xfrm>
        </p:grpSpPr>
        <p:sp>
          <p:nvSpPr>
            <p:cNvPr id="26646" name="Text Box 7"/>
            <p:cNvSpPr txBox="1">
              <a:spLocks noChangeArrowheads="1"/>
            </p:cNvSpPr>
            <p:nvPr/>
          </p:nvSpPr>
          <p:spPr bwMode="auto">
            <a:xfrm>
              <a:off x="769" y="1023"/>
              <a:ext cx="1194" cy="581"/>
            </a:xfrm>
            <a:prstGeom prst="rect">
              <a:avLst/>
            </a:prstGeom>
            <a:noFill/>
            <a:ln w="6350">
              <a:solidFill>
                <a:schemeClr val="tx1"/>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Use to select by individual point attributes</a:t>
              </a:r>
            </a:p>
          </p:txBody>
        </p:sp>
        <p:sp>
          <p:nvSpPr>
            <p:cNvPr id="26647" name="Line 8"/>
            <p:cNvSpPr>
              <a:spLocks noChangeShapeType="1"/>
            </p:cNvSpPr>
            <p:nvPr/>
          </p:nvSpPr>
          <p:spPr bwMode="auto">
            <a:xfrm>
              <a:off x="1969" y="1429"/>
              <a:ext cx="370" cy="2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6648" name="Text Box 9"/>
            <p:cNvSpPr txBox="1">
              <a:spLocks noChangeArrowheads="1"/>
            </p:cNvSpPr>
            <p:nvPr/>
          </p:nvSpPr>
          <p:spPr bwMode="auto">
            <a:xfrm>
              <a:off x="769" y="1769"/>
              <a:ext cx="1194" cy="408"/>
            </a:xfrm>
            <a:prstGeom prst="rect">
              <a:avLst/>
            </a:prstGeom>
            <a:noFill/>
            <a:ln w="6350">
              <a:solidFill>
                <a:schemeClr val="tx1"/>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Use to select by grain attributes</a:t>
              </a:r>
            </a:p>
          </p:txBody>
        </p:sp>
        <p:sp>
          <p:nvSpPr>
            <p:cNvPr id="26649" name="Line 10"/>
            <p:cNvSpPr>
              <a:spLocks noChangeShapeType="1"/>
            </p:cNvSpPr>
            <p:nvPr/>
          </p:nvSpPr>
          <p:spPr bwMode="auto">
            <a:xfrm>
              <a:off x="1969" y="2140"/>
              <a:ext cx="370" cy="2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
        <p:nvSpPr>
          <p:cNvPr id="26631" name="Rectangle 11"/>
          <p:cNvSpPr>
            <a:spLocks noChangeArrowheads="1"/>
          </p:cNvSpPr>
          <p:nvPr/>
        </p:nvSpPr>
        <p:spPr bwMode="auto">
          <a:xfrm>
            <a:off x="3722688" y="2974975"/>
            <a:ext cx="4081462" cy="922338"/>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nvGrpSpPr>
          <p:cNvPr id="3" name="Group 12"/>
          <p:cNvGrpSpPr>
            <a:grpSpLocks/>
          </p:cNvGrpSpPr>
          <p:nvPr/>
        </p:nvGrpSpPr>
        <p:grpSpPr bwMode="auto">
          <a:xfrm>
            <a:off x="947738" y="3667125"/>
            <a:ext cx="2884487" cy="925513"/>
            <a:chOff x="597" y="2310"/>
            <a:chExt cx="1817" cy="583"/>
          </a:xfrm>
        </p:grpSpPr>
        <p:sp>
          <p:nvSpPr>
            <p:cNvPr id="26644" name="Text Box 13"/>
            <p:cNvSpPr txBox="1">
              <a:spLocks noChangeArrowheads="1"/>
            </p:cNvSpPr>
            <p:nvPr/>
          </p:nvSpPr>
          <p:spPr bwMode="auto">
            <a:xfrm>
              <a:off x="597" y="2310"/>
              <a:ext cx="1283" cy="581"/>
            </a:xfrm>
            <a:prstGeom prst="rect">
              <a:avLst/>
            </a:prstGeom>
            <a:noFill/>
            <a:ln w="6350">
              <a:solidFill>
                <a:schemeClr val="tx1"/>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Selection formula is explicitly written here</a:t>
              </a:r>
            </a:p>
          </p:txBody>
        </p:sp>
        <p:sp>
          <p:nvSpPr>
            <p:cNvPr id="26645" name="Line 14"/>
            <p:cNvSpPr>
              <a:spLocks noChangeShapeType="1"/>
            </p:cNvSpPr>
            <p:nvPr/>
          </p:nvSpPr>
          <p:spPr bwMode="auto">
            <a:xfrm>
              <a:off x="1886" y="2734"/>
              <a:ext cx="528" cy="159"/>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
        <p:nvSpPr>
          <p:cNvPr id="85007" name="Rectangle 15"/>
          <p:cNvSpPr>
            <a:spLocks noChangeArrowheads="1"/>
          </p:cNvSpPr>
          <p:nvPr/>
        </p:nvSpPr>
        <p:spPr bwMode="auto">
          <a:xfrm>
            <a:off x="3868738" y="2014538"/>
            <a:ext cx="906462" cy="195262"/>
          </a:xfrm>
          <a:prstGeom prst="rect">
            <a:avLst/>
          </a:prstGeom>
          <a:solidFill>
            <a:srgbClr val="FF0101">
              <a:alpha val="41176"/>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6634" name="Rectangle 16"/>
          <p:cNvSpPr>
            <a:spLocks noChangeArrowheads="1"/>
          </p:cNvSpPr>
          <p:nvPr/>
        </p:nvSpPr>
        <p:spPr bwMode="auto">
          <a:xfrm>
            <a:off x="3868738" y="4429125"/>
            <a:ext cx="584200" cy="152400"/>
          </a:xfrm>
          <a:prstGeom prst="rect">
            <a:avLst/>
          </a:prstGeom>
          <a:solidFill>
            <a:srgbClr val="FF0101">
              <a:alpha val="41176"/>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85009" name="Rectangle 17"/>
          <p:cNvSpPr>
            <a:spLocks noChangeArrowheads="1"/>
          </p:cNvSpPr>
          <p:nvPr/>
        </p:nvSpPr>
        <p:spPr bwMode="auto">
          <a:xfrm>
            <a:off x="3868738" y="2278063"/>
            <a:ext cx="906462" cy="195262"/>
          </a:xfrm>
          <a:prstGeom prst="rect">
            <a:avLst/>
          </a:prstGeom>
          <a:solidFill>
            <a:srgbClr val="800080">
              <a:alpha val="41176"/>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6636" name="Rectangle 18"/>
          <p:cNvSpPr>
            <a:spLocks noChangeArrowheads="1"/>
          </p:cNvSpPr>
          <p:nvPr/>
        </p:nvSpPr>
        <p:spPr bwMode="auto">
          <a:xfrm>
            <a:off x="4706938" y="4429125"/>
            <a:ext cx="1524000" cy="152400"/>
          </a:xfrm>
          <a:prstGeom prst="rect">
            <a:avLst/>
          </a:prstGeom>
          <a:solidFill>
            <a:srgbClr val="800080">
              <a:alpha val="41176"/>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6637" name="Rectangle 19"/>
          <p:cNvSpPr>
            <a:spLocks noChangeArrowheads="1"/>
          </p:cNvSpPr>
          <p:nvPr/>
        </p:nvSpPr>
        <p:spPr bwMode="auto">
          <a:xfrm>
            <a:off x="4452938" y="4421188"/>
            <a:ext cx="254000" cy="160337"/>
          </a:xfrm>
          <a:prstGeom prst="rect">
            <a:avLst/>
          </a:prstGeom>
          <a:solidFill>
            <a:schemeClr val="hlink">
              <a:alpha val="43137"/>
            </a:scheme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85012" name="Rectangle 20"/>
          <p:cNvSpPr>
            <a:spLocks noChangeArrowheads="1"/>
          </p:cNvSpPr>
          <p:nvPr/>
        </p:nvSpPr>
        <p:spPr bwMode="auto">
          <a:xfrm>
            <a:off x="6451600" y="3995738"/>
            <a:ext cx="304800" cy="203200"/>
          </a:xfrm>
          <a:prstGeom prst="rect">
            <a:avLst/>
          </a:prstGeom>
          <a:solidFill>
            <a:schemeClr val="hlink">
              <a:alpha val="43137"/>
            </a:scheme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85014" name="Rectangle 22"/>
          <p:cNvSpPr>
            <a:spLocks noChangeArrowheads="1"/>
          </p:cNvSpPr>
          <p:nvPr/>
        </p:nvSpPr>
        <p:spPr bwMode="auto">
          <a:xfrm>
            <a:off x="3868738" y="4429125"/>
            <a:ext cx="584200" cy="152400"/>
          </a:xfrm>
          <a:prstGeom prst="rect">
            <a:avLst/>
          </a:prstGeom>
          <a:solidFill>
            <a:schemeClr val="bg1"/>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85015" name="Rectangle 23"/>
          <p:cNvSpPr>
            <a:spLocks noChangeArrowheads="1"/>
          </p:cNvSpPr>
          <p:nvPr/>
        </p:nvSpPr>
        <p:spPr bwMode="auto">
          <a:xfrm>
            <a:off x="4706938" y="4427538"/>
            <a:ext cx="1524000" cy="152400"/>
          </a:xfrm>
          <a:prstGeom prst="rect">
            <a:avLst/>
          </a:prstGeom>
          <a:solidFill>
            <a:schemeClr val="bg1"/>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85016" name="Rectangle 24"/>
          <p:cNvSpPr>
            <a:spLocks noChangeArrowheads="1"/>
          </p:cNvSpPr>
          <p:nvPr/>
        </p:nvSpPr>
        <p:spPr bwMode="auto">
          <a:xfrm>
            <a:off x="4452938" y="4427538"/>
            <a:ext cx="254000" cy="152400"/>
          </a:xfrm>
          <a:prstGeom prst="rect">
            <a:avLst/>
          </a:prstGeom>
          <a:solidFill>
            <a:schemeClr val="bg1"/>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85019" name="Picture 27" descr="11"/>
          <p:cNvPicPr>
            <a:picLocks noChangeAspect="1" noChangeArrowheads="1"/>
          </p:cNvPicPr>
          <p:nvPr/>
        </p:nvPicPr>
        <p:blipFill>
          <a:blip r:embed="rId4"/>
          <a:srcRect/>
          <a:stretch>
            <a:fillRect/>
          </a:stretch>
        </p:blipFill>
        <p:spPr bwMode="auto">
          <a:xfrm>
            <a:off x="171450" y="2652713"/>
            <a:ext cx="3311525" cy="2641600"/>
          </a:xfrm>
          <a:prstGeom prst="rect">
            <a:avLst/>
          </a:prstGeom>
          <a:noFill/>
          <a:ln w="9525">
            <a:noFill/>
            <a:miter lim="800000"/>
            <a:headEnd/>
            <a:tailEnd/>
          </a:ln>
        </p:spPr>
      </p:pic>
      <p:pic>
        <p:nvPicPr>
          <p:cNvPr id="85020" name="Picture 28" descr="12"/>
          <p:cNvPicPr>
            <a:picLocks noChangeAspect="1" noChangeArrowheads="1"/>
          </p:cNvPicPr>
          <p:nvPr/>
        </p:nvPicPr>
        <p:blipFill>
          <a:blip r:embed="rId5"/>
          <a:srcRect/>
          <a:stretch>
            <a:fillRect/>
          </a:stretch>
        </p:blipFill>
        <p:spPr bwMode="auto">
          <a:xfrm>
            <a:off x="193675" y="2263775"/>
            <a:ext cx="3282950" cy="38433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499"/>
                                          </p:stCondLst>
                                        </p:cTn>
                                        <p:tgtEl>
                                          <p:spTgt spid="2"/>
                                        </p:tgtEl>
                                        <p:attrNameLst>
                                          <p:attrName>style.visibility</p:attrName>
                                        </p:attrNameLst>
                                      </p:cBhvr>
                                      <p:to>
                                        <p:strVal val="hidden"/>
                                      </p:to>
                                    </p:set>
                                  </p:childTnLst>
                                </p:cTn>
                              </p:par>
                            </p:childTnLst>
                          </p:cTn>
                        </p:par>
                        <p:par>
                          <p:cTn id="7" fill="hold">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8500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85014"/>
                                        </p:tgtEl>
                                      </p:cBhvr>
                                    </p:animEffect>
                                    <p:set>
                                      <p:cBhvr>
                                        <p:cTn id="14" dur="1" fill="hold">
                                          <p:stCondLst>
                                            <p:cond delay="499"/>
                                          </p:stCondLst>
                                        </p:cTn>
                                        <p:tgtEl>
                                          <p:spTgt spid="850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0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50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Effect transition="in" filter="fade">
                                      <p:cBhvr>
                                        <p:cTn id="27" dur="500"/>
                                        <p:tgtEl>
                                          <p:spTgt spid="85012"/>
                                        </p:tgtEl>
                                      </p:cBhvr>
                                    </p:animEffect>
                                  </p:childTnLst>
                                </p:cTn>
                              </p:par>
                            </p:childTnLst>
                          </p:cTn>
                        </p:par>
                        <p:par>
                          <p:cTn id="28" fill="hold">
                            <p:stCondLst>
                              <p:cond delay="500"/>
                            </p:stCondLst>
                            <p:childTnLst>
                              <p:par>
                                <p:cTn id="29" presetID="1" presetClass="exit" presetSubtype="0" fill="hold" grpId="0" nodeType="afterEffect">
                                  <p:stCondLst>
                                    <p:cond delay="0"/>
                                  </p:stCondLst>
                                  <p:childTnLst>
                                    <p:set>
                                      <p:cBhvr>
                                        <p:cTn id="30" dur="1" fill="hold">
                                          <p:stCondLst>
                                            <p:cond delay="499"/>
                                          </p:stCondLst>
                                        </p:cTn>
                                        <p:tgtEl>
                                          <p:spTgt spid="850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5009"/>
                                        </p:tgtEl>
                                        <p:attrNameLst>
                                          <p:attrName>style.visibility</p:attrName>
                                        </p:attrNameLst>
                                      </p:cBhvr>
                                      <p:to>
                                        <p:strVal val="visible"/>
                                      </p:to>
                                    </p:set>
                                    <p:animEffect transition="in" filter="fade">
                                      <p:cBhvr>
                                        <p:cTn id="35" dur="500"/>
                                        <p:tgtEl>
                                          <p:spTgt spid="8500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85015"/>
                                        </p:tgtEl>
                                      </p:cBhvr>
                                    </p:animEffect>
                                    <p:set>
                                      <p:cBhvr>
                                        <p:cTn id="40" dur="1" fill="hold">
                                          <p:stCondLst>
                                            <p:cond delay="499"/>
                                          </p:stCondLst>
                                        </p:cTn>
                                        <p:tgtEl>
                                          <p:spTgt spid="8501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50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85020"/>
                                        </p:tgtEl>
                                        <p:attrNameLst>
                                          <p:attrName>style.visibility</p:attrName>
                                        </p:attrNameLst>
                                      </p:cBhvr>
                                      <p:to>
                                        <p:strVal val="hidden"/>
                                      </p:to>
                                    </p:set>
                                  </p:childTnLst>
                                </p:cTn>
                              </p:par>
                            </p:childTnLst>
                          </p:cTn>
                        </p:par>
                        <p:par>
                          <p:cTn id="49" fill="hold">
                            <p:stCondLst>
                              <p:cond delay="0"/>
                            </p:stCondLst>
                            <p:childTnLst>
                              <p:par>
                                <p:cTn id="50" presetID="10"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7" grpId="0" animBg="1"/>
      <p:bldP spid="85009" grpId="0" animBg="1"/>
      <p:bldP spid="85012" grpId="0" animBg="1"/>
      <p:bldP spid="85014" grpId="0" animBg="1"/>
      <p:bldP spid="85015" grpId="0" animBg="1"/>
      <p:bldP spid="850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7" descr="13"/>
          <p:cNvPicPr>
            <a:picLocks noChangeAspect="1" noChangeArrowheads="1"/>
          </p:cNvPicPr>
          <p:nvPr/>
        </p:nvPicPr>
        <p:blipFill>
          <a:blip r:embed="rId3"/>
          <a:srcRect/>
          <a:stretch>
            <a:fillRect/>
          </a:stretch>
        </p:blipFill>
        <p:spPr bwMode="auto">
          <a:xfrm>
            <a:off x="4019550" y="1792288"/>
            <a:ext cx="4597400" cy="4070350"/>
          </a:xfrm>
          <a:prstGeom prst="rect">
            <a:avLst/>
          </a:prstGeom>
          <a:noFill/>
          <a:ln w="9525">
            <a:noFill/>
            <a:miter lim="800000"/>
            <a:headEnd/>
            <a:tailEnd/>
          </a:ln>
        </p:spPr>
      </p:pic>
      <p:grpSp>
        <p:nvGrpSpPr>
          <p:cNvPr id="2" name="Group 54"/>
          <p:cNvGrpSpPr>
            <a:grpSpLocks/>
          </p:cNvGrpSpPr>
          <p:nvPr/>
        </p:nvGrpSpPr>
        <p:grpSpPr bwMode="auto">
          <a:xfrm>
            <a:off x="566738" y="1111250"/>
            <a:ext cx="3400425" cy="3911600"/>
            <a:chOff x="387" y="700"/>
            <a:chExt cx="2142" cy="2464"/>
          </a:xfrm>
        </p:grpSpPr>
        <p:sp>
          <p:nvSpPr>
            <p:cNvPr id="28697" name="Text Box 15"/>
            <p:cNvSpPr txBox="1">
              <a:spLocks noChangeArrowheads="1"/>
            </p:cNvSpPr>
            <p:nvPr/>
          </p:nvSpPr>
          <p:spPr bwMode="auto">
            <a:xfrm>
              <a:off x="387" y="700"/>
              <a:ext cx="2142" cy="1442"/>
            </a:xfrm>
            <a:prstGeom prst="rect">
              <a:avLst/>
            </a:prstGeom>
            <a:solidFill>
              <a:schemeClr val="bg1"/>
            </a:solidFill>
            <a:ln w="9525">
              <a:noFill/>
              <a:miter lim="800000"/>
              <a:headEnd/>
              <a:tailEnd/>
            </a:ln>
          </p:spPr>
          <p:txBody>
            <a:bodyPr>
              <a:prstTxWarp prst="textNoShape">
                <a:avLst/>
              </a:prstTxWarp>
              <a:spAutoFit/>
            </a:bodyPr>
            <a:lstStyle/>
            <a:p>
              <a:r>
                <a:rPr lang="en-US" altLang="zh-TW" sz="1800">
                  <a:ea typeface="新細明體" charset="-120"/>
                  <a:cs typeface="新細明體" charset="-120"/>
                </a:rPr>
                <a:t>Grain CI Standardization:</a:t>
              </a:r>
            </a:p>
            <a:p>
              <a:pPr>
                <a:buFontTx/>
                <a:buChar char="-"/>
              </a:pPr>
              <a:r>
                <a:rPr lang="en-US" altLang="zh-TW" sz="1800">
                  <a:ea typeface="新細明體" charset="-120"/>
                  <a:cs typeface="新細明體" charset="-120"/>
                </a:rPr>
                <a:t> Changes the CI of all points within a grain to be that of the highest within each grain</a:t>
              </a:r>
            </a:p>
            <a:p>
              <a:pPr>
                <a:buFontTx/>
                <a:buChar char="-"/>
              </a:pPr>
              <a:r>
                <a:rPr lang="en-US" altLang="zh-TW" sz="1800">
                  <a:ea typeface="新細明體" charset="-120"/>
                  <a:cs typeface="新細明體" charset="-120"/>
                </a:rPr>
                <a:t> Most useful if a minimum CI criterion is used in analyzing data (prevents low CI points within a grain from being lost) </a:t>
              </a:r>
            </a:p>
          </p:txBody>
        </p:sp>
        <p:pic>
          <p:nvPicPr>
            <p:cNvPr id="28698" name="Picture 53" descr="16"/>
            <p:cNvPicPr>
              <a:picLocks noChangeAspect="1" noChangeArrowheads="1"/>
            </p:cNvPicPr>
            <p:nvPr/>
          </p:nvPicPr>
          <p:blipFill>
            <a:blip r:embed="rId4"/>
            <a:srcRect/>
            <a:stretch>
              <a:fillRect/>
            </a:stretch>
          </p:blipFill>
          <p:spPr bwMode="auto">
            <a:xfrm>
              <a:off x="463" y="2435"/>
              <a:ext cx="1679" cy="729"/>
            </a:xfrm>
            <a:prstGeom prst="rect">
              <a:avLst/>
            </a:prstGeom>
            <a:noFill/>
            <a:ln w="9525">
              <a:noFill/>
              <a:miter lim="800000"/>
              <a:headEnd/>
              <a:tailEnd/>
            </a:ln>
          </p:spPr>
        </p:pic>
      </p:grpSp>
      <p:sp>
        <p:nvSpPr>
          <p:cNvPr id="16389" name="Rectangle 5"/>
          <p:cNvSpPr>
            <a:spLocks noChangeArrowheads="1"/>
          </p:cNvSpPr>
          <p:nvPr/>
        </p:nvSpPr>
        <p:spPr bwMode="auto">
          <a:xfrm>
            <a:off x="4297363" y="2266950"/>
            <a:ext cx="835025" cy="206375"/>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16400" name="Rectangle 16"/>
          <p:cNvSpPr>
            <a:spLocks noChangeArrowheads="1"/>
          </p:cNvSpPr>
          <p:nvPr/>
        </p:nvSpPr>
        <p:spPr bwMode="auto">
          <a:xfrm>
            <a:off x="4294188" y="2481263"/>
            <a:ext cx="1389062" cy="247650"/>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8678" name="Rectangle 2"/>
          <p:cNvSpPr>
            <a:spLocks noGrp="1" noChangeArrowheads="1"/>
          </p:cNvSpPr>
          <p:nvPr>
            <p:ph type="title" idx="4294967295"/>
          </p:nvPr>
        </p:nvSpPr>
        <p:spPr/>
        <p:txBody>
          <a:bodyPr/>
          <a:lstStyle/>
          <a:p>
            <a:pPr algn="just" eaLnBrk="1" hangingPunct="1"/>
            <a:r>
              <a:rPr lang="en-US" altLang="zh-TW" sz="2800" b="1">
                <a:ea typeface="新細明體" charset="-120"/>
                <a:cs typeface="新細明體" charset="-120"/>
              </a:rPr>
              <a:t>Data Cleanup</a:t>
            </a:r>
          </a:p>
        </p:txBody>
      </p:sp>
      <p:sp>
        <p:nvSpPr>
          <p:cNvPr id="16408" name="Rectangle 24"/>
          <p:cNvSpPr>
            <a:spLocks noChangeArrowheads="1"/>
          </p:cNvSpPr>
          <p:nvPr/>
        </p:nvSpPr>
        <p:spPr bwMode="auto">
          <a:xfrm>
            <a:off x="4294188" y="2778125"/>
            <a:ext cx="1389062" cy="247650"/>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nvGrpSpPr>
          <p:cNvPr id="3" name="Group 37"/>
          <p:cNvGrpSpPr>
            <a:grpSpLocks/>
          </p:cNvGrpSpPr>
          <p:nvPr/>
        </p:nvGrpSpPr>
        <p:grpSpPr bwMode="auto">
          <a:xfrm>
            <a:off x="633413" y="1042988"/>
            <a:ext cx="5435600" cy="4791075"/>
            <a:chOff x="391" y="633"/>
            <a:chExt cx="3424" cy="3018"/>
          </a:xfrm>
        </p:grpSpPr>
        <p:sp>
          <p:nvSpPr>
            <p:cNvPr id="28695" name="Text Box 33"/>
            <p:cNvSpPr txBox="1">
              <a:spLocks noChangeArrowheads="1"/>
            </p:cNvSpPr>
            <p:nvPr/>
          </p:nvSpPr>
          <p:spPr bwMode="auto">
            <a:xfrm>
              <a:off x="391" y="633"/>
              <a:ext cx="2142" cy="3018"/>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Neighbor Orient. Correlation</a:t>
              </a:r>
              <a:endParaRPr lang="en-US" altLang="zh-TW" sz="1800">
                <a:ea typeface="新細明體" charset="-120"/>
                <a:cs typeface="新細明體" charset="-120"/>
              </a:endParaRPr>
            </a:p>
            <a:p>
              <a:pPr>
                <a:buFontTx/>
                <a:buChar char="-"/>
              </a:pPr>
              <a:r>
                <a:rPr lang="en-US" altLang="zh-TW" sz="1800">
                  <a:ea typeface="新細明體" charset="-120"/>
                  <a:cs typeface="新細明體" charset="-120"/>
                </a:rPr>
                <a:t> Performed on all points in the dataset</a:t>
              </a:r>
            </a:p>
            <a:p>
              <a:r>
                <a:rPr lang="en-US" altLang="zh-TW" sz="1800">
                  <a:ea typeface="新細明體" charset="-120"/>
                  <a:cs typeface="新細明體" charset="-120"/>
                </a:rPr>
                <a:t>For cleanup level </a:t>
              </a:r>
              <a:r>
                <a:rPr lang="en-US" altLang="zh-TW" sz="1800" i="1">
                  <a:ea typeface="新細明體" charset="-120"/>
                  <a:cs typeface="新細明體" charset="-120"/>
                </a:rPr>
                <a:t>n:</a:t>
              </a:r>
              <a:endParaRPr lang="en-US" altLang="zh-TW" sz="1800">
                <a:ea typeface="新細明體" charset="-120"/>
                <a:cs typeface="新細明體" charset="-120"/>
              </a:endParaRPr>
            </a:p>
            <a:p>
              <a:pPr>
                <a:buFontTx/>
                <a:buChar char="-"/>
              </a:pPr>
              <a:r>
                <a:rPr lang="en-US" altLang="zh-TW" sz="1800">
                  <a:ea typeface="新細明體" charset="-120"/>
                  <a:cs typeface="新細明體" charset="-120"/>
                </a:rPr>
                <a:t> Condition 1: Orientation of 6-</a:t>
              </a:r>
              <a:r>
                <a:rPr lang="en-US" altLang="zh-TW" sz="1800" i="1">
                  <a:ea typeface="新細明體" charset="-120"/>
                  <a:cs typeface="新細明體" charset="-120"/>
                </a:rPr>
                <a:t>n</a:t>
              </a:r>
              <a:r>
                <a:rPr lang="en-US" altLang="zh-TW" sz="1800">
                  <a:ea typeface="新細明體" charset="-120"/>
                  <a:cs typeface="新細明體" charset="-120"/>
                </a:rPr>
                <a:t> nearest neighbors is different than current point (misorientation angle &gt; chosen)</a:t>
              </a:r>
            </a:p>
            <a:p>
              <a:pPr>
                <a:buFontTx/>
                <a:buChar char="-"/>
              </a:pPr>
              <a:r>
                <a:rPr lang="en-US" altLang="zh-TW" sz="1800">
                  <a:ea typeface="新細明體" charset="-120"/>
                  <a:cs typeface="新細明體" charset="-120"/>
                </a:rPr>
                <a:t> Condition 2: Orientation of 6-</a:t>
              </a:r>
              <a:r>
                <a:rPr lang="en-US" altLang="zh-TW" sz="1800" i="1">
                  <a:ea typeface="新細明體" charset="-120"/>
                  <a:cs typeface="新細明體" charset="-120"/>
                </a:rPr>
                <a:t>n</a:t>
              </a:r>
              <a:r>
                <a:rPr lang="en-US" altLang="zh-TW" sz="1800">
                  <a:ea typeface="新細明體" charset="-120"/>
                  <a:cs typeface="新細明體" charset="-120"/>
                </a:rPr>
                <a:t> nearest neighbors is the same as each other</a:t>
              </a:r>
            </a:p>
            <a:p>
              <a:pPr>
                <a:buFontTx/>
                <a:buChar char="-"/>
              </a:pPr>
              <a:r>
                <a:rPr lang="en-US" altLang="zh-TW" sz="1800">
                  <a:ea typeface="新細明體" charset="-120"/>
                  <a:cs typeface="新細明體" charset="-120"/>
                </a:rPr>
                <a:t> If both conditions are met, the point’s orientation is chosen to be a neighbor’s at random</a:t>
              </a:r>
            </a:p>
            <a:p>
              <a:pPr>
                <a:buFontTx/>
                <a:buChar char="-"/>
              </a:pPr>
              <a:r>
                <a:rPr lang="en-US" altLang="zh-TW" sz="1800">
                  <a:ea typeface="新細明體" charset="-120"/>
                  <a:cs typeface="新細明體" charset="-120"/>
                </a:rPr>
                <a:t> Repeat low cleanup levels (</a:t>
              </a:r>
              <a:r>
                <a:rPr lang="en-US" altLang="zh-TW" sz="1800" i="1">
                  <a:ea typeface="新細明體" charset="-120"/>
                  <a:cs typeface="新細明體" charset="-120"/>
                </a:rPr>
                <a:t>n=3 </a:t>
              </a:r>
              <a:r>
                <a:rPr lang="en-US" altLang="zh-TW" sz="1800" b="1">
                  <a:ea typeface="新細明體" charset="-120"/>
                  <a:cs typeface="新細明體" charset="-120"/>
                </a:rPr>
                <a:t>max</a:t>
              </a:r>
              <a:r>
                <a:rPr lang="en-US" altLang="zh-TW" sz="1800">
                  <a:ea typeface="新細明體" charset="-120"/>
                  <a:cs typeface="新細明體" charset="-120"/>
                </a:rPr>
                <a:t>) until no more points change for best results</a:t>
              </a:r>
            </a:p>
          </p:txBody>
        </p:sp>
        <p:sp>
          <p:nvSpPr>
            <p:cNvPr id="28696" name="Rectangle 36"/>
            <p:cNvSpPr>
              <a:spLocks noChangeArrowheads="1"/>
            </p:cNvSpPr>
            <p:nvPr/>
          </p:nvSpPr>
          <p:spPr bwMode="auto">
            <a:xfrm>
              <a:off x="2686" y="1895"/>
              <a:ext cx="1129" cy="160"/>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grpSp>
        <p:nvGrpSpPr>
          <p:cNvPr id="4" name="Group 41"/>
          <p:cNvGrpSpPr>
            <a:grpSpLocks/>
          </p:cNvGrpSpPr>
          <p:nvPr/>
        </p:nvGrpSpPr>
        <p:grpSpPr bwMode="auto">
          <a:xfrm>
            <a:off x="609600" y="1055688"/>
            <a:ext cx="5248275" cy="2497137"/>
            <a:chOff x="391" y="633"/>
            <a:chExt cx="3306" cy="1573"/>
          </a:xfrm>
        </p:grpSpPr>
        <p:sp>
          <p:nvSpPr>
            <p:cNvPr id="28693" name="Text Box 38"/>
            <p:cNvSpPr txBox="1">
              <a:spLocks noChangeArrowheads="1"/>
            </p:cNvSpPr>
            <p:nvPr/>
          </p:nvSpPr>
          <p:spPr bwMode="auto">
            <a:xfrm>
              <a:off x="391" y="633"/>
              <a:ext cx="2142" cy="1288"/>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Neighbor Phase Correlation</a:t>
              </a:r>
              <a:endParaRPr lang="en-US" altLang="zh-TW" sz="1800">
                <a:ea typeface="新細明體" charset="-120"/>
                <a:cs typeface="新細明體" charset="-120"/>
              </a:endParaRPr>
            </a:p>
            <a:p>
              <a:r>
                <a:rPr lang="en-US" altLang="zh-TW" sz="1800">
                  <a:ea typeface="新細明體" charset="-120"/>
                  <a:cs typeface="新細明體" charset="-120"/>
                </a:rPr>
                <a:t>- Same as Grain Dilation but instead of using the grain with most number of neighboring points, the phase with the most number of neighboring points is used </a:t>
              </a:r>
            </a:p>
          </p:txBody>
        </p:sp>
        <p:sp>
          <p:nvSpPr>
            <p:cNvPr id="28694" name="Rectangle 39"/>
            <p:cNvSpPr>
              <a:spLocks noChangeArrowheads="1"/>
            </p:cNvSpPr>
            <p:nvPr/>
          </p:nvSpPr>
          <p:spPr bwMode="auto">
            <a:xfrm>
              <a:off x="2703" y="2046"/>
              <a:ext cx="994" cy="160"/>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grpSp>
        <p:nvGrpSpPr>
          <p:cNvPr id="5" name="Group 46"/>
          <p:cNvGrpSpPr>
            <a:grpSpLocks/>
          </p:cNvGrpSpPr>
          <p:nvPr/>
        </p:nvGrpSpPr>
        <p:grpSpPr bwMode="auto">
          <a:xfrm>
            <a:off x="600075" y="3300413"/>
            <a:ext cx="3724275" cy="2593975"/>
            <a:chOff x="357" y="2010"/>
            <a:chExt cx="2346" cy="1634"/>
          </a:xfrm>
        </p:grpSpPr>
        <p:sp>
          <p:nvSpPr>
            <p:cNvPr id="28689" name="Text Box 42"/>
            <p:cNvSpPr txBox="1">
              <a:spLocks noChangeArrowheads="1"/>
            </p:cNvSpPr>
            <p:nvPr/>
          </p:nvSpPr>
          <p:spPr bwMode="auto">
            <a:xfrm>
              <a:off x="357" y="2010"/>
              <a:ext cx="2142" cy="1634"/>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Output Options:</a:t>
              </a:r>
              <a:endParaRPr lang="en-US" altLang="zh-TW" sz="1800">
                <a:ea typeface="新細明體" charset="-120"/>
                <a:cs typeface="新細明體" charset="-120"/>
              </a:endParaRPr>
            </a:p>
            <a:p>
              <a:endParaRPr lang="en-US" altLang="zh-TW" sz="1800">
                <a:ea typeface="新細明體" charset="-120"/>
                <a:cs typeface="新細明體" charset="-120"/>
              </a:endParaRPr>
            </a:p>
            <a:p>
              <a:pPr>
                <a:buFontTx/>
                <a:buChar char="-"/>
              </a:pPr>
              <a:r>
                <a:rPr lang="en-US" altLang="zh-TW" sz="1800">
                  <a:ea typeface="新細明體" charset="-120"/>
                  <a:cs typeface="新細明體" charset="-120"/>
                </a:rPr>
                <a:t>Overwrite current dataset</a:t>
              </a:r>
            </a:p>
            <a:p>
              <a:pPr>
                <a:buFontTx/>
                <a:buChar char="-"/>
              </a:pPr>
              <a:endParaRPr lang="en-US" altLang="zh-TW" sz="1800">
                <a:ea typeface="新細明體" charset="-120"/>
                <a:cs typeface="新細明體" charset="-120"/>
              </a:endParaRPr>
            </a:p>
            <a:p>
              <a:pPr>
                <a:buFontTx/>
                <a:buChar char="-"/>
              </a:pPr>
              <a:r>
                <a:rPr lang="en-US" altLang="zh-TW" sz="1800">
                  <a:ea typeface="新細明體" charset="-120"/>
                  <a:cs typeface="新細明體" charset="-120"/>
                </a:rPr>
                <a:t>Create “cleaned up” dataset as a new dataset</a:t>
              </a:r>
            </a:p>
            <a:p>
              <a:pPr>
                <a:buFontTx/>
                <a:buChar char="-"/>
              </a:pPr>
              <a:endParaRPr lang="en-US" altLang="zh-TW" sz="1800">
                <a:ea typeface="新細明體" charset="-120"/>
                <a:cs typeface="新細明體" charset="-120"/>
              </a:endParaRPr>
            </a:p>
            <a:p>
              <a:pPr>
                <a:buFontTx/>
                <a:buChar char="-"/>
              </a:pPr>
              <a:r>
                <a:rPr lang="en-US" altLang="zh-TW" sz="1800">
                  <a:ea typeface="新細明體" charset="-120"/>
                  <a:cs typeface="新細明體" charset="-120"/>
                </a:rPr>
                <a:t>Write the “cleaned up” dataset directly to file</a:t>
              </a:r>
            </a:p>
          </p:txBody>
        </p:sp>
        <p:sp>
          <p:nvSpPr>
            <p:cNvPr id="28690" name="Line 43"/>
            <p:cNvSpPr>
              <a:spLocks noChangeShapeType="1"/>
            </p:cNvSpPr>
            <p:nvPr/>
          </p:nvSpPr>
          <p:spPr bwMode="auto">
            <a:xfrm>
              <a:off x="2105" y="2493"/>
              <a:ext cx="556" cy="2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8691" name="Line 44"/>
            <p:cNvSpPr>
              <a:spLocks noChangeShapeType="1"/>
            </p:cNvSpPr>
            <p:nvPr/>
          </p:nvSpPr>
          <p:spPr bwMode="auto">
            <a:xfrm flipV="1">
              <a:off x="2400" y="2670"/>
              <a:ext cx="278" cy="11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8692" name="Line 45"/>
            <p:cNvSpPr>
              <a:spLocks noChangeShapeType="1"/>
            </p:cNvSpPr>
            <p:nvPr/>
          </p:nvSpPr>
          <p:spPr bwMode="auto">
            <a:xfrm flipV="1">
              <a:off x="2307" y="2905"/>
              <a:ext cx="396" cy="396"/>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grpSp>
        <p:nvGrpSpPr>
          <p:cNvPr id="6" name="Group 49"/>
          <p:cNvGrpSpPr>
            <a:grpSpLocks/>
          </p:cNvGrpSpPr>
          <p:nvPr/>
        </p:nvGrpSpPr>
        <p:grpSpPr bwMode="auto">
          <a:xfrm>
            <a:off x="390525" y="1116013"/>
            <a:ext cx="3594100" cy="4219575"/>
            <a:chOff x="269" y="650"/>
            <a:chExt cx="2264" cy="2658"/>
          </a:xfrm>
        </p:grpSpPr>
        <p:sp>
          <p:nvSpPr>
            <p:cNvPr id="28687" name="Text Box 23"/>
            <p:cNvSpPr txBox="1">
              <a:spLocks noChangeArrowheads="1"/>
            </p:cNvSpPr>
            <p:nvPr/>
          </p:nvSpPr>
          <p:spPr bwMode="auto">
            <a:xfrm>
              <a:off x="391" y="650"/>
              <a:ext cx="2142" cy="1615"/>
            </a:xfrm>
            <a:prstGeom prst="rect">
              <a:avLst/>
            </a:prstGeom>
            <a:solidFill>
              <a:schemeClr val="bg1"/>
            </a:solidFill>
            <a:ln w="9525">
              <a:noFill/>
              <a:miter lim="800000"/>
              <a:headEnd/>
              <a:tailEnd/>
            </a:ln>
          </p:spPr>
          <p:txBody>
            <a:bodyPr>
              <a:prstTxWarp prst="textNoShape">
                <a:avLst/>
              </a:prstTxWarp>
              <a:spAutoFit/>
            </a:bodyPr>
            <a:lstStyle/>
            <a:p>
              <a:r>
                <a:rPr lang="en-US" altLang="zh-TW" sz="1800">
                  <a:ea typeface="新細明體" charset="-120"/>
                  <a:cs typeface="新細明體" charset="-120"/>
                </a:rPr>
                <a:t>Neighbor CI Correlation</a:t>
              </a:r>
            </a:p>
            <a:p>
              <a:pPr>
                <a:buFontTx/>
                <a:buChar char="-"/>
              </a:pPr>
              <a:r>
                <a:rPr lang="en-US" altLang="zh-TW" sz="1800">
                  <a:ea typeface="新細明體" charset="-120"/>
                  <a:cs typeface="新細明體" charset="-120"/>
                </a:rPr>
                <a:t> Performed only on points with CI less than a given minimum </a:t>
              </a:r>
            </a:p>
            <a:p>
              <a:pPr>
                <a:buFontTx/>
                <a:buChar char="-"/>
              </a:pPr>
              <a:r>
                <a:rPr lang="en-US" altLang="zh-TW" sz="1800">
                  <a:ea typeface="新細明體" charset="-120"/>
                  <a:cs typeface="新細明體" charset="-120"/>
                </a:rPr>
                <a:t> The orientation and CI of the neighbor with highest CI is assigned to these points</a:t>
              </a:r>
            </a:p>
            <a:p>
              <a:pPr>
                <a:buFontTx/>
                <a:buChar char="-"/>
              </a:pPr>
              <a:r>
                <a:rPr lang="en-US" altLang="zh-TW" sz="1800">
                  <a:ea typeface="新細明體" charset="-120"/>
                  <a:cs typeface="新細明體" charset="-120"/>
                </a:rPr>
                <a:t> Use when majority of points are high CI, and only a few bad points exist</a:t>
              </a:r>
            </a:p>
          </p:txBody>
        </p:sp>
        <p:pic>
          <p:nvPicPr>
            <p:cNvPr id="28688" name="Picture 48" descr="15"/>
            <p:cNvPicPr>
              <a:picLocks noChangeAspect="1" noChangeArrowheads="1"/>
            </p:cNvPicPr>
            <p:nvPr/>
          </p:nvPicPr>
          <p:blipFill>
            <a:blip r:embed="rId5"/>
            <a:srcRect/>
            <a:stretch>
              <a:fillRect/>
            </a:stretch>
          </p:blipFill>
          <p:spPr bwMode="auto">
            <a:xfrm>
              <a:off x="269" y="2384"/>
              <a:ext cx="2236" cy="924"/>
            </a:xfrm>
            <a:prstGeom prst="rect">
              <a:avLst/>
            </a:prstGeom>
            <a:noFill/>
            <a:ln w="9525">
              <a:noFill/>
              <a:miter lim="800000"/>
              <a:headEnd/>
              <a:tailEnd/>
            </a:ln>
          </p:spPr>
        </p:pic>
      </p:grpSp>
      <p:grpSp>
        <p:nvGrpSpPr>
          <p:cNvPr id="7" name="Group 51"/>
          <p:cNvGrpSpPr>
            <a:grpSpLocks/>
          </p:cNvGrpSpPr>
          <p:nvPr/>
        </p:nvGrpSpPr>
        <p:grpSpPr bwMode="auto">
          <a:xfrm>
            <a:off x="519113" y="1143000"/>
            <a:ext cx="3400425" cy="4454525"/>
            <a:chOff x="0" y="659"/>
            <a:chExt cx="2142" cy="2806"/>
          </a:xfrm>
        </p:grpSpPr>
        <p:sp>
          <p:nvSpPr>
            <p:cNvPr id="28685" name="Text Box 6"/>
            <p:cNvSpPr txBox="1">
              <a:spLocks noChangeArrowheads="1"/>
            </p:cNvSpPr>
            <p:nvPr/>
          </p:nvSpPr>
          <p:spPr bwMode="auto">
            <a:xfrm>
              <a:off x="0" y="659"/>
              <a:ext cx="2142" cy="1961"/>
            </a:xfrm>
            <a:prstGeom prst="rect">
              <a:avLst/>
            </a:prstGeom>
            <a:noFill/>
            <a:ln w="9525">
              <a:noFill/>
              <a:miter lim="800000"/>
              <a:headEnd/>
              <a:tailEnd/>
            </a:ln>
          </p:spPr>
          <p:txBody>
            <a:bodyPr>
              <a:prstTxWarp prst="textNoShape">
                <a:avLst/>
              </a:prstTxWarp>
              <a:spAutoFit/>
            </a:bodyPr>
            <a:lstStyle/>
            <a:p>
              <a:r>
                <a:rPr lang="en-US" altLang="zh-TW" sz="1800">
                  <a:ea typeface="新細明體" charset="-120"/>
                  <a:cs typeface="新細明體" charset="-120"/>
                </a:rPr>
                <a:t>Grain Dilation:</a:t>
              </a:r>
            </a:p>
            <a:p>
              <a:pPr>
                <a:buFontTx/>
                <a:buChar char="-"/>
              </a:pPr>
              <a:r>
                <a:rPr lang="en-US" altLang="zh-TW" sz="1800">
                  <a:ea typeface="新細明體" charset="-120"/>
                  <a:cs typeface="新細明體" charset="-120"/>
                </a:rPr>
                <a:t> Acts only on points that do not belong to any grain as defined</a:t>
              </a:r>
            </a:p>
            <a:p>
              <a:pPr>
                <a:buFontTx/>
                <a:buChar char="-"/>
              </a:pPr>
              <a:r>
                <a:rPr lang="en-US" altLang="zh-TW" sz="1800">
                  <a:ea typeface="新細明體" charset="-120"/>
                  <a:cs typeface="新細明體" charset="-120"/>
                </a:rPr>
                <a:t> A point becomes part of the grain with the most number of surrounding points</a:t>
              </a:r>
            </a:p>
            <a:p>
              <a:pPr>
                <a:buFontTx/>
                <a:buChar char="-"/>
              </a:pPr>
              <a:r>
                <a:rPr lang="en-US" altLang="zh-TW" sz="1800">
                  <a:ea typeface="新細明體" charset="-120"/>
                  <a:cs typeface="新細明體" charset="-120"/>
                </a:rPr>
                <a:t> Takes the orientation and CI of the neighboring point with highest CI</a:t>
              </a:r>
            </a:p>
            <a:p>
              <a:pPr>
                <a:buFontTx/>
                <a:buChar char="-"/>
              </a:pPr>
              <a:r>
                <a:rPr lang="en-US" altLang="zh-TW" sz="1800">
                  <a:ea typeface="新細明體" charset="-120"/>
                  <a:cs typeface="新細明體" charset="-120"/>
                </a:rPr>
                <a:t> Use to remove bad points due to pits or at G.Bs </a:t>
              </a:r>
            </a:p>
          </p:txBody>
        </p:sp>
        <p:pic>
          <p:nvPicPr>
            <p:cNvPr id="28686" name="Picture 50" descr="14"/>
            <p:cNvPicPr>
              <a:picLocks noChangeAspect="1" noChangeArrowheads="1"/>
            </p:cNvPicPr>
            <p:nvPr/>
          </p:nvPicPr>
          <p:blipFill>
            <a:blip r:embed="rId6"/>
            <a:srcRect/>
            <a:stretch>
              <a:fillRect/>
            </a:stretch>
          </p:blipFill>
          <p:spPr bwMode="auto">
            <a:xfrm>
              <a:off x="99" y="2713"/>
              <a:ext cx="1685" cy="752"/>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38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64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40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640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640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89" grpId="1" animBg="1"/>
      <p:bldP spid="16400" grpId="0" animBg="1"/>
      <p:bldP spid="16400" grpId="1" animBg="1"/>
      <p:bldP spid="16408" grpId="0" animBg="1"/>
      <p:bldP spid="1640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p:txBody>
          <a:bodyPr/>
          <a:lstStyle/>
          <a:p>
            <a:pPr algn="just" eaLnBrk="1" hangingPunct="1"/>
            <a:r>
              <a:rPr lang="en-US" altLang="zh-TW" sz="2800" b="1">
                <a:ea typeface="新細明體" charset="-120"/>
                <a:cs typeface="新細明體" charset="-120"/>
              </a:rPr>
              <a:t>Neighbor Correlation Example</a:t>
            </a:r>
          </a:p>
        </p:txBody>
      </p:sp>
      <p:sp>
        <p:nvSpPr>
          <p:cNvPr id="30723" name="Text Box 11"/>
          <p:cNvSpPr txBox="1">
            <a:spLocks noChangeArrowheads="1"/>
          </p:cNvSpPr>
          <p:nvPr/>
        </p:nvSpPr>
        <p:spPr bwMode="auto">
          <a:xfrm>
            <a:off x="717550" y="3408363"/>
            <a:ext cx="1525588" cy="396875"/>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No Cleanup</a:t>
            </a:r>
          </a:p>
        </p:txBody>
      </p:sp>
      <p:sp>
        <p:nvSpPr>
          <p:cNvPr id="30724" name="Text Box 12"/>
          <p:cNvSpPr txBox="1">
            <a:spLocks noChangeArrowheads="1"/>
          </p:cNvSpPr>
          <p:nvPr/>
        </p:nvSpPr>
        <p:spPr bwMode="auto">
          <a:xfrm>
            <a:off x="7407275" y="3417888"/>
            <a:ext cx="1003300" cy="396875"/>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Level 0</a:t>
            </a:r>
          </a:p>
        </p:txBody>
      </p:sp>
      <p:sp>
        <p:nvSpPr>
          <p:cNvPr id="30725" name="Text Box 13"/>
          <p:cNvSpPr txBox="1">
            <a:spLocks noChangeArrowheads="1"/>
          </p:cNvSpPr>
          <p:nvPr/>
        </p:nvSpPr>
        <p:spPr bwMode="auto">
          <a:xfrm>
            <a:off x="3348038" y="5822950"/>
            <a:ext cx="1003300" cy="396875"/>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Level 3</a:t>
            </a:r>
          </a:p>
        </p:txBody>
      </p:sp>
      <p:sp>
        <p:nvSpPr>
          <p:cNvPr id="30726" name="Text Box 14"/>
          <p:cNvSpPr txBox="1">
            <a:spLocks noChangeArrowheads="1"/>
          </p:cNvSpPr>
          <p:nvPr/>
        </p:nvSpPr>
        <p:spPr bwMode="auto">
          <a:xfrm>
            <a:off x="5603875" y="3965575"/>
            <a:ext cx="2760663" cy="1311275"/>
          </a:xfrm>
          <a:prstGeom prst="rect">
            <a:avLst/>
          </a:prstGeom>
          <a:noFill/>
          <a:ln w="9525">
            <a:noFill/>
            <a:miter lim="800000"/>
            <a:headEnd/>
            <a:tailEnd/>
          </a:ln>
        </p:spPr>
        <p:txBody>
          <a:bodyPr>
            <a:prstTxWarp prst="textNoShape">
              <a:avLst/>
            </a:prstTxWarp>
            <a:spAutoFit/>
          </a:bodyPr>
          <a:lstStyle/>
          <a:p>
            <a:r>
              <a:rPr lang="en-US" altLang="zh-TW">
                <a:ea typeface="新細明體" charset="-120"/>
                <a:cs typeface="新細明體" charset="-120"/>
              </a:rPr>
              <a:t>Note that Higher cleanup levels are iterative (i.e. Level 3= Levels 0,1,2,3)</a:t>
            </a:r>
          </a:p>
        </p:txBody>
      </p:sp>
      <p:pic>
        <p:nvPicPr>
          <p:cNvPr id="30727" name="Picture 15" descr="20"/>
          <p:cNvPicPr>
            <a:picLocks noChangeAspect="1" noChangeArrowheads="1"/>
          </p:cNvPicPr>
          <p:nvPr/>
        </p:nvPicPr>
        <p:blipFill>
          <a:blip r:embed="rId3"/>
          <a:srcRect/>
          <a:stretch>
            <a:fillRect/>
          </a:stretch>
        </p:blipFill>
        <p:spPr bwMode="auto">
          <a:xfrm>
            <a:off x="720725" y="1042988"/>
            <a:ext cx="3225800" cy="2424112"/>
          </a:xfrm>
          <a:prstGeom prst="rect">
            <a:avLst/>
          </a:prstGeom>
          <a:noFill/>
          <a:ln w="9525">
            <a:noFill/>
            <a:miter lim="800000"/>
            <a:headEnd/>
            <a:tailEnd/>
          </a:ln>
        </p:spPr>
      </p:pic>
      <p:pic>
        <p:nvPicPr>
          <p:cNvPr id="30728" name="Picture 16" descr="21"/>
          <p:cNvPicPr>
            <a:picLocks noChangeAspect="1" noChangeArrowheads="1"/>
          </p:cNvPicPr>
          <p:nvPr/>
        </p:nvPicPr>
        <p:blipFill>
          <a:blip r:embed="rId4"/>
          <a:srcRect/>
          <a:stretch>
            <a:fillRect/>
          </a:stretch>
        </p:blipFill>
        <p:spPr bwMode="auto">
          <a:xfrm>
            <a:off x="5184775" y="1044575"/>
            <a:ext cx="3224213" cy="2422525"/>
          </a:xfrm>
          <a:prstGeom prst="rect">
            <a:avLst/>
          </a:prstGeom>
          <a:noFill/>
          <a:ln w="9525">
            <a:noFill/>
            <a:miter lim="800000"/>
            <a:headEnd/>
            <a:tailEnd/>
          </a:ln>
        </p:spPr>
      </p:pic>
      <p:pic>
        <p:nvPicPr>
          <p:cNvPr id="30729" name="Picture 17" descr="22"/>
          <p:cNvPicPr>
            <a:picLocks noChangeAspect="1" noChangeArrowheads="1"/>
          </p:cNvPicPr>
          <p:nvPr/>
        </p:nvPicPr>
        <p:blipFill>
          <a:blip r:embed="rId5"/>
          <a:srcRect/>
          <a:stretch>
            <a:fillRect/>
          </a:stretch>
        </p:blipFill>
        <p:spPr bwMode="auto">
          <a:xfrm>
            <a:off x="2205038" y="3494088"/>
            <a:ext cx="3232150" cy="24320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14" descr="23"/>
          <p:cNvPicPr>
            <a:picLocks noChangeAspect="1" noChangeArrowheads="1"/>
          </p:cNvPicPr>
          <p:nvPr/>
        </p:nvPicPr>
        <p:blipFill>
          <a:blip r:embed="rId4"/>
          <a:srcRect/>
          <a:stretch>
            <a:fillRect/>
          </a:stretch>
        </p:blipFill>
        <p:spPr bwMode="auto">
          <a:xfrm>
            <a:off x="909638" y="4022725"/>
            <a:ext cx="7229475" cy="2032000"/>
          </a:xfrm>
          <a:prstGeom prst="rect">
            <a:avLst/>
          </a:prstGeom>
          <a:noFill/>
          <a:ln w="9525">
            <a:noFill/>
            <a:miter lim="800000"/>
            <a:headEnd/>
            <a:tailEnd/>
          </a:ln>
        </p:spPr>
      </p:pic>
      <p:sp>
        <p:nvSpPr>
          <p:cNvPr id="32772" name="Rectangle 2"/>
          <p:cNvSpPr>
            <a:spLocks noGrp="1" noChangeArrowheads="1"/>
          </p:cNvSpPr>
          <p:nvPr>
            <p:ph type="title" idx="4294967295"/>
          </p:nvPr>
        </p:nvSpPr>
        <p:spPr/>
        <p:txBody>
          <a:bodyPr/>
          <a:lstStyle/>
          <a:p>
            <a:pPr algn="just" eaLnBrk="1" hangingPunct="1"/>
            <a:r>
              <a:rPr lang="en-US" altLang="zh-TW" sz="2800" b="1">
                <a:ea typeface="新細明體" charset="-120"/>
                <a:cs typeface="新細明體" charset="-120"/>
              </a:rPr>
              <a:t>Definition of Orientation</a:t>
            </a:r>
          </a:p>
        </p:txBody>
      </p:sp>
      <p:sp>
        <p:nvSpPr>
          <p:cNvPr id="32773" name="Rectangle 3"/>
          <p:cNvSpPr>
            <a:spLocks noGrp="1" noChangeArrowheads="1"/>
          </p:cNvSpPr>
          <p:nvPr>
            <p:ph type="body" idx="4294967295"/>
          </p:nvPr>
        </p:nvSpPr>
        <p:spPr/>
        <p:txBody>
          <a:bodyPr/>
          <a:lstStyle/>
          <a:p>
            <a:pPr algn="just" eaLnBrk="1" hangingPunct="1"/>
            <a:r>
              <a:rPr lang="en-US" altLang="zh-TW" sz="2000">
                <a:ea typeface="新細明體" charset="-120"/>
                <a:cs typeface="新細明體" charset="-120"/>
              </a:rPr>
              <a:t> By definition an orientation is always relative. The OIM uses the sample surface to define the orthogonal reference frame.</a:t>
            </a:r>
          </a:p>
          <a:p>
            <a:pPr algn="just" eaLnBrk="1" hangingPunct="1"/>
            <a:endParaRPr lang="en-US" altLang="zh-TW" sz="2000">
              <a:ea typeface="新細明體" charset="-120"/>
              <a:cs typeface="新細明體" charset="-120"/>
            </a:endParaRPr>
          </a:p>
          <a:p>
            <a:pPr algn="just" eaLnBrk="1" hangingPunct="1"/>
            <a:endParaRPr lang="en-US" altLang="zh-TW" sz="2000">
              <a:ea typeface="新細明體" charset="-120"/>
              <a:cs typeface="新細明體" charset="-120"/>
            </a:endParaRPr>
          </a:p>
          <a:p>
            <a:pPr algn="just" eaLnBrk="1" hangingPunct="1"/>
            <a:endParaRPr lang="en-US" altLang="zh-TW" sz="2000">
              <a:ea typeface="新細明體" charset="-120"/>
              <a:cs typeface="新細明體" charset="-120"/>
            </a:endParaRPr>
          </a:p>
          <a:p>
            <a:pPr algn="just" eaLnBrk="1" hangingPunct="1"/>
            <a:endParaRPr lang="en-US" altLang="zh-TW" sz="2000">
              <a:ea typeface="新細明體" charset="-120"/>
              <a:cs typeface="新細明體" charset="-120"/>
            </a:endParaRPr>
          </a:p>
          <a:p>
            <a:pPr algn="just" eaLnBrk="1" hangingPunct="1"/>
            <a:endParaRPr lang="en-US" altLang="zh-TW" sz="2000">
              <a:ea typeface="新細明體" charset="-120"/>
              <a:cs typeface="新細明體" charset="-120"/>
            </a:endParaRPr>
          </a:p>
          <a:p>
            <a:pPr algn="just" eaLnBrk="1" hangingPunct="1"/>
            <a:r>
              <a:rPr lang="en-US" altLang="zh-TW" sz="2000">
                <a:ea typeface="新細明體" charset="-120"/>
                <a:cs typeface="新細明體" charset="-120"/>
              </a:rPr>
              <a:t>Quantities are transformed </a:t>
            </a:r>
            <a:r>
              <a:rPr lang="en-US" altLang="zh-TW" sz="2000" b="1">
                <a:ea typeface="新細明體" charset="-120"/>
                <a:cs typeface="新細明體" charset="-120"/>
              </a:rPr>
              <a:t>from</a:t>
            </a:r>
            <a:r>
              <a:rPr lang="en-US" altLang="zh-TW" sz="2000">
                <a:ea typeface="新細明體" charset="-120"/>
                <a:cs typeface="新細明體" charset="-120"/>
              </a:rPr>
              <a:t> sample frame to </a:t>
            </a:r>
            <a:r>
              <a:rPr lang="en-US" altLang="zh-TW" sz="2000" b="1">
                <a:ea typeface="新細明體" charset="-120"/>
                <a:cs typeface="新細明體" charset="-120"/>
              </a:rPr>
              <a:t>crystal</a:t>
            </a:r>
            <a:r>
              <a:rPr lang="en-US" altLang="zh-TW" sz="2000">
                <a:ea typeface="新細明體" charset="-120"/>
                <a:cs typeface="新細明體" charset="-120"/>
              </a:rPr>
              <a:t> frame</a:t>
            </a:r>
          </a:p>
        </p:txBody>
      </p:sp>
      <p:graphicFrame>
        <p:nvGraphicFramePr>
          <p:cNvPr id="32770" name="Object 4"/>
          <p:cNvGraphicFramePr>
            <a:graphicFrameLocks noChangeAspect="1"/>
          </p:cNvGraphicFramePr>
          <p:nvPr/>
        </p:nvGraphicFramePr>
        <p:xfrm>
          <a:off x="1804988" y="1858963"/>
          <a:ext cx="5740400" cy="1752600"/>
        </p:xfrm>
        <a:graphic>
          <a:graphicData uri="http://schemas.openxmlformats.org/presentationml/2006/ole">
            <mc:AlternateContent xmlns:mc="http://schemas.openxmlformats.org/markup-compatibility/2006">
              <mc:Choice xmlns:v="urn:schemas-microsoft-com:vml" Requires="v">
                <p:oleObj spid="_x0000_s32801" name="Image" r:id="rId5" imgW="5739683" imgH="1752381" progId="Photoshop.Image.6">
                  <p:embed/>
                </p:oleObj>
              </mc:Choice>
              <mc:Fallback>
                <p:oleObj name="Image" r:id="rId5" imgW="5739683" imgH="1752381" progId="Photoshop.Image.6">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4988" y="1858963"/>
                        <a:ext cx="5740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2774" name="Text Box 5"/>
          <p:cNvSpPr txBox="1">
            <a:spLocks noChangeArrowheads="1"/>
          </p:cNvSpPr>
          <p:nvPr/>
        </p:nvSpPr>
        <p:spPr bwMode="auto">
          <a:xfrm>
            <a:off x="1576388" y="3078163"/>
            <a:ext cx="533400" cy="366712"/>
          </a:xfrm>
          <a:prstGeom prst="rect">
            <a:avLst/>
          </a:prstGeom>
          <a:solidFill>
            <a:schemeClr val="bg1"/>
          </a:solidFill>
          <a:ln w="9525">
            <a:noFill/>
            <a:miter lim="800000"/>
            <a:headEnd/>
            <a:tailEnd/>
          </a:ln>
        </p:spPr>
        <p:txBody>
          <a:bodyPr>
            <a:prstTxWarp prst="textNoShape">
              <a:avLst/>
            </a:prstTxWarp>
            <a:spAutoFit/>
          </a:bodyPr>
          <a:lstStyle/>
          <a:p>
            <a:pPr eaLnBrk="1" hangingPunct="1">
              <a:spcBef>
                <a:spcPct val="50000"/>
              </a:spcBef>
            </a:pPr>
            <a:r>
              <a:rPr lang="en-US" altLang="zh-TW" sz="1800">
                <a:latin typeface="Times New Roman" charset="0"/>
                <a:ea typeface="新細明體" charset="-120"/>
                <a:cs typeface="新細明體" charset="-120"/>
              </a:rPr>
              <a:t>e</a:t>
            </a:r>
            <a:r>
              <a:rPr lang="en-US" altLang="zh-TW" sz="1800" baseline="-25000">
                <a:latin typeface="Times New Roman" charset="0"/>
                <a:ea typeface="新細明體" charset="-120"/>
                <a:cs typeface="新細明體" charset="-120"/>
              </a:rPr>
              <a:t>1</a:t>
            </a:r>
            <a:r>
              <a:rPr lang="en-US" altLang="zh-TW" sz="1800" baseline="30000">
                <a:latin typeface="Times New Roman" charset="0"/>
                <a:ea typeface="新細明體" charset="-120"/>
                <a:cs typeface="新細明體" charset="-120"/>
              </a:rPr>
              <a:t>s</a:t>
            </a:r>
          </a:p>
        </p:txBody>
      </p:sp>
      <p:sp>
        <p:nvSpPr>
          <p:cNvPr id="32775" name="Text Box 6"/>
          <p:cNvSpPr txBox="1">
            <a:spLocks noChangeArrowheads="1"/>
          </p:cNvSpPr>
          <p:nvPr/>
        </p:nvSpPr>
        <p:spPr bwMode="auto">
          <a:xfrm>
            <a:off x="7138988" y="2468563"/>
            <a:ext cx="533400" cy="366712"/>
          </a:xfrm>
          <a:prstGeom prst="rect">
            <a:avLst/>
          </a:prstGeom>
          <a:solidFill>
            <a:schemeClr val="bg1"/>
          </a:solidFill>
          <a:ln w="9525">
            <a:noFill/>
            <a:miter lim="800000"/>
            <a:headEnd/>
            <a:tailEnd/>
          </a:ln>
        </p:spPr>
        <p:txBody>
          <a:bodyPr>
            <a:prstTxWarp prst="textNoShape">
              <a:avLst/>
            </a:prstTxWarp>
            <a:spAutoFit/>
          </a:bodyPr>
          <a:lstStyle/>
          <a:p>
            <a:pPr eaLnBrk="1" hangingPunct="1">
              <a:spcBef>
                <a:spcPct val="50000"/>
              </a:spcBef>
            </a:pPr>
            <a:r>
              <a:rPr lang="en-US" altLang="zh-TW" sz="1800">
                <a:latin typeface="Times New Roman" charset="0"/>
                <a:ea typeface="新細明體" charset="-120"/>
                <a:cs typeface="新細明體" charset="-120"/>
              </a:rPr>
              <a:t>e</a:t>
            </a:r>
            <a:r>
              <a:rPr lang="en-US" altLang="zh-TW" sz="1800" baseline="-25000">
                <a:latin typeface="Times New Roman" charset="0"/>
                <a:ea typeface="新細明體" charset="-120"/>
                <a:cs typeface="新細明體" charset="-120"/>
              </a:rPr>
              <a:t>2</a:t>
            </a:r>
            <a:r>
              <a:rPr lang="en-US" altLang="zh-TW" sz="1800" baseline="30000">
                <a:latin typeface="Times New Roman" charset="0"/>
                <a:ea typeface="新細明體" charset="-120"/>
                <a:cs typeface="新細明體" charset="-120"/>
              </a:rPr>
              <a:t>s</a:t>
            </a:r>
          </a:p>
        </p:txBody>
      </p:sp>
      <p:sp>
        <p:nvSpPr>
          <p:cNvPr id="32776" name="Text Box 10"/>
          <p:cNvSpPr txBox="1">
            <a:spLocks noChangeArrowheads="1"/>
          </p:cNvSpPr>
          <p:nvPr/>
        </p:nvSpPr>
        <p:spPr bwMode="auto">
          <a:xfrm>
            <a:off x="908050" y="4095750"/>
            <a:ext cx="419100" cy="396875"/>
          </a:xfrm>
          <a:prstGeom prst="rect">
            <a:avLst/>
          </a:prstGeom>
          <a:noFill/>
          <a:ln w="9525">
            <a:noFill/>
            <a:miter lim="800000"/>
            <a:headEnd/>
            <a:tailEnd/>
          </a:ln>
        </p:spPr>
        <p:txBody>
          <a:bodyPr wrap="none">
            <a:prstTxWarp prst="textNoShape">
              <a:avLst/>
            </a:prstTxWarp>
            <a:spAutoFit/>
          </a:bodyPr>
          <a:lstStyle/>
          <a:p>
            <a:r>
              <a:rPr lang="en-US" altLang="zh-TW">
                <a:latin typeface="Symbol" charset="2"/>
                <a:ea typeface="新細明體" charset="-120"/>
                <a:cs typeface="新細明體" charset="-120"/>
              </a:rPr>
              <a:t>j</a:t>
            </a:r>
            <a:r>
              <a:rPr lang="en-US" altLang="zh-TW" baseline="-25000">
                <a:latin typeface="Symbol" charset="2"/>
                <a:ea typeface="新細明體" charset="-120"/>
                <a:cs typeface="新細明體" charset="-120"/>
              </a:rPr>
              <a:t>1</a:t>
            </a:r>
            <a:endParaRPr lang="en-US" altLang="zh-TW">
              <a:ea typeface="新細明體" charset="-120"/>
              <a:cs typeface="新細明體" charset="-120"/>
            </a:endParaRPr>
          </a:p>
        </p:txBody>
      </p:sp>
      <p:sp>
        <p:nvSpPr>
          <p:cNvPr id="32777" name="Text Box 11"/>
          <p:cNvSpPr txBox="1">
            <a:spLocks noChangeArrowheads="1"/>
          </p:cNvSpPr>
          <p:nvPr/>
        </p:nvSpPr>
        <p:spPr bwMode="auto">
          <a:xfrm>
            <a:off x="3349625" y="4095750"/>
            <a:ext cx="377825" cy="396875"/>
          </a:xfrm>
          <a:prstGeom prst="rect">
            <a:avLst/>
          </a:prstGeom>
          <a:noFill/>
          <a:ln w="9525">
            <a:noFill/>
            <a:miter lim="800000"/>
            <a:headEnd/>
            <a:tailEnd/>
          </a:ln>
        </p:spPr>
        <p:txBody>
          <a:bodyPr wrap="none">
            <a:prstTxWarp prst="textNoShape">
              <a:avLst/>
            </a:prstTxWarp>
            <a:spAutoFit/>
          </a:bodyPr>
          <a:lstStyle/>
          <a:p>
            <a:r>
              <a:rPr lang="en-US" altLang="zh-TW">
                <a:latin typeface="Symbol" charset="2"/>
                <a:ea typeface="新細明體" charset="-120"/>
                <a:cs typeface="新細明體" charset="-120"/>
              </a:rPr>
              <a:t>F</a:t>
            </a:r>
            <a:endParaRPr lang="en-US" altLang="zh-TW">
              <a:ea typeface="新細明體" charset="-120"/>
              <a:cs typeface="新細明體" charset="-120"/>
            </a:endParaRPr>
          </a:p>
        </p:txBody>
      </p:sp>
      <p:sp>
        <p:nvSpPr>
          <p:cNvPr id="32778" name="Text Box 12"/>
          <p:cNvSpPr txBox="1">
            <a:spLocks noChangeArrowheads="1"/>
          </p:cNvSpPr>
          <p:nvPr/>
        </p:nvSpPr>
        <p:spPr bwMode="auto">
          <a:xfrm>
            <a:off x="5741988" y="4095750"/>
            <a:ext cx="419100" cy="396875"/>
          </a:xfrm>
          <a:prstGeom prst="rect">
            <a:avLst/>
          </a:prstGeom>
          <a:noFill/>
          <a:ln w="9525">
            <a:noFill/>
            <a:miter lim="800000"/>
            <a:headEnd/>
            <a:tailEnd/>
          </a:ln>
        </p:spPr>
        <p:txBody>
          <a:bodyPr wrap="none">
            <a:prstTxWarp prst="textNoShape">
              <a:avLst/>
            </a:prstTxWarp>
            <a:spAutoFit/>
          </a:bodyPr>
          <a:lstStyle/>
          <a:p>
            <a:r>
              <a:rPr lang="en-US" altLang="zh-TW">
                <a:latin typeface="Symbol" charset="2"/>
                <a:ea typeface="新細明體" charset="-120"/>
                <a:cs typeface="新細明體" charset="-120"/>
              </a:rPr>
              <a:t>j</a:t>
            </a:r>
            <a:r>
              <a:rPr lang="en-US" altLang="zh-TW" baseline="-25000">
                <a:latin typeface="Symbol" charset="2"/>
                <a:ea typeface="新細明體" charset="-120"/>
                <a:cs typeface="新細明體" charset="-120"/>
              </a:rPr>
              <a:t>2</a:t>
            </a:r>
            <a:endParaRPr lang="en-US" altLang="zh-TW">
              <a:ea typeface="新細明體" charset="-120"/>
              <a:cs typeface="新細明體" charset="-120"/>
            </a:endParaRPr>
          </a:p>
        </p:txBody>
      </p:sp>
      <p:sp>
        <p:nvSpPr>
          <p:cNvPr id="32779" name="TextBox 10"/>
          <p:cNvSpPr txBox="1">
            <a:spLocks noChangeArrowheads="1"/>
          </p:cNvSpPr>
          <p:nvPr/>
        </p:nvSpPr>
        <p:spPr bwMode="auto">
          <a:xfrm>
            <a:off x="109538" y="6332538"/>
            <a:ext cx="9009062" cy="400050"/>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rPr>
              <a:t>NB: a more comprehensive discussion of reference frames is given later</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3"/>
          <p:cNvSpPr txBox="1">
            <a:spLocks noChangeArrowheads="1"/>
          </p:cNvSpPr>
          <p:nvPr/>
        </p:nvSpPr>
        <p:spPr bwMode="auto">
          <a:xfrm>
            <a:off x="2741613" y="46483"/>
            <a:ext cx="3743132" cy="748923"/>
          </a:xfrm>
          <a:prstGeom prst="rect">
            <a:avLst/>
          </a:prstGeom>
          <a:noFill/>
          <a:ln w="9525">
            <a:noFill/>
            <a:miter lim="800000"/>
            <a:headEnd/>
            <a:tailEnd/>
          </a:ln>
        </p:spPr>
        <p:txBody>
          <a:bodyPr wrap="none">
            <a:prstTxWarp prst="textNoShape">
              <a:avLst/>
            </a:prstTxWarp>
            <a:spAutoFit/>
          </a:bodyPr>
          <a:lstStyle/>
          <a:p>
            <a:pPr>
              <a:lnSpc>
                <a:spcPct val="140000"/>
              </a:lnSpc>
            </a:pPr>
            <a:r>
              <a:rPr lang="en-US" altLang="zh-TW" sz="3200" b="1">
                <a:solidFill>
                  <a:srgbClr val="000090"/>
                </a:solidFill>
              </a:rPr>
              <a:t>Reference Frames</a:t>
            </a:r>
          </a:p>
        </p:txBody>
      </p:sp>
      <p:sp>
        <p:nvSpPr>
          <p:cNvPr id="3" name="Rectangle 3"/>
          <p:cNvSpPr txBox="1">
            <a:spLocks noChangeArrowheads="1"/>
          </p:cNvSpPr>
          <p:nvPr/>
        </p:nvSpPr>
        <p:spPr bwMode="auto">
          <a:xfrm>
            <a:off x="700088" y="1143000"/>
            <a:ext cx="7758112" cy="48768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defRPr/>
            </a:pPr>
            <a:r>
              <a:rPr lang="en-US" altLang="zh-TW" kern="0" dirty="0">
                <a:latin typeface="+mn-lt"/>
                <a:ea typeface="新細明體" charset="-120"/>
                <a:cs typeface="新細明體" charset="-120"/>
              </a:rPr>
              <a:t>This next set of slides is devoted to explaining, as best we can, how to relate features observed in EBSD images/maps to the Euler angles.</a:t>
            </a:r>
          </a:p>
          <a:p>
            <a:pPr marL="342900" indent="-342900" eaLnBrk="1" hangingPunct="1">
              <a:spcBef>
                <a:spcPct val="20000"/>
              </a:spcBef>
              <a:buFontTx/>
              <a:buChar char="•"/>
              <a:defRPr/>
            </a:pPr>
            <a:r>
              <a:rPr lang="en-US" altLang="zh-TW" kern="0" dirty="0">
                <a:latin typeface="+mn-lt"/>
                <a:ea typeface="新細明體" charset="-120"/>
                <a:cs typeface="新細明體" charset="-120"/>
              </a:rPr>
              <a:t>In general, the Euler frame is not aligned with the </a:t>
            </a:r>
            <a:r>
              <a:rPr lang="en-US" altLang="zh-TW" kern="0" dirty="0" err="1">
                <a:latin typeface="+mn-lt"/>
                <a:ea typeface="新細明體" charset="-120"/>
                <a:cs typeface="新細明體" charset="-120"/>
              </a:rPr>
              <a:t>x-y</a:t>
            </a:r>
            <a:r>
              <a:rPr lang="en-US" altLang="zh-TW" kern="0" dirty="0">
                <a:latin typeface="+mn-lt"/>
                <a:ea typeface="新細明體" charset="-120"/>
                <a:cs typeface="新細明體" charset="-120"/>
              </a:rPr>
              <a:t> axes used to measure locations in the maps.</a:t>
            </a:r>
          </a:p>
          <a:p>
            <a:pPr marL="342900" indent="-342900" eaLnBrk="1" hangingPunct="1">
              <a:spcBef>
                <a:spcPct val="20000"/>
              </a:spcBef>
              <a:buFontTx/>
              <a:buChar char="•"/>
              <a:defRPr/>
            </a:pPr>
            <a:r>
              <a:rPr lang="en-US" altLang="zh-TW" kern="0" dirty="0">
                <a:latin typeface="+mn-lt"/>
                <a:ea typeface="新細明體" charset="-120"/>
                <a:cs typeface="新細明體" charset="-120"/>
              </a:rPr>
              <a:t>The TSL</a:t>
            </a:r>
            <a:r>
              <a:rPr lang="en-US" altLang="zh-TW" kern="0" dirty="0" smtClean="0">
                <a:latin typeface="+mn-lt"/>
                <a:ea typeface="新細明體" charset="-120"/>
                <a:cs typeface="新細明體" charset="-120"/>
              </a:rPr>
              <a:t> (OIM™) and </a:t>
            </a:r>
            <a:r>
              <a:rPr lang="en-US" altLang="zh-TW" kern="0" dirty="0">
                <a:latin typeface="+mn-lt"/>
                <a:ea typeface="新細明體" charset="-120"/>
                <a:cs typeface="新細明體" charset="-120"/>
              </a:rPr>
              <a:t>Channel</a:t>
            </a:r>
            <a:r>
              <a:rPr lang="en-US" altLang="zh-TW" kern="0" dirty="0" smtClean="0">
                <a:latin typeface="+mn-lt"/>
                <a:ea typeface="新細明體" charset="-120"/>
                <a:cs typeface="新細明體" charset="-120"/>
              </a:rPr>
              <a:t> (HKL) </a:t>
            </a:r>
            <a:r>
              <a:rPr lang="en-US" altLang="zh-TW" kern="0" dirty="0" err="1" smtClean="0">
                <a:latin typeface="+mn-lt"/>
                <a:ea typeface="新細明體" charset="-120"/>
                <a:cs typeface="新細明體" charset="-120"/>
              </a:rPr>
              <a:t>softwares</a:t>
            </a:r>
            <a:r>
              <a:rPr lang="en-US" altLang="zh-TW" kern="0" dirty="0" smtClean="0">
                <a:latin typeface="+mn-lt"/>
                <a:ea typeface="新細明體" charset="-120"/>
                <a:cs typeface="新細明體" charset="-120"/>
              </a:rPr>
              <a:t> </a:t>
            </a:r>
            <a:r>
              <a:rPr lang="en-US" altLang="zh-TW" kern="0" dirty="0">
                <a:latin typeface="+mn-lt"/>
                <a:ea typeface="新細明體" charset="-120"/>
                <a:cs typeface="新細明體" charset="-120"/>
              </a:rPr>
              <a:t>both rotate the image 180° relative to the original physical sample.</a:t>
            </a:r>
          </a:p>
          <a:p>
            <a:pPr marL="342900" indent="-342900" eaLnBrk="1" hangingPunct="1">
              <a:spcBef>
                <a:spcPct val="20000"/>
              </a:spcBef>
              <a:buFontTx/>
              <a:buChar char="•"/>
              <a:defRPr/>
            </a:pPr>
            <a:r>
              <a:rPr lang="en-US" altLang="zh-TW" kern="0" dirty="0">
                <a:latin typeface="+mn-lt"/>
                <a:ea typeface="新細明體" charset="-120"/>
                <a:cs typeface="新細明體" charset="-120"/>
              </a:rPr>
              <a:t>Both </a:t>
            </a:r>
            <a:r>
              <a:rPr lang="en-US" altLang="zh-TW" kern="0" dirty="0" smtClean="0">
                <a:latin typeface="+mn-lt"/>
                <a:ea typeface="新細明體" charset="-120"/>
                <a:cs typeface="新細明體" charset="-120"/>
              </a:rPr>
              <a:t>TSL </a:t>
            </a:r>
            <a:r>
              <a:rPr lang="en-US" altLang="zh-TW" kern="0" dirty="0">
                <a:ea typeface="新細明體" charset="-120"/>
                <a:cs typeface="新細明體" charset="-120"/>
              </a:rPr>
              <a:t>(OIM™) </a:t>
            </a:r>
            <a:r>
              <a:rPr lang="en-US" altLang="zh-TW" kern="0" dirty="0" smtClean="0">
                <a:latin typeface="+mn-lt"/>
                <a:ea typeface="新細明體" charset="-120"/>
                <a:cs typeface="新細明體" charset="-120"/>
              </a:rPr>
              <a:t>and </a:t>
            </a:r>
            <a:r>
              <a:rPr lang="en-US" altLang="zh-TW" kern="0" dirty="0">
                <a:latin typeface="+mn-lt"/>
                <a:ea typeface="新細明體" charset="-120"/>
                <a:cs typeface="新細明體" charset="-120"/>
              </a:rPr>
              <a:t>Channel</a:t>
            </a:r>
            <a:r>
              <a:rPr lang="en-US" altLang="zh-TW" kern="0" dirty="0" smtClean="0">
                <a:latin typeface="+mn-lt"/>
                <a:ea typeface="新細明體" charset="-120"/>
                <a:cs typeface="新細明體" charset="-120"/>
              </a:rPr>
              <a:t> </a:t>
            </a:r>
            <a:r>
              <a:rPr lang="en-US" altLang="zh-TW" kern="0" dirty="0">
                <a:ea typeface="新細明體" charset="-120"/>
                <a:cs typeface="新細明體" charset="-120"/>
              </a:rPr>
              <a:t>(HKL) </a:t>
            </a:r>
            <a:r>
              <a:rPr lang="en-US" altLang="zh-TW" kern="0" dirty="0" err="1" smtClean="0">
                <a:latin typeface="+mn-lt"/>
                <a:ea typeface="新細明體" charset="-120"/>
                <a:cs typeface="新細明體" charset="-120"/>
              </a:rPr>
              <a:t>softwares</a:t>
            </a:r>
            <a:r>
              <a:rPr lang="en-US" altLang="zh-TW" kern="0" dirty="0" smtClean="0">
                <a:latin typeface="+mn-lt"/>
                <a:ea typeface="新細明體" charset="-120"/>
                <a:cs typeface="新細明體" charset="-120"/>
              </a:rPr>
              <a:t> </a:t>
            </a:r>
            <a:r>
              <a:rPr lang="en-US" altLang="zh-TW" kern="0" dirty="0">
                <a:latin typeface="+mn-lt"/>
                <a:ea typeface="新細明體" charset="-120"/>
                <a:cs typeface="新細明體" charset="-120"/>
              </a:rPr>
              <a:t>use different reference frames for measuring spatial location versus the the Euler angles, which is, of course, extremely confusing.</a:t>
            </a:r>
          </a:p>
        </p:txBody>
      </p:sp>
    </p:spTree>
    <p:extLst>
      <p:ext uri="{BB962C8B-B14F-4D97-AF65-F5344CB8AC3E}">
        <p14:creationId xmlns:p14="http://schemas.microsoft.com/office/powerpoint/2010/main" val="31405239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2"/>
          <p:cNvSpPr txBox="1">
            <a:spLocks noChangeArrowheads="1"/>
          </p:cNvSpPr>
          <p:nvPr/>
        </p:nvSpPr>
        <p:spPr bwMode="auto">
          <a:xfrm>
            <a:off x="303213" y="149225"/>
            <a:ext cx="8535987" cy="523875"/>
          </a:xfrm>
          <a:prstGeom prst="rect">
            <a:avLst/>
          </a:prstGeom>
          <a:noFill/>
          <a:ln w="9525">
            <a:noFill/>
            <a:miter lim="800000"/>
            <a:headEnd/>
            <a:tailEnd/>
          </a:ln>
        </p:spPr>
        <p:txBody>
          <a:bodyPr>
            <a:prstTxWarp prst="textNoShape">
              <a:avLst/>
            </a:prstTxWarp>
            <a:spAutoFit/>
          </a:bodyPr>
          <a:lstStyle/>
          <a:p>
            <a:pPr defTabSz="457200">
              <a:defRPr/>
            </a:pPr>
            <a:r>
              <a:rPr lang="en-US" altLang="ko-KR" sz="2800" b="1">
                <a:solidFill>
                  <a:srgbClr val="000090"/>
                </a:solidFill>
                <a:latin typeface="+mj-lt"/>
                <a:ea typeface="ＭＳ Ｐゴシック" charset="-128"/>
                <a:cs typeface="ＭＳ Ｐゴシック" charset="-128"/>
              </a:rPr>
              <a:t>TSL / OIM Reference Frames</a:t>
            </a:r>
          </a:p>
        </p:txBody>
      </p:sp>
      <p:grpSp>
        <p:nvGrpSpPr>
          <p:cNvPr id="70660" name="Group 46"/>
          <p:cNvGrpSpPr>
            <a:grpSpLocks/>
          </p:cNvGrpSpPr>
          <p:nvPr/>
        </p:nvGrpSpPr>
        <p:grpSpPr bwMode="auto">
          <a:xfrm>
            <a:off x="185738" y="2924175"/>
            <a:ext cx="8985250" cy="3711575"/>
            <a:chOff x="185738" y="2924175"/>
            <a:chExt cx="8984205" cy="3711575"/>
          </a:xfrm>
        </p:grpSpPr>
        <p:sp>
          <p:nvSpPr>
            <p:cNvPr id="70682" name="AutoShape 7"/>
            <p:cNvSpPr>
              <a:spLocks noChangeArrowheads="1"/>
            </p:cNvSpPr>
            <p:nvPr/>
          </p:nvSpPr>
          <p:spPr bwMode="auto">
            <a:xfrm>
              <a:off x="685800" y="4049713"/>
              <a:ext cx="3429000" cy="2586037"/>
            </a:xfrm>
            <a:prstGeom prst="cube">
              <a:avLst>
                <a:gd name="adj" fmla="val 45097"/>
              </a:avLst>
            </a:prstGeom>
            <a:solidFill>
              <a:srgbClr val="C0C0C0"/>
            </a:solidFill>
            <a:ln w="38100">
              <a:solidFill>
                <a:schemeClr val="tx1"/>
              </a:solidFill>
              <a:miter lim="800000"/>
              <a:headEnd/>
              <a:tailEnd/>
            </a:ln>
          </p:spPr>
          <p:txBody>
            <a:bodyPr wrap="none" anchor="ctr">
              <a:prstTxWarp prst="textNoShape">
                <a:avLst/>
              </a:prstTxWarp>
            </a:bodyPr>
            <a:lstStyle/>
            <a:p>
              <a:pPr defTabSz="457200"/>
              <a:endParaRPr lang="en-US">
                <a:latin typeface="Calibri" charset="0"/>
                <a:ea typeface="ＭＳ Ｐゴシック" charset="-128"/>
                <a:cs typeface="ＭＳ Ｐゴシック" charset="-128"/>
              </a:endParaRPr>
            </a:p>
          </p:txBody>
        </p:sp>
        <p:grpSp>
          <p:nvGrpSpPr>
            <p:cNvPr id="70683" name="Group 9"/>
            <p:cNvGrpSpPr>
              <a:grpSpLocks/>
            </p:cNvGrpSpPr>
            <p:nvPr/>
          </p:nvGrpSpPr>
          <p:grpSpPr bwMode="auto">
            <a:xfrm>
              <a:off x="1208088" y="3063875"/>
              <a:ext cx="1733550" cy="1604963"/>
              <a:chOff x="569" y="1930"/>
              <a:chExt cx="1092" cy="1011"/>
            </a:xfrm>
          </p:grpSpPr>
          <p:sp>
            <p:nvSpPr>
              <p:cNvPr id="70694" name="Line 10"/>
              <p:cNvSpPr>
                <a:spLocks noChangeShapeType="1"/>
              </p:cNvSpPr>
              <p:nvPr/>
            </p:nvSpPr>
            <p:spPr bwMode="auto">
              <a:xfrm flipV="1">
                <a:off x="960" y="1930"/>
                <a:ext cx="0" cy="614"/>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0695" name="Line 11"/>
              <p:cNvSpPr>
                <a:spLocks noChangeShapeType="1"/>
              </p:cNvSpPr>
              <p:nvPr/>
            </p:nvSpPr>
            <p:spPr bwMode="auto">
              <a:xfrm>
                <a:off x="960" y="2544"/>
                <a:ext cx="701" cy="0"/>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0696" name="Line 12"/>
              <p:cNvSpPr>
                <a:spLocks noChangeShapeType="1"/>
              </p:cNvSpPr>
              <p:nvPr/>
            </p:nvSpPr>
            <p:spPr bwMode="auto">
              <a:xfrm flipH="1">
                <a:off x="569" y="2544"/>
                <a:ext cx="397" cy="397"/>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grpSp>
        <p:sp>
          <p:nvSpPr>
            <p:cNvPr id="70684" name="Text Box 13"/>
            <p:cNvSpPr txBox="1">
              <a:spLocks noChangeArrowheads="1"/>
            </p:cNvSpPr>
            <p:nvPr/>
          </p:nvSpPr>
          <p:spPr bwMode="auto">
            <a:xfrm>
              <a:off x="2057400" y="3442759"/>
              <a:ext cx="1522413" cy="581025"/>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-TD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-y</a:t>
              </a:r>
              <a:r>
                <a:rPr lang="en-US" sz="1600" b="1" baseline="-25000">
                  <a:solidFill>
                    <a:srgbClr val="FF0000"/>
                  </a:solidFill>
                  <a:latin typeface="Verdana" charset="0"/>
                  <a:ea typeface="ＭＳ Ｐゴシック" charset="-128"/>
                  <a:cs typeface="ＭＳ Ｐゴシック" charset="-128"/>
                </a:rPr>
                <a:t>Euler</a:t>
              </a:r>
            </a:p>
          </p:txBody>
        </p:sp>
        <p:sp>
          <p:nvSpPr>
            <p:cNvPr id="70685" name="Text Box 14"/>
            <p:cNvSpPr txBox="1">
              <a:spLocks noChangeArrowheads="1"/>
            </p:cNvSpPr>
            <p:nvPr/>
          </p:nvSpPr>
          <p:spPr bwMode="auto">
            <a:xfrm>
              <a:off x="485775" y="2924175"/>
              <a:ext cx="966931" cy="584776"/>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ND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z</a:t>
              </a:r>
              <a:r>
                <a:rPr lang="en-US" sz="1600" b="1" baseline="-25000">
                  <a:solidFill>
                    <a:srgbClr val="FF0000"/>
                  </a:solidFill>
                  <a:latin typeface="Verdana" charset="0"/>
                  <a:ea typeface="ＭＳ Ｐゴシック" charset="-128"/>
                  <a:cs typeface="ＭＳ Ｐゴシック" charset="-128"/>
                </a:rPr>
                <a:t>Euler</a:t>
              </a:r>
            </a:p>
          </p:txBody>
        </p:sp>
        <p:sp>
          <p:nvSpPr>
            <p:cNvPr id="70686" name="Text Box 15"/>
            <p:cNvSpPr txBox="1">
              <a:spLocks noChangeArrowheads="1"/>
            </p:cNvSpPr>
            <p:nvPr/>
          </p:nvSpPr>
          <p:spPr bwMode="auto">
            <a:xfrm>
              <a:off x="185738" y="3689350"/>
              <a:ext cx="1622425" cy="581025"/>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-RD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-x</a:t>
              </a:r>
              <a:r>
                <a:rPr lang="en-US" sz="1600" b="1" baseline="-25000">
                  <a:solidFill>
                    <a:srgbClr val="FF0000"/>
                  </a:solidFill>
                  <a:latin typeface="Verdana" charset="0"/>
                  <a:ea typeface="ＭＳ Ｐゴシック" charset="-128"/>
                  <a:cs typeface="ＭＳ Ｐゴシック" charset="-128"/>
                </a:rPr>
                <a:t>Euler</a:t>
              </a:r>
              <a:endParaRPr lang="en-US">
                <a:latin typeface="Calibri" charset="0"/>
                <a:ea typeface="ＭＳ Ｐゴシック" charset="-128"/>
                <a:cs typeface="ＭＳ Ｐゴシック" charset="-128"/>
              </a:endParaRPr>
            </a:p>
          </p:txBody>
        </p:sp>
        <p:sp>
          <p:nvSpPr>
            <p:cNvPr id="70687" name="Line 23"/>
            <p:cNvSpPr>
              <a:spLocks noChangeShapeType="1"/>
            </p:cNvSpPr>
            <p:nvPr/>
          </p:nvSpPr>
          <p:spPr bwMode="auto">
            <a:xfrm flipV="1">
              <a:off x="2943225" y="4600575"/>
              <a:ext cx="595313" cy="60960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0688" name="Line 24"/>
            <p:cNvSpPr>
              <a:spLocks noChangeShapeType="1"/>
            </p:cNvSpPr>
            <p:nvPr/>
          </p:nvSpPr>
          <p:spPr bwMode="auto">
            <a:xfrm flipH="1">
              <a:off x="1825625" y="5200650"/>
              <a:ext cx="1117600" cy="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0689" name="Line 25"/>
            <p:cNvSpPr>
              <a:spLocks noChangeShapeType="1"/>
            </p:cNvSpPr>
            <p:nvPr/>
          </p:nvSpPr>
          <p:spPr bwMode="auto">
            <a:xfrm>
              <a:off x="2951163" y="5214938"/>
              <a:ext cx="0" cy="1122362"/>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38938" name="Text Box 26"/>
            <p:cNvSpPr txBox="1">
              <a:spLocks noChangeArrowheads="1"/>
            </p:cNvSpPr>
            <p:nvPr/>
          </p:nvSpPr>
          <p:spPr bwMode="auto">
            <a:xfrm>
              <a:off x="2090516" y="6140450"/>
              <a:ext cx="979373" cy="336550"/>
            </a:xfrm>
            <a:prstGeom prst="rect">
              <a:avLst/>
            </a:prstGeom>
            <a:noFill/>
            <a:ln w="9525">
              <a:noFill/>
              <a:miter lim="800000"/>
              <a:headEnd/>
              <a:tailEnd/>
            </a:ln>
          </p:spPr>
          <p:txBody>
            <a:bodyPr>
              <a:prstTxWarp prst="textNoShape">
                <a:avLst/>
              </a:prstTxWarp>
              <a:spAutoFit/>
            </a:bodyPr>
            <a:lstStyle/>
            <a:p>
              <a:pPr defTabSz="457200">
                <a:defRPr/>
              </a:pPr>
              <a:r>
                <a:rPr lang="en-US" sz="1600" b="1">
                  <a:solidFill>
                    <a:srgbClr val="0000FF"/>
                  </a:solidFill>
                  <a:effectLst>
                    <a:outerShdw blurRad="38100" dist="38100" dir="2700000" algn="tl">
                      <a:srgbClr val="DDDDDD"/>
                    </a:outerShdw>
                  </a:effectLst>
                  <a:latin typeface="Verdana" charset="0"/>
                  <a:ea typeface="ＭＳ Ｐゴシック" charset="-128"/>
                  <a:cs typeface="ＭＳ Ｐゴシック" charset="-128"/>
                </a:rPr>
                <a:t>Z</a:t>
              </a:r>
              <a: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p>
          </p:txBody>
        </p:sp>
        <p:sp>
          <p:nvSpPr>
            <p:cNvPr id="38939" name="Text Box 27"/>
            <p:cNvSpPr txBox="1">
              <a:spLocks noChangeArrowheads="1"/>
            </p:cNvSpPr>
            <p:nvPr/>
          </p:nvSpPr>
          <p:spPr bwMode="auto">
            <a:xfrm>
              <a:off x="1442892" y="5181600"/>
              <a:ext cx="1100009" cy="336550"/>
            </a:xfrm>
            <a:prstGeom prst="rect">
              <a:avLst/>
            </a:prstGeom>
            <a:noFill/>
            <a:ln w="9525">
              <a:noFill/>
              <a:miter lim="800000"/>
              <a:headEnd/>
              <a:tailEnd/>
            </a:ln>
          </p:spPr>
          <p:txBody>
            <a:bodyPr>
              <a:prstTxWarp prst="textNoShape">
                <a:avLst/>
              </a:prstTxWarp>
              <a:spAutoFit/>
            </a:bodyPr>
            <a:lstStyle/>
            <a:p>
              <a:pPr defTabSz="457200">
                <a:defRPr/>
              </a:pPr>
              <a:r>
                <a:rPr lang="en-US" sz="1600" b="1"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x</a:t>
              </a:r>
              <a:r>
                <a:rPr lang="en-US" sz="1600" b="1" baseline="-25000"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endParaRPr lang="en-US" sz="1600" b="1" baseline="-25000" dirty="0">
                <a:solidFill>
                  <a:srgbClr val="0000FF"/>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38940" name="Text Box 28"/>
            <p:cNvSpPr txBox="1">
              <a:spLocks noChangeArrowheads="1"/>
            </p:cNvSpPr>
            <p:nvPr/>
          </p:nvSpPr>
          <p:spPr bwMode="auto">
            <a:xfrm>
              <a:off x="3504814" y="4572000"/>
              <a:ext cx="1066676" cy="336550"/>
            </a:xfrm>
            <a:prstGeom prst="rect">
              <a:avLst/>
            </a:prstGeom>
            <a:noFill/>
            <a:ln w="9525">
              <a:noFill/>
              <a:miter lim="800000"/>
              <a:headEnd/>
              <a:tailEnd/>
            </a:ln>
          </p:spPr>
          <p:txBody>
            <a:bodyPr>
              <a:prstTxWarp prst="textNoShape">
                <a:avLst/>
              </a:prstTxWarp>
              <a:spAutoFit/>
            </a:bodyPr>
            <a:lstStyle/>
            <a:p>
              <a:pPr defTabSz="457200">
                <a:defRPr/>
              </a:pPr>
              <a:r>
                <a:rPr lang="en-US" sz="1600" b="1"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y</a:t>
              </a:r>
              <a:r>
                <a:rPr lang="en-US" sz="1600" b="1" baseline="-25000"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endParaRPr lang="en-US" sz="1600" b="1" baseline="-25000" dirty="0">
                <a:solidFill>
                  <a:srgbClr val="0000FF"/>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70693" name="Text Box 32"/>
            <p:cNvSpPr txBox="1">
              <a:spLocks noChangeArrowheads="1"/>
            </p:cNvSpPr>
            <p:nvPr/>
          </p:nvSpPr>
          <p:spPr bwMode="auto">
            <a:xfrm>
              <a:off x="1828007" y="3124200"/>
              <a:ext cx="7341936" cy="369332"/>
            </a:xfrm>
            <a:prstGeom prst="rect">
              <a:avLst/>
            </a:prstGeom>
            <a:noFill/>
            <a:ln w="9525">
              <a:noFill/>
              <a:miter lim="800000"/>
              <a:headEnd/>
              <a:tailEnd/>
            </a:ln>
          </p:spPr>
          <p:txBody>
            <a:bodyPr wrap="none">
              <a:prstTxWarp prst="textNoShape">
                <a:avLst/>
              </a:prstTxWarp>
              <a:spAutoFit/>
            </a:bodyPr>
            <a:lstStyle/>
            <a:p>
              <a:pPr defTabSz="457200"/>
              <a:r>
                <a:rPr lang="en-US" sz="1800" b="1">
                  <a:solidFill>
                    <a:srgbClr val="FF0000"/>
                  </a:solidFill>
                  <a:latin typeface="Verdana" charset="0"/>
                  <a:ea typeface="ＭＳ Ｐゴシック" charset="-128"/>
                  <a:cs typeface="ＭＳ Ｐゴシック" charset="-128"/>
                </a:rPr>
                <a:t>Sample Reference Frame for Orientations/Euler Angles</a:t>
              </a:r>
              <a:endParaRPr lang="en-US" sz="1800" b="1">
                <a:latin typeface="Verdana" charset="0"/>
                <a:ea typeface="ＭＳ Ｐゴシック" charset="-128"/>
                <a:cs typeface="ＭＳ Ｐゴシック" charset="-128"/>
              </a:endParaRPr>
            </a:p>
          </p:txBody>
        </p:sp>
      </p:grpSp>
      <p:sp>
        <p:nvSpPr>
          <p:cNvPr id="70661" name="Text Box 33"/>
          <p:cNvSpPr txBox="1">
            <a:spLocks noChangeArrowheads="1"/>
          </p:cNvSpPr>
          <p:nvPr/>
        </p:nvSpPr>
        <p:spPr bwMode="auto">
          <a:xfrm>
            <a:off x="3154363" y="6359525"/>
            <a:ext cx="5568950" cy="369888"/>
          </a:xfrm>
          <a:prstGeom prst="rect">
            <a:avLst/>
          </a:prstGeom>
          <a:noFill/>
          <a:ln w="9525">
            <a:noFill/>
            <a:miter lim="800000"/>
            <a:headEnd/>
            <a:tailEnd/>
          </a:ln>
        </p:spPr>
        <p:txBody>
          <a:bodyPr wrap="none">
            <a:prstTxWarp prst="textNoShape">
              <a:avLst/>
            </a:prstTxWarp>
            <a:spAutoFit/>
          </a:bodyPr>
          <a:lstStyle/>
          <a:p>
            <a:pPr defTabSz="457200"/>
            <a:r>
              <a:rPr lang="en-US" b="1">
                <a:solidFill>
                  <a:srgbClr val="0000FF"/>
                </a:solidFill>
                <a:latin typeface="Verdana" charset="0"/>
                <a:ea typeface="ＭＳ Ｐゴシック" charset="-128"/>
                <a:cs typeface="ＭＳ Ｐゴシック" charset="-128"/>
              </a:rPr>
              <a:t>Reference Frame for Spatial Coordinates</a:t>
            </a:r>
            <a:endParaRPr lang="en-US" b="1">
              <a:latin typeface="Verdana" charset="0"/>
              <a:ea typeface="ＭＳ Ｐゴシック" charset="-128"/>
              <a:cs typeface="ＭＳ Ｐゴシック" charset="-128"/>
            </a:endParaRPr>
          </a:p>
        </p:txBody>
      </p:sp>
      <p:sp>
        <p:nvSpPr>
          <p:cNvPr id="70662" name="Text Box 34"/>
          <p:cNvSpPr txBox="1">
            <a:spLocks noChangeArrowheads="1"/>
          </p:cNvSpPr>
          <p:nvPr/>
        </p:nvSpPr>
        <p:spPr bwMode="auto">
          <a:xfrm>
            <a:off x="4673600" y="4289425"/>
            <a:ext cx="4308475" cy="1693863"/>
          </a:xfrm>
          <a:prstGeom prst="rect">
            <a:avLst/>
          </a:prstGeom>
          <a:noFill/>
          <a:ln w="9525">
            <a:noFill/>
            <a:miter lim="800000"/>
            <a:headEnd/>
            <a:tailEnd/>
          </a:ln>
        </p:spPr>
        <p:txBody>
          <a:bodyPr>
            <a:prstTxWarp prst="textNoShape">
              <a:avLst/>
            </a:prstTxWarp>
            <a:spAutoFit/>
          </a:bodyPr>
          <a:lstStyle/>
          <a:p>
            <a:pPr defTabSz="457200"/>
            <a:r>
              <a:rPr lang="en-US" b="1">
                <a:solidFill>
                  <a:srgbClr val="008040"/>
                </a:solidFill>
                <a:latin typeface="Verdana" charset="0"/>
                <a:ea typeface="ＭＳ Ｐゴシック" charset="-128"/>
                <a:cs typeface="ＭＳ Ｐゴシック" charset="-128"/>
              </a:rPr>
              <a:t>Crystal Reference Frame:</a:t>
            </a:r>
          </a:p>
          <a:p>
            <a:pPr defTabSz="457200"/>
            <a:r>
              <a:rPr lang="en-US" sz="1400">
                <a:solidFill>
                  <a:srgbClr val="008040"/>
                </a:solidFill>
                <a:latin typeface="Verdana" charset="0"/>
                <a:ea typeface="ＭＳ Ｐゴシック" charset="-128"/>
                <a:cs typeface="ＭＳ Ｐゴシック" charset="-128"/>
              </a:rPr>
              <a:t>Remember that, to obtain directions and tensor quantities in the crystal frame for each grain (starting from coordinates expressed in the Euler frame), one must use the Euler angles to obtain a transformation matrix (or equivalent).</a:t>
            </a:r>
          </a:p>
        </p:txBody>
      </p:sp>
      <p:pic>
        <p:nvPicPr>
          <p:cNvPr id="70663" name="Picture 4" descr="ni"/>
          <p:cNvPicPr>
            <a:picLocks noChangeAspect="1" noChangeArrowheads="1"/>
          </p:cNvPicPr>
          <p:nvPr/>
        </p:nvPicPr>
        <p:blipFill>
          <a:blip r:embed="rId4"/>
          <a:srcRect l="55704" t="63281" r="6894" b="11742"/>
          <a:stretch>
            <a:fillRect/>
          </a:stretch>
        </p:blipFill>
        <p:spPr bwMode="auto">
          <a:xfrm>
            <a:off x="6175375" y="1066800"/>
            <a:ext cx="2359025" cy="2005013"/>
          </a:xfrm>
          <a:prstGeom prst="rect">
            <a:avLst/>
          </a:prstGeom>
          <a:noFill/>
          <a:ln w="9525">
            <a:noFill/>
            <a:miter lim="800000"/>
            <a:headEnd/>
            <a:tailEnd/>
          </a:ln>
        </p:spPr>
      </p:pic>
      <p:graphicFrame>
        <p:nvGraphicFramePr>
          <p:cNvPr id="70658" name="Object 2"/>
          <p:cNvGraphicFramePr>
            <a:graphicFrameLocks noChangeAspect="1"/>
          </p:cNvGraphicFramePr>
          <p:nvPr/>
        </p:nvGraphicFramePr>
        <p:xfrm>
          <a:off x="4724400" y="2073275"/>
          <a:ext cx="1066800" cy="1050925"/>
        </p:xfrm>
        <a:graphic>
          <a:graphicData uri="http://schemas.openxmlformats.org/presentationml/2006/ole">
            <mc:AlternateContent xmlns:mc="http://schemas.openxmlformats.org/markup-compatibility/2006">
              <mc:Choice xmlns:v="urn:schemas-microsoft-com:vml" Requires="v">
                <p:oleObj spid="_x0000_s109573" name="Bitmap Image" r:id="rId5" imgW="1295238" imgH="1276190" progId="">
                  <p:embed/>
                </p:oleObj>
              </mc:Choice>
              <mc:Fallback>
                <p:oleObj name="Bitmap Image" r:id="rId5" imgW="1295238" imgH="127619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2073275"/>
                        <a:ext cx="1066800"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0664" name="Text Box 17"/>
          <p:cNvSpPr txBox="1">
            <a:spLocks noChangeArrowheads="1"/>
          </p:cNvSpPr>
          <p:nvPr/>
        </p:nvSpPr>
        <p:spPr bwMode="auto">
          <a:xfrm>
            <a:off x="6203950" y="1092200"/>
            <a:ext cx="303213" cy="336550"/>
          </a:xfrm>
          <a:prstGeom prst="rect">
            <a:avLst/>
          </a:prstGeom>
          <a:solidFill>
            <a:schemeClr val="bg1"/>
          </a:solidFill>
          <a:ln w="9525">
            <a:noFill/>
            <a:miter lim="800000"/>
            <a:headEnd/>
            <a:tailEnd/>
          </a:ln>
        </p:spPr>
        <p:txBody>
          <a:bodyPr wrap="none">
            <a:prstTxWarp prst="textNoShape">
              <a:avLst/>
            </a:prstTxWarp>
            <a:spAutoFit/>
          </a:bodyPr>
          <a:lstStyle/>
          <a:p>
            <a:pPr defTabSz="457200"/>
            <a:r>
              <a:rPr lang="en-US" sz="1600" b="1">
                <a:latin typeface="Calibri" charset="0"/>
                <a:ea typeface="ＭＳ Ｐゴシック" charset="-128"/>
                <a:cs typeface="ＭＳ Ｐゴシック" charset="-128"/>
              </a:rPr>
              <a:t>+</a:t>
            </a:r>
            <a:endParaRPr lang="en-US">
              <a:latin typeface="Calibri" charset="0"/>
              <a:ea typeface="ＭＳ Ｐゴシック" charset="-128"/>
              <a:cs typeface="ＭＳ Ｐゴシック" charset="-128"/>
            </a:endParaRPr>
          </a:p>
        </p:txBody>
      </p:sp>
      <p:sp>
        <p:nvSpPr>
          <p:cNvPr id="70665" name="Line 18"/>
          <p:cNvSpPr>
            <a:spLocks noChangeShapeType="1"/>
          </p:cNvSpPr>
          <p:nvPr/>
        </p:nvSpPr>
        <p:spPr bwMode="auto">
          <a:xfrm>
            <a:off x="6156325" y="1066800"/>
            <a:ext cx="1295400" cy="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0666" name="Line 19"/>
          <p:cNvSpPr>
            <a:spLocks noChangeShapeType="1"/>
          </p:cNvSpPr>
          <p:nvPr/>
        </p:nvSpPr>
        <p:spPr bwMode="auto">
          <a:xfrm>
            <a:off x="6175375" y="1066800"/>
            <a:ext cx="0" cy="121920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0667" name="Text Box 20"/>
          <p:cNvSpPr txBox="1">
            <a:spLocks noChangeArrowheads="1"/>
          </p:cNvSpPr>
          <p:nvPr/>
        </p:nvSpPr>
        <p:spPr bwMode="auto">
          <a:xfrm>
            <a:off x="5926138" y="128588"/>
            <a:ext cx="3057525" cy="523875"/>
          </a:xfrm>
          <a:prstGeom prst="rect">
            <a:avLst/>
          </a:prstGeom>
          <a:noFill/>
          <a:ln w="9525">
            <a:noFill/>
            <a:miter lim="800000"/>
            <a:headEnd/>
            <a:tailEnd/>
          </a:ln>
        </p:spPr>
        <p:txBody>
          <a:bodyPr>
            <a:prstTxWarp prst="textNoShape">
              <a:avLst/>
            </a:prstTxWarp>
            <a:spAutoFit/>
          </a:bodyPr>
          <a:lstStyle/>
          <a:p>
            <a:pPr defTabSz="457200"/>
            <a:r>
              <a:rPr lang="en-US" sz="1400" b="1">
                <a:solidFill>
                  <a:srgbClr val="0000FF"/>
                </a:solidFill>
                <a:latin typeface="Verdana" charset="0"/>
                <a:ea typeface="ＭＳ Ｐゴシック" charset="-128"/>
                <a:cs typeface="ＭＳ Ｐゴシック" charset="-128"/>
              </a:rPr>
              <a:t>Z</a:t>
            </a:r>
            <a:r>
              <a:rPr lang="en-US" sz="1400" b="1" baseline="-25000">
                <a:solidFill>
                  <a:srgbClr val="0000FF"/>
                </a:solidFill>
                <a:latin typeface="Verdana" charset="0"/>
                <a:ea typeface="ＭＳ Ｐゴシック" charset="-128"/>
                <a:cs typeface="ＭＳ Ｐゴシック" charset="-128"/>
              </a:rPr>
              <a:t>spatial</a:t>
            </a:r>
            <a:r>
              <a:rPr lang="en-US" sz="1400" b="1">
                <a:solidFill>
                  <a:srgbClr val="0000FF"/>
                </a:solidFill>
                <a:latin typeface="Verdana" charset="0"/>
                <a:ea typeface="ＭＳ Ｐゴシック" charset="-128"/>
                <a:cs typeface="ＭＳ Ｐゴシック" charset="-128"/>
              </a:rPr>
              <a:t> points </a:t>
            </a:r>
            <a:r>
              <a:rPr lang="en-US" sz="1400" b="1" i="1">
                <a:solidFill>
                  <a:srgbClr val="0000FF"/>
                </a:solidFill>
                <a:latin typeface="Verdana" charset="0"/>
                <a:ea typeface="ＭＳ Ｐゴシック" charset="-128"/>
                <a:cs typeface="ＭＳ Ｐゴシック" charset="-128"/>
              </a:rPr>
              <a:t>in </a:t>
            </a:r>
            <a:r>
              <a:rPr lang="en-US" sz="1400" b="1">
                <a:solidFill>
                  <a:srgbClr val="0000FF"/>
                </a:solidFill>
                <a:latin typeface="Verdana" charset="0"/>
                <a:ea typeface="ＭＳ Ｐゴシック" charset="-128"/>
                <a:cs typeface="ＭＳ Ｐゴシック" charset="-128"/>
              </a:rPr>
              <a:t>to the plane</a:t>
            </a:r>
            <a:br>
              <a:rPr lang="en-US" sz="1400" b="1">
                <a:solidFill>
                  <a:srgbClr val="0000FF"/>
                </a:solidFill>
                <a:latin typeface="Verdana" charset="0"/>
                <a:ea typeface="ＭＳ Ｐゴシック" charset="-128"/>
                <a:cs typeface="ＭＳ Ｐゴシック" charset="-128"/>
              </a:rPr>
            </a:br>
            <a:r>
              <a:rPr lang="en-US" sz="1400" b="1">
                <a:solidFill>
                  <a:srgbClr val="FF0000"/>
                </a:solidFill>
                <a:latin typeface="Verdana" charset="0"/>
                <a:ea typeface="ＭＳ Ｐゴシック" charset="-128"/>
                <a:cs typeface="ＭＳ Ｐゴシック" charset="-128"/>
              </a:rPr>
              <a:t>Z</a:t>
            </a:r>
            <a:r>
              <a:rPr lang="en-US" sz="1400" b="1" baseline="-25000">
                <a:solidFill>
                  <a:srgbClr val="FF0000"/>
                </a:solidFill>
                <a:latin typeface="Verdana" charset="0"/>
                <a:ea typeface="ＭＳ Ｐゴシック" charset="-128"/>
                <a:cs typeface="ＭＳ Ｐゴシック" charset="-128"/>
              </a:rPr>
              <a:t>Euler</a:t>
            </a:r>
            <a:r>
              <a:rPr lang="en-US" sz="1400" b="1">
                <a:solidFill>
                  <a:srgbClr val="FF0000"/>
                </a:solidFill>
                <a:latin typeface="Verdana" charset="0"/>
                <a:ea typeface="ＭＳ Ｐゴシック" charset="-128"/>
                <a:cs typeface="ＭＳ Ｐゴシック" charset="-128"/>
              </a:rPr>
              <a:t> points </a:t>
            </a:r>
            <a:r>
              <a:rPr lang="en-US" sz="1400" b="1" i="1">
                <a:solidFill>
                  <a:srgbClr val="FF0000"/>
                </a:solidFill>
                <a:latin typeface="Verdana" charset="0"/>
                <a:ea typeface="ＭＳ Ｐゴシック" charset="-128"/>
                <a:cs typeface="ＭＳ Ｐゴシック" charset="-128"/>
              </a:rPr>
              <a:t>out</a:t>
            </a:r>
            <a:r>
              <a:rPr lang="en-US" sz="1400" b="1">
                <a:solidFill>
                  <a:srgbClr val="FF0000"/>
                </a:solidFill>
                <a:latin typeface="Verdana" charset="0"/>
                <a:ea typeface="ＭＳ Ｐゴシック" charset="-128"/>
                <a:cs typeface="ＭＳ Ｐゴシック" charset="-128"/>
              </a:rPr>
              <a:t> of the plane</a:t>
            </a:r>
          </a:p>
        </p:txBody>
      </p:sp>
      <p:sp>
        <p:nvSpPr>
          <p:cNvPr id="70668" name="Text Box 21"/>
          <p:cNvSpPr txBox="1">
            <a:spLocks noChangeArrowheads="1"/>
          </p:cNvSpPr>
          <p:nvPr/>
        </p:nvSpPr>
        <p:spPr bwMode="auto">
          <a:xfrm>
            <a:off x="7242175" y="685800"/>
            <a:ext cx="1133475" cy="336550"/>
          </a:xfrm>
          <a:prstGeom prst="rect">
            <a:avLst/>
          </a:prstGeom>
          <a:solidFill>
            <a:srgbClr val="FFFFFF"/>
          </a:solidFill>
          <a:ln w="9525">
            <a:noFill/>
            <a:miter lim="800000"/>
            <a:headEnd/>
            <a:tailEnd/>
          </a:ln>
        </p:spPr>
        <p:txBody>
          <a:bodyPr>
            <a:prstTxWarp prst="textNoShape">
              <a:avLst/>
            </a:prstTxWarp>
            <a:spAutoFit/>
          </a:bodyPr>
          <a:lstStyle/>
          <a:p>
            <a:pPr defTabSz="457200"/>
            <a:r>
              <a:rPr lang="en-US" sz="1600" b="1">
                <a:solidFill>
                  <a:srgbClr val="0000FF"/>
                </a:solidFill>
                <a:latin typeface="Verdana" charset="0"/>
                <a:ea typeface="ＭＳ Ｐゴシック" charset="-128"/>
                <a:cs typeface="ＭＳ Ｐゴシック" charset="-128"/>
              </a:rPr>
              <a:t>x</a:t>
            </a:r>
            <a:r>
              <a:rPr lang="en-US" sz="1600" b="1" baseline="-25000">
                <a:solidFill>
                  <a:srgbClr val="0000FF"/>
                </a:solidFill>
                <a:latin typeface="Verdana" charset="0"/>
                <a:ea typeface="ＭＳ Ｐゴシック" charset="-128"/>
                <a:cs typeface="ＭＳ Ｐゴシック" charset="-128"/>
              </a:rPr>
              <a:t>spatial</a:t>
            </a:r>
            <a:endParaRPr lang="en-US" sz="1600" b="1">
              <a:solidFill>
                <a:srgbClr val="0000FF"/>
              </a:solidFill>
              <a:latin typeface="Verdana" charset="0"/>
              <a:ea typeface="ＭＳ Ｐゴシック" charset="-128"/>
              <a:cs typeface="ＭＳ Ｐゴシック" charset="-128"/>
            </a:endParaRPr>
          </a:p>
        </p:txBody>
      </p:sp>
      <p:sp>
        <p:nvSpPr>
          <p:cNvPr id="38934" name="Text Box 22"/>
          <p:cNvSpPr txBox="1">
            <a:spLocks noChangeArrowheads="1"/>
          </p:cNvSpPr>
          <p:nvPr/>
        </p:nvSpPr>
        <p:spPr bwMode="auto">
          <a:xfrm>
            <a:off x="5813425" y="2346325"/>
            <a:ext cx="898525" cy="336550"/>
          </a:xfrm>
          <a:prstGeom prst="rect">
            <a:avLst/>
          </a:prstGeom>
          <a:solidFill>
            <a:schemeClr val="bg1"/>
          </a:solidFill>
          <a:ln w="9525">
            <a:noFill/>
            <a:miter lim="800000"/>
            <a:headEnd/>
            <a:tailEnd/>
          </a:ln>
        </p:spPr>
        <p:txBody>
          <a:bodyPr>
            <a:prstTxWarp prst="textNoShape">
              <a:avLst/>
            </a:prstTxWarp>
            <a:spAutoFit/>
          </a:bodyPr>
          <a:lstStyle/>
          <a:p>
            <a:pPr defTabSz="457200">
              <a:defRPr/>
            </a:pPr>
            <a:r>
              <a:rPr lang="en-US" sz="1600" b="1"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y</a:t>
            </a:r>
            <a:r>
              <a:rPr lang="en-US" sz="1600" b="1" baseline="-25000"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endParaRPr lang="en-US" sz="1600" b="1" baseline="-25000" dirty="0">
              <a:solidFill>
                <a:srgbClr val="0000FF"/>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70670" name="Line 19"/>
          <p:cNvSpPr>
            <a:spLocks noChangeShapeType="1"/>
          </p:cNvSpPr>
          <p:nvPr/>
        </p:nvSpPr>
        <p:spPr bwMode="auto">
          <a:xfrm>
            <a:off x="6126163" y="1060450"/>
            <a:ext cx="0" cy="858838"/>
          </a:xfrm>
          <a:prstGeom prst="line">
            <a:avLst/>
          </a:prstGeom>
          <a:noFill/>
          <a:ln w="44450">
            <a:solidFill>
              <a:srgbClr val="FF0F09"/>
            </a:solidFill>
            <a:round/>
            <a:headEnd/>
            <a:tailEnd type="triangle" w="med" len="med"/>
          </a:ln>
        </p:spPr>
        <p:txBody>
          <a:bodyPr wrap="none" anchor="ctr">
            <a:prstTxWarp prst="textNoShape">
              <a:avLst/>
            </a:prstTxWarp>
          </a:bodyPr>
          <a:lstStyle/>
          <a:p>
            <a:endParaRPr lang="en-US"/>
          </a:p>
        </p:txBody>
      </p:sp>
      <p:sp>
        <p:nvSpPr>
          <p:cNvPr id="70671" name="Line 18"/>
          <p:cNvSpPr>
            <a:spLocks noChangeShapeType="1"/>
          </p:cNvSpPr>
          <p:nvPr/>
        </p:nvSpPr>
        <p:spPr bwMode="auto">
          <a:xfrm>
            <a:off x="6137275" y="1038225"/>
            <a:ext cx="1295400" cy="0"/>
          </a:xfrm>
          <a:prstGeom prst="line">
            <a:avLst/>
          </a:prstGeom>
          <a:noFill/>
          <a:ln w="44450">
            <a:solidFill>
              <a:srgbClr val="FF0F09"/>
            </a:solidFill>
            <a:round/>
            <a:headEnd/>
            <a:tailEnd type="triangle" w="med" len="med"/>
          </a:ln>
        </p:spPr>
        <p:txBody>
          <a:bodyPr wrap="none" anchor="ctr">
            <a:prstTxWarp prst="textNoShape">
              <a:avLst/>
            </a:prstTxWarp>
          </a:bodyPr>
          <a:lstStyle/>
          <a:p>
            <a:endParaRPr lang="en-US"/>
          </a:p>
        </p:txBody>
      </p:sp>
      <p:sp>
        <p:nvSpPr>
          <p:cNvPr id="70672" name="Text Box 15"/>
          <p:cNvSpPr txBox="1">
            <a:spLocks noChangeArrowheads="1"/>
          </p:cNvSpPr>
          <p:nvPr/>
        </p:nvSpPr>
        <p:spPr bwMode="auto">
          <a:xfrm>
            <a:off x="4572000" y="1538288"/>
            <a:ext cx="1355725" cy="581025"/>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RD = x</a:t>
            </a:r>
            <a:r>
              <a:rPr lang="en-US" sz="1600" b="1" baseline="-25000">
                <a:solidFill>
                  <a:srgbClr val="FF0000"/>
                </a:solidFill>
                <a:latin typeface="Verdana" charset="0"/>
                <a:ea typeface="ＭＳ Ｐゴシック" charset="-128"/>
                <a:cs typeface="ＭＳ Ｐゴシック" charset="-128"/>
              </a:rPr>
              <a:t>Euler</a:t>
            </a:r>
            <a:r>
              <a:rPr lang="en-US" sz="1600" b="1">
                <a:solidFill>
                  <a:srgbClr val="FF0000"/>
                </a:solidFill>
                <a:latin typeface="Verdana" charset="0"/>
                <a:ea typeface="ＭＳ Ｐゴシック" charset="-128"/>
                <a:cs typeface="ＭＳ Ｐゴシック" charset="-128"/>
              </a:rPr>
              <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=100</a:t>
            </a:r>
            <a:r>
              <a:rPr lang="en-US" sz="1600" b="1" baseline="-25000">
                <a:solidFill>
                  <a:srgbClr val="FF0000"/>
                </a:solidFill>
                <a:latin typeface="Verdana" charset="0"/>
                <a:ea typeface="ＭＳ Ｐゴシック" charset="-128"/>
                <a:cs typeface="ＭＳ Ｐゴシック" charset="-128"/>
              </a:rPr>
              <a:t>sample</a:t>
            </a:r>
            <a:endParaRPr lang="en-US">
              <a:latin typeface="Calibri" charset="0"/>
              <a:ea typeface="ＭＳ Ｐゴシック" charset="-128"/>
              <a:cs typeface="ＭＳ Ｐゴシック" charset="-128"/>
            </a:endParaRPr>
          </a:p>
        </p:txBody>
      </p:sp>
      <p:sp>
        <p:nvSpPr>
          <p:cNvPr id="70673" name="Text Box 13"/>
          <p:cNvSpPr txBox="1">
            <a:spLocks noChangeArrowheads="1"/>
          </p:cNvSpPr>
          <p:nvPr/>
        </p:nvSpPr>
        <p:spPr bwMode="auto">
          <a:xfrm>
            <a:off x="4491038" y="655638"/>
            <a:ext cx="2744787" cy="338137"/>
          </a:xfrm>
          <a:prstGeom prst="rect">
            <a:avLst/>
          </a:prstGeom>
          <a:solidFill>
            <a:srgbClr val="FFFFFF"/>
          </a:solid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TD = y</a:t>
            </a:r>
            <a:r>
              <a:rPr lang="en-US" sz="1600" b="1" baseline="-25000">
                <a:solidFill>
                  <a:srgbClr val="FF0000"/>
                </a:solidFill>
                <a:latin typeface="Verdana" charset="0"/>
                <a:ea typeface="ＭＳ Ｐゴシック" charset="-128"/>
                <a:cs typeface="ＭＳ Ｐゴシック" charset="-128"/>
              </a:rPr>
              <a:t>Euler</a:t>
            </a:r>
            <a:r>
              <a:rPr lang="en-US" sz="1600" b="1">
                <a:solidFill>
                  <a:srgbClr val="FF0000"/>
                </a:solidFill>
                <a:latin typeface="Verdana" charset="0"/>
                <a:ea typeface="ＭＳ Ｐゴシック" charset="-128"/>
                <a:cs typeface="ＭＳ Ｐゴシック" charset="-128"/>
              </a:rPr>
              <a:t> = 010</a:t>
            </a:r>
            <a:r>
              <a:rPr lang="en-US" sz="1600" b="1" baseline="-25000">
                <a:solidFill>
                  <a:srgbClr val="FF0000"/>
                </a:solidFill>
                <a:latin typeface="Verdana" charset="0"/>
                <a:ea typeface="ＭＳ Ｐゴシック" charset="-128"/>
                <a:cs typeface="ＭＳ Ｐゴシック" charset="-128"/>
              </a:rPr>
              <a:t>sample</a:t>
            </a:r>
          </a:p>
        </p:txBody>
      </p:sp>
      <p:sp>
        <p:nvSpPr>
          <p:cNvPr id="70674" name="TextBox 44"/>
          <p:cNvSpPr txBox="1">
            <a:spLocks noChangeArrowheads="1"/>
          </p:cNvSpPr>
          <p:nvPr/>
        </p:nvSpPr>
        <p:spPr bwMode="auto">
          <a:xfrm>
            <a:off x="6972300" y="2524125"/>
            <a:ext cx="2127250" cy="615950"/>
          </a:xfrm>
          <a:prstGeom prst="rect">
            <a:avLst/>
          </a:prstGeom>
          <a:solidFill>
            <a:schemeClr val="bg1"/>
          </a:solidFill>
          <a:ln w="9525">
            <a:noFill/>
            <a:miter lim="800000"/>
            <a:headEnd/>
            <a:tailEnd/>
          </a:ln>
        </p:spPr>
        <p:txBody>
          <a:bodyPr>
            <a:prstTxWarp prst="textNoShape">
              <a:avLst/>
            </a:prstTxWarp>
            <a:spAutoFit/>
          </a:bodyPr>
          <a:lstStyle/>
          <a:p>
            <a:r>
              <a:rPr lang="en-US" b="1"/>
              <a:t>Image:</a:t>
            </a:r>
            <a:r>
              <a:rPr lang="en-US"/>
              <a:t/>
            </a:r>
            <a:br>
              <a:rPr lang="en-US"/>
            </a:br>
            <a:r>
              <a:rPr lang="en-US" sz="1400"/>
              <a:t>Note the 180° rotation.</a:t>
            </a:r>
            <a:endParaRPr lang="en-US" b="1"/>
          </a:p>
        </p:txBody>
      </p:sp>
      <p:sp>
        <p:nvSpPr>
          <p:cNvPr id="70675" name="TextBox 45"/>
          <p:cNvSpPr txBox="1">
            <a:spLocks noChangeArrowheads="1"/>
          </p:cNvSpPr>
          <p:nvPr/>
        </p:nvSpPr>
        <p:spPr bwMode="auto">
          <a:xfrm>
            <a:off x="4092575" y="3636963"/>
            <a:ext cx="2654300" cy="369887"/>
          </a:xfrm>
          <a:prstGeom prst="rect">
            <a:avLst/>
          </a:prstGeom>
          <a:noFill/>
          <a:ln w="9525">
            <a:noFill/>
            <a:miter lim="800000"/>
            <a:headEnd/>
            <a:tailEnd/>
          </a:ln>
        </p:spPr>
        <p:txBody>
          <a:bodyPr wrap="none">
            <a:prstTxWarp prst="textNoShape">
              <a:avLst/>
            </a:prstTxWarp>
            <a:spAutoFit/>
          </a:bodyPr>
          <a:lstStyle/>
          <a:p>
            <a:r>
              <a:rPr lang="en-US" sz="1800" b="1"/>
              <a:t>“+” denotes the Origin</a:t>
            </a:r>
          </a:p>
        </p:txBody>
      </p:sp>
      <p:cxnSp>
        <p:nvCxnSpPr>
          <p:cNvPr id="50" name="Straight Arrow Connector 49"/>
          <p:cNvCxnSpPr/>
          <p:nvPr/>
        </p:nvCxnSpPr>
        <p:spPr>
          <a:xfrm rot="10800000" flipH="1" flipV="1">
            <a:off x="6731000" y="1473200"/>
            <a:ext cx="1168400" cy="203200"/>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70677" name="AutoShape 8"/>
          <p:cNvSpPr>
            <a:spLocks noChangeArrowheads="1"/>
          </p:cNvSpPr>
          <p:nvPr/>
        </p:nvSpPr>
        <p:spPr bwMode="auto">
          <a:xfrm>
            <a:off x="1457325" y="4364038"/>
            <a:ext cx="1897063" cy="417512"/>
          </a:xfrm>
          <a:prstGeom prst="parallelogram">
            <a:avLst>
              <a:gd name="adj" fmla="val 95439"/>
            </a:avLst>
          </a:prstGeom>
          <a:solidFill>
            <a:schemeClr val="bg1"/>
          </a:solidFill>
          <a:ln w="38100">
            <a:solidFill>
              <a:schemeClr val="tx1"/>
            </a:solidFill>
            <a:miter lim="800000"/>
            <a:headEnd/>
            <a:tailEnd/>
          </a:ln>
        </p:spPr>
        <p:txBody>
          <a:bodyPr wrap="none" anchor="ctr">
            <a:prstTxWarp prst="textNoShape">
              <a:avLst/>
            </a:prstTxWarp>
          </a:bodyPr>
          <a:lstStyle/>
          <a:p>
            <a:pPr defTabSz="457200"/>
            <a:endParaRPr lang="en-US">
              <a:latin typeface="Calibri" charset="0"/>
              <a:ea typeface="ＭＳ Ｐゴシック" charset="-128"/>
              <a:cs typeface="ＭＳ Ｐゴシック" charset="-128"/>
            </a:endParaRPr>
          </a:p>
        </p:txBody>
      </p:sp>
      <p:sp>
        <p:nvSpPr>
          <p:cNvPr id="70678" name="Text Box 16"/>
          <p:cNvSpPr txBox="1">
            <a:spLocks noChangeArrowheads="1"/>
          </p:cNvSpPr>
          <p:nvPr/>
        </p:nvSpPr>
        <p:spPr bwMode="auto">
          <a:xfrm>
            <a:off x="2733675" y="4484688"/>
            <a:ext cx="303213" cy="336550"/>
          </a:xfrm>
          <a:prstGeom prst="rect">
            <a:avLst/>
          </a:prstGeom>
          <a:noFill/>
          <a:ln w="9525">
            <a:noFill/>
            <a:miter lim="800000"/>
            <a:headEnd/>
            <a:tailEnd/>
          </a:ln>
        </p:spPr>
        <p:txBody>
          <a:bodyPr wrap="none">
            <a:prstTxWarp prst="textNoShape">
              <a:avLst/>
            </a:prstTxWarp>
            <a:spAutoFit/>
          </a:bodyPr>
          <a:lstStyle/>
          <a:p>
            <a:pPr defTabSz="457200"/>
            <a:r>
              <a:rPr lang="en-US" sz="1600" b="1">
                <a:latin typeface="Calibri" charset="0"/>
                <a:ea typeface="ＭＳ Ｐゴシック" charset="-128"/>
                <a:cs typeface="ＭＳ Ｐゴシック" charset="-128"/>
              </a:rPr>
              <a:t>+</a:t>
            </a:r>
            <a:endParaRPr lang="en-US">
              <a:latin typeface="Calibri" charset="0"/>
              <a:ea typeface="ＭＳ Ｐゴシック" charset="-128"/>
              <a:cs typeface="ＭＳ Ｐゴシック" charset="-128"/>
            </a:endParaRPr>
          </a:p>
        </p:txBody>
      </p:sp>
      <p:cxnSp>
        <p:nvCxnSpPr>
          <p:cNvPr id="49" name="Straight Arrow Connector 48"/>
          <p:cNvCxnSpPr/>
          <p:nvPr/>
        </p:nvCxnSpPr>
        <p:spPr>
          <a:xfrm rot="10800000">
            <a:off x="1820863" y="4437063"/>
            <a:ext cx="1168400" cy="203200"/>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70680" name="TextBox 44"/>
          <p:cNvSpPr txBox="1">
            <a:spLocks noChangeArrowheads="1"/>
          </p:cNvSpPr>
          <p:nvPr/>
        </p:nvSpPr>
        <p:spPr bwMode="auto">
          <a:xfrm>
            <a:off x="433388" y="1825625"/>
            <a:ext cx="3862387" cy="1016000"/>
          </a:xfrm>
          <a:prstGeom prst="rect">
            <a:avLst/>
          </a:prstGeom>
          <a:solidFill>
            <a:schemeClr val="bg1"/>
          </a:solidFill>
          <a:ln w="9525">
            <a:noFill/>
            <a:miter lim="800000"/>
            <a:headEnd/>
            <a:tailEnd/>
          </a:ln>
        </p:spPr>
        <p:txBody>
          <a:bodyPr wrap="none">
            <a:prstTxWarp prst="textNoShape">
              <a:avLst/>
            </a:prstTxWarp>
            <a:spAutoFit/>
          </a:bodyPr>
          <a:lstStyle/>
          <a:p>
            <a:r>
              <a:rPr lang="en-US" b="1"/>
              <a:t>Physical specimen:</a:t>
            </a:r>
            <a:r>
              <a:rPr lang="en-US"/>
              <a:t/>
            </a:r>
            <a:br>
              <a:rPr lang="en-US"/>
            </a:br>
            <a:r>
              <a:rPr lang="en-US"/>
              <a:t>Mounted in the SEM, the tilt axis</a:t>
            </a:r>
            <a:br>
              <a:rPr lang="en-US"/>
            </a:br>
            <a:r>
              <a:rPr lang="en-US"/>
              <a:t>is parallel to “x</a:t>
            </a:r>
            <a:r>
              <a:rPr lang="en-US" baseline="-25000"/>
              <a:t>spatial</a:t>
            </a:r>
            <a:r>
              <a:rPr lang="en-US"/>
              <a:t>”</a:t>
            </a:r>
          </a:p>
        </p:txBody>
      </p:sp>
      <p:sp>
        <p:nvSpPr>
          <p:cNvPr id="70681" name="TextBox 50"/>
          <p:cNvSpPr txBox="1">
            <a:spLocks noChangeArrowheads="1"/>
          </p:cNvSpPr>
          <p:nvPr/>
        </p:nvSpPr>
        <p:spPr bwMode="auto">
          <a:xfrm>
            <a:off x="536575" y="1125538"/>
            <a:ext cx="3744913" cy="739775"/>
          </a:xfrm>
          <a:prstGeom prst="rect">
            <a:avLst/>
          </a:prstGeom>
          <a:noFill/>
          <a:ln w="9525">
            <a:noFill/>
            <a:miter lim="800000"/>
            <a:headEnd/>
            <a:tailEnd/>
          </a:ln>
        </p:spPr>
        <p:txBody>
          <a:bodyPr>
            <a:prstTxWarp prst="textNoShape">
              <a:avLst/>
            </a:prstTxWarp>
            <a:spAutoFit/>
          </a:bodyPr>
          <a:lstStyle/>
          <a:p>
            <a:r>
              <a:rPr lang="en-US" sz="1400">
                <a:solidFill>
                  <a:srgbClr val="660066"/>
                </a:solidFill>
              </a:rPr>
              <a:t>The purple line indicates a direction, associated with, say, a scratch, or trace of a grain boundary on the specimen.</a:t>
            </a:r>
          </a:p>
        </p:txBody>
      </p:sp>
    </p:spTree>
    <p:extLst>
      <p:ext uri="{BB962C8B-B14F-4D97-AF65-F5344CB8AC3E}">
        <p14:creationId xmlns:p14="http://schemas.microsoft.com/office/powerpoint/2010/main" val="23628120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2"/>
          <p:cNvSpPr txBox="1">
            <a:spLocks noChangeArrowheads="1"/>
          </p:cNvSpPr>
          <p:nvPr/>
        </p:nvSpPr>
        <p:spPr bwMode="auto">
          <a:xfrm>
            <a:off x="291873" y="107950"/>
            <a:ext cx="8535987" cy="461963"/>
          </a:xfrm>
          <a:prstGeom prst="rect">
            <a:avLst/>
          </a:prstGeom>
          <a:noFill/>
          <a:ln w="9525">
            <a:noFill/>
            <a:miter lim="800000"/>
            <a:headEnd/>
            <a:tailEnd/>
          </a:ln>
        </p:spPr>
        <p:txBody>
          <a:bodyPr>
            <a:prstTxWarp prst="textNoShape">
              <a:avLst/>
            </a:prstTxWarp>
            <a:spAutoFit/>
          </a:bodyPr>
          <a:lstStyle/>
          <a:p>
            <a:pPr defTabSz="457200">
              <a:defRPr/>
            </a:pPr>
            <a:r>
              <a:rPr lang="en-US" altLang="ko-KR" sz="2400" b="1" dirty="0">
                <a:solidFill>
                  <a:srgbClr val="000090"/>
                </a:solidFill>
                <a:latin typeface="+mj-lt"/>
                <a:ea typeface="ＭＳ Ｐゴシック" charset="-128"/>
                <a:cs typeface="ＭＳ Ｐゴシック" charset="-128"/>
              </a:rPr>
              <a:t>TSL / OIM Reference Frames for </a:t>
            </a:r>
            <a:r>
              <a:rPr lang="en-US" altLang="ko-KR" sz="2400" b="1" dirty="0">
                <a:solidFill>
                  <a:srgbClr val="FF0000"/>
                </a:solidFill>
                <a:latin typeface="+mj-lt"/>
                <a:ea typeface="ＭＳ Ｐゴシック" charset="-128"/>
                <a:cs typeface="ＭＳ Ｐゴシック" charset="-128"/>
              </a:rPr>
              <a:t>Images</a:t>
            </a:r>
          </a:p>
        </p:txBody>
      </p:sp>
      <p:pic>
        <p:nvPicPr>
          <p:cNvPr id="72708" name="Picture 4" descr="Herb_notes_CoordinateFrames_Jan07"/>
          <p:cNvPicPr>
            <a:picLocks noChangeAspect="1" noChangeArrowheads="1"/>
          </p:cNvPicPr>
          <p:nvPr/>
        </p:nvPicPr>
        <p:blipFill>
          <a:blip r:embed="rId3"/>
          <a:srcRect l="3186" t="37975" r="19669" b="10190"/>
          <a:stretch>
            <a:fillRect/>
          </a:stretch>
        </p:blipFill>
        <p:spPr bwMode="auto">
          <a:xfrm>
            <a:off x="3148013" y="1198563"/>
            <a:ext cx="5995987" cy="5200650"/>
          </a:xfrm>
          <a:prstGeom prst="rect">
            <a:avLst/>
          </a:prstGeom>
          <a:noFill/>
          <a:ln w="9525">
            <a:noFill/>
            <a:miter lim="800000"/>
            <a:headEnd/>
            <a:tailEnd/>
          </a:ln>
        </p:spPr>
      </p:pic>
      <p:sp>
        <p:nvSpPr>
          <p:cNvPr id="72709" name="Text Box 5"/>
          <p:cNvSpPr txBox="1">
            <a:spLocks noChangeArrowheads="1"/>
          </p:cNvSpPr>
          <p:nvPr/>
        </p:nvSpPr>
        <p:spPr bwMode="auto">
          <a:xfrm>
            <a:off x="471488" y="1682750"/>
            <a:ext cx="2616200" cy="4278094"/>
          </a:xfrm>
          <a:prstGeom prst="rect">
            <a:avLst/>
          </a:prstGeom>
          <a:noFill/>
          <a:ln w="9525">
            <a:noFill/>
            <a:miter lim="800000"/>
            <a:headEnd/>
            <a:tailEnd/>
          </a:ln>
        </p:spPr>
        <p:txBody>
          <a:bodyPr>
            <a:prstTxWarp prst="textNoShape">
              <a:avLst/>
            </a:prstTxWarp>
            <a:spAutoFit/>
          </a:bodyPr>
          <a:lstStyle/>
          <a:p>
            <a:r>
              <a:rPr lang="en-US" sz="1600" dirty="0"/>
              <a:t>From Herb Miller’s notes:</a:t>
            </a:r>
          </a:p>
          <a:p>
            <a:endParaRPr lang="en-US" sz="1600" dirty="0"/>
          </a:p>
          <a:p>
            <a:r>
              <a:rPr lang="en-US" sz="1600" dirty="0"/>
              <a:t>The axes for the TSL Euler frame </a:t>
            </a:r>
            <a:r>
              <a:rPr lang="en-US" sz="1600" b="1" dirty="0"/>
              <a:t>are</a:t>
            </a:r>
            <a:r>
              <a:rPr lang="en-US" sz="1600" dirty="0"/>
              <a:t> consistent with the RD-TD-ND system in the TSL Technical Manual, but only with respect to maps/images, not the physical specimens.</a:t>
            </a:r>
          </a:p>
          <a:p>
            <a:endParaRPr lang="en-US" sz="1600" dirty="0"/>
          </a:p>
          <a:p>
            <a:r>
              <a:rPr lang="en-US" sz="1600" dirty="0"/>
              <a:t>The axes for the HKL system </a:t>
            </a:r>
            <a:r>
              <a:rPr lang="en-US" sz="1600" b="1" dirty="0"/>
              <a:t>are </a:t>
            </a:r>
            <a:r>
              <a:rPr lang="en-US" sz="1600" dirty="0"/>
              <a:t>consistent with</a:t>
            </a:r>
            <a:r>
              <a:rPr lang="en-US" sz="1600" dirty="0" smtClean="0"/>
              <a:t> the information provided by users in Metz.  </a:t>
            </a:r>
            <a:r>
              <a:rPr lang="en-US" sz="1600" dirty="0"/>
              <a:t>Here, </a:t>
            </a:r>
            <a:r>
              <a:rPr lang="en-US" sz="1600" dirty="0" err="1"/>
              <a:t>x</a:t>
            </a:r>
            <a:r>
              <a:rPr lang="en-US" sz="1600" dirty="0"/>
              <a:t> is in common, but the two y-axes point in opposite directions.</a:t>
            </a:r>
          </a:p>
        </p:txBody>
      </p:sp>
      <p:graphicFrame>
        <p:nvGraphicFramePr>
          <p:cNvPr id="72706" name="Object 2"/>
          <p:cNvGraphicFramePr>
            <a:graphicFrameLocks noChangeAspect="1"/>
          </p:cNvGraphicFramePr>
          <p:nvPr/>
        </p:nvGraphicFramePr>
        <p:xfrm>
          <a:off x="7905750" y="1708150"/>
          <a:ext cx="1022350" cy="933450"/>
        </p:xfrm>
        <a:graphic>
          <a:graphicData uri="http://schemas.openxmlformats.org/presentationml/2006/ole">
            <mc:AlternateContent xmlns:mc="http://schemas.openxmlformats.org/markup-compatibility/2006">
              <mc:Choice xmlns:v="urn:schemas-microsoft-com:vml" Requires="v">
                <p:oleObj spid="_x0000_s110597" name="Equation" r:id="rId4" imgW="723900" imgH="660400" progId="Equation.3">
                  <p:embed/>
                </p:oleObj>
              </mc:Choice>
              <mc:Fallback>
                <p:oleObj name="Equation" r:id="rId4" imgW="723900" imgH="660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5750" y="1708150"/>
                        <a:ext cx="1022350"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710" name="TextBox 6"/>
          <p:cNvSpPr txBox="1">
            <a:spLocks noChangeArrowheads="1"/>
          </p:cNvSpPr>
          <p:nvPr/>
        </p:nvSpPr>
        <p:spPr bwMode="auto">
          <a:xfrm>
            <a:off x="6481763" y="188913"/>
            <a:ext cx="2636837" cy="1016000"/>
          </a:xfrm>
          <a:prstGeom prst="rect">
            <a:avLst/>
          </a:prstGeom>
          <a:solidFill>
            <a:srgbClr val="FFFFFF"/>
          </a:solidFill>
          <a:ln w="9525">
            <a:noFill/>
            <a:miter lim="800000"/>
            <a:headEnd/>
            <a:tailEnd/>
          </a:ln>
        </p:spPr>
        <p:txBody>
          <a:bodyPr>
            <a:prstTxWarp prst="textNoShape">
              <a:avLst/>
            </a:prstTxWarp>
            <a:spAutoFit/>
          </a:bodyPr>
          <a:lstStyle/>
          <a:p>
            <a:r>
              <a:rPr lang="en-US"/>
              <a:t>Conversion from spatial to Euler and vice versa (TSL only)</a:t>
            </a:r>
          </a:p>
        </p:txBody>
      </p:sp>
      <p:sp>
        <p:nvSpPr>
          <p:cNvPr id="72711" name="TextBox 7"/>
          <p:cNvSpPr txBox="1">
            <a:spLocks noChangeArrowheads="1"/>
          </p:cNvSpPr>
          <p:nvPr/>
        </p:nvSpPr>
        <p:spPr bwMode="auto">
          <a:xfrm>
            <a:off x="627063" y="6172200"/>
            <a:ext cx="8178800" cy="646113"/>
          </a:xfrm>
          <a:prstGeom prst="rect">
            <a:avLst/>
          </a:prstGeom>
          <a:solidFill>
            <a:srgbClr val="FFFFFF"/>
          </a:solidFill>
          <a:ln w="9525">
            <a:noFill/>
            <a:miter lim="800000"/>
            <a:headEnd/>
            <a:tailEnd/>
          </a:ln>
        </p:spPr>
        <p:txBody>
          <a:bodyPr>
            <a:prstTxWarp prst="textNoShape">
              <a:avLst/>
            </a:prstTxWarp>
            <a:spAutoFit/>
          </a:bodyPr>
          <a:lstStyle/>
          <a:p>
            <a:r>
              <a:rPr lang="en-US" sz="1800">
                <a:solidFill>
                  <a:srgbClr val="FF0000"/>
                </a:solidFill>
              </a:rPr>
              <a:t>Notes: the image, as presented by the TSL software, has the vertical axis inverted in relation to the physical sample, i.e. a 180° rotation.</a:t>
            </a:r>
          </a:p>
        </p:txBody>
      </p:sp>
      <p:sp>
        <p:nvSpPr>
          <p:cNvPr id="72712" name="TextBox 8"/>
          <p:cNvSpPr txBox="1">
            <a:spLocks noChangeArrowheads="1"/>
          </p:cNvSpPr>
          <p:nvPr/>
        </p:nvSpPr>
        <p:spPr bwMode="auto">
          <a:xfrm>
            <a:off x="7561263" y="3284538"/>
            <a:ext cx="1524000" cy="1323975"/>
          </a:xfrm>
          <a:prstGeom prst="rect">
            <a:avLst/>
          </a:prstGeom>
          <a:noFill/>
          <a:ln w="9525">
            <a:noFill/>
            <a:miter lim="800000"/>
            <a:headEnd/>
            <a:tailEnd/>
          </a:ln>
        </p:spPr>
        <p:txBody>
          <a:bodyPr>
            <a:prstTxWarp prst="textNoShape">
              <a:avLst/>
            </a:prstTxWarp>
            <a:spAutoFit/>
          </a:bodyPr>
          <a:lstStyle/>
          <a:p>
            <a:r>
              <a:rPr lang="en-US" sz="1600">
                <a:solidFill>
                  <a:srgbClr val="FF0000"/>
                </a:solidFill>
              </a:rPr>
              <a:t>Note that the transformation is a 180° rotation about the line </a:t>
            </a:r>
            <a:r>
              <a:rPr lang="en-US" sz="1600" i="1">
                <a:solidFill>
                  <a:srgbClr val="FF0000"/>
                </a:solidFill>
              </a:rPr>
              <a:t>x=y</a:t>
            </a:r>
            <a:endParaRPr lang="en-US" sz="1600">
              <a:solidFill>
                <a:srgbClr val="FF0000"/>
              </a:solidFill>
            </a:endParaRPr>
          </a:p>
        </p:txBody>
      </p:sp>
    </p:spTree>
    <p:extLst>
      <p:ext uri="{BB962C8B-B14F-4D97-AF65-F5344CB8AC3E}">
        <p14:creationId xmlns:p14="http://schemas.microsoft.com/office/powerpoint/2010/main" val="237352485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2"/>
          <p:cNvSpPr txBox="1">
            <a:spLocks noChangeArrowheads="1"/>
          </p:cNvSpPr>
          <p:nvPr/>
        </p:nvSpPr>
        <p:spPr bwMode="auto">
          <a:xfrm>
            <a:off x="303213" y="100013"/>
            <a:ext cx="8535987" cy="830262"/>
          </a:xfrm>
          <a:prstGeom prst="rect">
            <a:avLst/>
          </a:prstGeom>
          <a:noFill/>
          <a:ln w="9525">
            <a:noFill/>
            <a:miter lim="800000"/>
            <a:headEnd/>
            <a:tailEnd/>
          </a:ln>
        </p:spPr>
        <p:txBody>
          <a:bodyPr>
            <a:prstTxWarp prst="textNoShape">
              <a:avLst/>
            </a:prstTxWarp>
            <a:spAutoFit/>
          </a:bodyPr>
          <a:lstStyle/>
          <a:p>
            <a:pPr defTabSz="457200"/>
            <a:r>
              <a:rPr lang="en-US" altLang="ko-KR" sz="2400" b="1" dirty="0">
                <a:solidFill>
                  <a:srgbClr val="000090"/>
                </a:solidFill>
                <a:ea typeface="ＭＳ Ｐゴシック" charset="-128"/>
                <a:cs typeface="ＭＳ Ｐゴシック" charset="-128"/>
              </a:rPr>
              <a:t>TSL / OIM Reference Frames: </a:t>
            </a:r>
            <a:br>
              <a:rPr lang="en-US" altLang="ko-KR" sz="2400" b="1" dirty="0">
                <a:solidFill>
                  <a:srgbClr val="000090"/>
                </a:solidFill>
                <a:ea typeface="ＭＳ Ｐゴシック" charset="-128"/>
                <a:cs typeface="ＭＳ Ｐゴシック" charset="-128"/>
              </a:rPr>
            </a:br>
            <a:r>
              <a:rPr lang="en-US" altLang="ko-KR" sz="2400" b="1" dirty="0">
                <a:solidFill>
                  <a:srgbClr val="FF0000"/>
                </a:solidFill>
                <a:ea typeface="ＭＳ Ｐゴシック" charset="-128"/>
                <a:cs typeface="ＭＳ Ｐゴシック" charset="-128"/>
              </a:rPr>
              <a:t> </a:t>
            </a:r>
            <a:r>
              <a:rPr lang="en-US" altLang="ko-KR" sz="2400" b="1" dirty="0">
                <a:solidFill>
                  <a:srgbClr val="000000"/>
                </a:solidFill>
                <a:ea typeface="ＭＳ Ｐゴシック" charset="-128"/>
                <a:cs typeface="ＭＳ Ｐゴシック" charset="-128"/>
              </a:rPr>
              <a:t>Coordinates in </a:t>
            </a:r>
            <a:r>
              <a:rPr lang="en-US" altLang="ko-KR" sz="2400" b="1" dirty="0">
                <a:solidFill>
                  <a:srgbClr val="FF0000"/>
                </a:solidFill>
                <a:ea typeface="ＭＳ Ｐゴシック" charset="-128"/>
                <a:cs typeface="ＭＳ Ｐゴシック" charset="-128"/>
              </a:rPr>
              <a:t>Physical Frame, </a:t>
            </a:r>
            <a:r>
              <a:rPr lang="en-US" altLang="ko-KR" sz="2400" b="1" dirty="0">
                <a:solidFill>
                  <a:srgbClr val="000000"/>
                </a:solidFill>
                <a:ea typeface="ＭＳ Ｐゴシック" charset="-128"/>
                <a:cs typeface="ＭＳ Ｐゴシック" charset="-128"/>
              </a:rPr>
              <a:t>Conversion to </a:t>
            </a:r>
            <a:r>
              <a:rPr lang="en-US" altLang="ko-KR" sz="2400" b="1" dirty="0">
                <a:solidFill>
                  <a:srgbClr val="FF0000"/>
                </a:solidFill>
                <a:ea typeface="ＭＳ Ｐゴシック" charset="-128"/>
                <a:cs typeface="ＭＳ Ｐゴシック" charset="-128"/>
              </a:rPr>
              <a:t>Image</a:t>
            </a:r>
          </a:p>
        </p:txBody>
      </p:sp>
      <p:sp>
        <p:nvSpPr>
          <p:cNvPr id="73732" name="Text Box 5"/>
          <p:cNvSpPr txBox="1">
            <a:spLocks noChangeArrowheads="1"/>
          </p:cNvSpPr>
          <p:nvPr/>
        </p:nvSpPr>
        <p:spPr bwMode="auto">
          <a:xfrm>
            <a:off x="539750" y="928688"/>
            <a:ext cx="7859713" cy="1754187"/>
          </a:xfrm>
          <a:prstGeom prst="rect">
            <a:avLst/>
          </a:prstGeom>
          <a:noFill/>
          <a:ln w="9525">
            <a:noFill/>
            <a:miter lim="800000"/>
            <a:headEnd/>
            <a:tailEnd/>
          </a:ln>
        </p:spPr>
        <p:txBody>
          <a:bodyPr>
            <a:prstTxWarp prst="textNoShape">
              <a:avLst/>
            </a:prstTxWarp>
            <a:spAutoFit/>
          </a:bodyPr>
          <a:lstStyle/>
          <a:p>
            <a:r>
              <a:rPr lang="en-US"/>
              <a:t>• The previous slides make the point that a transformation is required to align spatial coordinates with the Euler frame.</a:t>
            </a:r>
          </a:p>
          <a:p>
            <a:r>
              <a:rPr lang="en-US"/>
              <a:t>• However, there is also a 180° rotation between the physical specimen and the image.  Therefore to align physical markings on a specimen with traces and crystals in an image, it is necessary to take either the physical data and rotate it by 180°, or to rotate the crystallographic information.</a:t>
            </a:r>
          </a:p>
        </p:txBody>
      </p:sp>
      <p:sp>
        <p:nvSpPr>
          <p:cNvPr id="73733" name="AutoShape 7"/>
          <p:cNvSpPr>
            <a:spLocks noChangeArrowheads="1"/>
          </p:cNvSpPr>
          <p:nvPr/>
        </p:nvSpPr>
        <p:spPr bwMode="auto">
          <a:xfrm>
            <a:off x="685800" y="4049713"/>
            <a:ext cx="3429000" cy="2586037"/>
          </a:xfrm>
          <a:prstGeom prst="cube">
            <a:avLst>
              <a:gd name="adj" fmla="val 45097"/>
            </a:avLst>
          </a:prstGeom>
          <a:solidFill>
            <a:srgbClr val="C0C0C0"/>
          </a:solidFill>
          <a:ln w="38100">
            <a:solidFill>
              <a:schemeClr val="tx1"/>
            </a:solidFill>
            <a:miter lim="800000"/>
            <a:headEnd/>
            <a:tailEnd/>
          </a:ln>
        </p:spPr>
        <p:txBody>
          <a:bodyPr wrap="none" anchor="ctr">
            <a:prstTxWarp prst="textNoShape">
              <a:avLst/>
            </a:prstTxWarp>
          </a:bodyPr>
          <a:lstStyle/>
          <a:p>
            <a:pPr defTabSz="457200"/>
            <a:endParaRPr lang="en-US">
              <a:latin typeface="Calibri" charset="0"/>
              <a:ea typeface="ＭＳ Ｐゴシック" charset="-128"/>
              <a:cs typeface="ＭＳ Ｐゴシック" charset="-128"/>
            </a:endParaRPr>
          </a:p>
        </p:txBody>
      </p:sp>
      <p:sp>
        <p:nvSpPr>
          <p:cNvPr id="73734" name="Line 10"/>
          <p:cNvSpPr>
            <a:spLocks noChangeShapeType="1"/>
          </p:cNvSpPr>
          <p:nvPr/>
        </p:nvSpPr>
        <p:spPr bwMode="auto">
          <a:xfrm flipV="1">
            <a:off x="1863725" y="3046413"/>
            <a:ext cx="0" cy="974725"/>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3735" name="Line 11"/>
          <p:cNvSpPr>
            <a:spLocks noChangeShapeType="1"/>
          </p:cNvSpPr>
          <p:nvPr/>
        </p:nvSpPr>
        <p:spPr bwMode="auto">
          <a:xfrm>
            <a:off x="1871663" y="4046538"/>
            <a:ext cx="914400" cy="0"/>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3736" name="Line 12"/>
          <p:cNvSpPr>
            <a:spLocks noChangeShapeType="1"/>
          </p:cNvSpPr>
          <p:nvPr/>
        </p:nvSpPr>
        <p:spPr bwMode="auto">
          <a:xfrm flipH="1">
            <a:off x="1338263" y="4056063"/>
            <a:ext cx="508000" cy="490537"/>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3737" name="Text Box 13"/>
          <p:cNvSpPr txBox="1">
            <a:spLocks noChangeArrowheads="1"/>
          </p:cNvSpPr>
          <p:nvPr/>
        </p:nvSpPr>
        <p:spPr bwMode="auto">
          <a:xfrm>
            <a:off x="2024063" y="3425825"/>
            <a:ext cx="1522412" cy="581025"/>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-TD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-y</a:t>
            </a:r>
            <a:r>
              <a:rPr lang="en-US" sz="1600" b="1" baseline="-25000">
                <a:solidFill>
                  <a:srgbClr val="FF0000"/>
                </a:solidFill>
                <a:latin typeface="Verdana" charset="0"/>
                <a:ea typeface="ＭＳ Ｐゴシック" charset="-128"/>
                <a:cs typeface="ＭＳ Ｐゴシック" charset="-128"/>
              </a:rPr>
              <a:t>sample</a:t>
            </a:r>
          </a:p>
        </p:txBody>
      </p:sp>
      <p:sp>
        <p:nvSpPr>
          <p:cNvPr id="73738" name="Text Box 14"/>
          <p:cNvSpPr txBox="1">
            <a:spLocks noChangeArrowheads="1"/>
          </p:cNvSpPr>
          <p:nvPr/>
        </p:nvSpPr>
        <p:spPr bwMode="auto">
          <a:xfrm>
            <a:off x="808038" y="3170238"/>
            <a:ext cx="966787" cy="584200"/>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ND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z</a:t>
            </a:r>
            <a:r>
              <a:rPr lang="en-US" sz="1600" b="1" baseline="-25000">
                <a:solidFill>
                  <a:srgbClr val="FF0000"/>
                </a:solidFill>
                <a:latin typeface="Verdana" charset="0"/>
                <a:ea typeface="ＭＳ Ｐゴシック" charset="-128"/>
                <a:cs typeface="ＭＳ Ｐゴシック" charset="-128"/>
              </a:rPr>
              <a:t>Euler</a:t>
            </a:r>
          </a:p>
        </p:txBody>
      </p:sp>
      <p:sp>
        <p:nvSpPr>
          <p:cNvPr id="73739" name="Text Box 15"/>
          <p:cNvSpPr txBox="1">
            <a:spLocks noChangeArrowheads="1"/>
          </p:cNvSpPr>
          <p:nvPr/>
        </p:nvSpPr>
        <p:spPr bwMode="auto">
          <a:xfrm>
            <a:off x="219075" y="4070350"/>
            <a:ext cx="1622425" cy="581025"/>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-RD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-x</a:t>
            </a:r>
            <a:r>
              <a:rPr lang="en-US" sz="1600" b="1" baseline="-25000">
                <a:solidFill>
                  <a:srgbClr val="FF0000"/>
                </a:solidFill>
                <a:latin typeface="Verdana" charset="0"/>
                <a:ea typeface="ＭＳ Ｐゴシック" charset="-128"/>
                <a:cs typeface="ＭＳ Ｐゴシック" charset="-128"/>
              </a:rPr>
              <a:t>Euler</a:t>
            </a:r>
            <a:endParaRPr lang="en-US">
              <a:latin typeface="Calibri" charset="0"/>
              <a:ea typeface="ＭＳ Ｐゴシック" charset="-128"/>
              <a:cs typeface="ＭＳ Ｐゴシック" charset="-128"/>
            </a:endParaRPr>
          </a:p>
        </p:txBody>
      </p:sp>
      <p:sp>
        <p:nvSpPr>
          <p:cNvPr id="73740" name="Line 23"/>
          <p:cNvSpPr>
            <a:spLocks noChangeShapeType="1"/>
          </p:cNvSpPr>
          <p:nvPr/>
        </p:nvSpPr>
        <p:spPr bwMode="auto">
          <a:xfrm flipV="1">
            <a:off x="2943225" y="4600575"/>
            <a:ext cx="595313" cy="60960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3741" name="Line 24"/>
          <p:cNvSpPr>
            <a:spLocks noChangeShapeType="1"/>
          </p:cNvSpPr>
          <p:nvPr/>
        </p:nvSpPr>
        <p:spPr bwMode="auto">
          <a:xfrm flipH="1">
            <a:off x="1825625" y="5200650"/>
            <a:ext cx="1117600" cy="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3742" name="Line 25"/>
          <p:cNvSpPr>
            <a:spLocks noChangeShapeType="1"/>
          </p:cNvSpPr>
          <p:nvPr/>
        </p:nvSpPr>
        <p:spPr bwMode="auto">
          <a:xfrm>
            <a:off x="2951163" y="5214938"/>
            <a:ext cx="0" cy="1122362"/>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15" name="Text Box 26"/>
          <p:cNvSpPr txBox="1">
            <a:spLocks noChangeArrowheads="1"/>
          </p:cNvSpPr>
          <p:nvPr/>
        </p:nvSpPr>
        <p:spPr bwMode="auto">
          <a:xfrm>
            <a:off x="2090738" y="6140450"/>
            <a:ext cx="979487" cy="336550"/>
          </a:xfrm>
          <a:prstGeom prst="rect">
            <a:avLst/>
          </a:prstGeom>
          <a:noFill/>
          <a:ln w="9525">
            <a:noFill/>
            <a:miter lim="800000"/>
            <a:headEnd/>
            <a:tailEnd/>
          </a:ln>
        </p:spPr>
        <p:txBody>
          <a:bodyPr>
            <a:prstTxWarp prst="textNoShape">
              <a:avLst/>
            </a:prstTxWarp>
            <a:spAutoFit/>
          </a:bodyPr>
          <a:lstStyle/>
          <a:p>
            <a:pPr defTabSz="457200">
              <a:defRPr/>
            </a:pPr>
            <a:r>
              <a:rPr lang="en-US" sz="1600" b="1">
                <a:solidFill>
                  <a:srgbClr val="0000FF"/>
                </a:solidFill>
                <a:effectLst>
                  <a:outerShdw blurRad="38100" dist="38100" dir="2700000" algn="tl">
                    <a:srgbClr val="DDDDDD"/>
                  </a:outerShdw>
                </a:effectLst>
                <a:latin typeface="Verdana" charset="0"/>
                <a:ea typeface="ＭＳ Ｐゴシック" charset="-128"/>
                <a:cs typeface="ＭＳ Ｐゴシック" charset="-128"/>
              </a:rPr>
              <a:t>Z</a:t>
            </a:r>
            <a: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p>
        </p:txBody>
      </p:sp>
      <p:sp>
        <p:nvSpPr>
          <p:cNvPr id="16" name="Text Box 27"/>
          <p:cNvSpPr txBox="1">
            <a:spLocks noChangeArrowheads="1"/>
          </p:cNvSpPr>
          <p:nvPr/>
        </p:nvSpPr>
        <p:spPr bwMode="auto">
          <a:xfrm>
            <a:off x="1443038" y="5181600"/>
            <a:ext cx="1100137" cy="336550"/>
          </a:xfrm>
          <a:prstGeom prst="rect">
            <a:avLst/>
          </a:prstGeom>
          <a:noFill/>
          <a:ln w="9525">
            <a:noFill/>
            <a:miter lim="800000"/>
            <a:headEnd/>
            <a:tailEnd/>
          </a:ln>
        </p:spPr>
        <p:txBody>
          <a:bodyPr>
            <a:prstTxWarp prst="textNoShape">
              <a:avLst/>
            </a:prstTxWarp>
            <a:spAutoFit/>
          </a:bodyPr>
          <a:lstStyle/>
          <a:p>
            <a:pPr defTabSz="457200">
              <a:defRPr/>
            </a:pPr>
            <a:r>
              <a:rPr lang="en-US" sz="1600" b="1"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x</a:t>
            </a:r>
            <a:r>
              <a:rPr lang="en-US" sz="1600" b="1" baseline="-25000"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endParaRPr lang="en-US" sz="1600" b="1" baseline="-25000" dirty="0">
              <a:solidFill>
                <a:srgbClr val="0000FF"/>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17" name="Text Box 28"/>
          <p:cNvSpPr txBox="1">
            <a:spLocks noChangeArrowheads="1"/>
          </p:cNvSpPr>
          <p:nvPr/>
        </p:nvSpPr>
        <p:spPr bwMode="auto">
          <a:xfrm>
            <a:off x="3505200" y="4572000"/>
            <a:ext cx="1066800" cy="336550"/>
          </a:xfrm>
          <a:prstGeom prst="rect">
            <a:avLst/>
          </a:prstGeom>
          <a:noFill/>
          <a:ln w="9525">
            <a:noFill/>
            <a:miter lim="800000"/>
            <a:headEnd/>
            <a:tailEnd/>
          </a:ln>
        </p:spPr>
        <p:txBody>
          <a:bodyPr>
            <a:prstTxWarp prst="textNoShape">
              <a:avLst/>
            </a:prstTxWarp>
            <a:spAutoFit/>
          </a:bodyPr>
          <a:lstStyle/>
          <a:p>
            <a:pPr defTabSz="457200">
              <a:defRPr/>
            </a:pPr>
            <a:r>
              <a:rPr lang="en-US" sz="1600" b="1"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y</a:t>
            </a:r>
            <a:r>
              <a:rPr lang="en-US" sz="1600" b="1" baseline="-25000"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endParaRPr lang="en-US" sz="1600" b="1" baseline="-25000" dirty="0">
              <a:solidFill>
                <a:srgbClr val="0000FF"/>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73746" name="Text Box 32"/>
          <p:cNvSpPr txBox="1">
            <a:spLocks noChangeArrowheads="1"/>
          </p:cNvSpPr>
          <p:nvPr/>
        </p:nvSpPr>
        <p:spPr bwMode="auto">
          <a:xfrm>
            <a:off x="2057400" y="3124200"/>
            <a:ext cx="5508625" cy="366713"/>
          </a:xfrm>
          <a:prstGeom prst="rect">
            <a:avLst/>
          </a:prstGeom>
          <a:noFill/>
          <a:ln w="9525">
            <a:noFill/>
            <a:miter lim="800000"/>
            <a:headEnd/>
            <a:tailEnd/>
          </a:ln>
        </p:spPr>
        <p:txBody>
          <a:bodyPr wrap="none">
            <a:prstTxWarp prst="textNoShape">
              <a:avLst/>
            </a:prstTxWarp>
            <a:spAutoFit/>
          </a:bodyPr>
          <a:lstStyle/>
          <a:p>
            <a:pPr defTabSz="457200"/>
            <a:r>
              <a:rPr lang="en-US" b="1">
                <a:solidFill>
                  <a:srgbClr val="FF0000"/>
                </a:solidFill>
                <a:latin typeface="Verdana" charset="0"/>
                <a:ea typeface="ＭＳ Ｐゴシック" charset="-128"/>
                <a:cs typeface="ＭＳ Ｐゴシック" charset="-128"/>
              </a:rPr>
              <a:t>Sample Reference Frame for Orientations</a:t>
            </a:r>
            <a:endParaRPr lang="en-US" b="1">
              <a:latin typeface="Verdana" charset="0"/>
              <a:ea typeface="ＭＳ Ｐゴシック" charset="-128"/>
              <a:cs typeface="ＭＳ Ｐゴシック" charset="-128"/>
            </a:endParaRPr>
          </a:p>
        </p:txBody>
      </p:sp>
      <p:sp>
        <p:nvSpPr>
          <p:cNvPr id="73747" name="TextBox 21"/>
          <p:cNvSpPr txBox="1">
            <a:spLocks noChangeArrowheads="1"/>
          </p:cNvSpPr>
          <p:nvPr/>
        </p:nvSpPr>
        <p:spPr bwMode="auto">
          <a:xfrm>
            <a:off x="4640263" y="3530600"/>
            <a:ext cx="3925887" cy="3046413"/>
          </a:xfrm>
          <a:prstGeom prst="rect">
            <a:avLst/>
          </a:prstGeom>
          <a:solidFill>
            <a:schemeClr val="bg1"/>
          </a:solidFill>
          <a:ln w="9525">
            <a:noFill/>
            <a:miter lim="800000"/>
            <a:headEnd/>
            <a:tailEnd/>
          </a:ln>
        </p:spPr>
        <p:txBody>
          <a:bodyPr>
            <a:prstTxWarp prst="textNoShape">
              <a:avLst/>
            </a:prstTxWarp>
            <a:spAutoFit/>
          </a:bodyPr>
          <a:lstStyle/>
          <a:p>
            <a:r>
              <a:rPr lang="en-US" sz="1600"/>
              <a:t>• How to measure lines etc. on a physical specimen?</a:t>
            </a:r>
          </a:p>
          <a:p>
            <a:r>
              <a:rPr lang="en-US" sz="1600"/>
              <a:t>•  Answer: use the spatial frame as shown on the diagram to the left (which is NOT the normal, mathematical arrangement of axes) and your measured coordinates will be correct in the images, provided you plot them according to the IMAGE spatial frame.  The purple line, for example, will appear on the image (e.g. an IPF map) as turned by 180° in the x-y plane.</a:t>
            </a:r>
          </a:p>
        </p:txBody>
      </p:sp>
      <p:sp>
        <p:nvSpPr>
          <p:cNvPr id="73748" name="AutoShape 8"/>
          <p:cNvSpPr>
            <a:spLocks noChangeArrowheads="1"/>
          </p:cNvSpPr>
          <p:nvPr/>
        </p:nvSpPr>
        <p:spPr bwMode="auto">
          <a:xfrm>
            <a:off x="1457325" y="4364038"/>
            <a:ext cx="1897063" cy="417512"/>
          </a:xfrm>
          <a:prstGeom prst="parallelogram">
            <a:avLst>
              <a:gd name="adj" fmla="val 95439"/>
            </a:avLst>
          </a:prstGeom>
          <a:solidFill>
            <a:schemeClr val="bg1"/>
          </a:solidFill>
          <a:ln w="38100">
            <a:solidFill>
              <a:schemeClr val="tx1"/>
            </a:solidFill>
            <a:miter lim="800000"/>
            <a:headEnd/>
            <a:tailEnd/>
          </a:ln>
        </p:spPr>
        <p:txBody>
          <a:bodyPr wrap="none" anchor="ctr">
            <a:prstTxWarp prst="textNoShape">
              <a:avLst/>
            </a:prstTxWarp>
          </a:bodyPr>
          <a:lstStyle/>
          <a:p>
            <a:pPr defTabSz="457200"/>
            <a:endParaRPr lang="en-US">
              <a:latin typeface="Calibri" charset="0"/>
              <a:ea typeface="ＭＳ Ｐゴシック" charset="-128"/>
              <a:cs typeface="ＭＳ Ｐゴシック" charset="-128"/>
            </a:endParaRPr>
          </a:p>
        </p:txBody>
      </p:sp>
      <p:sp>
        <p:nvSpPr>
          <p:cNvPr id="73749" name="Text Box 16"/>
          <p:cNvSpPr txBox="1">
            <a:spLocks noChangeArrowheads="1"/>
          </p:cNvSpPr>
          <p:nvPr/>
        </p:nvSpPr>
        <p:spPr bwMode="auto">
          <a:xfrm>
            <a:off x="2733675" y="4484688"/>
            <a:ext cx="303213" cy="336550"/>
          </a:xfrm>
          <a:prstGeom prst="rect">
            <a:avLst/>
          </a:prstGeom>
          <a:noFill/>
          <a:ln w="9525">
            <a:noFill/>
            <a:miter lim="800000"/>
            <a:headEnd/>
            <a:tailEnd/>
          </a:ln>
        </p:spPr>
        <p:txBody>
          <a:bodyPr wrap="none">
            <a:prstTxWarp prst="textNoShape">
              <a:avLst/>
            </a:prstTxWarp>
            <a:spAutoFit/>
          </a:bodyPr>
          <a:lstStyle/>
          <a:p>
            <a:pPr defTabSz="457200"/>
            <a:r>
              <a:rPr lang="en-US" sz="1600" b="1">
                <a:latin typeface="Calibri" charset="0"/>
                <a:ea typeface="ＭＳ Ｐゴシック" charset="-128"/>
                <a:cs typeface="ＭＳ Ｐゴシック" charset="-128"/>
              </a:rPr>
              <a:t>+</a:t>
            </a:r>
            <a:endParaRPr lang="en-US">
              <a:latin typeface="Calibri" charset="0"/>
              <a:ea typeface="ＭＳ Ｐゴシック" charset="-128"/>
              <a:cs typeface="ＭＳ Ｐゴシック" charset="-128"/>
            </a:endParaRPr>
          </a:p>
        </p:txBody>
      </p:sp>
      <p:cxnSp>
        <p:nvCxnSpPr>
          <p:cNvPr id="23" name="Straight Arrow Connector 22"/>
          <p:cNvCxnSpPr/>
          <p:nvPr/>
        </p:nvCxnSpPr>
        <p:spPr>
          <a:xfrm rot="10800000">
            <a:off x="1905000" y="4503738"/>
            <a:ext cx="863600" cy="127000"/>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500253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Text Box 2"/>
          <p:cNvSpPr txBox="1">
            <a:spLocks noChangeArrowheads="1"/>
          </p:cNvSpPr>
          <p:nvPr/>
        </p:nvSpPr>
        <p:spPr bwMode="auto">
          <a:xfrm>
            <a:off x="0" y="217725"/>
            <a:ext cx="9144000" cy="461665"/>
          </a:xfrm>
          <a:prstGeom prst="rect">
            <a:avLst/>
          </a:prstGeom>
          <a:noFill/>
          <a:ln w="9525">
            <a:noFill/>
            <a:miter lim="800000"/>
            <a:headEnd/>
            <a:tailEnd/>
          </a:ln>
        </p:spPr>
        <p:txBody>
          <a:bodyPr wrap="square">
            <a:prstTxWarp prst="textNoShape">
              <a:avLst/>
            </a:prstTxWarp>
            <a:spAutoFit/>
          </a:bodyPr>
          <a:lstStyle/>
          <a:p>
            <a:pPr algn="ctr" defTabSz="457200"/>
            <a:r>
              <a:rPr lang="en-US" altLang="ko-KR" sz="2400" b="1" dirty="0">
                <a:solidFill>
                  <a:srgbClr val="800000"/>
                </a:solidFill>
                <a:ea typeface="ＭＳ Ｐゴシック" charset="-128"/>
                <a:cs typeface="ＭＳ Ｐゴシック" charset="-128"/>
              </a:rPr>
              <a:t>Cartesian Reference Frame </a:t>
            </a:r>
            <a:r>
              <a:rPr lang="en-US" altLang="ko-KR" sz="2400" b="1" dirty="0">
                <a:solidFill>
                  <a:srgbClr val="000000"/>
                </a:solidFill>
                <a:ea typeface="ＭＳ Ｐゴシック" charset="-128"/>
                <a:cs typeface="ＭＳ Ｐゴシック" charset="-128"/>
              </a:rPr>
              <a:t>for </a:t>
            </a:r>
            <a:r>
              <a:rPr lang="en-US" altLang="ko-KR" sz="2400" b="1" dirty="0">
                <a:solidFill>
                  <a:srgbClr val="FF0000"/>
                </a:solidFill>
                <a:ea typeface="ＭＳ Ｐゴシック" charset="-128"/>
                <a:cs typeface="ＭＳ Ｐゴシック" charset="-128"/>
              </a:rPr>
              <a:t>Physical Measurement</a:t>
            </a:r>
          </a:p>
        </p:txBody>
      </p:sp>
      <p:sp>
        <p:nvSpPr>
          <p:cNvPr id="74757" name="Line 10"/>
          <p:cNvSpPr>
            <a:spLocks noChangeShapeType="1"/>
          </p:cNvSpPr>
          <p:nvPr/>
        </p:nvSpPr>
        <p:spPr bwMode="auto">
          <a:xfrm flipV="1">
            <a:off x="1863725" y="3046413"/>
            <a:ext cx="0" cy="974725"/>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4758" name="Line 11"/>
          <p:cNvSpPr>
            <a:spLocks noChangeShapeType="1"/>
          </p:cNvSpPr>
          <p:nvPr/>
        </p:nvSpPr>
        <p:spPr bwMode="auto">
          <a:xfrm flipH="1">
            <a:off x="728663" y="4046538"/>
            <a:ext cx="1143000" cy="0"/>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4759" name="Text Box 13"/>
          <p:cNvSpPr txBox="1">
            <a:spLocks noChangeArrowheads="1"/>
          </p:cNvSpPr>
          <p:nvPr/>
        </p:nvSpPr>
        <p:spPr bwMode="auto">
          <a:xfrm>
            <a:off x="465138" y="3578225"/>
            <a:ext cx="1522412" cy="338138"/>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y</a:t>
            </a:r>
            <a:r>
              <a:rPr lang="en-US" sz="1600" b="1" baseline="-25000">
                <a:solidFill>
                  <a:srgbClr val="FF0000"/>
                </a:solidFill>
                <a:latin typeface="Verdana" charset="0"/>
                <a:ea typeface="ＭＳ Ｐゴシック" charset="-128"/>
                <a:cs typeface="ＭＳ Ｐゴシック" charset="-128"/>
              </a:rPr>
              <a:t>Euler</a:t>
            </a:r>
          </a:p>
        </p:txBody>
      </p:sp>
      <p:sp>
        <p:nvSpPr>
          <p:cNvPr id="74760" name="Text Box 15"/>
          <p:cNvSpPr txBox="1">
            <a:spLocks noChangeArrowheads="1"/>
          </p:cNvSpPr>
          <p:nvPr/>
        </p:nvSpPr>
        <p:spPr bwMode="auto">
          <a:xfrm>
            <a:off x="1108075" y="2935288"/>
            <a:ext cx="1622425" cy="339725"/>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x</a:t>
            </a:r>
            <a:r>
              <a:rPr lang="en-US" sz="1600" b="1" baseline="-25000">
                <a:solidFill>
                  <a:srgbClr val="FF0000"/>
                </a:solidFill>
                <a:latin typeface="Verdana" charset="0"/>
                <a:ea typeface="ＭＳ Ｐゴシック" charset="-128"/>
                <a:cs typeface="ＭＳ Ｐゴシック" charset="-128"/>
              </a:rPr>
              <a:t>Euler</a:t>
            </a:r>
            <a:endParaRPr lang="en-US">
              <a:latin typeface="Calibri" charset="0"/>
              <a:ea typeface="ＭＳ Ｐゴシック" charset="-128"/>
              <a:cs typeface="ＭＳ Ｐゴシック" charset="-128"/>
            </a:endParaRPr>
          </a:p>
        </p:txBody>
      </p:sp>
      <p:sp>
        <p:nvSpPr>
          <p:cNvPr id="74761" name="Line 24"/>
          <p:cNvSpPr>
            <a:spLocks noChangeShapeType="1"/>
          </p:cNvSpPr>
          <p:nvPr/>
        </p:nvSpPr>
        <p:spPr bwMode="auto">
          <a:xfrm>
            <a:off x="1876425" y="4040188"/>
            <a:ext cx="1117600" cy="0"/>
          </a:xfrm>
          <a:prstGeom prst="line">
            <a:avLst/>
          </a:prstGeom>
          <a:noFill/>
          <a:ln w="44450">
            <a:solidFill>
              <a:srgbClr val="800000"/>
            </a:solidFill>
            <a:round/>
            <a:headEnd/>
            <a:tailEnd type="triangle" w="med" len="med"/>
          </a:ln>
        </p:spPr>
        <p:txBody>
          <a:bodyPr wrap="none" anchor="ctr">
            <a:prstTxWarp prst="textNoShape">
              <a:avLst/>
            </a:prstTxWarp>
          </a:bodyPr>
          <a:lstStyle/>
          <a:p>
            <a:endParaRPr lang="en-US"/>
          </a:p>
        </p:txBody>
      </p:sp>
      <p:sp>
        <p:nvSpPr>
          <p:cNvPr id="74762" name="Line 25"/>
          <p:cNvSpPr>
            <a:spLocks noChangeShapeType="1"/>
          </p:cNvSpPr>
          <p:nvPr/>
        </p:nvSpPr>
        <p:spPr bwMode="auto">
          <a:xfrm flipV="1">
            <a:off x="1909763" y="2946400"/>
            <a:ext cx="0" cy="1122363"/>
          </a:xfrm>
          <a:prstGeom prst="line">
            <a:avLst/>
          </a:prstGeom>
          <a:noFill/>
          <a:ln w="44450">
            <a:solidFill>
              <a:srgbClr val="800000"/>
            </a:solidFill>
            <a:round/>
            <a:headEnd/>
            <a:tailEnd type="triangle" w="med" len="med"/>
          </a:ln>
        </p:spPr>
        <p:txBody>
          <a:bodyPr wrap="none" anchor="ctr">
            <a:prstTxWarp prst="textNoShape">
              <a:avLst/>
            </a:prstTxWarp>
          </a:bodyPr>
          <a:lstStyle/>
          <a:p>
            <a:endParaRPr lang="en-US"/>
          </a:p>
        </p:txBody>
      </p:sp>
      <p:sp>
        <p:nvSpPr>
          <p:cNvPr id="11" name="Text Box 27"/>
          <p:cNvSpPr txBox="1">
            <a:spLocks noChangeArrowheads="1"/>
          </p:cNvSpPr>
          <p:nvPr/>
        </p:nvSpPr>
        <p:spPr bwMode="auto">
          <a:xfrm>
            <a:off x="3111500" y="3860800"/>
            <a:ext cx="1100138" cy="336550"/>
          </a:xfrm>
          <a:prstGeom prst="rect">
            <a:avLst/>
          </a:prstGeom>
          <a:noFill/>
          <a:ln w="9525">
            <a:noFill/>
            <a:miter lim="800000"/>
            <a:headEnd/>
            <a:tailEnd/>
          </a:ln>
        </p:spPr>
        <p:txBody>
          <a:bodyPr>
            <a:prstTxWarp prst="textNoShape">
              <a:avLst/>
            </a:prstTxWarp>
            <a:spAutoFit/>
          </a:bodyPr>
          <a:lstStyle/>
          <a:p>
            <a:pPr defTabSz="457200">
              <a:defRPr/>
            </a:pPr>
            <a:r>
              <a:rPr lang="en-US" sz="1600" b="1" dirty="0" err="1">
                <a:solidFill>
                  <a:srgbClr val="800000"/>
                </a:solidFill>
                <a:effectLst>
                  <a:outerShdw blurRad="38100" dist="38100" dir="2700000" algn="tl">
                    <a:srgbClr val="DDDDDD"/>
                  </a:outerShdw>
                </a:effectLst>
                <a:latin typeface="Verdana" charset="0"/>
                <a:ea typeface="ＭＳ Ｐゴシック" charset="-128"/>
                <a:cs typeface="ＭＳ Ｐゴシック" charset="-128"/>
              </a:rPr>
              <a:t>x</a:t>
            </a:r>
            <a:r>
              <a:rPr lang="en-US" sz="1600" b="1" baseline="-25000" dirty="0" err="1">
                <a:solidFill>
                  <a:srgbClr val="800000"/>
                </a:solidFill>
                <a:effectLst>
                  <a:outerShdw blurRad="38100" dist="38100" dir="2700000" algn="tl">
                    <a:srgbClr val="DDDDDD"/>
                  </a:outerShdw>
                </a:effectLst>
                <a:latin typeface="Verdana" charset="0"/>
                <a:ea typeface="ＭＳ Ｐゴシック" charset="-128"/>
                <a:cs typeface="ＭＳ Ｐゴシック" charset="-128"/>
              </a:rPr>
              <a:t>Cartesian</a:t>
            </a:r>
            <a:endParaRPr lang="en-US" sz="1600" b="1" baseline="-25000" dirty="0">
              <a:solidFill>
                <a:srgbClr val="800000"/>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12" name="Text Box 28"/>
          <p:cNvSpPr txBox="1">
            <a:spLocks noChangeArrowheads="1"/>
          </p:cNvSpPr>
          <p:nvPr/>
        </p:nvSpPr>
        <p:spPr bwMode="auto">
          <a:xfrm>
            <a:off x="2006600" y="2938463"/>
            <a:ext cx="1066800" cy="336550"/>
          </a:xfrm>
          <a:prstGeom prst="rect">
            <a:avLst/>
          </a:prstGeom>
          <a:noFill/>
          <a:ln w="9525">
            <a:noFill/>
            <a:miter lim="800000"/>
            <a:headEnd/>
            <a:tailEnd/>
          </a:ln>
        </p:spPr>
        <p:txBody>
          <a:bodyPr>
            <a:prstTxWarp prst="textNoShape">
              <a:avLst/>
            </a:prstTxWarp>
            <a:spAutoFit/>
          </a:bodyPr>
          <a:lstStyle/>
          <a:p>
            <a:pPr defTabSz="457200">
              <a:defRPr/>
            </a:pPr>
            <a:r>
              <a:rPr lang="en-US" sz="1600" b="1" dirty="0" err="1">
                <a:solidFill>
                  <a:srgbClr val="800000"/>
                </a:solidFill>
                <a:effectLst>
                  <a:outerShdw blurRad="38100" dist="38100" dir="2700000" algn="tl">
                    <a:srgbClr val="DDDDDD"/>
                  </a:outerShdw>
                </a:effectLst>
                <a:latin typeface="Verdana" charset="0"/>
                <a:ea typeface="ＭＳ Ｐゴシック" charset="-128"/>
                <a:cs typeface="ＭＳ Ｐゴシック" charset="-128"/>
              </a:rPr>
              <a:t>y</a:t>
            </a:r>
            <a:r>
              <a:rPr lang="en-US" sz="1600" b="1" baseline="-25000" dirty="0" err="1">
                <a:solidFill>
                  <a:srgbClr val="800000"/>
                </a:solidFill>
                <a:effectLst>
                  <a:outerShdw blurRad="38100" dist="38100" dir="2700000" algn="tl">
                    <a:srgbClr val="DDDDDD"/>
                  </a:outerShdw>
                </a:effectLst>
                <a:latin typeface="Verdana" charset="0"/>
                <a:ea typeface="ＭＳ Ｐゴシック" charset="-128"/>
                <a:cs typeface="ＭＳ Ｐゴシック" charset="-128"/>
              </a:rPr>
              <a:t>Cartesian</a:t>
            </a:r>
            <a:endParaRPr lang="en-US" sz="1600" b="1" baseline="-25000" dirty="0">
              <a:solidFill>
                <a:srgbClr val="800000"/>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74765" name="TextBox 12"/>
          <p:cNvSpPr txBox="1">
            <a:spLocks noChangeArrowheads="1"/>
          </p:cNvSpPr>
          <p:nvPr/>
        </p:nvSpPr>
        <p:spPr bwMode="auto">
          <a:xfrm>
            <a:off x="4487863" y="1241425"/>
            <a:ext cx="3779837" cy="4524375"/>
          </a:xfrm>
          <a:prstGeom prst="rect">
            <a:avLst/>
          </a:prstGeom>
          <a:noFill/>
          <a:ln w="9525">
            <a:noFill/>
            <a:miter lim="800000"/>
            <a:headEnd/>
            <a:tailEnd/>
          </a:ln>
        </p:spPr>
        <p:txBody>
          <a:bodyPr>
            <a:prstTxWarp prst="textNoShape">
              <a:avLst/>
            </a:prstTxWarp>
            <a:spAutoFit/>
          </a:bodyPr>
          <a:lstStyle/>
          <a:p>
            <a:r>
              <a:rPr lang="en-US" sz="1600"/>
              <a:t>• How to measure lines etc. on a physical specimen using the standard </a:t>
            </a:r>
            <a:r>
              <a:rPr lang="en-US" sz="1600">
                <a:solidFill>
                  <a:srgbClr val="800000"/>
                </a:solidFill>
              </a:rPr>
              <a:t>Cartesian frame </a:t>
            </a:r>
            <a:r>
              <a:rPr lang="en-US" sz="1600"/>
              <a:t>with x pointing right, and y pointing up?</a:t>
            </a:r>
          </a:p>
          <a:p>
            <a:r>
              <a:rPr lang="en-US" sz="1600"/>
              <a:t>•  Answer: use the </a:t>
            </a:r>
            <a:r>
              <a:rPr lang="en-US" sz="1600">
                <a:solidFill>
                  <a:srgbClr val="800000"/>
                </a:solidFill>
              </a:rPr>
              <a:t>Cartesian frame </a:t>
            </a:r>
            <a:r>
              <a:rPr lang="en-US" sz="1600"/>
              <a:t>as shown on the diagram to the left (which IS the normal, mathematical arrangement of axes and is NOT the </a:t>
            </a:r>
            <a:r>
              <a:rPr lang="en-US" sz="1600">
                <a:solidFill>
                  <a:srgbClr val="0000FF"/>
                </a:solidFill>
              </a:rPr>
              <a:t>frame used for point coordinates </a:t>
            </a:r>
            <a:r>
              <a:rPr lang="en-US" sz="1600"/>
              <a:t>that you find in a .ANG file).  Apply the transformation of axes (passive rotation) as specified by the transformation matrix shown and then your measured coordinates will be in the same frame as your Euler angles.  This transformation is a +90° rotation about </a:t>
            </a:r>
            <a:r>
              <a:rPr lang="en-US" sz="1600" b="1">
                <a:solidFill>
                  <a:srgbClr val="800000"/>
                </a:solidFill>
              </a:rPr>
              <a:t>z</a:t>
            </a:r>
            <a:r>
              <a:rPr lang="en-US" sz="1600" b="1" baseline="-25000">
                <a:solidFill>
                  <a:srgbClr val="800000"/>
                </a:solidFill>
              </a:rPr>
              <a:t>sample</a:t>
            </a:r>
            <a:r>
              <a:rPr lang="en-US" sz="1600"/>
              <a:t>.  In this case, the z-axis points out of the plane of the page.</a:t>
            </a:r>
          </a:p>
        </p:txBody>
      </p:sp>
      <p:graphicFrame>
        <p:nvGraphicFramePr>
          <p:cNvPr id="74754" name="Object 2"/>
          <p:cNvGraphicFramePr>
            <a:graphicFrameLocks noChangeAspect="1"/>
          </p:cNvGraphicFramePr>
          <p:nvPr/>
        </p:nvGraphicFramePr>
        <p:xfrm>
          <a:off x="1301750" y="4579938"/>
          <a:ext cx="1289050" cy="1177925"/>
        </p:xfrm>
        <a:graphic>
          <a:graphicData uri="http://schemas.openxmlformats.org/presentationml/2006/ole">
            <mc:AlternateContent xmlns:mc="http://schemas.openxmlformats.org/markup-compatibility/2006">
              <mc:Choice xmlns:v="urn:schemas-microsoft-com:vml" Requires="v">
                <p:oleObj spid="_x0000_s111621" name="Equation" r:id="rId3" imgW="723900" imgH="660400" progId="Equation.3">
                  <p:embed/>
                </p:oleObj>
              </mc:Choice>
              <mc:Fallback>
                <p:oleObj name="Equation" r:id="rId3" imgW="723900" imgH="660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0" y="4579938"/>
                        <a:ext cx="1289050" cy="1177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281216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2"/>
          <p:cNvSpPr txBox="1">
            <a:spLocks noChangeArrowheads="1"/>
          </p:cNvSpPr>
          <p:nvPr/>
        </p:nvSpPr>
        <p:spPr bwMode="auto">
          <a:xfrm>
            <a:off x="303213" y="234950"/>
            <a:ext cx="8535987" cy="461963"/>
          </a:xfrm>
          <a:prstGeom prst="rect">
            <a:avLst/>
          </a:prstGeom>
          <a:noFill/>
          <a:ln w="9525">
            <a:noFill/>
            <a:miter lim="800000"/>
            <a:headEnd/>
            <a:tailEnd/>
          </a:ln>
        </p:spPr>
        <p:txBody>
          <a:bodyPr>
            <a:prstTxWarp prst="textNoShape">
              <a:avLst/>
            </a:prstTxWarp>
            <a:spAutoFit/>
          </a:bodyPr>
          <a:lstStyle/>
          <a:p>
            <a:pPr defTabSz="457200">
              <a:defRPr/>
            </a:pPr>
            <a:r>
              <a:rPr lang="en-US" altLang="ko-KR" sz="2400" b="1">
                <a:solidFill>
                  <a:srgbClr val="000090"/>
                </a:solidFill>
                <a:latin typeface="+mj-lt"/>
                <a:ea typeface="ＭＳ Ｐゴシック" charset="-128"/>
                <a:cs typeface="ＭＳ Ｐゴシック" charset="-128"/>
              </a:rPr>
              <a:t>TSL / OIM Reference Frames: Labels in the TSL system</a:t>
            </a:r>
          </a:p>
        </p:txBody>
      </p:sp>
      <p:sp>
        <p:nvSpPr>
          <p:cNvPr id="75780" name="TextBox 4"/>
          <p:cNvSpPr txBox="1">
            <a:spLocks noChangeArrowheads="1"/>
          </p:cNvSpPr>
          <p:nvPr/>
        </p:nvSpPr>
        <p:spPr bwMode="auto">
          <a:xfrm>
            <a:off x="800100" y="3479800"/>
            <a:ext cx="7373938" cy="2800350"/>
          </a:xfrm>
          <a:prstGeom prst="rect">
            <a:avLst/>
          </a:prstGeom>
          <a:noFill/>
          <a:ln w="9525">
            <a:noFill/>
            <a:miter lim="800000"/>
            <a:headEnd/>
            <a:tailEnd/>
          </a:ln>
        </p:spPr>
        <p:txBody>
          <a:bodyPr>
            <a:prstTxWarp prst="textNoShape">
              <a:avLst/>
            </a:prstTxWarp>
            <a:spAutoFit/>
          </a:bodyPr>
          <a:lstStyle/>
          <a:p>
            <a:r>
              <a:rPr lang="en-US" sz="1600"/>
              <a:t>• What do the labels “RD”, “TD” and “ND” mean in the TSL literature?</a:t>
            </a:r>
          </a:p>
          <a:p>
            <a:r>
              <a:rPr lang="en-US" sz="1600"/>
              <a:t>• The labels should be understood to mean that RD is the x-axis, TD is the y-axis and ND the z-axis, all for Euler angles (but </a:t>
            </a:r>
            <a:r>
              <a:rPr lang="en-US" sz="1600" i="1"/>
              <a:t>not </a:t>
            </a:r>
            <a:r>
              <a:rPr lang="en-US" sz="1600"/>
              <a:t>spatial coordinates).</a:t>
            </a:r>
          </a:p>
          <a:p>
            <a:r>
              <a:rPr lang="en-US" sz="1600"/>
              <a:t>• The labels on the Pole Figures are consistent with the maps/images (but NOT the physical specimen).</a:t>
            </a:r>
          </a:p>
          <a:p>
            <a:r>
              <a:rPr lang="en-US" sz="1600"/>
              <a:t>• The labels on the diagram are consistent with the maps/images, but NOT the physical specimen, as drawn.</a:t>
            </a:r>
          </a:p>
          <a:p>
            <a:r>
              <a:rPr lang="en-US" sz="1600"/>
              <a:t>• The frame in which the spatial coordinates are specified in the datasets is different from the Euler frame (RD-TD-ND) – see the preceding diagrams for information and for how to transform your spatial coordinates into the same frame as the Euler angles, using a 180° rotation about the line </a:t>
            </a:r>
            <a:r>
              <a:rPr lang="en-US" sz="1600" i="1"/>
              <a:t>x=y</a:t>
            </a:r>
            <a:r>
              <a:rPr lang="en-US" sz="1600"/>
              <a:t>.</a:t>
            </a:r>
          </a:p>
        </p:txBody>
      </p:sp>
      <p:pic>
        <p:nvPicPr>
          <p:cNvPr id="75781" name="Picture 5" descr="OIM_Schematic"/>
          <p:cNvPicPr>
            <a:picLocks noChangeAspect="1" noChangeArrowheads="1"/>
          </p:cNvPicPr>
          <p:nvPr/>
        </p:nvPicPr>
        <p:blipFill>
          <a:blip r:embed="rId2"/>
          <a:srcRect/>
          <a:stretch>
            <a:fillRect/>
          </a:stretch>
        </p:blipFill>
        <p:spPr bwMode="auto">
          <a:xfrm>
            <a:off x="854075" y="844550"/>
            <a:ext cx="2752725" cy="2470150"/>
          </a:xfrm>
          <a:prstGeom prst="rect">
            <a:avLst/>
          </a:prstGeom>
          <a:noFill/>
          <a:ln w="9525">
            <a:noFill/>
            <a:miter lim="800000"/>
            <a:headEnd/>
            <a:tailEnd/>
          </a:ln>
        </p:spPr>
      </p:pic>
      <p:sp>
        <p:nvSpPr>
          <p:cNvPr id="6" name="Text Box 27"/>
          <p:cNvSpPr txBox="1">
            <a:spLocks noChangeArrowheads="1"/>
          </p:cNvSpPr>
          <p:nvPr/>
        </p:nvSpPr>
        <p:spPr bwMode="auto">
          <a:xfrm>
            <a:off x="3563938" y="1485900"/>
            <a:ext cx="1401762" cy="584200"/>
          </a:xfrm>
          <a:prstGeom prst="rect">
            <a:avLst/>
          </a:prstGeom>
          <a:noFill/>
          <a:ln w="9525">
            <a:noFill/>
            <a:miter lim="800000"/>
            <a:headEnd/>
            <a:tailEnd/>
          </a:ln>
        </p:spPr>
        <p:txBody>
          <a:bodyPr>
            <a:prstTxWarp prst="textNoShape">
              <a:avLst/>
            </a:prstTxWarp>
            <a:spAutoFit/>
          </a:bodyPr>
          <a:lstStyle/>
          <a:p>
            <a:pPr defTabSz="457200">
              <a:defRPr/>
            </a:pPr>
            <a:r>
              <a:rPr lang="en-US" sz="1600" b="1">
                <a:solidFill>
                  <a:srgbClr val="0000FF"/>
                </a:solidFill>
                <a:effectLst>
                  <a:outerShdw blurRad="38100" dist="38100" dir="2700000" algn="tl">
                    <a:srgbClr val="DDDDDD"/>
                  </a:outerShdw>
                </a:effectLst>
                <a:latin typeface="Verdana" charset="0"/>
                <a:ea typeface="ＭＳ Ｐゴシック" charset="-128"/>
                <a:cs typeface="ＭＳ Ｐゴシック" charset="-128"/>
              </a:rPr>
              <a:t>= x</a:t>
            </a:r>
            <a: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b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br>
            <a:r>
              <a:rPr lang="en-US" sz="1600" b="1">
                <a:solidFill>
                  <a:srgbClr val="FF0000"/>
                </a:solidFill>
                <a:effectLst>
                  <a:outerShdw blurRad="38100" dist="38100" dir="2700000" algn="tl">
                    <a:srgbClr val="DDDDDD"/>
                  </a:outerShdw>
                </a:effectLst>
                <a:latin typeface="Verdana" charset="0"/>
                <a:ea typeface="ＭＳ Ｐゴシック" charset="-128"/>
                <a:cs typeface="ＭＳ Ｐゴシック" charset="-128"/>
              </a:rPr>
              <a:t>= y</a:t>
            </a:r>
            <a:r>
              <a:rPr lang="en-US" sz="1600" b="1" baseline="-25000">
                <a:solidFill>
                  <a:srgbClr val="FF0000"/>
                </a:solidFill>
                <a:effectLst>
                  <a:outerShdw blurRad="38100" dist="38100" dir="2700000" algn="tl">
                    <a:srgbClr val="DDDDDD"/>
                  </a:outerShdw>
                </a:effectLst>
                <a:latin typeface="Verdana" charset="0"/>
                <a:ea typeface="ＭＳ Ｐゴシック" charset="-128"/>
                <a:cs typeface="ＭＳ Ｐゴシック" charset="-128"/>
              </a:rPr>
              <a:t>Euler</a:t>
            </a:r>
          </a:p>
        </p:txBody>
      </p:sp>
      <p:sp>
        <p:nvSpPr>
          <p:cNvPr id="7" name="Text Box 28"/>
          <p:cNvSpPr txBox="1">
            <a:spLocks noChangeArrowheads="1"/>
          </p:cNvSpPr>
          <p:nvPr/>
        </p:nvSpPr>
        <p:spPr bwMode="auto">
          <a:xfrm>
            <a:off x="2692400" y="2582863"/>
            <a:ext cx="1455738" cy="584200"/>
          </a:xfrm>
          <a:prstGeom prst="rect">
            <a:avLst/>
          </a:prstGeom>
          <a:noFill/>
          <a:ln w="9525">
            <a:noFill/>
            <a:miter lim="800000"/>
            <a:headEnd/>
            <a:tailEnd/>
          </a:ln>
        </p:spPr>
        <p:txBody>
          <a:bodyPr>
            <a:prstTxWarp prst="textNoShape">
              <a:avLst/>
            </a:prstTxWarp>
            <a:spAutoFit/>
          </a:bodyPr>
          <a:lstStyle/>
          <a:p>
            <a:pPr defTabSz="457200">
              <a:defRPr/>
            </a:pPr>
            <a:r>
              <a:rPr lang="en-US" sz="1600" b="1">
                <a:solidFill>
                  <a:srgbClr val="0000FF"/>
                </a:solidFill>
                <a:effectLst>
                  <a:outerShdw blurRad="38100" dist="38100" dir="2700000" algn="tl">
                    <a:srgbClr val="DDDDDD"/>
                  </a:outerShdw>
                </a:effectLst>
                <a:latin typeface="Verdana" charset="0"/>
                <a:ea typeface="ＭＳ Ｐゴシック" charset="-128"/>
                <a:cs typeface="ＭＳ Ｐゴシック" charset="-128"/>
              </a:rPr>
              <a:t>= y</a:t>
            </a:r>
            <a: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b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br>
            <a:r>
              <a:rPr lang="en-US" sz="1600" b="1">
                <a:solidFill>
                  <a:srgbClr val="FF0000"/>
                </a:solidFill>
                <a:effectLst>
                  <a:outerShdw blurRad="38100" dist="38100" dir="2700000" algn="tl">
                    <a:srgbClr val="DDDDDD"/>
                  </a:outerShdw>
                </a:effectLst>
                <a:latin typeface="Verdana" charset="0"/>
                <a:ea typeface="ＭＳ Ｐゴシック" charset="-128"/>
                <a:cs typeface="ＭＳ Ｐゴシック" charset="-128"/>
              </a:rPr>
              <a:t>= x</a:t>
            </a:r>
            <a:r>
              <a:rPr lang="en-US" sz="1600" b="1" baseline="-25000">
                <a:solidFill>
                  <a:srgbClr val="FF0000"/>
                </a:solidFill>
                <a:effectLst>
                  <a:outerShdw blurRad="38100" dist="38100" dir="2700000" algn="tl">
                    <a:srgbClr val="DDDDDD"/>
                  </a:outerShdw>
                </a:effectLst>
                <a:latin typeface="Verdana" charset="0"/>
                <a:ea typeface="ＭＳ Ｐゴシック" charset="-128"/>
                <a:cs typeface="ＭＳ Ｐゴシック" charset="-128"/>
              </a:rPr>
              <a:t>Euler</a:t>
            </a:r>
          </a:p>
        </p:txBody>
      </p:sp>
      <p:sp>
        <p:nvSpPr>
          <p:cNvPr id="75784" name="TextBox 50"/>
          <p:cNvSpPr txBox="1">
            <a:spLocks noChangeArrowheads="1"/>
          </p:cNvSpPr>
          <p:nvPr/>
        </p:nvSpPr>
        <p:spPr bwMode="auto">
          <a:xfrm>
            <a:off x="5143500" y="1341438"/>
            <a:ext cx="2819400" cy="1815882"/>
          </a:xfrm>
          <a:prstGeom prst="rect">
            <a:avLst/>
          </a:prstGeom>
          <a:solidFill>
            <a:srgbClr val="FFFFFF"/>
          </a:solidFill>
          <a:ln w="9525">
            <a:noFill/>
            <a:miter lim="800000"/>
            <a:headEnd/>
            <a:tailEnd/>
          </a:ln>
        </p:spPr>
        <p:txBody>
          <a:bodyPr>
            <a:prstTxWarp prst="textNoShape">
              <a:avLst/>
            </a:prstTxWarp>
            <a:spAutoFit/>
          </a:bodyPr>
          <a:lstStyle/>
          <a:p>
            <a:r>
              <a:rPr lang="en-US" sz="1400" b="1" dirty="0"/>
              <a:t>The diagram is reproduced from the TSL Technical </a:t>
            </a:r>
            <a:r>
              <a:rPr lang="en-US" sz="1400" b="1" dirty="0" smtClean="0"/>
              <a:t>Manual (v5 and older); </a:t>
            </a:r>
            <a:r>
              <a:rPr lang="en-US" sz="1400" b="1" dirty="0"/>
              <a:t>the designation of RD, TD and ND is only correct for Euler angles in reference to the plotted maps/images, </a:t>
            </a:r>
            <a:r>
              <a:rPr lang="en-US" sz="1400" b="1" i="1" dirty="0"/>
              <a:t>not</a:t>
            </a:r>
            <a:r>
              <a:rPr lang="en-US" sz="1400" b="1" dirty="0"/>
              <a:t> the physical specimen</a:t>
            </a:r>
          </a:p>
        </p:txBody>
      </p:sp>
    </p:spTree>
    <p:extLst>
      <p:ext uri="{BB962C8B-B14F-4D97-AF65-F5344CB8AC3E}">
        <p14:creationId xmlns:p14="http://schemas.microsoft.com/office/powerpoint/2010/main" val="11713739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a:xfrm>
            <a:off x="418200" y="171900"/>
            <a:ext cx="8534400" cy="701298"/>
          </a:xfrm>
        </p:spPr>
        <p:txBody>
          <a:bodyPr/>
          <a:lstStyle/>
          <a:p>
            <a:r>
              <a:rPr lang="en-US" sz="3200" dirty="0" smtClean="0"/>
              <a:t>Electron </a:t>
            </a:r>
            <a:r>
              <a:rPr lang="en-US" sz="3200" dirty="0"/>
              <a:t>Back-Scatter Diffraction (EBSD/OIM</a:t>
            </a:r>
            <a:r>
              <a:rPr lang="en-US" sz="3200" dirty="0" smtClean="0"/>
              <a:t>)</a:t>
            </a:r>
            <a:endParaRPr lang="en-US" sz="3200" dirty="0"/>
          </a:p>
        </p:txBody>
      </p:sp>
      <p:pic>
        <p:nvPicPr>
          <p:cNvPr id="493571" name="Picture 3"/>
          <p:cNvPicPr>
            <a:picLocks noChangeAspect="1" noChangeArrowheads="1"/>
          </p:cNvPicPr>
          <p:nvPr/>
        </p:nvPicPr>
        <p:blipFill>
          <a:blip r:embed="rId3"/>
          <a:srcRect/>
          <a:stretch>
            <a:fillRect/>
          </a:stretch>
        </p:blipFill>
        <p:spPr bwMode="auto">
          <a:xfrm>
            <a:off x="619560" y="1203300"/>
            <a:ext cx="5029200" cy="4973638"/>
          </a:xfrm>
          <a:prstGeom prst="rect">
            <a:avLst/>
          </a:prstGeom>
          <a:noFill/>
        </p:spPr>
      </p:pic>
      <p:sp>
        <p:nvSpPr>
          <p:cNvPr id="493572" name="Text Box 4"/>
          <p:cNvSpPr txBox="1">
            <a:spLocks noChangeArrowheads="1"/>
          </p:cNvSpPr>
          <p:nvPr/>
        </p:nvSpPr>
        <p:spPr bwMode="auto">
          <a:xfrm>
            <a:off x="5801160" y="1050900"/>
            <a:ext cx="2362200" cy="835025"/>
          </a:xfrm>
          <a:prstGeom prst="rect">
            <a:avLst/>
          </a:prstGeom>
          <a:solidFill>
            <a:srgbClr val="E3BEE1"/>
          </a:solidFill>
          <a:ln w="9525">
            <a:solidFill>
              <a:schemeClr val="tx1"/>
            </a:solidFill>
            <a:miter lim="800000"/>
            <a:headEnd/>
            <a:tailEnd/>
          </a:ln>
          <a:effectLst/>
        </p:spPr>
        <p:txBody>
          <a:bodyPr>
            <a:prstTxWarp prst="textNoShape">
              <a:avLst/>
            </a:prstTxWarp>
            <a:spAutoFit/>
          </a:bodyPr>
          <a:lstStyle/>
          <a:p>
            <a:pPr algn="l" eaLnBrk="0" hangingPunct="0"/>
            <a:r>
              <a:rPr lang="en-US" sz="1600">
                <a:ea typeface="__" charset="0"/>
                <a:cs typeface="__" charset="0"/>
              </a:rPr>
              <a:t>Schematic diagram of a typical EBSD system (Oxford INCA)</a:t>
            </a:r>
          </a:p>
        </p:txBody>
      </p:sp>
      <p:sp>
        <p:nvSpPr>
          <p:cNvPr id="493573" name="Text Box 5"/>
          <p:cNvSpPr txBox="1">
            <a:spLocks noChangeArrowheads="1"/>
          </p:cNvSpPr>
          <p:nvPr/>
        </p:nvSpPr>
        <p:spPr bwMode="auto">
          <a:xfrm>
            <a:off x="5877360" y="5013300"/>
            <a:ext cx="2378075" cy="1079500"/>
          </a:xfrm>
          <a:prstGeom prst="rect">
            <a:avLst/>
          </a:prstGeom>
          <a:solidFill>
            <a:srgbClr val="E3BEE1"/>
          </a:solidFill>
          <a:ln w="9525">
            <a:solidFill>
              <a:schemeClr val="tx1"/>
            </a:solidFill>
            <a:miter lim="800000"/>
            <a:headEnd/>
            <a:tailEnd/>
          </a:ln>
          <a:effectLst/>
        </p:spPr>
        <p:txBody>
          <a:bodyPr>
            <a:prstTxWarp prst="textNoShape">
              <a:avLst/>
            </a:prstTxWarp>
            <a:spAutoFit/>
          </a:bodyPr>
          <a:lstStyle/>
          <a:p>
            <a:pPr algn="l" eaLnBrk="0" hangingPunct="0"/>
            <a:r>
              <a:rPr lang="en-US" sz="1600">
                <a:ea typeface="__" charset="0"/>
                <a:cs typeface="__" charset="0"/>
              </a:rPr>
              <a:t>Provides (2D regular grid) maps of crystal orientation from polished cross-sections</a:t>
            </a:r>
          </a:p>
        </p:txBody>
      </p:sp>
      <p:pic>
        <p:nvPicPr>
          <p:cNvPr id="493574" name="Picture 6"/>
          <p:cNvPicPr>
            <a:picLocks noChangeAspect="1" noChangeArrowheads="1"/>
          </p:cNvPicPr>
          <p:nvPr/>
        </p:nvPicPr>
        <p:blipFill>
          <a:blip r:embed="rId4"/>
          <a:srcRect b="9048"/>
          <a:stretch>
            <a:fillRect/>
          </a:stretch>
        </p:blipFill>
        <p:spPr bwMode="auto">
          <a:xfrm>
            <a:off x="5174098" y="2041500"/>
            <a:ext cx="3370262" cy="2473325"/>
          </a:xfrm>
          <a:prstGeom prst="rect">
            <a:avLst/>
          </a:prstGeom>
          <a:noFill/>
          <a:ln w="9525">
            <a:solidFill>
              <a:schemeClr val="tx1"/>
            </a:solidFill>
            <a:miter lim="800000"/>
            <a:headEnd/>
            <a:tailEnd/>
          </a:ln>
          <a:effectLst/>
        </p:spPr>
      </p:pic>
      <p:sp>
        <p:nvSpPr>
          <p:cNvPr id="493575" name="Text Box 7"/>
          <p:cNvSpPr txBox="1">
            <a:spLocks noChangeArrowheads="1"/>
          </p:cNvSpPr>
          <p:nvPr/>
        </p:nvSpPr>
        <p:spPr bwMode="auto">
          <a:xfrm>
            <a:off x="1498600" y="6394450"/>
            <a:ext cx="6113463" cy="304800"/>
          </a:xfrm>
          <a:prstGeom prst="rect">
            <a:avLst/>
          </a:prstGeom>
          <a:noFill/>
          <a:ln w="9525">
            <a:noFill/>
            <a:miter lim="800000"/>
            <a:headEnd/>
            <a:tailEnd/>
          </a:ln>
          <a:effectLst/>
        </p:spPr>
        <p:txBody>
          <a:bodyPr wrap="none">
            <a:prstTxWarp prst="textNoShape">
              <a:avLst/>
            </a:prstTxWarp>
            <a:spAutoFit/>
          </a:bodyPr>
          <a:lstStyle/>
          <a:p>
            <a:pPr algn="l"/>
            <a:r>
              <a:rPr lang="en-US" sz="1400">
                <a:solidFill>
                  <a:srgbClr val="660066"/>
                </a:solidFill>
                <a:latin typeface="Helvetica" charset="0"/>
              </a:rPr>
              <a:t>Adams, B., K. Kunze and S. I. Wright (1993) </a:t>
            </a:r>
            <a:r>
              <a:rPr lang="en-US" sz="1400" i="1">
                <a:solidFill>
                  <a:srgbClr val="660066"/>
                </a:solidFill>
                <a:latin typeface="Helvetica" charset="0"/>
              </a:rPr>
              <a:t>Metall. Mater. Trans.</a:t>
            </a:r>
            <a:r>
              <a:rPr lang="en-US" sz="1400">
                <a:solidFill>
                  <a:srgbClr val="660066"/>
                </a:solidFill>
                <a:latin typeface="Helvetica" charset="0"/>
              </a:rPr>
              <a:t> </a:t>
            </a:r>
            <a:r>
              <a:rPr lang="en-US" sz="1400" b="1">
                <a:solidFill>
                  <a:srgbClr val="660066"/>
                </a:solidFill>
                <a:latin typeface="Helvetica" charset="0"/>
              </a:rPr>
              <a:t>24A</a:t>
            </a:r>
            <a:r>
              <a:rPr lang="en-US" sz="1400">
                <a:solidFill>
                  <a:srgbClr val="660066"/>
                </a:solidFill>
                <a:latin typeface="Helvetica" charset="0"/>
              </a:rPr>
              <a:t>: 819</a:t>
            </a:r>
            <a:endParaRPr lang="en-US" sz="1400">
              <a:solidFill>
                <a:srgbClr val="660066"/>
              </a:solidFill>
            </a:endParaRPr>
          </a:p>
        </p:txBody>
      </p:sp>
    </p:spTree>
  </p:cSld>
  <p:clrMapOvr>
    <a:masterClrMapping/>
  </p:clrMapOvr>
  <p:transition xmlns:p14="http://schemas.microsoft.com/office/powerpoint/2010/main">
    <p:cover dir="d"/>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2"/>
          <p:cNvSpPr txBox="1">
            <a:spLocks noChangeArrowheads="1"/>
          </p:cNvSpPr>
          <p:nvPr/>
        </p:nvSpPr>
        <p:spPr bwMode="auto">
          <a:xfrm>
            <a:off x="303213" y="120650"/>
            <a:ext cx="8535987" cy="523875"/>
          </a:xfrm>
          <a:prstGeom prst="rect">
            <a:avLst/>
          </a:prstGeom>
          <a:noFill/>
          <a:ln w="9525">
            <a:noFill/>
            <a:miter lim="800000"/>
            <a:headEnd/>
            <a:tailEnd/>
          </a:ln>
        </p:spPr>
        <p:txBody>
          <a:bodyPr>
            <a:prstTxWarp prst="textNoShape">
              <a:avLst/>
            </a:prstTxWarp>
            <a:spAutoFit/>
          </a:bodyPr>
          <a:lstStyle/>
          <a:p>
            <a:pPr defTabSz="457200">
              <a:defRPr/>
            </a:pPr>
            <a:r>
              <a:rPr lang="en-US" altLang="ko-KR" sz="2800" b="1">
                <a:solidFill>
                  <a:srgbClr val="000090"/>
                </a:solidFill>
                <a:latin typeface="+mj-lt"/>
                <a:ea typeface="ＭＳ Ｐゴシック" charset="-128"/>
                <a:cs typeface="ＭＳ Ｐゴシック" charset="-128"/>
              </a:rPr>
              <a:t>TSL versus HKL Reference Frames</a:t>
            </a:r>
          </a:p>
        </p:txBody>
      </p:sp>
      <p:pic>
        <p:nvPicPr>
          <p:cNvPr id="76805" name="Picture 4" descr="ni"/>
          <p:cNvPicPr>
            <a:picLocks noChangeAspect="1" noChangeArrowheads="1"/>
          </p:cNvPicPr>
          <p:nvPr/>
        </p:nvPicPr>
        <p:blipFill>
          <a:blip r:embed="rId3"/>
          <a:srcRect l="55704" t="63281" r="6894" b="11742"/>
          <a:stretch>
            <a:fillRect/>
          </a:stretch>
        </p:blipFill>
        <p:spPr bwMode="auto">
          <a:xfrm>
            <a:off x="6530975" y="4254500"/>
            <a:ext cx="2359025" cy="2005013"/>
          </a:xfrm>
          <a:prstGeom prst="rect">
            <a:avLst/>
          </a:prstGeom>
          <a:noFill/>
          <a:ln w="9525">
            <a:noFill/>
            <a:miter lim="800000"/>
            <a:headEnd/>
            <a:tailEnd/>
          </a:ln>
        </p:spPr>
      </p:pic>
      <p:graphicFrame>
        <p:nvGraphicFramePr>
          <p:cNvPr id="76802" name="Object 2"/>
          <p:cNvGraphicFramePr>
            <a:graphicFrameLocks noChangeAspect="1"/>
          </p:cNvGraphicFramePr>
          <p:nvPr/>
        </p:nvGraphicFramePr>
        <p:xfrm>
          <a:off x="5080000" y="5260975"/>
          <a:ext cx="1066800" cy="1050925"/>
        </p:xfrm>
        <a:graphic>
          <a:graphicData uri="http://schemas.openxmlformats.org/presentationml/2006/ole">
            <mc:AlternateContent xmlns:mc="http://schemas.openxmlformats.org/markup-compatibility/2006">
              <mc:Choice xmlns:v="urn:schemas-microsoft-com:vml" Requires="v">
                <p:oleObj spid="_x0000_s112649" name="Bitmap Image" r:id="rId4" imgW="1295238" imgH="1276190" progId="">
                  <p:embed/>
                </p:oleObj>
              </mc:Choice>
              <mc:Fallback>
                <p:oleObj name="Bitmap Image" r:id="rId4" imgW="1295238" imgH="127619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0" y="5260975"/>
                        <a:ext cx="1066800"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6806" name="Text Box 17"/>
          <p:cNvSpPr txBox="1">
            <a:spLocks noChangeArrowheads="1"/>
          </p:cNvSpPr>
          <p:nvPr/>
        </p:nvSpPr>
        <p:spPr bwMode="auto">
          <a:xfrm>
            <a:off x="6559550" y="4279900"/>
            <a:ext cx="303213" cy="336550"/>
          </a:xfrm>
          <a:prstGeom prst="rect">
            <a:avLst/>
          </a:prstGeom>
          <a:solidFill>
            <a:schemeClr val="bg1"/>
          </a:solidFill>
          <a:ln w="9525">
            <a:noFill/>
            <a:miter lim="800000"/>
            <a:headEnd/>
            <a:tailEnd/>
          </a:ln>
        </p:spPr>
        <p:txBody>
          <a:bodyPr wrap="none">
            <a:prstTxWarp prst="textNoShape">
              <a:avLst/>
            </a:prstTxWarp>
            <a:spAutoFit/>
          </a:bodyPr>
          <a:lstStyle/>
          <a:p>
            <a:pPr defTabSz="457200"/>
            <a:r>
              <a:rPr lang="en-US" sz="1600" b="1">
                <a:latin typeface="Calibri" charset="0"/>
                <a:ea typeface="ＭＳ Ｐゴシック" charset="-128"/>
                <a:cs typeface="ＭＳ Ｐゴシック" charset="-128"/>
              </a:rPr>
              <a:t>+</a:t>
            </a:r>
            <a:endParaRPr lang="en-US">
              <a:latin typeface="Calibri" charset="0"/>
              <a:ea typeface="ＭＳ Ｐゴシック" charset="-128"/>
              <a:cs typeface="ＭＳ Ｐゴシック" charset="-128"/>
            </a:endParaRPr>
          </a:p>
        </p:txBody>
      </p:sp>
      <p:sp>
        <p:nvSpPr>
          <p:cNvPr id="76807" name="Line 18"/>
          <p:cNvSpPr>
            <a:spLocks noChangeShapeType="1"/>
          </p:cNvSpPr>
          <p:nvPr/>
        </p:nvSpPr>
        <p:spPr bwMode="auto">
          <a:xfrm>
            <a:off x="6511925" y="4254500"/>
            <a:ext cx="1295400" cy="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6808" name="Line 19"/>
          <p:cNvSpPr>
            <a:spLocks noChangeShapeType="1"/>
          </p:cNvSpPr>
          <p:nvPr/>
        </p:nvSpPr>
        <p:spPr bwMode="auto">
          <a:xfrm>
            <a:off x="6530975" y="4254500"/>
            <a:ext cx="0" cy="121920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6809" name="Text Box 20"/>
          <p:cNvSpPr txBox="1">
            <a:spLocks noChangeArrowheads="1"/>
          </p:cNvSpPr>
          <p:nvPr/>
        </p:nvSpPr>
        <p:spPr bwMode="auto">
          <a:xfrm>
            <a:off x="5840413" y="4298950"/>
            <a:ext cx="990600" cy="336550"/>
          </a:xfrm>
          <a:prstGeom prst="rect">
            <a:avLst/>
          </a:prstGeom>
          <a:noFill/>
          <a:ln w="9525">
            <a:noFill/>
            <a:miter lim="800000"/>
            <a:headEnd/>
            <a:tailEnd/>
          </a:ln>
        </p:spPr>
        <p:txBody>
          <a:bodyPr>
            <a:prstTxWarp prst="textNoShape">
              <a:avLst/>
            </a:prstTxWarp>
            <a:spAutoFit/>
          </a:bodyPr>
          <a:lstStyle/>
          <a:p>
            <a:pPr defTabSz="457200"/>
            <a:r>
              <a:rPr lang="en-US" sz="1600" b="1">
                <a:solidFill>
                  <a:srgbClr val="0000FF"/>
                </a:solidFill>
                <a:latin typeface="Verdana" charset="0"/>
                <a:ea typeface="ＭＳ Ｐゴシック" charset="-128"/>
                <a:cs typeface="ＭＳ Ｐゴシック" charset="-128"/>
              </a:rPr>
              <a:t>Z (x)</a:t>
            </a:r>
          </a:p>
        </p:txBody>
      </p:sp>
      <p:sp>
        <p:nvSpPr>
          <p:cNvPr id="76810" name="Text Box 21"/>
          <p:cNvSpPr txBox="1">
            <a:spLocks noChangeArrowheads="1"/>
          </p:cNvSpPr>
          <p:nvPr/>
        </p:nvSpPr>
        <p:spPr bwMode="auto">
          <a:xfrm>
            <a:off x="7597775" y="3873500"/>
            <a:ext cx="1133475" cy="336550"/>
          </a:xfrm>
          <a:prstGeom prst="rect">
            <a:avLst/>
          </a:prstGeom>
          <a:noFill/>
          <a:ln w="9525">
            <a:noFill/>
            <a:miter lim="800000"/>
            <a:headEnd/>
            <a:tailEnd/>
          </a:ln>
        </p:spPr>
        <p:txBody>
          <a:bodyPr>
            <a:prstTxWarp prst="textNoShape">
              <a:avLst/>
            </a:prstTxWarp>
            <a:spAutoFit/>
          </a:bodyPr>
          <a:lstStyle/>
          <a:p>
            <a:pPr defTabSz="457200"/>
            <a:r>
              <a:rPr lang="en-US" sz="1600" b="1">
                <a:solidFill>
                  <a:srgbClr val="0000FF"/>
                </a:solidFill>
                <a:latin typeface="Verdana" charset="0"/>
                <a:ea typeface="ＭＳ Ｐゴシック" charset="-128"/>
                <a:cs typeface="ＭＳ Ｐゴシック" charset="-128"/>
              </a:rPr>
              <a:t>x</a:t>
            </a:r>
            <a:r>
              <a:rPr lang="en-US" sz="1600" b="1" baseline="-25000">
                <a:solidFill>
                  <a:srgbClr val="0000FF"/>
                </a:solidFill>
                <a:latin typeface="Verdana" charset="0"/>
                <a:ea typeface="ＭＳ Ｐゴシック" charset="-128"/>
                <a:cs typeface="ＭＳ Ｐゴシック" charset="-128"/>
              </a:rPr>
              <a:t>spatial</a:t>
            </a:r>
            <a:endParaRPr lang="en-US" sz="1600" b="1">
              <a:solidFill>
                <a:srgbClr val="0000FF"/>
              </a:solidFill>
              <a:latin typeface="Verdana" charset="0"/>
              <a:ea typeface="ＭＳ Ｐゴシック" charset="-128"/>
              <a:cs typeface="ＭＳ Ｐゴシック" charset="-128"/>
            </a:endParaRPr>
          </a:p>
        </p:txBody>
      </p:sp>
      <p:sp>
        <p:nvSpPr>
          <p:cNvPr id="40972" name="Text Box 22"/>
          <p:cNvSpPr txBox="1">
            <a:spLocks noChangeArrowheads="1"/>
          </p:cNvSpPr>
          <p:nvPr/>
        </p:nvSpPr>
        <p:spPr bwMode="auto">
          <a:xfrm>
            <a:off x="6507163" y="5322888"/>
            <a:ext cx="898525" cy="336550"/>
          </a:xfrm>
          <a:prstGeom prst="rect">
            <a:avLst/>
          </a:prstGeom>
          <a:solidFill>
            <a:schemeClr val="bg1"/>
          </a:solidFill>
          <a:ln w="9525">
            <a:noFill/>
            <a:miter lim="800000"/>
            <a:headEnd/>
            <a:tailEnd/>
          </a:ln>
        </p:spPr>
        <p:txBody>
          <a:bodyPr>
            <a:prstTxWarp prst="textNoShape">
              <a:avLst/>
            </a:prstTxWarp>
            <a:spAutoFit/>
          </a:bodyPr>
          <a:lstStyle/>
          <a:p>
            <a:pPr defTabSz="457200">
              <a:defRPr/>
            </a:pPr>
            <a:r>
              <a:rPr lang="en-US" sz="1600" b="1">
                <a:solidFill>
                  <a:srgbClr val="0000FF"/>
                </a:solidFill>
                <a:effectLst>
                  <a:outerShdw blurRad="38100" dist="38100" dir="2700000" algn="tl">
                    <a:srgbClr val="DDDDDD"/>
                  </a:outerShdw>
                </a:effectLst>
                <a:latin typeface="Verdana" charset="0"/>
                <a:ea typeface="ＭＳ Ｐゴシック" charset="-128"/>
                <a:cs typeface="ＭＳ Ｐゴシック" charset="-128"/>
              </a:rPr>
              <a:t>y</a:t>
            </a:r>
            <a: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p>
        </p:txBody>
      </p:sp>
      <p:sp>
        <p:nvSpPr>
          <p:cNvPr id="76812" name="Line 19"/>
          <p:cNvSpPr>
            <a:spLocks noChangeShapeType="1"/>
          </p:cNvSpPr>
          <p:nvPr/>
        </p:nvSpPr>
        <p:spPr bwMode="auto">
          <a:xfrm>
            <a:off x="6481763" y="4217988"/>
            <a:ext cx="0" cy="858837"/>
          </a:xfrm>
          <a:prstGeom prst="line">
            <a:avLst/>
          </a:prstGeom>
          <a:noFill/>
          <a:ln w="44450">
            <a:solidFill>
              <a:srgbClr val="FF0F09"/>
            </a:solidFill>
            <a:round/>
            <a:headEnd/>
            <a:tailEnd type="triangle" w="med" len="med"/>
          </a:ln>
        </p:spPr>
        <p:txBody>
          <a:bodyPr wrap="none" anchor="ctr">
            <a:prstTxWarp prst="textNoShape">
              <a:avLst/>
            </a:prstTxWarp>
          </a:bodyPr>
          <a:lstStyle/>
          <a:p>
            <a:endParaRPr lang="en-US"/>
          </a:p>
        </p:txBody>
      </p:sp>
      <p:sp>
        <p:nvSpPr>
          <p:cNvPr id="76813" name="Line 18"/>
          <p:cNvSpPr>
            <a:spLocks noChangeShapeType="1"/>
          </p:cNvSpPr>
          <p:nvPr/>
        </p:nvSpPr>
        <p:spPr bwMode="auto">
          <a:xfrm>
            <a:off x="6503988" y="4203700"/>
            <a:ext cx="1295400" cy="0"/>
          </a:xfrm>
          <a:prstGeom prst="line">
            <a:avLst/>
          </a:prstGeom>
          <a:noFill/>
          <a:ln w="44450">
            <a:solidFill>
              <a:srgbClr val="FF0F09"/>
            </a:solidFill>
            <a:round/>
            <a:headEnd/>
            <a:tailEnd type="triangle" w="med" len="med"/>
          </a:ln>
        </p:spPr>
        <p:txBody>
          <a:bodyPr wrap="none" anchor="ctr">
            <a:prstTxWarp prst="textNoShape">
              <a:avLst/>
            </a:prstTxWarp>
          </a:bodyPr>
          <a:lstStyle/>
          <a:p>
            <a:endParaRPr lang="en-US"/>
          </a:p>
        </p:txBody>
      </p:sp>
      <p:sp>
        <p:nvSpPr>
          <p:cNvPr id="76814" name="Text Box 15"/>
          <p:cNvSpPr txBox="1">
            <a:spLocks noChangeArrowheads="1"/>
          </p:cNvSpPr>
          <p:nvPr/>
        </p:nvSpPr>
        <p:spPr bwMode="auto">
          <a:xfrm>
            <a:off x="5067300" y="4387850"/>
            <a:ext cx="1355725" cy="1200150"/>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RD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=100</a:t>
            </a:r>
            <a:r>
              <a:rPr lang="en-US" sz="1600" b="1" baseline="-25000">
                <a:solidFill>
                  <a:srgbClr val="FF0000"/>
                </a:solidFill>
                <a:latin typeface="Verdana" charset="0"/>
                <a:ea typeface="ＭＳ Ｐゴシック" charset="-128"/>
                <a:cs typeface="ＭＳ Ｐゴシック" charset="-128"/>
              </a:rPr>
              <a:t>sample</a:t>
            </a:r>
            <a:br>
              <a:rPr lang="en-US" sz="1600" b="1" baseline="-25000">
                <a:solidFill>
                  <a:srgbClr val="FF0000"/>
                </a:solidFill>
                <a:latin typeface="Verdana" charset="0"/>
                <a:ea typeface="ＭＳ Ｐゴシック" charset="-128"/>
                <a:cs typeface="ＭＳ Ｐゴシック" charset="-128"/>
              </a:rPr>
            </a:br>
            <a:r>
              <a:rPr lang="en-US" b="1">
                <a:solidFill>
                  <a:srgbClr val="FF0000"/>
                </a:solidFill>
                <a:latin typeface="Verdana" charset="0"/>
                <a:ea typeface="ＭＳ Ｐゴシック" charset="-128"/>
                <a:cs typeface="ＭＳ Ｐゴシック" charset="-128"/>
              </a:rPr>
              <a:t>= x</a:t>
            </a:r>
            <a:r>
              <a:rPr lang="en-US" b="1" baseline="-25000">
                <a:solidFill>
                  <a:srgbClr val="FF0000"/>
                </a:solidFill>
                <a:latin typeface="Verdana" charset="0"/>
                <a:ea typeface="ＭＳ Ｐゴシック" charset="-128"/>
                <a:cs typeface="ＭＳ Ｐゴシック" charset="-128"/>
              </a:rPr>
              <a:t>Euler</a:t>
            </a:r>
            <a:endParaRPr lang="en-US">
              <a:latin typeface="Calibri" charset="0"/>
              <a:ea typeface="ＭＳ Ｐゴシック" charset="-128"/>
              <a:cs typeface="ＭＳ Ｐゴシック" charset="-128"/>
            </a:endParaRPr>
          </a:p>
          <a:p>
            <a:pPr defTabSz="457200"/>
            <a:endParaRPr lang="en-US">
              <a:latin typeface="Calibri" charset="0"/>
              <a:ea typeface="ＭＳ Ｐゴシック" charset="-128"/>
              <a:cs typeface="ＭＳ Ｐゴシック" charset="-128"/>
            </a:endParaRPr>
          </a:p>
        </p:txBody>
      </p:sp>
      <p:sp>
        <p:nvSpPr>
          <p:cNvPr id="76815" name="Text Box 13"/>
          <p:cNvSpPr txBox="1">
            <a:spLocks noChangeArrowheads="1"/>
          </p:cNvSpPr>
          <p:nvPr/>
        </p:nvSpPr>
        <p:spPr bwMode="auto">
          <a:xfrm>
            <a:off x="6943725" y="3138488"/>
            <a:ext cx="2146300" cy="749300"/>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TD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=010</a:t>
            </a:r>
            <a:r>
              <a:rPr lang="en-US" sz="1600" b="1" baseline="-25000">
                <a:solidFill>
                  <a:srgbClr val="FF0000"/>
                </a:solidFill>
                <a:latin typeface="Verdana" charset="0"/>
                <a:ea typeface="ＭＳ Ｐゴシック" charset="-128"/>
                <a:cs typeface="ＭＳ Ｐゴシック" charset="-128"/>
              </a:rPr>
              <a:t>sample</a:t>
            </a:r>
            <a:r>
              <a:rPr lang="en-US" sz="1600" b="1">
                <a:solidFill>
                  <a:srgbClr val="FF0000"/>
                </a:solidFill>
                <a:latin typeface="Verdana" charset="0"/>
                <a:ea typeface="ＭＳ Ｐゴシック" charset="-128"/>
                <a:cs typeface="ＭＳ Ｐゴシック" charset="-128"/>
              </a:rPr>
              <a:t>= y</a:t>
            </a:r>
            <a:r>
              <a:rPr lang="en-US" sz="1600" b="1" baseline="-25000">
                <a:solidFill>
                  <a:srgbClr val="FF0000"/>
                </a:solidFill>
                <a:latin typeface="Verdana" charset="0"/>
                <a:ea typeface="ＭＳ Ｐゴシック" charset="-128"/>
                <a:cs typeface="ＭＳ Ｐゴシック" charset="-128"/>
              </a:rPr>
              <a:t>Euler</a:t>
            </a:r>
            <a:endParaRPr lang="en-US" sz="1600">
              <a:latin typeface="Calibri" charset="0"/>
              <a:ea typeface="ＭＳ Ｐゴシック" charset="-128"/>
              <a:cs typeface="ＭＳ Ｐゴシック" charset="-128"/>
            </a:endParaRPr>
          </a:p>
          <a:p>
            <a:pPr defTabSz="457200"/>
            <a:endParaRPr lang="en-US" sz="1600" b="1" baseline="-25000">
              <a:solidFill>
                <a:srgbClr val="FF0000"/>
              </a:solidFill>
              <a:latin typeface="Verdana" charset="0"/>
              <a:ea typeface="ＭＳ Ｐゴシック" charset="-128"/>
              <a:cs typeface="ＭＳ Ｐゴシック" charset="-128"/>
            </a:endParaRPr>
          </a:p>
        </p:txBody>
      </p:sp>
      <p:sp>
        <p:nvSpPr>
          <p:cNvPr id="76816" name="Text Box 17"/>
          <p:cNvSpPr txBox="1">
            <a:spLocks noChangeArrowheads="1"/>
          </p:cNvSpPr>
          <p:nvPr/>
        </p:nvSpPr>
        <p:spPr bwMode="auto">
          <a:xfrm>
            <a:off x="6437313" y="6234113"/>
            <a:ext cx="930275" cy="579437"/>
          </a:xfrm>
          <a:prstGeom prst="rect">
            <a:avLst/>
          </a:prstGeom>
          <a:noFill/>
          <a:ln w="9525">
            <a:noFill/>
            <a:miter lim="800000"/>
            <a:headEnd/>
            <a:tailEnd/>
          </a:ln>
        </p:spPr>
        <p:txBody>
          <a:bodyPr wrap="none">
            <a:prstTxWarp prst="textNoShape">
              <a:avLst/>
            </a:prstTxWarp>
            <a:spAutoFit/>
          </a:bodyPr>
          <a:lstStyle/>
          <a:p>
            <a:r>
              <a:rPr lang="en-US" sz="3200"/>
              <a:t>TSL</a:t>
            </a:r>
          </a:p>
        </p:txBody>
      </p:sp>
      <p:sp>
        <p:nvSpPr>
          <p:cNvPr id="76817" name="Text Box 18"/>
          <p:cNvSpPr txBox="1">
            <a:spLocks noChangeArrowheads="1"/>
          </p:cNvSpPr>
          <p:nvPr/>
        </p:nvSpPr>
        <p:spPr bwMode="auto">
          <a:xfrm>
            <a:off x="2193925" y="6189663"/>
            <a:ext cx="974725" cy="579437"/>
          </a:xfrm>
          <a:prstGeom prst="rect">
            <a:avLst/>
          </a:prstGeom>
          <a:noFill/>
          <a:ln w="9525">
            <a:noFill/>
            <a:miter lim="800000"/>
            <a:headEnd/>
            <a:tailEnd/>
          </a:ln>
        </p:spPr>
        <p:txBody>
          <a:bodyPr wrap="none">
            <a:prstTxWarp prst="textNoShape">
              <a:avLst/>
            </a:prstTxWarp>
            <a:spAutoFit/>
          </a:bodyPr>
          <a:lstStyle/>
          <a:p>
            <a:r>
              <a:rPr lang="en-US" sz="3200"/>
              <a:t>HKL</a:t>
            </a:r>
          </a:p>
        </p:txBody>
      </p:sp>
      <p:pic>
        <p:nvPicPr>
          <p:cNvPr id="76818" name="Picture 4" descr="ni"/>
          <p:cNvPicPr>
            <a:picLocks noChangeAspect="1" noChangeArrowheads="1"/>
          </p:cNvPicPr>
          <p:nvPr/>
        </p:nvPicPr>
        <p:blipFill>
          <a:blip r:embed="rId3"/>
          <a:srcRect l="55704" t="63281" r="6894" b="11742"/>
          <a:stretch>
            <a:fillRect/>
          </a:stretch>
        </p:blipFill>
        <p:spPr bwMode="auto">
          <a:xfrm>
            <a:off x="2212975" y="4154488"/>
            <a:ext cx="2359025" cy="2005012"/>
          </a:xfrm>
          <a:prstGeom prst="rect">
            <a:avLst/>
          </a:prstGeom>
          <a:noFill/>
          <a:ln w="9525">
            <a:noFill/>
            <a:miter lim="800000"/>
            <a:headEnd/>
            <a:tailEnd/>
          </a:ln>
        </p:spPr>
      </p:pic>
      <p:graphicFrame>
        <p:nvGraphicFramePr>
          <p:cNvPr id="76803" name="Object 3"/>
          <p:cNvGraphicFramePr>
            <a:graphicFrameLocks noChangeAspect="1"/>
          </p:cNvGraphicFramePr>
          <p:nvPr/>
        </p:nvGraphicFramePr>
        <p:xfrm>
          <a:off x="762000" y="5160963"/>
          <a:ext cx="1066800" cy="1050925"/>
        </p:xfrm>
        <a:graphic>
          <a:graphicData uri="http://schemas.openxmlformats.org/presentationml/2006/ole">
            <mc:AlternateContent xmlns:mc="http://schemas.openxmlformats.org/markup-compatibility/2006">
              <mc:Choice xmlns:v="urn:schemas-microsoft-com:vml" Requires="v">
                <p:oleObj spid="_x0000_s112650" name="Bitmap Image" r:id="rId6" imgW="1295238" imgH="1276190" progId="">
                  <p:embed/>
                </p:oleObj>
              </mc:Choice>
              <mc:Fallback>
                <p:oleObj name="Bitmap Image" r:id="rId6" imgW="1295238" imgH="127619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160963"/>
                        <a:ext cx="1066800"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6819" name="Text Box 17"/>
          <p:cNvSpPr txBox="1">
            <a:spLocks noChangeArrowheads="1"/>
          </p:cNvSpPr>
          <p:nvPr/>
        </p:nvSpPr>
        <p:spPr bwMode="auto">
          <a:xfrm>
            <a:off x="2241550" y="4179888"/>
            <a:ext cx="303213" cy="336550"/>
          </a:xfrm>
          <a:prstGeom prst="rect">
            <a:avLst/>
          </a:prstGeom>
          <a:solidFill>
            <a:schemeClr val="bg1"/>
          </a:solidFill>
          <a:ln w="9525">
            <a:noFill/>
            <a:miter lim="800000"/>
            <a:headEnd/>
            <a:tailEnd/>
          </a:ln>
        </p:spPr>
        <p:txBody>
          <a:bodyPr wrap="none">
            <a:prstTxWarp prst="textNoShape">
              <a:avLst/>
            </a:prstTxWarp>
            <a:spAutoFit/>
          </a:bodyPr>
          <a:lstStyle/>
          <a:p>
            <a:pPr defTabSz="457200"/>
            <a:r>
              <a:rPr lang="en-US" sz="1600" b="1">
                <a:latin typeface="Calibri" charset="0"/>
                <a:ea typeface="ＭＳ Ｐゴシック" charset="-128"/>
                <a:cs typeface="ＭＳ Ｐゴシック" charset="-128"/>
              </a:rPr>
              <a:t>+</a:t>
            </a:r>
            <a:endParaRPr lang="en-US">
              <a:latin typeface="Calibri" charset="0"/>
              <a:ea typeface="ＭＳ Ｐゴシック" charset="-128"/>
              <a:cs typeface="ＭＳ Ｐゴシック" charset="-128"/>
            </a:endParaRPr>
          </a:p>
        </p:txBody>
      </p:sp>
      <p:sp>
        <p:nvSpPr>
          <p:cNvPr id="76820" name="Line 18"/>
          <p:cNvSpPr>
            <a:spLocks noChangeShapeType="1"/>
          </p:cNvSpPr>
          <p:nvPr/>
        </p:nvSpPr>
        <p:spPr bwMode="auto">
          <a:xfrm>
            <a:off x="2193925" y="4154488"/>
            <a:ext cx="1295400" cy="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6821" name="Line 19"/>
          <p:cNvSpPr>
            <a:spLocks noChangeShapeType="1"/>
          </p:cNvSpPr>
          <p:nvPr/>
        </p:nvSpPr>
        <p:spPr bwMode="auto">
          <a:xfrm>
            <a:off x="2212975" y="4154488"/>
            <a:ext cx="0" cy="121920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6822" name="Text Box 20"/>
          <p:cNvSpPr txBox="1">
            <a:spLocks noChangeArrowheads="1"/>
          </p:cNvSpPr>
          <p:nvPr/>
        </p:nvSpPr>
        <p:spPr bwMode="auto">
          <a:xfrm>
            <a:off x="1374775" y="4211638"/>
            <a:ext cx="990600" cy="336550"/>
          </a:xfrm>
          <a:prstGeom prst="rect">
            <a:avLst/>
          </a:prstGeom>
          <a:noFill/>
          <a:ln w="9525">
            <a:noFill/>
            <a:miter lim="800000"/>
            <a:headEnd/>
            <a:tailEnd/>
          </a:ln>
        </p:spPr>
        <p:txBody>
          <a:bodyPr>
            <a:prstTxWarp prst="textNoShape">
              <a:avLst/>
            </a:prstTxWarp>
            <a:spAutoFit/>
          </a:bodyPr>
          <a:lstStyle/>
          <a:p>
            <a:pPr defTabSz="457200"/>
            <a:r>
              <a:rPr lang="en-US" sz="1600" b="1">
                <a:solidFill>
                  <a:srgbClr val="0000FF"/>
                </a:solidFill>
                <a:latin typeface="Verdana" charset="0"/>
                <a:ea typeface="ＭＳ Ｐゴシック" charset="-128"/>
                <a:cs typeface="ＭＳ Ｐゴシック" charset="-128"/>
              </a:rPr>
              <a:t>Z (x)</a:t>
            </a:r>
          </a:p>
        </p:txBody>
      </p:sp>
      <p:sp>
        <p:nvSpPr>
          <p:cNvPr id="76823" name="Text Box 21"/>
          <p:cNvSpPr txBox="1">
            <a:spLocks noChangeArrowheads="1"/>
          </p:cNvSpPr>
          <p:nvPr/>
        </p:nvSpPr>
        <p:spPr bwMode="auto">
          <a:xfrm>
            <a:off x="3279775" y="3773488"/>
            <a:ext cx="1133475" cy="336550"/>
          </a:xfrm>
          <a:prstGeom prst="rect">
            <a:avLst/>
          </a:prstGeom>
          <a:noFill/>
          <a:ln w="9525">
            <a:noFill/>
            <a:miter lim="800000"/>
            <a:headEnd/>
            <a:tailEnd/>
          </a:ln>
        </p:spPr>
        <p:txBody>
          <a:bodyPr>
            <a:prstTxWarp prst="textNoShape">
              <a:avLst/>
            </a:prstTxWarp>
            <a:spAutoFit/>
          </a:bodyPr>
          <a:lstStyle/>
          <a:p>
            <a:pPr defTabSz="457200"/>
            <a:r>
              <a:rPr lang="en-US" sz="1600" b="1">
                <a:solidFill>
                  <a:srgbClr val="0000FF"/>
                </a:solidFill>
                <a:latin typeface="Verdana" charset="0"/>
                <a:ea typeface="ＭＳ Ｐゴシック" charset="-128"/>
                <a:cs typeface="ＭＳ Ｐゴシック" charset="-128"/>
              </a:rPr>
              <a:t>x</a:t>
            </a:r>
            <a:r>
              <a:rPr lang="en-US" sz="1600" b="1" baseline="-25000">
                <a:solidFill>
                  <a:srgbClr val="0000FF"/>
                </a:solidFill>
                <a:latin typeface="Verdana" charset="0"/>
                <a:ea typeface="ＭＳ Ｐゴシック" charset="-128"/>
                <a:cs typeface="ＭＳ Ｐゴシック" charset="-128"/>
              </a:rPr>
              <a:t>spatial</a:t>
            </a:r>
            <a:endParaRPr lang="en-US" sz="1600" b="1">
              <a:solidFill>
                <a:srgbClr val="0000FF"/>
              </a:solidFill>
              <a:latin typeface="Verdana" charset="0"/>
              <a:ea typeface="ＭＳ Ｐゴシック" charset="-128"/>
              <a:cs typeface="ＭＳ Ｐゴシック" charset="-128"/>
            </a:endParaRPr>
          </a:p>
        </p:txBody>
      </p:sp>
      <p:sp>
        <p:nvSpPr>
          <p:cNvPr id="40987" name="Text Box 22"/>
          <p:cNvSpPr txBox="1">
            <a:spLocks noChangeArrowheads="1"/>
          </p:cNvSpPr>
          <p:nvPr/>
        </p:nvSpPr>
        <p:spPr bwMode="auto">
          <a:xfrm>
            <a:off x="2189163" y="5222875"/>
            <a:ext cx="898525" cy="336550"/>
          </a:xfrm>
          <a:prstGeom prst="rect">
            <a:avLst/>
          </a:prstGeom>
          <a:solidFill>
            <a:schemeClr val="bg1"/>
          </a:solidFill>
          <a:ln w="9525">
            <a:noFill/>
            <a:miter lim="800000"/>
            <a:headEnd/>
            <a:tailEnd/>
          </a:ln>
        </p:spPr>
        <p:txBody>
          <a:bodyPr>
            <a:prstTxWarp prst="textNoShape">
              <a:avLst/>
            </a:prstTxWarp>
            <a:spAutoFit/>
          </a:bodyPr>
          <a:lstStyle/>
          <a:p>
            <a:pPr defTabSz="457200">
              <a:defRPr/>
            </a:pPr>
            <a:r>
              <a:rPr lang="en-US" sz="1600" b="1">
                <a:solidFill>
                  <a:srgbClr val="0000FF"/>
                </a:solidFill>
                <a:effectLst>
                  <a:outerShdw blurRad="38100" dist="38100" dir="2700000" algn="tl">
                    <a:srgbClr val="DDDDDD"/>
                  </a:outerShdw>
                </a:effectLst>
                <a:latin typeface="Verdana" charset="0"/>
                <a:ea typeface="ＭＳ Ｐゴシック" charset="-128"/>
                <a:cs typeface="ＭＳ Ｐゴシック" charset="-128"/>
              </a:rPr>
              <a:t>y</a:t>
            </a:r>
            <a: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p>
        </p:txBody>
      </p:sp>
      <p:sp>
        <p:nvSpPr>
          <p:cNvPr id="76825" name="Line 19"/>
          <p:cNvSpPr>
            <a:spLocks noChangeShapeType="1"/>
          </p:cNvSpPr>
          <p:nvPr/>
        </p:nvSpPr>
        <p:spPr bwMode="auto">
          <a:xfrm flipV="1">
            <a:off x="2174875" y="3290888"/>
            <a:ext cx="0" cy="858837"/>
          </a:xfrm>
          <a:prstGeom prst="line">
            <a:avLst/>
          </a:prstGeom>
          <a:noFill/>
          <a:ln w="44450">
            <a:solidFill>
              <a:srgbClr val="FF0F09"/>
            </a:solidFill>
            <a:round/>
            <a:headEnd/>
            <a:tailEnd type="triangle" w="med" len="med"/>
          </a:ln>
        </p:spPr>
        <p:txBody>
          <a:bodyPr wrap="none" anchor="ctr">
            <a:prstTxWarp prst="textNoShape">
              <a:avLst/>
            </a:prstTxWarp>
          </a:bodyPr>
          <a:lstStyle/>
          <a:p>
            <a:endParaRPr lang="en-US"/>
          </a:p>
        </p:txBody>
      </p:sp>
      <p:sp>
        <p:nvSpPr>
          <p:cNvPr id="76826" name="Line 18"/>
          <p:cNvSpPr>
            <a:spLocks noChangeShapeType="1"/>
          </p:cNvSpPr>
          <p:nvPr/>
        </p:nvSpPr>
        <p:spPr bwMode="auto">
          <a:xfrm>
            <a:off x="2152650" y="4114800"/>
            <a:ext cx="1295400" cy="0"/>
          </a:xfrm>
          <a:prstGeom prst="line">
            <a:avLst/>
          </a:prstGeom>
          <a:noFill/>
          <a:ln w="44450">
            <a:solidFill>
              <a:srgbClr val="FF0F09"/>
            </a:solidFill>
            <a:round/>
            <a:headEnd/>
            <a:tailEnd type="triangle" w="med" len="med"/>
          </a:ln>
        </p:spPr>
        <p:txBody>
          <a:bodyPr wrap="none" anchor="ctr">
            <a:prstTxWarp prst="textNoShape">
              <a:avLst/>
            </a:prstTxWarp>
          </a:bodyPr>
          <a:lstStyle/>
          <a:p>
            <a:endParaRPr lang="en-US"/>
          </a:p>
        </p:txBody>
      </p:sp>
      <p:sp>
        <p:nvSpPr>
          <p:cNvPr id="76827" name="Text Box 15"/>
          <p:cNvSpPr txBox="1">
            <a:spLocks noChangeArrowheads="1"/>
          </p:cNvSpPr>
          <p:nvPr/>
        </p:nvSpPr>
        <p:spPr bwMode="auto">
          <a:xfrm>
            <a:off x="2628900" y="3273425"/>
            <a:ext cx="2179638" cy="584200"/>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RD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=100</a:t>
            </a:r>
            <a:r>
              <a:rPr lang="en-US" sz="1600" b="1" baseline="-25000">
                <a:solidFill>
                  <a:srgbClr val="FF0000"/>
                </a:solidFill>
                <a:latin typeface="Verdana" charset="0"/>
                <a:ea typeface="ＭＳ Ｐゴシック" charset="-128"/>
                <a:cs typeface="ＭＳ Ｐゴシック" charset="-128"/>
              </a:rPr>
              <a:t>sample</a:t>
            </a:r>
            <a:r>
              <a:rPr lang="en-US" sz="1600" b="1">
                <a:solidFill>
                  <a:srgbClr val="FF0000"/>
                </a:solidFill>
                <a:latin typeface="Verdana" charset="0"/>
                <a:ea typeface="ＭＳ Ｐゴシック" charset="-128"/>
                <a:cs typeface="ＭＳ Ｐゴシック" charset="-128"/>
              </a:rPr>
              <a:t> = x</a:t>
            </a:r>
            <a:r>
              <a:rPr lang="en-US" sz="1600" b="1" baseline="-25000">
                <a:solidFill>
                  <a:srgbClr val="FF0000"/>
                </a:solidFill>
                <a:latin typeface="Verdana" charset="0"/>
                <a:ea typeface="ＭＳ Ｐゴシック" charset="-128"/>
                <a:cs typeface="ＭＳ Ｐゴシック" charset="-128"/>
              </a:rPr>
              <a:t>Euler</a:t>
            </a:r>
            <a:endParaRPr lang="en-US">
              <a:latin typeface="Calibri" charset="0"/>
              <a:ea typeface="ＭＳ Ｐゴシック" charset="-128"/>
              <a:cs typeface="ＭＳ Ｐゴシック" charset="-128"/>
            </a:endParaRPr>
          </a:p>
        </p:txBody>
      </p:sp>
      <p:sp>
        <p:nvSpPr>
          <p:cNvPr id="76828" name="Text Box 13"/>
          <p:cNvSpPr txBox="1">
            <a:spLocks noChangeArrowheads="1"/>
          </p:cNvSpPr>
          <p:nvPr/>
        </p:nvSpPr>
        <p:spPr bwMode="auto">
          <a:xfrm>
            <a:off x="806450" y="3141663"/>
            <a:ext cx="1350963" cy="995362"/>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TD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=010</a:t>
            </a:r>
            <a:r>
              <a:rPr lang="en-US" sz="1600" b="1" baseline="-25000">
                <a:solidFill>
                  <a:srgbClr val="FF0000"/>
                </a:solidFill>
                <a:latin typeface="Verdana" charset="0"/>
                <a:ea typeface="ＭＳ Ｐゴシック" charset="-128"/>
                <a:cs typeface="ＭＳ Ｐゴシック" charset="-128"/>
              </a:rPr>
              <a:t>sample</a:t>
            </a:r>
            <a:br>
              <a:rPr lang="en-US" sz="1600" b="1" baseline="-25000">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y</a:t>
            </a:r>
            <a:r>
              <a:rPr lang="en-US" sz="1600" b="1" baseline="-25000">
                <a:solidFill>
                  <a:srgbClr val="FF0000"/>
                </a:solidFill>
                <a:latin typeface="Verdana" charset="0"/>
                <a:ea typeface="ＭＳ Ｐゴシック" charset="-128"/>
                <a:cs typeface="ＭＳ Ｐゴシック" charset="-128"/>
              </a:rPr>
              <a:t>Euler</a:t>
            </a:r>
            <a:endParaRPr lang="en-US" sz="1600">
              <a:latin typeface="Calibri" charset="0"/>
              <a:ea typeface="ＭＳ Ｐゴシック" charset="-128"/>
              <a:cs typeface="ＭＳ Ｐゴシック" charset="-128"/>
            </a:endParaRPr>
          </a:p>
          <a:p>
            <a:pPr defTabSz="457200"/>
            <a:endParaRPr lang="en-US" sz="1600" b="1" baseline="-25000">
              <a:solidFill>
                <a:srgbClr val="FF0000"/>
              </a:solidFill>
              <a:latin typeface="Verdana" charset="0"/>
              <a:ea typeface="ＭＳ Ｐゴシック" charset="-128"/>
              <a:cs typeface="ＭＳ Ｐゴシック" charset="-128"/>
            </a:endParaRPr>
          </a:p>
        </p:txBody>
      </p:sp>
      <p:sp>
        <p:nvSpPr>
          <p:cNvPr id="76829" name="Rectangle 3"/>
          <p:cNvSpPr>
            <a:spLocks noChangeArrowheads="1"/>
          </p:cNvSpPr>
          <p:nvPr/>
        </p:nvSpPr>
        <p:spPr bwMode="auto">
          <a:xfrm>
            <a:off x="657225" y="741363"/>
            <a:ext cx="8001000" cy="2386012"/>
          </a:xfrm>
          <a:prstGeom prst="rect">
            <a:avLst/>
          </a:prstGeom>
          <a:solidFill>
            <a:srgbClr val="FFFFFF"/>
          </a:solidFill>
          <a:ln w="9525">
            <a:noFill/>
            <a:miter lim="800000"/>
            <a:headEnd/>
            <a:tailEnd/>
          </a:ln>
        </p:spPr>
        <p:txBody>
          <a:bodyPr>
            <a:prstTxWarp prst="textNoShape">
              <a:avLst/>
            </a:prstTxWarp>
          </a:bodyPr>
          <a:lstStyle/>
          <a:p>
            <a:pPr marL="342900" indent="-342900">
              <a:spcBef>
                <a:spcPct val="20000"/>
              </a:spcBef>
              <a:buFontTx/>
              <a:buChar char="•"/>
            </a:pPr>
            <a:r>
              <a:rPr lang="en-US" sz="1600">
                <a:solidFill>
                  <a:srgbClr val="000000"/>
                </a:solidFill>
                <a:latin typeface="Helvetica" charset="0"/>
              </a:rPr>
              <a:t>The two spatial frames are the same, exactly as noted by Changsoo Kim and Herb Miller previously.  The figures show </a:t>
            </a:r>
            <a:r>
              <a:rPr lang="en-US" sz="1600" i="1">
                <a:solidFill>
                  <a:srgbClr val="000000"/>
                </a:solidFill>
                <a:latin typeface="Helvetica" charset="0"/>
              </a:rPr>
              <a:t>images </a:t>
            </a:r>
            <a:r>
              <a:rPr lang="en-US" sz="1600">
                <a:solidFill>
                  <a:srgbClr val="000000"/>
                </a:solidFill>
                <a:latin typeface="Helvetica" charset="0"/>
              </a:rPr>
              <a:t>(as opposed to physical specimen).</a:t>
            </a:r>
          </a:p>
          <a:p>
            <a:pPr marL="342900" indent="-342900">
              <a:spcBef>
                <a:spcPct val="20000"/>
              </a:spcBef>
              <a:buFontTx/>
              <a:buChar char="•"/>
            </a:pPr>
            <a:r>
              <a:rPr lang="en-US" sz="1600">
                <a:solidFill>
                  <a:srgbClr val="000000"/>
                </a:solidFill>
                <a:latin typeface="Helvetica" charset="0"/>
              </a:rPr>
              <a:t>The Euler angle references frames differ by a rotation of +90° (add 90° to the first Euler angle) going from the TSL to the HKL frames (in terms of an axis transformation, or passive rotation).  Vice versa, to pass from the HKL to the TSL frame, one needs a rotation of -90° (subtract 90° from the first Euler angle).</a:t>
            </a:r>
          </a:p>
          <a:p>
            <a:pPr marL="342900" indent="-342900">
              <a:spcBef>
                <a:spcPct val="20000"/>
              </a:spcBef>
              <a:buFontTx/>
              <a:buChar char="•"/>
            </a:pPr>
            <a:r>
              <a:rPr lang="en-US" sz="1600">
                <a:solidFill>
                  <a:srgbClr val="000000"/>
                </a:solidFill>
                <a:latin typeface="Helvetica" charset="0"/>
              </a:rPr>
              <a:t>The position of the “sample” axes is critical.  The names “RD” and “TD” do not necessarily correspond to the physical “rolling direction” and “transverse direction” because these depend on how the sample was mounted in the microscope.</a:t>
            </a:r>
          </a:p>
        </p:txBody>
      </p:sp>
    </p:spTree>
    <p:extLst>
      <p:ext uri="{BB962C8B-B14F-4D97-AF65-F5344CB8AC3E}">
        <p14:creationId xmlns:p14="http://schemas.microsoft.com/office/powerpoint/2010/main" val="17800234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03213" y="85725"/>
            <a:ext cx="8535987" cy="523875"/>
          </a:xfrm>
          <a:prstGeom prst="rect">
            <a:avLst/>
          </a:prstGeom>
          <a:noFill/>
          <a:ln w="9525">
            <a:noFill/>
            <a:miter lim="800000"/>
            <a:headEnd/>
            <a:tailEnd/>
          </a:ln>
        </p:spPr>
        <p:txBody>
          <a:bodyPr>
            <a:prstTxWarp prst="textNoShape">
              <a:avLst/>
            </a:prstTxWarp>
            <a:spAutoFit/>
          </a:bodyPr>
          <a:lstStyle/>
          <a:p>
            <a:pPr defTabSz="457200">
              <a:defRPr/>
            </a:pPr>
            <a:r>
              <a:rPr lang="en-US" altLang="ko-KR" sz="2800" b="1">
                <a:solidFill>
                  <a:srgbClr val="000090"/>
                </a:solidFill>
                <a:latin typeface="+mj-lt"/>
                <a:ea typeface="ＭＳ Ｐゴシック" charset="-128"/>
                <a:cs typeface="ＭＳ Ｐゴシック" charset="-128"/>
              </a:rPr>
              <a:t>Test of Euler Angle Reference Frames</a:t>
            </a:r>
          </a:p>
        </p:txBody>
      </p:sp>
      <p:grpSp>
        <p:nvGrpSpPr>
          <p:cNvPr id="77828" name="Group 26"/>
          <p:cNvGrpSpPr>
            <a:grpSpLocks/>
          </p:cNvGrpSpPr>
          <p:nvPr/>
        </p:nvGrpSpPr>
        <p:grpSpPr bwMode="auto">
          <a:xfrm>
            <a:off x="4829175" y="2638425"/>
            <a:ext cx="3656013" cy="3656013"/>
            <a:chOff x="3042" y="1662"/>
            <a:chExt cx="2303" cy="2303"/>
          </a:xfrm>
        </p:grpSpPr>
        <p:pic>
          <p:nvPicPr>
            <p:cNvPr id="77841" name="Picture 4" descr="HEX_test_map-PF(Discrete)"/>
            <p:cNvPicPr>
              <a:picLocks noChangeAspect="1" noChangeArrowheads="1"/>
            </p:cNvPicPr>
            <p:nvPr/>
          </p:nvPicPr>
          <p:blipFill>
            <a:blip r:embed="rId2"/>
            <a:srcRect/>
            <a:stretch>
              <a:fillRect/>
            </a:stretch>
          </p:blipFill>
          <p:spPr bwMode="auto">
            <a:xfrm>
              <a:off x="3042" y="1662"/>
              <a:ext cx="2303" cy="2303"/>
            </a:xfrm>
            <a:prstGeom prst="rect">
              <a:avLst/>
            </a:prstGeom>
            <a:noFill/>
            <a:ln w="9525">
              <a:noFill/>
              <a:miter lim="800000"/>
              <a:headEnd/>
              <a:tailEnd/>
            </a:ln>
          </p:spPr>
        </p:pic>
        <p:sp>
          <p:nvSpPr>
            <p:cNvPr id="77842" name="Line 8"/>
            <p:cNvSpPr>
              <a:spLocks noChangeShapeType="1"/>
            </p:cNvSpPr>
            <p:nvPr/>
          </p:nvSpPr>
          <p:spPr bwMode="auto">
            <a:xfrm>
              <a:off x="4766" y="2229"/>
              <a:ext cx="254" cy="623"/>
            </a:xfrm>
            <a:prstGeom prst="line">
              <a:avLst/>
            </a:prstGeom>
            <a:noFill/>
            <a:ln w="28575">
              <a:solidFill>
                <a:srgbClr val="FF0F09"/>
              </a:solidFill>
              <a:round/>
              <a:headEnd/>
              <a:tailEnd type="arrow" w="med" len="med"/>
            </a:ln>
          </p:spPr>
          <p:txBody>
            <a:bodyPr wrap="none" anchor="ctr">
              <a:prstTxWarp prst="textNoShape">
                <a:avLst/>
              </a:prstTxWarp>
            </a:bodyPr>
            <a:lstStyle/>
            <a:p>
              <a:endParaRPr lang="en-US"/>
            </a:p>
          </p:txBody>
        </p:sp>
        <p:sp>
          <p:nvSpPr>
            <p:cNvPr id="77843" name="Line 9"/>
            <p:cNvSpPr>
              <a:spLocks noChangeShapeType="1"/>
            </p:cNvSpPr>
            <p:nvPr/>
          </p:nvSpPr>
          <p:spPr bwMode="auto">
            <a:xfrm>
              <a:off x="3616" y="2201"/>
              <a:ext cx="254" cy="623"/>
            </a:xfrm>
            <a:prstGeom prst="line">
              <a:avLst/>
            </a:prstGeom>
            <a:noFill/>
            <a:ln w="28575">
              <a:solidFill>
                <a:srgbClr val="FF0F09"/>
              </a:solidFill>
              <a:round/>
              <a:headEnd/>
              <a:tailEnd type="arrow" w="med" len="med"/>
            </a:ln>
          </p:spPr>
          <p:txBody>
            <a:bodyPr wrap="none" anchor="ctr">
              <a:prstTxWarp prst="textNoShape">
                <a:avLst/>
              </a:prstTxWarp>
            </a:bodyPr>
            <a:lstStyle/>
            <a:p>
              <a:endParaRPr lang="en-US"/>
            </a:p>
          </p:txBody>
        </p:sp>
        <p:sp>
          <p:nvSpPr>
            <p:cNvPr id="77844" name="Arc 11"/>
            <p:cNvSpPr>
              <a:spLocks/>
            </p:cNvSpPr>
            <p:nvPr/>
          </p:nvSpPr>
          <p:spPr bwMode="auto">
            <a:xfrm flipV="1">
              <a:off x="4818" y="2604"/>
              <a:ext cx="221" cy="375"/>
            </a:xfrm>
            <a:custGeom>
              <a:avLst/>
              <a:gdLst>
                <a:gd name="T0" fmla="*/ 0 w 13464"/>
                <a:gd name="T1" fmla="*/ 0 h 21600"/>
                <a:gd name="T2" fmla="*/ 0 w 13464"/>
                <a:gd name="T3" fmla="*/ 0 h 21600"/>
                <a:gd name="T4" fmla="*/ 0 w 13464"/>
                <a:gd name="T5" fmla="*/ 0 h 21600"/>
                <a:gd name="T6" fmla="*/ 0 60000 65536"/>
                <a:gd name="T7" fmla="*/ 0 60000 65536"/>
                <a:gd name="T8" fmla="*/ 0 60000 65536"/>
                <a:gd name="T9" fmla="*/ 0 w 13464"/>
                <a:gd name="T10" fmla="*/ 0 h 21600"/>
                <a:gd name="T11" fmla="*/ 13464 w 13464"/>
                <a:gd name="T12" fmla="*/ 21600 h 21600"/>
              </a:gdLst>
              <a:ahLst/>
              <a:cxnLst>
                <a:cxn ang="T6">
                  <a:pos x="T0" y="T1"/>
                </a:cxn>
                <a:cxn ang="T7">
                  <a:pos x="T2" y="T3"/>
                </a:cxn>
                <a:cxn ang="T8">
                  <a:pos x="T4" y="T5"/>
                </a:cxn>
              </a:cxnLst>
              <a:rect l="T9" t="T10" r="T11" b="T12"/>
              <a:pathLst>
                <a:path w="13464" h="21600" fill="none" extrusionOk="0">
                  <a:moveTo>
                    <a:pt x="-1" y="0"/>
                  </a:moveTo>
                  <a:cubicBezTo>
                    <a:pt x="4891" y="0"/>
                    <a:pt x="9638" y="1660"/>
                    <a:pt x="13464" y="4709"/>
                  </a:cubicBezTo>
                </a:path>
                <a:path w="13464" h="21600" stroke="0" extrusionOk="0">
                  <a:moveTo>
                    <a:pt x="-1" y="0"/>
                  </a:moveTo>
                  <a:cubicBezTo>
                    <a:pt x="4891" y="0"/>
                    <a:pt x="9638" y="1660"/>
                    <a:pt x="13464" y="4709"/>
                  </a:cubicBezTo>
                  <a:lnTo>
                    <a:pt x="0" y="21600"/>
                  </a:lnTo>
                  <a:close/>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47116" name="Text Box 12"/>
            <p:cNvSpPr txBox="1">
              <a:spLocks noChangeArrowheads="1"/>
            </p:cNvSpPr>
            <p:nvPr/>
          </p:nvSpPr>
          <p:spPr bwMode="auto">
            <a:xfrm>
              <a:off x="4540" y="2798"/>
              <a:ext cx="287" cy="288"/>
            </a:xfrm>
            <a:prstGeom prst="rect">
              <a:avLst/>
            </a:prstGeom>
            <a:noFill/>
            <a:ln w="9525">
              <a:noFill/>
              <a:miter lim="800000"/>
              <a:headEnd/>
              <a:tailEnd/>
            </a:ln>
            <a:effectLst/>
          </p:spPr>
          <p:txBody>
            <a:bodyPr wrap="none">
              <a:prstTxWarp prst="textNoShape">
                <a:avLst/>
              </a:prstTxWarp>
              <a:spAutoFit/>
            </a:bodyPr>
            <a:lstStyle/>
            <a:p>
              <a:pPr>
                <a:defRPr/>
              </a:pPr>
              <a:r>
                <a:rPr lang="en-US" sz="2400" i="1">
                  <a:effectLst>
                    <a:outerShdw blurRad="38100" dist="38100" dir="2700000" algn="tl">
                      <a:srgbClr val="DDDDDD"/>
                    </a:outerShdw>
                  </a:effectLst>
                  <a:latin typeface="Symbol" charset="2"/>
                  <a:sym typeface="Symbol" charset="2"/>
                </a:rPr>
                <a:t></a:t>
              </a:r>
              <a:r>
                <a:rPr lang="en-US" sz="2400" baseline="-25000">
                  <a:effectLst>
                    <a:outerShdw blurRad="38100" dist="38100" dir="2700000" algn="tl">
                      <a:srgbClr val="DDDDDD"/>
                    </a:outerShdw>
                  </a:effectLst>
                </a:rPr>
                <a:t>1</a:t>
              </a:r>
              <a:endParaRPr lang="en-US" sz="2400"/>
            </a:p>
          </p:txBody>
        </p:sp>
        <p:sp>
          <p:nvSpPr>
            <p:cNvPr id="77846" name="Line 13"/>
            <p:cNvSpPr>
              <a:spLocks noChangeShapeType="1"/>
            </p:cNvSpPr>
            <p:nvPr/>
          </p:nvSpPr>
          <p:spPr bwMode="auto">
            <a:xfrm flipH="1">
              <a:off x="3431" y="2073"/>
              <a:ext cx="127" cy="85"/>
            </a:xfrm>
            <a:prstGeom prst="line">
              <a:avLst/>
            </a:prstGeom>
            <a:noFill/>
            <a:ln w="28575">
              <a:solidFill>
                <a:srgbClr val="FF0F09"/>
              </a:solidFill>
              <a:round/>
              <a:headEnd/>
              <a:tailEnd type="arrow" w="med" len="med"/>
            </a:ln>
          </p:spPr>
          <p:txBody>
            <a:bodyPr wrap="none" anchor="ctr">
              <a:prstTxWarp prst="textNoShape">
                <a:avLst/>
              </a:prstTxWarp>
            </a:bodyPr>
            <a:lstStyle/>
            <a:p>
              <a:endParaRPr lang="en-US"/>
            </a:p>
          </p:txBody>
        </p:sp>
        <p:sp>
          <p:nvSpPr>
            <p:cNvPr id="77847" name="Text Box 14"/>
            <p:cNvSpPr txBox="1">
              <a:spLocks noChangeArrowheads="1"/>
            </p:cNvSpPr>
            <p:nvPr/>
          </p:nvSpPr>
          <p:spPr bwMode="auto">
            <a:xfrm>
              <a:off x="3249" y="1821"/>
              <a:ext cx="263" cy="288"/>
            </a:xfrm>
            <a:prstGeom prst="rect">
              <a:avLst/>
            </a:prstGeom>
            <a:noFill/>
            <a:ln w="9525">
              <a:noFill/>
              <a:miter lim="800000"/>
              <a:headEnd/>
              <a:tailEnd/>
            </a:ln>
          </p:spPr>
          <p:txBody>
            <a:bodyPr wrap="none">
              <a:prstTxWarp prst="textNoShape">
                <a:avLst/>
              </a:prstTxWarp>
              <a:spAutoFit/>
            </a:bodyPr>
            <a:lstStyle/>
            <a:p>
              <a:r>
                <a:rPr lang="en-US" sz="2400" b="1" i="1">
                  <a:solidFill>
                    <a:schemeClr val="bg1"/>
                  </a:solidFill>
                  <a:latin typeface="Symbol" charset="2"/>
                  <a:sym typeface="Symbol" charset="2"/>
                </a:rPr>
                <a:t></a:t>
              </a:r>
              <a:endParaRPr lang="en-US" sz="2400" b="1">
                <a:solidFill>
                  <a:schemeClr val="bg1"/>
                </a:solidFill>
              </a:endParaRPr>
            </a:p>
          </p:txBody>
        </p:sp>
      </p:grpSp>
      <p:sp>
        <p:nvSpPr>
          <p:cNvPr id="77829" name="Text Box 15"/>
          <p:cNvSpPr txBox="1">
            <a:spLocks noChangeArrowheads="1"/>
          </p:cNvSpPr>
          <p:nvPr/>
        </p:nvSpPr>
        <p:spPr bwMode="auto">
          <a:xfrm>
            <a:off x="339725" y="3225800"/>
            <a:ext cx="4232275" cy="3540125"/>
          </a:xfrm>
          <a:prstGeom prst="rect">
            <a:avLst/>
          </a:prstGeom>
          <a:solidFill>
            <a:schemeClr val="bg1"/>
          </a:solidFill>
          <a:ln w="9525">
            <a:noFill/>
            <a:miter lim="800000"/>
            <a:headEnd/>
            <a:tailEnd/>
          </a:ln>
        </p:spPr>
        <p:txBody>
          <a:bodyPr>
            <a:prstTxWarp prst="textNoShape">
              <a:avLst/>
            </a:prstTxWarp>
            <a:spAutoFit/>
          </a:bodyPr>
          <a:lstStyle/>
          <a:p>
            <a:r>
              <a:rPr lang="en-US" sz="1600" dirty="0"/>
              <a:t>A simple test of the frames used for the Euler angles is to have the </a:t>
            </a:r>
            <a:r>
              <a:rPr lang="en-US" sz="1600" dirty="0" err="1"/>
              <a:t>softwares</a:t>
            </a:r>
            <a:r>
              <a:rPr lang="en-US" sz="1600" dirty="0"/>
              <a:t> plot pole figures for a single orientation with small positive values of the 3 angles.  This reveals the position of the crystal x-axis via the sense of rotation imposed by the second Euler angle, </a:t>
            </a:r>
            <a:r>
              <a:rPr lang="en-US" sz="1600" i="1" dirty="0">
                <a:latin typeface="Symbol" charset="2"/>
                <a:ea typeface="Symbol" charset="2"/>
                <a:cs typeface="Symbol" charset="2"/>
              </a:rPr>
              <a:t>F</a:t>
            </a:r>
            <a:r>
              <a:rPr lang="en-US" sz="1600" dirty="0"/>
              <a:t>.</a:t>
            </a:r>
          </a:p>
          <a:p>
            <a:endParaRPr lang="en-US" sz="1600" dirty="0"/>
          </a:p>
          <a:p>
            <a:r>
              <a:rPr lang="en-US" sz="1600" dirty="0"/>
              <a:t>Clearly, one has to add 90° to </a:t>
            </a:r>
            <a:r>
              <a:rPr lang="en-US" sz="1600" dirty="0">
                <a:latin typeface="Symbol" charset="2"/>
                <a:sym typeface="Symbol" charset="2"/>
              </a:rPr>
              <a:t></a:t>
            </a:r>
            <a:r>
              <a:rPr lang="en-US" sz="1600" baseline="-25000" dirty="0"/>
              <a:t>1 </a:t>
            </a:r>
            <a:r>
              <a:rPr lang="en-US" sz="1600" dirty="0"/>
              <a:t>to pass from HKL coordinates to TSL coordinates.</a:t>
            </a:r>
          </a:p>
          <a:p>
            <a:r>
              <a:rPr lang="en-US" sz="1600" dirty="0"/>
              <a:t>Note that the CMU TSL is using the x//1120 convention (“X convention”), whereas the Metz Channel/HKL software is using the y//1120 convention (“Y convention”).</a:t>
            </a:r>
          </a:p>
        </p:txBody>
      </p:sp>
      <p:grpSp>
        <p:nvGrpSpPr>
          <p:cNvPr id="77830" name="Group 25"/>
          <p:cNvGrpSpPr>
            <a:grpSpLocks/>
          </p:cNvGrpSpPr>
          <p:nvPr/>
        </p:nvGrpSpPr>
        <p:grpSpPr bwMode="auto">
          <a:xfrm>
            <a:off x="404813" y="785813"/>
            <a:ext cx="6172200" cy="2460625"/>
            <a:chOff x="255" y="495"/>
            <a:chExt cx="3888" cy="1550"/>
          </a:xfrm>
        </p:grpSpPr>
        <p:pic>
          <p:nvPicPr>
            <p:cNvPr id="77833" name="Picture 16" descr="HEX_test_map_HKL_ImportCTF-PFsheet"/>
            <p:cNvPicPr>
              <a:picLocks noChangeAspect="1" noChangeArrowheads="1"/>
            </p:cNvPicPr>
            <p:nvPr/>
          </p:nvPicPr>
          <p:blipFill>
            <a:blip r:embed="rId3"/>
            <a:srcRect/>
            <a:stretch>
              <a:fillRect/>
            </a:stretch>
          </p:blipFill>
          <p:spPr bwMode="auto">
            <a:xfrm>
              <a:off x="255" y="495"/>
              <a:ext cx="3888" cy="1171"/>
            </a:xfrm>
            <a:prstGeom prst="rect">
              <a:avLst/>
            </a:prstGeom>
            <a:noFill/>
            <a:ln w="9525">
              <a:noFill/>
              <a:miter lim="800000"/>
              <a:headEnd/>
              <a:tailEnd/>
            </a:ln>
          </p:spPr>
        </p:pic>
        <p:sp>
          <p:nvSpPr>
            <p:cNvPr id="77834" name="Text Box 6"/>
            <p:cNvSpPr txBox="1">
              <a:spLocks noChangeArrowheads="1"/>
            </p:cNvSpPr>
            <p:nvPr/>
          </p:nvSpPr>
          <p:spPr bwMode="auto">
            <a:xfrm>
              <a:off x="1057" y="1680"/>
              <a:ext cx="614" cy="365"/>
            </a:xfrm>
            <a:prstGeom prst="rect">
              <a:avLst/>
            </a:prstGeom>
            <a:noFill/>
            <a:ln w="9525">
              <a:noFill/>
              <a:miter lim="800000"/>
              <a:headEnd/>
              <a:tailEnd/>
            </a:ln>
          </p:spPr>
          <p:txBody>
            <a:bodyPr wrap="none">
              <a:prstTxWarp prst="textNoShape">
                <a:avLst/>
              </a:prstTxWarp>
              <a:spAutoFit/>
            </a:bodyPr>
            <a:lstStyle/>
            <a:p>
              <a:r>
                <a:rPr lang="en-US" sz="3200"/>
                <a:t>HKL</a:t>
              </a:r>
            </a:p>
          </p:txBody>
        </p:sp>
        <p:sp>
          <p:nvSpPr>
            <p:cNvPr id="77835" name="Line 18"/>
            <p:cNvSpPr>
              <a:spLocks noChangeShapeType="1"/>
            </p:cNvSpPr>
            <p:nvPr/>
          </p:nvSpPr>
          <p:spPr bwMode="auto">
            <a:xfrm flipV="1">
              <a:off x="848" y="872"/>
              <a:ext cx="478" cy="201"/>
            </a:xfrm>
            <a:prstGeom prst="line">
              <a:avLst/>
            </a:prstGeom>
            <a:noFill/>
            <a:ln w="28575">
              <a:solidFill>
                <a:srgbClr val="FF0F09"/>
              </a:solidFill>
              <a:round/>
              <a:headEnd/>
              <a:tailEnd type="arrow" w="med" len="med"/>
            </a:ln>
          </p:spPr>
          <p:txBody>
            <a:bodyPr wrap="none" anchor="ctr">
              <a:prstTxWarp prst="textNoShape">
                <a:avLst/>
              </a:prstTxWarp>
            </a:bodyPr>
            <a:lstStyle/>
            <a:p>
              <a:endParaRPr lang="en-US"/>
            </a:p>
          </p:txBody>
        </p:sp>
        <p:sp>
          <p:nvSpPr>
            <p:cNvPr id="77836" name="Line 19"/>
            <p:cNvSpPr>
              <a:spLocks noChangeShapeType="1"/>
            </p:cNvSpPr>
            <p:nvPr/>
          </p:nvSpPr>
          <p:spPr bwMode="auto">
            <a:xfrm>
              <a:off x="686" y="1097"/>
              <a:ext cx="89" cy="205"/>
            </a:xfrm>
            <a:prstGeom prst="line">
              <a:avLst/>
            </a:prstGeom>
            <a:noFill/>
            <a:ln w="28575">
              <a:solidFill>
                <a:srgbClr val="FF0F09"/>
              </a:solidFill>
              <a:round/>
              <a:headEnd/>
              <a:tailEnd type="arrow" w="med" len="med"/>
            </a:ln>
          </p:spPr>
          <p:txBody>
            <a:bodyPr wrap="none" anchor="ctr">
              <a:prstTxWarp prst="textNoShape">
                <a:avLst/>
              </a:prstTxWarp>
            </a:bodyPr>
            <a:lstStyle/>
            <a:p>
              <a:endParaRPr lang="en-US"/>
            </a:p>
          </p:txBody>
        </p:sp>
        <p:sp>
          <p:nvSpPr>
            <p:cNvPr id="77837" name="Text Box 20"/>
            <p:cNvSpPr txBox="1">
              <a:spLocks noChangeArrowheads="1"/>
            </p:cNvSpPr>
            <p:nvPr/>
          </p:nvSpPr>
          <p:spPr bwMode="auto">
            <a:xfrm>
              <a:off x="481" y="1157"/>
              <a:ext cx="263" cy="288"/>
            </a:xfrm>
            <a:prstGeom prst="rect">
              <a:avLst/>
            </a:prstGeom>
            <a:noFill/>
            <a:ln w="9525">
              <a:noFill/>
              <a:miter lim="800000"/>
              <a:headEnd/>
              <a:tailEnd/>
            </a:ln>
          </p:spPr>
          <p:txBody>
            <a:bodyPr wrap="none">
              <a:prstTxWarp prst="textNoShape">
                <a:avLst/>
              </a:prstTxWarp>
              <a:spAutoFit/>
            </a:bodyPr>
            <a:lstStyle/>
            <a:p>
              <a:r>
                <a:rPr lang="en-US" sz="2400" b="1" i="1">
                  <a:latin typeface="Symbol" charset="2"/>
                  <a:sym typeface="Symbol" charset="2"/>
                </a:rPr>
                <a:t></a:t>
              </a:r>
              <a:endParaRPr lang="en-US" sz="2400" b="1"/>
            </a:p>
          </p:txBody>
        </p:sp>
        <p:sp>
          <p:nvSpPr>
            <p:cNvPr id="77838" name="Arc 22"/>
            <p:cNvSpPr>
              <a:spLocks/>
            </p:cNvSpPr>
            <p:nvPr/>
          </p:nvSpPr>
          <p:spPr bwMode="auto">
            <a:xfrm rot="16314802" flipV="1">
              <a:off x="2170" y="740"/>
              <a:ext cx="221" cy="375"/>
            </a:xfrm>
            <a:custGeom>
              <a:avLst/>
              <a:gdLst>
                <a:gd name="T0" fmla="*/ 0 w 13464"/>
                <a:gd name="T1" fmla="*/ 0 h 21600"/>
                <a:gd name="T2" fmla="*/ 0 w 13464"/>
                <a:gd name="T3" fmla="*/ 0 h 21600"/>
                <a:gd name="T4" fmla="*/ 0 w 13464"/>
                <a:gd name="T5" fmla="*/ 0 h 21600"/>
                <a:gd name="T6" fmla="*/ 0 60000 65536"/>
                <a:gd name="T7" fmla="*/ 0 60000 65536"/>
                <a:gd name="T8" fmla="*/ 0 60000 65536"/>
                <a:gd name="T9" fmla="*/ 0 w 13464"/>
                <a:gd name="T10" fmla="*/ 0 h 21600"/>
                <a:gd name="T11" fmla="*/ 13464 w 13464"/>
                <a:gd name="T12" fmla="*/ 21600 h 21600"/>
              </a:gdLst>
              <a:ahLst/>
              <a:cxnLst>
                <a:cxn ang="T6">
                  <a:pos x="T0" y="T1"/>
                </a:cxn>
                <a:cxn ang="T7">
                  <a:pos x="T2" y="T3"/>
                </a:cxn>
                <a:cxn ang="T8">
                  <a:pos x="T4" y="T5"/>
                </a:cxn>
              </a:cxnLst>
              <a:rect l="T9" t="T10" r="T11" b="T12"/>
              <a:pathLst>
                <a:path w="13464" h="21600" fill="none" extrusionOk="0">
                  <a:moveTo>
                    <a:pt x="-1" y="0"/>
                  </a:moveTo>
                  <a:cubicBezTo>
                    <a:pt x="4891" y="0"/>
                    <a:pt x="9638" y="1660"/>
                    <a:pt x="13464" y="4709"/>
                  </a:cubicBezTo>
                </a:path>
                <a:path w="13464" h="21600" stroke="0" extrusionOk="0">
                  <a:moveTo>
                    <a:pt x="-1" y="0"/>
                  </a:moveTo>
                  <a:cubicBezTo>
                    <a:pt x="4891" y="0"/>
                    <a:pt x="9638" y="1660"/>
                    <a:pt x="13464" y="4709"/>
                  </a:cubicBezTo>
                  <a:lnTo>
                    <a:pt x="0" y="21600"/>
                  </a:lnTo>
                  <a:close/>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47127" name="Text Box 23"/>
            <p:cNvSpPr txBox="1">
              <a:spLocks noChangeArrowheads="1"/>
            </p:cNvSpPr>
            <p:nvPr/>
          </p:nvSpPr>
          <p:spPr bwMode="auto">
            <a:xfrm>
              <a:off x="2172" y="510"/>
              <a:ext cx="287" cy="288"/>
            </a:xfrm>
            <a:prstGeom prst="rect">
              <a:avLst/>
            </a:prstGeom>
            <a:noFill/>
            <a:ln w="9525">
              <a:noFill/>
              <a:miter lim="800000"/>
              <a:headEnd/>
              <a:tailEnd/>
            </a:ln>
            <a:effectLst/>
          </p:spPr>
          <p:txBody>
            <a:bodyPr wrap="none">
              <a:prstTxWarp prst="textNoShape">
                <a:avLst/>
              </a:prstTxWarp>
              <a:spAutoFit/>
            </a:bodyPr>
            <a:lstStyle/>
            <a:p>
              <a:pPr>
                <a:defRPr/>
              </a:pPr>
              <a:r>
                <a:rPr lang="en-US" sz="2400" i="1">
                  <a:effectLst>
                    <a:outerShdw blurRad="38100" dist="38100" dir="2700000" algn="tl">
                      <a:srgbClr val="DDDDDD"/>
                    </a:outerShdw>
                  </a:effectLst>
                  <a:latin typeface="Symbol" charset="2"/>
                  <a:sym typeface="Symbol" charset="2"/>
                </a:rPr>
                <a:t></a:t>
              </a:r>
              <a:r>
                <a:rPr lang="en-US" sz="2400" baseline="-25000">
                  <a:effectLst>
                    <a:outerShdw blurRad="38100" dist="38100" dir="2700000" algn="tl">
                      <a:srgbClr val="DDDDDD"/>
                    </a:outerShdw>
                  </a:effectLst>
                </a:rPr>
                <a:t>1</a:t>
              </a:r>
              <a:endParaRPr lang="en-US" sz="2400"/>
            </a:p>
          </p:txBody>
        </p:sp>
        <p:sp>
          <p:nvSpPr>
            <p:cNvPr id="77840" name="Line 24"/>
            <p:cNvSpPr>
              <a:spLocks noChangeShapeType="1"/>
            </p:cNvSpPr>
            <p:nvPr/>
          </p:nvSpPr>
          <p:spPr bwMode="auto">
            <a:xfrm flipV="1">
              <a:off x="1896" y="888"/>
              <a:ext cx="478" cy="201"/>
            </a:xfrm>
            <a:prstGeom prst="line">
              <a:avLst/>
            </a:prstGeom>
            <a:noFill/>
            <a:ln w="28575">
              <a:solidFill>
                <a:srgbClr val="FF0F09"/>
              </a:solidFill>
              <a:round/>
              <a:headEnd/>
              <a:tailEnd type="arrow" w="med" len="med"/>
            </a:ln>
          </p:spPr>
          <p:txBody>
            <a:bodyPr wrap="none" anchor="ctr">
              <a:prstTxWarp prst="textNoShape">
                <a:avLst/>
              </a:prstTxWarp>
            </a:bodyPr>
            <a:lstStyle/>
            <a:p>
              <a:endParaRPr lang="en-US"/>
            </a:p>
          </p:txBody>
        </p:sp>
      </p:grpSp>
      <p:sp>
        <p:nvSpPr>
          <p:cNvPr id="77831" name="Rectangle 10"/>
          <p:cNvSpPr>
            <a:spLocks noChangeArrowheads="1"/>
          </p:cNvSpPr>
          <p:nvPr/>
        </p:nvSpPr>
        <p:spPr bwMode="auto">
          <a:xfrm>
            <a:off x="5249863" y="2181225"/>
            <a:ext cx="3849687" cy="400050"/>
          </a:xfrm>
          <a:prstGeom prst="rect">
            <a:avLst/>
          </a:prstGeom>
          <a:noFill/>
          <a:ln w="9525">
            <a:noFill/>
            <a:miter lim="800000"/>
            <a:headEnd/>
            <a:tailEnd/>
          </a:ln>
        </p:spPr>
        <p:txBody>
          <a:bodyPr>
            <a:prstTxWarp prst="textNoShape">
              <a:avLst/>
            </a:prstTxWarp>
            <a:spAutoFit/>
          </a:bodyPr>
          <a:lstStyle/>
          <a:p>
            <a:r>
              <a:rPr lang="en-US"/>
              <a:t>Euler angles: 17.2°, 14.3°, 0.57°</a:t>
            </a:r>
          </a:p>
        </p:txBody>
      </p:sp>
      <p:sp>
        <p:nvSpPr>
          <p:cNvPr id="77832" name="TextBox 22"/>
          <p:cNvSpPr txBox="1">
            <a:spLocks noChangeArrowheads="1"/>
          </p:cNvSpPr>
          <p:nvPr/>
        </p:nvSpPr>
        <p:spPr bwMode="auto">
          <a:xfrm>
            <a:off x="6869113" y="1090613"/>
            <a:ext cx="2235200" cy="922337"/>
          </a:xfrm>
          <a:prstGeom prst="rect">
            <a:avLst/>
          </a:prstGeom>
          <a:noFill/>
          <a:ln w="9525">
            <a:noFill/>
            <a:miter lim="800000"/>
            <a:headEnd/>
            <a:tailEnd/>
          </a:ln>
        </p:spPr>
        <p:txBody>
          <a:bodyPr>
            <a:prstTxWarp prst="textNoShape">
              <a:avLst/>
            </a:prstTxWarp>
            <a:spAutoFit/>
          </a:bodyPr>
          <a:lstStyle/>
          <a:p>
            <a:r>
              <a:rPr lang="en-US" sz="1800"/>
              <a:t>Hexagonal crystal symmetry (no sample symmetry)</a:t>
            </a:r>
          </a:p>
        </p:txBody>
      </p:sp>
      <p:sp>
        <p:nvSpPr>
          <p:cNvPr id="77827" name="Text Box 5"/>
          <p:cNvSpPr txBox="1">
            <a:spLocks noChangeArrowheads="1"/>
          </p:cNvSpPr>
          <p:nvPr/>
        </p:nvSpPr>
        <p:spPr bwMode="auto">
          <a:xfrm>
            <a:off x="7182329" y="5155881"/>
            <a:ext cx="930275" cy="579437"/>
          </a:xfrm>
          <a:prstGeom prst="rect">
            <a:avLst/>
          </a:prstGeom>
          <a:noFill/>
          <a:ln w="9525">
            <a:noFill/>
            <a:miter lim="800000"/>
            <a:headEnd/>
            <a:tailEnd/>
          </a:ln>
        </p:spPr>
        <p:txBody>
          <a:bodyPr wrap="none">
            <a:prstTxWarp prst="textNoShape">
              <a:avLst/>
            </a:prstTxWarp>
            <a:spAutoFit/>
          </a:bodyPr>
          <a:lstStyle/>
          <a:p>
            <a:r>
              <a:rPr lang="en-US" sz="3200" dirty="0"/>
              <a:t>TSL</a:t>
            </a:r>
          </a:p>
        </p:txBody>
      </p:sp>
    </p:spTree>
    <p:extLst>
      <p:ext uri="{BB962C8B-B14F-4D97-AF65-F5344CB8AC3E}">
        <p14:creationId xmlns:p14="http://schemas.microsoft.com/office/powerpoint/2010/main" val="36090299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p:cNvSpPr>
            <a:spLocks noGrp="1" noChangeArrowheads="1"/>
          </p:cNvSpPr>
          <p:nvPr>
            <p:ph type="title"/>
          </p:nvPr>
        </p:nvSpPr>
        <p:spPr>
          <a:xfrm>
            <a:off x="457200" y="144463"/>
            <a:ext cx="8229600" cy="739775"/>
          </a:xfrm>
        </p:spPr>
        <p:txBody>
          <a:bodyPr/>
          <a:lstStyle/>
          <a:p>
            <a:pPr eaLnBrk="1" hangingPunct="1"/>
            <a:r>
              <a:rPr lang="en-US" sz="3200" b="1" dirty="0">
                <a:solidFill>
                  <a:srgbClr val="000090"/>
                </a:solidFill>
              </a:rPr>
              <a:t>The Axis Alignment </a:t>
            </a:r>
            <a:r>
              <a:rPr lang="en-US" sz="3200" b="1" dirty="0" smtClean="0">
                <a:solidFill>
                  <a:srgbClr val="000090"/>
                </a:solidFill>
              </a:rPr>
              <a:t>Issue for Hexagonal</a:t>
            </a:r>
            <a:endParaRPr lang="en-US" sz="3200" b="1" dirty="0">
              <a:solidFill>
                <a:srgbClr val="000090"/>
              </a:solidFill>
            </a:endParaRPr>
          </a:p>
        </p:txBody>
      </p:sp>
      <p:sp>
        <p:nvSpPr>
          <p:cNvPr id="78852" name="Rectangle 3"/>
          <p:cNvSpPr>
            <a:spLocks noGrp="1" noChangeArrowheads="1"/>
          </p:cNvSpPr>
          <p:nvPr>
            <p:ph type="body" idx="1"/>
          </p:nvPr>
        </p:nvSpPr>
        <p:spPr>
          <a:xfrm>
            <a:off x="457200" y="1241425"/>
            <a:ext cx="8229600" cy="5154613"/>
          </a:xfrm>
          <a:solidFill>
            <a:srgbClr val="FFFFFF"/>
          </a:solidFill>
        </p:spPr>
        <p:txBody>
          <a:bodyPr/>
          <a:lstStyle/>
          <a:p>
            <a:pPr eaLnBrk="1" hangingPunct="1">
              <a:lnSpc>
                <a:spcPct val="90000"/>
              </a:lnSpc>
            </a:pPr>
            <a:r>
              <a:rPr lang="en-US" sz="1800"/>
              <a:t>The issue with hexagonal materials is the alignment of the Cartesian coordinate system used for calculations with the crystal coordinate system (the Bravais lattice).</a:t>
            </a:r>
          </a:p>
          <a:p>
            <a:pPr eaLnBrk="1" hangingPunct="1">
              <a:lnSpc>
                <a:spcPct val="90000"/>
              </a:lnSpc>
            </a:pPr>
            <a:r>
              <a:rPr lang="en-US" sz="1800">
                <a:solidFill>
                  <a:srgbClr val="06B23D"/>
                </a:solidFill>
              </a:rPr>
              <a:t>In one convention (e.g. popLA, TSL), the x-axis, i.e. [1,0,0], is aligned with the crystal </a:t>
            </a:r>
            <a:r>
              <a:rPr lang="en-US" sz="1800" i="1">
                <a:solidFill>
                  <a:srgbClr val="06B23D"/>
                </a:solidFill>
                <a:latin typeface="Times" charset="0"/>
              </a:rPr>
              <a:t>a</a:t>
            </a:r>
            <a:r>
              <a:rPr lang="en-US" sz="1800" i="1" baseline="-25000">
                <a:solidFill>
                  <a:srgbClr val="06B23D"/>
                </a:solidFill>
                <a:latin typeface="Times" charset="0"/>
              </a:rPr>
              <a:t>1</a:t>
            </a:r>
            <a:r>
              <a:rPr lang="en-US" sz="1800">
                <a:solidFill>
                  <a:srgbClr val="06B23D"/>
                </a:solidFill>
              </a:rPr>
              <a:t> axis, i.e. the [2,-1,-1,0] direction.  In this case, the y-axis is aligned with the [0,1,-1,0] direction.</a:t>
            </a:r>
          </a:p>
          <a:p>
            <a:pPr eaLnBrk="1" hangingPunct="1">
              <a:lnSpc>
                <a:spcPct val="90000"/>
              </a:lnSpc>
            </a:pPr>
            <a:r>
              <a:rPr lang="en-US" sz="1800">
                <a:solidFill>
                  <a:srgbClr val="B10202"/>
                </a:solidFill>
              </a:rPr>
              <a:t>In the other convention, (e.g. HKL, Univ. Metz software), the x-axis, i.e. [1,0,0], is aligned with the crystal [1,0,-1,0] direction. In this case, the y-axis is aligned with the [-1,2,-1,0] direction.</a:t>
            </a:r>
          </a:p>
          <a:p>
            <a:pPr eaLnBrk="1" hangingPunct="1">
              <a:lnSpc>
                <a:spcPct val="90000"/>
              </a:lnSpc>
            </a:pPr>
            <a:r>
              <a:rPr lang="en-US" sz="1800"/>
              <a:t>See next page for diagrams.</a:t>
            </a:r>
          </a:p>
          <a:p>
            <a:pPr eaLnBrk="1" hangingPunct="1">
              <a:lnSpc>
                <a:spcPct val="90000"/>
              </a:lnSpc>
            </a:pPr>
            <a:r>
              <a:rPr lang="en-US" sz="1800"/>
              <a:t>This is important because texture analysis can lead to an ambiguity as to the alignment of [2,-1,-1,0] versus [1,0,-1,0], with apparent 30° shifts in the data.</a:t>
            </a:r>
          </a:p>
          <a:p>
            <a:pPr eaLnBrk="1" hangingPunct="1">
              <a:lnSpc>
                <a:spcPct val="90000"/>
              </a:lnSpc>
            </a:pPr>
            <a:r>
              <a:rPr lang="en-US" sz="1800"/>
              <a:t>Caution: it appears that the axis alignment is a choice that must be made when installing TSL software so determination of which convention is in use must be made on a case-by-case basis. It is fixed to the y-convention in the HKL software.</a:t>
            </a:r>
          </a:p>
          <a:p>
            <a:pPr eaLnBrk="1" hangingPunct="1">
              <a:lnSpc>
                <a:spcPct val="90000"/>
              </a:lnSpc>
            </a:pPr>
            <a:r>
              <a:rPr lang="en-US" sz="1800"/>
              <a:t>The main clue that something is wrong in a conversion is that either the 2110 &amp; 1010 pole figures are transposed, or that a peak in the inverse pole figure that should be present at 2110 has shifted over to 1010.</a:t>
            </a:r>
          </a:p>
        </p:txBody>
      </p:sp>
    </p:spTree>
    <p:extLst>
      <p:ext uri="{BB962C8B-B14F-4D97-AF65-F5344CB8AC3E}">
        <p14:creationId xmlns:p14="http://schemas.microsoft.com/office/powerpoint/2010/main" val="22122088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1" name="Rectangle 2"/>
          <p:cNvSpPr>
            <a:spLocks noGrp="1" noChangeArrowheads="1"/>
          </p:cNvSpPr>
          <p:nvPr>
            <p:ph type="title"/>
          </p:nvPr>
        </p:nvSpPr>
        <p:spPr>
          <a:xfrm>
            <a:off x="169862" y="11343"/>
            <a:ext cx="8255487" cy="712320"/>
          </a:xfrm>
        </p:spPr>
        <p:txBody>
          <a:bodyPr/>
          <a:lstStyle/>
          <a:p>
            <a:pPr algn="ctr" eaLnBrk="1" hangingPunct="1"/>
            <a:r>
              <a:rPr lang="en-US" sz="3200" b="1" dirty="0" smtClean="0">
                <a:solidFill>
                  <a:srgbClr val="000090"/>
                </a:solidFill>
              </a:rPr>
              <a:t>Hexagonal Materials: Diagram of Axes</a:t>
            </a:r>
            <a:endParaRPr lang="en-US" sz="3200" b="1" dirty="0">
              <a:solidFill>
                <a:srgbClr val="000090"/>
              </a:solidFill>
            </a:endParaRPr>
          </a:p>
        </p:txBody>
      </p:sp>
      <p:grpSp>
        <p:nvGrpSpPr>
          <p:cNvPr id="79882" name="Group 3"/>
          <p:cNvGrpSpPr>
            <a:grpSpLocks/>
          </p:cNvGrpSpPr>
          <p:nvPr/>
        </p:nvGrpSpPr>
        <p:grpSpPr bwMode="auto">
          <a:xfrm>
            <a:off x="2514600" y="609600"/>
            <a:ext cx="6481763" cy="4078288"/>
            <a:chOff x="1577" y="235"/>
            <a:chExt cx="4083" cy="2569"/>
          </a:xfrm>
        </p:grpSpPr>
        <p:grpSp>
          <p:nvGrpSpPr>
            <p:cNvPr id="79883" name="Group 4"/>
            <p:cNvGrpSpPr>
              <a:grpSpLocks/>
            </p:cNvGrpSpPr>
            <p:nvPr/>
          </p:nvGrpSpPr>
          <p:grpSpPr bwMode="auto">
            <a:xfrm>
              <a:off x="2680" y="481"/>
              <a:ext cx="1962" cy="2016"/>
              <a:chOff x="2304" y="1392"/>
              <a:chExt cx="1962" cy="2016"/>
            </a:xfrm>
          </p:grpSpPr>
          <p:sp>
            <p:nvSpPr>
              <p:cNvPr id="79898" name="Line 5"/>
              <p:cNvSpPr>
                <a:spLocks noChangeShapeType="1"/>
              </p:cNvSpPr>
              <p:nvPr/>
            </p:nvSpPr>
            <p:spPr bwMode="auto">
              <a:xfrm>
                <a:off x="2874" y="2400"/>
                <a:ext cx="1392"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79899" name="Line 6"/>
              <p:cNvSpPr>
                <a:spLocks noChangeShapeType="1"/>
              </p:cNvSpPr>
              <p:nvPr/>
            </p:nvSpPr>
            <p:spPr bwMode="auto">
              <a:xfrm flipH="1">
                <a:off x="2304" y="2400"/>
                <a:ext cx="576" cy="100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79900" name="Line 7"/>
              <p:cNvSpPr>
                <a:spLocks noChangeShapeType="1"/>
              </p:cNvSpPr>
              <p:nvPr/>
            </p:nvSpPr>
            <p:spPr bwMode="auto">
              <a:xfrm flipH="1" flipV="1">
                <a:off x="2304" y="1392"/>
                <a:ext cx="576" cy="100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
          <p:nvSpPr>
            <p:cNvPr id="79884" name="Text Box 8"/>
            <p:cNvSpPr txBox="1">
              <a:spLocks noChangeArrowheads="1"/>
            </p:cNvSpPr>
            <p:nvPr/>
          </p:nvSpPr>
          <p:spPr bwMode="auto">
            <a:xfrm>
              <a:off x="1672" y="2353"/>
              <a:ext cx="468" cy="288"/>
            </a:xfrm>
            <a:prstGeom prst="rect">
              <a:avLst/>
            </a:prstGeom>
            <a:noFill/>
            <a:ln w="9525">
              <a:noFill/>
              <a:miter lim="800000"/>
              <a:headEnd/>
              <a:tailEnd/>
            </a:ln>
          </p:spPr>
          <p:txBody>
            <a:bodyPr wrap="none">
              <a:prstTxWarp prst="textNoShape">
                <a:avLst/>
              </a:prstTxWarp>
              <a:spAutoFit/>
            </a:bodyPr>
            <a:lstStyle/>
            <a:p>
              <a:r>
                <a:rPr lang="en-US" sz="2400">
                  <a:latin typeface="Times" charset="0"/>
                  <a:ea typeface="ＭＳ Ｐゴシック" charset="-128"/>
                  <a:cs typeface="ＭＳ Ｐゴシック" charset="-128"/>
                </a:rPr>
                <a:t>a</a:t>
              </a:r>
              <a:r>
                <a:rPr lang="en-US" sz="2400" baseline="-25000">
                  <a:latin typeface="Times" charset="0"/>
                  <a:ea typeface="ＭＳ Ｐゴシック" charset="-128"/>
                  <a:cs typeface="ＭＳ Ｐゴシック" charset="-128"/>
                </a:rPr>
                <a:t>1</a:t>
              </a:r>
              <a:r>
                <a:rPr lang="en-US" sz="2400">
                  <a:latin typeface="Times" charset="0"/>
                  <a:ea typeface="ＭＳ Ｐゴシック" charset="-128"/>
                  <a:cs typeface="ＭＳ Ｐゴシック" charset="-128"/>
                </a:rPr>
                <a:t> // </a:t>
              </a:r>
            </a:p>
          </p:txBody>
        </p:sp>
        <p:sp>
          <p:nvSpPr>
            <p:cNvPr id="79885" name="Text Box 9"/>
            <p:cNvSpPr txBox="1">
              <a:spLocks noChangeArrowheads="1"/>
            </p:cNvSpPr>
            <p:nvPr/>
          </p:nvSpPr>
          <p:spPr bwMode="auto">
            <a:xfrm>
              <a:off x="4696" y="1393"/>
              <a:ext cx="468" cy="288"/>
            </a:xfrm>
            <a:prstGeom prst="rect">
              <a:avLst/>
            </a:prstGeom>
            <a:noFill/>
            <a:ln w="9525">
              <a:noFill/>
              <a:miter lim="800000"/>
              <a:headEnd/>
              <a:tailEnd/>
            </a:ln>
          </p:spPr>
          <p:txBody>
            <a:bodyPr wrap="none">
              <a:prstTxWarp prst="textNoShape">
                <a:avLst/>
              </a:prstTxWarp>
              <a:spAutoFit/>
            </a:bodyPr>
            <a:lstStyle/>
            <a:p>
              <a:r>
                <a:rPr lang="en-US" sz="2400">
                  <a:latin typeface="Times" charset="0"/>
                  <a:ea typeface="ＭＳ Ｐゴシック" charset="-128"/>
                  <a:cs typeface="ＭＳ Ｐゴシック" charset="-128"/>
                </a:rPr>
                <a:t>a</a:t>
              </a:r>
              <a:r>
                <a:rPr lang="en-US" sz="2400" baseline="-25000">
                  <a:latin typeface="Times" charset="0"/>
                  <a:ea typeface="ＭＳ Ｐゴシック" charset="-128"/>
                  <a:cs typeface="ＭＳ Ｐゴシック" charset="-128"/>
                </a:rPr>
                <a:t>2</a:t>
              </a:r>
              <a:r>
                <a:rPr lang="en-US" sz="2400">
                  <a:latin typeface="Times" charset="0"/>
                  <a:ea typeface="ＭＳ Ｐゴシック" charset="-128"/>
                  <a:cs typeface="ＭＳ Ｐゴシック" charset="-128"/>
                </a:rPr>
                <a:t> // </a:t>
              </a:r>
            </a:p>
          </p:txBody>
        </p:sp>
        <p:sp>
          <p:nvSpPr>
            <p:cNvPr id="79886" name="Text Box 10"/>
            <p:cNvSpPr txBox="1">
              <a:spLocks noChangeArrowheads="1"/>
            </p:cNvSpPr>
            <p:nvPr/>
          </p:nvSpPr>
          <p:spPr bwMode="auto">
            <a:xfrm>
              <a:off x="2152" y="235"/>
              <a:ext cx="468" cy="288"/>
            </a:xfrm>
            <a:prstGeom prst="rect">
              <a:avLst/>
            </a:prstGeom>
            <a:solidFill>
              <a:srgbClr val="FFFFFF"/>
            </a:solidFill>
            <a:ln w="9525">
              <a:noFill/>
              <a:miter lim="800000"/>
              <a:headEnd/>
              <a:tailEnd/>
            </a:ln>
          </p:spPr>
          <p:txBody>
            <a:bodyPr wrap="none">
              <a:prstTxWarp prst="textNoShape">
                <a:avLst/>
              </a:prstTxWarp>
              <a:spAutoFit/>
            </a:bodyPr>
            <a:lstStyle/>
            <a:p>
              <a:r>
                <a:rPr lang="en-US" sz="2400">
                  <a:latin typeface="Times" charset="0"/>
                  <a:ea typeface="ＭＳ Ｐゴシック" charset="-128"/>
                  <a:cs typeface="ＭＳ Ｐゴシック" charset="-128"/>
                </a:rPr>
                <a:t>a</a:t>
              </a:r>
              <a:r>
                <a:rPr lang="en-US" sz="2400" baseline="-25000">
                  <a:latin typeface="Times" charset="0"/>
                  <a:ea typeface="ＭＳ Ｐゴシック" charset="-128"/>
                  <a:cs typeface="ＭＳ Ｐゴシック" charset="-128"/>
                </a:rPr>
                <a:t>3</a:t>
              </a:r>
              <a:r>
                <a:rPr lang="en-US" sz="2400">
                  <a:latin typeface="Times" charset="0"/>
                  <a:ea typeface="ＭＳ Ｐゴシック" charset="-128"/>
                  <a:cs typeface="ＭＳ Ｐゴシック" charset="-128"/>
                </a:rPr>
                <a:t> // </a:t>
              </a:r>
            </a:p>
          </p:txBody>
        </p:sp>
        <p:graphicFrame>
          <p:nvGraphicFramePr>
            <p:cNvPr id="79875" name="Object 11"/>
            <p:cNvGraphicFramePr>
              <a:graphicFrameLocks noChangeAspect="1"/>
            </p:cNvGraphicFramePr>
            <p:nvPr/>
          </p:nvGraphicFramePr>
          <p:xfrm>
            <a:off x="2048" y="2374"/>
            <a:ext cx="588" cy="211"/>
          </p:xfrm>
          <a:graphic>
            <a:graphicData uri="http://schemas.openxmlformats.org/presentationml/2006/ole">
              <mc:AlternateContent xmlns:mc="http://schemas.openxmlformats.org/markup-compatibility/2006">
                <mc:Choice xmlns:v="urn:schemas-microsoft-com:vml" Requires="v">
                  <p:oleObj spid="_x0000_s113689" name="Equation" r:id="rId3" imgW="495300" imgH="177800" progId="Equation.3">
                    <p:embed/>
                  </p:oleObj>
                </mc:Choice>
                <mc:Fallback>
                  <p:oleObj name="Equation" r:id="rId3" imgW="495300" imgH="177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8" y="2374"/>
                          <a:ext cx="588" cy="211"/>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9876" name="Object 12"/>
            <p:cNvGraphicFramePr>
              <a:graphicFrameLocks noChangeAspect="1"/>
            </p:cNvGraphicFramePr>
            <p:nvPr/>
          </p:nvGraphicFramePr>
          <p:xfrm>
            <a:off x="5087" y="1429"/>
            <a:ext cx="573" cy="211"/>
          </p:xfrm>
          <a:graphic>
            <a:graphicData uri="http://schemas.openxmlformats.org/presentationml/2006/ole">
              <mc:AlternateContent xmlns:mc="http://schemas.openxmlformats.org/markup-compatibility/2006">
                <mc:Choice xmlns:v="urn:schemas-microsoft-com:vml" Requires="v">
                  <p:oleObj spid="_x0000_s113690" name="Equation" r:id="rId5" imgW="482600" imgH="177800" progId="Equation.3">
                    <p:embed/>
                  </p:oleObj>
                </mc:Choice>
                <mc:Fallback>
                  <p:oleObj name="Equation" r:id="rId5" imgW="482600" imgH="177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7" y="1429"/>
                          <a:ext cx="573" cy="211"/>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9877" name="Object 13"/>
            <p:cNvGraphicFramePr>
              <a:graphicFrameLocks noChangeAspect="1"/>
            </p:cNvGraphicFramePr>
            <p:nvPr/>
          </p:nvGraphicFramePr>
          <p:xfrm>
            <a:off x="2536" y="241"/>
            <a:ext cx="573" cy="211"/>
          </p:xfrm>
          <a:graphic>
            <a:graphicData uri="http://schemas.openxmlformats.org/presentationml/2006/ole">
              <mc:AlternateContent xmlns:mc="http://schemas.openxmlformats.org/markup-compatibility/2006">
                <mc:Choice xmlns:v="urn:schemas-microsoft-com:vml" Requires="v">
                  <p:oleObj spid="_x0000_s113691" name="Equation" r:id="rId7" imgW="482600" imgH="177800" progId="Equation.3">
                    <p:embed/>
                  </p:oleObj>
                </mc:Choice>
                <mc:Fallback>
                  <p:oleObj name="Equation" r:id="rId7" imgW="482600" imgH="177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6" y="241"/>
                          <a:ext cx="573" cy="211"/>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9887" name="Line 14"/>
            <p:cNvSpPr>
              <a:spLocks noChangeShapeType="1"/>
            </p:cNvSpPr>
            <p:nvPr/>
          </p:nvSpPr>
          <p:spPr bwMode="auto">
            <a:xfrm>
              <a:off x="3256" y="1489"/>
              <a:ext cx="0" cy="1056"/>
            </a:xfrm>
            <a:prstGeom prst="line">
              <a:avLst/>
            </a:prstGeom>
            <a:noFill/>
            <a:ln w="9525">
              <a:solidFill>
                <a:srgbClr val="0D0BB1"/>
              </a:solidFill>
              <a:round/>
              <a:headEnd/>
              <a:tailEnd type="triangle" w="med" len="med"/>
            </a:ln>
          </p:spPr>
          <p:txBody>
            <a:bodyPr wrap="none" anchor="ctr">
              <a:prstTxWarp prst="textNoShape">
                <a:avLst/>
              </a:prstTxWarp>
            </a:bodyPr>
            <a:lstStyle/>
            <a:p>
              <a:endParaRPr lang="en-US"/>
            </a:p>
          </p:txBody>
        </p:sp>
        <p:graphicFrame>
          <p:nvGraphicFramePr>
            <p:cNvPr id="79878" name="Object 15"/>
            <p:cNvGraphicFramePr>
              <a:graphicFrameLocks noChangeAspect="1"/>
            </p:cNvGraphicFramePr>
            <p:nvPr/>
          </p:nvGraphicFramePr>
          <p:xfrm>
            <a:off x="3286" y="2593"/>
            <a:ext cx="527" cy="211"/>
          </p:xfrm>
          <a:graphic>
            <a:graphicData uri="http://schemas.openxmlformats.org/presentationml/2006/ole">
              <mc:AlternateContent xmlns:mc="http://schemas.openxmlformats.org/markup-compatibility/2006">
                <mc:Choice xmlns:v="urn:schemas-microsoft-com:vml" Requires="v">
                  <p:oleObj spid="_x0000_s113692" name="Equation" r:id="rId9" imgW="444500" imgH="177800" progId="Equation.3">
                    <p:embed/>
                  </p:oleObj>
                </mc:Choice>
                <mc:Fallback>
                  <p:oleObj name="Equation" r:id="rId9" imgW="444500" imgH="177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6" y="2593"/>
                          <a:ext cx="527" cy="211"/>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79888" name="Group 16"/>
            <p:cNvGrpSpPr>
              <a:grpSpLocks/>
            </p:cNvGrpSpPr>
            <p:nvPr/>
          </p:nvGrpSpPr>
          <p:grpSpPr bwMode="auto">
            <a:xfrm>
              <a:off x="3274" y="1105"/>
              <a:ext cx="1765" cy="1404"/>
              <a:chOff x="2898" y="2016"/>
              <a:chExt cx="1765" cy="1404"/>
            </a:xfrm>
          </p:grpSpPr>
          <p:sp>
            <p:nvSpPr>
              <p:cNvPr id="79894" name="Line 17"/>
              <p:cNvSpPr>
                <a:spLocks noChangeShapeType="1"/>
              </p:cNvSpPr>
              <p:nvPr/>
            </p:nvSpPr>
            <p:spPr bwMode="auto">
              <a:xfrm>
                <a:off x="2910" y="2364"/>
                <a:ext cx="0" cy="1056"/>
              </a:xfrm>
              <a:prstGeom prst="line">
                <a:avLst/>
              </a:prstGeom>
              <a:noFill/>
              <a:ln w="9525">
                <a:solidFill>
                  <a:srgbClr val="B10202"/>
                </a:solidFill>
                <a:round/>
                <a:headEnd/>
                <a:tailEnd type="triangle" w="med" len="med"/>
              </a:ln>
            </p:spPr>
            <p:txBody>
              <a:bodyPr wrap="none" anchor="ctr">
                <a:prstTxWarp prst="textNoShape">
                  <a:avLst/>
                </a:prstTxWarp>
              </a:bodyPr>
              <a:lstStyle/>
              <a:p>
                <a:endParaRPr lang="en-US"/>
              </a:p>
            </p:txBody>
          </p:sp>
          <p:sp>
            <p:nvSpPr>
              <p:cNvPr id="79895" name="Line 18"/>
              <p:cNvSpPr>
                <a:spLocks noChangeShapeType="1"/>
              </p:cNvSpPr>
              <p:nvPr/>
            </p:nvSpPr>
            <p:spPr bwMode="auto">
              <a:xfrm>
                <a:off x="2898" y="2370"/>
                <a:ext cx="1392" cy="0"/>
              </a:xfrm>
              <a:prstGeom prst="line">
                <a:avLst/>
              </a:prstGeom>
              <a:noFill/>
              <a:ln w="9525">
                <a:solidFill>
                  <a:srgbClr val="B10202"/>
                </a:solidFill>
                <a:round/>
                <a:headEnd/>
                <a:tailEnd type="triangle" w="med" len="med"/>
              </a:ln>
            </p:spPr>
            <p:txBody>
              <a:bodyPr wrap="none" anchor="ctr">
                <a:prstTxWarp prst="textNoShape">
                  <a:avLst/>
                </a:prstTxWarp>
              </a:bodyPr>
              <a:lstStyle/>
              <a:p>
                <a:endParaRPr lang="en-US"/>
              </a:p>
            </p:txBody>
          </p:sp>
          <p:sp>
            <p:nvSpPr>
              <p:cNvPr id="79896" name="Text Box 19"/>
              <p:cNvSpPr txBox="1">
                <a:spLocks noChangeArrowheads="1"/>
              </p:cNvSpPr>
              <p:nvPr/>
            </p:nvSpPr>
            <p:spPr bwMode="auto">
              <a:xfrm>
                <a:off x="2918" y="3110"/>
                <a:ext cx="1303" cy="288"/>
              </a:xfrm>
              <a:prstGeom prst="rect">
                <a:avLst/>
              </a:prstGeom>
              <a:noFill/>
              <a:ln w="9525">
                <a:noFill/>
                <a:miter lim="800000"/>
                <a:headEnd/>
                <a:tailEnd/>
              </a:ln>
            </p:spPr>
            <p:txBody>
              <a:bodyPr wrap="none">
                <a:prstTxWarp prst="textNoShape">
                  <a:avLst/>
                </a:prstTxWarp>
                <a:spAutoFit/>
              </a:bodyPr>
              <a:lstStyle/>
              <a:p>
                <a:r>
                  <a:rPr lang="en-US" sz="2400" i="1">
                    <a:solidFill>
                      <a:srgbClr val="B10202"/>
                    </a:solidFill>
                    <a:latin typeface="Times" charset="0"/>
                    <a:ea typeface="ＭＳ Ｐゴシック" charset="-128"/>
                    <a:cs typeface="ＭＳ Ｐゴシック" charset="-128"/>
                  </a:rPr>
                  <a:t>x</a:t>
                </a:r>
                <a:r>
                  <a:rPr lang="en-US" sz="2400">
                    <a:solidFill>
                      <a:srgbClr val="B10202"/>
                    </a:solidFill>
                    <a:latin typeface="Times" charset="0"/>
                    <a:ea typeface="ＭＳ Ｐゴシック" charset="-128"/>
                    <a:cs typeface="ＭＳ Ｐゴシック" charset="-128"/>
                  </a:rPr>
                  <a:t> // [100]</a:t>
                </a:r>
                <a:r>
                  <a:rPr lang="en-US" sz="2400" baseline="-25000">
                    <a:solidFill>
                      <a:srgbClr val="B10202"/>
                    </a:solidFill>
                    <a:latin typeface="Times" charset="0"/>
                    <a:ea typeface="ＭＳ Ｐゴシック" charset="-128"/>
                    <a:cs typeface="ＭＳ Ｐゴシック" charset="-128"/>
                  </a:rPr>
                  <a:t>Cartesian</a:t>
                </a:r>
                <a:endParaRPr lang="en-US" sz="2400">
                  <a:solidFill>
                    <a:srgbClr val="B10202"/>
                  </a:solidFill>
                  <a:latin typeface="Times" charset="0"/>
                  <a:ea typeface="ＭＳ Ｐゴシック" charset="-128"/>
                  <a:cs typeface="ＭＳ Ｐゴシック" charset="-128"/>
                </a:endParaRPr>
              </a:p>
            </p:txBody>
          </p:sp>
          <p:sp>
            <p:nvSpPr>
              <p:cNvPr id="79897" name="Text Box 20"/>
              <p:cNvSpPr txBox="1">
                <a:spLocks noChangeArrowheads="1"/>
              </p:cNvSpPr>
              <p:nvPr/>
            </p:nvSpPr>
            <p:spPr bwMode="auto">
              <a:xfrm>
                <a:off x="3360" y="2016"/>
                <a:ext cx="1303" cy="288"/>
              </a:xfrm>
              <a:prstGeom prst="rect">
                <a:avLst/>
              </a:prstGeom>
              <a:noFill/>
              <a:ln w="9525">
                <a:noFill/>
                <a:miter lim="800000"/>
                <a:headEnd/>
                <a:tailEnd/>
              </a:ln>
            </p:spPr>
            <p:txBody>
              <a:bodyPr wrap="none">
                <a:prstTxWarp prst="textNoShape">
                  <a:avLst/>
                </a:prstTxWarp>
                <a:spAutoFit/>
              </a:bodyPr>
              <a:lstStyle/>
              <a:p>
                <a:r>
                  <a:rPr lang="en-US" sz="2400" i="1">
                    <a:solidFill>
                      <a:srgbClr val="B10202"/>
                    </a:solidFill>
                    <a:latin typeface="Times" charset="0"/>
                    <a:ea typeface="ＭＳ Ｐゴシック" charset="-128"/>
                    <a:cs typeface="ＭＳ Ｐゴシック" charset="-128"/>
                  </a:rPr>
                  <a:t>y</a:t>
                </a:r>
                <a:r>
                  <a:rPr lang="en-US" sz="2400">
                    <a:solidFill>
                      <a:srgbClr val="B10202"/>
                    </a:solidFill>
                    <a:latin typeface="Times" charset="0"/>
                    <a:ea typeface="ＭＳ Ｐゴシック" charset="-128"/>
                    <a:cs typeface="ＭＳ Ｐゴシック" charset="-128"/>
                  </a:rPr>
                  <a:t> // [010]</a:t>
                </a:r>
                <a:r>
                  <a:rPr lang="en-US" sz="2400" baseline="-25000">
                    <a:solidFill>
                      <a:srgbClr val="B10202"/>
                    </a:solidFill>
                    <a:latin typeface="Times" charset="0"/>
                    <a:ea typeface="ＭＳ Ｐゴシック" charset="-128"/>
                    <a:cs typeface="ＭＳ Ｐゴシック" charset="-128"/>
                  </a:rPr>
                  <a:t>Cartesian</a:t>
                </a:r>
                <a:endParaRPr lang="en-US" sz="2400">
                  <a:solidFill>
                    <a:srgbClr val="B10202"/>
                  </a:solidFill>
                  <a:latin typeface="Times" charset="0"/>
                  <a:ea typeface="ＭＳ Ｐゴシック" charset="-128"/>
                  <a:cs typeface="ＭＳ Ｐゴシック" charset="-128"/>
                </a:endParaRPr>
              </a:p>
            </p:txBody>
          </p:sp>
        </p:grpSp>
        <p:sp>
          <p:nvSpPr>
            <p:cNvPr id="79889" name="Line 21"/>
            <p:cNvSpPr>
              <a:spLocks noChangeShapeType="1"/>
            </p:cNvSpPr>
            <p:nvPr/>
          </p:nvSpPr>
          <p:spPr bwMode="auto">
            <a:xfrm rot="1766234">
              <a:off x="2987" y="1387"/>
              <a:ext cx="0" cy="1056"/>
            </a:xfrm>
            <a:prstGeom prst="line">
              <a:avLst/>
            </a:prstGeom>
            <a:noFill/>
            <a:ln w="9525">
              <a:solidFill>
                <a:srgbClr val="06B23D"/>
              </a:solidFill>
              <a:round/>
              <a:headEnd/>
              <a:tailEnd type="triangle" w="med" len="med"/>
            </a:ln>
          </p:spPr>
          <p:txBody>
            <a:bodyPr wrap="none" anchor="ctr">
              <a:prstTxWarp prst="textNoShape">
                <a:avLst/>
              </a:prstTxWarp>
            </a:bodyPr>
            <a:lstStyle/>
            <a:p>
              <a:endParaRPr lang="en-US"/>
            </a:p>
          </p:txBody>
        </p:sp>
        <p:sp>
          <p:nvSpPr>
            <p:cNvPr id="79890" name="Line 22"/>
            <p:cNvSpPr>
              <a:spLocks noChangeShapeType="1"/>
            </p:cNvSpPr>
            <p:nvPr/>
          </p:nvSpPr>
          <p:spPr bwMode="auto">
            <a:xfrm rot="1766234">
              <a:off x="3144" y="1797"/>
              <a:ext cx="1392" cy="0"/>
            </a:xfrm>
            <a:prstGeom prst="line">
              <a:avLst/>
            </a:prstGeom>
            <a:noFill/>
            <a:ln w="9525">
              <a:solidFill>
                <a:srgbClr val="06B23D"/>
              </a:solidFill>
              <a:round/>
              <a:headEnd/>
              <a:tailEnd type="triangle" w="med" len="med"/>
            </a:ln>
          </p:spPr>
          <p:txBody>
            <a:bodyPr wrap="none" anchor="ctr">
              <a:prstTxWarp prst="textNoShape">
                <a:avLst/>
              </a:prstTxWarp>
            </a:bodyPr>
            <a:lstStyle/>
            <a:p>
              <a:endParaRPr lang="en-US"/>
            </a:p>
          </p:txBody>
        </p:sp>
        <p:sp>
          <p:nvSpPr>
            <p:cNvPr id="79891" name="Text Box 23"/>
            <p:cNvSpPr txBox="1">
              <a:spLocks noChangeArrowheads="1"/>
            </p:cNvSpPr>
            <p:nvPr/>
          </p:nvSpPr>
          <p:spPr bwMode="auto">
            <a:xfrm rot="1766234">
              <a:off x="1577" y="1680"/>
              <a:ext cx="1303" cy="288"/>
            </a:xfrm>
            <a:prstGeom prst="rect">
              <a:avLst/>
            </a:prstGeom>
            <a:noFill/>
            <a:ln w="9525">
              <a:noFill/>
              <a:miter lim="800000"/>
              <a:headEnd/>
              <a:tailEnd/>
            </a:ln>
          </p:spPr>
          <p:txBody>
            <a:bodyPr wrap="none">
              <a:prstTxWarp prst="textNoShape">
                <a:avLst/>
              </a:prstTxWarp>
              <a:spAutoFit/>
            </a:bodyPr>
            <a:lstStyle/>
            <a:p>
              <a:r>
                <a:rPr lang="en-US" sz="2400" i="1">
                  <a:solidFill>
                    <a:srgbClr val="06B23D"/>
                  </a:solidFill>
                  <a:latin typeface="Times" charset="0"/>
                  <a:ea typeface="ＭＳ Ｐゴシック" charset="-128"/>
                  <a:cs typeface="ＭＳ Ｐゴシック" charset="-128"/>
                </a:rPr>
                <a:t>x</a:t>
              </a:r>
              <a:r>
                <a:rPr lang="en-US" sz="2400">
                  <a:solidFill>
                    <a:srgbClr val="06B23D"/>
                  </a:solidFill>
                  <a:latin typeface="Times" charset="0"/>
                  <a:ea typeface="ＭＳ Ｐゴシック" charset="-128"/>
                  <a:cs typeface="ＭＳ Ｐゴシック" charset="-128"/>
                </a:rPr>
                <a:t> // [100]</a:t>
              </a:r>
              <a:r>
                <a:rPr lang="en-US" sz="2400" baseline="-25000">
                  <a:solidFill>
                    <a:srgbClr val="06B23D"/>
                  </a:solidFill>
                  <a:latin typeface="Times" charset="0"/>
                  <a:ea typeface="ＭＳ Ｐゴシック" charset="-128"/>
                  <a:cs typeface="ＭＳ Ｐゴシック" charset="-128"/>
                </a:rPr>
                <a:t>Cartesian</a:t>
              </a:r>
              <a:endParaRPr lang="en-US" sz="2400">
                <a:solidFill>
                  <a:srgbClr val="06B23D"/>
                </a:solidFill>
                <a:latin typeface="Times" charset="0"/>
                <a:ea typeface="ＭＳ Ｐゴシック" charset="-128"/>
                <a:cs typeface="ＭＳ Ｐゴシック" charset="-128"/>
              </a:endParaRPr>
            </a:p>
          </p:txBody>
        </p:sp>
        <p:sp>
          <p:nvSpPr>
            <p:cNvPr id="79892" name="Text Box 24"/>
            <p:cNvSpPr txBox="1">
              <a:spLocks noChangeArrowheads="1"/>
            </p:cNvSpPr>
            <p:nvPr/>
          </p:nvSpPr>
          <p:spPr bwMode="auto">
            <a:xfrm rot="1766234">
              <a:off x="3929" y="1824"/>
              <a:ext cx="1303" cy="288"/>
            </a:xfrm>
            <a:prstGeom prst="rect">
              <a:avLst/>
            </a:prstGeom>
            <a:noFill/>
            <a:ln w="9525">
              <a:noFill/>
              <a:miter lim="800000"/>
              <a:headEnd/>
              <a:tailEnd/>
            </a:ln>
          </p:spPr>
          <p:txBody>
            <a:bodyPr wrap="none">
              <a:prstTxWarp prst="textNoShape">
                <a:avLst/>
              </a:prstTxWarp>
              <a:spAutoFit/>
            </a:bodyPr>
            <a:lstStyle/>
            <a:p>
              <a:r>
                <a:rPr lang="en-US" sz="2400" i="1">
                  <a:solidFill>
                    <a:srgbClr val="06B23D"/>
                  </a:solidFill>
                  <a:latin typeface="Times" charset="0"/>
                  <a:ea typeface="ＭＳ Ｐゴシック" charset="-128"/>
                  <a:cs typeface="ＭＳ Ｐゴシック" charset="-128"/>
                </a:rPr>
                <a:t>y</a:t>
              </a:r>
              <a:r>
                <a:rPr lang="en-US" sz="2400">
                  <a:solidFill>
                    <a:srgbClr val="06B23D"/>
                  </a:solidFill>
                  <a:latin typeface="Times" charset="0"/>
                  <a:ea typeface="ＭＳ Ｐゴシック" charset="-128"/>
                  <a:cs typeface="ＭＳ Ｐゴシック" charset="-128"/>
                </a:rPr>
                <a:t> // [010]</a:t>
              </a:r>
              <a:r>
                <a:rPr lang="en-US" sz="2400" baseline="-25000">
                  <a:solidFill>
                    <a:srgbClr val="06B23D"/>
                  </a:solidFill>
                  <a:latin typeface="Times" charset="0"/>
                  <a:ea typeface="ＭＳ Ｐゴシック" charset="-128"/>
                  <a:cs typeface="ＭＳ Ｐゴシック" charset="-128"/>
                </a:rPr>
                <a:t>Cartesian</a:t>
              </a:r>
              <a:endParaRPr lang="en-US" sz="2400">
                <a:solidFill>
                  <a:srgbClr val="06B23D"/>
                </a:solidFill>
                <a:latin typeface="Times" charset="0"/>
                <a:ea typeface="ＭＳ Ｐゴシック" charset="-128"/>
                <a:cs typeface="ＭＳ Ｐゴシック" charset="-128"/>
              </a:endParaRPr>
            </a:p>
          </p:txBody>
        </p:sp>
        <p:graphicFrame>
          <p:nvGraphicFramePr>
            <p:cNvPr id="79879" name="Object 25"/>
            <p:cNvGraphicFramePr>
              <a:graphicFrameLocks noChangeAspect="1"/>
            </p:cNvGraphicFramePr>
            <p:nvPr/>
          </p:nvGraphicFramePr>
          <p:xfrm>
            <a:off x="3633" y="1921"/>
            <a:ext cx="542" cy="211"/>
          </p:xfrm>
          <a:graphic>
            <a:graphicData uri="http://schemas.openxmlformats.org/presentationml/2006/ole">
              <mc:AlternateContent xmlns:mc="http://schemas.openxmlformats.org/markup-compatibility/2006">
                <mc:Choice xmlns:v="urn:schemas-microsoft-com:vml" Requires="v">
                  <p:oleObj spid="_x0000_s113693" name="Equation" r:id="rId11" imgW="457200" imgH="177800" progId="Equation.3">
                    <p:embed/>
                  </p:oleObj>
                </mc:Choice>
                <mc:Fallback>
                  <p:oleObj name="Equation" r:id="rId11" imgW="457200" imgH="177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33" y="1921"/>
                          <a:ext cx="542" cy="211"/>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9893" name="AutoShape 26"/>
            <p:cNvSpPr>
              <a:spLocks noChangeArrowheads="1"/>
            </p:cNvSpPr>
            <p:nvPr/>
          </p:nvSpPr>
          <p:spPr bwMode="auto">
            <a:xfrm>
              <a:off x="2944" y="1207"/>
              <a:ext cx="624" cy="528"/>
            </a:xfrm>
            <a:prstGeom prst="hexagon">
              <a:avLst>
                <a:gd name="adj" fmla="val 29545"/>
                <a:gd name="vf" fmla="val 115470"/>
              </a:avLst>
            </a:prstGeom>
            <a:noFill/>
            <a:ln w="9525">
              <a:solidFill>
                <a:schemeClr val="tx1"/>
              </a:solidFill>
              <a:miter lim="800000"/>
              <a:headEnd/>
              <a:tailEnd/>
            </a:ln>
          </p:spPr>
          <p:txBody>
            <a:bodyPr wrap="none" anchor="ctr">
              <a:prstTxWarp prst="textNoShape">
                <a:avLst/>
              </a:prstTxWarp>
            </a:bodyPr>
            <a:lstStyle/>
            <a:p>
              <a:endParaRPr lang="fr-FR"/>
            </a:p>
          </p:txBody>
        </p:sp>
      </p:grpSp>
      <p:graphicFrame>
        <p:nvGraphicFramePr>
          <p:cNvPr id="79874" name="Object 27"/>
          <p:cNvGraphicFramePr>
            <a:graphicFrameLocks noChangeAspect="1"/>
          </p:cNvGraphicFramePr>
          <p:nvPr/>
        </p:nvGraphicFramePr>
        <p:xfrm>
          <a:off x="1746250" y="4897438"/>
          <a:ext cx="5630863" cy="1493837"/>
        </p:xfrm>
        <a:graphic>
          <a:graphicData uri="http://schemas.openxmlformats.org/presentationml/2006/ole">
            <mc:AlternateContent xmlns:mc="http://schemas.openxmlformats.org/markup-compatibility/2006">
              <mc:Choice xmlns:v="urn:schemas-microsoft-com:vml" Requires="v">
                <p:oleObj spid="_x0000_s113694" name="Document" r:id="rId13" imgW="5629656" imgH="1493520" progId="Word.Document.8">
                  <p:embed/>
                </p:oleObj>
              </mc:Choice>
              <mc:Fallback>
                <p:oleObj name="Document" r:id="rId13" imgW="5629656" imgH="1493520" progId="Word.Document.8">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46250" y="4897438"/>
                        <a:ext cx="5630863" cy="1493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17395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2"/>
          <p:cNvSpPr>
            <a:spLocks noGrp="1" noChangeArrowheads="1"/>
          </p:cNvSpPr>
          <p:nvPr>
            <p:ph type="title"/>
          </p:nvPr>
        </p:nvSpPr>
        <p:spPr/>
        <p:txBody>
          <a:bodyPr/>
          <a:lstStyle/>
          <a:p>
            <a:pPr eaLnBrk="1" hangingPunct="1"/>
            <a:r>
              <a:rPr lang="en-US" sz="3200" b="1" dirty="0">
                <a:solidFill>
                  <a:srgbClr val="000090"/>
                </a:solidFill>
              </a:rPr>
              <a:t>Euler Angles</a:t>
            </a:r>
          </a:p>
        </p:txBody>
      </p:sp>
      <p:sp>
        <p:nvSpPr>
          <p:cNvPr id="80900" name="Rectangle 3"/>
          <p:cNvSpPr>
            <a:spLocks noGrp="1" noChangeArrowheads="1"/>
          </p:cNvSpPr>
          <p:nvPr>
            <p:ph type="body" idx="1"/>
          </p:nvPr>
        </p:nvSpPr>
        <p:spPr/>
        <p:txBody>
          <a:bodyPr/>
          <a:lstStyle/>
          <a:p>
            <a:pPr eaLnBrk="1" hangingPunct="1">
              <a:lnSpc>
                <a:spcPct val="90000"/>
              </a:lnSpc>
            </a:pPr>
            <a:r>
              <a:rPr lang="en-US" sz="2400"/>
              <a:t>To add to the confusion, all of the different Euler angle conventions can, and are used for hexagonal materials.</a:t>
            </a:r>
          </a:p>
          <a:p>
            <a:pPr eaLnBrk="1" hangingPunct="1">
              <a:lnSpc>
                <a:spcPct val="90000"/>
              </a:lnSpc>
            </a:pPr>
            <a:r>
              <a:rPr lang="en-US" sz="2400"/>
              <a:t>Recall that Bunge Euler angles make the second rotation about the x-axis, whereas Roe, Matthies and Kocks angles rotate about the y-axis.</a:t>
            </a:r>
          </a:p>
          <a:p>
            <a:pPr eaLnBrk="1" hangingPunct="1">
              <a:lnSpc>
                <a:spcPct val="90000"/>
              </a:lnSpc>
            </a:pPr>
            <a:r>
              <a:rPr lang="en-US" sz="2400"/>
              <a:t>Generally speaking there is no problem provided that one stays within a single software analysis system for which the indexing is self-consistent.  There are, however, known issues with calculation of inverse pole figures in the popLA package.</a:t>
            </a:r>
          </a:p>
        </p:txBody>
      </p:sp>
    </p:spTree>
    <p:extLst>
      <p:ext uri="{BB962C8B-B14F-4D97-AF65-F5344CB8AC3E}">
        <p14:creationId xmlns:p14="http://schemas.microsoft.com/office/powerpoint/2010/main" val="227177235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u numéro de diapositive 3"/>
          <p:cNvSpPr txBox="1">
            <a:spLocks noGrp="1"/>
          </p:cNvSpPr>
          <p:nvPr/>
        </p:nvSpPr>
        <p:spPr bwMode="auto">
          <a:xfrm>
            <a:off x="6553200" y="6384925"/>
            <a:ext cx="2133600" cy="476250"/>
          </a:xfrm>
          <a:prstGeom prst="rect">
            <a:avLst/>
          </a:prstGeom>
          <a:noFill/>
          <a:ln w="9525">
            <a:noFill/>
            <a:miter lim="800000"/>
            <a:headEnd/>
            <a:tailEnd/>
          </a:ln>
        </p:spPr>
        <p:txBody>
          <a:bodyPr>
            <a:prstTxWarp prst="textNoShape">
              <a:avLst/>
            </a:prstTxWarp>
          </a:bodyPr>
          <a:lstStyle/>
          <a:p>
            <a:pPr algn="r">
              <a:defRPr/>
            </a:pPr>
            <a:fld id="{88C0C5B1-E1DE-4444-AD49-55E838E14514}" type="slidenum">
              <a:rPr lang="en-US" sz="1050"/>
              <a:pPr algn="r">
                <a:defRPr/>
              </a:pPr>
              <a:t>25</a:t>
            </a:fld>
            <a:endParaRPr lang="en-US" sz="1050"/>
          </a:p>
        </p:txBody>
      </p:sp>
      <p:graphicFrame>
        <p:nvGraphicFramePr>
          <p:cNvPr id="81922" name="Object 2"/>
          <p:cNvGraphicFramePr>
            <a:graphicFrameLocks noChangeAspect="1"/>
          </p:cNvGraphicFramePr>
          <p:nvPr/>
        </p:nvGraphicFramePr>
        <p:xfrm>
          <a:off x="85725" y="128588"/>
          <a:ext cx="4030663" cy="4260850"/>
        </p:xfrm>
        <a:graphic>
          <a:graphicData uri="http://schemas.openxmlformats.org/presentationml/2006/ole">
            <mc:AlternateContent xmlns:mc="http://schemas.openxmlformats.org/markup-compatibility/2006">
              <mc:Choice xmlns:v="urn:schemas-microsoft-com:vml" Requires="v">
                <p:oleObj spid="_x0000_s114693" name="Picture Publisher Image" r:id="rId3" imgW="5143680" imgH="5295960" progId="PictPub.Image.7">
                  <p:embed/>
                </p:oleObj>
              </mc:Choice>
              <mc:Fallback>
                <p:oleObj name="Picture Publisher Image" r:id="rId3" imgW="5143680" imgH="5295960" progId="PictPub.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128588"/>
                        <a:ext cx="4030663"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1924" name="Text Box 3"/>
          <p:cNvSpPr txBox="1">
            <a:spLocks noChangeArrowheads="1"/>
          </p:cNvSpPr>
          <p:nvPr/>
        </p:nvSpPr>
        <p:spPr bwMode="auto">
          <a:xfrm>
            <a:off x="2919413" y="1751013"/>
            <a:ext cx="573087"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top</a:t>
            </a:r>
          </a:p>
        </p:txBody>
      </p:sp>
      <p:sp>
        <p:nvSpPr>
          <p:cNvPr id="81925" name="Text Box 4"/>
          <p:cNvSpPr txBox="1">
            <a:spLocks noChangeArrowheads="1"/>
          </p:cNvSpPr>
          <p:nvPr/>
        </p:nvSpPr>
        <p:spPr bwMode="auto">
          <a:xfrm>
            <a:off x="2662238" y="3251200"/>
            <a:ext cx="1047750"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bottom</a:t>
            </a:r>
          </a:p>
        </p:txBody>
      </p:sp>
      <p:sp>
        <p:nvSpPr>
          <p:cNvPr id="81926" name="Oval 5"/>
          <p:cNvSpPr>
            <a:spLocks noChangeArrowheads="1"/>
          </p:cNvSpPr>
          <p:nvPr/>
        </p:nvSpPr>
        <p:spPr bwMode="auto">
          <a:xfrm>
            <a:off x="560388" y="2855913"/>
            <a:ext cx="1517650" cy="1557337"/>
          </a:xfrm>
          <a:prstGeom prst="ellipse">
            <a:avLst/>
          </a:prstGeom>
          <a:noFill/>
          <a:ln w="28575">
            <a:solidFill>
              <a:schemeClr val="tx1"/>
            </a:solidFill>
            <a:round/>
            <a:headEnd/>
            <a:tailEnd/>
          </a:ln>
        </p:spPr>
        <p:txBody>
          <a:bodyPr wrap="none" anchor="ctr">
            <a:prstTxWarp prst="textNoShape">
              <a:avLst/>
            </a:prstTxWarp>
          </a:bodyPr>
          <a:lstStyle/>
          <a:p>
            <a:endParaRPr lang="fr-FR"/>
          </a:p>
        </p:txBody>
      </p:sp>
      <p:sp>
        <p:nvSpPr>
          <p:cNvPr id="81927" name="Text Box 6"/>
          <p:cNvSpPr txBox="1">
            <a:spLocks noChangeArrowheads="1"/>
          </p:cNvSpPr>
          <p:nvPr/>
        </p:nvSpPr>
        <p:spPr bwMode="auto">
          <a:xfrm>
            <a:off x="1025525" y="4433888"/>
            <a:ext cx="2446338" cy="336550"/>
          </a:xfrm>
          <a:prstGeom prst="rect">
            <a:avLst/>
          </a:prstGeom>
          <a:noFill/>
          <a:ln w="9525">
            <a:noFill/>
            <a:miter lim="800000"/>
            <a:headEnd/>
            <a:tailEnd/>
          </a:ln>
        </p:spPr>
        <p:txBody>
          <a:bodyPr wrap="none">
            <a:prstTxWarp prst="textNoShape">
              <a:avLst/>
            </a:prstTxWarp>
            <a:spAutoFit/>
          </a:bodyPr>
          <a:lstStyle/>
          <a:p>
            <a:r>
              <a:rPr lang="en-US" sz="1600">
                <a:latin typeface="Times New Roman" charset="0"/>
              </a:rPr>
              <a:t>Euler angle reference frame</a:t>
            </a:r>
          </a:p>
        </p:txBody>
      </p:sp>
      <p:pic>
        <p:nvPicPr>
          <p:cNvPr id="81928" name="Picture 7" descr="frames"/>
          <p:cNvPicPr>
            <a:picLocks noChangeAspect="1" noChangeArrowheads="1"/>
          </p:cNvPicPr>
          <p:nvPr/>
        </p:nvPicPr>
        <p:blipFill>
          <a:blip r:embed="rId5"/>
          <a:srcRect l="2136" r="11066"/>
          <a:stretch>
            <a:fillRect/>
          </a:stretch>
        </p:blipFill>
        <p:spPr bwMode="auto">
          <a:xfrm>
            <a:off x="4113213" y="34020"/>
            <a:ext cx="5030787" cy="3470275"/>
          </a:xfrm>
          <a:prstGeom prst="rect">
            <a:avLst/>
          </a:prstGeom>
          <a:noFill/>
          <a:ln w="9525">
            <a:noFill/>
            <a:miter lim="800000"/>
            <a:headEnd/>
            <a:tailEnd/>
          </a:ln>
        </p:spPr>
      </p:pic>
      <p:sp>
        <p:nvSpPr>
          <p:cNvPr id="81929" name="Line 8"/>
          <p:cNvSpPr>
            <a:spLocks noChangeShapeType="1"/>
          </p:cNvSpPr>
          <p:nvPr/>
        </p:nvSpPr>
        <p:spPr bwMode="auto">
          <a:xfrm flipH="1" flipV="1">
            <a:off x="3259138" y="3060700"/>
            <a:ext cx="1573212" cy="111918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1930" name="Text Box 9"/>
          <p:cNvSpPr txBox="1">
            <a:spLocks noChangeArrowheads="1"/>
          </p:cNvSpPr>
          <p:nvPr/>
        </p:nvSpPr>
        <p:spPr bwMode="auto">
          <a:xfrm>
            <a:off x="4632325" y="4114800"/>
            <a:ext cx="1527175" cy="517525"/>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first acquired pixel</a:t>
            </a:r>
          </a:p>
          <a:p>
            <a:r>
              <a:rPr lang="en-US" sz="1400">
                <a:latin typeface="Times New Roman" charset="0"/>
              </a:rPr>
              <a:t>(Xpix=1,Ypix=1)</a:t>
            </a:r>
          </a:p>
        </p:txBody>
      </p:sp>
      <p:sp>
        <p:nvSpPr>
          <p:cNvPr id="81931" name="Line 10"/>
          <p:cNvSpPr>
            <a:spLocks noChangeShapeType="1"/>
          </p:cNvSpPr>
          <p:nvPr/>
        </p:nvSpPr>
        <p:spPr bwMode="auto">
          <a:xfrm flipH="1">
            <a:off x="2154238" y="3054350"/>
            <a:ext cx="925512" cy="0"/>
          </a:xfrm>
          <a:prstGeom prst="line">
            <a:avLst/>
          </a:prstGeom>
          <a:noFill/>
          <a:ln w="28575">
            <a:solidFill>
              <a:srgbClr val="FFFF00"/>
            </a:solidFill>
            <a:round/>
            <a:headEnd/>
            <a:tailEnd type="triangle" w="med" len="med"/>
          </a:ln>
        </p:spPr>
        <p:txBody>
          <a:bodyPr wrap="none" anchor="ctr">
            <a:prstTxWarp prst="textNoShape">
              <a:avLst/>
            </a:prstTxWarp>
          </a:bodyPr>
          <a:lstStyle/>
          <a:p>
            <a:endParaRPr lang="en-US"/>
          </a:p>
        </p:txBody>
      </p:sp>
      <p:sp>
        <p:nvSpPr>
          <p:cNvPr id="81932" name="Text Box 11"/>
          <p:cNvSpPr txBox="1">
            <a:spLocks noChangeArrowheads="1"/>
          </p:cNvSpPr>
          <p:nvPr/>
        </p:nvSpPr>
        <p:spPr bwMode="auto">
          <a:xfrm>
            <a:off x="2278063" y="2774950"/>
            <a:ext cx="549275" cy="304800"/>
          </a:xfrm>
          <a:prstGeom prst="rect">
            <a:avLst/>
          </a:prstGeom>
          <a:noFill/>
          <a:ln w="9525">
            <a:noFill/>
            <a:miter lim="800000"/>
            <a:headEnd/>
            <a:tailEnd/>
          </a:ln>
        </p:spPr>
        <p:txBody>
          <a:bodyPr wrap="none">
            <a:prstTxWarp prst="textNoShape">
              <a:avLst/>
            </a:prstTxWarp>
            <a:spAutoFit/>
          </a:bodyPr>
          <a:lstStyle/>
          <a:p>
            <a:r>
              <a:rPr lang="en-US" sz="1400" b="1">
                <a:solidFill>
                  <a:srgbClr val="FFFF00"/>
                </a:solidFill>
                <a:latin typeface="Times New Roman" charset="0"/>
              </a:rPr>
              <a:t>Xpix</a:t>
            </a:r>
          </a:p>
        </p:txBody>
      </p:sp>
      <p:sp>
        <p:nvSpPr>
          <p:cNvPr id="81933" name="Line 12"/>
          <p:cNvSpPr>
            <a:spLocks noChangeShapeType="1"/>
          </p:cNvSpPr>
          <p:nvPr/>
        </p:nvSpPr>
        <p:spPr bwMode="auto">
          <a:xfrm flipH="1" flipV="1">
            <a:off x="3117850" y="2262188"/>
            <a:ext cx="80963" cy="712787"/>
          </a:xfrm>
          <a:prstGeom prst="line">
            <a:avLst/>
          </a:prstGeom>
          <a:noFill/>
          <a:ln w="28575">
            <a:solidFill>
              <a:srgbClr val="FFFF00"/>
            </a:solidFill>
            <a:round/>
            <a:headEnd/>
            <a:tailEnd type="triangle" w="med" len="med"/>
          </a:ln>
        </p:spPr>
        <p:txBody>
          <a:bodyPr wrap="none" anchor="ctr">
            <a:prstTxWarp prst="textNoShape">
              <a:avLst/>
            </a:prstTxWarp>
          </a:bodyPr>
          <a:lstStyle/>
          <a:p>
            <a:endParaRPr lang="en-US"/>
          </a:p>
        </p:txBody>
      </p:sp>
      <p:sp>
        <p:nvSpPr>
          <p:cNvPr id="81934" name="Oval 13"/>
          <p:cNvSpPr>
            <a:spLocks noChangeArrowheads="1"/>
          </p:cNvSpPr>
          <p:nvPr/>
        </p:nvSpPr>
        <p:spPr bwMode="auto">
          <a:xfrm>
            <a:off x="3084513" y="2959100"/>
            <a:ext cx="165100" cy="165100"/>
          </a:xfrm>
          <a:prstGeom prst="ellipse">
            <a:avLst/>
          </a:prstGeom>
          <a:solidFill>
            <a:srgbClr val="FFFF00"/>
          </a:solidFill>
          <a:ln w="12700">
            <a:solidFill>
              <a:schemeClr val="tx1"/>
            </a:solidFill>
            <a:round/>
            <a:headEnd/>
            <a:tailEnd/>
          </a:ln>
        </p:spPr>
        <p:txBody>
          <a:bodyPr wrap="none" anchor="ctr">
            <a:prstTxWarp prst="textNoShape">
              <a:avLst/>
            </a:prstTxWarp>
          </a:bodyPr>
          <a:lstStyle/>
          <a:p>
            <a:endParaRPr lang="fr-FR"/>
          </a:p>
        </p:txBody>
      </p:sp>
      <p:sp>
        <p:nvSpPr>
          <p:cNvPr id="81935" name="Text Box 14"/>
          <p:cNvSpPr txBox="1">
            <a:spLocks noChangeArrowheads="1"/>
          </p:cNvSpPr>
          <p:nvPr/>
        </p:nvSpPr>
        <p:spPr bwMode="auto">
          <a:xfrm>
            <a:off x="2768600" y="2055813"/>
            <a:ext cx="549275" cy="304800"/>
          </a:xfrm>
          <a:prstGeom prst="rect">
            <a:avLst/>
          </a:prstGeom>
          <a:noFill/>
          <a:ln w="9525">
            <a:noFill/>
            <a:miter lim="800000"/>
            <a:headEnd/>
            <a:tailEnd/>
          </a:ln>
        </p:spPr>
        <p:txBody>
          <a:bodyPr wrap="none">
            <a:prstTxWarp prst="textNoShape">
              <a:avLst/>
            </a:prstTxWarp>
            <a:spAutoFit/>
          </a:bodyPr>
          <a:lstStyle/>
          <a:p>
            <a:r>
              <a:rPr lang="en-US" sz="1400" b="1">
                <a:solidFill>
                  <a:srgbClr val="FFFF00"/>
                </a:solidFill>
                <a:latin typeface="Times New Roman" charset="0"/>
              </a:rPr>
              <a:t>Ypix</a:t>
            </a:r>
          </a:p>
        </p:txBody>
      </p:sp>
      <p:sp>
        <p:nvSpPr>
          <p:cNvPr id="81936" name="Oval 15"/>
          <p:cNvSpPr>
            <a:spLocks noChangeArrowheads="1"/>
          </p:cNvSpPr>
          <p:nvPr/>
        </p:nvSpPr>
        <p:spPr bwMode="auto">
          <a:xfrm>
            <a:off x="4824413" y="2178050"/>
            <a:ext cx="962025" cy="962025"/>
          </a:xfrm>
          <a:prstGeom prst="ellipse">
            <a:avLst/>
          </a:prstGeom>
          <a:noFill/>
          <a:ln w="28575">
            <a:solidFill>
              <a:srgbClr val="FF0000"/>
            </a:solidFill>
            <a:round/>
            <a:headEnd/>
            <a:tailEnd/>
          </a:ln>
        </p:spPr>
        <p:txBody>
          <a:bodyPr wrap="none" anchor="ctr">
            <a:prstTxWarp prst="textNoShape">
              <a:avLst/>
            </a:prstTxWarp>
          </a:bodyPr>
          <a:lstStyle/>
          <a:p>
            <a:endParaRPr lang="fr-FR"/>
          </a:p>
        </p:txBody>
      </p:sp>
      <p:sp>
        <p:nvSpPr>
          <p:cNvPr id="81937" name="Text Box 16"/>
          <p:cNvSpPr txBox="1">
            <a:spLocks noChangeArrowheads="1"/>
          </p:cNvSpPr>
          <p:nvPr/>
        </p:nvSpPr>
        <p:spPr bwMode="auto">
          <a:xfrm>
            <a:off x="4948238" y="342900"/>
            <a:ext cx="488950" cy="274638"/>
          </a:xfrm>
          <a:prstGeom prst="rect">
            <a:avLst/>
          </a:prstGeom>
          <a:noFill/>
          <a:ln w="9525">
            <a:noFill/>
            <a:miter lim="800000"/>
            <a:headEnd/>
            <a:tailEnd/>
          </a:ln>
        </p:spPr>
        <p:txBody>
          <a:bodyPr wrap="none">
            <a:prstTxWarp prst="textNoShape">
              <a:avLst/>
            </a:prstTxWarp>
            <a:spAutoFit/>
          </a:bodyPr>
          <a:lstStyle/>
          <a:p>
            <a:r>
              <a:rPr lang="en-US" sz="1200">
                <a:latin typeface="Times New Roman" charset="0"/>
              </a:rPr>
              <a:t>Xpix</a:t>
            </a:r>
          </a:p>
        </p:txBody>
      </p:sp>
      <p:sp>
        <p:nvSpPr>
          <p:cNvPr id="81938" name="Text Box 17"/>
          <p:cNvSpPr txBox="1">
            <a:spLocks noChangeArrowheads="1"/>
          </p:cNvSpPr>
          <p:nvPr/>
        </p:nvSpPr>
        <p:spPr bwMode="auto">
          <a:xfrm>
            <a:off x="4310063" y="966788"/>
            <a:ext cx="488950" cy="274637"/>
          </a:xfrm>
          <a:prstGeom prst="rect">
            <a:avLst/>
          </a:prstGeom>
          <a:noFill/>
          <a:ln w="9525">
            <a:noFill/>
            <a:miter lim="800000"/>
            <a:headEnd/>
            <a:tailEnd/>
          </a:ln>
        </p:spPr>
        <p:txBody>
          <a:bodyPr wrap="none">
            <a:prstTxWarp prst="textNoShape">
              <a:avLst/>
            </a:prstTxWarp>
            <a:spAutoFit/>
          </a:bodyPr>
          <a:lstStyle/>
          <a:p>
            <a:r>
              <a:rPr lang="en-US" sz="1200">
                <a:latin typeface="Times New Roman" charset="0"/>
              </a:rPr>
              <a:t>Ypix</a:t>
            </a:r>
          </a:p>
        </p:txBody>
      </p:sp>
      <p:sp>
        <p:nvSpPr>
          <p:cNvPr id="81939" name="Text Box 18"/>
          <p:cNvSpPr txBox="1">
            <a:spLocks noChangeArrowheads="1"/>
          </p:cNvSpPr>
          <p:nvPr/>
        </p:nvSpPr>
        <p:spPr bwMode="auto">
          <a:xfrm>
            <a:off x="4814888" y="2506663"/>
            <a:ext cx="369887" cy="274637"/>
          </a:xfrm>
          <a:prstGeom prst="rect">
            <a:avLst/>
          </a:prstGeom>
          <a:noFill/>
          <a:ln w="9525">
            <a:noFill/>
            <a:miter lim="800000"/>
            <a:headEnd/>
            <a:tailEnd/>
          </a:ln>
        </p:spPr>
        <p:txBody>
          <a:bodyPr wrap="none">
            <a:prstTxWarp prst="textNoShape">
              <a:avLst/>
            </a:prstTxWarp>
            <a:spAutoFit/>
          </a:bodyPr>
          <a:lstStyle/>
          <a:p>
            <a:r>
              <a:rPr lang="en-US" sz="1200">
                <a:latin typeface="Times New Roman" charset="0"/>
              </a:rPr>
              <a:t>X1</a:t>
            </a:r>
          </a:p>
        </p:txBody>
      </p:sp>
      <p:sp>
        <p:nvSpPr>
          <p:cNvPr id="81940" name="Text Box 19"/>
          <p:cNvSpPr txBox="1">
            <a:spLocks noChangeArrowheads="1"/>
          </p:cNvSpPr>
          <p:nvPr/>
        </p:nvSpPr>
        <p:spPr bwMode="auto">
          <a:xfrm>
            <a:off x="5414963" y="2838450"/>
            <a:ext cx="369887" cy="274638"/>
          </a:xfrm>
          <a:prstGeom prst="rect">
            <a:avLst/>
          </a:prstGeom>
          <a:noFill/>
          <a:ln w="9525">
            <a:noFill/>
            <a:miter lim="800000"/>
            <a:headEnd/>
            <a:tailEnd/>
          </a:ln>
        </p:spPr>
        <p:txBody>
          <a:bodyPr wrap="none">
            <a:prstTxWarp prst="textNoShape">
              <a:avLst/>
            </a:prstTxWarp>
            <a:spAutoFit/>
          </a:bodyPr>
          <a:lstStyle/>
          <a:p>
            <a:r>
              <a:rPr lang="en-US" sz="1200">
                <a:latin typeface="Times New Roman" charset="0"/>
              </a:rPr>
              <a:t>Y1</a:t>
            </a:r>
          </a:p>
        </p:txBody>
      </p:sp>
      <p:sp>
        <p:nvSpPr>
          <p:cNvPr id="81941" name="Text Box 20"/>
          <p:cNvSpPr txBox="1">
            <a:spLocks noChangeArrowheads="1"/>
          </p:cNvSpPr>
          <p:nvPr/>
        </p:nvSpPr>
        <p:spPr bwMode="auto">
          <a:xfrm>
            <a:off x="5253038" y="769938"/>
            <a:ext cx="369887" cy="274637"/>
          </a:xfrm>
          <a:prstGeom prst="rect">
            <a:avLst/>
          </a:prstGeom>
          <a:noFill/>
          <a:ln w="9525">
            <a:noFill/>
            <a:miter lim="800000"/>
            <a:headEnd/>
            <a:tailEnd/>
          </a:ln>
        </p:spPr>
        <p:txBody>
          <a:bodyPr>
            <a:prstTxWarp prst="textNoShape">
              <a:avLst/>
            </a:prstTxWarp>
            <a:spAutoFit/>
          </a:bodyPr>
          <a:lstStyle/>
          <a:p>
            <a:r>
              <a:rPr lang="en-US" sz="1200">
                <a:latin typeface="Times New Roman" charset="0"/>
              </a:rPr>
              <a:t>Z1</a:t>
            </a:r>
          </a:p>
        </p:txBody>
      </p:sp>
      <p:sp>
        <p:nvSpPr>
          <p:cNvPr id="81942" name="Text Box 21"/>
          <p:cNvSpPr txBox="1">
            <a:spLocks noChangeArrowheads="1"/>
          </p:cNvSpPr>
          <p:nvPr/>
        </p:nvSpPr>
        <p:spPr bwMode="auto">
          <a:xfrm>
            <a:off x="184150" y="5021263"/>
            <a:ext cx="8810625" cy="1416050"/>
          </a:xfrm>
          <a:prstGeom prst="rect">
            <a:avLst/>
          </a:prstGeom>
          <a:solidFill>
            <a:srgbClr val="FFFFFF"/>
          </a:solidFill>
          <a:ln w="9525">
            <a:noFill/>
            <a:miter lim="800000"/>
            <a:headEnd/>
            <a:tailEnd/>
          </a:ln>
        </p:spPr>
        <p:txBody>
          <a:bodyPr>
            <a:prstTxWarp prst="textNoShape">
              <a:avLst/>
            </a:prstTxWarp>
            <a:spAutoFit/>
          </a:bodyPr>
          <a:lstStyle/>
          <a:p>
            <a:pPr>
              <a:lnSpc>
                <a:spcPct val="120000"/>
              </a:lnSpc>
            </a:pPr>
            <a:r>
              <a:rPr lang="en-US" sz="1200">
                <a:latin typeface="Times New Roman" charset="0"/>
              </a:rPr>
              <a:t>"Virtual chamber" of HKL software, which is used to define the specimen orientation in the microscope chamber </a:t>
            </a:r>
          </a:p>
          <a:p>
            <a:pPr>
              <a:lnSpc>
                <a:spcPct val="120000"/>
              </a:lnSpc>
            </a:pPr>
            <a:r>
              <a:rPr lang="en-US" sz="1200">
                <a:latin typeface="Times New Roman" charset="0"/>
              </a:rPr>
              <a:t>(= how to align frame_0 with frame_1); picture is drawn as if the observer was the camera.  Note that the maps are turned by 180° with respect to this picture.</a:t>
            </a:r>
          </a:p>
          <a:p>
            <a:pPr>
              <a:lnSpc>
                <a:spcPct val="120000"/>
              </a:lnSpc>
            </a:pPr>
            <a:r>
              <a:rPr lang="en-US" sz="1200" b="1">
                <a:latin typeface="Times New Roman" charset="0"/>
              </a:rPr>
              <a:t>- original Euler angles are given in frame_1</a:t>
            </a:r>
            <a:r>
              <a:rPr lang="en-US" sz="1200">
                <a:latin typeface="Times New Roman" charset="0"/>
              </a:rPr>
              <a:t> (also called CS1)</a:t>
            </a:r>
          </a:p>
          <a:p>
            <a:pPr>
              <a:lnSpc>
                <a:spcPct val="120000"/>
              </a:lnSpc>
            </a:pPr>
            <a:r>
              <a:rPr lang="en-US" sz="1200">
                <a:latin typeface="Times New Roman" charset="0"/>
              </a:rPr>
              <a:t>The ctf format is designed to export Euler angle into frame_0 (CS0), which is correct, provided that the specimen orientation is correctly defined.</a:t>
            </a:r>
          </a:p>
        </p:txBody>
      </p:sp>
      <p:sp>
        <p:nvSpPr>
          <p:cNvPr id="81943" name="Line 22"/>
          <p:cNvSpPr>
            <a:spLocks noChangeShapeType="1"/>
          </p:cNvSpPr>
          <p:nvPr/>
        </p:nvSpPr>
        <p:spPr bwMode="auto">
          <a:xfrm>
            <a:off x="5394325" y="1157288"/>
            <a:ext cx="962025" cy="0"/>
          </a:xfrm>
          <a:prstGeom prst="line">
            <a:avLst/>
          </a:prstGeom>
          <a:noFill/>
          <a:ln w="9525">
            <a:solidFill>
              <a:srgbClr val="FF0000"/>
            </a:solidFill>
            <a:round/>
            <a:headEnd/>
            <a:tailEnd/>
          </a:ln>
        </p:spPr>
        <p:txBody>
          <a:bodyPr wrap="none" anchor="ctr">
            <a:prstTxWarp prst="textNoShape">
              <a:avLst/>
            </a:prstTxWarp>
          </a:bodyPr>
          <a:lstStyle/>
          <a:p>
            <a:endParaRPr lang="en-US"/>
          </a:p>
        </p:txBody>
      </p:sp>
      <p:sp>
        <p:nvSpPr>
          <p:cNvPr id="81944" name="Text Box 23"/>
          <p:cNvSpPr txBox="1">
            <a:spLocks noChangeArrowheads="1"/>
          </p:cNvSpPr>
          <p:nvPr/>
        </p:nvSpPr>
        <p:spPr bwMode="auto">
          <a:xfrm>
            <a:off x="5143500" y="3100388"/>
            <a:ext cx="3063875" cy="457200"/>
          </a:xfrm>
          <a:prstGeom prst="rect">
            <a:avLst/>
          </a:prstGeom>
          <a:noFill/>
          <a:ln w="9525">
            <a:noFill/>
            <a:miter lim="800000"/>
            <a:headEnd/>
            <a:tailEnd/>
          </a:ln>
        </p:spPr>
        <p:txBody>
          <a:bodyPr wrap="none">
            <a:prstTxWarp prst="textNoShape">
              <a:avLst/>
            </a:prstTxWarp>
            <a:spAutoFit/>
          </a:bodyPr>
          <a:lstStyle/>
          <a:p>
            <a:r>
              <a:rPr lang="en-US" sz="2400">
                <a:solidFill>
                  <a:srgbClr val="FF0000"/>
                </a:solidFill>
                <a:latin typeface="Times New Roman" charset="0"/>
              </a:rPr>
              <a:t>CS1 = raw data format</a:t>
            </a:r>
            <a:endParaRPr lang="en-US" sz="2400">
              <a:latin typeface="Times New Roman" charset="0"/>
            </a:endParaRPr>
          </a:p>
        </p:txBody>
      </p:sp>
      <p:sp>
        <p:nvSpPr>
          <p:cNvPr id="81945" name="Text Box 24"/>
          <p:cNvSpPr txBox="1">
            <a:spLocks noChangeArrowheads="1"/>
          </p:cNvSpPr>
          <p:nvPr/>
        </p:nvSpPr>
        <p:spPr bwMode="auto">
          <a:xfrm>
            <a:off x="6276975" y="3697288"/>
            <a:ext cx="2730500" cy="1393825"/>
          </a:xfrm>
          <a:prstGeom prst="rect">
            <a:avLst/>
          </a:prstGeom>
          <a:noFill/>
          <a:ln w="9525">
            <a:noFill/>
            <a:miter lim="800000"/>
            <a:headEnd/>
            <a:tailEnd/>
          </a:ln>
        </p:spPr>
        <p:txBody>
          <a:bodyPr>
            <a:prstTxWarp prst="textNoShape">
              <a:avLst/>
            </a:prstTxWarp>
          </a:bodyPr>
          <a:lstStyle/>
          <a:p>
            <a:r>
              <a:rPr lang="en-US" sz="1600">
                <a:solidFill>
                  <a:schemeClr val="accent2"/>
                </a:solidFill>
                <a:latin typeface="Times New Roman" charset="0"/>
              </a:rPr>
              <a:t>CS0 is modified by the user to align axes however they please.  The CTF format always exports in CS0 arrangement. </a:t>
            </a:r>
          </a:p>
        </p:txBody>
      </p:sp>
      <p:sp>
        <p:nvSpPr>
          <p:cNvPr id="81946" name="Oval 15"/>
          <p:cNvSpPr>
            <a:spLocks noChangeArrowheads="1"/>
          </p:cNvSpPr>
          <p:nvPr/>
        </p:nvSpPr>
        <p:spPr bwMode="auto">
          <a:xfrm>
            <a:off x="5853113" y="1225550"/>
            <a:ext cx="962025" cy="962025"/>
          </a:xfrm>
          <a:prstGeom prst="ellipse">
            <a:avLst/>
          </a:prstGeom>
          <a:noFill/>
          <a:ln w="38100">
            <a:solidFill>
              <a:srgbClr val="06AD0B"/>
            </a:solidFill>
            <a:round/>
            <a:headEnd/>
            <a:tailEnd/>
          </a:ln>
        </p:spPr>
        <p:txBody>
          <a:bodyPr wrap="none" anchor="ctr">
            <a:prstTxWarp prst="textNoShape">
              <a:avLst/>
            </a:prstTxWarp>
          </a:bodyPr>
          <a:lstStyle/>
          <a:p>
            <a:endParaRPr lang="fr-FR"/>
          </a:p>
        </p:txBody>
      </p:sp>
      <p:sp>
        <p:nvSpPr>
          <p:cNvPr id="27" name="Rectangle 2"/>
          <p:cNvSpPr txBox="1">
            <a:spLocks noChangeArrowheads="1"/>
          </p:cNvSpPr>
          <p:nvPr/>
        </p:nvSpPr>
        <p:spPr bwMode="auto">
          <a:xfrm>
            <a:off x="5703842" y="107040"/>
            <a:ext cx="2913117"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000090"/>
                </a:solidFill>
                <a:effectLst/>
                <a:uLnTx/>
                <a:uFillTx/>
                <a:latin typeface="+mj-lt"/>
                <a:ea typeface="ＭＳ Ｐゴシック" charset="-128"/>
                <a:cs typeface="ＭＳ Ｐゴシック" charset="-128"/>
              </a:rPr>
              <a:t>HKL frames</a:t>
            </a:r>
            <a:endParaRPr kumimoji="0" lang="en-US" sz="3200" b="1" i="0" u="none" strike="noStrike" kern="0" cap="none" spc="0" normalizeH="0" baseline="0" noProof="0" dirty="0">
              <a:ln>
                <a:noFill/>
              </a:ln>
              <a:solidFill>
                <a:srgbClr val="000090"/>
              </a:solidFill>
              <a:effectLst/>
              <a:uLnTx/>
              <a:uFillTx/>
              <a:latin typeface="+mj-lt"/>
              <a:ea typeface="ＭＳ Ｐゴシック" charset="-128"/>
              <a:cs typeface="ＭＳ Ｐゴシック" charset="-128"/>
            </a:endParaRPr>
          </a:p>
        </p:txBody>
      </p:sp>
    </p:spTree>
    <p:extLst>
      <p:ext uri="{BB962C8B-B14F-4D97-AF65-F5344CB8AC3E}">
        <p14:creationId xmlns:p14="http://schemas.microsoft.com/office/powerpoint/2010/main" val="291980674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nvGraphicFramePr>
        <p:xfrm>
          <a:off x="95250" y="1443038"/>
          <a:ext cx="4030663" cy="4260850"/>
        </p:xfrm>
        <a:graphic>
          <a:graphicData uri="http://schemas.openxmlformats.org/presentationml/2006/ole">
            <mc:AlternateContent xmlns:mc="http://schemas.openxmlformats.org/markup-compatibility/2006">
              <mc:Choice xmlns:v="urn:schemas-microsoft-com:vml" Requires="v">
                <p:oleObj spid="_x0000_s115717" name="Picture Publisher Image" r:id="rId3" imgW="5143680" imgH="5295960" progId="PictPub.Image.7">
                  <p:embed/>
                </p:oleObj>
              </mc:Choice>
              <mc:Fallback>
                <p:oleObj name="Picture Publisher Image" r:id="rId3" imgW="5143680" imgH="5295960" progId="PictPub.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1443038"/>
                        <a:ext cx="4030663"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2948" name="Text Box 3"/>
          <p:cNvSpPr txBox="1">
            <a:spLocks noChangeArrowheads="1"/>
          </p:cNvSpPr>
          <p:nvPr/>
        </p:nvSpPr>
        <p:spPr bwMode="auto">
          <a:xfrm>
            <a:off x="2938463" y="2874963"/>
            <a:ext cx="573087"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top</a:t>
            </a:r>
          </a:p>
        </p:txBody>
      </p:sp>
      <p:sp>
        <p:nvSpPr>
          <p:cNvPr id="82949" name="Text Box 4"/>
          <p:cNvSpPr txBox="1">
            <a:spLocks noChangeArrowheads="1"/>
          </p:cNvSpPr>
          <p:nvPr/>
        </p:nvSpPr>
        <p:spPr bwMode="auto">
          <a:xfrm>
            <a:off x="2795588" y="4775200"/>
            <a:ext cx="1047750"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bottom</a:t>
            </a:r>
          </a:p>
        </p:txBody>
      </p:sp>
      <p:sp>
        <p:nvSpPr>
          <p:cNvPr id="82950" name="Oval 5"/>
          <p:cNvSpPr>
            <a:spLocks noChangeArrowheads="1"/>
          </p:cNvSpPr>
          <p:nvPr/>
        </p:nvSpPr>
        <p:spPr bwMode="auto">
          <a:xfrm>
            <a:off x="769938" y="4208463"/>
            <a:ext cx="1193800" cy="1225550"/>
          </a:xfrm>
          <a:prstGeom prst="ellipse">
            <a:avLst/>
          </a:prstGeom>
          <a:noFill/>
          <a:ln w="28575">
            <a:solidFill>
              <a:srgbClr val="FF0F09"/>
            </a:solidFill>
            <a:round/>
            <a:headEnd/>
            <a:tailEnd/>
          </a:ln>
        </p:spPr>
        <p:txBody>
          <a:bodyPr wrap="none" anchor="ctr">
            <a:prstTxWarp prst="textNoShape">
              <a:avLst/>
            </a:prstTxWarp>
          </a:bodyPr>
          <a:lstStyle/>
          <a:p>
            <a:endParaRPr lang="fr-FR"/>
          </a:p>
        </p:txBody>
      </p:sp>
      <p:sp>
        <p:nvSpPr>
          <p:cNvPr id="82951" name="Text Box 6"/>
          <p:cNvSpPr txBox="1">
            <a:spLocks noChangeArrowheads="1"/>
          </p:cNvSpPr>
          <p:nvPr/>
        </p:nvSpPr>
        <p:spPr bwMode="auto">
          <a:xfrm>
            <a:off x="1139825" y="5005388"/>
            <a:ext cx="693738" cy="396875"/>
          </a:xfrm>
          <a:prstGeom prst="rect">
            <a:avLst/>
          </a:prstGeom>
          <a:noFill/>
          <a:ln w="9525">
            <a:noFill/>
            <a:miter lim="800000"/>
            <a:headEnd/>
            <a:tailEnd/>
          </a:ln>
        </p:spPr>
        <p:txBody>
          <a:bodyPr>
            <a:prstTxWarp prst="textNoShape">
              <a:avLst/>
            </a:prstTxWarp>
            <a:spAutoFit/>
          </a:bodyPr>
          <a:lstStyle/>
          <a:p>
            <a:r>
              <a:rPr lang="en-US">
                <a:solidFill>
                  <a:srgbClr val="FF0F09"/>
                </a:solidFill>
                <a:latin typeface="Times New Roman" charset="0"/>
              </a:rPr>
              <a:t>CS1</a:t>
            </a:r>
          </a:p>
        </p:txBody>
      </p:sp>
      <p:pic>
        <p:nvPicPr>
          <p:cNvPr id="82952" name="Picture 7" descr="frames"/>
          <p:cNvPicPr>
            <a:picLocks noChangeAspect="1" noChangeArrowheads="1"/>
          </p:cNvPicPr>
          <p:nvPr/>
        </p:nvPicPr>
        <p:blipFill>
          <a:blip r:embed="rId5"/>
          <a:srcRect l="2136" r="11066"/>
          <a:stretch>
            <a:fillRect/>
          </a:stretch>
        </p:blipFill>
        <p:spPr bwMode="auto">
          <a:xfrm>
            <a:off x="4141788" y="1352550"/>
            <a:ext cx="5030787" cy="3470275"/>
          </a:xfrm>
          <a:prstGeom prst="rect">
            <a:avLst/>
          </a:prstGeom>
          <a:noFill/>
          <a:ln w="9525">
            <a:noFill/>
            <a:miter lim="800000"/>
            <a:headEnd/>
            <a:tailEnd/>
          </a:ln>
        </p:spPr>
      </p:pic>
      <p:sp>
        <p:nvSpPr>
          <p:cNvPr id="82953" name="Line 8"/>
          <p:cNvSpPr>
            <a:spLocks noChangeShapeType="1"/>
          </p:cNvSpPr>
          <p:nvPr/>
        </p:nvSpPr>
        <p:spPr bwMode="auto">
          <a:xfrm flipH="1" flipV="1">
            <a:off x="3287713" y="4413250"/>
            <a:ext cx="1106487" cy="69056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2954" name="Text Box 9"/>
          <p:cNvSpPr txBox="1">
            <a:spLocks noChangeArrowheads="1"/>
          </p:cNvSpPr>
          <p:nvPr/>
        </p:nvSpPr>
        <p:spPr bwMode="auto">
          <a:xfrm>
            <a:off x="4327525" y="5000625"/>
            <a:ext cx="3016250" cy="523875"/>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first acquired pixel (X</a:t>
            </a:r>
            <a:r>
              <a:rPr lang="en-US" sz="1400" baseline="-25000">
                <a:latin typeface="Times New Roman" charset="0"/>
              </a:rPr>
              <a:t>spatial</a:t>
            </a:r>
            <a:r>
              <a:rPr lang="en-US" sz="1400">
                <a:latin typeface="Times New Roman" charset="0"/>
              </a:rPr>
              <a:t>=1,Y</a:t>
            </a:r>
            <a:r>
              <a:rPr lang="en-US" sz="1400" baseline="-25000">
                <a:latin typeface="Times New Roman" charset="0"/>
              </a:rPr>
              <a:t>spatial</a:t>
            </a:r>
            <a:r>
              <a:rPr lang="en-US" sz="1400">
                <a:latin typeface="Times New Roman" charset="0"/>
              </a:rPr>
              <a:t>=1) </a:t>
            </a:r>
          </a:p>
          <a:p>
            <a:r>
              <a:rPr lang="en-US" sz="1400">
                <a:latin typeface="Times New Roman" charset="0"/>
              </a:rPr>
              <a:t>= top left pixel of the resulting map</a:t>
            </a:r>
          </a:p>
        </p:txBody>
      </p:sp>
      <p:sp>
        <p:nvSpPr>
          <p:cNvPr id="82955" name="Line 10"/>
          <p:cNvSpPr>
            <a:spLocks noChangeShapeType="1"/>
          </p:cNvSpPr>
          <p:nvPr/>
        </p:nvSpPr>
        <p:spPr bwMode="auto">
          <a:xfrm flipH="1">
            <a:off x="2182813" y="4406900"/>
            <a:ext cx="925512" cy="0"/>
          </a:xfrm>
          <a:prstGeom prst="line">
            <a:avLst/>
          </a:prstGeom>
          <a:noFill/>
          <a:ln w="28575">
            <a:solidFill>
              <a:srgbClr val="FFFF00"/>
            </a:solidFill>
            <a:round/>
            <a:headEnd/>
            <a:tailEnd type="triangle" w="med" len="med"/>
          </a:ln>
        </p:spPr>
        <p:txBody>
          <a:bodyPr wrap="none" anchor="ctr">
            <a:prstTxWarp prst="textNoShape">
              <a:avLst/>
            </a:prstTxWarp>
          </a:bodyPr>
          <a:lstStyle/>
          <a:p>
            <a:endParaRPr lang="en-US"/>
          </a:p>
        </p:txBody>
      </p:sp>
      <p:sp>
        <p:nvSpPr>
          <p:cNvPr id="82956" name="Text Box 11"/>
          <p:cNvSpPr txBox="1">
            <a:spLocks noChangeArrowheads="1"/>
          </p:cNvSpPr>
          <p:nvPr/>
        </p:nvSpPr>
        <p:spPr bwMode="auto">
          <a:xfrm>
            <a:off x="2306638" y="4127500"/>
            <a:ext cx="549275" cy="304800"/>
          </a:xfrm>
          <a:prstGeom prst="rect">
            <a:avLst/>
          </a:prstGeom>
          <a:noFill/>
          <a:ln w="9525">
            <a:noFill/>
            <a:miter lim="800000"/>
            <a:headEnd/>
            <a:tailEnd/>
          </a:ln>
        </p:spPr>
        <p:txBody>
          <a:bodyPr wrap="none">
            <a:prstTxWarp prst="textNoShape">
              <a:avLst/>
            </a:prstTxWarp>
            <a:spAutoFit/>
          </a:bodyPr>
          <a:lstStyle/>
          <a:p>
            <a:r>
              <a:rPr lang="en-US" sz="1400" b="1">
                <a:solidFill>
                  <a:srgbClr val="FFFF00"/>
                </a:solidFill>
                <a:latin typeface="Times New Roman" charset="0"/>
              </a:rPr>
              <a:t>Xpix</a:t>
            </a:r>
          </a:p>
        </p:txBody>
      </p:sp>
      <p:sp>
        <p:nvSpPr>
          <p:cNvPr id="82957" name="Line 12"/>
          <p:cNvSpPr>
            <a:spLocks noChangeShapeType="1"/>
          </p:cNvSpPr>
          <p:nvPr/>
        </p:nvSpPr>
        <p:spPr bwMode="auto">
          <a:xfrm flipH="1" flipV="1">
            <a:off x="3146425" y="3614738"/>
            <a:ext cx="80963" cy="712787"/>
          </a:xfrm>
          <a:prstGeom prst="line">
            <a:avLst/>
          </a:prstGeom>
          <a:noFill/>
          <a:ln w="28575">
            <a:solidFill>
              <a:srgbClr val="FFFF00"/>
            </a:solidFill>
            <a:round/>
            <a:headEnd/>
            <a:tailEnd type="triangle" w="med" len="med"/>
          </a:ln>
        </p:spPr>
        <p:txBody>
          <a:bodyPr wrap="none" anchor="ctr">
            <a:prstTxWarp prst="textNoShape">
              <a:avLst/>
            </a:prstTxWarp>
          </a:bodyPr>
          <a:lstStyle/>
          <a:p>
            <a:endParaRPr lang="en-US"/>
          </a:p>
        </p:txBody>
      </p:sp>
      <p:sp>
        <p:nvSpPr>
          <p:cNvPr id="82958" name="Oval 13"/>
          <p:cNvSpPr>
            <a:spLocks noChangeArrowheads="1"/>
          </p:cNvSpPr>
          <p:nvPr/>
        </p:nvSpPr>
        <p:spPr bwMode="auto">
          <a:xfrm>
            <a:off x="3113088" y="4311650"/>
            <a:ext cx="165100" cy="165100"/>
          </a:xfrm>
          <a:prstGeom prst="ellipse">
            <a:avLst/>
          </a:prstGeom>
          <a:solidFill>
            <a:srgbClr val="FFFF00"/>
          </a:solidFill>
          <a:ln w="12700">
            <a:solidFill>
              <a:schemeClr val="tx1"/>
            </a:solidFill>
            <a:round/>
            <a:headEnd/>
            <a:tailEnd/>
          </a:ln>
        </p:spPr>
        <p:txBody>
          <a:bodyPr wrap="none" anchor="ctr">
            <a:prstTxWarp prst="textNoShape">
              <a:avLst/>
            </a:prstTxWarp>
          </a:bodyPr>
          <a:lstStyle/>
          <a:p>
            <a:endParaRPr lang="fr-FR"/>
          </a:p>
        </p:txBody>
      </p:sp>
      <p:sp>
        <p:nvSpPr>
          <p:cNvPr id="82959" name="Text Box 14"/>
          <p:cNvSpPr txBox="1">
            <a:spLocks noChangeArrowheads="1"/>
          </p:cNvSpPr>
          <p:nvPr/>
        </p:nvSpPr>
        <p:spPr bwMode="auto">
          <a:xfrm>
            <a:off x="2797175" y="3408363"/>
            <a:ext cx="549275" cy="304800"/>
          </a:xfrm>
          <a:prstGeom prst="rect">
            <a:avLst/>
          </a:prstGeom>
          <a:noFill/>
          <a:ln w="9525">
            <a:noFill/>
            <a:miter lim="800000"/>
            <a:headEnd/>
            <a:tailEnd/>
          </a:ln>
        </p:spPr>
        <p:txBody>
          <a:bodyPr wrap="none">
            <a:prstTxWarp prst="textNoShape">
              <a:avLst/>
            </a:prstTxWarp>
            <a:spAutoFit/>
          </a:bodyPr>
          <a:lstStyle/>
          <a:p>
            <a:r>
              <a:rPr lang="en-US" sz="1400" b="1">
                <a:solidFill>
                  <a:srgbClr val="FFFF00"/>
                </a:solidFill>
                <a:latin typeface="Times New Roman" charset="0"/>
              </a:rPr>
              <a:t>Ypix</a:t>
            </a:r>
          </a:p>
        </p:txBody>
      </p:sp>
      <p:sp>
        <p:nvSpPr>
          <p:cNvPr id="82960" name="Oval 15"/>
          <p:cNvSpPr>
            <a:spLocks noChangeArrowheads="1"/>
          </p:cNvSpPr>
          <p:nvPr/>
        </p:nvSpPr>
        <p:spPr bwMode="auto">
          <a:xfrm>
            <a:off x="4919663" y="3530600"/>
            <a:ext cx="962025" cy="962025"/>
          </a:xfrm>
          <a:prstGeom prst="ellipse">
            <a:avLst/>
          </a:prstGeom>
          <a:noFill/>
          <a:ln w="28575">
            <a:solidFill>
              <a:srgbClr val="FF0000"/>
            </a:solidFill>
            <a:round/>
            <a:headEnd/>
            <a:tailEnd/>
          </a:ln>
        </p:spPr>
        <p:txBody>
          <a:bodyPr wrap="none" anchor="ctr">
            <a:prstTxWarp prst="textNoShape">
              <a:avLst/>
            </a:prstTxWarp>
          </a:bodyPr>
          <a:lstStyle/>
          <a:p>
            <a:endParaRPr lang="fr-FR"/>
          </a:p>
        </p:txBody>
      </p:sp>
      <p:sp>
        <p:nvSpPr>
          <p:cNvPr id="82961" name="Text Box 16"/>
          <p:cNvSpPr txBox="1">
            <a:spLocks noChangeArrowheads="1"/>
          </p:cNvSpPr>
          <p:nvPr/>
        </p:nvSpPr>
        <p:spPr bwMode="auto">
          <a:xfrm>
            <a:off x="5043488" y="1695450"/>
            <a:ext cx="496887" cy="274638"/>
          </a:xfrm>
          <a:prstGeom prst="rect">
            <a:avLst/>
          </a:prstGeom>
          <a:noFill/>
          <a:ln w="9525">
            <a:noFill/>
            <a:miter lim="800000"/>
            <a:headEnd/>
            <a:tailEnd/>
          </a:ln>
        </p:spPr>
        <p:txBody>
          <a:bodyPr wrap="none">
            <a:prstTxWarp prst="textNoShape">
              <a:avLst/>
            </a:prstTxWarp>
            <a:spAutoFit/>
          </a:bodyPr>
          <a:lstStyle/>
          <a:p>
            <a:r>
              <a:rPr lang="en-US" sz="1200" b="1">
                <a:latin typeface="Times New Roman" charset="0"/>
              </a:rPr>
              <a:t>Xpix</a:t>
            </a:r>
          </a:p>
        </p:txBody>
      </p:sp>
      <p:sp>
        <p:nvSpPr>
          <p:cNvPr id="82962" name="Text Box 17"/>
          <p:cNvSpPr txBox="1">
            <a:spLocks noChangeArrowheads="1"/>
          </p:cNvSpPr>
          <p:nvPr/>
        </p:nvSpPr>
        <p:spPr bwMode="auto">
          <a:xfrm>
            <a:off x="4405313" y="2319338"/>
            <a:ext cx="496887" cy="274637"/>
          </a:xfrm>
          <a:prstGeom prst="rect">
            <a:avLst/>
          </a:prstGeom>
          <a:noFill/>
          <a:ln w="9525">
            <a:noFill/>
            <a:miter lim="800000"/>
            <a:headEnd/>
            <a:tailEnd/>
          </a:ln>
        </p:spPr>
        <p:txBody>
          <a:bodyPr wrap="none">
            <a:prstTxWarp prst="textNoShape">
              <a:avLst/>
            </a:prstTxWarp>
            <a:spAutoFit/>
          </a:bodyPr>
          <a:lstStyle/>
          <a:p>
            <a:r>
              <a:rPr lang="en-US" sz="1200" b="1">
                <a:latin typeface="Times New Roman" charset="0"/>
              </a:rPr>
              <a:t>Ypix</a:t>
            </a:r>
          </a:p>
        </p:txBody>
      </p:sp>
      <p:sp>
        <p:nvSpPr>
          <p:cNvPr id="82963" name="Text Box 18"/>
          <p:cNvSpPr txBox="1">
            <a:spLocks noChangeArrowheads="1"/>
          </p:cNvSpPr>
          <p:nvPr/>
        </p:nvSpPr>
        <p:spPr bwMode="auto">
          <a:xfrm>
            <a:off x="4910138" y="3859213"/>
            <a:ext cx="369887" cy="274637"/>
          </a:xfrm>
          <a:prstGeom prst="rect">
            <a:avLst/>
          </a:prstGeom>
          <a:noFill/>
          <a:ln w="9525">
            <a:noFill/>
            <a:miter lim="800000"/>
            <a:headEnd/>
            <a:tailEnd/>
          </a:ln>
        </p:spPr>
        <p:txBody>
          <a:bodyPr wrap="none">
            <a:prstTxWarp prst="textNoShape">
              <a:avLst/>
            </a:prstTxWarp>
            <a:spAutoFit/>
          </a:bodyPr>
          <a:lstStyle/>
          <a:p>
            <a:r>
              <a:rPr lang="en-US" sz="1200">
                <a:latin typeface="Times New Roman" charset="0"/>
              </a:rPr>
              <a:t>X1</a:t>
            </a:r>
          </a:p>
        </p:txBody>
      </p:sp>
      <p:sp>
        <p:nvSpPr>
          <p:cNvPr id="82964" name="Text Box 19"/>
          <p:cNvSpPr txBox="1">
            <a:spLocks noChangeArrowheads="1"/>
          </p:cNvSpPr>
          <p:nvPr/>
        </p:nvSpPr>
        <p:spPr bwMode="auto">
          <a:xfrm>
            <a:off x="5443538" y="4191000"/>
            <a:ext cx="369887" cy="274638"/>
          </a:xfrm>
          <a:prstGeom prst="rect">
            <a:avLst/>
          </a:prstGeom>
          <a:noFill/>
          <a:ln w="9525">
            <a:noFill/>
            <a:miter lim="800000"/>
            <a:headEnd/>
            <a:tailEnd/>
          </a:ln>
        </p:spPr>
        <p:txBody>
          <a:bodyPr wrap="none">
            <a:prstTxWarp prst="textNoShape">
              <a:avLst/>
            </a:prstTxWarp>
            <a:spAutoFit/>
          </a:bodyPr>
          <a:lstStyle/>
          <a:p>
            <a:r>
              <a:rPr lang="en-US" sz="1200">
                <a:latin typeface="Times New Roman" charset="0"/>
              </a:rPr>
              <a:t>Y1</a:t>
            </a:r>
          </a:p>
        </p:txBody>
      </p:sp>
      <p:sp>
        <p:nvSpPr>
          <p:cNvPr id="82965" name="Text Box 20"/>
          <p:cNvSpPr txBox="1">
            <a:spLocks noChangeArrowheads="1"/>
          </p:cNvSpPr>
          <p:nvPr/>
        </p:nvSpPr>
        <p:spPr bwMode="auto">
          <a:xfrm>
            <a:off x="5348288" y="2122488"/>
            <a:ext cx="369887" cy="274637"/>
          </a:xfrm>
          <a:prstGeom prst="rect">
            <a:avLst/>
          </a:prstGeom>
          <a:noFill/>
          <a:ln w="9525">
            <a:noFill/>
            <a:miter lim="800000"/>
            <a:headEnd/>
            <a:tailEnd/>
          </a:ln>
        </p:spPr>
        <p:txBody>
          <a:bodyPr>
            <a:prstTxWarp prst="textNoShape">
              <a:avLst/>
            </a:prstTxWarp>
            <a:spAutoFit/>
          </a:bodyPr>
          <a:lstStyle/>
          <a:p>
            <a:r>
              <a:rPr lang="en-US" sz="1200">
                <a:latin typeface="Times New Roman" charset="0"/>
              </a:rPr>
              <a:t>Z1</a:t>
            </a:r>
          </a:p>
        </p:txBody>
      </p:sp>
      <p:sp>
        <p:nvSpPr>
          <p:cNvPr id="82966" name="Line 22"/>
          <p:cNvSpPr>
            <a:spLocks noChangeShapeType="1"/>
          </p:cNvSpPr>
          <p:nvPr/>
        </p:nvSpPr>
        <p:spPr bwMode="auto">
          <a:xfrm>
            <a:off x="5489575" y="2509838"/>
            <a:ext cx="962025" cy="0"/>
          </a:xfrm>
          <a:prstGeom prst="line">
            <a:avLst/>
          </a:prstGeom>
          <a:noFill/>
          <a:ln w="9525">
            <a:solidFill>
              <a:srgbClr val="FF0000"/>
            </a:solidFill>
            <a:round/>
            <a:headEnd/>
            <a:tailEnd/>
          </a:ln>
        </p:spPr>
        <p:txBody>
          <a:bodyPr wrap="none" anchor="ctr">
            <a:prstTxWarp prst="textNoShape">
              <a:avLst/>
            </a:prstTxWarp>
          </a:bodyPr>
          <a:lstStyle/>
          <a:p>
            <a:endParaRPr lang="en-US"/>
          </a:p>
        </p:txBody>
      </p:sp>
      <p:sp>
        <p:nvSpPr>
          <p:cNvPr id="82967" name="Text Box 23"/>
          <p:cNvSpPr txBox="1">
            <a:spLocks noChangeArrowheads="1"/>
          </p:cNvSpPr>
          <p:nvPr/>
        </p:nvSpPr>
        <p:spPr bwMode="auto">
          <a:xfrm>
            <a:off x="5238750" y="4452938"/>
            <a:ext cx="3549650" cy="366712"/>
          </a:xfrm>
          <a:prstGeom prst="rect">
            <a:avLst/>
          </a:prstGeom>
          <a:noFill/>
          <a:ln w="9525">
            <a:noFill/>
            <a:miter lim="800000"/>
            <a:headEnd/>
            <a:tailEnd/>
          </a:ln>
        </p:spPr>
        <p:txBody>
          <a:bodyPr wrap="none">
            <a:prstTxWarp prst="textNoShape">
              <a:avLst/>
            </a:prstTxWarp>
            <a:spAutoFit/>
          </a:bodyPr>
          <a:lstStyle/>
          <a:p>
            <a:r>
              <a:rPr lang="en-US">
                <a:solidFill>
                  <a:srgbClr val="FF0000"/>
                </a:solidFill>
                <a:latin typeface="Times New Roman" charset="0"/>
              </a:rPr>
              <a:t>CS1 as shown in the virtual chamber</a:t>
            </a:r>
            <a:endParaRPr lang="en-US">
              <a:latin typeface="Times New Roman" charset="0"/>
            </a:endParaRPr>
          </a:p>
        </p:txBody>
      </p:sp>
      <p:sp>
        <p:nvSpPr>
          <p:cNvPr id="82968" name="Text Box 28"/>
          <p:cNvSpPr txBox="1">
            <a:spLocks noChangeArrowheads="1"/>
          </p:cNvSpPr>
          <p:nvPr/>
        </p:nvSpPr>
        <p:spPr bwMode="auto">
          <a:xfrm>
            <a:off x="0" y="0"/>
            <a:ext cx="7654034" cy="707886"/>
          </a:xfrm>
          <a:prstGeom prst="rect">
            <a:avLst/>
          </a:prstGeom>
          <a:noFill/>
          <a:ln w="9525">
            <a:noFill/>
            <a:miter lim="800000"/>
            <a:headEnd/>
            <a:tailEnd/>
          </a:ln>
        </p:spPr>
        <p:txBody>
          <a:bodyPr wrap="none">
            <a:prstTxWarp prst="textNoShape">
              <a:avLst/>
            </a:prstTxWarp>
            <a:spAutoFit/>
          </a:bodyPr>
          <a:lstStyle/>
          <a:p>
            <a:r>
              <a:rPr lang="en-US" dirty="0">
                <a:solidFill>
                  <a:srgbClr val="000090"/>
                </a:solidFill>
              </a:rPr>
              <a:t>HKL software</a:t>
            </a:r>
          </a:p>
          <a:p>
            <a:r>
              <a:rPr lang="en-US" u="sng" dirty="0">
                <a:solidFill>
                  <a:srgbClr val="000090"/>
                </a:solidFill>
              </a:rPr>
              <a:t>keeping CS0 (sample frame) aligned with CS1(microscope frame)</a:t>
            </a:r>
          </a:p>
        </p:txBody>
      </p:sp>
      <p:sp>
        <p:nvSpPr>
          <p:cNvPr id="82969" name="Text Box 29"/>
          <p:cNvSpPr txBox="1">
            <a:spLocks noChangeArrowheads="1"/>
          </p:cNvSpPr>
          <p:nvPr/>
        </p:nvSpPr>
        <p:spPr bwMode="auto">
          <a:xfrm>
            <a:off x="127000" y="903288"/>
            <a:ext cx="5191125" cy="366712"/>
          </a:xfrm>
          <a:prstGeom prst="rect">
            <a:avLst/>
          </a:prstGeom>
          <a:noFill/>
          <a:ln w="9525">
            <a:noFill/>
            <a:miter lim="800000"/>
            <a:headEnd/>
            <a:tailEnd/>
          </a:ln>
        </p:spPr>
        <p:txBody>
          <a:bodyPr wrap="none">
            <a:prstTxWarp prst="textNoShape">
              <a:avLst/>
            </a:prstTxWarp>
            <a:spAutoFit/>
          </a:bodyPr>
          <a:lstStyle/>
          <a:p>
            <a:pPr>
              <a:buFontTx/>
              <a:buChar char="•"/>
            </a:pPr>
            <a:r>
              <a:rPr lang="en-US"/>
              <a:t>  relying on what the virtual chamber is showing :</a:t>
            </a:r>
          </a:p>
        </p:txBody>
      </p:sp>
      <p:sp>
        <p:nvSpPr>
          <p:cNvPr id="82970" name="Text Box 30"/>
          <p:cNvSpPr txBox="1">
            <a:spLocks noChangeArrowheads="1"/>
          </p:cNvSpPr>
          <p:nvPr/>
        </p:nvSpPr>
        <p:spPr bwMode="auto">
          <a:xfrm>
            <a:off x="212725" y="5921375"/>
            <a:ext cx="7931150" cy="708025"/>
          </a:xfrm>
          <a:prstGeom prst="rect">
            <a:avLst/>
          </a:prstGeom>
          <a:solidFill>
            <a:srgbClr val="FFFFFF"/>
          </a:solidFill>
          <a:ln w="9525">
            <a:noFill/>
            <a:miter lim="800000"/>
            <a:headEnd/>
            <a:tailEnd/>
          </a:ln>
        </p:spPr>
        <p:txBody>
          <a:bodyPr wrap="none">
            <a:prstTxWarp prst="textNoShape">
              <a:avLst/>
            </a:prstTxWarp>
            <a:spAutoFit/>
          </a:bodyPr>
          <a:lstStyle/>
          <a:p>
            <a:pPr>
              <a:buFontTx/>
              <a:buChar char="•"/>
            </a:pPr>
            <a:r>
              <a:rPr lang="en-US"/>
              <a:t>  but this alignment is not consistent with the axes of the  PF plots…</a:t>
            </a:r>
            <a:br>
              <a:rPr lang="en-US"/>
            </a:br>
            <a:r>
              <a:rPr lang="en-US"/>
              <a:t>or with previous experience with data sets from the HKL software</a:t>
            </a:r>
          </a:p>
        </p:txBody>
      </p:sp>
    </p:spTree>
    <p:extLst>
      <p:ext uri="{BB962C8B-B14F-4D97-AF65-F5344CB8AC3E}">
        <p14:creationId xmlns:p14="http://schemas.microsoft.com/office/powerpoint/2010/main" val="240198790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Image 32"/>
          <p:cNvPicPr>
            <a:picLocks noChangeAspect="1" noChangeArrowheads="1"/>
          </p:cNvPicPr>
          <p:nvPr/>
        </p:nvPicPr>
        <p:blipFill>
          <a:blip r:embed="rId2"/>
          <a:srcRect t="7655" r="64302" b="38127"/>
          <a:stretch>
            <a:fillRect/>
          </a:stretch>
        </p:blipFill>
        <p:spPr bwMode="auto">
          <a:xfrm>
            <a:off x="155575" y="623888"/>
            <a:ext cx="1541463" cy="1765300"/>
          </a:xfrm>
          <a:prstGeom prst="rect">
            <a:avLst/>
          </a:prstGeom>
          <a:noFill/>
          <a:ln w="9525">
            <a:noFill/>
            <a:miter lim="800000"/>
            <a:headEnd/>
            <a:tailEnd/>
          </a:ln>
        </p:spPr>
      </p:pic>
      <p:pic>
        <p:nvPicPr>
          <p:cNvPr id="83971" name="Image 7"/>
          <p:cNvPicPr>
            <a:picLocks noChangeAspect="1" noChangeArrowheads="1"/>
          </p:cNvPicPr>
          <p:nvPr/>
        </p:nvPicPr>
        <p:blipFill>
          <a:blip r:embed="rId3"/>
          <a:srcRect t="7782" r="63823" b="37549"/>
          <a:stretch>
            <a:fillRect/>
          </a:stretch>
        </p:blipFill>
        <p:spPr bwMode="auto">
          <a:xfrm>
            <a:off x="1757363" y="596900"/>
            <a:ext cx="1562100" cy="1784350"/>
          </a:xfrm>
          <a:prstGeom prst="rect">
            <a:avLst/>
          </a:prstGeom>
          <a:noFill/>
          <a:ln w="9525">
            <a:noFill/>
            <a:miter lim="800000"/>
            <a:headEnd/>
            <a:tailEnd/>
          </a:ln>
        </p:spPr>
      </p:pic>
      <p:pic>
        <p:nvPicPr>
          <p:cNvPr id="83972" name="Image 4"/>
          <p:cNvPicPr>
            <a:picLocks noChangeAspect="1" noChangeArrowheads="1"/>
          </p:cNvPicPr>
          <p:nvPr/>
        </p:nvPicPr>
        <p:blipFill>
          <a:blip r:embed="rId4"/>
          <a:srcRect/>
          <a:stretch>
            <a:fillRect/>
          </a:stretch>
        </p:blipFill>
        <p:spPr bwMode="auto">
          <a:xfrm>
            <a:off x="3436938" y="639763"/>
            <a:ext cx="5707062" cy="1744662"/>
          </a:xfrm>
          <a:prstGeom prst="rect">
            <a:avLst/>
          </a:prstGeom>
          <a:noFill/>
          <a:ln w="9525">
            <a:noFill/>
            <a:miter lim="800000"/>
            <a:headEnd/>
            <a:tailEnd/>
          </a:ln>
        </p:spPr>
      </p:pic>
      <p:sp>
        <p:nvSpPr>
          <p:cNvPr id="83973" name="Line 7"/>
          <p:cNvSpPr>
            <a:spLocks noChangeShapeType="1"/>
          </p:cNvSpPr>
          <p:nvPr/>
        </p:nvSpPr>
        <p:spPr bwMode="auto">
          <a:xfrm flipH="1" flipV="1">
            <a:off x="587375" y="1660525"/>
            <a:ext cx="274638" cy="804863"/>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83974" name="Text Box 8"/>
          <p:cNvSpPr txBox="1">
            <a:spLocks noChangeArrowheads="1"/>
          </p:cNvSpPr>
          <p:nvPr/>
        </p:nvSpPr>
        <p:spPr bwMode="auto">
          <a:xfrm>
            <a:off x="409575" y="2392363"/>
            <a:ext cx="2133600" cy="307975"/>
          </a:xfrm>
          <a:prstGeom prst="rect">
            <a:avLst/>
          </a:prstGeom>
          <a:noFill/>
          <a:ln w="9525">
            <a:noFill/>
            <a:miter lim="800000"/>
            <a:headEnd/>
            <a:tailEnd/>
          </a:ln>
        </p:spPr>
        <p:txBody>
          <a:bodyPr wrap="none">
            <a:prstTxWarp prst="textNoShape">
              <a:avLst/>
            </a:prstTxWarp>
            <a:spAutoFit/>
          </a:bodyPr>
          <a:lstStyle/>
          <a:p>
            <a:r>
              <a:rPr lang="en-US" sz="1400"/>
              <a:t>Traces of {10-10} planes</a:t>
            </a:r>
          </a:p>
        </p:txBody>
      </p:sp>
      <p:sp>
        <p:nvSpPr>
          <p:cNvPr id="83975" name="Rectangle 9"/>
          <p:cNvSpPr>
            <a:spLocks noChangeArrowheads="1"/>
          </p:cNvSpPr>
          <p:nvPr/>
        </p:nvSpPr>
        <p:spPr bwMode="auto">
          <a:xfrm>
            <a:off x="219075" y="98425"/>
            <a:ext cx="7566025" cy="400050"/>
          </a:xfrm>
          <a:prstGeom prst="rect">
            <a:avLst/>
          </a:prstGeom>
          <a:noFill/>
          <a:ln w="9525">
            <a:noFill/>
            <a:miter lim="800000"/>
            <a:headEnd/>
            <a:tailEnd/>
          </a:ln>
        </p:spPr>
        <p:txBody>
          <a:bodyPr wrap="none">
            <a:prstTxWarp prst="textNoShape">
              <a:avLst/>
            </a:prstTxWarp>
            <a:spAutoFit/>
          </a:bodyPr>
          <a:lstStyle/>
          <a:p>
            <a:r>
              <a:rPr lang="en-US" b="1" dirty="0" smtClean="0">
                <a:solidFill>
                  <a:srgbClr val="000090"/>
                </a:solidFill>
              </a:rPr>
              <a:t>Beta</a:t>
            </a:r>
            <a:r>
              <a:rPr lang="en-US" b="1" dirty="0">
                <a:solidFill>
                  <a:srgbClr val="000090"/>
                </a:solidFill>
              </a:rPr>
              <a:t>-transformed Ti (from Nathalie </a:t>
            </a:r>
            <a:r>
              <a:rPr lang="en-US" b="1" dirty="0" err="1">
                <a:solidFill>
                  <a:srgbClr val="000090"/>
                </a:solidFill>
              </a:rPr>
              <a:t>Gey</a:t>
            </a:r>
            <a:r>
              <a:rPr lang="en-US" b="1" dirty="0">
                <a:solidFill>
                  <a:srgbClr val="000090"/>
                </a:solidFill>
              </a:rPr>
              <a:t>, LETAM – now LEM3)</a:t>
            </a:r>
          </a:p>
        </p:txBody>
      </p:sp>
      <p:sp>
        <p:nvSpPr>
          <p:cNvPr id="83976" name="Line 10"/>
          <p:cNvSpPr>
            <a:spLocks noChangeShapeType="1"/>
          </p:cNvSpPr>
          <p:nvPr/>
        </p:nvSpPr>
        <p:spPr bwMode="auto">
          <a:xfrm flipH="1" flipV="1">
            <a:off x="7546975" y="1512888"/>
            <a:ext cx="609600" cy="40005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83977" name="Line 11"/>
          <p:cNvSpPr>
            <a:spLocks noChangeShapeType="1"/>
          </p:cNvSpPr>
          <p:nvPr/>
        </p:nvSpPr>
        <p:spPr bwMode="auto">
          <a:xfrm rot="-5400000" flipH="1" flipV="1">
            <a:off x="6892925" y="1109663"/>
            <a:ext cx="1292225" cy="847725"/>
          </a:xfrm>
          <a:prstGeom prst="line">
            <a:avLst/>
          </a:prstGeom>
          <a:noFill/>
          <a:ln w="28575">
            <a:solidFill>
              <a:schemeClr val="folHlink"/>
            </a:solidFill>
            <a:round/>
            <a:headEnd/>
            <a:tailEnd/>
          </a:ln>
        </p:spPr>
        <p:txBody>
          <a:bodyPr>
            <a:prstTxWarp prst="textNoShape">
              <a:avLst/>
            </a:prstTxWarp>
          </a:bodyPr>
          <a:lstStyle/>
          <a:p>
            <a:endParaRPr lang="en-US"/>
          </a:p>
        </p:txBody>
      </p:sp>
      <p:sp>
        <p:nvSpPr>
          <p:cNvPr id="83978" name="Line 12"/>
          <p:cNvSpPr>
            <a:spLocks noChangeShapeType="1"/>
          </p:cNvSpPr>
          <p:nvPr/>
        </p:nvSpPr>
        <p:spPr bwMode="auto">
          <a:xfrm rot="-5400000" flipH="1" flipV="1">
            <a:off x="-123825" y="1087438"/>
            <a:ext cx="1387475" cy="838200"/>
          </a:xfrm>
          <a:prstGeom prst="line">
            <a:avLst/>
          </a:prstGeom>
          <a:noFill/>
          <a:ln w="28575">
            <a:solidFill>
              <a:schemeClr val="folHlink"/>
            </a:solidFill>
            <a:round/>
            <a:headEnd/>
            <a:tailEnd/>
          </a:ln>
        </p:spPr>
        <p:txBody>
          <a:bodyPr>
            <a:prstTxWarp prst="textNoShape">
              <a:avLst/>
            </a:prstTxWarp>
          </a:bodyPr>
          <a:lstStyle/>
          <a:p>
            <a:endParaRPr lang="en-US"/>
          </a:p>
        </p:txBody>
      </p:sp>
      <p:sp>
        <p:nvSpPr>
          <p:cNvPr id="83979" name="Rectangle 13"/>
          <p:cNvSpPr>
            <a:spLocks noChangeArrowheads="1"/>
          </p:cNvSpPr>
          <p:nvPr/>
        </p:nvSpPr>
        <p:spPr bwMode="auto">
          <a:xfrm>
            <a:off x="841375" y="3346450"/>
            <a:ext cx="1820863" cy="1366838"/>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a:t>EBSD map</a:t>
            </a:r>
          </a:p>
        </p:txBody>
      </p:sp>
      <p:sp>
        <p:nvSpPr>
          <p:cNvPr id="83980" name="Line 15"/>
          <p:cNvSpPr>
            <a:spLocks noChangeShapeType="1"/>
          </p:cNvSpPr>
          <p:nvPr/>
        </p:nvSpPr>
        <p:spPr bwMode="auto">
          <a:xfrm>
            <a:off x="755650" y="3260725"/>
            <a:ext cx="736600"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83981" name="Line 16"/>
          <p:cNvSpPr>
            <a:spLocks noChangeShapeType="1"/>
          </p:cNvSpPr>
          <p:nvPr/>
        </p:nvSpPr>
        <p:spPr bwMode="auto">
          <a:xfrm rot="5400000">
            <a:off x="393700" y="3622675"/>
            <a:ext cx="736600"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83982" name="Text Box 17"/>
          <p:cNvSpPr txBox="1">
            <a:spLocks noChangeArrowheads="1"/>
          </p:cNvSpPr>
          <p:nvPr/>
        </p:nvSpPr>
        <p:spPr bwMode="auto">
          <a:xfrm>
            <a:off x="1247775" y="2878138"/>
            <a:ext cx="784225" cy="369887"/>
          </a:xfrm>
          <a:prstGeom prst="rect">
            <a:avLst/>
          </a:prstGeom>
          <a:noFill/>
          <a:ln w="9525">
            <a:noFill/>
            <a:miter lim="800000"/>
            <a:headEnd/>
            <a:tailEnd/>
          </a:ln>
        </p:spPr>
        <p:txBody>
          <a:bodyPr wrap="none">
            <a:prstTxWarp prst="textNoShape">
              <a:avLst/>
            </a:prstTxWarp>
            <a:spAutoFit/>
          </a:bodyPr>
          <a:lstStyle/>
          <a:p>
            <a:r>
              <a:rPr lang="en-US"/>
              <a:t>X</a:t>
            </a:r>
            <a:r>
              <a:rPr lang="en-US" baseline="-25000"/>
              <a:t>spatial</a:t>
            </a:r>
          </a:p>
        </p:txBody>
      </p:sp>
      <p:sp>
        <p:nvSpPr>
          <p:cNvPr id="83983" name="Text Box 18"/>
          <p:cNvSpPr txBox="1">
            <a:spLocks noChangeArrowheads="1"/>
          </p:cNvSpPr>
          <p:nvPr/>
        </p:nvSpPr>
        <p:spPr bwMode="auto">
          <a:xfrm>
            <a:off x="133350" y="3856038"/>
            <a:ext cx="784225" cy="369887"/>
          </a:xfrm>
          <a:prstGeom prst="rect">
            <a:avLst/>
          </a:prstGeom>
          <a:noFill/>
          <a:ln w="9525">
            <a:noFill/>
            <a:miter lim="800000"/>
            <a:headEnd/>
            <a:tailEnd/>
          </a:ln>
        </p:spPr>
        <p:txBody>
          <a:bodyPr wrap="none">
            <a:prstTxWarp prst="textNoShape">
              <a:avLst/>
            </a:prstTxWarp>
            <a:spAutoFit/>
          </a:bodyPr>
          <a:lstStyle/>
          <a:p>
            <a:r>
              <a:rPr lang="en-US"/>
              <a:t>Y</a:t>
            </a:r>
            <a:r>
              <a:rPr lang="en-US" baseline="-25000"/>
              <a:t>spatial</a:t>
            </a:r>
          </a:p>
        </p:txBody>
      </p:sp>
      <p:sp>
        <p:nvSpPr>
          <p:cNvPr id="83984" name="Text Box 19"/>
          <p:cNvSpPr txBox="1">
            <a:spLocks noChangeArrowheads="1"/>
          </p:cNvSpPr>
          <p:nvPr/>
        </p:nvSpPr>
        <p:spPr bwMode="auto">
          <a:xfrm>
            <a:off x="219075" y="4806950"/>
            <a:ext cx="3079750" cy="822325"/>
          </a:xfrm>
          <a:prstGeom prst="rect">
            <a:avLst/>
          </a:prstGeom>
          <a:noFill/>
          <a:ln w="9525">
            <a:noFill/>
            <a:miter lim="800000"/>
            <a:headEnd/>
            <a:tailEnd/>
          </a:ln>
        </p:spPr>
        <p:txBody>
          <a:bodyPr>
            <a:prstTxWarp prst="textNoShape">
              <a:avLst/>
            </a:prstTxWarp>
            <a:spAutoFit/>
          </a:bodyPr>
          <a:lstStyle/>
          <a:p>
            <a:r>
              <a:rPr lang="en-US" sz="1200"/>
              <a:t>Xpix, Ypix = spatial frame</a:t>
            </a:r>
          </a:p>
          <a:p>
            <a:r>
              <a:rPr lang="en-US" sz="1200"/>
              <a:t>X0,Y0,Z0 = euler angle frame, supposed to be aligned with X1,Y1,Z1 (µscope frame)</a:t>
            </a:r>
          </a:p>
        </p:txBody>
      </p:sp>
      <p:sp>
        <p:nvSpPr>
          <p:cNvPr id="83985" name="Oval 20"/>
          <p:cNvSpPr>
            <a:spLocks noChangeArrowheads="1"/>
          </p:cNvSpPr>
          <p:nvPr/>
        </p:nvSpPr>
        <p:spPr bwMode="auto">
          <a:xfrm>
            <a:off x="4905375" y="1323975"/>
            <a:ext cx="361950" cy="361950"/>
          </a:xfrm>
          <a:prstGeom prst="ellipse">
            <a:avLst/>
          </a:prstGeom>
          <a:noFill/>
          <a:ln w="9525">
            <a:solidFill>
              <a:srgbClr val="06AD0B"/>
            </a:solidFill>
            <a:round/>
            <a:headEnd/>
            <a:tailEnd/>
          </a:ln>
        </p:spPr>
        <p:txBody>
          <a:bodyPr wrap="none" anchor="ctr">
            <a:prstTxWarp prst="textNoShape">
              <a:avLst/>
            </a:prstTxWarp>
          </a:bodyPr>
          <a:lstStyle/>
          <a:p>
            <a:endParaRPr lang="en-US"/>
          </a:p>
        </p:txBody>
      </p:sp>
      <p:sp>
        <p:nvSpPr>
          <p:cNvPr id="83986" name="Oval 21"/>
          <p:cNvSpPr>
            <a:spLocks noChangeArrowheads="1"/>
          </p:cNvSpPr>
          <p:nvPr/>
        </p:nvSpPr>
        <p:spPr bwMode="auto">
          <a:xfrm>
            <a:off x="4114800" y="571500"/>
            <a:ext cx="361950" cy="361950"/>
          </a:xfrm>
          <a:prstGeom prst="ellipse">
            <a:avLst/>
          </a:prstGeom>
          <a:noFill/>
          <a:ln w="9525">
            <a:solidFill>
              <a:srgbClr val="06AD0B"/>
            </a:solidFill>
            <a:round/>
            <a:headEnd/>
            <a:tailEnd/>
          </a:ln>
        </p:spPr>
        <p:txBody>
          <a:bodyPr wrap="none" anchor="ctr">
            <a:prstTxWarp prst="textNoShape">
              <a:avLst/>
            </a:prstTxWarp>
          </a:bodyPr>
          <a:lstStyle/>
          <a:p>
            <a:endParaRPr lang="en-US"/>
          </a:p>
        </p:txBody>
      </p:sp>
      <p:sp>
        <p:nvSpPr>
          <p:cNvPr id="83987" name="Text Box 26"/>
          <p:cNvSpPr txBox="1">
            <a:spLocks noChangeArrowheads="1"/>
          </p:cNvSpPr>
          <p:nvPr/>
        </p:nvSpPr>
        <p:spPr bwMode="auto">
          <a:xfrm>
            <a:off x="3822700" y="2252663"/>
            <a:ext cx="1392238" cy="274637"/>
          </a:xfrm>
          <a:prstGeom prst="rect">
            <a:avLst/>
          </a:prstGeom>
          <a:noFill/>
          <a:ln w="9525">
            <a:noFill/>
            <a:miter lim="800000"/>
            <a:headEnd/>
            <a:tailEnd/>
          </a:ln>
        </p:spPr>
        <p:txBody>
          <a:bodyPr wrap="none">
            <a:prstTxWarp prst="textNoShape">
              <a:avLst/>
            </a:prstTxWarp>
            <a:spAutoFit/>
          </a:bodyPr>
          <a:lstStyle/>
          <a:p>
            <a:r>
              <a:rPr lang="en-US" sz="1200" b="1">
                <a:solidFill>
                  <a:srgbClr val="06AD0B"/>
                </a:solidFill>
              </a:rPr>
              <a:t>(Z0 pointing out)</a:t>
            </a:r>
          </a:p>
        </p:txBody>
      </p:sp>
      <p:pic>
        <p:nvPicPr>
          <p:cNvPr id="83988" name="Picture 7" descr="frames"/>
          <p:cNvPicPr>
            <a:picLocks noChangeAspect="1" noChangeArrowheads="1"/>
          </p:cNvPicPr>
          <p:nvPr/>
        </p:nvPicPr>
        <p:blipFill>
          <a:blip r:embed="rId5"/>
          <a:srcRect l="2136" r="11066"/>
          <a:stretch>
            <a:fillRect/>
          </a:stretch>
        </p:blipFill>
        <p:spPr bwMode="auto">
          <a:xfrm>
            <a:off x="3532188" y="2514600"/>
            <a:ext cx="5030787" cy="3470275"/>
          </a:xfrm>
          <a:prstGeom prst="rect">
            <a:avLst/>
          </a:prstGeom>
          <a:noFill/>
          <a:ln w="9525">
            <a:noFill/>
            <a:miter lim="800000"/>
            <a:headEnd/>
            <a:tailEnd/>
          </a:ln>
        </p:spPr>
      </p:pic>
      <p:sp>
        <p:nvSpPr>
          <p:cNvPr id="83989" name="Oval 28"/>
          <p:cNvSpPr>
            <a:spLocks noChangeArrowheads="1"/>
          </p:cNvSpPr>
          <p:nvPr/>
        </p:nvSpPr>
        <p:spPr bwMode="auto">
          <a:xfrm>
            <a:off x="5286375" y="3790950"/>
            <a:ext cx="1066800" cy="1066800"/>
          </a:xfrm>
          <a:prstGeom prst="ellipse">
            <a:avLst/>
          </a:prstGeom>
          <a:noFill/>
          <a:ln w="19050">
            <a:solidFill>
              <a:srgbClr val="06AD0B"/>
            </a:solidFill>
            <a:round/>
            <a:headEnd/>
            <a:tailEnd/>
          </a:ln>
        </p:spPr>
        <p:txBody>
          <a:bodyPr wrap="none" anchor="ctr">
            <a:prstTxWarp prst="textNoShape">
              <a:avLst/>
            </a:prstTxWarp>
          </a:bodyPr>
          <a:lstStyle/>
          <a:p>
            <a:endParaRPr lang="en-US"/>
          </a:p>
        </p:txBody>
      </p:sp>
      <p:sp>
        <p:nvSpPr>
          <p:cNvPr id="83990" name="Text Box 29"/>
          <p:cNvSpPr txBox="1">
            <a:spLocks noChangeArrowheads="1"/>
          </p:cNvSpPr>
          <p:nvPr/>
        </p:nvSpPr>
        <p:spPr bwMode="auto">
          <a:xfrm>
            <a:off x="136525" y="5859463"/>
            <a:ext cx="7889875" cy="523875"/>
          </a:xfrm>
          <a:prstGeom prst="rect">
            <a:avLst/>
          </a:prstGeom>
          <a:solidFill>
            <a:srgbClr val="FFFFFF"/>
          </a:solidFill>
          <a:ln w="9525">
            <a:noFill/>
            <a:miter lim="800000"/>
            <a:headEnd/>
            <a:tailEnd/>
          </a:ln>
        </p:spPr>
        <p:txBody>
          <a:bodyPr>
            <a:prstTxWarp prst="textNoShape">
              <a:avLst/>
            </a:prstTxWarp>
            <a:spAutoFit/>
          </a:bodyPr>
          <a:lstStyle/>
          <a:p>
            <a:r>
              <a:rPr lang="en-US" sz="1400"/>
              <a:t>Note that a rotation of the PF axes by 180° around Z to recover the frame numbered 3 on the PF plots, would also be consistent with the trace being perpendicular to &lt;10-10&gt;…</a:t>
            </a:r>
          </a:p>
        </p:txBody>
      </p:sp>
      <p:sp>
        <p:nvSpPr>
          <p:cNvPr id="83991" name="Oval 15"/>
          <p:cNvSpPr>
            <a:spLocks noChangeArrowheads="1"/>
          </p:cNvSpPr>
          <p:nvPr/>
        </p:nvSpPr>
        <p:spPr bwMode="auto">
          <a:xfrm>
            <a:off x="7696200" y="4703763"/>
            <a:ext cx="962025" cy="962025"/>
          </a:xfrm>
          <a:prstGeom prst="ellipse">
            <a:avLst/>
          </a:prstGeom>
          <a:noFill/>
          <a:ln w="28575">
            <a:solidFill>
              <a:srgbClr val="FF0000"/>
            </a:solidFill>
            <a:round/>
            <a:headEnd/>
            <a:tailEnd/>
          </a:ln>
        </p:spPr>
        <p:txBody>
          <a:bodyPr wrap="none" anchor="ctr">
            <a:prstTxWarp prst="textNoShape">
              <a:avLst/>
            </a:prstTxWarp>
          </a:bodyPr>
          <a:lstStyle/>
          <a:p>
            <a:endParaRPr lang="fr-FR"/>
          </a:p>
        </p:txBody>
      </p:sp>
      <p:sp>
        <p:nvSpPr>
          <p:cNvPr id="83992" name="TextBox 23"/>
          <p:cNvSpPr txBox="1">
            <a:spLocks noChangeArrowheads="1"/>
          </p:cNvSpPr>
          <p:nvPr/>
        </p:nvSpPr>
        <p:spPr bwMode="auto">
          <a:xfrm>
            <a:off x="5911850" y="3556000"/>
            <a:ext cx="1112838" cy="307975"/>
          </a:xfrm>
          <a:prstGeom prst="rect">
            <a:avLst/>
          </a:prstGeom>
          <a:noFill/>
          <a:ln w="9525">
            <a:noFill/>
            <a:miter lim="800000"/>
            <a:headEnd/>
            <a:tailEnd/>
          </a:ln>
        </p:spPr>
        <p:txBody>
          <a:bodyPr wrap="none">
            <a:prstTxWarp prst="textNoShape">
              <a:avLst/>
            </a:prstTxWarp>
            <a:spAutoFit/>
          </a:bodyPr>
          <a:lstStyle/>
          <a:p>
            <a:r>
              <a:rPr lang="en-US" sz="1400">
                <a:solidFill>
                  <a:srgbClr val="008000"/>
                </a:solidFill>
              </a:rPr>
              <a:t>Euler frame</a:t>
            </a:r>
          </a:p>
        </p:txBody>
      </p:sp>
      <p:sp>
        <p:nvSpPr>
          <p:cNvPr id="83993" name="TextBox 24"/>
          <p:cNvSpPr txBox="1">
            <a:spLocks noChangeArrowheads="1"/>
          </p:cNvSpPr>
          <p:nvPr/>
        </p:nvSpPr>
        <p:spPr bwMode="auto">
          <a:xfrm>
            <a:off x="7851775" y="5705475"/>
            <a:ext cx="1241425" cy="307975"/>
          </a:xfrm>
          <a:prstGeom prst="rect">
            <a:avLst/>
          </a:prstGeom>
          <a:noFill/>
          <a:ln w="9525">
            <a:noFill/>
            <a:miter lim="800000"/>
            <a:headEnd/>
            <a:tailEnd/>
          </a:ln>
        </p:spPr>
        <p:txBody>
          <a:bodyPr wrap="none">
            <a:prstTxWarp prst="textNoShape">
              <a:avLst/>
            </a:prstTxWarp>
            <a:spAutoFit/>
          </a:bodyPr>
          <a:lstStyle/>
          <a:p>
            <a:r>
              <a:rPr lang="en-US" sz="1400">
                <a:solidFill>
                  <a:srgbClr val="FF0000"/>
                </a:solidFill>
              </a:rPr>
              <a:t>Spatial frame</a:t>
            </a:r>
          </a:p>
        </p:txBody>
      </p:sp>
    </p:spTree>
    <p:extLst>
      <p:ext uri="{BB962C8B-B14F-4D97-AF65-F5344CB8AC3E}">
        <p14:creationId xmlns:p14="http://schemas.microsoft.com/office/powerpoint/2010/main" val="28080323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4"/>
          <p:cNvSpPr txBox="1">
            <a:spLocks noChangeArrowheads="1"/>
          </p:cNvSpPr>
          <p:nvPr/>
        </p:nvSpPr>
        <p:spPr bwMode="auto">
          <a:xfrm>
            <a:off x="533400" y="1646238"/>
            <a:ext cx="8201025" cy="4094162"/>
          </a:xfrm>
          <a:prstGeom prst="rect">
            <a:avLst/>
          </a:prstGeom>
          <a:noFill/>
          <a:ln w="9525">
            <a:noFill/>
            <a:miter lim="800000"/>
            <a:headEnd/>
            <a:tailEnd/>
          </a:ln>
        </p:spPr>
        <p:txBody>
          <a:bodyPr>
            <a:prstTxWarp prst="textNoShape">
              <a:avLst/>
            </a:prstTxWarp>
            <a:spAutoFit/>
          </a:bodyPr>
          <a:lstStyle/>
          <a:p>
            <a:r>
              <a:rPr lang="en-US"/>
              <a:t>There is a discrepancy in the HKL software between how the frame CS1 (and CS0) is represented in the virtual chamber and how the PF axes are placed</a:t>
            </a:r>
          </a:p>
          <a:p>
            <a:endParaRPr lang="en-US"/>
          </a:p>
          <a:p>
            <a:r>
              <a:rPr lang="en-US"/>
              <a:t>The difference is a rotation by 180° around the Z direction (frame numbered 2 versus frame 3)</a:t>
            </a:r>
          </a:p>
          <a:p>
            <a:endParaRPr lang="en-US"/>
          </a:p>
          <a:p>
            <a:r>
              <a:rPr lang="en-US"/>
              <a:t>It is not possible to determine which one is correct from the two previous slides</a:t>
            </a:r>
          </a:p>
          <a:p>
            <a:endParaRPr lang="en-US"/>
          </a:p>
          <a:p>
            <a:r>
              <a:rPr lang="en-US"/>
              <a:t>Nevertheless, the test maps acquired with LETAM's HKL system and with MRSEC's TSL one did show that the frame number 2 was the correct one</a:t>
            </a:r>
          </a:p>
        </p:txBody>
      </p:sp>
      <p:sp>
        <p:nvSpPr>
          <p:cNvPr id="84995" name="Rectangle 2"/>
          <p:cNvSpPr>
            <a:spLocks noGrp="1" noChangeArrowheads="1"/>
          </p:cNvSpPr>
          <p:nvPr>
            <p:ph type="title"/>
          </p:nvPr>
        </p:nvSpPr>
        <p:spPr>
          <a:xfrm>
            <a:off x="169863" y="0"/>
            <a:ext cx="6118225" cy="893763"/>
          </a:xfrm>
        </p:spPr>
        <p:txBody>
          <a:bodyPr/>
          <a:lstStyle/>
          <a:p>
            <a:pPr algn="ctr" eaLnBrk="1" hangingPunct="1"/>
            <a:r>
              <a:rPr lang="en-US" sz="3200" b="1" smtClean="0">
                <a:solidFill>
                  <a:srgbClr val="000090"/>
                </a:solidFill>
              </a:rPr>
              <a:t>Notes on HKL Frames</a:t>
            </a:r>
          </a:p>
        </p:txBody>
      </p:sp>
    </p:spTree>
    <p:extLst>
      <p:ext uri="{BB962C8B-B14F-4D97-AF65-F5344CB8AC3E}">
        <p14:creationId xmlns:p14="http://schemas.microsoft.com/office/powerpoint/2010/main" val="279554673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5" descr="24"/>
          <p:cNvPicPr>
            <a:picLocks noChangeAspect="1" noChangeArrowheads="1"/>
          </p:cNvPicPr>
          <p:nvPr/>
        </p:nvPicPr>
        <p:blipFill>
          <a:blip r:embed="rId3"/>
          <a:srcRect/>
          <a:stretch>
            <a:fillRect/>
          </a:stretch>
        </p:blipFill>
        <p:spPr bwMode="auto">
          <a:xfrm>
            <a:off x="795338" y="2273300"/>
            <a:ext cx="4021137" cy="3883025"/>
          </a:xfrm>
          <a:prstGeom prst="rect">
            <a:avLst/>
          </a:prstGeom>
          <a:noFill/>
          <a:ln w="9525">
            <a:noFill/>
            <a:miter lim="800000"/>
            <a:headEnd/>
            <a:tailEnd/>
          </a:ln>
        </p:spPr>
      </p:pic>
      <p:sp>
        <p:nvSpPr>
          <p:cNvPr id="34819" name="Rectangle 2"/>
          <p:cNvSpPr>
            <a:spLocks noGrp="1" noChangeArrowheads="1"/>
          </p:cNvSpPr>
          <p:nvPr>
            <p:ph type="title" idx="4294967295"/>
          </p:nvPr>
        </p:nvSpPr>
        <p:spPr/>
        <p:txBody>
          <a:bodyPr/>
          <a:lstStyle/>
          <a:p>
            <a:pPr algn="just" eaLnBrk="1" hangingPunct="1"/>
            <a:r>
              <a:rPr lang="en-US" altLang="zh-TW" sz="2800" b="1">
                <a:ea typeface="新細明體" charset="-120"/>
                <a:cs typeface="新細明體" charset="-120"/>
              </a:rPr>
              <a:t>Orientation Distribution Functions</a:t>
            </a:r>
          </a:p>
        </p:txBody>
      </p:sp>
      <p:sp>
        <p:nvSpPr>
          <p:cNvPr id="34820" name="Rectangle 3"/>
          <p:cNvSpPr>
            <a:spLocks noGrp="1" noChangeArrowheads="1"/>
          </p:cNvSpPr>
          <p:nvPr>
            <p:ph type="body" idx="4294967295"/>
          </p:nvPr>
        </p:nvSpPr>
        <p:spPr/>
        <p:txBody>
          <a:bodyPr/>
          <a:lstStyle/>
          <a:p>
            <a:pPr algn="just" eaLnBrk="1" hangingPunct="1"/>
            <a:r>
              <a:rPr lang="en-US" altLang="zh-TW" sz="2000">
                <a:ea typeface="新細明體" charset="-120"/>
                <a:cs typeface="新細明體" charset="-120"/>
              </a:rPr>
              <a:t>The ODF displays how the measured orientations are distributed in orientation space</a:t>
            </a:r>
          </a:p>
          <a:p>
            <a:pPr algn="just" eaLnBrk="1" hangingPunct="1"/>
            <a:r>
              <a:rPr lang="en-US" altLang="zh-TW" sz="2000">
                <a:ea typeface="新細明體" charset="-120"/>
                <a:cs typeface="新細明體" charset="-120"/>
              </a:rPr>
              <a:t>Two types of distributions can be calculated:</a:t>
            </a:r>
          </a:p>
        </p:txBody>
      </p:sp>
      <p:grpSp>
        <p:nvGrpSpPr>
          <p:cNvPr id="2" name="Group 17"/>
          <p:cNvGrpSpPr>
            <a:grpSpLocks/>
          </p:cNvGrpSpPr>
          <p:nvPr/>
        </p:nvGrpSpPr>
        <p:grpSpPr bwMode="auto">
          <a:xfrm>
            <a:off x="1454150" y="2219325"/>
            <a:ext cx="7123113" cy="3444875"/>
            <a:chOff x="916" y="1398"/>
            <a:chExt cx="4487" cy="2170"/>
          </a:xfrm>
        </p:grpSpPr>
        <p:sp>
          <p:nvSpPr>
            <p:cNvPr id="34825" name="Text Box 7"/>
            <p:cNvSpPr txBox="1">
              <a:spLocks noChangeArrowheads="1"/>
            </p:cNvSpPr>
            <p:nvPr/>
          </p:nvSpPr>
          <p:spPr bwMode="auto">
            <a:xfrm>
              <a:off x="3017" y="1398"/>
              <a:ext cx="2386" cy="2170"/>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Discrete ODF:</a:t>
              </a:r>
            </a:p>
            <a:p>
              <a:pPr>
                <a:buFontTx/>
                <a:buChar char="•"/>
              </a:pPr>
              <a:r>
                <a:rPr lang="en-US" altLang="zh-TW">
                  <a:ea typeface="新細明體" charset="-120"/>
                  <a:cs typeface="新細明體" charset="-120"/>
                </a:rPr>
                <a:t> Bin size defines the volume of each element in orientation space (5</a:t>
              </a:r>
              <a:r>
                <a:rPr lang="en-US" altLang="zh-TW" baseline="30000">
                  <a:ea typeface="新細明體" charset="-120"/>
                  <a:cs typeface="新細明體" charset="-120"/>
                </a:rPr>
                <a:t>o</a:t>
              </a:r>
              <a:r>
                <a:rPr lang="en-US" altLang="zh-TW">
                  <a:ea typeface="新細明體" charset="-120"/>
                  <a:cs typeface="新細明體" charset="-120"/>
                </a:rPr>
                <a:t>x5</a:t>
              </a:r>
              <a:r>
                <a:rPr lang="en-US" altLang="zh-TW" baseline="30000">
                  <a:ea typeface="新細明體" charset="-120"/>
                  <a:cs typeface="新細明體" charset="-120"/>
                </a:rPr>
                <a:t>o</a:t>
              </a:r>
              <a:r>
                <a:rPr lang="en-US" altLang="zh-TW">
                  <a:ea typeface="新細明體" charset="-120"/>
                  <a:cs typeface="新細明體" charset="-120"/>
                </a:rPr>
                <a:t>x5</a:t>
              </a:r>
              <a:r>
                <a:rPr lang="en-US" altLang="zh-TW" baseline="30000">
                  <a:ea typeface="新細明體" charset="-120"/>
                  <a:cs typeface="新細明體" charset="-120"/>
                </a:rPr>
                <a:t>o</a:t>
              </a:r>
              <a:r>
                <a:rPr lang="en-US" altLang="zh-TW">
                  <a:ea typeface="新細明體" charset="-120"/>
                  <a:cs typeface="新細明體" charset="-120"/>
                </a:rPr>
                <a:t>)</a:t>
              </a:r>
            </a:p>
            <a:p>
              <a:pPr>
                <a:buFontTx/>
                <a:buChar char="•"/>
              </a:pPr>
              <a:r>
                <a:rPr lang="en-US" altLang="zh-TW">
                  <a:ea typeface="新細明體" charset="-120"/>
                  <a:cs typeface="新細明體" charset="-120"/>
                </a:rPr>
                <a:t> Fast calculation</a:t>
              </a:r>
            </a:p>
            <a:p>
              <a:pPr>
                <a:buFontTx/>
                <a:buChar char="•"/>
              </a:pPr>
              <a:r>
                <a:rPr lang="en-US" altLang="zh-TW">
                  <a:ea typeface="新細明體" charset="-120"/>
                  <a:cs typeface="新細明體" charset="-120"/>
                </a:rPr>
                <a:t> Suitable for most texture strengths but not weak textures if the number of grains is small (consider the number of data points per cell required to achieve reasonably low noise)</a:t>
              </a:r>
            </a:p>
          </p:txBody>
        </p:sp>
        <p:pic>
          <p:nvPicPr>
            <p:cNvPr id="34826" name="Picture 16" descr="25"/>
            <p:cNvPicPr>
              <a:picLocks noChangeAspect="1" noChangeArrowheads="1"/>
            </p:cNvPicPr>
            <p:nvPr/>
          </p:nvPicPr>
          <p:blipFill>
            <a:blip r:embed="rId4"/>
            <a:srcRect/>
            <a:stretch>
              <a:fillRect/>
            </a:stretch>
          </p:blipFill>
          <p:spPr bwMode="auto">
            <a:xfrm>
              <a:off x="916" y="2012"/>
              <a:ext cx="1487" cy="1348"/>
            </a:xfrm>
            <a:prstGeom prst="rect">
              <a:avLst/>
            </a:prstGeom>
            <a:noFill/>
            <a:ln w="9525">
              <a:noFill/>
              <a:miter lim="800000"/>
              <a:headEnd/>
              <a:tailEnd/>
            </a:ln>
          </p:spPr>
        </p:pic>
      </p:grpSp>
      <p:grpSp>
        <p:nvGrpSpPr>
          <p:cNvPr id="3" name="Group 19"/>
          <p:cNvGrpSpPr>
            <a:grpSpLocks/>
          </p:cNvGrpSpPr>
          <p:nvPr/>
        </p:nvGrpSpPr>
        <p:grpSpPr bwMode="auto">
          <a:xfrm>
            <a:off x="1265238" y="2263775"/>
            <a:ext cx="7343775" cy="3387725"/>
            <a:chOff x="911" y="1571"/>
            <a:chExt cx="4626" cy="2134"/>
          </a:xfrm>
        </p:grpSpPr>
        <p:sp>
          <p:nvSpPr>
            <p:cNvPr id="34823" name="Text Box 12"/>
            <p:cNvSpPr txBox="1">
              <a:spLocks noChangeArrowheads="1"/>
            </p:cNvSpPr>
            <p:nvPr/>
          </p:nvSpPr>
          <p:spPr bwMode="auto">
            <a:xfrm>
              <a:off x="3151" y="1571"/>
              <a:ext cx="2386" cy="2134"/>
            </a:xfrm>
            <a:prstGeom prst="rect">
              <a:avLst/>
            </a:prstGeom>
            <a:solidFill>
              <a:schemeClr val="bg1"/>
            </a:solidFill>
            <a:ln w="9525">
              <a:noFill/>
              <a:miter lim="800000"/>
              <a:headEnd/>
              <a:tailEnd/>
            </a:ln>
          </p:spPr>
          <p:txBody>
            <a:bodyPr>
              <a:prstTxWarp prst="textNoShape">
                <a:avLst/>
              </a:prstTxWarp>
              <a:spAutoFit/>
            </a:bodyPr>
            <a:lstStyle/>
            <a:p>
              <a:r>
                <a:rPr lang="en-US" altLang="zh-TW" sz="1800">
                  <a:ea typeface="新細明體" charset="-120"/>
                  <a:cs typeface="新細明體" charset="-120"/>
                </a:rPr>
                <a:t>Continuous ODF:</a:t>
              </a:r>
            </a:p>
            <a:p>
              <a:pPr>
                <a:buFontTx/>
                <a:buChar char="•"/>
              </a:pPr>
              <a:r>
                <a:rPr lang="en-US" altLang="zh-TW" sz="1800">
                  <a:ea typeface="新細明體" charset="-120"/>
                  <a:cs typeface="新細明體" charset="-120"/>
                </a:rPr>
                <a:t> Generalized Spherical Harmonic Functions: Rank defines the “resolution” of the function</a:t>
              </a:r>
            </a:p>
            <a:p>
              <a:pPr>
                <a:buFontTx/>
                <a:buChar char="•"/>
              </a:pPr>
              <a:r>
                <a:rPr lang="en-US" altLang="zh-TW" sz="1800">
                  <a:ea typeface="新細明體" charset="-120"/>
                  <a:cs typeface="新細明體" charset="-120"/>
                </a:rPr>
                <a:t> Equivalent to a Fourier transform</a:t>
              </a:r>
            </a:p>
            <a:p>
              <a:pPr>
                <a:buFontTx/>
                <a:buChar char="•"/>
              </a:pPr>
              <a:r>
                <a:rPr lang="en-US" altLang="zh-TW" sz="1800">
                  <a:ea typeface="新細明體" charset="-120"/>
                  <a:cs typeface="新細明體" charset="-120"/>
                </a:rPr>
                <a:t> Calculation time rises steeply with rank number (32 is an effective maximum)</a:t>
              </a:r>
            </a:p>
            <a:p>
              <a:pPr>
                <a:buFontTx/>
                <a:buChar char="•"/>
              </a:pPr>
              <a:r>
                <a:rPr lang="en-US" altLang="zh-TW" sz="1800">
                  <a:ea typeface="新細明體" charset="-120"/>
                  <a:cs typeface="新細明體" charset="-120"/>
                </a:rPr>
                <a:t> Time intensive</a:t>
              </a:r>
            </a:p>
            <a:p>
              <a:pPr>
                <a:buFontTx/>
                <a:buChar char="•"/>
              </a:pPr>
              <a:r>
                <a:rPr lang="en-US" altLang="zh-TW" sz="1800">
                  <a:ea typeface="新細明體" charset="-120"/>
                  <a:cs typeface="新細明體" charset="-120"/>
                </a:rPr>
                <a:t> Mostly appropriate for weaker textures</a:t>
              </a:r>
            </a:p>
            <a:p>
              <a:pPr>
                <a:buFontTx/>
                <a:buChar char="•"/>
              </a:pPr>
              <a:r>
                <a:rPr lang="en-US" altLang="zh-TW" sz="1800">
                  <a:ea typeface="新細明體" charset="-120"/>
                  <a:cs typeface="新細明體" charset="-120"/>
                </a:rPr>
                <a:t> Some smoothing is inherent</a:t>
              </a:r>
            </a:p>
          </p:txBody>
        </p:sp>
        <p:pic>
          <p:nvPicPr>
            <p:cNvPr id="34824" name="Picture 18" descr="26"/>
            <p:cNvPicPr>
              <a:picLocks noChangeAspect="1" noChangeArrowheads="1"/>
            </p:cNvPicPr>
            <p:nvPr/>
          </p:nvPicPr>
          <p:blipFill>
            <a:blip r:embed="rId5"/>
            <a:srcRect/>
            <a:stretch>
              <a:fillRect/>
            </a:stretch>
          </p:blipFill>
          <p:spPr bwMode="auto">
            <a:xfrm>
              <a:off x="911" y="2132"/>
              <a:ext cx="1668" cy="1487"/>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p:txBody>
          <a:bodyPr/>
          <a:lstStyle/>
          <a:p>
            <a:pPr eaLnBrk="1" hangingPunct="1"/>
            <a:r>
              <a:rPr lang="en-US" altLang="zh-TW" b="1">
                <a:ea typeface="新細明體" charset="-120"/>
                <a:cs typeface="新細明體" charset="-120"/>
              </a:rPr>
              <a:t>Overview</a:t>
            </a:r>
          </a:p>
        </p:txBody>
      </p:sp>
      <p:sp>
        <p:nvSpPr>
          <p:cNvPr id="16387" name="Rectangle 3"/>
          <p:cNvSpPr>
            <a:spLocks noGrp="1" noChangeArrowheads="1"/>
          </p:cNvSpPr>
          <p:nvPr>
            <p:ph type="body" idx="4294967295"/>
          </p:nvPr>
        </p:nvSpPr>
        <p:spPr>
          <a:xfrm>
            <a:off x="685800" y="1117600"/>
            <a:ext cx="7772400" cy="5194300"/>
          </a:xfrm>
        </p:spPr>
        <p:txBody>
          <a:bodyPr/>
          <a:lstStyle/>
          <a:p>
            <a:pPr eaLnBrk="1" hangingPunct="1">
              <a:lnSpc>
                <a:spcPct val="90000"/>
              </a:lnSpc>
            </a:pPr>
            <a:r>
              <a:rPr lang="en-US" altLang="zh-TW" dirty="0">
                <a:ea typeface="新細明體" charset="-120"/>
                <a:cs typeface="新細明體" charset="-120"/>
              </a:rPr>
              <a:t> Understanding the program:</a:t>
            </a:r>
          </a:p>
          <a:p>
            <a:pPr lvl="1" eaLnBrk="1" hangingPunct="1">
              <a:lnSpc>
                <a:spcPct val="90000"/>
              </a:lnSpc>
            </a:pPr>
            <a:r>
              <a:rPr lang="en-US" altLang="zh-TW" dirty="0">
                <a:ea typeface="新細明體" charset="-120"/>
                <a:cs typeface="新細明體" charset="-120"/>
              </a:rPr>
              <a:t>Important menus</a:t>
            </a:r>
          </a:p>
          <a:p>
            <a:pPr lvl="1" eaLnBrk="1" hangingPunct="1">
              <a:lnSpc>
                <a:spcPct val="90000"/>
              </a:lnSpc>
            </a:pPr>
            <a:r>
              <a:rPr lang="en-US" altLang="zh-TW" dirty="0">
                <a:ea typeface="新細明體" charset="-120"/>
                <a:cs typeface="新細明體" charset="-120"/>
              </a:rPr>
              <a:t>Definition of Grains in OIM</a:t>
            </a:r>
          </a:p>
          <a:p>
            <a:pPr lvl="1" eaLnBrk="1" hangingPunct="1">
              <a:lnSpc>
                <a:spcPct val="90000"/>
              </a:lnSpc>
            </a:pPr>
            <a:r>
              <a:rPr lang="en-US" altLang="zh-TW" dirty="0">
                <a:ea typeface="新細明體" charset="-120"/>
                <a:cs typeface="新細明體" charset="-120"/>
              </a:rPr>
              <a:t>Partitioning datasets</a:t>
            </a:r>
          </a:p>
          <a:p>
            <a:pPr eaLnBrk="1" hangingPunct="1">
              <a:lnSpc>
                <a:spcPct val="90000"/>
              </a:lnSpc>
            </a:pPr>
            <a:r>
              <a:rPr lang="en-US" altLang="zh-TW" dirty="0">
                <a:ea typeface="新細明體" charset="-120"/>
                <a:cs typeface="新細明體" charset="-120"/>
              </a:rPr>
              <a:t>Cleaning up the data:</a:t>
            </a:r>
          </a:p>
          <a:p>
            <a:pPr lvl="1" eaLnBrk="1" hangingPunct="1">
              <a:lnSpc>
                <a:spcPct val="90000"/>
              </a:lnSpc>
            </a:pPr>
            <a:r>
              <a:rPr lang="en-US" altLang="zh-TW" dirty="0">
                <a:ea typeface="新細明體" charset="-120"/>
                <a:cs typeface="新細明體" charset="-120"/>
              </a:rPr>
              <a:t>Types</a:t>
            </a:r>
          </a:p>
          <a:p>
            <a:pPr lvl="1" eaLnBrk="1" hangingPunct="1">
              <a:lnSpc>
                <a:spcPct val="90000"/>
              </a:lnSpc>
            </a:pPr>
            <a:r>
              <a:rPr lang="en-US" altLang="zh-TW" dirty="0">
                <a:ea typeface="新細明體" charset="-120"/>
                <a:cs typeface="新細明體" charset="-120"/>
              </a:rPr>
              <a:t>Examples of Neighbor </a:t>
            </a:r>
            <a:r>
              <a:rPr lang="en-US" altLang="zh-TW" dirty="0" smtClean="0">
                <a:ea typeface="新細明體" charset="-120"/>
                <a:cs typeface="新細明體" charset="-120"/>
              </a:rPr>
              <a:t>correlation</a:t>
            </a:r>
          </a:p>
          <a:p>
            <a:pPr lvl="1" eaLnBrk="1" hangingPunct="1">
              <a:lnSpc>
                <a:spcPct val="90000"/>
              </a:lnSpc>
            </a:pPr>
            <a:r>
              <a:rPr lang="en-US" altLang="zh-TW" i="1" dirty="0" smtClean="0">
                <a:ea typeface="新細明體" charset="-120"/>
                <a:cs typeface="新細明體" charset="-120"/>
              </a:rPr>
              <a:t>Importance of reporting </a:t>
            </a:r>
            <a:r>
              <a:rPr lang="en-US" altLang="zh-TW" i="1" dirty="0" err="1" smtClean="0">
                <a:ea typeface="新細明體" charset="-120"/>
                <a:cs typeface="新細明體" charset="-120"/>
              </a:rPr>
              <a:t>clean-up</a:t>
            </a:r>
            <a:r>
              <a:rPr lang="en-US" altLang="zh-TW" i="1" dirty="0" smtClean="0">
                <a:ea typeface="新細明體" charset="-120"/>
                <a:cs typeface="新細明體" charset="-120"/>
              </a:rPr>
              <a:t> in reports</a:t>
            </a:r>
            <a:endParaRPr lang="en-US" altLang="zh-TW" i="1" dirty="0">
              <a:ea typeface="新細明體" charset="-120"/>
              <a:cs typeface="新細明體" charset="-120"/>
            </a:endParaRPr>
          </a:p>
          <a:p>
            <a:pPr eaLnBrk="1" hangingPunct="1">
              <a:lnSpc>
                <a:spcPct val="90000"/>
              </a:lnSpc>
            </a:pPr>
            <a:r>
              <a:rPr lang="en-US" altLang="zh-TW" dirty="0">
                <a:ea typeface="新細明體" charset="-120"/>
                <a:cs typeface="新細明體" charset="-120"/>
              </a:rPr>
              <a:t>Orientation:</a:t>
            </a:r>
          </a:p>
          <a:p>
            <a:pPr lvl="1" eaLnBrk="1" hangingPunct="1">
              <a:lnSpc>
                <a:spcPct val="90000"/>
              </a:lnSpc>
            </a:pPr>
            <a:r>
              <a:rPr lang="en-US" altLang="zh-TW" dirty="0">
                <a:ea typeface="新細明體" charset="-120"/>
                <a:cs typeface="新細明體" charset="-120"/>
              </a:rPr>
              <a:t>System Definition</a:t>
            </a:r>
          </a:p>
          <a:p>
            <a:pPr lvl="1" eaLnBrk="1" hangingPunct="1">
              <a:lnSpc>
                <a:spcPct val="90000"/>
              </a:lnSpc>
            </a:pPr>
            <a:r>
              <a:rPr lang="en-US" altLang="zh-TW" dirty="0">
                <a:ea typeface="新細明體" charset="-120"/>
                <a:cs typeface="新細明體" charset="-120"/>
              </a:rPr>
              <a:t>Distribution Functions (ODFs)</a:t>
            </a:r>
          </a:p>
          <a:p>
            <a:pPr lvl="1" eaLnBrk="1" hangingPunct="1">
              <a:lnSpc>
                <a:spcPct val="90000"/>
              </a:lnSpc>
            </a:pPr>
            <a:r>
              <a:rPr lang="en-US" altLang="zh-TW" dirty="0">
                <a:ea typeface="新細明體" charset="-120"/>
                <a:cs typeface="新細明體" charset="-120"/>
              </a:rPr>
              <a:t>Plotting ODFs</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7" descr="30"/>
          <p:cNvPicPr>
            <a:picLocks noChangeAspect="1" noChangeArrowheads="1"/>
          </p:cNvPicPr>
          <p:nvPr/>
        </p:nvPicPr>
        <p:blipFill>
          <a:blip r:embed="rId3"/>
          <a:srcRect/>
          <a:stretch>
            <a:fillRect/>
          </a:stretch>
        </p:blipFill>
        <p:spPr bwMode="auto">
          <a:xfrm>
            <a:off x="739775" y="1535113"/>
            <a:ext cx="4638675" cy="4464050"/>
          </a:xfrm>
          <a:prstGeom prst="rect">
            <a:avLst/>
          </a:prstGeom>
          <a:noFill/>
          <a:ln w="9525">
            <a:noFill/>
            <a:miter lim="800000"/>
            <a:headEnd/>
            <a:tailEnd/>
          </a:ln>
        </p:spPr>
      </p:pic>
      <p:sp>
        <p:nvSpPr>
          <p:cNvPr id="36867" name="Rectangle 2"/>
          <p:cNvSpPr>
            <a:spLocks noGrp="1" noChangeArrowheads="1"/>
          </p:cNvSpPr>
          <p:nvPr>
            <p:ph type="title" idx="4294967295"/>
          </p:nvPr>
        </p:nvSpPr>
        <p:spPr/>
        <p:txBody>
          <a:bodyPr/>
          <a:lstStyle/>
          <a:p>
            <a:pPr eaLnBrk="1" hangingPunct="1"/>
            <a:r>
              <a:rPr lang="en-US" altLang="zh-TW" b="1">
                <a:ea typeface="新細明體" charset="-120"/>
                <a:cs typeface="新細明體" charset="-120"/>
              </a:rPr>
              <a:t>Plotting Orientation Distributions</a:t>
            </a:r>
          </a:p>
        </p:txBody>
      </p:sp>
      <p:sp>
        <p:nvSpPr>
          <p:cNvPr id="91140" name="Rectangle 4"/>
          <p:cNvSpPr>
            <a:spLocks noChangeArrowheads="1"/>
          </p:cNvSpPr>
          <p:nvPr/>
        </p:nvSpPr>
        <p:spPr bwMode="auto">
          <a:xfrm>
            <a:off x="1384300" y="5041900"/>
            <a:ext cx="520700" cy="190500"/>
          </a:xfrm>
          <a:prstGeom prst="rect">
            <a:avLst/>
          </a:prstGeom>
          <a:solidFill>
            <a:srgbClr val="FF0101">
              <a:alpha val="56078"/>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36869" name="Rectangle 5"/>
          <p:cNvSpPr>
            <a:spLocks noGrp="1" noChangeArrowheads="1"/>
          </p:cNvSpPr>
          <p:nvPr>
            <p:ph type="body" idx="4294967295"/>
          </p:nvPr>
        </p:nvSpPr>
        <p:spPr>
          <a:xfrm>
            <a:off x="685800" y="1016000"/>
            <a:ext cx="7772400" cy="4876800"/>
          </a:xfrm>
        </p:spPr>
        <p:txBody>
          <a:bodyPr/>
          <a:lstStyle/>
          <a:p>
            <a:pPr eaLnBrk="1" hangingPunct="1"/>
            <a:r>
              <a:rPr lang="en-US" altLang="zh-TW" sz="2000">
                <a:ea typeface="新細明體" charset="-120"/>
                <a:cs typeface="新細明體" charset="-120"/>
              </a:rPr>
              <a:t>One must select the types of data visualization desired</a:t>
            </a:r>
          </a:p>
        </p:txBody>
      </p:sp>
      <p:sp>
        <p:nvSpPr>
          <p:cNvPr id="91145" name="Rectangle 9"/>
          <p:cNvSpPr>
            <a:spLocks noChangeArrowheads="1"/>
          </p:cNvSpPr>
          <p:nvPr/>
        </p:nvSpPr>
        <p:spPr bwMode="auto">
          <a:xfrm>
            <a:off x="1993900" y="5054600"/>
            <a:ext cx="520700" cy="190500"/>
          </a:xfrm>
          <a:prstGeom prst="rect">
            <a:avLst/>
          </a:prstGeom>
          <a:solidFill>
            <a:srgbClr val="FF0101">
              <a:alpha val="56078"/>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91146" name="Rectangle 10"/>
          <p:cNvSpPr>
            <a:spLocks noChangeArrowheads="1"/>
          </p:cNvSpPr>
          <p:nvPr/>
        </p:nvSpPr>
        <p:spPr bwMode="auto">
          <a:xfrm>
            <a:off x="2590800" y="5054600"/>
            <a:ext cx="520700" cy="190500"/>
          </a:xfrm>
          <a:prstGeom prst="rect">
            <a:avLst/>
          </a:prstGeom>
          <a:solidFill>
            <a:srgbClr val="FF0101">
              <a:alpha val="56078"/>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nvGrpSpPr>
          <p:cNvPr id="2" name="Group 19"/>
          <p:cNvGrpSpPr>
            <a:grpSpLocks/>
          </p:cNvGrpSpPr>
          <p:nvPr/>
        </p:nvGrpSpPr>
        <p:grpSpPr bwMode="auto">
          <a:xfrm>
            <a:off x="2168525" y="1800225"/>
            <a:ext cx="6369050" cy="3097213"/>
            <a:chOff x="1366" y="1149"/>
            <a:chExt cx="4012" cy="1951"/>
          </a:xfrm>
        </p:grpSpPr>
        <p:sp>
          <p:nvSpPr>
            <p:cNvPr id="36879" name="Text Box 8"/>
            <p:cNvSpPr txBox="1">
              <a:spLocks noChangeArrowheads="1"/>
            </p:cNvSpPr>
            <p:nvPr/>
          </p:nvSpPr>
          <p:spPr bwMode="auto">
            <a:xfrm>
              <a:off x="3479" y="1149"/>
              <a:ext cx="1899" cy="1594"/>
            </a:xfrm>
            <a:prstGeom prst="rect">
              <a:avLst/>
            </a:prstGeom>
            <a:solidFill>
              <a:schemeClr val="bg1"/>
            </a:solidFill>
            <a:ln w="9525">
              <a:noFill/>
              <a:miter lim="800000"/>
              <a:headEnd/>
              <a:tailEnd/>
            </a:ln>
          </p:spPr>
          <p:txBody>
            <a:bodyPr>
              <a:prstTxWarp prst="textNoShape">
                <a:avLst/>
              </a:prstTxWarp>
              <a:spAutoFit/>
            </a:bodyPr>
            <a:lstStyle/>
            <a:p>
              <a:pPr algn="just">
                <a:buFontTx/>
                <a:buChar char="•"/>
              </a:pPr>
              <a:r>
                <a:rPr lang="en-US" altLang="zh-TW">
                  <a:ea typeface="新細明體" charset="-120"/>
                  <a:cs typeface="新細明體" charset="-120"/>
                </a:rPr>
                <a:t> Pole figures show the distribution of specific crystal planes w.r.t. sample reference frame</a:t>
              </a:r>
            </a:p>
            <a:p>
              <a:pPr algn="just">
                <a:buFontTx/>
                <a:buChar char="•"/>
              </a:pPr>
              <a:r>
                <a:rPr lang="en-US" altLang="zh-TW">
                  <a:ea typeface="新細明體" charset="-120"/>
                  <a:cs typeface="新細明體" charset="-120"/>
                </a:rPr>
                <a:t> For the generation of more than one PF, they need to be added one at a time.</a:t>
              </a:r>
            </a:p>
          </p:txBody>
        </p:sp>
        <p:pic>
          <p:nvPicPr>
            <p:cNvPr id="36880" name="Picture 18" descr="29"/>
            <p:cNvPicPr>
              <a:picLocks noChangeAspect="1" noChangeArrowheads="1"/>
            </p:cNvPicPr>
            <p:nvPr/>
          </p:nvPicPr>
          <p:blipFill>
            <a:blip r:embed="rId4"/>
            <a:srcRect/>
            <a:stretch>
              <a:fillRect/>
            </a:stretch>
          </p:blipFill>
          <p:spPr bwMode="auto">
            <a:xfrm>
              <a:off x="1366" y="1632"/>
              <a:ext cx="1962" cy="1468"/>
            </a:xfrm>
            <a:prstGeom prst="rect">
              <a:avLst/>
            </a:prstGeom>
            <a:noFill/>
            <a:ln w="9525">
              <a:noFill/>
              <a:miter lim="800000"/>
              <a:headEnd/>
              <a:tailEnd/>
            </a:ln>
          </p:spPr>
        </p:pic>
      </p:grpSp>
      <p:grpSp>
        <p:nvGrpSpPr>
          <p:cNvPr id="3" name="Group 22"/>
          <p:cNvGrpSpPr>
            <a:grpSpLocks/>
          </p:cNvGrpSpPr>
          <p:nvPr/>
        </p:nvGrpSpPr>
        <p:grpSpPr bwMode="auto">
          <a:xfrm>
            <a:off x="2079625" y="1844675"/>
            <a:ext cx="6446838" cy="3881438"/>
            <a:chOff x="1272" y="1102"/>
            <a:chExt cx="4061" cy="2445"/>
          </a:xfrm>
        </p:grpSpPr>
        <p:sp>
          <p:nvSpPr>
            <p:cNvPr id="36877" name="Text Box 12"/>
            <p:cNvSpPr txBox="1">
              <a:spLocks noChangeArrowheads="1"/>
            </p:cNvSpPr>
            <p:nvPr/>
          </p:nvSpPr>
          <p:spPr bwMode="auto">
            <a:xfrm>
              <a:off x="3448" y="1102"/>
              <a:ext cx="1885" cy="2307"/>
            </a:xfrm>
            <a:prstGeom prst="rect">
              <a:avLst/>
            </a:prstGeom>
            <a:solidFill>
              <a:schemeClr val="bg1"/>
            </a:solidFill>
            <a:ln w="9525">
              <a:noFill/>
              <a:miter lim="800000"/>
              <a:headEnd/>
              <a:tailEnd/>
            </a:ln>
          </p:spPr>
          <p:txBody>
            <a:bodyPr>
              <a:prstTxWarp prst="textNoShape">
                <a:avLst/>
              </a:prstTxWarp>
              <a:spAutoFit/>
            </a:bodyPr>
            <a:lstStyle/>
            <a:p>
              <a:pPr algn="just">
                <a:buFontTx/>
                <a:buChar char="•"/>
              </a:pPr>
              <a:r>
                <a:rPr lang="en-US" altLang="zh-TW" sz="1800">
                  <a:ea typeface="新細明體" charset="-120"/>
                  <a:cs typeface="新細明體" charset="-120"/>
                </a:rPr>
                <a:t> Inverse Pole Figures are used to illustrate which crystal plane normals are parallel to sample directions (generally RD, TD &amp; ND)</a:t>
              </a:r>
            </a:p>
            <a:p>
              <a:pPr algn="just">
                <a:buFontTx/>
                <a:buChar char="•"/>
              </a:pPr>
              <a:r>
                <a:rPr lang="en-US" altLang="zh-TW" sz="1800">
                  <a:ea typeface="新細明體" charset="-120"/>
                  <a:cs typeface="新細明體" charset="-120"/>
                </a:rPr>
                <a:t> The indices entered represent which sample reference frame plane is being considered: 100, 010 and 001 are typical choices</a:t>
              </a:r>
            </a:p>
            <a:p>
              <a:pPr algn="just">
                <a:buFontTx/>
                <a:buChar char="•"/>
              </a:pPr>
              <a:r>
                <a:rPr lang="en-US" altLang="zh-TW" sz="1800">
                  <a:ea typeface="新細明體" charset="-120"/>
                  <a:cs typeface="新細明體" charset="-120"/>
                </a:rPr>
                <a:t> Multiple planes also need to be entered one at a time</a:t>
              </a:r>
            </a:p>
          </p:txBody>
        </p:sp>
        <p:pic>
          <p:nvPicPr>
            <p:cNvPr id="36878" name="Picture 20" descr="28"/>
            <p:cNvPicPr>
              <a:picLocks noChangeAspect="1" noChangeArrowheads="1"/>
            </p:cNvPicPr>
            <p:nvPr/>
          </p:nvPicPr>
          <p:blipFill>
            <a:blip r:embed="rId5"/>
            <a:srcRect/>
            <a:stretch>
              <a:fillRect/>
            </a:stretch>
          </p:blipFill>
          <p:spPr bwMode="auto">
            <a:xfrm>
              <a:off x="1272" y="1183"/>
              <a:ext cx="1931" cy="2364"/>
            </a:xfrm>
            <a:prstGeom prst="rect">
              <a:avLst/>
            </a:prstGeom>
            <a:noFill/>
            <a:ln w="9525">
              <a:noFill/>
              <a:miter lim="800000"/>
              <a:headEnd/>
              <a:tailEnd/>
            </a:ln>
          </p:spPr>
        </p:pic>
      </p:grpSp>
      <p:grpSp>
        <p:nvGrpSpPr>
          <p:cNvPr id="4" name="Group 24"/>
          <p:cNvGrpSpPr>
            <a:grpSpLocks/>
          </p:cNvGrpSpPr>
          <p:nvPr/>
        </p:nvGrpSpPr>
        <p:grpSpPr bwMode="auto">
          <a:xfrm>
            <a:off x="757238" y="1797050"/>
            <a:ext cx="7629525" cy="3444875"/>
            <a:chOff x="477" y="1132"/>
            <a:chExt cx="4806" cy="2170"/>
          </a:xfrm>
        </p:grpSpPr>
        <p:sp>
          <p:nvSpPr>
            <p:cNvPr id="36875" name="Text Box 15"/>
            <p:cNvSpPr txBox="1">
              <a:spLocks noChangeArrowheads="1"/>
            </p:cNvSpPr>
            <p:nvPr/>
          </p:nvSpPr>
          <p:spPr bwMode="auto">
            <a:xfrm>
              <a:off x="3480" y="1132"/>
              <a:ext cx="1803" cy="2170"/>
            </a:xfrm>
            <a:prstGeom prst="rect">
              <a:avLst/>
            </a:prstGeom>
            <a:solidFill>
              <a:schemeClr val="bg1"/>
            </a:solidFill>
            <a:ln w="9525">
              <a:noFill/>
              <a:miter lim="800000"/>
              <a:headEnd/>
              <a:tailEnd/>
            </a:ln>
          </p:spPr>
          <p:txBody>
            <a:bodyPr>
              <a:prstTxWarp prst="textNoShape">
                <a:avLst/>
              </a:prstTxWarp>
              <a:spAutoFit/>
            </a:bodyPr>
            <a:lstStyle/>
            <a:p>
              <a:pPr>
                <a:buFontTx/>
                <a:buChar char="•"/>
              </a:pPr>
              <a:r>
                <a:rPr lang="en-US" altLang="zh-TW">
                  <a:ea typeface="新細明體" charset="-120"/>
                  <a:cs typeface="新細明體" charset="-120"/>
                </a:rPr>
                <a:t> Euler space plot shows the distribution of intensity  as a function of the Euler angles</a:t>
              </a:r>
            </a:p>
            <a:p>
              <a:pPr>
                <a:buFontTx/>
                <a:buChar char="•"/>
              </a:pPr>
              <a:r>
                <a:rPr lang="en-US" altLang="zh-TW">
                  <a:ea typeface="新細明體" charset="-120"/>
                  <a:cs typeface="新細明體" charset="-120"/>
                </a:rPr>
                <a:t> Used to visualize pockets of texture as well as “fiber” textures</a:t>
              </a:r>
            </a:p>
            <a:p>
              <a:pPr>
                <a:buFontTx/>
                <a:buChar char="•"/>
              </a:pPr>
              <a:r>
                <a:rPr lang="en-US" altLang="zh-TW">
                  <a:ea typeface="新細明體" charset="-120"/>
                  <a:cs typeface="新細明體" charset="-120"/>
                </a:rPr>
                <a:t> Resolution defines how many slices are possible in the plot  </a:t>
              </a:r>
            </a:p>
          </p:txBody>
        </p:sp>
        <p:pic>
          <p:nvPicPr>
            <p:cNvPr id="36876" name="Picture 23" descr="27"/>
            <p:cNvPicPr>
              <a:picLocks noChangeAspect="1" noChangeArrowheads="1"/>
            </p:cNvPicPr>
            <p:nvPr/>
          </p:nvPicPr>
          <p:blipFill>
            <a:blip r:embed="rId6"/>
            <a:srcRect/>
            <a:stretch>
              <a:fillRect/>
            </a:stretch>
          </p:blipFill>
          <p:spPr bwMode="auto">
            <a:xfrm>
              <a:off x="477" y="1568"/>
              <a:ext cx="2932" cy="1549"/>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11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499"/>
                                          </p:stCondLst>
                                        </p:cTn>
                                        <p:tgtEl>
                                          <p:spTgt spid="9114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9114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499"/>
                                          </p:stCondLst>
                                        </p:cTn>
                                        <p:tgtEl>
                                          <p:spTgt spid="91145"/>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3"/>
                                        </p:tgtEl>
                                        <p:attrNameLst>
                                          <p:attrName>style.visibility</p:attrName>
                                        </p:attrNameLst>
                                      </p:cBhvr>
                                      <p:to>
                                        <p:strVal val="hidden"/>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499"/>
                                          </p:stCondLst>
                                        </p:cTn>
                                        <p:tgtEl>
                                          <p:spTgt spid="91146"/>
                                        </p:tgtEl>
                                        <p:attrNameLst>
                                          <p:attrName>style.visibility</p:attrName>
                                        </p:attrNameLst>
                                      </p:cBhvr>
                                      <p:to>
                                        <p:strVal val="visible"/>
                                      </p:to>
                                    </p:se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animBg="1"/>
      <p:bldP spid="91140" grpId="1" animBg="1"/>
      <p:bldP spid="91145" grpId="0" animBg="1"/>
      <p:bldP spid="91145" grpId="1" animBg="1"/>
      <p:bldP spid="911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87" name="Picture 55" descr="10"/>
          <p:cNvPicPr>
            <a:picLocks noChangeAspect="1" noChangeArrowheads="1"/>
          </p:cNvPicPr>
          <p:nvPr/>
        </p:nvPicPr>
        <p:blipFill>
          <a:blip r:embed="rId3"/>
          <a:srcRect/>
          <a:stretch>
            <a:fillRect/>
          </a:stretch>
        </p:blipFill>
        <p:spPr bwMode="auto">
          <a:xfrm>
            <a:off x="677863" y="985838"/>
            <a:ext cx="3022600" cy="3289300"/>
          </a:xfrm>
          <a:prstGeom prst="rect">
            <a:avLst/>
          </a:prstGeom>
          <a:noFill/>
          <a:ln w="9525">
            <a:noFill/>
            <a:miter lim="800000"/>
            <a:headEnd/>
            <a:tailEnd/>
          </a:ln>
        </p:spPr>
      </p:pic>
      <p:pic>
        <p:nvPicPr>
          <p:cNvPr id="95288" name="Picture 56" descr="9"/>
          <p:cNvPicPr>
            <a:picLocks noChangeAspect="1" noChangeArrowheads="1"/>
          </p:cNvPicPr>
          <p:nvPr/>
        </p:nvPicPr>
        <p:blipFill>
          <a:blip r:embed="rId4"/>
          <a:srcRect/>
          <a:stretch>
            <a:fillRect/>
          </a:stretch>
        </p:blipFill>
        <p:spPr bwMode="auto">
          <a:xfrm>
            <a:off x="2503488" y="1450975"/>
            <a:ext cx="4210050" cy="4248150"/>
          </a:xfrm>
          <a:prstGeom prst="rect">
            <a:avLst/>
          </a:prstGeom>
          <a:noFill/>
          <a:ln w="9525">
            <a:noFill/>
            <a:miter lim="800000"/>
            <a:headEnd/>
            <a:tailEnd/>
          </a:ln>
        </p:spPr>
      </p:pic>
      <p:sp>
        <p:nvSpPr>
          <p:cNvPr id="38916" name="Rectangle 2"/>
          <p:cNvSpPr>
            <a:spLocks noGrp="1" noChangeArrowheads="1"/>
          </p:cNvSpPr>
          <p:nvPr>
            <p:ph type="title" idx="4294967295"/>
          </p:nvPr>
        </p:nvSpPr>
        <p:spPr/>
        <p:txBody>
          <a:bodyPr/>
          <a:lstStyle/>
          <a:p>
            <a:pPr eaLnBrk="1" hangingPunct="1"/>
            <a:r>
              <a:rPr lang="en-US" altLang="zh-TW" sz="2800" b="1">
                <a:ea typeface="新細明體" charset="-120"/>
                <a:cs typeface="新細明體" charset="-120"/>
              </a:rPr>
              <a:t>Types of ODF/Pole Figure/ Inverse PF Plots</a:t>
            </a:r>
          </a:p>
        </p:txBody>
      </p:sp>
      <p:grpSp>
        <p:nvGrpSpPr>
          <p:cNvPr id="2" name="Group 5"/>
          <p:cNvGrpSpPr>
            <a:grpSpLocks/>
          </p:cNvGrpSpPr>
          <p:nvPr/>
        </p:nvGrpSpPr>
        <p:grpSpPr bwMode="auto">
          <a:xfrm>
            <a:off x="652463" y="1931988"/>
            <a:ext cx="7904162" cy="2257425"/>
            <a:chOff x="411" y="1217"/>
            <a:chExt cx="4979" cy="1422"/>
          </a:xfrm>
        </p:grpSpPr>
        <p:sp>
          <p:nvSpPr>
            <p:cNvPr id="38934" name="Text Box 6"/>
            <p:cNvSpPr txBox="1">
              <a:spLocks noChangeArrowheads="1"/>
            </p:cNvSpPr>
            <p:nvPr/>
          </p:nvSpPr>
          <p:spPr bwMode="auto">
            <a:xfrm>
              <a:off x="411" y="1217"/>
              <a:ext cx="1149" cy="526"/>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just"/>
              <a:r>
                <a:rPr lang="en-US" altLang="zh-TW" sz="1600">
                  <a:ea typeface="新細明體" charset="-120"/>
                  <a:cs typeface="新細明體" charset="-120"/>
                </a:rPr>
                <a:t>Choose texture and desired plot type</a:t>
              </a:r>
            </a:p>
          </p:txBody>
        </p:sp>
        <p:sp>
          <p:nvSpPr>
            <p:cNvPr id="38935" name="Text Box 7"/>
            <p:cNvSpPr txBox="1">
              <a:spLocks noChangeArrowheads="1"/>
            </p:cNvSpPr>
            <p:nvPr/>
          </p:nvSpPr>
          <p:spPr bwMode="auto">
            <a:xfrm>
              <a:off x="4241" y="2113"/>
              <a:ext cx="1149" cy="526"/>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just"/>
              <a:r>
                <a:rPr lang="en-US" altLang="zh-TW" sz="1600">
                  <a:ea typeface="新細明體" charset="-120"/>
                  <a:cs typeface="新細明體" charset="-120"/>
                </a:rPr>
                <a:t>Use to add multiple plots to the same image </a:t>
              </a:r>
            </a:p>
          </p:txBody>
        </p:sp>
        <p:sp>
          <p:nvSpPr>
            <p:cNvPr id="38936" name="Line 8"/>
            <p:cNvSpPr>
              <a:spLocks noChangeShapeType="1"/>
            </p:cNvSpPr>
            <p:nvPr/>
          </p:nvSpPr>
          <p:spPr bwMode="auto">
            <a:xfrm>
              <a:off x="1563" y="1536"/>
              <a:ext cx="517" cy="12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8937" name="Line 9"/>
            <p:cNvSpPr>
              <a:spLocks noChangeShapeType="1"/>
            </p:cNvSpPr>
            <p:nvPr/>
          </p:nvSpPr>
          <p:spPr bwMode="auto">
            <a:xfrm flipH="1">
              <a:off x="3878" y="2319"/>
              <a:ext cx="352" cy="8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
        <p:nvSpPr>
          <p:cNvPr id="95242" name="Rectangle 10"/>
          <p:cNvSpPr>
            <a:spLocks noChangeArrowheads="1"/>
          </p:cNvSpPr>
          <p:nvPr/>
        </p:nvSpPr>
        <p:spPr bwMode="auto">
          <a:xfrm>
            <a:off x="5588000" y="2684463"/>
            <a:ext cx="541338" cy="177800"/>
          </a:xfrm>
          <a:prstGeom prst="rect">
            <a:avLst/>
          </a:prstGeom>
          <a:solidFill>
            <a:srgbClr val="FF0101">
              <a:alpha val="47058"/>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95289" name="Picture 57" descr="8"/>
          <p:cNvPicPr>
            <a:picLocks noChangeAspect="1" noChangeArrowheads="1"/>
          </p:cNvPicPr>
          <p:nvPr/>
        </p:nvPicPr>
        <p:blipFill>
          <a:blip r:embed="rId5"/>
          <a:srcRect/>
          <a:stretch>
            <a:fillRect/>
          </a:stretch>
        </p:blipFill>
        <p:spPr bwMode="auto">
          <a:xfrm>
            <a:off x="492125" y="949325"/>
            <a:ext cx="8159750" cy="4959350"/>
          </a:xfrm>
          <a:prstGeom prst="rect">
            <a:avLst/>
          </a:prstGeom>
          <a:noFill/>
          <a:ln w="9525">
            <a:noFill/>
            <a:miter lim="800000"/>
            <a:headEnd/>
            <a:tailEnd/>
          </a:ln>
        </p:spPr>
      </p:pic>
      <p:pic>
        <p:nvPicPr>
          <p:cNvPr id="95291" name="Picture 59" descr="4"/>
          <p:cNvPicPr>
            <a:picLocks noChangeAspect="1" noChangeArrowheads="1"/>
          </p:cNvPicPr>
          <p:nvPr/>
        </p:nvPicPr>
        <p:blipFill>
          <a:blip r:embed="rId6"/>
          <a:srcRect/>
          <a:stretch>
            <a:fillRect/>
          </a:stretch>
        </p:blipFill>
        <p:spPr bwMode="auto">
          <a:xfrm>
            <a:off x="477838" y="942975"/>
            <a:ext cx="8186737" cy="4972050"/>
          </a:xfrm>
          <a:prstGeom prst="rect">
            <a:avLst/>
          </a:prstGeom>
          <a:noFill/>
          <a:ln w="9525">
            <a:noFill/>
            <a:miter lim="800000"/>
            <a:headEnd/>
            <a:tailEnd/>
          </a:ln>
        </p:spPr>
      </p:pic>
      <p:grpSp>
        <p:nvGrpSpPr>
          <p:cNvPr id="3" name="Group 63"/>
          <p:cNvGrpSpPr>
            <a:grpSpLocks/>
          </p:cNvGrpSpPr>
          <p:nvPr/>
        </p:nvGrpSpPr>
        <p:grpSpPr bwMode="auto">
          <a:xfrm>
            <a:off x="5397500" y="3325813"/>
            <a:ext cx="3021013" cy="1682750"/>
            <a:chOff x="3400" y="2095"/>
            <a:chExt cx="1903" cy="1060"/>
          </a:xfrm>
        </p:grpSpPr>
        <p:sp>
          <p:nvSpPr>
            <p:cNvPr id="38932" name="Rectangle 61"/>
            <p:cNvSpPr>
              <a:spLocks noChangeArrowheads="1"/>
            </p:cNvSpPr>
            <p:nvPr/>
          </p:nvSpPr>
          <p:spPr bwMode="auto">
            <a:xfrm>
              <a:off x="3400" y="2378"/>
              <a:ext cx="368" cy="112"/>
            </a:xfrm>
            <a:prstGeom prst="rect">
              <a:avLst/>
            </a:prstGeom>
            <a:solidFill>
              <a:srgbClr val="FF0101">
                <a:alpha val="50195"/>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38933" name="Picture 62" descr="7"/>
            <p:cNvPicPr>
              <a:picLocks noChangeAspect="1" noChangeArrowheads="1"/>
            </p:cNvPicPr>
            <p:nvPr/>
          </p:nvPicPr>
          <p:blipFill>
            <a:blip r:embed="rId7"/>
            <a:srcRect/>
            <a:stretch>
              <a:fillRect/>
            </a:stretch>
          </p:blipFill>
          <p:spPr bwMode="auto">
            <a:xfrm>
              <a:off x="4251" y="2095"/>
              <a:ext cx="1052" cy="1060"/>
            </a:xfrm>
            <a:prstGeom prst="rect">
              <a:avLst/>
            </a:prstGeom>
            <a:noFill/>
            <a:ln w="9525">
              <a:noFill/>
              <a:miter lim="800000"/>
              <a:headEnd/>
              <a:tailEnd/>
            </a:ln>
          </p:spPr>
        </p:pic>
      </p:grpSp>
      <p:grpSp>
        <p:nvGrpSpPr>
          <p:cNvPr id="4" name="Group 66"/>
          <p:cNvGrpSpPr>
            <a:grpSpLocks/>
          </p:cNvGrpSpPr>
          <p:nvPr/>
        </p:nvGrpSpPr>
        <p:grpSpPr bwMode="auto">
          <a:xfrm>
            <a:off x="5413375" y="3343275"/>
            <a:ext cx="2992438" cy="1670050"/>
            <a:chOff x="3410" y="2106"/>
            <a:chExt cx="1885" cy="1052"/>
          </a:xfrm>
        </p:grpSpPr>
        <p:sp>
          <p:nvSpPr>
            <p:cNvPr id="38930" name="Rectangle 64"/>
            <p:cNvSpPr>
              <a:spLocks noChangeArrowheads="1"/>
            </p:cNvSpPr>
            <p:nvPr/>
          </p:nvSpPr>
          <p:spPr bwMode="auto">
            <a:xfrm>
              <a:off x="3410" y="2512"/>
              <a:ext cx="368" cy="112"/>
            </a:xfrm>
            <a:prstGeom prst="rect">
              <a:avLst/>
            </a:prstGeom>
            <a:solidFill>
              <a:srgbClr val="FF0101">
                <a:alpha val="49019"/>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38931" name="Picture 65" descr="6"/>
            <p:cNvPicPr>
              <a:picLocks noChangeAspect="1" noChangeArrowheads="1"/>
            </p:cNvPicPr>
            <p:nvPr/>
          </p:nvPicPr>
          <p:blipFill>
            <a:blip r:embed="rId8"/>
            <a:srcRect/>
            <a:stretch>
              <a:fillRect/>
            </a:stretch>
          </p:blipFill>
          <p:spPr bwMode="auto">
            <a:xfrm>
              <a:off x="4259" y="2106"/>
              <a:ext cx="1036" cy="1052"/>
            </a:xfrm>
            <a:prstGeom prst="rect">
              <a:avLst/>
            </a:prstGeom>
            <a:noFill/>
            <a:ln w="9525">
              <a:noFill/>
              <a:miter lim="800000"/>
              <a:headEnd/>
              <a:tailEnd/>
            </a:ln>
          </p:spPr>
        </p:pic>
      </p:grpSp>
      <p:grpSp>
        <p:nvGrpSpPr>
          <p:cNvPr id="5" name="Group 69"/>
          <p:cNvGrpSpPr>
            <a:grpSpLocks/>
          </p:cNvGrpSpPr>
          <p:nvPr/>
        </p:nvGrpSpPr>
        <p:grpSpPr bwMode="auto">
          <a:xfrm>
            <a:off x="5376863" y="3355975"/>
            <a:ext cx="3054350" cy="1670050"/>
            <a:chOff x="3387" y="2114"/>
            <a:chExt cx="1924" cy="1052"/>
          </a:xfrm>
        </p:grpSpPr>
        <p:sp>
          <p:nvSpPr>
            <p:cNvPr id="38928" name="Rectangle 67"/>
            <p:cNvSpPr>
              <a:spLocks noChangeArrowheads="1"/>
            </p:cNvSpPr>
            <p:nvPr/>
          </p:nvSpPr>
          <p:spPr bwMode="auto">
            <a:xfrm>
              <a:off x="3387" y="2773"/>
              <a:ext cx="427" cy="144"/>
            </a:xfrm>
            <a:prstGeom prst="rect">
              <a:avLst/>
            </a:prstGeom>
            <a:solidFill>
              <a:srgbClr val="FF0101">
                <a:alpha val="47058"/>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38929" name="Picture 68" descr="5"/>
            <p:cNvPicPr>
              <a:picLocks noChangeAspect="1" noChangeArrowheads="1"/>
            </p:cNvPicPr>
            <p:nvPr/>
          </p:nvPicPr>
          <p:blipFill>
            <a:blip r:embed="rId9"/>
            <a:srcRect/>
            <a:stretch>
              <a:fillRect/>
            </a:stretch>
          </p:blipFill>
          <p:spPr bwMode="auto">
            <a:xfrm>
              <a:off x="4259" y="2114"/>
              <a:ext cx="1052" cy="1052"/>
            </a:xfrm>
            <a:prstGeom prst="rect">
              <a:avLst/>
            </a:prstGeom>
            <a:noFill/>
            <a:ln w="9525">
              <a:noFill/>
              <a:miter lim="800000"/>
              <a:headEnd/>
              <a:tailEnd/>
            </a:ln>
          </p:spPr>
        </p:pic>
      </p:grpSp>
      <p:pic>
        <p:nvPicPr>
          <p:cNvPr id="95302" name="Picture 70" descr="3"/>
          <p:cNvPicPr>
            <a:picLocks noChangeAspect="1" noChangeArrowheads="1"/>
          </p:cNvPicPr>
          <p:nvPr/>
        </p:nvPicPr>
        <p:blipFill>
          <a:blip r:embed="rId10"/>
          <a:srcRect/>
          <a:stretch>
            <a:fillRect/>
          </a:stretch>
        </p:blipFill>
        <p:spPr bwMode="auto">
          <a:xfrm>
            <a:off x="598488" y="846138"/>
            <a:ext cx="7945437" cy="5164137"/>
          </a:xfrm>
          <a:prstGeom prst="rect">
            <a:avLst/>
          </a:prstGeom>
          <a:noFill/>
          <a:ln w="9525">
            <a:noFill/>
            <a:miter lim="800000"/>
            <a:headEnd/>
            <a:tailEnd/>
          </a:ln>
        </p:spPr>
      </p:pic>
      <p:pic>
        <p:nvPicPr>
          <p:cNvPr id="95303" name="Picture 71" descr="2"/>
          <p:cNvPicPr>
            <a:picLocks noChangeAspect="1" noChangeArrowheads="1"/>
          </p:cNvPicPr>
          <p:nvPr/>
        </p:nvPicPr>
        <p:blipFill>
          <a:blip r:embed="rId11"/>
          <a:srcRect/>
          <a:stretch>
            <a:fillRect/>
          </a:stretch>
        </p:blipFill>
        <p:spPr bwMode="auto">
          <a:xfrm>
            <a:off x="584200" y="942975"/>
            <a:ext cx="7974013" cy="4972050"/>
          </a:xfrm>
          <a:prstGeom prst="rect">
            <a:avLst/>
          </a:prstGeom>
          <a:noFill/>
          <a:ln w="9525">
            <a:noFill/>
            <a:miter lim="800000"/>
            <a:headEnd/>
            <a:tailEnd/>
          </a:ln>
        </p:spPr>
      </p:pic>
      <p:pic>
        <p:nvPicPr>
          <p:cNvPr id="95305" name="Picture 73" descr="1"/>
          <p:cNvPicPr>
            <a:picLocks noChangeAspect="1" noChangeArrowheads="1"/>
          </p:cNvPicPr>
          <p:nvPr/>
        </p:nvPicPr>
        <p:blipFill>
          <a:blip r:embed="rId12"/>
          <a:srcRect/>
          <a:stretch>
            <a:fillRect/>
          </a:stretch>
        </p:blipFill>
        <p:spPr bwMode="auto">
          <a:xfrm>
            <a:off x="655638" y="974725"/>
            <a:ext cx="7831137" cy="4908550"/>
          </a:xfrm>
          <a:prstGeom prst="rect">
            <a:avLst/>
          </a:prstGeom>
          <a:noFill/>
          <a:ln w="9525">
            <a:noFill/>
            <a:miter lim="800000"/>
            <a:headEnd/>
            <a:tailEnd/>
          </a:ln>
        </p:spPr>
      </p:pic>
      <p:sp>
        <p:nvSpPr>
          <p:cNvPr id="38927" name="TextBox 24"/>
          <p:cNvSpPr txBox="1">
            <a:spLocks noChangeArrowheads="1"/>
          </p:cNvSpPr>
          <p:nvPr/>
        </p:nvSpPr>
        <p:spPr bwMode="auto">
          <a:xfrm>
            <a:off x="109538" y="6332538"/>
            <a:ext cx="9009062" cy="400050"/>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rPr>
              <a:t>NB: a more comprehensive discussion of reference frames is given later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528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5288"/>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499"/>
                                          </p:stCondLst>
                                        </p:cTn>
                                        <p:tgtEl>
                                          <p:spTgt spid="2"/>
                                        </p:tgtEl>
                                        <p:attrNameLst>
                                          <p:attrName>style.visibility</p:attrName>
                                        </p:attrNameLst>
                                      </p:cBhvr>
                                      <p:to>
                                        <p:strVal val="hidden"/>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499"/>
                                          </p:stCondLst>
                                        </p:cTn>
                                        <p:tgtEl>
                                          <p:spTgt spid="95242"/>
                                        </p:tgtEl>
                                        <p:attrNameLst>
                                          <p:attrName>style.visibility</p:attrName>
                                        </p:attrNameLst>
                                      </p:cBhvr>
                                      <p:to>
                                        <p:strVal val="visible"/>
                                      </p:to>
                                    </p:set>
                                  </p:childTnLst>
                                </p:cTn>
                              </p:par>
                            </p:childTnLst>
                          </p:cTn>
                        </p:par>
                        <p:par>
                          <p:cTn id="20" fill="hold">
                            <p:stCondLst>
                              <p:cond delay="1000"/>
                            </p:stCondLst>
                            <p:childTnLst>
                              <p:par>
                                <p:cTn id="21" presetID="1" presetClass="exit" presetSubtype="0" fill="hold" grpId="1" nodeType="afterEffect">
                                  <p:stCondLst>
                                    <p:cond delay="0"/>
                                  </p:stCondLst>
                                  <p:childTnLst>
                                    <p:set>
                                      <p:cBhvr>
                                        <p:cTn id="22" dur="1" fill="hold">
                                          <p:stCondLst>
                                            <p:cond delay="499"/>
                                          </p:stCondLst>
                                        </p:cTn>
                                        <p:tgtEl>
                                          <p:spTgt spid="95242"/>
                                        </p:tgtEl>
                                        <p:attrNameLst>
                                          <p:attrName>style.visibility</p:attrName>
                                        </p:attrNameLst>
                                      </p:cBhvr>
                                      <p:to>
                                        <p:strVal val="hidden"/>
                                      </p:to>
                                    </p:set>
                                  </p:childTnLst>
                                </p:cTn>
                              </p:par>
                            </p:childTnLst>
                          </p:cTn>
                        </p:par>
                        <p:par>
                          <p:cTn id="23" fill="hold">
                            <p:stCondLst>
                              <p:cond delay="1500"/>
                            </p:stCondLst>
                            <p:childTnLst>
                              <p:par>
                                <p:cTn id="24" presetID="1" presetClass="entr" presetSubtype="0" fill="hold" nodeType="afterEffect">
                                  <p:stCondLst>
                                    <p:cond delay="0"/>
                                  </p:stCondLst>
                                  <p:childTnLst>
                                    <p:set>
                                      <p:cBhvr>
                                        <p:cTn id="25" dur="1" fill="hold">
                                          <p:stCondLst>
                                            <p:cond delay="0"/>
                                          </p:stCondLst>
                                        </p:cTn>
                                        <p:tgtEl>
                                          <p:spTgt spid="9528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95289"/>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9529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5"/>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95291"/>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9529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95291"/>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95302"/>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9530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9530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95302"/>
                                        </p:tgtEl>
                                        <p:attrNameLst>
                                          <p:attrName>style.visibility</p:attrName>
                                        </p:attrNameLst>
                                      </p:cBhvr>
                                      <p:to>
                                        <p:strVal val="hidden"/>
                                      </p:to>
                                    </p:set>
                                  </p:childTnLst>
                                </p:cTn>
                              </p:par>
                              <p:par>
                                <p:cTn id="76" presetID="1" presetClass="entr" presetSubtype="0" fill="hold" nodeType="withEffect">
                                  <p:stCondLst>
                                    <p:cond delay="0"/>
                                  </p:stCondLst>
                                  <p:childTnLst>
                                    <p:set>
                                      <p:cBhvr>
                                        <p:cTn id="77" dur="1" fill="hold">
                                          <p:stCondLst>
                                            <p:cond delay="0"/>
                                          </p:stCondLst>
                                        </p:cTn>
                                        <p:tgtEl>
                                          <p:spTgt spid="9530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953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2" grpId="0" animBg="1"/>
      <p:bldP spid="9524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3"/>
          <p:cNvSpPr txBox="1">
            <a:spLocks noChangeArrowheads="1"/>
          </p:cNvSpPr>
          <p:nvPr/>
        </p:nvSpPr>
        <p:spPr bwMode="auto">
          <a:xfrm>
            <a:off x="304800" y="989013"/>
            <a:ext cx="4572000" cy="585787"/>
          </a:xfrm>
          <a:prstGeom prst="rect">
            <a:avLst/>
          </a:prstGeom>
          <a:noFill/>
          <a:ln w="9525">
            <a:noFill/>
            <a:miter lim="800000"/>
            <a:headEnd/>
            <a:tailEnd/>
          </a:ln>
        </p:spPr>
        <p:txBody>
          <a:bodyPr wrap="none">
            <a:prstTxWarp prst="textNoShape">
              <a:avLst/>
            </a:prstTxWarp>
            <a:spAutoFit/>
          </a:bodyPr>
          <a:lstStyle/>
          <a:p>
            <a:r>
              <a:rPr lang="en-US" altLang="zh-TW" sz="1600"/>
              <a:t>The </a:t>
            </a:r>
            <a:r>
              <a:rPr lang="en-US" altLang="zh-TW" sz="1600" i="1"/>
              <a:t>Average Orientation </a:t>
            </a:r>
            <a:r>
              <a:rPr lang="en-US" altLang="zh-TW" sz="1600"/>
              <a:t>of the pixels in a grain</a:t>
            </a:r>
            <a:br>
              <a:rPr lang="en-US" altLang="zh-TW" sz="1600"/>
            </a:br>
            <a:r>
              <a:rPr lang="en-US" altLang="zh-TW" sz="1600"/>
              <a:t>is given by </a:t>
            </a:r>
            <a:r>
              <a:rPr lang="en-US" altLang="ja-JP" sz="1600">
                <a:ea typeface="ＭＳ Ｐゴシック" charset="-128"/>
                <a:cs typeface="ＭＳ Ｐゴシック" charset="-128"/>
              </a:rPr>
              <a:t>this equation:</a:t>
            </a:r>
            <a:endParaRPr lang="en-US" altLang="zh-TW" sz="1600"/>
          </a:p>
        </p:txBody>
      </p:sp>
      <p:sp>
        <p:nvSpPr>
          <p:cNvPr id="40965" name="Text Box 5"/>
          <p:cNvSpPr txBox="1">
            <a:spLocks noChangeArrowheads="1"/>
          </p:cNvSpPr>
          <p:nvPr/>
        </p:nvSpPr>
        <p:spPr bwMode="auto">
          <a:xfrm>
            <a:off x="1617663" y="3298825"/>
            <a:ext cx="774700" cy="369888"/>
          </a:xfrm>
          <a:prstGeom prst="rect">
            <a:avLst/>
          </a:prstGeom>
          <a:solidFill>
            <a:srgbClr val="FFFFFF"/>
          </a:solidFill>
          <a:ln w="9525">
            <a:noFill/>
            <a:miter lim="800000"/>
            <a:headEnd/>
            <a:tailEnd/>
          </a:ln>
        </p:spPr>
        <p:txBody>
          <a:bodyPr>
            <a:prstTxWarp prst="textNoShape">
              <a:avLst/>
            </a:prstTxWarp>
          </a:bodyPr>
          <a:lstStyle/>
          <a:p>
            <a:r>
              <a:rPr lang="en-US" altLang="zh-TW" sz="2200">
                <a:latin typeface="Times New Roman" charset="0"/>
                <a:ea typeface="Times New Roman" charset="0"/>
                <a:cs typeface="Times New Roman" charset="0"/>
              </a:rPr>
              <a:t>RD</a:t>
            </a:r>
          </a:p>
        </p:txBody>
      </p:sp>
      <p:pic>
        <p:nvPicPr>
          <p:cNvPr id="40966" name="Picture 6" descr="cloud"/>
          <p:cNvPicPr>
            <a:picLocks noChangeAspect="1" noChangeArrowheads="1"/>
          </p:cNvPicPr>
          <p:nvPr/>
        </p:nvPicPr>
        <p:blipFill>
          <a:blip r:embed="rId4"/>
          <a:srcRect l="13913" t="11256" r="32173" b="14305"/>
          <a:stretch>
            <a:fillRect/>
          </a:stretch>
        </p:blipFill>
        <p:spPr bwMode="auto">
          <a:xfrm>
            <a:off x="5911850" y="3733800"/>
            <a:ext cx="2851150" cy="2667000"/>
          </a:xfrm>
          <a:prstGeom prst="rect">
            <a:avLst/>
          </a:prstGeom>
          <a:noFill/>
          <a:ln w="9525">
            <a:noFill/>
            <a:miter lim="800000"/>
            <a:headEnd/>
            <a:tailEnd/>
          </a:ln>
        </p:spPr>
      </p:pic>
      <p:sp>
        <p:nvSpPr>
          <p:cNvPr id="40967" name="Text Box 7"/>
          <p:cNvSpPr txBox="1">
            <a:spLocks noChangeArrowheads="1"/>
          </p:cNvSpPr>
          <p:nvPr/>
        </p:nvSpPr>
        <p:spPr bwMode="auto">
          <a:xfrm>
            <a:off x="3197225" y="3611563"/>
            <a:ext cx="2978150" cy="2319337"/>
          </a:xfrm>
          <a:prstGeom prst="rect">
            <a:avLst/>
          </a:prstGeom>
          <a:noFill/>
          <a:ln w="9525">
            <a:noFill/>
            <a:miter lim="800000"/>
            <a:headEnd/>
            <a:tailEnd/>
          </a:ln>
        </p:spPr>
        <p:txBody>
          <a:bodyPr>
            <a:prstTxWarp prst="textNoShape">
              <a:avLst/>
            </a:prstTxWarp>
          </a:bodyPr>
          <a:lstStyle/>
          <a:p>
            <a:r>
              <a:rPr lang="en-US" altLang="ja-JP" sz="1600">
                <a:ea typeface="ＭＳ Ｐゴシック" charset="-128"/>
                <a:cs typeface="ＭＳ Ｐゴシック" charset="-128"/>
              </a:rPr>
              <a:t>10 000 orientations near to the Brass component:</a:t>
            </a:r>
          </a:p>
          <a:p>
            <a:endParaRPr lang="en-US" altLang="ja-JP" sz="1600">
              <a:ea typeface="ＭＳ Ｐゴシック" charset="-128"/>
              <a:cs typeface="ＭＳ Ｐゴシック" charset="-128"/>
            </a:endParaRPr>
          </a:p>
          <a:p>
            <a:r>
              <a:rPr lang="en-US" altLang="ja-JP" sz="1600">
                <a:ea typeface="ＭＳ Ｐゴシック" charset="-128"/>
                <a:cs typeface="ＭＳ Ｐゴシック" charset="-128"/>
              </a:rPr>
              <a:t>represented</a:t>
            </a:r>
          </a:p>
          <a:p>
            <a:pPr>
              <a:buFontTx/>
              <a:buChar char="•"/>
            </a:pPr>
            <a:r>
              <a:rPr lang="en-US" altLang="ja-JP" sz="1600">
                <a:ea typeface="ＭＳ Ｐゴシック" charset="-128"/>
                <a:cs typeface="ＭＳ Ｐゴシック" charset="-128"/>
              </a:rPr>
              <a:t> by a {111} pole figure</a:t>
            </a:r>
          </a:p>
          <a:p>
            <a:pPr>
              <a:buFontTx/>
              <a:buChar char="•"/>
            </a:pPr>
            <a:r>
              <a:rPr lang="en-US" altLang="ja-JP" sz="1600">
                <a:ea typeface="ＭＳ Ｐゴシック" charset="-128"/>
                <a:cs typeface="ＭＳ Ｐゴシック" charset="-128"/>
              </a:rPr>
              <a:t> and, in the complete Euler space to show the 24 equivalents resulting from application of cubic crystal symmetry</a:t>
            </a:r>
            <a:endParaRPr lang="en-US" altLang="zh-TW" sz="1600">
              <a:ea typeface="ＭＳ Ｐゴシック" charset="-128"/>
              <a:cs typeface="ＭＳ Ｐゴシック" charset="-128"/>
            </a:endParaRPr>
          </a:p>
        </p:txBody>
      </p:sp>
      <p:sp>
        <p:nvSpPr>
          <p:cNvPr id="40968" name="Text Box 8"/>
          <p:cNvSpPr txBox="1">
            <a:spLocks noChangeArrowheads="1"/>
          </p:cNvSpPr>
          <p:nvPr/>
        </p:nvSpPr>
        <p:spPr bwMode="auto">
          <a:xfrm>
            <a:off x="128588" y="3543300"/>
            <a:ext cx="857250" cy="461963"/>
          </a:xfrm>
          <a:prstGeom prst="rect">
            <a:avLst/>
          </a:prstGeom>
          <a:noFill/>
          <a:ln w="9525">
            <a:noFill/>
            <a:miter lim="800000"/>
            <a:headEnd/>
            <a:tailEnd/>
          </a:ln>
        </p:spPr>
        <p:txBody>
          <a:bodyPr wrap="none">
            <a:prstTxWarp prst="textNoShape">
              <a:avLst/>
            </a:prstTxWarp>
            <a:spAutoFit/>
          </a:bodyPr>
          <a:lstStyle/>
          <a:p>
            <a:r>
              <a:rPr lang="en-US" altLang="zh-TW" sz="2400"/>
              <a:t>{111}</a:t>
            </a:r>
          </a:p>
        </p:txBody>
      </p:sp>
      <p:sp>
        <p:nvSpPr>
          <p:cNvPr id="40969" name="Text Box 9"/>
          <p:cNvSpPr txBox="1">
            <a:spLocks noChangeArrowheads="1"/>
          </p:cNvSpPr>
          <p:nvPr/>
        </p:nvSpPr>
        <p:spPr bwMode="auto">
          <a:xfrm>
            <a:off x="385763" y="142875"/>
            <a:ext cx="6189662" cy="666750"/>
          </a:xfrm>
          <a:prstGeom prst="rect">
            <a:avLst/>
          </a:prstGeom>
          <a:noFill/>
          <a:ln w="9525">
            <a:noFill/>
            <a:miter lim="800000"/>
            <a:headEnd/>
            <a:tailEnd/>
          </a:ln>
        </p:spPr>
        <p:txBody>
          <a:bodyPr wrap="none">
            <a:prstTxWarp prst="textNoShape">
              <a:avLst/>
            </a:prstTxWarp>
            <a:spAutoFit/>
          </a:bodyPr>
          <a:lstStyle/>
          <a:p>
            <a:pPr>
              <a:lnSpc>
                <a:spcPct val="140000"/>
              </a:lnSpc>
            </a:pPr>
            <a:r>
              <a:rPr lang="en-US" altLang="zh-TW" sz="2800" b="1" dirty="0">
                <a:solidFill>
                  <a:srgbClr val="000090"/>
                </a:solidFill>
              </a:rPr>
              <a:t>Preparation of the data for analysis</a:t>
            </a:r>
          </a:p>
        </p:txBody>
      </p:sp>
      <p:sp>
        <p:nvSpPr>
          <p:cNvPr id="40970" name="Text Box 10"/>
          <p:cNvSpPr txBox="1">
            <a:spLocks noChangeArrowheads="1"/>
          </p:cNvSpPr>
          <p:nvPr/>
        </p:nvSpPr>
        <p:spPr bwMode="auto">
          <a:xfrm>
            <a:off x="7996238" y="2908300"/>
            <a:ext cx="873125" cy="369888"/>
          </a:xfrm>
          <a:prstGeom prst="rect">
            <a:avLst/>
          </a:prstGeom>
          <a:noFill/>
          <a:ln w="9525">
            <a:noFill/>
            <a:miter lim="800000"/>
            <a:headEnd/>
            <a:tailEnd/>
          </a:ln>
        </p:spPr>
        <p:txBody>
          <a:bodyPr wrap="none" anchor="ctr">
            <a:prstTxWarp prst="textNoShape">
              <a:avLst/>
            </a:prstTxWarp>
            <a:spAutoFit/>
          </a:bodyPr>
          <a:lstStyle/>
          <a:p>
            <a:pPr algn="ctr"/>
            <a:r>
              <a:rPr lang="en-US" altLang="zh-TW" sz="1800" i="1">
                <a:solidFill>
                  <a:srgbClr val="08019C"/>
                </a:solidFill>
                <a:ea typeface="新細明體" charset="-120"/>
                <a:cs typeface="新細明體" charset="-120"/>
              </a:rPr>
              <a:t>i=1,24</a:t>
            </a:r>
          </a:p>
        </p:txBody>
      </p:sp>
      <p:graphicFrame>
        <p:nvGraphicFramePr>
          <p:cNvPr id="40962" name="Object 11"/>
          <p:cNvGraphicFramePr>
            <a:graphicFrameLocks noChangeAspect="1"/>
          </p:cNvGraphicFramePr>
          <p:nvPr/>
        </p:nvGraphicFramePr>
        <p:xfrm>
          <a:off x="503238" y="1520825"/>
          <a:ext cx="8302625" cy="982663"/>
        </p:xfrm>
        <a:graphic>
          <a:graphicData uri="http://schemas.openxmlformats.org/presentationml/2006/ole">
            <mc:AlternateContent xmlns:mc="http://schemas.openxmlformats.org/markup-compatibility/2006">
              <mc:Choice xmlns:v="urn:schemas-microsoft-com:vml" Requires="v">
                <p:oleObj spid="_x0000_s41017" name="Équation" r:id="rId5" imgW="2565360" imgH="304560" progId="Equation.3">
                  <p:embed/>
                </p:oleObj>
              </mc:Choice>
              <mc:Fallback>
                <p:oleObj name="Équation" r:id="rId5" imgW="2565360" imgH="304560" progId="Equation.3">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238" y="1520825"/>
                        <a:ext cx="8302625" cy="982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0971" name="Picture 12" descr="bs71pf"/>
          <p:cNvPicPr>
            <a:picLocks noChangeAspect="1" noChangeArrowheads="1"/>
          </p:cNvPicPr>
          <p:nvPr/>
        </p:nvPicPr>
        <p:blipFill>
          <a:blip r:embed="rId7"/>
          <a:srcRect/>
          <a:stretch>
            <a:fillRect/>
          </a:stretch>
        </p:blipFill>
        <p:spPr bwMode="auto">
          <a:xfrm>
            <a:off x="547688" y="3646488"/>
            <a:ext cx="2636837" cy="2511425"/>
          </a:xfrm>
          <a:prstGeom prst="rect">
            <a:avLst/>
          </a:prstGeom>
          <a:noFill/>
          <a:ln w="9525">
            <a:noFill/>
            <a:miter lim="800000"/>
            <a:headEnd/>
            <a:tailEnd/>
          </a:ln>
        </p:spPr>
      </p:pic>
      <p:graphicFrame>
        <p:nvGraphicFramePr>
          <p:cNvPr id="40963" name="Object 13"/>
          <p:cNvGraphicFramePr>
            <a:graphicFrameLocks noChangeAspect="1"/>
          </p:cNvGraphicFramePr>
          <p:nvPr/>
        </p:nvGraphicFramePr>
        <p:xfrm>
          <a:off x="5715000" y="3276600"/>
          <a:ext cx="3328988" cy="347663"/>
        </p:xfrm>
        <a:graphic>
          <a:graphicData uri="http://schemas.openxmlformats.org/presentationml/2006/ole">
            <mc:AlternateContent xmlns:mc="http://schemas.openxmlformats.org/markup-compatibility/2006">
              <mc:Choice xmlns:v="urn:schemas-microsoft-com:vml" Requires="v">
                <p:oleObj spid="_x0000_s41018" name="Equation" r:id="rId8" imgW="2070100" imgH="215900" progId="Equation.3">
                  <p:embed/>
                </p:oleObj>
              </mc:Choice>
              <mc:Fallback>
                <p:oleObj name="Equation" r:id="rId8" imgW="2070100" imgH="215900" progId="Equation.3">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0" y="3276600"/>
                        <a:ext cx="3328988" cy="347663"/>
                      </a:xfrm>
                      <a:prstGeom prst="rect">
                        <a:avLst/>
                      </a:prstGeom>
                      <a:solidFill>
                        <a:srgbClr val="CCFFFF"/>
                      </a:solidFill>
                    </p:spPr>
                  </p:pic>
                </p:oleObj>
              </mc:Fallback>
            </mc:AlternateContent>
          </a:graphicData>
        </a:graphic>
      </p:graphicFrame>
      <p:sp>
        <p:nvSpPr>
          <p:cNvPr id="40972" name="TextBox 13"/>
          <p:cNvSpPr txBox="1">
            <a:spLocks noChangeArrowheads="1"/>
          </p:cNvSpPr>
          <p:nvPr/>
        </p:nvSpPr>
        <p:spPr bwMode="auto">
          <a:xfrm>
            <a:off x="6875463" y="139700"/>
            <a:ext cx="2063750" cy="307975"/>
          </a:xfrm>
          <a:prstGeom prst="rect">
            <a:avLst/>
          </a:prstGeom>
          <a:noFill/>
          <a:ln w="9525">
            <a:noFill/>
            <a:miter lim="800000"/>
            <a:headEnd/>
            <a:tailEnd/>
          </a:ln>
        </p:spPr>
        <p:txBody>
          <a:bodyPr wrap="none">
            <a:prstTxWarp prst="textNoShape">
              <a:avLst/>
            </a:prstTxWarp>
            <a:spAutoFit/>
          </a:bodyPr>
          <a:lstStyle/>
          <a:p>
            <a:r>
              <a:rPr lang="en-US" sz="1400" i="1"/>
              <a:t>Courtesy of N. Bozzolo</a:t>
            </a:r>
          </a:p>
        </p:txBody>
      </p:sp>
      <p:sp>
        <p:nvSpPr>
          <p:cNvPr id="40973" name="Text Box 4"/>
          <p:cNvSpPr txBox="1">
            <a:spLocks noChangeArrowheads="1"/>
          </p:cNvSpPr>
          <p:nvPr/>
        </p:nvSpPr>
        <p:spPr bwMode="auto">
          <a:xfrm>
            <a:off x="26988" y="2416175"/>
            <a:ext cx="7845425" cy="1077913"/>
          </a:xfrm>
          <a:prstGeom prst="rect">
            <a:avLst/>
          </a:prstGeom>
          <a:noFill/>
          <a:ln w="9525">
            <a:noFill/>
            <a:miter lim="800000"/>
            <a:headEnd/>
            <a:tailEnd/>
          </a:ln>
        </p:spPr>
        <p:txBody>
          <a:bodyPr wrap="none">
            <a:prstTxWarp prst="textNoShape">
              <a:avLst/>
            </a:prstTxWarp>
            <a:spAutoFit/>
          </a:bodyPr>
          <a:lstStyle/>
          <a:p>
            <a:r>
              <a:rPr lang="en-US" altLang="zh-TW" sz="1600"/>
              <a:t>Very </a:t>
            </a:r>
            <a:r>
              <a:rPr lang="en-US" altLang="ja-JP" sz="1600">
                <a:ea typeface="ＭＳ Ｐゴシック" charset="-128"/>
                <a:cs typeface="ＭＳ Ｐゴシック" charset="-128"/>
              </a:rPr>
              <a:t>simple, n’est-ce pas?</a:t>
            </a:r>
          </a:p>
          <a:p>
            <a:r>
              <a:rPr lang="en-US" altLang="ja-JP" sz="1600">
                <a:ea typeface="ＭＳ Ｐゴシック" charset="-128"/>
                <a:cs typeface="ＭＳ Ｐゴシック" charset="-128"/>
              </a:rPr>
              <a:t>However, there is a problem... </a:t>
            </a:r>
          </a:p>
          <a:p>
            <a:r>
              <a:rPr lang="en-US" altLang="ja-JP" sz="1600">
                <a:ea typeface="ＭＳ Ｐゴシック" charset="-128"/>
                <a:cs typeface="ＭＳ Ｐゴシック" charset="-128"/>
              </a:rPr>
              <a:t>As a consequence of the crystal symmetry, there are several equivalent orientations.</a:t>
            </a:r>
            <a:br>
              <a:rPr lang="en-US" altLang="ja-JP" sz="1600">
                <a:ea typeface="ＭＳ Ｐゴシック" charset="-128"/>
                <a:cs typeface="ＭＳ Ｐゴシック" charset="-128"/>
              </a:rPr>
            </a:br>
            <a:r>
              <a:rPr lang="en-US" altLang="ja-JP" sz="1600">
                <a:ea typeface="ＭＳ Ｐゴシック" charset="-128"/>
                <a:cs typeface="ＭＳ Ｐゴシック" charset="-128"/>
              </a:rPr>
              <a:t>This example illustrates the point:</a:t>
            </a:r>
            <a:endParaRPr lang="en-US" altLang="zh-TW" sz="1600">
              <a:ea typeface="ＭＳ Ｐゴシック" charset="-128"/>
              <a:cs typeface="ＭＳ Ｐゴシック" charset="-128"/>
            </a:endParaRPr>
          </a:p>
        </p:txBody>
      </p:sp>
      <p:sp>
        <p:nvSpPr>
          <p:cNvPr id="40974" name="TextBox 14"/>
          <p:cNvSpPr txBox="1">
            <a:spLocks noChangeArrowheads="1"/>
          </p:cNvSpPr>
          <p:nvPr/>
        </p:nvSpPr>
        <p:spPr bwMode="auto">
          <a:xfrm>
            <a:off x="455612" y="6384925"/>
            <a:ext cx="8688387" cy="461963"/>
          </a:xfrm>
          <a:prstGeom prst="rect">
            <a:avLst/>
          </a:prstGeom>
          <a:noFill/>
          <a:ln w="9525">
            <a:noFill/>
            <a:miter lim="800000"/>
            <a:headEnd/>
            <a:tailEnd/>
          </a:ln>
        </p:spPr>
        <p:txBody>
          <a:bodyPr wrap="square">
            <a:prstTxWarp prst="textNoShape">
              <a:avLst/>
            </a:prstTxWarp>
            <a:spAutoFit/>
          </a:bodyPr>
          <a:lstStyle/>
          <a:p>
            <a:r>
              <a:rPr lang="en-US" sz="1200" dirty="0">
                <a:solidFill>
                  <a:srgbClr val="660066"/>
                </a:solidFill>
              </a:rPr>
              <a:t>Cho J H, Rollett A D and Oh K H (2005) Determination of a mean orientation in electron backscatter diffraction measurements, </a:t>
            </a:r>
            <a:r>
              <a:rPr lang="en-US" sz="1200" i="1" dirty="0">
                <a:solidFill>
                  <a:srgbClr val="660066"/>
                </a:solidFill>
              </a:rPr>
              <a:t>Metall. Mater. Trans</a:t>
            </a:r>
            <a:r>
              <a:rPr lang="en-US" sz="1200" dirty="0">
                <a:solidFill>
                  <a:srgbClr val="660066"/>
                </a:solidFill>
              </a:rPr>
              <a:t>. </a:t>
            </a:r>
            <a:r>
              <a:rPr lang="en-US" sz="1200" b="1" dirty="0">
                <a:solidFill>
                  <a:srgbClr val="660066"/>
                </a:solidFill>
              </a:rPr>
              <a:t>36A</a:t>
            </a:r>
            <a:r>
              <a:rPr lang="en-US" sz="1200" dirty="0">
                <a:solidFill>
                  <a:srgbClr val="660066"/>
                </a:solidFill>
              </a:rPr>
              <a:t> 3427-38</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3"/>
          <p:cNvGrpSpPr>
            <a:grpSpLocks/>
          </p:cNvGrpSpPr>
          <p:nvPr/>
        </p:nvGrpSpPr>
        <p:grpSpPr bwMode="auto">
          <a:xfrm>
            <a:off x="3167063" y="469900"/>
            <a:ext cx="5978525" cy="2185988"/>
            <a:chOff x="900" y="2568"/>
            <a:chExt cx="3766" cy="1377"/>
          </a:xfrm>
        </p:grpSpPr>
        <p:grpSp>
          <p:nvGrpSpPr>
            <p:cNvPr id="43020" name="Group 4"/>
            <p:cNvGrpSpPr>
              <a:grpSpLocks/>
            </p:cNvGrpSpPr>
            <p:nvPr/>
          </p:nvGrpSpPr>
          <p:grpSpPr bwMode="auto">
            <a:xfrm>
              <a:off x="900" y="2568"/>
              <a:ext cx="3581" cy="1377"/>
              <a:chOff x="900" y="2568"/>
              <a:chExt cx="3581" cy="1377"/>
            </a:xfrm>
          </p:grpSpPr>
          <p:pic>
            <p:nvPicPr>
              <p:cNvPr id="43022" name="Picture 5"/>
              <p:cNvPicPr>
                <a:picLocks noChangeAspect="1" noChangeArrowheads="1"/>
              </p:cNvPicPr>
              <p:nvPr/>
            </p:nvPicPr>
            <p:blipFill>
              <a:blip r:embed="rId3"/>
              <a:srcRect l="5984" t="15897" r="64340" b="70200"/>
              <a:stretch>
                <a:fillRect/>
              </a:stretch>
            </p:blipFill>
            <p:spPr bwMode="auto">
              <a:xfrm>
                <a:off x="3648" y="2736"/>
                <a:ext cx="833" cy="1186"/>
              </a:xfrm>
              <a:prstGeom prst="rect">
                <a:avLst/>
              </a:prstGeom>
              <a:noFill/>
              <a:ln w="9525">
                <a:noFill/>
                <a:miter lim="800000"/>
                <a:headEnd/>
                <a:tailEnd/>
              </a:ln>
            </p:spPr>
          </p:pic>
          <p:pic>
            <p:nvPicPr>
              <p:cNvPr id="43023" name="Picture 6"/>
              <p:cNvPicPr>
                <a:picLocks noChangeAspect="1" noChangeArrowheads="1"/>
              </p:cNvPicPr>
              <p:nvPr/>
            </p:nvPicPr>
            <p:blipFill>
              <a:blip r:embed="rId3"/>
              <a:srcRect b="84126"/>
              <a:stretch>
                <a:fillRect/>
              </a:stretch>
            </p:blipFill>
            <p:spPr bwMode="auto">
              <a:xfrm>
                <a:off x="900" y="2568"/>
                <a:ext cx="2807" cy="1354"/>
              </a:xfrm>
              <a:prstGeom prst="rect">
                <a:avLst/>
              </a:prstGeom>
              <a:noFill/>
              <a:ln w="9525">
                <a:noFill/>
                <a:miter lim="800000"/>
                <a:headEnd/>
                <a:tailEnd/>
              </a:ln>
            </p:spPr>
          </p:pic>
          <p:sp>
            <p:nvSpPr>
              <p:cNvPr id="43024" name="Text Box 7"/>
              <p:cNvSpPr txBox="1">
                <a:spLocks noChangeArrowheads="1"/>
              </p:cNvSpPr>
              <p:nvPr/>
            </p:nvSpPr>
            <p:spPr bwMode="auto">
              <a:xfrm>
                <a:off x="1304" y="3762"/>
                <a:ext cx="288" cy="183"/>
              </a:xfrm>
              <a:prstGeom prst="rect">
                <a:avLst/>
              </a:prstGeom>
              <a:solidFill>
                <a:schemeClr val="bg1"/>
              </a:solidFill>
              <a:ln w="9525">
                <a:noFill/>
                <a:miter lim="800000"/>
                <a:headEnd/>
                <a:tailEnd/>
              </a:ln>
            </p:spPr>
            <p:txBody>
              <a:bodyPr wrap="none" lIns="0" tIns="0" rIns="0">
                <a:prstTxWarp prst="textNoShape">
                  <a:avLst/>
                </a:prstTxWarp>
                <a:spAutoFit/>
              </a:bodyPr>
              <a:lstStyle/>
              <a:p>
                <a:r>
                  <a:rPr lang="en-AU" altLang="zh-TW" sz="1600">
                    <a:latin typeface="Arial Narrow" charset="0"/>
                    <a:sym typeface="Symbol" charset="2"/>
                  </a:rPr>
                  <a:t></a:t>
                </a:r>
                <a:r>
                  <a:rPr lang="en-AU" altLang="zh-TW" sz="1600" baseline="-25000">
                    <a:latin typeface="Arial Narrow" charset="0"/>
                    <a:sym typeface="Symbol" charset="2"/>
                  </a:rPr>
                  <a:t>1</a:t>
                </a:r>
                <a:r>
                  <a:rPr lang="en-AU" altLang="zh-TW" sz="1600">
                    <a:latin typeface="Arial Narrow" charset="0"/>
                    <a:sym typeface="Symbol" charset="2"/>
                  </a:rPr>
                  <a:t>=0°</a:t>
                </a:r>
                <a:endParaRPr lang="en-AU" altLang="zh-TW" sz="1600">
                  <a:latin typeface="Arial Narrow" charset="0"/>
                </a:endParaRPr>
              </a:p>
            </p:txBody>
          </p:sp>
          <p:sp>
            <p:nvSpPr>
              <p:cNvPr id="43025" name="Text Box 8"/>
              <p:cNvSpPr txBox="1">
                <a:spLocks noChangeArrowheads="1"/>
              </p:cNvSpPr>
              <p:nvPr/>
            </p:nvSpPr>
            <p:spPr bwMode="auto">
              <a:xfrm>
                <a:off x="2162" y="3762"/>
                <a:ext cx="288" cy="183"/>
              </a:xfrm>
              <a:prstGeom prst="rect">
                <a:avLst/>
              </a:prstGeom>
              <a:solidFill>
                <a:schemeClr val="bg1"/>
              </a:solidFill>
              <a:ln w="9525">
                <a:noFill/>
                <a:miter lim="800000"/>
                <a:headEnd/>
                <a:tailEnd/>
              </a:ln>
            </p:spPr>
            <p:txBody>
              <a:bodyPr wrap="none" lIns="0" tIns="0" rIns="0">
                <a:prstTxWarp prst="textNoShape">
                  <a:avLst/>
                </a:prstTxWarp>
                <a:spAutoFit/>
              </a:bodyPr>
              <a:lstStyle/>
              <a:p>
                <a:r>
                  <a:rPr lang="en-AU" altLang="zh-TW" sz="1600">
                    <a:latin typeface="Arial Narrow" charset="0"/>
                    <a:sym typeface="Symbol" charset="2"/>
                  </a:rPr>
                  <a:t></a:t>
                </a:r>
                <a:r>
                  <a:rPr lang="en-AU" altLang="zh-TW" sz="1600" baseline="-25000">
                    <a:latin typeface="Arial Narrow" charset="0"/>
                    <a:sym typeface="Symbol" charset="2"/>
                  </a:rPr>
                  <a:t>1</a:t>
                </a:r>
                <a:r>
                  <a:rPr lang="en-AU" altLang="zh-TW" sz="1600">
                    <a:latin typeface="Arial Narrow" charset="0"/>
                    <a:sym typeface="Symbol" charset="2"/>
                  </a:rPr>
                  <a:t>=5°</a:t>
                </a:r>
              </a:p>
            </p:txBody>
          </p:sp>
          <p:sp>
            <p:nvSpPr>
              <p:cNvPr id="43026" name="Text Box 9"/>
              <p:cNvSpPr txBox="1">
                <a:spLocks noChangeArrowheads="1"/>
              </p:cNvSpPr>
              <p:nvPr/>
            </p:nvSpPr>
            <p:spPr bwMode="auto">
              <a:xfrm>
                <a:off x="3020" y="3762"/>
                <a:ext cx="347" cy="183"/>
              </a:xfrm>
              <a:prstGeom prst="rect">
                <a:avLst/>
              </a:prstGeom>
              <a:solidFill>
                <a:schemeClr val="bg1"/>
              </a:solidFill>
              <a:ln w="9525">
                <a:noFill/>
                <a:miter lim="800000"/>
                <a:headEnd/>
                <a:tailEnd/>
              </a:ln>
            </p:spPr>
            <p:txBody>
              <a:bodyPr wrap="none" lIns="0" tIns="0" rIns="0">
                <a:prstTxWarp prst="textNoShape">
                  <a:avLst/>
                </a:prstTxWarp>
                <a:spAutoFit/>
              </a:bodyPr>
              <a:lstStyle/>
              <a:p>
                <a:r>
                  <a:rPr lang="en-AU" altLang="zh-TW" sz="1600">
                    <a:latin typeface="Arial Narrow" charset="0"/>
                    <a:sym typeface="Symbol" charset="2"/>
                  </a:rPr>
                  <a:t></a:t>
                </a:r>
                <a:r>
                  <a:rPr lang="en-AU" altLang="zh-TW" sz="1600" baseline="-25000">
                    <a:latin typeface="Arial Narrow" charset="0"/>
                    <a:sym typeface="Symbol" charset="2"/>
                  </a:rPr>
                  <a:t>1</a:t>
                </a:r>
                <a:r>
                  <a:rPr lang="en-AU" altLang="zh-TW" sz="1600">
                    <a:latin typeface="Arial Narrow" charset="0"/>
                    <a:sym typeface="Symbol" charset="2"/>
                  </a:rPr>
                  <a:t>=10°</a:t>
                </a:r>
                <a:endParaRPr lang="en-AU" altLang="zh-TW" sz="1600">
                  <a:latin typeface="Arial Narrow" charset="0"/>
                </a:endParaRPr>
              </a:p>
            </p:txBody>
          </p:sp>
          <p:sp>
            <p:nvSpPr>
              <p:cNvPr id="43027" name="Text Box 10"/>
              <p:cNvSpPr txBox="1">
                <a:spLocks noChangeArrowheads="1"/>
              </p:cNvSpPr>
              <p:nvPr/>
            </p:nvSpPr>
            <p:spPr bwMode="auto">
              <a:xfrm>
                <a:off x="3878" y="3762"/>
                <a:ext cx="347" cy="183"/>
              </a:xfrm>
              <a:prstGeom prst="rect">
                <a:avLst/>
              </a:prstGeom>
              <a:solidFill>
                <a:schemeClr val="bg1"/>
              </a:solidFill>
              <a:ln w="9525">
                <a:noFill/>
                <a:miter lim="800000"/>
                <a:headEnd/>
                <a:tailEnd/>
              </a:ln>
            </p:spPr>
            <p:txBody>
              <a:bodyPr wrap="none" lIns="0" tIns="0" rIns="0">
                <a:prstTxWarp prst="textNoShape">
                  <a:avLst/>
                </a:prstTxWarp>
                <a:spAutoFit/>
              </a:bodyPr>
              <a:lstStyle/>
              <a:p>
                <a:r>
                  <a:rPr lang="en-AU" altLang="zh-TW" sz="1600">
                    <a:latin typeface="Arial Narrow" charset="0"/>
                    <a:sym typeface="Symbol" charset="2"/>
                  </a:rPr>
                  <a:t></a:t>
                </a:r>
                <a:r>
                  <a:rPr lang="en-AU" altLang="zh-TW" sz="1600" baseline="-25000">
                    <a:latin typeface="Arial Narrow" charset="0"/>
                    <a:sym typeface="Symbol" charset="2"/>
                  </a:rPr>
                  <a:t>1</a:t>
                </a:r>
                <a:r>
                  <a:rPr lang="en-AU" altLang="zh-TW" sz="1600">
                    <a:latin typeface="Arial Narrow" charset="0"/>
                    <a:sym typeface="Symbol" charset="2"/>
                  </a:rPr>
                  <a:t>=15°</a:t>
                </a:r>
                <a:endParaRPr lang="en-AU" altLang="zh-TW" sz="1600">
                  <a:latin typeface="Arial Narrow" charset="0"/>
                </a:endParaRPr>
              </a:p>
            </p:txBody>
          </p:sp>
        </p:grpSp>
        <p:sp>
          <p:nvSpPr>
            <p:cNvPr id="43021" name="Text Box 11"/>
            <p:cNvSpPr txBox="1">
              <a:spLocks noChangeArrowheads="1"/>
            </p:cNvSpPr>
            <p:nvPr/>
          </p:nvSpPr>
          <p:spPr bwMode="auto">
            <a:xfrm>
              <a:off x="4390" y="3537"/>
              <a:ext cx="276" cy="288"/>
            </a:xfrm>
            <a:prstGeom prst="rect">
              <a:avLst/>
            </a:prstGeom>
            <a:noFill/>
            <a:ln w="9525">
              <a:noFill/>
              <a:miter lim="800000"/>
              <a:headEnd/>
              <a:tailEnd/>
            </a:ln>
          </p:spPr>
          <p:txBody>
            <a:bodyPr wrap="none">
              <a:prstTxWarp prst="textNoShape">
                <a:avLst/>
              </a:prstTxWarp>
              <a:spAutoFit/>
            </a:bodyPr>
            <a:lstStyle/>
            <a:p>
              <a:r>
                <a:rPr lang="en-AU" altLang="zh-TW" sz="2400" b="1"/>
                <a:t>...</a:t>
              </a:r>
            </a:p>
          </p:txBody>
        </p:sp>
      </p:grpSp>
      <p:pic>
        <p:nvPicPr>
          <p:cNvPr id="43011" name="Picture 12"/>
          <p:cNvPicPr>
            <a:picLocks noChangeAspect="1" noChangeArrowheads="1"/>
          </p:cNvPicPr>
          <p:nvPr/>
        </p:nvPicPr>
        <p:blipFill>
          <a:blip r:embed="rId4"/>
          <a:srcRect/>
          <a:stretch>
            <a:fillRect/>
          </a:stretch>
        </p:blipFill>
        <p:spPr bwMode="auto">
          <a:xfrm>
            <a:off x="165100" y="457200"/>
            <a:ext cx="2871788" cy="3597275"/>
          </a:xfrm>
          <a:prstGeom prst="rect">
            <a:avLst/>
          </a:prstGeom>
          <a:noFill/>
          <a:ln w="9525">
            <a:noFill/>
            <a:miter lim="800000"/>
            <a:headEnd/>
            <a:tailEnd/>
          </a:ln>
        </p:spPr>
      </p:pic>
      <p:grpSp>
        <p:nvGrpSpPr>
          <p:cNvPr id="43012" name="Group 13"/>
          <p:cNvGrpSpPr>
            <a:grpSpLocks/>
          </p:cNvGrpSpPr>
          <p:nvPr/>
        </p:nvGrpSpPr>
        <p:grpSpPr bwMode="auto">
          <a:xfrm>
            <a:off x="158750" y="4211638"/>
            <a:ext cx="2678113" cy="2405062"/>
            <a:chOff x="2588" y="0"/>
            <a:chExt cx="1687" cy="1515"/>
          </a:xfrm>
        </p:grpSpPr>
        <p:pic>
          <p:nvPicPr>
            <p:cNvPr id="43018" name="Picture 14"/>
            <p:cNvPicPr>
              <a:picLocks noChangeAspect="1" noChangeArrowheads="1"/>
            </p:cNvPicPr>
            <p:nvPr/>
          </p:nvPicPr>
          <p:blipFill>
            <a:blip r:embed="rId5"/>
            <a:srcRect b="4053"/>
            <a:stretch>
              <a:fillRect/>
            </a:stretch>
          </p:blipFill>
          <p:spPr bwMode="auto">
            <a:xfrm>
              <a:off x="2588" y="0"/>
              <a:ext cx="1687" cy="1515"/>
            </a:xfrm>
            <a:prstGeom prst="rect">
              <a:avLst/>
            </a:prstGeom>
            <a:noFill/>
            <a:ln w="9525">
              <a:noFill/>
              <a:miter lim="800000"/>
              <a:headEnd/>
              <a:tailEnd/>
            </a:ln>
          </p:spPr>
        </p:pic>
        <p:sp>
          <p:nvSpPr>
            <p:cNvPr id="43019" name="Text Box 15"/>
            <p:cNvSpPr txBox="1">
              <a:spLocks noChangeArrowheads="1"/>
            </p:cNvSpPr>
            <p:nvPr/>
          </p:nvSpPr>
          <p:spPr bwMode="auto">
            <a:xfrm>
              <a:off x="3538" y="1379"/>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AU" altLang="zh-TW" sz="1400" b="1"/>
                <a:t>max = 5.56</a:t>
              </a:r>
            </a:p>
          </p:txBody>
        </p:sp>
      </p:grpSp>
      <p:grpSp>
        <p:nvGrpSpPr>
          <p:cNvPr id="43013" name="Group 16"/>
          <p:cNvGrpSpPr>
            <a:grpSpLocks/>
          </p:cNvGrpSpPr>
          <p:nvPr/>
        </p:nvGrpSpPr>
        <p:grpSpPr bwMode="auto">
          <a:xfrm>
            <a:off x="3927475" y="2978150"/>
            <a:ext cx="4371975" cy="3525838"/>
            <a:chOff x="2466" y="1868"/>
            <a:chExt cx="2754" cy="2221"/>
          </a:xfrm>
        </p:grpSpPr>
        <p:pic>
          <p:nvPicPr>
            <p:cNvPr id="43016" name="Picture 17"/>
            <p:cNvPicPr>
              <a:picLocks noChangeAspect="1" noChangeArrowheads="1"/>
            </p:cNvPicPr>
            <p:nvPr/>
          </p:nvPicPr>
          <p:blipFill>
            <a:blip r:embed="rId6"/>
            <a:srcRect b="44759"/>
            <a:stretch>
              <a:fillRect/>
            </a:stretch>
          </p:blipFill>
          <p:spPr bwMode="auto">
            <a:xfrm>
              <a:off x="2466" y="1868"/>
              <a:ext cx="2754" cy="1992"/>
            </a:xfrm>
            <a:prstGeom prst="rect">
              <a:avLst/>
            </a:prstGeom>
            <a:noFill/>
            <a:ln w="9525">
              <a:noFill/>
              <a:miter lim="800000"/>
              <a:headEnd/>
              <a:tailEnd/>
            </a:ln>
          </p:spPr>
        </p:pic>
        <p:sp>
          <p:nvSpPr>
            <p:cNvPr id="43017" name="Text Box 18"/>
            <p:cNvSpPr txBox="1">
              <a:spLocks noChangeArrowheads="1"/>
            </p:cNvSpPr>
            <p:nvPr/>
          </p:nvSpPr>
          <p:spPr bwMode="auto">
            <a:xfrm>
              <a:off x="2822" y="3801"/>
              <a:ext cx="276" cy="288"/>
            </a:xfrm>
            <a:prstGeom prst="rect">
              <a:avLst/>
            </a:prstGeom>
            <a:noFill/>
            <a:ln w="9525">
              <a:noFill/>
              <a:miter lim="800000"/>
              <a:headEnd/>
              <a:tailEnd/>
            </a:ln>
          </p:spPr>
          <p:txBody>
            <a:bodyPr wrap="none">
              <a:prstTxWarp prst="textNoShape">
                <a:avLst/>
              </a:prstTxWarp>
              <a:spAutoFit/>
            </a:bodyPr>
            <a:lstStyle/>
            <a:p>
              <a:r>
                <a:rPr lang="en-AU" altLang="zh-TW" sz="2400" b="1"/>
                <a:t>...</a:t>
              </a:r>
            </a:p>
          </p:txBody>
        </p:sp>
      </p:grpSp>
      <p:sp>
        <p:nvSpPr>
          <p:cNvPr id="43014" name="Rectangle 19"/>
          <p:cNvSpPr>
            <a:spLocks noChangeArrowheads="1"/>
          </p:cNvSpPr>
          <p:nvPr/>
        </p:nvSpPr>
        <p:spPr bwMode="auto">
          <a:xfrm>
            <a:off x="639930" y="0"/>
            <a:ext cx="7750840" cy="461665"/>
          </a:xfrm>
          <a:prstGeom prst="rect">
            <a:avLst/>
          </a:prstGeom>
          <a:noFill/>
          <a:ln w="9525">
            <a:noFill/>
            <a:miter lim="800000"/>
            <a:headEnd/>
            <a:tailEnd/>
          </a:ln>
        </p:spPr>
        <p:txBody>
          <a:bodyPr wrap="none">
            <a:prstTxWarp prst="textNoShape">
              <a:avLst/>
            </a:prstTxWarp>
            <a:spAutoFit/>
          </a:bodyPr>
          <a:lstStyle/>
          <a:p>
            <a:r>
              <a:rPr lang="en-AU" altLang="zh-TW" sz="2400" b="1" dirty="0">
                <a:solidFill>
                  <a:srgbClr val="000090"/>
                </a:solidFill>
              </a:rPr>
              <a:t>Parameters for texture </a:t>
            </a:r>
            <a:r>
              <a:rPr lang="en-AU" altLang="zh-TW" sz="2400" b="1" dirty="0" smtClean="0">
                <a:solidFill>
                  <a:srgbClr val="000090"/>
                </a:solidFill>
              </a:rPr>
              <a:t>analysis: example of </a:t>
            </a:r>
            <a:r>
              <a:rPr lang="en-AU" altLang="zh-TW" sz="2400" b="1" dirty="0" err="1" smtClean="0">
                <a:solidFill>
                  <a:srgbClr val="000090"/>
                </a:solidFill>
              </a:rPr>
              <a:t>Zr</a:t>
            </a:r>
            <a:r>
              <a:rPr lang="en-AU" altLang="zh-TW" sz="2400" b="1" dirty="0" smtClean="0">
                <a:solidFill>
                  <a:srgbClr val="000090"/>
                </a:solidFill>
              </a:rPr>
              <a:t> alloy</a:t>
            </a:r>
            <a:endParaRPr lang="en-AU" altLang="zh-TW" sz="2400" b="1" dirty="0">
              <a:solidFill>
                <a:srgbClr val="000090"/>
              </a:solidFill>
            </a:endParaRPr>
          </a:p>
        </p:txBody>
      </p:sp>
      <p:sp>
        <p:nvSpPr>
          <p:cNvPr id="43015" name="TextBox 19"/>
          <p:cNvSpPr txBox="1">
            <a:spLocks noChangeArrowheads="1"/>
          </p:cNvSpPr>
          <p:nvPr/>
        </p:nvSpPr>
        <p:spPr bwMode="auto">
          <a:xfrm>
            <a:off x="5061121" y="6399503"/>
            <a:ext cx="2789125" cy="307777"/>
          </a:xfrm>
          <a:prstGeom prst="rect">
            <a:avLst/>
          </a:prstGeom>
          <a:noFill/>
          <a:ln w="9525">
            <a:noFill/>
            <a:miter lim="800000"/>
            <a:headEnd/>
            <a:tailEnd/>
          </a:ln>
        </p:spPr>
        <p:txBody>
          <a:bodyPr wrap="none">
            <a:prstTxWarp prst="textNoShape">
              <a:avLst/>
            </a:prstTxWarp>
            <a:spAutoFit/>
          </a:bodyPr>
          <a:lstStyle/>
          <a:p>
            <a:r>
              <a:rPr lang="en-US" sz="1400" i="1" dirty="0"/>
              <a:t>Courtesy of N. </a:t>
            </a:r>
            <a:r>
              <a:rPr lang="en-US" sz="1400" i="1" dirty="0" err="1" smtClean="0"/>
              <a:t>Bozzolo</a:t>
            </a:r>
            <a:r>
              <a:rPr lang="en-US" sz="1400" i="1" dirty="0" smtClean="0"/>
              <a:t>, CEMEF</a:t>
            </a:r>
            <a:endParaRPr lang="en-US" sz="1400" i="1"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3"/>
          <p:cNvGrpSpPr>
            <a:grpSpLocks/>
          </p:cNvGrpSpPr>
          <p:nvPr/>
        </p:nvGrpSpPr>
        <p:grpSpPr bwMode="auto">
          <a:xfrm>
            <a:off x="1370013" y="3198813"/>
            <a:ext cx="2225675" cy="3221037"/>
            <a:chOff x="1210" y="1863"/>
            <a:chExt cx="1402" cy="2029"/>
          </a:xfrm>
        </p:grpSpPr>
        <p:pic>
          <p:nvPicPr>
            <p:cNvPr id="45073" name="Picture 4"/>
            <p:cNvPicPr>
              <a:picLocks noChangeAspect="1" noChangeArrowheads="1"/>
            </p:cNvPicPr>
            <p:nvPr/>
          </p:nvPicPr>
          <p:blipFill>
            <a:blip r:embed="rId3"/>
            <a:srcRect l="16747" b="4189"/>
            <a:stretch>
              <a:fillRect/>
            </a:stretch>
          </p:blipFill>
          <p:spPr bwMode="auto">
            <a:xfrm>
              <a:off x="1210" y="2356"/>
              <a:ext cx="1402" cy="1510"/>
            </a:xfrm>
            <a:prstGeom prst="rect">
              <a:avLst/>
            </a:prstGeom>
            <a:noFill/>
            <a:ln w="9525">
              <a:noFill/>
              <a:miter lim="800000"/>
              <a:headEnd/>
              <a:tailEnd/>
            </a:ln>
          </p:spPr>
        </p:pic>
        <p:sp>
          <p:nvSpPr>
            <p:cNvPr id="45074" name="Text Box 5"/>
            <p:cNvSpPr txBox="1">
              <a:spLocks noChangeArrowheads="1"/>
            </p:cNvSpPr>
            <p:nvPr/>
          </p:nvSpPr>
          <p:spPr bwMode="auto">
            <a:xfrm>
              <a:off x="1882" y="3756"/>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5.37</a:t>
              </a:r>
            </a:p>
          </p:txBody>
        </p:sp>
        <p:sp>
          <p:nvSpPr>
            <p:cNvPr id="45075" name="Text Box 6"/>
            <p:cNvSpPr txBox="1">
              <a:spLocks noChangeArrowheads="1"/>
            </p:cNvSpPr>
            <p:nvPr/>
          </p:nvSpPr>
          <p:spPr bwMode="auto">
            <a:xfrm>
              <a:off x="1818" y="1863"/>
              <a:ext cx="677" cy="750"/>
            </a:xfrm>
            <a:prstGeom prst="rect">
              <a:avLst/>
            </a:prstGeom>
            <a:noFill/>
            <a:ln w="9525">
              <a:noFill/>
              <a:miter lim="800000"/>
              <a:headEnd/>
              <a:tailEnd/>
            </a:ln>
          </p:spPr>
          <p:txBody>
            <a:bodyPr wrap="none">
              <a:prstTxWarp prst="textNoShape">
                <a:avLst/>
              </a:prstTxWarp>
              <a:spAutoFit/>
            </a:bodyPr>
            <a:lstStyle/>
            <a:p>
              <a:r>
                <a:rPr lang="en-US" altLang="zh-TW" sz="1800" b="1">
                  <a:solidFill>
                    <a:srgbClr val="FF0000"/>
                  </a:solidFill>
                </a:rPr>
                <a:t>16x16x8</a:t>
              </a:r>
              <a:endParaRPr lang="en-US" altLang="zh-TW" sz="1800">
                <a:solidFill>
                  <a:srgbClr val="FF0000"/>
                </a:solidFill>
              </a:endParaRPr>
            </a:p>
            <a:p>
              <a:r>
                <a:rPr lang="en-US" altLang="zh-TW" sz="1800"/>
                <a:t>3°</a:t>
              </a:r>
            </a:p>
            <a:p>
              <a:r>
                <a:rPr lang="en-US" altLang="zh-TW" sz="1800"/>
                <a:t>22</a:t>
              </a:r>
            </a:p>
            <a:p>
              <a:r>
                <a:rPr lang="en-US" altLang="zh-TW" sz="1800"/>
                <a:t>5°</a:t>
              </a:r>
            </a:p>
          </p:txBody>
        </p:sp>
      </p:grpSp>
      <p:grpSp>
        <p:nvGrpSpPr>
          <p:cNvPr id="45059" name="Group 7"/>
          <p:cNvGrpSpPr>
            <a:grpSpLocks/>
          </p:cNvGrpSpPr>
          <p:nvPr/>
        </p:nvGrpSpPr>
        <p:grpSpPr bwMode="auto">
          <a:xfrm>
            <a:off x="5091113" y="3232150"/>
            <a:ext cx="2225675" cy="3221038"/>
            <a:chOff x="4706" y="1863"/>
            <a:chExt cx="1402" cy="2029"/>
          </a:xfrm>
        </p:grpSpPr>
        <p:pic>
          <p:nvPicPr>
            <p:cNvPr id="45070" name="Picture 8"/>
            <p:cNvPicPr>
              <a:picLocks noChangeAspect="1" noChangeArrowheads="1"/>
            </p:cNvPicPr>
            <p:nvPr/>
          </p:nvPicPr>
          <p:blipFill>
            <a:blip r:embed="rId4"/>
            <a:srcRect l="16747" b="4189"/>
            <a:stretch>
              <a:fillRect/>
            </a:stretch>
          </p:blipFill>
          <p:spPr bwMode="auto">
            <a:xfrm>
              <a:off x="4706" y="2356"/>
              <a:ext cx="1402" cy="1510"/>
            </a:xfrm>
            <a:prstGeom prst="rect">
              <a:avLst/>
            </a:prstGeom>
            <a:noFill/>
            <a:ln w="9525">
              <a:noFill/>
              <a:miter lim="800000"/>
              <a:headEnd/>
              <a:tailEnd/>
            </a:ln>
          </p:spPr>
        </p:pic>
        <p:sp>
          <p:nvSpPr>
            <p:cNvPr id="45071" name="Text Box 9"/>
            <p:cNvSpPr txBox="1">
              <a:spLocks noChangeArrowheads="1"/>
            </p:cNvSpPr>
            <p:nvPr/>
          </p:nvSpPr>
          <p:spPr bwMode="auto">
            <a:xfrm>
              <a:off x="5378" y="3756"/>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4.44</a:t>
              </a:r>
            </a:p>
          </p:txBody>
        </p:sp>
        <p:sp>
          <p:nvSpPr>
            <p:cNvPr id="45072" name="Text Box 10"/>
            <p:cNvSpPr txBox="1">
              <a:spLocks noChangeArrowheads="1"/>
            </p:cNvSpPr>
            <p:nvPr/>
          </p:nvSpPr>
          <p:spPr bwMode="auto">
            <a:xfrm>
              <a:off x="5330" y="1863"/>
              <a:ext cx="741" cy="750"/>
            </a:xfrm>
            <a:prstGeom prst="rect">
              <a:avLst/>
            </a:prstGeom>
            <a:noFill/>
            <a:ln w="9525">
              <a:noFill/>
              <a:miter lim="800000"/>
              <a:headEnd/>
              <a:tailEnd/>
            </a:ln>
          </p:spPr>
          <p:txBody>
            <a:bodyPr wrap="none">
              <a:prstTxWarp prst="textNoShape">
                <a:avLst/>
              </a:prstTxWarp>
              <a:spAutoFit/>
            </a:bodyPr>
            <a:lstStyle/>
            <a:p>
              <a:r>
                <a:rPr lang="en-US" altLang="zh-TW" sz="1800"/>
                <a:t>32x32x16</a:t>
              </a:r>
            </a:p>
            <a:p>
              <a:r>
                <a:rPr lang="en-US" altLang="zh-TW" sz="1800" b="1">
                  <a:solidFill>
                    <a:srgbClr val="FF0000"/>
                  </a:solidFill>
                </a:rPr>
                <a:t>8°</a:t>
              </a:r>
              <a:endParaRPr lang="en-US" altLang="zh-TW" sz="1800">
                <a:solidFill>
                  <a:srgbClr val="FF0000"/>
                </a:solidFill>
              </a:endParaRPr>
            </a:p>
            <a:p>
              <a:r>
                <a:rPr lang="en-US" altLang="zh-TW" sz="1800"/>
                <a:t>22</a:t>
              </a:r>
            </a:p>
            <a:p>
              <a:r>
                <a:rPr lang="en-US" altLang="zh-TW" sz="1800"/>
                <a:t>5°</a:t>
              </a:r>
            </a:p>
          </p:txBody>
        </p:sp>
      </p:grpSp>
      <p:grpSp>
        <p:nvGrpSpPr>
          <p:cNvPr id="45060" name="Group 11"/>
          <p:cNvGrpSpPr>
            <a:grpSpLocks/>
          </p:cNvGrpSpPr>
          <p:nvPr/>
        </p:nvGrpSpPr>
        <p:grpSpPr bwMode="auto">
          <a:xfrm>
            <a:off x="134938" y="396875"/>
            <a:ext cx="5275262" cy="2441575"/>
            <a:chOff x="0" y="610"/>
            <a:chExt cx="3323" cy="1538"/>
          </a:xfrm>
        </p:grpSpPr>
        <p:grpSp>
          <p:nvGrpSpPr>
            <p:cNvPr id="45066" name="Group 12"/>
            <p:cNvGrpSpPr>
              <a:grpSpLocks/>
            </p:cNvGrpSpPr>
            <p:nvPr/>
          </p:nvGrpSpPr>
          <p:grpSpPr bwMode="auto">
            <a:xfrm>
              <a:off x="1918" y="610"/>
              <a:ext cx="1405" cy="1538"/>
              <a:chOff x="1918" y="610"/>
              <a:chExt cx="1405" cy="1538"/>
            </a:xfrm>
          </p:grpSpPr>
          <p:pic>
            <p:nvPicPr>
              <p:cNvPr id="45068" name="Picture 13"/>
              <p:cNvPicPr>
                <a:picLocks noChangeAspect="1" noChangeArrowheads="1"/>
              </p:cNvPicPr>
              <p:nvPr/>
            </p:nvPicPr>
            <p:blipFill>
              <a:blip r:embed="rId5"/>
              <a:srcRect l="16716" b="4053"/>
              <a:stretch>
                <a:fillRect/>
              </a:stretch>
            </p:blipFill>
            <p:spPr bwMode="auto">
              <a:xfrm>
                <a:off x="1918" y="610"/>
                <a:ext cx="1405" cy="1515"/>
              </a:xfrm>
              <a:prstGeom prst="rect">
                <a:avLst/>
              </a:prstGeom>
              <a:noFill/>
              <a:ln w="9525">
                <a:noFill/>
                <a:miter lim="800000"/>
                <a:headEnd/>
                <a:tailEnd/>
              </a:ln>
            </p:spPr>
          </p:pic>
          <p:sp>
            <p:nvSpPr>
              <p:cNvPr id="45069" name="Text Box 14"/>
              <p:cNvSpPr txBox="1">
                <a:spLocks noChangeArrowheads="1"/>
              </p:cNvSpPr>
              <p:nvPr/>
            </p:nvSpPr>
            <p:spPr bwMode="auto">
              <a:xfrm>
                <a:off x="2594" y="2012"/>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5.56</a:t>
                </a:r>
              </a:p>
            </p:txBody>
          </p:sp>
        </p:grpSp>
        <p:sp>
          <p:nvSpPr>
            <p:cNvPr id="45067" name="Text Box 15"/>
            <p:cNvSpPr txBox="1">
              <a:spLocks noChangeArrowheads="1"/>
            </p:cNvSpPr>
            <p:nvPr/>
          </p:nvSpPr>
          <p:spPr bwMode="auto">
            <a:xfrm>
              <a:off x="0" y="1080"/>
              <a:ext cx="1893" cy="750"/>
            </a:xfrm>
            <a:prstGeom prst="rect">
              <a:avLst/>
            </a:prstGeom>
            <a:noFill/>
            <a:ln w="9525">
              <a:noFill/>
              <a:miter lim="800000"/>
              <a:headEnd/>
              <a:tailEnd/>
            </a:ln>
          </p:spPr>
          <p:txBody>
            <a:bodyPr wrap="none">
              <a:prstTxWarp prst="textNoShape">
                <a:avLst/>
              </a:prstTxWarp>
              <a:spAutoFit/>
            </a:bodyPr>
            <a:lstStyle/>
            <a:p>
              <a:r>
                <a:rPr lang="en-US" altLang="zh-TW" sz="1800"/>
                <a:t>Resolution 	32x32x16</a:t>
              </a:r>
            </a:p>
            <a:p>
              <a:r>
                <a:rPr lang="en-US" altLang="zh-TW" sz="1800"/>
                <a:t>Gaussian 	3°</a:t>
              </a:r>
            </a:p>
            <a:p>
              <a:r>
                <a:rPr lang="en-US" altLang="zh-TW" sz="1800"/>
                <a:t>L</a:t>
              </a:r>
              <a:r>
                <a:rPr lang="en-US" altLang="zh-TW" sz="1800" baseline="-25000"/>
                <a:t>max</a:t>
              </a:r>
              <a:r>
                <a:rPr lang="en-US" altLang="zh-TW" sz="1800"/>
                <a:t> 		22</a:t>
              </a:r>
            </a:p>
            <a:p>
              <a:r>
                <a:rPr lang="en-US" altLang="zh-TW" sz="1800"/>
                <a:t>Bin Size		5°</a:t>
              </a:r>
            </a:p>
          </p:txBody>
        </p:sp>
      </p:grpSp>
      <p:sp>
        <p:nvSpPr>
          <p:cNvPr id="45061" name="Text Box 17"/>
          <p:cNvSpPr txBox="1">
            <a:spLocks noChangeArrowheads="1"/>
          </p:cNvSpPr>
          <p:nvPr/>
        </p:nvSpPr>
        <p:spPr bwMode="auto">
          <a:xfrm>
            <a:off x="4559300" y="5360988"/>
            <a:ext cx="184150" cy="366712"/>
          </a:xfrm>
          <a:prstGeom prst="rect">
            <a:avLst/>
          </a:prstGeom>
          <a:noFill/>
          <a:ln w="9525">
            <a:noFill/>
            <a:miter lim="800000"/>
            <a:headEnd/>
            <a:tailEnd/>
          </a:ln>
        </p:spPr>
        <p:txBody>
          <a:bodyPr wrap="none" anchor="ctr">
            <a:prstTxWarp prst="textNoShape">
              <a:avLst/>
            </a:prstTxWarp>
            <a:spAutoFit/>
          </a:bodyPr>
          <a:lstStyle/>
          <a:p>
            <a:pPr algn="ctr"/>
            <a:endParaRPr lang="en-US" altLang="zh-TW" sz="1800" b="1">
              <a:ea typeface="新細明體" charset="-120"/>
              <a:cs typeface="新細明體" charset="-120"/>
            </a:endParaRPr>
          </a:p>
        </p:txBody>
      </p:sp>
      <p:sp>
        <p:nvSpPr>
          <p:cNvPr id="45062" name="Rectangle 18"/>
          <p:cNvSpPr>
            <a:spLocks noChangeArrowheads="1"/>
          </p:cNvSpPr>
          <p:nvPr/>
        </p:nvSpPr>
        <p:spPr bwMode="auto">
          <a:xfrm>
            <a:off x="244475" y="2889250"/>
            <a:ext cx="3216275" cy="339725"/>
          </a:xfrm>
          <a:prstGeom prst="rect">
            <a:avLst/>
          </a:prstGeom>
          <a:noFill/>
          <a:ln w="9525">
            <a:noFill/>
            <a:miter lim="800000"/>
            <a:headEnd/>
            <a:tailEnd/>
          </a:ln>
        </p:spPr>
        <p:txBody>
          <a:bodyPr wrap="none" anchor="ctr">
            <a:prstTxWarp prst="textNoShape">
              <a:avLst/>
            </a:prstTxWarp>
            <a:spAutoFit/>
          </a:bodyPr>
          <a:lstStyle/>
          <a:p>
            <a:pPr algn="ctr"/>
            <a:r>
              <a:rPr lang="en-US" altLang="zh-TW" sz="1600" b="1"/>
              <a:t>Effect of the binning resolution</a:t>
            </a:r>
          </a:p>
        </p:txBody>
      </p:sp>
      <p:sp>
        <p:nvSpPr>
          <p:cNvPr id="45063" name="Rectangle 19"/>
          <p:cNvSpPr>
            <a:spLocks noChangeArrowheads="1"/>
          </p:cNvSpPr>
          <p:nvPr/>
        </p:nvSpPr>
        <p:spPr bwMode="auto">
          <a:xfrm>
            <a:off x="4687888" y="2930525"/>
            <a:ext cx="3524250" cy="339725"/>
          </a:xfrm>
          <a:prstGeom prst="rect">
            <a:avLst/>
          </a:prstGeom>
          <a:noFill/>
          <a:ln w="9525">
            <a:noFill/>
            <a:miter lim="800000"/>
            <a:headEnd/>
            <a:tailEnd/>
          </a:ln>
        </p:spPr>
        <p:txBody>
          <a:bodyPr wrap="none" anchor="ctr">
            <a:prstTxWarp prst="textNoShape">
              <a:avLst/>
            </a:prstTxWarp>
            <a:spAutoFit/>
          </a:bodyPr>
          <a:lstStyle/>
          <a:p>
            <a:pPr algn="ctr"/>
            <a:r>
              <a:rPr lang="en-US" altLang="zh-TW" sz="1600" b="1"/>
              <a:t>Effect of the width of the Gaussian</a:t>
            </a:r>
          </a:p>
        </p:txBody>
      </p:sp>
      <p:sp>
        <p:nvSpPr>
          <p:cNvPr id="45064" name="Rectangle 19"/>
          <p:cNvSpPr>
            <a:spLocks noChangeArrowheads="1"/>
          </p:cNvSpPr>
          <p:nvPr/>
        </p:nvSpPr>
        <p:spPr bwMode="auto">
          <a:xfrm>
            <a:off x="328613" y="131763"/>
            <a:ext cx="4769455" cy="461665"/>
          </a:xfrm>
          <a:prstGeom prst="rect">
            <a:avLst/>
          </a:prstGeom>
          <a:noFill/>
          <a:ln w="9525">
            <a:noFill/>
            <a:miter lim="800000"/>
            <a:headEnd/>
            <a:tailEnd/>
          </a:ln>
        </p:spPr>
        <p:txBody>
          <a:bodyPr wrap="none">
            <a:prstTxWarp prst="textNoShape">
              <a:avLst/>
            </a:prstTxWarp>
            <a:spAutoFit/>
          </a:bodyPr>
          <a:lstStyle/>
          <a:p>
            <a:r>
              <a:rPr lang="en-US" altLang="zh-TW" sz="2400" b="1" dirty="0">
                <a:solidFill>
                  <a:srgbClr val="000090"/>
                </a:solidFill>
              </a:rPr>
              <a:t>Parameters for texture analysis</a:t>
            </a:r>
          </a:p>
        </p:txBody>
      </p:sp>
      <p:sp>
        <p:nvSpPr>
          <p:cNvPr id="45065" name="TextBox 20"/>
          <p:cNvSpPr txBox="1">
            <a:spLocks noChangeArrowheads="1"/>
          </p:cNvSpPr>
          <p:nvPr/>
        </p:nvSpPr>
        <p:spPr bwMode="auto">
          <a:xfrm>
            <a:off x="6875463" y="139700"/>
            <a:ext cx="2063750" cy="307975"/>
          </a:xfrm>
          <a:prstGeom prst="rect">
            <a:avLst/>
          </a:prstGeom>
          <a:noFill/>
          <a:ln w="9525">
            <a:noFill/>
            <a:miter lim="800000"/>
            <a:headEnd/>
            <a:tailEnd/>
          </a:ln>
        </p:spPr>
        <p:txBody>
          <a:bodyPr wrap="none">
            <a:prstTxWarp prst="textNoShape">
              <a:avLst/>
            </a:prstTxWarp>
            <a:spAutoFit/>
          </a:bodyPr>
          <a:lstStyle/>
          <a:p>
            <a:r>
              <a:rPr lang="en-US" sz="1400" i="1"/>
              <a:t>Courtesy of N. Bozzolo</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3735388" y="2857500"/>
            <a:ext cx="1633537" cy="2506663"/>
            <a:chOff x="2422" y="1116"/>
            <a:chExt cx="1029" cy="1579"/>
          </a:xfrm>
        </p:grpSpPr>
        <p:pic>
          <p:nvPicPr>
            <p:cNvPr id="47127" name="Picture 3"/>
            <p:cNvPicPr>
              <a:picLocks noChangeAspect="1" noChangeArrowheads="1"/>
            </p:cNvPicPr>
            <p:nvPr/>
          </p:nvPicPr>
          <p:blipFill>
            <a:blip r:embed="rId3"/>
            <a:srcRect l="16747" r="22150" b="4189"/>
            <a:stretch>
              <a:fillRect/>
            </a:stretch>
          </p:blipFill>
          <p:spPr bwMode="auto">
            <a:xfrm>
              <a:off x="2422" y="1150"/>
              <a:ext cx="1029" cy="1510"/>
            </a:xfrm>
            <a:prstGeom prst="rect">
              <a:avLst/>
            </a:prstGeom>
            <a:noFill/>
            <a:ln w="9525">
              <a:noFill/>
              <a:miter lim="800000"/>
              <a:headEnd/>
              <a:tailEnd/>
            </a:ln>
          </p:spPr>
        </p:pic>
        <p:sp>
          <p:nvSpPr>
            <p:cNvPr id="47128" name="Text Box 4"/>
            <p:cNvSpPr txBox="1">
              <a:spLocks noChangeArrowheads="1"/>
            </p:cNvSpPr>
            <p:nvPr/>
          </p:nvSpPr>
          <p:spPr bwMode="auto">
            <a:xfrm>
              <a:off x="2652" y="2559"/>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5.17</a:t>
              </a:r>
            </a:p>
          </p:txBody>
        </p:sp>
        <p:sp>
          <p:nvSpPr>
            <p:cNvPr id="47129" name="Text Box 5"/>
            <p:cNvSpPr txBox="1">
              <a:spLocks noChangeArrowheads="1"/>
            </p:cNvSpPr>
            <p:nvPr/>
          </p:nvSpPr>
          <p:spPr bwMode="auto">
            <a:xfrm>
              <a:off x="2567" y="1116"/>
              <a:ext cx="659" cy="213"/>
            </a:xfrm>
            <a:prstGeom prst="rect">
              <a:avLst/>
            </a:prstGeom>
            <a:noFill/>
            <a:ln w="9525">
              <a:noFill/>
              <a:miter lim="800000"/>
              <a:headEnd/>
              <a:tailEnd/>
            </a:ln>
          </p:spPr>
          <p:txBody>
            <a:bodyPr wrap="none">
              <a:prstTxWarp prst="textNoShape">
                <a:avLst/>
              </a:prstTxWarp>
              <a:spAutoFit/>
            </a:bodyPr>
            <a:lstStyle/>
            <a:p>
              <a:r>
                <a:rPr lang="en-US" altLang="zh-TW" sz="1600" b="1"/>
                <a:t>L</a:t>
              </a:r>
              <a:r>
                <a:rPr lang="en-US" altLang="zh-TW" sz="1600" b="1" baseline="-25000"/>
                <a:t>max</a:t>
              </a:r>
              <a:r>
                <a:rPr lang="en-US" altLang="zh-TW" sz="1600" b="1"/>
                <a:t> = 16</a:t>
              </a:r>
              <a:endParaRPr lang="en-US" altLang="zh-TW" sz="1600"/>
            </a:p>
          </p:txBody>
        </p:sp>
      </p:grpSp>
      <p:grpSp>
        <p:nvGrpSpPr>
          <p:cNvPr id="47107" name="Group 7"/>
          <p:cNvGrpSpPr>
            <a:grpSpLocks/>
          </p:cNvGrpSpPr>
          <p:nvPr/>
        </p:nvGrpSpPr>
        <p:grpSpPr bwMode="auto">
          <a:xfrm>
            <a:off x="1984375" y="2855913"/>
            <a:ext cx="1630363" cy="2508250"/>
            <a:chOff x="1392" y="1115"/>
            <a:chExt cx="1027" cy="1580"/>
          </a:xfrm>
        </p:grpSpPr>
        <p:pic>
          <p:nvPicPr>
            <p:cNvPr id="47123" name="Picture 8"/>
            <p:cNvPicPr>
              <a:picLocks noChangeAspect="1" noChangeArrowheads="1"/>
            </p:cNvPicPr>
            <p:nvPr/>
          </p:nvPicPr>
          <p:blipFill>
            <a:blip r:embed="rId4"/>
            <a:srcRect l="16714" r="22408" b="4056"/>
            <a:stretch>
              <a:fillRect/>
            </a:stretch>
          </p:blipFill>
          <p:spPr bwMode="auto">
            <a:xfrm>
              <a:off x="1392" y="1145"/>
              <a:ext cx="1027" cy="1515"/>
            </a:xfrm>
            <a:prstGeom prst="rect">
              <a:avLst/>
            </a:prstGeom>
            <a:noFill/>
            <a:ln w="9525">
              <a:noFill/>
              <a:miter lim="800000"/>
              <a:headEnd/>
              <a:tailEnd/>
            </a:ln>
          </p:spPr>
        </p:pic>
        <p:grpSp>
          <p:nvGrpSpPr>
            <p:cNvPr id="47124" name="Group 9"/>
            <p:cNvGrpSpPr>
              <a:grpSpLocks/>
            </p:cNvGrpSpPr>
            <p:nvPr/>
          </p:nvGrpSpPr>
          <p:grpSpPr bwMode="auto">
            <a:xfrm>
              <a:off x="1575" y="1115"/>
              <a:ext cx="659" cy="1580"/>
              <a:chOff x="1575" y="1115"/>
              <a:chExt cx="659" cy="1580"/>
            </a:xfrm>
          </p:grpSpPr>
          <p:sp>
            <p:nvSpPr>
              <p:cNvPr id="47125" name="Text Box 10"/>
              <p:cNvSpPr txBox="1">
                <a:spLocks noChangeArrowheads="1"/>
              </p:cNvSpPr>
              <p:nvPr/>
            </p:nvSpPr>
            <p:spPr bwMode="auto">
              <a:xfrm>
                <a:off x="1621" y="2559"/>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5.56</a:t>
                </a:r>
              </a:p>
            </p:txBody>
          </p:sp>
          <p:sp>
            <p:nvSpPr>
              <p:cNvPr id="47126" name="Text Box 11"/>
              <p:cNvSpPr txBox="1">
                <a:spLocks noChangeArrowheads="1"/>
              </p:cNvSpPr>
              <p:nvPr/>
            </p:nvSpPr>
            <p:spPr bwMode="auto">
              <a:xfrm>
                <a:off x="1575" y="1115"/>
                <a:ext cx="659" cy="213"/>
              </a:xfrm>
              <a:prstGeom prst="rect">
                <a:avLst/>
              </a:prstGeom>
              <a:noFill/>
              <a:ln w="9525">
                <a:noFill/>
                <a:miter lim="800000"/>
                <a:headEnd/>
                <a:tailEnd/>
              </a:ln>
            </p:spPr>
            <p:txBody>
              <a:bodyPr wrap="none" anchor="ctr">
                <a:prstTxWarp prst="textNoShape">
                  <a:avLst/>
                </a:prstTxWarp>
                <a:spAutoFit/>
              </a:bodyPr>
              <a:lstStyle/>
              <a:p>
                <a:pPr algn="ctr"/>
                <a:r>
                  <a:rPr lang="en-US" altLang="zh-TW" sz="1600" b="1"/>
                  <a:t>L</a:t>
                </a:r>
                <a:r>
                  <a:rPr lang="en-US" altLang="zh-TW" sz="1600" b="1" baseline="-25000"/>
                  <a:t>max</a:t>
                </a:r>
                <a:r>
                  <a:rPr lang="en-US" altLang="zh-TW" sz="1600" b="1"/>
                  <a:t> = 22</a:t>
                </a:r>
              </a:p>
            </p:txBody>
          </p:sp>
        </p:grpSp>
      </p:grpSp>
      <p:sp>
        <p:nvSpPr>
          <p:cNvPr id="47108" name="Text Box 12"/>
          <p:cNvSpPr txBox="1">
            <a:spLocks noChangeArrowheads="1"/>
          </p:cNvSpPr>
          <p:nvPr/>
        </p:nvSpPr>
        <p:spPr bwMode="auto">
          <a:xfrm>
            <a:off x="385763" y="280988"/>
            <a:ext cx="8480425" cy="460375"/>
          </a:xfrm>
          <a:prstGeom prst="rect">
            <a:avLst/>
          </a:prstGeom>
          <a:noFill/>
          <a:ln w="9525">
            <a:noFill/>
            <a:miter lim="800000"/>
            <a:headEnd/>
            <a:tailEnd/>
          </a:ln>
        </p:spPr>
        <p:txBody>
          <a:bodyPr wrap="none" anchor="ctr">
            <a:prstTxWarp prst="textNoShape">
              <a:avLst/>
            </a:prstTxWarp>
            <a:spAutoFit/>
          </a:bodyPr>
          <a:lstStyle/>
          <a:p>
            <a:pPr algn="ctr"/>
            <a:r>
              <a:rPr lang="en-US" altLang="zh-TW" sz="2400" b="1" dirty="0">
                <a:solidFill>
                  <a:srgbClr val="000090"/>
                </a:solidFill>
              </a:rPr>
              <a:t>Effect of the maximum rank in the series expansion, </a:t>
            </a:r>
            <a:r>
              <a:rPr lang="en-US" altLang="zh-TW" sz="2400" b="1" dirty="0" err="1">
                <a:solidFill>
                  <a:srgbClr val="000090"/>
                </a:solidFill>
              </a:rPr>
              <a:t>L</a:t>
            </a:r>
            <a:r>
              <a:rPr lang="en-US" altLang="zh-TW" sz="2400" b="1" baseline="-25000" dirty="0" err="1">
                <a:solidFill>
                  <a:srgbClr val="000090"/>
                </a:solidFill>
              </a:rPr>
              <a:t>max</a:t>
            </a:r>
            <a:endParaRPr lang="en-US" altLang="zh-TW" sz="2400" b="1" dirty="0">
              <a:solidFill>
                <a:srgbClr val="000090"/>
              </a:solidFill>
            </a:endParaRPr>
          </a:p>
        </p:txBody>
      </p:sp>
      <p:grpSp>
        <p:nvGrpSpPr>
          <p:cNvPr id="47109" name="Group 13"/>
          <p:cNvGrpSpPr>
            <a:grpSpLocks/>
          </p:cNvGrpSpPr>
          <p:nvPr/>
        </p:nvGrpSpPr>
        <p:grpSpPr bwMode="auto">
          <a:xfrm>
            <a:off x="7064375" y="2855913"/>
            <a:ext cx="1473200" cy="2508250"/>
            <a:chOff x="4420" y="1115"/>
            <a:chExt cx="928" cy="1580"/>
          </a:xfrm>
        </p:grpSpPr>
        <p:pic>
          <p:nvPicPr>
            <p:cNvPr id="47120" name="Picture 14"/>
            <p:cNvPicPr>
              <a:picLocks noChangeAspect="1" noChangeArrowheads="1"/>
            </p:cNvPicPr>
            <p:nvPr/>
          </p:nvPicPr>
          <p:blipFill>
            <a:blip r:embed="rId5"/>
            <a:srcRect l="19240" r="25653" b="4442"/>
            <a:stretch>
              <a:fillRect/>
            </a:stretch>
          </p:blipFill>
          <p:spPr bwMode="auto">
            <a:xfrm>
              <a:off x="4420" y="1154"/>
              <a:ext cx="928" cy="1506"/>
            </a:xfrm>
            <a:prstGeom prst="rect">
              <a:avLst/>
            </a:prstGeom>
            <a:noFill/>
            <a:ln w="9525">
              <a:noFill/>
              <a:miter lim="800000"/>
              <a:headEnd/>
              <a:tailEnd/>
            </a:ln>
          </p:spPr>
        </p:pic>
        <p:sp>
          <p:nvSpPr>
            <p:cNvPr id="47121" name="Text Box 15"/>
            <p:cNvSpPr txBox="1">
              <a:spLocks noChangeArrowheads="1"/>
            </p:cNvSpPr>
            <p:nvPr/>
          </p:nvSpPr>
          <p:spPr bwMode="auto">
            <a:xfrm>
              <a:off x="4599" y="2559"/>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2.43</a:t>
              </a:r>
            </a:p>
          </p:txBody>
        </p:sp>
        <p:sp>
          <p:nvSpPr>
            <p:cNvPr id="47122" name="Text Box 16"/>
            <p:cNvSpPr txBox="1">
              <a:spLocks noChangeArrowheads="1"/>
            </p:cNvSpPr>
            <p:nvPr/>
          </p:nvSpPr>
          <p:spPr bwMode="auto">
            <a:xfrm>
              <a:off x="4590" y="1115"/>
              <a:ext cx="587" cy="213"/>
            </a:xfrm>
            <a:prstGeom prst="rect">
              <a:avLst/>
            </a:prstGeom>
            <a:noFill/>
            <a:ln w="9525">
              <a:noFill/>
              <a:miter lim="800000"/>
              <a:headEnd/>
              <a:tailEnd/>
            </a:ln>
          </p:spPr>
          <p:txBody>
            <a:bodyPr wrap="none" anchor="ctr">
              <a:prstTxWarp prst="textNoShape">
                <a:avLst/>
              </a:prstTxWarp>
              <a:spAutoFit/>
            </a:bodyPr>
            <a:lstStyle/>
            <a:p>
              <a:pPr algn="ctr"/>
              <a:r>
                <a:rPr lang="en-US" altLang="zh-TW" sz="1600" b="1"/>
                <a:t>L</a:t>
              </a:r>
              <a:r>
                <a:rPr lang="en-US" altLang="zh-TW" sz="1600" b="1" baseline="-25000"/>
                <a:t>max</a:t>
              </a:r>
              <a:r>
                <a:rPr lang="en-US" altLang="zh-TW" sz="1600" b="1"/>
                <a:t> = 5</a:t>
              </a:r>
              <a:endParaRPr lang="en-US" altLang="zh-TW" sz="1800" b="1"/>
            </a:p>
          </p:txBody>
        </p:sp>
      </p:grpSp>
      <p:grpSp>
        <p:nvGrpSpPr>
          <p:cNvPr id="47110" name="Group 17"/>
          <p:cNvGrpSpPr>
            <a:grpSpLocks/>
          </p:cNvGrpSpPr>
          <p:nvPr/>
        </p:nvGrpSpPr>
        <p:grpSpPr bwMode="auto">
          <a:xfrm>
            <a:off x="5487988" y="2855913"/>
            <a:ext cx="1455737" cy="2508250"/>
            <a:chOff x="3452" y="1115"/>
            <a:chExt cx="917" cy="1580"/>
          </a:xfrm>
        </p:grpSpPr>
        <p:pic>
          <p:nvPicPr>
            <p:cNvPr id="47117" name="Picture 18"/>
            <p:cNvPicPr>
              <a:picLocks noChangeAspect="1" noChangeArrowheads="1"/>
            </p:cNvPicPr>
            <p:nvPr/>
          </p:nvPicPr>
          <p:blipFill>
            <a:blip r:embed="rId6"/>
            <a:srcRect l="19893" r="25653" b="3743"/>
            <a:stretch>
              <a:fillRect/>
            </a:stretch>
          </p:blipFill>
          <p:spPr bwMode="auto">
            <a:xfrm>
              <a:off x="3452" y="1143"/>
              <a:ext cx="917" cy="1517"/>
            </a:xfrm>
            <a:prstGeom prst="rect">
              <a:avLst/>
            </a:prstGeom>
            <a:noFill/>
            <a:ln w="9525">
              <a:noFill/>
              <a:miter lim="800000"/>
              <a:headEnd/>
              <a:tailEnd/>
            </a:ln>
          </p:spPr>
        </p:pic>
        <p:sp>
          <p:nvSpPr>
            <p:cNvPr id="47118" name="Text Box 19"/>
            <p:cNvSpPr txBox="1">
              <a:spLocks noChangeArrowheads="1"/>
            </p:cNvSpPr>
            <p:nvPr/>
          </p:nvSpPr>
          <p:spPr bwMode="auto">
            <a:xfrm>
              <a:off x="3626" y="2559"/>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4.04</a:t>
              </a:r>
            </a:p>
          </p:txBody>
        </p:sp>
        <p:sp>
          <p:nvSpPr>
            <p:cNvPr id="47119" name="Text Box 20"/>
            <p:cNvSpPr txBox="1">
              <a:spLocks noChangeArrowheads="1"/>
            </p:cNvSpPr>
            <p:nvPr/>
          </p:nvSpPr>
          <p:spPr bwMode="auto">
            <a:xfrm>
              <a:off x="3617" y="1115"/>
              <a:ext cx="587" cy="213"/>
            </a:xfrm>
            <a:prstGeom prst="rect">
              <a:avLst/>
            </a:prstGeom>
            <a:noFill/>
            <a:ln w="9525">
              <a:noFill/>
              <a:miter lim="800000"/>
              <a:headEnd/>
              <a:tailEnd/>
            </a:ln>
          </p:spPr>
          <p:txBody>
            <a:bodyPr wrap="none" anchor="ctr">
              <a:prstTxWarp prst="textNoShape">
                <a:avLst/>
              </a:prstTxWarp>
              <a:spAutoFit/>
            </a:bodyPr>
            <a:lstStyle/>
            <a:p>
              <a:pPr algn="ctr"/>
              <a:r>
                <a:rPr lang="en-US" altLang="zh-TW" sz="1600" b="1"/>
                <a:t>L</a:t>
              </a:r>
              <a:r>
                <a:rPr lang="en-US" altLang="zh-TW" sz="1600" b="1" baseline="-25000"/>
                <a:t>max</a:t>
              </a:r>
              <a:r>
                <a:rPr lang="en-US" altLang="zh-TW" sz="1600" b="1"/>
                <a:t> = 8</a:t>
              </a:r>
            </a:p>
          </p:txBody>
        </p:sp>
      </p:grpSp>
      <p:grpSp>
        <p:nvGrpSpPr>
          <p:cNvPr id="47111" name="Group 21"/>
          <p:cNvGrpSpPr>
            <a:grpSpLocks/>
          </p:cNvGrpSpPr>
          <p:nvPr/>
        </p:nvGrpSpPr>
        <p:grpSpPr bwMode="auto">
          <a:xfrm>
            <a:off x="411163" y="2855913"/>
            <a:ext cx="1454150" cy="2508250"/>
            <a:chOff x="414" y="1115"/>
            <a:chExt cx="916" cy="1580"/>
          </a:xfrm>
        </p:grpSpPr>
        <p:pic>
          <p:nvPicPr>
            <p:cNvPr id="47114" name="Picture 22"/>
            <p:cNvPicPr>
              <a:picLocks noChangeAspect="1" noChangeArrowheads="1"/>
            </p:cNvPicPr>
            <p:nvPr/>
          </p:nvPicPr>
          <p:blipFill>
            <a:blip r:embed="rId7"/>
            <a:srcRect l="19597" r="26009" b="4822"/>
            <a:stretch>
              <a:fillRect/>
            </a:stretch>
          </p:blipFill>
          <p:spPr bwMode="auto">
            <a:xfrm>
              <a:off x="414" y="1160"/>
              <a:ext cx="916" cy="1500"/>
            </a:xfrm>
            <a:prstGeom prst="rect">
              <a:avLst/>
            </a:prstGeom>
            <a:noFill/>
            <a:ln w="9525">
              <a:noFill/>
              <a:miter lim="800000"/>
              <a:headEnd/>
              <a:tailEnd/>
            </a:ln>
          </p:spPr>
        </p:pic>
        <p:sp>
          <p:nvSpPr>
            <p:cNvPr id="47115" name="Text Box 23"/>
            <p:cNvSpPr txBox="1">
              <a:spLocks noChangeArrowheads="1"/>
            </p:cNvSpPr>
            <p:nvPr/>
          </p:nvSpPr>
          <p:spPr bwMode="auto">
            <a:xfrm>
              <a:off x="588" y="2559"/>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6.36</a:t>
              </a:r>
            </a:p>
          </p:txBody>
        </p:sp>
        <p:sp>
          <p:nvSpPr>
            <p:cNvPr id="47116" name="Text Box 24"/>
            <p:cNvSpPr txBox="1">
              <a:spLocks noChangeArrowheads="1"/>
            </p:cNvSpPr>
            <p:nvPr/>
          </p:nvSpPr>
          <p:spPr bwMode="auto">
            <a:xfrm>
              <a:off x="542" y="1115"/>
              <a:ext cx="659" cy="213"/>
            </a:xfrm>
            <a:prstGeom prst="rect">
              <a:avLst/>
            </a:prstGeom>
            <a:noFill/>
            <a:ln w="9525">
              <a:noFill/>
              <a:miter lim="800000"/>
              <a:headEnd/>
              <a:tailEnd/>
            </a:ln>
          </p:spPr>
          <p:txBody>
            <a:bodyPr wrap="none" anchor="ctr">
              <a:prstTxWarp prst="textNoShape">
                <a:avLst/>
              </a:prstTxWarp>
              <a:spAutoFit/>
            </a:bodyPr>
            <a:lstStyle/>
            <a:p>
              <a:pPr algn="ctr"/>
              <a:r>
                <a:rPr lang="en-US" altLang="zh-TW" sz="1600" b="1"/>
                <a:t>L</a:t>
              </a:r>
              <a:r>
                <a:rPr lang="en-US" altLang="zh-TW" sz="1600" b="1" baseline="-25000"/>
                <a:t>max</a:t>
              </a:r>
              <a:r>
                <a:rPr lang="en-US" altLang="zh-TW" sz="1600" b="1"/>
                <a:t> = 34</a:t>
              </a:r>
            </a:p>
          </p:txBody>
        </p:sp>
      </p:grpSp>
      <p:sp>
        <p:nvSpPr>
          <p:cNvPr id="47112" name="Text Box 15"/>
          <p:cNvSpPr txBox="1">
            <a:spLocks noChangeArrowheads="1"/>
          </p:cNvSpPr>
          <p:nvPr/>
        </p:nvSpPr>
        <p:spPr bwMode="auto">
          <a:xfrm>
            <a:off x="625475" y="1598613"/>
            <a:ext cx="3005138" cy="1190625"/>
          </a:xfrm>
          <a:prstGeom prst="rect">
            <a:avLst/>
          </a:prstGeom>
          <a:noFill/>
          <a:ln w="9525">
            <a:noFill/>
            <a:miter lim="800000"/>
            <a:headEnd/>
            <a:tailEnd/>
          </a:ln>
        </p:spPr>
        <p:txBody>
          <a:bodyPr wrap="none">
            <a:prstTxWarp prst="textNoShape">
              <a:avLst/>
            </a:prstTxWarp>
            <a:spAutoFit/>
          </a:bodyPr>
          <a:lstStyle/>
          <a:p>
            <a:r>
              <a:rPr lang="en-US" altLang="zh-TW" sz="1800"/>
              <a:t>Resolution 	32x32x16</a:t>
            </a:r>
          </a:p>
          <a:p>
            <a:r>
              <a:rPr lang="en-US" altLang="zh-TW" sz="1800"/>
              <a:t>Gaussian 	3°</a:t>
            </a:r>
          </a:p>
          <a:p>
            <a:r>
              <a:rPr lang="en-US" altLang="zh-TW" sz="1800"/>
              <a:t>L</a:t>
            </a:r>
            <a:r>
              <a:rPr lang="en-US" altLang="zh-TW" sz="1800" baseline="-25000"/>
              <a:t>max</a:t>
            </a:r>
            <a:r>
              <a:rPr lang="en-US" altLang="zh-TW" sz="1800"/>
              <a:t> 		22</a:t>
            </a:r>
          </a:p>
          <a:p>
            <a:r>
              <a:rPr lang="en-US" altLang="zh-TW" sz="1800"/>
              <a:t>Bin Size		5°</a:t>
            </a:r>
          </a:p>
        </p:txBody>
      </p:sp>
      <p:sp>
        <p:nvSpPr>
          <p:cNvPr id="47113" name="TextBox 27"/>
          <p:cNvSpPr txBox="1">
            <a:spLocks noChangeArrowheads="1"/>
          </p:cNvSpPr>
          <p:nvPr/>
        </p:nvSpPr>
        <p:spPr bwMode="auto">
          <a:xfrm>
            <a:off x="6848475" y="1558925"/>
            <a:ext cx="2063750" cy="307975"/>
          </a:xfrm>
          <a:prstGeom prst="rect">
            <a:avLst/>
          </a:prstGeom>
          <a:noFill/>
          <a:ln w="9525">
            <a:noFill/>
            <a:miter lim="800000"/>
            <a:headEnd/>
            <a:tailEnd/>
          </a:ln>
        </p:spPr>
        <p:txBody>
          <a:bodyPr wrap="none">
            <a:prstTxWarp prst="textNoShape">
              <a:avLst/>
            </a:prstTxWarp>
            <a:spAutoFit/>
          </a:bodyPr>
          <a:lstStyle/>
          <a:p>
            <a:r>
              <a:rPr lang="en-US" sz="1400" i="1"/>
              <a:t>Courtesy of N. Bozzolo</a:t>
            </a:r>
          </a:p>
        </p:txBody>
      </p:sp>
      <p:sp>
        <p:nvSpPr>
          <p:cNvPr id="26" name="TextBox 25"/>
          <p:cNvSpPr txBox="1"/>
          <p:nvPr/>
        </p:nvSpPr>
        <p:spPr>
          <a:xfrm>
            <a:off x="805113" y="5556710"/>
            <a:ext cx="7756312" cy="707886"/>
          </a:xfrm>
          <a:prstGeom prst="rect">
            <a:avLst/>
          </a:prstGeom>
          <a:noFill/>
        </p:spPr>
        <p:txBody>
          <a:bodyPr wrap="square" rtlCol="0">
            <a:spAutoFit/>
          </a:bodyPr>
          <a:lstStyle/>
          <a:p>
            <a:r>
              <a:rPr lang="en-US" dirty="0" smtClean="0"/>
              <a:t>Clearly, taking the fitting to higher order (angular frequency) provides better resolution of the texture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srcRect b="3452"/>
          <a:stretch>
            <a:fillRect/>
          </a:stretch>
        </p:blipFill>
        <p:spPr bwMode="auto">
          <a:xfrm>
            <a:off x="4132263" y="4357688"/>
            <a:ext cx="2673350" cy="2416175"/>
          </a:xfrm>
          <a:prstGeom prst="rect">
            <a:avLst/>
          </a:prstGeom>
          <a:noFill/>
          <a:ln w="9525">
            <a:noFill/>
            <a:miter lim="800000"/>
            <a:headEnd/>
            <a:tailEnd/>
          </a:ln>
        </p:spPr>
      </p:pic>
      <p:sp>
        <p:nvSpPr>
          <p:cNvPr id="49155" name="Text Box 3"/>
          <p:cNvSpPr txBox="1">
            <a:spLocks noChangeArrowheads="1"/>
          </p:cNvSpPr>
          <p:nvPr/>
        </p:nvSpPr>
        <p:spPr bwMode="auto">
          <a:xfrm>
            <a:off x="5611813" y="6553200"/>
            <a:ext cx="1049337" cy="304800"/>
          </a:xfrm>
          <a:prstGeom prst="rect">
            <a:avLst/>
          </a:prstGeom>
          <a:noFill/>
          <a:ln w="9525">
            <a:noFill/>
            <a:miter lim="800000"/>
            <a:headEnd/>
            <a:tailEnd/>
          </a:ln>
        </p:spPr>
        <p:txBody>
          <a:bodyPr wrap="none">
            <a:prstTxWarp prst="textNoShape">
              <a:avLst/>
            </a:prstTxWarp>
            <a:spAutoFit/>
          </a:bodyPr>
          <a:lstStyle/>
          <a:p>
            <a:r>
              <a:rPr lang="en-US" altLang="zh-TW" sz="1400" b="1"/>
              <a:t>max = 31 !</a:t>
            </a:r>
          </a:p>
        </p:txBody>
      </p:sp>
      <p:sp>
        <p:nvSpPr>
          <p:cNvPr id="49156" name="Text Box 4"/>
          <p:cNvSpPr txBox="1">
            <a:spLocks noChangeArrowheads="1"/>
          </p:cNvSpPr>
          <p:nvPr/>
        </p:nvSpPr>
        <p:spPr bwMode="auto">
          <a:xfrm>
            <a:off x="1636713" y="5602288"/>
            <a:ext cx="2478087" cy="338137"/>
          </a:xfrm>
          <a:prstGeom prst="rect">
            <a:avLst/>
          </a:prstGeom>
          <a:noFill/>
          <a:ln w="9525">
            <a:noFill/>
            <a:miter lim="800000"/>
            <a:headEnd/>
            <a:tailEnd/>
          </a:ln>
        </p:spPr>
        <p:txBody>
          <a:bodyPr wrap="none">
            <a:prstTxWarp prst="textNoShape">
              <a:avLst/>
            </a:prstTxWarp>
            <a:spAutoFit/>
          </a:bodyPr>
          <a:lstStyle/>
          <a:p>
            <a:r>
              <a:rPr lang="en-US" altLang="zh-TW" sz="1600"/>
              <a:t>Same, with </a:t>
            </a:r>
            <a:r>
              <a:rPr lang="en-US" altLang="zh-TW" sz="1600" b="1"/>
              <a:t>10°</a:t>
            </a:r>
            <a:r>
              <a:rPr lang="en-US" altLang="zh-TW" sz="1600"/>
              <a:t> </a:t>
            </a:r>
            <a:r>
              <a:rPr lang="en-US" altLang="zh-TW" sz="1600" b="1"/>
              <a:t>binning </a:t>
            </a:r>
            <a:r>
              <a:rPr lang="en-US" altLang="zh-TW" sz="1600"/>
              <a:t>:</a:t>
            </a:r>
          </a:p>
        </p:txBody>
      </p:sp>
      <p:pic>
        <p:nvPicPr>
          <p:cNvPr id="49157" name="Picture 5"/>
          <p:cNvPicPr>
            <a:picLocks noChangeAspect="1" noChangeArrowheads="1"/>
          </p:cNvPicPr>
          <p:nvPr/>
        </p:nvPicPr>
        <p:blipFill>
          <a:blip r:embed="rId4"/>
          <a:srcRect/>
          <a:stretch>
            <a:fillRect/>
          </a:stretch>
        </p:blipFill>
        <p:spPr bwMode="auto">
          <a:xfrm>
            <a:off x="1163638" y="1158875"/>
            <a:ext cx="3005137" cy="4005263"/>
          </a:xfrm>
          <a:prstGeom prst="rect">
            <a:avLst/>
          </a:prstGeom>
          <a:noFill/>
          <a:ln w="9525">
            <a:noFill/>
            <a:miter lim="800000"/>
            <a:headEnd/>
            <a:tailEnd/>
          </a:ln>
        </p:spPr>
      </p:pic>
      <p:sp>
        <p:nvSpPr>
          <p:cNvPr id="49158" name="Text Box 7"/>
          <p:cNvSpPr txBox="1">
            <a:spLocks noChangeArrowheads="1"/>
          </p:cNvSpPr>
          <p:nvPr/>
        </p:nvSpPr>
        <p:spPr bwMode="auto">
          <a:xfrm>
            <a:off x="686735" y="238140"/>
            <a:ext cx="2817227" cy="461665"/>
          </a:xfrm>
          <a:prstGeom prst="rect">
            <a:avLst/>
          </a:prstGeom>
          <a:noFill/>
          <a:ln w="9525">
            <a:noFill/>
            <a:miter lim="800000"/>
            <a:headEnd/>
            <a:tailEnd/>
          </a:ln>
        </p:spPr>
        <p:txBody>
          <a:bodyPr wrap="square">
            <a:prstTxWarp prst="textNoShape">
              <a:avLst/>
            </a:prstTxWarp>
            <a:spAutoFit/>
          </a:bodyPr>
          <a:lstStyle/>
          <a:p>
            <a:r>
              <a:rPr lang="en-US" altLang="zh-TW" sz="2400" b="1" dirty="0">
                <a:solidFill>
                  <a:srgbClr val="000090"/>
                </a:solidFill>
              </a:rPr>
              <a:t>Direct Method</a:t>
            </a:r>
          </a:p>
        </p:txBody>
      </p:sp>
      <p:grpSp>
        <p:nvGrpSpPr>
          <p:cNvPr id="49159" name="Group 8"/>
          <p:cNvGrpSpPr>
            <a:grpSpLocks/>
          </p:cNvGrpSpPr>
          <p:nvPr/>
        </p:nvGrpSpPr>
        <p:grpSpPr bwMode="auto">
          <a:xfrm>
            <a:off x="4385090" y="474880"/>
            <a:ext cx="2673350" cy="2487613"/>
            <a:chOff x="2112" y="648"/>
            <a:chExt cx="1684" cy="1567"/>
          </a:xfrm>
        </p:grpSpPr>
        <p:pic>
          <p:nvPicPr>
            <p:cNvPr id="49165" name="Picture 9"/>
            <p:cNvPicPr>
              <a:picLocks noChangeAspect="1" noChangeArrowheads="1"/>
            </p:cNvPicPr>
            <p:nvPr/>
          </p:nvPicPr>
          <p:blipFill>
            <a:blip r:embed="rId5"/>
            <a:srcRect b="4060"/>
            <a:stretch>
              <a:fillRect/>
            </a:stretch>
          </p:blipFill>
          <p:spPr bwMode="auto">
            <a:xfrm>
              <a:off x="2112" y="648"/>
              <a:ext cx="1684" cy="1512"/>
            </a:xfrm>
            <a:prstGeom prst="rect">
              <a:avLst/>
            </a:prstGeom>
            <a:noFill/>
            <a:ln w="9525">
              <a:noFill/>
              <a:miter lim="800000"/>
              <a:headEnd/>
              <a:tailEnd/>
            </a:ln>
          </p:spPr>
        </p:pic>
        <p:sp>
          <p:nvSpPr>
            <p:cNvPr id="49166" name="Text Box 10"/>
            <p:cNvSpPr txBox="1">
              <a:spLocks noChangeArrowheads="1"/>
            </p:cNvSpPr>
            <p:nvPr/>
          </p:nvSpPr>
          <p:spPr bwMode="auto">
            <a:xfrm>
              <a:off x="2982" y="2023"/>
              <a:ext cx="686" cy="192"/>
            </a:xfrm>
            <a:prstGeom prst="rect">
              <a:avLst/>
            </a:prstGeom>
            <a:noFill/>
            <a:ln w="9525">
              <a:noFill/>
              <a:miter lim="800000"/>
              <a:headEnd/>
              <a:tailEnd/>
            </a:ln>
          </p:spPr>
          <p:txBody>
            <a:bodyPr wrap="none">
              <a:prstTxWarp prst="textNoShape">
                <a:avLst/>
              </a:prstTxWarp>
              <a:spAutoFit/>
            </a:bodyPr>
            <a:lstStyle/>
            <a:p>
              <a:r>
                <a:rPr lang="en-US" altLang="zh-TW" sz="1400" b="1"/>
                <a:t>max = 5.56</a:t>
              </a:r>
            </a:p>
          </p:txBody>
        </p:sp>
      </p:grpSp>
      <p:sp>
        <p:nvSpPr>
          <p:cNvPr id="49160" name="Text Box 11"/>
          <p:cNvSpPr txBox="1">
            <a:spLocks noChangeArrowheads="1"/>
          </p:cNvSpPr>
          <p:nvPr/>
        </p:nvSpPr>
        <p:spPr bwMode="auto">
          <a:xfrm>
            <a:off x="4354421" y="2950925"/>
            <a:ext cx="4375242" cy="1569660"/>
          </a:xfrm>
          <a:prstGeom prst="rect">
            <a:avLst/>
          </a:prstGeom>
          <a:noFill/>
          <a:ln w="9525">
            <a:noFill/>
            <a:miter lim="800000"/>
            <a:headEnd/>
            <a:tailEnd/>
          </a:ln>
        </p:spPr>
        <p:txBody>
          <a:bodyPr wrap="square">
            <a:prstTxWarp prst="textNoShape">
              <a:avLst/>
            </a:prstTxWarp>
            <a:spAutoFit/>
          </a:bodyPr>
          <a:lstStyle/>
          <a:p>
            <a:r>
              <a:rPr lang="en-US" altLang="zh-TW" sz="1600" dirty="0"/>
              <a:t>In effect the harmonic method gives some ”smoothing" .  Without this, a coarse binning of, say, 10°, produces a very “lumpy” </a:t>
            </a:r>
            <a:r>
              <a:rPr lang="en-US" altLang="zh-TW" sz="1600" dirty="0" smtClean="0"/>
              <a:t>result because the Gaussian applied around each point is not sufficiently wide to give a continuous distribution.</a:t>
            </a:r>
            <a:endParaRPr lang="en-US" altLang="zh-TW" sz="1600" dirty="0"/>
          </a:p>
        </p:txBody>
      </p:sp>
      <p:grpSp>
        <p:nvGrpSpPr>
          <p:cNvPr id="49161" name="Group 12"/>
          <p:cNvGrpSpPr>
            <a:grpSpLocks/>
          </p:cNvGrpSpPr>
          <p:nvPr/>
        </p:nvGrpSpPr>
        <p:grpSpPr bwMode="auto">
          <a:xfrm>
            <a:off x="7281863" y="4627563"/>
            <a:ext cx="1274762" cy="2016125"/>
            <a:chOff x="4611" y="2933"/>
            <a:chExt cx="803" cy="1270"/>
          </a:xfrm>
        </p:grpSpPr>
        <p:pic>
          <p:nvPicPr>
            <p:cNvPr id="49163" name="Picture 13"/>
            <p:cNvPicPr>
              <a:picLocks noChangeAspect="1" noChangeArrowheads="1"/>
            </p:cNvPicPr>
            <p:nvPr/>
          </p:nvPicPr>
          <p:blipFill>
            <a:blip r:embed="rId6"/>
            <a:srcRect l="35707" t="1355" r="35754" b="84213"/>
            <a:stretch>
              <a:fillRect/>
            </a:stretch>
          </p:blipFill>
          <p:spPr bwMode="auto">
            <a:xfrm>
              <a:off x="4611" y="2933"/>
              <a:ext cx="803" cy="1233"/>
            </a:xfrm>
            <a:prstGeom prst="rect">
              <a:avLst/>
            </a:prstGeom>
            <a:noFill/>
            <a:ln w="9525">
              <a:noFill/>
              <a:miter lim="800000"/>
              <a:headEnd/>
              <a:tailEnd/>
            </a:ln>
          </p:spPr>
        </p:pic>
        <p:sp>
          <p:nvSpPr>
            <p:cNvPr id="49164" name="Text Box 14"/>
            <p:cNvSpPr txBox="1">
              <a:spLocks noChangeArrowheads="1"/>
            </p:cNvSpPr>
            <p:nvPr/>
          </p:nvSpPr>
          <p:spPr bwMode="auto">
            <a:xfrm>
              <a:off x="4820" y="4020"/>
              <a:ext cx="404" cy="183"/>
            </a:xfrm>
            <a:prstGeom prst="rect">
              <a:avLst/>
            </a:prstGeom>
            <a:solidFill>
              <a:schemeClr val="bg1"/>
            </a:solidFill>
            <a:ln w="9525">
              <a:noFill/>
              <a:miter lim="800000"/>
              <a:headEnd/>
              <a:tailEnd/>
            </a:ln>
          </p:spPr>
          <p:txBody>
            <a:bodyPr wrap="none" tIns="0">
              <a:prstTxWarp prst="textNoShape">
                <a:avLst/>
              </a:prstTxWarp>
              <a:spAutoFit/>
            </a:bodyPr>
            <a:lstStyle/>
            <a:p>
              <a:r>
                <a:rPr lang="en-US" altLang="zh-TW" sz="1600">
                  <a:latin typeface="Arial Narrow" charset="0"/>
                  <a:sym typeface="Symbol" charset="2"/>
                </a:rPr>
                <a:t></a:t>
              </a:r>
              <a:r>
                <a:rPr lang="en-US" altLang="zh-TW" sz="1600" baseline="-25000">
                  <a:latin typeface="Arial Narrow" charset="0"/>
                  <a:sym typeface="Symbol" charset="2"/>
                </a:rPr>
                <a:t>1</a:t>
              </a:r>
              <a:r>
                <a:rPr lang="en-US" altLang="zh-TW" sz="1600">
                  <a:latin typeface="Arial Narrow" charset="0"/>
                  <a:sym typeface="Symbol" charset="2"/>
                </a:rPr>
                <a:t>=5°</a:t>
              </a:r>
            </a:p>
          </p:txBody>
        </p:sp>
      </p:grpSp>
      <p:sp>
        <p:nvSpPr>
          <p:cNvPr id="49162" name="TextBox 16"/>
          <p:cNvSpPr txBox="1">
            <a:spLocks noChangeArrowheads="1"/>
          </p:cNvSpPr>
          <p:nvPr/>
        </p:nvSpPr>
        <p:spPr bwMode="auto">
          <a:xfrm>
            <a:off x="6875463" y="139700"/>
            <a:ext cx="2063750" cy="307975"/>
          </a:xfrm>
          <a:prstGeom prst="rect">
            <a:avLst/>
          </a:prstGeom>
          <a:noFill/>
          <a:ln w="9525">
            <a:noFill/>
            <a:miter lim="800000"/>
            <a:headEnd/>
            <a:tailEnd/>
          </a:ln>
        </p:spPr>
        <p:txBody>
          <a:bodyPr wrap="none">
            <a:prstTxWarp prst="textNoShape">
              <a:avLst/>
            </a:prstTxWarp>
            <a:spAutoFit/>
          </a:bodyPr>
          <a:lstStyle/>
          <a:p>
            <a:r>
              <a:rPr lang="en-US" sz="1400" i="1"/>
              <a:t>Courtesy of N. Bozzolo</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76"/>
          <p:cNvPicPr>
            <a:picLocks noChangeAspect="1" noChangeArrowheads="1"/>
          </p:cNvPicPr>
          <p:nvPr/>
        </p:nvPicPr>
        <p:blipFill>
          <a:blip r:embed="rId3"/>
          <a:srcRect/>
          <a:stretch>
            <a:fillRect/>
          </a:stretch>
        </p:blipFill>
        <p:spPr bwMode="auto">
          <a:xfrm>
            <a:off x="4664075" y="112713"/>
            <a:ext cx="3819525" cy="6511925"/>
          </a:xfrm>
          <a:prstGeom prst="rect">
            <a:avLst/>
          </a:prstGeom>
          <a:solidFill>
            <a:srgbClr val="FFFFFF"/>
          </a:solidFill>
          <a:ln w="9525">
            <a:noFill/>
            <a:miter lim="800000"/>
            <a:headEnd/>
            <a:tailEnd/>
          </a:ln>
        </p:spPr>
      </p:pic>
      <p:sp>
        <p:nvSpPr>
          <p:cNvPr id="51203" name="Rectangle 2"/>
          <p:cNvSpPr>
            <a:spLocks noChangeArrowheads="1"/>
          </p:cNvSpPr>
          <p:nvPr/>
        </p:nvSpPr>
        <p:spPr bwMode="auto">
          <a:xfrm rot="-2700000">
            <a:off x="4125913" y="2249488"/>
            <a:ext cx="434975" cy="185737"/>
          </a:xfrm>
          <a:prstGeom prst="rect">
            <a:avLst/>
          </a:prstGeom>
          <a:noFill/>
          <a:ln w="9525">
            <a:noFill/>
            <a:miter lim="800000"/>
            <a:headEnd/>
            <a:tailEnd/>
          </a:ln>
        </p:spPr>
        <p:txBody>
          <a:bodyPr wrap="none" lIns="0" tIns="0" rIns="0" bIns="0">
            <a:prstTxWarp prst="textNoShape">
              <a:avLst/>
            </a:prstTxWarp>
            <a:spAutoFit/>
          </a:bodyPr>
          <a:lstStyle/>
          <a:p>
            <a:r>
              <a:rPr lang="en-US" altLang="zh-TW" sz="1200" b="1">
                <a:solidFill>
                  <a:srgbClr val="000000"/>
                </a:solidFill>
                <a:sym typeface="Symbol" charset="2"/>
              </a:rPr>
              <a:t></a:t>
            </a:r>
            <a:r>
              <a:rPr lang="en-US" altLang="zh-TW" sz="1200" b="1" baseline="-25000">
                <a:solidFill>
                  <a:srgbClr val="000000"/>
                </a:solidFill>
                <a:sym typeface="Symbol" charset="2"/>
              </a:rPr>
              <a:t>0</a:t>
            </a:r>
            <a:r>
              <a:rPr lang="en-US" altLang="zh-TW" sz="1200" b="1">
                <a:solidFill>
                  <a:srgbClr val="000000"/>
                </a:solidFill>
                <a:sym typeface="Symbol" charset="2"/>
              </a:rPr>
              <a:t>= </a:t>
            </a:r>
            <a:r>
              <a:rPr lang="en-US" altLang="zh-TW" sz="1200" b="1">
                <a:solidFill>
                  <a:srgbClr val="000000"/>
                </a:solidFill>
              </a:rPr>
              <a:t>8°</a:t>
            </a:r>
            <a:endParaRPr lang="en-US" altLang="zh-TW" sz="1200">
              <a:latin typeface="Times New Roman" charset="0"/>
            </a:endParaRPr>
          </a:p>
        </p:txBody>
      </p:sp>
      <p:grpSp>
        <p:nvGrpSpPr>
          <p:cNvPr id="51204" name="Group 3"/>
          <p:cNvGrpSpPr>
            <a:grpSpLocks/>
          </p:cNvGrpSpPr>
          <p:nvPr/>
        </p:nvGrpSpPr>
        <p:grpSpPr bwMode="auto">
          <a:xfrm>
            <a:off x="4768850" y="6650038"/>
            <a:ext cx="769938" cy="187325"/>
            <a:chOff x="1228" y="4058"/>
            <a:chExt cx="485" cy="118"/>
          </a:xfrm>
        </p:grpSpPr>
        <p:sp>
          <p:nvSpPr>
            <p:cNvPr id="51273" name="Rectangle 4"/>
            <p:cNvSpPr>
              <a:spLocks noChangeArrowheads="1"/>
            </p:cNvSpPr>
            <p:nvPr/>
          </p:nvSpPr>
          <p:spPr bwMode="auto">
            <a:xfrm>
              <a:off x="1228" y="4058"/>
              <a:ext cx="393" cy="86"/>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74" name="Rectangle 5"/>
            <p:cNvSpPr>
              <a:spLocks noChangeArrowheads="1"/>
            </p:cNvSpPr>
            <p:nvPr/>
          </p:nvSpPr>
          <p:spPr bwMode="auto">
            <a:xfrm>
              <a:off x="1228" y="4060"/>
              <a:ext cx="111"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7.6 </a:t>
              </a:r>
              <a:endParaRPr lang="en-US" altLang="zh-TW" sz="1200">
                <a:latin typeface="Times New Roman" charset="0"/>
              </a:endParaRPr>
            </a:p>
          </p:txBody>
        </p:sp>
        <p:sp>
          <p:nvSpPr>
            <p:cNvPr id="51275" name="Rectangle 6"/>
            <p:cNvSpPr>
              <a:spLocks noChangeArrowheads="1"/>
            </p:cNvSpPr>
            <p:nvPr/>
          </p:nvSpPr>
          <p:spPr bwMode="auto">
            <a:xfrm>
              <a:off x="1324" y="4060"/>
              <a:ext cx="66"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at</a:t>
              </a:r>
              <a:endParaRPr lang="en-US" altLang="zh-TW" sz="1200">
                <a:latin typeface="Times New Roman" charset="0"/>
              </a:endParaRPr>
            </a:p>
          </p:txBody>
        </p:sp>
        <p:sp>
          <p:nvSpPr>
            <p:cNvPr id="51276" name="Rectangle 7"/>
            <p:cNvSpPr>
              <a:spLocks noChangeArrowheads="1"/>
            </p:cNvSpPr>
            <p:nvPr/>
          </p:nvSpPr>
          <p:spPr bwMode="auto">
            <a:xfrm>
              <a:off x="1373" y="4060"/>
              <a:ext cx="340"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 {0 35 30}</a:t>
              </a:r>
              <a:endParaRPr lang="en-US" altLang="zh-TW" sz="1200">
                <a:latin typeface="Times New Roman" charset="0"/>
              </a:endParaRPr>
            </a:p>
          </p:txBody>
        </p:sp>
      </p:grpSp>
      <p:sp>
        <p:nvSpPr>
          <p:cNvPr id="51205" name="Text Box 8"/>
          <p:cNvSpPr txBox="1">
            <a:spLocks noChangeArrowheads="1"/>
          </p:cNvSpPr>
          <p:nvPr/>
        </p:nvSpPr>
        <p:spPr bwMode="auto">
          <a:xfrm>
            <a:off x="4445000" y="3130550"/>
            <a:ext cx="1416050" cy="336550"/>
          </a:xfrm>
          <a:prstGeom prst="rect">
            <a:avLst/>
          </a:prstGeom>
          <a:noFill/>
          <a:ln w="9525">
            <a:noFill/>
            <a:miter lim="800000"/>
            <a:headEnd/>
            <a:tailEnd/>
          </a:ln>
        </p:spPr>
        <p:txBody>
          <a:bodyPr wrap="none">
            <a:prstTxWarp prst="textNoShape">
              <a:avLst/>
            </a:prstTxWarp>
            <a:spAutoFit/>
          </a:bodyPr>
          <a:lstStyle/>
          <a:p>
            <a:r>
              <a:rPr lang="en-US" altLang="zh-TW" sz="1600" b="1"/>
              <a:t>80000 grains</a:t>
            </a:r>
          </a:p>
        </p:txBody>
      </p:sp>
      <p:grpSp>
        <p:nvGrpSpPr>
          <p:cNvPr id="51206" name="Group 9"/>
          <p:cNvGrpSpPr>
            <a:grpSpLocks/>
          </p:cNvGrpSpPr>
          <p:nvPr/>
        </p:nvGrpSpPr>
        <p:grpSpPr bwMode="auto">
          <a:xfrm>
            <a:off x="4746625" y="4932363"/>
            <a:ext cx="814388" cy="187325"/>
            <a:chOff x="1297" y="3187"/>
            <a:chExt cx="513" cy="118"/>
          </a:xfrm>
        </p:grpSpPr>
        <p:sp>
          <p:nvSpPr>
            <p:cNvPr id="51269" name="Rectangle 10"/>
            <p:cNvSpPr>
              <a:spLocks noChangeAspect="1" noChangeArrowheads="1"/>
            </p:cNvSpPr>
            <p:nvPr/>
          </p:nvSpPr>
          <p:spPr bwMode="auto">
            <a:xfrm>
              <a:off x="1297" y="3187"/>
              <a:ext cx="470" cy="101"/>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70" name="Rectangle 11"/>
            <p:cNvSpPr>
              <a:spLocks noChangeAspect="1" noChangeArrowheads="1"/>
            </p:cNvSpPr>
            <p:nvPr/>
          </p:nvSpPr>
          <p:spPr bwMode="auto">
            <a:xfrm>
              <a:off x="1297" y="3189"/>
              <a:ext cx="111"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6.6 </a:t>
              </a:r>
              <a:endParaRPr lang="en-US" altLang="zh-TW" sz="1200">
                <a:latin typeface="Times New Roman" charset="0"/>
              </a:endParaRPr>
            </a:p>
          </p:txBody>
        </p:sp>
        <p:sp>
          <p:nvSpPr>
            <p:cNvPr id="51271" name="Rectangle 12"/>
            <p:cNvSpPr>
              <a:spLocks noChangeAspect="1" noChangeArrowheads="1"/>
            </p:cNvSpPr>
            <p:nvPr/>
          </p:nvSpPr>
          <p:spPr bwMode="auto">
            <a:xfrm>
              <a:off x="1413" y="3189"/>
              <a:ext cx="66"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at</a:t>
              </a:r>
              <a:endParaRPr lang="en-US" altLang="zh-TW" sz="1200">
                <a:latin typeface="Times New Roman" charset="0"/>
              </a:endParaRPr>
            </a:p>
          </p:txBody>
        </p:sp>
        <p:sp>
          <p:nvSpPr>
            <p:cNvPr id="51272" name="Rectangle 13"/>
            <p:cNvSpPr>
              <a:spLocks noChangeAspect="1" noChangeArrowheads="1"/>
            </p:cNvSpPr>
            <p:nvPr/>
          </p:nvSpPr>
          <p:spPr bwMode="auto">
            <a:xfrm>
              <a:off x="1470" y="3189"/>
              <a:ext cx="340"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 {0 35 30}</a:t>
              </a:r>
              <a:endParaRPr lang="en-US" altLang="zh-TW" sz="1200">
                <a:latin typeface="Times New Roman" charset="0"/>
              </a:endParaRPr>
            </a:p>
          </p:txBody>
        </p:sp>
      </p:grpSp>
      <p:sp>
        <p:nvSpPr>
          <p:cNvPr id="51207" name="Text Box 14"/>
          <p:cNvSpPr txBox="1">
            <a:spLocks noChangeArrowheads="1"/>
          </p:cNvSpPr>
          <p:nvPr/>
        </p:nvSpPr>
        <p:spPr bwMode="auto">
          <a:xfrm>
            <a:off x="4633913" y="2932113"/>
            <a:ext cx="1031875" cy="274637"/>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7.1 at {0 35 25}</a:t>
            </a:r>
          </a:p>
        </p:txBody>
      </p:sp>
      <p:sp>
        <p:nvSpPr>
          <p:cNvPr id="51208" name="Text Box 15"/>
          <p:cNvSpPr txBox="1">
            <a:spLocks noChangeArrowheads="1"/>
          </p:cNvSpPr>
          <p:nvPr/>
        </p:nvSpPr>
        <p:spPr bwMode="auto">
          <a:xfrm>
            <a:off x="4633913" y="1368425"/>
            <a:ext cx="1031875" cy="274638"/>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8.2 at {0 30 25}</a:t>
            </a:r>
          </a:p>
        </p:txBody>
      </p:sp>
      <p:grpSp>
        <p:nvGrpSpPr>
          <p:cNvPr id="51209" name="Group 16"/>
          <p:cNvGrpSpPr>
            <a:grpSpLocks/>
          </p:cNvGrpSpPr>
          <p:nvPr/>
        </p:nvGrpSpPr>
        <p:grpSpPr bwMode="auto">
          <a:xfrm>
            <a:off x="7645400" y="6650038"/>
            <a:ext cx="841375" cy="187325"/>
            <a:chOff x="3478" y="4055"/>
            <a:chExt cx="530" cy="118"/>
          </a:xfrm>
        </p:grpSpPr>
        <p:sp>
          <p:nvSpPr>
            <p:cNvPr id="51265" name="Rectangle 17"/>
            <p:cNvSpPr>
              <a:spLocks noChangeArrowheads="1"/>
            </p:cNvSpPr>
            <p:nvPr/>
          </p:nvSpPr>
          <p:spPr bwMode="auto">
            <a:xfrm>
              <a:off x="3478" y="4055"/>
              <a:ext cx="425" cy="85"/>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66" name="Rectangle 18"/>
            <p:cNvSpPr>
              <a:spLocks noChangeArrowheads="1"/>
            </p:cNvSpPr>
            <p:nvPr/>
          </p:nvSpPr>
          <p:spPr bwMode="auto">
            <a:xfrm>
              <a:off x="3478" y="4057"/>
              <a:ext cx="111"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8.3 </a:t>
              </a:r>
              <a:endParaRPr lang="en-US" altLang="zh-TW" sz="1200">
                <a:latin typeface="Times New Roman" charset="0"/>
              </a:endParaRPr>
            </a:p>
          </p:txBody>
        </p:sp>
        <p:sp>
          <p:nvSpPr>
            <p:cNvPr id="51267" name="Rectangle 19"/>
            <p:cNvSpPr>
              <a:spLocks noChangeArrowheads="1"/>
            </p:cNvSpPr>
            <p:nvPr/>
          </p:nvSpPr>
          <p:spPr bwMode="auto">
            <a:xfrm>
              <a:off x="3575" y="4057"/>
              <a:ext cx="66"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at</a:t>
              </a:r>
              <a:endParaRPr lang="en-US" altLang="zh-TW" sz="1200">
                <a:latin typeface="Times New Roman" charset="0"/>
              </a:endParaRPr>
            </a:p>
          </p:txBody>
        </p:sp>
        <p:sp>
          <p:nvSpPr>
            <p:cNvPr id="51268" name="Rectangle 20"/>
            <p:cNvSpPr>
              <a:spLocks noChangeArrowheads="1"/>
            </p:cNvSpPr>
            <p:nvPr/>
          </p:nvSpPr>
          <p:spPr bwMode="auto">
            <a:xfrm>
              <a:off x="3623" y="4057"/>
              <a:ext cx="385"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 {15 30 30}</a:t>
              </a:r>
              <a:endParaRPr lang="en-US" altLang="zh-TW" sz="1200">
                <a:latin typeface="Times New Roman" charset="0"/>
              </a:endParaRPr>
            </a:p>
          </p:txBody>
        </p:sp>
      </p:grpSp>
      <p:sp>
        <p:nvSpPr>
          <p:cNvPr id="51210" name="Text Box 21"/>
          <p:cNvSpPr txBox="1">
            <a:spLocks noChangeArrowheads="1"/>
          </p:cNvSpPr>
          <p:nvPr/>
        </p:nvSpPr>
        <p:spPr bwMode="auto">
          <a:xfrm>
            <a:off x="7413625" y="3130550"/>
            <a:ext cx="1301750" cy="336550"/>
          </a:xfrm>
          <a:prstGeom prst="rect">
            <a:avLst/>
          </a:prstGeom>
          <a:noFill/>
          <a:ln w="9525">
            <a:noFill/>
            <a:miter lim="800000"/>
            <a:headEnd/>
            <a:tailEnd/>
          </a:ln>
        </p:spPr>
        <p:txBody>
          <a:bodyPr wrap="none">
            <a:prstTxWarp prst="textNoShape">
              <a:avLst/>
            </a:prstTxWarp>
            <a:spAutoFit/>
          </a:bodyPr>
          <a:lstStyle/>
          <a:p>
            <a:r>
              <a:rPr lang="en-US" altLang="zh-TW" sz="1600" b="1"/>
              <a:t>2000 grains</a:t>
            </a:r>
          </a:p>
        </p:txBody>
      </p:sp>
      <p:grpSp>
        <p:nvGrpSpPr>
          <p:cNvPr id="51211" name="Group 22"/>
          <p:cNvGrpSpPr>
            <a:grpSpLocks/>
          </p:cNvGrpSpPr>
          <p:nvPr/>
        </p:nvGrpSpPr>
        <p:grpSpPr bwMode="auto">
          <a:xfrm>
            <a:off x="7680325" y="4932363"/>
            <a:ext cx="769938" cy="187325"/>
            <a:chOff x="3544" y="2999"/>
            <a:chExt cx="485" cy="118"/>
          </a:xfrm>
        </p:grpSpPr>
        <p:sp>
          <p:nvSpPr>
            <p:cNvPr id="51261" name="Rectangle 23"/>
            <p:cNvSpPr>
              <a:spLocks noChangeArrowheads="1"/>
            </p:cNvSpPr>
            <p:nvPr/>
          </p:nvSpPr>
          <p:spPr bwMode="auto">
            <a:xfrm>
              <a:off x="3544" y="2999"/>
              <a:ext cx="393" cy="85"/>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62" name="Rectangle 24"/>
            <p:cNvSpPr>
              <a:spLocks noChangeArrowheads="1"/>
            </p:cNvSpPr>
            <p:nvPr/>
          </p:nvSpPr>
          <p:spPr bwMode="auto">
            <a:xfrm>
              <a:off x="3544" y="3001"/>
              <a:ext cx="111"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5.8 </a:t>
              </a:r>
              <a:endParaRPr lang="en-US" altLang="zh-TW" sz="1200">
                <a:latin typeface="Times New Roman" charset="0"/>
              </a:endParaRPr>
            </a:p>
          </p:txBody>
        </p:sp>
        <p:sp>
          <p:nvSpPr>
            <p:cNvPr id="51263" name="Rectangle 25"/>
            <p:cNvSpPr>
              <a:spLocks noChangeArrowheads="1"/>
            </p:cNvSpPr>
            <p:nvPr/>
          </p:nvSpPr>
          <p:spPr bwMode="auto">
            <a:xfrm>
              <a:off x="3641" y="3001"/>
              <a:ext cx="66"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at</a:t>
              </a:r>
              <a:endParaRPr lang="en-US" altLang="zh-TW" sz="1200">
                <a:latin typeface="Times New Roman" charset="0"/>
              </a:endParaRPr>
            </a:p>
          </p:txBody>
        </p:sp>
        <p:sp>
          <p:nvSpPr>
            <p:cNvPr id="51264" name="Rectangle 26"/>
            <p:cNvSpPr>
              <a:spLocks noChangeArrowheads="1"/>
            </p:cNvSpPr>
            <p:nvPr/>
          </p:nvSpPr>
          <p:spPr bwMode="auto">
            <a:xfrm>
              <a:off x="3689" y="3001"/>
              <a:ext cx="340"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 {5 30 15}</a:t>
              </a:r>
              <a:endParaRPr lang="en-US" altLang="zh-TW" sz="1200">
                <a:latin typeface="Times New Roman" charset="0"/>
              </a:endParaRPr>
            </a:p>
          </p:txBody>
        </p:sp>
      </p:grpSp>
      <p:sp>
        <p:nvSpPr>
          <p:cNvPr id="51212" name="Text Box 27"/>
          <p:cNvSpPr txBox="1">
            <a:spLocks noChangeArrowheads="1"/>
          </p:cNvSpPr>
          <p:nvPr/>
        </p:nvSpPr>
        <p:spPr bwMode="auto">
          <a:xfrm>
            <a:off x="7477125" y="2932113"/>
            <a:ext cx="1171575" cy="274637"/>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7.3 at {345 35 50}</a:t>
            </a:r>
          </a:p>
        </p:txBody>
      </p:sp>
      <p:sp>
        <p:nvSpPr>
          <p:cNvPr id="51213" name="Text Box 28"/>
          <p:cNvSpPr txBox="1">
            <a:spLocks noChangeArrowheads="1"/>
          </p:cNvSpPr>
          <p:nvPr/>
        </p:nvSpPr>
        <p:spPr bwMode="auto">
          <a:xfrm>
            <a:off x="7491413" y="1368425"/>
            <a:ext cx="1143000" cy="274638"/>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15.5 at {-5 35 50}</a:t>
            </a:r>
          </a:p>
        </p:txBody>
      </p:sp>
      <p:sp>
        <p:nvSpPr>
          <p:cNvPr id="51214" name="Text Box 29"/>
          <p:cNvSpPr txBox="1">
            <a:spLocks noChangeArrowheads="1"/>
          </p:cNvSpPr>
          <p:nvPr/>
        </p:nvSpPr>
        <p:spPr bwMode="auto">
          <a:xfrm>
            <a:off x="5984875" y="3108325"/>
            <a:ext cx="1416050" cy="336550"/>
          </a:xfrm>
          <a:prstGeom prst="rect">
            <a:avLst/>
          </a:prstGeom>
          <a:noFill/>
          <a:ln w="9525">
            <a:noFill/>
            <a:miter lim="800000"/>
            <a:headEnd/>
            <a:tailEnd/>
          </a:ln>
        </p:spPr>
        <p:txBody>
          <a:bodyPr wrap="none">
            <a:prstTxWarp prst="textNoShape">
              <a:avLst/>
            </a:prstTxWarp>
            <a:spAutoFit/>
          </a:bodyPr>
          <a:lstStyle/>
          <a:p>
            <a:r>
              <a:rPr lang="en-US" altLang="zh-TW" sz="1600" b="1"/>
              <a:t>16000 grains</a:t>
            </a:r>
          </a:p>
        </p:txBody>
      </p:sp>
      <p:grpSp>
        <p:nvGrpSpPr>
          <p:cNvPr id="51215" name="Group 30"/>
          <p:cNvGrpSpPr>
            <a:grpSpLocks/>
          </p:cNvGrpSpPr>
          <p:nvPr/>
        </p:nvGrpSpPr>
        <p:grpSpPr bwMode="auto">
          <a:xfrm>
            <a:off x="6251575" y="4908550"/>
            <a:ext cx="769938" cy="188913"/>
            <a:chOff x="2244" y="3047"/>
            <a:chExt cx="485" cy="119"/>
          </a:xfrm>
        </p:grpSpPr>
        <p:sp>
          <p:nvSpPr>
            <p:cNvPr id="51257" name="Rectangle 31"/>
            <p:cNvSpPr>
              <a:spLocks noChangeArrowheads="1"/>
            </p:cNvSpPr>
            <p:nvPr/>
          </p:nvSpPr>
          <p:spPr bwMode="auto">
            <a:xfrm>
              <a:off x="2244" y="3047"/>
              <a:ext cx="393" cy="86"/>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58" name="Rectangle 32"/>
            <p:cNvSpPr>
              <a:spLocks noChangeArrowheads="1"/>
            </p:cNvSpPr>
            <p:nvPr/>
          </p:nvSpPr>
          <p:spPr bwMode="auto">
            <a:xfrm>
              <a:off x="2244" y="3050"/>
              <a:ext cx="111"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6.7 </a:t>
              </a:r>
              <a:endParaRPr lang="en-US" altLang="zh-TW" sz="1200">
                <a:latin typeface="Times New Roman" charset="0"/>
              </a:endParaRPr>
            </a:p>
          </p:txBody>
        </p:sp>
        <p:sp>
          <p:nvSpPr>
            <p:cNvPr id="51259" name="Rectangle 33"/>
            <p:cNvSpPr>
              <a:spLocks noChangeArrowheads="1"/>
            </p:cNvSpPr>
            <p:nvPr/>
          </p:nvSpPr>
          <p:spPr bwMode="auto">
            <a:xfrm>
              <a:off x="2341" y="3050"/>
              <a:ext cx="66"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at</a:t>
              </a:r>
              <a:endParaRPr lang="en-US" altLang="zh-TW" sz="1200">
                <a:latin typeface="Times New Roman" charset="0"/>
              </a:endParaRPr>
            </a:p>
          </p:txBody>
        </p:sp>
        <p:sp>
          <p:nvSpPr>
            <p:cNvPr id="51260" name="Rectangle 34"/>
            <p:cNvSpPr>
              <a:spLocks noChangeArrowheads="1"/>
            </p:cNvSpPr>
            <p:nvPr/>
          </p:nvSpPr>
          <p:spPr bwMode="auto">
            <a:xfrm>
              <a:off x="2389" y="3050"/>
              <a:ext cx="340"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 {0 35 30}</a:t>
              </a:r>
              <a:endParaRPr lang="en-US" altLang="zh-TW" sz="1200">
                <a:latin typeface="Times New Roman" charset="0"/>
              </a:endParaRPr>
            </a:p>
          </p:txBody>
        </p:sp>
      </p:grpSp>
      <p:sp>
        <p:nvSpPr>
          <p:cNvPr id="51216" name="Text Box 35"/>
          <p:cNvSpPr txBox="1">
            <a:spLocks noChangeArrowheads="1"/>
          </p:cNvSpPr>
          <p:nvPr/>
        </p:nvSpPr>
        <p:spPr bwMode="auto">
          <a:xfrm>
            <a:off x="6118225" y="6583363"/>
            <a:ext cx="1031875" cy="274637"/>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7.9 at {0 35 30}</a:t>
            </a:r>
          </a:p>
        </p:txBody>
      </p:sp>
      <p:sp>
        <p:nvSpPr>
          <p:cNvPr id="51217" name="Text Box 36"/>
          <p:cNvSpPr txBox="1">
            <a:spLocks noChangeArrowheads="1"/>
          </p:cNvSpPr>
          <p:nvPr/>
        </p:nvSpPr>
        <p:spPr bwMode="auto">
          <a:xfrm>
            <a:off x="6097588" y="2909888"/>
            <a:ext cx="1073150" cy="274637"/>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6.9 at {-5 35 35}</a:t>
            </a:r>
          </a:p>
        </p:txBody>
      </p:sp>
      <p:sp>
        <p:nvSpPr>
          <p:cNvPr id="51218" name="Text Box 37"/>
          <p:cNvSpPr txBox="1">
            <a:spLocks noChangeArrowheads="1"/>
          </p:cNvSpPr>
          <p:nvPr/>
        </p:nvSpPr>
        <p:spPr bwMode="auto">
          <a:xfrm>
            <a:off x="6097588" y="1346200"/>
            <a:ext cx="1073150" cy="274638"/>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9.0 at {-5 30 40}</a:t>
            </a:r>
          </a:p>
        </p:txBody>
      </p:sp>
      <p:sp>
        <p:nvSpPr>
          <p:cNvPr id="51219" name="Rectangle 38"/>
          <p:cNvSpPr>
            <a:spLocks noChangeArrowheads="1"/>
          </p:cNvSpPr>
          <p:nvPr/>
        </p:nvSpPr>
        <p:spPr bwMode="auto">
          <a:xfrm rot="-2700000">
            <a:off x="3447343" y="5756811"/>
            <a:ext cx="1207913" cy="184666"/>
          </a:xfrm>
          <a:prstGeom prst="rect">
            <a:avLst/>
          </a:prstGeom>
          <a:noFill/>
          <a:ln w="9525">
            <a:noFill/>
            <a:miter lim="800000"/>
            <a:headEnd/>
            <a:tailEnd/>
          </a:ln>
        </p:spPr>
        <p:txBody>
          <a:bodyPr wrap="none" lIns="0" tIns="0" rIns="0" bIns="0">
            <a:prstTxWarp prst="textNoShape">
              <a:avLst/>
            </a:prstTxWarp>
            <a:spAutoFit/>
          </a:bodyPr>
          <a:lstStyle/>
          <a:p>
            <a:r>
              <a:rPr lang="en-US" altLang="zh-TW" sz="1200" b="1" dirty="0" smtClean="0">
                <a:solidFill>
                  <a:srgbClr val="000000"/>
                </a:solidFill>
              </a:rPr>
              <a:t>Gaussian, </a:t>
            </a:r>
            <a:r>
              <a:rPr lang="en-US" altLang="zh-TW" sz="1200" b="1" dirty="0">
                <a:solidFill>
                  <a:srgbClr val="000000"/>
                </a:solidFill>
                <a:sym typeface="Symbol" charset="2"/>
              </a:rPr>
              <a:t></a:t>
            </a:r>
            <a:r>
              <a:rPr lang="en-US" altLang="zh-TW" sz="1200" b="1" baseline="-25000" dirty="0">
                <a:solidFill>
                  <a:srgbClr val="000000"/>
                </a:solidFill>
                <a:sym typeface="Symbol" charset="2"/>
              </a:rPr>
              <a:t>0</a:t>
            </a:r>
            <a:r>
              <a:rPr lang="en-US" altLang="zh-TW" sz="1200" b="1" dirty="0">
                <a:solidFill>
                  <a:srgbClr val="000000"/>
                </a:solidFill>
                <a:sym typeface="Symbol" charset="2"/>
              </a:rPr>
              <a:t>= </a:t>
            </a:r>
            <a:r>
              <a:rPr lang="en-US" altLang="zh-TW" sz="1200" b="1" dirty="0">
                <a:solidFill>
                  <a:srgbClr val="000000"/>
                </a:solidFill>
              </a:rPr>
              <a:t>4°</a:t>
            </a:r>
            <a:endParaRPr lang="en-US" altLang="zh-TW" sz="1200" dirty="0">
              <a:latin typeface="Times New Roman" charset="0"/>
            </a:endParaRPr>
          </a:p>
        </p:txBody>
      </p:sp>
      <p:sp>
        <p:nvSpPr>
          <p:cNvPr id="51220" name="Text Box 39"/>
          <p:cNvSpPr txBox="1">
            <a:spLocks noChangeArrowheads="1"/>
          </p:cNvSpPr>
          <p:nvPr/>
        </p:nvSpPr>
        <p:spPr bwMode="auto">
          <a:xfrm>
            <a:off x="1374775" y="1863725"/>
            <a:ext cx="2819400" cy="322263"/>
          </a:xfrm>
          <a:prstGeom prst="rect">
            <a:avLst/>
          </a:prstGeom>
          <a:noFill/>
          <a:ln w="9525">
            <a:noFill/>
            <a:miter lim="800000"/>
            <a:headEnd/>
            <a:tailEnd/>
          </a:ln>
        </p:spPr>
        <p:txBody>
          <a:bodyPr>
            <a:prstTxWarp prst="textNoShape">
              <a:avLst/>
            </a:prstTxWarp>
            <a:spAutoFit/>
          </a:bodyPr>
          <a:lstStyle/>
          <a:p>
            <a:pPr algn="ctr"/>
            <a:r>
              <a:rPr lang="en-US" altLang="zh-TW" sz="1500"/>
              <a:t>Triclinic sample symmetry</a:t>
            </a:r>
          </a:p>
        </p:txBody>
      </p:sp>
      <p:sp>
        <p:nvSpPr>
          <p:cNvPr id="51221" name="Rectangle 41"/>
          <p:cNvSpPr>
            <a:spLocks noChangeArrowheads="1"/>
          </p:cNvSpPr>
          <p:nvPr/>
        </p:nvSpPr>
        <p:spPr bwMode="auto">
          <a:xfrm rot="-2700000">
            <a:off x="4125913" y="649288"/>
            <a:ext cx="434975" cy="185737"/>
          </a:xfrm>
          <a:prstGeom prst="rect">
            <a:avLst/>
          </a:prstGeom>
          <a:noFill/>
          <a:ln w="9525">
            <a:noFill/>
            <a:miter lim="800000"/>
            <a:headEnd/>
            <a:tailEnd/>
          </a:ln>
        </p:spPr>
        <p:txBody>
          <a:bodyPr wrap="none" lIns="0" tIns="0" rIns="0" bIns="0">
            <a:prstTxWarp prst="textNoShape">
              <a:avLst/>
            </a:prstTxWarp>
            <a:spAutoFit/>
          </a:bodyPr>
          <a:lstStyle/>
          <a:p>
            <a:r>
              <a:rPr lang="en-US" altLang="zh-TW" sz="1200" b="1">
                <a:solidFill>
                  <a:srgbClr val="000000"/>
                </a:solidFill>
                <a:sym typeface="Symbol" charset="2"/>
              </a:rPr>
              <a:t></a:t>
            </a:r>
            <a:r>
              <a:rPr lang="en-US" altLang="zh-TW" sz="1200" b="1" baseline="-25000">
                <a:solidFill>
                  <a:srgbClr val="000000"/>
                </a:solidFill>
                <a:sym typeface="Symbol" charset="2"/>
              </a:rPr>
              <a:t>0</a:t>
            </a:r>
            <a:r>
              <a:rPr lang="en-US" altLang="zh-TW" sz="1200" b="1">
                <a:solidFill>
                  <a:srgbClr val="000000"/>
                </a:solidFill>
                <a:sym typeface="Symbol" charset="2"/>
              </a:rPr>
              <a:t>= </a:t>
            </a:r>
            <a:r>
              <a:rPr lang="en-US" altLang="zh-TW" sz="1200" b="1">
                <a:solidFill>
                  <a:srgbClr val="000000"/>
                </a:solidFill>
              </a:rPr>
              <a:t>4°</a:t>
            </a:r>
            <a:endParaRPr lang="en-US" altLang="zh-TW" sz="1200">
              <a:latin typeface="Times New Roman" charset="0"/>
            </a:endParaRPr>
          </a:p>
        </p:txBody>
      </p:sp>
      <p:sp>
        <p:nvSpPr>
          <p:cNvPr id="51222" name="Rectangle 42"/>
          <p:cNvSpPr>
            <a:spLocks noChangeArrowheads="1"/>
          </p:cNvSpPr>
          <p:nvPr/>
        </p:nvSpPr>
        <p:spPr bwMode="auto">
          <a:xfrm rot="-2700000">
            <a:off x="4125913" y="4002088"/>
            <a:ext cx="434975" cy="185737"/>
          </a:xfrm>
          <a:prstGeom prst="rect">
            <a:avLst/>
          </a:prstGeom>
          <a:noFill/>
          <a:ln w="9525">
            <a:noFill/>
            <a:miter lim="800000"/>
            <a:headEnd/>
            <a:tailEnd/>
          </a:ln>
        </p:spPr>
        <p:txBody>
          <a:bodyPr wrap="none" lIns="0" tIns="0" rIns="0" bIns="0">
            <a:prstTxWarp prst="textNoShape">
              <a:avLst/>
            </a:prstTxWarp>
            <a:spAutoFit/>
          </a:bodyPr>
          <a:lstStyle/>
          <a:p>
            <a:r>
              <a:rPr lang="en-US" altLang="zh-TW" sz="1200" b="1">
                <a:solidFill>
                  <a:srgbClr val="000000"/>
                </a:solidFill>
                <a:sym typeface="Symbol" charset="2"/>
              </a:rPr>
              <a:t></a:t>
            </a:r>
            <a:r>
              <a:rPr lang="en-US" altLang="zh-TW" sz="1200" b="1" baseline="-25000">
                <a:solidFill>
                  <a:srgbClr val="000000"/>
                </a:solidFill>
                <a:sym typeface="Symbol" charset="2"/>
              </a:rPr>
              <a:t>0</a:t>
            </a:r>
            <a:r>
              <a:rPr lang="en-US" altLang="zh-TW" sz="1200" b="1">
                <a:solidFill>
                  <a:srgbClr val="000000"/>
                </a:solidFill>
                <a:sym typeface="Symbol" charset="2"/>
              </a:rPr>
              <a:t>= </a:t>
            </a:r>
            <a:r>
              <a:rPr lang="en-US" altLang="zh-TW" sz="1200" b="1">
                <a:solidFill>
                  <a:srgbClr val="000000"/>
                </a:solidFill>
              </a:rPr>
              <a:t>8°</a:t>
            </a:r>
            <a:endParaRPr lang="en-US" altLang="zh-TW" sz="1200">
              <a:latin typeface="Times New Roman" charset="0"/>
            </a:endParaRPr>
          </a:p>
        </p:txBody>
      </p:sp>
      <p:sp>
        <p:nvSpPr>
          <p:cNvPr id="51223" name="Text Box 44"/>
          <p:cNvSpPr txBox="1">
            <a:spLocks noChangeArrowheads="1"/>
          </p:cNvSpPr>
          <p:nvPr/>
        </p:nvSpPr>
        <p:spPr bwMode="auto">
          <a:xfrm>
            <a:off x="495315" y="123825"/>
            <a:ext cx="3364423" cy="666849"/>
          </a:xfrm>
          <a:prstGeom prst="rect">
            <a:avLst/>
          </a:prstGeom>
          <a:noFill/>
          <a:ln w="9525">
            <a:noFill/>
            <a:miter lim="800000"/>
            <a:headEnd/>
            <a:tailEnd/>
          </a:ln>
        </p:spPr>
        <p:txBody>
          <a:bodyPr wrap="none">
            <a:prstTxWarp prst="textNoShape">
              <a:avLst/>
            </a:prstTxWarp>
            <a:spAutoFit/>
          </a:bodyPr>
          <a:lstStyle/>
          <a:p>
            <a:pPr>
              <a:lnSpc>
                <a:spcPct val="140000"/>
              </a:lnSpc>
            </a:pPr>
            <a:r>
              <a:rPr lang="en-US" altLang="zh-TW" sz="2800" b="1" dirty="0">
                <a:solidFill>
                  <a:srgbClr val="000090"/>
                </a:solidFill>
              </a:rPr>
              <a:t>Statistical Aspects </a:t>
            </a:r>
          </a:p>
        </p:txBody>
      </p:sp>
      <p:sp>
        <p:nvSpPr>
          <p:cNvPr id="51224" name="Text Box 45"/>
          <p:cNvSpPr txBox="1">
            <a:spLocks noChangeArrowheads="1"/>
          </p:cNvSpPr>
          <p:nvPr/>
        </p:nvSpPr>
        <p:spPr bwMode="auto">
          <a:xfrm>
            <a:off x="103188" y="2767013"/>
            <a:ext cx="4400550" cy="1120775"/>
          </a:xfrm>
          <a:prstGeom prst="rect">
            <a:avLst/>
          </a:prstGeom>
          <a:noFill/>
          <a:ln w="9525">
            <a:noFill/>
            <a:miter lim="800000"/>
            <a:headEnd/>
            <a:tailEnd/>
          </a:ln>
        </p:spPr>
        <p:txBody>
          <a:bodyPr>
            <a:prstTxWarp prst="textNoShape">
              <a:avLst/>
            </a:prstTxWarp>
            <a:spAutoFit/>
          </a:bodyPr>
          <a:lstStyle/>
          <a:p>
            <a:pPr>
              <a:lnSpc>
                <a:spcPct val="140000"/>
              </a:lnSpc>
              <a:buFontTx/>
              <a:buChar char="•"/>
            </a:pPr>
            <a:r>
              <a:rPr lang="en-US" altLang="zh-TW" sz="1600"/>
              <a:t> Number of grains measured</a:t>
            </a:r>
          </a:p>
          <a:p>
            <a:pPr>
              <a:lnSpc>
                <a:spcPct val="140000"/>
              </a:lnSpc>
              <a:buFontTx/>
              <a:buChar char="•"/>
            </a:pPr>
            <a:r>
              <a:rPr lang="en-US" altLang="zh-TW" sz="1600"/>
              <a:t> Width of the Gaussian ( and/or L</a:t>
            </a:r>
            <a:r>
              <a:rPr lang="en-US" altLang="zh-TW" sz="1600" baseline="-25000"/>
              <a:t>max</a:t>
            </a:r>
            <a:r>
              <a:rPr lang="en-US" altLang="zh-TW" sz="1600"/>
              <a:t>)</a:t>
            </a:r>
          </a:p>
          <a:p>
            <a:pPr>
              <a:lnSpc>
                <a:spcPct val="140000"/>
              </a:lnSpc>
              <a:buFontTx/>
              <a:buChar char="•"/>
            </a:pPr>
            <a:r>
              <a:rPr lang="en-US" altLang="zh-TW" sz="1600"/>
              <a:t> Influence of the sample symmetry</a:t>
            </a:r>
          </a:p>
        </p:txBody>
      </p:sp>
      <p:sp>
        <p:nvSpPr>
          <p:cNvPr id="51225" name="Text Box 46"/>
          <p:cNvSpPr txBox="1">
            <a:spLocks noChangeArrowheads="1"/>
          </p:cNvSpPr>
          <p:nvPr/>
        </p:nvSpPr>
        <p:spPr bwMode="auto">
          <a:xfrm>
            <a:off x="0" y="5605463"/>
            <a:ext cx="3903663" cy="522287"/>
          </a:xfrm>
          <a:prstGeom prst="rect">
            <a:avLst/>
          </a:prstGeom>
          <a:noFill/>
          <a:ln w="9525">
            <a:noFill/>
            <a:miter lim="800000"/>
            <a:headEnd/>
            <a:tailEnd/>
          </a:ln>
        </p:spPr>
        <p:txBody>
          <a:bodyPr wrap="none">
            <a:prstTxWarp prst="textNoShape">
              <a:avLst/>
            </a:prstTxWarp>
            <a:spAutoFit/>
          </a:bodyPr>
          <a:lstStyle/>
          <a:p>
            <a:r>
              <a:rPr lang="en-US" altLang="zh-TW" sz="1400"/>
              <a:t>Zirconium, equiaxed</a:t>
            </a:r>
          </a:p>
          <a:p>
            <a:r>
              <a:rPr lang="en-US" altLang="zh-TW" sz="1400"/>
              <a:t>Sections thru the OD at </a:t>
            </a:r>
            <a:r>
              <a:rPr lang="en-US" altLang="zh-TW" sz="1400">
                <a:sym typeface="Symbol" charset="2"/>
              </a:rPr>
              <a:t>constant </a:t>
            </a:r>
            <a:r>
              <a:rPr lang="en-US" altLang="zh-TW" sz="1400" baseline="-25000">
                <a:sym typeface="Symbol" charset="2"/>
              </a:rPr>
              <a:t>1</a:t>
            </a:r>
            <a:r>
              <a:rPr lang="en-US" altLang="zh-TW" sz="1400">
                <a:sym typeface="Symbol" charset="2"/>
              </a:rPr>
              <a:t> (L</a:t>
            </a:r>
            <a:r>
              <a:rPr lang="en-US" altLang="zh-TW" sz="1400" baseline="-25000">
                <a:sym typeface="Symbol" charset="2"/>
              </a:rPr>
              <a:t>max</a:t>
            </a:r>
            <a:r>
              <a:rPr lang="en-US" altLang="zh-TW" sz="1400">
                <a:sym typeface="Symbol" charset="2"/>
              </a:rPr>
              <a:t> = 34)</a:t>
            </a:r>
            <a:endParaRPr lang="en-US" altLang="zh-TW" sz="1400"/>
          </a:p>
        </p:txBody>
      </p:sp>
      <p:grpSp>
        <p:nvGrpSpPr>
          <p:cNvPr id="51226" name="Group 47"/>
          <p:cNvGrpSpPr>
            <a:grpSpLocks/>
          </p:cNvGrpSpPr>
          <p:nvPr/>
        </p:nvGrpSpPr>
        <p:grpSpPr bwMode="auto">
          <a:xfrm>
            <a:off x="8621713" y="2557463"/>
            <a:ext cx="352425" cy="1612900"/>
            <a:chOff x="4150" y="1066"/>
            <a:chExt cx="222" cy="1016"/>
          </a:xfrm>
        </p:grpSpPr>
        <p:sp>
          <p:nvSpPr>
            <p:cNvPr id="51230" name="Rectangle 48"/>
            <p:cNvSpPr>
              <a:spLocks noChangeArrowheads="1"/>
            </p:cNvSpPr>
            <p:nvPr/>
          </p:nvSpPr>
          <p:spPr bwMode="auto">
            <a:xfrm>
              <a:off x="4323" y="2003"/>
              <a:ext cx="49" cy="49"/>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31" name="Rectangle 49"/>
            <p:cNvSpPr>
              <a:spLocks noChangeArrowheads="1"/>
            </p:cNvSpPr>
            <p:nvPr/>
          </p:nvSpPr>
          <p:spPr bwMode="auto">
            <a:xfrm>
              <a:off x="4150" y="1971"/>
              <a:ext cx="13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32" name="Rectangle 50"/>
            <p:cNvSpPr>
              <a:spLocks noChangeArrowheads="1"/>
            </p:cNvSpPr>
            <p:nvPr/>
          </p:nvSpPr>
          <p:spPr bwMode="auto">
            <a:xfrm>
              <a:off x="4150" y="1975"/>
              <a:ext cx="142"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16.0</a:t>
              </a:r>
              <a:endParaRPr lang="en-US" altLang="zh-TW" sz="2400">
                <a:latin typeface="Times New Roman" charset="0"/>
              </a:endParaRPr>
            </a:p>
          </p:txBody>
        </p:sp>
        <p:sp>
          <p:nvSpPr>
            <p:cNvPr id="51233" name="Rectangle 51"/>
            <p:cNvSpPr>
              <a:spLocks noChangeArrowheads="1"/>
            </p:cNvSpPr>
            <p:nvPr/>
          </p:nvSpPr>
          <p:spPr bwMode="auto">
            <a:xfrm>
              <a:off x="4323" y="1890"/>
              <a:ext cx="49" cy="49"/>
            </a:xfrm>
            <a:prstGeom prst="rect">
              <a:avLst/>
            </a:prstGeom>
            <a:solidFill>
              <a:srgbClr val="E800E8"/>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34" name="Rectangle 52"/>
            <p:cNvSpPr>
              <a:spLocks noChangeArrowheads="1"/>
            </p:cNvSpPr>
            <p:nvPr/>
          </p:nvSpPr>
          <p:spPr bwMode="auto">
            <a:xfrm>
              <a:off x="4150" y="1858"/>
              <a:ext cx="13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35" name="Rectangle 53"/>
            <p:cNvSpPr>
              <a:spLocks noChangeArrowheads="1"/>
            </p:cNvSpPr>
            <p:nvPr/>
          </p:nvSpPr>
          <p:spPr bwMode="auto">
            <a:xfrm>
              <a:off x="4150" y="1862"/>
              <a:ext cx="14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11.3</a:t>
              </a:r>
              <a:endParaRPr lang="en-US" altLang="zh-TW" sz="2400">
                <a:latin typeface="Times New Roman" charset="0"/>
              </a:endParaRPr>
            </a:p>
          </p:txBody>
        </p:sp>
        <p:sp>
          <p:nvSpPr>
            <p:cNvPr id="51236" name="Rectangle 54"/>
            <p:cNvSpPr>
              <a:spLocks noChangeArrowheads="1"/>
            </p:cNvSpPr>
            <p:nvPr/>
          </p:nvSpPr>
          <p:spPr bwMode="auto">
            <a:xfrm>
              <a:off x="4323" y="1777"/>
              <a:ext cx="49" cy="49"/>
            </a:xfrm>
            <a:prstGeom prst="rect">
              <a:avLst/>
            </a:prstGeom>
            <a:solidFill>
              <a:srgbClr val="FF00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37" name="Rectangle 55"/>
            <p:cNvSpPr>
              <a:spLocks noChangeArrowheads="1"/>
            </p:cNvSpPr>
            <p:nvPr/>
          </p:nvSpPr>
          <p:spPr bwMode="auto">
            <a:xfrm>
              <a:off x="4199" y="1745"/>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38" name="Rectangle 56"/>
            <p:cNvSpPr>
              <a:spLocks noChangeArrowheads="1"/>
            </p:cNvSpPr>
            <p:nvPr/>
          </p:nvSpPr>
          <p:spPr bwMode="auto">
            <a:xfrm>
              <a:off x="4199" y="1749"/>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8.0</a:t>
              </a:r>
              <a:endParaRPr lang="en-US" altLang="zh-TW" sz="2400">
                <a:latin typeface="Times New Roman" charset="0"/>
              </a:endParaRPr>
            </a:p>
          </p:txBody>
        </p:sp>
        <p:sp>
          <p:nvSpPr>
            <p:cNvPr id="51239" name="Rectangle 57"/>
            <p:cNvSpPr>
              <a:spLocks noChangeArrowheads="1"/>
            </p:cNvSpPr>
            <p:nvPr/>
          </p:nvSpPr>
          <p:spPr bwMode="auto">
            <a:xfrm>
              <a:off x="4323" y="1664"/>
              <a:ext cx="49" cy="49"/>
            </a:xfrm>
            <a:prstGeom prst="rect">
              <a:avLst/>
            </a:prstGeom>
            <a:solidFill>
              <a:srgbClr val="FF7F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0" name="Rectangle 58"/>
            <p:cNvSpPr>
              <a:spLocks noChangeArrowheads="1"/>
            </p:cNvSpPr>
            <p:nvPr/>
          </p:nvSpPr>
          <p:spPr bwMode="auto">
            <a:xfrm>
              <a:off x="4199" y="1631"/>
              <a:ext cx="99" cy="105"/>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1" name="Rectangle 59"/>
            <p:cNvSpPr>
              <a:spLocks noChangeArrowheads="1"/>
            </p:cNvSpPr>
            <p:nvPr/>
          </p:nvSpPr>
          <p:spPr bwMode="auto">
            <a:xfrm>
              <a:off x="4199" y="1636"/>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5.6</a:t>
              </a:r>
              <a:endParaRPr lang="en-US" altLang="zh-TW" sz="2400">
                <a:latin typeface="Times New Roman" charset="0"/>
              </a:endParaRPr>
            </a:p>
          </p:txBody>
        </p:sp>
        <p:sp>
          <p:nvSpPr>
            <p:cNvPr id="51242" name="Rectangle 60"/>
            <p:cNvSpPr>
              <a:spLocks noChangeArrowheads="1"/>
            </p:cNvSpPr>
            <p:nvPr/>
          </p:nvSpPr>
          <p:spPr bwMode="auto">
            <a:xfrm>
              <a:off x="4323" y="1551"/>
              <a:ext cx="49" cy="49"/>
            </a:xfrm>
            <a:prstGeom prst="rect">
              <a:avLst/>
            </a:prstGeom>
            <a:solidFill>
              <a:srgbClr val="00AA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3" name="Rectangle 61"/>
            <p:cNvSpPr>
              <a:spLocks noChangeArrowheads="1"/>
            </p:cNvSpPr>
            <p:nvPr/>
          </p:nvSpPr>
          <p:spPr bwMode="auto">
            <a:xfrm>
              <a:off x="4199" y="1518"/>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4" name="Rectangle 62"/>
            <p:cNvSpPr>
              <a:spLocks noChangeArrowheads="1"/>
            </p:cNvSpPr>
            <p:nvPr/>
          </p:nvSpPr>
          <p:spPr bwMode="auto">
            <a:xfrm>
              <a:off x="4199" y="1523"/>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4.0</a:t>
              </a:r>
              <a:endParaRPr lang="en-US" altLang="zh-TW" sz="2400">
                <a:latin typeface="Times New Roman" charset="0"/>
              </a:endParaRPr>
            </a:p>
          </p:txBody>
        </p:sp>
        <p:sp>
          <p:nvSpPr>
            <p:cNvPr id="51245" name="Rectangle 63"/>
            <p:cNvSpPr>
              <a:spLocks noChangeArrowheads="1"/>
            </p:cNvSpPr>
            <p:nvPr/>
          </p:nvSpPr>
          <p:spPr bwMode="auto">
            <a:xfrm>
              <a:off x="4323" y="1437"/>
              <a:ext cx="49" cy="50"/>
            </a:xfrm>
            <a:prstGeom prst="rect">
              <a:avLst/>
            </a:prstGeom>
            <a:solidFill>
              <a:srgbClr val="00EAEA"/>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6" name="Rectangle 64"/>
            <p:cNvSpPr>
              <a:spLocks noChangeArrowheads="1"/>
            </p:cNvSpPr>
            <p:nvPr/>
          </p:nvSpPr>
          <p:spPr bwMode="auto">
            <a:xfrm>
              <a:off x="4199" y="1405"/>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7" name="Rectangle 65"/>
            <p:cNvSpPr>
              <a:spLocks noChangeArrowheads="1"/>
            </p:cNvSpPr>
            <p:nvPr/>
          </p:nvSpPr>
          <p:spPr bwMode="auto">
            <a:xfrm>
              <a:off x="4199" y="1410"/>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2.8</a:t>
              </a:r>
              <a:endParaRPr lang="en-US" altLang="zh-TW" sz="2400">
                <a:latin typeface="Times New Roman" charset="0"/>
              </a:endParaRPr>
            </a:p>
          </p:txBody>
        </p:sp>
        <p:sp>
          <p:nvSpPr>
            <p:cNvPr id="51248" name="Rectangle 66"/>
            <p:cNvSpPr>
              <a:spLocks noChangeArrowheads="1"/>
            </p:cNvSpPr>
            <p:nvPr/>
          </p:nvSpPr>
          <p:spPr bwMode="auto">
            <a:xfrm>
              <a:off x="4323" y="1324"/>
              <a:ext cx="49" cy="50"/>
            </a:xfrm>
            <a:prstGeom prst="rect">
              <a:avLst/>
            </a:prstGeom>
            <a:solidFill>
              <a:srgbClr val="B7B7FF"/>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9" name="Rectangle 67"/>
            <p:cNvSpPr>
              <a:spLocks noChangeArrowheads="1"/>
            </p:cNvSpPr>
            <p:nvPr/>
          </p:nvSpPr>
          <p:spPr bwMode="auto">
            <a:xfrm>
              <a:off x="4199" y="1292"/>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50" name="Rectangle 68"/>
            <p:cNvSpPr>
              <a:spLocks noChangeArrowheads="1"/>
            </p:cNvSpPr>
            <p:nvPr/>
          </p:nvSpPr>
          <p:spPr bwMode="auto">
            <a:xfrm>
              <a:off x="4199" y="1296"/>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2.0</a:t>
              </a:r>
              <a:endParaRPr lang="en-US" altLang="zh-TW" sz="2400">
                <a:latin typeface="Times New Roman" charset="0"/>
              </a:endParaRPr>
            </a:p>
          </p:txBody>
        </p:sp>
        <p:sp>
          <p:nvSpPr>
            <p:cNvPr id="51251" name="Rectangle 69"/>
            <p:cNvSpPr>
              <a:spLocks noChangeArrowheads="1"/>
            </p:cNvSpPr>
            <p:nvPr/>
          </p:nvSpPr>
          <p:spPr bwMode="auto">
            <a:xfrm>
              <a:off x="4323" y="1211"/>
              <a:ext cx="49" cy="50"/>
            </a:xfrm>
            <a:prstGeom prst="rect">
              <a:avLst/>
            </a:prstGeom>
            <a:solidFill>
              <a:srgbClr val="0000FF"/>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52" name="Rectangle 70"/>
            <p:cNvSpPr>
              <a:spLocks noChangeArrowheads="1"/>
            </p:cNvSpPr>
            <p:nvPr/>
          </p:nvSpPr>
          <p:spPr bwMode="auto">
            <a:xfrm>
              <a:off x="4199" y="1179"/>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53" name="Rectangle 71"/>
            <p:cNvSpPr>
              <a:spLocks noChangeArrowheads="1"/>
            </p:cNvSpPr>
            <p:nvPr/>
          </p:nvSpPr>
          <p:spPr bwMode="auto">
            <a:xfrm>
              <a:off x="4199" y="1183"/>
              <a:ext cx="105"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1.4</a:t>
              </a:r>
              <a:endParaRPr lang="en-US" altLang="zh-TW" sz="2400">
                <a:latin typeface="Times New Roman" charset="0"/>
              </a:endParaRPr>
            </a:p>
          </p:txBody>
        </p:sp>
        <p:sp>
          <p:nvSpPr>
            <p:cNvPr id="51254" name="Rectangle 72"/>
            <p:cNvSpPr>
              <a:spLocks noChangeArrowheads="1"/>
            </p:cNvSpPr>
            <p:nvPr/>
          </p:nvSpPr>
          <p:spPr bwMode="auto">
            <a:xfrm>
              <a:off x="4323" y="1098"/>
              <a:ext cx="49" cy="49"/>
            </a:xfrm>
            <a:prstGeom prst="rect">
              <a:avLst/>
            </a:prstGeom>
            <a:solidFill>
              <a:srgbClr val="FFFF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55" name="Rectangle 73"/>
            <p:cNvSpPr>
              <a:spLocks noChangeArrowheads="1"/>
            </p:cNvSpPr>
            <p:nvPr/>
          </p:nvSpPr>
          <p:spPr bwMode="auto">
            <a:xfrm>
              <a:off x="4199" y="1066"/>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56" name="Rectangle 74"/>
            <p:cNvSpPr>
              <a:spLocks noChangeArrowheads="1"/>
            </p:cNvSpPr>
            <p:nvPr/>
          </p:nvSpPr>
          <p:spPr bwMode="auto">
            <a:xfrm>
              <a:off x="4199" y="1070"/>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0.7</a:t>
              </a:r>
              <a:endParaRPr lang="en-US" altLang="zh-TW" sz="2400">
                <a:latin typeface="Times New Roman" charset="0"/>
              </a:endParaRPr>
            </a:p>
          </p:txBody>
        </p:sp>
      </p:grpSp>
      <p:sp>
        <p:nvSpPr>
          <p:cNvPr id="51227" name="Text Box 75"/>
          <p:cNvSpPr txBox="1">
            <a:spLocks noChangeArrowheads="1"/>
          </p:cNvSpPr>
          <p:nvPr/>
        </p:nvSpPr>
        <p:spPr bwMode="auto">
          <a:xfrm>
            <a:off x="174625" y="1030288"/>
            <a:ext cx="3430588" cy="584200"/>
          </a:xfrm>
          <a:prstGeom prst="rect">
            <a:avLst/>
          </a:prstGeom>
          <a:noFill/>
          <a:ln w="9525">
            <a:noFill/>
            <a:miter lim="800000"/>
            <a:headEnd/>
            <a:tailEnd/>
          </a:ln>
        </p:spPr>
        <p:txBody>
          <a:bodyPr wrap="none">
            <a:prstTxWarp prst="textNoShape">
              <a:avLst/>
            </a:prstTxWarp>
            <a:spAutoFit/>
          </a:bodyPr>
          <a:lstStyle/>
          <a:p>
            <a:r>
              <a:rPr lang="en-US" altLang="zh-TW" sz="1600"/>
              <a:t>Texture = distribution of orientations</a:t>
            </a:r>
          </a:p>
          <a:p>
            <a:r>
              <a:rPr lang="en-US" altLang="zh-TW" sz="1600">
                <a:sym typeface="Symbol" charset="2"/>
              </a:rPr>
              <a:t>  Problem of sampling!</a:t>
            </a:r>
          </a:p>
        </p:txBody>
      </p:sp>
      <p:sp>
        <p:nvSpPr>
          <p:cNvPr id="51228" name="Text Box 39"/>
          <p:cNvSpPr txBox="1">
            <a:spLocks noChangeArrowheads="1"/>
          </p:cNvSpPr>
          <p:nvPr/>
        </p:nvSpPr>
        <p:spPr bwMode="auto">
          <a:xfrm>
            <a:off x="831850" y="4705350"/>
            <a:ext cx="3462338" cy="322263"/>
          </a:xfrm>
          <a:prstGeom prst="rect">
            <a:avLst/>
          </a:prstGeom>
          <a:noFill/>
          <a:ln w="9525">
            <a:noFill/>
            <a:miter lim="800000"/>
            <a:headEnd/>
            <a:tailEnd/>
          </a:ln>
        </p:spPr>
        <p:txBody>
          <a:bodyPr>
            <a:prstTxWarp prst="textNoShape">
              <a:avLst/>
            </a:prstTxWarp>
            <a:spAutoFit/>
          </a:bodyPr>
          <a:lstStyle/>
          <a:p>
            <a:pPr algn="ctr"/>
            <a:r>
              <a:rPr lang="en-US" altLang="zh-TW" sz="1500"/>
              <a:t>Orthorhombic sample symmetry</a:t>
            </a:r>
          </a:p>
        </p:txBody>
      </p:sp>
      <p:sp>
        <p:nvSpPr>
          <p:cNvPr id="51229" name="TextBox 77"/>
          <p:cNvSpPr txBox="1">
            <a:spLocks noChangeArrowheads="1"/>
          </p:cNvSpPr>
          <p:nvPr/>
        </p:nvSpPr>
        <p:spPr bwMode="auto">
          <a:xfrm>
            <a:off x="114300" y="6429375"/>
            <a:ext cx="2063750" cy="307975"/>
          </a:xfrm>
          <a:prstGeom prst="rect">
            <a:avLst/>
          </a:prstGeom>
          <a:noFill/>
          <a:ln w="9525">
            <a:noFill/>
            <a:miter lim="800000"/>
            <a:headEnd/>
            <a:tailEnd/>
          </a:ln>
        </p:spPr>
        <p:txBody>
          <a:bodyPr wrap="none">
            <a:prstTxWarp prst="textNoShape">
              <a:avLst/>
            </a:prstTxWarp>
            <a:spAutoFit/>
          </a:bodyPr>
          <a:lstStyle/>
          <a:p>
            <a:r>
              <a:rPr lang="en-US" sz="1400" i="1"/>
              <a:t>Courtesy of N. Bozzolo</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ChangeArrowheads="1"/>
          </p:cNvSpPr>
          <p:nvPr/>
        </p:nvSpPr>
        <p:spPr bwMode="auto">
          <a:xfrm>
            <a:off x="563563" y="1225550"/>
            <a:ext cx="3278187" cy="382588"/>
          </a:xfrm>
          <a:prstGeom prst="rect">
            <a:avLst/>
          </a:prstGeom>
          <a:solidFill>
            <a:srgbClr val="FFFFFF"/>
          </a:solidFill>
          <a:ln w="7938">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51" name="Rectangle 4"/>
          <p:cNvSpPr>
            <a:spLocks noChangeArrowheads="1"/>
          </p:cNvSpPr>
          <p:nvPr/>
        </p:nvSpPr>
        <p:spPr bwMode="auto">
          <a:xfrm>
            <a:off x="1066800" y="1346200"/>
            <a:ext cx="2122488" cy="215900"/>
          </a:xfrm>
          <a:prstGeom prst="rect">
            <a:avLst/>
          </a:prstGeom>
          <a:noFill/>
          <a:ln w="9525">
            <a:noFill/>
            <a:miter lim="800000"/>
            <a:headEnd/>
            <a:tailEnd/>
          </a:ln>
        </p:spPr>
        <p:txBody>
          <a:bodyPr wrap="none" lIns="0" tIns="0" rIns="0" bIns="0">
            <a:prstTxWarp prst="textNoShape">
              <a:avLst/>
            </a:prstTxWarp>
            <a:spAutoFit/>
          </a:bodyPr>
          <a:lstStyle/>
          <a:p>
            <a:r>
              <a:rPr lang="en-US" altLang="zh-TW" sz="1400">
                <a:solidFill>
                  <a:srgbClr val="000000"/>
                </a:solidFill>
              </a:rPr>
              <a:t>Single EBSD map (1 mm</a:t>
            </a:r>
            <a:r>
              <a:rPr lang="en-US" altLang="zh-TW" sz="1400" baseline="30000">
                <a:solidFill>
                  <a:srgbClr val="000000"/>
                </a:solidFill>
              </a:rPr>
              <a:t>2</a:t>
            </a:r>
            <a:r>
              <a:rPr lang="en-US" altLang="zh-TW" sz="1400">
                <a:solidFill>
                  <a:srgbClr val="000000"/>
                </a:solidFill>
              </a:rPr>
              <a:t>)</a:t>
            </a:r>
            <a:endParaRPr lang="en-US" altLang="zh-TW" sz="1400"/>
          </a:p>
        </p:txBody>
      </p:sp>
      <p:sp>
        <p:nvSpPr>
          <p:cNvPr id="53252" name="Rectangle 5"/>
          <p:cNvSpPr>
            <a:spLocks noChangeArrowheads="1"/>
          </p:cNvSpPr>
          <p:nvPr/>
        </p:nvSpPr>
        <p:spPr bwMode="auto">
          <a:xfrm>
            <a:off x="4208463" y="1219200"/>
            <a:ext cx="3317875" cy="382588"/>
          </a:xfrm>
          <a:prstGeom prst="rect">
            <a:avLst/>
          </a:prstGeom>
          <a:solidFill>
            <a:srgbClr val="FFFFFF"/>
          </a:solidFill>
          <a:ln w="7938">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53" name="Rectangle 6"/>
          <p:cNvSpPr>
            <a:spLocks noChangeArrowheads="1"/>
          </p:cNvSpPr>
          <p:nvPr/>
        </p:nvSpPr>
        <p:spPr bwMode="auto">
          <a:xfrm>
            <a:off x="4443413" y="1366838"/>
            <a:ext cx="3840162" cy="215900"/>
          </a:xfrm>
          <a:prstGeom prst="rect">
            <a:avLst/>
          </a:prstGeom>
          <a:noFill/>
          <a:ln w="9525">
            <a:noFill/>
            <a:miter lim="800000"/>
            <a:headEnd/>
            <a:tailEnd/>
          </a:ln>
        </p:spPr>
        <p:txBody>
          <a:bodyPr wrap="none" lIns="0" tIns="0" rIns="0" bIns="0">
            <a:prstTxWarp prst="textNoShape">
              <a:avLst/>
            </a:prstTxWarp>
            <a:spAutoFit/>
          </a:bodyPr>
          <a:lstStyle/>
          <a:p>
            <a:r>
              <a:rPr lang="en-US" altLang="zh-TW" sz="1400">
                <a:solidFill>
                  <a:srgbClr val="000000"/>
                </a:solidFill>
              </a:rPr>
              <a:t>Multiple maps, different locations ( total =1 mm</a:t>
            </a:r>
            <a:r>
              <a:rPr lang="en-US" altLang="zh-TW" sz="1400" baseline="30000">
                <a:solidFill>
                  <a:srgbClr val="000000"/>
                </a:solidFill>
              </a:rPr>
              <a:t>2</a:t>
            </a:r>
            <a:r>
              <a:rPr lang="en-US" altLang="zh-TW" sz="1400">
                <a:solidFill>
                  <a:srgbClr val="000000"/>
                </a:solidFill>
              </a:rPr>
              <a:t>)</a:t>
            </a:r>
            <a:endParaRPr lang="en-US" altLang="zh-TW" sz="1400"/>
          </a:p>
        </p:txBody>
      </p:sp>
      <p:grpSp>
        <p:nvGrpSpPr>
          <p:cNvPr id="53254" name="Group 7"/>
          <p:cNvGrpSpPr>
            <a:grpSpLocks/>
          </p:cNvGrpSpPr>
          <p:nvPr/>
        </p:nvGrpSpPr>
        <p:grpSpPr bwMode="auto">
          <a:xfrm>
            <a:off x="1019175" y="1735138"/>
            <a:ext cx="2346325" cy="2266950"/>
            <a:chOff x="1203" y="1283"/>
            <a:chExt cx="1478" cy="1428"/>
          </a:xfrm>
        </p:grpSpPr>
        <p:pic>
          <p:nvPicPr>
            <p:cNvPr id="53535" name="Picture 8"/>
            <p:cNvPicPr>
              <a:picLocks noChangeAspect="1" noChangeArrowheads="1"/>
            </p:cNvPicPr>
            <p:nvPr/>
          </p:nvPicPr>
          <p:blipFill>
            <a:blip r:embed="rId3"/>
            <a:srcRect/>
            <a:stretch>
              <a:fillRect/>
            </a:stretch>
          </p:blipFill>
          <p:spPr bwMode="auto">
            <a:xfrm>
              <a:off x="1205" y="1285"/>
              <a:ext cx="1473" cy="1423"/>
            </a:xfrm>
            <a:prstGeom prst="rect">
              <a:avLst/>
            </a:prstGeom>
            <a:noFill/>
            <a:ln w="9525">
              <a:noFill/>
              <a:miter lim="800000"/>
              <a:headEnd/>
              <a:tailEnd/>
            </a:ln>
          </p:spPr>
        </p:pic>
        <p:sp>
          <p:nvSpPr>
            <p:cNvPr id="53536" name="Rectangle 9"/>
            <p:cNvSpPr>
              <a:spLocks noChangeArrowheads="1"/>
            </p:cNvSpPr>
            <p:nvPr/>
          </p:nvSpPr>
          <p:spPr bwMode="auto">
            <a:xfrm>
              <a:off x="1203" y="1283"/>
              <a:ext cx="1478" cy="1428"/>
            </a:xfrm>
            <a:prstGeom prst="rect">
              <a:avLst/>
            </a:prstGeom>
            <a:noFill/>
            <a:ln w="7938">
              <a:noFill/>
              <a:miter lim="800000"/>
              <a:headEnd/>
              <a:tailEnd/>
            </a:ln>
          </p:spPr>
          <p:txBody>
            <a:bodyPr>
              <a:prstTxWarp prst="textNoShape">
                <a:avLst/>
              </a:prstTxWarp>
            </a:bodyPr>
            <a:lstStyle/>
            <a:p>
              <a:endParaRPr lang="en-US" altLang="zh-TW">
                <a:ea typeface="新細明體" charset="-120"/>
                <a:cs typeface="新細明體" charset="-120"/>
              </a:endParaRPr>
            </a:p>
          </p:txBody>
        </p:sp>
      </p:grpSp>
      <p:grpSp>
        <p:nvGrpSpPr>
          <p:cNvPr id="53255" name="Group 10"/>
          <p:cNvGrpSpPr>
            <a:grpSpLocks/>
          </p:cNvGrpSpPr>
          <p:nvPr/>
        </p:nvGrpSpPr>
        <p:grpSpPr bwMode="auto">
          <a:xfrm>
            <a:off x="4724400" y="1727200"/>
            <a:ext cx="2160588" cy="2398713"/>
            <a:chOff x="3393" y="1283"/>
            <a:chExt cx="1361" cy="1511"/>
          </a:xfrm>
        </p:grpSpPr>
        <p:pic>
          <p:nvPicPr>
            <p:cNvPr id="53533" name="Picture 11"/>
            <p:cNvPicPr>
              <a:picLocks noChangeAspect="1" noChangeArrowheads="1"/>
            </p:cNvPicPr>
            <p:nvPr/>
          </p:nvPicPr>
          <p:blipFill>
            <a:blip r:embed="rId4"/>
            <a:srcRect/>
            <a:stretch>
              <a:fillRect/>
            </a:stretch>
          </p:blipFill>
          <p:spPr bwMode="auto">
            <a:xfrm>
              <a:off x="3395" y="1285"/>
              <a:ext cx="1356" cy="1506"/>
            </a:xfrm>
            <a:prstGeom prst="rect">
              <a:avLst/>
            </a:prstGeom>
            <a:noFill/>
            <a:ln w="9525">
              <a:noFill/>
              <a:miter lim="800000"/>
              <a:headEnd/>
              <a:tailEnd/>
            </a:ln>
          </p:spPr>
        </p:pic>
        <p:sp>
          <p:nvSpPr>
            <p:cNvPr id="53534" name="Rectangle 12"/>
            <p:cNvSpPr>
              <a:spLocks noChangeArrowheads="1"/>
            </p:cNvSpPr>
            <p:nvPr/>
          </p:nvSpPr>
          <p:spPr bwMode="auto">
            <a:xfrm>
              <a:off x="3393" y="1283"/>
              <a:ext cx="1361" cy="1511"/>
            </a:xfrm>
            <a:prstGeom prst="rect">
              <a:avLst/>
            </a:prstGeom>
            <a:noFill/>
            <a:ln w="7938">
              <a:noFill/>
              <a:miter lim="800000"/>
              <a:headEnd/>
              <a:tailEnd/>
            </a:ln>
          </p:spPr>
          <p:txBody>
            <a:bodyPr>
              <a:prstTxWarp prst="textNoShape">
                <a:avLst/>
              </a:prstTxWarp>
            </a:bodyPr>
            <a:lstStyle/>
            <a:p>
              <a:endParaRPr lang="en-US" altLang="zh-TW">
                <a:ea typeface="新細明體" charset="-120"/>
                <a:cs typeface="新細明體" charset="-120"/>
              </a:endParaRPr>
            </a:p>
          </p:txBody>
        </p:sp>
      </p:grpSp>
      <p:sp>
        <p:nvSpPr>
          <p:cNvPr id="53256" name="Rectangle 13"/>
          <p:cNvSpPr>
            <a:spLocks noChangeArrowheads="1"/>
          </p:cNvSpPr>
          <p:nvPr/>
        </p:nvSpPr>
        <p:spPr bwMode="auto">
          <a:xfrm>
            <a:off x="3260725" y="4108450"/>
            <a:ext cx="635000" cy="325438"/>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grpSp>
        <p:nvGrpSpPr>
          <p:cNvPr id="53257" name="Group 14"/>
          <p:cNvGrpSpPr>
            <a:grpSpLocks/>
          </p:cNvGrpSpPr>
          <p:nvPr/>
        </p:nvGrpSpPr>
        <p:grpSpPr bwMode="auto">
          <a:xfrm>
            <a:off x="447675" y="3989388"/>
            <a:ext cx="3421063" cy="1944687"/>
            <a:chOff x="843" y="2703"/>
            <a:chExt cx="2155" cy="1225"/>
          </a:xfrm>
        </p:grpSpPr>
        <p:sp>
          <p:nvSpPr>
            <p:cNvPr id="53515" name="Rectangle 15"/>
            <p:cNvSpPr>
              <a:spLocks noChangeArrowheads="1"/>
            </p:cNvSpPr>
            <p:nvPr/>
          </p:nvSpPr>
          <p:spPr bwMode="auto">
            <a:xfrm>
              <a:off x="1478" y="2703"/>
              <a:ext cx="248" cy="189"/>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16" name="Rectangle 16"/>
            <p:cNvSpPr>
              <a:spLocks noChangeArrowheads="1"/>
            </p:cNvSpPr>
            <p:nvPr/>
          </p:nvSpPr>
          <p:spPr bwMode="auto">
            <a:xfrm>
              <a:off x="1522" y="2732"/>
              <a:ext cx="175" cy="145"/>
            </a:xfrm>
            <a:prstGeom prst="rect">
              <a:avLst/>
            </a:prstGeom>
            <a:noFill/>
            <a:ln w="9525">
              <a:noFill/>
              <a:miter lim="800000"/>
              <a:headEnd/>
              <a:tailEnd/>
            </a:ln>
          </p:spPr>
          <p:txBody>
            <a:bodyPr wrap="none" lIns="0" tIns="0" rIns="0" bIns="0">
              <a:prstTxWarp prst="textNoShape">
                <a:avLst/>
              </a:prstTxWarp>
              <a:spAutoFit/>
            </a:bodyPr>
            <a:lstStyle/>
            <a:p>
              <a:r>
                <a:rPr lang="en-US" altLang="zh-TW" sz="1500" b="1">
                  <a:solidFill>
                    <a:srgbClr val="000000"/>
                  </a:solidFill>
                </a:rPr>
                <a:t>RD</a:t>
              </a:r>
              <a:endParaRPr lang="en-US" altLang="zh-TW" sz="2400"/>
            </a:p>
          </p:txBody>
        </p:sp>
        <p:grpSp>
          <p:nvGrpSpPr>
            <p:cNvPr id="53517" name="Group 17"/>
            <p:cNvGrpSpPr>
              <a:grpSpLocks/>
            </p:cNvGrpSpPr>
            <p:nvPr/>
          </p:nvGrpSpPr>
          <p:grpSpPr bwMode="auto">
            <a:xfrm>
              <a:off x="1039" y="2917"/>
              <a:ext cx="1909" cy="1011"/>
              <a:chOff x="1039" y="2917"/>
              <a:chExt cx="1909" cy="1011"/>
            </a:xfrm>
          </p:grpSpPr>
          <p:grpSp>
            <p:nvGrpSpPr>
              <p:cNvPr id="53527" name="Group 18"/>
              <p:cNvGrpSpPr>
                <a:grpSpLocks/>
              </p:cNvGrpSpPr>
              <p:nvPr/>
            </p:nvGrpSpPr>
            <p:grpSpPr bwMode="auto">
              <a:xfrm>
                <a:off x="1039" y="2917"/>
                <a:ext cx="939" cy="1003"/>
                <a:chOff x="1039" y="2917"/>
                <a:chExt cx="939" cy="1003"/>
              </a:xfrm>
            </p:grpSpPr>
            <p:pic>
              <p:nvPicPr>
                <p:cNvPr id="53531" name="Picture 19"/>
                <p:cNvPicPr>
                  <a:picLocks noChangeAspect="1" noChangeArrowheads="1"/>
                </p:cNvPicPr>
                <p:nvPr/>
              </p:nvPicPr>
              <p:blipFill>
                <a:blip r:embed="rId5"/>
                <a:srcRect/>
                <a:stretch>
                  <a:fillRect/>
                </a:stretch>
              </p:blipFill>
              <p:spPr bwMode="auto">
                <a:xfrm>
                  <a:off x="1039" y="2917"/>
                  <a:ext cx="938" cy="1003"/>
                </a:xfrm>
                <a:prstGeom prst="rect">
                  <a:avLst/>
                </a:prstGeom>
                <a:noFill/>
                <a:ln w="9525">
                  <a:noFill/>
                  <a:miter lim="800000"/>
                  <a:headEnd/>
                  <a:tailEnd/>
                </a:ln>
              </p:spPr>
            </p:pic>
            <p:sp>
              <p:nvSpPr>
                <p:cNvPr id="53532" name="Rectangle 20"/>
                <p:cNvSpPr>
                  <a:spLocks noChangeArrowheads="1"/>
                </p:cNvSpPr>
                <p:nvPr/>
              </p:nvSpPr>
              <p:spPr bwMode="auto">
                <a:xfrm>
                  <a:off x="1931" y="2917"/>
                  <a:ext cx="47" cy="184"/>
                </a:xfrm>
                <a:prstGeom prst="rect">
                  <a:avLst/>
                </a:prstGeom>
                <a:solidFill>
                  <a:srgbClr val="FFFFFF"/>
                </a:solidFill>
                <a:ln w="7938">
                  <a:solidFill>
                    <a:srgbClr val="FFFFFF"/>
                  </a:solidFill>
                  <a:miter lim="800000"/>
                  <a:headEnd/>
                  <a:tailEnd/>
                </a:ln>
              </p:spPr>
              <p:txBody>
                <a:bodyPr>
                  <a:prstTxWarp prst="textNoShape">
                    <a:avLst/>
                  </a:prstTxWarp>
                </a:bodyPr>
                <a:lstStyle/>
                <a:p>
                  <a:endParaRPr lang="en-US" altLang="zh-TW">
                    <a:ea typeface="新細明體" charset="-120"/>
                    <a:cs typeface="新細明體" charset="-120"/>
                  </a:endParaRPr>
                </a:p>
              </p:txBody>
            </p:sp>
          </p:grpSp>
          <p:grpSp>
            <p:nvGrpSpPr>
              <p:cNvPr id="53528" name="Group 21"/>
              <p:cNvGrpSpPr>
                <a:grpSpLocks/>
              </p:cNvGrpSpPr>
              <p:nvPr/>
            </p:nvGrpSpPr>
            <p:grpSpPr bwMode="auto">
              <a:xfrm>
                <a:off x="2006" y="2923"/>
                <a:ext cx="942" cy="1005"/>
                <a:chOff x="2006" y="2923"/>
                <a:chExt cx="942" cy="1005"/>
              </a:xfrm>
            </p:grpSpPr>
            <p:pic>
              <p:nvPicPr>
                <p:cNvPr id="53529" name="Picture 22"/>
                <p:cNvPicPr>
                  <a:picLocks noChangeAspect="1" noChangeArrowheads="1"/>
                </p:cNvPicPr>
                <p:nvPr/>
              </p:nvPicPr>
              <p:blipFill>
                <a:blip r:embed="rId6"/>
                <a:srcRect/>
                <a:stretch>
                  <a:fillRect/>
                </a:stretch>
              </p:blipFill>
              <p:spPr bwMode="auto">
                <a:xfrm>
                  <a:off x="2006" y="2923"/>
                  <a:ext cx="941" cy="1005"/>
                </a:xfrm>
                <a:prstGeom prst="rect">
                  <a:avLst/>
                </a:prstGeom>
                <a:noFill/>
                <a:ln w="9525">
                  <a:noFill/>
                  <a:miter lim="800000"/>
                  <a:headEnd/>
                  <a:tailEnd/>
                </a:ln>
              </p:spPr>
            </p:pic>
            <p:sp>
              <p:nvSpPr>
                <p:cNvPr id="53530" name="Rectangle 23"/>
                <p:cNvSpPr>
                  <a:spLocks noChangeArrowheads="1"/>
                </p:cNvSpPr>
                <p:nvPr/>
              </p:nvSpPr>
              <p:spPr bwMode="auto">
                <a:xfrm>
                  <a:off x="2903" y="2923"/>
                  <a:ext cx="45" cy="154"/>
                </a:xfrm>
                <a:prstGeom prst="rect">
                  <a:avLst/>
                </a:prstGeom>
                <a:solidFill>
                  <a:srgbClr val="FFFFFF"/>
                </a:solidFill>
                <a:ln w="7938">
                  <a:solidFill>
                    <a:srgbClr val="FFFFFF"/>
                  </a:solidFill>
                  <a:miter lim="800000"/>
                  <a:headEnd/>
                  <a:tailEnd/>
                </a:ln>
              </p:spPr>
              <p:txBody>
                <a:bodyPr>
                  <a:prstTxWarp prst="textNoShape">
                    <a:avLst/>
                  </a:prstTxWarp>
                </a:bodyPr>
                <a:lstStyle/>
                <a:p>
                  <a:endParaRPr lang="en-US" altLang="zh-TW">
                    <a:ea typeface="新細明體" charset="-120"/>
                    <a:cs typeface="新細明體" charset="-120"/>
                  </a:endParaRPr>
                </a:p>
              </p:txBody>
            </p:sp>
          </p:grpSp>
        </p:grpSp>
        <p:sp>
          <p:nvSpPr>
            <p:cNvPr id="53518" name="Freeform 24"/>
            <p:cNvSpPr>
              <a:spLocks/>
            </p:cNvSpPr>
            <p:nvPr/>
          </p:nvSpPr>
          <p:spPr bwMode="auto">
            <a:xfrm>
              <a:off x="1468" y="2845"/>
              <a:ext cx="82" cy="87"/>
            </a:xfrm>
            <a:custGeom>
              <a:avLst/>
              <a:gdLst>
                <a:gd name="T0" fmla="*/ 6 w 163"/>
                <a:gd name="T1" fmla="*/ 5 h 175"/>
                <a:gd name="T2" fmla="*/ 3 w 163"/>
                <a:gd name="T3" fmla="*/ 0 h 175"/>
                <a:gd name="T4" fmla="*/ 0 w 163"/>
                <a:gd name="T5" fmla="*/ 5 h 175"/>
                <a:gd name="T6" fmla="*/ 6 w 163"/>
                <a:gd name="T7" fmla="*/ 5 h 175"/>
                <a:gd name="T8" fmla="*/ 0 60000 65536"/>
                <a:gd name="T9" fmla="*/ 0 60000 65536"/>
                <a:gd name="T10" fmla="*/ 0 60000 65536"/>
                <a:gd name="T11" fmla="*/ 0 60000 65536"/>
                <a:gd name="T12" fmla="*/ 0 w 163"/>
                <a:gd name="T13" fmla="*/ 0 h 175"/>
                <a:gd name="T14" fmla="*/ 163 w 163"/>
                <a:gd name="T15" fmla="*/ 175 h 175"/>
              </a:gdLst>
              <a:ahLst/>
              <a:cxnLst>
                <a:cxn ang="T8">
                  <a:pos x="T0" y="T1"/>
                </a:cxn>
                <a:cxn ang="T9">
                  <a:pos x="T2" y="T3"/>
                </a:cxn>
                <a:cxn ang="T10">
                  <a:pos x="T4" y="T5"/>
                </a:cxn>
                <a:cxn ang="T11">
                  <a:pos x="T6" y="T7"/>
                </a:cxn>
              </a:cxnLst>
              <a:rect l="T12" t="T13" r="T14" b="T15"/>
              <a:pathLst>
                <a:path w="163" h="175">
                  <a:moveTo>
                    <a:pt x="163" y="175"/>
                  </a:moveTo>
                  <a:lnTo>
                    <a:pt x="81" y="0"/>
                  </a:lnTo>
                  <a:lnTo>
                    <a:pt x="0" y="175"/>
                  </a:lnTo>
                  <a:lnTo>
                    <a:pt x="163" y="175"/>
                  </a:lnTo>
                  <a:close/>
                </a:path>
              </a:pathLst>
            </a:custGeom>
            <a:solidFill>
              <a:srgbClr val="3333CC"/>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3519" name="Freeform 25"/>
            <p:cNvSpPr>
              <a:spLocks/>
            </p:cNvSpPr>
            <p:nvPr/>
          </p:nvSpPr>
          <p:spPr bwMode="auto">
            <a:xfrm>
              <a:off x="967" y="3379"/>
              <a:ext cx="82" cy="87"/>
            </a:xfrm>
            <a:custGeom>
              <a:avLst/>
              <a:gdLst>
                <a:gd name="T0" fmla="*/ 6 w 163"/>
                <a:gd name="T1" fmla="*/ 0 h 174"/>
                <a:gd name="T2" fmla="*/ 0 w 163"/>
                <a:gd name="T3" fmla="*/ 3 h 174"/>
                <a:gd name="T4" fmla="*/ 6 w 163"/>
                <a:gd name="T5" fmla="*/ 6 h 174"/>
                <a:gd name="T6" fmla="*/ 6 w 163"/>
                <a:gd name="T7" fmla="*/ 0 h 174"/>
                <a:gd name="T8" fmla="*/ 0 60000 65536"/>
                <a:gd name="T9" fmla="*/ 0 60000 65536"/>
                <a:gd name="T10" fmla="*/ 0 60000 65536"/>
                <a:gd name="T11" fmla="*/ 0 60000 65536"/>
                <a:gd name="T12" fmla="*/ 0 w 163"/>
                <a:gd name="T13" fmla="*/ 0 h 174"/>
                <a:gd name="T14" fmla="*/ 163 w 163"/>
                <a:gd name="T15" fmla="*/ 174 h 174"/>
              </a:gdLst>
              <a:ahLst/>
              <a:cxnLst>
                <a:cxn ang="T8">
                  <a:pos x="T0" y="T1"/>
                </a:cxn>
                <a:cxn ang="T9">
                  <a:pos x="T2" y="T3"/>
                </a:cxn>
                <a:cxn ang="T10">
                  <a:pos x="T4" y="T5"/>
                </a:cxn>
                <a:cxn ang="T11">
                  <a:pos x="T6" y="T7"/>
                </a:cxn>
              </a:cxnLst>
              <a:rect l="T12" t="T13" r="T14" b="T15"/>
              <a:pathLst>
                <a:path w="163" h="174">
                  <a:moveTo>
                    <a:pt x="163" y="0"/>
                  </a:moveTo>
                  <a:lnTo>
                    <a:pt x="0" y="88"/>
                  </a:lnTo>
                  <a:lnTo>
                    <a:pt x="163" y="174"/>
                  </a:lnTo>
                  <a:lnTo>
                    <a:pt x="163" y="0"/>
                  </a:lnTo>
                  <a:close/>
                </a:path>
              </a:pathLst>
            </a:custGeom>
            <a:solidFill>
              <a:srgbClr val="3333CC"/>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3520" name="Rectangle 26"/>
            <p:cNvSpPr>
              <a:spLocks noChangeArrowheads="1"/>
            </p:cNvSpPr>
            <p:nvPr/>
          </p:nvSpPr>
          <p:spPr bwMode="auto">
            <a:xfrm>
              <a:off x="843" y="3222"/>
              <a:ext cx="242" cy="190"/>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21" name="Rectangle 27"/>
            <p:cNvSpPr>
              <a:spLocks noChangeArrowheads="1"/>
            </p:cNvSpPr>
            <p:nvPr/>
          </p:nvSpPr>
          <p:spPr bwMode="auto">
            <a:xfrm>
              <a:off x="887" y="3251"/>
              <a:ext cx="160" cy="144"/>
            </a:xfrm>
            <a:prstGeom prst="rect">
              <a:avLst/>
            </a:prstGeom>
            <a:noFill/>
            <a:ln w="9525">
              <a:noFill/>
              <a:miter lim="800000"/>
              <a:headEnd/>
              <a:tailEnd/>
            </a:ln>
          </p:spPr>
          <p:txBody>
            <a:bodyPr wrap="none" lIns="0" tIns="0" rIns="0" bIns="0">
              <a:prstTxWarp prst="textNoShape">
                <a:avLst/>
              </a:prstTxWarp>
              <a:spAutoFit/>
            </a:bodyPr>
            <a:lstStyle/>
            <a:p>
              <a:r>
                <a:rPr lang="en-US" altLang="zh-TW" sz="1500" b="1">
                  <a:solidFill>
                    <a:srgbClr val="000000"/>
                  </a:solidFill>
                </a:rPr>
                <a:t>TD</a:t>
              </a:r>
              <a:endParaRPr lang="en-US" altLang="zh-TW" sz="2400"/>
            </a:p>
          </p:txBody>
        </p:sp>
        <p:sp>
          <p:nvSpPr>
            <p:cNvPr id="53522" name="Rectangle 28"/>
            <p:cNvSpPr>
              <a:spLocks noChangeArrowheads="1"/>
            </p:cNvSpPr>
            <p:nvPr/>
          </p:nvSpPr>
          <p:spPr bwMode="auto">
            <a:xfrm>
              <a:off x="1389" y="3320"/>
              <a:ext cx="249" cy="189"/>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23" name="Rectangle 29"/>
            <p:cNvSpPr>
              <a:spLocks noChangeArrowheads="1"/>
            </p:cNvSpPr>
            <p:nvPr/>
          </p:nvSpPr>
          <p:spPr bwMode="auto">
            <a:xfrm>
              <a:off x="1433" y="3349"/>
              <a:ext cx="175" cy="145"/>
            </a:xfrm>
            <a:prstGeom prst="rect">
              <a:avLst/>
            </a:prstGeom>
            <a:noFill/>
            <a:ln w="9525">
              <a:noFill/>
              <a:miter lim="800000"/>
              <a:headEnd/>
              <a:tailEnd/>
            </a:ln>
          </p:spPr>
          <p:txBody>
            <a:bodyPr wrap="none" lIns="0" tIns="0" rIns="0" bIns="0">
              <a:prstTxWarp prst="textNoShape">
                <a:avLst/>
              </a:prstTxWarp>
              <a:spAutoFit/>
            </a:bodyPr>
            <a:lstStyle/>
            <a:p>
              <a:r>
                <a:rPr lang="en-US" altLang="zh-TW" sz="1500" b="1">
                  <a:solidFill>
                    <a:srgbClr val="000000"/>
                  </a:solidFill>
                </a:rPr>
                <a:t>ND</a:t>
              </a:r>
              <a:endParaRPr lang="en-US" altLang="zh-TW" sz="2400"/>
            </a:p>
          </p:txBody>
        </p:sp>
        <p:sp>
          <p:nvSpPr>
            <p:cNvPr id="53524" name="Rectangle 30"/>
            <p:cNvSpPr>
              <a:spLocks noChangeArrowheads="1"/>
            </p:cNvSpPr>
            <p:nvPr/>
          </p:nvSpPr>
          <p:spPr bwMode="auto">
            <a:xfrm>
              <a:off x="902" y="2784"/>
              <a:ext cx="401" cy="205"/>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25" name="Rectangle 31"/>
            <p:cNvSpPr>
              <a:spLocks noChangeArrowheads="1"/>
            </p:cNvSpPr>
            <p:nvPr/>
          </p:nvSpPr>
          <p:spPr bwMode="auto">
            <a:xfrm>
              <a:off x="947" y="2814"/>
              <a:ext cx="349" cy="154"/>
            </a:xfrm>
            <a:prstGeom prst="rect">
              <a:avLst/>
            </a:prstGeom>
            <a:noFill/>
            <a:ln w="9525">
              <a:noFill/>
              <a:miter lim="800000"/>
              <a:headEnd/>
              <a:tailEnd/>
            </a:ln>
          </p:spPr>
          <p:txBody>
            <a:bodyPr wrap="none" lIns="0" tIns="0" rIns="0" bIns="0">
              <a:prstTxWarp prst="textNoShape">
                <a:avLst/>
              </a:prstTxWarp>
              <a:spAutoFit/>
            </a:bodyPr>
            <a:lstStyle/>
            <a:p>
              <a:r>
                <a:rPr lang="en-US" altLang="zh-TW" sz="1600" b="1">
                  <a:solidFill>
                    <a:srgbClr val="000000"/>
                  </a:solidFill>
                </a:rPr>
                <a:t>{10.0}</a:t>
              </a:r>
              <a:endParaRPr lang="en-US" altLang="zh-TW" sz="2400"/>
            </a:p>
          </p:txBody>
        </p:sp>
        <p:sp>
          <p:nvSpPr>
            <p:cNvPr id="53526" name="Rectangle 32"/>
            <p:cNvSpPr>
              <a:spLocks noChangeArrowheads="1"/>
            </p:cNvSpPr>
            <p:nvPr/>
          </p:nvSpPr>
          <p:spPr bwMode="auto">
            <a:xfrm>
              <a:off x="2660" y="2808"/>
              <a:ext cx="338" cy="155"/>
            </a:xfrm>
            <a:prstGeom prst="rect">
              <a:avLst/>
            </a:prstGeom>
            <a:noFill/>
            <a:ln w="9525">
              <a:noFill/>
              <a:miter lim="800000"/>
              <a:headEnd/>
              <a:tailEnd/>
            </a:ln>
          </p:spPr>
          <p:txBody>
            <a:bodyPr wrap="none" lIns="0" tIns="0" rIns="0" bIns="0">
              <a:prstTxWarp prst="textNoShape">
                <a:avLst/>
              </a:prstTxWarp>
              <a:spAutoFit/>
            </a:bodyPr>
            <a:lstStyle/>
            <a:p>
              <a:r>
                <a:rPr lang="en-US" altLang="zh-TW" sz="1600" b="1">
                  <a:solidFill>
                    <a:srgbClr val="000000"/>
                  </a:solidFill>
                </a:rPr>
                <a:t>(00.1)</a:t>
              </a:r>
              <a:endParaRPr lang="en-US" altLang="zh-TW" sz="2400"/>
            </a:p>
          </p:txBody>
        </p:sp>
      </p:grpSp>
      <p:grpSp>
        <p:nvGrpSpPr>
          <p:cNvPr id="53258" name="Group 33"/>
          <p:cNvGrpSpPr>
            <a:grpSpLocks/>
          </p:cNvGrpSpPr>
          <p:nvPr/>
        </p:nvGrpSpPr>
        <p:grpSpPr bwMode="auto">
          <a:xfrm>
            <a:off x="4367213" y="4322763"/>
            <a:ext cx="1498600" cy="1600200"/>
            <a:chOff x="3168" y="2918"/>
            <a:chExt cx="944" cy="1008"/>
          </a:xfrm>
        </p:grpSpPr>
        <p:pic>
          <p:nvPicPr>
            <p:cNvPr id="53513" name="Picture 34"/>
            <p:cNvPicPr>
              <a:picLocks noChangeAspect="1" noChangeArrowheads="1"/>
            </p:cNvPicPr>
            <p:nvPr/>
          </p:nvPicPr>
          <p:blipFill>
            <a:blip r:embed="rId7"/>
            <a:srcRect/>
            <a:stretch>
              <a:fillRect/>
            </a:stretch>
          </p:blipFill>
          <p:spPr bwMode="auto">
            <a:xfrm>
              <a:off x="3168" y="2918"/>
              <a:ext cx="944" cy="1008"/>
            </a:xfrm>
            <a:prstGeom prst="rect">
              <a:avLst/>
            </a:prstGeom>
            <a:noFill/>
            <a:ln w="9525">
              <a:noFill/>
              <a:miter lim="800000"/>
              <a:headEnd/>
              <a:tailEnd/>
            </a:ln>
          </p:spPr>
        </p:pic>
        <p:sp>
          <p:nvSpPr>
            <p:cNvPr id="53514" name="Rectangle 35"/>
            <p:cNvSpPr>
              <a:spLocks noChangeArrowheads="1"/>
            </p:cNvSpPr>
            <p:nvPr/>
          </p:nvSpPr>
          <p:spPr bwMode="auto">
            <a:xfrm>
              <a:off x="3168" y="2918"/>
              <a:ext cx="129" cy="64"/>
            </a:xfrm>
            <a:prstGeom prst="rect">
              <a:avLst/>
            </a:prstGeom>
            <a:solidFill>
              <a:srgbClr val="FFFFFF"/>
            </a:solidFill>
            <a:ln w="7938">
              <a:solidFill>
                <a:srgbClr val="FFFFFF"/>
              </a:solidFill>
              <a:miter lim="800000"/>
              <a:headEnd/>
              <a:tailEnd/>
            </a:ln>
          </p:spPr>
          <p:txBody>
            <a:bodyPr>
              <a:prstTxWarp prst="textNoShape">
                <a:avLst/>
              </a:prstTxWarp>
            </a:bodyPr>
            <a:lstStyle/>
            <a:p>
              <a:endParaRPr lang="en-US" altLang="zh-TW">
                <a:ea typeface="新細明體" charset="-120"/>
                <a:cs typeface="新細明體" charset="-120"/>
              </a:endParaRPr>
            </a:p>
          </p:txBody>
        </p:sp>
      </p:grpSp>
      <p:grpSp>
        <p:nvGrpSpPr>
          <p:cNvPr id="53259" name="Group 36"/>
          <p:cNvGrpSpPr>
            <a:grpSpLocks/>
          </p:cNvGrpSpPr>
          <p:nvPr/>
        </p:nvGrpSpPr>
        <p:grpSpPr bwMode="auto">
          <a:xfrm>
            <a:off x="5881688" y="4318000"/>
            <a:ext cx="1509712" cy="1608138"/>
            <a:chOff x="4122" y="2915"/>
            <a:chExt cx="951" cy="1013"/>
          </a:xfrm>
        </p:grpSpPr>
        <p:pic>
          <p:nvPicPr>
            <p:cNvPr id="53511" name="Picture 37"/>
            <p:cNvPicPr>
              <a:picLocks noChangeAspect="1" noChangeArrowheads="1"/>
            </p:cNvPicPr>
            <p:nvPr/>
          </p:nvPicPr>
          <p:blipFill>
            <a:blip r:embed="rId8"/>
            <a:srcRect/>
            <a:stretch>
              <a:fillRect/>
            </a:stretch>
          </p:blipFill>
          <p:spPr bwMode="auto">
            <a:xfrm>
              <a:off x="4122" y="2915"/>
              <a:ext cx="951" cy="1013"/>
            </a:xfrm>
            <a:prstGeom prst="rect">
              <a:avLst/>
            </a:prstGeom>
            <a:noFill/>
            <a:ln w="9525">
              <a:noFill/>
              <a:miter lim="800000"/>
              <a:headEnd/>
              <a:tailEnd/>
            </a:ln>
          </p:spPr>
        </p:pic>
        <p:sp>
          <p:nvSpPr>
            <p:cNvPr id="53512" name="Rectangle 38"/>
            <p:cNvSpPr>
              <a:spLocks noChangeArrowheads="1"/>
            </p:cNvSpPr>
            <p:nvPr/>
          </p:nvSpPr>
          <p:spPr bwMode="auto">
            <a:xfrm>
              <a:off x="4122" y="2915"/>
              <a:ext cx="148" cy="55"/>
            </a:xfrm>
            <a:prstGeom prst="rect">
              <a:avLst/>
            </a:prstGeom>
            <a:solidFill>
              <a:srgbClr val="FFFFFF"/>
            </a:solidFill>
            <a:ln w="7938">
              <a:solidFill>
                <a:srgbClr val="FFFFFF"/>
              </a:solidFill>
              <a:miter lim="800000"/>
              <a:headEnd/>
              <a:tailEnd/>
            </a:ln>
          </p:spPr>
          <p:txBody>
            <a:bodyPr>
              <a:prstTxWarp prst="textNoShape">
                <a:avLst/>
              </a:prstTxWarp>
            </a:bodyPr>
            <a:lstStyle/>
            <a:p>
              <a:endParaRPr lang="en-US" altLang="zh-TW">
                <a:ea typeface="新細明體" charset="-120"/>
                <a:cs typeface="新細明體" charset="-120"/>
              </a:endParaRPr>
            </a:p>
          </p:txBody>
        </p:sp>
      </p:grpSp>
      <p:grpSp>
        <p:nvGrpSpPr>
          <p:cNvPr id="53260" name="Group 39"/>
          <p:cNvGrpSpPr>
            <a:grpSpLocks/>
          </p:cNvGrpSpPr>
          <p:nvPr/>
        </p:nvGrpSpPr>
        <p:grpSpPr bwMode="auto">
          <a:xfrm>
            <a:off x="7848600" y="5181600"/>
            <a:ext cx="996950" cy="771525"/>
            <a:chOff x="2732" y="3831"/>
            <a:chExt cx="628" cy="486"/>
          </a:xfrm>
        </p:grpSpPr>
        <p:sp>
          <p:nvSpPr>
            <p:cNvPr id="53269" name="Rectangle 40"/>
            <p:cNvSpPr>
              <a:spLocks noChangeArrowheads="1"/>
            </p:cNvSpPr>
            <p:nvPr/>
          </p:nvSpPr>
          <p:spPr bwMode="auto">
            <a:xfrm>
              <a:off x="3354" y="3997"/>
              <a:ext cx="6" cy="6"/>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70" name="Rectangle 41"/>
            <p:cNvSpPr>
              <a:spLocks noChangeArrowheads="1"/>
            </p:cNvSpPr>
            <p:nvPr/>
          </p:nvSpPr>
          <p:spPr bwMode="auto">
            <a:xfrm>
              <a:off x="3354" y="3997"/>
              <a:ext cx="6" cy="6"/>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71" name="Rectangle 42"/>
            <p:cNvSpPr>
              <a:spLocks noChangeArrowheads="1"/>
            </p:cNvSpPr>
            <p:nvPr/>
          </p:nvSpPr>
          <p:spPr bwMode="auto">
            <a:xfrm>
              <a:off x="2732" y="3831"/>
              <a:ext cx="196" cy="486"/>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72" name="Rectangle 43"/>
            <p:cNvSpPr>
              <a:spLocks noChangeArrowheads="1"/>
            </p:cNvSpPr>
            <p:nvPr/>
          </p:nvSpPr>
          <p:spPr bwMode="auto">
            <a:xfrm>
              <a:off x="2776" y="3861"/>
              <a:ext cx="124"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rPr>
                <a:t>0.7</a:t>
              </a:r>
              <a:endParaRPr lang="en-US" altLang="zh-TW" sz="2400"/>
            </a:p>
          </p:txBody>
        </p:sp>
        <p:sp>
          <p:nvSpPr>
            <p:cNvPr id="53273" name="Rectangle 44"/>
            <p:cNvSpPr>
              <a:spLocks noChangeArrowheads="1"/>
            </p:cNvSpPr>
            <p:nvPr/>
          </p:nvSpPr>
          <p:spPr bwMode="auto">
            <a:xfrm>
              <a:off x="2776" y="3970"/>
              <a:ext cx="11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Times New Roman" charset="0"/>
                </a:rPr>
                <a:t>1.4</a:t>
              </a:r>
              <a:endParaRPr lang="en-US" altLang="zh-TW" sz="2400">
                <a:latin typeface="Times New Roman" charset="0"/>
              </a:endParaRPr>
            </a:p>
          </p:txBody>
        </p:sp>
        <p:sp>
          <p:nvSpPr>
            <p:cNvPr id="53274" name="Rectangle 45"/>
            <p:cNvSpPr>
              <a:spLocks noChangeArrowheads="1"/>
            </p:cNvSpPr>
            <p:nvPr/>
          </p:nvSpPr>
          <p:spPr bwMode="auto">
            <a:xfrm>
              <a:off x="2776" y="4080"/>
              <a:ext cx="11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Times New Roman" charset="0"/>
                </a:rPr>
                <a:t>2.0</a:t>
              </a:r>
              <a:endParaRPr lang="en-US" altLang="zh-TW" sz="2400">
                <a:latin typeface="Times New Roman" charset="0"/>
              </a:endParaRPr>
            </a:p>
          </p:txBody>
        </p:sp>
        <p:sp>
          <p:nvSpPr>
            <p:cNvPr id="53275" name="Rectangle 46"/>
            <p:cNvSpPr>
              <a:spLocks noChangeArrowheads="1"/>
            </p:cNvSpPr>
            <p:nvPr/>
          </p:nvSpPr>
          <p:spPr bwMode="auto">
            <a:xfrm>
              <a:off x="2776" y="4189"/>
              <a:ext cx="11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Times New Roman" charset="0"/>
                </a:rPr>
                <a:t>2.8</a:t>
              </a:r>
              <a:endParaRPr lang="en-US" altLang="zh-TW" sz="2400">
                <a:latin typeface="Times New Roman" charset="0"/>
              </a:endParaRPr>
            </a:p>
          </p:txBody>
        </p:sp>
        <p:sp>
          <p:nvSpPr>
            <p:cNvPr id="53276" name="Rectangle 47"/>
            <p:cNvSpPr>
              <a:spLocks noChangeArrowheads="1"/>
            </p:cNvSpPr>
            <p:nvPr/>
          </p:nvSpPr>
          <p:spPr bwMode="auto">
            <a:xfrm>
              <a:off x="3019" y="3831"/>
              <a:ext cx="240" cy="486"/>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77" name="Rectangle 48"/>
            <p:cNvSpPr>
              <a:spLocks noChangeArrowheads="1"/>
            </p:cNvSpPr>
            <p:nvPr/>
          </p:nvSpPr>
          <p:spPr bwMode="auto">
            <a:xfrm>
              <a:off x="3064" y="3861"/>
              <a:ext cx="124"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rPr>
                <a:t>4.0</a:t>
              </a:r>
              <a:endParaRPr lang="en-US" altLang="zh-TW" sz="2400"/>
            </a:p>
          </p:txBody>
        </p:sp>
        <p:sp>
          <p:nvSpPr>
            <p:cNvPr id="53278" name="Rectangle 49"/>
            <p:cNvSpPr>
              <a:spLocks noChangeArrowheads="1"/>
            </p:cNvSpPr>
            <p:nvPr/>
          </p:nvSpPr>
          <p:spPr bwMode="auto">
            <a:xfrm>
              <a:off x="3064" y="3970"/>
              <a:ext cx="11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Times New Roman" charset="0"/>
                </a:rPr>
                <a:t>5.6</a:t>
              </a:r>
              <a:endParaRPr lang="en-US" altLang="zh-TW" sz="2400">
                <a:latin typeface="Times New Roman" charset="0"/>
              </a:endParaRPr>
            </a:p>
          </p:txBody>
        </p:sp>
        <p:sp>
          <p:nvSpPr>
            <p:cNvPr id="53279" name="Rectangle 50"/>
            <p:cNvSpPr>
              <a:spLocks noChangeArrowheads="1"/>
            </p:cNvSpPr>
            <p:nvPr/>
          </p:nvSpPr>
          <p:spPr bwMode="auto">
            <a:xfrm>
              <a:off x="3064" y="4080"/>
              <a:ext cx="11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Times New Roman" charset="0"/>
                </a:rPr>
                <a:t>8.0</a:t>
              </a:r>
              <a:endParaRPr lang="en-US" altLang="zh-TW" sz="2400">
                <a:latin typeface="Times New Roman" charset="0"/>
              </a:endParaRPr>
            </a:p>
          </p:txBody>
        </p:sp>
        <p:sp>
          <p:nvSpPr>
            <p:cNvPr id="53280" name="Rectangle 51"/>
            <p:cNvSpPr>
              <a:spLocks noChangeArrowheads="1"/>
            </p:cNvSpPr>
            <p:nvPr/>
          </p:nvSpPr>
          <p:spPr bwMode="auto">
            <a:xfrm>
              <a:off x="3064" y="4189"/>
              <a:ext cx="154"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Times New Roman" charset="0"/>
                </a:rPr>
                <a:t>11.3</a:t>
              </a:r>
              <a:endParaRPr lang="en-US" altLang="zh-TW" sz="2400">
                <a:latin typeface="Times New Roman" charset="0"/>
              </a:endParaRPr>
            </a:p>
          </p:txBody>
        </p:sp>
        <p:grpSp>
          <p:nvGrpSpPr>
            <p:cNvPr id="53281" name="Group 52"/>
            <p:cNvGrpSpPr>
              <a:grpSpLocks/>
            </p:cNvGrpSpPr>
            <p:nvPr/>
          </p:nvGrpSpPr>
          <p:grpSpPr bwMode="auto">
            <a:xfrm>
              <a:off x="2758" y="3837"/>
              <a:ext cx="588" cy="455"/>
              <a:chOff x="2758" y="3837"/>
              <a:chExt cx="588" cy="455"/>
            </a:xfrm>
          </p:grpSpPr>
          <p:sp>
            <p:nvSpPr>
              <p:cNvPr id="53282" name="Rectangle 53"/>
              <p:cNvSpPr>
                <a:spLocks noChangeArrowheads="1"/>
              </p:cNvSpPr>
              <p:nvPr/>
            </p:nvSpPr>
            <p:spPr bwMode="auto">
              <a:xfrm>
                <a:off x="2910" y="4003"/>
                <a:ext cx="99" cy="20"/>
              </a:xfrm>
              <a:prstGeom prst="rect">
                <a:avLst/>
              </a:prstGeom>
              <a:solidFill>
                <a:srgbClr val="00FFFF"/>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83" name="Rectangle 54"/>
              <p:cNvSpPr>
                <a:spLocks noChangeArrowheads="1"/>
              </p:cNvSpPr>
              <p:nvPr/>
            </p:nvSpPr>
            <p:spPr bwMode="auto">
              <a:xfrm>
                <a:off x="2910" y="4115"/>
                <a:ext cx="99" cy="20"/>
              </a:xfrm>
              <a:prstGeom prst="rect">
                <a:avLst/>
              </a:prstGeom>
              <a:solidFill>
                <a:srgbClr val="00FF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84" name="Line 55"/>
              <p:cNvSpPr>
                <a:spLocks noChangeShapeType="1"/>
              </p:cNvSpPr>
              <p:nvPr/>
            </p:nvSpPr>
            <p:spPr bwMode="auto">
              <a:xfrm>
                <a:off x="2910" y="3902"/>
                <a:ext cx="99"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53285" name="Rectangle 56"/>
              <p:cNvSpPr>
                <a:spLocks noChangeArrowheads="1"/>
              </p:cNvSpPr>
              <p:nvPr/>
            </p:nvSpPr>
            <p:spPr bwMode="auto">
              <a:xfrm>
                <a:off x="2910" y="4241"/>
                <a:ext cx="99" cy="19"/>
              </a:xfrm>
              <a:prstGeom prst="rect">
                <a:avLst/>
              </a:prstGeom>
              <a:solidFill>
                <a:srgbClr val="3333CC"/>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86" name="Rectangle 57"/>
              <p:cNvSpPr>
                <a:spLocks noChangeArrowheads="1"/>
              </p:cNvSpPr>
              <p:nvPr/>
            </p:nvSpPr>
            <p:spPr bwMode="auto">
              <a:xfrm>
                <a:off x="3230" y="3892"/>
                <a:ext cx="98" cy="20"/>
              </a:xfrm>
              <a:prstGeom prst="rect">
                <a:avLst/>
              </a:prstGeom>
              <a:solidFill>
                <a:srgbClr val="009999"/>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87" name="Rectangle 58"/>
              <p:cNvSpPr>
                <a:spLocks noChangeArrowheads="1"/>
              </p:cNvSpPr>
              <p:nvPr/>
            </p:nvSpPr>
            <p:spPr bwMode="auto">
              <a:xfrm>
                <a:off x="3230" y="4016"/>
                <a:ext cx="98" cy="19"/>
              </a:xfrm>
              <a:prstGeom prst="rect">
                <a:avLst/>
              </a:prstGeom>
              <a:solidFill>
                <a:srgbClr val="80808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88" name="Rectangle 59"/>
              <p:cNvSpPr>
                <a:spLocks noChangeArrowheads="1"/>
              </p:cNvSpPr>
              <p:nvPr/>
            </p:nvSpPr>
            <p:spPr bwMode="auto">
              <a:xfrm>
                <a:off x="3230" y="4238"/>
                <a:ext cx="98" cy="19"/>
              </a:xfrm>
              <a:prstGeom prst="rect">
                <a:avLst/>
              </a:prstGeom>
              <a:solidFill>
                <a:srgbClr val="FF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89" name="Rectangle 60"/>
              <p:cNvSpPr>
                <a:spLocks noChangeArrowheads="1"/>
              </p:cNvSpPr>
              <p:nvPr/>
            </p:nvSpPr>
            <p:spPr bwMode="auto">
              <a:xfrm>
                <a:off x="3230" y="4136"/>
                <a:ext cx="98" cy="19"/>
              </a:xfrm>
              <a:prstGeom prst="rect">
                <a:avLst/>
              </a:prstGeom>
              <a:solidFill>
                <a:srgbClr val="FF00FF"/>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grpSp>
            <p:nvGrpSpPr>
              <p:cNvPr id="53290" name="Group 61"/>
              <p:cNvGrpSpPr>
                <a:grpSpLocks/>
              </p:cNvGrpSpPr>
              <p:nvPr/>
            </p:nvGrpSpPr>
            <p:grpSpPr bwMode="auto">
              <a:xfrm>
                <a:off x="2758" y="3837"/>
                <a:ext cx="588" cy="455"/>
                <a:chOff x="2758" y="3837"/>
                <a:chExt cx="588" cy="455"/>
              </a:xfrm>
            </p:grpSpPr>
            <p:grpSp>
              <p:nvGrpSpPr>
                <p:cNvPr id="53291" name="Group 62"/>
                <p:cNvGrpSpPr>
                  <a:grpSpLocks/>
                </p:cNvGrpSpPr>
                <p:nvPr/>
              </p:nvGrpSpPr>
              <p:grpSpPr bwMode="auto">
                <a:xfrm>
                  <a:off x="2758" y="3837"/>
                  <a:ext cx="588" cy="455"/>
                  <a:chOff x="2758" y="3837"/>
                  <a:chExt cx="588" cy="455"/>
                </a:xfrm>
              </p:grpSpPr>
              <p:sp>
                <p:nvSpPr>
                  <p:cNvPr id="53311" name="Rectangle 63"/>
                  <p:cNvSpPr>
                    <a:spLocks noChangeArrowheads="1"/>
                  </p:cNvSpPr>
                  <p:nvPr/>
                </p:nvSpPr>
                <p:spPr bwMode="auto">
                  <a:xfrm>
                    <a:off x="2758" y="383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2" name="Rectangle 64"/>
                  <p:cNvSpPr>
                    <a:spLocks noChangeArrowheads="1"/>
                  </p:cNvSpPr>
                  <p:nvPr/>
                </p:nvSpPr>
                <p:spPr bwMode="auto">
                  <a:xfrm>
                    <a:off x="2758" y="384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3" name="Rectangle 65"/>
                  <p:cNvSpPr>
                    <a:spLocks noChangeArrowheads="1"/>
                  </p:cNvSpPr>
                  <p:nvPr/>
                </p:nvSpPr>
                <p:spPr bwMode="auto">
                  <a:xfrm>
                    <a:off x="2758" y="385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4" name="Rectangle 66"/>
                  <p:cNvSpPr>
                    <a:spLocks noChangeArrowheads="1"/>
                  </p:cNvSpPr>
                  <p:nvPr/>
                </p:nvSpPr>
                <p:spPr bwMode="auto">
                  <a:xfrm>
                    <a:off x="2758" y="386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5" name="Rectangle 67"/>
                  <p:cNvSpPr>
                    <a:spLocks noChangeArrowheads="1"/>
                  </p:cNvSpPr>
                  <p:nvPr/>
                </p:nvSpPr>
                <p:spPr bwMode="auto">
                  <a:xfrm>
                    <a:off x="2758" y="387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6" name="Rectangle 68"/>
                  <p:cNvSpPr>
                    <a:spLocks noChangeArrowheads="1"/>
                  </p:cNvSpPr>
                  <p:nvPr/>
                </p:nvSpPr>
                <p:spPr bwMode="auto">
                  <a:xfrm>
                    <a:off x="2758" y="388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7" name="Rectangle 69"/>
                  <p:cNvSpPr>
                    <a:spLocks noChangeArrowheads="1"/>
                  </p:cNvSpPr>
                  <p:nvPr/>
                </p:nvSpPr>
                <p:spPr bwMode="auto">
                  <a:xfrm>
                    <a:off x="2758" y="389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8" name="Rectangle 70"/>
                  <p:cNvSpPr>
                    <a:spLocks noChangeArrowheads="1"/>
                  </p:cNvSpPr>
                  <p:nvPr/>
                </p:nvSpPr>
                <p:spPr bwMode="auto">
                  <a:xfrm>
                    <a:off x="2758" y="390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9" name="Rectangle 71"/>
                  <p:cNvSpPr>
                    <a:spLocks noChangeArrowheads="1"/>
                  </p:cNvSpPr>
                  <p:nvPr/>
                </p:nvSpPr>
                <p:spPr bwMode="auto">
                  <a:xfrm>
                    <a:off x="2758" y="391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0" name="Rectangle 72"/>
                  <p:cNvSpPr>
                    <a:spLocks noChangeArrowheads="1"/>
                  </p:cNvSpPr>
                  <p:nvPr/>
                </p:nvSpPr>
                <p:spPr bwMode="auto">
                  <a:xfrm>
                    <a:off x="2758" y="392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1" name="Rectangle 73"/>
                  <p:cNvSpPr>
                    <a:spLocks noChangeArrowheads="1"/>
                  </p:cNvSpPr>
                  <p:nvPr/>
                </p:nvSpPr>
                <p:spPr bwMode="auto">
                  <a:xfrm>
                    <a:off x="2758" y="39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2" name="Rectangle 74"/>
                  <p:cNvSpPr>
                    <a:spLocks noChangeArrowheads="1"/>
                  </p:cNvSpPr>
                  <p:nvPr/>
                </p:nvSpPr>
                <p:spPr bwMode="auto">
                  <a:xfrm>
                    <a:off x="2758" y="394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3" name="Rectangle 75"/>
                  <p:cNvSpPr>
                    <a:spLocks noChangeArrowheads="1"/>
                  </p:cNvSpPr>
                  <p:nvPr/>
                </p:nvSpPr>
                <p:spPr bwMode="auto">
                  <a:xfrm>
                    <a:off x="2758" y="395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4" name="Rectangle 76"/>
                  <p:cNvSpPr>
                    <a:spLocks noChangeArrowheads="1"/>
                  </p:cNvSpPr>
                  <p:nvPr/>
                </p:nvSpPr>
                <p:spPr bwMode="auto">
                  <a:xfrm>
                    <a:off x="2758" y="396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5" name="Rectangle 77"/>
                  <p:cNvSpPr>
                    <a:spLocks noChangeArrowheads="1"/>
                  </p:cNvSpPr>
                  <p:nvPr/>
                </p:nvSpPr>
                <p:spPr bwMode="auto">
                  <a:xfrm>
                    <a:off x="2758" y="397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6" name="Rectangle 78"/>
                  <p:cNvSpPr>
                    <a:spLocks noChangeArrowheads="1"/>
                  </p:cNvSpPr>
                  <p:nvPr/>
                </p:nvSpPr>
                <p:spPr bwMode="auto">
                  <a:xfrm>
                    <a:off x="2758" y="398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7" name="Rectangle 79"/>
                  <p:cNvSpPr>
                    <a:spLocks noChangeArrowheads="1"/>
                  </p:cNvSpPr>
                  <p:nvPr/>
                </p:nvSpPr>
                <p:spPr bwMode="auto">
                  <a:xfrm>
                    <a:off x="2758" y="399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8" name="Rectangle 80"/>
                  <p:cNvSpPr>
                    <a:spLocks noChangeArrowheads="1"/>
                  </p:cNvSpPr>
                  <p:nvPr/>
                </p:nvSpPr>
                <p:spPr bwMode="auto">
                  <a:xfrm>
                    <a:off x="2758" y="400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9" name="Rectangle 81"/>
                  <p:cNvSpPr>
                    <a:spLocks noChangeArrowheads="1"/>
                  </p:cNvSpPr>
                  <p:nvPr/>
                </p:nvSpPr>
                <p:spPr bwMode="auto">
                  <a:xfrm>
                    <a:off x="2758" y="4016"/>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0" name="Rectangle 82"/>
                  <p:cNvSpPr>
                    <a:spLocks noChangeArrowheads="1"/>
                  </p:cNvSpPr>
                  <p:nvPr/>
                </p:nvSpPr>
                <p:spPr bwMode="auto">
                  <a:xfrm>
                    <a:off x="2758" y="402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1" name="Rectangle 83"/>
                  <p:cNvSpPr>
                    <a:spLocks noChangeArrowheads="1"/>
                  </p:cNvSpPr>
                  <p:nvPr/>
                </p:nvSpPr>
                <p:spPr bwMode="auto">
                  <a:xfrm>
                    <a:off x="2758" y="403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2" name="Rectangle 84"/>
                  <p:cNvSpPr>
                    <a:spLocks noChangeArrowheads="1"/>
                  </p:cNvSpPr>
                  <p:nvPr/>
                </p:nvSpPr>
                <p:spPr bwMode="auto">
                  <a:xfrm>
                    <a:off x="2758" y="404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3" name="Rectangle 85"/>
                  <p:cNvSpPr>
                    <a:spLocks noChangeArrowheads="1"/>
                  </p:cNvSpPr>
                  <p:nvPr/>
                </p:nvSpPr>
                <p:spPr bwMode="auto">
                  <a:xfrm>
                    <a:off x="2758" y="405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4" name="Rectangle 86"/>
                  <p:cNvSpPr>
                    <a:spLocks noChangeArrowheads="1"/>
                  </p:cNvSpPr>
                  <p:nvPr/>
                </p:nvSpPr>
                <p:spPr bwMode="auto">
                  <a:xfrm>
                    <a:off x="2758" y="4065"/>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5" name="Rectangle 87"/>
                  <p:cNvSpPr>
                    <a:spLocks noChangeArrowheads="1"/>
                  </p:cNvSpPr>
                  <p:nvPr/>
                </p:nvSpPr>
                <p:spPr bwMode="auto">
                  <a:xfrm>
                    <a:off x="2758" y="407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6" name="Rectangle 88"/>
                  <p:cNvSpPr>
                    <a:spLocks noChangeArrowheads="1"/>
                  </p:cNvSpPr>
                  <p:nvPr/>
                </p:nvSpPr>
                <p:spPr bwMode="auto">
                  <a:xfrm>
                    <a:off x="2758" y="408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7" name="Rectangle 89"/>
                  <p:cNvSpPr>
                    <a:spLocks noChangeArrowheads="1"/>
                  </p:cNvSpPr>
                  <p:nvPr/>
                </p:nvSpPr>
                <p:spPr bwMode="auto">
                  <a:xfrm>
                    <a:off x="2758" y="409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8" name="Rectangle 90"/>
                  <p:cNvSpPr>
                    <a:spLocks noChangeArrowheads="1"/>
                  </p:cNvSpPr>
                  <p:nvPr/>
                </p:nvSpPr>
                <p:spPr bwMode="auto">
                  <a:xfrm>
                    <a:off x="2758" y="410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9" name="Rectangle 91"/>
                  <p:cNvSpPr>
                    <a:spLocks noChangeArrowheads="1"/>
                  </p:cNvSpPr>
                  <p:nvPr/>
                </p:nvSpPr>
                <p:spPr bwMode="auto">
                  <a:xfrm>
                    <a:off x="2758" y="4114"/>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0" name="Rectangle 92"/>
                  <p:cNvSpPr>
                    <a:spLocks noChangeArrowheads="1"/>
                  </p:cNvSpPr>
                  <p:nvPr/>
                </p:nvSpPr>
                <p:spPr bwMode="auto">
                  <a:xfrm>
                    <a:off x="2758" y="412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1" name="Rectangle 93"/>
                  <p:cNvSpPr>
                    <a:spLocks noChangeArrowheads="1"/>
                  </p:cNvSpPr>
                  <p:nvPr/>
                </p:nvSpPr>
                <p:spPr bwMode="auto">
                  <a:xfrm>
                    <a:off x="2758" y="413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2" name="Rectangle 94"/>
                  <p:cNvSpPr>
                    <a:spLocks noChangeArrowheads="1"/>
                  </p:cNvSpPr>
                  <p:nvPr/>
                </p:nvSpPr>
                <p:spPr bwMode="auto">
                  <a:xfrm>
                    <a:off x="2758" y="414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3" name="Rectangle 95"/>
                  <p:cNvSpPr>
                    <a:spLocks noChangeArrowheads="1"/>
                  </p:cNvSpPr>
                  <p:nvPr/>
                </p:nvSpPr>
                <p:spPr bwMode="auto">
                  <a:xfrm>
                    <a:off x="2758" y="415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4" name="Rectangle 96"/>
                  <p:cNvSpPr>
                    <a:spLocks noChangeArrowheads="1"/>
                  </p:cNvSpPr>
                  <p:nvPr/>
                </p:nvSpPr>
                <p:spPr bwMode="auto">
                  <a:xfrm>
                    <a:off x="2758" y="4163"/>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5" name="Rectangle 97"/>
                  <p:cNvSpPr>
                    <a:spLocks noChangeArrowheads="1"/>
                  </p:cNvSpPr>
                  <p:nvPr/>
                </p:nvSpPr>
                <p:spPr bwMode="auto">
                  <a:xfrm>
                    <a:off x="2758" y="417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6" name="Rectangle 98"/>
                  <p:cNvSpPr>
                    <a:spLocks noChangeArrowheads="1"/>
                  </p:cNvSpPr>
                  <p:nvPr/>
                </p:nvSpPr>
                <p:spPr bwMode="auto">
                  <a:xfrm>
                    <a:off x="2758" y="418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7" name="Rectangle 99"/>
                  <p:cNvSpPr>
                    <a:spLocks noChangeArrowheads="1"/>
                  </p:cNvSpPr>
                  <p:nvPr/>
                </p:nvSpPr>
                <p:spPr bwMode="auto">
                  <a:xfrm>
                    <a:off x="2758" y="419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8" name="Rectangle 100"/>
                  <p:cNvSpPr>
                    <a:spLocks noChangeArrowheads="1"/>
                  </p:cNvSpPr>
                  <p:nvPr/>
                </p:nvSpPr>
                <p:spPr bwMode="auto">
                  <a:xfrm>
                    <a:off x="2758" y="420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9" name="Rectangle 101"/>
                  <p:cNvSpPr>
                    <a:spLocks noChangeArrowheads="1"/>
                  </p:cNvSpPr>
                  <p:nvPr/>
                </p:nvSpPr>
                <p:spPr bwMode="auto">
                  <a:xfrm>
                    <a:off x="2758" y="4212"/>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0" name="Rectangle 102"/>
                  <p:cNvSpPr>
                    <a:spLocks noChangeArrowheads="1"/>
                  </p:cNvSpPr>
                  <p:nvPr/>
                </p:nvSpPr>
                <p:spPr bwMode="auto">
                  <a:xfrm>
                    <a:off x="2758" y="422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1" name="Rectangle 103"/>
                  <p:cNvSpPr>
                    <a:spLocks noChangeArrowheads="1"/>
                  </p:cNvSpPr>
                  <p:nvPr/>
                </p:nvSpPr>
                <p:spPr bwMode="auto">
                  <a:xfrm>
                    <a:off x="2758" y="423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2" name="Rectangle 104"/>
                  <p:cNvSpPr>
                    <a:spLocks noChangeArrowheads="1"/>
                  </p:cNvSpPr>
                  <p:nvPr/>
                </p:nvSpPr>
                <p:spPr bwMode="auto">
                  <a:xfrm>
                    <a:off x="2758" y="424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3" name="Rectangle 105"/>
                  <p:cNvSpPr>
                    <a:spLocks noChangeArrowheads="1"/>
                  </p:cNvSpPr>
                  <p:nvPr/>
                </p:nvSpPr>
                <p:spPr bwMode="auto">
                  <a:xfrm>
                    <a:off x="2758" y="425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4" name="Rectangle 106"/>
                  <p:cNvSpPr>
                    <a:spLocks noChangeArrowheads="1"/>
                  </p:cNvSpPr>
                  <p:nvPr/>
                </p:nvSpPr>
                <p:spPr bwMode="auto">
                  <a:xfrm>
                    <a:off x="2758" y="4260"/>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5" name="Rectangle 107"/>
                  <p:cNvSpPr>
                    <a:spLocks noChangeArrowheads="1"/>
                  </p:cNvSpPr>
                  <p:nvPr/>
                </p:nvSpPr>
                <p:spPr bwMode="auto">
                  <a:xfrm>
                    <a:off x="2758" y="4270"/>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6" name="Rectangle 108"/>
                  <p:cNvSpPr>
                    <a:spLocks noChangeArrowheads="1"/>
                  </p:cNvSpPr>
                  <p:nvPr/>
                </p:nvSpPr>
                <p:spPr bwMode="auto">
                  <a:xfrm>
                    <a:off x="2758" y="4280"/>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7" name="Rectangle 109"/>
                  <p:cNvSpPr>
                    <a:spLocks noChangeArrowheads="1"/>
                  </p:cNvSpPr>
                  <p:nvPr/>
                </p:nvSpPr>
                <p:spPr bwMode="auto">
                  <a:xfrm>
                    <a:off x="2761"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8" name="Rectangle 110"/>
                  <p:cNvSpPr>
                    <a:spLocks noChangeArrowheads="1"/>
                  </p:cNvSpPr>
                  <p:nvPr/>
                </p:nvSpPr>
                <p:spPr bwMode="auto">
                  <a:xfrm>
                    <a:off x="2770"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9" name="Rectangle 111"/>
                  <p:cNvSpPr>
                    <a:spLocks noChangeArrowheads="1"/>
                  </p:cNvSpPr>
                  <p:nvPr/>
                </p:nvSpPr>
                <p:spPr bwMode="auto">
                  <a:xfrm>
                    <a:off x="2779"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0" name="Rectangle 112"/>
                  <p:cNvSpPr>
                    <a:spLocks noChangeArrowheads="1"/>
                  </p:cNvSpPr>
                  <p:nvPr/>
                </p:nvSpPr>
                <p:spPr bwMode="auto">
                  <a:xfrm>
                    <a:off x="2788"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1" name="Rectangle 113"/>
                  <p:cNvSpPr>
                    <a:spLocks noChangeArrowheads="1"/>
                  </p:cNvSpPr>
                  <p:nvPr/>
                </p:nvSpPr>
                <p:spPr bwMode="auto">
                  <a:xfrm>
                    <a:off x="2797"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2" name="Rectangle 114"/>
                  <p:cNvSpPr>
                    <a:spLocks noChangeArrowheads="1"/>
                  </p:cNvSpPr>
                  <p:nvPr/>
                </p:nvSpPr>
                <p:spPr bwMode="auto">
                  <a:xfrm>
                    <a:off x="2807"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3" name="Rectangle 115"/>
                  <p:cNvSpPr>
                    <a:spLocks noChangeArrowheads="1"/>
                  </p:cNvSpPr>
                  <p:nvPr/>
                </p:nvSpPr>
                <p:spPr bwMode="auto">
                  <a:xfrm>
                    <a:off x="2816"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4" name="Rectangle 116"/>
                  <p:cNvSpPr>
                    <a:spLocks noChangeArrowheads="1"/>
                  </p:cNvSpPr>
                  <p:nvPr/>
                </p:nvSpPr>
                <p:spPr bwMode="auto">
                  <a:xfrm>
                    <a:off x="2825"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5" name="Rectangle 117"/>
                  <p:cNvSpPr>
                    <a:spLocks noChangeArrowheads="1"/>
                  </p:cNvSpPr>
                  <p:nvPr/>
                </p:nvSpPr>
                <p:spPr bwMode="auto">
                  <a:xfrm>
                    <a:off x="2834"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6" name="Rectangle 118"/>
                  <p:cNvSpPr>
                    <a:spLocks noChangeArrowheads="1"/>
                  </p:cNvSpPr>
                  <p:nvPr/>
                </p:nvSpPr>
                <p:spPr bwMode="auto">
                  <a:xfrm>
                    <a:off x="2843"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7" name="Rectangle 119"/>
                  <p:cNvSpPr>
                    <a:spLocks noChangeArrowheads="1"/>
                  </p:cNvSpPr>
                  <p:nvPr/>
                </p:nvSpPr>
                <p:spPr bwMode="auto">
                  <a:xfrm>
                    <a:off x="2853"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8" name="Rectangle 120"/>
                  <p:cNvSpPr>
                    <a:spLocks noChangeArrowheads="1"/>
                  </p:cNvSpPr>
                  <p:nvPr/>
                </p:nvSpPr>
                <p:spPr bwMode="auto">
                  <a:xfrm>
                    <a:off x="2862"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9" name="Rectangle 121"/>
                  <p:cNvSpPr>
                    <a:spLocks noChangeArrowheads="1"/>
                  </p:cNvSpPr>
                  <p:nvPr/>
                </p:nvSpPr>
                <p:spPr bwMode="auto">
                  <a:xfrm>
                    <a:off x="2871"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0" name="Rectangle 122"/>
                  <p:cNvSpPr>
                    <a:spLocks noChangeArrowheads="1"/>
                  </p:cNvSpPr>
                  <p:nvPr/>
                </p:nvSpPr>
                <p:spPr bwMode="auto">
                  <a:xfrm>
                    <a:off x="2880"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1" name="Rectangle 123"/>
                  <p:cNvSpPr>
                    <a:spLocks noChangeArrowheads="1"/>
                  </p:cNvSpPr>
                  <p:nvPr/>
                </p:nvSpPr>
                <p:spPr bwMode="auto">
                  <a:xfrm>
                    <a:off x="2889"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2" name="Rectangle 124"/>
                  <p:cNvSpPr>
                    <a:spLocks noChangeArrowheads="1"/>
                  </p:cNvSpPr>
                  <p:nvPr/>
                </p:nvSpPr>
                <p:spPr bwMode="auto">
                  <a:xfrm>
                    <a:off x="2898"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3" name="Rectangle 125"/>
                  <p:cNvSpPr>
                    <a:spLocks noChangeArrowheads="1"/>
                  </p:cNvSpPr>
                  <p:nvPr/>
                </p:nvSpPr>
                <p:spPr bwMode="auto">
                  <a:xfrm>
                    <a:off x="2908"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4" name="Rectangle 126"/>
                  <p:cNvSpPr>
                    <a:spLocks noChangeArrowheads="1"/>
                  </p:cNvSpPr>
                  <p:nvPr/>
                </p:nvSpPr>
                <p:spPr bwMode="auto">
                  <a:xfrm>
                    <a:off x="2917"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5" name="Rectangle 127"/>
                  <p:cNvSpPr>
                    <a:spLocks noChangeArrowheads="1"/>
                  </p:cNvSpPr>
                  <p:nvPr/>
                </p:nvSpPr>
                <p:spPr bwMode="auto">
                  <a:xfrm>
                    <a:off x="2926"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6" name="Rectangle 128"/>
                  <p:cNvSpPr>
                    <a:spLocks noChangeArrowheads="1"/>
                  </p:cNvSpPr>
                  <p:nvPr/>
                </p:nvSpPr>
                <p:spPr bwMode="auto">
                  <a:xfrm>
                    <a:off x="2935"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7" name="Rectangle 129"/>
                  <p:cNvSpPr>
                    <a:spLocks noChangeArrowheads="1"/>
                  </p:cNvSpPr>
                  <p:nvPr/>
                </p:nvSpPr>
                <p:spPr bwMode="auto">
                  <a:xfrm>
                    <a:off x="2944"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8" name="Rectangle 130"/>
                  <p:cNvSpPr>
                    <a:spLocks noChangeArrowheads="1"/>
                  </p:cNvSpPr>
                  <p:nvPr/>
                </p:nvSpPr>
                <p:spPr bwMode="auto">
                  <a:xfrm>
                    <a:off x="2953"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9" name="Rectangle 131"/>
                  <p:cNvSpPr>
                    <a:spLocks noChangeArrowheads="1"/>
                  </p:cNvSpPr>
                  <p:nvPr/>
                </p:nvSpPr>
                <p:spPr bwMode="auto">
                  <a:xfrm>
                    <a:off x="2963"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0" name="Rectangle 132"/>
                  <p:cNvSpPr>
                    <a:spLocks noChangeArrowheads="1"/>
                  </p:cNvSpPr>
                  <p:nvPr/>
                </p:nvSpPr>
                <p:spPr bwMode="auto">
                  <a:xfrm>
                    <a:off x="2972"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1" name="Rectangle 133"/>
                  <p:cNvSpPr>
                    <a:spLocks noChangeArrowheads="1"/>
                  </p:cNvSpPr>
                  <p:nvPr/>
                </p:nvSpPr>
                <p:spPr bwMode="auto">
                  <a:xfrm>
                    <a:off x="2981"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2" name="Rectangle 134"/>
                  <p:cNvSpPr>
                    <a:spLocks noChangeArrowheads="1"/>
                  </p:cNvSpPr>
                  <p:nvPr/>
                </p:nvSpPr>
                <p:spPr bwMode="auto">
                  <a:xfrm>
                    <a:off x="2990"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3" name="Rectangle 135"/>
                  <p:cNvSpPr>
                    <a:spLocks noChangeArrowheads="1"/>
                  </p:cNvSpPr>
                  <p:nvPr/>
                </p:nvSpPr>
                <p:spPr bwMode="auto">
                  <a:xfrm>
                    <a:off x="2999"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4" name="Rectangle 136"/>
                  <p:cNvSpPr>
                    <a:spLocks noChangeArrowheads="1"/>
                  </p:cNvSpPr>
                  <p:nvPr/>
                </p:nvSpPr>
                <p:spPr bwMode="auto">
                  <a:xfrm>
                    <a:off x="3009"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5" name="Rectangle 137"/>
                  <p:cNvSpPr>
                    <a:spLocks noChangeArrowheads="1"/>
                  </p:cNvSpPr>
                  <p:nvPr/>
                </p:nvSpPr>
                <p:spPr bwMode="auto">
                  <a:xfrm>
                    <a:off x="3018"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6" name="Rectangle 138"/>
                  <p:cNvSpPr>
                    <a:spLocks noChangeArrowheads="1"/>
                  </p:cNvSpPr>
                  <p:nvPr/>
                </p:nvSpPr>
                <p:spPr bwMode="auto">
                  <a:xfrm>
                    <a:off x="3027"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7" name="Rectangle 139"/>
                  <p:cNvSpPr>
                    <a:spLocks noChangeArrowheads="1"/>
                  </p:cNvSpPr>
                  <p:nvPr/>
                </p:nvSpPr>
                <p:spPr bwMode="auto">
                  <a:xfrm>
                    <a:off x="3036"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8" name="Rectangle 140"/>
                  <p:cNvSpPr>
                    <a:spLocks noChangeArrowheads="1"/>
                  </p:cNvSpPr>
                  <p:nvPr/>
                </p:nvSpPr>
                <p:spPr bwMode="auto">
                  <a:xfrm>
                    <a:off x="3045"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9" name="Rectangle 141"/>
                  <p:cNvSpPr>
                    <a:spLocks noChangeArrowheads="1"/>
                  </p:cNvSpPr>
                  <p:nvPr/>
                </p:nvSpPr>
                <p:spPr bwMode="auto">
                  <a:xfrm>
                    <a:off x="3054"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0" name="Rectangle 142"/>
                  <p:cNvSpPr>
                    <a:spLocks noChangeArrowheads="1"/>
                  </p:cNvSpPr>
                  <p:nvPr/>
                </p:nvSpPr>
                <p:spPr bwMode="auto">
                  <a:xfrm>
                    <a:off x="3064"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1" name="Rectangle 143"/>
                  <p:cNvSpPr>
                    <a:spLocks noChangeArrowheads="1"/>
                  </p:cNvSpPr>
                  <p:nvPr/>
                </p:nvSpPr>
                <p:spPr bwMode="auto">
                  <a:xfrm>
                    <a:off x="3073"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2" name="Rectangle 144"/>
                  <p:cNvSpPr>
                    <a:spLocks noChangeArrowheads="1"/>
                  </p:cNvSpPr>
                  <p:nvPr/>
                </p:nvSpPr>
                <p:spPr bwMode="auto">
                  <a:xfrm>
                    <a:off x="3082"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3" name="Rectangle 145"/>
                  <p:cNvSpPr>
                    <a:spLocks noChangeArrowheads="1"/>
                  </p:cNvSpPr>
                  <p:nvPr/>
                </p:nvSpPr>
                <p:spPr bwMode="auto">
                  <a:xfrm>
                    <a:off x="3091"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4" name="Rectangle 146"/>
                  <p:cNvSpPr>
                    <a:spLocks noChangeArrowheads="1"/>
                  </p:cNvSpPr>
                  <p:nvPr/>
                </p:nvSpPr>
                <p:spPr bwMode="auto">
                  <a:xfrm>
                    <a:off x="3100"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5" name="Rectangle 147"/>
                  <p:cNvSpPr>
                    <a:spLocks noChangeArrowheads="1"/>
                  </p:cNvSpPr>
                  <p:nvPr/>
                </p:nvSpPr>
                <p:spPr bwMode="auto">
                  <a:xfrm>
                    <a:off x="3110"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6" name="Rectangle 148"/>
                  <p:cNvSpPr>
                    <a:spLocks noChangeArrowheads="1"/>
                  </p:cNvSpPr>
                  <p:nvPr/>
                </p:nvSpPr>
                <p:spPr bwMode="auto">
                  <a:xfrm>
                    <a:off x="3119"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7" name="Rectangle 149"/>
                  <p:cNvSpPr>
                    <a:spLocks noChangeArrowheads="1"/>
                  </p:cNvSpPr>
                  <p:nvPr/>
                </p:nvSpPr>
                <p:spPr bwMode="auto">
                  <a:xfrm>
                    <a:off x="3128"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8" name="Rectangle 150"/>
                  <p:cNvSpPr>
                    <a:spLocks noChangeArrowheads="1"/>
                  </p:cNvSpPr>
                  <p:nvPr/>
                </p:nvSpPr>
                <p:spPr bwMode="auto">
                  <a:xfrm>
                    <a:off x="3137"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9" name="Rectangle 151"/>
                  <p:cNvSpPr>
                    <a:spLocks noChangeArrowheads="1"/>
                  </p:cNvSpPr>
                  <p:nvPr/>
                </p:nvSpPr>
                <p:spPr bwMode="auto">
                  <a:xfrm>
                    <a:off x="3146"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0" name="Rectangle 152"/>
                  <p:cNvSpPr>
                    <a:spLocks noChangeArrowheads="1"/>
                  </p:cNvSpPr>
                  <p:nvPr/>
                </p:nvSpPr>
                <p:spPr bwMode="auto">
                  <a:xfrm>
                    <a:off x="3155"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1" name="Rectangle 153"/>
                  <p:cNvSpPr>
                    <a:spLocks noChangeArrowheads="1"/>
                  </p:cNvSpPr>
                  <p:nvPr/>
                </p:nvSpPr>
                <p:spPr bwMode="auto">
                  <a:xfrm>
                    <a:off x="3165"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2" name="Rectangle 154"/>
                  <p:cNvSpPr>
                    <a:spLocks noChangeArrowheads="1"/>
                  </p:cNvSpPr>
                  <p:nvPr/>
                </p:nvSpPr>
                <p:spPr bwMode="auto">
                  <a:xfrm>
                    <a:off x="3174"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3" name="Rectangle 155"/>
                  <p:cNvSpPr>
                    <a:spLocks noChangeArrowheads="1"/>
                  </p:cNvSpPr>
                  <p:nvPr/>
                </p:nvSpPr>
                <p:spPr bwMode="auto">
                  <a:xfrm>
                    <a:off x="3183"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4" name="Rectangle 156"/>
                  <p:cNvSpPr>
                    <a:spLocks noChangeArrowheads="1"/>
                  </p:cNvSpPr>
                  <p:nvPr/>
                </p:nvSpPr>
                <p:spPr bwMode="auto">
                  <a:xfrm>
                    <a:off x="3192"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5" name="Rectangle 157"/>
                  <p:cNvSpPr>
                    <a:spLocks noChangeArrowheads="1"/>
                  </p:cNvSpPr>
                  <p:nvPr/>
                </p:nvSpPr>
                <p:spPr bwMode="auto">
                  <a:xfrm>
                    <a:off x="3201"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6" name="Rectangle 158"/>
                  <p:cNvSpPr>
                    <a:spLocks noChangeArrowheads="1"/>
                  </p:cNvSpPr>
                  <p:nvPr/>
                </p:nvSpPr>
                <p:spPr bwMode="auto">
                  <a:xfrm>
                    <a:off x="3211"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7" name="Rectangle 159"/>
                  <p:cNvSpPr>
                    <a:spLocks noChangeArrowheads="1"/>
                  </p:cNvSpPr>
                  <p:nvPr/>
                </p:nvSpPr>
                <p:spPr bwMode="auto">
                  <a:xfrm>
                    <a:off x="3220"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8" name="Rectangle 160"/>
                  <p:cNvSpPr>
                    <a:spLocks noChangeArrowheads="1"/>
                  </p:cNvSpPr>
                  <p:nvPr/>
                </p:nvSpPr>
                <p:spPr bwMode="auto">
                  <a:xfrm>
                    <a:off x="3229"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9" name="Rectangle 161"/>
                  <p:cNvSpPr>
                    <a:spLocks noChangeArrowheads="1"/>
                  </p:cNvSpPr>
                  <p:nvPr/>
                </p:nvSpPr>
                <p:spPr bwMode="auto">
                  <a:xfrm>
                    <a:off x="3238"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0" name="Rectangle 162"/>
                  <p:cNvSpPr>
                    <a:spLocks noChangeArrowheads="1"/>
                  </p:cNvSpPr>
                  <p:nvPr/>
                </p:nvSpPr>
                <p:spPr bwMode="auto">
                  <a:xfrm>
                    <a:off x="3247"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1" name="Rectangle 163"/>
                  <p:cNvSpPr>
                    <a:spLocks noChangeArrowheads="1"/>
                  </p:cNvSpPr>
                  <p:nvPr/>
                </p:nvSpPr>
                <p:spPr bwMode="auto">
                  <a:xfrm>
                    <a:off x="3256"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2" name="Rectangle 164"/>
                  <p:cNvSpPr>
                    <a:spLocks noChangeArrowheads="1"/>
                  </p:cNvSpPr>
                  <p:nvPr/>
                </p:nvSpPr>
                <p:spPr bwMode="auto">
                  <a:xfrm>
                    <a:off x="3266"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3" name="Rectangle 165"/>
                  <p:cNvSpPr>
                    <a:spLocks noChangeArrowheads="1"/>
                  </p:cNvSpPr>
                  <p:nvPr/>
                </p:nvSpPr>
                <p:spPr bwMode="auto">
                  <a:xfrm>
                    <a:off x="3275"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4" name="Rectangle 166"/>
                  <p:cNvSpPr>
                    <a:spLocks noChangeArrowheads="1"/>
                  </p:cNvSpPr>
                  <p:nvPr/>
                </p:nvSpPr>
                <p:spPr bwMode="auto">
                  <a:xfrm>
                    <a:off x="3284"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5" name="Rectangle 167"/>
                  <p:cNvSpPr>
                    <a:spLocks noChangeArrowheads="1"/>
                  </p:cNvSpPr>
                  <p:nvPr/>
                </p:nvSpPr>
                <p:spPr bwMode="auto">
                  <a:xfrm>
                    <a:off x="3293"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6" name="Rectangle 168"/>
                  <p:cNvSpPr>
                    <a:spLocks noChangeArrowheads="1"/>
                  </p:cNvSpPr>
                  <p:nvPr/>
                </p:nvSpPr>
                <p:spPr bwMode="auto">
                  <a:xfrm>
                    <a:off x="3302"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7" name="Rectangle 169"/>
                  <p:cNvSpPr>
                    <a:spLocks noChangeArrowheads="1"/>
                  </p:cNvSpPr>
                  <p:nvPr/>
                </p:nvSpPr>
                <p:spPr bwMode="auto">
                  <a:xfrm>
                    <a:off x="3312"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8" name="Rectangle 170"/>
                  <p:cNvSpPr>
                    <a:spLocks noChangeArrowheads="1"/>
                  </p:cNvSpPr>
                  <p:nvPr/>
                </p:nvSpPr>
                <p:spPr bwMode="auto">
                  <a:xfrm>
                    <a:off x="3321"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9" name="Rectangle 171"/>
                  <p:cNvSpPr>
                    <a:spLocks noChangeArrowheads="1"/>
                  </p:cNvSpPr>
                  <p:nvPr/>
                </p:nvSpPr>
                <p:spPr bwMode="auto">
                  <a:xfrm>
                    <a:off x="3330"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0" name="Rectangle 172"/>
                  <p:cNvSpPr>
                    <a:spLocks noChangeArrowheads="1"/>
                  </p:cNvSpPr>
                  <p:nvPr/>
                </p:nvSpPr>
                <p:spPr bwMode="auto">
                  <a:xfrm>
                    <a:off x="3339"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1" name="Rectangle 173"/>
                  <p:cNvSpPr>
                    <a:spLocks noChangeArrowheads="1"/>
                  </p:cNvSpPr>
                  <p:nvPr/>
                </p:nvSpPr>
                <p:spPr bwMode="auto">
                  <a:xfrm>
                    <a:off x="3341" y="4280"/>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2" name="Rectangle 174"/>
                  <p:cNvSpPr>
                    <a:spLocks noChangeArrowheads="1"/>
                  </p:cNvSpPr>
                  <p:nvPr/>
                </p:nvSpPr>
                <p:spPr bwMode="auto">
                  <a:xfrm>
                    <a:off x="3341" y="4270"/>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3" name="Rectangle 175"/>
                  <p:cNvSpPr>
                    <a:spLocks noChangeArrowheads="1"/>
                  </p:cNvSpPr>
                  <p:nvPr/>
                </p:nvSpPr>
                <p:spPr bwMode="auto">
                  <a:xfrm>
                    <a:off x="3341" y="4260"/>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4" name="Rectangle 176"/>
                  <p:cNvSpPr>
                    <a:spLocks noChangeArrowheads="1"/>
                  </p:cNvSpPr>
                  <p:nvPr/>
                </p:nvSpPr>
                <p:spPr bwMode="auto">
                  <a:xfrm>
                    <a:off x="3341" y="425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5" name="Rectangle 177"/>
                  <p:cNvSpPr>
                    <a:spLocks noChangeArrowheads="1"/>
                  </p:cNvSpPr>
                  <p:nvPr/>
                </p:nvSpPr>
                <p:spPr bwMode="auto">
                  <a:xfrm>
                    <a:off x="3341" y="424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6" name="Rectangle 178"/>
                  <p:cNvSpPr>
                    <a:spLocks noChangeArrowheads="1"/>
                  </p:cNvSpPr>
                  <p:nvPr/>
                </p:nvSpPr>
                <p:spPr bwMode="auto">
                  <a:xfrm>
                    <a:off x="3341" y="423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7" name="Rectangle 179"/>
                  <p:cNvSpPr>
                    <a:spLocks noChangeArrowheads="1"/>
                  </p:cNvSpPr>
                  <p:nvPr/>
                </p:nvSpPr>
                <p:spPr bwMode="auto">
                  <a:xfrm>
                    <a:off x="3341" y="422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8" name="Rectangle 180"/>
                  <p:cNvSpPr>
                    <a:spLocks noChangeArrowheads="1"/>
                  </p:cNvSpPr>
                  <p:nvPr/>
                </p:nvSpPr>
                <p:spPr bwMode="auto">
                  <a:xfrm>
                    <a:off x="3341" y="4212"/>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9" name="Rectangle 181"/>
                  <p:cNvSpPr>
                    <a:spLocks noChangeArrowheads="1"/>
                  </p:cNvSpPr>
                  <p:nvPr/>
                </p:nvSpPr>
                <p:spPr bwMode="auto">
                  <a:xfrm>
                    <a:off x="3341" y="420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0" name="Rectangle 182"/>
                  <p:cNvSpPr>
                    <a:spLocks noChangeArrowheads="1"/>
                  </p:cNvSpPr>
                  <p:nvPr/>
                </p:nvSpPr>
                <p:spPr bwMode="auto">
                  <a:xfrm>
                    <a:off x="3341" y="419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1" name="Rectangle 183"/>
                  <p:cNvSpPr>
                    <a:spLocks noChangeArrowheads="1"/>
                  </p:cNvSpPr>
                  <p:nvPr/>
                </p:nvSpPr>
                <p:spPr bwMode="auto">
                  <a:xfrm>
                    <a:off x="3341" y="418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2" name="Rectangle 184"/>
                  <p:cNvSpPr>
                    <a:spLocks noChangeArrowheads="1"/>
                  </p:cNvSpPr>
                  <p:nvPr/>
                </p:nvSpPr>
                <p:spPr bwMode="auto">
                  <a:xfrm>
                    <a:off x="3341" y="417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3" name="Rectangle 185"/>
                  <p:cNvSpPr>
                    <a:spLocks noChangeArrowheads="1"/>
                  </p:cNvSpPr>
                  <p:nvPr/>
                </p:nvSpPr>
                <p:spPr bwMode="auto">
                  <a:xfrm>
                    <a:off x="3341" y="4163"/>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4" name="Rectangle 186"/>
                  <p:cNvSpPr>
                    <a:spLocks noChangeArrowheads="1"/>
                  </p:cNvSpPr>
                  <p:nvPr/>
                </p:nvSpPr>
                <p:spPr bwMode="auto">
                  <a:xfrm>
                    <a:off x="3341" y="415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5" name="Rectangle 187"/>
                  <p:cNvSpPr>
                    <a:spLocks noChangeArrowheads="1"/>
                  </p:cNvSpPr>
                  <p:nvPr/>
                </p:nvSpPr>
                <p:spPr bwMode="auto">
                  <a:xfrm>
                    <a:off x="3341" y="414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6" name="Rectangle 188"/>
                  <p:cNvSpPr>
                    <a:spLocks noChangeArrowheads="1"/>
                  </p:cNvSpPr>
                  <p:nvPr/>
                </p:nvSpPr>
                <p:spPr bwMode="auto">
                  <a:xfrm>
                    <a:off x="3341" y="413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7" name="Rectangle 189"/>
                  <p:cNvSpPr>
                    <a:spLocks noChangeArrowheads="1"/>
                  </p:cNvSpPr>
                  <p:nvPr/>
                </p:nvSpPr>
                <p:spPr bwMode="auto">
                  <a:xfrm>
                    <a:off x="3341" y="412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8" name="Rectangle 190"/>
                  <p:cNvSpPr>
                    <a:spLocks noChangeArrowheads="1"/>
                  </p:cNvSpPr>
                  <p:nvPr/>
                </p:nvSpPr>
                <p:spPr bwMode="auto">
                  <a:xfrm>
                    <a:off x="3341" y="4114"/>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9" name="Rectangle 191"/>
                  <p:cNvSpPr>
                    <a:spLocks noChangeArrowheads="1"/>
                  </p:cNvSpPr>
                  <p:nvPr/>
                </p:nvSpPr>
                <p:spPr bwMode="auto">
                  <a:xfrm>
                    <a:off x="3341" y="410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0" name="Rectangle 192"/>
                  <p:cNvSpPr>
                    <a:spLocks noChangeArrowheads="1"/>
                  </p:cNvSpPr>
                  <p:nvPr/>
                </p:nvSpPr>
                <p:spPr bwMode="auto">
                  <a:xfrm>
                    <a:off x="3341" y="409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1" name="Rectangle 193"/>
                  <p:cNvSpPr>
                    <a:spLocks noChangeArrowheads="1"/>
                  </p:cNvSpPr>
                  <p:nvPr/>
                </p:nvSpPr>
                <p:spPr bwMode="auto">
                  <a:xfrm>
                    <a:off x="3341" y="408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2" name="Rectangle 194"/>
                  <p:cNvSpPr>
                    <a:spLocks noChangeArrowheads="1"/>
                  </p:cNvSpPr>
                  <p:nvPr/>
                </p:nvSpPr>
                <p:spPr bwMode="auto">
                  <a:xfrm>
                    <a:off x="3341" y="407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3" name="Rectangle 195"/>
                  <p:cNvSpPr>
                    <a:spLocks noChangeArrowheads="1"/>
                  </p:cNvSpPr>
                  <p:nvPr/>
                </p:nvSpPr>
                <p:spPr bwMode="auto">
                  <a:xfrm>
                    <a:off x="3341" y="4065"/>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4" name="Rectangle 196"/>
                  <p:cNvSpPr>
                    <a:spLocks noChangeArrowheads="1"/>
                  </p:cNvSpPr>
                  <p:nvPr/>
                </p:nvSpPr>
                <p:spPr bwMode="auto">
                  <a:xfrm>
                    <a:off x="3341" y="405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5" name="Rectangle 197"/>
                  <p:cNvSpPr>
                    <a:spLocks noChangeArrowheads="1"/>
                  </p:cNvSpPr>
                  <p:nvPr/>
                </p:nvSpPr>
                <p:spPr bwMode="auto">
                  <a:xfrm>
                    <a:off x="3341" y="404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6" name="Rectangle 198"/>
                  <p:cNvSpPr>
                    <a:spLocks noChangeArrowheads="1"/>
                  </p:cNvSpPr>
                  <p:nvPr/>
                </p:nvSpPr>
                <p:spPr bwMode="auto">
                  <a:xfrm>
                    <a:off x="3341" y="403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7" name="Rectangle 199"/>
                  <p:cNvSpPr>
                    <a:spLocks noChangeArrowheads="1"/>
                  </p:cNvSpPr>
                  <p:nvPr/>
                </p:nvSpPr>
                <p:spPr bwMode="auto">
                  <a:xfrm>
                    <a:off x="3341" y="402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8" name="Rectangle 200"/>
                  <p:cNvSpPr>
                    <a:spLocks noChangeArrowheads="1"/>
                  </p:cNvSpPr>
                  <p:nvPr/>
                </p:nvSpPr>
                <p:spPr bwMode="auto">
                  <a:xfrm>
                    <a:off x="3341" y="4016"/>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9" name="Rectangle 201"/>
                  <p:cNvSpPr>
                    <a:spLocks noChangeArrowheads="1"/>
                  </p:cNvSpPr>
                  <p:nvPr/>
                </p:nvSpPr>
                <p:spPr bwMode="auto">
                  <a:xfrm>
                    <a:off x="3341" y="400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0" name="Rectangle 202"/>
                  <p:cNvSpPr>
                    <a:spLocks noChangeArrowheads="1"/>
                  </p:cNvSpPr>
                  <p:nvPr/>
                </p:nvSpPr>
                <p:spPr bwMode="auto">
                  <a:xfrm>
                    <a:off x="3341" y="399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1" name="Rectangle 203"/>
                  <p:cNvSpPr>
                    <a:spLocks noChangeArrowheads="1"/>
                  </p:cNvSpPr>
                  <p:nvPr/>
                </p:nvSpPr>
                <p:spPr bwMode="auto">
                  <a:xfrm>
                    <a:off x="3341" y="398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2" name="Rectangle 204"/>
                  <p:cNvSpPr>
                    <a:spLocks noChangeArrowheads="1"/>
                  </p:cNvSpPr>
                  <p:nvPr/>
                </p:nvSpPr>
                <p:spPr bwMode="auto">
                  <a:xfrm>
                    <a:off x="3341" y="397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3" name="Rectangle 205"/>
                  <p:cNvSpPr>
                    <a:spLocks noChangeArrowheads="1"/>
                  </p:cNvSpPr>
                  <p:nvPr/>
                </p:nvSpPr>
                <p:spPr bwMode="auto">
                  <a:xfrm>
                    <a:off x="3341" y="396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4" name="Rectangle 206"/>
                  <p:cNvSpPr>
                    <a:spLocks noChangeArrowheads="1"/>
                  </p:cNvSpPr>
                  <p:nvPr/>
                </p:nvSpPr>
                <p:spPr bwMode="auto">
                  <a:xfrm>
                    <a:off x="3341" y="395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5" name="Rectangle 207"/>
                  <p:cNvSpPr>
                    <a:spLocks noChangeArrowheads="1"/>
                  </p:cNvSpPr>
                  <p:nvPr/>
                </p:nvSpPr>
                <p:spPr bwMode="auto">
                  <a:xfrm>
                    <a:off x="3341" y="394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6" name="Rectangle 208"/>
                  <p:cNvSpPr>
                    <a:spLocks noChangeArrowheads="1"/>
                  </p:cNvSpPr>
                  <p:nvPr/>
                </p:nvSpPr>
                <p:spPr bwMode="auto">
                  <a:xfrm>
                    <a:off x="3341" y="39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7" name="Rectangle 209"/>
                  <p:cNvSpPr>
                    <a:spLocks noChangeArrowheads="1"/>
                  </p:cNvSpPr>
                  <p:nvPr/>
                </p:nvSpPr>
                <p:spPr bwMode="auto">
                  <a:xfrm>
                    <a:off x="3341" y="392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8" name="Rectangle 210"/>
                  <p:cNvSpPr>
                    <a:spLocks noChangeArrowheads="1"/>
                  </p:cNvSpPr>
                  <p:nvPr/>
                </p:nvSpPr>
                <p:spPr bwMode="auto">
                  <a:xfrm>
                    <a:off x="3341" y="391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9" name="Rectangle 211"/>
                  <p:cNvSpPr>
                    <a:spLocks noChangeArrowheads="1"/>
                  </p:cNvSpPr>
                  <p:nvPr/>
                </p:nvSpPr>
                <p:spPr bwMode="auto">
                  <a:xfrm>
                    <a:off x="3341" y="390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0" name="Rectangle 212"/>
                  <p:cNvSpPr>
                    <a:spLocks noChangeArrowheads="1"/>
                  </p:cNvSpPr>
                  <p:nvPr/>
                </p:nvSpPr>
                <p:spPr bwMode="auto">
                  <a:xfrm>
                    <a:off x="3341" y="389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1" name="Rectangle 213"/>
                  <p:cNvSpPr>
                    <a:spLocks noChangeArrowheads="1"/>
                  </p:cNvSpPr>
                  <p:nvPr/>
                </p:nvSpPr>
                <p:spPr bwMode="auto">
                  <a:xfrm>
                    <a:off x="3341" y="388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2" name="Rectangle 214"/>
                  <p:cNvSpPr>
                    <a:spLocks noChangeArrowheads="1"/>
                  </p:cNvSpPr>
                  <p:nvPr/>
                </p:nvSpPr>
                <p:spPr bwMode="auto">
                  <a:xfrm>
                    <a:off x="3341" y="387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3" name="Rectangle 215"/>
                  <p:cNvSpPr>
                    <a:spLocks noChangeArrowheads="1"/>
                  </p:cNvSpPr>
                  <p:nvPr/>
                </p:nvSpPr>
                <p:spPr bwMode="auto">
                  <a:xfrm>
                    <a:off x="3341" y="386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4" name="Rectangle 216"/>
                  <p:cNvSpPr>
                    <a:spLocks noChangeArrowheads="1"/>
                  </p:cNvSpPr>
                  <p:nvPr/>
                </p:nvSpPr>
                <p:spPr bwMode="auto">
                  <a:xfrm>
                    <a:off x="3341" y="385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5" name="Rectangle 217"/>
                  <p:cNvSpPr>
                    <a:spLocks noChangeArrowheads="1"/>
                  </p:cNvSpPr>
                  <p:nvPr/>
                </p:nvSpPr>
                <p:spPr bwMode="auto">
                  <a:xfrm>
                    <a:off x="3341" y="384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6" name="Rectangle 218"/>
                  <p:cNvSpPr>
                    <a:spLocks noChangeArrowheads="1"/>
                  </p:cNvSpPr>
                  <p:nvPr/>
                </p:nvSpPr>
                <p:spPr bwMode="auto">
                  <a:xfrm>
                    <a:off x="3341" y="383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7" name="Rectangle 219"/>
                  <p:cNvSpPr>
                    <a:spLocks noChangeArrowheads="1"/>
                  </p:cNvSpPr>
                  <p:nvPr/>
                </p:nvSpPr>
                <p:spPr bwMode="auto">
                  <a:xfrm>
                    <a:off x="3334"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8" name="Rectangle 220"/>
                  <p:cNvSpPr>
                    <a:spLocks noChangeArrowheads="1"/>
                  </p:cNvSpPr>
                  <p:nvPr/>
                </p:nvSpPr>
                <p:spPr bwMode="auto">
                  <a:xfrm>
                    <a:off x="3325"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9" name="Rectangle 221"/>
                  <p:cNvSpPr>
                    <a:spLocks noChangeArrowheads="1"/>
                  </p:cNvSpPr>
                  <p:nvPr/>
                </p:nvSpPr>
                <p:spPr bwMode="auto">
                  <a:xfrm>
                    <a:off x="3316"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0" name="Rectangle 222"/>
                  <p:cNvSpPr>
                    <a:spLocks noChangeArrowheads="1"/>
                  </p:cNvSpPr>
                  <p:nvPr/>
                </p:nvSpPr>
                <p:spPr bwMode="auto">
                  <a:xfrm>
                    <a:off x="3307"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1" name="Rectangle 223"/>
                  <p:cNvSpPr>
                    <a:spLocks noChangeArrowheads="1"/>
                  </p:cNvSpPr>
                  <p:nvPr/>
                </p:nvSpPr>
                <p:spPr bwMode="auto">
                  <a:xfrm>
                    <a:off x="3298"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2" name="Rectangle 224"/>
                  <p:cNvSpPr>
                    <a:spLocks noChangeArrowheads="1"/>
                  </p:cNvSpPr>
                  <p:nvPr/>
                </p:nvSpPr>
                <p:spPr bwMode="auto">
                  <a:xfrm>
                    <a:off x="3289"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3" name="Rectangle 225"/>
                  <p:cNvSpPr>
                    <a:spLocks noChangeArrowheads="1"/>
                  </p:cNvSpPr>
                  <p:nvPr/>
                </p:nvSpPr>
                <p:spPr bwMode="auto">
                  <a:xfrm>
                    <a:off x="3279"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4" name="Rectangle 226"/>
                  <p:cNvSpPr>
                    <a:spLocks noChangeArrowheads="1"/>
                  </p:cNvSpPr>
                  <p:nvPr/>
                </p:nvSpPr>
                <p:spPr bwMode="auto">
                  <a:xfrm>
                    <a:off x="3270"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5" name="Rectangle 227"/>
                  <p:cNvSpPr>
                    <a:spLocks noChangeArrowheads="1"/>
                  </p:cNvSpPr>
                  <p:nvPr/>
                </p:nvSpPr>
                <p:spPr bwMode="auto">
                  <a:xfrm>
                    <a:off x="3261"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6" name="Rectangle 228"/>
                  <p:cNvSpPr>
                    <a:spLocks noChangeArrowheads="1"/>
                  </p:cNvSpPr>
                  <p:nvPr/>
                </p:nvSpPr>
                <p:spPr bwMode="auto">
                  <a:xfrm>
                    <a:off x="3252"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7" name="Rectangle 229"/>
                  <p:cNvSpPr>
                    <a:spLocks noChangeArrowheads="1"/>
                  </p:cNvSpPr>
                  <p:nvPr/>
                </p:nvSpPr>
                <p:spPr bwMode="auto">
                  <a:xfrm>
                    <a:off x="3243"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8" name="Rectangle 230"/>
                  <p:cNvSpPr>
                    <a:spLocks noChangeArrowheads="1"/>
                  </p:cNvSpPr>
                  <p:nvPr/>
                </p:nvSpPr>
                <p:spPr bwMode="auto">
                  <a:xfrm>
                    <a:off x="3233"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9" name="Rectangle 231"/>
                  <p:cNvSpPr>
                    <a:spLocks noChangeArrowheads="1"/>
                  </p:cNvSpPr>
                  <p:nvPr/>
                </p:nvSpPr>
                <p:spPr bwMode="auto">
                  <a:xfrm>
                    <a:off x="3224"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0" name="Rectangle 232"/>
                  <p:cNvSpPr>
                    <a:spLocks noChangeArrowheads="1"/>
                  </p:cNvSpPr>
                  <p:nvPr/>
                </p:nvSpPr>
                <p:spPr bwMode="auto">
                  <a:xfrm>
                    <a:off x="3215"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1" name="Rectangle 233"/>
                  <p:cNvSpPr>
                    <a:spLocks noChangeArrowheads="1"/>
                  </p:cNvSpPr>
                  <p:nvPr/>
                </p:nvSpPr>
                <p:spPr bwMode="auto">
                  <a:xfrm>
                    <a:off x="3206"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2" name="Rectangle 234"/>
                  <p:cNvSpPr>
                    <a:spLocks noChangeArrowheads="1"/>
                  </p:cNvSpPr>
                  <p:nvPr/>
                </p:nvSpPr>
                <p:spPr bwMode="auto">
                  <a:xfrm>
                    <a:off x="3197"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3" name="Rectangle 235"/>
                  <p:cNvSpPr>
                    <a:spLocks noChangeArrowheads="1"/>
                  </p:cNvSpPr>
                  <p:nvPr/>
                </p:nvSpPr>
                <p:spPr bwMode="auto">
                  <a:xfrm>
                    <a:off x="3188"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4" name="Rectangle 236"/>
                  <p:cNvSpPr>
                    <a:spLocks noChangeArrowheads="1"/>
                  </p:cNvSpPr>
                  <p:nvPr/>
                </p:nvSpPr>
                <p:spPr bwMode="auto">
                  <a:xfrm>
                    <a:off x="3178"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5" name="Rectangle 237"/>
                  <p:cNvSpPr>
                    <a:spLocks noChangeArrowheads="1"/>
                  </p:cNvSpPr>
                  <p:nvPr/>
                </p:nvSpPr>
                <p:spPr bwMode="auto">
                  <a:xfrm>
                    <a:off x="3169"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6" name="Rectangle 238"/>
                  <p:cNvSpPr>
                    <a:spLocks noChangeArrowheads="1"/>
                  </p:cNvSpPr>
                  <p:nvPr/>
                </p:nvSpPr>
                <p:spPr bwMode="auto">
                  <a:xfrm>
                    <a:off x="3160"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7" name="Rectangle 239"/>
                  <p:cNvSpPr>
                    <a:spLocks noChangeArrowheads="1"/>
                  </p:cNvSpPr>
                  <p:nvPr/>
                </p:nvSpPr>
                <p:spPr bwMode="auto">
                  <a:xfrm>
                    <a:off x="3151"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8" name="Rectangle 240"/>
                  <p:cNvSpPr>
                    <a:spLocks noChangeArrowheads="1"/>
                  </p:cNvSpPr>
                  <p:nvPr/>
                </p:nvSpPr>
                <p:spPr bwMode="auto">
                  <a:xfrm>
                    <a:off x="3142"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9" name="Rectangle 241"/>
                  <p:cNvSpPr>
                    <a:spLocks noChangeArrowheads="1"/>
                  </p:cNvSpPr>
                  <p:nvPr/>
                </p:nvSpPr>
                <p:spPr bwMode="auto">
                  <a:xfrm>
                    <a:off x="3132"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0" name="Rectangle 242"/>
                  <p:cNvSpPr>
                    <a:spLocks noChangeArrowheads="1"/>
                  </p:cNvSpPr>
                  <p:nvPr/>
                </p:nvSpPr>
                <p:spPr bwMode="auto">
                  <a:xfrm>
                    <a:off x="3123"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1" name="Rectangle 243"/>
                  <p:cNvSpPr>
                    <a:spLocks noChangeArrowheads="1"/>
                  </p:cNvSpPr>
                  <p:nvPr/>
                </p:nvSpPr>
                <p:spPr bwMode="auto">
                  <a:xfrm>
                    <a:off x="3114"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2" name="Rectangle 244"/>
                  <p:cNvSpPr>
                    <a:spLocks noChangeArrowheads="1"/>
                  </p:cNvSpPr>
                  <p:nvPr/>
                </p:nvSpPr>
                <p:spPr bwMode="auto">
                  <a:xfrm>
                    <a:off x="3105"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3" name="Rectangle 245"/>
                  <p:cNvSpPr>
                    <a:spLocks noChangeArrowheads="1"/>
                  </p:cNvSpPr>
                  <p:nvPr/>
                </p:nvSpPr>
                <p:spPr bwMode="auto">
                  <a:xfrm>
                    <a:off x="3096"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4" name="Rectangle 246"/>
                  <p:cNvSpPr>
                    <a:spLocks noChangeArrowheads="1"/>
                  </p:cNvSpPr>
                  <p:nvPr/>
                </p:nvSpPr>
                <p:spPr bwMode="auto">
                  <a:xfrm>
                    <a:off x="3087"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5" name="Rectangle 247"/>
                  <p:cNvSpPr>
                    <a:spLocks noChangeArrowheads="1"/>
                  </p:cNvSpPr>
                  <p:nvPr/>
                </p:nvSpPr>
                <p:spPr bwMode="auto">
                  <a:xfrm>
                    <a:off x="3077"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6" name="Rectangle 248"/>
                  <p:cNvSpPr>
                    <a:spLocks noChangeArrowheads="1"/>
                  </p:cNvSpPr>
                  <p:nvPr/>
                </p:nvSpPr>
                <p:spPr bwMode="auto">
                  <a:xfrm>
                    <a:off x="3068"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7" name="Rectangle 249"/>
                  <p:cNvSpPr>
                    <a:spLocks noChangeArrowheads="1"/>
                  </p:cNvSpPr>
                  <p:nvPr/>
                </p:nvSpPr>
                <p:spPr bwMode="auto">
                  <a:xfrm>
                    <a:off x="3059"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8" name="Rectangle 250"/>
                  <p:cNvSpPr>
                    <a:spLocks noChangeArrowheads="1"/>
                  </p:cNvSpPr>
                  <p:nvPr/>
                </p:nvSpPr>
                <p:spPr bwMode="auto">
                  <a:xfrm>
                    <a:off x="3050"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9" name="Rectangle 251"/>
                  <p:cNvSpPr>
                    <a:spLocks noChangeArrowheads="1"/>
                  </p:cNvSpPr>
                  <p:nvPr/>
                </p:nvSpPr>
                <p:spPr bwMode="auto">
                  <a:xfrm>
                    <a:off x="3041"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0" name="Rectangle 252"/>
                  <p:cNvSpPr>
                    <a:spLocks noChangeArrowheads="1"/>
                  </p:cNvSpPr>
                  <p:nvPr/>
                </p:nvSpPr>
                <p:spPr bwMode="auto">
                  <a:xfrm>
                    <a:off x="3032"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1" name="Rectangle 253"/>
                  <p:cNvSpPr>
                    <a:spLocks noChangeArrowheads="1"/>
                  </p:cNvSpPr>
                  <p:nvPr/>
                </p:nvSpPr>
                <p:spPr bwMode="auto">
                  <a:xfrm>
                    <a:off x="3022"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2" name="Rectangle 254"/>
                  <p:cNvSpPr>
                    <a:spLocks noChangeArrowheads="1"/>
                  </p:cNvSpPr>
                  <p:nvPr/>
                </p:nvSpPr>
                <p:spPr bwMode="auto">
                  <a:xfrm>
                    <a:off x="3013"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3" name="Rectangle 255"/>
                  <p:cNvSpPr>
                    <a:spLocks noChangeArrowheads="1"/>
                  </p:cNvSpPr>
                  <p:nvPr/>
                </p:nvSpPr>
                <p:spPr bwMode="auto">
                  <a:xfrm>
                    <a:off x="3004"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4" name="Rectangle 256"/>
                  <p:cNvSpPr>
                    <a:spLocks noChangeArrowheads="1"/>
                  </p:cNvSpPr>
                  <p:nvPr/>
                </p:nvSpPr>
                <p:spPr bwMode="auto">
                  <a:xfrm>
                    <a:off x="2995"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5" name="Rectangle 257"/>
                  <p:cNvSpPr>
                    <a:spLocks noChangeArrowheads="1"/>
                  </p:cNvSpPr>
                  <p:nvPr/>
                </p:nvSpPr>
                <p:spPr bwMode="auto">
                  <a:xfrm>
                    <a:off x="2986"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6" name="Rectangle 258"/>
                  <p:cNvSpPr>
                    <a:spLocks noChangeArrowheads="1"/>
                  </p:cNvSpPr>
                  <p:nvPr/>
                </p:nvSpPr>
                <p:spPr bwMode="auto">
                  <a:xfrm>
                    <a:off x="2976"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7" name="Rectangle 259"/>
                  <p:cNvSpPr>
                    <a:spLocks noChangeArrowheads="1"/>
                  </p:cNvSpPr>
                  <p:nvPr/>
                </p:nvSpPr>
                <p:spPr bwMode="auto">
                  <a:xfrm>
                    <a:off x="2967"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8" name="Rectangle 260"/>
                  <p:cNvSpPr>
                    <a:spLocks noChangeArrowheads="1"/>
                  </p:cNvSpPr>
                  <p:nvPr/>
                </p:nvSpPr>
                <p:spPr bwMode="auto">
                  <a:xfrm>
                    <a:off x="2958"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9" name="Rectangle 261"/>
                  <p:cNvSpPr>
                    <a:spLocks noChangeArrowheads="1"/>
                  </p:cNvSpPr>
                  <p:nvPr/>
                </p:nvSpPr>
                <p:spPr bwMode="auto">
                  <a:xfrm>
                    <a:off x="2949"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10" name="Rectangle 262"/>
                  <p:cNvSpPr>
                    <a:spLocks noChangeArrowheads="1"/>
                  </p:cNvSpPr>
                  <p:nvPr/>
                </p:nvSpPr>
                <p:spPr bwMode="auto">
                  <a:xfrm>
                    <a:off x="2940"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grpSp>
            <p:sp>
              <p:nvSpPr>
                <p:cNvPr id="53292" name="Rectangle 263"/>
                <p:cNvSpPr>
                  <a:spLocks noChangeArrowheads="1"/>
                </p:cNvSpPr>
                <p:nvPr/>
              </p:nvSpPr>
              <p:spPr bwMode="auto">
                <a:xfrm>
                  <a:off x="2931"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3" name="Rectangle 264"/>
                <p:cNvSpPr>
                  <a:spLocks noChangeArrowheads="1"/>
                </p:cNvSpPr>
                <p:nvPr/>
              </p:nvSpPr>
              <p:spPr bwMode="auto">
                <a:xfrm>
                  <a:off x="2921"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4" name="Rectangle 265"/>
                <p:cNvSpPr>
                  <a:spLocks noChangeArrowheads="1"/>
                </p:cNvSpPr>
                <p:nvPr/>
              </p:nvSpPr>
              <p:spPr bwMode="auto">
                <a:xfrm>
                  <a:off x="2912"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5" name="Rectangle 266"/>
                <p:cNvSpPr>
                  <a:spLocks noChangeArrowheads="1"/>
                </p:cNvSpPr>
                <p:nvPr/>
              </p:nvSpPr>
              <p:spPr bwMode="auto">
                <a:xfrm>
                  <a:off x="2903"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6" name="Rectangle 267"/>
                <p:cNvSpPr>
                  <a:spLocks noChangeArrowheads="1"/>
                </p:cNvSpPr>
                <p:nvPr/>
              </p:nvSpPr>
              <p:spPr bwMode="auto">
                <a:xfrm>
                  <a:off x="2894"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7" name="Rectangle 268"/>
                <p:cNvSpPr>
                  <a:spLocks noChangeArrowheads="1"/>
                </p:cNvSpPr>
                <p:nvPr/>
              </p:nvSpPr>
              <p:spPr bwMode="auto">
                <a:xfrm>
                  <a:off x="2885"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8" name="Rectangle 269"/>
                <p:cNvSpPr>
                  <a:spLocks noChangeArrowheads="1"/>
                </p:cNvSpPr>
                <p:nvPr/>
              </p:nvSpPr>
              <p:spPr bwMode="auto">
                <a:xfrm>
                  <a:off x="2875"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9" name="Rectangle 270"/>
                <p:cNvSpPr>
                  <a:spLocks noChangeArrowheads="1"/>
                </p:cNvSpPr>
                <p:nvPr/>
              </p:nvSpPr>
              <p:spPr bwMode="auto">
                <a:xfrm>
                  <a:off x="2866"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0" name="Rectangle 271"/>
                <p:cNvSpPr>
                  <a:spLocks noChangeArrowheads="1"/>
                </p:cNvSpPr>
                <p:nvPr/>
              </p:nvSpPr>
              <p:spPr bwMode="auto">
                <a:xfrm>
                  <a:off x="2857"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1" name="Rectangle 272"/>
                <p:cNvSpPr>
                  <a:spLocks noChangeArrowheads="1"/>
                </p:cNvSpPr>
                <p:nvPr/>
              </p:nvSpPr>
              <p:spPr bwMode="auto">
                <a:xfrm>
                  <a:off x="2848"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2" name="Rectangle 273"/>
                <p:cNvSpPr>
                  <a:spLocks noChangeArrowheads="1"/>
                </p:cNvSpPr>
                <p:nvPr/>
              </p:nvSpPr>
              <p:spPr bwMode="auto">
                <a:xfrm>
                  <a:off x="2839"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3" name="Rectangle 274"/>
                <p:cNvSpPr>
                  <a:spLocks noChangeArrowheads="1"/>
                </p:cNvSpPr>
                <p:nvPr/>
              </p:nvSpPr>
              <p:spPr bwMode="auto">
                <a:xfrm>
                  <a:off x="2830"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4" name="Rectangle 275"/>
                <p:cNvSpPr>
                  <a:spLocks noChangeArrowheads="1"/>
                </p:cNvSpPr>
                <p:nvPr/>
              </p:nvSpPr>
              <p:spPr bwMode="auto">
                <a:xfrm>
                  <a:off x="2820"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5" name="Rectangle 276"/>
                <p:cNvSpPr>
                  <a:spLocks noChangeArrowheads="1"/>
                </p:cNvSpPr>
                <p:nvPr/>
              </p:nvSpPr>
              <p:spPr bwMode="auto">
                <a:xfrm>
                  <a:off x="2811"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6" name="Rectangle 277"/>
                <p:cNvSpPr>
                  <a:spLocks noChangeArrowheads="1"/>
                </p:cNvSpPr>
                <p:nvPr/>
              </p:nvSpPr>
              <p:spPr bwMode="auto">
                <a:xfrm>
                  <a:off x="2802"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7" name="Rectangle 278"/>
                <p:cNvSpPr>
                  <a:spLocks noChangeArrowheads="1"/>
                </p:cNvSpPr>
                <p:nvPr/>
              </p:nvSpPr>
              <p:spPr bwMode="auto">
                <a:xfrm>
                  <a:off x="2793"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8" name="Rectangle 279"/>
                <p:cNvSpPr>
                  <a:spLocks noChangeArrowheads="1"/>
                </p:cNvSpPr>
                <p:nvPr/>
              </p:nvSpPr>
              <p:spPr bwMode="auto">
                <a:xfrm>
                  <a:off x="2784"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9" name="Rectangle 280"/>
                <p:cNvSpPr>
                  <a:spLocks noChangeArrowheads="1"/>
                </p:cNvSpPr>
                <p:nvPr/>
              </p:nvSpPr>
              <p:spPr bwMode="auto">
                <a:xfrm>
                  <a:off x="2774"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0" name="Rectangle 281"/>
                <p:cNvSpPr>
                  <a:spLocks noChangeArrowheads="1"/>
                </p:cNvSpPr>
                <p:nvPr/>
              </p:nvSpPr>
              <p:spPr bwMode="auto">
                <a:xfrm>
                  <a:off x="2765"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grpSp>
        </p:grpSp>
      </p:grpSp>
      <p:sp>
        <p:nvSpPr>
          <p:cNvPr id="53261" name="Line 282"/>
          <p:cNvSpPr>
            <a:spLocks noChangeShapeType="1"/>
          </p:cNvSpPr>
          <p:nvPr/>
        </p:nvSpPr>
        <p:spPr bwMode="auto">
          <a:xfrm>
            <a:off x="2819400" y="5384800"/>
            <a:ext cx="166688" cy="938213"/>
          </a:xfrm>
          <a:prstGeom prst="line">
            <a:avLst/>
          </a:prstGeom>
          <a:noFill/>
          <a:ln w="12700">
            <a:solidFill>
              <a:schemeClr val="tx1"/>
            </a:solidFill>
            <a:round/>
            <a:headEnd type="triangle" w="med" len="med"/>
            <a:tailEnd/>
          </a:ln>
        </p:spPr>
        <p:txBody>
          <a:bodyPr wrap="none" anchor="ctr">
            <a:prstTxWarp prst="textNoShape">
              <a:avLst/>
            </a:prstTxWarp>
          </a:bodyPr>
          <a:lstStyle/>
          <a:p>
            <a:endParaRPr lang="en-US"/>
          </a:p>
        </p:txBody>
      </p:sp>
      <p:sp>
        <p:nvSpPr>
          <p:cNvPr id="53262" name="Line 283"/>
          <p:cNvSpPr>
            <a:spLocks noChangeShapeType="1"/>
          </p:cNvSpPr>
          <p:nvPr/>
        </p:nvSpPr>
        <p:spPr bwMode="auto">
          <a:xfrm flipV="1">
            <a:off x="3057525" y="5384800"/>
            <a:ext cx="142875" cy="974725"/>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p>
        </p:txBody>
      </p:sp>
      <p:sp>
        <p:nvSpPr>
          <p:cNvPr id="53263" name="Text Box 284"/>
          <p:cNvSpPr txBox="1">
            <a:spLocks noChangeArrowheads="1"/>
          </p:cNvSpPr>
          <p:nvPr/>
        </p:nvSpPr>
        <p:spPr bwMode="auto">
          <a:xfrm>
            <a:off x="2362200" y="6237288"/>
            <a:ext cx="1371600" cy="581025"/>
          </a:xfrm>
          <a:prstGeom prst="rect">
            <a:avLst/>
          </a:prstGeom>
          <a:noFill/>
          <a:ln w="9525">
            <a:noFill/>
            <a:miter lim="800000"/>
            <a:headEnd/>
            <a:tailEnd/>
          </a:ln>
        </p:spPr>
        <p:txBody>
          <a:bodyPr>
            <a:prstTxWarp prst="textNoShape">
              <a:avLst/>
            </a:prstTxWarp>
            <a:spAutoFit/>
          </a:bodyPr>
          <a:lstStyle/>
          <a:p>
            <a:r>
              <a:rPr lang="en-US" altLang="zh-TW" sz="1600"/>
              <a:t>asymmetry of intensity</a:t>
            </a:r>
          </a:p>
        </p:txBody>
      </p:sp>
      <p:sp>
        <p:nvSpPr>
          <p:cNvPr id="53264" name="Text Box 285"/>
          <p:cNvSpPr txBox="1">
            <a:spLocks noChangeArrowheads="1"/>
          </p:cNvSpPr>
          <p:nvPr/>
        </p:nvSpPr>
        <p:spPr bwMode="auto">
          <a:xfrm>
            <a:off x="3635375" y="419100"/>
            <a:ext cx="4370388" cy="338138"/>
          </a:xfrm>
          <a:prstGeom prst="rect">
            <a:avLst/>
          </a:prstGeom>
          <a:noFill/>
          <a:ln w="9525">
            <a:noFill/>
            <a:miter lim="800000"/>
            <a:headEnd/>
            <a:tailEnd/>
          </a:ln>
        </p:spPr>
        <p:txBody>
          <a:bodyPr wrap="none">
            <a:prstTxWarp prst="textNoShape">
              <a:avLst/>
            </a:prstTxWarp>
            <a:spAutoFit/>
          </a:bodyPr>
          <a:lstStyle/>
          <a:p>
            <a:r>
              <a:rPr lang="en-US" altLang="zh-TW" sz="1600"/>
              <a:t>Homogeneity/heterogeneity of the specimen...</a:t>
            </a:r>
          </a:p>
        </p:txBody>
      </p:sp>
      <p:sp>
        <p:nvSpPr>
          <p:cNvPr id="53265" name="Text Box 286"/>
          <p:cNvSpPr txBox="1">
            <a:spLocks noChangeArrowheads="1"/>
          </p:cNvSpPr>
          <p:nvPr/>
        </p:nvSpPr>
        <p:spPr bwMode="auto">
          <a:xfrm>
            <a:off x="7391400" y="2895600"/>
            <a:ext cx="1233488" cy="338138"/>
          </a:xfrm>
          <a:prstGeom prst="rect">
            <a:avLst/>
          </a:prstGeom>
          <a:noFill/>
          <a:ln w="9525">
            <a:noFill/>
            <a:miter lim="800000"/>
            <a:headEnd/>
            <a:tailEnd/>
          </a:ln>
        </p:spPr>
        <p:txBody>
          <a:bodyPr wrap="none">
            <a:prstTxWarp prst="textNoShape">
              <a:avLst/>
            </a:prstTxWarp>
            <a:spAutoFit/>
          </a:bodyPr>
          <a:lstStyle/>
          <a:p>
            <a:r>
              <a:rPr lang="en-US" altLang="zh-TW" sz="1600"/>
              <a:t>equiaxed Ti</a:t>
            </a:r>
          </a:p>
        </p:txBody>
      </p:sp>
      <p:sp>
        <p:nvSpPr>
          <p:cNvPr id="53266" name="Text Box 288"/>
          <p:cNvSpPr txBox="1">
            <a:spLocks noChangeArrowheads="1"/>
          </p:cNvSpPr>
          <p:nvPr/>
        </p:nvSpPr>
        <p:spPr bwMode="auto">
          <a:xfrm>
            <a:off x="0" y="993775"/>
            <a:ext cx="7654925" cy="338138"/>
          </a:xfrm>
          <a:prstGeom prst="rect">
            <a:avLst/>
          </a:prstGeom>
          <a:noFill/>
          <a:ln w="9525">
            <a:noFill/>
            <a:miter lim="800000"/>
            <a:headEnd/>
            <a:tailEnd/>
          </a:ln>
        </p:spPr>
        <p:txBody>
          <a:bodyPr wrap="none">
            <a:prstTxWarp prst="textNoShape">
              <a:avLst/>
            </a:prstTxWarp>
            <a:spAutoFit/>
          </a:bodyPr>
          <a:lstStyle/>
          <a:p>
            <a:r>
              <a:rPr lang="en-US" altLang="zh-TW" sz="1600"/>
              <a:t>Not just the number of grains must be considered but also their spatial distribution:</a:t>
            </a:r>
          </a:p>
        </p:txBody>
      </p:sp>
      <p:sp>
        <p:nvSpPr>
          <p:cNvPr id="53267" name="Text Box 44"/>
          <p:cNvSpPr txBox="1">
            <a:spLocks noChangeArrowheads="1"/>
          </p:cNvSpPr>
          <p:nvPr/>
        </p:nvSpPr>
        <p:spPr bwMode="auto">
          <a:xfrm>
            <a:off x="328860" y="150813"/>
            <a:ext cx="3363913" cy="666750"/>
          </a:xfrm>
          <a:prstGeom prst="rect">
            <a:avLst/>
          </a:prstGeom>
          <a:noFill/>
          <a:ln w="9525">
            <a:noFill/>
            <a:miter lim="800000"/>
            <a:headEnd/>
            <a:tailEnd/>
          </a:ln>
        </p:spPr>
        <p:txBody>
          <a:bodyPr wrap="none">
            <a:prstTxWarp prst="textNoShape">
              <a:avLst/>
            </a:prstTxWarp>
            <a:spAutoFit/>
          </a:bodyPr>
          <a:lstStyle/>
          <a:p>
            <a:pPr>
              <a:lnSpc>
                <a:spcPct val="140000"/>
              </a:lnSpc>
            </a:pPr>
            <a:r>
              <a:rPr lang="en-US" altLang="zh-TW" sz="2800" b="1" dirty="0">
                <a:solidFill>
                  <a:srgbClr val="000090"/>
                </a:solidFill>
              </a:rPr>
              <a:t>Statistical Aspects </a:t>
            </a:r>
          </a:p>
        </p:txBody>
      </p:sp>
      <p:sp>
        <p:nvSpPr>
          <p:cNvPr id="53268" name="TextBox 289"/>
          <p:cNvSpPr txBox="1">
            <a:spLocks noChangeArrowheads="1"/>
          </p:cNvSpPr>
          <p:nvPr/>
        </p:nvSpPr>
        <p:spPr bwMode="auto">
          <a:xfrm>
            <a:off x="6875463" y="69850"/>
            <a:ext cx="2063750" cy="307975"/>
          </a:xfrm>
          <a:prstGeom prst="rect">
            <a:avLst/>
          </a:prstGeom>
          <a:noFill/>
          <a:ln w="9525">
            <a:noFill/>
            <a:miter lim="800000"/>
            <a:headEnd/>
            <a:tailEnd/>
          </a:ln>
        </p:spPr>
        <p:txBody>
          <a:bodyPr wrap="none">
            <a:prstTxWarp prst="textNoShape">
              <a:avLst/>
            </a:prstTxWarp>
            <a:spAutoFit/>
          </a:bodyPr>
          <a:lstStyle/>
          <a:p>
            <a:r>
              <a:rPr lang="en-US" sz="1400" i="1"/>
              <a:t>Courtesy of N. Bozzolo</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656113" y="157170"/>
            <a:ext cx="5984875" cy="666750"/>
          </a:xfrm>
          <a:prstGeom prst="rect">
            <a:avLst/>
          </a:prstGeom>
          <a:noFill/>
          <a:ln w="9525">
            <a:noFill/>
            <a:miter lim="800000"/>
            <a:headEnd/>
            <a:tailEnd/>
          </a:ln>
        </p:spPr>
        <p:txBody>
          <a:bodyPr wrap="none">
            <a:prstTxWarp prst="textNoShape">
              <a:avLst/>
            </a:prstTxWarp>
            <a:spAutoFit/>
          </a:bodyPr>
          <a:lstStyle/>
          <a:p>
            <a:pPr>
              <a:lnSpc>
                <a:spcPct val="140000"/>
              </a:lnSpc>
            </a:pPr>
            <a:r>
              <a:rPr lang="en-US" altLang="zh-TW" sz="2800" b="1" dirty="0">
                <a:solidFill>
                  <a:srgbClr val="000090"/>
                </a:solidFill>
              </a:rPr>
              <a:t>Texture – Microstructure Coupling</a:t>
            </a:r>
          </a:p>
        </p:txBody>
      </p:sp>
      <p:sp>
        <p:nvSpPr>
          <p:cNvPr id="55299" name="Text Box 4"/>
          <p:cNvSpPr txBox="1">
            <a:spLocks noChangeArrowheads="1"/>
          </p:cNvSpPr>
          <p:nvPr/>
        </p:nvSpPr>
        <p:spPr bwMode="auto">
          <a:xfrm>
            <a:off x="566982" y="947964"/>
            <a:ext cx="7564438" cy="585788"/>
          </a:xfrm>
          <a:prstGeom prst="rect">
            <a:avLst/>
          </a:prstGeom>
          <a:noFill/>
          <a:ln w="9525">
            <a:noFill/>
            <a:miter lim="800000"/>
            <a:headEnd/>
            <a:tailEnd/>
          </a:ln>
        </p:spPr>
        <p:txBody>
          <a:bodyPr wrap="none">
            <a:prstTxWarp prst="textNoShape">
              <a:avLst/>
            </a:prstTxWarp>
            <a:spAutoFit/>
          </a:bodyPr>
          <a:lstStyle/>
          <a:p>
            <a:r>
              <a:rPr lang="en-US" altLang="zh-TW" sz="1600" dirty="0"/>
              <a:t>Example : partial texture of populations of grains identified by a grain size criterion</a:t>
            </a:r>
          </a:p>
          <a:p>
            <a:r>
              <a:rPr lang="en-US" altLang="zh-TW" sz="1600" dirty="0"/>
              <a:t>                (zirconium at the end of recrystallization ) </a:t>
            </a:r>
          </a:p>
        </p:txBody>
      </p:sp>
      <p:sp>
        <p:nvSpPr>
          <p:cNvPr id="55300" name="Text Box 5"/>
          <p:cNvSpPr txBox="1">
            <a:spLocks noChangeArrowheads="1"/>
          </p:cNvSpPr>
          <p:nvPr/>
        </p:nvSpPr>
        <p:spPr bwMode="auto">
          <a:xfrm>
            <a:off x="3581400" y="3886200"/>
            <a:ext cx="2133600" cy="584200"/>
          </a:xfrm>
          <a:prstGeom prst="rect">
            <a:avLst/>
          </a:prstGeom>
          <a:noFill/>
          <a:ln w="9525">
            <a:noFill/>
            <a:miter lim="800000"/>
            <a:headEnd/>
            <a:tailEnd/>
          </a:ln>
        </p:spPr>
        <p:txBody>
          <a:bodyPr>
            <a:prstTxWarp prst="textNoShape">
              <a:avLst/>
            </a:prstTxWarp>
            <a:spAutoFit/>
          </a:bodyPr>
          <a:lstStyle/>
          <a:p>
            <a:r>
              <a:rPr lang="en-US" altLang="zh-TW" sz="1600"/>
              <a:t>partial texture of the </a:t>
            </a:r>
            <a:r>
              <a:rPr lang="en-US" altLang="zh-TW" sz="1600" b="1"/>
              <a:t>largest grains</a:t>
            </a:r>
          </a:p>
        </p:txBody>
      </p:sp>
      <p:sp>
        <p:nvSpPr>
          <p:cNvPr id="55301" name="Text Box 6"/>
          <p:cNvSpPr txBox="1">
            <a:spLocks noChangeArrowheads="1"/>
          </p:cNvSpPr>
          <p:nvPr/>
        </p:nvSpPr>
        <p:spPr bwMode="auto">
          <a:xfrm>
            <a:off x="5943600" y="4038600"/>
            <a:ext cx="2209800" cy="584200"/>
          </a:xfrm>
          <a:prstGeom prst="rect">
            <a:avLst/>
          </a:prstGeom>
          <a:noFill/>
          <a:ln w="9525">
            <a:noFill/>
            <a:miter lim="800000"/>
            <a:headEnd/>
            <a:tailEnd/>
          </a:ln>
        </p:spPr>
        <p:txBody>
          <a:bodyPr>
            <a:prstTxWarp prst="textNoShape">
              <a:avLst/>
            </a:prstTxWarp>
            <a:spAutoFit/>
          </a:bodyPr>
          <a:lstStyle/>
          <a:p>
            <a:r>
              <a:rPr lang="en-US" altLang="zh-TW" sz="1600"/>
              <a:t>Partial texture of the </a:t>
            </a:r>
            <a:r>
              <a:rPr lang="en-US" altLang="zh-TW" sz="1600" b="1"/>
              <a:t>smallest grains</a:t>
            </a:r>
          </a:p>
        </p:txBody>
      </p:sp>
      <p:pic>
        <p:nvPicPr>
          <p:cNvPr id="55302" name="Picture 7"/>
          <p:cNvPicPr>
            <a:picLocks noChangeAspect="1" noChangeArrowheads="1"/>
          </p:cNvPicPr>
          <p:nvPr/>
        </p:nvPicPr>
        <p:blipFill>
          <a:blip r:embed="rId3">
            <a:lum contrast="20000"/>
          </a:blip>
          <a:srcRect/>
          <a:stretch>
            <a:fillRect/>
          </a:stretch>
        </p:blipFill>
        <p:spPr bwMode="auto">
          <a:xfrm>
            <a:off x="3657600" y="4800600"/>
            <a:ext cx="1828800" cy="1471613"/>
          </a:xfrm>
          <a:prstGeom prst="rect">
            <a:avLst/>
          </a:prstGeom>
          <a:noFill/>
          <a:ln w="9525">
            <a:solidFill>
              <a:schemeClr val="tx1"/>
            </a:solidFill>
            <a:miter lim="800000"/>
            <a:headEnd/>
            <a:tailEnd/>
          </a:ln>
        </p:spPr>
      </p:pic>
      <p:pic>
        <p:nvPicPr>
          <p:cNvPr id="55303" name="Picture 8"/>
          <p:cNvPicPr>
            <a:picLocks noChangeAspect="1" noChangeArrowheads="1"/>
          </p:cNvPicPr>
          <p:nvPr/>
        </p:nvPicPr>
        <p:blipFill>
          <a:blip r:embed="rId4">
            <a:lum contrast="20000"/>
          </a:blip>
          <a:srcRect/>
          <a:stretch>
            <a:fillRect/>
          </a:stretch>
        </p:blipFill>
        <p:spPr bwMode="auto">
          <a:xfrm>
            <a:off x="6248400" y="4800600"/>
            <a:ext cx="1838325" cy="1468438"/>
          </a:xfrm>
          <a:prstGeom prst="rect">
            <a:avLst/>
          </a:prstGeom>
          <a:noFill/>
          <a:ln w="9525">
            <a:solidFill>
              <a:schemeClr val="tx1"/>
            </a:solidFill>
            <a:miter lim="800000"/>
            <a:headEnd/>
            <a:tailEnd/>
          </a:ln>
        </p:spPr>
      </p:pic>
      <p:sp>
        <p:nvSpPr>
          <p:cNvPr id="55304" name="AutoShape 9"/>
          <p:cNvSpPr>
            <a:spLocks noChangeArrowheads="1"/>
          </p:cNvSpPr>
          <p:nvPr/>
        </p:nvSpPr>
        <p:spPr bwMode="auto">
          <a:xfrm>
            <a:off x="2514600" y="2743200"/>
            <a:ext cx="685800" cy="304800"/>
          </a:xfrm>
          <a:prstGeom prst="rightArrow">
            <a:avLst>
              <a:gd name="adj1" fmla="val 50000"/>
              <a:gd name="adj2" fmla="val 56250"/>
            </a:avLst>
          </a:prstGeom>
          <a:solidFill>
            <a:srgbClr val="EAEAEA"/>
          </a:solidFill>
          <a:ln w="9525">
            <a:solidFill>
              <a:schemeClr val="tx1"/>
            </a:solidFill>
            <a:miter lim="800000"/>
            <a:headEnd/>
            <a:tailEnd/>
          </a:ln>
        </p:spPr>
        <p:txBody>
          <a:bodyPr wrap="none" anchor="ctr">
            <a:prstTxWarp prst="textNoShape">
              <a:avLst/>
            </a:prstTxWarp>
          </a:bodyPr>
          <a:lstStyle/>
          <a:p>
            <a:endParaRPr lang="en-US" altLang="zh-TW">
              <a:ea typeface="新細明體" charset="-120"/>
              <a:cs typeface="新細明體" charset="-120"/>
            </a:endParaRPr>
          </a:p>
        </p:txBody>
      </p:sp>
      <p:sp>
        <p:nvSpPr>
          <p:cNvPr id="55305" name="Text Box 10"/>
          <p:cNvSpPr txBox="1">
            <a:spLocks noChangeArrowheads="1"/>
          </p:cNvSpPr>
          <p:nvPr/>
        </p:nvSpPr>
        <p:spPr bwMode="auto">
          <a:xfrm>
            <a:off x="477838" y="4402138"/>
            <a:ext cx="3105150" cy="1762125"/>
          </a:xfrm>
          <a:prstGeom prst="rect">
            <a:avLst/>
          </a:prstGeom>
          <a:noFill/>
          <a:ln w="9525">
            <a:noFill/>
            <a:miter lim="800000"/>
            <a:headEnd/>
            <a:tailEnd/>
          </a:ln>
        </p:spPr>
        <p:txBody>
          <a:bodyPr>
            <a:prstTxWarp prst="textNoShape">
              <a:avLst/>
            </a:prstTxWarp>
            <a:spAutoFit/>
          </a:bodyPr>
          <a:lstStyle/>
          <a:p>
            <a:pPr>
              <a:lnSpc>
                <a:spcPct val="130000"/>
              </a:lnSpc>
            </a:pPr>
            <a:r>
              <a:rPr lang="en-US" altLang="zh-TW" sz="1400">
                <a:sym typeface="Symbol" charset="2"/>
              </a:rPr>
              <a:t>Important for texture evolution during grain growth: the large grains grow at the expense of the small grains.  Since the large grains have a different texture, the overall texture also changes during growth.  </a:t>
            </a:r>
            <a:endParaRPr lang="en-US" altLang="zh-TW" sz="1400"/>
          </a:p>
        </p:txBody>
      </p:sp>
      <p:sp>
        <p:nvSpPr>
          <p:cNvPr id="55306" name="AutoShape 11"/>
          <p:cNvSpPr>
            <a:spLocks noChangeArrowheads="1"/>
          </p:cNvSpPr>
          <p:nvPr/>
        </p:nvSpPr>
        <p:spPr bwMode="auto">
          <a:xfrm>
            <a:off x="76200" y="4953000"/>
            <a:ext cx="304800" cy="609600"/>
          </a:xfrm>
          <a:prstGeom prst="curvedRightArrow">
            <a:avLst>
              <a:gd name="adj1" fmla="val 30194"/>
              <a:gd name="adj2" fmla="val 70194"/>
              <a:gd name="adj3" fmla="val 31944"/>
            </a:avLst>
          </a:prstGeom>
          <a:solidFill>
            <a:schemeClr val="bg2"/>
          </a:solidFill>
          <a:ln w="9525">
            <a:solidFill>
              <a:schemeClr val="tx1"/>
            </a:solidFill>
            <a:miter lim="800000"/>
            <a:headEnd/>
            <a:tailEnd/>
          </a:ln>
        </p:spPr>
        <p:txBody>
          <a:bodyPr wrap="none" anchor="ctr">
            <a:prstTxWarp prst="textNoShape">
              <a:avLst/>
            </a:prstTxWarp>
          </a:bodyPr>
          <a:lstStyle/>
          <a:p>
            <a:endParaRPr lang="en-US" altLang="zh-TW">
              <a:ea typeface="新細明體" charset="-120"/>
              <a:cs typeface="新細明體" charset="-120"/>
            </a:endParaRPr>
          </a:p>
        </p:txBody>
      </p:sp>
      <p:grpSp>
        <p:nvGrpSpPr>
          <p:cNvPr id="55307" name="Group 12"/>
          <p:cNvGrpSpPr>
            <a:grpSpLocks/>
          </p:cNvGrpSpPr>
          <p:nvPr/>
        </p:nvGrpSpPr>
        <p:grpSpPr bwMode="auto">
          <a:xfrm>
            <a:off x="3657600" y="1666875"/>
            <a:ext cx="2427288" cy="1916113"/>
            <a:chOff x="1872" y="192"/>
            <a:chExt cx="1529" cy="1207"/>
          </a:xfrm>
        </p:grpSpPr>
        <p:grpSp>
          <p:nvGrpSpPr>
            <p:cNvPr id="55944" name="Group 13"/>
            <p:cNvGrpSpPr>
              <a:grpSpLocks/>
            </p:cNvGrpSpPr>
            <p:nvPr/>
          </p:nvGrpSpPr>
          <p:grpSpPr bwMode="auto">
            <a:xfrm>
              <a:off x="2688" y="960"/>
              <a:ext cx="713" cy="439"/>
              <a:chOff x="2861" y="1962"/>
              <a:chExt cx="713" cy="439"/>
            </a:xfrm>
          </p:grpSpPr>
          <p:sp>
            <p:nvSpPr>
              <p:cNvPr id="86096" name="Rectangle 14"/>
              <p:cNvSpPr>
                <a:spLocks noChangeArrowheads="1"/>
              </p:cNvSpPr>
              <p:nvPr/>
            </p:nvSpPr>
            <p:spPr bwMode="auto">
              <a:xfrm>
                <a:off x="2861" y="1962"/>
                <a:ext cx="574" cy="316"/>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86097" name="Rectangle 15"/>
              <p:cNvSpPr>
                <a:spLocks noChangeArrowheads="1"/>
              </p:cNvSpPr>
              <p:nvPr/>
            </p:nvSpPr>
            <p:spPr bwMode="auto">
              <a:xfrm>
                <a:off x="2903" y="1986"/>
                <a:ext cx="671" cy="125"/>
              </a:xfrm>
              <a:prstGeom prst="rect">
                <a:avLst/>
              </a:prstGeom>
              <a:noFill/>
              <a:ln w="9525">
                <a:noFill/>
                <a:miter lim="800000"/>
                <a:headEnd/>
                <a:tailEnd/>
              </a:ln>
            </p:spPr>
            <p:txBody>
              <a:bodyPr wrap="none" lIns="0" tIns="0" rIns="0" bIns="0">
                <a:prstTxWarp prst="textNoShape">
                  <a:avLst/>
                </a:prstTxWarp>
                <a:spAutoFit/>
              </a:bodyPr>
              <a:lstStyle/>
              <a:p>
                <a:r>
                  <a:rPr lang="en-US" altLang="zh-TW" sz="1300">
                    <a:solidFill>
                      <a:srgbClr val="000000"/>
                    </a:solidFill>
                    <a:latin typeface="Arial Narrow" charset="0"/>
                  </a:rPr>
                  <a:t>D &gt; 2D (=11 µm) </a:t>
                </a:r>
                <a:endParaRPr lang="en-US" altLang="zh-TW" sz="1300">
                  <a:latin typeface="Times New Roman" charset="0"/>
                </a:endParaRPr>
              </a:p>
            </p:txBody>
          </p:sp>
          <p:sp>
            <p:nvSpPr>
              <p:cNvPr id="86098" name="Rectangle 16"/>
              <p:cNvSpPr>
                <a:spLocks noChangeArrowheads="1"/>
              </p:cNvSpPr>
              <p:nvPr/>
            </p:nvSpPr>
            <p:spPr bwMode="auto">
              <a:xfrm>
                <a:off x="2903" y="2112"/>
                <a:ext cx="450" cy="126"/>
              </a:xfrm>
              <a:prstGeom prst="rect">
                <a:avLst/>
              </a:prstGeom>
              <a:noFill/>
              <a:ln w="9525">
                <a:noFill/>
                <a:miter lim="800000"/>
                <a:headEnd/>
                <a:tailEnd/>
              </a:ln>
            </p:spPr>
            <p:txBody>
              <a:bodyPr wrap="none" lIns="0" tIns="0" rIns="0" bIns="0">
                <a:prstTxWarp prst="textNoShape">
                  <a:avLst/>
                </a:prstTxWarp>
                <a:spAutoFit/>
              </a:bodyPr>
              <a:lstStyle/>
              <a:p>
                <a:r>
                  <a:rPr lang="en-US" altLang="zh-TW" sz="1300">
                    <a:solidFill>
                      <a:srgbClr val="000000"/>
                    </a:solidFill>
                    <a:latin typeface="Arial Narrow" charset="0"/>
                  </a:rPr>
                  <a:t>3496 grains </a:t>
                </a:r>
                <a:endParaRPr lang="en-US" altLang="zh-TW" sz="1300">
                  <a:latin typeface="Times New Roman" charset="0"/>
                </a:endParaRPr>
              </a:p>
            </p:txBody>
          </p:sp>
          <p:sp>
            <p:nvSpPr>
              <p:cNvPr id="86099" name="Rectangle 17"/>
              <p:cNvSpPr>
                <a:spLocks noChangeArrowheads="1"/>
              </p:cNvSpPr>
              <p:nvPr/>
            </p:nvSpPr>
            <p:spPr bwMode="auto">
              <a:xfrm>
                <a:off x="2903" y="2275"/>
                <a:ext cx="436" cy="126"/>
              </a:xfrm>
              <a:prstGeom prst="rect">
                <a:avLst/>
              </a:prstGeom>
              <a:noFill/>
              <a:ln w="9525">
                <a:noFill/>
                <a:miter lim="800000"/>
                <a:headEnd/>
                <a:tailEnd/>
              </a:ln>
            </p:spPr>
            <p:txBody>
              <a:bodyPr wrap="none" lIns="0" tIns="0" rIns="0" bIns="0">
                <a:prstTxWarp prst="textNoShape">
                  <a:avLst/>
                </a:prstTxWarp>
                <a:spAutoFit/>
              </a:bodyPr>
              <a:lstStyle/>
              <a:p>
                <a:r>
                  <a:rPr lang="en-US" altLang="zh-TW" sz="1300">
                    <a:solidFill>
                      <a:srgbClr val="000000"/>
                    </a:solidFill>
                    <a:latin typeface="Arial Narrow" charset="0"/>
                  </a:rPr>
                  <a:t>17.9% surf.</a:t>
                </a:r>
                <a:endParaRPr lang="en-US" altLang="zh-TW" sz="1300">
                  <a:latin typeface="Times New Roman" charset="0"/>
                </a:endParaRPr>
              </a:p>
            </p:txBody>
          </p:sp>
          <p:sp>
            <p:nvSpPr>
              <p:cNvPr id="86100" name="Line 18"/>
              <p:cNvSpPr>
                <a:spLocks noChangeShapeType="1"/>
              </p:cNvSpPr>
              <p:nvPr/>
            </p:nvSpPr>
            <p:spPr bwMode="auto">
              <a:xfrm>
                <a:off x="3054" y="1989"/>
                <a:ext cx="34" cy="1"/>
              </a:xfrm>
              <a:prstGeom prst="line">
                <a:avLst/>
              </a:prstGeom>
              <a:noFill/>
              <a:ln w="6350">
                <a:solidFill>
                  <a:srgbClr val="000000"/>
                </a:solidFill>
                <a:round/>
                <a:headEnd/>
                <a:tailEnd/>
              </a:ln>
            </p:spPr>
            <p:txBody>
              <a:bodyPr>
                <a:prstTxWarp prst="textNoShape">
                  <a:avLst/>
                </a:prstTxWarp>
              </a:bodyPr>
              <a:lstStyle/>
              <a:p>
                <a:endParaRPr lang="en-US"/>
              </a:p>
            </p:txBody>
          </p:sp>
        </p:grpSp>
        <p:grpSp>
          <p:nvGrpSpPr>
            <p:cNvPr id="55945" name="Group 19"/>
            <p:cNvGrpSpPr>
              <a:grpSpLocks/>
            </p:cNvGrpSpPr>
            <p:nvPr/>
          </p:nvGrpSpPr>
          <p:grpSpPr bwMode="auto">
            <a:xfrm>
              <a:off x="1872" y="192"/>
              <a:ext cx="768" cy="1200"/>
              <a:chOff x="4216" y="2839"/>
              <a:chExt cx="628" cy="952"/>
            </a:xfrm>
          </p:grpSpPr>
          <p:sp>
            <p:nvSpPr>
              <p:cNvPr id="55946" name="Rectangle 20"/>
              <p:cNvSpPr>
                <a:spLocks noChangeArrowheads="1"/>
              </p:cNvSpPr>
              <p:nvPr/>
            </p:nvSpPr>
            <p:spPr bwMode="auto">
              <a:xfrm>
                <a:off x="4217" y="2842"/>
                <a:ext cx="624" cy="947"/>
              </a:xfrm>
              <a:prstGeom prst="rect">
                <a:avLst/>
              </a:prstGeom>
              <a:solidFill>
                <a:srgbClr val="FFFFFF"/>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grpSp>
            <p:nvGrpSpPr>
              <p:cNvPr id="55947" name="Group 21"/>
              <p:cNvGrpSpPr>
                <a:grpSpLocks/>
              </p:cNvGrpSpPr>
              <p:nvPr/>
            </p:nvGrpSpPr>
            <p:grpSpPr bwMode="auto">
              <a:xfrm>
                <a:off x="4216" y="2839"/>
                <a:ext cx="628" cy="952"/>
                <a:chOff x="4216" y="2839"/>
                <a:chExt cx="628" cy="952"/>
              </a:xfrm>
            </p:grpSpPr>
            <p:sp>
              <p:nvSpPr>
                <p:cNvPr id="55948" name="Freeform 22"/>
                <p:cNvSpPr>
                  <a:spLocks/>
                </p:cNvSpPr>
                <p:nvPr/>
              </p:nvSpPr>
              <p:spPr bwMode="auto">
                <a:xfrm>
                  <a:off x="4219" y="3471"/>
                  <a:ext cx="6" cy="10"/>
                </a:xfrm>
                <a:custGeom>
                  <a:avLst/>
                  <a:gdLst>
                    <a:gd name="T0" fmla="*/ 1 w 12"/>
                    <a:gd name="T1" fmla="*/ 0 h 19"/>
                    <a:gd name="T2" fmla="*/ 0 w 12"/>
                    <a:gd name="T3" fmla="*/ 1 h 19"/>
                    <a:gd name="T4" fmla="*/ 1 w 12"/>
                    <a:gd name="T5" fmla="*/ 1 h 19"/>
                    <a:gd name="T6" fmla="*/ 1 w 12"/>
                    <a:gd name="T7" fmla="*/ 1 h 19"/>
                    <a:gd name="T8" fmla="*/ 1 w 12"/>
                    <a:gd name="T9" fmla="*/ 0 h 19"/>
                    <a:gd name="T10" fmla="*/ 0 60000 65536"/>
                    <a:gd name="T11" fmla="*/ 0 60000 65536"/>
                    <a:gd name="T12" fmla="*/ 0 60000 65536"/>
                    <a:gd name="T13" fmla="*/ 0 60000 65536"/>
                    <a:gd name="T14" fmla="*/ 0 60000 65536"/>
                    <a:gd name="T15" fmla="*/ 0 w 12"/>
                    <a:gd name="T16" fmla="*/ 0 h 19"/>
                    <a:gd name="T17" fmla="*/ 12 w 12"/>
                    <a:gd name="T18" fmla="*/ 19 h 19"/>
                  </a:gdLst>
                  <a:ahLst/>
                  <a:cxnLst>
                    <a:cxn ang="T10">
                      <a:pos x="T0" y="T1"/>
                    </a:cxn>
                    <a:cxn ang="T11">
                      <a:pos x="T2" y="T3"/>
                    </a:cxn>
                    <a:cxn ang="T12">
                      <a:pos x="T4" y="T5"/>
                    </a:cxn>
                    <a:cxn ang="T13">
                      <a:pos x="T6" y="T7"/>
                    </a:cxn>
                    <a:cxn ang="T14">
                      <a:pos x="T8" y="T9"/>
                    </a:cxn>
                  </a:cxnLst>
                  <a:rect l="T15" t="T16" r="T17" b="T18"/>
                  <a:pathLst>
                    <a:path w="12" h="19">
                      <a:moveTo>
                        <a:pt x="3" y="0"/>
                      </a:moveTo>
                      <a:lnTo>
                        <a:pt x="0" y="18"/>
                      </a:lnTo>
                      <a:lnTo>
                        <a:pt x="9" y="19"/>
                      </a:lnTo>
                      <a:lnTo>
                        <a:pt x="12" y="2"/>
                      </a:lnTo>
                      <a:lnTo>
                        <a:pt x="3"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49" name="Freeform 23"/>
                <p:cNvSpPr>
                  <a:spLocks/>
                </p:cNvSpPr>
                <p:nvPr/>
              </p:nvSpPr>
              <p:spPr bwMode="auto">
                <a:xfrm>
                  <a:off x="4224" y="3472"/>
                  <a:ext cx="36" cy="18"/>
                </a:xfrm>
                <a:custGeom>
                  <a:avLst/>
                  <a:gdLst>
                    <a:gd name="T0" fmla="*/ 0 w 73"/>
                    <a:gd name="T1" fmla="*/ 0 h 36"/>
                    <a:gd name="T2" fmla="*/ 0 w 73"/>
                    <a:gd name="T3" fmla="*/ 1 h 36"/>
                    <a:gd name="T4" fmla="*/ 2 w 73"/>
                    <a:gd name="T5" fmla="*/ 2 h 36"/>
                    <a:gd name="T6" fmla="*/ 2 w 73"/>
                    <a:gd name="T7" fmla="*/ 1 h 36"/>
                    <a:gd name="T8" fmla="*/ 0 w 73"/>
                    <a:gd name="T9" fmla="*/ 0 h 36"/>
                    <a:gd name="T10" fmla="*/ 0 60000 65536"/>
                    <a:gd name="T11" fmla="*/ 0 60000 65536"/>
                    <a:gd name="T12" fmla="*/ 0 60000 65536"/>
                    <a:gd name="T13" fmla="*/ 0 60000 65536"/>
                    <a:gd name="T14" fmla="*/ 0 60000 65536"/>
                    <a:gd name="T15" fmla="*/ 0 w 73"/>
                    <a:gd name="T16" fmla="*/ 0 h 36"/>
                    <a:gd name="T17" fmla="*/ 73 w 73"/>
                    <a:gd name="T18" fmla="*/ 36 h 36"/>
                  </a:gdLst>
                  <a:ahLst/>
                  <a:cxnLst>
                    <a:cxn ang="T10">
                      <a:pos x="T0" y="T1"/>
                    </a:cxn>
                    <a:cxn ang="T11">
                      <a:pos x="T2" y="T3"/>
                    </a:cxn>
                    <a:cxn ang="T12">
                      <a:pos x="T4" y="T5"/>
                    </a:cxn>
                    <a:cxn ang="T13">
                      <a:pos x="T6" y="T7"/>
                    </a:cxn>
                    <a:cxn ang="T14">
                      <a:pos x="T8" y="T9"/>
                    </a:cxn>
                  </a:cxnLst>
                  <a:rect l="T15" t="T16" r="T17" b="T18"/>
                  <a:pathLst>
                    <a:path w="73" h="36">
                      <a:moveTo>
                        <a:pt x="4" y="0"/>
                      </a:moveTo>
                      <a:lnTo>
                        <a:pt x="0" y="16"/>
                      </a:lnTo>
                      <a:lnTo>
                        <a:pt x="69" y="36"/>
                      </a:lnTo>
                      <a:lnTo>
                        <a:pt x="73" y="20"/>
                      </a:lnTo>
                      <a:lnTo>
                        <a:pt x="4"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0" name="Freeform 24"/>
                <p:cNvSpPr>
                  <a:spLocks/>
                </p:cNvSpPr>
                <p:nvPr/>
              </p:nvSpPr>
              <p:spPr bwMode="auto">
                <a:xfrm>
                  <a:off x="4258" y="3482"/>
                  <a:ext cx="15" cy="12"/>
                </a:xfrm>
                <a:custGeom>
                  <a:avLst/>
                  <a:gdLst>
                    <a:gd name="T0" fmla="*/ 1 w 30"/>
                    <a:gd name="T1" fmla="*/ 0 h 23"/>
                    <a:gd name="T2" fmla="*/ 0 w 30"/>
                    <a:gd name="T3" fmla="*/ 1 h 23"/>
                    <a:gd name="T4" fmla="*/ 1 w 30"/>
                    <a:gd name="T5" fmla="*/ 1 h 23"/>
                    <a:gd name="T6" fmla="*/ 1 w 30"/>
                    <a:gd name="T7" fmla="*/ 1 h 23"/>
                    <a:gd name="T8" fmla="*/ 1 w 30"/>
                    <a:gd name="T9" fmla="*/ 0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4" y="0"/>
                      </a:moveTo>
                      <a:lnTo>
                        <a:pt x="0" y="16"/>
                      </a:lnTo>
                      <a:lnTo>
                        <a:pt x="26" y="23"/>
                      </a:lnTo>
                      <a:lnTo>
                        <a:pt x="30" y="7"/>
                      </a:lnTo>
                      <a:lnTo>
                        <a:pt x="4"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1" name="Freeform 25"/>
                <p:cNvSpPr>
                  <a:spLocks/>
                </p:cNvSpPr>
                <p:nvPr/>
              </p:nvSpPr>
              <p:spPr bwMode="auto">
                <a:xfrm>
                  <a:off x="4269" y="3486"/>
                  <a:ext cx="22" cy="24"/>
                </a:xfrm>
                <a:custGeom>
                  <a:avLst/>
                  <a:gdLst>
                    <a:gd name="T0" fmla="*/ 1 w 44"/>
                    <a:gd name="T1" fmla="*/ 0 h 46"/>
                    <a:gd name="T2" fmla="*/ 0 w 44"/>
                    <a:gd name="T3" fmla="*/ 1 h 46"/>
                    <a:gd name="T4" fmla="*/ 2 w 44"/>
                    <a:gd name="T5" fmla="*/ 2 h 46"/>
                    <a:gd name="T6" fmla="*/ 2 w 44"/>
                    <a:gd name="T7" fmla="*/ 2 h 46"/>
                    <a:gd name="T8" fmla="*/ 1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10" y="0"/>
                      </a:moveTo>
                      <a:lnTo>
                        <a:pt x="0" y="13"/>
                      </a:lnTo>
                      <a:lnTo>
                        <a:pt x="33" y="46"/>
                      </a:lnTo>
                      <a:lnTo>
                        <a:pt x="44" y="33"/>
                      </a:lnTo>
                      <a:lnTo>
                        <a:pt x="1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2" name="Freeform 26"/>
                <p:cNvSpPr>
                  <a:spLocks/>
                </p:cNvSpPr>
                <p:nvPr/>
              </p:nvSpPr>
              <p:spPr bwMode="auto">
                <a:xfrm>
                  <a:off x="4286" y="3502"/>
                  <a:ext cx="29" cy="24"/>
                </a:xfrm>
                <a:custGeom>
                  <a:avLst/>
                  <a:gdLst>
                    <a:gd name="T0" fmla="*/ 0 w 59"/>
                    <a:gd name="T1" fmla="*/ 0 h 48"/>
                    <a:gd name="T2" fmla="*/ 0 w 59"/>
                    <a:gd name="T3" fmla="*/ 1 h 48"/>
                    <a:gd name="T4" fmla="*/ 1 w 59"/>
                    <a:gd name="T5" fmla="*/ 2 h 48"/>
                    <a:gd name="T6" fmla="*/ 1 w 59"/>
                    <a:gd name="T7" fmla="*/ 2 h 48"/>
                    <a:gd name="T8" fmla="*/ 0 w 59"/>
                    <a:gd name="T9" fmla="*/ 0 h 48"/>
                    <a:gd name="T10" fmla="*/ 0 60000 65536"/>
                    <a:gd name="T11" fmla="*/ 0 60000 65536"/>
                    <a:gd name="T12" fmla="*/ 0 60000 65536"/>
                    <a:gd name="T13" fmla="*/ 0 60000 65536"/>
                    <a:gd name="T14" fmla="*/ 0 60000 65536"/>
                    <a:gd name="T15" fmla="*/ 0 w 59"/>
                    <a:gd name="T16" fmla="*/ 0 h 48"/>
                    <a:gd name="T17" fmla="*/ 59 w 59"/>
                    <a:gd name="T18" fmla="*/ 48 h 48"/>
                  </a:gdLst>
                  <a:ahLst/>
                  <a:cxnLst>
                    <a:cxn ang="T10">
                      <a:pos x="T0" y="T1"/>
                    </a:cxn>
                    <a:cxn ang="T11">
                      <a:pos x="T2" y="T3"/>
                    </a:cxn>
                    <a:cxn ang="T12">
                      <a:pos x="T4" y="T5"/>
                    </a:cxn>
                    <a:cxn ang="T13">
                      <a:pos x="T6" y="T7"/>
                    </a:cxn>
                    <a:cxn ang="T14">
                      <a:pos x="T8" y="T9"/>
                    </a:cxn>
                  </a:cxnLst>
                  <a:rect l="T15" t="T16" r="T17" b="T18"/>
                  <a:pathLst>
                    <a:path w="59" h="48">
                      <a:moveTo>
                        <a:pt x="11" y="0"/>
                      </a:moveTo>
                      <a:lnTo>
                        <a:pt x="0" y="14"/>
                      </a:lnTo>
                      <a:lnTo>
                        <a:pt x="48" y="48"/>
                      </a:lnTo>
                      <a:lnTo>
                        <a:pt x="59" y="33"/>
                      </a:lnTo>
                      <a:lnTo>
                        <a:pt x="11"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3" name="Freeform 27"/>
                <p:cNvSpPr>
                  <a:spLocks/>
                </p:cNvSpPr>
                <p:nvPr/>
              </p:nvSpPr>
              <p:spPr bwMode="auto">
                <a:xfrm>
                  <a:off x="4309" y="3521"/>
                  <a:ext cx="11" cy="11"/>
                </a:xfrm>
                <a:custGeom>
                  <a:avLst/>
                  <a:gdLst>
                    <a:gd name="T0" fmla="*/ 1 w 20"/>
                    <a:gd name="T1" fmla="*/ 0 h 23"/>
                    <a:gd name="T2" fmla="*/ 0 w 20"/>
                    <a:gd name="T3" fmla="*/ 0 h 23"/>
                    <a:gd name="T4" fmla="*/ 1 w 20"/>
                    <a:gd name="T5" fmla="*/ 0 h 23"/>
                    <a:gd name="T6" fmla="*/ 1 w 20"/>
                    <a:gd name="T7" fmla="*/ 0 h 23"/>
                    <a:gd name="T8" fmla="*/ 1 w 20"/>
                    <a:gd name="T9" fmla="*/ 0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13" y="0"/>
                      </a:moveTo>
                      <a:lnTo>
                        <a:pt x="0" y="9"/>
                      </a:lnTo>
                      <a:lnTo>
                        <a:pt x="7" y="23"/>
                      </a:lnTo>
                      <a:lnTo>
                        <a:pt x="20" y="15"/>
                      </a:lnTo>
                      <a:lnTo>
                        <a:pt x="13"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4" name="Freeform 28"/>
                <p:cNvSpPr>
                  <a:spLocks/>
                </p:cNvSpPr>
                <p:nvPr/>
              </p:nvSpPr>
              <p:spPr bwMode="auto">
                <a:xfrm>
                  <a:off x="4313" y="3527"/>
                  <a:ext cx="13" cy="15"/>
                </a:xfrm>
                <a:custGeom>
                  <a:avLst/>
                  <a:gdLst>
                    <a:gd name="T0" fmla="*/ 1 w 26"/>
                    <a:gd name="T1" fmla="*/ 0 h 31"/>
                    <a:gd name="T2" fmla="*/ 0 w 26"/>
                    <a:gd name="T3" fmla="*/ 0 h 31"/>
                    <a:gd name="T4" fmla="*/ 1 w 26"/>
                    <a:gd name="T5" fmla="*/ 0 h 31"/>
                    <a:gd name="T6" fmla="*/ 1 w 26"/>
                    <a:gd name="T7" fmla="*/ 0 h 31"/>
                    <a:gd name="T8" fmla="*/ 1 w 26"/>
                    <a:gd name="T9" fmla="*/ 0 h 31"/>
                    <a:gd name="T10" fmla="*/ 0 60000 65536"/>
                    <a:gd name="T11" fmla="*/ 0 60000 65536"/>
                    <a:gd name="T12" fmla="*/ 0 60000 65536"/>
                    <a:gd name="T13" fmla="*/ 0 60000 65536"/>
                    <a:gd name="T14" fmla="*/ 0 60000 65536"/>
                    <a:gd name="T15" fmla="*/ 0 w 26"/>
                    <a:gd name="T16" fmla="*/ 0 h 31"/>
                    <a:gd name="T17" fmla="*/ 26 w 26"/>
                    <a:gd name="T18" fmla="*/ 31 h 31"/>
                  </a:gdLst>
                  <a:ahLst/>
                  <a:cxnLst>
                    <a:cxn ang="T10">
                      <a:pos x="T0" y="T1"/>
                    </a:cxn>
                    <a:cxn ang="T11">
                      <a:pos x="T2" y="T3"/>
                    </a:cxn>
                    <a:cxn ang="T12">
                      <a:pos x="T4" y="T5"/>
                    </a:cxn>
                    <a:cxn ang="T13">
                      <a:pos x="T6" y="T7"/>
                    </a:cxn>
                    <a:cxn ang="T14">
                      <a:pos x="T8" y="T9"/>
                    </a:cxn>
                  </a:cxnLst>
                  <a:rect l="T15" t="T16" r="T17" b="T18"/>
                  <a:pathLst>
                    <a:path w="26" h="31">
                      <a:moveTo>
                        <a:pt x="12" y="0"/>
                      </a:moveTo>
                      <a:lnTo>
                        <a:pt x="0" y="13"/>
                      </a:lnTo>
                      <a:lnTo>
                        <a:pt x="15" y="31"/>
                      </a:lnTo>
                      <a:lnTo>
                        <a:pt x="26" y="18"/>
                      </a:lnTo>
                      <a:lnTo>
                        <a:pt x="12"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5" name="Freeform 29"/>
                <p:cNvSpPr>
                  <a:spLocks/>
                </p:cNvSpPr>
                <p:nvPr/>
              </p:nvSpPr>
              <p:spPr bwMode="auto">
                <a:xfrm>
                  <a:off x="4320" y="3536"/>
                  <a:ext cx="22" cy="27"/>
                </a:xfrm>
                <a:custGeom>
                  <a:avLst/>
                  <a:gdLst>
                    <a:gd name="T0" fmla="*/ 1 w 43"/>
                    <a:gd name="T1" fmla="*/ 0 h 55"/>
                    <a:gd name="T2" fmla="*/ 0 w 43"/>
                    <a:gd name="T3" fmla="*/ 0 h 55"/>
                    <a:gd name="T4" fmla="*/ 1 w 43"/>
                    <a:gd name="T5" fmla="*/ 1 h 55"/>
                    <a:gd name="T6" fmla="*/ 2 w 43"/>
                    <a:gd name="T7" fmla="*/ 1 h 55"/>
                    <a:gd name="T8" fmla="*/ 1 w 43"/>
                    <a:gd name="T9" fmla="*/ 0 h 55"/>
                    <a:gd name="T10" fmla="*/ 0 60000 65536"/>
                    <a:gd name="T11" fmla="*/ 0 60000 65536"/>
                    <a:gd name="T12" fmla="*/ 0 60000 65536"/>
                    <a:gd name="T13" fmla="*/ 0 60000 65536"/>
                    <a:gd name="T14" fmla="*/ 0 60000 65536"/>
                    <a:gd name="T15" fmla="*/ 0 w 43"/>
                    <a:gd name="T16" fmla="*/ 0 h 55"/>
                    <a:gd name="T17" fmla="*/ 43 w 43"/>
                    <a:gd name="T18" fmla="*/ 55 h 55"/>
                  </a:gdLst>
                  <a:ahLst/>
                  <a:cxnLst>
                    <a:cxn ang="T10">
                      <a:pos x="T0" y="T1"/>
                    </a:cxn>
                    <a:cxn ang="T11">
                      <a:pos x="T2" y="T3"/>
                    </a:cxn>
                    <a:cxn ang="T12">
                      <a:pos x="T4" y="T5"/>
                    </a:cxn>
                    <a:cxn ang="T13">
                      <a:pos x="T6" y="T7"/>
                    </a:cxn>
                    <a:cxn ang="T14">
                      <a:pos x="T8" y="T9"/>
                    </a:cxn>
                  </a:cxnLst>
                  <a:rect l="T15" t="T16" r="T17" b="T18"/>
                  <a:pathLst>
                    <a:path w="43" h="55">
                      <a:moveTo>
                        <a:pt x="11" y="0"/>
                      </a:moveTo>
                      <a:lnTo>
                        <a:pt x="0" y="13"/>
                      </a:lnTo>
                      <a:lnTo>
                        <a:pt x="32" y="55"/>
                      </a:lnTo>
                      <a:lnTo>
                        <a:pt x="43" y="42"/>
                      </a:lnTo>
                      <a:lnTo>
                        <a:pt x="11"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6" name="Freeform 30"/>
                <p:cNvSpPr>
                  <a:spLocks/>
                </p:cNvSpPr>
                <p:nvPr/>
              </p:nvSpPr>
              <p:spPr bwMode="auto">
                <a:xfrm>
                  <a:off x="4337" y="3557"/>
                  <a:ext cx="25" cy="24"/>
                </a:xfrm>
                <a:custGeom>
                  <a:avLst/>
                  <a:gdLst>
                    <a:gd name="T0" fmla="*/ 1 w 50"/>
                    <a:gd name="T1" fmla="*/ 0 h 48"/>
                    <a:gd name="T2" fmla="*/ 0 w 50"/>
                    <a:gd name="T3" fmla="*/ 1 h 48"/>
                    <a:gd name="T4" fmla="*/ 2 w 50"/>
                    <a:gd name="T5" fmla="*/ 2 h 48"/>
                    <a:gd name="T6" fmla="*/ 2 w 50"/>
                    <a:gd name="T7" fmla="*/ 2 h 48"/>
                    <a:gd name="T8" fmla="*/ 1 w 50"/>
                    <a:gd name="T9" fmla="*/ 0 h 48"/>
                    <a:gd name="T10" fmla="*/ 0 60000 65536"/>
                    <a:gd name="T11" fmla="*/ 0 60000 65536"/>
                    <a:gd name="T12" fmla="*/ 0 60000 65536"/>
                    <a:gd name="T13" fmla="*/ 0 60000 65536"/>
                    <a:gd name="T14" fmla="*/ 0 60000 65536"/>
                    <a:gd name="T15" fmla="*/ 0 w 50"/>
                    <a:gd name="T16" fmla="*/ 0 h 48"/>
                    <a:gd name="T17" fmla="*/ 50 w 50"/>
                    <a:gd name="T18" fmla="*/ 48 h 48"/>
                  </a:gdLst>
                  <a:ahLst/>
                  <a:cxnLst>
                    <a:cxn ang="T10">
                      <a:pos x="T0" y="T1"/>
                    </a:cxn>
                    <a:cxn ang="T11">
                      <a:pos x="T2" y="T3"/>
                    </a:cxn>
                    <a:cxn ang="T12">
                      <a:pos x="T4" y="T5"/>
                    </a:cxn>
                    <a:cxn ang="T13">
                      <a:pos x="T6" y="T7"/>
                    </a:cxn>
                    <a:cxn ang="T14">
                      <a:pos x="T8" y="T9"/>
                    </a:cxn>
                  </a:cxnLst>
                  <a:rect l="T15" t="T16" r="T17" b="T18"/>
                  <a:pathLst>
                    <a:path w="50" h="48">
                      <a:moveTo>
                        <a:pt x="10" y="0"/>
                      </a:moveTo>
                      <a:lnTo>
                        <a:pt x="0" y="13"/>
                      </a:lnTo>
                      <a:lnTo>
                        <a:pt x="40" y="48"/>
                      </a:lnTo>
                      <a:lnTo>
                        <a:pt x="50" y="35"/>
                      </a:lnTo>
                      <a:lnTo>
                        <a:pt x="1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7" name="Freeform 31"/>
                <p:cNvSpPr>
                  <a:spLocks/>
                </p:cNvSpPr>
                <p:nvPr/>
              </p:nvSpPr>
              <p:spPr bwMode="auto">
                <a:xfrm>
                  <a:off x="4356" y="3574"/>
                  <a:ext cx="13" cy="16"/>
                </a:xfrm>
                <a:custGeom>
                  <a:avLst/>
                  <a:gdLst>
                    <a:gd name="T0" fmla="*/ 1 w 26"/>
                    <a:gd name="T1" fmla="*/ 0 h 30"/>
                    <a:gd name="T2" fmla="*/ 0 w 26"/>
                    <a:gd name="T3" fmla="*/ 1 h 30"/>
                    <a:gd name="T4" fmla="*/ 1 w 26"/>
                    <a:gd name="T5" fmla="*/ 2 h 30"/>
                    <a:gd name="T6" fmla="*/ 1 w 26"/>
                    <a:gd name="T7" fmla="*/ 1 h 30"/>
                    <a:gd name="T8" fmla="*/ 1 w 26"/>
                    <a:gd name="T9" fmla="*/ 0 h 30"/>
                    <a:gd name="T10" fmla="*/ 0 60000 65536"/>
                    <a:gd name="T11" fmla="*/ 0 60000 65536"/>
                    <a:gd name="T12" fmla="*/ 0 60000 65536"/>
                    <a:gd name="T13" fmla="*/ 0 60000 65536"/>
                    <a:gd name="T14" fmla="*/ 0 60000 65536"/>
                    <a:gd name="T15" fmla="*/ 0 w 26"/>
                    <a:gd name="T16" fmla="*/ 0 h 30"/>
                    <a:gd name="T17" fmla="*/ 26 w 26"/>
                    <a:gd name="T18" fmla="*/ 30 h 30"/>
                  </a:gdLst>
                  <a:ahLst/>
                  <a:cxnLst>
                    <a:cxn ang="T10">
                      <a:pos x="T0" y="T1"/>
                    </a:cxn>
                    <a:cxn ang="T11">
                      <a:pos x="T2" y="T3"/>
                    </a:cxn>
                    <a:cxn ang="T12">
                      <a:pos x="T4" y="T5"/>
                    </a:cxn>
                    <a:cxn ang="T13">
                      <a:pos x="T6" y="T7"/>
                    </a:cxn>
                    <a:cxn ang="T14">
                      <a:pos x="T8" y="T9"/>
                    </a:cxn>
                  </a:cxnLst>
                  <a:rect l="T15" t="T16" r="T17" b="T18"/>
                  <a:pathLst>
                    <a:path w="26" h="30">
                      <a:moveTo>
                        <a:pt x="12" y="0"/>
                      </a:moveTo>
                      <a:lnTo>
                        <a:pt x="0" y="13"/>
                      </a:lnTo>
                      <a:lnTo>
                        <a:pt x="15" y="30"/>
                      </a:lnTo>
                      <a:lnTo>
                        <a:pt x="26" y="17"/>
                      </a:lnTo>
                      <a:lnTo>
                        <a:pt x="12"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8" name="Freeform 32"/>
                <p:cNvSpPr>
                  <a:spLocks/>
                </p:cNvSpPr>
                <p:nvPr/>
              </p:nvSpPr>
              <p:spPr bwMode="auto">
                <a:xfrm>
                  <a:off x="4363" y="3583"/>
                  <a:ext cx="14" cy="17"/>
                </a:xfrm>
                <a:custGeom>
                  <a:avLst/>
                  <a:gdLst>
                    <a:gd name="T0" fmla="*/ 1 w 27"/>
                    <a:gd name="T1" fmla="*/ 0 h 34"/>
                    <a:gd name="T2" fmla="*/ 0 w 27"/>
                    <a:gd name="T3" fmla="*/ 1 h 34"/>
                    <a:gd name="T4" fmla="*/ 1 w 27"/>
                    <a:gd name="T5" fmla="*/ 2 h 34"/>
                    <a:gd name="T6" fmla="*/ 1 w 27"/>
                    <a:gd name="T7" fmla="*/ 1 h 34"/>
                    <a:gd name="T8" fmla="*/ 1 w 27"/>
                    <a:gd name="T9" fmla="*/ 0 h 34"/>
                    <a:gd name="T10" fmla="*/ 0 60000 65536"/>
                    <a:gd name="T11" fmla="*/ 0 60000 65536"/>
                    <a:gd name="T12" fmla="*/ 0 60000 65536"/>
                    <a:gd name="T13" fmla="*/ 0 60000 65536"/>
                    <a:gd name="T14" fmla="*/ 0 60000 65536"/>
                    <a:gd name="T15" fmla="*/ 0 w 27"/>
                    <a:gd name="T16" fmla="*/ 0 h 34"/>
                    <a:gd name="T17" fmla="*/ 27 w 27"/>
                    <a:gd name="T18" fmla="*/ 34 h 34"/>
                  </a:gdLst>
                  <a:ahLst/>
                  <a:cxnLst>
                    <a:cxn ang="T10">
                      <a:pos x="T0" y="T1"/>
                    </a:cxn>
                    <a:cxn ang="T11">
                      <a:pos x="T2" y="T3"/>
                    </a:cxn>
                    <a:cxn ang="T12">
                      <a:pos x="T4" y="T5"/>
                    </a:cxn>
                    <a:cxn ang="T13">
                      <a:pos x="T6" y="T7"/>
                    </a:cxn>
                    <a:cxn ang="T14">
                      <a:pos x="T8" y="T9"/>
                    </a:cxn>
                  </a:cxnLst>
                  <a:rect l="T15" t="T16" r="T17" b="T18"/>
                  <a:pathLst>
                    <a:path w="27" h="34">
                      <a:moveTo>
                        <a:pt x="11" y="0"/>
                      </a:moveTo>
                      <a:lnTo>
                        <a:pt x="0" y="13"/>
                      </a:lnTo>
                      <a:lnTo>
                        <a:pt x="16" y="34"/>
                      </a:lnTo>
                      <a:lnTo>
                        <a:pt x="27" y="21"/>
                      </a:lnTo>
                      <a:lnTo>
                        <a:pt x="11"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9" name="Freeform 33"/>
                <p:cNvSpPr>
                  <a:spLocks/>
                </p:cNvSpPr>
                <p:nvPr/>
              </p:nvSpPr>
              <p:spPr bwMode="auto">
                <a:xfrm>
                  <a:off x="4372" y="3593"/>
                  <a:ext cx="22" cy="23"/>
                </a:xfrm>
                <a:custGeom>
                  <a:avLst/>
                  <a:gdLst>
                    <a:gd name="T0" fmla="*/ 1 w 44"/>
                    <a:gd name="T1" fmla="*/ 0 h 45"/>
                    <a:gd name="T2" fmla="*/ 0 w 44"/>
                    <a:gd name="T3" fmla="*/ 1 h 45"/>
                    <a:gd name="T4" fmla="*/ 2 w 44"/>
                    <a:gd name="T5" fmla="*/ 2 h 45"/>
                    <a:gd name="T6" fmla="*/ 2 w 44"/>
                    <a:gd name="T7" fmla="*/ 1 h 45"/>
                    <a:gd name="T8" fmla="*/ 1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10" y="0"/>
                      </a:moveTo>
                      <a:lnTo>
                        <a:pt x="0" y="13"/>
                      </a:lnTo>
                      <a:lnTo>
                        <a:pt x="34" y="45"/>
                      </a:lnTo>
                      <a:lnTo>
                        <a:pt x="44" y="32"/>
                      </a:lnTo>
                      <a:lnTo>
                        <a:pt x="1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0" name="Freeform 34"/>
                <p:cNvSpPr>
                  <a:spLocks/>
                </p:cNvSpPr>
                <p:nvPr/>
              </p:nvSpPr>
              <p:spPr bwMode="auto">
                <a:xfrm>
                  <a:off x="4389" y="3609"/>
                  <a:ext cx="31" cy="24"/>
                </a:xfrm>
                <a:custGeom>
                  <a:avLst/>
                  <a:gdLst>
                    <a:gd name="T0" fmla="*/ 1 w 62"/>
                    <a:gd name="T1" fmla="*/ 0 h 48"/>
                    <a:gd name="T2" fmla="*/ 0 w 62"/>
                    <a:gd name="T3" fmla="*/ 1 h 48"/>
                    <a:gd name="T4" fmla="*/ 2 w 62"/>
                    <a:gd name="T5" fmla="*/ 2 h 48"/>
                    <a:gd name="T6" fmla="*/ 2 w 62"/>
                    <a:gd name="T7" fmla="*/ 2 h 48"/>
                    <a:gd name="T8" fmla="*/ 1 w 62"/>
                    <a:gd name="T9" fmla="*/ 0 h 48"/>
                    <a:gd name="T10" fmla="*/ 0 60000 65536"/>
                    <a:gd name="T11" fmla="*/ 0 60000 65536"/>
                    <a:gd name="T12" fmla="*/ 0 60000 65536"/>
                    <a:gd name="T13" fmla="*/ 0 60000 65536"/>
                    <a:gd name="T14" fmla="*/ 0 60000 65536"/>
                    <a:gd name="T15" fmla="*/ 0 w 62"/>
                    <a:gd name="T16" fmla="*/ 0 h 48"/>
                    <a:gd name="T17" fmla="*/ 62 w 62"/>
                    <a:gd name="T18" fmla="*/ 48 h 48"/>
                  </a:gdLst>
                  <a:ahLst/>
                  <a:cxnLst>
                    <a:cxn ang="T10">
                      <a:pos x="T0" y="T1"/>
                    </a:cxn>
                    <a:cxn ang="T11">
                      <a:pos x="T2" y="T3"/>
                    </a:cxn>
                    <a:cxn ang="T12">
                      <a:pos x="T4" y="T5"/>
                    </a:cxn>
                    <a:cxn ang="T13">
                      <a:pos x="T6" y="T7"/>
                    </a:cxn>
                    <a:cxn ang="T14">
                      <a:pos x="T8" y="T9"/>
                    </a:cxn>
                  </a:cxnLst>
                  <a:rect l="T15" t="T16" r="T17" b="T18"/>
                  <a:pathLst>
                    <a:path w="62" h="48">
                      <a:moveTo>
                        <a:pt x="8" y="0"/>
                      </a:moveTo>
                      <a:lnTo>
                        <a:pt x="0" y="15"/>
                      </a:lnTo>
                      <a:lnTo>
                        <a:pt x="53" y="48"/>
                      </a:lnTo>
                      <a:lnTo>
                        <a:pt x="62" y="34"/>
                      </a:lnTo>
                      <a:lnTo>
                        <a:pt x="8"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1" name="Freeform 35"/>
                <p:cNvSpPr>
                  <a:spLocks/>
                </p:cNvSpPr>
                <p:nvPr/>
              </p:nvSpPr>
              <p:spPr bwMode="auto">
                <a:xfrm>
                  <a:off x="4415" y="3626"/>
                  <a:ext cx="9" cy="11"/>
                </a:xfrm>
                <a:custGeom>
                  <a:avLst/>
                  <a:gdLst>
                    <a:gd name="T0" fmla="*/ 0 w 19"/>
                    <a:gd name="T1" fmla="*/ 0 h 22"/>
                    <a:gd name="T2" fmla="*/ 0 w 19"/>
                    <a:gd name="T3" fmla="*/ 1 h 22"/>
                    <a:gd name="T4" fmla="*/ 0 w 19"/>
                    <a:gd name="T5" fmla="*/ 1 h 22"/>
                    <a:gd name="T6" fmla="*/ 0 w 19"/>
                    <a:gd name="T7" fmla="*/ 1 h 22"/>
                    <a:gd name="T8" fmla="*/ 0 w 19"/>
                    <a:gd name="T9" fmla="*/ 0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12" y="0"/>
                      </a:moveTo>
                      <a:lnTo>
                        <a:pt x="0" y="13"/>
                      </a:lnTo>
                      <a:lnTo>
                        <a:pt x="7" y="22"/>
                      </a:lnTo>
                      <a:lnTo>
                        <a:pt x="19" y="9"/>
                      </a:lnTo>
                      <a:lnTo>
                        <a:pt x="12"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2" name="Freeform 36"/>
                <p:cNvSpPr>
                  <a:spLocks/>
                </p:cNvSpPr>
                <p:nvPr/>
              </p:nvSpPr>
              <p:spPr bwMode="auto">
                <a:xfrm>
                  <a:off x="4419" y="3630"/>
                  <a:ext cx="10" cy="11"/>
                </a:xfrm>
                <a:custGeom>
                  <a:avLst/>
                  <a:gdLst>
                    <a:gd name="T0" fmla="*/ 1 w 19"/>
                    <a:gd name="T1" fmla="*/ 0 h 22"/>
                    <a:gd name="T2" fmla="*/ 0 w 19"/>
                    <a:gd name="T3" fmla="*/ 1 h 22"/>
                    <a:gd name="T4" fmla="*/ 1 w 19"/>
                    <a:gd name="T5" fmla="*/ 1 h 22"/>
                    <a:gd name="T6" fmla="*/ 1 w 19"/>
                    <a:gd name="T7" fmla="*/ 1 h 22"/>
                    <a:gd name="T8" fmla="*/ 1 w 19"/>
                    <a:gd name="T9" fmla="*/ 0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10" y="0"/>
                      </a:moveTo>
                      <a:lnTo>
                        <a:pt x="0" y="13"/>
                      </a:lnTo>
                      <a:lnTo>
                        <a:pt x="8" y="22"/>
                      </a:lnTo>
                      <a:lnTo>
                        <a:pt x="19" y="9"/>
                      </a:lnTo>
                      <a:lnTo>
                        <a:pt x="1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3" name="Freeform 37"/>
                <p:cNvSpPr>
                  <a:spLocks/>
                </p:cNvSpPr>
                <p:nvPr/>
              </p:nvSpPr>
              <p:spPr bwMode="auto">
                <a:xfrm>
                  <a:off x="4425" y="3634"/>
                  <a:ext cx="14" cy="11"/>
                </a:xfrm>
                <a:custGeom>
                  <a:avLst/>
                  <a:gdLst>
                    <a:gd name="T0" fmla="*/ 1 w 28"/>
                    <a:gd name="T1" fmla="*/ 0 h 22"/>
                    <a:gd name="T2" fmla="*/ 0 w 28"/>
                    <a:gd name="T3" fmla="*/ 1 h 22"/>
                    <a:gd name="T4" fmla="*/ 1 w 28"/>
                    <a:gd name="T5" fmla="*/ 1 h 22"/>
                    <a:gd name="T6" fmla="*/ 1 w 28"/>
                    <a:gd name="T7" fmla="*/ 1 h 22"/>
                    <a:gd name="T8" fmla="*/ 1 w 28"/>
                    <a:gd name="T9" fmla="*/ 0 h 22"/>
                    <a:gd name="T10" fmla="*/ 0 60000 65536"/>
                    <a:gd name="T11" fmla="*/ 0 60000 65536"/>
                    <a:gd name="T12" fmla="*/ 0 60000 65536"/>
                    <a:gd name="T13" fmla="*/ 0 60000 65536"/>
                    <a:gd name="T14" fmla="*/ 0 60000 65536"/>
                    <a:gd name="T15" fmla="*/ 0 w 28"/>
                    <a:gd name="T16" fmla="*/ 0 h 22"/>
                    <a:gd name="T17" fmla="*/ 28 w 28"/>
                    <a:gd name="T18" fmla="*/ 22 h 22"/>
                  </a:gdLst>
                  <a:ahLst/>
                  <a:cxnLst>
                    <a:cxn ang="T10">
                      <a:pos x="T0" y="T1"/>
                    </a:cxn>
                    <a:cxn ang="T11">
                      <a:pos x="T2" y="T3"/>
                    </a:cxn>
                    <a:cxn ang="T12">
                      <a:pos x="T4" y="T5"/>
                    </a:cxn>
                    <a:cxn ang="T13">
                      <a:pos x="T6" y="T7"/>
                    </a:cxn>
                    <a:cxn ang="T14">
                      <a:pos x="T8" y="T9"/>
                    </a:cxn>
                  </a:cxnLst>
                  <a:rect l="T15" t="T16" r="T17" b="T18"/>
                  <a:pathLst>
                    <a:path w="28" h="22">
                      <a:moveTo>
                        <a:pt x="5" y="0"/>
                      </a:moveTo>
                      <a:lnTo>
                        <a:pt x="0" y="16"/>
                      </a:lnTo>
                      <a:lnTo>
                        <a:pt x="24" y="22"/>
                      </a:lnTo>
                      <a:lnTo>
                        <a:pt x="28" y="6"/>
                      </a:lnTo>
                      <a:lnTo>
                        <a:pt x="5"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4" name="Freeform 38"/>
                <p:cNvSpPr>
                  <a:spLocks/>
                </p:cNvSpPr>
                <p:nvPr/>
              </p:nvSpPr>
              <p:spPr bwMode="auto">
                <a:xfrm>
                  <a:off x="4437" y="3637"/>
                  <a:ext cx="24" cy="15"/>
                </a:xfrm>
                <a:custGeom>
                  <a:avLst/>
                  <a:gdLst>
                    <a:gd name="T0" fmla="*/ 1 w 48"/>
                    <a:gd name="T1" fmla="*/ 0 h 29"/>
                    <a:gd name="T2" fmla="*/ 0 w 48"/>
                    <a:gd name="T3" fmla="*/ 1 h 29"/>
                    <a:gd name="T4" fmla="*/ 2 w 48"/>
                    <a:gd name="T5" fmla="*/ 1 h 29"/>
                    <a:gd name="T6" fmla="*/ 2 w 48"/>
                    <a:gd name="T7" fmla="*/ 1 h 29"/>
                    <a:gd name="T8" fmla="*/ 1 w 48"/>
                    <a:gd name="T9" fmla="*/ 0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4" y="0"/>
                      </a:moveTo>
                      <a:lnTo>
                        <a:pt x="0" y="16"/>
                      </a:lnTo>
                      <a:lnTo>
                        <a:pt x="43" y="29"/>
                      </a:lnTo>
                      <a:lnTo>
                        <a:pt x="48" y="13"/>
                      </a:lnTo>
                      <a:lnTo>
                        <a:pt x="4"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5" name="Freeform 39"/>
                <p:cNvSpPr>
                  <a:spLocks/>
                </p:cNvSpPr>
                <p:nvPr/>
              </p:nvSpPr>
              <p:spPr bwMode="auto">
                <a:xfrm>
                  <a:off x="4459" y="3643"/>
                  <a:ext cx="19" cy="12"/>
                </a:xfrm>
                <a:custGeom>
                  <a:avLst/>
                  <a:gdLst>
                    <a:gd name="T0" fmla="*/ 0 w 40"/>
                    <a:gd name="T1" fmla="*/ 0 h 24"/>
                    <a:gd name="T2" fmla="*/ 0 w 40"/>
                    <a:gd name="T3" fmla="*/ 1 h 24"/>
                    <a:gd name="T4" fmla="*/ 1 w 40"/>
                    <a:gd name="T5" fmla="*/ 1 h 24"/>
                    <a:gd name="T6" fmla="*/ 1 w 40"/>
                    <a:gd name="T7" fmla="*/ 1 h 24"/>
                    <a:gd name="T8" fmla="*/ 0 w 40"/>
                    <a:gd name="T9" fmla="*/ 0 h 24"/>
                    <a:gd name="T10" fmla="*/ 0 60000 65536"/>
                    <a:gd name="T11" fmla="*/ 0 60000 65536"/>
                    <a:gd name="T12" fmla="*/ 0 60000 65536"/>
                    <a:gd name="T13" fmla="*/ 0 60000 65536"/>
                    <a:gd name="T14" fmla="*/ 0 60000 65536"/>
                    <a:gd name="T15" fmla="*/ 0 w 40"/>
                    <a:gd name="T16" fmla="*/ 0 h 24"/>
                    <a:gd name="T17" fmla="*/ 40 w 40"/>
                    <a:gd name="T18" fmla="*/ 24 h 24"/>
                  </a:gdLst>
                  <a:ahLst/>
                  <a:cxnLst>
                    <a:cxn ang="T10">
                      <a:pos x="T0" y="T1"/>
                    </a:cxn>
                    <a:cxn ang="T11">
                      <a:pos x="T2" y="T3"/>
                    </a:cxn>
                    <a:cxn ang="T12">
                      <a:pos x="T4" y="T5"/>
                    </a:cxn>
                    <a:cxn ang="T13">
                      <a:pos x="T6" y="T7"/>
                    </a:cxn>
                    <a:cxn ang="T14">
                      <a:pos x="T8" y="T9"/>
                    </a:cxn>
                  </a:cxnLst>
                  <a:rect l="T15" t="T16" r="T17" b="T18"/>
                  <a:pathLst>
                    <a:path w="40" h="24">
                      <a:moveTo>
                        <a:pt x="3" y="0"/>
                      </a:moveTo>
                      <a:lnTo>
                        <a:pt x="0" y="17"/>
                      </a:lnTo>
                      <a:lnTo>
                        <a:pt x="37" y="24"/>
                      </a:lnTo>
                      <a:lnTo>
                        <a:pt x="40" y="7"/>
                      </a:lnTo>
                      <a:lnTo>
                        <a:pt x="3"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6" name="Freeform 40"/>
                <p:cNvSpPr>
                  <a:spLocks/>
                </p:cNvSpPr>
                <p:nvPr/>
              </p:nvSpPr>
              <p:spPr bwMode="auto">
                <a:xfrm>
                  <a:off x="4478" y="3646"/>
                  <a:ext cx="21" cy="9"/>
                </a:xfrm>
                <a:custGeom>
                  <a:avLst/>
                  <a:gdLst>
                    <a:gd name="T0" fmla="*/ 0 w 44"/>
                    <a:gd name="T1" fmla="*/ 0 h 19"/>
                    <a:gd name="T2" fmla="*/ 0 w 44"/>
                    <a:gd name="T3" fmla="*/ 0 h 19"/>
                    <a:gd name="T4" fmla="*/ 1 w 44"/>
                    <a:gd name="T5" fmla="*/ 0 h 19"/>
                    <a:gd name="T6" fmla="*/ 1 w 44"/>
                    <a:gd name="T7" fmla="*/ 0 h 19"/>
                    <a:gd name="T8" fmla="*/ 0 w 44"/>
                    <a:gd name="T9" fmla="*/ 0 h 19"/>
                    <a:gd name="T10" fmla="*/ 0 60000 65536"/>
                    <a:gd name="T11" fmla="*/ 0 60000 65536"/>
                    <a:gd name="T12" fmla="*/ 0 60000 65536"/>
                    <a:gd name="T13" fmla="*/ 0 60000 65536"/>
                    <a:gd name="T14" fmla="*/ 0 60000 65536"/>
                    <a:gd name="T15" fmla="*/ 0 w 44"/>
                    <a:gd name="T16" fmla="*/ 0 h 19"/>
                    <a:gd name="T17" fmla="*/ 44 w 44"/>
                    <a:gd name="T18" fmla="*/ 19 h 19"/>
                  </a:gdLst>
                  <a:ahLst/>
                  <a:cxnLst>
                    <a:cxn ang="T10">
                      <a:pos x="T0" y="T1"/>
                    </a:cxn>
                    <a:cxn ang="T11">
                      <a:pos x="T2" y="T3"/>
                    </a:cxn>
                    <a:cxn ang="T12">
                      <a:pos x="T4" y="T5"/>
                    </a:cxn>
                    <a:cxn ang="T13">
                      <a:pos x="T6" y="T7"/>
                    </a:cxn>
                    <a:cxn ang="T14">
                      <a:pos x="T8" y="T9"/>
                    </a:cxn>
                  </a:cxnLst>
                  <a:rect l="T15" t="T16" r="T17" b="T18"/>
                  <a:pathLst>
                    <a:path w="44" h="19">
                      <a:moveTo>
                        <a:pt x="0" y="2"/>
                      </a:moveTo>
                      <a:lnTo>
                        <a:pt x="0" y="19"/>
                      </a:lnTo>
                      <a:lnTo>
                        <a:pt x="44" y="18"/>
                      </a:lnTo>
                      <a:lnTo>
                        <a:pt x="44" y="0"/>
                      </a:lnTo>
                      <a:lnTo>
                        <a:pt x="0" y="2"/>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7" name="Freeform 41"/>
                <p:cNvSpPr>
                  <a:spLocks/>
                </p:cNvSpPr>
                <p:nvPr/>
              </p:nvSpPr>
              <p:spPr bwMode="auto">
                <a:xfrm>
                  <a:off x="4499" y="3646"/>
                  <a:ext cx="9" cy="9"/>
                </a:xfrm>
                <a:custGeom>
                  <a:avLst/>
                  <a:gdLst>
                    <a:gd name="T0" fmla="*/ 1 w 17"/>
                    <a:gd name="T1" fmla="*/ 0 h 19"/>
                    <a:gd name="T2" fmla="*/ 0 w 17"/>
                    <a:gd name="T3" fmla="*/ 0 h 19"/>
                    <a:gd name="T4" fmla="*/ 1 w 17"/>
                    <a:gd name="T5" fmla="*/ 0 h 19"/>
                    <a:gd name="T6" fmla="*/ 1 w 17"/>
                    <a:gd name="T7" fmla="*/ 0 h 19"/>
                    <a:gd name="T8" fmla="*/ 1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1" y="0"/>
                      </a:moveTo>
                      <a:lnTo>
                        <a:pt x="0" y="18"/>
                      </a:lnTo>
                      <a:lnTo>
                        <a:pt x="16" y="19"/>
                      </a:lnTo>
                      <a:lnTo>
                        <a:pt x="17" y="2"/>
                      </a:lnTo>
                      <a:lnTo>
                        <a:pt x="1"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8" name="Freeform 42"/>
                <p:cNvSpPr>
                  <a:spLocks/>
                </p:cNvSpPr>
                <p:nvPr/>
              </p:nvSpPr>
              <p:spPr bwMode="auto">
                <a:xfrm>
                  <a:off x="4507" y="3646"/>
                  <a:ext cx="24" cy="9"/>
                </a:xfrm>
                <a:custGeom>
                  <a:avLst/>
                  <a:gdLst>
                    <a:gd name="T0" fmla="*/ 0 w 46"/>
                    <a:gd name="T1" fmla="*/ 0 h 19"/>
                    <a:gd name="T2" fmla="*/ 0 w 46"/>
                    <a:gd name="T3" fmla="*/ 0 h 19"/>
                    <a:gd name="T4" fmla="*/ 2 w 46"/>
                    <a:gd name="T5" fmla="*/ 0 h 19"/>
                    <a:gd name="T6" fmla="*/ 2 w 46"/>
                    <a:gd name="T7" fmla="*/ 0 h 19"/>
                    <a:gd name="T8" fmla="*/ 0 w 46"/>
                    <a:gd name="T9" fmla="*/ 0 h 19"/>
                    <a:gd name="T10" fmla="*/ 0 60000 65536"/>
                    <a:gd name="T11" fmla="*/ 0 60000 65536"/>
                    <a:gd name="T12" fmla="*/ 0 60000 65536"/>
                    <a:gd name="T13" fmla="*/ 0 60000 65536"/>
                    <a:gd name="T14" fmla="*/ 0 60000 65536"/>
                    <a:gd name="T15" fmla="*/ 0 w 46"/>
                    <a:gd name="T16" fmla="*/ 0 h 19"/>
                    <a:gd name="T17" fmla="*/ 46 w 46"/>
                    <a:gd name="T18" fmla="*/ 19 h 19"/>
                  </a:gdLst>
                  <a:ahLst/>
                  <a:cxnLst>
                    <a:cxn ang="T10">
                      <a:pos x="T0" y="T1"/>
                    </a:cxn>
                    <a:cxn ang="T11">
                      <a:pos x="T2" y="T3"/>
                    </a:cxn>
                    <a:cxn ang="T12">
                      <a:pos x="T4" y="T5"/>
                    </a:cxn>
                    <a:cxn ang="T13">
                      <a:pos x="T6" y="T7"/>
                    </a:cxn>
                    <a:cxn ang="T14">
                      <a:pos x="T8" y="T9"/>
                    </a:cxn>
                  </a:cxnLst>
                  <a:rect l="T15" t="T16" r="T17" b="T18"/>
                  <a:pathLst>
                    <a:path w="46" h="19">
                      <a:moveTo>
                        <a:pt x="0" y="0"/>
                      </a:moveTo>
                      <a:lnTo>
                        <a:pt x="0" y="18"/>
                      </a:lnTo>
                      <a:lnTo>
                        <a:pt x="46" y="19"/>
                      </a:lnTo>
                      <a:lnTo>
                        <a:pt x="46" y="2"/>
                      </a:lnTo>
                      <a:lnTo>
                        <a:pt x="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9" name="Freeform 43"/>
                <p:cNvSpPr>
                  <a:spLocks/>
                </p:cNvSpPr>
                <p:nvPr/>
              </p:nvSpPr>
              <p:spPr bwMode="auto">
                <a:xfrm>
                  <a:off x="4531" y="3646"/>
                  <a:ext cx="20" cy="9"/>
                </a:xfrm>
                <a:custGeom>
                  <a:avLst/>
                  <a:gdLst>
                    <a:gd name="T0" fmla="*/ 0 w 41"/>
                    <a:gd name="T1" fmla="*/ 0 h 19"/>
                    <a:gd name="T2" fmla="*/ 0 w 41"/>
                    <a:gd name="T3" fmla="*/ 0 h 19"/>
                    <a:gd name="T4" fmla="*/ 1 w 41"/>
                    <a:gd name="T5" fmla="*/ 0 h 19"/>
                    <a:gd name="T6" fmla="*/ 1 w 41"/>
                    <a:gd name="T7" fmla="*/ 0 h 19"/>
                    <a:gd name="T8" fmla="*/ 0 w 41"/>
                    <a:gd name="T9" fmla="*/ 0 h 19"/>
                    <a:gd name="T10" fmla="*/ 0 60000 65536"/>
                    <a:gd name="T11" fmla="*/ 0 60000 65536"/>
                    <a:gd name="T12" fmla="*/ 0 60000 65536"/>
                    <a:gd name="T13" fmla="*/ 0 60000 65536"/>
                    <a:gd name="T14" fmla="*/ 0 60000 65536"/>
                    <a:gd name="T15" fmla="*/ 0 w 41"/>
                    <a:gd name="T16" fmla="*/ 0 h 19"/>
                    <a:gd name="T17" fmla="*/ 41 w 41"/>
                    <a:gd name="T18" fmla="*/ 19 h 19"/>
                  </a:gdLst>
                  <a:ahLst/>
                  <a:cxnLst>
                    <a:cxn ang="T10">
                      <a:pos x="T0" y="T1"/>
                    </a:cxn>
                    <a:cxn ang="T11">
                      <a:pos x="T2" y="T3"/>
                    </a:cxn>
                    <a:cxn ang="T12">
                      <a:pos x="T4" y="T5"/>
                    </a:cxn>
                    <a:cxn ang="T13">
                      <a:pos x="T6" y="T7"/>
                    </a:cxn>
                    <a:cxn ang="T14">
                      <a:pos x="T8" y="T9"/>
                    </a:cxn>
                  </a:cxnLst>
                  <a:rect l="T15" t="T16" r="T17" b="T18"/>
                  <a:pathLst>
                    <a:path w="41" h="19">
                      <a:moveTo>
                        <a:pt x="0" y="0"/>
                      </a:moveTo>
                      <a:lnTo>
                        <a:pt x="0" y="18"/>
                      </a:lnTo>
                      <a:lnTo>
                        <a:pt x="41" y="19"/>
                      </a:lnTo>
                      <a:lnTo>
                        <a:pt x="41" y="2"/>
                      </a:lnTo>
                      <a:lnTo>
                        <a:pt x="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0" name="Freeform 44"/>
                <p:cNvSpPr>
                  <a:spLocks/>
                </p:cNvSpPr>
                <p:nvPr/>
              </p:nvSpPr>
              <p:spPr bwMode="auto">
                <a:xfrm>
                  <a:off x="4551" y="3646"/>
                  <a:ext cx="10" cy="9"/>
                </a:xfrm>
                <a:custGeom>
                  <a:avLst/>
                  <a:gdLst>
                    <a:gd name="T0" fmla="*/ 1 w 19"/>
                    <a:gd name="T1" fmla="*/ 0 h 19"/>
                    <a:gd name="T2" fmla="*/ 0 w 19"/>
                    <a:gd name="T3" fmla="*/ 0 h 19"/>
                    <a:gd name="T4" fmla="*/ 1 w 19"/>
                    <a:gd name="T5" fmla="*/ 0 h 19"/>
                    <a:gd name="T6" fmla="*/ 1 w 19"/>
                    <a:gd name="T7" fmla="*/ 0 h 19"/>
                    <a:gd name="T8" fmla="*/ 1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2" y="0"/>
                      </a:moveTo>
                      <a:lnTo>
                        <a:pt x="0" y="18"/>
                      </a:lnTo>
                      <a:lnTo>
                        <a:pt x="18" y="19"/>
                      </a:lnTo>
                      <a:lnTo>
                        <a:pt x="19" y="2"/>
                      </a:lnTo>
                      <a:lnTo>
                        <a:pt x="2"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1" name="Freeform 45"/>
                <p:cNvSpPr>
                  <a:spLocks/>
                </p:cNvSpPr>
                <p:nvPr/>
              </p:nvSpPr>
              <p:spPr bwMode="auto">
                <a:xfrm>
                  <a:off x="4560" y="3646"/>
                  <a:ext cx="20" cy="9"/>
                </a:xfrm>
                <a:custGeom>
                  <a:avLst/>
                  <a:gdLst>
                    <a:gd name="T0" fmla="*/ 0 w 40"/>
                    <a:gd name="T1" fmla="*/ 0 h 19"/>
                    <a:gd name="T2" fmla="*/ 0 w 40"/>
                    <a:gd name="T3" fmla="*/ 0 h 19"/>
                    <a:gd name="T4" fmla="*/ 2 w 40"/>
                    <a:gd name="T5" fmla="*/ 0 h 19"/>
                    <a:gd name="T6" fmla="*/ 2 w 40"/>
                    <a:gd name="T7" fmla="*/ 0 h 19"/>
                    <a:gd name="T8" fmla="*/ 0 w 40"/>
                    <a:gd name="T9" fmla="*/ 0 h 19"/>
                    <a:gd name="T10" fmla="*/ 0 60000 65536"/>
                    <a:gd name="T11" fmla="*/ 0 60000 65536"/>
                    <a:gd name="T12" fmla="*/ 0 60000 65536"/>
                    <a:gd name="T13" fmla="*/ 0 60000 65536"/>
                    <a:gd name="T14" fmla="*/ 0 60000 65536"/>
                    <a:gd name="T15" fmla="*/ 0 w 40"/>
                    <a:gd name="T16" fmla="*/ 0 h 19"/>
                    <a:gd name="T17" fmla="*/ 40 w 40"/>
                    <a:gd name="T18" fmla="*/ 19 h 19"/>
                  </a:gdLst>
                  <a:ahLst/>
                  <a:cxnLst>
                    <a:cxn ang="T10">
                      <a:pos x="T0" y="T1"/>
                    </a:cxn>
                    <a:cxn ang="T11">
                      <a:pos x="T2" y="T3"/>
                    </a:cxn>
                    <a:cxn ang="T12">
                      <a:pos x="T4" y="T5"/>
                    </a:cxn>
                    <a:cxn ang="T13">
                      <a:pos x="T6" y="T7"/>
                    </a:cxn>
                    <a:cxn ang="T14">
                      <a:pos x="T8" y="T9"/>
                    </a:cxn>
                  </a:cxnLst>
                  <a:rect l="T15" t="T16" r="T17" b="T18"/>
                  <a:pathLst>
                    <a:path w="40" h="19">
                      <a:moveTo>
                        <a:pt x="0" y="0"/>
                      </a:moveTo>
                      <a:lnTo>
                        <a:pt x="0" y="18"/>
                      </a:lnTo>
                      <a:lnTo>
                        <a:pt x="40" y="19"/>
                      </a:lnTo>
                      <a:lnTo>
                        <a:pt x="40" y="2"/>
                      </a:lnTo>
                      <a:lnTo>
                        <a:pt x="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2" name="Freeform 46"/>
                <p:cNvSpPr>
                  <a:spLocks/>
                </p:cNvSpPr>
                <p:nvPr/>
              </p:nvSpPr>
              <p:spPr bwMode="auto">
                <a:xfrm>
                  <a:off x="4579" y="3643"/>
                  <a:ext cx="22" cy="12"/>
                </a:xfrm>
                <a:custGeom>
                  <a:avLst/>
                  <a:gdLst>
                    <a:gd name="T0" fmla="*/ 0 w 42"/>
                    <a:gd name="T1" fmla="*/ 1 h 24"/>
                    <a:gd name="T2" fmla="*/ 1 w 42"/>
                    <a:gd name="T3" fmla="*/ 1 h 24"/>
                    <a:gd name="T4" fmla="*/ 2 w 42"/>
                    <a:gd name="T5" fmla="*/ 1 h 24"/>
                    <a:gd name="T6" fmla="*/ 2 w 42"/>
                    <a:gd name="T7" fmla="*/ 0 h 24"/>
                    <a:gd name="T8" fmla="*/ 0 w 42"/>
                    <a:gd name="T9" fmla="*/ 1 h 24"/>
                    <a:gd name="T10" fmla="*/ 0 60000 65536"/>
                    <a:gd name="T11" fmla="*/ 0 60000 65536"/>
                    <a:gd name="T12" fmla="*/ 0 60000 65536"/>
                    <a:gd name="T13" fmla="*/ 0 60000 65536"/>
                    <a:gd name="T14" fmla="*/ 0 60000 65536"/>
                    <a:gd name="T15" fmla="*/ 0 w 42"/>
                    <a:gd name="T16" fmla="*/ 0 h 24"/>
                    <a:gd name="T17" fmla="*/ 42 w 42"/>
                    <a:gd name="T18" fmla="*/ 24 h 24"/>
                  </a:gdLst>
                  <a:ahLst/>
                  <a:cxnLst>
                    <a:cxn ang="T10">
                      <a:pos x="T0" y="T1"/>
                    </a:cxn>
                    <a:cxn ang="T11">
                      <a:pos x="T2" y="T3"/>
                    </a:cxn>
                    <a:cxn ang="T12">
                      <a:pos x="T4" y="T5"/>
                    </a:cxn>
                    <a:cxn ang="T13">
                      <a:pos x="T6" y="T7"/>
                    </a:cxn>
                    <a:cxn ang="T14">
                      <a:pos x="T8" y="T9"/>
                    </a:cxn>
                  </a:cxnLst>
                  <a:rect l="T15" t="T16" r="T17" b="T18"/>
                  <a:pathLst>
                    <a:path w="42" h="24">
                      <a:moveTo>
                        <a:pt x="0" y="7"/>
                      </a:moveTo>
                      <a:lnTo>
                        <a:pt x="3" y="24"/>
                      </a:lnTo>
                      <a:lnTo>
                        <a:pt x="42" y="17"/>
                      </a:lnTo>
                      <a:lnTo>
                        <a:pt x="39" y="0"/>
                      </a:lnTo>
                      <a:lnTo>
                        <a:pt x="0" y="7"/>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3" name="Freeform 47"/>
                <p:cNvSpPr>
                  <a:spLocks/>
                </p:cNvSpPr>
                <p:nvPr/>
              </p:nvSpPr>
              <p:spPr bwMode="auto">
                <a:xfrm>
                  <a:off x="4599" y="3637"/>
                  <a:ext cx="24" cy="15"/>
                </a:xfrm>
                <a:custGeom>
                  <a:avLst/>
                  <a:gdLst>
                    <a:gd name="T0" fmla="*/ 0 w 48"/>
                    <a:gd name="T1" fmla="*/ 1 h 29"/>
                    <a:gd name="T2" fmla="*/ 1 w 48"/>
                    <a:gd name="T3" fmla="*/ 1 h 29"/>
                    <a:gd name="T4" fmla="*/ 2 w 48"/>
                    <a:gd name="T5" fmla="*/ 1 h 29"/>
                    <a:gd name="T6" fmla="*/ 2 w 48"/>
                    <a:gd name="T7" fmla="*/ 0 h 29"/>
                    <a:gd name="T8" fmla="*/ 0 w 48"/>
                    <a:gd name="T9" fmla="*/ 1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0" y="13"/>
                      </a:moveTo>
                      <a:lnTo>
                        <a:pt x="5" y="29"/>
                      </a:lnTo>
                      <a:lnTo>
                        <a:pt x="48" y="16"/>
                      </a:lnTo>
                      <a:lnTo>
                        <a:pt x="44" y="0"/>
                      </a:lnTo>
                      <a:lnTo>
                        <a:pt x="0" y="13"/>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4" name="Freeform 48"/>
                <p:cNvSpPr>
                  <a:spLocks/>
                </p:cNvSpPr>
                <p:nvPr/>
              </p:nvSpPr>
              <p:spPr bwMode="auto">
                <a:xfrm>
                  <a:off x="4621" y="3634"/>
                  <a:ext cx="14" cy="11"/>
                </a:xfrm>
                <a:custGeom>
                  <a:avLst/>
                  <a:gdLst>
                    <a:gd name="T0" fmla="*/ 0 w 28"/>
                    <a:gd name="T1" fmla="*/ 1 h 22"/>
                    <a:gd name="T2" fmla="*/ 1 w 28"/>
                    <a:gd name="T3" fmla="*/ 1 h 22"/>
                    <a:gd name="T4" fmla="*/ 1 w 28"/>
                    <a:gd name="T5" fmla="*/ 1 h 22"/>
                    <a:gd name="T6" fmla="*/ 1 w 28"/>
                    <a:gd name="T7" fmla="*/ 0 h 22"/>
                    <a:gd name="T8" fmla="*/ 0 w 28"/>
                    <a:gd name="T9" fmla="*/ 1 h 22"/>
                    <a:gd name="T10" fmla="*/ 0 60000 65536"/>
                    <a:gd name="T11" fmla="*/ 0 60000 65536"/>
                    <a:gd name="T12" fmla="*/ 0 60000 65536"/>
                    <a:gd name="T13" fmla="*/ 0 60000 65536"/>
                    <a:gd name="T14" fmla="*/ 0 60000 65536"/>
                    <a:gd name="T15" fmla="*/ 0 w 28"/>
                    <a:gd name="T16" fmla="*/ 0 h 22"/>
                    <a:gd name="T17" fmla="*/ 28 w 28"/>
                    <a:gd name="T18" fmla="*/ 22 h 22"/>
                  </a:gdLst>
                  <a:ahLst/>
                  <a:cxnLst>
                    <a:cxn ang="T10">
                      <a:pos x="T0" y="T1"/>
                    </a:cxn>
                    <a:cxn ang="T11">
                      <a:pos x="T2" y="T3"/>
                    </a:cxn>
                    <a:cxn ang="T12">
                      <a:pos x="T4" y="T5"/>
                    </a:cxn>
                    <a:cxn ang="T13">
                      <a:pos x="T6" y="T7"/>
                    </a:cxn>
                    <a:cxn ang="T14">
                      <a:pos x="T8" y="T9"/>
                    </a:cxn>
                  </a:cxnLst>
                  <a:rect l="T15" t="T16" r="T17" b="T18"/>
                  <a:pathLst>
                    <a:path w="28" h="22">
                      <a:moveTo>
                        <a:pt x="0" y="6"/>
                      </a:moveTo>
                      <a:lnTo>
                        <a:pt x="4" y="22"/>
                      </a:lnTo>
                      <a:lnTo>
                        <a:pt x="28" y="16"/>
                      </a:lnTo>
                      <a:lnTo>
                        <a:pt x="23" y="0"/>
                      </a:lnTo>
                      <a:lnTo>
                        <a:pt x="0" y="6"/>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5" name="Freeform 49"/>
                <p:cNvSpPr>
                  <a:spLocks/>
                </p:cNvSpPr>
                <p:nvPr/>
              </p:nvSpPr>
              <p:spPr bwMode="auto">
                <a:xfrm>
                  <a:off x="4630" y="3630"/>
                  <a:ext cx="10" cy="11"/>
                </a:xfrm>
                <a:custGeom>
                  <a:avLst/>
                  <a:gdLst>
                    <a:gd name="T0" fmla="*/ 0 w 19"/>
                    <a:gd name="T1" fmla="*/ 1 h 22"/>
                    <a:gd name="T2" fmla="*/ 1 w 19"/>
                    <a:gd name="T3" fmla="*/ 1 h 22"/>
                    <a:gd name="T4" fmla="*/ 1 w 19"/>
                    <a:gd name="T5" fmla="*/ 1 h 22"/>
                    <a:gd name="T6" fmla="*/ 1 w 19"/>
                    <a:gd name="T7" fmla="*/ 0 h 22"/>
                    <a:gd name="T8" fmla="*/ 0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0" y="9"/>
                      </a:moveTo>
                      <a:lnTo>
                        <a:pt x="11" y="22"/>
                      </a:lnTo>
                      <a:lnTo>
                        <a:pt x="19" y="13"/>
                      </a:lnTo>
                      <a:lnTo>
                        <a:pt x="7" y="0"/>
                      </a:lnTo>
                      <a:lnTo>
                        <a:pt x="0" y="9"/>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6" name="Freeform 50"/>
                <p:cNvSpPr>
                  <a:spLocks/>
                </p:cNvSpPr>
                <p:nvPr/>
              </p:nvSpPr>
              <p:spPr bwMode="auto">
                <a:xfrm>
                  <a:off x="4635" y="3626"/>
                  <a:ext cx="9" cy="11"/>
                </a:xfrm>
                <a:custGeom>
                  <a:avLst/>
                  <a:gdLst>
                    <a:gd name="T0" fmla="*/ 0 w 18"/>
                    <a:gd name="T1" fmla="*/ 1 h 22"/>
                    <a:gd name="T2" fmla="*/ 1 w 18"/>
                    <a:gd name="T3" fmla="*/ 1 h 22"/>
                    <a:gd name="T4" fmla="*/ 1 w 18"/>
                    <a:gd name="T5" fmla="*/ 1 h 22"/>
                    <a:gd name="T6" fmla="*/ 1 w 18"/>
                    <a:gd name="T7" fmla="*/ 0 h 22"/>
                    <a:gd name="T8" fmla="*/ 0 w 18"/>
                    <a:gd name="T9" fmla="*/ 1 h 22"/>
                    <a:gd name="T10" fmla="*/ 0 60000 65536"/>
                    <a:gd name="T11" fmla="*/ 0 60000 65536"/>
                    <a:gd name="T12" fmla="*/ 0 60000 65536"/>
                    <a:gd name="T13" fmla="*/ 0 60000 65536"/>
                    <a:gd name="T14" fmla="*/ 0 60000 65536"/>
                    <a:gd name="T15" fmla="*/ 0 w 18"/>
                    <a:gd name="T16" fmla="*/ 0 h 22"/>
                    <a:gd name="T17" fmla="*/ 18 w 18"/>
                    <a:gd name="T18" fmla="*/ 22 h 22"/>
                  </a:gdLst>
                  <a:ahLst/>
                  <a:cxnLst>
                    <a:cxn ang="T10">
                      <a:pos x="T0" y="T1"/>
                    </a:cxn>
                    <a:cxn ang="T11">
                      <a:pos x="T2" y="T3"/>
                    </a:cxn>
                    <a:cxn ang="T12">
                      <a:pos x="T4" y="T5"/>
                    </a:cxn>
                    <a:cxn ang="T13">
                      <a:pos x="T6" y="T7"/>
                    </a:cxn>
                    <a:cxn ang="T14">
                      <a:pos x="T8" y="T9"/>
                    </a:cxn>
                  </a:cxnLst>
                  <a:rect l="T15" t="T16" r="T17" b="T18"/>
                  <a:pathLst>
                    <a:path w="18" h="22">
                      <a:moveTo>
                        <a:pt x="0" y="9"/>
                      </a:moveTo>
                      <a:lnTo>
                        <a:pt x="10" y="22"/>
                      </a:lnTo>
                      <a:lnTo>
                        <a:pt x="18" y="13"/>
                      </a:lnTo>
                      <a:lnTo>
                        <a:pt x="8" y="0"/>
                      </a:lnTo>
                      <a:lnTo>
                        <a:pt x="0" y="9"/>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7" name="Freeform 51"/>
                <p:cNvSpPr>
                  <a:spLocks/>
                </p:cNvSpPr>
                <p:nvPr/>
              </p:nvSpPr>
              <p:spPr bwMode="auto">
                <a:xfrm>
                  <a:off x="4639" y="3609"/>
                  <a:ext cx="31" cy="24"/>
                </a:xfrm>
                <a:custGeom>
                  <a:avLst/>
                  <a:gdLst>
                    <a:gd name="T0" fmla="*/ 0 w 63"/>
                    <a:gd name="T1" fmla="*/ 2 h 48"/>
                    <a:gd name="T2" fmla="*/ 0 w 63"/>
                    <a:gd name="T3" fmla="*/ 2 h 48"/>
                    <a:gd name="T4" fmla="*/ 1 w 63"/>
                    <a:gd name="T5" fmla="*/ 1 h 48"/>
                    <a:gd name="T6" fmla="*/ 1 w 63"/>
                    <a:gd name="T7" fmla="*/ 0 h 48"/>
                    <a:gd name="T8" fmla="*/ 0 w 63"/>
                    <a:gd name="T9" fmla="*/ 2 h 48"/>
                    <a:gd name="T10" fmla="*/ 0 60000 65536"/>
                    <a:gd name="T11" fmla="*/ 0 60000 65536"/>
                    <a:gd name="T12" fmla="*/ 0 60000 65536"/>
                    <a:gd name="T13" fmla="*/ 0 60000 65536"/>
                    <a:gd name="T14" fmla="*/ 0 60000 65536"/>
                    <a:gd name="T15" fmla="*/ 0 w 63"/>
                    <a:gd name="T16" fmla="*/ 0 h 48"/>
                    <a:gd name="T17" fmla="*/ 63 w 63"/>
                    <a:gd name="T18" fmla="*/ 48 h 48"/>
                  </a:gdLst>
                  <a:ahLst/>
                  <a:cxnLst>
                    <a:cxn ang="T10">
                      <a:pos x="T0" y="T1"/>
                    </a:cxn>
                    <a:cxn ang="T11">
                      <a:pos x="T2" y="T3"/>
                    </a:cxn>
                    <a:cxn ang="T12">
                      <a:pos x="T4" y="T5"/>
                    </a:cxn>
                    <a:cxn ang="T13">
                      <a:pos x="T6" y="T7"/>
                    </a:cxn>
                    <a:cxn ang="T14">
                      <a:pos x="T8" y="T9"/>
                    </a:cxn>
                  </a:cxnLst>
                  <a:rect l="T15" t="T16" r="T17" b="T18"/>
                  <a:pathLst>
                    <a:path w="63" h="48">
                      <a:moveTo>
                        <a:pt x="0" y="34"/>
                      </a:moveTo>
                      <a:lnTo>
                        <a:pt x="9" y="48"/>
                      </a:lnTo>
                      <a:lnTo>
                        <a:pt x="63" y="15"/>
                      </a:lnTo>
                      <a:lnTo>
                        <a:pt x="54" y="0"/>
                      </a:lnTo>
                      <a:lnTo>
                        <a:pt x="0" y="34"/>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8" name="Freeform 52"/>
                <p:cNvSpPr>
                  <a:spLocks/>
                </p:cNvSpPr>
                <p:nvPr/>
              </p:nvSpPr>
              <p:spPr bwMode="auto">
                <a:xfrm>
                  <a:off x="4666" y="3593"/>
                  <a:ext cx="22" cy="23"/>
                </a:xfrm>
                <a:custGeom>
                  <a:avLst/>
                  <a:gdLst>
                    <a:gd name="T0" fmla="*/ 0 w 44"/>
                    <a:gd name="T1" fmla="*/ 1 h 45"/>
                    <a:gd name="T2" fmla="*/ 1 w 44"/>
                    <a:gd name="T3" fmla="*/ 2 h 45"/>
                    <a:gd name="T4" fmla="*/ 2 w 44"/>
                    <a:gd name="T5" fmla="*/ 1 h 45"/>
                    <a:gd name="T6" fmla="*/ 2 w 44"/>
                    <a:gd name="T7" fmla="*/ 0 h 45"/>
                    <a:gd name="T8" fmla="*/ 0 w 44"/>
                    <a:gd name="T9" fmla="*/ 1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0" y="32"/>
                      </a:moveTo>
                      <a:lnTo>
                        <a:pt x="10" y="45"/>
                      </a:lnTo>
                      <a:lnTo>
                        <a:pt x="44" y="13"/>
                      </a:lnTo>
                      <a:lnTo>
                        <a:pt x="34" y="0"/>
                      </a:lnTo>
                      <a:lnTo>
                        <a:pt x="0" y="32"/>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9" name="Freeform 53"/>
                <p:cNvSpPr>
                  <a:spLocks/>
                </p:cNvSpPr>
                <p:nvPr/>
              </p:nvSpPr>
              <p:spPr bwMode="auto">
                <a:xfrm>
                  <a:off x="4682" y="3583"/>
                  <a:ext cx="14" cy="17"/>
                </a:xfrm>
                <a:custGeom>
                  <a:avLst/>
                  <a:gdLst>
                    <a:gd name="T0" fmla="*/ 0 w 28"/>
                    <a:gd name="T1" fmla="*/ 1 h 34"/>
                    <a:gd name="T2" fmla="*/ 1 w 28"/>
                    <a:gd name="T3" fmla="*/ 2 h 34"/>
                    <a:gd name="T4" fmla="*/ 1 w 28"/>
                    <a:gd name="T5" fmla="*/ 1 h 34"/>
                    <a:gd name="T6" fmla="*/ 1 w 28"/>
                    <a:gd name="T7" fmla="*/ 0 h 34"/>
                    <a:gd name="T8" fmla="*/ 0 w 28"/>
                    <a:gd name="T9" fmla="*/ 1 h 34"/>
                    <a:gd name="T10" fmla="*/ 0 60000 65536"/>
                    <a:gd name="T11" fmla="*/ 0 60000 65536"/>
                    <a:gd name="T12" fmla="*/ 0 60000 65536"/>
                    <a:gd name="T13" fmla="*/ 0 60000 65536"/>
                    <a:gd name="T14" fmla="*/ 0 60000 65536"/>
                    <a:gd name="T15" fmla="*/ 0 w 28"/>
                    <a:gd name="T16" fmla="*/ 0 h 34"/>
                    <a:gd name="T17" fmla="*/ 28 w 28"/>
                    <a:gd name="T18" fmla="*/ 34 h 34"/>
                  </a:gdLst>
                  <a:ahLst/>
                  <a:cxnLst>
                    <a:cxn ang="T10">
                      <a:pos x="T0" y="T1"/>
                    </a:cxn>
                    <a:cxn ang="T11">
                      <a:pos x="T2" y="T3"/>
                    </a:cxn>
                    <a:cxn ang="T12">
                      <a:pos x="T4" y="T5"/>
                    </a:cxn>
                    <a:cxn ang="T13">
                      <a:pos x="T6" y="T7"/>
                    </a:cxn>
                    <a:cxn ang="T14">
                      <a:pos x="T8" y="T9"/>
                    </a:cxn>
                  </a:cxnLst>
                  <a:rect l="T15" t="T16" r="T17" b="T18"/>
                  <a:pathLst>
                    <a:path w="28" h="34">
                      <a:moveTo>
                        <a:pt x="0" y="21"/>
                      </a:moveTo>
                      <a:lnTo>
                        <a:pt x="12" y="34"/>
                      </a:lnTo>
                      <a:lnTo>
                        <a:pt x="28" y="13"/>
                      </a:lnTo>
                      <a:lnTo>
                        <a:pt x="16" y="0"/>
                      </a:lnTo>
                      <a:lnTo>
                        <a:pt x="0" y="21"/>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0" name="Freeform 54"/>
                <p:cNvSpPr>
                  <a:spLocks/>
                </p:cNvSpPr>
                <p:nvPr/>
              </p:nvSpPr>
              <p:spPr bwMode="auto">
                <a:xfrm>
                  <a:off x="4690" y="3574"/>
                  <a:ext cx="12" cy="16"/>
                </a:xfrm>
                <a:custGeom>
                  <a:avLst/>
                  <a:gdLst>
                    <a:gd name="T0" fmla="*/ 0 w 25"/>
                    <a:gd name="T1" fmla="*/ 1 h 30"/>
                    <a:gd name="T2" fmla="*/ 0 w 25"/>
                    <a:gd name="T3" fmla="*/ 2 h 30"/>
                    <a:gd name="T4" fmla="*/ 0 w 25"/>
                    <a:gd name="T5" fmla="*/ 1 h 30"/>
                    <a:gd name="T6" fmla="*/ 0 w 25"/>
                    <a:gd name="T7" fmla="*/ 0 h 30"/>
                    <a:gd name="T8" fmla="*/ 0 w 25"/>
                    <a:gd name="T9" fmla="*/ 1 h 30"/>
                    <a:gd name="T10" fmla="*/ 0 60000 65536"/>
                    <a:gd name="T11" fmla="*/ 0 60000 65536"/>
                    <a:gd name="T12" fmla="*/ 0 60000 65536"/>
                    <a:gd name="T13" fmla="*/ 0 60000 65536"/>
                    <a:gd name="T14" fmla="*/ 0 60000 65536"/>
                    <a:gd name="T15" fmla="*/ 0 w 25"/>
                    <a:gd name="T16" fmla="*/ 0 h 30"/>
                    <a:gd name="T17" fmla="*/ 25 w 25"/>
                    <a:gd name="T18" fmla="*/ 30 h 30"/>
                  </a:gdLst>
                  <a:ahLst/>
                  <a:cxnLst>
                    <a:cxn ang="T10">
                      <a:pos x="T0" y="T1"/>
                    </a:cxn>
                    <a:cxn ang="T11">
                      <a:pos x="T2" y="T3"/>
                    </a:cxn>
                    <a:cxn ang="T12">
                      <a:pos x="T4" y="T5"/>
                    </a:cxn>
                    <a:cxn ang="T13">
                      <a:pos x="T6" y="T7"/>
                    </a:cxn>
                    <a:cxn ang="T14">
                      <a:pos x="T8" y="T9"/>
                    </a:cxn>
                  </a:cxnLst>
                  <a:rect l="T15" t="T16" r="T17" b="T18"/>
                  <a:pathLst>
                    <a:path w="25" h="30">
                      <a:moveTo>
                        <a:pt x="0" y="17"/>
                      </a:moveTo>
                      <a:lnTo>
                        <a:pt x="12" y="30"/>
                      </a:lnTo>
                      <a:lnTo>
                        <a:pt x="25" y="13"/>
                      </a:lnTo>
                      <a:lnTo>
                        <a:pt x="13" y="0"/>
                      </a:lnTo>
                      <a:lnTo>
                        <a:pt x="0" y="17"/>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1" name="Freeform 55"/>
                <p:cNvSpPr>
                  <a:spLocks/>
                </p:cNvSpPr>
                <p:nvPr/>
              </p:nvSpPr>
              <p:spPr bwMode="auto">
                <a:xfrm>
                  <a:off x="4697" y="3557"/>
                  <a:ext cx="25" cy="24"/>
                </a:xfrm>
                <a:custGeom>
                  <a:avLst/>
                  <a:gdLst>
                    <a:gd name="T0" fmla="*/ 0 w 49"/>
                    <a:gd name="T1" fmla="*/ 2 h 48"/>
                    <a:gd name="T2" fmla="*/ 1 w 49"/>
                    <a:gd name="T3" fmla="*/ 2 h 48"/>
                    <a:gd name="T4" fmla="*/ 2 w 49"/>
                    <a:gd name="T5" fmla="*/ 1 h 48"/>
                    <a:gd name="T6" fmla="*/ 2 w 49"/>
                    <a:gd name="T7" fmla="*/ 0 h 48"/>
                    <a:gd name="T8" fmla="*/ 0 w 49"/>
                    <a:gd name="T9" fmla="*/ 2 h 48"/>
                    <a:gd name="T10" fmla="*/ 0 60000 65536"/>
                    <a:gd name="T11" fmla="*/ 0 60000 65536"/>
                    <a:gd name="T12" fmla="*/ 0 60000 65536"/>
                    <a:gd name="T13" fmla="*/ 0 60000 65536"/>
                    <a:gd name="T14" fmla="*/ 0 60000 65536"/>
                    <a:gd name="T15" fmla="*/ 0 w 49"/>
                    <a:gd name="T16" fmla="*/ 0 h 48"/>
                    <a:gd name="T17" fmla="*/ 49 w 49"/>
                    <a:gd name="T18" fmla="*/ 48 h 48"/>
                  </a:gdLst>
                  <a:ahLst/>
                  <a:cxnLst>
                    <a:cxn ang="T10">
                      <a:pos x="T0" y="T1"/>
                    </a:cxn>
                    <a:cxn ang="T11">
                      <a:pos x="T2" y="T3"/>
                    </a:cxn>
                    <a:cxn ang="T12">
                      <a:pos x="T4" y="T5"/>
                    </a:cxn>
                    <a:cxn ang="T13">
                      <a:pos x="T6" y="T7"/>
                    </a:cxn>
                    <a:cxn ang="T14">
                      <a:pos x="T8" y="T9"/>
                    </a:cxn>
                  </a:cxnLst>
                  <a:rect l="T15" t="T16" r="T17" b="T18"/>
                  <a:pathLst>
                    <a:path w="49" h="48">
                      <a:moveTo>
                        <a:pt x="0" y="35"/>
                      </a:moveTo>
                      <a:lnTo>
                        <a:pt x="10" y="48"/>
                      </a:lnTo>
                      <a:lnTo>
                        <a:pt x="49" y="13"/>
                      </a:lnTo>
                      <a:lnTo>
                        <a:pt x="39" y="0"/>
                      </a:lnTo>
                      <a:lnTo>
                        <a:pt x="0" y="35"/>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2" name="Freeform 56"/>
                <p:cNvSpPr>
                  <a:spLocks/>
                </p:cNvSpPr>
                <p:nvPr/>
              </p:nvSpPr>
              <p:spPr bwMode="auto">
                <a:xfrm>
                  <a:off x="4716" y="3536"/>
                  <a:ext cx="22" cy="27"/>
                </a:xfrm>
                <a:custGeom>
                  <a:avLst/>
                  <a:gdLst>
                    <a:gd name="T0" fmla="*/ 0 w 43"/>
                    <a:gd name="T1" fmla="*/ 1 h 55"/>
                    <a:gd name="T2" fmla="*/ 1 w 43"/>
                    <a:gd name="T3" fmla="*/ 1 h 55"/>
                    <a:gd name="T4" fmla="*/ 2 w 43"/>
                    <a:gd name="T5" fmla="*/ 0 h 55"/>
                    <a:gd name="T6" fmla="*/ 1 w 43"/>
                    <a:gd name="T7" fmla="*/ 0 h 55"/>
                    <a:gd name="T8" fmla="*/ 0 w 43"/>
                    <a:gd name="T9" fmla="*/ 1 h 55"/>
                    <a:gd name="T10" fmla="*/ 0 60000 65536"/>
                    <a:gd name="T11" fmla="*/ 0 60000 65536"/>
                    <a:gd name="T12" fmla="*/ 0 60000 65536"/>
                    <a:gd name="T13" fmla="*/ 0 60000 65536"/>
                    <a:gd name="T14" fmla="*/ 0 60000 65536"/>
                    <a:gd name="T15" fmla="*/ 0 w 43"/>
                    <a:gd name="T16" fmla="*/ 0 h 55"/>
                    <a:gd name="T17" fmla="*/ 43 w 43"/>
                    <a:gd name="T18" fmla="*/ 55 h 55"/>
                  </a:gdLst>
                  <a:ahLst/>
                  <a:cxnLst>
                    <a:cxn ang="T10">
                      <a:pos x="T0" y="T1"/>
                    </a:cxn>
                    <a:cxn ang="T11">
                      <a:pos x="T2" y="T3"/>
                    </a:cxn>
                    <a:cxn ang="T12">
                      <a:pos x="T4" y="T5"/>
                    </a:cxn>
                    <a:cxn ang="T13">
                      <a:pos x="T6" y="T7"/>
                    </a:cxn>
                    <a:cxn ang="T14">
                      <a:pos x="T8" y="T9"/>
                    </a:cxn>
                  </a:cxnLst>
                  <a:rect l="T15" t="T16" r="T17" b="T18"/>
                  <a:pathLst>
                    <a:path w="43" h="55">
                      <a:moveTo>
                        <a:pt x="0" y="42"/>
                      </a:moveTo>
                      <a:lnTo>
                        <a:pt x="11" y="55"/>
                      </a:lnTo>
                      <a:lnTo>
                        <a:pt x="43" y="13"/>
                      </a:lnTo>
                      <a:lnTo>
                        <a:pt x="32" y="0"/>
                      </a:lnTo>
                      <a:lnTo>
                        <a:pt x="0" y="42"/>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3" name="Freeform 57"/>
                <p:cNvSpPr>
                  <a:spLocks/>
                </p:cNvSpPr>
                <p:nvPr/>
              </p:nvSpPr>
              <p:spPr bwMode="auto">
                <a:xfrm>
                  <a:off x="4732" y="3527"/>
                  <a:ext cx="13" cy="15"/>
                </a:xfrm>
                <a:custGeom>
                  <a:avLst/>
                  <a:gdLst>
                    <a:gd name="T0" fmla="*/ 0 w 26"/>
                    <a:gd name="T1" fmla="*/ 0 h 31"/>
                    <a:gd name="T2" fmla="*/ 1 w 26"/>
                    <a:gd name="T3" fmla="*/ 0 h 31"/>
                    <a:gd name="T4" fmla="*/ 1 w 26"/>
                    <a:gd name="T5" fmla="*/ 0 h 31"/>
                    <a:gd name="T6" fmla="*/ 1 w 26"/>
                    <a:gd name="T7" fmla="*/ 0 h 31"/>
                    <a:gd name="T8" fmla="*/ 0 w 26"/>
                    <a:gd name="T9" fmla="*/ 0 h 31"/>
                    <a:gd name="T10" fmla="*/ 0 60000 65536"/>
                    <a:gd name="T11" fmla="*/ 0 60000 65536"/>
                    <a:gd name="T12" fmla="*/ 0 60000 65536"/>
                    <a:gd name="T13" fmla="*/ 0 60000 65536"/>
                    <a:gd name="T14" fmla="*/ 0 60000 65536"/>
                    <a:gd name="T15" fmla="*/ 0 w 26"/>
                    <a:gd name="T16" fmla="*/ 0 h 31"/>
                    <a:gd name="T17" fmla="*/ 26 w 26"/>
                    <a:gd name="T18" fmla="*/ 31 h 31"/>
                  </a:gdLst>
                  <a:ahLst/>
                  <a:cxnLst>
                    <a:cxn ang="T10">
                      <a:pos x="T0" y="T1"/>
                    </a:cxn>
                    <a:cxn ang="T11">
                      <a:pos x="T2" y="T3"/>
                    </a:cxn>
                    <a:cxn ang="T12">
                      <a:pos x="T4" y="T5"/>
                    </a:cxn>
                    <a:cxn ang="T13">
                      <a:pos x="T6" y="T7"/>
                    </a:cxn>
                    <a:cxn ang="T14">
                      <a:pos x="T8" y="T9"/>
                    </a:cxn>
                  </a:cxnLst>
                  <a:rect l="T15" t="T16" r="T17" b="T18"/>
                  <a:pathLst>
                    <a:path w="26" h="31">
                      <a:moveTo>
                        <a:pt x="0" y="18"/>
                      </a:moveTo>
                      <a:lnTo>
                        <a:pt x="11" y="31"/>
                      </a:lnTo>
                      <a:lnTo>
                        <a:pt x="26" y="13"/>
                      </a:lnTo>
                      <a:lnTo>
                        <a:pt x="14" y="0"/>
                      </a:lnTo>
                      <a:lnTo>
                        <a:pt x="0" y="18"/>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4" name="Freeform 58"/>
                <p:cNvSpPr>
                  <a:spLocks/>
                </p:cNvSpPr>
                <p:nvPr/>
              </p:nvSpPr>
              <p:spPr bwMode="auto">
                <a:xfrm>
                  <a:off x="4740" y="3520"/>
                  <a:ext cx="11" cy="13"/>
                </a:xfrm>
                <a:custGeom>
                  <a:avLst/>
                  <a:gdLst>
                    <a:gd name="T0" fmla="*/ 0 w 22"/>
                    <a:gd name="T1" fmla="*/ 1 h 26"/>
                    <a:gd name="T2" fmla="*/ 1 w 22"/>
                    <a:gd name="T3" fmla="*/ 1 h 26"/>
                    <a:gd name="T4" fmla="*/ 1 w 22"/>
                    <a:gd name="T5" fmla="*/ 1 h 26"/>
                    <a:gd name="T6" fmla="*/ 1 w 22"/>
                    <a:gd name="T7" fmla="*/ 0 h 26"/>
                    <a:gd name="T8" fmla="*/ 0 w 22"/>
                    <a:gd name="T9" fmla="*/ 1 h 26"/>
                    <a:gd name="T10" fmla="*/ 0 60000 65536"/>
                    <a:gd name="T11" fmla="*/ 0 60000 65536"/>
                    <a:gd name="T12" fmla="*/ 0 60000 65536"/>
                    <a:gd name="T13" fmla="*/ 0 60000 65536"/>
                    <a:gd name="T14" fmla="*/ 0 60000 65536"/>
                    <a:gd name="T15" fmla="*/ 0 w 22"/>
                    <a:gd name="T16" fmla="*/ 0 h 26"/>
                    <a:gd name="T17" fmla="*/ 22 w 22"/>
                    <a:gd name="T18" fmla="*/ 26 h 26"/>
                  </a:gdLst>
                  <a:ahLst/>
                  <a:cxnLst>
                    <a:cxn ang="T10">
                      <a:pos x="T0" y="T1"/>
                    </a:cxn>
                    <a:cxn ang="T11">
                      <a:pos x="T2" y="T3"/>
                    </a:cxn>
                    <a:cxn ang="T12">
                      <a:pos x="T4" y="T5"/>
                    </a:cxn>
                    <a:cxn ang="T13">
                      <a:pos x="T6" y="T7"/>
                    </a:cxn>
                    <a:cxn ang="T14">
                      <a:pos x="T8" y="T9"/>
                    </a:cxn>
                  </a:cxnLst>
                  <a:rect l="T15" t="T16" r="T17" b="T18"/>
                  <a:pathLst>
                    <a:path w="22" h="26">
                      <a:moveTo>
                        <a:pt x="0" y="14"/>
                      </a:moveTo>
                      <a:lnTo>
                        <a:pt x="13" y="26"/>
                      </a:lnTo>
                      <a:lnTo>
                        <a:pt x="22" y="11"/>
                      </a:lnTo>
                      <a:lnTo>
                        <a:pt x="9" y="0"/>
                      </a:lnTo>
                      <a:lnTo>
                        <a:pt x="0" y="14"/>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5" name="Freeform 59"/>
                <p:cNvSpPr>
                  <a:spLocks/>
                </p:cNvSpPr>
                <p:nvPr/>
              </p:nvSpPr>
              <p:spPr bwMode="auto">
                <a:xfrm>
                  <a:off x="4745" y="3502"/>
                  <a:ext cx="29" cy="24"/>
                </a:xfrm>
                <a:custGeom>
                  <a:avLst/>
                  <a:gdLst>
                    <a:gd name="T0" fmla="*/ 0 w 59"/>
                    <a:gd name="T1" fmla="*/ 2 h 48"/>
                    <a:gd name="T2" fmla="*/ 0 w 59"/>
                    <a:gd name="T3" fmla="*/ 2 h 48"/>
                    <a:gd name="T4" fmla="*/ 1 w 59"/>
                    <a:gd name="T5" fmla="*/ 1 h 48"/>
                    <a:gd name="T6" fmla="*/ 1 w 59"/>
                    <a:gd name="T7" fmla="*/ 0 h 48"/>
                    <a:gd name="T8" fmla="*/ 0 w 59"/>
                    <a:gd name="T9" fmla="*/ 2 h 48"/>
                    <a:gd name="T10" fmla="*/ 0 60000 65536"/>
                    <a:gd name="T11" fmla="*/ 0 60000 65536"/>
                    <a:gd name="T12" fmla="*/ 0 60000 65536"/>
                    <a:gd name="T13" fmla="*/ 0 60000 65536"/>
                    <a:gd name="T14" fmla="*/ 0 60000 65536"/>
                    <a:gd name="T15" fmla="*/ 0 w 59"/>
                    <a:gd name="T16" fmla="*/ 0 h 48"/>
                    <a:gd name="T17" fmla="*/ 59 w 59"/>
                    <a:gd name="T18" fmla="*/ 48 h 48"/>
                  </a:gdLst>
                  <a:ahLst/>
                  <a:cxnLst>
                    <a:cxn ang="T10">
                      <a:pos x="T0" y="T1"/>
                    </a:cxn>
                    <a:cxn ang="T11">
                      <a:pos x="T2" y="T3"/>
                    </a:cxn>
                    <a:cxn ang="T12">
                      <a:pos x="T4" y="T5"/>
                    </a:cxn>
                    <a:cxn ang="T13">
                      <a:pos x="T6" y="T7"/>
                    </a:cxn>
                    <a:cxn ang="T14">
                      <a:pos x="T8" y="T9"/>
                    </a:cxn>
                  </a:cxnLst>
                  <a:rect l="T15" t="T16" r="T17" b="T18"/>
                  <a:pathLst>
                    <a:path w="59" h="48">
                      <a:moveTo>
                        <a:pt x="0" y="33"/>
                      </a:moveTo>
                      <a:lnTo>
                        <a:pt x="11" y="48"/>
                      </a:lnTo>
                      <a:lnTo>
                        <a:pt x="59" y="14"/>
                      </a:lnTo>
                      <a:lnTo>
                        <a:pt x="48" y="0"/>
                      </a:lnTo>
                      <a:lnTo>
                        <a:pt x="0" y="33"/>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6" name="Freeform 60"/>
                <p:cNvSpPr>
                  <a:spLocks/>
                </p:cNvSpPr>
                <p:nvPr/>
              </p:nvSpPr>
              <p:spPr bwMode="auto">
                <a:xfrm>
                  <a:off x="4769" y="3486"/>
                  <a:ext cx="21" cy="24"/>
                </a:xfrm>
                <a:custGeom>
                  <a:avLst/>
                  <a:gdLst>
                    <a:gd name="T0" fmla="*/ 0 w 43"/>
                    <a:gd name="T1" fmla="*/ 2 h 46"/>
                    <a:gd name="T2" fmla="*/ 0 w 43"/>
                    <a:gd name="T3" fmla="*/ 2 h 46"/>
                    <a:gd name="T4" fmla="*/ 1 w 43"/>
                    <a:gd name="T5" fmla="*/ 1 h 46"/>
                    <a:gd name="T6" fmla="*/ 1 w 43"/>
                    <a:gd name="T7" fmla="*/ 0 h 46"/>
                    <a:gd name="T8" fmla="*/ 0 w 43"/>
                    <a:gd name="T9" fmla="*/ 2 h 46"/>
                    <a:gd name="T10" fmla="*/ 0 60000 65536"/>
                    <a:gd name="T11" fmla="*/ 0 60000 65536"/>
                    <a:gd name="T12" fmla="*/ 0 60000 65536"/>
                    <a:gd name="T13" fmla="*/ 0 60000 65536"/>
                    <a:gd name="T14" fmla="*/ 0 60000 65536"/>
                    <a:gd name="T15" fmla="*/ 0 w 43"/>
                    <a:gd name="T16" fmla="*/ 0 h 46"/>
                    <a:gd name="T17" fmla="*/ 43 w 43"/>
                    <a:gd name="T18" fmla="*/ 46 h 46"/>
                  </a:gdLst>
                  <a:ahLst/>
                  <a:cxnLst>
                    <a:cxn ang="T10">
                      <a:pos x="T0" y="T1"/>
                    </a:cxn>
                    <a:cxn ang="T11">
                      <a:pos x="T2" y="T3"/>
                    </a:cxn>
                    <a:cxn ang="T12">
                      <a:pos x="T4" y="T5"/>
                    </a:cxn>
                    <a:cxn ang="T13">
                      <a:pos x="T6" y="T7"/>
                    </a:cxn>
                    <a:cxn ang="T14">
                      <a:pos x="T8" y="T9"/>
                    </a:cxn>
                  </a:cxnLst>
                  <a:rect l="T15" t="T16" r="T17" b="T18"/>
                  <a:pathLst>
                    <a:path w="43" h="46">
                      <a:moveTo>
                        <a:pt x="0" y="33"/>
                      </a:moveTo>
                      <a:lnTo>
                        <a:pt x="11" y="46"/>
                      </a:lnTo>
                      <a:lnTo>
                        <a:pt x="43" y="13"/>
                      </a:lnTo>
                      <a:lnTo>
                        <a:pt x="32" y="0"/>
                      </a:lnTo>
                      <a:lnTo>
                        <a:pt x="0" y="33"/>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7" name="Freeform 61"/>
                <p:cNvSpPr>
                  <a:spLocks/>
                </p:cNvSpPr>
                <p:nvPr/>
              </p:nvSpPr>
              <p:spPr bwMode="auto">
                <a:xfrm>
                  <a:off x="4786" y="3482"/>
                  <a:ext cx="16" cy="12"/>
                </a:xfrm>
                <a:custGeom>
                  <a:avLst/>
                  <a:gdLst>
                    <a:gd name="T0" fmla="*/ 0 w 32"/>
                    <a:gd name="T1" fmla="*/ 1 h 23"/>
                    <a:gd name="T2" fmla="*/ 1 w 32"/>
                    <a:gd name="T3" fmla="*/ 1 h 23"/>
                    <a:gd name="T4" fmla="*/ 1 w 32"/>
                    <a:gd name="T5" fmla="*/ 1 h 23"/>
                    <a:gd name="T6" fmla="*/ 1 w 32"/>
                    <a:gd name="T7" fmla="*/ 0 h 23"/>
                    <a:gd name="T8" fmla="*/ 0 w 32"/>
                    <a:gd name="T9" fmla="*/ 1 h 23"/>
                    <a:gd name="T10" fmla="*/ 0 60000 65536"/>
                    <a:gd name="T11" fmla="*/ 0 60000 65536"/>
                    <a:gd name="T12" fmla="*/ 0 60000 65536"/>
                    <a:gd name="T13" fmla="*/ 0 60000 65536"/>
                    <a:gd name="T14" fmla="*/ 0 60000 65536"/>
                    <a:gd name="T15" fmla="*/ 0 w 32"/>
                    <a:gd name="T16" fmla="*/ 0 h 23"/>
                    <a:gd name="T17" fmla="*/ 32 w 32"/>
                    <a:gd name="T18" fmla="*/ 23 h 23"/>
                  </a:gdLst>
                  <a:ahLst/>
                  <a:cxnLst>
                    <a:cxn ang="T10">
                      <a:pos x="T0" y="T1"/>
                    </a:cxn>
                    <a:cxn ang="T11">
                      <a:pos x="T2" y="T3"/>
                    </a:cxn>
                    <a:cxn ang="T12">
                      <a:pos x="T4" y="T5"/>
                    </a:cxn>
                    <a:cxn ang="T13">
                      <a:pos x="T6" y="T7"/>
                    </a:cxn>
                    <a:cxn ang="T14">
                      <a:pos x="T8" y="T9"/>
                    </a:cxn>
                  </a:cxnLst>
                  <a:rect l="T15" t="T16" r="T17" b="T18"/>
                  <a:pathLst>
                    <a:path w="32" h="23">
                      <a:moveTo>
                        <a:pt x="0" y="7"/>
                      </a:moveTo>
                      <a:lnTo>
                        <a:pt x="5" y="23"/>
                      </a:lnTo>
                      <a:lnTo>
                        <a:pt x="32" y="16"/>
                      </a:lnTo>
                      <a:lnTo>
                        <a:pt x="28" y="0"/>
                      </a:lnTo>
                      <a:lnTo>
                        <a:pt x="0" y="7"/>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8" name="Freeform 62"/>
                <p:cNvSpPr>
                  <a:spLocks/>
                </p:cNvSpPr>
                <p:nvPr/>
              </p:nvSpPr>
              <p:spPr bwMode="auto">
                <a:xfrm>
                  <a:off x="4800" y="3472"/>
                  <a:ext cx="36" cy="18"/>
                </a:xfrm>
                <a:custGeom>
                  <a:avLst/>
                  <a:gdLst>
                    <a:gd name="T0" fmla="*/ 0 w 73"/>
                    <a:gd name="T1" fmla="*/ 1 h 36"/>
                    <a:gd name="T2" fmla="*/ 0 w 73"/>
                    <a:gd name="T3" fmla="*/ 2 h 36"/>
                    <a:gd name="T4" fmla="*/ 2 w 73"/>
                    <a:gd name="T5" fmla="*/ 1 h 36"/>
                    <a:gd name="T6" fmla="*/ 2 w 73"/>
                    <a:gd name="T7" fmla="*/ 0 h 36"/>
                    <a:gd name="T8" fmla="*/ 0 w 73"/>
                    <a:gd name="T9" fmla="*/ 1 h 36"/>
                    <a:gd name="T10" fmla="*/ 0 60000 65536"/>
                    <a:gd name="T11" fmla="*/ 0 60000 65536"/>
                    <a:gd name="T12" fmla="*/ 0 60000 65536"/>
                    <a:gd name="T13" fmla="*/ 0 60000 65536"/>
                    <a:gd name="T14" fmla="*/ 0 60000 65536"/>
                    <a:gd name="T15" fmla="*/ 0 w 73"/>
                    <a:gd name="T16" fmla="*/ 0 h 36"/>
                    <a:gd name="T17" fmla="*/ 73 w 73"/>
                    <a:gd name="T18" fmla="*/ 36 h 36"/>
                  </a:gdLst>
                  <a:ahLst/>
                  <a:cxnLst>
                    <a:cxn ang="T10">
                      <a:pos x="T0" y="T1"/>
                    </a:cxn>
                    <a:cxn ang="T11">
                      <a:pos x="T2" y="T3"/>
                    </a:cxn>
                    <a:cxn ang="T12">
                      <a:pos x="T4" y="T5"/>
                    </a:cxn>
                    <a:cxn ang="T13">
                      <a:pos x="T6" y="T7"/>
                    </a:cxn>
                    <a:cxn ang="T14">
                      <a:pos x="T8" y="T9"/>
                    </a:cxn>
                  </a:cxnLst>
                  <a:rect l="T15" t="T16" r="T17" b="T18"/>
                  <a:pathLst>
                    <a:path w="73" h="36">
                      <a:moveTo>
                        <a:pt x="0" y="20"/>
                      </a:moveTo>
                      <a:lnTo>
                        <a:pt x="4" y="36"/>
                      </a:lnTo>
                      <a:lnTo>
                        <a:pt x="73" y="16"/>
                      </a:lnTo>
                      <a:lnTo>
                        <a:pt x="68" y="0"/>
                      </a:lnTo>
                      <a:lnTo>
                        <a:pt x="0" y="2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9" name="Freeform 63"/>
                <p:cNvSpPr>
                  <a:spLocks/>
                </p:cNvSpPr>
                <p:nvPr/>
              </p:nvSpPr>
              <p:spPr bwMode="auto">
                <a:xfrm>
                  <a:off x="4834" y="3471"/>
                  <a:ext cx="6" cy="10"/>
                </a:xfrm>
                <a:custGeom>
                  <a:avLst/>
                  <a:gdLst>
                    <a:gd name="T0" fmla="*/ 0 w 12"/>
                    <a:gd name="T1" fmla="*/ 1 h 19"/>
                    <a:gd name="T2" fmla="*/ 1 w 12"/>
                    <a:gd name="T3" fmla="*/ 1 h 19"/>
                    <a:gd name="T4" fmla="*/ 1 w 12"/>
                    <a:gd name="T5" fmla="*/ 1 h 19"/>
                    <a:gd name="T6" fmla="*/ 1 w 12"/>
                    <a:gd name="T7" fmla="*/ 0 h 19"/>
                    <a:gd name="T8" fmla="*/ 0 w 12"/>
                    <a:gd name="T9" fmla="*/ 1 h 19"/>
                    <a:gd name="T10" fmla="*/ 0 60000 65536"/>
                    <a:gd name="T11" fmla="*/ 0 60000 65536"/>
                    <a:gd name="T12" fmla="*/ 0 60000 65536"/>
                    <a:gd name="T13" fmla="*/ 0 60000 65536"/>
                    <a:gd name="T14" fmla="*/ 0 60000 65536"/>
                    <a:gd name="T15" fmla="*/ 0 w 12"/>
                    <a:gd name="T16" fmla="*/ 0 h 19"/>
                    <a:gd name="T17" fmla="*/ 12 w 12"/>
                    <a:gd name="T18" fmla="*/ 19 h 19"/>
                  </a:gdLst>
                  <a:ahLst/>
                  <a:cxnLst>
                    <a:cxn ang="T10">
                      <a:pos x="T0" y="T1"/>
                    </a:cxn>
                    <a:cxn ang="T11">
                      <a:pos x="T2" y="T3"/>
                    </a:cxn>
                    <a:cxn ang="T12">
                      <a:pos x="T4" y="T5"/>
                    </a:cxn>
                    <a:cxn ang="T13">
                      <a:pos x="T6" y="T7"/>
                    </a:cxn>
                    <a:cxn ang="T14">
                      <a:pos x="T8" y="T9"/>
                    </a:cxn>
                  </a:cxnLst>
                  <a:rect l="T15" t="T16" r="T17" b="T18"/>
                  <a:pathLst>
                    <a:path w="12" h="19">
                      <a:moveTo>
                        <a:pt x="0" y="2"/>
                      </a:moveTo>
                      <a:lnTo>
                        <a:pt x="3" y="19"/>
                      </a:lnTo>
                      <a:lnTo>
                        <a:pt x="12" y="18"/>
                      </a:lnTo>
                      <a:lnTo>
                        <a:pt x="9" y="0"/>
                      </a:lnTo>
                      <a:lnTo>
                        <a:pt x="0" y="2"/>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0" name="Freeform 64"/>
                <p:cNvSpPr>
                  <a:spLocks/>
                </p:cNvSpPr>
                <p:nvPr/>
              </p:nvSpPr>
              <p:spPr bwMode="auto">
                <a:xfrm>
                  <a:off x="4218" y="3366"/>
                  <a:ext cx="11" cy="11"/>
                </a:xfrm>
                <a:custGeom>
                  <a:avLst/>
                  <a:gdLst>
                    <a:gd name="T0" fmla="*/ 0 w 24"/>
                    <a:gd name="T1" fmla="*/ 0 h 23"/>
                    <a:gd name="T2" fmla="*/ 0 w 24"/>
                    <a:gd name="T3" fmla="*/ 0 h 23"/>
                    <a:gd name="T4" fmla="*/ 0 w 24"/>
                    <a:gd name="T5" fmla="*/ 0 h 23"/>
                    <a:gd name="T6" fmla="*/ 0 w 24"/>
                    <a:gd name="T7" fmla="*/ 0 h 23"/>
                    <a:gd name="T8" fmla="*/ 0 w 24"/>
                    <a:gd name="T9" fmla="*/ 0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11" y="0"/>
                      </a:moveTo>
                      <a:lnTo>
                        <a:pt x="0" y="15"/>
                      </a:lnTo>
                      <a:lnTo>
                        <a:pt x="14" y="23"/>
                      </a:lnTo>
                      <a:lnTo>
                        <a:pt x="24" y="9"/>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1" name="Freeform 65"/>
                <p:cNvSpPr>
                  <a:spLocks/>
                </p:cNvSpPr>
                <p:nvPr/>
              </p:nvSpPr>
              <p:spPr bwMode="auto">
                <a:xfrm>
                  <a:off x="4224" y="3370"/>
                  <a:ext cx="28" cy="22"/>
                </a:xfrm>
                <a:custGeom>
                  <a:avLst/>
                  <a:gdLst>
                    <a:gd name="T0" fmla="*/ 1 w 55"/>
                    <a:gd name="T1" fmla="*/ 0 h 45"/>
                    <a:gd name="T2" fmla="*/ 0 w 55"/>
                    <a:gd name="T3" fmla="*/ 0 h 45"/>
                    <a:gd name="T4" fmla="*/ 2 w 55"/>
                    <a:gd name="T5" fmla="*/ 1 h 45"/>
                    <a:gd name="T6" fmla="*/ 2 w 55"/>
                    <a:gd name="T7" fmla="*/ 0 h 45"/>
                    <a:gd name="T8" fmla="*/ 1 w 55"/>
                    <a:gd name="T9" fmla="*/ 0 h 45"/>
                    <a:gd name="T10" fmla="*/ 0 60000 65536"/>
                    <a:gd name="T11" fmla="*/ 0 60000 65536"/>
                    <a:gd name="T12" fmla="*/ 0 60000 65536"/>
                    <a:gd name="T13" fmla="*/ 0 60000 65536"/>
                    <a:gd name="T14" fmla="*/ 0 60000 65536"/>
                    <a:gd name="T15" fmla="*/ 0 w 55"/>
                    <a:gd name="T16" fmla="*/ 0 h 45"/>
                    <a:gd name="T17" fmla="*/ 55 w 55"/>
                    <a:gd name="T18" fmla="*/ 45 h 45"/>
                  </a:gdLst>
                  <a:ahLst/>
                  <a:cxnLst>
                    <a:cxn ang="T10">
                      <a:pos x="T0" y="T1"/>
                    </a:cxn>
                    <a:cxn ang="T11">
                      <a:pos x="T2" y="T3"/>
                    </a:cxn>
                    <a:cxn ang="T12">
                      <a:pos x="T4" y="T5"/>
                    </a:cxn>
                    <a:cxn ang="T13">
                      <a:pos x="T6" y="T7"/>
                    </a:cxn>
                    <a:cxn ang="T14">
                      <a:pos x="T8" y="T9"/>
                    </a:cxn>
                  </a:cxnLst>
                  <a:rect l="T15" t="T16" r="T17" b="T18"/>
                  <a:pathLst>
                    <a:path w="55" h="45">
                      <a:moveTo>
                        <a:pt x="10" y="0"/>
                      </a:moveTo>
                      <a:lnTo>
                        <a:pt x="0" y="14"/>
                      </a:lnTo>
                      <a:lnTo>
                        <a:pt x="45" y="45"/>
                      </a:lnTo>
                      <a:lnTo>
                        <a:pt x="55" y="30"/>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2" name="Freeform 66"/>
                <p:cNvSpPr>
                  <a:spLocks/>
                </p:cNvSpPr>
                <p:nvPr/>
              </p:nvSpPr>
              <p:spPr bwMode="auto">
                <a:xfrm>
                  <a:off x="4248" y="3385"/>
                  <a:ext cx="26" cy="19"/>
                </a:xfrm>
                <a:custGeom>
                  <a:avLst/>
                  <a:gdLst>
                    <a:gd name="T0" fmla="*/ 0 w 53"/>
                    <a:gd name="T1" fmla="*/ 0 h 38"/>
                    <a:gd name="T2" fmla="*/ 0 w 53"/>
                    <a:gd name="T3" fmla="*/ 1 h 38"/>
                    <a:gd name="T4" fmla="*/ 1 w 53"/>
                    <a:gd name="T5" fmla="*/ 2 h 38"/>
                    <a:gd name="T6" fmla="*/ 1 w 53"/>
                    <a:gd name="T7" fmla="*/ 1 h 38"/>
                    <a:gd name="T8" fmla="*/ 0 w 53"/>
                    <a:gd name="T9" fmla="*/ 0 h 38"/>
                    <a:gd name="T10" fmla="*/ 0 60000 65536"/>
                    <a:gd name="T11" fmla="*/ 0 60000 65536"/>
                    <a:gd name="T12" fmla="*/ 0 60000 65536"/>
                    <a:gd name="T13" fmla="*/ 0 60000 65536"/>
                    <a:gd name="T14" fmla="*/ 0 60000 65536"/>
                    <a:gd name="T15" fmla="*/ 0 w 53"/>
                    <a:gd name="T16" fmla="*/ 0 h 38"/>
                    <a:gd name="T17" fmla="*/ 53 w 53"/>
                    <a:gd name="T18" fmla="*/ 38 h 38"/>
                  </a:gdLst>
                  <a:ahLst/>
                  <a:cxnLst>
                    <a:cxn ang="T10">
                      <a:pos x="T0" y="T1"/>
                    </a:cxn>
                    <a:cxn ang="T11">
                      <a:pos x="T2" y="T3"/>
                    </a:cxn>
                    <a:cxn ang="T12">
                      <a:pos x="T4" y="T5"/>
                    </a:cxn>
                    <a:cxn ang="T13">
                      <a:pos x="T6" y="T7"/>
                    </a:cxn>
                    <a:cxn ang="T14">
                      <a:pos x="T8" y="T9"/>
                    </a:cxn>
                  </a:cxnLst>
                  <a:rect l="T15" t="T16" r="T17" b="T18"/>
                  <a:pathLst>
                    <a:path w="53" h="38">
                      <a:moveTo>
                        <a:pt x="7" y="0"/>
                      </a:moveTo>
                      <a:lnTo>
                        <a:pt x="0" y="16"/>
                      </a:lnTo>
                      <a:lnTo>
                        <a:pt x="45" y="38"/>
                      </a:lnTo>
                      <a:lnTo>
                        <a:pt x="53" y="22"/>
                      </a:lnTo>
                      <a:lnTo>
                        <a:pt x="7"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3" name="Freeform 67"/>
                <p:cNvSpPr>
                  <a:spLocks/>
                </p:cNvSpPr>
                <p:nvPr/>
              </p:nvSpPr>
              <p:spPr bwMode="auto">
                <a:xfrm>
                  <a:off x="4269" y="3398"/>
                  <a:ext cx="13" cy="17"/>
                </a:xfrm>
                <a:custGeom>
                  <a:avLst/>
                  <a:gdLst>
                    <a:gd name="T0" fmla="*/ 0 w 27"/>
                    <a:gd name="T1" fmla="*/ 0 h 35"/>
                    <a:gd name="T2" fmla="*/ 0 w 27"/>
                    <a:gd name="T3" fmla="*/ 0 h 35"/>
                    <a:gd name="T4" fmla="*/ 0 w 27"/>
                    <a:gd name="T5" fmla="*/ 1 h 35"/>
                    <a:gd name="T6" fmla="*/ 0 w 27"/>
                    <a:gd name="T7" fmla="*/ 0 h 35"/>
                    <a:gd name="T8" fmla="*/ 0 w 27"/>
                    <a:gd name="T9" fmla="*/ 0 h 35"/>
                    <a:gd name="T10" fmla="*/ 0 60000 65536"/>
                    <a:gd name="T11" fmla="*/ 0 60000 65536"/>
                    <a:gd name="T12" fmla="*/ 0 60000 65536"/>
                    <a:gd name="T13" fmla="*/ 0 60000 65536"/>
                    <a:gd name="T14" fmla="*/ 0 60000 65536"/>
                    <a:gd name="T15" fmla="*/ 0 w 27"/>
                    <a:gd name="T16" fmla="*/ 0 h 35"/>
                    <a:gd name="T17" fmla="*/ 27 w 27"/>
                    <a:gd name="T18" fmla="*/ 35 h 35"/>
                  </a:gdLst>
                  <a:ahLst/>
                  <a:cxnLst>
                    <a:cxn ang="T10">
                      <a:pos x="T0" y="T1"/>
                    </a:cxn>
                    <a:cxn ang="T11">
                      <a:pos x="T2" y="T3"/>
                    </a:cxn>
                    <a:cxn ang="T12">
                      <a:pos x="T4" y="T5"/>
                    </a:cxn>
                    <a:cxn ang="T13">
                      <a:pos x="T6" y="T7"/>
                    </a:cxn>
                    <a:cxn ang="T14">
                      <a:pos x="T8" y="T9"/>
                    </a:cxn>
                  </a:cxnLst>
                  <a:rect l="T15" t="T16" r="T17" b="T18"/>
                  <a:pathLst>
                    <a:path w="27" h="35">
                      <a:moveTo>
                        <a:pt x="13" y="0"/>
                      </a:moveTo>
                      <a:lnTo>
                        <a:pt x="0" y="10"/>
                      </a:lnTo>
                      <a:lnTo>
                        <a:pt x="13" y="35"/>
                      </a:lnTo>
                      <a:lnTo>
                        <a:pt x="27" y="25"/>
                      </a:lnTo>
                      <a:lnTo>
                        <a:pt x="13"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4" name="Freeform 68"/>
                <p:cNvSpPr>
                  <a:spLocks/>
                </p:cNvSpPr>
                <p:nvPr/>
              </p:nvSpPr>
              <p:spPr bwMode="auto">
                <a:xfrm>
                  <a:off x="4276" y="3408"/>
                  <a:ext cx="13" cy="14"/>
                </a:xfrm>
                <a:custGeom>
                  <a:avLst/>
                  <a:gdLst>
                    <a:gd name="T0" fmla="*/ 1 w 26"/>
                    <a:gd name="T1" fmla="*/ 0 h 28"/>
                    <a:gd name="T2" fmla="*/ 0 w 26"/>
                    <a:gd name="T3" fmla="*/ 1 h 28"/>
                    <a:gd name="T4" fmla="*/ 1 w 26"/>
                    <a:gd name="T5" fmla="*/ 1 h 28"/>
                    <a:gd name="T6" fmla="*/ 1 w 26"/>
                    <a:gd name="T7" fmla="*/ 1 h 28"/>
                    <a:gd name="T8" fmla="*/ 1 w 26"/>
                    <a:gd name="T9" fmla="*/ 0 h 28"/>
                    <a:gd name="T10" fmla="*/ 0 60000 65536"/>
                    <a:gd name="T11" fmla="*/ 0 60000 65536"/>
                    <a:gd name="T12" fmla="*/ 0 60000 65536"/>
                    <a:gd name="T13" fmla="*/ 0 60000 65536"/>
                    <a:gd name="T14" fmla="*/ 0 60000 65536"/>
                    <a:gd name="T15" fmla="*/ 0 w 26"/>
                    <a:gd name="T16" fmla="*/ 0 h 28"/>
                    <a:gd name="T17" fmla="*/ 26 w 26"/>
                    <a:gd name="T18" fmla="*/ 28 h 28"/>
                  </a:gdLst>
                  <a:ahLst/>
                  <a:cxnLst>
                    <a:cxn ang="T10">
                      <a:pos x="T0" y="T1"/>
                    </a:cxn>
                    <a:cxn ang="T11">
                      <a:pos x="T2" y="T3"/>
                    </a:cxn>
                    <a:cxn ang="T12">
                      <a:pos x="T4" y="T5"/>
                    </a:cxn>
                    <a:cxn ang="T13">
                      <a:pos x="T6" y="T7"/>
                    </a:cxn>
                    <a:cxn ang="T14">
                      <a:pos x="T8" y="T9"/>
                    </a:cxn>
                  </a:cxnLst>
                  <a:rect l="T15" t="T16" r="T17" b="T18"/>
                  <a:pathLst>
                    <a:path w="26" h="28">
                      <a:moveTo>
                        <a:pt x="10" y="0"/>
                      </a:moveTo>
                      <a:lnTo>
                        <a:pt x="0" y="14"/>
                      </a:lnTo>
                      <a:lnTo>
                        <a:pt x="16" y="28"/>
                      </a:lnTo>
                      <a:lnTo>
                        <a:pt x="26" y="13"/>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5" name="Freeform 69"/>
                <p:cNvSpPr>
                  <a:spLocks/>
                </p:cNvSpPr>
                <p:nvPr/>
              </p:nvSpPr>
              <p:spPr bwMode="auto">
                <a:xfrm>
                  <a:off x="4283" y="3416"/>
                  <a:ext cx="24" cy="26"/>
                </a:xfrm>
                <a:custGeom>
                  <a:avLst/>
                  <a:gdLst>
                    <a:gd name="T0" fmla="*/ 1 w 47"/>
                    <a:gd name="T1" fmla="*/ 0 h 53"/>
                    <a:gd name="T2" fmla="*/ 0 w 47"/>
                    <a:gd name="T3" fmla="*/ 0 h 53"/>
                    <a:gd name="T4" fmla="*/ 2 w 47"/>
                    <a:gd name="T5" fmla="*/ 1 h 53"/>
                    <a:gd name="T6" fmla="*/ 2 w 47"/>
                    <a:gd name="T7" fmla="*/ 1 h 53"/>
                    <a:gd name="T8" fmla="*/ 1 w 47"/>
                    <a:gd name="T9" fmla="*/ 0 h 53"/>
                    <a:gd name="T10" fmla="*/ 0 60000 65536"/>
                    <a:gd name="T11" fmla="*/ 0 60000 65536"/>
                    <a:gd name="T12" fmla="*/ 0 60000 65536"/>
                    <a:gd name="T13" fmla="*/ 0 60000 65536"/>
                    <a:gd name="T14" fmla="*/ 0 60000 65536"/>
                    <a:gd name="T15" fmla="*/ 0 w 47"/>
                    <a:gd name="T16" fmla="*/ 0 h 53"/>
                    <a:gd name="T17" fmla="*/ 47 w 47"/>
                    <a:gd name="T18" fmla="*/ 53 h 53"/>
                  </a:gdLst>
                  <a:ahLst/>
                  <a:cxnLst>
                    <a:cxn ang="T10">
                      <a:pos x="T0" y="T1"/>
                    </a:cxn>
                    <a:cxn ang="T11">
                      <a:pos x="T2" y="T3"/>
                    </a:cxn>
                    <a:cxn ang="T12">
                      <a:pos x="T4" y="T5"/>
                    </a:cxn>
                    <a:cxn ang="T13">
                      <a:pos x="T6" y="T7"/>
                    </a:cxn>
                    <a:cxn ang="T14">
                      <a:pos x="T8" y="T9"/>
                    </a:cxn>
                  </a:cxnLst>
                  <a:rect l="T15" t="T16" r="T17" b="T18"/>
                  <a:pathLst>
                    <a:path w="47" h="53">
                      <a:moveTo>
                        <a:pt x="12" y="0"/>
                      </a:moveTo>
                      <a:lnTo>
                        <a:pt x="0" y="14"/>
                      </a:lnTo>
                      <a:lnTo>
                        <a:pt x="35" y="53"/>
                      </a:lnTo>
                      <a:lnTo>
                        <a:pt x="47" y="40"/>
                      </a:lnTo>
                      <a:lnTo>
                        <a:pt x="1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6" name="Freeform 70"/>
                <p:cNvSpPr>
                  <a:spLocks/>
                </p:cNvSpPr>
                <p:nvPr/>
              </p:nvSpPr>
              <p:spPr bwMode="auto">
                <a:xfrm>
                  <a:off x="4301" y="3435"/>
                  <a:ext cx="25" cy="21"/>
                </a:xfrm>
                <a:custGeom>
                  <a:avLst/>
                  <a:gdLst>
                    <a:gd name="T0" fmla="*/ 1 w 49"/>
                    <a:gd name="T1" fmla="*/ 0 h 43"/>
                    <a:gd name="T2" fmla="*/ 0 w 49"/>
                    <a:gd name="T3" fmla="*/ 0 h 43"/>
                    <a:gd name="T4" fmla="*/ 2 w 49"/>
                    <a:gd name="T5" fmla="*/ 1 h 43"/>
                    <a:gd name="T6" fmla="*/ 2 w 49"/>
                    <a:gd name="T7" fmla="*/ 0 h 43"/>
                    <a:gd name="T8" fmla="*/ 1 w 49"/>
                    <a:gd name="T9" fmla="*/ 0 h 43"/>
                    <a:gd name="T10" fmla="*/ 0 60000 65536"/>
                    <a:gd name="T11" fmla="*/ 0 60000 65536"/>
                    <a:gd name="T12" fmla="*/ 0 60000 65536"/>
                    <a:gd name="T13" fmla="*/ 0 60000 65536"/>
                    <a:gd name="T14" fmla="*/ 0 60000 65536"/>
                    <a:gd name="T15" fmla="*/ 0 w 49"/>
                    <a:gd name="T16" fmla="*/ 0 h 43"/>
                    <a:gd name="T17" fmla="*/ 49 w 49"/>
                    <a:gd name="T18" fmla="*/ 43 h 43"/>
                  </a:gdLst>
                  <a:ahLst/>
                  <a:cxnLst>
                    <a:cxn ang="T10">
                      <a:pos x="T0" y="T1"/>
                    </a:cxn>
                    <a:cxn ang="T11">
                      <a:pos x="T2" y="T3"/>
                    </a:cxn>
                    <a:cxn ang="T12">
                      <a:pos x="T4" y="T5"/>
                    </a:cxn>
                    <a:cxn ang="T13">
                      <a:pos x="T6" y="T7"/>
                    </a:cxn>
                    <a:cxn ang="T14">
                      <a:pos x="T8" y="T9"/>
                    </a:cxn>
                  </a:cxnLst>
                  <a:rect l="T15" t="T16" r="T17" b="T18"/>
                  <a:pathLst>
                    <a:path w="49" h="43">
                      <a:moveTo>
                        <a:pt x="10" y="0"/>
                      </a:moveTo>
                      <a:lnTo>
                        <a:pt x="0" y="15"/>
                      </a:lnTo>
                      <a:lnTo>
                        <a:pt x="39" y="43"/>
                      </a:lnTo>
                      <a:lnTo>
                        <a:pt x="49" y="28"/>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7" name="Freeform 71"/>
                <p:cNvSpPr>
                  <a:spLocks/>
                </p:cNvSpPr>
                <p:nvPr/>
              </p:nvSpPr>
              <p:spPr bwMode="auto">
                <a:xfrm>
                  <a:off x="4320" y="3449"/>
                  <a:ext cx="13" cy="18"/>
                </a:xfrm>
                <a:custGeom>
                  <a:avLst/>
                  <a:gdLst>
                    <a:gd name="T0" fmla="*/ 1 w 26"/>
                    <a:gd name="T1" fmla="*/ 0 h 35"/>
                    <a:gd name="T2" fmla="*/ 0 w 26"/>
                    <a:gd name="T3" fmla="*/ 1 h 35"/>
                    <a:gd name="T4" fmla="*/ 1 w 26"/>
                    <a:gd name="T5" fmla="*/ 2 h 35"/>
                    <a:gd name="T6" fmla="*/ 1 w 26"/>
                    <a:gd name="T7" fmla="*/ 1 h 35"/>
                    <a:gd name="T8" fmla="*/ 1 w 26"/>
                    <a:gd name="T9" fmla="*/ 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11" y="0"/>
                      </a:moveTo>
                      <a:lnTo>
                        <a:pt x="0" y="14"/>
                      </a:lnTo>
                      <a:lnTo>
                        <a:pt x="14" y="35"/>
                      </a:lnTo>
                      <a:lnTo>
                        <a:pt x="26" y="22"/>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8" name="Freeform 72"/>
                <p:cNvSpPr>
                  <a:spLocks/>
                </p:cNvSpPr>
                <p:nvPr/>
              </p:nvSpPr>
              <p:spPr bwMode="auto">
                <a:xfrm>
                  <a:off x="4328" y="3459"/>
                  <a:ext cx="16" cy="16"/>
                </a:xfrm>
                <a:custGeom>
                  <a:avLst/>
                  <a:gdLst>
                    <a:gd name="T0" fmla="*/ 1 w 30"/>
                    <a:gd name="T1" fmla="*/ 0 h 30"/>
                    <a:gd name="T2" fmla="*/ 0 w 30"/>
                    <a:gd name="T3" fmla="*/ 1 h 30"/>
                    <a:gd name="T4" fmla="*/ 1 w 30"/>
                    <a:gd name="T5" fmla="*/ 2 h 30"/>
                    <a:gd name="T6" fmla="*/ 2 w 30"/>
                    <a:gd name="T7" fmla="*/ 1 h 30"/>
                    <a:gd name="T8" fmla="*/ 1 w 30"/>
                    <a:gd name="T9" fmla="*/ 0 h 30"/>
                    <a:gd name="T10" fmla="*/ 0 60000 65536"/>
                    <a:gd name="T11" fmla="*/ 0 60000 65536"/>
                    <a:gd name="T12" fmla="*/ 0 60000 65536"/>
                    <a:gd name="T13" fmla="*/ 0 60000 65536"/>
                    <a:gd name="T14" fmla="*/ 0 60000 65536"/>
                    <a:gd name="T15" fmla="*/ 0 w 30"/>
                    <a:gd name="T16" fmla="*/ 0 h 30"/>
                    <a:gd name="T17" fmla="*/ 30 w 30"/>
                    <a:gd name="T18" fmla="*/ 30 h 30"/>
                  </a:gdLst>
                  <a:ahLst/>
                  <a:cxnLst>
                    <a:cxn ang="T10">
                      <a:pos x="T0" y="T1"/>
                    </a:cxn>
                    <a:cxn ang="T11">
                      <a:pos x="T2" y="T3"/>
                    </a:cxn>
                    <a:cxn ang="T12">
                      <a:pos x="T4" y="T5"/>
                    </a:cxn>
                    <a:cxn ang="T13">
                      <a:pos x="T6" y="T7"/>
                    </a:cxn>
                    <a:cxn ang="T14">
                      <a:pos x="T8" y="T9"/>
                    </a:cxn>
                  </a:cxnLst>
                  <a:rect l="T15" t="T16" r="T17" b="T18"/>
                  <a:pathLst>
                    <a:path w="30" h="30">
                      <a:moveTo>
                        <a:pt x="10" y="0"/>
                      </a:moveTo>
                      <a:lnTo>
                        <a:pt x="0" y="14"/>
                      </a:lnTo>
                      <a:lnTo>
                        <a:pt x="20" y="30"/>
                      </a:lnTo>
                      <a:lnTo>
                        <a:pt x="30" y="16"/>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9" name="Freeform 73"/>
                <p:cNvSpPr>
                  <a:spLocks/>
                </p:cNvSpPr>
                <p:nvPr/>
              </p:nvSpPr>
              <p:spPr bwMode="auto">
                <a:xfrm>
                  <a:off x="4338" y="3468"/>
                  <a:ext cx="22" cy="25"/>
                </a:xfrm>
                <a:custGeom>
                  <a:avLst/>
                  <a:gdLst>
                    <a:gd name="T0" fmla="*/ 1 w 43"/>
                    <a:gd name="T1" fmla="*/ 0 h 50"/>
                    <a:gd name="T2" fmla="*/ 0 w 43"/>
                    <a:gd name="T3" fmla="*/ 1 h 50"/>
                    <a:gd name="T4" fmla="*/ 1 w 43"/>
                    <a:gd name="T5" fmla="*/ 2 h 50"/>
                    <a:gd name="T6" fmla="*/ 2 w 43"/>
                    <a:gd name="T7" fmla="*/ 2 h 50"/>
                    <a:gd name="T8" fmla="*/ 1 w 43"/>
                    <a:gd name="T9" fmla="*/ 0 h 50"/>
                    <a:gd name="T10" fmla="*/ 0 60000 65536"/>
                    <a:gd name="T11" fmla="*/ 0 60000 65536"/>
                    <a:gd name="T12" fmla="*/ 0 60000 65536"/>
                    <a:gd name="T13" fmla="*/ 0 60000 65536"/>
                    <a:gd name="T14" fmla="*/ 0 60000 65536"/>
                    <a:gd name="T15" fmla="*/ 0 w 43"/>
                    <a:gd name="T16" fmla="*/ 0 h 50"/>
                    <a:gd name="T17" fmla="*/ 43 w 43"/>
                    <a:gd name="T18" fmla="*/ 50 h 50"/>
                  </a:gdLst>
                  <a:ahLst/>
                  <a:cxnLst>
                    <a:cxn ang="T10">
                      <a:pos x="T0" y="T1"/>
                    </a:cxn>
                    <a:cxn ang="T11">
                      <a:pos x="T2" y="T3"/>
                    </a:cxn>
                    <a:cxn ang="T12">
                      <a:pos x="T4" y="T5"/>
                    </a:cxn>
                    <a:cxn ang="T13">
                      <a:pos x="T6" y="T7"/>
                    </a:cxn>
                    <a:cxn ang="T14">
                      <a:pos x="T8" y="T9"/>
                    </a:cxn>
                  </a:cxnLst>
                  <a:rect l="T15" t="T16" r="T17" b="T18"/>
                  <a:pathLst>
                    <a:path w="43" h="50">
                      <a:moveTo>
                        <a:pt x="11" y="0"/>
                      </a:moveTo>
                      <a:lnTo>
                        <a:pt x="0" y="13"/>
                      </a:lnTo>
                      <a:lnTo>
                        <a:pt x="32" y="50"/>
                      </a:lnTo>
                      <a:lnTo>
                        <a:pt x="43" y="37"/>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0" name="Freeform 74"/>
                <p:cNvSpPr>
                  <a:spLocks/>
                </p:cNvSpPr>
                <p:nvPr/>
              </p:nvSpPr>
              <p:spPr bwMode="auto">
                <a:xfrm>
                  <a:off x="4355" y="3486"/>
                  <a:ext cx="22" cy="21"/>
                </a:xfrm>
                <a:custGeom>
                  <a:avLst/>
                  <a:gdLst>
                    <a:gd name="T0" fmla="*/ 0 w 45"/>
                    <a:gd name="T1" fmla="*/ 0 h 42"/>
                    <a:gd name="T2" fmla="*/ 0 w 45"/>
                    <a:gd name="T3" fmla="*/ 1 h 42"/>
                    <a:gd name="T4" fmla="*/ 1 w 45"/>
                    <a:gd name="T5" fmla="*/ 2 h 42"/>
                    <a:gd name="T6" fmla="*/ 1 w 45"/>
                    <a:gd name="T7" fmla="*/ 1 h 42"/>
                    <a:gd name="T8" fmla="*/ 0 w 45"/>
                    <a:gd name="T9" fmla="*/ 0 h 42"/>
                    <a:gd name="T10" fmla="*/ 0 60000 65536"/>
                    <a:gd name="T11" fmla="*/ 0 60000 65536"/>
                    <a:gd name="T12" fmla="*/ 0 60000 65536"/>
                    <a:gd name="T13" fmla="*/ 0 60000 65536"/>
                    <a:gd name="T14" fmla="*/ 0 60000 65536"/>
                    <a:gd name="T15" fmla="*/ 0 w 45"/>
                    <a:gd name="T16" fmla="*/ 0 h 42"/>
                    <a:gd name="T17" fmla="*/ 45 w 45"/>
                    <a:gd name="T18" fmla="*/ 42 h 42"/>
                  </a:gdLst>
                  <a:ahLst/>
                  <a:cxnLst>
                    <a:cxn ang="T10">
                      <a:pos x="T0" y="T1"/>
                    </a:cxn>
                    <a:cxn ang="T11">
                      <a:pos x="T2" y="T3"/>
                    </a:cxn>
                    <a:cxn ang="T12">
                      <a:pos x="T4" y="T5"/>
                    </a:cxn>
                    <a:cxn ang="T13">
                      <a:pos x="T6" y="T7"/>
                    </a:cxn>
                    <a:cxn ang="T14">
                      <a:pos x="T8" y="T9"/>
                    </a:cxn>
                  </a:cxnLst>
                  <a:rect l="T15" t="T16" r="T17" b="T18"/>
                  <a:pathLst>
                    <a:path w="45" h="42">
                      <a:moveTo>
                        <a:pt x="10" y="0"/>
                      </a:moveTo>
                      <a:lnTo>
                        <a:pt x="0" y="15"/>
                      </a:lnTo>
                      <a:lnTo>
                        <a:pt x="35" y="42"/>
                      </a:lnTo>
                      <a:lnTo>
                        <a:pt x="45" y="28"/>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1" name="Freeform 75"/>
                <p:cNvSpPr>
                  <a:spLocks/>
                </p:cNvSpPr>
                <p:nvPr/>
              </p:nvSpPr>
              <p:spPr bwMode="auto">
                <a:xfrm>
                  <a:off x="4372" y="3499"/>
                  <a:ext cx="17" cy="16"/>
                </a:xfrm>
                <a:custGeom>
                  <a:avLst/>
                  <a:gdLst>
                    <a:gd name="T0" fmla="*/ 1 w 34"/>
                    <a:gd name="T1" fmla="*/ 0 h 30"/>
                    <a:gd name="T2" fmla="*/ 0 w 34"/>
                    <a:gd name="T3" fmla="*/ 1 h 30"/>
                    <a:gd name="T4" fmla="*/ 1 w 34"/>
                    <a:gd name="T5" fmla="*/ 2 h 30"/>
                    <a:gd name="T6" fmla="*/ 2 w 34"/>
                    <a:gd name="T7" fmla="*/ 1 h 30"/>
                    <a:gd name="T8" fmla="*/ 1 w 34"/>
                    <a:gd name="T9" fmla="*/ 0 h 30"/>
                    <a:gd name="T10" fmla="*/ 0 60000 65536"/>
                    <a:gd name="T11" fmla="*/ 0 60000 65536"/>
                    <a:gd name="T12" fmla="*/ 0 60000 65536"/>
                    <a:gd name="T13" fmla="*/ 0 60000 65536"/>
                    <a:gd name="T14" fmla="*/ 0 60000 65536"/>
                    <a:gd name="T15" fmla="*/ 0 w 34"/>
                    <a:gd name="T16" fmla="*/ 0 h 30"/>
                    <a:gd name="T17" fmla="*/ 34 w 34"/>
                    <a:gd name="T18" fmla="*/ 30 h 30"/>
                  </a:gdLst>
                  <a:ahLst/>
                  <a:cxnLst>
                    <a:cxn ang="T10">
                      <a:pos x="T0" y="T1"/>
                    </a:cxn>
                    <a:cxn ang="T11">
                      <a:pos x="T2" y="T3"/>
                    </a:cxn>
                    <a:cxn ang="T12">
                      <a:pos x="T4" y="T5"/>
                    </a:cxn>
                    <a:cxn ang="T13">
                      <a:pos x="T6" y="T7"/>
                    </a:cxn>
                    <a:cxn ang="T14">
                      <a:pos x="T8" y="T9"/>
                    </a:cxn>
                  </a:cxnLst>
                  <a:rect l="T15" t="T16" r="T17" b="T18"/>
                  <a:pathLst>
                    <a:path w="34" h="30">
                      <a:moveTo>
                        <a:pt x="9" y="0"/>
                      </a:moveTo>
                      <a:lnTo>
                        <a:pt x="0" y="14"/>
                      </a:lnTo>
                      <a:lnTo>
                        <a:pt x="25" y="30"/>
                      </a:lnTo>
                      <a:lnTo>
                        <a:pt x="34" y="16"/>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2" name="Freeform 76"/>
                <p:cNvSpPr>
                  <a:spLocks/>
                </p:cNvSpPr>
                <p:nvPr/>
              </p:nvSpPr>
              <p:spPr bwMode="auto">
                <a:xfrm>
                  <a:off x="4385" y="3507"/>
                  <a:ext cx="31" cy="20"/>
                </a:xfrm>
                <a:custGeom>
                  <a:avLst/>
                  <a:gdLst>
                    <a:gd name="T0" fmla="*/ 1 w 61"/>
                    <a:gd name="T1" fmla="*/ 0 h 39"/>
                    <a:gd name="T2" fmla="*/ 0 w 61"/>
                    <a:gd name="T3" fmla="*/ 1 h 39"/>
                    <a:gd name="T4" fmla="*/ 2 w 61"/>
                    <a:gd name="T5" fmla="*/ 2 h 39"/>
                    <a:gd name="T6" fmla="*/ 2 w 61"/>
                    <a:gd name="T7" fmla="*/ 1 h 39"/>
                    <a:gd name="T8" fmla="*/ 1 w 61"/>
                    <a:gd name="T9" fmla="*/ 0 h 39"/>
                    <a:gd name="T10" fmla="*/ 0 60000 65536"/>
                    <a:gd name="T11" fmla="*/ 0 60000 65536"/>
                    <a:gd name="T12" fmla="*/ 0 60000 65536"/>
                    <a:gd name="T13" fmla="*/ 0 60000 65536"/>
                    <a:gd name="T14" fmla="*/ 0 60000 65536"/>
                    <a:gd name="T15" fmla="*/ 0 w 61"/>
                    <a:gd name="T16" fmla="*/ 0 h 39"/>
                    <a:gd name="T17" fmla="*/ 61 w 61"/>
                    <a:gd name="T18" fmla="*/ 39 h 39"/>
                  </a:gdLst>
                  <a:ahLst/>
                  <a:cxnLst>
                    <a:cxn ang="T10">
                      <a:pos x="T0" y="T1"/>
                    </a:cxn>
                    <a:cxn ang="T11">
                      <a:pos x="T2" y="T3"/>
                    </a:cxn>
                    <a:cxn ang="T12">
                      <a:pos x="T4" y="T5"/>
                    </a:cxn>
                    <a:cxn ang="T13">
                      <a:pos x="T6" y="T7"/>
                    </a:cxn>
                    <a:cxn ang="T14">
                      <a:pos x="T8" y="T9"/>
                    </a:cxn>
                  </a:cxnLst>
                  <a:rect l="T15" t="T16" r="T17" b="T18"/>
                  <a:pathLst>
                    <a:path w="61" h="39">
                      <a:moveTo>
                        <a:pt x="8" y="0"/>
                      </a:moveTo>
                      <a:lnTo>
                        <a:pt x="0" y="16"/>
                      </a:lnTo>
                      <a:lnTo>
                        <a:pt x="54" y="39"/>
                      </a:lnTo>
                      <a:lnTo>
                        <a:pt x="61" y="23"/>
                      </a:lnTo>
                      <a:lnTo>
                        <a:pt x="8"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3" name="Freeform 77"/>
                <p:cNvSpPr>
                  <a:spLocks/>
                </p:cNvSpPr>
                <p:nvPr/>
              </p:nvSpPr>
              <p:spPr bwMode="auto">
                <a:xfrm>
                  <a:off x="4411" y="3520"/>
                  <a:ext cx="13" cy="13"/>
                </a:xfrm>
                <a:custGeom>
                  <a:avLst/>
                  <a:gdLst>
                    <a:gd name="T0" fmla="*/ 1 w 24"/>
                    <a:gd name="T1" fmla="*/ 0 h 26"/>
                    <a:gd name="T2" fmla="*/ 0 w 24"/>
                    <a:gd name="T3" fmla="*/ 1 h 26"/>
                    <a:gd name="T4" fmla="*/ 1 w 24"/>
                    <a:gd name="T5" fmla="*/ 1 h 26"/>
                    <a:gd name="T6" fmla="*/ 1 w 24"/>
                    <a:gd name="T7" fmla="*/ 1 h 26"/>
                    <a:gd name="T8" fmla="*/ 1 w 24"/>
                    <a:gd name="T9" fmla="*/ 0 h 26"/>
                    <a:gd name="T10" fmla="*/ 0 60000 65536"/>
                    <a:gd name="T11" fmla="*/ 0 60000 65536"/>
                    <a:gd name="T12" fmla="*/ 0 60000 65536"/>
                    <a:gd name="T13" fmla="*/ 0 60000 65536"/>
                    <a:gd name="T14" fmla="*/ 0 60000 65536"/>
                    <a:gd name="T15" fmla="*/ 0 w 24"/>
                    <a:gd name="T16" fmla="*/ 0 h 26"/>
                    <a:gd name="T17" fmla="*/ 24 w 24"/>
                    <a:gd name="T18" fmla="*/ 26 h 26"/>
                  </a:gdLst>
                  <a:ahLst/>
                  <a:cxnLst>
                    <a:cxn ang="T10">
                      <a:pos x="T0" y="T1"/>
                    </a:cxn>
                    <a:cxn ang="T11">
                      <a:pos x="T2" y="T3"/>
                    </a:cxn>
                    <a:cxn ang="T12">
                      <a:pos x="T4" y="T5"/>
                    </a:cxn>
                    <a:cxn ang="T13">
                      <a:pos x="T6" y="T7"/>
                    </a:cxn>
                    <a:cxn ang="T14">
                      <a:pos x="T8" y="T9"/>
                    </a:cxn>
                  </a:cxnLst>
                  <a:rect l="T15" t="T16" r="T17" b="T18"/>
                  <a:pathLst>
                    <a:path w="24" h="26">
                      <a:moveTo>
                        <a:pt x="10" y="0"/>
                      </a:moveTo>
                      <a:lnTo>
                        <a:pt x="0" y="13"/>
                      </a:lnTo>
                      <a:lnTo>
                        <a:pt x="14" y="26"/>
                      </a:lnTo>
                      <a:lnTo>
                        <a:pt x="24" y="13"/>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4" name="Freeform 78"/>
                <p:cNvSpPr>
                  <a:spLocks/>
                </p:cNvSpPr>
                <p:nvPr/>
              </p:nvSpPr>
              <p:spPr bwMode="auto">
                <a:xfrm>
                  <a:off x="4419" y="3526"/>
                  <a:ext cx="9" cy="10"/>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9" y="0"/>
                      </a:moveTo>
                      <a:lnTo>
                        <a:pt x="0" y="15"/>
                      </a:lnTo>
                      <a:lnTo>
                        <a:pt x="10" y="21"/>
                      </a:lnTo>
                      <a:lnTo>
                        <a:pt x="19" y="6"/>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5" name="Freeform 79"/>
                <p:cNvSpPr>
                  <a:spLocks/>
                </p:cNvSpPr>
                <p:nvPr/>
              </p:nvSpPr>
              <p:spPr bwMode="auto">
                <a:xfrm>
                  <a:off x="4424" y="3529"/>
                  <a:ext cx="19" cy="15"/>
                </a:xfrm>
                <a:custGeom>
                  <a:avLst/>
                  <a:gdLst>
                    <a:gd name="T0" fmla="*/ 1 w 38"/>
                    <a:gd name="T1" fmla="*/ 0 h 31"/>
                    <a:gd name="T2" fmla="*/ 0 w 38"/>
                    <a:gd name="T3" fmla="*/ 0 h 31"/>
                    <a:gd name="T4" fmla="*/ 1 w 38"/>
                    <a:gd name="T5" fmla="*/ 0 h 31"/>
                    <a:gd name="T6" fmla="*/ 2 w 38"/>
                    <a:gd name="T7" fmla="*/ 0 h 31"/>
                    <a:gd name="T8" fmla="*/ 1 w 38"/>
                    <a:gd name="T9" fmla="*/ 0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7" y="0"/>
                      </a:moveTo>
                      <a:lnTo>
                        <a:pt x="0" y="16"/>
                      </a:lnTo>
                      <a:lnTo>
                        <a:pt x="30" y="31"/>
                      </a:lnTo>
                      <a:lnTo>
                        <a:pt x="38" y="15"/>
                      </a:lnTo>
                      <a:lnTo>
                        <a:pt x="7"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6" name="Freeform 80"/>
                <p:cNvSpPr>
                  <a:spLocks/>
                </p:cNvSpPr>
                <p:nvPr/>
              </p:nvSpPr>
              <p:spPr bwMode="auto">
                <a:xfrm>
                  <a:off x="4440" y="3536"/>
                  <a:ext cx="17" cy="14"/>
                </a:xfrm>
                <a:custGeom>
                  <a:avLst/>
                  <a:gdLst>
                    <a:gd name="T0" fmla="*/ 0 w 35"/>
                    <a:gd name="T1" fmla="*/ 0 h 29"/>
                    <a:gd name="T2" fmla="*/ 0 w 35"/>
                    <a:gd name="T3" fmla="*/ 0 h 29"/>
                    <a:gd name="T4" fmla="*/ 0 w 35"/>
                    <a:gd name="T5" fmla="*/ 0 h 29"/>
                    <a:gd name="T6" fmla="*/ 1 w 35"/>
                    <a:gd name="T7" fmla="*/ 0 h 29"/>
                    <a:gd name="T8" fmla="*/ 0 w 35"/>
                    <a:gd name="T9" fmla="*/ 0 h 29"/>
                    <a:gd name="T10" fmla="*/ 0 60000 65536"/>
                    <a:gd name="T11" fmla="*/ 0 60000 65536"/>
                    <a:gd name="T12" fmla="*/ 0 60000 65536"/>
                    <a:gd name="T13" fmla="*/ 0 60000 65536"/>
                    <a:gd name="T14" fmla="*/ 0 60000 65536"/>
                    <a:gd name="T15" fmla="*/ 0 w 35"/>
                    <a:gd name="T16" fmla="*/ 0 h 29"/>
                    <a:gd name="T17" fmla="*/ 35 w 35"/>
                    <a:gd name="T18" fmla="*/ 29 h 29"/>
                  </a:gdLst>
                  <a:ahLst/>
                  <a:cxnLst>
                    <a:cxn ang="T10">
                      <a:pos x="T0" y="T1"/>
                    </a:cxn>
                    <a:cxn ang="T11">
                      <a:pos x="T2" y="T3"/>
                    </a:cxn>
                    <a:cxn ang="T12">
                      <a:pos x="T4" y="T5"/>
                    </a:cxn>
                    <a:cxn ang="T13">
                      <a:pos x="T6" y="T7"/>
                    </a:cxn>
                    <a:cxn ang="T14">
                      <a:pos x="T8" y="T9"/>
                    </a:cxn>
                  </a:cxnLst>
                  <a:rect l="T15" t="T16" r="T17" b="T18"/>
                  <a:pathLst>
                    <a:path w="35" h="29">
                      <a:moveTo>
                        <a:pt x="8" y="0"/>
                      </a:moveTo>
                      <a:lnTo>
                        <a:pt x="0" y="16"/>
                      </a:lnTo>
                      <a:lnTo>
                        <a:pt x="28" y="29"/>
                      </a:lnTo>
                      <a:lnTo>
                        <a:pt x="35" y="13"/>
                      </a:lnTo>
                      <a:lnTo>
                        <a:pt x="8"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7" name="Freeform 81"/>
                <p:cNvSpPr>
                  <a:spLocks/>
                </p:cNvSpPr>
                <p:nvPr/>
              </p:nvSpPr>
              <p:spPr bwMode="auto">
                <a:xfrm>
                  <a:off x="4454" y="3542"/>
                  <a:ext cx="26" cy="18"/>
                </a:xfrm>
                <a:custGeom>
                  <a:avLst/>
                  <a:gdLst>
                    <a:gd name="T0" fmla="*/ 0 w 53"/>
                    <a:gd name="T1" fmla="*/ 0 h 35"/>
                    <a:gd name="T2" fmla="*/ 0 w 53"/>
                    <a:gd name="T3" fmla="*/ 1 h 35"/>
                    <a:gd name="T4" fmla="*/ 1 w 53"/>
                    <a:gd name="T5" fmla="*/ 2 h 35"/>
                    <a:gd name="T6" fmla="*/ 1 w 53"/>
                    <a:gd name="T7" fmla="*/ 1 h 35"/>
                    <a:gd name="T8" fmla="*/ 0 w 53"/>
                    <a:gd name="T9" fmla="*/ 0 h 35"/>
                    <a:gd name="T10" fmla="*/ 0 60000 65536"/>
                    <a:gd name="T11" fmla="*/ 0 60000 65536"/>
                    <a:gd name="T12" fmla="*/ 0 60000 65536"/>
                    <a:gd name="T13" fmla="*/ 0 60000 65536"/>
                    <a:gd name="T14" fmla="*/ 0 60000 65536"/>
                    <a:gd name="T15" fmla="*/ 0 w 53"/>
                    <a:gd name="T16" fmla="*/ 0 h 35"/>
                    <a:gd name="T17" fmla="*/ 53 w 53"/>
                    <a:gd name="T18" fmla="*/ 35 h 35"/>
                  </a:gdLst>
                  <a:ahLst/>
                  <a:cxnLst>
                    <a:cxn ang="T10">
                      <a:pos x="T0" y="T1"/>
                    </a:cxn>
                    <a:cxn ang="T11">
                      <a:pos x="T2" y="T3"/>
                    </a:cxn>
                    <a:cxn ang="T12">
                      <a:pos x="T4" y="T5"/>
                    </a:cxn>
                    <a:cxn ang="T13">
                      <a:pos x="T6" y="T7"/>
                    </a:cxn>
                    <a:cxn ang="T14">
                      <a:pos x="T8" y="T9"/>
                    </a:cxn>
                  </a:cxnLst>
                  <a:rect l="T15" t="T16" r="T17" b="T18"/>
                  <a:pathLst>
                    <a:path w="53" h="35">
                      <a:moveTo>
                        <a:pt x="7" y="0"/>
                      </a:moveTo>
                      <a:lnTo>
                        <a:pt x="0" y="16"/>
                      </a:lnTo>
                      <a:lnTo>
                        <a:pt x="45" y="35"/>
                      </a:lnTo>
                      <a:lnTo>
                        <a:pt x="53" y="19"/>
                      </a:lnTo>
                      <a:lnTo>
                        <a:pt x="7"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8" name="Freeform 82"/>
                <p:cNvSpPr>
                  <a:spLocks/>
                </p:cNvSpPr>
                <p:nvPr/>
              </p:nvSpPr>
              <p:spPr bwMode="auto">
                <a:xfrm>
                  <a:off x="4477" y="3551"/>
                  <a:ext cx="19" cy="12"/>
                </a:xfrm>
                <a:custGeom>
                  <a:avLst/>
                  <a:gdLst>
                    <a:gd name="T0" fmla="*/ 1 w 38"/>
                    <a:gd name="T1" fmla="*/ 0 h 24"/>
                    <a:gd name="T2" fmla="*/ 0 w 38"/>
                    <a:gd name="T3" fmla="*/ 1 h 24"/>
                    <a:gd name="T4" fmla="*/ 2 w 38"/>
                    <a:gd name="T5" fmla="*/ 1 h 24"/>
                    <a:gd name="T6" fmla="*/ 2 w 38"/>
                    <a:gd name="T7" fmla="*/ 1 h 24"/>
                    <a:gd name="T8" fmla="*/ 1 w 38"/>
                    <a:gd name="T9" fmla="*/ 0 h 24"/>
                    <a:gd name="T10" fmla="*/ 0 60000 65536"/>
                    <a:gd name="T11" fmla="*/ 0 60000 65536"/>
                    <a:gd name="T12" fmla="*/ 0 60000 65536"/>
                    <a:gd name="T13" fmla="*/ 0 60000 65536"/>
                    <a:gd name="T14" fmla="*/ 0 60000 65536"/>
                    <a:gd name="T15" fmla="*/ 0 w 38"/>
                    <a:gd name="T16" fmla="*/ 0 h 24"/>
                    <a:gd name="T17" fmla="*/ 38 w 38"/>
                    <a:gd name="T18" fmla="*/ 24 h 24"/>
                  </a:gdLst>
                  <a:ahLst/>
                  <a:cxnLst>
                    <a:cxn ang="T10">
                      <a:pos x="T0" y="T1"/>
                    </a:cxn>
                    <a:cxn ang="T11">
                      <a:pos x="T2" y="T3"/>
                    </a:cxn>
                    <a:cxn ang="T12">
                      <a:pos x="T4" y="T5"/>
                    </a:cxn>
                    <a:cxn ang="T13">
                      <a:pos x="T6" y="T7"/>
                    </a:cxn>
                    <a:cxn ang="T14">
                      <a:pos x="T8" y="T9"/>
                    </a:cxn>
                  </a:cxnLst>
                  <a:rect l="T15" t="T16" r="T17" b="T18"/>
                  <a:pathLst>
                    <a:path w="38" h="24">
                      <a:moveTo>
                        <a:pt x="3" y="0"/>
                      </a:moveTo>
                      <a:lnTo>
                        <a:pt x="0" y="18"/>
                      </a:lnTo>
                      <a:lnTo>
                        <a:pt x="35" y="24"/>
                      </a:lnTo>
                      <a:lnTo>
                        <a:pt x="38" y="6"/>
                      </a:lnTo>
                      <a:lnTo>
                        <a:pt x="3"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9" name="Freeform 83"/>
                <p:cNvSpPr>
                  <a:spLocks/>
                </p:cNvSpPr>
                <p:nvPr/>
              </p:nvSpPr>
              <p:spPr bwMode="auto">
                <a:xfrm>
                  <a:off x="4495" y="3554"/>
                  <a:ext cx="20" cy="11"/>
                </a:xfrm>
                <a:custGeom>
                  <a:avLst/>
                  <a:gdLst>
                    <a:gd name="T0" fmla="*/ 1 w 39"/>
                    <a:gd name="T1" fmla="*/ 0 h 22"/>
                    <a:gd name="T2" fmla="*/ 0 w 39"/>
                    <a:gd name="T3" fmla="*/ 1 h 22"/>
                    <a:gd name="T4" fmla="*/ 2 w 39"/>
                    <a:gd name="T5" fmla="*/ 1 h 22"/>
                    <a:gd name="T6" fmla="*/ 2 w 39"/>
                    <a:gd name="T7" fmla="*/ 1 h 22"/>
                    <a:gd name="T8" fmla="*/ 1 w 39"/>
                    <a:gd name="T9" fmla="*/ 0 h 22"/>
                    <a:gd name="T10" fmla="*/ 0 60000 65536"/>
                    <a:gd name="T11" fmla="*/ 0 60000 65536"/>
                    <a:gd name="T12" fmla="*/ 0 60000 65536"/>
                    <a:gd name="T13" fmla="*/ 0 60000 65536"/>
                    <a:gd name="T14" fmla="*/ 0 60000 65536"/>
                    <a:gd name="T15" fmla="*/ 0 w 39"/>
                    <a:gd name="T16" fmla="*/ 0 h 22"/>
                    <a:gd name="T17" fmla="*/ 39 w 39"/>
                    <a:gd name="T18" fmla="*/ 22 h 22"/>
                  </a:gdLst>
                  <a:ahLst/>
                  <a:cxnLst>
                    <a:cxn ang="T10">
                      <a:pos x="T0" y="T1"/>
                    </a:cxn>
                    <a:cxn ang="T11">
                      <a:pos x="T2" y="T3"/>
                    </a:cxn>
                    <a:cxn ang="T12">
                      <a:pos x="T4" y="T5"/>
                    </a:cxn>
                    <a:cxn ang="T13">
                      <a:pos x="T6" y="T7"/>
                    </a:cxn>
                    <a:cxn ang="T14">
                      <a:pos x="T8" y="T9"/>
                    </a:cxn>
                  </a:cxnLst>
                  <a:rect l="T15" t="T16" r="T17" b="T18"/>
                  <a:pathLst>
                    <a:path w="39" h="22">
                      <a:moveTo>
                        <a:pt x="2" y="0"/>
                      </a:moveTo>
                      <a:lnTo>
                        <a:pt x="0" y="18"/>
                      </a:lnTo>
                      <a:lnTo>
                        <a:pt x="38" y="22"/>
                      </a:lnTo>
                      <a:lnTo>
                        <a:pt x="39" y="4"/>
                      </a:lnTo>
                      <a:lnTo>
                        <a:pt x="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0" name="Freeform 84"/>
                <p:cNvSpPr>
                  <a:spLocks/>
                </p:cNvSpPr>
                <p:nvPr/>
              </p:nvSpPr>
              <p:spPr bwMode="auto">
                <a:xfrm>
                  <a:off x="4514" y="3556"/>
                  <a:ext cx="17" cy="11"/>
                </a:xfrm>
                <a:custGeom>
                  <a:avLst/>
                  <a:gdLst>
                    <a:gd name="T0" fmla="*/ 0 w 35"/>
                    <a:gd name="T1" fmla="*/ 0 h 22"/>
                    <a:gd name="T2" fmla="*/ 0 w 35"/>
                    <a:gd name="T3" fmla="*/ 1 h 22"/>
                    <a:gd name="T4" fmla="*/ 1 w 35"/>
                    <a:gd name="T5" fmla="*/ 1 h 22"/>
                    <a:gd name="T6" fmla="*/ 1 w 35"/>
                    <a:gd name="T7" fmla="*/ 1 h 22"/>
                    <a:gd name="T8" fmla="*/ 0 w 35"/>
                    <a:gd name="T9" fmla="*/ 0 h 22"/>
                    <a:gd name="T10" fmla="*/ 0 60000 65536"/>
                    <a:gd name="T11" fmla="*/ 0 60000 65536"/>
                    <a:gd name="T12" fmla="*/ 0 60000 65536"/>
                    <a:gd name="T13" fmla="*/ 0 60000 65536"/>
                    <a:gd name="T14" fmla="*/ 0 60000 65536"/>
                    <a:gd name="T15" fmla="*/ 0 w 35"/>
                    <a:gd name="T16" fmla="*/ 0 h 22"/>
                    <a:gd name="T17" fmla="*/ 35 w 35"/>
                    <a:gd name="T18" fmla="*/ 22 h 22"/>
                  </a:gdLst>
                  <a:ahLst/>
                  <a:cxnLst>
                    <a:cxn ang="T10">
                      <a:pos x="T0" y="T1"/>
                    </a:cxn>
                    <a:cxn ang="T11">
                      <a:pos x="T2" y="T3"/>
                    </a:cxn>
                    <a:cxn ang="T12">
                      <a:pos x="T4" y="T5"/>
                    </a:cxn>
                    <a:cxn ang="T13">
                      <a:pos x="T6" y="T7"/>
                    </a:cxn>
                    <a:cxn ang="T14">
                      <a:pos x="T8" y="T9"/>
                    </a:cxn>
                  </a:cxnLst>
                  <a:rect l="T15" t="T16" r="T17" b="T18"/>
                  <a:pathLst>
                    <a:path w="35" h="22">
                      <a:moveTo>
                        <a:pt x="1" y="0"/>
                      </a:moveTo>
                      <a:lnTo>
                        <a:pt x="0" y="18"/>
                      </a:lnTo>
                      <a:lnTo>
                        <a:pt x="33" y="22"/>
                      </a:lnTo>
                      <a:lnTo>
                        <a:pt x="35" y="5"/>
                      </a:lnTo>
                      <a:lnTo>
                        <a:pt x="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1" name="Freeform 85"/>
                <p:cNvSpPr>
                  <a:spLocks/>
                </p:cNvSpPr>
                <p:nvPr/>
              </p:nvSpPr>
              <p:spPr bwMode="auto">
                <a:xfrm>
                  <a:off x="4530" y="3556"/>
                  <a:ext cx="15" cy="11"/>
                </a:xfrm>
                <a:custGeom>
                  <a:avLst/>
                  <a:gdLst>
                    <a:gd name="T0" fmla="*/ 0 w 29"/>
                    <a:gd name="T1" fmla="*/ 1 h 22"/>
                    <a:gd name="T2" fmla="*/ 1 w 29"/>
                    <a:gd name="T3" fmla="*/ 1 h 22"/>
                    <a:gd name="T4" fmla="*/ 1 w 29"/>
                    <a:gd name="T5" fmla="*/ 1 h 22"/>
                    <a:gd name="T6" fmla="*/ 1 w 29"/>
                    <a:gd name="T7" fmla="*/ 0 h 22"/>
                    <a:gd name="T8" fmla="*/ 0 w 29"/>
                    <a:gd name="T9" fmla="*/ 1 h 22"/>
                    <a:gd name="T10" fmla="*/ 0 60000 65536"/>
                    <a:gd name="T11" fmla="*/ 0 60000 65536"/>
                    <a:gd name="T12" fmla="*/ 0 60000 65536"/>
                    <a:gd name="T13" fmla="*/ 0 60000 65536"/>
                    <a:gd name="T14" fmla="*/ 0 60000 65536"/>
                    <a:gd name="T15" fmla="*/ 0 w 29"/>
                    <a:gd name="T16" fmla="*/ 0 h 22"/>
                    <a:gd name="T17" fmla="*/ 29 w 29"/>
                    <a:gd name="T18" fmla="*/ 22 h 22"/>
                  </a:gdLst>
                  <a:ahLst/>
                  <a:cxnLst>
                    <a:cxn ang="T10">
                      <a:pos x="T0" y="T1"/>
                    </a:cxn>
                    <a:cxn ang="T11">
                      <a:pos x="T2" y="T3"/>
                    </a:cxn>
                    <a:cxn ang="T12">
                      <a:pos x="T4" y="T5"/>
                    </a:cxn>
                    <a:cxn ang="T13">
                      <a:pos x="T6" y="T7"/>
                    </a:cxn>
                    <a:cxn ang="T14">
                      <a:pos x="T8" y="T9"/>
                    </a:cxn>
                  </a:cxnLst>
                  <a:rect l="T15" t="T16" r="T17" b="T18"/>
                  <a:pathLst>
                    <a:path w="29" h="22">
                      <a:moveTo>
                        <a:pt x="0" y="5"/>
                      </a:moveTo>
                      <a:lnTo>
                        <a:pt x="3" y="22"/>
                      </a:lnTo>
                      <a:lnTo>
                        <a:pt x="29" y="18"/>
                      </a:lnTo>
                      <a:lnTo>
                        <a:pt x="26" y="0"/>
                      </a:lnTo>
                      <a:lnTo>
                        <a:pt x="0" y="5"/>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2" name="Freeform 86"/>
                <p:cNvSpPr>
                  <a:spLocks/>
                </p:cNvSpPr>
                <p:nvPr/>
              </p:nvSpPr>
              <p:spPr bwMode="auto">
                <a:xfrm>
                  <a:off x="4544" y="3554"/>
                  <a:ext cx="20" cy="11"/>
                </a:xfrm>
                <a:custGeom>
                  <a:avLst/>
                  <a:gdLst>
                    <a:gd name="T0" fmla="*/ 0 w 40"/>
                    <a:gd name="T1" fmla="*/ 1 h 22"/>
                    <a:gd name="T2" fmla="*/ 1 w 40"/>
                    <a:gd name="T3" fmla="*/ 1 h 22"/>
                    <a:gd name="T4" fmla="*/ 2 w 40"/>
                    <a:gd name="T5" fmla="*/ 1 h 22"/>
                    <a:gd name="T6" fmla="*/ 2 w 40"/>
                    <a:gd name="T7" fmla="*/ 0 h 22"/>
                    <a:gd name="T8" fmla="*/ 0 w 40"/>
                    <a:gd name="T9" fmla="*/ 1 h 22"/>
                    <a:gd name="T10" fmla="*/ 0 60000 65536"/>
                    <a:gd name="T11" fmla="*/ 0 60000 65536"/>
                    <a:gd name="T12" fmla="*/ 0 60000 65536"/>
                    <a:gd name="T13" fmla="*/ 0 60000 65536"/>
                    <a:gd name="T14" fmla="*/ 0 60000 65536"/>
                    <a:gd name="T15" fmla="*/ 0 w 40"/>
                    <a:gd name="T16" fmla="*/ 0 h 22"/>
                    <a:gd name="T17" fmla="*/ 40 w 40"/>
                    <a:gd name="T18" fmla="*/ 22 h 22"/>
                  </a:gdLst>
                  <a:ahLst/>
                  <a:cxnLst>
                    <a:cxn ang="T10">
                      <a:pos x="T0" y="T1"/>
                    </a:cxn>
                    <a:cxn ang="T11">
                      <a:pos x="T2" y="T3"/>
                    </a:cxn>
                    <a:cxn ang="T12">
                      <a:pos x="T4" y="T5"/>
                    </a:cxn>
                    <a:cxn ang="T13">
                      <a:pos x="T6" y="T7"/>
                    </a:cxn>
                    <a:cxn ang="T14">
                      <a:pos x="T8" y="T9"/>
                    </a:cxn>
                  </a:cxnLst>
                  <a:rect l="T15" t="T16" r="T17" b="T18"/>
                  <a:pathLst>
                    <a:path w="40" h="22">
                      <a:moveTo>
                        <a:pt x="0" y="4"/>
                      </a:moveTo>
                      <a:lnTo>
                        <a:pt x="1" y="22"/>
                      </a:lnTo>
                      <a:lnTo>
                        <a:pt x="40" y="18"/>
                      </a:lnTo>
                      <a:lnTo>
                        <a:pt x="39" y="0"/>
                      </a:lnTo>
                      <a:lnTo>
                        <a:pt x="0" y="4"/>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3" name="Freeform 87"/>
                <p:cNvSpPr>
                  <a:spLocks/>
                </p:cNvSpPr>
                <p:nvPr/>
              </p:nvSpPr>
              <p:spPr bwMode="auto">
                <a:xfrm>
                  <a:off x="4563" y="3551"/>
                  <a:ext cx="18" cy="12"/>
                </a:xfrm>
                <a:custGeom>
                  <a:avLst/>
                  <a:gdLst>
                    <a:gd name="T0" fmla="*/ 0 w 37"/>
                    <a:gd name="T1" fmla="*/ 1 h 24"/>
                    <a:gd name="T2" fmla="*/ 0 w 37"/>
                    <a:gd name="T3" fmla="*/ 1 h 24"/>
                    <a:gd name="T4" fmla="*/ 1 w 37"/>
                    <a:gd name="T5" fmla="*/ 1 h 24"/>
                    <a:gd name="T6" fmla="*/ 1 w 37"/>
                    <a:gd name="T7" fmla="*/ 0 h 24"/>
                    <a:gd name="T8" fmla="*/ 0 w 37"/>
                    <a:gd name="T9" fmla="*/ 1 h 24"/>
                    <a:gd name="T10" fmla="*/ 0 60000 65536"/>
                    <a:gd name="T11" fmla="*/ 0 60000 65536"/>
                    <a:gd name="T12" fmla="*/ 0 60000 65536"/>
                    <a:gd name="T13" fmla="*/ 0 60000 65536"/>
                    <a:gd name="T14" fmla="*/ 0 60000 65536"/>
                    <a:gd name="T15" fmla="*/ 0 w 37"/>
                    <a:gd name="T16" fmla="*/ 0 h 24"/>
                    <a:gd name="T17" fmla="*/ 37 w 37"/>
                    <a:gd name="T18" fmla="*/ 24 h 24"/>
                  </a:gdLst>
                  <a:ahLst/>
                  <a:cxnLst>
                    <a:cxn ang="T10">
                      <a:pos x="T0" y="T1"/>
                    </a:cxn>
                    <a:cxn ang="T11">
                      <a:pos x="T2" y="T3"/>
                    </a:cxn>
                    <a:cxn ang="T12">
                      <a:pos x="T4" y="T5"/>
                    </a:cxn>
                    <a:cxn ang="T13">
                      <a:pos x="T6" y="T7"/>
                    </a:cxn>
                    <a:cxn ang="T14">
                      <a:pos x="T8" y="T9"/>
                    </a:cxn>
                  </a:cxnLst>
                  <a:rect l="T15" t="T16" r="T17" b="T18"/>
                  <a:pathLst>
                    <a:path w="37" h="24">
                      <a:moveTo>
                        <a:pt x="0" y="6"/>
                      </a:moveTo>
                      <a:lnTo>
                        <a:pt x="3" y="24"/>
                      </a:lnTo>
                      <a:lnTo>
                        <a:pt x="37" y="18"/>
                      </a:lnTo>
                      <a:lnTo>
                        <a:pt x="34" y="0"/>
                      </a:lnTo>
                      <a:lnTo>
                        <a:pt x="0" y="6"/>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4" name="Freeform 88"/>
                <p:cNvSpPr>
                  <a:spLocks/>
                </p:cNvSpPr>
                <p:nvPr/>
              </p:nvSpPr>
              <p:spPr bwMode="auto">
                <a:xfrm>
                  <a:off x="4579" y="3542"/>
                  <a:ext cx="27" cy="18"/>
                </a:xfrm>
                <a:custGeom>
                  <a:avLst/>
                  <a:gdLst>
                    <a:gd name="T0" fmla="*/ 0 w 54"/>
                    <a:gd name="T1" fmla="*/ 1 h 35"/>
                    <a:gd name="T2" fmla="*/ 1 w 54"/>
                    <a:gd name="T3" fmla="*/ 2 h 35"/>
                    <a:gd name="T4" fmla="*/ 2 w 54"/>
                    <a:gd name="T5" fmla="*/ 1 h 35"/>
                    <a:gd name="T6" fmla="*/ 2 w 54"/>
                    <a:gd name="T7" fmla="*/ 0 h 35"/>
                    <a:gd name="T8" fmla="*/ 0 w 54"/>
                    <a:gd name="T9" fmla="*/ 1 h 35"/>
                    <a:gd name="T10" fmla="*/ 0 60000 65536"/>
                    <a:gd name="T11" fmla="*/ 0 60000 65536"/>
                    <a:gd name="T12" fmla="*/ 0 60000 65536"/>
                    <a:gd name="T13" fmla="*/ 0 60000 65536"/>
                    <a:gd name="T14" fmla="*/ 0 60000 65536"/>
                    <a:gd name="T15" fmla="*/ 0 w 54"/>
                    <a:gd name="T16" fmla="*/ 0 h 35"/>
                    <a:gd name="T17" fmla="*/ 54 w 54"/>
                    <a:gd name="T18" fmla="*/ 35 h 35"/>
                  </a:gdLst>
                  <a:ahLst/>
                  <a:cxnLst>
                    <a:cxn ang="T10">
                      <a:pos x="T0" y="T1"/>
                    </a:cxn>
                    <a:cxn ang="T11">
                      <a:pos x="T2" y="T3"/>
                    </a:cxn>
                    <a:cxn ang="T12">
                      <a:pos x="T4" y="T5"/>
                    </a:cxn>
                    <a:cxn ang="T13">
                      <a:pos x="T6" y="T7"/>
                    </a:cxn>
                    <a:cxn ang="T14">
                      <a:pos x="T8" y="T9"/>
                    </a:cxn>
                  </a:cxnLst>
                  <a:rect l="T15" t="T16" r="T17" b="T18"/>
                  <a:pathLst>
                    <a:path w="54" h="35">
                      <a:moveTo>
                        <a:pt x="0" y="19"/>
                      </a:moveTo>
                      <a:lnTo>
                        <a:pt x="6" y="35"/>
                      </a:lnTo>
                      <a:lnTo>
                        <a:pt x="54" y="16"/>
                      </a:lnTo>
                      <a:lnTo>
                        <a:pt x="49" y="0"/>
                      </a:lnTo>
                      <a:lnTo>
                        <a:pt x="0" y="1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5" name="Freeform 89"/>
                <p:cNvSpPr>
                  <a:spLocks/>
                </p:cNvSpPr>
                <p:nvPr/>
              </p:nvSpPr>
              <p:spPr bwMode="auto">
                <a:xfrm>
                  <a:off x="4603" y="3536"/>
                  <a:ext cx="16" cy="14"/>
                </a:xfrm>
                <a:custGeom>
                  <a:avLst/>
                  <a:gdLst>
                    <a:gd name="T0" fmla="*/ 0 w 33"/>
                    <a:gd name="T1" fmla="*/ 0 h 29"/>
                    <a:gd name="T2" fmla="*/ 0 w 33"/>
                    <a:gd name="T3" fmla="*/ 0 h 29"/>
                    <a:gd name="T4" fmla="*/ 1 w 33"/>
                    <a:gd name="T5" fmla="*/ 0 h 29"/>
                    <a:gd name="T6" fmla="*/ 0 w 33"/>
                    <a:gd name="T7" fmla="*/ 0 h 29"/>
                    <a:gd name="T8" fmla="*/ 0 w 33"/>
                    <a:gd name="T9" fmla="*/ 0 h 29"/>
                    <a:gd name="T10" fmla="*/ 0 60000 65536"/>
                    <a:gd name="T11" fmla="*/ 0 60000 65536"/>
                    <a:gd name="T12" fmla="*/ 0 60000 65536"/>
                    <a:gd name="T13" fmla="*/ 0 60000 65536"/>
                    <a:gd name="T14" fmla="*/ 0 60000 65536"/>
                    <a:gd name="T15" fmla="*/ 0 w 33"/>
                    <a:gd name="T16" fmla="*/ 0 h 29"/>
                    <a:gd name="T17" fmla="*/ 33 w 33"/>
                    <a:gd name="T18" fmla="*/ 29 h 29"/>
                  </a:gdLst>
                  <a:ahLst/>
                  <a:cxnLst>
                    <a:cxn ang="T10">
                      <a:pos x="T0" y="T1"/>
                    </a:cxn>
                    <a:cxn ang="T11">
                      <a:pos x="T2" y="T3"/>
                    </a:cxn>
                    <a:cxn ang="T12">
                      <a:pos x="T4" y="T5"/>
                    </a:cxn>
                    <a:cxn ang="T13">
                      <a:pos x="T6" y="T7"/>
                    </a:cxn>
                    <a:cxn ang="T14">
                      <a:pos x="T8" y="T9"/>
                    </a:cxn>
                  </a:cxnLst>
                  <a:rect l="T15" t="T16" r="T17" b="T18"/>
                  <a:pathLst>
                    <a:path w="33" h="29">
                      <a:moveTo>
                        <a:pt x="0" y="13"/>
                      </a:moveTo>
                      <a:lnTo>
                        <a:pt x="7" y="29"/>
                      </a:lnTo>
                      <a:lnTo>
                        <a:pt x="33" y="16"/>
                      </a:lnTo>
                      <a:lnTo>
                        <a:pt x="26" y="0"/>
                      </a:lnTo>
                      <a:lnTo>
                        <a:pt x="0" y="1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6" name="Freeform 90"/>
                <p:cNvSpPr>
                  <a:spLocks/>
                </p:cNvSpPr>
                <p:nvPr/>
              </p:nvSpPr>
              <p:spPr bwMode="auto">
                <a:xfrm>
                  <a:off x="4616" y="3529"/>
                  <a:ext cx="20" cy="15"/>
                </a:xfrm>
                <a:custGeom>
                  <a:avLst/>
                  <a:gdLst>
                    <a:gd name="T0" fmla="*/ 0 w 39"/>
                    <a:gd name="T1" fmla="*/ 0 h 31"/>
                    <a:gd name="T2" fmla="*/ 1 w 39"/>
                    <a:gd name="T3" fmla="*/ 0 h 31"/>
                    <a:gd name="T4" fmla="*/ 2 w 39"/>
                    <a:gd name="T5" fmla="*/ 0 h 31"/>
                    <a:gd name="T6" fmla="*/ 1 w 39"/>
                    <a:gd name="T7" fmla="*/ 0 h 31"/>
                    <a:gd name="T8" fmla="*/ 0 w 39"/>
                    <a:gd name="T9" fmla="*/ 0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0" y="15"/>
                      </a:moveTo>
                      <a:lnTo>
                        <a:pt x="7" y="31"/>
                      </a:lnTo>
                      <a:lnTo>
                        <a:pt x="39" y="16"/>
                      </a:lnTo>
                      <a:lnTo>
                        <a:pt x="32" y="0"/>
                      </a:lnTo>
                      <a:lnTo>
                        <a:pt x="0" y="15"/>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7" name="Freeform 91"/>
                <p:cNvSpPr>
                  <a:spLocks/>
                </p:cNvSpPr>
                <p:nvPr/>
              </p:nvSpPr>
              <p:spPr bwMode="auto">
                <a:xfrm>
                  <a:off x="4631" y="3526"/>
                  <a:ext cx="10" cy="10"/>
                </a:xfrm>
                <a:custGeom>
                  <a:avLst/>
                  <a:gdLst>
                    <a:gd name="T0" fmla="*/ 0 w 19"/>
                    <a:gd name="T1" fmla="*/ 0 h 21"/>
                    <a:gd name="T2" fmla="*/ 1 w 19"/>
                    <a:gd name="T3" fmla="*/ 0 h 21"/>
                    <a:gd name="T4" fmla="*/ 1 w 19"/>
                    <a:gd name="T5" fmla="*/ 0 h 21"/>
                    <a:gd name="T6" fmla="*/ 1 w 19"/>
                    <a:gd name="T7" fmla="*/ 0 h 21"/>
                    <a:gd name="T8" fmla="*/ 0 w 19"/>
                    <a:gd name="T9" fmla="*/ 0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0" y="6"/>
                      </a:moveTo>
                      <a:lnTo>
                        <a:pt x="9" y="21"/>
                      </a:lnTo>
                      <a:lnTo>
                        <a:pt x="19" y="15"/>
                      </a:lnTo>
                      <a:lnTo>
                        <a:pt x="10" y="0"/>
                      </a:lnTo>
                      <a:lnTo>
                        <a:pt x="0" y="6"/>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8" name="Freeform 92"/>
                <p:cNvSpPr>
                  <a:spLocks/>
                </p:cNvSpPr>
                <p:nvPr/>
              </p:nvSpPr>
              <p:spPr bwMode="auto">
                <a:xfrm>
                  <a:off x="4636" y="3520"/>
                  <a:ext cx="11" cy="13"/>
                </a:xfrm>
                <a:custGeom>
                  <a:avLst/>
                  <a:gdLst>
                    <a:gd name="T0" fmla="*/ 0 w 23"/>
                    <a:gd name="T1" fmla="*/ 1 h 26"/>
                    <a:gd name="T2" fmla="*/ 0 w 23"/>
                    <a:gd name="T3" fmla="*/ 1 h 26"/>
                    <a:gd name="T4" fmla="*/ 0 w 23"/>
                    <a:gd name="T5" fmla="*/ 1 h 26"/>
                    <a:gd name="T6" fmla="*/ 0 w 23"/>
                    <a:gd name="T7" fmla="*/ 0 h 26"/>
                    <a:gd name="T8" fmla="*/ 0 w 23"/>
                    <a:gd name="T9" fmla="*/ 1 h 26"/>
                    <a:gd name="T10" fmla="*/ 0 60000 65536"/>
                    <a:gd name="T11" fmla="*/ 0 60000 65536"/>
                    <a:gd name="T12" fmla="*/ 0 60000 65536"/>
                    <a:gd name="T13" fmla="*/ 0 60000 65536"/>
                    <a:gd name="T14" fmla="*/ 0 60000 65536"/>
                    <a:gd name="T15" fmla="*/ 0 w 23"/>
                    <a:gd name="T16" fmla="*/ 0 h 26"/>
                    <a:gd name="T17" fmla="*/ 23 w 23"/>
                    <a:gd name="T18" fmla="*/ 26 h 26"/>
                  </a:gdLst>
                  <a:ahLst/>
                  <a:cxnLst>
                    <a:cxn ang="T10">
                      <a:pos x="T0" y="T1"/>
                    </a:cxn>
                    <a:cxn ang="T11">
                      <a:pos x="T2" y="T3"/>
                    </a:cxn>
                    <a:cxn ang="T12">
                      <a:pos x="T4" y="T5"/>
                    </a:cxn>
                    <a:cxn ang="T13">
                      <a:pos x="T6" y="T7"/>
                    </a:cxn>
                    <a:cxn ang="T14">
                      <a:pos x="T8" y="T9"/>
                    </a:cxn>
                  </a:cxnLst>
                  <a:rect l="T15" t="T16" r="T17" b="T18"/>
                  <a:pathLst>
                    <a:path w="23" h="26">
                      <a:moveTo>
                        <a:pt x="0" y="13"/>
                      </a:moveTo>
                      <a:lnTo>
                        <a:pt x="12" y="26"/>
                      </a:lnTo>
                      <a:lnTo>
                        <a:pt x="23" y="13"/>
                      </a:lnTo>
                      <a:lnTo>
                        <a:pt x="12" y="0"/>
                      </a:lnTo>
                      <a:lnTo>
                        <a:pt x="0" y="1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9" name="Freeform 93"/>
                <p:cNvSpPr>
                  <a:spLocks/>
                </p:cNvSpPr>
                <p:nvPr/>
              </p:nvSpPr>
              <p:spPr bwMode="auto">
                <a:xfrm>
                  <a:off x="4643" y="3507"/>
                  <a:ext cx="32" cy="20"/>
                </a:xfrm>
                <a:custGeom>
                  <a:avLst/>
                  <a:gdLst>
                    <a:gd name="T0" fmla="*/ 0 w 64"/>
                    <a:gd name="T1" fmla="*/ 1 h 39"/>
                    <a:gd name="T2" fmla="*/ 1 w 64"/>
                    <a:gd name="T3" fmla="*/ 2 h 39"/>
                    <a:gd name="T4" fmla="*/ 2 w 64"/>
                    <a:gd name="T5" fmla="*/ 1 h 39"/>
                    <a:gd name="T6" fmla="*/ 2 w 64"/>
                    <a:gd name="T7" fmla="*/ 0 h 39"/>
                    <a:gd name="T8" fmla="*/ 0 w 64"/>
                    <a:gd name="T9" fmla="*/ 1 h 39"/>
                    <a:gd name="T10" fmla="*/ 0 60000 65536"/>
                    <a:gd name="T11" fmla="*/ 0 60000 65536"/>
                    <a:gd name="T12" fmla="*/ 0 60000 65536"/>
                    <a:gd name="T13" fmla="*/ 0 60000 65536"/>
                    <a:gd name="T14" fmla="*/ 0 60000 65536"/>
                    <a:gd name="T15" fmla="*/ 0 w 64"/>
                    <a:gd name="T16" fmla="*/ 0 h 39"/>
                    <a:gd name="T17" fmla="*/ 64 w 64"/>
                    <a:gd name="T18" fmla="*/ 39 h 39"/>
                  </a:gdLst>
                  <a:ahLst/>
                  <a:cxnLst>
                    <a:cxn ang="T10">
                      <a:pos x="T0" y="T1"/>
                    </a:cxn>
                    <a:cxn ang="T11">
                      <a:pos x="T2" y="T3"/>
                    </a:cxn>
                    <a:cxn ang="T12">
                      <a:pos x="T4" y="T5"/>
                    </a:cxn>
                    <a:cxn ang="T13">
                      <a:pos x="T6" y="T7"/>
                    </a:cxn>
                    <a:cxn ang="T14">
                      <a:pos x="T8" y="T9"/>
                    </a:cxn>
                  </a:cxnLst>
                  <a:rect l="T15" t="T16" r="T17" b="T18"/>
                  <a:pathLst>
                    <a:path w="64" h="39">
                      <a:moveTo>
                        <a:pt x="0" y="23"/>
                      </a:moveTo>
                      <a:lnTo>
                        <a:pt x="7" y="39"/>
                      </a:lnTo>
                      <a:lnTo>
                        <a:pt x="64" y="16"/>
                      </a:lnTo>
                      <a:lnTo>
                        <a:pt x="56" y="0"/>
                      </a:lnTo>
                      <a:lnTo>
                        <a:pt x="0" y="2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0" name="Freeform 94"/>
                <p:cNvSpPr>
                  <a:spLocks/>
                </p:cNvSpPr>
                <p:nvPr/>
              </p:nvSpPr>
              <p:spPr bwMode="auto">
                <a:xfrm>
                  <a:off x="4670" y="3499"/>
                  <a:ext cx="17" cy="16"/>
                </a:xfrm>
                <a:custGeom>
                  <a:avLst/>
                  <a:gdLst>
                    <a:gd name="T0" fmla="*/ 0 w 33"/>
                    <a:gd name="T1" fmla="*/ 1 h 30"/>
                    <a:gd name="T2" fmla="*/ 1 w 33"/>
                    <a:gd name="T3" fmla="*/ 2 h 30"/>
                    <a:gd name="T4" fmla="*/ 2 w 33"/>
                    <a:gd name="T5" fmla="*/ 1 h 30"/>
                    <a:gd name="T6" fmla="*/ 1 w 33"/>
                    <a:gd name="T7" fmla="*/ 0 h 30"/>
                    <a:gd name="T8" fmla="*/ 0 w 33"/>
                    <a:gd name="T9" fmla="*/ 1 h 30"/>
                    <a:gd name="T10" fmla="*/ 0 60000 65536"/>
                    <a:gd name="T11" fmla="*/ 0 60000 65536"/>
                    <a:gd name="T12" fmla="*/ 0 60000 65536"/>
                    <a:gd name="T13" fmla="*/ 0 60000 65536"/>
                    <a:gd name="T14" fmla="*/ 0 60000 65536"/>
                    <a:gd name="T15" fmla="*/ 0 w 33"/>
                    <a:gd name="T16" fmla="*/ 0 h 30"/>
                    <a:gd name="T17" fmla="*/ 33 w 33"/>
                    <a:gd name="T18" fmla="*/ 30 h 30"/>
                  </a:gdLst>
                  <a:ahLst/>
                  <a:cxnLst>
                    <a:cxn ang="T10">
                      <a:pos x="T0" y="T1"/>
                    </a:cxn>
                    <a:cxn ang="T11">
                      <a:pos x="T2" y="T3"/>
                    </a:cxn>
                    <a:cxn ang="T12">
                      <a:pos x="T4" y="T5"/>
                    </a:cxn>
                    <a:cxn ang="T13">
                      <a:pos x="T6" y="T7"/>
                    </a:cxn>
                    <a:cxn ang="T14">
                      <a:pos x="T8" y="T9"/>
                    </a:cxn>
                  </a:cxnLst>
                  <a:rect l="T15" t="T16" r="T17" b="T18"/>
                  <a:pathLst>
                    <a:path w="33" h="30">
                      <a:moveTo>
                        <a:pt x="0" y="16"/>
                      </a:moveTo>
                      <a:lnTo>
                        <a:pt x="9" y="30"/>
                      </a:lnTo>
                      <a:lnTo>
                        <a:pt x="33" y="14"/>
                      </a:lnTo>
                      <a:lnTo>
                        <a:pt x="25" y="0"/>
                      </a:lnTo>
                      <a:lnTo>
                        <a:pt x="0" y="16"/>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1" name="Freeform 95"/>
                <p:cNvSpPr>
                  <a:spLocks/>
                </p:cNvSpPr>
                <p:nvPr/>
              </p:nvSpPr>
              <p:spPr bwMode="auto">
                <a:xfrm>
                  <a:off x="4683" y="3486"/>
                  <a:ext cx="21" cy="21"/>
                </a:xfrm>
                <a:custGeom>
                  <a:avLst/>
                  <a:gdLst>
                    <a:gd name="T0" fmla="*/ 0 w 42"/>
                    <a:gd name="T1" fmla="*/ 1 h 42"/>
                    <a:gd name="T2" fmla="*/ 1 w 42"/>
                    <a:gd name="T3" fmla="*/ 2 h 42"/>
                    <a:gd name="T4" fmla="*/ 2 w 42"/>
                    <a:gd name="T5" fmla="*/ 1 h 42"/>
                    <a:gd name="T6" fmla="*/ 1 w 42"/>
                    <a:gd name="T7" fmla="*/ 0 h 42"/>
                    <a:gd name="T8" fmla="*/ 0 w 42"/>
                    <a:gd name="T9" fmla="*/ 1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28"/>
                      </a:moveTo>
                      <a:lnTo>
                        <a:pt x="10" y="42"/>
                      </a:lnTo>
                      <a:lnTo>
                        <a:pt x="42" y="15"/>
                      </a:lnTo>
                      <a:lnTo>
                        <a:pt x="32" y="0"/>
                      </a:lnTo>
                      <a:lnTo>
                        <a:pt x="0" y="28"/>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2" name="Freeform 96"/>
                <p:cNvSpPr>
                  <a:spLocks/>
                </p:cNvSpPr>
                <p:nvPr/>
              </p:nvSpPr>
              <p:spPr bwMode="auto">
                <a:xfrm>
                  <a:off x="4698" y="3468"/>
                  <a:ext cx="22" cy="25"/>
                </a:xfrm>
                <a:custGeom>
                  <a:avLst/>
                  <a:gdLst>
                    <a:gd name="T0" fmla="*/ 0 w 44"/>
                    <a:gd name="T1" fmla="*/ 2 h 50"/>
                    <a:gd name="T2" fmla="*/ 1 w 44"/>
                    <a:gd name="T3" fmla="*/ 2 h 50"/>
                    <a:gd name="T4" fmla="*/ 2 w 44"/>
                    <a:gd name="T5" fmla="*/ 1 h 50"/>
                    <a:gd name="T6" fmla="*/ 1 w 44"/>
                    <a:gd name="T7" fmla="*/ 0 h 50"/>
                    <a:gd name="T8" fmla="*/ 0 w 44"/>
                    <a:gd name="T9" fmla="*/ 2 h 50"/>
                    <a:gd name="T10" fmla="*/ 0 60000 65536"/>
                    <a:gd name="T11" fmla="*/ 0 60000 65536"/>
                    <a:gd name="T12" fmla="*/ 0 60000 65536"/>
                    <a:gd name="T13" fmla="*/ 0 60000 65536"/>
                    <a:gd name="T14" fmla="*/ 0 60000 65536"/>
                    <a:gd name="T15" fmla="*/ 0 w 44"/>
                    <a:gd name="T16" fmla="*/ 0 h 50"/>
                    <a:gd name="T17" fmla="*/ 44 w 44"/>
                    <a:gd name="T18" fmla="*/ 50 h 50"/>
                  </a:gdLst>
                  <a:ahLst/>
                  <a:cxnLst>
                    <a:cxn ang="T10">
                      <a:pos x="T0" y="T1"/>
                    </a:cxn>
                    <a:cxn ang="T11">
                      <a:pos x="T2" y="T3"/>
                    </a:cxn>
                    <a:cxn ang="T12">
                      <a:pos x="T4" y="T5"/>
                    </a:cxn>
                    <a:cxn ang="T13">
                      <a:pos x="T6" y="T7"/>
                    </a:cxn>
                    <a:cxn ang="T14">
                      <a:pos x="T8" y="T9"/>
                    </a:cxn>
                  </a:cxnLst>
                  <a:rect l="T15" t="T16" r="T17" b="T18"/>
                  <a:pathLst>
                    <a:path w="44" h="50">
                      <a:moveTo>
                        <a:pt x="0" y="37"/>
                      </a:moveTo>
                      <a:lnTo>
                        <a:pt x="12" y="50"/>
                      </a:lnTo>
                      <a:lnTo>
                        <a:pt x="44" y="13"/>
                      </a:lnTo>
                      <a:lnTo>
                        <a:pt x="32" y="0"/>
                      </a:lnTo>
                      <a:lnTo>
                        <a:pt x="0" y="37"/>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3" name="Freeform 97"/>
                <p:cNvSpPr>
                  <a:spLocks/>
                </p:cNvSpPr>
                <p:nvPr/>
              </p:nvSpPr>
              <p:spPr bwMode="auto">
                <a:xfrm>
                  <a:off x="4715" y="3459"/>
                  <a:ext cx="15" cy="16"/>
                </a:xfrm>
                <a:custGeom>
                  <a:avLst/>
                  <a:gdLst>
                    <a:gd name="T0" fmla="*/ 0 w 30"/>
                    <a:gd name="T1" fmla="*/ 1 h 30"/>
                    <a:gd name="T2" fmla="*/ 1 w 30"/>
                    <a:gd name="T3" fmla="*/ 2 h 30"/>
                    <a:gd name="T4" fmla="*/ 1 w 30"/>
                    <a:gd name="T5" fmla="*/ 1 h 30"/>
                    <a:gd name="T6" fmla="*/ 1 w 30"/>
                    <a:gd name="T7" fmla="*/ 0 h 30"/>
                    <a:gd name="T8" fmla="*/ 0 w 30"/>
                    <a:gd name="T9" fmla="*/ 1 h 30"/>
                    <a:gd name="T10" fmla="*/ 0 60000 65536"/>
                    <a:gd name="T11" fmla="*/ 0 60000 65536"/>
                    <a:gd name="T12" fmla="*/ 0 60000 65536"/>
                    <a:gd name="T13" fmla="*/ 0 60000 65536"/>
                    <a:gd name="T14" fmla="*/ 0 60000 65536"/>
                    <a:gd name="T15" fmla="*/ 0 w 30"/>
                    <a:gd name="T16" fmla="*/ 0 h 30"/>
                    <a:gd name="T17" fmla="*/ 30 w 30"/>
                    <a:gd name="T18" fmla="*/ 30 h 30"/>
                  </a:gdLst>
                  <a:ahLst/>
                  <a:cxnLst>
                    <a:cxn ang="T10">
                      <a:pos x="T0" y="T1"/>
                    </a:cxn>
                    <a:cxn ang="T11">
                      <a:pos x="T2" y="T3"/>
                    </a:cxn>
                    <a:cxn ang="T12">
                      <a:pos x="T4" y="T5"/>
                    </a:cxn>
                    <a:cxn ang="T13">
                      <a:pos x="T6" y="T7"/>
                    </a:cxn>
                    <a:cxn ang="T14">
                      <a:pos x="T8" y="T9"/>
                    </a:cxn>
                  </a:cxnLst>
                  <a:rect l="T15" t="T16" r="T17" b="T18"/>
                  <a:pathLst>
                    <a:path w="30" h="30">
                      <a:moveTo>
                        <a:pt x="0" y="16"/>
                      </a:moveTo>
                      <a:lnTo>
                        <a:pt x="10" y="30"/>
                      </a:lnTo>
                      <a:lnTo>
                        <a:pt x="30" y="14"/>
                      </a:lnTo>
                      <a:lnTo>
                        <a:pt x="20" y="0"/>
                      </a:lnTo>
                      <a:lnTo>
                        <a:pt x="0" y="16"/>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4" name="Freeform 98"/>
                <p:cNvSpPr>
                  <a:spLocks/>
                </p:cNvSpPr>
                <p:nvPr/>
              </p:nvSpPr>
              <p:spPr bwMode="auto">
                <a:xfrm>
                  <a:off x="4724" y="3449"/>
                  <a:ext cx="14" cy="18"/>
                </a:xfrm>
                <a:custGeom>
                  <a:avLst/>
                  <a:gdLst>
                    <a:gd name="T0" fmla="*/ 0 w 27"/>
                    <a:gd name="T1" fmla="*/ 1 h 35"/>
                    <a:gd name="T2" fmla="*/ 1 w 27"/>
                    <a:gd name="T3" fmla="*/ 2 h 35"/>
                    <a:gd name="T4" fmla="*/ 1 w 27"/>
                    <a:gd name="T5" fmla="*/ 1 h 35"/>
                    <a:gd name="T6" fmla="*/ 1 w 27"/>
                    <a:gd name="T7" fmla="*/ 0 h 35"/>
                    <a:gd name="T8" fmla="*/ 0 w 27"/>
                    <a:gd name="T9" fmla="*/ 1 h 35"/>
                    <a:gd name="T10" fmla="*/ 0 60000 65536"/>
                    <a:gd name="T11" fmla="*/ 0 60000 65536"/>
                    <a:gd name="T12" fmla="*/ 0 60000 65536"/>
                    <a:gd name="T13" fmla="*/ 0 60000 65536"/>
                    <a:gd name="T14" fmla="*/ 0 60000 65536"/>
                    <a:gd name="T15" fmla="*/ 0 w 27"/>
                    <a:gd name="T16" fmla="*/ 0 h 35"/>
                    <a:gd name="T17" fmla="*/ 27 w 27"/>
                    <a:gd name="T18" fmla="*/ 35 h 35"/>
                  </a:gdLst>
                  <a:ahLst/>
                  <a:cxnLst>
                    <a:cxn ang="T10">
                      <a:pos x="T0" y="T1"/>
                    </a:cxn>
                    <a:cxn ang="T11">
                      <a:pos x="T2" y="T3"/>
                    </a:cxn>
                    <a:cxn ang="T12">
                      <a:pos x="T4" y="T5"/>
                    </a:cxn>
                    <a:cxn ang="T13">
                      <a:pos x="T6" y="T7"/>
                    </a:cxn>
                    <a:cxn ang="T14">
                      <a:pos x="T8" y="T9"/>
                    </a:cxn>
                  </a:cxnLst>
                  <a:rect l="T15" t="T16" r="T17" b="T18"/>
                  <a:pathLst>
                    <a:path w="27" h="35">
                      <a:moveTo>
                        <a:pt x="0" y="22"/>
                      </a:moveTo>
                      <a:lnTo>
                        <a:pt x="11" y="35"/>
                      </a:lnTo>
                      <a:lnTo>
                        <a:pt x="27" y="14"/>
                      </a:lnTo>
                      <a:lnTo>
                        <a:pt x="16" y="0"/>
                      </a:lnTo>
                      <a:lnTo>
                        <a:pt x="0" y="2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5" name="Freeform 99"/>
                <p:cNvSpPr>
                  <a:spLocks/>
                </p:cNvSpPr>
                <p:nvPr/>
              </p:nvSpPr>
              <p:spPr bwMode="auto">
                <a:xfrm>
                  <a:off x="4733" y="3435"/>
                  <a:ext cx="25" cy="21"/>
                </a:xfrm>
                <a:custGeom>
                  <a:avLst/>
                  <a:gdLst>
                    <a:gd name="T0" fmla="*/ 0 w 50"/>
                    <a:gd name="T1" fmla="*/ 0 h 43"/>
                    <a:gd name="T2" fmla="*/ 1 w 50"/>
                    <a:gd name="T3" fmla="*/ 1 h 43"/>
                    <a:gd name="T4" fmla="*/ 2 w 50"/>
                    <a:gd name="T5" fmla="*/ 0 h 43"/>
                    <a:gd name="T6" fmla="*/ 2 w 50"/>
                    <a:gd name="T7" fmla="*/ 0 h 43"/>
                    <a:gd name="T8" fmla="*/ 0 w 50"/>
                    <a:gd name="T9" fmla="*/ 0 h 43"/>
                    <a:gd name="T10" fmla="*/ 0 60000 65536"/>
                    <a:gd name="T11" fmla="*/ 0 60000 65536"/>
                    <a:gd name="T12" fmla="*/ 0 60000 65536"/>
                    <a:gd name="T13" fmla="*/ 0 60000 65536"/>
                    <a:gd name="T14" fmla="*/ 0 60000 65536"/>
                    <a:gd name="T15" fmla="*/ 0 w 50"/>
                    <a:gd name="T16" fmla="*/ 0 h 43"/>
                    <a:gd name="T17" fmla="*/ 50 w 50"/>
                    <a:gd name="T18" fmla="*/ 43 h 43"/>
                  </a:gdLst>
                  <a:ahLst/>
                  <a:cxnLst>
                    <a:cxn ang="T10">
                      <a:pos x="T0" y="T1"/>
                    </a:cxn>
                    <a:cxn ang="T11">
                      <a:pos x="T2" y="T3"/>
                    </a:cxn>
                    <a:cxn ang="T12">
                      <a:pos x="T4" y="T5"/>
                    </a:cxn>
                    <a:cxn ang="T13">
                      <a:pos x="T6" y="T7"/>
                    </a:cxn>
                    <a:cxn ang="T14">
                      <a:pos x="T8" y="T9"/>
                    </a:cxn>
                  </a:cxnLst>
                  <a:rect l="T15" t="T16" r="T17" b="T18"/>
                  <a:pathLst>
                    <a:path w="50" h="43">
                      <a:moveTo>
                        <a:pt x="0" y="28"/>
                      </a:moveTo>
                      <a:lnTo>
                        <a:pt x="10" y="43"/>
                      </a:lnTo>
                      <a:lnTo>
                        <a:pt x="50" y="15"/>
                      </a:lnTo>
                      <a:lnTo>
                        <a:pt x="39" y="0"/>
                      </a:lnTo>
                      <a:lnTo>
                        <a:pt x="0" y="28"/>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6" name="Freeform 100"/>
                <p:cNvSpPr>
                  <a:spLocks/>
                </p:cNvSpPr>
                <p:nvPr/>
              </p:nvSpPr>
              <p:spPr bwMode="auto">
                <a:xfrm>
                  <a:off x="4752" y="3416"/>
                  <a:ext cx="23" cy="26"/>
                </a:xfrm>
                <a:custGeom>
                  <a:avLst/>
                  <a:gdLst>
                    <a:gd name="T0" fmla="*/ 0 w 45"/>
                    <a:gd name="T1" fmla="*/ 1 h 53"/>
                    <a:gd name="T2" fmla="*/ 1 w 45"/>
                    <a:gd name="T3" fmla="*/ 1 h 53"/>
                    <a:gd name="T4" fmla="*/ 2 w 45"/>
                    <a:gd name="T5" fmla="*/ 0 h 53"/>
                    <a:gd name="T6" fmla="*/ 2 w 45"/>
                    <a:gd name="T7" fmla="*/ 0 h 53"/>
                    <a:gd name="T8" fmla="*/ 0 w 45"/>
                    <a:gd name="T9" fmla="*/ 1 h 53"/>
                    <a:gd name="T10" fmla="*/ 0 60000 65536"/>
                    <a:gd name="T11" fmla="*/ 0 60000 65536"/>
                    <a:gd name="T12" fmla="*/ 0 60000 65536"/>
                    <a:gd name="T13" fmla="*/ 0 60000 65536"/>
                    <a:gd name="T14" fmla="*/ 0 60000 65536"/>
                    <a:gd name="T15" fmla="*/ 0 w 45"/>
                    <a:gd name="T16" fmla="*/ 0 h 53"/>
                    <a:gd name="T17" fmla="*/ 45 w 45"/>
                    <a:gd name="T18" fmla="*/ 53 h 53"/>
                  </a:gdLst>
                  <a:ahLst/>
                  <a:cxnLst>
                    <a:cxn ang="T10">
                      <a:pos x="T0" y="T1"/>
                    </a:cxn>
                    <a:cxn ang="T11">
                      <a:pos x="T2" y="T3"/>
                    </a:cxn>
                    <a:cxn ang="T12">
                      <a:pos x="T4" y="T5"/>
                    </a:cxn>
                    <a:cxn ang="T13">
                      <a:pos x="T6" y="T7"/>
                    </a:cxn>
                    <a:cxn ang="T14">
                      <a:pos x="T8" y="T9"/>
                    </a:cxn>
                  </a:cxnLst>
                  <a:rect l="T15" t="T16" r="T17" b="T18"/>
                  <a:pathLst>
                    <a:path w="45" h="53">
                      <a:moveTo>
                        <a:pt x="0" y="40"/>
                      </a:moveTo>
                      <a:lnTo>
                        <a:pt x="12" y="53"/>
                      </a:lnTo>
                      <a:lnTo>
                        <a:pt x="45" y="14"/>
                      </a:lnTo>
                      <a:lnTo>
                        <a:pt x="33" y="0"/>
                      </a:lnTo>
                      <a:lnTo>
                        <a:pt x="0" y="4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7" name="Freeform 101"/>
                <p:cNvSpPr>
                  <a:spLocks/>
                </p:cNvSpPr>
                <p:nvPr/>
              </p:nvSpPr>
              <p:spPr bwMode="auto">
                <a:xfrm>
                  <a:off x="4769" y="3408"/>
                  <a:ext cx="14" cy="14"/>
                </a:xfrm>
                <a:custGeom>
                  <a:avLst/>
                  <a:gdLst>
                    <a:gd name="T0" fmla="*/ 0 w 28"/>
                    <a:gd name="T1" fmla="*/ 1 h 28"/>
                    <a:gd name="T2" fmla="*/ 1 w 28"/>
                    <a:gd name="T3" fmla="*/ 1 h 28"/>
                    <a:gd name="T4" fmla="*/ 1 w 28"/>
                    <a:gd name="T5" fmla="*/ 1 h 28"/>
                    <a:gd name="T6" fmla="*/ 1 w 28"/>
                    <a:gd name="T7" fmla="*/ 0 h 28"/>
                    <a:gd name="T8" fmla="*/ 0 w 28"/>
                    <a:gd name="T9" fmla="*/ 1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0" y="13"/>
                      </a:moveTo>
                      <a:lnTo>
                        <a:pt x="10" y="28"/>
                      </a:lnTo>
                      <a:lnTo>
                        <a:pt x="28" y="14"/>
                      </a:lnTo>
                      <a:lnTo>
                        <a:pt x="17" y="0"/>
                      </a:lnTo>
                      <a:lnTo>
                        <a:pt x="0" y="1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8" name="Freeform 102"/>
                <p:cNvSpPr>
                  <a:spLocks/>
                </p:cNvSpPr>
                <p:nvPr/>
              </p:nvSpPr>
              <p:spPr bwMode="auto">
                <a:xfrm>
                  <a:off x="4777" y="3398"/>
                  <a:ext cx="14" cy="17"/>
                </a:xfrm>
                <a:custGeom>
                  <a:avLst/>
                  <a:gdLst>
                    <a:gd name="T0" fmla="*/ 0 w 26"/>
                    <a:gd name="T1" fmla="*/ 0 h 35"/>
                    <a:gd name="T2" fmla="*/ 1 w 26"/>
                    <a:gd name="T3" fmla="*/ 1 h 35"/>
                    <a:gd name="T4" fmla="*/ 1 w 26"/>
                    <a:gd name="T5" fmla="*/ 0 h 35"/>
                    <a:gd name="T6" fmla="*/ 1 w 26"/>
                    <a:gd name="T7" fmla="*/ 0 h 35"/>
                    <a:gd name="T8" fmla="*/ 0 w 26"/>
                    <a:gd name="T9" fmla="*/ 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0" y="25"/>
                      </a:moveTo>
                      <a:lnTo>
                        <a:pt x="13" y="35"/>
                      </a:lnTo>
                      <a:lnTo>
                        <a:pt x="26" y="10"/>
                      </a:lnTo>
                      <a:lnTo>
                        <a:pt x="13" y="0"/>
                      </a:lnTo>
                      <a:lnTo>
                        <a:pt x="0" y="25"/>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9" name="Freeform 103"/>
                <p:cNvSpPr>
                  <a:spLocks/>
                </p:cNvSpPr>
                <p:nvPr/>
              </p:nvSpPr>
              <p:spPr bwMode="auto">
                <a:xfrm>
                  <a:off x="4785" y="3385"/>
                  <a:ext cx="27" cy="19"/>
                </a:xfrm>
                <a:custGeom>
                  <a:avLst/>
                  <a:gdLst>
                    <a:gd name="T0" fmla="*/ 0 w 54"/>
                    <a:gd name="T1" fmla="*/ 1 h 38"/>
                    <a:gd name="T2" fmla="*/ 1 w 54"/>
                    <a:gd name="T3" fmla="*/ 2 h 38"/>
                    <a:gd name="T4" fmla="*/ 2 w 54"/>
                    <a:gd name="T5" fmla="*/ 1 h 38"/>
                    <a:gd name="T6" fmla="*/ 2 w 54"/>
                    <a:gd name="T7" fmla="*/ 0 h 38"/>
                    <a:gd name="T8" fmla="*/ 0 w 54"/>
                    <a:gd name="T9" fmla="*/ 1 h 38"/>
                    <a:gd name="T10" fmla="*/ 0 60000 65536"/>
                    <a:gd name="T11" fmla="*/ 0 60000 65536"/>
                    <a:gd name="T12" fmla="*/ 0 60000 65536"/>
                    <a:gd name="T13" fmla="*/ 0 60000 65536"/>
                    <a:gd name="T14" fmla="*/ 0 60000 65536"/>
                    <a:gd name="T15" fmla="*/ 0 w 54"/>
                    <a:gd name="T16" fmla="*/ 0 h 38"/>
                    <a:gd name="T17" fmla="*/ 54 w 54"/>
                    <a:gd name="T18" fmla="*/ 38 h 38"/>
                  </a:gdLst>
                  <a:ahLst/>
                  <a:cxnLst>
                    <a:cxn ang="T10">
                      <a:pos x="T0" y="T1"/>
                    </a:cxn>
                    <a:cxn ang="T11">
                      <a:pos x="T2" y="T3"/>
                    </a:cxn>
                    <a:cxn ang="T12">
                      <a:pos x="T4" y="T5"/>
                    </a:cxn>
                    <a:cxn ang="T13">
                      <a:pos x="T6" y="T7"/>
                    </a:cxn>
                    <a:cxn ang="T14">
                      <a:pos x="T8" y="T9"/>
                    </a:cxn>
                  </a:cxnLst>
                  <a:rect l="T15" t="T16" r="T17" b="T18"/>
                  <a:pathLst>
                    <a:path w="54" h="38">
                      <a:moveTo>
                        <a:pt x="0" y="22"/>
                      </a:moveTo>
                      <a:lnTo>
                        <a:pt x="7" y="38"/>
                      </a:lnTo>
                      <a:lnTo>
                        <a:pt x="54" y="16"/>
                      </a:lnTo>
                      <a:lnTo>
                        <a:pt x="46" y="0"/>
                      </a:lnTo>
                      <a:lnTo>
                        <a:pt x="0" y="2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0" name="Freeform 104"/>
                <p:cNvSpPr>
                  <a:spLocks/>
                </p:cNvSpPr>
                <p:nvPr/>
              </p:nvSpPr>
              <p:spPr bwMode="auto">
                <a:xfrm>
                  <a:off x="4808" y="3370"/>
                  <a:ext cx="27" cy="22"/>
                </a:xfrm>
                <a:custGeom>
                  <a:avLst/>
                  <a:gdLst>
                    <a:gd name="T0" fmla="*/ 0 w 54"/>
                    <a:gd name="T1" fmla="*/ 0 h 45"/>
                    <a:gd name="T2" fmla="*/ 1 w 54"/>
                    <a:gd name="T3" fmla="*/ 1 h 45"/>
                    <a:gd name="T4" fmla="*/ 2 w 54"/>
                    <a:gd name="T5" fmla="*/ 0 h 45"/>
                    <a:gd name="T6" fmla="*/ 2 w 54"/>
                    <a:gd name="T7" fmla="*/ 0 h 45"/>
                    <a:gd name="T8" fmla="*/ 0 w 54"/>
                    <a:gd name="T9" fmla="*/ 0 h 45"/>
                    <a:gd name="T10" fmla="*/ 0 60000 65536"/>
                    <a:gd name="T11" fmla="*/ 0 60000 65536"/>
                    <a:gd name="T12" fmla="*/ 0 60000 65536"/>
                    <a:gd name="T13" fmla="*/ 0 60000 65536"/>
                    <a:gd name="T14" fmla="*/ 0 60000 65536"/>
                    <a:gd name="T15" fmla="*/ 0 w 54"/>
                    <a:gd name="T16" fmla="*/ 0 h 45"/>
                    <a:gd name="T17" fmla="*/ 54 w 54"/>
                    <a:gd name="T18" fmla="*/ 45 h 45"/>
                  </a:gdLst>
                  <a:ahLst/>
                  <a:cxnLst>
                    <a:cxn ang="T10">
                      <a:pos x="T0" y="T1"/>
                    </a:cxn>
                    <a:cxn ang="T11">
                      <a:pos x="T2" y="T3"/>
                    </a:cxn>
                    <a:cxn ang="T12">
                      <a:pos x="T4" y="T5"/>
                    </a:cxn>
                    <a:cxn ang="T13">
                      <a:pos x="T6" y="T7"/>
                    </a:cxn>
                    <a:cxn ang="T14">
                      <a:pos x="T8" y="T9"/>
                    </a:cxn>
                  </a:cxnLst>
                  <a:rect l="T15" t="T16" r="T17" b="T18"/>
                  <a:pathLst>
                    <a:path w="54" h="45">
                      <a:moveTo>
                        <a:pt x="0" y="30"/>
                      </a:moveTo>
                      <a:lnTo>
                        <a:pt x="10" y="45"/>
                      </a:lnTo>
                      <a:lnTo>
                        <a:pt x="54" y="14"/>
                      </a:lnTo>
                      <a:lnTo>
                        <a:pt x="44" y="0"/>
                      </a:lnTo>
                      <a:lnTo>
                        <a:pt x="0" y="3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1" name="Freeform 105"/>
                <p:cNvSpPr>
                  <a:spLocks/>
                </p:cNvSpPr>
                <p:nvPr/>
              </p:nvSpPr>
              <p:spPr bwMode="auto">
                <a:xfrm>
                  <a:off x="4830" y="3366"/>
                  <a:ext cx="11" cy="11"/>
                </a:xfrm>
                <a:custGeom>
                  <a:avLst/>
                  <a:gdLst>
                    <a:gd name="T0" fmla="*/ 0 w 23"/>
                    <a:gd name="T1" fmla="*/ 0 h 23"/>
                    <a:gd name="T2" fmla="*/ 0 w 23"/>
                    <a:gd name="T3" fmla="*/ 0 h 23"/>
                    <a:gd name="T4" fmla="*/ 0 w 23"/>
                    <a:gd name="T5" fmla="*/ 0 h 23"/>
                    <a:gd name="T6" fmla="*/ 0 w 23"/>
                    <a:gd name="T7" fmla="*/ 0 h 23"/>
                    <a:gd name="T8" fmla="*/ 0 w 23"/>
                    <a:gd name="T9" fmla="*/ 0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9"/>
                      </a:moveTo>
                      <a:lnTo>
                        <a:pt x="8" y="23"/>
                      </a:lnTo>
                      <a:lnTo>
                        <a:pt x="23" y="15"/>
                      </a:lnTo>
                      <a:lnTo>
                        <a:pt x="14" y="0"/>
                      </a:lnTo>
                      <a:lnTo>
                        <a:pt x="0" y="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2" name="Freeform 106"/>
                <p:cNvSpPr>
                  <a:spLocks/>
                </p:cNvSpPr>
                <p:nvPr/>
              </p:nvSpPr>
              <p:spPr bwMode="auto">
                <a:xfrm>
                  <a:off x="4291" y="2840"/>
                  <a:ext cx="24" cy="28"/>
                </a:xfrm>
                <a:custGeom>
                  <a:avLst/>
                  <a:gdLst>
                    <a:gd name="T0" fmla="*/ 1 w 50"/>
                    <a:gd name="T1" fmla="*/ 0 h 57"/>
                    <a:gd name="T2" fmla="*/ 1 w 50"/>
                    <a:gd name="T3" fmla="*/ 0 h 57"/>
                    <a:gd name="T4" fmla="*/ 0 w 50"/>
                    <a:gd name="T5" fmla="*/ 1 h 57"/>
                    <a:gd name="T6" fmla="*/ 0 w 50"/>
                    <a:gd name="T7" fmla="*/ 1 h 57"/>
                    <a:gd name="T8" fmla="*/ 1 w 50"/>
                    <a:gd name="T9" fmla="*/ 0 h 57"/>
                    <a:gd name="T10" fmla="*/ 0 60000 65536"/>
                    <a:gd name="T11" fmla="*/ 0 60000 65536"/>
                    <a:gd name="T12" fmla="*/ 0 60000 65536"/>
                    <a:gd name="T13" fmla="*/ 0 60000 65536"/>
                    <a:gd name="T14" fmla="*/ 0 60000 65536"/>
                    <a:gd name="T15" fmla="*/ 0 w 50"/>
                    <a:gd name="T16" fmla="*/ 0 h 57"/>
                    <a:gd name="T17" fmla="*/ 50 w 50"/>
                    <a:gd name="T18" fmla="*/ 57 h 57"/>
                  </a:gdLst>
                  <a:ahLst/>
                  <a:cxnLst>
                    <a:cxn ang="T10">
                      <a:pos x="T0" y="T1"/>
                    </a:cxn>
                    <a:cxn ang="T11">
                      <a:pos x="T2" y="T3"/>
                    </a:cxn>
                    <a:cxn ang="T12">
                      <a:pos x="T4" y="T5"/>
                    </a:cxn>
                    <a:cxn ang="T13">
                      <a:pos x="T6" y="T7"/>
                    </a:cxn>
                    <a:cxn ang="T14">
                      <a:pos x="T8" y="T9"/>
                    </a:cxn>
                  </a:cxnLst>
                  <a:rect l="T15" t="T16" r="T17" b="T18"/>
                  <a:pathLst>
                    <a:path w="50" h="57">
                      <a:moveTo>
                        <a:pt x="50" y="13"/>
                      </a:moveTo>
                      <a:lnTo>
                        <a:pt x="38" y="0"/>
                      </a:lnTo>
                      <a:lnTo>
                        <a:pt x="0" y="44"/>
                      </a:lnTo>
                      <a:lnTo>
                        <a:pt x="12" y="57"/>
                      </a:lnTo>
                      <a:lnTo>
                        <a:pt x="5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3" name="Freeform 107"/>
                <p:cNvSpPr>
                  <a:spLocks/>
                </p:cNvSpPr>
                <p:nvPr/>
              </p:nvSpPr>
              <p:spPr bwMode="auto">
                <a:xfrm>
                  <a:off x="4275" y="2862"/>
                  <a:ext cx="22" cy="30"/>
                </a:xfrm>
                <a:custGeom>
                  <a:avLst/>
                  <a:gdLst>
                    <a:gd name="T0" fmla="*/ 2 w 44"/>
                    <a:gd name="T1" fmla="*/ 0 h 61"/>
                    <a:gd name="T2" fmla="*/ 1 w 44"/>
                    <a:gd name="T3" fmla="*/ 0 h 61"/>
                    <a:gd name="T4" fmla="*/ 0 w 44"/>
                    <a:gd name="T5" fmla="*/ 1 h 61"/>
                    <a:gd name="T6" fmla="*/ 1 w 44"/>
                    <a:gd name="T7" fmla="*/ 1 h 61"/>
                    <a:gd name="T8" fmla="*/ 2 w 44"/>
                    <a:gd name="T9" fmla="*/ 0 h 61"/>
                    <a:gd name="T10" fmla="*/ 0 60000 65536"/>
                    <a:gd name="T11" fmla="*/ 0 60000 65536"/>
                    <a:gd name="T12" fmla="*/ 0 60000 65536"/>
                    <a:gd name="T13" fmla="*/ 0 60000 65536"/>
                    <a:gd name="T14" fmla="*/ 0 60000 65536"/>
                    <a:gd name="T15" fmla="*/ 0 w 44"/>
                    <a:gd name="T16" fmla="*/ 0 h 61"/>
                    <a:gd name="T17" fmla="*/ 44 w 44"/>
                    <a:gd name="T18" fmla="*/ 61 h 61"/>
                  </a:gdLst>
                  <a:ahLst/>
                  <a:cxnLst>
                    <a:cxn ang="T10">
                      <a:pos x="T0" y="T1"/>
                    </a:cxn>
                    <a:cxn ang="T11">
                      <a:pos x="T2" y="T3"/>
                    </a:cxn>
                    <a:cxn ang="T12">
                      <a:pos x="T4" y="T5"/>
                    </a:cxn>
                    <a:cxn ang="T13">
                      <a:pos x="T6" y="T7"/>
                    </a:cxn>
                    <a:cxn ang="T14">
                      <a:pos x="T8" y="T9"/>
                    </a:cxn>
                  </a:cxnLst>
                  <a:rect l="T15" t="T16" r="T17" b="T18"/>
                  <a:pathLst>
                    <a:path w="44" h="61">
                      <a:moveTo>
                        <a:pt x="44" y="11"/>
                      </a:moveTo>
                      <a:lnTo>
                        <a:pt x="31" y="0"/>
                      </a:lnTo>
                      <a:lnTo>
                        <a:pt x="0" y="49"/>
                      </a:lnTo>
                      <a:lnTo>
                        <a:pt x="14" y="61"/>
                      </a:lnTo>
                      <a:lnTo>
                        <a:pt x="44" y="11"/>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4" name="Freeform 108"/>
                <p:cNvSpPr>
                  <a:spLocks/>
                </p:cNvSpPr>
                <p:nvPr/>
              </p:nvSpPr>
              <p:spPr bwMode="auto">
                <a:xfrm>
                  <a:off x="4271" y="2887"/>
                  <a:ext cx="10" cy="11"/>
                </a:xfrm>
                <a:custGeom>
                  <a:avLst/>
                  <a:gdLst>
                    <a:gd name="T0" fmla="*/ 1 w 20"/>
                    <a:gd name="T1" fmla="*/ 0 h 23"/>
                    <a:gd name="T2" fmla="*/ 1 w 20"/>
                    <a:gd name="T3" fmla="*/ 0 h 23"/>
                    <a:gd name="T4" fmla="*/ 0 w 20"/>
                    <a:gd name="T5" fmla="*/ 0 h 23"/>
                    <a:gd name="T6" fmla="*/ 1 w 20"/>
                    <a:gd name="T7" fmla="*/ 0 h 23"/>
                    <a:gd name="T8" fmla="*/ 1 w 20"/>
                    <a:gd name="T9" fmla="*/ 0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20" y="13"/>
                      </a:moveTo>
                      <a:lnTo>
                        <a:pt x="8" y="0"/>
                      </a:lnTo>
                      <a:lnTo>
                        <a:pt x="0" y="10"/>
                      </a:lnTo>
                      <a:lnTo>
                        <a:pt x="11" y="23"/>
                      </a:lnTo>
                      <a:lnTo>
                        <a:pt x="2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5" name="Freeform 109"/>
                <p:cNvSpPr>
                  <a:spLocks/>
                </p:cNvSpPr>
                <p:nvPr/>
              </p:nvSpPr>
              <p:spPr bwMode="auto">
                <a:xfrm>
                  <a:off x="4270" y="2891"/>
                  <a:ext cx="5" cy="9"/>
                </a:xfrm>
                <a:custGeom>
                  <a:avLst/>
                  <a:gdLst>
                    <a:gd name="T0" fmla="*/ 1 w 10"/>
                    <a:gd name="T1" fmla="*/ 1 h 17"/>
                    <a:gd name="T2" fmla="*/ 1 w 10"/>
                    <a:gd name="T3" fmla="*/ 0 h 17"/>
                    <a:gd name="T4" fmla="*/ 0 w 10"/>
                    <a:gd name="T5" fmla="*/ 1 h 17"/>
                    <a:gd name="T6" fmla="*/ 1 w 10"/>
                    <a:gd name="T7" fmla="*/ 1 h 17"/>
                    <a:gd name="T8" fmla="*/ 1 w 10"/>
                    <a:gd name="T9" fmla="*/ 1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10" y="16"/>
                      </a:moveTo>
                      <a:lnTo>
                        <a:pt x="5" y="0"/>
                      </a:lnTo>
                      <a:lnTo>
                        <a:pt x="0" y="1"/>
                      </a:lnTo>
                      <a:lnTo>
                        <a:pt x="6" y="17"/>
                      </a:lnTo>
                      <a:lnTo>
                        <a:pt x="10" y="1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6" name="Freeform 110"/>
                <p:cNvSpPr>
                  <a:spLocks/>
                </p:cNvSpPr>
                <p:nvPr/>
              </p:nvSpPr>
              <p:spPr bwMode="auto">
                <a:xfrm>
                  <a:off x="4269" y="2892"/>
                  <a:ext cx="7" cy="8"/>
                </a:xfrm>
                <a:custGeom>
                  <a:avLst/>
                  <a:gdLst>
                    <a:gd name="T0" fmla="*/ 1 w 13"/>
                    <a:gd name="T1" fmla="*/ 1 h 16"/>
                    <a:gd name="T2" fmla="*/ 1 w 13"/>
                    <a:gd name="T3" fmla="*/ 0 h 16"/>
                    <a:gd name="T4" fmla="*/ 0 w 13"/>
                    <a:gd name="T5" fmla="*/ 1 h 16"/>
                    <a:gd name="T6" fmla="*/ 1 w 13"/>
                    <a:gd name="T7" fmla="*/ 1 h 16"/>
                    <a:gd name="T8" fmla="*/ 1 w 13"/>
                    <a:gd name="T9" fmla="*/ 1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13" y="13"/>
                      </a:moveTo>
                      <a:lnTo>
                        <a:pt x="3" y="0"/>
                      </a:lnTo>
                      <a:lnTo>
                        <a:pt x="0" y="3"/>
                      </a:lnTo>
                      <a:lnTo>
                        <a:pt x="10" y="16"/>
                      </a:lnTo>
                      <a:lnTo>
                        <a:pt x="13"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7" name="Freeform 111"/>
                <p:cNvSpPr>
                  <a:spLocks/>
                </p:cNvSpPr>
                <p:nvPr/>
              </p:nvSpPr>
              <p:spPr bwMode="auto">
                <a:xfrm>
                  <a:off x="4267" y="2892"/>
                  <a:ext cx="8" cy="9"/>
                </a:xfrm>
                <a:custGeom>
                  <a:avLst/>
                  <a:gdLst>
                    <a:gd name="T0" fmla="*/ 1 w 16"/>
                    <a:gd name="T1" fmla="*/ 0 h 19"/>
                    <a:gd name="T2" fmla="*/ 1 w 16"/>
                    <a:gd name="T3" fmla="*/ 0 h 19"/>
                    <a:gd name="T4" fmla="*/ 0 w 16"/>
                    <a:gd name="T5" fmla="*/ 0 h 19"/>
                    <a:gd name="T6" fmla="*/ 1 w 16"/>
                    <a:gd name="T7" fmla="*/ 0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16" y="15"/>
                      </a:moveTo>
                      <a:lnTo>
                        <a:pt x="6" y="0"/>
                      </a:lnTo>
                      <a:lnTo>
                        <a:pt x="0" y="5"/>
                      </a:lnTo>
                      <a:lnTo>
                        <a:pt x="10" y="19"/>
                      </a:lnTo>
                      <a:lnTo>
                        <a:pt x="16" y="15"/>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8" name="Freeform 112"/>
                <p:cNvSpPr>
                  <a:spLocks/>
                </p:cNvSpPr>
                <p:nvPr/>
              </p:nvSpPr>
              <p:spPr bwMode="auto">
                <a:xfrm>
                  <a:off x="4233" y="2894"/>
                  <a:ext cx="37" cy="21"/>
                </a:xfrm>
                <a:custGeom>
                  <a:avLst/>
                  <a:gdLst>
                    <a:gd name="T0" fmla="*/ 3 w 74"/>
                    <a:gd name="T1" fmla="*/ 1 h 42"/>
                    <a:gd name="T2" fmla="*/ 3 w 74"/>
                    <a:gd name="T3" fmla="*/ 0 h 42"/>
                    <a:gd name="T4" fmla="*/ 0 w 74"/>
                    <a:gd name="T5" fmla="*/ 1 h 42"/>
                    <a:gd name="T6" fmla="*/ 1 w 74"/>
                    <a:gd name="T7" fmla="*/ 2 h 42"/>
                    <a:gd name="T8" fmla="*/ 3 w 74"/>
                    <a:gd name="T9" fmla="*/ 1 h 42"/>
                    <a:gd name="T10" fmla="*/ 0 60000 65536"/>
                    <a:gd name="T11" fmla="*/ 0 60000 65536"/>
                    <a:gd name="T12" fmla="*/ 0 60000 65536"/>
                    <a:gd name="T13" fmla="*/ 0 60000 65536"/>
                    <a:gd name="T14" fmla="*/ 0 60000 65536"/>
                    <a:gd name="T15" fmla="*/ 0 w 74"/>
                    <a:gd name="T16" fmla="*/ 0 h 42"/>
                    <a:gd name="T17" fmla="*/ 74 w 74"/>
                    <a:gd name="T18" fmla="*/ 42 h 42"/>
                  </a:gdLst>
                  <a:ahLst/>
                  <a:cxnLst>
                    <a:cxn ang="T10">
                      <a:pos x="T0" y="T1"/>
                    </a:cxn>
                    <a:cxn ang="T11">
                      <a:pos x="T2" y="T3"/>
                    </a:cxn>
                    <a:cxn ang="T12">
                      <a:pos x="T4" y="T5"/>
                    </a:cxn>
                    <a:cxn ang="T13">
                      <a:pos x="T6" y="T7"/>
                    </a:cxn>
                    <a:cxn ang="T14">
                      <a:pos x="T8" y="T9"/>
                    </a:cxn>
                  </a:cxnLst>
                  <a:rect l="T15" t="T16" r="T17" b="T18"/>
                  <a:pathLst>
                    <a:path w="74" h="42">
                      <a:moveTo>
                        <a:pt x="74" y="16"/>
                      </a:moveTo>
                      <a:lnTo>
                        <a:pt x="68" y="0"/>
                      </a:lnTo>
                      <a:lnTo>
                        <a:pt x="0" y="26"/>
                      </a:lnTo>
                      <a:lnTo>
                        <a:pt x="6" y="42"/>
                      </a:lnTo>
                      <a:lnTo>
                        <a:pt x="74" y="1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9" name="Freeform 113"/>
                <p:cNvSpPr>
                  <a:spLocks/>
                </p:cNvSpPr>
                <p:nvPr/>
              </p:nvSpPr>
              <p:spPr bwMode="auto">
                <a:xfrm>
                  <a:off x="4218" y="2907"/>
                  <a:ext cx="19" cy="15"/>
                </a:xfrm>
                <a:custGeom>
                  <a:avLst/>
                  <a:gdLst>
                    <a:gd name="T0" fmla="*/ 2 w 38"/>
                    <a:gd name="T1" fmla="*/ 0 h 31"/>
                    <a:gd name="T2" fmla="*/ 1 w 38"/>
                    <a:gd name="T3" fmla="*/ 0 h 31"/>
                    <a:gd name="T4" fmla="*/ 0 w 38"/>
                    <a:gd name="T5" fmla="*/ 0 h 31"/>
                    <a:gd name="T6" fmla="*/ 1 w 38"/>
                    <a:gd name="T7" fmla="*/ 0 h 31"/>
                    <a:gd name="T8" fmla="*/ 2 w 38"/>
                    <a:gd name="T9" fmla="*/ 0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38" y="15"/>
                      </a:moveTo>
                      <a:lnTo>
                        <a:pt x="30" y="0"/>
                      </a:lnTo>
                      <a:lnTo>
                        <a:pt x="0" y="16"/>
                      </a:lnTo>
                      <a:lnTo>
                        <a:pt x="9" y="31"/>
                      </a:lnTo>
                      <a:lnTo>
                        <a:pt x="38" y="15"/>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0" name="Freeform 114"/>
                <p:cNvSpPr>
                  <a:spLocks/>
                </p:cNvSpPr>
                <p:nvPr/>
              </p:nvSpPr>
              <p:spPr bwMode="auto">
                <a:xfrm>
                  <a:off x="4743" y="2840"/>
                  <a:ext cx="26" cy="28"/>
                </a:xfrm>
                <a:custGeom>
                  <a:avLst/>
                  <a:gdLst>
                    <a:gd name="T0" fmla="*/ 1 w 51"/>
                    <a:gd name="T1" fmla="*/ 0 h 57"/>
                    <a:gd name="T2" fmla="*/ 0 w 51"/>
                    <a:gd name="T3" fmla="*/ 0 h 57"/>
                    <a:gd name="T4" fmla="*/ 2 w 51"/>
                    <a:gd name="T5" fmla="*/ 1 h 57"/>
                    <a:gd name="T6" fmla="*/ 2 w 51"/>
                    <a:gd name="T7" fmla="*/ 1 h 57"/>
                    <a:gd name="T8" fmla="*/ 1 w 51"/>
                    <a:gd name="T9" fmla="*/ 0 h 57"/>
                    <a:gd name="T10" fmla="*/ 0 60000 65536"/>
                    <a:gd name="T11" fmla="*/ 0 60000 65536"/>
                    <a:gd name="T12" fmla="*/ 0 60000 65536"/>
                    <a:gd name="T13" fmla="*/ 0 60000 65536"/>
                    <a:gd name="T14" fmla="*/ 0 60000 65536"/>
                    <a:gd name="T15" fmla="*/ 0 w 51"/>
                    <a:gd name="T16" fmla="*/ 0 h 57"/>
                    <a:gd name="T17" fmla="*/ 51 w 51"/>
                    <a:gd name="T18" fmla="*/ 57 h 57"/>
                  </a:gdLst>
                  <a:ahLst/>
                  <a:cxnLst>
                    <a:cxn ang="T10">
                      <a:pos x="T0" y="T1"/>
                    </a:cxn>
                    <a:cxn ang="T11">
                      <a:pos x="T2" y="T3"/>
                    </a:cxn>
                    <a:cxn ang="T12">
                      <a:pos x="T4" y="T5"/>
                    </a:cxn>
                    <a:cxn ang="T13">
                      <a:pos x="T6" y="T7"/>
                    </a:cxn>
                    <a:cxn ang="T14">
                      <a:pos x="T8" y="T9"/>
                    </a:cxn>
                  </a:cxnLst>
                  <a:rect l="T15" t="T16" r="T17" b="T18"/>
                  <a:pathLst>
                    <a:path w="51" h="57">
                      <a:moveTo>
                        <a:pt x="12" y="0"/>
                      </a:moveTo>
                      <a:lnTo>
                        <a:pt x="0" y="13"/>
                      </a:lnTo>
                      <a:lnTo>
                        <a:pt x="40" y="57"/>
                      </a:lnTo>
                      <a:lnTo>
                        <a:pt x="51" y="44"/>
                      </a:lnTo>
                      <a:lnTo>
                        <a:pt x="1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1" name="Freeform 115"/>
                <p:cNvSpPr>
                  <a:spLocks/>
                </p:cNvSpPr>
                <p:nvPr/>
              </p:nvSpPr>
              <p:spPr bwMode="auto">
                <a:xfrm>
                  <a:off x="4763" y="2862"/>
                  <a:ext cx="22" cy="30"/>
                </a:xfrm>
                <a:custGeom>
                  <a:avLst/>
                  <a:gdLst>
                    <a:gd name="T0" fmla="*/ 1 w 43"/>
                    <a:gd name="T1" fmla="*/ 0 h 61"/>
                    <a:gd name="T2" fmla="*/ 0 w 43"/>
                    <a:gd name="T3" fmla="*/ 0 h 61"/>
                    <a:gd name="T4" fmla="*/ 1 w 43"/>
                    <a:gd name="T5" fmla="*/ 1 h 61"/>
                    <a:gd name="T6" fmla="*/ 2 w 43"/>
                    <a:gd name="T7" fmla="*/ 1 h 61"/>
                    <a:gd name="T8" fmla="*/ 1 w 43"/>
                    <a:gd name="T9" fmla="*/ 0 h 61"/>
                    <a:gd name="T10" fmla="*/ 0 60000 65536"/>
                    <a:gd name="T11" fmla="*/ 0 60000 65536"/>
                    <a:gd name="T12" fmla="*/ 0 60000 65536"/>
                    <a:gd name="T13" fmla="*/ 0 60000 65536"/>
                    <a:gd name="T14" fmla="*/ 0 60000 65536"/>
                    <a:gd name="T15" fmla="*/ 0 w 43"/>
                    <a:gd name="T16" fmla="*/ 0 h 61"/>
                    <a:gd name="T17" fmla="*/ 43 w 43"/>
                    <a:gd name="T18" fmla="*/ 61 h 61"/>
                  </a:gdLst>
                  <a:ahLst/>
                  <a:cxnLst>
                    <a:cxn ang="T10">
                      <a:pos x="T0" y="T1"/>
                    </a:cxn>
                    <a:cxn ang="T11">
                      <a:pos x="T2" y="T3"/>
                    </a:cxn>
                    <a:cxn ang="T12">
                      <a:pos x="T4" y="T5"/>
                    </a:cxn>
                    <a:cxn ang="T13">
                      <a:pos x="T6" y="T7"/>
                    </a:cxn>
                    <a:cxn ang="T14">
                      <a:pos x="T8" y="T9"/>
                    </a:cxn>
                  </a:cxnLst>
                  <a:rect l="T15" t="T16" r="T17" b="T18"/>
                  <a:pathLst>
                    <a:path w="43" h="61">
                      <a:moveTo>
                        <a:pt x="13" y="0"/>
                      </a:moveTo>
                      <a:lnTo>
                        <a:pt x="0" y="11"/>
                      </a:lnTo>
                      <a:lnTo>
                        <a:pt x="30" y="61"/>
                      </a:lnTo>
                      <a:lnTo>
                        <a:pt x="43" y="49"/>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2" name="Freeform 116"/>
                <p:cNvSpPr>
                  <a:spLocks/>
                </p:cNvSpPr>
                <p:nvPr/>
              </p:nvSpPr>
              <p:spPr bwMode="auto">
                <a:xfrm>
                  <a:off x="4778" y="2887"/>
                  <a:ext cx="10" cy="11"/>
                </a:xfrm>
                <a:custGeom>
                  <a:avLst/>
                  <a:gdLst>
                    <a:gd name="T0" fmla="*/ 0 w 21"/>
                    <a:gd name="T1" fmla="*/ 0 h 23"/>
                    <a:gd name="T2" fmla="*/ 0 w 21"/>
                    <a:gd name="T3" fmla="*/ 0 h 23"/>
                    <a:gd name="T4" fmla="*/ 0 w 21"/>
                    <a:gd name="T5" fmla="*/ 0 h 23"/>
                    <a:gd name="T6" fmla="*/ 0 w 21"/>
                    <a:gd name="T7" fmla="*/ 0 h 23"/>
                    <a:gd name="T8" fmla="*/ 0 w 21"/>
                    <a:gd name="T9" fmla="*/ 0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12" y="0"/>
                      </a:moveTo>
                      <a:lnTo>
                        <a:pt x="0" y="13"/>
                      </a:lnTo>
                      <a:lnTo>
                        <a:pt x="9" y="23"/>
                      </a:lnTo>
                      <a:lnTo>
                        <a:pt x="21" y="10"/>
                      </a:lnTo>
                      <a:lnTo>
                        <a:pt x="1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3" name="Freeform 117"/>
                <p:cNvSpPr>
                  <a:spLocks/>
                </p:cNvSpPr>
                <p:nvPr/>
              </p:nvSpPr>
              <p:spPr bwMode="auto">
                <a:xfrm>
                  <a:off x="4783" y="2892"/>
                  <a:ext cx="6" cy="7"/>
                </a:xfrm>
                <a:custGeom>
                  <a:avLst/>
                  <a:gdLst>
                    <a:gd name="T0" fmla="*/ 1 w 11"/>
                    <a:gd name="T1" fmla="*/ 0 h 15"/>
                    <a:gd name="T2" fmla="*/ 0 w 11"/>
                    <a:gd name="T3" fmla="*/ 0 h 15"/>
                    <a:gd name="T4" fmla="*/ 1 w 11"/>
                    <a:gd name="T5" fmla="*/ 0 h 15"/>
                    <a:gd name="T6" fmla="*/ 1 w 11"/>
                    <a:gd name="T7" fmla="*/ 0 h 15"/>
                    <a:gd name="T8" fmla="*/ 1 w 11"/>
                    <a:gd name="T9" fmla="*/ 0 h 15"/>
                    <a:gd name="T10" fmla="*/ 0 60000 65536"/>
                    <a:gd name="T11" fmla="*/ 0 60000 65536"/>
                    <a:gd name="T12" fmla="*/ 0 60000 65536"/>
                    <a:gd name="T13" fmla="*/ 0 60000 65536"/>
                    <a:gd name="T14" fmla="*/ 0 60000 65536"/>
                    <a:gd name="T15" fmla="*/ 0 w 11"/>
                    <a:gd name="T16" fmla="*/ 0 h 15"/>
                    <a:gd name="T17" fmla="*/ 11 w 11"/>
                    <a:gd name="T18" fmla="*/ 15 h 15"/>
                  </a:gdLst>
                  <a:ahLst/>
                  <a:cxnLst>
                    <a:cxn ang="T10">
                      <a:pos x="T0" y="T1"/>
                    </a:cxn>
                    <a:cxn ang="T11">
                      <a:pos x="T2" y="T3"/>
                    </a:cxn>
                    <a:cxn ang="T12">
                      <a:pos x="T4" y="T5"/>
                    </a:cxn>
                    <a:cxn ang="T13">
                      <a:pos x="T6" y="T7"/>
                    </a:cxn>
                    <a:cxn ang="T14">
                      <a:pos x="T8" y="T9"/>
                    </a:cxn>
                  </a:cxnLst>
                  <a:rect l="T15" t="T16" r="T17" b="T18"/>
                  <a:pathLst>
                    <a:path w="11" h="15">
                      <a:moveTo>
                        <a:pt x="10" y="0"/>
                      </a:moveTo>
                      <a:lnTo>
                        <a:pt x="0" y="13"/>
                      </a:lnTo>
                      <a:lnTo>
                        <a:pt x="1" y="15"/>
                      </a:lnTo>
                      <a:lnTo>
                        <a:pt x="11" y="2"/>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4" name="Freeform 118"/>
                <p:cNvSpPr>
                  <a:spLocks/>
                </p:cNvSpPr>
                <p:nvPr/>
              </p:nvSpPr>
              <p:spPr bwMode="auto">
                <a:xfrm>
                  <a:off x="4783" y="2893"/>
                  <a:ext cx="8" cy="6"/>
                </a:xfrm>
                <a:custGeom>
                  <a:avLst/>
                  <a:gdLst>
                    <a:gd name="T0" fmla="*/ 1 w 14"/>
                    <a:gd name="T1" fmla="*/ 0 h 12"/>
                    <a:gd name="T2" fmla="*/ 0 w 14"/>
                    <a:gd name="T3" fmla="*/ 1 h 12"/>
                    <a:gd name="T4" fmla="*/ 1 w 14"/>
                    <a:gd name="T5" fmla="*/ 1 h 12"/>
                    <a:gd name="T6" fmla="*/ 1 w 14"/>
                    <a:gd name="T7" fmla="*/ 1 h 12"/>
                    <a:gd name="T8" fmla="*/ 1 w 14"/>
                    <a:gd name="T9" fmla="*/ 0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13" y="0"/>
                      </a:moveTo>
                      <a:lnTo>
                        <a:pt x="0" y="9"/>
                      </a:lnTo>
                      <a:lnTo>
                        <a:pt x="1" y="12"/>
                      </a:lnTo>
                      <a:lnTo>
                        <a:pt x="14" y="3"/>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5" name="Freeform 119"/>
                <p:cNvSpPr>
                  <a:spLocks/>
                </p:cNvSpPr>
                <p:nvPr/>
              </p:nvSpPr>
              <p:spPr bwMode="auto">
                <a:xfrm>
                  <a:off x="4785" y="2892"/>
                  <a:ext cx="7" cy="9"/>
                </a:xfrm>
                <a:custGeom>
                  <a:avLst/>
                  <a:gdLst>
                    <a:gd name="T0" fmla="*/ 0 w 15"/>
                    <a:gd name="T1" fmla="*/ 0 h 17"/>
                    <a:gd name="T2" fmla="*/ 0 w 15"/>
                    <a:gd name="T3" fmla="*/ 1 h 17"/>
                    <a:gd name="T4" fmla="*/ 0 w 15"/>
                    <a:gd name="T5" fmla="*/ 1 h 17"/>
                    <a:gd name="T6" fmla="*/ 0 w 15"/>
                    <a:gd name="T7" fmla="*/ 1 h 17"/>
                    <a:gd name="T8" fmla="*/ 0 w 15"/>
                    <a:gd name="T9" fmla="*/ 0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11" y="0"/>
                      </a:moveTo>
                      <a:lnTo>
                        <a:pt x="0" y="13"/>
                      </a:lnTo>
                      <a:lnTo>
                        <a:pt x="5" y="17"/>
                      </a:lnTo>
                      <a:lnTo>
                        <a:pt x="15" y="4"/>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6" name="Freeform 120"/>
                <p:cNvSpPr>
                  <a:spLocks/>
                </p:cNvSpPr>
                <p:nvPr/>
              </p:nvSpPr>
              <p:spPr bwMode="auto">
                <a:xfrm>
                  <a:off x="4788" y="2894"/>
                  <a:ext cx="38" cy="21"/>
                </a:xfrm>
                <a:custGeom>
                  <a:avLst/>
                  <a:gdLst>
                    <a:gd name="T0" fmla="*/ 0 w 77"/>
                    <a:gd name="T1" fmla="*/ 0 h 42"/>
                    <a:gd name="T2" fmla="*/ 0 w 77"/>
                    <a:gd name="T3" fmla="*/ 1 h 42"/>
                    <a:gd name="T4" fmla="*/ 2 w 77"/>
                    <a:gd name="T5" fmla="*/ 2 h 42"/>
                    <a:gd name="T6" fmla="*/ 2 w 77"/>
                    <a:gd name="T7" fmla="*/ 1 h 42"/>
                    <a:gd name="T8" fmla="*/ 0 w 77"/>
                    <a:gd name="T9" fmla="*/ 0 h 42"/>
                    <a:gd name="T10" fmla="*/ 0 60000 65536"/>
                    <a:gd name="T11" fmla="*/ 0 60000 65536"/>
                    <a:gd name="T12" fmla="*/ 0 60000 65536"/>
                    <a:gd name="T13" fmla="*/ 0 60000 65536"/>
                    <a:gd name="T14" fmla="*/ 0 60000 65536"/>
                    <a:gd name="T15" fmla="*/ 0 w 77"/>
                    <a:gd name="T16" fmla="*/ 0 h 42"/>
                    <a:gd name="T17" fmla="*/ 77 w 77"/>
                    <a:gd name="T18" fmla="*/ 42 h 42"/>
                  </a:gdLst>
                  <a:ahLst/>
                  <a:cxnLst>
                    <a:cxn ang="T10">
                      <a:pos x="T0" y="T1"/>
                    </a:cxn>
                    <a:cxn ang="T11">
                      <a:pos x="T2" y="T3"/>
                    </a:cxn>
                    <a:cxn ang="T12">
                      <a:pos x="T4" y="T5"/>
                    </a:cxn>
                    <a:cxn ang="T13">
                      <a:pos x="T6" y="T7"/>
                    </a:cxn>
                    <a:cxn ang="T14">
                      <a:pos x="T8" y="T9"/>
                    </a:cxn>
                  </a:cxnLst>
                  <a:rect l="T15" t="T16" r="T17" b="T18"/>
                  <a:pathLst>
                    <a:path w="77" h="42">
                      <a:moveTo>
                        <a:pt x="6" y="0"/>
                      </a:moveTo>
                      <a:lnTo>
                        <a:pt x="0" y="16"/>
                      </a:lnTo>
                      <a:lnTo>
                        <a:pt x="72" y="42"/>
                      </a:lnTo>
                      <a:lnTo>
                        <a:pt x="77" y="26"/>
                      </a:lnTo>
                      <a:lnTo>
                        <a:pt x="6"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7" name="Freeform 121"/>
                <p:cNvSpPr>
                  <a:spLocks/>
                </p:cNvSpPr>
                <p:nvPr/>
              </p:nvSpPr>
              <p:spPr bwMode="auto">
                <a:xfrm>
                  <a:off x="4823" y="2907"/>
                  <a:ext cx="18" cy="15"/>
                </a:xfrm>
                <a:custGeom>
                  <a:avLst/>
                  <a:gdLst>
                    <a:gd name="T0" fmla="*/ 0 w 38"/>
                    <a:gd name="T1" fmla="*/ 0 h 31"/>
                    <a:gd name="T2" fmla="*/ 0 w 38"/>
                    <a:gd name="T3" fmla="*/ 0 h 31"/>
                    <a:gd name="T4" fmla="*/ 0 w 38"/>
                    <a:gd name="T5" fmla="*/ 0 h 31"/>
                    <a:gd name="T6" fmla="*/ 1 w 38"/>
                    <a:gd name="T7" fmla="*/ 0 h 31"/>
                    <a:gd name="T8" fmla="*/ 0 w 38"/>
                    <a:gd name="T9" fmla="*/ 0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9" y="0"/>
                      </a:moveTo>
                      <a:lnTo>
                        <a:pt x="0" y="15"/>
                      </a:lnTo>
                      <a:lnTo>
                        <a:pt x="29" y="31"/>
                      </a:lnTo>
                      <a:lnTo>
                        <a:pt x="38" y="16"/>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8" name="Freeform 122"/>
                <p:cNvSpPr>
                  <a:spLocks/>
                </p:cNvSpPr>
                <p:nvPr/>
              </p:nvSpPr>
              <p:spPr bwMode="auto">
                <a:xfrm>
                  <a:off x="4218" y="3301"/>
                  <a:ext cx="9" cy="11"/>
                </a:xfrm>
                <a:custGeom>
                  <a:avLst/>
                  <a:gdLst>
                    <a:gd name="T0" fmla="*/ 0 w 19"/>
                    <a:gd name="T1" fmla="*/ 0 h 20"/>
                    <a:gd name="T2" fmla="*/ 0 w 19"/>
                    <a:gd name="T3" fmla="*/ 1 h 20"/>
                    <a:gd name="T4" fmla="*/ 0 w 19"/>
                    <a:gd name="T5" fmla="*/ 1 h 20"/>
                    <a:gd name="T6" fmla="*/ 0 w 19"/>
                    <a:gd name="T7" fmla="*/ 1 h 20"/>
                    <a:gd name="T8" fmla="*/ 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0" y="14"/>
                      </a:lnTo>
                      <a:lnTo>
                        <a:pt x="11" y="20"/>
                      </a:lnTo>
                      <a:lnTo>
                        <a:pt x="19" y="6"/>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9" name="Freeform 123"/>
                <p:cNvSpPr>
                  <a:spLocks/>
                </p:cNvSpPr>
                <p:nvPr/>
              </p:nvSpPr>
              <p:spPr bwMode="auto">
                <a:xfrm>
                  <a:off x="4223" y="3304"/>
                  <a:ext cx="14" cy="14"/>
                </a:xfrm>
                <a:custGeom>
                  <a:avLst/>
                  <a:gdLst>
                    <a:gd name="T0" fmla="*/ 0 w 29"/>
                    <a:gd name="T1" fmla="*/ 0 h 27"/>
                    <a:gd name="T2" fmla="*/ 0 w 29"/>
                    <a:gd name="T3" fmla="*/ 1 h 27"/>
                    <a:gd name="T4" fmla="*/ 0 w 29"/>
                    <a:gd name="T5" fmla="*/ 1 h 27"/>
                    <a:gd name="T6" fmla="*/ 0 w 29"/>
                    <a:gd name="T7" fmla="*/ 1 h 27"/>
                    <a:gd name="T8" fmla="*/ 0 w 29"/>
                    <a:gd name="T9" fmla="*/ 0 h 27"/>
                    <a:gd name="T10" fmla="*/ 0 60000 65536"/>
                    <a:gd name="T11" fmla="*/ 0 60000 65536"/>
                    <a:gd name="T12" fmla="*/ 0 60000 65536"/>
                    <a:gd name="T13" fmla="*/ 0 60000 65536"/>
                    <a:gd name="T14" fmla="*/ 0 60000 65536"/>
                    <a:gd name="T15" fmla="*/ 0 w 29"/>
                    <a:gd name="T16" fmla="*/ 0 h 27"/>
                    <a:gd name="T17" fmla="*/ 29 w 29"/>
                    <a:gd name="T18" fmla="*/ 27 h 27"/>
                  </a:gdLst>
                  <a:ahLst/>
                  <a:cxnLst>
                    <a:cxn ang="T10">
                      <a:pos x="T0" y="T1"/>
                    </a:cxn>
                    <a:cxn ang="T11">
                      <a:pos x="T2" y="T3"/>
                    </a:cxn>
                    <a:cxn ang="T12">
                      <a:pos x="T4" y="T5"/>
                    </a:cxn>
                    <a:cxn ang="T13">
                      <a:pos x="T6" y="T7"/>
                    </a:cxn>
                    <a:cxn ang="T14">
                      <a:pos x="T8" y="T9"/>
                    </a:cxn>
                  </a:cxnLst>
                  <a:rect l="T15" t="T16" r="T17" b="T18"/>
                  <a:pathLst>
                    <a:path w="29" h="27">
                      <a:moveTo>
                        <a:pt x="8" y="0"/>
                      </a:moveTo>
                      <a:lnTo>
                        <a:pt x="0" y="14"/>
                      </a:lnTo>
                      <a:lnTo>
                        <a:pt x="20" y="27"/>
                      </a:lnTo>
                      <a:lnTo>
                        <a:pt x="29" y="13"/>
                      </a:lnTo>
                      <a:lnTo>
                        <a:pt x="8"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0" name="Freeform 124"/>
                <p:cNvSpPr>
                  <a:spLocks/>
                </p:cNvSpPr>
                <p:nvPr/>
              </p:nvSpPr>
              <p:spPr bwMode="auto">
                <a:xfrm>
                  <a:off x="4233" y="3311"/>
                  <a:ext cx="26" cy="22"/>
                </a:xfrm>
                <a:custGeom>
                  <a:avLst/>
                  <a:gdLst>
                    <a:gd name="T0" fmla="*/ 1 w 52"/>
                    <a:gd name="T1" fmla="*/ 0 h 44"/>
                    <a:gd name="T2" fmla="*/ 0 w 52"/>
                    <a:gd name="T3" fmla="*/ 1 h 44"/>
                    <a:gd name="T4" fmla="*/ 2 w 52"/>
                    <a:gd name="T5" fmla="*/ 2 h 44"/>
                    <a:gd name="T6" fmla="*/ 2 w 52"/>
                    <a:gd name="T7" fmla="*/ 1 h 44"/>
                    <a:gd name="T8" fmla="*/ 1 w 52"/>
                    <a:gd name="T9" fmla="*/ 0 h 44"/>
                    <a:gd name="T10" fmla="*/ 0 60000 65536"/>
                    <a:gd name="T11" fmla="*/ 0 60000 65536"/>
                    <a:gd name="T12" fmla="*/ 0 60000 65536"/>
                    <a:gd name="T13" fmla="*/ 0 60000 65536"/>
                    <a:gd name="T14" fmla="*/ 0 60000 65536"/>
                    <a:gd name="T15" fmla="*/ 0 w 52"/>
                    <a:gd name="T16" fmla="*/ 0 h 44"/>
                    <a:gd name="T17" fmla="*/ 52 w 52"/>
                    <a:gd name="T18" fmla="*/ 44 h 44"/>
                  </a:gdLst>
                  <a:ahLst/>
                  <a:cxnLst>
                    <a:cxn ang="T10">
                      <a:pos x="T0" y="T1"/>
                    </a:cxn>
                    <a:cxn ang="T11">
                      <a:pos x="T2" y="T3"/>
                    </a:cxn>
                    <a:cxn ang="T12">
                      <a:pos x="T4" y="T5"/>
                    </a:cxn>
                    <a:cxn ang="T13">
                      <a:pos x="T6" y="T7"/>
                    </a:cxn>
                    <a:cxn ang="T14">
                      <a:pos x="T8" y="T9"/>
                    </a:cxn>
                  </a:cxnLst>
                  <a:rect l="T15" t="T16" r="T17" b="T18"/>
                  <a:pathLst>
                    <a:path w="52" h="44">
                      <a:moveTo>
                        <a:pt x="10" y="0"/>
                      </a:moveTo>
                      <a:lnTo>
                        <a:pt x="0" y="14"/>
                      </a:lnTo>
                      <a:lnTo>
                        <a:pt x="42" y="44"/>
                      </a:lnTo>
                      <a:lnTo>
                        <a:pt x="52" y="29"/>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1" name="Freeform 125"/>
                <p:cNvSpPr>
                  <a:spLocks/>
                </p:cNvSpPr>
                <p:nvPr/>
              </p:nvSpPr>
              <p:spPr bwMode="auto">
                <a:xfrm>
                  <a:off x="4254" y="3325"/>
                  <a:ext cx="20" cy="17"/>
                </a:xfrm>
                <a:custGeom>
                  <a:avLst/>
                  <a:gdLst>
                    <a:gd name="T0" fmla="*/ 1 w 40"/>
                    <a:gd name="T1" fmla="*/ 0 h 33"/>
                    <a:gd name="T2" fmla="*/ 0 w 40"/>
                    <a:gd name="T3" fmla="*/ 1 h 33"/>
                    <a:gd name="T4" fmla="*/ 1 w 40"/>
                    <a:gd name="T5" fmla="*/ 2 h 33"/>
                    <a:gd name="T6" fmla="*/ 2 w 40"/>
                    <a:gd name="T7" fmla="*/ 1 h 33"/>
                    <a:gd name="T8" fmla="*/ 1 w 40"/>
                    <a:gd name="T9" fmla="*/ 0 h 33"/>
                    <a:gd name="T10" fmla="*/ 0 60000 65536"/>
                    <a:gd name="T11" fmla="*/ 0 60000 65536"/>
                    <a:gd name="T12" fmla="*/ 0 60000 65536"/>
                    <a:gd name="T13" fmla="*/ 0 60000 65536"/>
                    <a:gd name="T14" fmla="*/ 0 60000 65536"/>
                    <a:gd name="T15" fmla="*/ 0 w 40"/>
                    <a:gd name="T16" fmla="*/ 0 h 33"/>
                    <a:gd name="T17" fmla="*/ 40 w 40"/>
                    <a:gd name="T18" fmla="*/ 33 h 33"/>
                  </a:gdLst>
                  <a:ahLst/>
                  <a:cxnLst>
                    <a:cxn ang="T10">
                      <a:pos x="T0" y="T1"/>
                    </a:cxn>
                    <a:cxn ang="T11">
                      <a:pos x="T2" y="T3"/>
                    </a:cxn>
                    <a:cxn ang="T12">
                      <a:pos x="T4" y="T5"/>
                    </a:cxn>
                    <a:cxn ang="T13">
                      <a:pos x="T6" y="T7"/>
                    </a:cxn>
                    <a:cxn ang="T14">
                      <a:pos x="T8" y="T9"/>
                    </a:cxn>
                  </a:cxnLst>
                  <a:rect l="T15" t="T16" r="T17" b="T18"/>
                  <a:pathLst>
                    <a:path w="40" h="33">
                      <a:moveTo>
                        <a:pt x="9" y="0"/>
                      </a:moveTo>
                      <a:lnTo>
                        <a:pt x="0" y="15"/>
                      </a:lnTo>
                      <a:lnTo>
                        <a:pt x="31" y="33"/>
                      </a:lnTo>
                      <a:lnTo>
                        <a:pt x="40" y="19"/>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2" name="Freeform 126"/>
                <p:cNvSpPr>
                  <a:spLocks/>
                </p:cNvSpPr>
                <p:nvPr/>
              </p:nvSpPr>
              <p:spPr bwMode="auto">
                <a:xfrm>
                  <a:off x="4269" y="3336"/>
                  <a:ext cx="16" cy="24"/>
                </a:xfrm>
                <a:custGeom>
                  <a:avLst/>
                  <a:gdLst>
                    <a:gd name="T0" fmla="*/ 1 w 32"/>
                    <a:gd name="T1" fmla="*/ 0 h 46"/>
                    <a:gd name="T2" fmla="*/ 0 w 32"/>
                    <a:gd name="T3" fmla="*/ 1 h 46"/>
                    <a:gd name="T4" fmla="*/ 1 w 32"/>
                    <a:gd name="T5" fmla="*/ 2 h 46"/>
                    <a:gd name="T6" fmla="*/ 1 w 32"/>
                    <a:gd name="T7" fmla="*/ 2 h 46"/>
                    <a:gd name="T8" fmla="*/ 1 w 32"/>
                    <a:gd name="T9" fmla="*/ 0 h 46"/>
                    <a:gd name="T10" fmla="*/ 0 60000 65536"/>
                    <a:gd name="T11" fmla="*/ 0 60000 65536"/>
                    <a:gd name="T12" fmla="*/ 0 60000 65536"/>
                    <a:gd name="T13" fmla="*/ 0 60000 65536"/>
                    <a:gd name="T14" fmla="*/ 0 60000 65536"/>
                    <a:gd name="T15" fmla="*/ 0 w 32"/>
                    <a:gd name="T16" fmla="*/ 0 h 46"/>
                    <a:gd name="T17" fmla="*/ 32 w 32"/>
                    <a:gd name="T18" fmla="*/ 46 h 46"/>
                  </a:gdLst>
                  <a:ahLst/>
                  <a:cxnLst>
                    <a:cxn ang="T10">
                      <a:pos x="T0" y="T1"/>
                    </a:cxn>
                    <a:cxn ang="T11">
                      <a:pos x="T2" y="T3"/>
                    </a:cxn>
                    <a:cxn ang="T12">
                      <a:pos x="T4" y="T5"/>
                    </a:cxn>
                    <a:cxn ang="T13">
                      <a:pos x="T6" y="T7"/>
                    </a:cxn>
                    <a:cxn ang="T14">
                      <a:pos x="T8" y="T9"/>
                    </a:cxn>
                  </a:cxnLst>
                  <a:rect l="T15" t="T16" r="T17" b="T18"/>
                  <a:pathLst>
                    <a:path w="32" h="46">
                      <a:moveTo>
                        <a:pt x="13" y="0"/>
                      </a:moveTo>
                      <a:lnTo>
                        <a:pt x="0" y="10"/>
                      </a:lnTo>
                      <a:lnTo>
                        <a:pt x="19" y="46"/>
                      </a:lnTo>
                      <a:lnTo>
                        <a:pt x="32" y="36"/>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3" name="Freeform 127"/>
                <p:cNvSpPr>
                  <a:spLocks/>
                </p:cNvSpPr>
                <p:nvPr/>
              </p:nvSpPr>
              <p:spPr bwMode="auto">
                <a:xfrm>
                  <a:off x="4279" y="3354"/>
                  <a:ext cx="14" cy="17"/>
                </a:xfrm>
                <a:custGeom>
                  <a:avLst/>
                  <a:gdLst>
                    <a:gd name="T0" fmla="*/ 0 w 29"/>
                    <a:gd name="T1" fmla="*/ 0 h 33"/>
                    <a:gd name="T2" fmla="*/ 0 w 29"/>
                    <a:gd name="T3" fmla="*/ 1 h 33"/>
                    <a:gd name="T4" fmla="*/ 0 w 29"/>
                    <a:gd name="T5" fmla="*/ 2 h 33"/>
                    <a:gd name="T6" fmla="*/ 0 w 29"/>
                    <a:gd name="T7" fmla="*/ 1 h 33"/>
                    <a:gd name="T8" fmla="*/ 0 w 29"/>
                    <a:gd name="T9" fmla="*/ 0 h 33"/>
                    <a:gd name="T10" fmla="*/ 0 60000 65536"/>
                    <a:gd name="T11" fmla="*/ 0 60000 65536"/>
                    <a:gd name="T12" fmla="*/ 0 60000 65536"/>
                    <a:gd name="T13" fmla="*/ 0 60000 65536"/>
                    <a:gd name="T14" fmla="*/ 0 60000 65536"/>
                    <a:gd name="T15" fmla="*/ 0 w 29"/>
                    <a:gd name="T16" fmla="*/ 0 h 33"/>
                    <a:gd name="T17" fmla="*/ 29 w 29"/>
                    <a:gd name="T18" fmla="*/ 33 h 33"/>
                  </a:gdLst>
                  <a:ahLst/>
                  <a:cxnLst>
                    <a:cxn ang="T10">
                      <a:pos x="T0" y="T1"/>
                    </a:cxn>
                    <a:cxn ang="T11">
                      <a:pos x="T2" y="T3"/>
                    </a:cxn>
                    <a:cxn ang="T12">
                      <a:pos x="T4" y="T5"/>
                    </a:cxn>
                    <a:cxn ang="T13">
                      <a:pos x="T6" y="T7"/>
                    </a:cxn>
                    <a:cxn ang="T14">
                      <a:pos x="T8" y="T9"/>
                    </a:cxn>
                  </a:cxnLst>
                  <a:rect l="T15" t="T16" r="T17" b="T18"/>
                  <a:pathLst>
                    <a:path w="29" h="33">
                      <a:moveTo>
                        <a:pt x="10" y="0"/>
                      </a:moveTo>
                      <a:lnTo>
                        <a:pt x="0" y="13"/>
                      </a:lnTo>
                      <a:lnTo>
                        <a:pt x="19" y="33"/>
                      </a:lnTo>
                      <a:lnTo>
                        <a:pt x="29" y="20"/>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4" name="Freeform 128"/>
                <p:cNvSpPr>
                  <a:spLocks/>
                </p:cNvSpPr>
                <p:nvPr/>
              </p:nvSpPr>
              <p:spPr bwMode="auto">
                <a:xfrm>
                  <a:off x="4288" y="3364"/>
                  <a:ext cx="19" cy="26"/>
                </a:xfrm>
                <a:custGeom>
                  <a:avLst/>
                  <a:gdLst>
                    <a:gd name="T0" fmla="*/ 1 w 38"/>
                    <a:gd name="T1" fmla="*/ 0 h 51"/>
                    <a:gd name="T2" fmla="*/ 0 w 38"/>
                    <a:gd name="T3" fmla="*/ 1 h 51"/>
                    <a:gd name="T4" fmla="*/ 1 w 38"/>
                    <a:gd name="T5" fmla="*/ 2 h 51"/>
                    <a:gd name="T6" fmla="*/ 2 w 38"/>
                    <a:gd name="T7" fmla="*/ 2 h 51"/>
                    <a:gd name="T8" fmla="*/ 1 w 38"/>
                    <a:gd name="T9" fmla="*/ 0 h 51"/>
                    <a:gd name="T10" fmla="*/ 0 60000 65536"/>
                    <a:gd name="T11" fmla="*/ 0 60000 65536"/>
                    <a:gd name="T12" fmla="*/ 0 60000 65536"/>
                    <a:gd name="T13" fmla="*/ 0 60000 65536"/>
                    <a:gd name="T14" fmla="*/ 0 60000 65536"/>
                    <a:gd name="T15" fmla="*/ 0 w 38"/>
                    <a:gd name="T16" fmla="*/ 0 h 51"/>
                    <a:gd name="T17" fmla="*/ 38 w 38"/>
                    <a:gd name="T18" fmla="*/ 51 h 51"/>
                  </a:gdLst>
                  <a:ahLst/>
                  <a:cxnLst>
                    <a:cxn ang="T10">
                      <a:pos x="T0" y="T1"/>
                    </a:cxn>
                    <a:cxn ang="T11">
                      <a:pos x="T2" y="T3"/>
                    </a:cxn>
                    <a:cxn ang="T12">
                      <a:pos x="T4" y="T5"/>
                    </a:cxn>
                    <a:cxn ang="T13">
                      <a:pos x="T6" y="T7"/>
                    </a:cxn>
                    <a:cxn ang="T14">
                      <a:pos x="T8" y="T9"/>
                    </a:cxn>
                  </a:cxnLst>
                  <a:rect l="T15" t="T16" r="T17" b="T18"/>
                  <a:pathLst>
                    <a:path w="38" h="51">
                      <a:moveTo>
                        <a:pt x="12" y="0"/>
                      </a:moveTo>
                      <a:lnTo>
                        <a:pt x="0" y="13"/>
                      </a:lnTo>
                      <a:lnTo>
                        <a:pt x="26" y="51"/>
                      </a:lnTo>
                      <a:lnTo>
                        <a:pt x="38" y="38"/>
                      </a:lnTo>
                      <a:lnTo>
                        <a:pt x="1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5" name="Freeform 129"/>
                <p:cNvSpPr>
                  <a:spLocks/>
                </p:cNvSpPr>
                <p:nvPr/>
              </p:nvSpPr>
              <p:spPr bwMode="auto">
                <a:xfrm>
                  <a:off x="4301" y="3383"/>
                  <a:ext cx="25" cy="25"/>
                </a:xfrm>
                <a:custGeom>
                  <a:avLst/>
                  <a:gdLst>
                    <a:gd name="T0" fmla="*/ 1 w 49"/>
                    <a:gd name="T1" fmla="*/ 0 h 51"/>
                    <a:gd name="T2" fmla="*/ 0 w 49"/>
                    <a:gd name="T3" fmla="*/ 0 h 51"/>
                    <a:gd name="T4" fmla="*/ 2 w 49"/>
                    <a:gd name="T5" fmla="*/ 1 h 51"/>
                    <a:gd name="T6" fmla="*/ 2 w 49"/>
                    <a:gd name="T7" fmla="*/ 1 h 51"/>
                    <a:gd name="T8" fmla="*/ 1 w 49"/>
                    <a:gd name="T9" fmla="*/ 0 h 51"/>
                    <a:gd name="T10" fmla="*/ 0 60000 65536"/>
                    <a:gd name="T11" fmla="*/ 0 60000 65536"/>
                    <a:gd name="T12" fmla="*/ 0 60000 65536"/>
                    <a:gd name="T13" fmla="*/ 0 60000 65536"/>
                    <a:gd name="T14" fmla="*/ 0 60000 65536"/>
                    <a:gd name="T15" fmla="*/ 0 w 49"/>
                    <a:gd name="T16" fmla="*/ 0 h 51"/>
                    <a:gd name="T17" fmla="*/ 49 w 49"/>
                    <a:gd name="T18" fmla="*/ 51 h 51"/>
                  </a:gdLst>
                  <a:ahLst/>
                  <a:cxnLst>
                    <a:cxn ang="T10">
                      <a:pos x="T0" y="T1"/>
                    </a:cxn>
                    <a:cxn ang="T11">
                      <a:pos x="T2" y="T3"/>
                    </a:cxn>
                    <a:cxn ang="T12">
                      <a:pos x="T4" y="T5"/>
                    </a:cxn>
                    <a:cxn ang="T13">
                      <a:pos x="T6" y="T7"/>
                    </a:cxn>
                    <a:cxn ang="T14">
                      <a:pos x="T8" y="T9"/>
                    </a:cxn>
                  </a:cxnLst>
                  <a:rect l="T15" t="T16" r="T17" b="T18"/>
                  <a:pathLst>
                    <a:path w="49" h="51">
                      <a:moveTo>
                        <a:pt x="10" y="0"/>
                      </a:moveTo>
                      <a:lnTo>
                        <a:pt x="0" y="13"/>
                      </a:lnTo>
                      <a:lnTo>
                        <a:pt x="39" y="51"/>
                      </a:lnTo>
                      <a:lnTo>
                        <a:pt x="49" y="38"/>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6" name="Freeform 130"/>
                <p:cNvSpPr>
                  <a:spLocks/>
                </p:cNvSpPr>
                <p:nvPr/>
              </p:nvSpPr>
              <p:spPr bwMode="auto">
                <a:xfrm>
                  <a:off x="4320" y="3402"/>
                  <a:ext cx="12" cy="14"/>
                </a:xfrm>
                <a:custGeom>
                  <a:avLst/>
                  <a:gdLst>
                    <a:gd name="T0" fmla="*/ 1 w 23"/>
                    <a:gd name="T1" fmla="*/ 0 h 29"/>
                    <a:gd name="T2" fmla="*/ 0 w 23"/>
                    <a:gd name="T3" fmla="*/ 0 h 29"/>
                    <a:gd name="T4" fmla="*/ 1 w 23"/>
                    <a:gd name="T5" fmla="*/ 0 h 29"/>
                    <a:gd name="T6" fmla="*/ 1 w 23"/>
                    <a:gd name="T7" fmla="*/ 0 h 29"/>
                    <a:gd name="T8" fmla="*/ 1 w 23"/>
                    <a:gd name="T9" fmla="*/ 0 h 29"/>
                    <a:gd name="T10" fmla="*/ 0 60000 65536"/>
                    <a:gd name="T11" fmla="*/ 0 60000 65536"/>
                    <a:gd name="T12" fmla="*/ 0 60000 65536"/>
                    <a:gd name="T13" fmla="*/ 0 60000 65536"/>
                    <a:gd name="T14" fmla="*/ 0 60000 65536"/>
                    <a:gd name="T15" fmla="*/ 0 w 23"/>
                    <a:gd name="T16" fmla="*/ 0 h 29"/>
                    <a:gd name="T17" fmla="*/ 23 w 23"/>
                    <a:gd name="T18" fmla="*/ 29 h 29"/>
                  </a:gdLst>
                  <a:ahLst/>
                  <a:cxnLst>
                    <a:cxn ang="T10">
                      <a:pos x="T0" y="T1"/>
                    </a:cxn>
                    <a:cxn ang="T11">
                      <a:pos x="T2" y="T3"/>
                    </a:cxn>
                    <a:cxn ang="T12">
                      <a:pos x="T4" y="T5"/>
                    </a:cxn>
                    <a:cxn ang="T13">
                      <a:pos x="T6" y="T7"/>
                    </a:cxn>
                    <a:cxn ang="T14">
                      <a:pos x="T8" y="T9"/>
                    </a:cxn>
                  </a:cxnLst>
                  <a:rect l="T15" t="T16" r="T17" b="T18"/>
                  <a:pathLst>
                    <a:path w="23" h="29">
                      <a:moveTo>
                        <a:pt x="13" y="0"/>
                      </a:moveTo>
                      <a:lnTo>
                        <a:pt x="0" y="11"/>
                      </a:lnTo>
                      <a:lnTo>
                        <a:pt x="10" y="29"/>
                      </a:lnTo>
                      <a:lnTo>
                        <a:pt x="23" y="17"/>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7" name="Freeform 131"/>
                <p:cNvSpPr>
                  <a:spLocks/>
                </p:cNvSpPr>
                <p:nvPr/>
              </p:nvSpPr>
              <p:spPr bwMode="auto">
                <a:xfrm>
                  <a:off x="4326" y="3411"/>
                  <a:ext cx="10" cy="11"/>
                </a:xfrm>
                <a:custGeom>
                  <a:avLst/>
                  <a:gdLst>
                    <a:gd name="T0" fmla="*/ 0 w 21"/>
                    <a:gd name="T1" fmla="*/ 0 h 24"/>
                    <a:gd name="T2" fmla="*/ 0 w 21"/>
                    <a:gd name="T3" fmla="*/ 0 h 24"/>
                    <a:gd name="T4" fmla="*/ 0 w 21"/>
                    <a:gd name="T5" fmla="*/ 0 h 24"/>
                    <a:gd name="T6" fmla="*/ 0 w 21"/>
                    <a:gd name="T7" fmla="*/ 0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11" y="0"/>
                      </a:moveTo>
                      <a:lnTo>
                        <a:pt x="0" y="13"/>
                      </a:lnTo>
                      <a:lnTo>
                        <a:pt x="11" y="24"/>
                      </a:lnTo>
                      <a:lnTo>
                        <a:pt x="21" y="10"/>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8" name="Freeform 132"/>
                <p:cNvSpPr>
                  <a:spLocks/>
                </p:cNvSpPr>
                <p:nvPr/>
              </p:nvSpPr>
              <p:spPr bwMode="auto">
                <a:xfrm>
                  <a:off x="4331" y="3416"/>
                  <a:ext cx="24" cy="28"/>
                </a:xfrm>
                <a:custGeom>
                  <a:avLst/>
                  <a:gdLst>
                    <a:gd name="T0" fmla="*/ 0 w 50"/>
                    <a:gd name="T1" fmla="*/ 0 h 57"/>
                    <a:gd name="T2" fmla="*/ 0 w 50"/>
                    <a:gd name="T3" fmla="*/ 0 h 57"/>
                    <a:gd name="T4" fmla="*/ 1 w 50"/>
                    <a:gd name="T5" fmla="*/ 1 h 57"/>
                    <a:gd name="T6" fmla="*/ 1 w 50"/>
                    <a:gd name="T7" fmla="*/ 1 h 57"/>
                    <a:gd name="T8" fmla="*/ 0 w 50"/>
                    <a:gd name="T9" fmla="*/ 0 h 57"/>
                    <a:gd name="T10" fmla="*/ 0 60000 65536"/>
                    <a:gd name="T11" fmla="*/ 0 60000 65536"/>
                    <a:gd name="T12" fmla="*/ 0 60000 65536"/>
                    <a:gd name="T13" fmla="*/ 0 60000 65536"/>
                    <a:gd name="T14" fmla="*/ 0 60000 65536"/>
                    <a:gd name="T15" fmla="*/ 0 w 50"/>
                    <a:gd name="T16" fmla="*/ 0 h 57"/>
                    <a:gd name="T17" fmla="*/ 50 w 50"/>
                    <a:gd name="T18" fmla="*/ 57 h 57"/>
                  </a:gdLst>
                  <a:ahLst/>
                  <a:cxnLst>
                    <a:cxn ang="T10">
                      <a:pos x="T0" y="T1"/>
                    </a:cxn>
                    <a:cxn ang="T11">
                      <a:pos x="T2" y="T3"/>
                    </a:cxn>
                    <a:cxn ang="T12">
                      <a:pos x="T4" y="T5"/>
                    </a:cxn>
                    <a:cxn ang="T13">
                      <a:pos x="T6" y="T7"/>
                    </a:cxn>
                    <a:cxn ang="T14">
                      <a:pos x="T8" y="T9"/>
                    </a:cxn>
                  </a:cxnLst>
                  <a:rect l="T15" t="T16" r="T17" b="T18"/>
                  <a:pathLst>
                    <a:path w="50" h="57">
                      <a:moveTo>
                        <a:pt x="12" y="0"/>
                      </a:moveTo>
                      <a:lnTo>
                        <a:pt x="0" y="14"/>
                      </a:lnTo>
                      <a:lnTo>
                        <a:pt x="38" y="57"/>
                      </a:lnTo>
                      <a:lnTo>
                        <a:pt x="50" y="44"/>
                      </a:lnTo>
                      <a:lnTo>
                        <a:pt x="1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9" name="Freeform 133"/>
                <p:cNvSpPr>
                  <a:spLocks/>
                </p:cNvSpPr>
                <p:nvPr/>
              </p:nvSpPr>
              <p:spPr bwMode="auto">
                <a:xfrm>
                  <a:off x="4350" y="3437"/>
                  <a:ext cx="27" cy="25"/>
                </a:xfrm>
                <a:custGeom>
                  <a:avLst/>
                  <a:gdLst>
                    <a:gd name="T0" fmla="*/ 1 w 54"/>
                    <a:gd name="T1" fmla="*/ 0 h 51"/>
                    <a:gd name="T2" fmla="*/ 0 w 54"/>
                    <a:gd name="T3" fmla="*/ 0 h 51"/>
                    <a:gd name="T4" fmla="*/ 2 w 54"/>
                    <a:gd name="T5" fmla="*/ 1 h 51"/>
                    <a:gd name="T6" fmla="*/ 2 w 54"/>
                    <a:gd name="T7" fmla="*/ 1 h 51"/>
                    <a:gd name="T8" fmla="*/ 1 w 54"/>
                    <a:gd name="T9" fmla="*/ 0 h 51"/>
                    <a:gd name="T10" fmla="*/ 0 60000 65536"/>
                    <a:gd name="T11" fmla="*/ 0 60000 65536"/>
                    <a:gd name="T12" fmla="*/ 0 60000 65536"/>
                    <a:gd name="T13" fmla="*/ 0 60000 65536"/>
                    <a:gd name="T14" fmla="*/ 0 60000 65536"/>
                    <a:gd name="T15" fmla="*/ 0 w 54"/>
                    <a:gd name="T16" fmla="*/ 0 h 51"/>
                    <a:gd name="T17" fmla="*/ 54 w 54"/>
                    <a:gd name="T18" fmla="*/ 51 h 51"/>
                  </a:gdLst>
                  <a:ahLst/>
                  <a:cxnLst>
                    <a:cxn ang="T10">
                      <a:pos x="T0" y="T1"/>
                    </a:cxn>
                    <a:cxn ang="T11">
                      <a:pos x="T2" y="T3"/>
                    </a:cxn>
                    <a:cxn ang="T12">
                      <a:pos x="T4" y="T5"/>
                    </a:cxn>
                    <a:cxn ang="T13">
                      <a:pos x="T6" y="T7"/>
                    </a:cxn>
                    <a:cxn ang="T14">
                      <a:pos x="T8" y="T9"/>
                    </a:cxn>
                  </a:cxnLst>
                  <a:rect l="T15" t="T16" r="T17" b="T18"/>
                  <a:pathLst>
                    <a:path w="54" h="51">
                      <a:moveTo>
                        <a:pt x="11" y="0"/>
                      </a:moveTo>
                      <a:lnTo>
                        <a:pt x="0" y="14"/>
                      </a:lnTo>
                      <a:lnTo>
                        <a:pt x="44" y="51"/>
                      </a:lnTo>
                      <a:lnTo>
                        <a:pt x="54" y="36"/>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0" name="Freeform 134"/>
                <p:cNvSpPr>
                  <a:spLocks/>
                </p:cNvSpPr>
                <p:nvPr/>
              </p:nvSpPr>
              <p:spPr bwMode="auto">
                <a:xfrm>
                  <a:off x="4372" y="3456"/>
                  <a:ext cx="12" cy="13"/>
                </a:xfrm>
                <a:custGeom>
                  <a:avLst/>
                  <a:gdLst>
                    <a:gd name="T0" fmla="*/ 0 w 25"/>
                    <a:gd name="T1" fmla="*/ 0 h 26"/>
                    <a:gd name="T2" fmla="*/ 0 w 25"/>
                    <a:gd name="T3" fmla="*/ 1 h 26"/>
                    <a:gd name="T4" fmla="*/ 0 w 25"/>
                    <a:gd name="T5" fmla="*/ 1 h 26"/>
                    <a:gd name="T6" fmla="*/ 0 w 25"/>
                    <a:gd name="T7" fmla="*/ 1 h 26"/>
                    <a:gd name="T8" fmla="*/ 0 w 25"/>
                    <a:gd name="T9" fmla="*/ 0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10" y="0"/>
                      </a:moveTo>
                      <a:lnTo>
                        <a:pt x="0" y="13"/>
                      </a:lnTo>
                      <a:lnTo>
                        <a:pt x="15" y="26"/>
                      </a:lnTo>
                      <a:lnTo>
                        <a:pt x="25" y="13"/>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1" name="Freeform 135"/>
                <p:cNvSpPr>
                  <a:spLocks/>
                </p:cNvSpPr>
                <p:nvPr/>
              </p:nvSpPr>
              <p:spPr bwMode="auto">
                <a:xfrm>
                  <a:off x="4380" y="3462"/>
                  <a:ext cx="17" cy="13"/>
                </a:xfrm>
                <a:custGeom>
                  <a:avLst/>
                  <a:gdLst>
                    <a:gd name="T0" fmla="*/ 1 w 34"/>
                    <a:gd name="T1" fmla="*/ 0 h 28"/>
                    <a:gd name="T2" fmla="*/ 0 w 34"/>
                    <a:gd name="T3" fmla="*/ 0 h 28"/>
                    <a:gd name="T4" fmla="*/ 1 w 34"/>
                    <a:gd name="T5" fmla="*/ 0 h 28"/>
                    <a:gd name="T6" fmla="*/ 2 w 34"/>
                    <a:gd name="T7" fmla="*/ 0 h 28"/>
                    <a:gd name="T8" fmla="*/ 1 w 34"/>
                    <a:gd name="T9" fmla="*/ 0 h 28"/>
                    <a:gd name="T10" fmla="*/ 0 60000 65536"/>
                    <a:gd name="T11" fmla="*/ 0 60000 65536"/>
                    <a:gd name="T12" fmla="*/ 0 60000 65536"/>
                    <a:gd name="T13" fmla="*/ 0 60000 65536"/>
                    <a:gd name="T14" fmla="*/ 0 60000 65536"/>
                    <a:gd name="T15" fmla="*/ 0 w 34"/>
                    <a:gd name="T16" fmla="*/ 0 h 28"/>
                    <a:gd name="T17" fmla="*/ 34 w 34"/>
                    <a:gd name="T18" fmla="*/ 28 h 28"/>
                  </a:gdLst>
                  <a:ahLst/>
                  <a:cxnLst>
                    <a:cxn ang="T10">
                      <a:pos x="T0" y="T1"/>
                    </a:cxn>
                    <a:cxn ang="T11">
                      <a:pos x="T2" y="T3"/>
                    </a:cxn>
                    <a:cxn ang="T12">
                      <a:pos x="T4" y="T5"/>
                    </a:cxn>
                    <a:cxn ang="T13">
                      <a:pos x="T6" y="T7"/>
                    </a:cxn>
                    <a:cxn ang="T14">
                      <a:pos x="T8" y="T9"/>
                    </a:cxn>
                  </a:cxnLst>
                  <a:rect l="T15" t="T16" r="T17" b="T18"/>
                  <a:pathLst>
                    <a:path w="34" h="28">
                      <a:moveTo>
                        <a:pt x="7" y="0"/>
                      </a:moveTo>
                      <a:lnTo>
                        <a:pt x="0" y="16"/>
                      </a:lnTo>
                      <a:lnTo>
                        <a:pt x="26" y="28"/>
                      </a:lnTo>
                      <a:lnTo>
                        <a:pt x="34" y="12"/>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2" name="Freeform 136"/>
                <p:cNvSpPr>
                  <a:spLocks/>
                </p:cNvSpPr>
                <p:nvPr/>
              </p:nvSpPr>
              <p:spPr bwMode="auto">
                <a:xfrm>
                  <a:off x="4392" y="3467"/>
                  <a:ext cx="24" cy="22"/>
                </a:xfrm>
                <a:custGeom>
                  <a:avLst/>
                  <a:gdLst>
                    <a:gd name="T0" fmla="*/ 1 w 48"/>
                    <a:gd name="T1" fmla="*/ 0 h 42"/>
                    <a:gd name="T2" fmla="*/ 0 w 48"/>
                    <a:gd name="T3" fmla="*/ 1 h 42"/>
                    <a:gd name="T4" fmla="*/ 2 w 48"/>
                    <a:gd name="T5" fmla="*/ 2 h 42"/>
                    <a:gd name="T6" fmla="*/ 2 w 48"/>
                    <a:gd name="T7" fmla="*/ 1 h 42"/>
                    <a:gd name="T8" fmla="*/ 1 w 48"/>
                    <a:gd name="T9" fmla="*/ 0 h 42"/>
                    <a:gd name="T10" fmla="*/ 0 60000 65536"/>
                    <a:gd name="T11" fmla="*/ 0 60000 65536"/>
                    <a:gd name="T12" fmla="*/ 0 60000 65536"/>
                    <a:gd name="T13" fmla="*/ 0 60000 65536"/>
                    <a:gd name="T14" fmla="*/ 0 60000 65536"/>
                    <a:gd name="T15" fmla="*/ 0 w 48"/>
                    <a:gd name="T16" fmla="*/ 0 h 42"/>
                    <a:gd name="T17" fmla="*/ 48 w 48"/>
                    <a:gd name="T18" fmla="*/ 42 h 42"/>
                  </a:gdLst>
                  <a:ahLst/>
                  <a:cxnLst>
                    <a:cxn ang="T10">
                      <a:pos x="T0" y="T1"/>
                    </a:cxn>
                    <a:cxn ang="T11">
                      <a:pos x="T2" y="T3"/>
                    </a:cxn>
                    <a:cxn ang="T12">
                      <a:pos x="T4" y="T5"/>
                    </a:cxn>
                    <a:cxn ang="T13">
                      <a:pos x="T6" y="T7"/>
                    </a:cxn>
                    <a:cxn ang="T14">
                      <a:pos x="T8" y="T9"/>
                    </a:cxn>
                  </a:cxnLst>
                  <a:rect l="T15" t="T16" r="T17" b="T18"/>
                  <a:pathLst>
                    <a:path w="48" h="42">
                      <a:moveTo>
                        <a:pt x="10" y="0"/>
                      </a:moveTo>
                      <a:lnTo>
                        <a:pt x="0" y="14"/>
                      </a:lnTo>
                      <a:lnTo>
                        <a:pt x="38" y="42"/>
                      </a:lnTo>
                      <a:lnTo>
                        <a:pt x="48" y="27"/>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3" name="Freeform 137"/>
                <p:cNvSpPr>
                  <a:spLocks/>
                </p:cNvSpPr>
                <p:nvPr/>
              </p:nvSpPr>
              <p:spPr bwMode="auto">
                <a:xfrm>
                  <a:off x="4411" y="3481"/>
                  <a:ext cx="17" cy="14"/>
                </a:xfrm>
                <a:custGeom>
                  <a:avLst/>
                  <a:gdLst>
                    <a:gd name="T0" fmla="*/ 1 w 33"/>
                    <a:gd name="T1" fmla="*/ 0 h 28"/>
                    <a:gd name="T2" fmla="*/ 0 w 33"/>
                    <a:gd name="T3" fmla="*/ 1 h 28"/>
                    <a:gd name="T4" fmla="*/ 1 w 33"/>
                    <a:gd name="T5" fmla="*/ 1 h 28"/>
                    <a:gd name="T6" fmla="*/ 2 w 33"/>
                    <a:gd name="T7" fmla="*/ 1 h 28"/>
                    <a:gd name="T8" fmla="*/ 1 w 33"/>
                    <a:gd name="T9" fmla="*/ 0 h 28"/>
                    <a:gd name="T10" fmla="*/ 0 60000 65536"/>
                    <a:gd name="T11" fmla="*/ 0 60000 65536"/>
                    <a:gd name="T12" fmla="*/ 0 60000 65536"/>
                    <a:gd name="T13" fmla="*/ 0 60000 65536"/>
                    <a:gd name="T14" fmla="*/ 0 60000 65536"/>
                    <a:gd name="T15" fmla="*/ 0 w 33"/>
                    <a:gd name="T16" fmla="*/ 0 h 28"/>
                    <a:gd name="T17" fmla="*/ 33 w 33"/>
                    <a:gd name="T18" fmla="*/ 28 h 28"/>
                  </a:gdLst>
                  <a:ahLst/>
                  <a:cxnLst>
                    <a:cxn ang="T10">
                      <a:pos x="T0" y="T1"/>
                    </a:cxn>
                    <a:cxn ang="T11">
                      <a:pos x="T2" y="T3"/>
                    </a:cxn>
                    <a:cxn ang="T12">
                      <a:pos x="T4" y="T5"/>
                    </a:cxn>
                    <a:cxn ang="T13">
                      <a:pos x="T6" y="T7"/>
                    </a:cxn>
                    <a:cxn ang="T14">
                      <a:pos x="T8" y="T9"/>
                    </a:cxn>
                  </a:cxnLst>
                  <a:rect l="T15" t="T16" r="T17" b="T18"/>
                  <a:pathLst>
                    <a:path w="33" h="28">
                      <a:moveTo>
                        <a:pt x="8" y="0"/>
                      </a:moveTo>
                      <a:lnTo>
                        <a:pt x="0" y="15"/>
                      </a:lnTo>
                      <a:lnTo>
                        <a:pt x="24" y="28"/>
                      </a:lnTo>
                      <a:lnTo>
                        <a:pt x="33" y="14"/>
                      </a:lnTo>
                      <a:lnTo>
                        <a:pt x="8"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4" name="Freeform 138"/>
                <p:cNvSpPr>
                  <a:spLocks/>
                </p:cNvSpPr>
                <p:nvPr/>
              </p:nvSpPr>
              <p:spPr bwMode="auto">
                <a:xfrm>
                  <a:off x="4424" y="3488"/>
                  <a:ext cx="27" cy="18"/>
                </a:xfrm>
                <a:custGeom>
                  <a:avLst/>
                  <a:gdLst>
                    <a:gd name="T0" fmla="*/ 1 w 52"/>
                    <a:gd name="T1" fmla="*/ 0 h 36"/>
                    <a:gd name="T2" fmla="*/ 0 w 52"/>
                    <a:gd name="T3" fmla="*/ 1 h 36"/>
                    <a:gd name="T4" fmla="*/ 2 w 52"/>
                    <a:gd name="T5" fmla="*/ 2 h 36"/>
                    <a:gd name="T6" fmla="*/ 2 w 52"/>
                    <a:gd name="T7" fmla="*/ 1 h 36"/>
                    <a:gd name="T8" fmla="*/ 1 w 52"/>
                    <a:gd name="T9" fmla="*/ 0 h 36"/>
                    <a:gd name="T10" fmla="*/ 0 60000 65536"/>
                    <a:gd name="T11" fmla="*/ 0 60000 65536"/>
                    <a:gd name="T12" fmla="*/ 0 60000 65536"/>
                    <a:gd name="T13" fmla="*/ 0 60000 65536"/>
                    <a:gd name="T14" fmla="*/ 0 60000 65536"/>
                    <a:gd name="T15" fmla="*/ 0 w 52"/>
                    <a:gd name="T16" fmla="*/ 0 h 36"/>
                    <a:gd name="T17" fmla="*/ 52 w 52"/>
                    <a:gd name="T18" fmla="*/ 36 h 36"/>
                  </a:gdLst>
                  <a:ahLst/>
                  <a:cxnLst>
                    <a:cxn ang="T10">
                      <a:pos x="T0" y="T1"/>
                    </a:cxn>
                    <a:cxn ang="T11">
                      <a:pos x="T2" y="T3"/>
                    </a:cxn>
                    <a:cxn ang="T12">
                      <a:pos x="T4" y="T5"/>
                    </a:cxn>
                    <a:cxn ang="T13">
                      <a:pos x="T6" y="T7"/>
                    </a:cxn>
                    <a:cxn ang="T14">
                      <a:pos x="T8" y="T9"/>
                    </a:cxn>
                  </a:cxnLst>
                  <a:rect l="T15" t="T16" r="T17" b="T18"/>
                  <a:pathLst>
                    <a:path w="52" h="36">
                      <a:moveTo>
                        <a:pt x="7" y="0"/>
                      </a:moveTo>
                      <a:lnTo>
                        <a:pt x="0" y="16"/>
                      </a:lnTo>
                      <a:lnTo>
                        <a:pt x="45" y="36"/>
                      </a:lnTo>
                      <a:lnTo>
                        <a:pt x="52" y="20"/>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5" name="Freeform 139"/>
                <p:cNvSpPr>
                  <a:spLocks/>
                </p:cNvSpPr>
                <p:nvPr/>
              </p:nvSpPr>
              <p:spPr bwMode="auto">
                <a:xfrm>
                  <a:off x="4448" y="3498"/>
                  <a:ext cx="13" cy="11"/>
                </a:xfrm>
                <a:custGeom>
                  <a:avLst/>
                  <a:gdLst>
                    <a:gd name="T0" fmla="*/ 0 w 27"/>
                    <a:gd name="T1" fmla="*/ 0 h 22"/>
                    <a:gd name="T2" fmla="*/ 0 w 27"/>
                    <a:gd name="T3" fmla="*/ 1 h 22"/>
                    <a:gd name="T4" fmla="*/ 0 w 27"/>
                    <a:gd name="T5" fmla="*/ 1 h 22"/>
                    <a:gd name="T6" fmla="*/ 0 w 27"/>
                    <a:gd name="T7" fmla="*/ 1 h 22"/>
                    <a:gd name="T8" fmla="*/ 0 w 27"/>
                    <a:gd name="T9" fmla="*/ 0 h 22"/>
                    <a:gd name="T10" fmla="*/ 0 60000 65536"/>
                    <a:gd name="T11" fmla="*/ 0 60000 65536"/>
                    <a:gd name="T12" fmla="*/ 0 60000 65536"/>
                    <a:gd name="T13" fmla="*/ 0 60000 65536"/>
                    <a:gd name="T14" fmla="*/ 0 60000 65536"/>
                    <a:gd name="T15" fmla="*/ 0 w 27"/>
                    <a:gd name="T16" fmla="*/ 0 h 22"/>
                    <a:gd name="T17" fmla="*/ 27 w 27"/>
                    <a:gd name="T18" fmla="*/ 22 h 22"/>
                  </a:gdLst>
                  <a:ahLst/>
                  <a:cxnLst>
                    <a:cxn ang="T10">
                      <a:pos x="T0" y="T1"/>
                    </a:cxn>
                    <a:cxn ang="T11">
                      <a:pos x="T2" y="T3"/>
                    </a:cxn>
                    <a:cxn ang="T12">
                      <a:pos x="T4" y="T5"/>
                    </a:cxn>
                    <a:cxn ang="T13">
                      <a:pos x="T6" y="T7"/>
                    </a:cxn>
                    <a:cxn ang="T14">
                      <a:pos x="T8" y="T9"/>
                    </a:cxn>
                  </a:cxnLst>
                  <a:rect l="T15" t="T16" r="T17" b="T18"/>
                  <a:pathLst>
                    <a:path w="27" h="22">
                      <a:moveTo>
                        <a:pt x="5" y="0"/>
                      </a:moveTo>
                      <a:lnTo>
                        <a:pt x="0" y="16"/>
                      </a:lnTo>
                      <a:lnTo>
                        <a:pt x="22" y="22"/>
                      </a:lnTo>
                      <a:lnTo>
                        <a:pt x="27" y="6"/>
                      </a:lnTo>
                      <a:lnTo>
                        <a:pt x="5"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6" name="Freeform 140"/>
                <p:cNvSpPr>
                  <a:spLocks/>
                </p:cNvSpPr>
                <p:nvPr/>
              </p:nvSpPr>
              <p:spPr bwMode="auto">
                <a:xfrm>
                  <a:off x="4458" y="3501"/>
                  <a:ext cx="22" cy="16"/>
                </a:xfrm>
                <a:custGeom>
                  <a:avLst/>
                  <a:gdLst>
                    <a:gd name="T0" fmla="*/ 1 w 44"/>
                    <a:gd name="T1" fmla="*/ 0 h 32"/>
                    <a:gd name="T2" fmla="*/ 0 w 44"/>
                    <a:gd name="T3" fmla="*/ 1 h 32"/>
                    <a:gd name="T4" fmla="*/ 2 w 44"/>
                    <a:gd name="T5" fmla="*/ 1 h 32"/>
                    <a:gd name="T6" fmla="*/ 2 w 44"/>
                    <a:gd name="T7" fmla="*/ 1 h 32"/>
                    <a:gd name="T8" fmla="*/ 1 w 44"/>
                    <a:gd name="T9" fmla="*/ 0 h 32"/>
                    <a:gd name="T10" fmla="*/ 0 60000 65536"/>
                    <a:gd name="T11" fmla="*/ 0 60000 65536"/>
                    <a:gd name="T12" fmla="*/ 0 60000 65536"/>
                    <a:gd name="T13" fmla="*/ 0 60000 65536"/>
                    <a:gd name="T14" fmla="*/ 0 60000 65536"/>
                    <a:gd name="T15" fmla="*/ 0 w 44"/>
                    <a:gd name="T16" fmla="*/ 0 h 32"/>
                    <a:gd name="T17" fmla="*/ 44 w 44"/>
                    <a:gd name="T18" fmla="*/ 32 h 32"/>
                  </a:gdLst>
                  <a:ahLst/>
                  <a:cxnLst>
                    <a:cxn ang="T10">
                      <a:pos x="T0" y="T1"/>
                    </a:cxn>
                    <a:cxn ang="T11">
                      <a:pos x="T2" y="T3"/>
                    </a:cxn>
                    <a:cxn ang="T12">
                      <a:pos x="T4" y="T5"/>
                    </a:cxn>
                    <a:cxn ang="T13">
                      <a:pos x="T6" y="T7"/>
                    </a:cxn>
                    <a:cxn ang="T14">
                      <a:pos x="T8" y="T9"/>
                    </a:cxn>
                  </a:cxnLst>
                  <a:rect l="T15" t="T16" r="T17" b="T18"/>
                  <a:pathLst>
                    <a:path w="44" h="32">
                      <a:moveTo>
                        <a:pt x="7" y="0"/>
                      </a:moveTo>
                      <a:lnTo>
                        <a:pt x="0" y="16"/>
                      </a:lnTo>
                      <a:lnTo>
                        <a:pt x="36" y="32"/>
                      </a:lnTo>
                      <a:lnTo>
                        <a:pt x="44" y="16"/>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7" name="Freeform 141"/>
                <p:cNvSpPr>
                  <a:spLocks/>
                </p:cNvSpPr>
                <p:nvPr/>
              </p:nvSpPr>
              <p:spPr bwMode="auto">
                <a:xfrm>
                  <a:off x="4478" y="3508"/>
                  <a:ext cx="9" cy="10"/>
                </a:xfrm>
                <a:custGeom>
                  <a:avLst/>
                  <a:gdLst>
                    <a:gd name="T0" fmla="*/ 0 w 19"/>
                    <a:gd name="T1" fmla="*/ 0 h 19"/>
                    <a:gd name="T2" fmla="*/ 0 w 19"/>
                    <a:gd name="T3" fmla="*/ 1 h 19"/>
                    <a:gd name="T4" fmla="*/ 0 w 19"/>
                    <a:gd name="T5" fmla="*/ 1 h 19"/>
                    <a:gd name="T6" fmla="*/ 0 w 19"/>
                    <a:gd name="T7" fmla="*/ 1 h 19"/>
                    <a:gd name="T8" fmla="*/ 0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2" y="0"/>
                      </a:moveTo>
                      <a:lnTo>
                        <a:pt x="0" y="18"/>
                      </a:lnTo>
                      <a:lnTo>
                        <a:pt x="18" y="19"/>
                      </a:lnTo>
                      <a:lnTo>
                        <a:pt x="19" y="2"/>
                      </a:lnTo>
                      <a:lnTo>
                        <a:pt x="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8" name="Freeform 142"/>
                <p:cNvSpPr>
                  <a:spLocks/>
                </p:cNvSpPr>
                <p:nvPr/>
              </p:nvSpPr>
              <p:spPr bwMode="auto">
                <a:xfrm>
                  <a:off x="4486" y="3509"/>
                  <a:ext cx="40" cy="15"/>
                </a:xfrm>
                <a:custGeom>
                  <a:avLst/>
                  <a:gdLst>
                    <a:gd name="T0" fmla="*/ 0 w 82"/>
                    <a:gd name="T1" fmla="*/ 0 h 30"/>
                    <a:gd name="T2" fmla="*/ 0 w 82"/>
                    <a:gd name="T3" fmla="*/ 1 h 30"/>
                    <a:gd name="T4" fmla="*/ 2 w 82"/>
                    <a:gd name="T5" fmla="*/ 1 h 30"/>
                    <a:gd name="T6" fmla="*/ 2 w 82"/>
                    <a:gd name="T7" fmla="*/ 1 h 30"/>
                    <a:gd name="T8" fmla="*/ 0 w 82"/>
                    <a:gd name="T9" fmla="*/ 0 h 30"/>
                    <a:gd name="T10" fmla="*/ 0 60000 65536"/>
                    <a:gd name="T11" fmla="*/ 0 60000 65536"/>
                    <a:gd name="T12" fmla="*/ 0 60000 65536"/>
                    <a:gd name="T13" fmla="*/ 0 60000 65536"/>
                    <a:gd name="T14" fmla="*/ 0 60000 65536"/>
                    <a:gd name="T15" fmla="*/ 0 w 82"/>
                    <a:gd name="T16" fmla="*/ 0 h 30"/>
                    <a:gd name="T17" fmla="*/ 82 w 82"/>
                    <a:gd name="T18" fmla="*/ 30 h 30"/>
                  </a:gdLst>
                  <a:ahLst/>
                  <a:cxnLst>
                    <a:cxn ang="T10">
                      <a:pos x="T0" y="T1"/>
                    </a:cxn>
                    <a:cxn ang="T11">
                      <a:pos x="T2" y="T3"/>
                    </a:cxn>
                    <a:cxn ang="T12">
                      <a:pos x="T4" y="T5"/>
                    </a:cxn>
                    <a:cxn ang="T13">
                      <a:pos x="T6" y="T7"/>
                    </a:cxn>
                    <a:cxn ang="T14">
                      <a:pos x="T8" y="T9"/>
                    </a:cxn>
                  </a:cxnLst>
                  <a:rect l="T15" t="T16" r="T17" b="T18"/>
                  <a:pathLst>
                    <a:path w="82" h="30">
                      <a:moveTo>
                        <a:pt x="3" y="0"/>
                      </a:moveTo>
                      <a:lnTo>
                        <a:pt x="0" y="17"/>
                      </a:lnTo>
                      <a:lnTo>
                        <a:pt x="79" y="30"/>
                      </a:lnTo>
                      <a:lnTo>
                        <a:pt x="82" y="13"/>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9" name="Freeform 143"/>
                <p:cNvSpPr>
                  <a:spLocks/>
                </p:cNvSpPr>
                <p:nvPr/>
              </p:nvSpPr>
              <p:spPr bwMode="auto">
                <a:xfrm>
                  <a:off x="4525" y="3515"/>
                  <a:ext cx="6" cy="10"/>
                </a:xfrm>
                <a:custGeom>
                  <a:avLst/>
                  <a:gdLst>
                    <a:gd name="T0" fmla="*/ 0 w 13"/>
                    <a:gd name="T1" fmla="*/ 0 h 19"/>
                    <a:gd name="T2" fmla="*/ 0 w 13"/>
                    <a:gd name="T3" fmla="*/ 1 h 19"/>
                    <a:gd name="T4" fmla="*/ 0 w 13"/>
                    <a:gd name="T5" fmla="*/ 1 h 19"/>
                    <a:gd name="T6" fmla="*/ 0 w 13"/>
                    <a:gd name="T7" fmla="*/ 1 h 19"/>
                    <a:gd name="T8" fmla="*/ 0 w 13"/>
                    <a:gd name="T9" fmla="*/ 0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3" y="0"/>
                      </a:moveTo>
                      <a:lnTo>
                        <a:pt x="0" y="17"/>
                      </a:lnTo>
                      <a:lnTo>
                        <a:pt x="10" y="19"/>
                      </a:lnTo>
                      <a:lnTo>
                        <a:pt x="13" y="1"/>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0" name="Freeform 144"/>
                <p:cNvSpPr>
                  <a:spLocks/>
                </p:cNvSpPr>
                <p:nvPr/>
              </p:nvSpPr>
              <p:spPr bwMode="auto">
                <a:xfrm>
                  <a:off x="4530" y="3516"/>
                  <a:ext cx="5" cy="9"/>
                </a:xfrm>
                <a:custGeom>
                  <a:avLst/>
                  <a:gdLst>
                    <a:gd name="T0" fmla="*/ 0 w 10"/>
                    <a:gd name="T1" fmla="*/ 1 h 18"/>
                    <a:gd name="T2" fmla="*/ 1 w 10"/>
                    <a:gd name="T3" fmla="*/ 1 h 18"/>
                    <a:gd name="T4" fmla="*/ 1 w 10"/>
                    <a:gd name="T5" fmla="*/ 1 h 18"/>
                    <a:gd name="T6" fmla="*/ 1 w 10"/>
                    <a:gd name="T7" fmla="*/ 0 h 18"/>
                    <a:gd name="T8" fmla="*/ 0 w 10"/>
                    <a:gd name="T9" fmla="*/ 1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0" y="2"/>
                      </a:moveTo>
                      <a:lnTo>
                        <a:pt x="4" y="18"/>
                      </a:lnTo>
                      <a:lnTo>
                        <a:pt x="10" y="16"/>
                      </a:lnTo>
                      <a:lnTo>
                        <a:pt x="6" y="0"/>
                      </a:lnTo>
                      <a:lnTo>
                        <a:pt x="0" y="2"/>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1" name="Freeform 145"/>
                <p:cNvSpPr>
                  <a:spLocks/>
                </p:cNvSpPr>
                <p:nvPr/>
              </p:nvSpPr>
              <p:spPr bwMode="auto">
                <a:xfrm>
                  <a:off x="4533" y="3509"/>
                  <a:ext cx="40" cy="15"/>
                </a:xfrm>
                <a:custGeom>
                  <a:avLst/>
                  <a:gdLst>
                    <a:gd name="T0" fmla="*/ 0 w 80"/>
                    <a:gd name="T1" fmla="*/ 1 h 30"/>
                    <a:gd name="T2" fmla="*/ 1 w 80"/>
                    <a:gd name="T3" fmla="*/ 1 h 30"/>
                    <a:gd name="T4" fmla="*/ 3 w 80"/>
                    <a:gd name="T5" fmla="*/ 1 h 30"/>
                    <a:gd name="T6" fmla="*/ 3 w 80"/>
                    <a:gd name="T7" fmla="*/ 0 h 30"/>
                    <a:gd name="T8" fmla="*/ 0 w 80"/>
                    <a:gd name="T9" fmla="*/ 1 h 30"/>
                    <a:gd name="T10" fmla="*/ 0 60000 65536"/>
                    <a:gd name="T11" fmla="*/ 0 60000 65536"/>
                    <a:gd name="T12" fmla="*/ 0 60000 65536"/>
                    <a:gd name="T13" fmla="*/ 0 60000 65536"/>
                    <a:gd name="T14" fmla="*/ 0 60000 65536"/>
                    <a:gd name="T15" fmla="*/ 0 w 80"/>
                    <a:gd name="T16" fmla="*/ 0 h 30"/>
                    <a:gd name="T17" fmla="*/ 80 w 80"/>
                    <a:gd name="T18" fmla="*/ 30 h 30"/>
                  </a:gdLst>
                  <a:ahLst/>
                  <a:cxnLst>
                    <a:cxn ang="T10">
                      <a:pos x="T0" y="T1"/>
                    </a:cxn>
                    <a:cxn ang="T11">
                      <a:pos x="T2" y="T3"/>
                    </a:cxn>
                    <a:cxn ang="T12">
                      <a:pos x="T4" y="T5"/>
                    </a:cxn>
                    <a:cxn ang="T13">
                      <a:pos x="T6" y="T7"/>
                    </a:cxn>
                    <a:cxn ang="T14">
                      <a:pos x="T8" y="T9"/>
                    </a:cxn>
                  </a:cxnLst>
                  <a:rect l="T15" t="T16" r="T17" b="T18"/>
                  <a:pathLst>
                    <a:path w="80" h="30">
                      <a:moveTo>
                        <a:pt x="0" y="13"/>
                      </a:moveTo>
                      <a:lnTo>
                        <a:pt x="3" y="30"/>
                      </a:lnTo>
                      <a:lnTo>
                        <a:pt x="80" y="17"/>
                      </a:lnTo>
                      <a:lnTo>
                        <a:pt x="77" y="0"/>
                      </a:lnTo>
                      <a:lnTo>
                        <a:pt x="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2" name="Freeform 146"/>
                <p:cNvSpPr>
                  <a:spLocks/>
                </p:cNvSpPr>
                <p:nvPr/>
              </p:nvSpPr>
              <p:spPr bwMode="auto">
                <a:xfrm>
                  <a:off x="4572" y="3508"/>
                  <a:ext cx="9" cy="10"/>
                </a:xfrm>
                <a:custGeom>
                  <a:avLst/>
                  <a:gdLst>
                    <a:gd name="T0" fmla="*/ 0 w 18"/>
                    <a:gd name="T1" fmla="*/ 1 h 19"/>
                    <a:gd name="T2" fmla="*/ 1 w 18"/>
                    <a:gd name="T3" fmla="*/ 1 h 19"/>
                    <a:gd name="T4" fmla="*/ 1 w 18"/>
                    <a:gd name="T5" fmla="*/ 1 h 19"/>
                    <a:gd name="T6" fmla="*/ 1 w 18"/>
                    <a:gd name="T7" fmla="*/ 0 h 19"/>
                    <a:gd name="T8" fmla="*/ 0 w 18"/>
                    <a:gd name="T9" fmla="*/ 1 h 19"/>
                    <a:gd name="T10" fmla="*/ 0 60000 65536"/>
                    <a:gd name="T11" fmla="*/ 0 60000 65536"/>
                    <a:gd name="T12" fmla="*/ 0 60000 65536"/>
                    <a:gd name="T13" fmla="*/ 0 60000 65536"/>
                    <a:gd name="T14" fmla="*/ 0 60000 65536"/>
                    <a:gd name="T15" fmla="*/ 0 w 18"/>
                    <a:gd name="T16" fmla="*/ 0 h 19"/>
                    <a:gd name="T17" fmla="*/ 18 w 18"/>
                    <a:gd name="T18" fmla="*/ 19 h 19"/>
                  </a:gdLst>
                  <a:ahLst/>
                  <a:cxnLst>
                    <a:cxn ang="T10">
                      <a:pos x="T0" y="T1"/>
                    </a:cxn>
                    <a:cxn ang="T11">
                      <a:pos x="T2" y="T3"/>
                    </a:cxn>
                    <a:cxn ang="T12">
                      <a:pos x="T4" y="T5"/>
                    </a:cxn>
                    <a:cxn ang="T13">
                      <a:pos x="T6" y="T7"/>
                    </a:cxn>
                    <a:cxn ang="T14">
                      <a:pos x="T8" y="T9"/>
                    </a:cxn>
                  </a:cxnLst>
                  <a:rect l="T15" t="T16" r="T17" b="T18"/>
                  <a:pathLst>
                    <a:path w="18" h="19">
                      <a:moveTo>
                        <a:pt x="0" y="2"/>
                      </a:moveTo>
                      <a:lnTo>
                        <a:pt x="2" y="19"/>
                      </a:lnTo>
                      <a:lnTo>
                        <a:pt x="18" y="18"/>
                      </a:lnTo>
                      <a:lnTo>
                        <a:pt x="16" y="0"/>
                      </a:lnTo>
                      <a:lnTo>
                        <a:pt x="0" y="2"/>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3" name="Freeform 147"/>
                <p:cNvSpPr>
                  <a:spLocks/>
                </p:cNvSpPr>
                <p:nvPr/>
              </p:nvSpPr>
              <p:spPr bwMode="auto">
                <a:xfrm>
                  <a:off x="4579" y="3501"/>
                  <a:ext cx="22" cy="16"/>
                </a:xfrm>
                <a:custGeom>
                  <a:avLst/>
                  <a:gdLst>
                    <a:gd name="T0" fmla="*/ 0 w 46"/>
                    <a:gd name="T1" fmla="*/ 1 h 32"/>
                    <a:gd name="T2" fmla="*/ 0 w 46"/>
                    <a:gd name="T3" fmla="*/ 1 h 32"/>
                    <a:gd name="T4" fmla="*/ 1 w 46"/>
                    <a:gd name="T5" fmla="*/ 1 h 32"/>
                    <a:gd name="T6" fmla="*/ 1 w 46"/>
                    <a:gd name="T7" fmla="*/ 0 h 32"/>
                    <a:gd name="T8" fmla="*/ 0 w 46"/>
                    <a:gd name="T9" fmla="*/ 1 h 32"/>
                    <a:gd name="T10" fmla="*/ 0 60000 65536"/>
                    <a:gd name="T11" fmla="*/ 0 60000 65536"/>
                    <a:gd name="T12" fmla="*/ 0 60000 65536"/>
                    <a:gd name="T13" fmla="*/ 0 60000 65536"/>
                    <a:gd name="T14" fmla="*/ 0 60000 65536"/>
                    <a:gd name="T15" fmla="*/ 0 w 46"/>
                    <a:gd name="T16" fmla="*/ 0 h 32"/>
                    <a:gd name="T17" fmla="*/ 46 w 46"/>
                    <a:gd name="T18" fmla="*/ 32 h 32"/>
                  </a:gdLst>
                  <a:ahLst/>
                  <a:cxnLst>
                    <a:cxn ang="T10">
                      <a:pos x="T0" y="T1"/>
                    </a:cxn>
                    <a:cxn ang="T11">
                      <a:pos x="T2" y="T3"/>
                    </a:cxn>
                    <a:cxn ang="T12">
                      <a:pos x="T4" y="T5"/>
                    </a:cxn>
                    <a:cxn ang="T13">
                      <a:pos x="T6" y="T7"/>
                    </a:cxn>
                    <a:cxn ang="T14">
                      <a:pos x="T8" y="T9"/>
                    </a:cxn>
                  </a:cxnLst>
                  <a:rect l="T15" t="T16" r="T17" b="T18"/>
                  <a:pathLst>
                    <a:path w="46" h="32">
                      <a:moveTo>
                        <a:pt x="0" y="16"/>
                      </a:moveTo>
                      <a:lnTo>
                        <a:pt x="8" y="32"/>
                      </a:lnTo>
                      <a:lnTo>
                        <a:pt x="46" y="16"/>
                      </a:lnTo>
                      <a:lnTo>
                        <a:pt x="38" y="0"/>
                      </a:lnTo>
                      <a:lnTo>
                        <a:pt x="0" y="1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4" name="Freeform 148"/>
                <p:cNvSpPr>
                  <a:spLocks/>
                </p:cNvSpPr>
                <p:nvPr/>
              </p:nvSpPr>
              <p:spPr bwMode="auto">
                <a:xfrm>
                  <a:off x="4598" y="3498"/>
                  <a:ext cx="13" cy="11"/>
                </a:xfrm>
                <a:custGeom>
                  <a:avLst/>
                  <a:gdLst>
                    <a:gd name="T0" fmla="*/ 0 w 26"/>
                    <a:gd name="T1" fmla="*/ 1 h 22"/>
                    <a:gd name="T2" fmla="*/ 1 w 26"/>
                    <a:gd name="T3" fmla="*/ 1 h 22"/>
                    <a:gd name="T4" fmla="*/ 1 w 26"/>
                    <a:gd name="T5" fmla="*/ 1 h 22"/>
                    <a:gd name="T6" fmla="*/ 1 w 26"/>
                    <a:gd name="T7" fmla="*/ 0 h 22"/>
                    <a:gd name="T8" fmla="*/ 0 w 26"/>
                    <a:gd name="T9" fmla="*/ 1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0" y="6"/>
                      </a:moveTo>
                      <a:lnTo>
                        <a:pt x="4" y="22"/>
                      </a:lnTo>
                      <a:lnTo>
                        <a:pt x="26" y="16"/>
                      </a:lnTo>
                      <a:lnTo>
                        <a:pt x="22" y="0"/>
                      </a:lnTo>
                      <a:lnTo>
                        <a:pt x="0" y="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5" name="Freeform 149"/>
                <p:cNvSpPr>
                  <a:spLocks/>
                </p:cNvSpPr>
                <p:nvPr/>
              </p:nvSpPr>
              <p:spPr bwMode="auto">
                <a:xfrm>
                  <a:off x="4609" y="3488"/>
                  <a:ext cx="27" cy="18"/>
                </a:xfrm>
                <a:custGeom>
                  <a:avLst/>
                  <a:gdLst>
                    <a:gd name="T0" fmla="*/ 0 w 54"/>
                    <a:gd name="T1" fmla="*/ 1 h 36"/>
                    <a:gd name="T2" fmla="*/ 1 w 54"/>
                    <a:gd name="T3" fmla="*/ 2 h 36"/>
                    <a:gd name="T4" fmla="*/ 2 w 54"/>
                    <a:gd name="T5" fmla="*/ 1 h 36"/>
                    <a:gd name="T6" fmla="*/ 2 w 54"/>
                    <a:gd name="T7" fmla="*/ 0 h 36"/>
                    <a:gd name="T8" fmla="*/ 0 w 54"/>
                    <a:gd name="T9" fmla="*/ 1 h 36"/>
                    <a:gd name="T10" fmla="*/ 0 60000 65536"/>
                    <a:gd name="T11" fmla="*/ 0 60000 65536"/>
                    <a:gd name="T12" fmla="*/ 0 60000 65536"/>
                    <a:gd name="T13" fmla="*/ 0 60000 65536"/>
                    <a:gd name="T14" fmla="*/ 0 60000 65536"/>
                    <a:gd name="T15" fmla="*/ 0 w 54"/>
                    <a:gd name="T16" fmla="*/ 0 h 36"/>
                    <a:gd name="T17" fmla="*/ 54 w 54"/>
                    <a:gd name="T18" fmla="*/ 36 h 36"/>
                  </a:gdLst>
                  <a:ahLst/>
                  <a:cxnLst>
                    <a:cxn ang="T10">
                      <a:pos x="T0" y="T1"/>
                    </a:cxn>
                    <a:cxn ang="T11">
                      <a:pos x="T2" y="T3"/>
                    </a:cxn>
                    <a:cxn ang="T12">
                      <a:pos x="T4" y="T5"/>
                    </a:cxn>
                    <a:cxn ang="T13">
                      <a:pos x="T6" y="T7"/>
                    </a:cxn>
                    <a:cxn ang="T14">
                      <a:pos x="T8" y="T9"/>
                    </a:cxn>
                  </a:cxnLst>
                  <a:rect l="T15" t="T16" r="T17" b="T18"/>
                  <a:pathLst>
                    <a:path w="54" h="36">
                      <a:moveTo>
                        <a:pt x="0" y="20"/>
                      </a:moveTo>
                      <a:lnTo>
                        <a:pt x="7" y="36"/>
                      </a:lnTo>
                      <a:lnTo>
                        <a:pt x="54" y="16"/>
                      </a:lnTo>
                      <a:lnTo>
                        <a:pt x="47" y="0"/>
                      </a:lnTo>
                      <a:lnTo>
                        <a:pt x="0" y="2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6" name="Freeform 150"/>
                <p:cNvSpPr>
                  <a:spLocks/>
                </p:cNvSpPr>
                <p:nvPr/>
              </p:nvSpPr>
              <p:spPr bwMode="auto">
                <a:xfrm>
                  <a:off x="4631" y="3481"/>
                  <a:ext cx="17" cy="14"/>
                </a:xfrm>
                <a:custGeom>
                  <a:avLst/>
                  <a:gdLst>
                    <a:gd name="T0" fmla="*/ 0 w 34"/>
                    <a:gd name="T1" fmla="*/ 1 h 28"/>
                    <a:gd name="T2" fmla="*/ 1 w 34"/>
                    <a:gd name="T3" fmla="*/ 1 h 28"/>
                    <a:gd name="T4" fmla="*/ 2 w 34"/>
                    <a:gd name="T5" fmla="*/ 1 h 28"/>
                    <a:gd name="T6" fmla="*/ 1 w 34"/>
                    <a:gd name="T7" fmla="*/ 0 h 28"/>
                    <a:gd name="T8" fmla="*/ 0 w 34"/>
                    <a:gd name="T9" fmla="*/ 1 h 28"/>
                    <a:gd name="T10" fmla="*/ 0 60000 65536"/>
                    <a:gd name="T11" fmla="*/ 0 60000 65536"/>
                    <a:gd name="T12" fmla="*/ 0 60000 65536"/>
                    <a:gd name="T13" fmla="*/ 0 60000 65536"/>
                    <a:gd name="T14" fmla="*/ 0 60000 65536"/>
                    <a:gd name="T15" fmla="*/ 0 w 34"/>
                    <a:gd name="T16" fmla="*/ 0 h 28"/>
                    <a:gd name="T17" fmla="*/ 34 w 34"/>
                    <a:gd name="T18" fmla="*/ 28 h 28"/>
                  </a:gdLst>
                  <a:ahLst/>
                  <a:cxnLst>
                    <a:cxn ang="T10">
                      <a:pos x="T0" y="T1"/>
                    </a:cxn>
                    <a:cxn ang="T11">
                      <a:pos x="T2" y="T3"/>
                    </a:cxn>
                    <a:cxn ang="T12">
                      <a:pos x="T4" y="T5"/>
                    </a:cxn>
                    <a:cxn ang="T13">
                      <a:pos x="T6" y="T7"/>
                    </a:cxn>
                    <a:cxn ang="T14">
                      <a:pos x="T8" y="T9"/>
                    </a:cxn>
                  </a:cxnLst>
                  <a:rect l="T15" t="T16" r="T17" b="T18"/>
                  <a:pathLst>
                    <a:path w="34" h="28">
                      <a:moveTo>
                        <a:pt x="0" y="14"/>
                      </a:moveTo>
                      <a:lnTo>
                        <a:pt x="9" y="28"/>
                      </a:lnTo>
                      <a:lnTo>
                        <a:pt x="34" y="15"/>
                      </a:lnTo>
                      <a:lnTo>
                        <a:pt x="25" y="0"/>
                      </a:lnTo>
                      <a:lnTo>
                        <a:pt x="0" y="1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7" name="Freeform 151"/>
                <p:cNvSpPr>
                  <a:spLocks/>
                </p:cNvSpPr>
                <p:nvPr/>
              </p:nvSpPr>
              <p:spPr bwMode="auto">
                <a:xfrm>
                  <a:off x="4644" y="3467"/>
                  <a:ext cx="22" cy="22"/>
                </a:xfrm>
                <a:custGeom>
                  <a:avLst/>
                  <a:gdLst>
                    <a:gd name="T0" fmla="*/ 0 w 45"/>
                    <a:gd name="T1" fmla="*/ 1 h 42"/>
                    <a:gd name="T2" fmla="*/ 0 w 45"/>
                    <a:gd name="T3" fmla="*/ 2 h 42"/>
                    <a:gd name="T4" fmla="*/ 1 w 45"/>
                    <a:gd name="T5" fmla="*/ 1 h 42"/>
                    <a:gd name="T6" fmla="*/ 1 w 45"/>
                    <a:gd name="T7" fmla="*/ 0 h 42"/>
                    <a:gd name="T8" fmla="*/ 0 w 45"/>
                    <a:gd name="T9" fmla="*/ 1 h 42"/>
                    <a:gd name="T10" fmla="*/ 0 60000 65536"/>
                    <a:gd name="T11" fmla="*/ 0 60000 65536"/>
                    <a:gd name="T12" fmla="*/ 0 60000 65536"/>
                    <a:gd name="T13" fmla="*/ 0 60000 65536"/>
                    <a:gd name="T14" fmla="*/ 0 60000 65536"/>
                    <a:gd name="T15" fmla="*/ 0 w 45"/>
                    <a:gd name="T16" fmla="*/ 0 h 42"/>
                    <a:gd name="T17" fmla="*/ 45 w 45"/>
                    <a:gd name="T18" fmla="*/ 42 h 42"/>
                  </a:gdLst>
                  <a:ahLst/>
                  <a:cxnLst>
                    <a:cxn ang="T10">
                      <a:pos x="T0" y="T1"/>
                    </a:cxn>
                    <a:cxn ang="T11">
                      <a:pos x="T2" y="T3"/>
                    </a:cxn>
                    <a:cxn ang="T12">
                      <a:pos x="T4" y="T5"/>
                    </a:cxn>
                    <a:cxn ang="T13">
                      <a:pos x="T6" y="T7"/>
                    </a:cxn>
                    <a:cxn ang="T14">
                      <a:pos x="T8" y="T9"/>
                    </a:cxn>
                  </a:cxnLst>
                  <a:rect l="T15" t="T16" r="T17" b="T18"/>
                  <a:pathLst>
                    <a:path w="45" h="42">
                      <a:moveTo>
                        <a:pt x="0" y="27"/>
                      </a:moveTo>
                      <a:lnTo>
                        <a:pt x="10" y="42"/>
                      </a:lnTo>
                      <a:lnTo>
                        <a:pt x="45" y="14"/>
                      </a:lnTo>
                      <a:lnTo>
                        <a:pt x="35" y="0"/>
                      </a:lnTo>
                      <a:lnTo>
                        <a:pt x="0" y="2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8" name="Freeform 152"/>
                <p:cNvSpPr>
                  <a:spLocks/>
                </p:cNvSpPr>
                <p:nvPr/>
              </p:nvSpPr>
              <p:spPr bwMode="auto">
                <a:xfrm>
                  <a:off x="4662" y="3462"/>
                  <a:ext cx="18" cy="13"/>
                </a:xfrm>
                <a:custGeom>
                  <a:avLst/>
                  <a:gdLst>
                    <a:gd name="T0" fmla="*/ 0 w 37"/>
                    <a:gd name="T1" fmla="*/ 0 h 28"/>
                    <a:gd name="T2" fmla="*/ 0 w 37"/>
                    <a:gd name="T3" fmla="*/ 0 h 28"/>
                    <a:gd name="T4" fmla="*/ 1 w 37"/>
                    <a:gd name="T5" fmla="*/ 0 h 28"/>
                    <a:gd name="T6" fmla="*/ 0 w 37"/>
                    <a:gd name="T7" fmla="*/ 0 h 28"/>
                    <a:gd name="T8" fmla="*/ 0 w 37"/>
                    <a:gd name="T9" fmla="*/ 0 h 28"/>
                    <a:gd name="T10" fmla="*/ 0 60000 65536"/>
                    <a:gd name="T11" fmla="*/ 0 60000 65536"/>
                    <a:gd name="T12" fmla="*/ 0 60000 65536"/>
                    <a:gd name="T13" fmla="*/ 0 60000 65536"/>
                    <a:gd name="T14" fmla="*/ 0 60000 65536"/>
                    <a:gd name="T15" fmla="*/ 0 w 37"/>
                    <a:gd name="T16" fmla="*/ 0 h 28"/>
                    <a:gd name="T17" fmla="*/ 37 w 37"/>
                    <a:gd name="T18" fmla="*/ 28 h 28"/>
                  </a:gdLst>
                  <a:ahLst/>
                  <a:cxnLst>
                    <a:cxn ang="T10">
                      <a:pos x="T0" y="T1"/>
                    </a:cxn>
                    <a:cxn ang="T11">
                      <a:pos x="T2" y="T3"/>
                    </a:cxn>
                    <a:cxn ang="T12">
                      <a:pos x="T4" y="T5"/>
                    </a:cxn>
                    <a:cxn ang="T13">
                      <a:pos x="T6" y="T7"/>
                    </a:cxn>
                    <a:cxn ang="T14">
                      <a:pos x="T8" y="T9"/>
                    </a:cxn>
                  </a:cxnLst>
                  <a:rect l="T15" t="T16" r="T17" b="T18"/>
                  <a:pathLst>
                    <a:path w="37" h="28">
                      <a:moveTo>
                        <a:pt x="0" y="12"/>
                      </a:moveTo>
                      <a:lnTo>
                        <a:pt x="8" y="28"/>
                      </a:lnTo>
                      <a:lnTo>
                        <a:pt x="37" y="16"/>
                      </a:lnTo>
                      <a:lnTo>
                        <a:pt x="30" y="0"/>
                      </a:lnTo>
                      <a:lnTo>
                        <a:pt x="0" y="12"/>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9" name="Freeform 153"/>
                <p:cNvSpPr>
                  <a:spLocks/>
                </p:cNvSpPr>
                <p:nvPr/>
              </p:nvSpPr>
              <p:spPr bwMode="auto">
                <a:xfrm>
                  <a:off x="4676" y="3456"/>
                  <a:ext cx="12" cy="13"/>
                </a:xfrm>
                <a:custGeom>
                  <a:avLst/>
                  <a:gdLst>
                    <a:gd name="T0" fmla="*/ 0 w 25"/>
                    <a:gd name="T1" fmla="*/ 1 h 26"/>
                    <a:gd name="T2" fmla="*/ 0 w 25"/>
                    <a:gd name="T3" fmla="*/ 1 h 26"/>
                    <a:gd name="T4" fmla="*/ 0 w 25"/>
                    <a:gd name="T5" fmla="*/ 1 h 26"/>
                    <a:gd name="T6" fmla="*/ 0 w 25"/>
                    <a:gd name="T7" fmla="*/ 0 h 26"/>
                    <a:gd name="T8" fmla="*/ 0 w 25"/>
                    <a:gd name="T9" fmla="*/ 1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0" y="13"/>
                      </a:moveTo>
                      <a:lnTo>
                        <a:pt x="10" y="26"/>
                      </a:lnTo>
                      <a:lnTo>
                        <a:pt x="25" y="13"/>
                      </a:lnTo>
                      <a:lnTo>
                        <a:pt x="15" y="0"/>
                      </a:lnTo>
                      <a:lnTo>
                        <a:pt x="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0" name="Freeform 154"/>
                <p:cNvSpPr>
                  <a:spLocks/>
                </p:cNvSpPr>
                <p:nvPr/>
              </p:nvSpPr>
              <p:spPr bwMode="auto">
                <a:xfrm>
                  <a:off x="4683" y="3438"/>
                  <a:ext cx="25" cy="24"/>
                </a:xfrm>
                <a:custGeom>
                  <a:avLst/>
                  <a:gdLst>
                    <a:gd name="T0" fmla="*/ 0 w 51"/>
                    <a:gd name="T1" fmla="*/ 1 h 50"/>
                    <a:gd name="T2" fmla="*/ 0 w 51"/>
                    <a:gd name="T3" fmla="*/ 1 h 50"/>
                    <a:gd name="T4" fmla="*/ 1 w 51"/>
                    <a:gd name="T5" fmla="*/ 0 h 50"/>
                    <a:gd name="T6" fmla="*/ 1 w 51"/>
                    <a:gd name="T7" fmla="*/ 0 h 50"/>
                    <a:gd name="T8" fmla="*/ 0 w 51"/>
                    <a:gd name="T9" fmla="*/ 1 h 50"/>
                    <a:gd name="T10" fmla="*/ 0 60000 65536"/>
                    <a:gd name="T11" fmla="*/ 0 60000 65536"/>
                    <a:gd name="T12" fmla="*/ 0 60000 65536"/>
                    <a:gd name="T13" fmla="*/ 0 60000 65536"/>
                    <a:gd name="T14" fmla="*/ 0 60000 65536"/>
                    <a:gd name="T15" fmla="*/ 0 w 51"/>
                    <a:gd name="T16" fmla="*/ 0 h 50"/>
                    <a:gd name="T17" fmla="*/ 51 w 51"/>
                    <a:gd name="T18" fmla="*/ 50 h 50"/>
                  </a:gdLst>
                  <a:ahLst/>
                  <a:cxnLst>
                    <a:cxn ang="T10">
                      <a:pos x="T0" y="T1"/>
                    </a:cxn>
                    <a:cxn ang="T11">
                      <a:pos x="T2" y="T3"/>
                    </a:cxn>
                    <a:cxn ang="T12">
                      <a:pos x="T4" y="T5"/>
                    </a:cxn>
                    <a:cxn ang="T13">
                      <a:pos x="T6" y="T7"/>
                    </a:cxn>
                    <a:cxn ang="T14">
                      <a:pos x="T8" y="T9"/>
                    </a:cxn>
                  </a:cxnLst>
                  <a:rect l="T15" t="T16" r="T17" b="T18"/>
                  <a:pathLst>
                    <a:path w="51" h="50">
                      <a:moveTo>
                        <a:pt x="0" y="37"/>
                      </a:moveTo>
                      <a:lnTo>
                        <a:pt x="10" y="50"/>
                      </a:lnTo>
                      <a:lnTo>
                        <a:pt x="51" y="13"/>
                      </a:lnTo>
                      <a:lnTo>
                        <a:pt x="40" y="0"/>
                      </a:lnTo>
                      <a:lnTo>
                        <a:pt x="0" y="3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1" name="Freeform 155"/>
                <p:cNvSpPr>
                  <a:spLocks/>
                </p:cNvSpPr>
                <p:nvPr/>
              </p:nvSpPr>
              <p:spPr bwMode="auto">
                <a:xfrm>
                  <a:off x="4702" y="3416"/>
                  <a:ext cx="26" cy="28"/>
                </a:xfrm>
                <a:custGeom>
                  <a:avLst/>
                  <a:gdLst>
                    <a:gd name="T0" fmla="*/ 0 w 51"/>
                    <a:gd name="T1" fmla="*/ 1 h 57"/>
                    <a:gd name="T2" fmla="*/ 1 w 51"/>
                    <a:gd name="T3" fmla="*/ 1 h 57"/>
                    <a:gd name="T4" fmla="*/ 2 w 51"/>
                    <a:gd name="T5" fmla="*/ 0 h 57"/>
                    <a:gd name="T6" fmla="*/ 2 w 51"/>
                    <a:gd name="T7" fmla="*/ 0 h 57"/>
                    <a:gd name="T8" fmla="*/ 0 w 51"/>
                    <a:gd name="T9" fmla="*/ 1 h 57"/>
                    <a:gd name="T10" fmla="*/ 0 60000 65536"/>
                    <a:gd name="T11" fmla="*/ 0 60000 65536"/>
                    <a:gd name="T12" fmla="*/ 0 60000 65536"/>
                    <a:gd name="T13" fmla="*/ 0 60000 65536"/>
                    <a:gd name="T14" fmla="*/ 0 60000 65536"/>
                    <a:gd name="T15" fmla="*/ 0 w 51"/>
                    <a:gd name="T16" fmla="*/ 0 h 57"/>
                    <a:gd name="T17" fmla="*/ 51 w 51"/>
                    <a:gd name="T18" fmla="*/ 57 h 57"/>
                  </a:gdLst>
                  <a:ahLst/>
                  <a:cxnLst>
                    <a:cxn ang="T10">
                      <a:pos x="T0" y="T1"/>
                    </a:cxn>
                    <a:cxn ang="T11">
                      <a:pos x="T2" y="T3"/>
                    </a:cxn>
                    <a:cxn ang="T12">
                      <a:pos x="T4" y="T5"/>
                    </a:cxn>
                    <a:cxn ang="T13">
                      <a:pos x="T6" y="T7"/>
                    </a:cxn>
                    <a:cxn ang="T14">
                      <a:pos x="T8" y="T9"/>
                    </a:cxn>
                  </a:cxnLst>
                  <a:rect l="T15" t="T16" r="T17" b="T18"/>
                  <a:pathLst>
                    <a:path w="51" h="57">
                      <a:moveTo>
                        <a:pt x="0" y="44"/>
                      </a:moveTo>
                      <a:lnTo>
                        <a:pt x="12" y="57"/>
                      </a:lnTo>
                      <a:lnTo>
                        <a:pt x="51" y="14"/>
                      </a:lnTo>
                      <a:lnTo>
                        <a:pt x="39" y="0"/>
                      </a:lnTo>
                      <a:lnTo>
                        <a:pt x="0" y="4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2" name="Freeform 156"/>
                <p:cNvSpPr>
                  <a:spLocks/>
                </p:cNvSpPr>
                <p:nvPr/>
              </p:nvSpPr>
              <p:spPr bwMode="auto">
                <a:xfrm>
                  <a:off x="4722" y="3411"/>
                  <a:ext cx="10" cy="11"/>
                </a:xfrm>
                <a:custGeom>
                  <a:avLst/>
                  <a:gdLst>
                    <a:gd name="T0" fmla="*/ 0 w 21"/>
                    <a:gd name="T1" fmla="*/ 0 h 24"/>
                    <a:gd name="T2" fmla="*/ 0 w 21"/>
                    <a:gd name="T3" fmla="*/ 0 h 24"/>
                    <a:gd name="T4" fmla="*/ 0 w 21"/>
                    <a:gd name="T5" fmla="*/ 0 h 24"/>
                    <a:gd name="T6" fmla="*/ 0 w 21"/>
                    <a:gd name="T7" fmla="*/ 0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10"/>
                      </a:moveTo>
                      <a:lnTo>
                        <a:pt x="12" y="24"/>
                      </a:lnTo>
                      <a:lnTo>
                        <a:pt x="21" y="13"/>
                      </a:lnTo>
                      <a:lnTo>
                        <a:pt x="9" y="0"/>
                      </a:lnTo>
                      <a:lnTo>
                        <a:pt x="0" y="1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3" name="Freeform 157"/>
                <p:cNvSpPr>
                  <a:spLocks/>
                </p:cNvSpPr>
                <p:nvPr/>
              </p:nvSpPr>
              <p:spPr bwMode="auto">
                <a:xfrm>
                  <a:off x="4726" y="3402"/>
                  <a:ext cx="12" cy="15"/>
                </a:xfrm>
                <a:custGeom>
                  <a:avLst/>
                  <a:gdLst>
                    <a:gd name="T0" fmla="*/ 0 w 23"/>
                    <a:gd name="T1" fmla="*/ 1 h 30"/>
                    <a:gd name="T2" fmla="*/ 1 w 23"/>
                    <a:gd name="T3" fmla="*/ 1 h 30"/>
                    <a:gd name="T4" fmla="*/ 1 w 23"/>
                    <a:gd name="T5" fmla="*/ 1 h 30"/>
                    <a:gd name="T6" fmla="*/ 1 w 23"/>
                    <a:gd name="T7" fmla="*/ 0 h 30"/>
                    <a:gd name="T8" fmla="*/ 0 w 23"/>
                    <a:gd name="T9" fmla="*/ 1 h 30"/>
                    <a:gd name="T10" fmla="*/ 0 60000 65536"/>
                    <a:gd name="T11" fmla="*/ 0 60000 65536"/>
                    <a:gd name="T12" fmla="*/ 0 60000 65536"/>
                    <a:gd name="T13" fmla="*/ 0 60000 65536"/>
                    <a:gd name="T14" fmla="*/ 0 60000 65536"/>
                    <a:gd name="T15" fmla="*/ 0 w 23"/>
                    <a:gd name="T16" fmla="*/ 0 h 30"/>
                    <a:gd name="T17" fmla="*/ 23 w 23"/>
                    <a:gd name="T18" fmla="*/ 30 h 30"/>
                  </a:gdLst>
                  <a:ahLst/>
                  <a:cxnLst>
                    <a:cxn ang="T10">
                      <a:pos x="T0" y="T1"/>
                    </a:cxn>
                    <a:cxn ang="T11">
                      <a:pos x="T2" y="T3"/>
                    </a:cxn>
                    <a:cxn ang="T12">
                      <a:pos x="T4" y="T5"/>
                    </a:cxn>
                    <a:cxn ang="T13">
                      <a:pos x="T6" y="T7"/>
                    </a:cxn>
                    <a:cxn ang="T14">
                      <a:pos x="T8" y="T9"/>
                    </a:cxn>
                  </a:cxnLst>
                  <a:rect l="T15" t="T16" r="T17" b="T18"/>
                  <a:pathLst>
                    <a:path w="23" h="30">
                      <a:moveTo>
                        <a:pt x="0" y="17"/>
                      </a:moveTo>
                      <a:lnTo>
                        <a:pt x="12" y="30"/>
                      </a:lnTo>
                      <a:lnTo>
                        <a:pt x="23" y="13"/>
                      </a:lnTo>
                      <a:lnTo>
                        <a:pt x="12" y="0"/>
                      </a:lnTo>
                      <a:lnTo>
                        <a:pt x="0" y="1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4" name="Freeform 158"/>
                <p:cNvSpPr>
                  <a:spLocks/>
                </p:cNvSpPr>
                <p:nvPr/>
              </p:nvSpPr>
              <p:spPr bwMode="auto">
                <a:xfrm>
                  <a:off x="4733" y="3383"/>
                  <a:ext cx="25" cy="25"/>
                </a:xfrm>
                <a:custGeom>
                  <a:avLst/>
                  <a:gdLst>
                    <a:gd name="T0" fmla="*/ 0 w 50"/>
                    <a:gd name="T1" fmla="*/ 1 h 51"/>
                    <a:gd name="T2" fmla="*/ 1 w 50"/>
                    <a:gd name="T3" fmla="*/ 1 h 51"/>
                    <a:gd name="T4" fmla="*/ 2 w 50"/>
                    <a:gd name="T5" fmla="*/ 0 h 51"/>
                    <a:gd name="T6" fmla="*/ 2 w 50"/>
                    <a:gd name="T7" fmla="*/ 0 h 51"/>
                    <a:gd name="T8" fmla="*/ 0 w 50"/>
                    <a:gd name="T9" fmla="*/ 1 h 51"/>
                    <a:gd name="T10" fmla="*/ 0 60000 65536"/>
                    <a:gd name="T11" fmla="*/ 0 60000 65536"/>
                    <a:gd name="T12" fmla="*/ 0 60000 65536"/>
                    <a:gd name="T13" fmla="*/ 0 60000 65536"/>
                    <a:gd name="T14" fmla="*/ 0 60000 65536"/>
                    <a:gd name="T15" fmla="*/ 0 w 50"/>
                    <a:gd name="T16" fmla="*/ 0 h 51"/>
                    <a:gd name="T17" fmla="*/ 50 w 50"/>
                    <a:gd name="T18" fmla="*/ 51 h 51"/>
                  </a:gdLst>
                  <a:ahLst/>
                  <a:cxnLst>
                    <a:cxn ang="T10">
                      <a:pos x="T0" y="T1"/>
                    </a:cxn>
                    <a:cxn ang="T11">
                      <a:pos x="T2" y="T3"/>
                    </a:cxn>
                    <a:cxn ang="T12">
                      <a:pos x="T4" y="T5"/>
                    </a:cxn>
                    <a:cxn ang="T13">
                      <a:pos x="T6" y="T7"/>
                    </a:cxn>
                    <a:cxn ang="T14">
                      <a:pos x="T8" y="T9"/>
                    </a:cxn>
                  </a:cxnLst>
                  <a:rect l="T15" t="T16" r="T17" b="T18"/>
                  <a:pathLst>
                    <a:path w="50" h="51">
                      <a:moveTo>
                        <a:pt x="0" y="38"/>
                      </a:moveTo>
                      <a:lnTo>
                        <a:pt x="10" y="51"/>
                      </a:lnTo>
                      <a:lnTo>
                        <a:pt x="50" y="13"/>
                      </a:lnTo>
                      <a:lnTo>
                        <a:pt x="39" y="0"/>
                      </a:lnTo>
                      <a:lnTo>
                        <a:pt x="0" y="3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5" name="Freeform 159"/>
                <p:cNvSpPr>
                  <a:spLocks/>
                </p:cNvSpPr>
                <p:nvPr/>
              </p:nvSpPr>
              <p:spPr bwMode="auto">
                <a:xfrm>
                  <a:off x="4752" y="3364"/>
                  <a:ext cx="18" cy="26"/>
                </a:xfrm>
                <a:custGeom>
                  <a:avLst/>
                  <a:gdLst>
                    <a:gd name="T0" fmla="*/ 0 w 36"/>
                    <a:gd name="T1" fmla="*/ 2 h 51"/>
                    <a:gd name="T2" fmla="*/ 1 w 36"/>
                    <a:gd name="T3" fmla="*/ 2 h 51"/>
                    <a:gd name="T4" fmla="*/ 2 w 36"/>
                    <a:gd name="T5" fmla="*/ 1 h 51"/>
                    <a:gd name="T6" fmla="*/ 1 w 36"/>
                    <a:gd name="T7" fmla="*/ 0 h 51"/>
                    <a:gd name="T8" fmla="*/ 0 w 36"/>
                    <a:gd name="T9" fmla="*/ 2 h 51"/>
                    <a:gd name="T10" fmla="*/ 0 60000 65536"/>
                    <a:gd name="T11" fmla="*/ 0 60000 65536"/>
                    <a:gd name="T12" fmla="*/ 0 60000 65536"/>
                    <a:gd name="T13" fmla="*/ 0 60000 65536"/>
                    <a:gd name="T14" fmla="*/ 0 60000 65536"/>
                    <a:gd name="T15" fmla="*/ 0 w 36"/>
                    <a:gd name="T16" fmla="*/ 0 h 51"/>
                    <a:gd name="T17" fmla="*/ 36 w 36"/>
                    <a:gd name="T18" fmla="*/ 51 h 51"/>
                  </a:gdLst>
                  <a:ahLst/>
                  <a:cxnLst>
                    <a:cxn ang="T10">
                      <a:pos x="T0" y="T1"/>
                    </a:cxn>
                    <a:cxn ang="T11">
                      <a:pos x="T2" y="T3"/>
                    </a:cxn>
                    <a:cxn ang="T12">
                      <a:pos x="T4" y="T5"/>
                    </a:cxn>
                    <a:cxn ang="T13">
                      <a:pos x="T6" y="T7"/>
                    </a:cxn>
                    <a:cxn ang="T14">
                      <a:pos x="T8" y="T9"/>
                    </a:cxn>
                  </a:cxnLst>
                  <a:rect l="T15" t="T16" r="T17" b="T18"/>
                  <a:pathLst>
                    <a:path w="36" h="51">
                      <a:moveTo>
                        <a:pt x="0" y="38"/>
                      </a:moveTo>
                      <a:lnTo>
                        <a:pt x="12" y="51"/>
                      </a:lnTo>
                      <a:lnTo>
                        <a:pt x="36" y="13"/>
                      </a:lnTo>
                      <a:lnTo>
                        <a:pt x="25" y="0"/>
                      </a:lnTo>
                      <a:lnTo>
                        <a:pt x="0" y="3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6" name="Freeform 160"/>
                <p:cNvSpPr>
                  <a:spLocks/>
                </p:cNvSpPr>
                <p:nvPr/>
              </p:nvSpPr>
              <p:spPr bwMode="auto">
                <a:xfrm>
                  <a:off x="4765" y="3354"/>
                  <a:ext cx="15" cy="17"/>
                </a:xfrm>
                <a:custGeom>
                  <a:avLst/>
                  <a:gdLst>
                    <a:gd name="T0" fmla="*/ 0 w 29"/>
                    <a:gd name="T1" fmla="*/ 1 h 33"/>
                    <a:gd name="T2" fmla="*/ 1 w 29"/>
                    <a:gd name="T3" fmla="*/ 2 h 33"/>
                    <a:gd name="T4" fmla="*/ 1 w 29"/>
                    <a:gd name="T5" fmla="*/ 1 h 33"/>
                    <a:gd name="T6" fmla="*/ 1 w 29"/>
                    <a:gd name="T7" fmla="*/ 0 h 33"/>
                    <a:gd name="T8" fmla="*/ 0 w 29"/>
                    <a:gd name="T9" fmla="*/ 1 h 33"/>
                    <a:gd name="T10" fmla="*/ 0 60000 65536"/>
                    <a:gd name="T11" fmla="*/ 0 60000 65536"/>
                    <a:gd name="T12" fmla="*/ 0 60000 65536"/>
                    <a:gd name="T13" fmla="*/ 0 60000 65536"/>
                    <a:gd name="T14" fmla="*/ 0 60000 65536"/>
                    <a:gd name="T15" fmla="*/ 0 w 29"/>
                    <a:gd name="T16" fmla="*/ 0 h 33"/>
                    <a:gd name="T17" fmla="*/ 29 w 29"/>
                    <a:gd name="T18" fmla="*/ 33 h 33"/>
                  </a:gdLst>
                  <a:ahLst/>
                  <a:cxnLst>
                    <a:cxn ang="T10">
                      <a:pos x="T0" y="T1"/>
                    </a:cxn>
                    <a:cxn ang="T11">
                      <a:pos x="T2" y="T3"/>
                    </a:cxn>
                    <a:cxn ang="T12">
                      <a:pos x="T4" y="T5"/>
                    </a:cxn>
                    <a:cxn ang="T13">
                      <a:pos x="T6" y="T7"/>
                    </a:cxn>
                    <a:cxn ang="T14">
                      <a:pos x="T8" y="T9"/>
                    </a:cxn>
                  </a:cxnLst>
                  <a:rect l="T15" t="T16" r="T17" b="T18"/>
                  <a:pathLst>
                    <a:path w="29" h="33">
                      <a:moveTo>
                        <a:pt x="0" y="20"/>
                      </a:moveTo>
                      <a:lnTo>
                        <a:pt x="10" y="33"/>
                      </a:lnTo>
                      <a:lnTo>
                        <a:pt x="29" y="13"/>
                      </a:lnTo>
                      <a:lnTo>
                        <a:pt x="19" y="0"/>
                      </a:lnTo>
                      <a:lnTo>
                        <a:pt x="0" y="2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7" name="Freeform 161"/>
                <p:cNvSpPr>
                  <a:spLocks/>
                </p:cNvSpPr>
                <p:nvPr/>
              </p:nvSpPr>
              <p:spPr bwMode="auto">
                <a:xfrm>
                  <a:off x="4774" y="3336"/>
                  <a:ext cx="17" cy="24"/>
                </a:xfrm>
                <a:custGeom>
                  <a:avLst/>
                  <a:gdLst>
                    <a:gd name="T0" fmla="*/ 0 w 33"/>
                    <a:gd name="T1" fmla="*/ 2 h 46"/>
                    <a:gd name="T2" fmla="*/ 1 w 33"/>
                    <a:gd name="T3" fmla="*/ 2 h 46"/>
                    <a:gd name="T4" fmla="*/ 2 w 33"/>
                    <a:gd name="T5" fmla="*/ 1 h 46"/>
                    <a:gd name="T6" fmla="*/ 1 w 33"/>
                    <a:gd name="T7" fmla="*/ 0 h 46"/>
                    <a:gd name="T8" fmla="*/ 0 w 33"/>
                    <a:gd name="T9" fmla="*/ 2 h 46"/>
                    <a:gd name="T10" fmla="*/ 0 60000 65536"/>
                    <a:gd name="T11" fmla="*/ 0 60000 65536"/>
                    <a:gd name="T12" fmla="*/ 0 60000 65536"/>
                    <a:gd name="T13" fmla="*/ 0 60000 65536"/>
                    <a:gd name="T14" fmla="*/ 0 60000 65536"/>
                    <a:gd name="T15" fmla="*/ 0 w 33"/>
                    <a:gd name="T16" fmla="*/ 0 h 46"/>
                    <a:gd name="T17" fmla="*/ 33 w 33"/>
                    <a:gd name="T18" fmla="*/ 46 h 46"/>
                  </a:gdLst>
                  <a:ahLst/>
                  <a:cxnLst>
                    <a:cxn ang="T10">
                      <a:pos x="T0" y="T1"/>
                    </a:cxn>
                    <a:cxn ang="T11">
                      <a:pos x="T2" y="T3"/>
                    </a:cxn>
                    <a:cxn ang="T12">
                      <a:pos x="T4" y="T5"/>
                    </a:cxn>
                    <a:cxn ang="T13">
                      <a:pos x="T6" y="T7"/>
                    </a:cxn>
                    <a:cxn ang="T14">
                      <a:pos x="T8" y="T9"/>
                    </a:cxn>
                  </a:cxnLst>
                  <a:rect l="T15" t="T16" r="T17" b="T18"/>
                  <a:pathLst>
                    <a:path w="33" h="46">
                      <a:moveTo>
                        <a:pt x="0" y="36"/>
                      </a:moveTo>
                      <a:lnTo>
                        <a:pt x="13" y="46"/>
                      </a:lnTo>
                      <a:lnTo>
                        <a:pt x="33" y="10"/>
                      </a:lnTo>
                      <a:lnTo>
                        <a:pt x="20" y="0"/>
                      </a:lnTo>
                      <a:lnTo>
                        <a:pt x="0" y="3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8" name="Freeform 162"/>
                <p:cNvSpPr>
                  <a:spLocks/>
                </p:cNvSpPr>
                <p:nvPr/>
              </p:nvSpPr>
              <p:spPr bwMode="auto">
                <a:xfrm>
                  <a:off x="4785" y="3325"/>
                  <a:ext cx="19" cy="17"/>
                </a:xfrm>
                <a:custGeom>
                  <a:avLst/>
                  <a:gdLst>
                    <a:gd name="T0" fmla="*/ 0 w 38"/>
                    <a:gd name="T1" fmla="*/ 1 h 33"/>
                    <a:gd name="T2" fmla="*/ 1 w 38"/>
                    <a:gd name="T3" fmla="*/ 2 h 33"/>
                    <a:gd name="T4" fmla="*/ 2 w 38"/>
                    <a:gd name="T5" fmla="*/ 1 h 33"/>
                    <a:gd name="T6" fmla="*/ 1 w 38"/>
                    <a:gd name="T7" fmla="*/ 0 h 33"/>
                    <a:gd name="T8" fmla="*/ 0 w 38"/>
                    <a:gd name="T9" fmla="*/ 1 h 33"/>
                    <a:gd name="T10" fmla="*/ 0 60000 65536"/>
                    <a:gd name="T11" fmla="*/ 0 60000 65536"/>
                    <a:gd name="T12" fmla="*/ 0 60000 65536"/>
                    <a:gd name="T13" fmla="*/ 0 60000 65536"/>
                    <a:gd name="T14" fmla="*/ 0 60000 65536"/>
                    <a:gd name="T15" fmla="*/ 0 w 38"/>
                    <a:gd name="T16" fmla="*/ 0 h 33"/>
                    <a:gd name="T17" fmla="*/ 38 w 38"/>
                    <a:gd name="T18" fmla="*/ 33 h 33"/>
                  </a:gdLst>
                  <a:ahLst/>
                  <a:cxnLst>
                    <a:cxn ang="T10">
                      <a:pos x="T0" y="T1"/>
                    </a:cxn>
                    <a:cxn ang="T11">
                      <a:pos x="T2" y="T3"/>
                    </a:cxn>
                    <a:cxn ang="T12">
                      <a:pos x="T4" y="T5"/>
                    </a:cxn>
                    <a:cxn ang="T13">
                      <a:pos x="T6" y="T7"/>
                    </a:cxn>
                    <a:cxn ang="T14">
                      <a:pos x="T8" y="T9"/>
                    </a:cxn>
                  </a:cxnLst>
                  <a:rect l="T15" t="T16" r="T17" b="T18"/>
                  <a:pathLst>
                    <a:path w="38" h="33">
                      <a:moveTo>
                        <a:pt x="0" y="19"/>
                      </a:moveTo>
                      <a:lnTo>
                        <a:pt x="9" y="33"/>
                      </a:lnTo>
                      <a:lnTo>
                        <a:pt x="38" y="15"/>
                      </a:lnTo>
                      <a:lnTo>
                        <a:pt x="30" y="0"/>
                      </a:lnTo>
                      <a:lnTo>
                        <a:pt x="0" y="19"/>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9" name="Freeform 163"/>
                <p:cNvSpPr>
                  <a:spLocks/>
                </p:cNvSpPr>
                <p:nvPr/>
              </p:nvSpPr>
              <p:spPr bwMode="auto">
                <a:xfrm>
                  <a:off x="4799" y="3311"/>
                  <a:ext cx="27" cy="22"/>
                </a:xfrm>
                <a:custGeom>
                  <a:avLst/>
                  <a:gdLst>
                    <a:gd name="T0" fmla="*/ 0 w 53"/>
                    <a:gd name="T1" fmla="*/ 1 h 44"/>
                    <a:gd name="T2" fmla="*/ 1 w 53"/>
                    <a:gd name="T3" fmla="*/ 2 h 44"/>
                    <a:gd name="T4" fmla="*/ 2 w 53"/>
                    <a:gd name="T5" fmla="*/ 1 h 44"/>
                    <a:gd name="T6" fmla="*/ 2 w 53"/>
                    <a:gd name="T7" fmla="*/ 0 h 44"/>
                    <a:gd name="T8" fmla="*/ 0 w 53"/>
                    <a:gd name="T9" fmla="*/ 1 h 44"/>
                    <a:gd name="T10" fmla="*/ 0 60000 65536"/>
                    <a:gd name="T11" fmla="*/ 0 60000 65536"/>
                    <a:gd name="T12" fmla="*/ 0 60000 65536"/>
                    <a:gd name="T13" fmla="*/ 0 60000 65536"/>
                    <a:gd name="T14" fmla="*/ 0 60000 65536"/>
                    <a:gd name="T15" fmla="*/ 0 w 53"/>
                    <a:gd name="T16" fmla="*/ 0 h 44"/>
                    <a:gd name="T17" fmla="*/ 53 w 53"/>
                    <a:gd name="T18" fmla="*/ 44 h 44"/>
                  </a:gdLst>
                  <a:ahLst/>
                  <a:cxnLst>
                    <a:cxn ang="T10">
                      <a:pos x="T0" y="T1"/>
                    </a:cxn>
                    <a:cxn ang="T11">
                      <a:pos x="T2" y="T3"/>
                    </a:cxn>
                    <a:cxn ang="T12">
                      <a:pos x="T4" y="T5"/>
                    </a:cxn>
                    <a:cxn ang="T13">
                      <a:pos x="T6" y="T7"/>
                    </a:cxn>
                    <a:cxn ang="T14">
                      <a:pos x="T8" y="T9"/>
                    </a:cxn>
                  </a:cxnLst>
                  <a:rect l="T15" t="T16" r="T17" b="T18"/>
                  <a:pathLst>
                    <a:path w="53" h="44">
                      <a:moveTo>
                        <a:pt x="0" y="29"/>
                      </a:moveTo>
                      <a:lnTo>
                        <a:pt x="10" y="44"/>
                      </a:lnTo>
                      <a:lnTo>
                        <a:pt x="53" y="14"/>
                      </a:lnTo>
                      <a:lnTo>
                        <a:pt x="43" y="0"/>
                      </a:lnTo>
                      <a:lnTo>
                        <a:pt x="0" y="29"/>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0" name="Freeform 164"/>
                <p:cNvSpPr>
                  <a:spLocks/>
                </p:cNvSpPr>
                <p:nvPr/>
              </p:nvSpPr>
              <p:spPr bwMode="auto">
                <a:xfrm>
                  <a:off x="4821" y="3304"/>
                  <a:ext cx="15" cy="14"/>
                </a:xfrm>
                <a:custGeom>
                  <a:avLst/>
                  <a:gdLst>
                    <a:gd name="T0" fmla="*/ 0 w 29"/>
                    <a:gd name="T1" fmla="*/ 1 h 27"/>
                    <a:gd name="T2" fmla="*/ 1 w 29"/>
                    <a:gd name="T3" fmla="*/ 1 h 27"/>
                    <a:gd name="T4" fmla="*/ 1 w 29"/>
                    <a:gd name="T5" fmla="*/ 1 h 27"/>
                    <a:gd name="T6" fmla="*/ 1 w 29"/>
                    <a:gd name="T7" fmla="*/ 0 h 27"/>
                    <a:gd name="T8" fmla="*/ 0 w 29"/>
                    <a:gd name="T9" fmla="*/ 1 h 27"/>
                    <a:gd name="T10" fmla="*/ 0 60000 65536"/>
                    <a:gd name="T11" fmla="*/ 0 60000 65536"/>
                    <a:gd name="T12" fmla="*/ 0 60000 65536"/>
                    <a:gd name="T13" fmla="*/ 0 60000 65536"/>
                    <a:gd name="T14" fmla="*/ 0 60000 65536"/>
                    <a:gd name="T15" fmla="*/ 0 w 29"/>
                    <a:gd name="T16" fmla="*/ 0 h 27"/>
                    <a:gd name="T17" fmla="*/ 29 w 29"/>
                    <a:gd name="T18" fmla="*/ 27 h 27"/>
                  </a:gdLst>
                  <a:ahLst/>
                  <a:cxnLst>
                    <a:cxn ang="T10">
                      <a:pos x="T0" y="T1"/>
                    </a:cxn>
                    <a:cxn ang="T11">
                      <a:pos x="T2" y="T3"/>
                    </a:cxn>
                    <a:cxn ang="T12">
                      <a:pos x="T4" y="T5"/>
                    </a:cxn>
                    <a:cxn ang="T13">
                      <a:pos x="T6" y="T7"/>
                    </a:cxn>
                    <a:cxn ang="T14">
                      <a:pos x="T8" y="T9"/>
                    </a:cxn>
                  </a:cxnLst>
                  <a:rect l="T15" t="T16" r="T17" b="T18"/>
                  <a:pathLst>
                    <a:path w="29" h="27">
                      <a:moveTo>
                        <a:pt x="0" y="13"/>
                      </a:moveTo>
                      <a:lnTo>
                        <a:pt x="9" y="27"/>
                      </a:lnTo>
                      <a:lnTo>
                        <a:pt x="29" y="14"/>
                      </a:lnTo>
                      <a:lnTo>
                        <a:pt x="21" y="0"/>
                      </a:lnTo>
                      <a:lnTo>
                        <a:pt x="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1" name="Freeform 165"/>
                <p:cNvSpPr>
                  <a:spLocks/>
                </p:cNvSpPr>
                <p:nvPr/>
              </p:nvSpPr>
              <p:spPr bwMode="auto">
                <a:xfrm>
                  <a:off x="4832" y="3301"/>
                  <a:ext cx="9" cy="11"/>
                </a:xfrm>
                <a:custGeom>
                  <a:avLst/>
                  <a:gdLst>
                    <a:gd name="T0" fmla="*/ 0 w 19"/>
                    <a:gd name="T1" fmla="*/ 1 h 22"/>
                    <a:gd name="T2" fmla="*/ 0 w 19"/>
                    <a:gd name="T3" fmla="*/ 1 h 22"/>
                    <a:gd name="T4" fmla="*/ 0 w 19"/>
                    <a:gd name="T5" fmla="*/ 1 h 22"/>
                    <a:gd name="T6" fmla="*/ 0 w 19"/>
                    <a:gd name="T7" fmla="*/ 0 h 22"/>
                    <a:gd name="T8" fmla="*/ 0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0" y="6"/>
                      </a:moveTo>
                      <a:lnTo>
                        <a:pt x="7" y="22"/>
                      </a:lnTo>
                      <a:lnTo>
                        <a:pt x="19" y="16"/>
                      </a:lnTo>
                      <a:lnTo>
                        <a:pt x="12" y="0"/>
                      </a:lnTo>
                      <a:lnTo>
                        <a:pt x="0" y="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2" name="Freeform 166"/>
                <p:cNvSpPr>
                  <a:spLocks/>
                </p:cNvSpPr>
                <p:nvPr/>
              </p:nvSpPr>
              <p:spPr bwMode="auto">
                <a:xfrm>
                  <a:off x="4483" y="2839"/>
                  <a:ext cx="32" cy="15"/>
                </a:xfrm>
                <a:custGeom>
                  <a:avLst/>
                  <a:gdLst>
                    <a:gd name="T0" fmla="*/ 3 w 62"/>
                    <a:gd name="T1" fmla="*/ 0 h 31"/>
                    <a:gd name="T2" fmla="*/ 2 w 62"/>
                    <a:gd name="T3" fmla="*/ 0 h 31"/>
                    <a:gd name="T4" fmla="*/ 0 w 62"/>
                    <a:gd name="T5" fmla="*/ 0 h 31"/>
                    <a:gd name="T6" fmla="*/ 1 w 62"/>
                    <a:gd name="T7" fmla="*/ 0 h 31"/>
                    <a:gd name="T8" fmla="*/ 3 w 62"/>
                    <a:gd name="T9" fmla="*/ 0 h 31"/>
                    <a:gd name="T10" fmla="*/ 0 60000 65536"/>
                    <a:gd name="T11" fmla="*/ 0 60000 65536"/>
                    <a:gd name="T12" fmla="*/ 0 60000 65536"/>
                    <a:gd name="T13" fmla="*/ 0 60000 65536"/>
                    <a:gd name="T14" fmla="*/ 0 60000 65536"/>
                    <a:gd name="T15" fmla="*/ 0 w 62"/>
                    <a:gd name="T16" fmla="*/ 0 h 31"/>
                    <a:gd name="T17" fmla="*/ 62 w 62"/>
                    <a:gd name="T18" fmla="*/ 31 h 31"/>
                  </a:gdLst>
                  <a:ahLst/>
                  <a:cxnLst>
                    <a:cxn ang="T10">
                      <a:pos x="T0" y="T1"/>
                    </a:cxn>
                    <a:cxn ang="T11">
                      <a:pos x="T2" y="T3"/>
                    </a:cxn>
                    <a:cxn ang="T12">
                      <a:pos x="T4" y="T5"/>
                    </a:cxn>
                    <a:cxn ang="T13">
                      <a:pos x="T6" y="T7"/>
                    </a:cxn>
                    <a:cxn ang="T14">
                      <a:pos x="T8" y="T9"/>
                    </a:cxn>
                  </a:cxnLst>
                  <a:rect l="T15" t="T16" r="T17" b="T18"/>
                  <a:pathLst>
                    <a:path w="62" h="31">
                      <a:moveTo>
                        <a:pt x="62" y="18"/>
                      </a:moveTo>
                      <a:lnTo>
                        <a:pt x="59" y="0"/>
                      </a:lnTo>
                      <a:lnTo>
                        <a:pt x="0" y="13"/>
                      </a:lnTo>
                      <a:lnTo>
                        <a:pt x="3" y="31"/>
                      </a:lnTo>
                      <a:lnTo>
                        <a:pt x="62" y="1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3" name="Freeform 167"/>
                <p:cNvSpPr>
                  <a:spLocks/>
                </p:cNvSpPr>
                <p:nvPr/>
              </p:nvSpPr>
              <p:spPr bwMode="auto">
                <a:xfrm>
                  <a:off x="4478" y="2845"/>
                  <a:ext cx="7" cy="10"/>
                </a:xfrm>
                <a:custGeom>
                  <a:avLst/>
                  <a:gdLst>
                    <a:gd name="T0" fmla="*/ 0 w 15"/>
                    <a:gd name="T1" fmla="*/ 1 h 19"/>
                    <a:gd name="T2" fmla="*/ 0 w 15"/>
                    <a:gd name="T3" fmla="*/ 0 h 19"/>
                    <a:gd name="T4" fmla="*/ 0 w 15"/>
                    <a:gd name="T5" fmla="*/ 1 h 19"/>
                    <a:gd name="T6" fmla="*/ 0 w 15"/>
                    <a:gd name="T7" fmla="*/ 1 h 19"/>
                    <a:gd name="T8" fmla="*/ 0 w 15"/>
                    <a:gd name="T9" fmla="*/ 1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15" y="18"/>
                      </a:moveTo>
                      <a:lnTo>
                        <a:pt x="13" y="0"/>
                      </a:lnTo>
                      <a:lnTo>
                        <a:pt x="0" y="2"/>
                      </a:lnTo>
                      <a:lnTo>
                        <a:pt x="2" y="19"/>
                      </a:lnTo>
                      <a:lnTo>
                        <a:pt x="15" y="1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4" name="Freeform 168"/>
                <p:cNvSpPr>
                  <a:spLocks/>
                </p:cNvSpPr>
                <p:nvPr/>
              </p:nvSpPr>
              <p:spPr bwMode="auto">
                <a:xfrm>
                  <a:off x="4460" y="2847"/>
                  <a:ext cx="20" cy="16"/>
                </a:xfrm>
                <a:custGeom>
                  <a:avLst/>
                  <a:gdLst>
                    <a:gd name="T0" fmla="*/ 2 w 40"/>
                    <a:gd name="T1" fmla="*/ 1 h 32"/>
                    <a:gd name="T2" fmla="*/ 1 w 40"/>
                    <a:gd name="T3" fmla="*/ 0 h 32"/>
                    <a:gd name="T4" fmla="*/ 0 w 40"/>
                    <a:gd name="T5" fmla="*/ 1 h 32"/>
                    <a:gd name="T6" fmla="*/ 1 w 40"/>
                    <a:gd name="T7" fmla="*/ 1 h 32"/>
                    <a:gd name="T8" fmla="*/ 2 w 40"/>
                    <a:gd name="T9" fmla="*/ 1 h 32"/>
                    <a:gd name="T10" fmla="*/ 0 60000 65536"/>
                    <a:gd name="T11" fmla="*/ 0 60000 65536"/>
                    <a:gd name="T12" fmla="*/ 0 60000 65536"/>
                    <a:gd name="T13" fmla="*/ 0 60000 65536"/>
                    <a:gd name="T14" fmla="*/ 0 60000 65536"/>
                    <a:gd name="T15" fmla="*/ 0 w 40"/>
                    <a:gd name="T16" fmla="*/ 0 h 32"/>
                    <a:gd name="T17" fmla="*/ 40 w 40"/>
                    <a:gd name="T18" fmla="*/ 32 h 32"/>
                  </a:gdLst>
                  <a:ahLst/>
                  <a:cxnLst>
                    <a:cxn ang="T10">
                      <a:pos x="T0" y="T1"/>
                    </a:cxn>
                    <a:cxn ang="T11">
                      <a:pos x="T2" y="T3"/>
                    </a:cxn>
                    <a:cxn ang="T12">
                      <a:pos x="T4" y="T5"/>
                    </a:cxn>
                    <a:cxn ang="T13">
                      <a:pos x="T6" y="T7"/>
                    </a:cxn>
                    <a:cxn ang="T14">
                      <a:pos x="T8" y="T9"/>
                    </a:cxn>
                  </a:cxnLst>
                  <a:rect l="T15" t="T16" r="T17" b="T18"/>
                  <a:pathLst>
                    <a:path w="40" h="32">
                      <a:moveTo>
                        <a:pt x="40" y="15"/>
                      </a:moveTo>
                      <a:lnTo>
                        <a:pt x="31" y="0"/>
                      </a:lnTo>
                      <a:lnTo>
                        <a:pt x="0" y="18"/>
                      </a:lnTo>
                      <a:lnTo>
                        <a:pt x="9" y="32"/>
                      </a:lnTo>
                      <a:lnTo>
                        <a:pt x="40" y="1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5" name="Freeform 169"/>
                <p:cNvSpPr>
                  <a:spLocks/>
                </p:cNvSpPr>
                <p:nvPr/>
              </p:nvSpPr>
              <p:spPr bwMode="auto">
                <a:xfrm>
                  <a:off x="4448" y="2855"/>
                  <a:ext cx="16" cy="15"/>
                </a:xfrm>
                <a:custGeom>
                  <a:avLst/>
                  <a:gdLst>
                    <a:gd name="T0" fmla="*/ 1 w 34"/>
                    <a:gd name="T1" fmla="*/ 1 h 29"/>
                    <a:gd name="T2" fmla="*/ 0 w 34"/>
                    <a:gd name="T3" fmla="*/ 0 h 29"/>
                    <a:gd name="T4" fmla="*/ 0 w 34"/>
                    <a:gd name="T5" fmla="*/ 1 h 29"/>
                    <a:gd name="T6" fmla="*/ 0 w 34"/>
                    <a:gd name="T7" fmla="*/ 1 h 29"/>
                    <a:gd name="T8" fmla="*/ 1 w 34"/>
                    <a:gd name="T9" fmla="*/ 1 h 29"/>
                    <a:gd name="T10" fmla="*/ 0 60000 65536"/>
                    <a:gd name="T11" fmla="*/ 0 60000 65536"/>
                    <a:gd name="T12" fmla="*/ 0 60000 65536"/>
                    <a:gd name="T13" fmla="*/ 0 60000 65536"/>
                    <a:gd name="T14" fmla="*/ 0 60000 65536"/>
                    <a:gd name="T15" fmla="*/ 0 w 34"/>
                    <a:gd name="T16" fmla="*/ 0 h 29"/>
                    <a:gd name="T17" fmla="*/ 34 w 34"/>
                    <a:gd name="T18" fmla="*/ 29 h 29"/>
                  </a:gdLst>
                  <a:ahLst/>
                  <a:cxnLst>
                    <a:cxn ang="T10">
                      <a:pos x="T0" y="T1"/>
                    </a:cxn>
                    <a:cxn ang="T11">
                      <a:pos x="T2" y="T3"/>
                    </a:cxn>
                    <a:cxn ang="T12">
                      <a:pos x="T4" y="T5"/>
                    </a:cxn>
                    <a:cxn ang="T13">
                      <a:pos x="T6" y="T7"/>
                    </a:cxn>
                    <a:cxn ang="T14">
                      <a:pos x="T8" y="T9"/>
                    </a:cxn>
                  </a:cxnLst>
                  <a:rect l="T15" t="T16" r="T17" b="T18"/>
                  <a:pathLst>
                    <a:path w="34" h="29">
                      <a:moveTo>
                        <a:pt x="34" y="14"/>
                      </a:moveTo>
                      <a:lnTo>
                        <a:pt x="25" y="0"/>
                      </a:lnTo>
                      <a:lnTo>
                        <a:pt x="0" y="14"/>
                      </a:lnTo>
                      <a:lnTo>
                        <a:pt x="9" y="29"/>
                      </a:lnTo>
                      <a:lnTo>
                        <a:pt x="34" y="1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6" name="Freeform 170"/>
                <p:cNvSpPr>
                  <a:spLocks/>
                </p:cNvSpPr>
                <p:nvPr/>
              </p:nvSpPr>
              <p:spPr bwMode="auto">
                <a:xfrm>
                  <a:off x="4424" y="2863"/>
                  <a:ext cx="28" cy="19"/>
                </a:xfrm>
                <a:custGeom>
                  <a:avLst/>
                  <a:gdLst>
                    <a:gd name="T0" fmla="*/ 2 w 55"/>
                    <a:gd name="T1" fmla="*/ 0 h 39"/>
                    <a:gd name="T2" fmla="*/ 2 w 55"/>
                    <a:gd name="T3" fmla="*/ 0 h 39"/>
                    <a:gd name="T4" fmla="*/ 0 w 55"/>
                    <a:gd name="T5" fmla="*/ 0 h 39"/>
                    <a:gd name="T6" fmla="*/ 1 w 55"/>
                    <a:gd name="T7" fmla="*/ 1 h 39"/>
                    <a:gd name="T8" fmla="*/ 2 w 55"/>
                    <a:gd name="T9" fmla="*/ 0 h 39"/>
                    <a:gd name="T10" fmla="*/ 0 60000 65536"/>
                    <a:gd name="T11" fmla="*/ 0 60000 65536"/>
                    <a:gd name="T12" fmla="*/ 0 60000 65536"/>
                    <a:gd name="T13" fmla="*/ 0 60000 65536"/>
                    <a:gd name="T14" fmla="*/ 0 60000 65536"/>
                    <a:gd name="T15" fmla="*/ 0 w 55"/>
                    <a:gd name="T16" fmla="*/ 0 h 39"/>
                    <a:gd name="T17" fmla="*/ 55 w 55"/>
                    <a:gd name="T18" fmla="*/ 39 h 39"/>
                  </a:gdLst>
                  <a:ahLst/>
                  <a:cxnLst>
                    <a:cxn ang="T10">
                      <a:pos x="T0" y="T1"/>
                    </a:cxn>
                    <a:cxn ang="T11">
                      <a:pos x="T2" y="T3"/>
                    </a:cxn>
                    <a:cxn ang="T12">
                      <a:pos x="T4" y="T5"/>
                    </a:cxn>
                    <a:cxn ang="T13">
                      <a:pos x="T6" y="T7"/>
                    </a:cxn>
                    <a:cxn ang="T14">
                      <a:pos x="T8" y="T9"/>
                    </a:cxn>
                  </a:cxnLst>
                  <a:rect l="T15" t="T16" r="T17" b="T18"/>
                  <a:pathLst>
                    <a:path w="55" h="39">
                      <a:moveTo>
                        <a:pt x="55" y="16"/>
                      </a:moveTo>
                      <a:lnTo>
                        <a:pt x="48" y="0"/>
                      </a:lnTo>
                      <a:lnTo>
                        <a:pt x="0" y="23"/>
                      </a:lnTo>
                      <a:lnTo>
                        <a:pt x="7" y="39"/>
                      </a:lnTo>
                      <a:lnTo>
                        <a:pt x="55"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7" name="Freeform 171"/>
                <p:cNvSpPr>
                  <a:spLocks/>
                </p:cNvSpPr>
                <p:nvPr/>
              </p:nvSpPr>
              <p:spPr bwMode="auto">
                <a:xfrm>
                  <a:off x="4414" y="2874"/>
                  <a:ext cx="15" cy="15"/>
                </a:xfrm>
                <a:custGeom>
                  <a:avLst/>
                  <a:gdLst>
                    <a:gd name="T0" fmla="*/ 0 w 31"/>
                    <a:gd name="T1" fmla="*/ 1 h 30"/>
                    <a:gd name="T2" fmla="*/ 0 w 31"/>
                    <a:gd name="T3" fmla="*/ 0 h 30"/>
                    <a:gd name="T4" fmla="*/ 0 w 31"/>
                    <a:gd name="T5" fmla="*/ 1 h 30"/>
                    <a:gd name="T6" fmla="*/ 0 w 31"/>
                    <a:gd name="T7" fmla="*/ 1 h 30"/>
                    <a:gd name="T8" fmla="*/ 0 w 31"/>
                    <a:gd name="T9" fmla="*/ 1 h 30"/>
                    <a:gd name="T10" fmla="*/ 0 60000 65536"/>
                    <a:gd name="T11" fmla="*/ 0 60000 65536"/>
                    <a:gd name="T12" fmla="*/ 0 60000 65536"/>
                    <a:gd name="T13" fmla="*/ 0 60000 65536"/>
                    <a:gd name="T14" fmla="*/ 0 60000 65536"/>
                    <a:gd name="T15" fmla="*/ 0 w 31"/>
                    <a:gd name="T16" fmla="*/ 0 h 30"/>
                    <a:gd name="T17" fmla="*/ 31 w 31"/>
                    <a:gd name="T18" fmla="*/ 30 h 30"/>
                  </a:gdLst>
                  <a:ahLst/>
                  <a:cxnLst>
                    <a:cxn ang="T10">
                      <a:pos x="T0" y="T1"/>
                    </a:cxn>
                    <a:cxn ang="T11">
                      <a:pos x="T2" y="T3"/>
                    </a:cxn>
                    <a:cxn ang="T12">
                      <a:pos x="T4" y="T5"/>
                    </a:cxn>
                    <a:cxn ang="T13">
                      <a:pos x="T6" y="T7"/>
                    </a:cxn>
                    <a:cxn ang="T14">
                      <a:pos x="T8" y="T9"/>
                    </a:cxn>
                  </a:cxnLst>
                  <a:rect l="T15" t="T16" r="T17" b="T18"/>
                  <a:pathLst>
                    <a:path w="31" h="30">
                      <a:moveTo>
                        <a:pt x="31" y="15"/>
                      </a:moveTo>
                      <a:lnTo>
                        <a:pt x="20" y="0"/>
                      </a:lnTo>
                      <a:lnTo>
                        <a:pt x="0" y="15"/>
                      </a:lnTo>
                      <a:lnTo>
                        <a:pt x="10" y="30"/>
                      </a:lnTo>
                      <a:lnTo>
                        <a:pt x="31" y="1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8" name="Freeform 172"/>
                <p:cNvSpPr>
                  <a:spLocks/>
                </p:cNvSpPr>
                <p:nvPr/>
              </p:nvSpPr>
              <p:spPr bwMode="auto">
                <a:xfrm>
                  <a:off x="4399" y="2882"/>
                  <a:ext cx="19" cy="16"/>
                </a:xfrm>
                <a:custGeom>
                  <a:avLst/>
                  <a:gdLst>
                    <a:gd name="T0" fmla="*/ 2 w 38"/>
                    <a:gd name="T1" fmla="*/ 0 h 33"/>
                    <a:gd name="T2" fmla="*/ 1 w 38"/>
                    <a:gd name="T3" fmla="*/ 0 h 33"/>
                    <a:gd name="T4" fmla="*/ 0 w 38"/>
                    <a:gd name="T5" fmla="*/ 0 h 33"/>
                    <a:gd name="T6" fmla="*/ 1 w 38"/>
                    <a:gd name="T7" fmla="*/ 1 h 33"/>
                    <a:gd name="T8" fmla="*/ 2 w 38"/>
                    <a:gd name="T9" fmla="*/ 0 h 33"/>
                    <a:gd name="T10" fmla="*/ 0 60000 65536"/>
                    <a:gd name="T11" fmla="*/ 0 60000 65536"/>
                    <a:gd name="T12" fmla="*/ 0 60000 65536"/>
                    <a:gd name="T13" fmla="*/ 0 60000 65536"/>
                    <a:gd name="T14" fmla="*/ 0 60000 65536"/>
                    <a:gd name="T15" fmla="*/ 0 w 38"/>
                    <a:gd name="T16" fmla="*/ 0 h 33"/>
                    <a:gd name="T17" fmla="*/ 38 w 38"/>
                    <a:gd name="T18" fmla="*/ 33 h 33"/>
                  </a:gdLst>
                  <a:ahLst/>
                  <a:cxnLst>
                    <a:cxn ang="T10">
                      <a:pos x="T0" y="T1"/>
                    </a:cxn>
                    <a:cxn ang="T11">
                      <a:pos x="T2" y="T3"/>
                    </a:cxn>
                    <a:cxn ang="T12">
                      <a:pos x="T4" y="T5"/>
                    </a:cxn>
                    <a:cxn ang="T13">
                      <a:pos x="T6" y="T7"/>
                    </a:cxn>
                    <a:cxn ang="T14">
                      <a:pos x="T8" y="T9"/>
                    </a:cxn>
                  </a:cxnLst>
                  <a:rect l="T15" t="T16" r="T17" b="T18"/>
                  <a:pathLst>
                    <a:path w="38" h="33">
                      <a:moveTo>
                        <a:pt x="38" y="15"/>
                      </a:moveTo>
                      <a:lnTo>
                        <a:pt x="29" y="0"/>
                      </a:lnTo>
                      <a:lnTo>
                        <a:pt x="0" y="19"/>
                      </a:lnTo>
                      <a:lnTo>
                        <a:pt x="9" y="33"/>
                      </a:lnTo>
                      <a:lnTo>
                        <a:pt x="38" y="1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9" name="Freeform 173"/>
                <p:cNvSpPr>
                  <a:spLocks/>
                </p:cNvSpPr>
                <p:nvPr/>
              </p:nvSpPr>
              <p:spPr bwMode="auto">
                <a:xfrm>
                  <a:off x="4380" y="2891"/>
                  <a:ext cx="23" cy="15"/>
                </a:xfrm>
                <a:custGeom>
                  <a:avLst/>
                  <a:gdLst>
                    <a:gd name="T0" fmla="*/ 2 w 45"/>
                    <a:gd name="T1" fmla="*/ 0 h 31"/>
                    <a:gd name="T2" fmla="*/ 2 w 45"/>
                    <a:gd name="T3" fmla="*/ 0 h 31"/>
                    <a:gd name="T4" fmla="*/ 0 w 45"/>
                    <a:gd name="T5" fmla="*/ 0 h 31"/>
                    <a:gd name="T6" fmla="*/ 1 w 45"/>
                    <a:gd name="T7" fmla="*/ 0 h 31"/>
                    <a:gd name="T8" fmla="*/ 2 w 45"/>
                    <a:gd name="T9" fmla="*/ 0 h 31"/>
                    <a:gd name="T10" fmla="*/ 0 60000 65536"/>
                    <a:gd name="T11" fmla="*/ 0 60000 65536"/>
                    <a:gd name="T12" fmla="*/ 0 60000 65536"/>
                    <a:gd name="T13" fmla="*/ 0 60000 65536"/>
                    <a:gd name="T14" fmla="*/ 0 60000 65536"/>
                    <a:gd name="T15" fmla="*/ 0 w 45"/>
                    <a:gd name="T16" fmla="*/ 0 h 31"/>
                    <a:gd name="T17" fmla="*/ 45 w 45"/>
                    <a:gd name="T18" fmla="*/ 31 h 31"/>
                  </a:gdLst>
                  <a:ahLst/>
                  <a:cxnLst>
                    <a:cxn ang="T10">
                      <a:pos x="T0" y="T1"/>
                    </a:cxn>
                    <a:cxn ang="T11">
                      <a:pos x="T2" y="T3"/>
                    </a:cxn>
                    <a:cxn ang="T12">
                      <a:pos x="T4" y="T5"/>
                    </a:cxn>
                    <a:cxn ang="T13">
                      <a:pos x="T6" y="T7"/>
                    </a:cxn>
                    <a:cxn ang="T14">
                      <a:pos x="T8" y="T9"/>
                    </a:cxn>
                  </a:cxnLst>
                  <a:rect l="T15" t="T16" r="T17" b="T18"/>
                  <a:pathLst>
                    <a:path w="45" h="31">
                      <a:moveTo>
                        <a:pt x="45" y="16"/>
                      </a:moveTo>
                      <a:lnTo>
                        <a:pt x="39" y="0"/>
                      </a:lnTo>
                      <a:lnTo>
                        <a:pt x="0" y="14"/>
                      </a:lnTo>
                      <a:lnTo>
                        <a:pt x="6" y="31"/>
                      </a:lnTo>
                      <a:lnTo>
                        <a:pt x="45"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0" name="Freeform 174"/>
                <p:cNvSpPr>
                  <a:spLocks/>
                </p:cNvSpPr>
                <p:nvPr/>
              </p:nvSpPr>
              <p:spPr bwMode="auto">
                <a:xfrm>
                  <a:off x="4373" y="2898"/>
                  <a:ext cx="10" cy="10"/>
                </a:xfrm>
                <a:custGeom>
                  <a:avLst/>
                  <a:gdLst>
                    <a:gd name="T0" fmla="*/ 1 w 19"/>
                    <a:gd name="T1" fmla="*/ 0 h 21"/>
                    <a:gd name="T2" fmla="*/ 1 w 19"/>
                    <a:gd name="T3" fmla="*/ 0 h 21"/>
                    <a:gd name="T4" fmla="*/ 0 w 19"/>
                    <a:gd name="T5" fmla="*/ 0 h 21"/>
                    <a:gd name="T6" fmla="*/ 1 w 19"/>
                    <a:gd name="T7" fmla="*/ 0 h 21"/>
                    <a:gd name="T8" fmla="*/ 1 w 19"/>
                    <a:gd name="T9" fmla="*/ 0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19" y="17"/>
                      </a:moveTo>
                      <a:lnTo>
                        <a:pt x="15" y="0"/>
                      </a:lnTo>
                      <a:lnTo>
                        <a:pt x="0" y="5"/>
                      </a:lnTo>
                      <a:lnTo>
                        <a:pt x="4" y="21"/>
                      </a:lnTo>
                      <a:lnTo>
                        <a:pt x="19" y="1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1" name="Freeform 175"/>
                <p:cNvSpPr>
                  <a:spLocks/>
                </p:cNvSpPr>
                <p:nvPr/>
              </p:nvSpPr>
              <p:spPr bwMode="auto">
                <a:xfrm>
                  <a:off x="4357" y="2900"/>
                  <a:ext cx="19" cy="15"/>
                </a:xfrm>
                <a:custGeom>
                  <a:avLst/>
                  <a:gdLst>
                    <a:gd name="T0" fmla="*/ 2 w 38"/>
                    <a:gd name="T1" fmla="*/ 1 h 29"/>
                    <a:gd name="T2" fmla="*/ 1 w 38"/>
                    <a:gd name="T3" fmla="*/ 0 h 29"/>
                    <a:gd name="T4" fmla="*/ 0 w 38"/>
                    <a:gd name="T5" fmla="*/ 1 h 29"/>
                    <a:gd name="T6" fmla="*/ 1 w 38"/>
                    <a:gd name="T7" fmla="*/ 1 h 29"/>
                    <a:gd name="T8" fmla="*/ 2 w 38"/>
                    <a:gd name="T9" fmla="*/ 1 h 29"/>
                    <a:gd name="T10" fmla="*/ 0 60000 65536"/>
                    <a:gd name="T11" fmla="*/ 0 60000 65536"/>
                    <a:gd name="T12" fmla="*/ 0 60000 65536"/>
                    <a:gd name="T13" fmla="*/ 0 60000 65536"/>
                    <a:gd name="T14" fmla="*/ 0 60000 65536"/>
                    <a:gd name="T15" fmla="*/ 0 w 38"/>
                    <a:gd name="T16" fmla="*/ 0 h 29"/>
                    <a:gd name="T17" fmla="*/ 38 w 38"/>
                    <a:gd name="T18" fmla="*/ 29 h 29"/>
                  </a:gdLst>
                  <a:ahLst/>
                  <a:cxnLst>
                    <a:cxn ang="T10">
                      <a:pos x="T0" y="T1"/>
                    </a:cxn>
                    <a:cxn ang="T11">
                      <a:pos x="T2" y="T3"/>
                    </a:cxn>
                    <a:cxn ang="T12">
                      <a:pos x="T4" y="T5"/>
                    </a:cxn>
                    <a:cxn ang="T13">
                      <a:pos x="T6" y="T7"/>
                    </a:cxn>
                    <a:cxn ang="T14">
                      <a:pos x="T8" y="T9"/>
                    </a:cxn>
                  </a:cxnLst>
                  <a:rect l="T15" t="T16" r="T17" b="T18"/>
                  <a:pathLst>
                    <a:path w="38" h="29">
                      <a:moveTo>
                        <a:pt x="38" y="16"/>
                      </a:moveTo>
                      <a:lnTo>
                        <a:pt x="31" y="0"/>
                      </a:lnTo>
                      <a:lnTo>
                        <a:pt x="0" y="13"/>
                      </a:lnTo>
                      <a:lnTo>
                        <a:pt x="7" y="29"/>
                      </a:lnTo>
                      <a:lnTo>
                        <a:pt x="38"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2" name="Freeform 176"/>
                <p:cNvSpPr>
                  <a:spLocks/>
                </p:cNvSpPr>
                <p:nvPr/>
              </p:nvSpPr>
              <p:spPr bwMode="auto">
                <a:xfrm>
                  <a:off x="4343" y="2907"/>
                  <a:ext cx="18" cy="14"/>
                </a:xfrm>
                <a:custGeom>
                  <a:avLst/>
                  <a:gdLst>
                    <a:gd name="T0" fmla="*/ 2 w 36"/>
                    <a:gd name="T1" fmla="*/ 1 h 28"/>
                    <a:gd name="T2" fmla="*/ 1 w 36"/>
                    <a:gd name="T3" fmla="*/ 0 h 28"/>
                    <a:gd name="T4" fmla="*/ 0 w 36"/>
                    <a:gd name="T5" fmla="*/ 1 h 28"/>
                    <a:gd name="T6" fmla="*/ 1 w 36"/>
                    <a:gd name="T7" fmla="*/ 1 h 28"/>
                    <a:gd name="T8" fmla="*/ 2 w 36"/>
                    <a:gd name="T9" fmla="*/ 1 h 28"/>
                    <a:gd name="T10" fmla="*/ 0 60000 65536"/>
                    <a:gd name="T11" fmla="*/ 0 60000 65536"/>
                    <a:gd name="T12" fmla="*/ 0 60000 65536"/>
                    <a:gd name="T13" fmla="*/ 0 60000 65536"/>
                    <a:gd name="T14" fmla="*/ 0 60000 65536"/>
                    <a:gd name="T15" fmla="*/ 0 w 36"/>
                    <a:gd name="T16" fmla="*/ 0 h 28"/>
                    <a:gd name="T17" fmla="*/ 36 w 36"/>
                    <a:gd name="T18" fmla="*/ 28 h 28"/>
                  </a:gdLst>
                  <a:ahLst/>
                  <a:cxnLst>
                    <a:cxn ang="T10">
                      <a:pos x="T0" y="T1"/>
                    </a:cxn>
                    <a:cxn ang="T11">
                      <a:pos x="T2" y="T3"/>
                    </a:cxn>
                    <a:cxn ang="T12">
                      <a:pos x="T4" y="T5"/>
                    </a:cxn>
                    <a:cxn ang="T13">
                      <a:pos x="T6" y="T7"/>
                    </a:cxn>
                    <a:cxn ang="T14">
                      <a:pos x="T8" y="T9"/>
                    </a:cxn>
                  </a:cxnLst>
                  <a:rect l="T15" t="T16" r="T17" b="T18"/>
                  <a:pathLst>
                    <a:path w="36" h="28">
                      <a:moveTo>
                        <a:pt x="36" y="16"/>
                      </a:moveTo>
                      <a:lnTo>
                        <a:pt x="29" y="0"/>
                      </a:lnTo>
                      <a:lnTo>
                        <a:pt x="0" y="12"/>
                      </a:lnTo>
                      <a:lnTo>
                        <a:pt x="7" y="28"/>
                      </a:lnTo>
                      <a:lnTo>
                        <a:pt x="36"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3" name="Freeform 177"/>
                <p:cNvSpPr>
                  <a:spLocks/>
                </p:cNvSpPr>
                <p:nvPr/>
              </p:nvSpPr>
              <p:spPr bwMode="auto">
                <a:xfrm>
                  <a:off x="4321" y="2913"/>
                  <a:ext cx="26" cy="19"/>
                </a:xfrm>
                <a:custGeom>
                  <a:avLst/>
                  <a:gdLst>
                    <a:gd name="T0" fmla="*/ 2 w 51"/>
                    <a:gd name="T1" fmla="*/ 1 h 37"/>
                    <a:gd name="T2" fmla="*/ 2 w 51"/>
                    <a:gd name="T3" fmla="*/ 0 h 37"/>
                    <a:gd name="T4" fmla="*/ 0 w 51"/>
                    <a:gd name="T5" fmla="*/ 1 h 37"/>
                    <a:gd name="T6" fmla="*/ 1 w 51"/>
                    <a:gd name="T7" fmla="*/ 2 h 37"/>
                    <a:gd name="T8" fmla="*/ 2 w 51"/>
                    <a:gd name="T9" fmla="*/ 1 h 37"/>
                    <a:gd name="T10" fmla="*/ 0 60000 65536"/>
                    <a:gd name="T11" fmla="*/ 0 60000 65536"/>
                    <a:gd name="T12" fmla="*/ 0 60000 65536"/>
                    <a:gd name="T13" fmla="*/ 0 60000 65536"/>
                    <a:gd name="T14" fmla="*/ 0 60000 65536"/>
                    <a:gd name="T15" fmla="*/ 0 w 51"/>
                    <a:gd name="T16" fmla="*/ 0 h 37"/>
                    <a:gd name="T17" fmla="*/ 51 w 51"/>
                    <a:gd name="T18" fmla="*/ 37 h 37"/>
                  </a:gdLst>
                  <a:ahLst/>
                  <a:cxnLst>
                    <a:cxn ang="T10">
                      <a:pos x="T0" y="T1"/>
                    </a:cxn>
                    <a:cxn ang="T11">
                      <a:pos x="T2" y="T3"/>
                    </a:cxn>
                    <a:cxn ang="T12">
                      <a:pos x="T4" y="T5"/>
                    </a:cxn>
                    <a:cxn ang="T13">
                      <a:pos x="T6" y="T7"/>
                    </a:cxn>
                    <a:cxn ang="T14">
                      <a:pos x="T8" y="T9"/>
                    </a:cxn>
                  </a:cxnLst>
                  <a:rect l="T15" t="T16" r="T17" b="T18"/>
                  <a:pathLst>
                    <a:path w="51" h="37">
                      <a:moveTo>
                        <a:pt x="51" y="14"/>
                      </a:moveTo>
                      <a:lnTo>
                        <a:pt x="42" y="0"/>
                      </a:lnTo>
                      <a:lnTo>
                        <a:pt x="0" y="23"/>
                      </a:lnTo>
                      <a:lnTo>
                        <a:pt x="9" y="37"/>
                      </a:lnTo>
                      <a:lnTo>
                        <a:pt x="51" y="1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4" name="Freeform 178"/>
                <p:cNvSpPr>
                  <a:spLocks/>
                </p:cNvSpPr>
                <p:nvPr/>
              </p:nvSpPr>
              <p:spPr bwMode="auto">
                <a:xfrm>
                  <a:off x="4310" y="2924"/>
                  <a:ext cx="16" cy="16"/>
                </a:xfrm>
                <a:custGeom>
                  <a:avLst/>
                  <a:gdLst>
                    <a:gd name="T0" fmla="*/ 1 w 32"/>
                    <a:gd name="T1" fmla="*/ 1 h 32"/>
                    <a:gd name="T2" fmla="*/ 1 w 32"/>
                    <a:gd name="T3" fmla="*/ 0 h 32"/>
                    <a:gd name="T4" fmla="*/ 0 w 32"/>
                    <a:gd name="T5" fmla="*/ 1 h 32"/>
                    <a:gd name="T6" fmla="*/ 1 w 32"/>
                    <a:gd name="T7" fmla="*/ 1 h 32"/>
                    <a:gd name="T8" fmla="*/ 1 w 32"/>
                    <a:gd name="T9" fmla="*/ 1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32" y="14"/>
                      </a:moveTo>
                      <a:lnTo>
                        <a:pt x="22" y="0"/>
                      </a:lnTo>
                      <a:lnTo>
                        <a:pt x="0" y="17"/>
                      </a:lnTo>
                      <a:lnTo>
                        <a:pt x="11" y="32"/>
                      </a:lnTo>
                      <a:lnTo>
                        <a:pt x="32" y="1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5" name="Freeform 179"/>
                <p:cNvSpPr>
                  <a:spLocks/>
                </p:cNvSpPr>
                <p:nvPr/>
              </p:nvSpPr>
              <p:spPr bwMode="auto">
                <a:xfrm>
                  <a:off x="4296" y="2933"/>
                  <a:ext cx="19" cy="18"/>
                </a:xfrm>
                <a:custGeom>
                  <a:avLst/>
                  <a:gdLst>
                    <a:gd name="T0" fmla="*/ 2 w 38"/>
                    <a:gd name="T1" fmla="*/ 1 h 35"/>
                    <a:gd name="T2" fmla="*/ 1 w 38"/>
                    <a:gd name="T3" fmla="*/ 0 h 35"/>
                    <a:gd name="T4" fmla="*/ 0 w 38"/>
                    <a:gd name="T5" fmla="*/ 1 h 35"/>
                    <a:gd name="T6" fmla="*/ 1 w 38"/>
                    <a:gd name="T7" fmla="*/ 2 h 35"/>
                    <a:gd name="T8" fmla="*/ 2 w 38"/>
                    <a:gd name="T9" fmla="*/ 1 h 35"/>
                    <a:gd name="T10" fmla="*/ 0 60000 65536"/>
                    <a:gd name="T11" fmla="*/ 0 60000 65536"/>
                    <a:gd name="T12" fmla="*/ 0 60000 65536"/>
                    <a:gd name="T13" fmla="*/ 0 60000 65536"/>
                    <a:gd name="T14" fmla="*/ 0 60000 65536"/>
                    <a:gd name="T15" fmla="*/ 0 w 38"/>
                    <a:gd name="T16" fmla="*/ 0 h 35"/>
                    <a:gd name="T17" fmla="*/ 38 w 38"/>
                    <a:gd name="T18" fmla="*/ 35 h 35"/>
                  </a:gdLst>
                  <a:ahLst/>
                  <a:cxnLst>
                    <a:cxn ang="T10">
                      <a:pos x="T0" y="T1"/>
                    </a:cxn>
                    <a:cxn ang="T11">
                      <a:pos x="T2" y="T3"/>
                    </a:cxn>
                    <a:cxn ang="T12">
                      <a:pos x="T4" y="T5"/>
                    </a:cxn>
                    <a:cxn ang="T13">
                      <a:pos x="T6" y="T7"/>
                    </a:cxn>
                    <a:cxn ang="T14">
                      <a:pos x="T8" y="T9"/>
                    </a:cxn>
                  </a:cxnLst>
                  <a:rect l="T15" t="T16" r="T17" b="T18"/>
                  <a:pathLst>
                    <a:path w="38" h="35">
                      <a:moveTo>
                        <a:pt x="38" y="15"/>
                      </a:moveTo>
                      <a:lnTo>
                        <a:pt x="27" y="0"/>
                      </a:lnTo>
                      <a:lnTo>
                        <a:pt x="0" y="21"/>
                      </a:lnTo>
                      <a:lnTo>
                        <a:pt x="10" y="35"/>
                      </a:lnTo>
                      <a:lnTo>
                        <a:pt x="38" y="1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6" name="Freeform 180"/>
                <p:cNvSpPr>
                  <a:spLocks/>
                </p:cNvSpPr>
                <p:nvPr/>
              </p:nvSpPr>
              <p:spPr bwMode="auto">
                <a:xfrm>
                  <a:off x="4281" y="2943"/>
                  <a:ext cx="20" cy="20"/>
                </a:xfrm>
                <a:custGeom>
                  <a:avLst/>
                  <a:gdLst>
                    <a:gd name="T0" fmla="*/ 1 w 41"/>
                    <a:gd name="T1" fmla="*/ 1 h 39"/>
                    <a:gd name="T2" fmla="*/ 0 w 41"/>
                    <a:gd name="T3" fmla="*/ 0 h 39"/>
                    <a:gd name="T4" fmla="*/ 0 w 41"/>
                    <a:gd name="T5" fmla="*/ 1 h 39"/>
                    <a:gd name="T6" fmla="*/ 0 w 41"/>
                    <a:gd name="T7" fmla="*/ 2 h 39"/>
                    <a:gd name="T8" fmla="*/ 1 w 41"/>
                    <a:gd name="T9" fmla="*/ 1 h 39"/>
                    <a:gd name="T10" fmla="*/ 0 60000 65536"/>
                    <a:gd name="T11" fmla="*/ 0 60000 65536"/>
                    <a:gd name="T12" fmla="*/ 0 60000 65536"/>
                    <a:gd name="T13" fmla="*/ 0 60000 65536"/>
                    <a:gd name="T14" fmla="*/ 0 60000 65536"/>
                    <a:gd name="T15" fmla="*/ 0 w 41"/>
                    <a:gd name="T16" fmla="*/ 0 h 39"/>
                    <a:gd name="T17" fmla="*/ 41 w 41"/>
                    <a:gd name="T18" fmla="*/ 39 h 39"/>
                  </a:gdLst>
                  <a:ahLst/>
                  <a:cxnLst>
                    <a:cxn ang="T10">
                      <a:pos x="T0" y="T1"/>
                    </a:cxn>
                    <a:cxn ang="T11">
                      <a:pos x="T2" y="T3"/>
                    </a:cxn>
                    <a:cxn ang="T12">
                      <a:pos x="T4" y="T5"/>
                    </a:cxn>
                    <a:cxn ang="T13">
                      <a:pos x="T6" y="T7"/>
                    </a:cxn>
                    <a:cxn ang="T14">
                      <a:pos x="T8" y="T9"/>
                    </a:cxn>
                  </a:cxnLst>
                  <a:rect l="T15" t="T16" r="T17" b="T18"/>
                  <a:pathLst>
                    <a:path w="41" h="39">
                      <a:moveTo>
                        <a:pt x="41" y="14"/>
                      </a:moveTo>
                      <a:lnTo>
                        <a:pt x="31" y="0"/>
                      </a:lnTo>
                      <a:lnTo>
                        <a:pt x="0" y="24"/>
                      </a:lnTo>
                      <a:lnTo>
                        <a:pt x="10" y="39"/>
                      </a:lnTo>
                      <a:lnTo>
                        <a:pt x="41" y="1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7" name="Freeform 181"/>
                <p:cNvSpPr>
                  <a:spLocks/>
                </p:cNvSpPr>
                <p:nvPr/>
              </p:nvSpPr>
              <p:spPr bwMode="auto">
                <a:xfrm>
                  <a:off x="4269" y="2956"/>
                  <a:ext cx="17" cy="19"/>
                </a:xfrm>
                <a:custGeom>
                  <a:avLst/>
                  <a:gdLst>
                    <a:gd name="T0" fmla="*/ 2 w 33"/>
                    <a:gd name="T1" fmla="*/ 1 h 36"/>
                    <a:gd name="T2" fmla="*/ 1 w 33"/>
                    <a:gd name="T3" fmla="*/ 0 h 36"/>
                    <a:gd name="T4" fmla="*/ 0 w 33"/>
                    <a:gd name="T5" fmla="*/ 1 h 36"/>
                    <a:gd name="T6" fmla="*/ 1 w 33"/>
                    <a:gd name="T7" fmla="*/ 2 h 36"/>
                    <a:gd name="T8" fmla="*/ 2 w 33"/>
                    <a:gd name="T9" fmla="*/ 1 h 36"/>
                    <a:gd name="T10" fmla="*/ 0 60000 65536"/>
                    <a:gd name="T11" fmla="*/ 0 60000 65536"/>
                    <a:gd name="T12" fmla="*/ 0 60000 65536"/>
                    <a:gd name="T13" fmla="*/ 0 60000 65536"/>
                    <a:gd name="T14" fmla="*/ 0 60000 65536"/>
                    <a:gd name="T15" fmla="*/ 0 w 33"/>
                    <a:gd name="T16" fmla="*/ 0 h 36"/>
                    <a:gd name="T17" fmla="*/ 33 w 33"/>
                    <a:gd name="T18" fmla="*/ 36 h 36"/>
                  </a:gdLst>
                  <a:ahLst/>
                  <a:cxnLst>
                    <a:cxn ang="T10">
                      <a:pos x="T0" y="T1"/>
                    </a:cxn>
                    <a:cxn ang="T11">
                      <a:pos x="T2" y="T3"/>
                    </a:cxn>
                    <a:cxn ang="T12">
                      <a:pos x="T4" y="T5"/>
                    </a:cxn>
                    <a:cxn ang="T13">
                      <a:pos x="T6" y="T7"/>
                    </a:cxn>
                    <a:cxn ang="T14">
                      <a:pos x="T8" y="T9"/>
                    </a:cxn>
                  </a:cxnLst>
                  <a:rect l="T15" t="T16" r="T17" b="T18"/>
                  <a:pathLst>
                    <a:path w="33" h="36">
                      <a:moveTo>
                        <a:pt x="33" y="13"/>
                      </a:moveTo>
                      <a:lnTo>
                        <a:pt x="23" y="0"/>
                      </a:lnTo>
                      <a:lnTo>
                        <a:pt x="0" y="23"/>
                      </a:lnTo>
                      <a:lnTo>
                        <a:pt x="10" y="36"/>
                      </a:lnTo>
                      <a:lnTo>
                        <a:pt x="33" y="1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8" name="Freeform 182"/>
                <p:cNvSpPr>
                  <a:spLocks/>
                </p:cNvSpPr>
                <p:nvPr/>
              </p:nvSpPr>
              <p:spPr bwMode="auto">
                <a:xfrm>
                  <a:off x="4250" y="2967"/>
                  <a:ext cx="24" cy="19"/>
                </a:xfrm>
                <a:custGeom>
                  <a:avLst/>
                  <a:gdLst>
                    <a:gd name="T0" fmla="*/ 2 w 48"/>
                    <a:gd name="T1" fmla="*/ 1 h 36"/>
                    <a:gd name="T2" fmla="*/ 2 w 48"/>
                    <a:gd name="T3" fmla="*/ 0 h 36"/>
                    <a:gd name="T4" fmla="*/ 0 w 48"/>
                    <a:gd name="T5" fmla="*/ 1 h 36"/>
                    <a:gd name="T6" fmla="*/ 1 w 48"/>
                    <a:gd name="T7" fmla="*/ 2 h 36"/>
                    <a:gd name="T8" fmla="*/ 2 w 48"/>
                    <a:gd name="T9" fmla="*/ 1 h 36"/>
                    <a:gd name="T10" fmla="*/ 0 60000 65536"/>
                    <a:gd name="T11" fmla="*/ 0 60000 65536"/>
                    <a:gd name="T12" fmla="*/ 0 60000 65536"/>
                    <a:gd name="T13" fmla="*/ 0 60000 65536"/>
                    <a:gd name="T14" fmla="*/ 0 60000 65536"/>
                    <a:gd name="T15" fmla="*/ 0 w 48"/>
                    <a:gd name="T16" fmla="*/ 0 h 36"/>
                    <a:gd name="T17" fmla="*/ 48 w 48"/>
                    <a:gd name="T18" fmla="*/ 36 h 36"/>
                  </a:gdLst>
                  <a:ahLst/>
                  <a:cxnLst>
                    <a:cxn ang="T10">
                      <a:pos x="T0" y="T1"/>
                    </a:cxn>
                    <a:cxn ang="T11">
                      <a:pos x="T2" y="T3"/>
                    </a:cxn>
                    <a:cxn ang="T12">
                      <a:pos x="T4" y="T5"/>
                    </a:cxn>
                    <a:cxn ang="T13">
                      <a:pos x="T6" y="T7"/>
                    </a:cxn>
                    <a:cxn ang="T14">
                      <a:pos x="T8" y="T9"/>
                    </a:cxn>
                  </a:cxnLst>
                  <a:rect l="T15" t="T16" r="T17" b="T18"/>
                  <a:pathLst>
                    <a:path w="48" h="36">
                      <a:moveTo>
                        <a:pt x="48" y="14"/>
                      </a:moveTo>
                      <a:lnTo>
                        <a:pt x="39" y="0"/>
                      </a:lnTo>
                      <a:lnTo>
                        <a:pt x="0" y="22"/>
                      </a:lnTo>
                      <a:lnTo>
                        <a:pt x="8" y="36"/>
                      </a:lnTo>
                      <a:lnTo>
                        <a:pt x="48" y="1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9" name="Freeform 183"/>
                <p:cNvSpPr>
                  <a:spLocks/>
                </p:cNvSpPr>
                <p:nvPr/>
              </p:nvSpPr>
              <p:spPr bwMode="auto">
                <a:xfrm>
                  <a:off x="4221" y="2978"/>
                  <a:ext cx="33" cy="23"/>
                </a:xfrm>
                <a:custGeom>
                  <a:avLst/>
                  <a:gdLst>
                    <a:gd name="T0" fmla="*/ 2 w 67"/>
                    <a:gd name="T1" fmla="*/ 1 h 45"/>
                    <a:gd name="T2" fmla="*/ 1 w 67"/>
                    <a:gd name="T3" fmla="*/ 0 h 45"/>
                    <a:gd name="T4" fmla="*/ 0 w 67"/>
                    <a:gd name="T5" fmla="*/ 1 h 45"/>
                    <a:gd name="T6" fmla="*/ 0 w 67"/>
                    <a:gd name="T7" fmla="*/ 2 h 45"/>
                    <a:gd name="T8" fmla="*/ 2 w 67"/>
                    <a:gd name="T9" fmla="*/ 1 h 45"/>
                    <a:gd name="T10" fmla="*/ 0 60000 65536"/>
                    <a:gd name="T11" fmla="*/ 0 60000 65536"/>
                    <a:gd name="T12" fmla="*/ 0 60000 65536"/>
                    <a:gd name="T13" fmla="*/ 0 60000 65536"/>
                    <a:gd name="T14" fmla="*/ 0 60000 65536"/>
                    <a:gd name="T15" fmla="*/ 0 w 67"/>
                    <a:gd name="T16" fmla="*/ 0 h 45"/>
                    <a:gd name="T17" fmla="*/ 67 w 67"/>
                    <a:gd name="T18" fmla="*/ 45 h 45"/>
                  </a:gdLst>
                  <a:ahLst/>
                  <a:cxnLst>
                    <a:cxn ang="T10">
                      <a:pos x="T0" y="T1"/>
                    </a:cxn>
                    <a:cxn ang="T11">
                      <a:pos x="T2" y="T3"/>
                    </a:cxn>
                    <a:cxn ang="T12">
                      <a:pos x="T4" y="T5"/>
                    </a:cxn>
                    <a:cxn ang="T13">
                      <a:pos x="T6" y="T7"/>
                    </a:cxn>
                    <a:cxn ang="T14">
                      <a:pos x="T8" y="T9"/>
                    </a:cxn>
                  </a:cxnLst>
                  <a:rect l="T15" t="T16" r="T17" b="T18"/>
                  <a:pathLst>
                    <a:path w="67" h="45">
                      <a:moveTo>
                        <a:pt x="67" y="16"/>
                      </a:moveTo>
                      <a:lnTo>
                        <a:pt x="60" y="0"/>
                      </a:lnTo>
                      <a:lnTo>
                        <a:pt x="0" y="29"/>
                      </a:lnTo>
                      <a:lnTo>
                        <a:pt x="8" y="45"/>
                      </a:lnTo>
                      <a:lnTo>
                        <a:pt x="67"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0" name="Freeform 184"/>
                <p:cNvSpPr>
                  <a:spLocks/>
                </p:cNvSpPr>
                <p:nvPr/>
              </p:nvSpPr>
              <p:spPr bwMode="auto">
                <a:xfrm>
                  <a:off x="4218" y="2994"/>
                  <a:ext cx="7" cy="8"/>
                </a:xfrm>
                <a:custGeom>
                  <a:avLst/>
                  <a:gdLst>
                    <a:gd name="T0" fmla="*/ 0 w 15"/>
                    <a:gd name="T1" fmla="*/ 0 h 18"/>
                    <a:gd name="T2" fmla="*/ 0 w 15"/>
                    <a:gd name="T3" fmla="*/ 0 h 18"/>
                    <a:gd name="T4" fmla="*/ 0 w 15"/>
                    <a:gd name="T5" fmla="*/ 0 h 18"/>
                    <a:gd name="T6" fmla="*/ 0 w 15"/>
                    <a:gd name="T7" fmla="*/ 0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5" y="13"/>
                      </a:moveTo>
                      <a:lnTo>
                        <a:pt x="5" y="0"/>
                      </a:lnTo>
                      <a:lnTo>
                        <a:pt x="0" y="5"/>
                      </a:lnTo>
                      <a:lnTo>
                        <a:pt x="11" y="18"/>
                      </a:lnTo>
                      <a:lnTo>
                        <a:pt x="15" y="1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1" name="Freeform 185"/>
                <p:cNvSpPr>
                  <a:spLocks/>
                </p:cNvSpPr>
                <p:nvPr/>
              </p:nvSpPr>
              <p:spPr bwMode="auto">
                <a:xfrm>
                  <a:off x="4543" y="2839"/>
                  <a:ext cx="31" cy="15"/>
                </a:xfrm>
                <a:custGeom>
                  <a:avLst/>
                  <a:gdLst>
                    <a:gd name="T0" fmla="*/ 0 w 63"/>
                    <a:gd name="T1" fmla="*/ 0 h 31"/>
                    <a:gd name="T2" fmla="*/ 0 w 63"/>
                    <a:gd name="T3" fmla="*/ 0 h 31"/>
                    <a:gd name="T4" fmla="*/ 1 w 63"/>
                    <a:gd name="T5" fmla="*/ 0 h 31"/>
                    <a:gd name="T6" fmla="*/ 1 w 63"/>
                    <a:gd name="T7" fmla="*/ 0 h 31"/>
                    <a:gd name="T8" fmla="*/ 0 w 63"/>
                    <a:gd name="T9" fmla="*/ 0 h 31"/>
                    <a:gd name="T10" fmla="*/ 0 60000 65536"/>
                    <a:gd name="T11" fmla="*/ 0 60000 65536"/>
                    <a:gd name="T12" fmla="*/ 0 60000 65536"/>
                    <a:gd name="T13" fmla="*/ 0 60000 65536"/>
                    <a:gd name="T14" fmla="*/ 0 60000 65536"/>
                    <a:gd name="T15" fmla="*/ 0 w 63"/>
                    <a:gd name="T16" fmla="*/ 0 h 31"/>
                    <a:gd name="T17" fmla="*/ 63 w 63"/>
                    <a:gd name="T18" fmla="*/ 31 h 31"/>
                  </a:gdLst>
                  <a:ahLst/>
                  <a:cxnLst>
                    <a:cxn ang="T10">
                      <a:pos x="T0" y="T1"/>
                    </a:cxn>
                    <a:cxn ang="T11">
                      <a:pos x="T2" y="T3"/>
                    </a:cxn>
                    <a:cxn ang="T12">
                      <a:pos x="T4" y="T5"/>
                    </a:cxn>
                    <a:cxn ang="T13">
                      <a:pos x="T6" y="T7"/>
                    </a:cxn>
                    <a:cxn ang="T14">
                      <a:pos x="T8" y="T9"/>
                    </a:cxn>
                  </a:cxnLst>
                  <a:rect l="T15" t="T16" r="T17" b="T18"/>
                  <a:pathLst>
                    <a:path w="63" h="31">
                      <a:moveTo>
                        <a:pt x="3" y="0"/>
                      </a:moveTo>
                      <a:lnTo>
                        <a:pt x="0" y="18"/>
                      </a:lnTo>
                      <a:lnTo>
                        <a:pt x="60" y="31"/>
                      </a:lnTo>
                      <a:lnTo>
                        <a:pt x="63" y="13"/>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2" name="Freeform 186"/>
                <p:cNvSpPr>
                  <a:spLocks/>
                </p:cNvSpPr>
                <p:nvPr/>
              </p:nvSpPr>
              <p:spPr bwMode="auto">
                <a:xfrm>
                  <a:off x="4574" y="2845"/>
                  <a:ext cx="7" cy="10"/>
                </a:xfrm>
                <a:custGeom>
                  <a:avLst/>
                  <a:gdLst>
                    <a:gd name="T0" fmla="*/ 0 w 15"/>
                    <a:gd name="T1" fmla="*/ 0 h 19"/>
                    <a:gd name="T2" fmla="*/ 0 w 15"/>
                    <a:gd name="T3" fmla="*/ 1 h 19"/>
                    <a:gd name="T4" fmla="*/ 0 w 15"/>
                    <a:gd name="T5" fmla="*/ 1 h 19"/>
                    <a:gd name="T6" fmla="*/ 0 w 15"/>
                    <a:gd name="T7" fmla="*/ 1 h 19"/>
                    <a:gd name="T8" fmla="*/ 0 w 15"/>
                    <a:gd name="T9" fmla="*/ 0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2" y="0"/>
                      </a:moveTo>
                      <a:lnTo>
                        <a:pt x="0" y="18"/>
                      </a:lnTo>
                      <a:lnTo>
                        <a:pt x="13" y="19"/>
                      </a:lnTo>
                      <a:lnTo>
                        <a:pt x="15" y="2"/>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3" name="Freeform 187"/>
                <p:cNvSpPr>
                  <a:spLocks/>
                </p:cNvSpPr>
                <p:nvPr/>
              </p:nvSpPr>
              <p:spPr bwMode="auto">
                <a:xfrm>
                  <a:off x="4578" y="2847"/>
                  <a:ext cx="21" cy="16"/>
                </a:xfrm>
                <a:custGeom>
                  <a:avLst/>
                  <a:gdLst>
                    <a:gd name="T0" fmla="*/ 1 w 42"/>
                    <a:gd name="T1" fmla="*/ 0 h 32"/>
                    <a:gd name="T2" fmla="*/ 0 w 42"/>
                    <a:gd name="T3" fmla="*/ 1 h 32"/>
                    <a:gd name="T4" fmla="*/ 2 w 42"/>
                    <a:gd name="T5" fmla="*/ 1 h 32"/>
                    <a:gd name="T6" fmla="*/ 2 w 42"/>
                    <a:gd name="T7" fmla="*/ 1 h 32"/>
                    <a:gd name="T8" fmla="*/ 1 w 42"/>
                    <a:gd name="T9" fmla="*/ 0 h 32"/>
                    <a:gd name="T10" fmla="*/ 0 60000 65536"/>
                    <a:gd name="T11" fmla="*/ 0 60000 65536"/>
                    <a:gd name="T12" fmla="*/ 0 60000 65536"/>
                    <a:gd name="T13" fmla="*/ 0 60000 65536"/>
                    <a:gd name="T14" fmla="*/ 0 60000 65536"/>
                    <a:gd name="T15" fmla="*/ 0 w 42"/>
                    <a:gd name="T16" fmla="*/ 0 h 32"/>
                    <a:gd name="T17" fmla="*/ 42 w 42"/>
                    <a:gd name="T18" fmla="*/ 32 h 32"/>
                  </a:gdLst>
                  <a:ahLst/>
                  <a:cxnLst>
                    <a:cxn ang="T10">
                      <a:pos x="T0" y="T1"/>
                    </a:cxn>
                    <a:cxn ang="T11">
                      <a:pos x="T2" y="T3"/>
                    </a:cxn>
                    <a:cxn ang="T12">
                      <a:pos x="T4" y="T5"/>
                    </a:cxn>
                    <a:cxn ang="T13">
                      <a:pos x="T6" y="T7"/>
                    </a:cxn>
                    <a:cxn ang="T14">
                      <a:pos x="T8" y="T9"/>
                    </a:cxn>
                  </a:cxnLst>
                  <a:rect l="T15" t="T16" r="T17" b="T18"/>
                  <a:pathLst>
                    <a:path w="42" h="32">
                      <a:moveTo>
                        <a:pt x="9" y="0"/>
                      </a:moveTo>
                      <a:lnTo>
                        <a:pt x="0" y="15"/>
                      </a:lnTo>
                      <a:lnTo>
                        <a:pt x="34" y="32"/>
                      </a:lnTo>
                      <a:lnTo>
                        <a:pt x="42" y="18"/>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4" name="Freeform 188"/>
                <p:cNvSpPr>
                  <a:spLocks/>
                </p:cNvSpPr>
                <p:nvPr/>
              </p:nvSpPr>
              <p:spPr bwMode="auto">
                <a:xfrm>
                  <a:off x="4595" y="2855"/>
                  <a:ext cx="16" cy="15"/>
                </a:xfrm>
                <a:custGeom>
                  <a:avLst/>
                  <a:gdLst>
                    <a:gd name="T0" fmla="*/ 0 w 33"/>
                    <a:gd name="T1" fmla="*/ 0 h 29"/>
                    <a:gd name="T2" fmla="*/ 0 w 33"/>
                    <a:gd name="T3" fmla="*/ 1 h 29"/>
                    <a:gd name="T4" fmla="*/ 0 w 33"/>
                    <a:gd name="T5" fmla="*/ 1 h 29"/>
                    <a:gd name="T6" fmla="*/ 1 w 33"/>
                    <a:gd name="T7" fmla="*/ 1 h 29"/>
                    <a:gd name="T8" fmla="*/ 0 w 33"/>
                    <a:gd name="T9" fmla="*/ 0 h 29"/>
                    <a:gd name="T10" fmla="*/ 0 60000 65536"/>
                    <a:gd name="T11" fmla="*/ 0 60000 65536"/>
                    <a:gd name="T12" fmla="*/ 0 60000 65536"/>
                    <a:gd name="T13" fmla="*/ 0 60000 65536"/>
                    <a:gd name="T14" fmla="*/ 0 60000 65536"/>
                    <a:gd name="T15" fmla="*/ 0 w 33"/>
                    <a:gd name="T16" fmla="*/ 0 h 29"/>
                    <a:gd name="T17" fmla="*/ 33 w 33"/>
                    <a:gd name="T18" fmla="*/ 29 h 29"/>
                  </a:gdLst>
                  <a:ahLst/>
                  <a:cxnLst>
                    <a:cxn ang="T10">
                      <a:pos x="T0" y="T1"/>
                    </a:cxn>
                    <a:cxn ang="T11">
                      <a:pos x="T2" y="T3"/>
                    </a:cxn>
                    <a:cxn ang="T12">
                      <a:pos x="T4" y="T5"/>
                    </a:cxn>
                    <a:cxn ang="T13">
                      <a:pos x="T6" y="T7"/>
                    </a:cxn>
                    <a:cxn ang="T14">
                      <a:pos x="T8" y="T9"/>
                    </a:cxn>
                  </a:cxnLst>
                  <a:rect l="T15" t="T16" r="T17" b="T18"/>
                  <a:pathLst>
                    <a:path w="33" h="29">
                      <a:moveTo>
                        <a:pt x="8" y="0"/>
                      </a:moveTo>
                      <a:lnTo>
                        <a:pt x="0" y="14"/>
                      </a:lnTo>
                      <a:lnTo>
                        <a:pt x="24" y="29"/>
                      </a:lnTo>
                      <a:lnTo>
                        <a:pt x="33" y="14"/>
                      </a:lnTo>
                      <a:lnTo>
                        <a:pt x="8"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5" name="Freeform 189"/>
                <p:cNvSpPr>
                  <a:spLocks/>
                </p:cNvSpPr>
                <p:nvPr/>
              </p:nvSpPr>
              <p:spPr bwMode="auto">
                <a:xfrm>
                  <a:off x="4608" y="2863"/>
                  <a:ext cx="28" cy="19"/>
                </a:xfrm>
                <a:custGeom>
                  <a:avLst/>
                  <a:gdLst>
                    <a:gd name="T0" fmla="*/ 1 w 55"/>
                    <a:gd name="T1" fmla="*/ 0 h 39"/>
                    <a:gd name="T2" fmla="*/ 0 w 55"/>
                    <a:gd name="T3" fmla="*/ 0 h 39"/>
                    <a:gd name="T4" fmla="*/ 2 w 55"/>
                    <a:gd name="T5" fmla="*/ 1 h 39"/>
                    <a:gd name="T6" fmla="*/ 2 w 55"/>
                    <a:gd name="T7" fmla="*/ 0 h 39"/>
                    <a:gd name="T8" fmla="*/ 1 w 55"/>
                    <a:gd name="T9" fmla="*/ 0 h 39"/>
                    <a:gd name="T10" fmla="*/ 0 60000 65536"/>
                    <a:gd name="T11" fmla="*/ 0 60000 65536"/>
                    <a:gd name="T12" fmla="*/ 0 60000 65536"/>
                    <a:gd name="T13" fmla="*/ 0 60000 65536"/>
                    <a:gd name="T14" fmla="*/ 0 60000 65536"/>
                    <a:gd name="T15" fmla="*/ 0 w 55"/>
                    <a:gd name="T16" fmla="*/ 0 h 39"/>
                    <a:gd name="T17" fmla="*/ 55 w 55"/>
                    <a:gd name="T18" fmla="*/ 39 h 39"/>
                  </a:gdLst>
                  <a:ahLst/>
                  <a:cxnLst>
                    <a:cxn ang="T10">
                      <a:pos x="T0" y="T1"/>
                    </a:cxn>
                    <a:cxn ang="T11">
                      <a:pos x="T2" y="T3"/>
                    </a:cxn>
                    <a:cxn ang="T12">
                      <a:pos x="T4" y="T5"/>
                    </a:cxn>
                    <a:cxn ang="T13">
                      <a:pos x="T6" y="T7"/>
                    </a:cxn>
                    <a:cxn ang="T14">
                      <a:pos x="T8" y="T9"/>
                    </a:cxn>
                  </a:cxnLst>
                  <a:rect l="T15" t="T16" r="T17" b="T18"/>
                  <a:pathLst>
                    <a:path w="55" h="39">
                      <a:moveTo>
                        <a:pt x="7" y="0"/>
                      </a:moveTo>
                      <a:lnTo>
                        <a:pt x="0" y="16"/>
                      </a:lnTo>
                      <a:lnTo>
                        <a:pt x="48" y="39"/>
                      </a:lnTo>
                      <a:lnTo>
                        <a:pt x="55" y="23"/>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6" name="Freeform 190"/>
                <p:cNvSpPr>
                  <a:spLocks/>
                </p:cNvSpPr>
                <p:nvPr/>
              </p:nvSpPr>
              <p:spPr bwMode="auto">
                <a:xfrm>
                  <a:off x="4631" y="2874"/>
                  <a:ext cx="14" cy="15"/>
                </a:xfrm>
                <a:custGeom>
                  <a:avLst/>
                  <a:gdLst>
                    <a:gd name="T0" fmla="*/ 1 w 28"/>
                    <a:gd name="T1" fmla="*/ 0 h 30"/>
                    <a:gd name="T2" fmla="*/ 0 w 28"/>
                    <a:gd name="T3" fmla="*/ 1 h 30"/>
                    <a:gd name="T4" fmla="*/ 1 w 28"/>
                    <a:gd name="T5" fmla="*/ 1 h 30"/>
                    <a:gd name="T6" fmla="*/ 1 w 28"/>
                    <a:gd name="T7" fmla="*/ 1 h 30"/>
                    <a:gd name="T8" fmla="*/ 1 w 28"/>
                    <a:gd name="T9" fmla="*/ 0 h 30"/>
                    <a:gd name="T10" fmla="*/ 0 60000 65536"/>
                    <a:gd name="T11" fmla="*/ 0 60000 65536"/>
                    <a:gd name="T12" fmla="*/ 0 60000 65536"/>
                    <a:gd name="T13" fmla="*/ 0 60000 65536"/>
                    <a:gd name="T14" fmla="*/ 0 60000 65536"/>
                    <a:gd name="T15" fmla="*/ 0 w 28"/>
                    <a:gd name="T16" fmla="*/ 0 h 30"/>
                    <a:gd name="T17" fmla="*/ 28 w 28"/>
                    <a:gd name="T18" fmla="*/ 30 h 30"/>
                  </a:gdLst>
                  <a:ahLst/>
                  <a:cxnLst>
                    <a:cxn ang="T10">
                      <a:pos x="T0" y="T1"/>
                    </a:cxn>
                    <a:cxn ang="T11">
                      <a:pos x="T2" y="T3"/>
                    </a:cxn>
                    <a:cxn ang="T12">
                      <a:pos x="T4" y="T5"/>
                    </a:cxn>
                    <a:cxn ang="T13">
                      <a:pos x="T6" y="T7"/>
                    </a:cxn>
                    <a:cxn ang="T14">
                      <a:pos x="T8" y="T9"/>
                    </a:cxn>
                  </a:cxnLst>
                  <a:rect l="T15" t="T16" r="T17" b="T18"/>
                  <a:pathLst>
                    <a:path w="28" h="30">
                      <a:moveTo>
                        <a:pt x="10" y="0"/>
                      </a:moveTo>
                      <a:lnTo>
                        <a:pt x="0" y="15"/>
                      </a:lnTo>
                      <a:lnTo>
                        <a:pt x="18" y="30"/>
                      </a:lnTo>
                      <a:lnTo>
                        <a:pt x="28" y="15"/>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7" name="Freeform 191"/>
                <p:cNvSpPr>
                  <a:spLocks/>
                </p:cNvSpPr>
                <p:nvPr/>
              </p:nvSpPr>
              <p:spPr bwMode="auto">
                <a:xfrm>
                  <a:off x="4640" y="2882"/>
                  <a:ext cx="20" cy="16"/>
                </a:xfrm>
                <a:custGeom>
                  <a:avLst/>
                  <a:gdLst>
                    <a:gd name="T0" fmla="*/ 0 w 41"/>
                    <a:gd name="T1" fmla="*/ 0 h 33"/>
                    <a:gd name="T2" fmla="*/ 0 w 41"/>
                    <a:gd name="T3" fmla="*/ 0 h 33"/>
                    <a:gd name="T4" fmla="*/ 1 w 41"/>
                    <a:gd name="T5" fmla="*/ 1 h 33"/>
                    <a:gd name="T6" fmla="*/ 1 w 41"/>
                    <a:gd name="T7" fmla="*/ 0 h 33"/>
                    <a:gd name="T8" fmla="*/ 0 w 41"/>
                    <a:gd name="T9" fmla="*/ 0 h 33"/>
                    <a:gd name="T10" fmla="*/ 0 60000 65536"/>
                    <a:gd name="T11" fmla="*/ 0 60000 65536"/>
                    <a:gd name="T12" fmla="*/ 0 60000 65536"/>
                    <a:gd name="T13" fmla="*/ 0 60000 65536"/>
                    <a:gd name="T14" fmla="*/ 0 60000 65536"/>
                    <a:gd name="T15" fmla="*/ 0 w 41"/>
                    <a:gd name="T16" fmla="*/ 0 h 33"/>
                    <a:gd name="T17" fmla="*/ 41 w 41"/>
                    <a:gd name="T18" fmla="*/ 33 h 33"/>
                  </a:gdLst>
                  <a:ahLst/>
                  <a:cxnLst>
                    <a:cxn ang="T10">
                      <a:pos x="T0" y="T1"/>
                    </a:cxn>
                    <a:cxn ang="T11">
                      <a:pos x="T2" y="T3"/>
                    </a:cxn>
                    <a:cxn ang="T12">
                      <a:pos x="T4" y="T5"/>
                    </a:cxn>
                    <a:cxn ang="T13">
                      <a:pos x="T6" y="T7"/>
                    </a:cxn>
                    <a:cxn ang="T14">
                      <a:pos x="T8" y="T9"/>
                    </a:cxn>
                  </a:cxnLst>
                  <a:rect l="T15" t="T16" r="T17" b="T18"/>
                  <a:pathLst>
                    <a:path w="41" h="33">
                      <a:moveTo>
                        <a:pt x="8" y="0"/>
                      </a:moveTo>
                      <a:lnTo>
                        <a:pt x="0" y="15"/>
                      </a:lnTo>
                      <a:lnTo>
                        <a:pt x="32" y="33"/>
                      </a:lnTo>
                      <a:lnTo>
                        <a:pt x="41" y="19"/>
                      </a:lnTo>
                      <a:lnTo>
                        <a:pt x="8"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8" name="Freeform 192"/>
                <p:cNvSpPr>
                  <a:spLocks/>
                </p:cNvSpPr>
                <p:nvPr/>
              </p:nvSpPr>
              <p:spPr bwMode="auto">
                <a:xfrm>
                  <a:off x="4657" y="2891"/>
                  <a:ext cx="22" cy="15"/>
                </a:xfrm>
                <a:custGeom>
                  <a:avLst/>
                  <a:gdLst>
                    <a:gd name="T0" fmla="*/ 0 w 45"/>
                    <a:gd name="T1" fmla="*/ 0 h 31"/>
                    <a:gd name="T2" fmla="*/ 0 w 45"/>
                    <a:gd name="T3" fmla="*/ 0 h 31"/>
                    <a:gd name="T4" fmla="*/ 1 w 45"/>
                    <a:gd name="T5" fmla="*/ 0 h 31"/>
                    <a:gd name="T6" fmla="*/ 1 w 45"/>
                    <a:gd name="T7" fmla="*/ 0 h 31"/>
                    <a:gd name="T8" fmla="*/ 0 w 45"/>
                    <a:gd name="T9" fmla="*/ 0 h 31"/>
                    <a:gd name="T10" fmla="*/ 0 60000 65536"/>
                    <a:gd name="T11" fmla="*/ 0 60000 65536"/>
                    <a:gd name="T12" fmla="*/ 0 60000 65536"/>
                    <a:gd name="T13" fmla="*/ 0 60000 65536"/>
                    <a:gd name="T14" fmla="*/ 0 60000 65536"/>
                    <a:gd name="T15" fmla="*/ 0 w 45"/>
                    <a:gd name="T16" fmla="*/ 0 h 31"/>
                    <a:gd name="T17" fmla="*/ 45 w 45"/>
                    <a:gd name="T18" fmla="*/ 31 h 31"/>
                  </a:gdLst>
                  <a:ahLst/>
                  <a:cxnLst>
                    <a:cxn ang="T10">
                      <a:pos x="T0" y="T1"/>
                    </a:cxn>
                    <a:cxn ang="T11">
                      <a:pos x="T2" y="T3"/>
                    </a:cxn>
                    <a:cxn ang="T12">
                      <a:pos x="T4" y="T5"/>
                    </a:cxn>
                    <a:cxn ang="T13">
                      <a:pos x="T6" y="T7"/>
                    </a:cxn>
                    <a:cxn ang="T14">
                      <a:pos x="T8" y="T9"/>
                    </a:cxn>
                  </a:cxnLst>
                  <a:rect l="T15" t="T16" r="T17" b="T18"/>
                  <a:pathLst>
                    <a:path w="45" h="31">
                      <a:moveTo>
                        <a:pt x="6" y="0"/>
                      </a:moveTo>
                      <a:lnTo>
                        <a:pt x="0" y="16"/>
                      </a:lnTo>
                      <a:lnTo>
                        <a:pt x="40" y="31"/>
                      </a:lnTo>
                      <a:lnTo>
                        <a:pt x="45" y="14"/>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9" name="Freeform 193"/>
                <p:cNvSpPr>
                  <a:spLocks/>
                </p:cNvSpPr>
                <p:nvPr/>
              </p:nvSpPr>
              <p:spPr bwMode="auto">
                <a:xfrm>
                  <a:off x="4677" y="2898"/>
                  <a:ext cx="9" cy="10"/>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4" y="0"/>
                      </a:moveTo>
                      <a:lnTo>
                        <a:pt x="0" y="17"/>
                      </a:lnTo>
                      <a:lnTo>
                        <a:pt x="15" y="21"/>
                      </a:lnTo>
                      <a:lnTo>
                        <a:pt x="19" y="5"/>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0" name="Freeform 194"/>
                <p:cNvSpPr>
                  <a:spLocks/>
                </p:cNvSpPr>
                <p:nvPr/>
              </p:nvSpPr>
              <p:spPr bwMode="auto">
                <a:xfrm>
                  <a:off x="4684" y="2900"/>
                  <a:ext cx="18" cy="15"/>
                </a:xfrm>
                <a:custGeom>
                  <a:avLst/>
                  <a:gdLst>
                    <a:gd name="T0" fmla="*/ 1 w 36"/>
                    <a:gd name="T1" fmla="*/ 0 h 29"/>
                    <a:gd name="T2" fmla="*/ 0 w 36"/>
                    <a:gd name="T3" fmla="*/ 1 h 29"/>
                    <a:gd name="T4" fmla="*/ 1 w 36"/>
                    <a:gd name="T5" fmla="*/ 1 h 29"/>
                    <a:gd name="T6" fmla="*/ 2 w 36"/>
                    <a:gd name="T7" fmla="*/ 1 h 29"/>
                    <a:gd name="T8" fmla="*/ 1 w 36"/>
                    <a:gd name="T9" fmla="*/ 0 h 29"/>
                    <a:gd name="T10" fmla="*/ 0 60000 65536"/>
                    <a:gd name="T11" fmla="*/ 0 60000 65536"/>
                    <a:gd name="T12" fmla="*/ 0 60000 65536"/>
                    <a:gd name="T13" fmla="*/ 0 60000 65536"/>
                    <a:gd name="T14" fmla="*/ 0 60000 65536"/>
                    <a:gd name="T15" fmla="*/ 0 w 36"/>
                    <a:gd name="T16" fmla="*/ 0 h 29"/>
                    <a:gd name="T17" fmla="*/ 36 w 36"/>
                    <a:gd name="T18" fmla="*/ 29 h 29"/>
                  </a:gdLst>
                  <a:ahLst/>
                  <a:cxnLst>
                    <a:cxn ang="T10">
                      <a:pos x="T0" y="T1"/>
                    </a:cxn>
                    <a:cxn ang="T11">
                      <a:pos x="T2" y="T3"/>
                    </a:cxn>
                    <a:cxn ang="T12">
                      <a:pos x="T4" y="T5"/>
                    </a:cxn>
                    <a:cxn ang="T13">
                      <a:pos x="T6" y="T7"/>
                    </a:cxn>
                    <a:cxn ang="T14">
                      <a:pos x="T8" y="T9"/>
                    </a:cxn>
                  </a:cxnLst>
                  <a:rect l="T15" t="T16" r="T17" b="T18"/>
                  <a:pathLst>
                    <a:path w="36" h="29">
                      <a:moveTo>
                        <a:pt x="7" y="0"/>
                      </a:moveTo>
                      <a:lnTo>
                        <a:pt x="0" y="16"/>
                      </a:lnTo>
                      <a:lnTo>
                        <a:pt x="29" y="29"/>
                      </a:lnTo>
                      <a:lnTo>
                        <a:pt x="36" y="13"/>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1" name="Freeform 195"/>
                <p:cNvSpPr>
                  <a:spLocks/>
                </p:cNvSpPr>
                <p:nvPr/>
              </p:nvSpPr>
              <p:spPr bwMode="auto">
                <a:xfrm>
                  <a:off x="4698" y="2907"/>
                  <a:ext cx="18" cy="14"/>
                </a:xfrm>
                <a:custGeom>
                  <a:avLst/>
                  <a:gdLst>
                    <a:gd name="T0" fmla="*/ 0 w 37"/>
                    <a:gd name="T1" fmla="*/ 0 h 28"/>
                    <a:gd name="T2" fmla="*/ 0 w 37"/>
                    <a:gd name="T3" fmla="*/ 1 h 28"/>
                    <a:gd name="T4" fmla="*/ 0 w 37"/>
                    <a:gd name="T5" fmla="*/ 1 h 28"/>
                    <a:gd name="T6" fmla="*/ 1 w 37"/>
                    <a:gd name="T7" fmla="*/ 1 h 28"/>
                    <a:gd name="T8" fmla="*/ 0 w 37"/>
                    <a:gd name="T9" fmla="*/ 0 h 28"/>
                    <a:gd name="T10" fmla="*/ 0 60000 65536"/>
                    <a:gd name="T11" fmla="*/ 0 60000 65536"/>
                    <a:gd name="T12" fmla="*/ 0 60000 65536"/>
                    <a:gd name="T13" fmla="*/ 0 60000 65536"/>
                    <a:gd name="T14" fmla="*/ 0 60000 65536"/>
                    <a:gd name="T15" fmla="*/ 0 w 37"/>
                    <a:gd name="T16" fmla="*/ 0 h 28"/>
                    <a:gd name="T17" fmla="*/ 37 w 37"/>
                    <a:gd name="T18" fmla="*/ 28 h 28"/>
                  </a:gdLst>
                  <a:ahLst/>
                  <a:cxnLst>
                    <a:cxn ang="T10">
                      <a:pos x="T0" y="T1"/>
                    </a:cxn>
                    <a:cxn ang="T11">
                      <a:pos x="T2" y="T3"/>
                    </a:cxn>
                    <a:cxn ang="T12">
                      <a:pos x="T4" y="T5"/>
                    </a:cxn>
                    <a:cxn ang="T13">
                      <a:pos x="T6" y="T7"/>
                    </a:cxn>
                    <a:cxn ang="T14">
                      <a:pos x="T8" y="T9"/>
                    </a:cxn>
                  </a:cxnLst>
                  <a:rect l="T15" t="T16" r="T17" b="T18"/>
                  <a:pathLst>
                    <a:path w="37" h="28">
                      <a:moveTo>
                        <a:pt x="6" y="0"/>
                      </a:moveTo>
                      <a:lnTo>
                        <a:pt x="0" y="16"/>
                      </a:lnTo>
                      <a:lnTo>
                        <a:pt x="31" y="28"/>
                      </a:lnTo>
                      <a:lnTo>
                        <a:pt x="37" y="12"/>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2" name="Freeform 196"/>
                <p:cNvSpPr>
                  <a:spLocks/>
                </p:cNvSpPr>
                <p:nvPr/>
              </p:nvSpPr>
              <p:spPr bwMode="auto">
                <a:xfrm>
                  <a:off x="4713" y="2913"/>
                  <a:ext cx="24" cy="19"/>
                </a:xfrm>
                <a:custGeom>
                  <a:avLst/>
                  <a:gdLst>
                    <a:gd name="T0" fmla="*/ 0 w 50"/>
                    <a:gd name="T1" fmla="*/ 0 h 37"/>
                    <a:gd name="T2" fmla="*/ 0 w 50"/>
                    <a:gd name="T3" fmla="*/ 1 h 37"/>
                    <a:gd name="T4" fmla="*/ 1 w 50"/>
                    <a:gd name="T5" fmla="*/ 2 h 37"/>
                    <a:gd name="T6" fmla="*/ 1 w 50"/>
                    <a:gd name="T7" fmla="*/ 1 h 37"/>
                    <a:gd name="T8" fmla="*/ 0 w 50"/>
                    <a:gd name="T9" fmla="*/ 0 h 37"/>
                    <a:gd name="T10" fmla="*/ 0 60000 65536"/>
                    <a:gd name="T11" fmla="*/ 0 60000 65536"/>
                    <a:gd name="T12" fmla="*/ 0 60000 65536"/>
                    <a:gd name="T13" fmla="*/ 0 60000 65536"/>
                    <a:gd name="T14" fmla="*/ 0 60000 65536"/>
                    <a:gd name="T15" fmla="*/ 0 w 50"/>
                    <a:gd name="T16" fmla="*/ 0 h 37"/>
                    <a:gd name="T17" fmla="*/ 50 w 50"/>
                    <a:gd name="T18" fmla="*/ 37 h 37"/>
                  </a:gdLst>
                  <a:ahLst/>
                  <a:cxnLst>
                    <a:cxn ang="T10">
                      <a:pos x="T0" y="T1"/>
                    </a:cxn>
                    <a:cxn ang="T11">
                      <a:pos x="T2" y="T3"/>
                    </a:cxn>
                    <a:cxn ang="T12">
                      <a:pos x="T4" y="T5"/>
                    </a:cxn>
                    <a:cxn ang="T13">
                      <a:pos x="T6" y="T7"/>
                    </a:cxn>
                    <a:cxn ang="T14">
                      <a:pos x="T8" y="T9"/>
                    </a:cxn>
                  </a:cxnLst>
                  <a:rect l="T15" t="T16" r="T17" b="T18"/>
                  <a:pathLst>
                    <a:path w="50" h="37">
                      <a:moveTo>
                        <a:pt x="9" y="0"/>
                      </a:moveTo>
                      <a:lnTo>
                        <a:pt x="0" y="14"/>
                      </a:lnTo>
                      <a:lnTo>
                        <a:pt x="41" y="37"/>
                      </a:lnTo>
                      <a:lnTo>
                        <a:pt x="50" y="23"/>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3" name="Freeform 197"/>
                <p:cNvSpPr>
                  <a:spLocks/>
                </p:cNvSpPr>
                <p:nvPr/>
              </p:nvSpPr>
              <p:spPr bwMode="auto">
                <a:xfrm>
                  <a:off x="4733" y="2924"/>
                  <a:ext cx="16" cy="16"/>
                </a:xfrm>
                <a:custGeom>
                  <a:avLst/>
                  <a:gdLst>
                    <a:gd name="T0" fmla="*/ 1 w 32"/>
                    <a:gd name="T1" fmla="*/ 0 h 32"/>
                    <a:gd name="T2" fmla="*/ 0 w 32"/>
                    <a:gd name="T3" fmla="*/ 1 h 32"/>
                    <a:gd name="T4" fmla="*/ 1 w 32"/>
                    <a:gd name="T5" fmla="*/ 1 h 32"/>
                    <a:gd name="T6" fmla="*/ 1 w 32"/>
                    <a:gd name="T7" fmla="*/ 1 h 32"/>
                    <a:gd name="T8" fmla="*/ 1 w 32"/>
                    <a:gd name="T9" fmla="*/ 0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0" y="0"/>
                      </a:moveTo>
                      <a:lnTo>
                        <a:pt x="0" y="14"/>
                      </a:lnTo>
                      <a:lnTo>
                        <a:pt x="22" y="32"/>
                      </a:lnTo>
                      <a:lnTo>
                        <a:pt x="32" y="17"/>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4" name="Freeform 198"/>
                <p:cNvSpPr>
                  <a:spLocks/>
                </p:cNvSpPr>
                <p:nvPr/>
              </p:nvSpPr>
              <p:spPr bwMode="auto">
                <a:xfrm>
                  <a:off x="4744" y="2933"/>
                  <a:ext cx="18" cy="18"/>
                </a:xfrm>
                <a:custGeom>
                  <a:avLst/>
                  <a:gdLst>
                    <a:gd name="T0" fmla="*/ 1 w 36"/>
                    <a:gd name="T1" fmla="*/ 0 h 35"/>
                    <a:gd name="T2" fmla="*/ 0 w 36"/>
                    <a:gd name="T3" fmla="*/ 1 h 35"/>
                    <a:gd name="T4" fmla="*/ 1 w 36"/>
                    <a:gd name="T5" fmla="*/ 2 h 35"/>
                    <a:gd name="T6" fmla="*/ 2 w 36"/>
                    <a:gd name="T7" fmla="*/ 1 h 35"/>
                    <a:gd name="T8" fmla="*/ 1 w 36"/>
                    <a:gd name="T9" fmla="*/ 0 h 35"/>
                    <a:gd name="T10" fmla="*/ 0 60000 65536"/>
                    <a:gd name="T11" fmla="*/ 0 60000 65536"/>
                    <a:gd name="T12" fmla="*/ 0 60000 65536"/>
                    <a:gd name="T13" fmla="*/ 0 60000 65536"/>
                    <a:gd name="T14" fmla="*/ 0 60000 65536"/>
                    <a:gd name="T15" fmla="*/ 0 w 36"/>
                    <a:gd name="T16" fmla="*/ 0 h 35"/>
                    <a:gd name="T17" fmla="*/ 36 w 36"/>
                    <a:gd name="T18" fmla="*/ 35 h 35"/>
                  </a:gdLst>
                  <a:ahLst/>
                  <a:cxnLst>
                    <a:cxn ang="T10">
                      <a:pos x="T0" y="T1"/>
                    </a:cxn>
                    <a:cxn ang="T11">
                      <a:pos x="T2" y="T3"/>
                    </a:cxn>
                    <a:cxn ang="T12">
                      <a:pos x="T4" y="T5"/>
                    </a:cxn>
                    <a:cxn ang="T13">
                      <a:pos x="T6" y="T7"/>
                    </a:cxn>
                    <a:cxn ang="T14">
                      <a:pos x="T8" y="T9"/>
                    </a:cxn>
                  </a:cxnLst>
                  <a:rect l="T15" t="T16" r="T17" b="T18"/>
                  <a:pathLst>
                    <a:path w="36" h="35">
                      <a:moveTo>
                        <a:pt x="10" y="0"/>
                      </a:moveTo>
                      <a:lnTo>
                        <a:pt x="0" y="15"/>
                      </a:lnTo>
                      <a:lnTo>
                        <a:pt x="26" y="35"/>
                      </a:lnTo>
                      <a:lnTo>
                        <a:pt x="36" y="21"/>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5" name="Freeform 199"/>
                <p:cNvSpPr>
                  <a:spLocks/>
                </p:cNvSpPr>
                <p:nvPr/>
              </p:nvSpPr>
              <p:spPr bwMode="auto">
                <a:xfrm>
                  <a:off x="4757" y="2943"/>
                  <a:ext cx="22" cy="20"/>
                </a:xfrm>
                <a:custGeom>
                  <a:avLst/>
                  <a:gdLst>
                    <a:gd name="T0" fmla="*/ 1 w 44"/>
                    <a:gd name="T1" fmla="*/ 0 h 39"/>
                    <a:gd name="T2" fmla="*/ 0 w 44"/>
                    <a:gd name="T3" fmla="*/ 1 h 39"/>
                    <a:gd name="T4" fmla="*/ 2 w 44"/>
                    <a:gd name="T5" fmla="*/ 2 h 39"/>
                    <a:gd name="T6" fmla="*/ 2 w 44"/>
                    <a:gd name="T7" fmla="*/ 1 h 39"/>
                    <a:gd name="T8" fmla="*/ 1 w 44"/>
                    <a:gd name="T9" fmla="*/ 0 h 39"/>
                    <a:gd name="T10" fmla="*/ 0 60000 65536"/>
                    <a:gd name="T11" fmla="*/ 0 60000 65536"/>
                    <a:gd name="T12" fmla="*/ 0 60000 65536"/>
                    <a:gd name="T13" fmla="*/ 0 60000 65536"/>
                    <a:gd name="T14" fmla="*/ 0 60000 65536"/>
                    <a:gd name="T15" fmla="*/ 0 w 44"/>
                    <a:gd name="T16" fmla="*/ 0 h 39"/>
                    <a:gd name="T17" fmla="*/ 44 w 44"/>
                    <a:gd name="T18" fmla="*/ 39 h 39"/>
                  </a:gdLst>
                  <a:ahLst/>
                  <a:cxnLst>
                    <a:cxn ang="T10">
                      <a:pos x="T0" y="T1"/>
                    </a:cxn>
                    <a:cxn ang="T11">
                      <a:pos x="T2" y="T3"/>
                    </a:cxn>
                    <a:cxn ang="T12">
                      <a:pos x="T4" y="T5"/>
                    </a:cxn>
                    <a:cxn ang="T13">
                      <a:pos x="T6" y="T7"/>
                    </a:cxn>
                    <a:cxn ang="T14">
                      <a:pos x="T8" y="T9"/>
                    </a:cxn>
                  </a:cxnLst>
                  <a:rect l="T15" t="T16" r="T17" b="T18"/>
                  <a:pathLst>
                    <a:path w="44" h="39">
                      <a:moveTo>
                        <a:pt x="10" y="0"/>
                      </a:moveTo>
                      <a:lnTo>
                        <a:pt x="0" y="14"/>
                      </a:lnTo>
                      <a:lnTo>
                        <a:pt x="34" y="39"/>
                      </a:lnTo>
                      <a:lnTo>
                        <a:pt x="44" y="24"/>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6" name="Freeform 200"/>
                <p:cNvSpPr>
                  <a:spLocks/>
                </p:cNvSpPr>
                <p:nvPr/>
              </p:nvSpPr>
              <p:spPr bwMode="auto">
                <a:xfrm>
                  <a:off x="4774" y="2956"/>
                  <a:ext cx="16" cy="19"/>
                </a:xfrm>
                <a:custGeom>
                  <a:avLst/>
                  <a:gdLst>
                    <a:gd name="T0" fmla="*/ 1 w 32"/>
                    <a:gd name="T1" fmla="*/ 0 h 36"/>
                    <a:gd name="T2" fmla="*/ 0 w 32"/>
                    <a:gd name="T3" fmla="*/ 1 h 36"/>
                    <a:gd name="T4" fmla="*/ 1 w 32"/>
                    <a:gd name="T5" fmla="*/ 2 h 36"/>
                    <a:gd name="T6" fmla="*/ 1 w 32"/>
                    <a:gd name="T7" fmla="*/ 1 h 36"/>
                    <a:gd name="T8" fmla="*/ 1 w 32"/>
                    <a:gd name="T9" fmla="*/ 0 h 36"/>
                    <a:gd name="T10" fmla="*/ 0 60000 65536"/>
                    <a:gd name="T11" fmla="*/ 0 60000 65536"/>
                    <a:gd name="T12" fmla="*/ 0 60000 65536"/>
                    <a:gd name="T13" fmla="*/ 0 60000 65536"/>
                    <a:gd name="T14" fmla="*/ 0 60000 65536"/>
                    <a:gd name="T15" fmla="*/ 0 w 32"/>
                    <a:gd name="T16" fmla="*/ 0 h 36"/>
                    <a:gd name="T17" fmla="*/ 32 w 32"/>
                    <a:gd name="T18" fmla="*/ 36 h 36"/>
                  </a:gdLst>
                  <a:ahLst/>
                  <a:cxnLst>
                    <a:cxn ang="T10">
                      <a:pos x="T0" y="T1"/>
                    </a:cxn>
                    <a:cxn ang="T11">
                      <a:pos x="T2" y="T3"/>
                    </a:cxn>
                    <a:cxn ang="T12">
                      <a:pos x="T4" y="T5"/>
                    </a:cxn>
                    <a:cxn ang="T13">
                      <a:pos x="T6" y="T7"/>
                    </a:cxn>
                    <a:cxn ang="T14">
                      <a:pos x="T8" y="T9"/>
                    </a:cxn>
                  </a:cxnLst>
                  <a:rect l="T15" t="T16" r="T17" b="T18"/>
                  <a:pathLst>
                    <a:path w="32" h="36">
                      <a:moveTo>
                        <a:pt x="10" y="0"/>
                      </a:moveTo>
                      <a:lnTo>
                        <a:pt x="0" y="13"/>
                      </a:lnTo>
                      <a:lnTo>
                        <a:pt x="21" y="36"/>
                      </a:lnTo>
                      <a:lnTo>
                        <a:pt x="32" y="23"/>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7" name="Freeform 201"/>
                <p:cNvSpPr>
                  <a:spLocks/>
                </p:cNvSpPr>
                <p:nvPr/>
              </p:nvSpPr>
              <p:spPr bwMode="auto">
                <a:xfrm>
                  <a:off x="4785" y="2967"/>
                  <a:ext cx="24" cy="19"/>
                </a:xfrm>
                <a:custGeom>
                  <a:avLst/>
                  <a:gdLst>
                    <a:gd name="T0" fmla="*/ 1 w 48"/>
                    <a:gd name="T1" fmla="*/ 0 h 36"/>
                    <a:gd name="T2" fmla="*/ 0 w 48"/>
                    <a:gd name="T3" fmla="*/ 1 h 36"/>
                    <a:gd name="T4" fmla="*/ 2 w 48"/>
                    <a:gd name="T5" fmla="*/ 2 h 36"/>
                    <a:gd name="T6" fmla="*/ 2 w 48"/>
                    <a:gd name="T7" fmla="*/ 1 h 36"/>
                    <a:gd name="T8" fmla="*/ 1 w 48"/>
                    <a:gd name="T9" fmla="*/ 0 h 36"/>
                    <a:gd name="T10" fmla="*/ 0 60000 65536"/>
                    <a:gd name="T11" fmla="*/ 0 60000 65536"/>
                    <a:gd name="T12" fmla="*/ 0 60000 65536"/>
                    <a:gd name="T13" fmla="*/ 0 60000 65536"/>
                    <a:gd name="T14" fmla="*/ 0 60000 65536"/>
                    <a:gd name="T15" fmla="*/ 0 w 48"/>
                    <a:gd name="T16" fmla="*/ 0 h 36"/>
                    <a:gd name="T17" fmla="*/ 48 w 48"/>
                    <a:gd name="T18" fmla="*/ 36 h 36"/>
                  </a:gdLst>
                  <a:ahLst/>
                  <a:cxnLst>
                    <a:cxn ang="T10">
                      <a:pos x="T0" y="T1"/>
                    </a:cxn>
                    <a:cxn ang="T11">
                      <a:pos x="T2" y="T3"/>
                    </a:cxn>
                    <a:cxn ang="T12">
                      <a:pos x="T4" y="T5"/>
                    </a:cxn>
                    <a:cxn ang="T13">
                      <a:pos x="T6" y="T7"/>
                    </a:cxn>
                    <a:cxn ang="T14">
                      <a:pos x="T8" y="T9"/>
                    </a:cxn>
                  </a:cxnLst>
                  <a:rect l="T15" t="T16" r="T17" b="T18"/>
                  <a:pathLst>
                    <a:path w="48" h="36">
                      <a:moveTo>
                        <a:pt x="9" y="0"/>
                      </a:moveTo>
                      <a:lnTo>
                        <a:pt x="0" y="14"/>
                      </a:lnTo>
                      <a:lnTo>
                        <a:pt x="40" y="36"/>
                      </a:lnTo>
                      <a:lnTo>
                        <a:pt x="48" y="22"/>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8" name="Freeform 202"/>
                <p:cNvSpPr>
                  <a:spLocks/>
                </p:cNvSpPr>
                <p:nvPr/>
              </p:nvSpPr>
              <p:spPr bwMode="auto">
                <a:xfrm>
                  <a:off x="4805" y="2978"/>
                  <a:ext cx="33" cy="23"/>
                </a:xfrm>
                <a:custGeom>
                  <a:avLst/>
                  <a:gdLst>
                    <a:gd name="T0" fmla="*/ 1 w 66"/>
                    <a:gd name="T1" fmla="*/ 0 h 45"/>
                    <a:gd name="T2" fmla="*/ 0 w 66"/>
                    <a:gd name="T3" fmla="*/ 1 h 45"/>
                    <a:gd name="T4" fmla="*/ 2 w 66"/>
                    <a:gd name="T5" fmla="*/ 2 h 45"/>
                    <a:gd name="T6" fmla="*/ 3 w 66"/>
                    <a:gd name="T7" fmla="*/ 1 h 45"/>
                    <a:gd name="T8" fmla="*/ 1 w 66"/>
                    <a:gd name="T9" fmla="*/ 0 h 45"/>
                    <a:gd name="T10" fmla="*/ 0 60000 65536"/>
                    <a:gd name="T11" fmla="*/ 0 60000 65536"/>
                    <a:gd name="T12" fmla="*/ 0 60000 65536"/>
                    <a:gd name="T13" fmla="*/ 0 60000 65536"/>
                    <a:gd name="T14" fmla="*/ 0 60000 65536"/>
                    <a:gd name="T15" fmla="*/ 0 w 66"/>
                    <a:gd name="T16" fmla="*/ 0 h 45"/>
                    <a:gd name="T17" fmla="*/ 66 w 66"/>
                    <a:gd name="T18" fmla="*/ 45 h 45"/>
                  </a:gdLst>
                  <a:ahLst/>
                  <a:cxnLst>
                    <a:cxn ang="T10">
                      <a:pos x="T0" y="T1"/>
                    </a:cxn>
                    <a:cxn ang="T11">
                      <a:pos x="T2" y="T3"/>
                    </a:cxn>
                    <a:cxn ang="T12">
                      <a:pos x="T4" y="T5"/>
                    </a:cxn>
                    <a:cxn ang="T13">
                      <a:pos x="T6" y="T7"/>
                    </a:cxn>
                    <a:cxn ang="T14">
                      <a:pos x="T8" y="T9"/>
                    </a:cxn>
                  </a:cxnLst>
                  <a:rect l="T15" t="T16" r="T17" b="T18"/>
                  <a:pathLst>
                    <a:path w="66" h="45">
                      <a:moveTo>
                        <a:pt x="7" y="0"/>
                      </a:moveTo>
                      <a:lnTo>
                        <a:pt x="0" y="16"/>
                      </a:lnTo>
                      <a:lnTo>
                        <a:pt x="58" y="45"/>
                      </a:lnTo>
                      <a:lnTo>
                        <a:pt x="66" y="29"/>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9" name="Freeform 203"/>
                <p:cNvSpPr>
                  <a:spLocks/>
                </p:cNvSpPr>
                <p:nvPr/>
              </p:nvSpPr>
              <p:spPr bwMode="auto">
                <a:xfrm>
                  <a:off x="4833" y="2993"/>
                  <a:ext cx="8" cy="9"/>
                </a:xfrm>
                <a:custGeom>
                  <a:avLst/>
                  <a:gdLst>
                    <a:gd name="T0" fmla="*/ 1 w 16"/>
                    <a:gd name="T1" fmla="*/ 0 h 19"/>
                    <a:gd name="T2" fmla="*/ 0 w 16"/>
                    <a:gd name="T3" fmla="*/ 0 h 19"/>
                    <a:gd name="T4" fmla="*/ 1 w 16"/>
                    <a:gd name="T5" fmla="*/ 0 h 19"/>
                    <a:gd name="T6" fmla="*/ 1 w 16"/>
                    <a:gd name="T7" fmla="*/ 0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9" y="0"/>
                      </a:moveTo>
                      <a:lnTo>
                        <a:pt x="0" y="14"/>
                      </a:lnTo>
                      <a:lnTo>
                        <a:pt x="7" y="19"/>
                      </a:lnTo>
                      <a:lnTo>
                        <a:pt x="16" y="4"/>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0" name="Freeform 204"/>
                <p:cNvSpPr>
                  <a:spLocks/>
                </p:cNvSpPr>
                <p:nvPr/>
              </p:nvSpPr>
              <p:spPr bwMode="auto">
                <a:xfrm>
                  <a:off x="4218" y="3243"/>
                  <a:ext cx="14" cy="13"/>
                </a:xfrm>
                <a:custGeom>
                  <a:avLst/>
                  <a:gdLst>
                    <a:gd name="T0" fmla="*/ 1 w 28"/>
                    <a:gd name="T1" fmla="*/ 0 h 25"/>
                    <a:gd name="T2" fmla="*/ 0 w 28"/>
                    <a:gd name="T3" fmla="*/ 1 h 25"/>
                    <a:gd name="T4" fmla="*/ 1 w 28"/>
                    <a:gd name="T5" fmla="*/ 1 h 25"/>
                    <a:gd name="T6" fmla="*/ 1 w 28"/>
                    <a:gd name="T7" fmla="*/ 1 h 25"/>
                    <a:gd name="T8" fmla="*/ 1 w 28"/>
                    <a:gd name="T9" fmla="*/ 0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9" y="0"/>
                      </a:moveTo>
                      <a:lnTo>
                        <a:pt x="0" y="15"/>
                      </a:lnTo>
                      <a:lnTo>
                        <a:pt x="19" y="25"/>
                      </a:lnTo>
                      <a:lnTo>
                        <a:pt x="28" y="11"/>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1" name="Freeform 205"/>
                <p:cNvSpPr>
                  <a:spLocks/>
                </p:cNvSpPr>
                <p:nvPr/>
              </p:nvSpPr>
              <p:spPr bwMode="auto">
                <a:xfrm>
                  <a:off x="4227" y="3248"/>
                  <a:ext cx="19" cy="17"/>
                </a:xfrm>
                <a:custGeom>
                  <a:avLst/>
                  <a:gdLst>
                    <a:gd name="T0" fmla="*/ 1 w 38"/>
                    <a:gd name="T1" fmla="*/ 0 h 33"/>
                    <a:gd name="T2" fmla="*/ 0 w 38"/>
                    <a:gd name="T3" fmla="*/ 1 h 33"/>
                    <a:gd name="T4" fmla="*/ 1 w 38"/>
                    <a:gd name="T5" fmla="*/ 2 h 33"/>
                    <a:gd name="T6" fmla="*/ 2 w 38"/>
                    <a:gd name="T7" fmla="*/ 1 h 33"/>
                    <a:gd name="T8" fmla="*/ 1 w 38"/>
                    <a:gd name="T9" fmla="*/ 0 h 33"/>
                    <a:gd name="T10" fmla="*/ 0 60000 65536"/>
                    <a:gd name="T11" fmla="*/ 0 60000 65536"/>
                    <a:gd name="T12" fmla="*/ 0 60000 65536"/>
                    <a:gd name="T13" fmla="*/ 0 60000 65536"/>
                    <a:gd name="T14" fmla="*/ 0 60000 65536"/>
                    <a:gd name="T15" fmla="*/ 0 w 38"/>
                    <a:gd name="T16" fmla="*/ 0 h 33"/>
                    <a:gd name="T17" fmla="*/ 38 w 38"/>
                    <a:gd name="T18" fmla="*/ 33 h 33"/>
                  </a:gdLst>
                  <a:ahLst/>
                  <a:cxnLst>
                    <a:cxn ang="T10">
                      <a:pos x="T0" y="T1"/>
                    </a:cxn>
                    <a:cxn ang="T11">
                      <a:pos x="T2" y="T3"/>
                    </a:cxn>
                    <a:cxn ang="T12">
                      <a:pos x="T4" y="T5"/>
                    </a:cxn>
                    <a:cxn ang="T13">
                      <a:pos x="T6" y="T7"/>
                    </a:cxn>
                    <a:cxn ang="T14">
                      <a:pos x="T8" y="T9"/>
                    </a:cxn>
                  </a:cxnLst>
                  <a:rect l="T15" t="T16" r="T17" b="T18"/>
                  <a:pathLst>
                    <a:path w="38" h="33">
                      <a:moveTo>
                        <a:pt x="9" y="0"/>
                      </a:moveTo>
                      <a:lnTo>
                        <a:pt x="0" y="14"/>
                      </a:lnTo>
                      <a:lnTo>
                        <a:pt x="30" y="33"/>
                      </a:lnTo>
                      <a:lnTo>
                        <a:pt x="38" y="19"/>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2" name="Freeform 206"/>
                <p:cNvSpPr>
                  <a:spLocks/>
                </p:cNvSpPr>
                <p:nvPr/>
              </p:nvSpPr>
              <p:spPr bwMode="auto">
                <a:xfrm>
                  <a:off x="4242" y="3258"/>
                  <a:ext cx="22" cy="17"/>
                </a:xfrm>
                <a:custGeom>
                  <a:avLst/>
                  <a:gdLst>
                    <a:gd name="T0" fmla="*/ 1 w 43"/>
                    <a:gd name="T1" fmla="*/ 0 h 33"/>
                    <a:gd name="T2" fmla="*/ 0 w 43"/>
                    <a:gd name="T3" fmla="*/ 1 h 33"/>
                    <a:gd name="T4" fmla="*/ 2 w 43"/>
                    <a:gd name="T5" fmla="*/ 2 h 33"/>
                    <a:gd name="T6" fmla="*/ 2 w 43"/>
                    <a:gd name="T7" fmla="*/ 1 h 33"/>
                    <a:gd name="T8" fmla="*/ 1 w 43"/>
                    <a:gd name="T9" fmla="*/ 0 h 33"/>
                    <a:gd name="T10" fmla="*/ 0 60000 65536"/>
                    <a:gd name="T11" fmla="*/ 0 60000 65536"/>
                    <a:gd name="T12" fmla="*/ 0 60000 65536"/>
                    <a:gd name="T13" fmla="*/ 0 60000 65536"/>
                    <a:gd name="T14" fmla="*/ 0 60000 65536"/>
                    <a:gd name="T15" fmla="*/ 0 w 43"/>
                    <a:gd name="T16" fmla="*/ 0 h 33"/>
                    <a:gd name="T17" fmla="*/ 43 w 43"/>
                    <a:gd name="T18" fmla="*/ 33 h 33"/>
                  </a:gdLst>
                  <a:ahLst/>
                  <a:cxnLst>
                    <a:cxn ang="T10">
                      <a:pos x="T0" y="T1"/>
                    </a:cxn>
                    <a:cxn ang="T11">
                      <a:pos x="T2" y="T3"/>
                    </a:cxn>
                    <a:cxn ang="T12">
                      <a:pos x="T4" y="T5"/>
                    </a:cxn>
                    <a:cxn ang="T13">
                      <a:pos x="T6" y="T7"/>
                    </a:cxn>
                    <a:cxn ang="T14">
                      <a:pos x="T8" y="T9"/>
                    </a:cxn>
                  </a:cxnLst>
                  <a:rect l="T15" t="T16" r="T17" b="T18"/>
                  <a:pathLst>
                    <a:path w="43" h="33">
                      <a:moveTo>
                        <a:pt x="8" y="0"/>
                      </a:moveTo>
                      <a:lnTo>
                        <a:pt x="0" y="14"/>
                      </a:lnTo>
                      <a:lnTo>
                        <a:pt x="34" y="33"/>
                      </a:lnTo>
                      <a:lnTo>
                        <a:pt x="43" y="19"/>
                      </a:lnTo>
                      <a:lnTo>
                        <a:pt x="8"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3" name="Freeform 207"/>
                <p:cNvSpPr>
                  <a:spLocks/>
                </p:cNvSpPr>
                <p:nvPr/>
              </p:nvSpPr>
              <p:spPr bwMode="auto">
                <a:xfrm>
                  <a:off x="4259" y="3267"/>
                  <a:ext cx="16" cy="16"/>
                </a:xfrm>
                <a:custGeom>
                  <a:avLst/>
                  <a:gdLst>
                    <a:gd name="T0" fmla="*/ 1 w 31"/>
                    <a:gd name="T1" fmla="*/ 0 h 30"/>
                    <a:gd name="T2" fmla="*/ 0 w 31"/>
                    <a:gd name="T3" fmla="*/ 1 h 30"/>
                    <a:gd name="T4" fmla="*/ 1 w 31"/>
                    <a:gd name="T5" fmla="*/ 2 h 30"/>
                    <a:gd name="T6" fmla="*/ 1 w 31"/>
                    <a:gd name="T7" fmla="*/ 1 h 30"/>
                    <a:gd name="T8" fmla="*/ 1 w 31"/>
                    <a:gd name="T9" fmla="*/ 0 h 30"/>
                    <a:gd name="T10" fmla="*/ 0 60000 65536"/>
                    <a:gd name="T11" fmla="*/ 0 60000 65536"/>
                    <a:gd name="T12" fmla="*/ 0 60000 65536"/>
                    <a:gd name="T13" fmla="*/ 0 60000 65536"/>
                    <a:gd name="T14" fmla="*/ 0 60000 65536"/>
                    <a:gd name="T15" fmla="*/ 0 w 31"/>
                    <a:gd name="T16" fmla="*/ 0 h 30"/>
                    <a:gd name="T17" fmla="*/ 31 w 31"/>
                    <a:gd name="T18" fmla="*/ 30 h 30"/>
                  </a:gdLst>
                  <a:ahLst/>
                  <a:cxnLst>
                    <a:cxn ang="T10">
                      <a:pos x="T0" y="T1"/>
                    </a:cxn>
                    <a:cxn ang="T11">
                      <a:pos x="T2" y="T3"/>
                    </a:cxn>
                    <a:cxn ang="T12">
                      <a:pos x="T4" y="T5"/>
                    </a:cxn>
                    <a:cxn ang="T13">
                      <a:pos x="T6" y="T7"/>
                    </a:cxn>
                    <a:cxn ang="T14">
                      <a:pos x="T8" y="T9"/>
                    </a:cxn>
                  </a:cxnLst>
                  <a:rect l="T15" t="T16" r="T17" b="T18"/>
                  <a:pathLst>
                    <a:path w="31" h="30">
                      <a:moveTo>
                        <a:pt x="11" y="0"/>
                      </a:moveTo>
                      <a:lnTo>
                        <a:pt x="0" y="14"/>
                      </a:lnTo>
                      <a:lnTo>
                        <a:pt x="21" y="30"/>
                      </a:lnTo>
                      <a:lnTo>
                        <a:pt x="31" y="16"/>
                      </a:lnTo>
                      <a:lnTo>
                        <a:pt x="1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4" name="Freeform 208"/>
                <p:cNvSpPr>
                  <a:spLocks/>
                </p:cNvSpPr>
                <p:nvPr/>
              </p:nvSpPr>
              <p:spPr bwMode="auto">
                <a:xfrm>
                  <a:off x="4269" y="3277"/>
                  <a:ext cx="19" cy="27"/>
                </a:xfrm>
                <a:custGeom>
                  <a:avLst/>
                  <a:gdLst>
                    <a:gd name="T0" fmla="*/ 1 w 38"/>
                    <a:gd name="T1" fmla="*/ 0 h 56"/>
                    <a:gd name="T2" fmla="*/ 0 w 38"/>
                    <a:gd name="T3" fmla="*/ 0 h 56"/>
                    <a:gd name="T4" fmla="*/ 1 w 38"/>
                    <a:gd name="T5" fmla="*/ 1 h 56"/>
                    <a:gd name="T6" fmla="*/ 2 w 38"/>
                    <a:gd name="T7" fmla="*/ 1 h 56"/>
                    <a:gd name="T8" fmla="*/ 1 w 38"/>
                    <a:gd name="T9" fmla="*/ 0 h 56"/>
                    <a:gd name="T10" fmla="*/ 0 60000 65536"/>
                    <a:gd name="T11" fmla="*/ 0 60000 65536"/>
                    <a:gd name="T12" fmla="*/ 0 60000 65536"/>
                    <a:gd name="T13" fmla="*/ 0 60000 65536"/>
                    <a:gd name="T14" fmla="*/ 0 60000 65536"/>
                    <a:gd name="T15" fmla="*/ 0 w 38"/>
                    <a:gd name="T16" fmla="*/ 0 h 56"/>
                    <a:gd name="T17" fmla="*/ 38 w 38"/>
                    <a:gd name="T18" fmla="*/ 56 h 56"/>
                  </a:gdLst>
                  <a:ahLst/>
                  <a:cxnLst>
                    <a:cxn ang="T10">
                      <a:pos x="T0" y="T1"/>
                    </a:cxn>
                    <a:cxn ang="T11">
                      <a:pos x="T2" y="T3"/>
                    </a:cxn>
                    <a:cxn ang="T12">
                      <a:pos x="T4" y="T5"/>
                    </a:cxn>
                    <a:cxn ang="T13">
                      <a:pos x="T6" y="T7"/>
                    </a:cxn>
                    <a:cxn ang="T14">
                      <a:pos x="T8" y="T9"/>
                    </a:cxn>
                  </a:cxnLst>
                  <a:rect l="T15" t="T16" r="T17" b="T18"/>
                  <a:pathLst>
                    <a:path w="38" h="56">
                      <a:moveTo>
                        <a:pt x="13" y="0"/>
                      </a:moveTo>
                      <a:lnTo>
                        <a:pt x="0" y="11"/>
                      </a:lnTo>
                      <a:lnTo>
                        <a:pt x="25" y="56"/>
                      </a:lnTo>
                      <a:lnTo>
                        <a:pt x="38" y="46"/>
                      </a:lnTo>
                      <a:lnTo>
                        <a:pt x="1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5" name="Freeform 209"/>
                <p:cNvSpPr>
                  <a:spLocks/>
                </p:cNvSpPr>
                <p:nvPr/>
              </p:nvSpPr>
              <p:spPr bwMode="auto">
                <a:xfrm>
                  <a:off x="4281" y="3299"/>
                  <a:ext cx="16" cy="19"/>
                </a:xfrm>
                <a:custGeom>
                  <a:avLst/>
                  <a:gdLst>
                    <a:gd name="T0" fmla="*/ 1 w 32"/>
                    <a:gd name="T1" fmla="*/ 0 h 39"/>
                    <a:gd name="T2" fmla="*/ 0 w 32"/>
                    <a:gd name="T3" fmla="*/ 0 h 39"/>
                    <a:gd name="T4" fmla="*/ 1 w 32"/>
                    <a:gd name="T5" fmla="*/ 1 h 39"/>
                    <a:gd name="T6" fmla="*/ 1 w 32"/>
                    <a:gd name="T7" fmla="*/ 0 h 39"/>
                    <a:gd name="T8" fmla="*/ 1 w 32"/>
                    <a:gd name="T9" fmla="*/ 0 h 39"/>
                    <a:gd name="T10" fmla="*/ 0 60000 65536"/>
                    <a:gd name="T11" fmla="*/ 0 60000 65536"/>
                    <a:gd name="T12" fmla="*/ 0 60000 65536"/>
                    <a:gd name="T13" fmla="*/ 0 60000 65536"/>
                    <a:gd name="T14" fmla="*/ 0 60000 65536"/>
                    <a:gd name="T15" fmla="*/ 0 w 32"/>
                    <a:gd name="T16" fmla="*/ 0 h 39"/>
                    <a:gd name="T17" fmla="*/ 32 w 32"/>
                    <a:gd name="T18" fmla="*/ 39 h 39"/>
                  </a:gdLst>
                  <a:ahLst/>
                  <a:cxnLst>
                    <a:cxn ang="T10">
                      <a:pos x="T0" y="T1"/>
                    </a:cxn>
                    <a:cxn ang="T11">
                      <a:pos x="T2" y="T3"/>
                    </a:cxn>
                    <a:cxn ang="T12">
                      <a:pos x="T4" y="T5"/>
                    </a:cxn>
                    <a:cxn ang="T13">
                      <a:pos x="T6" y="T7"/>
                    </a:cxn>
                    <a:cxn ang="T14">
                      <a:pos x="T8" y="T9"/>
                    </a:cxn>
                  </a:cxnLst>
                  <a:rect l="T15" t="T16" r="T17" b="T18"/>
                  <a:pathLst>
                    <a:path w="32" h="39">
                      <a:moveTo>
                        <a:pt x="12" y="0"/>
                      </a:moveTo>
                      <a:lnTo>
                        <a:pt x="0" y="13"/>
                      </a:lnTo>
                      <a:lnTo>
                        <a:pt x="21" y="39"/>
                      </a:lnTo>
                      <a:lnTo>
                        <a:pt x="32" y="26"/>
                      </a:lnTo>
                      <a:lnTo>
                        <a:pt x="1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6" name="Freeform 210"/>
                <p:cNvSpPr>
                  <a:spLocks/>
                </p:cNvSpPr>
                <p:nvPr/>
              </p:nvSpPr>
              <p:spPr bwMode="auto">
                <a:xfrm>
                  <a:off x="4291" y="3312"/>
                  <a:ext cx="18" cy="23"/>
                </a:xfrm>
                <a:custGeom>
                  <a:avLst/>
                  <a:gdLst>
                    <a:gd name="T0" fmla="*/ 1 w 34"/>
                    <a:gd name="T1" fmla="*/ 0 h 47"/>
                    <a:gd name="T2" fmla="*/ 0 w 34"/>
                    <a:gd name="T3" fmla="*/ 0 h 47"/>
                    <a:gd name="T4" fmla="*/ 1 w 34"/>
                    <a:gd name="T5" fmla="*/ 1 h 47"/>
                    <a:gd name="T6" fmla="*/ 2 w 34"/>
                    <a:gd name="T7" fmla="*/ 1 h 47"/>
                    <a:gd name="T8" fmla="*/ 1 w 34"/>
                    <a:gd name="T9" fmla="*/ 0 h 47"/>
                    <a:gd name="T10" fmla="*/ 0 60000 65536"/>
                    <a:gd name="T11" fmla="*/ 0 60000 65536"/>
                    <a:gd name="T12" fmla="*/ 0 60000 65536"/>
                    <a:gd name="T13" fmla="*/ 0 60000 65536"/>
                    <a:gd name="T14" fmla="*/ 0 60000 65536"/>
                    <a:gd name="T15" fmla="*/ 0 w 34"/>
                    <a:gd name="T16" fmla="*/ 0 h 47"/>
                    <a:gd name="T17" fmla="*/ 34 w 34"/>
                    <a:gd name="T18" fmla="*/ 47 h 47"/>
                  </a:gdLst>
                  <a:ahLst/>
                  <a:cxnLst>
                    <a:cxn ang="T10">
                      <a:pos x="T0" y="T1"/>
                    </a:cxn>
                    <a:cxn ang="T11">
                      <a:pos x="T2" y="T3"/>
                    </a:cxn>
                    <a:cxn ang="T12">
                      <a:pos x="T4" y="T5"/>
                    </a:cxn>
                    <a:cxn ang="T13">
                      <a:pos x="T6" y="T7"/>
                    </a:cxn>
                    <a:cxn ang="T14">
                      <a:pos x="T8" y="T9"/>
                    </a:cxn>
                  </a:cxnLst>
                  <a:rect l="T15" t="T16" r="T17" b="T18"/>
                  <a:pathLst>
                    <a:path w="34" h="47">
                      <a:moveTo>
                        <a:pt x="13" y="0"/>
                      </a:moveTo>
                      <a:lnTo>
                        <a:pt x="0" y="12"/>
                      </a:lnTo>
                      <a:lnTo>
                        <a:pt x="21" y="47"/>
                      </a:lnTo>
                      <a:lnTo>
                        <a:pt x="34" y="35"/>
                      </a:lnTo>
                      <a:lnTo>
                        <a:pt x="1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7" name="Freeform 211"/>
                <p:cNvSpPr>
                  <a:spLocks/>
                </p:cNvSpPr>
                <p:nvPr/>
              </p:nvSpPr>
              <p:spPr bwMode="auto">
                <a:xfrm>
                  <a:off x="4302" y="3329"/>
                  <a:ext cx="24" cy="27"/>
                </a:xfrm>
                <a:custGeom>
                  <a:avLst/>
                  <a:gdLst>
                    <a:gd name="T0" fmla="*/ 1 w 48"/>
                    <a:gd name="T1" fmla="*/ 0 h 54"/>
                    <a:gd name="T2" fmla="*/ 0 w 48"/>
                    <a:gd name="T3" fmla="*/ 1 h 54"/>
                    <a:gd name="T4" fmla="*/ 2 w 48"/>
                    <a:gd name="T5" fmla="*/ 2 h 54"/>
                    <a:gd name="T6" fmla="*/ 2 w 48"/>
                    <a:gd name="T7" fmla="*/ 2 h 54"/>
                    <a:gd name="T8" fmla="*/ 1 w 48"/>
                    <a:gd name="T9" fmla="*/ 0 h 54"/>
                    <a:gd name="T10" fmla="*/ 0 60000 65536"/>
                    <a:gd name="T11" fmla="*/ 0 60000 65536"/>
                    <a:gd name="T12" fmla="*/ 0 60000 65536"/>
                    <a:gd name="T13" fmla="*/ 0 60000 65536"/>
                    <a:gd name="T14" fmla="*/ 0 60000 65536"/>
                    <a:gd name="T15" fmla="*/ 0 w 48"/>
                    <a:gd name="T16" fmla="*/ 0 h 54"/>
                    <a:gd name="T17" fmla="*/ 48 w 48"/>
                    <a:gd name="T18" fmla="*/ 54 h 54"/>
                  </a:gdLst>
                  <a:ahLst/>
                  <a:cxnLst>
                    <a:cxn ang="T10">
                      <a:pos x="T0" y="T1"/>
                    </a:cxn>
                    <a:cxn ang="T11">
                      <a:pos x="T2" y="T3"/>
                    </a:cxn>
                    <a:cxn ang="T12">
                      <a:pos x="T4" y="T5"/>
                    </a:cxn>
                    <a:cxn ang="T13">
                      <a:pos x="T6" y="T7"/>
                    </a:cxn>
                    <a:cxn ang="T14">
                      <a:pos x="T8" y="T9"/>
                    </a:cxn>
                  </a:cxnLst>
                  <a:rect l="T15" t="T16" r="T17" b="T18"/>
                  <a:pathLst>
                    <a:path w="48" h="54">
                      <a:moveTo>
                        <a:pt x="12" y="0"/>
                      </a:moveTo>
                      <a:lnTo>
                        <a:pt x="0" y="13"/>
                      </a:lnTo>
                      <a:lnTo>
                        <a:pt x="37" y="54"/>
                      </a:lnTo>
                      <a:lnTo>
                        <a:pt x="48" y="41"/>
                      </a:lnTo>
                      <a:lnTo>
                        <a:pt x="1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8" name="Freeform 212"/>
                <p:cNvSpPr>
                  <a:spLocks/>
                </p:cNvSpPr>
                <p:nvPr/>
              </p:nvSpPr>
              <p:spPr bwMode="auto">
                <a:xfrm>
                  <a:off x="4320" y="3350"/>
                  <a:ext cx="12" cy="13"/>
                </a:xfrm>
                <a:custGeom>
                  <a:avLst/>
                  <a:gdLst>
                    <a:gd name="T0" fmla="*/ 1 w 23"/>
                    <a:gd name="T1" fmla="*/ 0 h 28"/>
                    <a:gd name="T2" fmla="*/ 0 w 23"/>
                    <a:gd name="T3" fmla="*/ 0 h 28"/>
                    <a:gd name="T4" fmla="*/ 1 w 23"/>
                    <a:gd name="T5" fmla="*/ 0 h 28"/>
                    <a:gd name="T6" fmla="*/ 1 w 23"/>
                    <a:gd name="T7" fmla="*/ 0 h 28"/>
                    <a:gd name="T8" fmla="*/ 1 w 23"/>
                    <a:gd name="T9" fmla="*/ 0 h 28"/>
                    <a:gd name="T10" fmla="*/ 0 60000 65536"/>
                    <a:gd name="T11" fmla="*/ 0 60000 65536"/>
                    <a:gd name="T12" fmla="*/ 0 60000 65536"/>
                    <a:gd name="T13" fmla="*/ 0 60000 65536"/>
                    <a:gd name="T14" fmla="*/ 0 60000 65536"/>
                    <a:gd name="T15" fmla="*/ 0 w 23"/>
                    <a:gd name="T16" fmla="*/ 0 h 28"/>
                    <a:gd name="T17" fmla="*/ 23 w 23"/>
                    <a:gd name="T18" fmla="*/ 28 h 28"/>
                  </a:gdLst>
                  <a:ahLst/>
                  <a:cxnLst>
                    <a:cxn ang="T10">
                      <a:pos x="T0" y="T1"/>
                    </a:cxn>
                    <a:cxn ang="T11">
                      <a:pos x="T2" y="T3"/>
                    </a:cxn>
                    <a:cxn ang="T12">
                      <a:pos x="T4" y="T5"/>
                    </a:cxn>
                    <a:cxn ang="T13">
                      <a:pos x="T6" y="T7"/>
                    </a:cxn>
                    <a:cxn ang="T14">
                      <a:pos x="T8" y="T9"/>
                    </a:cxn>
                  </a:cxnLst>
                  <a:rect l="T15" t="T16" r="T17" b="T18"/>
                  <a:pathLst>
                    <a:path w="23" h="28">
                      <a:moveTo>
                        <a:pt x="13" y="0"/>
                      </a:moveTo>
                      <a:lnTo>
                        <a:pt x="0" y="12"/>
                      </a:lnTo>
                      <a:lnTo>
                        <a:pt x="10" y="28"/>
                      </a:lnTo>
                      <a:lnTo>
                        <a:pt x="23" y="16"/>
                      </a:lnTo>
                      <a:lnTo>
                        <a:pt x="1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9" name="Freeform 213"/>
                <p:cNvSpPr>
                  <a:spLocks/>
                </p:cNvSpPr>
                <p:nvPr/>
              </p:nvSpPr>
              <p:spPr bwMode="auto">
                <a:xfrm>
                  <a:off x="4325" y="3358"/>
                  <a:ext cx="11" cy="13"/>
                </a:xfrm>
                <a:custGeom>
                  <a:avLst/>
                  <a:gdLst>
                    <a:gd name="T0" fmla="*/ 1 w 20"/>
                    <a:gd name="T1" fmla="*/ 0 h 26"/>
                    <a:gd name="T2" fmla="*/ 0 w 20"/>
                    <a:gd name="T3" fmla="*/ 1 h 26"/>
                    <a:gd name="T4" fmla="*/ 1 w 20"/>
                    <a:gd name="T5" fmla="*/ 1 h 26"/>
                    <a:gd name="T6" fmla="*/ 1 w 20"/>
                    <a:gd name="T7" fmla="*/ 1 h 26"/>
                    <a:gd name="T8" fmla="*/ 1 w 20"/>
                    <a:gd name="T9" fmla="*/ 0 h 26"/>
                    <a:gd name="T10" fmla="*/ 0 60000 65536"/>
                    <a:gd name="T11" fmla="*/ 0 60000 65536"/>
                    <a:gd name="T12" fmla="*/ 0 60000 65536"/>
                    <a:gd name="T13" fmla="*/ 0 60000 65536"/>
                    <a:gd name="T14" fmla="*/ 0 60000 65536"/>
                    <a:gd name="T15" fmla="*/ 0 w 20"/>
                    <a:gd name="T16" fmla="*/ 0 h 26"/>
                    <a:gd name="T17" fmla="*/ 20 w 20"/>
                    <a:gd name="T18" fmla="*/ 26 h 26"/>
                  </a:gdLst>
                  <a:ahLst/>
                  <a:cxnLst>
                    <a:cxn ang="T10">
                      <a:pos x="T0" y="T1"/>
                    </a:cxn>
                    <a:cxn ang="T11">
                      <a:pos x="T2" y="T3"/>
                    </a:cxn>
                    <a:cxn ang="T12">
                      <a:pos x="T4" y="T5"/>
                    </a:cxn>
                    <a:cxn ang="T13">
                      <a:pos x="T6" y="T7"/>
                    </a:cxn>
                    <a:cxn ang="T14">
                      <a:pos x="T8" y="T9"/>
                    </a:cxn>
                  </a:cxnLst>
                  <a:rect l="T15" t="T16" r="T17" b="T18"/>
                  <a:pathLst>
                    <a:path w="20" h="26">
                      <a:moveTo>
                        <a:pt x="12" y="0"/>
                      </a:moveTo>
                      <a:lnTo>
                        <a:pt x="0" y="13"/>
                      </a:lnTo>
                      <a:lnTo>
                        <a:pt x="9" y="26"/>
                      </a:lnTo>
                      <a:lnTo>
                        <a:pt x="20" y="13"/>
                      </a:lnTo>
                      <a:lnTo>
                        <a:pt x="1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0" name="Freeform 214"/>
                <p:cNvSpPr>
                  <a:spLocks/>
                </p:cNvSpPr>
                <p:nvPr/>
              </p:nvSpPr>
              <p:spPr bwMode="auto">
                <a:xfrm>
                  <a:off x="4330" y="3364"/>
                  <a:ext cx="23" cy="31"/>
                </a:xfrm>
                <a:custGeom>
                  <a:avLst/>
                  <a:gdLst>
                    <a:gd name="T0" fmla="*/ 1 w 46"/>
                    <a:gd name="T1" fmla="*/ 0 h 61"/>
                    <a:gd name="T2" fmla="*/ 0 w 46"/>
                    <a:gd name="T3" fmla="*/ 1 h 61"/>
                    <a:gd name="T4" fmla="*/ 2 w 46"/>
                    <a:gd name="T5" fmla="*/ 2 h 61"/>
                    <a:gd name="T6" fmla="*/ 2 w 46"/>
                    <a:gd name="T7" fmla="*/ 2 h 61"/>
                    <a:gd name="T8" fmla="*/ 1 w 46"/>
                    <a:gd name="T9" fmla="*/ 0 h 61"/>
                    <a:gd name="T10" fmla="*/ 0 60000 65536"/>
                    <a:gd name="T11" fmla="*/ 0 60000 65536"/>
                    <a:gd name="T12" fmla="*/ 0 60000 65536"/>
                    <a:gd name="T13" fmla="*/ 0 60000 65536"/>
                    <a:gd name="T14" fmla="*/ 0 60000 65536"/>
                    <a:gd name="T15" fmla="*/ 0 w 46"/>
                    <a:gd name="T16" fmla="*/ 0 h 61"/>
                    <a:gd name="T17" fmla="*/ 46 w 46"/>
                    <a:gd name="T18" fmla="*/ 61 h 61"/>
                  </a:gdLst>
                  <a:ahLst/>
                  <a:cxnLst>
                    <a:cxn ang="T10">
                      <a:pos x="T0" y="T1"/>
                    </a:cxn>
                    <a:cxn ang="T11">
                      <a:pos x="T2" y="T3"/>
                    </a:cxn>
                    <a:cxn ang="T12">
                      <a:pos x="T4" y="T5"/>
                    </a:cxn>
                    <a:cxn ang="T13">
                      <a:pos x="T6" y="T7"/>
                    </a:cxn>
                    <a:cxn ang="T14">
                      <a:pos x="T8" y="T9"/>
                    </a:cxn>
                  </a:cxnLst>
                  <a:rect l="T15" t="T16" r="T17" b="T18"/>
                  <a:pathLst>
                    <a:path w="46" h="61">
                      <a:moveTo>
                        <a:pt x="11" y="0"/>
                      </a:moveTo>
                      <a:lnTo>
                        <a:pt x="0" y="13"/>
                      </a:lnTo>
                      <a:lnTo>
                        <a:pt x="35" y="61"/>
                      </a:lnTo>
                      <a:lnTo>
                        <a:pt x="46" y="48"/>
                      </a:lnTo>
                      <a:lnTo>
                        <a:pt x="1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1" name="Freeform 215"/>
                <p:cNvSpPr>
                  <a:spLocks/>
                </p:cNvSpPr>
                <p:nvPr/>
              </p:nvSpPr>
              <p:spPr bwMode="auto">
                <a:xfrm>
                  <a:off x="4348" y="3388"/>
                  <a:ext cx="29" cy="29"/>
                </a:xfrm>
                <a:custGeom>
                  <a:avLst/>
                  <a:gdLst>
                    <a:gd name="T0" fmla="*/ 1 w 58"/>
                    <a:gd name="T1" fmla="*/ 0 h 58"/>
                    <a:gd name="T2" fmla="*/ 0 w 58"/>
                    <a:gd name="T3" fmla="*/ 1 h 58"/>
                    <a:gd name="T4" fmla="*/ 2 w 58"/>
                    <a:gd name="T5" fmla="*/ 2 h 58"/>
                    <a:gd name="T6" fmla="*/ 2 w 58"/>
                    <a:gd name="T7" fmla="*/ 2 h 58"/>
                    <a:gd name="T8" fmla="*/ 1 w 58"/>
                    <a:gd name="T9" fmla="*/ 0 h 58"/>
                    <a:gd name="T10" fmla="*/ 0 60000 65536"/>
                    <a:gd name="T11" fmla="*/ 0 60000 65536"/>
                    <a:gd name="T12" fmla="*/ 0 60000 65536"/>
                    <a:gd name="T13" fmla="*/ 0 60000 65536"/>
                    <a:gd name="T14" fmla="*/ 0 60000 65536"/>
                    <a:gd name="T15" fmla="*/ 0 w 58"/>
                    <a:gd name="T16" fmla="*/ 0 h 58"/>
                    <a:gd name="T17" fmla="*/ 58 w 58"/>
                    <a:gd name="T18" fmla="*/ 58 h 58"/>
                  </a:gdLst>
                  <a:ahLst/>
                  <a:cxnLst>
                    <a:cxn ang="T10">
                      <a:pos x="T0" y="T1"/>
                    </a:cxn>
                    <a:cxn ang="T11">
                      <a:pos x="T2" y="T3"/>
                    </a:cxn>
                    <a:cxn ang="T12">
                      <a:pos x="T4" y="T5"/>
                    </a:cxn>
                    <a:cxn ang="T13">
                      <a:pos x="T6" y="T7"/>
                    </a:cxn>
                    <a:cxn ang="T14">
                      <a:pos x="T8" y="T9"/>
                    </a:cxn>
                  </a:cxnLst>
                  <a:rect l="T15" t="T16" r="T17" b="T18"/>
                  <a:pathLst>
                    <a:path w="58" h="58">
                      <a:moveTo>
                        <a:pt x="10" y="0"/>
                      </a:moveTo>
                      <a:lnTo>
                        <a:pt x="0" y="13"/>
                      </a:lnTo>
                      <a:lnTo>
                        <a:pt x="48" y="58"/>
                      </a:lnTo>
                      <a:lnTo>
                        <a:pt x="58" y="45"/>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2" name="Freeform 216"/>
                <p:cNvSpPr>
                  <a:spLocks/>
                </p:cNvSpPr>
                <p:nvPr/>
              </p:nvSpPr>
              <p:spPr bwMode="auto">
                <a:xfrm>
                  <a:off x="4372" y="3410"/>
                  <a:ext cx="8" cy="9"/>
                </a:xfrm>
                <a:custGeom>
                  <a:avLst/>
                  <a:gdLst>
                    <a:gd name="T0" fmla="*/ 1 w 16"/>
                    <a:gd name="T1" fmla="*/ 0 h 19"/>
                    <a:gd name="T2" fmla="*/ 0 w 16"/>
                    <a:gd name="T3" fmla="*/ 0 h 19"/>
                    <a:gd name="T4" fmla="*/ 1 w 16"/>
                    <a:gd name="T5" fmla="*/ 0 h 19"/>
                    <a:gd name="T6" fmla="*/ 1 w 16"/>
                    <a:gd name="T7" fmla="*/ 0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10" y="0"/>
                      </a:moveTo>
                      <a:lnTo>
                        <a:pt x="0" y="14"/>
                      </a:lnTo>
                      <a:lnTo>
                        <a:pt x="6" y="19"/>
                      </a:lnTo>
                      <a:lnTo>
                        <a:pt x="16" y="4"/>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3" name="Freeform 217"/>
                <p:cNvSpPr>
                  <a:spLocks/>
                </p:cNvSpPr>
                <p:nvPr/>
              </p:nvSpPr>
              <p:spPr bwMode="auto">
                <a:xfrm>
                  <a:off x="4375" y="3412"/>
                  <a:ext cx="9" cy="10"/>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10" y="0"/>
                      </a:moveTo>
                      <a:lnTo>
                        <a:pt x="0" y="15"/>
                      </a:lnTo>
                      <a:lnTo>
                        <a:pt x="9" y="21"/>
                      </a:lnTo>
                      <a:lnTo>
                        <a:pt x="19" y="6"/>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4" name="Freeform 218"/>
                <p:cNvSpPr>
                  <a:spLocks/>
                </p:cNvSpPr>
                <p:nvPr/>
              </p:nvSpPr>
              <p:spPr bwMode="auto">
                <a:xfrm>
                  <a:off x="4379" y="3415"/>
                  <a:ext cx="30" cy="27"/>
                </a:xfrm>
                <a:custGeom>
                  <a:avLst/>
                  <a:gdLst>
                    <a:gd name="T0" fmla="*/ 1 w 59"/>
                    <a:gd name="T1" fmla="*/ 0 h 54"/>
                    <a:gd name="T2" fmla="*/ 0 w 59"/>
                    <a:gd name="T3" fmla="*/ 1 h 54"/>
                    <a:gd name="T4" fmla="*/ 2 w 59"/>
                    <a:gd name="T5" fmla="*/ 2 h 54"/>
                    <a:gd name="T6" fmla="*/ 2 w 59"/>
                    <a:gd name="T7" fmla="*/ 2 h 54"/>
                    <a:gd name="T8" fmla="*/ 1 w 59"/>
                    <a:gd name="T9" fmla="*/ 0 h 54"/>
                    <a:gd name="T10" fmla="*/ 0 60000 65536"/>
                    <a:gd name="T11" fmla="*/ 0 60000 65536"/>
                    <a:gd name="T12" fmla="*/ 0 60000 65536"/>
                    <a:gd name="T13" fmla="*/ 0 60000 65536"/>
                    <a:gd name="T14" fmla="*/ 0 60000 65536"/>
                    <a:gd name="T15" fmla="*/ 0 w 59"/>
                    <a:gd name="T16" fmla="*/ 0 h 54"/>
                    <a:gd name="T17" fmla="*/ 59 w 59"/>
                    <a:gd name="T18" fmla="*/ 54 h 54"/>
                  </a:gdLst>
                  <a:ahLst/>
                  <a:cxnLst>
                    <a:cxn ang="T10">
                      <a:pos x="T0" y="T1"/>
                    </a:cxn>
                    <a:cxn ang="T11">
                      <a:pos x="T2" y="T3"/>
                    </a:cxn>
                    <a:cxn ang="T12">
                      <a:pos x="T4" y="T5"/>
                    </a:cxn>
                    <a:cxn ang="T13">
                      <a:pos x="T6" y="T7"/>
                    </a:cxn>
                    <a:cxn ang="T14">
                      <a:pos x="T8" y="T9"/>
                    </a:cxn>
                  </a:cxnLst>
                  <a:rect l="T15" t="T16" r="T17" b="T18"/>
                  <a:pathLst>
                    <a:path w="59" h="54">
                      <a:moveTo>
                        <a:pt x="10" y="0"/>
                      </a:moveTo>
                      <a:lnTo>
                        <a:pt x="0" y="15"/>
                      </a:lnTo>
                      <a:lnTo>
                        <a:pt x="49" y="54"/>
                      </a:lnTo>
                      <a:lnTo>
                        <a:pt x="59" y="39"/>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5" name="Freeform 219"/>
                <p:cNvSpPr>
                  <a:spLocks/>
                </p:cNvSpPr>
                <p:nvPr/>
              </p:nvSpPr>
              <p:spPr bwMode="auto">
                <a:xfrm>
                  <a:off x="4404" y="3435"/>
                  <a:ext cx="25" cy="20"/>
                </a:xfrm>
                <a:custGeom>
                  <a:avLst/>
                  <a:gdLst>
                    <a:gd name="T0" fmla="*/ 1 w 50"/>
                    <a:gd name="T1" fmla="*/ 0 h 41"/>
                    <a:gd name="T2" fmla="*/ 0 w 50"/>
                    <a:gd name="T3" fmla="*/ 0 h 41"/>
                    <a:gd name="T4" fmla="*/ 2 w 50"/>
                    <a:gd name="T5" fmla="*/ 1 h 41"/>
                    <a:gd name="T6" fmla="*/ 2 w 50"/>
                    <a:gd name="T7" fmla="*/ 0 h 41"/>
                    <a:gd name="T8" fmla="*/ 1 w 50"/>
                    <a:gd name="T9" fmla="*/ 0 h 41"/>
                    <a:gd name="T10" fmla="*/ 0 60000 65536"/>
                    <a:gd name="T11" fmla="*/ 0 60000 65536"/>
                    <a:gd name="T12" fmla="*/ 0 60000 65536"/>
                    <a:gd name="T13" fmla="*/ 0 60000 65536"/>
                    <a:gd name="T14" fmla="*/ 0 60000 65536"/>
                    <a:gd name="T15" fmla="*/ 0 w 50"/>
                    <a:gd name="T16" fmla="*/ 0 h 41"/>
                    <a:gd name="T17" fmla="*/ 50 w 50"/>
                    <a:gd name="T18" fmla="*/ 41 h 41"/>
                  </a:gdLst>
                  <a:ahLst/>
                  <a:cxnLst>
                    <a:cxn ang="T10">
                      <a:pos x="T0" y="T1"/>
                    </a:cxn>
                    <a:cxn ang="T11">
                      <a:pos x="T2" y="T3"/>
                    </a:cxn>
                    <a:cxn ang="T12">
                      <a:pos x="T4" y="T5"/>
                    </a:cxn>
                    <a:cxn ang="T13">
                      <a:pos x="T6" y="T7"/>
                    </a:cxn>
                    <a:cxn ang="T14">
                      <a:pos x="T8" y="T9"/>
                    </a:cxn>
                  </a:cxnLst>
                  <a:rect l="T15" t="T16" r="T17" b="T18"/>
                  <a:pathLst>
                    <a:path w="50" h="41">
                      <a:moveTo>
                        <a:pt x="10" y="0"/>
                      </a:moveTo>
                      <a:lnTo>
                        <a:pt x="0" y="15"/>
                      </a:lnTo>
                      <a:lnTo>
                        <a:pt x="39" y="41"/>
                      </a:lnTo>
                      <a:lnTo>
                        <a:pt x="50" y="27"/>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6" name="Freeform 220"/>
                <p:cNvSpPr>
                  <a:spLocks/>
                </p:cNvSpPr>
                <p:nvPr/>
              </p:nvSpPr>
              <p:spPr bwMode="auto">
                <a:xfrm>
                  <a:off x="4424" y="3448"/>
                  <a:ext cx="18" cy="14"/>
                </a:xfrm>
                <a:custGeom>
                  <a:avLst/>
                  <a:gdLst>
                    <a:gd name="T0" fmla="*/ 1 w 35"/>
                    <a:gd name="T1" fmla="*/ 0 h 27"/>
                    <a:gd name="T2" fmla="*/ 0 w 35"/>
                    <a:gd name="T3" fmla="*/ 1 h 27"/>
                    <a:gd name="T4" fmla="*/ 1 w 35"/>
                    <a:gd name="T5" fmla="*/ 1 h 27"/>
                    <a:gd name="T6" fmla="*/ 2 w 35"/>
                    <a:gd name="T7" fmla="*/ 1 h 27"/>
                    <a:gd name="T8" fmla="*/ 1 w 35"/>
                    <a:gd name="T9" fmla="*/ 0 h 27"/>
                    <a:gd name="T10" fmla="*/ 0 60000 65536"/>
                    <a:gd name="T11" fmla="*/ 0 60000 65536"/>
                    <a:gd name="T12" fmla="*/ 0 60000 65536"/>
                    <a:gd name="T13" fmla="*/ 0 60000 65536"/>
                    <a:gd name="T14" fmla="*/ 0 60000 65536"/>
                    <a:gd name="T15" fmla="*/ 0 w 35"/>
                    <a:gd name="T16" fmla="*/ 0 h 27"/>
                    <a:gd name="T17" fmla="*/ 35 w 35"/>
                    <a:gd name="T18" fmla="*/ 27 h 27"/>
                  </a:gdLst>
                  <a:ahLst/>
                  <a:cxnLst>
                    <a:cxn ang="T10">
                      <a:pos x="T0" y="T1"/>
                    </a:cxn>
                    <a:cxn ang="T11">
                      <a:pos x="T2" y="T3"/>
                    </a:cxn>
                    <a:cxn ang="T12">
                      <a:pos x="T4" y="T5"/>
                    </a:cxn>
                    <a:cxn ang="T13">
                      <a:pos x="T6" y="T7"/>
                    </a:cxn>
                    <a:cxn ang="T14">
                      <a:pos x="T8" y="T9"/>
                    </a:cxn>
                  </a:cxnLst>
                  <a:rect l="T15" t="T16" r="T17" b="T18"/>
                  <a:pathLst>
                    <a:path w="35" h="27">
                      <a:moveTo>
                        <a:pt x="7" y="0"/>
                      </a:moveTo>
                      <a:lnTo>
                        <a:pt x="0" y="16"/>
                      </a:lnTo>
                      <a:lnTo>
                        <a:pt x="28" y="27"/>
                      </a:lnTo>
                      <a:lnTo>
                        <a:pt x="35" y="11"/>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7" name="Freeform 221"/>
                <p:cNvSpPr>
                  <a:spLocks/>
                </p:cNvSpPr>
                <p:nvPr/>
              </p:nvSpPr>
              <p:spPr bwMode="auto">
                <a:xfrm>
                  <a:off x="4438" y="3454"/>
                  <a:ext cx="39" cy="19"/>
                </a:xfrm>
                <a:custGeom>
                  <a:avLst/>
                  <a:gdLst>
                    <a:gd name="T0" fmla="*/ 1 w 77"/>
                    <a:gd name="T1" fmla="*/ 0 h 39"/>
                    <a:gd name="T2" fmla="*/ 0 w 77"/>
                    <a:gd name="T3" fmla="*/ 0 h 39"/>
                    <a:gd name="T4" fmla="*/ 3 w 77"/>
                    <a:gd name="T5" fmla="*/ 1 h 39"/>
                    <a:gd name="T6" fmla="*/ 3 w 77"/>
                    <a:gd name="T7" fmla="*/ 0 h 39"/>
                    <a:gd name="T8" fmla="*/ 1 w 77"/>
                    <a:gd name="T9" fmla="*/ 0 h 39"/>
                    <a:gd name="T10" fmla="*/ 0 60000 65536"/>
                    <a:gd name="T11" fmla="*/ 0 60000 65536"/>
                    <a:gd name="T12" fmla="*/ 0 60000 65536"/>
                    <a:gd name="T13" fmla="*/ 0 60000 65536"/>
                    <a:gd name="T14" fmla="*/ 0 60000 65536"/>
                    <a:gd name="T15" fmla="*/ 0 w 77"/>
                    <a:gd name="T16" fmla="*/ 0 h 39"/>
                    <a:gd name="T17" fmla="*/ 77 w 77"/>
                    <a:gd name="T18" fmla="*/ 39 h 39"/>
                  </a:gdLst>
                  <a:ahLst/>
                  <a:cxnLst>
                    <a:cxn ang="T10">
                      <a:pos x="T0" y="T1"/>
                    </a:cxn>
                    <a:cxn ang="T11">
                      <a:pos x="T2" y="T3"/>
                    </a:cxn>
                    <a:cxn ang="T12">
                      <a:pos x="T4" y="T5"/>
                    </a:cxn>
                    <a:cxn ang="T13">
                      <a:pos x="T6" y="T7"/>
                    </a:cxn>
                    <a:cxn ang="T14">
                      <a:pos x="T8" y="T9"/>
                    </a:cxn>
                  </a:cxnLst>
                  <a:rect l="T15" t="T16" r="T17" b="T18"/>
                  <a:pathLst>
                    <a:path w="77" h="39">
                      <a:moveTo>
                        <a:pt x="5" y="0"/>
                      </a:moveTo>
                      <a:lnTo>
                        <a:pt x="0" y="16"/>
                      </a:lnTo>
                      <a:lnTo>
                        <a:pt x="71" y="39"/>
                      </a:lnTo>
                      <a:lnTo>
                        <a:pt x="77" y="23"/>
                      </a:lnTo>
                      <a:lnTo>
                        <a:pt x="5"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8" name="Freeform 222"/>
                <p:cNvSpPr>
                  <a:spLocks/>
                </p:cNvSpPr>
                <p:nvPr/>
              </p:nvSpPr>
              <p:spPr bwMode="auto">
                <a:xfrm>
                  <a:off x="4473" y="3465"/>
                  <a:ext cx="7" cy="9"/>
                </a:xfrm>
                <a:custGeom>
                  <a:avLst/>
                  <a:gdLst>
                    <a:gd name="T0" fmla="*/ 0 w 15"/>
                    <a:gd name="T1" fmla="*/ 0 h 18"/>
                    <a:gd name="T2" fmla="*/ 0 w 15"/>
                    <a:gd name="T3" fmla="*/ 1 h 18"/>
                    <a:gd name="T4" fmla="*/ 0 w 15"/>
                    <a:gd name="T5" fmla="*/ 1 h 18"/>
                    <a:gd name="T6" fmla="*/ 0 w 15"/>
                    <a:gd name="T7" fmla="*/ 1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1" y="0"/>
                      </a:moveTo>
                      <a:lnTo>
                        <a:pt x="0" y="15"/>
                      </a:lnTo>
                      <a:lnTo>
                        <a:pt x="5" y="18"/>
                      </a:lnTo>
                      <a:lnTo>
                        <a:pt x="15" y="3"/>
                      </a:lnTo>
                      <a:lnTo>
                        <a:pt x="1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9" name="Freeform 223"/>
                <p:cNvSpPr>
                  <a:spLocks/>
                </p:cNvSpPr>
                <p:nvPr/>
              </p:nvSpPr>
              <p:spPr bwMode="auto">
                <a:xfrm>
                  <a:off x="4476" y="3467"/>
                  <a:ext cx="5" cy="8"/>
                </a:xfrm>
                <a:custGeom>
                  <a:avLst/>
                  <a:gdLst>
                    <a:gd name="T0" fmla="*/ 1 w 10"/>
                    <a:gd name="T1" fmla="*/ 0 h 18"/>
                    <a:gd name="T2" fmla="*/ 0 w 10"/>
                    <a:gd name="T3" fmla="*/ 0 h 18"/>
                    <a:gd name="T4" fmla="*/ 1 w 10"/>
                    <a:gd name="T5" fmla="*/ 0 h 18"/>
                    <a:gd name="T6" fmla="*/ 1 w 10"/>
                    <a:gd name="T7" fmla="*/ 0 h 18"/>
                    <a:gd name="T8" fmla="*/ 1 w 10"/>
                    <a:gd name="T9" fmla="*/ 0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8" y="0"/>
                      </a:moveTo>
                      <a:lnTo>
                        <a:pt x="0" y="16"/>
                      </a:lnTo>
                      <a:lnTo>
                        <a:pt x="3" y="18"/>
                      </a:lnTo>
                      <a:lnTo>
                        <a:pt x="10" y="2"/>
                      </a:lnTo>
                      <a:lnTo>
                        <a:pt x="8"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0" name="Freeform 224"/>
                <p:cNvSpPr>
                  <a:spLocks/>
                </p:cNvSpPr>
                <p:nvPr/>
              </p:nvSpPr>
              <p:spPr bwMode="auto">
                <a:xfrm>
                  <a:off x="4478" y="3466"/>
                  <a:ext cx="7" cy="9"/>
                </a:xfrm>
                <a:custGeom>
                  <a:avLst/>
                  <a:gdLst>
                    <a:gd name="T0" fmla="*/ 1 w 13"/>
                    <a:gd name="T1" fmla="*/ 0 h 19"/>
                    <a:gd name="T2" fmla="*/ 0 w 13"/>
                    <a:gd name="T3" fmla="*/ 0 h 19"/>
                    <a:gd name="T4" fmla="*/ 1 w 13"/>
                    <a:gd name="T5" fmla="*/ 0 h 19"/>
                    <a:gd name="T6" fmla="*/ 1 w 13"/>
                    <a:gd name="T7" fmla="*/ 0 h 19"/>
                    <a:gd name="T8" fmla="*/ 1 w 13"/>
                    <a:gd name="T9" fmla="*/ 0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3" y="0"/>
                      </a:moveTo>
                      <a:lnTo>
                        <a:pt x="0" y="17"/>
                      </a:lnTo>
                      <a:lnTo>
                        <a:pt x="10" y="19"/>
                      </a:lnTo>
                      <a:lnTo>
                        <a:pt x="13" y="1"/>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1" name="Freeform 225"/>
                <p:cNvSpPr>
                  <a:spLocks/>
                </p:cNvSpPr>
                <p:nvPr/>
              </p:nvSpPr>
              <p:spPr bwMode="auto">
                <a:xfrm>
                  <a:off x="4483" y="3467"/>
                  <a:ext cx="40" cy="17"/>
                </a:xfrm>
                <a:custGeom>
                  <a:avLst/>
                  <a:gdLst>
                    <a:gd name="T0" fmla="*/ 1 w 78"/>
                    <a:gd name="T1" fmla="*/ 0 h 33"/>
                    <a:gd name="T2" fmla="*/ 0 w 78"/>
                    <a:gd name="T3" fmla="*/ 1 h 33"/>
                    <a:gd name="T4" fmla="*/ 3 w 78"/>
                    <a:gd name="T5" fmla="*/ 2 h 33"/>
                    <a:gd name="T6" fmla="*/ 3 w 78"/>
                    <a:gd name="T7" fmla="*/ 1 h 33"/>
                    <a:gd name="T8" fmla="*/ 1 w 78"/>
                    <a:gd name="T9" fmla="*/ 0 h 33"/>
                    <a:gd name="T10" fmla="*/ 0 60000 65536"/>
                    <a:gd name="T11" fmla="*/ 0 60000 65536"/>
                    <a:gd name="T12" fmla="*/ 0 60000 65536"/>
                    <a:gd name="T13" fmla="*/ 0 60000 65536"/>
                    <a:gd name="T14" fmla="*/ 0 60000 65536"/>
                    <a:gd name="T15" fmla="*/ 0 w 78"/>
                    <a:gd name="T16" fmla="*/ 0 h 33"/>
                    <a:gd name="T17" fmla="*/ 78 w 78"/>
                    <a:gd name="T18" fmla="*/ 33 h 33"/>
                  </a:gdLst>
                  <a:ahLst/>
                  <a:cxnLst>
                    <a:cxn ang="T10">
                      <a:pos x="T0" y="T1"/>
                    </a:cxn>
                    <a:cxn ang="T11">
                      <a:pos x="T2" y="T3"/>
                    </a:cxn>
                    <a:cxn ang="T12">
                      <a:pos x="T4" y="T5"/>
                    </a:cxn>
                    <a:cxn ang="T13">
                      <a:pos x="T6" y="T7"/>
                    </a:cxn>
                    <a:cxn ang="T14">
                      <a:pos x="T8" y="T9"/>
                    </a:cxn>
                  </a:cxnLst>
                  <a:rect l="T15" t="T16" r="T17" b="T18"/>
                  <a:pathLst>
                    <a:path w="78" h="33">
                      <a:moveTo>
                        <a:pt x="4" y="0"/>
                      </a:moveTo>
                      <a:lnTo>
                        <a:pt x="0" y="16"/>
                      </a:lnTo>
                      <a:lnTo>
                        <a:pt x="74" y="33"/>
                      </a:lnTo>
                      <a:lnTo>
                        <a:pt x="78" y="17"/>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2" name="Freeform 226"/>
                <p:cNvSpPr>
                  <a:spLocks/>
                </p:cNvSpPr>
                <p:nvPr/>
              </p:nvSpPr>
              <p:spPr bwMode="auto">
                <a:xfrm>
                  <a:off x="4521" y="3475"/>
                  <a:ext cx="10" cy="10"/>
                </a:xfrm>
                <a:custGeom>
                  <a:avLst/>
                  <a:gdLst>
                    <a:gd name="T0" fmla="*/ 0 w 21"/>
                    <a:gd name="T1" fmla="*/ 0 h 19"/>
                    <a:gd name="T2" fmla="*/ 0 w 21"/>
                    <a:gd name="T3" fmla="*/ 1 h 19"/>
                    <a:gd name="T4" fmla="*/ 0 w 21"/>
                    <a:gd name="T5" fmla="*/ 1 h 19"/>
                    <a:gd name="T6" fmla="*/ 0 w 21"/>
                    <a:gd name="T7" fmla="*/ 1 h 19"/>
                    <a:gd name="T8" fmla="*/ 0 w 21"/>
                    <a:gd name="T9" fmla="*/ 0 h 19"/>
                    <a:gd name="T10" fmla="*/ 0 60000 65536"/>
                    <a:gd name="T11" fmla="*/ 0 60000 65536"/>
                    <a:gd name="T12" fmla="*/ 0 60000 65536"/>
                    <a:gd name="T13" fmla="*/ 0 60000 65536"/>
                    <a:gd name="T14" fmla="*/ 0 60000 65536"/>
                    <a:gd name="T15" fmla="*/ 0 w 21"/>
                    <a:gd name="T16" fmla="*/ 0 h 19"/>
                    <a:gd name="T17" fmla="*/ 21 w 21"/>
                    <a:gd name="T18" fmla="*/ 19 h 19"/>
                  </a:gdLst>
                  <a:ahLst/>
                  <a:cxnLst>
                    <a:cxn ang="T10">
                      <a:pos x="T0" y="T1"/>
                    </a:cxn>
                    <a:cxn ang="T11">
                      <a:pos x="T2" y="T3"/>
                    </a:cxn>
                    <a:cxn ang="T12">
                      <a:pos x="T4" y="T5"/>
                    </a:cxn>
                    <a:cxn ang="T13">
                      <a:pos x="T6" y="T7"/>
                    </a:cxn>
                    <a:cxn ang="T14">
                      <a:pos x="T8" y="T9"/>
                    </a:cxn>
                  </a:cxnLst>
                  <a:rect l="T15" t="T16" r="T17" b="T18"/>
                  <a:pathLst>
                    <a:path w="21" h="19">
                      <a:moveTo>
                        <a:pt x="2" y="0"/>
                      </a:moveTo>
                      <a:lnTo>
                        <a:pt x="0" y="17"/>
                      </a:lnTo>
                      <a:lnTo>
                        <a:pt x="19" y="19"/>
                      </a:lnTo>
                      <a:lnTo>
                        <a:pt x="21" y="1"/>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3" name="Freeform 227"/>
                <p:cNvSpPr>
                  <a:spLocks/>
                </p:cNvSpPr>
                <p:nvPr/>
              </p:nvSpPr>
              <p:spPr bwMode="auto">
                <a:xfrm>
                  <a:off x="4531" y="3475"/>
                  <a:ext cx="8" cy="10"/>
                </a:xfrm>
                <a:custGeom>
                  <a:avLst/>
                  <a:gdLst>
                    <a:gd name="T0" fmla="*/ 0 w 16"/>
                    <a:gd name="T1" fmla="*/ 1 h 19"/>
                    <a:gd name="T2" fmla="*/ 1 w 16"/>
                    <a:gd name="T3" fmla="*/ 1 h 19"/>
                    <a:gd name="T4" fmla="*/ 1 w 16"/>
                    <a:gd name="T5" fmla="*/ 1 h 19"/>
                    <a:gd name="T6" fmla="*/ 1 w 16"/>
                    <a:gd name="T7" fmla="*/ 0 h 19"/>
                    <a:gd name="T8" fmla="*/ 0 w 16"/>
                    <a:gd name="T9" fmla="*/ 1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1"/>
                      </a:moveTo>
                      <a:lnTo>
                        <a:pt x="2" y="19"/>
                      </a:lnTo>
                      <a:lnTo>
                        <a:pt x="16" y="17"/>
                      </a:lnTo>
                      <a:lnTo>
                        <a:pt x="15"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4" name="Freeform 228"/>
                <p:cNvSpPr>
                  <a:spLocks/>
                </p:cNvSpPr>
                <p:nvPr/>
              </p:nvSpPr>
              <p:spPr bwMode="auto">
                <a:xfrm>
                  <a:off x="4537" y="3467"/>
                  <a:ext cx="38" cy="17"/>
                </a:xfrm>
                <a:custGeom>
                  <a:avLst/>
                  <a:gdLst>
                    <a:gd name="T0" fmla="*/ 0 w 75"/>
                    <a:gd name="T1" fmla="*/ 1 h 33"/>
                    <a:gd name="T2" fmla="*/ 1 w 75"/>
                    <a:gd name="T3" fmla="*/ 2 h 33"/>
                    <a:gd name="T4" fmla="*/ 3 w 75"/>
                    <a:gd name="T5" fmla="*/ 1 h 33"/>
                    <a:gd name="T6" fmla="*/ 3 w 75"/>
                    <a:gd name="T7" fmla="*/ 0 h 33"/>
                    <a:gd name="T8" fmla="*/ 0 w 75"/>
                    <a:gd name="T9" fmla="*/ 1 h 33"/>
                    <a:gd name="T10" fmla="*/ 0 60000 65536"/>
                    <a:gd name="T11" fmla="*/ 0 60000 65536"/>
                    <a:gd name="T12" fmla="*/ 0 60000 65536"/>
                    <a:gd name="T13" fmla="*/ 0 60000 65536"/>
                    <a:gd name="T14" fmla="*/ 0 60000 65536"/>
                    <a:gd name="T15" fmla="*/ 0 w 75"/>
                    <a:gd name="T16" fmla="*/ 0 h 33"/>
                    <a:gd name="T17" fmla="*/ 75 w 75"/>
                    <a:gd name="T18" fmla="*/ 33 h 33"/>
                  </a:gdLst>
                  <a:ahLst/>
                  <a:cxnLst>
                    <a:cxn ang="T10">
                      <a:pos x="T0" y="T1"/>
                    </a:cxn>
                    <a:cxn ang="T11">
                      <a:pos x="T2" y="T3"/>
                    </a:cxn>
                    <a:cxn ang="T12">
                      <a:pos x="T4" y="T5"/>
                    </a:cxn>
                    <a:cxn ang="T13">
                      <a:pos x="T6" y="T7"/>
                    </a:cxn>
                    <a:cxn ang="T14">
                      <a:pos x="T8" y="T9"/>
                    </a:cxn>
                  </a:cxnLst>
                  <a:rect l="T15" t="T16" r="T17" b="T18"/>
                  <a:pathLst>
                    <a:path w="75" h="33">
                      <a:moveTo>
                        <a:pt x="0" y="17"/>
                      </a:moveTo>
                      <a:lnTo>
                        <a:pt x="4" y="33"/>
                      </a:lnTo>
                      <a:lnTo>
                        <a:pt x="75" y="16"/>
                      </a:lnTo>
                      <a:lnTo>
                        <a:pt x="71" y="0"/>
                      </a:lnTo>
                      <a:lnTo>
                        <a:pt x="0" y="1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5" name="Freeform 229"/>
                <p:cNvSpPr>
                  <a:spLocks/>
                </p:cNvSpPr>
                <p:nvPr/>
              </p:nvSpPr>
              <p:spPr bwMode="auto">
                <a:xfrm>
                  <a:off x="4574" y="3466"/>
                  <a:ext cx="7" cy="9"/>
                </a:xfrm>
                <a:custGeom>
                  <a:avLst/>
                  <a:gdLst>
                    <a:gd name="T0" fmla="*/ 0 w 15"/>
                    <a:gd name="T1" fmla="*/ 0 h 19"/>
                    <a:gd name="T2" fmla="*/ 0 w 15"/>
                    <a:gd name="T3" fmla="*/ 0 h 19"/>
                    <a:gd name="T4" fmla="*/ 0 w 15"/>
                    <a:gd name="T5" fmla="*/ 0 h 19"/>
                    <a:gd name="T6" fmla="*/ 0 w 15"/>
                    <a:gd name="T7" fmla="*/ 0 h 19"/>
                    <a:gd name="T8" fmla="*/ 0 w 15"/>
                    <a:gd name="T9" fmla="*/ 0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0" y="1"/>
                      </a:moveTo>
                      <a:lnTo>
                        <a:pt x="2" y="19"/>
                      </a:lnTo>
                      <a:lnTo>
                        <a:pt x="15" y="17"/>
                      </a:lnTo>
                      <a:lnTo>
                        <a:pt x="13"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6" name="Freeform 230"/>
                <p:cNvSpPr>
                  <a:spLocks/>
                </p:cNvSpPr>
                <p:nvPr/>
              </p:nvSpPr>
              <p:spPr bwMode="auto">
                <a:xfrm>
                  <a:off x="4578" y="3467"/>
                  <a:ext cx="6" cy="8"/>
                </a:xfrm>
                <a:custGeom>
                  <a:avLst/>
                  <a:gdLst>
                    <a:gd name="T0" fmla="*/ 1 w 12"/>
                    <a:gd name="T1" fmla="*/ 0 h 14"/>
                    <a:gd name="T2" fmla="*/ 0 w 12"/>
                    <a:gd name="T3" fmla="*/ 1 h 14"/>
                    <a:gd name="T4" fmla="*/ 1 w 12"/>
                    <a:gd name="T5" fmla="*/ 1 h 14"/>
                    <a:gd name="T6" fmla="*/ 1 w 12"/>
                    <a:gd name="T7" fmla="*/ 1 h 14"/>
                    <a:gd name="T8" fmla="*/ 1 w 12"/>
                    <a:gd name="T9" fmla="*/ 0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10" y="0"/>
                      </a:moveTo>
                      <a:lnTo>
                        <a:pt x="0" y="13"/>
                      </a:lnTo>
                      <a:lnTo>
                        <a:pt x="1" y="14"/>
                      </a:lnTo>
                      <a:lnTo>
                        <a:pt x="12" y="1"/>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7" name="Freeform 231"/>
                <p:cNvSpPr>
                  <a:spLocks/>
                </p:cNvSpPr>
                <p:nvPr/>
              </p:nvSpPr>
              <p:spPr bwMode="auto">
                <a:xfrm>
                  <a:off x="4578" y="3465"/>
                  <a:ext cx="7" cy="9"/>
                </a:xfrm>
                <a:custGeom>
                  <a:avLst/>
                  <a:gdLst>
                    <a:gd name="T0" fmla="*/ 0 w 15"/>
                    <a:gd name="T1" fmla="*/ 1 h 18"/>
                    <a:gd name="T2" fmla="*/ 0 w 15"/>
                    <a:gd name="T3" fmla="*/ 1 h 18"/>
                    <a:gd name="T4" fmla="*/ 0 w 15"/>
                    <a:gd name="T5" fmla="*/ 1 h 18"/>
                    <a:gd name="T6" fmla="*/ 0 w 15"/>
                    <a:gd name="T7" fmla="*/ 0 h 18"/>
                    <a:gd name="T8" fmla="*/ 0 w 15"/>
                    <a:gd name="T9" fmla="*/ 1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0" y="3"/>
                      </a:moveTo>
                      <a:lnTo>
                        <a:pt x="10" y="18"/>
                      </a:lnTo>
                      <a:lnTo>
                        <a:pt x="15" y="15"/>
                      </a:lnTo>
                      <a:lnTo>
                        <a:pt x="4"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8" name="Freeform 232"/>
                <p:cNvSpPr>
                  <a:spLocks/>
                </p:cNvSpPr>
                <p:nvPr/>
              </p:nvSpPr>
              <p:spPr bwMode="auto">
                <a:xfrm>
                  <a:off x="4581" y="3454"/>
                  <a:ext cx="39" cy="19"/>
                </a:xfrm>
                <a:custGeom>
                  <a:avLst/>
                  <a:gdLst>
                    <a:gd name="T0" fmla="*/ 0 w 78"/>
                    <a:gd name="T1" fmla="*/ 0 h 39"/>
                    <a:gd name="T2" fmla="*/ 1 w 78"/>
                    <a:gd name="T3" fmla="*/ 1 h 39"/>
                    <a:gd name="T4" fmla="*/ 3 w 78"/>
                    <a:gd name="T5" fmla="*/ 0 h 39"/>
                    <a:gd name="T6" fmla="*/ 3 w 78"/>
                    <a:gd name="T7" fmla="*/ 0 h 39"/>
                    <a:gd name="T8" fmla="*/ 0 w 78"/>
                    <a:gd name="T9" fmla="*/ 0 h 39"/>
                    <a:gd name="T10" fmla="*/ 0 60000 65536"/>
                    <a:gd name="T11" fmla="*/ 0 60000 65536"/>
                    <a:gd name="T12" fmla="*/ 0 60000 65536"/>
                    <a:gd name="T13" fmla="*/ 0 60000 65536"/>
                    <a:gd name="T14" fmla="*/ 0 60000 65536"/>
                    <a:gd name="T15" fmla="*/ 0 w 78"/>
                    <a:gd name="T16" fmla="*/ 0 h 39"/>
                    <a:gd name="T17" fmla="*/ 78 w 78"/>
                    <a:gd name="T18" fmla="*/ 39 h 39"/>
                  </a:gdLst>
                  <a:ahLst/>
                  <a:cxnLst>
                    <a:cxn ang="T10">
                      <a:pos x="T0" y="T1"/>
                    </a:cxn>
                    <a:cxn ang="T11">
                      <a:pos x="T2" y="T3"/>
                    </a:cxn>
                    <a:cxn ang="T12">
                      <a:pos x="T4" y="T5"/>
                    </a:cxn>
                    <a:cxn ang="T13">
                      <a:pos x="T6" y="T7"/>
                    </a:cxn>
                    <a:cxn ang="T14">
                      <a:pos x="T8" y="T9"/>
                    </a:cxn>
                  </a:cxnLst>
                  <a:rect l="T15" t="T16" r="T17" b="T18"/>
                  <a:pathLst>
                    <a:path w="78" h="39">
                      <a:moveTo>
                        <a:pt x="0" y="23"/>
                      </a:moveTo>
                      <a:lnTo>
                        <a:pt x="6" y="39"/>
                      </a:lnTo>
                      <a:lnTo>
                        <a:pt x="78" y="16"/>
                      </a:lnTo>
                      <a:lnTo>
                        <a:pt x="73" y="0"/>
                      </a:lnTo>
                      <a:lnTo>
                        <a:pt x="0" y="2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9" name="Freeform 233"/>
                <p:cNvSpPr>
                  <a:spLocks/>
                </p:cNvSpPr>
                <p:nvPr/>
              </p:nvSpPr>
              <p:spPr bwMode="auto">
                <a:xfrm>
                  <a:off x="4617" y="3448"/>
                  <a:ext cx="19" cy="14"/>
                </a:xfrm>
                <a:custGeom>
                  <a:avLst/>
                  <a:gdLst>
                    <a:gd name="T0" fmla="*/ 0 w 36"/>
                    <a:gd name="T1" fmla="*/ 1 h 27"/>
                    <a:gd name="T2" fmla="*/ 1 w 36"/>
                    <a:gd name="T3" fmla="*/ 1 h 27"/>
                    <a:gd name="T4" fmla="*/ 2 w 36"/>
                    <a:gd name="T5" fmla="*/ 1 h 27"/>
                    <a:gd name="T6" fmla="*/ 1 w 36"/>
                    <a:gd name="T7" fmla="*/ 0 h 27"/>
                    <a:gd name="T8" fmla="*/ 0 w 36"/>
                    <a:gd name="T9" fmla="*/ 1 h 27"/>
                    <a:gd name="T10" fmla="*/ 0 60000 65536"/>
                    <a:gd name="T11" fmla="*/ 0 60000 65536"/>
                    <a:gd name="T12" fmla="*/ 0 60000 65536"/>
                    <a:gd name="T13" fmla="*/ 0 60000 65536"/>
                    <a:gd name="T14" fmla="*/ 0 60000 65536"/>
                    <a:gd name="T15" fmla="*/ 0 w 36"/>
                    <a:gd name="T16" fmla="*/ 0 h 27"/>
                    <a:gd name="T17" fmla="*/ 36 w 36"/>
                    <a:gd name="T18" fmla="*/ 27 h 27"/>
                  </a:gdLst>
                  <a:ahLst/>
                  <a:cxnLst>
                    <a:cxn ang="T10">
                      <a:pos x="T0" y="T1"/>
                    </a:cxn>
                    <a:cxn ang="T11">
                      <a:pos x="T2" y="T3"/>
                    </a:cxn>
                    <a:cxn ang="T12">
                      <a:pos x="T4" y="T5"/>
                    </a:cxn>
                    <a:cxn ang="T13">
                      <a:pos x="T6" y="T7"/>
                    </a:cxn>
                    <a:cxn ang="T14">
                      <a:pos x="T8" y="T9"/>
                    </a:cxn>
                  </a:cxnLst>
                  <a:rect l="T15" t="T16" r="T17" b="T18"/>
                  <a:pathLst>
                    <a:path w="36" h="27">
                      <a:moveTo>
                        <a:pt x="0" y="11"/>
                      </a:moveTo>
                      <a:lnTo>
                        <a:pt x="7" y="27"/>
                      </a:lnTo>
                      <a:lnTo>
                        <a:pt x="36" y="16"/>
                      </a:lnTo>
                      <a:lnTo>
                        <a:pt x="29" y="0"/>
                      </a:lnTo>
                      <a:lnTo>
                        <a:pt x="0" y="1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0" name="Freeform 234"/>
                <p:cNvSpPr>
                  <a:spLocks/>
                </p:cNvSpPr>
                <p:nvPr/>
              </p:nvSpPr>
              <p:spPr bwMode="auto">
                <a:xfrm>
                  <a:off x="4631" y="3435"/>
                  <a:ext cx="25" cy="20"/>
                </a:xfrm>
                <a:custGeom>
                  <a:avLst/>
                  <a:gdLst>
                    <a:gd name="T0" fmla="*/ 0 w 50"/>
                    <a:gd name="T1" fmla="*/ 0 h 41"/>
                    <a:gd name="T2" fmla="*/ 1 w 50"/>
                    <a:gd name="T3" fmla="*/ 1 h 41"/>
                    <a:gd name="T4" fmla="*/ 2 w 50"/>
                    <a:gd name="T5" fmla="*/ 0 h 41"/>
                    <a:gd name="T6" fmla="*/ 2 w 50"/>
                    <a:gd name="T7" fmla="*/ 0 h 41"/>
                    <a:gd name="T8" fmla="*/ 0 w 50"/>
                    <a:gd name="T9" fmla="*/ 0 h 41"/>
                    <a:gd name="T10" fmla="*/ 0 60000 65536"/>
                    <a:gd name="T11" fmla="*/ 0 60000 65536"/>
                    <a:gd name="T12" fmla="*/ 0 60000 65536"/>
                    <a:gd name="T13" fmla="*/ 0 60000 65536"/>
                    <a:gd name="T14" fmla="*/ 0 60000 65536"/>
                    <a:gd name="T15" fmla="*/ 0 w 50"/>
                    <a:gd name="T16" fmla="*/ 0 h 41"/>
                    <a:gd name="T17" fmla="*/ 50 w 50"/>
                    <a:gd name="T18" fmla="*/ 41 h 41"/>
                  </a:gdLst>
                  <a:ahLst/>
                  <a:cxnLst>
                    <a:cxn ang="T10">
                      <a:pos x="T0" y="T1"/>
                    </a:cxn>
                    <a:cxn ang="T11">
                      <a:pos x="T2" y="T3"/>
                    </a:cxn>
                    <a:cxn ang="T12">
                      <a:pos x="T4" y="T5"/>
                    </a:cxn>
                    <a:cxn ang="T13">
                      <a:pos x="T6" y="T7"/>
                    </a:cxn>
                    <a:cxn ang="T14">
                      <a:pos x="T8" y="T9"/>
                    </a:cxn>
                  </a:cxnLst>
                  <a:rect l="T15" t="T16" r="T17" b="T18"/>
                  <a:pathLst>
                    <a:path w="50" h="41">
                      <a:moveTo>
                        <a:pt x="0" y="27"/>
                      </a:moveTo>
                      <a:lnTo>
                        <a:pt x="10" y="41"/>
                      </a:lnTo>
                      <a:lnTo>
                        <a:pt x="50" y="15"/>
                      </a:lnTo>
                      <a:lnTo>
                        <a:pt x="40" y="0"/>
                      </a:lnTo>
                      <a:lnTo>
                        <a:pt x="0" y="2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1" name="Freeform 235"/>
                <p:cNvSpPr>
                  <a:spLocks/>
                </p:cNvSpPr>
                <p:nvPr/>
              </p:nvSpPr>
              <p:spPr bwMode="auto">
                <a:xfrm>
                  <a:off x="4651" y="3415"/>
                  <a:ext cx="30" cy="27"/>
                </a:xfrm>
                <a:custGeom>
                  <a:avLst/>
                  <a:gdLst>
                    <a:gd name="T0" fmla="*/ 0 w 59"/>
                    <a:gd name="T1" fmla="*/ 2 h 54"/>
                    <a:gd name="T2" fmla="*/ 1 w 59"/>
                    <a:gd name="T3" fmla="*/ 2 h 54"/>
                    <a:gd name="T4" fmla="*/ 2 w 59"/>
                    <a:gd name="T5" fmla="*/ 1 h 54"/>
                    <a:gd name="T6" fmla="*/ 2 w 59"/>
                    <a:gd name="T7" fmla="*/ 0 h 54"/>
                    <a:gd name="T8" fmla="*/ 0 w 59"/>
                    <a:gd name="T9" fmla="*/ 2 h 54"/>
                    <a:gd name="T10" fmla="*/ 0 60000 65536"/>
                    <a:gd name="T11" fmla="*/ 0 60000 65536"/>
                    <a:gd name="T12" fmla="*/ 0 60000 65536"/>
                    <a:gd name="T13" fmla="*/ 0 60000 65536"/>
                    <a:gd name="T14" fmla="*/ 0 60000 65536"/>
                    <a:gd name="T15" fmla="*/ 0 w 59"/>
                    <a:gd name="T16" fmla="*/ 0 h 54"/>
                    <a:gd name="T17" fmla="*/ 59 w 59"/>
                    <a:gd name="T18" fmla="*/ 54 h 54"/>
                  </a:gdLst>
                  <a:ahLst/>
                  <a:cxnLst>
                    <a:cxn ang="T10">
                      <a:pos x="T0" y="T1"/>
                    </a:cxn>
                    <a:cxn ang="T11">
                      <a:pos x="T2" y="T3"/>
                    </a:cxn>
                    <a:cxn ang="T12">
                      <a:pos x="T4" y="T5"/>
                    </a:cxn>
                    <a:cxn ang="T13">
                      <a:pos x="T6" y="T7"/>
                    </a:cxn>
                    <a:cxn ang="T14">
                      <a:pos x="T8" y="T9"/>
                    </a:cxn>
                  </a:cxnLst>
                  <a:rect l="T15" t="T16" r="T17" b="T18"/>
                  <a:pathLst>
                    <a:path w="59" h="54">
                      <a:moveTo>
                        <a:pt x="0" y="39"/>
                      </a:moveTo>
                      <a:lnTo>
                        <a:pt x="10" y="54"/>
                      </a:lnTo>
                      <a:lnTo>
                        <a:pt x="59" y="15"/>
                      </a:lnTo>
                      <a:lnTo>
                        <a:pt x="49" y="0"/>
                      </a:lnTo>
                      <a:lnTo>
                        <a:pt x="0" y="3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2" name="Freeform 236"/>
                <p:cNvSpPr>
                  <a:spLocks/>
                </p:cNvSpPr>
                <p:nvPr/>
              </p:nvSpPr>
              <p:spPr bwMode="auto">
                <a:xfrm>
                  <a:off x="4676" y="3412"/>
                  <a:ext cx="8" cy="10"/>
                </a:xfrm>
                <a:custGeom>
                  <a:avLst/>
                  <a:gdLst>
                    <a:gd name="T0" fmla="*/ 0 w 18"/>
                    <a:gd name="T1" fmla="*/ 0 h 21"/>
                    <a:gd name="T2" fmla="*/ 0 w 18"/>
                    <a:gd name="T3" fmla="*/ 0 h 21"/>
                    <a:gd name="T4" fmla="*/ 0 w 18"/>
                    <a:gd name="T5" fmla="*/ 0 h 21"/>
                    <a:gd name="T6" fmla="*/ 0 w 18"/>
                    <a:gd name="T7" fmla="*/ 0 h 21"/>
                    <a:gd name="T8" fmla="*/ 0 w 18"/>
                    <a:gd name="T9" fmla="*/ 0 h 21"/>
                    <a:gd name="T10" fmla="*/ 0 60000 65536"/>
                    <a:gd name="T11" fmla="*/ 0 60000 65536"/>
                    <a:gd name="T12" fmla="*/ 0 60000 65536"/>
                    <a:gd name="T13" fmla="*/ 0 60000 65536"/>
                    <a:gd name="T14" fmla="*/ 0 60000 65536"/>
                    <a:gd name="T15" fmla="*/ 0 w 18"/>
                    <a:gd name="T16" fmla="*/ 0 h 21"/>
                    <a:gd name="T17" fmla="*/ 18 w 18"/>
                    <a:gd name="T18" fmla="*/ 21 h 21"/>
                  </a:gdLst>
                  <a:ahLst/>
                  <a:cxnLst>
                    <a:cxn ang="T10">
                      <a:pos x="T0" y="T1"/>
                    </a:cxn>
                    <a:cxn ang="T11">
                      <a:pos x="T2" y="T3"/>
                    </a:cxn>
                    <a:cxn ang="T12">
                      <a:pos x="T4" y="T5"/>
                    </a:cxn>
                    <a:cxn ang="T13">
                      <a:pos x="T6" y="T7"/>
                    </a:cxn>
                    <a:cxn ang="T14">
                      <a:pos x="T8" y="T9"/>
                    </a:cxn>
                  </a:cxnLst>
                  <a:rect l="T15" t="T16" r="T17" b="T18"/>
                  <a:pathLst>
                    <a:path w="18" h="21">
                      <a:moveTo>
                        <a:pt x="0" y="6"/>
                      </a:moveTo>
                      <a:lnTo>
                        <a:pt x="10" y="21"/>
                      </a:lnTo>
                      <a:lnTo>
                        <a:pt x="18" y="15"/>
                      </a:lnTo>
                      <a:lnTo>
                        <a:pt x="7" y="0"/>
                      </a:lnTo>
                      <a:lnTo>
                        <a:pt x="0" y="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3" name="Freeform 237"/>
                <p:cNvSpPr>
                  <a:spLocks/>
                </p:cNvSpPr>
                <p:nvPr/>
              </p:nvSpPr>
              <p:spPr bwMode="auto">
                <a:xfrm>
                  <a:off x="4679" y="3410"/>
                  <a:ext cx="8" cy="9"/>
                </a:xfrm>
                <a:custGeom>
                  <a:avLst/>
                  <a:gdLst>
                    <a:gd name="T0" fmla="*/ 0 w 16"/>
                    <a:gd name="T1" fmla="*/ 0 h 19"/>
                    <a:gd name="T2" fmla="*/ 1 w 16"/>
                    <a:gd name="T3" fmla="*/ 0 h 19"/>
                    <a:gd name="T4" fmla="*/ 1 w 16"/>
                    <a:gd name="T5" fmla="*/ 0 h 19"/>
                    <a:gd name="T6" fmla="*/ 1 w 16"/>
                    <a:gd name="T7" fmla="*/ 0 h 19"/>
                    <a:gd name="T8" fmla="*/ 0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4"/>
                      </a:moveTo>
                      <a:lnTo>
                        <a:pt x="9" y="19"/>
                      </a:lnTo>
                      <a:lnTo>
                        <a:pt x="16" y="14"/>
                      </a:lnTo>
                      <a:lnTo>
                        <a:pt x="8"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4" name="Freeform 238"/>
                <p:cNvSpPr>
                  <a:spLocks/>
                </p:cNvSpPr>
                <p:nvPr/>
              </p:nvSpPr>
              <p:spPr bwMode="auto">
                <a:xfrm>
                  <a:off x="4683" y="3388"/>
                  <a:ext cx="27" cy="29"/>
                </a:xfrm>
                <a:custGeom>
                  <a:avLst/>
                  <a:gdLst>
                    <a:gd name="T0" fmla="*/ 0 w 55"/>
                    <a:gd name="T1" fmla="*/ 2 h 58"/>
                    <a:gd name="T2" fmla="*/ 0 w 55"/>
                    <a:gd name="T3" fmla="*/ 2 h 58"/>
                    <a:gd name="T4" fmla="*/ 1 w 55"/>
                    <a:gd name="T5" fmla="*/ 1 h 58"/>
                    <a:gd name="T6" fmla="*/ 1 w 55"/>
                    <a:gd name="T7" fmla="*/ 0 h 58"/>
                    <a:gd name="T8" fmla="*/ 0 w 55"/>
                    <a:gd name="T9" fmla="*/ 2 h 58"/>
                    <a:gd name="T10" fmla="*/ 0 60000 65536"/>
                    <a:gd name="T11" fmla="*/ 0 60000 65536"/>
                    <a:gd name="T12" fmla="*/ 0 60000 65536"/>
                    <a:gd name="T13" fmla="*/ 0 60000 65536"/>
                    <a:gd name="T14" fmla="*/ 0 60000 65536"/>
                    <a:gd name="T15" fmla="*/ 0 w 55"/>
                    <a:gd name="T16" fmla="*/ 0 h 58"/>
                    <a:gd name="T17" fmla="*/ 55 w 55"/>
                    <a:gd name="T18" fmla="*/ 58 h 58"/>
                  </a:gdLst>
                  <a:ahLst/>
                  <a:cxnLst>
                    <a:cxn ang="T10">
                      <a:pos x="T0" y="T1"/>
                    </a:cxn>
                    <a:cxn ang="T11">
                      <a:pos x="T2" y="T3"/>
                    </a:cxn>
                    <a:cxn ang="T12">
                      <a:pos x="T4" y="T5"/>
                    </a:cxn>
                    <a:cxn ang="T13">
                      <a:pos x="T6" y="T7"/>
                    </a:cxn>
                    <a:cxn ang="T14">
                      <a:pos x="T8" y="T9"/>
                    </a:cxn>
                  </a:cxnLst>
                  <a:rect l="T15" t="T16" r="T17" b="T18"/>
                  <a:pathLst>
                    <a:path w="55" h="58">
                      <a:moveTo>
                        <a:pt x="0" y="45"/>
                      </a:moveTo>
                      <a:lnTo>
                        <a:pt x="10" y="58"/>
                      </a:lnTo>
                      <a:lnTo>
                        <a:pt x="55" y="13"/>
                      </a:lnTo>
                      <a:lnTo>
                        <a:pt x="45" y="0"/>
                      </a:lnTo>
                      <a:lnTo>
                        <a:pt x="0" y="4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5" name="Freeform 239"/>
                <p:cNvSpPr>
                  <a:spLocks/>
                </p:cNvSpPr>
                <p:nvPr/>
              </p:nvSpPr>
              <p:spPr bwMode="auto">
                <a:xfrm>
                  <a:off x="4705" y="3364"/>
                  <a:ext cx="23" cy="31"/>
                </a:xfrm>
                <a:custGeom>
                  <a:avLst/>
                  <a:gdLst>
                    <a:gd name="T0" fmla="*/ 0 w 47"/>
                    <a:gd name="T1" fmla="*/ 2 h 61"/>
                    <a:gd name="T2" fmla="*/ 0 w 47"/>
                    <a:gd name="T3" fmla="*/ 2 h 61"/>
                    <a:gd name="T4" fmla="*/ 1 w 47"/>
                    <a:gd name="T5" fmla="*/ 1 h 61"/>
                    <a:gd name="T6" fmla="*/ 1 w 47"/>
                    <a:gd name="T7" fmla="*/ 0 h 61"/>
                    <a:gd name="T8" fmla="*/ 0 w 47"/>
                    <a:gd name="T9" fmla="*/ 2 h 61"/>
                    <a:gd name="T10" fmla="*/ 0 60000 65536"/>
                    <a:gd name="T11" fmla="*/ 0 60000 65536"/>
                    <a:gd name="T12" fmla="*/ 0 60000 65536"/>
                    <a:gd name="T13" fmla="*/ 0 60000 65536"/>
                    <a:gd name="T14" fmla="*/ 0 60000 65536"/>
                    <a:gd name="T15" fmla="*/ 0 w 47"/>
                    <a:gd name="T16" fmla="*/ 0 h 61"/>
                    <a:gd name="T17" fmla="*/ 47 w 47"/>
                    <a:gd name="T18" fmla="*/ 61 h 61"/>
                  </a:gdLst>
                  <a:ahLst/>
                  <a:cxnLst>
                    <a:cxn ang="T10">
                      <a:pos x="T0" y="T1"/>
                    </a:cxn>
                    <a:cxn ang="T11">
                      <a:pos x="T2" y="T3"/>
                    </a:cxn>
                    <a:cxn ang="T12">
                      <a:pos x="T4" y="T5"/>
                    </a:cxn>
                    <a:cxn ang="T13">
                      <a:pos x="T6" y="T7"/>
                    </a:cxn>
                    <a:cxn ang="T14">
                      <a:pos x="T8" y="T9"/>
                    </a:cxn>
                  </a:cxnLst>
                  <a:rect l="T15" t="T16" r="T17" b="T18"/>
                  <a:pathLst>
                    <a:path w="47" h="61">
                      <a:moveTo>
                        <a:pt x="0" y="48"/>
                      </a:moveTo>
                      <a:lnTo>
                        <a:pt x="12" y="61"/>
                      </a:lnTo>
                      <a:lnTo>
                        <a:pt x="47" y="13"/>
                      </a:lnTo>
                      <a:lnTo>
                        <a:pt x="35" y="0"/>
                      </a:lnTo>
                      <a:lnTo>
                        <a:pt x="0" y="4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6" name="Freeform 240"/>
                <p:cNvSpPr>
                  <a:spLocks/>
                </p:cNvSpPr>
                <p:nvPr/>
              </p:nvSpPr>
              <p:spPr bwMode="auto">
                <a:xfrm>
                  <a:off x="4722" y="3358"/>
                  <a:ext cx="10" cy="13"/>
                </a:xfrm>
                <a:custGeom>
                  <a:avLst/>
                  <a:gdLst>
                    <a:gd name="T0" fmla="*/ 0 w 21"/>
                    <a:gd name="T1" fmla="*/ 1 h 26"/>
                    <a:gd name="T2" fmla="*/ 0 w 21"/>
                    <a:gd name="T3" fmla="*/ 1 h 26"/>
                    <a:gd name="T4" fmla="*/ 0 w 21"/>
                    <a:gd name="T5" fmla="*/ 1 h 26"/>
                    <a:gd name="T6" fmla="*/ 0 w 21"/>
                    <a:gd name="T7" fmla="*/ 0 h 26"/>
                    <a:gd name="T8" fmla="*/ 0 w 21"/>
                    <a:gd name="T9" fmla="*/ 1 h 26"/>
                    <a:gd name="T10" fmla="*/ 0 60000 65536"/>
                    <a:gd name="T11" fmla="*/ 0 60000 65536"/>
                    <a:gd name="T12" fmla="*/ 0 60000 65536"/>
                    <a:gd name="T13" fmla="*/ 0 60000 65536"/>
                    <a:gd name="T14" fmla="*/ 0 60000 65536"/>
                    <a:gd name="T15" fmla="*/ 0 w 21"/>
                    <a:gd name="T16" fmla="*/ 0 h 26"/>
                    <a:gd name="T17" fmla="*/ 21 w 21"/>
                    <a:gd name="T18" fmla="*/ 26 h 26"/>
                  </a:gdLst>
                  <a:ahLst/>
                  <a:cxnLst>
                    <a:cxn ang="T10">
                      <a:pos x="T0" y="T1"/>
                    </a:cxn>
                    <a:cxn ang="T11">
                      <a:pos x="T2" y="T3"/>
                    </a:cxn>
                    <a:cxn ang="T12">
                      <a:pos x="T4" y="T5"/>
                    </a:cxn>
                    <a:cxn ang="T13">
                      <a:pos x="T6" y="T7"/>
                    </a:cxn>
                    <a:cxn ang="T14">
                      <a:pos x="T8" y="T9"/>
                    </a:cxn>
                  </a:cxnLst>
                  <a:rect l="T15" t="T16" r="T17" b="T18"/>
                  <a:pathLst>
                    <a:path w="21" h="26">
                      <a:moveTo>
                        <a:pt x="0" y="13"/>
                      </a:moveTo>
                      <a:lnTo>
                        <a:pt x="12" y="26"/>
                      </a:lnTo>
                      <a:lnTo>
                        <a:pt x="21" y="13"/>
                      </a:lnTo>
                      <a:lnTo>
                        <a:pt x="9" y="0"/>
                      </a:lnTo>
                      <a:lnTo>
                        <a:pt x="0" y="1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7" name="Freeform 241"/>
                <p:cNvSpPr>
                  <a:spLocks/>
                </p:cNvSpPr>
                <p:nvPr/>
              </p:nvSpPr>
              <p:spPr bwMode="auto">
                <a:xfrm>
                  <a:off x="4726" y="3350"/>
                  <a:ext cx="12" cy="14"/>
                </a:xfrm>
                <a:custGeom>
                  <a:avLst/>
                  <a:gdLst>
                    <a:gd name="T0" fmla="*/ 0 w 23"/>
                    <a:gd name="T1" fmla="*/ 0 h 29"/>
                    <a:gd name="T2" fmla="*/ 1 w 23"/>
                    <a:gd name="T3" fmla="*/ 0 h 29"/>
                    <a:gd name="T4" fmla="*/ 1 w 23"/>
                    <a:gd name="T5" fmla="*/ 0 h 29"/>
                    <a:gd name="T6" fmla="*/ 1 w 23"/>
                    <a:gd name="T7" fmla="*/ 0 h 29"/>
                    <a:gd name="T8" fmla="*/ 0 w 23"/>
                    <a:gd name="T9" fmla="*/ 0 h 29"/>
                    <a:gd name="T10" fmla="*/ 0 60000 65536"/>
                    <a:gd name="T11" fmla="*/ 0 60000 65536"/>
                    <a:gd name="T12" fmla="*/ 0 60000 65536"/>
                    <a:gd name="T13" fmla="*/ 0 60000 65536"/>
                    <a:gd name="T14" fmla="*/ 0 60000 65536"/>
                    <a:gd name="T15" fmla="*/ 0 w 23"/>
                    <a:gd name="T16" fmla="*/ 0 h 29"/>
                    <a:gd name="T17" fmla="*/ 23 w 23"/>
                    <a:gd name="T18" fmla="*/ 29 h 29"/>
                  </a:gdLst>
                  <a:ahLst/>
                  <a:cxnLst>
                    <a:cxn ang="T10">
                      <a:pos x="T0" y="T1"/>
                    </a:cxn>
                    <a:cxn ang="T11">
                      <a:pos x="T2" y="T3"/>
                    </a:cxn>
                    <a:cxn ang="T12">
                      <a:pos x="T4" y="T5"/>
                    </a:cxn>
                    <a:cxn ang="T13">
                      <a:pos x="T6" y="T7"/>
                    </a:cxn>
                    <a:cxn ang="T14">
                      <a:pos x="T8" y="T9"/>
                    </a:cxn>
                  </a:cxnLst>
                  <a:rect l="T15" t="T16" r="T17" b="T18"/>
                  <a:pathLst>
                    <a:path w="23" h="29">
                      <a:moveTo>
                        <a:pt x="0" y="16"/>
                      </a:moveTo>
                      <a:lnTo>
                        <a:pt x="12" y="29"/>
                      </a:lnTo>
                      <a:lnTo>
                        <a:pt x="23" y="13"/>
                      </a:lnTo>
                      <a:lnTo>
                        <a:pt x="12" y="0"/>
                      </a:lnTo>
                      <a:lnTo>
                        <a:pt x="0"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8" name="Freeform 242"/>
                <p:cNvSpPr>
                  <a:spLocks/>
                </p:cNvSpPr>
                <p:nvPr/>
              </p:nvSpPr>
              <p:spPr bwMode="auto">
                <a:xfrm>
                  <a:off x="4732" y="3329"/>
                  <a:ext cx="24" cy="27"/>
                </a:xfrm>
                <a:custGeom>
                  <a:avLst/>
                  <a:gdLst>
                    <a:gd name="T0" fmla="*/ 0 w 48"/>
                    <a:gd name="T1" fmla="*/ 2 h 54"/>
                    <a:gd name="T2" fmla="*/ 1 w 48"/>
                    <a:gd name="T3" fmla="*/ 2 h 54"/>
                    <a:gd name="T4" fmla="*/ 2 w 48"/>
                    <a:gd name="T5" fmla="*/ 1 h 54"/>
                    <a:gd name="T6" fmla="*/ 2 w 48"/>
                    <a:gd name="T7" fmla="*/ 0 h 54"/>
                    <a:gd name="T8" fmla="*/ 0 w 48"/>
                    <a:gd name="T9" fmla="*/ 2 h 54"/>
                    <a:gd name="T10" fmla="*/ 0 60000 65536"/>
                    <a:gd name="T11" fmla="*/ 0 60000 65536"/>
                    <a:gd name="T12" fmla="*/ 0 60000 65536"/>
                    <a:gd name="T13" fmla="*/ 0 60000 65536"/>
                    <a:gd name="T14" fmla="*/ 0 60000 65536"/>
                    <a:gd name="T15" fmla="*/ 0 w 48"/>
                    <a:gd name="T16" fmla="*/ 0 h 54"/>
                    <a:gd name="T17" fmla="*/ 48 w 48"/>
                    <a:gd name="T18" fmla="*/ 54 h 54"/>
                  </a:gdLst>
                  <a:ahLst/>
                  <a:cxnLst>
                    <a:cxn ang="T10">
                      <a:pos x="T0" y="T1"/>
                    </a:cxn>
                    <a:cxn ang="T11">
                      <a:pos x="T2" y="T3"/>
                    </a:cxn>
                    <a:cxn ang="T12">
                      <a:pos x="T4" y="T5"/>
                    </a:cxn>
                    <a:cxn ang="T13">
                      <a:pos x="T6" y="T7"/>
                    </a:cxn>
                    <a:cxn ang="T14">
                      <a:pos x="T8" y="T9"/>
                    </a:cxn>
                  </a:cxnLst>
                  <a:rect l="T15" t="T16" r="T17" b="T18"/>
                  <a:pathLst>
                    <a:path w="48" h="54">
                      <a:moveTo>
                        <a:pt x="0" y="41"/>
                      </a:moveTo>
                      <a:lnTo>
                        <a:pt x="11" y="54"/>
                      </a:lnTo>
                      <a:lnTo>
                        <a:pt x="48" y="13"/>
                      </a:lnTo>
                      <a:lnTo>
                        <a:pt x="36" y="0"/>
                      </a:lnTo>
                      <a:lnTo>
                        <a:pt x="0" y="4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9" name="Freeform 243"/>
                <p:cNvSpPr>
                  <a:spLocks/>
                </p:cNvSpPr>
                <p:nvPr/>
              </p:nvSpPr>
              <p:spPr bwMode="auto">
                <a:xfrm>
                  <a:off x="4751" y="3312"/>
                  <a:ext cx="17" cy="23"/>
                </a:xfrm>
                <a:custGeom>
                  <a:avLst/>
                  <a:gdLst>
                    <a:gd name="T0" fmla="*/ 0 w 35"/>
                    <a:gd name="T1" fmla="*/ 1 h 47"/>
                    <a:gd name="T2" fmla="*/ 0 w 35"/>
                    <a:gd name="T3" fmla="*/ 1 h 47"/>
                    <a:gd name="T4" fmla="*/ 1 w 35"/>
                    <a:gd name="T5" fmla="*/ 0 h 47"/>
                    <a:gd name="T6" fmla="*/ 0 w 35"/>
                    <a:gd name="T7" fmla="*/ 0 h 47"/>
                    <a:gd name="T8" fmla="*/ 0 w 35"/>
                    <a:gd name="T9" fmla="*/ 1 h 47"/>
                    <a:gd name="T10" fmla="*/ 0 60000 65536"/>
                    <a:gd name="T11" fmla="*/ 0 60000 65536"/>
                    <a:gd name="T12" fmla="*/ 0 60000 65536"/>
                    <a:gd name="T13" fmla="*/ 0 60000 65536"/>
                    <a:gd name="T14" fmla="*/ 0 60000 65536"/>
                    <a:gd name="T15" fmla="*/ 0 w 35"/>
                    <a:gd name="T16" fmla="*/ 0 h 47"/>
                    <a:gd name="T17" fmla="*/ 35 w 35"/>
                    <a:gd name="T18" fmla="*/ 47 h 47"/>
                  </a:gdLst>
                  <a:ahLst/>
                  <a:cxnLst>
                    <a:cxn ang="T10">
                      <a:pos x="T0" y="T1"/>
                    </a:cxn>
                    <a:cxn ang="T11">
                      <a:pos x="T2" y="T3"/>
                    </a:cxn>
                    <a:cxn ang="T12">
                      <a:pos x="T4" y="T5"/>
                    </a:cxn>
                    <a:cxn ang="T13">
                      <a:pos x="T6" y="T7"/>
                    </a:cxn>
                    <a:cxn ang="T14">
                      <a:pos x="T8" y="T9"/>
                    </a:cxn>
                  </a:cxnLst>
                  <a:rect l="T15" t="T16" r="T17" b="T18"/>
                  <a:pathLst>
                    <a:path w="35" h="47">
                      <a:moveTo>
                        <a:pt x="0" y="35"/>
                      </a:moveTo>
                      <a:lnTo>
                        <a:pt x="13" y="47"/>
                      </a:lnTo>
                      <a:lnTo>
                        <a:pt x="35" y="12"/>
                      </a:lnTo>
                      <a:lnTo>
                        <a:pt x="22" y="0"/>
                      </a:lnTo>
                      <a:lnTo>
                        <a:pt x="0" y="3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0" name="Freeform 244"/>
                <p:cNvSpPr>
                  <a:spLocks/>
                </p:cNvSpPr>
                <p:nvPr/>
              </p:nvSpPr>
              <p:spPr bwMode="auto">
                <a:xfrm>
                  <a:off x="4761" y="3299"/>
                  <a:ext cx="16" cy="19"/>
                </a:xfrm>
                <a:custGeom>
                  <a:avLst/>
                  <a:gdLst>
                    <a:gd name="T0" fmla="*/ 0 w 30"/>
                    <a:gd name="T1" fmla="*/ 0 h 39"/>
                    <a:gd name="T2" fmla="*/ 1 w 30"/>
                    <a:gd name="T3" fmla="*/ 1 h 39"/>
                    <a:gd name="T4" fmla="*/ 2 w 30"/>
                    <a:gd name="T5" fmla="*/ 0 h 39"/>
                    <a:gd name="T6" fmla="*/ 1 w 30"/>
                    <a:gd name="T7" fmla="*/ 0 h 39"/>
                    <a:gd name="T8" fmla="*/ 0 w 30"/>
                    <a:gd name="T9" fmla="*/ 0 h 39"/>
                    <a:gd name="T10" fmla="*/ 0 60000 65536"/>
                    <a:gd name="T11" fmla="*/ 0 60000 65536"/>
                    <a:gd name="T12" fmla="*/ 0 60000 65536"/>
                    <a:gd name="T13" fmla="*/ 0 60000 65536"/>
                    <a:gd name="T14" fmla="*/ 0 60000 65536"/>
                    <a:gd name="T15" fmla="*/ 0 w 30"/>
                    <a:gd name="T16" fmla="*/ 0 h 39"/>
                    <a:gd name="T17" fmla="*/ 30 w 30"/>
                    <a:gd name="T18" fmla="*/ 39 h 39"/>
                  </a:gdLst>
                  <a:ahLst/>
                  <a:cxnLst>
                    <a:cxn ang="T10">
                      <a:pos x="T0" y="T1"/>
                    </a:cxn>
                    <a:cxn ang="T11">
                      <a:pos x="T2" y="T3"/>
                    </a:cxn>
                    <a:cxn ang="T12">
                      <a:pos x="T4" y="T5"/>
                    </a:cxn>
                    <a:cxn ang="T13">
                      <a:pos x="T6" y="T7"/>
                    </a:cxn>
                    <a:cxn ang="T14">
                      <a:pos x="T8" y="T9"/>
                    </a:cxn>
                  </a:cxnLst>
                  <a:rect l="T15" t="T16" r="T17" b="T18"/>
                  <a:pathLst>
                    <a:path w="30" h="39">
                      <a:moveTo>
                        <a:pt x="0" y="26"/>
                      </a:moveTo>
                      <a:lnTo>
                        <a:pt x="11" y="39"/>
                      </a:lnTo>
                      <a:lnTo>
                        <a:pt x="30" y="13"/>
                      </a:lnTo>
                      <a:lnTo>
                        <a:pt x="19" y="0"/>
                      </a:lnTo>
                      <a:lnTo>
                        <a:pt x="0" y="2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1" name="Freeform 245"/>
                <p:cNvSpPr>
                  <a:spLocks/>
                </p:cNvSpPr>
                <p:nvPr/>
              </p:nvSpPr>
              <p:spPr bwMode="auto">
                <a:xfrm>
                  <a:off x="4771" y="3276"/>
                  <a:ext cx="20" cy="28"/>
                </a:xfrm>
                <a:custGeom>
                  <a:avLst/>
                  <a:gdLst>
                    <a:gd name="T0" fmla="*/ 0 w 39"/>
                    <a:gd name="T1" fmla="*/ 1 h 57"/>
                    <a:gd name="T2" fmla="*/ 1 w 39"/>
                    <a:gd name="T3" fmla="*/ 1 h 57"/>
                    <a:gd name="T4" fmla="*/ 2 w 39"/>
                    <a:gd name="T5" fmla="*/ 0 h 57"/>
                    <a:gd name="T6" fmla="*/ 1 w 39"/>
                    <a:gd name="T7" fmla="*/ 0 h 57"/>
                    <a:gd name="T8" fmla="*/ 0 w 39"/>
                    <a:gd name="T9" fmla="*/ 1 h 57"/>
                    <a:gd name="T10" fmla="*/ 0 60000 65536"/>
                    <a:gd name="T11" fmla="*/ 0 60000 65536"/>
                    <a:gd name="T12" fmla="*/ 0 60000 65536"/>
                    <a:gd name="T13" fmla="*/ 0 60000 65536"/>
                    <a:gd name="T14" fmla="*/ 0 60000 65536"/>
                    <a:gd name="T15" fmla="*/ 0 w 39"/>
                    <a:gd name="T16" fmla="*/ 0 h 57"/>
                    <a:gd name="T17" fmla="*/ 39 w 39"/>
                    <a:gd name="T18" fmla="*/ 57 h 57"/>
                  </a:gdLst>
                  <a:ahLst/>
                  <a:cxnLst>
                    <a:cxn ang="T10">
                      <a:pos x="T0" y="T1"/>
                    </a:cxn>
                    <a:cxn ang="T11">
                      <a:pos x="T2" y="T3"/>
                    </a:cxn>
                    <a:cxn ang="T12">
                      <a:pos x="T4" y="T5"/>
                    </a:cxn>
                    <a:cxn ang="T13">
                      <a:pos x="T6" y="T7"/>
                    </a:cxn>
                    <a:cxn ang="T14">
                      <a:pos x="T8" y="T9"/>
                    </a:cxn>
                  </a:cxnLst>
                  <a:rect l="T15" t="T16" r="T17" b="T18"/>
                  <a:pathLst>
                    <a:path w="39" h="57">
                      <a:moveTo>
                        <a:pt x="0" y="45"/>
                      </a:moveTo>
                      <a:lnTo>
                        <a:pt x="13" y="57"/>
                      </a:lnTo>
                      <a:lnTo>
                        <a:pt x="39" y="12"/>
                      </a:lnTo>
                      <a:lnTo>
                        <a:pt x="26" y="0"/>
                      </a:lnTo>
                      <a:lnTo>
                        <a:pt x="0" y="4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2" name="Freeform 246"/>
                <p:cNvSpPr>
                  <a:spLocks/>
                </p:cNvSpPr>
                <p:nvPr/>
              </p:nvSpPr>
              <p:spPr bwMode="auto">
                <a:xfrm>
                  <a:off x="4785" y="3267"/>
                  <a:ext cx="16" cy="16"/>
                </a:xfrm>
                <a:custGeom>
                  <a:avLst/>
                  <a:gdLst>
                    <a:gd name="T0" fmla="*/ 0 w 32"/>
                    <a:gd name="T1" fmla="*/ 1 h 30"/>
                    <a:gd name="T2" fmla="*/ 1 w 32"/>
                    <a:gd name="T3" fmla="*/ 2 h 30"/>
                    <a:gd name="T4" fmla="*/ 1 w 32"/>
                    <a:gd name="T5" fmla="*/ 1 h 30"/>
                    <a:gd name="T6" fmla="*/ 1 w 32"/>
                    <a:gd name="T7" fmla="*/ 0 h 30"/>
                    <a:gd name="T8" fmla="*/ 0 w 32"/>
                    <a:gd name="T9" fmla="*/ 1 h 30"/>
                    <a:gd name="T10" fmla="*/ 0 60000 65536"/>
                    <a:gd name="T11" fmla="*/ 0 60000 65536"/>
                    <a:gd name="T12" fmla="*/ 0 60000 65536"/>
                    <a:gd name="T13" fmla="*/ 0 60000 65536"/>
                    <a:gd name="T14" fmla="*/ 0 60000 65536"/>
                    <a:gd name="T15" fmla="*/ 0 w 32"/>
                    <a:gd name="T16" fmla="*/ 0 h 30"/>
                    <a:gd name="T17" fmla="*/ 32 w 32"/>
                    <a:gd name="T18" fmla="*/ 30 h 30"/>
                  </a:gdLst>
                  <a:ahLst/>
                  <a:cxnLst>
                    <a:cxn ang="T10">
                      <a:pos x="T0" y="T1"/>
                    </a:cxn>
                    <a:cxn ang="T11">
                      <a:pos x="T2" y="T3"/>
                    </a:cxn>
                    <a:cxn ang="T12">
                      <a:pos x="T4" y="T5"/>
                    </a:cxn>
                    <a:cxn ang="T13">
                      <a:pos x="T6" y="T7"/>
                    </a:cxn>
                    <a:cxn ang="T14">
                      <a:pos x="T8" y="T9"/>
                    </a:cxn>
                  </a:cxnLst>
                  <a:rect l="T15" t="T16" r="T17" b="T18"/>
                  <a:pathLst>
                    <a:path w="32" h="30">
                      <a:moveTo>
                        <a:pt x="0" y="16"/>
                      </a:moveTo>
                      <a:lnTo>
                        <a:pt x="11" y="30"/>
                      </a:lnTo>
                      <a:lnTo>
                        <a:pt x="32" y="14"/>
                      </a:lnTo>
                      <a:lnTo>
                        <a:pt x="22" y="0"/>
                      </a:lnTo>
                      <a:lnTo>
                        <a:pt x="0"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3" name="Freeform 247"/>
                <p:cNvSpPr>
                  <a:spLocks/>
                </p:cNvSpPr>
                <p:nvPr/>
              </p:nvSpPr>
              <p:spPr bwMode="auto">
                <a:xfrm>
                  <a:off x="4796" y="3258"/>
                  <a:ext cx="20" cy="17"/>
                </a:xfrm>
                <a:custGeom>
                  <a:avLst/>
                  <a:gdLst>
                    <a:gd name="T0" fmla="*/ 0 w 41"/>
                    <a:gd name="T1" fmla="*/ 1 h 33"/>
                    <a:gd name="T2" fmla="*/ 0 w 41"/>
                    <a:gd name="T3" fmla="*/ 2 h 33"/>
                    <a:gd name="T4" fmla="*/ 1 w 41"/>
                    <a:gd name="T5" fmla="*/ 1 h 33"/>
                    <a:gd name="T6" fmla="*/ 1 w 41"/>
                    <a:gd name="T7" fmla="*/ 0 h 33"/>
                    <a:gd name="T8" fmla="*/ 0 w 41"/>
                    <a:gd name="T9" fmla="*/ 1 h 33"/>
                    <a:gd name="T10" fmla="*/ 0 60000 65536"/>
                    <a:gd name="T11" fmla="*/ 0 60000 65536"/>
                    <a:gd name="T12" fmla="*/ 0 60000 65536"/>
                    <a:gd name="T13" fmla="*/ 0 60000 65536"/>
                    <a:gd name="T14" fmla="*/ 0 60000 65536"/>
                    <a:gd name="T15" fmla="*/ 0 w 41"/>
                    <a:gd name="T16" fmla="*/ 0 h 33"/>
                    <a:gd name="T17" fmla="*/ 41 w 41"/>
                    <a:gd name="T18" fmla="*/ 33 h 33"/>
                  </a:gdLst>
                  <a:ahLst/>
                  <a:cxnLst>
                    <a:cxn ang="T10">
                      <a:pos x="T0" y="T1"/>
                    </a:cxn>
                    <a:cxn ang="T11">
                      <a:pos x="T2" y="T3"/>
                    </a:cxn>
                    <a:cxn ang="T12">
                      <a:pos x="T4" y="T5"/>
                    </a:cxn>
                    <a:cxn ang="T13">
                      <a:pos x="T6" y="T7"/>
                    </a:cxn>
                    <a:cxn ang="T14">
                      <a:pos x="T8" y="T9"/>
                    </a:cxn>
                  </a:cxnLst>
                  <a:rect l="T15" t="T16" r="T17" b="T18"/>
                  <a:pathLst>
                    <a:path w="41" h="33">
                      <a:moveTo>
                        <a:pt x="0" y="19"/>
                      </a:moveTo>
                      <a:lnTo>
                        <a:pt x="9" y="33"/>
                      </a:lnTo>
                      <a:lnTo>
                        <a:pt x="41" y="14"/>
                      </a:lnTo>
                      <a:lnTo>
                        <a:pt x="32" y="0"/>
                      </a:lnTo>
                      <a:lnTo>
                        <a:pt x="0" y="1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4" name="Freeform 248"/>
                <p:cNvSpPr>
                  <a:spLocks/>
                </p:cNvSpPr>
                <p:nvPr/>
              </p:nvSpPr>
              <p:spPr bwMode="auto">
                <a:xfrm>
                  <a:off x="4812" y="3248"/>
                  <a:ext cx="20" cy="17"/>
                </a:xfrm>
                <a:custGeom>
                  <a:avLst/>
                  <a:gdLst>
                    <a:gd name="T0" fmla="*/ 0 w 41"/>
                    <a:gd name="T1" fmla="*/ 1 h 33"/>
                    <a:gd name="T2" fmla="*/ 0 w 41"/>
                    <a:gd name="T3" fmla="*/ 2 h 33"/>
                    <a:gd name="T4" fmla="*/ 1 w 41"/>
                    <a:gd name="T5" fmla="*/ 1 h 33"/>
                    <a:gd name="T6" fmla="*/ 1 w 41"/>
                    <a:gd name="T7" fmla="*/ 0 h 33"/>
                    <a:gd name="T8" fmla="*/ 0 w 41"/>
                    <a:gd name="T9" fmla="*/ 1 h 33"/>
                    <a:gd name="T10" fmla="*/ 0 60000 65536"/>
                    <a:gd name="T11" fmla="*/ 0 60000 65536"/>
                    <a:gd name="T12" fmla="*/ 0 60000 65536"/>
                    <a:gd name="T13" fmla="*/ 0 60000 65536"/>
                    <a:gd name="T14" fmla="*/ 0 60000 65536"/>
                    <a:gd name="T15" fmla="*/ 0 w 41"/>
                    <a:gd name="T16" fmla="*/ 0 h 33"/>
                    <a:gd name="T17" fmla="*/ 41 w 41"/>
                    <a:gd name="T18" fmla="*/ 33 h 33"/>
                  </a:gdLst>
                  <a:ahLst/>
                  <a:cxnLst>
                    <a:cxn ang="T10">
                      <a:pos x="T0" y="T1"/>
                    </a:cxn>
                    <a:cxn ang="T11">
                      <a:pos x="T2" y="T3"/>
                    </a:cxn>
                    <a:cxn ang="T12">
                      <a:pos x="T4" y="T5"/>
                    </a:cxn>
                    <a:cxn ang="T13">
                      <a:pos x="T6" y="T7"/>
                    </a:cxn>
                    <a:cxn ang="T14">
                      <a:pos x="T8" y="T9"/>
                    </a:cxn>
                  </a:cxnLst>
                  <a:rect l="T15" t="T16" r="T17" b="T18"/>
                  <a:pathLst>
                    <a:path w="41" h="33">
                      <a:moveTo>
                        <a:pt x="0" y="19"/>
                      </a:moveTo>
                      <a:lnTo>
                        <a:pt x="9" y="33"/>
                      </a:lnTo>
                      <a:lnTo>
                        <a:pt x="41" y="14"/>
                      </a:lnTo>
                      <a:lnTo>
                        <a:pt x="32" y="0"/>
                      </a:lnTo>
                      <a:lnTo>
                        <a:pt x="0" y="1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5" name="Freeform 249"/>
                <p:cNvSpPr>
                  <a:spLocks/>
                </p:cNvSpPr>
                <p:nvPr/>
              </p:nvSpPr>
              <p:spPr bwMode="auto">
                <a:xfrm>
                  <a:off x="4828" y="3243"/>
                  <a:ext cx="13" cy="13"/>
                </a:xfrm>
                <a:custGeom>
                  <a:avLst/>
                  <a:gdLst>
                    <a:gd name="T0" fmla="*/ 0 w 28"/>
                    <a:gd name="T1" fmla="*/ 1 h 25"/>
                    <a:gd name="T2" fmla="*/ 0 w 28"/>
                    <a:gd name="T3" fmla="*/ 1 h 25"/>
                    <a:gd name="T4" fmla="*/ 0 w 28"/>
                    <a:gd name="T5" fmla="*/ 1 h 25"/>
                    <a:gd name="T6" fmla="*/ 0 w 28"/>
                    <a:gd name="T7" fmla="*/ 0 h 25"/>
                    <a:gd name="T8" fmla="*/ 0 w 28"/>
                    <a:gd name="T9" fmla="*/ 1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11"/>
                      </a:moveTo>
                      <a:lnTo>
                        <a:pt x="9" y="25"/>
                      </a:lnTo>
                      <a:lnTo>
                        <a:pt x="28" y="15"/>
                      </a:lnTo>
                      <a:lnTo>
                        <a:pt x="19" y="0"/>
                      </a:lnTo>
                      <a:lnTo>
                        <a:pt x="0" y="1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6" name="Freeform 250"/>
                <p:cNvSpPr>
                  <a:spLocks/>
                </p:cNvSpPr>
                <p:nvPr/>
              </p:nvSpPr>
              <p:spPr bwMode="auto">
                <a:xfrm>
                  <a:off x="4277" y="3050"/>
                  <a:ext cx="11" cy="14"/>
                </a:xfrm>
                <a:custGeom>
                  <a:avLst/>
                  <a:gdLst>
                    <a:gd name="T0" fmla="*/ 0 w 24"/>
                    <a:gd name="T1" fmla="*/ 0 h 29"/>
                    <a:gd name="T2" fmla="*/ 0 w 24"/>
                    <a:gd name="T3" fmla="*/ 0 h 29"/>
                    <a:gd name="T4" fmla="*/ 0 w 24"/>
                    <a:gd name="T5" fmla="*/ 0 h 29"/>
                    <a:gd name="T6" fmla="*/ 0 w 24"/>
                    <a:gd name="T7" fmla="*/ 0 h 29"/>
                    <a:gd name="T8" fmla="*/ 0 w 24"/>
                    <a:gd name="T9" fmla="*/ 0 h 29"/>
                    <a:gd name="T10" fmla="*/ 0 60000 65536"/>
                    <a:gd name="T11" fmla="*/ 0 60000 65536"/>
                    <a:gd name="T12" fmla="*/ 0 60000 65536"/>
                    <a:gd name="T13" fmla="*/ 0 60000 65536"/>
                    <a:gd name="T14" fmla="*/ 0 60000 65536"/>
                    <a:gd name="T15" fmla="*/ 0 w 24"/>
                    <a:gd name="T16" fmla="*/ 0 h 29"/>
                    <a:gd name="T17" fmla="*/ 24 w 24"/>
                    <a:gd name="T18" fmla="*/ 29 h 29"/>
                  </a:gdLst>
                  <a:ahLst/>
                  <a:cxnLst>
                    <a:cxn ang="T10">
                      <a:pos x="T0" y="T1"/>
                    </a:cxn>
                    <a:cxn ang="T11">
                      <a:pos x="T2" y="T3"/>
                    </a:cxn>
                    <a:cxn ang="T12">
                      <a:pos x="T4" y="T5"/>
                    </a:cxn>
                    <a:cxn ang="T13">
                      <a:pos x="T6" y="T7"/>
                    </a:cxn>
                    <a:cxn ang="T14">
                      <a:pos x="T8" y="T9"/>
                    </a:cxn>
                  </a:cxnLst>
                  <a:rect l="T15" t="T16" r="T17" b="T18"/>
                  <a:pathLst>
                    <a:path w="24" h="29">
                      <a:moveTo>
                        <a:pt x="24" y="13"/>
                      </a:moveTo>
                      <a:lnTo>
                        <a:pt x="12" y="0"/>
                      </a:lnTo>
                      <a:lnTo>
                        <a:pt x="0" y="16"/>
                      </a:lnTo>
                      <a:lnTo>
                        <a:pt x="12" y="29"/>
                      </a:lnTo>
                      <a:lnTo>
                        <a:pt x="24"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7" name="Freeform 251"/>
                <p:cNvSpPr>
                  <a:spLocks/>
                </p:cNvSpPr>
                <p:nvPr/>
              </p:nvSpPr>
              <p:spPr bwMode="auto">
                <a:xfrm>
                  <a:off x="4268" y="3059"/>
                  <a:ext cx="15" cy="24"/>
                </a:xfrm>
                <a:custGeom>
                  <a:avLst/>
                  <a:gdLst>
                    <a:gd name="T0" fmla="*/ 1 w 30"/>
                    <a:gd name="T1" fmla="*/ 1 h 48"/>
                    <a:gd name="T2" fmla="*/ 1 w 30"/>
                    <a:gd name="T3" fmla="*/ 0 h 48"/>
                    <a:gd name="T4" fmla="*/ 0 w 30"/>
                    <a:gd name="T5" fmla="*/ 2 h 48"/>
                    <a:gd name="T6" fmla="*/ 1 w 30"/>
                    <a:gd name="T7" fmla="*/ 2 h 48"/>
                    <a:gd name="T8" fmla="*/ 1 w 30"/>
                    <a:gd name="T9" fmla="*/ 1 h 48"/>
                    <a:gd name="T10" fmla="*/ 0 60000 65536"/>
                    <a:gd name="T11" fmla="*/ 0 60000 65536"/>
                    <a:gd name="T12" fmla="*/ 0 60000 65536"/>
                    <a:gd name="T13" fmla="*/ 0 60000 65536"/>
                    <a:gd name="T14" fmla="*/ 0 60000 65536"/>
                    <a:gd name="T15" fmla="*/ 0 w 30"/>
                    <a:gd name="T16" fmla="*/ 0 h 48"/>
                    <a:gd name="T17" fmla="*/ 30 w 30"/>
                    <a:gd name="T18" fmla="*/ 48 h 48"/>
                  </a:gdLst>
                  <a:ahLst/>
                  <a:cxnLst>
                    <a:cxn ang="T10">
                      <a:pos x="T0" y="T1"/>
                    </a:cxn>
                    <a:cxn ang="T11">
                      <a:pos x="T2" y="T3"/>
                    </a:cxn>
                    <a:cxn ang="T12">
                      <a:pos x="T4" y="T5"/>
                    </a:cxn>
                    <a:cxn ang="T13">
                      <a:pos x="T6" y="T7"/>
                    </a:cxn>
                    <a:cxn ang="T14">
                      <a:pos x="T8" y="T9"/>
                    </a:cxn>
                  </a:cxnLst>
                  <a:rect l="T15" t="T16" r="T17" b="T18"/>
                  <a:pathLst>
                    <a:path w="30" h="48">
                      <a:moveTo>
                        <a:pt x="30" y="6"/>
                      </a:moveTo>
                      <a:lnTo>
                        <a:pt x="16" y="0"/>
                      </a:lnTo>
                      <a:lnTo>
                        <a:pt x="0" y="42"/>
                      </a:lnTo>
                      <a:lnTo>
                        <a:pt x="14" y="48"/>
                      </a:lnTo>
                      <a:lnTo>
                        <a:pt x="30" y="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8" name="Freeform 252"/>
                <p:cNvSpPr>
                  <a:spLocks/>
                </p:cNvSpPr>
                <p:nvPr/>
              </p:nvSpPr>
              <p:spPr bwMode="auto">
                <a:xfrm>
                  <a:off x="4257" y="3078"/>
                  <a:ext cx="18" cy="17"/>
                </a:xfrm>
                <a:custGeom>
                  <a:avLst/>
                  <a:gdLst>
                    <a:gd name="T0" fmla="*/ 2 w 35"/>
                    <a:gd name="T1" fmla="*/ 1 h 34"/>
                    <a:gd name="T2" fmla="*/ 1 w 35"/>
                    <a:gd name="T3" fmla="*/ 0 h 34"/>
                    <a:gd name="T4" fmla="*/ 0 w 35"/>
                    <a:gd name="T5" fmla="*/ 1 h 34"/>
                    <a:gd name="T6" fmla="*/ 1 w 35"/>
                    <a:gd name="T7" fmla="*/ 2 h 34"/>
                    <a:gd name="T8" fmla="*/ 2 w 35"/>
                    <a:gd name="T9" fmla="*/ 1 h 34"/>
                    <a:gd name="T10" fmla="*/ 0 60000 65536"/>
                    <a:gd name="T11" fmla="*/ 0 60000 65536"/>
                    <a:gd name="T12" fmla="*/ 0 60000 65536"/>
                    <a:gd name="T13" fmla="*/ 0 60000 65536"/>
                    <a:gd name="T14" fmla="*/ 0 60000 65536"/>
                    <a:gd name="T15" fmla="*/ 0 w 35"/>
                    <a:gd name="T16" fmla="*/ 0 h 34"/>
                    <a:gd name="T17" fmla="*/ 35 w 35"/>
                    <a:gd name="T18" fmla="*/ 34 h 34"/>
                  </a:gdLst>
                  <a:ahLst/>
                  <a:cxnLst>
                    <a:cxn ang="T10">
                      <a:pos x="T0" y="T1"/>
                    </a:cxn>
                    <a:cxn ang="T11">
                      <a:pos x="T2" y="T3"/>
                    </a:cxn>
                    <a:cxn ang="T12">
                      <a:pos x="T4" y="T5"/>
                    </a:cxn>
                    <a:cxn ang="T13">
                      <a:pos x="T6" y="T7"/>
                    </a:cxn>
                    <a:cxn ang="T14">
                      <a:pos x="T8" y="T9"/>
                    </a:cxn>
                  </a:cxnLst>
                  <a:rect l="T15" t="T16" r="T17" b="T18"/>
                  <a:pathLst>
                    <a:path w="35" h="34">
                      <a:moveTo>
                        <a:pt x="35" y="15"/>
                      </a:moveTo>
                      <a:lnTo>
                        <a:pt x="25" y="0"/>
                      </a:lnTo>
                      <a:lnTo>
                        <a:pt x="0" y="19"/>
                      </a:lnTo>
                      <a:lnTo>
                        <a:pt x="10" y="34"/>
                      </a:lnTo>
                      <a:lnTo>
                        <a:pt x="35" y="1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9" name="Freeform 253"/>
                <p:cNvSpPr>
                  <a:spLocks/>
                </p:cNvSpPr>
                <p:nvPr/>
              </p:nvSpPr>
              <p:spPr bwMode="auto">
                <a:xfrm>
                  <a:off x="4240" y="3087"/>
                  <a:ext cx="22" cy="22"/>
                </a:xfrm>
                <a:custGeom>
                  <a:avLst/>
                  <a:gdLst>
                    <a:gd name="T0" fmla="*/ 2 w 43"/>
                    <a:gd name="T1" fmla="*/ 1 h 42"/>
                    <a:gd name="T2" fmla="*/ 2 w 43"/>
                    <a:gd name="T3" fmla="*/ 0 h 42"/>
                    <a:gd name="T4" fmla="*/ 0 w 43"/>
                    <a:gd name="T5" fmla="*/ 1 h 42"/>
                    <a:gd name="T6" fmla="*/ 1 w 43"/>
                    <a:gd name="T7" fmla="*/ 2 h 42"/>
                    <a:gd name="T8" fmla="*/ 2 w 43"/>
                    <a:gd name="T9" fmla="*/ 1 h 42"/>
                    <a:gd name="T10" fmla="*/ 0 60000 65536"/>
                    <a:gd name="T11" fmla="*/ 0 60000 65536"/>
                    <a:gd name="T12" fmla="*/ 0 60000 65536"/>
                    <a:gd name="T13" fmla="*/ 0 60000 65536"/>
                    <a:gd name="T14" fmla="*/ 0 60000 65536"/>
                    <a:gd name="T15" fmla="*/ 0 w 43"/>
                    <a:gd name="T16" fmla="*/ 0 h 42"/>
                    <a:gd name="T17" fmla="*/ 43 w 43"/>
                    <a:gd name="T18" fmla="*/ 42 h 42"/>
                  </a:gdLst>
                  <a:ahLst/>
                  <a:cxnLst>
                    <a:cxn ang="T10">
                      <a:pos x="T0" y="T1"/>
                    </a:cxn>
                    <a:cxn ang="T11">
                      <a:pos x="T2" y="T3"/>
                    </a:cxn>
                    <a:cxn ang="T12">
                      <a:pos x="T4" y="T5"/>
                    </a:cxn>
                    <a:cxn ang="T13">
                      <a:pos x="T6" y="T7"/>
                    </a:cxn>
                    <a:cxn ang="T14">
                      <a:pos x="T8" y="T9"/>
                    </a:cxn>
                  </a:cxnLst>
                  <a:rect l="T15" t="T16" r="T17" b="T18"/>
                  <a:pathLst>
                    <a:path w="43" h="42">
                      <a:moveTo>
                        <a:pt x="43" y="15"/>
                      </a:moveTo>
                      <a:lnTo>
                        <a:pt x="33" y="0"/>
                      </a:lnTo>
                      <a:lnTo>
                        <a:pt x="0" y="28"/>
                      </a:lnTo>
                      <a:lnTo>
                        <a:pt x="10" y="42"/>
                      </a:lnTo>
                      <a:lnTo>
                        <a:pt x="43" y="1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0" name="Freeform 254"/>
                <p:cNvSpPr>
                  <a:spLocks/>
                </p:cNvSpPr>
                <p:nvPr/>
              </p:nvSpPr>
              <p:spPr bwMode="auto">
                <a:xfrm>
                  <a:off x="4238" y="3105"/>
                  <a:ext cx="11" cy="26"/>
                </a:xfrm>
                <a:custGeom>
                  <a:avLst/>
                  <a:gdLst>
                    <a:gd name="T0" fmla="*/ 1 w 22"/>
                    <a:gd name="T1" fmla="*/ 0 h 52"/>
                    <a:gd name="T2" fmla="*/ 0 w 22"/>
                    <a:gd name="T3" fmla="*/ 1 h 52"/>
                    <a:gd name="T4" fmla="*/ 1 w 22"/>
                    <a:gd name="T5" fmla="*/ 2 h 52"/>
                    <a:gd name="T6" fmla="*/ 1 w 22"/>
                    <a:gd name="T7" fmla="*/ 2 h 52"/>
                    <a:gd name="T8" fmla="*/ 1 w 22"/>
                    <a:gd name="T9" fmla="*/ 0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18" y="0"/>
                      </a:moveTo>
                      <a:lnTo>
                        <a:pt x="0" y="1"/>
                      </a:lnTo>
                      <a:lnTo>
                        <a:pt x="5" y="52"/>
                      </a:lnTo>
                      <a:lnTo>
                        <a:pt x="22" y="51"/>
                      </a:lnTo>
                      <a:lnTo>
                        <a:pt x="18"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1" name="Freeform 255"/>
                <p:cNvSpPr>
                  <a:spLocks/>
                </p:cNvSpPr>
                <p:nvPr/>
              </p:nvSpPr>
              <p:spPr bwMode="auto">
                <a:xfrm>
                  <a:off x="4243" y="3127"/>
                  <a:ext cx="5" cy="9"/>
                </a:xfrm>
                <a:custGeom>
                  <a:avLst/>
                  <a:gdLst>
                    <a:gd name="T0" fmla="*/ 0 w 11"/>
                    <a:gd name="T1" fmla="*/ 0 h 17"/>
                    <a:gd name="T2" fmla="*/ 0 w 11"/>
                    <a:gd name="T3" fmla="*/ 1 h 17"/>
                    <a:gd name="T4" fmla="*/ 0 w 11"/>
                    <a:gd name="T5" fmla="*/ 1 h 17"/>
                    <a:gd name="T6" fmla="*/ 0 w 11"/>
                    <a:gd name="T7" fmla="*/ 1 h 17"/>
                    <a:gd name="T8" fmla="*/ 0 w 11"/>
                    <a:gd name="T9" fmla="*/ 0 h 17"/>
                    <a:gd name="T10" fmla="*/ 0 60000 65536"/>
                    <a:gd name="T11" fmla="*/ 0 60000 65536"/>
                    <a:gd name="T12" fmla="*/ 0 60000 65536"/>
                    <a:gd name="T13" fmla="*/ 0 60000 65536"/>
                    <a:gd name="T14" fmla="*/ 0 60000 65536"/>
                    <a:gd name="T15" fmla="*/ 0 w 11"/>
                    <a:gd name="T16" fmla="*/ 0 h 17"/>
                    <a:gd name="T17" fmla="*/ 11 w 11"/>
                    <a:gd name="T18" fmla="*/ 17 h 17"/>
                  </a:gdLst>
                  <a:ahLst/>
                  <a:cxnLst>
                    <a:cxn ang="T10">
                      <a:pos x="T0" y="T1"/>
                    </a:cxn>
                    <a:cxn ang="T11">
                      <a:pos x="T2" y="T3"/>
                    </a:cxn>
                    <a:cxn ang="T12">
                      <a:pos x="T4" y="T5"/>
                    </a:cxn>
                    <a:cxn ang="T13">
                      <a:pos x="T6" y="T7"/>
                    </a:cxn>
                    <a:cxn ang="T14">
                      <a:pos x="T8" y="T9"/>
                    </a:cxn>
                  </a:cxnLst>
                  <a:rect l="T15" t="T16" r="T17" b="T18"/>
                  <a:pathLst>
                    <a:path w="11" h="17">
                      <a:moveTo>
                        <a:pt x="8" y="0"/>
                      </a:moveTo>
                      <a:lnTo>
                        <a:pt x="0" y="16"/>
                      </a:lnTo>
                      <a:lnTo>
                        <a:pt x="3" y="17"/>
                      </a:lnTo>
                      <a:lnTo>
                        <a:pt x="11" y="1"/>
                      </a:lnTo>
                      <a:lnTo>
                        <a:pt x="8"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2" name="Freeform 256"/>
                <p:cNvSpPr>
                  <a:spLocks/>
                </p:cNvSpPr>
                <p:nvPr/>
              </p:nvSpPr>
              <p:spPr bwMode="auto">
                <a:xfrm>
                  <a:off x="4242" y="3131"/>
                  <a:ext cx="9" cy="26"/>
                </a:xfrm>
                <a:custGeom>
                  <a:avLst/>
                  <a:gdLst>
                    <a:gd name="T0" fmla="*/ 1 w 18"/>
                    <a:gd name="T1" fmla="*/ 0 h 53"/>
                    <a:gd name="T2" fmla="*/ 0 w 18"/>
                    <a:gd name="T3" fmla="*/ 0 h 53"/>
                    <a:gd name="T4" fmla="*/ 1 w 18"/>
                    <a:gd name="T5" fmla="*/ 1 h 53"/>
                    <a:gd name="T6" fmla="*/ 1 w 18"/>
                    <a:gd name="T7" fmla="*/ 1 h 53"/>
                    <a:gd name="T8" fmla="*/ 1 w 18"/>
                    <a:gd name="T9" fmla="*/ 0 h 53"/>
                    <a:gd name="T10" fmla="*/ 0 60000 65536"/>
                    <a:gd name="T11" fmla="*/ 0 60000 65536"/>
                    <a:gd name="T12" fmla="*/ 0 60000 65536"/>
                    <a:gd name="T13" fmla="*/ 0 60000 65536"/>
                    <a:gd name="T14" fmla="*/ 0 60000 65536"/>
                    <a:gd name="T15" fmla="*/ 0 w 18"/>
                    <a:gd name="T16" fmla="*/ 0 h 53"/>
                    <a:gd name="T17" fmla="*/ 18 w 18"/>
                    <a:gd name="T18" fmla="*/ 53 h 53"/>
                  </a:gdLst>
                  <a:ahLst/>
                  <a:cxnLst>
                    <a:cxn ang="T10">
                      <a:pos x="T0" y="T1"/>
                    </a:cxn>
                    <a:cxn ang="T11">
                      <a:pos x="T2" y="T3"/>
                    </a:cxn>
                    <a:cxn ang="T12">
                      <a:pos x="T4" y="T5"/>
                    </a:cxn>
                    <a:cxn ang="T13">
                      <a:pos x="T6" y="T7"/>
                    </a:cxn>
                    <a:cxn ang="T14">
                      <a:pos x="T8" y="T9"/>
                    </a:cxn>
                  </a:cxnLst>
                  <a:rect l="T15" t="T16" r="T17" b="T18"/>
                  <a:pathLst>
                    <a:path w="18" h="53">
                      <a:moveTo>
                        <a:pt x="17" y="0"/>
                      </a:moveTo>
                      <a:lnTo>
                        <a:pt x="0" y="0"/>
                      </a:lnTo>
                      <a:lnTo>
                        <a:pt x="1" y="53"/>
                      </a:lnTo>
                      <a:lnTo>
                        <a:pt x="18" y="53"/>
                      </a:lnTo>
                      <a:lnTo>
                        <a:pt x="17"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3" name="Freeform 257"/>
                <p:cNvSpPr>
                  <a:spLocks/>
                </p:cNvSpPr>
                <p:nvPr/>
              </p:nvSpPr>
              <p:spPr bwMode="auto">
                <a:xfrm>
                  <a:off x="4245" y="3154"/>
                  <a:ext cx="19" cy="16"/>
                </a:xfrm>
                <a:custGeom>
                  <a:avLst/>
                  <a:gdLst>
                    <a:gd name="T0" fmla="*/ 1 w 38"/>
                    <a:gd name="T1" fmla="*/ 0 h 34"/>
                    <a:gd name="T2" fmla="*/ 0 w 38"/>
                    <a:gd name="T3" fmla="*/ 0 h 34"/>
                    <a:gd name="T4" fmla="*/ 1 w 38"/>
                    <a:gd name="T5" fmla="*/ 1 h 34"/>
                    <a:gd name="T6" fmla="*/ 2 w 38"/>
                    <a:gd name="T7" fmla="*/ 0 h 34"/>
                    <a:gd name="T8" fmla="*/ 1 w 38"/>
                    <a:gd name="T9" fmla="*/ 0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9" y="0"/>
                      </a:moveTo>
                      <a:lnTo>
                        <a:pt x="0" y="15"/>
                      </a:lnTo>
                      <a:lnTo>
                        <a:pt x="29" y="34"/>
                      </a:lnTo>
                      <a:lnTo>
                        <a:pt x="38" y="19"/>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4" name="Freeform 258"/>
                <p:cNvSpPr>
                  <a:spLocks/>
                </p:cNvSpPr>
                <p:nvPr/>
              </p:nvSpPr>
              <p:spPr bwMode="auto">
                <a:xfrm>
                  <a:off x="4259" y="3163"/>
                  <a:ext cx="16" cy="16"/>
                </a:xfrm>
                <a:custGeom>
                  <a:avLst/>
                  <a:gdLst>
                    <a:gd name="T0" fmla="*/ 1 w 31"/>
                    <a:gd name="T1" fmla="*/ 0 h 32"/>
                    <a:gd name="T2" fmla="*/ 0 w 31"/>
                    <a:gd name="T3" fmla="*/ 1 h 32"/>
                    <a:gd name="T4" fmla="*/ 1 w 31"/>
                    <a:gd name="T5" fmla="*/ 1 h 32"/>
                    <a:gd name="T6" fmla="*/ 1 w 31"/>
                    <a:gd name="T7" fmla="*/ 1 h 32"/>
                    <a:gd name="T8" fmla="*/ 1 w 31"/>
                    <a:gd name="T9" fmla="*/ 0 h 32"/>
                    <a:gd name="T10" fmla="*/ 0 60000 65536"/>
                    <a:gd name="T11" fmla="*/ 0 60000 65536"/>
                    <a:gd name="T12" fmla="*/ 0 60000 65536"/>
                    <a:gd name="T13" fmla="*/ 0 60000 65536"/>
                    <a:gd name="T14" fmla="*/ 0 60000 65536"/>
                    <a:gd name="T15" fmla="*/ 0 w 31"/>
                    <a:gd name="T16" fmla="*/ 0 h 32"/>
                    <a:gd name="T17" fmla="*/ 31 w 31"/>
                    <a:gd name="T18" fmla="*/ 32 h 32"/>
                  </a:gdLst>
                  <a:ahLst/>
                  <a:cxnLst>
                    <a:cxn ang="T10">
                      <a:pos x="T0" y="T1"/>
                    </a:cxn>
                    <a:cxn ang="T11">
                      <a:pos x="T2" y="T3"/>
                    </a:cxn>
                    <a:cxn ang="T12">
                      <a:pos x="T4" y="T5"/>
                    </a:cxn>
                    <a:cxn ang="T13">
                      <a:pos x="T6" y="T7"/>
                    </a:cxn>
                    <a:cxn ang="T14">
                      <a:pos x="T8" y="T9"/>
                    </a:cxn>
                  </a:cxnLst>
                  <a:rect l="T15" t="T16" r="T17" b="T18"/>
                  <a:pathLst>
                    <a:path w="31" h="32">
                      <a:moveTo>
                        <a:pt x="11" y="0"/>
                      </a:moveTo>
                      <a:lnTo>
                        <a:pt x="0" y="15"/>
                      </a:lnTo>
                      <a:lnTo>
                        <a:pt x="21" y="32"/>
                      </a:lnTo>
                      <a:lnTo>
                        <a:pt x="31" y="18"/>
                      </a:lnTo>
                      <a:lnTo>
                        <a:pt x="1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5" name="Freeform 259"/>
                <p:cNvSpPr>
                  <a:spLocks/>
                </p:cNvSpPr>
                <p:nvPr/>
              </p:nvSpPr>
              <p:spPr bwMode="auto">
                <a:xfrm>
                  <a:off x="4268" y="3174"/>
                  <a:ext cx="16" cy="27"/>
                </a:xfrm>
                <a:custGeom>
                  <a:avLst/>
                  <a:gdLst>
                    <a:gd name="T0" fmla="*/ 1 w 32"/>
                    <a:gd name="T1" fmla="*/ 0 h 54"/>
                    <a:gd name="T2" fmla="*/ 0 w 32"/>
                    <a:gd name="T3" fmla="*/ 1 h 54"/>
                    <a:gd name="T4" fmla="*/ 1 w 32"/>
                    <a:gd name="T5" fmla="*/ 2 h 54"/>
                    <a:gd name="T6" fmla="*/ 1 w 32"/>
                    <a:gd name="T7" fmla="*/ 2 h 54"/>
                    <a:gd name="T8" fmla="*/ 1 w 32"/>
                    <a:gd name="T9" fmla="*/ 0 h 54"/>
                    <a:gd name="T10" fmla="*/ 0 60000 65536"/>
                    <a:gd name="T11" fmla="*/ 0 60000 65536"/>
                    <a:gd name="T12" fmla="*/ 0 60000 65536"/>
                    <a:gd name="T13" fmla="*/ 0 60000 65536"/>
                    <a:gd name="T14" fmla="*/ 0 60000 65536"/>
                    <a:gd name="T15" fmla="*/ 0 w 32"/>
                    <a:gd name="T16" fmla="*/ 0 h 54"/>
                    <a:gd name="T17" fmla="*/ 32 w 32"/>
                    <a:gd name="T18" fmla="*/ 54 h 54"/>
                  </a:gdLst>
                  <a:ahLst/>
                  <a:cxnLst>
                    <a:cxn ang="T10">
                      <a:pos x="T0" y="T1"/>
                    </a:cxn>
                    <a:cxn ang="T11">
                      <a:pos x="T2" y="T3"/>
                    </a:cxn>
                    <a:cxn ang="T12">
                      <a:pos x="T4" y="T5"/>
                    </a:cxn>
                    <a:cxn ang="T13">
                      <a:pos x="T6" y="T7"/>
                    </a:cxn>
                    <a:cxn ang="T14">
                      <a:pos x="T8" y="T9"/>
                    </a:cxn>
                  </a:cxnLst>
                  <a:rect l="T15" t="T16" r="T17" b="T18"/>
                  <a:pathLst>
                    <a:path w="32" h="54">
                      <a:moveTo>
                        <a:pt x="16" y="0"/>
                      </a:moveTo>
                      <a:lnTo>
                        <a:pt x="0" y="6"/>
                      </a:lnTo>
                      <a:lnTo>
                        <a:pt x="16" y="54"/>
                      </a:lnTo>
                      <a:lnTo>
                        <a:pt x="32" y="48"/>
                      </a:lnTo>
                      <a:lnTo>
                        <a:pt x="1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6" name="Freeform 260"/>
                <p:cNvSpPr>
                  <a:spLocks/>
                </p:cNvSpPr>
                <p:nvPr/>
              </p:nvSpPr>
              <p:spPr bwMode="auto">
                <a:xfrm>
                  <a:off x="4276" y="3199"/>
                  <a:ext cx="10" cy="12"/>
                </a:xfrm>
                <a:custGeom>
                  <a:avLst/>
                  <a:gdLst>
                    <a:gd name="T0" fmla="*/ 1 w 20"/>
                    <a:gd name="T1" fmla="*/ 0 h 24"/>
                    <a:gd name="T2" fmla="*/ 0 w 20"/>
                    <a:gd name="T3" fmla="*/ 1 h 24"/>
                    <a:gd name="T4" fmla="*/ 1 w 20"/>
                    <a:gd name="T5" fmla="*/ 1 h 24"/>
                    <a:gd name="T6" fmla="*/ 1 w 20"/>
                    <a:gd name="T7" fmla="*/ 1 h 24"/>
                    <a:gd name="T8" fmla="*/ 1 w 20"/>
                    <a:gd name="T9" fmla="*/ 0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16" y="0"/>
                      </a:moveTo>
                      <a:lnTo>
                        <a:pt x="0" y="3"/>
                      </a:lnTo>
                      <a:lnTo>
                        <a:pt x="4" y="24"/>
                      </a:lnTo>
                      <a:lnTo>
                        <a:pt x="20" y="22"/>
                      </a:lnTo>
                      <a:lnTo>
                        <a:pt x="1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7" name="Freeform 261"/>
                <p:cNvSpPr>
                  <a:spLocks/>
                </p:cNvSpPr>
                <p:nvPr/>
              </p:nvSpPr>
              <p:spPr bwMode="auto">
                <a:xfrm>
                  <a:off x="4279" y="3208"/>
                  <a:ext cx="18" cy="27"/>
                </a:xfrm>
                <a:custGeom>
                  <a:avLst/>
                  <a:gdLst>
                    <a:gd name="T0" fmla="*/ 1 w 36"/>
                    <a:gd name="T1" fmla="*/ 0 h 53"/>
                    <a:gd name="T2" fmla="*/ 0 w 36"/>
                    <a:gd name="T3" fmla="*/ 1 h 53"/>
                    <a:gd name="T4" fmla="*/ 1 w 36"/>
                    <a:gd name="T5" fmla="*/ 2 h 53"/>
                    <a:gd name="T6" fmla="*/ 2 w 36"/>
                    <a:gd name="T7" fmla="*/ 2 h 53"/>
                    <a:gd name="T8" fmla="*/ 1 w 36"/>
                    <a:gd name="T9" fmla="*/ 0 h 53"/>
                    <a:gd name="T10" fmla="*/ 0 60000 65536"/>
                    <a:gd name="T11" fmla="*/ 0 60000 65536"/>
                    <a:gd name="T12" fmla="*/ 0 60000 65536"/>
                    <a:gd name="T13" fmla="*/ 0 60000 65536"/>
                    <a:gd name="T14" fmla="*/ 0 60000 65536"/>
                    <a:gd name="T15" fmla="*/ 0 w 36"/>
                    <a:gd name="T16" fmla="*/ 0 h 53"/>
                    <a:gd name="T17" fmla="*/ 36 w 36"/>
                    <a:gd name="T18" fmla="*/ 53 h 53"/>
                  </a:gdLst>
                  <a:ahLst/>
                  <a:cxnLst>
                    <a:cxn ang="T10">
                      <a:pos x="T0" y="T1"/>
                    </a:cxn>
                    <a:cxn ang="T11">
                      <a:pos x="T2" y="T3"/>
                    </a:cxn>
                    <a:cxn ang="T12">
                      <a:pos x="T4" y="T5"/>
                    </a:cxn>
                    <a:cxn ang="T13">
                      <a:pos x="T6" y="T7"/>
                    </a:cxn>
                    <a:cxn ang="T14">
                      <a:pos x="T8" y="T9"/>
                    </a:cxn>
                  </a:cxnLst>
                  <a:rect l="T15" t="T16" r="T17" b="T18"/>
                  <a:pathLst>
                    <a:path w="36" h="53">
                      <a:moveTo>
                        <a:pt x="13" y="0"/>
                      </a:moveTo>
                      <a:lnTo>
                        <a:pt x="0" y="10"/>
                      </a:lnTo>
                      <a:lnTo>
                        <a:pt x="23" y="53"/>
                      </a:lnTo>
                      <a:lnTo>
                        <a:pt x="36" y="43"/>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8" name="Freeform 262"/>
                <p:cNvSpPr>
                  <a:spLocks/>
                </p:cNvSpPr>
                <p:nvPr/>
              </p:nvSpPr>
              <p:spPr bwMode="auto">
                <a:xfrm>
                  <a:off x="4291" y="3229"/>
                  <a:ext cx="8" cy="11"/>
                </a:xfrm>
                <a:custGeom>
                  <a:avLst/>
                  <a:gdLst>
                    <a:gd name="T0" fmla="*/ 0 w 18"/>
                    <a:gd name="T1" fmla="*/ 0 h 22"/>
                    <a:gd name="T2" fmla="*/ 0 w 18"/>
                    <a:gd name="T3" fmla="*/ 1 h 22"/>
                    <a:gd name="T4" fmla="*/ 0 w 18"/>
                    <a:gd name="T5" fmla="*/ 1 h 22"/>
                    <a:gd name="T6" fmla="*/ 0 w 18"/>
                    <a:gd name="T7" fmla="*/ 1 h 22"/>
                    <a:gd name="T8" fmla="*/ 0 w 18"/>
                    <a:gd name="T9" fmla="*/ 0 h 22"/>
                    <a:gd name="T10" fmla="*/ 0 60000 65536"/>
                    <a:gd name="T11" fmla="*/ 0 60000 65536"/>
                    <a:gd name="T12" fmla="*/ 0 60000 65536"/>
                    <a:gd name="T13" fmla="*/ 0 60000 65536"/>
                    <a:gd name="T14" fmla="*/ 0 60000 65536"/>
                    <a:gd name="T15" fmla="*/ 0 w 18"/>
                    <a:gd name="T16" fmla="*/ 0 h 22"/>
                    <a:gd name="T17" fmla="*/ 18 w 18"/>
                    <a:gd name="T18" fmla="*/ 22 h 22"/>
                  </a:gdLst>
                  <a:ahLst/>
                  <a:cxnLst>
                    <a:cxn ang="T10">
                      <a:pos x="T0" y="T1"/>
                    </a:cxn>
                    <a:cxn ang="T11">
                      <a:pos x="T2" y="T3"/>
                    </a:cxn>
                    <a:cxn ang="T12">
                      <a:pos x="T4" y="T5"/>
                    </a:cxn>
                    <a:cxn ang="T13">
                      <a:pos x="T6" y="T7"/>
                    </a:cxn>
                    <a:cxn ang="T14">
                      <a:pos x="T8" y="T9"/>
                    </a:cxn>
                  </a:cxnLst>
                  <a:rect l="T15" t="T16" r="T17" b="T18"/>
                  <a:pathLst>
                    <a:path w="18" h="22">
                      <a:moveTo>
                        <a:pt x="12" y="0"/>
                      </a:moveTo>
                      <a:lnTo>
                        <a:pt x="0" y="13"/>
                      </a:lnTo>
                      <a:lnTo>
                        <a:pt x="6" y="22"/>
                      </a:lnTo>
                      <a:lnTo>
                        <a:pt x="18" y="9"/>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9" name="Freeform 263"/>
                <p:cNvSpPr>
                  <a:spLocks/>
                </p:cNvSpPr>
                <p:nvPr/>
              </p:nvSpPr>
              <p:spPr bwMode="auto">
                <a:xfrm>
                  <a:off x="4293" y="3235"/>
                  <a:ext cx="17" cy="28"/>
                </a:xfrm>
                <a:custGeom>
                  <a:avLst/>
                  <a:gdLst>
                    <a:gd name="T0" fmla="*/ 0 w 35"/>
                    <a:gd name="T1" fmla="*/ 0 h 56"/>
                    <a:gd name="T2" fmla="*/ 0 w 35"/>
                    <a:gd name="T3" fmla="*/ 1 h 56"/>
                    <a:gd name="T4" fmla="*/ 0 w 35"/>
                    <a:gd name="T5" fmla="*/ 2 h 56"/>
                    <a:gd name="T6" fmla="*/ 1 w 35"/>
                    <a:gd name="T7" fmla="*/ 2 h 56"/>
                    <a:gd name="T8" fmla="*/ 0 w 35"/>
                    <a:gd name="T9" fmla="*/ 0 h 56"/>
                    <a:gd name="T10" fmla="*/ 0 60000 65536"/>
                    <a:gd name="T11" fmla="*/ 0 60000 65536"/>
                    <a:gd name="T12" fmla="*/ 0 60000 65536"/>
                    <a:gd name="T13" fmla="*/ 0 60000 65536"/>
                    <a:gd name="T14" fmla="*/ 0 60000 65536"/>
                    <a:gd name="T15" fmla="*/ 0 w 35"/>
                    <a:gd name="T16" fmla="*/ 0 h 56"/>
                    <a:gd name="T17" fmla="*/ 35 w 35"/>
                    <a:gd name="T18" fmla="*/ 56 h 56"/>
                  </a:gdLst>
                  <a:ahLst/>
                  <a:cxnLst>
                    <a:cxn ang="T10">
                      <a:pos x="T0" y="T1"/>
                    </a:cxn>
                    <a:cxn ang="T11">
                      <a:pos x="T2" y="T3"/>
                    </a:cxn>
                    <a:cxn ang="T12">
                      <a:pos x="T4" y="T5"/>
                    </a:cxn>
                    <a:cxn ang="T13">
                      <a:pos x="T6" y="T7"/>
                    </a:cxn>
                    <a:cxn ang="T14">
                      <a:pos x="T8" y="T9"/>
                    </a:cxn>
                  </a:cxnLst>
                  <a:rect l="T15" t="T16" r="T17" b="T18"/>
                  <a:pathLst>
                    <a:path w="35" h="56">
                      <a:moveTo>
                        <a:pt x="15" y="0"/>
                      </a:moveTo>
                      <a:lnTo>
                        <a:pt x="0" y="6"/>
                      </a:lnTo>
                      <a:lnTo>
                        <a:pt x="21" y="56"/>
                      </a:lnTo>
                      <a:lnTo>
                        <a:pt x="35" y="50"/>
                      </a:lnTo>
                      <a:lnTo>
                        <a:pt x="1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0" name="Freeform 264"/>
                <p:cNvSpPr>
                  <a:spLocks/>
                </p:cNvSpPr>
                <p:nvPr/>
              </p:nvSpPr>
              <p:spPr bwMode="auto">
                <a:xfrm>
                  <a:off x="4304" y="3259"/>
                  <a:ext cx="13" cy="16"/>
                </a:xfrm>
                <a:custGeom>
                  <a:avLst/>
                  <a:gdLst>
                    <a:gd name="T0" fmla="*/ 1 w 26"/>
                    <a:gd name="T1" fmla="*/ 0 h 32"/>
                    <a:gd name="T2" fmla="*/ 0 w 26"/>
                    <a:gd name="T3" fmla="*/ 1 h 32"/>
                    <a:gd name="T4" fmla="*/ 1 w 26"/>
                    <a:gd name="T5" fmla="*/ 1 h 32"/>
                    <a:gd name="T6" fmla="*/ 1 w 26"/>
                    <a:gd name="T7" fmla="*/ 1 h 32"/>
                    <a:gd name="T8" fmla="*/ 1 w 26"/>
                    <a:gd name="T9" fmla="*/ 0 h 32"/>
                    <a:gd name="T10" fmla="*/ 0 60000 65536"/>
                    <a:gd name="T11" fmla="*/ 0 60000 65536"/>
                    <a:gd name="T12" fmla="*/ 0 60000 65536"/>
                    <a:gd name="T13" fmla="*/ 0 60000 65536"/>
                    <a:gd name="T14" fmla="*/ 0 60000 65536"/>
                    <a:gd name="T15" fmla="*/ 0 w 26"/>
                    <a:gd name="T16" fmla="*/ 0 h 32"/>
                    <a:gd name="T17" fmla="*/ 26 w 26"/>
                    <a:gd name="T18" fmla="*/ 32 h 32"/>
                  </a:gdLst>
                  <a:ahLst/>
                  <a:cxnLst>
                    <a:cxn ang="T10">
                      <a:pos x="T0" y="T1"/>
                    </a:cxn>
                    <a:cxn ang="T11">
                      <a:pos x="T2" y="T3"/>
                    </a:cxn>
                    <a:cxn ang="T12">
                      <a:pos x="T4" y="T5"/>
                    </a:cxn>
                    <a:cxn ang="T13">
                      <a:pos x="T6" y="T7"/>
                    </a:cxn>
                    <a:cxn ang="T14">
                      <a:pos x="T8" y="T9"/>
                    </a:cxn>
                  </a:cxnLst>
                  <a:rect l="T15" t="T16" r="T17" b="T18"/>
                  <a:pathLst>
                    <a:path w="26" h="32">
                      <a:moveTo>
                        <a:pt x="12" y="0"/>
                      </a:moveTo>
                      <a:lnTo>
                        <a:pt x="0" y="13"/>
                      </a:lnTo>
                      <a:lnTo>
                        <a:pt x="15" y="32"/>
                      </a:lnTo>
                      <a:lnTo>
                        <a:pt x="26" y="19"/>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1" name="Freeform 265"/>
                <p:cNvSpPr>
                  <a:spLocks/>
                </p:cNvSpPr>
                <p:nvPr/>
              </p:nvSpPr>
              <p:spPr bwMode="auto">
                <a:xfrm>
                  <a:off x="4311" y="3268"/>
                  <a:ext cx="15" cy="20"/>
                </a:xfrm>
                <a:custGeom>
                  <a:avLst/>
                  <a:gdLst>
                    <a:gd name="T0" fmla="*/ 1 w 30"/>
                    <a:gd name="T1" fmla="*/ 0 h 41"/>
                    <a:gd name="T2" fmla="*/ 0 w 30"/>
                    <a:gd name="T3" fmla="*/ 0 h 41"/>
                    <a:gd name="T4" fmla="*/ 1 w 30"/>
                    <a:gd name="T5" fmla="*/ 1 h 41"/>
                    <a:gd name="T6" fmla="*/ 1 w 30"/>
                    <a:gd name="T7" fmla="*/ 0 h 41"/>
                    <a:gd name="T8" fmla="*/ 1 w 30"/>
                    <a:gd name="T9" fmla="*/ 0 h 41"/>
                    <a:gd name="T10" fmla="*/ 0 60000 65536"/>
                    <a:gd name="T11" fmla="*/ 0 60000 65536"/>
                    <a:gd name="T12" fmla="*/ 0 60000 65536"/>
                    <a:gd name="T13" fmla="*/ 0 60000 65536"/>
                    <a:gd name="T14" fmla="*/ 0 60000 65536"/>
                    <a:gd name="T15" fmla="*/ 0 w 30"/>
                    <a:gd name="T16" fmla="*/ 0 h 41"/>
                    <a:gd name="T17" fmla="*/ 30 w 30"/>
                    <a:gd name="T18" fmla="*/ 41 h 41"/>
                  </a:gdLst>
                  <a:ahLst/>
                  <a:cxnLst>
                    <a:cxn ang="T10">
                      <a:pos x="T0" y="T1"/>
                    </a:cxn>
                    <a:cxn ang="T11">
                      <a:pos x="T2" y="T3"/>
                    </a:cxn>
                    <a:cxn ang="T12">
                      <a:pos x="T4" y="T5"/>
                    </a:cxn>
                    <a:cxn ang="T13">
                      <a:pos x="T6" y="T7"/>
                    </a:cxn>
                    <a:cxn ang="T14">
                      <a:pos x="T8" y="T9"/>
                    </a:cxn>
                  </a:cxnLst>
                  <a:rect l="T15" t="T16" r="T17" b="T18"/>
                  <a:pathLst>
                    <a:path w="30" h="41">
                      <a:moveTo>
                        <a:pt x="11" y="0"/>
                      </a:moveTo>
                      <a:lnTo>
                        <a:pt x="0" y="13"/>
                      </a:lnTo>
                      <a:lnTo>
                        <a:pt x="19" y="41"/>
                      </a:lnTo>
                      <a:lnTo>
                        <a:pt x="30" y="28"/>
                      </a:lnTo>
                      <a:lnTo>
                        <a:pt x="1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2" name="Freeform 266"/>
                <p:cNvSpPr>
                  <a:spLocks/>
                </p:cNvSpPr>
                <p:nvPr/>
              </p:nvSpPr>
              <p:spPr bwMode="auto">
                <a:xfrm>
                  <a:off x="4320" y="3283"/>
                  <a:ext cx="16" cy="23"/>
                </a:xfrm>
                <a:custGeom>
                  <a:avLst/>
                  <a:gdLst>
                    <a:gd name="T0" fmla="*/ 1 w 32"/>
                    <a:gd name="T1" fmla="*/ 0 h 47"/>
                    <a:gd name="T2" fmla="*/ 0 w 32"/>
                    <a:gd name="T3" fmla="*/ 0 h 47"/>
                    <a:gd name="T4" fmla="*/ 1 w 32"/>
                    <a:gd name="T5" fmla="*/ 1 h 47"/>
                    <a:gd name="T6" fmla="*/ 1 w 32"/>
                    <a:gd name="T7" fmla="*/ 1 h 47"/>
                    <a:gd name="T8" fmla="*/ 1 w 32"/>
                    <a:gd name="T9" fmla="*/ 0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13" y="0"/>
                      </a:moveTo>
                      <a:lnTo>
                        <a:pt x="0" y="9"/>
                      </a:lnTo>
                      <a:lnTo>
                        <a:pt x="19" y="47"/>
                      </a:lnTo>
                      <a:lnTo>
                        <a:pt x="32" y="38"/>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3" name="Freeform 267"/>
                <p:cNvSpPr>
                  <a:spLocks/>
                </p:cNvSpPr>
                <p:nvPr/>
              </p:nvSpPr>
              <p:spPr bwMode="auto">
                <a:xfrm>
                  <a:off x="4330" y="3301"/>
                  <a:ext cx="13" cy="16"/>
                </a:xfrm>
                <a:custGeom>
                  <a:avLst/>
                  <a:gdLst>
                    <a:gd name="T0" fmla="*/ 1 w 26"/>
                    <a:gd name="T1" fmla="*/ 0 h 34"/>
                    <a:gd name="T2" fmla="*/ 0 w 26"/>
                    <a:gd name="T3" fmla="*/ 0 h 34"/>
                    <a:gd name="T4" fmla="*/ 1 w 26"/>
                    <a:gd name="T5" fmla="*/ 1 h 34"/>
                    <a:gd name="T6" fmla="*/ 1 w 26"/>
                    <a:gd name="T7" fmla="*/ 0 h 34"/>
                    <a:gd name="T8" fmla="*/ 1 w 26"/>
                    <a:gd name="T9" fmla="*/ 0 h 34"/>
                    <a:gd name="T10" fmla="*/ 0 60000 65536"/>
                    <a:gd name="T11" fmla="*/ 0 60000 65536"/>
                    <a:gd name="T12" fmla="*/ 0 60000 65536"/>
                    <a:gd name="T13" fmla="*/ 0 60000 65536"/>
                    <a:gd name="T14" fmla="*/ 0 60000 65536"/>
                    <a:gd name="T15" fmla="*/ 0 w 26"/>
                    <a:gd name="T16" fmla="*/ 0 h 34"/>
                    <a:gd name="T17" fmla="*/ 26 w 26"/>
                    <a:gd name="T18" fmla="*/ 34 h 34"/>
                  </a:gdLst>
                  <a:ahLst/>
                  <a:cxnLst>
                    <a:cxn ang="T10">
                      <a:pos x="T0" y="T1"/>
                    </a:cxn>
                    <a:cxn ang="T11">
                      <a:pos x="T2" y="T3"/>
                    </a:cxn>
                    <a:cxn ang="T12">
                      <a:pos x="T4" y="T5"/>
                    </a:cxn>
                    <a:cxn ang="T13">
                      <a:pos x="T6" y="T7"/>
                    </a:cxn>
                    <a:cxn ang="T14">
                      <a:pos x="T8" y="T9"/>
                    </a:cxn>
                  </a:cxnLst>
                  <a:rect l="T15" t="T16" r="T17" b="T18"/>
                  <a:pathLst>
                    <a:path w="26" h="34">
                      <a:moveTo>
                        <a:pt x="13" y="0"/>
                      </a:moveTo>
                      <a:lnTo>
                        <a:pt x="0" y="12"/>
                      </a:lnTo>
                      <a:lnTo>
                        <a:pt x="13" y="34"/>
                      </a:lnTo>
                      <a:lnTo>
                        <a:pt x="26" y="22"/>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4" name="Freeform 268"/>
                <p:cNvSpPr>
                  <a:spLocks/>
                </p:cNvSpPr>
                <p:nvPr/>
              </p:nvSpPr>
              <p:spPr bwMode="auto">
                <a:xfrm>
                  <a:off x="4336" y="3312"/>
                  <a:ext cx="20" cy="27"/>
                </a:xfrm>
                <a:custGeom>
                  <a:avLst/>
                  <a:gdLst>
                    <a:gd name="T0" fmla="*/ 1 w 39"/>
                    <a:gd name="T1" fmla="*/ 0 h 56"/>
                    <a:gd name="T2" fmla="*/ 0 w 39"/>
                    <a:gd name="T3" fmla="*/ 0 h 56"/>
                    <a:gd name="T4" fmla="*/ 1 w 39"/>
                    <a:gd name="T5" fmla="*/ 1 h 56"/>
                    <a:gd name="T6" fmla="*/ 2 w 39"/>
                    <a:gd name="T7" fmla="*/ 1 h 56"/>
                    <a:gd name="T8" fmla="*/ 1 w 39"/>
                    <a:gd name="T9" fmla="*/ 0 h 56"/>
                    <a:gd name="T10" fmla="*/ 0 60000 65536"/>
                    <a:gd name="T11" fmla="*/ 0 60000 65536"/>
                    <a:gd name="T12" fmla="*/ 0 60000 65536"/>
                    <a:gd name="T13" fmla="*/ 0 60000 65536"/>
                    <a:gd name="T14" fmla="*/ 0 60000 65536"/>
                    <a:gd name="T15" fmla="*/ 0 w 39"/>
                    <a:gd name="T16" fmla="*/ 0 h 56"/>
                    <a:gd name="T17" fmla="*/ 39 w 39"/>
                    <a:gd name="T18" fmla="*/ 56 h 56"/>
                  </a:gdLst>
                  <a:ahLst/>
                  <a:cxnLst>
                    <a:cxn ang="T10">
                      <a:pos x="T0" y="T1"/>
                    </a:cxn>
                    <a:cxn ang="T11">
                      <a:pos x="T2" y="T3"/>
                    </a:cxn>
                    <a:cxn ang="T12">
                      <a:pos x="T4" y="T5"/>
                    </a:cxn>
                    <a:cxn ang="T13">
                      <a:pos x="T6" y="T7"/>
                    </a:cxn>
                    <a:cxn ang="T14">
                      <a:pos x="T8" y="T9"/>
                    </a:cxn>
                  </a:cxnLst>
                  <a:rect l="T15" t="T16" r="T17" b="T18"/>
                  <a:pathLst>
                    <a:path w="39" h="56">
                      <a:moveTo>
                        <a:pt x="11" y="0"/>
                      </a:moveTo>
                      <a:lnTo>
                        <a:pt x="0" y="13"/>
                      </a:lnTo>
                      <a:lnTo>
                        <a:pt x="27" y="56"/>
                      </a:lnTo>
                      <a:lnTo>
                        <a:pt x="39" y="43"/>
                      </a:lnTo>
                      <a:lnTo>
                        <a:pt x="1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5" name="Freeform 269"/>
                <p:cNvSpPr>
                  <a:spLocks/>
                </p:cNvSpPr>
                <p:nvPr/>
              </p:nvSpPr>
              <p:spPr bwMode="auto">
                <a:xfrm>
                  <a:off x="4350" y="3333"/>
                  <a:ext cx="27" cy="30"/>
                </a:xfrm>
                <a:custGeom>
                  <a:avLst/>
                  <a:gdLst>
                    <a:gd name="T0" fmla="*/ 1 w 54"/>
                    <a:gd name="T1" fmla="*/ 0 h 59"/>
                    <a:gd name="T2" fmla="*/ 0 w 54"/>
                    <a:gd name="T3" fmla="*/ 1 h 59"/>
                    <a:gd name="T4" fmla="*/ 2 w 54"/>
                    <a:gd name="T5" fmla="*/ 2 h 59"/>
                    <a:gd name="T6" fmla="*/ 2 w 54"/>
                    <a:gd name="T7" fmla="*/ 2 h 59"/>
                    <a:gd name="T8" fmla="*/ 1 w 54"/>
                    <a:gd name="T9" fmla="*/ 0 h 59"/>
                    <a:gd name="T10" fmla="*/ 0 60000 65536"/>
                    <a:gd name="T11" fmla="*/ 0 60000 65536"/>
                    <a:gd name="T12" fmla="*/ 0 60000 65536"/>
                    <a:gd name="T13" fmla="*/ 0 60000 65536"/>
                    <a:gd name="T14" fmla="*/ 0 60000 65536"/>
                    <a:gd name="T15" fmla="*/ 0 w 54"/>
                    <a:gd name="T16" fmla="*/ 0 h 59"/>
                    <a:gd name="T17" fmla="*/ 54 w 54"/>
                    <a:gd name="T18" fmla="*/ 59 h 59"/>
                  </a:gdLst>
                  <a:ahLst/>
                  <a:cxnLst>
                    <a:cxn ang="T10">
                      <a:pos x="T0" y="T1"/>
                    </a:cxn>
                    <a:cxn ang="T11">
                      <a:pos x="T2" y="T3"/>
                    </a:cxn>
                    <a:cxn ang="T12">
                      <a:pos x="T4" y="T5"/>
                    </a:cxn>
                    <a:cxn ang="T13">
                      <a:pos x="T6" y="T7"/>
                    </a:cxn>
                    <a:cxn ang="T14">
                      <a:pos x="T8" y="T9"/>
                    </a:cxn>
                  </a:cxnLst>
                  <a:rect l="T15" t="T16" r="T17" b="T18"/>
                  <a:pathLst>
                    <a:path w="54" h="59">
                      <a:moveTo>
                        <a:pt x="12" y="0"/>
                      </a:moveTo>
                      <a:lnTo>
                        <a:pt x="0" y="13"/>
                      </a:lnTo>
                      <a:lnTo>
                        <a:pt x="43" y="59"/>
                      </a:lnTo>
                      <a:lnTo>
                        <a:pt x="54" y="46"/>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6" name="Freeform 270"/>
                <p:cNvSpPr>
                  <a:spLocks/>
                </p:cNvSpPr>
                <p:nvPr/>
              </p:nvSpPr>
              <p:spPr bwMode="auto">
                <a:xfrm>
                  <a:off x="4372" y="3355"/>
                  <a:ext cx="10" cy="11"/>
                </a:xfrm>
                <a:custGeom>
                  <a:avLst/>
                  <a:gdLst>
                    <a:gd name="T0" fmla="*/ 1 w 20"/>
                    <a:gd name="T1" fmla="*/ 0 h 21"/>
                    <a:gd name="T2" fmla="*/ 0 w 20"/>
                    <a:gd name="T3" fmla="*/ 1 h 21"/>
                    <a:gd name="T4" fmla="*/ 1 w 20"/>
                    <a:gd name="T5" fmla="*/ 1 h 21"/>
                    <a:gd name="T6" fmla="*/ 1 w 20"/>
                    <a:gd name="T7" fmla="*/ 1 h 21"/>
                    <a:gd name="T8" fmla="*/ 1 w 20"/>
                    <a:gd name="T9" fmla="*/ 0 h 21"/>
                    <a:gd name="T10" fmla="*/ 0 60000 65536"/>
                    <a:gd name="T11" fmla="*/ 0 60000 65536"/>
                    <a:gd name="T12" fmla="*/ 0 60000 65536"/>
                    <a:gd name="T13" fmla="*/ 0 60000 65536"/>
                    <a:gd name="T14" fmla="*/ 0 60000 65536"/>
                    <a:gd name="T15" fmla="*/ 0 w 20"/>
                    <a:gd name="T16" fmla="*/ 0 h 21"/>
                    <a:gd name="T17" fmla="*/ 20 w 20"/>
                    <a:gd name="T18" fmla="*/ 21 h 21"/>
                  </a:gdLst>
                  <a:ahLst/>
                  <a:cxnLst>
                    <a:cxn ang="T10">
                      <a:pos x="T0" y="T1"/>
                    </a:cxn>
                    <a:cxn ang="T11">
                      <a:pos x="T2" y="T3"/>
                    </a:cxn>
                    <a:cxn ang="T12">
                      <a:pos x="T4" y="T5"/>
                    </a:cxn>
                    <a:cxn ang="T13">
                      <a:pos x="T6" y="T7"/>
                    </a:cxn>
                    <a:cxn ang="T14">
                      <a:pos x="T8" y="T9"/>
                    </a:cxn>
                  </a:cxnLst>
                  <a:rect l="T15" t="T16" r="T17" b="T18"/>
                  <a:pathLst>
                    <a:path w="20" h="21">
                      <a:moveTo>
                        <a:pt x="10" y="0"/>
                      </a:moveTo>
                      <a:lnTo>
                        <a:pt x="0" y="14"/>
                      </a:lnTo>
                      <a:lnTo>
                        <a:pt x="10" y="21"/>
                      </a:lnTo>
                      <a:lnTo>
                        <a:pt x="20" y="7"/>
                      </a:lnTo>
                      <a:lnTo>
                        <a:pt x="1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7" name="Freeform 271"/>
                <p:cNvSpPr>
                  <a:spLocks/>
                </p:cNvSpPr>
                <p:nvPr/>
              </p:nvSpPr>
              <p:spPr bwMode="auto">
                <a:xfrm>
                  <a:off x="4376" y="3360"/>
                  <a:ext cx="9" cy="11"/>
                </a:xfrm>
                <a:custGeom>
                  <a:avLst/>
                  <a:gdLst>
                    <a:gd name="T0" fmla="*/ 1 w 17"/>
                    <a:gd name="T1" fmla="*/ 0 h 22"/>
                    <a:gd name="T2" fmla="*/ 0 w 17"/>
                    <a:gd name="T3" fmla="*/ 1 h 22"/>
                    <a:gd name="T4" fmla="*/ 1 w 17"/>
                    <a:gd name="T5" fmla="*/ 1 h 22"/>
                    <a:gd name="T6" fmla="*/ 1 w 17"/>
                    <a:gd name="T7" fmla="*/ 1 h 22"/>
                    <a:gd name="T8" fmla="*/ 1 w 17"/>
                    <a:gd name="T9" fmla="*/ 0 h 22"/>
                    <a:gd name="T10" fmla="*/ 0 60000 65536"/>
                    <a:gd name="T11" fmla="*/ 0 60000 65536"/>
                    <a:gd name="T12" fmla="*/ 0 60000 65536"/>
                    <a:gd name="T13" fmla="*/ 0 60000 65536"/>
                    <a:gd name="T14" fmla="*/ 0 60000 65536"/>
                    <a:gd name="T15" fmla="*/ 0 w 17"/>
                    <a:gd name="T16" fmla="*/ 0 h 22"/>
                    <a:gd name="T17" fmla="*/ 17 w 17"/>
                    <a:gd name="T18" fmla="*/ 22 h 22"/>
                  </a:gdLst>
                  <a:ahLst/>
                  <a:cxnLst>
                    <a:cxn ang="T10">
                      <a:pos x="T0" y="T1"/>
                    </a:cxn>
                    <a:cxn ang="T11">
                      <a:pos x="T2" y="T3"/>
                    </a:cxn>
                    <a:cxn ang="T12">
                      <a:pos x="T4" y="T5"/>
                    </a:cxn>
                    <a:cxn ang="T13">
                      <a:pos x="T6" y="T7"/>
                    </a:cxn>
                    <a:cxn ang="T14">
                      <a:pos x="T8" y="T9"/>
                    </a:cxn>
                  </a:cxnLst>
                  <a:rect l="T15" t="T16" r="T17" b="T18"/>
                  <a:pathLst>
                    <a:path w="17" h="22">
                      <a:moveTo>
                        <a:pt x="11" y="0"/>
                      </a:moveTo>
                      <a:lnTo>
                        <a:pt x="0" y="13"/>
                      </a:lnTo>
                      <a:lnTo>
                        <a:pt x="6" y="22"/>
                      </a:lnTo>
                      <a:lnTo>
                        <a:pt x="17" y="9"/>
                      </a:lnTo>
                      <a:lnTo>
                        <a:pt x="1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8" name="Freeform 272"/>
                <p:cNvSpPr>
                  <a:spLocks/>
                </p:cNvSpPr>
                <p:nvPr/>
              </p:nvSpPr>
              <p:spPr bwMode="auto">
                <a:xfrm>
                  <a:off x="4380" y="3364"/>
                  <a:ext cx="28" cy="27"/>
                </a:xfrm>
                <a:custGeom>
                  <a:avLst/>
                  <a:gdLst>
                    <a:gd name="T0" fmla="*/ 0 w 57"/>
                    <a:gd name="T1" fmla="*/ 0 h 54"/>
                    <a:gd name="T2" fmla="*/ 0 w 57"/>
                    <a:gd name="T3" fmla="*/ 1 h 54"/>
                    <a:gd name="T4" fmla="*/ 1 w 57"/>
                    <a:gd name="T5" fmla="*/ 2 h 54"/>
                    <a:gd name="T6" fmla="*/ 1 w 57"/>
                    <a:gd name="T7" fmla="*/ 2 h 54"/>
                    <a:gd name="T8" fmla="*/ 0 w 57"/>
                    <a:gd name="T9" fmla="*/ 0 h 54"/>
                    <a:gd name="T10" fmla="*/ 0 60000 65536"/>
                    <a:gd name="T11" fmla="*/ 0 60000 65536"/>
                    <a:gd name="T12" fmla="*/ 0 60000 65536"/>
                    <a:gd name="T13" fmla="*/ 0 60000 65536"/>
                    <a:gd name="T14" fmla="*/ 0 60000 65536"/>
                    <a:gd name="T15" fmla="*/ 0 w 57"/>
                    <a:gd name="T16" fmla="*/ 0 h 54"/>
                    <a:gd name="T17" fmla="*/ 57 w 57"/>
                    <a:gd name="T18" fmla="*/ 54 h 54"/>
                  </a:gdLst>
                  <a:ahLst/>
                  <a:cxnLst>
                    <a:cxn ang="T10">
                      <a:pos x="T0" y="T1"/>
                    </a:cxn>
                    <a:cxn ang="T11">
                      <a:pos x="T2" y="T3"/>
                    </a:cxn>
                    <a:cxn ang="T12">
                      <a:pos x="T4" y="T5"/>
                    </a:cxn>
                    <a:cxn ang="T13">
                      <a:pos x="T6" y="T7"/>
                    </a:cxn>
                    <a:cxn ang="T14">
                      <a:pos x="T8" y="T9"/>
                    </a:cxn>
                  </a:cxnLst>
                  <a:rect l="T15" t="T16" r="T17" b="T18"/>
                  <a:pathLst>
                    <a:path w="57" h="54">
                      <a:moveTo>
                        <a:pt x="10" y="0"/>
                      </a:moveTo>
                      <a:lnTo>
                        <a:pt x="0" y="13"/>
                      </a:lnTo>
                      <a:lnTo>
                        <a:pt x="47" y="54"/>
                      </a:lnTo>
                      <a:lnTo>
                        <a:pt x="57" y="41"/>
                      </a:lnTo>
                      <a:lnTo>
                        <a:pt x="1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9" name="Freeform 273"/>
                <p:cNvSpPr>
                  <a:spLocks/>
                </p:cNvSpPr>
                <p:nvPr/>
              </p:nvSpPr>
              <p:spPr bwMode="auto">
                <a:xfrm>
                  <a:off x="4403" y="3384"/>
                  <a:ext cx="26" cy="22"/>
                </a:xfrm>
                <a:custGeom>
                  <a:avLst/>
                  <a:gdLst>
                    <a:gd name="T0" fmla="*/ 1 w 51"/>
                    <a:gd name="T1" fmla="*/ 0 h 44"/>
                    <a:gd name="T2" fmla="*/ 0 w 51"/>
                    <a:gd name="T3" fmla="*/ 1 h 44"/>
                    <a:gd name="T4" fmla="*/ 2 w 51"/>
                    <a:gd name="T5" fmla="*/ 2 h 44"/>
                    <a:gd name="T6" fmla="*/ 2 w 51"/>
                    <a:gd name="T7" fmla="*/ 1 h 44"/>
                    <a:gd name="T8" fmla="*/ 1 w 51"/>
                    <a:gd name="T9" fmla="*/ 0 h 44"/>
                    <a:gd name="T10" fmla="*/ 0 60000 65536"/>
                    <a:gd name="T11" fmla="*/ 0 60000 65536"/>
                    <a:gd name="T12" fmla="*/ 0 60000 65536"/>
                    <a:gd name="T13" fmla="*/ 0 60000 65536"/>
                    <a:gd name="T14" fmla="*/ 0 60000 65536"/>
                    <a:gd name="T15" fmla="*/ 0 w 51"/>
                    <a:gd name="T16" fmla="*/ 0 h 44"/>
                    <a:gd name="T17" fmla="*/ 51 w 51"/>
                    <a:gd name="T18" fmla="*/ 44 h 44"/>
                  </a:gdLst>
                  <a:ahLst/>
                  <a:cxnLst>
                    <a:cxn ang="T10">
                      <a:pos x="T0" y="T1"/>
                    </a:cxn>
                    <a:cxn ang="T11">
                      <a:pos x="T2" y="T3"/>
                    </a:cxn>
                    <a:cxn ang="T12">
                      <a:pos x="T4" y="T5"/>
                    </a:cxn>
                    <a:cxn ang="T13">
                      <a:pos x="T6" y="T7"/>
                    </a:cxn>
                    <a:cxn ang="T14">
                      <a:pos x="T8" y="T9"/>
                    </a:cxn>
                  </a:cxnLst>
                  <a:rect l="T15" t="T16" r="T17" b="T18"/>
                  <a:pathLst>
                    <a:path w="51" h="44">
                      <a:moveTo>
                        <a:pt x="10" y="0"/>
                      </a:moveTo>
                      <a:lnTo>
                        <a:pt x="0" y="15"/>
                      </a:lnTo>
                      <a:lnTo>
                        <a:pt x="40" y="44"/>
                      </a:lnTo>
                      <a:lnTo>
                        <a:pt x="51" y="30"/>
                      </a:lnTo>
                      <a:lnTo>
                        <a:pt x="1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0" name="Freeform 274"/>
                <p:cNvSpPr>
                  <a:spLocks/>
                </p:cNvSpPr>
                <p:nvPr/>
              </p:nvSpPr>
              <p:spPr bwMode="auto">
                <a:xfrm>
                  <a:off x="4424" y="3398"/>
                  <a:ext cx="14" cy="13"/>
                </a:xfrm>
                <a:custGeom>
                  <a:avLst/>
                  <a:gdLst>
                    <a:gd name="T0" fmla="*/ 0 w 30"/>
                    <a:gd name="T1" fmla="*/ 0 h 26"/>
                    <a:gd name="T2" fmla="*/ 0 w 30"/>
                    <a:gd name="T3" fmla="*/ 1 h 26"/>
                    <a:gd name="T4" fmla="*/ 0 w 30"/>
                    <a:gd name="T5" fmla="*/ 1 h 26"/>
                    <a:gd name="T6" fmla="*/ 0 w 30"/>
                    <a:gd name="T7" fmla="*/ 1 h 26"/>
                    <a:gd name="T8" fmla="*/ 0 w 30"/>
                    <a:gd name="T9" fmla="*/ 0 h 26"/>
                    <a:gd name="T10" fmla="*/ 0 60000 65536"/>
                    <a:gd name="T11" fmla="*/ 0 60000 65536"/>
                    <a:gd name="T12" fmla="*/ 0 60000 65536"/>
                    <a:gd name="T13" fmla="*/ 0 60000 65536"/>
                    <a:gd name="T14" fmla="*/ 0 60000 65536"/>
                    <a:gd name="T15" fmla="*/ 0 w 30"/>
                    <a:gd name="T16" fmla="*/ 0 h 26"/>
                    <a:gd name="T17" fmla="*/ 30 w 30"/>
                    <a:gd name="T18" fmla="*/ 26 h 26"/>
                  </a:gdLst>
                  <a:ahLst/>
                  <a:cxnLst>
                    <a:cxn ang="T10">
                      <a:pos x="T0" y="T1"/>
                    </a:cxn>
                    <a:cxn ang="T11">
                      <a:pos x="T2" y="T3"/>
                    </a:cxn>
                    <a:cxn ang="T12">
                      <a:pos x="T4" y="T5"/>
                    </a:cxn>
                    <a:cxn ang="T13">
                      <a:pos x="T6" y="T7"/>
                    </a:cxn>
                    <a:cxn ang="T14">
                      <a:pos x="T8" y="T9"/>
                    </a:cxn>
                  </a:cxnLst>
                  <a:rect l="T15" t="T16" r="T17" b="T18"/>
                  <a:pathLst>
                    <a:path w="30" h="26">
                      <a:moveTo>
                        <a:pt x="9" y="0"/>
                      </a:moveTo>
                      <a:lnTo>
                        <a:pt x="0" y="14"/>
                      </a:lnTo>
                      <a:lnTo>
                        <a:pt x="21" y="26"/>
                      </a:lnTo>
                      <a:lnTo>
                        <a:pt x="30" y="11"/>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1" name="Freeform 275"/>
                <p:cNvSpPr>
                  <a:spLocks/>
                </p:cNvSpPr>
                <p:nvPr/>
              </p:nvSpPr>
              <p:spPr bwMode="auto">
                <a:xfrm>
                  <a:off x="4435" y="3404"/>
                  <a:ext cx="29" cy="19"/>
                </a:xfrm>
                <a:custGeom>
                  <a:avLst/>
                  <a:gdLst>
                    <a:gd name="T0" fmla="*/ 0 w 60"/>
                    <a:gd name="T1" fmla="*/ 0 h 38"/>
                    <a:gd name="T2" fmla="*/ 0 w 60"/>
                    <a:gd name="T3" fmla="*/ 1 h 38"/>
                    <a:gd name="T4" fmla="*/ 1 w 60"/>
                    <a:gd name="T5" fmla="*/ 2 h 38"/>
                    <a:gd name="T6" fmla="*/ 1 w 60"/>
                    <a:gd name="T7" fmla="*/ 1 h 38"/>
                    <a:gd name="T8" fmla="*/ 0 w 60"/>
                    <a:gd name="T9" fmla="*/ 0 h 38"/>
                    <a:gd name="T10" fmla="*/ 0 60000 65536"/>
                    <a:gd name="T11" fmla="*/ 0 60000 65536"/>
                    <a:gd name="T12" fmla="*/ 0 60000 65536"/>
                    <a:gd name="T13" fmla="*/ 0 60000 65536"/>
                    <a:gd name="T14" fmla="*/ 0 60000 65536"/>
                    <a:gd name="T15" fmla="*/ 0 w 60"/>
                    <a:gd name="T16" fmla="*/ 0 h 38"/>
                    <a:gd name="T17" fmla="*/ 60 w 60"/>
                    <a:gd name="T18" fmla="*/ 38 h 38"/>
                  </a:gdLst>
                  <a:ahLst/>
                  <a:cxnLst>
                    <a:cxn ang="T10">
                      <a:pos x="T0" y="T1"/>
                    </a:cxn>
                    <a:cxn ang="T11">
                      <a:pos x="T2" y="T3"/>
                    </a:cxn>
                    <a:cxn ang="T12">
                      <a:pos x="T4" y="T5"/>
                    </a:cxn>
                    <a:cxn ang="T13">
                      <a:pos x="T6" y="T7"/>
                    </a:cxn>
                    <a:cxn ang="T14">
                      <a:pos x="T8" y="T9"/>
                    </a:cxn>
                  </a:cxnLst>
                  <a:rect l="T15" t="T16" r="T17" b="T18"/>
                  <a:pathLst>
                    <a:path w="60" h="38">
                      <a:moveTo>
                        <a:pt x="8" y="0"/>
                      </a:moveTo>
                      <a:lnTo>
                        <a:pt x="0" y="16"/>
                      </a:lnTo>
                      <a:lnTo>
                        <a:pt x="53" y="38"/>
                      </a:lnTo>
                      <a:lnTo>
                        <a:pt x="60" y="22"/>
                      </a:lnTo>
                      <a:lnTo>
                        <a:pt x="8"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2" name="Freeform 276"/>
                <p:cNvSpPr>
                  <a:spLocks/>
                </p:cNvSpPr>
                <p:nvPr/>
              </p:nvSpPr>
              <p:spPr bwMode="auto">
                <a:xfrm>
                  <a:off x="4460" y="3415"/>
                  <a:ext cx="15" cy="14"/>
                </a:xfrm>
                <a:custGeom>
                  <a:avLst/>
                  <a:gdLst>
                    <a:gd name="T0" fmla="*/ 1 w 29"/>
                    <a:gd name="T1" fmla="*/ 0 h 28"/>
                    <a:gd name="T2" fmla="*/ 0 w 29"/>
                    <a:gd name="T3" fmla="*/ 1 h 28"/>
                    <a:gd name="T4" fmla="*/ 1 w 29"/>
                    <a:gd name="T5" fmla="*/ 1 h 28"/>
                    <a:gd name="T6" fmla="*/ 1 w 29"/>
                    <a:gd name="T7" fmla="*/ 1 h 28"/>
                    <a:gd name="T8" fmla="*/ 1 w 29"/>
                    <a:gd name="T9" fmla="*/ 0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10" y="0"/>
                      </a:moveTo>
                      <a:lnTo>
                        <a:pt x="0" y="15"/>
                      </a:lnTo>
                      <a:lnTo>
                        <a:pt x="19" y="28"/>
                      </a:lnTo>
                      <a:lnTo>
                        <a:pt x="29" y="13"/>
                      </a:lnTo>
                      <a:lnTo>
                        <a:pt x="1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3" name="Freeform 277"/>
                <p:cNvSpPr>
                  <a:spLocks/>
                </p:cNvSpPr>
                <p:nvPr/>
              </p:nvSpPr>
              <p:spPr bwMode="auto">
                <a:xfrm>
                  <a:off x="4471" y="3422"/>
                  <a:ext cx="8" cy="9"/>
                </a:xfrm>
                <a:custGeom>
                  <a:avLst/>
                  <a:gdLst>
                    <a:gd name="T0" fmla="*/ 1 w 16"/>
                    <a:gd name="T1" fmla="*/ 0 h 19"/>
                    <a:gd name="T2" fmla="*/ 0 w 16"/>
                    <a:gd name="T3" fmla="*/ 0 h 19"/>
                    <a:gd name="T4" fmla="*/ 1 w 16"/>
                    <a:gd name="T5" fmla="*/ 0 h 19"/>
                    <a:gd name="T6" fmla="*/ 1 w 16"/>
                    <a:gd name="T7" fmla="*/ 0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4" y="0"/>
                      </a:moveTo>
                      <a:lnTo>
                        <a:pt x="0" y="16"/>
                      </a:lnTo>
                      <a:lnTo>
                        <a:pt x="12" y="19"/>
                      </a:lnTo>
                      <a:lnTo>
                        <a:pt x="16" y="3"/>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4" name="Freeform 278"/>
                <p:cNvSpPr>
                  <a:spLocks/>
                </p:cNvSpPr>
                <p:nvPr/>
              </p:nvSpPr>
              <p:spPr bwMode="auto">
                <a:xfrm>
                  <a:off x="4477" y="3422"/>
                  <a:ext cx="10" cy="10"/>
                </a:xfrm>
                <a:custGeom>
                  <a:avLst/>
                  <a:gdLst>
                    <a:gd name="T0" fmla="*/ 1 w 20"/>
                    <a:gd name="T1" fmla="*/ 0 h 20"/>
                    <a:gd name="T2" fmla="*/ 0 w 20"/>
                    <a:gd name="T3" fmla="*/ 1 h 20"/>
                    <a:gd name="T4" fmla="*/ 1 w 20"/>
                    <a:gd name="T5" fmla="*/ 1 h 20"/>
                    <a:gd name="T6" fmla="*/ 1 w 20"/>
                    <a:gd name="T7" fmla="*/ 1 h 20"/>
                    <a:gd name="T8" fmla="*/ 1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3" y="0"/>
                      </a:moveTo>
                      <a:lnTo>
                        <a:pt x="0" y="17"/>
                      </a:lnTo>
                      <a:lnTo>
                        <a:pt x="17" y="20"/>
                      </a:lnTo>
                      <a:lnTo>
                        <a:pt x="20" y="2"/>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5" name="Freeform 279"/>
                <p:cNvSpPr>
                  <a:spLocks/>
                </p:cNvSpPr>
                <p:nvPr/>
              </p:nvSpPr>
              <p:spPr bwMode="auto">
                <a:xfrm>
                  <a:off x="4486" y="3424"/>
                  <a:ext cx="29" cy="15"/>
                </a:xfrm>
                <a:custGeom>
                  <a:avLst/>
                  <a:gdLst>
                    <a:gd name="T0" fmla="*/ 0 w 60"/>
                    <a:gd name="T1" fmla="*/ 0 h 29"/>
                    <a:gd name="T2" fmla="*/ 0 w 60"/>
                    <a:gd name="T3" fmla="*/ 1 h 29"/>
                    <a:gd name="T4" fmla="*/ 1 w 60"/>
                    <a:gd name="T5" fmla="*/ 1 h 29"/>
                    <a:gd name="T6" fmla="*/ 1 w 60"/>
                    <a:gd name="T7" fmla="*/ 1 h 29"/>
                    <a:gd name="T8" fmla="*/ 0 w 60"/>
                    <a:gd name="T9" fmla="*/ 0 h 29"/>
                    <a:gd name="T10" fmla="*/ 0 60000 65536"/>
                    <a:gd name="T11" fmla="*/ 0 60000 65536"/>
                    <a:gd name="T12" fmla="*/ 0 60000 65536"/>
                    <a:gd name="T13" fmla="*/ 0 60000 65536"/>
                    <a:gd name="T14" fmla="*/ 0 60000 65536"/>
                    <a:gd name="T15" fmla="*/ 0 w 60"/>
                    <a:gd name="T16" fmla="*/ 0 h 29"/>
                    <a:gd name="T17" fmla="*/ 60 w 60"/>
                    <a:gd name="T18" fmla="*/ 29 h 29"/>
                  </a:gdLst>
                  <a:ahLst/>
                  <a:cxnLst>
                    <a:cxn ang="T10">
                      <a:pos x="T0" y="T1"/>
                    </a:cxn>
                    <a:cxn ang="T11">
                      <a:pos x="T2" y="T3"/>
                    </a:cxn>
                    <a:cxn ang="T12">
                      <a:pos x="T4" y="T5"/>
                    </a:cxn>
                    <a:cxn ang="T13">
                      <a:pos x="T6" y="T7"/>
                    </a:cxn>
                    <a:cxn ang="T14">
                      <a:pos x="T8" y="T9"/>
                    </a:cxn>
                  </a:cxnLst>
                  <a:rect l="T15" t="T16" r="T17" b="T18"/>
                  <a:pathLst>
                    <a:path w="60" h="29">
                      <a:moveTo>
                        <a:pt x="5" y="0"/>
                      </a:moveTo>
                      <a:lnTo>
                        <a:pt x="0" y="16"/>
                      </a:lnTo>
                      <a:lnTo>
                        <a:pt x="55" y="29"/>
                      </a:lnTo>
                      <a:lnTo>
                        <a:pt x="60" y="13"/>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6" name="Freeform 280"/>
                <p:cNvSpPr>
                  <a:spLocks/>
                </p:cNvSpPr>
                <p:nvPr/>
              </p:nvSpPr>
              <p:spPr bwMode="auto">
                <a:xfrm>
                  <a:off x="4514" y="3430"/>
                  <a:ext cx="17" cy="11"/>
                </a:xfrm>
                <a:custGeom>
                  <a:avLst/>
                  <a:gdLst>
                    <a:gd name="T0" fmla="*/ 0 w 35"/>
                    <a:gd name="T1" fmla="*/ 0 h 21"/>
                    <a:gd name="T2" fmla="*/ 0 w 35"/>
                    <a:gd name="T3" fmla="*/ 1 h 21"/>
                    <a:gd name="T4" fmla="*/ 1 w 35"/>
                    <a:gd name="T5" fmla="*/ 1 h 21"/>
                    <a:gd name="T6" fmla="*/ 1 w 35"/>
                    <a:gd name="T7" fmla="*/ 1 h 21"/>
                    <a:gd name="T8" fmla="*/ 0 w 35"/>
                    <a:gd name="T9" fmla="*/ 0 h 21"/>
                    <a:gd name="T10" fmla="*/ 0 60000 65536"/>
                    <a:gd name="T11" fmla="*/ 0 60000 65536"/>
                    <a:gd name="T12" fmla="*/ 0 60000 65536"/>
                    <a:gd name="T13" fmla="*/ 0 60000 65536"/>
                    <a:gd name="T14" fmla="*/ 0 60000 65536"/>
                    <a:gd name="T15" fmla="*/ 0 w 35"/>
                    <a:gd name="T16" fmla="*/ 0 h 21"/>
                    <a:gd name="T17" fmla="*/ 35 w 35"/>
                    <a:gd name="T18" fmla="*/ 21 h 21"/>
                  </a:gdLst>
                  <a:ahLst/>
                  <a:cxnLst>
                    <a:cxn ang="T10">
                      <a:pos x="T0" y="T1"/>
                    </a:cxn>
                    <a:cxn ang="T11">
                      <a:pos x="T2" y="T3"/>
                    </a:cxn>
                    <a:cxn ang="T12">
                      <a:pos x="T4" y="T5"/>
                    </a:cxn>
                    <a:cxn ang="T13">
                      <a:pos x="T6" y="T7"/>
                    </a:cxn>
                    <a:cxn ang="T14">
                      <a:pos x="T8" y="T9"/>
                    </a:cxn>
                  </a:cxnLst>
                  <a:rect l="T15" t="T16" r="T17" b="T18"/>
                  <a:pathLst>
                    <a:path w="35" h="21">
                      <a:moveTo>
                        <a:pt x="1" y="0"/>
                      </a:moveTo>
                      <a:lnTo>
                        <a:pt x="0" y="17"/>
                      </a:lnTo>
                      <a:lnTo>
                        <a:pt x="33" y="21"/>
                      </a:lnTo>
                      <a:lnTo>
                        <a:pt x="35" y="4"/>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7" name="Freeform 281"/>
                <p:cNvSpPr>
                  <a:spLocks/>
                </p:cNvSpPr>
                <p:nvPr/>
              </p:nvSpPr>
              <p:spPr bwMode="auto">
                <a:xfrm>
                  <a:off x="4530" y="3430"/>
                  <a:ext cx="15" cy="11"/>
                </a:xfrm>
                <a:custGeom>
                  <a:avLst/>
                  <a:gdLst>
                    <a:gd name="T0" fmla="*/ 0 w 29"/>
                    <a:gd name="T1" fmla="*/ 1 h 21"/>
                    <a:gd name="T2" fmla="*/ 1 w 29"/>
                    <a:gd name="T3" fmla="*/ 1 h 21"/>
                    <a:gd name="T4" fmla="*/ 1 w 29"/>
                    <a:gd name="T5" fmla="*/ 1 h 21"/>
                    <a:gd name="T6" fmla="*/ 1 w 29"/>
                    <a:gd name="T7" fmla="*/ 0 h 21"/>
                    <a:gd name="T8" fmla="*/ 0 w 29"/>
                    <a:gd name="T9" fmla="*/ 1 h 21"/>
                    <a:gd name="T10" fmla="*/ 0 60000 65536"/>
                    <a:gd name="T11" fmla="*/ 0 60000 65536"/>
                    <a:gd name="T12" fmla="*/ 0 60000 65536"/>
                    <a:gd name="T13" fmla="*/ 0 60000 65536"/>
                    <a:gd name="T14" fmla="*/ 0 60000 65536"/>
                    <a:gd name="T15" fmla="*/ 0 w 29"/>
                    <a:gd name="T16" fmla="*/ 0 h 21"/>
                    <a:gd name="T17" fmla="*/ 29 w 29"/>
                    <a:gd name="T18" fmla="*/ 21 h 21"/>
                  </a:gdLst>
                  <a:ahLst/>
                  <a:cxnLst>
                    <a:cxn ang="T10">
                      <a:pos x="T0" y="T1"/>
                    </a:cxn>
                    <a:cxn ang="T11">
                      <a:pos x="T2" y="T3"/>
                    </a:cxn>
                    <a:cxn ang="T12">
                      <a:pos x="T4" y="T5"/>
                    </a:cxn>
                    <a:cxn ang="T13">
                      <a:pos x="T6" y="T7"/>
                    </a:cxn>
                    <a:cxn ang="T14">
                      <a:pos x="T8" y="T9"/>
                    </a:cxn>
                  </a:cxnLst>
                  <a:rect l="T15" t="T16" r="T17" b="T18"/>
                  <a:pathLst>
                    <a:path w="29" h="21">
                      <a:moveTo>
                        <a:pt x="0" y="4"/>
                      </a:moveTo>
                      <a:lnTo>
                        <a:pt x="3" y="21"/>
                      </a:lnTo>
                      <a:lnTo>
                        <a:pt x="29" y="17"/>
                      </a:lnTo>
                      <a:lnTo>
                        <a:pt x="26"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8" name="Freeform 282"/>
                <p:cNvSpPr>
                  <a:spLocks/>
                </p:cNvSpPr>
                <p:nvPr/>
              </p:nvSpPr>
              <p:spPr bwMode="auto">
                <a:xfrm>
                  <a:off x="4543" y="3424"/>
                  <a:ext cx="31" cy="15"/>
                </a:xfrm>
                <a:custGeom>
                  <a:avLst/>
                  <a:gdLst>
                    <a:gd name="T0" fmla="*/ 0 w 61"/>
                    <a:gd name="T1" fmla="*/ 0 h 31"/>
                    <a:gd name="T2" fmla="*/ 1 w 61"/>
                    <a:gd name="T3" fmla="*/ 0 h 31"/>
                    <a:gd name="T4" fmla="*/ 2 w 61"/>
                    <a:gd name="T5" fmla="*/ 0 h 31"/>
                    <a:gd name="T6" fmla="*/ 2 w 61"/>
                    <a:gd name="T7" fmla="*/ 0 h 31"/>
                    <a:gd name="T8" fmla="*/ 0 w 61"/>
                    <a:gd name="T9" fmla="*/ 0 h 31"/>
                    <a:gd name="T10" fmla="*/ 0 60000 65536"/>
                    <a:gd name="T11" fmla="*/ 0 60000 65536"/>
                    <a:gd name="T12" fmla="*/ 0 60000 65536"/>
                    <a:gd name="T13" fmla="*/ 0 60000 65536"/>
                    <a:gd name="T14" fmla="*/ 0 60000 65536"/>
                    <a:gd name="T15" fmla="*/ 0 w 61"/>
                    <a:gd name="T16" fmla="*/ 0 h 31"/>
                    <a:gd name="T17" fmla="*/ 61 w 61"/>
                    <a:gd name="T18" fmla="*/ 31 h 31"/>
                  </a:gdLst>
                  <a:ahLst/>
                  <a:cxnLst>
                    <a:cxn ang="T10">
                      <a:pos x="T0" y="T1"/>
                    </a:cxn>
                    <a:cxn ang="T11">
                      <a:pos x="T2" y="T3"/>
                    </a:cxn>
                    <a:cxn ang="T12">
                      <a:pos x="T4" y="T5"/>
                    </a:cxn>
                    <a:cxn ang="T13">
                      <a:pos x="T6" y="T7"/>
                    </a:cxn>
                    <a:cxn ang="T14">
                      <a:pos x="T8" y="T9"/>
                    </a:cxn>
                  </a:cxnLst>
                  <a:rect l="T15" t="T16" r="T17" b="T18"/>
                  <a:pathLst>
                    <a:path w="61" h="31">
                      <a:moveTo>
                        <a:pt x="0" y="14"/>
                      </a:moveTo>
                      <a:lnTo>
                        <a:pt x="5" y="31"/>
                      </a:lnTo>
                      <a:lnTo>
                        <a:pt x="61" y="18"/>
                      </a:lnTo>
                      <a:lnTo>
                        <a:pt x="57" y="0"/>
                      </a:lnTo>
                      <a:lnTo>
                        <a:pt x="0" y="1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9" name="Freeform 283"/>
                <p:cNvSpPr>
                  <a:spLocks/>
                </p:cNvSpPr>
                <p:nvPr/>
              </p:nvSpPr>
              <p:spPr bwMode="auto">
                <a:xfrm>
                  <a:off x="4571" y="3422"/>
                  <a:ext cx="10" cy="10"/>
                </a:xfrm>
                <a:custGeom>
                  <a:avLst/>
                  <a:gdLst>
                    <a:gd name="T0" fmla="*/ 0 w 19"/>
                    <a:gd name="T1" fmla="*/ 1 h 20"/>
                    <a:gd name="T2" fmla="*/ 1 w 19"/>
                    <a:gd name="T3" fmla="*/ 1 h 20"/>
                    <a:gd name="T4" fmla="*/ 1 w 19"/>
                    <a:gd name="T5" fmla="*/ 1 h 20"/>
                    <a:gd name="T6" fmla="*/ 1 w 19"/>
                    <a:gd name="T7" fmla="*/ 0 h 20"/>
                    <a:gd name="T8" fmla="*/ 0 w 19"/>
                    <a:gd name="T9" fmla="*/ 1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0" y="2"/>
                      </a:moveTo>
                      <a:lnTo>
                        <a:pt x="3" y="20"/>
                      </a:lnTo>
                      <a:lnTo>
                        <a:pt x="19" y="17"/>
                      </a:lnTo>
                      <a:lnTo>
                        <a:pt x="16" y="0"/>
                      </a:lnTo>
                      <a:lnTo>
                        <a:pt x="0" y="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0" name="Freeform 284"/>
                <p:cNvSpPr>
                  <a:spLocks/>
                </p:cNvSpPr>
                <p:nvPr/>
              </p:nvSpPr>
              <p:spPr bwMode="auto">
                <a:xfrm>
                  <a:off x="4579" y="3421"/>
                  <a:ext cx="8" cy="10"/>
                </a:xfrm>
                <a:custGeom>
                  <a:avLst/>
                  <a:gdLst>
                    <a:gd name="T0" fmla="*/ 0 w 16"/>
                    <a:gd name="T1" fmla="*/ 1 h 20"/>
                    <a:gd name="T2" fmla="*/ 1 w 16"/>
                    <a:gd name="T3" fmla="*/ 1 h 20"/>
                    <a:gd name="T4" fmla="*/ 1 w 16"/>
                    <a:gd name="T5" fmla="*/ 1 h 20"/>
                    <a:gd name="T6" fmla="*/ 1 w 16"/>
                    <a:gd name="T7" fmla="*/ 0 h 20"/>
                    <a:gd name="T8" fmla="*/ 0 w 16"/>
                    <a:gd name="T9" fmla="*/ 1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3"/>
                      </a:moveTo>
                      <a:lnTo>
                        <a:pt x="3" y="20"/>
                      </a:lnTo>
                      <a:lnTo>
                        <a:pt x="16" y="17"/>
                      </a:lnTo>
                      <a:lnTo>
                        <a:pt x="13"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1" name="Freeform 285"/>
                <p:cNvSpPr>
                  <a:spLocks/>
                </p:cNvSpPr>
                <p:nvPr/>
              </p:nvSpPr>
              <p:spPr bwMode="auto">
                <a:xfrm>
                  <a:off x="4585" y="3415"/>
                  <a:ext cx="14" cy="14"/>
                </a:xfrm>
                <a:custGeom>
                  <a:avLst/>
                  <a:gdLst>
                    <a:gd name="T0" fmla="*/ 0 w 29"/>
                    <a:gd name="T1" fmla="*/ 1 h 28"/>
                    <a:gd name="T2" fmla="*/ 0 w 29"/>
                    <a:gd name="T3" fmla="*/ 1 h 28"/>
                    <a:gd name="T4" fmla="*/ 0 w 29"/>
                    <a:gd name="T5" fmla="*/ 1 h 28"/>
                    <a:gd name="T6" fmla="*/ 0 w 29"/>
                    <a:gd name="T7" fmla="*/ 0 h 28"/>
                    <a:gd name="T8" fmla="*/ 0 w 29"/>
                    <a:gd name="T9" fmla="*/ 1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0" y="13"/>
                      </a:moveTo>
                      <a:lnTo>
                        <a:pt x="9" y="28"/>
                      </a:lnTo>
                      <a:lnTo>
                        <a:pt x="29" y="15"/>
                      </a:lnTo>
                      <a:lnTo>
                        <a:pt x="21" y="0"/>
                      </a:lnTo>
                      <a:lnTo>
                        <a:pt x="0"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2" name="Freeform 286"/>
                <p:cNvSpPr>
                  <a:spLocks/>
                </p:cNvSpPr>
                <p:nvPr/>
              </p:nvSpPr>
              <p:spPr bwMode="auto">
                <a:xfrm>
                  <a:off x="4595" y="3404"/>
                  <a:ext cx="30" cy="19"/>
                </a:xfrm>
                <a:custGeom>
                  <a:avLst/>
                  <a:gdLst>
                    <a:gd name="T0" fmla="*/ 0 w 58"/>
                    <a:gd name="T1" fmla="*/ 1 h 38"/>
                    <a:gd name="T2" fmla="*/ 1 w 58"/>
                    <a:gd name="T3" fmla="*/ 2 h 38"/>
                    <a:gd name="T4" fmla="*/ 2 w 58"/>
                    <a:gd name="T5" fmla="*/ 1 h 38"/>
                    <a:gd name="T6" fmla="*/ 2 w 58"/>
                    <a:gd name="T7" fmla="*/ 0 h 38"/>
                    <a:gd name="T8" fmla="*/ 0 w 58"/>
                    <a:gd name="T9" fmla="*/ 1 h 38"/>
                    <a:gd name="T10" fmla="*/ 0 60000 65536"/>
                    <a:gd name="T11" fmla="*/ 0 60000 65536"/>
                    <a:gd name="T12" fmla="*/ 0 60000 65536"/>
                    <a:gd name="T13" fmla="*/ 0 60000 65536"/>
                    <a:gd name="T14" fmla="*/ 0 60000 65536"/>
                    <a:gd name="T15" fmla="*/ 0 w 58"/>
                    <a:gd name="T16" fmla="*/ 0 h 38"/>
                    <a:gd name="T17" fmla="*/ 58 w 58"/>
                    <a:gd name="T18" fmla="*/ 38 h 38"/>
                  </a:gdLst>
                  <a:ahLst/>
                  <a:cxnLst>
                    <a:cxn ang="T10">
                      <a:pos x="T0" y="T1"/>
                    </a:cxn>
                    <a:cxn ang="T11">
                      <a:pos x="T2" y="T3"/>
                    </a:cxn>
                    <a:cxn ang="T12">
                      <a:pos x="T4" y="T5"/>
                    </a:cxn>
                    <a:cxn ang="T13">
                      <a:pos x="T6" y="T7"/>
                    </a:cxn>
                    <a:cxn ang="T14">
                      <a:pos x="T8" y="T9"/>
                    </a:cxn>
                  </a:cxnLst>
                  <a:rect l="T15" t="T16" r="T17" b="T18"/>
                  <a:pathLst>
                    <a:path w="58" h="38">
                      <a:moveTo>
                        <a:pt x="0" y="22"/>
                      </a:moveTo>
                      <a:lnTo>
                        <a:pt x="7" y="38"/>
                      </a:lnTo>
                      <a:lnTo>
                        <a:pt x="58" y="16"/>
                      </a:lnTo>
                      <a:lnTo>
                        <a:pt x="51" y="0"/>
                      </a:lnTo>
                      <a:lnTo>
                        <a:pt x="0" y="2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3" name="Freeform 287"/>
                <p:cNvSpPr>
                  <a:spLocks/>
                </p:cNvSpPr>
                <p:nvPr/>
              </p:nvSpPr>
              <p:spPr bwMode="auto">
                <a:xfrm>
                  <a:off x="4620" y="3398"/>
                  <a:ext cx="16" cy="13"/>
                </a:xfrm>
                <a:custGeom>
                  <a:avLst/>
                  <a:gdLst>
                    <a:gd name="T0" fmla="*/ 0 w 31"/>
                    <a:gd name="T1" fmla="*/ 1 h 26"/>
                    <a:gd name="T2" fmla="*/ 1 w 31"/>
                    <a:gd name="T3" fmla="*/ 1 h 26"/>
                    <a:gd name="T4" fmla="*/ 1 w 31"/>
                    <a:gd name="T5" fmla="*/ 1 h 26"/>
                    <a:gd name="T6" fmla="*/ 1 w 31"/>
                    <a:gd name="T7" fmla="*/ 0 h 26"/>
                    <a:gd name="T8" fmla="*/ 0 w 31"/>
                    <a:gd name="T9" fmla="*/ 1 h 26"/>
                    <a:gd name="T10" fmla="*/ 0 60000 65536"/>
                    <a:gd name="T11" fmla="*/ 0 60000 65536"/>
                    <a:gd name="T12" fmla="*/ 0 60000 65536"/>
                    <a:gd name="T13" fmla="*/ 0 60000 65536"/>
                    <a:gd name="T14" fmla="*/ 0 60000 65536"/>
                    <a:gd name="T15" fmla="*/ 0 w 31"/>
                    <a:gd name="T16" fmla="*/ 0 h 26"/>
                    <a:gd name="T17" fmla="*/ 31 w 31"/>
                    <a:gd name="T18" fmla="*/ 26 h 26"/>
                  </a:gdLst>
                  <a:ahLst/>
                  <a:cxnLst>
                    <a:cxn ang="T10">
                      <a:pos x="T0" y="T1"/>
                    </a:cxn>
                    <a:cxn ang="T11">
                      <a:pos x="T2" y="T3"/>
                    </a:cxn>
                    <a:cxn ang="T12">
                      <a:pos x="T4" y="T5"/>
                    </a:cxn>
                    <a:cxn ang="T13">
                      <a:pos x="T6" y="T7"/>
                    </a:cxn>
                    <a:cxn ang="T14">
                      <a:pos x="T8" y="T9"/>
                    </a:cxn>
                  </a:cxnLst>
                  <a:rect l="T15" t="T16" r="T17" b="T18"/>
                  <a:pathLst>
                    <a:path w="31" h="26">
                      <a:moveTo>
                        <a:pt x="0" y="11"/>
                      </a:moveTo>
                      <a:lnTo>
                        <a:pt x="9" y="26"/>
                      </a:lnTo>
                      <a:lnTo>
                        <a:pt x="31" y="14"/>
                      </a:lnTo>
                      <a:lnTo>
                        <a:pt x="22" y="0"/>
                      </a:lnTo>
                      <a:lnTo>
                        <a:pt x="0" y="1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4" name="Freeform 288"/>
                <p:cNvSpPr>
                  <a:spLocks/>
                </p:cNvSpPr>
                <p:nvPr/>
              </p:nvSpPr>
              <p:spPr bwMode="auto">
                <a:xfrm>
                  <a:off x="4631" y="3384"/>
                  <a:ext cx="25" cy="22"/>
                </a:xfrm>
                <a:custGeom>
                  <a:avLst/>
                  <a:gdLst>
                    <a:gd name="T0" fmla="*/ 0 w 50"/>
                    <a:gd name="T1" fmla="*/ 1 h 44"/>
                    <a:gd name="T2" fmla="*/ 1 w 50"/>
                    <a:gd name="T3" fmla="*/ 2 h 44"/>
                    <a:gd name="T4" fmla="*/ 2 w 50"/>
                    <a:gd name="T5" fmla="*/ 1 h 44"/>
                    <a:gd name="T6" fmla="*/ 2 w 50"/>
                    <a:gd name="T7" fmla="*/ 0 h 44"/>
                    <a:gd name="T8" fmla="*/ 0 w 50"/>
                    <a:gd name="T9" fmla="*/ 1 h 44"/>
                    <a:gd name="T10" fmla="*/ 0 60000 65536"/>
                    <a:gd name="T11" fmla="*/ 0 60000 65536"/>
                    <a:gd name="T12" fmla="*/ 0 60000 65536"/>
                    <a:gd name="T13" fmla="*/ 0 60000 65536"/>
                    <a:gd name="T14" fmla="*/ 0 60000 65536"/>
                    <a:gd name="T15" fmla="*/ 0 w 50"/>
                    <a:gd name="T16" fmla="*/ 0 h 44"/>
                    <a:gd name="T17" fmla="*/ 50 w 50"/>
                    <a:gd name="T18" fmla="*/ 44 h 44"/>
                  </a:gdLst>
                  <a:ahLst/>
                  <a:cxnLst>
                    <a:cxn ang="T10">
                      <a:pos x="T0" y="T1"/>
                    </a:cxn>
                    <a:cxn ang="T11">
                      <a:pos x="T2" y="T3"/>
                    </a:cxn>
                    <a:cxn ang="T12">
                      <a:pos x="T4" y="T5"/>
                    </a:cxn>
                    <a:cxn ang="T13">
                      <a:pos x="T6" y="T7"/>
                    </a:cxn>
                    <a:cxn ang="T14">
                      <a:pos x="T8" y="T9"/>
                    </a:cxn>
                  </a:cxnLst>
                  <a:rect l="T15" t="T16" r="T17" b="T18"/>
                  <a:pathLst>
                    <a:path w="50" h="44">
                      <a:moveTo>
                        <a:pt x="0" y="30"/>
                      </a:moveTo>
                      <a:lnTo>
                        <a:pt x="10" y="44"/>
                      </a:lnTo>
                      <a:lnTo>
                        <a:pt x="50" y="15"/>
                      </a:lnTo>
                      <a:lnTo>
                        <a:pt x="40" y="0"/>
                      </a:lnTo>
                      <a:lnTo>
                        <a:pt x="0" y="3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5" name="Freeform 289"/>
                <p:cNvSpPr>
                  <a:spLocks/>
                </p:cNvSpPr>
                <p:nvPr/>
              </p:nvSpPr>
              <p:spPr bwMode="auto">
                <a:xfrm>
                  <a:off x="4651" y="3364"/>
                  <a:ext cx="27" cy="27"/>
                </a:xfrm>
                <a:custGeom>
                  <a:avLst/>
                  <a:gdLst>
                    <a:gd name="T0" fmla="*/ 0 w 55"/>
                    <a:gd name="T1" fmla="*/ 2 h 54"/>
                    <a:gd name="T2" fmla="*/ 0 w 55"/>
                    <a:gd name="T3" fmla="*/ 2 h 54"/>
                    <a:gd name="T4" fmla="*/ 1 w 55"/>
                    <a:gd name="T5" fmla="*/ 1 h 54"/>
                    <a:gd name="T6" fmla="*/ 1 w 55"/>
                    <a:gd name="T7" fmla="*/ 0 h 54"/>
                    <a:gd name="T8" fmla="*/ 0 w 55"/>
                    <a:gd name="T9" fmla="*/ 2 h 54"/>
                    <a:gd name="T10" fmla="*/ 0 60000 65536"/>
                    <a:gd name="T11" fmla="*/ 0 60000 65536"/>
                    <a:gd name="T12" fmla="*/ 0 60000 65536"/>
                    <a:gd name="T13" fmla="*/ 0 60000 65536"/>
                    <a:gd name="T14" fmla="*/ 0 60000 65536"/>
                    <a:gd name="T15" fmla="*/ 0 w 55"/>
                    <a:gd name="T16" fmla="*/ 0 h 54"/>
                    <a:gd name="T17" fmla="*/ 55 w 55"/>
                    <a:gd name="T18" fmla="*/ 54 h 54"/>
                  </a:gdLst>
                  <a:ahLst/>
                  <a:cxnLst>
                    <a:cxn ang="T10">
                      <a:pos x="T0" y="T1"/>
                    </a:cxn>
                    <a:cxn ang="T11">
                      <a:pos x="T2" y="T3"/>
                    </a:cxn>
                    <a:cxn ang="T12">
                      <a:pos x="T4" y="T5"/>
                    </a:cxn>
                    <a:cxn ang="T13">
                      <a:pos x="T6" y="T7"/>
                    </a:cxn>
                    <a:cxn ang="T14">
                      <a:pos x="T8" y="T9"/>
                    </a:cxn>
                  </a:cxnLst>
                  <a:rect l="T15" t="T16" r="T17" b="T18"/>
                  <a:pathLst>
                    <a:path w="55" h="54">
                      <a:moveTo>
                        <a:pt x="0" y="41"/>
                      </a:moveTo>
                      <a:lnTo>
                        <a:pt x="10" y="54"/>
                      </a:lnTo>
                      <a:lnTo>
                        <a:pt x="55" y="13"/>
                      </a:lnTo>
                      <a:lnTo>
                        <a:pt x="45" y="0"/>
                      </a:lnTo>
                      <a:lnTo>
                        <a:pt x="0" y="4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6" name="Freeform 290"/>
                <p:cNvSpPr>
                  <a:spLocks/>
                </p:cNvSpPr>
                <p:nvPr/>
              </p:nvSpPr>
              <p:spPr bwMode="auto">
                <a:xfrm>
                  <a:off x="4673" y="3360"/>
                  <a:ext cx="10" cy="11"/>
                </a:xfrm>
                <a:custGeom>
                  <a:avLst/>
                  <a:gdLst>
                    <a:gd name="T0" fmla="*/ 0 w 19"/>
                    <a:gd name="T1" fmla="*/ 1 h 22"/>
                    <a:gd name="T2" fmla="*/ 1 w 19"/>
                    <a:gd name="T3" fmla="*/ 1 h 22"/>
                    <a:gd name="T4" fmla="*/ 1 w 19"/>
                    <a:gd name="T5" fmla="*/ 1 h 22"/>
                    <a:gd name="T6" fmla="*/ 1 w 19"/>
                    <a:gd name="T7" fmla="*/ 0 h 22"/>
                    <a:gd name="T8" fmla="*/ 0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0" y="9"/>
                      </a:moveTo>
                      <a:lnTo>
                        <a:pt x="10" y="22"/>
                      </a:lnTo>
                      <a:lnTo>
                        <a:pt x="19" y="13"/>
                      </a:lnTo>
                      <a:lnTo>
                        <a:pt x="8" y="0"/>
                      </a:lnTo>
                      <a:lnTo>
                        <a:pt x="0" y="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7" name="Freeform 291"/>
                <p:cNvSpPr>
                  <a:spLocks/>
                </p:cNvSpPr>
                <p:nvPr/>
              </p:nvSpPr>
              <p:spPr bwMode="auto">
                <a:xfrm>
                  <a:off x="4678" y="3355"/>
                  <a:ext cx="10" cy="11"/>
                </a:xfrm>
                <a:custGeom>
                  <a:avLst/>
                  <a:gdLst>
                    <a:gd name="T0" fmla="*/ 0 w 21"/>
                    <a:gd name="T1" fmla="*/ 1 h 21"/>
                    <a:gd name="T2" fmla="*/ 0 w 21"/>
                    <a:gd name="T3" fmla="*/ 1 h 21"/>
                    <a:gd name="T4" fmla="*/ 0 w 21"/>
                    <a:gd name="T5" fmla="*/ 1 h 21"/>
                    <a:gd name="T6" fmla="*/ 0 w 21"/>
                    <a:gd name="T7" fmla="*/ 0 h 21"/>
                    <a:gd name="T8" fmla="*/ 0 w 21"/>
                    <a:gd name="T9" fmla="*/ 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7"/>
                      </a:moveTo>
                      <a:lnTo>
                        <a:pt x="11" y="21"/>
                      </a:lnTo>
                      <a:lnTo>
                        <a:pt x="21" y="14"/>
                      </a:lnTo>
                      <a:lnTo>
                        <a:pt x="11" y="0"/>
                      </a:lnTo>
                      <a:lnTo>
                        <a:pt x="0" y="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8" name="Freeform 292"/>
                <p:cNvSpPr>
                  <a:spLocks/>
                </p:cNvSpPr>
                <p:nvPr/>
              </p:nvSpPr>
              <p:spPr bwMode="auto">
                <a:xfrm>
                  <a:off x="4682" y="3333"/>
                  <a:ext cx="26" cy="30"/>
                </a:xfrm>
                <a:custGeom>
                  <a:avLst/>
                  <a:gdLst>
                    <a:gd name="T0" fmla="*/ 0 w 53"/>
                    <a:gd name="T1" fmla="*/ 2 h 59"/>
                    <a:gd name="T2" fmla="*/ 0 w 53"/>
                    <a:gd name="T3" fmla="*/ 2 h 59"/>
                    <a:gd name="T4" fmla="*/ 1 w 53"/>
                    <a:gd name="T5" fmla="*/ 1 h 59"/>
                    <a:gd name="T6" fmla="*/ 1 w 53"/>
                    <a:gd name="T7" fmla="*/ 0 h 59"/>
                    <a:gd name="T8" fmla="*/ 0 w 53"/>
                    <a:gd name="T9" fmla="*/ 2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0" y="46"/>
                      </a:moveTo>
                      <a:lnTo>
                        <a:pt x="12" y="59"/>
                      </a:lnTo>
                      <a:lnTo>
                        <a:pt x="53" y="13"/>
                      </a:lnTo>
                      <a:lnTo>
                        <a:pt x="41" y="0"/>
                      </a:lnTo>
                      <a:lnTo>
                        <a:pt x="0" y="4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9" name="Freeform 293"/>
                <p:cNvSpPr>
                  <a:spLocks/>
                </p:cNvSpPr>
                <p:nvPr/>
              </p:nvSpPr>
              <p:spPr bwMode="auto">
                <a:xfrm>
                  <a:off x="4702" y="3312"/>
                  <a:ext cx="20" cy="27"/>
                </a:xfrm>
                <a:custGeom>
                  <a:avLst/>
                  <a:gdLst>
                    <a:gd name="T0" fmla="*/ 0 w 39"/>
                    <a:gd name="T1" fmla="*/ 1 h 56"/>
                    <a:gd name="T2" fmla="*/ 1 w 39"/>
                    <a:gd name="T3" fmla="*/ 1 h 56"/>
                    <a:gd name="T4" fmla="*/ 2 w 39"/>
                    <a:gd name="T5" fmla="*/ 0 h 56"/>
                    <a:gd name="T6" fmla="*/ 1 w 39"/>
                    <a:gd name="T7" fmla="*/ 0 h 56"/>
                    <a:gd name="T8" fmla="*/ 0 w 39"/>
                    <a:gd name="T9" fmla="*/ 1 h 56"/>
                    <a:gd name="T10" fmla="*/ 0 60000 65536"/>
                    <a:gd name="T11" fmla="*/ 0 60000 65536"/>
                    <a:gd name="T12" fmla="*/ 0 60000 65536"/>
                    <a:gd name="T13" fmla="*/ 0 60000 65536"/>
                    <a:gd name="T14" fmla="*/ 0 60000 65536"/>
                    <a:gd name="T15" fmla="*/ 0 w 39"/>
                    <a:gd name="T16" fmla="*/ 0 h 56"/>
                    <a:gd name="T17" fmla="*/ 39 w 39"/>
                    <a:gd name="T18" fmla="*/ 56 h 56"/>
                  </a:gdLst>
                  <a:ahLst/>
                  <a:cxnLst>
                    <a:cxn ang="T10">
                      <a:pos x="T0" y="T1"/>
                    </a:cxn>
                    <a:cxn ang="T11">
                      <a:pos x="T2" y="T3"/>
                    </a:cxn>
                    <a:cxn ang="T12">
                      <a:pos x="T4" y="T5"/>
                    </a:cxn>
                    <a:cxn ang="T13">
                      <a:pos x="T6" y="T7"/>
                    </a:cxn>
                    <a:cxn ang="T14">
                      <a:pos x="T8" y="T9"/>
                    </a:cxn>
                  </a:cxnLst>
                  <a:rect l="T15" t="T16" r="T17" b="T18"/>
                  <a:pathLst>
                    <a:path w="39" h="56">
                      <a:moveTo>
                        <a:pt x="0" y="43"/>
                      </a:moveTo>
                      <a:lnTo>
                        <a:pt x="12" y="56"/>
                      </a:lnTo>
                      <a:lnTo>
                        <a:pt x="39" y="13"/>
                      </a:lnTo>
                      <a:lnTo>
                        <a:pt x="28" y="0"/>
                      </a:lnTo>
                      <a:lnTo>
                        <a:pt x="0" y="4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0" name="Freeform 294"/>
                <p:cNvSpPr>
                  <a:spLocks/>
                </p:cNvSpPr>
                <p:nvPr/>
              </p:nvSpPr>
              <p:spPr bwMode="auto">
                <a:xfrm>
                  <a:off x="4716" y="3301"/>
                  <a:ext cx="13" cy="17"/>
                </a:xfrm>
                <a:custGeom>
                  <a:avLst/>
                  <a:gdLst>
                    <a:gd name="T0" fmla="*/ 0 w 26"/>
                    <a:gd name="T1" fmla="*/ 0 h 35"/>
                    <a:gd name="T2" fmla="*/ 1 w 26"/>
                    <a:gd name="T3" fmla="*/ 1 h 35"/>
                    <a:gd name="T4" fmla="*/ 1 w 26"/>
                    <a:gd name="T5" fmla="*/ 0 h 35"/>
                    <a:gd name="T6" fmla="*/ 1 w 26"/>
                    <a:gd name="T7" fmla="*/ 0 h 35"/>
                    <a:gd name="T8" fmla="*/ 0 w 26"/>
                    <a:gd name="T9" fmla="*/ 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0" y="22"/>
                      </a:moveTo>
                      <a:lnTo>
                        <a:pt x="11" y="35"/>
                      </a:lnTo>
                      <a:lnTo>
                        <a:pt x="26" y="14"/>
                      </a:lnTo>
                      <a:lnTo>
                        <a:pt x="14" y="0"/>
                      </a:lnTo>
                      <a:lnTo>
                        <a:pt x="0" y="2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1" name="Freeform 295"/>
                <p:cNvSpPr>
                  <a:spLocks/>
                </p:cNvSpPr>
                <p:nvPr/>
              </p:nvSpPr>
              <p:spPr bwMode="auto">
                <a:xfrm>
                  <a:off x="4723" y="3283"/>
                  <a:ext cx="16" cy="23"/>
                </a:xfrm>
                <a:custGeom>
                  <a:avLst/>
                  <a:gdLst>
                    <a:gd name="T0" fmla="*/ 0 w 32"/>
                    <a:gd name="T1" fmla="*/ 1 h 47"/>
                    <a:gd name="T2" fmla="*/ 1 w 32"/>
                    <a:gd name="T3" fmla="*/ 1 h 47"/>
                    <a:gd name="T4" fmla="*/ 1 w 32"/>
                    <a:gd name="T5" fmla="*/ 0 h 47"/>
                    <a:gd name="T6" fmla="*/ 1 w 32"/>
                    <a:gd name="T7" fmla="*/ 0 h 47"/>
                    <a:gd name="T8" fmla="*/ 0 w 32"/>
                    <a:gd name="T9" fmla="*/ 1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0" y="38"/>
                      </a:moveTo>
                      <a:lnTo>
                        <a:pt x="14" y="47"/>
                      </a:lnTo>
                      <a:lnTo>
                        <a:pt x="32" y="9"/>
                      </a:lnTo>
                      <a:lnTo>
                        <a:pt x="17" y="0"/>
                      </a:lnTo>
                      <a:lnTo>
                        <a:pt x="0" y="3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2" name="Freeform 296"/>
                <p:cNvSpPr>
                  <a:spLocks/>
                </p:cNvSpPr>
                <p:nvPr/>
              </p:nvSpPr>
              <p:spPr bwMode="auto">
                <a:xfrm>
                  <a:off x="4732" y="3268"/>
                  <a:ext cx="16" cy="20"/>
                </a:xfrm>
                <a:custGeom>
                  <a:avLst/>
                  <a:gdLst>
                    <a:gd name="T0" fmla="*/ 0 w 30"/>
                    <a:gd name="T1" fmla="*/ 0 h 41"/>
                    <a:gd name="T2" fmla="*/ 1 w 30"/>
                    <a:gd name="T3" fmla="*/ 1 h 41"/>
                    <a:gd name="T4" fmla="*/ 2 w 30"/>
                    <a:gd name="T5" fmla="*/ 0 h 41"/>
                    <a:gd name="T6" fmla="*/ 1 w 30"/>
                    <a:gd name="T7" fmla="*/ 0 h 41"/>
                    <a:gd name="T8" fmla="*/ 0 w 30"/>
                    <a:gd name="T9" fmla="*/ 0 h 41"/>
                    <a:gd name="T10" fmla="*/ 0 60000 65536"/>
                    <a:gd name="T11" fmla="*/ 0 60000 65536"/>
                    <a:gd name="T12" fmla="*/ 0 60000 65536"/>
                    <a:gd name="T13" fmla="*/ 0 60000 65536"/>
                    <a:gd name="T14" fmla="*/ 0 60000 65536"/>
                    <a:gd name="T15" fmla="*/ 0 w 30"/>
                    <a:gd name="T16" fmla="*/ 0 h 41"/>
                    <a:gd name="T17" fmla="*/ 30 w 30"/>
                    <a:gd name="T18" fmla="*/ 41 h 41"/>
                  </a:gdLst>
                  <a:ahLst/>
                  <a:cxnLst>
                    <a:cxn ang="T10">
                      <a:pos x="T0" y="T1"/>
                    </a:cxn>
                    <a:cxn ang="T11">
                      <a:pos x="T2" y="T3"/>
                    </a:cxn>
                    <a:cxn ang="T12">
                      <a:pos x="T4" y="T5"/>
                    </a:cxn>
                    <a:cxn ang="T13">
                      <a:pos x="T6" y="T7"/>
                    </a:cxn>
                    <a:cxn ang="T14">
                      <a:pos x="T8" y="T9"/>
                    </a:cxn>
                  </a:cxnLst>
                  <a:rect l="T15" t="T16" r="T17" b="T18"/>
                  <a:pathLst>
                    <a:path w="30" h="41">
                      <a:moveTo>
                        <a:pt x="0" y="28"/>
                      </a:moveTo>
                      <a:lnTo>
                        <a:pt x="11" y="41"/>
                      </a:lnTo>
                      <a:lnTo>
                        <a:pt x="30" y="13"/>
                      </a:lnTo>
                      <a:lnTo>
                        <a:pt x="19" y="0"/>
                      </a:lnTo>
                      <a:lnTo>
                        <a:pt x="0" y="2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3" name="Freeform 297"/>
                <p:cNvSpPr>
                  <a:spLocks/>
                </p:cNvSpPr>
                <p:nvPr/>
              </p:nvSpPr>
              <p:spPr bwMode="auto">
                <a:xfrm>
                  <a:off x="4742" y="3259"/>
                  <a:ext cx="13" cy="16"/>
                </a:xfrm>
                <a:custGeom>
                  <a:avLst/>
                  <a:gdLst>
                    <a:gd name="T0" fmla="*/ 0 w 26"/>
                    <a:gd name="T1" fmla="*/ 1 h 32"/>
                    <a:gd name="T2" fmla="*/ 1 w 26"/>
                    <a:gd name="T3" fmla="*/ 1 h 32"/>
                    <a:gd name="T4" fmla="*/ 1 w 26"/>
                    <a:gd name="T5" fmla="*/ 1 h 32"/>
                    <a:gd name="T6" fmla="*/ 1 w 26"/>
                    <a:gd name="T7" fmla="*/ 0 h 32"/>
                    <a:gd name="T8" fmla="*/ 0 w 26"/>
                    <a:gd name="T9" fmla="*/ 1 h 32"/>
                    <a:gd name="T10" fmla="*/ 0 60000 65536"/>
                    <a:gd name="T11" fmla="*/ 0 60000 65536"/>
                    <a:gd name="T12" fmla="*/ 0 60000 65536"/>
                    <a:gd name="T13" fmla="*/ 0 60000 65536"/>
                    <a:gd name="T14" fmla="*/ 0 60000 65536"/>
                    <a:gd name="T15" fmla="*/ 0 w 26"/>
                    <a:gd name="T16" fmla="*/ 0 h 32"/>
                    <a:gd name="T17" fmla="*/ 26 w 26"/>
                    <a:gd name="T18" fmla="*/ 32 h 32"/>
                  </a:gdLst>
                  <a:ahLst/>
                  <a:cxnLst>
                    <a:cxn ang="T10">
                      <a:pos x="T0" y="T1"/>
                    </a:cxn>
                    <a:cxn ang="T11">
                      <a:pos x="T2" y="T3"/>
                    </a:cxn>
                    <a:cxn ang="T12">
                      <a:pos x="T4" y="T5"/>
                    </a:cxn>
                    <a:cxn ang="T13">
                      <a:pos x="T6" y="T7"/>
                    </a:cxn>
                    <a:cxn ang="T14">
                      <a:pos x="T8" y="T9"/>
                    </a:cxn>
                  </a:cxnLst>
                  <a:rect l="T15" t="T16" r="T17" b="T18"/>
                  <a:pathLst>
                    <a:path w="26" h="32">
                      <a:moveTo>
                        <a:pt x="0" y="19"/>
                      </a:moveTo>
                      <a:lnTo>
                        <a:pt x="11" y="32"/>
                      </a:lnTo>
                      <a:lnTo>
                        <a:pt x="26" y="13"/>
                      </a:lnTo>
                      <a:lnTo>
                        <a:pt x="14" y="0"/>
                      </a:lnTo>
                      <a:lnTo>
                        <a:pt x="0" y="1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4" name="Freeform 298"/>
                <p:cNvSpPr>
                  <a:spLocks/>
                </p:cNvSpPr>
                <p:nvPr/>
              </p:nvSpPr>
              <p:spPr bwMode="auto">
                <a:xfrm>
                  <a:off x="4748" y="3235"/>
                  <a:ext cx="17" cy="28"/>
                </a:xfrm>
                <a:custGeom>
                  <a:avLst/>
                  <a:gdLst>
                    <a:gd name="T0" fmla="*/ 0 w 33"/>
                    <a:gd name="T1" fmla="*/ 2 h 56"/>
                    <a:gd name="T2" fmla="*/ 1 w 33"/>
                    <a:gd name="T3" fmla="*/ 2 h 56"/>
                    <a:gd name="T4" fmla="*/ 2 w 33"/>
                    <a:gd name="T5" fmla="*/ 1 h 56"/>
                    <a:gd name="T6" fmla="*/ 1 w 33"/>
                    <a:gd name="T7" fmla="*/ 0 h 56"/>
                    <a:gd name="T8" fmla="*/ 0 w 33"/>
                    <a:gd name="T9" fmla="*/ 2 h 56"/>
                    <a:gd name="T10" fmla="*/ 0 60000 65536"/>
                    <a:gd name="T11" fmla="*/ 0 60000 65536"/>
                    <a:gd name="T12" fmla="*/ 0 60000 65536"/>
                    <a:gd name="T13" fmla="*/ 0 60000 65536"/>
                    <a:gd name="T14" fmla="*/ 0 60000 65536"/>
                    <a:gd name="T15" fmla="*/ 0 w 33"/>
                    <a:gd name="T16" fmla="*/ 0 h 56"/>
                    <a:gd name="T17" fmla="*/ 33 w 33"/>
                    <a:gd name="T18" fmla="*/ 56 h 56"/>
                  </a:gdLst>
                  <a:ahLst/>
                  <a:cxnLst>
                    <a:cxn ang="T10">
                      <a:pos x="T0" y="T1"/>
                    </a:cxn>
                    <a:cxn ang="T11">
                      <a:pos x="T2" y="T3"/>
                    </a:cxn>
                    <a:cxn ang="T12">
                      <a:pos x="T4" y="T5"/>
                    </a:cxn>
                    <a:cxn ang="T13">
                      <a:pos x="T6" y="T7"/>
                    </a:cxn>
                    <a:cxn ang="T14">
                      <a:pos x="T8" y="T9"/>
                    </a:cxn>
                  </a:cxnLst>
                  <a:rect l="T15" t="T16" r="T17" b="T18"/>
                  <a:pathLst>
                    <a:path w="33" h="56">
                      <a:moveTo>
                        <a:pt x="0" y="50"/>
                      </a:moveTo>
                      <a:lnTo>
                        <a:pt x="14" y="56"/>
                      </a:lnTo>
                      <a:lnTo>
                        <a:pt x="33" y="6"/>
                      </a:lnTo>
                      <a:lnTo>
                        <a:pt x="19" y="0"/>
                      </a:lnTo>
                      <a:lnTo>
                        <a:pt x="0" y="5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5" name="Freeform 299"/>
                <p:cNvSpPr>
                  <a:spLocks/>
                </p:cNvSpPr>
                <p:nvPr/>
              </p:nvSpPr>
              <p:spPr bwMode="auto">
                <a:xfrm>
                  <a:off x="4759" y="3229"/>
                  <a:ext cx="10" cy="11"/>
                </a:xfrm>
                <a:custGeom>
                  <a:avLst/>
                  <a:gdLst>
                    <a:gd name="T0" fmla="*/ 0 w 19"/>
                    <a:gd name="T1" fmla="*/ 1 h 22"/>
                    <a:gd name="T2" fmla="*/ 1 w 19"/>
                    <a:gd name="T3" fmla="*/ 1 h 22"/>
                    <a:gd name="T4" fmla="*/ 1 w 19"/>
                    <a:gd name="T5" fmla="*/ 1 h 22"/>
                    <a:gd name="T6" fmla="*/ 1 w 19"/>
                    <a:gd name="T7" fmla="*/ 0 h 22"/>
                    <a:gd name="T8" fmla="*/ 0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0" y="9"/>
                      </a:moveTo>
                      <a:lnTo>
                        <a:pt x="11" y="22"/>
                      </a:lnTo>
                      <a:lnTo>
                        <a:pt x="19" y="13"/>
                      </a:lnTo>
                      <a:lnTo>
                        <a:pt x="9" y="0"/>
                      </a:lnTo>
                      <a:lnTo>
                        <a:pt x="0" y="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6" name="Freeform 300"/>
                <p:cNvSpPr>
                  <a:spLocks/>
                </p:cNvSpPr>
                <p:nvPr/>
              </p:nvSpPr>
              <p:spPr bwMode="auto">
                <a:xfrm>
                  <a:off x="4762" y="3208"/>
                  <a:ext cx="18" cy="27"/>
                </a:xfrm>
                <a:custGeom>
                  <a:avLst/>
                  <a:gdLst>
                    <a:gd name="T0" fmla="*/ 0 w 35"/>
                    <a:gd name="T1" fmla="*/ 2 h 52"/>
                    <a:gd name="T2" fmla="*/ 1 w 35"/>
                    <a:gd name="T3" fmla="*/ 2 h 52"/>
                    <a:gd name="T4" fmla="*/ 2 w 35"/>
                    <a:gd name="T5" fmla="*/ 1 h 52"/>
                    <a:gd name="T6" fmla="*/ 1 w 35"/>
                    <a:gd name="T7" fmla="*/ 0 h 52"/>
                    <a:gd name="T8" fmla="*/ 0 w 35"/>
                    <a:gd name="T9" fmla="*/ 2 h 52"/>
                    <a:gd name="T10" fmla="*/ 0 60000 65536"/>
                    <a:gd name="T11" fmla="*/ 0 60000 65536"/>
                    <a:gd name="T12" fmla="*/ 0 60000 65536"/>
                    <a:gd name="T13" fmla="*/ 0 60000 65536"/>
                    <a:gd name="T14" fmla="*/ 0 60000 65536"/>
                    <a:gd name="T15" fmla="*/ 0 w 35"/>
                    <a:gd name="T16" fmla="*/ 0 h 52"/>
                    <a:gd name="T17" fmla="*/ 35 w 35"/>
                    <a:gd name="T18" fmla="*/ 52 h 52"/>
                  </a:gdLst>
                  <a:ahLst/>
                  <a:cxnLst>
                    <a:cxn ang="T10">
                      <a:pos x="T0" y="T1"/>
                    </a:cxn>
                    <a:cxn ang="T11">
                      <a:pos x="T2" y="T3"/>
                    </a:cxn>
                    <a:cxn ang="T12">
                      <a:pos x="T4" y="T5"/>
                    </a:cxn>
                    <a:cxn ang="T13">
                      <a:pos x="T6" y="T7"/>
                    </a:cxn>
                    <a:cxn ang="T14">
                      <a:pos x="T8" y="T9"/>
                    </a:cxn>
                  </a:cxnLst>
                  <a:rect l="T15" t="T16" r="T17" b="T18"/>
                  <a:pathLst>
                    <a:path w="35" h="52">
                      <a:moveTo>
                        <a:pt x="0" y="43"/>
                      </a:moveTo>
                      <a:lnTo>
                        <a:pt x="15" y="52"/>
                      </a:lnTo>
                      <a:lnTo>
                        <a:pt x="35" y="8"/>
                      </a:lnTo>
                      <a:lnTo>
                        <a:pt x="21" y="0"/>
                      </a:lnTo>
                      <a:lnTo>
                        <a:pt x="0" y="4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7" name="Freeform 301"/>
                <p:cNvSpPr>
                  <a:spLocks/>
                </p:cNvSpPr>
                <p:nvPr/>
              </p:nvSpPr>
              <p:spPr bwMode="auto">
                <a:xfrm>
                  <a:off x="4772" y="3199"/>
                  <a:ext cx="11" cy="13"/>
                </a:xfrm>
                <a:custGeom>
                  <a:avLst/>
                  <a:gdLst>
                    <a:gd name="T0" fmla="*/ 0 w 22"/>
                    <a:gd name="T1" fmla="*/ 1 h 26"/>
                    <a:gd name="T2" fmla="*/ 1 w 22"/>
                    <a:gd name="T3" fmla="*/ 1 h 26"/>
                    <a:gd name="T4" fmla="*/ 1 w 22"/>
                    <a:gd name="T5" fmla="*/ 1 h 26"/>
                    <a:gd name="T6" fmla="*/ 1 w 22"/>
                    <a:gd name="T7" fmla="*/ 0 h 26"/>
                    <a:gd name="T8" fmla="*/ 0 w 22"/>
                    <a:gd name="T9" fmla="*/ 1 h 26"/>
                    <a:gd name="T10" fmla="*/ 0 60000 65536"/>
                    <a:gd name="T11" fmla="*/ 0 60000 65536"/>
                    <a:gd name="T12" fmla="*/ 0 60000 65536"/>
                    <a:gd name="T13" fmla="*/ 0 60000 65536"/>
                    <a:gd name="T14" fmla="*/ 0 60000 65536"/>
                    <a:gd name="T15" fmla="*/ 0 w 22"/>
                    <a:gd name="T16" fmla="*/ 0 h 26"/>
                    <a:gd name="T17" fmla="*/ 22 w 22"/>
                    <a:gd name="T18" fmla="*/ 26 h 26"/>
                  </a:gdLst>
                  <a:ahLst/>
                  <a:cxnLst>
                    <a:cxn ang="T10">
                      <a:pos x="T0" y="T1"/>
                    </a:cxn>
                    <a:cxn ang="T11">
                      <a:pos x="T2" y="T3"/>
                    </a:cxn>
                    <a:cxn ang="T12">
                      <a:pos x="T4" y="T5"/>
                    </a:cxn>
                    <a:cxn ang="T13">
                      <a:pos x="T6" y="T7"/>
                    </a:cxn>
                    <a:cxn ang="T14">
                      <a:pos x="T8" y="T9"/>
                    </a:cxn>
                  </a:cxnLst>
                  <a:rect l="T15" t="T16" r="T17" b="T18"/>
                  <a:pathLst>
                    <a:path w="22" h="26">
                      <a:moveTo>
                        <a:pt x="0" y="22"/>
                      </a:moveTo>
                      <a:lnTo>
                        <a:pt x="16" y="26"/>
                      </a:lnTo>
                      <a:lnTo>
                        <a:pt x="22" y="4"/>
                      </a:lnTo>
                      <a:lnTo>
                        <a:pt x="6" y="0"/>
                      </a:lnTo>
                      <a:lnTo>
                        <a:pt x="0" y="2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8" name="Freeform 302"/>
                <p:cNvSpPr>
                  <a:spLocks/>
                </p:cNvSpPr>
                <p:nvPr/>
              </p:nvSpPr>
              <p:spPr bwMode="auto">
                <a:xfrm>
                  <a:off x="4775" y="3174"/>
                  <a:ext cx="16" cy="27"/>
                </a:xfrm>
                <a:custGeom>
                  <a:avLst/>
                  <a:gdLst>
                    <a:gd name="T0" fmla="*/ 0 w 32"/>
                    <a:gd name="T1" fmla="*/ 2 h 54"/>
                    <a:gd name="T2" fmla="*/ 1 w 32"/>
                    <a:gd name="T3" fmla="*/ 2 h 54"/>
                    <a:gd name="T4" fmla="*/ 1 w 32"/>
                    <a:gd name="T5" fmla="*/ 1 h 54"/>
                    <a:gd name="T6" fmla="*/ 1 w 32"/>
                    <a:gd name="T7" fmla="*/ 0 h 54"/>
                    <a:gd name="T8" fmla="*/ 0 w 32"/>
                    <a:gd name="T9" fmla="*/ 2 h 54"/>
                    <a:gd name="T10" fmla="*/ 0 60000 65536"/>
                    <a:gd name="T11" fmla="*/ 0 60000 65536"/>
                    <a:gd name="T12" fmla="*/ 0 60000 65536"/>
                    <a:gd name="T13" fmla="*/ 0 60000 65536"/>
                    <a:gd name="T14" fmla="*/ 0 60000 65536"/>
                    <a:gd name="T15" fmla="*/ 0 w 32"/>
                    <a:gd name="T16" fmla="*/ 0 h 54"/>
                    <a:gd name="T17" fmla="*/ 32 w 32"/>
                    <a:gd name="T18" fmla="*/ 54 h 54"/>
                  </a:gdLst>
                  <a:ahLst/>
                  <a:cxnLst>
                    <a:cxn ang="T10">
                      <a:pos x="T0" y="T1"/>
                    </a:cxn>
                    <a:cxn ang="T11">
                      <a:pos x="T2" y="T3"/>
                    </a:cxn>
                    <a:cxn ang="T12">
                      <a:pos x="T4" y="T5"/>
                    </a:cxn>
                    <a:cxn ang="T13">
                      <a:pos x="T6" y="T7"/>
                    </a:cxn>
                    <a:cxn ang="T14">
                      <a:pos x="T8" y="T9"/>
                    </a:cxn>
                  </a:cxnLst>
                  <a:rect l="T15" t="T16" r="T17" b="T18"/>
                  <a:pathLst>
                    <a:path w="32" h="54">
                      <a:moveTo>
                        <a:pt x="0" y="48"/>
                      </a:moveTo>
                      <a:lnTo>
                        <a:pt x="16" y="54"/>
                      </a:lnTo>
                      <a:lnTo>
                        <a:pt x="32" y="6"/>
                      </a:lnTo>
                      <a:lnTo>
                        <a:pt x="16" y="0"/>
                      </a:lnTo>
                      <a:lnTo>
                        <a:pt x="0" y="4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9" name="Freeform 303"/>
                <p:cNvSpPr>
                  <a:spLocks/>
                </p:cNvSpPr>
                <p:nvPr/>
              </p:nvSpPr>
              <p:spPr bwMode="auto">
                <a:xfrm>
                  <a:off x="4785" y="3163"/>
                  <a:ext cx="16" cy="16"/>
                </a:xfrm>
                <a:custGeom>
                  <a:avLst/>
                  <a:gdLst>
                    <a:gd name="T0" fmla="*/ 0 w 32"/>
                    <a:gd name="T1" fmla="*/ 1 h 32"/>
                    <a:gd name="T2" fmla="*/ 1 w 32"/>
                    <a:gd name="T3" fmla="*/ 1 h 32"/>
                    <a:gd name="T4" fmla="*/ 1 w 32"/>
                    <a:gd name="T5" fmla="*/ 1 h 32"/>
                    <a:gd name="T6" fmla="*/ 1 w 32"/>
                    <a:gd name="T7" fmla="*/ 0 h 32"/>
                    <a:gd name="T8" fmla="*/ 0 w 32"/>
                    <a:gd name="T9" fmla="*/ 1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0" y="18"/>
                      </a:moveTo>
                      <a:lnTo>
                        <a:pt x="11" y="32"/>
                      </a:lnTo>
                      <a:lnTo>
                        <a:pt x="32" y="15"/>
                      </a:lnTo>
                      <a:lnTo>
                        <a:pt x="22" y="0"/>
                      </a:lnTo>
                      <a:lnTo>
                        <a:pt x="0" y="1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0" name="Freeform 304"/>
                <p:cNvSpPr>
                  <a:spLocks/>
                </p:cNvSpPr>
                <p:nvPr/>
              </p:nvSpPr>
              <p:spPr bwMode="auto">
                <a:xfrm>
                  <a:off x="4796" y="3154"/>
                  <a:ext cx="19" cy="16"/>
                </a:xfrm>
                <a:custGeom>
                  <a:avLst/>
                  <a:gdLst>
                    <a:gd name="T0" fmla="*/ 0 w 38"/>
                    <a:gd name="T1" fmla="*/ 0 h 34"/>
                    <a:gd name="T2" fmla="*/ 1 w 38"/>
                    <a:gd name="T3" fmla="*/ 1 h 34"/>
                    <a:gd name="T4" fmla="*/ 2 w 38"/>
                    <a:gd name="T5" fmla="*/ 0 h 34"/>
                    <a:gd name="T6" fmla="*/ 1 w 38"/>
                    <a:gd name="T7" fmla="*/ 0 h 34"/>
                    <a:gd name="T8" fmla="*/ 0 w 38"/>
                    <a:gd name="T9" fmla="*/ 0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0" y="19"/>
                      </a:moveTo>
                      <a:lnTo>
                        <a:pt x="9" y="34"/>
                      </a:lnTo>
                      <a:lnTo>
                        <a:pt x="38" y="15"/>
                      </a:lnTo>
                      <a:lnTo>
                        <a:pt x="29" y="0"/>
                      </a:lnTo>
                      <a:lnTo>
                        <a:pt x="0" y="1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1" name="Freeform 305"/>
                <p:cNvSpPr>
                  <a:spLocks/>
                </p:cNvSpPr>
                <p:nvPr/>
              </p:nvSpPr>
              <p:spPr bwMode="auto">
                <a:xfrm>
                  <a:off x="4808" y="3131"/>
                  <a:ext cx="9" cy="26"/>
                </a:xfrm>
                <a:custGeom>
                  <a:avLst/>
                  <a:gdLst>
                    <a:gd name="T0" fmla="*/ 0 w 19"/>
                    <a:gd name="T1" fmla="*/ 1 h 53"/>
                    <a:gd name="T2" fmla="*/ 0 w 19"/>
                    <a:gd name="T3" fmla="*/ 1 h 53"/>
                    <a:gd name="T4" fmla="*/ 0 w 19"/>
                    <a:gd name="T5" fmla="*/ 0 h 53"/>
                    <a:gd name="T6" fmla="*/ 0 w 19"/>
                    <a:gd name="T7" fmla="*/ 0 h 53"/>
                    <a:gd name="T8" fmla="*/ 0 w 19"/>
                    <a:gd name="T9" fmla="*/ 1 h 53"/>
                    <a:gd name="T10" fmla="*/ 0 60000 65536"/>
                    <a:gd name="T11" fmla="*/ 0 60000 65536"/>
                    <a:gd name="T12" fmla="*/ 0 60000 65536"/>
                    <a:gd name="T13" fmla="*/ 0 60000 65536"/>
                    <a:gd name="T14" fmla="*/ 0 60000 65536"/>
                    <a:gd name="T15" fmla="*/ 0 w 19"/>
                    <a:gd name="T16" fmla="*/ 0 h 53"/>
                    <a:gd name="T17" fmla="*/ 19 w 19"/>
                    <a:gd name="T18" fmla="*/ 53 h 53"/>
                  </a:gdLst>
                  <a:ahLst/>
                  <a:cxnLst>
                    <a:cxn ang="T10">
                      <a:pos x="T0" y="T1"/>
                    </a:cxn>
                    <a:cxn ang="T11">
                      <a:pos x="T2" y="T3"/>
                    </a:cxn>
                    <a:cxn ang="T12">
                      <a:pos x="T4" y="T5"/>
                    </a:cxn>
                    <a:cxn ang="T13">
                      <a:pos x="T6" y="T7"/>
                    </a:cxn>
                    <a:cxn ang="T14">
                      <a:pos x="T8" y="T9"/>
                    </a:cxn>
                  </a:cxnLst>
                  <a:rect l="T15" t="T16" r="T17" b="T18"/>
                  <a:pathLst>
                    <a:path w="19" h="53">
                      <a:moveTo>
                        <a:pt x="0" y="53"/>
                      </a:moveTo>
                      <a:lnTo>
                        <a:pt x="17" y="53"/>
                      </a:lnTo>
                      <a:lnTo>
                        <a:pt x="19" y="0"/>
                      </a:lnTo>
                      <a:lnTo>
                        <a:pt x="1" y="0"/>
                      </a:lnTo>
                      <a:lnTo>
                        <a:pt x="0" y="5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2" name="Freeform 306"/>
                <p:cNvSpPr>
                  <a:spLocks/>
                </p:cNvSpPr>
                <p:nvPr/>
              </p:nvSpPr>
              <p:spPr bwMode="auto">
                <a:xfrm>
                  <a:off x="4811" y="3128"/>
                  <a:ext cx="6" cy="7"/>
                </a:xfrm>
                <a:custGeom>
                  <a:avLst/>
                  <a:gdLst>
                    <a:gd name="T0" fmla="*/ 0 w 11"/>
                    <a:gd name="T1" fmla="*/ 0 h 15"/>
                    <a:gd name="T2" fmla="*/ 1 w 11"/>
                    <a:gd name="T3" fmla="*/ 0 h 15"/>
                    <a:gd name="T4" fmla="*/ 1 w 11"/>
                    <a:gd name="T5" fmla="*/ 0 h 15"/>
                    <a:gd name="T6" fmla="*/ 1 w 11"/>
                    <a:gd name="T7" fmla="*/ 0 h 15"/>
                    <a:gd name="T8" fmla="*/ 0 w 11"/>
                    <a:gd name="T9" fmla="*/ 0 h 15"/>
                    <a:gd name="T10" fmla="*/ 0 60000 65536"/>
                    <a:gd name="T11" fmla="*/ 0 60000 65536"/>
                    <a:gd name="T12" fmla="*/ 0 60000 65536"/>
                    <a:gd name="T13" fmla="*/ 0 60000 65536"/>
                    <a:gd name="T14" fmla="*/ 0 60000 65536"/>
                    <a:gd name="T15" fmla="*/ 0 w 11"/>
                    <a:gd name="T16" fmla="*/ 0 h 15"/>
                    <a:gd name="T17" fmla="*/ 11 w 11"/>
                    <a:gd name="T18" fmla="*/ 15 h 15"/>
                  </a:gdLst>
                  <a:ahLst/>
                  <a:cxnLst>
                    <a:cxn ang="T10">
                      <a:pos x="T0" y="T1"/>
                    </a:cxn>
                    <a:cxn ang="T11">
                      <a:pos x="T2" y="T3"/>
                    </a:cxn>
                    <a:cxn ang="T12">
                      <a:pos x="T4" y="T5"/>
                    </a:cxn>
                    <a:cxn ang="T13">
                      <a:pos x="T6" y="T7"/>
                    </a:cxn>
                    <a:cxn ang="T14">
                      <a:pos x="T8" y="T9"/>
                    </a:cxn>
                  </a:cxnLst>
                  <a:rect l="T15" t="T16" r="T17" b="T18"/>
                  <a:pathLst>
                    <a:path w="11" h="15">
                      <a:moveTo>
                        <a:pt x="0" y="1"/>
                      </a:moveTo>
                      <a:lnTo>
                        <a:pt x="10" y="15"/>
                      </a:lnTo>
                      <a:lnTo>
                        <a:pt x="11" y="13"/>
                      </a:lnTo>
                      <a:lnTo>
                        <a:pt x="1" y="0"/>
                      </a:lnTo>
                      <a:lnTo>
                        <a:pt x="0" y="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3" name="Freeform 307"/>
                <p:cNvSpPr>
                  <a:spLocks/>
                </p:cNvSpPr>
                <p:nvPr/>
              </p:nvSpPr>
              <p:spPr bwMode="auto">
                <a:xfrm>
                  <a:off x="4809" y="3105"/>
                  <a:ext cx="11" cy="26"/>
                </a:xfrm>
                <a:custGeom>
                  <a:avLst/>
                  <a:gdLst>
                    <a:gd name="T0" fmla="*/ 0 w 22"/>
                    <a:gd name="T1" fmla="*/ 2 h 52"/>
                    <a:gd name="T2" fmla="*/ 1 w 22"/>
                    <a:gd name="T3" fmla="*/ 2 h 52"/>
                    <a:gd name="T4" fmla="*/ 1 w 22"/>
                    <a:gd name="T5" fmla="*/ 1 h 52"/>
                    <a:gd name="T6" fmla="*/ 1 w 22"/>
                    <a:gd name="T7" fmla="*/ 0 h 52"/>
                    <a:gd name="T8" fmla="*/ 0 w 22"/>
                    <a:gd name="T9" fmla="*/ 2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0" y="51"/>
                      </a:moveTo>
                      <a:lnTo>
                        <a:pt x="17" y="52"/>
                      </a:lnTo>
                      <a:lnTo>
                        <a:pt x="22" y="1"/>
                      </a:lnTo>
                      <a:lnTo>
                        <a:pt x="4" y="0"/>
                      </a:lnTo>
                      <a:lnTo>
                        <a:pt x="0" y="5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4" name="Freeform 308"/>
                <p:cNvSpPr>
                  <a:spLocks/>
                </p:cNvSpPr>
                <p:nvPr/>
              </p:nvSpPr>
              <p:spPr bwMode="auto">
                <a:xfrm>
                  <a:off x="4798" y="3087"/>
                  <a:ext cx="21" cy="22"/>
                </a:xfrm>
                <a:custGeom>
                  <a:avLst/>
                  <a:gdLst>
                    <a:gd name="T0" fmla="*/ 1 w 42"/>
                    <a:gd name="T1" fmla="*/ 2 h 42"/>
                    <a:gd name="T2" fmla="*/ 2 w 42"/>
                    <a:gd name="T3" fmla="*/ 1 h 42"/>
                    <a:gd name="T4" fmla="*/ 1 w 42"/>
                    <a:gd name="T5" fmla="*/ 0 h 42"/>
                    <a:gd name="T6" fmla="*/ 0 w 42"/>
                    <a:gd name="T7" fmla="*/ 1 h 42"/>
                    <a:gd name="T8" fmla="*/ 1 w 42"/>
                    <a:gd name="T9" fmla="*/ 2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32" y="42"/>
                      </a:moveTo>
                      <a:lnTo>
                        <a:pt x="42" y="28"/>
                      </a:lnTo>
                      <a:lnTo>
                        <a:pt x="10" y="0"/>
                      </a:lnTo>
                      <a:lnTo>
                        <a:pt x="0" y="15"/>
                      </a:lnTo>
                      <a:lnTo>
                        <a:pt x="32" y="4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5" name="Freeform 309"/>
                <p:cNvSpPr>
                  <a:spLocks/>
                </p:cNvSpPr>
                <p:nvPr/>
              </p:nvSpPr>
              <p:spPr bwMode="auto">
                <a:xfrm>
                  <a:off x="4785" y="3078"/>
                  <a:ext cx="18" cy="17"/>
                </a:xfrm>
                <a:custGeom>
                  <a:avLst/>
                  <a:gdLst>
                    <a:gd name="T0" fmla="*/ 0 w 37"/>
                    <a:gd name="T1" fmla="*/ 2 h 34"/>
                    <a:gd name="T2" fmla="*/ 1 w 37"/>
                    <a:gd name="T3" fmla="*/ 1 h 34"/>
                    <a:gd name="T4" fmla="*/ 0 w 37"/>
                    <a:gd name="T5" fmla="*/ 0 h 34"/>
                    <a:gd name="T6" fmla="*/ 0 w 37"/>
                    <a:gd name="T7" fmla="*/ 1 h 34"/>
                    <a:gd name="T8" fmla="*/ 0 w 37"/>
                    <a:gd name="T9" fmla="*/ 2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27" y="34"/>
                      </a:moveTo>
                      <a:lnTo>
                        <a:pt x="37" y="19"/>
                      </a:lnTo>
                      <a:lnTo>
                        <a:pt x="11" y="0"/>
                      </a:lnTo>
                      <a:lnTo>
                        <a:pt x="0" y="15"/>
                      </a:lnTo>
                      <a:lnTo>
                        <a:pt x="27" y="3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6" name="Freeform 310"/>
                <p:cNvSpPr>
                  <a:spLocks/>
                </p:cNvSpPr>
                <p:nvPr/>
              </p:nvSpPr>
              <p:spPr bwMode="auto">
                <a:xfrm>
                  <a:off x="4775" y="3059"/>
                  <a:ext cx="16" cy="24"/>
                </a:xfrm>
                <a:custGeom>
                  <a:avLst/>
                  <a:gdLst>
                    <a:gd name="T0" fmla="*/ 1 w 30"/>
                    <a:gd name="T1" fmla="*/ 2 h 48"/>
                    <a:gd name="T2" fmla="*/ 2 w 30"/>
                    <a:gd name="T3" fmla="*/ 2 h 48"/>
                    <a:gd name="T4" fmla="*/ 1 w 30"/>
                    <a:gd name="T5" fmla="*/ 0 h 48"/>
                    <a:gd name="T6" fmla="*/ 0 w 30"/>
                    <a:gd name="T7" fmla="*/ 1 h 48"/>
                    <a:gd name="T8" fmla="*/ 1 w 30"/>
                    <a:gd name="T9" fmla="*/ 2 h 48"/>
                    <a:gd name="T10" fmla="*/ 0 60000 65536"/>
                    <a:gd name="T11" fmla="*/ 0 60000 65536"/>
                    <a:gd name="T12" fmla="*/ 0 60000 65536"/>
                    <a:gd name="T13" fmla="*/ 0 60000 65536"/>
                    <a:gd name="T14" fmla="*/ 0 60000 65536"/>
                    <a:gd name="T15" fmla="*/ 0 w 30"/>
                    <a:gd name="T16" fmla="*/ 0 h 48"/>
                    <a:gd name="T17" fmla="*/ 30 w 30"/>
                    <a:gd name="T18" fmla="*/ 48 h 48"/>
                  </a:gdLst>
                  <a:ahLst/>
                  <a:cxnLst>
                    <a:cxn ang="T10">
                      <a:pos x="T0" y="T1"/>
                    </a:cxn>
                    <a:cxn ang="T11">
                      <a:pos x="T2" y="T3"/>
                    </a:cxn>
                    <a:cxn ang="T12">
                      <a:pos x="T4" y="T5"/>
                    </a:cxn>
                    <a:cxn ang="T13">
                      <a:pos x="T6" y="T7"/>
                    </a:cxn>
                    <a:cxn ang="T14">
                      <a:pos x="T8" y="T9"/>
                    </a:cxn>
                  </a:cxnLst>
                  <a:rect l="T15" t="T16" r="T17" b="T18"/>
                  <a:pathLst>
                    <a:path w="30" h="48">
                      <a:moveTo>
                        <a:pt x="16" y="48"/>
                      </a:moveTo>
                      <a:lnTo>
                        <a:pt x="30" y="42"/>
                      </a:lnTo>
                      <a:lnTo>
                        <a:pt x="14" y="0"/>
                      </a:lnTo>
                      <a:lnTo>
                        <a:pt x="0" y="6"/>
                      </a:lnTo>
                      <a:lnTo>
                        <a:pt x="16" y="4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7" name="Freeform 311"/>
                <p:cNvSpPr>
                  <a:spLocks/>
                </p:cNvSpPr>
                <p:nvPr/>
              </p:nvSpPr>
              <p:spPr bwMode="auto">
                <a:xfrm>
                  <a:off x="4771" y="3050"/>
                  <a:ext cx="12" cy="13"/>
                </a:xfrm>
                <a:custGeom>
                  <a:avLst/>
                  <a:gdLst>
                    <a:gd name="T0" fmla="*/ 1 w 23"/>
                    <a:gd name="T1" fmla="*/ 0 h 28"/>
                    <a:gd name="T2" fmla="*/ 1 w 23"/>
                    <a:gd name="T3" fmla="*/ 0 h 28"/>
                    <a:gd name="T4" fmla="*/ 1 w 23"/>
                    <a:gd name="T5" fmla="*/ 0 h 28"/>
                    <a:gd name="T6" fmla="*/ 0 w 23"/>
                    <a:gd name="T7" fmla="*/ 0 h 28"/>
                    <a:gd name="T8" fmla="*/ 1 w 23"/>
                    <a:gd name="T9" fmla="*/ 0 h 28"/>
                    <a:gd name="T10" fmla="*/ 0 60000 65536"/>
                    <a:gd name="T11" fmla="*/ 0 60000 65536"/>
                    <a:gd name="T12" fmla="*/ 0 60000 65536"/>
                    <a:gd name="T13" fmla="*/ 0 60000 65536"/>
                    <a:gd name="T14" fmla="*/ 0 60000 65536"/>
                    <a:gd name="T15" fmla="*/ 0 w 23"/>
                    <a:gd name="T16" fmla="*/ 0 h 28"/>
                    <a:gd name="T17" fmla="*/ 23 w 23"/>
                    <a:gd name="T18" fmla="*/ 28 h 28"/>
                  </a:gdLst>
                  <a:ahLst/>
                  <a:cxnLst>
                    <a:cxn ang="T10">
                      <a:pos x="T0" y="T1"/>
                    </a:cxn>
                    <a:cxn ang="T11">
                      <a:pos x="T2" y="T3"/>
                    </a:cxn>
                    <a:cxn ang="T12">
                      <a:pos x="T4" y="T5"/>
                    </a:cxn>
                    <a:cxn ang="T13">
                      <a:pos x="T6" y="T7"/>
                    </a:cxn>
                    <a:cxn ang="T14">
                      <a:pos x="T8" y="T9"/>
                    </a:cxn>
                  </a:cxnLst>
                  <a:rect l="T15" t="T16" r="T17" b="T18"/>
                  <a:pathLst>
                    <a:path w="23" h="28">
                      <a:moveTo>
                        <a:pt x="10" y="28"/>
                      </a:moveTo>
                      <a:lnTo>
                        <a:pt x="23" y="16"/>
                      </a:lnTo>
                      <a:lnTo>
                        <a:pt x="13" y="0"/>
                      </a:lnTo>
                      <a:lnTo>
                        <a:pt x="0" y="12"/>
                      </a:lnTo>
                      <a:lnTo>
                        <a:pt x="10" y="2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8" name="Freeform 312"/>
                <p:cNvSpPr>
                  <a:spLocks/>
                </p:cNvSpPr>
                <p:nvPr/>
              </p:nvSpPr>
              <p:spPr bwMode="auto">
                <a:xfrm>
                  <a:off x="4754" y="3029"/>
                  <a:ext cx="23" cy="27"/>
                </a:xfrm>
                <a:custGeom>
                  <a:avLst/>
                  <a:gdLst>
                    <a:gd name="T0" fmla="*/ 2 w 45"/>
                    <a:gd name="T1" fmla="*/ 1 h 55"/>
                    <a:gd name="T2" fmla="*/ 2 w 45"/>
                    <a:gd name="T3" fmla="*/ 1 h 55"/>
                    <a:gd name="T4" fmla="*/ 1 w 45"/>
                    <a:gd name="T5" fmla="*/ 0 h 55"/>
                    <a:gd name="T6" fmla="*/ 0 w 45"/>
                    <a:gd name="T7" fmla="*/ 0 h 55"/>
                    <a:gd name="T8" fmla="*/ 2 w 45"/>
                    <a:gd name="T9" fmla="*/ 1 h 55"/>
                    <a:gd name="T10" fmla="*/ 0 60000 65536"/>
                    <a:gd name="T11" fmla="*/ 0 60000 65536"/>
                    <a:gd name="T12" fmla="*/ 0 60000 65536"/>
                    <a:gd name="T13" fmla="*/ 0 60000 65536"/>
                    <a:gd name="T14" fmla="*/ 0 60000 65536"/>
                    <a:gd name="T15" fmla="*/ 0 w 45"/>
                    <a:gd name="T16" fmla="*/ 0 h 55"/>
                    <a:gd name="T17" fmla="*/ 45 w 45"/>
                    <a:gd name="T18" fmla="*/ 55 h 55"/>
                  </a:gdLst>
                  <a:ahLst/>
                  <a:cxnLst>
                    <a:cxn ang="T10">
                      <a:pos x="T0" y="T1"/>
                    </a:cxn>
                    <a:cxn ang="T11">
                      <a:pos x="T2" y="T3"/>
                    </a:cxn>
                    <a:cxn ang="T12">
                      <a:pos x="T4" y="T5"/>
                    </a:cxn>
                    <a:cxn ang="T13">
                      <a:pos x="T6" y="T7"/>
                    </a:cxn>
                    <a:cxn ang="T14">
                      <a:pos x="T8" y="T9"/>
                    </a:cxn>
                  </a:cxnLst>
                  <a:rect l="T15" t="T16" r="T17" b="T18"/>
                  <a:pathLst>
                    <a:path w="45" h="55">
                      <a:moveTo>
                        <a:pt x="34" y="55"/>
                      </a:moveTo>
                      <a:lnTo>
                        <a:pt x="45" y="42"/>
                      </a:lnTo>
                      <a:lnTo>
                        <a:pt x="12" y="0"/>
                      </a:lnTo>
                      <a:lnTo>
                        <a:pt x="0" y="13"/>
                      </a:lnTo>
                      <a:lnTo>
                        <a:pt x="34" y="5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9" name="Freeform 313"/>
                <p:cNvSpPr>
                  <a:spLocks/>
                </p:cNvSpPr>
                <p:nvPr/>
              </p:nvSpPr>
              <p:spPr bwMode="auto">
                <a:xfrm>
                  <a:off x="4733" y="3006"/>
                  <a:ext cx="27" cy="29"/>
                </a:xfrm>
                <a:custGeom>
                  <a:avLst/>
                  <a:gdLst>
                    <a:gd name="T0" fmla="*/ 2 w 54"/>
                    <a:gd name="T1" fmla="*/ 2 h 58"/>
                    <a:gd name="T2" fmla="*/ 2 w 54"/>
                    <a:gd name="T3" fmla="*/ 2 h 58"/>
                    <a:gd name="T4" fmla="*/ 1 w 54"/>
                    <a:gd name="T5" fmla="*/ 0 h 58"/>
                    <a:gd name="T6" fmla="*/ 0 w 54"/>
                    <a:gd name="T7" fmla="*/ 1 h 58"/>
                    <a:gd name="T8" fmla="*/ 2 w 54"/>
                    <a:gd name="T9" fmla="*/ 2 h 58"/>
                    <a:gd name="T10" fmla="*/ 0 60000 65536"/>
                    <a:gd name="T11" fmla="*/ 0 60000 65536"/>
                    <a:gd name="T12" fmla="*/ 0 60000 65536"/>
                    <a:gd name="T13" fmla="*/ 0 60000 65536"/>
                    <a:gd name="T14" fmla="*/ 0 60000 65536"/>
                    <a:gd name="T15" fmla="*/ 0 w 54"/>
                    <a:gd name="T16" fmla="*/ 0 h 58"/>
                    <a:gd name="T17" fmla="*/ 54 w 54"/>
                    <a:gd name="T18" fmla="*/ 58 h 58"/>
                  </a:gdLst>
                  <a:ahLst/>
                  <a:cxnLst>
                    <a:cxn ang="T10">
                      <a:pos x="T0" y="T1"/>
                    </a:cxn>
                    <a:cxn ang="T11">
                      <a:pos x="T2" y="T3"/>
                    </a:cxn>
                    <a:cxn ang="T12">
                      <a:pos x="T4" y="T5"/>
                    </a:cxn>
                    <a:cxn ang="T13">
                      <a:pos x="T6" y="T7"/>
                    </a:cxn>
                    <a:cxn ang="T14">
                      <a:pos x="T8" y="T9"/>
                    </a:cxn>
                  </a:cxnLst>
                  <a:rect l="T15" t="T16" r="T17" b="T18"/>
                  <a:pathLst>
                    <a:path w="54" h="58">
                      <a:moveTo>
                        <a:pt x="44" y="58"/>
                      </a:moveTo>
                      <a:lnTo>
                        <a:pt x="54" y="45"/>
                      </a:lnTo>
                      <a:lnTo>
                        <a:pt x="10" y="0"/>
                      </a:lnTo>
                      <a:lnTo>
                        <a:pt x="0" y="13"/>
                      </a:lnTo>
                      <a:lnTo>
                        <a:pt x="44" y="5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0" name="Freeform 314"/>
                <p:cNvSpPr>
                  <a:spLocks/>
                </p:cNvSpPr>
                <p:nvPr/>
              </p:nvSpPr>
              <p:spPr bwMode="auto">
                <a:xfrm>
                  <a:off x="4729" y="3001"/>
                  <a:ext cx="9" cy="12"/>
                </a:xfrm>
                <a:custGeom>
                  <a:avLst/>
                  <a:gdLst>
                    <a:gd name="T0" fmla="*/ 0 w 19"/>
                    <a:gd name="T1" fmla="*/ 1 h 23"/>
                    <a:gd name="T2" fmla="*/ 0 w 19"/>
                    <a:gd name="T3" fmla="*/ 1 h 23"/>
                    <a:gd name="T4" fmla="*/ 0 w 19"/>
                    <a:gd name="T5" fmla="*/ 0 h 23"/>
                    <a:gd name="T6" fmla="*/ 0 w 19"/>
                    <a:gd name="T7" fmla="*/ 1 h 23"/>
                    <a:gd name="T8" fmla="*/ 0 w 19"/>
                    <a:gd name="T9" fmla="*/ 1 h 23"/>
                    <a:gd name="T10" fmla="*/ 0 60000 65536"/>
                    <a:gd name="T11" fmla="*/ 0 60000 65536"/>
                    <a:gd name="T12" fmla="*/ 0 60000 65536"/>
                    <a:gd name="T13" fmla="*/ 0 60000 65536"/>
                    <a:gd name="T14" fmla="*/ 0 60000 65536"/>
                    <a:gd name="T15" fmla="*/ 0 w 19"/>
                    <a:gd name="T16" fmla="*/ 0 h 23"/>
                    <a:gd name="T17" fmla="*/ 19 w 19"/>
                    <a:gd name="T18" fmla="*/ 23 h 23"/>
                  </a:gdLst>
                  <a:ahLst/>
                  <a:cxnLst>
                    <a:cxn ang="T10">
                      <a:pos x="T0" y="T1"/>
                    </a:cxn>
                    <a:cxn ang="T11">
                      <a:pos x="T2" y="T3"/>
                    </a:cxn>
                    <a:cxn ang="T12">
                      <a:pos x="T4" y="T5"/>
                    </a:cxn>
                    <a:cxn ang="T13">
                      <a:pos x="T6" y="T7"/>
                    </a:cxn>
                    <a:cxn ang="T14">
                      <a:pos x="T8" y="T9"/>
                    </a:cxn>
                  </a:cxnLst>
                  <a:rect l="T15" t="T16" r="T17" b="T18"/>
                  <a:pathLst>
                    <a:path w="19" h="23">
                      <a:moveTo>
                        <a:pt x="8" y="23"/>
                      </a:moveTo>
                      <a:lnTo>
                        <a:pt x="19" y="10"/>
                      </a:lnTo>
                      <a:lnTo>
                        <a:pt x="12" y="0"/>
                      </a:lnTo>
                      <a:lnTo>
                        <a:pt x="0" y="13"/>
                      </a:lnTo>
                      <a:lnTo>
                        <a:pt x="8" y="2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1" name="Freeform 315"/>
                <p:cNvSpPr>
                  <a:spLocks/>
                </p:cNvSpPr>
                <p:nvPr/>
              </p:nvSpPr>
              <p:spPr bwMode="auto">
                <a:xfrm>
                  <a:off x="4725" y="2997"/>
                  <a:ext cx="9" cy="10"/>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9" y="22"/>
                      </a:moveTo>
                      <a:lnTo>
                        <a:pt x="19" y="9"/>
                      </a:lnTo>
                      <a:lnTo>
                        <a:pt x="10" y="0"/>
                      </a:lnTo>
                      <a:lnTo>
                        <a:pt x="0" y="13"/>
                      </a:lnTo>
                      <a:lnTo>
                        <a:pt x="9" y="2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2" name="Freeform 316"/>
                <p:cNvSpPr>
                  <a:spLocks/>
                </p:cNvSpPr>
                <p:nvPr/>
              </p:nvSpPr>
              <p:spPr bwMode="auto">
                <a:xfrm>
                  <a:off x="4701" y="2976"/>
                  <a:ext cx="29" cy="27"/>
                </a:xfrm>
                <a:custGeom>
                  <a:avLst/>
                  <a:gdLst>
                    <a:gd name="T0" fmla="*/ 2 w 58"/>
                    <a:gd name="T1" fmla="*/ 2 h 54"/>
                    <a:gd name="T2" fmla="*/ 2 w 58"/>
                    <a:gd name="T3" fmla="*/ 2 h 54"/>
                    <a:gd name="T4" fmla="*/ 1 w 58"/>
                    <a:gd name="T5" fmla="*/ 0 h 54"/>
                    <a:gd name="T6" fmla="*/ 0 w 58"/>
                    <a:gd name="T7" fmla="*/ 1 h 54"/>
                    <a:gd name="T8" fmla="*/ 2 w 58"/>
                    <a:gd name="T9" fmla="*/ 2 h 54"/>
                    <a:gd name="T10" fmla="*/ 0 60000 65536"/>
                    <a:gd name="T11" fmla="*/ 0 60000 65536"/>
                    <a:gd name="T12" fmla="*/ 0 60000 65536"/>
                    <a:gd name="T13" fmla="*/ 0 60000 65536"/>
                    <a:gd name="T14" fmla="*/ 0 60000 65536"/>
                    <a:gd name="T15" fmla="*/ 0 w 58"/>
                    <a:gd name="T16" fmla="*/ 0 h 54"/>
                    <a:gd name="T17" fmla="*/ 58 w 58"/>
                    <a:gd name="T18" fmla="*/ 54 h 54"/>
                  </a:gdLst>
                  <a:ahLst/>
                  <a:cxnLst>
                    <a:cxn ang="T10">
                      <a:pos x="T0" y="T1"/>
                    </a:cxn>
                    <a:cxn ang="T11">
                      <a:pos x="T2" y="T3"/>
                    </a:cxn>
                    <a:cxn ang="T12">
                      <a:pos x="T4" y="T5"/>
                    </a:cxn>
                    <a:cxn ang="T13">
                      <a:pos x="T6" y="T7"/>
                    </a:cxn>
                    <a:cxn ang="T14">
                      <a:pos x="T8" y="T9"/>
                    </a:cxn>
                  </a:cxnLst>
                  <a:rect l="T15" t="T16" r="T17" b="T18"/>
                  <a:pathLst>
                    <a:path w="58" h="54">
                      <a:moveTo>
                        <a:pt x="48" y="54"/>
                      </a:moveTo>
                      <a:lnTo>
                        <a:pt x="58" y="40"/>
                      </a:lnTo>
                      <a:lnTo>
                        <a:pt x="10" y="0"/>
                      </a:lnTo>
                      <a:lnTo>
                        <a:pt x="0" y="15"/>
                      </a:lnTo>
                      <a:lnTo>
                        <a:pt x="48" y="5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3" name="Freeform 317"/>
                <p:cNvSpPr>
                  <a:spLocks/>
                </p:cNvSpPr>
                <p:nvPr/>
              </p:nvSpPr>
              <p:spPr bwMode="auto">
                <a:xfrm>
                  <a:off x="4683" y="2964"/>
                  <a:ext cx="22" cy="19"/>
                </a:xfrm>
                <a:custGeom>
                  <a:avLst/>
                  <a:gdLst>
                    <a:gd name="T0" fmla="*/ 1 w 45"/>
                    <a:gd name="T1" fmla="*/ 2 h 38"/>
                    <a:gd name="T2" fmla="*/ 1 w 45"/>
                    <a:gd name="T3" fmla="*/ 1 h 38"/>
                    <a:gd name="T4" fmla="*/ 0 w 45"/>
                    <a:gd name="T5" fmla="*/ 0 h 38"/>
                    <a:gd name="T6" fmla="*/ 0 w 45"/>
                    <a:gd name="T7" fmla="*/ 1 h 38"/>
                    <a:gd name="T8" fmla="*/ 1 w 45"/>
                    <a:gd name="T9" fmla="*/ 2 h 38"/>
                    <a:gd name="T10" fmla="*/ 0 60000 65536"/>
                    <a:gd name="T11" fmla="*/ 0 60000 65536"/>
                    <a:gd name="T12" fmla="*/ 0 60000 65536"/>
                    <a:gd name="T13" fmla="*/ 0 60000 65536"/>
                    <a:gd name="T14" fmla="*/ 0 60000 65536"/>
                    <a:gd name="T15" fmla="*/ 0 w 45"/>
                    <a:gd name="T16" fmla="*/ 0 h 38"/>
                    <a:gd name="T17" fmla="*/ 45 w 45"/>
                    <a:gd name="T18" fmla="*/ 38 h 38"/>
                  </a:gdLst>
                  <a:ahLst/>
                  <a:cxnLst>
                    <a:cxn ang="T10">
                      <a:pos x="T0" y="T1"/>
                    </a:cxn>
                    <a:cxn ang="T11">
                      <a:pos x="T2" y="T3"/>
                    </a:cxn>
                    <a:cxn ang="T12">
                      <a:pos x="T4" y="T5"/>
                    </a:cxn>
                    <a:cxn ang="T13">
                      <a:pos x="T6" y="T7"/>
                    </a:cxn>
                    <a:cxn ang="T14">
                      <a:pos x="T8" y="T9"/>
                    </a:cxn>
                  </a:cxnLst>
                  <a:rect l="T15" t="T16" r="T17" b="T18"/>
                  <a:pathLst>
                    <a:path w="45" h="38">
                      <a:moveTo>
                        <a:pt x="36" y="38"/>
                      </a:moveTo>
                      <a:lnTo>
                        <a:pt x="45" y="23"/>
                      </a:lnTo>
                      <a:lnTo>
                        <a:pt x="8" y="0"/>
                      </a:lnTo>
                      <a:lnTo>
                        <a:pt x="0" y="15"/>
                      </a:lnTo>
                      <a:lnTo>
                        <a:pt x="36" y="3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4" name="Freeform 318"/>
                <p:cNvSpPr>
                  <a:spLocks/>
                </p:cNvSpPr>
                <p:nvPr/>
              </p:nvSpPr>
              <p:spPr bwMode="auto">
                <a:xfrm>
                  <a:off x="4669" y="2957"/>
                  <a:ext cx="18" cy="15"/>
                </a:xfrm>
                <a:custGeom>
                  <a:avLst/>
                  <a:gdLst>
                    <a:gd name="T0" fmla="*/ 1 w 36"/>
                    <a:gd name="T1" fmla="*/ 1 h 30"/>
                    <a:gd name="T2" fmla="*/ 2 w 36"/>
                    <a:gd name="T3" fmla="*/ 1 h 30"/>
                    <a:gd name="T4" fmla="*/ 1 w 36"/>
                    <a:gd name="T5" fmla="*/ 0 h 30"/>
                    <a:gd name="T6" fmla="*/ 0 w 36"/>
                    <a:gd name="T7" fmla="*/ 1 h 30"/>
                    <a:gd name="T8" fmla="*/ 1 w 36"/>
                    <a:gd name="T9" fmla="*/ 1 h 30"/>
                    <a:gd name="T10" fmla="*/ 0 60000 65536"/>
                    <a:gd name="T11" fmla="*/ 0 60000 65536"/>
                    <a:gd name="T12" fmla="*/ 0 60000 65536"/>
                    <a:gd name="T13" fmla="*/ 0 60000 65536"/>
                    <a:gd name="T14" fmla="*/ 0 60000 65536"/>
                    <a:gd name="T15" fmla="*/ 0 w 36"/>
                    <a:gd name="T16" fmla="*/ 0 h 30"/>
                    <a:gd name="T17" fmla="*/ 36 w 36"/>
                    <a:gd name="T18" fmla="*/ 30 h 30"/>
                  </a:gdLst>
                  <a:ahLst/>
                  <a:cxnLst>
                    <a:cxn ang="T10">
                      <a:pos x="T0" y="T1"/>
                    </a:cxn>
                    <a:cxn ang="T11">
                      <a:pos x="T2" y="T3"/>
                    </a:cxn>
                    <a:cxn ang="T12">
                      <a:pos x="T4" y="T5"/>
                    </a:cxn>
                    <a:cxn ang="T13">
                      <a:pos x="T6" y="T7"/>
                    </a:cxn>
                    <a:cxn ang="T14">
                      <a:pos x="T8" y="T9"/>
                    </a:cxn>
                  </a:cxnLst>
                  <a:rect l="T15" t="T16" r="T17" b="T18"/>
                  <a:pathLst>
                    <a:path w="36" h="30">
                      <a:moveTo>
                        <a:pt x="28" y="30"/>
                      </a:moveTo>
                      <a:lnTo>
                        <a:pt x="36" y="15"/>
                      </a:lnTo>
                      <a:lnTo>
                        <a:pt x="9" y="0"/>
                      </a:lnTo>
                      <a:lnTo>
                        <a:pt x="0" y="15"/>
                      </a:lnTo>
                      <a:lnTo>
                        <a:pt x="28" y="3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5" name="Freeform 319"/>
                <p:cNvSpPr>
                  <a:spLocks/>
                </p:cNvSpPr>
                <p:nvPr/>
              </p:nvSpPr>
              <p:spPr bwMode="auto">
                <a:xfrm>
                  <a:off x="4632" y="2945"/>
                  <a:ext cx="41" cy="20"/>
                </a:xfrm>
                <a:custGeom>
                  <a:avLst/>
                  <a:gdLst>
                    <a:gd name="T0" fmla="*/ 3 w 81"/>
                    <a:gd name="T1" fmla="*/ 2 h 40"/>
                    <a:gd name="T2" fmla="*/ 3 w 81"/>
                    <a:gd name="T3" fmla="*/ 1 h 40"/>
                    <a:gd name="T4" fmla="*/ 1 w 81"/>
                    <a:gd name="T5" fmla="*/ 0 h 40"/>
                    <a:gd name="T6" fmla="*/ 0 w 81"/>
                    <a:gd name="T7" fmla="*/ 1 h 40"/>
                    <a:gd name="T8" fmla="*/ 3 w 81"/>
                    <a:gd name="T9" fmla="*/ 2 h 40"/>
                    <a:gd name="T10" fmla="*/ 0 60000 65536"/>
                    <a:gd name="T11" fmla="*/ 0 60000 65536"/>
                    <a:gd name="T12" fmla="*/ 0 60000 65536"/>
                    <a:gd name="T13" fmla="*/ 0 60000 65536"/>
                    <a:gd name="T14" fmla="*/ 0 60000 65536"/>
                    <a:gd name="T15" fmla="*/ 0 w 81"/>
                    <a:gd name="T16" fmla="*/ 0 h 40"/>
                    <a:gd name="T17" fmla="*/ 81 w 81"/>
                    <a:gd name="T18" fmla="*/ 40 h 40"/>
                  </a:gdLst>
                  <a:ahLst/>
                  <a:cxnLst>
                    <a:cxn ang="T10">
                      <a:pos x="T0" y="T1"/>
                    </a:cxn>
                    <a:cxn ang="T11">
                      <a:pos x="T2" y="T3"/>
                    </a:cxn>
                    <a:cxn ang="T12">
                      <a:pos x="T4" y="T5"/>
                    </a:cxn>
                    <a:cxn ang="T13">
                      <a:pos x="T6" y="T7"/>
                    </a:cxn>
                    <a:cxn ang="T14">
                      <a:pos x="T8" y="T9"/>
                    </a:cxn>
                  </a:cxnLst>
                  <a:rect l="T15" t="T16" r="T17" b="T18"/>
                  <a:pathLst>
                    <a:path w="81" h="40">
                      <a:moveTo>
                        <a:pt x="75" y="40"/>
                      </a:moveTo>
                      <a:lnTo>
                        <a:pt x="81" y="24"/>
                      </a:lnTo>
                      <a:lnTo>
                        <a:pt x="6" y="0"/>
                      </a:lnTo>
                      <a:lnTo>
                        <a:pt x="0" y="16"/>
                      </a:lnTo>
                      <a:lnTo>
                        <a:pt x="75" y="4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6" name="Freeform 320"/>
                <p:cNvSpPr>
                  <a:spLocks/>
                </p:cNvSpPr>
                <p:nvPr/>
              </p:nvSpPr>
              <p:spPr bwMode="auto">
                <a:xfrm>
                  <a:off x="4631" y="2946"/>
                  <a:ext cx="6" cy="7"/>
                </a:xfrm>
                <a:custGeom>
                  <a:avLst/>
                  <a:gdLst>
                    <a:gd name="T0" fmla="*/ 1 w 12"/>
                    <a:gd name="T1" fmla="*/ 0 h 15"/>
                    <a:gd name="T2" fmla="*/ 1 w 12"/>
                    <a:gd name="T3" fmla="*/ 0 h 15"/>
                    <a:gd name="T4" fmla="*/ 0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2" y="13"/>
                      </a:moveTo>
                      <a:lnTo>
                        <a:pt x="2" y="0"/>
                      </a:lnTo>
                      <a:lnTo>
                        <a:pt x="0" y="2"/>
                      </a:lnTo>
                      <a:lnTo>
                        <a:pt x="10" y="15"/>
                      </a:lnTo>
                      <a:lnTo>
                        <a:pt x="12"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7" name="Freeform 321"/>
                <p:cNvSpPr>
                  <a:spLocks/>
                </p:cNvSpPr>
                <p:nvPr/>
              </p:nvSpPr>
              <p:spPr bwMode="auto">
                <a:xfrm>
                  <a:off x="4631" y="2946"/>
                  <a:ext cx="6" cy="7"/>
                </a:xfrm>
                <a:custGeom>
                  <a:avLst/>
                  <a:gdLst>
                    <a:gd name="T0" fmla="*/ 1 w 12"/>
                    <a:gd name="T1" fmla="*/ 0 h 15"/>
                    <a:gd name="T2" fmla="*/ 0 w 12"/>
                    <a:gd name="T3" fmla="*/ 0 h 15"/>
                    <a:gd name="T4" fmla="*/ 1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0" y="0"/>
                      </a:moveTo>
                      <a:lnTo>
                        <a:pt x="0" y="13"/>
                      </a:lnTo>
                      <a:lnTo>
                        <a:pt x="2" y="15"/>
                      </a:lnTo>
                      <a:lnTo>
                        <a:pt x="12" y="2"/>
                      </a:lnTo>
                      <a:lnTo>
                        <a:pt x="1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8" name="Freeform 322"/>
                <p:cNvSpPr>
                  <a:spLocks/>
                </p:cNvSpPr>
                <p:nvPr/>
              </p:nvSpPr>
              <p:spPr bwMode="auto">
                <a:xfrm>
                  <a:off x="4629" y="2943"/>
                  <a:ext cx="7" cy="9"/>
                </a:xfrm>
                <a:custGeom>
                  <a:avLst/>
                  <a:gdLst>
                    <a:gd name="T0" fmla="*/ 1 w 14"/>
                    <a:gd name="T1" fmla="*/ 1 h 17"/>
                    <a:gd name="T2" fmla="*/ 1 w 14"/>
                    <a:gd name="T3" fmla="*/ 1 h 17"/>
                    <a:gd name="T4" fmla="*/ 1 w 14"/>
                    <a:gd name="T5" fmla="*/ 0 h 17"/>
                    <a:gd name="T6" fmla="*/ 0 w 14"/>
                    <a:gd name="T7" fmla="*/ 1 h 17"/>
                    <a:gd name="T8" fmla="*/ 1 w 14"/>
                    <a:gd name="T9" fmla="*/ 1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4" y="17"/>
                      </a:moveTo>
                      <a:lnTo>
                        <a:pt x="14" y="3"/>
                      </a:lnTo>
                      <a:lnTo>
                        <a:pt x="10" y="0"/>
                      </a:lnTo>
                      <a:lnTo>
                        <a:pt x="0" y="14"/>
                      </a:lnTo>
                      <a:lnTo>
                        <a:pt x="4" y="1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9" name="Freeform 323"/>
                <p:cNvSpPr>
                  <a:spLocks/>
                </p:cNvSpPr>
                <p:nvPr/>
              </p:nvSpPr>
              <p:spPr bwMode="auto">
                <a:xfrm>
                  <a:off x="4592" y="2932"/>
                  <a:ext cx="41" cy="19"/>
                </a:xfrm>
                <a:custGeom>
                  <a:avLst/>
                  <a:gdLst>
                    <a:gd name="T0" fmla="*/ 3 w 81"/>
                    <a:gd name="T1" fmla="*/ 1 h 40"/>
                    <a:gd name="T2" fmla="*/ 3 w 81"/>
                    <a:gd name="T3" fmla="*/ 0 h 40"/>
                    <a:gd name="T4" fmla="*/ 1 w 81"/>
                    <a:gd name="T5" fmla="*/ 0 h 40"/>
                    <a:gd name="T6" fmla="*/ 0 w 81"/>
                    <a:gd name="T7" fmla="*/ 0 h 40"/>
                    <a:gd name="T8" fmla="*/ 3 w 81"/>
                    <a:gd name="T9" fmla="*/ 1 h 40"/>
                    <a:gd name="T10" fmla="*/ 0 60000 65536"/>
                    <a:gd name="T11" fmla="*/ 0 60000 65536"/>
                    <a:gd name="T12" fmla="*/ 0 60000 65536"/>
                    <a:gd name="T13" fmla="*/ 0 60000 65536"/>
                    <a:gd name="T14" fmla="*/ 0 60000 65536"/>
                    <a:gd name="T15" fmla="*/ 0 w 81"/>
                    <a:gd name="T16" fmla="*/ 0 h 40"/>
                    <a:gd name="T17" fmla="*/ 81 w 81"/>
                    <a:gd name="T18" fmla="*/ 40 h 40"/>
                  </a:gdLst>
                  <a:ahLst/>
                  <a:cxnLst>
                    <a:cxn ang="T10">
                      <a:pos x="T0" y="T1"/>
                    </a:cxn>
                    <a:cxn ang="T11">
                      <a:pos x="T2" y="T3"/>
                    </a:cxn>
                    <a:cxn ang="T12">
                      <a:pos x="T4" y="T5"/>
                    </a:cxn>
                    <a:cxn ang="T13">
                      <a:pos x="T6" y="T7"/>
                    </a:cxn>
                    <a:cxn ang="T14">
                      <a:pos x="T8" y="T9"/>
                    </a:cxn>
                  </a:cxnLst>
                  <a:rect l="T15" t="T16" r="T17" b="T18"/>
                  <a:pathLst>
                    <a:path w="81" h="40">
                      <a:moveTo>
                        <a:pt x="77" y="40"/>
                      </a:moveTo>
                      <a:lnTo>
                        <a:pt x="81" y="24"/>
                      </a:lnTo>
                      <a:lnTo>
                        <a:pt x="4" y="0"/>
                      </a:lnTo>
                      <a:lnTo>
                        <a:pt x="0" y="16"/>
                      </a:lnTo>
                      <a:lnTo>
                        <a:pt x="77" y="4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0" name="Freeform 324"/>
                <p:cNvSpPr>
                  <a:spLocks/>
                </p:cNvSpPr>
                <p:nvPr/>
              </p:nvSpPr>
              <p:spPr bwMode="auto">
                <a:xfrm>
                  <a:off x="4579" y="2929"/>
                  <a:ext cx="15" cy="11"/>
                </a:xfrm>
                <a:custGeom>
                  <a:avLst/>
                  <a:gdLst>
                    <a:gd name="T0" fmla="*/ 1 w 29"/>
                    <a:gd name="T1" fmla="*/ 1 h 21"/>
                    <a:gd name="T2" fmla="*/ 1 w 29"/>
                    <a:gd name="T3" fmla="*/ 1 h 21"/>
                    <a:gd name="T4" fmla="*/ 1 w 29"/>
                    <a:gd name="T5" fmla="*/ 0 h 21"/>
                    <a:gd name="T6" fmla="*/ 0 w 29"/>
                    <a:gd name="T7" fmla="*/ 1 h 21"/>
                    <a:gd name="T8" fmla="*/ 1 w 29"/>
                    <a:gd name="T9" fmla="*/ 1 h 21"/>
                    <a:gd name="T10" fmla="*/ 0 60000 65536"/>
                    <a:gd name="T11" fmla="*/ 0 60000 65536"/>
                    <a:gd name="T12" fmla="*/ 0 60000 65536"/>
                    <a:gd name="T13" fmla="*/ 0 60000 65536"/>
                    <a:gd name="T14" fmla="*/ 0 60000 65536"/>
                    <a:gd name="T15" fmla="*/ 0 w 29"/>
                    <a:gd name="T16" fmla="*/ 0 h 21"/>
                    <a:gd name="T17" fmla="*/ 29 w 29"/>
                    <a:gd name="T18" fmla="*/ 21 h 21"/>
                  </a:gdLst>
                  <a:ahLst/>
                  <a:cxnLst>
                    <a:cxn ang="T10">
                      <a:pos x="T0" y="T1"/>
                    </a:cxn>
                    <a:cxn ang="T11">
                      <a:pos x="T2" y="T3"/>
                    </a:cxn>
                    <a:cxn ang="T12">
                      <a:pos x="T4" y="T5"/>
                    </a:cxn>
                    <a:cxn ang="T13">
                      <a:pos x="T6" y="T7"/>
                    </a:cxn>
                    <a:cxn ang="T14">
                      <a:pos x="T8" y="T9"/>
                    </a:cxn>
                  </a:cxnLst>
                  <a:rect l="T15" t="T16" r="T17" b="T18"/>
                  <a:pathLst>
                    <a:path w="29" h="21">
                      <a:moveTo>
                        <a:pt x="25" y="21"/>
                      </a:moveTo>
                      <a:lnTo>
                        <a:pt x="29" y="5"/>
                      </a:lnTo>
                      <a:lnTo>
                        <a:pt x="4" y="0"/>
                      </a:lnTo>
                      <a:lnTo>
                        <a:pt x="0" y="16"/>
                      </a:lnTo>
                      <a:lnTo>
                        <a:pt x="25" y="2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1" name="Freeform 325"/>
                <p:cNvSpPr>
                  <a:spLocks/>
                </p:cNvSpPr>
                <p:nvPr/>
              </p:nvSpPr>
              <p:spPr bwMode="auto">
                <a:xfrm>
                  <a:off x="4564" y="2926"/>
                  <a:ext cx="17" cy="11"/>
                </a:xfrm>
                <a:custGeom>
                  <a:avLst/>
                  <a:gdLst>
                    <a:gd name="T0" fmla="*/ 1 w 34"/>
                    <a:gd name="T1" fmla="*/ 1 h 22"/>
                    <a:gd name="T2" fmla="*/ 2 w 34"/>
                    <a:gd name="T3" fmla="*/ 1 h 22"/>
                    <a:gd name="T4" fmla="*/ 1 w 34"/>
                    <a:gd name="T5" fmla="*/ 0 h 22"/>
                    <a:gd name="T6" fmla="*/ 0 w 34"/>
                    <a:gd name="T7" fmla="*/ 1 h 22"/>
                    <a:gd name="T8" fmla="*/ 1 w 34"/>
                    <a:gd name="T9" fmla="*/ 1 h 22"/>
                    <a:gd name="T10" fmla="*/ 0 60000 65536"/>
                    <a:gd name="T11" fmla="*/ 0 60000 65536"/>
                    <a:gd name="T12" fmla="*/ 0 60000 65536"/>
                    <a:gd name="T13" fmla="*/ 0 60000 65536"/>
                    <a:gd name="T14" fmla="*/ 0 60000 65536"/>
                    <a:gd name="T15" fmla="*/ 0 w 34"/>
                    <a:gd name="T16" fmla="*/ 0 h 22"/>
                    <a:gd name="T17" fmla="*/ 34 w 34"/>
                    <a:gd name="T18" fmla="*/ 22 h 22"/>
                  </a:gdLst>
                  <a:ahLst/>
                  <a:cxnLst>
                    <a:cxn ang="T10">
                      <a:pos x="T0" y="T1"/>
                    </a:cxn>
                    <a:cxn ang="T11">
                      <a:pos x="T2" y="T3"/>
                    </a:cxn>
                    <a:cxn ang="T12">
                      <a:pos x="T4" y="T5"/>
                    </a:cxn>
                    <a:cxn ang="T13">
                      <a:pos x="T6" y="T7"/>
                    </a:cxn>
                    <a:cxn ang="T14">
                      <a:pos x="T8" y="T9"/>
                    </a:cxn>
                  </a:cxnLst>
                  <a:rect l="T15" t="T16" r="T17" b="T18"/>
                  <a:pathLst>
                    <a:path w="34" h="22">
                      <a:moveTo>
                        <a:pt x="31" y="22"/>
                      </a:moveTo>
                      <a:lnTo>
                        <a:pt x="34" y="4"/>
                      </a:lnTo>
                      <a:lnTo>
                        <a:pt x="3" y="0"/>
                      </a:lnTo>
                      <a:lnTo>
                        <a:pt x="0" y="17"/>
                      </a:lnTo>
                      <a:lnTo>
                        <a:pt x="31" y="2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2" name="Freeform 326"/>
                <p:cNvSpPr>
                  <a:spLocks/>
                </p:cNvSpPr>
                <p:nvPr/>
              </p:nvSpPr>
              <p:spPr bwMode="auto">
                <a:xfrm>
                  <a:off x="4548" y="2924"/>
                  <a:ext cx="18" cy="11"/>
                </a:xfrm>
                <a:custGeom>
                  <a:avLst/>
                  <a:gdLst>
                    <a:gd name="T0" fmla="*/ 2 w 35"/>
                    <a:gd name="T1" fmla="*/ 1 h 22"/>
                    <a:gd name="T2" fmla="*/ 2 w 35"/>
                    <a:gd name="T3" fmla="*/ 1 h 22"/>
                    <a:gd name="T4" fmla="*/ 1 w 35"/>
                    <a:gd name="T5" fmla="*/ 0 h 22"/>
                    <a:gd name="T6" fmla="*/ 0 w 35"/>
                    <a:gd name="T7" fmla="*/ 1 h 22"/>
                    <a:gd name="T8" fmla="*/ 2 w 35"/>
                    <a:gd name="T9" fmla="*/ 1 h 22"/>
                    <a:gd name="T10" fmla="*/ 0 60000 65536"/>
                    <a:gd name="T11" fmla="*/ 0 60000 65536"/>
                    <a:gd name="T12" fmla="*/ 0 60000 65536"/>
                    <a:gd name="T13" fmla="*/ 0 60000 65536"/>
                    <a:gd name="T14" fmla="*/ 0 60000 65536"/>
                    <a:gd name="T15" fmla="*/ 0 w 35"/>
                    <a:gd name="T16" fmla="*/ 0 h 22"/>
                    <a:gd name="T17" fmla="*/ 35 w 35"/>
                    <a:gd name="T18" fmla="*/ 22 h 22"/>
                  </a:gdLst>
                  <a:ahLst/>
                  <a:cxnLst>
                    <a:cxn ang="T10">
                      <a:pos x="T0" y="T1"/>
                    </a:cxn>
                    <a:cxn ang="T11">
                      <a:pos x="T2" y="T3"/>
                    </a:cxn>
                    <a:cxn ang="T12">
                      <a:pos x="T4" y="T5"/>
                    </a:cxn>
                    <a:cxn ang="T13">
                      <a:pos x="T6" y="T7"/>
                    </a:cxn>
                    <a:cxn ang="T14">
                      <a:pos x="T8" y="T9"/>
                    </a:cxn>
                  </a:cxnLst>
                  <a:rect l="T15" t="T16" r="T17" b="T18"/>
                  <a:pathLst>
                    <a:path w="35" h="22">
                      <a:moveTo>
                        <a:pt x="34" y="22"/>
                      </a:moveTo>
                      <a:lnTo>
                        <a:pt x="35" y="5"/>
                      </a:lnTo>
                      <a:lnTo>
                        <a:pt x="2" y="0"/>
                      </a:lnTo>
                      <a:lnTo>
                        <a:pt x="0" y="18"/>
                      </a:lnTo>
                      <a:lnTo>
                        <a:pt x="34" y="2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3" name="Freeform 327"/>
                <p:cNvSpPr>
                  <a:spLocks/>
                </p:cNvSpPr>
                <p:nvPr/>
              </p:nvSpPr>
              <p:spPr bwMode="auto">
                <a:xfrm>
                  <a:off x="4531" y="2923"/>
                  <a:ext cx="17" cy="9"/>
                </a:xfrm>
                <a:custGeom>
                  <a:avLst/>
                  <a:gdLst>
                    <a:gd name="T0" fmla="*/ 1 w 35"/>
                    <a:gd name="T1" fmla="*/ 0 h 19"/>
                    <a:gd name="T2" fmla="*/ 1 w 35"/>
                    <a:gd name="T3" fmla="*/ 0 h 19"/>
                    <a:gd name="T4" fmla="*/ 0 w 35"/>
                    <a:gd name="T5" fmla="*/ 0 h 19"/>
                    <a:gd name="T6" fmla="*/ 0 w 35"/>
                    <a:gd name="T7" fmla="*/ 0 h 19"/>
                    <a:gd name="T8" fmla="*/ 1 w 35"/>
                    <a:gd name="T9" fmla="*/ 0 h 19"/>
                    <a:gd name="T10" fmla="*/ 0 60000 65536"/>
                    <a:gd name="T11" fmla="*/ 0 60000 65536"/>
                    <a:gd name="T12" fmla="*/ 0 60000 65536"/>
                    <a:gd name="T13" fmla="*/ 0 60000 65536"/>
                    <a:gd name="T14" fmla="*/ 0 60000 65536"/>
                    <a:gd name="T15" fmla="*/ 0 w 35"/>
                    <a:gd name="T16" fmla="*/ 0 h 19"/>
                    <a:gd name="T17" fmla="*/ 35 w 35"/>
                    <a:gd name="T18" fmla="*/ 19 h 19"/>
                  </a:gdLst>
                  <a:ahLst/>
                  <a:cxnLst>
                    <a:cxn ang="T10">
                      <a:pos x="T0" y="T1"/>
                    </a:cxn>
                    <a:cxn ang="T11">
                      <a:pos x="T2" y="T3"/>
                    </a:cxn>
                    <a:cxn ang="T12">
                      <a:pos x="T4" y="T5"/>
                    </a:cxn>
                    <a:cxn ang="T13">
                      <a:pos x="T6" y="T7"/>
                    </a:cxn>
                    <a:cxn ang="T14">
                      <a:pos x="T8" y="T9"/>
                    </a:cxn>
                  </a:cxnLst>
                  <a:rect l="T15" t="T16" r="T17" b="T18"/>
                  <a:pathLst>
                    <a:path w="35" h="19">
                      <a:moveTo>
                        <a:pt x="35" y="19"/>
                      </a:moveTo>
                      <a:lnTo>
                        <a:pt x="35" y="1"/>
                      </a:lnTo>
                      <a:lnTo>
                        <a:pt x="0" y="0"/>
                      </a:lnTo>
                      <a:lnTo>
                        <a:pt x="0" y="17"/>
                      </a:lnTo>
                      <a:lnTo>
                        <a:pt x="35" y="1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4" name="Freeform 328"/>
                <p:cNvSpPr>
                  <a:spLocks/>
                </p:cNvSpPr>
                <p:nvPr/>
              </p:nvSpPr>
              <p:spPr bwMode="auto">
                <a:xfrm>
                  <a:off x="4511" y="2923"/>
                  <a:ext cx="20" cy="9"/>
                </a:xfrm>
                <a:custGeom>
                  <a:avLst/>
                  <a:gdLst>
                    <a:gd name="T0" fmla="*/ 2 w 39"/>
                    <a:gd name="T1" fmla="*/ 0 h 19"/>
                    <a:gd name="T2" fmla="*/ 2 w 39"/>
                    <a:gd name="T3" fmla="*/ 0 h 19"/>
                    <a:gd name="T4" fmla="*/ 0 w 39"/>
                    <a:gd name="T5" fmla="*/ 0 h 19"/>
                    <a:gd name="T6" fmla="*/ 0 w 39"/>
                    <a:gd name="T7" fmla="*/ 0 h 19"/>
                    <a:gd name="T8" fmla="*/ 2 w 39"/>
                    <a:gd name="T9" fmla="*/ 0 h 19"/>
                    <a:gd name="T10" fmla="*/ 0 60000 65536"/>
                    <a:gd name="T11" fmla="*/ 0 60000 65536"/>
                    <a:gd name="T12" fmla="*/ 0 60000 65536"/>
                    <a:gd name="T13" fmla="*/ 0 60000 65536"/>
                    <a:gd name="T14" fmla="*/ 0 60000 65536"/>
                    <a:gd name="T15" fmla="*/ 0 w 39"/>
                    <a:gd name="T16" fmla="*/ 0 h 19"/>
                    <a:gd name="T17" fmla="*/ 39 w 39"/>
                    <a:gd name="T18" fmla="*/ 19 h 19"/>
                  </a:gdLst>
                  <a:ahLst/>
                  <a:cxnLst>
                    <a:cxn ang="T10">
                      <a:pos x="T0" y="T1"/>
                    </a:cxn>
                    <a:cxn ang="T11">
                      <a:pos x="T2" y="T3"/>
                    </a:cxn>
                    <a:cxn ang="T12">
                      <a:pos x="T4" y="T5"/>
                    </a:cxn>
                    <a:cxn ang="T13">
                      <a:pos x="T6" y="T7"/>
                    </a:cxn>
                    <a:cxn ang="T14">
                      <a:pos x="T8" y="T9"/>
                    </a:cxn>
                  </a:cxnLst>
                  <a:rect l="T15" t="T16" r="T17" b="T18"/>
                  <a:pathLst>
                    <a:path w="39" h="19">
                      <a:moveTo>
                        <a:pt x="39" y="17"/>
                      </a:moveTo>
                      <a:lnTo>
                        <a:pt x="39" y="0"/>
                      </a:lnTo>
                      <a:lnTo>
                        <a:pt x="0" y="1"/>
                      </a:lnTo>
                      <a:lnTo>
                        <a:pt x="0" y="19"/>
                      </a:lnTo>
                      <a:lnTo>
                        <a:pt x="39" y="1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5" name="Freeform 329"/>
                <p:cNvSpPr>
                  <a:spLocks/>
                </p:cNvSpPr>
                <p:nvPr/>
              </p:nvSpPr>
              <p:spPr bwMode="auto">
                <a:xfrm>
                  <a:off x="4494" y="2924"/>
                  <a:ext cx="18" cy="11"/>
                </a:xfrm>
                <a:custGeom>
                  <a:avLst/>
                  <a:gdLst>
                    <a:gd name="T0" fmla="*/ 2 w 35"/>
                    <a:gd name="T1" fmla="*/ 1 h 22"/>
                    <a:gd name="T2" fmla="*/ 2 w 35"/>
                    <a:gd name="T3" fmla="*/ 0 h 22"/>
                    <a:gd name="T4" fmla="*/ 0 w 35"/>
                    <a:gd name="T5" fmla="*/ 1 h 22"/>
                    <a:gd name="T6" fmla="*/ 1 w 35"/>
                    <a:gd name="T7" fmla="*/ 1 h 22"/>
                    <a:gd name="T8" fmla="*/ 2 w 35"/>
                    <a:gd name="T9" fmla="*/ 1 h 22"/>
                    <a:gd name="T10" fmla="*/ 0 60000 65536"/>
                    <a:gd name="T11" fmla="*/ 0 60000 65536"/>
                    <a:gd name="T12" fmla="*/ 0 60000 65536"/>
                    <a:gd name="T13" fmla="*/ 0 60000 65536"/>
                    <a:gd name="T14" fmla="*/ 0 60000 65536"/>
                    <a:gd name="T15" fmla="*/ 0 w 35"/>
                    <a:gd name="T16" fmla="*/ 0 h 22"/>
                    <a:gd name="T17" fmla="*/ 35 w 35"/>
                    <a:gd name="T18" fmla="*/ 22 h 22"/>
                  </a:gdLst>
                  <a:ahLst/>
                  <a:cxnLst>
                    <a:cxn ang="T10">
                      <a:pos x="T0" y="T1"/>
                    </a:cxn>
                    <a:cxn ang="T11">
                      <a:pos x="T2" y="T3"/>
                    </a:cxn>
                    <a:cxn ang="T12">
                      <a:pos x="T4" y="T5"/>
                    </a:cxn>
                    <a:cxn ang="T13">
                      <a:pos x="T6" y="T7"/>
                    </a:cxn>
                    <a:cxn ang="T14">
                      <a:pos x="T8" y="T9"/>
                    </a:cxn>
                  </a:cxnLst>
                  <a:rect l="T15" t="T16" r="T17" b="T18"/>
                  <a:pathLst>
                    <a:path w="35" h="22">
                      <a:moveTo>
                        <a:pt x="35" y="18"/>
                      </a:moveTo>
                      <a:lnTo>
                        <a:pt x="33" y="0"/>
                      </a:lnTo>
                      <a:lnTo>
                        <a:pt x="0" y="5"/>
                      </a:lnTo>
                      <a:lnTo>
                        <a:pt x="1" y="22"/>
                      </a:lnTo>
                      <a:lnTo>
                        <a:pt x="35" y="1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6" name="Freeform 330"/>
                <p:cNvSpPr>
                  <a:spLocks/>
                </p:cNvSpPr>
                <p:nvPr/>
              </p:nvSpPr>
              <p:spPr bwMode="auto">
                <a:xfrm>
                  <a:off x="4478" y="2926"/>
                  <a:ext cx="17" cy="11"/>
                </a:xfrm>
                <a:custGeom>
                  <a:avLst/>
                  <a:gdLst>
                    <a:gd name="T0" fmla="*/ 1 w 35"/>
                    <a:gd name="T1" fmla="*/ 1 h 22"/>
                    <a:gd name="T2" fmla="*/ 1 w 35"/>
                    <a:gd name="T3" fmla="*/ 0 h 22"/>
                    <a:gd name="T4" fmla="*/ 0 w 35"/>
                    <a:gd name="T5" fmla="*/ 1 h 22"/>
                    <a:gd name="T6" fmla="*/ 0 w 35"/>
                    <a:gd name="T7" fmla="*/ 1 h 22"/>
                    <a:gd name="T8" fmla="*/ 1 w 35"/>
                    <a:gd name="T9" fmla="*/ 1 h 22"/>
                    <a:gd name="T10" fmla="*/ 0 60000 65536"/>
                    <a:gd name="T11" fmla="*/ 0 60000 65536"/>
                    <a:gd name="T12" fmla="*/ 0 60000 65536"/>
                    <a:gd name="T13" fmla="*/ 0 60000 65536"/>
                    <a:gd name="T14" fmla="*/ 0 60000 65536"/>
                    <a:gd name="T15" fmla="*/ 0 w 35"/>
                    <a:gd name="T16" fmla="*/ 0 h 22"/>
                    <a:gd name="T17" fmla="*/ 35 w 35"/>
                    <a:gd name="T18" fmla="*/ 22 h 22"/>
                  </a:gdLst>
                  <a:ahLst/>
                  <a:cxnLst>
                    <a:cxn ang="T10">
                      <a:pos x="T0" y="T1"/>
                    </a:cxn>
                    <a:cxn ang="T11">
                      <a:pos x="T2" y="T3"/>
                    </a:cxn>
                    <a:cxn ang="T12">
                      <a:pos x="T4" y="T5"/>
                    </a:cxn>
                    <a:cxn ang="T13">
                      <a:pos x="T6" y="T7"/>
                    </a:cxn>
                    <a:cxn ang="T14">
                      <a:pos x="T8" y="T9"/>
                    </a:cxn>
                  </a:cxnLst>
                  <a:rect l="T15" t="T16" r="T17" b="T18"/>
                  <a:pathLst>
                    <a:path w="35" h="22">
                      <a:moveTo>
                        <a:pt x="35" y="17"/>
                      </a:moveTo>
                      <a:lnTo>
                        <a:pt x="34" y="0"/>
                      </a:lnTo>
                      <a:lnTo>
                        <a:pt x="0" y="4"/>
                      </a:lnTo>
                      <a:lnTo>
                        <a:pt x="2" y="22"/>
                      </a:lnTo>
                      <a:lnTo>
                        <a:pt x="35" y="1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7" name="Freeform 331"/>
                <p:cNvSpPr>
                  <a:spLocks/>
                </p:cNvSpPr>
                <p:nvPr/>
              </p:nvSpPr>
              <p:spPr bwMode="auto">
                <a:xfrm>
                  <a:off x="4466" y="2929"/>
                  <a:ext cx="13" cy="11"/>
                </a:xfrm>
                <a:custGeom>
                  <a:avLst/>
                  <a:gdLst>
                    <a:gd name="T0" fmla="*/ 1 w 26"/>
                    <a:gd name="T1" fmla="*/ 1 h 21"/>
                    <a:gd name="T2" fmla="*/ 1 w 26"/>
                    <a:gd name="T3" fmla="*/ 0 h 21"/>
                    <a:gd name="T4" fmla="*/ 0 w 26"/>
                    <a:gd name="T5" fmla="*/ 1 h 21"/>
                    <a:gd name="T6" fmla="*/ 1 w 26"/>
                    <a:gd name="T7" fmla="*/ 1 h 21"/>
                    <a:gd name="T8" fmla="*/ 1 w 26"/>
                    <a:gd name="T9" fmla="*/ 1 h 21"/>
                    <a:gd name="T10" fmla="*/ 0 60000 65536"/>
                    <a:gd name="T11" fmla="*/ 0 60000 65536"/>
                    <a:gd name="T12" fmla="*/ 0 60000 65536"/>
                    <a:gd name="T13" fmla="*/ 0 60000 65536"/>
                    <a:gd name="T14" fmla="*/ 0 60000 65536"/>
                    <a:gd name="T15" fmla="*/ 0 w 26"/>
                    <a:gd name="T16" fmla="*/ 0 h 21"/>
                    <a:gd name="T17" fmla="*/ 26 w 26"/>
                    <a:gd name="T18" fmla="*/ 21 h 21"/>
                  </a:gdLst>
                  <a:ahLst/>
                  <a:cxnLst>
                    <a:cxn ang="T10">
                      <a:pos x="T0" y="T1"/>
                    </a:cxn>
                    <a:cxn ang="T11">
                      <a:pos x="T2" y="T3"/>
                    </a:cxn>
                    <a:cxn ang="T12">
                      <a:pos x="T4" y="T5"/>
                    </a:cxn>
                    <a:cxn ang="T13">
                      <a:pos x="T6" y="T7"/>
                    </a:cxn>
                    <a:cxn ang="T14">
                      <a:pos x="T8" y="T9"/>
                    </a:cxn>
                  </a:cxnLst>
                  <a:rect l="T15" t="T16" r="T17" b="T18"/>
                  <a:pathLst>
                    <a:path w="26" h="21">
                      <a:moveTo>
                        <a:pt x="26" y="16"/>
                      </a:moveTo>
                      <a:lnTo>
                        <a:pt x="22" y="0"/>
                      </a:lnTo>
                      <a:lnTo>
                        <a:pt x="0" y="5"/>
                      </a:lnTo>
                      <a:lnTo>
                        <a:pt x="4" y="21"/>
                      </a:lnTo>
                      <a:lnTo>
                        <a:pt x="26" y="1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8" name="Freeform 332"/>
                <p:cNvSpPr>
                  <a:spLocks/>
                </p:cNvSpPr>
                <p:nvPr/>
              </p:nvSpPr>
              <p:spPr bwMode="auto">
                <a:xfrm>
                  <a:off x="4426" y="2932"/>
                  <a:ext cx="42" cy="19"/>
                </a:xfrm>
                <a:custGeom>
                  <a:avLst/>
                  <a:gdLst>
                    <a:gd name="T0" fmla="*/ 3 w 84"/>
                    <a:gd name="T1" fmla="*/ 0 h 40"/>
                    <a:gd name="T2" fmla="*/ 3 w 84"/>
                    <a:gd name="T3" fmla="*/ 0 h 40"/>
                    <a:gd name="T4" fmla="*/ 0 w 84"/>
                    <a:gd name="T5" fmla="*/ 0 h 40"/>
                    <a:gd name="T6" fmla="*/ 1 w 84"/>
                    <a:gd name="T7" fmla="*/ 1 h 40"/>
                    <a:gd name="T8" fmla="*/ 3 w 84"/>
                    <a:gd name="T9" fmla="*/ 0 h 40"/>
                    <a:gd name="T10" fmla="*/ 0 60000 65536"/>
                    <a:gd name="T11" fmla="*/ 0 60000 65536"/>
                    <a:gd name="T12" fmla="*/ 0 60000 65536"/>
                    <a:gd name="T13" fmla="*/ 0 60000 65536"/>
                    <a:gd name="T14" fmla="*/ 0 60000 65536"/>
                    <a:gd name="T15" fmla="*/ 0 w 84"/>
                    <a:gd name="T16" fmla="*/ 0 h 40"/>
                    <a:gd name="T17" fmla="*/ 84 w 84"/>
                    <a:gd name="T18" fmla="*/ 40 h 40"/>
                  </a:gdLst>
                  <a:ahLst/>
                  <a:cxnLst>
                    <a:cxn ang="T10">
                      <a:pos x="T0" y="T1"/>
                    </a:cxn>
                    <a:cxn ang="T11">
                      <a:pos x="T2" y="T3"/>
                    </a:cxn>
                    <a:cxn ang="T12">
                      <a:pos x="T4" y="T5"/>
                    </a:cxn>
                    <a:cxn ang="T13">
                      <a:pos x="T6" y="T7"/>
                    </a:cxn>
                    <a:cxn ang="T14">
                      <a:pos x="T8" y="T9"/>
                    </a:cxn>
                  </a:cxnLst>
                  <a:rect l="T15" t="T16" r="T17" b="T18"/>
                  <a:pathLst>
                    <a:path w="84" h="40">
                      <a:moveTo>
                        <a:pt x="84" y="16"/>
                      </a:moveTo>
                      <a:lnTo>
                        <a:pt x="80" y="0"/>
                      </a:lnTo>
                      <a:lnTo>
                        <a:pt x="0" y="24"/>
                      </a:lnTo>
                      <a:lnTo>
                        <a:pt x="4" y="40"/>
                      </a:lnTo>
                      <a:lnTo>
                        <a:pt x="84" y="1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9" name="Freeform 333"/>
                <p:cNvSpPr>
                  <a:spLocks/>
                </p:cNvSpPr>
                <p:nvPr/>
              </p:nvSpPr>
              <p:spPr bwMode="auto">
                <a:xfrm>
                  <a:off x="4423" y="2945"/>
                  <a:ext cx="7" cy="6"/>
                </a:xfrm>
                <a:custGeom>
                  <a:avLst/>
                  <a:gdLst>
                    <a:gd name="T0" fmla="*/ 0 w 15"/>
                    <a:gd name="T1" fmla="*/ 1 h 11"/>
                    <a:gd name="T2" fmla="*/ 0 w 15"/>
                    <a:gd name="T3" fmla="*/ 0 h 11"/>
                    <a:gd name="T4" fmla="*/ 0 w 15"/>
                    <a:gd name="T5" fmla="*/ 1 h 11"/>
                    <a:gd name="T6" fmla="*/ 0 w 15"/>
                    <a:gd name="T7" fmla="*/ 1 h 11"/>
                    <a:gd name="T8" fmla="*/ 0 w 15"/>
                    <a:gd name="T9" fmla="*/ 1 h 11"/>
                    <a:gd name="T10" fmla="*/ 0 60000 65536"/>
                    <a:gd name="T11" fmla="*/ 0 60000 65536"/>
                    <a:gd name="T12" fmla="*/ 0 60000 65536"/>
                    <a:gd name="T13" fmla="*/ 0 60000 65536"/>
                    <a:gd name="T14" fmla="*/ 0 60000 65536"/>
                    <a:gd name="T15" fmla="*/ 0 w 15"/>
                    <a:gd name="T16" fmla="*/ 0 h 11"/>
                    <a:gd name="T17" fmla="*/ 15 w 15"/>
                    <a:gd name="T18" fmla="*/ 11 h 11"/>
                  </a:gdLst>
                  <a:ahLst/>
                  <a:cxnLst>
                    <a:cxn ang="T10">
                      <a:pos x="T0" y="T1"/>
                    </a:cxn>
                    <a:cxn ang="T11">
                      <a:pos x="T2" y="T3"/>
                    </a:cxn>
                    <a:cxn ang="T12">
                      <a:pos x="T4" y="T5"/>
                    </a:cxn>
                    <a:cxn ang="T13">
                      <a:pos x="T6" y="T7"/>
                    </a:cxn>
                    <a:cxn ang="T14">
                      <a:pos x="T8" y="T9"/>
                    </a:cxn>
                  </a:cxnLst>
                  <a:rect l="T15" t="T16" r="T17" b="T18"/>
                  <a:pathLst>
                    <a:path w="15" h="11">
                      <a:moveTo>
                        <a:pt x="15" y="8"/>
                      </a:moveTo>
                      <a:lnTo>
                        <a:pt x="1" y="0"/>
                      </a:lnTo>
                      <a:lnTo>
                        <a:pt x="0" y="3"/>
                      </a:lnTo>
                      <a:lnTo>
                        <a:pt x="13" y="11"/>
                      </a:lnTo>
                      <a:lnTo>
                        <a:pt x="15" y="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0" name="Freeform 334"/>
                <p:cNvSpPr>
                  <a:spLocks/>
                </p:cNvSpPr>
                <p:nvPr/>
              </p:nvSpPr>
              <p:spPr bwMode="auto">
                <a:xfrm>
                  <a:off x="4424" y="2946"/>
                  <a:ext cx="6" cy="7"/>
                </a:xfrm>
                <a:custGeom>
                  <a:avLst/>
                  <a:gdLst>
                    <a:gd name="T0" fmla="*/ 1 w 12"/>
                    <a:gd name="T1" fmla="*/ 0 h 15"/>
                    <a:gd name="T2" fmla="*/ 0 w 12"/>
                    <a:gd name="T3" fmla="*/ 0 h 15"/>
                    <a:gd name="T4" fmla="*/ 1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1" y="0"/>
                      </a:moveTo>
                      <a:lnTo>
                        <a:pt x="0" y="13"/>
                      </a:lnTo>
                      <a:lnTo>
                        <a:pt x="2" y="15"/>
                      </a:lnTo>
                      <a:lnTo>
                        <a:pt x="12" y="2"/>
                      </a:lnTo>
                      <a:lnTo>
                        <a:pt x="1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1" name="Freeform 335"/>
                <p:cNvSpPr>
                  <a:spLocks/>
                </p:cNvSpPr>
                <p:nvPr/>
              </p:nvSpPr>
              <p:spPr bwMode="auto">
                <a:xfrm>
                  <a:off x="4423" y="2946"/>
                  <a:ext cx="6" cy="7"/>
                </a:xfrm>
                <a:custGeom>
                  <a:avLst/>
                  <a:gdLst>
                    <a:gd name="T0" fmla="*/ 1 w 12"/>
                    <a:gd name="T1" fmla="*/ 0 h 15"/>
                    <a:gd name="T2" fmla="*/ 1 w 12"/>
                    <a:gd name="T3" fmla="*/ 0 h 15"/>
                    <a:gd name="T4" fmla="*/ 0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2" y="13"/>
                      </a:moveTo>
                      <a:lnTo>
                        <a:pt x="1" y="0"/>
                      </a:lnTo>
                      <a:lnTo>
                        <a:pt x="0" y="2"/>
                      </a:lnTo>
                      <a:lnTo>
                        <a:pt x="10" y="15"/>
                      </a:lnTo>
                      <a:lnTo>
                        <a:pt x="12"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2" name="Freeform 336"/>
                <p:cNvSpPr>
                  <a:spLocks/>
                </p:cNvSpPr>
                <p:nvPr/>
              </p:nvSpPr>
              <p:spPr bwMode="auto">
                <a:xfrm>
                  <a:off x="4386" y="2945"/>
                  <a:ext cx="41" cy="20"/>
                </a:xfrm>
                <a:custGeom>
                  <a:avLst/>
                  <a:gdLst>
                    <a:gd name="T0" fmla="*/ 3 w 81"/>
                    <a:gd name="T1" fmla="*/ 1 h 40"/>
                    <a:gd name="T2" fmla="*/ 3 w 81"/>
                    <a:gd name="T3" fmla="*/ 0 h 40"/>
                    <a:gd name="T4" fmla="*/ 0 w 81"/>
                    <a:gd name="T5" fmla="*/ 1 h 40"/>
                    <a:gd name="T6" fmla="*/ 1 w 81"/>
                    <a:gd name="T7" fmla="*/ 2 h 40"/>
                    <a:gd name="T8" fmla="*/ 3 w 81"/>
                    <a:gd name="T9" fmla="*/ 1 h 40"/>
                    <a:gd name="T10" fmla="*/ 0 60000 65536"/>
                    <a:gd name="T11" fmla="*/ 0 60000 65536"/>
                    <a:gd name="T12" fmla="*/ 0 60000 65536"/>
                    <a:gd name="T13" fmla="*/ 0 60000 65536"/>
                    <a:gd name="T14" fmla="*/ 0 60000 65536"/>
                    <a:gd name="T15" fmla="*/ 0 w 81"/>
                    <a:gd name="T16" fmla="*/ 0 h 40"/>
                    <a:gd name="T17" fmla="*/ 81 w 81"/>
                    <a:gd name="T18" fmla="*/ 40 h 40"/>
                  </a:gdLst>
                  <a:ahLst/>
                  <a:cxnLst>
                    <a:cxn ang="T10">
                      <a:pos x="T0" y="T1"/>
                    </a:cxn>
                    <a:cxn ang="T11">
                      <a:pos x="T2" y="T3"/>
                    </a:cxn>
                    <a:cxn ang="T12">
                      <a:pos x="T4" y="T5"/>
                    </a:cxn>
                    <a:cxn ang="T13">
                      <a:pos x="T6" y="T7"/>
                    </a:cxn>
                    <a:cxn ang="T14">
                      <a:pos x="T8" y="T9"/>
                    </a:cxn>
                  </a:cxnLst>
                  <a:rect l="T15" t="T16" r="T17" b="T18"/>
                  <a:pathLst>
                    <a:path w="81" h="40">
                      <a:moveTo>
                        <a:pt x="81" y="16"/>
                      </a:moveTo>
                      <a:lnTo>
                        <a:pt x="75" y="0"/>
                      </a:lnTo>
                      <a:lnTo>
                        <a:pt x="0" y="24"/>
                      </a:lnTo>
                      <a:lnTo>
                        <a:pt x="6" y="40"/>
                      </a:lnTo>
                      <a:lnTo>
                        <a:pt x="81" y="1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3" name="Freeform 337"/>
                <p:cNvSpPr>
                  <a:spLocks/>
                </p:cNvSpPr>
                <p:nvPr/>
              </p:nvSpPr>
              <p:spPr bwMode="auto">
                <a:xfrm>
                  <a:off x="4372" y="2957"/>
                  <a:ext cx="18" cy="15"/>
                </a:xfrm>
                <a:custGeom>
                  <a:avLst/>
                  <a:gdLst>
                    <a:gd name="T0" fmla="*/ 2 w 35"/>
                    <a:gd name="T1" fmla="*/ 1 h 30"/>
                    <a:gd name="T2" fmla="*/ 1 w 35"/>
                    <a:gd name="T3" fmla="*/ 0 h 30"/>
                    <a:gd name="T4" fmla="*/ 0 w 35"/>
                    <a:gd name="T5" fmla="*/ 1 h 30"/>
                    <a:gd name="T6" fmla="*/ 1 w 35"/>
                    <a:gd name="T7" fmla="*/ 1 h 30"/>
                    <a:gd name="T8" fmla="*/ 2 w 35"/>
                    <a:gd name="T9" fmla="*/ 1 h 30"/>
                    <a:gd name="T10" fmla="*/ 0 60000 65536"/>
                    <a:gd name="T11" fmla="*/ 0 60000 65536"/>
                    <a:gd name="T12" fmla="*/ 0 60000 65536"/>
                    <a:gd name="T13" fmla="*/ 0 60000 65536"/>
                    <a:gd name="T14" fmla="*/ 0 60000 65536"/>
                    <a:gd name="T15" fmla="*/ 0 w 35"/>
                    <a:gd name="T16" fmla="*/ 0 h 30"/>
                    <a:gd name="T17" fmla="*/ 35 w 35"/>
                    <a:gd name="T18" fmla="*/ 30 h 30"/>
                  </a:gdLst>
                  <a:ahLst/>
                  <a:cxnLst>
                    <a:cxn ang="T10">
                      <a:pos x="T0" y="T1"/>
                    </a:cxn>
                    <a:cxn ang="T11">
                      <a:pos x="T2" y="T3"/>
                    </a:cxn>
                    <a:cxn ang="T12">
                      <a:pos x="T4" y="T5"/>
                    </a:cxn>
                    <a:cxn ang="T13">
                      <a:pos x="T6" y="T7"/>
                    </a:cxn>
                    <a:cxn ang="T14">
                      <a:pos x="T8" y="T9"/>
                    </a:cxn>
                  </a:cxnLst>
                  <a:rect l="T15" t="T16" r="T17" b="T18"/>
                  <a:pathLst>
                    <a:path w="35" h="30">
                      <a:moveTo>
                        <a:pt x="35" y="15"/>
                      </a:moveTo>
                      <a:lnTo>
                        <a:pt x="26" y="0"/>
                      </a:lnTo>
                      <a:lnTo>
                        <a:pt x="0" y="15"/>
                      </a:lnTo>
                      <a:lnTo>
                        <a:pt x="9" y="30"/>
                      </a:lnTo>
                      <a:lnTo>
                        <a:pt x="35" y="1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4" name="Freeform 338"/>
                <p:cNvSpPr>
                  <a:spLocks/>
                </p:cNvSpPr>
                <p:nvPr/>
              </p:nvSpPr>
              <p:spPr bwMode="auto">
                <a:xfrm>
                  <a:off x="4352" y="2964"/>
                  <a:ext cx="24" cy="19"/>
                </a:xfrm>
                <a:custGeom>
                  <a:avLst/>
                  <a:gdLst>
                    <a:gd name="T0" fmla="*/ 2 w 48"/>
                    <a:gd name="T1" fmla="*/ 1 h 38"/>
                    <a:gd name="T2" fmla="*/ 2 w 48"/>
                    <a:gd name="T3" fmla="*/ 0 h 38"/>
                    <a:gd name="T4" fmla="*/ 0 w 48"/>
                    <a:gd name="T5" fmla="*/ 1 h 38"/>
                    <a:gd name="T6" fmla="*/ 1 w 48"/>
                    <a:gd name="T7" fmla="*/ 2 h 38"/>
                    <a:gd name="T8" fmla="*/ 2 w 48"/>
                    <a:gd name="T9" fmla="*/ 1 h 38"/>
                    <a:gd name="T10" fmla="*/ 0 60000 65536"/>
                    <a:gd name="T11" fmla="*/ 0 60000 65536"/>
                    <a:gd name="T12" fmla="*/ 0 60000 65536"/>
                    <a:gd name="T13" fmla="*/ 0 60000 65536"/>
                    <a:gd name="T14" fmla="*/ 0 60000 65536"/>
                    <a:gd name="T15" fmla="*/ 0 w 48"/>
                    <a:gd name="T16" fmla="*/ 0 h 38"/>
                    <a:gd name="T17" fmla="*/ 48 w 48"/>
                    <a:gd name="T18" fmla="*/ 38 h 38"/>
                  </a:gdLst>
                  <a:ahLst/>
                  <a:cxnLst>
                    <a:cxn ang="T10">
                      <a:pos x="T0" y="T1"/>
                    </a:cxn>
                    <a:cxn ang="T11">
                      <a:pos x="T2" y="T3"/>
                    </a:cxn>
                    <a:cxn ang="T12">
                      <a:pos x="T4" y="T5"/>
                    </a:cxn>
                    <a:cxn ang="T13">
                      <a:pos x="T6" y="T7"/>
                    </a:cxn>
                    <a:cxn ang="T14">
                      <a:pos x="T8" y="T9"/>
                    </a:cxn>
                  </a:cxnLst>
                  <a:rect l="T15" t="T16" r="T17" b="T18"/>
                  <a:pathLst>
                    <a:path w="48" h="38">
                      <a:moveTo>
                        <a:pt x="48" y="15"/>
                      </a:moveTo>
                      <a:lnTo>
                        <a:pt x="39" y="0"/>
                      </a:lnTo>
                      <a:lnTo>
                        <a:pt x="0" y="23"/>
                      </a:lnTo>
                      <a:lnTo>
                        <a:pt x="9" y="38"/>
                      </a:lnTo>
                      <a:lnTo>
                        <a:pt x="48" y="1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5" name="Freeform 339"/>
                <p:cNvSpPr>
                  <a:spLocks/>
                </p:cNvSpPr>
                <p:nvPr/>
              </p:nvSpPr>
              <p:spPr bwMode="auto">
                <a:xfrm>
                  <a:off x="4330" y="2976"/>
                  <a:ext cx="27" cy="27"/>
                </a:xfrm>
                <a:custGeom>
                  <a:avLst/>
                  <a:gdLst>
                    <a:gd name="T0" fmla="*/ 1 w 55"/>
                    <a:gd name="T1" fmla="*/ 1 h 54"/>
                    <a:gd name="T2" fmla="*/ 1 w 55"/>
                    <a:gd name="T3" fmla="*/ 0 h 54"/>
                    <a:gd name="T4" fmla="*/ 0 w 55"/>
                    <a:gd name="T5" fmla="*/ 2 h 54"/>
                    <a:gd name="T6" fmla="*/ 0 w 55"/>
                    <a:gd name="T7" fmla="*/ 2 h 54"/>
                    <a:gd name="T8" fmla="*/ 1 w 55"/>
                    <a:gd name="T9" fmla="*/ 1 h 54"/>
                    <a:gd name="T10" fmla="*/ 0 60000 65536"/>
                    <a:gd name="T11" fmla="*/ 0 60000 65536"/>
                    <a:gd name="T12" fmla="*/ 0 60000 65536"/>
                    <a:gd name="T13" fmla="*/ 0 60000 65536"/>
                    <a:gd name="T14" fmla="*/ 0 60000 65536"/>
                    <a:gd name="T15" fmla="*/ 0 w 55"/>
                    <a:gd name="T16" fmla="*/ 0 h 54"/>
                    <a:gd name="T17" fmla="*/ 55 w 55"/>
                    <a:gd name="T18" fmla="*/ 54 h 54"/>
                  </a:gdLst>
                  <a:ahLst/>
                  <a:cxnLst>
                    <a:cxn ang="T10">
                      <a:pos x="T0" y="T1"/>
                    </a:cxn>
                    <a:cxn ang="T11">
                      <a:pos x="T2" y="T3"/>
                    </a:cxn>
                    <a:cxn ang="T12">
                      <a:pos x="T4" y="T5"/>
                    </a:cxn>
                    <a:cxn ang="T13">
                      <a:pos x="T6" y="T7"/>
                    </a:cxn>
                    <a:cxn ang="T14">
                      <a:pos x="T8" y="T9"/>
                    </a:cxn>
                  </a:cxnLst>
                  <a:rect l="T15" t="T16" r="T17" b="T18"/>
                  <a:pathLst>
                    <a:path w="55" h="54">
                      <a:moveTo>
                        <a:pt x="55" y="15"/>
                      </a:moveTo>
                      <a:lnTo>
                        <a:pt x="45" y="0"/>
                      </a:lnTo>
                      <a:lnTo>
                        <a:pt x="0" y="40"/>
                      </a:lnTo>
                      <a:lnTo>
                        <a:pt x="10" y="54"/>
                      </a:lnTo>
                      <a:lnTo>
                        <a:pt x="55" y="1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6" name="Freeform 340"/>
                <p:cNvSpPr>
                  <a:spLocks/>
                </p:cNvSpPr>
                <p:nvPr/>
              </p:nvSpPr>
              <p:spPr bwMode="auto">
                <a:xfrm>
                  <a:off x="4325" y="2997"/>
                  <a:ext cx="10" cy="10"/>
                </a:xfrm>
                <a:custGeom>
                  <a:avLst/>
                  <a:gdLst>
                    <a:gd name="T0" fmla="*/ 1 w 19"/>
                    <a:gd name="T1" fmla="*/ 0 h 22"/>
                    <a:gd name="T2" fmla="*/ 1 w 19"/>
                    <a:gd name="T3" fmla="*/ 0 h 22"/>
                    <a:gd name="T4" fmla="*/ 0 w 19"/>
                    <a:gd name="T5" fmla="*/ 0 h 22"/>
                    <a:gd name="T6" fmla="*/ 1 w 19"/>
                    <a:gd name="T7" fmla="*/ 0 h 22"/>
                    <a:gd name="T8" fmla="*/ 1 w 19"/>
                    <a:gd name="T9" fmla="*/ 0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19" y="13"/>
                      </a:moveTo>
                      <a:lnTo>
                        <a:pt x="9" y="0"/>
                      </a:lnTo>
                      <a:lnTo>
                        <a:pt x="0" y="9"/>
                      </a:lnTo>
                      <a:lnTo>
                        <a:pt x="10" y="22"/>
                      </a:lnTo>
                      <a:lnTo>
                        <a:pt x="19"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7" name="Freeform 341"/>
                <p:cNvSpPr>
                  <a:spLocks/>
                </p:cNvSpPr>
                <p:nvPr/>
              </p:nvSpPr>
              <p:spPr bwMode="auto">
                <a:xfrm>
                  <a:off x="4320" y="3001"/>
                  <a:ext cx="11" cy="12"/>
                </a:xfrm>
                <a:custGeom>
                  <a:avLst/>
                  <a:gdLst>
                    <a:gd name="T0" fmla="*/ 1 w 20"/>
                    <a:gd name="T1" fmla="*/ 1 h 23"/>
                    <a:gd name="T2" fmla="*/ 1 w 20"/>
                    <a:gd name="T3" fmla="*/ 0 h 23"/>
                    <a:gd name="T4" fmla="*/ 0 w 20"/>
                    <a:gd name="T5" fmla="*/ 1 h 23"/>
                    <a:gd name="T6" fmla="*/ 1 w 20"/>
                    <a:gd name="T7" fmla="*/ 1 h 23"/>
                    <a:gd name="T8" fmla="*/ 1 w 20"/>
                    <a:gd name="T9" fmla="*/ 1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20" y="13"/>
                      </a:moveTo>
                      <a:lnTo>
                        <a:pt x="8" y="0"/>
                      </a:lnTo>
                      <a:lnTo>
                        <a:pt x="0" y="10"/>
                      </a:lnTo>
                      <a:lnTo>
                        <a:pt x="11" y="23"/>
                      </a:lnTo>
                      <a:lnTo>
                        <a:pt x="20"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8" name="Freeform 342"/>
                <p:cNvSpPr>
                  <a:spLocks/>
                </p:cNvSpPr>
                <p:nvPr/>
              </p:nvSpPr>
              <p:spPr bwMode="auto">
                <a:xfrm>
                  <a:off x="4299" y="3006"/>
                  <a:ext cx="27" cy="29"/>
                </a:xfrm>
                <a:custGeom>
                  <a:avLst/>
                  <a:gdLst>
                    <a:gd name="T0" fmla="*/ 2 w 53"/>
                    <a:gd name="T1" fmla="*/ 1 h 58"/>
                    <a:gd name="T2" fmla="*/ 2 w 53"/>
                    <a:gd name="T3" fmla="*/ 0 h 58"/>
                    <a:gd name="T4" fmla="*/ 0 w 53"/>
                    <a:gd name="T5" fmla="*/ 2 h 58"/>
                    <a:gd name="T6" fmla="*/ 1 w 53"/>
                    <a:gd name="T7" fmla="*/ 2 h 58"/>
                    <a:gd name="T8" fmla="*/ 2 w 53"/>
                    <a:gd name="T9" fmla="*/ 1 h 58"/>
                    <a:gd name="T10" fmla="*/ 0 60000 65536"/>
                    <a:gd name="T11" fmla="*/ 0 60000 65536"/>
                    <a:gd name="T12" fmla="*/ 0 60000 65536"/>
                    <a:gd name="T13" fmla="*/ 0 60000 65536"/>
                    <a:gd name="T14" fmla="*/ 0 60000 65536"/>
                    <a:gd name="T15" fmla="*/ 0 w 53"/>
                    <a:gd name="T16" fmla="*/ 0 h 58"/>
                    <a:gd name="T17" fmla="*/ 53 w 53"/>
                    <a:gd name="T18" fmla="*/ 58 h 58"/>
                  </a:gdLst>
                  <a:ahLst/>
                  <a:cxnLst>
                    <a:cxn ang="T10">
                      <a:pos x="T0" y="T1"/>
                    </a:cxn>
                    <a:cxn ang="T11">
                      <a:pos x="T2" y="T3"/>
                    </a:cxn>
                    <a:cxn ang="T12">
                      <a:pos x="T4" y="T5"/>
                    </a:cxn>
                    <a:cxn ang="T13">
                      <a:pos x="T6" y="T7"/>
                    </a:cxn>
                    <a:cxn ang="T14">
                      <a:pos x="T8" y="T9"/>
                    </a:cxn>
                  </a:cxnLst>
                  <a:rect l="T15" t="T16" r="T17" b="T18"/>
                  <a:pathLst>
                    <a:path w="53" h="58">
                      <a:moveTo>
                        <a:pt x="53" y="13"/>
                      </a:moveTo>
                      <a:lnTo>
                        <a:pt x="43" y="0"/>
                      </a:lnTo>
                      <a:lnTo>
                        <a:pt x="0" y="45"/>
                      </a:lnTo>
                      <a:lnTo>
                        <a:pt x="10" y="58"/>
                      </a:lnTo>
                      <a:lnTo>
                        <a:pt x="53"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9" name="Freeform 343"/>
                <p:cNvSpPr>
                  <a:spLocks/>
                </p:cNvSpPr>
                <p:nvPr/>
              </p:nvSpPr>
              <p:spPr bwMode="auto">
                <a:xfrm>
                  <a:off x="4283" y="3029"/>
                  <a:ext cx="21" cy="27"/>
                </a:xfrm>
                <a:custGeom>
                  <a:avLst/>
                  <a:gdLst>
                    <a:gd name="T0" fmla="*/ 1 w 44"/>
                    <a:gd name="T1" fmla="*/ 0 h 55"/>
                    <a:gd name="T2" fmla="*/ 0 w 44"/>
                    <a:gd name="T3" fmla="*/ 0 h 55"/>
                    <a:gd name="T4" fmla="*/ 0 w 44"/>
                    <a:gd name="T5" fmla="*/ 1 h 55"/>
                    <a:gd name="T6" fmla="*/ 0 w 44"/>
                    <a:gd name="T7" fmla="*/ 1 h 55"/>
                    <a:gd name="T8" fmla="*/ 1 w 44"/>
                    <a:gd name="T9" fmla="*/ 0 h 55"/>
                    <a:gd name="T10" fmla="*/ 0 60000 65536"/>
                    <a:gd name="T11" fmla="*/ 0 60000 65536"/>
                    <a:gd name="T12" fmla="*/ 0 60000 65536"/>
                    <a:gd name="T13" fmla="*/ 0 60000 65536"/>
                    <a:gd name="T14" fmla="*/ 0 60000 65536"/>
                    <a:gd name="T15" fmla="*/ 0 w 44"/>
                    <a:gd name="T16" fmla="*/ 0 h 55"/>
                    <a:gd name="T17" fmla="*/ 44 w 44"/>
                    <a:gd name="T18" fmla="*/ 55 h 55"/>
                  </a:gdLst>
                  <a:ahLst/>
                  <a:cxnLst>
                    <a:cxn ang="T10">
                      <a:pos x="T0" y="T1"/>
                    </a:cxn>
                    <a:cxn ang="T11">
                      <a:pos x="T2" y="T3"/>
                    </a:cxn>
                    <a:cxn ang="T12">
                      <a:pos x="T4" y="T5"/>
                    </a:cxn>
                    <a:cxn ang="T13">
                      <a:pos x="T6" y="T7"/>
                    </a:cxn>
                    <a:cxn ang="T14">
                      <a:pos x="T8" y="T9"/>
                    </a:cxn>
                  </a:cxnLst>
                  <a:rect l="T15" t="T16" r="T17" b="T18"/>
                  <a:pathLst>
                    <a:path w="44" h="55">
                      <a:moveTo>
                        <a:pt x="44" y="13"/>
                      </a:moveTo>
                      <a:lnTo>
                        <a:pt x="32" y="0"/>
                      </a:lnTo>
                      <a:lnTo>
                        <a:pt x="0" y="42"/>
                      </a:lnTo>
                      <a:lnTo>
                        <a:pt x="12" y="55"/>
                      </a:lnTo>
                      <a:lnTo>
                        <a:pt x="44"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0" name="Freeform 344"/>
                <p:cNvSpPr>
                  <a:spLocks/>
                </p:cNvSpPr>
                <p:nvPr/>
              </p:nvSpPr>
              <p:spPr bwMode="auto">
                <a:xfrm>
                  <a:off x="4344" y="3050"/>
                  <a:ext cx="20" cy="29"/>
                </a:xfrm>
                <a:custGeom>
                  <a:avLst/>
                  <a:gdLst>
                    <a:gd name="T0" fmla="*/ 1 w 41"/>
                    <a:gd name="T1" fmla="*/ 0 h 60"/>
                    <a:gd name="T2" fmla="*/ 0 w 41"/>
                    <a:gd name="T3" fmla="*/ 0 h 60"/>
                    <a:gd name="T4" fmla="*/ 0 w 41"/>
                    <a:gd name="T5" fmla="*/ 1 h 60"/>
                    <a:gd name="T6" fmla="*/ 0 w 41"/>
                    <a:gd name="T7" fmla="*/ 1 h 60"/>
                    <a:gd name="T8" fmla="*/ 1 w 41"/>
                    <a:gd name="T9" fmla="*/ 0 h 60"/>
                    <a:gd name="T10" fmla="*/ 0 60000 65536"/>
                    <a:gd name="T11" fmla="*/ 0 60000 65536"/>
                    <a:gd name="T12" fmla="*/ 0 60000 65536"/>
                    <a:gd name="T13" fmla="*/ 0 60000 65536"/>
                    <a:gd name="T14" fmla="*/ 0 60000 65536"/>
                    <a:gd name="T15" fmla="*/ 0 w 41"/>
                    <a:gd name="T16" fmla="*/ 0 h 60"/>
                    <a:gd name="T17" fmla="*/ 41 w 41"/>
                    <a:gd name="T18" fmla="*/ 60 h 60"/>
                  </a:gdLst>
                  <a:ahLst/>
                  <a:cxnLst>
                    <a:cxn ang="T10">
                      <a:pos x="T0" y="T1"/>
                    </a:cxn>
                    <a:cxn ang="T11">
                      <a:pos x="T2" y="T3"/>
                    </a:cxn>
                    <a:cxn ang="T12">
                      <a:pos x="T4" y="T5"/>
                    </a:cxn>
                    <a:cxn ang="T13">
                      <a:pos x="T6" y="T7"/>
                    </a:cxn>
                    <a:cxn ang="T14">
                      <a:pos x="T8" y="T9"/>
                    </a:cxn>
                  </a:cxnLst>
                  <a:rect l="T15" t="T16" r="T17" b="T18"/>
                  <a:pathLst>
                    <a:path w="41" h="60">
                      <a:moveTo>
                        <a:pt x="41" y="12"/>
                      </a:moveTo>
                      <a:lnTo>
                        <a:pt x="28" y="0"/>
                      </a:lnTo>
                      <a:lnTo>
                        <a:pt x="0" y="48"/>
                      </a:lnTo>
                      <a:lnTo>
                        <a:pt x="13" y="60"/>
                      </a:lnTo>
                      <a:lnTo>
                        <a:pt x="41" y="1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1" name="Freeform 345"/>
                <p:cNvSpPr>
                  <a:spLocks/>
                </p:cNvSpPr>
                <p:nvPr/>
              </p:nvSpPr>
              <p:spPr bwMode="auto">
                <a:xfrm>
                  <a:off x="4341" y="3076"/>
                  <a:ext cx="10" cy="9"/>
                </a:xfrm>
                <a:custGeom>
                  <a:avLst/>
                  <a:gdLst>
                    <a:gd name="T0" fmla="*/ 0 w 21"/>
                    <a:gd name="T1" fmla="*/ 0 h 19"/>
                    <a:gd name="T2" fmla="*/ 0 w 21"/>
                    <a:gd name="T3" fmla="*/ 0 h 19"/>
                    <a:gd name="T4" fmla="*/ 0 w 21"/>
                    <a:gd name="T5" fmla="*/ 0 h 19"/>
                    <a:gd name="T6" fmla="*/ 0 w 21"/>
                    <a:gd name="T7" fmla="*/ 0 h 19"/>
                    <a:gd name="T8" fmla="*/ 0 w 21"/>
                    <a:gd name="T9" fmla="*/ 0 h 19"/>
                    <a:gd name="T10" fmla="*/ 0 60000 65536"/>
                    <a:gd name="T11" fmla="*/ 0 60000 65536"/>
                    <a:gd name="T12" fmla="*/ 0 60000 65536"/>
                    <a:gd name="T13" fmla="*/ 0 60000 65536"/>
                    <a:gd name="T14" fmla="*/ 0 60000 65536"/>
                    <a:gd name="T15" fmla="*/ 0 w 21"/>
                    <a:gd name="T16" fmla="*/ 0 h 19"/>
                    <a:gd name="T17" fmla="*/ 21 w 21"/>
                    <a:gd name="T18" fmla="*/ 19 h 19"/>
                  </a:gdLst>
                  <a:ahLst/>
                  <a:cxnLst>
                    <a:cxn ang="T10">
                      <a:pos x="T0" y="T1"/>
                    </a:cxn>
                    <a:cxn ang="T11">
                      <a:pos x="T2" y="T3"/>
                    </a:cxn>
                    <a:cxn ang="T12">
                      <a:pos x="T4" y="T5"/>
                    </a:cxn>
                    <a:cxn ang="T13">
                      <a:pos x="T6" y="T7"/>
                    </a:cxn>
                    <a:cxn ang="T14">
                      <a:pos x="T8" y="T9"/>
                    </a:cxn>
                  </a:cxnLst>
                  <a:rect l="T15" t="T16" r="T17" b="T18"/>
                  <a:pathLst>
                    <a:path w="21" h="19">
                      <a:moveTo>
                        <a:pt x="21" y="4"/>
                      </a:moveTo>
                      <a:lnTo>
                        <a:pt x="5" y="0"/>
                      </a:lnTo>
                      <a:lnTo>
                        <a:pt x="0" y="14"/>
                      </a:lnTo>
                      <a:lnTo>
                        <a:pt x="16" y="19"/>
                      </a:lnTo>
                      <a:lnTo>
                        <a:pt x="21" y="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2" name="Freeform 346"/>
                <p:cNvSpPr>
                  <a:spLocks/>
                </p:cNvSpPr>
                <p:nvPr/>
              </p:nvSpPr>
              <p:spPr bwMode="auto">
                <a:xfrm>
                  <a:off x="4331" y="3082"/>
                  <a:ext cx="17" cy="26"/>
                </a:xfrm>
                <a:custGeom>
                  <a:avLst/>
                  <a:gdLst>
                    <a:gd name="T0" fmla="*/ 1 w 35"/>
                    <a:gd name="T1" fmla="*/ 0 h 53"/>
                    <a:gd name="T2" fmla="*/ 0 w 35"/>
                    <a:gd name="T3" fmla="*/ 0 h 53"/>
                    <a:gd name="T4" fmla="*/ 0 w 35"/>
                    <a:gd name="T5" fmla="*/ 1 h 53"/>
                    <a:gd name="T6" fmla="*/ 0 w 35"/>
                    <a:gd name="T7" fmla="*/ 1 h 53"/>
                    <a:gd name="T8" fmla="*/ 1 w 35"/>
                    <a:gd name="T9" fmla="*/ 0 h 53"/>
                    <a:gd name="T10" fmla="*/ 0 60000 65536"/>
                    <a:gd name="T11" fmla="*/ 0 60000 65536"/>
                    <a:gd name="T12" fmla="*/ 0 60000 65536"/>
                    <a:gd name="T13" fmla="*/ 0 60000 65536"/>
                    <a:gd name="T14" fmla="*/ 0 60000 65536"/>
                    <a:gd name="T15" fmla="*/ 0 w 35"/>
                    <a:gd name="T16" fmla="*/ 0 h 53"/>
                    <a:gd name="T17" fmla="*/ 35 w 35"/>
                    <a:gd name="T18" fmla="*/ 53 h 53"/>
                  </a:gdLst>
                  <a:ahLst/>
                  <a:cxnLst>
                    <a:cxn ang="T10">
                      <a:pos x="T0" y="T1"/>
                    </a:cxn>
                    <a:cxn ang="T11">
                      <a:pos x="T2" y="T3"/>
                    </a:cxn>
                    <a:cxn ang="T12">
                      <a:pos x="T4" y="T5"/>
                    </a:cxn>
                    <a:cxn ang="T13">
                      <a:pos x="T6" y="T7"/>
                    </a:cxn>
                    <a:cxn ang="T14">
                      <a:pos x="T8" y="T9"/>
                    </a:cxn>
                  </a:cxnLst>
                  <a:rect l="T15" t="T16" r="T17" b="T18"/>
                  <a:pathLst>
                    <a:path w="35" h="53">
                      <a:moveTo>
                        <a:pt x="35" y="11"/>
                      </a:moveTo>
                      <a:lnTo>
                        <a:pt x="22" y="0"/>
                      </a:lnTo>
                      <a:lnTo>
                        <a:pt x="0" y="43"/>
                      </a:lnTo>
                      <a:lnTo>
                        <a:pt x="13" y="53"/>
                      </a:lnTo>
                      <a:lnTo>
                        <a:pt x="35" y="1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3" name="Freeform 347"/>
                <p:cNvSpPr>
                  <a:spLocks/>
                </p:cNvSpPr>
                <p:nvPr/>
              </p:nvSpPr>
              <p:spPr bwMode="auto">
                <a:xfrm>
                  <a:off x="4328" y="3105"/>
                  <a:ext cx="10" cy="11"/>
                </a:xfrm>
                <a:custGeom>
                  <a:avLst/>
                  <a:gdLst>
                    <a:gd name="T0" fmla="*/ 1 w 19"/>
                    <a:gd name="T1" fmla="*/ 1 h 22"/>
                    <a:gd name="T2" fmla="*/ 1 w 19"/>
                    <a:gd name="T3" fmla="*/ 0 h 22"/>
                    <a:gd name="T4" fmla="*/ 0 w 19"/>
                    <a:gd name="T5" fmla="*/ 1 h 22"/>
                    <a:gd name="T6" fmla="*/ 1 w 19"/>
                    <a:gd name="T7" fmla="*/ 1 h 22"/>
                    <a:gd name="T8" fmla="*/ 1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19" y="1"/>
                      </a:moveTo>
                      <a:lnTo>
                        <a:pt x="1" y="0"/>
                      </a:lnTo>
                      <a:lnTo>
                        <a:pt x="0" y="20"/>
                      </a:lnTo>
                      <a:lnTo>
                        <a:pt x="17" y="22"/>
                      </a:lnTo>
                      <a:lnTo>
                        <a:pt x="19" y="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4" name="Freeform 348"/>
                <p:cNvSpPr>
                  <a:spLocks/>
                </p:cNvSpPr>
                <p:nvPr/>
              </p:nvSpPr>
              <p:spPr bwMode="auto">
                <a:xfrm>
                  <a:off x="4328" y="3115"/>
                  <a:ext cx="10" cy="32"/>
                </a:xfrm>
                <a:custGeom>
                  <a:avLst/>
                  <a:gdLst>
                    <a:gd name="T0" fmla="*/ 1 w 19"/>
                    <a:gd name="T1" fmla="*/ 0 h 64"/>
                    <a:gd name="T2" fmla="*/ 1 w 19"/>
                    <a:gd name="T3" fmla="*/ 0 h 64"/>
                    <a:gd name="T4" fmla="*/ 0 w 19"/>
                    <a:gd name="T5" fmla="*/ 2 h 64"/>
                    <a:gd name="T6" fmla="*/ 1 w 19"/>
                    <a:gd name="T7" fmla="*/ 2 h 64"/>
                    <a:gd name="T8" fmla="*/ 1 w 19"/>
                    <a:gd name="T9" fmla="*/ 0 h 64"/>
                    <a:gd name="T10" fmla="*/ 0 60000 65536"/>
                    <a:gd name="T11" fmla="*/ 0 60000 65536"/>
                    <a:gd name="T12" fmla="*/ 0 60000 65536"/>
                    <a:gd name="T13" fmla="*/ 0 60000 65536"/>
                    <a:gd name="T14" fmla="*/ 0 60000 65536"/>
                    <a:gd name="T15" fmla="*/ 0 w 19"/>
                    <a:gd name="T16" fmla="*/ 0 h 64"/>
                    <a:gd name="T17" fmla="*/ 19 w 19"/>
                    <a:gd name="T18" fmla="*/ 64 h 64"/>
                  </a:gdLst>
                  <a:ahLst/>
                  <a:cxnLst>
                    <a:cxn ang="T10">
                      <a:pos x="T0" y="T1"/>
                    </a:cxn>
                    <a:cxn ang="T11">
                      <a:pos x="T2" y="T3"/>
                    </a:cxn>
                    <a:cxn ang="T12">
                      <a:pos x="T4" y="T5"/>
                    </a:cxn>
                    <a:cxn ang="T13">
                      <a:pos x="T6" y="T7"/>
                    </a:cxn>
                    <a:cxn ang="T14">
                      <a:pos x="T8" y="T9"/>
                    </a:cxn>
                  </a:cxnLst>
                  <a:rect l="T15" t="T16" r="T17" b="T18"/>
                  <a:pathLst>
                    <a:path w="19" h="64">
                      <a:moveTo>
                        <a:pt x="19" y="0"/>
                      </a:moveTo>
                      <a:lnTo>
                        <a:pt x="1" y="0"/>
                      </a:lnTo>
                      <a:lnTo>
                        <a:pt x="0" y="64"/>
                      </a:lnTo>
                      <a:lnTo>
                        <a:pt x="17" y="64"/>
                      </a:lnTo>
                      <a:lnTo>
                        <a:pt x="19"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5" name="Freeform 349"/>
                <p:cNvSpPr>
                  <a:spLocks/>
                </p:cNvSpPr>
                <p:nvPr/>
              </p:nvSpPr>
              <p:spPr bwMode="auto">
                <a:xfrm>
                  <a:off x="4328" y="3147"/>
                  <a:ext cx="9" cy="11"/>
                </a:xfrm>
                <a:custGeom>
                  <a:avLst/>
                  <a:gdLst>
                    <a:gd name="T0" fmla="*/ 0 w 19"/>
                    <a:gd name="T1" fmla="*/ 1 h 22"/>
                    <a:gd name="T2" fmla="*/ 0 w 19"/>
                    <a:gd name="T3" fmla="*/ 0 h 22"/>
                    <a:gd name="T4" fmla="*/ 0 w 19"/>
                    <a:gd name="T5" fmla="*/ 1 h 22"/>
                    <a:gd name="T6" fmla="*/ 0 w 19"/>
                    <a:gd name="T7" fmla="*/ 1 h 22"/>
                    <a:gd name="T8" fmla="*/ 0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19" y="2"/>
                      </a:moveTo>
                      <a:lnTo>
                        <a:pt x="2" y="0"/>
                      </a:lnTo>
                      <a:lnTo>
                        <a:pt x="0" y="21"/>
                      </a:lnTo>
                      <a:lnTo>
                        <a:pt x="18" y="22"/>
                      </a:lnTo>
                      <a:lnTo>
                        <a:pt x="19" y="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6" name="Freeform 350"/>
                <p:cNvSpPr>
                  <a:spLocks/>
                </p:cNvSpPr>
                <p:nvPr/>
              </p:nvSpPr>
              <p:spPr bwMode="auto">
                <a:xfrm>
                  <a:off x="4328" y="3157"/>
                  <a:ext cx="9" cy="11"/>
                </a:xfrm>
                <a:custGeom>
                  <a:avLst/>
                  <a:gdLst>
                    <a:gd name="T0" fmla="*/ 0 w 19"/>
                    <a:gd name="T1" fmla="*/ 0 h 20"/>
                    <a:gd name="T2" fmla="*/ 0 w 19"/>
                    <a:gd name="T3" fmla="*/ 1 h 20"/>
                    <a:gd name="T4" fmla="*/ 0 w 19"/>
                    <a:gd name="T5" fmla="*/ 1 h 20"/>
                    <a:gd name="T6" fmla="*/ 0 w 19"/>
                    <a:gd name="T7" fmla="*/ 1 h 20"/>
                    <a:gd name="T8" fmla="*/ 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8" y="0"/>
                      </a:moveTo>
                      <a:lnTo>
                        <a:pt x="0" y="1"/>
                      </a:lnTo>
                      <a:lnTo>
                        <a:pt x="2" y="20"/>
                      </a:lnTo>
                      <a:lnTo>
                        <a:pt x="19" y="19"/>
                      </a:lnTo>
                      <a:lnTo>
                        <a:pt x="18"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7" name="Freeform 351"/>
                <p:cNvSpPr>
                  <a:spLocks/>
                </p:cNvSpPr>
                <p:nvPr/>
              </p:nvSpPr>
              <p:spPr bwMode="auto">
                <a:xfrm>
                  <a:off x="4329" y="3166"/>
                  <a:ext cx="12" cy="30"/>
                </a:xfrm>
                <a:custGeom>
                  <a:avLst/>
                  <a:gdLst>
                    <a:gd name="T0" fmla="*/ 0 w 25"/>
                    <a:gd name="T1" fmla="*/ 0 h 60"/>
                    <a:gd name="T2" fmla="*/ 0 w 25"/>
                    <a:gd name="T3" fmla="*/ 1 h 60"/>
                    <a:gd name="T4" fmla="*/ 0 w 25"/>
                    <a:gd name="T5" fmla="*/ 2 h 60"/>
                    <a:gd name="T6" fmla="*/ 0 w 25"/>
                    <a:gd name="T7" fmla="*/ 2 h 60"/>
                    <a:gd name="T8" fmla="*/ 0 w 25"/>
                    <a:gd name="T9" fmla="*/ 0 h 60"/>
                    <a:gd name="T10" fmla="*/ 0 60000 65536"/>
                    <a:gd name="T11" fmla="*/ 0 60000 65536"/>
                    <a:gd name="T12" fmla="*/ 0 60000 65536"/>
                    <a:gd name="T13" fmla="*/ 0 60000 65536"/>
                    <a:gd name="T14" fmla="*/ 0 60000 65536"/>
                    <a:gd name="T15" fmla="*/ 0 w 25"/>
                    <a:gd name="T16" fmla="*/ 0 h 60"/>
                    <a:gd name="T17" fmla="*/ 25 w 25"/>
                    <a:gd name="T18" fmla="*/ 60 h 60"/>
                  </a:gdLst>
                  <a:ahLst/>
                  <a:cxnLst>
                    <a:cxn ang="T10">
                      <a:pos x="T0" y="T1"/>
                    </a:cxn>
                    <a:cxn ang="T11">
                      <a:pos x="T2" y="T3"/>
                    </a:cxn>
                    <a:cxn ang="T12">
                      <a:pos x="T4" y="T5"/>
                    </a:cxn>
                    <a:cxn ang="T13">
                      <a:pos x="T6" y="T7"/>
                    </a:cxn>
                    <a:cxn ang="T14">
                      <a:pos x="T8" y="T9"/>
                    </a:cxn>
                  </a:cxnLst>
                  <a:rect l="T15" t="T16" r="T17" b="T18"/>
                  <a:pathLst>
                    <a:path w="25" h="60">
                      <a:moveTo>
                        <a:pt x="16" y="0"/>
                      </a:moveTo>
                      <a:lnTo>
                        <a:pt x="0" y="3"/>
                      </a:lnTo>
                      <a:lnTo>
                        <a:pt x="9" y="60"/>
                      </a:lnTo>
                      <a:lnTo>
                        <a:pt x="25" y="57"/>
                      </a:lnTo>
                      <a:lnTo>
                        <a:pt x="1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8" name="Freeform 352"/>
                <p:cNvSpPr>
                  <a:spLocks/>
                </p:cNvSpPr>
                <p:nvPr/>
              </p:nvSpPr>
              <p:spPr bwMode="auto">
                <a:xfrm>
                  <a:off x="4333" y="3194"/>
                  <a:ext cx="11" cy="17"/>
                </a:xfrm>
                <a:custGeom>
                  <a:avLst/>
                  <a:gdLst>
                    <a:gd name="T0" fmla="*/ 1 w 20"/>
                    <a:gd name="T1" fmla="*/ 0 h 33"/>
                    <a:gd name="T2" fmla="*/ 0 w 20"/>
                    <a:gd name="T3" fmla="*/ 1 h 33"/>
                    <a:gd name="T4" fmla="*/ 1 w 20"/>
                    <a:gd name="T5" fmla="*/ 2 h 33"/>
                    <a:gd name="T6" fmla="*/ 1 w 20"/>
                    <a:gd name="T7" fmla="*/ 1 h 33"/>
                    <a:gd name="T8" fmla="*/ 1 w 20"/>
                    <a:gd name="T9" fmla="*/ 0 h 33"/>
                    <a:gd name="T10" fmla="*/ 0 60000 65536"/>
                    <a:gd name="T11" fmla="*/ 0 60000 65536"/>
                    <a:gd name="T12" fmla="*/ 0 60000 65536"/>
                    <a:gd name="T13" fmla="*/ 0 60000 65536"/>
                    <a:gd name="T14" fmla="*/ 0 60000 65536"/>
                    <a:gd name="T15" fmla="*/ 0 w 20"/>
                    <a:gd name="T16" fmla="*/ 0 h 33"/>
                    <a:gd name="T17" fmla="*/ 20 w 20"/>
                    <a:gd name="T18" fmla="*/ 33 h 33"/>
                  </a:gdLst>
                  <a:ahLst/>
                  <a:cxnLst>
                    <a:cxn ang="T10">
                      <a:pos x="T0" y="T1"/>
                    </a:cxn>
                    <a:cxn ang="T11">
                      <a:pos x="T2" y="T3"/>
                    </a:cxn>
                    <a:cxn ang="T12">
                      <a:pos x="T4" y="T5"/>
                    </a:cxn>
                    <a:cxn ang="T13">
                      <a:pos x="T6" y="T7"/>
                    </a:cxn>
                    <a:cxn ang="T14">
                      <a:pos x="T8" y="T9"/>
                    </a:cxn>
                  </a:cxnLst>
                  <a:rect l="T15" t="T16" r="T17" b="T18"/>
                  <a:pathLst>
                    <a:path w="20" h="33">
                      <a:moveTo>
                        <a:pt x="16" y="0"/>
                      </a:moveTo>
                      <a:lnTo>
                        <a:pt x="0" y="3"/>
                      </a:lnTo>
                      <a:lnTo>
                        <a:pt x="4" y="33"/>
                      </a:lnTo>
                      <a:lnTo>
                        <a:pt x="20" y="31"/>
                      </a:lnTo>
                      <a:lnTo>
                        <a:pt x="1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9" name="Freeform 353"/>
                <p:cNvSpPr>
                  <a:spLocks/>
                </p:cNvSpPr>
                <p:nvPr/>
              </p:nvSpPr>
              <p:spPr bwMode="auto">
                <a:xfrm>
                  <a:off x="4336" y="3210"/>
                  <a:ext cx="15" cy="26"/>
                </a:xfrm>
                <a:custGeom>
                  <a:avLst/>
                  <a:gdLst>
                    <a:gd name="T0" fmla="*/ 0 w 31"/>
                    <a:gd name="T1" fmla="*/ 0 h 52"/>
                    <a:gd name="T2" fmla="*/ 0 w 31"/>
                    <a:gd name="T3" fmla="*/ 1 h 52"/>
                    <a:gd name="T4" fmla="*/ 0 w 31"/>
                    <a:gd name="T5" fmla="*/ 2 h 52"/>
                    <a:gd name="T6" fmla="*/ 0 w 31"/>
                    <a:gd name="T7" fmla="*/ 2 h 52"/>
                    <a:gd name="T8" fmla="*/ 0 w 31"/>
                    <a:gd name="T9" fmla="*/ 0 h 52"/>
                    <a:gd name="T10" fmla="*/ 0 60000 65536"/>
                    <a:gd name="T11" fmla="*/ 0 60000 65536"/>
                    <a:gd name="T12" fmla="*/ 0 60000 65536"/>
                    <a:gd name="T13" fmla="*/ 0 60000 65536"/>
                    <a:gd name="T14" fmla="*/ 0 60000 65536"/>
                    <a:gd name="T15" fmla="*/ 0 w 31"/>
                    <a:gd name="T16" fmla="*/ 0 h 52"/>
                    <a:gd name="T17" fmla="*/ 31 w 31"/>
                    <a:gd name="T18" fmla="*/ 52 h 52"/>
                  </a:gdLst>
                  <a:ahLst/>
                  <a:cxnLst>
                    <a:cxn ang="T10">
                      <a:pos x="T0" y="T1"/>
                    </a:cxn>
                    <a:cxn ang="T11">
                      <a:pos x="T2" y="T3"/>
                    </a:cxn>
                    <a:cxn ang="T12">
                      <a:pos x="T4" y="T5"/>
                    </a:cxn>
                    <a:cxn ang="T13">
                      <a:pos x="T6" y="T7"/>
                    </a:cxn>
                    <a:cxn ang="T14">
                      <a:pos x="T8" y="T9"/>
                    </a:cxn>
                  </a:cxnLst>
                  <a:rect l="T15" t="T16" r="T17" b="T18"/>
                  <a:pathLst>
                    <a:path w="31" h="52">
                      <a:moveTo>
                        <a:pt x="16" y="0"/>
                      </a:moveTo>
                      <a:lnTo>
                        <a:pt x="0" y="4"/>
                      </a:lnTo>
                      <a:lnTo>
                        <a:pt x="15" y="52"/>
                      </a:lnTo>
                      <a:lnTo>
                        <a:pt x="31" y="48"/>
                      </a:lnTo>
                      <a:lnTo>
                        <a:pt x="1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0" name="Freeform 354"/>
                <p:cNvSpPr>
                  <a:spLocks/>
                </p:cNvSpPr>
                <p:nvPr/>
              </p:nvSpPr>
              <p:spPr bwMode="auto">
                <a:xfrm>
                  <a:off x="4343" y="3233"/>
                  <a:ext cx="9" cy="5"/>
                </a:xfrm>
                <a:custGeom>
                  <a:avLst/>
                  <a:gdLst>
                    <a:gd name="T0" fmla="*/ 1 w 17"/>
                    <a:gd name="T1" fmla="*/ 0 h 10"/>
                    <a:gd name="T2" fmla="*/ 0 w 17"/>
                    <a:gd name="T3" fmla="*/ 1 h 10"/>
                    <a:gd name="T4" fmla="*/ 1 w 17"/>
                    <a:gd name="T5" fmla="*/ 1 h 10"/>
                    <a:gd name="T6" fmla="*/ 1 w 17"/>
                    <a:gd name="T7" fmla="*/ 1 h 10"/>
                    <a:gd name="T8" fmla="*/ 1 w 17"/>
                    <a:gd name="T9" fmla="*/ 0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16" y="0"/>
                      </a:moveTo>
                      <a:lnTo>
                        <a:pt x="0" y="6"/>
                      </a:lnTo>
                      <a:lnTo>
                        <a:pt x="1" y="10"/>
                      </a:lnTo>
                      <a:lnTo>
                        <a:pt x="17" y="4"/>
                      </a:lnTo>
                      <a:lnTo>
                        <a:pt x="1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1" name="Freeform 355"/>
                <p:cNvSpPr>
                  <a:spLocks/>
                </p:cNvSpPr>
                <p:nvPr/>
              </p:nvSpPr>
              <p:spPr bwMode="auto">
                <a:xfrm>
                  <a:off x="4344" y="3236"/>
                  <a:ext cx="16" cy="27"/>
                </a:xfrm>
                <a:custGeom>
                  <a:avLst/>
                  <a:gdLst>
                    <a:gd name="T0" fmla="*/ 1 w 32"/>
                    <a:gd name="T1" fmla="*/ 0 h 54"/>
                    <a:gd name="T2" fmla="*/ 0 w 32"/>
                    <a:gd name="T3" fmla="*/ 1 h 54"/>
                    <a:gd name="T4" fmla="*/ 1 w 32"/>
                    <a:gd name="T5" fmla="*/ 2 h 54"/>
                    <a:gd name="T6" fmla="*/ 1 w 32"/>
                    <a:gd name="T7" fmla="*/ 2 h 54"/>
                    <a:gd name="T8" fmla="*/ 1 w 32"/>
                    <a:gd name="T9" fmla="*/ 0 h 54"/>
                    <a:gd name="T10" fmla="*/ 0 60000 65536"/>
                    <a:gd name="T11" fmla="*/ 0 60000 65536"/>
                    <a:gd name="T12" fmla="*/ 0 60000 65536"/>
                    <a:gd name="T13" fmla="*/ 0 60000 65536"/>
                    <a:gd name="T14" fmla="*/ 0 60000 65536"/>
                    <a:gd name="T15" fmla="*/ 0 w 32"/>
                    <a:gd name="T16" fmla="*/ 0 h 54"/>
                    <a:gd name="T17" fmla="*/ 32 w 32"/>
                    <a:gd name="T18" fmla="*/ 54 h 54"/>
                  </a:gdLst>
                  <a:ahLst/>
                  <a:cxnLst>
                    <a:cxn ang="T10">
                      <a:pos x="T0" y="T1"/>
                    </a:cxn>
                    <a:cxn ang="T11">
                      <a:pos x="T2" y="T3"/>
                    </a:cxn>
                    <a:cxn ang="T12">
                      <a:pos x="T4" y="T5"/>
                    </a:cxn>
                    <a:cxn ang="T13">
                      <a:pos x="T6" y="T7"/>
                    </a:cxn>
                    <a:cxn ang="T14">
                      <a:pos x="T8" y="T9"/>
                    </a:cxn>
                  </a:cxnLst>
                  <a:rect l="T15" t="T16" r="T17" b="T18"/>
                  <a:pathLst>
                    <a:path w="32" h="54">
                      <a:moveTo>
                        <a:pt x="16" y="0"/>
                      </a:moveTo>
                      <a:lnTo>
                        <a:pt x="0" y="4"/>
                      </a:lnTo>
                      <a:lnTo>
                        <a:pt x="16" y="54"/>
                      </a:lnTo>
                      <a:lnTo>
                        <a:pt x="32" y="49"/>
                      </a:lnTo>
                      <a:lnTo>
                        <a:pt x="1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2" name="Freeform 356"/>
                <p:cNvSpPr>
                  <a:spLocks/>
                </p:cNvSpPr>
                <p:nvPr/>
              </p:nvSpPr>
              <p:spPr bwMode="auto">
                <a:xfrm>
                  <a:off x="4352" y="3259"/>
                  <a:ext cx="14" cy="18"/>
                </a:xfrm>
                <a:custGeom>
                  <a:avLst/>
                  <a:gdLst>
                    <a:gd name="T0" fmla="*/ 1 w 27"/>
                    <a:gd name="T1" fmla="*/ 0 h 36"/>
                    <a:gd name="T2" fmla="*/ 0 w 27"/>
                    <a:gd name="T3" fmla="*/ 1 h 36"/>
                    <a:gd name="T4" fmla="*/ 1 w 27"/>
                    <a:gd name="T5" fmla="*/ 2 h 36"/>
                    <a:gd name="T6" fmla="*/ 1 w 27"/>
                    <a:gd name="T7" fmla="*/ 1 h 36"/>
                    <a:gd name="T8" fmla="*/ 1 w 27"/>
                    <a:gd name="T9" fmla="*/ 0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3" y="0"/>
                      </a:moveTo>
                      <a:lnTo>
                        <a:pt x="0" y="10"/>
                      </a:lnTo>
                      <a:lnTo>
                        <a:pt x="14" y="36"/>
                      </a:lnTo>
                      <a:lnTo>
                        <a:pt x="27" y="26"/>
                      </a:lnTo>
                      <a:lnTo>
                        <a:pt x="13"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3" name="Freeform 357"/>
                <p:cNvSpPr>
                  <a:spLocks/>
                </p:cNvSpPr>
                <p:nvPr/>
              </p:nvSpPr>
              <p:spPr bwMode="auto">
                <a:xfrm>
                  <a:off x="4360" y="3272"/>
                  <a:ext cx="18" cy="24"/>
                </a:xfrm>
                <a:custGeom>
                  <a:avLst/>
                  <a:gdLst>
                    <a:gd name="T0" fmla="*/ 0 w 37"/>
                    <a:gd name="T1" fmla="*/ 0 h 50"/>
                    <a:gd name="T2" fmla="*/ 0 w 37"/>
                    <a:gd name="T3" fmla="*/ 0 h 50"/>
                    <a:gd name="T4" fmla="*/ 0 w 37"/>
                    <a:gd name="T5" fmla="*/ 1 h 50"/>
                    <a:gd name="T6" fmla="*/ 1 w 37"/>
                    <a:gd name="T7" fmla="*/ 1 h 50"/>
                    <a:gd name="T8" fmla="*/ 0 w 37"/>
                    <a:gd name="T9" fmla="*/ 0 h 50"/>
                    <a:gd name="T10" fmla="*/ 0 60000 65536"/>
                    <a:gd name="T11" fmla="*/ 0 60000 65536"/>
                    <a:gd name="T12" fmla="*/ 0 60000 65536"/>
                    <a:gd name="T13" fmla="*/ 0 60000 65536"/>
                    <a:gd name="T14" fmla="*/ 0 60000 65536"/>
                    <a:gd name="T15" fmla="*/ 0 w 37"/>
                    <a:gd name="T16" fmla="*/ 0 h 50"/>
                    <a:gd name="T17" fmla="*/ 37 w 37"/>
                    <a:gd name="T18" fmla="*/ 50 h 50"/>
                  </a:gdLst>
                  <a:ahLst/>
                  <a:cxnLst>
                    <a:cxn ang="T10">
                      <a:pos x="T0" y="T1"/>
                    </a:cxn>
                    <a:cxn ang="T11">
                      <a:pos x="T2" y="T3"/>
                    </a:cxn>
                    <a:cxn ang="T12">
                      <a:pos x="T4" y="T5"/>
                    </a:cxn>
                    <a:cxn ang="T13">
                      <a:pos x="T6" y="T7"/>
                    </a:cxn>
                    <a:cxn ang="T14">
                      <a:pos x="T8" y="T9"/>
                    </a:cxn>
                  </a:cxnLst>
                  <a:rect l="T15" t="T16" r="T17" b="T18"/>
                  <a:pathLst>
                    <a:path w="37" h="50">
                      <a:moveTo>
                        <a:pt x="13" y="0"/>
                      </a:moveTo>
                      <a:lnTo>
                        <a:pt x="0" y="12"/>
                      </a:lnTo>
                      <a:lnTo>
                        <a:pt x="24" y="50"/>
                      </a:lnTo>
                      <a:lnTo>
                        <a:pt x="37" y="38"/>
                      </a:lnTo>
                      <a:lnTo>
                        <a:pt x="13"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4" name="Freeform 358"/>
                <p:cNvSpPr>
                  <a:spLocks/>
                </p:cNvSpPr>
                <p:nvPr/>
              </p:nvSpPr>
              <p:spPr bwMode="auto">
                <a:xfrm>
                  <a:off x="4371" y="3291"/>
                  <a:ext cx="16" cy="18"/>
                </a:xfrm>
                <a:custGeom>
                  <a:avLst/>
                  <a:gdLst>
                    <a:gd name="T0" fmla="*/ 1 w 30"/>
                    <a:gd name="T1" fmla="*/ 0 h 38"/>
                    <a:gd name="T2" fmla="*/ 0 w 30"/>
                    <a:gd name="T3" fmla="*/ 0 h 38"/>
                    <a:gd name="T4" fmla="*/ 1 w 30"/>
                    <a:gd name="T5" fmla="*/ 1 h 38"/>
                    <a:gd name="T6" fmla="*/ 2 w 30"/>
                    <a:gd name="T7" fmla="*/ 0 h 38"/>
                    <a:gd name="T8" fmla="*/ 1 w 30"/>
                    <a:gd name="T9" fmla="*/ 0 h 38"/>
                    <a:gd name="T10" fmla="*/ 0 60000 65536"/>
                    <a:gd name="T11" fmla="*/ 0 60000 65536"/>
                    <a:gd name="T12" fmla="*/ 0 60000 65536"/>
                    <a:gd name="T13" fmla="*/ 0 60000 65536"/>
                    <a:gd name="T14" fmla="*/ 0 60000 65536"/>
                    <a:gd name="T15" fmla="*/ 0 w 30"/>
                    <a:gd name="T16" fmla="*/ 0 h 38"/>
                    <a:gd name="T17" fmla="*/ 30 w 30"/>
                    <a:gd name="T18" fmla="*/ 38 h 38"/>
                  </a:gdLst>
                  <a:ahLst/>
                  <a:cxnLst>
                    <a:cxn ang="T10">
                      <a:pos x="T0" y="T1"/>
                    </a:cxn>
                    <a:cxn ang="T11">
                      <a:pos x="T2" y="T3"/>
                    </a:cxn>
                    <a:cxn ang="T12">
                      <a:pos x="T4" y="T5"/>
                    </a:cxn>
                    <a:cxn ang="T13">
                      <a:pos x="T6" y="T7"/>
                    </a:cxn>
                    <a:cxn ang="T14">
                      <a:pos x="T8" y="T9"/>
                    </a:cxn>
                  </a:cxnLst>
                  <a:rect l="T15" t="T16" r="T17" b="T18"/>
                  <a:pathLst>
                    <a:path w="30" h="38">
                      <a:moveTo>
                        <a:pt x="11" y="0"/>
                      </a:moveTo>
                      <a:lnTo>
                        <a:pt x="0" y="13"/>
                      </a:lnTo>
                      <a:lnTo>
                        <a:pt x="19" y="38"/>
                      </a:lnTo>
                      <a:lnTo>
                        <a:pt x="30" y="25"/>
                      </a:lnTo>
                      <a:lnTo>
                        <a:pt x="11"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5" name="Freeform 359"/>
                <p:cNvSpPr>
                  <a:spLocks/>
                </p:cNvSpPr>
                <p:nvPr/>
              </p:nvSpPr>
              <p:spPr bwMode="auto">
                <a:xfrm>
                  <a:off x="4381" y="3303"/>
                  <a:ext cx="13" cy="15"/>
                </a:xfrm>
                <a:custGeom>
                  <a:avLst/>
                  <a:gdLst>
                    <a:gd name="T0" fmla="*/ 1 w 26"/>
                    <a:gd name="T1" fmla="*/ 0 h 30"/>
                    <a:gd name="T2" fmla="*/ 0 w 26"/>
                    <a:gd name="T3" fmla="*/ 1 h 30"/>
                    <a:gd name="T4" fmla="*/ 1 w 26"/>
                    <a:gd name="T5" fmla="*/ 1 h 30"/>
                    <a:gd name="T6" fmla="*/ 1 w 26"/>
                    <a:gd name="T7" fmla="*/ 1 h 30"/>
                    <a:gd name="T8" fmla="*/ 1 w 26"/>
                    <a:gd name="T9" fmla="*/ 0 h 30"/>
                    <a:gd name="T10" fmla="*/ 0 60000 65536"/>
                    <a:gd name="T11" fmla="*/ 0 60000 65536"/>
                    <a:gd name="T12" fmla="*/ 0 60000 65536"/>
                    <a:gd name="T13" fmla="*/ 0 60000 65536"/>
                    <a:gd name="T14" fmla="*/ 0 60000 65536"/>
                    <a:gd name="T15" fmla="*/ 0 w 26"/>
                    <a:gd name="T16" fmla="*/ 0 h 30"/>
                    <a:gd name="T17" fmla="*/ 26 w 26"/>
                    <a:gd name="T18" fmla="*/ 30 h 30"/>
                  </a:gdLst>
                  <a:ahLst/>
                  <a:cxnLst>
                    <a:cxn ang="T10">
                      <a:pos x="T0" y="T1"/>
                    </a:cxn>
                    <a:cxn ang="T11">
                      <a:pos x="T2" y="T3"/>
                    </a:cxn>
                    <a:cxn ang="T12">
                      <a:pos x="T4" y="T5"/>
                    </a:cxn>
                    <a:cxn ang="T13">
                      <a:pos x="T6" y="T7"/>
                    </a:cxn>
                    <a:cxn ang="T14">
                      <a:pos x="T8" y="T9"/>
                    </a:cxn>
                  </a:cxnLst>
                  <a:rect l="T15" t="T16" r="T17" b="T18"/>
                  <a:pathLst>
                    <a:path w="26" h="30">
                      <a:moveTo>
                        <a:pt x="11" y="0"/>
                      </a:moveTo>
                      <a:lnTo>
                        <a:pt x="0" y="13"/>
                      </a:lnTo>
                      <a:lnTo>
                        <a:pt x="14" y="30"/>
                      </a:lnTo>
                      <a:lnTo>
                        <a:pt x="26" y="17"/>
                      </a:lnTo>
                      <a:lnTo>
                        <a:pt x="11"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6" name="Freeform 360"/>
                <p:cNvSpPr>
                  <a:spLocks/>
                </p:cNvSpPr>
                <p:nvPr/>
              </p:nvSpPr>
              <p:spPr bwMode="auto">
                <a:xfrm>
                  <a:off x="4389" y="3312"/>
                  <a:ext cx="22" cy="24"/>
                </a:xfrm>
                <a:custGeom>
                  <a:avLst/>
                  <a:gdLst>
                    <a:gd name="T0" fmla="*/ 0 w 45"/>
                    <a:gd name="T1" fmla="*/ 0 h 48"/>
                    <a:gd name="T2" fmla="*/ 0 w 45"/>
                    <a:gd name="T3" fmla="*/ 1 h 48"/>
                    <a:gd name="T4" fmla="*/ 1 w 45"/>
                    <a:gd name="T5" fmla="*/ 2 h 48"/>
                    <a:gd name="T6" fmla="*/ 1 w 45"/>
                    <a:gd name="T7" fmla="*/ 2 h 48"/>
                    <a:gd name="T8" fmla="*/ 0 w 45"/>
                    <a:gd name="T9" fmla="*/ 0 h 48"/>
                    <a:gd name="T10" fmla="*/ 0 60000 65536"/>
                    <a:gd name="T11" fmla="*/ 0 60000 65536"/>
                    <a:gd name="T12" fmla="*/ 0 60000 65536"/>
                    <a:gd name="T13" fmla="*/ 0 60000 65536"/>
                    <a:gd name="T14" fmla="*/ 0 60000 65536"/>
                    <a:gd name="T15" fmla="*/ 0 w 45"/>
                    <a:gd name="T16" fmla="*/ 0 h 48"/>
                    <a:gd name="T17" fmla="*/ 45 w 45"/>
                    <a:gd name="T18" fmla="*/ 48 h 48"/>
                  </a:gdLst>
                  <a:ahLst/>
                  <a:cxnLst>
                    <a:cxn ang="T10">
                      <a:pos x="T0" y="T1"/>
                    </a:cxn>
                    <a:cxn ang="T11">
                      <a:pos x="T2" y="T3"/>
                    </a:cxn>
                    <a:cxn ang="T12">
                      <a:pos x="T4" y="T5"/>
                    </a:cxn>
                    <a:cxn ang="T13">
                      <a:pos x="T6" y="T7"/>
                    </a:cxn>
                    <a:cxn ang="T14">
                      <a:pos x="T8" y="T9"/>
                    </a:cxn>
                  </a:cxnLst>
                  <a:rect l="T15" t="T16" r="T17" b="T18"/>
                  <a:pathLst>
                    <a:path w="45" h="48">
                      <a:moveTo>
                        <a:pt x="10" y="0"/>
                      </a:moveTo>
                      <a:lnTo>
                        <a:pt x="0" y="13"/>
                      </a:lnTo>
                      <a:lnTo>
                        <a:pt x="34" y="48"/>
                      </a:lnTo>
                      <a:lnTo>
                        <a:pt x="45" y="35"/>
                      </a:lnTo>
                      <a:lnTo>
                        <a:pt x="10"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7" name="Freeform 361"/>
                <p:cNvSpPr>
                  <a:spLocks/>
                </p:cNvSpPr>
                <p:nvPr/>
              </p:nvSpPr>
              <p:spPr bwMode="auto">
                <a:xfrm>
                  <a:off x="4406" y="3329"/>
                  <a:ext cx="23" cy="22"/>
                </a:xfrm>
                <a:custGeom>
                  <a:avLst/>
                  <a:gdLst>
                    <a:gd name="T0" fmla="*/ 1 w 46"/>
                    <a:gd name="T1" fmla="*/ 0 h 44"/>
                    <a:gd name="T2" fmla="*/ 0 w 46"/>
                    <a:gd name="T3" fmla="*/ 1 h 44"/>
                    <a:gd name="T4" fmla="*/ 2 w 46"/>
                    <a:gd name="T5" fmla="*/ 2 h 44"/>
                    <a:gd name="T6" fmla="*/ 2 w 46"/>
                    <a:gd name="T7" fmla="*/ 1 h 44"/>
                    <a:gd name="T8" fmla="*/ 1 w 46"/>
                    <a:gd name="T9" fmla="*/ 0 h 44"/>
                    <a:gd name="T10" fmla="*/ 0 60000 65536"/>
                    <a:gd name="T11" fmla="*/ 0 60000 65536"/>
                    <a:gd name="T12" fmla="*/ 0 60000 65536"/>
                    <a:gd name="T13" fmla="*/ 0 60000 65536"/>
                    <a:gd name="T14" fmla="*/ 0 60000 65536"/>
                    <a:gd name="T15" fmla="*/ 0 w 46"/>
                    <a:gd name="T16" fmla="*/ 0 h 44"/>
                    <a:gd name="T17" fmla="*/ 46 w 46"/>
                    <a:gd name="T18" fmla="*/ 44 h 44"/>
                  </a:gdLst>
                  <a:ahLst/>
                  <a:cxnLst>
                    <a:cxn ang="T10">
                      <a:pos x="T0" y="T1"/>
                    </a:cxn>
                    <a:cxn ang="T11">
                      <a:pos x="T2" y="T3"/>
                    </a:cxn>
                    <a:cxn ang="T12">
                      <a:pos x="T4" y="T5"/>
                    </a:cxn>
                    <a:cxn ang="T13">
                      <a:pos x="T6" y="T7"/>
                    </a:cxn>
                    <a:cxn ang="T14">
                      <a:pos x="T8" y="T9"/>
                    </a:cxn>
                  </a:cxnLst>
                  <a:rect l="T15" t="T16" r="T17" b="T18"/>
                  <a:pathLst>
                    <a:path w="46" h="44">
                      <a:moveTo>
                        <a:pt x="11" y="0"/>
                      </a:moveTo>
                      <a:lnTo>
                        <a:pt x="0" y="13"/>
                      </a:lnTo>
                      <a:lnTo>
                        <a:pt x="35" y="44"/>
                      </a:lnTo>
                      <a:lnTo>
                        <a:pt x="46" y="31"/>
                      </a:lnTo>
                      <a:lnTo>
                        <a:pt x="11"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8" name="Freeform 362"/>
                <p:cNvSpPr>
                  <a:spLocks/>
                </p:cNvSpPr>
                <p:nvPr/>
              </p:nvSpPr>
              <p:spPr bwMode="auto">
                <a:xfrm>
                  <a:off x="4424" y="3344"/>
                  <a:ext cx="16" cy="15"/>
                </a:xfrm>
                <a:custGeom>
                  <a:avLst/>
                  <a:gdLst>
                    <a:gd name="T0" fmla="*/ 0 w 34"/>
                    <a:gd name="T1" fmla="*/ 0 h 31"/>
                    <a:gd name="T2" fmla="*/ 0 w 34"/>
                    <a:gd name="T3" fmla="*/ 0 h 31"/>
                    <a:gd name="T4" fmla="*/ 0 w 34"/>
                    <a:gd name="T5" fmla="*/ 0 h 31"/>
                    <a:gd name="T6" fmla="*/ 1 w 34"/>
                    <a:gd name="T7" fmla="*/ 0 h 31"/>
                    <a:gd name="T8" fmla="*/ 0 w 34"/>
                    <a:gd name="T9" fmla="*/ 0 h 31"/>
                    <a:gd name="T10" fmla="*/ 0 60000 65536"/>
                    <a:gd name="T11" fmla="*/ 0 60000 65536"/>
                    <a:gd name="T12" fmla="*/ 0 60000 65536"/>
                    <a:gd name="T13" fmla="*/ 0 60000 65536"/>
                    <a:gd name="T14" fmla="*/ 0 60000 65536"/>
                    <a:gd name="T15" fmla="*/ 0 w 34"/>
                    <a:gd name="T16" fmla="*/ 0 h 31"/>
                    <a:gd name="T17" fmla="*/ 34 w 34"/>
                    <a:gd name="T18" fmla="*/ 31 h 31"/>
                  </a:gdLst>
                  <a:ahLst/>
                  <a:cxnLst>
                    <a:cxn ang="T10">
                      <a:pos x="T0" y="T1"/>
                    </a:cxn>
                    <a:cxn ang="T11">
                      <a:pos x="T2" y="T3"/>
                    </a:cxn>
                    <a:cxn ang="T12">
                      <a:pos x="T4" y="T5"/>
                    </a:cxn>
                    <a:cxn ang="T13">
                      <a:pos x="T6" y="T7"/>
                    </a:cxn>
                    <a:cxn ang="T14">
                      <a:pos x="T8" y="T9"/>
                    </a:cxn>
                  </a:cxnLst>
                  <a:rect l="T15" t="T16" r="T17" b="T18"/>
                  <a:pathLst>
                    <a:path w="34" h="31">
                      <a:moveTo>
                        <a:pt x="11" y="0"/>
                      </a:moveTo>
                      <a:lnTo>
                        <a:pt x="0" y="15"/>
                      </a:lnTo>
                      <a:lnTo>
                        <a:pt x="24" y="31"/>
                      </a:lnTo>
                      <a:lnTo>
                        <a:pt x="34" y="16"/>
                      </a:lnTo>
                      <a:lnTo>
                        <a:pt x="11"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9" name="Freeform 363"/>
                <p:cNvSpPr>
                  <a:spLocks/>
                </p:cNvSpPr>
                <p:nvPr/>
              </p:nvSpPr>
              <p:spPr bwMode="auto">
                <a:xfrm>
                  <a:off x="4435" y="3352"/>
                  <a:ext cx="24" cy="19"/>
                </a:xfrm>
                <a:custGeom>
                  <a:avLst/>
                  <a:gdLst>
                    <a:gd name="T0" fmla="*/ 1 w 48"/>
                    <a:gd name="T1" fmla="*/ 0 h 38"/>
                    <a:gd name="T2" fmla="*/ 0 w 48"/>
                    <a:gd name="T3" fmla="*/ 1 h 38"/>
                    <a:gd name="T4" fmla="*/ 2 w 48"/>
                    <a:gd name="T5" fmla="*/ 2 h 38"/>
                    <a:gd name="T6" fmla="*/ 2 w 48"/>
                    <a:gd name="T7" fmla="*/ 1 h 38"/>
                    <a:gd name="T8" fmla="*/ 1 w 48"/>
                    <a:gd name="T9" fmla="*/ 0 h 38"/>
                    <a:gd name="T10" fmla="*/ 0 60000 65536"/>
                    <a:gd name="T11" fmla="*/ 0 60000 65536"/>
                    <a:gd name="T12" fmla="*/ 0 60000 65536"/>
                    <a:gd name="T13" fmla="*/ 0 60000 65536"/>
                    <a:gd name="T14" fmla="*/ 0 60000 65536"/>
                    <a:gd name="T15" fmla="*/ 0 w 48"/>
                    <a:gd name="T16" fmla="*/ 0 h 38"/>
                    <a:gd name="T17" fmla="*/ 48 w 48"/>
                    <a:gd name="T18" fmla="*/ 38 h 38"/>
                  </a:gdLst>
                  <a:ahLst/>
                  <a:cxnLst>
                    <a:cxn ang="T10">
                      <a:pos x="T0" y="T1"/>
                    </a:cxn>
                    <a:cxn ang="T11">
                      <a:pos x="T2" y="T3"/>
                    </a:cxn>
                    <a:cxn ang="T12">
                      <a:pos x="T4" y="T5"/>
                    </a:cxn>
                    <a:cxn ang="T13">
                      <a:pos x="T6" y="T7"/>
                    </a:cxn>
                    <a:cxn ang="T14">
                      <a:pos x="T8" y="T9"/>
                    </a:cxn>
                  </a:cxnLst>
                  <a:rect l="T15" t="T16" r="T17" b="T18"/>
                  <a:pathLst>
                    <a:path w="48" h="38">
                      <a:moveTo>
                        <a:pt x="8" y="0"/>
                      </a:moveTo>
                      <a:lnTo>
                        <a:pt x="0" y="15"/>
                      </a:lnTo>
                      <a:lnTo>
                        <a:pt x="39" y="38"/>
                      </a:lnTo>
                      <a:lnTo>
                        <a:pt x="48" y="24"/>
                      </a:lnTo>
                      <a:lnTo>
                        <a:pt x="8"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0" name="Freeform 364"/>
                <p:cNvSpPr>
                  <a:spLocks/>
                </p:cNvSpPr>
                <p:nvPr/>
              </p:nvSpPr>
              <p:spPr bwMode="auto">
                <a:xfrm>
                  <a:off x="4455" y="3363"/>
                  <a:ext cx="17" cy="16"/>
                </a:xfrm>
                <a:custGeom>
                  <a:avLst/>
                  <a:gdLst>
                    <a:gd name="T0" fmla="*/ 0 w 35"/>
                    <a:gd name="T1" fmla="*/ 0 h 32"/>
                    <a:gd name="T2" fmla="*/ 0 w 35"/>
                    <a:gd name="T3" fmla="*/ 1 h 32"/>
                    <a:gd name="T4" fmla="*/ 0 w 35"/>
                    <a:gd name="T5" fmla="*/ 1 h 32"/>
                    <a:gd name="T6" fmla="*/ 1 w 35"/>
                    <a:gd name="T7" fmla="*/ 1 h 32"/>
                    <a:gd name="T8" fmla="*/ 0 w 35"/>
                    <a:gd name="T9" fmla="*/ 0 h 32"/>
                    <a:gd name="T10" fmla="*/ 0 60000 65536"/>
                    <a:gd name="T11" fmla="*/ 0 60000 65536"/>
                    <a:gd name="T12" fmla="*/ 0 60000 65536"/>
                    <a:gd name="T13" fmla="*/ 0 60000 65536"/>
                    <a:gd name="T14" fmla="*/ 0 60000 65536"/>
                    <a:gd name="T15" fmla="*/ 0 w 35"/>
                    <a:gd name="T16" fmla="*/ 0 h 32"/>
                    <a:gd name="T17" fmla="*/ 35 w 35"/>
                    <a:gd name="T18" fmla="*/ 32 h 32"/>
                  </a:gdLst>
                  <a:ahLst/>
                  <a:cxnLst>
                    <a:cxn ang="T10">
                      <a:pos x="T0" y="T1"/>
                    </a:cxn>
                    <a:cxn ang="T11">
                      <a:pos x="T2" y="T3"/>
                    </a:cxn>
                    <a:cxn ang="T12">
                      <a:pos x="T4" y="T5"/>
                    </a:cxn>
                    <a:cxn ang="T13">
                      <a:pos x="T6" y="T7"/>
                    </a:cxn>
                    <a:cxn ang="T14">
                      <a:pos x="T8" y="T9"/>
                    </a:cxn>
                  </a:cxnLst>
                  <a:rect l="T15" t="T16" r="T17" b="T18"/>
                  <a:pathLst>
                    <a:path w="35" h="32">
                      <a:moveTo>
                        <a:pt x="10" y="0"/>
                      </a:moveTo>
                      <a:lnTo>
                        <a:pt x="0" y="14"/>
                      </a:lnTo>
                      <a:lnTo>
                        <a:pt x="25" y="32"/>
                      </a:lnTo>
                      <a:lnTo>
                        <a:pt x="35" y="17"/>
                      </a:lnTo>
                      <a:lnTo>
                        <a:pt x="10"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1" name="Freeform 365"/>
                <p:cNvSpPr>
                  <a:spLocks/>
                </p:cNvSpPr>
                <p:nvPr/>
              </p:nvSpPr>
              <p:spPr bwMode="auto">
                <a:xfrm>
                  <a:off x="4468" y="3372"/>
                  <a:ext cx="11" cy="11"/>
                </a:xfrm>
                <a:custGeom>
                  <a:avLst/>
                  <a:gdLst>
                    <a:gd name="T0" fmla="*/ 1 w 22"/>
                    <a:gd name="T1" fmla="*/ 0 h 22"/>
                    <a:gd name="T2" fmla="*/ 0 w 22"/>
                    <a:gd name="T3" fmla="*/ 1 h 22"/>
                    <a:gd name="T4" fmla="*/ 1 w 22"/>
                    <a:gd name="T5" fmla="*/ 1 h 22"/>
                    <a:gd name="T6" fmla="*/ 1 w 22"/>
                    <a:gd name="T7" fmla="*/ 1 h 22"/>
                    <a:gd name="T8" fmla="*/ 1 w 22"/>
                    <a:gd name="T9" fmla="*/ 0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6" y="0"/>
                      </a:moveTo>
                      <a:lnTo>
                        <a:pt x="0" y="16"/>
                      </a:lnTo>
                      <a:lnTo>
                        <a:pt x="16" y="22"/>
                      </a:lnTo>
                      <a:lnTo>
                        <a:pt x="22" y="6"/>
                      </a:lnTo>
                      <a:lnTo>
                        <a:pt x="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2" name="Freeform 366"/>
                <p:cNvSpPr>
                  <a:spLocks/>
                </p:cNvSpPr>
                <p:nvPr/>
              </p:nvSpPr>
              <p:spPr bwMode="auto">
                <a:xfrm>
                  <a:off x="4477" y="3374"/>
                  <a:ext cx="16" cy="11"/>
                </a:xfrm>
                <a:custGeom>
                  <a:avLst/>
                  <a:gdLst>
                    <a:gd name="T0" fmla="*/ 1 w 32"/>
                    <a:gd name="T1" fmla="*/ 0 h 21"/>
                    <a:gd name="T2" fmla="*/ 0 w 32"/>
                    <a:gd name="T3" fmla="*/ 1 h 21"/>
                    <a:gd name="T4" fmla="*/ 1 w 32"/>
                    <a:gd name="T5" fmla="*/ 1 h 21"/>
                    <a:gd name="T6" fmla="*/ 1 w 32"/>
                    <a:gd name="T7" fmla="*/ 1 h 21"/>
                    <a:gd name="T8" fmla="*/ 1 w 32"/>
                    <a:gd name="T9" fmla="*/ 0 h 21"/>
                    <a:gd name="T10" fmla="*/ 0 60000 65536"/>
                    <a:gd name="T11" fmla="*/ 0 60000 65536"/>
                    <a:gd name="T12" fmla="*/ 0 60000 65536"/>
                    <a:gd name="T13" fmla="*/ 0 60000 65536"/>
                    <a:gd name="T14" fmla="*/ 0 60000 65536"/>
                    <a:gd name="T15" fmla="*/ 0 w 32"/>
                    <a:gd name="T16" fmla="*/ 0 h 21"/>
                    <a:gd name="T17" fmla="*/ 32 w 32"/>
                    <a:gd name="T18" fmla="*/ 21 h 21"/>
                  </a:gdLst>
                  <a:ahLst/>
                  <a:cxnLst>
                    <a:cxn ang="T10">
                      <a:pos x="T0" y="T1"/>
                    </a:cxn>
                    <a:cxn ang="T11">
                      <a:pos x="T2" y="T3"/>
                    </a:cxn>
                    <a:cxn ang="T12">
                      <a:pos x="T4" y="T5"/>
                    </a:cxn>
                    <a:cxn ang="T13">
                      <a:pos x="T6" y="T7"/>
                    </a:cxn>
                    <a:cxn ang="T14">
                      <a:pos x="T8" y="T9"/>
                    </a:cxn>
                  </a:cxnLst>
                  <a:rect l="T15" t="T16" r="T17" b="T18"/>
                  <a:pathLst>
                    <a:path w="32" h="21">
                      <a:moveTo>
                        <a:pt x="3" y="0"/>
                      </a:moveTo>
                      <a:lnTo>
                        <a:pt x="0" y="17"/>
                      </a:lnTo>
                      <a:lnTo>
                        <a:pt x="29" y="21"/>
                      </a:lnTo>
                      <a:lnTo>
                        <a:pt x="32" y="4"/>
                      </a:lnTo>
                      <a:lnTo>
                        <a:pt x="3"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3" name="Freeform 367"/>
                <p:cNvSpPr>
                  <a:spLocks/>
                </p:cNvSpPr>
                <p:nvPr/>
              </p:nvSpPr>
              <p:spPr bwMode="auto">
                <a:xfrm>
                  <a:off x="4491" y="3376"/>
                  <a:ext cx="22" cy="14"/>
                </a:xfrm>
                <a:custGeom>
                  <a:avLst/>
                  <a:gdLst>
                    <a:gd name="T0" fmla="*/ 1 w 42"/>
                    <a:gd name="T1" fmla="*/ 0 h 26"/>
                    <a:gd name="T2" fmla="*/ 0 w 42"/>
                    <a:gd name="T3" fmla="*/ 1 h 26"/>
                    <a:gd name="T4" fmla="*/ 2 w 42"/>
                    <a:gd name="T5" fmla="*/ 1 h 26"/>
                    <a:gd name="T6" fmla="*/ 2 w 42"/>
                    <a:gd name="T7" fmla="*/ 1 h 26"/>
                    <a:gd name="T8" fmla="*/ 1 w 42"/>
                    <a:gd name="T9" fmla="*/ 0 h 26"/>
                    <a:gd name="T10" fmla="*/ 0 60000 65536"/>
                    <a:gd name="T11" fmla="*/ 0 60000 65536"/>
                    <a:gd name="T12" fmla="*/ 0 60000 65536"/>
                    <a:gd name="T13" fmla="*/ 0 60000 65536"/>
                    <a:gd name="T14" fmla="*/ 0 60000 65536"/>
                    <a:gd name="T15" fmla="*/ 0 w 42"/>
                    <a:gd name="T16" fmla="*/ 0 h 26"/>
                    <a:gd name="T17" fmla="*/ 42 w 42"/>
                    <a:gd name="T18" fmla="*/ 26 h 26"/>
                  </a:gdLst>
                  <a:ahLst/>
                  <a:cxnLst>
                    <a:cxn ang="T10">
                      <a:pos x="T0" y="T1"/>
                    </a:cxn>
                    <a:cxn ang="T11">
                      <a:pos x="T2" y="T3"/>
                    </a:cxn>
                    <a:cxn ang="T12">
                      <a:pos x="T4" y="T5"/>
                    </a:cxn>
                    <a:cxn ang="T13">
                      <a:pos x="T6" y="T7"/>
                    </a:cxn>
                    <a:cxn ang="T14">
                      <a:pos x="T8" y="T9"/>
                    </a:cxn>
                  </a:cxnLst>
                  <a:rect l="T15" t="T16" r="T17" b="T18"/>
                  <a:pathLst>
                    <a:path w="42" h="26">
                      <a:moveTo>
                        <a:pt x="4" y="0"/>
                      </a:moveTo>
                      <a:lnTo>
                        <a:pt x="0" y="17"/>
                      </a:lnTo>
                      <a:lnTo>
                        <a:pt x="38" y="26"/>
                      </a:lnTo>
                      <a:lnTo>
                        <a:pt x="42" y="9"/>
                      </a:lnTo>
                      <a:lnTo>
                        <a:pt x="4"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4" name="Freeform 368"/>
                <p:cNvSpPr>
                  <a:spLocks/>
                </p:cNvSpPr>
                <p:nvPr/>
              </p:nvSpPr>
              <p:spPr bwMode="auto">
                <a:xfrm>
                  <a:off x="4510" y="3381"/>
                  <a:ext cx="21" cy="12"/>
                </a:xfrm>
                <a:custGeom>
                  <a:avLst/>
                  <a:gdLst>
                    <a:gd name="T0" fmla="*/ 1 w 42"/>
                    <a:gd name="T1" fmla="*/ 0 h 24"/>
                    <a:gd name="T2" fmla="*/ 0 w 42"/>
                    <a:gd name="T3" fmla="*/ 1 h 24"/>
                    <a:gd name="T4" fmla="*/ 2 w 42"/>
                    <a:gd name="T5" fmla="*/ 1 h 24"/>
                    <a:gd name="T6" fmla="*/ 2 w 42"/>
                    <a:gd name="T7" fmla="*/ 1 h 24"/>
                    <a:gd name="T8" fmla="*/ 1 w 42"/>
                    <a:gd name="T9" fmla="*/ 0 h 24"/>
                    <a:gd name="T10" fmla="*/ 0 60000 65536"/>
                    <a:gd name="T11" fmla="*/ 0 60000 65536"/>
                    <a:gd name="T12" fmla="*/ 0 60000 65536"/>
                    <a:gd name="T13" fmla="*/ 0 60000 65536"/>
                    <a:gd name="T14" fmla="*/ 0 60000 65536"/>
                    <a:gd name="T15" fmla="*/ 0 w 42"/>
                    <a:gd name="T16" fmla="*/ 0 h 24"/>
                    <a:gd name="T17" fmla="*/ 42 w 42"/>
                    <a:gd name="T18" fmla="*/ 24 h 24"/>
                  </a:gdLst>
                  <a:ahLst/>
                  <a:cxnLst>
                    <a:cxn ang="T10">
                      <a:pos x="T0" y="T1"/>
                    </a:cxn>
                    <a:cxn ang="T11">
                      <a:pos x="T2" y="T3"/>
                    </a:cxn>
                    <a:cxn ang="T12">
                      <a:pos x="T4" y="T5"/>
                    </a:cxn>
                    <a:cxn ang="T13">
                      <a:pos x="T6" y="T7"/>
                    </a:cxn>
                    <a:cxn ang="T14">
                      <a:pos x="T8" y="T9"/>
                    </a:cxn>
                  </a:cxnLst>
                  <a:rect l="T15" t="T16" r="T17" b="T18"/>
                  <a:pathLst>
                    <a:path w="42" h="24">
                      <a:moveTo>
                        <a:pt x="3" y="0"/>
                      </a:moveTo>
                      <a:lnTo>
                        <a:pt x="0" y="17"/>
                      </a:lnTo>
                      <a:lnTo>
                        <a:pt x="39" y="24"/>
                      </a:lnTo>
                      <a:lnTo>
                        <a:pt x="42" y="7"/>
                      </a:lnTo>
                      <a:lnTo>
                        <a:pt x="3"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5" name="Freeform 369"/>
                <p:cNvSpPr>
                  <a:spLocks/>
                </p:cNvSpPr>
                <p:nvPr/>
              </p:nvSpPr>
              <p:spPr bwMode="auto">
                <a:xfrm>
                  <a:off x="4530" y="3381"/>
                  <a:ext cx="19" cy="12"/>
                </a:xfrm>
                <a:custGeom>
                  <a:avLst/>
                  <a:gdLst>
                    <a:gd name="T0" fmla="*/ 0 w 38"/>
                    <a:gd name="T1" fmla="*/ 1 h 24"/>
                    <a:gd name="T2" fmla="*/ 1 w 38"/>
                    <a:gd name="T3" fmla="*/ 1 h 24"/>
                    <a:gd name="T4" fmla="*/ 2 w 38"/>
                    <a:gd name="T5" fmla="*/ 1 h 24"/>
                    <a:gd name="T6" fmla="*/ 2 w 38"/>
                    <a:gd name="T7" fmla="*/ 0 h 24"/>
                    <a:gd name="T8" fmla="*/ 0 w 38"/>
                    <a:gd name="T9" fmla="*/ 1 h 24"/>
                    <a:gd name="T10" fmla="*/ 0 60000 65536"/>
                    <a:gd name="T11" fmla="*/ 0 60000 65536"/>
                    <a:gd name="T12" fmla="*/ 0 60000 65536"/>
                    <a:gd name="T13" fmla="*/ 0 60000 65536"/>
                    <a:gd name="T14" fmla="*/ 0 60000 65536"/>
                    <a:gd name="T15" fmla="*/ 0 w 38"/>
                    <a:gd name="T16" fmla="*/ 0 h 24"/>
                    <a:gd name="T17" fmla="*/ 38 w 38"/>
                    <a:gd name="T18" fmla="*/ 24 h 24"/>
                  </a:gdLst>
                  <a:ahLst/>
                  <a:cxnLst>
                    <a:cxn ang="T10">
                      <a:pos x="T0" y="T1"/>
                    </a:cxn>
                    <a:cxn ang="T11">
                      <a:pos x="T2" y="T3"/>
                    </a:cxn>
                    <a:cxn ang="T12">
                      <a:pos x="T4" y="T5"/>
                    </a:cxn>
                    <a:cxn ang="T13">
                      <a:pos x="T6" y="T7"/>
                    </a:cxn>
                    <a:cxn ang="T14">
                      <a:pos x="T8" y="T9"/>
                    </a:cxn>
                  </a:cxnLst>
                  <a:rect l="T15" t="T16" r="T17" b="T18"/>
                  <a:pathLst>
                    <a:path w="38" h="24">
                      <a:moveTo>
                        <a:pt x="0" y="7"/>
                      </a:moveTo>
                      <a:lnTo>
                        <a:pt x="3" y="24"/>
                      </a:lnTo>
                      <a:lnTo>
                        <a:pt x="38" y="17"/>
                      </a:lnTo>
                      <a:lnTo>
                        <a:pt x="35" y="0"/>
                      </a:lnTo>
                      <a:lnTo>
                        <a:pt x="0" y="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6" name="Freeform 370"/>
                <p:cNvSpPr>
                  <a:spLocks/>
                </p:cNvSpPr>
                <p:nvPr/>
              </p:nvSpPr>
              <p:spPr bwMode="auto">
                <a:xfrm>
                  <a:off x="4547" y="3377"/>
                  <a:ext cx="21" cy="13"/>
                </a:xfrm>
                <a:custGeom>
                  <a:avLst/>
                  <a:gdLst>
                    <a:gd name="T0" fmla="*/ 0 w 41"/>
                    <a:gd name="T1" fmla="*/ 1 h 25"/>
                    <a:gd name="T2" fmla="*/ 1 w 41"/>
                    <a:gd name="T3" fmla="*/ 1 h 25"/>
                    <a:gd name="T4" fmla="*/ 2 w 41"/>
                    <a:gd name="T5" fmla="*/ 1 h 25"/>
                    <a:gd name="T6" fmla="*/ 2 w 41"/>
                    <a:gd name="T7" fmla="*/ 0 h 25"/>
                    <a:gd name="T8" fmla="*/ 0 w 41"/>
                    <a:gd name="T9" fmla="*/ 1 h 25"/>
                    <a:gd name="T10" fmla="*/ 0 60000 65536"/>
                    <a:gd name="T11" fmla="*/ 0 60000 65536"/>
                    <a:gd name="T12" fmla="*/ 0 60000 65536"/>
                    <a:gd name="T13" fmla="*/ 0 60000 65536"/>
                    <a:gd name="T14" fmla="*/ 0 60000 65536"/>
                    <a:gd name="T15" fmla="*/ 0 w 41"/>
                    <a:gd name="T16" fmla="*/ 0 h 25"/>
                    <a:gd name="T17" fmla="*/ 41 w 41"/>
                    <a:gd name="T18" fmla="*/ 25 h 25"/>
                  </a:gdLst>
                  <a:ahLst/>
                  <a:cxnLst>
                    <a:cxn ang="T10">
                      <a:pos x="T0" y="T1"/>
                    </a:cxn>
                    <a:cxn ang="T11">
                      <a:pos x="T2" y="T3"/>
                    </a:cxn>
                    <a:cxn ang="T12">
                      <a:pos x="T4" y="T5"/>
                    </a:cxn>
                    <a:cxn ang="T13">
                      <a:pos x="T6" y="T7"/>
                    </a:cxn>
                    <a:cxn ang="T14">
                      <a:pos x="T8" y="T9"/>
                    </a:cxn>
                  </a:cxnLst>
                  <a:rect l="T15" t="T16" r="T17" b="T18"/>
                  <a:pathLst>
                    <a:path w="41" h="25">
                      <a:moveTo>
                        <a:pt x="0" y="9"/>
                      </a:moveTo>
                      <a:lnTo>
                        <a:pt x="4" y="25"/>
                      </a:lnTo>
                      <a:lnTo>
                        <a:pt x="41" y="16"/>
                      </a:lnTo>
                      <a:lnTo>
                        <a:pt x="36" y="0"/>
                      </a:lnTo>
                      <a:lnTo>
                        <a:pt x="0" y="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7" name="Freeform 371"/>
                <p:cNvSpPr>
                  <a:spLocks/>
                </p:cNvSpPr>
                <p:nvPr/>
              </p:nvSpPr>
              <p:spPr bwMode="auto">
                <a:xfrm>
                  <a:off x="4566" y="3374"/>
                  <a:ext cx="15" cy="11"/>
                </a:xfrm>
                <a:custGeom>
                  <a:avLst/>
                  <a:gdLst>
                    <a:gd name="T0" fmla="*/ 0 w 31"/>
                    <a:gd name="T1" fmla="*/ 1 h 21"/>
                    <a:gd name="T2" fmla="*/ 0 w 31"/>
                    <a:gd name="T3" fmla="*/ 1 h 21"/>
                    <a:gd name="T4" fmla="*/ 0 w 31"/>
                    <a:gd name="T5" fmla="*/ 1 h 21"/>
                    <a:gd name="T6" fmla="*/ 0 w 31"/>
                    <a:gd name="T7" fmla="*/ 0 h 21"/>
                    <a:gd name="T8" fmla="*/ 0 w 31"/>
                    <a:gd name="T9" fmla="*/ 1 h 21"/>
                    <a:gd name="T10" fmla="*/ 0 60000 65536"/>
                    <a:gd name="T11" fmla="*/ 0 60000 65536"/>
                    <a:gd name="T12" fmla="*/ 0 60000 65536"/>
                    <a:gd name="T13" fmla="*/ 0 60000 65536"/>
                    <a:gd name="T14" fmla="*/ 0 60000 65536"/>
                    <a:gd name="T15" fmla="*/ 0 w 31"/>
                    <a:gd name="T16" fmla="*/ 0 h 21"/>
                    <a:gd name="T17" fmla="*/ 31 w 31"/>
                    <a:gd name="T18" fmla="*/ 21 h 21"/>
                  </a:gdLst>
                  <a:ahLst/>
                  <a:cxnLst>
                    <a:cxn ang="T10">
                      <a:pos x="T0" y="T1"/>
                    </a:cxn>
                    <a:cxn ang="T11">
                      <a:pos x="T2" y="T3"/>
                    </a:cxn>
                    <a:cxn ang="T12">
                      <a:pos x="T4" y="T5"/>
                    </a:cxn>
                    <a:cxn ang="T13">
                      <a:pos x="T6" y="T7"/>
                    </a:cxn>
                    <a:cxn ang="T14">
                      <a:pos x="T8" y="T9"/>
                    </a:cxn>
                  </a:cxnLst>
                  <a:rect l="T15" t="T16" r="T17" b="T18"/>
                  <a:pathLst>
                    <a:path w="31" h="21">
                      <a:moveTo>
                        <a:pt x="0" y="4"/>
                      </a:moveTo>
                      <a:lnTo>
                        <a:pt x="3" y="21"/>
                      </a:lnTo>
                      <a:lnTo>
                        <a:pt x="31" y="17"/>
                      </a:lnTo>
                      <a:lnTo>
                        <a:pt x="28" y="0"/>
                      </a:lnTo>
                      <a:lnTo>
                        <a:pt x="0" y="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8" name="Freeform 372"/>
                <p:cNvSpPr>
                  <a:spLocks/>
                </p:cNvSpPr>
                <p:nvPr/>
              </p:nvSpPr>
              <p:spPr bwMode="auto">
                <a:xfrm>
                  <a:off x="4579" y="3372"/>
                  <a:ext cx="11" cy="11"/>
                </a:xfrm>
                <a:custGeom>
                  <a:avLst/>
                  <a:gdLst>
                    <a:gd name="T0" fmla="*/ 0 w 22"/>
                    <a:gd name="T1" fmla="*/ 1 h 22"/>
                    <a:gd name="T2" fmla="*/ 1 w 22"/>
                    <a:gd name="T3" fmla="*/ 1 h 22"/>
                    <a:gd name="T4" fmla="*/ 1 w 22"/>
                    <a:gd name="T5" fmla="*/ 1 h 22"/>
                    <a:gd name="T6" fmla="*/ 1 w 22"/>
                    <a:gd name="T7" fmla="*/ 0 h 22"/>
                    <a:gd name="T8" fmla="*/ 0 w 22"/>
                    <a:gd name="T9" fmla="*/ 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6"/>
                      </a:moveTo>
                      <a:lnTo>
                        <a:pt x="6" y="22"/>
                      </a:lnTo>
                      <a:lnTo>
                        <a:pt x="22" y="16"/>
                      </a:lnTo>
                      <a:lnTo>
                        <a:pt x="16" y="0"/>
                      </a:lnTo>
                      <a:lnTo>
                        <a:pt x="0" y="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9" name="Freeform 373"/>
                <p:cNvSpPr>
                  <a:spLocks/>
                </p:cNvSpPr>
                <p:nvPr/>
              </p:nvSpPr>
              <p:spPr bwMode="auto">
                <a:xfrm>
                  <a:off x="4586" y="3363"/>
                  <a:ext cx="18" cy="16"/>
                </a:xfrm>
                <a:custGeom>
                  <a:avLst/>
                  <a:gdLst>
                    <a:gd name="T0" fmla="*/ 0 w 36"/>
                    <a:gd name="T1" fmla="*/ 1 h 32"/>
                    <a:gd name="T2" fmla="*/ 1 w 36"/>
                    <a:gd name="T3" fmla="*/ 1 h 32"/>
                    <a:gd name="T4" fmla="*/ 2 w 36"/>
                    <a:gd name="T5" fmla="*/ 1 h 32"/>
                    <a:gd name="T6" fmla="*/ 1 w 36"/>
                    <a:gd name="T7" fmla="*/ 0 h 32"/>
                    <a:gd name="T8" fmla="*/ 0 w 36"/>
                    <a:gd name="T9" fmla="*/ 1 h 32"/>
                    <a:gd name="T10" fmla="*/ 0 60000 65536"/>
                    <a:gd name="T11" fmla="*/ 0 60000 65536"/>
                    <a:gd name="T12" fmla="*/ 0 60000 65536"/>
                    <a:gd name="T13" fmla="*/ 0 60000 65536"/>
                    <a:gd name="T14" fmla="*/ 0 60000 65536"/>
                    <a:gd name="T15" fmla="*/ 0 w 36"/>
                    <a:gd name="T16" fmla="*/ 0 h 32"/>
                    <a:gd name="T17" fmla="*/ 36 w 36"/>
                    <a:gd name="T18" fmla="*/ 32 h 32"/>
                  </a:gdLst>
                  <a:ahLst/>
                  <a:cxnLst>
                    <a:cxn ang="T10">
                      <a:pos x="T0" y="T1"/>
                    </a:cxn>
                    <a:cxn ang="T11">
                      <a:pos x="T2" y="T3"/>
                    </a:cxn>
                    <a:cxn ang="T12">
                      <a:pos x="T4" y="T5"/>
                    </a:cxn>
                    <a:cxn ang="T13">
                      <a:pos x="T6" y="T7"/>
                    </a:cxn>
                    <a:cxn ang="T14">
                      <a:pos x="T8" y="T9"/>
                    </a:cxn>
                  </a:cxnLst>
                  <a:rect l="T15" t="T16" r="T17" b="T18"/>
                  <a:pathLst>
                    <a:path w="36" h="32">
                      <a:moveTo>
                        <a:pt x="0" y="17"/>
                      </a:moveTo>
                      <a:lnTo>
                        <a:pt x="9" y="32"/>
                      </a:lnTo>
                      <a:lnTo>
                        <a:pt x="36" y="14"/>
                      </a:lnTo>
                      <a:lnTo>
                        <a:pt x="28" y="0"/>
                      </a:lnTo>
                      <a:lnTo>
                        <a:pt x="0" y="1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0" name="Freeform 374"/>
                <p:cNvSpPr>
                  <a:spLocks/>
                </p:cNvSpPr>
                <p:nvPr/>
              </p:nvSpPr>
              <p:spPr bwMode="auto">
                <a:xfrm>
                  <a:off x="4600" y="3352"/>
                  <a:ext cx="24" cy="19"/>
                </a:xfrm>
                <a:custGeom>
                  <a:avLst/>
                  <a:gdLst>
                    <a:gd name="T0" fmla="*/ 0 w 48"/>
                    <a:gd name="T1" fmla="*/ 1 h 38"/>
                    <a:gd name="T2" fmla="*/ 1 w 48"/>
                    <a:gd name="T3" fmla="*/ 2 h 38"/>
                    <a:gd name="T4" fmla="*/ 2 w 48"/>
                    <a:gd name="T5" fmla="*/ 1 h 38"/>
                    <a:gd name="T6" fmla="*/ 2 w 48"/>
                    <a:gd name="T7" fmla="*/ 0 h 38"/>
                    <a:gd name="T8" fmla="*/ 0 w 48"/>
                    <a:gd name="T9" fmla="*/ 1 h 38"/>
                    <a:gd name="T10" fmla="*/ 0 60000 65536"/>
                    <a:gd name="T11" fmla="*/ 0 60000 65536"/>
                    <a:gd name="T12" fmla="*/ 0 60000 65536"/>
                    <a:gd name="T13" fmla="*/ 0 60000 65536"/>
                    <a:gd name="T14" fmla="*/ 0 60000 65536"/>
                    <a:gd name="T15" fmla="*/ 0 w 48"/>
                    <a:gd name="T16" fmla="*/ 0 h 38"/>
                    <a:gd name="T17" fmla="*/ 48 w 48"/>
                    <a:gd name="T18" fmla="*/ 38 h 38"/>
                  </a:gdLst>
                  <a:ahLst/>
                  <a:cxnLst>
                    <a:cxn ang="T10">
                      <a:pos x="T0" y="T1"/>
                    </a:cxn>
                    <a:cxn ang="T11">
                      <a:pos x="T2" y="T3"/>
                    </a:cxn>
                    <a:cxn ang="T12">
                      <a:pos x="T4" y="T5"/>
                    </a:cxn>
                    <a:cxn ang="T13">
                      <a:pos x="T6" y="T7"/>
                    </a:cxn>
                    <a:cxn ang="T14">
                      <a:pos x="T8" y="T9"/>
                    </a:cxn>
                  </a:cxnLst>
                  <a:rect l="T15" t="T16" r="T17" b="T18"/>
                  <a:pathLst>
                    <a:path w="48" h="38">
                      <a:moveTo>
                        <a:pt x="0" y="24"/>
                      </a:moveTo>
                      <a:lnTo>
                        <a:pt x="8" y="38"/>
                      </a:lnTo>
                      <a:lnTo>
                        <a:pt x="48" y="15"/>
                      </a:lnTo>
                      <a:lnTo>
                        <a:pt x="39" y="0"/>
                      </a:lnTo>
                      <a:lnTo>
                        <a:pt x="0" y="2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1" name="Freeform 375"/>
                <p:cNvSpPr>
                  <a:spLocks/>
                </p:cNvSpPr>
                <p:nvPr/>
              </p:nvSpPr>
              <p:spPr bwMode="auto">
                <a:xfrm>
                  <a:off x="4619" y="3344"/>
                  <a:ext cx="17" cy="15"/>
                </a:xfrm>
                <a:custGeom>
                  <a:avLst/>
                  <a:gdLst>
                    <a:gd name="T0" fmla="*/ 0 w 33"/>
                    <a:gd name="T1" fmla="*/ 0 h 31"/>
                    <a:gd name="T2" fmla="*/ 1 w 33"/>
                    <a:gd name="T3" fmla="*/ 0 h 31"/>
                    <a:gd name="T4" fmla="*/ 2 w 33"/>
                    <a:gd name="T5" fmla="*/ 0 h 31"/>
                    <a:gd name="T6" fmla="*/ 1 w 33"/>
                    <a:gd name="T7" fmla="*/ 0 h 31"/>
                    <a:gd name="T8" fmla="*/ 0 w 33"/>
                    <a:gd name="T9" fmla="*/ 0 h 31"/>
                    <a:gd name="T10" fmla="*/ 0 60000 65536"/>
                    <a:gd name="T11" fmla="*/ 0 60000 65536"/>
                    <a:gd name="T12" fmla="*/ 0 60000 65536"/>
                    <a:gd name="T13" fmla="*/ 0 60000 65536"/>
                    <a:gd name="T14" fmla="*/ 0 60000 65536"/>
                    <a:gd name="T15" fmla="*/ 0 w 33"/>
                    <a:gd name="T16" fmla="*/ 0 h 31"/>
                    <a:gd name="T17" fmla="*/ 33 w 33"/>
                    <a:gd name="T18" fmla="*/ 31 h 31"/>
                  </a:gdLst>
                  <a:ahLst/>
                  <a:cxnLst>
                    <a:cxn ang="T10">
                      <a:pos x="T0" y="T1"/>
                    </a:cxn>
                    <a:cxn ang="T11">
                      <a:pos x="T2" y="T3"/>
                    </a:cxn>
                    <a:cxn ang="T12">
                      <a:pos x="T4" y="T5"/>
                    </a:cxn>
                    <a:cxn ang="T13">
                      <a:pos x="T6" y="T7"/>
                    </a:cxn>
                    <a:cxn ang="T14">
                      <a:pos x="T8" y="T9"/>
                    </a:cxn>
                  </a:cxnLst>
                  <a:rect l="T15" t="T16" r="T17" b="T18"/>
                  <a:pathLst>
                    <a:path w="33" h="31">
                      <a:moveTo>
                        <a:pt x="0" y="16"/>
                      </a:moveTo>
                      <a:lnTo>
                        <a:pt x="10" y="31"/>
                      </a:lnTo>
                      <a:lnTo>
                        <a:pt x="33" y="15"/>
                      </a:lnTo>
                      <a:lnTo>
                        <a:pt x="23" y="0"/>
                      </a:lnTo>
                      <a:lnTo>
                        <a:pt x="0"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2" name="Freeform 376"/>
                <p:cNvSpPr>
                  <a:spLocks/>
                </p:cNvSpPr>
                <p:nvPr/>
              </p:nvSpPr>
              <p:spPr bwMode="auto">
                <a:xfrm>
                  <a:off x="4631" y="3329"/>
                  <a:ext cx="23" cy="22"/>
                </a:xfrm>
                <a:custGeom>
                  <a:avLst/>
                  <a:gdLst>
                    <a:gd name="T0" fmla="*/ 0 w 45"/>
                    <a:gd name="T1" fmla="*/ 1 h 44"/>
                    <a:gd name="T2" fmla="*/ 1 w 45"/>
                    <a:gd name="T3" fmla="*/ 2 h 44"/>
                    <a:gd name="T4" fmla="*/ 2 w 45"/>
                    <a:gd name="T5" fmla="*/ 1 h 44"/>
                    <a:gd name="T6" fmla="*/ 2 w 45"/>
                    <a:gd name="T7" fmla="*/ 0 h 44"/>
                    <a:gd name="T8" fmla="*/ 0 w 45"/>
                    <a:gd name="T9" fmla="*/ 1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0" y="31"/>
                      </a:moveTo>
                      <a:lnTo>
                        <a:pt x="10" y="44"/>
                      </a:lnTo>
                      <a:lnTo>
                        <a:pt x="45" y="13"/>
                      </a:lnTo>
                      <a:lnTo>
                        <a:pt x="35" y="0"/>
                      </a:lnTo>
                      <a:lnTo>
                        <a:pt x="0" y="3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3" name="Freeform 377"/>
                <p:cNvSpPr>
                  <a:spLocks/>
                </p:cNvSpPr>
                <p:nvPr/>
              </p:nvSpPr>
              <p:spPr bwMode="auto">
                <a:xfrm>
                  <a:off x="4649" y="3312"/>
                  <a:ext cx="22" cy="24"/>
                </a:xfrm>
                <a:custGeom>
                  <a:avLst/>
                  <a:gdLst>
                    <a:gd name="T0" fmla="*/ 0 w 45"/>
                    <a:gd name="T1" fmla="*/ 2 h 48"/>
                    <a:gd name="T2" fmla="*/ 0 w 45"/>
                    <a:gd name="T3" fmla="*/ 2 h 48"/>
                    <a:gd name="T4" fmla="*/ 1 w 45"/>
                    <a:gd name="T5" fmla="*/ 1 h 48"/>
                    <a:gd name="T6" fmla="*/ 1 w 45"/>
                    <a:gd name="T7" fmla="*/ 0 h 48"/>
                    <a:gd name="T8" fmla="*/ 0 w 45"/>
                    <a:gd name="T9" fmla="*/ 2 h 48"/>
                    <a:gd name="T10" fmla="*/ 0 60000 65536"/>
                    <a:gd name="T11" fmla="*/ 0 60000 65536"/>
                    <a:gd name="T12" fmla="*/ 0 60000 65536"/>
                    <a:gd name="T13" fmla="*/ 0 60000 65536"/>
                    <a:gd name="T14" fmla="*/ 0 60000 65536"/>
                    <a:gd name="T15" fmla="*/ 0 w 45"/>
                    <a:gd name="T16" fmla="*/ 0 h 48"/>
                    <a:gd name="T17" fmla="*/ 45 w 45"/>
                    <a:gd name="T18" fmla="*/ 48 h 48"/>
                  </a:gdLst>
                  <a:ahLst/>
                  <a:cxnLst>
                    <a:cxn ang="T10">
                      <a:pos x="T0" y="T1"/>
                    </a:cxn>
                    <a:cxn ang="T11">
                      <a:pos x="T2" y="T3"/>
                    </a:cxn>
                    <a:cxn ang="T12">
                      <a:pos x="T4" y="T5"/>
                    </a:cxn>
                    <a:cxn ang="T13">
                      <a:pos x="T6" y="T7"/>
                    </a:cxn>
                    <a:cxn ang="T14">
                      <a:pos x="T8" y="T9"/>
                    </a:cxn>
                  </a:cxnLst>
                  <a:rect l="T15" t="T16" r="T17" b="T18"/>
                  <a:pathLst>
                    <a:path w="45" h="48">
                      <a:moveTo>
                        <a:pt x="0" y="35"/>
                      </a:moveTo>
                      <a:lnTo>
                        <a:pt x="10" y="48"/>
                      </a:lnTo>
                      <a:lnTo>
                        <a:pt x="45" y="13"/>
                      </a:lnTo>
                      <a:lnTo>
                        <a:pt x="35" y="0"/>
                      </a:lnTo>
                      <a:lnTo>
                        <a:pt x="0" y="3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4" name="Freeform 378"/>
                <p:cNvSpPr>
                  <a:spLocks/>
                </p:cNvSpPr>
                <p:nvPr/>
              </p:nvSpPr>
              <p:spPr bwMode="auto">
                <a:xfrm>
                  <a:off x="4665" y="3303"/>
                  <a:ext cx="13" cy="15"/>
                </a:xfrm>
                <a:custGeom>
                  <a:avLst/>
                  <a:gdLst>
                    <a:gd name="T0" fmla="*/ 0 w 26"/>
                    <a:gd name="T1" fmla="*/ 1 h 30"/>
                    <a:gd name="T2" fmla="*/ 1 w 26"/>
                    <a:gd name="T3" fmla="*/ 1 h 30"/>
                    <a:gd name="T4" fmla="*/ 1 w 26"/>
                    <a:gd name="T5" fmla="*/ 1 h 30"/>
                    <a:gd name="T6" fmla="*/ 1 w 26"/>
                    <a:gd name="T7" fmla="*/ 0 h 30"/>
                    <a:gd name="T8" fmla="*/ 0 w 26"/>
                    <a:gd name="T9" fmla="*/ 1 h 30"/>
                    <a:gd name="T10" fmla="*/ 0 60000 65536"/>
                    <a:gd name="T11" fmla="*/ 0 60000 65536"/>
                    <a:gd name="T12" fmla="*/ 0 60000 65536"/>
                    <a:gd name="T13" fmla="*/ 0 60000 65536"/>
                    <a:gd name="T14" fmla="*/ 0 60000 65536"/>
                    <a:gd name="T15" fmla="*/ 0 w 26"/>
                    <a:gd name="T16" fmla="*/ 0 h 30"/>
                    <a:gd name="T17" fmla="*/ 26 w 26"/>
                    <a:gd name="T18" fmla="*/ 30 h 30"/>
                  </a:gdLst>
                  <a:ahLst/>
                  <a:cxnLst>
                    <a:cxn ang="T10">
                      <a:pos x="T0" y="T1"/>
                    </a:cxn>
                    <a:cxn ang="T11">
                      <a:pos x="T2" y="T3"/>
                    </a:cxn>
                    <a:cxn ang="T12">
                      <a:pos x="T4" y="T5"/>
                    </a:cxn>
                    <a:cxn ang="T13">
                      <a:pos x="T6" y="T7"/>
                    </a:cxn>
                    <a:cxn ang="T14">
                      <a:pos x="T8" y="T9"/>
                    </a:cxn>
                  </a:cxnLst>
                  <a:rect l="T15" t="T16" r="T17" b="T18"/>
                  <a:pathLst>
                    <a:path w="26" h="30">
                      <a:moveTo>
                        <a:pt x="0" y="17"/>
                      </a:moveTo>
                      <a:lnTo>
                        <a:pt x="11" y="30"/>
                      </a:lnTo>
                      <a:lnTo>
                        <a:pt x="26" y="13"/>
                      </a:lnTo>
                      <a:lnTo>
                        <a:pt x="14" y="0"/>
                      </a:lnTo>
                      <a:lnTo>
                        <a:pt x="0" y="1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5" name="Freeform 379"/>
                <p:cNvSpPr>
                  <a:spLocks/>
                </p:cNvSpPr>
                <p:nvPr/>
              </p:nvSpPr>
              <p:spPr bwMode="auto">
                <a:xfrm>
                  <a:off x="4673" y="3291"/>
                  <a:ext cx="15" cy="18"/>
                </a:xfrm>
                <a:custGeom>
                  <a:avLst/>
                  <a:gdLst>
                    <a:gd name="T0" fmla="*/ 0 w 31"/>
                    <a:gd name="T1" fmla="*/ 0 h 38"/>
                    <a:gd name="T2" fmla="*/ 0 w 31"/>
                    <a:gd name="T3" fmla="*/ 1 h 38"/>
                    <a:gd name="T4" fmla="*/ 0 w 31"/>
                    <a:gd name="T5" fmla="*/ 0 h 38"/>
                    <a:gd name="T6" fmla="*/ 0 w 31"/>
                    <a:gd name="T7" fmla="*/ 0 h 38"/>
                    <a:gd name="T8" fmla="*/ 0 w 31"/>
                    <a:gd name="T9" fmla="*/ 0 h 38"/>
                    <a:gd name="T10" fmla="*/ 0 60000 65536"/>
                    <a:gd name="T11" fmla="*/ 0 60000 65536"/>
                    <a:gd name="T12" fmla="*/ 0 60000 65536"/>
                    <a:gd name="T13" fmla="*/ 0 60000 65536"/>
                    <a:gd name="T14" fmla="*/ 0 60000 65536"/>
                    <a:gd name="T15" fmla="*/ 0 w 31"/>
                    <a:gd name="T16" fmla="*/ 0 h 38"/>
                    <a:gd name="T17" fmla="*/ 31 w 31"/>
                    <a:gd name="T18" fmla="*/ 38 h 38"/>
                  </a:gdLst>
                  <a:ahLst/>
                  <a:cxnLst>
                    <a:cxn ang="T10">
                      <a:pos x="T0" y="T1"/>
                    </a:cxn>
                    <a:cxn ang="T11">
                      <a:pos x="T2" y="T3"/>
                    </a:cxn>
                    <a:cxn ang="T12">
                      <a:pos x="T4" y="T5"/>
                    </a:cxn>
                    <a:cxn ang="T13">
                      <a:pos x="T6" y="T7"/>
                    </a:cxn>
                    <a:cxn ang="T14">
                      <a:pos x="T8" y="T9"/>
                    </a:cxn>
                  </a:cxnLst>
                  <a:rect l="T15" t="T16" r="T17" b="T18"/>
                  <a:pathLst>
                    <a:path w="31" h="38">
                      <a:moveTo>
                        <a:pt x="0" y="25"/>
                      </a:moveTo>
                      <a:lnTo>
                        <a:pt x="12" y="38"/>
                      </a:lnTo>
                      <a:lnTo>
                        <a:pt x="31" y="13"/>
                      </a:lnTo>
                      <a:lnTo>
                        <a:pt x="19" y="0"/>
                      </a:lnTo>
                      <a:lnTo>
                        <a:pt x="0" y="2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6" name="Freeform 380"/>
                <p:cNvSpPr>
                  <a:spLocks/>
                </p:cNvSpPr>
                <p:nvPr/>
              </p:nvSpPr>
              <p:spPr bwMode="auto">
                <a:xfrm>
                  <a:off x="4682" y="3272"/>
                  <a:ext cx="18" cy="24"/>
                </a:xfrm>
                <a:custGeom>
                  <a:avLst/>
                  <a:gdLst>
                    <a:gd name="T0" fmla="*/ 0 w 35"/>
                    <a:gd name="T1" fmla="*/ 1 h 50"/>
                    <a:gd name="T2" fmla="*/ 1 w 35"/>
                    <a:gd name="T3" fmla="*/ 1 h 50"/>
                    <a:gd name="T4" fmla="*/ 2 w 35"/>
                    <a:gd name="T5" fmla="*/ 0 h 50"/>
                    <a:gd name="T6" fmla="*/ 1 w 35"/>
                    <a:gd name="T7" fmla="*/ 0 h 50"/>
                    <a:gd name="T8" fmla="*/ 0 w 35"/>
                    <a:gd name="T9" fmla="*/ 1 h 50"/>
                    <a:gd name="T10" fmla="*/ 0 60000 65536"/>
                    <a:gd name="T11" fmla="*/ 0 60000 65536"/>
                    <a:gd name="T12" fmla="*/ 0 60000 65536"/>
                    <a:gd name="T13" fmla="*/ 0 60000 65536"/>
                    <a:gd name="T14" fmla="*/ 0 60000 65536"/>
                    <a:gd name="T15" fmla="*/ 0 w 35"/>
                    <a:gd name="T16" fmla="*/ 0 h 50"/>
                    <a:gd name="T17" fmla="*/ 35 w 35"/>
                    <a:gd name="T18" fmla="*/ 50 h 50"/>
                  </a:gdLst>
                  <a:ahLst/>
                  <a:cxnLst>
                    <a:cxn ang="T10">
                      <a:pos x="T0" y="T1"/>
                    </a:cxn>
                    <a:cxn ang="T11">
                      <a:pos x="T2" y="T3"/>
                    </a:cxn>
                    <a:cxn ang="T12">
                      <a:pos x="T4" y="T5"/>
                    </a:cxn>
                    <a:cxn ang="T13">
                      <a:pos x="T6" y="T7"/>
                    </a:cxn>
                    <a:cxn ang="T14">
                      <a:pos x="T8" y="T9"/>
                    </a:cxn>
                  </a:cxnLst>
                  <a:rect l="T15" t="T16" r="T17" b="T18"/>
                  <a:pathLst>
                    <a:path w="35" h="50">
                      <a:moveTo>
                        <a:pt x="0" y="38"/>
                      </a:moveTo>
                      <a:lnTo>
                        <a:pt x="13" y="50"/>
                      </a:lnTo>
                      <a:lnTo>
                        <a:pt x="35" y="12"/>
                      </a:lnTo>
                      <a:lnTo>
                        <a:pt x="22" y="0"/>
                      </a:lnTo>
                      <a:lnTo>
                        <a:pt x="0" y="3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7" name="Freeform 381"/>
                <p:cNvSpPr>
                  <a:spLocks/>
                </p:cNvSpPr>
                <p:nvPr/>
              </p:nvSpPr>
              <p:spPr bwMode="auto">
                <a:xfrm>
                  <a:off x="4693" y="3259"/>
                  <a:ext cx="14" cy="18"/>
                </a:xfrm>
                <a:custGeom>
                  <a:avLst/>
                  <a:gdLst>
                    <a:gd name="T0" fmla="*/ 0 w 28"/>
                    <a:gd name="T1" fmla="*/ 1 h 36"/>
                    <a:gd name="T2" fmla="*/ 1 w 28"/>
                    <a:gd name="T3" fmla="*/ 2 h 36"/>
                    <a:gd name="T4" fmla="*/ 1 w 28"/>
                    <a:gd name="T5" fmla="*/ 1 h 36"/>
                    <a:gd name="T6" fmla="*/ 1 w 28"/>
                    <a:gd name="T7" fmla="*/ 0 h 36"/>
                    <a:gd name="T8" fmla="*/ 0 w 28"/>
                    <a:gd name="T9" fmla="*/ 1 h 36"/>
                    <a:gd name="T10" fmla="*/ 0 60000 65536"/>
                    <a:gd name="T11" fmla="*/ 0 60000 65536"/>
                    <a:gd name="T12" fmla="*/ 0 60000 65536"/>
                    <a:gd name="T13" fmla="*/ 0 60000 65536"/>
                    <a:gd name="T14" fmla="*/ 0 60000 65536"/>
                    <a:gd name="T15" fmla="*/ 0 w 28"/>
                    <a:gd name="T16" fmla="*/ 0 h 36"/>
                    <a:gd name="T17" fmla="*/ 28 w 28"/>
                    <a:gd name="T18" fmla="*/ 36 h 36"/>
                  </a:gdLst>
                  <a:ahLst/>
                  <a:cxnLst>
                    <a:cxn ang="T10">
                      <a:pos x="T0" y="T1"/>
                    </a:cxn>
                    <a:cxn ang="T11">
                      <a:pos x="T2" y="T3"/>
                    </a:cxn>
                    <a:cxn ang="T12">
                      <a:pos x="T4" y="T5"/>
                    </a:cxn>
                    <a:cxn ang="T13">
                      <a:pos x="T6" y="T7"/>
                    </a:cxn>
                    <a:cxn ang="T14">
                      <a:pos x="T8" y="T9"/>
                    </a:cxn>
                  </a:cxnLst>
                  <a:rect l="T15" t="T16" r="T17" b="T18"/>
                  <a:pathLst>
                    <a:path w="28" h="36">
                      <a:moveTo>
                        <a:pt x="0" y="26"/>
                      </a:moveTo>
                      <a:lnTo>
                        <a:pt x="13" y="36"/>
                      </a:lnTo>
                      <a:lnTo>
                        <a:pt x="28" y="10"/>
                      </a:lnTo>
                      <a:lnTo>
                        <a:pt x="15" y="0"/>
                      </a:lnTo>
                      <a:lnTo>
                        <a:pt x="0" y="2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8" name="Freeform 382"/>
                <p:cNvSpPr>
                  <a:spLocks/>
                </p:cNvSpPr>
                <p:nvPr/>
              </p:nvSpPr>
              <p:spPr bwMode="auto">
                <a:xfrm>
                  <a:off x="4700" y="3235"/>
                  <a:ext cx="16" cy="28"/>
                </a:xfrm>
                <a:custGeom>
                  <a:avLst/>
                  <a:gdLst>
                    <a:gd name="T0" fmla="*/ 0 w 32"/>
                    <a:gd name="T1" fmla="*/ 2 h 56"/>
                    <a:gd name="T2" fmla="*/ 1 w 32"/>
                    <a:gd name="T3" fmla="*/ 2 h 56"/>
                    <a:gd name="T4" fmla="*/ 1 w 32"/>
                    <a:gd name="T5" fmla="*/ 1 h 56"/>
                    <a:gd name="T6" fmla="*/ 1 w 32"/>
                    <a:gd name="T7" fmla="*/ 0 h 56"/>
                    <a:gd name="T8" fmla="*/ 0 w 32"/>
                    <a:gd name="T9" fmla="*/ 2 h 56"/>
                    <a:gd name="T10" fmla="*/ 0 60000 65536"/>
                    <a:gd name="T11" fmla="*/ 0 60000 65536"/>
                    <a:gd name="T12" fmla="*/ 0 60000 65536"/>
                    <a:gd name="T13" fmla="*/ 0 60000 65536"/>
                    <a:gd name="T14" fmla="*/ 0 60000 65536"/>
                    <a:gd name="T15" fmla="*/ 0 w 32"/>
                    <a:gd name="T16" fmla="*/ 0 h 56"/>
                    <a:gd name="T17" fmla="*/ 32 w 32"/>
                    <a:gd name="T18" fmla="*/ 56 h 56"/>
                  </a:gdLst>
                  <a:ahLst/>
                  <a:cxnLst>
                    <a:cxn ang="T10">
                      <a:pos x="T0" y="T1"/>
                    </a:cxn>
                    <a:cxn ang="T11">
                      <a:pos x="T2" y="T3"/>
                    </a:cxn>
                    <a:cxn ang="T12">
                      <a:pos x="T4" y="T5"/>
                    </a:cxn>
                    <a:cxn ang="T13">
                      <a:pos x="T6" y="T7"/>
                    </a:cxn>
                    <a:cxn ang="T14">
                      <a:pos x="T8" y="T9"/>
                    </a:cxn>
                  </a:cxnLst>
                  <a:rect l="T15" t="T16" r="T17" b="T18"/>
                  <a:pathLst>
                    <a:path w="32" h="56">
                      <a:moveTo>
                        <a:pt x="0" y="50"/>
                      </a:moveTo>
                      <a:lnTo>
                        <a:pt x="15" y="56"/>
                      </a:lnTo>
                      <a:lnTo>
                        <a:pt x="32" y="6"/>
                      </a:lnTo>
                      <a:lnTo>
                        <a:pt x="18" y="0"/>
                      </a:lnTo>
                      <a:lnTo>
                        <a:pt x="0" y="5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9" name="Freeform 383"/>
                <p:cNvSpPr>
                  <a:spLocks/>
                </p:cNvSpPr>
                <p:nvPr/>
              </p:nvSpPr>
              <p:spPr bwMode="auto">
                <a:xfrm>
                  <a:off x="4708" y="3233"/>
                  <a:ext cx="9" cy="5"/>
                </a:xfrm>
                <a:custGeom>
                  <a:avLst/>
                  <a:gdLst>
                    <a:gd name="T0" fmla="*/ 0 w 17"/>
                    <a:gd name="T1" fmla="*/ 1 h 10"/>
                    <a:gd name="T2" fmla="*/ 1 w 17"/>
                    <a:gd name="T3" fmla="*/ 1 h 10"/>
                    <a:gd name="T4" fmla="*/ 1 w 17"/>
                    <a:gd name="T5" fmla="*/ 1 h 10"/>
                    <a:gd name="T6" fmla="*/ 1 w 17"/>
                    <a:gd name="T7" fmla="*/ 0 h 10"/>
                    <a:gd name="T8" fmla="*/ 0 w 17"/>
                    <a:gd name="T9" fmla="*/ 1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4"/>
                      </a:moveTo>
                      <a:lnTo>
                        <a:pt x="16" y="10"/>
                      </a:lnTo>
                      <a:lnTo>
                        <a:pt x="17" y="6"/>
                      </a:lnTo>
                      <a:lnTo>
                        <a:pt x="1" y="0"/>
                      </a:lnTo>
                      <a:lnTo>
                        <a:pt x="0" y="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0" name="Freeform 384"/>
                <p:cNvSpPr>
                  <a:spLocks/>
                </p:cNvSpPr>
                <p:nvPr/>
              </p:nvSpPr>
              <p:spPr bwMode="auto">
                <a:xfrm>
                  <a:off x="4708" y="3210"/>
                  <a:ext cx="16" cy="26"/>
                </a:xfrm>
                <a:custGeom>
                  <a:avLst/>
                  <a:gdLst>
                    <a:gd name="T0" fmla="*/ 0 w 30"/>
                    <a:gd name="T1" fmla="*/ 2 h 52"/>
                    <a:gd name="T2" fmla="*/ 1 w 30"/>
                    <a:gd name="T3" fmla="*/ 2 h 52"/>
                    <a:gd name="T4" fmla="*/ 2 w 30"/>
                    <a:gd name="T5" fmla="*/ 1 h 52"/>
                    <a:gd name="T6" fmla="*/ 1 w 30"/>
                    <a:gd name="T7" fmla="*/ 0 h 52"/>
                    <a:gd name="T8" fmla="*/ 0 w 30"/>
                    <a:gd name="T9" fmla="*/ 2 h 52"/>
                    <a:gd name="T10" fmla="*/ 0 60000 65536"/>
                    <a:gd name="T11" fmla="*/ 0 60000 65536"/>
                    <a:gd name="T12" fmla="*/ 0 60000 65536"/>
                    <a:gd name="T13" fmla="*/ 0 60000 65536"/>
                    <a:gd name="T14" fmla="*/ 0 60000 65536"/>
                    <a:gd name="T15" fmla="*/ 0 w 30"/>
                    <a:gd name="T16" fmla="*/ 0 h 52"/>
                    <a:gd name="T17" fmla="*/ 30 w 30"/>
                    <a:gd name="T18" fmla="*/ 52 h 52"/>
                  </a:gdLst>
                  <a:ahLst/>
                  <a:cxnLst>
                    <a:cxn ang="T10">
                      <a:pos x="T0" y="T1"/>
                    </a:cxn>
                    <a:cxn ang="T11">
                      <a:pos x="T2" y="T3"/>
                    </a:cxn>
                    <a:cxn ang="T12">
                      <a:pos x="T4" y="T5"/>
                    </a:cxn>
                    <a:cxn ang="T13">
                      <a:pos x="T6" y="T7"/>
                    </a:cxn>
                    <a:cxn ang="T14">
                      <a:pos x="T8" y="T9"/>
                    </a:cxn>
                  </a:cxnLst>
                  <a:rect l="T15" t="T16" r="T17" b="T18"/>
                  <a:pathLst>
                    <a:path w="30" h="52">
                      <a:moveTo>
                        <a:pt x="0" y="48"/>
                      </a:moveTo>
                      <a:lnTo>
                        <a:pt x="16" y="52"/>
                      </a:lnTo>
                      <a:lnTo>
                        <a:pt x="30" y="4"/>
                      </a:lnTo>
                      <a:lnTo>
                        <a:pt x="14" y="0"/>
                      </a:lnTo>
                      <a:lnTo>
                        <a:pt x="0" y="4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1" name="Freeform 385"/>
                <p:cNvSpPr>
                  <a:spLocks/>
                </p:cNvSpPr>
                <p:nvPr/>
              </p:nvSpPr>
              <p:spPr bwMode="auto">
                <a:xfrm>
                  <a:off x="4715" y="3195"/>
                  <a:ext cx="10" cy="16"/>
                </a:xfrm>
                <a:custGeom>
                  <a:avLst/>
                  <a:gdLst>
                    <a:gd name="T0" fmla="*/ 0 w 20"/>
                    <a:gd name="T1" fmla="*/ 1 h 32"/>
                    <a:gd name="T2" fmla="*/ 1 w 20"/>
                    <a:gd name="T3" fmla="*/ 1 h 32"/>
                    <a:gd name="T4" fmla="*/ 1 w 20"/>
                    <a:gd name="T5" fmla="*/ 1 h 32"/>
                    <a:gd name="T6" fmla="*/ 1 w 20"/>
                    <a:gd name="T7" fmla="*/ 0 h 32"/>
                    <a:gd name="T8" fmla="*/ 0 w 20"/>
                    <a:gd name="T9" fmla="*/ 1 h 32"/>
                    <a:gd name="T10" fmla="*/ 0 60000 65536"/>
                    <a:gd name="T11" fmla="*/ 0 60000 65536"/>
                    <a:gd name="T12" fmla="*/ 0 60000 65536"/>
                    <a:gd name="T13" fmla="*/ 0 60000 65536"/>
                    <a:gd name="T14" fmla="*/ 0 60000 65536"/>
                    <a:gd name="T15" fmla="*/ 0 w 20"/>
                    <a:gd name="T16" fmla="*/ 0 h 32"/>
                    <a:gd name="T17" fmla="*/ 20 w 20"/>
                    <a:gd name="T18" fmla="*/ 32 h 32"/>
                  </a:gdLst>
                  <a:ahLst/>
                  <a:cxnLst>
                    <a:cxn ang="T10">
                      <a:pos x="T0" y="T1"/>
                    </a:cxn>
                    <a:cxn ang="T11">
                      <a:pos x="T2" y="T3"/>
                    </a:cxn>
                    <a:cxn ang="T12">
                      <a:pos x="T4" y="T5"/>
                    </a:cxn>
                    <a:cxn ang="T13">
                      <a:pos x="T6" y="T7"/>
                    </a:cxn>
                    <a:cxn ang="T14">
                      <a:pos x="T8" y="T9"/>
                    </a:cxn>
                  </a:cxnLst>
                  <a:rect l="T15" t="T16" r="T17" b="T18"/>
                  <a:pathLst>
                    <a:path w="20" h="32">
                      <a:moveTo>
                        <a:pt x="0" y="31"/>
                      </a:moveTo>
                      <a:lnTo>
                        <a:pt x="17" y="32"/>
                      </a:lnTo>
                      <a:lnTo>
                        <a:pt x="20" y="2"/>
                      </a:lnTo>
                      <a:lnTo>
                        <a:pt x="3" y="0"/>
                      </a:lnTo>
                      <a:lnTo>
                        <a:pt x="0" y="3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2" name="Freeform 386"/>
                <p:cNvSpPr>
                  <a:spLocks/>
                </p:cNvSpPr>
                <p:nvPr/>
              </p:nvSpPr>
              <p:spPr bwMode="auto">
                <a:xfrm>
                  <a:off x="4717" y="3166"/>
                  <a:ext cx="14" cy="30"/>
                </a:xfrm>
                <a:custGeom>
                  <a:avLst/>
                  <a:gdLst>
                    <a:gd name="T0" fmla="*/ 0 w 28"/>
                    <a:gd name="T1" fmla="*/ 2 h 60"/>
                    <a:gd name="T2" fmla="*/ 1 w 28"/>
                    <a:gd name="T3" fmla="*/ 2 h 60"/>
                    <a:gd name="T4" fmla="*/ 1 w 28"/>
                    <a:gd name="T5" fmla="*/ 1 h 60"/>
                    <a:gd name="T6" fmla="*/ 1 w 28"/>
                    <a:gd name="T7" fmla="*/ 0 h 60"/>
                    <a:gd name="T8" fmla="*/ 0 w 28"/>
                    <a:gd name="T9" fmla="*/ 2 h 60"/>
                    <a:gd name="T10" fmla="*/ 0 60000 65536"/>
                    <a:gd name="T11" fmla="*/ 0 60000 65536"/>
                    <a:gd name="T12" fmla="*/ 0 60000 65536"/>
                    <a:gd name="T13" fmla="*/ 0 60000 65536"/>
                    <a:gd name="T14" fmla="*/ 0 60000 65536"/>
                    <a:gd name="T15" fmla="*/ 0 w 28"/>
                    <a:gd name="T16" fmla="*/ 0 h 60"/>
                    <a:gd name="T17" fmla="*/ 28 w 28"/>
                    <a:gd name="T18" fmla="*/ 60 h 60"/>
                  </a:gdLst>
                  <a:ahLst/>
                  <a:cxnLst>
                    <a:cxn ang="T10">
                      <a:pos x="T0" y="T1"/>
                    </a:cxn>
                    <a:cxn ang="T11">
                      <a:pos x="T2" y="T3"/>
                    </a:cxn>
                    <a:cxn ang="T12">
                      <a:pos x="T4" y="T5"/>
                    </a:cxn>
                    <a:cxn ang="T13">
                      <a:pos x="T6" y="T7"/>
                    </a:cxn>
                    <a:cxn ang="T14">
                      <a:pos x="T8" y="T9"/>
                    </a:cxn>
                  </a:cxnLst>
                  <a:rect l="T15" t="T16" r="T17" b="T18"/>
                  <a:pathLst>
                    <a:path w="28" h="60">
                      <a:moveTo>
                        <a:pt x="0" y="57"/>
                      </a:moveTo>
                      <a:lnTo>
                        <a:pt x="16" y="60"/>
                      </a:lnTo>
                      <a:lnTo>
                        <a:pt x="28" y="3"/>
                      </a:lnTo>
                      <a:lnTo>
                        <a:pt x="12" y="0"/>
                      </a:lnTo>
                      <a:lnTo>
                        <a:pt x="0" y="5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3" name="Freeform 387"/>
                <p:cNvSpPr>
                  <a:spLocks/>
                </p:cNvSpPr>
                <p:nvPr/>
              </p:nvSpPr>
              <p:spPr bwMode="auto">
                <a:xfrm>
                  <a:off x="4722" y="3157"/>
                  <a:ext cx="10" cy="11"/>
                </a:xfrm>
                <a:custGeom>
                  <a:avLst/>
                  <a:gdLst>
                    <a:gd name="T0" fmla="*/ 0 w 19"/>
                    <a:gd name="T1" fmla="*/ 1 h 20"/>
                    <a:gd name="T2" fmla="*/ 1 w 19"/>
                    <a:gd name="T3" fmla="*/ 1 h 20"/>
                    <a:gd name="T4" fmla="*/ 1 w 19"/>
                    <a:gd name="T5" fmla="*/ 1 h 20"/>
                    <a:gd name="T6" fmla="*/ 1 w 19"/>
                    <a:gd name="T7" fmla="*/ 0 h 20"/>
                    <a:gd name="T8" fmla="*/ 0 w 19"/>
                    <a:gd name="T9" fmla="*/ 1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0" y="19"/>
                      </a:moveTo>
                      <a:lnTo>
                        <a:pt x="18" y="20"/>
                      </a:lnTo>
                      <a:lnTo>
                        <a:pt x="19" y="1"/>
                      </a:lnTo>
                      <a:lnTo>
                        <a:pt x="2" y="0"/>
                      </a:lnTo>
                      <a:lnTo>
                        <a:pt x="0" y="1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4" name="Freeform 388"/>
                <p:cNvSpPr>
                  <a:spLocks/>
                </p:cNvSpPr>
                <p:nvPr/>
              </p:nvSpPr>
              <p:spPr bwMode="auto">
                <a:xfrm>
                  <a:off x="4722" y="3147"/>
                  <a:ext cx="10" cy="11"/>
                </a:xfrm>
                <a:custGeom>
                  <a:avLst/>
                  <a:gdLst>
                    <a:gd name="T0" fmla="*/ 1 w 19"/>
                    <a:gd name="T1" fmla="*/ 1 h 22"/>
                    <a:gd name="T2" fmla="*/ 1 w 19"/>
                    <a:gd name="T3" fmla="*/ 1 h 22"/>
                    <a:gd name="T4" fmla="*/ 1 w 19"/>
                    <a:gd name="T5" fmla="*/ 0 h 22"/>
                    <a:gd name="T6" fmla="*/ 0 w 19"/>
                    <a:gd name="T7" fmla="*/ 1 h 22"/>
                    <a:gd name="T8" fmla="*/ 1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2" y="22"/>
                      </a:moveTo>
                      <a:lnTo>
                        <a:pt x="19" y="21"/>
                      </a:lnTo>
                      <a:lnTo>
                        <a:pt x="18" y="0"/>
                      </a:lnTo>
                      <a:lnTo>
                        <a:pt x="0" y="2"/>
                      </a:lnTo>
                      <a:lnTo>
                        <a:pt x="2" y="2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5" name="Freeform 389"/>
                <p:cNvSpPr>
                  <a:spLocks/>
                </p:cNvSpPr>
                <p:nvPr/>
              </p:nvSpPr>
              <p:spPr bwMode="auto">
                <a:xfrm>
                  <a:off x="4721" y="3115"/>
                  <a:ext cx="10" cy="33"/>
                </a:xfrm>
                <a:custGeom>
                  <a:avLst/>
                  <a:gdLst>
                    <a:gd name="T0" fmla="*/ 0 w 21"/>
                    <a:gd name="T1" fmla="*/ 3 h 66"/>
                    <a:gd name="T2" fmla="*/ 0 w 21"/>
                    <a:gd name="T3" fmla="*/ 2 h 66"/>
                    <a:gd name="T4" fmla="*/ 0 w 21"/>
                    <a:gd name="T5" fmla="*/ 0 h 66"/>
                    <a:gd name="T6" fmla="*/ 0 w 21"/>
                    <a:gd name="T7" fmla="*/ 1 h 66"/>
                    <a:gd name="T8" fmla="*/ 0 w 21"/>
                    <a:gd name="T9" fmla="*/ 3 h 66"/>
                    <a:gd name="T10" fmla="*/ 0 60000 65536"/>
                    <a:gd name="T11" fmla="*/ 0 60000 65536"/>
                    <a:gd name="T12" fmla="*/ 0 60000 65536"/>
                    <a:gd name="T13" fmla="*/ 0 60000 65536"/>
                    <a:gd name="T14" fmla="*/ 0 60000 65536"/>
                    <a:gd name="T15" fmla="*/ 0 w 21"/>
                    <a:gd name="T16" fmla="*/ 0 h 66"/>
                    <a:gd name="T17" fmla="*/ 21 w 21"/>
                    <a:gd name="T18" fmla="*/ 66 h 66"/>
                  </a:gdLst>
                  <a:ahLst/>
                  <a:cxnLst>
                    <a:cxn ang="T10">
                      <a:pos x="T0" y="T1"/>
                    </a:cxn>
                    <a:cxn ang="T11">
                      <a:pos x="T2" y="T3"/>
                    </a:cxn>
                    <a:cxn ang="T12">
                      <a:pos x="T4" y="T5"/>
                    </a:cxn>
                    <a:cxn ang="T13">
                      <a:pos x="T6" y="T7"/>
                    </a:cxn>
                    <a:cxn ang="T14">
                      <a:pos x="T8" y="T9"/>
                    </a:cxn>
                  </a:cxnLst>
                  <a:rect l="T15" t="T16" r="T17" b="T18"/>
                  <a:pathLst>
                    <a:path w="21" h="66">
                      <a:moveTo>
                        <a:pt x="3" y="66"/>
                      </a:moveTo>
                      <a:lnTo>
                        <a:pt x="21" y="64"/>
                      </a:lnTo>
                      <a:lnTo>
                        <a:pt x="18" y="0"/>
                      </a:lnTo>
                      <a:lnTo>
                        <a:pt x="0" y="2"/>
                      </a:lnTo>
                      <a:lnTo>
                        <a:pt x="3" y="6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6" name="Freeform 390"/>
                <p:cNvSpPr>
                  <a:spLocks/>
                </p:cNvSpPr>
                <p:nvPr/>
              </p:nvSpPr>
              <p:spPr bwMode="auto">
                <a:xfrm>
                  <a:off x="4721" y="3104"/>
                  <a:ext cx="10" cy="12"/>
                </a:xfrm>
                <a:custGeom>
                  <a:avLst/>
                  <a:gdLst>
                    <a:gd name="T0" fmla="*/ 1 w 19"/>
                    <a:gd name="T1" fmla="*/ 1 h 24"/>
                    <a:gd name="T2" fmla="*/ 1 w 19"/>
                    <a:gd name="T3" fmla="*/ 1 h 24"/>
                    <a:gd name="T4" fmla="*/ 1 w 19"/>
                    <a:gd name="T5" fmla="*/ 0 h 24"/>
                    <a:gd name="T6" fmla="*/ 0 w 19"/>
                    <a:gd name="T7" fmla="*/ 1 h 24"/>
                    <a:gd name="T8" fmla="*/ 1 w 19"/>
                    <a:gd name="T9" fmla="*/ 1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3" y="24"/>
                      </a:moveTo>
                      <a:lnTo>
                        <a:pt x="19" y="21"/>
                      </a:lnTo>
                      <a:lnTo>
                        <a:pt x="16" y="0"/>
                      </a:lnTo>
                      <a:lnTo>
                        <a:pt x="0" y="3"/>
                      </a:lnTo>
                      <a:lnTo>
                        <a:pt x="3" y="2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7" name="Freeform 391"/>
                <p:cNvSpPr>
                  <a:spLocks/>
                </p:cNvSpPr>
                <p:nvPr/>
              </p:nvSpPr>
              <p:spPr bwMode="auto">
                <a:xfrm>
                  <a:off x="4711" y="3082"/>
                  <a:ext cx="18" cy="25"/>
                </a:xfrm>
                <a:custGeom>
                  <a:avLst/>
                  <a:gdLst>
                    <a:gd name="T0" fmla="*/ 1 w 35"/>
                    <a:gd name="T1" fmla="*/ 1 h 51"/>
                    <a:gd name="T2" fmla="*/ 2 w 35"/>
                    <a:gd name="T3" fmla="*/ 1 h 51"/>
                    <a:gd name="T4" fmla="*/ 1 w 35"/>
                    <a:gd name="T5" fmla="*/ 0 h 51"/>
                    <a:gd name="T6" fmla="*/ 0 w 35"/>
                    <a:gd name="T7" fmla="*/ 0 h 51"/>
                    <a:gd name="T8" fmla="*/ 1 w 35"/>
                    <a:gd name="T9" fmla="*/ 1 h 51"/>
                    <a:gd name="T10" fmla="*/ 0 60000 65536"/>
                    <a:gd name="T11" fmla="*/ 0 60000 65536"/>
                    <a:gd name="T12" fmla="*/ 0 60000 65536"/>
                    <a:gd name="T13" fmla="*/ 0 60000 65536"/>
                    <a:gd name="T14" fmla="*/ 0 60000 65536"/>
                    <a:gd name="T15" fmla="*/ 0 w 35"/>
                    <a:gd name="T16" fmla="*/ 0 h 51"/>
                    <a:gd name="T17" fmla="*/ 35 w 35"/>
                    <a:gd name="T18" fmla="*/ 51 h 51"/>
                  </a:gdLst>
                  <a:ahLst/>
                  <a:cxnLst>
                    <a:cxn ang="T10">
                      <a:pos x="T0" y="T1"/>
                    </a:cxn>
                    <a:cxn ang="T11">
                      <a:pos x="T2" y="T3"/>
                    </a:cxn>
                    <a:cxn ang="T12">
                      <a:pos x="T4" y="T5"/>
                    </a:cxn>
                    <a:cxn ang="T13">
                      <a:pos x="T6" y="T7"/>
                    </a:cxn>
                    <a:cxn ang="T14">
                      <a:pos x="T8" y="T9"/>
                    </a:cxn>
                  </a:cxnLst>
                  <a:rect l="T15" t="T16" r="T17" b="T18"/>
                  <a:pathLst>
                    <a:path w="35" h="51">
                      <a:moveTo>
                        <a:pt x="21" y="51"/>
                      </a:moveTo>
                      <a:lnTo>
                        <a:pt x="35" y="43"/>
                      </a:lnTo>
                      <a:lnTo>
                        <a:pt x="15" y="0"/>
                      </a:lnTo>
                      <a:lnTo>
                        <a:pt x="0" y="9"/>
                      </a:lnTo>
                      <a:lnTo>
                        <a:pt x="21" y="5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8" name="Freeform 392"/>
                <p:cNvSpPr>
                  <a:spLocks/>
                </p:cNvSpPr>
                <p:nvPr/>
              </p:nvSpPr>
              <p:spPr bwMode="auto">
                <a:xfrm>
                  <a:off x="4708" y="3075"/>
                  <a:ext cx="10" cy="10"/>
                </a:xfrm>
                <a:custGeom>
                  <a:avLst/>
                  <a:gdLst>
                    <a:gd name="T0" fmla="*/ 1 w 20"/>
                    <a:gd name="T1" fmla="*/ 0 h 21"/>
                    <a:gd name="T2" fmla="*/ 1 w 20"/>
                    <a:gd name="T3" fmla="*/ 0 h 21"/>
                    <a:gd name="T4" fmla="*/ 1 w 20"/>
                    <a:gd name="T5" fmla="*/ 0 h 21"/>
                    <a:gd name="T6" fmla="*/ 0 w 20"/>
                    <a:gd name="T7" fmla="*/ 0 h 21"/>
                    <a:gd name="T8" fmla="*/ 1 w 20"/>
                    <a:gd name="T9" fmla="*/ 0 h 21"/>
                    <a:gd name="T10" fmla="*/ 0 60000 65536"/>
                    <a:gd name="T11" fmla="*/ 0 60000 65536"/>
                    <a:gd name="T12" fmla="*/ 0 60000 65536"/>
                    <a:gd name="T13" fmla="*/ 0 60000 65536"/>
                    <a:gd name="T14" fmla="*/ 0 60000 65536"/>
                    <a:gd name="T15" fmla="*/ 0 w 20"/>
                    <a:gd name="T16" fmla="*/ 0 h 21"/>
                    <a:gd name="T17" fmla="*/ 20 w 20"/>
                    <a:gd name="T18" fmla="*/ 21 h 21"/>
                  </a:gdLst>
                  <a:ahLst/>
                  <a:cxnLst>
                    <a:cxn ang="T10">
                      <a:pos x="T0" y="T1"/>
                    </a:cxn>
                    <a:cxn ang="T11">
                      <a:pos x="T2" y="T3"/>
                    </a:cxn>
                    <a:cxn ang="T12">
                      <a:pos x="T4" y="T5"/>
                    </a:cxn>
                    <a:cxn ang="T13">
                      <a:pos x="T6" y="T7"/>
                    </a:cxn>
                    <a:cxn ang="T14">
                      <a:pos x="T8" y="T9"/>
                    </a:cxn>
                  </a:cxnLst>
                  <a:rect l="T15" t="T16" r="T17" b="T18"/>
                  <a:pathLst>
                    <a:path w="20" h="21">
                      <a:moveTo>
                        <a:pt x="5" y="21"/>
                      </a:moveTo>
                      <a:lnTo>
                        <a:pt x="20" y="15"/>
                      </a:lnTo>
                      <a:lnTo>
                        <a:pt x="14" y="0"/>
                      </a:lnTo>
                      <a:lnTo>
                        <a:pt x="0" y="6"/>
                      </a:lnTo>
                      <a:lnTo>
                        <a:pt x="5" y="2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9" name="Freeform 393"/>
                <p:cNvSpPr>
                  <a:spLocks/>
                </p:cNvSpPr>
                <p:nvPr/>
              </p:nvSpPr>
              <p:spPr bwMode="auto">
                <a:xfrm>
                  <a:off x="4695" y="3050"/>
                  <a:ext cx="21" cy="29"/>
                </a:xfrm>
                <a:custGeom>
                  <a:avLst/>
                  <a:gdLst>
                    <a:gd name="T0" fmla="*/ 1 w 41"/>
                    <a:gd name="T1" fmla="*/ 1 h 60"/>
                    <a:gd name="T2" fmla="*/ 2 w 41"/>
                    <a:gd name="T3" fmla="*/ 1 h 60"/>
                    <a:gd name="T4" fmla="*/ 1 w 41"/>
                    <a:gd name="T5" fmla="*/ 0 h 60"/>
                    <a:gd name="T6" fmla="*/ 0 w 41"/>
                    <a:gd name="T7" fmla="*/ 0 h 60"/>
                    <a:gd name="T8" fmla="*/ 1 w 41"/>
                    <a:gd name="T9" fmla="*/ 1 h 60"/>
                    <a:gd name="T10" fmla="*/ 0 60000 65536"/>
                    <a:gd name="T11" fmla="*/ 0 60000 65536"/>
                    <a:gd name="T12" fmla="*/ 0 60000 65536"/>
                    <a:gd name="T13" fmla="*/ 0 60000 65536"/>
                    <a:gd name="T14" fmla="*/ 0 60000 65536"/>
                    <a:gd name="T15" fmla="*/ 0 w 41"/>
                    <a:gd name="T16" fmla="*/ 0 h 60"/>
                    <a:gd name="T17" fmla="*/ 41 w 41"/>
                    <a:gd name="T18" fmla="*/ 60 h 60"/>
                  </a:gdLst>
                  <a:ahLst/>
                  <a:cxnLst>
                    <a:cxn ang="T10">
                      <a:pos x="T0" y="T1"/>
                    </a:cxn>
                    <a:cxn ang="T11">
                      <a:pos x="T2" y="T3"/>
                    </a:cxn>
                    <a:cxn ang="T12">
                      <a:pos x="T4" y="T5"/>
                    </a:cxn>
                    <a:cxn ang="T13">
                      <a:pos x="T6" y="T7"/>
                    </a:cxn>
                    <a:cxn ang="T14">
                      <a:pos x="T8" y="T9"/>
                    </a:cxn>
                  </a:cxnLst>
                  <a:rect l="T15" t="T16" r="T17" b="T18"/>
                  <a:pathLst>
                    <a:path w="41" h="60">
                      <a:moveTo>
                        <a:pt x="28" y="60"/>
                      </a:moveTo>
                      <a:lnTo>
                        <a:pt x="41" y="48"/>
                      </a:lnTo>
                      <a:lnTo>
                        <a:pt x="13" y="0"/>
                      </a:lnTo>
                      <a:lnTo>
                        <a:pt x="0" y="12"/>
                      </a:lnTo>
                      <a:lnTo>
                        <a:pt x="28" y="6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16" name="Freeform 394"/>
                <p:cNvSpPr>
                  <a:spLocks/>
                </p:cNvSpPr>
                <p:nvPr/>
              </p:nvSpPr>
              <p:spPr bwMode="auto">
                <a:xfrm>
                  <a:off x="4689" y="3042"/>
                  <a:ext cx="12" cy="14"/>
                </a:xfrm>
                <a:custGeom>
                  <a:avLst/>
                  <a:gdLst>
                    <a:gd name="T0" fmla="*/ 1 w 23"/>
                    <a:gd name="T1" fmla="*/ 1 h 27"/>
                    <a:gd name="T2" fmla="*/ 1 w 23"/>
                    <a:gd name="T3" fmla="*/ 1 h 27"/>
                    <a:gd name="T4" fmla="*/ 1 w 23"/>
                    <a:gd name="T5" fmla="*/ 0 h 27"/>
                    <a:gd name="T6" fmla="*/ 0 w 23"/>
                    <a:gd name="T7" fmla="*/ 1 h 27"/>
                    <a:gd name="T8" fmla="*/ 1 w 23"/>
                    <a:gd name="T9" fmla="*/ 1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1" y="27"/>
                      </a:moveTo>
                      <a:lnTo>
                        <a:pt x="23" y="14"/>
                      </a:lnTo>
                      <a:lnTo>
                        <a:pt x="11" y="0"/>
                      </a:lnTo>
                      <a:lnTo>
                        <a:pt x="0" y="13"/>
                      </a:lnTo>
                      <a:lnTo>
                        <a:pt x="11" y="2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17" name="Freeform 395"/>
                <p:cNvSpPr>
                  <a:spLocks/>
                </p:cNvSpPr>
                <p:nvPr/>
              </p:nvSpPr>
              <p:spPr bwMode="auto">
                <a:xfrm>
                  <a:off x="4682" y="3034"/>
                  <a:ext cx="13" cy="15"/>
                </a:xfrm>
                <a:custGeom>
                  <a:avLst/>
                  <a:gdLst>
                    <a:gd name="T0" fmla="*/ 1 w 26"/>
                    <a:gd name="T1" fmla="*/ 1 h 29"/>
                    <a:gd name="T2" fmla="*/ 1 w 26"/>
                    <a:gd name="T3" fmla="*/ 1 h 29"/>
                    <a:gd name="T4" fmla="*/ 1 w 26"/>
                    <a:gd name="T5" fmla="*/ 0 h 29"/>
                    <a:gd name="T6" fmla="*/ 0 w 26"/>
                    <a:gd name="T7" fmla="*/ 1 h 29"/>
                    <a:gd name="T8" fmla="*/ 1 w 26"/>
                    <a:gd name="T9" fmla="*/ 1 h 29"/>
                    <a:gd name="T10" fmla="*/ 0 60000 65536"/>
                    <a:gd name="T11" fmla="*/ 0 60000 65536"/>
                    <a:gd name="T12" fmla="*/ 0 60000 65536"/>
                    <a:gd name="T13" fmla="*/ 0 60000 65536"/>
                    <a:gd name="T14" fmla="*/ 0 60000 65536"/>
                    <a:gd name="T15" fmla="*/ 0 w 26"/>
                    <a:gd name="T16" fmla="*/ 0 h 29"/>
                    <a:gd name="T17" fmla="*/ 26 w 26"/>
                    <a:gd name="T18" fmla="*/ 29 h 29"/>
                  </a:gdLst>
                  <a:ahLst/>
                  <a:cxnLst>
                    <a:cxn ang="T10">
                      <a:pos x="T0" y="T1"/>
                    </a:cxn>
                    <a:cxn ang="T11">
                      <a:pos x="T2" y="T3"/>
                    </a:cxn>
                    <a:cxn ang="T12">
                      <a:pos x="T4" y="T5"/>
                    </a:cxn>
                    <a:cxn ang="T13">
                      <a:pos x="T6" y="T7"/>
                    </a:cxn>
                    <a:cxn ang="T14">
                      <a:pos x="T8" y="T9"/>
                    </a:cxn>
                  </a:cxnLst>
                  <a:rect l="T15" t="T16" r="T17" b="T18"/>
                  <a:pathLst>
                    <a:path w="26" h="29">
                      <a:moveTo>
                        <a:pt x="15" y="29"/>
                      </a:moveTo>
                      <a:lnTo>
                        <a:pt x="26" y="16"/>
                      </a:lnTo>
                      <a:lnTo>
                        <a:pt x="12" y="0"/>
                      </a:lnTo>
                      <a:lnTo>
                        <a:pt x="0" y="13"/>
                      </a:lnTo>
                      <a:lnTo>
                        <a:pt x="15" y="2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18" name="Freeform 396"/>
                <p:cNvSpPr>
                  <a:spLocks/>
                </p:cNvSpPr>
                <p:nvPr/>
              </p:nvSpPr>
              <p:spPr bwMode="auto">
                <a:xfrm>
                  <a:off x="4661" y="3017"/>
                  <a:ext cx="27" cy="24"/>
                </a:xfrm>
                <a:custGeom>
                  <a:avLst/>
                  <a:gdLst>
                    <a:gd name="T0" fmla="*/ 2 w 54"/>
                    <a:gd name="T1" fmla="*/ 2 h 48"/>
                    <a:gd name="T2" fmla="*/ 2 w 54"/>
                    <a:gd name="T3" fmla="*/ 2 h 48"/>
                    <a:gd name="T4" fmla="*/ 1 w 54"/>
                    <a:gd name="T5" fmla="*/ 0 h 48"/>
                    <a:gd name="T6" fmla="*/ 0 w 54"/>
                    <a:gd name="T7" fmla="*/ 1 h 48"/>
                    <a:gd name="T8" fmla="*/ 2 w 54"/>
                    <a:gd name="T9" fmla="*/ 2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44" y="48"/>
                      </a:moveTo>
                      <a:lnTo>
                        <a:pt x="54" y="33"/>
                      </a:lnTo>
                      <a:lnTo>
                        <a:pt x="10" y="0"/>
                      </a:lnTo>
                      <a:lnTo>
                        <a:pt x="0" y="14"/>
                      </a:lnTo>
                      <a:lnTo>
                        <a:pt x="44" y="4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19" name="Freeform 397"/>
                <p:cNvSpPr>
                  <a:spLocks/>
                </p:cNvSpPr>
                <p:nvPr/>
              </p:nvSpPr>
              <p:spPr bwMode="auto">
                <a:xfrm>
                  <a:off x="4643" y="3009"/>
                  <a:ext cx="22" cy="16"/>
                </a:xfrm>
                <a:custGeom>
                  <a:avLst/>
                  <a:gdLst>
                    <a:gd name="T0" fmla="*/ 1 w 45"/>
                    <a:gd name="T1" fmla="*/ 1 h 32"/>
                    <a:gd name="T2" fmla="*/ 1 w 45"/>
                    <a:gd name="T3" fmla="*/ 1 h 32"/>
                    <a:gd name="T4" fmla="*/ 0 w 45"/>
                    <a:gd name="T5" fmla="*/ 0 h 32"/>
                    <a:gd name="T6" fmla="*/ 0 w 45"/>
                    <a:gd name="T7" fmla="*/ 1 h 32"/>
                    <a:gd name="T8" fmla="*/ 1 w 45"/>
                    <a:gd name="T9" fmla="*/ 1 h 32"/>
                    <a:gd name="T10" fmla="*/ 0 60000 65536"/>
                    <a:gd name="T11" fmla="*/ 0 60000 65536"/>
                    <a:gd name="T12" fmla="*/ 0 60000 65536"/>
                    <a:gd name="T13" fmla="*/ 0 60000 65536"/>
                    <a:gd name="T14" fmla="*/ 0 60000 65536"/>
                    <a:gd name="T15" fmla="*/ 0 w 45"/>
                    <a:gd name="T16" fmla="*/ 0 h 32"/>
                    <a:gd name="T17" fmla="*/ 45 w 45"/>
                    <a:gd name="T18" fmla="*/ 32 h 32"/>
                  </a:gdLst>
                  <a:ahLst/>
                  <a:cxnLst>
                    <a:cxn ang="T10">
                      <a:pos x="T0" y="T1"/>
                    </a:cxn>
                    <a:cxn ang="T11">
                      <a:pos x="T2" y="T3"/>
                    </a:cxn>
                    <a:cxn ang="T12">
                      <a:pos x="T4" y="T5"/>
                    </a:cxn>
                    <a:cxn ang="T13">
                      <a:pos x="T6" y="T7"/>
                    </a:cxn>
                    <a:cxn ang="T14">
                      <a:pos x="T8" y="T9"/>
                    </a:cxn>
                  </a:cxnLst>
                  <a:rect l="T15" t="T16" r="T17" b="T18"/>
                  <a:pathLst>
                    <a:path w="45" h="32">
                      <a:moveTo>
                        <a:pt x="37" y="32"/>
                      </a:moveTo>
                      <a:lnTo>
                        <a:pt x="45" y="16"/>
                      </a:lnTo>
                      <a:lnTo>
                        <a:pt x="7" y="0"/>
                      </a:lnTo>
                      <a:lnTo>
                        <a:pt x="0" y="16"/>
                      </a:lnTo>
                      <a:lnTo>
                        <a:pt x="37" y="3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0" name="Freeform 398"/>
                <p:cNvSpPr>
                  <a:spLocks/>
                </p:cNvSpPr>
                <p:nvPr/>
              </p:nvSpPr>
              <p:spPr bwMode="auto">
                <a:xfrm>
                  <a:off x="4631" y="3000"/>
                  <a:ext cx="16" cy="16"/>
                </a:xfrm>
                <a:custGeom>
                  <a:avLst/>
                  <a:gdLst>
                    <a:gd name="T0" fmla="*/ 1 w 32"/>
                    <a:gd name="T1" fmla="*/ 1 h 32"/>
                    <a:gd name="T2" fmla="*/ 1 w 32"/>
                    <a:gd name="T3" fmla="*/ 1 h 32"/>
                    <a:gd name="T4" fmla="*/ 1 w 32"/>
                    <a:gd name="T5" fmla="*/ 0 h 32"/>
                    <a:gd name="T6" fmla="*/ 0 w 32"/>
                    <a:gd name="T7" fmla="*/ 1 h 32"/>
                    <a:gd name="T8" fmla="*/ 1 w 32"/>
                    <a:gd name="T9" fmla="*/ 1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22" y="32"/>
                      </a:moveTo>
                      <a:lnTo>
                        <a:pt x="32" y="18"/>
                      </a:lnTo>
                      <a:lnTo>
                        <a:pt x="10" y="0"/>
                      </a:lnTo>
                      <a:lnTo>
                        <a:pt x="0" y="15"/>
                      </a:lnTo>
                      <a:lnTo>
                        <a:pt x="22" y="3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1" name="Freeform 399"/>
                <p:cNvSpPr>
                  <a:spLocks/>
                </p:cNvSpPr>
                <p:nvPr/>
              </p:nvSpPr>
              <p:spPr bwMode="auto">
                <a:xfrm>
                  <a:off x="4628" y="3000"/>
                  <a:ext cx="7" cy="10"/>
                </a:xfrm>
                <a:custGeom>
                  <a:avLst/>
                  <a:gdLst>
                    <a:gd name="T0" fmla="*/ 0 w 15"/>
                    <a:gd name="T1" fmla="*/ 1 h 19"/>
                    <a:gd name="T2" fmla="*/ 0 w 15"/>
                    <a:gd name="T3" fmla="*/ 1 h 19"/>
                    <a:gd name="T4" fmla="*/ 0 w 15"/>
                    <a:gd name="T5" fmla="*/ 0 h 19"/>
                    <a:gd name="T6" fmla="*/ 0 w 15"/>
                    <a:gd name="T7" fmla="*/ 1 h 19"/>
                    <a:gd name="T8" fmla="*/ 0 w 15"/>
                    <a:gd name="T9" fmla="*/ 1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9" y="19"/>
                      </a:moveTo>
                      <a:lnTo>
                        <a:pt x="15" y="3"/>
                      </a:lnTo>
                      <a:lnTo>
                        <a:pt x="6" y="0"/>
                      </a:lnTo>
                      <a:lnTo>
                        <a:pt x="0" y="16"/>
                      </a:lnTo>
                      <a:lnTo>
                        <a:pt x="9" y="1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2" name="Freeform 400"/>
                <p:cNvSpPr>
                  <a:spLocks/>
                </p:cNvSpPr>
                <p:nvPr/>
              </p:nvSpPr>
              <p:spPr bwMode="auto">
                <a:xfrm>
                  <a:off x="4615" y="2996"/>
                  <a:ext cx="15" cy="12"/>
                </a:xfrm>
                <a:custGeom>
                  <a:avLst/>
                  <a:gdLst>
                    <a:gd name="T0" fmla="*/ 0 w 31"/>
                    <a:gd name="T1" fmla="*/ 1 h 24"/>
                    <a:gd name="T2" fmla="*/ 0 w 31"/>
                    <a:gd name="T3" fmla="*/ 1 h 24"/>
                    <a:gd name="T4" fmla="*/ 0 w 31"/>
                    <a:gd name="T5" fmla="*/ 0 h 24"/>
                    <a:gd name="T6" fmla="*/ 0 w 31"/>
                    <a:gd name="T7" fmla="*/ 1 h 24"/>
                    <a:gd name="T8" fmla="*/ 0 w 31"/>
                    <a:gd name="T9" fmla="*/ 1 h 24"/>
                    <a:gd name="T10" fmla="*/ 0 60000 65536"/>
                    <a:gd name="T11" fmla="*/ 0 60000 65536"/>
                    <a:gd name="T12" fmla="*/ 0 60000 65536"/>
                    <a:gd name="T13" fmla="*/ 0 60000 65536"/>
                    <a:gd name="T14" fmla="*/ 0 60000 65536"/>
                    <a:gd name="T15" fmla="*/ 0 w 31"/>
                    <a:gd name="T16" fmla="*/ 0 h 24"/>
                    <a:gd name="T17" fmla="*/ 31 w 31"/>
                    <a:gd name="T18" fmla="*/ 24 h 24"/>
                  </a:gdLst>
                  <a:ahLst/>
                  <a:cxnLst>
                    <a:cxn ang="T10">
                      <a:pos x="T0" y="T1"/>
                    </a:cxn>
                    <a:cxn ang="T11">
                      <a:pos x="T2" y="T3"/>
                    </a:cxn>
                    <a:cxn ang="T12">
                      <a:pos x="T4" y="T5"/>
                    </a:cxn>
                    <a:cxn ang="T13">
                      <a:pos x="T6" y="T7"/>
                    </a:cxn>
                    <a:cxn ang="T14">
                      <a:pos x="T8" y="T9"/>
                    </a:cxn>
                  </a:cxnLst>
                  <a:rect l="T15" t="T16" r="T17" b="T18"/>
                  <a:pathLst>
                    <a:path w="31" h="24">
                      <a:moveTo>
                        <a:pt x="25" y="24"/>
                      </a:moveTo>
                      <a:lnTo>
                        <a:pt x="31" y="8"/>
                      </a:lnTo>
                      <a:lnTo>
                        <a:pt x="6" y="0"/>
                      </a:lnTo>
                      <a:lnTo>
                        <a:pt x="0" y="16"/>
                      </a:lnTo>
                      <a:lnTo>
                        <a:pt x="25" y="2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3" name="Freeform 401"/>
                <p:cNvSpPr>
                  <a:spLocks/>
                </p:cNvSpPr>
                <p:nvPr/>
              </p:nvSpPr>
              <p:spPr bwMode="auto">
                <a:xfrm>
                  <a:off x="4589" y="2988"/>
                  <a:ext cx="29" cy="16"/>
                </a:xfrm>
                <a:custGeom>
                  <a:avLst/>
                  <a:gdLst>
                    <a:gd name="T0" fmla="*/ 2 w 58"/>
                    <a:gd name="T1" fmla="*/ 1 h 32"/>
                    <a:gd name="T2" fmla="*/ 2 w 58"/>
                    <a:gd name="T3" fmla="*/ 1 h 32"/>
                    <a:gd name="T4" fmla="*/ 1 w 58"/>
                    <a:gd name="T5" fmla="*/ 0 h 32"/>
                    <a:gd name="T6" fmla="*/ 0 w 58"/>
                    <a:gd name="T7" fmla="*/ 1 h 32"/>
                    <a:gd name="T8" fmla="*/ 2 w 58"/>
                    <a:gd name="T9" fmla="*/ 1 h 32"/>
                    <a:gd name="T10" fmla="*/ 0 60000 65536"/>
                    <a:gd name="T11" fmla="*/ 0 60000 65536"/>
                    <a:gd name="T12" fmla="*/ 0 60000 65536"/>
                    <a:gd name="T13" fmla="*/ 0 60000 65536"/>
                    <a:gd name="T14" fmla="*/ 0 60000 65536"/>
                    <a:gd name="T15" fmla="*/ 0 w 58"/>
                    <a:gd name="T16" fmla="*/ 0 h 32"/>
                    <a:gd name="T17" fmla="*/ 58 w 58"/>
                    <a:gd name="T18" fmla="*/ 32 h 32"/>
                  </a:gdLst>
                  <a:ahLst/>
                  <a:cxnLst>
                    <a:cxn ang="T10">
                      <a:pos x="T0" y="T1"/>
                    </a:cxn>
                    <a:cxn ang="T11">
                      <a:pos x="T2" y="T3"/>
                    </a:cxn>
                    <a:cxn ang="T12">
                      <a:pos x="T4" y="T5"/>
                    </a:cxn>
                    <a:cxn ang="T13">
                      <a:pos x="T6" y="T7"/>
                    </a:cxn>
                    <a:cxn ang="T14">
                      <a:pos x="T8" y="T9"/>
                    </a:cxn>
                  </a:cxnLst>
                  <a:rect l="T15" t="T16" r="T17" b="T18"/>
                  <a:pathLst>
                    <a:path w="58" h="32">
                      <a:moveTo>
                        <a:pt x="54" y="32"/>
                      </a:moveTo>
                      <a:lnTo>
                        <a:pt x="58" y="16"/>
                      </a:lnTo>
                      <a:lnTo>
                        <a:pt x="4" y="0"/>
                      </a:lnTo>
                      <a:lnTo>
                        <a:pt x="0" y="16"/>
                      </a:lnTo>
                      <a:lnTo>
                        <a:pt x="54" y="3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4" name="Freeform 402"/>
                <p:cNvSpPr>
                  <a:spLocks/>
                </p:cNvSpPr>
                <p:nvPr/>
              </p:nvSpPr>
              <p:spPr bwMode="auto">
                <a:xfrm>
                  <a:off x="4579" y="2985"/>
                  <a:ext cx="12" cy="11"/>
                </a:xfrm>
                <a:custGeom>
                  <a:avLst/>
                  <a:gdLst>
                    <a:gd name="T0" fmla="*/ 0 w 25"/>
                    <a:gd name="T1" fmla="*/ 1 h 22"/>
                    <a:gd name="T2" fmla="*/ 0 w 25"/>
                    <a:gd name="T3" fmla="*/ 1 h 22"/>
                    <a:gd name="T4" fmla="*/ 0 w 25"/>
                    <a:gd name="T5" fmla="*/ 0 h 22"/>
                    <a:gd name="T6" fmla="*/ 0 w 25"/>
                    <a:gd name="T7" fmla="*/ 1 h 22"/>
                    <a:gd name="T8" fmla="*/ 0 w 25"/>
                    <a:gd name="T9" fmla="*/ 1 h 22"/>
                    <a:gd name="T10" fmla="*/ 0 60000 65536"/>
                    <a:gd name="T11" fmla="*/ 0 60000 65536"/>
                    <a:gd name="T12" fmla="*/ 0 60000 65536"/>
                    <a:gd name="T13" fmla="*/ 0 60000 65536"/>
                    <a:gd name="T14" fmla="*/ 0 60000 65536"/>
                    <a:gd name="T15" fmla="*/ 0 w 25"/>
                    <a:gd name="T16" fmla="*/ 0 h 22"/>
                    <a:gd name="T17" fmla="*/ 25 w 25"/>
                    <a:gd name="T18" fmla="*/ 22 h 22"/>
                  </a:gdLst>
                  <a:ahLst/>
                  <a:cxnLst>
                    <a:cxn ang="T10">
                      <a:pos x="T0" y="T1"/>
                    </a:cxn>
                    <a:cxn ang="T11">
                      <a:pos x="T2" y="T3"/>
                    </a:cxn>
                    <a:cxn ang="T12">
                      <a:pos x="T4" y="T5"/>
                    </a:cxn>
                    <a:cxn ang="T13">
                      <a:pos x="T6" y="T7"/>
                    </a:cxn>
                    <a:cxn ang="T14">
                      <a:pos x="T8" y="T9"/>
                    </a:cxn>
                  </a:cxnLst>
                  <a:rect l="T15" t="T16" r="T17" b="T18"/>
                  <a:pathLst>
                    <a:path w="25" h="22">
                      <a:moveTo>
                        <a:pt x="19" y="22"/>
                      </a:moveTo>
                      <a:lnTo>
                        <a:pt x="25" y="6"/>
                      </a:lnTo>
                      <a:lnTo>
                        <a:pt x="6" y="0"/>
                      </a:lnTo>
                      <a:lnTo>
                        <a:pt x="0" y="16"/>
                      </a:lnTo>
                      <a:lnTo>
                        <a:pt x="19" y="2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5" name="Freeform 403"/>
                <p:cNvSpPr>
                  <a:spLocks/>
                </p:cNvSpPr>
                <p:nvPr/>
              </p:nvSpPr>
              <p:spPr bwMode="auto">
                <a:xfrm>
                  <a:off x="4569" y="2983"/>
                  <a:ext cx="12" cy="10"/>
                </a:xfrm>
                <a:custGeom>
                  <a:avLst/>
                  <a:gdLst>
                    <a:gd name="T0" fmla="*/ 0 w 25"/>
                    <a:gd name="T1" fmla="*/ 0 h 21"/>
                    <a:gd name="T2" fmla="*/ 0 w 25"/>
                    <a:gd name="T3" fmla="*/ 0 h 21"/>
                    <a:gd name="T4" fmla="*/ 0 w 25"/>
                    <a:gd name="T5" fmla="*/ 0 h 21"/>
                    <a:gd name="T6" fmla="*/ 0 w 25"/>
                    <a:gd name="T7" fmla="*/ 0 h 21"/>
                    <a:gd name="T8" fmla="*/ 0 w 25"/>
                    <a:gd name="T9" fmla="*/ 0 h 21"/>
                    <a:gd name="T10" fmla="*/ 0 60000 65536"/>
                    <a:gd name="T11" fmla="*/ 0 60000 65536"/>
                    <a:gd name="T12" fmla="*/ 0 60000 65536"/>
                    <a:gd name="T13" fmla="*/ 0 60000 65536"/>
                    <a:gd name="T14" fmla="*/ 0 60000 65536"/>
                    <a:gd name="T15" fmla="*/ 0 w 25"/>
                    <a:gd name="T16" fmla="*/ 0 h 21"/>
                    <a:gd name="T17" fmla="*/ 25 w 25"/>
                    <a:gd name="T18" fmla="*/ 21 h 21"/>
                  </a:gdLst>
                  <a:ahLst/>
                  <a:cxnLst>
                    <a:cxn ang="T10">
                      <a:pos x="T0" y="T1"/>
                    </a:cxn>
                    <a:cxn ang="T11">
                      <a:pos x="T2" y="T3"/>
                    </a:cxn>
                    <a:cxn ang="T12">
                      <a:pos x="T4" y="T5"/>
                    </a:cxn>
                    <a:cxn ang="T13">
                      <a:pos x="T6" y="T7"/>
                    </a:cxn>
                    <a:cxn ang="T14">
                      <a:pos x="T8" y="T9"/>
                    </a:cxn>
                  </a:cxnLst>
                  <a:rect l="T15" t="T16" r="T17" b="T18"/>
                  <a:pathLst>
                    <a:path w="25" h="21">
                      <a:moveTo>
                        <a:pt x="23" y="21"/>
                      </a:moveTo>
                      <a:lnTo>
                        <a:pt x="25" y="3"/>
                      </a:lnTo>
                      <a:lnTo>
                        <a:pt x="2" y="0"/>
                      </a:lnTo>
                      <a:lnTo>
                        <a:pt x="0" y="18"/>
                      </a:lnTo>
                      <a:lnTo>
                        <a:pt x="23" y="2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6" name="Freeform 404"/>
                <p:cNvSpPr>
                  <a:spLocks/>
                </p:cNvSpPr>
                <p:nvPr/>
              </p:nvSpPr>
              <p:spPr bwMode="auto">
                <a:xfrm>
                  <a:off x="4543" y="2980"/>
                  <a:ext cx="26" cy="11"/>
                </a:xfrm>
                <a:custGeom>
                  <a:avLst/>
                  <a:gdLst>
                    <a:gd name="T0" fmla="*/ 1 w 53"/>
                    <a:gd name="T1" fmla="*/ 1 h 22"/>
                    <a:gd name="T2" fmla="*/ 1 w 53"/>
                    <a:gd name="T3" fmla="*/ 1 h 22"/>
                    <a:gd name="T4" fmla="*/ 0 w 53"/>
                    <a:gd name="T5" fmla="*/ 0 h 22"/>
                    <a:gd name="T6" fmla="*/ 0 w 53"/>
                    <a:gd name="T7" fmla="*/ 1 h 22"/>
                    <a:gd name="T8" fmla="*/ 1 w 53"/>
                    <a:gd name="T9" fmla="*/ 1 h 22"/>
                    <a:gd name="T10" fmla="*/ 0 60000 65536"/>
                    <a:gd name="T11" fmla="*/ 0 60000 65536"/>
                    <a:gd name="T12" fmla="*/ 0 60000 65536"/>
                    <a:gd name="T13" fmla="*/ 0 60000 65536"/>
                    <a:gd name="T14" fmla="*/ 0 60000 65536"/>
                    <a:gd name="T15" fmla="*/ 0 w 53"/>
                    <a:gd name="T16" fmla="*/ 0 h 22"/>
                    <a:gd name="T17" fmla="*/ 53 w 53"/>
                    <a:gd name="T18" fmla="*/ 22 h 22"/>
                  </a:gdLst>
                  <a:ahLst/>
                  <a:cxnLst>
                    <a:cxn ang="T10">
                      <a:pos x="T0" y="T1"/>
                    </a:cxn>
                    <a:cxn ang="T11">
                      <a:pos x="T2" y="T3"/>
                    </a:cxn>
                    <a:cxn ang="T12">
                      <a:pos x="T4" y="T5"/>
                    </a:cxn>
                    <a:cxn ang="T13">
                      <a:pos x="T6" y="T7"/>
                    </a:cxn>
                    <a:cxn ang="T14">
                      <a:pos x="T8" y="T9"/>
                    </a:cxn>
                  </a:cxnLst>
                  <a:rect l="T15" t="T16" r="T17" b="T18"/>
                  <a:pathLst>
                    <a:path w="53" h="22">
                      <a:moveTo>
                        <a:pt x="51" y="22"/>
                      </a:moveTo>
                      <a:lnTo>
                        <a:pt x="53" y="4"/>
                      </a:lnTo>
                      <a:lnTo>
                        <a:pt x="2" y="0"/>
                      </a:lnTo>
                      <a:lnTo>
                        <a:pt x="0" y="17"/>
                      </a:lnTo>
                      <a:lnTo>
                        <a:pt x="51" y="2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7" name="Freeform 405"/>
                <p:cNvSpPr>
                  <a:spLocks/>
                </p:cNvSpPr>
                <p:nvPr/>
              </p:nvSpPr>
              <p:spPr bwMode="auto">
                <a:xfrm>
                  <a:off x="4531" y="2980"/>
                  <a:ext cx="13" cy="9"/>
                </a:xfrm>
                <a:custGeom>
                  <a:avLst/>
                  <a:gdLst>
                    <a:gd name="T0" fmla="*/ 0 w 27"/>
                    <a:gd name="T1" fmla="*/ 1 h 18"/>
                    <a:gd name="T2" fmla="*/ 0 w 27"/>
                    <a:gd name="T3" fmla="*/ 1 h 18"/>
                    <a:gd name="T4" fmla="*/ 0 w 27"/>
                    <a:gd name="T5" fmla="*/ 0 h 18"/>
                    <a:gd name="T6" fmla="*/ 0 w 27"/>
                    <a:gd name="T7" fmla="*/ 1 h 18"/>
                    <a:gd name="T8" fmla="*/ 0 w 27"/>
                    <a:gd name="T9" fmla="*/ 1 h 18"/>
                    <a:gd name="T10" fmla="*/ 0 60000 65536"/>
                    <a:gd name="T11" fmla="*/ 0 60000 65536"/>
                    <a:gd name="T12" fmla="*/ 0 60000 65536"/>
                    <a:gd name="T13" fmla="*/ 0 60000 65536"/>
                    <a:gd name="T14" fmla="*/ 0 60000 65536"/>
                    <a:gd name="T15" fmla="*/ 0 w 27"/>
                    <a:gd name="T16" fmla="*/ 0 h 18"/>
                    <a:gd name="T17" fmla="*/ 27 w 27"/>
                    <a:gd name="T18" fmla="*/ 18 h 18"/>
                  </a:gdLst>
                  <a:ahLst/>
                  <a:cxnLst>
                    <a:cxn ang="T10">
                      <a:pos x="T0" y="T1"/>
                    </a:cxn>
                    <a:cxn ang="T11">
                      <a:pos x="T2" y="T3"/>
                    </a:cxn>
                    <a:cxn ang="T12">
                      <a:pos x="T4" y="T5"/>
                    </a:cxn>
                    <a:cxn ang="T13">
                      <a:pos x="T6" y="T7"/>
                    </a:cxn>
                    <a:cxn ang="T14">
                      <a:pos x="T8" y="T9"/>
                    </a:cxn>
                  </a:cxnLst>
                  <a:rect l="T15" t="T16" r="T17" b="T18"/>
                  <a:pathLst>
                    <a:path w="27" h="18">
                      <a:moveTo>
                        <a:pt x="25" y="18"/>
                      </a:moveTo>
                      <a:lnTo>
                        <a:pt x="27" y="1"/>
                      </a:lnTo>
                      <a:lnTo>
                        <a:pt x="2" y="0"/>
                      </a:lnTo>
                      <a:lnTo>
                        <a:pt x="0" y="17"/>
                      </a:lnTo>
                      <a:lnTo>
                        <a:pt x="25" y="1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8" name="Freeform 406"/>
                <p:cNvSpPr>
                  <a:spLocks/>
                </p:cNvSpPr>
                <p:nvPr/>
              </p:nvSpPr>
              <p:spPr bwMode="auto">
                <a:xfrm>
                  <a:off x="4515" y="2980"/>
                  <a:ext cx="16" cy="9"/>
                </a:xfrm>
                <a:custGeom>
                  <a:avLst/>
                  <a:gdLst>
                    <a:gd name="T0" fmla="*/ 1 w 32"/>
                    <a:gd name="T1" fmla="*/ 1 h 18"/>
                    <a:gd name="T2" fmla="*/ 1 w 32"/>
                    <a:gd name="T3" fmla="*/ 0 h 18"/>
                    <a:gd name="T4" fmla="*/ 0 w 32"/>
                    <a:gd name="T5" fmla="*/ 1 h 18"/>
                    <a:gd name="T6" fmla="*/ 0 w 32"/>
                    <a:gd name="T7" fmla="*/ 1 h 18"/>
                    <a:gd name="T8" fmla="*/ 1 w 32"/>
                    <a:gd name="T9" fmla="*/ 1 h 18"/>
                    <a:gd name="T10" fmla="*/ 0 60000 65536"/>
                    <a:gd name="T11" fmla="*/ 0 60000 65536"/>
                    <a:gd name="T12" fmla="*/ 0 60000 65536"/>
                    <a:gd name="T13" fmla="*/ 0 60000 65536"/>
                    <a:gd name="T14" fmla="*/ 0 60000 65536"/>
                    <a:gd name="T15" fmla="*/ 0 w 32"/>
                    <a:gd name="T16" fmla="*/ 0 h 18"/>
                    <a:gd name="T17" fmla="*/ 32 w 32"/>
                    <a:gd name="T18" fmla="*/ 18 h 18"/>
                  </a:gdLst>
                  <a:ahLst/>
                  <a:cxnLst>
                    <a:cxn ang="T10">
                      <a:pos x="T0" y="T1"/>
                    </a:cxn>
                    <a:cxn ang="T11">
                      <a:pos x="T2" y="T3"/>
                    </a:cxn>
                    <a:cxn ang="T12">
                      <a:pos x="T4" y="T5"/>
                    </a:cxn>
                    <a:cxn ang="T13">
                      <a:pos x="T6" y="T7"/>
                    </a:cxn>
                    <a:cxn ang="T14">
                      <a:pos x="T8" y="T9"/>
                    </a:cxn>
                  </a:cxnLst>
                  <a:rect l="T15" t="T16" r="T17" b="T18"/>
                  <a:pathLst>
                    <a:path w="32" h="18">
                      <a:moveTo>
                        <a:pt x="32" y="17"/>
                      </a:moveTo>
                      <a:lnTo>
                        <a:pt x="32" y="0"/>
                      </a:lnTo>
                      <a:lnTo>
                        <a:pt x="0" y="1"/>
                      </a:lnTo>
                      <a:lnTo>
                        <a:pt x="0" y="18"/>
                      </a:lnTo>
                      <a:lnTo>
                        <a:pt x="32" y="1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9" name="Freeform 407"/>
                <p:cNvSpPr>
                  <a:spLocks/>
                </p:cNvSpPr>
                <p:nvPr/>
              </p:nvSpPr>
              <p:spPr bwMode="auto">
                <a:xfrm>
                  <a:off x="4490" y="2980"/>
                  <a:ext cx="25" cy="11"/>
                </a:xfrm>
                <a:custGeom>
                  <a:avLst/>
                  <a:gdLst>
                    <a:gd name="T0" fmla="*/ 1 w 51"/>
                    <a:gd name="T1" fmla="*/ 1 h 22"/>
                    <a:gd name="T2" fmla="*/ 1 w 51"/>
                    <a:gd name="T3" fmla="*/ 0 h 22"/>
                    <a:gd name="T4" fmla="*/ 0 w 51"/>
                    <a:gd name="T5" fmla="*/ 1 h 22"/>
                    <a:gd name="T6" fmla="*/ 0 w 51"/>
                    <a:gd name="T7" fmla="*/ 1 h 22"/>
                    <a:gd name="T8" fmla="*/ 1 w 51"/>
                    <a:gd name="T9" fmla="*/ 1 h 22"/>
                    <a:gd name="T10" fmla="*/ 0 60000 65536"/>
                    <a:gd name="T11" fmla="*/ 0 60000 65536"/>
                    <a:gd name="T12" fmla="*/ 0 60000 65536"/>
                    <a:gd name="T13" fmla="*/ 0 60000 65536"/>
                    <a:gd name="T14" fmla="*/ 0 60000 65536"/>
                    <a:gd name="T15" fmla="*/ 0 w 51"/>
                    <a:gd name="T16" fmla="*/ 0 h 22"/>
                    <a:gd name="T17" fmla="*/ 51 w 51"/>
                    <a:gd name="T18" fmla="*/ 22 h 22"/>
                  </a:gdLst>
                  <a:ahLst/>
                  <a:cxnLst>
                    <a:cxn ang="T10">
                      <a:pos x="T0" y="T1"/>
                    </a:cxn>
                    <a:cxn ang="T11">
                      <a:pos x="T2" y="T3"/>
                    </a:cxn>
                    <a:cxn ang="T12">
                      <a:pos x="T4" y="T5"/>
                    </a:cxn>
                    <a:cxn ang="T13">
                      <a:pos x="T6" y="T7"/>
                    </a:cxn>
                    <a:cxn ang="T14">
                      <a:pos x="T8" y="T9"/>
                    </a:cxn>
                  </a:cxnLst>
                  <a:rect l="T15" t="T16" r="T17" b="T18"/>
                  <a:pathLst>
                    <a:path w="51" h="22">
                      <a:moveTo>
                        <a:pt x="51" y="17"/>
                      </a:moveTo>
                      <a:lnTo>
                        <a:pt x="49" y="0"/>
                      </a:lnTo>
                      <a:lnTo>
                        <a:pt x="0" y="4"/>
                      </a:lnTo>
                      <a:lnTo>
                        <a:pt x="1" y="22"/>
                      </a:lnTo>
                      <a:lnTo>
                        <a:pt x="51" y="1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0" name="Freeform 408"/>
                <p:cNvSpPr>
                  <a:spLocks/>
                </p:cNvSpPr>
                <p:nvPr/>
              </p:nvSpPr>
              <p:spPr bwMode="auto">
                <a:xfrm>
                  <a:off x="4478" y="2983"/>
                  <a:ext cx="13" cy="10"/>
                </a:xfrm>
                <a:custGeom>
                  <a:avLst/>
                  <a:gdLst>
                    <a:gd name="T0" fmla="*/ 1 w 26"/>
                    <a:gd name="T1" fmla="*/ 0 h 21"/>
                    <a:gd name="T2" fmla="*/ 1 w 26"/>
                    <a:gd name="T3" fmla="*/ 0 h 21"/>
                    <a:gd name="T4" fmla="*/ 0 w 26"/>
                    <a:gd name="T5" fmla="*/ 0 h 21"/>
                    <a:gd name="T6" fmla="*/ 1 w 26"/>
                    <a:gd name="T7" fmla="*/ 0 h 21"/>
                    <a:gd name="T8" fmla="*/ 1 w 26"/>
                    <a:gd name="T9" fmla="*/ 0 h 21"/>
                    <a:gd name="T10" fmla="*/ 0 60000 65536"/>
                    <a:gd name="T11" fmla="*/ 0 60000 65536"/>
                    <a:gd name="T12" fmla="*/ 0 60000 65536"/>
                    <a:gd name="T13" fmla="*/ 0 60000 65536"/>
                    <a:gd name="T14" fmla="*/ 0 60000 65536"/>
                    <a:gd name="T15" fmla="*/ 0 w 26"/>
                    <a:gd name="T16" fmla="*/ 0 h 21"/>
                    <a:gd name="T17" fmla="*/ 26 w 26"/>
                    <a:gd name="T18" fmla="*/ 21 h 21"/>
                  </a:gdLst>
                  <a:ahLst/>
                  <a:cxnLst>
                    <a:cxn ang="T10">
                      <a:pos x="T0" y="T1"/>
                    </a:cxn>
                    <a:cxn ang="T11">
                      <a:pos x="T2" y="T3"/>
                    </a:cxn>
                    <a:cxn ang="T12">
                      <a:pos x="T4" y="T5"/>
                    </a:cxn>
                    <a:cxn ang="T13">
                      <a:pos x="T6" y="T7"/>
                    </a:cxn>
                    <a:cxn ang="T14">
                      <a:pos x="T8" y="T9"/>
                    </a:cxn>
                  </a:cxnLst>
                  <a:rect l="T15" t="T16" r="T17" b="T18"/>
                  <a:pathLst>
                    <a:path w="26" h="21">
                      <a:moveTo>
                        <a:pt x="26" y="18"/>
                      </a:moveTo>
                      <a:lnTo>
                        <a:pt x="25" y="0"/>
                      </a:lnTo>
                      <a:lnTo>
                        <a:pt x="0" y="3"/>
                      </a:lnTo>
                      <a:lnTo>
                        <a:pt x="2" y="21"/>
                      </a:lnTo>
                      <a:lnTo>
                        <a:pt x="26" y="1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1" name="Freeform 409"/>
                <p:cNvSpPr>
                  <a:spLocks/>
                </p:cNvSpPr>
                <p:nvPr/>
              </p:nvSpPr>
              <p:spPr bwMode="auto">
                <a:xfrm>
                  <a:off x="4468" y="2985"/>
                  <a:ext cx="11" cy="11"/>
                </a:xfrm>
                <a:custGeom>
                  <a:avLst/>
                  <a:gdLst>
                    <a:gd name="T0" fmla="*/ 1 w 22"/>
                    <a:gd name="T1" fmla="*/ 1 h 22"/>
                    <a:gd name="T2" fmla="*/ 1 w 22"/>
                    <a:gd name="T3" fmla="*/ 0 h 22"/>
                    <a:gd name="T4" fmla="*/ 0 w 22"/>
                    <a:gd name="T5" fmla="*/ 1 h 22"/>
                    <a:gd name="T6" fmla="*/ 1 w 22"/>
                    <a:gd name="T7" fmla="*/ 1 h 22"/>
                    <a:gd name="T8" fmla="*/ 1 w 22"/>
                    <a:gd name="T9" fmla="*/ 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22" y="16"/>
                      </a:moveTo>
                      <a:lnTo>
                        <a:pt x="16" y="0"/>
                      </a:lnTo>
                      <a:lnTo>
                        <a:pt x="0" y="6"/>
                      </a:lnTo>
                      <a:lnTo>
                        <a:pt x="6" y="22"/>
                      </a:lnTo>
                      <a:lnTo>
                        <a:pt x="22"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2" name="Freeform 410"/>
                <p:cNvSpPr>
                  <a:spLocks/>
                </p:cNvSpPr>
                <p:nvPr/>
              </p:nvSpPr>
              <p:spPr bwMode="auto">
                <a:xfrm>
                  <a:off x="4440" y="2988"/>
                  <a:ext cx="31" cy="16"/>
                </a:xfrm>
                <a:custGeom>
                  <a:avLst/>
                  <a:gdLst>
                    <a:gd name="T0" fmla="*/ 2 w 61"/>
                    <a:gd name="T1" fmla="*/ 1 h 32"/>
                    <a:gd name="T2" fmla="*/ 2 w 61"/>
                    <a:gd name="T3" fmla="*/ 0 h 32"/>
                    <a:gd name="T4" fmla="*/ 0 w 61"/>
                    <a:gd name="T5" fmla="*/ 1 h 32"/>
                    <a:gd name="T6" fmla="*/ 1 w 61"/>
                    <a:gd name="T7" fmla="*/ 1 h 32"/>
                    <a:gd name="T8" fmla="*/ 2 w 61"/>
                    <a:gd name="T9" fmla="*/ 1 h 32"/>
                    <a:gd name="T10" fmla="*/ 0 60000 65536"/>
                    <a:gd name="T11" fmla="*/ 0 60000 65536"/>
                    <a:gd name="T12" fmla="*/ 0 60000 65536"/>
                    <a:gd name="T13" fmla="*/ 0 60000 65536"/>
                    <a:gd name="T14" fmla="*/ 0 60000 65536"/>
                    <a:gd name="T15" fmla="*/ 0 w 61"/>
                    <a:gd name="T16" fmla="*/ 0 h 32"/>
                    <a:gd name="T17" fmla="*/ 61 w 61"/>
                    <a:gd name="T18" fmla="*/ 32 h 32"/>
                  </a:gdLst>
                  <a:ahLst/>
                  <a:cxnLst>
                    <a:cxn ang="T10">
                      <a:pos x="T0" y="T1"/>
                    </a:cxn>
                    <a:cxn ang="T11">
                      <a:pos x="T2" y="T3"/>
                    </a:cxn>
                    <a:cxn ang="T12">
                      <a:pos x="T4" y="T5"/>
                    </a:cxn>
                    <a:cxn ang="T13">
                      <a:pos x="T6" y="T7"/>
                    </a:cxn>
                    <a:cxn ang="T14">
                      <a:pos x="T8" y="T9"/>
                    </a:cxn>
                  </a:cxnLst>
                  <a:rect l="T15" t="T16" r="T17" b="T18"/>
                  <a:pathLst>
                    <a:path w="61" h="32">
                      <a:moveTo>
                        <a:pt x="61" y="16"/>
                      </a:moveTo>
                      <a:lnTo>
                        <a:pt x="57" y="0"/>
                      </a:lnTo>
                      <a:lnTo>
                        <a:pt x="0" y="16"/>
                      </a:lnTo>
                      <a:lnTo>
                        <a:pt x="4" y="32"/>
                      </a:lnTo>
                      <a:lnTo>
                        <a:pt x="61"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3" name="Freeform 411"/>
                <p:cNvSpPr>
                  <a:spLocks/>
                </p:cNvSpPr>
                <p:nvPr/>
              </p:nvSpPr>
              <p:spPr bwMode="auto">
                <a:xfrm>
                  <a:off x="4427" y="2996"/>
                  <a:ext cx="16" cy="12"/>
                </a:xfrm>
                <a:custGeom>
                  <a:avLst/>
                  <a:gdLst>
                    <a:gd name="T0" fmla="*/ 2 w 30"/>
                    <a:gd name="T1" fmla="*/ 1 h 24"/>
                    <a:gd name="T2" fmla="*/ 1 w 30"/>
                    <a:gd name="T3" fmla="*/ 0 h 24"/>
                    <a:gd name="T4" fmla="*/ 0 w 30"/>
                    <a:gd name="T5" fmla="*/ 1 h 24"/>
                    <a:gd name="T6" fmla="*/ 1 w 30"/>
                    <a:gd name="T7" fmla="*/ 1 h 24"/>
                    <a:gd name="T8" fmla="*/ 2 w 30"/>
                    <a:gd name="T9" fmla="*/ 1 h 24"/>
                    <a:gd name="T10" fmla="*/ 0 60000 65536"/>
                    <a:gd name="T11" fmla="*/ 0 60000 65536"/>
                    <a:gd name="T12" fmla="*/ 0 60000 65536"/>
                    <a:gd name="T13" fmla="*/ 0 60000 65536"/>
                    <a:gd name="T14" fmla="*/ 0 60000 65536"/>
                    <a:gd name="T15" fmla="*/ 0 w 30"/>
                    <a:gd name="T16" fmla="*/ 0 h 24"/>
                    <a:gd name="T17" fmla="*/ 30 w 30"/>
                    <a:gd name="T18" fmla="*/ 24 h 24"/>
                  </a:gdLst>
                  <a:ahLst/>
                  <a:cxnLst>
                    <a:cxn ang="T10">
                      <a:pos x="T0" y="T1"/>
                    </a:cxn>
                    <a:cxn ang="T11">
                      <a:pos x="T2" y="T3"/>
                    </a:cxn>
                    <a:cxn ang="T12">
                      <a:pos x="T4" y="T5"/>
                    </a:cxn>
                    <a:cxn ang="T13">
                      <a:pos x="T6" y="T7"/>
                    </a:cxn>
                    <a:cxn ang="T14">
                      <a:pos x="T8" y="T9"/>
                    </a:cxn>
                  </a:cxnLst>
                  <a:rect l="T15" t="T16" r="T17" b="T18"/>
                  <a:pathLst>
                    <a:path w="30" h="24">
                      <a:moveTo>
                        <a:pt x="30" y="16"/>
                      </a:moveTo>
                      <a:lnTo>
                        <a:pt x="24" y="0"/>
                      </a:lnTo>
                      <a:lnTo>
                        <a:pt x="0" y="8"/>
                      </a:lnTo>
                      <a:lnTo>
                        <a:pt x="6" y="24"/>
                      </a:lnTo>
                      <a:lnTo>
                        <a:pt x="30"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4" name="Freeform 412"/>
                <p:cNvSpPr>
                  <a:spLocks/>
                </p:cNvSpPr>
                <p:nvPr/>
              </p:nvSpPr>
              <p:spPr bwMode="auto">
                <a:xfrm>
                  <a:off x="4424" y="3000"/>
                  <a:ext cx="7" cy="10"/>
                </a:xfrm>
                <a:custGeom>
                  <a:avLst/>
                  <a:gdLst>
                    <a:gd name="T0" fmla="*/ 1 w 13"/>
                    <a:gd name="T1" fmla="*/ 1 h 19"/>
                    <a:gd name="T2" fmla="*/ 1 w 13"/>
                    <a:gd name="T3" fmla="*/ 0 h 19"/>
                    <a:gd name="T4" fmla="*/ 0 w 13"/>
                    <a:gd name="T5" fmla="*/ 1 h 19"/>
                    <a:gd name="T6" fmla="*/ 1 w 13"/>
                    <a:gd name="T7" fmla="*/ 1 h 19"/>
                    <a:gd name="T8" fmla="*/ 1 w 13"/>
                    <a:gd name="T9" fmla="*/ 1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13" y="16"/>
                      </a:moveTo>
                      <a:lnTo>
                        <a:pt x="6" y="0"/>
                      </a:lnTo>
                      <a:lnTo>
                        <a:pt x="0" y="3"/>
                      </a:lnTo>
                      <a:lnTo>
                        <a:pt x="7" y="19"/>
                      </a:lnTo>
                      <a:lnTo>
                        <a:pt x="13"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5" name="Freeform 413"/>
                <p:cNvSpPr>
                  <a:spLocks/>
                </p:cNvSpPr>
                <p:nvPr/>
              </p:nvSpPr>
              <p:spPr bwMode="auto">
                <a:xfrm>
                  <a:off x="4412" y="3000"/>
                  <a:ext cx="17" cy="16"/>
                </a:xfrm>
                <a:custGeom>
                  <a:avLst/>
                  <a:gdLst>
                    <a:gd name="T0" fmla="*/ 2 w 34"/>
                    <a:gd name="T1" fmla="*/ 1 h 32"/>
                    <a:gd name="T2" fmla="*/ 1 w 34"/>
                    <a:gd name="T3" fmla="*/ 0 h 32"/>
                    <a:gd name="T4" fmla="*/ 0 w 34"/>
                    <a:gd name="T5" fmla="*/ 1 h 32"/>
                    <a:gd name="T6" fmla="*/ 1 w 34"/>
                    <a:gd name="T7" fmla="*/ 1 h 32"/>
                    <a:gd name="T8" fmla="*/ 2 w 34"/>
                    <a:gd name="T9" fmla="*/ 1 h 32"/>
                    <a:gd name="T10" fmla="*/ 0 60000 65536"/>
                    <a:gd name="T11" fmla="*/ 0 60000 65536"/>
                    <a:gd name="T12" fmla="*/ 0 60000 65536"/>
                    <a:gd name="T13" fmla="*/ 0 60000 65536"/>
                    <a:gd name="T14" fmla="*/ 0 60000 65536"/>
                    <a:gd name="T15" fmla="*/ 0 w 34"/>
                    <a:gd name="T16" fmla="*/ 0 h 32"/>
                    <a:gd name="T17" fmla="*/ 34 w 34"/>
                    <a:gd name="T18" fmla="*/ 32 h 32"/>
                  </a:gdLst>
                  <a:ahLst/>
                  <a:cxnLst>
                    <a:cxn ang="T10">
                      <a:pos x="T0" y="T1"/>
                    </a:cxn>
                    <a:cxn ang="T11">
                      <a:pos x="T2" y="T3"/>
                    </a:cxn>
                    <a:cxn ang="T12">
                      <a:pos x="T4" y="T5"/>
                    </a:cxn>
                    <a:cxn ang="T13">
                      <a:pos x="T6" y="T7"/>
                    </a:cxn>
                    <a:cxn ang="T14">
                      <a:pos x="T8" y="T9"/>
                    </a:cxn>
                  </a:cxnLst>
                  <a:rect l="T15" t="T16" r="T17" b="T18"/>
                  <a:pathLst>
                    <a:path w="34" h="32">
                      <a:moveTo>
                        <a:pt x="34" y="15"/>
                      </a:moveTo>
                      <a:lnTo>
                        <a:pt x="23" y="0"/>
                      </a:lnTo>
                      <a:lnTo>
                        <a:pt x="0" y="18"/>
                      </a:lnTo>
                      <a:lnTo>
                        <a:pt x="10" y="32"/>
                      </a:lnTo>
                      <a:lnTo>
                        <a:pt x="34" y="1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6" name="Freeform 414"/>
                <p:cNvSpPr>
                  <a:spLocks/>
                </p:cNvSpPr>
                <p:nvPr/>
              </p:nvSpPr>
              <p:spPr bwMode="auto">
                <a:xfrm>
                  <a:off x="4395" y="3009"/>
                  <a:ext cx="21" cy="16"/>
                </a:xfrm>
                <a:custGeom>
                  <a:avLst/>
                  <a:gdLst>
                    <a:gd name="T0" fmla="*/ 1 w 44"/>
                    <a:gd name="T1" fmla="*/ 1 h 32"/>
                    <a:gd name="T2" fmla="*/ 1 w 44"/>
                    <a:gd name="T3" fmla="*/ 0 h 32"/>
                    <a:gd name="T4" fmla="*/ 0 w 44"/>
                    <a:gd name="T5" fmla="*/ 1 h 32"/>
                    <a:gd name="T6" fmla="*/ 0 w 44"/>
                    <a:gd name="T7" fmla="*/ 1 h 32"/>
                    <a:gd name="T8" fmla="*/ 1 w 44"/>
                    <a:gd name="T9" fmla="*/ 1 h 32"/>
                    <a:gd name="T10" fmla="*/ 0 60000 65536"/>
                    <a:gd name="T11" fmla="*/ 0 60000 65536"/>
                    <a:gd name="T12" fmla="*/ 0 60000 65536"/>
                    <a:gd name="T13" fmla="*/ 0 60000 65536"/>
                    <a:gd name="T14" fmla="*/ 0 60000 65536"/>
                    <a:gd name="T15" fmla="*/ 0 w 44"/>
                    <a:gd name="T16" fmla="*/ 0 h 32"/>
                    <a:gd name="T17" fmla="*/ 44 w 44"/>
                    <a:gd name="T18" fmla="*/ 32 h 32"/>
                  </a:gdLst>
                  <a:ahLst/>
                  <a:cxnLst>
                    <a:cxn ang="T10">
                      <a:pos x="T0" y="T1"/>
                    </a:cxn>
                    <a:cxn ang="T11">
                      <a:pos x="T2" y="T3"/>
                    </a:cxn>
                    <a:cxn ang="T12">
                      <a:pos x="T4" y="T5"/>
                    </a:cxn>
                    <a:cxn ang="T13">
                      <a:pos x="T6" y="T7"/>
                    </a:cxn>
                    <a:cxn ang="T14">
                      <a:pos x="T8" y="T9"/>
                    </a:cxn>
                  </a:cxnLst>
                  <a:rect l="T15" t="T16" r="T17" b="T18"/>
                  <a:pathLst>
                    <a:path w="44" h="32">
                      <a:moveTo>
                        <a:pt x="44" y="16"/>
                      </a:moveTo>
                      <a:lnTo>
                        <a:pt x="37" y="0"/>
                      </a:lnTo>
                      <a:lnTo>
                        <a:pt x="0" y="16"/>
                      </a:lnTo>
                      <a:lnTo>
                        <a:pt x="7" y="32"/>
                      </a:lnTo>
                      <a:lnTo>
                        <a:pt x="44"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7" name="Freeform 415"/>
                <p:cNvSpPr>
                  <a:spLocks/>
                </p:cNvSpPr>
                <p:nvPr/>
              </p:nvSpPr>
              <p:spPr bwMode="auto">
                <a:xfrm>
                  <a:off x="4372" y="3017"/>
                  <a:ext cx="27" cy="24"/>
                </a:xfrm>
                <a:custGeom>
                  <a:avLst/>
                  <a:gdLst>
                    <a:gd name="T0" fmla="*/ 2 w 54"/>
                    <a:gd name="T1" fmla="*/ 1 h 48"/>
                    <a:gd name="T2" fmla="*/ 2 w 54"/>
                    <a:gd name="T3" fmla="*/ 0 h 48"/>
                    <a:gd name="T4" fmla="*/ 0 w 54"/>
                    <a:gd name="T5" fmla="*/ 2 h 48"/>
                    <a:gd name="T6" fmla="*/ 1 w 54"/>
                    <a:gd name="T7" fmla="*/ 2 h 48"/>
                    <a:gd name="T8" fmla="*/ 2 w 54"/>
                    <a:gd name="T9" fmla="*/ 1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54" y="14"/>
                      </a:moveTo>
                      <a:lnTo>
                        <a:pt x="44" y="0"/>
                      </a:lnTo>
                      <a:lnTo>
                        <a:pt x="0" y="33"/>
                      </a:lnTo>
                      <a:lnTo>
                        <a:pt x="10" y="48"/>
                      </a:lnTo>
                      <a:lnTo>
                        <a:pt x="54" y="1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8" name="Freeform 416"/>
                <p:cNvSpPr>
                  <a:spLocks/>
                </p:cNvSpPr>
                <p:nvPr/>
              </p:nvSpPr>
              <p:spPr bwMode="auto">
                <a:xfrm>
                  <a:off x="4364" y="3034"/>
                  <a:ext cx="13" cy="15"/>
                </a:xfrm>
                <a:custGeom>
                  <a:avLst/>
                  <a:gdLst>
                    <a:gd name="T0" fmla="*/ 1 w 26"/>
                    <a:gd name="T1" fmla="*/ 1 h 29"/>
                    <a:gd name="T2" fmla="*/ 1 w 26"/>
                    <a:gd name="T3" fmla="*/ 0 h 29"/>
                    <a:gd name="T4" fmla="*/ 0 w 26"/>
                    <a:gd name="T5" fmla="*/ 1 h 29"/>
                    <a:gd name="T6" fmla="*/ 1 w 26"/>
                    <a:gd name="T7" fmla="*/ 1 h 29"/>
                    <a:gd name="T8" fmla="*/ 1 w 26"/>
                    <a:gd name="T9" fmla="*/ 1 h 29"/>
                    <a:gd name="T10" fmla="*/ 0 60000 65536"/>
                    <a:gd name="T11" fmla="*/ 0 60000 65536"/>
                    <a:gd name="T12" fmla="*/ 0 60000 65536"/>
                    <a:gd name="T13" fmla="*/ 0 60000 65536"/>
                    <a:gd name="T14" fmla="*/ 0 60000 65536"/>
                    <a:gd name="T15" fmla="*/ 0 w 26"/>
                    <a:gd name="T16" fmla="*/ 0 h 29"/>
                    <a:gd name="T17" fmla="*/ 26 w 26"/>
                    <a:gd name="T18" fmla="*/ 29 h 29"/>
                  </a:gdLst>
                  <a:ahLst/>
                  <a:cxnLst>
                    <a:cxn ang="T10">
                      <a:pos x="T0" y="T1"/>
                    </a:cxn>
                    <a:cxn ang="T11">
                      <a:pos x="T2" y="T3"/>
                    </a:cxn>
                    <a:cxn ang="T12">
                      <a:pos x="T4" y="T5"/>
                    </a:cxn>
                    <a:cxn ang="T13">
                      <a:pos x="T6" y="T7"/>
                    </a:cxn>
                    <a:cxn ang="T14">
                      <a:pos x="T8" y="T9"/>
                    </a:cxn>
                  </a:cxnLst>
                  <a:rect l="T15" t="T16" r="T17" b="T18"/>
                  <a:pathLst>
                    <a:path w="26" h="29">
                      <a:moveTo>
                        <a:pt x="26" y="13"/>
                      </a:moveTo>
                      <a:lnTo>
                        <a:pt x="15" y="0"/>
                      </a:lnTo>
                      <a:lnTo>
                        <a:pt x="0" y="16"/>
                      </a:lnTo>
                      <a:lnTo>
                        <a:pt x="12" y="29"/>
                      </a:lnTo>
                      <a:lnTo>
                        <a:pt x="26" y="13"/>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9" name="Freeform 417"/>
                <p:cNvSpPr>
                  <a:spLocks/>
                </p:cNvSpPr>
                <p:nvPr/>
              </p:nvSpPr>
              <p:spPr bwMode="auto">
                <a:xfrm>
                  <a:off x="4357" y="3042"/>
                  <a:ext cx="13" cy="14"/>
                </a:xfrm>
                <a:custGeom>
                  <a:avLst/>
                  <a:gdLst>
                    <a:gd name="T0" fmla="*/ 1 w 25"/>
                    <a:gd name="T1" fmla="*/ 1 h 27"/>
                    <a:gd name="T2" fmla="*/ 1 w 25"/>
                    <a:gd name="T3" fmla="*/ 0 h 27"/>
                    <a:gd name="T4" fmla="*/ 0 w 25"/>
                    <a:gd name="T5" fmla="*/ 1 h 27"/>
                    <a:gd name="T6" fmla="*/ 1 w 25"/>
                    <a:gd name="T7" fmla="*/ 1 h 27"/>
                    <a:gd name="T8" fmla="*/ 1 w 25"/>
                    <a:gd name="T9" fmla="*/ 1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25" y="13"/>
                      </a:moveTo>
                      <a:lnTo>
                        <a:pt x="13" y="0"/>
                      </a:lnTo>
                      <a:lnTo>
                        <a:pt x="0" y="14"/>
                      </a:lnTo>
                      <a:lnTo>
                        <a:pt x="12" y="27"/>
                      </a:lnTo>
                      <a:lnTo>
                        <a:pt x="25" y="13"/>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0" name="Freeform 418"/>
                <p:cNvSpPr>
                  <a:spLocks/>
                </p:cNvSpPr>
                <p:nvPr/>
              </p:nvSpPr>
              <p:spPr bwMode="auto">
                <a:xfrm>
                  <a:off x="4408" y="3104"/>
                  <a:ext cx="12" cy="17"/>
                </a:xfrm>
                <a:custGeom>
                  <a:avLst/>
                  <a:gdLst>
                    <a:gd name="T0" fmla="*/ 0 w 25"/>
                    <a:gd name="T1" fmla="*/ 1 h 34"/>
                    <a:gd name="T2" fmla="*/ 0 w 25"/>
                    <a:gd name="T3" fmla="*/ 0 h 34"/>
                    <a:gd name="T4" fmla="*/ 0 w 25"/>
                    <a:gd name="T5" fmla="*/ 1 h 34"/>
                    <a:gd name="T6" fmla="*/ 0 w 25"/>
                    <a:gd name="T7" fmla="*/ 2 h 34"/>
                    <a:gd name="T8" fmla="*/ 0 w 25"/>
                    <a:gd name="T9" fmla="*/ 1 h 34"/>
                    <a:gd name="T10" fmla="*/ 0 60000 65536"/>
                    <a:gd name="T11" fmla="*/ 0 60000 65536"/>
                    <a:gd name="T12" fmla="*/ 0 60000 65536"/>
                    <a:gd name="T13" fmla="*/ 0 60000 65536"/>
                    <a:gd name="T14" fmla="*/ 0 60000 65536"/>
                    <a:gd name="T15" fmla="*/ 0 w 25"/>
                    <a:gd name="T16" fmla="*/ 0 h 34"/>
                    <a:gd name="T17" fmla="*/ 25 w 25"/>
                    <a:gd name="T18" fmla="*/ 34 h 34"/>
                  </a:gdLst>
                  <a:ahLst/>
                  <a:cxnLst>
                    <a:cxn ang="T10">
                      <a:pos x="T0" y="T1"/>
                    </a:cxn>
                    <a:cxn ang="T11">
                      <a:pos x="T2" y="T3"/>
                    </a:cxn>
                    <a:cxn ang="T12">
                      <a:pos x="T4" y="T5"/>
                    </a:cxn>
                    <a:cxn ang="T13">
                      <a:pos x="T6" y="T7"/>
                    </a:cxn>
                    <a:cxn ang="T14">
                      <a:pos x="T8" y="T9"/>
                    </a:cxn>
                  </a:cxnLst>
                  <a:rect l="T15" t="T16" r="T17" b="T18"/>
                  <a:pathLst>
                    <a:path w="25" h="34">
                      <a:moveTo>
                        <a:pt x="25" y="5"/>
                      </a:moveTo>
                      <a:lnTo>
                        <a:pt x="9" y="0"/>
                      </a:lnTo>
                      <a:lnTo>
                        <a:pt x="0" y="30"/>
                      </a:lnTo>
                      <a:lnTo>
                        <a:pt x="16" y="34"/>
                      </a:lnTo>
                      <a:lnTo>
                        <a:pt x="25" y="5"/>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1" name="Freeform 419"/>
                <p:cNvSpPr>
                  <a:spLocks/>
                </p:cNvSpPr>
                <p:nvPr/>
              </p:nvSpPr>
              <p:spPr bwMode="auto">
                <a:xfrm>
                  <a:off x="4402" y="3118"/>
                  <a:ext cx="13" cy="20"/>
                </a:xfrm>
                <a:custGeom>
                  <a:avLst/>
                  <a:gdLst>
                    <a:gd name="T0" fmla="*/ 1 w 26"/>
                    <a:gd name="T1" fmla="*/ 1 h 39"/>
                    <a:gd name="T2" fmla="*/ 1 w 26"/>
                    <a:gd name="T3" fmla="*/ 0 h 39"/>
                    <a:gd name="T4" fmla="*/ 0 w 26"/>
                    <a:gd name="T5" fmla="*/ 2 h 39"/>
                    <a:gd name="T6" fmla="*/ 1 w 26"/>
                    <a:gd name="T7" fmla="*/ 2 h 39"/>
                    <a:gd name="T8" fmla="*/ 1 w 26"/>
                    <a:gd name="T9" fmla="*/ 1 h 39"/>
                    <a:gd name="T10" fmla="*/ 0 60000 65536"/>
                    <a:gd name="T11" fmla="*/ 0 60000 65536"/>
                    <a:gd name="T12" fmla="*/ 0 60000 65536"/>
                    <a:gd name="T13" fmla="*/ 0 60000 65536"/>
                    <a:gd name="T14" fmla="*/ 0 60000 65536"/>
                    <a:gd name="T15" fmla="*/ 0 w 26"/>
                    <a:gd name="T16" fmla="*/ 0 h 39"/>
                    <a:gd name="T17" fmla="*/ 26 w 26"/>
                    <a:gd name="T18" fmla="*/ 39 h 39"/>
                  </a:gdLst>
                  <a:ahLst/>
                  <a:cxnLst>
                    <a:cxn ang="T10">
                      <a:pos x="T0" y="T1"/>
                    </a:cxn>
                    <a:cxn ang="T11">
                      <a:pos x="T2" y="T3"/>
                    </a:cxn>
                    <a:cxn ang="T12">
                      <a:pos x="T4" y="T5"/>
                    </a:cxn>
                    <a:cxn ang="T13">
                      <a:pos x="T6" y="T7"/>
                    </a:cxn>
                    <a:cxn ang="T14">
                      <a:pos x="T8" y="T9"/>
                    </a:cxn>
                  </a:cxnLst>
                  <a:rect l="T15" t="T16" r="T17" b="T18"/>
                  <a:pathLst>
                    <a:path w="26" h="39">
                      <a:moveTo>
                        <a:pt x="26" y="6"/>
                      </a:moveTo>
                      <a:lnTo>
                        <a:pt x="11" y="0"/>
                      </a:lnTo>
                      <a:lnTo>
                        <a:pt x="0" y="34"/>
                      </a:lnTo>
                      <a:lnTo>
                        <a:pt x="14" y="39"/>
                      </a:lnTo>
                      <a:lnTo>
                        <a:pt x="26" y="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2" name="Freeform 420"/>
                <p:cNvSpPr>
                  <a:spLocks/>
                </p:cNvSpPr>
                <p:nvPr/>
              </p:nvSpPr>
              <p:spPr bwMode="auto">
                <a:xfrm>
                  <a:off x="4396" y="3136"/>
                  <a:ext cx="14" cy="23"/>
                </a:xfrm>
                <a:custGeom>
                  <a:avLst/>
                  <a:gdLst>
                    <a:gd name="T0" fmla="*/ 1 w 28"/>
                    <a:gd name="T1" fmla="*/ 0 h 47"/>
                    <a:gd name="T2" fmla="*/ 1 w 28"/>
                    <a:gd name="T3" fmla="*/ 0 h 47"/>
                    <a:gd name="T4" fmla="*/ 0 w 28"/>
                    <a:gd name="T5" fmla="*/ 1 h 47"/>
                    <a:gd name="T6" fmla="*/ 1 w 28"/>
                    <a:gd name="T7" fmla="*/ 1 h 47"/>
                    <a:gd name="T8" fmla="*/ 1 w 28"/>
                    <a:gd name="T9" fmla="*/ 0 h 47"/>
                    <a:gd name="T10" fmla="*/ 0 60000 65536"/>
                    <a:gd name="T11" fmla="*/ 0 60000 65536"/>
                    <a:gd name="T12" fmla="*/ 0 60000 65536"/>
                    <a:gd name="T13" fmla="*/ 0 60000 65536"/>
                    <a:gd name="T14" fmla="*/ 0 60000 65536"/>
                    <a:gd name="T15" fmla="*/ 0 w 28"/>
                    <a:gd name="T16" fmla="*/ 0 h 47"/>
                    <a:gd name="T17" fmla="*/ 28 w 28"/>
                    <a:gd name="T18" fmla="*/ 47 h 47"/>
                  </a:gdLst>
                  <a:ahLst/>
                  <a:cxnLst>
                    <a:cxn ang="T10">
                      <a:pos x="T0" y="T1"/>
                    </a:cxn>
                    <a:cxn ang="T11">
                      <a:pos x="T2" y="T3"/>
                    </a:cxn>
                    <a:cxn ang="T12">
                      <a:pos x="T4" y="T5"/>
                    </a:cxn>
                    <a:cxn ang="T13">
                      <a:pos x="T6" y="T7"/>
                    </a:cxn>
                    <a:cxn ang="T14">
                      <a:pos x="T8" y="T9"/>
                    </a:cxn>
                  </a:cxnLst>
                  <a:rect l="T15" t="T16" r="T17" b="T18"/>
                  <a:pathLst>
                    <a:path w="28" h="47">
                      <a:moveTo>
                        <a:pt x="28" y="4"/>
                      </a:moveTo>
                      <a:lnTo>
                        <a:pt x="12" y="0"/>
                      </a:lnTo>
                      <a:lnTo>
                        <a:pt x="0" y="42"/>
                      </a:lnTo>
                      <a:lnTo>
                        <a:pt x="16" y="47"/>
                      </a:lnTo>
                      <a:lnTo>
                        <a:pt x="28" y="4"/>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3" name="Freeform 421"/>
                <p:cNvSpPr>
                  <a:spLocks/>
                </p:cNvSpPr>
                <p:nvPr/>
              </p:nvSpPr>
              <p:spPr bwMode="auto">
                <a:xfrm>
                  <a:off x="4395" y="3157"/>
                  <a:ext cx="11" cy="26"/>
                </a:xfrm>
                <a:custGeom>
                  <a:avLst/>
                  <a:gdLst>
                    <a:gd name="T0" fmla="*/ 1 w 20"/>
                    <a:gd name="T1" fmla="*/ 0 h 51"/>
                    <a:gd name="T2" fmla="*/ 0 w 20"/>
                    <a:gd name="T3" fmla="*/ 1 h 51"/>
                    <a:gd name="T4" fmla="*/ 1 w 20"/>
                    <a:gd name="T5" fmla="*/ 2 h 51"/>
                    <a:gd name="T6" fmla="*/ 1 w 20"/>
                    <a:gd name="T7" fmla="*/ 2 h 51"/>
                    <a:gd name="T8" fmla="*/ 1 w 20"/>
                    <a:gd name="T9" fmla="*/ 0 h 51"/>
                    <a:gd name="T10" fmla="*/ 0 60000 65536"/>
                    <a:gd name="T11" fmla="*/ 0 60000 65536"/>
                    <a:gd name="T12" fmla="*/ 0 60000 65536"/>
                    <a:gd name="T13" fmla="*/ 0 60000 65536"/>
                    <a:gd name="T14" fmla="*/ 0 60000 65536"/>
                    <a:gd name="T15" fmla="*/ 0 w 20"/>
                    <a:gd name="T16" fmla="*/ 0 h 51"/>
                    <a:gd name="T17" fmla="*/ 20 w 20"/>
                    <a:gd name="T18" fmla="*/ 51 h 51"/>
                  </a:gdLst>
                  <a:ahLst/>
                  <a:cxnLst>
                    <a:cxn ang="T10">
                      <a:pos x="T0" y="T1"/>
                    </a:cxn>
                    <a:cxn ang="T11">
                      <a:pos x="T2" y="T3"/>
                    </a:cxn>
                    <a:cxn ang="T12">
                      <a:pos x="T4" y="T5"/>
                    </a:cxn>
                    <a:cxn ang="T13">
                      <a:pos x="T6" y="T7"/>
                    </a:cxn>
                    <a:cxn ang="T14">
                      <a:pos x="T8" y="T9"/>
                    </a:cxn>
                  </a:cxnLst>
                  <a:rect l="T15" t="T16" r="T17" b="T18"/>
                  <a:pathLst>
                    <a:path w="20" h="51">
                      <a:moveTo>
                        <a:pt x="17" y="0"/>
                      </a:moveTo>
                      <a:lnTo>
                        <a:pt x="0" y="1"/>
                      </a:lnTo>
                      <a:lnTo>
                        <a:pt x="3" y="51"/>
                      </a:lnTo>
                      <a:lnTo>
                        <a:pt x="20" y="49"/>
                      </a:lnTo>
                      <a:lnTo>
                        <a:pt x="17"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4" name="Freeform 422"/>
                <p:cNvSpPr>
                  <a:spLocks/>
                </p:cNvSpPr>
                <p:nvPr/>
              </p:nvSpPr>
              <p:spPr bwMode="auto">
                <a:xfrm>
                  <a:off x="4398" y="3181"/>
                  <a:ext cx="8" cy="5"/>
                </a:xfrm>
                <a:custGeom>
                  <a:avLst/>
                  <a:gdLst>
                    <a:gd name="T0" fmla="*/ 0 w 17"/>
                    <a:gd name="T1" fmla="*/ 0 h 10"/>
                    <a:gd name="T2" fmla="*/ 0 w 17"/>
                    <a:gd name="T3" fmla="*/ 1 h 10"/>
                    <a:gd name="T4" fmla="*/ 0 w 17"/>
                    <a:gd name="T5" fmla="*/ 1 h 10"/>
                    <a:gd name="T6" fmla="*/ 0 w 17"/>
                    <a:gd name="T7" fmla="*/ 1 h 10"/>
                    <a:gd name="T8" fmla="*/ 0 w 17"/>
                    <a:gd name="T9" fmla="*/ 0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16" y="0"/>
                      </a:moveTo>
                      <a:lnTo>
                        <a:pt x="0" y="4"/>
                      </a:lnTo>
                      <a:lnTo>
                        <a:pt x="1" y="10"/>
                      </a:lnTo>
                      <a:lnTo>
                        <a:pt x="17" y="6"/>
                      </a:lnTo>
                      <a:lnTo>
                        <a:pt x="16"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5" name="Freeform 423"/>
                <p:cNvSpPr>
                  <a:spLocks/>
                </p:cNvSpPr>
                <p:nvPr/>
              </p:nvSpPr>
              <p:spPr bwMode="auto">
                <a:xfrm>
                  <a:off x="4397" y="3185"/>
                  <a:ext cx="11" cy="26"/>
                </a:xfrm>
                <a:custGeom>
                  <a:avLst/>
                  <a:gdLst>
                    <a:gd name="T0" fmla="*/ 1 w 21"/>
                    <a:gd name="T1" fmla="*/ 0 h 52"/>
                    <a:gd name="T2" fmla="*/ 0 w 21"/>
                    <a:gd name="T3" fmla="*/ 1 h 52"/>
                    <a:gd name="T4" fmla="*/ 1 w 21"/>
                    <a:gd name="T5" fmla="*/ 2 h 52"/>
                    <a:gd name="T6" fmla="*/ 1 w 21"/>
                    <a:gd name="T7" fmla="*/ 2 h 52"/>
                    <a:gd name="T8" fmla="*/ 1 w 21"/>
                    <a:gd name="T9" fmla="*/ 0 h 52"/>
                    <a:gd name="T10" fmla="*/ 0 60000 65536"/>
                    <a:gd name="T11" fmla="*/ 0 60000 65536"/>
                    <a:gd name="T12" fmla="*/ 0 60000 65536"/>
                    <a:gd name="T13" fmla="*/ 0 60000 65536"/>
                    <a:gd name="T14" fmla="*/ 0 60000 65536"/>
                    <a:gd name="T15" fmla="*/ 0 w 21"/>
                    <a:gd name="T16" fmla="*/ 0 h 52"/>
                    <a:gd name="T17" fmla="*/ 21 w 21"/>
                    <a:gd name="T18" fmla="*/ 52 h 52"/>
                  </a:gdLst>
                  <a:ahLst/>
                  <a:cxnLst>
                    <a:cxn ang="T10">
                      <a:pos x="T0" y="T1"/>
                    </a:cxn>
                    <a:cxn ang="T11">
                      <a:pos x="T2" y="T3"/>
                    </a:cxn>
                    <a:cxn ang="T12">
                      <a:pos x="T4" y="T5"/>
                    </a:cxn>
                    <a:cxn ang="T13">
                      <a:pos x="T6" y="T7"/>
                    </a:cxn>
                    <a:cxn ang="T14">
                      <a:pos x="T8" y="T9"/>
                    </a:cxn>
                  </a:cxnLst>
                  <a:rect l="T15" t="T16" r="T17" b="T18"/>
                  <a:pathLst>
                    <a:path w="21" h="52">
                      <a:moveTo>
                        <a:pt x="17" y="0"/>
                      </a:moveTo>
                      <a:lnTo>
                        <a:pt x="0" y="1"/>
                      </a:lnTo>
                      <a:lnTo>
                        <a:pt x="4" y="52"/>
                      </a:lnTo>
                      <a:lnTo>
                        <a:pt x="21" y="51"/>
                      </a:lnTo>
                      <a:lnTo>
                        <a:pt x="17"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6" name="Freeform 424"/>
                <p:cNvSpPr>
                  <a:spLocks/>
                </p:cNvSpPr>
                <p:nvPr/>
              </p:nvSpPr>
              <p:spPr bwMode="auto">
                <a:xfrm>
                  <a:off x="4400" y="3209"/>
                  <a:ext cx="13" cy="18"/>
                </a:xfrm>
                <a:custGeom>
                  <a:avLst/>
                  <a:gdLst>
                    <a:gd name="T0" fmla="*/ 0 w 27"/>
                    <a:gd name="T1" fmla="*/ 0 h 36"/>
                    <a:gd name="T2" fmla="*/ 0 w 27"/>
                    <a:gd name="T3" fmla="*/ 1 h 36"/>
                    <a:gd name="T4" fmla="*/ 0 w 27"/>
                    <a:gd name="T5" fmla="*/ 2 h 36"/>
                    <a:gd name="T6" fmla="*/ 0 w 27"/>
                    <a:gd name="T7" fmla="*/ 1 h 36"/>
                    <a:gd name="T8" fmla="*/ 0 w 27"/>
                    <a:gd name="T9" fmla="*/ 0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5" y="0"/>
                      </a:moveTo>
                      <a:lnTo>
                        <a:pt x="0" y="6"/>
                      </a:lnTo>
                      <a:lnTo>
                        <a:pt x="12" y="36"/>
                      </a:lnTo>
                      <a:lnTo>
                        <a:pt x="27" y="31"/>
                      </a:lnTo>
                      <a:lnTo>
                        <a:pt x="15"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7" name="Freeform 425"/>
                <p:cNvSpPr>
                  <a:spLocks/>
                </p:cNvSpPr>
                <p:nvPr/>
              </p:nvSpPr>
              <p:spPr bwMode="auto">
                <a:xfrm>
                  <a:off x="4406" y="3224"/>
                  <a:ext cx="19" cy="35"/>
                </a:xfrm>
                <a:custGeom>
                  <a:avLst/>
                  <a:gdLst>
                    <a:gd name="T0" fmla="*/ 0 w 39"/>
                    <a:gd name="T1" fmla="*/ 0 h 70"/>
                    <a:gd name="T2" fmla="*/ 0 w 39"/>
                    <a:gd name="T3" fmla="*/ 1 h 70"/>
                    <a:gd name="T4" fmla="*/ 0 w 39"/>
                    <a:gd name="T5" fmla="*/ 3 h 70"/>
                    <a:gd name="T6" fmla="*/ 1 w 39"/>
                    <a:gd name="T7" fmla="*/ 2 h 70"/>
                    <a:gd name="T8" fmla="*/ 0 w 39"/>
                    <a:gd name="T9" fmla="*/ 0 h 70"/>
                    <a:gd name="T10" fmla="*/ 0 60000 65536"/>
                    <a:gd name="T11" fmla="*/ 0 60000 65536"/>
                    <a:gd name="T12" fmla="*/ 0 60000 65536"/>
                    <a:gd name="T13" fmla="*/ 0 60000 65536"/>
                    <a:gd name="T14" fmla="*/ 0 60000 65536"/>
                    <a:gd name="T15" fmla="*/ 0 w 39"/>
                    <a:gd name="T16" fmla="*/ 0 h 70"/>
                    <a:gd name="T17" fmla="*/ 39 w 39"/>
                    <a:gd name="T18" fmla="*/ 70 h 70"/>
                  </a:gdLst>
                  <a:ahLst/>
                  <a:cxnLst>
                    <a:cxn ang="T10">
                      <a:pos x="T0" y="T1"/>
                    </a:cxn>
                    <a:cxn ang="T11">
                      <a:pos x="T2" y="T3"/>
                    </a:cxn>
                    <a:cxn ang="T12">
                      <a:pos x="T4" y="T5"/>
                    </a:cxn>
                    <a:cxn ang="T13">
                      <a:pos x="T6" y="T7"/>
                    </a:cxn>
                    <a:cxn ang="T14">
                      <a:pos x="T8" y="T9"/>
                    </a:cxn>
                  </a:cxnLst>
                  <a:rect l="T15" t="T16" r="T17" b="T18"/>
                  <a:pathLst>
                    <a:path w="39" h="70">
                      <a:moveTo>
                        <a:pt x="15" y="0"/>
                      </a:moveTo>
                      <a:lnTo>
                        <a:pt x="0" y="5"/>
                      </a:lnTo>
                      <a:lnTo>
                        <a:pt x="25" y="70"/>
                      </a:lnTo>
                      <a:lnTo>
                        <a:pt x="39" y="64"/>
                      </a:lnTo>
                      <a:lnTo>
                        <a:pt x="15"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8" name="Freeform 426"/>
                <p:cNvSpPr>
                  <a:spLocks/>
                </p:cNvSpPr>
                <p:nvPr/>
              </p:nvSpPr>
              <p:spPr bwMode="auto">
                <a:xfrm>
                  <a:off x="4418" y="3256"/>
                  <a:ext cx="9" cy="7"/>
                </a:xfrm>
                <a:custGeom>
                  <a:avLst/>
                  <a:gdLst>
                    <a:gd name="T0" fmla="*/ 1 w 17"/>
                    <a:gd name="T1" fmla="*/ 0 h 13"/>
                    <a:gd name="T2" fmla="*/ 0 w 17"/>
                    <a:gd name="T3" fmla="*/ 1 h 13"/>
                    <a:gd name="T4" fmla="*/ 1 w 17"/>
                    <a:gd name="T5" fmla="*/ 1 h 13"/>
                    <a:gd name="T6" fmla="*/ 1 w 17"/>
                    <a:gd name="T7" fmla="*/ 1 h 13"/>
                    <a:gd name="T8" fmla="*/ 1 w 17"/>
                    <a:gd name="T9" fmla="*/ 0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14" y="0"/>
                      </a:moveTo>
                      <a:lnTo>
                        <a:pt x="0" y="6"/>
                      </a:lnTo>
                      <a:lnTo>
                        <a:pt x="3" y="13"/>
                      </a:lnTo>
                      <a:lnTo>
                        <a:pt x="17" y="7"/>
                      </a:lnTo>
                      <a:lnTo>
                        <a:pt x="14"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9" name="Freeform 427"/>
                <p:cNvSpPr>
                  <a:spLocks/>
                </p:cNvSpPr>
                <p:nvPr/>
              </p:nvSpPr>
              <p:spPr bwMode="auto">
                <a:xfrm>
                  <a:off x="4421" y="3258"/>
                  <a:ext cx="7" cy="9"/>
                </a:xfrm>
                <a:custGeom>
                  <a:avLst/>
                  <a:gdLst>
                    <a:gd name="T0" fmla="*/ 1 w 14"/>
                    <a:gd name="T1" fmla="*/ 0 h 17"/>
                    <a:gd name="T2" fmla="*/ 0 w 14"/>
                    <a:gd name="T3" fmla="*/ 1 h 17"/>
                    <a:gd name="T4" fmla="*/ 1 w 14"/>
                    <a:gd name="T5" fmla="*/ 1 h 17"/>
                    <a:gd name="T6" fmla="*/ 1 w 14"/>
                    <a:gd name="T7" fmla="*/ 1 h 17"/>
                    <a:gd name="T8" fmla="*/ 1 w 14"/>
                    <a:gd name="T9" fmla="*/ 0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10" y="0"/>
                      </a:moveTo>
                      <a:lnTo>
                        <a:pt x="0" y="14"/>
                      </a:lnTo>
                      <a:lnTo>
                        <a:pt x="4" y="17"/>
                      </a:lnTo>
                      <a:lnTo>
                        <a:pt x="14" y="3"/>
                      </a:lnTo>
                      <a:lnTo>
                        <a:pt x="10"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0" name="Freeform 428"/>
                <p:cNvSpPr>
                  <a:spLocks/>
                </p:cNvSpPr>
                <p:nvPr/>
              </p:nvSpPr>
              <p:spPr bwMode="auto">
                <a:xfrm>
                  <a:off x="4422" y="3262"/>
                  <a:ext cx="8" cy="5"/>
                </a:xfrm>
                <a:custGeom>
                  <a:avLst/>
                  <a:gdLst>
                    <a:gd name="T0" fmla="*/ 0 w 18"/>
                    <a:gd name="T1" fmla="*/ 0 h 11"/>
                    <a:gd name="T2" fmla="*/ 0 w 18"/>
                    <a:gd name="T3" fmla="*/ 0 h 11"/>
                    <a:gd name="T4" fmla="*/ 0 w 18"/>
                    <a:gd name="T5" fmla="*/ 0 h 11"/>
                    <a:gd name="T6" fmla="*/ 0 w 18"/>
                    <a:gd name="T7" fmla="*/ 0 h 11"/>
                    <a:gd name="T8" fmla="*/ 0 w 18"/>
                    <a:gd name="T9" fmla="*/ 0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16" y="0"/>
                      </a:moveTo>
                      <a:lnTo>
                        <a:pt x="0" y="5"/>
                      </a:lnTo>
                      <a:lnTo>
                        <a:pt x="2" y="11"/>
                      </a:lnTo>
                      <a:lnTo>
                        <a:pt x="18" y="6"/>
                      </a:lnTo>
                      <a:lnTo>
                        <a:pt x="16"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1" name="Freeform 429"/>
                <p:cNvSpPr>
                  <a:spLocks/>
                </p:cNvSpPr>
                <p:nvPr/>
              </p:nvSpPr>
              <p:spPr bwMode="auto">
                <a:xfrm>
                  <a:off x="4424" y="3262"/>
                  <a:ext cx="31" cy="30"/>
                </a:xfrm>
                <a:custGeom>
                  <a:avLst/>
                  <a:gdLst>
                    <a:gd name="T0" fmla="*/ 0 w 63"/>
                    <a:gd name="T1" fmla="*/ 0 h 60"/>
                    <a:gd name="T2" fmla="*/ 0 w 63"/>
                    <a:gd name="T3" fmla="*/ 1 h 60"/>
                    <a:gd name="T4" fmla="*/ 1 w 63"/>
                    <a:gd name="T5" fmla="*/ 2 h 60"/>
                    <a:gd name="T6" fmla="*/ 1 w 63"/>
                    <a:gd name="T7" fmla="*/ 2 h 60"/>
                    <a:gd name="T8" fmla="*/ 0 w 63"/>
                    <a:gd name="T9" fmla="*/ 0 h 60"/>
                    <a:gd name="T10" fmla="*/ 0 60000 65536"/>
                    <a:gd name="T11" fmla="*/ 0 60000 65536"/>
                    <a:gd name="T12" fmla="*/ 0 60000 65536"/>
                    <a:gd name="T13" fmla="*/ 0 60000 65536"/>
                    <a:gd name="T14" fmla="*/ 0 60000 65536"/>
                    <a:gd name="T15" fmla="*/ 0 w 63"/>
                    <a:gd name="T16" fmla="*/ 0 h 60"/>
                    <a:gd name="T17" fmla="*/ 63 w 63"/>
                    <a:gd name="T18" fmla="*/ 60 h 60"/>
                  </a:gdLst>
                  <a:ahLst/>
                  <a:cxnLst>
                    <a:cxn ang="T10">
                      <a:pos x="T0" y="T1"/>
                    </a:cxn>
                    <a:cxn ang="T11">
                      <a:pos x="T2" y="T3"/>
                    </a:cxn>
                    <a:cxn ang="T12">
                      <a:pos x="T4" y="T5"/>
                    </a:cxn>
                    <a:cxn ang="T13">
                      <a:pos x="T6" y="T7"/>
                    </a:cxn>
                    <a:cxn ang="T14">
                      <a:pos x="T8" y="T9"/>
                    </a:cxn>
                  </a:cxnLst>
                  <a:rect l="T15" t="T16" r="T17" b="T18"/>
                  <a:pathLst>
                    <a:path w="63" h="60">
                      <a:moveTo>
                        <a:pt x="11" y="0"/>
                      </a:moveTo>
                      <a:lnTo>
                        <a:pt x="0" y="15"/>
                      </a:lnTo>
                      <a:lnTo>
                        <a:pt x="53" y="60"/>
                      </a:lnTo>
                      <a:lnTo>
                        <a:pt x="63" y="45"/>
                      </a:lnTo>
                      <a:lnTo>
                        <a:pt x="11"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2" name="Freeform 430"/>
                <p:cNvSpPr>
                  <a:spLocks/>
                </p:cNvSpPr>
                <p:nvPr/>
              </p:nvSpPr>
              <p:spPr bwMode="auto">
                <a:xfrm>
                  <a:off x="4450" y="3285"/>
                  <a:ext cx="10" cy="12"/>
                </a:xfrm>
                <a:custGeom>
                  <a:avLst/>
                  <a:gdLst>
                    <a:gd name="T0" fmla="*/ 1 w 20"/>
                    <a:gd name="T1" fmla="*/ 0 h 23"/>
                    <a:gd name="T2" fmla="*/ 0 w 20"/>
                    <a:gd name="T3" fmla="*/ 1 h 23"/>
                    <a:gd name="T4" fmla="*/ 1 w 20"/>
                    <a:gd name="T5" fmla="*/ 1 h 23"/>
                    <a:gd name="T6" fmla="*/ 1 w 20"/>
                    <a:gd name="T7" fmla="*/ 1 h 23"/>
                    <a:gd name="T8" fmla="*/ 1 w 20"/>
                    <a:gd name="T9" fmla="*/ 0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10" y="0"/>
                      </a:moveTo>
                      <a:lnTo>
                        <a:pt x="0" y="13"/>
                      </a:lnTo>
                      <a:lnTo>
                        <a:pt x="10" y="23"/>
                      </a:lnTo>
                      <a:lnTo>
                        <a:pt x="20" y="10"/>
                      </a:lnTo>
                      <a:lnTo>
                        <a:pt x="10"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3" name="Freeform 431"/>
                <p:cNvSpPr>
                  <a:spLocks/>
                </p:cNvSpPr>
                <p:nvPr/>
              </p:nvSpPr>
              <p:spPr bwMode="auto">
                <a:xfrm>
                  <a:off x="4455" y="3290"/>
                  <a:ext cx="25" cy="24"/>
                </a:xfrm>
                <a:custGeom>
                  <a:avLst/>
                  <a:gdLst>
                    <a:gd name="T0" fmla="*/ 0 w 51"/>
                    <a:gd name="T1" fmla="*/ 0 h 48"/>
                    <a:gd name="T2" fmla="*/ 0 w 51"/>
                    <a:gd name="T3" fmla="*/ 1 h 48"/>
                    <a:gd name="T4" fmla="*/ 1 w 51"/>
                    <a:gd name="T5" fmla="*/ 2 h 48"/>
                    <a:gd name="T6" fmla="*/ 1 w 51"/>
                    <a:gd name="T7" fmla="*/ 2 h 48"/>
                    <a:gd name="T8" fmla="*/ 0 w 51"/>
                    <a:gd name="T9" fmla="*/ 0 h 48"/>
                    <a:gd name="T10" fmla="*/ 0 60000 65536"/>
                    <a:gd name="T11" fmla="*/ 0 60000 65536"/>
                    <a:gd name="T12" fmla="*/ 0 60000 65536"/>
                    <a:gd name="T13" fmla="*/ 0 60000 65536"/>
                    <a:gd name="T14" fmla="*/ 0 60000 65536"/>
                    <a:gd name="T15" fmla="*/ 0 w 51"/>
                    <a:gd name="T16" fmla="*/ 0 h 48"/>
                    <a:gd name="T17" fmla="*/ 51 w 51"/>
                    <a:gd name="T18" fmla="*/ 48 h 48"/>
                  </a:gdLst>
                  <a:ahLst/>
                  <a:cxnLst>
                    <a:cxn ang="T10">
                      <a:pos x="T0" y="T1"/>
                    </a:cxn>
                    <a:cxn ang="T11">
                      <a:pos x="T2" y="T3"/>
                    </a:cxn>
                    <a:cxn ang="T12">
                      <a:pos x="T4" y="T5"/>
                    </a:cxn>
                    <a:cxn ang="T13">
                      <a:pos x="T6" y="T7"/>
                    </a:cxn>
                    <a:cxn ang="T14">
                      <a:pos x="T8" y="T9"/>
                    </a:cxn>
                  </a:cxnLst>
                  <a:rect l="T15" t="T16" r="T17" b="T18"/>
                  <a:pathLst>
                    <a:path w="51" h="48">
                      <a:moveTo>
                        <a:pt x="10" y="0"/>
                      </a:moveTo>
                      <a:lnTo>
                        <a:pt x="0" y="14"/>
                      </a:lnTo>
                      <a:lnTo>
                        <a:pt x="41" y="48"/>
                      </a:lnTo>
                      <a:lnTo>
                        <a:pt x="51" y="33"/>
                      </a:lnTo>
                      <a:lnTo>
                        <a:pt x="10"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4" name="Freeform 432"/>
                <p:cNvSpPr>
                  <a:spLocks/>
                </p:cNvSpPr>
                <p:nvPr/>
              </p:nvSpPr>
              <p:spPr bwMode="auto">
                <a:xfrm>
                  <a:off x="4477" y="3307"/>
                  <a:ext cx="5" cy="8"/>
                </a:xfrm>
                <a:custGeom>
                  <a:avLst/>
                  <a:gdLst>
                    <a:gd name="T0" fmla="*/ 1 w 10"/>
                    <a:gd name="T1" fmla="*/ 0 h 18"/>
                    <a:gd name="T2" fmla="*/ 0 w 10"/>
                    <a:gd name="T3" fmla="*/ 0 h 18"/>
                    <a:gd name="T4" fmla="*/ 1 w 10"/>
                    <a:gd name="T5" fmla="*/ 0 h 18"/>
                    <a:gd name="T6" fmla="*/ 1 w 10"/>
                    <a:gd name="T7" fmla="*/ 0 h 18"/>
                    <a:gd name="T8" fmla="*/ 1 w 10"/>
                    <a:gd name="T9" fmla="*/ 0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4" y="0"/>
                      </a:moveTo>
                      <a:lnTo>
                        <a:pt x="0" y="16"/>
                      </a:lnTo>
                      <a:lnTo>
                        <a:pt x="6" y="18"/>
                      </a:lnTo>
                      <a:lnTo>
                        <a:pt x="10" y="2"/>
                      </a:lnTo>
                      <a:lnTo>
                        <a:pt x="4"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5" name="Freeform 433"/>
                <p:cNvSpPr>
                  <a:spLocks/>
                </p:cNvSpPr>
                <p:nvPr/>
              </p:nvSpPr>
              <p:spPr bwMode="auto">
                <a:xfrm>
                  <a:off x="4479" y="3307"/>
                  <a:ext cx="12" cy="12"/>
                </a:xfrm>
                <a:custGeom>
                  <a:avLst/>
                  <a:gdLst>
                    <a:gd name="T0" fmla="*/ 0 w 25"/>
                    <a:gd name="T1" fmla="*/ 0 h 23"/>
                    <a:gd name="T2" fmla="*/ 0 w 25"/>
                    <a:gd name="T3" fmla="*/ 1 h 23"/>
                    <a:gd name="T4" fmla="*/ 0 w 25"/>
                    <a:gd name="T5" fmla="*/ 1 h 23"/>
                    <a:gd name="T6" fmla="*/ 0 w 25"/>
                    <a:gd name="T7" fmla="*/ 1 h 23"/>
                    <a:gd name="T8" fmla="*/ 0 w 25"/>
                    <a:gd name="T9" fmla="*/ 0 h 23"/>
                    <a:gd name="T10" fmla="*/ 0 60000 65536"/>
                    <a:gd name="T11" fmla="*/ 0 60000 65536"/>
                    <a:gd name="T12" fmla="*/ 0 60000 65536"/>
                    <a:gd name="T13" fmla="*/ 0 60000 65536"/>
                    <a:gd name="T14" fmla="*/ 0 60000 65536"/>
                    <a:gd name="T15" fmla="*/ 0 w 25"/>
                    <a:gd name="T16" fmla="*/ 0 h 23"/>
                    <a:gd name="T17" fmla="*/ 25 w 25"/>
                    <a:gd name="T18" fmla="*/ 23 h 23"/>
                  </a:gdLst>
                  <a:ahLst/>
                  <a:cxnLst>
                    <a:cxn ang="T10">
                      <a:pos x="T0" y="T1"/>
                    </a:cxn>
                    <a:cxn ang="T11">
                      <a:pos x="T2" y="T3"/>
                    </a:cxn>
                    <a:cxn ang="T12">
                      <a:pos x="T4" y="T5"/>
                    </a:cxn>
                    <a:cxn ang="T13">
                      <a:pos x="T6" y="T7"/>
                    </a:cxn>
                    <a:cxn ang="T14">
                      <a:pos x="T8" y="T9"/>
                    </a:cxn>
                  </a:cxnLst>
                  <a:rect l="T15" t="T16" r="T17" b="T18"/>
                  <a:pathLst>
                    <a:path w="25" h="23">
                      <a:moveTo>
                        <a:pt x="7" y="0"/>
                      </a:moveTo>
                      <a:lnTo>
                        <a:pt x="0" y="16"/>
                      </a:lnTo>
                      <a:lnTo>
                        <a:pt x="18" y="23"/>
                      </a:lnTo>
                      <a:lnTo>
                        <a:pt x="25" y="7"/>
                      </a:lnTo>
                      <a:lnTo>
                        <a:pt x="7"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6" name="Freeform 434"/>
                <p:cNvSpPr>
                  <a:spLocks/>
                </p:cNvSpPr>
                <p:nvPr/>
              </p:nvSpPr>
              <p:spPr bwMode="auto">
                <a:xfrm>
                  <a:off x="4488" y="3311"/>
                  <a:ext cx="35" cy="17"/>
                </a:xfrm>
                <a:custGeom>
                  <a:avLst/>
                  <a:gdLst>
                    <a:gd name="T0" fmla="*/ 1 w 68"/>
                    <a:gd name="T1" fmla="*/ 0 h 35"/>
                    <a:gd name="T2" fmla="*/ 0 w 68"/>
                    <a:gd name="T3" fmla="*/ 0 h 35"/>
                    <a:gd name="T4" fmla="*/ 3 w 68"/>
                    <a:gd name="T5" fmla="*/ 1 h 35"/>
                    <a:gd name="T6" fmla="*/ 3 w 68"/>
                    <a:gd name="T7" fmla="*/ 0 h 35"/>
                    <a:gd name="T8" fmla="*/ 1 w 68"/>
                    <a:gd name="T9" fmla="*/ 0 h 35"/>
                    <a:gd name="T10" fmla="*/ 0 60000 65536"/>
                    <a:gd name="T11" fmla="*/ 0 60000 65536"/>
                    <a:gd name="T12" fmla="*/ 0 60000 65536"/>
                    <a:gd name="T13" fmla="*/ 0 60000 65536"/>
                    <a:gd name="T14" fmla="*/ 0 60000 65536"/>
                    <a:gd name="T15" fmla="*/ 0 w 68"/>
                    <a:gd name="T16" fmla="*/ 0 h 35"/>
                    <a:gd name="T17" fmla="*/ 68 w 68"/>
                    <a:gd name="T18" fmla="*/ 35 h 35"/>
                  </a:gdLst>
                  <a:ahLst/>
                  <a:cxnLst>
                    <a:cxn ang="T10">
                      <a:pos x="T0" y="T1"/>
                    </a:cxn>
                    <a:cxn ang="T11">
                      <a:pos x="T2" y="T3"/>
                    </a:cxn>
                    <a:cxn ang="T12">
                      <a:pos x="T4" y="T5"/>
                    </a:cxn>
                    <a:cxn ang="T13">
                      <a:pos x="T6" y="T7"/>
                    </a:cxn>
                    <a:cxn ang="T14">
                      <a:pos x="T8" y="T9"/>
                    </a:cxn>
                  </a:cxnLst>
                  <a:rect l="T15" t="T16" r="T17" b="T18"/>
                  <a:pathLst>
                    <a:path w="68" h="35">
                      <a:moveTo>
                        <a:pt x="4" y="0"/>
                      </a:moveTo>
                      <a:lnTo>
                        <a:pt x="0" y="16"/>
                      </a:lnTo>
                      <a:lnTo>
                        <a:pt x="64" y="35"/>
                      </a:lnTo>
                      <a:lnTo>
                        <a:pt x="68" y="19"/>
                      </a:lnTo>
                      <a:lnTo>
                        <a:pt x="4"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7" name="Freeform 435"/>
                <p:cNvSpPr>
                  <a:spLocks/>
                </p:cNvSpPr>
                <p:nvPr/>
              </p:nvSpPr>
              <p:spPr bwMode="auto">
                <a:xfrm>
                  <a:off x="4521" y="3320"/>
                  <a:ext cx="10" cy="9"/>
                </a:xfrm>
                <a:custGeom>
                  <a:avLst/>
                  <a:gdLst>
                    <a:gd name="T0" fmla="*/ 0 w 21"/>
                    <a:gd name="T1" fmla="*/ 0 h 19"/>
                    <a:gd name="T2" fmla="*/ 0 w 21"/>
                    <a:gd name="T3" fmla="*/ 0 h 19"/>
                    <a:gd name="T4" fmla="*/ 0 w 21"/>
                    <a:gd name="T5" fmla="*/ 0 h 19"/>
                    <a:gd name="T6" fmla="*/ 0 w 21"/>
                    <a:gd name="T7" fmla="*/ 0 h 19"/>
                    <a:gd name="T8" fmla="*/ 0 w 21"/>
                    <a:gd name="T9" fmla="*/ 0 h 19"/>
                    <a:gd name="T10" fmla="*/ 0 60000 65536"/>
                    <a:gd name="T11" fmla="*/ 0 60000 65536"/>
                    <a:gd name="T12" fmla="*/ 0 60000 65536"/>
                    <a:gd name="T13" fmla="*/ 0 60000 65536"/>
                    <a:gd name="T14" fmla="*/ 0 60000 65536"/>
                    <a:gd name="T15" fmla="*/ 0 w 21"/>
                    <a:gd name="T16" fmla="*/ 0 h 19"/>
                    <a:gd name="T17" fmla="*/ 21 w 21"/>
                    <a:gd name="T18" fmla="*/ 19 h 19"/>
                  </a:gdLst>
                  <a:ahLst/>
                  <a:cxnLst>
                    <a:cxn ang="T10">
                      <a:pos x="T0" y="T1"/>
                    </a:cxn>
                    <a:cxn ang="T11">
                      <a:pos x="T2" y="T3"/>
                    </a:cxn>
                    <a:cxn ang="T12">
                      <a:pos x="T4" y="T5"/>
                    </a:cxn>
                    <a:cxn ang="T13">
                      <a:pos x="T6" y="T7"/>
                    </a:cxn>
                    <a:cxn ang="T14">
                      <a:pos x="T8" y="T9"/>
                    </a:cxn>
                  </a:cxnLst>
                  <a:rect l="T15" t="T16" r="T17" b="T18"/>
                  <a:pathLst>
                    <a:path w="21" h="19">
                      <a:moveTo>
                        <a:pt x="2" y="0"/>
                      </a:moveTo>
                      <a:lnTo>
                        <a:pt x="0" y="18"/>
                      </a:lnTo>
                      <a:lnTo>
                        <a:pt x="19" y="19"/>
                      </a:lnTo>
                      <a:lnTo>
                        <a:pt x="21" y="2"/>
                      </a:lnTo>
                      <a:lnTo>
                        <a:pt x="2"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8" name="Freeform 436"/>
                <p:cNvSpPr>
                  <a:spLocks/>
                </p:cNvSpPr>
                <p:nvPr/>
              </p:nvSpPr>
              <p:spPr bwMode="auto">
                <a:xfrm>
                  <a:off x="4531" y="3320"/>
                  <a:ext cx="8" cy="9"/>
                </a:xfrm>
                <a:custGeom>
                  <a:avLst/>
                  <a:gdLst>
                    <a:gd name="T0" fmla="*/ 0 w 16"/>
                    <a:gd name="T1" fmla="*/ 0 h 19"/>
                    <a:gd name="T2" fmla="*/ 1 w 16"/>
                    <a:gd name="T3" fmla="*/ 0 h 19"/>
                    <a:gd name="T4" fmla="*/ 1 w 16"/>
                    <a:gd name="T5" fmla="*/ 0 h 19"/>
                    <a:gd name="T6" fmla="*/ 1 w 16"/>
                    <a:gd name="T7" fmla="*/ 0 h 19"/>
                    <a:gd name="T8" fmla="*/ 0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2"/>
                      </a:moveTo>
                      <a:lnTo>
                        <a:pt x="2" y="19"/>
                      </a:lnTo>
                      <a:lnTo>
                        <a:pt x="16" y="18"/>
                      </a:lnTo>
                      <a:lnTo>
                        <a:pt x="15" y="0"/>
                      </a:lnTo>
                      <a:lnTo>
                        <a:pt x="0" y="2"/>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9" name="Freeform 437"/>
                <p:cNvSpPr>
                  <a:spLocks/>
                </p:cNvSpPr>
                <p:nvPr/>
              </p:nvSpPr>
              <p:spPr bwMode="auto">
                <a:xfrm>
                  <a:off x="4537" y="3311"/>
                  <a:ext cx="34" cy="17"/>
                </a:xfrm>
                <a:custGeom>
                  <a:avLst/>
                  <a:gdLst>
                    <a:gd name="T0" fmla="*/ 0 w 68"/>
                    <a:gd name="T1" fmla="*/ 0 h 35"/>
                    <a:gd name="T2" fmla="*/ 1 w 68"/>
                    <a:gd name="T3" fmla="*/ 1 h 35"/>
                    <a:gd name="T4" fmla="*/ 3 w 68"/>
                    <a:gd name="T5" fmla="*/ 0 h 35"/>
                    <a:gd name="T6" fmla="*/ 2 w 68"/>
                    <a:gd name="T7" fmla="*/ 0 h 35"/>
                    <a:gd name="T8" fmla="*/ 0 w 68"/>
                    <a:gd name="T9" fmla="*/ 0 h 35"/>
                    <a:gd name="T10" fmla="*/ 0 60000 65536"/>
                    <a:gd name="T11" fmla="*/ 0 60000 65536"/>
                    <a:gd name="T12" fmla="*/ 0 60000 65536"/>
                    <a:gd name="T13" fmla="*/ 0 60000 65536"/>
                    <a:gd name="T14" fmla="*/ 0 60000 65536"/>
                    <a:gd name="T15" fmla="*/ 0 w 68"/>
                    <a:gd name="T16" fmla="*/ 0 h 35"/>
                    <a:gd name="T17" fmla="*/ 68 w 68"/>
                    <a:gd name="T18" fmla="*/ 35 h 35"/>
                  </a:gdLst>
                  <a:ahLst/>
                  <a:cxnLst>
                    <a:cxn ang="T10">
                      <a:pos x="T0" y="T1"/>
                    </a:cxn>
                    <a:cxn ang="T11">
                      <a:pos x="T2" y="T3"/>
                    </a:cxn>
                    <a:cxn ang="T12">
                      <a:pos x="T4" y="T5"/>
                    </a:cxn>
                    <a:cxn ang="T13">
                      <a:pos x="T6" y="T7"/>
                    </a:cxn>
                    <a:cxn ang="T14">
                      <a:pos x="T8" y="T9"/>
                    </a:cxn>
                  </a:cxnLst>
                  <a:rect l="T15" t="T16" r="T17" b="T18"/>
                  <a:pathLst>
                    <a:path w="68" h="35">
                      <a:moveTo>
                        <a:pt x="0" y="19"/>
                      </a:moveTo>
                      <a:lnTo>
                        <a:pt x="4" y="35"/>
                      </a:lnTo>
                      <a:lnTo>
                        <a:pt x="68" y="16"/>
                      </a:lnTo>
                      <a:lnTo>
                        <a:pt x="64" y="0"/>
                      </a:lnTo>
                      <a:lnTo>
                        <a:pt x="0" y="19"/>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0" name="Freeform 438"/>
                <p:cNvSpPr>
                  <a:spLocks/>
                </p:cNvSpPr>
                <p:nvPr/>
              </p:nvSpPr>
              <p:spPr bwMode="auto">
                <a:xfrm>
                  <a:off x="4569" y="3307"/>
                  <a:ext cx="11" cy="12"/>
                </a:xfrm>
                <a:custGeom>
                  <a:avLst/>
                  <a:gdLst>
                    <a:gd name="T0" fmla="*/ 0 w 23"/>
                    <a:gd name="T1" fmla="*/ 1 h 23"/>
                    <a:gd name="T2" fmla="*/ 0 w 23"/>
                    <a:gd name="T3" fmla="*/ 1 h 23"/>
                    <a:gd name="T4" fmla="*/ 0 w 23"/>
                    <a:gd name="T5" fmla="*/ 1 h 23"/>
                    <a:gd name="T6" fmla="*/ 0 w 23"/>
                    <a:gd name="T7" fmla="*/ 0 h 23"/>
                    <a:gd name="T8" fmla="*/ 0 w 23"/>
                    <a:gd name="T9" fmla="*/ 1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7"/>
                      </a:moveTo>
                      <a:lnTo>
                        <a:pt x="7" y="23"/>
                      </a:lnTo>
                      <a:lnTo>
                        <a:pt x="23" y="16"/>
                      </a:lnTo>
                      <a:lnTo>
                        <a:pt x="16" y="0"/>
                      </a:lnTo>
                      <a:lnTo>
                        <a:pt x="0" y="7"/>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1" name="Freeform 439"/>
                <p:cNvSpPr>
                  <a:spLocks/>
                </p:cNvSpPr>
                <p:nvPr/>
              </p:nvSpPr>
              <p:spPr bwMode="auto">
                <a:xfrm>
                  <a:off x="4577" y="3307"/>
                  <a:ext cx="5" cy="8"/>
                </a:xfrm>
                <a:custGeom>
                  <a:avLst/>
                  <a:gdLst>
                    <a:gd name="T0" fmla="*/ 0 w 10"/>
                    <a:gd name="T1" fmla="*/ 0 h 18"/>
                    <a:gd name="T2" fmla="*/ 1 w 10"/>
                    <a:gd name="T3" fmla="*/ 0 h 18"/>
                    <a:gd name="T4" fmla="*/ 1 w 10"/>
                    <a:gd name="T5" fmla="*/ 0 h 18"/>
                    <a:gd name="T6" fmla="*/ 1 w 10"/>
                    <a:gd name="T7" fmla="*/ 0 h 18"/>
                    <a:gd name="T8" fmla="*/ 0 w 10"/>
                    <a:gd name="T9" fmla="*/ 0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0" y="2"/>
                      </a:moveTo>
                      <a:lnTo>
                        <a:pt x="6" y="18"/>
                      </a:lnTo>
                      <a:lnTo>
                        <a:pt x="10" y="16"/>
                      </a:lnTo>
                      <a:lnTo>
                        <a:pt x="4" y="0"/>
                      </a:lnTo>
                      <a:lnTo>
                        <a:pt x="0" y="2"/>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2" name="Freeform 440"/>
                <p:cNvSpPr>
                  <a:spLocks/>
                </p:cNvSpPr>
                <p:nvPr/>
              </p:nvSpPr>
              <p:spPr bwMode="auto">
                <a:xfrm>
                  <a:off x="4578" y="3290"/>
                  <a:ext cx="27" cy="24"/>
                </a:xfrm>
                <a:custGeom>
                  <a:avLst/>
                  <a:gdLst>
                    <a:gd name="T0" fmla="*/ 0 w 54"/>
                    <a:gd name="T1" fmla="*/ 2 h 48"/>
                    <a:gd name="T2" fmla="*/ 1 w 54"/>
                    <a:gd name="T3" fmla="*/ 2 h 48"/>
                    <a:gd name="T4" fmla="*/ 2 w 54"/>
                    <a:gd name="T5" fmla="*/ 1 h 48"/>
                    <a:gd name="T6" fmla="*/ 2 w 54"/>
                    <a:gd name="T7" fmla="*/ 0 h 48"/>
                    <a:gd name="T8" fmla="*/ 0 w 54"/>
                    <a:gd name="T9" fmla="*/ 2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0" y="33"/>
                      </a:moveTo>
                      <a:lnTo>
                        <a:pt x="10" y="48"/>
                      </a:lnTo>
                      <a:lnTo>
                        <a:pt x="54" y="14"/>
                      </a:lnTo>
                      <a:lnTo>
                        <a:pt x="44" y="0"/>
                      </a:lnTo>
                      <a:lnTo>
                        <a:pt x="0" y="33"/>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3" name="Freeform 441"/>
                <p:cNvSpPr>
                  <a:spLocks/>
                </p:cNvSpPr>
                <p:nvPr/>
              </p:nvSpPr>
              <p:spPr bwMode="auto">
                <a:xfrm>
                  <a:off x="4599" y="3285"/>
                  <a:ext cx="10" cy="12"/>
                </a:xfrm>
                <a:custGeom>
                  <a:avLst/>
                  <a:gdLst>
                    <a:gd name="T0" fmla="*/ 0 w 21"/>
                    <a:gd name="T1" fmla="*/ 1 h 23"/>
                    <a:gd name="T2" fmla="*/ 0 w 21"/>
                    <a:gd name="T3" fmla="*/ 1 h 23"/>
                    <a:gd name="T4" fmla="*/ 0 w 21"/>
                    <a:gd name="T5" fmla="*/ 1 h 23"/>
                    <a:gd name="T6" fmla="*/ 0 w 21"/>
                    <a:gd name="T7" fmla="*/ 0 h 23"/>
                    <a:gd name="T8" fmla="*/ 0 w 21"/>
                    <a:gd name="T9" fmla="*/ 1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10"/>
                      </a:moveTo>
                      <a:lnTo>
                        <a:pt x="12" y="23"/>
                      </a:lnTo>
                      <a:lnTo>
                        <a:pt x="21" y="13"/>
                      </a:lnTo>
                      <a:lnTo>
                        <a:pt x="9" y="0"/>
                      </a:lnTo>
                      <a:lnTo>
                        <a:pt x="0" y="1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4" name="Freeform 442"/>
                <p:cNvSpPr>
                  <a:spLocks/>
                </p:cNvSpPr>
                <p:nvPr/>
              </p:nvSpPr>
              <p:spPr bwMode="auto">
                <a:xfrm>
                  <a:off x="4604" y="3262"/>
                  <a:ext cx="32" cy="30"/>
                </a:xfrm>
                <a:custGeom>
                  <a:avLst/>
                  <a:gdLst>
                    <a:gd name="T0" fmla="*/ 0 w 64"/>
                    <a:gd name="T1" fmla="*/ 2 h 60"/>
                    <a:gd name="T2" fmla="*/ 1 w 64"/>
                    <a:gd name="T3" fmla="*/ 2 h 60"/>
                    <a:gd name="T4" fmla="*/ 2 w 64"/>
                    <a:gd name="T5" fmla="*/ 1 h 60"/>
                    <a:gd name="T6" fmla="*/ 2 w 64"/>
                    <a:gd name="T7" fmla="*/ 0 h 60"/>
                    <a:gd name="T8" fmla="*/ 0 w 64"/>
                    <a:gd name="T9" fmla="*/ 2 h 60"/>
                    <a:gd name="T10" fmla="*/ 0 60000 65536"/>
                    <a:gd name="T11" fmla="*/ 0 60000 65536"/>
                    <a:gd name="T12" fmla="*/ 0 60000 65536"/>
                    <a:gd name="T13" fmla="*/ 0 60000 65536"/>
                    <a:gd name="T14" fmla="*/ 0 60000 65536"/>
                    <a:gd name="T15" fmla="*/ 0 w 64"/>
                    <a:gd name="T16" fmla="*/ 0 h 60"/>
                    <a:gd name="T17" fmla="*/ 64 w 64"/>
                    <a:gd name="T18" fmla="*/ 60 h 60"/>
                  </a:gdLst>
                  <a:ahLst/>
                  <a:cxnLst>
                    <a:cxn ang="T10">
                      <a:pos x="T0" y="T1"/>
                    </a:cxn>
                    <a:cxn ang="T11">
                      <a:pos x="T2" y="T3"/>
                    </a:cxn>
                    <a:cxn ang="T12">
                      <a:pos x="T4" y="T5"/>
                    </a:cxn>
                    <a:cxn ang="T13">
                      <a:pos x="T6" y="T7"/>
                    </a:cxn>
                    <a:cxn ang="T14">
                      <a:pos x="T8" y="T9"/>
                    </a:cxn>
                  </a:cxnLst>
                  <a:rect l="T15" t="T16" r="T17" b="T18"/>
                  <a:pathLst>
                    <a:path w="64" h="60">
                      <a:moveTo>
                        <a:pt x="0" y="45"/>
                      </a:moveTo>
                      <a:lnTo>
                        <a:pt x="11" y="60"/>
                      </a:lnTo>
                      <a:lnTo>
                        <a:pt x="64" y="15"/>
                      </a:lnTo>
                      <a:lnTo>
                        <a:pt x="54" y="0"/>
                      </a:lnTo>
                      <a:lnTo>
                        <a:pt x="0" y="45"/>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5" name="Freeform 443"/>
                <p:cNvSpPr>
                  <a:spLocks/>
                </p:cNvSpPr>
                <p:nvPr/>
              </p:nvSpPr>
              <p:spPr bwMode="auto">
                <a:xfrm>
                  <a:off x="4630" y="3262"/>
                  <a:ext cx="8" cy="5"/>
                </a:xfrm>
                <a:custGeom>
                  <a:avLst/>
                  <a:gdLst>
                    <a:gd name="T0" fmla="*/ 0 w 18"/>
                    <a:gd name="T1" fmla="*/ 0 h 11"/>
                    <a:gd name="T2" fmla="*/ 0 w 18"/>
                    <a:gd name="T3" fmla="*/ 0 h 11"/>
                    <a:gd name="T4" fmla="*/ 0 w 18"/>
                    <a:gd name="T5" fmla="*/ 0 h 11"/>
                    <a:gd name="T6" fmla="*/ 0 w 18"/>
                    <a:gd name="T7" fmla="*/ 0 h 11"/>
                    <a:gd name="T8" fmla="*/ 0 w 18"/>
                    <a:gd name="T9" fmla="*/ 0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0" y="6"/>
                      </a:moveTo>
                      <a:lnTo>
                        <a:pt x="16" y="11"/>
                      </a:lnTo>
                      <a:lnTo>
                        <a:pt x="18" y="5"/>
                      </a:lnTo>
                      <a:lnTo>
                        <a:pt x="2" y="0"/>
                      </a:lnTo>
                      <a:lnTo>
                        <a:pt x="0" y="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6" name="Freeform 444"/>
                <p:cNvSpPr>
                  <a:spLocks/>
                </p:cNvSpPr>
                <p:nvPr/>
              </p:nvSpPr>
              <p:spPr bwMode="auto">
                <a:xfrm>
                  <a:off x="4631" y="3259"/>
                  <a:ext cx="7" cy="6"/>
                </a:xfrm>
                <a:custGeom>
                  <a:avLst/>
                  <a:gdLst>
                    <a:gd name="T0" fmla="*/ 0 w 15"/>
                    <a:gd name="T1" fmla="*/ 1 h 11"/>
                    <a:gd name="T2" fmla="*/ 0 w 15"/>
                    <a:gd name="T3" fmla="*/ 1 h 11"/>
                    <a:gd name="T4" fmla="*/ 0 w 15"/>
                    <a:gd name="T5" fmla="*/ 1 h 11"/>
                    <a:gd name="T6" fmla="*/ 0 w 15"/>
                    <a:gd name="T7" fmla="*/ 0 h 11"/>
                    <a:gd name="T8" fmla="*/ 0 w 15"/>
                    <a:gd name="T9" fmla="*/ 1 h 11"/>
                    <a:gd name="T10" fmla="*/ 0 60000 65536"/>
                    <a:gd name="T11" fmla="*/ 0 60000 65536"/>
                    <a:gd name="T12" fmla="*/ 0 60000 65536"/>
                    <a:gd name="T13" fmla="*/ 0 60000 65536"/>
                    <a:gd name="T14" fmla="*/ 0 60000 65536"/>
                    <a:gd name="T15" fmla="*/ 0 w 15"/>
                    <a:gd name="T16" fmla="*/ 0 h 11"/>
                    <a:gd name="T17" fmla="*/ 15 w 15"/>
                    <a:gd name="T18" fmla="*/ 11 h 11"/>
                  </a:gdLst>
                  <a:ahLst/>
                  <a:cxnLst>
                    <a:cxn ang="T10">
                      <a:pos x="T0" y="T1"/>
                    </a:cxn>
                    <a:cxn ang="T11">
                      <a:pos x="T2" y="T3"/>
                    </a:cxn>
                    <a:cxn ang="T12">
                      <a:pos x="T4" y="T5"/>
                    </a:cxn>
                    <a:cxn ang="T13">
                      <a:pos x="T6" y="T7"/>
                    </a:cxn>
                    <a:cxn ang="T14">
                      <a:pos x="T8" y="T9"/>
                    </a:cxn>
                  </a:cxnLst>
                  <a:rect l="T15" t="T16" r="T17" b="T18"/>
                  <a:pathLst>
                    <a:path w="15" h="11">
                      <a:moveTo>
                        <a:pt x="0" y="2"/>
                      </a:moveTo>
                      <a:lnTo>
                        <a:pt x="13" y="11"/>
                      </a:lnTo>
                      <a:lnTo>
                        <a:pt x="15" y="8"/>
                      </a:lnTo>
                      <a:lnTo>
                        <a:pt x="2" y="0"/>
                      </a:lnTo>
                      <a:lnTo>
                        <a:pt x="0" y="2"/>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7" name="Freeform 445"/>
                <p:cNvSpPr>
                  <a:spLocks/>
                </p:cNvSpPr>
                <p:nvPr/>
              </p:nvSpPr>
              <p:spPr bwMode="auto">
                <a:xfrm>
                  <a:off x="4632" y="3255"/>
                  <a:ext cx="9" cy="9"/>
                </a:xfrm>
                <a:custGeom>
                  <a:avLst/>
                  <a:gdLst>
                    <a:gd name="T0" fmla="*/ 0 w 17"/>
                    <a:gd name="T1" fmla="*/ 0 h 19"/>
                    <a:gd name="T2" fmla="*/ 1 w 17"/>
                    <a:gd name="T3" fmla="*/ 0 h 19"/>
                    <a:gd name="T4" fmla="*/ 1 w 17"/>
                    <a:gd name="T5" fmla="*/ 0 h 19"/>
                    <a:gd name="T6" fmla="*/ 1 w 17"/>
                    <a:gd name="T7" fmla="*/ 0 h 19"/>
                    <a:gd name="T8" fmla="*/ 0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7"/>
                      </a:moveTo>
                      <a:lnTo>
                        <a:pt x="13" y="19"/>
                      </a:lnTo>
                      <a:lnTo>
                        <a:pt x="17" y="11"/>
                      </a:lnTo>
                      <a:lnTo>
                        <a:pt x="4" y="0"/>
                      </a:lnTo>
                      <a:lnTo>
                        <a:pt x="0" y="7"/>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8" name="Freeform 446"/>
                <p:cNvSpPr>
                  <a:spLocks/>
                </p:cNvSpPr>
                <p:nvPr/>
              </p:nvSpPr>
              <p:spPr bwMode="auto">
                <a:xfrm>
                  <a:off x="4633" y="3224"/>
                  <a:ext cx="19" cy="35"/>
                </a:xfrm>
                <a:custGeom>
                  <a:avLst/>
                  <a:gdLst>
                    <a:gd name="T0" fmla="*/ 0 w 38"/>
                    <a:gd name="T1" fmla="*/ 2 h 70"/>
                    <a:gd name="T2" fmla="*/ 1 w 38"/>
                    <a:gd name="T3" fmla="*/ 3 h 70"/>
                    <a:gd name="T4" fmla="*/ 2 w 38"/>
                    <a:gd name="T5" fmla="*/ 1 h 70"/>
                    <a:gd name="T6" fmla="*/ 1 w 38"/>
                    <a:gd name="T7" fmla="*/ 0 h 70"/>
                    <a:gd name="T8" fmla="*/ 0 w 38"/>
                    <a:gd name="T9" fmla="*/ 2 h 70"/>
                    <a:gd name="T10" fmla="*/ 0 60000 65536"/>
                    <a:gd name="T11" fmla="*/ 0 60000 65536"/>
                    <a:gd name="T12" fmla="*/ 0 60000 65536"/>
                    <a:gd name="T13" fmla="*/ 0 60000 65536"/>
                    <a:gd name="T14" fmla="*/ 0 60000 65536"/>
                    <a:gd name="T15" fmla="*/ 0 w 38"/>
                    <a:gd name="T16" fmla="*/ 0 h 70"/>
                    <a:gd name="T17" fmla="*/ 38 w 38"/>
                    <a:gd name="T18" fmla="*/ 70 h 70"/>
                  </a:gdLst>
                  <a:ahLst/>
                  <a:cxnLst>
                    <a:cxn ang="T10">
                      <a:pos x="T0" y="T1"/>
                    </a:cxn>
                    <a:cxn ang="T11">
                      <a:pos x="T2" y="T3"/>
                    </a:cxn>
                    <a:cxn ang="T12">
                      <a:pos x="T4" y="T5"/>
                    </a:cxn>
                    <a:cxn ang="T13">
                      <a:pos x="T6" y="T7"/>
                    </a:cxn>
                    <a:cxn ang="T14">
                      <a:pos x="T8" y="T9"/>
                    </a:cxn>
                  </a:cxnLst>
                  <a:rect l="T15" t="T16" r="T17" b="T18"/>
                  <a:pathLst>
                    <a:path w="38" h="70">
                      <a:moveTo>
                        <a:pt x="0" y="64"/>
                      </a:moveTo>
                      <a:lnTo>
                        <a:pt x="14" y="70"/>
                      </a:lnTo>
                      <a:lnTo>
                        <a:pt x="38" y="5"/>
                      </a:lnTo>
                      <a:lnTo>
                        <a:pt x="23" y="0"/>
                      </a:lnTo>
                      <a:lnTo>
                        <a:pt x="0" y="64"/>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9" name="Freeform 447"/>
                <p:cNvSpPr>
                  <a:spLocks/>
                </p:cNvSpPr>
                <p:nvPr/>
              </p:nvSpPr>
              <p:spPr bwMode="auto">
                <a:xfrm>
                  <a:off x="4645" y="3208"/>
                  <a:ext cx="15" cy="20"/>
                </a:xfrm>
                <a:custGeom>
                  <a:avLst/>
                  <a:gdLst>
                    <a:gd name="T0" fmla="*/ 0 w 29"/>
                    <a:gd name="T1" fmla="*/ 1 h 39"/>
                    <a:gd name="T2" fmla="*/ 1 w 29"/>
                    <a:gd name="T3" fmla="*/ 2 h 39"/>
                    <a:gd name="T4" fmla="*/ 1 w 29"/>
                    <a:gd name="T5" fmla="*/ 1 h 39"/>
                    <a:gd name="T6" fmla="*/ 1 w 29"/>
                    <a:gd name="T7" fmla="*/ 0 h 39"/>
                    <a:gd name="T8" fmla="*/ 0 w 29"/>
                    <a:gd name="T9" fmla="*/ 1 h 39"/>
                    <a:gd name="T10" fmla="*/ 0 60000 65536"/>
                    <a:gd name="T11" fmla="*/ 0 60000 65536"/>
                    <a:gd name="T12" fmla="*/ 0 60000 65536"/>
                    <a:gd name="T13" fmla="*/ 0 60000 65536"/>
                    <a:gd name="T14" fmla="*/ 0 60000 65536"/>
                    <a:gd name="T15" fmla="*/ 0 w 29"/>
                    <a:gd name="T16" fmla="*/ 0 h 39"/>
                    <a:gd name="T17" fmla="*/ 29 w 29"/>
                    <a:gd name="T18" fmla="*/ 39 h 39"/>
                  </a:gdLst>
                  <a:ahLst/>
                  <a:cxnLst>
                    <a:cxn ang="T10">
                      <a:pos x="T0" y="T1"/>
                    </a:cxn>
                    <a:cxn ang="T11">
                      <a:pos x="T2" y="T3"/>
                    </a:cxn>
                    <a:cxn ang="T12">
                      <a:pos x="T4" y="T5"/>
                    </a:cxn>
                    <a:cxn ang="T13">
                      <a:pos x="T6" y="T7"/>
                    </a:cxn>
                    <a:cxn ang="T14">
                      <a:pos x="T8" y="T9"/>
                    </a:cxn>
                  </a:cxnLst>
                  <a:rect l="T15" t="T16" r="T17" b="T18"/>
                  <a:pathLst>
                    <a:path w="29" h="39">
                      <a:moveTo>
                        <a:pt x="0" y="30"/>
                      </a:moveTo>
                      <a:lnTo>
                        <a:pt x="15" y="39"/>
                      </a:lnTo>
                      <a:lnTo>
                        <a:pt x="29" y="8"/>
                      </a:lnTo>
                      <a:lnTo>
                        <a:pt x="15" y="0"/>
                      </a:lnTo>
                      <a:lnTo>
                        <a:pt x="0" y="3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0" name="Freeform 448"/>
                <p:cNvSpPr>
                  <a:spLocks/>
                </p:cNvSpPr>
                <p:nvPr/>
              </p:nvSpPr>
              <p:spPr bwMode="auto">
                <a:xfrm>
                  <a:off x="4652" y="3185"/>
                  <a:ext cx="9" cy="25"/>
                </a:xfrm>
                <a:custGeom>
                  <a:avLst/>
                  <a:gdLst>
                    <a:gd name="T0" fmla="*/ 0 w 19"/>
                    <a:gd name="T1" fmla="*/ 1 h 51"/>
                    <a:gd name="T2" fmla="*/ 0 w 19"/>
                    <a:gd name="T3" fmla="*/ 1 h 51"/>
                    <a:gd name="T4" fmla="*/ 0 w 19"/>
                    <a:gd name="T5" fmla="*/ 0 h 51"/>
                    <a:gd name="T6" fmla="*/ 0 w 19"/>
                    <a:gd name="T7" fmla="*/ 0 h 51"/>
                    <a:gd name="T8" fmla="*/ 0 w 19"/>
                    <a:gd name="T9" fmla="*/ 1 h 51"/>
                    <a:gd name="T10" fmla="*/ 0 60000 65536"/>
                    <a:gd name="T11" fmla="*/ 0 60000 65536"/>
                    <a:gd name="T12" fmla="*/ 0 60000 65536"/>
                    <a:gd name="T13" fmla="*/ 0 60000 65536"/>
                    <a:gd name="T14" fmla="*/ 0 60000 65536"/>
                    <a:gd name="T15" fmla="*/ 0 w 19"/>
                    <a:gd name="T16" fmla="*/ 0 h 51"/>
                    <a:gd name="T17" fmla="*/ 19 w 19"/>
                    <a:gd name="T18" fmla="*/ 51 h 51"/>
                  </a:gdLst>
                  <a:ahLst/>
                  <a:cxnLst>
                    <a:cxn ang="T10">
                      <a:pos x="T0" y="T1"/>
                    </a:cxn>
                    <a:cxn ang="T11">
                      <a:pos x="T2" y="T3"/>
                    </a:cxn>
                    <a:cxn ang="T12">
                      <a:pos x="T4" y="T5"/>
                    </a:cxn>
                    <a:cxn ang="T13">
                      <a:pos x="T6" y="T7"/>
                    </a:cxn>
                    <a:cxn ang="T14">
                      <a:pos x="T8" y="T9"/>
                    </a:cxn>
                  </a:cxnLst>
                  <a:rect l="T15" t="T16" r="T17" b="T18"/>
                  <a:pathLst>
                    <a:path w="19" h="51">
                      <a:moveTo>
                        <a:pt x="0" y="51"/>
                      </a:moveTo>
                      <a:lnTo>
                        <a:pt x="18" y="51"/>
                      </a:lnTo>
                      <a:lnTo>
                        <a:pt x="19" y="0"/>
                      </a:lnTo>
                      <a:lnTo>
                        <a:pt x="2" y="0"/>
                      </a:lnTo>
                      <a:lnTo>
                        <a:pt x="0" y="51"/>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1" name="Freeform 449"/>
                <p:cNvSpPr>
                  <a:spLocks/>
                </p:cNvSpPr>
                <p:nvPr/>
              </p:nvSpPr>
              <p:spPr bwMode="auto">
                <a:xfrm>
                  <a:off x="4654" y="3180"/>
                  <a:ext cx="8" cy="7"/>
                </a:xfrm>
                <a:custGeom>
                  <a:avLst/>
                  <a:gdLst>
                    <a:gd name="T0" fmla="*/ 0 w 16"/>
                    <a:gd name="T1" fmla="*/ 1 h 14"/>
                    <a:gd name="T2" fmla="*/ 1 w 16"/>
                    <a:gd name="T3" fmla="*/ 1 h 14"/>
                    <a:gd name="T4" fmla="*/ 1 w 16"/>
                    <a:gd name="T5" fmla="*/ 1 h 14"/>
                    <a:gd name="T6" fmla="*/ 1 w 16"/>
                    <a:gd name="T7" fmla="*/ 0 h 14"/>
                    <a:gd name="T8" fmla="*/ 0 w 16"/>
                    <a:gd name="T9" fmla="*/ 1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6"/>
                      </a:moveTo>
                      <a:lnTo>
                        <a:pt x="14" y="14"/>
                      </a:lnTo>
                      <a:lnTo>
                        <a:pt x="16" y="9"/>
                      </a:lnTo>
                      <a:lnTo>
                        <a:pt x="3" y="0"/>
                      </a:lnTo>
                      <a:lnTo>
                        <a:pt x="0" y="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2" name="Freeform 450"/>
                <p:cNvSpPr>
                  <a:spLocks/>
                </p:cNvSpPr>
                <p:nvPr/>
              </p:nvSpPr>
              <p:spPr bwMode="auto">
                <a:xfrm>
                  <a:off x="4652" y="3157"/>
                  <a:ext cx="11" cy="26"/>
                </a:xfrm>
                <a:custGeom>
                  <a:avLst/>
                  <a:gdLst>
                    <a:gd name="T0" fmla="*/ 0 w 21"/>
                    <a:gd name="T1" fmla="*/ 2 h 51"/>
                    <a:gd name="T2" fmla="*/ 1 w 21"/>
                    <a:gd name="T3" fmla="*/ 2 h 51"/>
                    <a:gd name="T4" fmla="*/ 1 w 21"/>
                    <a:gd name="T5" fmla="*/ 1 h 51"/>
                    <a:gd name="T6" fmla="*/ 1 w 21"/>
                    <a:gd name="T7" fmla="*/ 0 h 51"/>
                    <a:gd name="T8" fmla="*/ 0 w 21"/>
                    <a:gd name="T9" fmla="*/ 2 h 51"/>
                    <a:gd name="T10" fmla="*/ 0 60000 65536"/>
                    <a:gd name="T11" fmla="*/ 0 60000 65536"/>
                    <a:gd name="T12" fmla="*/ 0 60000 65536"/>
                    <a:gd name="T13" fmla="*/ 0 60000 65536"/>
                    <a:gd name="T14" fmla="*/ 0 60000 65536"/>
                    <a:gd name="T15" fmla="*/ 0 w 21"/>
                    <a:gd name="T16" fmla="*/ 0 h 51"/>
                    <a:gd name="T17" fmla="*/ 21 w 21"/>
                    <a:gd name="T18" fmla="*/ 51 h 51"/>
                  </a:gdLst>
                  <a:ahLst/>
                  <a:cxnLst>
                    <a:cxn ang="T10">
                      <a:pos x="T0" y="T1"/>
                    </a:cxn>
                    <a:cxn ang="T11">
                      <a:pos x="T2" y="T3"/>
                    </a:cxn>
                    <a:cxn ang="T12">
                      <a:pos x="T4" y="T5"/>
                    </a:cxn>
                    <a:cxn ang="T13">
                      <a:pos x="T6" y="T7"/>
                    </a:cxn>
                    <a:cxn ang="T14">
                      <a:pos x="T8" y="T9"/>
                    </a:cxn>
                  </a:cxnLst>
                  <a:rect l="T15" t="T16" r="T17" b="T18"/>
                  <a:pathLst>
                    <a:path w="21" h="51">
                      <a:moveTo>
                        <a:pt x="0" y="49"/>
                      </a:moveTo>
                      <a:lnTo>
                        <a:pt x="17" y="51"/>
                      </a:lnTo>
                      <a:lnTo>
                        <a:pt x="21" y="1"/>
                      </a:lnTo>
                      <a:lnTo>
                        <a:pt x="4" y="0"/>
                      </a:lnTo>
                      <a:lnTo>
                        <a:pt x="0" y="49"/>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3" name="Freeform 451"/>
                <p:cNvSpPr>
                  <a:spLocks/>
                </p:cNvSpPr>
                <p:nvPr/>
              </p:nvSpPr>
              <p:spPr bwMode="auto">
                <a:xfrm>
                  <a:off x="4649" y="3136"/>
                  <a:ext cx="14" cy="23"/>
                </a:xfrm>
                <a:custGeom>
                  <a:avLst/>
                  <a:gdLst>
                    <a:gd name="T0" fmla="*/ 1 w 27"/>
                    <a:gd name="T1" fmla="*/ 1 h 47"/>
                    <a:gd name="T2" fmla="*/ 1 w 27"/>
                    <a:gd name="T3" fmla="*/ 1 h 47"/>
                    <a:gd name="T4" fmla="*/ 1 w 27"/>
                    <a:gd name="T5" fmla="*/ 0 h 47"/>
                    <a:gd name="T6" fmla="*/ 0 w 27"/>
                    <a:gd name="T7" fmla="*/ 0 h 47"/>
                    <a:gd name="T8" fmla="*/ 1 w 27"/>
                    <a:gd name="T9" fmla="*/ 1 h 47"/>
                    <a:gd name="T10" fmla="*/ 0 60000 65536"/>
                    <a:gd name="T11" fmla="*/ 0 60000 65536"/>
                    <a:gd name="T12" fmla="*/ 0 60000 65536"/>
                    <a:gd name="T13" fmla="*/ 0 60000 65536"/>
                    <a:gd name="T14" fmla="*/ 0 60000 65536"/>
                    <a:gd name="T15" fmla="*/ 0 w 27"/>
                    <a:gd name="T16" fmla="*/ 0 h 47"/>
                    <a:gd name="T17" fmla="*/ 27 w 27"/>
                    <a:gd name="T18" fmla="*/ 47 h 47"/>
                  </a:gdLst>
                  <a:ahLst/>
                  <a:cxnLst>
                    <a:cxn ang="T10">
                      <a:pos x="T0" y="T1"/>
                    </a:cxn>
                    <a:cxn ang="T11">
                      <a:pos x="T2" y="T3"/>
                    </a:cxn>
                    <a:cxn ang="T12">
                      <a:pos x="T4" y="T5"/>
                    </a:cxn>
                    <a:cxn ang="T13">
                      <a:pos x="T6" y="T7"/>
                    </a:cxn>
                    <a:cxn ang="T14">
                      <a:pos x="T8" y="T9"/>
                    </a:cxn>
                  </a:cxnLst>
                  <a:rect l="T15" t="T16" r="T17" b="T18"/>
                  <a:pathLst>
                    <a:path w="27" h="47">
                      <a:moveTo>
                        <a:pt x="11" y="47"/>
                      </a:moveTo>
                      <a:lnTo>
                        <a:pt x="27" y="42"/>
                      </a:lnTo>
                      <a:lnTo>
                        <a:pt x="16" y="0"/>
                      </a:lnTo>
                      <a:lnTo>
                        <a:pt x="0" y="4"/>
                      </a:lnTo>
                      <a:lnTo>
                        <a:pt x="11" y="47"/>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4" name="Freeform 452"/>
                <p:cNvSpPr>
                  <a:spLocks/>
                </p:cNvSpPr>
                <p:nvPr/>
              </p:nvSpPr>
              <p:spPr bwMode="auto">
                <a:xfrm>
                  <a:off x="4644" y="3118"/>
                  <a:ext cx="13" cy="20"/>
                </a:xfrm>
                <a:custGeom>
                  <a:avLst/>
                  <a:gdLst>
                    <a:gd name="T0" fmla="*/ 1 w 26"/>
                    <a:gd name="T1" fmla="*/ 2 h 39"/>
                    <a:gd name="T2" fmla="*/ 1 w 26"/>
                    <a:gd name="T3" fmla="*/ 2 h 39"/>
                    <a:gd name="T4" fmla="*/ 1 w 26"/>
                    <a:gd name="T5" fmla="*/ 0 h 39"/>
                    <a:gd name="T6" fmla="*/ 0 w 26"/>
                    <a:gd name="T7" fmla="*/ 1 h 39"/>
                    <a:gd name="T8" fmla="*/ 1 w 26"/>
                    <a:gd name="T9" fmla="*/ 2 h 39"/>
                    <a:gd name="T10" fmla="*/ 0 60000 65536"/>
                    <a:gd name="T11" fmla="*/ 0 60000 65536"/>
                    <a:gd name="T12" fmla="*/ 0 60000 65536"/>
                    <a:gd name="T13" fmla="*/ 0 60000 65536"/>
                    <a:gd name="T14" fmla="*/ 0 60000 65536"/>
                    <a:gd name="T15" fmla="*/ 0 w 26"/>
                    <a:gd name="T16" fmla="*/ 0 h 39"/>
                    <a:gd name="T17" fmla="*/ 26 w 26"/>
                    <a:gd name="T18" fmla="*/ 39 h 39"/>
                  </a:gdLst>
                  <a:ahLst/>
                  <a:cxnLst>
                    <a:cxn ang="T10">
                      <a:pos x="T0" y="T1"/>
                    </a:cxn>
                    <a:cxn ang="T11">
                      <a:pos x="T2" y="T3"/>
                    </a:cxn>
                    <a:cxn ang="T12">
                      <a:pos x="T4" y="T5"/>
                    </a:cxn>
                    <a:cxn ang="T13">
                      <a:pos x="T6" y="T7"/>
                    </a:cxn>
                    <a:cxn ang="T14">
                      <a:pos x="T8" y="T9"/>
                    </a:cxn>
                  </a:cxnLst>
                  <a:rect l="T15" t="T16" r="T17" b="T18"/>
                  <a:pathLst>
                    <a:path w="26" h="39">
                      <a:moveTo>
                        <a:pt x="12" y="39"/>
                      </a:moveTo>
                      <a:lnTo>
                        <a:pt x="26" y="34"/>
                      </a:lnTo>
                      <a:lnTo>
                        <a:pt x="15" y="0"/>
                      </a:lnTo>
                      <a:lnTo>
                        <a:pt x="0" y="6"/>
                      </a:lnTo>
                      <a:lnTo>
                        <a:pt x="12" y="39"/>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5" name="Freeform 453"/>
                <p:cNvSpPr>
                  <a:spLocks/>
                </p:cNvSpPr>
                <p:nvPr/>
              </p:nvSpPr>
              <p:spPr bwMode="auto">
                <a:xfrm>
                  <a:off x="4640" y="3104"/>
                  <a:ext cx="12" cy="17"/>
                </a:xfrm>
                <a:custGeom>
                  <a:avLst/>
                  <a:gdLst>
                    <a:gd name="T0" fmla="*/ 1 w 23"/>
                    <a:gd name="T1" fmla="*/ 2 h 34"/>
                    <a:gd name="T2" fmla="*/ 1 w 23"/>
                    <a:gd name="T3" fmla="*/ 1 h 34"/>
                    <a:gd name="T4" fmla="*/ 1 w 23"/>
                    <a:gd name="T5" fmla="*/ 0 h 34"/>
                    <a:gd name="T6" fmla="*/ 0 w 23"/>
                    <a:gd name="T7" fmla="*/ 1 h 34"/>
                    <a:gd name="T8" fmla="*/ 1 w 23"/>
                    <a:gd name="T9" fmla="*/ 2 h 34"/>
                    <a:gd name="T10" fmla="*/ 0 60000 65536"/>
                    <a:gd name="T11" fmla="*/ 0 60000 65536"/>
                    <a:gd name="T12" fmla="*/ 0 60000 65536"/>
                    <a:gd name="T13" fmla="*/ 0 60000 65536"/>
                    <a:gd name="T14" fmla="*/ 0 60000 65536"/>
                    <a:gd name="T15" fmla="*/ 0 w 23"/>
                    <a:gd name="T16" fmla="*/ 0 h 34"/>
                    <a:gd name="T17" fmla="*/ 23 w 23"/>
                    <a:gd name="T18" fmla="*/ 34 h 34"/>
                  </a:gdLst>
                  <a:ahLst/>
                  <a:cxnLst>
                    <a:cxn ang="T10">
                      <a:pos x="T0" y="T1"/>
                    </a:cxn>
                    <a:cxn ang="T11">
                      <a:pos x="T2" y="T3"/>
                    </a:cxn>
                    <a:cxn ang="T12">
                      <a:pos x="T4" y="T5"/>
                    </a:cxn>
                    <a:cxn ang="T13">
                      <a:pos x="T6" y="T7"/>
                    </a:cxn>
                    <a:cxn ang="T14">
                      <a:pos x="T8" y="T9"/>
                    </a:cxn>
                  </a:cxnLst>
                  <a:rect l="T15" t="T16" r="T17" b="T18"/>
                  <a:pathLst>
                    <a:path w="23" h="34">
                      <a:moveTo>
                        <a:pt x="7" y="34"/>
                      </a:moveTo>
                      <a:lnTo>
                        <a:pt x="23" y="30"/>
                      </a:lnTo>
                      <a:lnTo>
                        <a:pt x="16" y="0"/>
                      </a:lnTo>
                      <a:lnTo>
                        <a:pt x="0" y="5"/>
                      </a:lnTo>
                      <a:lnTo>
                        <a:pt x="7" y="34"/>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6" name="Freeform 454"/>
                <p:cNvSpPr>
                  <a:spLocks/>
                </p:cNvSpPr>
                <p:nvPr/>
              </p:nvSpPr>
              <p:spPr bwMode="auto">
                <a:xfrm>
                  <a:off x="4636" y="3095"/>
                  <a:ext cx="10" cy="14"/>
                </a:xfrm>
                <a:custGeom>
                  <a:avLst/>
                  <a:gdLst>
                    <a:gd name="T0" fmla="*/ 0 w 21"/>
                    <a:gd name="T1" fmla="*/ 1 h 26"/>
                    <a:gd name="T2" fmla="*/ 0 w 21"/>
                    <a:gd name="T3" fmla="*/ 1 h 26"/>
                    <a:gd name="T4" fmla="*/ 0 w 21"/>
                    <a:gd name="T5" fmla="*/ 0 h 26"/>
                    <a:gd name="T6" fmla="*/ 0 w 21"/>
                    <a:gd name="T7" fmla="*/ 1 h 26"/>
                    <a:gd name="T8" fmla="*/ 0 w 21"/>
                    <a:gd name="T9" fmla="*/ 1 h 26"/>
                    <a:gd name="T10" fmla="*/ 0 60000 65536"/>
                    <a:gd name="T11" fmla="*/ 0 60000 65536"/>
                    <a:gd name="T12" fmla="*/ 0 60000 65536"/>
                    <a:gd name="T13" fmla="*/ 0 60000 65536"/>
                    <a:gd name="T14" fmla="*/ 0 60000 65536"/>
                    <a:gd name="T15" fmla="*/ 0 w 21"/>
                    <a:gd name="T16" fmla="*/ 0 h 26"/>
                    <a:gd name="T17" fmla="*/ 21 w 21"/>
                    <a:gd name="T18" fmla="*/ 26 h 26"/>
                  </a:gdLst>
                  <a:ahLst/>
                  <a:cxnLst>
                    <a:cxn ang="T10">
                      <a:pos x="T0" y="T1"/>
                    </a:cxn>
                    <a:cxn ang="T11">
                      <a:pos x="T2" y="T3"/>
                    </a:cxn>
                    <a:cxn ang="T12">
                      <a:pos x="T4" y="T5"/>
                    </a:cxn>
                    <a:cxn ang="T13">
                      <a:pos x="T6" y="T7"/>
                    </a:cxn>
                    <a:cxn ang="T14">
                      <a:pos x="T8" y="T9"/>
                    </a:cxn>
                  </a:cxnLst>
                  <a:rect l="T15" t="T16" r="T17" b="T18"/>
                  <a:pathLst>
                    <a:path w="21" h="26">
                      <a:moveTo>
                        <a:pt x="9" y="26"/>
                      </a:moveTo>
                      <a:lnTo>
                        <a:pt x="21" y="13"/>
                      </a:lnTo>
                      <a:lnTo>
                        <a:pt x="12" y="0"/>
                      </a:lnTo>
                      <a:lnTo>
                        <a:pt x="0" y="13"/>
                      </a:lnTo>
                      <a:lnTo>
                        <a:pt x="9" y="2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7" name="Freeform 455"/>
                <p:cNvSpPr>
                  <a:spLocks/>
                </p:cNvSpPr>
                <p:nvPr/>
              </p:nvSpPr>
              <p:spPr bwMode="auto">
                <a:xfrm>
                  <a:off x="4630" y="3088"/>
                  <a:ext cx="12" cy="14"/>
                </a:xfrm>
                <a:custGeom>
                  <a:avLst/>
                  <a:gdLst>
                    <a:gd name="T0" fmla="*/ 1 w 23"/>
                    <a:gd name="T1" fmla="*/ 1 h 28"/>
                    <a:gd name="T2" fmla="*/ 1 w 23"/>
                    <a:gd name="T3" fmla="*/ 1 h 28"/>
                    <a:gd name="T4" fmla="*/ 1 w 23"/>
                    <a:gd name="T5" fmla="*/ 0 h 28"/>
                    <a:gd name="T6" fmla="*/ 0 w 23"/>
                    <a:gd name="T7" fmla="*/ 1 h 28"/>
                    <a:gd name="T8" fmla="*/ 1 w 23"/>
                    <a:gd name="T9" fmla="*/ 1 h 28"/>
                    <a:gd name="T10" fmla="*/ 0 60000 65536"/>
                    <a:gd name="T11" fmla="*/ 0 60000 65536"/>
                    <a:gd name="T12" fmla="*/ 0 60000 65536"/>
                    <a:gd name="T13" fmla="*/ 0 60000 65536"/>
                    <a:gd name="T14" fmla="*/ 0 60000 65536"/>
                    <a:gd name="T15" fmla="*/ 0 w 23"/>
                    <a:gd name="T16" fmla="*/ 0 h 28"/>
                    <a:gd name="T17" fmla="*/ 23 w 23"/>
                    <a:gd name="T18" fmla="*/ 28 h 28"/>
                  </a:gdLst>
                  <a:ahLst/>
                  <a:cxnLst>
                    <a:cxn ang="T10">
                      <a:pos x="T0" y="T1"/>
                    </a:cxn>
                    <a:cxn ang="T11">
                      <a:pos x="T2" y="T3"/>
                    </a:cxn>
                    <a:cxn ang="T12">
                      <a:pos x="T4" y="T5"/>
                    </a:cxn>
                    <a:cxn ang="T13">
                      <a:pos x="T6" y="T7"/>
                    </a:cxn>
                    <a:cxn ang="T14">
                      <a:pos x="T8" y="T9"/>
                    </a:cxn>
                  </a:cxnLst>
                  <a:rect l="T15" t="T16" r="T17" b="T18"/>
                  <a:pathLst>
                    <a:path w="23" h="28">
                      <a:moveTo>
                        <a:pt x="11" y="28"/>
                      </a:moveTo>
                      <a:lnTo>
                        <a:pt x="23" y="15"/>
                      </a:lnTo>
                      <a:lnTo>
                        <a:pt x="11" y="0"/>
                      </a:lnTo>
                      <a:lnTo>
                        <a:pt x="0" y="14"/>
                      </a:lnTo>
                      <a:lnTo>
                        <a:pt x="11" y="28"/>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8" name="Freeform 456"/>
                <p:cNvSpPr>
                  <a:spLocks/>
                </p:cNvSpPr>
                <p:nvPr/>
              </p:nvSpPr>
              <p:spPr bwMode="auto">
                <a:xfrm>
                  <a:off x="4606" y="3076"/>
                  <a:ext cx="30" cy="19"/>
                </a:xfrm>
                <a:custGeom>
                  <a:avLst/>
                  <a:gdLst>
                    <a:gd name="T0" fmla="*/ 2 w 58"/>
                    <a:gd name="T1" fmla="*/ 1 h 39"/>
                    <a:gd name="T2" fmla="*/ 2 w 58"/>
                    <a:gd name="T3" fmla="*/ 0 h 39"/>
                    <a:gd name="T4" fmla="*/ 1 w 58"/>
                    <a:gd name="T5" fmla="*/ 0 h 39"/>
                    <a:gd name="T6" fmla="*/ 0 w 58"/>
                    <a:gd name="T7" fmla="*/ 0 h 39"/>
                    <a:gd name="T8" fmla="*/ 2 w 58"/>
                    <a:gd name="T9" fmla="*/ 1 h 39"/>
                    <a:gd name="T10" fmla="*/ 0 60000 65536"/>
                    <a:gd name="T11" fmla="*/ 0 60000 65536"/>
                    <a:gd name="T12" fmla="*/ 0 60000 65536"/>
                    <a:gd name="T13" fmla="*/ 0 60000 65536"/>
                    <a:gd name="T14" fmla="*/ 0 60000 65536"/>
                    <a:gd name="T15" fmla="*/ 0 w 58"/>
                    <a:gd name="T16" fmla="*/ 0 h 39"/>
                    <a:gd name="T17" fmla="*/ 58 w 58"/>
                    <a:gd name="T18" fmla="*/ 39 h 39"/>
                  </a:gdLst>
                  <a:ahLst/>
                  <a:cxnLst>
                    <a:cxn ang="T10">
                      <a:pos x="T0" y="T1"/>
                    </a:cxn>
                    <a:cxn ang="T11">
                      <a:pos x="T2" y="T3"/>
                    </a:cxn>
                    <a:cxn ang="T12">
                      <a:pos x="T4" y="T5"/>
                    </a:cxn>
                    <a:cxn ang="T13">
                      <a:pos x="T6" y="T7"/>
                    </a:cxn>
                    <a:cxn ang="T14">
                      <a:pos x="T8" y="T9"/>
                    </a:cxn>
                  </a:cxnLst>
                  <a:rect l="T15" t="T16" r="T17" b="T18"/>
                  <a:pathLst>
                    <a:path w="58" h="39">
                      <a:moveTo>
                        <a:pt x="51" y="39"/>
                      </a:moveTo>
                      <a:lnTo>
                        <a:pt x="58" y="23"/>
                      </a:lnTo>
                      <a:lnTo>
                        <a:pt x="7" y="0"/>
                      </a:lnTo>
                      <a:lnTo>
                        <a:pt x="0" y="16"/>
                      </a:lnTo>
                      <a:lnTo>
                        <a:pt x="51" y="39"/>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9" name="Freeform 457"/>
                <p:cNvSpPr>
                  <a:spLocks/>
                </p:cNvSpPr>
                <p:nvPr/>
              </p:nvSpPr>
              <p:spPr bwMode="auto">
                <a:xfrm>
                  <a:off x="4605" y="3075"/>
                  <a:ext cx="5" cy="9"/>
                </a:xfrm>
                <a:custGeom>
                  <a:avLst/>
                  <a:gdLst>
                    <a:gd name="T0" fmla="*/ 1 w 10"/>
                    <a:gd name="T1" fmla="*/ 1 h 18"/>
                    <a:gd name="T2" fmla="*/ 1 w 10"/>
                    <a:gd name="T3" fmla="*/ 1 h 18"/>
                    <a:gd name="T4" fmla="*/ 1 w 10"/>
                    <a:gd name="T5" fmla="*/ 0 h 18"/>
                    <a:gd name="T6" fmla="*/ 0 w 10"/>
                    <a:gd name="T7" fmla="*/ 1 h 18"/>
                    <a:gd name="T8" fmla="*/ 1 w 10"/>
                    <a:gd name="T9" fmla="*/ 1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3" y="18"/>
                      </a:moveTo>
                      <a:lnTo>
                        <a:pt x="10" y="2"/>
                      </a:lnTo>
                      <a:lnTo>
                        <a:pt x="7" y="0"/>
                      </a:lnTo>
                      <a:lnTo>
                        <a:pt x="0" y="16"/>
                      </a:lnTo>
                      <a:lnTo>
                        <a:pt x="3" y="18"/>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0" name="Freeform 458"/>
                <p:cNvSpPr>
                  <a:spLocks/>
                </p:cNvSpPr>
                <p:nvPr/>
              </p:nvSpPr>
              <p:spPr bwMode="auto">
                <a:xfrm>
                  <a:off x="4579" y="3064"/>
                  <a:ext cx="30" cy="19"/>
                </a:xfrm>
                <a:custGeom>
                  <a:avLst/>
                  <a:gdLst>
                    <a:gd name="T0" fmla="*/ 2 w 60"/>
                    <a:gd name="T1" fmla="*/ 2 h 38"/>
                    <a:gd name="T2" fmla="*/ 2 w 60"/>
                    <a:gd name="T3" fmla="*/ 1 h 38"/>
                    <a:gd name="T4" fmla="*/ 1 w 60"/>
                    <a:gd name="T5" fmla="*/ 0 h 38"/>
                    <a:gd name="T6" fmla="*/ 0 w 60"/>
                    <a:gd name="T7" fmla="*/ 1 h 38"/>
                    <a:gd name="T8" fmla="*/ 2 w 60"/>
                    <a:gd name="T9" fmla="*/ 2 h 38"/>
                    <a:gd name="T10" fmla="*/ 0 60000 65536"/>
                    <a:gd name="T11" fmla="*/ 0 60000 65536"/>
                    <a:gd name="T12" fmla="*/ 0 60000 65536"/>
                    <a:gd name="T13" fmla="*/ 0 60000 65536"/>
                    <a:gd name="T14" fmla="*/ 0 60000 65536"/>
                    <a:gd name="T15" fmla="*/ 0 w 60"/>
                    <a:gd name="T16" fmla="*/ 0 h 38"/>
                    <a:gd name="T17" fmla="*/ 60 w 60"/>
                    <a:gd name="T18" fmla="*/ 38 h 38"/>
                  </a:gdLst>
                  <a:ahLst/>
                  <a:cxnLst>
                    <a:cxn ang="T10">
                      <a:pos x="T0" y="T1"/>
                    </a:cxn>
                    <a:cxn ang="T11">
                      <a:pos x="T2" y="T3"/>
                    </a:cxn>
                    <a:cxn ang="T12">
                      <a:pos x="T4" y="T5"/>
                    </a:cxn>
                    <a:cxn ang="T13">
                      <a:pos x="T6" y="T7"/>
                    </a:cxn>
                    <a:cxn ang="T14">
                      <a:pos x="T8" y="T9"/>
                    </a:cxn>
                  </a:cxnLst>
                  <a:rect l="T15" t="T16" r="T17" b="T18"/>
                  <a:pathLst>
                    <a:path w="60" h="38">
                      <a:moveTo>
                        <a:pt x="53" y="38"/>
                      </a:moveTo>
                      <a:lnTo>
                        <a:pt x="60" y="22"/>
                      </a:lnTo>
                      <a:lnTo>
                        <a:pt x="8" y="0"/>
                      </a:lnTo>
                      <a:lnTo>
                        <a:pt x="0" y="16"/>
                      </a:lnTo>
                      <a:lnTo>
                        <a:pt x="53" y="38"/>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1" name="Freeform 459"/>
                <p:cNvSpPr>
                  <a:spLocks/>
                </p:cNvSpPr>
                <p:nvPr/>
              </p:nvSpPr>
              <p:spPr bwMode="auto">
                <a:xfrm>
                  <a:off x="4566" y="3063"/>
                  <a:ext cx="15" cy="9"/>
                </a:xfrm>
                <a:custGeom>
                  <a:avLst/>
                  <a:gdLst>
                    <a:gd name="T0" fmla="*/ 1 w 29"/>
                    <a:gd name="T1" fmla="*/ 0 h 19"/>
                    <a:gd name="T2" fmla="*/ 1 w 29"/>
                    <a:gd name="T3" fmla="*/ 0 h 19"/>
                    <a:gd name="T4" fmla="*/ 1 w 29"/>
                    <a:gd name="T5" fmla="*/ 0 h 19"/>
                    <a:gd name="T6" fmla="*/ 0 w 29"/>
                    <a:gd name="T7" fmla="*/ 0 h 19"/>
                    <a:gd name="T8" fmla="*/ 1 w 29"/>
                    <a:gd name="T9" fmla="*/ 0 h 19"/>
                    <a:gd name="T10" fmla="*/ 0 60000 65536"/>
                    <a:gd name="T11" fmla="*/ 0 60000 65536"/>
                    <a:gd name="T12" fmla="*/ 0 60000 65536"/>
                    <a:gd name="T13" fmla="*/ 0 60000 65536"/>
                    <a:gd name="T14" fmla="*/ 0 60000 65536"/>
                    <a:gd name="T15" fmla="*/ 0 w 29"/>
                    <a:gd name="T16" fmla="*/ 0 h 19"/>
                    <a:gd name="T17" fmla="*/ 29 w 29"/>
                    <a:gd name="T18" fmla="*/ 19 h 19"/>
                  </a:gdLst>
                  <a:ahLst/>
                  <a:cxnLst>
                    <a:cxn ang="T10">
                      <a:pos x="T0" y="T1"/>
                    </a:cxn>
                    <a:cxn ang="T11">
                      <a:pos x="T2" y="T3"/>
                    </a:cxn>
                    <a:cxn ang="T12">
                      <a:pos x="T4" y="T5"/>
                    </a:cxn>
                    <a:cxn ang="T13">
                      <a:pos x="T6" y="T7"/>
                    </a:cxn>
                    <a:cxn ang="T14">
                      <a:pos x="T8" y="T9"/>
                    </a:cxn>
                  </a:cxnLst>
                  <a:rect l="T15" t="T16" r="T17" b="T18"/>
                  <a:pathLst>
                    <a:path w="29" h="19">
                      <a:moveTo>
                        <a:pt x="27" y="19"/>
                      </a:moveTo>
                      <a:lnTo>
                        <a:pt x="29" y="2"/>
                      </a:lnTo>
                      <a:lnTo>
                        <a:pt x="1" y="0"/>
                      </a:lnTo>
                      <a:lnTo>
                        <a:pt x="0" y="18"/>
                      </a:lnTo>
                      <a:lnTo>
                        <a:pt x="27" y="19"/>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2" name="Freeform 460"/>
                <p:cNvSpPr>
                  <a:spLocks/>
                </p:cNvSpPr>
                <p:nvPr/>
              </p:nvSpPr>
              <p:spPr bwMode="auto">
                <a:xfrm>
                  <a:off x="4542" y="3061"/>
                  <a:ext cx="25" cy="10"/>
                </a:xfrm>
                <a:custGeom>
                  <a:avLst/>
                  <a:gdLst>
                    <a:gd name="T0" fmla="*/ 1 w 51"/>
                    <a:gd name="T1" fmla="*/ 0 h 22"/>
                    <a:gd name="T2" fmla="*/ 1 w 51"/>
                    <a:gd name="T3" fmla="*/ 0 h 22"/>
                    <a:gd name="T4" fmla="*/ 0 w 51"/>
                    <a:gd name="T5" fmla="*/ 0 h 22"/>
                    <a:gd name="T6" fmla="*/ 0 w 51"/>
                    <a:gd name="T7" fmla="*/ 0 h 22"/>
                    <a:gd name="T8" fmla="*/ 1 w 51"/>
                    <a:gd name="T9" fmla="*/ 0 h 22"/>
                    <a:gd name="T10" fmla="*/ 0 60000 65536"/>
                    <a:gd name="T11" fmla="*/ 0 60000 65536"/>
                    <a:gd name="T12" fmla="*/ 0 60000 65536"/>
                    <a:gd name="T13" fmla="*/ 0 60000 65536"/>
                    <a:gd name="T14" fmla="*/ 0 60000 65536"/>
                    <a:gd name="T15" fmla="*/ 0 w 51"/>
                    <a:gd name="T16" fmla="*/ 0 h 22"/>
                    <a:gd name="T17" fmla="*/ 51 w 51"/>
                    <a:gd name="T18" fmla="*/ 22 h 22"/>
                  </a:gdLst>
                  <a:ahLst/>
                  <a:cxnLst>
                    <a:cxn ang="T10">
                      <a:pos x="T0" y="T1"/>
                    </a:cxn>
                    <a:cxn ang="T11">
                      <a:pos x="T2" y="T3"/>
                    </a:cxn>
                    <a:cxn ang="T12">
                      <a:pos x="T4" y="T5"/>
                    </a:cxn>
                    <a:cxn ang="T13">
                      <a:pos x="T6" y="T7"/>
                    </a:cxn>
                    <a:cxn ang="T14">
                      <a:pos x="T8" y="T9"/>
                    </a:cxn>
                  </a:cxnLst>
                  <a:rect l="T15" t="T16" r="T17" b="T18"/>
                  <a:pathLst>
                    <a:path w="51" h="22">
                      <a:moveTo>
                        <a:pt x="50" y="22"/>
                      </a:moveTo>
                      <a:lnTo>
                        <a:pt x="51" y="4"/>
                      </a:lnTo>
                      <a:lnTo>
                        <a:pt x="2" y="0"/>
                      </a:lnTo>
                      <a:lnTo>
                        <a:pt x="0" y="18"/>
                      </a:lnTo>
                      <a:lnTo>
                        <a:pt x="50" y="22"/>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3" name="Freeform 461"/>
                <p:cNvSpPr>
                  <a:spLocks/>
                </p:cNvSpPr>
                <p:nvPr/>
              </p:nvSpPr>
              <p:spPr bwMode="auto">
                <a:xfrm>
                  <a:off x="4531" y="3061"/>
                  <a:ext cx="11" cy="10"/>
                </a:xfrm>
                <a:custGeom>
                  <a:avLst/>
                  <a:gdLst>
                    <a:gd name="T0" fmla="*/ 0 w 24"/>
                    <a:gd name="T1" fmla="*/ 1 h 20"/>
                    <a:gd name="T2" fmla="*/ 0 w 24"/>
                    <a:gd name="T3" fmla="*/ 1 h 20"/>
                    <a:gd name="T4" fmla="*/ 0 w 24"/>
                    <a:gd name="T5" fmla="*/ 0 h 20"/>
                    <a:gd name="T6" fmla="*/ 0 w 24"/>
                    <a:gd name="T7" fmla="*/ 1 h 20"/>
                    <a:gd name="T8" fmla="*/ 0 w 24"/>
                    <a:gd name="T9" fmla="*/ 1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22" y="20"/>
                      </a:moveTo>
                      <a:lnTo>
                        <a:pt x="24" y="3"/>
                      </a:lnTo>
                      <a:lnTo>
                        <a:pt x="2" y="0"/>
                      </a:lnTo>
                      <a:lnTo>
                        <a:pt x="0" y="18"/>
                      </a:lnTo>
                      <a:lnTo>
                        <a:pt x="22" y="2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4" name="Freeform 462"/>
                <p:cNvSpPr>
                  <a:spLocks/>
                </p:cNvSpPr>
                <p:nvPr/>
              </p:nvSpPr>
              <p:spPr bwMode="auto">
                <a:xfrm>
                  <a:off x="4517" y="3061"/>
                  <a:ext cx="14" cy="10"/>
                </a:xfrm>
                <a:custGeom>
                  <a:avLst/>
                  <a:gdLst>
                    <a:gd name="T0" fmla="*/ 0 w 29"/>
                    <a:gd name="T1" fmla="*/ 1 h 20"/>
                    <a:gd name="T2" fmla="*/ 0 w 29"/>
                    <a:gd name="T3" fmla="*/ 0 h 20"/>
                    <a:gd name="T4" fmla="*/ 0 w 29"/>
                    <a:gd name="T5" fmla="*/ 1 h 20"/>
                    <a:gd name="T6" fmla="*/ 0 w 29"/>
                    <a:gd name="T7" fmla="*/ 1 h 20"/>
                    <a:gd name="T8" fmla="*/ 0 w 29"/>
                    <a:gd name="T9" fmla="*/ 1 h 20"/>
                    <a:gd name="T10" fmla="*/ 0 60000 65536"/>
                    <a:gd name="T11" fmla="*/ 0 60000 65536"/>
                    <a:gd name="T12" fmla="*/ 0 60000 65536"/>
                    <a:gd name="T13" fmla="*/ 0 60000 65536"/>
                    <a:gd name="T14" fmla="*/ 0 60000 65536"/>
                    <a:gd name="T15" fmla="*/ 0 w 29"/>
                    <a:gd name="T16" fmla="*/ 0 h 20"/>
                    <a:gd name="T17" fmla="*/ 29 w 29"/>
                    <a:gd name="T18" fmla="*/ 20 h 20"/>
                  </a:gdLst>
                  <a:ahLst/>
                  <a:cxnLst>
                    <a:cxn ang="T10">
                      <a:pos x="T0" y="T1"/>
                    </a:cxn>
                    <a:cxn ang="T11">
                      <a:pos x="T2" y="T3"/>
                    </a:cxn>
                    <a:cxn ang="T12">
                      <a:pos x="T4" y="T5"/>
                    </a:cxn>
                    <a:cxn ang="T13">
                      <a:pos x="T6" y="T7"/>
                    </a:cxn>
                    <a:cxn ang="T14">
                      <a:pos x="T8" y="T9"/>
                    </a:cxn>
                  </a:cxnLst>
                  <a:rect l="T15" t="T16" r="T17" b="T18"/>
                  <a:pathLst>
                    <a:path w="29" h="20">
                      <a:moveTo>
                        <a:pt x="29" y="18"/>
                      </a:moveTo>
                      <a:lnTo>
                        <a:pt x="27" y="0"/>
                      </a:lnTo>
                      <a:lnTo>
                        <a:pt x="0" y="3"/>
                      </a:lnTo>
                      <a:lnTo>
                        <a:pt x="1" y="20"/>
                      </a:lnTo>
                      <a:lnTo>
                        <a:pt x="29" y="18"/>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5" name="Freeform 463"/>
                <p:cNvSpPr>
                  <a:spLocks/>
                </p:cNvSpPr>
                <p:nvPr/>
              </p:nvSpPr>
              <p:spPr bwMode="auto">
                <a:xfrm>
                  <a:off x="4492" y="3061"/>
                  <a:ext cx="26" cy="10"/>
                </a:xfrm>
                <a:custGeom>
                  <a:avLst/>
                  <a:gdLst>
                    <a:gd name="T0" fmla="*/ 2 w 51"/>
                    <a:gd name="T1" fmla="*/ 0 h 22"/>
                    <a:gd name="T2" fmla="*/ 2 w 51"/>
                    <a:gd name="T3" fmla="*/ 0 h 22"/>
                    <a:gd name="T4" fmla="*/ 0 w 51"/>
                    <a:gd name="T5" fmla="*/ 0 h 22"/>
                    <a:gd name="T6" fmla="*/ 1 w 51"/>
                    <a:gd name="T7" fmla="*/ 0 h 22"/>
                    <a:gd name="T8" fmla="*/ 2 w 51"/>
                    <a:gd name="T9" fmla="*/ 0 h 22"/>
                    <a:gd name="T10" fmla="*/ 0 60000 65536"/>
                    <a:gd name="T11" fmla="*/ 0 60000 65536"/>
                    <a:gd name="T12" fmla="*/ 0 60000 65536"/>
                    <a:gd name="T13" fmla="*/ 0 60000 65536"/>
                    <a:gd name="T14" fmla="*/ 0 60000 65536"/>
                    <a:gd name="T15" fmla="*/ 0 w 51"/>
                    <a:gd name="T16" fmla="*/ 0 h 22"/>
                    <a:gd name="T17" fmla="*/ 51 w 51"/>
                    <a:gd name="T18" fmla="*/ 22 h 22"/>
                  </a:gdLst>
                  <a:ahLst/>
                  <a:cxnLst>
                    <a:cxn ang="T10">
                      <a:pos x="T0" y="T1"/>
                    </a:cxn>
                    <a:cxn ang="T11">
                      <a:pos x="T2" y="T3"/>
                    </a:cxn>
                    <a:cxn ang="T12">
                      <a:pos x="T4" y="T5"/>
                    </a:cxn>
                    <a:cxn ang="T13">
                      <a:pos x="T6" y="T7"/>
                    </a:cxn>
                    <a:cxn ang="T14">
                      <a:pos x="T8" y="T9"/>
                    </a:cxn>
                  </a:cxnLst>
                  <a:rect l="T15" t="T16" r="T17" b="T18"/>
                  <a:pathLst>
                    <a:path w="51" h="22">
                      <a:moveTo>
                        <a:pt x="51" y="18"/>
                      </a:moveTo>
                      <a:lnTo>
                        <a:pt x="50" y="0"/>
                      </a:lnTo>
                      <a:lnTo>
                        <a:pt x="0" y="4"/>
                      </a:lnTo>
                      <a:lnTo>
                        <a:pt x="2" y="22"/>
                      </a:lnTo>
                      <a:lnTo>
                        <a:pt x="51" y="18"/>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6" name="Freeform 464"/>
                <p:cNvSpPr>
                  <a:spLocks/>
                </p:cNvSpPr>
                <p:nvPr/>
              </p:nvSpPr>
              <p:spPr bwMode="auto">
                <a:xfrm>
                  <a:off x="4478" y="3063"/>
                  <a:ext cx="15" cy="9"/>
                </a:xfrm>
                <a:custGeom>
                  <a:avLst/>
                  <a:gdLst>
                    <a:gd name="T0" fmla="*/ 0 w 31"/>
                    <a:gd name="T1" fmla="*/ 0 h 19"/>
                    <a:gd name="T2" fmla="*/ 0 w 31"/>
                    <a:gd name="T3" fmla="*/ 0 h 19"/>
                    <a:gd name="T4" fmla="*/ 0 w 31"/>
                    <a:gd name="T5" fmla="*/ 0 h 19"/>
                    <a:gd name="T6" fmla="*/ 0 w 31"/>
                    <a:gd name="T7" fmla="*/ 0 h 19"/>
                    <a:gd name="T8" fmla="*/ 0 w 31"/>
                    <a:gd name="T9" fmla="*/ 0 h 19"/>
                    <a:gd name="T10" fmla="*/ 0 60000 65536"/>
                    <a:gd name="T11" fmla="*/ 0 60000 65536"/>
                    <a:gd name="T12" fmla="*/ 0 60000 65536"/>
                    <a:gd name="T13" fmla="*/ 0 60000 65536"/>
                    <a:gd name="T14" fmla="*/ 0 60000 65536"/>
                    <a:gd name="T15" fmla="*/ 0 w 31"/>
                    <a:gd name="T16" fmla="*/ 0 h 19"/>
                    <a:gd name="T17" fmla="*/ 31 w 31"/>
                    <a:gd name="T18" fmla="*/ 19 h 19"/>
                  </a:gdLst>
                  <a:ahLst/>
                  <a:cxnLst>
                    <a:cxn ang="T10">
                      <a:pos x="T0" y="T1"/>
                    </a:cxn>
                    <a:cxn ang="T11">
                      <a:pos x="T2" y="T3"/>
                    </a:cxn>
                    <a:cxn ang="T12">
                      <a:pos x="T4" y="T5"/>
                    </a:cxn>
                    <a:cxn ang="T13">
                      <a:pos x="T6" y="T7"/>
                    </a:cxn>
                    <a:cxn ang="T14">
                      <a:pos x="T8" y="T9"/>
                    </a:cxn>
                  </a:cxnLst>
                  <a:rect l="T15" t="T16" r="T17" b="T18"/>
                  <a:pathLst>
                    <a:path w="31" h="19">
                      <a:moveTo>
                        <a:pt x="31" y="18"/>
                      </a:moveTo>
                      <a:lnTo>
                        <a:pt x="29" y="0"/>
                      </a:lnTo>
                      <a:lnTo>
                        <a:pt x="0" y="2"/>
                      </a:lnTo>
                      <a:lnTo>
                        <a:pt x="2" y="19"/>
                      </a:lnTo>
                      <a:lnTo>
                        <a:pt x="31" y="18"/>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7" name="Freeform 465"/>
                <p:cNvSpPr>
                  <a:spLocks/>
                </p:cNvSpPr>
                <p:nvPr/>
              </p:nvSpPr>
              <p:spPr bwMode="auto">
                <a:xfrm>
                  <a:off x="4451" y="3064"/>
                  <a:ext cx="29" cy="19"/>
                </a:xfrm>
                <a:custGeom>
                  <a:avLst/>
                  <a:gdLst>
                    <a:gd name="T0" fmla="*/ 1 w 59"/>
                    <a:gd name="T1" fmla="*/ 1 h 38"/>
                    <a:gd name="T2" fmla="*/ 1 w 59"/>
                    <a:gd name="T3" fmla="*/ 0 h 38"/>
                    <a:gd name="T4" fmla="*/ 0 w 59"/>
                    <a:gd name="T5" fmla="*/ 1 h 38"/>
                    <a:gd name="T6" fmla="*/ 0 w 59"/>
                    <a:gd name="T7" fmla="*/ 2 h 38"/>
                    <a:gd name="T8" fmla="*/ 1 w 59"/>
                    <a:gd name="T9" fmla="*/ 1 h 38"/>
                    <a:gd name="T10" fmla="*/ 0 60000 65536"/>
                    <a:gd name="T11" fmla="*/ 0 60000 65536"/>
                    <a:gd name="T12" fmla="*/ 0 60000 65536"/>
                    <a:gd name="T13" fmla="*/ 0 60000 65536"/>
                    <a:gd name="T14" fmla="*/ 0 60000 65536"/>
                    <a:gd name="T15" fmla="*/ 0 w 59"/>
                    <a:gd name="T16" fmla="*/ 0 h 38"/>
                    <a:gd name="T17" fmla="*/ 59 w 59"/>
                    <a:gd name="T18" fmla="*/ 38 h 38"/>
                  </a:gdLst>
                  <a:ahLst/>
                  <a:cxnLst>
                    <a:cxn ang="T10">
                      <a:pos x="T0" y="T1"/>
                    </a:cxn>
                    <a:cxn ang="T11">
                      <a:pos x="T2" y="T3"/>
                    </a:cxn>
                    <a:cxn ang="T12">
                      <a:pos x="T4" y="T5"/>
                    </a:cxn>
                    <a:cxn ang="T13">
                      <a:pos x="T6" y="T7"/>
                    </a:cxn>
                    <a:cxn ang="T14">
                      <a:pos x="T8" y="T9"/>
                    </a:cxn>
                  </a:cxnLst>
                  <a:rect l="T15" t="T16" r="T17" b="T18"/>
                  <a:pathLst>
                    <a:path w="59" h="38">
                      <a:moveTo>
                        <a:pt x="59" y="16"/>
                      </a:moveTo>
                      <a:lnTo>
                        <a:pt x="51" y="0"/>
                      </a:lnTo>
                      <a:lnTo>
                        <a:pt x="0" y="22"/>
                      </a:lnTo>
                      <a:lnTo>
                        <a:pt x="8" y="38"/>
                      </a:lnTo>
                      <a:lnTo>
                        <a:pt x="59" y="1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8" name="Freeform 466"/>
                <p:cNvSpPr>
                  <a:spLocks/>
                </p:cNvSpPr>
                <p:nvPr/>
              </p:nvSpPr>
              <p:spPr bwMode="auto">
                <a:xfrm>
                  <a:off x="4449" y="3075"/>
                  <a:ext cx="5" cy="9"/>
                </a:xfrm>
                <a:custGeom>
                  <a:avLst/>
                  <a:gdLst>
                    <a:gd name="T0" fmla="*/ 0 w 11"/>
                    <a:gd name="T1" fmla="*/ 1 h 18"/>
                    <a:gd name="T2" fmla="*/ 0 w 11"/>
                    <a:gd name="T3" fmla="*/ 0 h 18"/>
                    <a:gd name="T4" fmla="*/ 0 w 11"/>
                    <a:gd name="T5" fmla="*/ 1 h 18"/>
                    <a:gd name="T6" fmla="*/ 0 w 11"/>
                    <a:gd name="T7" fmla="*/ 1 h 18"/>
                    <a:gd name="T8" fmla="*/ 0 w 11"/>
                    <a:gd name="T9" fmla="*/ 1 h 18"/>
                    <a:gd name="T10" fmla="*/ 0 60000 65536"/>
                    <a:gd name="T11" fmla="*/ 0 60000 65536"/>
                    <a:gd name="T12" fmla="*/ 0 60000 65536"/>
                    <a:gd name="T13" fmla="*/ 0 60000 65536"/>
                    <a:gd name="T14" fmla="*/ 0 60000 65536"/>
                    <a:gd name="T15" fmla="*/ 0 w 11"/>
                    <a:gd name="T16" fmla="*/ 0 h 18"/>
                    <a:gd name="T17" fmla="*/ 11 w 11"/>
                    <a:gd name="T18" fmla="*/ 18 h 18"/>
                  </a:gdLst>
                  <a:ahLst/>
                  <a:cxnLst>
                    <a:cxn ang="T10">
                      <a:pos x="T0" y="T1"/>
                    </a:cxn>
                    <a:cxn ang="T11">
                      <a:pos x="T2" y="T3"/>
                    </a:cxn>
                    <a:cxn ang="T12">
                      <a:pos x="T4" y="T5"/>
                    </a:cxn>
                    <a:cxn ang="T13">
                      <a:pos x="T6" y="T7"/>
                    </a:cxn>
                    <a:cxn ang="T14">
                      <a:pos x="T8" y="T9"/>
                    </a:cxn>
                  </a:cxnLst>
                  <a:rect l="T15" t="T16" r="T17" b="T18"/>
                  <a:pathLst>
                    <a:path w="11" h="18">
                      <a:moveTo>
                        <a:pt x="11" y="16"/>
                      </a:moveTo>
                      <a:lnTo>
                        <a:pt x="3" y="0"/>
                      </a:lnTo>
                      <a:lnTo>
                        <a:pt x="0" y="2"/>
                      </a:lnTo>
                      <a:lnTo>
                        <a:pt x="8" y="18"/>
                      </a:lnTo>
                      <a:lnTo>
                        <a:pt x="11" y="1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9" name="Freeform 467"/>
                <p:cNvSpPr>
                  <a:spLocks/>
                </p:cNvSpPr>
                <p:nvPr/>
              </p:nvSpPr>
              <p:spPr bwMode="auto">
                <a:xfrm>
                  <a:off x="4424" y="3076"/>
                  <a:ext cx="29" cy="19"/>
                </a:xfrm>
                <a:custGeom>
                  <a:avLst/>
                  <a:gdLst>
                    <a:gd name="T0" fmla="*/ 2 w 57"/>
                    <a:gd name="T1" fmla="*/ 0 h 39"/>
                    <a:gd name="T2" fmla="*/ 2 w 57"/>
                    <a:gd name="T3" fmla="*/ 0 h 39"/>
                    <a:gd name="T4" fmla="*/ 0 w 57"/>
                    <a:gd name="T5" fmla="*/ 0 h 39"/>
                    <a:gd name="T6" fmla="*/ 1 w 57"/>
                    <a:gd name="T7" fmla="*/ 1 h 39"/>
                    <a:gd name="T8" fmla="*/ 2 w 57"/>
                    <a:gd name="T9" fmla="*/ 0 h 39"/>
                    <a:gd name="T10" fmla="*/ 0 60000 65536"/>
                    <a:gd name="T11" fmla="*/ 0 60000 65536"/>
                    <a:gd name="T12" fmla="*/ 0 60000 65536"/>
                    <a:gd name="T13" fmla="*/ 0 60000 65536"/>
                    <a:gd name="T14" fmla="*/ 0 60000 65536"/>
                    <a:gd name="T15" fmla="*/ 0 w 57"/>
                    <a:gd name="T16" fmla="*/ 0 h 39"/>
                    <a:gd name="T17" fmla="*/ 57 w 57"/>
                    <a:gd name="T18" fmla="*/ 39 h 39"/>
                  </a:gdLst>
                  <a:ahLst/>
                  <a:cxnLst>
                    <a:cxn ang="T10">
                      <a:pos x="T0" y="T1"/>
                    </a:cxn>
                    <a:cxn ang="T11">
                      <a:pos x="T2" y="T3"/>
                    </a:cxn>
                    <a:cxn ang="T12">
                      <a:pos x="T4" y="T5"/>
                    </a:cxn>
                    <a:cxn ang="T13">
                      <a:pos x="T6" y="T7"/>
                    </a:cxn>
                    <a:cxn ang="T14">
                      <a:pos x="T8" y="T9"/>
                    </a:cxn>
                  </a:cxnLst>
                  <a:rect l="T15" t="T16" r="T17" b="T18"/>
                  <a:pathLst>
                    <a:path w="57" h="39">
                      <a:moveTo>
                        <a:pt x="57" y="16"/>
                      </a:moveTo>
                      <a:lnTo>
                        <a:pt x="49" y="0"/>
                      </a:lnTo>
                      <a:lnTo>
                        <a:pt x="0" y="23"/>
                      </a:lnTo>
                      <a:lnTo>
                        <a:pt x="7" y="39"/>
                      </a:lnTo>
                      <a:lnTo>
                        <a:pt x="57" y="1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90" name="Freeform 468"/>
                <p:cNvSpPr>
                  <a:spLocks/>
                </p:cNvSpPr>
                <p:nvPr/>
              </p:nvSpPr>
              <p:spPr bwMode="auto">
                <a:xfrm>
                  <a:off x="4417" y="3088"/>
                  <a:ext cx="12" cy="14"/>
                </a:xfrm>
                <a:custGeom>
                  <a:avLst/>
                  <a:gdLst>
                    <a:gd name="T0" fmla="*/ 1 w 24"/>
                    <a:gd name="T1" fmla="*/ 1 h 28"/>
                    <a:gd name="T2" fmla="*/ 1 w 24"/>
                    <a:gd name="T3" fmla="*/ 0 h 28"/>
                    <a:gd name="T4" fmla="*/ 0 w 24"/>
                    <a:gd name="T5" fmla="*/ 1 h 28"/>
                    <a:gd name="T6" fmla="*/ 1 w 24"/>
                    <a:gd name="T7" fmla="*/ 1 h 28"/>
                    <a:gd name="T8" fmla="*/ 1 w 24"/>
                    <a:gd name="T9" fmla="*/ 1 h 28"/>
                    <a:gd name="T10" fmla="*/ 0 60000 65536"/>
                    <a:gd name="T11" fmla="*/ 0 60000 65536"/>
                    <a:gd name="T12" fmla="*/ 0 60000 65536"/>
                    <a:gd name="T13" fmla="*/ 0 60000 65536"/>
                    <a:gd name="T14" fmla="*/ 0 60000 65536"/>
                    <a:gd name="T15" fmla="*/ 0 w 24"/>
                    <a:gd name="T16" fmla="*/ 0 h 28"/>
                    <a:gd name="T17" fmla="*/ 24 w 24"/>
                    <a:gd name="T18" fmla="*/ 28 h 28"/>
                  </a:gdLst>
                  <a:ahLst/>
                  <a:cxnLst>
                    <a:cxn ang="T10">
                      <a:pos x="T0" y="T1"/>
                    </a:cxn>
                    <a:cxn ang="T11">
                      <a:pos x="T2" y="T3"/>
                    </a:cxn>
                    <a:cxn ang="T12">
                      <a:pos x="T4" y="T5"/>
                    </a:cxn>
                    <a:cxn ang="T13">
                      <a:pos x="T6" y="T7"/>
                    </a:cxn>
                    <a:cxn ang="T14">
                      <a:pos x="T8" y="T9"/>
                    </a:cxn>
                  </a:cxnLst>
                  <a:rect l="T15" t="T16" r="T17" b="T18"/>
                  <a:pathLst>
                    <a:path w="24" h="28">
                      <a:moveTo>
                        <a:pt x="24" y="14"/>
                      </a:moveTo>
                      <a:lnTo>
                        <a:pt x="12" y="0"/>
                      </a:lnTo>
                      <a:lnTo>
                        <a:pt x="0" y="15"/>
                      </a:lnTo>
                      <a:lnTo>
                        <a:pt x="12" y="28"/>
                      </a:lnTo>
                      <a:lnTo>
                        <a:pt x="24" y="14"/>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91" name="Freeform 469"/>
                <p:cNvSpPr>
                  <a:spLocks/>
                </p:cNvSpPr>
                <p:nvPr/>
              </p:nvSpPr>
              <p:spPr bwMode="auto">
                <a:xfrm>
                  <a:off x="4413" y="3095"/>
                  <a:ext cx="10" cy="14"/>
                </a:xfrm>
                <a:custGeom>
                  <a:avLst/>
                  <a:gdLst>
                    <a:gd name="T0" fmla="*/ 1 w 20"/>
                    <a:gd name="T1" fmla="*/ 1 h 26"/>
                    <a:gd name="T2" fmla="*/ 1 w 20"/>
                    <a:gd name="T3" fmla="*/ 0 h 26"/>
                    <a:gd name="T4" fmla="*/ 0 w 20"/>
                    <a:gd name="T5" fmla="*/ 1 h 26"/>
                    <a:gd name="T6" fmla="*/ 1 w 20"/>
                    <a:gd name="T7" fmla="*/ 1 h 26"/>
                    <a:gd name="T8" fmla="*/ 1 w 20"/>
                    <a:gd name="T9" fmla="*/ 1 h 26"/>
                    <a:gd name="T10" fmla="*/ 0 60000 65536"/>
                    <a:gd name="T11" fmla="*/ 0 60000 65536"/>
                    <a:gd name="T12" fmla="*/ 0 60000 65536"/>
                    <a:gd name="T13" fmla="*/ 0 60000 65536"/>
                    <a:gd name="T14" fmla="*/ 0 60000 65536"/>
                    <a:gd name="T15" fmla="*/ 0 w 20"/>
                    <a:gd name="T16" fmla="*/ 0 h 26"/>
                    <a:gd name="T17" fmla="*/ 20 w 20"/>
                    <a:gd name="T18" fmla="*/ 26 h 26"/>
                  </a:gdLst>
                  <a:ahLst/>
                  <a:cxnLst>
                    <a:cxn ang="T10">
                      <a:pos x="T0" y="T1"/>
                    </a:cxn>
                    <a:cxn ang="T11">
                      <a:pos x="T2" y="T3"/>
                    </a:cxn>
                    <a:cxn ang="T12">
                      <a:pos x="T4" y="T5"/>
                    </a:cxn>
                    <a:cxn ang="T13">
                      <a:pos x="T6" y="T7"/>
                    </a:cxn>
                    <a:cxn ang="T14">
                      <a:pos x="T8" y="T9"/>
                    </a:cxn>
                  </a:cxnLst>
                  <a:rect l="T15" t="T16" r="T17" b="T18"/>
                  <a:pathLst>
                    <a:path w="20" h="26">
                      <a:moveTo>
                        <a:pt x="20" y="13"/>
                      </a:moveTo>
                      <a:lnTo>
                        <a:pt x="8" y="0"/>
                      </a:lnTo>
                      <a:lnTo>
                        <a:pt x="0" y="13"/>
                      </a:lnTo>
                      <a:lnTo>
                        <a:pt x="11" y="26"/>
                      </a:lnTo>
                      <a:lnTo>
                        <a:pt x="20" y="13"/>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92" name="Freeform 470"/>
                <p:cNvSpPr>
                  <a:spLocks/>
                </p:cNvSpPr>
                <p:nvPr/>
              </p:nvSpPr>
              <p:spPr bwMode="auto">
                <a:xfrm>
                  <a:off x="4216" y="2843"/>
                  <a:ext cx="9" cy="943"/>
                </a:xfrm>
                <a:custGeom>
                  <a:avLst/>
                  <a:gdLst>
                    <a:gd name="T0" fmla="*/ 0 w 19"/>
                    <a:gd name="T1" fmla="*/ 0 h 1886"/>
                    <a:gd name="T2" fmla="*/ 0 w 19"/>
                    <a:gd name="T3" fmla="*/ 0 h 1886"/>
                    <a:gd name="T4" fmla="*/ 0 w 19"/>
                    <a:gd name="T5" fmla="*/ 59 h 1886"/>
                    <a:gd name="T6" fmla="*/ 0 w 19"/>
                    <a:gd name="T7" fmla="*/ 59 h 1886"/>
                    <a:gd name="T8" fmla="*/ 0 w 19"/>
                    <a:gd name="T9" fmla="*/ 0 h 1886"/>
                    <a:gd name="T10" fmla="*/ 0 60000 65536"/>
                    <a:gd name="T11" fmla="*/ 0 60000 65536"/>
                    <a:gd name="T12" fmla="*/ 0 60000 65536"/>
                    <a:gd name="T13" fmla="*/ 0 60000 65536"/>
                    <a:gd name="T14" fmla="*/ 0 60000 65536"/>
                    <a:gd name="T15" fmla="*/ 0 w 19"/>
                    <a:gd name="T16" fmla="*/ 0 h 1886"/>
                    <a:gd name="T17" fmla="*/ 19 w 19"/>
                    <a:gd name="T18" fmla="*/ 1886 h 1886"/>
                  </a:gdLst>
                  <a:ahLst/>
                  <a:cxnLst>
                    <a:cxn ang="T10">
                      <a:pos x="T0" y="T1"/>
                    </a:cxn>
                    <a:cxn ang="T11">
                      <a:pos x="T2" y="T3"/>
                    </a:cxn>
                    <a:cxn ang="T12">
                      <a:pos x="T4" y="T5"/>
                    </a:cxn>
                    <a:cxn ang="T13">
                      <a:pos x="T6" y="T7"/>
                    </a:cxn>
                    <a:cxn ang="T14">
                      <a:pos x="T8" y="T9"/>
                    </a:cxn>
                  </a:cxnLst>
                  <a:rect l="T15" t="T16" r="T17" b="T18"/>
                  <a:pathLst>
                    <a:path w="19" h="1886">
                      <a:moveTo>
                        <a:pt x="18" y="0"/>
                      </a:moveTo>
                      <a:lnTo>
                        <a:pt x="0" y="0"/>
                      </a:lnTo>
                      <a:lnTo>
                        <a:pt x="2" y="1886"/>
                      </a:lnTo>
                      <a:lnTo>
                        <a:pt x="19" y="1886"/>
                      </a:lnTo>
                      <a:lnTo>
                        <a:pt x="18"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93" name="Freeform 471"/>
                <p:cNvSpPr>
                  <a:spLocks/>
                </p:cNvSpPr>
                <p:nvPr/>
              </p:nvSpPr>
              <p:spPr bwMode="auto">
                <a:xfrm>
                  <a:off x="4835" y="2843"/>
                  <a:ext cx="9" cy="943"/>
                </a:xfrm>
                <a:custGeom>
                  <a:avLst/>
                  <a:gdLst>
                    <a:gd name="T0" fmla="*/ 0 w 19"/>
                    <a:gd name="T1" fmla="*/ 0 h 1886"/>
                    <a:gd name="T2" fmla="*/ 0 w 19"/>
                    <a:gd name="T3" fmla="*/ 0 h 1886"/>
                    <a:gd name="T4" fmla="*/ 0 w 19"/>
                    <a:gd name="T5" fmla="*/ 59 h 1886"/>
                    <a:gd name="T6" fmla="*/ 0 w 19"/>
                    <a:gd name="T7" fmla="*/ 59 h 1886"/>
                    <a:gd name="T8" fmla="*/ 0 w 19"/>
                    <a:gd name="T9" fmla="*/ 0 h 1886"/>
                    <a:gd name="T10" fmla="*/ 0 60000 65536"/>
                    <a:gd name="T11" fmla="*/ 0 60000 65536"/>
                    <a:gd name="T12" fmla="*/ 0 60000 65536"/>
                    <a:gd name="T13" fmla="*/ 0 60000 65536"/>
                    <a:gd name="T14" fmla="*/ 0 60000 65536"/>
                    <a:gd name="T15" fmla="*/ 0 w 19"/>
                    <a:gd name="T16" fmla="*/ 0 h 1886"/>
                    <a:gd name="T17" fmla="*/ 19 w 19"/>
                    <a:gd name="T18" fmla="*/ 1886 h 1886"/>
                  </a:gdLst>
                  <a:ahLst/>
                  <a:cxnLst>
                    <a:cxn ang="T10">
                      <a:pos x="T0" y="T1"/>
                    </a:cxn>
                    <a:cxn ang="T11">
                      <a:pos x="T2" y="T3"/>
                    </a:cxn>
                    <a:cxn ang="T12">
                      <a:pos x="T4" y="T5"/>
                    </a:cxn>
                    <a:cxn ang="T13">
                      <a:pos x="T6" y="T7"/>
                    </a:cxn>
                    <a:cxn ang="T14">
                      <a:pos x="T8" y="T9"/>
                    </a:cxn>
                  </a:cxnLst>
                  <a:rect l="T15" t="T16" r="T17" b="T18"/>
                  <a:pathLst>
                    <a:path w="19" h="1886">
                      <a:moveTo>
                        <a:pt x="17" y="0"/>
                      </a:moveTo>
                      <a:lnTo>
                        <a:pt x="0" y="0"/>
                      </a:lnTo>
                      <a:lnTo>
                        <a:pt x="1" y="1886"/>
                      </a:lnTo>
                      <a:lnTo>
                        <a:pt x="19" y="1886"/>
                      </a:lnTo>
                      <a:lnTo>
                        <a:pt x="17"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94" name="Freeform 472"/>
                <p:cNvSpPr>
                  <a:spLocks/>
                </p:cNvSpPr>
                <p:nvPr/>
              </p:nvSpPr>
              <p:spPr bwMode="auto">
                <a:xfrm>
                  <a:off x="4220" y="3782"/>
                  <a:ext cx="619" cy="9"/>
                </a:xfrm>
                <a:custGeom>
                  <a:avLst/>
                  <a:gdLst>
                    <a:gd name="T0" fmla="*/ 0 w 1239"/>
                    <a:gd name="T1" fmla="*/ 0 h 19"/>
                    <a:gd name="T2" fmla="*/ 0 w 1239"/>
                    <a:gd name="T3" fmla="*/ 0 h 19"/>
                    <a:gd name="T4" fmla="*/ 38 w 1239"/>
                    <a:gd name="T5" fmla="*/ 0 h 19"/>
                    <a:gd name="T6" fmla="*/ 38 w 1239"/>
                    <a:gd name="T7" fmla="*/ 0 h 19"/>
                    <a:gd name="T8" fmla="*/ 0 w 1239"/>
                    <a:gd name="T9" fmla="*/ 0 h 19"/>
                    <a:gd name="T10" fmla="*/ 0 60000 65536"/>
                    <a:gd name="T11" fmla="*/ 0 60000 65536"/>
                    <a:gd name="T12" fmla="*/ 0 60000 65536"/>
                    <a:gd name="T13" fmla="*/ 0 60000 65536"/>
                    <a:gd name="T14" fmla="*/ 0 60000 65536"/>
                    <a:gd name="T15" fmla="*/ 0 w 1239"/>
                    <a:gd name="T16" fmla="*/ 0 h 19"/>
                    <a:gd name="T17" fmla="*/ 1239 w 1239"/>
                    <a:gd name="T18" fmla="*/ 19 h 19"/>
                  </a:gdLst>
                  <a:ahLst/>
                  <a:cxnLst>
                    <a:cxn ang="T10">
                      <a:pos x="T0" y="T1"/>
                    </a:cxn>
                    <a:cxn ang="T11">
                      <a:pos x="T2" y="T3"/>
                    </a:cxn>
                    <a:cxn ang="T12">
                      <a:pos x="T4" y="T5"/>
                    </a:cxn>
                    <a:cxn ang="T13">
                      <a:pos x="T6" y="T7"/>
                    </a:cxn>
                    <a:cxn ang="T14">
                      <a:pos x="T8" y="T9"/>
                    </a:cxn>
                  </a:cxnLst>
                  <a:rect l="T15" t="T16" r="T17" b="T18"/>
                  <a:pathLst>
                    <a:path w="1239" h="19">
                      <a:moveTo>
                        <a:pt x="0" y="0"/>
                      </a:moveTo>
                      <a:lnTo>
                        <a:pt x="0" y="17"/>
                      </a:lnTo>
                      <a:lnTo>
                        <a:pt x="1239" y="19"/>
                      </a:lnTo>
                      <a:lnTo>
                        <a:pt x="1239" y="1"/>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95" name="Freeform 473"/>
                <p:cNvSpPr>
                  <a:spLocks/>
                </p:cNvSpPr>
                <p:nvPr/>
              </p:nvSpPr>
              <p:spPr bwMode="auto">
                <a:xfrm>
                  <a:off x="4220" y="2839"/>
                  <a:ext cx="619" cy="9"/>
                </a:xfrm>
                <a:custGeom>
                  <a:avLst/>
                  <a:gdLst>
                    <a:gd name="T0" fmla="*/ 0 w 1239"/>
                    <a:gd name="T1" fmla="*/ 0 h 19"/>
                    <a:gd name="T2" fmla="*/ 0 w 1239"/>
                    <a:gd name="T3" fmla="*/ 0 h 19"/>
                    <a:gd name="T4" fmla="*/ 38 w 1239"/>
                    <a:gd name="T5" fmla="*/ 0 h 19"/>
                    <a:gd name="T6" fmla="*/ 38 w 1239"/>
                    <a:gd name="T7" fmla="*/ 0 h 19"/>
                    <a:gd name="T8" fmla="*/ 0 w 1239"/>
                    <a:gd name="T9" fmla="*/ 0 h 19"/>
                    <a:gd name="T10" fmla="*/ 0 60000 65536"/>
                    <a:gd name="T11" fmla="*/ 0 60000 65536"/>
                    <a:gd name="T12" fmla="*/ 0 60000 65536"/>
                    <a:gd name="T13" fmla="*/ 0 60000 65536"/>
                    <a:gd name="T14" fmla="*/ 0 60000 65536"/>
                    <a:gd name="T15" fmla="*/ 0 w 1239"/>
                    <a:gd name="T16" fmla="*/ 0 h 19"/>
                    <a:gd name="T17" fmla="*/ 1239 w 1239"/>
                    <a:gd name="T18" fmla="*/ 19 h 19"/>
                  </a:gdLst>
                  <a:ahLst/>
                  <a:cxnLst>
                    <a:cxn ang="T10">
                      <a:pos x="T0" y="T1"/>
                    </a:cxn>
                    <a:cxn ang="T11">
                      <a:pos x="T2" y="T3"/>
                    </a:cxn>
                    <a:cxn ang="T12">
                      <a:pos x="T4" y="T5"/>
                    </a:cxn>
                    <a:cxn ang="T13">
                      <a:pos x="T6" y="T7"/>
                    </a:cxn>
                    <a:cxn ang="T14">
                      <a:pos x="T8" y="T9"/>
                    </a:cxn>
                  </a:cxnLst>
                  <a:rect l="T15" t="T16" r="T17" b="T18"/>
                  <a:pathLst>
                    <a:path w="1239" h="19">
                      <a:moveTo>
                        <a:pt x="0" y="0"/>
                      </a:moveTo>
                      <a:lnTo>
                        <a:pt x="0" y="18"/>
                      </a:lnTo>
                      <a:lnTo>
                        <a:pt x="1239" y="19"/>
                      </a:lnTo>
                      <a:lnTo>
                        <a:pt x="1239" y="2"/>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grpSp>
        </p:grpSp>
      </p:grpSp>
      <p:grpSp>
        <p:nvGrpSpPr>
          <p:cNvPr id="55308" name="Group 474"/>
          <p:cNvGrpSpPr>
            <a:grpSpLocks/>
          </p:cNvGrpSpPr>
          <p:nvPr/>
        </p:nvGrpSpPr>
        <p:grpSpPr bwMode="auto">
          <a:xfrm>
            <a:off x="6249988" y="1676400"/>
            <a:ext cx="2589212" cy="1906588"/>
            <a:chOff x="2256" y="1152"/>
            <a:chExt cx="1631" cy="1201"/>
          </a:xfrm>
        </p:grpSpPr>
        <p:grpSp>
          <p:nvGrpSpPr>
            <p:cNvPr id="55703" name="Group 475"/>
            <p:cNvGrpSpPr>
              <a:grpSpLocks/>
            </p:cNvGrpSpPr>
            <p:nvPr/>
          </p:nvGrpSpPr>
          <p:grpSpPr bwMode="auto">
            <a:xfrm>
              <a:off x="3079" y="1944"/>
              <a:ext cx="808" cy="409"/>
              <a:chOff x="3120" y="2232"/>
              <a:chExt cx="808" cy="409"/>
            </a:xfrm>
          </p:grpSpPr>
          <p:sp>
            <p:nvSpPr>
              <p:cNvPr id="55939" name="Rectangle 476"/>
              <p:cNvSpPr>
                <a:spLocks noChangeArrowheads="1"/>
              </p:cNvSpPr>
              <p:nvPr/>
            </p:nvSpPr>
            <p:spPr bwMode="auto">
              <a:xfrm>
                <a:off x="3120" y="2309"/>
                <a:ext cx="644" cy="316"/>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940" name="Rectangle 477"/>
              <p:cNvSpPr>
                <a:spLocks noChangeArrowheads="1"/>
              </p:cNvSpPr>
              <p:nvPr/>
            </p:nvSpPr>
            <p:spPr bwMode="auto">
              <a:xfrm>
                <a:off x="3162" y="2232"/>
                <a:ext cx="766" cy="125"/>
              </a:xfrm>
              <a:prstGeom prst="rect">
                <a:avLst/>
              </a:prstGeom>
              <a:noFill/>
              <a:ln w="9525">
                <a:noFill/>
                <a:miter lim="800000"/>
                <a:headEnd/>
                <a:tailEnd/>
              </a:ln>
            </p:spPr>
            <p:txBody>
              <a:bodyPr wrap="none" lIns="0" tIns="0" rIns="0" bIns="0">
                <a:prstTxWarp prst="textNoShape">
                  <a:avLst/>
                </a:prstTxWarp>
                <a:spAutoFit/>
              </a:bodyPr>
              <a:lstStyle/>
              <a:p>
                <a:r>
                  <a:rPr lang="en-US" altLang="zh-TW" sz="1300">
                    <a:solidFill>
                      <a:srgbClr val="000000"/>
                    </a:solidFill>
                    <a:latin typeface="Arial Narrow" charset="0"/>
                  </a:rPr>
                  <a:t>D &lt; D/2 (=2.75 µm) </a:t>
                </a:r>
                <a:endParaRPr lang="en-US" altLang="zh-TW" sz="1300">
                  <a:latin typeface="Times New Roman" charset="0"/>
                </a:endParaRPr>
              </a:p>
            </p:txBody>
          </p:sp>
          <p:sp>
            <p:nvSpPr>
              <p:cNvPr id="55941" name="Rectangle 478"/>
              <p:cNvSpPr>
                <a:spLocks noChangeArrowheads="1"/>
              </p:cNvSpPr>
              <p:nvPr/>
            </p:nvSpPr>
            <p:spPr bwMode="auto">
              <a:xfrm>
                <a:off x="3162" y="2376"/>
                <a:ext cx="517" cy="125"/>
              </a:xfrm>
              <a:prstGeom prst="rect">
                <a:avLst/>
              </a:prstGeom>
              <a:noFill/>
              <a:ln w="9525">
                <a:noFill/>
                <a:miter lim="800000"/>
                <a:headEnd/>
                <a:tailEnd/>
              </a:ln>
            </p:spPr>
            <p:txBody>
              <a:bodyPr wrap="none" lIns="0" tIns="0" rIns="0" bIns="0">
                <a:prstTxWarp prst="textNoShape">
                  <a:avLst/>
                </a:prstTxWarp>
                <a:spAutoFit/>
              </a:bodyPr>
              <a:lstStyle/>
              <a:p>
                <a:r>
                  <a:rPr lang="en-US" altLang="zh-TW" sz="1300">
                    <a:solidFill>
                      <a:srgbClr val="000000"/>
                    </a:solidFill>
                    <a:latin typeface="Arial Narrow" charset="0"/>
                  </a:rPr>
                  <a:t>14255 grains </a:t>
                </a:r>
                <a:endParaRPr lang="en-US" altLang="zh-TW" sz="1300">
                  <a:latin typeface="Times New Roman" charset="0"/>
                </a:endParaRPr>
              </a:p>
            </p:txBody>
          </p:sp>
          <p:sp>
            <p:nvSpPr>
              <p:cNvPr id="55942" name="Rectangle 479"/>
              <p:cNvSpPr>
                <a:spLocks noChangeArrowheads="1"/>
              </p:cNvSpPr>
              <p:nvPr/>
            </p:nvSpPr>
            <p:spPr bwMode="auto">
              <a:xfrm>
                <a:off x="3162" y="2515"/>
                <a:ext cx="388" cy="126"/>
              </a:xfrm>
              <a:prstGeom prst="rect">
                <a:avLst/>
              </a:prstGeom>
              <a:noFill/>
              <a:ln w="9525">
                <a:noFill/>
                <a:miter lim="800000"/>
                <a:headEnd/>
                <a:tailEnd/>
              </a:ln>
            </p:spPr>
            <p:txBody>
              <a:bodyPr wrap="none" lIns="0" tIns="0" rIns="0" bIns="0">
                <a:prstTxWarp prst="textNoShape">
                  <a:avLst/>
                </a:prstTxWarp>
                <a:spAutoFit/>
              </a:bodyPr>
              <a:lstStyle/>
              <a:p>
                <a:r>
                  <a:rPr lang="en-US" altLang="zh-TW" sz="1300">
                    <a:solidFill>
                      <a:srgbClr val="000000"/>
                    </a:solidFill>
                    <a:latin typeface="Arial Narrow" charset="0"/>
                  </a:rPr>
                  <a:t>1.7% surf.</a:t>
                </a:r>
                <a:endParaRPr lang="en-US" altLang="zh-TW" sz="1300">
                  <a:latin typeface="Times New Roman" charset="0"/>
                </a:endParaRPr>
              </a:p>
            </p:txBody>
          </p:sp>
          <p:sp>
            <p:nvSpPr>
              <p:cNvPr id="55943" name="Line 480"/>
              <p:cNvSpPr>
                <a:spLocks noChangeShapeType="1"/>
              </p:cNvSpPr>
              <p:nvPr/>
            </p:nvSpPr>
            <p:spPr bwMode="auto">
              <a:xfrm>
                <a:off x="3278" y="2332"/>
                <a:ext cx="35" cy="1"/>
              </a:xfrm>
              <a:prstGeom prst="line">
                <a:avLst/>
              </a:prstGeom>
              <a:noFill/>
              <a:ln w="6350">
                <a:solidFill>
                  <a:srgbClr val="000000"/>
                </a:solidFill>
                <a:round/>
                <a:headEnd/>
                <a:tailEnd/>
              </a:ln>
            </p:spPr>
            <p:txBody>
              <a:bodyPr>
                <a:prstTxWarp prst="textNoShape">
                  <a:avLst/>
                </a:prstTxWarp>
              </a:bodyPr>
              <a:lstStyle/>
              <a:p>
                <a:endParaRPr lang="en-US"/>
              </a:p>
            </p:txBody>
          </p:sp>
        </p:grpSp>
        <p:grpSp>
          <p:nvGrpSpPr>
            <p:cNvPr id="55704" name="Group 481"/>
            <p:cNvGrpSpPr>
              <a:grpSpLocks/>
            </p:cNvGrpSpPr>
            <p:nvPr/>
          </p:nvGrpSpPr>
          <p:grpSpPr bwMode="auto">
            <a:xfrm>
              <a:off x="2256" y="1152"/>
              <a:ext cx="768" cy="1200"/>
              <a:chOff x="3375" y="2836"/>
              <a:chExt cx="629" cy="954"/>
            </a:xfrm>
          </p:grpSpPr>
          <p:sp>
            <p:nvSpPr>
              <p:cNvPr id="55705" name="Rectangle 482"/>
              <p:cNvSpPr>
                <a:spLocks noChangeArrowheads="1"/>
              </p:cNvSpPr>
              <p:nvPr/>
            </p:nvSpPr>
            <p:spPr bwMode="auto">
              <a:xfrm>
                <a:off x="3376" y="2843"/>
                <a:ext cx="624" cy="945"/>
              </a:xfrm>
              <a:prstGeom prst="rect">
                <a:avLst/>
              </a:prstGeom>
              <a:solidFill>
                <a:srgbClr val="FFFFFF"/>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grpSp>
            <p:nvGrpSpPr>
              <p:cNvPr id="55706" name="Group 483"/>
              <p:cNvGrpSpPr>
                <a:grpSpLocks/>
              </p:cNvGrpSpPr>
              <p:nvPr/>
            </p:nvGrpSpPr>
            <p:grpSpPr bwMode="auto">
              <a:xfrm>
                <a:off x="3375" y="2836"/>
                <a:ext cx="629" cy="954"/>
                <a:chOff x="3375" y="2836"/>
                <a:chExt cx="629" cy="954"/>
              </a:xfrm>
            </p:grpSpPr>
            <p:sp>
              <p:nvSpPr>
                <p:cNvPr id="55707" name="Freeform 484"/>
                <p:cNvSpPr>
                  <a:spLocks/>
                </p:cNvSpPr>
                <p:nvPr/>
              </p:nvSpPr>
              <p:spPr bwMode="auto">
                <a:xfrm>
                  <a:off x="3427" y="3781"/>
                  <a:ext cx="8" cy="6"/>
                </a:xfrm>
                <a:custGeom>
                  <a:avLst/>
                  <a:gdLst>
                    <a:gd name="T0" fmla="*/ 0 w 14"/>
                    <a:gd name="T1" fmla="*/ 1 h 12"/>
                    <a:gd name="T2" fmla="*/ 1 w 14"/>
                    <a:gd name="T3" fmla="*/ 1 h 12"/>
                    <a:gd name="T4" fmla="*/ 1 w 14"/>
                    <a:gd name="T5" fmla="*/ 1 h 12"/>
                    <a:gd name="T6" fmla="*/ 1 w 14"/>
                    <a:gd name="T7" fmla="*/ 0 h 12"/>
                    <a:gd name="T8" fmla="*/ 0 w 14"/>
                    <a:gd name="T9" fmla="*/ 1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0" y="3"/>
                      </a:moveTo>
                      <a:lnTo>
                        <a:pt x="13" y="12"/>
                      </a:lnTo>
                      <a:lnTo>
                        <a:pt x="14" y="9"/>
                      </a:lnTo>
                      <a:lnTo>
                        <a:pt x="1" y="0"/>
                      </a:lnTo>
                      <a:lnTo>
                        <a:pt x="0" y="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08" name="Freeform 485"/>
                <p:cNvSpPr>
                  <a:spLocks/>
                </p:cNvSpPr>
                <p:nvPr/>
              </p:nvSpPr>
              <p:spPr bwMode="auto">
                <a:xfrm>
                  <a:off x="3426" y="3774"/>
                  <a:ext cx="9" cy="10"/>
                </a:xfrm>
                <a:custGeom>
                  <a:avLst/>
                  <a:gdLst>
                    <a:gd name="T0" fmla="*/ 0 w 19"/>
                    <a:gd name="T1" fmla="*/ 1 h 20"/>
                    <a:gd name="T2" fmla="*/ 0 w 19"/>
                    <a:gd name="T3" fmla="*/ 1 h 20"/>
                    <a:gd name="T4" fmla="*/ 0 w 19"/>
                    <a:gd name="T5" fmla="*/ 1 h 20"/>
                    <a:gd name="T6" fmla="*/ 0 w 19"/>
                    <a:gd name="T7" fmla="*/ 0 h 20"/>
                    <a:gd name="T8" fmla="*/ 0 w 19"/>
                    <a:gd name="T9" fmla="*/ 1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0" y="19"/>
                      </a:moveTo>
                      <a:lnTo>
                        <a:pt x="17" y="20"/>
                      </a:lnTo>
                      <a:lnTo>
                        <a:pt x="19" y="1"/>
                      </a:lnTo>
                      <a:lnTo>
                        <a:pt x="1" y="0"/>
                      </a:lnTo>
                      <a:lnTo>
                        <a:pt x="0" y="1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09" name="Freeform 486"/>
                <p:cNvSpPr>
                  <a:spLocks/>
                </p:cNvSpPr>
                <p:nvPr/>
              </p:nvSpPr>
              <p:spPr bwMode="auto">
                <a:xfrm>
                  <a:off x="3426" y="3735"/>
                  <a:ext cx="12" cy="40"/>
                </a:xfrm>
                <a:custGeom>
                  <a:avLst/>
                  <a:gdLst>
                    <a:gd name="T0" fmla="*/ 0 w 23"/>
                    <a:gd name="T1" fmla="*/ 3 h 78"/>
                    <a:gd name="T2" fmla="*/ 1 w 23"/>
                    <a:gd name="T3" fmla="*/ 3 h 78"/>
                    <a:gd name="T4" fmla="*/ 1 w 23"/>
                    <a:gd name="T5" fmla="*/ 1 h 78"/>
                    <a:gd name="T6" fmla="*/ 1 w 23"/>
                    <a:gd name="T7" fmla="*/ 0 h 78"/>
                    <a:gd name="T8" fmla="*/ 0 w 23"/>
                    <a:gd name="T9" fmla="*/ 3 h 78"/>
                    <a:gd name="T10" fmla="*/ 0 60000 65536"/>
                    <a:gd name="T11" fmla="*/ 0 60000 65536"/>
                    <a:gd name="T12" fmla="*/ 0 60000 65536"/>
                    <a:gd name="T13" fmla="*/ 0 60000 65536"/>
                    <a:gd name="T14" fmla="*/ 0 60000 65536"/>
                    <a:gd name="T15" fmla="*/ 0 w 23"/>
                    <a:gd name="T16" fmla="*/ 0 h 78"/>
                    <a:gd name="T17" fmla="*/ 23 w 23"/>
                    <a:gd name="T18" fmla="*/ 78 h 78"/>
                  </a:gdLst>
                  <a:ahLst/>
                  <a:cxnLst>
                    <a:cxn ang="T10">
                      <a:pos x="T0" y="T1"/>
                    </a:cxn>
                    <a:cxn ang="T11">
                      <a:pos x="T2" y="T3"/>
                    </a:cxn>
                    <a:cxn ang="T12">
                      <a:pos x="T4" y="T5"/>
                    </a:cxn>
                    <a:cxn ang="T13">
                      <a:pos x="T6" y="T7"/>
                    </a:cxn>
                    <a:cxn ang="T14">
                      <a:pos x="T8" y="T9"/>
                    </a:cxn>
                  </a:cxnLst>
                  <a:rect l="T15" t="T16" r="T17" b="T18"/>
                  <a:pathLst>
                    <a:path w="23" h="78">
                      <a:moveTo>
                        <a:pt x="0" y="77"/>
                      </a:moveTo>
                      <a:lnTo>
                        <a:pt x="17" y="78"/>
                      </a:lnTo>
                      <a:lnTo>
                        <a:pt x="23" y="1"/>
                      </a:lnTo>
                      <a:lnTo>
                        <a:pt x="6" y="0"/>
                      </a:lnTo>
                      <a:lnTo>
                        <a:pt x="0" y="77"/>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0" name="Freeform 487"/>
                <p:cNvSpPr>
                  <a:spLocks/>
                </p:cNvSpPr>
                <p:nvPr/>
              </p:nvSpPr>
              <p:spPr bwMode="auto">
                <a:xfrm>
                  <a:off x="3430" y="3732"/>
                  <a:ext cx="8" cy="5"/>
                </a:xfrm>
                <a:custGeom>
                  <a:avLst/>
                  <a:gdLst>
                    <a:gd name="T0" fmla="*/ 0 w 17"/>
                    <a:gd name="T1" fmla="*/ 1 h 10"/>
                    <a:gd name="T2" fmla="*/ 0 w 17"/>
                    <a:gd name="T3" fmla="*/ 1 h 10"/>
                    <a:gd name="T4" fmla="*/ 0 w 17"/>
                    <a:gd name="T5" fmla="*/ 1 h 10"/>
                    <a:gd name="T6" fmla="*/ 0 w 17"/>
                    <a:gd name="T7" fmla="*/ 0 h 10"/>
                    <a:gd name="T8" fmla="*/ 0 w 17"/>
                    <a:gd name="T9" fmla="*/ 1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5"/>
                      </a:moveTo>
                      <a:lnTo>
                        <a:pt x="16" y="10"/>
                      </a:lnTo>
                      <a:lnTo>
                        <a:pt x="17" y="6"/>
                      </a:lnTo>
                      <a:lnTo>
                        <a:pt x="1" y="0"/>
                      </a:lnTo>
                      <a:lnTo>
                        <a:pt x="0" y="5"/>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1" name="Freeform 488"/>
                <p:cNvSpPr>
                  <a:spLocks/>
                </p:cNvSpPr>
                <p:nvPr/>
              </p:nvSpPr>
              <p:spPr bwMode="auto">
                <a:xfrm>
                  <a:off x="3431" y="3705"/>
                  <a:ext cx="30" cy="32"/>
                </a:xfrm>
                <a:custGeom>
                  <a:avLst/>
                  <a:gdLst>
                    <a:gd name="T0" fmla="*/ 0 w 60"/>
                    <a:gd name="T1" fmla="*/ 2 h 64"/>
                    <a:gd name="T2" fmla="*/ 1 w 60"/>
                    <a:gd name="T3" fmla="*/ 2 h 64"/>
                    <a:gd name="T4" fmla="*/ 2 w 60"/>
                    <a:gd name="T5" fmla="*/ 1 h 64"/>
                    <a:gd name="T6" fmla="*/ 2 w 60"/>
                    <a:gd name="T7" fmla="*/ 0 h 64"/>
                    <a:gd name="T8" fmla="*/ 0 w 60"/>
                    <a:gd name="T9" fmla="*/ 2 h 64"/>
                    <a:gd name="T10" fmla="*/ 0 60000 65536"/>
                    <a:gd name="T11" fmla="*/ 0 60000 65536"/>
                    <a:gd name="T12" fmla="*/ 0 60000 65536"/>
                    <a:gd name="T13" fmla="*/ 0 60000 65536"/>
                    <a:gd name="T14" fmla="*/ 0 60000 65536"/>
                    <a:gd name="T15" fmla="*/ 0 w 60"/>
                    <a:gd name="T16" fmla="*/ 0 h 64"/>
                    <a:gd name="T17" fmla="*/ 60 w 60"/>
                    <a:gd name="T18" fmla="*/ 64 h 64"/>
                  </a:gdLst>
                  <a:ahLst/>
                  <a:cxnLst>
                    <a:cxn ang="T10">
                      <a:pos x="T0" y="T1"/>
                    </a:cxn>
                    <a:cxn ang="T11">
                      <a:pos x="T2" y="T3"/>
                    </a:cxn>
                    <a:cxn ang="T12">
                      <a:pos x="T4" y="T5"/>
                    </a:cxn>
                    <a:cxn ang="T13">
                      <a:pos x="T6" y="T7"/>
                    </a:cxn>
                    <a:cxn ang="T14">
                      <a:pos x="T8" y="T9"/>
                    </a:cxn>
                  </a:cxnLst>
                  <a:rect l="T15" t="T16" r="T17" b="T18"/>
                  <a:pathLst>
                    <a:path w="60" h="64">
                      <a:moveTo>
                        <a:pt x="0" y="51"/>
                      </a:moveTo>
                      <a:lnTo>
                        <a:pt x="10" y="64"/>
                      </a:lnTo>
                      <a:lnTo>
                        <a:pt x="60" y="13"/>
                      </a:lnTo>
                      <a:lnTo>
                        <a:pt x="49" y="0"/>
                      </a:lnTo>
                      <a:lnTo>
                        <a:pt x="0" y="51"/>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2" name="Freeform 489"/>
                <p:cNvSpPr>
                  <a:spLocks/>
                </p:cNvSpPr>
                <p:nvPr/>
              </p:nvSpPr>
              <p:spPr bwMode="auto">
                <a:xfrm>
                  <a:off x="3456" y="3690"/>
                  <a:ext cx="28" cy="21"/>
                </a:xfrm>
                <a:custGeom>
                  <a:avLst/>
                  <a:gdLst>
                    <a:gd name="T0" fmla="*/ 0 w 57"/>
                    <a:gd name="T1" fmla="*/ 1 h 42"/>
                    <a:gd name="T2" fmla="*/ 0 w 57"/>
                    <a:gd name="T3" fmla="*/ 2 h 42"/>
                    <a:gd name="T4" fmla="*/ 1 w 57"/>
                    <a:gd name="T5" fmla="*/ 1 h 42"/>
                    <a:gd name="T6" fmla="*/ 1 w 57"/>
                    <a:gd name="T7" fmla="*/ 0 h 42"/>
                    <a:gd name="T8" fmla="*/ 0 w 57"/>
                    <a:gd name="T9" fmla="*/ 1 h 42"/>
                    <a:gd name="T10" fmla="*/ 0 60000 65536"/>
                    <a:gd name="T11" fmla="*/ 0 60000 65536"/>
                    <a:gd name="T12" fmla="*/ 0 60000 65536"/>
                    <a:gd name="T13" fmla="*/ 0 60000 65536"/>
                    <a:gd name="T14" fmla="*/ 0 60000 65536"/>
                    <a:gd name="T15" fmla="*/ 0 w 57"/>
                    <a:gd name="T16" fmla="*/ 0 h 42"/>
                    <a:gd name="T17" fmla="*/ 57 w 57"/>
                    <a:gd name="T18" fmla="*/ 42 h 42"/>
                  </a:gdLst>
                  <a:ahLst/>
                  <a:cxnLst>
                    <a:cxn ang="T10">
                      <a:pos x="T0" y="T1"/>
                    </a:cxn>
                    <a:cxn ang="T11">
                      <a:pos x="T2" y="T3"/>
                    </a:cxn>
                    <a:cxn ang="T12">
                      <a:pos x="T4" y="T5"/>
                    </a:cxn>
                    <a:cxn ang="T13">
                      <a:pos x="T6" y="T7"/>
                    </a:cxn>
                    <a:cxn ang="T14">
                      <a:pos x="T8" y="T9"/>
                    </a:cxn>
                  </a:cxnLst>
                  <a:rect l="T15" t="T16" r="T17" b="T18"/>
                  <a:pathLst>
                    <a:path w="57" h="42">
                      <a:moveTo>
                        <a:pt x="0" y="28"/>
                      </a:moveTo>
                      <a:lnTo>
                        <a:pt x="9" y="42"/>
                      </a:lnTo>
                      <a:lnTo>
                        <a:pt x="57" y="15"/>
                      </a:lnTo>
                      <a:lnTo>
                        <a:pt x="48" y="0"/>
                      </a:lnTo>
                      <a:lnTo>
                        <a:pt x="0" y="28"/>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3" name="Freeform 490"/>
                <p:cNvSpPr>
                  <a:spLocks/>
                </p:cNvSpPr>
                <p:nvPr/>
              </p:nvSpPr>
              <p:spPr bwMode="auto">
                <a:xfrm>
                  <a:off x="3480" y="3684"/>
                  <a:ext cx="12" cy="13"/>
                </a:xfrm>
                <a:custGeom>
                  <a:avLst/>
                  <a:gdLst>
                    <a:gd name="T0" fmla="*/ 0 w 25"/>
                    <a:gd name="T1" fmla="*/ 0 h 28"/>
                    <a:gd name="T2" fmla="*/ 0 w 25"/>
                    <a:gd name="T3" fmla="*/ 0 h 28"/>
                    <a:gd name="T4" fmla="*/ 0 w 25"/>
                    <a:gd name="T5" fmla="*/ 0 h 28"/>
                    <a:gd name="T6" fmla="*/ 0 w 25"/>
                    <a:gd name="T7" fmla="*/ 0 h 28"/>
                    <a:gd name="T8" fmla="*/ 0 w 25"/>
                    <a:gd name="T9" fmla="*/ 0 h 28"/>
                    <a:gd name="T10" fmla="*/ 0 60000 65536"/>
                    <a:gd name="T11" fmla="*/ 0 60000 65536"/>
                    <a:gd name="T12" fmla="*/ 0 60000 65536"/>
                    <a:gd name="T13" fmla="*/ 0 60000 65536"/>
                    <a:gd name="T14" fmla="*/ 0 60000 65536"/>
                    <a:gd name="T15" fmla="*/ 0 w 25"/>
                    <a:gd name="T16" fmla="*/ 0 h 28"/>
                    <a:gd name="T17" fmla="*/ 25 w 25"/>
                    <a:gd name="T18" fmla="*/ 28 h 28"/>
                  </a:gdLst>
                  <a:ahLst/>
                  <a:cxnLst>
                    <a:cxn ang="T10">
                      <a:pos x="T0" y="T1"/>
                    </a:cxn>
                    <a:cxn ang="T11">
                      <a:pos x="T2" y="T3"/>
                    </a:cxn>
                    <a:cxn ang="T12">
                      <a:pos x="T4" y="T5"/>
                    </a:cxn>
                    <a:cxn ang="T13">
                      <a:pos x="T6" y="T7"/>
                    </a:cxn>
                    <a:cxn ang="T14">
                      <a:pos x="T8" y="T9"/>
                    </a:cxn>
                  </a:cxnLst>
                  <a:rect l="T15" t="T16" r="T17" b="T18"/>
                  <a:pathLst>
                    <a:path w="25" h="28">
                      <a:moveTo>
                        <a:pt x="0" y="15"/>
                      </a:moveTo>
                      <a:lnTo>
                        <a:pt x="11" y="28"/>
                      </a:lnTo>
                      <a:lnTo>
                        <a:pt x="25" y="13"/>
                      </a:lnTo>
                      <a:lnTo>
                        <a:pt x="15" y="0"/>
                      </a:lnTo>
                      <a:lnTo>
                        <a:pt x="0" y="15"/>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4" name="Freeform 491"/>
                <p:cNvSpPr>
                  <a:spLocks/>
                </p:cNvSpPr>
                <p:nvPr/>
              </p:nvSpPr>
              <p:spPr bwMode="auto">
                <a:xfrm>
                  <a:off x="3487" y="3677"/>
                  <a:ext cx="12" cy="13"/>
                </a:xfrm>
                <a:custGeom>
                  <a:avLst/>
                  <a:gdLst>
                    <a:gd name="T0" fmla="*/ 0 w 25"/>
                    <a:gd name="T1" fmla="*/ 1 h 26"/>
                    <a:gd name="T2" fmla="*/ 0 w 25"/>
                    <a:gd name="T3" fmla="*/ 1 h 26"/>
                    <a:gd name="T4" fmla="*/ 0 w 25"/>
                    <a:gd name="T5" fmla="*/ 1 h 26"/>
                    <a:gd name="T6" fmla="*/ 0 w 25"/>
                    <a:gd name="T7" fmla="*/ 0 h 26"/>
                    <a:gd name="T8" fmla="*/ 0 w 25"/>
                    <a:gd name="T9" fmla="*/ 1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0" y="13"/>
                      </a:moveTo>
                      <a:lnTo>
                        <a:pt x="10" y="26"/>
                      </a:lnTo>
                      <a:lnTo>
                        <a:pt x="25" y="13"/>
                      </a:lnTo>
                      <a:lnTo>
                        <a:pt x="15" y="0"/>
                      </a:lnTo>
                      <a:lnTo>
                        <a:pt x="0" y="1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5" name="Freeform 492"/>
                <p:cNvSpPr>
                  <a:spLocks/>
                </p:cNvSpPr>
                <p:nvPr/>
              </p:nvSpPr>
              <p:spPr bwMode="auto">
                <a:xfrm>
                  <a:off x="3494" y="3661"/>
                  <a:ext cx="28" cy="23"/>
                </a:xfrm>
                <a:custGeom>
                  <a:avLst/>
                  <a:gdLst>
                    <a:gd name="T0" fmla="*/ 0 w 55"/>
                    <a:gd name="T1" fmla="*/ 1 h 45"/>
                    <a:gd name="T2" fmla="*/ 1 w 55"/>
                    <a:gd name="T3" fmla="*/ 2 h 45"/>
                    <a:gd name="T4" fmla="*/ 2 w 55"/>
                    <a:gd name="T5" fmla="*/ 1 h 45"/>
                    <a:gd name="T6" fmla="*/ 2 w 55"/>
                    <a:gd name="T7" fmla="*/ 0 h 45"/>
                    <a:gd name="T8" fmla="*/ 0 w 55"/>
                    <a:gd name="T9" fmla="*/ 1 h 45"/>
                    <a:gd name="T10" fmla="*/ 0 60000 65536"/>
                    <a:gd name="T11" fmla="*/ 0 60000 65536"/>
                    <a:gd name="T12" fmla="*/ 0 60000 65536"/>
                    <a:gd name="T13" fmla="*/ 0 60000 65536"/>
                    <a:gd name="T14" fmla="*/ 0 60000 65536"/>
                    <a:gd name="T15" fmla="*/ 0 w 55"/>
                    <a:gd name="T16" fmla="*/ 0 h 45"/>
                    <a:gd name="T17" fmla="*/ 55 w 55"/>
                    <a:gd name="T18" fmla="*/ 45 h 45"/>
                  </a:gdLst>
                  <a:ahLst/>
                  <a:cxnLst>
                    <a:cxn ang="T10">
                      <a:pos x="T0" y="T1"/>
                    </a:cxn>
                    <a:cxn ang="T11">
                      <a:pos x="T2" y="T3"/>
                    </a:cxn>
                    <a:cxn ang="T12">
                      <a:pos x="T4" y="T5"/>
                    </a:cxn>
                    <a:cxn ang="T13">
                      <a:pos x="T6" y="T7"/>
                    </a:cxn>
                    <a:cxn ang="T14">
                      <a:pos x="T8" y="T9"/>
                    </a:cxn>
                  </a:cxnLst>
                  <a:rect l="T15" t="T16" r="T17" b="T18"/>
                  <a:pathLst>
                    <a:path w="55" h="45">
                      <a:moveTo>
                        <a:pt x="0" y="31"/>
                      </a:moveTo>
                      <a:lnTo>
                        <a:pt x="10" y="45"/>
                      </a:lnTo>
                      <a:lnTo>
                        <a:pt x="55" y="15"/>
                      </a:lnTo>
                      <a:lnTo>
                        <a:pt x="45" y="0"/>
                      </a:lnTo>
                      <a:lnTo>
                        <a:pt x="0" y="31"/>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6" name="Freeform 493"/>
                <p:cNvSpPr>
                  <a:spLocks/>
                </p:cNvSpPr>
                <p:nvPr/>
              </p:nvSpPr>
              <p:spPr bwMode="auto">
                <a:xfrm>
                  <a:off x="3517" y="3653"/>
                  <a:ext cx="19" cy="15"/>
                </a:xfrm>
                <a:custGeom>
                  <a:avLst/>
                  <a:gdLst>
                    <a:gd name="T0" fmla="*/ 0 w 39"/>
                    <a:gd name="T1" fmla="*/ 0 h 31"/>
                    <a:gd name="T2" fmla="*/ 0 w 39"/>
                    <a:gd name="T3" fmla="*/ 0 h 31"/>
                    <a:gd name="T4" fmla="*/ 1 w 39"/>
                    <a:gd name="T5" fmla="*/ 0 h 31"/>
                    <a:gd name="T6" fmla="*/ 0 w 39"/>
                    <a:gd name="T7" fmla="*/ 0 h 31"/>
                    <a:gd name="T8" fmla="*/ 0 w 39"/>
                    <a:gd name="T9" fmla="*/ 0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0" y="16"/>
                      </a:moveTo>
                      <a:lnTo>
                        <a:pt x="8" y="31"/>
                      </a:lnTo>
                      <a:lnTo>
                        <a:pt x="39" y="15"/>
                      </a:lnTo>
                      <a:lnTo>
                        <a:pt x="30" y="0"/>
                      </a:lnTo>
                      <a:lnTo>
                        <a:pt x="0" y="16"/>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7" name="Freeform 494"/>
                <p:cNvSpPr>
                  <a:spLocks/>
                </p:cNvSpPr>
                <p:nvPr/>
              </p:nvSpPr>
              <p:spPr bwMode="auto">
                <a:xfrm>
                  <a:off x="3532" y="3639"/>
                  <a:ext cx="19" cy="21"/>
                </a:xfrm>
                <a:custGeom>
                  <a:avLst/>
                  <a:gdLst>
                    <a:gd name="T0" fmla="*/ 0 w 38"/>
                    <a:gd name="T1" fmla="*/ 0 h 43"/>
                    <a:gd name="T2" fmla="*/ 1 w 38"/>
                    <a:gd name="T3" fmla="*/ 1 h 43"/>
                    <a:gd name="T4" fmla="*/ 2 w 38"/>
                    <a:gd name="T5" fmla="*/ 0 h 43"/>
                    <a:gd name="T6" fmla="*/ 1 w 38"/>
                    <a:gd name="T7" fmla="*/ 0 h 43"/>
                    <a:gd name="T8" fmla="*/ 0 w 38"/>
                    <a:gd name="T9" fmla="*/ 0 h 43"/>
                    <a:gd name="T10" fmla="*/ 0 60000 65536"/>
                    <a:gd name="T11" fmla="*/ 0 60000 65536"/>
                    <a:gd name="T12" fmla="*/ 0 60000 65536"/>
                    <a:gd name="T13" fmla="*/ 0 60000 65536"/>
                    <a:gd name="T14" fmla="*/ 0 60000 65536"/>
                    <a:gd name="T15" fmla="*/ 0 w 38"/>
                    <a:gd name="T16" fmla="*/ 0 h 43"/>
                    <a:gd name="T17" fmla="*/ 38 w 38"/>
                    <a:gd name="T18" fmla="*/ 43 h 43"/>
                  </a:gdLst>
                  <a:ahLst/>
                  <a:cxnLst>
                    <a:cxn ang="T10">
                      <a:pos x="T0" y="T1"/>
                    </a:cxn>
                    <a:cxn ang="T11">
                      <a:pos x="T2" y="T3"/>
                    </a:cxn>
                    <a:cxn ang="T12">
                      <a:pos x="T4" y="T5"/>
                    </a:cxn>
                    <a:cxn ang="T13">
                      <a:pos x="T6" y="T7"/>
                    </a:cxn>
                    <a:cxn ang="T14">
                      <a:pos x="T8" y="T9"/>
                    </a:cxn>
                  </a:cxnLst>
                  <a:rect l="T15" t="T16" r="T17" b="T18"/>
                  <a:pathLst>
                    <a:path w="38" h="43">
                      <a:moveTo>
                        <a:pt x="0" y="29"/>
                      </a:moveTo>
                      <a:lnTo>
                        <a:pt x="10" y="43"/>
                      </a:lnTo>
                      <a:lnTo>
                        <a:pt x="38" y="13"/>
                      </a:lnTo>
                      <a:lnTo>
                        <a:pt x="28" y="0"/>
                      </a:lnTo>
                      <a:lnTo>
                        <a:pt x="0" y="2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8" name="Freeform 495"/>
                <p:cNvSpPr>
                  <a:spLocks/>
                </p:cNvSpPr>
                <p:nvPr/>
              </p:nvSpPr>
              <p:spPr bwMode="auto">
                <a:xfrm>
                  <a:off x="3546" y="3624"/>
                  <a:ext cx="22" cy="22"/>
                </a:xfrm>
                <a:custGeom>
                  <a:avLst/>
                  <a:gdLst>
                    <a:gd name="T0" fmla="*/ 0 w 44"/>
                    <a:gd name="T1" fmla="*/ 1 h 43"/>
                    <a:gd name="T2" fmla="*/ 1 w 44"/>
                    <a:gd name="T3" fmla="*/ 2 h 43"/>
                    <a:gd name="T4" fmla="*/ 2 w 44"/>
                    <a:gd name="T5" fmla="*/ 1 h 43"/>
                    <a:gd name="T6" fmla="*/ 2 w 44"/>
                    <a:gd name="T7" fmla="*/ 0 h 43"/>
                    <a:gd name="T8" fmla="*/ 0 w 44"/>
                    <a:gd name="T9" fmla="*/ 1 h 43"/>
                    <a:gd name="T10" fmla="*/ 0 60000 65536"/>
                    <a:gd name="T11" fmla="*/ 0 60000 65536"/>
                    <a:gd name="T12" fmla="*/ 0 60000 65536"/>
                    <a:gd name="T13" fmla="*/ 0 60000 65536"/>
                    <a:gd name="T14" fmla="*/ 0 60000 65536"/>
                    <a:gd name="T15" fmla="*/ 0 w 44"/>
                    <a:gd name="T16" fmla="*/ 0 h 43"/>
                    <a:gd name="T17" fmla="*/ 44 w 44"/>
                    <a:gd name="T18" fmla="*/ 43 h 43"/>
                  </a:gdLst>
                  <a:ahLst/>
                  <a:cxnLst>
                    <a:cxn ang="T10">
                      <a:pos x="T0" y="T1"/>
                    </a:cxn>
                    <a:cxn ang="T11">
                      <a:pos x="T2" y="T3"/>
                    </a:cxn>
                    <a:cxn ang="T12">
                      <a:pos x="T4" y="T5"/>
                    </a:cxn>
                    <a:cxn ang="T13">
                      <a:pos x="T6" y="T7"/>
                    </a:cxn>
                    <a:cxn ang="T14">
                      <a:pos x="T8" y="T9"/>
                    </a:cxn>
                  </a:cxnLst>
                  <a:rect l="T15" t="T16" r="T17" b="T18"/>
                  <a:pathLst>
                    <a:path w="44" h="43">
                      <a:moveTo>
                        <a:pt x="0" y="29"/>
                      </a:moveTo>
                      <a:lnTo>
                        <a:pt x="10" y="43"/>
                      </a:lnTo>
                      <a:lnTo>
                        <a:pt x="44" y="14"/>
                      </a:lnTo>
                      <a:lnTo>
                        <a:pt x="33" y="0"/>
                      </a:lnTo>
                      <a:lnTo>
                        <a:pt x="0" y="2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9" name="Freeform 496"/>
                <p:cNvSpPr>
                  <a:spLocks/>
                </p:cNvSpPr>
                <p:nvPr/>
              </p:nvSpPr>
              <p:spPr bwMode="auto">
                <a:xfrm>
                  <a:off x="3563" y="3614"/>
                  <a:ext cx="17" cy="17"/>
                </a:xfrm>
                <a:custGeom>
                  <a:avLst/>
                  <a:gdLst>
                    <a:gd name="T0" fmla="*/ 0 w 35"/>
                    <a:gd name="T1" fmla="*/ 0 h 35"/>
                    <a:gd name="T2" fmla="*/ 0 w 35"/>
                    <a:gd name="T3" fmla="*/ 1 h 35"/>
                    <a:gd name="T4" fmla="*/ 1 w 35"/>
                    <a:gd name="T5" fmla="*/ 0 h 35"/>
                    <a:gd name="T6" fmla="*/ 0 w 35"/>
                    <a:gd name="T7" fmla="*/ 0 h 35"/>
                    <a:gd name="T8" fmla="*/ 0 w 35"/>
                    <a:gd name="T9" fmla="*/ 0 h 35"/>
                    <a:gd name="T10" fmla="*/ 0 60000 65536"/>
                    <a:gd name="T11" fmla="*/ 0 60000 65536"/>
                    <a:gd name="T12" fmla="*/ 0 60000 65536"/>
                    <a:gd name="T13" fmla="*/ 0 60000 65536"/>
                    <a:gd name="T14" fmla="*/ 0 60000 65536"/>
                    <a:gd name="T15" fmla="*/ 0 w 35"/>
                    <a:gd name="T16" fmla="*/ 0 h 35"/>
                    <a:gd name="T17" fmla="*/ 35 w 35"/>
                    <a:gd name="T18" fmla="*/ 35 h 35"/>
                  </a:gdLst>
                  <a:ahLst/>
                  <a:cxnLst>
                    <a:cxn ang="T10">
                      <a:pos x="T0" y="T1"/>
                    </a:cxn>
                    <a:cxn ang="T11">
                      <a:pos x="T2" y="T3"/>
                    </a:cxn>
                    <a:cxn ang="T12">
                      <a:pos x="T4" y="T5"/>
                    </a:cxn>
                    <a:cxn ang="T13">
                      <a:pos x="T6" y="T7"/>
                    </a:cxn>
                    <a:cxn ang="T14">
                      <a:pos x="T8" y="T9"/>
                    </a:cxn>
                  </a:cxnLst>
                  <a:rect l="T15" t="T16" r="T17" b="T18"/>
                  <a:pathLst>
                    <a:path w="35" h="35">
                      <a:moveTo>
                        <a:pt x="0" y="22"/>
                      </a:moveTo>
                      <a:lnTo>
                        <a:pt x="11" y="35"/>
                      </a:lnTo>
                      <a:lnTo>
                        <a:pt x="35" y="14"/>
                      </a:lnTo>
                      <a:lnTo>
                        <a:pt x="25" y="0"/>
                      </a:lnTo>
                      <a:lnTo>
                        <a:pt x="0" y="2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0" name="Freeform 497"/>
                <p:cNvSpPr>
                  <a:spLocks/>
                </p:cNvSpPr>
                <p:nvPr/>
              </p:nvSpPr>
              <p:spPr bwMode="auto">
                <a:xfrm>
                  <a:off x="3575" y="3608"/>
                  <a:ext cx="13" cy="12"/>
                </a:xfrm>
                <a:custGeom>
                  <a:avLst/>
                  <a:gdLst>
                    <a:gd name="T0" fmla="*/ 0 w 26"/>
                    <a:gd name="T1" fmla="*/ 0 h 25"/>
                    <a:gd name="T2" fmla="*/ 1 w 26"/>
                    <a:gd name="T3" fmla="*/ 0 h 25"/>
                    <a:gd name="T4" fmla="*/ 1 w 26"/>
                    <a:gd name="T5" fmla="*/ 0 h 25"/>
                    <a:gd name="T6" fmla="*/ 1 w 26"/>
                    <a:gd name="T7" fmla="*/ 0 h 25"/>
                    <a:gd name="T8" fmla="*/ 0 w 26"/>
                    <a:gd name="T9" fmla="*/ 0 h 25"/>
                    <a:gd name="T10" fmla="*/ 0 60000 65536"/>
                    <a:gd name="T11" fmla="*/ 0 60000 65536"/>
                    <a:gd name="T12" fmla="*/ 0 60000 65536"/>
                    <a:gd name="T13" fmla="*/ 0 60000 65536"/>
                    <a:gd name="T14" fmla="*/ 0 60000 65536"/>
                    <a:gd name="T15" fmla="*/ 0 w 26"/>
                    <a:gd name="T16" fmla="*/ 0 h 25"/>
                    <a:gd name="T17" fmla="*/ 26 w 26"/>
                    <a:gd name="T18" fmla="*/ 25 h 25"/>
                  </a:gdLst>
                  <a:ahLst/>
                  <a:cxnLst>
                    <a:cxn ang="T10">
                      <a:pos x="T0" y="T1"/>
                    </a:cxn>
                    <a:cxn ang="T11">
                      <a:pos x="T2" y="T3"/>
                    </a:cxn>
                    <a:cxn ang="T12">
                      <a:pos x="T4" y="T5"/>
                    </a:cxn>
                    <a:cxn ang="T13">
                      <a:pos x="T6" y="T7"/>
                    </a:cxn>
                    <a:cxn ang="T14">
                      <a:pos x="T8" y="T9"/>
                    </a:cxn>
                  </a:cxnLst>
                  <a:rect l="T15" t="T16" r="T17" b="T18"/>
                  <a:pathLst>
                    <a:path w="26" h="25">
                      <a:moveTo>
                        <a:pt x="0" y="10"/>
                      </a:moveTo>
                      <a:lnTo>
                        <a:pt x="9" y="25"/>
                      </a:lnTo>
                      <a:lnTo>
                        <a:pt x="26" y="14"/>
                      </a:lnTo>
                      <a:lnTo>
                        <a:pt x="18" y="0"/>
                      </a:lnTo>
                      <a:lnTo>
                        <a:pt x="0" y="1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1" name="Freeform 498"/>
                <p:cNvSpPr>
                  <a:spLocks/>
                </p:cNvSpPr>
                <p:nvPr/>
              </p:nvSpPr>
              <p:spPr bwMode="auto">
                <a:xfrm>
                  <a:off x="3584" y="3593"/>
                  <a:ext cx="26" cy="22"/>
                </a:xfrm>
                <a:custGeom>
                  <a:avLst/>
                  <a:gdLst>
                    <a:gd name="T0" fmla="*/ 0 w 52"/>
                    <a:gd name="T1" fmla="*/ 1 h 43"/>
                    <a:gd name="T2" fmla="*/ 1 w 52"/>
                    <a:gd name="T3" fmla="*/ 2 h 43"/>
                    <a:gd name="T4" fmla="*/ 2 w 52"/>
                    <a:gd name="T5" fmla="*/ 1 h 43"/>
                    <a:gd name="T6" fmla="*/ 2 w 52"/>
                    <a:gd name="T7" fmla="*/ 0 h 43"/>
                    <a:gd name="T8" fmla="*/ 0 w 52"/>
                    <a:gd name="T9" fmla="*/ 1 h 43"/>
                    <a:gd name="T10" fmla="*/ 0 60000 65536"/>
                    <a:gd name="T11" fmla="*/ 0 60000 65536"/>
                    <a:gd name="T12" fmla="*/ 0 60000 65536"/>
                    <a:gd name="T13" fmla="*/ 0 60000 65536"/>
                    <a:gd name="T14" fmla="*/ 0 60000 65536"/>
                    <a:gd name="T15" fmla="*/ 0 w 52"/>
                    <a:gd name="T16" fmla="*/ 0 h 43"/>
                    <a:gd name="T17" fmla="*/ 52 w 52"/>
                    <a:gd name="T18" fmla="*/ 43 h 43"/>
                  </a:gdLst>
                  <a:ahLst/>
                  <a:cxnLst>
                    <a:cxn ang="T10">
                      <a:pos x="T0" y="T1"/>
                    </a:cxn>
                    <a:cxn ang="T11">
                      <a:pos x="T2" y="T3"/>
                    </a:cxn>
                    <a:cxn ang="T12">
                      <a:pos x="T4" y="T5"/>
                    </a:cxn>
                    <a:cxn ang="T13">
                      <a:pos x="T6" y="T7"/>
                    </a:cxn>
                    <a:cxn ang="T14">
                      <a:pos x="T8" y="T9"/>
                    </a:cxn>
                  </a:cxnLst>
                  <a:rect l="T15" t="T16" r="T17" b="T18"/>
                  <a:pathLst>
                    <a:path w="52" h="43">
                      <a:moveTo>
                        <a:pt x="0" y="29"/>
                      </a:moveTo>
                      <a:lnTo>
                        <a:pt x="10" y="43"/>
                      </a:lnTo>
                      <a:lnTo>
                        <a:pt x="52" y="14"/>
                      </a:lnTo>
                      <a:lnTo>
                        <a:pt x="42" y="0"/>
                      </a:lnTo>
                      <a:lnTo>
                        <a:pt x="0" y="2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2" name="Freeform 499"/>
                <p:cNvSpPr>
                  <a:spLocks/>
                </p:cNvSpPr>
                <p:nvPr/>
              </p:nvSpPr>
              <p:spPr bwMode="auto">
                <a:xfrm>
                  <a:off x="3605" y="3577"/>
                  <a:ext cx="30" cy="24"/>
                </a:xfrm>
                <a:custGeom>
                  <a:avLst/>
                  <a:gdLst>
                    <a:gd name="T0" fmla="*/ 0 w 60"/>
                    <a:gd name="T1" fmla="*/ 2 h 48"/>
                    <a:gd name="T2" fmla="*/ 1 w 60"/>
                    <a:gd name="T3" fmla="*/ 2 h 48"/>
                    <a:gd name="T4" fmla="*/ 2 w 60"/>
                    <a:gd name="T5" fmla="*/ 1 h 48"/>
                    <a:gd name="T6" fmla="*/ 2 w 60"/>
                    <a:gd name="T7" fmla="*/ 0 h 48"/>
                    <a:gd name="T8" fmla="*/ 0 w 60"/>
                    <a:gd name="T9" fmla="*/ 2 h 48"/>
                    <a:gd name="T10" fmla="*/ 0 60000 65536"/>
                    <a:gd name="T11" fmla="*/ 0 60000 65536"/>
                    <a:gd name="T12" fmla="*/ 0 60000 65536"/>
                    <a:gd name="T13" fmla="*/ 0 60000 65536"/>
                    <a:gd name="T14" fmla="*/ 0 60000 65536"/>
                    <a:gd name="T15" fmla="*/ 0 w 60"/>
                    <a:gd name="T16" fmla="*/ 0 h 48"/>
                    <a:gd name="T17" fmla="*/ 60 w 60"/>
                    <a:gd name="T18" fmla="*/ 48 h 48"/>
                  </a:gdLst>
                  <a:ahLst/>
                  <a:cxnLst>
                    <a:cxn ang="T10">
                      <a:pos x="T0" y="T1"/>
                    </a:cxn>
                    <a:cxn ang="T11">
                      <a:pos x="T2" y="T3"/>
                    </a:cxn>
                    <a:cxn ang="T12">
                      <a:pos x="T4" y="T5"/>
                    </a:cxn>
                    <a:cxn ang="T13">
                      <a:pos x="T6" y="T7"/>
                    </a:cxn>
                    <a:cxn ang="T14">
                      <a:pos x="T8" y="T9"/>
                    </a:cxn>
                  </a:cxnLst>
                  <a:rect l="T15" t="T16" r="T17" b="T18"/>
                  <a:pathLst>
                    <a:path w="60" h="48">
                      <a:moveTo>
                        <a:pt x="0" y="34"/>
                      </a:moveTo>
                      <a:lnTo>
                        <a:pt x="10" y="48"/>
                      </a:lnTo>
                      <a:lnTo>
                        <a:pt x="60" y="15"/>
                      </a:lnTo>
                      <a:lnTo>
                        <a:pt x="49" y="0"/>
                      </a:lnTo>
                      <a:lnTo>
                        <a:pt x="0" y="34"/>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3" name="Freeform 500"/>
                <p:cNvSpPr>
                  <a:spLocks/>
                </p:cNvSpPr>
                <p:nvPr/>
              </p:nvSpPr>
              <p:spPr bwMode="auto">
                <a:xfrm>
                  <a:off x="3630" y="3572"/>
                  <a:ext cx="10" cy="12"/>
                </a:xfrm>
                <a:custGeom>
                  <a:avLst/>
                  <a:gdLst>
                    <a:gd name="T0" fmla="*/ 0 w 21"/>
                    <a:gd name="T1" fmla="*/ 1 h 24"/>
                    <a:gd name="T2" fmla="*/ 0 w 21"/>
                    <a:gd name="T3" fmla="*/ 1 h 24"/>
                    <a:gd name="T4" fmla="*/ 0 w 21"/>
                    <a:gd name="T5" fmla="*/ 1 h 24"/>
                    <a:gd name="T6" fmla="*/ 0 w 21"/>
                    <a:gd name="T7" fmla="*/ 0 h 24"/>
                    <a:gd name="T8" fmla="*/ 0 w 21"/>
                    <a:gd name="T9" fmla="*/ 1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9"/>
                      </a:moveTo>
                      <a:lnTo>
                        <a:pt x="11" y="24"/>
                      </a:lnTo>
                      <a:lnTo>
                        <a:pt x="21" y="15"/>
                      </a:lnTo>
                      <a:lnTo>
                        <a:pt x="11" y="0"/>
                      </a:lnTo>
                      <a:lnTo>
                        <a:pt x="0" y="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4" name="Freeform 501"/>
                <p:cNvSpPr>
                  <a:spLocks/>
                </p:cNvSpPr>
                <p:nvPr/>
              </p:nvSpPr>
              <p:spPr bwMode="auto">
                <a:xfrm>
                  <a:off x="3635" y="3572"/>
                  <a:ext cx="6" cy="9"/>
                </a:xfrm>
                <a:custGeom>
                  <a:avLst/>
                  <a:gdLst>
                    <a:gd name="T0" fmla="*/ 1 w 10"/>
                    <a:gd name="T1" fmla="*/ 0 h 18"/>
                    <a:gd name="T2" fmla="*/ 0 w 10"/>
                    <a:gd name="T3" fmla="*/ 1 h 18"/>
                    <a:gd name="T4" fmla="*/ 1 w 10"/>
                    <a:gd name="T5" fmla="*/ 1 h 18"/>
                    <a:gd name="T6" fmla="*/ 1 w 10"/>
                    <a:gd name="T7" fmla="*/ 1 h 18"/>
                    <a:gd name="T8" fmla="*/ 1 w 10"/>
                    <a:gd name="T9" fmla="*/ 0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6" y="0"/>
                      </a:moveTo>
                      <a:lnTo>
                        <a:pt x="0" y="16"/>
                      </a:lnTo>
                      <a:lnTo>
                        <a:pt x="4" y="18"/>
                      </a:lnTo>
                      <a:lnTo>
                        <a:pt x="10" y="2"/>
                      </a:lnTo>
                      <a:lnTo>
                        <a:pt x="6"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5" name="Freeform 502"/>
                <p:cNvSpPr>
                  <a:spLocks/>
                </p:cNvSpPr>
                <p:nvPr/>
              </p:nvSpPr>
              <p:spPr bwMode="auto">
                <a:xfrm>
                  <a:off x="3638" y="3571"/>
                  <a:ext cx="6" cy="9"/>
                </a:xfrm>
                <a:custGeom>
                  <a:avLst/>
                  <a:gdLst>
                    <a:gd name="T0" fmla="*/ 0 w 11"/>
                    <a:gd name="T1" fmla="*/ 1 h 18"/>
                    <a:gd name="T2" fmla="*/ 1 w 11"/>
                    <a:gd name="T3" fmla="*/ 1 h 18"/>
                    <a:gd name="T4" fmla="*/ 1 w 11"/>
                    <a:gd name="T5" fmla="*/ 1 h 18"/>
                    <a:gd name="T6" fmla="*/ 1 w 11"/>
                    <a:gd name="T7" fmla="*/ 0 h 18"/>
                    <a:gd name="T8" fmla="*/ 0 w 11"/>
                    <a:gd name="T9" fmla="*/ 1 h 18"/>
                    <a:gd name="T10" fmla="*/ 0 60000 65536"/>
                    <a:gd name="T11" fmla="*/ 0 60000 65536"/>
                    <a:gd name="T12" fmla="*/ 0 60000 65536"/>
                    <a:gd name="T13" fmla="*/ 0 60000 65536"/>
                    <a:gd name="T14" fmla="*/ 0 60000 65536"/>
                    <a:gd name="T15" fmla="*/ 0 w 11"/>
                    <a:gd name="T16" fmla="*/ 0 h 18"/>
                    <a:gd name="T17" fmla="*/ 11 w 11"/>
                    <a:gd name="T18" fmla="*/ 18 h 18"/>
                  </a:gdLst>
                  <a:ahLst/>
                  <a:cxnLst>
                    <a:cxn ang="T10">
                      <a:pos x="T0" y="T1"/>
                    </a:cxn>
                    <a:cxn ang="T11">
                      <a:pos x="T2" y="T3"/>
                    </a:cxn>
                    <a:cxn ang="T12">
                      <a:pos x="T4" y="T5"/>
                    </a:cxn>
                    <a:cxn ang="T13">
                      <a:pos x="T6" y="T7"/>
                    </a:cxn>
                    <a:cxn ang="T14">
                      <a:pos x="T8" y="T9"/>
                    </a:cxn>
                  </a:cxnLst>
                  <a:rect l="T15" t="T16" r="T17" b="T18"/>
                  <a:pathLst>
                    <a:path w="11" h="18">
                      <a:moveTo>
                        <a:pt x="0" y="1"/>
                      </a:moveTo>
                      <a:lnTo>
                        <a:pt x="3" y="18"/>
                      </a:lnTo>
                      <a:lnTo>
                        <a:pt x="11" y="17"/>
                      </a:lnTo>
                      <a:lnTo>
                        <a:pt x="9" y="0"/>
                      </a:lnTo>
                      <a:lnTo>
                        <a:pt x="0" y="1"/>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6" name="Freeform 503"/>
                <p:cNvSpPr>
                  <a:spLocks/>
                </p:cNvSpPr>
                <p:nvPr/>
              </p:nvSpPr>
              <p:spPr bwMode="auto">
                <a:xfrm>
                  <a:off x="3643" y="3562"/>
                  <a:ext cx="37" cy="18"/>
                </a:xfrm>
                <a:custGeom>
                  <a:avLst/>
                  <a:gdLst>
                    <a:gd name="T0" fmla="*/ 0 w 74"/>
                    <a:gd name="T1" fmla="*/ 1 h 35"/>
                    <a:gd name="T2" fmla="*/ 1 w 74"/>
                    <a:gd name="T3" fmla="*/ 2 h 35"/>
                    <a:gd name="T4" fmla="*/ 3 w 74"/>
                    <a:gd name="T5" fmla="*/ 1 h 35"/>
                    <a:gd name="T6" fmla="*/ 3 w 74"/>
                    <a:gd name="T7" fmla="*/ 0 h 35"/>
                    <a:gd name="T8" fmla="*/ 0 w 74"/>
                    <a:gd name="T9" fmla="*/ 1 h 35"/>
                    <a:gd name="T10" fmla="*/ 0 60000 65536"/>
                    <a:gd name="T11" fmla="*/ 0 60000 65536"/>
                    <a:gd name="T12" fmla="*/ 0 60000 65536"/>
                    <a:gd name="T13" fmla="*/ 0 60000 65536"/>
                    <a:gd name="T14" fmla="*/ 0 60000 65536"/>
                    <a:gd name="T15" fmla="*/ 0 w 74"/>
                    <a:gd name="T16" fmla="*/ 0 h 35"/>
                    <a:gd name="T17" fmla="*/ 74 w 74"/>
                    <a:gd name="T18" fmla="*/ 35 h 35"/>
                  </a:gdLst>
                  <a:ahLst/>
                  <a:cxnLst>
                    <a:cxn ang="T10">
                      <a:pos x="T0" y="T1"/>
                    </a:cxn>
                    <a:cxn ang="T11">
                      <a:pos x="T2" y="T3"/>
                    </a:cxn>
                    <a:cxn ang="T12">
                      <a:pos x="T4" y="T5"/>
                    </a:cxn>
                    <a:cxn ang="T13">
                      <a:pos x="T6" y="T7"/>
                    </a:cxn>
                    <a:cxn ang="T14">
                      <a:pos x="T8" y="T9"/>
                    </a:cxn>
                  </a:cxnLst>
                  <a:rect l="T15" t="T16" r="T17" b="T18"/>
                  <a:pathLst>
                    <a:path w="74" h="35">
                      <a:moveTo>
                        <a:pt x="0" y="19"/>
                      </a:moveTo>
                      <a:lnTo>
                        <a:pt x="4" y="35"/>
                      </a:lnTo>
                      <a:lnTo>
                        <a:pt x="74" y="16"/>
                      </a:lnTo>
                      <a:lnTo>
                        <a:pt x="69" y="0"/>
                      </a:lnTo>
                      <a:lnTo>
                        <a:pt x="0" y="1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7" name="Freeform 504"/>
                <p:cNvSpPr>
                  <a:spLocks/>
                </p:cNvSpPr>
                <p:nvPr/>
              </p:nvSpPr>
              <p:spPr bwMode="auto">
                <a:xfrm>
                  <a:off x="3677" y="3558"/>
                  <a:ext cx="15" cy="12"/>
                </a:xfrm>
                <a:custGeom>
                  <a:avLst/>
                  <a:gdLst>
                    <a:gd name="T0" fmla="*/ 0 w 29"/>
                    <a:gd name="T1" fmla="*/ 1 h 23"/>
                    <a:gd name="T2" fmla="*/ 1 w 29"/>
                    <a:gd name="T3" fmla="*/ 1 h 23"/>
                    <a:gd name="T4" fmla="*/ 1 w 29"/>
                    <a:gd name="T5" fmla="*/ 1 h 23"/>
                    <a:gd name="T6" fmla="*/ 1 w 29"/>
                    <a:gd name="T7" fmla="*/ 0 h 23"/>
                    <a:gd name="T8" fmla="*/ 0 w 29"/>
                    <a:gd name="T9" fmla="*/ 1 h 23"/>
                    <a:gd name="T10" fmla="*/ 0 60000 65536"/>
                    <a:gd name="T11" fmla="*/ 0 60000 65536"/>
                    <a:gd name="T12" fmla="*/ 0 60000 65536"/>
                    <a:gd name="T13" fmla="*/ 0 60000 65536"/>
                    <a:gd name="T14" fmla="*/ 0 60000 65536"/>
                    <a:gd name="T15" fmla="*/ 0 w 29"/>
                    <a:gd name="T16" fmla="*/ 0 h 23"/>
                    <a:gd name="T17" fmla="*/ 29 w 29"/>
                    <a:gd name="T18" fmla="*/ 23 h 23"/>
                  </a:gdLst>
                  <a:ahLst/>
                  <a:cxnLst>
                    <a:cxn ang="T10">
                      <a:pos x="T0" y="T1"/>
                    </a:cxn>
                    <a:cxn ang="T11">
                      <a:pos x="T2" y="T3"/>
                    </a:cxn>
                    <a:cxn ang="T12">
                      <a:pos x="T4" y="T5"/>
                    </a:cxn>
                    <a:cxn ang="T13">
                      <a:pos x="T6" y="T7"/>
                    </a:cxn>
                    <a:cxn ang="T14">
                      <a:pos x="T8" y="T9"/>
                    </a:cxn>
                  </a:cxnLst>
                  <a:rect l="T15" t="T16" r="T17" b="T18"/>
                  <a:pathLst>
                    <a:path w="29" h="23">
                      <a:moveTo>
                        <a:pt x="0" y="7"/>
                      </a:moveTo>
                      <a:lnTo>
                        <a:pt x="6" y="23"/>
                      </a:lnTo>
                      <a:lnTo>
                        <a:pt x="29" y="16"/>
                      </a:lnTo>
                      <a:lnTo>
                        <a:pt x="23" y="0"/>
                      </a:lnTo>
                      <a:lnTo>
                        <a:pt x="0" y="7"/>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8" name="Freeform 505"/>
                <p:cNvSpPr>
                  <a:spLocks/>
                </p:cNvSpPr>
                <p:nvPr/>
              </p:nvSpPr>
              <p:spPr bwMode="auto">
                <a:xfrm>
                  <a:off x="3689" y="3558"/>
                  <a:ext cx="12" cy="12"/>
                </a:xfrm>
                <a:custGeom>
                  <a:avLst/>
                  <a:gdLst>
                    <a:gd name="T0" fmla="*/ 0 w 25"/>
                    <a:gd name="T1" fmla="*/ 0 h 23"/>
                    <a:gd name="T2" fmla="*/ 0 w 25"/>
                    <a:gd name="T3" fmla="*/ 1 h 23"/>
                    <a:gd name="T4" fmla="*/ 0 w 25"/>
                    <a:gd name="T5" fmla="*/ 1 h 23"/>
                    <a:gd name="T6" fmla="*/ 0 w 25"/>
                    <a:gd name="T7" fmla="*/ 1 h 23"/>
                    <a:gd name="T8" fmla="*/ 0 w 25"/>
                    <a:gd name="T9" fmla="*/ 0 h 23"/>
                    <a:gd name="T10" fmla="*/ 0 60000 65536"/>
                    <a:gd name="T11" fmla="*/ 0 60000 65536"/>
                    <a:gd name="T12" fmla="*/ 0 60000 65536"/>
                    <a:gd name="T13" fmla="*/ 0 60000 65536"/>
                    <a:gd name="T14" fmla="*/ 0 60000 65536"/>
                    <a:gd name="T15" fmla="*/ 0 w 25"/>
                    <a:gd name="T16" fmla="*/ 0 h 23"/>
                    <a:gd name="T17" fmla="*/ 25 w 25"/>
                    <a:gd name="T18" fmla="*/ 23 h 23"/>
                  </a:gdLst>
                  <a:ahLst/>
                  <a:cxnLst>
                    <a:cxn ang="T10">
                      <a:pos x="T0" y="T1"/>
                    </a:cxn>
                    <a:cxn ang="T11">
                      <a:pos x="T2" y="T3"/>
                    </a:cxn>
                    <a:cxn ang="T12">
                      <a:pos x="T4" y="T5"/>
                    </a:cxn>
                    <a:cxn ang="T13">
                      <a:pos x="T6" y="T7"/>
                    </a:cxn>
                    <a:cxn ang="T14">
                      <a:pos x="T8" y="T9"/>
                    </a:cxn>
                  </a:cxnLst>
                  <a:rect l="T15" t="T16" r="T17" b="T18"/>
                  <a:pathLst>
                    <a:path w="25" h="23">
                      <a:moveTo>
                        <a:pt x="6" y="0"/>
                      </a:moveTo>
                      <a:lnTo>
                        <a:pt x="0" y="16"/>
                      </a:lnTo>
                      <a:lnTo>
                        <a:pt x="19" y="23"/>
                      </a:lnTo>
                      <a:lnTo>
                        <a:pt x="25" y="7"/>
                      </a:lnTo>
                      <a:lnTo>
                        <a:pt x="6"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9" name="Freeform 506"/>
                <p:cNvSpPr>
                  <a:spLocks/>
                </p:cNvSpPr>
                <p:nvPr/>
              </p:nvSpPr>
              <p:spPr bwMode="auto">
                <a:xfrm>
                  <a:off x="3699" y="3562"/>
                  <a:ext cx="35" cy="18"/>
                </a:xfrm>
                <a:custGeom>
                  <a:avLst/>
                  <a:gdLst>
                    <a:gd name="T0" fmla="*/ 0 w 71"/>
                    <a:gd name="T1" fmla="*/ 0 h 35"/>
                    <a:gd name="T2" fmla="*/ 0 w 71"/>
                    <a:gd name="T3" fmla="*/ 1 h 35"/>
                    <a:gd name="T4" fmla="*/ 2 w 71"/>
                    <a:gd name="T5" fmla="*/ 2 h 35"/>
                    <a:gd name="T6" fmla="*/ 2 w 71"/>
                    <a:gd name="T7" fmla="*/ 1 h 35"/>
                    <a:gd name="T8" fmla="*/ 0 w 71"/>
                    <a:gd name="T9" fmla="*/ 0 h 35"/>
                    <a:gd name="T10" fmla="*/ 0 60000 65536"/>
                    <a:gd name="T11" fmla="*/ 0 60000 65536"/>
                    <a:gd name="T12" fmla="*/ 0 60000 65536"/>
                    <a:gd name="T13" fmla="*/ 0 60000 65536"/>
                    <a:gd name="T14" fmla="*/ 0 60000 65536"/>
                    <a:gd name="T15" fmla="*/ 0 w 71"/>
                    <a:gd name="T16" fmla="*/ 0 h 35"/>
                    <a:gd name="T17" fmla="*/ 71 w 71"/>
                    <a:gd name="T18" fmla="*/ 35 h 35"/>
                  </a:gdLst>
                  <a:ahLst/>
                  <a:cxnLst>
                    <a:cxn ang="T10">
                      <a:pos x="T0" y="T1"/>
                    </a:cxn>
                    <a:cxn ang="T11">
                      <a:pos x="T2" y="T3"/>
                    </a:cxn>
                    <a:cxn ang="T12">
                      <a:pos x="T4" y="T5"/>
                    </a:cxn>
                    <a:cxn ang="T13">
                      <a:pos x="T6" y="T7"/>
                    </a:cxn>
                    <a:cxn ang="T14">
                      <a:pos x="T8" y="T9"/>
                    </a:cxn>
                  </a:cxnLst>
                  <a:rect l="T15" t="T16" r="T17" b="T18"/>
                  <a:pathLst>
                    <a:path w="71" h="35">
                      <a:moveTo>
                        <a:pt x="4" y="0"/>
                      </a:moveTo>
                      <a:lnTo>
                        <a:pt x="0" y="16"/>
                      </a:lnTo>
                      <a:lnTo>
                        <a:pt x="67" y="35"/>
                      </a:lnTo>
                      <a:lnTo>
                        <a:pt x="71" y="19"/>
                      </a:lnTo>
                      <a:lnTo>
                        <a:pt x="4"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0" name="Freeform 507"/>
                <p:cNvSpPr>
                  <a:spLocks/>
                </p:cNvSpPr>
                <p:nvPr/>
              </p:nvSpPr>
              <p:spPr bwMode="auto">
                <a:xfrm>
                  <a:off x="3733" y="3571"/>
                  <a:ext cx="7" cy="9"/>
                </a:xfrm>
                <a:custGeom>
                  <a:avLst/>
                  <a:gdLst>
                    <a:gd name="T0" fmla="*/ 0 w 15"/>
                    <a:gd name="T1" fmla="*/ 0 h 18"/>
                    <a:gd name="T2" fmla="*/ 0 w 15"/>
                    <a:gd name="T3" fmla="*/ 1 h 18"/>
                    <a:gd name="T4" fmla="*/ 0 w 15"/>
                    <a:gd name="T5" fmla="*/ 1 h 18"/>
                    <a:gd name="T6" fmla="*/ 0 w 15"/>
                    <a:gd name="T7" fmla="*/ 1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 y="0"/>
                      </a:moveTo>
                      <a:lnTo>
                        <a:pt x="0" y="17"/>
                      </a:lnTo>
                      <a:lnTo>
                        <a:pt x="13" y="18"/>
                      </a:lnTo>
                      <a:lnTo>
                        <a:pt x="15" y="1"/>
                      </a:lnTo>
                      <a:lnTo>
                        <a:pt x="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1" name="Freeform 508"/>
                <p:cNvSpPr>
                  <a:spLocks/>
                </p:cNvSpPr>
                <p:nvPr/>
              </p:nvSpPr>
              <p:spPr bwMode="auto">
                <a:xfrm>
                  <a:off x="3737" y="3573"/>
                  <a:ext cx="6" cy="7"/>
                </a:xfrm>
                <a:custGeom>
                  <a:avLst/>
                  <a:gdLst>
                    <a:gd name="T0" fmla="*/ 1 w 11"/>
                    <a:gd name="T1" fmla="*/ 0 h 14"/>
                    <a:gd name="T2" fmla="*/ 0 w 11"/>
                    <a:gd name="T3" fmla="*/ 1 h 14"/>
                    <a:gd name="T4" fmla="*/ 1 w 11"/>
                    <a:gd name="T5" fmla="*/ 1 h 14"/>
                    <a:gd name="T6" fmla="*/ 1 w 11"/>
                    <a:gd name="T7" fmla="*/ 1 h 14"/>
                    <a:gd name="T8" fmla="*/ 1 w 11"/>
                    <a:gd name="T9" fmla="*/ 0 h 14"/>
                    <a:gd name="T10" fmla="*/ 0 60000 65536"/>
                    <a:gd name="T11" fmla="*/ 0 60000 65536"/>
                    <a:gd name="T12" fmla="*/ 0 60000 65536"/>
                    <a:gd name="T13" fmla="*/ 0 60000 65536"/>
                    <a:gd name="T14" fmla="*/ 0 60000 65536"/>
                    <a:gd name="T15" fmla="*/ 0 w 11"/>
                    <a:gd name="T16" fmla="*/ 0 h 14"/>
                    <a:gd name="T17" fmla="*/ 11 w 11"/>
                    <a:gd name="T18" fmla="*/ 14 h 14"/>
                  </a:gdLst>
                  <a:ahLst/>
                  <a:cxnLst>
                    <a:cxn ang="T10">
                      <a:pos x="T0" y="T1"/>
                    </a:cxn>
                    <a:cxn ang="T11">
                      <a:pos x="T2" y="T3"/>
                    </a:cxn>
                    <a:cxn ang="T12">
                      <a:pos x="T4" y="T5"/>
                    </a:cxn>
                    <a:cxn ang="T13">
                      <a:pos x="T6" y="T7"/>
                    </a:cxn>
                    <a:cxn ang="T14">
                      <a:pos x="T8" y="T9"/>
                    </a:cxn>
                  </a:cxnLst>
                  <a:rect l="T15" t="T16" r="T17" b="T18"/>
                  <a:pathLst>
                    <a:path w="11" h="14">
                      <a:moveTo>
                        <a:pt x="10" y="0"/>
                      </a:moveTo>
                      <a:lnTo>
                        <a:pt x="0" y="13"/>
                      </a:lnTo>
                      <a:lnTo>
                        <a:pt x="1" y="14"/>
                      </a:lnTo>
                      <a:lnTo>
                        <a:pt x="11" y="1"/>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2" name="Freeform 509"/>
                <p:cNvSpPr>
                  <a:spLocks/>
                </p:cNvSpPr>
                <p:nvPr/>
              </p:nvSpPr>
              <p:spPr bwMode="auto">
                <a:xfrm>
                  <a:off x="3738" y="3572"/>
                  <a:ext cx="11" cy="12"/>
                </a:xfrm>
                <a:custGeom>
                  <a:avLst/>
                  <a:gdLst>
                    <a:gd name="T0" fmla="*/ 1 w 22"/>
                    <a:gd name="T1" fmla="*/ 0 h 24"/>
                    <a:gd name="T2" fmla="*/ 0 w 22"/>
                    <a:gd name="T3" fmla="*/ 1 h 24"/>
                    <a:gd name="T4" fmla="*/ 1 w 22"/>
                    <a:gd name="T5" fmla="*/ 1 h 24"/>
                    <a:gd name="T6" fmla="*/ 1 w 22"/>
                    <a:gd name="T7" fmla="*/ 1 h 24"/>
                    <a:gd name="T8" fmla="*/ 1 w 22"/>
                    <a:gd name="T9" fmla="*/ 0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10" y="0"/>
                      </a:moveTo>
                      <a:lnTo>
                        <a:pt x="0" y="15"/>
                      </a:lnTo>
                      <a:lnTo>
                        <a:pt x="12" y="24"/>
                      </a:lnTo>
                      <a:lnTo>
                        <a:pt x="22" y="9"/>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3" name="Freeform 510"/>
                <p:cNvSpPr>
                  <a:spLocks/>
                </p:cNvSpPr>
                <p:nvPr/>
              </p:nvSpPr>
              <p:spPr bwMode="auto">
                <a:xfrm>
                  <a:off x="3744" y="3577"/>
                  <a:ext cx="30" cy="24"/>
                </a:xfrm>
                <a:custGeom>
                  <a:avLst/>
                  <a:gdLst>
                    <a:gd name="T0" fmla="*/ 1 w 60"/>
                    <a:gd name="T1" fmla="*/ 0 h 48"/>
                    <a:gd name="T2" fmla="*/ 0 w 60"/>
                    <a:gd name="T3" fmla="*/ 1 h 48"/>
                    <a:gd name="T4" fmla="*/ 2 w 60"/>
                    <a:gd name="T5" fmla="*/ 2 h 48"/>
                    <a:gd name="T6" fmla="*/ 2 w 60"/>
                    <a:gd name="T7" fmla="*/ 2 h 48"/>
                    <a:gd name="T8" fmla="*/ 1 w 60"/>
                    <a:gd name="T9" fmla="*/ 0 h 48"/>
                    <a:gd name="T10" fmla="*/ 0 60000 65536"/>
                    <a:gd name="T11" fmla="*/ 0 60000 65536"/>
                    <a:gd name="T12" fmla="*/ 0 60000 65536"/>
                    <a:gd name="T13" fmla="*/ 0 60000 65536"/>
                    <a:gd name="T14" fmla="*/ 0 60000 65536"/>
                    <a:gd name="T15" fmla="*/ 0 w 60"/>
                    <a:gd name="T16" fmla="*/ 0 h 48"/>
                    <a:gd name="T17" fmla="*/ 60 w 60"/>
                    <a:gd name="T18" fmla="*/ 48 h 48"/>
                  </a:gdLst>
                  <a:ahLst/>
                  <a:cxnLst>
                    <a:cxn ang="T10">
                      <a:pos x="T0" y="T1"/>
                    </a:cxn>
                    <a:cxn ang="T11">
                      <a:pos x="T2" y="T3"/>
                    </a:cxn>
                    <a:cxn ang="T12">
                      <a:pos x="T4" y="T5"/>
                    </a:cxn>
                    <a:cxn ang="T13">
                      <a:pos x="T6" y="T7"/>
                    </a:cxn>
                    <a:cxn ang="T14">
                      <a:pos x="T8" y="T9"/>
                    </a:cxn>
                  </a:cxnLst>
                  <a:rect l="T15" t="T16" r="T17" b="T18"/>
                  <a:pathLst>
                    <a:path w="60" h="48">
                      <a:moveTo>
                        <a:pt x="10" y="0"/>
                      </a:moveTo>
                      <a:lnTo>
                        <a:pt x="0" y="15"/>
                      </a:lnTo>
                      <a:lnTo>
                        <a:pt x="49" y="48"/>
                      </a:lnTo>
                      <a:lnTo>
                        <a:pt x="60" y="34"/>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4" name="Freeform 511"/>
                <p:cNvSpPr>
                  <a:spLocks/>
                </p:cNvSpPr>
                <p:nvPr/>
              </p:nvSpPr>
              <p:spPr bwMode="auto">
                <a:xfrm>
                  <a:off x="3769" y="3593"/>
                  <a:ext cx="27" cy="22"/>
                </a:xfrm>
                <a:custGeom>
                  <a:avLst/>
                  <a:gdLst>
                    <a:gd name="T0" fmla="*/ 1 w 54"/>
                    <a:gd name="T1" fmla="*/ 0 h 43"/>
                    <a:gd name="T2" fmla="*/ 0 w 54"/>
                    <a:gd name="T3" fmla="*/ 1 h 43"/>
                    <a:gd name="T4" fmla="*/ 2 w 54"/>
                    <a:gd name="T5" fmla="*/ 2 h 43"/>
                    <a:gd name="T6" fmla="*/ 2 w 54"/>
                    <a:gd name="T7" fmla="*/ 1 h 43"/>
                    <a:gd name="T8" fmla="*/ 1 w 54"/>
                    <a:gd name="T9" fmla="*/ 0 h 43"/>
                    <a:gd name="T10" fmla="*/ 0 60000 65536"/>
                    <a:gd name="T11" fmla="*/ 0 60000 65536"/>
                    <a:gd name="T12" fmla="*/ 0 60000 65536"/>
                    <a:gd name="T13" fmla="*/ 0 60000 65536"/>
                    <a:gd name="T14" fmla="*/ 0 60000 65536"/>
                    <a:gd name="T15" fmla="*/ 0 w 54"/>
                    <a:gd name="T16" fmla="*/ 0 h 43"/>
                    <a:gd name="T17" fmla="*/ 54 w 54"/>
                    <a:gd name="T18" fmla="*/ 43 h 43"/>
                  </a:gdLst>
                  <a:ahLst/>
                  <a:cxnLst>
                    <a:cxn ang="T10">
                      <a:pos x="T0" y="T1"/>
                    </a:cxn>
                    <a:cxn ang="T11">
                      <a:pos x="T2" y="T3"/>
                    </a:cxn>
                    <a:cxn ang="T12">
                      <a:pos x="T4" y="T5"/>
                    </a:cxn>
                    <a:cxn ang="T13">
                      <a:pos x="T6" y="T7"/>
                    </a:cxn>
                    <a:cxn ang="T14">
                      <a:pos x="T8" y="T9"/>
                    </a:cxn>
                  </a:cxnLst>
                  <a:rect l="T15" t="T16" r="T17" b="T18"/>
                  <a:pathLst>
                    <a:path w="54" h="43">
                      <a:moveTo>
                        <a:pt x="11" y="0"/>
                      </a:moveTo>
                      <a:lnTo>
                        <a:pt x="0" y="14"/>
                      </a:lnTo>
                      <a:lnTo>
                        <a:pt x="44" y="43"/>
                      </a:lnTo>
                      <a:lnTo>
                        <a:pt x="54" y="29"/>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5" name="Freeform 512"/>
                <p:cNvSpPr>
                  <a:spLocks/>
                </p:cNvSpPr>
                <p:nvPr/>
              </p:nvSpPr>
              <p:spPr bwMode="auto">
                <a:xfrm>
                  <a:off x="3791" y="3608"/>
                  <a:ext cx="13" cy="12"/>
                </a:xfrm>
                <a:custGeom>
                  <a:avLst/>
                  <a:gdLst>
                    <a:gd name="T0" fmla="*/ 1 w 26"/>
                    <a:gd name="T1" fmla="*/ 0 h 25"/>
                    <a:gd name="T2" fmla="*/ 0 w 26"/>
                    <a:gd name="T3" fmla="*/ 0 h 25"/>
                    <a:gd name="T4" fmla="*/ 1 w 26"/>
                    <a:gd name="T5" fmla="*/ 0 h 25"/>
                    <a:gd name="T6" fmla="*/ 1 w 26"/>
                    <a:gd name="T7" fmla="*/ 0 h 25"/>
                    <a:gd name="T8" fmla="*/ 1 w 26"/>
                    <a:gd name="T9" fmla="*/ 0 h 25"/>
                    <a:gd name="T10" fmla="*/ 0 60000 65536"/>
                    <a:gd name="T11" fmla="*/ 0 60000 65536"/>
                    <a:gd name="T12" fmla="*/ 0 60000 65536"/>
                    <a:gd name="T13" fmla="*/ 0 60000 65536"/>
                    <a:gd name="T14" fmla="*/ 0 60000 65536"/>
                    <a:gd name="T15" fmla="*/ 0 w 26"/>
                    <a:gd name="T16" fmla="*/ 0 h 25"/>
                    <a:gd name="T17" fmla="*/ 26 w 26"/>
                    <a:gd name="T18" fmla="*/ 25 h 25"/>
                  </a:gdLst>
                  <a:ahLst/>
                  <a:cxnLst>
                    <a:cxn ang="T10">
                      <a:pos x="T0" y="T1"/>
                    </a:cxn>
                    <a:cxn ang="T11">
                      <a:pos x="T2" y="T3"/>
                    </a:cxn>
                    <a:cxn ang="T12">
                      <a:pos x="T4" y="T5"/>
                    </a:cxn>
                    <a:cxn ang="T13">
                      <a:pos x="T6" y="T7"/>
                    </a:cxn>
                    <a:cxn ang="T14">
                      <a:pos x="T8" y="T9"/>
                    </a:cxn>
                  </a:cxnLst>
                  <a:rect l="T15" t="T16" r="T17" b="T18"/>
                  <a:pathLst>
                    <a:path w="26" h="25">
                      <a:moveTo>
                        <a:pt x="9" y="0"/>
                      </a:moveTo>
                      <a:lnTo>
                        <a:pt x="0" y="14"/>
                      </a:lnTo>
                      <a:lnTo>
                        <a:pt x="17" y="25"/>
                      </a:lnTo>
                      <a:lnTo>
                        <a:pt x="26" y="10"/>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6" name="Freeform 513"/>
                <p:cNvSpPr>
                  <a:spLocks/>
                </p:cNvSpPr>
                <p:nvPr/>
              </p:nvSpPr>
              <p:spPr bwMode="auto">
                <a:xfrm>
                  <a:off x="3799" y="3614"/>
                  <a:ext cx="17" cy="17"/>
                </a:xfrm>
                <a:custGeom>
                  <a:avLst/>
                  <a:gdLst>
                    <a:gd name="T0" fmla="*/ 1 w 34"/>
                    <a:gd name="T1" fmla="*/ 0 h 35"/>
                    <a:gd name="T2" fmla="*/ 0 w 34"/>
                    <a:gd name="T3" fmla="*/ 0 h 35"/>
                    <a:gd name="T4" fmla="*/ 1 w 34"/>
                    <a:gd name="T5" fmla="*/ 1 h 35"/>
                    <a:gd name="T6" fmla="*/ 2 w 34"/>
                    <a:gd name="T7" fmla="*/ 0 h 35"/>
                    <a:gd name="T8" fmla="*/ 1 w 34"/>
                    <a:gd name="T9" fmla="*/ 0 h 35"/>
                    <a:gd name="T10" fmla="*/ 0 60000 65536"/>
                    <a:gd name="T11" fmla="*/ 0 60000 65536"/>
                    <a:gd name="T12" fmla="*/ 0 60000 65536"/>
                    <a:gd name="T13" fmla="*/ 0 60000 65536"/>
                    <a:gd name="T14" fmla="*/ 0 60000 65536"/>
                    <a:gd name="T15" fmla="*/ 0 w 34"/>
                    <a:gd name="T16" fmla="*/ 0 h 35"/>
                    <a:gd name="T17" fmla="*/ 34 w 34"/>
                    <a:gd name="T18" fmla="*/ 35 h 35"/>
                  </a:gdLst>
                  <a:ahLst/>
                  <a:cxnLst>
                    <a:cxn ang="T10">
                      <a:pos x="T0" y="T1"/>
                    </a:cxn>
                    <a:cxn ang="T11">
                      <a:pos x="T2" y="T3"/>
                    </a:cxn>
                    <a:cxn ang="T12">
                      <a:pos x="T4" y="T5"/>
                    </a:cxn>
                    <a:cxn ang="T13">
                      <a:pos x="T6" y="T7"/>
                    </a:cxn>
                    <a:cxn ang="T14">
                      <a:pos x="T8" y="T9"/>
                    </a:cxn>
                  </a:cxnLst>
                  <a:rect l="T15" t="T16" r="T17" b="T18"/>
                  <a:pathLst>
                    <a:path w="34" h="35">
                      <a:moveTo>
                        <a:pt x="11" y="0"/>
                      </a:moveTo>
                      <a:lnTo>
                        <a:pt x="0" y="14"/>
                      </a:lnTo>
                      <a:lnTo>
                        <a:pt x="24" y="35"/>
                      </a:lnTo>
                      <a:lnTo>
                        <a:pt x="34" y="22"/>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7" name="Freeform 514"/>
                <p:cNvSpPr>
                  <a:spLocks/>
                </p:cNvSpPr>
                <p:nvPr/>
              </p:nvSpPr>
              <p:spPr bwMode="auto">
                <a:xfrm>
                  <a:off x="3811" y="3625"/>
                  <a:ext cx="20" cy="21"/>
                </a:xfrm>
                <a:custGeom>
                  <a:avLst/>
                  <a:gdLst>
                    <a:gd name="T0" fmla="*/ 0 w 41"/>
                    <a:gd name="T1" fmla="*/ 0 h 42"/>
                    <a:gd name="T2" fmla="*/ 0 w 41"/>
                    <a:gd name="T3" fmla="*/ 1 h 42"/>
                    <a:gd name="T4" fmla="*/ 0 w 41"/>
                    <a:gd name="T5" fmla="*/ 2 h 42"/>
                    <a:gd name="T6" fmla="*/ 1 w 41"/>
                    <a:gd name="T7" fmla="*/ 1 h 42"/>
                    <a:gd name="T8" fmla="*/ 0 w 41"/>
                    <a:gd name="T9" fmla="*/ 0 h 42"/>
                    <a:gd name="T10" fmla="*/ 0 60000 65536"/>
                    <a:gd name="T11" fmla="*/ 0 60000 65536"/>
                    <a:gd name="T12" fmla="*/ 0 60000 65536"/>
                    <a:gd name="T13" fmla="*/ 0 60000 65536"/>
                    <a:gd name="T14" fmla="*/ 0 60000 65536"/>
                    <a:gd name="T15" fmla="*/ 0 w 41"/>
                    <a:gd name="T16" fmla="*/ 0 h 42"/>
                    <a:gd name="T17" fmla="*/ 41 w 41"/>
                    <a:gd name="T18" fmla="*/ 42 h 42"/>
                  </a:gdLst>
                  <a:ahLst/>
                  <a:cxnLst>
                    <a:cxn ang="T10">
                      <a:pos x="T0" y="T1"/>
                    </a:cxn>
                    <a:cxn ang="T11">
                      <a:pos x="T2" y="T3"/>
                    </a:cxn>
                    <a:cxn ang="T12">
                      <a:pos x="T4" y="T5"/>
                    </a:cxn>
                    <a:cxn ang="T13">
                      <a:pos x="T6" y="T7"/>
                    </a:cxn>
                    <a:cxn ang="T14">
                      <a:pos x="T8" y="T9"/>
                    </a:cxn>
                  </a:cxnLst>
                  <a:rect l="T15" t="T16" r="T17" b="T18"/>
                  <a:pathLst>
                    <a:path w="41" h="42">
                      <a:moveTo>
                        <a:pt x="10" y="0"/>
                      </a:moveTo>
                      <a:lnTo>
                        <a:pt x="0" y="13"/>
                      </a:lnTo>
                      <a:lnTo>
                        <a:pt x="30" y="42"/>
                      </a:lnTo>
                      <a:lnTo>
                        <a:pt x="41" y="29"/>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8" name="Freeform 515"/>
                <p:cNvSpPr>
                  <a:spLocks/>
                </p:cNvSpPr>
                <p:nvPr/>
              </p:nvSpPr>
              <p:spPr bwMode="auto">
                <a:xfrm>
                  <a:off x="3826" y="3639"/>
                  <a:ext cx="21" cy="21"/>
                </a:xfrm>
                <a:custGeom>
                  <a:avLst/>
                  <a:gdLst>
                    <a:gd name="T0" fmla="*/ 0 w 43"/>
                    <a:gd name="T1" fmla="*/ 0 h 43"/>
                    <a:gd name="T2" fmla="*/ 0 w 43"/>
                    <a:gd name="T3" fmla="*/ 0 h 43"/>
                    <a:gd name="T4" fmla="*/ 1 w 43"/>
                    <a:gd name="T5" fmla="*/ 1 h 43"/>
                    <a:gd name="T6" fmla="*/ 1 w 43"/>
                    <a:gd name="T7" fmla="*/ 0 h 43"/>
                    <a:gd name="T8" fmla="*/ 0 w 43"/>
                    <a:gd name="T9" fmla="*/ 0 h 43"/>
                    <a:gd name="T10" fmla="*/ 0 60000 65536"/>
                    <a:gd name="T11" fmla="*/ 0 60000 65536"/>
                    <a:gd name="T12" fmla="*/ 0 60000 65536"/>
                    <a:gd name="T13" fmla="*/ 0 60000 65536"/>
                    <a:gd name="T14" fmla="*/ 0 60000 65536"/>
                    <a:gd name="T15" fmla="*/ 0 w 43"/>
                    <a:gd name="T16" fmla="*/ 0 h 43"/>
                    <a:gd name="T17" fmla="*/ 43 w 43"/>
                    <a:gd name="T18" fmla="*/ 43 h 43"/>
                  </a:gdLst>
                  <a:ahLst/>
                  <a:cxnLst>
                    <a:cxn ang="T10">
                      <a:pos x="T0" y="T1"/>
                    </a:cxn>
                    <a:cxn ang="T11">
                      <a:pos x="T2" y="T3"/>
                    </a:cxn>
                    <a:cxn ang="T12">
                      <a:pos x="T4" y="T5"/>
                    </a:cxn>
                    <a:cxn ang="T13">
                      <a:pos x="T6" y="T7"/>
                    </a:cxn>
                    <a:cxn ang="T14">
                      <a:pos x="T8" y="T9"/>
                    </a:cxn>
                  </a:cxnLst>
                  <a:rect l="T15" t="T16" r="T17" b="T18"/>
                  <a:pathLst>
                    <a:path w="43" h="43">
                      <a:moveTo>
                        <a:pt x="11" y="0"/>
                      </a:moveTo>
                      <a:lnTo>
                        <a:pt x="0" y="13"/>
                      </a:lnTo>
                      <a:lnTo>
                        <a:pt x="32" y="43"/>
                      </a:lnTo>
                      <a:lnTo>
                        <a:pt x="43" y="29"/>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9" name="Freeform 516"/>
                <p:cNvSpPr>
                  <a:spLocks/>
                </p:cNvSpPr>
                <p:nvPr/>
              </p:nvSpPr>
              <p:spPr bwMode="auto">
                <a:xfrm>
                  <a:off x="3842" y="3653"/>
                  <a:ext cx="19" cy="15"/>
                </a:xfrm>
                <a:custGeom>
                  <a:avLst/>
                  <a:gdLst>
                    <a:gd name="T0" fmla="*/ 1 w 38"/>
                    <a:gd name="T1" fmla="*/ 0 h 31"/>
                    <a:gd name="T2" fmla="*/ 0 w 38"/>
                    <a:gd name="T3" fmla="*/ 0 h 31"/>
                    <a:gd name="T4" fmla="*/ 1 w 38"/>
                    <a:gd name="T5" fmla="*/ 0 h 31"/>
                    <a:gd name="T6" fmla="*/ 2 w 38"/>
                    <a:gd name="T7" fmla="*/ 0 h 31"/>
                    <a:gd name="T8" fmla="*/ 1 w 38"/>
                    <a:gd name="T9" fmla="*/ 0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9" y="0"/>
                      </a:moveTo>
                      <a:lnTo>
                        <a:pt x="0" y="15"/>
                      </a:lnTo>
                      <a:lnTo>
                        <a:pt x="29" y="31"/>
                      </a:lnTo>
                      <a:lnTo>
                        <a:pt x="38" y="16"/>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0" name="Freeform 517"/>
                <p:cNvSpPr>
                  <a:spLocks/>
                </p:cNvSpPr>
                <p:nvPr/>
              </p:nvSpPr>
              <p:spPr bwMode="auto">
                <a:xfrm>
                  <a:off x="3857" y="3661"/>
                  <a:ext cx="27" cy="23"/>
                </a:xfrm>
                <a:custGeom>
                  <a:avLst/>
                  <a:gdLst>
                    <a:gd name="T0" fmla="*/ 0 w 56"/>
                    <a:gd name="T1" fmla="*/ 0 h 45"/>
                    <a:gd name="T2" fmla="*/ 0 w 56"/>
                    <a:gd name="T3" fmla="*/ 1 h 45"/>
                    <a:gd name="T4" fmla="*/ 1 w 56"/>
                    <a:gd name="T5" fmla="*/ 2 h 45"/>
                    <a:gd name="T6" fmla="*/ 1 w 56"/>
                    <a:gd name="T7" fmla="*/ 1 h 45"/>
                    <a:gd name="T8" fmla="*/ 0 w 56"/>
                    <a:gd name="T9" fmla="*/ 0 h 45"/>
                    <a:gd name="T10" fmla="*/ 0 60000 65536"/>
                    <a:gd name="T11" fmla="*/ 0 60000 65536"/>
                    <a:gd name="T12" fmla="*/ 0 60000 65536"/>
                    <a:gd name="T13" fmla="*/ 0 60000 65536"/>
                    <a:gd name="T14" fmla="*/ 0 60000 65536"/>
                    <a:gd name="T15" fmla="*/ 0 w 56"/>
                    <a:gd name="T16" fmla="*/ 0 h 45"/>
                    <a:gd name="T17" fmla="*/ 56 w 56"/>
                    <a:gd name="T18" fmla="*/ 45 h 45"/>
                  </a:gdLst>
                  <a:ahLst/>
                  <a:cxnLst>
                    <a:cxn ang="T10">
                      <a:pos x="T0" y="T1"/>
                    </a:cxn>
                    <a:cxn ang="T11">
                      <a:pos x="T2" y="T3"/>
                    </a:cxn>
                    <a:cxn ang="T12">
                      <a:pos x="T4" y="T5"/>
                    </a:cxn>
                    <a:cxn ang="T13">
                      <a:pos x="T6" y="T7"/>
                    </a:cxn>
                    <a:cxn ang="T14">
                      <a:pos x="T8" y="T9"/>
                    </a:cxn>
                  </a:cxnLst>
                  <a:rect l="T15" t="T16" r="T17" b="T18"/>
                  <a:pathLst>
                    <a:path w="56" h="45">
                      <a:moveTo>
                        <a:pt x="11" y="0"/>
                      </a:moveTo>
                      <a:lnTo>
                        <a:pt x="0" y="15"/>
                      </a:lnTo>
                      <a:lnTo>
                        <a:pt x="46" y="45"/>
                      </a:lnTo>
                      <a:lnTo>
                        <a:pt x="56" y="31"/>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1" name="Freeform 518"/>
                <p:cNvSpPr>
                  <a:spLocks/>
                </p:cNvSpPr>
                <p:nvPr/>
              </p:nvSpPr>
              <p:spPr bwMode="auto">
                <a:xfrm>
                  <a:off x="3879" y="3677"/>
                  <a:ext cx="13" cy="13"/>
                </a:xfrm>
                <a:custGeom>
                  <a:avLst/>
                  <a:gdLst>
                    <a:gd name="T0" fmla="*/ 1 w 24"/>
                    <a:gd name="T1" fmla="*/ 0 h 26"/>
                    <a:gd name="T2" fmla="*/ 0 w 24"/>
                    <a:gd name="T3" fmla="*/ 1 h 26"/>
                    <a:gd name="T4" fmla="*/ 1 w 24"/>
                    <a:gd name="T5" fmla="*/ 1 h 26"/>
                    <a:gd name="T6" fmla="*/ 1 w 24"/>
                    <a:gd name="T7" fmla="*/ 1 h 26"/>
                    <a:gd name="T8" fmla="*/ 1 w 24"/>
                    <a:gd name="T9" fmla="*/ 0 h 26"/>
                    <a:gd name="T10" fmla="*/ 0 60000 65536"/>
                    <a:gd name="T11" fmla="*/ 0 60000 65536"/>
                    <a:gd name="T12" fmla="*/ 0 60000 65536"/>
                    <a:gd name="T13" fmla="*/ 0 60000 65536"/>
                    <a:gd name="T14" fmla="*/ 0 60000 65536"/>
                    <a:gd name="T15" fmla="*/ 0 w 24"/>
                    <a:gd name="T16" fmla="*/ 0 h 26"/>
                    <a:gd name="T17" fmla="*/ 24 w 24"/>
                    <a:gd name="T18" fmla="*/ 26 h 26"/>
                  </a:gdLst>
                  <a:ahLst/>
                  <a:cxnLst>
                    <a:cxn ang="T10">
                      <a:pos x="T0" y="T1"/>
                    </a:cxn>
                    <a:cxn ang="T11">
                      <a:pos x="T2" y="T3"/>
                    </a:cxn>
                    <a:cxn ang="T12">
                      <a:pos x="T4" y="T5"/>
                    </a:cxn>
                    <a:cxn ang="T13">
                      <a:pos x="T6" y="T7"/>
                    </a:cxn>
                    <a:cxn ang="T14">
                      <a:pos x="T8" y="T9"/>
                    </a:cxn>
                  </a:cxnLst>
                  <a:rect l="T15" t="T16" r="T17" b="T18"/>
                  <a:pathLst>
                    <a:path w="24" h="26">
                      <a:moveTo>
                        <a:pt x="10" y="0"/>
                      </a:moveTo>
                      <a:lnTo>
                        <a:pt x="0" y="13"/>
                      </a:lnTo>
                      <a:lnTo>
                        <a:pt x="14" y="26"/>
                      </a:lnTo>
                      <a:lnTo>
                        <a:pt x="24" y="13"/>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2" name="Freeform 519"/>
                <p:cNvSpPr>
                  <a:spLocks/>
                </p:cNvSpPr>
                <p:nvPr/>
              </p:nvSpPr>
              <p:spPr bwMode="auto">
                <a:xfrm>
                  <a:off x="3886" y="3684"/>
                  <a:ext cx="11" cy="13"/>
                </a:xfrm>
                <a:custGeom>
                  <a:avLst/>
                  <a:gdLst>
                    <a:gd name="T0" fmla="*/ 0 w 23"/>
                    <a:gd name="T1" fmla="*/ 0 h 28"/>
                    <a:gd name="T2" fmla="*/ 0 w 23"/>
                    <a:gd name="T3" fmla="*/ 0 h 28"/>
                    <a:gd name="T4" fmla="*/ 0 w 23"/>
                    <a:gd name="T5" fmla="*/ 0 h 28"/>
                    <a:gd name="T6" fmla="*/ 0 w 23"/>
                    <a:gd name="T7" fmla="*/ 0 h 28"/>
                    <a:gd name="T8" fmla="*/ 0 w 23"/>
                    <a:gd name="T9" fmla="*/ 0 h 28"/>
                    <a:gd name="T10" fmla="*/ 0 60000 65536"/>
                    <a:gd name="T11" fmla="*/ 0 60000 65536"/>
                    <a:gd name="T12" fmla="*/ 0 60000 65536"/>
                    <a:gd name="T13" fmla="*/ 0 60000 65536"/>
                    <a:gd name="T14" fmla="*/ 0 60000 65536"/>
                    <a:gd name="T15" fmla="*/ 0 w 23"/>
                    <a:gd name="T16" fmla="*/ 0 h 28"/>
                    <a:gd name="T17" fmla="*/ 23 w 23"/>
                    <a:gd name="T18" fmla="*/ 28 h 28"/>
                  </a:gdLst>
                  <a:ahLst/>
                  <a:cxnLst>
                    <a:cxn ang="T10">
                      <a:pos x="T0" y="T1"/>
                    </a:cxn>
                    <a:cxn ang="T11">
                      <a:pos x="T2" y="T3"/>
                    </a:cxn>
                    <a:cxn ang="T12">
                      <a:pos x="T4" y="T5"/>
                    </a:cxn>
                    <a:cxn ang="T13">
                      <a:pos x="T6" y="T7"/>
                    </a:cxn>
                    <a:cxn ang="T14">
                      <a:pos x="T8" y="T9"/>
                    </a:cxn>
                  </a:cxnLst>
                  <a:rect l="T15" t="T16" r="T17" b="T18"/>
                  <a:pathLst>
                    <a:path w="23" h="28">
                      <a:moveTo>
                        <a:pt x="11" y="0"/>
                      </a:moveTo>
                      <a:lnTo>
                        <a:pt x="0" y="13"/>
                      </a:lnTo>
                      <a:lnTo>
                        <a:pt x="11" y="28"/>
                      </a:lnTo>
                      <a:lnTo>
                        <a:pt x="23" y="15"/>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3" name="Freeform 520"/>
                <p:cNvSpPr>
                  <a:spLocks/>
                </p:cNvSpPr>
                <p:nvPr/>
              </p:nvSpPr>
              <p:spPr bwMode="auto">
                <a:xfrm>
                  <a:off x="3892" y="3690"/>
                  <a:ext cx="30" cy="21"/>
                </a:xfrm>
                <a:custGeom>
                  <a:avLst/>
                  <a:gdLst>
                    <a:gd name="T0" fmla="*/ 1 w 58"/>
                    <a:gd name="T1" fmla="*/ 0 h 42"/>
                    <a:gd name="T2" fmla="*/ 0 w 58"/>
                    <a:gd name="T3" fmla="*/ 1 h 42"/>
                    <a:gd name="T4" fmla="*/ 2 w 58"/>
                    <a:gd name="T5" fmla="*/ 2 h 42"/>
                    <a:gd name="T6" fmla="*/ 2 w 58"/>
                    <a:gd name="T7" fmla="*/ 1 h 42"/>
                    <a:gd name="T8" fmla="*/ 1 w 58"/>
                    <a:gd name="T9" fmla="*/ 0 h 42"/>
                    <a:gd name="T10" fmla="*/ 0 60000 65536"/>
                    <a:gd name="T11" fmla="*/ 0 60000 65536"/>
                    <a:gd name="T12" fmla="*/ 0 60000 65536"/>
                    <a:gd name="T13" fmla="*/ 0 60000 65536"/>
                    <a:gd name="T14" fmla="*/ 0 60000 65536"/>
                    <a:gd name="T15" fmla="*/ 0 w 58"/>
                    <a:gd name="T16" fmla="*/ 0 h 42"/>
                    <a:gd name="T17" fmla="*/ 58 w 58"/>
                    <a:gd name="T18" fmla="*/ 42 h 42"/>
                  </a:gdLst>
                  <a:ahLst/>
                  <a:cxnLst>
                    <a:cxn ang="T10">
                      <a:pos x="T0" y="T1"/>
                    </a:cxn>
                    <a:cxn ang="T11">
                      <a:pos x="T2" y="T3"/>
                    </a:cxn>
                    <a:cxn ang="T12">
                      <a:pos x="T4" y="T5"/>
                    </a:cxn>
                    <a:cxn ang="T13">
                      <a:pos x="T6" y="T7"/>
                    </a:cxn>
                    <a:cxn ang="T14">
                      <a:pos x="T8" y="T9"/>
                    </a:cxn>
                  </a:cxnLst>
                  <a:rect l="T15" t="T16" r="T17" b="T18"/>
                  <a:pathLst>
                    <a:path w="58" h="42">
                      <a:moveTo>
                        <a:pt x="9" y="0"/>
                      </a:moveTo>
                      <a:lnTo>
                        <a:pt x="0" y="15"/>
                      </a:lnTo>
                      <a:lnTo>
                        <a:pt x="49" y="42"/>
                      </a:lnTo>
                      <a:lnTo>
                        <a:pt x="58" y="28"/>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4" name="Freeform 521"/>
                <p:cNvSpPr>
                  <a:spLocks/>
                </p:cNvSpPr>
                <p:nvPr/>
              </p:nvSpPr>
              <p:spPr bwMode="auto">
                <a:xfrm>
                  <a:off x="3917" y="3705"/>
                  <a:ext cx="31" cy="32"/>
                </a:xfrm>
                <a:custGeom>
                  <a:avLst/>
                  <a:gdLst>
                    <a:gd name="T0" fmla="*/ 1 w 61"/>
                    <a:gd name="T1" fmla="*/ 0 h 64"/>
                    <a:gd name="T2" fmla="*/ 0 w 61"/>
                    <a:gd name="T3" fmla="*/ 1 h 64"/>
                    <a:gd name="T4" fmla="*/ 2 w 61"/>
                    <a:gd name="T5" fmla="*/ 2 h 64"/>
                    <a:gd name="T6" fmla="*/ 2 w 61"/>
                    <a:gd name="T7" fmla="*/ 2 h 64"/>
                    <a:gd name="T8" fmla="*/ 1 w 61"/>
                    <a:gd name="T9" fmla="*/ 0 h 64"/>
                    <a:gd name="T10" fmla="*/ 0 60000 65536"/>
                    <a:gd name="T11" fmla="*/ 0 60000 65536"/>
                    <a:gd name="T12" fmla="*/ 0 60000 65536"/>
                    <a:gd name="T13" fmla="*/ 0 60000 65536"/>
                    <a:gd name="T14" fmla="*/ 0 60000 65536"/>
                    <a:gd name="T15" fmla="*/ 0 w 61"/>
                    <a:gd name="T16" fmla="*/ 0 h 64"/>
                    <a:gd name="T17" fmla="*/ 61 w 61"/>
                    <a:gd name="T18" fmla="*/ 64 h 64"/>
                  </a:gdLst>
                  <a:ahLst/>
                  <a:cxnLst>
                    <a:cxn ang="T10">
                      <a:pos x="T0" y="T1"/>
                    </a:cxn>
                    <a:cxn ang="T11">
                      <a:pos x="T2" y="T3"/>
                    </a:cxn>
                    <a:cxn ang="T12">
                      <a:pos x="T4" y="T5"/>
                    </a:cxn>
                    <a:cxn ang="T13">
                      <a:pos x="T6" y="T7"/>
                    </a:cxn>
                    <a:cxn ang="T14">
                      <a:pos x="T8" y="T9"/>
                    </a:cxn>
                  </a:cxnLst>
                  <a:rect l="T15" t="T16" r="T17" b="T18"/>
                  <a:pathLst>
                    <a:path w="61" h="64">
                      <a:moveTo>
                        <a:pt x="10" y="0"/>
                      </a:moveTo>
                      <a:lnTo>
                        <a:pt x="0" y="13"/>
                      </a:lnTo>
                      <a:lnTo>
                        <a:pt x="51" y="64"/>
                      </a:lnTo>
                      <a:lnTo>
                        <a:pt x="61" y="51"/>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5" name="Freeform 522"/>
                <p:cNvSpPr>
                  <a:spLocks/>
                </p:cNvSpPr>
                <p:nvPr/>
              </p:nvSpPr>
              <p:spPr bwMode="auto">
                <a:xfrm>
                  <a:off x="3941" y="3732"/>
                  <a:ext cx="9" cy="5"/>
                </a:xfrm>
                <a:custGeom>
                  <a:avLst/>
                  <a:gdLst>
                    <a:gd name="T0" fmla="*/ 1 w 18"/>
                    <a:gd name="T1" fmla="*/ 0 h 10"/>
                    <a:gd name="T2" fmla="*/ 0 w 18"/>
                    <a:gd name="T3" fmla="*/ 1 h 10"/>
                    <a:gd name="T4" fmla="*/ 1 w 18"/>
                    <a:gd name="T5" fmla="*/ 1 h 10"/>
                    <a:gd name="T6" fmla="*/ 1 w 18"/>
                    <a:gd name="T7" fmla="*/ 1 h 10"/>
                    <a:gd name="T8" fmla="*/ 1 w 18"/>
                    <a:gd name="T9" fmla="*/ 0 h 10"/>
                    <a:gd name="T10" fmla="*/ 0 60000 65536"/>
                    <a:gd name="T11" fmla="*/ 0 60000 65536"/>
                    <a:gd name="T12" fmla="*/ 0 60000 65536"/>
                    <a:gd name="T13" fmla="*/ 0 60000 65536"/>
                    <a:gd name="T14" fmla="*/ 0 60000 65536"/>
                    <a:gd name="T15" fmla="*/ 0 w 18"/>
                    <a:gd name="T16" fmla="*/ 0 h 10"/>
                    <a:gd name="T17" fmla="*/ 18 w 18"/>
                    <a:gd name="T18" fmla="*/ 10 h 10"/>
                  </a:gdLst>
                  <a:ahLst/>
                  <a:cxnLst>
                    <a:cxn ang="T10">
                      <a:pos x="T0" y="T1"/>
                    </a:cxn>
                    <a:cxn ang="T11">
                      <a:pos x="T2" y="T3"/>
                    </a:cxn>
                    <a:cxn ang="T12">
                      <a:pos x="T4" y="T5"/>
                    </a:cxn>
                    <a:cxn ang="T13">
                      <a:pos x="T6" y="T7"/>
                    </a:cxn>
                    <a:cxn ang="T14">
                      <a:pos x="T8" y="T9"/>
                    </a:cxn>
                  </a:cxnLst>
                  <a:rect l="T15" t="T16" r="T17" b="T18"/>
                  <a:pathLst>
                    <a:path w="18" h="10">
                      <a:moveTo>
                        <a:pt x="16" y="0"/>
                      </a:moveTo>
                      <a:lnTo>
                        <a:pt x="0" y="6"/>
                      </a:lnTo>
                      <a:lnTo>
                        <a:pt x="2" y="10"/>
                      </a:lnTo>
                      <a:lnTo>
                        <a:pt x="18" y="5"/>
                      </a:lnTo>
                      <a:lnTo>
                        <a:pt x="16"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6" name="Freeform 523"/>
                <p:cNvSpPr>
                  <a:spLocks/>
                </p:cNvSpPr>
                <p:nvPr/>
              </p:nvSpPr>
              <p:spPr bwMode="auto">
                <a:xfrm>
                  <a:off x="3941" y="3735"/>
                  <a:ext cx="11" cy="40"/>
                </a:xfrm>
                <a:custGeom>
                  <a:avLst/>
                  <a:gdLst>
                    <a:gd name="T0" fmla="*/ 1 w 22"/>
                    <a:gd name="T1" fmla="*/ 0 h 78"/>
                    <a:gd name="T2" fmla="*/ 0 w 22"/>
                    <a:gd name="T3" fmla="*/ 1 h 78"/>
                    <a:gd name="T4" fmla="*/ 1 w 22"/>
                    <a:gd name="T5" fmla="*/ 3 h 78"/>
                    <a:gd name="T6" fmla="*/ 1 w 22"/>
                    <a:gd name="T7" fmla="*/ 3 h 78"/>
                    <a:gd name="T8" fmla="*/ 1 w 22"/>
                    <a:gd name="T9" fmla="*/ 0 h 78"/>
                    <a:gd name="T10" fmla="*/ 0 60000 65536"/>
                    <a:gd name="T11" fmla="*/ 0 60000 65536"/>
                    <a:gd name="T12" fmla="*/ 0 60000 65536"/>
                    <a:gd name="T13" fmla="*/ 0 60000 65536"/>
                    <a:gd name="T14" fmla="*/ 0 60000 65536"/>
                    <a:gd name="T15" fmla="*/ 0 w 22"/>
                    <a:gd name="T16" fmla="*/ 0 h 78"/>
                    <a:gd name="T17" fmla="*/ 22 w 22"/>
                    <a:gd name="T18" fmla="*/ 78 h 78"/>
                  </a:gdLst>
                  <a:ahLst/>
                  <a:cxnLst>
                    <a:cxn ang="T10">
                      <a:pos x="T0" y="T1"/>
                    </a:cxn>
                    <a:cxn ang="T11">
                      <a:pos x="T2" y="T3"/>
                    </a:cxn>
                    <a:cxn ang="T12">
                      <a:pos x="T4" y="T5"/>
                    </a:cxn>
                    <a:cxn ang="T13">
                      <a:pos x="T6" y="T7"/>
                    </a:cxn>
                    <a:cxn ang="T14">
                      <a:pos x="T8" y="T9"/>
                    </a:cxn>
                  </a:cxnLst>
                  <a:rect l="T15" t="T16" r="T17" b="T18"/>
                  <a:pathLst>
                    <a:path w="22" h="78">
                      <a:moveTo>
                        <a:pt x="18" y="0"/>
                      </a:moveTo>
                      <a:lnTo>
                        <a:pt x="0" y="1"/>
                      </a:lnTo>
                      <a:lnTo>
                        <a:pt x="5" y="78"/>
                      </a:lnTo>
                      <a:lnTo>
                        <a:pt x="22" y="77"/>
                      </a:lnTo>
                      <a:lnTo>
                        <a:pt x="18"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7" name="Freeform 524"/>
                <p:cNvSpPr>
                  <a:spLocks/>
                </p:cNvSpPr>
                <p:nvPr/>
              </p:nvSpPr>
              <p:spPr bwMode="auto">
                <a:xfrm>
                  <a:off x="3943" y="3774"/>
                  <a:ext cx="10" cy="10"/>
                </a:xfrm>
                <a:custGeom>
                  <a:avLst/>
                  <a:gdLst>
                    <a:gd name="T0" fmla="*/ 1 w 19"/>
                    <a:gd name="T1" fmla="*/ 0 h 20"/>
                    <a:gd name="T2" fmla="*/ 0 w 19"/>
                    <a:gd name="T3" fmla="*/ 1 h 20"/>
                    <a:gd name="T4" fmla="*/ 1 w 19"/>
                    <a:gd name="T5" fmla="*/ 1 h 20"/>
                    <a:gd name="T6" fmla="*/ 1 w 19"/>
                    <a:gd name="T7" fmla="*/ 1 h 20"/>
                    <a:gd name="T8" fmla="*/ 1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7" y="0"/>
                      </a:moveTo>
                      <a:lnTo>
                        <a:pt x="0" y="1"/>
                      </a:lnTo>
                      <a:lnTo>
                        <a:pt x="1" y="20"/>
                      </a:lnTo>
                      <a:lnTo>
                        <a:pt x="19" y="19"/>
                      </a:lnTo>
                      <a:lnTo>
                        <a:pt x="17"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8" name="Freeform 525"/>
                <p:cNvSpPr>
                  <a:spLocks/>
                </p:cNvSpPr>
                <p:nvPr/>
              </p:nvSpPr>
              <p:spPr bwMode="auto">
                <a:xfrm>
                  <a:off x="3945" y="3781"/>
                  <a:ext cx="7" cy="6"/>
                </a:xfrm>
                <a:custGeom>
                  <a:avLst/>
                  <a:gdLst>
                    <a:gd name="T0" fmla="*/ 1 w 14"/>
                    <a:gd name="T1" fmla="*/ 0 h 12"/>
                    <a:gd name="T2" fmla="*/ 0 w 14"/>
                    <a:gd name="T3" fmla="*/ 1 h 12"/>
                    <a:gd name="T4" fmla="*/ 1 w 14"/>
                    <a:gd name="T5" fmla="*/ 1 h 12"/>
                    <a:gd name="T6" fmla="*/ 1 w 14"/>
                    <a:gd name="T7" fmla="*/ 1 h 12"/>
                    <a:gd name="T8" fmla="*/ 1 w 14"/>
                    <a:gd name="T9" fmla="*/ 0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13" y="0"/>
                      </a:moveTo>
                      <a:lnTo>
                        <a:pt x="0" y="9"/>
                      </a:lnTo>
                      <a:lnTo>
                        <a:pt x="1" y="12"/>
                      </a:lnTo>
                      <a:lnTo>
                        <a:pt x="14" y="3"/>
                      </a:lnTo>
                      <a:lnTo>
                        <a:pt x="13"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9" name="Freeform 526"/>
                <p:cNvSpPr>
                  <a:spLocks/>
                </p:cNvSpPr>
                <p:nvPr/>
              </p:nvSpPr>
              <p:spPr bwMode="auto">
                <a:xfrm>
                  <a:off x="3378" y="3523"/>
                  <a:ext cx="7" cy="10"/>
                </a:xfrm>
                <a:custGeom>
                  <a:avLst/>
                  <a:gdLst>
                    <a:gd name="T0" fmla="*/ 1 w 14"/>
                    <a:gd name="T1" fmla="*/ 0 h 19"/>
                    <a:gd name="T2" fmla="*/ 0 w 14"/>
                    <a:gd name="T3" fmla="*/ 1 h 19"/>
                    <a:gd name="T4" fmla="*/ 1 w 14"/>
                    <a:gd name="T5" fmla="*/ 1 h 19"/>
                    <a:gd name="T6" fmla="*/ 1 w 14"/>
                    <a:gd name="T7" fmla="*/ 1 h 19"/>
                    <a:gd name="T8" fmla="*/ 1 w 14"/>
                    <a:gd name="T9" fmla="*/ 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5" y="0"/>
                      </a:moveTo>
                      <a:lnTo>
                        <a:pt x="0" y="16"/>
                      </a:lnTo>
                      <a:lnTo>
                        <a:pt x="8" y="19"/>
                      </a:lnTo>
                      <a:lnTo>
                        <a:pt x="14" y="3"/>
                      </a:lnTo>
                      <a:lnTo>
                        <a:pt x="5"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0" name="Freeform 527"/>
                <p:cNvSpPr>
                  <a:spLocks/>
                </p:cNvSpPr>
                <p:nvPr/>
              </p:nvSpPr>
              <p:spPr bwMode="auto">
                <a:xfrm>
                  <a:off x="3384" y="3519"/>
                  <a:ext cx="47" cy="12"/>
                </a:xfrm>
                <a:custGeom>
                  <a:avLst/>
                  <a:gdLst>
                    <a:gd name="T0" fmla="*/ 0 w 95"/>
                    <a:gd name="T1" fmla="*/ 0 h 25"/>
                    <a:gd name="T2" fmla="*/ 0 w 95"/>
                    <a:gd name="T3" fmla="*/ 0 h 25"/>
                    <a:gd name="T4" fmla="*/ 2 w 95"/>
                    <a:gd name="T5" fmla="*/ 0 h 25"/>
                    <a:gd name="T6" fmla="*/ 2 w 95"/>
                    <a:gd name="T7" fmla="*/ 0 h 25"/>
                    <a:gd name="T8" fmla="*/ 0 w 95"/>
                    <a:gd name="T9" fmla="*/ 0 h 25"/>
                    <a:gd name="T10" fmla="*/ 0 60000 65536"/>
                    <a:gd name="T11" fmla="*/ 0 60000 65536"/>
                    <a:gd name="T12" fmla="*/ 0 60000 65536"/>
                    <a:gd name="T13" fmla="*/ 0 60000 65536"/>
                    <a:gd name="T14" fmla="*/ 0 60000 65536"/>
                    <a:gd name="T15" fmla="*/ 0 w 95"/>
                    <a:gd name="T16" fmla="*/ 0 h 25"/>
                    <a:gd name="T17" fmla="*/ 95 w 95"/>
                    <a:gd name="T18" fmla="*/ 25 h 25"/>
                  </a:gdLst>
                  <a:ahLst/>
                  <a:cxnLst>
                    <a:cxn ang="T10">
                      <a:pos x="T0" y="T1"/>
                    </a:cxn>
                    <a:cxn ang="T11">
                      <a:pos x="T2" y="T3"/>
                    </a:cxn>
                    <a:cxn ang="T12">
                      <a:pos x="T4" y="T5"/>
                    </a:cxn>
                    <a:cxn ang="T13">
                      <a:pos x="T6" y="T7"/>
                    </a:cxn>
                    <a:cxn ang="T14">
                      <a:pos x="T8" y="T9"/>
                    </a:cxn>
                  </a:cxnLst>
                  <a:rect l="T15" t="T16" r="T17" b="T18"/>
                  <a:pathLst>
                    <a:path w="95" h="25">
                      <a:moveTo>
                        <a:pt x="0" y="7"/>
                      </a:moveTo>
                      <a:lnTo>
                        <a:pt x="2" y="25"/>
                      </a:lnTo>
                      <a:lnTo>
                        <a:pt x="95" y="18"/>
                      </a:lnTo>
                      <a:lnTo>
                        <a:pt x="93" y="0"/>
                      </a:lnTo>
                      <a:lnTo>
                        <a:pt x="0" y="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1" name="Freeform 528"/>
                <p:cNvSpPr>
                  <a:spLocks/>
                </p:cNvSpPr>
                <p:nvPr/>
              </p:nvSpPr>
              <p:spPr bwMode="auto">
                <a:xfrm>
                  <a:off x="3428" y="3521"/>
                  <a:ext cx="6" cy="7"/>
                </a:xfrm>
                <a:custGeom>
                  <a:avLst/>
                  <a:gdLst>
                    <a:gd name="T0" fmla="*/ 1 w 12"/>
                    <a:gd name="T1" fmla="*/ 0 h 15"/>
                    <a:gd name="T2" fmla="*/ 0 w 12"/>
                    <a:gd name="T3" fmla="*/ 0 h 15"/>
                    <a:gd name="T4" fmla="*/ 1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0" y="0"/>
                      </a:moveTo>
                      <a:lnTo>
                        <a:pt x="0" y="13"/>
                      </a:lnTo>
                      <a:lnTo>
                        <a:pt x="2" y="15"/>
                      </a:lnTo>
                      <a:lnTo>
                        <a:pt x="12" y="2"/>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2" name="Freeform 529"/>
                <p:cNvSpPr>
                  <a:spLocks/>
                </p:cNvSpPr>
                <p:nvPr/>
              </p:nvSpPr>
              <p:spPr bwMode="auto">
                <a:xfrm>
                  <a:off x="3428" y="3521"/>
                  <a:ext cx="6" cy="7"/>
                </a:xfrm>
                <a:custGeom>
                  <a:avLst/>
                  <a:gdLst>
                    <a:gd name="T0" fmla="*/ 1 w 12"/>
                    <a:gd name="T1" fmla="*/ 0 h 15"/>
                    <a:gd name="T2" fmla="*/ 0 w 12"/>
                    <a:gd name="T3" fmla="*/ 0 h 15"/>
                    <a:gd name="T4" fmla="*/ 1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0" y="0"/>
                      </a:moveTo>
                      <a:lnTo>
                        <a:pt x="0" y="13"/>
                      </a:lnTo>
                      <a:lnTo>
                        <a:pt x="2" y="15"/>
                      </a:lnTo>
                      <a:lnTo>
                        <a:pt x="12" y="2"/>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3" name="Freeform 530"/>
                <p:cNvSpPr>
                  <a:spLocks/>
                </p:cNvSpPr>
                <p:nvPr/>
              </p:nvSpPr>
              <p:spPr bwMode="auto">
                <a:xfrm>
                  <a:off x="3431" y="3519"/>
                  <a:ext cx="51" cy="10"/>
                </a:xfrm>
                <a:custGeom>
                  <a:avLst/>
                  <a:gdLst>
                    <a:gd name="T0" fmla="*/ 0 w 102"/>
                    <a:gd name="T1" fmla="*/ 0 h 19"/>
                    <a:gd name="T2" fmla="*/ 0 w 102"/>
                    <a:gd name="T3" fmla="*/ 1 h 19"/>
                    <a:gd name="T4" fmla="*/ 4 w 102"/>
                    <a:gd name="T5" fmla="*/ 1 h 19"/>
                    <a:gd name="T6" fmla="*/ 4 w 102"/>
                    <a:gd name="T7" fmla="*/ 1 h 19"/>
                    <a:gd name="T8" fmla="*/ 0 w 102"/>
                    <a:gd name="T9" fmla="*/ 0 h 19"/>
                    <a:gd name="T10" fmla="*/ 0 60000 65536"/>
                    <a:gd name="T11" fmla="*/ 0 60000 65536"/>
                    <a:gd name="T12" fmla="*/ 0 60000 65536"/>
                    <a:gd name="T13" fmla="*/ 0 60000 65536"/>
                    <a:gd name="T14" fmla="*/ 0 60000 65536"/>
                    <a:gd name="T15" fmla="*/ 0 w 102"/>
                    <a:gd name="T16" fmla="*/ 0 h 19"/>
                    <a:gd name="T17" fmla="*/ 102 w 102"/>
                    <a:gd name="T18" fmla="*/ 19 h 19"/>
                  </a:gdLst>
                  <a:ahLst/>
                  <a:cxnLst>
                    <a:cxn ang="T10">
                      <a:pos x="T0" y="T1"/>
                    </a:cxn>
                    <a:cxn ang="T11">
                      <a:pos x="T2" y="T3"/>
                    </a:cxn>
                    <a:cxn ang="T12">
                      <a:pos x="T4" y="T5"/>
                    </a:cxn>
                    <a:cxn ang="T13">
                      <a:pos x="T6" y="T7"/>
                    </a:cxn>
                    <a:cxn ang="T14">
                      <a:pos x="T8" y="T9"/>
                    </a:cxn>
                  </a:cxnLst>
                  <a:rect l="T15" t="T16" r="T17" b="T18"/>
                  <a:pathLst>
                    <a:path w="102" h="19">
                      <a:moveTo>
                        <a:pt x="0" y="0"/>
                      </a:moveTo>
                      <a:lnTo>
                        <a:pt x="0" y="18"/>
                      </a:lnTo>
                      <a:lnTo>
                        <a:pt x="102" y="19"/>
                      </a:lnTo>
                      <a:lnTo>
                        <a:pt x="102" y="2"/>
                      </a:lnTo>
                      <a:lnTo>
                        <a:pt x="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4" name="Freeform 531"/>
                <p:cNvSpPr>
                  <a:spLocks/>
                </p:cNvSpPr>
                <p:nvPr/>
              </p:nvSpPr>
              <p:spPr bwMode="auto">
                <a:xfrm>
                  <a:off x="3480" y="3521"/>
                  <a:ext cx="6" cy="7"/>
                </a:xfrm>
                <a:custGeom>
                  <a:avLst/>
                  <a:gdLst>
                    <a:gd name="T0" fmla="*/ 1 w 12"/>
                    <a:gd name="T1" fmla="*/ 0 h 15"/>
                    <a:gd name="T2" fmla="*/ 0 w 12"/>
                    <a:gd name="T3" fmla="*/ 0 h 15"/>
                    <a:gd name="T4" fmla="*/ 1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1" y="0"/>
                      </a:moveTo>
                      <a:lnTo>
                        <a:pt x="0" y="13"/>
                      </a:lnTo>
                      <a:lnTo>
                        <a:pt x="2" y="15"/>
                      </a:lnTo>
                      <a:lnTo>
                        <a:pt x="12" y="2"/>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5" name="Freeform 532"/>
                <p:cNvSpPr>
                  <a:spLocks/>
                </p:cNvSpPr>
                <p:nvPr/>
              </p:nvSpPr>
              <p:spPr bwMode="auto">
                <a:xfrm>
                  <a:off x="3480" y="3521"/>
                  <a:ext cx="6" cy="7"/>
                </a:xfrm>
                <a:custGeom>
                  <a:avLst/>
                  <a:gdLst>
                    <a:gd name="T0" fmla="*/ 1 w 12"/>
                    <a:gd name="T1" fmla="*/ 0 h 15"/>
                    <a:gd name="T2" fmla="*/ 0 w 12"/>
                    <a:gd name="T3" fmla="*/ 0 h 15"/>
                    <a:gd name="T4" fmla="*/ 1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1" y="0"/>
                      </a:moveTo>
                      <a:lnTo>
                        <a:pt x="0" y="13"/>
                      </a:lnTo>
                      <a:lnTo>
                        <a:pt x="2" y="15"/>
                      </a:lnTo>
                      <a:lnTo>
                        <a:pt x="12" y="2"/>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6" name="Freeform 533"/>
                <p:cNvSpPr>
                  <a:spLocks/>
                </p:cNvSpPr>
                <p:nvPr/>
              </p:nvSpPr>
              <p:spPr bwMode="auto">
                <a:xfrm>
                  <a:off x="3483" y="3519"/>
                  <a:ext cx="48" cy="10"/>
                </a:xfrm>
                <a:custGeom>
                  <a:avLst/>
                  <a:gdLst>
                    <a:gd name="T0" fmla="*/ 0 w 98"/>
                    <a:gd name="T1" fmla="*/ 0 h 19"/>
                    <a:gd name="T2" fmla="*/ 0 w 98"/>
                    <a:gd name="T3" fmla="*/ 1 h 19"/>
                    <a:gd name="T4" fmla="*/ 3 w 98"/>
                    <a:gd name="T5" fmla="*/ 1 h 19"/>
                    <a:gd name="T6" fmla="*/ 3 w 98"/>
                    <a:gd name="T7" fmla="*/ 1 h 19"/>
                    <a:gd name="T8" fmla="*/ 0 w 98"/>
                    <a:gd name="T9" fmla="*/ 0 h 19"/>
                    <a:gd name="T10" fmla="*/ 0 60000 65536"/>
                    <a:gd name="T11" fmla="*/ 0 60000 65536"/>
                    <a:gd name="T12" fmla="*/ 0 60000 65536"/>
                    <a:gd name="T13" fmla="*/ 0 60000 65536"/>
                    <a:gd name="T14" fmla="*/ 0 60000 65536"/>
                    <a:gd name="T15" fmla="*/ 0 w 98"/>
                    <a:gd name="T16" fmla="*/ 0 h 19"/>
                    <a:gd name="T17" fmla="*/ 98 w 98"/>
                    <a:gd name="T18" fmla="*/ 19 h 19"/>
                  </a:gdLst>
                  <a:ahLst/>
                  <a:cxnLst>
                    <a:cxn ang="T10">
                      <a:pos x="T0" y="T1"/>
                    </a:cxn>
                    <a:cxn ang="T11">
                      <a:pos x="T2" y="T3"/>
                    </a:cxn>
                    <a:cxn ang="T12">
                      <a:pos x="T4" y="T5"/>
                    </a:cxn>
                    <a:cxn ang="T13">
                      <a:pos x="T6" y="T7"/>
                    </a:cxn>
                    <a:cxn ang="T14">
                      <a:pos x="T8" y="T9"/>
                    </a:cxn>
                  </a:cxnLst>
                  <a:rect l="T15" t="T16" r="T17" b="T18"/>
                  <a:pathLst>
                    <a:path w="98" h="19">
                      <a:moveTo>
                        <a:pt x="0" y="0"/>
                      </a:moveTo>
                      <a:lnTo>
                        <a:pt x="0" y="18"/>
                      </a:lnTo>
                      <a:lnTo>
                        <a:pt x="98" y="19"/>
                      </a:lnTo>
                      <a:lnTo>
                        <a:pt x="98" y="2"/>
                      </a:lnTo>
                      <a:lnTo>
                        <a:pt x="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7" name="Freeform 534"/>
                <p:cNvSpPr>
                  <a:spLocks/>
                </p:cNvSpPr>
                <p:nvPr/>
              </p:nvSpPr>
              <p:spPr bwMode="auto">
                <a:xfrm>
                  <a:off x="3530" y="3521"/>
                  <a:ext cx="6" cy="9"/>
                </a:xfrm>
                <a:custGeom>
                  <a:avLst/>
                  <a:gdLst>
                    <a:gd name="T0" fmla="*/ 0 w 13"/>
                    <a:gd name="T1" fmla="*/ 0 h 19"/>
                    <a:gd name="T2" fmla="*/ 0 w 13"/>
                    <a:gd name="T3" fmla="*/ 0 h 19"/>
                    <a:gd name="T4" fmla="*/ 0 w 13"/>
                    <a:gd name="T5" fmla="*/ 0 h 19"/>
                    <a:gd name="T6" fmla="*/ 0 w 13"/>
                    <a:gd name="T7" fmla="*/ 0 h 19"/>
                    <a:gd name="T8" fmla="*/ 0 w 13"/>
                    <a:gd name="T9" fmla="*/ 0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7" y="0"/>
                      </a:moveTo>
                      <a:lnTo>
                        <a:pt x="0" y="16"/>
                      </a:lnTo>
                      <a:lnTo>
                        <a:pt x="6" y="19"/>
                      </a:lnTo>
                      <a:lnTo>
                        <a:pt x="13" y="3"/>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8" name="Freeform 535"/>
                <p:cNvSpPr>
                  <a:spLocks/>
                </p:cNvSpPr>
                <p:nvPr/>
              </p:nvSpPr>
              <p:spPr bwMode="auto">
                <a:xfrm>
                  <a:off x="3532" y="3521"/>
                  <a:ext cx="7" cy="8"/>
                </a:xfrm>
                <a:custGeom>
                  <a:avLst/>
                  <a:gdLst>
                    <a:gd name="T0" fmla="*/ 1 w 13"/>
                    <a:gd name="T1" fmla="*/ 0 h 16"/>
                    <a:gd name="T2" fmla="*/ 0 w 13"/>
                    <a:gd name="T3" fmla="*/ 1 h 16"/>
                    <a:gd name="T4" fmla="*/ 1 w 13"/>
                    <a:gd name="T5" fmla="*/ 1 h 16"/>
                    <a:gd name="T6" fmla="*/ 1 w 13"/>
                    <a:gd name="T7" fmla="*/ 1 h 16"/>
                    <a:gd name="T8" fmla="*/ 1 w 13"/>
                    <a:gd name="T9" fmla="*/ 0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10" y="0"/>
                      </a:moveTo>
                      <a:lnTo>
                        <a:pt x="0" y="13"/>
                      </a:lnTo>
                      <a:lnTo>
                        <a:pt x="3" y="16"/>
                      </a:lnTo>
                      <a:lnTo>
                        <a:pt x="13" y="2"/>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9" name="Freeform 536"/>
                <p:cNvSpPr>
                  <a:spLocks/>
                </p:cNvSpPr>
                <p:nvPr/>
              </p:nvSpPr>
              <p:spPr bwMode="auto">
                <a:xfrm>
                  <a:off x="3533" y="3518"/>
                  <a:ext cx="8" cy="11"/>
                </a:xfrm>
                <a:custGeom>
                  <a:avLst/>
                  <a:gdLst>
                    <a:gd name="T0" fmla="*/ 0 w 16"/>
                    <a:gd name="T1" fmla="*/ 1 h 20"/>
                    <a:gd name="T2" fmla="*/ 1 w 16"/>
                    <a:gd name="T3" fmla="*/ 1 h 20"/>
                    <a:gd name="T4" fmla="*/ 1 w 16"/>
                    <a:gd name="T5" fmla="*/ 1 h 20"/>
                    <a:gd name="T6" fmla="*/ 1 w 16"/>
                    <a:gd name="T7" fmla="*/ 0 h 20"/>
                    <a:gd name="T8" fmla="*/ 0 w 16"/>
                    <a:gd name="T9" fmla="*/ 1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4"/>
                      </a:moveTo>
                      <a:lnTo>
                        <a:pt x="7" y="20"/>
                      </a:lnTo>
                      <a:lnTo>
                        <a:pt x="16" y="16"/>
                      </a:lnTo>
                      <a:lnTo>
                        <a:pt x="8" y="0"/>
                      </a:lnTo>
                      <a:lnTo>
                        <a:pt x="0" y="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0" name="Freeform 537"/>
                <p:cNvSpPr>
                  <a:spLocks/>
                </p:cNvSpPr>
                <p:nvPr/>
              </p:nvSpPr>
              <p:spPr bwMode="auto">
                <a:xfrm>
                  <a:off x="3538" y="3508"/>
                  <a:ext cx="39" cy="18"/>
                </a:xfrm>
                <a:custGeom>
                  <a:avLst/>
                  <a:gdLst>
                    <a:gd name="T0" fmla="*/ 0 w 77"/>
                    <a:gd name="T1" fmla="*/ 0 h 37"/>
                    <a:gd name="T2" fmla="*/ 1 w 77"/>
                    <a:gd name="T3" fmla="*/ 1 h 37"/>
                    <a:gd name="T4" fmla="*/ 3 w 77"/>
                    <a:gd name="T5" fmla="*/ 0 h 37"/>
                    <a:gd name="T6" fmla="*/ 3 w 77"/>
                    <a:gd name="T7" fmla="*/ 0 h 37"/>
                    <a:gd name="T8" fmla="*/ 0 w 77"/>
                    <a:gd name="T9" fmla="*/ 0 h 37"/>
                    <a:gd name="T10" fmla="*/ 0 60000 65536"/>
                    <a:gd name="T11" fmla="*/ 0 60000 65536"/>
                    <a:gd name="T12" fmla="*/ 0 60000 65536"/>
                    <a:gd name="T13" fmla="*/ 0 60000 65536"/>
                    <a:gd name="T14" fmla="*/ 0 60000 65536"/>
                    <a:gd name="T15" fmla="*/ 0 w 77"/>
                    <a:gd name="T16" fmla="*/ 0 h 37"/>
                    <a:gd name="T17" fmla="*/ 77 w 77"/>
                    <a:gd name="T18" fmla="*/ 37 h 37"/>
                  </a:gdLst>
                  <a:ahLst/>
                  <a:cxnLst>
                    <a:cxn ang="T10">
                      <a:pos x="T0" y="T1"/>
                    </a:cxn>
                    <a:cxn ang="T11">
                      <a:pos x="T2" y="T3"/>
                    </a:cxn>
                    <a:cxn ang="T12">
                      <a:pos x="T4" y="T5"/>
                    </a:cxn>
                    <a:cxn ang="T13">
                      <a:pos x="T6" y="T7"/>
                    </a:cxn>
                    <a:cxn ang="T14">
                      <a:pos x="T8" y="T9"/>
                    </a:cxn>
                  </a:cxnLst>
                  <a:rect l="T15" t="T16" r="T17" b="T18"/>
                  <a:pathLst>
                    <a:path w="77" h="37">
                      <a:moveTo>
                        <a:pt x="0" y="21"/>
                      </a:moveTo>
                      <a:lnTo>
                        <a:pt x="4" y="37"/>
                      </a:lnTo>
                      <a:lnTo>
                        <a:pt x="77" y="16"/>
                      </a:lnTo>
                      <a:lnTo>
                        <a:pt x="73" y="0"/>
                      </a:lnTo>
                      <a:lnTo>
                        <a:pt x="0" y="21"/>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1" name="Freeform 538"/>
                <p:cNvSpPr>
                  <a:spLocks/>
                </p:cNvSpPr>
                <p:nvPr/>
              </p:nvSpPr>
              <p:spPr bwMode="auto">
                <a:xfrm>
                  <a:off x="3574" y="3505"/>
                  <a:ext cx="13" cy="11"/>
                </a:xfrm>
                <a:custGeom>
                  <a:avLst/>
                  <a:gdLst>
                    <a:gd name="T0" fmla="*/ 0 w 24"/>
                    <a:gd name="T1" fmla="*/ 1 h 21"/>
                    <a:gd name="T2" fmla="*/ 1 w 24"/>
                    <a:gd name="T3" fmla="*/ 1 h 21"/>
                    <a:gd name="T4" fmla="*/ 1 w 24"/>
                    <a:gd name="T5" fmla="*/ 1 h 21"/>
                    <a:gd name="T6" fmla="*/ 1 w 24"/>
                    <a:gd name="T7" fmla="*/ 0 h 21"/>
                    <a:gd name="T8" fmla="*/ 0 w 24"/>
                    <a:gd name="T9" fmla="*/ 1 h 21"/>
                    <a:gd name="T10" fmla="*/ 0 60000 65536"/>
                    <a:gd name="T11" fmla="*/ 0 60000 65536"/>
                    <a:gd name="T12" fmla="*/ 0 60000 65536"/>
                    <a:gd name="T13" fmla="*/ 0 60000 65536"/>
                    <a:gd name="T14" fmla="*/ 0 60000 65536"/>
                    <a:gd name="T15" fmla="*/ 0 w 24"/>
                    <a:gd name="T16" fmla="*/ 0 h 21"/>
                    <a:gd name="T17" fmla="*/ 24 w 24"/>
                    <a:gd name="T18" fmla="*/ 21 h 21"/>
                  </a:gdLst>
                  <a:ahLst/>
                  <a:cxnLst>
                    <a:cxn ang="T10">
                      <a:pos x="T0" y="T1"/>
                    </a:cxn>
                    <a:cxn ang="T11">
                      <a:pos x="T2" y="T3"/>
                    </a:cxn>
                    <a:cxn ang="T12">
                      <a:pos x="T4" y="T5"/>
                    </a:cxn>
                    <a:cxn ang="T13">
                      <a:pos x="T6" y="T7"/>
                    </a:cxn>
                    <a:cxn ang="T14">
                      <a:pos x="T8" y="T9"/>
                    </a:cxn>
                  </a:cxnLst>
                  <a:rect l="T15" t="T16" r="T17" b="T18"/>
                  <a:pathLst>
                    <a:path w="24" h="21">
                      <a:moveTo>
                        <a:pt x="0" y="4"/>
                      </a:moveTo>
                      <a:lnTo>
                        <a:pt x="3" y="21"/>
                      </a:lnTo>
                      <a:lnTo>
                        <a:pt x="24" y="17"/>
                      </a:lnTo>
                      <a:lnTo>
                        <a:pt x="22" y="0"/>
                      </a:lnTo>
                      <a:lnTo>
                        <a:pt x="0" y="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2" name="Freeform 539"/>
                <p:cNvSpPr>
                  <a:spLocks/>
                </p:cNvSpPr>
                <p:nvPr/>
              </p:nvSpPr>
              <p:spPr bwMode="auto">
                <a:xfrm>
                  <a:off x="3585" y="3497"/>
                  <a:ext cx="25" cy="17"/>
                </a:xfrm>
                <a:custGeom>
                  <a:avLst/>
                  <a:gdLst>
                    <a:gd name="T0" fmla="*/ 0 w 51"/>
                    <a:gd name="T1" fmla="*/ 0 h 35"/>
                    <a:gd name="T2" fmla="*/ 0 w 51"/>
                    <a:gd name="T3" fmla="*/ 1 h 35"/>
                    <a:gd name="T4" fmla="*/ 1 w 51"/>
                    <a:gd name="T5" fmla="*/ 0 h 35"/>
                    <a:gd name="T6" fmla="*/ 1 w 51"/>
                    <a:gd name="T7" fmla="*/ 0 h 35"/>
                    <a:gd name="T8" fmla="*/ 0 w 51"/>
                    <a:gd name="T9" fmla="*/ 0 h 35"/>
                    <a:gd name="T10" fmla="*/ 0 60000 65536"/>
                    <a:gd name="T11" fmla="*/ 0 60000 65536"/>
                    <a:gd name="T12" fmla="*/ 0 60000 65536"/>
                    <a:gd name="T13" fmla="*/ 0 60000 65536"/>
                    <a:gd name="T14" fmla="*/ 0 60000 65536"/>
                    <a:gd name="T15" fmla="*/ 0 w 51"/>
                    <a:gd name="T16" fmla="*/ 0 h 35"/>
                    <a:gd name="T17" fmla="*/ 51 w 51"/>
                    <a:gd name="T18" fmla="*/ 35 h 35"/>
                  </a:gdLst>
                  <a:ahLst/>
                  <a:cxnLst>
                    <a:cxn ang="T10">
                      <a:pos x="T0" y="T1"/>
                    </a:cxn>
                    <a:cxn ang="T11">
                      <a:pos x="T2" y="T3"/>
                    </a:cxn>
                    <a:cxn ang="T12">
                      <a:pos x="T4" y="T5"/>
                    </a:cxn>
                    <a:cxn ang="T13">
                      <a:pos x="T6" y="T7"/>
                    </a:cxn>
                    <a:cxn ang="T14">
                      <a:pos x="T8" y="T9"/>
                    </a:cxn>
                  </a:cxnLst>
                  <a:rect l="T15" t="T16" r="T17" b="T18"/>
                  <a:pathLst>
                    <a:path w="51" h="35">
                      <a:moveTo>
                        <a:pt x="0" y="19"/>
                      </a:moveTo>
                      <a:lnTo>
                        <a:pt x="7" y="35"/>
                      </a:lnTo>
                      <a:lnTo>
                        <a:pt x="51" y="16"/>
                      </a:lnTo>
                      <a:lnTo>
                        <a:pt x="44" y="0"/>
                      </a:lnTo>
                      <a:lnTo>
                        <a:pt x="0" y="19"/>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3" name="Freeform 540"/>
                <p:cNvSpPr>
                  <a:spLocks/>
                </p:cNvSpPr>
                <p:nvPr/>
              </p:nvSpPr>
              <p:spPr bwMode="auto">
                <a:xfrm>
                  <a:off x="3606" y="3494"/>
                  <a:ext cx="9" cy="11"/>
                </a:xfrm>
                <a:custGeom>
                  <a:avLst/>
                  <a:gdLst>
                    <a:gd name="T0" fmla="*/ 0 w 17"/>
                    <a:gd name="T1" fmla="*/ 1 h 20"/>
                    <a:gd name="T2" fmla="*/ 1 w 17"/>
                    <a:gd name="T3" fmla="*/ 1 h 20"/>
                    <a:gd name="T4" fmla="*/ 1 w 17"/>
                    <a:gd name="T5" fmla="*/ 1 h 20"/>
                    <a:gd name="T6" fmla="*/ 1 w 17"/>
                    <a:gd name="T7" fmla="*/ 0 h 20"/>
                    <a:gd name="T8" fmla="*/ 0 w 17"/>
                    <a:gd name="T9" fmla="*/ 1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4"/>
                      </a:moveTo>
                      <a:lnTo>
                        <a:pt x="7" y="20"/>
                      </a:lnTo>
                      <a:lnTo>
                        <a:pt x="17" y="16"/>
                      </a:lnTo>
                      <a:lnTo>
                        <a:pt x="10" y="0"/>
                      </a:lnTo>
                      <a:lnTo>
                        <a:pt x="0" y="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4" name="Freeform 541"/>
                <p:cNvSpPr>
                  <a:spLocks/>
                </p:cNvSpPr>
                <p:nvPr/>
              </p:nvSpPr>
              <p:spPr bwMode="auto">
                <a:xfrm>
                  <a:off x="3611" y="3483"/>
                  <a:ext cx="28" cy="19"/>
                </a:xfrm>
                <a:custGeom>
                  <a:avLst/>
                  <a:gdLst>
                    <a:gd name="T0" fmla="*/ 0 w 55"/>
                    <a:gd name="T1" fmla="*/ 1 h 38"/>
                    <a:gd name="T2" fmla="*/ 1 w 55"/>
                    <a:gd name="T3" fmla="*/ 2 h 38"/>
                    <a:gd name="T4" fmla="*/ 2 w 55"/>
                    <a:gd name="T5" fmla="*/ 1 h 38"/>
                    <a:gd name="T6" fmla="*/ 2 w 55"/>
                    <a:gd name="T7" fmla="*/ 0 h 38"/>
                    <a:gd name="T8" fmla="*/ 0 w 55"/>
                    <a:gd name="T9" fmla="*/ 1 h 38"/>
                    <a:gd name="T10" fmla="*/ 0 60000 65536"/>
                    <a:gd name="T11" fmla="*/ 0 60000 65536"/>
                    <a:gd name="T12" fmla="*/ 0 60000 65536"/>
                    <a:gd name="T13" fmla="*/ 0 60000 65536"/>
                    <a:gd name="T14" fmla="*/ 0 60000 65536"/>
                    <a:gd name="T15" fmla="*/ 0 w 55"/>
                    <a:gd name="T16" fmla="*/ 0 h 38"/>
                    <a:gd name="T17" fmla="*/ 55 w 55"/>
                    <a:gd name="T18" fmla="*/ 38 h 38"/>
                  </a:gdLst>
                  <a:ahLst/>
                  <a:cxnLst>
                    <a:cxn ang="T10">
                      <a:pos x="T0" y="T1"/>
                    </a:cxn>
                    <a:cxn ang="T11">
                      <a:pos x="T2" y="T3"/>
                    </a:cxn>
                    <a:cxn ang="T12">
                      <a:pos x="T4" y="T5"/>
                    </a:cxn>
                    <a:cxn ang="T13">
                      <a:pos x="T6" y="T7"/>
                    </a:cxn>
                    <a:cxn ang="T14">
                      <a:pos x="T8" y="T9"/>
                    </a:cxn>
                  </a:cxnLst>
                  <a:rect l="T15" t="T16" r="T17" b="T18"/>
                  <a:pathLst>
                    <a:path w="55" h="38">
                      <a:moveTo>
                        <a:pt x="0" y="22"/>
                      </a:moveTo>
                      <a:lnTo>
                        <a:pt x="7" y="38"/>
                      </a:lnTo>
                      <a:lnTo>
                        <a:pt x="55" y="16"/>
                      </a:lnTo>
                      <a:lnTo>
                        <a:pt x="48" y="0"/>
                      </a:lnTo>
                      <a:lnTo>
                        <a:pt x="0" y="22"/>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5" name="Freeform 542"/>
                <p:cNvSpPr>
                  <a:spLocks/>
                </p:cNvSpPr>
                <p:nvPr/>
              </p:nvSpPr>
              <p:spPr bwMode="auto">
                <a:xfrm>
                  <a:off x="3636" y="3480"/>
                  <a:ext cx="16" cy="11"/>
                </a:xfrm>
                <a:custGeom>
                  <a:avLst/>
                  <a:gdLst>
                    <a:gd name="T0" fmla="*/ 0 w 32"/>
                    <a:gd name="T1" fmla="*/ 0 h 23"/>
                    <a:gd name="T2" fmla="*/ 1 w 32"/>
                    <a:gd name="T3" fmla="*/ 0 h 23"/>
                    <a:gd name="T4" fmla="*/ 1 w 32"/>
                    <a:gd name="T5" fmla="*/ 0 h 23"/>
                    <a:gd name="T6" fmla="*/ 1 w 32"/>
                    <a:gd name="T7" fmla="*/ 0 h 23"/>
                    <a:gd name="T8" fmla="*/ 0 w 32"/>
                    <a:gd name="T9" fmla="*/ 0 h 23"/>
                    <a:gd name="T10" fmla="*/ 0 60000 65536"/>
                    <a:gd name="T11" fmla="*/ 0 60000 65536"/>
                    <a:gd name="T12" fmla="*/ 0 60000 65536"/>
                    <a:gd name="T13" fmla="*/ 0 60000 65536"/>
                    <a:gd name="T14" fmla="*/ 0 60000 65536"/>
                    <a:gd name="T15" fmla="*/ 0 w 32"/>
                    <a:gd name="T16" fmla="*/ 0 h 23"/>
                    <a:gd name="T17" fmla="*/ 32 w 32"/>
                    <a:gd name="T18" fmla="*/ 23 h 23"/>
                  </a:gdLst>
                  <a:ahLst/>
                  <a:cxnLst>
                    <a:cxn ang="T10">
                      <a:pos x="T0" y="T1"/>
                    </a:cxn>
                    <a:cxn ang="T11">
                      <a:pos x="T2" y="T3"/>
                    </a:cxn>
                    <a:cxn ang="T12">
                      <a:pos x="T4" y="T5"/>
                    </a:cxn>
                    <a:cxn ang="T13">
                      <a:pos x="T6" y="T7"/>
                    </a:cxn>
                    <a:cxn ang="T14">
                      <a:pos x="T8" y="T9"/>
                    </a:cxn>
                  </a:cxnLst>
                  <a:rect l="T15" t="T16" r="T17" b="T18"/>
                  <a:pathLst>
                    <a:path w="32" h="23">
                      <a:moveTo>
                        <a:pt x="0" y="5"/>
                      </a:moveTo>
                      <a:lnTo>
                        <a:pt x="3" y="23"/>
                      </a:lnTo>
                      <a:lnTo>
                        <a:pt x="32" y="17"/>
                      </a:lnTo>
                      <a:lnTo>
                        <a:pt x="30" y="0"/>
                      </a:lnTo>
                      <a:lnTo>
                        <a:pt x="0" y="5"/>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6" name="Freeform 543"/>
                <p:cNvSpPr>
                  <a:spLocks/>
                </p:cNvSpPr>
                <p:nvPr/>
              </p:nvSpPr>
              <p:spPr bwMode="auto">
                <a:xfrm>
                  <a:off x="3651" y="3475"/>
                  <a:ext cx="29" cy="14"/>
                </a:xfrm>
                <a:custGeom>
                  <a:avLst/>
                  <a:gdLst>
                    <a:gd name="T0" fmla="*/ 0 w 58"/>
                    <a:gd name="T1" fmla="*/ 1 h 28"/>
                    <a:gd name="T2" fmla="*/ 1 w 58"/>
                    <a:gd name="T3" fmla="*/ 1 h 28"/>
                    <a:gd name="T4" fmla="*/ 2 w 58"/>
                    <a:gd name="T5" fmla="*/ 1 h 28"/>
                    <a:gd name="T6" fmla="*/ 2 w 58"/>
                    <a:gd name="T7" fmla="*/ 0 h 28"/>
                    <a:gd name="T8" fmla="*/ 0 w 58"/>
                    <a:gd name="T9" fmla="*/ 1 h 28"/>
                    <a:gd name="T10" fmla="*/ 0 60000 65536"/>
                    <a:gd name="T11" fmla="*/ 0 60000 65536"/>
                    <a:gd name="T12" fmla="*/ 0 60000 65536"/>
                    <a:gd name="T13" fmla="*/ 0 60000 65536"/>
                    <a:gd name="T14" fmla="*/ 0 60000 65536"/>
                    <a:gd name="T15" fmla="*/ 0 w 58"/>
                    <a:gd name="T16" fmla="*/ 0 h 28"/>
                    <a:gd name="T17" fmla="*/ 58 w 58"/>
                    <a:gd name="T18" fmla="*/ 28 h 28"/>
                  </a:gdLst>
                  <a:ahLst/>
                  <a:cxnLst>
                    <a:cxn ang="T10">
                      <a:pos x="T0" y="T1"/>
                    </a:cxn>
                    <a:cxn ang="T11">
                      <a:pos x="T2" y="T3"/>
                    </a:cxn>
                    <a:cxn ang="T12">
                      <a:pos x="T4" y="T5"/>
                    </a:cxn>
                    <a:cxn ang="T13">
                      <a:pos x="T6" y="T7"/>
                    </a:cxn>
                    <a:cxn ang="T14">
                      <a:pos x="T8" y="T9"/>
                    </a:cxn>
                  </a:cxnLst>
                  <a:rect l="T15" t="T16" r="T17" b="T18"/>
                  <a:pathLst>
                    <a:path w="58" h="28">
                      <a:moveTo>
                        <a:pt x="0" y="11"/>
                      </a:moveTo>
                      <a:lnTo>
                        <a:pt x="2" y="28"/>
                      </a:lnTo>
                      <a:lnTo>
                        <a:pt x="58" y="18"/>
                      </a:lnTo>
                      <a:lnTo>
                        <a:pt x="55" y="0"/>
                      </a:lnTo>
                      <a:lnTo>
                        <a:pt x="0" y="11"/>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7" name="Freeform 544"/>
                <p:cNvSpPr>
                  <a:spLocks/>
                </p:cNvSpPr>
                <p:nvPr/>
              </p:nvSpPr>
              <p:spPr bwMode="auto">
                <a:xfrm>
                  <a:off x="3679" y="3473"/>
                  <a:ext cx="12" cy="10"/>
                </a:xfrm>
                <a:custGeom>
                  <a:avLst/>
                  <a:gdLst>
                    <a:gd name="T0" fmla="*/ 0 w 24"/>
                    <a:gd name="T1" fmla="*/ 0 h 21"/>
                    <a:gd name="T2" fmla="*/ 1 w 24"/>
                    <a:gd name="T3" fmla="*/ 0 h 21"/>
                    <a:gd name="T4" fmla="*/ 1 w 24"/>
                    <a:gd name="T5" fmla="*/ 0 h 21"/>
                    <a:gd name="T6" fmla="*/ 1 w 24"/>
                    <a:gd name="T7" fmla="*/ 0 h 21"/>
                    <a:gd name="T8" fmla="*/ 0 w 24"/>
                    <a:gd name="T9" fmla="*/ 0 h 21"/>
                    <a:gd name="T10" fmla="*/ 0 60000 65536"/>
                    <a:gd name="T11" fmla="*/ 0 60000 65536"/>
                    <a:gd name="T12" fmla="*/ 0 60000 65536"/>
                    <a:gd name="T13" fmla="*/ 0 60000 65536"/>
                    <a:gd name="T14" fmla="*/ 0 60000 65536"/>
                    <a:gd name="T15" fmla="*/ 0 w 24"/>
                    <a:gd name="T16" fmla="*/ 0 h 21"/>
                    <a:gd name="T17" fmla="*/ 24 w 24"/>
                    <a:gd name="T18" fmla="*/ 21 h 21"/>
                  </a:gdLst>
                  <a:ahLst/>
                  <a:cxnLst>
                    <a:cxn ang="T10">
                      <a:pos x="T0" y="T1"/>
                    </a:cxn>
                    <a:cxn ang="T11">
                      <a:pos x="T2" y="T3"/>
                    </a:cxn>
                    <a:cxn ang="T12">
                      <a:pos x="T4" y="T5"/>
                    </a:cxn>
                    <a:cxn ang="T13">
                      <a:pos x="T6" y="T7"/>
                    </a:cxn>
                    <a:cxn ang="T14">
                      <a:pos x="T8" y="T9"/>
                    </a:cxn>
                  </a:cxnLst>
                  <a:rect l="T15" t="T16" r="T17" b="T18"/>
                  <a:pathLst>
                    <a:path w="24" h="21">
                      <a:moveTo>
                        <a:pt x="0" y="3"/>
                      </a:moveTo>
                      <a:lnTo>
                        <a:pt x="2" y="21"/>
                      </a:lnTo>
                      <a:lnTo>
                        <a:pt x="24" y="18"/>
                      </a:lnTo>
                      <a:lnTo>
                        <a:pt x="22" y="0"/>
                      </a:lnTo>
                      <a:lnTo>
                        <a:pt x="0" y="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8" name="Freeform 545"/>
                <p:cNvSpPr>
                  <a:spLocks/>
                </p:cNvSpPr>
                <p:nvPr/>
              </p:nvSpPr>
              <p:spPr bwMode="auto">
                <a:xfrm>
                  <a:off x="3689" y="3473"/>
                  <a:ext cx="9" cy="10"/>
                </a:xfrm>
                <a:custGeom>
                  <a:avLst/>
                  <a:gdLst>
                    <a:gd name="T0" fmla="*/ 1 w 17"/>
                    <a:gd name="T1" fmla="*/ 0 h 21"/>
                    <a:gd name="T2" fmla="*/ 0 w 17"/>
                    <a:gd name="T3" fmla="*/ 0 h 21"/>
                    <a:gd name="T4" fmla="*/ 1 w 17"/>
                    <a:gd name="T5" fmla="*/ 0 h 21"/>
                    <a:gd name="T6" fmla="*/ 1 w 17"/>
                    <a:gd name="T7" fmla="*/ 0 h 21"/>
                    <a:gd name="T8" fmla="*/ 1 w 17"/>
                    <a:gd name="T9" fmla="*/ 0 h 21"/>
                    <a:gd name="T10" fmla="*/ 0 60000 65536"/>
                    <a:gd name="T11" fmla="*/ 0 60000 65536"/>
                    <a:gd name="T12" fmla="*/ 0 60000 65536"/>
                    <a:gd name="T13" fmla="*/ 0 60000 65536"/>
                    <a:gd name="T14" fmla="*/ 0 60000 65536"/>
                    <a:gd name="T15" fmla="*/ 0 w 17"/>
                    <a:gd name="T16" fmla="*/ 0 h 21"/>
                    <a:gd name="T17" fmla="*/ 17 w 17"/>
                    <a:gd name="T18" fmla="*/ 21 h 21"/>
                  </a:gdLst>
                  <a:ahLst/>
                  <a:cxnLst>
                    <a:cxn ang="T10">
                      <a:pos x="T0" y="T1"/>
                    </a:cxn>
                    <a:cxn ang="T11">
                      <a:pos x="T2" y="T3"/>
                    </a:cxn>
                    <a:cxn ang="T12">
                      <a:pos x="T4" y="T5"/>
                    </a:cxn>
                    <a:cxn ang="T13">
                      <a:pos x="T6" y="T7"/>
                    </a:cxn>
                    <a:cxn ang="T14">
                      <a:pos x="T8" y="T9"/>
                    </a:cxn>
                  </a:cxnLst>
                  <a:rect l="T15" t="T16" r="T17" b="T18"/>
                  <a:pathLst>
                    <a:path w="17" h="21">
                      <a:moveTo>
                        <a:pt x="3" y="0"/>
                      </a:moveTo>
                      <a:lnTo>
                        <a:pt x="0" y="18"/>
                      </a:lnTo>
                      <a:lnTo>
                        <a:pt x="14" y="21"/>
                      </a:lnTo>
                      <a:lnTo>
                        <a:pt x="17" y="3"/>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9" name="Freeform 546"/>
                <p:cNvSpPr>
                  <a:spLocks/>
                </p:cNvSpPr>
                <p:nvPr/>
              </p:nvSpPr>
              <p:spPr bwMode="auto">
                <a:xfrm>
                  <a:off x="3697" y="3475"/>
                  <a:ext cx="29" cy="14"/>
                </a:xfrm>
                <a:custGeom>
                  <a:avLst/>
                  <a:gdLst>
                    <a:gd name="T0" fmla="*/ 0 w 60"/>
                    <a:gd name="T1" fmla="*/ 0 h 28"/>
                    <a:gd name="T2" fmla="*/ 0 w 60"/>
                    <a:gd name="T3" fmla="*/ 1 h 28"/>
                    <a:gd name="T4" fmla="*/ 1 w 60"/>
                    <a:gd name="T5" fmla="*/ 1 h 28"/>
                    <a:gd name="T6" fmla="*/ 1 w 60"/>
                    <a:gd name="T7" fmla="*/ 1 h 28"/>
                    <a:gd name="T8" fmla="*/ 0 w 60"/>
                    <a:gd name="T9" fmla="*/ 0 h 28"/>
                    <a:gd name="T10" fmla="*/ 0 60000 65536"/>
                    <a:gd name="T11" fmla="*/ 0 60000 65536"/>
                    <a:gd name="T12" fmla="*/ 0 60000 65536"/>
                    <a:gd name="T13" fmla="*/ 0 60000 65536"/>
                    <a:gd name="T14" fmla="*/ 0 60000 65536"/>
                    <a:gd name="T15" fmla="*/ 0 w 60"/>
                    <a:gd name="T16" fmla="*/ 0 h 28"/>
                    <a:gd name="T17" fmla="*/ 60 w 60"/>
                    <a:gd name="T18" fmla="*/ 28 h 28"/>
                  </a:gdLst>
                  <a:ahLst/>
                  <a:cxnLst>
                    <a:cxn ang="T10">
                      <a:pos x="T0" y="T1"/>
                    </a:cxn>
                    <a:cxn ang="T11">
                      <a:pos x="T2" y="T3"/>
                    </a:cxn>
                    <a:cxn ang="T12">
                      <a:pos x="T4" y="T5"/>
                    </a:cxn>
                    <a:cxn ang="T13">
                      <a:pos x="T6" y="T7"/>
                    </a:cxn>
                    <a:cxn ang="T14">
                      <a:pos x="T8" y="T9"/>
                    </a:cxn>
                  </a:cxnLst>
                  <a:rect l="T15" t="T16" r="T17" b="T18"/>
                  <a:pathLst>
                    <a:path w="60" h="28">
                      <a:moveTo>
                        <a:pt x="3" y="0"/>
                      </a:moveTo>
                      <a:lnTo>
                        <a:pt x="0" y="18"/>
                      </a:lnTo>
                      <a:lnTo>
                        <a:pt x="57" y="28"/>
                      </a:lnTo>
                      <a:lnTo>
                        <a:pt x="60" y="11"/>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0" name="Freeform 547"/>
                <p:cNvSpPr>
                  <a:spLocks/>
                </p:cNvSpPr>
                <p:nvPr/>
              </p:nvSpPr>
              <p:spPr bwMode="auto">
                <a:xfrm>
                  <a:off x="3725" y="3480"/>
                  <a:ext cx="16" cy="11"/>
                </a:xfrm>
                <a:custGeom>
                  <a:avLst/>
                  <a:gdLst>
                    <a:gd name="T0" fmla="*/ 1 w 32"/>
                    <a:gd name="T1" fmla="*/ 0 h 23"/>
                    <a:gd name="T2" fmla="*/ 0 w 32"/>
                    <a:gd name="T3" fmla="*/ 0 h 23"/>
                    <a:gd name="T4" fmla="*/ 1 w 32"/>
                    <a:gd name="T5" fmla="*/ 0 h 23"/>
                    <a:gd name="T6" fmla="*/ 1 w 32"/>
                    <a:gd name="T7" fmla="*/ 0 h 23"/>
                    <a:gd name="T8" fmla="*/ 1 w 32"/>
                    <a:gd name="T9" fmla="*/ 0 h 23"/>
                    <a:gd name="T10" fmla="*/ 0 60000 65536"/>
                    <a:gd name="T11" fmla="*/ 0 60000 65536"/>
                    <a:gd name="T12" fmla="*/ 0 60000 65536"/>
                    <a:gd name="T13" fmla="*/ 0 60000 65536"/>
                    <a:gd name="T14" fmla="*/ 0 60000 65536"/>
                    <a:gd name="T15" fmla="*/ 0 w 32"/>
                    <a:gd name="T16" fmla="*/ 0 h 23"/>
                    <a:gd name="T17" fmla="*/ 32 w 32"/>
                    <a:gd name="T18" fmla="*/ 23 h 23"/>
                  </a:gdLst>
                  <a:ahLst/>
                  <a:cxnLst>
                    <a:cxn ang="T10">
                      <a:pos x="T0" y="T1"/>
                    </a:cxn>
                    <a:cxn ang="T11">
                      <a:pos x="T2" y="T3"/>
                    </a:cxn>
                    <a:cxn ang="T12">
                      <a:pos x="T4" y="T5"/>
                    </a:cxn>
                    <a:cxn ang="T13">
                      <a:pos x="T6" y="T7"/>
                    </a:cxn>
                    <a:cxn ang="T14">
                      <a:pos x="T8" y="T9"/>
                    </a:cxn>
                  </a:cxnLst>
                  <a:rect l="T15" t="T16" r="T17" b="T18"/>
                  <a:pathLst>
                    <a:path w="32" h="23">
                      <a:moveTo>
                        <a:pt x="3" y="0"/>
                      </a:moveTo>
                      <a:lnTo>
                        <a:pt x="0" y="17"/>
                      </a:lnTo>
                      <a:lnTo>
                        <a:pt x="29" y="23"/>
                      </a:lnTo>
                      <a:lnTo>
                        <a:pt x="32" y="5"/>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1" name="Freeform 548"/>
                <p:cNvSpPr>
                  <a:spLocks/>
                </p:cNvSpPr>
                <p:nvPr/>
              </p:nvSpPr>
              <p:spPr bwMode="auto">
                <a:xfrm>
                  <a:off x="3739" y="3483"/>
                  <a:ext cx="27" cy="19"/>
                </a:xfrm>
                <a:custGeom>
                  <a:avLst/>
                  <a:gdLst>
                    <a:gd name="T0" fmla="*/ 0 w 55"/>
                    <a:gd name="T1" fmla="*/ 0 h 38"/>
                    <a:gd name="T2" fmla="*/ 0 w 55"/>
                    <a:gd name="T3" fmla="*/ 1 h 38"/>
                    <a:gd name="T4" fmla="*/ 1 w 55"/>
                    <a:gd name="T5" fmla="*/ 2 h 38"/>
                    <a:gd name="T6" fmla="*/ 1 w 55"/>
                    <a:gd name="T7" fmla="*/ 1 h 38"/>
                    <a:gd name="T8" fmla="*/ 0 w 55"/>
                    <a:gd name="T9" fmla="*/ 0 h 38"/>
                    <a:gd name="T10" fmla="*/ 0 60000 65536"/>
                    <a:gd name="T11" fmla="*/ 0 60000 65536"/>
                    <a:gd name="T12" fmla="*/ 0 60000 65536"/>
                    <a:gd name="T13" fmla="*/ 0 60000 65536"/>
                    <a:gd name="T14" fmla="*/ 0 60000 65536"/>
                    <a:gd name="T15" fmla="*/ 0 w 55"/>
                    <a:gd name="T16" fmla="*/ 0 h 38"/>
                    <a:gd name="T17" fmla="*/ 55 w 55"/>
                    <a:gd name="T18" fmla="*/ 38 h 38"/>
                  </a:gdLst>
                  <a:ahLst/>
                  <a:cxnLst>
                    <a:cxn ang="T10">
                      <a:pos x="T0" y="T1"/>
                    </a:cxn>
                    <a:cxn ang="T11">
                      <a:pos x="T2" y="T3"/>
                    </a:cxn>
                    <a:cxn ang="T12">
                      <a:pos x="T4" y="T5"/>
                    </a:cxn>
                    <a:cxn ang="T13">
                      <a:pos x="T6" y="T7"/>
                    </a:cxn>
                    <a:cxn ang="T14">
                      <a:pos x="T8" y="T9"/>
                    </a:cxn>
                  </a:cxnLst>
                  <a:rect l="T15" t="T16" r="T17" b="T18"/>
                  <a:pathLst>
                    <a:path w="55" h="38">
                      <a:moveTo>
                        <a:pt x="7" y="0"/>
                      </a:moveTo>
                      <a:lnTo>
                        <a:pt x="0" y="16"/>
                      </a:lnTo>
                      <a:lnTo>
                        <a:pt x="48" y="38"/>
                      </a:lnTo>
                      <a:lnTo>
                        <a:pt x="55" y="22"/>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2" name="Freeform 549"/>
                <p:cNvSpPr>
                  <a:spLocks/>
                </p:cNvSpPr>
                <p:nvPr/>
              </p:nvSpPr>
              <p:spPr bwMode="auto">
                <a:xfrm>
                  <a:off x="3763" y="3494"/>
                  <a:ext cx="9" cy="11"/>
                </a:xfrm>
                <a:custGeom>
                  <a:avLst/>
                  <a:gdLst>
                    <a:gd name="T0" fmla="*/ 1 w 17"/>
                    <a:gd name="T1" fmla="*/ 0 h 20"/>
                    <a:gd name="T2" fmla="*/ 0 w 17"/>
                    <a:gd name="T3" fmla="*/ 1 h 20"/>
                    <a:gd name="T4" fmla="*/ 1 w 17"/>
                    <a:gd name="T5" fmla="*/ 1 h 20"/>
                    <a:gd name="T6" fmla="*/ 1 w 17"/>
                    <a:gd name="T7" fmla="*/ 1 h 20"/>
                    <a:gd name="T8" fmla="*/ 1 w 17"/>
                    <a:gd name="T9" fmla="*/ 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7" y="0"/>
                      </a:moveTo>
                      <a:lnTo>
                        <a:pt x="0" y="16"/>
                      </a:lnTo>
                      <a:lnTo>
                        <a:pt x="10" y="20"/>
                      </a:lnTo>
                      <a:lnTo>
                        <a:pt x="17" y="4"/>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3" name="Freeform 550"/>
                <p:cNvSpPr>
                  <a:spLocks/>
                </p:cNvSpPr>
                <p:nvPr/>
              </p:nvSpPr>
              <p:spPr bwMode="auto">
                <a:xfrm>
                  <a:off x="3768" y="3497"/>
                  <a:ext cx="27" cy="17"/>
                </a:xfrm>
                <a:custGeom>
                  <a:avLst/>
                  <a:gdLst>
                    <a:gd name="T0" fmla="*/ 1 w 54"/>
                    <a:gd name="T1" fmla="*/ 0 h 35"/>
                    <a:gd name="T2" fmla="*/ 0 w 54"/>
                    <a:gd name="T3" fmla="*/ 0 h 35"/>
                    <a:gd name="T4" fmla="*/ 2 w 54"/>
                    <a:gd name="T5" fmla="*/ 1 h 35"/>
                    <a:gd name="T6" fmla="*/ 2 w 54"/>
                    <a:gd name="T7" fmla="*/ 0 h 35"/>
                    <a:gd name="T8" fmla="*/ 1 w 54"/>
                    <a:gd name="T9" fmla="*/ 0 h 35"/>
                    <a:gd name="T10" fmla="*/ 0 60000 65536"/>
                    <a:gd name="T11" fmla="*/ 0 60000 65536"/>
                    <a:gd name="T12" fmla="*/ 0 60000 65536"/>
                    <a:gd name="T13" fmla="*/ 0 60000 65536"/>
                    <a:gd name="T14" fmla="*/ 0 60000 65536"/>
                    <a:gd name="T15" fmla="*/ 0 w 54"/>
                    <a:gd name="T16" fmla="*/ 0 h 35"/>
                    <a:gd name="T17" fmla="*/ 54 w 54"/>
                    <a:gd name="T18" fmla="*/ 35 h 35"/>
                  </a:gdLst>
                  <a:ahLst/>
                  <a:cxnLst>
                    <a:cxn ang="T10">
                      <a:pos x="T0" y="T1"/>
                    </a:cxn>
                    <a:cxn ang="T11">
                      <a:pos x="T2" y="T3"/>
                    </a:cxn>
                    <a:cxn ang="T12">
                      <a:pos x="T4" y="T5"/>
                    </a:cxn>
                    <a:cxn ang="T13">
                      <a:pos x="T6" y="T7"/>
                    </a:cxn>
                    <a:cxn ang="T14">
                      <a:pos x="T8" y="T9"/>
                    </a:cxn>
                  </a:cxnLst>
                  <a:rect l="T15" t="T16" r="T17" b="T18"/>
                  <a:pathLst>
                    <a:path w="54" h="35">
                      <a:moveTo>
                        <a:pt x="7" y="0"/>
                      </a:moveTo>
                      <a:lnTo>
                        <a:pt x="0" y="16"/>
                      </a:lnTo>
                      <a:lnTo>
                        <a:pt x="46" y="35"/>
                      </a:lnTo>
                      <a:lnTo>
                        <a:pt x="54" y="19"/>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4" name="Freeform 551"/>
                <p:cNvSpPr>
                  <a:spLocks/>
                </p:cNvSpPr>
                <p:nvPr/>
              </p:nvSpPr>
              <p:spPr bwMode="auto">
                <a:xfrm>
                  <a:off x="3792" y="3506"/>
                  <a:ext cx="11" cy="10"/>
                </a:xfrm>
                <a:custGeom>
                  <a:avLst/>
                  <a:gdLst>
                    <a:gd name="T0" fmla="*/ 1 w 22"/>
                    <a:gd name="T1" fmla="*/ 0 h 20"/>
                    <a:gd name="T2" fmla="*/ 0 w 22"/>
                    <a:gd name="T3" fmla="*/ 1 h 20"/>
                    <a:gd name="T4" fmla="*/ 1 w 22"/>
                    <a:gd name="T5" fmla="*/ 1 h 20"/>
                    <a:gd name="T6" fmla="*/ 1 w 22"/>
                    <a:gd name="T7" fmla="*/ 1 h 20"/>
                    <a:gd name="T8" fmla="*/ 1 w 22"/>
                    <a:gd name="T9" fmla="*/ 0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4" y="0"/>
                      </a:moveTo>
                      <a:lnTo>
                        <a:pt x="0" y="16"/>
                      </a:lnTo>
                      <a:lnTo>
                        <a:pt x="17" y="20"/>
                      </a:lnTo>
                      <a:lnTo>
                        <a:pt x="22" y="4"/>
                      </a:lnTo>
                      <a:lnTo>
                        <a:pt x="4"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5" name="Freeform 552"/>
                <p:cNvSpPr>
                  <a:spLocks/>
                </p:cNvSpPr>
                <p:nvPr/>
              </p:nvSpPr>
              <p:spPr bwMode="auto">
                <a:xfrm>
                  <a:off x="3801" y="3508"/>
                  <a:ext cx="40" cy="18"/>
                </a:xfrm>
                <a:custGeom>
                  <a:avLst/>
                  <a:gdLst>
                    <a:gd name="T0" fmla="*/ 1 w 80"/>
                    <a:gd name="T1" fmla="*/ 0 h 37"/>
                    <a:gd name="T2" fmla="*/ 0 w 80"/>
                    <a:gd name="T3" fmla="*/ 0 h 37"/>
                    <a:gd name="T4" fmla="*/ 3 w 80"/>
                    <a:gd name="T5" fmla="*/ 1 h 37"/>
                    <a:gd name="T6" fmla="*/ 3 w 80"/>
                    <a:gd name="T7" fmla="*/ 0 h 37"/>
                    <a:gd name="T8" fmla="*/ 1 w 80"/>
                    <a:gd name="T9" fmla="*/ 0 h 37"/>
                    <a:gd name="T10" fmla="*/ 0 60000 65536"/>
                    <a:gd name="T11" fmla="*/ 0 60000 65536"/>
                    <a:gd name="T12" fmla="*/ 0 60000 65536"/>
                    <a:gd name="T13" fmla="*/ 0 60000 65536"/>
                    <a:gd name="T14" fmla="*/ 0 60000 65536"/>
                    <a:gd name="T15" fmla="*/ 0 w 80"/>
                    <a:gd name="T16" fmla="*/ 0 h 37"/>
                    <a:gd name="T17" fmla="*/ 80 w 80"/>
                    <a:gd name="T18" fmla="*/ 37 h 37"/>
                  </a:gdLst>
                  <a:ahLst/>
                  <a:cxnLst>
                    <a:cxn ang="T10">
                      <a:pos x="T0" y="T1"/>
                    </a:cxn>
                    <a:cxn ang="T11">
                      <a:pos x="T2" y="T3"/>
                    </a:cxn>
                    <a:cxn ang="T12">
                      <a:pos x="T4" y="T5"/>
                    </a:cxn>
                    <a:cxn ang="T13">
                      <a:pos x="T6" y="T7"/>
                    </a:cxn>
                    <a:cxn ang="T14">
                      <a:pos x="T8" y="T9"/>
                    </a:cxn>
                  </a:cxnLst>
                  <a:rect l="T15" t="T16" r="T17" b="T18"/>
                  <a:pathLst>
                    <a:path w="80" h="37">
                      <a:moveTo>
                        <a:pt x="5" y="0"/>
                      </a:moveTo>
                      <a:lnTo>
                        <a:pt x="0" y="16"/>
                      </a:lnTo>
                      <a:lnTo>
                        <a:pt x="76" y="37"/>
                      </a:lnTo>
                      <a:lnTo>
                        <a:pt x="80" y="21"/>
                      </a:lnTo>
                      <a:lnTo>
                        <a:pt x="5"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6" name="Freeform 553"/>
                <p:cNvSpPr>
                  <a:spLocks/>
                </p:cNvSpPr>
                <p:nvPr/>
              </p:nvSpPr>
              <p:spPr bwMode="auto">
                <a:xfrm>
                  <a:off x="3837" y="3518"/>
                  <a:ext cx="8" cy="10"/>
                </a:xfrm>
                <a:custGeom>
                  <a:avLst/>
                  <a:gdLst>
                    <a:gd name="T0" fmla="*/ 1 w 16"/>
                    <a:gd name="T1" fmla="*/ 0 h 19"/>
                    <a:gd name="T2" fmla="*/ 0 w 16"/>
                    <a:gd name="T3" fmla="*/ 1 h 19"/>
                    <a:gd name="T4" fmla="*/ 1 w 16"/>
                    <a:gd name="T5" fmla="*/ 1 h 19"/>
                    <a:gd name="T6" fmla="*/ 1 w 16"/>
                    <a:gd name="T7" fmla="*/ 1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10" y="0"/>
                      </a:moveTo>
                      <a:lnTo>
                        <a:pt x="0" y="14"/>
                      </a:lnTo>
                      <a:lnTo>
                        <a:pt x="6" y="19"/>
                      </a:lnTo>
                      <a:lnTo>
                        <a:pt x="16" y="4"/>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7" name="Freeform 554"/>
                <p:cNvSpPr>
                  <a:spLocks/>
                </p:cNvSpPr>
                <p:nvPr/>
              </p:nvSpPr>
              <p:spPr bwMode="auto">
                <a:xfrm>
                  <a:off x="3840" y="3521"/>
                  <a:ext cx="7" cy="8"/>
                </a:xfrm>
                <a:custGeom>
                  <a:avLst/>
                  <a:gdLst>
                    <a:gd name="T0" fmla="*/ 0 w 15"/>
                    <a:gd name="T1" fmla="*/ 0 h 18"/>
                    <a:gd name="T2" fmla="*/ 0 w 15"/>
                    <a:gd name="T3" fmla="*/ 0 h 18"/>
                    <a:gd name="T4" fmla="*/ 0 w 15"/>
                    <a:gd name="T5" fmla="*/ 0 h 18"/>
                    <a:gd name="T6" fmla="*/ 0 w 15"/>
                    <a:gd name="T7" fmla="*/ 0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0" y="0"/>
                      </a:moveTo>
                      <a:lnTo>
                        <a:pt x="0" y="15"/>
                      </a:lnTo>
                      <a:lnTo>
                        <a:pt x="4" y="18"/>
                      </a:lnTo>
                      <a:lnTo>
                        <a:pt x="15" y="3"/>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8" name="Freeform 555"/>
                <p:cNvSpPr>
                  <a:spLocks/>
                </p:cNvSpPr>
                <p:nvPr/>
              </p:nvSpPr>
              <p:spPr bwMode="auto">
                <a:xfrm>
                  <a:off x="3842" y="3521"/>
                  <a:ext cx="7" cy="8"/>
                </a:xfrm>
                <a:custGeom>
                  <a:avLst/>
                  <a:gdLst>
                    <a:gd name="T0" fmla="*/ 1 w 13"/>
                    <a:gd name="T1" fmla="*/ 0 h 16"/>
                    <a:gd name="T2" fmla="*/ 0 w 13"/>
                    <a:gd name="T3" fmla="*/ 1 h 16"/>
                    <a:gd name="T4" fmla="*/ 1 w 13"/>
                    <a:gd name="T5" fmla="*/ 1 h 16"/>
                    <a:gd name="T6" fmla="*/ 1 w 13"/>
                    <a:gd name="T7" fmla="*/ 1 h 16"/>
                    <a:gd name="T8" fmla="*/ 1 w 13"/>
                    <a:gd name="T9" fmla="*/ 0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11" y="0"/>
                      </a:moveTo>
                      <a:lnTo>
                        <a:pt x="0" y="13"/>
                      </a:lnTo>
                      <a:lnTo>
                        <a:pt x="3" y="16"/>
                      </a:lnTo>
                      <a:lnTo>
                        <a:pt x="13" y="2"/>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9" name="Freeform 556"/>
                <p:cNvSpPr>
                  <a:spLocks/>
                </p:cNvSpPr>
                <p:nvPr/>
              </p:nvSpPr>
              <p:spPr bwMode="auto">
                <a:xfrm>
                  <a:off x="3846" y="3519"/>
                  <a:ext cx="49" cy="10"/>
                </a:xfrm>
                <a:custGeom>
                  <a:avLst/>
                  <a:gdLst>
                    <a:gd name="T0" fmla="*/ 0 w 97"/>
                    <a:gd name="T1" fmla="*/ 1 h 19"/>
                    <a:gd name="T2" fmla="*/ 0 w 97"/>
                    <a:gd name="T3" fmla="*/ 1 h 19"/>
                    <a:gd name="T4" fmla="*/ 4 w 97"/>
                    <a:gd name="T5" fmla="*/ 1 h 19"/>
                    <a:gd name="T6" fmla="*/ 4 w 97"/>
                    <a:gd name="T7" fmla="*/ 0 h 19"/>
                    <a:gd name="T8" fmla="*/ 0 w 97"/>
                    <a:gd name="T9" fmla="*/ 1 h 19"/>
                    <a:gd name="T10" fmla="*/ 0 60000 65536"/>
                    <a:gd name="T11" fmla="*/ 0 60000 65536"/>
                    <a:gd name="T12" fmla="*/ 0 60000 65536"/>
                    <a:gd name="T13" fmla="*/ 0 60000 65536"/>
                    <a:gd name="T14" fmla="*/ 0 60000 65536"/>
                    <a:gd name="T15" fmla="*/ 0 w 97"/>
                    <a:gd name="T16" fmla="*/ 0 h 19"/>
                    <a:gd name="T17" fmla="*/ 97 w 97"/>
                    <a:gd name="T18" fmla="*/ 19 h 19"/>
                  </a:gdLst>
                  <a:ahLst/>
                  <a:cxnLst>
                    <a:cxn ang="T10">
                      <a:pos x="T0" y="T1"/>
                    </a:cxn>
                    <a:cxn ang="T11">
                      <a:pos x="T2" y="T3"/>
                    </a:cxn>
                    <a:cxn ang="T12">
                      <a:pos x="T4" y="T5"/>
                    </a:cxn>
                    <a:cxn ang="T13">
                      <a:pos x="T6" y="T7"/>
                    </a:cxn>
                    <a:cxn ang="T14">
                      <a:pos x="T8" y="T9"/>
                    </a:cxn>
                  </a:cxnLst>
                  <a:rect l="T15" t="T16" r="T17" b="T18"/>
                  <a:pathLst>
                    <a:path w="97" h="19">
                      <a:moveTo>
                        <a:pt x="0" y="2"/>
                      </a:moveTo>
                      <a:lnTo>
                        <a:pt x="0" y="19"/>
                      </a:lnTo>
                      <a:lnTo>
                        <a:pt x="97" y="18"/>
                      </a:lnTo>
                      <a:lnTo>
                        <a:pt x="97" y="0"/>
                      </a:lnTo>
                      <a:lnTo>
                        <a:pt x="0" y="2"/>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0" name="Freeform 557"/>
                <p:cNvSpPr>
                  <a:spLocks/>
                </p:cNvSpPr>
                <p:nvPr/>
              </p:nvSpPr>
              <p:spPr bwMode="auto">
                <a:xfrm>
                  <a:off x="3893" y="3520"/>
                  <a:ext cx="5" cy="9"/>
                </a:xfrm>
                <a:custGeom>
                  <a:avLst/>
                  <a:gdLst>
                    <a:gd name="T0" fmla="*/ 1 w 10"/>
                    <a:gd name="T1" fmla="*/ 0 h 17"/>
                    <a:gd name="T2" fmla="*/ 0 w 10"/>
                    <a:gd name="T3" fmla="*/ 1 h 17"/>
                    <a:gd name="T4" fmla="*/ 1 w 10"/>
                    <a:gd name="T5" fmla="*/ 1 h 17"/>
                    <a:gd name="T6" fmla="*/ 1 w 10"/>
                    <a:gd name="T7" fmla="*/ 1 h 17"/>
                    <a:gd name="T8" fmla="*/ 1 w 10"/>
                    <a:gd name="T9" fmla="*/ 0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8" y="0"/>
                      </a:moveTo>
                      <a:lnTo>
                        <a:pt x="0" y="16"/>
                      </a:lnTo>
                      <a:lnTo>
                        <a:pt x="3" y="17"/>
                      </a:lnTo>
                      <a:lnTo>
                        <a:pt x="10" y="1"/>
                      </a:lnTo>
                      <a:lnTo>
                        <a:pt x="8"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1" name="Freeform 558"/>
                <p:cNvSpPr>
                  <a:spLocks/>
                </p:cNvSpPr>
                <p:nvPr/>
              </p:nvSpPr>
              <p:spPr bwMode="auto">
                <a:xfrm>
                  <a:off x="3893" y="3520"/>
                  <a:ext cx="5" cy="9"/>
                </a:xfrm>
                <a:custGeom>
                  <a:avLst/>
                  <a:gdLst>
                    <a:gd name="T0" fmla="*/ 1 w 10"/>
                    <a:gd name="T1" fmla="*/ 0 h 17"/>
                    <a:gd name="T2" fmla="*/ 0 w 10"/>
                    <a:gd name="T3" fmla="*/ 1 h 17"/>
                    <a:gd name="T4" fmla="*/ 1 w 10"/>
                    <a:gd name="T5" fmla="*/ 1 h 17"/>
                    <a:gd name="T6" fmla="*/ 1 w 10"/>
                    <a:gd name="T7" fmla="*/ 1 h 17"/>
                    <a:gd name="T8" fmla="*/ 1 w 10"/>
                    <a:gd name="T9" fmla="*/ 0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8" y="0"/>
                      </a:moveTo>
                      <a:lnTo>
                        <a:pt x="0" y="16"/>
                      </a:lnTo>
                      <a:lnTo>
                        <a:pt x="3" y="17"/>
                      </a:lnTo>
                      <a:lnTo>
                        <a:pt x="10" y="1"/>
                      </a:lnTo>
                      <a:lnTo>
                        <a:pt x="8"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2" name="Freeform 559"/>
                <p:cNvSpPr>
                  <a:spLocks/>
                </p:cNvSpPr>
                <p:nvPr/>
              </p:nvSpPr>
              <p:spPr bwMode="auto">
                <a:xfrm>
                  <a:off x="3896" y="3519"/>
                  <a:ext cx="50" cy="10"/>
                </a:xfrm>
                <a:custGeom>
                  <a:avLst/>
                  <a:gdLst>
                    <a:gd name="T0" fmla="*/ 0 w 101"/>
                    <a:gd name="T1" fmla="*/ 0 h 19"/>
                    <a:gd name="T2" fmla="*/ 0 w 101"/>
                    <a:gd name="T3" fmla="*/ 1 h 19"/>
                    <a:gd name="T4" fmla="*/ 3 w 101"/>
                    <a:gd name="T5" fmla="*/ 1 h 19"/>
                    <a:gd name="T6" fmla="*/ 3 w 101"/>
                    <a:gd name="T7" fmla="*/ 1 h 19"/>
                    <a:gd name="T8" fmla="*/ 0 w 101"/>
                    <a:gd name="T9" fmla="*/ 0 h 19"/>
                    <a:gd name="T10" fmla="*/ 0 60000 65536"/>
                    <a:gd name="T11" fmla="*/ 0 60000 65536"/>
                    <a:gd name="T12" fmla="*/ 0 60000 65536"/>
                    <a:gd name="T13" fmla="*/ 0 60000 65536"/>
                    <a:gd name="T14" fmla="*/ 0 60000 65536"/>
                    <a:gd name="T15" fmla="*/ 0 w 101"/>
                    <a:gd name="T16" fmla="*/ 0 h 19"/>
                    <a:gd name="T17" fmla="*/ 101 w 101"/>
                    <a:gd name="T18" fmla="*/ 19 h 19"/>
                  </a:gdLst>
                  <a:ahLst/>
                  <a:cxnLst>
                    <a:cxn ang="T10">
                      <a:pos x="T0" y="T1"/>
                    </a:cxn>
                    <a:cxn ang="T11">
                      <a:pos x="T2" y="T3"/>
                    </a:cxn>
                    <a:cxn ang="T12">
                      <a:pos x="T4" y="T5"/>
                    </a:cxn>
                    <a:cxn ang="T13">
                      <a:pos x="T6" y="T7"/>
                    </a:cxn>
                    <a:cxn ang="T14">
                      <a:pos x="T8" y="T9"/>
                    </a:cxn>
                  </a:cxnLst>
                  <a:rect l="T15" t="T16" r="T17" b="T18"/>
                  <a:pathLst>
                    <a:path w="101" h="19">
                      <a:moveTo>
                        <a:pt x="0" y="0"/>
                      </a:moveTo>
                      <a:lnTo>
                        <a:pt x="0" y="18"/>
                      </a:lnTo>
                      <a:lnTo>
                        <a:pt x="101" y="19"/>
                      </a:lnTo>
                      <a:lnTo>
                        <a:pt x="101" y="2"/>
                      </a:lnTo>
                      <a:lnTo>
                        <a:pt x="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3" name="Freeform 560"/>
                <p:cNvSpPr>
                  <a:spLocks/>
                </p:cNvSpPr>
                <p:nvPr/>
              </p:nvSpPr>
              <p:spPr bwMode="auto">
                <a:xfrm>
                  <a:off x="3945" y="3520"/>
                  <a:ext cx="5" cy="9"/>
                </a:xfrm>
                <a:custGeom>
                  <a:avLst/>
                  <a:gdLst>
                    <a:gd name="T0" fmla="*/ 1 w 10"/>
                    <a:gd name="T1" fmla="*/ 0 h 17"/>
                    <a:gd name="T2" fmla="*/ 0 w 10"/>
                    <a:gd name="T3" fmla="*/ 1 h 17"/>
                    <a:gd name="T4" fmla="*/ 1 w 10"/>
                    <a:gd name="T5" fmla="*/ 1 h 17"/>
                    <a:gd name="T6" fmla="*/ 1 w 10"/>
                    <a:gd name="T7" fmla="*/ 1 h 17"/>
                    <a:gd name="T8" fmla="*/ 1 w 10"/>
                    <a:gd name="T9" fmla="*/ 0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7" y="0"/>
                      </a:moveTo>
                      <a:lnTo>
                        <a:pt x="0" y="16"/>
                      </a:lnTo>
                      <a:lnTo>
                        <a:pt x="3" y="17"/>
                      </a:lnTo>
                      <a:lnTo>
                        <a:pt x="10" y="1"/>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4" name="Freeform 561"/>
                <p:cNvSpPr>
                  <a:spLocks/>
                </p:cNvSpPr>
                <p:nvPr/>
              </p:nvSpPr>
              <p:spPr bwMode="auto">
                <a:xfrm>
                  <a:off x="3946" y="3521"/>
                  <a:ext cx="5" cy="7"/>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0" y="0"/>
                      </a:moveTo>
                      <a:lnTo>
                        <a:pt x="0" y="13"/>
                      </a:lnTo>
                      <a:lnTo>
                        <a:pt x="2" y="15"/>
                      </a:lnTo>
                      <a:lnTo>
                        <a:pt x="12" y="2"/>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5" name="Freeform 562"/>
                <p:cNvSpPr>
                  <a:spLocks/>
                </p:cNvSpPr>
                <p:nvPr/>
              </p:nvSpPr>
              <p:spPr bwMode="auto">
                <a:xfrm>
                  <a:off x="3948" y="3519"/>
                  <a:ext cx="46" cy="12"/>
                </a:xfrm>
                <a:custGeom>
                  <a:avLst/>
                  <a:gdLst>
                    <a:gd name="T0" fmla="*/ 1 w 92"/>
                    <a:gd name="T1" fmla="*/ 0 h 25"/>
                    <a:gd name="T2" fmla="*/ 0 w 92"/>
                    <a:gd name="T3" fmla="*/ 0 h 25"/>
                    <a:gd name="T4" fmla="*/ 3 w 92"/>
                    <a:gd name="T5" fmla="*/ 0 h 25"/>
                    <a:gd name="T6" fmla="*/ 3 w 92"/>
                    <a:gd name="T7" fmla="*/ 0 h 25"/>
                    <a:gd name="T8" fmla="*/ 1 w 92"/>
                    <a:gd name="T9" fmla="*/ 0 h 25"/>
                    <a:gd name="T10" fmla="*/ 0 60000 65536"/>
                    <a:gd name="T11" fmla="*/ 0 60000 65536"/>
                    <a:gd name="T12" fmla="*/ 0 60000 65536"/>
                    <a:gd name="T13" fmla="*/ 0 60000 65536"/>
                    <a:gd name="T14" fmla="*/ 0 60000 65536"/>
                    <a:gd name="T15" fmla="*/ 0 w 92"/>
                    <a:gd name="T16" fmla="*/ 0 h 25"/>
                    <a:gd name="T17" fmla="*/ 92 w 92"/>
                    <a:gd name="T18" fmla="*/ 25 h 25"/>
                  </a:gdLst>
                  <a:ahLst/>
                  <a:cxnLst>
                    <a:cxn ang="T10">
                      <a:pos x="T0" y="T1"/>
                    </a:cxn>
                    <a:cxn ang="T11">
                      <a:pos x="T2" y="T3"/>
                    </a:cxn>
                    <a:cxn ang="T12">
                      <a:pos x="T4" y="T5"/>
                    </a:cxn>
                    <a:cxn ang="T13">
                      <a:pos x="T6" y="T7"/>
                    </a:cxn>
                    <a:cxn ang="T14">
                      <a:pos x="T8" y="T9"/>
                    </a:cxn>
                  </a:cxnLst>
                  <a:rect l="T15" t="T16" r="T17" b="T18"/>
                  <a:pathLst>
                    <a:path w="92" h="25">
                      <a:moveTo>
                        <a:pt x="2" y="0"/>
                      </a:moveTo>
                      <a:lnTo>
                        <a:pt x="0" y="18"/>
                      </a:lnTo>
                      <a:lnTo>
                        <a:pt x="91" y="25"/>
                      </a:lnTo>
                      <a:lnTo>
                        <a:pt x="92" y="7"/>
                      </a:lnTo>
                      <a:lnTo>
                        <a:pt x="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6" name="Freeform 563"/>
                <p:cNvSpPr>
                  <a:spLocks/>
                </p:cNvSpPr>
                <p:nvPr/>
              </p:nvSpPr>
              <p:spPr bwMode="auto">
                <a:xfrm>
                  <a:off x="3992" y="3523"/>
                  <a:ext cx="8" cy="10"/>
                </a:xfrm>
                <a:custGeom>
                  <a:avLst/>
                  <a:gdLst>
                    <a:gd name="T0" fmla="*/ 1 w 16"/>
                    <a:gd name="T1" fmla="*/ 0 h 19"/>
                    <a:gd name="T2" fmla="*/ 0 w 16"/>
                    <a:gd name="T3" fmla="*/ 1 h 19"/>
                    <a:gd name="T4" fmla="*/ 1 w 16"/>
                    <a:gd name="T5" fmla="*/ 1 h 19"/>
                    <a:gd name="T6" fmla="*/ 1 w 16"/>
                    <a:gd name="T7" fmla="*/ 1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5" y="0"/>
                      </a:moveTo>
                      <a:lnTo>
                        <a:pt x="0" y="16"/>
                      </a:lnTo>
                      <a:lnTo>
                        <a:pt x="12" y="19"/>
                      </a:lnTo>
                      <a:lnTo>
                        <a:pt x="16" y="3"/>
                      </a:lnTo>
                      <a:lnTo>
                        <a:pt x="5"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7" name="Freeform 564"/>
                <p:cNvSpPr>
                  <a:spLocks/>
                </p:cNvSpPr>
                <p:nvPr/>
              </p:nvSpPr>
              <p:spPr bwMode="auto">
                <a:xfrm>
                  <a:off x="3378" y="2937"/>
                  <a:ext cx="7" cy="9"/>
                </a:xfrm>
                <a:custGeom>
                  <a:avLst/>
                  <a:gdLst>
                    <a:gd name="T0" fmla="*/ 1 w 14"/>
                    <a:gd name="T1" fmla="*/ 0 h 19"/>
                    <a:gd name="T2" fmla="*/ 0 w 14"/>
                    <a:gd name="T3" fmla="*/ 0 h 19"/>
                    <a:gd name="T4" fmla="*/ 1 w 14"/>
                    <a:gd name="T5" fmla="*/ 0 h 19"/>
                    <a:gd name="T6" fmla="*/ 1 w 14"/>
                    <a:gd name="T7" fmla="*/ 0 h 19"/>
                    <a:gd name="T8" fmla="*/ 1 w 14"/>
                    <a:gd name="T9" fmla="*/ 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5" y="0"/>
                      </a:moveTo>
                      <a:lnTo>
                        <a:pt x="0" y="16"/>
                      </a:lnTo>
                      <a:lnTo>
                        <a:pt x="8" y="19"/>
                      </a:lnTo>
                      <a:lnTo>
                        <a:pt x="14" y="3"/>
                      </a:lnTo>
                      <a:lnTo>
                        <a:pt x="5"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8" name="Freeform 565"/>
                <p:cNvSpPr>
                  <a:spLocks/>
                </p:cNvSpPr>
                <p:nvPr/>
              </p:nvSpPr>
              <p:spPr bwMode="auto">
                <a:xfrm>
                  <a:off x="3384" y="2932"/>
                  <a:ext cx="38" cy="13"/>
                </a:xfrm>
                <a:custGeom>
                  <a:avLst/>
                  <a:gdLst>
                    <a:gd name="T0" fmla="*/ 0 w 77"/>
                    <a:gd name="T1" fmla="*/ 1 h 25"/>
                    <a:gd name="T2" fmla="*/ 0 w 77"/>
                    <a:gd name="T3" fmla="*/ 1 h 25"/>
                    <a:gd name="T4" fmla="*/ 2 w 77"/>
                    <a:gd name="T5" fmla="*/ 1 h 25"/>
                    <a:gd name="T6" fmla="*/ 2 w 77"/>
                    <a:gd name="T7" fmla="*/ 0 h 25"/>
                    <a:gd name="T8" fmla="*/ 0 w 77"/>
                    <a:gd name="T9" fmla="*/ 1 h 25"/>
                    <a:gd name="T10" fmla="*/ 0 60000 65536"/>
                    <a:gd name="T11" fmla="*/ 0 60000 65536"/>
                    <a:gd name="T12" fmla="*/ 0 60000 65536"/>
                    <a:gd name="T13" fmla="*/ 0 60000 65536"/>
                    <a:gd name="T14" fmla="*/ 0 60000 65536"/>
                    <a:gd name="T15" fmla="*/ 0 w 77"/>
                    <a:gd name="T16" fmla="*/ 0 h 25"/>
                    <a:gd name="T17" fmla="*/ 77 w 77"/>
                    <a:gd name="T18" fmla="*/ 25 h 25"/>
                  </a:gdLst>
                  <a:ahLst/>
                  <a:cxnLst>
                    <a:cxn ang="T10">
                      <a:pos x="T0" y="T1"/>
                    </a:cxn>
                    <a:cxn ang="T11">
                      <a:pos x="T2" y="T3"/>
                    </a:cxn>
                    <a:cxn ang="T12">
                      <a:pos x="T4" y="T5"/>
                    </a:cxn>
                    <a:cxn ang="T13">
                      <a:pos x="T6" y="T7"/>
                    </a:cxn>
                    <a:cxn ang="T14">
                      <a:pos x="T8" y="T9"/>
                    </a:cxn>
                  </a:cxnLst>
                  <a:rect l="T15" t="T16" r="T17" b="T18"/>
                  <a:pathLst>
                    <a:path w="77" h="25">
                      <a:moveTo>
                        <a:pt x="0" y="7"/>
                      </a:moveTo>
                      <a:lnTo>
                        <a:pt x="2" y="25"/>
                      </a:lnTo>
                      <a:lnTo>
                        <a:pt x="77" y="17"/>
                      </a:lnTo>
                      <a:lnTo>
                        <a:pt x="76" y="0"/>
                      </a:lnTo>
                      <a:lnTo>
                        <a:pt x="0" y="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9" name="Freeform 566"/>
                <p:cNvSpPr>
                  <a:spLocks/>
                </p:cNvSpPr>
                <p:nvPr/>
              </p:nvSpPr>
              <p:spPr bwMode="auto">
                <a:xfrm>
                  <a:off x="3421" y="2931"/>
                  <a:ext cx="10" cy="10"/>
                </a:xfrm>
                <a:custGeom>
                  <a:avLst/>
                  <a:gdLst>
                    <a:gd name="T0" fmla="*/ 0 w 20"/>
                    <a:gd name="T1" fmla="*/ 1 h 20"/>
                    <a:gd name="T2" fmla="*/ 1 w 20"/>
                    <a:gd name="T3" fmla="*/ 1 h 20"/>
                    <a:gd name="T4" fmla="*/ 1 w 20"/>
                    <a:gd name="T5" fmla="*/ 1 h 20"/>
                    <a:gd name="T6" fmla="*/ 1 w 20"/>
                    <a:gd name="T7" fmla="*/ 0 h 20"/>
                    <a:gd name="T8" fmla="*/ 0 w 20"/>
                    <a:gd name="T9" fmla="*/ 1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0" y="3"/>
                      </a:moveTo>
                      <a:lnTo>
                        <a:pt x="2" y="20"/>
                      </a:lnTo>
                      <a:lnTo>
                        <a:pt x="20" y="17"/>
                      </a:lnTo>
                      <a:lnTo>
                        <a:pt x="17"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0" name="Freeform 567"/>
                <p:cNvSpPr>
                  <a:spLocks/>
                </p:cNvSpPr>
                <p:nvPr/>
              </p:nvSpPr>
              <p:spPr bwMode="auto">
                <a:xfrm>
                  <a:off x="3430" y="2929"/>
                  <a:ext cx="12" cy="11"/>
                </a:xfrm>
                <a:custGeom>
                  <a:avLst/>
                  <a:gdLst>
                    <a:gd name="T0" fmla="*/ 0 w 25"/>
                    <a:gd name="T1" fmla="*/ 1 h 21"/>
                    <a:gd name="T2" fmla="*/ 0 w 25"/>
                    <a:gd name="T3" fmla="*/ 1 h 21"/>
                    <a:gd name="T4" fmla="*/ 0 w 25"/>
                    <a:gd name="T5" fmla="*/ 1 h 21"/>
                    <a:gd name="T6" fmla="*/ 0 w 25"/>
                    <a:gd name="T7" fmla="*/ 0 h 21"/>
                    <a:gd name="T8" fmla="*/ 0 w 25"/>
                    <a:gd name="T9" fmla="*/ 1 h 21"/>
                    <a:gd name="T10" fmla="*/ 0 60000 65536"/>
                    <a:gd name="T11" fmla="*/ 0 60000 65536"/>
                    <a:gd name="T12" fmla="*/ 0 60000 65536"/>
                    <a:gd name="T13" fmla="*/ 0 60000 65536"/>
                    <a:gd name="T14" fmla="*/ 0 60000 65536"/>
                    <a:gd name="T15" fmla="*/ 0 w 25"/>
                    <a:gd name="T16" fmla="*/ 0 h 21"/>
                    <a:gd name="T17" fmla="*/ 25 w 25"/>
                    <a:gd name="T18" fmla="*/ 21 h 21"/>
                  </a:gdLst>
                  <a:ahLst/>
                  <a:cxnLst>
                    <a:cxn ang="T10">
                      <a:pos x="T0" y="T1"/>
                    </a:cxn>
                    <a:cxn ang="T11">
                      <a:pos x="T2" y="T3"/>
                    </a:cxn>
                    <a:cxn ang="T12">
                      <a:pos x="T4" y="T5"/>
                    </a:cxn>
                    <a:cxn ang="T13">
                      <a:pos x="T6" y="T7"/>
                    </a:cxn>
                    <a:cxn ang="T14">
                      <a:pos x="T8" y="T9"/>
                    </a:cxn>
                  </a:cxnLst>
                  <a:rect l="T15" t="T16" r="T17" b="T18"/>
                  <a:pathLst>
                    <a:path w="25" h="21">
                      <a:moveTo>
                        <a:pt x="0" y="4"/>
                      </a:moveTo>
                      <a:lnTo>
                        <a:pt x="3" y="21"/>
                      </a:lnTo>
                      <a:lnTo>
                        <a:pt x="25" y="17"/>
                      </a:lnTo>
                      <a:lnTo>
                        <a:pt x="22"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1" name="Freeform 568"/>
                <p:cNvSpPr>
                  <a:spLocks/>
                </p:cNvSpPr>
                <p:nvPr/>
              </p:nvSpPr>
              <p:spPr bwMode="auto">
                <a:xfrm>
                  <a:off x="3440" y="2925"/>
                  <a:ext cx="27" cy="13"/>
                </a:xfrm>
                <a:custGeom>
                  <a:avLst/>
                  <a:gdLst>
                    <a:gd name="T0" fmla="*/ 0 w 52"/>
                    <a:gd name="T1" fmla="*/ 1 h 25"/>
                    <a:gd name="T2" fmla="*/ 1 w 52"/>
                    <a:gd name="T3" fmla="*/ 1 h 25"/>
                    <a:gd name="T4" fmla="*/ 2 w 52"/>
                    <a:gd name="T5" fmla="*/ 1 h 25"/>
                    <a:gd name="T6" fmla="*/ 2 w 52"/>
                    <a:gd name="T7" fmla="*/ 0 h 25"/>
                    <a:gd name="T8" fmla="*/ 0 w 52"/>
                    <a:gd name="T9" fmla="*/ 1 h 25"/>
                    <a:gd name="T10" fmla="*/ 0 60000 65536"/>
                    <a:gd name="T11" fmla="*/ 0 60000 65536"/>
                    <a:gd name="T12" fmla="*/ 0 60000 65536"/>
                    <a:gd name="T13" fmla="*/ 0 60000 65536"/>
                    <a:gd name="T14" fmla="*/ 0 60000 65536"/>
                    <a:gd name="T15" fmla="*/ 0 w 52"/>
                    <a:gd name="T16" fmla="*/ 0 h 25"/>
                    <a:gd name="T17" fmla="*/ 52 w 52"/>
                    <a:gd name="T18" fmla="*/ 25 h 25"/>
                  </a:gdLst>
                  <a:ahLst/>
                  <a:cxnLst>
                    <a:cxn ang="T10">
                      <a:pos x="T0" y="T1"/>
                    </a:cxn>
                    <a:cxn ang="T11">
                      <a:pos x="T2" y="T3"/>
                    </a:cxn>
                    <a:cxn ang="T12">
                      <a:pos x="T4" y="T5"/>
                    </a:cxn>
                    <a:cxn ang="T13">
                      <a:pos x="T6" y="T7"/>
                    </a:cxn>
                    <a:cxn ang="T14">
                      <a:pos x="T8" y="T9"/>
                    </a:cxn>
                  </a:cxnLst>
                  <a:rect l="T15" t="T16" r="T17" b="T18"/>
                  <a:pathLst>
                    <a:path w="52" h="25">
                      <a:moveTo>
                        <a:pt x="0" y="8"/>
                      </a:moveTo>
                      <a:lnTo>
                        <a:pt x="3" y="25"/>
                      </a:lnTo>
                      <a:lnTo>
                        <a:pt x="52" y="18"/>
                      </a:lnTo>
                      <a:lnTo>
                        <a:pt x="49" y="0"/>
                      </a:lnTo>
                      <a:lnTo>
                        <a:pt x="0" y="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2" name="Freeform 569"/>
                <p:cNvSpPr>
                  <a:spLocks/>
                </p:cNvSpPr>
                <p:nvPr/>
              </p:nvSpPr>
              <p:spPr bwMode="auto">
                <a:xfrm>
                  <a:off x="3465" y="2922"/>
                  <a:ext cx="18" cy="12"/>
                </a:xfrm>
                <a:custGeom>
                  <a:avLst/>
                  <a:gdLst>
                    <a:gd name="T0" fmla="*/ 0 w 37"/>
                    <a:gd name="T1" fmla="*/ 0 h 25"/>
                    <a:gd name="T2" fmla="*/ 0 w 37"/>
                    <a:gd name="T3" fmla="*/ 0 h 25"/>
                    <a:gd name="T4" fmla="*/ 1 w 37"/>
                    <a:gd name="T5" fmla="*/ 0 h 25"/>
                    <a:gd name="T6" fmla="*/ 1 w 37"/>
                    <a:gd name="T7" fmla="*/ 0 h 25"/>
                    <a:gd name="T8" fmla="*/ 0 w 37"/>
                    <a:gd name="T9" fmla="*/ 0 h 25"/>
                    <a:gd name="T10" fmla="*/ 0 60000 65536"/>
                    <a:gd name="T11" fmla="*/ 0 60000 65536"/>
                    <a:gd name="T12" fmla="*/ 0 60000 65536"/>
                    <a:gd name="T13" fmla="*/ 0 60000 65536"/>
                    <a:gd name="T14" fmla="*/ 0 60000 65536"/>
                    <a:gd name="T15" fmla="*/ 0 w 37"/>
                    <a:gd name="T16" fmla="*/ 0 h 25"/>
                    <a:gd name="T17" fmla="*/ 37 w 37"/>
                    <a:gd name="T18" fmla="*/ 25 h 25"/>
                  </a:gdLst>
                  <a:ahLst/>
                  <a:cxnLst>
                    <a:cxn ang="T10">
                      <a:pos x="T0" y="T1"/>
                    </a:cxn>
                    <a:cxn ang="T11">
                      <a:pos x="T2" y="T3"/>
                    </a:cxn>
                    <a:cxn ang="T12">
                      <a:pos x="T4" y="T5"/>
                    </a:cxn>
                    <a:cxn ang="T13">
                      <a:pos x="T6" y="T7"/>
                    </a:cxn>
                    <a:cxn ang="T14">
                      <a:pos x="T8" y="T9"/>
                    </a:cxn>
                  </a:cxnLst>
                  <a:rect l="T15" t="T16" r="T17" b="T18"/>
                  <a:pathLst>
                    <a:path w="37" h="25">
                      <a:moveTo>
                        <a:pt x="0" y="7"/>
                      </a:moveTo>
                      <a:lnTo>
                        <a:pt x="5" y="25"/>
                      </a:lnTo>
                      <a:lnTo>
                        <a:pt x="37" y="18"/>
                      </a:lnTo>
                      <a:lnTo>
                        <a:pt x="32" y="0"/>
                      </a:lnTo>
                      <a:lnTo>
                        <a:pt x="0" y="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3" name="Freeform 570"/>
                <p:cNvSpPr>
                  <a:spLocks/>
                </p:cNvSpPr>
                <p:nvPr/>
              </p:nvSpPr>
              <p:spPr bwMode="auto">
                <a:xfrm>
                  <a:off x="3482" y="2919"/>
                  <a:ext cx="22" cy="11"/>
                </a:xfrm>
                <a:custGeom>
                  <a:avLst/>
                  <a:gdLst>
                    <a:gd name="T0" fmla="*/ 0 w 45"/>
                    <a:gd name="T1" fmla="*/ 1 h 22"/>
                    <a:gd name="T2" fmla="*/ 0 w 45"/>
                    <a:gd name="T3" fmla="*/ 1 h 22"/>
                    <a:gd name="T4" fmla="*/ 1 w 45"/>
                    <a:gd name="T5" fmla="*/ 1 h 22"/>
                    <a:gd name="T6" fmla="*/ 1 w 45"/>
                    <a:gd name="T7" fmla="*/ 0 h 22"/>
                    <a:gd name="T8" fmla="*/ 0 w 45"/>
                    <a:gd name="T9" fmla="*/ 1 h 22"/>
                    <a:gd name="T10" fmla="*/ 0 60000 65536"/>
                    <a:gd name="T11" fmla="*/ 0 60000 65536"/>
                    <a:gd name="T12" fmla="*/ 0 60000 65536"/>
                    <a:gd name="T13" fmla="*/ 0 60000 65536"/>
                    <a:gd name="T14" fmla="*/ 0 60000 65536"/>
                    <a:gd name="T15" fmla="*/ 0 w 45"/>
                    <a:gd name="T16" fmla="*/ 0 h 22"/>
                    <a:gd name="T17" fmla="*/ 45 w 45"/>
                    <a:gd name="T18" fmla="*/ 22 h 22"/>
                  </a:gdLst>
                  <a:ahLst/>
                  <a:cxnLst>
                    <a:cxn ang="T10">
                      <a:pos x="T0" y="T1"/>
                    </a:cxn>
                    <a:cxn ang="T11">
                      <a:pos x="T2" y="T3"/>
                    </a:cxn>
                    <a:cxn ang="T12">
                      <a:pos x="T4" y="T5"/>
                    </a:cxn>
                    <a:cxn ang="T13">
                      <a:pos x="T6" y="T7"/>
                    </a:cxn>
                    <a:cxn ang="T14">
                      <a:pos x="T8" y="T9"/>
                    </a:cxn>
                  </a:cxnLst>
                  <a:rect l="T15" t="T16" r="T17" b="T18"/>
                  <a:pathLst>
                    <a:path w="45" h="22">
                      <a:moveTo>
                        <a:pt x="0" y="4"/>
                      </a:moveTo>
                      <a:lnTo>
                        <a:pt x="1" y="22"/>
                      </a:lnTo>
                      <a:lnTo>
                        <a:pt x="45" y="17"/>
                      </a:lnTo>
                      <a:lnTo>
                        <a:pt x="43"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4" name="Freeform 571"/>
                <p:cNvSpPr>
                  <a:spLocks/>
                </p:cNvSpPr>
                <p:nvPr/>
              </p:nvSpPr>
              <p:spPr bwMode="auto">
                <a:xfrm>
                  <a:off x="3504" y="2919"/>
                  <a:ext cx="8" cy="9"/>
                </a:xfrm>
                <a:custGeom>
                  <a:avLst/>
                  <a:gdLst>
                    <a:gd name="T0" fmla="*/ 0 w 18"/>
                    <a:gd name="T1" fmla="*/ 0 h 19"/>
                    <a:gd name="T2" fmla="*/ 0 w 18"/>
                    <a:gd name="T3" fmla="*/ 0 h 19"/>
                    <a:gd name="T4" fmla="*/ 0 w 18"/>
                    <a:gd name="T5" fmla="*/ 0 h 19"/>
                    <a:gd name="T6" fmla="*/ 0 w 18"/>
                    <a:gd name="T7" fmla="*/ 0 h 19"/>
                    <a:gd name="T8" fmla="*/ 0 w 18"/>
                    <a:gd name="T9" fmla="*/ 0 h 19"/>
                    <a:gd name="T10" fmla="*/ 0 60000 65536"/>
                    <a:gd name="T11" fmla="*/ 0 60000 65536"/>
                    <a:gd name="T12" fmla="*/ 0 60000 65536"/>
                    <a:gd name="T13" fmla="*/ 0 60000 65536"/>
                    <a:gd name="T14" fmla="*/ 0 60000 65536"/>
                    <a:gd name="T15" fmla="*/ 0 w 18"/>
                    <a:gd name="T16" fmla="*/ 0 h 19"/>
                    <a:gd name="T17" fmla="*/ 18 w 18"/>
                    <a:gd name="T18" fmla="*/ 19 h 19"/>
                  </a:gdLst>
                  <a:ahLst/>
                  <a:cxnLst>
                    <a:cxn ang="T10">
                      <a:pos x="T0" y="T1"/>
                    </a:cxn>
                    <a:cxn ang="T11">
                      <a:pos x="T2" y="T3"/>
                    </a:cxn>
                    <a:cxn ang="T12">
                      <a:pos x="T4" y="T5"/>
                    </a:cxn>
                    <a:cxn ang="T13">
                      <a:pos x="T6" y="T7"/>
                    </a:cxn>
                    <a:cxn ang="T14">
                      <a:pos x="T8" y="T9"/>
                    </a:cxn>
                  </a:cxnLst>
                  <a:rect l="T15" t="T16" r="T17" b="T18"/>
                  <a:pathLst>
                    <a:path w="18" h="19">
                      <a:moveTo>
                        <a:pt x="0" y="2"/>
                      </a:moveTo>
                      <a:lnTo>
                        <a:pt x="2" y="19"/>
                      </a:lnTo>
                      <a:lnTo>
                        <a:pt x="18" y="18"/>
                      </a:lnTo>
                      <a:lnTo>
                        <a:pt x="17" y="0"/>
                      </a:lnTo>
                      <a:lnTo>
                        <a:pt x="0" y="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5" name="Freeform 572"/>
                <p:cNvSpPr>
                  <a:spLocks/>
                </p:cNvSpPr>
                <p:nvPr/>
              </p:nvSpPr>
              <p:spPr bwMode="auto">
                <a:xfrm>
                  <a:off x="3512" y="2916"/>
                  <a:ext cx="23" cy="11"/>
                </a:xfrm>
                <a:custGeom>
                  <a:avLst/>
                  <a:gdLst>
                    <a:gd name="T0" fmla="*/ 0 w 46"/>
                    <a:gd name="T1" fmla="*/ 1 h 22"/>
                    <a:gd name="T2" fmla="*/ 1 w 46"/>
                    <a:gd name="T3" fmla="*/ 1 h 22"/>
                    <a:gd name="T4" fmla="*/ 2 w 46"/>
                    <a:gd name="T5" fmla="*/ 1 h 22"/>
                    <a:gd name="T6" fmla="*/ 2 w 46"/>
                    <a:gd name="T7" fmla="*/ 0 h 22"/>
                    <a:gd name="T8" fmla="*/ 0 w 46"/>
                    <a:gd name="T9" fmla="*/ 1 h 22"/>
                    <a:gd name="T10" fmla="*/ 0 60000 65536"/>
                    <a:gd name="T11" fmla="*/ 0 60000 65536"/>
                    <a:gd name="T12" fmla="*/ 0 60000 65536"/>
                    <a:gd name="T13" fmla="*/ 0 60000 65536"/>
                    <a:gd name="T14" fmla="*/ 0 60000 65536"/>
                    <a:gd name="T15" fmla="*/ 0 w 46"/>
                    <a:gd name="T16" fmla="*/ 0 h 22"/>
                    <a:gd name="T17" fmla="*/ 46 w 46"/>
                    <a:gd name="T18" fmla="*/ 22 h 22"/>
                  </a:gdLst>
                  <a:ahLst/>
                  <a:cxnLst>
                    <a:cxn ang="T10">
                      <a:pos x="T0" y="T1"/>
                    </a:cxn>
                    <a:cxn ang="T11">
                      <a:pos x="T2" y="T3"/>
                    </a:cxn>
                    <a:cxn ang="T12">
                      <a:pos x="T4" y="T5"/>
                    </a:cxn>
                    <a:cxn ang="T13">
                      <a:pos x="T6" y="T7"/>
                    </a:cxn>
                    <a:cxn ang="T14">
                      <a:pos x="T8" y="T9"/>
                    </a:cxn>
                  </a:cxnLst>
                  <a:rect l="T15" t="T16" r="T17" b="T18"/>
                  <a:pathLst>
                    <a:path w="46" h="22">
                      <a:moveTo>
                        <a:pt x="0" y="4"/>
                      </a:moveTo>
                      <a:lnTo>
                        <a:pt x="1" y="22"/>
                      </a:lnTo>
                      <a:lnTo>
                        <a:pt x="46" y="17"/>
                      </a:lnTo>
                      <a:lnTo>
                        <a:pt x="45"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6" name="Freeform 573"/>
                <p:cNvSpPr>
                  <a:spLocks/>
                </p:cNvSpPr>
                <p:nvPr/>
              </p:nvSpPr>
              <p:spPr bwMode="auto">
                <a:xfrm>
                  <a:off x="3534" y="2916"/>
                  <a:ext cx="22" cy="11"/>
                </a:xfrm>
                <a:custGeom>
                  <a:avLst/>
                  <a:gdLst>
                    <a:gd name="T0" fmla="*/ 1 w 43"/>
                    <a:gd name="T1" fmla="*/ 0 h 22"/>
                    <a:gd name="T2" fmla="*/ 0 w 43"/>
                    <a:gd name="T3" fmla="*/ 1 h 22"/>
                    <a:gd name="T4" fmla="*/ 2 w 43"/>
                    <a:gd name="T5" fmla="*/ 1 h 22"/>
                    <a:gd name="T6" fmla="*/ 2 w 43"/>
                    <a:gd name="T7" fmla="*/ 1 h 22"/>
                    <a:gd name="T8" fmla="*/ 1 w 43"/>
                    <a:gd name="T9" fmla="*/ 0 h 22"/>
                    <a:gd name="T10" fmla="*/ 0 60000 65536"/>
                    <a:gd name="T11" fmla="*/ 0 60000 65536"/>
                    <a:gd name="T12" fmla="*/ 0 60000 65536"/>
                    <a:gd name="T13" fmla="*/ 0 60000 65536"/>
                    <a:gd name="T14" fmla="*/ 0 60000 65536"/>
                    <a:gd name="T15" fmla="*/ 0 w 43"/>
                    <a:gd name="T16" fmla="*/ 0 h 22"/>
                    <a:gd name="T17" fmla="*/ 43 w 43"/>
                    <a:gd name="T18" fmla="*/ 22 h 22"/>
                  </a:gdLst>
                  <a:ahLst/>
                  <a:cxnLst>
                    <a:cxn ang="T10">
                      <a:pos x="T0" y="T1"/>
                    </a:cxn>
                    <a:cxn ang="T11">
                      <a:pos x="T2" y="T3"/>
                    </a:cxn>
                    <a:cxn ang="T12">
                      <a:pos x="T4" y="T5"/>
                    </a:cxn>
                    <a:cxn ang="T13">
                      <a:pos x="T6" y="T7"/>
                    </a:cxn>
                    <a:cxn ang="T14">
                      <a:pos x="T8" y="T9"/>
                    </a:cxn>
                  </a:cxnLst>
                  <a:rect l="T15" t="T16" r="T17" b="T18"/>
                  <a:pathLst>
                    <a:path w="43" h="22">
                      <a:moveTo>
                        <a:pt x="1" y="0"/>
                      </a:moveTo>
                      <a:lnTo>
                        <a:pt x="0" y="17"/>
                      </a:lnTo>
                      <a:lnTo>
                        <a:pt x="42" y="22"/>
                      </a:lnTo>
                      <a:lnTo>
                        <a:pt x="43" y="4"/>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7" name="Freeform 574"/>
                <p:cNvSpPr>
                  <a:spLocks/>
                </p:cNvSpPr>
                <p:nvPr/>
              </p:nvSpPr>
              <p:spPr bwMode="auto">
                <a:xfrm>
                  <a:off x="3555" y="2919"/>
                  <a:ext cx="12" cy="11"/>
                </a:xfrm>
                <a:custGeom>
                  <a:avLst/>
                  <a:gdLst>
                    <a:gd name="T0" fmla="*/ 0 w 25"/>
                    <a:gd name="T1" fmla="*/ 0 h 22"/>
                    <a:gd name="T2" fmla="*/ 0 w 25"/>
                    <a:gd name="T3" fmla="*/ 1 h 22"/>
                    <a:gd name="T4" fmla="*/ 0 w 25"/>
                    <a:gd name="T5" fmla="*/ 1 h 22"/>
                    <a:gd name="T6" fmla="*/ 0 w 25"/>
                    <a:gd name="T7" fmla="*/ 1 h 22"/>
                    <a:gd name="T8" fmla="*/ 0 w 25"/>
                    <a:gd name="T9" fmla="*/ 0 h 22"/>
                    <a:gd name="T10" fmla="*/ 0 60000 65536"/>
                    <a:gd name="T11" fmla="*/ 0 60000 65536"/>
                    <a:gd name="T12" fmla="*/ 0 60000 65536"/>
                    <a:gd name="T13" fmla="*/ 0 60000 65536"/>
                    <a:gd name="T14" fmla="*/ 0 60000 65536"/>
                    <a:gd name="T15" fmla="*/ 0 w 25"/>
                    <a:gd name="T16" fmla="*/ 0 h 22"/>
                    <a:gd name="T17" fmla="*/ 25 w 25"/>
                    <a:gd name="T18" fmla="*/ 22 h 22"/>
                  </a:gdLst>
                  <a:ahLst/>
                  <a:cxnLst>
                    <a:cxn ang="T10">
                      <a:pos x="T0" y="T1"/>
                    </a:cxn>
                    <a:cxn ang="T11">
                      <a:pos x="T2" y="T3"/>
                    </a:cxn>
                    <a:cxn ang="T12">
                      <a:pos x="T4" y="T5"/>
                    </a:cxn>
                    <a:cxn ang="T13">
                      <a:pos x="T6" y="T7"/>
                    </a:cxn>
                    <a:cxn ang="T14">
                      <a:pos x="T8" y="T9"/>
                    </a:cxn>
                  </a:cxnLst>
                  <a:rect l="T15" t="T16" r="T17" b="T18"/>
                  <a:pathLst>
                    <a:path w="25" h="22">
                      <a:moveTo>
                        <a:pt x="3" y="0"/>
                      </a:moveTo>
                      <a:lnTo>
                        <a:pt x="0" y="18"/>
                      </a:lnTo>
                      <a:lnTo>
                        <a:pt x="22" y="22"/>
                      </a:lnTo>
                      <a:lnTo>
                        <a:pt x="25" y="5"/>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8" name="Freeform 575"/>
                <p:cNvSpPr>
                  <a:spLocks/>
                </p:cNvSpPr>
                <p:nvPr/>
              </p:nvSpPr>
              <p:spPr bwMode="auto">
                <a:xfrm>
                  <a:off x="3566" y="2921"/>
                  <a:ext cx="21" cy="11"/>
                </a:xfrm>
                <a:custGeom>
                  <a:avLst/>
                  <a:gdLst>
                    <a:gd name="T0" fmla="*/ 1 w 42"/>
                    <a:gd name="T1" fmla="*/ 0 h 23"/>
                    <a:gd name="T2" fmla="*/ 0 w 42"/>
                    <a:gd name="T3" fmla="*/ 0 h 23"/>
                    <a:gd name="T4" fmla="*/ 2 w 42"/>
                    <a:gd name="T5" fmla="*/ 0 h 23"/>
                    <a:gd name="T6" fmla="*/ 2 w 42"/>
                    <a:gd name="T7" fmla="*/ 0 h 23"/>
                    <a:gd name="T8" fmla="*/ 1 w 42"/>
                    <a:gd name="T9" fmla="*/ 0 h 23"/>
                    <a:gd name="T10" fmla="*/ 0 60000 65536"/>
                    <a:gd name="T11" fmla="*/ 0 60000 65536"/>
                    <a:gd name="T12" fmla="*/ 0 60000 65536"/>
                    <a:gd name="T13" fmla="*/ 0 60000 65536"/>
                    <a:gd name="T14" fmla="*/ 0 60000 65536"/>
                    <a:gd name="T15" fmla="*/ 0 w 42"/>
                    <a:gd name="T16" fmla="*/ 0 h 23"/>
                    <a:gd name="T17" fmla="*/ 42 w 42"/>
                    <a:gd name="T18" fmla="*/ 23 h 23"/>
                  </a:gdLst>
                  <a:ahLst/>
                  <a:cxnLst>
                    <a:cxn ang="T10">
                      <a:pos x="T0" y="T1"/>
                    </a:cxn>
                    <a:cxn ang="T11">
                      <a:pos x="T2" y="T3"/>
                    </a:cxn>
                    <a:cxn ang="T12">
                      <a:pos x="T4" y="T5"/>
                    </a:cxn>
                    <a:cxn ang="T13">
                      <a:pos x="T6" y="T7"/>
                    </a:cxn>
                    <a:cxn ang="T14">
                      <a:pos x="T8" y="T9"/>
                    </a:cxn>
                  </a:cxnLst>
                  <a:rect l="T15" t="T16" r="T17" b="T18"/>
                  <a:pathLst>
                    <a:path w="42" h="23">
                      <a:moveTo>
                        <a:pt x="3" y="0"/>
                      </a:moveTo>
                      <a:lnTo>
                        <a:pt x="0" y="17"/>
                      </a:lnTo>
                      <a:lnTo>
                        <a:pt x="40" y="23"/>
                      </a:lnTo>
                      <a:lnTo>
                        <a:pt x="42" y="5"/>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9" name="Freeform 576"/>
                <p:cNvSpPr>
                  <a:spLocks/>
                </p:cNvSpPr>
                <p:nvPr/>
              </p:nvSpPr>
              <p:spPr bwMode="auto">
                <a:xfrm>
                  <a:off x="3585" y="2924"/>
                  <a:ext cx="14" cy="14"/>
                </a:xfrm>
                <a:custGeom>
                  <a:avLst/>
                  <a:gdLst>
                    <a:gd name="T0" fmla="*/ 0 w 29"/>
                    <a:gd name="T1" fmla="*/ 0 h 26"/>
                    <a:gd name="T2" fmla="*/ 0 w 29"/>
                    <a:gd name="T3" fmla="*/ 1 h 26"/>
                    <a:gd name="T4" fmla="*/ 0 w 29"/>
                    <a:gd name="T5" fmla="*/ 1 h 26"/>
                    <a:gd name="T6" fmla="*/ 0 w 29"/>
                    <a:gd name="T7" fmla="*/ 1 h 26"/>
                    <a:gd name="T8" fmla="*/ 0 w 29"/>
                    <a:gd name="T9" fmla="*/ 0 h 26"/>
                    <a:gd name="T10" fmla="*/ 0 60000 65536"/>
                    <a:gd name="T11" fmla="*/ 0 60000 65536"/>
                    <a:gd name="T12" fmla="*/ 0 60000 65536"/>
                    <a:gd name="T13" fmla="*/ 0 60000 65536"/>
                    <a:gd name="T14" fmla="*/ 0 60000 65536"/>
                    <a:gd name="T15" fmla="*/ 0 w 29"/>
                    <a:gd name="T16" fmla="*/ 0 h 26"/>
                    <a:gd name="T17" fmla="*/ 29 w 29"/>
                    <a:gd name="T18" fmla="*/ 26 h 26"/>
                  </a:gdLst>
                  <a:ahLst/>
                  <a:cxnLst>
                    <a:cxn ang="T10">
                      <a:pos x="T0" y="T1"/>
                    </a:cxn>
                    <a:cxn ang="T11">
                      <a:pos x="T2" y="T3"/>
                    </a:cxn>
                    <a:cxn ang="T12">
                      <a:pos x="T4" y="T5"/>
                    </a:cxn>
                    <a:cxn ang="T13">
                      <a:pos x="T6" y="T7"/>
                    </a:cxn>
                    <a:cxn ang="T14">
                      <a:pos x="T8" y="T9"/>
                    </a:cxn>
                  </a:cxnLst>
                  <a:rect l="T15" t="T16" r="T17" b="T18"/>
                  <a:pathLst>
                    <a:path w="29" h="26">
                      <a:moveTo>
                        <a:pt x="7" y="0"/>
                      </a:moveTo>
                      <a:lnTo>
                        <a:pt x="0" y="16"/>
                      </a:lnTo>
                      <a:lnTo>
                        <a:pt x="22" y="26"/>
                      </a:lnTo>
                      <a:lnTo>
                        <a:pt x="29" y="10"/>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0" name="Freeform 577"/>
                <p:cNvSpPr>
                  <a:spLocks/>
                </p:cNvSpPr>
                <p:nvPr/>
              </p:nvSpPr>
              <p:spPr bwMode="auto">
                <a:xfrm>
                  <a:off x="3595" y="2930"/>
                  <a:ext cx="27" cy="19"/>
                </a:xfrm>
                <a:custGeom>
                  <a:avLst/>
                  <a:gdLst>
                    <a:gd name="T0" fmla="*/ 1 w 54"/>
                    <a:gd name="T1" fmla="*/ 0 h 39"/>
                    <a:gd name="T2" fmla="*/ 0 w 54"/>
                    <a:gd name="T3" fmla="*/ 0 h 39"/>
                    <a:gd name="T4" fmla="*/ 2 w 54"/>
                    <a:gd name="T5" fmla="*/ 1 h 39"/>
                    <a:gd name="T6" fmla="*/ 2 w 54"/>
                    <a:gd name="T7" fmla="*/ 0 h 39"/>
                    <a:gd name="T8" fmla="*/ 1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7" y="0"/>
                      </a:moveTo>
                      <a:lnTo>
                        <a:pt x="0" y="16"/>
                      </a:lnTo>
                      <a:lnTo>
                        <a:pt x="46" y="39"/>
                      </a:lnTo>
                      <a:lnTo>
                        <a:pt x="54" y="23"/>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1" name="Freeform 578"/>
                <p:cNvSpPr>
                  <a:spLocks/>
                </p:cNvSpPr>
                <p:nvPr/>
              </p:nvSpPr>
              <p:spPr bwMode="auto">
                <a:xfrm>
                  <a:off x="3619" y="2941"/>
                  <a:ext cx="16" cy="13"/>
                </a:xfrm>
                <a:custGeom>
                  <a:avLst/>
                  <a:gdLst>
                    <a:gd name="T0" fmla="*/ 0 w 34"/>
                    <a:gd name="T1" fmla="*/ 0 h 25"/>
                    <a:gd name="T2" fmla="*/ 0 w 34"/>
                    <a:gd name="T3" fmla="*/ 1 h 25"/>
                    <a:gd name="T4" fmla="*/ 0 w 34"/>
                    <a:gd name="T5" fmla="*/ 1 h 25"/>
                    <a:gd name="T6" fmla="*/ 1 w 34"/>
                    <a:gd name="T7" fmla="*/ 1 h 25"/>
                    <a:gd name="T8" fmla="*/ 0 w 34"/>
                    <a:gd name="T9" fmla="*/ 0 h 25"/>
                    <a:gd name="T10" fmla="*/ 0 60000 65536"/>
                    <a:gd name="T11" fmla="*/ 0 60000 65536"/>
                    <a:gd name="T12" fmla="*/ 0 60000 65536"/>
                    <a:gd name="T13" fmla="*/ 0 60000 65536"/>
                    <a:gd name="T14" fmla="*/ 0 60000 65536"/>
                    <a:gd name="T15" fmla="*/ 0 w 34"/>
                    <a:gd name="T16" fmla="*/ 0 h 25"/>
                    <a:gd name="T17" fmla="*/ 34 w 34"/>
                    <a:gd name="T18" fmla="*/ 25 h 25"/>
                  </a:gdLst>
                  <a:ahLst/>
                  <a:cxnLst>
                    <a:cxn ang="T10">
                      <a:pos x="T0" y="T1"/>
                    </a:cxn>
                    <a:cxn ang="T11">
                      <a:pos x="T2" y="T3"/>
                    </a:cxn>
                    <a:cxn ang="T12">
                      <a:pos x="T4" y="T5"/>
                    </a:cxn>
                    <a:cxn ang="T13">
                      <a:pos x="T6" y="T7"/>
                    </a:cxn>
                    <a:cxn ang="T14">
                      <a:pos x="T8" y="T9"/>
                    </a:cxn>
                  </a:cxnLst>
                  <a:rect l="T15" t="T16" r="T17" b="T18"/>
                  <a:pathLst>
                    <a:path w="34" h="25">
                      <a:moveTo>
                        <a:pt x="6" y="0"/>
                      </a:moveTo>
                      <a:lnTo>
                        <a:pt x="0" y="16"/>
                      </a:lnTo>
                      <a:lnTo>
                        <a:pt x="28" y="25"/>
                      </a:lnTo>
                      <a:lnTo>
                        <a:pt x="34" y="9"/>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2" name="Freeform 579"/>
                <p:cNvSpPr>
                  <a:spLocks/>
                </p:cNvSpPr>
                <p:nvPr/>
              </p:nvSpPr>
              <p:spPr bwMode="auto">
                <a:xfrm>
                  <a:off x="3633" y="2946"/>
                  <a:ext cx="5" cy="8"/>
                </a:xfrm>
                <a:custGeom>
                  <a:avLst/>
                  <a:gdLst>
                    <a:gd name="T0" fmla="*/ 1 w 10"/>
                    <a:gd name="T1" fmla="*/ 0 h 18"/>
                    <a:gd name="T2" fmla="*/ 0 w 10"/>
                    <a:gd name="T3" fmla="*/ 0 h 18"/>
                    <a:gd name="T4" fmla="*/ 1 w 10"/>
                    <a:gd name="T5" fmla="*/ 0 h 18"/>
                    <a:gd name="T6" fmla="*/ 1 w 10"/>
                    <a:gd name="T7" fmla="*/ 0 h 18"/>
                    <a:gd name="T8" fmla="*/ 1 w 10"/>
                    <a:gd name="T9" fmla="*/ 0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4" y="0"/>
                      </a:moveTo>
                      <a:lnTo>
                        <a:pt x="0" y="16"/>
                      </a:lnTo>
                      <a:lnTo>
                        <a:pt x="5" y="18"/>
                      </a:lnTo>
                      <a:lnTo>
                        <a:pt x="10" y="2"/>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3" name="Freeform 580"/>
                <p:cNvSpPr>
                  <a:spLocks/>
                </p:cNvSpPr>
                <p:nvPr/>
              </p:nvSpPr>
              <p:spPr bwMode="auto">
                <a:xfrm>
                  <a:off x="3636" y="2945"/>
                  <a:ext cx="7" cy="9"/>
                </a:xfrm>
                <a:custGeom>
                  <a:avLst/>
                  <a:gdLst>
                    <a:gd name="T0" fmla="*/ 1 w 14"/>
                    <a:gd name="T1" fmla="*/ 0 h 19"/>
                    <a:gd name="T2" fmla="*/ 0 w 14"/>
                    <a:gd name="T3" fmla="*/ 0 h 19"/>
                    <a:gd name="T4" fmla="*/ 1 w 14"/>
                    <a:gd name="T5" fmla="*/ 0 h 19"/>
                    <a:gd name="T6" fmla="*/ 1 w 14"/>
                    <a:gd name="T7" fmla="*/ 0 h 19"/>
                    <a:gd name="T8" fmla="*/ 1 w 14"/>
                    <a:gd name="T9" fmla="*/ 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3" y="0"/>
                      </a:moveTo>
                      <a:lnTo>
                        <a:pt x="0" y="17"/>
                      </a:lnTo>
                      <a:lnTo>
                        <a:pt x="11" y="19"/>
                      </a:lnTo>
                      <a:lnTo>
                        <a:pt x="14" y="1"/>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4" name="Freeform 581"/>
                <p:cNvSpPr>
                  <a:spLocks/>
                </p:cNvSpPr>
                <p:nvPr/>
              </p:nvSpPr>
              <p:spPr bwMode="auto">
                <a:xfrm>
                  <a:off x="3641" y="2946"/>
                  <a:ext cx="38" cy="14"/>
                </a:xfrm>
                <a:custGeom>
                  <a:avLst/>
                  <a:gdLst>
                    <a:gd name="T0" fmla="*/ 1 w 75"/>
                    <a:gd name="T1" fmla="*/ 0 h 29"/>
                    <a:gd name="T2" fmla="*/ 0 w 75"/>
                    <a:gd name="T3" fmla="*/ 0 h 29"/>
                    <a:gd name="T4" fmla="*/ 3 w 75"/>
                    <a:gd name="T5" fmla="*/ 0 h 29"/>
                    <a:gd name="T6" fmla="*/ 3 w 75"/>
                    <a:gd name="T7" fmla="*/ 0 h 29"/>
                    <a:gd name="T8" fmla="*/ 1 w 75"/>
                    <a:gd name="T9" fmla="*/ 0 h 29"/>
                    <a:gd name="T10" fmla="*/ 0 60000 65536"/>
                    <a:gd name="T11" fmla="*/ 0 60000 65536"/>
                    <a:gd name="T12" fmla="*/ 0 60000 65536"/>
                    <a:gd name="T13" fmla="*/ 0 60000 65536"/>
                    <a:gd name="T14" fmla="*/ 0 60000 65536"/>
                    <a:gd name="T15" fmla="*/ 0 w 75"/>
                    <a:gd name="T16" fmla="*/ 0 h 29"/>
                    <a:gd name="T17" fmla="*/ 75 w 75"/>
                    <a:gd name="T18" fmla="*/ 29 h 29"/>
                  </a:gdLst>
                  <a:ahLst/>
                  <a:cxnLst>
                    <a:cxn ang="T10">
                      <a:pos x="T0" y="T1"/>
                    </a:cxn>
                    <a:cxn ang="T11">
                      <a:pos x="T2" y="T3"/>
                    </a:cxn>
                    <a:cxn ang="T12">
                      <a:pos x="T4" y="T5"/>
                    </a:cxn>
                    <a:cxn ang="T13">
                      <a:pos x="T6" y="T7"/>
                    </a:cxn>
                    <a:cxn ang="T14">
                      <a:pos x="T8" y="T9"/>
                    </a:cxn>
                  </a:cxnLst>
                  <a:rect l="T15" t="T16" r="T17" b="T18"/>
                  <a:pathLst>
                    <a:path w="75" h="29">
                      <a:moveTo>
                        <a:pt x="3" y="0"/>
                      </a:moveTo>
                      <a:lnTo>
                        <a:pt x="0" y="18"/>
                      </a:lnTo>
                      <a:lnTo>
                        <a:pt x="72" y="29"/>
                      </a:lnTo>
                      <a:lnTo>
                        <a:pt x="75" y="12"/>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5" name="Freeform 582"/>
                <p:cNvSpPr>
                  <a:spLocks/>
                </p:cNvSpPr>
                <p:nvPr/>
              </p:nvSpPr>
              <p:spPr bwMode="auto">
                <a:xfrm>
                  <a:off x="3678" y="2951"/>
                  <a:ext cx="13" cy="10"/>
                </a:xfrm>
                <a:custGeom>
                  <a:avLst/>
                  <a:gdLst>
                    <a:gd name="T0" fmla="*/ 1 w 25"/>
                    <a:gd name="T1" fmla="*/ 0 h 19"/>
                    <a:gd name="T2" fmla="*/ 0 w 25"/>
                    <a:gd name="T3" fmla="*/ 1 h 19"/>
                    <a:gd name="T4" fmla="*/ 1 w 25"/>
                    <a:gd name="T5" fmla="*/ 1 h 19"/>
                    <a:gd name="T6" fmla="*/ 1 w 25"/>
                    <a:gd name="T7" fmla="*/ 1 h 19"/>
                    <a:gd name="T8" fmla="*/ 1 w 25"/>
                    <a:gd name="T9" fmla="*/ 0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1" y="0"/>
                      </a:moveTo>
                      <a:lnTo>
                        <a:pt x="0" y="17"/>
                      </a:lnTo>
                      <a:lnTo>
                        <a:pt x="23" y="19"/>
                      </a:lnTo>
                      <a:lnTo>
                        <a:pt x="25" y="1"/>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6" name="Freeform 583"/>
                <p:cNvSpPr>
                  <a:spLocks/>
                </p:cNvSpPr>
                <p:nvPr/>
              </p:nvSpPr>
              <p:spPr bwMode="auto">
                <a:xfrm>
                  <a:off x="3690" y="2951"/>
                  <a:ext cx="10" cy="10"/>
                </a:xfrm>
                <a:custGeom>
                  <a:avLst/>
                  <a:gdLst>
                    <a:gd name="T0" fmla="*/ 0 w 21"/>
                    <a:gd name="T1" fmla="*/ 1 h 19"/>
                    <a:gd name="T2" fmla="*/ 0 w 21"/>
                    <a:gd name="T3" fmla="*/ 1 h 19"/>
                    <a:gd name="T4" fmla="*/ 0 w 21"/>
                    <a:gd name="T5" fmla="*/ 1 h 19"/>
                    <a:gd name="T6" fmla="*/ 0 w 21"/>
                    <a:gd name="T7" fmla="*/ 0 h 19"/>
                    <a:gd name="T8" fmla="*/ 0 w 21"/>
                    <a:gd name="T9" fmla="*/ 1 h 19"/>
                    <a:gd name="T10" fmla="*/ 0 60000 65536"/>
                    <a:gd name="T11" fmla="*/ 0 60000 65536"/>
                    <a:gd name="T12" fmla="*/ 0 60000 65536"/>
                    <a:gd name="T13" fmla="*/ 0 60000 65536"/>
                    <a:gd name="T14" fmla="*/ 0 60000 65536"/>
                    <a:gd name="T15" fmla="*/ 0 w 21"/>
                    <a:gd name="T16" fmla="*/ 0 h 19"/>
                    <a:gd name="T17" fmla="*/ 21 w 21"/>
                    <a:gd name="T18" fmla="*/ 19 h 19"/>
                  </a:gdLst>
                  <a:ahLst/>
                  <a:cxnLst>
                    <a:cxn ang="T10">
                      <a:pos x="T0" y="T1"/>
                    </a:cxn>
                    <a:cxn ang="T11">
                      <a:pos x="T2" y="T3"/>
                    </a:cxn>
                    <a:cxn ang="T12">
                      <a:pos x="T4" y="T5"/>
                    </a:cxn>
                    <a:cxn ang="T13">
                      <a:pos x="T6" y="T7"/>
                    </a:cxn>
                    <a:cxn ang="T14">
                      <a:pos x="T8" y="T9"/>
                    </a:cxn>
                  </a:cxnLst>
                  <a:rect l="T15" t="T16" r="T17" b="T18"/>
                  <a:pathLst>
                    <a:path w="21" h="19">
                      <a:moveTo>
                        <a:pt x="0" y="1"/>
                      </a:moveTo>
                      <a:lnTo>
                        <a:pt x="2" y="19"/>
                      </a:lnTo>
                      <a:lnTo>
                        <a:pt x="21" y="17"/>
                      </a:lnTo>
                      <a:lnTo>
                        <a:pt x="19"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7" name="Freeform 584"/>
                <p:cNvSpPr>
                  <a:spLocks/>
                </p:cNvSpPr>
                <p:nvPr/>
              </p:nvSpPr>
              <p:spPr bwMode="auto">
                <a:xfrm>
                  <a:off x="3699" y="2946"/>
                  <a:ext cx="37" cy="14"/>
                </a:xfrm>
                <a:custGeom>
                  <a:avLst/>
                  <a:gdLst>
                    <a:gd name="T0" fmla="*/ 0 w 74"/>
                    <a:gd name="T1" fmla="*/ 0 h 29"/>
                    <a:gd name="T2" fmla="*/ 1 w 74"/>
                    <a:gd name="T3" fmla="*/ 0 h 29"/>
                    <a:gd name="T4" fmla="*/ 3 w 74"/>
                    <a:gd name="T5" fmla="*/ 0 h 29"/>
                    <a:gd name="T6" fmla="*/ 3 w 74"/>
                    <a:gd name="T7" fmla="*/ 0 h 29"/>
                    <a:gd name="T8" fmla="*/ 0 w 74"/>
                    <a:gd name="T9" fmla="*/ 0 h 29"/>
                    <a:gd name="T10" fmla="*/ 0 60000 65536"/>
                    <a:gd name="T11" fmla="*/ 0 60000 65536"/>
                    <a:gd name="T12" fmla="*/ 0 60000 65536"/>
                    <a:gd name="T13" fmla="*/ 0 60000 65536"/>
                    <a:gd name="T14" fmla="*/ 0 60000 65536"/>
                    <a:gd name="T15" fmla="*/ 0 w 74"/>
                    <a:gd name="T16" fmla="*/ 0 h 29"/>
                    <a:gd name="T17" fmla="*/ 74 w 74"/>
                    <a:gd name="T18" fmla="*/ 29 h 29"/>
                  </a:gdLst>
                  <a:ahLst/>
                  <a:cxnLst>
                    <a:cxn ang="T10">
                      <a:pos x="T0" y="T1"/>
                    </a:cxn>
                    <a:cxn ang="T11">
                      <a:pos x="T2" y="T3"/>
                    </a:cxn>
                    <a:cxn ang="T12">
                      <a:pos x="T4" y="T5"/>
                    </a:cxn>
                    <a:cxn ang="T13">
                      <a:pos x="T6" y="T7"/>
                    </a:cxn>
                    <a:cxn ang="T14">
                      <a:pos x="T8" y="T9"/>
                    </a:cxn>
                  </a:cxnLst>
                  <a:rect l="T15" t="T16" r="T17" b="T18"/>
                  <a:pathLst>
                    <a:path w="74" h="29">
                      <a:moveTo>
                        <a:pt x="0" y="12"/>
                      </a:moveTo>
                      <a:lnTo>
                        <a:pt x="3" y="29"/>
                      </a:lnTo>
                      <a:lnTo>
                        <a:pt x="74" y="18"/>
                      </a:lnTo>
                      <a:lnTo>
                        <a:pt x="71" y="0"/>
                      </a:lnTo>
                      <a:lnTo>
                        <a:pt x="0" y="1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8" name="Freeform 585"/>
                <p:cNvSpPr>
                  <a:spLocks/>
                </p:cNvSpPr>
                <p:nvPr/>
              </p:nvSpPr>
              <p:spPr bwMode="auto">
                <a:xfrm>
                  <a:off x="3734" y="2945"/>
                  <a:ext cx="7" cy="9"/>
                </a:xfrm>
                <a:custGeom>
                  <a:avLst/>
                  <a:gdLst>
                    <a:gd name="T0" fmla="*/ 0 w 13"/>
                    <a:gd name="T1" fmla="*/ 0 h 19"/>
                    <a:gd name="T2" fmla="*/ 1 w 13"/>
                    <a:gd name="T3" fmla="*/ 0 h 19"/>
                    <a:gd name="T4" fmla="*/ 1 w 13"/>
                    <a:gd name="T5" fmla="*/ 0 h 19"/>
                    <a:gd name="T6" fmla="*/ 1 w 13"/>
                    <a:gd name="T7" fmla="*/ 0 h 19"/>
                    <a:gd name="T8" fmla="*/ 0 w 13"/>
                    <a:gd name="T9" fmla="*/ 0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0" y="1"/>
                      </a:moveTo>
                      <a:lnTo>
                        <a:pt x="3" y="19"/>
                      </a:lnTo>
                      <a:lnTo>
                        <a:pt x="13" y="17"/>
                      </a:lnTo>
                      <a:lnTo>
                        <a:pt x="10"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9" name="Freeform 586"/>
                <p:cNvSpPr>
                  <a:spLocks/>
                </p:cNvSpPr>
                <p:nvPr/>
              </p:nvSpPr>
              <p:spPr bwMode="auto">
                <a:xfrm>
                  <a:off x="3740" y="2945"/>
                  <a:ext cx="5" cy="9"/>
                </a:xfrm>
                <a:custGeom>
                  <a:avLst/>
                  <a:gdLst>
                    <a:gd name="T0" fmla="*/ 0 w 10"/>
                    <a:gd name="T1" fmla="*/ 0 h 19"/>
                    <a:gd name="T2" fmla="*/ 1 w 10"/>
                    <a:gd name="T3" fmla="*/ 0 h 19"/>
                    <a:gd name="T4" fmla="*/ 1 w 10"/>
                    <a:gd name="T5" fmla="*/ 0 h 19"/>
                    <a:gd name="T6" fmla="*/ 1 w 10"/>
                    <a:gd name="T7" fmla="*/ 0 h 19"/>
                    <a:gd name="T8" fmla="*/ 0 w 10"/>
                    <a:gd name="T9" fmla="*/ 0 h 19"/>
                    <a:gd name="T10" fmla="*/ 0 60000 65536"/>
                    <a:gd name="T11" fmla="*/ 0 60000 65536"/>
                    <a:gd name="T12" fmla="*/ 0 60000 65536"/>
                    <a:gd name="T13" fmla="*/ 0 60000 65536"/>
                    <a:gd name="T14" fmla="*/ 0 60000 65536"/>
                    <a:gd name="T15" fmla="*/ 0 w 10"/>
                    <a:gd name="T16" fmla="*/ 0 h 19"/>
                    <a:gd name="T17" fmla="*/ 10 w 10"/>
                    <a:gd name="T18" fmla="*/ 19 h 19"/>
                  </a:gdLst>
                  <a:ahLst/>
                  <a:cxnLst>
                    <a:cxn ang="T10">
                      <a:pos x="T0" y="T1"/>
                    </a:cxn>
                    <a:cxn ang="T11">
                      <a:pos x="T2" y="T3"/>
                    </a:cxn>
                    <a:cxn ang="T12">
                      <a:pos x="T4" y="T5"/>
                    </a:cxn>
                    <a:cxn ang="T13">
                      <a:pos x="T6" y="T7"/>
                    </a:cxn>
                    <a:cxn ang="T14">
                      <a:pos x="T8" y="T9"/>
                    </a:cxn>
                  </a:cxnLst>
                  <a:rect l="T15" t="T16" r="T17" b="T18"/>
                  <a:pathLst>
                    <a:path w="10" h="19">
                      <a:moveTo>
                        <a:pt x="0" y="1"/>
                      </a:moveTo>
                      <a:lnTo>
                        <a:pt x="3" y="19"/>
                      </a:lnTo>
                      <a:lnTo>
                        <a:pt x="10" y="17"/>
                      </a:lnTo>
                      <a:lnTo>
                        <a:pt x="7"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0" name="Freeform 587"/>
                <p:cNvSpPr>
                  <a:spLocks/>
                </p:cNvSpPr>
                <p:nvPr/>
              </p:nvSpPr>
              <p:spPr bwMode="auto">
                <a:xfrm>
                  <a:off x="3742" y="2941"/>
                  <a:ext cx="16" cy="13"/>
                </a:xfrm>
                <a:custGeom>
                  <a:avLst/>
                  <a:gdLst>
                    <a:gd name="T0" fmla="*/ 0 w 31"/>
                    <a:gd name="T1" fmla="*/ 1 h 25"/>
                    <a:gd name="T2" fmla="*/ 1 w 31"/>
                    <a:gd name="T3" fmla="*/ 1 h 25"/>
                    <a:gd name="T4" fmla="*/ 1 w 31"/>
                    <a:gd name="T5" fmla="*/ 1 h 25"/>
                    <a:gd name="T6" fmla="*/ 1 w 31"/>
                    <a:gd name="T7" fmla="*/ 0 h 25"/>
                    <a:gd name="T8" fmla="*/ 0 w 31"/>
                    <a:gd name="T9" fmla="*/ 1 h 25"/>
                    <a:gd name="T10" fmla="*/ 0 60000 65536"/>
                    <a:gd name="T11" fmla="*/ 0 60000 65536"/>
                    <a:gd name="T12" fmla="*/ 0 60000 65536"/>
                    <a:gd name="T13" fmla="*/ 0 60000 65536"/>
                    <a:gd name="T14" fmla="*/ 0 60000 65536"/>
                    <a:gd name="T15" fmla="*/ 0 w 31"/>
                    <a:gd name="T16" fmla="*/ 0 h 25"/>
                    <a:gd name="T17" fmla="*/ 31 w 31"/>
                    <a:gd name="T18" fmla="*/ 25 h 25"/>
                  </a:gdLst>
                  <a:ahLst/>
                  <a:cxnLst>
                    <a:cxn ang="T10">
                      <a:pos x="T0" y="T1"/>
                    </a:cxn>
                    <a:cxn ang="T11">
                      <a:pos x="T2" y="T3"/>
                    </a:cxn>
                    <a:cxn ang="T12">
                      <a:pos x="T4" y="T5"/>
                    </a:cxn>
                    <a:cxn ang="T13">
                      <a:pos x="T6" y="T7"/>
                    </a:cxn>
                    <a:cxn ang="T14">
                      <a:pos x="T8" y="T9"/>
                    </a:cxn>
                  </a:cxnLst>
                  <a:rect l="T15" t="T16" r="T17" b="T18"/>
                  <a:pathLst>
                    <a:path w="31" h="25">
                      <a:moveTo>
                        <a:pt x="0" y="9"/>
                      </a:moveTo>
                      <a:lnTo>
                        <a:pt x="6" y="25"/>
                      </a:lnTo>
                      <a:lnTo>
                        <a:pt x="31" y="16"/>
                      </a:lnTo>
                      <a:lnTo>
                        <a:pt x="25" y="0"/>
                      </a:lnTo>
                      <a:lnTo>
                        <a:pt x="0" y="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1" name="Freeform 588"/>
                <p:cNvSpPr>
                  <a:spLocks/>
                </p:cNvSpPr>
                <p:nvPr/>
              </p:nvSpPr>
              <p:spPr bwMode="auto">
                <a:xfrm>
                  <a:off x="3755" y="2930"/>
                  <a:ext cx="27" cy="19"/>
                </a:xfrm>
                <a:custGeom>
                  <a:avLst/>
                  <a:gdLst>
                    <a:gd name="T0" fmla="*/ 0 w 54"/>
                    <a:gd name="T1" fmla="*/ 0 h 39"/>
                    <a:gd name="T2" fmla="*/ 1 w 54"/>
                    <a:gd name="T3" fmla="*/ 1 h 39"/>
                    <a:gd name="T4" fmla="*/ 2 w 54"/>
                    <a:gd name="T5" fmla="*/ 0 h 39"/>
                    <a:gd name="T6" fmla="*/ 2 w 54"/>
                    <a:gd name="T7" fmla="*/ 0 h 39"/>
                    <a:gd name="T8" fmla="*/ 0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0" y="23"/>
                      </a:moveTo>
                      <a:lnTo>
                        <a:pt x="7" y="39"/>
                      </a:lnTo>
                      <a:lnTo>
                        <a:pt x="54" y="16"/>
                      </a:lnTo>
                      <a:lnTo>
                        <a:pt x="46" y="0"/>
                      </a:lnTo>
                      <a:lnTo>
                        <a:pt x="0" y="2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2" name="Freeform 589"/>
                <p:cNvSpPr>
                  <a:spLocks/>
                </p:cNvSpPr>
                <p:nvPr/>
              </p:nvSpPr>
              <p:spPr bwMode="auto">
                <a:xfrm>
                  <a:off x="3778" y="2924"/>
                  <a:ext cx="16" cy="14"/>
                </a:xfrm>
                <a:custGeom>
                  <a:avLst/>
                  <a:gdLst>
                    <a:gd name="T0" fmla="*/ 0 w 32"/>
                    <a:gd name="T1" fmla="*/ 1 h 26"/>
                    <a:gd name="T2" fmla="*/ 1 w 32"/>
                    <a:gd name="T3" fmla="*/ 1 h 26"/>
                    <a:gd name="T4" fmla="*/ 1 w 32"/>
                    <a:gd name="T5" fmla="*/ 1 h 26"/>
                    <a:gd name="T6" fmla="*/ 1 w 32"/>
                    <a:gd name="T7" fmla="*/ 0 h 26"/>
                    <a:gd name="T8" fmla="*/ 0 w 32"/>
                    <a:gd name="T9" fmla="*/ 1 h 26"/>
                    <a:gd name="T10" fmla="*/ 0 60000 65536"/>
                    <a:gd name="T11" fmla="*/ 0 60000 65536"/>
                    <a:gd name="T12" fmla="*/ 0 60000 65536"/>
                    <a:gd name="T13" fmla="*/ 0 60000 65536"/>
                    <a:gd name="T14" fmla="*/ 0 60000 65536"/>
                    <a:gd name="T15" fmla="*/ 0 w 32"/>
                    <a:gd name="T16" fmla="*/ 0 h 26"/>
                    <a:gd name="T17" fmla="*/ 32 w 32"/>
                    <a:gd name="T18" fmla="*/ 26 h 26"/>
                  </a:gdLst>
                  <a:ahLst/>
                  <a:cxnLst>
                    <a:cxn ang="T10">
                      <a:pos x="T0" y="T1"/>
                    </a:cxn>
                    <a:cxn ang="T11">
                      <a:pos x="T2" y="T3"/>
                    </a:cxn>
                    <a:cxn ang="T12">
                      <a:pos x="T4" y="T5"/>
                    </a:cxn>
                    <a:cxn ang="T13">
                      <a:pos x="T6" y="T7"/>
                    </a:cxn>
                    <a:cxn ang="T14">
                      <a:pos x="T8" y="T9"/>
                    </a:cxn>
                  </a:cxnLst>
                  <a:rect l="T15" t="T16" r="T17" b="T18"/>
                  <a:pathLst>
                    <a:path w="32" h="26">
                      <a:moveTo>
                        <a:pt x="0" y="10"/>
                      </a:moveTo>
                      <a:lnTo>
                        <a:pt x="6" y="26"/>
                      </a:lnTo>
                      <a:lnTo>
                        <a:pt x="32" y="16"/>
                      </a:lnTo>
                      <a:lnTo>
                        <a:pt x="26" y="0"/>
                      </a:lnTo>
                      <a:lnTo>
                        <a:pt x="0" y="1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3" name="Freeform 590"/>
                <p:cNvSpPr>
                  <a:spLocks/>
                </p:cNvSpPr>
                <p:nvPr/>
              </p:nvSpPr>
              <p:spPr bwMode="auto">
                <a:xfrm>
                  <a:off x="3792" y="2921"/>
                  <a:ext cx="21" cy="11"/>
                </a:xfrm>
                <a:custGeom>
                  <a:avLst/>
                  <a:gdLst>
                    <a:gd name="T0" fmla="*/ 0 w 42"/>
                    <a:gd name="T1" fmla="*/ 0 h 23"/>
                    <a:gd name="T2" fmla="*/ 1 w 42"/>
                    <a:gd name="T3" fmla="*/ 0 h 23"/>
                    <a:gd name="T4" fmla="*/ 2 w 42"/>
                    <a:gd name="T5" fmla="*/ 0 h 23"/>
                    <a:gd name="T6" fmla="*/ 2 w 42"/>
                    <a:gd name="T7" fmla="*/ 0 h 23"/>
                    <a:gd name="T8" fmla="*/ 0 w 42"/>
                    <a:gd name="T9" fmla="*/ 0 h 23"/>
                    <a:gd name="T10" fmla="*/ 0 60000 65536"/>
                    <a:gd name="T11" fmla="*/ 0 60000 65536"/>
                    <a:gd name="T12" fmla="*/ 0 60000 65536"/>
                    <a:gd name="T13" fmla="*/ 0 60000 65536"/>
                    <a:gd name="T14" fmla="*/ 0 60000 65536"/>
                    <a:gd name="T15" fmla="*/ 0 w 42"/>
                    <a:gd name="T16" fmla="*/ 0 h 23"/>
                    <a:gd name="T17" fmla="*/ 42 w 42"/>
                    <a:gd name="T18" fmla="*/ 23 h 23"/>
                  </a:gdLst>
                  <a:ahLst/>
                  <a:cxnLst>
                    <a:cxn ang="T10">
                      <a:pos x="T0" y="T1"/>
                    </a:cxn>
                    <a:cxn ang="T11">
                      <a:pos x="T2" y="T3"/>
                    </a:cxn>
                    <a:cxn ang="T12">
                      <a:pos x="T4" y="T5"/>
                    </a:cxn>
                    <a:cxn ang="T13">
                      <a:pos x="T6" y="T7"/>
                    </a:cxn>
                    <a:cxn ang="T14">
                      <a:pos x="T8" y="T9"/>
                    </a:cxn>
                  </a:cxnLst>
                  <a:rect l="T15" t="T16" r="T17" b="T18"/>
                  <a:pathLst>
                    <a:path w="42" h="23">
                      <a:moveTo>
                        <a:pt x="0" y="5"/>
                      </a:moveTo>
                      <a:lnTo>
                        <a:pt x="3" y="23"/>
                      </a:lnTo>
                      <a:lnTo>
                        <a:pt x="42" y="17"/>
                      </a:lnTo>
                      <a:lnTo>
                        <a:pt x="39" y="0"/>
                      </a:lnTo>
                      <a:lnTo>
                        <a:pt x="0" y="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4" name="Freeform 591"/>
                <p:cNvSpPr>
                  <a:spLocks/>
                </p:cNvSpPr>
                <p:nvPr/>
              </p:nvSpPr>
              <p:spPr bwMode="auto">
                <a:xfrm>
                  <a:off x="3812" y="2919"/>
                  <a:ext cx="11" cy="11"/>
                </a:xfrm>
                <a:custGeom>
                  <a:avLst/>
                  <a:gdLst>
                    <a:gd name="T0" fmla="*/ 0 w 24"/>
                    <a:gd name="T1" fmla="*/ 1 h 22"/>
                    <a:gd name="T2" fmla="*/ 0 w 24"/>
                    <a:gd name="T3" fmla="*/ 1 h 22"/>
                    <a:gd name="T4" fmla="*/ 0 w 24"/>
                    <a:gd name="T5" fmla="*/ 1 h 22"/>
                    <a:gd name="T6" fmla="*/ 0 w 24"/>
                    <a:gd name="T7" fmla="*/ 0 h 22"/>
                    <a:gd name="T8" fmla="*/ 0 w 24"/>
                    <a:gd name="T9" fmla="*/ 1 h 22"/>
                    <a:gd name="T10" fmla="*/ 0 60000 65536"/>
                    <a:gd name="T11" fmla="*/ 0 60000 65536"/>
                    <a:gd name="T12" fmla="*/ 0 60000 65536"/>
                    <a:gd name="T13" fmla="*/ 0 60000 65536"/>
                    <a:gd name="T14" fmla="*/ 0 60000 65536"/>
                    <a:gd name="T15" fmla="*/ 0 w 24"/>
                    <a:gd name="T16" fmla="*/ 0 h 22"/>
                    <a:gd name="T17" fmla="*/ 24 w 24"/>
                    <a:gd name="T18" fmla="*/ 22 h 22"/>
                  </a:gdLst>
                  <a:ahLst/>
                  <a:cxnLst>
                    <a:cxn ang="T10">
                      <a:pos x="T0" y="T1"/>
                    </a:cxn>
                    <a:cxn ang="T11">
                      <a:pos x="T2" y="T3"/>
                    </a:cxn>
                    <a:cxn ang="T12">
                      <a:pos x="T4" y="T5"/>
                    </a:cxn>
                    <a:cxn ang="T13">
                      <a:pos x="T6" y="T7"/>
                    </a:cxn>
                    <a:cxn ang="T14">
                      <a:pos x="T8" y="T9"/>
                    </a:cxn>
                  </a:cxnLst>
                  <a:rect l="T15" t="T16" r="T17" b="T18"/>
                  <a:pathLst>
                    <a:path w="24" h="22">
                      <a:moveTo>
                        <a:pt x="0" y="5"/>
                      </a:moveTo>
                      <a:lnTo>
                        <a:pt x="3" y="22"/>
                      </a:lnTo>
                      <a:lnTo>
                        <a:pt x="24" y="18"/>
                      </a:lnTo>
                      <a:lnTo>
                        <a:pt x="21" y="0"/>
                      </a:lnTo>
                      <a:lnTo>
                        <a:pt x="0" y="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5" name="Freeform 592"/>
                <p:cNvSpPr>
                  <a:spLocks/>
                </p:cNvSpPr>
                <p:nvPr/>
              </p:nvSpPr>
              <p:spPr bwMode="auto">
                <a:xfrm>
                  <a:off x="3823" y="2916"/>
                  <a:ext cx="22" cy="11"/>
                </a:xfrm>
                <a:custGeom>
                  <a:avLst/>
                  <a:gdLst>
                    <a:gd name="T0" fmla="*/ 0 w 45"/>
                    <a:gd name="T1" fmla="*/ 1 h 22"/>
                    <a:gd name="T2" fmla="*/ 0 w 45"/>
                    <a:gd name="T3" fmla="*/ 1 h 22"/>
                    <a:gd name="T4" fmla="*/ 1 w 45"/>
                    <a:gd name="T5" fmla="*/ 1 h 22"/>
                    <a:gd name="T6" fmla="*/ 1 w 45"/>
                    <a:gd name="T7" fmla="*/ 0 h 22"/>
                    <a:gd name="T8" fmla="*/ 0 w 45"/>
                    <a:gd name="T9" fmla="*/ 1 h 22"/>
                    <a:gd name="T10" fmla="*/ 0 60000 65536"/>
                    <a:gd name="T11" fmla="*/ 0 60000 65536"/>
                    <a:gd name="T12" fmla="*/ 0 60000 65536"/>
                    <a:gd name="T13" fmla="*/ 0 60000 65536"/>
                    <a:gd name="T14" fmla="*/ 0 60000 65536"/>
                    <a:gd name="T15" fmla="*/ 0 w 45"/>
                    <a:gd name="T16" fmla="*/ 0 h 22"/>
                    <a:gd name="T17" fmla="*/ 45 w 45"/>
                    <a:gd name="T18" fmla="*/ 22 h 22"/>
                  </a:gdLst>
                  <a:ahLst/>
                  <a:cxnLst>
                    <a:cxn ang="T10">
                      <a:pos x="T0" y="T1"/>
                    </a:cxn>
                    <a:cxn ang="T11">
                      <a:pos x="T2" y="T3"/>
                    </a:cxn>
                    <a:cxn ang="T12">
                      <a:pos x="T4" y="T5"/>
                    </a:cxn>
                    <a:cxn ang="T13">
                      <a:pos x="T6" y="T7"/>
                    </a:cxn>
                    <a:cxn ang="T14">
                      <a:pos x="T8" y="T9"/>
                    </a:cxn>
                  </a:cxnLst>
                  <a:rect l="T15" t="T16" r="T17" b="T18"/>
                  <a:pathLst>
                    <a:path w="45" h="22">
                      <a:moveTo>
                        <a:pt x="0" y="4"/>
                      </a:moveTo>
                      <a:lnTo>
                        <a:pt x="2" y="22"/>
                      </a:lnTo>
                      <a:lnTo>
                        <a:pt x="45" y="17"/>
                      </a:lnTo>
                      <a:lnTo>
                        <a:pt x="44"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6" name="Freeform 593"/>
                <p:cNvSpPr>
                  <a:spLocks/>
                </p:cNvSpPr>
                <p:nvPr/>
              </p:nvSpPr>
              <p:spPr bwMode="auto">
                <a:xfrm>
                  <a:off x="3844" y="2916"/>
                  <a:ext cx="21" cy="11"/>
                </a:xfrm>
                <a:custGeom>
                  <a:avLst/>
                  <a:gdLst>
                    <a:gd name="T0" fmla="*/ 1 w 42"/>
                    <a:gd name="T1" fmla="*/ 0 h 22"/>
                    <a:gd name="T2" fmla="*/ 0 w 42"/>
                    <a:gd name="T3" fmla="*/ 1 h 22"/>
                    <a:gd name="T4" fmla="*/ 2 w 42"/>
                    <a:gd name="T5" fmla="*/ 1 h 22"/>
                    <a:gd name="T6" fmla="*/ 2 w 42"/>
                    <a:gd name="T7" fmla="*/ 1 h 22"/>
                    <a:gd name="T8" fmla="*/ 1 w 42"/>
                    <a:gd name="T9" fmla="*/ 0 h 22"/>
                    <a:gd name="T10" fmla="*/ 0 60000 65536"/>
                    <a:gd name="T11" fmla="*/ 0 60000 65536"/>
                    <a:gd name="T12" fmla="*/ 0 60000 65536"/>
                    <a:gd name="T13" fmla="*/ 0 60000 65536"/>
                    <a:gd name="T14" fmla="*/ 0 60000 65536"/>
                    <a:gd name="T15" fmla="*/ 0 w 42"/>
                    <a:gd name="T16" fmla="*/ 0 h 22"/>
                    <a:gd name="T17" fmla="*/ 42 w 42"/>
                    <a:gd name="T18" fmla="*/ 22 h 22"/>
                  </a:gdLst>
                  <a:ahLst/>
                  <a:cxnLst>
                    <a:cxn ang="T10">
                      <a:pos x="T0" y="T1"/>
                    </a:cxn>
                    <a:cxn ang="T11">
                      <a:pos x="T2" y="T3"/>
                    </a:cxn>
                    <a:cxn ang="T12">
                      <a:pos x="T4" y="T5"/>
                    </a:cxn>
                    <a:cxn ang="T13">
                      <a:pos x="T6" y="T7"/>
                    </a:cxn>
                    <a:cxn ang="T14">
                      <a:pos x="T8" y="T9"/>
                    </a:cxn>
                  </a:cxnLst>
                  <a:rect l="T15" t="T16" r="T17" b="T18"/>
                  <a:pathLst>
                    <a:path w="42" h="22">
                      <a:moveTo>
                        <a:pt x="1" y="0"/>
                      </a:moveTo>
                      <a:lnTo>
                        <a:pt x="0" y="17"/>
                      </a:lnTo>
                      <a:lnTo>
                        <a:pt x="40" y="22"/>
                      </a:lnTo>
                      <a:lnTo>
                        <a:pt x="42" y="4"/>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7" name="Freeform 594"/>
                <p:cNvSpPr>
                  <a:spLocks/>
                </p:cNvSpPr>
                <p:nvPr/>
              </p:nvSpPr>
              <p:spPr bwMode="auto">
                <a:xfrm>
                  <a:off x="3865" y="2919"/>
                  <a:ext cx="10" cy="9"/>
                </a:xfrm>
                <a:custGeom>
                  <a:avLst/>
                  <a:gdLst>
                    <a:gd name="T0" fmla="*/ 0 w 21"/>
                    <a:gd name="T1" fmla="*/ 0 h 19"/>
                    <a:gd name="T2" fmla="*/ 0 w 21"/>
                    <a:gd name="T3" fmla="*/ 0 h 19"/>
                    <a:gd name="T4" fmla="*/ 0 w 21"/>
                    <a:gd name="T5" fmla="*/ 0 h 19"/>
                    <a:gd name="T6" fmla="*/ 0 w 21"/>
                    <a:gd name="T7" fmla="*/ 0 h 19"/>
                    <a:gd name="T8" fmla="*/ 0 w 21"/>
                    <a:gd name="T9" fmla="*/ 0 h 19"/>
                    <a:gd name="T10" fmla="*/ 0 60000 65536"/>
                    <a:gd name="T11" fmla="*/ 0 60000 65536"/>
                    <a:gd name="T12" fmla="*/ 0 60000 65536"/>
                    <a:gd name="T13" fmla="*/ 0 60000 65536"/>
                    <a:gd name="T14" fmla="*/ 0 60000 65536"/>
                    <a:gd name="T15" fmla="*/ 0 w 21"/>
                    <a:gd name="T16" fmla="*/ 0 h 19"/>
                    <a:gd name="T17" fmla="*/ 21 w 21"/>
                    <a:gd name="T18" fmla="*/ 19 h 19"/>
                  </a:gdLst>
                  <a:ahLst/>
                  <a:cxnLst>
                    <a:cxn ang="T10">
                      <a:pos x="T0" y="T1"/>
                    </a:cxn>
                    <a:cxn ang="T11">
                      <a:pos x="T2" y="T3"/>
                    </a:cxn>
                    <a:cxn ang="T12">
                      <a:pos x="T4" y="T5"/>
                    </a:cxn>
                    <a:cxn ang="T13">
                      <a:pos x="T6" y="T7"/>
                    </a:cxn>
                    <a:cxn ang="T14">
                      <a:pos x="T8" y="T9"/>
                    </a:cxn>
                  </a:cxnLst>
                  <a:rect l="T15" t="T16" r="T17" b="T18"/>
                  <a:pathLst>
                    <a:path w="21" h="19">
                      <a:moveTo>
                        <a:pt x="2" y="0"/>
                      </a:moveTo>
                      <a:lnTo>
                        <a:pt x="0" y="18"/>
                      </a:lnTo>
                      <a:lnTo>
                        <a:pt x="19" y="19"/>
                      </a:lnTo>
                      <a:lnTo>
                        <a:pt x="21" y="2"/>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8" name="Freeform 595"/>
                <p:cNvSpPr>
                  <a:spLocks/>
                </p:cNvSpPr>
                <p:nvPr/>
              </p:nvSpPr>
              <p:spPr bwMode="auto">
                <a:xfrm>
                  <a:off x="3874" y="2919"/>
                  <a:ext cx="21" cy="11"/>
                </a:xfrm>
                <a:custGeom>
                  <a:avLst/>
                  <a:gdLst>
                    <a:gd name="T0" fmla="*/ 0 w 43"/>
                    <a:gd name="T1" fmla="*/ 0 h 22"/>
                    <a:gd name="T2" fmla="*/ 0 w 43"/>
                    <a:gd name="T3" fmla="*/ 1 h 22"/>
                    <a:gd name="T4" fmla="*/ 1 w 43"/>
                    <a:gd name="T5" fmla="*/ 1 h 22"/>
                    <a:gd name="T6" fmla="*/ 1 w 43"/>
                    <a:gd name="T7" fmla="*/ 1 h 22"/>
                    <a:gd name="T8" fmla="*/ 0 w 43"/>
                    <a:gd name="T9" fmla="*/ 0 h 22"/>
                    <a:gd name="T10" fmla="*/ 0 60000 65536"/>
                    <a:gd name="T11" fmla="*/ 0 60000 65536"/>
                    <a:gd name="T12" fmla="*/ 0 60000 65536"/>
                    <a:gd name="T13" fmla="*/ 0 60000 65536"/>
                    <a:gd name="T14" fmla="*/ 0 60000 65536"/>
                    <a:gd name="T15" fmla="*/ 0 w 43"/>
                    <a:gd name="T16" fmla="*/ 0 h 22"/>
                    <a:gd name="T17" fmla="*/ 43 w 43"/>
                    <a:gd name="T18" fmla="*/ 22 h 22"/>
                  </a:gdLst>
                  <a:ahLst/>
                  <a:cxnLst>
                    <a:cxn ang="T10">
                      <a:pos x="T0" y="T1"/>
                    </a:cxn>
                    <a:cxn ang="T11">
                      <a:pos x="T2" y="T3"/>
                    </a:cxn>
                    <a:cxn ang="T12">
                      <a:pos x="T4" y="T5"/>
                    </a:cxn>
                    <a:cxn ang="T13">
                      <a:pos x="T6" y="T7"/>
                    </a:cxn>
                    <a:cxn ang="T14">
                      <a:pos x="T8" y="T9"/>
                    </a:cxn>
                  </a:cxnLst>
                  <a:rect l="T15" t="T16" r="T17" b="T18"/>
                  <a:pathLst>
                    <a:path w="43" h="22">
                      <a:moveTo>
                        <a:pt x="2" y="0"/>
                      </a:moveTo>
                      <a:lnTo>
                        <a:pt x="0" y="17"/>
                      </a:lnTo>
                      <a:lnTo>
                        <a:pt x="41" y="22"/>
                      </a:lnTo>
                      <a:lnTo>
                        <a:pt x="43" y="4"/>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9" name="Freeform 596"/>
                <p:cNvSpPr>
                  <a:spLocks/>
                </p:cNvSpPr>
                <p:nvPr/>
              </p:nvSpPr>
              <p:spPr bwMode="auto">
                <a:xfrm>
                  <a:off x="3894" y="2922"/>
                  <a:ext cx="18" cy="12"/>
                </a:xfrm>
                <a:custGeom>
                  <a:avLst/>
                  <a:gdLst>
                    <a:gd name="T0" fmla="*/ 1 w 36"/>
                    <a:gd name="T1" fmla="*/ 0 h 25"/>
                    <a:gd name="T2" fmla="*/ 0 w 36"/>
                    <a:gd name="T3" fmla="*/ 0 h 25"/>
                    <a:gd name="T4" fmla="*/ 2 w 36"/>
                    <a:gd name="T5" fmla="*/ 0 h 25"/>
                    <a:gd name="T6" fmla="*/ 2 w 36"/>
                    <a:gd name="T7" fmla="*/ 0 h 25"/>
                    <a:gd name="T8" fmla="*/ 1 w 36"/>
                    <a:gd name="T9" fmla="*/ 0 h 25"/>
                    <a:gd name="T10" fmla="*/ 0 60000 65536"/>
                    <a:gd name="T11" fmla="*/ 0 60000 65536"/>
                    <a:gd name="T12" fmla="*/ 0 60000 65536"/>
                    <a:gd name="T13" fmla="*/ 0 60000 65536"/>
                    <a:gd name="T14" fmla="*/ 0 60000 65536"/>
                    <a:gd name="T15" fmla="*/ 0 w 36"/>
                    <a:gd name="T16" fmla="*/ 0 h 25"/>
                    <a:gd name="T17" fmla="*/ 36 w 36"/>
                    <a:gd name="T18" fmla="*/ 25 h 25"/>
                  </a:gdLst>
                  <a:ahLst/>
                  <a:cxnLst>
                    <a:cxn ang="T10">
                      <a:pos x="T0" y="T1"/>
                    </a:cxn>
                    <a:cxn ang="T11">
                      <a:pos x="T2" y="T3"/>
                    </a:cxn>
                    <a:cxn ang="T12">
                      <a:pos x="T4" y="T5"/>
                    </a:cxn>
                    <a:cxn ang="T13">
                      <a:pos x="T6" y="T7"/>
                    </a:cxn>
                    <a:cxn ang="T14">
                      <a:pos x="T8" y="T9"/>
                    </a:cxn>
                  </a:cxnLst>
                  <a:rect l="T15" t="T16" r="T17" b="T18"/>
                  <a:pathLst>
                    <a:path w="36" h="25">
                      <a:moveTo>
                        <a:pt x="3" y="0"/>
                      </a:moveTo>
                      <a:lnTo>
                        <a:pt x="0" y="18"/>
                      </a:lnTo>
                      <a:lnTo>
                        <a:pt x="33" y="25"/>
                      </a:lnTo>
                      <a:lnTo>
                        <a:pt x="36" y="7"/>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0" name="Freeform 597"/>
                <p:cNvSpPr>
                  <a:spLocks/>
                </p:cNvSpPr>
                <p:nvPr/>
              </p:nvSpPr>
              <p:spPr bwMode="auto">
                <a:xfrm>
                  <a:off x="3911" y="2925"/>
                  <a:ext cx="25" cy="13"/>
                </a:xfrm>
                <a:custGeom>
                  <a:avLst/>
                  <a:gdLst>
                    <a:gd name="T0" fmla="*/ 0 w 51"/>
                    <a:gd name="T1" fmla="*/ 0 h 25"/>
                    <a:gd name="T2" fmla="*/ 0 w 51"/>
                    <a:gd name="T3" fmla="*/ 1 h 25"/>
                    <a:gd name="T4" fmla="*/ 1 w 51"/>
                    <a:gd name="T5" fmla="*/ 1 h 25"/>
                    <a:gd name="T6" fmla="*/ 1 w 51"/>
                    <a:gd name="T7" fmla="*/ 1 h 25"/>
                    <a:gd name="T8" fmla="*/ 0 w 51"/>
                    <a:gd name="T9" fmla="*/ 0 h 25"/>
                    <a:gd name="T10" fmla="*/ 0 60000 65536"/>
                    <a:gd name="T11" fmla="*/ 0 60000 65536"/>
                    <a:gd name="T12" fmla="*/ 0 60000 65536"/>
                    <a:gd name="T13" fmla="*/ 0 60000 65536"/>
                    <a:gd name="T14" fmla="*/ 0 60000 65536"/>
                    <a:gd name="T15" fmla="*/ 0 w 51"/>
                    <a:gd name="T16" fmla="*/ 0 h 25"/>
                    <a:gd name="T17" fmla="*/ 51 w 51"/>
                    <a:gd name="T18" fmla="*/ 25 h 25"/>
                  </a:gdLst>
                  <a:ahLst/>
                  <a:cxnLst>
                    <a:cxn ang="T10">
                      <a:pos x="T0" y="T1"/>
                    </a:cxn>
                    <a:cxn ang="T11">
                      <a:pos x="T2" y="T3"/>
                    </a:cxn>
                    <a:cxn ang="T12">
                      <a:pos x="T4" y="T5"/>
                    </a:cxn>
                    <a:cxn ang="T13">
                      <a:pos x="T6" y="T7"/>
                    </a:cxn>
                    <a:cxn ang="T14">
                      <a:pos x="T8" y="T9"/>
                    </a:cxn>
                  </a:cxnLst>
                  <a:rect l="T15" t="T16" r="T17" b="T18"/>
                  <a:pathLst>
                    <a:path w="51" h="25">
                      <a:moveTo>
                        <a:pt x="3" y="0"/>
                      </a:moveTo>
                      <a:lnTo>
                        <a:pt x="0" y="18"/>
                      </a:lnTo>
                      <a:lnTo>
                        <a:pt x="48" y="25"/>
                      </a:lnTo>
                      <a:lnTo>
                        <a:pt x="51" y="8"/>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1" name="Freeform 598"/>
                <p:cNvSpPr>
                  <a:spLocks/>
                </p:cNvSpPr>
                <p:nvPr/>
              </p:nvSpPr>
              <p:spPr bwMode="auto">
                <a:xfrm>
                  <a:off x="3935" y="2929"/>
                  <a:ext cx="13" cy="11"/>
                </a:xfrm>
                <a:custGeom>
                  <a:avLst/>
                  <a:gdLst>
                    <a:gd name="T0" fmla="*/ 0 w 28"/>
                    <a:gd name="T1" fmla="*/ 0 h 21"/>
                    <a:gd name="T2" fmla="*/ 0 w 28"/>
                    <a:gd name="T3" fmla="*/ 1 h 21"/>
                    <a:gd name="T4" fmla="*/ 0 w 28"/>
                    <a:gd name="T5" fmla="*/ 1 h 21"/>
                    <a:gd name="T6" fmla="*/ 0 w 28"/>
                    <a:gd name="T7" fmla="*/ 1 h 21"/>
                    <a:gd name="T8" fmla="*/ 0 w 28"/>
                    <a:gd name="T9" fmla="*/ 0 h 21"/>
                    <a:gd name="T10" fmla="*/ 0 60000 65536"/>
                    <a:gd name="T11" fmla="*/ 0 60000 65536"/>
                    <a:gd name="T12" fmla="*/ 0 60000 65536"/>
                    <a:gd name="T13" fmla="*/ 0 60000 65536"/>
                    <a:gd name="T14" fmla="*/ 0 60000 65536"/>
                    <a:gd name="T15" fmla="*/ 0 w 28"/>
                    <a:gd name="T16" fmla="*/ 0 h 21"/>
                    <a:gd name="T17" fmla="*/ 28 w 28"/>
                    <a:gd name="T18" fmla="*/ 21 h 21"/>
                  </a:gdLst>
                  <a:ahLst/>
                  <a:cxnLst>
                    <a:cxn ang="T10">
                      <a:pos x="T0" y="T1"/>
                    </a:cxn>
                    <a:cxn ang="T11">
                      <a:pos x="T2" y="T3"/>
                    </a:cxn>
                    <a:cxn ang="T12">
                      <a:pos x="T4" y="T5"/>
                    </a:cxn>
                    <a:cxn ang="T13">
                      <a:pos x="T6" y="T7"/>
                    </a:cxn>
                    <a:cxn ang="T14">
                      <a:pos x="T8" y="T9"/>
                    </a:cxn>
                  </a:cxnLst>
                  <a:rect l="T15" t="T16" r="T17" b="T18"/>
                  <a:pathLst>
                    <a:path w="28" h="21">
                      <a:moveTo>
                        <a:pt x="3" y="0"/>
                      </a:moveTo>
                      <a:lnTo>
                        <a:pt x="0" y="17"/>
                      </a:lnTo>
                      <a:lnTo>
                        <a:pt x="25" y="21"/>
                      </a:lnTo>
                      <a:lnTo>
                        <a:pt x="28" y="4"/>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2" name="Freeform 599"/>
                <p:cNvSpPr>
                  <a:spLocks/>
                </p:cNvSpPr>
                <p:nvPr/>
              </p:nvSpPr>
              <p:spPr bwMode="auto">
                <a:xfrm>
                  <a:off x="3947" y="2931"/>
                  <a:ext cx="9" cy="10"/>
                </a:xfrm>
                <a:custGeom>
                  <a:avLst/>
                  <a:gdLst>
                    <a:gd name="T0" fmla="*/ 0 w 19"/>
                    <a:gd name="T1" fmla="*/ 0 h 20"/>
                    <a:gd name="T2" fmla="*/ 0 w 19"/>
                    <a:gd name="T3" fmla="*/ 1 h 20"/>
                    <a:gd name="T4" fmla="*/ 0 w 19"/>
                    <a:gd name="T5" fmla="*/ 1 h 20"/>
                    <a:gd name="T6" fmla="*/ 0 w 19"/>
                    <a:gd name="T7" fmla="*/ 1 h 20"/>
                    <a:gd name="T8" fmla="*/ 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3" y="0"/>
                      </a:moveTo>
                      <a:lnTo>
                        <a:pt x="0" y="17"/>
                      </a:lnTo>
                      <a:lnTo>
                        <a:pt x="16" y="20"/>
                      </a:lnTo>
                      <a:lnTo>
                        <a:pt x="19" y="3"/>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3" name="Freeform 600"/>
                <p:cNvSpPr>
                  <a:spLocks/>
                </p:cNvSpPr>
                <p:nvPr/>
              </p:nvSpPr>
              <p:spPr bwMode="auto">
                <a:xfrm>
                  <a:off x="3956" y="2932"/>
                  <a:ext cx="39" cy="13"/>
                </a:xfrm>
                <a:custGeom>
                  <a:avLst/>
                  <a:gdLst>
                    <a:gd name="T0" fmla="*/ 0 w 79"/>
                    <a:gd name="T1" fmla="*/ 0 h 25"/>
                    <a:gd name="T2" fmla="*/ 0 w 79"/>
                    <a:gd name="T3" fmla="*/ 1 h 25"/>
                    <a:gd name="T4" fmla="*/ 2 w 79"/>
                    <a:gd name="T5" fmla="*/ 1 h 25"/>
                    <a:gd name="T6" fmla="*/ 2 w 79"/>
                    <a:gd name="T7" fmla="*/ 1 h 25"/>
                    <a:gd name="T8" fmla="*/ 0 w 79"/>
                    <a:gd name="T9" fmla="*/ 0 h 25"/>
                    <a:gd name="T10" fmla="*/ 0 60000 65536"/>
                    <a:gd name="T11" fmla="*/ 0 60000 65536"/>
                    <a:gd name="T12" fmla="*/ 0 60000 65536"/>
                    <a:gd name="T13" fmla="*/ 0 60000 65536"/>
                    <a:gd name="T14" fmla="*/ 0 60000 65536"/>
                    <a:gd name="T15" fmla="*/ 0 w 79"/>
                    <a:gd name="T16" fmla="*/ 0 h 25"/>
                    <a:gd name="T17" fmla="*/ 79 w 79"/>
                    <a:gd name="T18" fmla="*/ 25 h 25"/>
                  </a:gdLst>
                  <a:ahLst/>
                  <a:cxnLst>
                    <a:cxn ang="T10">
                      <a:pos x="T0" y="T1"/>
                    </a:cxn>
                    <a:cxn ang="T11">
                      <a:pos x="T2" y="T3"/>
                    </a:cxn>
                    <a:cxn ang="T12">
                      <a:pos x="T4" y="T5"/>
                    </a:cxn>
                    <a:cxn ang="T13">
                      <a:pos x="T6" y="T7"/>
                    </a:cxn>
                    <a:cxn ang="T14">
                      <a:pos x="T8" y="T9"/>
                    </a:cxn>
                  </a:cxnLst>
                  <a:rect l="T15" t="T16" r="T17" b="T18"/>
                  <a:pathLst>
                    <a:path w="79" h="25">
                      <a:moveTo>
                        <a:pt x="2" y="0"/>
                      </a:moveTo>
                      <a:lnTo>
                        <a:pt x="0" y="17"/>
                      </a:lnTo>
                      <a:lnTo>
                        <a:pt x="78" y="25"/>
                      </a:lnTo>
                      <a:lnTo>
                        <a:pt x="79" y="7"/>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4" name="Freeform 601"/>
                <p:cNvSpPr>
                  <a:spLocks/>
                </p:cNvSpPr>
                <p:nvPr/>
              </p:nvSpPr>
              <p:spPr bwMode="auto">
                <a:xfrm>
                  <a:off x="3993" y="2937"/>
                  <a:ext cx="7" cy="9"/>
                </a:xfrm>
                <a:custGeom>
                  <a:avLst/>
                  <a:gdLst>
                    <a:gd name="T0" fmla="*/ 1 w 14"/>
                    <a:gd name="T1" fmla="*/ 0 h 19"/>
                    <a:gd name="T2" fmla="*/ 0 w 14"/>
                    <a:gd name="T3" fmla="*/ 0 h 19"/>
                    <a:gd name="T4" fmla="*/ 1 w 14"/>
                    <a:gd name="T5" fmla="*/ 0 h 19"/>
                    <a:gd name="T6" fmla="*/ 1 w 14"/>
                    <a:gd name="T7" fmla="*/ 0 h 19"/>
                    <a:gd name="T8" fmla="*/ 1 w 14"/>
                    <a:gd name="T9" fmla="*/ 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6" y="0"/>
                      </a:moveTo>
                      <a:lnTo>
                        <a:pt x="0" y="16"/>
                      </a:lnTo>
                      <a:lnTo>
                        <a:pt x="8" y="19"/>
                      </a:lnTo>
                      <a:lnTo>
                        <a:pt x="14" y="3"/>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5" name="Freeform 602"/>
                <p:cNvSpPr>
                  <a:spLocks/>
                </p:cNvSpPr>
                <p:nvPr/>
              </p:nvSpPr>
              <p:spPr bwMode="auto">
                <a:xfrm>
                  <a:off x="3379" y="3432"/>
                  <a:ext cx="19" cy="10"/>
                </a:xfrm>
                <a:custGeom>
                  <a:avLst/>
                  <a:gdLst>
                    <a:gd name="T0" fmla="*/ 0 w 37"/>
                    <a:gd name="T1" fmla="*/ 1 h 19"/>
                    <a:gd name="T2" fmla="*/ 0 w 37"/>
                    <a:gd name="T3" fmla="*/ 1 h 19"/>
                    <a:gd name="T4" fmla="*/ 2 w 37"/>
                    <a:gd name="T5" fmla="*/ 1 h 19"/>
                    <a:gd name="T6" fmla="*/ 2 w 37"/>
                    <a:gd name="T7" fmla="*/ 0 h 19"/>
                    <a:gd name="T8" fmla="*/ 0 w 37"/>
                    <a:gd name="T9" fmla="*/ 1 h 19"/>
                    <a:gd name="T10" fmla="*/ 0 60000 65536"/>
                    <a:gd name="T11" fmla="*/ 0 60000 65536"/>
                    <a:gd name="T12" fmla="*/ 0 60000 65536"/>
                    <a:gd name="T13" fmla="*/ 0 60000 65536"/>
                    <a:gd name="T14" fmla="*/ 0 60000 65536"/>
                    <a:gd name="T15" fmla="*/ 0 w 37"/>
                    <a:gd name="T16" fmla="*/ 0 h 19"/>
                    <a:gd name="T17" fmla="*/ 37 w 37"/>
                    <a:gd name="T18" fmla="*/ 19 h 19"/>
                  </a:gdLst>
                  <a:ahLst/>
                  <a:cxnLst>
                    <a:cxn ang="T10">
                      <a:pos x="T0" y="T1"/>
                    </a:cxn>
                    <a:cxn ang="T11">
                      <a:pos x="T2" y="T3"/>
                    </a:cxn>
                    <a:cxn ang="T12">
                      <a:pos x="T4" y="T5"/>
                    </a:cxn>
                    <a:cxn ang="T13">
                      <a:pos x="T6" y="T7"/>
                    </a:cxn>
                    <a:cxn ang="T14">
                      <a:pos x="T8" y="T9"/>
                    </a:cxn>
                  </a:cxnLst>
                  <a:rect l="T15" t="T16" r="T17" b="T18"/>
                  <a:pathLst>
                    <a:path w="37" h="19">
                      <a:moveTo>
                        <a:pt x="0" y="1"/>
                      </a:moveTo>
                      <a:lnTo>
                        <a:pt x="0" y="19"/>
                      </a:lnTo>
                      <a:lnTo>
                        <a:pt x="37" y="17"/>
                      </a:lnTo>
                      <a:lnTo>
                        <a:pt x="37"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6" name="Freeform 603"/>
                <p:cNvSpPr>
                  <a:spLocks/>
                </p:cNvSpPr>
                <p:nvPr/>
              </p:nvSpPr>
              <p:spPr bwMode="auto">
                <a:xfrm>
                  <a:off x="3398" y="3432"/>
                  <a:ext cx="15" cy="9"/>
                </a:xfrm>
                <a:custGeom>
                  <a:avLst/>
                  <a:gdLst>
                    <a:gd name="T0" fmla="*/ 0 w 31"/>
                    <a:gd name="T1" fmla="*/ 1 h 18"/>
                    <a:gd name="T2" fmla="*/ 0 w 31"/>
                    <a:gd name="T3" fmla="*/ 1 h 18"/>
                    <a:gd name="T4" fmla="*/ 0 w 31"/>
                    <a:gd name="T5" fmla="*/ 1 h 18"/>
                    <a:gd name="T6" fmla="*/ 0 w 31"/>
                    <a:gd name="T7" fmla="*/ 0 h 18"/>
                    <a:gd name="T8" fmla="*/ 0 w 31"/>
                    <a:gd name="T9" fmla="*/ 1 h 18"/>
                    <a:gd name="T10" fmla="*/ 0 60000 65536"/>
                    <a:gd name="T11" fmla="*/ 0 60000 65536"/>
                    <a:gd name="T12" fmla="*/ 0 60000 65536"/>
                    <a:gd name="T13" fmla="*/ 0 60000 65536"/>
                    <a:gd name="T14" fmla="*/ 0 60000 65536"/>
                    <a:gd name="T15" fmla="*/ 0 w 31"/>
                    <a:gd name="T16" fmla="*/ 0 h 18"/>
                    <a:gd name="T17" fmla="*/ 31 w 31"/>
                    <a:gd name="T18" fmla="*/ 18 h 18"/>
                  </a:gdLst>
                  <a:ahLst/>
                  <a:cxnLst>
                    <a:cxn ang="T10">
                      <a:pos x="T0" y="T1"/>
                    </a:cxn>
                    <a:cxn ang="T11">
                      <a:pos x="T2" y="T3"/>
                    </a:cxn>
                    <a:cxn ang="T12">
                      <a:pos x="T4" y="T5"/>
                    </a:cxn>
                    <a:cxn ang="T13">
                      <a:pos x="T6" y="T7"/>
                    </a:cxn>
                    <a:cxn ang="T14">
                      <a:pos x="T8" y="T9"/>
                    </a:cxn>
                  </a:cxnLst>
                  <a:rect l="T15" t="T16" r="T17" b="T18"/>
                  <a:pathLst>
                    <a:path w="31" h="18">
                      <a:moveTo>
                        <a:pt x="0" y="1"/>
                      </a:moveTo>
                      <a:lnTo>
                        <a:pt x="0" y="18"/>
                      </a:lnTo>
                      <a:lnTo>
                        <a:pt x="31" y="17"/>
                      </a:lnTo>
                      <a:lnTo>
                        <a:pt x="31"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7" name="Freeform 604"/>
                <p:cNvSpPr>
                  <a:spLocks/>
                </p:cNvSpPr>
                <p:nvPr/>
              </p:nvSpPr>
              <p:spPr bwMode="auto">
                <a:xfrm>
                  <a:off x="3413" y="3430"/>
                  <a:ext cx="18" cy="10"/>
                </a:xfrm>
                <a:custGeom>
                  <a:avLst/>
                  <a:gdLst>
                    <a:gd name="T0" fmla="*/ 0 w 35"/>
                    <a:gd name="T1" fmla="*/ 1 h 20"/>
                    <a:gd name="T2" fmla="*/ 1 w 35"/>
                    <a:gd name="T3" fmla="*/ 1 h 20"/>
                    <a:gd name="T4" fmla="*/ 2 w 35"/>
                    <a:gd name="T5" fmla="*/ 1 h 20"/>
                    <a:gd name="T6" fmla="*/ 2 w 35"/>
                    <a:gd name="T7" fmla="*/ 0 h 20"/>
                    <a:gd name="T8" fmla="*/ 0 w 35"/>
                    <a:gd name="T9" fmla="*/ 1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0" y="3"/>
                      </a:moveTo>
                      <a:lnTo>
                        <a:pt x="1" y="20"/>
                      </a:lnTo>
                      <a:lnTo>
                        <a:pt x="35" y="17"/>
                      </a:lnTo>
                      <a:lnTo>
                        <a:pt x="33"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8" name="Freeform 605"/>
                <p:cNvSpPr>
                  <a:spLocks/>
                </p:cNvSpPr>
                <p:nvPr/>
              </p:nvSpPr>
              <p:spPr bwMode="auto">
                <a:xfrm>
                  <a:off x="3430" y="3428"/>
                  <a:ext cx="16" cy="11"/>
                </a:xfrm>
                <a:custGeom>
                  <a:avLst/>
                  <a:gdLst>
                    <a:gd name="T0" fmla="*/ 0 w 33"/>
                    <a:gd name="T1" fmla="*/ 1 h 22"/>
                    <a:gd name="T2" fmla="*/ 0 w 33"/>
                    <a:gd name="T3" fmla="*/ 1 h 22"/>
                    <a:gd name="T4" fmla="*/ 1 w 33"/>
                    <a:gd name="T5" fmla="*/ 1 h 22"/>
                    <a:gd name="T6" fmla="*/ 0 w 33"/>
                    <a:gd name="T7" fmla="*/ 0 h 22"/>
                    <a:gd name="T8" fmla="*/ 0 w 33"/>
                    <a:gd name="T9" fmla="*/ 1 h 22"/>
                    <a:gd name="T10" fmla="*/ 0 60000 65536"/>
                    <a:gd name="T11" fmla="*/ 0 60000 65536"/>
                    <a:gd name="T12" fmla="*/ 0 60000 65536"/>
                    <a:gd name="T13" fmla="*/ 0 60000 65536"/>
                    <a:gd name="T14" fmla="*/ 0 60000 65536"/>
                    <a:gd name="T15" fmla="*/ 0 w 33"/>
                    <a:gd name="T16" fmla="*/ 0 h 22"/>
                    <a:gd name="T17" fmla="*/ 33 w 33"/>
                    <a:gd name="T18" fmla="*/ 22 h 22"/>
                  </a:gdLst>
                  <a:ahLst/>
                  <a:cxnLst>
                    <a:cxn ang="T10">
                      <a:pos x="T0" y="T1"/>
                    </a:cxn>
                    <a:cxn ang="T11">
                      <a:pos x="T2" y="T3"/>
                    </a:cxn>
                    <a:cxn ang="T12">
                      <a:pos x="T4" y="T5"/>
                    </a:cxn>
                    <a:cxn ang="T13">
                      <a:pos x="T6" y="T7"/>
                    </a:cxn>
                    <a:cxn ang="T14">
                      <a:pos x="T8" y="T9"/>
                    </a:cxn>
                  </a:cxnLst>
                  <a:rect l="T15" t="T16" r="T17" b="T18"/>
                  <a:pathLst>
                    <a:path w="33" h="22">
                      <a:moveTo>
                        <a:pt x="0" y="5"/>
                      </a:moveTo>
                      <a:lnTo>
                        <a:pt x="3" y="22"/>
                      </a:lnTo>
                      <a:lnTo>
                        <a:pt x="33" y="18"/>
                      </a:lnTo>
                      <a:lnTo>
                        <a:pt x="31" y="0"/>
                      </a:lnTo>
                      <a:lnTo>
                        <a:pt x="0" y="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9" name="Freeform 606"/>
                <p:cNvSpPr>
                  <a:spLocks/>
                </p:cNvSpPr>
                <p:nvPr/>
              </p:nvSpPr>
              <p:spPr bwMode="auto">
                <a:xfrm>
                  <a:off x="3446" y="3428"/>
                  <a:ext cx="22" cy="10"/>
                </a:xfrm>
                <a:custGeom>
                  <a:avLst/>
                  <a:gdLst>
                    <a:gd name="T0" fmla="*/ 0 w 45"/>
                    <a:gd name="T1" fmla="*/ 0 h 21"/>
                    <a:gd name="T2" fmla="*/ 0 w 45"/>
                    <a:gd name="T3" fmla="*/ 0 h 21"/>
                    <a:gd name="T4" fmla="*/ 1 w 45"/>
                    <a:gd name="T5" fmla="*/ 0 h 21"/>
                    <a:gd name="T6" fmla="*/ 1 w 45"/>
                    <a:gd name="T7" fmla="*/ 0 h 21"/>
                    <a:gd name="T8" fmla="*/ 0 w 45"/>
                    <a:gd name="T9" fmla="*/ 0 h 21"/>
                    <a:gd name="T10" fmla="*/ 0 60000 65536"/>
                    <a:gd name="T11" fmla="*/ 0 60000 65536"/>
                    <a:gd name="T12" fmla="*/ 0 60000 65536"/>
                    <a:gd name="T13" fmla="*/ 0 60000 65536"/>
                    <a:gd name="T14" fmla="*/ 0 60000 65536"/>
                    <a:gd name="T15" fmla="*/ 0 w 45"/>
                    <a:gd name="T16" fmla="*/ 0 h 21"/>
                    <a:gd name="T17" fmla="*/ 45 w 45"/>
                    <a:gd name="T18" fmla="*/ 21 h 21"/>
                  </a:gdLst>
                  <a:ahLst/>
                  <a:cxnLst>
                    <a:cxn ang="T10">
                      <a:pos x="T0" y="T1"/>
                    </a:cxn>
                    <a:cxn ang="T11">
                      <a:pos x="T2" y="T3"/>
                    </a:cxn>
                    <a:cxn ang="T12">
                      <a:pos x="T4" y="T5"/>
                    </a:cxn>
                    <a:cxn ang="T13">
                      <a:pos x="T6" y="T7"/>
                    </a:cxn>
                    <a:cxn ang="T14">
                      <a:pos x="T8" y="T9"/>
                    </a:cxn>
                  </a:cxnLst>
                  <a:rect l="T15" t="T16" r="T17" b="T18"/>
                  <a:pathLst>
                    <a:path w="45" h="21">
                      <a:moveTo>
                        <a:pt x="0" y="3"/>
                      </a:moveTo>
                      <a:lnTo>
                        <a:pt x="1" y="21"/>
                      </a:lnTo>
                      <a:lnTo>
                        <a:pt x="45" y="18"/>
                      </a:lnTo>
                      <a:lnTo>
                        <a:pt x="44"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0" name="Freeform 607"/>
                <p:cNvSpPr>
                  <a:spLocks/>
                </p:cNvSpPr>
                <p:nvPr/>
              </p:nvSpPr>
              <p:spPr bwMode="auto">
                <a:xfrm>
                  <a:off x="3467" y="3427"/>
                  <a:ext cx="16" cy="10"/>
                </a:xfrm>
                <a:custGeom>
                  <a:avLst/>
                  <a:gdLst>
                    <a:gd name="T0" fmla="*/ 0 w 30"/>
                    <a:gd name="T1" fmla="*/ 1 h 19"/>
                    <a:gd name="T2" fmla="*/ 1 w 30"/>
                    <a:gd name="T3" fmla="*/ 1 h 19"/>
                    <a:gd name="T4" fmla="*/ 2 w 30"/>
                    <a:gd name="T5" fmla="*/ 1 h 19"/>
                    <a:gd name="T6" fmla="*/ 1 w 30"/>
                    <a:gd name="T7" fmla="*/ 0 h 19"/>
                    <a:gd name="T8" fmla="*/ 0 w 30"/>
                    <a:gd name="T9" fmla="*/ 1 h 19"/>
                    <a:gd name="T10" fmla="*/ 0 60000 65536"/>
                    <a:gd name="T11" fmla="*/ 0 60000 65536"/>
                    <a:gd name="T12" fmla="*/ 0 60000 65536"/>
                    <a:gd name="T13" fmla="*/ 0 60000 65536"/>
                    <a:gd name="T14" fmla="*/ 0 60000 65536"/>
                    <a:gd name="T15" fmla="*/ 0 w 30"/>
                    <a:gd name="T16" fmla="*/ 0 h 19"/>
                    <a:gd name="T17" fmla="*/ 30 w 30"/>
                    <a:gd name="T18" fmla="*/ 19 h 19"/>
                  </a:gdLst>
                  <a:ahLst/>
                  <a:cxnLst>
                    <a:cxn ang="T10">
                      <a:pos x="T0" y="T1"/>
                    </a:cxn>
                    <a:cxn ang="T11">
                      <a:pos x="T2" y="T3"/>
                    </a:cxn>
                    <a:cxn ang="T12">
                      <a:pos x="T4" y="T5"/>
                    </a:cxn>
                    <a:cxn ang="T13">
                      <a:pos x="T6" y="T7"/>
                    </a:cxn>
                    <a:cxn ang="T14">
                      <a:pos x="T8" y="T9"/>
                    </a:cxn>
                  </a:cxnLst>
                  <a:rect l="T15" t="T16" r="T17" b="T18"/>
                  <a:pathLst>
                    <a:path w="30" h="19">
                      <a:moveTo>
                        <a:pt x="0" y="1"/>
                      </a:moveTo>
                      <a:lnTo>
                        <a:pt x="1" y="19"/>
                      </a:lnTo>
                      <a:lnTo>
                        <a:pt x="30" y="17"/>
                      </a:lnTo>
                      <a:lnTo>
                        <a:pt x="29"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1" name="Freeform 608"/>
                <p:cNvSpPr>
                  <a:spLocks/>
                </p:cNvSpPr>
                <p:nvPr/>
              </p:nvSpPr>
              <p:spPr bwMode="auto">
                <a:xfrm>
                  <a:off x="3482" y="3427"/>
                  <a:ext cx="15" cy="10"/>
                </a:xfrm>
                <a:custGeom>
                  <a:avLst/>
                  <a:gdLst>
                    <a:gd name="T0" fmla="*/ 1 w 30"/>
                    <a:gd name="T1" fmla="*/ 0 h 19"/>
                    <a:gd name="T2" fmla="*/ 0 w 30"/>
                    <a:gd name="T3" fmla="*/ 1 h 19"/>
                    <a:gd name="T4" fmla="*/ 1 w 30"/>
                    <a:gd name="T5" fmla="*/ 1 h 19"/>
                    <a:gd name="T6" fmla="*/ 1 w 30"/>
                    <a:gd name="T7" fmla="*/ 1 h 19"/>
                    <a:gd name="T8" fmla="*/ 1 w 30"/>
                    <a:gd name="T9" fmla="*/ 0 h 19"/>
                    <a:gd name="T10" fmla="*/ 0 60000 65536"/>
                    <a:gd name="T11" fmla="*/ 0 60000 65536"/>
                    <a:gd name="T12" fmla="*/ 0 60000 65536"/>
                    <a:gd name="T13" fmla="*/ 0 60000 65536"/>
                    <a:gd name="T14" fmla="*/ 0 60000 65536"/>
                    <a:gd name="T15" fmla="*/ 0 w 30"/>
                    <a:gd name="T16" fmla="*/ 0 h 19"/>
                    <a:gd name="T17" fmla="*/ 30 w 30"/>
                    <a:gd name="T18" fmla="*/ 19 h 19"/>
                  </a:gdLst>
                  <a:ahLst/>
                  <a:cxnLst>
                    <a:cxn ang="T10">
                      <a:pos x="T0" y="T1"/>
                    </a:cxn>
                    <a:cxn ang="T11">
                      <a:pos x="T2" y="T3"/>
                    </a:cxn>
                    <a:cxn ang="T12">
                      <a:pos x="T4" y="T5"/>
                    </a:cxn>
                    <a:cxn ang="T13">
                      <a:pos x="T6" y="T7"/>
                    </a:cxn>
                    <a:cxn ang="T14">
                      <a:pos x="T8" y="T9"/>
                    </a:cxn>
                  </a:cxnLst>
                  <a:rect l="T15" t="T16" r="T17" b="T18"/>
                  <a:pathLst>
                    <a:path w="30" h="19">
                      <a:moveTo>
                        <a:pt x="1" y="0"/>
                      </a:moveTo>
                      <a:lnTo>
                        <a:pt x="0" y="17"/>
                      </a:lnTo>
                      <a:lnTo>
                        <a:pt x="29" y="19"/>
                      </a:lnTo>
                      <a:lnTo>
                        <a:pt x="30" y="1"/>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2" name="Freeform 609"/>
                <p:cNvSpPr>
                  <a:spLocks/>
                </p:cNvSpPr>
                <p:nvPr/>
              </p:nvSpPr>
              <p:spPr bwMode="auto">
                <a:xfrm>
                  <a:off x="3496" y="3427"/>
                  <a:ext cx="23" cy="10"/>
                </a:xfrm>
                <a:custGeom>
                  <a:avLst/>
                  <a:gdLst>
                    <a:gd name="T0" fmla="*/ 0 w 45"/>
                    <a:gd name="T1" fmla="*/ 0 h 19"/>
                    <a:gd name="T2" fmla="*/ 0 w 45"/>
                    <a:gd name="T3" fmla="*/ 1 h 19"/>
                    <a:gd name="T4" fmla="*/ 2 w 45"/>
                    <a:gd name="T5" fmla="*/ 1 h 19"/>
                    <a:gd name="T6" fmla="*/ 2 w 45"/>
                    <a:gd name="T7" fmla="*/ 1 h 19"/>
                    <a:gd name="T8" fmla="*/ 0 w 45"/>
                    <a:gd name="T9" fmla="*/ 0 h 19"/>
                    <a:gd name="T10" fmla="*/ 0 60000 65536"/>
                    <a:gd name="T11" fmla="*/ 0 60000 65536"/>
                    <a:gd name="T12" fmla="*/ 0 60000 65536"/>
                    <a:gd name="T13" fmla="*/ 0 60000 65536"/>
                    <a:gd name="T14" fmla="*/ 0 60000 65536"/>
                    <a:gd name="T15" fmla="*/ 0 w 45"/>
                    <a:gd name="T16" fmla="*/ 0 h 19"/>
                    <a:gd name="T17" fmla="*/ 45 w 45"/>
                    <a:gd name="T18" fmla="*/ 19 h 19"/>
                  </a:gdLst>
                  <a:ahLst/>
                  <a:cxnLst>
                    <a:cxn ang="T10">
                      <a:pos x="T0" y="T1"/>
                    </a:cxn>
                    <a:cxn ang="T11">
                      <a:pos x="T2" y="T3"/>
                    </a:cxn>
                    <a:cxn ang="T12">
                      <a:pos x="T4" y="T5"/>
                    </a:cxn>
                    <a:cxn ang="T13">
                      <a:pos x="T6" y="T7"/>
                    </a:cxn>
                    <a:cxn ang="T14">
                      <a:pos x="T8" y="T9"/>
                    </a:cxn>
                  </a:cxnLst>
                  <a:rect l="T15" t="T16" r="T17" b="T18"/>
                  <a:pathLst>
                    <a:path w="45" h="19">
                      <a:moveTo>
                        <a:pt x="0" y="0"/>
                      </a:moveTo>
                      <a:lnTo>
                        <a:pt x="0" y="17"/>
                      </a:lnTo>
                      <a:lnTo>
                        <a:pt x="45" y="19"/>
                      </a:lnTo>
                      <a:lnTo>
                        <a:pt x="45" y="1"/>
                      </a:lnTo>
                      <a:lnTo>
                        <a:pt x="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3" name="Freeform 610"/>
                <p:cNvSpPr>
                  <a:spLocks/>
                </p:cNvSpPr>
                <p:nvPr/>
              </p:nvSpPr>
              <p:spPr bwMode="auto">
                <a:xfrm>
                  <a:off x="3519" y="3428"/>
                  <a:ext cx="16" cy="10"/>
                </a:xfrm>
                <a:custGeom>
                  <a:avLst/>
                  <a:gdLst>
                    <a:gd name="T0" fmla="*/ 1 w 32"/>
                    <a:gd name="T1" fmla="*/ 0 h 21"/>
                    <a:gd name="T2" fmla="*/ 0 w 32"/>
                    <a:gd name="T3" fmla="*/ 0 h 21"/>
                    <a:gd name="T4" fmla="*/ 1 w 32"/>
                    <a:gd name="T5" fmla="*/ 0 h 21"/>
                    <a:gd name="T6" fmla="*/ 1 w 32"/>
                    <a:gd name="T7" fmla="*/ 0 h 21"/>
                    <a:gd name="T8" fmla="*/ 1 w 32"/>
                    <a:gd name="T9" fmla="*/ 0 h 21"/>
                    <a:gd name="T10" fmla="*/ 0 60000 65536"/>
                    <a:gd name="T11" fmla="*/ 0 60000 65536"/>
                    <a:gd name="T12" fmla="*/ 0 60000 65536"/>
                    <a:gd name="T13" fmla="*/ 0 60000 65536"/>
                    <a:gd name="T14" fmla="*/ 0 60000 65536"/>
                    <a:gd name="T15" fmla="*/ 0 w 32"/>
                    <a:gd name="T16" fmla="*/ 0 h 21"/>
                    <a:gd name="T17" fmla="*/ 32 w 32"/>
                    <a:gd name="T18" fmla="*/ 21 h 21"/>
                  </a:gdLst>
                  <a:ahLst/>
                  <a:cxnLst>
                    <a:cxn ang="T10">
                      <a:pos x="T0" y="T1"/>
                    </a:cxn>
                    <a:cxn ang="T11">
                      <a:pos x="T2" y="T3"/>
                    </a:cxn>
                    <a:cxn ang="T12">
                      <a:pos x="T4" y="T5"/>
                    </a:cxn>
                    <a:cxn ang="T13">
                      <a:pos x="T6" y="T7"/>
                    </a:cxn>
                    <a:cxn ang="T14">
                      <a:pos x="T8" y="T9"/>
                    </a:cxn>
                  </a:cxnLst>
                  <a:rect l="T15" t="T16" r="T17" b="T18"/>
                  <a:pathLst>
                    <a:path w="32" h="21">
                      <a:moveTo>
                        <a:pt x="2" y="0"/>
                      </a:moveTo>
                      <a:lnTo>
                        <a:pt x="0" y="18"/>
                      </a:lnTo>
                      <a:lnTo>
                        <a:pt x="31" y="21"/>
                      </a:lnTo>
                      <a:lnTo>
                        <a:pt x="32" y="3"/>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4" name="Freeform 611"/>
                <p:cNvSpPr>
                  <a:spLocks/>
                </p:cNvSpPr>
                <p:nvPr/>
              </p:nvSpPr>
              <p:spPr bwMode="auto">
                <a:xfrm>
                  <a:off x="3534" y="3426"/>
                  <a:ext cx="13" cy="11"/>
                </a:xfrm>
                <a:custGeom>
                  <a:avLst/>
                  <a:gdLst>
                    <a:gd name="T0" fmla="*/ 0 w 26"/>
                    <a:gd name="T1" fmla="*/ 1 h 22"/>
                    <a:gd name="T2" fmla="*/ 1 w 26"/>
                    <a:gd name="T3" fmla="*/ 1 h 22"/>
                    <a:gd name="T4" fmla="*/ 1 w 26"/>
                    <a:gd name="T5" fmla="*/ 1 h 22"/>
                    <a:gd name="T6" fmla="*/ 1 w 26"/>
                    <a:gd name="T7" fmla="*/ 0 h 22"/>
                    <a:gd name="T8" fmla="*/ 0 w 26"/>
                    <a:gd name="T9" fmla="*/ 1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0" y="4"/>
                      </a:moveTo>
                      <a:lnTo>
                        <a:pt x="3" y="22"/>
                      </a:lnTo>
                      <a:lnTo>
                        <a:pt x="26" y="17"/>
                      </a:lnTo>
                      <a:lnTo>
                        <a:pt x="23"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5" name="Freeform 612"/>
                <p:cNvSpPr>
                  <a:spLocks/>
                </p:cNvSpPr>
                <p:nvPr/>
              </p:nvSpPr>
              <p:spPr bwMode="auto">
                <a:xfrm>
                  <a:off x="3546" y="3422"/>
                  <a:ext cx="32" cy="13"/>
                </a:xfrm>
                <a:custGeom>
                  <a:avLst/>
                  <a:gdLst>
                    <a:gd name="T0" fmla="*/ 0 w 64"/>
                    <a:gd name="T1" fmla="*/ 1 h 24"/>
                    <a:gd name="T2" fmla="*/ 1 w 64"/>
                    <a:gd name="T3" fmla="*/ 1 h 24"/>
                    <a:gd name="T4" fmla="*/ 2 w 64"/>
                    <a:gd name="T5" fmla="*/ 1 h 24"/>
                    <a:gd name="T6" fmla="*/ 2 w 64"/>
                    <a:gd name="T7" fmla="*/ 0 h 24"/>
                    <a:gd name="T8" fmla="*/ 0 w 64"/>
                    <a:gd name="T9" fmla="*/ 1 h 24"/>
                    <a:gd name="T10" fmla="*/ 0 60000 65536"/>
                    <a:gd name="T11" fmla="*/ 0 60000 65536"/>
                    <a:gd name="T12" fmla="*/ 0 60000 65536"/>
                    <a:gd name="T13" fmla="*/ 0 60000 65536"/>
                    <a:gd name="T14" fmla="*/ 0 60000 65536"/>
                    <a:gd name="T15" fmla="*/ 0 w 64"/>
                    <a:gd name="T16" fmla="*/ 0 h 24"/>
                    <a:gd name="T17" fmla="*/ 64 w 64"/>
                    <a:gd name="T18" fmla="*/ 24 h 24"/>
                  </a:gdLst>
                  <a:ahLst/>
                  <a:cxnLst>
                    <a:cxn ang="T10">
                      <a:pos x="T0" y="T1"/>
                    </a:cxn>
                    <a:cxn ang="T11">
                      <a:pos x="T2" y="T3"/>
                    </a:cxn>
                    <a:cxn ang="T12">
                      <a:pos x="T4" y="T5"/>
                    </a:cxn>
                    <a:cxn ang="T13">
                      <a:pos x="T6" y="T7"/>
                    </a:cxn>
                    <a:cxn ang="T14">
                      <a:pos x="T8" y="T9"/>
                    </a:cxn>
                  </a:cxnLst>
                  <a:rect l="T15" t="T16" r="T17" b="T18"/>
                  <a:pathLst>
                    <a:path w="64" h="24">
                      <a:moveTo>
                        <a:pt x="0" y="7"/>
                      </a:moveTo>
                      <a:lnTo>
                        <a:pt x="1" y="24"/>
                      </a:lnTo>
                      <a:lnTo>
                        <a:pt x="64" y="17"/>
                      </a:lnTo>
                      <a:lnTo>
                        <a:pt x="63" y="0"/>
                      </a:lnTo>
                      <a:lnTo>
                        <a:pt x="0" y="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6" name="Freeform 613"/>
                <p:cNvSpPr>
                  <a:spLocks/>
                </p:cNvSpPr>
                <p:nvPr/>
              </p:nvSpPr>
              <p:spPr bwMode="auto">
                <a:xfrm>
                  <a:off x="3577" y="3421"/>
                  <a:ext cx="10" cy="10"/>
                </a:xfrm>
                <a:custGeom>
                  <a:avLst/>
                  <a:gdLst>
                    <a:gd name="T0" fmla="*/ 0 w 22"/>
                    <a:gd name="T1" fmla="*/ 1 h 20"/>
                    <a:gd name="T2" fmla="*/ 0 w 22"/>
                    <a:gd name="T3" fmla="*/ 1 h 20"/>
                    <a:gd name="T4" fmla="*/ 0 w 22"/>
                    <a:gd name="T5" fmla="*/ 1 h 20"/>
                    <a:gd name="T6" fmla="*/ 0 w 22"/>
                    <a:gd name="T7" fmla="*/ 0 h 20"/>
                    <a:gd name="T8" fmla="*/ 0 w 22"/>
                    <a:gd name="T9" fmla="*/ 1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4"/>
                      </a:moveTo>
                      <a:lnTo>
                        <a:pt x="4" y="20"/>
                      </a:lnTo>
                      <a:lnTo>
                        <a:pt x="22" y="16"/>
                      </a:lnTo>
                      <a:lnTo>
                        <a:pt x="18"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7" name="Freeform 614"/>
                <p:cNvSpPr>
                  <a:spLocks/>
                </p:cNvSpPr>
                <p:nvPr/>
              </p:nvSpPr>
              <p:spPr bwMode="auto">
                <a:xfrm>
                  <a:off x="3585" y="3419"/>
                  <a:ext cx="8" cy="10"/>
                </a:xfrm>
                <a:custGeom>
                  <a:avLst/>
                  <a:gdLst>
                    <a:gd name="T0" fmla="*/ 0 w 16"/>
                    <a:gd name="T1" fmla="*/ 1 h 19"/>
                    <a:gd name="T2" fmla="*/ 1 w 16"/>
                    <a:gd name="T3" fmla="*/ 1 h 19"/>
                    <a:gd name="T4" fmla="*/ 1 w 16"/>
                    <a:gd name="T5" fmla="*/ 1 h 19"/>
                    <a:gd name="T6" fmla="*/ 1 w 16"/>
                    <a:gd name="T7" fmla="*/ 0 h 19"/>
                    <a:gd name="T8" fmla="*/ 0 w 16"/>
                    <a:gd name="T9" fmla="*/ 1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3"/>
                      </a:moveTo>
                      <a:lnTo>
                        <a:pt x="4" y="19"/>
                      </a:lnTo>
                      <a:lnTo>
                        <a:pt x="16" y="16"/>
                      </a:lnTo>
                      <a:lnTo>
                        <a:pt x="11"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8" name="Freeform 615"/>
                <p:cNvSpPr>
                  <a:spLocks/>
                </p:cNvSpPr>
                <p:nvPr/>
              </p:nvSpPr>
              <p:spPr bwMode="auto">
                <a:xfrm>
                  <a:off x="3591" y="3414"/>
                  <a:ext cx="28" cy="13"/>
                </a:xfrm>
                <a:custGeom>
                  <a:avLst/>
                  <a:gdLst>
                    <a:gd name="T0" fmla="*/ 0 w 57"/>
                    <a:gd name="T1" fmla="*/ 0 h 28"/>
                    <a:gd name="T2" fmla="*/ 0 w 57"/>
                    <a:gd name="T3" fmla="*/ 0 h 28"/>
                    <a:gd name="T4" fmla="*/ 1 w 57"/>
                    <a:gd name="T5" fmla="*/ 0 h 28"/>
                    <a:gd name="T6" fmla="*/ 1 w 57"/>
                    <a:gd name="T7" fmla="*/ 0 h 28"/>
                    <a:gd name="T8" fmla="*/ 0 w 57"/>
                    <a:gd name="T9" fmla="*/ 0 h 28"/>
                    <a:gd name="T10" fmla="*/ 0 60000 65536"/>
                    <a:gd name="T11" fmla="*/ 0 60000 65536"/>
                    <a:gd name="T12" fmla="*/ 0 60000 65536"/>
                    <a:gd name="T13" fmla="*/ 0 60000 65536"/>
                    <a:gd name="T14" fmla="*/ 0 60000 65536"/>
                    <a:gd name="T15" fmla="*/ 0 w 57"/>
                    <a:gd name="T16" fmla="*/ 0 h 28"/>
                    <a:gd name="T17" fmla="*/ 57 w 57"/>
                    <a:gd name="T18" fmla="*/ 28 h 28"/>
                  </a:gdLst>
                  <a:ahLst/>
                  <a:cxnLst>
                    <a:cxn ang="T10">
                      <a:pos x="T0" y="T1"/>
                    </a:cxn>
                    <a:cxn ang="T11">
                      <a:pos x="T2" y="T3"/>
                    </a:cxn>
                    <a:cxn ang="T12">
                      <a:pos x="T4" y="T5"/>
                    </a:cxn>
                    <a:cxn ang="T13">
                      <a:pos x="T6" y="T7"/>
                    </a:cxn>
                    <a:cxn ang="T14">
                      <a:pos x="T8" y="T9"/>
                    </a:cxn>
                  </a:cxnLst>
                  <a:rect l="T15" t="T16" r="T17" b="T18"/>
                  <a:pathLst>
                    <a:path w="57" h="28">
                      <a:moveTo>
                        <a:pt x="0" y="10"/>
                      </a:moveTo>
                      <a:lnTo>
                        <a:pt x="3" y="28"/>
                      </a:lnTo>
                      <a:lnTo>
                        <a:pt x="57" y="18"/>
                      </a:lnTo>
                      <a:lnTo>
                        <a:pt x="54" y="0"/>
                      </a:lnTo>
                      <a:lnTo>
                        <a:pt x="0" y="1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9" name="Freeform 616"/>
                <p:cNvSpPr>
                  <a:spLocks/>
                </p:cNvSpPr>
                <p:nvPr/>
              </p:nvSpPr>
              <p:spPr bwMode="auto">
                <a:xfrm>
                  <a:off x="3618" y="3410"/>
                  <a:ext cx="17" cy="12"/>
                </a:xfrm>
                <a:custGeom>
                  <a:avLst/>
                  <a:gdLst>
                    <a:gd name="T0" fmla="*/ 0 w 35"/>
                    <a:gd name="T1" fmla="*/ 0 h 25"/>
                    <a:gd name="T2" fmla="*/ 0 w 35"/>
                    <a:gd name="T3" fmla="*/ 0 h 25"/>
                    <a:gd name="T4" fmla="*/ 1 w 35"/>
                    <a:gd name="T5" fmla="*/ 0 h 25"/>
                    <a:gd name="T6" fmla="*/ 0 w 35"/>
                    <a:gd name="T7" fmla="*/ 0 h 25"/>
                    <a:gd name="T8" fmla="*/ 0 w 35"/>
                    <a:gd name="T9" fmla="*/ 0 h 25"/>
                    <a:gd name="T10" fmla="*/ 0 60000 65536"/>
                    <a:gd name="T11" fmla="*/ 0 60000 65536"/>
                    <a:gd name="T12" fmla="*/ 0 60000 65536"/>
                    <a:gd name="T13" fmla="*/ 0 60000 65536"/>
                    <a:gd name="T14" fmla="*/ 0 60000 65536"/>
                    <a:gd name="T15" fmla="*/ 0 w 35"/>
                    <a:gd name="T16" fmla="*/ 0 h 25"/>
                    <a:gd name="T17" fmla="*/ 35 w 35"/>
                    <a:gd name="T18" fmla="*/ 25 h 25"/>
                  </a:gdLst>
                  <a:ahLst/>
                  <a:cxnLst>
                    <a:cxn ang="T10">
                      <a:pos x="T0" y="T1"/>
                    </a:cxn>
                    <a:cxn ang="T11">
                      <a:pos x="T2" y="T3"/>
                    </a:cxn>
                    <a:cxn ang="T12">
                      <a:pos x="T4" y="T5"/>
                    </a:cxn>
                    <a:cxn ang="T13">
                      <a:pos x="T6" y="T7"/>
                    </a:cxn>
                    <a:cxn ang="T14">
                      <a:pos x="T8" y="T9"/>
                    </a:cxn>
                  </a:cxnLst>
                  <a:rect l="T15" t="T16" r="T17" b="T18"/>
                  <a:pathLst>
                    <a:path w="35" h="25">
                      <a:moveTo>
                        <a:pt x="0" y="9"/>
                      </a:moveTo>
                      <a:lnTo>
                        <a:pt x="4" y="25"/>
                      </a:lnTo>
                      <a:lnTo>
                        <a:pt x="35" y="16"/>
                      </a:lnTo>
                      <a:lnTo>
                        <a:pt x="31" y="0"/>
                      </a:lnTo>
                      <a:lnTo>
                        <a:pt x="0" y="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0" name="Freeform 617"/>
                <p:cNvSpPr>
                  <a:spLocks/>
                </p:cNvSpPr>
                <p:nvPr/>
              </p:nvSpPr>
              <p:spPr bwMode="auto">
                <a:xfrm>
                  <a:off x="3633" y="3410"/>
                  <a:ext cx="6" cy="9"/>
                </a:xfrm>
                <a:custGeom>
                  <a:avLst/>
                  <a:gdLst>
                    <a:gd name="T0" fmla="*/ 0 w 13"/>
                    <a:gd name="T1" fmla="*/ 0 h 19"/>
                    <a:gd name="T2" fmla="*/ 0 w 13"/>
                    <a:gd name="T3" fmla="*/ 0 h 19"/>
                    <a:gd name="T4" fmla="*/ 0 w 13"/>
                    <a:gd name="T5" fmla="*/ 0 h 19"/>
                    <a:gd name="T6" fmla="*/ 0 w 13"/>
                    <a:gd name="T7" fmla="*/ 0 h 19"/>
                    <a:gd name="T8" fmla="*/ 0 w 13"/>
                    <a:gd name="T9" fmla="*/ 0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0" y="3"/>
                      </a:moveTo>
                      <a:lnTo>
                        <a:pt x="7" y="19"/>
                      </a:lnTo>
                      <a:lnTo>
                        <a:pt x="13" y="16"/>
                      </a:lnTo>
                      <a:lnTo>
                        <a:pt x="6"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1" name="Freeform 618"/>
                <p:cNvSpPr>
                  <a:spLocks/>
                </p:cNvSpPr>
                <p:nvPr/>
              </p:nvSpPr>
              <p:spPr bwMode="auto">
                <a:xfrm>
                  <a:off x="3635" y="3410"/>
                  <a:ext cx="8" cy="9"/>
                </a:xfrm>
                <a:custGeom>
                  <a:avLst/>
                  <a:gdLst>
                    <a:gd name="T0" fmla="*/ 1 w 15"/>
                    <a:gd name="T1" fmla="*/ 0 h 19"/>
                    <a:gd name="T2" fmla="*/ 0 w 15"/>
                    <a:gd name="T3" fmla="*/ 0 h 19"/>
                    <a:gd name="T4" fmla="*/ 1 w 15"/>
                    <a:gd name="T5" fmla="*/ 0 h 19"/>
                    <a:gd name="T6" fmla="*/ 1 w 15"/>
                    <a:gd name="T7" fmla="*/ 0 h 19"/>
                    <a:gd name="T8" fmla="*/ 1 w 15"/>
                    <a:gd name="T9" fmla="*/ 0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6" y="0"/>
                      </a:moveTo>
                      <a:lnTo>
                        <a:pt x="0" y="16"/>
                      </a:lnTo>
                      <a:lnTo>
                        <a:pt x="9" y="19"/>
                      </a:lnTo>
                      <a:lnTo>
                        <a:pt x="15" y="3"/>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2" name="Freeform 619"/>
                <p:cNvSpPr>
                  <a:spLocks/>
                </p:cNvSpPr>
                <p:nvPr/>
              </p:nvSpPr>
              <p:spPr bwMode="auto">
                <a:xfrm>
                  <a:off x="3641" y="3405"/>
                  <a:ext cx="41" cy="13"/>
                </a:xfrm>
                <a:custGeom>
                  <a:avLst/>
                  <a:gdLst>
                    <a:gd name="T0" fmla="*/ 0 w 81"/>
                    <a:gd name="T1" fmla="*/ 1 h 26"/>
                    <a:gd name="T2" fmla="*/ 1 w 81"/>
                    <a:gd name="T3" fmla="*/ 1 h 26"/>
                    <a:gd name="T4" fmla="*/ 3 w 81"/>
                    <a:gd name="T5" fmla="*/ 1 h 26"/>
                    <a:gd name="T6" fmla="*/ 3 w 81"/>
                    <a:gd name="T7" fmla="*/ 0 h 26"/>
                    <a:gd name="T8" fmla="*/ 0 w 81"/>
                    <a:gd name="T9" fmla="*/ 1 h 26"/>
                    <a:gd name="T10" fmla="*/ 0 60000 65536"/>
                    <a:gd name="T11" fmla="*/ 0 60000 65536"/>
                    <a:gd name="T12" fmla="*/ 0 60000 65536"/>
                    <a:gd name="T13" fmla="*/ 0 60000 65536"/>
                    <a:gd name="T14" fmla="*/ 0 60000 65536"/>
                    <a:gd name="T15" fmla="*/ 0 w 81"/>
                    <a:gd name="T16" fmla="*/ 0 h 26"/>
                    <a:gd name="T17" fmla="*/ 81 w 81"/>
                    <a:gd name="T18" fmla="*/ 26 h 26"/>
                  </a:gdLst>
                  <a:ahLst/>
                  <a:cxnLst>
                    <a:cxn ang="T10">
                      <a:pos x="T0" y="T1"/>
                    </a:cxn>
                    <a:cxn ang="T11">
                      <a:pos x="T2" y="T3"/>
                    </a:cxn>
                    <a:cxn ang="T12">
                      <a:pos x="T4" y="T5"/>
                    </a:cxn>
                    <a:cxn ang="T13">
                      <a:pos x="T6" y="T7"/>
                    </a:cxn>
                    <a:cxn ang="T14">
                      <a:pos x="T8" y="T9"/>
                    </a:cxn>
                  </a:cxnLst>
                  <a:rect l="T15" t="T16" r="T17" b="T18"/>
                  <a:pathLst>
                    <a:path w="81" h="26">
                      <a:moveTo>
                        <a:pt x="0" y="8"/>
                      </a:moveTo>
                      <a:lnTo>
                        <a:pt x="1" y="26"/>
                      </a:lnTo>
                      <a:lnTo>
                        <a:pt x="81" y="17"/>
                      </a:lnTo>
                      <a:lnTo>
                        <a:pt x="80" y="0"/>
                      </a:lnTo>
                      <a:lnTo>
                        <a:pt x="0" y="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3" name="Freeform 620"/>
                <p:cNvSpPr>
                  <a:spLocks/>
                </p:cNvSpPr>
                <p:nvPr/>
              </p:nvSpPr>
              <p:spPr bwMode="auto">
                <a:xfrm>
                  <a:off x="3681" y="3405"/>
                  <a:ext cx="10" cy="10"/>
                </a:xfrm>
                <a:custGeom>
                  <a:avLst/>
                  <a:gdLst>
                    <a:gd name="T0" fmla="*/ 0 w 21"/>
                    <a:gd name="T1" fmla="*/ 1 h 20"/>
                    <a:gd name="T2" fmla="*/ 0 w 21"/>
                    <a:gd name="T3" fmla="*/ 1 h 20"/>
                    <a:gd name="T4" fmla="*/ 0 w 21"/>
                    <a:gd name="T5" fmla="*/ 1 h 20"/>
                    <a:gd name="T6" fmla="*/ 0 w 21"/>
                    <a:gd name="T7" fmla="*/ 0 h 20"/>
                    <a:gd name="T8" fmla="*/ 0 w 21"/>
                    <a:gd name="T9" fmla="*/ 1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3"/>
                      </a:moveTo>
                      <a:lnTo>
                        <a:pt x="3" y="20"/>
                      </a:lnTo>
                      <a:lnTo>
                        <a:pt x="21" y="17"/>
                      </a:lnTo>
                      <a:lnTo>
                        <a:pt x="18"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4" name="Freeform 621"/>
                <p:cNvSpPr>
                  <a:spLocks/>
                </p:cNvSpPr>
                <p:nvPr/>
              </p:nvSpPr>
              <p:spPr bwMode="auto">
                <a:xfrm>
                  <a:off x="3689" y="3406"/>
                  <a:ext cx="8" cy="9"/>
                </a:xfrm>
                <a:custGeom>
                  <a:avLst/>
                  <a:gdLst>
                    <a:gd name="T0" fmla="*/ 1 w 16"/>
                    <a:gd name="T1" fmla="*/ 0 h 19"/>
                    <a:gd name="T2" fmla="*/ 0 w 16"/>
                    <a:gd name="T3" fmla="*/ 0 h 19"/>
                    <a:gd name="T4" fmla="*/ 1 w 16"/>
                    <a:gd name="T5" fmla="*/ 0 h 19"/>
                    <a:gd name="T6" fmla="*/ 1 w 16"/>
                    <a:gd name="T7" fmla="*/ 0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4" y="0"/>
                      </a:moveTo>
                      <a:lnTo>
                        <a:pt x="0" y="16"/>
                      </a:lnTo>
                      <a:lnTo>
                        <a:pt x="11" y="19"/>
                      </a:lnTo>
                      <a:lnTo>
                        <a:pt x="16" y="3"/>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5" name="Freeform 622"/>
                <p:cNvSpPr>
                  <a:spLocks/>
                </p:cNvSpPr>
                <p:nvPr/>
              </p:nvSpPr>
              <p:spPr bwMode="auto">
                <a:xfrm>
                  <a:off x="3696" y="3405"/>
                  <a:ext cx="40" cy="13"/>
                </a:xfrm>
                <a:custGeom>
                  <a:avLst/>
                  <a:gdLst>
                    <a:gd name="T0" fmla="*/ 1 w 80"/>
                    <a:gd name="T1" fmla="*/ 0 h 26"/>
                    <a:gd name="T2" fmla="*/ 0 w 80"/>
                    <a:gd name="T3" fmla="*/ 1 h 26"/>
                    <a:gd name="T4" fmla="*/ 3 w 80"/>
                    <a:gd name="T5" fmla="*/ 1 h 26"/>
                    <a:gd name="T6" fmla="*/ 3 w 80"/>
                    <a:gd name="T7" fmla="*/ 1 h 26"/>
                    <a:gd name="T8" fmla="*/ 1 w 80"/>
                    <a:gd name="T9" fmla="*/ 0 h 26"/>
                    <a:gd name="T10" fmla="*/ 0 60000 65536"/>
                    <a:gd name="T11" fmla="*/ 0 60000 65536"/>
                    <a:gd name="T12" fmla="*/ 0 60000 65536"/>
                    <a:gd name="T13" fmla="*/ 0 60000 65536"/>
                    <a:gd name="T14" fmla="*/ 0 60000 65536"/>
                    <a:gd name="T15" fmla="*/ 0 w 80"/>
                    <a:gd name="T16" fmla="*/ 0 h 26"/>
                    <a:gd name="T17" fmla="*/ 80 w 80"/>
                    <a:gd name="T18" fmla="*/ 26 h 26"/>
                  </a:gdLst>
                  <a:ahLst/>
                  <a:cxnLst>
                    <a:cxn ang="T10">
                      <a:pos x="T0" y="T1"/>
                    </a:cxn>
                    <a:cxn ang="T11">
                      <a:pos x="T2" y="T3"/>
                    </a:cxn>
                    <a:cxn ang="T12">
                      <a:pos x="T4" y="T5"/>
                    </a:cxn>
                    <a:cxn ang="T13">
                      <a:pos x="T6" y="T7"/>
                    </a:cxn>
                    <a:cxn ang="T14">
                      <a:pos x="T8" y="T9"/>
                    </a:cxn>
                  </a:cxnLst>
                  <a:rect l="T15" t="T16" r="T17" b="T18"/>
                  <a:pathLst>
                    <a:path w="80" h="26">
                      <a:moveTo>
                        <a:pt x="1" y="0"/>
                      </a:moveTo>
                      <a:lnTo>
                        <a:pt x="0" y="17"/>
                      </a:lnTo>
                      <a:lnTo>
                        <a:pt x="78" y="26"/>
                      </a:lnTo>
                      <a:lnTo>
                        <a:pt x="80" y="8"/>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6" name="Freeform 623"/>
                <p:cNvSpPr>
                  <a:spLocks/>
                </p:cNvSpPr>
                <p:nvPr/>
              </p:nvSpPr>
              <p:spPr bwMode="auto">
                <a:xfrm>
                  <a:off x="3734" y="3410"/>
                  <a:ext cx="8" cy="9"/>
                </a:xfrm>
                <a:custGeom>
                  <a:avLst/>
                  <a:gdLst>
                    <a:gd name="T0" fmla="*/ 1 w 14"/>
                    <a:gd name="T1" fmla="*/ 0 h 19"/>
                    <a:gd name="T2" fmla="*/ 0 w 14"/>
                    <a:gd name="T3" fmla="*/ 0 h 19"/>
                    <a:gd name="T4" fmla="*/ 1 w 14"/>
                    <a:gd name="T5" fmla="*/ 0 h 19"/>
                    <a:gd name="T6" fmla="*/ 1 w 14"/>
                    <a:gd name="T7" fmla="*/ 0 h 19"/>
                    <a:gd name="T8" fmla="*/ 1 w 14"/>
                    <a:gd name="T9" fmla="*/ 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4" y="0"/>
                      </a:moveTo>
                      <a:lnTo>
                        <a:pt x="0" y="16"/>
                      </a:lnTo>
                      <a:lnTo>
                        <a:pt x="10" y="19"/>
                      </a:lnTo>
                      <a:lnTo>
                        <a:pt x="14" y="3"/>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7" name="Freeform 624"/>
                <p:cNvSpPr>
                  <a:spLocks/>
                </p:cNvSpPr>
                <p:nvPr/>
              </p:nvSpPr>
              <p:spPr bwMode="auto">
                <a:xfrm>
                  <a:off x="3739" y="3410"/>
                  <a:ext cx="7" cy="9"/>
                </a:xfrm>
                <a:custGeom>
                  <a:avLst/>
                  <a:gdLst>
                    <a:gd name="T0" fmla="*/ 1 w 14"/>
                    <a:gd name="T1" fmla="*/ 0 h 19"/>
                    <a:gd name="T2" fmla="*/ 0 w 14"/>
                    <a:gd name="T3" fmla="*/ 0 h 19"/>
                    <a:gd name="T4" fmla="*/ 1 w 14"/>
                    <a:gd name="T5" fmla="*/ 0 h 19"/>
                    <a:gd name="T6" fmla="*/ 1 w 14"/>
                    <a:gd name="T7" fmla="*/ 0 h 19"/>
                    <a:gd name="T8" fmla="*/ 1 w 14"/>
                    <a:gd name="T9" fmla="*/ 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7" y="0"/>
                      </a:moveTo>
                      <a:lnTo>
                        <a:pt x="0" y="16"/>
                      </a:lnTo>
                      <a:lnTo>
                        <a:pt x="7" y="19"/>
                      </a:lnTo>
                      <a:lnTo>
                        <a:pt x="14" y="3"/>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8" name="Freeform 625"/>
                <p:cNvSpPr>
                  <a:spLocks/>
                </p:cNvSpPr>
                <p:nvPr/>
              </p:nvSpPr>
              <p:spPr bwMode="auto">
                <a:xfrm>
                  <a:off x="3743" y="3410"/>
                  <a:ext cx="18" cy="12"/>
                </a:xfrm>
                <a:custGeom>
                  <a:avLst/>
                  <a:gdLst>
                    <a:gd name="T0" fmla="*/ 1 w 35"/>
                    <a:gd name="T1" fmla="*/ 0 h 25"/>
                    <a:gd name="T2" fmla="*/ 0 w 35"/>
                    <a:gd name="T3" fmla="*/ 0 h 25"/>
                    <a:gd name="T4" fmla="*/ 1 w 35"/>
                    <a:gd name="T5" fmla="*/ 0 h 25"/>
                    <a:gd name="T6" fmla="*/ 2 w 35"/>
                    <a:gd name="T7" fmla="*/ 0 h 25"/>
                    <a:gd name="T8" fmla="*/ 1 w 35"/>
                    <a:gd name="T9" fmla="*/ 0 h 25"/>
                    <a:gd name="T10" fmla="*/ 0 60000 65536"/>
                    <a:gd name="T11" fmla="*/ 0 60000 65536"/>
                    <a:gd name="T12" fmla="*/ 0 60000 65536"/>
                    <a:gd name="T13" fmla="*/ 0 60000 65536"/>
                    <a:gd name="T14" fmla="*/ 0 60000 65536"/>
                    <a:gd name="T15" fmla="*/ 0 w 35"/>
                    <a:gd name="T16" fmla="*/ 0 h 25"/>
                    <a:gd name="T17" fmla="*/ 35 w 35"/>
                    <a:gd name="T18" fmla="*/ 25 h 25"/>
                  </a:gdLst>
                  <a:ahLst/>
                  <a:cxnLst>
                    <a:cxn ang="T10">
                      <a:pos x="T0" y="T1"/>
                    </a:cxn>
                    <a:cxn ang="T11">
                      <a:pos x="T2" y="T3"/>
                    </a:cxn>
                    <a:cxn ang="T12">
                      <a:pos x="T4" y="T5"/>
                    </a:cxn>
                    <a:cxn ang="T13">
                      <a:pos x="T6" y="T7"/>
                    </a:cxn>
                    <a:cxn ang="T14">
                      <a:pos x="T8" y="T9"/>
                    </a:cxn>
                  </a:cxnLst>
                  <a:rect l="T15" t="T16" r="T17" b="T18"/>
                  <a:pathLst>
                    <a:path w="35" h="25">
                      <a:moveTo>
                        <a:pt x="5" y="0"/>
                      </a:moveTo>
                      <a:lnTo>
                        <a:pt x="0" y="16"/>
                      </a:lnTo>
                      <a:lnTo>
                        <a:pt x="31" y="25"/>
                      </a:lnTo>
                      <a:lnTo>
                        <a:pt x="35" y="9"/>
                      </a:lnTo>
                      <a:lnTo>
                        <a:pt x="5"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9" name="Freeform 626"/>
                <p:cNvSpPr>
                  <a:spLocks/>
                </p:cNvSpPr>
                <p:nvPr/>
              </p:nvSpPr>
              <p:spPr bwMode="auto">
                <a:xfrm>
                  <a:off x="3758" y="3414"/>
                  <a:ext cx="29" cy="13"/>
                </a:xfrm>
                <a:custGeom>
                  <a:avLst/>
                  <a:gdLst>
                    <a:gd name="T0" fmla="*/ 1 w 57"/>
                    <a:gd name="T1" fmla="*/ 0 h 28"/>
                    <a:gd name="T2" fmla="*/ 0 w 57"/>
                    <a:gd name="T3" fmla="*/ 0 h 28"/>
                    <a:gd name="T4" fmla="*/ 2 w 57"/>
                    <a:gd name="T5" fmla="*/ 0 h 28"/>
                    <a:gd name="T6" fmla="*/ 2 w 57"/>
                    <a:gd name="T7" fmla="*/ 0 h 28"/>
                    <a:gd name="T8" fmla="*/ 1 w 57"/>
                    <a:gd name="T9" fmla="*/ 0 h 28"/>
                    <a:gd name="T10" fmla="*/ 0 60000 65536"/>
                    <a:gd name="T11" fmla="*/ 0 60000 65536"/>
                    <a:gd name="T12" fmla="*/ 0 60000 65536"/>
                    <a:gd name="T13" fmla="*/ 0 60000 65536"/>
                    <a:gd name="T14" fmla="*/ 0 60000 65536"/>
                    <a:gd name="T15" fmla="*/ 0 w 57"/>
                    <a:gd name="T16" fmla="*/ 0 h 28"/>
                    <a:gd name="T17" fmla="*/ 57 w 57"/>
                    <a:gd name="T18" fmla="*/ 28 h 28"/>
                  </a:gdLst>
                  <a:ahLst/>
                  <a:cxnLst>
                    <a:cxn ang="T10">
                      <a:pos x="T0" y="T1"/>
                    </a:cxn>
                    <a:cxn ang="T11">
                      <a:pos x="T2" y="T3"/>
                    </a:cxn>
                    <a:cxn ang="T12">
                      <a:pos x="T4" y="T5"/>
                    </a:cxn>
                    <a:cxn ang="T13">
                      <a:pos x="T6" y="T7"/>
                    </a:cxn>
                    <a:cxn ang="T14">
                      <a:pos x="T8" y="T9"/>
                    </a:cxn>
                  </a:cxnLst>
                  <a:rect l="T15" t="T16" r="T17" b="T18"/>
                  <a:pathLst>
                    <a:path w="57" h="28">
                      <a:moveTo>
                        <a:pt x="3" y="0"/>
                      </a:moveTo>
                      <a:lnTo>
                        <a:pt x="0" y="18"/>
                      </a:lnTo>
                      <a:lnTo>
                        <a:pt x="54" y="28"/>
                      </a:lnTo>
                      <a:lnTo>
                        <a:pt x="57" y="10"/>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0" name="Freeform 627"/>
                <p:cNvSpPr>
                  <a:spLocks/>
                </p:cNvSpPr>
                <p:nvPr/>
              </p:nvSpPr>
              <p:spPr bwMode="auto">
                <a:xfrm>
                  <a:off x="3785" y="3419"/>
                  <a:ext cx="8" cy="10"/>
                </a:xfrm>
                <a:custGeom>
                  <a:avLst/>
                  <a:gdLst>
                    <a:gd name="T0" fmla="*/ 1 w 16"/>
                    <a:gd name="T1" fmla="*/ 0 h 21"/>
                    <a:gd name="T2" fmla="*/ 0 w 16"/>
                    <a:gd name="T3" fmla="*/ 0 h 21"/>
                    <a:gd name="T4" fmla="*/ 1 w 16"/>
                    <a:gd name="T5" fmla="*/ 0 h 21"/>
                    <a:gd name="T6" fmla="*/ 1 w 16"/>
                    <a:gd name="T7" fmla="*/ 0 h 21"/>
                    <a:gd name="T8" fmla="*/ 1 w 16"/>
                    <a:gd name="T9" fmla="*/ 0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3" y="0"/>
                      </a:moveTo>
                      <a:lnTo>
                        <a:pt x="0" y="18"/>
                      </a:lnTo>
                      <a:lnTo>
                        <a:pt x="13" y="21"/>
                      </a:lnTo>
                      <a:lnTo>
                        <a:pt x="16" y="3"/>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1" name="Freeform 628"/>
                <p:cNvSpPr>
                  <a:spLocks/>
                </p:cNvSpPr>
                <p:nvPr/>
              </p:nvSpPr>
              <p:spPr bwMode="auto">
                <a:xfrm>
                  <a:off x="3792" y="3421"/>
                  <a:ext cx="11" cy="10"/>
                </a:xfrm>
                <a:custGeom>
                  <a:avLst/>
                  <a:gdLst>
                    <a:gd name="T0" fmla="*/ 1 w 22"/>
                    <a:gd name="T1" fmla="*/ 0 h 20"/>
                    <a:gd name="T2" fmla="*/ 0 w 22"/>
                    <a:gd name="T3" fmla="*/ 1 h 20"/>
                    <a:gd name="T4" fmla="*/ 1 w 22"/>
                    <a:gd name="T5" fmla="*/ 1 h 20"/>
                    <a:gd name="T6" fmla="*/ 1 w 22"/>
                    <a:gd name="T7" fmla="*/ 1 h 20"/>
                    <a:gd name="T8" fmla="*/ 1 w 22"/>
                    <a:gd name="T9" fmla="*/ 0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4" y="0"/>
                      </a:moveTo>
                      <a:lnTo>
                        <a:pt x="0" y="16"/>
                      </a:lnTo>
                      <a:lnTo>
                        <a:pt x="17" y="20"/>
                      </a:lnTo>
                      <a:lnTo>
                        <a:pt x="22" y="4"/>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2" name="Freeform 629"/>
                <p:cNvSpPr>
                  <a:spLocks/>
                </p:cNvSpPr>
                <p:nvPr/>
              </p:nvSpPr>
              <p:spPr bwMode="auto">
                <a:xfrm>
                  <a:off x="3801" y="3422"/>
                  <a:ext cx="30" cy="13"/>
                </a:xfrm>
                <a:custGeom>
                  <a:avLst/>
                  <a:gdLst>
                    <a:gd name="T0" fmla="*/ 1 w 60"/>
                    <a:gd name="T1" fmla="*/ 0 h 24"/>
                    <a:gd name="T2" fmla="*/ 0 w 60"/>
                    <a:gd name="T3" fmla="*/ 1 h 24"/>
                    <a:gd name="T4" fmla="*/ 2 w 60"/>
                    <a:gd name="T5" fmla="*/ 1 h 24"/>
                    <a:gd name="T6" fmla="*/ 2 w 60"/>
                    <a:gd name="T7" fmla="*/ 1 h 24"/>
                    <a:gd name="T8" fmla="*/ 1 w 60"/>
                    <a:gd name="T9" fmla="*/ 0 h 24"/>
                    <a:gd name="T10" fmla="*/ 0 60000 65536"/>
                    <a:gd name="T11" fmla="*/ 0 60000 65536"/>
                    <a:gd name="T12" fmla="*/ 0 60000 65536"/>
                    <a:gd name="T13" fmla="*/ 0 60000 65536"/>
                    <a:gd name="T14" fmla="*/ 0 60000 65536"/>
                    <a:gd name="T15" fmla="*/ 0 w 60"/>
                    <a:gd name="T16" fmla="*/ 0 h 24"/>
                    <a:gd name="T17" fmla="*/ 60 w 60"/>
                    <a:gd name="T18" fmla="*/ 24 h 24"/>
                  </a:gdLst>
                  <a:ahLst/>
                  <a:cxnLst>
                    <a:cxn ang="T10">
                      <a:pos x="T0" y="T1"/>
                    </a:cxn>
                    <a:cxn ang="T11">
                      <a:pos x="T2" y="T3"/>
                    </a:cxn>
                    <a:cxn ang="T12">
                      <a:pos x="T4" y="T5"/>
                    </a:cxn>
                    <a:cxn ang="T13">
                      <a:pos x="T6" y="T7"/>
                    </a:cxn>
                    <a:cxn ang="T14">
                      <a:pos x="T8" y="T9"/>
                    </a:cxn>
                  </a:cxnLst>
                  <a:rect l="T15" t="T16" r="T17" b="T18"/>
                  <a:pathLst>
                    <a:path w="60" h="24">
                      <a:moveTo>
                        <a:pt x="1" y="0"/>
                      </a:moveTo>
                      <a:lnTo>
                        <a:pt x="0" y="17"/>
                      </a:lnTo>
                      <a:lnTo>
                        <a:pt x="58" y="24"/>
                      </a:lnTo>
                      <a:lnTo>
                        <a:pt x="60" y="7"/>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3" name="Freeform 630"/>
                <p:cNvSpPr>
                  <a:spLocks/>
                </p:cNvSpPr>
                <p:nvPr/>
              </p:nvSpPr>
              <p:spPr bwMode="auto">
                <a:xfrm>
                  <a:off x="3830" y="3426"/>
                  <a:ext cx="15" cy="11"/>
                </a:xfrm>
                <a:custGeom>
                  <a:avLst/>
                  <a:gdLst>
                    <a:gd name="T0" fmla="*/ 1 w 30"/>
                    <a:gd name="T1" fmla="*/ 0 h 22"/>
                    <a:gd name="T2" fmla="*/ 0 w 30"/>
                    <a:gd name="T3" fmla="*/ 1 h 22"/>
                    <a:gd name="T4" fmla="*/ 1 w 30"/>
                    <a:gd name="T5" fmla="*/ 1 h 22"/>
                    <a:gd name="T6" fmla="*/ 1 w 30"/>
                    <a:gd name="T7" fmla="*/ 1 h 22"/>
                    <a:gd name="T8" fmla="*/ 1 w 30"/>
                    <a:gd name="T9" fmla="*/ 0 h 22"/>
                    <a:gd name="T10" fmla="*/ 0 60000 65536"/>
                    <a:gd name="T11" fmla="*/ 0 60000 65536"/>
                    <a:gd name="T12" fmla="*/ 0 60000 65536"/>
                    <a:gd name="T13" fmla="*/ 0 60000 65536"/>
                    <a:gd name="T14" fmla="*/ 0 60000 65536"/>
                    <a:gd name="T15" fmla="*/ 0 w 30"/>
                    <a:gd name="T16" fmla="*/ 0 h 22"/>
                    <a:gd name="T17" fmla="*/ 30 w 30"/>
                    <a:gd name="T18" fmla="*/ 22 h 22"/>
                  </a:gdLst>
                  <a:ahLst/>
                  <a:cxnLst>
                    <a:cxn ang="T10">
                      <a:pos x="T0" y="T1"/>
                    </a:cxn>
                    <a:cxn ang="T11">
                      <a:pos x="T2" y="T3"/>
                    </a:cxn>
                    <a:cxn ang="T12">
                      <a:pos x="T4" y="T5"/>
                    </a:cxn>
                    <a:cxn ang="T13">
                      <a:pos x="T6" y="T7"/>
                    </a:cxn>
                    <a:cxn ang="T14">
                      <a:pos x="T8" y="T9"/>
                    </a:cxn>
                  </a:cxnLst>
                  <a:rect l="T15" t="T16" r="T17" b="T18"/>
                  <a:pathLst>
                    <a:path w="30" h="22">
                      <a:moveTo>
                        <a:pt x="3" y="0"/>
                      </a:moveTo>
                      <a:lnTo>
                        <a:pt x="0" y="17"/>
                      </a:lnTo>
                      <a:lnTo>
                        <a:pt x="27" y="22"/>
                      </a:lnTo>
                      <a:lnTo>
                        <a:pt x="30" y="4"/>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4" name="Freeform 631"/>
                <p:cNvSpPr>
                  <a:spLocks/>
                </p:cNvSpPr>
                <p:nvPr/>
              </p:nvSpPr>
              <p:spPr bwMode="auto">
                <a:xfrm>
                  <a:off x="3844" y="3428"/>
                  <a:ext cx="16" cy="10"/>
                </a:xfrm>
                <a:custGeom>
                  <a:avLst/>
                  <a:gdLst>
                    <a:gd name="T0" fmla="*/ 1 w 30"/>
                    <a:gd name="T1" fmla="*/ 0 h 21"/>
                    <a:gd name="T2" fmla="*/ 0 w 30"/>
                    <a:gd name="T3" fmla="*/ 0 h 21"/>
                    <a:gd name="T4" fmla="*/ 1 w 30"/>
                    <a:gd name="T5" fmla="*/ 0 h 21"/>
                    <a:gd name="T6" fmla="*/ 2 w 30"/>
                    <a:gd name="T7" fmla="*/ 0 h 21"/>
                    <a:gd name="T8" fmla="*/ 1 w 30"/>
                    <a:gd name="T9" fmla="*/ 0 h 21"/>
                    <a:gd name="T10" fmla="*/ 0 60000 65536"/>
                    <a:gd name="T11" fmla="*/ 0 60000 65536"/>
                    <a:gd name="T12" fmla="*/ 0 60000 65536"/>
                    <a:gd name="T13" fmla="*/ 0 60000 65536"/>
                    <a:gd name="T14" fmla="*/ 0 60000 65536"/>
                    <a:gd name="T15" fmla="*/ 0 w 30"/>
                    <a:gd name="T16" fmla="*/ 0 h 21"/>
                    <a:gd name="T17" fmla="*/ 30 w 30"/>
                    <a:gd name="T18" fmla="*/ 21 h 21"/>
                  </a:gdLst>
                  <a:ahLst/>
                  <a:cxnLst>
                    <a:cxn ang="T10">
                      <a:pos x="T0" y="T1"/>
                    </a:cxn>
                    <a:cxn ang="T11">
                      <a:pos x="T2" y="T3"/>
                    </a:cxn>
                    <a:cxn ang="T12">
                      <a:pos x="T4" y="T5"/>
                    </a:cxn>
                    <a:cxn ang="T13">
                      <a:pos x="T6" y="T7"/>
                    </a:cxn>
                    <a:cxn ang="T14">
                      <a:pos x="T8" y="T9"/>
                    </a:cxn>
                  </a:cxnLst>
                  <a:rect l="T15" t="T16" r="T17" b="T18"/>
                  <a:pathLst>
                    <a:path w="30" h="21">
                      <a:moveTo>
                        <a:pt x="1" y="0"/>
                      </a:moveTo>
                      <a:lnTo>
                        <a:pt x="0" y="18"/>
                      </a:lnTo>
                      <a:lnTo>
                        <a:pt x="29" y="21"/>
                      </a:lnTo>
                      <a:lnTo>
                        <a:pt x="30" y="3"/>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5" name="Freeform 632"/>
                <p:cNvSpPr>
                  <a:spLocks/>
                </p:cNvSpPr>
                <p:nvPr/>
              </p:nvSpPr>
              <p:spPr bwMode="auto">
                <a:xfrm>
                  <a:off x="3859" y="3427"/>
                  <a:ext cx="22" cy="10"/>
                </a:xfrm>
                <a:custGeom>
                  <a:avLst/>
                  <a:gdLst>
                    <a:gd name="T0" fmla="*/ 0 w 45"/>
                    <a:gd name="T1" fmla="*/ 1 h 19"/>
                    <a:gd name="T2" fmla="*/ 0 w 45"/>
                    <a:gd name="T3" fmla="*/ 1 h 19"/>
                    <a:gd name="T4" fmla="*/ 1 w 45"/>
                    <a:gd name="T5" fmla="*/ 1 h 19"/>
                    <a:gd name="T6" fmla="*/ 1 w 45"/>
                    <a:gd name="T7" fmla="*/ 0 h 19"/>
                    <a:gd name="T8" fmla="*/ 0 w 45"/>
                    <a:gd name="T9" fmla="*/ 1 h 19"/>
                    <a:gd name="T10" fmla="*/ 0 60000 65536"/>
                    <a:gd name="T11" fmla="*/ 0 60000 65536"/>
                    <a:gd name="T12" fmla="*/ 0 60000 65536"/>
                    <a:gd name="T13" fmla="*/ 0 60000 65536"/>
                    <a:gd name="T14" fmla="*/ 0 60000 65536"/>
                    <a:gd name="T15" fmla="*/ 0 w 45"/>
                    <a:gd name="T16" fmla="*/ 0 h 19"/>
                    <a:gd name="T17" fmla="*/ 45 w 45"/>
                    <a:gd name="T18" fmla="*/ 19 h 19"/>
                  </a:gdLst>
                  <a:ahLst/>
                  <a:cxnLst>
                    <a:cxn ang="T10">
                      <a:pos x="T0" y="T1"/>
                    </a:cxn>
                    <a:cxn ang="T11">
                      <a:pos x="T2" y="T3"/>
                    </a:cxn>
                    <a:cxn ang="T12">
                      <a:pos x="T4" y="T5"/>
                    </a:cxn>
                    <a:cxn ang="T13">
                      <a:pos x="T6" y="T7"/>
                    </a:cxn>
                    <a:cxn ang="T14">
                      <a:pos x="T8" y="T9"/>
                    </a:cxn>
                  </a:cxnLst>
                  <a:rect l="T15" t="T16" r="T17" b="T18"/>
                  <a:pathLst>
                    <a:path w="45" h="19">
                      <a:moveTo>
                        <a:pt x="0" y="1"/>
                      </a:moveTo>
                      <a:lnTo>
                        <a:pt x="0" y="19"/>
                      </a:lnTo>
                      <a:lnTo>
                        <a:pt x="45" y="17"/>
                      </a:lnTo>
                      <a:lnTo>
                        <a:pt x="45"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6" name="Freeform 633"/>
                <p:cNvSpPr>
                  <a:spLocks/>
                </p:cNvSpPr>
                <p:nvPr/>
              </p:nvSpPr>
              <p:spPr bwMode="auto">
                <a:xfrm>
                  <a:off x="3881" y="3427"/>
                  <a:ext cx="14" cy="10"/>
                </a:xfrm>
                <a:custGeom>
                  <a:avLst/>
                  <a:gdLst>
                    <a:gd name="T0" fmla="*/ 1 w 28"/>
                    <a:gd name="T1" fmla="*/ 0 h 19"/>
                    <a:gd name="T2" fmla="*/ 0 w 28"/>
                    <a:gd name="T3" fmla="*/ 1 h 19"/>
                    <a:gd name="T4" fmla="*/ 1 w 28"/>
                    <a:gd name="T5" fmla="*/ 1 h 19"/>
                    <a:gd name="T6" fmla="*/ 1 w 28"/>
                    <a:gd name="T7" fmla="*/ 1 h 19"/>
                    <a:gd name="T8" fmla="*/ 1 w 28"/>
                    <a:gd name="T9" fmla="*/ 0 h 19"/>
                    <a:gd name="T10" fmla="*/ 0 60000 65536"/>
                    <a:gd name="T11" fmla="*/ 0 60000 65536"/>
                    <a:gd name="T12" fmla="*/ 0 60000 65536"/>
                    <a:gd name="T13" fmla="*/ 0 60000 65536"/>
                    <a:gd name="T14" fmla="*/ 0 60000 65536"/>
                    <a:gd name="T15" fmla="*/ 0 w 28"/>
                    <a:gd name="T16" fmla="*/ 0 h 19"/>
                    <a:gd name="T17" fmla="*/ 28 w 28"/>
                    <a:gd name="T18" fmla="*/ 19 h 19"/>
                  </a:gdLst>
                  <a:ahLst/>
                  <a:cxnLst>
                    <a:cxn ang="T10">
                      <a:pos x="T0" y="T1"/>
                    </a:cxn>
                    <a:cxn ang="T11">
                      <a:pos x="T2" y="T3"/>
                    </a:cxn>
                    <a:cxn ang="T12">
                      <a:pos x="T4" y="T5"/>
                    </a:cxn>
                    <a:cxn ang="T13">
                      <a:pos x="T6" y="T7"/>
                    </a:cxn>
                    <a:cxn ang="T14">
                      <a:pos x="T8" y="T9"/>
                    </a:cxn>
                  </a:cxnLst>
                  <a:rect l="T15" t="T16" r="T17" b="T18"/>
                  <a:pathLst>
                    <a:path w="28" h="19">
                      <a:moveTo>
                        <a:pt x="1" y="0"/>
                      </a:moveTo>
                      <a:lnTo>
                        <a:pt x="0" y="17"/>
                      </a:lnTo>
                      <a:lnTo>
                        <a:pt x="26" y="19"/>
                      </a:lnTo>
                      <a:lnTo>
                        <a:pt x="28" y="1"/>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7" name="Freeform 634"/>
                <p:cNvSpPr>
                  <a:spLocks/>
                </p:cNvSpPr>
                <p:nvPr/>
              </p:nvSpPr>
              <p:spPr bwMode="auto">
                <a:xfrm>
                  <a:off x="3895" y="3427"/>
                  <a:ext cx="16" cy="10"/>
                </a:xfrm>
                <a:custGeom>
                  <a:avLst/>
                  <a:gdLst>
                    <a:gd name="T0" fmla="*/ 0 w 32"/>
                    <a:gd name="T1" fmla="*/ 0 h 19"/>
                    <a:gd name="T2" fmla="*/ 0 w 32"/>
                    <a:gd name="T3" fmla="*/ 1 h 19"/>
                    <a:gd name="T4" fmla="*/ 1 w 32"/>
                    <a:gd name="T5" fmla="*/ 1 h 19"/>
                    <a:gd name="T6" fmla="*/ 1 w 32"/>
                    <a:gd name="T7" fmla="*/ 1 h 19"/>
                    <a:gd name="T8" fmla="*/ 0 w 32"/>
                    <a:gd name="T9" fmla="*/ 0 h 19"/>
                    <a:gd name="T10" fmla="*/ 0 60000 65536"/>
                    <a:gd name="T11" fmla="*/ 0 60000 65536"/>
                    <a:gd name="T12" fmla="*/ 0 60000 65536"/>
                    <a:gd name="T13" fmla="*/ 0 60000 65536"/>
                    <a:gd name="T14" fmla="*/ 0 60000 65536"/>
                    <a:gd name="T15" fmla="*/ 0 w 32"/>
                    <a:gd name="T16" fmla="*/ 0 h 19"/>
                    <a:gd name="T17" fmla="*/ 32 w 32"/>
                    <a:gd name="T18" fmla="*/ 19 h 19"/>
                  </a:gdLst>
                  <a:ahLst/>
                  <a:cxnLst>
                    <a:cxn ang="T10">
                      <a:pos x="T0" y="T1"/>
                    </a:cxn>
                    <a:cxn ang="T11">
                      <a:pos x="T2" y="T3"/>
                    </a:cxn>
                    <a:cxn ang="T12">
                      <a:pos x="T4" y="T5"/>
                    </a:cxn>
                    <a:cxn ang="T13">
                      <a:pos x="T6" y="T7"/>
                    </a:cxn>
                    <a:cxn ang="T14">
                      <a:pos x="T8" y="T9"/>
                    </a:cxn>
                  </a:cxnLst>
                  <a:rect l="T15" t="T16" r="T17" b="T18"/>
                  <a:pathLst>
                    <a:path w="32" h="19">
                      <a:moveTo>
                        <a:pt x="0" y="0"/>
                      </a:moveTo>
                      <a:lnTo>
                        <a:pt x="0" y="17"/>
                      </a:lnTo>
                      <a:lnTo>
                        <a:pt x="32" y="19"/>
                      </a:lnTo>
                      <a:lnTo>
                        <a:pt x="32" y="1"/>
                      </a:lnTo>
                      <a:lnTo>
                        <a:pt x="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8" name="Freeform 635"/>
                <p:cNvSpPr>
                  <a:spLocks/>
                </p:cNvSpPr>
                <p:nvPr/>
              </p:nvSpPr>
              <p:spPr bwMode="auto">
                <a:xfrm>
                  <a:off x="3911" y="3428"/>
                  <a:ext cx="21" cy="10"/>
                </a:xfrm>
                <a:custGeom>
                  <a:avLst/>
                  <a:gdLst>
                    <a:gd name="T0" fmla="*/ 1 w 42"/>
                    <a:gd name="T1" fmla="*/ 0 h 21"/>
                    <a:gd name="T2" fmla="*/ 0 w 42"/>
                    <a:gd name="T3" fmla="*/ 0 h 21"/>
                    <a:gd name="T4" fmla="*/ 2 w 42"/>
                    <a:gd name="T5" fmla="*/ 0 h 21"/>
                    <a:gd name="T6" fmla="*/ 2 w 42"/>
                    <a:gd name="T7" fmla="*/ 0 h 21"/>
                    <a:gd name="T8" fmla="*/ 1 w 42"/>
                    <a:gd name="T9" fmla="*/ 0 h 21"/>
                    <a:gd name="T10" fmla="*/ 0 60000 65536"/>
                    <a:gd name="T11" fmla="*/ 0 60000 65536"/>
                    <a:gd name="T12" fmla="*/ 0 60000 65536"/>
                    <a:gd name="T13" fmla="*/ 0 60000 65536"/>
                    <a:gd name="T14" fmla="*/ 0 60000 65536"/>
                    <a:gd name="T15" fmla="*/ 0 w 42"/>
                    <a:gd name="T16" fmla="*/ 0 h 21"/>
                    <a:gd name="T17" fmla="*/ 42 w 42"/>
                    <a:gd name="T18" fmla="*/ 21 h 21"/>
                  </a:gdLst>
                  <a:ahLst/>
                  <a:cxnLst>
                    <a:cxn ang="T10">
                      <a:pos x="T0" y="T1"/>
                    </a:cxn>
                    <a:cxn ang="T11">
                      <a:pos x="T2" y="T3"/>
                    </a:cxn>
                    <a:cxn ang="T12">
                      <a:pos x="T4" y="T5"/>
                    </a:cxn>
                    <a:cxn ang="T13">
                      <a:pos x="T6" y="T7"/>
                    </a:cxn>
                    <a:cxn ang="T14">
                      <a:pos x="T8" y="T9"/>
                    </a:cxn>
                  </a:cxnLst>
                  <a:rect l="T15" t="T16" r="T17" b="T18"/>
                  <a:pathLst>
                    <a:path w="42" h="21">
                      <a:moveTo>
                        <a:pt x="2" y="0"/>
                      </a:moveTo>
                      <a:lnTo>
                        <a:pt x="0" y="18"/>
                      </a:lnTo>
                      <a:lnTo>
                        <a:pt x="41" y="21"/>
                      </a:lnTo>
                      <a:lnTo>
                        <a:pt x="42" y="3"/>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9" name="Freeform 636"/>
                <p:cNvSpPr>
                  <a:spLocks/>
                </p:cNvSpPr>
                <p:nvPr/>
              </p:nvSpPr>
              <p:spPr bwMode="auto">
                <a:xfrm>
                  <a:off x="3931" y="3428"/>
                  <a:ext cx="17" cy="11"/>
                </a:xfrm>
                <a:custGeom>
                  <a:avLst/>
                  <a:gdLst>
                    <a:gd name="T0" fmla="*/ 0 w 35"/>
                    <a:gd name="T1" fmla="*/ 0 h 22"/>
                    <a:gd name="T2" fmla="*/ 0 w 35"/>
                    <a:gd name="T3" fmla="*/ 1 h 22"/>
                    <a:gd name="T4" fmla="*/ 1 w 35"/>
                    <a:gd name="T5" fmla="*/ 1 h 22"/>
                    <a:gd name="T6" fmla="*/ 1 w 35"/>
                    <a:gd name="T7" fmla="*/ 1 h 22"/>
                    <a:gd name="T8" fmla="*/ 0 w 35"/>
                    <a:gd name="T9" fmla="*/ 0 h 22"/>
                    <a:gd name="T10" fmla="*/ 0 60000 65536"/>
                    <a:gd name="T11" fmla="*/ 0 60000 65536"/>
                    <a:gd name="T12" fmla="*/ 0 60000 65536"/>
                    <a:gd name="T13" fmla="*/ 0 60000 65536"/>
                    <a:gd name="T14" fmla="*/ 0 60000 65536"/>
                    <a:gd name="T15" fmla="*/ 0 w 35"/>
                    <a:gd name="T16" fmla="*/ 0 h 22"/>
                    <a:gd name="T17" fmla="*/ 35 w 35"/>
                    <a:gd name="T18" fmla="*/ 22 h 22"/>
                  </a:gdLst>
                  <a:ahLst/>
                  <a:cxnLst>
                    <a:cxn ang="T10">
                      <a:pos x="T0" y="T1"/>
                    </a:cxn>
                    <a:cxn ang="T11">
                      <a:pos x="T2" y="T3"/>
                    </a:cxn>
                    <a:cxn ang="T12">
                      <a:pos x="T4" y="T5"/>
                    </a:cxn>
                    <a:cxn ang="T13">
                      <a:pos x="T6" y="T7"/>
                    </a:cxn>
                    <a:cxn ang="T14">
                      <a:pos x="T8" y="T9"/>
                    </a:cxn>
                  </a:cxnLst>
                  <a:rect l="T15" t="T16" r="T17" b="T18"/>
                  <a:pathLst>
                    <a:path w="35" h="22">
                      <a:moveTo>
                        <a:pt x="1" y="0"/>
                      </a:moveTo>
                      <a:lnTo>
                        <a:pt x="0" y="18"/>
                      </a:lnTo>
                      <a:lnTo>
                        <a:pt x="33" y="22"/>
                      </a:lnTo>
                      <a:lnTo>
                        <a:pt x="35" y="5"/>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0" name="Freeform 637"/>
                <p:cNvSpPr>
                  <a:spLocks/>
                </p:cNvSpPr>
                <p:nvPr/>
              </p:nvSpPr>
              <p:spPr bwMode="auto">
                <a:xfrm>
                  <a:off x="3948" y="3430"/>
                  <a:ext cx="18" cy="10"/>
                </a:xfrm>
                <a:custGeom>
                  <a:avLst/>
                  <a:gdLst>
                    <a:gd name="T0" fmla="*/ 0 w 37"/>
                    <a:gd name="T1" fmla="*/ 0 h 20"/>
                    <a:gd name="T2" fmla="*/ 0 w 37"/>
                    <a:gd name="T3" fmla="*/ 1 h 20"/>
                    <a:gd name="T4" fmla="*/ 1 w 37"/>
                    <a:gd name="T5" fmla="*/ 1 h 20"/>
                    <a:gd name="T6" fmla="*/ 1 w 37"/>
                    <a:gd name="T7" fmla="*/ 1 h 20"/>
                    <a:gd name="T8" fmla="*/ 0 w 37"/>
                    <a:gd name="T9" fmla="*/ 0 h 20"/>
                    <a:gd name="T10" fmla="*/ 0 60000 65536"/>
                    <a:gd name="T11" fmla="*/ 0 60000 65536"/>
                    <a:gd name="T12" fmla="*/ 0 60000 65536"/>
                    <a:gd name="T13" fmla="*/ 0 60000 65536"/>
                    <a:gd name="T14" fmla="*/ 0 60000 65536"/>
                    <a:gd name="T15" fmla="*/ 0 w 37"/>
                    <a:gd name="T16" fmla="*/ 0 h 20"/>
                    <a:gd name="T17" fmla="*/ 37 w 37"/>
                    <a:gd name="T18" fmla="*/ 20 h 20"/>
                  </a:gdLst>
                  <a:ahLst/>
                  <a:cxnLst>
                    <a:cxn ang="T10">
                      <a:pos x="T0" y="T1"/>
                    </a:cxn>
                    <a:cxn ang="T11">
                      <a:pos x="T2" y="T3"/>
                    </a:cxn>
                    <a:cxn ang="T12">
                      <a:pos x="T4" y="T5"/>
                    </a:cxn>
                    <a:cxn ang="T13">
                      <a:pos x="T6" y="T7"/>
                    </a:cxn>
                    <a:cxn ang="T14">
                      <a:pos x="T8" y="T9"/>
                    </a:cxn>
                  </a:cxnLst>
                  <a:rect l="T15" t="T16" r="T17" b="T18"/>
                  <a:pathLst>
                    <a:path w="37" h="20">
                      <a:moveTo>
                        <a:pt x="2" y="0"/>
                      </a:moveTo>
                      <a:lnTo>
                        <a:pt x="0" y="17"/>
                      </a:lnTo>
                      <a:lnTo>
                        <a:pt x="35" y="20"/>
                      </a:lnTo>
                      <a:lnTo>
                        <a:pt x="37" y="3"/>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1" name="Freeform 638"/>
                <p:cNvSpPr>
                  <a:spLocks/>
                </p:cNvSpPr>
                <p:nvPr/>
              </p:nvSpPr>
              <p:spPr bwMode="auto">
                <a:xfrm>
                  <a:off x="3965" y="3432"/>
                  <a:ext cx="15" cy="9"/>
                </a:xfrm>
                <a:custGeom>
                  <a:avLst/>
                  <a:gdLst>
                    <a:gd name="T0" fmla="*/ 0 w 31"/>
                    <a:gd name="T1" fmla="*/ 0 h 18"/>
                    <a:gd name="T2" fmla="*/ 0 w 31"/>
                    <a:gd name="T3" fmla="*/ 1 h 18"/>
                    <a:gd name="T4" fmla="*/ 0 w 31"/>
                    <a:gd name="T5" fmla="*/ 1 h 18"/>
                    <a:gd name="T6" fmla="*/ 0 w 31"/>
                    <a:gd name="T7" fmla="*/ 1 h 18"/>
                    <a:gd name="T8" fmla="*/ 0 w 31"/>
                    <a:gd name="T9" fmla="*/ 0 h 18"/>
                    <a:gd name="T10" fmla="*/ 0 60000 65536"/>
                    <a:gd name="T11" fmla="*/ 0 60000 65536"/>
                    <a:gd name="T12" fmla="*/ 0 60000 65536"/>
                    <a:gd name="T13" fmla="*/ 0 60000 65536"/>
                    <a:gd name="T14" fmla="*/ 0 60000 65536"/>
                    <a:gd name="T15" fmla="*/ 0 w 31"/>
                    <a:gd name="T16" fmla="*/ 0 h 18"/>
                    <a:gd name="T17" fmla="*/ 31 w 31"/>
                    <a:gd name="T18" fmla="*/ 18 h 18"/>
                  </a:gdLst>
                  <a:ahLst/>
                  <a:cxnLst>
                    <a:cxn ang="T10">
                      <a:pos x="T0" y="T1"/>
                    </a:cxn>
                    <a:cxn ang="T11">
                      <a:pos x="T2" y="T3"/>
                    </a:cxn>
                    <a:cxn ang="T12">
                      <a:pos x="T4" y="T5"/>
                    </a:cxn>
                    <a:cxn ang="T13">
                      <a:pos x="T6" y="T7"/>
                    </a:cxn>
                    <a:cxn ang="T14">
                      <a:pos x="T8" y="T9"/>
                    </a:cxn>
                  </a:cxnLst>
                  <a:rect l="T15" t="T16" r="T17" b="T18"/>
                  <a:pathLst>
                    <a:path w="31" h="18">
                      <a:moveTo>
                        <a:pt x="2" y="0"/>
                      </a:moveTo>
                      <a:lnTo>
                        <a:pt x="0" y="17"/>
                      </a:lnTo>
                      <a:lnTo>
                        <a:pt x="29" y="18"/>
                      </a:lnTo>
                      <a:lnTo>
                        <a:pt x="31" y="1"/>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2" name="Freeform 639"/>
                <p:cNvSpPr>
                  <a:spLocks/>
                </p:cNvSpPr>
                <p:nvPr/>
              </p:nvSpPr>
              <p:spPr bwMode="auto">
                <a:xfrm>
                  <a:off x="3980" y="3432"/>
                  <a:ext cx="19" cy="10"/>
                </a:xfrm>
                <a:custGeom>
                  <a:avLst/>
                  <a:gdLst>
                    <a:gd name="T0" fmla="*/ 0 w 38"/>
                    <a:gd name="T1" fmla="*/ 0 h 19"/>
                    <a:gd name="T2" fmla="*/ 0 w 38"/>
                    <a:gd name="T3" fmla="*/ 1 h 19"/>
                    <a:gd name="T4" fmla="*/ 2 w 38"/>
                    <a:gd name="T5" fmla="*/ 1 h 19"/>
                    <a:gd name="T6" fmla="*/ 2 w 38"/>
                    <a:gd name="T7" fmla="*/ 1 h 19"/>
                    <a:gd name="T8" fmla="*/ 0 w 38"/>
                    <a:gd name="T9" fmla="*/ 0 h 19"/>
                    <a:gd name="T10" fmla="*/ 0 60000 65536"/>
                    <a:gd name="T11" fmla="*/ 0 60000 65536"/>
                    <a:gd name="T12" fmla="*/ 0 60000 65536"/>
                    <a:gd name="T13" fmla="*/ 0 60000 65536"/>
                    <a:gd name="T14" fmla="*/ 0 60000 65536"/>
                    <a:gd name="T15" fmla="*/ 0 w 38"/>
                    <a:gd name="T16" fmla="*/ 0 h 19"/>
                    <a:gd name="T17" fmla="*/ 38 w 38"/>
                    <a:gd name="T18" fmla="*/ 19 h 19"/>
                  </a:gdLst>
                  <a:ahLst/>
                  <a:cxnLst>
                    <a:cxn ang="T10">
                      <a:pos x="T0" y="T1"/>
                    </a:cxn>
                    <a:cxn ang="T11">
                      <a:pos x="T2" y="T3"/>
                    </a:cxn>
                    <a:cxn ang="T12">
                      <a:pos x="T4" y="T5"/>
                    </a:cxn>
                    <a:cxn ang="T13">
                      <a:pos x="T6" y="T7"/>
                    </a:cxn>
                    <a:cxn ang="T14">
                      <a:pos x="T8" y="T9"/>
                    </a:cxn>
                  </a:cxnLst>
                  <a:rect l="T15" t="T16" r="T17" b="T18"/>
                  <a:pathLst>
                    <a:path w="38" h="19">
                      <a:moveTo>
                        <a:pt x="0" y="0"/>
                      </a:moveTo>
                      <a:lnTo>
                        <a:pt x="0" y="17"/>
                      </a:lnTo>
                      <a:lnTo>
                        <a:pt x="38" y="19"/>
                      </a:lnTo>
                      <a:lnTo>
                        <a:pt x="38" y="1"/>
                      </a:lnTo>
                      <a:lnTo>
                        <a:pt x="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3" name="Freeform 640"/>
                <p:cNvSpPr>
                  <a:spLocks/>
                </p:cNvSpPr>
                <p:nvPr/>
              </p:nvSpPr>
              <p:spPr bwMode="auto">
                <a:xfrm>
                  <a:off x="3378" y="3096"/>
                  <a:ext cx="5" cy="9"/>
                </a:xfrm>
                <a:custGeom>
                  <a:avLst/>
                  <a:gdLst>
                    <a:gd name="T0" fmla="*/ 0 w 10"/>
                    <a:gd name="T1" fmla="*/ 1 h 18"/>
                    <a:gd name="T2" fmla="*/ 1 w 10"/>
                    <a:gd name="T3" fmla="*/ 1 h 18"/>
                    <a:gd name="T4" fmla="*/ 1 w 10"/>
                    <a:gd name="T5" fmla="*/ 1 h 18"/>
                    <a:gd name="T6" fmla="*/ 1 w 10"/>
                    <a:gd name="T7" fmla="*/ 0 h 18"/>
                    <a:gd name="T8" fmla="*/ 0 w 10"/>
                    <a:gd name="T9" fmla="*/ 1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0" y="2"/>
                      </a:moveTo>
                      <a:lnTo>
                        <a:pt x="5" y="18"/>
                      </a:lnTo>
                      <a:lnTo>
                        <a:pt x="10" y="16"/>
                      </a:lnTo>
                      <a:lnTo>
                        <a:pt x="4" y="0"/>
                      </a:lnTo>
                      <a:lnTo>
                        <a:pt x="0" y="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4" name="Freeform 641"/>
                <p:cNvSpPr>
                  <a:spLocks/>
                </p:cNvSpPr>
                <p:nvPr/>
              </p:nvSpPr>
              <p:spPr bwMode="auto">
                <a:xfrm>
                  <a:off x="3381" y="3087"/>
                  <a:ext cx="39" cy="17"/>
                </a:xfrm>
                <a:custGeom>
                  <a:avLst/>
                  <a:gdLst>
                    <a:gd name="T0" fmla="*/ 0 w 79"/>
                    <a:gd name="T1" fmla="*/ 1 h 34"/>
                    <a:gd name="T2" fmla="*/ 0 w 79"/>
                    <a:gd name="T3" fmla="*/ 2 h 34"/>
                    <a:gd name="T4" fmla="*/ 2 w 79"/>
                    <a:gd name="T5" fmla="*/ 1 h 34"/>
                    <a:gd name="T6" fmla="*/ 2 w 79"/>
                    <a:gd name="T7" fmla="*/ 0 h 34"/>
                    <a:gd name="T8" fmla="*/ 0 w 79"/>
                    <a:gd name="T9" fmla="*/ 1 h 34"/>
                    <a:gd name="T10" fmla="*/ 0 60000 65536"/>
                    <a:gd name="T11" fmla="*/ 0 60000 65536"/>
                    <a:gd name="T12" fmla="*/ 0 60000 65536"/>
                    <a:gd name="T13" fmla="*/ 0 60000 65536"/>
                    <a:gd name="T14" fmla="*/ 0 60000 65536"/>
                    <a:gd name="T15" fmla="*/ 0 w 79"/>
                    <a:gd name="T16" fmla="*/ 0 h 34"/>
                    <a:gd name="T17" fmla="*/ 79 w 79"/>
                    <a:gd name="T18" fmla="*/ 34 h 34"/>
                  </a:gdLst>
                  <a:ahLst/>
                  <a:cxnLst>
                    <a:cxn ang="T10">
                      <a:pos x="T0" y="T1"/>
                    </a:cxn>
                    <a:cxn ang="T11">
                      <a:pos x="T2" y="T3"/>
                    </a:cxn>
                    <a:cxn ang="T12">
                      <a:pos x="T4" y="T5"/>
                    </a:cxn>
                    <a:cxn ang="T13">
                      <a:pos x="T6" y="T7"/>
                    </a:cxn>
                    <a:cxn ang="T14">
                      <a:pos x="T8" y="T9"/>
                    </a:cxn>
                  </a:cxnLst>
                  <a:rect l="T15" t="T16" r="T17" b="T18"/>
                  <a:pathLst>
                    <a:path w="79" h="34">
                      <a:moveTo>
                        <a:pt x="0" y="18"/>
                      </a:moveTo>
                      <a:lnTo>
                        <a:pt x="5" y="34"/>
                      </a:lnTo>
                      <a:lnTo>
                        <a:pt x="79" y="16"/>
                      </a:lnTo>
                      <a:lnTo>
                        <a:pt x="75" y="0"/>
                      </a:lnTo>
                      <a:lnTo>
                        <a:pt x="0" y="1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5" name="Freeform 642"/>
                <p:cNvSpPr>
                  <a:spLocks/>
                </p:cNvSpPr>
                <p:nvPr/>
              </p:nvSpPr>
              <p:spPr bwMode="auto">
                <a:xfrm>
                  <a:off x="3418" y="3084"/>
                  <a:ext cx="13" cy="11"/>
                </a:xfrm>
                <a:custGeom>
                  <a:avLst/>
                  <a:gdLst>
                    <a:gd name="T0" fmla="*/ 0 w 26"/>
                    <a:gd name="T1" fmla="*/ 1 h 22"/>
                    <a:gd name="T2" fmla="*/ 1 w 26"/>
                    <a:gd name="T3" fmla="*/ 1 h 22"/>
                    <a:gd name="T4" fmla="*/ 1 w 26"/>
                    <a:gd name="T5" fmla="*/ 1 h 22"/>
                    <a:gd name="T6" fmla="*/ 1 w 26"/>
                    <a:gd name="T7" fmla="*/ 0 h 22"/>
                    <a:gd name="T8" fmla="*/ 0 w 26"/>
                    <a:gd name="T9" fmla="*/ 1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0" y="4"/>
                      </a:moveTo>
                      <a:lnTo>
                        <a:pt x="3" y="22"/>
                      </a:lnTo>
                      <a:lnTo>
                        <a:pt x="26" y="17"/>
                      </a:lnTo>
                      <a:lnTo>
                        <a:pt x="23"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6" name="Freeform 643"/>
                <p:cNvSpPr>
                  <a:spLocks/>
                </p:cNvSpPr>
                <p:nvPr/>
              </p:nvSpPr>
              <p:spPr bwMode="auto">
                <a:xfrm>
                  <a:off x="3429" y="3078"/>
                  <a:ext cx="23" cy="15"/>
                </a:xfrm>
                <a:custGeom>
                  <a:avLst/>
                  <a:gdLst>
                    <a:gd name="T0" fmla="*/ 0 w 46"/>
                    <a:gd name="T1" fmla="*/ 1 h 29"/>
                    <a:gd name="T2" fmla="*/ 1 w 46"/>
                    <a:gd name="T3" fmla="*/ 1 h 29"/>
                    <a:gd name="T4" fmla="*/ 2 w 46"/>
                    <a:gd name="T5" fmla="*/ 1 h 29"/>
                    <a:gd name="T6" fmla="*/ 2 w 46"/>
                    <a:gd name="T7" fmla="*/ 0 h 29"/>
                    <a:gd name="T8" fmla="*/ 0 w 46"/>
                    <a:gd name="T9" fmla="*/ 1 h 29"/>
                    <a:gd name="T10" fmla="*/ 0 60000 65536"/>
                    <a:gd name="T11" fmla="*/ 0 60000 65536"/>
                    <a:gd name="T12" fmla="*/ 0 60000 65536"/>
                    <a:gd name="T13" fmla="*/ 0 60000 65536"/>
                    <a:gd name="T14" fmla="*/ 0 60000 65536"/>
                    <a:gd name="T15" fmla="*/ 0 w 46"/>
                    <a:gd name="T16" fmla="*/ 0 h 29"/>
                    <a:gd name="T17" fmla="*/ 46 w 46"/>
                    <a:gd name="T18" fmla="*/ 29 h 29"/>
                  </a:gdLst>
                  <a:ahLst/>
                  <a:cxnLst>
                    <a:cxn ang="T10">
                      <a:pos x="T0" y="T1"/>
                    </a:cxn>
                    <a:cxn ang="T11">
                      <a:pos x="T2" y="T3"/>
                    </a:cxn>
                    <a:cxn ang="T12">
                      <a:pos x="T4" y="T5"/>
                    </a:cxn>
                    <a:cxn ang="T13">
                      <a:pos x="T6" y="T7"/>
                    </a:cxn>
                    <a:cxn ang="T14">
                      <a:pos x="T8" y="T9"/>
                    </a:cxn>
                  </a:cxnLst>
                  <a:rect l="T15" t="T16" r="T17" b="T18"/>
                  <a:pathLst>
                    <a:path w="46" h="29">
                      <a:moveTo>
                        <a:pt x="0" y="13"/>
                      </a:moveTo>
                      <a:lnTo>
                        <a:pt x="5" y="29"/>
                      </a:lnTo>
                      <a:lnTo>
                        <a:pt x="46" y="16"/>
                      </a:lnTo>
                      <a:lnTo>
                        <a:pt x="40" y="0"/>
                      </a:lnTo>
                      <a:lnTo>
                        <a:pt x="0"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7" name="Freeform 644"/>
                <p:cNvSpPr>
                  <a:spLocks/>
                </p:cNvSpPr>
                <p:nvPr/>
              </p:nvSpPr>
              <p:spPr bwMode="auto">
                <a:xfrm>
                  <a:off x="3450" y="3076"/>
                  <a:ext cx="11" cy="10"/>
                </a:xfrm>
                <a:custGeom>
                  <a:avLst/>
                  <a:gdLst>
                    <a:gd name="T0" fmla="*/ 0 w 22"/>
                    <a:gd name="T1" fmla="*/ 1 h 20"/>
                    <a:gd name="T2" fmla="*/ 1 w 22"/>
                    <a:gd name="T3" fmla="*/ 1 h 20"/>
                    <a:gd name="T4" fmla="*/ 1 w 22"/>
                    <a:gd name="T5" fmla="*/ 1 h 20"/>
                    <a:gd name="T6" fmla="*/ 1 w 22"/>
                    <a:gd name="T7" fmla="*/ 0 h 20"/>
                    <a:gd name="T8" fmla="*/ 0 w 22"/>
                    <a:gd name="T9" fmla="*/ 1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4"/>
                      </a:moveTo>
                      <a:lnTo>
                        <a:pt x="4" y="20"/>
                      </a:lnTo>
                      <a:lnTo>
                        <a:pt x="22" y="16"/>
                      </a:lnTo>
                      <a:lnTo>
                        <a:pt x="17"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8" name="Freeform 645"/>
                <p:cNvSpPr>
                  <a:spLocks/>
                </p:cNvSpPr>
                <p:nvPr/>
              </p:nvSpPr>
              <p:spPr bwMode="auto">
                <a:xfrm>
                  <a:off x="3459" y="3070"/>
                  <a:ext cx="24" cy="14"/>
                </a:xfrm>
                <a:custGeom>
                  <a:avLst/>
                  <a:gdLst>
                    <a:gd name="T0" fmla="*/ 0 w 50"/>
                    <a:gd name="T1" fmla="*/ 1 h 28"/>
                    <a:gd name="T2" fmla="*/ 0 w 50"/>
                    <a:gd name="T3" fmla="*/ 1 h 28"/>
                    <a:gd name="T4" fmla="*/ 1 w 50"/>
                    <a:gd name="T5" fmla="*/ 1 h 28"/>
                    <a:gd name="T6" fmla="*/ 1 w 50"/>
                    <a:gd name="T7" fmla="*/ 0 h 28"/>
                    <a:gd name="T8" fmla="*/ 0 w 50"/>
                    <a:gd name="T9" fmla="*/ 1 h 28"/>
                    <a:gd name="T10" fmla="*/ 0 60000 65536"/>
                    <a:gd name="T11" fmla="*/ 0 60000 65536"/>
                    <a:gd name="T12" fmla="*/ 0 60000 65536"/>
                    <a:gd name="T13" fmla="*/ 0 60000 65536"/>
                    <a:gd name="T14" fmla="*/ 0 60000 65536"/>
                    <a:gd name="T15" fmla="*/ 0 w 50"/>
                    <a:gd name="T16" fmla="*/ 0 h 28"/>
                    <a:gd name="T17" fmla="*/ 50 w 50"/>
                    <a:gd name="T18" fmla="*/ 28 h 28"/>
                  </a:gdLst>
                  <a:ahLst/>
                  <a:cxnLst>
                    <a:cxn ang="T10">
                      <a:pos x="T0" y="T1"/>
                    </a:cxn>
                    <a:cxn ang="T11">
                      <a:pos x="T2" y="T3"/>
                    </a:cxn>
                    <a:cxn ang="T12">
                      <a:pos x="T4" y="T5"/>
                    </a:cxn>
                    <a:cxn ang="T13">
                      <a:pos x="T6" y="T7"/>
                    </a:cxn>
                    <a:cxn ang="T14">
                      <a:pos x="T8" y="T9"/>
                    </a:cxn>
                  </a:cxnLst>
                  <a:rect l="T15" t="T16" r="T17" b="T18"/>
                  <a:pathLst>
                    <a:path w="50" h="28">
                      <a:moveTo>
                        <a:pt x="0" y="12"/>
                      </a:moveTo>
                      <a:lnTo>
                        <a:pt x="5" y="28"/>
                      </a:lnTo>
                      <a:lnTo>
                        <a:pt x="50" y="16"/>
                      </a:lnTo>
                      <a:lnTo>
                        <a:pt x="45" y="0"/>
                      </a:lnTo>
                      <a:lnTo>
                        <a:pt x="0" y="1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9" name="Freeform 646"/>
                <p:cNvSpPr>
                  <a:spLocks/>
                </p:cNvSpPr>
                <p:nvPr/>
              </p:nvSpPr>
              <p:spPr bwMode="auto">
                <a:xfrm>
                  <a:off x="3482" y="3068"/>
                  <a:ext cx="22" cy="10"/>
                </a:xfrm>
                <a:custGeom>
                  <a:avLst/>
                  <a:gdLst>
                    <a:gd name="T0" fmla="*/ 0 w 45"/>
                    <a:gd name="T1" fmla="*/ 1 h 20"/>
                    <a:gd name="T2" fmla="*/ 0 w 45"/>
                    <a:gd name="T3" fmla="*/ 1 h 20"/>
                    <a:gd name="T4" fmla="*/ 1 w 45"/>
                    <a:gd name="T5" fmla="*/ 1 h 20"/>
                    <a:gd name="T6" fmla="*/ 1 w 45"/>
                    <a:gd name="T7" fmla="*/ 0 h 20"/>
                    <a:gd name="T8" fmla="*/ 0 w 45"/>
                    <a:gd name="T9" fmla="*/ 1 h 20"/>
                    <a:gd name="T10" fmla="*/ 0 60000 65536"/>
                    <a:gd name="T11" fmla="*/ 0 60000 65536"/>
                    <a:gd name="T12" fmla="*/ 0 60000 65536"/>
                    <a:gd name="T13" fmla="*/ 0 60000 65536"/>
                    <a:gd name="T14" fmla="*/ 0 60000 65536"/>
                    <a:gd name="T15" fmla="*/ 0 w 45"/>
                    <a:gd name="T16" fmla="*/ 0 h 20"/>
                    <a:gd name="T17" fmla="*/ 45 w 45"/>
                    <a:gd name="T18" fmla="*/ 20 h 20"/>
                  </a:gdLst>
                  <a:ahLst/>
                  <a:cxnLst>
                    <a:cxn ang="T10">
                      <a:pos x="T0" y="T1"/>
                    </a:cxn>
                    <a:cxn ang="T11">
                      <a:pos x="T2" y="T3"/>
                    </a:cxn>
                    <a:cxn ang="T12">
                      <a:pos x="T4" y="T5"/>
                    </a:cxn>
                    <a:cxn ang="T13">
                      <a:pos x="T6" y="T7"/>
                    </a:cxn>
                    <a:cxn ang="T14">
                      <a:pos x="T8" y="T9"/>
                    </a:cxn>
                  </a:cxnLst>
                  <a:rect l="T15" t="T16" r="T17" b="T18"/>
                  <a:pathLst>
                    <a:path w="45" h="20">
                      <a:moveTo>
                        <a:pt x="0" y="3"/>
                      </a:moveTo>
                      <a:lnTo>
                        <a:pt x="1" y="20"/>
                      </a:lnTo>
                      <a:lnTo>
                        <a:pt x="45" y="17"/>
                      </a:lnTo>
                      <a:lnTo>
                        <a:pt x="43"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0" name="Freeform 647"/>
                <p:cNvSpPr>
                  <a:spLocks/>
                </p:cNvSpPr>
                <p:nvPr/>
              </p:nvSpPr>
              <p:spPr bwMode="auto">
                <a:xfrm>
                  <a:off x="3503" y="3068"/>
                  <a:ext cx="9" cy="10"/>
                </a:xfrm>
                <a:custGeom>
                  <a:avLst/>
                  <a:gdLst>
                    <a:gd name="T0" fmla="*/ 0 w 19"/>
                    <a:gd name="T1" fmla="*/ 0 h 20"/>
                    <a:gd name="T2" fmla="*/ 0 w 19"/>
                    <a:gd name="T3" fmla="*/ 1 h 20"/>
                    <a:gd name="T4" fmla="*/ 0 w 19"/>
                    <a:gd name="T5" fmla="*/ 1 h 20"/>
                    <a:gd name="T6" fmla="*/ 0 w 19"/>
                    <a:gd name="T7" fmla="*/ 1 h 20"/>
                    <a:gd name="T8" fmla="*/ 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3" y="0"/>
                      </a:moveTo>
                      <a:lnTo>
                        <a:pt x="0" y="17"/>
                      </a:lnTo>
                      <a:lnTo>
                        <a:pt x="16" y="20"/>
                      </a:lnTo>
                      <a:lnTo>
                        <a:pt x="19"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1" name="Freeform 648"/>
                <p:cNvSpPr>
                  <a:spLocks/>
                </p:cNvSpPr>
                <p:nvPr/>
              </p:nvSpPr>
              <p:spPr bwMode="auto">
                <a:xfrm>
                  <a:off x="3512" y="3067"/>
                  <a:ext cx="22" cy="10"/>
                </a:xfrm>
                <a:custGeom>
                  <a:avLst/>
                  <a:gdLst>
                    <a:gd name="T0" fmla="*/ 0 w 45"/>
                    <a:gd name="T1" fmla="*/ 1 h 19"/>
                    <a:gd name="T2" fmla="*/ 0 w 45"/>
                    <a:gd name="T3" fmla="*/ 1 h 19"/>
                    <a:gd name="T4" fmla="*/ 1 w 45"/>
                    <a:gd name="T5" fmla="*/ 1 h 19"/>
                    <a:gd name="T6" fmla="*/ 1 w 45"/>
                    <a:gd name="T7" fmla="*/ 0 h 19"/>
                    <a:gd name="T8" fmla="*/ 0 w 45"/>
                    <a:gd name="T9" fmla="*/ 1 h 19"/>
                    <a:gd name="T10" fmla="*/ 0 60000 65536"/>
                    <a:gd name="T11" fmla="*/ 0 60000 65536"/>
                    <a:gd name="T12" fmla="*/ 0 60000 65536"/>
                    <a:gd name="T13" fmla="*/ 0 60000 65536"/>
                    <a:gd name="T14" fmla="*/ 0 60000 65536"/>
                    <a:gd name="T15" fmla="*/ 0 w 45"/>
                    <a:gd name="T16" fmla="*/ 0 h 19"/>
                    <a:gd name="T17" fmla="*/ 45 w 45"/>
                    <a:gd name="T18" fmla="*/ 19 h 19"/>
                  </a:gdLst>
                  <a:ahLst/>
                  <a:cxnLst>
                    <a:cxn ang="T10">
                      <a:pos x="T0" y="T1"/>
                    </a:cxn>
                    <a:cxn ang="T11">
                      <a:pos x="T2" y="T3"/>
                    </a:cxn>
                    <a:cxn ang="T12">
                      <a:pos x="T4" y="T5"/>
                    </a:cxn>
                    <a:cxn ang="T13">
                      <a:pos x="T6" y="T7"/>
                    </a:cxn>
                    <a:cxn ang="T14">
                      <a:pos x="T8" y="T9"/>
                    </a:cxn>
                  </a:cxnLst>
                  <a:rect l="T15" t="T16" r="T17" b="T18"/>
                  <a:pathLst>
                    <a:path w="45" h="19">
                      <a:moveTo>
                        <a:pt x="0" y="2"/>
                      </a:moveTo>
                      <a:lnTo>
                        <a:pt x="0" y="19"/>
                      </a:lnTo>
                      <a:lnTo>
                        <a:pt x="45" y="18"/>
                      </a:lnTo>
                      <a:lnTo>
                        <a:pt x="45" y="0"/>
                      </a:lnTo>
                      <a:lnTo>
                        <a:pt x="0" y="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2" name="Freeform 649"/>
                <p:cNvSpPr>
                  <a:spLocks/>
                </p:cNvSpPr>
                <p:nvPr/>
              </p:nvSpPr>
              <p:spPr bwMode="auto">
                <a:xfrm>
                  <a:off x="3534" y="3067"/>
                  <a:ext cx="22" cy="10"/>
                </a:xfrm>
                <a:custGeom>
                  <a:avLst/>
                  <a:gdLst>
                    <a:gd name="T0" fmla="*/ 0 w 43"/>
                    <a:gd name="T1" fmla="*/ 0 h 19"/>
                    <a:gd name="T2" fmla="*/ 0 w 43"/>
                    <a:gd name="T3" fmla="*/ 1 h 19"/>
                    <a:gd name="T4" fmla="*/ 2 w 43"/>
                    <a:gd name="T5" fmla="*/ 1 h 19"/>
                    <a:gd name="T6" fmla="*/ 2 w 43"/>
                    <a:gd name="T7" fmla="*/ 1 h 19"/>
                    <a:gd name="T8" fmla="*/ 0 w 43"/>
                    <a:gd name="T9" fmla="*/ 0 h 19"/>
                    <a:gd name="T10" fmla="*/ 0 60000 65536"/>
                    <a:gd name="T11" fmla="*/ 0 60000 65536"/>
                    <a:gd name="T12" fmla="*/ 0 60000 65536"/>
                    <a:gd name="T13" fmla="*/ 0 60000 65536"/>
                    <a:gd name="T14" fmla="*/ 0 60000 65536"/>
                    <a:gd name="T15" fmla="*/ 0 w 43"/>
                    <a:gd name="T16" fmla="*/ 0 h 19"/>
                    <a:gd name="T17" fmla="*/ 43 w 43"/>
                    <a:gd name="T18" fmla="*/ 19 h 19"/>
                  </a:gdLst>
                  <a:ahLst/>
                  <a:cxnLst>
                    <a:cxn ang="T10">
                      <a:pos x="T0" y="T1"/>
                    </a:cxn>
                    <a:cxn ang="T11">
                      <a:pos x="T2" y="T3"/>
                    </a:cxn>
                    <a:cxn ang="T12">
                      <a:pos x="T4" y="T5"/>
                    </a:cxn>
                    <a:cxn ang="T13">
                      <a:pos x="T6" y="T7"/>
                    </a:cxn>
                    <a:cxn ang="T14">
                      <a:pos x="T8" y="T9"/>
                    </a:cxn>
                  </a:cxnLst>
                  <a:rect l="T15" t="T16" r="T17" b="T18"/>
                  <a:pathLst>
                    <a:path w="43" h="19">
                      <a:moveTo>
                        <a:pt x="0" y="0"/>
                      </a:moveTo>
                      <a:lnTo>
                        <a:pt x="0" y="18"/>
                      </a:lnTo>
                      <a:lnTo>
                        <a:pt x="43" y="19"/>
                      </a:lnTo>
                      <a:lnTo>
                        <a:pt x="43"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3" name="Freeform 650"/>
                <p:cNvSpPr>
                  <a:spLocks/>
                </p:cNvSpPr>
                <p:nvPr/>
              </p:nvSpPr>
              <p:spPr bwMode="auto">
                <a:xfrm>
                  <a:off x="3555" y="3068"/>
                  <a:ext cx="8" cy="10"/>
                </a:xfrm>
                <a:custGeom>
                  <a:avLst/>
                  <a:gdLst>
                    <a:gd name="T0" fmla="*/ 1 w 16"/>
                    <a:gd name="T1" fmla="*/ 0 h 20"/>
                    <a:gd name="T2" fmla="*/ 0 w 16"/>
                    <a:gd name="T3" fmla="*/ 1 h 20"/>
                    <a:gd name="T4" fmla="*/ 1 w 16"/>
                    <a:gd name="T5" fmla="*/ 1 h 20"/>
                    <a:gd name="T6" fmla="*/ 1 w 16"/>
                    <a:gd name="T7" fmla="*/ 1 h 20"/>
                    <a:gd name="T8" fmla="*/ 1 w 16"/>
                    <a:gd name="T9" fmla="*/ 0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3" y="0"/>
                      </a:moveTo>
                      <a:lnTo>
                        <a:pt x="0" y="17"/>
                      </a:lnTo>
                      <a:lnTo>
                        <a:pt x="13" y="20"/>
                      </a:lnTo>
                      <a:lnTo>
                        <a:pt x="16"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4" name="Freeform 651"/>
                <p:cNvSpPr>
                  <a:spLocks/>
                </p:cNvSpPr>
                <p:nvPr/>
              </p:nvSpPr>
              <p:spPr bwMode="auto">
                <a:xfrm>
                  <a:off x="3563" y="3069"/>
                  <a:ext cx="24" cy="11"/>
                </a:xfrm>
                <a:custGeom>
                  <a:avLst/>
                  <a:gdLst>
                    <a:gd name="T0" fmla="*/ 1 w 48"/>
                    <a:gd name="T1" fmla="*/ 0 h 21"/>
                    <a:gd name="T2" fmla="*/ 0 w 48"/>
                    <a:gd name="T3" fmla="*/ 1 h 21"/>
                    <a:gd name="T4" fmla="*/ 2 w 48"/>
                    <a:gd name="T5" fmla="*/ 1 h 21"/>
                    <a:gd name="T6" fmla="*/ 2 w 48"/>
                    <a:gd name="T7" fmla="*/ 1 h 21"/>
                    <a:gd name="T8" fmla="*/ 1 w 48"/>
                    <a:gd name="T9" fmla="*/ 0 h 21"/>
                    <a:gd name="T10" fmla="*/ 0 60000 65536"/>
                    <a:gd name="T11" fmla="*/ 0 60000 65536"/>
                    <a:gd name="T12" fmla="*/ 0 60000 65536"/>
                    <a:gd name="T13" fmla="*/ 0 60000 65536"/>
                    <a:gd name="T14" fmla="*/ 0 60000 65536"/>
                    <a:gd name="T15" fmla="*/ 0 w 48"/>
                    <a:gd name="T16" fmla="*/ 0 h 21"/>
                    <a:gd name="T17" fmla="*/ 48 w 48"/>
                    <a:gd name="T18" fmla="*/ 21 h 21"/>
                  </a:gdLst>
                  <a:ahLst/>
                  <a:cxnLst>
                    <a:cxn ang="T10">
                      <a:pos x="T0" y="T1"/>
                    </a:cxn>
                    <a:cxn ang="T11">
                      <a:pos x="T2" y="T3"/>
                    </a:cxn>
                    <a:cxn ang="T12">
                      <a:pos x="T4" y="T5"/>
                    </a:cxn>
                    <a:cxn ang="T13">
                      <a:pos x="T6" y="T7"/>
                    </a:cxn>
                    <a:cxn ang="T14">
                      <a:pos x="T8" y="T9"/>
                    </a:cxn>
                  </a:cxnLst>
                  <a:rect l="T15" t="T16" r="T17" b="T18"/>
                  <a:pathLst>
                    <a:path w="48" h="21">
                      <a:moveTo>
                        <a:pt x="2" y="0"/>
                      </a:moveTo>
                      <a:lnTo>
                        <a:pt x="0" y="17"/>
                      </a:lnTo>
                      <a:lnTo>
                        <a:pt x="47" y="21"/>
                      </a:lnTo>
                      <a:lnTo>
                        <a:pt x="48" y="4"/>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5" name="Freeform 652"/>
                <p:cNvSpPr>
                  <a:spLocks/>
                </p:cNvSpPr>
                <p:nvPr/>
              </p:nvSpPr>
              <p:spPr bwMode="auto">
                <a:xfrm>
                  <a:off x="3586" y="3071"/>
                  <a:ext cx="25" cy="10"/>
                </a:xfrm>
                <a:custGeom>
                  <a:avLst/>
                  <a:gdLst>
                    <a:gd name="T0" fmla="*/ 0 w 51"/>
                    <a:gd name="T1" fmla="*/ 0 h 19"/>
                    <a:gd name="T2" fmla="*/ 0 w 51"/>
                    <a:gd name="T3" fmla="*/ 1 h 19"/>
                    <a:gd name="T4" fmla="*/ 1 w 51"/>
                    <a:gd name="T5" fmla="*/ 1 h 19"/>
                    <a:gd name="T6" fmla="*/ 1 w 51"/>
                    <a:gd name="T7" fmla="*/ 1 h 19"/>
                    <a:gd name="T8" fmla="*/ 0 w 51"/>
                    <a:gd name="T9" fmla="*/ 0 h 19"/>
                    <a:gd name="T10" fmla="*/ 0 60000 65536"/>
                    <a:gd name="T11" fmla="*/ 0 60000 65536"/>
                    <a:gd name="T12" fmla="*/ 0 60000 65536"/>
                    <a:gd name="T13" fmla="*/ 0 60000 65536"/>
                    <a:gd name="T14" fmla="*/ 0 60000 65536"/>
                    <a:gd name="T15" fmla="*/ 0 w 51"/>
                    <a:gd name="T16" fmla="*/ 0 h 19"/>
                    <a:gd name="T17" fmla="*/ 51 w 51"/>
                    <a:gd name="T18" fmla="*/ 19 h 19"/>
                  </a:gdLst>
                  <a:ahLst/>
                  <a:cxnLst>
                    <a:cxn ang="T10">
                      <a:pos x="T0" y="T1"/>
                    </a:cxn>
                    <a:cxn ang="T11">
                      <a:pos x="T2" y="T3"/>
                    </a:cxn>
                    <a:cxn ang="T12">
                      <a:pos x="T4" y="T5"/>
                    </a:cxn>
                    <a:cxn ang="T13">
                      <a:pos x="T6" y="T7"/>
                    </a:cxn>
                    <a:cxn ang="T14">
                      <a:pos x="T8" y="T9"/>
                    </a:cxn>
                  </a:cxnLst>
                  <a:rect l="T15" t="T16" r="T17" b="T18"/>
                  <a:pathLst>
                    <a:path w="51" h="19">
                      <a:moveTo>
                        <a:pt x="0" y="0"/>
                      </a:moveTo>
                      <a:lnTo>
                        <a:pt x="0" y="17"/>
                      </a:lnTo>
                      <a:lnTo>
                        <a:pt x="51" y="19"/>
                      </a:lnTo>
                      <a:lnTo>
                        <a:pt x="51" y="1"/>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6" name="Freeform 653"/>
                <p:cNvSpPr>
                  <a:spLocks/>
                </p:cNvSpPr>
                <p:nvPr/>
              </p:nvSpPr>
              <p:spPr bwMode="auto">
                <a:xfrm>
                  <a:off x="3609" y="3074"/>
                  <a:ext cx="7" cy="6"/>
                </a:xfrm>
                <a:custGeom>
                  <a:avLst/>
                  <a:gdLst>
                    <a:gd name="T0" fmla="*/ 0 w 15"/>
                    <a:gd name="T1" fmla="*/ 0 h 11"/>
                    <a:gd name="T2" fmla="*/ 0 w 15"/>
                    <a:gd name="T3" fmla="*/ 1 h 11"/>
                    <a:gd name="T4" fmla="*/ 0 w 15"/>
                    <a:gd name="T5" fmla="*/ 1 h 11"/>
                    <a:gd name="T6" fmla="*/ 0 w 15"/>
                    <a:gd name="T7" fmla="*/ 1 h 11"/>
                    <a:gd name="T8" fmla="*/ 0 w 15"/>
                    <a:gd name="T9" fmla="*/ 0 h 11"/>
                    <a:gd name="T10" fmla="*/ 0 60000 65536"/>
                    <a:gd name="T11" fmla="*/ 0 60000 65536"/>
                    <a:gd name="T12" fmla="*/ 0 60000 65536"/>
                    <a:gd name="T13" fmla="*/ 0 60000 65536"/>
                    <a:gd name="T14" fmla="*/ 0 60000 65536"/>
                    <a:gd name="T15" fmla="*/ 0 w 15"/>
                    <a:gd name="T16" fmla="*/ 0 h 11"/>
                    <a:gd name="T17" fmla="*/ 15 w 15"/>
                    <a:gd name="T18" fmla="*/ 11 h 11"/>
                  </a:gdLst>
                  <a:ahLst/>
                  <a:cxnLst>
                    <a:cxn ang="T10">
                      <a:pos x="T0" y="T1"/>
                    </a:cxn>
                    <a:cxn ang="T11">
                      <a:pos x="T2" y="T3"/>
                    </a:cxn>
                    <a:cxn ang="T12">
                      <a:pos x="T4" y="T5"/>
                    </a:cxn>
                    <a:cxn ang="T13">
                      <a:pos x="T6" y="T7"/>
                    </a:cxn>
                    <a:cxn ang="T14">
                      <a:pos x="T8" y="T9"/>
                    </a:cxn>
                  </a:cxnLst>
                  <a:rect l="T15" t="T16" r="T17" b="T18"/>
                  <a:pathLst>
                    <a:path w="15" h="11">
                      <a:moveTo>
                        <a:pt x="13" y="0"/>
                      </a:moveTo>
                      <a:lnTo>
                        <a:pt x="0" y="8"/>
                      </a:lnTo>
                      <a:lnTo>
                        <a:pt x="2" y="11"/>
                      </a:lnTo>
                      <a:lnTo>
                        <a:pt x="15" y="3"/>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7" name="Freeform 654"/>
                <p:cNvSpPr>
                  <a:spLocks/>
                </p:cNvSpPr>
                <p:nvPr/>
              </p:nvSpPr>
              <p:spPr bwMode="auto">
                <a:xfrm>
                  <a:off x="3611" y="3072"/>
                  <a:ext cx="27" cy="10"/>
                </a:xfrm>
                <a:custGeom>
                  <a:avLst/>
                  <a:gdLst>
                    <a:gd name="T0" fmla="*/ 1 w 52"/>
                    <a:gd name="T1" fmla="*/ 0 h 21"/>
                    <a:gd name="T2" fmla="*/ 0 w 52"/>
                    <a:gd name="T3" fmla="*/ 0 h 21"/>
                    <a:gd name="T4" fmla="*/ 2 w 52"/>
                    <a:gd name="T5" fmla="*/ 0 h 21"/>
                    <a:gd name="T6" fmla="*/ 2 w 52"/>
                    <a:gd name="T7" fmla="*/ 0 h 21"/>
                    <a:gd name="T8" fmla="*/ 1 w 52"/>
                    <a:gd name="T9" fmla="*/ 0 h 21"/>
                    <a:gd name="T10" fmla="*/ 0 60000 65536"/>
                    <a:gd name="T11" fmla="*/ 0 60000 65536"/>
                    <a:gd name="T12" fmla="*/ 0 60000 65536"/>
                    <a:gd name="T13" fmla="*/ 0 60000 65536"/>
                    <a:gd name="T14" fmla="*/ 0 60000 65536"/>
                    <a:gd name="T15" fmla="*/ 0 w 52"/>
                    <a:gd name="T16" fmla="*/ 0 h 21"/>
                    <a:gd name="T17" fmla="*/ 52 w 52"/>
                    <a:gd name="T18" fmla="*/ 21 h 21"/>
                  </a:gdLst>
                  <a:ahLst/>
                  <a:cxnLst>
                    <a:cxn ang="T10">
                      <a:pos x="T0" y="T1"/>
                    </a:cxn>
                    <a:cxn ang="T11">
                      <a:pos x="T2" y="T3"/>
                    </a:cxn>
                    <a:cxn ang="T12">
                      <a:pos x="T4" y="T5"/>
                    </a:cxn>
                    <a:cxn ang="T13">
                      <a:pos x="T6" y="T7"/>
                    </a:cxn>
                    <a:cxn ang="T14">
                      <a:pos x="T8" y="T9"/>
                    </a:cxn>
                  </a:cxnLst>
                  <a:rect l="T15" t="T16" r="T17" b="T18"/>
                  <a:pathLst>
                    <a:path w="52" h="21">
                      <a:moveTo>
                        <a:pt x="1" y="0"/>
                      </a:moveTo>
                      <a:lnTo>
                        <a:pt x="0" y="18"/>
                      </a:lnTo>
                      <a:lnTo>
                        <a:pt x="51" y="21"/>
                      </a:lnTo>
                      <a:lnTo>
                        <a:pt x="52" y="3"/>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8" name="Freeform 655"/>
                <p:cNvSpPr>
                  <a:spLocks/>
                </p:cNvSpPr>
                <p:nvPr/>
              </p:nvSpPr>
              <p:spPr bwMode="auto">
                <a:xfrm>
                  <a:off x="3637" y="3074"/>
                  <a:ext cx="25" cy="9"/>
                </a:xfrm>
                <a:custGeom>
                  <a:avLst/>
                  <a:gdLst>
                    <a:gd name="T0" fmla="*/ 0 w 49"/>
                    <a:gd name="T1" fmla="*/ 0 h 19"/>
                    <a:gd name="T2" fmla="*/ 0 w 49"/>
                    <a:gd name="T3" fmla="*/ 0 h 19"/>
                    <a:gd name="T4" fmla="*/ 2 w 49"/>
                    <a:gd name="T5" fmla="*/ 0 h 19"/>
                    <a:gd name="T6" fmla="*/ 2 w 49"/>
                    <a:gd name="T7" fmla="*/ 0 h 19"/>
                    <a:gd name="T8" fmla="*/ 0 w 49"/>
                    <a:gd name="T9" fmla="*/ 0 h 19"/>
                    <a:gd name="T10" fmla="*/ 0 60000 65536"/>
                    <a:gd name="T11" fmla="*/ 0 60000 65536"/>
                    <a:gd name="T12" fmla="*/ 0 60000 65536"/>
                    <a:gd name="T13" fmla="*/ 0 60000 65536"/>
                    <a:gd name="T14" fmla="*/ 0 60000 65536"/>
                    <a:gd name="T15" fmla="*/ 0 w 49"/>
                    <a:gd name="T16" fmla="*/ 0 h 19"/>
                    <a:gd name="T17" fmla="*/ 49 w 49"/>
                    <a:gd name="T18" fmla="*/ 19 h 19"/>
                  </a:gdLst>
                  <a:ahLst/>
                  <a:cxnLst>
                    <a:cxn ang="T10">
                      <a:pos x="T0" y="T1"/>
                    </a:cxn>
                    <a:cxn ang="T11">
                      <a:pos x="T2" y="T3"/>
                    </a:cxn>
                    <a:cxn ang="T12">
                      <a:pos x="T4" y="T5"/>
                    </a:cxn>
                    <a:cxn ang="T13">
                      <a:pos x="T6" y="T7"/>
                    </a:cxn>
                    <a:cxn ang="T14">
                      <a:pos x="T8" y="T9"/>
                    </a:cxn>
                  </a:cxnLst>
                  <a:rect l="T15" t="T16" r="T17" b="T18"/>
                  <a:pathLst>
                    <a:path w="49" h="19">
                      <a:moveTo>
                        <a:pt x="0" y="0"/>
                      </a:moveTo>
                      <a:lnTo>
                        <a:pt x="0" y="18"/>
                      </a:lnTo>
                      <a:lnTo>
                        <a:pt x="49" y="19"/>
                      </a:lnTo>
                      <a:lnTo>
                        <a:pt x="49"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9" name="Freeform 656"/>
                <p:cNvSpPr>
                  <a:spLocks/>
                </p:cNvSpPr>
                <p:nvPr/>
              </p:nvSpPr>
              <p:spPr bwMode="auto">
                <a:xfrm>
                  <a:off x="3660" y="3074"/>
                  <a:ext cx="5" cy="9"/>
                </a:xfrm>
                <a:custGeom>
                  <a:avLst/>
                  <a:gdLst>
                    <a:gd name="T0" fmla="*/ 0 w 11"/>
                    <a:gd name="T1" fmla="*/ 0 h 17"/>
                    <a:gd name="T2" fmla="*/ 0 w 11"/>
                    <a:gd name="T3" fmla="*/ 1 h 17"/>
                    <a:gd name="T4" fmla="*/ 0 w 11"/>
                    <a:gd name="T5" fmla="*/ 1 h 17"/>
                    <a:gd name="T6" fmla="*/ 0 w 11"/>
                    <a:gd name="T7" fmla="*/ 1 h 17"/>
                    <a:gd name="T8" fmla="*/ 0 w 11"/>
                    <a:gd name="T9" fmla="*/ 0 h 17"/>
                    <a:gd name="T10" fmla="*/ 0 60000 65536"/>
                    <a:gd name="T11" fmla="*/ 0 60000 65536"/>
                    <a:gd name="T12" fmla="*/ 0 60000 65536"/>
                    <a:gd name="T13" fmla="*/ 0 60000 65536"/>
                    <a:gd name="T14" fmla="*/ 0 60000 65536"/>
                    <a:gd name="T15" fmla="*/ 0 w 11"/>
                    <a:gd name="T16" fmla="*/ 0 h 17"/>
                    <a:gd name="T17" fmla="*/ 11 w 11"/>
                    <a:gd name="T18" fmla="*/ 17 h 17"/>
                  </a:gdLst>
                  <a:ahLst/>
                  <a:cxnLst>
                    <a:cxn ang="T10">
                      <a:pos x="T0" y="T1"/>
                    </a:cxn>
                    <a:cxn ang="T11">
                      <a:pos x="T2" y="T3"/>
                    </a:cxn>
                    <a:cxn ang="T12">
                      <a:pos x="T4" y="T5"/>
                    </a:cxn>
                    <a:cxn ang="T13">
                      <a:pos x="T6" y="T7"/>
                    </a:cxn>
                    <a:cxn ang="T14">
                      <a:pos x="T8" y="T9"/>
                    </a:cxn>
                  </a:cxnLst>
                  <a:rect l="T15" t="T16" r="T17" b="T18"/>
                  <a:pathLst>
                    <a:path w="11" h="17">
                      <a:moveTo>
                        <a:pt x="6" y="0"/>
                      </a:moveTo>
                      <a:lnTo>
                        <a:pt x="0" y="16"/>
                      </a:lnTo>
                      <a:lnTo>
                        <a:pt x="5" y="17"/>
                      </a:lnTo>
                      <a:lnTo>
                        <a:pt x="11" y="1"/>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0" name="Freeform 657"/>
                <p:cNvSpPr>
                  <a:spLocks/>
                </p:cNvSpPr>
                <p:nvPr/>
              </p:nvSpPr>
              <p:spPr bwMode="auto">
                <a:xfrm>
                  <a:off x="3664" y="3074"/>
                  <a:ext cx="26" cy="9"/>
                </a:xfrm>
                <a:custGeom>
                  <a:avLst/>
                  <a:gdLst>
                    <a:gd name="T0" fmla="*/ 0 w 52"/>
                    <a:gd name="T1" fmla="*/ 0 h 19"/>
                    <a:gd name="T2" fmla="*/ 0 w 52"/>
                    <a:gd name="T3" fmla="*/ 0 h 19"/>
                    <a:gd name="T4" fmla="*/ 2 w 52"/>
                    <a:gd name="T5" fmla="*/ 0 h 19"/>
                    <a:gd name="T6" fmla="*/ 2 w 52"/>
                    <a:gd name="T7" fmla="*/ 0 h 19"/>
                    <a:gd name="T8" fmla="*/ 0 w 52"/>
                    <a:gd name="T9" fmla="*/ 0 h 19"/>
                    <a:gd name="T10" fmla="*/ 0 60000 65536"/>
                    <a:gd name="T11" fmla="*/ 0 60000 65536"/>
                    <a:gd name="T12" fmla="*/ 0 60000 65536"/>
                    <a:gd name="T13" fmla="*/ 0 60000 65536"/>
                    <a:gd name="T14" fmla="*/ 0 60000 65536"/>
                    <a:gd name="T15" fmla="*/ 0 w 52"/>
                    <a:gd name="T16" fmla="*/ 0 h 19"/>
                    <a:gd name="T17" fmla="*/ 52 w 52"/>
                    <a:gd name="T18" fmla="*/ 19 h 19"/>
                  </a:gdLst>
                  <a:ahLst/>
                  <a:cxnLst>
                    <a:cxn ang="T10">
                      <a:pos x="T0" y="T1"/>
                    </a:cxn>
                    <a:cxn ang="T11">
                      <a:pos x="T2" y="T3"/>
                    </a:cxn>
                    <a:cxn ang="T12">
                      <a:pos x="T4" y="T5"/>
                    </a:cxn>
                    <a:cxn ang="T13">
                      <a:pos x="T6" y="T7"/>
                    </a:cxn>
                    <a:cxn ang="T14">
                      <a:pos x="T8" y="T9"/>
                    </a:cxn>
                  </a:cxnLst>
                  <a:rect l="T15" t="T16" r="T17" b="T18"/>
                  <a:pathLst>
                    <a:path w="52" h="19">
                      <a:moveTo>
                        <a:pt x="0" y="0"/>
                      </a:moveTo>
                      <a:lnTo>
                        <a:pt x="0" y="18"/>
                      </a:lnTo>
                      <a:lnTo>
                        <a:pt x="52" y="19"/>
                      </a:lnTo>
                      <a:lnTo>
                        <a:pt x="52"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1" name="Freeform 658"/>
                <p:cNvSpPr>
                  <a:spLocks/>
                </p:cNvSpPr>
                <p:nvPr/>
              </p:nvSpPr>
              <p:spPr bwMode="auto">
                <a:xfrm>
                  <a:off x="3690" y="3074"/>
                  <a:ext cx="23" cy="9"/>
                </a:xfrm>
                <a:custGeom>
                  <a:avLst/>
                  <a:gdLst>
                    <a:gd name="T0" fmla="*/ 0 w 47"/>
                    <a:gd name="T1" fmla="*/ 0 h 19"/>
                    <a:gd name="T2" fmla="*/ 0 w 47"/>
                    <a:gd name="T3" fmla="*/ 0 h 19"/>
                    <a:gd name="T4" fmla="*/ 1 w 47"/>
                    <a:gd name="T5" fmla="*/ 0 h 19"/>
                    <a:gd name="T6" fmla="*/ 1 w 47"/>
                    <a:gd name="T7" fmla="*/ 0 h 19"/>
                    <a:gd name="T8" fmla="*/ 0 w 47"/>
                    <a:gd name="T9" fmla="*/ 0 h 19"/>
                    <a:gd name="T10" fmla="*/ 0 60000 65536"/>
                    <a:gd name="T11" fmla="*/ 0 60000 65536"/>
                    <a:gd name="T12" fmla="*/ 0 60000 65536"/>
                    <a:gd name="T13" fmla="*/ 0 60000 65536"/>
                    <a:gd name="T14" fmla="*/ 0 60000 65536"/>
                    <a:gd name="T15" fmla="*/ 0 w 47"/>
                    <a:gd name="T16" fmla="*/ 0 h 19"/>
                    <a:gd name="T17" fmla="*/ 47 w 47"/>
                    <a:gd name="T18" fmla="*/ 19 h 19"/>
                  </a:gdLst>
                  <a:ahLst/>
                  <a:cxnLst>
                    <a:cxn ang="T10">
                      <a:pos x="T0" y="T1"/>
                    </a:cxn>
                    <a:cxn ang="T11">
                      <a:pos x="T2" y="T3"/>
                    </a:cxn>
                    <a:cxn ang="T12">
                      <a:pos x="T4" y="T5"/>
                    </a:cxn>
                    <a:cxn ang="T13">
                      <a:pos x="T6" y="T7"/>
                    </a:cxn>
                    <a:cxn ang="T14">
                      <a:pos x="T8" y="T9"/>
                    </a:cxn>
                  </a:cxnLst>
                  <a:rect l="T15" t="T16" r="T17" b="T18"/>
                  <a:pathLst>
                    <a:path w="47" h="19">
                      <a:moveTo>
                        <a:pt x="0" y="0"/>
                      </a:moveTo>
                      <a:lnTo>
                        <a:pt x="0" y="18"/>
                      </a:lnTo>
                      <a:lnTo>
                        <a:pt x="47" y="19"/>
                      </a:lnTo>
                      <a:lnTo>
                        <a:pt x="47"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2" name="Freeform 659"/>
                <p:cNvSpPr>
                  <a:spLocks/>
                </p:cNvSpPr>
                <p:nvPr/>
              </p:nvSpPr>
              <p:spPr bwMode="auto">
                <a:xfrm>
                  <a:off x="3712" y="3074"/>
                  <a:ext cx="5" cy="9"/>
                </a:xfrm>
                <a:custGeom>
                  <a:avLst/>
                  <a:gdLst>
                    <a:gd name="T0" fmla="*/ 1 w 10"/>
                    <a:gd name="T1" fmla="*/ 0 h 17"/>
                    <a:gd name="T2" fmla="*/ 0 w 10"/>
                    <a:gd name="T3" fmla="*/ 1 h 17"/>
                    <a:gd name="T4" fmla="*/ 1 w 10"/>
                    <a:gd name="T5" fmla="*/ 1 h 17"/>
                    <a:gd name="T6" fmla="*/ 1 w 10"/>
                    <a:gd name="T7" fmla="*/ 1 h 17"/>
                    <a:gd name="T8" fmla="*/ 1 w 10"/>
                    <a:gd name="T9" fmla="*/ 0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6" y="0"/>
                      </a:moveTo>
                      <a:lnTo>
                        <a:pt x="0" y="16"/>
                      </a:lnTo>
                      <a:lnTo>
                        <a:pt x="4" y="17"/>
                      </a:lnTo>
                      <a:lnTo>
                        <a:pt x="10" y="1"/>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3" name="Freeform 660"/>
                <p:cNvSpPr>
                  <a:spLocks/>
                </p:cNvSpPr>
                <p:nvPr/>
              </p:nvSpPr>
              <p:spPr bwMode="auto">
                <a:xfrm>
                  <a:off x="3716" y="3074"/>
                  <a:ext cx="24" cy="9"/>
                </a:xfrm>
                <a:custGeom>
                  <a:avLst/>
                  <a:gdLst>
                    <a:gd name="T0" fmla="*/ 0 w 50"/>
                    <a:gd name="T1" fmla="*/ 0 h 19"/>
                    <a:gd name="T2" fmla="*/ 0 w 50"/>
                    <a:gd name="T3" fmla="*/ 0 h 19"/>
                    <a:gd name="T4" fmla="*/ 1 w 50"/>
                    <a:gd name="T5" fmla="*/ 0 h 19"/>
                    <a:gd name="T6" fmla="*/ 1 w 50"/>
                    <a:gd name="T7" fmla="*/ 0 h 19"/>
                    <a:gd name="T8" fmla="*/ 0 w 50"/>
                    <a:gd name="T9" fmla="*/ 0 h 19"/>
                    <a:gd name="T10" fmla="*/ 0 60000 65536"/>
                    <a:gd name="T11" fmla="*/ 0 60000 65536"/>
                    <a:gd name="T12" fmla="*/ 0 60000 65536"/>
                    <a:gd name="T13" fmla="*/ 0 60000 65536"/>
                    <a:gd name="T14" fmla="*/ 0 60000 65536"/>
                    <a:gd name="T15" fmla="*/ 0 w 50"/>
                    <a:gd name="T16" fmla="*/ 0 h 19"/>
                    <a:gd name="T17" fmla="*/ 50 w 50"/>
                    <a:gd name="T18" fmla="*/ 19 h 19"/>
                  </a:gdLst>
                  <a:ahLst/>
                  <a:cxnLst>
                    <a:cxn ang="T10">
                      <a:pos x="T0" y="T1"/>
                    </a:cxn>
                    <a:cxn ang="T11">
                      <a:pos x="T2" y="T3"/>
                    </a:cxn>
                    <a:cxn ang="T12">
                      <a:pos x="T4" y="T5"/>
                    </a:cxn>
                    <a:cxn ang="T13">
                      <a:pos x="T6" y="T7"/>
                    </a:cxn>
                    <a:cxn ang="T14">
                      <a:pos x="T8" y="T9"/>
                    </a:cxn>
                  </a:cxnLst>
                  <a:rect l="T15" t="T16" r="T17" b="T18"/>
                  <a:pathLst>
                    <a:path w="50" h="19">
                      <a:moveTo>
                        <a:pt x="0" y="0"/>
                      </a:moveTo>
                      <a:lnTo>
                        <a:pt x="0" y="18"/>
                      </a:lnTo>
                      <a:lnTo>
                        <a:pt x="50" y="19"/>
                      </a:lnTo>
                      <a:lnTo>
                        <a:pt x="50"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4" name="Freeform 661"/>
                <p:cNvSpPr>
                  <a:spLocks/>
                </p:cNvSpPr>
                <p:nvPr/>
              </p:nvSpPr>
              <p:spPr bwMode="auto">
                <a:xfrm>
                  <a:off x="3740" y="3072"/>
                  <a:ext cx="27" cy="10"/>
                </a:xfrm>
                <a:custGeom>
                  <a:avLst/>
                  <a:gdLst>
                    <a:gd name="T0" fmla="*/ 0 w 53"/>
                    <a:gd name="T1" fmla="*/ 0 h 21"/>
                    <a:gd name="T2" fmla="*/ 1 w 53"/>
                    <a:gd name="T3" fmla="*/ 0 h 21"/>
                    <a:gd name="T4" fmla="*/ 2 w 53"/>
                    <a:gd name="T5" fmla="*/ 0 h 21"/>
                    <a:gd name="T6" fmla="*/ 2 w 53"/>
                    <a:gd name="T7" fmla="*/ 0 h 21"/>
                    <a:gd name="T8" fmla="*/ 0 w 53"/>
                    <a:gd name="T9" fmla="*/ 0 h 21"/>
                    <a:gd name="T10" fmla="*/ 0 60000 65536"/>
                    <a:gd name="T11" fmla="*/ 0 60000 65536"/>
                    <a:gd name="T12" fmla="*/ 0 60000 65536"/>
                    <a:gd name="T13" fmla="*/ 0 60000 65536"/>
                    <a:gd name="T14" fmla="*/ 0 60000 65536"/>
                    <a:gd name="T15" fmla="*/ 0 w 53"/>
                    <a:gd name="T16" fmla="*/ 0 h 21"/>
                    <a:gd name="T17" fmla="*/ 53 w 53"/>
                    <a:gd name="T18" fmla="*/ 21 h 21"/>
                  </a:gdLst>
                  <a:ahLst/>
                  <a:cxnLst>
                    <a:cxn ang="T10">
                      <a:pos x="T0" y="T1"/>
                    </a:cxn>
                    <a:cxn ang="T11">
                      <a:pos x="T2" y="T3"/>
                    </a:cxn>
                    <a:cxn ang="T12">
                      <a:pos x="T4" y="T5"/>
                    </a:cxn>
                    <a:cxn ang="T13">
                      <a:pos x="T6" y="T7"/>
                    </a:cxn>
                    <a:cxn ang="T14">
                      <a:pos x="T8" y="T9"/>
                    </a:cxn>
                  </a:cxnLst>
                  <a:rect l="T15" t="T16" r="T17" b="T18"/>
                  <a:pathLst>
                    <a:path w="53" h="21">
                      <a:moveTo>
                        <a:pt x="0" y="3"/>
                      </a:moveTo>
                      <a:lnTo>
                        <a:pt x="1" y="21"/>
                      </a:lnTo>
                      <a:lnTo>
                        <a:pt x="53" y="18"/>
                      </a:lnTo>
                      <a:lnTo>
                        <a:pt x="52"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5" name="Freeform 662"/>
                <p:cNvSpPr>
                  <a:spLocks/>
                </p:cNvSpPr>
                <p:nvPr/>
              </p:nvSpPr>
              <p:spPr bwMode="auto">
                <a:xfrm>
                  <a:off x="3764" y="3074"/>
                  <a:ext cx="7" cy="6"/>
                </a:xfrm>
                <a:custGeom>
                  <a:avLst/>
                  <a:gdLst>
                    <a:gd name="T0" fmla="*/ 0 w 15"/>
                    <a:gd name="T1" fmla="*/ 0 h 11"/>
                    <a:gd name="T2" fmla="*/ 0 w 15"/>
                    <a:gd name="T3" fmla="*/ 1 h 11"/>
                    <a:gd name="T4" fmla="*/ 0 w 15"/>
                    <a:gd name="T5" fmla="*/ 1 h 11"/>
                    <a:gd name="T6" fmla="*/ 0 w 15"/>
                    <a:gd name="T7" fmla="*/ 1 h 11"/>
                    <a:gd name="T8" fmla="*/ 0 w 15"/>
                    <a:gd name="T9" fmla="*/ 0 h 11"/>
                    <a:gd name="T10" fmla="*/ 0 60000 65536"/>
                    <a:gd name="T11" fmla="*/ 0 60000 65536"/>
                    <a:gd name="T12" fmla="*/ 0 60000 65536"/>
                    <a:gd name="T13" fmla="*/ 0 60000 65536"/>
                    <a:gd name="T14" fmla="*/ 0 60000 65536"/>
                    <a:gd name="T15" fmla="*/ 0 w 15"/>
                    <a:gd name="T16" fmla="*/ 0 h 11"/>
                    <a:gd name="T17" fmla="*/ 15 w 15"/>
                    <a:gd name="T18" fmla="*/ 11 h 11"/>
                  </a:gdLst>
                  <a:ahLst/>
                  <a:cxnLst>
                    <a:cxn ang="T10">
                      <a:pos x="T0" y="T1"/>
                    </a:cxn>
                    <a:cxn ang="T11">
                      <a:pos x="T2" y="T3"/>
                    </a:cxn>
                    <a:cxn ang="T12">
                      <a:pos x="T4" y="T5"/>
                    </a:cxn>
                    <a:cxn ang="T13">
                      <a:pos x="T6" y="T7"/>
                    </a:cxn>
                    <a:cxn ang="T14">
                      <a:pos x="T8" y="T9"/>
                    </a:cxn>
                  </a:cxnLst>
                  <a:rect l="T15" t="T16" r="T17" b="T18"/>
                  <a:pathLst>
                    <a:path w="15" h="11">
                      <a:moveTo>
                        <a:pt x="13" y="0"/>
                      </a:moveTo>
                      <a:lnTo>
                        <a:pt x="0" y="8"/>
                      </a:lnTo>
                      <a:lnTo>
                        <a:pt x="2" y="11"/>
                      </a:lnTo>
                      <a:lnTo>
                        <a:pt x="15" y="3"/>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6" name="Freeform 663"/>
                <p:cNvSpPr>
                  <a:spLocks/>
                </p:cNvSpPr>
                <p:nvPr/>
              </p:nvSpPr>
              <p:spPr bwMode="auto">
                <a:xfrm>
                  <a:off x="3766" y="3071"/>
                  <a:ext cx="27" cy="10"/>
                </a:xfrm>
                <a:custGeom>
                  <a:avLst/>
                  <a:gdLst>
                    <a:gd name="T0" fmla="*/ 0 w 52"/>
                    <a:gd name="T1" fmla="*/ 1 h 19"/>
                    <a:gd name="T2" fmla="*/ 0 w 52"/>
                    <a:gd name="T3" fmla="*/ 1 h 19"/>
                    <a:gd name="T4" fmla="*/ 2 w 52"/>
                    <a:gd name="T5" fmla="*/ 1 h 19"/>
                    <a:gd name="T6" fmla="*/ 2 w 52"/>
                    <a:gd name="T7" fmla="*/ 0 h 19"/>
                    <a:gd name="T8" fmla="*/ 0 w 52"/>
                    <a:gd name="T9" fmla="*/ 1 h 19"/>
                    <a:gd name="T10" fmla="*/ 0 60000 65536"/>
                    <a:gd name="T11" fmla="*/ 0 60000 65536"/>
                    <a:gd name="T12" fmla="*/ 0 60000 65536"/>
                    <a:gd name="T13" fmla="*/ 0 60000 65536"/>
                    <a:gd name="T14" fmla="*/ 0 60000 65536"/>
                    <a:gd name="T15" fmla="*/ 0 w 52"/>
                    <a:gd name="T16" fmla="*/ 0 h 19"/>
                    <a:gd name="T17" fmla="*/ 52 w 52"/>
                    <a:gd name="T18" fmla="*/ 19 h 19"/>
                  </a:gdLst>
                  <a:ahLst/>
                  <a:cxnLst>
                    <a:cxn ang="T10">
                      <a:pos x="T0" y="T1"/>
                    </a:cxn>
                    <a:cxn ang="T11">
                      <a:pos x="T2" y="T3"/>
                    </a:cxn>
                    <a:cxn ang="T12">
                      <a:pos x="T4" y="T5"/>
                    </a:cxn>
                    <a:cxn ang="T13">
                      <a:pos x="T6" y="T7"/>
                    </a:cxn>
                    <a:cxn ang="T14">
                      <a:pos x="T8" y="T9"/>
                    </a:cxn>
                  </a:cxnLst>
                  <a:rect l="T15" t="T16" r="T17" b="T18"/>
                  <a:pathLst>
                    <a:path w="52" h="19">
                      <a:moveTo>
                        <a:pt x="0" y="1"/>
                      </a:moveTo>
                      <a:lnTo>
                        <a:pt x="0" y="19"/>
                      </a:lnTo>
                      <a:lnTo>
                        <a:pt x="52" y="17"/>
                      </a:lnTo>
                      <a:lnTo>
                        <a:pt x="52" y="0"/>
                      </a:lnTo>
                      <a:lnTo>
                        <a:pt x="0" y="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7" name="Freeform 664"/>
                <p:cNvSpPr>
                  <a:spLocks/>
                </p:cNvSpPr>
                <p:nvPr/>
              </p:nvSpPr>
              <p:spPr bwMode="auto">
                <a:xfrm>
                  <a:off x="3793" y="3069"/>
                  <a:ext cx="23" cy="11"/>
                </a:xfrm>
                <a:custGeom>
                  <a:avLst/>
                  <a:gdLst>
                    <a:gd name="T0" fmla="*/ 0 w 47"/>
                    <a:gd name="T1" fmla="*/ 1 h 21"/>
                    <a:gd name="T2" fmla="*/ 0 w 47"/>
                    <a:gd name="T3" fmla="*/ 1 h 21"/>
                    <a:gd name="T4" fmla="*/ 1 w 47"/>
                    <a:gd name="T5" fmla="*/ 1 h 21"/>
                    <a:gd name="T6" fmla="*/ 1 w 47"/>
                    <a:gd name="T7" fmla="*/ 0 h 21"/>
                    <a:gd name="T8" fmla="*/ 0 w 47"/>
                    <a:gd name="T9" fmla="*/ 1 h 21"/>
                    <a:gd name="T10" fmla="*/ 0 60000 65536"/>
                    <a:gd name="T11" fmla="*/ 0 60000 65536"/>
                    <a:gd name="T12" fmla="*/ 0 60000 65536"/>
                    <a:gd name="T13" fmla="*/ 0 60000 65536"/>
                    <a:gd name="T14" fmla="*/ 0 60000 65536"/>
                    <a:gd name="T15" fmla="*/ 0 w 47"/>
                    <a:gd name="T16" fmla="*/ 0 h 21"/>
                    <a:gd name="T17" fmla="*/ 47 w 47"/>
                    <a:gd name="T18" fmla="*/ 21 h 21"/>
                  </a:gdLst>
                  <a:ahLst/>
                  <a:cxnLst>
                    <a:cxn ang="T10">
                      <a:pos x="T0" y="T1"/>
                    </a:cxn>
                    <a:cxn ang="T11">
                      <a:pos x="T2" y="T3"/>
                    </a:cxn>
                    <a:cxn ang="T12">
                      <a:pos x="T4" y="T5"/>
                    </a:cxn>
                    <a:cxn ang="T13">
                      <a:pos x="T6" y="T7"/>
                    </a:cxn>
                    <a:cxn ang="T14">
                      <a:pos x="T8" y="T9"/>
                    </a:cxn>
                  </a:cxnLst>
                  <a:rect l="T15" t="T16" r="T17" b="T18"/>
                  <a:pathLst>
                    <a:path w="47" h="21">
                      <a:moveTo>
                        <a:pt x="0" y="4"/>
                      </a:moveTo>
                      <a:lnTo>
                        <a:pt x="2" y="21"/>
                      </a:lnTo>
                      <a:lnTo>
                        <a:pt x="47" y="17"/>
                      </a:lnTo>
                      <a:lnTo>
                        <a:pt x="46"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8" name="Freeform 665"/>
                <p:cNvSpPr>
                  <a:spLocks/>
                </p:cNvSpPr>
                <p:nvPr/>
              </p:nvSpPr>
              <p:spPr bwMode="auto">
                <a:xfrm>
                  <a:off x="3815" y="3069"/>
                  <a:ext cx="8" cy="9"/>
                </a:xfrm>
                <a:custGeom>
                  <a:avLst/>
                  <a:gdLst>
                    <a:gd name="T0" fmla="*/ 0 w 16"/>
                    <a:gd name="T1" fmla="*/ 0 h 19"/>
                    <a:gd name="T2" fmla="*/ 1 w 16"/>
                    <a:gd name="T3" fmla="*/ 0 h 19"/>
                    <a:gd name="T4" fmla="*/ 1 w 16"/>
                    <a:gd name="T5" fmla="*/ 0 h 19"/>
                    <a:gd name="T6" fmla="*/ 1 w 16"/>
                    <a:gd name="T7" fmla="*/ 0 h 19"/>
                    <a:gd name="T8" fmla="*/ 0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3"/>
                      </a:moveTo>
                      <a:lnTo>
                        <a:pt x="4" y="19"/>
                      </a:lnTo>
                      <a:lnTo>
                        <a:pt x="16" y="16"/>
                      </a:lnTo>
                      <a:lnTo>
                        <a:pt x="12"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9" name="Freeform 666"/>
                <p:cNvSpPr>
                  <a:spLocks/>
                </p:cNvSpPr>
                <p:nvPr/>
              </p:nvSpPr>
              <p:spPr bwMode="auto">
                <a:xfrm>
                  <a:off x="3821" y="3067"/>
                  <a:ext cx="23" cy="10"/>
                </a:xfrm>
                <a:custGeom>
                  <a:avLst/>
                  <a:gdLst>
                    <a:gd name="T0" fmla="*/ 0 w 47"/>
                    <a:gd name="T1" fmla="*/ 1 h 19"/>
                    <a:gd name="T2" fmla="*/ 0 w 47"/>
                    <a:gd name="T3" fmla="*/ 1 h 19"/>
                    <a:gd name="T4" fmla="*/ 1 w 47"/>
                    <a:gd name="T5" fmla="*/ 1 h 19"/>
                    <a:gd name="T6" fmla="*/ 1 w 47"/>
                    <a:gd name="T7" fmla="*/ 0 h 19"/>
                    <a:gd name="T8" fmla="*/ 0 w 47"/>
                    <a:gd name="T9" fmla="*/ 1 h 19"/>
                    <a:gd name="T10" fmla="*/ 0 60000 65536"/>
                    <a:gd name="T11" fmla="*/ 0 60000 65536"/>
                    <a:gd name="T12" fmla="*/ 0 60000 65536"/>
                    <a:gd name="T13" fmla="*/ 0 60000 65536"/>
                    <a:gd name="T14" fmla="*/ 0 60000 65536"/>
                    <a:gd name="T15" fmla="*/ 0 w 47"/>
                    <a:gd name="T16" fmla="*/ 0 h 19"/>
                    <a:gd name="T17" fmla="*/ 47 w 47"/>
                    <a:gd name="T18" fmla="*/ 19 h 19"/>
                  </a:gdLst>
                  <a:ahLst/>
                  <a:cxnLst>
                    <a:cxn ang="T10">
                      <a:pos x="T0" y="T1"/>
                    </a:cxn>
                    <a:cxn ang="T11">
                      <a:pos x="T2" y="T3"/>
                    </a:cxn>
                    <a:cxn ang="T12">
                      <a:pos x="T4" y="T5"/>
                    </a:cxn>
                    <a:cxn ang="T13">
                      <a:pos x="T6" y="T7"/>
                    </a:cxn>
                    <a:cxn ang="T14">
                      <a:pos x="T8" y="T9"/>
                    </a:cxn>
                  </a:cxnLst>
                  <a:rect l="T15" t="T16" r="T17" b="T18"/>
                  <a:pathLst>
                    <a:path w="47" h="19">
                      <a:moveTo>
                        <a:pt x="0" y="2"/>
                      </a:moveTo>
                      <a:lnTo>
                        <a:pt x="0" y="19"/>
                      </a:lnTo>
                      <a:lnTo>
                        <a:pt x="47" y="18"/>
                      </a:lnTo>
                      <a:lnTo>
                        <a:pt x="47" y="0"/>
                      </a:lnTo>
                      <a:lnTo>
                        <a:pt x="0" y="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0" name="Freeform 667"/>
                <p:cNvSpPr>
                  <a:spLocks/>
                </p:cNvSpPr>
                <p:nvPr/>
              </p:nvSpPr>
              <p:spPr bwMode="auto">
                <a:xfrm>
                  <a:off x="3844" y="3067"/>
                  <a:ext cx="21" cy="10"/>
                </a:xfrm>
                <a:custGeom>
                  <a:avLst/>
                  <a:gdLst>
                    <a:gd name="T0" fmla="*/ 0 w 40"/>
                    <a:gd name="T1" fmla="*/ 0 h 19"/>
                    <a:gd name="T2" fmla="*/ 0 w 40"/>
                    <a:gd name="T3" fmla="*/ 1 h 19"/>
                    <a:gd name="T4" fmla="*/ 2 w 40"/>
                    <a:gd name="T5" fmla="*/ 1 h 19"/>
                    <a:gd name="T6" fmla="*/ 2 w 40"/>
                    <a:gd name="T7" fmla="*/ 1 h 19"/>
                    <a:gd name="T8" fmla="*/ 0 w 40"/>
                    <a:gd name="T9" fmla="*/ 0 h 19"/>
                    <a:gd name="T10" fmla="*/ 0 60000 65536"/>
                    <a:gd name="T11" fmla="*/ 0 60000 65536"/>
                    <a:gd name="T12" fmla="*/ 0 60000 65536"/>
                    <a:gd name="T13" fmla="*/ 0 60000 65536"/>
                    <a:gd name="T14" fmla="*/ 0 60000 65536"/>
                    <a:gd name="T15" fmla="*/ 0 w 40"/>
                    <a:gd name="T16" fmla="*/ 0 h 19"/>
                    <a:gd name="T17" fmla="*/ 40 w 40"/>
                    <a:gd name="T18" fmla="*/ 19 h 19"/>
                  </a:gdLst>
                  <a:ahLst/>
                  <a:cxnLst>
                    <a:cxn ang="T10">
                      <a:pos x="T0" y="T1"/>
                    </a:cxn>
                    <a:cxn ang="T11">
                      <a:pos x="T2" y="T3"/>
                    </a:cxn>
                    <a:cxn ang="T12">
                      <a:pos x="T4" y="T5"/>
                    </a:cxn>
                    <a:cxn ang="T13">
                      <a:pos x="T6" y="T7"/>
                    </a:cxn>
                    <a:cxn ang="T14">
                      <a:pos x="T8" y="T9"/>
                    </a:cxn>
                  </a:cxnLst>
                  <a:rect l="T15" t="T16" r="T17" b="T18"/>
                  <a:pathLst>
                    <a:path w="40" h="19">
                      <a:moveTo>
                        <a:pt x="0" y="0"/>
                      </a:moveTo>
                      <a:lnTo>
                        <a:pt x="0" y="18"/>
                      </a:lnTo>
                      <a:lnTo>
                        <a:pt x="40" y="19"/>
                      </a:lnTo>
                      <a:lnTo>
                        <a:pt x="40"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1" name="Freeform 668"/>
                <p:cNvSpPr>
                  <a:spLocks/>
                </p:cNvSpPr>
                <p:nvPr/>
              </p:nvSpPr>
              <p:spPr bwMode="auto">
                <a:xfrm>
                  <a:off x="3864" y="3068"/>
                  <a:ext cx="11" cy="10"/>
                </a:xfrm>
                <a:custGeom>
                  <a:avLst/>
                  <a:gdLst>
                    <a:gd name="T0" fmla="*/ 1 w 22"/>
                    <a:gd name="T1" fmla="*/ 0 h 20"/>
                    <a:gd name="T2" fmla="*/ 0 w 22"/>
                    <a:gd name="T3" fmla="*/ 1 h 20"/>
                    <a:gd name="T4" fmla="*/ 1 w 22"/>
                    <a:gd name="T5" fmla="*/ 1 h 20"/>
                    <a:gd name="T6" fmla="*/ 1 w 22"/>
                    <a:gd name="T7" fmla="*/ 1 h 20"/>
                    <a:gd name="T8" fmla="*/ 1 w 22"/>
                    <a:gd name="T9" fmla="*/ 0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3" y="0"/>
                      </a:moveTo>
                      <a:lnTo>
                        <a:pt x="0" y="17"/>
                      </a:lnTo>
                      <a:lnTo>
                        <a:pt x="19" y="20"/>
                      </a:lnTo>
                      <a:lnTo>
                        <a:pt x="22"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2" name="Freeform 669"/>
                <p:cNvSpPr>
                  <a:spLocks/>
                </p:cNvSpPr>
                <p:nvPr/>
              </p:nvSpPr>
              <p:spPr bwMode="auto">
                <a:xfrm>
                  <a:off x="3874" y="3068"/>
                  <a:ext cx="21" cy="10"/>
                </a:xfrm>
                <a:custGeom>
                  <a:avLst/>
                  <a:gdLst>
                    <a:gd name="T0" fmla="*/ 0 w 43"/>
                    <a:gd name="T1" fmla="*/ 0 h 20"/>
                    <a:gd name="T2" fmla="*/ 0 w 43"/>
                    <a:gd name="T3" fmla="*/ 1 h 20"/>
                    <a:gd name="T4" fmla="*/ 1 w 43"/>
                    <a:gd name="T5" fmla="*/ 1 h 20"/>
                    <a:gd name="T6" fmla="*/ 1 w 43"/>
                    <a:gd name="T7" fmla="*/ 1 h 20"/>
                    <a:gd name="T8" fmla="*/ 0 w 43"/>
                    <a:gd name="T9" fmla="*/ 0 h 20"/>
                    <a:gd name="T10" fmla="*/ 0 60000 65536"/>
                    <a:gd name="T11" fmla="*/ 0 60000 65536"/>
                    <a:gd name="T12" fmla="*/ 0 60000 65536"/>
                    <a:gd name="T13" fmla="*/ 0 60000 65536"/>
                    <a:gd name="T14" fmla="*/ 0 60000 65536"/>
                    <a:gd name="T15" fmla="*/ 0 w 43"/>
                    <a:gd name="T16" fmla="*/ 0 h 20"/>
                    <a:gd name="T17" fmla="*/ 43 w 43"/>
                    <a:gd name="T18" fmla="*/ 20 h 20"/>
                  </a:gdLst>
                  <a:ahLst/>
                  <a:cxnLst>
                    <a:cxn ang="T10">
                      <a:pos x="T0" y="T1"/>
                    </a:cxn>
                    <a:cxn ang="T11">
                      <a:pos x="T2" y="T3"/>
                    </a:cxn>
                    <a:cxn ang="T12">
                      <a:pos x="T4" y="T5"/>
                    </a:cxn>
                    <a:cxn ang="T13">
                      <a:pos x="T6" y="T7"/>
                    </a:cxn>
                    <a:cxn ang="T14">
                      <a:pos x="T8" y="T9"/>
                    </a:cxn>
                  </a:cxnLst>
                  <a:rect l="T15" t="T16" r="T17" b="T18"/>
                  <a:pathLst>
                    <a:path w="43" h="20">
                      <a:moveTo>
                        <a:pt x="2" y="0"/>
                      </a:moveTo>
                      <a:lnTo>
                        <a:pt x="0" y="17"/>
                      </a:lnTo>
                      <a:lnTo>
                        <a:pt x="41" y="20"/>
                      </a:lnTo>
                      <a:lnTo>
                        <a:pt x="43" y="3"/>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3" name="Freeform 670"/>
                <p:cNvSpPr>
                  <a:spLocks/>
                </p:cNvSpPr>
                <p:nvPr/>
              </p:nvSpPr>
              <p:spPr bwMode="auto">
                <a:xfrm>
                  <a:off x="3894" y="3070"/>
                  <a:ext cx="26" cy="14"/>
                </a:xfrm>
                <a:custGeom>
                  <a:avLst/>
                  <a:gdLst>
                    <a:gd name="T0" fmla="*/ 1 w 52"/>
                    <a:gd name="T1" fmla="*/ 0 h 28"/>
                    <a:gd name="T2" fmla="*/ 0 w 52"/>
                    <a:gd name="T3" fmla="*/ 1 h 28"/>
                    <a:gd name="T4" fmla="*/ 2 w 52"/>
                    <a:gd name="T5" fmla="*/ 1 h 28"/>
                    <a:gd name="T6" fmla="*/ 2 w 52"/>
                    <a:gd name="T7" fmla="*/ 1 h 28"/>
                    <a:gd name="T8" fmla="*/ 1 w 52"/>
                    <a:gd name="T9" fmla="*/ 0 h 28"/>
                    <a:gd name="T10" fmla="*/ 0 60000 65536"/>
                    <a:gd name="T11" fmla="*/ 0 60000 65536"/>
                    <a:gd name="T12" fmla="*/ 0 60000 65536"/>
                    <a:gd name="T13" fmla="*/ 0 60000 65536"/>
                    <a:gd name="T14" fmla="*/ 0 60000 65536"/>
                    <a:gd name="T15" fmla="*/ 0 w 52"/>
                    <a:gd name="T16" fmla="*/ 0 h 28"/>
                    <a:gd name="T17" fmla="*/ 52 w 52"/>
                    <a:gd name="T18" fmla="*/ 28 h 28"/>
                  </a:gdLst>
                  <a:ahLst/>
                  <a:cxnLst>
                    <a:cxn ang="T10">
                      <a:pos x="T0" y="T1"/>
                    </a:cxn>
                    <a:cxn ang="T11">
                      <a:pos x="T2" y="T3"/>
                    </a:cxn>
                    <a:cxn ang="T12">
                      <a:pos x="T4" y="T5"/>
                    </a:cxn>
                    <a:cxn ang="T13">
                      <a:pos x="T6" y="T7"/>
                    </a:cxn>
                    <a:cxn ang="T14">
                      <a:pos x="T8" y="T9"/>
                    </a:cxn>
                  </a:cxnLst>
                  <a:rect l="T15" t="T16" r="T17" b="T18"/>
                  <a:pathLst>
                    <a:path w="52" h="28">
                      <a:moveTo>
                        <a:pt x="4" y="0"/>
                      </a:moveTo>
                      <a:lnTo>
                        <a:pt x="0" y="16"/>
                      </a:lnTo>
                      <a:lnTo>
                        <a:pt x="48" y="28"/>
                      </a:lnTo>
                      <a:lnTo>
                        <a:pt x="52" y="12"/>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4" name="Freeform 671"/>
                <p:cNvSpPr>
                  <a:spLocks/>
                </p:cNvSpPr>
                <p:nvPr/>
              </p:nvSpPr>
              <p:spPr bwMode="auto">
                <a:xfrm>
                  <a:off x="3918" y="3076"/>
                  <a:ext cx="10" cy="10"/>
                </a:xfrm>
                <a:custGeom>
                  <a:avLst/>
                  <a:gdLst>
                    <a:gd name="T0" fmla="*/ 1 w 20"/>
                    <a:gd name="T1" fmla="*/ 0 h 20"/>
                    <a:gd name="T2" fmla="*/ 0 w 20"/>
                    <a:gd name="T3" fmla="*/ 1 h 20"/>
                    <a:gd name="T4" fmla="*/ 1 w 20"/>
                    <a:gd name="T5" fmla="*/ 1 h 20"/>
                    <a:gd name="T6" fmla="*/ 1 w 20"/>
                    <a:gd name="T7" fmla="*/ 1 h 20"/>
                    <a:gd name="T8" fmla="*/ 1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4" y="0"/>
                      </a:moveTo>
                      <a:lnTo>
                        <a:pt x="0" y="16"/>
                      </a:lnTo>
                      <a:lnTo>
                        <a:pt x="16" y="20"/>
                      </a:lnTo>
                      <a:lnTo>
                        <a:pt x="20" y="4"/>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5" name="Freeform 672"/>
                <p:cNvSpPr>
                  <a:spLocks/>
                </p:cNvSpPr>
                <p:nvPr/>
              </p:nvSpPr>
              <p:spPr bwMode="auto">
                <a:xfrm>
                  <a:off x="3925" y="3078"/>
                  <a:ext cx="24" cy="15"/>
                </a:xfrm>
                <a:custGeom>
                  <a:avLst/>
                  <a:gdLst>
                    <a:gd name="T0" fmla="*/ 1 w 48"/>
                    <a:gd name="T1" fmla="*/ 0 h 29"/>
                    <a:gd name="T2" fmla="*/ 0 w 48"/>
                    <a:gd name="T3" fmla="*/ 1 h 29"/>
                    <a:gd name="T4" fmla="*/ 2 w 48"/>
                    <a:gd name="T5" fmla="*/ 1 h 29"/>
                    <a:gd name="T6" fmla="*/ 2 w 48"/>
                    <a:gd name="T7" fmla="*/ 1 h 29"/>
                    <a:gd name="T8" fmla="*/ 1 w 48"/>
                    <a:gd name="T9" fmla="*/ 0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6" y="0"/>
                      </a:moveTo>
                      <a:lnTo>
                        <a:pt x="0" y="16"/>
                      </a:lnTo>
                      <a:lnTo>
                        <a:pt x="43" y="29"/>
                      </a:lnTo>
                      <a:lnTo>
                        <a:pt x="48" y="13"/>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6" name="Freeform 673"/>
                <p:cNvSpPr>
                  <a:spLocks/>
                </p:cNvSpPr>
                <p:nvPr/>
              </p:nvSpPr>
              <p:spPr bwMode="auto">
                <a:xfrm>
                  <a:off x="3947" y="3084"/>
                  <a:ext cx="13" cy="11"/>
                </a:xfrm>
                <a:custGeom>
                  <a:avLst/>
                  <a:gdLst>
                    <a:gd name="T0" fmla="*/ 1 w 26"/>
                    <a:gd name="T1" fmla="*/ 0 h 22"/>
                    <a:gd name="T2" fmla="*/ 0 w 26"/>
                    <a:gd name="T3" fmla="*/ 1 h 22"/>
                    <a:gd name="T4" fmla="*/ 1 w 26"/>
                    <a:gd name="T5" fmla="*/ 1 h 22"/>
                    <a:gd name="T6" fmla="*/ 1 w 26"/>
                    <a:gd name="T7" fmla="*/ 1 h 22"/>
                    <a:gd name="T8" fmla="*/ 1 w 26"/>
                    <a:gd name="T9" fmla="*/ 0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3" y="0"/>
                      </a:moveTo>
                      <a:lnTo>
                        <a:pt x="0" y="17"/>
                      </a:lnTo>
                      <a:lnTo>
                        <a:pt x="23" y="22"/>
                      </a:lnTo>
                      <a:lnTo>
                        <a:pt x="26" y="4"/>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7" name="Freeform 674"/>
                <p:cNvSpPr>
                  <a:spLocks/>
                </p:cNvSpPr>
                <p:nvPr/>
              </p:nvSpPr>
              <p:spPr bwMode="auto">
                <a:xfrm>
                  <a:off x="3959" y="3087"/>
                  <a:ext cx="37" cy="17"/>
                </a:xfrm>
                <a:custGeom>
                  <a:avLst/>
                  <a:gdLst>
                    <a:gd name="T0" fmla="*/ 0 w 76"/>
                    <a:gd name="T1" fmla="*/ 0 h 34"/>
                    <a:gd name="T2" fmla="*/ 0 w 76"/>
                    <a:gd name="T3" fmla="*/ 1 h 34"/>
                    <a:gd name="T4" fmla="*/ 2 w 76"/>
                    <a:gd name="T5" fmla="*/ 2 h 34"/>
                    <a:gd name="T6" fmla="*/ 2 w 76"/>
                    <a:gd name="T7" fmla="*/ 1 h 34"/>
                    <a:gd name="T8" fmla="*/ 0 w 76"/>
                    <a:gd name="T9" fmla="*/ 0 h 34"/>
                    <a:gd name="T10" fmla="*/ 0 60000 65536"/>
                    <a:gd name="T11" fmla="*/ 0 60000 65536"/>
                    <a:gd name="T12" fmla="*/ 0 60000 65536"/>
                    <a:gd name="T13" fmla="*/ 0 60000 65536"/>
                    <a:gd name="T14" fmla="*/ 0 60000 65536"/>
                    <a:gd name="T15" fmla="*/ 0 w 76"/>
                    <a:gd name="T16" fmla="*/ 0 h 34"/>
                    <a:gd name="T17" fmla="*/ 76 w 76"/>
                    <a:gd name="T18" fmla="*/ 34 h 34"/>
                  </a:gdLst>
                  <a:ahLst/>
                  <a:cxnLst>
                    <a:cxn ang="T10">
                      <a:pos x="T0" y="T1"/>
                    </a:cxn>
                    <a:cxn ang="T11">
                      <a:pos x="T2" y="T3"/>
                    </a:cxn>
                    <a:cxn ang="T12">
                      <a:pos x="T4" y="T5"/>
                    </a:cxn>
                    <a:cxn ang="T13">
                      <a:pos x="T6" y="T7"/>
                    </a:cxn>
                    <a:cxn ang="T14">
                      <a:pos x="T8" y="T9"/>
                    </a:cxn>
                  </a:cxnLst>
                  <a:rect l="T15" t="T16" r="T17" b="T18"/>
                  <a:pathLst>
                    <a:path w="76" h="34">
                      <a:moveTo>
                        <a:pt x="5" y="0"/>
                      </a:moveTo>
                      <a:lnTo>
                        <a:pt x="0" y="16"/>
                      </a:lnTo>
                      <a:lnTo>
                        <a:pt x="72" y="34"/>
                      </a:lnTo>
                      <a:lnTo>
                        <a:pt x="76" y="18"/>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8" name="Freeform 675"/>
                <p:cNvSpPr>
                  <a:spLocks/>
                </p:cNvSpPr>
                <p:nvPr/>
              </p:nvSpPr>
              <p:spPr bwMode="auto">
                <a:xfrm>
                  <a:off x="3994" y="3095"/>
                  <a:ext cx="5" cy="10"/>
                </a:xfrm>
                <a:custGeom>
                  <a:avLst/>
                  <a:gdLst>
                    <a:gd name="T0" fmla="*/ 1 w 10"/>
                    <a:gd name="T1" fmla="*/ 0 h 19"/>
                    <a:gd name="T2" fmla="*/ 0 w 10"/>
                    <a:gd name="T3" fmla="*/ 1 h 19"/>
                    <a:gd name="T4" fmla="*/ 1 w 10"/>
                    <a:gd name="T5" fmla="*/ 1 h 19"/>
                    <a:gd name="T6" fmla="*/ 1 w 10"/>
                    <a:gd name="T7" fmla="*/ 1 h 19"/>
                    <a:gd name="T8" fmla="*/ 1 w 10"/>
                    <a:gd name="T9" fmla="*/ 0 h 19"/>
                    <a:gd name="T10" fmla="*/ 0 60000 65536"/>
                    <a:gd name="T11" fmla="*/ 0 60000 65536"/>
                    <a:gd name="T12" fmla="*/ 0 60000 65536"/>
                    <a:gd name="T13" fmla="*/ 0 60000 65536"/>
                    <a:gd name="T14" fmla="*/ 0 60000 65536"/>
                    <a:gd name="T15" fmla="*/ 0 w 10"/>
                    <a:gd name="T16" fmla="*/ 0 h 19"/>
                    <a:gd name="T17" fmla="*/ 10 w 10"/>
                    <a:gd name="T18" fmla="*/ 19 h 19"/>
                  </a:gdLst>
                  <a:ahLst/>
                  <a:cxnLst>
                    <a:cxn ang="T10">
                      <a:pos x="T0" y="T1"/>
                    </a:cxn>
                    <a:cxn ang="T11">
                      <a:pos x="T2" y="T3"/>
                    </a:cxn>
                    <a:cxn ang="T12">
                      <a:pos x="T4" y="T5"/>
                    </a:cxn>
                    <a:cxn ang="T13">
                      <a:pos x="T6" y="T7"/>
                    </a:cxn>
                    <a:cxn ang="T14">
                      <a:pos x="T8" y="T9"/>
                    </a:cxn>
                  </a:cxnLst>
                  <a:rect l="T15" t="T16" r="T17" b="T18"/>
                  <a:pathLst>
                    <a:path w="10" h="19">
                      <a:moveTo>
                        <a:pt x="3" y="0"/>
                      </a:moveTo>
                      <a:lnTo>
                        <a:pt x="0" y="17"/>
                      </a:lnTo>
                      <a:lnTo>
                        <a:pt x="7" y="19"/>
                      </a:lnTo>
                      <a:lnTo>
                        <a:pt x="10" y="1"/>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9" name="Freeform 676"/>
                <p:cNvSpPr>
                  <a:spLocks/>
                </p:cNvSpPr>
                <p:nvPr/>
              </p:nvSpPr>
              <p:spPr bwMode="auto">
                <a:xfrm>
                  <a:off x="3379" y="3321"/>
                  <a:ext cx="13" cy="10"/>
                </a:xfrm>
                <a:custGeom>
                  <a:avLst/>
                  <a:gdLst>
                    <a:gd name="T0" fmla="*/ 1 w 24"/>
                    <a:gd name="T1" fmla="*/ 0 h 19"/>
                    <a:gd name="T2" fmla="*/ 0 w 24"/>
                    <a:gd name="T3" fmla="*/ 1 h 19"/>
                    <a:gd name="T4" fmla="*/ 1 w 24"/>
                    <a:gd name="T5" fmla="*/ 1 h 19"/>
                    <a:gd name="T6" fmla="*/ 1 w 24"/>
                    <a:gd name="T7" fmla="*/ 1 h 19"/>
                    <a:gd name="T8" fmla="*/ 1 w 24"/>
                    <a:gd name="T9" fmla="*/ 0 h 19"/>
                    <a:gd name="T10" fmla="*/ 0 60000 65536"/>
                    <a:gd name="T11" fmla="*/ 0 60000 65536"/>
                    <a:gd name="T12" fmla="*/ 0 60000 65536"/>
                    <a:gd name="T13" fmla="*/ 0 60000 65536"/>
                    <a:gd name="T14" fmla="*/ 0 60000 65536"/>
                    <a:gd name="T15" fmla="*/ 0 w 24"/>
                    <a:gd name="T16" fmla="*/ 0 h 19"/>
                    <a:gd name="T17" fmla="*/ 24 w 24"/>
                    <a:gd name="T18" fmla="*/ 19 h 19"/>
                  </a:gdLst>
                  <a:ahLst/>
                  <a:cxnLst>
                    <a:cxn ang="T10">
                      <a:pos x="T0" y="T1"/>
                    </a:cxn>
                    <a:cxn ang="T11">
                      <a:pos x="T2" y="T3"/>
                    </a:cxn>
                    <a:cxn ang="T12">
                      <a:pos x="T4" y="T5"/>
                    </a:cxn>
                    <a:cxn ang="T13">
                      <a:pos x="T6" y="T7"/>
                    </a:cxn>
                    <a:cxn ang="T14">
                      <a:pos x="T8" y="T9"/>
                    </a:cxn>
                  </a:cxnLst>
                  <a:rect l="T15" t="T16" r="T17" b="T18"/>
                  <a:pathLst>
                    <a:path w="24" h="19">
                      <a:moveTo>
                        <a:pt x="1" y="0"/>
                      </a:moveTo>
                      <a:lnTo>
                        <a:pt x="0" y="18"/>
                      </a:lnTo>
                      <a:lnTo>
                        <a:pt x="23" y="19"/>
                      </a:lnTo>
                      <a:lnTo>
                        <a:pt x="24" y="2"/>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0" name="Freeform 677"/>
                <p:cNvSpPr>
                  <a:spLocks/>
                </p:cNvSpPr>
                <p:nvPr/>
              </p:nvSpPr>
              <p:spPr bwMode="auto">
                <a:xfrm>
                  <a:off x="3391" y="3321"/>
                  <a:ext cx="28" cy="10"/>
                </a:xfrm>
                <a:custGeom>
                  <a:avLst/>
                  <a:gdLst>
                    <a:gd name="T0" fmla="*/ 0 w 55"/>
                    <a:gd name="T1" fmla="*/ 0 h 19"/>
                    <a:gd name="T2" fmla="*/ 0 w 55"/>
                    <a:gd name="T3" fmla="*/ 1 h 19"/>
                    <a:gd name="T4" fmla="*/ 2 w 55"/>
                    <a:gd name="T5" fmla="*/ 1 h 19"/>
                    <a:gd name="T6" fmla="*/ 2 w 55"/>
                    <a:gd name="T7" fmla="*/ 1 h 19"/>
                    <a:gd name="T8" fmla="*/ 0 w 55"/>
                    <a:gd name="T9" fmla="*/ 0 h 19"/>
                    <a:gd name="T10" fmla="*/ 0 60000 65536"/>
                    <a:gd name="T11" fmla="*/ 0 60000 65536"/>
                    <a:gd name="T12" fmla="*/ 0 60000 65536"/>
                    <a:gd name="T13" fmla="*/ 0 60000 65536"/>
                    <a:gd name="T14" fmla="*/ 0 60000 65536"/>
                    <a:gd name="T15" fmla="*/ 0 w 55"/>
                    <a:gd name="T16" fmla="*/ 0 h 19"/>
                    <a:gd name="T17" fmla="*/ 55 w 55"/>
                    <a:gd name="T18" fmla="*/ 19 h 19"/>
                  </a:gdLst>
                  <a:ahLst/>
                  <a:cxnLst>
                    <a:cxn ang="T10">
                      <a:pos x="T0" y="T1"/>
                    </a:cxn>
                    <a:cxn ang="T11">
                      <a:pos x="T2" y="T3"/>
                    </a:cxn>
                    <a:cxn ang="T12">
                      <a:pos x="T4" y="T5"/>
                    </a:cxn>
                    <a:cxn ang="T13">
                      <a:pos x="T6" y="T7"/>
                    </a:cxn>
                    <a:cxn ang="T14">
                      <a:pos x="T8" y="T9"/>
                    </a:cxn>
                  </a:cxnLst>
                  <a:rect l="T15" t="T16" r="T17" b="T18"/>
                  <a:pathLst>
                    <a:path w="55" h="19">
                      <a:moveTo>
                        <a:pt x="0" y="0"/>
                      </a:moveTo>
                      <a:lnTo>
                        <a:pt x="0" y="18"/>
                      </a:lnTo>
                      <a:lnTo>
                        <a:pt x="55" y="19"/>
                      </a:lnTo>
                      <a:lnTo>
                        <a:pt x="55"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1" name="Freeform 678"/>
                <p:cNvSpPr>
                  <a:spLocks/>
                </p:cNvSpPr>
                <p:nvPr/>
              </p:nvSpPr>
              <p:spPr bwMode="auto">
                <a:xfrm>
                  <a:off x="3419" y="3321"/>
                  <a:ext cx="12" cy="10"/>
                </a:xfrm>
                <a:custGeom>
                  <a:avLst/>
                  <a:gdLst>
                    <a:gd name="T0" fmla="*/ 0 w 25"/>
                    <a:gd name="T1" fmla="*/ 0 h 19"/>
                    <a:gd name="T2" fmla="*/ 0 w 25"/>
                    <a:gd name="T3" fmla="*/ 1 h 19"/>
                    <a:gd name="T4" fmla="*/ 0 w 25"/>
                    <a:gd name="T5" fmla="*/ 1 h 19"/>
                    <a:gd name="T6" fmla="*/ 0 w 25"/>
                    <a:gd name="T7" fmla="*/ 1 h 19"/>
                    <a:gd name="T8" fmla="*/ 0 w 25"/>
                    <a:gd name="T9" fmla="*/ 0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2" y="0"/>
                      </a:moveTo>
                      <a:lnTo>
                        <a:pt x="0" y="18"/>
                      </a:lnTo>
                      <a:lnTo>
                        <a:pt x="23" y="19"/>
                      </a:lnTo>
                      <a:lnTo>
                        <a:pt x="25" y="2"/>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2" name="Freeform 679"/>
                <p:cNvSpPr>
                  <a:spLocks/>
                </p:cNvSpPr>
                <p:nvPr/>
              </p:nvSpPr>
              <p:spPr bwMode="auto">
                <a:xfrm>
                  <a:off x="3430" y="3320"/>
                  <a:ext cx="12" cy="10"/>
                </a:xfrm>
                <a:custGeom>
                  <a:avLst/>
                  <a:gdLst>
                    <a:gd name="T0" fmla="*/ 0 w 24"/>
                    <a:gd name="T1" fmla="*/ 0 h 21"/>
                    <a:gd name="T2" fmla="*/ 1 w 24"/>
                    <a:gd name="T3" fmla="*/ 0 h 21"/>
                    <a:gd name="T4" fmla="*/ 1 w 24"/>
                    <a:gd name="T5" fmla="*/ 0 h 21"/>
                    <a:gd name="T6" fmla="*/ 1 w 24"/>
                    <a:gd name="T7" fmla="*/ 0 h 21"/>
                    <a:gd name="T8" fmla="*/ 0 w 24"/>
                    <a:gd name="T9" fmla="*/ 0 h 21"/>
                    <a:gd name="T10" fmla="*/ 0 60000 65536"/>
                    <a:gd name="T11" fmla="*/ 0 60000 65536"/>
                    <a:gd name="T12" fmla="*/ 0 60000 65536"/>
                    <a:gd name="T13" fmla="*/ 0 60000 65536"/>
                    <a:gd name="T14" fmla="*/ 0 60000 65536"/>
                    <a:gd name="T15" fmla="*/ 0 w 24"/>
                    <a:gd name="T16" fmla="*/ 0 h 21"/>
                    <a:gd name="T17" fmla="*/ 24 w 24"/>
                    <a:gd name="T18" fmla="*/ 21 h 21"/>
                  </a:gdLst>
                  <a:ahLst/>
                  <a:cxnLst>
                    <a:cxn ang="T10">
                      <a:pos x="T0" y="T1"/>
                    </a:cxn>
                    <a:cxn ang="T11">
                      <a:pos x="T2" y="T3"/>
                    </a:cxn>
                    <a:cxn ang="T12">
                      <a:pos x="T4" y="T5"/>
                    </a:cxn>
                    <a:cxn ang="T13">
                      <a:pos x="T6" y="T7"/>
                    </a:cxn>
                    <a:cxn ang="T14">
                      <a:pos x="T8" y="T9"/>
                    </a:cxn>
                  </a:cxnLst>
                  <a:rect l="T15" t="T16" r="T17" b="T18"/>
                  <a:pathLst>
                    <a:path w="24" h="21">
                      <a:moveTo>
                        <a:pt x="0" y="3"/>
                      </a:moveTo>
                      <a:lnTo>
                        <a:pt x="2" y="21"/>
                      </a:lnTo>
                      <a:lnTo>
                        <a:pt x="24" y="18"/>
                      </a:lnTo>
                      <a:lnTo>
                        <a:pt x="22"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3" name="Freeform 680"/>
                <p:cNvSpPr>
                  <a:spLocks/>
                </p:cNvSpPr>
                <p:nvPr/>
              </p:nvSpPr>
              <p:spPr bwMode="auto">
                <a:xfrm>
                  <a:off x="3441" y="3320"/>
                  <a:ext cx="31" cy="10"/>
                </a:xfrm>
                <a:custGeom>
                  <a:avLst/>
                  <a:gdLst>
                    <a:gd name="T0" fmla="*/ 0 w 61"/>
                    <a:gd name="T1" fmla="*/ 0 h 21"/>
                    <a:gd name="T2" fmla="*/ 0 w 61"/>
                    <a:gd name="T3" fmla="*/ 0 h 21"/>
                    <a:gd name="T4" fmla="*/ 2 w 61"/>
                    <a:gd name="T5" fmla="*/ 0 h 21"/>
                    <a:gd name="T6" fmla="*/ 2 w 61"/>
                    <a:gd name="T7" fmla="*/ 0 h 21"/>
                    <a:gd name="T8" fmla="*/ 0 w 61"/>
                    <a:gd name="T9" fmla="*/ 0 h 21"/>
                    <a:gd name="T10" fmla="*/ 0 60000 65536"/>
                    <a:gd name="T11" fmla="*/ 0 60000 65536"/>
                    <a:gd name="T12" fmla="*/ 0 60000 65536"/>
                    <a:gd name="T13" fmla="*/ 0 60000 65536"/>
                    <a:gd name="T14" fmla="*/ 0 60000 65536"/>
                    <a:gd name="T15" fmla="*/ 0 w 61"/>
                    <a:gd name="T16" fmla="*/ 0 h 21"/>
                    <a:gd name="T17" fmla="*/ 61 w 61"/>
                    <a:gd name="T18" fmla="*/ 21 h 21"/>
                  </a:gdLst>
                  <a:ahLst/>
                  <a:cxnLst>
                    <a:cxn ang="T10">
                      <a:pos x="T0" y="T1"/>
                    </a:cxn>
                    <a:cxn ang="T11">
                      <a:pos x="T2" y="T3"/>
                    </a:cxn>
                    <a:cxn ang="T12">
                      <a:pos x="T4" y="T5"/>
                    </a:cxn>
                    <a:cxn ang="T13">
                      <a:pos x="T6" y="T7"/>
                    </a:cxn>
                    <a:cxn ang="T14">
                      <a:pos x="T8" y="T9"/>
                    </a:cxn>
                  </a:cxnLst>
                  <a:rect l="T15" t="T16" r="T17" b="T18"/>
                  <a:pathLst>
                    <a:path w="61" h="21">
                      <a:moveTo>
                        <a:pt x="0" y="3"/>
                      </a:moveTo>
                      <a:lnTo>
                        <a:pt x="0" y="21"/>
                      </a:lnTo>
                      <a:lnTo>
                        <a:pt x="61" y="18"/>
                      </a:lnTo>
                      <a:lnTo>
                        <a:pt x="61"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4" name="Freeform 681"/>
                <p:cNvSpPr>
                  <a:spLocks/>
                </p:cNvSpPr>
                <p:nvPr/>
              </p:nvSpPr>
              <p:spPr bwMode="auto">
                <a:xfrm>
                  <a:off x="3471" y="3320"/>
                  <a:ext cx="12" cy="10"/>
                </a:xfrm>
                <a:custGeom>
                  <a:avLst/>
                  <a:gdLst>
                    <a:gd name="T0" fmla="*/ 1 w 23"/>
                    <a:gd name="T1" fmla="*/ 0 h 21"/>
                    <a:gd name="T2" fmla="*/ 0 w 23"/>
                    <a:gd name="T3" fmla="*/ 0 h 21"/>
                    <a:gd name="T4" fmla="*/ 1 w 23"/>
                    <a:gd name="T5" fmla="*/ 0 h 21"/>
                    <a:gd name="T6" fmla="*/ 1 w 23"/>
                    <a:gd name="T7" fmla="*/ 0 h 21"/>
                    <a:gd name="T8" fmla="*/ 1 w 23"/>
                    <a:gd name="T9" fmla="*/ 0 h 21"/>
                    <a:gd name="T10" fmla="*/ 0 60000 65536"/>
                    <a:gd name="T11" fmla="*/ 0 60000 65536"/>
                    <a:gd name="T12" fmla="*/ 0 60000 65536"/>
                    <a:gd name="T13" fmla="*/ 0 60000 65536"/>
                    <a:gd name="T14" fmla="*/ 0 60000 65536"/>
                    <a:gd name="T15" fmla="*/ 0 w 23"/>
                    <a:gd name="T16" fmla="*/ 0 h 21"/>
                    <a:gd name="T17" fmla="*/ 23 w 23"/>
                    <a:gd name="T18" fmla="*/ 21 h 21"/>
                  </a:gdLst>
                  <a:ahLst/>
                  <a:cxnLst>
                    <a:cxn ang="T10">
                      <a:pos x="T0" y="T1"/>
                    </a:cxn>
                    <a:cxn ang="T11">
                      <a:pos x="T2" y="T3"/>
                    </a:cxn>
                    <a:cxn ang="T12">
                      <a:pos x="T4" y="T5"/>
                    </a:cxn>
                    <a:cxn ang="T13">
                      <a:pos x="T6" y="T7"/>
                    </a:cxn>
                    <a:cxn ang="T14">
                      <a:pos x="T8" y="T9"/>
                    </a:cxn>
                  </a:cxnLst>
                  <a:rect l="T15" t="T16" r="T17" b="T18"/>
                  <a:pathLst>
                    <a:path w="23" h="21">
                      <a:moveTo>
                        <a:pt x="3" y="0"/>
                      </a:moveTo>
                      <a:lnTo>
                        <a:pt x="0" y="18"/>
                      </a:lnTo>
                      <a:lnTo>
                        <a:pt x="20" y="21"/>
                      </a:lnTo>
                      <a:lnTo>
                        <a:pt x="23"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5" name="Freeform 682"/>
                <p:cNvSpPr>
                  <a:spLocks/>
                </p:cNvSpPr>
                <p:nvPr/>
              </p:nvSpPr>
              <p:spPr bwMode="auto">
                <a:xfrm>
                  <a:off x="3482" y="3319"/>
                  <a:ext cx="12" cy="9"/>
                </a:xfrm>
                <a:custGeom>
                  <a:avLst/>
                  <a:gdLst>
                    <a:gd name="T0" fmla="*/ 0 w 23"/>
                    <a:gd name="T1" fmla="*/ 0 h 19"/>
                    <a:gd name="T2" fmla="*/ 1 w 23"/>
                    <a:gd name="T3" fmla="*/ 0 h 19"/>
                    <a:gd name="T4" fmla="*/ 1 w 23"/>
                    <a:gd name="T5" fmla="*/ 0 h 19"/>
                    <a:gd name="T6" fmla="*/ 1 w 23"/>
                    <a:gd name="T7" fmla="*/ 0 h 19"/>
                    <a:gd name="T8" fmla="*/ 0 w 23"/>
                    <a:gd name="T9" fmla="*/ 0 h 19"/>
                    <a:gd name="T10" fmla="*/ 0 60000 65536"/>
                    <a:gd name="T11" fmla="*/ 0 60000 65536"/>
                    <a:gd name="T12" fmla="*/ 0 60000 65536"/>
                    <a:gd name="T13" fmla="*/ 0 60000 65536"/>
                    <a:gd name="T14" fmla="*/ 0 60000 65536"/>
                    <a:gd name="T15" fmla="*/ 0 w 23"/>
                    <a:gd name="T16" fmla="*/ 0 h 19"/>
                    <a:gd name="T17" fmla="*/ 23 w 23"/>
                    <a:gd name="T18" fmla="*/ 19 h 19"/>
                  </a:gdLst>
                  <a:ahLst/>
                  <a:cxnLst>
                    <a:cxn ang="T10">
                      <a:pos x="T0" y="T1"/>
                    </a:cxn>
                    <a:cxn ang="T11">
                      <a:pos x="T2" y="T3"/>
                    </a:cxn>
                    <a:cxn ang="T12">
                      <a:pos x="T4" y="T5"/>
                    </a:cxn>
                    <a:cxn ang="T13">
                      <a:pos x="T6" y="T7"/>
                    </a:cxn>
                    <a:cxn ang="T14">
                      <a:pos x="T8" y="T9"/>
                    </a:cxn>
                  </a:cxnLst>
                  <a:rect l="T15" t="T16" r="T17" b="T18"/>
                  <a:pathLst>
                    <a:path w="23" h="19">
                      <a:moveTo>
                        <a:pt x="0" y="1"/>
                      </a:moveTo>
                      <a:lnTo>
                        <a:pt x="1" y="19"/>
                      </a:lnTo>
                      <a:lnTo>
                        <a:pt x="23" y="17"/>
                      </a:lnTo>
                      <a:lnTo>
                        <a:pt x="22" y="0"/>
                      </a:lnTo>
                      <a:lnTo>
                        <a:pt x="0" y="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6" name="Freeform 683"/>
                <p:cNvSpPr>
                  <a:spLocks/>
                </p:cNvSpPr>
                <p:nvPr/>
              </p:nvSpPr>
              <p:spPr bwMode="auto">
                <a:xfrm>
                  <a:off x="3493" y="3317"/>
                  <a:ext cx="33" cy="11"/>
                </a:xfrm>
                <a:custGeom>
                  <a:avLst/>
                  <a:gdLst>
                    <a:gd name="T0" fmla="*/ 0 w 65"/>
                    <a:gd name="T1" fmla="*/ 1 h 20"/>
                    <a:gd name="T2" fmla="*/ 0 w 65"/>
                    <a:gd name="T3" fmla="*/ 1 h 20"/>
                    <a:gd name="T4" fmla="*/ 3 w 65"/>
                    <a:gd name="T5" fmla="*/ 1 h 20"/>
                    <a:gd name="T6" fmla="*/ 3 w 65"/>
                    <a:gd name="T7" fmla="*/ 0 h 20"/>
                    <a:gd name="T8" fmla="*/ 0 w 65"/>
                    <a:gd name="T9" fmla="*/ 1 h 20"/>
                    <a:gd name="T10" fmla="*/ 0 60000 65536"/>
                    <a:gd name="T11" fmla="*/ 0 60000 65536"/>
                    <a:gd name="T12" fmla="*/ 0 60000 65536"/>
                    <a:gd name="T13" fmla="*/ 0 60000 65536"/>
                    <a:gd name="T14" fmla="*/ 0 60000 65536"/>
                    <a:gd name="T15" fmla="*/ 0 w 65"/>
                    <a:gd name="T16" fmla="*/ 0 h 20"/>
                    <a:gd name="T17" fmla="*/ 65 w 65"/>
                    <a:gd name="T18" fmla="*/ 20 h 20"/>
                  </a:gdLst>
                  <a:ahLst/>
                  <a:cxnLst>
                    <a:cxn ang="T10">
                      <a:pos x="T0" y="T1"/>
                    </a:cxn>
                    <a:cxn ang="T11">
                      <a:pos x="T2" y="T3"/>
                    </a:cxn>
                    <a:cxn ang="T12">
                      <a:pos x="T4" y="T5"/>
                    </a:cxn>
                    <a:cxn ang="T13">
                      <a:pos x="T6" y="T7"/>
                    </a:cxn>
                    <a:cxn ang="T14">
                      <a:pos x="T8" y="T9"/>
                    </a:cxn>
                  </a:cxnLst>
                  <a:rect l="T15" t="T16" r="T17" b="T18"/>
                  <a:pathLst>
                    <a:path w="65" h="20">
                      <a:moveTo>
                        <a:pt x="0" y="3"/>
                      </a:moveTo>
                      <a:lnTo>
                        <a:pt x="0" y="20"/>
                      </a:lnTo>
                      <a:lnTo>
                        <a:pt x="65" y="17"/>
                      </a:lnTo>
                      <a:lnTo>
                        <a:pt x="65"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7" name="Freeform 684"/>
                <p:cNvSpPr>
                  <a:spLocks/>
                </p:cNvSpPr>
                <p:nvPr/>
              </p:nvSpPr>
              <p:spPr bwMode="auto">
                <a:xfrm>
                  <a:off x="3525" y="3317"/>
                  <a:ext cx="10" cy="11"/>
                </a:xfrm>
                <a:custGeom>
                  <a:avLst/>
                  <a:gdLst>
                    <a:gd name="T0" fmla="*/ 1 w 20"/>
                    <a:gd name="T1" fmla="*/ 0 h 20"/>
                    <a:gd name="T2" fmla="*/ 0 w 20"/>
                    <a:gd name="T3" fmla="*/ 1 h 20"/>
                    <a:gd name="T4" fmla="*/ 1 w 20"/>
                    <a:gd name="T5" fmla="*/ 1 h 20"/>
                    <a:gd name="T6" fmla="*/ 1 w 20"/>
                    <a:gd name="T7" fmla="*/ 1 h 20"/>
                    <a:gd name="T8" fmla="*/ 1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3" y="0"/>
                      </a:moveTo>
                      <a:lnTo>
                        <a:pt x="0" y="17"/>
                      </a:lnTo>
                      <a:lnTo>
                        <a:pt x="17" y="20"/>
                      </a:lnTo>
                      <a:lnTo>
                        <a:pt x="20"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8" name="Freeform 685"/>
                <p:cNvSpPr>
                  <a:spLocks/>
                </p:cNvSpPr>
                <p:nvPr/>
              </p:nvSpPr>
              <p:spPr bwMode="auto">
                <a:xfrm>
                  <a:off x="3534" y="3317"/>
                  <a:ext cx="8" cy="9"/>
                </a:xfrm>
                <a:custGeom>
                  <a:avLst/>
                  <a:gdLst>
                    <a:gd name="T0" fmla="*/ 0 w 16"/>
                    <a:gd name="T1" fmla="*/ 1 h 18"/>
                    <a:gd name="T2" fmla="*/ 1 w 16"/>
                    <a:gd name="T3" fmla="*/ 1 h 18"/>
                    <a:gd name="T4" fmla="*/ 1 w 16"/>
                    <a:gd name="T5" fmla="*/ 1 h 18"/>
                    <a:gd name="T6" fmla="*/ 1 w 16"/>
                    <a:gd name="T7" fmla="*/ 0 h 18"/>
                    <a:gd name="T8" fmla="*/ 0 w 16"/>
                    <a:gd name="T9" fmla="*/ 1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1"/>
                      </a:moveTo>
                      <a:lnTo>
                        <a:pt x="1" y="18"/>
                      </a:lnTo>
                      <a:lnTo>
                        <a:pt x="16" y="17"/>
                      </a:lnTo>
                      <a:lnTo>
                        <a:pt x="14" y="0"/>
                      </a:lnTo>
                      <a:lnTo>
                        <a:pt x="0" y="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9" name="Freeform 686"/>
                <p:cNvSpPr>
                  <a:spLocks/>
                </p:cNvSpPr>
                <p:nvPr/>
              </p:nvSpPr>
              <p:spPr bwMode="auto">
                <a:xfrm>
                  <a:off x="3542" y="3317"/>
                  <a:ext cx="35" cy="9"/>
                </a:xfrm>
                <a:custGeom>
                  <a:avLst/>
                  <a:gdLst>
                    <a:gd name="T0" fmla="*/ 0 w 72"/>
                    <a:gd name="T1" fmla="*/ 0 h 18"/>
                    <a:gd name="T2" fmla="*/ 0 w 72"/>
                    <a:gd name="T3" fmla="*/ 1 h 18"/>
                    <a:gd name="T4" fmla="*/ 2 w 72"/>
                    <a:gd name="T5" fmla="*/ 1 h 18"/>
                    <a:gd name="T6" fmla="*/ 2 w 72"/>
                    <a:gd name="T7" fmla="*/ 1 h 18"/>
                    <a:gd name="T8" fmla="*/ 0 w 72"/>
                    <a:gd name="T9" fmla="*/ 0 h 18"/>
                    <a:gd name="T10" fmla="*/ 0 60000 65536"/>
                    <a:gd name="T11" fmla="*/ 0 60000 65536"/>
                    <a:gd name="T12" fmla="*/ 0 60000 65536"/>
                    <a:gd name="T13" fmla="*/ 0 60000 65536"/>
                    <a:gd name="T14" fmla="*/ 0 60000 65536"/>
                    <a:gd name="T15" fmla="*/ 0 w 72"/>
                    <a:gd name="T16" fmla="*/ 0 h 18"/>
                    <a:gd name="T17" fmla="*/ 72 w 72"/>
                    <a:gd name="T18" fmla="*/ 18 h 18"/>
                  </a:gdLst>
                  <a:ahLst/>
                  <a:cxnLst>
                    <a:cxn ang="T10">
                      <a:pos x="T0" y="T1"/>
                    </a:cxn>
                    <a:cxn ang="T11">
                      <a:pos x="T2" y="T3"/>
                    </a:cxn>
                    <a:cxn ang="T12">
                      <a:pos x="T4" y="T5"/>
                    </a:cxn>
                    <a:cxn ang="T13">
                      <a:pos x="T6" y="T7"/>
                    </a:cxn>
                    <a:cxn ang="T14">
                      <a:pos x="T8" y="T9"/>
                    </a:cxn>
                  </a:cxnLst>
                  <a:rect l="T15" t="T16" r="T17" b="T18"/>
                  <a:pathLst>
                    <a:path w="72" h="18">
                      <a:moveTo>
                        <a:pt x="0" y="0"/>
                      </a:moveTo>
                      <a:lnTo>
                        <a:pt x="0" y="17"/>
                      </a:lnTo>
                      <a:lnTo>
                        <a:pt x="72" y="18"/>
                      </a:lnTo>
                      <a:lnTo>
                        <a:pt x="72" y="1"/>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0" name="Freeform 687"/>
                <p:cNvSpPr>
                  <a:spLocks/>
                </p:cNvSpPr>
                <p:nvPr/>
              </p:nvSpPr>
              <p:spPr bwMode="auto">
                <a:xfrm>
                  <a:off x="3577" y="3317"/>
                  <a:ext cx="10" cy="9"/>
                </a:xfrm>
                <a:custGeom>
                  <a:avLst/>
                  <a:gdLst>
                    <a:gd name="T0" fmla="*/ 1 w 18"/>
                    <a:gd name="T1" fmla="*/ 0 h 18"/>
                    <a:gd name="T2" fmla="*/ 0 w 18"/>
                    <a:gd name="T3" fmla="*/ 1 h 18"/>
                    <a:gd name="T4" fmla="*/ 1 w 18"/>
                    <a:gd name="T5" fmla="*/ 1 h 18"/>
                    <a:gd name="T6" fmla="*/ 1 w 18"/>
                    <a:gd name="T7" fmla="*/ 1 h 18"/>
                    <a:gd name="T8" fmla="*/ 1 w 18"/>
                    <a:gd name="T9" fmla="*/ 0 h 18"/>
                    <a:gd name="T10" fmla="*/ 0 60000 65536"/>
                    <a:gd name="T11" fmla="*/ 0 60000 65536"/>
                    <a:gd name="T12" fmla="*/ 0 60000 65536"/>
                    <a:gd name="T13" fmla="*/ 0 60000 65536"/>
                    <a:gd name="T14" fmla="*/ 0 60000 65536"/>
                    <a:gd name="T15" fmla="*/ 0 w 18"/>
                    <a:gd name="T16" fmla="*/ 0 h 18"/>
                    <a:gd name="T17" fmla="*/ 18 w 18"/>
                    <a:gd name="T18" fmla="*/ 18 h 18"/>
                  </a:gdLst>
                  <a:ahLst/>
                  <a:cxnLst>
                    <a:cxn ang="T10">
                      <a:pos x="T0" y="T1"/>
                    </a:cxn>
                    <a:cxn ang="T11">
                      <a:pos x="T2" y="T3"/>
                    </a:cxn>
                    <a:cxn ang="T12">
                      <a:pos x="T4" y="T5"/>
                    </a:cxn>
                    <a:cxn ang="T13">
                      <a:pos x="T6" y="T7"/>
                    </a:cxn>
                    <a:cxn ang="T14">
                      <a:pos x="T8" y="T9"/>
                    </a:cxn>
                  </a:cxnLst>
                  <a:rect l="T15" t="T16" r="T17" b="T18"/>
                  <a:pathLst>
                    <a:path w="18" h="18">
                      <a:moveTo>
                        <a:pt x="1" y="0"/>
                      </a:moveTo>
                      <a:lnTo>
                        <a:pt x="0" y="17"/>
                      </a:lnTo>
                      <a:lnTo>
                        <a:pt x="17" y="18"/>
                      </a:lnTo>
                      <a:lnTo>
                        <a:pt x="18" y="1"/>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1" name="Freeform 688"/>
                <p:cNvSpPr>
                  <a:spLocks/>
                </p:cNvSpPr>
                <p:nvPr/>
              </p:nvSpPr>
              <p:spPr bwMode="auto">
                <a:xfrm>
                  <a:off x="3585" y="3315"/>
                  <a:ext cx="9" cy="10"/>
                </a:xfrm>
                <a:custGeom>
                  <a:avLst/>
                  <a:gdLst>
                    <a:gd name="T0" fmla="*/ 0 w 17"/>
                    <a:gd name="T1" fmla="*/ 1 h 20"/>
                    <a:gd name="T2" fmla="*/ 1 w 17"/>
                    <a:gd name="T3" fmla="*/ 1 h 20"/>
                    <a:gd name="T4" fmla="*/ 1 w 17"/>
                    <a:gd name="T5" fmla="*/ 1 h 20"/>
                    <a:gd name="T6" fmla="*/ 1 w 17"/>
                    <a:gd name="T7" fmla="*/ 0 h 20"/>
                    <a:gd name="T8" fmla="*/ 0 w 17"/>
                    <a:gd name="T9" fmla="*/ 1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3"/>
                      </a:moveTo>
                      <a:lnTo>
                        <a:pt x="2" y="20"/>
                      </a:lnTo>
                      <a:lnTo>
                        <a:pt x="17" y="17"/>
                      </a:lnTo>
                      <a:lnTo>
                        <a:pt x="14"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2" name="Freeform 689"/>
                <p:cNvSpPr>
                  <a:spLocks/>
                </p:cNvSpPr>
                <p:nvPr/>
              </p:nvSpPr>
              <p:spPr bwMode="auto">
                <a:xfrm>
                  <a:off x="3593" y="3315"/>
                  <a:ext cx="37" cy="11"/>
                </a:xfrm>
                <a:custGeom>
                  <a:avLst/>
                  <a:gdLst>
                    <a:gd name="T0" fmla="*/ 1 w 72"/>
                    <a:gd name="T1" fmla="*/ 0 h 21"/>
                    <a:gd name="T2" fmla="*/ 0 w 72"/>
                    <a:gd name="T3" fmla="*/ 1 h 21"/>
                    <a:gd name="T4" fmla="*/ 3 w 72"/>
                    <a:gd name="T5" fmla="*/ 1 h 21"/>
                    <a:gd name="T6" fmla="*/ 3 w 72"/>
                    <a:gd name="T7" fmla="*/ 1 h 21"/>
                    <a:gd name="T8" fmla="*/ 1 w 72"/>
                    <a:gd name="T9" fmla="*/ 0 h 21"/>
                    <a:gd name="T10" fmla="*/ 0 60000 65536"/>
                    <a:gd name="T11" fmla="*/ 0 60000 65536"/>
                    <a:gd name="T12" fmla="*/ 0 60000 65536"/>
                    <a:gd name="T13" fmla="*/ 0 60000 65536"/>
                    <a:gd name="T14" fmla="*/ 0 60000 65536"/>
                    <a:gd name="T15" fmla="*/ 0 w 72"/>
                    <a:gd name="T16" fmla="*/ 0 h 21"/>
                    <a:gd name="T17" fmla="*/ 72 w 72"/>
                    <a:gd name="T18" fmla="*/ 21 h 21"/>
                  </a:gdLst>
                  <a:ahLst/>
                  <a:cxnLst>
                    <a:cxn ang="T10">
                      <a:pos x="T0" y="T1"/>
                    </a:cxn>
                    <a:cxn ang="T11">
                      <a:pos x="T2" y="T3"/>
                    </a:cxn>
                    <a:cxn ang="T12">
                      <a:pos x="T4" y="T5"/>
                    </a:cxn>
                    <a:cxn ang="T13">
                      <a:pos x="T6" y="T7"/>
                    </a:cxn>
                    <a:cxn ang="T14">
                      <a:pos x="T8" y="T9"/>
                    </a:cxn>
                  </a:cxnLst>
                  <a:rect l="T15" t="T16" r="T17" b="T18"/>
                  <a:pathLst>
                    <a:path w="72" h="21">
                      <a:moveTo>
                        <a:pt x="1" y="0"/>
                      </a:moveTo>
                      <a:lnTo>
                        <a:pt x="0" y="17"/>
                      </a:lnTo>
                      <a:lnTo>
                        <a:pt x="71" y="21"/>
                      </a:lnTo>
                      <a:lnTo>
                        <a:pt x="72" y="4"/>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3" name="Freeform 690"/>
                <p:cNvSpPr>
                  <a:spLocks/>
                </p:cNvSpPr>
                <p:nvPr/>
              </p:nvSpPr>
              <p:spPr bwMode="auto">
                <a:xfrm>
                  <a:off x="3628" y="3317"/>
                  <a:ext cx="10" cy="11"/>
                </a:xfrm>
                <a:custGeom>
                  <a:avLst/>
                  <a:gdLst>
                    <a:gd name="T0" fmla="*/ 1 w 19"/>
                    <a:gd name="T1" fmla="*/ 0 h 20"/>
                    <a:gd name="T2" fmla="*/ 0 w 19"/>
                    <a:gd name="T3" fmla="*/ 1 h 20"/>
                    <a:gd name="T4" fmla="*/ 1 w 19"/>
                    <a:gd name="T5" fmla="*/ 1 h 20"/>
                    <a:gd name="T6" fmla="*/ 1 w 19"/>
                    <a:gd name="T7" fmla="*/ 1 h 20"/>
                    <a:gd name="T8" fmla="*/ 1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3" y="0"/>
                      </a:moveTo>
                      <a:lnTo>
                        <a:pt x="0" y="17"/>
                      </a:lnTo>
                      <a:lnTo>
                        <a:pt x="16" y="20"/>
                      </a:lnTo>
                      <a:lnTo>
                        <a:pt x="19"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4" name="Freeform 691"/>
                <p:cNvSpPr>
                  <a:spLocks/>
                </p:cNvSpPr>
                <p:nvPr/>
              </p:nvSpPr>
              <p:spPr bwMode="auto">
                <a:xfrm>
                  <a:off x="3637" y="3317"/>
                  <a:ext cx="9" cy="9"/>
                </a:xfrm>
                <a:custGeom>
                  <a:avLst/>
                  <a:gdLst>
                    <a:gd name="T0" fmla="*/ 0 w 19"/>
                    <a:gd name="T1" fmla="*/ 1 h 18"/>
                    <a:gd name="T2" fmla="*/ 0 w 19"/>
                    <a:gd name="T3" fmla="*/ 1 h 18"/>
                    <a:gd name="T4" fmla="*/ 0 w 19"/>
                    <a:gd name="T5" fmla="*/ 1 h 18"/>
                    <a:gd name="T6" fmla="*/ 0 w 19"/>
                    <a:gd name="T7" fmla="*/ 0 h 18"/>
                    <a:gd name="T8" fmla="*/ 0 w 19"/>
                    <a:gd name="T9" fmla="*/ 1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0" y="1"/>
                      </a:moveTo>
                      <a:lnTo>
                        <a:pt x="1" y="18"/>
                      </a:lnTo>
                      <a:lnTo>
                        <a:pt x="19" y="17"/>
                      </a:lnTo>
                      <a:lnTo>
                        <a:pt x="17" y="0"/>
                      </a:lnTo>
                      <a:lnTo>
                        <a:pt x="0" y="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5" name="Freeform 692"/>
                <p:cNvSpPr>
                  <a:spLocks/>
                </p:cNvSpPr>
                <p:nvPr/>
              </p:nvSpPr>
              <p:spPr bwMode="auto">
                <a:xfrm>
                  <a:off x="3646" y="3317"/>
                  <a:ext cx="33" cy="9"/>
                </a:xfrm>
                <a:custGeom>
                  <a:avLst/>
                  <a:gdLst>
                    <a:gd name="T0" fmla="*/ 0 w 67"/>
                    <a:gd name="T1" fmla="*/ 0 h 18"/>
                    <a:gd name="T2" fmla="*/ 0 w 67"/>
                    <a:gd name="T3" fmla="*/ 1 h 18"/>
                    <a:gd name="T4" fmla="*/ 2 w 67"/>
                    <a:gd name="T5" fmla="*/ 1 h 18"/>
                    <a:gd name="T6" fmla="*/ 2 w 67"/>
                    <a:gd name="T7" fmla="*/ 1 h 18"/>
                    <a:gd name="T8" fmla="*/ 0 w 67"/>
                    <a:gd name="T9" fmla="*/ 0 h 18"/>
                    <a:gd name="T10" fmla="*/ 0 60000 65536"/>
                    <a:gd name="T11" fmla="*/ 0 60000 65536"/>
                    <a:gd name="T12" fmla="*/ 0 60000 65536"/>
                    <a:gd name="T13" fmla="*/ 0 60000 65536"/>
                    <a:gd name="T14" fmla="*/ 0 60000 65536"/>
                    <a:gd name="T15" fmla="*/ 0 w 67"/>
                    <a:gd name="T16" fmla="*/ 0 h 18"/>
                    <a:gd name="T17" fmla="*/ 67 w 67"/>
                    <a:gd name="T18" fmla="*/ 18 h 18"/>
                  </a:gdLst>
                  <a:ahLst/>
                  <a:cxnLst>
                    <a:cxn ang="T10">
                      <a:pos x="T0" y="T1"/>
                    </a:cxn>
                    <a:cxn ang="T11">
                      <a:pos x="T2" y="T3"/>
                    </a:cxn>
                    <a:cxn ang="T12">
                      <a:pos x="T4" y="T5"/>
                    </a:cxn>
                    <a:cxn ang="T13">
                      <a:pos x="T6" y="T7"/>
                    </a:cxn>
                    <a:cxn ang="T14">
                      <a:pos x="T8" y="T9"/>
                    </a:cxn>
                  </a:cxnLst>
                  <a:rect l="T15" t="T16" r="T17" b="T18"/>
                  <a:pathLst>
                    <a:path w="67" h="18">
                      <a:moveTo>
                        <a:pt x="0" y="0"/>
                      </a:moveTo>
                      <a:lnTo>
                        <a:pt x="0" y="17"/>
                      </a:lnTo>
                      <a:lnTo>
                        <a:pt x="67" y="18"/>
                      </a:lnTo>
                      <a:lnTo>
                        <a:pt x="67" y="1"/>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6" name="Freeform 693"/>
                <p:cNvSpPr>
                  <a:spLocks/>
                </p:cNvSpPr>
                <p:nvPr/>
              </p:nvSpPr>
              <p:spPr bwMode="auto">
                <a:xfrm>
                  <a:off x="3679" y="3317"/>
                  <a:ext cx="12" cy="11"/>
                </a:xfrm>
                <a:custGeom>
                  <a:avLst/>
                  <a:gdLst>
                    <a:gd name="T0" fmla="*/ 1 w 24"/>
                    <a:gd name="T1" fmla="*/ 0 h 20"/>
                    <a:gd name="T2" fmla="*/ 0 w 24"/>
                    <a:gd name="T3" fmla="*/ 1 h 20"/>
                    <a:gd name="T4" fmla="*/ 1 w 24"/>
                    <a:gd name="T5" fmla="*/ 1 h 20"/>
                    <a:gd name="T6" fmla="*/ 1 w 24"/>
                    <a:gd name="T7" fmla="*/ 1 h 20"/>
                    <a:gd name="T8" fmla="*/ 1 w 24"/>
                    <a:gd name="T9" fmla="*/ 0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2" y="0"/>
                      </a:moveTo>
                      <a:lnTo>
                        <a:pt x="0" y="17"/>
                      </a:lnTo>
                      <a:lnTo>
                        <a:pt x="22" y="20"/>
                      </a:lnTo>
                      <a:lnTo>
                        <a:pt x="24" y="3"/>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7" name="Freeform 694"/>
                <p:cNvSpPr>
                  <a:spLocks/>
                </p:cNvSpPr>
                <p:nvPr/>
              </p:nvSpPr>
              <p:spPr bwMode="auto">
                <a:xfrm>
                  <a:off x="3689" y="3317"/>
                  <a:ext cx="10" cy="11"/>
                </a:xfrm>
                <a:custGeom>
                  <a:avLst/>
                  <a:gdLst>
                    <a:gd name="T0" fmla="*/ 1 w 19"/>
                    <a:gd name="T1" fmla="*/ 0 h 20"/>
                    <a:gd name="T2" fmla="*/ 0 w 19"/>
                    <a:gd name="T3" fmla="*/ 1 h 20"/>
                    <a:gd name="T4" fmla="*/ 1 w 19"/>
                    <a:gd name="T5" fmla="*/ 1 h 20"/>
                    <a:gd name="T6" fmla="*/ 1 w 19"/>
                    <a:gd name="T7" fmla="*/ 1 h 20"/>
                    <a:gd name="T8" fmla="*/ 1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3" y="0"/>
                      </a:moveTo>
                      <a:lnTo>
                        <a:pt x="0" y="17"/>
                      </a:lnTo>
                      <a:lnTo>
                        <a:pt x="16" y="20"/>
                      </a:lnTo>
                      <a:lnTo>
                        <a:pt x="19"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8" name="Freeform 695"/>
                <p:cNvSpPr>
                  <a:spLocks/>
                </p:cNvSpPr>
                <p:nvPr/>
              </p:nvSpPr>
              <p:spPr bwMode="auto">
                <a:xfrm>
                  <a:off x="3698" y="3317"/>
                  <a:ext cx="34" cy="9"/>
                </a:xfrm>
                <a:custGeom>
                  <a:avLst/>
                  <a:gdLst>
                    <a:gd name="T0" fmla="*/ 0 w 67"/>
                    <a:gd name="T1" fmla="*/ 1 h 18"/>
                    <a:gd name="T2" fmla="*/ 0 w 67"/>
                    <a:gd name="T3" fmla="*/ 1 h 18"/>
                    <a:gd name="T4" fmla="*/ 3 w 67"/>
                    <a:gd name="T5" fmla="*/ 1 h 18"/>
                    <a:gd name="T6" fmla="*/ 3 w 67"/>
                    <a:gd name="T7" fmla="*/ 0 h 18"/>
                    <a:gd name="T8" fmla="*/ 0 w 67"/>
                    <a:gd name="T9" fmla="*/ 1 h 18"/>
                    <a:gd name="T10" fmla="*/ 0 60000 65536"/>
                    <a:gd name="T11" fmla="*/ 0 60000 65536"/>
                    <a:gd name="T12" fmla="*/ 0 60000 65536"/>
                    <a:gd name="T13" fmla="*/ 0 60000 65536"/>
                    <a:gd name="T14" fmla="*/ 0 60000 65536"/>
                    <a:gd name="T15" fmla="*/ 0 w 67"/>
                    <a:gd name="T16" fmla="*/ 0 h 18"/>
                    <a:gd name="T17" fmla="*/ 67 w 67"/>
                    <a:gd name="T18" fmla="*/ 18 h 18"/>
                  </a:gdLst>
                  <a:ahLst/>
                  <a:cxnLst>
                    <a:cxn ang="T10">
                      <a:pos x="T0" y="T1"/>
                    </a:cxn>
                    <a:cxn ang="T11">
                      <a:pos x="T2" y="T3"/>
                    </a:cxn>
                    <a:cxn ang="T12">
                      <a:pos x="T4" y="T5"/>
                    </a:cxn>
                    <a:cxn ang="T13">
                      <a:pos x="T6" y="T7"/>
                    </a:cxn>
                    <a:cxn ang="T14">
                      <a:pos x="T8" y="T9"/>
                    </a:cxn>
                  </a:cxnLst>
                  <a:rect l="T15" t="T16" r="T17" b="T18"/>
                  <a:pathLst>
                    <a:path w="67" h="18">
                      <a:moveTo>
                        <a:pt x="0" y="1"/>
                      </a:moveTo>
                      <a:lnTo>
                        <a:pt x="0" y="18"/>
                      </a:lnTo>
                      <a:lnTo>
                        <a:pt x="67" y="17"/>
                      </a:lnTo>
                      <a:lnTo>
                        <a:pt x="67" y="0"/>
                      </a:lnTo>
                      <a:lnTo>
                        <a:pt x="0" y="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9" name="Freeform 696"/>
                <p:cNvSpPr>
                  <a:spLocks/>
                </p:cNvSpPr>
                <p:nvPr/>
              </p:nvSpPr>
              <p:spPr bwMode="auto">
                <a:xfrm>
                  <a:off x="3732" y="3317"/>
                  <a:ext cx="9" cy="9"/>
                </a:xfrm>
                <a:custGeom>
                  <a:avLst/>
                  <a:gdLst>
                    <a:gd name="T0" fmla="*/ 0 w 19"/>
                    <a:gd name="T1" fmla="*/ 0 h 18"/>
                    <a:gd name="T2" fmla="*/ 0 w 19"/>
                    <a:gd name="T3" fmla="*/ 1 h 18"/>
                    <a:gd name="T4" fmla="*/ 0 w 19"/>
                    <a:gd name="T5" fmla="*/ 1 h 18"/>
                    <a:gd name="T6" fmla="*/ 0 w 19"/>
                    <a:gd name="T7" fmla="*/ 1 h 18"/>
                    <a:gd name="T8" fmla="*/ 0 w 19"/>
                    <a:gd name="T9" fmla="*/ 0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2" y="0"/>
                      </a:moveTo>
                      <a:lnTo>
                        <a:pt x="0" y="17"/>
                      </a:lnTo>
                      <a:lnTo>
                        <a:pt x="18" y="18"/>
                      </a:lnTo>
                      <a:lnTo>
                        <a:pt x="19" y="1"/>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0" name="Freeform 697"/>
                <p:cNvSpPr>
                  <a:spLocks/>
                </p:cNvSpPr>
                <p:nvPr/>
              </p:nvSpPr>
              <p:spPr bwMode="auto">
                <a:xfrm>
                  <a:off x="3740" y="3317"/>
                  <a:ext cx="10" cy="11"/>
                </a:xfrm>
                <a:custGeom>
                  <a:avLst/>
                  <a:gdLst>
                    <a:gd name="T0" fmla="*/ 0 w 22"/>
                    <a:gd name="T1" fmla="*/ 0 h 20"/>
                    <a:gd name="T2" fmla="*/ 0 w 22"/>
                    <a:gd name="T3" fmla="*/ 1 h 20"/>
                    <a:gd name="T4" fmla="*/ 0 w 22"/>
                    <a:gd name="T5" fmla="*/ 1 h 20"/>
                    <a:gd name="T6" fmla="*/ 0 w 22"/>
                    <a:gd name="T7" fmla="*/ 1 h 20"/>
                    <a:gd name="T8" fmla="*/ 0 w 22"/>
                    <a:gd name="T9" fmla="*/ 0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3" y="0"/>
                      </a:moveTo>
                      <a:lnTo>
                        <a:pt x="0" y="17"/>
                      </a:lnTo>
                      <a:lnTo>
                        <a:pt x="19" y="20"/>
                      </a:lnTo>
                      <a:lnTo>
                        <a:pt x="22"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1" name="Freeform 698"/>
                <p:cNvSpPr>
                  <a:spLocks/>
                </p:cNvSpPr>
                <p:nvPr/>
              </p:nvSpPr>
              <p:spPr bwMode="auto">
                <a:xfrm>
                  <a:off x="3750" y="3315"/>
                  <a:ext cx="35" cy="11"/>
                </a:xfrm>
                <a:custGeom>
                  <a:avLst/>
                  <a:gdLst>
                    <a:gd name="T0" fmla="*/ 0 w 70"/>
                    <a:gd name="T1" fmla="*/ 1 h 21"/>
                    <a:gd name="T2" fmla="*/ 1 w 70"/>
                    <a:gd name="T3" fmla="*/ 1 h 21"/>
                    <a:gd name="T4" fmla="*/ 3 w 70"/>
                    <a:gd name="T5" fmla="*/ 1 h 21"/>
                    <a:gd name="T6" fmla="*/ 3 w 70"/>
                    <a:gd name="T7" fmla="*/ 0 h 21"/>
                    <a:gd name="T8" fmla="*/ 0 w 70"/>
                    <a:gd name="T9" fmla="*/ 1 h 21"/>
                    <a:gd name="T10" fmla="*/ 0 60000 65536"/>
                    <a:gd name="T11" fmla="*/ 0 60000 65536"/>
                    <a:gd name="T12" fmla="*/ 0 60000 65536"/>
                    <a:gd name="T13" fmla="*/ 0 60000 65536"/>
                    <a:gd name="T14" fmla="*/ 0 60000 65536"/>
                    <a:gd name="T15" fmla="*/ 0 w 70"/>
                    <a:gd name="T16" fmla="*/ 0 h 21"/>
                    <a:gd name="T17" fmla="*/ 70 w 70"/>
                    <a:gd name="T18" fmla="*/ 21 h 21"/>
                  </a:gdLst>
                  <a:ahLst/>
                  <a:cxnLst>
                    <a:cxn ang="T10">
                      <a:pos x="T0" y="T1"/>
                    </a:cxn>
                    <a:cxn ang="T11">
                      <a:pos x="T2" y="T3"/>
                    </a:cxn>
                    <a:cxn ang="T12">
                      <a:pos x="T4" y="T5"/>
                    </a:cxn>
                    <a:cxn ang="T13">
                      <a:pos x="T6" y="T7"/>
                    </a:cxn>
                    <a:cxn ang="T14">
                      <a:pos x="T8" y="T9"/>
                    </a:cxn>
                  </a:cxnLst>
                  <a:rect l="T15" t="T16" r="T17" b="T18"/>
                  <a:pathLst>
                    <a:path w="70" h="21">
                      <a:moveTo>
                        <a:pt x="0" y="4"/>
                      </a:moveTo>
                      <a:lnTo>
                        <a:pt x="2" y="21"/>
                      </a:lnTo>
                      <a:lnTo>
                        <a:pt x="70" y="17"/>
                      </a:lnTo>
                      <a:lnTo>
                        <a:pt x="69"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2" name="Freeform 699"/>
                <p:cNvSpPr>
                  <a:spLocks/>
                </p:cNvSpPr>
                <p:nvPr/>
              </p:nvSpPr>
              <p:spPr bwMode="auto">
                <a:xfrm>
                  <a:off x="3783" y="3315"/>
                  <a:ext cx="10" cy="10"/>
                </a:xfrm>
                <a:custGeom>
                  <a:avLst/>
                  <a:gdLst>
                    <a:gd name="T0" fmla="*/ 0 w 21"/>
                    <a:gd name="T1" fmla="*/ 0 h 20"/>
                    <a:gd name="T2" fmla="*/ 0 w 21"/>
                    <a:gd name="T3" fmla="*/ 1 h 20"/>
                    <a:gd name="T4" fmla="*/ 0 w 21"/>
                    <a:gd name="T5" fmla="*/ 1 h 20"/>
                    <a:gd name="T6" fmla="*/ 0 w 21"/>
                    <a:gd name="T7" fmla="*/ 1 h 20"/>
                    <a:gd name="T8" fmla="*/ 0 w 21"/>
                    <a:gd name="T9" fmla="*/ 0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3" y="0"/>
                      </a:moveTo>
                      <a:lnTo>
                        <a:pt x="0" y="17"/>
                      </a:lnTo>
                      <a:lnTo>
                        <a:pt x="18" y="20"/>
                      </a:lnTo>
                      <a:lnTo>
                        <a:pt x="21"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3" name="Freeform 700"/>
                <p:cNvSpPr>
                  <a:spLocks/>
                </p:cNvSpPr>
                <p:nvPr/>
              </p:nvSpPr>
              <p:spPr bwMode="auto">
                <a:xfrm>
                  <a:off x="3793" y="3317"/>
                  <a:ext cx="8" cy="9"/>
                </a:xfrm>
                <a:custGeom>
                  <a:avLst/>
                  <a:gdLst>
                    <a:gd name="T0" fmla="*/ 0 w 18"/>
                    <a:gd name="T1" fmla="*/ 0 h 18"/>
                    <a:gd name="T2" fmla="*/ 0 w 18"/>
                    <a:gd name="T3" fmla="*/ 1 h 18"/>
                    <a:gd name="T4" fmla="*/ 0 w 18"/>
                    <a:gd name="T5" fmla="*/ 1 h 18"/>
                    <a:gd name="T6" fmla="*/ 0 w 18"/>
                    <a:gd name="T7" fmla="*/ 1 h 18"/>
                    <a:gd name="T8" fmla="*/ 0 w 18"/>
                    <a:gd name="T9" fmla="*/ 0 h 18"/>
                    <a:gd name="T10" fmla="*/ 0 60000 65536"/>
                    <a:gd name="T11" fmla="*/ 0 60000 65536"/>
                    <a:gd name="T12" fmla="*/ 0 60000 65536"/>
                    <a:gd name="T13" fmla="*/ 0 60000 65536"/>
                    <a:gd name="T14" fmla="*/ 0 60000 65536"/>
                    <a:gd name="T15" fmla="*/ 0 w 18"/>
                    <a:gd name="T16" fmla="*/ 0 h 18"/>
                    <a:gd name="T17" fmla="*/ 18 w 18"/>
                    <a:gd name="T18" fmla="*/ 18 h 18"/>
                  </a:gdLst>
                  <a:ahLst/>
                  <a:cxnLst>
                    <a:cxn ang="T10">
                      <a:pos x="T0" y="T1"/>
                    </a:cxn>
                    <a:cxn ang="T11">
                      <a:pos x="T2" y="T3"/>
                    </a:cxn>
                    <a:cxn ang="T12">
                      <a:pos x="T4" y="T5"/>
                    </a:cxn>
                    <a:cxn ang="T13">
                      <a:pos x="T6" y="T7"/>
                    </a:cxn>
                    <a:cxn ang="T14">
                      <a:pos x="T8" y="T9"/>
                    </a:cxn>
                  </a:cxnLst>
                  <a:rect l="T15" t="T16" r="T17" b="T18"/>
                  <a:pathLst>
                    <a:path w="18" h="18">
                      <a:moveTo>
                        <a:pt x="2" y="0"/>
                      </a:moveTo>
                      <a:lnTo>
                        <a:pt x="0" y="17"/>
                      </a:lnTo>
                      <a:lnTo>
                        <a:pt x="16" y="18"/>
                      </a:lnTo>
                      <a:lnTo>
                        <a:pt x="18" y="1"/>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4" name="Freeform 701"/>
                <p:cNvSpPr>
                  <a:spLocks/>
                </p:cNvSpPr>
                <p:nvPr/>
              </p:nvSpPr>
              <p:spPr bwMode="auto">
                <a:xfrm>
                  <a:off x="3801" y="3317"/>
                  <a:ext cx="34" cy="9"/>
                </a:xfrm>
                <a:custGeom>
                  <a:avLst/>
                  <a:gdLst>
                    <a:gd name="T0" fmla="*/ 0 w 69"/>
                    <a:gd name="T1" fmla="*/ 0 h 18"/>
                    <a:gd name="T2" fmla="*/ 0 w 69"/>
                    <a:gd name="T3" fmla="*/ 1 h 18"/>
                    <a:gd name="T4" fmla="*/ 2 w 69"/>
                    <a:gd name="T5" fmla="*/ 1 h 18"/>
                    <a:gd name="T6" fmla="*/ 2 w 69"/>
                    <a:gd name="T7" fmla="*/ 1 h 18"/>
                    <a:gd name="T8" fmla="*/ 0 w 69"/>
                    <a:gd name="T9" fmla="*/ 0 h 18"/>
                    <a:gd name="T10" fmla="*/ 0 60000 65536"/>
                    <a:gd name="T11" fmla="*/ 0 60000 65536"/>
                    <a:gd name="T12" fmla="*/ 0 60000 65536"/>
                    <a:gd name="T13" fmla="*/ 0 60000 65536"/>
                    <a:gd name="T14" fmla="*/ 0 60000 65536"/>
                    <a:gd name="T15" fmla="*/ 0 w 69"/>
                    <a:gd name="T16" fmla="*/ 0 h 18"/>
                    <a:gd name="T17" fmla="*/ 69 w 69"/>
                    <a:gd name="T18" fmla="*/ 18 h 18"/>
                  </a:gdLst>
                  <a:ahLst/>
                  <a:cxnLst>
                    <a:cxn ang="T10">
                      <a:pos x="T0" y="T1"/>
                    </a:cxn>
                    <a:cxn ang="T11">
                      <a:pos x="T2" y="T3"/>
                    </a:cxn>
                    <a:cxn ang="T12">
                      <a:pos x="T4" y="T5"/>
                    </a:cxn>
                    <a:cxn ang="T13">
                      <a:pos x="T6" y="T7"/>
                    </a:cxn>
                    <a:cxn ang="T14">
                      <a:pos x="T8" y="T9"/>
                    </a:cxn>
                  </a:cxnLst>
                  <a:rect l="T15" t="T16" r="T17" b="T18"/>
                  <a:pathLst>
                    <a:path w="69" h="18">
                      <a:moveTo>
                        <a:pt x="0" y="0"/>
                      </a:moveTo>
                      <a:lnTo>
                        <a:pt x="0" y="17"/>
                      </a:lnTo>
                      <a:lnTo>
                        <a:pt x="69" y="18"/>
                      </a:lnTo>
                      <a:lnTo>
                        <a:pt x="69" y="1"/>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5" name="Freeform 702"/>
                <p:cNvSpPr>
                  <a:spLocks/>
                </p:cNvSpPr>
                <p:nvPr/>
              </p:nvSpPr>
              <p:spPr bwMode="auto">
                <a:xfrm>
                  <a:off x="3835" y="3317"/>
                  <a:ext cx="10" cy="9"/>
                </a:xfrm>
                <a:custGeom>
                  <a:avLst/>
                  <a:gdLst>
                    <a:gd name="T0" fmla="*/ 1 w 20"/>
                    <a:gd name="T1" fmla="*/ 0 h 18"/>
                    <a:gd name="T2" fmla="*/ 0 w 20"/>
                    <a:gd name="T3" fmla="*/ 1 h 18"/>
                    <a:gd name="T4" fmla="*/ 1 w 20"/>
                    <a:gd name="T5" fmla="*/ 1 h 18"/>
                    <a:gd name="T6" fmla="*/ 1 w 20"/>
                    <a:gd name="T7" fmla="*/ 1 h 18"/>
                    <a:gd name="T8" fmla="*/ 1 w 20"/>
                    <a:gd name="T9" fmla="*/ 0 h 18"/>
                    <a:gd name="T10" fmla="*/ 0 60000 65536"/>
                    <a:gd name="T11" fmla="*/ 0 60000 65536"/>
                    <a:gd name="T12" fmla="*/ 0 60000 65536"/>
                    <a:gd name="T13" fmla="*/ 0 60000 65536"/>
                    <a:gd name="T14" fmla="*/ 0 60000 65536"/>
                    <a:gd name="T15" fmla="*/ 0 w 20"/>
                    <a:gd name="T16" fmla="*/ 0 h 18"/>
                    <a:gd name="T17" fmla="*/ 20 w 20"/>
                    <a:gd name="T18" fmla="*/ 18 h 18"/>
                  </a:gdLst>
                  <a:ahLst/>
                  <a:cxnLst>
                    <a:cxn ang="T10">
                      <a:pos x="T0" y="T1"/>
                    </a:cxn>
                    <a:cxn ang="T11">
                      <a:pos x="T2" y="T3"/>
                    </a:cxn>
                    <a:cxn ang="T12">
                      <a:pos x="T4" y="T5"/>
                    </a:cxn>
                    <a:cxn ang="T13">
                      <a:pos x="T6" y="T7"/>
                    </a:cxn>
                    <a:cxn ang="T14">
                      <a:pos x="T8" y="T9"/>
                    </a:cxn>
                  </a:cxnLst>
                  <a:rect l="T15" t="T16" r="T17" b="T18"/>
                  <a:pathLst>
                    <a:path w="20" h="18">
                      <a:moveTo>
                        <a:pt x="1" y="0"/>
                      </a:moveTo>
                      <a:lnTo>
                        <a:pt x="0" y="17"/>
                      </a:lnTo>
                      <a:lnTo>
                        <a:pt x="19" y="18"/>
                      </a:lnTo>
                      <a:lnTo>
                        <a:pt x="20" y="1"/>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6" name="Freeform 703"/>
                <p:cNvSpPr>
                  <a:spLocks/>
                </p:cNvSpPr>
                <p:nvPr/>
              </p:nvSpPr>
              <p:spPr bwMode="auto">
                <a:xfrm>
                  <a:off x="3844" y="3317"/>
                  <a:ext cx="9" cy="11"/>
                </a:xfrm>
                <a:custGeom>
                  <a:avLst/>
                  <a:gdLst>
                    <a:gd name="T0" fmla="*/ 0 w 19"/>
                    <a:gd name="T1" fmla="*/ 0 h 20"/>
                    <a:gd name="T2" fmla="*/ 0 w 19"/>
                    <a:gd name="T3" fmla="*/ 1 h 20"/>
                    <a:gd name="T4" fmla="*/ 0 w 19"/>
                    <a:gd name="T5" fmla="*/ 1 h 20"/>
                    <a:gd name="T6" fmla="*/ 0 w 19"/>
                    <a:gd name="T7" fmla="*/ 1 h 20"/>
                    <a:gd name="T8" fmla="*/ 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3" y="0"/>
                      </a:moveTo>
                      <a:lnTo>
                        <a:pt x="0" y="17"/>
                      </a:lnTo>
                      <a:lnTo>
                        <a:pt x="16" y="20"/>
                      </a:lnTo>
                      <a:lnTo>
                        <a:pt x="19"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7" name="Freeform 704"/>
                <p:cNvSpPr>
                  <a:spLocks/>
                </p:cNvSpPr>
                <p:nvPr/>
              </p:nvSpPr>
              <p:spPr bwMode="auto">
                <a:xfrm>
                  <a:off x="3852" y="3317"/>
                  <a:ext cx="32" cy="11"/>
                </a:xfrm>
                <a:custGeom>
                  <a:avLst/>
                  <a:gdLst>
                    <a:gd name="T0" fmla="*/ 0 w 64"/>
                    <a:gd name="T1" fmla="*/ 0 h 20"/>
                    <a:gd name="T2" fmla="*/ 0 w 64"/>
                    <a:gd name="T3" fmla="*/ 1 h 20"/>
                    <a:gd name="T4" fmla="*/ 2 w 64"/>
                    <a:gd name="T5" fmla="*/ 1 h 20"/>
                    <a:gd name="T6" fmla="*/ 2 w 64"/>
                    <a:gd name="T7" fmla="*/ 1 h 20"/>
                    <a:gd name="T8" fmla="*/ 0 w 64"/>
                    <a:gd name="T9" fmla="*/ 0 h 20"/>
                    <a:gd name="T10" fmla="*/ 0 60000 65536"/>
                    <a:gd name="T11" fmla="*/ 0 60000 65536"/>
                    <a:gd name="T12" fmla="*/ 0 60000 65536"/>
                    <a:gd name="T13" fmla="*/ 0 60000 65536"/>
                    <a:gd name="T14" fmla="*/ 0 60000 65536"/>
                    <a:gd name="T15" fmla="*/ 0 w 64"/>
                    <a:gd name="T16" fmla="*/ 0 h 20"/>
                    <a:gd name="T17" fmla="*/ 64 w 64"/>
                    <a:gd name="T18" fmla="*/ 20 h 20"/>
                  </a:gdLst>
                  <a:ahLst/>
                  <a:cxnLst>
                    <a:cxn ang="T10">
                      <a:pos x="T0" y="T1"/>
                    </a:cxn>
                    <a:cxn ang="T11">
                      <a:pos x="T2" y="T3"/>
                    </a:cxn>
                    <a:cxn ang="T12">
                      <a:pos x="T4" y="T5"/>
                    </a:cxn>
                    <a:cxn ang="T13">
                      <a:pos x="T6" y="T7"/>
                    </a:cxn>
                    <a:cxn ang="T14">
                      <a:pos x="T8" y="T9"/>
                    </a:cxn>
                  </a:cxnLst>
                  <a:rect l="T15" t="T16" r="T17" b="T18"/>
                  <a:pathLst>
                    <a:path w="64" h="20">
                      <a:moveTo>
                        <a:pt x="0" y="0"/>
                      </a:moveTo>
                      <a:lnTo>
                        <a:pt x="0" y="17"/>
                      </a:lnTo>
                      <a:lnTo>
                        <a:pt x="64" y="20"/>
                      </a:lnTo>
                      <a:lnTo>
                        <a:pt x="64" y="3"/>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8" name="Freeform 705"/>
                <p:cNvSpPr>
                  <a:spLocks/>
                </p:cNvSpPr>
                <p:nvPr/>
              </p:nvSpPr>
              <p:spPr bwMode="auto">
                <a:xfrm>
                  <a:off x="3884" y="3319"/>
                  <a:ext cx="11" cy="9"/>
                </a:xfrm>
                <a:custGeom>
                  <a:avLst/>
                  <a:gdLst>
                    <a:gd name="T0" fmla="*/ 1 w 22"/>
                    <a:gd name="T1" fmla="*/ 0 h 19"/>
                    <a:gd name="T2" fmla="*/ 0 w 22"/>
                    <a:gd name="T3" fmla="*/ 0 h 19"/>
                    <a:gd name="T4" fmla="*/ 1 w 22"/>
                    <a:gd name="T5" fmla="*/ 0 h 19"/>
                    <a:gd name="T6" fmla="*/ 1 w 22"/>
                    <a:gd name="T7" fmla="*/ 0 h 19"/>
                    <a:gd name="T8" fmla="*/ 1 w 22"/>
                    <a:gd name="T9" fmla="*/ 0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1" y="0"/>
                      </a:moveTo>
                      <a:lnTo>
                        <a:pt x="0" y="17"/>
                      </a:lnTo>
                      <a:lnTo>
                        <a:pt x="20" y="19"/>
                      </a:lnTo>
                      <a:lnTo>
                        <a:pt x="22" y="1"/>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9" name="Freeform 706"/>
                <p:cNvSpPr>
                  <a:spLocks/>
                </p:cNvSpPr>
                <p:nvPr/>
              </p:nvSpPr>
              <p:spPr bwMode="auto">
                <a:xfrm>
                  <a:off x="3895" y="3320"/>
                  <a:ext cx="12" cy="10"/>
                </a:xfrm>
                <a:custGeom>
                  <a:avLst/>
                  <a:gdLst>
                    <a:gd name="T0" fmla="*/ 0 w 25"/>
                    <a:gd name="T1" fmla="*/ 0 h 21"/>
                    <a:gd name="T2" fmla="*/ 0 w 25"/>
                    <a:gd name="T3" fmla="*/ 0 h 21"/>
                    <a:gd name="T4" fmla="*/ 0 w 25"/>
                    <a:gd name="T5" fmla="*/ 0 h 21"/>
                    <a:gd name="T6" fmla="*/ 0 w 25"/>
                    <a:gd name="T7" fmla="*/ 0 h 21"/>
                    <a:gd name="T8" fmla="*/ 0 w 25"/>
                    <a:gd name="T9" fmla="*/ 0 h 21"/>
                    <a:gd name="T10" fmla="*/ 0 60000 65536"/>
                    <a:gd name="T11" fmla="*/ 0 60000 65536"/>
                    <a:gd name="T12" fmla="*/ 0 60000 65536"/>
                    <a:gd name="T13" fmla="*/ 0 60000 65536"/>
                    <a:gd name="T14" fmla="*/ 0 60000 65536"/>
                    <a:gd name="T15" fmla="*/ 0 w 25"/>
                    <a:gd name="T16" fmla="*/ 0 h 21"/>
                    <a:gd name="T17" fmla="*/ 25 w 25"/>
                    <a:gd name="T18" fmla="*/ 21 h 21"/>
                  </a:gdLst>
                  <a:ahLst/>
                  <a:cxnLst>
                    <a:cxn ang="T10">
                      <a:pos x="T0" y="T1"/>
                    </a:cxn>
                    <a:cxn ang="T11">
                      <a:pos x="T2" y="T3"/>
                    </a:cxn>
                    <a:cxn ang="T12">
                      <a:pos x="T4" y="T5"/>
                    </a:cxn>
                    <a:cxn ang="T13">
                      <a:pos x="T6" y="T7"/>
                    </a:cxn>
                    <a:cxn ang="T14">
                      <a:pos x="T8" y="T9"/>
                    </a:cxn>
                  </a:cxnLst>
                  <a:rect l="T15" t="T16" r="T17" b="T18"/>
                  <a:pathLst>
                    <a:path w="25" h="21">
                      <a:moveTo>
                        <a:pt x="2" y="0"/>
                      </a:moveTo>
                      <a:lnTo>
                        <a:pt x="0" y="18"/>
                      </a:lnTo>
                      <a:lnTo>
                        <a:pt x="23" y="21"/>
                      </a:lnTo>
                      <a:lnTo>
                        <a:pt x="25" y="3"/>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0" name="Freeform 707"/>
                <p:cNvSpPr>
                  <a:spLocks/>
                </p:cNvSpPr>
                <p:nvPr/>
              </p:nvSpPr>
              <p:spPr bwMode="auto">
                <a:xfrm>
                  <a:off x="3906" y="3320"/>
                  <a:ext cx="30" cy="10"/>
                </a:xfrm>
                <a:custGeom>
                  <a:avLst/>
                  <a:gdLst>
                    <a:gd name="T0" fmla="*/ 1 w 60"/>
                    <a:gd name="T1" fmla="*/ 0 h 21"/>
                    <a:gd name="T2" fmla="*/ 0 w 60"/>
                    <a:gd name="T3" fmla="*/ 0 h 21"/>
                    <a:gd name="T4" fmla="*/ 2 w 60"/>
                    <a:gd name="T5" fmla="*/ 0 h 21"/>
                    <a:gd name="T6" fmla="*/ 2 w 60"/>
                    <a:gd name="T7" fmla="*/ 0 h 21"/>
                    <a:gd name="T8" fmla="*/ 1 w 60"/>
                    <a:gd name="T9" fmla="*/ 0 h 21"/>
                    <a:gd name="T10" fmla="*/ 0 60000 65536"/>
                    <a:gd name="T11" fmla="*/ 0 60000 65536"/>
                    <a:gd name="T12" fmla="*/ 0 60000 65536"/>
                    <a:gd name="T13" fmla="*/ 0 60000 65536"/>
                    <a:gd name="T14" fmla="*/ 0 60000 65536"/>
                    <a:gd name="T15" fmla="*/ 0 w 60"/>
                    <a:gd name="T16" fmla="*/ 0 h 21"/>
                    <a:gd name="T17" fmla="*/ 60 w 60"/>
                    <a:gd name="T18" fmla="*/ 21 h 21"/>
                  </a:gdLst>
                  <a:ahLst/>
                  <a:cxnLst>
                    <a:cxn ang="T10">
                      <a:pos x="T0" y="T1"/>
                    </a:cxn>
                    <a:cxn ang="T11">
                      <a:pos x="T2" y="T3"/>
                    </a:cxn>
                    <a:cxn ang="T12">
                      <a:pos x="T4" y="T5"/>
                    </a:cxn>
                    <a:cxn ang="T13">
                      <a:pos x="T6" y="T7"/>
                    </a:cxn>
                    <a:cxn ang="T14">
                      <a:pos x="T8" y="T9"/>
                    </a:cxn>
                  </a:cxnLst>
                  <a:rect l="T15" t="T16" r="T17" b="T18"/>
                  <a:pathLst>
                    <a:path w="60" h="21">
                      <a:moveTo>
                        <a:pt x="2" y="0"/>
                      </a:moveTo>
                      <a:lnTo>
                        <a:pt x="0" y="18"/>
                      </a:lnTo>
                      <a:lnTo>
                        <a:pt x="59" y="21"/>
                      </a:lnTo>
                      <a:lnTo>
                        <a:pt x="60" y="3"/>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1" name="Freeform 708"/>
                <p:cNvSpPr>
                  <a:spLocks/>
                </p:cNvSpPr>
                <p:nvPr/>
              </p:nvSpPr>
              <p:spPr bwMode="auto">
                <a:xfrm>
                  <a:off x="3935" y="3320"/>
                  <a:ext cx="13" cy="10"/>
                </a:xfrm>
                <a:custGeom>
                  <a:avLst/>
                  <a:gdLst>
                    <a:gd name="T0" fmla="*/ 1 w 26"/>
                    <a:gd name="T1" fmla="*/ 0 h 21"/>
                    <a:gd name="T2" fmla="*/ 0 w 26"/>
                    <a:gd name="T3" fmla="*/ 0 h 21"/>
                    <a:gd name="T4" fmla="*/ 1 w 26"/>
                    <a:gd name="T5" fmla="*/ 0 h 21"/>
                    <a:gd name="T6" fmla="*/ 1 w 26"/>
                    <a:gd name="T7" fmla="*/ 0 h 21"/>
                    <a:gd name="T8" fmla="*/ 1 w 26"/>
                    <a:gd name="T9" fmla="*/ 0 h 21"/>
                    <a:gd name="T10" fmla="*/ 0 60000 65536"/>
                    <a:gd name="T11" fmla="*/ 0 60000 65536"/>
                    <a:gd name="T12" fmla="*/ 0 60000 65536"/>
                    <a:gd name="T13" fmla="*/ 0 60000 65536"/>
                    <a:gd name="T14" fmla="*/ 0 60000 65536"/>
                    <a:gd name="T15" fmla="*/ 0 w 26"/>
                    <a:gd name="T16" fmla="*/ 0 h 21"/>
                    <a:gd name="T17" fmla="*/ 26 w 26"/>
                    <a:gd name="T18" fmla="*/ 21 h 21"/>
                  </a:gdLst>
                  <a:ahLst/>
                  <a:cxnLst>
                    <a:cxn ang="T10">
                      <a:pos x="T0" y="T1"/>
                    </a:cxn>
                    <a:cxn ang="T11">
                      <a:pos x="T2" y="T3"/>
                    </a:cxn>
                    <a:cxn ang="T12">
                      <a:pos x="T4" y="T5"/>
                    </a:cxn>
                    <a:cxn ang="T13">
                      <a:pos x="T6" y="T7"/>
                    </a:cxn>
                    <a:cxn ang="T14">
                      <a:pos x="T8" y="T9"/>
                    </a:cxn>
                  </a:cxnLst>
                  <a:rect l="T15" t="T16" r="T17" b="T18"/>
                  <a:pathLst>
                    <a:path w="26" h="21">
                      <a:moveTo>
                        <a:pt x="1" y="0"/>
                      </a:moveTo>
                      <a:lnTo>
                        <a:pt x="0" y="18"/>
                      </a:lnTo>
                      <a:lnTo>
                        <a:pt x="24" y="21"/>
                      </a:lnTo>
                      <a:lnTo>
                        <a:pt x="26" y="3"/>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2" name="Freeform 709"/>
                <p:cNvSpPr>
                  <a:spLocks/>
                </p:cNvSpPr>
                <p:nvPr/>
              </p:nvSpPr>
              <p:spPr bwMode="auto">
                <a:xfrm>
                  <a:off x="3948" y="3321"/>
                  <a:ext cx="12" cy="10"/>
                </a:xfrm>
                <a:custGeom>
                  <a:avLst/>
                  <a:gdLst>
                    <a:gd name="T0" fmla="*/ 0 w 25"/>
                    <a:gd name="T1" fmla="*/ 0 h 19"/>
                    <a:gd name="T2" fmla="*/ 0 w 25"/>
                    <a:gd name="T3" fmla="*/ 1 h 19"/>
                    <a:gd name="T4" fmla="*/ 0 w 25"/>
                    <a:gd name="T5" fmla="*/ 1 h 19"/>
                    <a:gd name="T6" fmla="*/ 0 w 25"/>
                    <a:gd name="T7" fmla="*/ 1 h 19"/>
                    <a:gd name="T8" fmla="*/ 0 w 25"/>
                    <a:gd name="T9" fmla="*/ 0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2" y="0"/>
                      </a:moveTo>
                      <a:lnTo>
                        <a:pt x="0" y="18"/>
                      </a:lnTo>
                      <a:lnTo>
                        <a:pt x="24" y="19"/>
                      </a:lnTo>
                      <a:lnTo>
                        <a:pt x="25" y="2"/>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3" name="Freeform 710"/>
                <p:cNvSpPr>
                  <a:spLocks/>
                </p:cNvSpPr>
                <p:nvPr/>
              </p:nvSpPr>
              <p:spPr bwMode="auto">
                <a:xfrm>
                  <a:off x="3959" y="3321"/>
                  <a:ext cx="28" cy="10"/>
                </a:xfrm>
                <a:custGeom>
                  <a:avLst/>
                  <a:gdLst>
                    <a:gd name="T0" fmla="*/ 0 w 55"/>
                    <a:gd name="T1" fmla="*/ 0 h 19"/>
                    <a:gd name="T2" fmla="*/ 0 w 55"/>
                    <a:gd name="T3" fmla="*/ 1 h 19"/>
                    <a:gd name="T4" fmla="*/ 2 w 55"/>
                    <a:gd name="T5" fmla="*/ 1 h 19"/>
                    <a:gd name="T6" fmla="*/ 2 w 55"/>
                    <a:gd name="T7" fmla="*/ 1 h 19"/>
                    <a:gd name="T8" fmla="*/ 0 w 55"/>
                    <a:gd name="T9" fmla="*/ 0 h 19"/>
                    <a:gd name="T10" fmla="*/ 0 60000 65536"/>
                    <a:gd name="T11" fmla="*/ 0 60000 65536"/>
                    <a:gd name="T12" fmla="*/ 0 60000 65536"/>
                    <a:gd name="T13" fmla="*/ 0 60000 65536"/>
                    <a:gd name="T14" fmla="*/ 0 60000 65536"/>
                    <a:gd name="T15" fmla="*/ 0 w 55"/>
                    <a:gd name="T16" fmla="*/ 0 h 19"/>
                    <a:gd name="T17" fmla="*/ 55 w 55"/>
                    <a:gd name="T18" fmla="*/ 19 h 19"/>
                  </a:gdLst>
                  <a:ahLst/>
                  <a:cxnLst>
                    <a:cxn ang="T10">
                      <a:pos x="T0" y="T1"/>
                    </a:cxn>
                    <a:cxn ang="T11">
                      <a:pos x="T2" y="T3"/>
                    </a:cxn>
                    <a:cxn ang="T12">
                      <a:pos x="T4" y="T5"/>
                    </a:cxn>
                    <a:cxn ang="T13">
                      <a:pos x="T6" y="T7"/>
                    </a:cxn>
                    <a:cxn ang="T14">
                      <a:pos x="T8" y="T9"/>
                    </a:cxn>
                  </a:cxnLst>
                  <a:rect l="T15" t="T16" r="T17" b="T18"/>
                  <a:pathLst>
                    <a:path w="55" h="19">
                      <a:moveTo>
                        <a:pt x="0" y="0"/>
                      </a:moveTo>
                      <a:lnTo>
                        <a:pt x="0" y="18"/>
                      </a:lnTo>
                      <a:lnTo>
                        <a:pt x="55" y="19"/>
                      </a:lnTo>
                      <a:lnTo>
                        <a:pt x="55"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4" name="Freeform 711"/>
                <p:cNvSpPr>
                  <a:spLocks/>
                </p:cNvSpPr>
                <p:nvPr/>
              </p:nvSpPr>
              <p:spPr bwMode="auto">
                <a:xfrm>
                  <a:off x="3987" y="3321"/>
                  <a:ext cx="12" cy="10"/>
                </a:xfrm>
                <a:custGeom>
                  <a:avLst/>
                  <a:gdLst>
                    <a:gd name="T0" fmla="*/ 0 w 25"/>
                    <a:gd name="T1" fmla="*/ 0 h 19"/>
                    <a:gd name="T2" fmla="*/ 0 w 25"/>
                    <a:gd name="T3" fmla="*/ 1 h 19"/>
                    <a:gd name="T4" fmla="*/ 0 w 25"/>
                    <a:gd name="T5" fmla="*/ 1 h 19"/>
                    <a:gd name="T6" fmla="*/ 0 w 25"/>
                    <a:gd name="T7" fmla="*/ 1 h 19"/>
                    <a:gd name="T8" fmla="*/ 0 w 25"/>
                    <a:gd name="T9" fmla="*/ 0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1" y="0"/>
                      </a:moveTo>
                      <a:lnTo>
                        <a:pt x="0" y="18"/>
                      </a:lnTo>
                      <a:lnTo>
                        <a:pt x="23" y="19"/>
                      </a:lnTo>
                      <a:lnTo>
                        <a:pt x="25" y="2"/>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5" name="Freeform 712"/>
                <p:cNvSpPr>
                  <a:spLocks/>
                </p:cNvSpPr>
                <p:nvPr/>
              </p:nvSpPr>
              <p:spPr bwMode="auto">
                <a:xfrm>
                  <a:off x="3375" y="2841"/>
                  <a:ext cx="9" cy="944"/>
                </a:xfrm>
                <a:custGeom>
                  <a:avLst/>
                  <a:gdLst>
                    <a:gd name="T0" fmla="*/ 0 w 19"/>
                    <a:gd name="T1" fmla="*/ 0 h 1889"/>
                    <a:gd name="T2" fmla="*/ 0 w 19"/>
                    <a:gd name="T3" fmla="*/ 0 h 1889"/>
                    <a:gd name="T4" fmla="*/ 0 w 19"/>
                    <a:gd name="T5" fmla="*/ 59 h 1889"/>
                    <a:gd name="T6" fmla="*/ 0 w 19"/>
                    <a:gd name="T7" fmla="*/ 59 h 1889"/>
                    <a:gd name="T8" fmla="*/ 0 w 19"/>
                    <a:gd name="T9" fmla="*/ 0 h 1889"/>
                    <a:gd name="T10" fmla="*/ 0 60000 65536"/>
                    <a:gd name="T11" fmla="*/ 0 60000 65536"/>
                    <a:gd name="T12" fmla="*/ 0 60000 65536"/>
                    <a:gd name="T13" fmla="*/ 0 60000 65536"/>
                    <a:gd name="T14" fmla="*/ 0 60000 65536"/>
                    <a:gd name="T15" fmla="*/ 0 w 19"/>
                    <a:gd name="T16" fmla="*/ 0 h 1889"/>
                    <a:gd name="T17" fmla="*/ 19 w 19"/>
                    <a:gd name="T18" fmla="*/ 1889 h 1889"/>
                  </a:gdLst>
                  <a:ahLst/>
                  <a:cxnLst>
                    <a:cxn ang="T10">
                      <a:pos x="T0" y="T1"/>
                    </a:cxn>
                    <a:cxn ang="T11">
                      <a:pos x="T2" y="T3"/>
                    </a:cxn>
                    <a:cxn ang="T12">
                      <a:pos x="T4" y="T5"/>
                    </a:cxn>
                    <a:cxn ang="T13">
                      <a:pos x="T6" y="T7"/>
                    </a:cxn>
                    <a:cxn ang="T14">
                      <a:pos x="T8" y="T9"/>
                    </a:cxn>
                  </a:cxnLst>
                  <a:rect l="T15" t="T16" r="T17" b="T18"/>
                  <a:pathLst>
                    <a:path w="19" h="1889">
                      <a:moveTo>
                        <a:pt x="17" y="0"/>
                      </a:moveTo>
                      <a:lnTo>
                        <a:pt x="0" y="0"/>
                      </a:lnTo>
                      <a:lnTo>
                        <a:pt x="1" y="1889"/>
                      </a:lnTo>
                      <a:lnTo>
                        <a:pt x="19" y="1889"/>
                      </a:lnTo>
                      <a:lnTo>
                        <a:pt x="17"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6" name="Freeform 713"/>
                <p:cNvSpPr>
                  <a:spLocks/>
                </p:cNvSpPr>
                <p:nvPr/>
              </p:nvSpPr>
              <p:spPr bwMode="auto">
                <a:xfrm>
                  <a:off x="3994" y="2841"/>
                  <a:ext cx="10" cy="944"/>
                </a:xfrm>
                <a:custGeom>
                  <a:avLst/>
                  <a:gdLst>
                    <a:gd name="T0" fmla="*/ 1 w 19"/>
                    <a:gd name="T1" fmla="*/ 0 h 1889"/>
                    <a:gd name="T2" fmla="*/ 0 w 19"/>
                    <a:gd name="T3" fmla="*/ 0 h 1889"/>
                    <a:gd name="T4" fmla="*/ 1 w 19"/>
                    <a:gd name="T5" fmla="*/ 59 h 1889"/>
                    <a:gd name="T6" fmla="*/ 1 w 19"/>
                    <a:gd name="T7" fmla="*/ 59 h 1889"/>
                    <a:gd name="T8" fmla="*/ 1 w 19"/>
                    <a:gd name="T9" fmla="*/ 0 h 1889"/>
                    <a:gd name="T10" fmla="*/ 0 60000 65536"/>
                    <a:gd name="T11" fmla="*/ 0 60000 65536"/>
                    <a:gd name="T12" fmla="*/ 0 60000 65536"/>
                    <a:gd name="T13" fmla="*/ 0 60000 65536"/>
                    <a:gd name="T14" fmla="*/ 0 60000 65536"/>
                    <a:gd name="T15" fmla="*/ 0 w 19"/>
                    <a:gd name="T16" fmla="*/ 0 h 1889"/>
                    <a:gd name="T17" fmla="*/ 19 w 19"/>
                    <a:gd name="T18" fmla="*/ 1889 h 1889"/>
                  </a:gdLst>
                  <a:ahLst/>
                  <a:cxnLst>
                    <a:cxn ang="T10">
                      <a:pos x="T0" y="T1"/>
                    </a:cxn>
                    <a:cxn ang="T11">
                      <a:pos x="T2" y="T3"/>
                    </a:cxn>
                    <a:cxn ang="T12">
                      <a:pos x="T4" y="T5"/>
                    </a:cxn>
                    <a:cxn ang="T13">
                      <a:pos x="T6" y="T7"/>
                    </a:cxn>
                    <a:cxn ang="T14">
                      <a:pos x="T8" y="T9"/>
                    </a:cxn>
                  </a:cxnLst>
                  <a:rect l="T15" t="T16" r="T17" b="T18"/>
                  <a:pathLst>
                    <a:path w="19" h="1889">
                      <a:moveTo>
                        <a:pt x="17" y="0"/>
                      </a:moveTo>
                      <a:lnTo>
                        <a:pt x="0" y="0"/>
                      </a:lnTo>
                      <a:lnTo>
                        <a:pt x="1" y="1889"/>
                      </a:lnTo>
                      <a:lnTo>
                        <a:pt x="19" y="1889"/>
                      </a:lnTo>
                      <a:lnTo>
                        <a:pt x="17"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7" name="Freeform 714"/>
                <p:cNvSpPr>
                  <a:spLocks/>
                </p:cNvSpPr>
                <p:nvPr/>
              </p:nvSpPr>
              <p:spPr bwMode="auto">
                <a:xfrm>
                  <a:off x="3379" y="3780"/>
                  <a:ext cx="620" cy="10"/>
                </a:xfrm>
                <a:custGeom>
                  <a:avLst/>
                  <a:gdLst>
                    <a:gd name="T0" fmla="*/ 0 w 1238"/>
                    <a:gd name="T1" fmla="*/ 0 h 19"/>
                    <a:gd name="T2" fmla="*/ 0 w 1238"/>
                    <a:gd name="T3" fmla="*/ 1 h 19"/>
                    <a:gd name="T4" fmla="*/ 39 w 1238"/>
                    <a:gd name="T5" fmla="*/ 1 h 19"/>
                    <a:gd name="T6" fmla="*/ 39 w 1238"/>
                    <a:gd name="T7" fmla="*/ 1 h 19"/>
                    <a:gd name="T8" fmla="*/ 0 w 1238"/>
                    <a:gd name="T9" fmla="*/ 0 h 19"/>
                    <a:gd name="T10" fmla="*/ 0 60000 65536"/>
                    <a:gd name="T11" fmla="*/ 0 60000 65536"/>
                    <a:gd name="T12" fmla="*/ 0 60000 65536"/>
                    <a:gd name="T13" fmla="*/ 0 60000 65536"/>
                    <a:gd name="T14" fmla="*/ 0 60000 65536"/>
                    <a:gd name="T15" fmla="*/ 0 w 1238"/>
                    <a:gd name="T16" fmla="*/ 0 h 19"/>
                    <a:gd name="T17" fmla="*/ 1238 w 1238"/>
                    <a:gd name="T18" fmla="*/ 19 h 19"/>
                  </a:gdLst>
                  <a:ahLst/>
                  <a:cxnLst>
                    <a:cxn ang="T10">
                      <a:pos x="T0" y="T1"/>
                    </a:cxn>
                    <a:cxn ang="T11">
                      <a:pos x="T2" y="T3"/>
                    </a:cxn>
                    <a:cxn ang="T12">
                      <a:pos x="T4" y="T5"/>
                    </a:cxn>
                    <a:cxn ang="T13">
                      <a:pos x="T6" y="T7"/>
                    </a:cxn>
                    <a:cxn ang="T14">
                      <a:pos x="T8" y="T9"/>
                    </a:cxn>
                  </a:cxnLst>
                  <a:rect l="T15" t="T16" r="T17" b="T18"/>
                  <a:pathLst>
                    <a:path w="1238" h="19">
                      <a:moveTo>
                        <a:pt x="0" y="0"/>
                      </a:moveTo>
                      <a:lnTo>
                        <a:pt x="0" y="17"/>
                      </a:lnTo>
                      <a:lnTo>
                        <a:pt x="1238" y="19"/>
                      </a:lnTo>
                      <a:lnTo>
                        <a:pt x="1238" y="1"/>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8" name="Freeform 715"/>
                <p:cNvSpPr>
                  <a:spLocks/>
                </p:cNvSpPr>
                <p:nvPr/>
              </p:nvSpPr>
              <p:spPr bwMode="auto">
                <a:xfrm>
                  <a:off x="3379" y="2836"/>
                  <a:ext cx="620" cy="10"/>
                </a:xfrm>
                <a:custGeom>
                  <a:avLst/>
                  <a:gdLst>
                    <a:gd name="T0" fmla="*/ 0 w 1238"/>
                    <a:gd name="T1" fmla="*/ 0 h 19"/>
                    <a:gd name="T2" fmla="*/ 0 w 1238"/>
                    <a:gd name="T3" fmla="*/ 1 h 19"/>
                    <a:gd name="T4" fmla="*/ 39 w 1238"/>
                    <a:gd name="T5" fmla="*/ 1 h 19"/>
                    <a:gd name="T6" fmla="*/ 39 w 1238"/>
                    <a:gd name="T7" fmla="*/ 1 h 19"/>
                    <a:gd name="T8" fmla="*/ 0 w 1238"/>
                    <a:gd name="T9" fmla="*/ 0 h 19"/>
                    <a:gd name="T10" fmla="*/ 0 60000 65536"/>
                    <a:gd name="T11" fmla="*/ 0 60000 65536"/>
                    <a:gd name="T12" fmla="*/ 0 60000 65536"/>
                    <a:gd name="T13" fmla="*/ 0 60000 65536"/>
                    <a:gd name="T14" fmla="*/ 0 60000 65536"/>
                    <a:gd name="T15" fmla="*/ 0 w 1238"/>
                    <a:gd name="T16" fmla="*/ 0 h 19"/>
                    <a:gd name="T17" fmla="*/ 1238 w 1238"/>
                    <a:gd name="T18" fmla="*/ 19 h 19"/>
                  </a:gdLst>
                  <a:ahLst/>
                  <a:cxnLst>
                    <a:cxn ang="T10">
                      <a:pos x="T0" y="T1"/>
                    </a:cxn>
                    <a:cxn ang="T11">
                      <a:pos x="T2" y="T3"/>
                    </a:cxn>
                    <a:cxn ang="T12">
                      <a:pos x="T4" y="T5"/>
                    </a:cxn>
                    <a:cxn ang="T13">
                      <a:pos x="T6" y="T7"/>
                    </a:cxn>
                    <a:cxn ang="T14">
                      <a:pos x="T8" y="T9"/>
                    </a:cxn>
                  </a:cxnLst>
                  <a:rect l="T15" t="T16" r="T17" b="T18"/>
                  <a:pathLst>
                    <a:path w="1238" h="19">
                      <a:moveTo>
                        <a:pt x="0" y="0"/>
                      </a:moveTo>
                      <a:lnTo>
                        <a:pt x="0" y="17"/>
                      </a:lnTo>
                      <a:lnTo>
                        <a:pt x="1238" y="19"/>
                      </a:lnTo>
                      <a:lnTo>
                        <a:pt x="1238" y="1"/>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grpSp>
        </p:grpSp>
      </p:grpSp>
      <p:grpSp>
        <p:nvGrpSpPr>
          <p:cNvPr id="55309" name="Group 716"/>
          <p:cNvGrpSpPr>
            <a:grpSpLocks/>
          </p:cNvGrpSpPr>
          <p:nvPr/>
        </p:nvGrpSpPr>
        <p:grpSpPr bwMode="auto">
          <a:xfrm>
            <a:off x="228600" y="1447800"/>
            <a:ext cx="1676400" cy="2851150"/>
            <a:chOff x="144" y="1152"/>
            <a:chExt cx="1056" cy="1796"/>
          </a:xfrm>
        </p:grpSpPr>
        <p:sp>
          <p:nvSpPr>
            <p:cNvPr id="55338" name="Text Box 717"/>
            <p:cNvSpPr txBox="1">
              <a:spLocks noChangeArrowheads="1"/>
            </p:cNvSpPr>
            <p:nvPr/>
          </p:nvSpPr>
          <p:spPr bwMode="auto">
            <a:xfrm>
              <a:off x="240" y="2736"/>
              <a:ext cx="960" cy="212"/>
            </a:xfrm>
            <a:prstGeom prst="rect">
              <a:avLst/>
            </a:prstGeom>
            <a:noFill/>
            <a:ln w="9525">
              <a:noFill/>
              <a:miter lim="800000"/>
              <a:headEnd/>
              <a:tailEnd/>
            </a:ln>
          </p:spPr>
          <p:txBody>
            <a:bodyPr>
              <a:prstTxWarp prst="textNoShape">
                <a:avLst/>
              </a:prstTxWarp>
              <a:spAutoFit/>
            </a:bodyPr>
            <a:lstStyle/>
            <a:p>
              <a:r>
                <a:rPr lang="en-US" altLang="zh-TW" sz="1600"/>
                <a:t>Global texture</a:t>
              </a:r>
            </a:p>
          </p:txBody>
        </p:sp>
        <p:grpSp>
          <p:nvGrpSpPr>
            <p:cNvPr id="55339" name="Group 718"/>
            <p:cNvGrpSpPr>
              <a:grpSpLocks/>
            </p:cNvGrpSpPr>
            <p:nvPr/>
          </p:nvGrpSpPr>
          <p:grpSpPr bwMode="auto">
            <a:xfrm>
              <a:off x="144" y="1152"/>
              <a:ext cx="1049" cy="1648"/>
              <a:chOff x="1590" y="642"/>
              <a:chExt cx="1049" cy="1648"/>
            </a:xfrm>
          </p:grpSpPr>
          <p:sp>
            <p:nvSpPr>
              <p:cNvPr id="55340" name="Rectangle 719"/>
              <p:cNvSpPr>
                <a:spLocks noChangeArrowheads="1"/>
              </p:cNvSpPr>
              <p:nvPr/>
            </p:nvSpPr>
            <p:spPr bwMode="auto">
              <a:xfrm>
                <a:off x="2038" y="647"/>
                <a:ext cx="358" cy="177"/>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41" name="Rectangle 720"/>
              <p:cNvSpPr>
                <a:spLocks noChangeArrowheads="1"/>
              </p:cNvSpPr>
              <p:nvPr/>
            </p:nvSpPr>
            <p:spPr bwMode="auto">
              <a:xfrm>
                <a:off x="2038" y="645"/>
                <a:ext cx="87" cy="173"/>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42" name="Rectangle 721"/>
              <p:cNvSpPr>
                <a:spLocks noChangeArrowheads="1"/>
              </p:cNvSpPr>
              <p:nvPr/>
            </p:nvSpPr>
            <p:spPr bwMode="auto">
              <a:xfrm>
                <a:off x="2038" y="642"/>
                <a:ext cx="109" cy="174"/>
              </a:xfrm>
              <a:prstGeom prst="rect">
                <a:avLst/>
              </a:prstGeom>
              <a:noFill/>
              <a:ln w="9525">
                <a:noFill/>
                <a:miter lim="800000"/>
                <a:headEnd/>
                <a:tailEnd/>
              </a:ln>
            </p:spPr>
            <p:txBody>
              <a:bodyPr wrap="none" lIns="0" tIns="0" rIns="0" bIns="0">
                <a:prstTxWarp prst="textNoShape">
                  <a:avLst/>
                </a:prstTxWarp>
                <a:spAutoFit/>
              </a:bodyPr>
              <a:lstStyle/>
              <a:p>
                <a:r>
                  <a:rPr lang="en-US" altLang="zh-TW" sz="1800" i="1">
                    <a:solidFill>
                      <a:srgbClr val="000000"/>
                    </a:solidFill>
                    <a:latin typeface="Symbol" charset="2"/>
                  </a:rPr>
                  <a:t>j</a:t>
                </a:r>
                <a:endParaRPr lang="en-US" altLang="zh-TW" sz="2400">
                  <a:latin typeface="Times New Roman" charset="0"/>
                </a:endParaRPr>
              </a:p>
            </p:txBody>
          </p:sp>
          <p:sp>
            <p:nvSpPr>
              <p:cNvPr id="55343" name="Rectangle 722"/>
              <p:cNvSpPr>
                <a:spLocks noChangeArrowheads="1"/>
              </p:cNvSpPr>
              <p:nvPr/>
            </p:nvSpPr>
            <p:spPr bwMode="auto">
              <a:xfrm>
                <a:off x="2126" y="740"/>
                <a:ext cx="85" cy="121"/>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44" name="Rectangle 723"/>
              <p:cNvSpPr>
                <a:spLocks noChangeArrowheads="1"/>
              </p:cNvSpPr>
              <p:nvPr/>
            </p:nvSpPr>
            <p:spPr bwMode="auto">
              <a:xfrm>
                <a:off x="2126" y="747"/>
                <a:ext cx="87" cy="125"/>
              </a:xfrm>
              <a:prstGeom prst="rect">
                <a:avLst/>
              </a:prstGeom>
              <a:noFill/>
              <a:ln w="9525">
                <a:noFill/>
                <a:miter lim="800000"/>
                <a:headEnd/>
                <a:tailEnd/>
              </a:ln>
            </p:spPr>
            <p:txBody>
              <a:bodyPr wrap="none" lIns="0" tIns="0" rIns="0" bIns="0">
                <a:prstTxWarp prst="textNoShape">
                  <a:avLst/>
                </a:prstTxWarp>
                <a:spAutoFit/>
              </a:bodyPr>
              <a:lstStyle/>
              <a:p>
                <a:r>
                  <a:rPr lang="en-US" altLang="zh-TW" sz="1300" i="1">
                    <a:solidFill>
                      <a:srgbClr val="000000"/>
                    </a:solidFill>
                  </a:rPr>
                  <a:t>1 </a:t>
                </a:r>
                <a:endParaRPr lang="en-US" altLang="zh-TW" sz="2400">
                  <a:latin typeface="Times New Roman" charset="0"/>
                </a:endParaRPr>
              </a:p>
            </p:txBody>
          </p:sp>
          <p:sp>
            <p:nvSpPr>
              <p:cNvPr id="55345" name="Rectangle 724"/>
              <p:cNvSpPr>
                <a:spLocks noChangeArrowheads="1"/>
              </p:cNvSpPr>
              <p:nvPr/>
            </p:nvSpPr>
            <p:spPr bwMode="auto">
              <a:xfrm>
                <a:off x="2206" y="698"/>
                <a:ext cx="154" cy="130"/>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46" name="Rectangle 725"/>
              <p:cNvSpPr>
                <a:spLocks noChangeArrowheads="1"/>
              </p:cNvSpPr>
              <p:nvPr/>
            </p:nvSpPr>
            <p:spPr bwMode="auto">
              <a:xfrm>
                <a:off x="2206" y="706"/>
                <a:ext cx="167" cy="136"/>
              </a:xfrm>
              <a:prstGeom prst="rect">
                <a:avLst/>
              </a:prstGeom>
              <a:noFill/>
              <a:ln w="9525">
                <a:noFill/>
                <a:miter lim="800000"/>
                <a:headEnd/>
                <a:tailEnd/>
              </a:ln>
            </p:spPr>
            <p:txBody>
              <a:bodyPr wrap="none" lIns="0" tIns="0" rIns="0" bIns="0">
                <a:prstTxWarp prst="textNoShape">
                  <a:avLst/>
                </a:prstTxWarp>
                <a:spAutoFit/>
              </a:bodyPr>
              <a:lstStyle/>
              <a:p>
                <a:r>
                  <a:rPr lang="en-US" altLang="zh-TW" sz="1400" i="1">
                    <a:solidFill>
                      <a:srgbClr val="000000"/>
                    </a:solidFill>
                  </a:rPr>
                  <a:t>= 0</a:t>
                </a:r>
                <a:endParaRPr lang="en-US" altLang="zh-TW" sz="2400">
                  <a:latin typeface="Times New Roman" charset="0"/>
                </a:endParaRPr>
              </a:p>
            </p:txBody>
          </p:sp>
          <p:sp>
            <p:nvSpPr>
              <p:cNvPr id="55347" name="Rectangle 726"/>
              <p:cNvSpPr>
                <a:spLocks noChangeArrowheads="1"/>
              </p:cNvSpPr>
              <p:nvPr/>
            </p:nvSpPr>
            <p:spPr bwMode="auto">
              <a:xfrm>
                <a:off x="2353" y="698"/>
                <a:ext cx="44" cy="130"/>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48" name="Rectangle 727"/>
              <p:cNvSpPr>
                <a:spLocks noChangeArrowheads="1"/>
              </p:cNvSpPr>
              <p:nvPr/>
            </p:nvSpPr>
            <p:spPr bwMode="auto">
              <a:xfrm>
                <a:off x="2353" y="706"/>
                <a:ext cx="54" cy="136"/>
              </a:xfrm>
              <a:prstGeom prst="rect">
                <a:avLst/>
              </a:prstGeom>
              <a:noFill/>
              <a:ln w="9525">
                <a:noFill/>
                <a:miter lim="800000"/>
                <a:headEnd/>
                <a:tailEnd/>
              </a:ln>
            </p:spPr>
            <p:txBody>
              <a:bodyPr wrap="none" lIns="0" tIns="0" rIns="0" bIns="0">
                <a:prstTxWarp prst="textNoShape">
                  <a:avLst/>
                </a:prstTxWarp>
                <a:spAutoFit/>
              </a:bodyPr>
              <a:lstStyle/>
              <a:p>
                <a:r>
                  <a:rPr lang="en-US" altLang="zh-TW" sz="1400" i="1">
                    <a:solidFill>
                      <a:srgbClr val="000000"/>
                    </a:solidFill>
                  </a:rPr>
                  <a:t>°</a:t>
                </a:r>
                <a:endParaRPr lang="en-US" altLang="zh-TW" sz="2400">
                  <a:latin typeface="Times New Roman" charset="0"/>
                </a:endParaRPr>
              </a:p>
            </p:txBody>
          </p:sp>
          <p:sp>
            <p:nvSpPr>
              <p:cNvPr id="55349" name="Rectangle 728"/>
              <p:cNvSpPr>
                <a:spLocks noChangeArrowheads="1"/>
              </p:cNvSpPr>
              <p:nvPr/>
            </p:nvSpPr>
            <p:spPr bwMode="auto">
              <a:xfrm>
                <a:off x="1730" y="839"/>
                <a:ext cx="47" cy="101"/>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0" name="Rectangle 729"/>
              <p:cNvSpPr>
                <a:spLocks noChangeArrowheads="1"/>
              </p:cNvSpPr>
              <p:nvPr/>
            </p:nvSpPr>
            <p:spPr bwMode="auto">
              <a:xfrm>
                <a:off x="1730" y="846"/>
                <a:ext cx="4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1" name="Rectangle 730"/>
              <p:cNvSpPr>
                <a:spLocks noChangeArrowheads="1"/>
              </p:cNvSpPr>
              <p:nvPr/>
            </p:nvSpPr>
            <p:spPr bwMode="auto">
              <a:xfrm>
                <a:off x="1730" y="853"/>
                <a:ext cx="49"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rPr>
                  <a:t>0</a:t>
                </a:r>
                <a:endParaRPr lang="en-US" altLang="zh-TW" sz="2400">
                  <a:latin typeface="Times New Roman" charset="0"/>
                </a:endParaRPr>
              </a:p>
            </p:txBody>
          </p:sp>
          <p:sp>
            <p:nvSpPr>
              <p:cNvPr id="55352" name="Rectangle 731"/>
              <p:cNvSpPr>
                <a:spLocks noChangeArrowheads="1"/>
              </p:cNvSpPr>
              <p:nvPr/>
            </p:nvSpPr>
            <p:spPr bwMode="auto">
              <a:xfrm>
                <a:off x="1711" y="1964"/>
                <a:ext cx="92" cy="102"/>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3" name="Rectangle 732"/>
              <p:cNvSpPr>
                <a:spLocks noChangeArrowheads="1"/>
              </p:cNvSpPr>
              <p:nvPr/>
            </p:nvSpPr>
            <p:spPr bwMode="auto">
              <a:xfrm>
                <a:off x="1711" y="1971"/>
                <a:ext cx="96"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4" name="Rectangle 733"/>
              <p:cNvSpPr>
                <a:spLocks noChangeArrowheads="1"/>
              </p:cNvSpPr>
              <p:nvPr/>
            </p:nvSpPr>
            <p:spPr bwMode="auto">
              <a:xfrm>
                <a:off x="1711" y="1978"/>
                <a:ext cx="98"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rPr>
                  <a:t>90</a:t>
                </a:r>
                <a:endParaRPr lang="en-US" altLang="zh-TW" sz="2400">
                  <a:latin typeface="Times New Roman" charset="0"/>
                </a:endParaRPr>
              </a:p>
            </p:txBody>
          </p:sp>
          <p:sp>
            <p:nvSpPr>
              <p:cNvPr id="55355" name="Rectangle 734"/>
              <p:cNvSpPr>
                <a:spLocks noChangeArrowheads="1"/>
              </p:cNvSpPr>
              <p:nvPr/>
            </p:nvSpPr>
            <p:spPr bwMode="auto">
              <a:xfrm>
                <a:off x="1814" y="2055"/>
                <a:ext cx="46" cy="102"/>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6" name="Rectangle 735"/>
              <p:cNvSpPr>
                <a:spLocks noChangeArrowheads="1"/>
              </p:cNvSpPr>
              <p:nvPr/>
            </p:nvSpPr>
            <p:spPr bwMode="auto">
              <a:xfrm>
                <a:off x="1814" y="2062"/>
                <a:ext cx="48" cy="105"/>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7" name="Rectangle 736"/>
              <p:cNvSpPr>
                <a:spLocks noChangeArrowheads="1"/>
              </p:cNvSpPr>
              <p:nvPr/>
            </p:nvSpPr>
            <p:spPr bwMode="auto">
              <a:xfrm>
                <a:off x="1814" y="2070"/>
                <a:ext cx="49"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rPr>
                  <a:t>0</a:t>
                </a:r>
                <a:endParaRPr lang="en-US" altLang="zh-TW" sz="2400">
                  <a:latin typeface="Times New Roman" charset="0"/>
                </a:endParaRPr>
              </a:p>
            </p:txBody>
          </p:sp>
          <p:sp>
            <p:nvSpPr>
              <p:cNvPr id="55358" name="Rectangle 737"/>
              <p:cNvSpPr>
                <a:spLocks noChangeArrowheads="1"/>
              </p:cNvSpPr>
              <p:nvPr/>
            </p:nvSpPr>
            <p:spPr bwMode="auto">
              <a:xfrm>
                <a:off x="2541" y="2058"/>
                <a:ext cx="93" cy="101"/>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9" name="Rectangle 738"/>
              <p:cNvSpPr>
                <a:spLocks noChangeArrowheads="1"/>
              </p:cNvSpPr>
              <p:nvPr/>
            </p:nvSpPr>
            <p:spPr bwMode="auto">
              <a:xfrm>
                <a:off x="2541" y="2065"/>
                <a:ext cx="96"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60" name="Rectangle 739"/>
              <p:cNvSpPr>
                <a:spLocks noChangeArrowheads="1"/>
              </p:cNvSpPr>
              <p:nvPr/>
            </p:nvSpPr>
            <p:spPr bwMode="auto">
              <a:xfrm>
                <a:off x="2541" y="2072"/>
                <a:ext cx="98"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rPr>
                  <a:t>60</a:t>
                </a:r>
                <a:endParaRPr lang="en-US" altLang="zh-TW" sz="2400">
                  <a:latin typeface="Times New Roman" charset="0"/>
                </a:endParaRPr>
              </a:p>
            </p:txBody>
          </p:sp>
          <p:grpSp>
            <p:nvGrpSpPr>
              <p:cNvPr id="55361" name="Group 740"/>
              <p:cNvGrpSpPr>
                <a:grpSpLocks/>
              </p:cNvGrpSpPr>
              <p:nvPr/>
            </p:nvGrpSpPr>
            <p:grpSpPr bwMode="auto">
              <a:xfrm>
                <a:off x="1719" y="998"/>
                <a:ext cx="54" cy="871"/>
                <a:chOff x="1719" y="998"/>
                <a:chExt cx="54" cy="871"/>
              </a:xfrm>
            </p:grpSpPr>
            <p:sp>
              <p:nvSpPr>
                <p:cNvPr id="55701" name="Line 741"/>
                <p:cNvSpPr>
                  <a:spLocks noChangeShapeType="1"/>
                </p:cNvSpPr>
                <p:nvPr/>
              </p:nvSpPr>
              <p:spPr bwMode="auto">
                <a:xfrm>
                  <a:off x="1747" y="998"/>
                  <a:ext cx="1" cy="819"/>
                </a:xfrm>
                <a:prstGeom prst="line">
                  <a:avLst/>
                </a:prstGeom>
                <a:noFill/>
                <a:ln w="7938">
                  <a:solidFill>
                    <a:srgbClr val="000000"/>
                  </a:solidFill>
                  <a:round/>
                  <a:headEnd/>
                  <a:tailEnd/>
                </a:ln>
              </p:spPr>
              <p:txBody>
                <a:bodyPr>
                  <a:prstTxWarp prst="textNoShape">
                    <a:avLst/>
                  </a:prstTxWarp>
                </a:bodyPr>
                <a:lstStyle/>
                <a:p>
                  <a:endParaRPr lang="en-US"/>
                </a:p>
              </p:txBody>
            </p:sp>
            <p:sp>
              <p:nvSpPr>
                <p:cNvPr id="55702" name="Freeform 742"/>
                <p:cNvSpPr>
                  <a:spLocks/>
                </p:cNvSpPr>
                <p:nvPr/>
              </p:nvSpPr>
              <p:spPr bwMode="auto">
                <a:xfrm>
                  <a:off x="1719" y="1815"/>
                  <a:ext cx="54" cy="54"/>
                </a:xfrm>
                <a:custGeom>
                  <a:avLst/>
                  <a:gdLst>
                    <a:gd name="T0" fmla="*/ 0 w 108"/>
                    <a:gd name="T1" fmla="*/ 0 h 108"/>
                    <a:gd name="T2" fmla="*/ 2 w 108"/>
                    <a:gd name="T3" fmla="*/ 4 h 108"/>
                    <a:gd name="T4" fmla="*/ 4 w 108"/>
                    <a:gd name="T5" fmla="*/ 0 h 108"/>
                    <a:gd name="T6" fmla="*/ 0 w 108"/>
                    <a:gd name="T7" fmla="*/ 0 h 108"/>
                    <a:gd name="T8" fmla="*/ 0 60000 65536"/>
                    <a:gd name="T9" fmla="*/ 0 60000 65536"/>
                    <a:gd name="T10" fmla="*/ 0 60000 65536"/>
                    <a:gd name="T11" fmla="*/ 0 60000 65536"/>
                    <a:gd name="T12" fmla="*/ 0 w 108"/>
                    <a:gd name="T13" fmla="*/ 0 h 108"/>
                    <a:gd name="T14" fmla="*/ 108 w 108"/>
                    <a:gd name="T15" fmla="*/ 108 h 108"/>
                  </a:gdLst>
                  <a:ahLst/>
                  <a:cxnLst>
                    <a:cxn ang="T8">
                      <a:pos x="T0" y="T1"/>
                    </a:cxn>
                    <a:cxn ang="T9">
                      <a:pos x="T2" y="T3"/>
                    </a:cxn>
                    <a:cxn ang="T10">
                      <a:pos x="T4" y="T5"/>
                    </a:cxn>
                    <a:cxn ang="T11">
                      <a:pos x="T6" y="T7"/>
                    </a:cxn>
                  </a:cxnLst>
                  <a:rect l="T12" t="T13" r="T14" b="T15"/>
                  <a:pathLst>
                    <a:path w="108" h="108">
                      <a:moveTo>
                        <a:pt x="0" y="0"/>
                      </a:moveTo>
                      <a:lnTo>
                        <a:pt x="56" y="108"/>
                      </a:lnTo>
                      <a:lnTo>
                        <a:pt x="108" y="0"/>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grpSp>
          <p:sp>
            <p:nvSpPr>
              <p:cNvPr id="55362" name="Rectangle 743"/>
              <p:cNvSpPr>
                <a:spLocks noChangeArrowheads="1"/>
              </p:cNvSpPr>
              <p:nvPr/>
            </p:nvSpPr>
            <p:spPr bwMode="auto">
              <a:xfrm rot="-5400000">
                <a:off x="1610" y="1318"/>
                <a:ext cx="133" cy="174"/>
              </a:xfrm>
              <a:prstGeom prst="rect">
                <a:avLst/>
              </a:prstGeom>
              <a:noFill/>
              <a:ln w="9525">
                <a:noFill/>
                <a:miter lim="800000"/>
                <a:headEnd/>
                <a:tailEnd/>
              </a:ln>
            </p:spPr>
            <p:txBody>
              <a:bodyPr wrap="none" lIns="0" tIns="0" rIns="0" bIns="0">
                <a:prstTxWarp prst="textNoShape">
                  <a:avLst/>
                </a:prstTxWarp>
                <a:spAutoFit/>
              </a:bodyPr>
              <a:lstStyle/>
              <a:p>
                <a:r>
                  <a:rPr lang="en-US" altLang="zh-TW" sz="1800" i="1">
                    <a:solidFill>
                      <a:srgbClr val="000000"/>
                    </a:solidFill>
                    <a:latin typeface="Symbol" charset="2"/>
                  </a:rPr>
                  <a:t>F</a:t>
                </a:r>
                <a:endParaRPr lang="en-US" altLang="zh-TW" sz="2400">
                  <a:latin typeface="Times New Roman" charset="0"/>
                </a:endParaRPr>
              </a:p>
            </p:txBody>
          </p:sp>
          <p:grpSp>
            <p:nvGrpSpPr>
              <p:cNvPr id="55363" name="Group 744"/>
              <p:cNvGrpSpPr>
                <a:grpSpLocks/>
              </p:cNvGrpSpPr>
              <p:nvPr/>
            </p:nvGrpSpPr>
            <p:grpSpPr bwMode="auto">
              <a:xfrm>
                <a:off x="1909" y="2087"/>
                <a:ext cx="611" cy="54"/>
                <a:chOff x="1909" y="2087"/>
                <a:chExt cx="611" cy="54"/>
              </a:xfrm>
            </p:grpSpPr>
            <p:sp>
              <p:nvSpPr>
                <p:cNvPr id="55699" name="Line 745"/>
                <p:cNvSpPr>
                  <a:spLocks noChangeShapeType="1"/>
                </p:cNvSpPr>
                <p:nvPr/>
              </p:nvSpPr>
              <p:spPr bwMode="auto">
                <a:xfrm>
                  <a:off x="1909" y="2114"/>
                  <a:ext cx="559"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55700" name="Freeform 746"/>
                <p:cNvSpPr>
                  <a:spLocks/>
                </p:cNvSpPr>
                <p:nvPr/>
              </p:nvSpPr>
              <p:spPr bwMode="auto">
                <a:xfrm>
                  <a:off x="2467" y="2087"/>
                  <a:ext cx="53" cy="54"/>
                </a:xfrm>
                <a:custGeom>
                  <a:avLst/>
                  <a:gdLst>
                    <a:gd name="T0" fmla="*/ 0 w 108"/>
                    <a:gd name="T1" fmla="*/ 3 h 110"/>
                    <a:gd name="T2" fmla="*/ 3 w 108"/>
                    <a:gd name="T3" fmla="*/ 1 h 110"/>
                    <a:gd name="T4" fmla="*/ 0 w 108"/>
                    <a:gd name="T5" fmla="*/ 0 h 110"/>
                    <a:gd name="T6" fmla="*/ 0 w 108"/>
                    <a:gd name="T7" fmla="*/ 3 h 110"/>
                    <a:gd name="T8" fmla="*/ 0 60000 65536"/>
                    <a:gd name="T9" fmla="*/ 0 60000 65536"/>
                    <a:gd name="T10" fmla="*/ 0 60000 65536"/>
                    <a:gd name="T11" fmla="*/ 0 60000 65536"/>
                    <a:gd name="T12" fmla="*/ 0 w 108"/>
                    <a:gd name="T13" fmla="*/ 0 h 110"/>
                    <a:gd name="T14" fmla="*/ 108 w 108"/>
                    <a:gd name="T15" fmla="*/ 110 h 110"/>
                  </a:gdLst>
                  <a:ahLst/>
                  <a:cxnLst>
                    <a:cxn ang="T8">
                      <a:pos x="T0" y="T1"/>
                    </a:cxn>
                    <a:cxn ang="T9">
                      <a:pos x="T2" y="T3"/>
                    </a:cxn>
                    <a:cxn ang="T10">
                      <a:pos x="T4" y="T5"/>
                    </a:cxn>
                    <a:cxn ang="T11">
                      <a:pos x="T6" y="T7"/>
                    </a:cxn>
                  </a:cxnLst>
                  <a:rect l="T12" t="T13" r="T14" b="T15"/>
                  <a:pathLst>
                    <a:path w="108" h="110">
                      <a:moveTo>
                        <a:pt x="0" y="110"/>
                      </a:moveTo>
                      <a:lnTo>
                        <a:pt x="108" y="54"/>
                      </a:lnTo>
                      <a:lnTo>
                        <a:pt x="0" y="0"/>
                      </a:lnTo>
                      <a:lnTo>
                        <a:pt x="0" y="11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grpSp>
          <p:grpSp>
            <p:nvGrpSpPr>
              <p:cNvPr id="55364" name="Group 747"/>
              <p:cNvGrpSpPr>
                <a:grpSpLocks/>
              </p:cNvGrpSpPr>
              <p:nvPr/>
            </p:nvGrpSpPr>
            <p:grpSpPr bwMode="auto">
              <a:xfrm>
                <a:off x="2114" y="2059"/>
                <a:ext cx="151" cy="231"/>
                <a:chOff x="2114" y="2059"/>
                <a:chExt cx="151" cy="231"/>
              </a:xfrm>
            </p:grpSpPr>
            <p:sp>
              <p:nvSpPr>
                <p:cNvPr id="55695" name="Rectangle 748"/>
                <p:cNvSpPr>
                  <a:spLocks noChangeArrowheads="1"/>
                </p:cNvSpPr>
                <p:nvPr/>
              </p:nvSpPr>
              <p:spPr bwMode="auto">
                <a:xfrm>
                  <a:off x="2114" y="2062"/>
                  <a:ext cx="87" cy="17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696" name="Rectangle 749"/>
                <p:cNvSpPr>
                  <a:spLocks noChangeArrowheads="1"/>
                </p:cNvSpPr>
                <p:nvPr/>
              </p:nvSpPr>
              <p:spPr bwMode="auto">
                <a:xfrm>
                  <a:off x="2114" y="2059"/>
                  <a:ext cx="109" cy="174"/>
                </a:xfrm>
                <a:prstGeom prst="rect">
                  <a:avLst/>
                </a:prstGeom>
                <a:noFill/>
                <a:ln w="9525">
                  <a:noFill/>
                  <a:miter lim="800000"/>
                  <a:headEnd/>
                  <a:tailEnd/>
                </a:ln>
              </p:spPr>
              <p:txBody>
                <a:bodyPr wrap="none" lIns="0" tIns="0" rIns="0" bIns="0">
                  <a:prstTxWarp prst="textNoShape">
                    <a:avLst/>
                  </a:prstTxWarp>
                  <a:spAutoFit/>
                </a:bodyPr>
                <a:lstStyle/>
                <a:p>
                  <a:r>
                    <a:rPr lang="en-US" altLang="zh-TW" sz="1800" i="1">
                      <a:solidFill>
                        <a:srgbClr val="000000"/>
                      </a:solidFill>
                      <a:latin typeface="Symbol" charset="2"/>
                    </a:rPr>
                    <a:t>j</a:t>
                  </a:r>
                  <a:endParaRPr lang="en-US" altLang="zh-TW" sz="2400">
                    <a:latin typeface="Times New Roman" charset="0"/>
                  </a:endParaRPr>
                </a:p>
              </p:txBody>
            </p:sp>
            <p:sp>
              <p:nvSpPr>
                <p:cNvPr id="55697" name="Rectangle 750"/>
                <p:cNvSpPr>
                  <a:spLocks noChangeArrowheads="1"/>
                </p:cNvSpPr>
                <p:nvPr/>
              </p:nvSpPr>
              <p:spPr bwMode="auto">
                <a:xfrm>
                  <a:off x="2201" y="2158"/>
                  <a:ext cx="56" cy="121"/>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698" name="Rectangle 751"/>
                <p:cNvSpPr>
                  <a:spLocks noChangeArrowheads="1"/>
                </p:cNvSpPr>
                <p:nvPr/>
              </p:nvSpPr>
              <p:spPr bwMode="auto">
                <a:xfrm>
                  <a:off x="2201" y="2164"/>
                  <a:ext cx="64" cy="126"/>
                </a:xfrm>
                <a:prstGeom prst="rect">
                  <a:avLst/>
                </a:prstGeom>
                <a:noFill/>
                <a:ln w="9525">
                  <a:noFill/>
                  <a:miter lim="800000"/>
                  <a:headEnd/>
                  <a:tailEnd/>
                </a:ln>
              </p:spPr>
              <p:txBody>
                <a:bodyPr wrap="none" lIns="0" tIns="0" rIns="0" bIns="0">
                  <a:prstTxWarp prst="textNoShape">
                    <a:avLst/>
                  </a:prstTxWarp>
                  <a:spAutoFit/>
                </a:bodyPr>
                <a:lstStyle/>
                <a:p>
                  <a:r>
                    <a:rPr lang="en-US" altLang="zh-TW" sz="1300" i="1">
                      <a:solidFill>
                        <a:srgbClr val="000000"/>
                      </a:solidFill>
                    </a:rPr>
                    <a:t>2</a:t>
                  </a:r>
                  <a:endParaRPr lang="en-US" altLang="zh-TW" sz="2400">
                    <a:latin typeface="Times New Roman" charset="0"/>
                  </a:endParaRPr>
                </a:p>
              </p:txBody>
            </p:sp>
          </p:grpSp>
          <p:sp>
            <p:nvSpPr>
              <p:cNvPr id="55365" name="Freeform 752"/>
              <p:cNvSpPr>
                <a:spLocks/>
              </p:cNvSpPr>
              <p:nvPr/>
            </p:nvSpPr>
            <p:spPr bwMode="auto">
              <a:xfrm>
                <a:off x="1827" y="854"/>
                <a:ext cx="12" cy="1177"/>
              </a:xfrm>
              <a:custGeom>
                <a:avLst/>
                <a:gdLst>
                  <a:gd name="T0" fmla="*/ 1 w 23"/>
                  <a:gd name="T1" fmla="*/ 0 h 2354"/>
                  <a:gd name="T2" fmla="*/ 0 w 23"/>
                  <a:gd name="T3" fmla="*/ 0 h 2354"/>
                  <a:gd name="T4" fmla="*/ 1 w 23"/>
                  <a:gd name="T5" fmla="*/ 74 h 2354"/>
                  <a:gd name="T6" fmla="*/ 1 w 23"/>
                  <a:gd name="T7" fmla="*/ 74 h 2354"/>
                  <a:gd name="T8" fmla="*/ 1 w 23"/>
                  <a:gd name="T9" fmla="*/ 0 h 2354"/>
                  <a:gd name="T10" fmla="*/ 0 60000 65536"/>
                  <a:gd name="T11" fmla="*/ 0 60000 65536"/>
                  <a:gd name="T12" fmla="*/ 0 60000 65536"/>
                  <a:gd name="T13" fmla="*/ 0 60000 65536"/>
                  <a:gd name="T14" fmla="*/ 0 60000 65536"/>
                  <a:gd name="T15" fmla="*/ 0 w 23"/>
                  <a:gd name="T16" fmla="*/ 0 h 2354"/>
                  <a:gd name="T17" fmla="*/ 23 w 23"/>
                  <a:gd name="T18" fmla="*/ 2354 h 2354"/>
                </a:gdLst>
                <a:ahLst/>
                <a:cxnLst>
                  <a:cxn ang="T10">
                    <a:pos x="T0" y="T1"/>
                  </a:cxn>
                  <a:cxn ang="T11">
                    <a:pos x="T2" y="T3"/>
                  </a:cxn>
                  <a:cxn ang="T12">
                    <a:pos x="T4" y="T5"/>
                  </a:cxn>
                  <a:cxn ang="T13">
                    <a:pos x="T6" y="T7"/>
                  </a:cxn>
                  <a:cxn ang="T14">
                    <a:pos x="T8" y="T9"/>
                  </a:cxn>
                </a:cxnLst>
                <a:rect l="T15" t="T16" r="T17" b="T18"/>
                <a:pathLst>
                  <a:path w="23" h="2354">
                    <a:moveTo>
                      <a:pt x="21" y="0"/>
                    </a:moveTo>
                    <a:lnTo>
                      <a:pt x="0" y="0"/>
                    </a:lnTo>
                    <a:lnTo>
                      <a:pt x="1" y="2354"/>
                    </a:lnTo>
                    <a:lnTo>
                      <a:pt x="23" y="2354"/>
                    </a:lnTo>
                    <a:lnTo>
                      <a:pt x="21"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66" name="Freeform 753"/>
              <p:cNvSpPr>
                <a:spLocks/>
              </p:cNvSpPr>
              <p:nvPr/>
            </p:nvSpPr>
            <p:spPr bwMode="auto">
              <a:xfrm>
                <a:off x="2607" y="854"/>
                <a:ext cx="11" cy="1177"/>
              </a:xfrm>
              <a:custGeom>
                <a:avLst/>
                <a:gdLst>
                  <a:gd name="T0" fmla="*/ 0 w 24"/>
                  <a:gd name="T1" fmla="*/ 0 h 2354"/>
                  <a:gd name="T2" fmla="*/ 0 w 24"/>
                  <a:gd name="T3" fmla="*/ 0 h 2354"/>
                  <a:gd name="T4" fmla="*/ 0 w 24"/>
                  <a:gd name="T5" fmla="*/ 74 h 2354"/>
                  <a:gd name="T6" fmla="*/ 0 w 24"/>
                  <a:gd name="T7" fmla="*/ 74 h 2354"/>
                  <a:gd name="T8" fmla="*/ 0 w 24"/>
                  <a:gd name="T9" fmla="*/ 0 h 2354"/>
                  <a:gd name="T10" fmla="*/ 0 60000 65536"/>
                  <a:gd name="T11" fmla="*/ 0 60000 65536"/>
                  <a:gd name="T12" fmla="*/ 0 60000 65536"/>
                  <a:gd name="T13" fmla="*/ 0 60000 65536"/>
                  <a:gd name="T14" fmla="*/ 0 60000 65536"/>
                  <a:gd name="T15" fmla="*/ 0 w 24"/>
                  <a:gd name="T16" fmla="*/ 0 h 2354"/>
                  <a:gd name="T17" fmla="*/ 24 w 24"/>
                  <a:gd name="T18" fmla="*/ 2354 h 2354"/>
                </a:gdLst>
                <a:ahLst/>
                <a:cxnLst>
                  <a:cxn ang="T10">
                    <a:pos x="T0" y="T1"/>
                  </a:cxn>
                  <a:cxn ang="T11">
                    <a:pos x="T2" y="T3"/>
                  </a:cxn>
                  <a:cxn ang="T12">
                    <a:pos x="T4" y="T5"/>
                  </a:cxn>
                  <a:cxn ang="T13">
                    <a:pos x="T6" y="T7"/>
                  </a:cxn>
                  <a:cxn ang="T14">
                    <a:pos x="T8" y="T9"/>
                  </a:cxn>
                </a:cxnLst>
                <a:rect l="T15" t="T16" r="T17" b="T18"/>
                <a:pathLst>
                  <a:path w="24" h="2354">
                    <a:moveTo>
                      <a:pt x="22" y="0"/>
                    </a:moveTo>
                    <a:lnTo>
                      <a:pt x="0" y="0"/>
                    </a:lnTo>
                    <a:lnTo>
                      <a:pt x="2" y="2354"/>
                    </a:lnTo>
                    <a:lnTo>
                      <a:pt x="24" y="2354"/>
                    </a:lnTo>
                    <a:lnTo>
                      <a:pt x="22"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67" name="Freeform 754"/>
              <p:cNvSpPr>
                <a:spLocks/>
              </p:cNvSpPr>
              <p:nvPr/>
            </p:nvSpPr>
            <p:spPr bwMode="auto">
              <a:xfrm>
                <a:off x="1833" y="2026"/>
                <a:ext cx="779" cy="11"/>
              </a:xfrm>
              <a:custGeom>
                <a:avLst/>
                <a:gdLst>
                  <a:gd name="T0" fmla="*/ 0 w 1559"/>
                  <a:gd name="T1" fmla="*/ 0 h 23"/>
                  <a:gd name="T2" fmla="*/ 0 w 1559"/>
                  <a:gd name="T3" fmla="*/ 0 h 23"/>
                  <a:gd name="T4" fmla="*/ 48 w 1559"/>
                  <a:gd name="T5" fmla="*/ 0 h 23"/>
                  <a:gd name="T6" fmla="*/ 48 w 1559"/>
                  <a:gd name="T7" fmla="*/ 0 h 23"/>
                  <a:gd name="T8" fmla="*/ 0 w 1559"/>
                  <a:gd name="T9" fmla="*/ 0 h 23"/>
                  <a:gd name="T10" fmla="*/ 0 60000 65536"/>
                  <a:gd name="T11" fmla="*/ 0 60000 65536"/>
                  <a:gd name="T12" fmla="*/ 0 60000 65536"/>
                  <a:gd name="T13" fmla="*/ 0 60000 65536"/>
                  <a:gd name="T14" fmla="*/ 0 60000 65536"/>
                  <a:gd name="T15" fmla="*/ 0 w 1559"/>
                  <a:gd name="T16" fmla="*/ 0 h 23"/>
                  <a:gd name="T17" fmla="*/ 1559 w 1559"/>
                  <a:gd name="T18" fmla="*/ 23 h 23"/>
                </a:gdLst>
                <a:ahLst/>
                <a:cxnLst>
                  <a:cxn ang="T10">
                    <a:pos x="T0" y="T1"/>
                  </a:cxn>
                  <a:cxn ang="T11">
                    <a:pos x="T2" y="T3"/>
                  </a:cxn>
                  <a:cxn ang="T12">
                    <a:pos x="T4" y="T5"/>
                  </a:cxn>
                  <a:cxn ang="T13">
                    <a:pos x="T6" y="T7"/>
                  </a:cxn>
                  <a:cxn ang="T14">
                    <a:pos x="T8" y="T9"/>
                  </a:cxn>
                </a:cxnLst>
                <a:rect l="T15" t="T16" r="T17" b="T18"/>
                <a:pathLst>
                  <a:path w="1559" h="23">
                    <a:moveTo>
                      <a:pt x="0" y="0"/>
                    </a:moveTo>
                    <a:lnTo>
                      <a:pt x="0" y="22"/>
                    </a:lnTo>
                    <a:lnTo>
                      <a:pt x="1559" y="23"/>
                    </a:lnTo>
                    <a:lnTo>
                      <a:pt x="1559" y="2"/>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68" name="Freeform 755"/>
              <p:cNvSpPr>
                <a:spLocks/>
              </p:cNvSpPr>
              <p:nvPr/>
            </p:nvSpPr>
            <p:spPr bwMode="auto">
              <a:xfrm>
                <a:off x="1833" y="848"/>
                <a:ext cx="779" cy="12"/>
              </a:xfrm>
              <a:custGeom>
                <a:avLst/>
                <a:gdLst>
                  <a:gd name="T0" fmla="*/ 0 w 1559"/>
                  <a:gd name="T1" fmla="*/ 0 h 23"/>
                  <a:gd name="T2" fmla="*/ 0 w 1559"/>
                  <a:gd name="T3" fmla="*/ 1 h 23"/>
                  <a:gd name="T4" fmla="*/ 48 w 1559"/>
                  <a:gd name="T5" fmla="*/ 1 h 23"/>
                  <a:gd name="T6" fmla="*/ 48 w 1559"/>
                  <a:gd name="T7" fmla="*/ 1 h 23"/>
                  <a:gd name="T8" fmla="*/ 0 w 1559"/>
                  <a:gd name="T9" fmla="*/ 0 h 23"/>
                  <a:gd name="T10" fmla="*/ 0 60000 65536"/>
                  <a:gd name="T11" fmla="*/ 0 60000 65536"/>
                  <a:gd name="T12" fmla="*/ 0 60000 65536"/>
                  <a:gd name="T13" fmla="*/ 0 60000 65536"/>
                  <a:gd name="T14" fmla="*/ 0 60000 65536"/>
                  <a:gd name="T15" fmla="*/ 0 w 1559"/>
                  <a:gd name="T16" fmla="*/ 0 h 23"/>
                  <a:gd name="T17" fmla="*/ 1559 w 1559"/>
                  <a:gd name="T18" fmla="*/ 23 h 23"/>
                </a:gdLst>
                <a:ahLst/>
                <a:cxnLst>
                  <a:cxn ang="T10">
                    <a:pos x="T0" y="T1"/>
                  </a:cxn>
                  <a:cxn ang="T11">
                    <a:pos x="T2" y="T3"/>
                  </a:cxn>
                  <a:cxn ang="T12">
                    <a:pos x="T4" y="T5"/>
                  </a:cxn>
                  <a:cxn ang="T13">
                    <a:pos x="T6" y="T7"/>
                  </a:cxn>
                  <a:cxn ang="T14">
                    <a:pos x="T8" y="T9"/>
                  </a:cxn>
                </a:cxnLst>
                <a:rect l="T15" t="T16" r="T17" b="T18"/>
                <a:pathLst>
                  <a:path w="1559" h="23">
                    <a:moveTo>
                      <a:pt x="0" y="0"/>
                    </a:moveTo>
                    <a:lnTo>
                      <a:pt x="0" y="21"/>
                    </a:lnTo>
                    <a:lnTo>
                      <a:pt x="1559" y="23"/>
                    </a:lnTo>
                    <a:lnTo>
                      <a:pt x="1559" y="2"/>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69" name="Freeform 756"/>
              <p:cNvSpPr>
                <a:spLocks/>
              </p:cNvSpPr>
              <p:nvPr/>
            </p:nvSpPr>
            <p:spPr bwMode="auto">
              <a:xfrm>
                <a:off x="1832" y="1663"/>
                <a:ext cx="31" cy="17"/>
              </a:xfrm>
              <a:custGeom>
                <a:avLst/>
                <a:gdLst>
                  <a:gd name="T0" fmla="*/ 0 w 63"/>
                  <a:gd name="T1" fmla="*/ 0 h 34"/>
                  <a:gd name="T2" fmla="*/ 0 w 63"/>
                  <a:gd name="T3" fmla="*/ 1 h 34"/>
                  <a:gd name="T4" fmla="*/ 1 w 63"/>
                  <a:gd name="T5" fmla="*/ 2 h 34"/>
                  <a:gd name="T6" fmla="*/ 1 w 63"/>
                  <a:gd name="T7" fmla="*/ 1 h 34"/>
                  <a:gd name="T8" fmla="*/ 0 w 63"/>
                  <a:gd name="T9" fmla="*/ 0 h 34"/>
                  <a:gd name="T10" fmla="*/ 0 60000 65536"/>
                  <a:gd name="T11" fmla="*/ 0 60000 65536"/>
                  <a:gd name="T12" fmla="*/ 0 60000 65536"/>
                  <a:gd name="T13" fmla="*/ 0 60000 65536"/>
                  <a:gd name="T14" fmla="*/ 0 60000 65536"/>
                  <a:gd name="T15" fmla="*/ 0 w 63"/>
                  <a:gd name="T16" fmla="*/ 0 h 34"/>
                  <a:gd name="T17" fmla="*/ 63 w 63"/>
                  <a:gd name="T18" fmla="*/ 34 h 34"/>
                </a:gdLst>
                <a:ahLst/>
                <a:cxnLst>
                  <a:cxn ang="T10">
                    <a:pos x="T0" y="T1"/>
                  </a:cxn>
                  <a:cxn ang="T11">
                    <a:pos x="T2" y="T3"/>
                  </a:cxn>
                  <a:cxn ang="T12">
                    <a:pos x="T4" y="T5"/>
                  </a:cxn>
                  <a:cxn ang="T13">
                    <a:pos x="T6" y="T7"/>
                  </a:cxn>
                  <a:cxn ang="T14">
                    <a:pos x="T8" y="T9"/>
                  </a:cxn>
                </a:cxnLst>
                <a:rect l="T15" t="T16" r="T17" b="T18"/>
                <a:pathLst>
                  <a:path w="63" h="34">
                    <a:moveTo>
                      <a:pt x="6" y="0"/>
                    </a:moveTo>
                    <a:lnTo>
                      <a:pt x="0" y="19"/>
                    </a:lnTo>
                    <a:lnTo>
                      <a:pt x="58" y="34"/>
                    </a:lnTo>
                    <a:lnTo>
                      <a:pt x="63" y="14"/>
                    </a:lnTo>
                    <a:lnTo>
                      <a:pt x="6"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0" name="Freeform 757"/>
              <p:cNvSpPr>
                <a:spLocks/>
              </p:cNvSpPr>
              <p:nvPr/>
            </p:nvSpPr>
            <p:spPr bwMode="auto">
              <a:xfrm>
                <a:off x="1860" y="1670"/>
                <a:ext cx="13" cy="13"/>
              </a:xfrm>
              <a:custGeom>
                <a:avLst/>
                <a:gdLst>
                  <a:gd name="T0" fmla="*/ 1 w 25"/>
                  <a:gd name="T1" fmla="*/ 0 h 25"/>
                  <a:gd name="T2" fmla="*/ 0 w 25"/>
                  <a:gd name="T3" fmla="*/ 1 h 25"/>
                  <a:gd name="T4" fmla="*/ 1 w 25"/>
                  <a:gd name="T5" fmla="*/ 1 h 25"/>
                  <a:gd name="T6" fmla="*/ 1 w 25"/>
                  <a:gd name="T7" fmla="*/ 1 h 25"/>
                  <a:gd name="T8" fmla="*/ 1 w 25"/>
                  <a:gd name="T9" fmla="*/ 0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5" y="0"/>
                    </a:moveTo>
                    <a:lnTo>
                      <a:pt x="0" y="20"/>
                    </a:lnTo>
                    <a:lnTo>
                      <a:pt x="20" y="25"/>
                    </a:lnTo>
                    <a:lnTo>
                      <a:pt x="25" y="5"/>
                    </a:lnTo>
                    <a:lnTo>
                      <a:pt x="5"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1" name="Freeform 758"/>
              <p:cNvSpPr>
                <a:spLocks/>
              </p:cNvSpPr>
              <p:nvPr/>
            </p:nvSpPr>
            <p:spPr bwMode="auto">
              <a:xfrm>
                <a:off x="1870" y="1673"/>
                <a:ext cx="29" cy="17"/>
              </a:xfrm>
              <a:custGeom>
                <a:avLst/>
                <a:gdLst>
                  <a:gd name="T0" fmla="*/ 1 w 57"/>
                  <a:gd name="T1" fmla="*/ 0 h 35"/>
                  <a:gd name="T2" fmla="*/ 0 w 57"/>
                  <a:gd name="T3" fmla="*/ 0 h 35"/>
                  <a:gd name="T4" fmla="*/ 2 w 57"/>
                  <a:gd name="T5" fmla="*/ 1 h 35"/>
                  <a:gd name="T6" fmla="*/ 2 w 57"/>
                  <a:gd name="T7" fmla="*/ 0 h 35"/>
                  <a:gd name="T8" fmla="*/ 1 w 57"/>
                  <a:gd name="T9" fmla="*/ 0 h 35"/>
                  <a:gd name="T10" fmla="*/ 0 60000 65536"/>
                  <a:gd name="T11" fmla="*/ 0 60000 65536"/>
                  <a:gd name="T12" fmla="*/ 0 60000 65536"/>
                  <a:gd name="T13" fmla="*/ 0 60000 65536"/>
                  <a:gd name="T14" fmla="*/ 0 60000 65536"/>
                  <a:gd name="T15" fmla="*/ 0 w 57"/>
                  <a:gd name="T16" fmla="*/ 0 h 35"/>
                  <a:gd name="T17" fmla="*/ 57 w 57"/>
                  <a:gd name="T18" fmla="*/ 35 h 35"/>
                </a:gdLst>
                <a:ahLst/>
                <a:cxnLst>
                  <a:cxn ang="T10">
                    <a:pos x="T0" y="T1"/>
                  </a:cxn>
                  <a:cxn ang="T11">
                    <a:pos x="T2" y="T3"/>
                  </a:cxn>
                  <a:cxn ang="T12">
                    <a:pos x="T4" y="T5"/>
                  </a:cxn>
                  <a:cxn ang="T13">
                    <a:pos x="T6" y="T7"/>
                  </a:cxn>
                  <a:cxn ang="T14">
                    <a:pos x="T8" y="T9"/>
                  </a:cxn>
                </a:cxnLst>
                <a:rect l="T15" t="T16" r="T17" b="T18"/>
                <a:pathLst>
                  <a:path w="57" h="35">
                    <a:moveTo>
                      <a:pt x="5" y="0"/>
                    </a:moveTo>
                    <a:lnTo>
                      <a:pt x="0" y="20"/>
                    </a:lnTo>
                    <a:lnTo>
                      <a:pt x="52" y="35"/>
                    </a:lnTo>
                    <a:lnTo>
                      <a:pt x="57" y="15"/>
                    </a:lnTo>
                    <a:lnTo>
                      <a:pt x="5"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2" name="Freeform 759"/>
              <p:cNvSpPr>
                <a:spLocks/>
              </p:cNvSpPr>
              <p:nvPr/>
            </p:nvSpPr>
            <p:spPr bwMode="auto">
              <a:xfrm>
                <a:off x="1895" y="1680"/>
                <a:ext cx="18" cy="17"/>
              </a:xfrm>
              <a:custGeom>
                <a:avLst/>
                <a:gdLst>
                  <a:gd name="T0" fmla="*/ 1 w 36"/>
                  <a:gd name="T1" fmla="*/ 0 h 34"/>
                  <a:gd name="T2" fmla="*/ 0 w 36"/>
                  <a:gd name="T3" fmla="*/ 1 h 34"/>
                  <a:gd name="T4" fmla="*/ 1 w 36"/>
                  <a:gd name="T5" fmla="*/ 2 h 34"/>
                  <a:gd name="T6" fmla="*/ 2 w 36"/>
                  <a:gd name="T7" fmla="*/ 1 h 34"/>
                  <a:gd name="T8" fmla="*/ 1 w 36"/>
                  <a:gd name="T9" fmla="*/ 0 h 34"/>
                  <a:gd name="T10" fmla="*/ 0 60000 65536"/>
                  <a:gd name="T11" fmla="*/ 0 60000 65536"/>
                  <a:gd name="T12" fmla="*/ 0 60000 65536"/>
                  <a:gd name="T13" fmla="*/ 0 60000 65536"/>
                  <a:gd name="T14" fmla="*/ 0 60000 65536"/>
                  <a:gd name="T15" fmla="*/ 0 w 36"/>
                  <a:gd name="T16" fmla="*/ 0 h 34"/>
                  <a:gd name="T17" fmla="*/ 36 w 36"/>
                  <a:gd name="T18" fmla="*/ 34 h 34"/>
                </a:gdLst>
                <a:ahLst/>
                <a:cxnLst>
                  <a:cxn ang="T10">
                    <a:pos x="T0" y="T1"/>
                  </a:cxn>
                  <a:cxn ang="T11">
                    <a:pos x="T2" y="T3"/>
                  </a:cxn>
                  <a:cxn ang="T12">
                    <a:pos x="T4" y="T5"/>
                  </a:cxn>
                  <a:cxn ang="T13">
                    <a:pos x="T6" y="T7"/>
                  </a:cxn>
                  <a:cxn ang="T14">
                    <a:pos x="T8" y="T9"/>
                  </a:cxn>
                </a:cxnLst>
                <a:rect l="T15" t="T16" r="T17" b="T18"/>
                <a:pathLst>
                  <a:path w="36" h="34">
                    <a:moveTo>
                      <a:pt x="11" y="0"/>
                    </a:moveTo>
                    <a:lnTo>
                      <a:pt x="0" y="18"/>
                    </a:lnTo>
                    <a:lnTo>
                      <a:pt x="25" y="34"/>
                    </a:lnTo>
                    <a:lnTo>
                      <a:pt x="36" y="16"/>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3" name="Freeform 760"/>
              <p:cNvSpPr>
                <a:spLocks/>
              </p:cNvSpPr>
              <p:nvPr/>
            </p:nvSpPr>
            <p:spPr bwMode="auto">
              <a:xfrm>
                <a:off x="1908" y="1688"/>
                <a:ext cx="31" cy="21"/>
              </a:xfrm>
              <a:custGeom>
                <a:avLst/>
                <a:gdLst>
                  <a:gd name="T0" fmla="*/ 0 w 63"/>
                  <a:gd name="T1" fmla="*/ 0 h 41"/>
                  <a:gd name="T2" fmla="*/ 0 w 63"/>
                  <a:gd name="T3" fmla="*/ 1 h 41"/>
                  <a:gd name="T4" fmla="*/ 1 w 63"/>
                  <a:gd name="T5" fmla="*/ 2 h 41"/>
                  <a:gd name="T6" fmla="*/ 1 w 63"/>
                  <a:gd name="T7" fmla="*/ 1 h 41"/>
                  <a:gd name="T8" fmla="*/ 0 w 63"/>
                  <a:gd name="T9" fmla="*/ 0 h 41"/>
                  <a:gd name="T10" fmla="*/ 0 60000 65536"/>
                  <a:gd name="T11" fmla="*/ 0 60000 65536"/>
                  <a:gd name="T12" fmla="*/ 0 60000 65536"/>
                  <a:gd name="T13" fmla="*/ 0 60000 65536"/>
                  <a:gd name="T14" fmla="*/ 0 60000 65536"/>
                  <a:gd name="T15" fmla="*/ 0 w 63"/>
                  <a:gd name="T16" fmla="*/ 0 h 41"/>
                  <a:gd name="T17" fmla="*/ 63 w 63"/>
                  <a:gd name="T18" fmla="*/ 41 h 41"/>
                </a:gdLst>
                <a:ahLst/>
                <a:cxnLst>
                  <a:cxn ang="T10">
                    <a:pos x="T0" y="T1"/>
                  </a:cxn>
                  <a:cxn ang="T11">
                    <a:pos x="T2" y="T3"/>
                  </a:cxn>
                  <a:cxn ang="T12">
                    <a:pos x="T4" y="T5"/>
                  </a:cxn>
                  <a:cxn ang="T13">
                    <a:pos x="T6" y="T7"/>
                  </a:cxn>
                  <a:cxn ang="T14">
                    <a:pos x="T8" y="T9"/>
                  </a:cxn>
                </a:cxnLst>
                <a:rect l="T15" t="T16" r="T17" b="T18"/>
                <a:pathLst>
                  <a:path w="63" h="41">
                    <a:moveTo>
                      <a:pt x="9" y="0"/>
                    </a:moveTo>
                    <a:lnTo>
                      <a:pt x="0" y="20"/>
                    </a:lnTo>
                    <a:lnTo>
                      <a:pt x="54" y="41"/>
                    </a:lnTo>
                    <a:lnTo>
                      <a:pt x="63" y="21"/>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4" name="Freeform 761"/>
              <p:cNvSpPr>
                <a:spLocks/>
              </p:cNvSpPr>
              <p:nvPr/>
            </p:nvSpPr>
            <p:spPr bwMode="auto">
              <a:xfrm>
                <a:off x="1934" y="1699"/>
                <a:ext cx="21" cy="20"/>
              </a:xfrm>
              <a:custGeom>
                <a:avLst/>
                <a:gdLst>
                  <a:gd name="T0" fmla="*/ 1 w 42"/>
                  <a:gd name="T1" fmla="*/ 0 h 42"/>
                  <a:gd name="T2" fmla="*/ 0 w 42"/>
                  <a:gd name="T3" fmla="*/ 0 h 42"/>
                  <a:gd name="T4" fmla="*/ 1 w 42"/>
                  <a:gd name="T5" fmla="*/ 1 h 42"/>
                  <a:gd name="T6" fmla="*/ 2 w 42"/>
                  <a:gd name="T7" fmla="*/ 0 h 42"/>
                  <a:gd name="T8" fmla="*/ 1 w 42"/>
                  <a:gd name="T9" fmla="*/ 0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13" y="0"/>
                    </a:moveTo>
                    <a:lnTo>
                      <a:pt x="0" y="18"/>
                    </a:lnTo>
                    <a:lnTo>
                      <a:pt x="29" y="42"/>
                    </a:lnTo>
                    <a:lnTo>
                      <a:pt x="42" y="24"/>
                    </a:lnTo>
                    <a:lnTo>
                      <a:pt x="13"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5" name="Freeform 762"/>
              <p:cNvSpPr>
                <a:spLocks/>
              </p:cNvSpPr>
              <p:nvPr/>
            </p:nvSpPr>
            <p:spPr bwMode="auto">
              <a:xfrm>
                <a:off x="1948" y="1710"/>
                <a:ext cx="18" cy="17"/>
              </a:xfrm>
              <a:custGeom>
                <a:avLst/>
                <a:gdLst>
                  <a:gd name="T0" fmla="*/ 1 w 34"/>
                  <a:gd name="T1" fmla="*/ 0 h 34"/>
                  <a:gd name="T2" fmla="*/ 0 w 34"/>
                  <a:gd name="T3" fmla="*/ 1 h 34"/>
                  <a:gd name="T4" fmla="*/ 1 w 34"/>
                  <a:gd name="T5" fmla="*/ 2 h 34"/>
                  <a:gd name="T6" fmla="*/ 2 w 34"/>
                  <a:gd name="T7" fmla="*/ 1 h 34"/>
                  <a:gd name="T8" fmla="*/ 1 w 34"/>
                  <a:gd name="T9" fmla="*/ 0 h 34"/>
                  <a:gd name="T10" fmla="*/ 0 60000 65536"/>
                  <a:gd name="T11" fmla="*/ 0 60000 65536"/>
                  <a:gd name="T12" fmla="*/ 0 60000 65536"/>
                  <a:gd name="T13" fmla="*/ 0 60000 65536"/>
                  <a:gd name="T14" fmla="*/ 0 60000 65536"/>
                  <a:gd name="T15" fmla="*/ 0 w 34"/>
                  <a:gd name="T16" fmla="*/ 0 h 34"/>
                  <a:gd name="T17" fmla="*/ 34 w 34"/>
                  <a:gd name="T18" fmla="*/ 34 h 34"/>
                </a:gdLst>
                <a:ahLst/>
                <a:cxnLst>
                  <a:cxn ang="T10">
                    <a:pos x="T0" y="T1"/>
                  </a:cxn>
                  <a:cxn ang="T11">
                    <a:pos x="T2" y="T3"/>
                  </a:cxn>
                  <a:cxn ang="T12">
                    <a:pos x="T4" y="T5"/>
                  </a:cxn>
                  <a:cxn ang="T13">
                    <a:pos x="T6" y="T7"/>
                  </a:cxn>
                  <a:cxn ang="T14">
                    <a:pos x="T8" y="T9"/>
                  </a:cxn>
                </a:cxnLst>
                <a:rect l="T15" t="T16" r="T17" b="T18"/>
                <a:pathLst>
                  <a:path w="34" h="34">
                    <a:moveTo>
                      <a:pt x="13" y="0"/>
                    </a:moveTo>
                    <a:lnTo>
                      <a:pt x="0" y="18"/>
                    </a:lnTo>
                    <a:lnTo>
                      <a:pt x="21" y="34"/>
                    </a:lnTo>
                    <a:lnTo>
                      <a:pt x="34" y="16"/>
                    </a:lnTo>
                    <a:lnTo>
                      <a:pt x="13"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6" name="Freeform 763"/>
              <p:cNvSpPr>
                <a:spLocks/>
              </p:cNvSpPr>
              <p:nvPr/>
            </p:nvSpPr>
            <p:spPr bwMode="auto">
              <a:xfrm>
                <a:off x="1959" y="1718"/>
                <a:ext cx="33" cy="29"/>
              </a:xfrm>
              <a:custGeom>
                <a:avLst/>
                <a:gdLst>
                  <a:gd name="T0" fmla="*/ 0 w 67"/>
                  <a:gd name="T1" fmla="*/ 0 h 57"/>
                  <a:gd name="T2" fmla="*/ 0 w 67"/>
                  <a:gd name="T3" fmla="*/ 1 h 57"/>
                  <a:gd name="T4" fmla="*/ 1 w 67"/>
                  <a:gd name="T5" fmla="*/ 2 h 57"/>
                  <a:gd name="T6" fmla="*/ 2 w 67"/>
                  <a:gd name="T7" fmla="*/ 2 h 57"/>
                  <a:gd name="T8" fmla="*/ 0 w 67"/>
                  <a:gd name="T9" fmla="*/ 0 h 57"/>
                  <a:gd name="T10" fmla="*/ 0 60000 65536"/>
                  <a:gd name="T11" fmla="*/ 0 60000 65536"/>
                  <a:gd name="T12" fmla="*/ 0 60000 65536"/>
                  <a:gd name="T13" fmla="*/ 0 60000 65536"/>
                  <a:gd name="T14" fmla="*/ 0 60000 65536"/>
                  <a:gd name="T15" fmla="*/ 0 w 67"/>
                  <a:gd name="T16" fmla="*/ 0 h 57"/>
                  <a:gd name="T17" fmla="*/ 67 w 67"/>
                  <a:gd name="T18" fmla="*/ 57 h 57"/>
                </a:gdLst>
                <a:ahLst/>
                <a:cxnLst>
                  <a:cxn ang="T10">
                    <a:pos x="T0" y="T1"/>
                  </a:cxn>
                  <a:cxn ang="T11">
                    <a:pos x="T2" y="T3"/>
                  </a:cxn>
                  <a:cxn ang="T12">
                    <a:pos x="T4" y="T5"/>
                  </a:cxn>
                  <a:cxn ang="T13">
                    <a:pos x="T6" y="T7"/>
                  </a:cxn>
                  <a:cxn ang="T14">
                    <a:pos x="T8" y="T9"/>
                  </a:cxn>
                </a:cxnLst>
                <a:rect l="T15" t="T16" r="T17" b="T18"/>
                <a:pathLst>
                  <a:path w="67" h="57">
                    <a:moveTo>
                      <a:pt x="13" y="0"/>
                    </a:moveTo>
                    <a:lnTo>
                      <a:pt x="0" y="18"/>
                    </a:lnTo>
                    <a:lnTo>
                      <a:pt x="54" y="57"/>
                    </a:lnTo>
                    <a:lnTo>
                      <a:pt x="67" y="39"/>
                    </a:lnTo>
                    <a:lnTo>
                      <a:pt x="13"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7" name="Freeform 764"/>
              <p:cNvSpPr>
                <a:spLocks/>
              </p:cNvSpPr>
              <p:nvPr/>
            </p:nvSpPr>
            <p:spPr bwMode="auto">
              <a:xfrm>
                <a:off x="1986" y="1738"/>
                <a:ext cx="34" cy="27"/>
              </a:xfrm>
              <a:custGeom>
                <a:avLst/>
                <a:gdLst>
                  <a:gd name="T0" fmla="*/ 0 w 69"/>
                  <a:gd name="T1" fmla="*/ 0 h 54"/>
                  <a:gd name="T2" fmla="*/ 0 w 69"/>
                  <a:gd name="T3" fmla="*/ 1 h 54"/>
                  <a:gd name="T4" fmla="*/ 1 w 69"/>
                  <a:gd name="T5" fmla="*/ 2 h 54"/>
                  <a:gd name="T6" fmla="*/ 2 w 69"/>
                  <a:gd name="T7" fmla="*/ 2 h 54"/>
                  <a:gd name="T8" fmla="*/ 0 w 69"/>
                  <a:gd name="T9" fmla="*/ 0 h 54"/>
                  <a:gd name="T10" fmla="*/ 0 60000 65536"/>
                  <a:gd name="T11" fmla="*/ 0 60000 65536"/>
                  <a:gd name="T12" fmla="*/ 0 60000 65536"/>
                  <a:gd name="T13" fmla="*/ 0 60000 65536"/>
                  <a:gd name="T14" fmla="*/ 0 60000 65536"/>
                  <a:gd name="T15" fmla="*/ 0 w 69"/>
                  <a:gd name="T16" fmla="*/ 0 h 54"/>
                  <a:gd name="T17" fmla="*/ 69 w 69"/>
                  <a:gd name="T18" fmla="*/ 54 h 54"/>
                </a:gdLst>
                <a:ahLst/>
                <a:cxnLst>
                  <a:cxn ang="T10">
                    <a:pos x="T0" y="T1"/>
                  </a:cxn>
                  <a:cxn ang="T11">
                    <a:pos x="T2" y="T3"/>
                  </a:cxn>
                  <a:cxn ang="T12">
                    <a:pos x="T4" y="T5"/>
                  </a:cxn>
                  <a:cxn ang="T13">
                    <a:pos x="T6" y="T7"/>
                  </a:cxn>
                  <a:cxn ang="T14">
                    <a:pos x="T8" y="T9"/>
                  </a:cxn>
                </a:cxnLst>
                <a:rect l="T15" t="T16" r="T17" b="T18"/>
                <a:pathLst>
                  <a:path w="69" h="54">
                    <a:moveTo>
                      <a:pt x="11" y="0"/>
                    </a:moveTo>
                    <a:lnTo>
                      <a:pt x="0" y="18"/>
                    </a:lnTo>
                    <a:lnTo>
                      <a:pt x="58" y="54"/>
                    </a:lnTo>
                    <a:lnTo>
                      <a:pt x="69" y="36"/>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8" name="Freeform 765"/>
              <p:cNvSpPr>
                <a:spLocks/>
              </p:cNvSpPr>
              <p:nvPr/>
            </p:nvSpPr>
            <p:spPr bwMode="auto">
              <a:xfrm>
                <a:off x="2015" y="1756"/>
                <a:ext cx="15" cy="15"/>
              </a:xfrm>
              <a:custGeom>
                <a:avLst/>
                <a:gdLst>
                  <a:gd name="T0" fmla="*/ 1 w 30"/>
                  <a:gd name="T1" fmla="*/ 0 h 31"/>
                  <a:gd name="T2" fmla="*/ 0 w 30"/>
                  <a:gd name="T3" fmla="*/ 0 h 31"/>
                  <a:gd name="T4" fmla="*/ 1 w 30"/>
                  <a:gd name="T5" fmla="*/ 0 h 31"/>
                  <a:gd name="T6" fmla="*/ 1 w 30"/>
                  <a:gd name="T7" fmla="*/ 0 h 31"/>
                  <a:gd name="T8" fmla="*/ 1 w 30"/>
                  <a:gd name="T9" fmla="*/ 0 h 31"/>
                  <a:gd name="T10" fmla="*/ 0 60000 65536"/>
                  <a:gd name="T11" fmla="*/ 0 60000 65536"/>
                  <a:gd name="T12" fmla="*/ 0 60000 65536"/>
                  <a:gd name="T13" fmla="*/ 0 60000 65536"/>
                  <a:gd name="T14" fmla="*/ 0 60000 65536"/>
                  <a:gd name="T15" fmla="*/ 0 w 30"/>
                  <a:gd name="T16" fmla="*/ 0 h 31"/>
                  <a:gd name="T17" fmla="*/ 30 w 30"/>
                  <a:gd name="T18" fmla="*/ 31 h 31"/>
                </a:gdLst>
                <a:ahLst/>
                <a:cxnLst>
                  <a:cxn ang="T10">
                    <a:pos x="T0" y="T1"/>
                  </a:cxn>
                  <a:cxn ang="T11">
                    <a:pos x="T2" y="T3"/>
                  </a:cxn>
                  <a:cxn ang="T12">
                    <a:pos x="T4" y="T5"/>
                  </a:cxn>
                  <a:cxn ang="T13">
                    <a:pos x="T6" y="T7"/>
                  </a:cxn>
                  <a:cxn ang="T14">
                    <a:pos x="T8" y="T9"/>
                  </a:cxn>
                </a:cxnLst>
                <a:rect l="T15" t="T16" r="T17" b="T18"/>
                <a:pathLst>
                  <a:path w="30" h="31">
                    <a:moveTo>
                      <a:pt x="11" y="0"/>
                    </a:moveTo>
                    <a:lnTo>
                      <a:pt x="0" y="18"/>
                    </a:lnTo>
                    <a:lnTo>
                      <a:pt x="20" y="31"/>
                    </a:lnTo>
                    <a:lnTo>
                      <a:pt x="30" y="13"/>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9" name="Freeform 766"/>
              <p:cNvSpPr>
                <a:spLocks/>
              </p:cNvSpPr>
              <p:nvPr/>
            </p:nvSpPr>
            <p:spPr bwMode="auto">
              <a:xfrm>
                <a:off x="2026" y="1762"/>
                <a:ext cx="6" cy="11"/>
              </a:xfrm>
              <a:custGeom>
                <a:avLst/>
                <a:gdLst>
                  <a:gd name="T0" fmla="*/ 0 w 13"/>
                  <a:gd name="T1" fmla="*/ 0 h 22"/>
                  <a:gd name="T2" fmla="*/ 0 w 13"/>
                  <a:gd name="T3" fmla="*/ 1 h 22"/>
                  <a:gd name="T4" fmla="*/ 0 w 13"/>
                  <a:gd name="T5" fmla="*/ 1 h 22"/>
                  <a:gd name="T6" fmla="*/ 0 w 13"/>
                  <a:gd name="T7" fmla="*/ 1 h 22"/>
                  <a:gd name="T8" fmla="*/ 0 w 13"/>
                  <a:gd name="T9" fmla="*/ 0 h 22"/>
                  <a:gd name="T10" fmla="*/ 0 60000 65536"/>
                  <a:gd name="T11" fmla="*/ 0 60000 65536"/>
                  <a:gd name="T12" fmla="*/ 0 60000 65536"/>
                  <a:gd name="T13" fmla="*/ 0 60000 65536"/>
                  <a:gd name="T14" fmla="*/ 0 60000 65536"/>
                  <a:gd name="T15" fmla="*/ 0 w 13"/>
                  <a:gd name="T16" fmla="*/ 0 h 22"/>
                  <a:gd name="T17" fmla="*/ 13 w 13"/>
                  <a:gd name="T18" fmla="*/ 22 h 22"/>
                </a:gdLst>
                <a:ahLst/>
                <a:cxnLst>
                  <a:cxn ang="T10">
                    <a:pos x="T0" y="T1"/>
                  </a:cxn>
                  <a:cxn ang="T11">
                    <a:pos x="T2" y="T3"/>
                  </a:cxn>
                  <a:cxn ang="T12">
                    <a:pos x="T4" y="T5"/>
                  </a:cxn>
                  <a:cxn ang="T13">
                    <a:pos x="T6" y="T7"/>
                  </a:cxn>
                  <a:cxn ang="T14">
                    <a:pos x="T8" y="T9"/>
                  </a:cxn>
                </a:cxnLst>
                <a:rect l="T15" t="T16" r="T17" b="T18"/>
                <a:pathLst>
                  <a:path w="13" h="22">
                    <a:moveTo>
                      <a:pt x="9" y="0"/>
                    </a:moveTo>
                    <a:lnTo>
                      <a:pt x="0" y="20"/>
                    </a:lnTo>
                    <a:lnTo>
                      <a:pt x="4" y="22"/>
                    </a:lnTo>
                    <a:lnTo>
                      <a:pt x="13" y="2"/>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0" name="Freeform 767"/>
              <p:cNvSpPr>
                <a:spLocks/>
              </p:cNvSpPr>
              <p:nvPr/>
            </p:nvSpPr>
            <p:spPr bwMode="auto">
              <a:xfrm>
                <a:off x="2028" y="1763"/>
                <a:ext cx="9" cy="12"/>
              </a:xfrm>
              <a:custGeom>
                <a:avLst/>
                <a:gdLst>
                  <a:gd name="T0" fmla="*/ 1 w 18"/>
                  <a:gd name="T1" fmla="*/ 0 h 23"/>
                  <a:gd name="T2" fmla="*/ 0 w 18"/>
                  <a:gd name="T3" fmla="*/ 1 h 23"/>
                  <a:gd name="T4" fmla="*/ 1 w 18"/>
                  <a:gd name="T5" fmla="*/ 1 h 23"/>
                  <a:gd name="T6" fmla="*/ 1 w 18"/>
                  <a:gd name="T7" fmla="*/ 1 h 23"/>
                  <a:gd name="T8" fmla="*/ 1 w 18"/>
                  <a:gd name="T9" fmla="*/ 0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5" y="0"/>
                    </a:moveTo>
                    <a:lnTo>
                      <a:pt x="0" y="20"/>
                    </a:lnTo>
                    <a:lnTo>
                      <a:pt x="12" y="23"/>
                    </a:lnTo>
                    <a:lnTo>
                      <a:pt x="18" y="3"/>
                    </a:lnTo>
                    <a:lnTo>
                      <a:pt x="5"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1" name="Freeform 768"/>
              <p:cNvSpPr>
                <a:spLocks/>
              </p:cNvSpPr>
              <p:nvPr/>
            </p:nvSpPr>
            <p:spPr bwMode="auto">
              <a:xfrm>
                <a:off x="2034" y="1765"/>
                <a:ext cx="43" cy="28"/>
              </a:xfrm>
              <a:custGeom>
                <a:avLst/>
                <a:gdLst>
                  <a:gd name="T0" fmla="*/ 1 w 86"/>
                  <a:gd name="T1" fmla="*/ 0 h 56"/>
                  <a:gd name="T2" fmla="*/ 0 w 86"/>
                  <a:gd name="T3" fmla="*/ 1 h 56"/>
                  <a:gd name="T4" fmla="*/ 3 w 86"/>
                  <a:gd name="T5" fmla="*/ 2 h 56"/>
                  <a:gd name="T6" fmla="*/ 3 w 86"/>
                  <a:gd name="T7" fmla="*/ 2 h 56"/>
                  <a:gd name="T8" fmla="*/ 1 w 86"/>
                  <a:gd name="T9" fmla="*/ 0 h 56"/>
                  <a:gd name="T10" fmla="*/ 0 60000 65536"/>
                  <a:gd name="T11" fmla="*/ 0 60000 65536"/>
                  <a:gd name="T12" fmla="*/ 0 60000 65536"/>
                  <a:gd name="T13" fmla="*/ 0 60000 65536"/>
                  <a:gd name="T14" fmla="*/ 0 60000 65536"/>
                  <a:gd name="T15" fmla="*/ 0 w 86"/>
                  <a:gd name="T16" fmla="*/ 0 h 56"/>
                  <a:gd name="T17" fmla="*/ 86 w 86"/>
                  <a:gd name="T18" fmla="*/ 56 h 56"/>
                </a:gdLst>
                <a:ahLst/>
                <a:cxnLst>
                  <a:cxn ang="T10">
                    <a:pos x="T0" y="T1"/>
                  </a:cxn>
                  <a:cxn ang="T11">
                    <a:pos x="T2" y="T3"/>
                  </a:cxn>
                  <a:cxn ang="T12">
                    <a:pos x="T4" y="T5"/>
                  </a:cxn>
                  <a:cxn ang="T13">
                    <a:pos x="T6" y="T7"/>
                  </a:cxn>
                  <a:cxn ang="T14">
                    <a:pos x="T8" y="T9"/>
                  </a:cxn>
                </a:cxnLst>
                <a:rect l="T15" t="T16" r="T17" b="T18"/>
                <a:pathLst>
                  <a:path w="86" h="56">
                    <a:moveTo>
                      <a:pt x="9" y="0"/>
                    </a:moveTo>
                    <a:lnTo>
                      <a:pt x="0" y="20"/>
                    </a:lnTo>
                    <a:lnTo>
                      <a:pt x="77" y="56"/>
                    </a:lnTo>
                    <a:lnTo>
                      <a:pt x="86" y="36"/>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2" name="Freeform 769"/>
              <p:cNvSpPr>
                <a:spLocks/>
              </p:cNvSpPr>
              <p:nvPr/>
            </p:nvSpPr>
            <p:spPr bwMode="auto">
              <a:xfrm>
                <a:off x="2073" y="1783"/>
                <a:ext cx="21" cy="15"/>
              </a:xfrm>
              <a:custGeom>
                <a:avLst/>
                <a:gdLst>
                  <a:gd name="T0" fmla="*/ 1 w 41"/>
                  <a:gd name="T1" fmla="*/ 0 h 31"/>
                  <a:gd name="T2" fmla="*/ 0 w 41"/>
                  <a:gd name="T3" fmla="*/ 0 h 31"/>
                  <a:gd name="T4" fmla="*/ 2 w 41"/>
                  <a:gd name="T5" fmla="*/ 0 h 31"/>
                  <a:gd name="T6" fmla="*/ 2 w 41"/>
                  <a:gd name="T7" fmla="*/ 0 h 31"/>
                  <a:gd name="T8" fmla="*/ 1 w 41"/>
                  <a:gd name="T9" fmla="*/ 0 h 31"/>
                  <a:gd name="T10" fmla="*/ 0 60000 65536"/>
                  <a:gd name="T11" fmla="*/ 0 60000 65536"/>
                  <a:gd name="T12" fmla="*/ 0 60000 65536"/>
                  <a:gd name="T13" fmla="*/ 0 60000 65536"/>
                  <a:gd name="T14" fmla="*/ 0 60000 65536"/>
                  <a:gd name="T15" fmla="*/ 0 w 41"/>
                  <a:gd name="T16" fmla="*/ 0 h 31"/>
                  <a:gd name="T17" fmla="*/ 41 w 41"/>
                  <a:gd name="T18" fmla="*/ 31 h 31"/>
                </a:gdLst>
                <a:ahLst/>
                <a:cxnLst>
                  <a:cxn ang="T10">
                    <a:pos x="T0" y="T1"/>
                  </a:cxn>
                  <a:cxn ang="T11">
                    <a:pos x="T2" y="T3"/>
                  </a:cxn>
                  <a:cxn ang="T12">
                    <a:pos x="T4" y="T5"/>
                  </a:cxn>
                  <a:cxn ang="T13">
                    <a:pos x="T6" y="T7"/>
                  </a:cxn>
                  <a:cxn ang="T14">
                    <a:pos x="T8" y="T9"/>
                  </a:cxn>
                </a:cxnLst>
                <a:rect l="T15" t="T16" r="T17" b="T18"/>
                <a:pathLst>
                  <a:path w="41" h="31">
                    <a:moveTo>
                      <a:pt x="5" y="0"/>
                    </a:moveTo>
                    <a:lnTo>
                      <a:pt x="0" y="20"/>
                    </a:lnTo>
                    <a:lnTo>
                      <a:pt x="35" y="31"/>
                    </a:lnTo>
                    <a:lnTo>
                      <a:pt x="41" y="11"/>
                    </a:lnTo>
                    <a:lnTo>
                      <a:pt x="5"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3" name="Freeform 770"/>
              <p:cNvSpPr>
                <a:spLocks/>
              </p:cNvSpPr>
              <p:nvPr/>
            </p:nvSpPr>
            <p:spPr bwMode="auto">
              <a:xfrm>
                <a:off x="2092" y="1788"/>
                <a:ext cx="25" cy="12"/>
              </a:xfrm>
              <a:custGeom>
                <a:avLst/>
                <a:gdLst>
                  <a:gd name="T0" fmla="*/ 0 w 51"/>
                  <a:gd name="T1" fmla="*/ 0 h 25"/>
                  <a:gd name="T2" fmla="*/ 0 w 51"/>
                  <a:gd name="T3" fmla="*/ 0 h 25"/>
                  <a:gd name="T4" fmla="*/ 1 w 51"/>
                  <a:gd name="T5" fmla="*/ 0 h 25"/>
                  <a:gd name="T6" fmla="*/ 1 w 51"/>
                  <a:gd name="T7" fmla="*/ 0 h 25"/>
                  <a:gd name="T8" fmla="*/ 0 w 51"/>
                  <a:gd name="T9" fmla="*/ 0 h 25"/>
                  <a:gd name="T10" fmla="*/ 0 60000 65536"/>
                  <a:gd name="T11" fmla="*/ 0 60000 65536"/>
                  <a:gd name="T12" fmla="*/ 0 60000 65536"/>
                  <a:gd name="T13" fmla="*/ 0 60000 65536"/>
                  <a:gd name="T14" fmla="*/ 0 60000 65536"/>
                  <a:gd name="T15" fmla="*/ 0 w 51"/>
                  <a:gd name="T16" fmla="*/ 0 h 25"/>
                  <a:gd name="T17" fmla="*/ 51 w 51"/>
                  <a:gd name="T18" fmla="*/ 25 h 25"/>
                </a:gdLst>
                <a:ahLst/>
                <a:cxnLst>
                  <a:cxn ang="T10">
                    <a:pos x="T0" y="T1"/>
                  </a:cxn>
                  <a:cxn ang="T11">
                    <a:pos x="T2" y="T3"/>
                  </a:cxn>
                  <a:cxn ang="T12">
                    <a:pos x="T4" y="T5"/>
                  </a:cxn>
                  <a:cxn ang="T13">
                    <a:pos x="T6" y="T7"/>
                  </a:cxn>
                  <a:cxn ang="T14">
                    <a:pos x="T8" y="T9"/>
                  </a:cxn>
                </a:cxnLst>
                <a:rect l="T15" t="T16" r="T17" b="T18"/>
                <a:pathLst>
                  <a:path w="51" h="25">
                    <a:moveTo>
                      <a:pt x="2" y="0"/>
                    </a:moveTo>
                    <a:lnTo>
                      <a:pt x="0" y="22"/>
                    </a:lnTo>
                    <a:lnTo>
                      <a:pt x="49" y="25"/>
                    </a:lnTo>
                    <a:lnTo>
                      <a:pt x="51" y="4"/>
                    </a:lnTo>
                    <a:lnTo>
                      <a:pt x="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4" name="Freeform 771"/>
              <p:cNvSpPr>
                <a:spLocks/>
              </p:cNvSpPr>
              <p:nvPr/>
            </p:nvSpPr>
            <p:spPr bwMode="auto">
              <a:xfrm>
                <a:off x="2116" y="1789"/>
                <a:ext cx="15" cy="13"/>
              </a:xfrm>
              <a:custGeom>
                <a:avLst/>
                <a:gdLst>
                  <a:gd name="T0" fmla="*/ 1 w 28"/>
                  <a:gd name="T1" fmla="*/ 0 h 25"/>
                  <a:gd name="T2" fmla="*/ 0 w 28"/>
                  <a:gd name="T3" fmla="*/ 1 h 25"/>
                  <a:gd name="T4" fmla="*/ 1 w 28"/>
                  <a:gd name="T5" fmla="*/ 1 h 25"/>
                  <a:gd name="T6" fmla="*/ 1 w 28"/>
                  <a:gd name="T7" fmla="*/ 1 h 25"/>
                  <a:gd name="T8" fmla="*/ 1 w 28"/>
                  <a:gd name="T9" fmla="*/ 0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2" y="0"/>
                    </a:moveTo>
                    <a:lnTo>
                      <a:pt x="0" y="21"/>
                    </a:lnTo>
                    <a:lnTo>
                      <a:pt x="27" y="25"/>
                    </a:lnTo>
                    <a:lnTo>
                      <a:pt x="28" y="3"/>
                    </a:lnTo>
                    <a:lnTo>
                      <a:pt x="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5" name="Freeform 772"/>
              <p:cNvSpPr>
                <a:spLocks/>
              </p:cNvSpPr>
              <p:nvPr/>
            </p:nvSpPr>
            <p:spPr bwMode="auto">
              <a:xfrm>
                <a:off x="2130" y="1791"/>
                <a:ext cx="27" cy="12"/>
              </a:xfrm>
              <a:custGeom>
                <a:avLst/>
                <a:gdLst>
                  <a:gd name="T0" fmla="*/ 0 w 54"/>
                  <a:gd name="T1" fmla="*/ 0 h 24"/>
                  <a:gd name="T2" fmla="*/ 0 w 54"/>
                  <a:gd name="T3" fmla="*/ 1 h 24"/>
                  <a:gd name="T4" fmla="*/ 2 w 54"/>
                  <a:gd name="T5" fmla="*/ 1 h 24"/>
                  <a:gd name="T6" fmla="*/ 2 w 54"/>
                  <a:gd name="T7" fmla="*/ 1 h 24"/>
                  <a:gd name="T8" fmla="*/ 0 w 54"/>
                  <a:gd name="T9" fmla="*/ 0 h 24"/>
                  <a:gd name="T10" fmla="*/ 0 60000 65536"/>
                  <a:gd name="T11" fmla="*/ 0 60000 65536"/>
                  <a:gd name="T12" fmla="*/ 0 60000 65536"/>
                  <a:gd name="T13" fmla="*/ 0 60000 65536"/>
                  <a:gd name="T14" fmla="*/ 0 60000 65536"/>
                  <a:gd name="T15" fmla="*/ 0 w 54"/>
                  <a:gd name="T16" fmla="*/ 0 h 24"/>
                  <a:gd name="T17" fmla="*/ 54 w 54"/>
                  <a:gd name="T18" fmla="*/ 24 h 24"/>
                </a:gdLst>
                <a:ahLst/>
                <a:cxnLst>
                  <a:cxn ang="T10">
                    <a:pos x="T0" y="T1"/>
                  </a:cxn>
                  <a:cxn ang="T11">
                    <a:pos x="T2" y="T3"/>
                  </a:cxn>
                  <a:cxn ang="T12">
                    <a:pos x="T4" y="T5"/>
                  </a:cxn>
                  <a:cxn ang="T13">
                    <a:pos x="T6" y="T7"/>
                  </a:cxn>
                  <a:cxn ang="T14">
                    <a:pos x="T8" y="T9"/>
                  </a:cxn>
                </a:cxnLst>
                <a:rect l="T15" t="T16" r="T17" b="T18"/>
                <a:pathLst>
                  <a:path w="54" h="24">
                    <a:moveTo>
                      <a:pt x="0" y="0"/>
                    </a:moveTo>
                    <a:lnTo>
                      <a:pt x="0" y="22"/>
                    </a:lnTo>
                    <a:lnTo>
                      <a:pt x="54" y="24"/>
                    </a:lnTo>
                    <a:lnTo>
                      <a:pt x="54" y="2"/>
                    </a:lnTo>
                    <a:lnTo>
                      <a:pt x="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6" name="Freeform 773"/>
              <p:cNvSpPr>
                <a:spLocks/>
              </p:cNvSpPr>
              <p:nvPr/>
            </p:nvSpPr>
            <p:spPr bwMode="auto">
              <a:xfrm>
                <a:off x="2157" y="1792"/>
                <a:ext cx="29" cy="12"/>
              </a:xfrm>
              <a:custGeom>
                <a:avLst/>
                <a:gdLst>
                  <a:gd name="T0" fmla="*/ 0 w 57"/>
                  <a:gd name="T1" fmla="*/ 0 h 24"/>
                  <a:gd name="T2" fmla="*/ 0 w 57"/>
                  <a:gd name="T3" fmla="*/ 1 h 24"/>
                  <a:gd name="T4" fmla="*/ 2 w 57"/>
                  <a:gd name="T5" fmla="*/ 1 h 24"/>
                  <a:gd name="T6" fmla="*/ 2 w 57"/>
                  <a:gd name="T7" fmla="*/ 1 h 24"/>
                  <a:gd name="T8" fmla="*/ 0 w 57"/>
                  <a:gd name="T9" fmla="*/ 0 h 24"/>
                  <a:gd name="T10" fmla="*/ 0 60000 65536"/>
                  <a:gd name="T11" fmla="*/ 0 60000 65536"/>
                  <a:gd name="T12" fmla="*/ 0 60000 65536"/>
                  <a:gd name="T13" fmla="*/ 0 60000 65536"/>
                  <a:gd name="T14" fmla="*/ 0 60000 65536"/>
                  <a:gd name="T15" fmla="*/ 0 w 57"/>
                  <a:gd name="T16" fmla="*/ 0 h 24"/>
                  <a:gd name="T17" fmla="*/ 57 w 57"/>
                  <a:gd name="T18" fmla="*/ 24 h 24"/>
                </a:gdLst>
                <a:ahLst/>
                <a:cxnLst>
                  <a:cxn ang="T10">
                    <a:pos x="T0" y="T1"/>
                  </a:cxn>
                  <a:cxn ang="T11">
                    <a:pos x="T2" y="T3"/>
                  </a:cxn>
                  <a:cxn ang="T12">
                    <a:pos x="T4" y="T5"/>
                  </a:cxn>
                  <a:cxn ang="T13">
                    <a:pos x="T6" y="T7"/>
                  </a:cxn>
                  <a:cxn ang="T14">
                    <a:pos x="T8" y="T9"/>
                  </a:cxn>
                </a:cxnLst>
                <a:rect l="T15" t="T16" r="T17" b="T18"/>
                <a:pathLst>
                  <a:path w="57" h="24">
                    <a:moveTo>
                      <a:pt x="0" y="0"/>
                    </a:moveTo>
                    <a:lnTo>
                      <a:pt x="0" y="22"/>
                    </a:lnTo>
                    <a:lnTo>
                      <a:pt x="57" y="24"/>
                    </a:lnTo>
                    <a:lnTo>
                      <a:pt x="57" y="2"/>
                    </a:lnTo>
                    <a:lnTo>
                      <a:pt x="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7" name="Freeform 774"/>
              <p:cNvSpPr>
                <a:spLocks/>
              </p:cNvSpPr>
              <p:nvPr/>
            </p:nvSpPr>
            <p:spPr bwMode="auto">
              <a:xfrm>
                <a:off x="2186" y="1793"/>
                <a:ext cx="8" cy="12"/>
              </a:xfrm>
              <a:custGeom>
                <a:avLst/>
                <a:gdLst>
                  <a:gd name="T0" fmla="*/ 1 w 16"/>
                  <a:gd name="T1" fmla="*/ 0 h 23"/>
                  <a:gd name="T2" fmla="*/ 0 w 16"/>
                  <a:gd name="T3" fmla="*/ 1 h 23"/>
                  <a:gd name="T4" fmla="*/ 1 w 16"/>
                  <a:gd name="T5" fmla="*/ 1 h 23"/>
                  <a:gd name="T6" fmla="*/ 1 w 16"/>
                  <a:gd name="T7" fmla="*/ 1 h 23"/>
                  <a:gd name="T8" fmla="*/ 1 w 16"/>
                  <a:gd name="T9" fmla="*/ 0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2" y="0"/>
                    </a:moveTo>
                    <a:lnTo>
                      <a:pt x="0" y="22"/>
                    </a:lnTo>
                    <a:lnTo>
                      <a:pt x="14" y="23"/>
                    </a:lnTo>
                    <a:lnTo>
                      <a:pt x="16" y="2"/>
                    </a:lnTo>
                    <a:lnTo>
                      <a:pt x="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8" name="Freeform 775"/>
              <p:cNvSpPr>
                <a:spLocks/>
              </p:cNvSpPr>
              <p:nvPr/>
            </p:nvSpPr>
            <p:spPr bwMode="auto">
              <a:xfrm>
                <a:off x="2193" y="1794"/>
                <a:ext cx="28" cy="12"/>
              </a:xfrm>
              <a:custGeom>
                <a:avLst/>
                <a:gdLst>
                  <a:gd name="T0" fmla="*/ 0 w 58"/>
                  <a:gd name="T1" fmla="*/ 0 h 23"/>
                  <a:gd name="T2" fmla="*/ 0 w 58"/>
                  <a:gd name="T3" fmla="*/ 1 h 23"/>
                  <a:gd name="T4" fmla="*/ 1 w 58"/>
                  <a:gd name="T5" fmla="*/ 1 h 23"/>
                  <a:gd name="T6" fmla="*/ 1 w 58"/>
                  <a:gd name="T7" fmla="*/ 1 h 23"/>
                  <a:gd name="T8" fmla="*/ 0 w 58"/>
                  <a:gd name="T9" fmla="*/ 0 h 23"/>
                  <a:gd name="T10" fmla="*/ 0 60000 65536"/>
                  <a:gd name="T11" fmla="*/ 0 60000 65536"/>
                  <a:gd name="T12" fmla="*/ 0 60000 65536"/>
                  <a:gd name="T13" fmla="*/ 0 60000 65536"/>
                  <a:gd name="T14" fmla="*/ 0 60000 65536"/>
                  <a:gd name="T15" fmla="*/ 0 w 58"/>
                  <a:gd name="T16" fmla="*/ 0 h 23"/>
                  <a:gd name="T17" fmla="*/ 58 w 58"/>
                  <a:gd name="T18" fmla="*/ 23 h 23"/>
                </a:gdLst>
                <a:ahLst/>
                <a:cxnLst>
                  <a:cxn ang="T10">
                    <a:pos x="T0" y="T1"/>
                  </a:cxn>
                  <a:cxn ang="T11">
                    <a:pos x="T2" y="T3"/>
                  </a:cxn>
                  <a:cxn ang="T12">
                    <a:pos x="T4" y="T5"/>
                  </a:cxn>
                  <a:cxn ang="T13">
                    <a:pos x="T6" y="T7"/>
                  </a:cxn>
                  <a:cxn ang="T14">
                    <a:pos x="T8" y="T9"/>
                  </a:cxn>
                </a:cxnLst>
                <a:rect l="T15" t="T16" r="T17" b="T18"/>
                <a:pathLst>
                  <a:path w="58" h="23">
                    <a:moveTo>
                      <a:pt x="0" y="0"/>
                    </a:moveTo>
                    <a:lnTo>
                      <a:pt x="0" y="21"/>
                    </a:lnTo>
                    <a:lnTo>
                      <a:pt x="58" y="23"/>
                    </a:lnTo>
                    <a:lnTo>
                      <a:pt x="58" y="2"/>
                    </a:lnTo>
                    <a:lnTo>
                      <a:pt x="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9" name="Freeform 776"/>
              <p:cNvSpPr>
                <a:spLocks/>
              </p:cNvSpPr>
              <p:nvPr/>
            </p:nvSpPr>
            <p:spPr bwMode="auto">
              <a:xfrm>
                <a:off x="2221" y="1793"/>
                <a:ext cx="31" cy="12"/>
              </a:xfrm>
              <a:custGeom>
                <a:avLst/>
                <a:gdLst>
                  <a:gd name="T0" fmla="*/ 0 w 61"/>
                  <a:gd name="T1" fmla="*/ 1 h 23"/>
                  <a:gd name="T2" fmla="*/ 0 w 61"/>
                  <a:gd name="T3" fmla="*/ 1 h 23"/>
                  <a:gd name="T4" fmla="*/ 2 w 61"/>
                  <a:gd name="T5" fmla="*/ 1 h 23"/>
                  <a:gd name="T6" fmla="*/ 2 w 61"/>
                  <a:gd name="T7" fmla="*/ 0 h 23"/>
                  <a:gd name="T8" fmla="*/ 0 w 61"/>
                  <a:gd name="T9" fmla="*/ 1 h 23"/>
                  <a:gd name="T10" fmla="*/ 0 60000 65536"/>
                  <a:gd name="T11" fmla="*/ 0 60000 65536"/>
                  <a:gd name="T12" fmla="*/ 0 60000 65536"/>
                  <a:gd name="T13" fmla="*/ 0 60000 65536"/>
                  <a:gd name="T14" fmla="*/ 0 60000 65536"/>
                  <a:gd name="T15" fmla="*/ 0 w 61"/>
                  <a:gd name="T16" fmla="*/ 0 h 23"/>
                  <a:gd name="T17" fmla="*/ 61 w 61"/>
                  <a:gd name="T18" fmla="*/ 23 h 23"/>
                </a:gdLst>
                <a:ahLst/>
                <a:cxnLst>
                  <a:cxn ang="T10">
                    <a:pos x="T0" y="T1"/>
                  </a:cxn>
                  <a:cxn ang="T11">
                    <a:pos x="T2" y="T3"/>
                  </a:cxn>
                  <a:cxn ang="T12">
                    <a:pos x="T4" y="T5"/>
                  </a:cxn>
                  <a:cxn ang="T13">
                    <a:pos x="T6" y="T7"/>
                  </a:cxn>
                  <a:cxn ang="T14">
                    <a:pos x="T8" y="T9"/>
                  </a:cxn>
                </a:cxnLst>
                <a:rect l="T15" t="T16" r="T17" b="T18"/>
                <a:pathLst>
                  <a:path w="61" h="23">
                    <a:moveTo>
                      <a:pt x="0" y="2"/>
                    </a:moveTo>
                    <a:lnTo>
                      <a:pt x="0" y="23"/>
                    </a:lnTo>
                    <a:lnTo>
                      <a:pt x="61" y="22"/>
                    </a:lnTo>
                    <a:lnTo>
                      <a:pt x="61" y="0"/>
                    </a:lnTo>
                    <a:lnTo>
                      <a:pt x="0" y="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0" name="Freeform 777"/>
              <p:cNvSpPr>
                <a:spLocks/>
              </p:cNvSpPr>
              <p:nvPr/>
            </p:nvSpPr>
            <p:spPr bwMode="auto">
              <a:xfrm>
                <a:off x="2252" y="1793"/>
                <a:ext cx="8" cy="12"/>
              </a:xfrm>
              <a:custGeom>
                <a:avLst/>
                <a:gdLst>
                  <a:gd name="T0" fmla="*/ 1 w 16"/>
                  <a:gd name="T1" fmla="*/ 0 h 23"/>
                  <a:gd name="T2" fmla="*/ 0 w 16"/>
                  <a:gd name="T3" fmla="*/ 1 h 23"/>
                  <a:gd name="T4" fmla="*/ 1 w 16"/>
                  <a:gd name="T5" fmla="*/ 1 h 23"/>
                  <a:gd name="T6" fmla="*/ 1 w 16"/>
                  <a:gd name="T7" fmla="*/ 1 h 23"/>
                  <a:gd name="T8" fmla="*/ 1 w 16"/>
                  <a:gd name="T9" fmla="*/ 0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2" y="0"/>
                    </a:moveTo>
                    <a:lnTo>
                      <a:pt x="0" y="22"/>
                    </a:lnTo>
                    <a:lnTo>
                      <a:pt x="14" y="23"/>
                    </a:lnTo>
                    <a:lnTo>
                      <a:pt x="16" y="2"/>
                    </a:lnTo>
                    <a:lnTo>
                      <a:pt x="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1" name="Freeform 778"/>
              <p:cNvSpPr>
                <a:spLocks/>
              </p:cNvSpPr>
              <p:nvPr/>
            </p:nvSpPr>
            <p:spPr bwMode="auto">
              <a:xfrm>
                <a:off x="2259" y="1792"/>
                <a:ext cx="29" cy="12"/>
              </a:xfrm>
              <a:custGeom>
                <a:avLst/>
                <a:gdLst>
                  <a:gd name="T0" fmla="*/ 0 w 58"/>
                  <a:gd name="T1" fmla="*/ 1 h 24"/>
                  <a:gd name="T2" fmla="*/ 0 w 58"/>
                  <a:gd name="T3" fmla="*/ 1 h 24"/>
                  <a:gd name="T4" fmla="*/ 2 w 58"/>
                  <a:gd name="T5" fmla="*/ 1 h 24"/>
                  <a:gd name="T6" fmla="*/ 2 w 58"/>
                  <a:gd name="T7" fmla="*/ 0 h 24"/>
                  <a:gd name="T8" fmla="*/ 0 w 58"/>
                  <a:gd name="T9" fmla="*/ 1 h 24"/>
                  <a:gd name="T10" fmla="*/ 0 60000 65536"/>
                  <a:gd name="T11" fmla="*/ 0 60000 65536"/>
                  <a:gd name="T12" fmla="*/ 0 60000 65536"/>
                  <a:gd name="T13" fmla="*/ 0 60000 65536"/>
                  <a:gd name="T14" fmla="*/ 0 60000 65536"/>
                  <a:gd name="T15" fmla="*/ 0 w 58"/>
                  <a:gd name="T16" fmla="*/ 0 h 24"/>
                  <a:gd name="T17" fmla="*/ 58 w 58"/>
                  <a:gd name="T18" fmla="*/ 24 h 24"/>
                </a:gdLst>
                <a:ahLst/>
                <a:cxnLst>
                  <a:cxn ang="T10">
                    <a:pos x="T0" y="T1"/>
                  </a:cxn>
                  <a:cxn ang="T11">
                    <a:pos x="T2" y="T3"/>
                  </a:cxn>
                  <a:cxn ang="T12">
                    <a:pos x="T4" y="T5"/>
                  </a:cxn>
                  <a:cxn ang="T13">
                    <a:pos x="T6" y="T7"/>
                  </a:cxn>
                  <a:cxn ang="T14">
                    <a:pos x="T8" y="T9"/>
                  </a:cxn>
                </a:cxnLst>
                <a:rect l="T15" t="T16" r="T17" b="T18"/>
                <a:pathLst>
                  <a:path w="58" h="24">
                    <a:moveTo>
                      <a:pt x="0" y="2"/>
                    </a:moveTo>
                    <a:lnTo>
                      <a:pt x="0" y="24"/>
                    </a:lnTo>
                    <a:lnTo>
                      <a:pt x="58" y="22"/>
                    </a:lnTo>
                    <a:lnTo>
                      <a:pt x="58" y="0"/>
                    </a:lnTo>
                    <a:lnTo>
                      <a:pt x="0" y="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2" name="Freeform 779"/>
              <p:cNvSpPr>
                <a:spLocks/>
              </p:cNvSpPr>
              <p:nvPr/>
            </p:nvSpPr>
            <p:spPr bwMode="auto">
              <a:xfrm>
                <a:off x="2288" y="1792"/>
                <a:ext cx="28" cy="12"/>
              </a:xfrm>
              <a:custGeom>
                <a:avLst/>
                <a:gdLst>
                  <a:gd name="T0" fmla="*/ 0 w 55"/>
                  <a:gd name="T1" fmla="*/ 0 h 24"/>
                  <a:gd name="T2" fmla="*/ 0 w 55"/>
                  <a:gd name="T3" fmla="*/ 1 h 24"/>
                  <a:gd name="T4" fmla="*/ 2 w 55"/>
                  <a:gd name="T5" fmla="*/ 1 h 24"/>
                  <a:gd name="T6" fmla="*/ 2 w 55"/>
                  <a:gd name="T7" fmla="*/ 1 h 24"/>
                  <a:gd name="T8" fmla="*/ 0 w 55"/>
                  <a:gd name="T9" fmla="*/ 0 h 24"/>
                  <a:gd name="T10" fmla="*/ 0 60000 65536"/>
                  <a:gd name="T11" fmla="*/ 0 60000 65536"/>
                  <a:gd name="T12" fmla="*/ 0 60000 65536"/>
                  <a:gd name="T13" fmla="*/ 0 60000 65536"/>
                  <a:gd name="T14" fmla="*/ 0 60000 65536"/>
                  <a:gd name="T15" fmla="*/ 0 w 55"/>
                  <a:gd name="T16" fmla="*/ 0 h 24"/>
                  <a:gd name="T17" fmla="*/ 55 w 55"/>
                  <a:gd name="T18" fmla="*/ 24 h 24"/>
                </a:gdLst>
                <a:ahLst/>
                <a:cxnLst>
                  <a:cxn ang="T10">
                    <a:pos x="T0" y="T1"/>
                  </a:cxn>
                  <a:cxn ang="T11">
                    <a:pos x="T2" y="T3"/>
                  </a:cxn>
                  <a:cxn ang="T12">
                    <a:pos x="T4" y="T5"/>
                  </a:cxn>
                  <a:cxn ang="T13">
                    <a:pos x="T6" y="T7"/>
                  </a:cxn>
                  <a:cxn ang="T14">
                    <a:pos x="T8" y="T9"/>
                  </a:cxn>
                </a:cxnLst>
                <a:rect l="T15" t="T16" r="T17" b="T18"/>
                <a:pathLst>
                  <a:path w="55" h="24">
                    <a:moveTo>
                      <a:pt x="0" y="0"/>
                    </a:moveTo>
                    <a:lnTo>
                      <a:pt x="0" y="22"/>
                    </a:lnTo>
                    <a:lnTo>
                      <a:pt x="55" y="24"/>
                    </a:lnTo>
                    <a:lnTo>
                      <a:pt x="55" y="2"/>
                    </a:lnTo>
                    <a:lnTo>
                      <a:pt x="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3" name="Freeform 780"/>
              <p:cNvSpPr>
                <a:spLocks/>
              </p:cNvSpPr>
              <p:nvPr/>
            </p:nvSpPr>
            <p:spPr bwMode="auto">
              <a:xfrm>
                <a:off x="2315" y="1790"/>
                <a:ext cx="11" cy="13"/>
              </a:xfrm>
              <a:custGeom>
                <a:avLst/>
                <a:gdLst>
                  <a:gd name="T0" fmla="*/ 0 w 23"/>
                  <a:gd name="T1" fmla="*/ 1 h 25"/>
                  <a:gd name="T2" fmla="*/ 0 w 23"/>
                  <a:gd name="T3" fmla="*/ 1 h 25"/>
                  <a:gd name="T4" fmla="*/ 0 w 23"/>
                  <a:gd name="T5" fmla="*/ 1 h 25"/>
                  <a:gd name="T6" fmla="*/ 0 w 23"/>
                  <a:gd name="T7" fmla="*/ 0 h 25"/>
                  <a:gd name="T8" fmla="*/ 0 w 23"/>
                  <a:gd name="T9" fmla="*/ 1 h 25"/>
                  <a:gd name="T10" fmla="*/ 0 60000 65536"/>
                  <a:gd name="T11" fmla="*/ 0 60000 65536"/>
                  <a:gd name="T12" fmla="*/ 0 60000 65536"/>
                  <a:gd name="T13" fmla="*/ 0 60000 65536"/>
                  <a:gd name="T14" fmla="*/ 0 60000 65536"/>
                  <a:gd name="T15" fmla="*/ 0 w 23"/>
                  <a:gd name="T16" fmla="*/ 0 h 25"/>
                  <a:gd name="T17" fmla="*/ 23 w 23"/>
                  <a:gd name="T18" fmla="*/ 25 h 25"/>
                </a:gdLst>
                <a:ahLst/>
                <a:cxnLst>
                  <a:cxn ang="T10">
                    <a:pos x="T0" y="T1"/>
                  </a:cxn>
                  <a:cxn ang="T11">
                    <a:pos x="T2" y="T3"/>
                  </a:cxn>
                  <a:cxn ang="T12">
                    <a:pos x="T4" y="T5"/>
                  </a:cxn>
                  <a:cxn ang="T13">
                    <a:pos x="T6" y="T7"/>
                  </a:cxn>
                  <a:cxn ang="T14">
                    <a:pos x="T8" y="T9"/>
                  </a:cxn>
                </a:cxnLst>
                <a:rect l="T15" t="T16" r="T17" b="T18"/>
                <a:pathLst>
                  <a:path w="23" h="25">
                    <a:moveTo>
                      <a:pt x="0" y="3"/>
                    </a:moveTo>
                    <a:lnTo>
                      <a:pt x="3" y="25"/>
                    </a:lnTo>
                    <a:lnTo>
                      <a:pt x="23" y="21"/>
                    </a:lnTo>
                    <a:lnTo>
                      <a:pt x="19" y="0"/>
                    </a:lnTo>
                    <a:lnTo>
                      <a:pt x="0" y="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4" name="Freeform 781"/>
              <p:cNvSpPr>
                <a:spLocks/>
              </p:cNvSpPr>
              <p:nvPr/>
            </p:nvSpPr>
            <p:spPr bwMode="auto">
              <a:xfrm>
                <a:off x="2326" y="1790"/>
                <a:ext cx="27" cy="12"/>
              </a:xfrm>
              <a:custGeom>
                <a:avLst/>
                <a:gdLst>
                  <a:gd name="T0" fmla="*/ 0 w 54"/>
                  <a:gd name="T1" fmla="*/ 0 h 23"/>
                  <a:gd name="T2" fmla="*/ 0 w 54"/>
                  <a:gd name="T3" fmla="*/ 1 h 23"/>
                  <a:gd name="T4" fmla="*/ 2 w 54"/>
                  <a:gd name="T5" fmla="*/ 1 h 23"/>
                  <a:gd name="T6" fmla="*/ 2 w 54"/>
                  <a:gd name="T7" fmla="*/ 1 h 23"/>
                  <a:gd name="T8" fmla="*/ 0 w 54"/>
                  <a:gd name="T9" fmla="*/ 0 h 23"/>
                  <a:gd name="T10" fmla="*/ 0 60000 65536"/>
                  <a:gd name="T11" fmla="*/ 0 60000 65536"/>
                  <a:gd name="T12" fmla="*/ 0 60000 65536"/>
                  <a:gd name="T13" fmla="*/ 0 60000 65536"/>
                  <a:gd name="T14" fmla="*/ 0 60000 65536"/>
                  <a:gd name="T15" fmla="*/ 0 w 54"/>
                  <a:gd name="T16" fmla="*/ 0 h 23"/>
                  <a:gd name="T17" fmla="*/ 54 w 54"/>
                  <a:gd name="T18" fmla="*/ 23 h 23"/>
                </a:gdLst>
                <a:ahLst/>
                <a:cxnLst>
                  <a:cxn ang="T10">
                    <a:pos x="T0" y="T1"/>
                  </a:cxn>
                  <a:cxn ang="T11">
                    <a:pos x="T2" y="T3"/>
                  </a:cxn>
                  <a:cxn ang="T12">
                    <a:pos x="T4" y="T5"/>
                  </a:cxn>
                  <a:cxn ang="T13">
                    <a:pos x="T6" y="T7"/>
                  </a:cxn>
                  <a:cxn ang="T14">
                    <a:pos x="T8" y="T9"/>
                  </a:cxn>
                </a:cxnLst>
                <a:rect l="T15" t="T16" r="T17" b="T18"/>
                <a:pathLst>
                  <a:path w="54" h="23">
                    <a:moveTo>
                      <a:pt x="0" y="0"/>
                    </a:moveTo>
                    <a:lnTo>
                      <a:pt x="0" y="21"/>
                    </a:lnTo>
                    <a:lnTo>
                      <a:pt x="54" y="23"/>
                    </a:lnTo>
                    <a:lnTo>
                      <a:pt x="54" y="1"/>
                    </a:lnTo>
                    <a:lnTo>
                      <a:pt x="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5" name="Freeform 782"/>
              <p:cNvSpPr>
                <a:spLocks/>
              </p:cNvSpPr>
              <p:nvPr/>
            </p:nvSpPr>
            <p:spPr bwMode="auto">
              <a:xfrm>
                <a:off x="2352" y="1786"/>
                <a:ext cx="23" cy="15"/>
              </a:xfrm>
              <a:custGeom>
                <a:avLst/>
                <a:gdLst>
                  <a:gd name="T0" fmla="*/ 0 w 47"/>
                  <a:gd name="T1" fmla="*/ 1 h 30"/>
                  <a:gd name="T2" fmla="*/ 0 w 47"/>
                  <a:gd name="T3" fmla="*/ 1 h 30"/>
                  <a:gd name="T4" fmla="*/ 1 w 47"/>
                  <a:gd name="T5" fmla="*/ 1 h 30"/>
                  <a:gd name="T6" fmla="*/ 1 w 47"/>
                  <a:gd name="T7" fmla="*/ 0 h 30"/>
                  <a:gd name="T8" fmla="*/ 0 w 47"/>
                  <a:gd name="T9" fmla="*/ 1 h 30"/>
                  <a:gd name="T10" fmla="*/ 0 60000 65536"/>
                  <a:gd name="T11" fmla="*/ 0 60000 65536"/>
                  <a:gd name="T12" fmla="*/ 0 60000 65536"/>
                  <a:gd name="T13" fmla="*/ 0 60000 65536"/>
                  <a:gd name="T14" fmla="*/ 0 60000 65536"/>
                  <a:gd name="T15" fmla="*/ 0 w 47"/>
                  <a:gd name="T16" fmla="*/ 0 h 30"/>
                  <a:gd name="T17" fmla="*/ 47 w 47"/>
                  <a:gd name="T18" fmla="*/ 30 h 30"/>
                </a:gdLst>
                <a:ahLst/>
                <a:cxnLst>
                  <a:cxn ang="T10">
                    <a:pos x="T0" y="T1"/>
                  </a:cxn>
                  <a:cxn ang="T11">
                    <a:pos x="T2" y="T3"/>
                  </a:cxn>
                  <a:cxn ang="T12">
                    <a:pos x="T4" y="T5"/>
                  </a:cxn>
                  <a:cxn ang="T13">
                    <a:pos x="T6" y="T7"/>
                  </a:cxn>
                  <a:cxn ang="T14">
                    <a:pos x="T8" y="T9"/>
                  </a:cxn>
                </a:cxnLst>
                <a:rect l="T15" t="T16" r="T17" b="T18"/>
                <a:pathLst>
                  <a:path w="47" h="30">
                    <a:moveTo>
                      <a:pt x="0" y="9"/>
                    </a:moveTo>
                    <a:lnTo>
                      <a:pt x="4" y="30"/>
                    </a:lnTo>
                    <a:lnTo>
                      <a:pt x="47" y="21"/>
                    </a:lnTo>
                    <a:lnTo>
                      <a:pt x="43" y="0"/>
                    </a:lnTo>
                    <a:lnTo>
                      <a:pt x="0" y="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6" name="Freeform 783"/>
              <p:cNvSpPr>
                <a:spLocks/>
              </p:cNvSpPr>
              <p:nvPr/>
            </p:nvSpPr>
            <p:spPr bwMode="auto">
              <a:xfrm>
                <a:off x="2372" y="1766"/>
                <a:ext cx="47" cy="31"/>
              </a:xfrm>
              <a:custGeom>
                <a:avLst/>
                <a:gdLst>
                  <a:gd name="T0" fmla="*/ 0 w 93"/>
                  <a:gd name="T1" fmla="*/ 2 h 61"/>
                  <a:gd name="T2" fmla="*/ 1 w 93"/>
                  <a:gd name="T3" fmla="*/ 2 h 61"/>
                  <a:gd name="T4" fmla="*/ 3 w 93"/>
                  <a:gd name="T5" fmla="*/ 1 h 61"/>
                  <a:gd name="T6" fmla="*/ 3 w 93"/>
                  <a:gd name="T7" fmla="*/ 0 h 61"/>
                  <a:gd name="T8" fmla="*/ 0 w 93"/>
                  <a:gd name="T9" fmla="*/ 2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1"/>
                    </a:moveTo>
                    <a:lnTo>
                      <a:pt x="9" y="61"/>
                    </a:lnTo>
                    <a:lnTo>
                      <a:pt x="93" y="20"/>
                    </a:lnTo>
                    <a:lnTo>
                      <a:pt x="84" y="0"/>
                    </a:lnTo>
                    <a:lnTo>
                      <a:pt x="0" y="41"/>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7" name="Freeform 784"/>
              <p:cNvSpPr>
                <a:spLocks/>
              </p:cNvSpPr>
              <p:nvPr/>
            </p:nvSpPr>
            <p:spPr bwMode="auto">
              <a:xfrm>
                <a:off x="2414" y="1766"/>
                <a:ext cx="7" cy="11"/>
              </a:xfrm>
              <a:custGeom>
                <a:avLst/>
                <a:gdLst>
                  <a:gd name="T0" fmla="*/ 0 w 13"/>
                  <a:gd name="T1" fmla="*/ 1 h 22"/>
                  <a:gd name="T2" fmla="*/ 1 w 13"/>
                  <a:gd name="T3" fmla="*/ 1 h 22"/>
                  <a:gd name="T4" fmla="*/ 1 w 13"/>
                  <a:gd name="T5" fmla="*/ 1 h 22"/>
                  <a:gd name="T6" fmla="*/ 1 w 13"/>
                  <a:gd name="T7" fmla="*/ 0 h 22"/>
                  <a:gd name="T8" fmla="*/ 0 w 13"/>
                  <a:gd name="T9" fmla="*/ 1 h 22"/>
                  <a:gd name="T10" fmla="*/ 0 60000 65536"/>
                  <a:gd name="T11" fmla="*/ 0 60000 65536"/>
                  <a:gd name="T12" fmla="*/ 0 60000 65536"/>
                  <a:gd name="T13" fmla="*/ 0 60000 65536"/>
                  <a:gd name="T14" fmla="*/ 0 60000 65536"/>
                  <a:gd name="T15" fmla="*/ 0 w 13"/>
                  <a:gd name="T16" fmla="*/ 0 h 22"/>
                  <a:gd name="T17" fmla="*/ 13 w 13"/>
                  <a:gd name="T18" fmla="*/ 22 h 22"/>
                </a:gdLst>
                <a:ahLst/>
                <a:cxnLst>
                  <a:cxn ang="T10">
                    <a:pos x="T0" y="T1"/>
                  </a:cxn>
                  <a:cxn ang="T11">
                    <a:pos x="T2" y="T3"/>
                  </a:cxn>
                  <a:cxn ang="T12">
                    <a:pos x="T4" y="T5"/>
                  </a:cxn>
                  <a:cxn ang="T13">
                    <a:pos x="T6" y="T7"/>
                  </a:cxn>
                  <a:cxn ang="T14">
                    <a:pos x="T8" y="T9"/>
                  </a:cxn>
                </a:cxnLst>
                <a:rect l="T15" t="T16" r="T17" b="T18"/>
                <a:pathLst>
                  <a:path w="13" h="22">
                    <a:moveTo>
                      <a:pt x="0" y="2"/>
                    </a:moveTo>
                    <a:lnTo>
                      <a:pt x="9" y="22"/>
                    </a:lnTo>
                    <a:lnTo>
                      <a:pt x="13" y="20"/>
                    </a:lnTo>
                    <a:lnTo>
                      <a:pt x="4" y="0"/>
                    </a:lnTo>
                    <a:lnTo>
                      <a:pt x="0" y="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8" name="Freeform 785"/>
              <p:cNvSpPr>
                <a:spLocks/>
              </p:cNvSpPr>
              <p:nvPr/>
            </p:nvSpPr>
            <p:spPr bwMode="auto">
              <a:xfrm>
                <a:off x="2415" y="1767"/>
                <a:ext cx="8" cy="9"/>
              </a:xfrm>
              <a:custGeom>
                <a:avLst/>
                <a:gdLst>
                  <a:gd name="T0" fmla="*/ 1 w 14"/>
                  <a:gd name="T1" fmla="*/ 0 h 18"/>
                  <a:gd name="T2" fmla="*/ 0 w 14"/>
                  <a:gd name="T3" fmla="*/ 1 h 18"/>
                  <a:gd name="T4" fmla="*/ 1 w 14"/>
                  <a:gd name="T5" fmla="*/ 1 h 18"/>
                  <a:gd name="T6" fmla="*/ 1 w 14"/>
                  <a:gd name="T7" fmla="*/ 1 h 18"/>
                  <a:gd name="T8" fmla="*/ 1 w 14"/>
                  <a:gd name="T9" fmla="*/ 0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12" y="0"/>
                    </a:moveTo>
                    <a:lnTo>
                      <a:pt x="0" y="16"/>
                    </a:lnTo>
                    <a:lnTo>
                      <a:pt x="2" y="18"/>
                    </a:lnTo>
                    <a:lnTo>
                      <a:pt x="14" y="2"/>
                    </a:lnTo>
                    <a:lnTo>
                      <a:pt x="1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9" name="Freeform 786"/>
              <p:cNvSpPr>
                <a:spLocks/>
              </p:cNvSpPr>
              <p:nvPr/>
            </p:nvSpPr>
            <p:spPr bwMode="auto">
              <a:xfrm>
                <a:off x="2416" y="1766"/>
                <a:ext cx="7" cy="9"/>
              </a:xfrm>
              <a:custGeom>
                <a:avLst/>
                <a:gdLst>
                  <a:gd name="T0" fmla="*/ 0 w 14"/>
                  <a:gd name="T1" fmla="*/ 1 h 18"/>
                  <a:gd name="T2" fmla="*/ 1 w 14"/>
                  <a:gd name="T3" fmla="*/ 1 h 18"/>
                  <a:gd name="T4" fmla="*/ 1 w 14"/>
                  <a:gd name="T5" fmla="*/ 1 h 18"/>
                  <a:gd name="T6" fmla="*/ 1 w 14"/>
                  <a:gd name="T7" fmla="*/ 0 h 18"/>
                  <a:gd name="T8" fmla="*/ 0 w 14"/>
                  <a:gd name="T9" fmla="*/ 1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0" y="2"/>
                    </a:moveTo>
                    <a:lnTo>
                      <a:pt x="12" y="18"/>
                    </a:lnTo>
                    <a:lnTo>
                      <a:pt x="14" y="16"/>
                    </a:lnTo>
                    <a:lnTo>
                      <a:pt x="1" y="0"/>
                    </a:lnTo>
                    <a:lnTo>
                      <a:pt x="0" y="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0" name="Freeform 787"/>
              <p:cNvSpPr>
                <a:spLocks/>
              </p:cNvSpPr>
              <p:nvPr/>
            </p:nvSpPr>
            <p:spPr bwMode="auto">
              <a:xfrm>
                <a:off x="2416" y="1742"/>
                <a:ext cx="47" cy="32"/>
              </a:xfrm>
              <a:custGeom>
                <a:avLst/>
                <a:gdLst>
                  <a:gd name="T0" fmla="*/ 0 w 93"/>
                  <a:gd name="T1" fmla="*/ 2 h 64"/>
                  <a:gd name="T2" fmla="*/ 1 w 93"/>
                  <a:gd name="T3" fmla="*/ 2 h 64"/>
                  <a:gd name="T4" fmla="*/ 3 w 93"/>
                  <a:gd name="T5" fmla="*/ 1 h 64"/>
                  <a:gd name="T6" fmla="*/ 3 w 93"/>
                  <a:gd name="T7" fmla="*/ 0 h 64"/>
                  <a:gd name="T8" fmla="*/ 0 w 93"/>
                  <a:gd name="T9" fmla="*/ 2 h 64"/>
                  <a:gd name="T10" fmla="*/ 0 60000 65536"/>
                  <a:gd name="T11" fmla="*/ 0 60000 65536"/>
                  <a:gd name="T12" fmla="*/ 0 60000 65536"/>
                  <a:gd name="T13" fmla="*/ 0 60000 65536"/>
                  <a:gd name="T14" fmla="*/ 0 60000 65536"/>
                  <a:gd name="T15" fmla="*/ 0 w 93"/>
                  <a:gd name="T16" fmla="*/ 0 h 64"/>
                  <a:gd name="T17" fmla="*/ 93 w 93"/>
                  <a:gd name="T18" fmla="*/ 64 h 64"/>
                </a:gdLst>
                <a:ahLst/>
                <a:cxnLst>
                  <a:cxn ang="T10">
                    <a:pos x="T0" y="T1"/>
                  </a:cxn>
                  <a:cxn ang="T11">
                    <a:pos x="T2" y="T3"/>
                  </a:cxn>
                  <a:cxn ang="T12">
                    <a:pos x="T4" y="T5"/>
                  </a:cxn>
                  <a:cxn ang="T13">
                    <a:pos x="T6" y="T7"/>
                  </a:cxn>
                  <a:cxn ang="T14">
                    <a:pos x="T8" y="T9"/>
                  </a:cxn>
                </a:cxnLst>
                <a:rect l="T15" t="T16" r="T17" b="T18"/>
                <a:pathLst>
                  <a:path w="93" h="64">
                    <a:moveTo>
                      <a:pt x="0" y="46"/>
                    </a:moveTo>
                    <a:lnTo>
                      <a:pt x="10" y="64"/>
                    </a:lnTo>
                    <a:lnTo>
                      <a:pt x="93" y="18"/>
                    </a:lnTo>
                    <a:lnTo>
                      <a:pt x="82" y="0"/>
                    </a:lnTo>
                    <a:lnTo>
                      <a:pt x="0" y="46"/>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1" name="Freeform 788"/>
              <p:cNvSpPr>
                <a:spLocks/>
              </p:cNvSpPr>
              <p:nvPr/>
            </p:nvSpPr>
            <p:spPr bwMode="auto">
              <a:xfrm>
                <a:off x="2458" y="1722"/>
                <a:ext cx="27" cy="29"/>
              </a:xfrm>
              <a:custGeom>
                <a:avLst/>
                <a:gdLst>
                  <a:gd name="T0" fmla="*/ 0 w 56"/>
                  <a:gd name="T1" fmla="*/ 2 h 58"/>
                  <a:gd name="T2" fmla="*/ 0 w 56"/>
                  <a:gd name="T3" fmla="*/ 2 h 58"/>
                  <a:gd name="T4" fmla="*/ 1 w 56"/>
                  <a:gd name="T5" fmla="*/ 1 h 58"/>
                  <a:gd name="T6" fmla="*/ 1 w 56"/>
                  <a:gd name="T7" fmla="*/ 0 h 58"/>
                  <a:gd name="T8" fmla="*/ 0 w 56"/>
                  <a:gd name="T9" fmla="*/ 2 h 58"/>
                  <a:gd name="T10" fmla="*/ 0 60000 65536"/>
                  <a:gd name="T11" fmla="*/ 0 60000 65536"/>
                  <a:gd name="T12" fmla="*/ 0 60000 65536"/>
                  <a:gd name="T13" fmla="*/ 0 60000 65536"/>
                  <a:gd name="T14" fmla="*/ 0 60000 65536"/>
                  <a:gd name="T15" fmla="*/ 0 w 56"/>
                  <a:gd name="T16" fmla="*/ 0 h 58"/>
                  <a:gd name="T17" fmla="*/ 56 w 56"/>
                  <a:gd name="T18" fmla="*/ 58 h 58"/>
                </a:gdLst>
                <a:ahLst/>
                <a:cxnLst>
                  <a:cxn ang="T10">
                    <a:pos x="T0" y="T1"/>
                  </a:cxn>
                  <a:cxn ang="T11">
                    <a:pos x="T2" y="T3"/>
                  </a:cxn>
                  <a:cxn ang="T12">
                    <a:pos x="T4" y="T5"/>
                  </a:cxn>
                  <a:cxn ang="T13">
                    <a:pos x="T6" y="T7"/>
                  </a:cxn>
                  <a:cxn ang="T14">
                    <a:pos x="T8" y="T9"/>
                  </a:cxn>
                </a:cxnLst>
                <a:rect l="T15" t="T16" r="T17" b="T18"/>
                <a:pathLst>
                  <a:path w="56" h="58">
                    <a:moveTo>
                      <a:pt x="0" y="41"/>
                    </a:moveTo>
                    <a:lnTo>
                      <a:pt x="13" y="58"/>
                    </a:lnTo>
                    <a:lnTo>
                      <a:pt x="56" y="16"/>
                    </a:lnTo>
                    <a:lnTo>
                      <a:pt x="43" y="0"/>
                    </a:lnTo>
                    <a:lnTo>
                      <a:pt x="0" y="41"/>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2" name="Freeform 789"/>
              <p:cNvSpPr>
                <a:spLocks/>
              </p:cNvSpPr>
              <p:nvPr/>
            </p:nvSpPr>
            <p:spPr bwMode="auto">
              <a:xfrm>
                <a:off x="2479" y="1712"/>
                <a:ext cx="20" cy="18"/>
              </a:xfrm>
              <a:custGeom>
                <a:avLst/>
                <a:gdLst>
                  <a:gd name="T0" fmla="*/ 0 w 40"/>
                  <a:gd name="T1" fmla="*/ 1 h 36"/>
                  <a:gd name="T2" fmla="*/ 1 w 40"/>
                  <a:gd name="T3" fmla="*/ 2 h 36"/>
                  <a:gd name="T4" fmla="*/ 2 w 40"/>
                  <a:gd name="T5" fmla="*/ 1 h 36"/>
                  <a:gd name="T6" fmla="*/ 1 w 40"/>
                  <a:gd name="T7" fmla="*/ 0 h 36"/>
                  <a:gd name="T8" fmla="*/ 0 w 40"/>
                  <a:gd name="T9" fmla="*/ 1 h 36"/>
                  <a:gd name="T10" fmla="*/ 0 60000 65536"/>
                  <a:gd name="T11" fmla="*/ 0 60000 65536"/>
                  <a:gd name="T12" fmla="*/ 0 60000 65536"/>
                  <a:gd name="T13" fmla="*/ 0 60000 65536"/>
                  <a:gd name="T14" fmla="*/ 0 60000 65536"/>
                  <a:gd name="T15" fmla="*/ 0 w 40"/>
                  <a:gd name="T16" fmla="*/ 0 h 36"/>
                  <a:gd name="T17" fmla="*/ 40 w 40"/>
                  <a:gd name="T18" fmla="*/ 36 h 36"/>
                </a:gdLst>
                <a:ahLst/>
                <a:cxnLst>
                  <a:cxn ang="T10">
                    <a:pos x="T0" y="T1"/>
                  </a:cxn>
                  <a:cxn ang="T11">
                    <a:pos x="T2" y="T3"/>
                  </a:cxn>
                  <a:cxn ang="T12">
                    <a:pos x="T4" y="T5"/>
                  </a:cxn>
                  <a:cxn ang="T13">
                    <a:pos x="T6" y="T7"/>
                  </a:cxn>
                  <a:cxn ang="T14">
                    <a:pos x="T8" y="T9"/>
                  </a:cxn>
                </a:cxnLst>
                <a:rect l="T15" t="T16" r="T17" b="T18"/>
                <a:pathLst>
                  <a:path w="40" h="36">
                    <a:moveTo>
                      <a:pt x="0" y="18"/>
                    </a:moveTo>
                    <a:lnTo>
                      <a:pt x="11" y="36"/>
                    </a:lnTo>
                    <a:lnTo>
                      <a:pt x="40" y="18"/>
                    </a:lnTo>
                    <a:lnTo>
                      <a:pt x="29" y="0"/>
                    </a:lnTo>
                    <a:lnTo>
                      <a:pt x="0" y="18"/>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3" name="Freeform 790"/>
              <p:cNvSpPr>
                <a:spLocks/>
              </p:cNvSpPr>
              <p:nvPr/>
            </p:nvSpPr>
            <p:spPr bwMode="auto">
              <a:xfrm>
                <a:off x="2494" y="1700"/>
                <a:ext cx="18" cy="21"/>
              </a:xfrm>
              <a:custGeom>
                <a:avLst/>
                <a:gdLst>
                  <a:gd name="T0" fmla="*/ 0 w 38"/>
                  <a:gd name="T1" fmla="*/ 0 h 43"/>
                  <a:gd name="T2" fmla="*/ 0 w 38"/>
                  <a:gd name="T3" fmla="*/ 1 h 43"/>
                  <a:gd name="T4" fmla="*/ 1 w 38"/>
                  <a:gd name="T5" fmla="*/ 0 h 43"/>
                  <a:gd name="T6" fmla="*/ 0 w 38"/>
                  <a:gd name="T7" fmla="*/ 0 h 43"/>
                  <a:gd name="T8" fmla="*/ 0 w 38"/>
                  <a:gd name="T9" fmla="*/ 0 h 43"/>
                  <a:gd name="T10" fmla="*/ 0 60000 65536"/>
                  <a:gd name="T11" fmla="*/ 0 60000 65536"/>
                  <a:gd name="T12" fmla="*/ 0 60000 65536"/>
                  <a:gd name="T13" fmla="*/ 0 60000 65536"/>
                  <a:gd name="T14" fmla="*/ 0 60000 65536"/>
                  <a:gd name="T15" fmla="*/ 0 w 38"/>
                  <a:gd name="T16" fmla="*/ 0 h 43"/>
                  <a:gd name="T17" fmla="*/ 38 w 38"/>
                  <a:gd name="T18" fmla="*/ 43 h 43"/>
                </a:gdLst>
                <a:ahLst/>
                <a:cxnLst>
                  <a:cxn ang="T10">
                    <a:pos x="T0" y="T1"/>
                  </a:cxn>
                  <a:cxn ang="T11">
                    <a:pos x="T2" y="T3"/>
                  </a:cxn>
                  <a:cxn ang="T12">
                    <a:pos x="T4" y="T5"/>
                  </a:cxn>
                  <a:cxn ang="T13">
                    <a:pos x="T6" y="T7"/>
                  </a:cxn>
                  <a:cxn ang="T14">
                    <a:pos x="T8" y="T9"/>
                  </a:cxn>
                </a:cxnLst>
                <a:rect l="T15" t="T16" r="T17" b="T18"/>
                <a:pathLst>
                  <a:path w="38" h="43">
                    <a:moveTo>
                      <a:pt x="0" y="27"/>
                    </a:moveTo>
                    <a:lnTo>
                      <a:pt x="13" y="43"/>
                    </a:lnTo>
                    <a:lnTo>
                      <a:pt x="38" y="16"/>
                    </a:lnTo>
                    <a:lnTo>
                      <a:pt x="25" y="0"/>
                    </a:lnTo>
                    <a:lnTo>
                      <a:pt x="0" y="27"/>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4" name="Freeform 791"/>
              <p:cNvSpPr>
                <a:spLocks/>
              </p:cNvSpPr>
              <p:nvPr/>
            </p:nvSpPr>
            <p:spPr bwMode="auto">
              <a:xfrm>
                <a:off x="2507" y="1686"/>
                <a:ext cx="30" cy="23"/>
              </a:xfrm>
              <a:custGeom>
                <a:avLst/>
                <a:gdLst>
                  <a:gd name="T0" fmla="*/ 0 w 59"/>
                  <a:gd name="T1" fmla="*/ 1 h 45"/>
                  <a:gd name="T2" fmla="*/ 1 w 59"/>
                  <a:gd name="T3" fmla="*/ 2 h 45"/>
                  <a:gd name="T4" fmla="*/ 2 w 59"/>
                  <a:gd name="T5" fmla="*/ 1 h 45"/>
                  <a:gd name="T6" fmla="*/ 2 w 59"/>
                  <a:gd name="T7" fmla="*/ 0 h 45"/>
                  <a:gd name="T8" fmla="*/ 0 w 59"/>
                  <a:gd name="T9" fmla="*/ 1 h 45"/>
                  <a:gd name="T10" fmla="*/ 0 60000 65536"/>
                  <a:gd name="T11" fmla="*/ 0 60000 65536"/>
                  <a:gd name="T12" fmla="*/ 0 60000 65536"/>
                  <a:gd name="T13" fmla="*/ 0 60000 65536"/>
                  <a:gd name="T14" fmla="*/ 0 60000 65536"/>
                  <a:gd name="T15" fmla="*/ 0 w 59"/>
                  <a:gd name="T16" fmla="*/ 0 h 45"/>
                  <a:gd name="T17" fmla="*/ 59 w 59"/>
                  <a:gd name="T18" fmla="*/ 45 h 45"/>
                </a:gdLst>
                <a:ahLst/>
                <a:cxnLst>
                  <a:cxn ang="T10">
                    <a:pos x="T0" y="T1"/>
                  </a:cxn>
                  <a:cxn ang="T11">
                    <a:pos x="T2" y="T3"/>
                  </a:cxn>
                  <a:cxn ang="T12">
                    <a:pos x="T4" y="T5"/>
                  </a:cxn>
                  <a:cxn ang="T13">
                    <a:pos x="T6" y="T7"/>
                  </a:cxn>
                  <a:cxn ang="T14">
                    <a:pos x="T8" y="T9"/>
                  </a:cxn>
                </a:cxnLst>
                <a:rect l="T15" t="T16" r="T17" b="T18"/>
                <a:pathLst>
                  <a:path w="59" h="45">
                    <a:moveTo>
                      <a:pt x="0" y="25"/>
                    </a:moveTo>
                    <a:lnTo>
                      <a:pt x="9" y="45"/>
                    </a:lnTo>
                    <a:lnTo>
                      <a:pt x="59" y="20"/>
                    </a:lnTo>
                    <a:lnTo>
                      <a:pt x="50" y="0"/>
                    </a:lnTo>
                    <a:lnTo>
                      <a:pt x="0" y="25"/>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5" name="Freeform 792"/>
              <p:cNvSpPr>
                <a:spLocks/>
              </p:cNvSpPr>
              <p:nvPr/>
            </p:nvSpPr>
            <p:spPr bwMode="auto">
              <a:xfrm>
                <a:off x="2531" y="1677"/>
                <a:ext cx="20" cy="18"/>
              </a:xfrm>
              <a:custGeom>
                <a:avLst/>
                <a:gdLst>
                  <a:gd name="T0" fmla="*/ 0 w 40"/>
                  <a:gd name="T1" fmla="*/ 1 h 36"/>
                  <a:gd name="T2" fmla="*/ 1 w 40"/>
                  <a:gd name="T3" fmla="*/ 2 h 36"/>
                  <a:gd name="T4" fmla="*/ 2 w 40"/>
                  <a:gd name="T5" fmla="*/ 1 h 36"/>
                  <a:gd name="T6" fmla="*/ 1 w 40"/>
                  <a:gd name="T7" fmla="*/ 0 h 36"/>
                  <a:gd name="T8" fmla="*/ 0 w 40"/>
                  <a:gd name="T9" fmla="*/ 1 h 36"/>
                  <a:gd name="T10" fmla="*/ 0 60000 65536"/>
                  <a:gd name="T11" fmla="*/ 0 60000 65536"/>
                  <a:gd name="T12" fmla="*/ 0 60000 65536"/>
                  <a:gd name="T13" fmla="*/ 0 60000 65536"/>
                  <a:gd name="T14" fmla="*/ 0 60000 65536"/>
                  <a:gd name="T15" fmla="*/ 0 w 40"/>
                  <a:gd name="T16" fmla="*/ 0 h 36"/>
                  <a:gd name="T17" fmla="*/ 40 w 40"/>
                  <a:gd name="T18" fmla="*/ 36 h 36"/>
                </a:gdLst>
                <a:ahLst/>
                <a:cxnLst>
                  <a:cxn ang="T10">
                    <a:pos x="T0" y="T1"/>
                  </a:cxn>
                  <a:cxn ang="T11">
                    <a:pos x="T2" y="T3"/>
                  </a:cxn>
                  <a:cxn ang="T12">
                    <a:pos x="T4" y="T5"/>
                  </a:cxn>
                  <a:cxn ang="T13">
                    <a:pos x="T6" y="T7"/>
                  </a:cxn>
                  <a:cxn ang="T14">
                    <a:pos x="T8" y="T9"/>
                  </a:cxn>
                </a:cxnLst>
                <a:rect l="T15" t="T16" r="T17" b="T18"/>
                <a:pathLst>
                  <a:path w="40" h="36">
                    <a:moveTo>
                      <a:pt x="0" y="18"/>
                    </a:moveTo>
                    <a:lnTo>
                      <a:pt x="13" y="36"/>
                    </a:lnTo>
                    <a:lnTo>
                      <a:pt x="40" y="18"/>
                    </a:lnTo>
                    <a:lnTo>
                      <a:pt x="27" y="0"/>
                    </a:lnTo>
                    <a:lnTo>
                      <a:pt x="0" y="18"/>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6" name="Freeform 793"/>
              <p:cNvSpPr>
                <a:spLocks/>
              </p:cNvSpPr>
              <p:nvPr/>
            </p:nvSpPr>
            <p:spPr bwMode="auto">
              <a:xfrm>
                <a:off x="2546" y="1670"/>
                <a:ext cx="31" cy="17"/>
              </a:xfrm>
              <a:custGeom>
                <a:avLst/>
                <a:gdLst>
                  <a:gd name="T0" fmla="*/ 0 w 61"/>
                  <a:gd name="T1" fmla="*/ 1 h 34"/>
                  <a:gd name="T2" fmla="*/ 1 w 61"/>
                  <a:gd name="T3" fmla="*/ 2 h 34"/>
                  <a:gd name="T4" fmla="*/ 2 w 61"/>
                  <a:gd name="T5" fmla="*/ 1 h 34"/>
                  <a:gd name="T6" fmla="*/ 2 w 61"/>
                  <a:gd name="T7" fmla="*/ 0 h 34"/>
                  <a:gd name="T8" fmla="*/ 0 w 61"/>
                  <a:gd name="T9" fmla="*/ 1 h 34"/>
                  <a:gd name="T10" fmla="*/ 0 60000 65536"/>
                  <a:gd name="T11" fmla="*/ 0 60000 65536"/>
                  <a:gd name="T12" fmla="*/ 0 60000 65536"/>
                  <a:gd name="T13" fmla="*/ 0 60000 65536"/>
                  <a:gd name="T14" fmla="*/ 0 60000 65536"/>
                  <a:gd name="T15" fmla="*/ 0 w 61"/>
                  <a:gd name="T16" fmla="*/ 0 h 34"/>
                  <a:gd name="T17" fmla="*/ 61 w 61"/>
                  <a:gd name="T18" fmla="*/ 34 h 34"/>
                </a:gdLst>
                <a:ahLst/>
                <a:cxnLst>
                  <a:cxn ang="T10">
                    <a:pos x="T0" y="T1"/>
                  </a:cxn>
                  <a:cxn ang="T11">
                    <a:pos x="T2" y="T3"/>
                  </a:cxn>
                  <a:cxn ang="T12">
                    <a:pos x="T4" y="T5"/>
                  </a:cxn>
                  <a:cxn ang="T13">
                    <a:pos x="T6" y="T7"/>
                  </a:cxn>
                  <a:cxn ang="T14">
                    <a:pos x="T8" y="T9"/>
                  </a:cxn>
                </a:cxnLst>
                <a:rect l="T15" t="T16" r="T17" b="T18"/>
                <a:pathLst>
                  <a:path w="61" h="34">
                    <a:moveTo>
                      <a:pt x="0" y="13"/>
                    </a:moveTo>
                    <a:lnTo>
                      <a:pt x="4" y="34"/>
                    </a:lnTo>
                    <a:lnTo>
                      <a:pt x="61" y="22"/>
                    </a:lnTo>
                    <a:lnTo>
                      <a:pt x="57" y="0"/>
                    </a:lnTo>
                    <a:lnTo>
                      <a:pt x="0" y="1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7" name="Freeform 794"/>
              <p:cNvSpPr>
                <a:spLocks/>
              </p:cNvSpPr>
              <p:nvPr/>
            </p:nvSpPr>
            <p:spPr bwMode="auto">
              <a:xfrm>
                <a:off x="2576" y="1669"/>
                <a:ext cx="8" cy="12"/>
              </a:xfrm>
              <a:custGeom>
                <a:avLst/>
                <a:gdLst>
                  <a:gd name="T0" fmla="*/ 0 w 16"/>
                  <a:gd name="T1" fmla="*/ 1 h 24"/>
                  <a:gd name="T2" fmla="*/ 1 w 16"/>
                  <a:gd name="T3" fmla="*/ 1 h 24"/>
                  <a:gd name="T4" fmla="*/ 1 w 16"/>
                  <a:gd name="T5" fmla="*/ 1 h 24"/>
                  <a:gd name="T6" fmla="*/ 1 w 16"/>
                  <a:gd name="T7" fmla="*/ 0 h 24"/>
                  <a:gd name="T8" fmla="*/ 0 w 16"/>
                  <a:gd name="T9" fmla="*/ 1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0" y="2"/>
                    </a:moveTo>
                    <a:lnTo>
                      <a:pt x="2" y="24"/>
                    </a:lnTo>
                    <a:lnTo>
                      <a:pt x="16" y="22"/>
                    </a:lnTo>
                    <a:lnTo>
                      <a:pt x="15" y="0"/>
                    </a:lnTo>
                    <a:lnTo>
                      <a:pt x="0" y="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8" name="Freeform 795"/>
              <p:cNvSpPr>
                <a:spLocks/>
              </p:cNvSpPr>
              <p:nvPr/>
            </p:nvSpPr>
            <p:spPr bwMode="auto">
              <a:xfrm>
                <a:off x="2582" y="1663"/>
                <a:ext cx="32" cy="17"/>
              </a:xfrm>
              <a:custGeom>
                <a:avLst/>
                <a:gdLst>
                  <a:gd name="T0" fmla="*/ 0 w 63"/>
                  <a:gd name="T1" fmla="*/ 1 h 34"/>
                  <a:gd name="T2" fmla="*/ 1 w 63"/>
                  <a:gd name="T3" fmla="*/ 2 h 34"/>
                  <a:gd name="T4" fmla="*/ 2 w 63"/>
                  <a:gd name="T5" fmla="*/ 1 h 34"/>
                  <a:gd name="T6" fmla="*/ 2 w 63"/>
                  <a:gd name="T7" fmla="*/ 0 h 34"/>
                  <a:gd name="T8" fmla="*/ 0 w 63"/>
                  <a:gd name="T9" fmla="*/ 1 h 34"/>
                  <a:gd name="T10" fmla="*/ 0 60000 65536"/>
                  <a:gd name="T11" fmla="*/ 0 60000 65536"/>
                  <a:gd name="T12" fmla="*/ 0 60000 65536"/>
                  <a:gd name="T13" fmla="*/ 0 60000 65536"/>
                  <a:gd name="T14" fmla="*/ 0 60000 65536"/>
                  <a:gd name="T15" fmla="*/ 0 w 63"/>
                  <a:gd name="T16" fmla="*/ 0 h 34"/>
                  <a:gd name="T17" fmla="*/ 63 w 63"/>
                  <a:gd name="T18" fmla="*/ 34 h 34"/>
                </a:gdLst>
                <a:ahLst/>
                <a:cxnLst>
                  <a:cxn ang="T10">
                    <a:pos x="T0" y="T1"/>
                  </a:cxn>
                  <a:cxn ang="T11">
                    <a:pos x="T2" y="T3"/>
                  </a:cxn>
                  <a:cxn ang="T12">
                    <a:pos x="T4" y="T5"/>
                  </a:cxn>
                  <a:cxn ang="T13">
                    <a:pos x="T6" y="T7"/>
                  </a:cxn>
                  <a:cxn ang="T14">
                    <a:pos x="T8" y="T9"/>
                  </a:cxn>
                </a:cxnLst>
                <a:rect l="T15" t="T16" r="T17" b="T18"/>
                <a:pathLst>
                  <a:path w="63" h="34">
                    <a:moveTo>
                      <a:pt x="0" y="14"/>
                    </a:moveTo>
                    <a:lnTo>
                      <a:pt x="5" y="34"/>
                    </a:lnTo>
                    <a:lnTo>
                      <a:pt x="63" y="19"/>
                    </a:lnTo>
                    <a:lnTo>
                      <a:pt x="57" y="0"/>
                    </a:lnTo>
                    <a:lnTo>
                      <a:pt x="0" y="14"/>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9" name="Freeform 796"/>
              <p:cNvSpPr>
                <a:spLocks/>
              </p:cNvSpPr>
              <p:nvPr/>
            </p:nvSpPr>
            <p:spPr bwMode="auto">
              <a:xfrm>
                <a:off x="1982" y="849"/>
                <a:ext cx="35" cy="32"/>
              </a:xfrm>
              <a:custGeom>
                <a:avLst/>
                <a:gdLst>
                  <a:gd name="T0" fmla="*/ 3 w 70"/>
                  <a:gd name="T1" fmla="*/ 1 h 63"/>
                  <a:gd name="T2" fmla="*/ 2 w 70"/>
                  <a:gd name="T3" fmla="*/ 0 h 63"/>
                  <a:gd name="T4" fmla="*/ 0 w 70"/>
                  <a:gd name="T5" fmla="*/ 2 h 63"/>
                  <a:gd name="T6" fmla="*/ 1 w 70"/>
                  <a:gd name="T7" fmla="*/ 2 h 63"/>
                  <a:gd name="T8" fmla="*/ 3 w 70"/>
                  <a:gd name="T9" fmla="*/ 1 h 63"/>
                  <a:gd name="T10" fmla="*/ 0 60000 65536"/>
                  <a:gd name="T11" fmla="*/ 0 60000 65536"/>
                  <a:gd name="T12" fmla="*/ 0 60000 65536"/>
                  <a:gd name="T13" fmla="*/ 0 60000 65536"/>
                  <a:gd name="T14" fmla="*/ 0 60000 65536"/>
                  <a:gd name="T15" fmla="*/ 0 w 70"/>
                  <a:gd name="T16" fmla="*/ 0 h 63"/>
                  <a:gd name="T17" fmla="*/ 70 w 70"/>
                  <a:gd name="T18" fmla="*/ 63 h 63"/>
                </a:gdLst>
                <a:ahLst/>
                <a:cxnLst>
                  <a:cxn ang="T10">
                    <a:pos x="T0" y="T1"/>
                  </a:cxn>
                  <a:cxn ang="T11">
                    <a:pos x="T2" y="T3"/>
                  </a:cxn>
                  <a:cxn ang="T12">
                    <a:pos x="T4" y="T5"/>
                  </a:cxn>
                  <a:cxn ang="T13">
                    <a:pos x="T6" y="T7"/>
                  </a:cxn>
                  <a:cxn ang="T14">
                    <a:pos x="T8" y="T9"/>
                  </a:cxn>
                </a:cxnLst>
                <a:rect l="T15" t="T16" r="T17" b="T18"/>
                <a:pathLst>
                  <a:path w="70" h="63">
                    <a:moveTo>
                      <a:pt x="70" y="18"/>
                    </a:moveTo>
                    <a:lnTo>
                      <a:pt x="58" y="0"/>
                    </a:lnTo>
                    <a:lnTo>
                      <a:pt x="0" y="45"/>
                    </a:lnTo>
                    <a:lnTo>
                      <a:pt x="13" y="63"/>
                    </a:lnTo>
                    <a:lnTo>
                      <a:pt x="70" y="1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0" name="Freeform 797"/>
              <p:cNvSpPr>
                <a:spLocks/>
              </p:cNvSpPr>
              <p:nvPr/>
            </p:nvSpPr>
            <p:spPr bwMode="auto">
              <a:xfrm>
                <a:off x="1959" y="873"/>
                <a:ext cx="29" cy="29"/>
              </a:xfrm>
              <a:custGeom>
                <a:avLst/>
                <a:gdLst>
                  <a:gd name="T0" fmla="*/ 2 w 58"/>
                  <a:gd name="T1" fmla="*/ 0 h 60"/>
                  <a:gd name="T2" fmla="*/ 2 w 58"/>
                  <a:gd name="T3" fmla="*/ 0 h 60"/>
                  <a:gd name="T4" fmla="*/ 0 w 58"/>
                  <a:gd name="T5" fmla="*/ 1 h 60"/>
                  <a:gd name="T6" fmla="*/ 1 w 58"/>
                  <a:gd name="T7" fmla="*/ 1 h 60"/>
                  <a:gd name="T8" fmla="*/ 2 w 58"/>
                  <a:gd name="T9" fmla="*/ 0 h 60"/>
                  <a:gd name="T10" fmla="*/ 0 60000 65536"/>
                  <a:gd name="T11" fmla="*/ 0 60000 65536"/>
                  <a:gd name="T12" fmla="*/ 0 60000 65536"/>
                  <a:gd name="T13" fmla="*/ 0 60000 65536"/>
                  <a:gd name="T14" fmla="*/ 0 60000 65536"/>
                  <a:gd name="T15" fmla="*/ 0 w 58"/>
                  <a:gd name="T16" fmla="*/ 0 h 60"/>
                  <a:gd name="T17" fmla="*/ 58 w 58"/>
                  <a:gd name="T18" fmla="*/ 60 h 60"/>
                </a:gdLst>
                <a:ahLst/>
                <a:cxnLst>
                  <a:cxn ang="T10">
                    <a:pos x="T0" y="T1"/>
                  </a:cxn>
                  <a:cxn ang="T11">
                    <a:pos x="T2" y="T3"/>
                  </a:cxn>
                  <a:cxn ang="T12">
                    <a:pos x="T4" y="T5"/>
                  </a:cxn>
                  <a:cxn ang="T13">
                    <a:pos x="T6" y="T7"/>
                  </a:cxn>
                  <a:cxn ang="T14">
                    <a:pos x="T8" y="T9"/>
                  </a:cxn>
                </a:cxnLst>
                <a:rect l="T15" t="T16" r="T17" b="T18"/>
                <a:pathLst>
                  <a:path w="58" h="60">
                    <a:moveTo>
                      <a:pt x="58" y="17"/>
                    </a:moveTo>
                    <a:lnTo>
                      <a:pt x="45" y="0"/>
                    </a:lnTo>
                    <a:lnTo>
                      <a:pt x="0" y="44"/>
                    </a:lnTo>
                    <a:lnTo>
                      <a:pt x="13" y="60"/>
                    </a:lnTo>
                    <a:lnTo>
                      <a:pt x="58" y="1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1" name="Freeform 798"/>
              <p:cNvSpPr>
                <a:spLocks/>
              </p:cNvSpPr>
              <p:nvPr/>
            </p:nvSpPr>
            <p:spPr bwMode="auto">
              <a:xfrm>
                <a:off x="1948" y="893"/>
                <a:ext cx="18" cy="18"/>
              </a:xfrm>
              <a:custGeom>
                <a:avLst/>
                <a:gdLst>
                  <a:gd name="T0" fmla="*/ 2 w 34"/>
                  <a:gd name="T1" fmla="*/ 1 h 36"/>
                  <a:gd name="T2" fmla="*/ 1 w 34"/>
                  <a:gd name="T3" fmla="*/ 0 h 36"/>
                  <a:gd name="T4" fmla="*/ 0 w 34"/>
                  <a:gd name="T5" fmla="*/ 1 h 36"/>
                  <a:gd name="T6" fmla="*/ 1 w 34"/>
                  <a:gd name="T7" fmla="*/ 2 h 36"/>
                  <a:gd name="T8" fmla="*/ 2 w 34"/>
                  <a:gd name="T9" fmla="*/ 1 h 36"/>
                  <a:gd name="T10" fmla="*/ 0 60000 65536"/>
                  <a:gd name="T11" fmla="*/ 0 60000 65536"/>
                  <a:gd name="T12" fmla="*/ 0 60000 65536"/>
                  <a:gd name="T13" fmla="*/ 0 60000 65536"/>
                  <a:gd name="T14" fmla="*/ 0 60000 65536"/>
                  <a:gd name="T15" fmla="*/ 0 w 34"/>
                  <a:gd name="T16" fmla="*/ 0 h 36"/>
                  <a:gd name="T17" fmla="*/ 34 w 34"/>
                  <a:gd name="T18" fmla="*/ 36 h 36"/>
                </a:gdLst>
                <a:ahLst/>
                <a:cxnLst>
                  <a:cxn ang="T10">
                    <a:pos x="T0" y="T1"/>
                  </a:cxn>
                  <a:cxn ang="T11">
                    <a:pos x="T2" y="T3"/>
                  </a:cxn>
                  <a:cxn ang="T12">
                    <a:pos x="T4" y="T5"/>
                  </a:cxn>
                  <a:cxn ang="T13">
                    <a:pos x="T6" y="T7"/>
                  </a:cxn>
                  <a:cxn ang="T14">
                    <a:pos x="T8" y="T9"/>
                  </a:cxn>
                </a:cxnLst>
                <a:rect l="T15" t="T16" r="T17" b="T18"/>
                <a:pathLst>
                  <a:path w="34" h="36">
                    <a:moveTo>
                      <a:pt x="34" y="18"/>
                    </a:moveTo>
                    <a:lnTo>
                      <a:pt x="21" y="0"/>
                    </a:lnTo>
                    <a:lnTo>
                      <a:pt x="0" y="18"/>
                    </a:lnTo>
                    <a:lnTo>
                      <a:pt x="13" y="36"/>
                    </a:lnTo>
                    <a:lnTo>
                      <a:pt x="34" y="1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2" name="Freeform 799"/>
              <p:cNvSpPr>
                <a:spLocks/>
              </p:cNvSpPr>
              <p:nvPr/>
            </p:nvSpPr>
            <p:spPr bwMode="auto">
              <a:xfrm>
                <a:off x="1936" y="903"/>
                <a:ext cx="19" cy="21"/>
              </a:xfrm>
              <a:custGeom>
                <a:avLst/>
                <a:gdLst>
                  <a:gd name="T0" fmla="*/ 2 w 38"/>
                  <a:gd name="T1" fmla="*/ 1 h 42"/>
                  <a:gd name="T2" fmla="*/ 1 w 38"/>
                  <a:gd name="T3" fmla="*/ 0 h 42"/>
                  <a:gd name="T4" fmla="*/ 0 w 38"/>
                  <a:gd name="T5" fmla="*/ 1 h 42"/>
                  <a:gd name="T6" fmla="*/ 1 w 38"/>
                  <a:gd name="T7" fmla="*/ 2 h 42"/>
                  <a:gd name="T8" fmla="*/ 2 w 38"/>
                  <a:gd name="T9" fmla="*/ 1 h 42"/>
                  <a:gd name="T10" fmla="*/ 0 60000 65536"/>
                  <a:gd name="T11" fmla="*/ 0 60000 65536"/>
                  <a:gd name="T12" fmla="*/ 0 60000 65536"/>
                  <a:gd name="T13" fmla="*/ 0 60000 65536"/>
                  <a:gd name="T14" fmla="*/ 0 60000 65536"/>
                  <a:gd name="T15" fmla="*/ 0 w 38"/>
                  <a:gd name="T16" fmla="*/ 0 h 42"/>
                  <a:gd name="T17" fmla="*/ 38 w 38"/>
                  <a:gd name="T18" fmla="*/ 42 h 42"/>
                </a:gdLst>
                <a:ahLst/>
                <a:cxnLst>
                  <a:cxn ang="T10">
                    <a:pos x="T0" y="T1"/>
                  </a:cxn>
                  <a:cxn ang="T11">
                    <a:pos x="T2" y="T3"/>
                  </a:cxn>
                  <a:cxn ang="T12">
                    <a:pos x="T4" y="T5"/>
                  </a:cxn>
                  <a:cxn ang="T13">
                    <a:pos x="T6" y="T7"/>
                  </a:cxn>
                  <a:cxn ang="T14">
                    <a:pos x="T8" y="T9"/>
                  </a:cxn>
                </a:cxnLst>
                <a:rect l="T15" t="T16" r="T17" b="T18"/>
                <a:pathLst>
                  <a:path w="38" h="42">
                    <a:moveTo>
                      <a:pt x="38" y="17"/>
                    </a:moveTo>
                    <a:lnTo>
                      <a:pt x="25" y="0"/>
                    </a:lnTo>
                    <a:lnTo>
                      <a:pt x="0" y="26"/>
                    </a:lnTo>
                    <a:lnTo>
                      <a:pt x="12" y="42"/>
                    </a:lnTo>
                    <a:lnTo>
                      <a:pt x="38" y="1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3" name="Freeform 800"/>
              <p:cNvSpPr>
                <a:spLocks/>
              </p:cNvSpPr>
              <p:nvPr/>
            </p:nvSpPr>
            <p:spPr bwMode="auto">
              <a:xfrm>
                <a:off x="1909" y="915"/>
                <a:ext cx="32" cy="22"/>
              </a:xfrm>
              <a:custGeom>
                <a:avLst/>
                <a:gdLst>
                  <a:gd name="T0" fmla="*/ 2 w 65"/>
                  <a:gd name="T1" fmla="*/ 0 h 45"/>
                  <a:gd name="T2" fmla="*/ 1 w 65"/>
                  <a:gd name="T3" fmla="*/ 0 h 45"/>
                  <a:gd name="T4" fmla="*/ 0 w 65"/>
                  <a:gd name="T5" fmla="*/ 0 h 45"/>
                  <a:gd name="T6" fmla="*/ 0 w 65"/>
                  <a:gd name="T7" fmla="*/ 1 h 45"/>
                  <a:gd name="T8" fmla="*/ 2 w 65"/>
                  <a:gd name="T9" fmla="*/ 0 h 45"/>
                  <a:gd name="T10" fmla="*/ 0 60000 65536"/>
                  <a:gd name="T11" fmla="*/ 0 60000 65536"/>
                  <a:gd name="T12" fmla="*/ 0 60000 65536"/>
                  <a:gd name="T13" fmla="*/ 0 60000 65536"/>
                  <a:gd name="T14" fmla="*/ 0 60000 65536"/>
                  <a:gd name="T15" fmla="*/ 0 w 65"/>
                  <a:gd name="T16" fmla="*/ 0 h 45"/>
                  <a:gd name="T17" fmla="*/ 65 w 65"/>
                  <a:gd name="T18" fmla="*/ 45 h 45"/>
                </a:gdLst>
                <a:ahLst/>
                <a:cxnLst>
                  <a:cxn ang="T10">
                    <a:pos x="T0" y="T1"/>
                  </a:cxn>
                  <a:cxn ang="T11">
                    <a:pos x="T2" y="T3"/>
                  </a:cxn>
                  <a:cxn ang="T12">
                    <a:pos x="T4" y="T5"/>
                  </a:cxn>
                  <a:cxn ang="T13">
                    <a:pos x="T6" y="T7"/>
                  </a:cxn>
                  <a:cxn ang="T14">
                    <a:pos x="T8" y="T9"/>
                  </a:cxn>
                </a:cxnLst>
                <a:rect l="T15" t="T16" r="T17" b="T18"/>
                <a:pathLst>
                  <a:path w="65" h="45">
                    <a:moveTo>
                      <a:pt x="65" y="20"/>
                    </a:moveTo>
                    <a:lnTo>
                      <a:pt x="56" y="0"/>
                    </a:lnTo>
                    <a:lnTo>
                      <a:pt x="0" y="25"/>
                    </a:lnTo>
                    <a:lnTo>
                      <a:pt x="9" y="45"/>
                    </a:lnTo>
                    <a:lnTo>
                      <a:pt x="65" y="2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4" name="Freeform 801"/>
              <p:cNvSpPr>
                <a:spLocks/>
              </p:cNvSpPr>
              <p:nvPr/>
            </p:nvSpPr>
            <p:spPr bwMode="auto">
              <a:xfrm>
                <a:off x="1895" y="927"/>
                <a:ext cx="18" cy="18"/>
              </a:xfrm>
              <a:custGeom>
                <a:avLst/>
                <a:gdLst>
                  <a:gd name="T0" fmla="*/ 1 w 38"/>
                  <a:gd name="T1" fmla="*/ 1 h 34"/>
                  <a:gd name="T2" fmla="*/ 0 w 38"/>
                  <a:gd name="T3" fmla="*/ 0 h 34"/>
                  <a:gd name="T4" fmla="*/ 0 w 38"/>
                  <a:gd name="T5" fmla="*/ 1 h 34"/>
                  <a:gd name="T6" fmla="*/ 0 w 38"/>
                  <a:gd name="T7" fmla="*/ 2 h 34"/>
                  <a:gd name="T8" fmla="*/ 1 w 38"/>
                  <a:gd name="T9" fmla="*/ 1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38" y="18"/>
                    </a:moveTo>
                    <a:lnTo>
                      <a:pt x="27" y="0"/>
                    </a:lnTo>
                    <a:lnTo>
                      <a:pt x="0" y="16"/>
                    </a:lnTo>
                    <a:lnTo>
                      <a:pt x="11" y="34"/>
                    </a:lnTo>
                    <a:lnTo>
                      <a:pt x="38" y="1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5" name="Freeform 802"/>
              <p:cNvSpPr>
                <a:spLocks/>
              </p:cNvSpPr>
              <p:nvPr/>
            </p:nvSpPr>
            <p:spPr bwMode="auto">
              <a:xfrm>
                <a:off x="1863" y="936"/>
                <a:ext cx="36" cy="22"/>
              </a:xfrm>
              <a:custGeom>
                <a:avLst/>
                <a:gdLst>
                  <a:gd name="T0" fmla="*/ 3 w 72"/>
                  <a:gd name="T1" fmla="*/ 0 h 45"/>
                  <a:gd name="T2" fmla="*/ 3 w 72"/>
                  <a:gd name="T3" fmla="*/ 0 h 45"/>
                  <a:gd name="T4" fmla="*/ 0 w 72"/>
                  <a:gd name="T5" fmla="*/ 0 h 45"/>
                  <a:gd name="T6" fmla="*/ 1 w 72"/>
                  <a:gd name="T7" fmla="*/ 1 h 45"/>
                  <a:gd name="T8" fmla="*/ 3 w 72"/>
                  <a:gd name="T9" fmla="*/ 0 h 45"/>
                  <a:gd name="T10" fmla="*/ 0 60000 65536"/>
                  <a:gd name="T11" fmla="*/ 0 60000 65536"/>
                  <a:gd name="T12" fmla="*/ 0 60000 65536"/>
                  <a:gd name="T13" fmla="*/ 0 60000 65536"/>
                  <a:gd name="T14" fmla="*/ 0 60000 65536"/>
                  <a:gd name="T15" fmla="*/ 0 w 72"/>
                  <a:gd name="T16" fmla="*/ 0 h 45"/>
                  <a:gd name="T17" fmla="*/ 72 w 72"/>
                  <a:gd name="T18" fmla="*/ 45 h 45"/>
                </a:gdLst>
                <a:ahLst/>
                <a:cxnLst>
                  <a:cxn ang="T10">
                    <a:pos x="T0" y="T1"/>
                  </a:cxn>
                  <a:cxn ang="T11">
                    <a:pos x="T2" y="T3"/>
                  </a:cxn>
                  <a:cxn ang="T12">
                    <a:pos x="T4" y="T5"/>
                  </a:cxn>
                  <a:cxn ang="T13">
                    <a:pos x="T6" y="T7"/>
                  </a:cxn>
                  <a:cxn ang="T14">
                    <a:pos x="T8" y="T9"/>
                  </a:cxn>
                </a:cxnLst>
                <a:rect l="T15" t="T16" r="T17" b="T18"/>
                <a:pathLst>
                  <a:path w="72" h="45">
                    <a:moveTo>
                      <a:pt x="72" y="20"/>
                    </a:moveTo>
                    <a:lnTo>
                      <a:pt x="65" y="0"/>
                    </a:lnTo>
                    <a:lnTo>
                      <a:pt x="0" y="25"/>
                    </a:lnTo>
                    <a:lnTo>
                      <a:pt x="8" y="45"/>
                    </a:lnTo>
                    <a:lnTo>
                      <a:pt x="72" y="2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6" name="Freeform 803"/>
              <p:cNvSpPr>
                <a:spLocks/>
              </p:cNvSpPr>
              <p:nvPr/>
            </p:nvSpPr>
            <p:spPr bwMode="auto">
              <a:xfrm>
                <a:off x="1861" y="948"/>
                <a:ext cx="7" cy="11"/>
              </a:xfrm>
              <a:custGeom>
                <a:avLst/>
                <a:gdLst>
                  <a:gd name="T0" fmla="*/ 1 w 12"/>
                  <a:gd name="T1" fmla="*/ 1 h 22"/>
                  <a:gd name="T2" fmla="*/ 1 w 12"/>
                  <a:gd name="T3" fmla="*/ 0 h 22"/>
                  <a:gd name="T4" fmla="*/ 0 w 12"/>
                  <a:gd name="T5" fmla="*/ 1 h 22"/>
                  <a:gd name="T6" fmla="*/ 1 w 12"/>
                  <a:gd name="T7" fmla="*/ 1 h 22"/>
                  <a:gd name="T8" fmla="*/ 1 w 12"/>
                  <a:gd name="T9" fmla="*/ 1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12" y="20"/>
                    </a:moveTo>
                    <a:lnTo>
                      <a:pt x="3" y="0"/>
                    </a:lnTo>
                    <a:lnTo>
                      <a:pt x="0" y="2"/>
                    </a:lnTo>
                    <a:lnTo>
                      <a:pt x="9" y="22"/>
                    </a:lnTo>
                    <a:lnTo>
                      <a:pt x="12" y="2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7" name="Freeform 804"/>
              <p:cNvSpPr>
                <a:spLocks/>
              </p:cNvSpPr>
              <p:nvPr/>
            </p:nvSpPr>
            <p:spPr bwMode="auto">
              <a:xfrm>
                <a:off x="1831" y="948"/>
                <a:ext cx="35" cy="23"/>
              </a:xfrm>
              <a:custGeom>
                <a:avLst/>
                <a:gdLst>
                  <a:gd name="T0" fmla="*/ 3 w 70"/>
                  <a:gd name="T1" fmla="*/ 1 h 45"/>
                  <a:gd name="T2" fmla="*/ 2 w 70"/>
                  <a:gd name="T3" fmla="*/ 0 h 45"/>
                  <a:gd name="T4" fmla="*/ 0 w 70"/>
                  <a:gd name="T5" fmla="*/ 1 h 45"/>
                  <a:gd name="T6" fmla="*/ 1 w 70"/>
                  <a:gd name="T7" fmla="*/ 2 h 45"/>
                  <a:gd name="T8" fmla="*/ 3 w 70"/>
                  <a:gd name="T9" fmla="*/ 1 h 45"/>
                  <a:gd name="T10" fmla="*/ 0 60000 65536"/>
                  <a:gd name="T11" fmla="*/ 0 60000 65536"/>
                  <a:gd name="T12" fmla="*/ 0 60000 65536"/>
                  <a:gd name="T13" fmla="*/ 0 60000 65536"/>
                  <a:gd name="T14" fmla="*/ 0 60000 65536"/>
                  <a:gd name="T15" fmla="*/ 0 w 70"/>
                  <a:gd name="T16" fmla="*/ 0 h 45"/>
                  <a:gd name="T17" fmla="*/ 70 w 70"/>
                  <a:gd name="T18" fmla="*/ 45 h 45"/>
                </a:gdLst>
                <a:ahLst/>
                <a:cxnLst>
                  <a:cxn ang="T10">
                    <a:pos x="T0" y="T1"/>
                  </a:cxn>
                  <a:cxn ang="T11">
                    <a:pos x="T2" y="T3"/>
                  </a:cxn>
                  <a:cxn ang="T12">
                    <a:pos x="T4" y="T5"/>
                  </a:cxn>
                  <a:cxn ang="T13">
                    <a:pos x="T6" y="T7"/>
                  </a:cxn>
                  <a:cxn ang="T14">
                    <a:pos x="T8" y="T9"/>
                  </a:cxn>
                </a:cxnLst>
                <a:rect l="T15" t="T16" r="T17" b="T18"/>
                <a:pathLst>
                  <a:path w="70" h="45">
                    <a:moveTo>
                      <a:pt x="70" y="20"/>
                    </a:moveTo>
                    <a:lnTo>
                      <a:pt x="61" y="0"/>
                    </a:lnTo>
                    <a:lnTo>
                      <a:pt x="0" y="25"/>
                    </a:lnTo>
                    <a:lnTo>
                      <a:pt x="9" y="45"/>
                    </a:lnTo>
                    <a:lnTo>
                      <a:pt x="70" y="2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8" name="Freeform 805"/>
              <p:cNvSpPr>
                <a:spLocks/>
              </p:cNvSpPr>
              <p:nvPr/>
            </p:nvSpPr>
            <p:spPr bwMode="auto">
              <a:xfrm>
                <a:off x="2372" y="850"/>
                <a:ext cx="27" cy="32"/>
              </a:xfrm>
              <a:custGeom>
                <a:avLst/>
                <a:gdLst>
                  <a:gd name="T0" fmla="*/ 1 w 53"/>
                  <a:gd name="T1" fmla="*/ 0 h 62"/>
                  <a:gd name="T2" fmla="*/ 0 w 53"/>
                  <a:gd name="T3" fmla="*/ 1 h 62"/>
                  <a:gd name="T4" fmla="*/ 2 w 53"/>
                  <a:gd name="T5" fmla="*/ 3 h 62"/>
                  <a:gd name="T6" fmla="*/ 2 w 53"/>
                  <a:gd name="T7" fmla="*/ 2 h 62"/>
                  <a:gd name="T8" fmla="*/ 1 w 53"/>
                  <a:gd name="T9" fmla="*/ 0 h 62"/>
                  <a:gd name="T10" fmla="*/ 0 60000 65536"/>
                  <a:gd name="T11" fmla="*/ 0 60000 65536"/>
                  <a:gd name="T12" fmla="*/ 0 60000 65536"/>
                  <a:gd name="T13" fmla="*/ 0 60000 65536"/>
                  <a:gd name="T14" fmla="*/ 0 60000 65536"/>
                  <a:gd name="T15" fmla="*/ 0 w 53"/>
                  <a:gd name="T16" fmla="*/ 0 h 62"/>
                  <a:gd name="T17" fmla="*/ 53 w 53"/>
                  <a:gd name="T18" fmla="*/ 62 h 62"/>
                </a:gdLst>
                <a:ahLst/>
                <a:cxnLst>
                  <a:cxn ang="T10">
                    <a:pos x="T0" y="T1"/>
                  </a:cxn>
                  <a:cxn ang="T11">
                    <a:pos x="T2" y="T3"/>
                  </a:cxn>
                  <a:cxn ang="T12">
                    <a:pos x="T4" y="T5"/>
                  </a:cxn>
                  <a:cxn ang="T13">
                    <a:pos x="T6" y="T7"/>
                  </a:cxn>
                  <a:cxn ang="T14">
                    <a:pos x="T8" y="T9"/>
                  </a:cxn>
                </a:cxnLst>
                <a:rect l="T15" t="T16" r="T17" b="T18"/>
                <a:pathLst>
                  <a:path w="53" h="62">
                    <a:moveTo>
                      <a:pt x="14" y="0"/>
                    </a:moveTo>
                    <a:lnTo>
                      <a:pt x="0" y="16"/>
                    </a:lnTo>
                    <a:lnTo>
                      <a:pt x="39" y="62"/>
                    </a:lnTo>
                    <a:lnTo>
                      <a:pt x="53" y="46"/>
                    </a:lnTo>
                    <a:lnTo>
                      <a:pt x="14"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9" name="Freeform 806"/>
              <p:cNvSpPr>
                <a:spLocks/>
              </p:cNvSpPr>
              <p:nvPr/>
            </p:nvSpPr>
            <p:spPr bwMode="auto">
              <a:xfrm>
                <a:off x="2393" y="874"/>
                <a:ext cx="29" cy="28"/>
              </a:xfrm>
              <a:custGeom>
                <a:avLst/>
                <a:gdLst>
                  <a:gd name="T0" fmla="*/ 1 w 57"/>
                  <a:gd name="T1" fmla="*/ 0 h 58"/>
                  <a:gd name="T2" fmla="*/ 0 w 57"/>
                  <a:gd name="T3" fmla="*/ 0 h 58"/>
                  <a:gd name="T4" fmla="*/ 2 w 57"/>
                  <a:gd name="T5" fmla="*/ 1 h 58"/>
                  <a:gd name="T6" fmla="*/ 2 w 57"/>
                  <a:gd name="T7" fmla="*/ 1 h 58"/>
                  <a:gd name="T8" fmla="*/ 1 w 57"/>
                  <a:gd name="T9" fmla="*/ 0 h 58"/>
                  <a:gd name="T10" fmla="*/ 0 60000 65536"/>
                  <a:gd name="T11" fmla="*/ 0 60000 65536"/>
                  <a:gd name="T12" fmla="*/ 0 60000 65536"/>
                  <a:gd name="T13" fmla="*/ 0 60000 65536"/>
                  <a:gd name="T14" fmla="*/ 0 60000 65536"/>
                  <a:gd name="T15" fmla="*/ 0 w 57"/>
                  <a:gd name="T16" fmla="*/ 0 h 58"/>
                  <a:gd name="T17" fmla="*/ 57 w 57"/>
                  <a:gd name="T18" fmla="*/ 58 h 58"/>
                </a:gdLst>
                <a:ahLst/>
                <a:cxnLst>
                  <a:cxn ang="T10">
                    <a:pos x="T0" y="T1"/>
                  </a:cxn>
                  <a:cxn ang="T11">
                    <a:pos x="T2" y="T3"/>
                  </a:cxn>
                  <a:cxn ang="T12">
                    <a:pos x="T4" y="T5"/>
                  </a:cxn>
                  <a:cxn ang="T13">
                    <a:pos x="T6" y="T7"/>
                  </a:cxn>
                  <a:cxn ang="T14">
                    <a:pos x="T8" y="T9"/>
                  </a:cxn>
                </a:cxnLst>
                <a:rect l="T15" t="T16" r="T17" b="T18"/>
                <a:pathLst>
                  <a:path w="57" h="58">
                    <a:moveTo>
                      <a:pt x="12" y="0"/>
                    </a:moveTo>
                    <a:lnTo>
                      <a:pt x="0" y="16"/>
                    </a:lnTo>
                    <a:lnTo>
                      <a:pt x="45" y="58"/>
                    </a:lnTo>
                    <a:lnTo>
                      <a:pt x="57" y="42"/>
                    </a:lnTo>
                    <a:lnTo>
                      <a:pt x="1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0" name="Freeform 807"/>
              <p:cNvSpPr>
                <a:spLocks/>
              </p:cNvSpPr>
              <p:nvPr/>
            </p:nvSpPr>
            <p:spPr bwMode="auto">
              <a:xfrm>
                <a:off x="2415" y="893"/>
                <a:ext cx="17" cy="18"/>
              </a:xfrm>
              <a:custGeom>
                <a:avLst/>
                <a:gdLst>
                  <a:gd name="T0" fmla="*/ 1 w 34"/>
                  <a:gd name="T1" fmla="*/ 0 h 36"/>
                  <a:gd name="T2" fmla="*/ 0 w 34"/>
                  <a:gd name="T3" fmla="*/ 1 h 36"/>
                  <a:gd name="T4" fmla="*/ 1 w 34"/>
                  <a:gd name="T5" fmla="*/ 2 h 36"/>
                  <a:gd name="T6" fmla="*/ 2 w 34"/>
                  <a:gd name="T7" fmla="*/ 1 h 36"/>
                  <a:gd name="T8" fmla="*/ 1 w 34"/>
                  <a:gd name="T9" fmla="*/ 0 h 36"/>
                  <a:gd name="T10" fmla="*/ 0 60000 65536"/>
                  <a:gd name="T11" fmla="*/ 0 60000 65536"/>
                  <a:gd name="T12" fmla="*/ 0 60000 65536"/>
                  <a:gd name="T13" fmla="*/ 0 60000 65536"/>
                  <a:gd name="T14" fmla="*/ 0 60000 65536"/>
                  <a:gd name="T15" fmla="*/ 0 w 34"/>
                  <a:gd name="T16" fmla="*/ 0 h 36"/>
                  <a:gd name="T17" fmla="*/ 34 w 34"/>
                  <a:gd name="T18" fmla="*/ 36 h 36"/>
                </a:gdLst>
                <a:ahLst/>
                <a:cxnLst>
                  <a:cxn ang="T10">
                    <a:pos x="T0" y="T1"/>
                  </a:cxn>
                  <a:cxn ang="T11">
                    <a:pos x="T2" y="T3"/>
                  </a:cxn>
                  <a:cxn ang="T12">
                    <a:pos x="T4" y="T5"/>
                  </a:cxn>
                  <a:cxn ang="T13">
                    <a:pos x="T6" y="T7"/>
                  </a:cxn>
                  <a:cxn ang="T14">
                    <a:pos x="T8" y="T9"/>
                  </a:cxn>
                </a:cxnLst>
                <a:rect l="T15" t="T16" r="T17" b="T18"/>
                <a:pathLst>
                  <a:path w="34" h="36">
                    <a:moveTo>
                      <a:pt x="12" y="0"/>
                    </a:moveTo>
                    <a:lnTo>
                      <a:pt x="0" y="18"/>
                    </a:lnTo>
                    <a:lnTo>
                      <a:pt x="21" y="36"/>
                    </a:lnTo>
                    <a:lnTo>
                      <a:pt x="34" y="18"/>
                    </a:lnTo>
                    <a:lnTo>
                      <a:pt x="1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1" name="Freeform 808"/>
              <p:cNvSpPr>
                <a:spLocks/>
              </p:cNvSpPr>
              <p:nvPr/>
            </p:nvSpPr>
            <p:spPr bwMode="auto">
              <a:xfrm>
                <a:off x="2426" y="902"/>
                <a:ext cx="22" cy="22"/>
              </a:xfrm>
              <a:custGeom>
                <a:avLst/>
                <a:gdLst>
                  <a:gd name="T0" fmla="*/ 1 w 43"/>
                  <a:gd name="T1" fmla="*/ 0 h 43"/>
                  <a:gd name="T2" fmla="*/ 0 w 43"/>
                  <a:gd name="T3" fmla="*/ 1 h 43"/>
                  <a:gd name="T4" fmla="*/ 1 w 43"/>
                  <a:gd name="T5" fmla="*/ 2 h 43"/>
                  <a:gd name="T6" fmla="*/ 2 w 43"/>
                  <a:gd name="T7" fmla="*/ 1 h 43"/>
                  <a:gd name="T8" fmla="*/ 1 w 43"/>
                  <a:gd name="T9" fmla="*/ 0 h 43"/>
                  <a:gd name="T10" fmla="*/ 0 60000 65536"/>
                  <a:gd name="T11" fmla="*/ 0 60000 65536"/>
                  <a:gd name="T12" fmla="*/ 0 60000 65536"/>
                  <a:gd name="T13" fmla="*/ 0 60000 65536"/>
                  <a:gd name="T14" fmla="*/ 0 60000 65536"/>
                  <a:gd name="T15" fmla="*/ 0 w 43"/>
                  <a:gd name="T16" fmla="*/ 0 h 43"/>
                  <a:gd name="T17" fmla="*/ 43 w 43"/>
                  <a:gd name="T18" fmla="*/ 43 h 43"/>
                </a:gdLst>
                <a:ahLst/>
                <a:cxnLst>
                  <a:cxn ang="T10">
                    <a:pos x="T0" y="T1"/>
                  </a:cxn>
                  <a:cxn ang="T11">
                    <a:pos x="T2" y="T3"/>
                  </a:cxn>
                  <a:cxn ang="T12">
                    <a:pos x="T4" y="T5"/>
                  </a:cxn>
                  <a:cxn ang="T13">
                    <a:pos x="T6" y="T7"/>
                  </a:cxn>
                  <a:cxn ang="T14">
                    <a:pos x="T8" y="T9"/>
                  </a:cxn>
                </a:cxnLst>
                <a:rect l="T15" t="T16" r="T17" b="T18"/>
                <a:pathLst>
                  <a:path w="43" h="43">
                    <a:moveTo>
                      <a:pt x="13" y="0"/>
                    </a:moveTo>
                    <a:lnTo>
                      <a:pt x="0" y="18"/>
                    </a:lnTo>
                    <a:lnTo>
                      <a:pt x="31" y="43"/>
                    </a:lnTo>
                    <a:lnTo>
                      <a:pt x="43" y="25"/>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2" name="Freeform 809"/>
              <p:cNvSpPr>
                <a:spLocks/>
              </p:cNvSpPr>
              <p:nvPr/>
            </p:nvSpPr>
            <p:spPr bwMode="auto">
              <a:xfrm>
                <a:off x="2443" y="915"/>
                <a:ext cx="33" cy="18"/>
              </a:xfrm>
              <a:custGeom>
                <a:avLst/>
                <a:gdLst>
                  <a:gd name="T0" fmla="*/ 0 w 67"/>
                  <a:gd name="T1" fmla="*/ 0 h 36"/>
                  <a:gd name="T2" fmla="*/ 0 w 67"/>
                  <a:gd name="T3" fmla="*/ 1 h 36"/>
                  <a:gd name="T4" fmla="*/ 1 w 67"/>
                  <a:gd name="T5" fmla="*/ 2 h 36"/>
                  <a:gd name="T6" fmla="*/ 2 w 67"/>
                  <a:gd name="T7" fmla="*/ 1 h 36"/>
                  <a:gd name="T8" fmla="*/ 0 w 67"/>
                  <a:gd name="T9" fmla="*/ 0 h 36"/>
                  <a:gd name="T10" fmla="*/ 0 60000 65536"/>
                  <a:gd name="T11" fmla="*/ 0 60000 65536"/>
                  <a:gd name="T12" fmla="*/ 0 60000 65536"/>
                  <a:gd name="T13" fmla="*/ 0 60000 65536"/>
                  <a:gd name="T14" fmla="*/ 0 60000 65536"/>
                  <a:gd name="T15" fmla="*/ 0 w 67"/>
                  <a:gd name="T16" fmla="*/ 0 h 36"/>
                  <a:gd name="T17" fmla="*/ 67 w 67"/>
                  <a:gd name="T18" fmla="*/ 36 h 36"/>
                </a:gdLst>
                <a:ahLst/>
                <a:cxnLst>
                  <a:cxn ang="T10">
                    <a:pos x="T0" y="T1"/>
                  </a:cxn>
                  <a:cxn ang="T11">
                    <a:pos x="T2" y="T3"/>
                  </a:cxn>
                  <a:cxn ang="T12">
                    <a:pos x="T4" y="T5"/>
                  </a:cxn>
                  <a:cxn ang="T13">
                    <a:pos x="T6" y="T7"/>
                  </a:cxn>
                  <a:cxn ang="T14">
                    <a:pos x="T8" y="T9"/>
                  </a:cxn>
                </a:cxnLst>
                <a:rect l="T15" t="T16" r="T17" b="T18"/>
                <a:pathLst>
                  <a:path w="67" h="36">
                    <a:moveTo>
                      <a:pt x="6" y="0"/>
                    </a:moveTo>
                    <a:lnTo>
                      <a:pt x="0" y="20"/>
                    </a:lnTo>
                    <a:lnTo>
                      <a:pt x="62" y="36"/>
                    </a:lnTo>
                    <a:lnTo>
                      <a:pt x="67" y="16"/>
                    </a:lnTo>
                    <a:lnTo>
                      <a:pt x="6"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3" name="Freeform 810"/>
              <p:cNvSpPr>
                <a:spLocks/>
              </p:cNvSpPr>
              <p:nvPr/>
            </p:nvSpPr>
            <p:spPr bwMode="auto">
              <a:xfrm>
                <a:off x="2473" y="923"/>
                <a:ext cx="11" cy="13"/>
              </a:xfrm>
              <a:custGeom>
                <a:avLst/>
                <a:gdLst>
                  <a:gd name="T0" fmla="*/ 1 w 21"/>
                  <a:gd name="T1" fmla="*/ 0 h 25"/>
                  <a:gd name="T2" fmla="*/ 0 w 21"/>
                  <a:gd name="T3" fmla="*/ 1 h 25"/>
                  <a:gd name="T4" fmla="*/ 1 w 21"/>
                  <a:gd name="T5" fmla="*/ 1 h 25"/>
                  <a:gd name="T6" fmla="*/ 1 w 21"/>
                  <a:gd name="T7" fmla="*/ 1 h 25"/>
                  <a:gd name="T8" fmla="*/ 1 w 21"/>
                  <a:gd name="T9" fmla="*/ 0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7" y="0"/>
                    </a:moveTo>
                    <a:lnTo>
                      <a:pt x="0" y="20"/>
                    </a:lnTo>
                    <a:lnTo>
                      <a:pt x="14" y="25"/>
                    </a:lnTo>
                    <a:lnTo>
                      <a:pt x="21" y="5"/>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4" name="Freeform 811"/>
              <p:cNvSpPr>
                <a:spLocks/>
              </p:cNvSpPr>
              <p:nvPr/>
            </p:nvSpPr>
            <p:spPr bwMode="auto">
              <a:xfrm>
                <a:off x="2481" y="926"/>
                <a:ext cx="21" cy="15"/>
              </a:xfrm>
              <a:custGeom>
                <a:avLst/>
                <a:gdLst>
                  <a:gd name="T0" fmla="*/ 1 w 41"/>
                  <a:gd name="T1" fmla="*/ 0 h 31"/>
                  <a:gd name="T2" fmla="*/ 0 w 41"/>
                  <a:gd name="T3" fmla="*/ 0 h 31"/>
                  <a:gd name="T4" fmla="*/ 2 w 41"/>
                  <a:gd name="T5" fmla="*/ 0 h 31"/>
                  <a:gd name="T6" fmla="*/ 2 w 41"/>
                  <a:gd name="T7" fmla="*/ 0 h 31"/>
                  <a:gd name="T8" fmla="*/ 1 w 41"/>
                  <a:gd name="T9" fmla="*/ 0 h 31"/>
                  <a:gd name="T10" fmla="*/ 0 60000 65536"/>
                  <a:gd name="T11" fmla="*/ 0 60000 65536"/>
                  <a:gd name="T12" fmla="*/ 0 60000 65536"/>
                  <a:gd name="T13" fmla="*/ 0 60000 65536"/>
                  <a:gd name="T14" fmla="*/ 0 60000 65536"/>
                  <a:gd name="T15" fmla="*/ 0 w 41"/>
                  <a:gd name="T16" fmla="*/ 0 h 31"/>
                  <a:gd name="T17" fmla="*/ 41 w 41"/>
                  <a:gd name="T18" fmla="*/ 31 h 31"/>
                </a:gdLst>
                <a:ahLst/>
                <a:cxnLst>
                  <a:cxn ang="T10">
                    <a:pos x="T0" y="T1"/>
                  </a:cxn>
                  <a:cxn ang="T11">
                    <a:pos x="T2" y="T3"/>
                  </a:cxn>
                  <a:cxn ang="T12">
                    <a:pos x="T4" y="T5"/>
                  </a:cxn>
                  <a:cxn ang="T13">
                    <a:pos x="T6" y="T7"/>
                  </a:cxn>
                  <a:cxn ang="T14">
                    <a:pos x="T8" y="T9"/>
                  </a:cxn>
                </a:cxnLst>
                <a:rect l="T15" t="T16" r="T17" b="T18"/>
                <a:pathLst>
                  <a:path w="41" h="31">
                    <a:moveTo>
                      <a:pt x="5" y="0"/>
                    </a:moveTo>
                    <a:lnTo>
                      <a:pt x="0" y="20"/>
                    </a:lnTo>
                    <a:lnTo>
                      <a:pt x="36" y="31"/>
                    </a:lnTo>
                    <a:lnTo>
                      <a:pt x="41" y="11"/>
                    </a:lnTo>
                    <a:lnTo>
                      <a:pt x="5"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5" name="Freeform 812"/>
              <p:cNvSpPr>
                <a:spLocks/>
              </p:cNvSpPr>
              <p:nvPr/>
            </p:nvSpPr>
            <p:spPr bwMode="auto">
              <a:xfrm>
                <a:off x="2498" y="931"/>
                <a:ext cx="27" cy="18"/>
              </a:xfrm>
              <a:custGeom>
                <a:avLst/>
                <a:gdLst>
                  <a:gd name="T0" fmla="*/ 1 w 54"/>
                  <a:gd name="T1" fmla="*/ 0 h 36"/>
                  <a:gd name="T2" fmla="*/ 0 w 54"/>
                  <a:gd name="T3" fmla="*/ 1 h 36"/>
                  <a:gd name="T4" fmla="*/ 2 w 54"/>
                  <a:gd name="T5" fmla="*/ 2 h 36"/>
                  <a:gd name="T6" fmla="*/ 2 w 54"/>
                  <a:gd name="T7" fmla="*/ 1 h 36"/>
                  <a:gd name="T8" fmla="*/ 1 w 54"/>
                  <a:gd name="T9" fmla="*/ 0 h 36"/>
                  <a:gd name="T10" fmla="*/ 0 60000 65536"/>
                  <a:gd name="T11" fmla="*/ 0 60000 65536"/>
                  <a:gd name="T12" fmla="*/ 0 60000 65536"/>
                  <a:gd name="T13" fmla="*/ 0 60000 65536"/>
                  <a:gd name="T14" fmla="*/ 0 60000 65536"/>
                  <a:gd name="T15" fmla="*/ 0 w 54"/>
                  <a:gd name="T16" fmla="*/ 0 h 36"/>
                  <a:gd name="T17" fmla="*/ 54 w 54"/>
                  <a:gd name="T18" fmla="*/ 36 h 36"/>
                </a:gdLst>
                <a:ahLst/>
                <a:cxnLst>
                  <a:cxn ang="T10">
                    <a:pos x="T0" y="T1"/>
                  </a:cxn>
                  <a:cxn ang="T11">
                    <a:pos x="T2" y="T3"/>
                  </a:cxn>
                  <a:cxn ang="T12">
                    <a:pos x="T4" y="T5"/>
                  </a:cxn>
                  <a:cxn ang="T13">
                    <a:pos x="T6" y="T7"/>
                  </a:cxn>
                  <a:cxn ang="T14">
                    <a:pos x="T8" y="T9"/>
                  </a:cxn>
                </a:cxnLst>
                <a:rect l="T15" t="T16" r="T17" b="T18"/>
                <a:pathLst>
                  <a:path w="54" h="36">
                    <a:moveTo>
                      <a:pt x="7" y="0"/>
                    </a:moveTo>
                    <a:lnTo>
                      <a:pt x="0" y="20"/>
                    </a:lnTo>
                    <a:lnTo>
                      <a:pt x="47" y="36"/>
                    </a:lnTo>
                    <a:lnTo>
                      <a:pt x="54" y="16"/>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6" name="Freeform 813"/>
              <p:cNvSpPr>
                <a:spLocks/>
              </p:cNvSpPr>
              <p:nvPr/>
            </p:nvSpPr>
            <p:spPr bwMode="auto">
              <a:xfrm>
                <a:off x="2521" y="939"/>
                <a:ext cx="29" cy="21"/>
              </a:xfrm>
              <a:custGeom>
                <a:avLst/>
                <a:gdLst>
                  <a:gd name="T0" fmla="*/ 1 w 57"/>
                  <a:gd name="T1" fmla="*/ 0 h 42"/>
                  <a:gd name="T2" fmla="*/ 0 w 57"/>
                  <a:gd name="T3" fmla="*/ 1 h 42"/>
                  <a:gd name="T4" fmla="*/ 2 w 57"/>
                  <a:gd name="T5" fmla="*/ 2 h 42"/>
                  <a:gd name="T6" fmla="*/ 2 w 57"/>
                  <a:gd name="T7" fmla="*/ 1 h 42"/>
                  <a:gd name="T8" fmla="*/ 1 w 57"/>
                  <a:gd name="T9" fmla="*/ 0 h 42"/>
                  <a:gd name="T10" fmla="*/ 0 60000 65536"/>
                  <a:gd name="T11" fmla="*/ 0 60000 65536"/>
                  <a:gd name="T12" fmla="*/ 0 60000 65536"/>
                  <a:gd name="T13" fmla="*/ 0 60000 65536"/>
                  <a:gd name="T14" fmla="*/ 0 60000 65536"/>
                  <a:gd name="T15" fmla="*/ 0 w 57"/>
                  <a:gd name="T16" fmla="*/ 0 h 42"/>
                  <a:gd name="T17" fmla="*/ 57 w 57"/>
                  <a:gd name="T18" fmla="*/ 42 h 42"/>
                </a:gdLst>
                <a:ahLst/>
                <a:cxnLst>
                  <a:cxn ang="T10">
                    <a:pos x="T0" y="T1"/>
                  </a:cxn>
                  <a:cxn ang="T11">
                    <a:pos x="T2" y="T3"/>
                  </a:cxn>
                  <a:cxn ang="T12">
                    <a:pos x="T4" y="T5"/>
                  </a:cxn>
                  <a:cxn ang="T13">
                    <a:pos x="T6" y="T7"/>
                  </a:cxn>
                  <a:cxn ang="T14">
                    <a:pos x="T8" y="T9"/>
                  </a:cxn>
                </a:cxnLst>
                <a:rect l="T15" t="T16" r="T17" b="T18"/>
                <a:pathLst>
                  <a:path w="57" h="42">
                    <a:moveTo>
                      <a:pt x="9" y="0"/>
                    </a:moveTo>
                    <a:lnTo>
                      <a:pt x="0" y="20"/>
                    </a:lnTo>
                    <a:lnTo>
                      <a:pt x="48" y="42"/>
                    </a:lnTo>
                    <a:lnTo>
                      <a:pt x="57" y="22"/>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7" name="Freeform 814"/>
              <p:cNvSpPr>
                <a:spLocks/>
              </p:cNvSpPr>
              <p:nvPr/>
            </p:nvSpPr>
            <p:spPr bwMode="auto">
              <a:xfrm>
                <a:off x="2547" y="949"/>
                <a:ext cx="28" cy="14"/>
              </a:xfrm>
              <a:custGeom>
                <a:avLst/>
                <a:gdLst>
                  <a:gd name="T0" fmla="*/ 1 w 55"/>
                  <a:gd name="T1" fmla="*/ 0 h 29"/>
                  <a:gd name="T2" fmla="*/ 0 w 55"/>
                  <a:gd name="T3" fmla="*/ 0 h 29"/>
                  <a:gd name="T4" fmla="*/ 2 w 55"/>
                  <a:gd name="T5" fmla="*/ 0 h 29"/>
                  <a:gd name="T6" fmla="*/ 2 w 55"/>
                  <a:gd name="T7" fmla="*/ 0 h 29"/>
                  <a:gd name="T8" fmla="*/ 1 w 55"/>
                  <a:gd name="T9" fmla="*/ 0 h 29"/>
                  <a:gd name="T10" fmla="*/ 0 60000 65536"/>
                  <a:gd name="T11" fmla="*/ 0 60000 65536"/>
                  <a:gd name="T12" fmla="*/ 0 60000 65536"/>
                  <a:gd name="T13" fmla="*/ 0 60000 65536"/>
                  <a:gd name="T14" fmla="*/ 0 60000 65536"/>
                  <a:gd name="T15" fmla="*/ 0 w 55"/>
                  <a:gd name="T16" fmla="*/ 0 h 29"/>
                  <a:gd name="T17" fmla="*/ 55 w 55"/>
                  <a:gd name="T18" fmla="*/ 29 h 29"/>
                </a:gdLst>
                <a:ahLst/>
                <a:cxnLst>
                  <a:cxn ang="T10">
                    <a:pos x="T0" y="T1"/>
                  </a:cxn>
                  <a:cxn ang="T11">
                    <a:pos x="T2" y="T3"/>
                  </a:cxn>
                  <a:cxn ang="T12">
                    <a:pos x="T4" y="T5"/>
                  </a:cxn>
                  <a:cxn ang="T13">
                    <a:pos x="T6" y="T7"/>
                  </a:cxn>
                  <a:cxn ang="T14">
                    <a:pos x="T8" y="T9"/>
                  </a:cxn>
                </a:cxnLst>
                <a:rect l="T15" t="T16" r="T17" b="T18"/>
                <a:pathLst>
                  <a:path w="55" h="29">
                    <a:moveTo>
                      <a:pt x="2" y="0"/>
                    </a:moveTo>
                    <a:lnTo>
                      <a:pt x="0" y="22"/>
                    </a:lnTo>
                    <a:lnTo>
                      <a:pt x="54" y="29"/>
                    </a:lnTo>
                    <a:lnTo>
                      <a:pt x="55" y="7"/>
                    </a:lnTo>
                    <a:lnTo>
                      <a:pt x="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8" name="Freeform 815"/>
              <p:cNvSpPr>
                <a:spLocks/>
              </p:cNvSpPr>
              <p:nvPr/>
            </p:nvSpPr>
            <p:spPr bwMode="auto">
              <a:xfrm>
                <a:off x="2573" y="953"/>
                <a:ext cx="17" cy="13"/>
              </a:xfrm>
              <a:custGeom>
                <a:avLst/>
                <a:gdLst>
                  <a:gd name="T0" fmla="*/ 1 w 34"/>
                  <a:gd name="T1" fmla="*/ 0 h 27"/>
                  <a:gd name="T2" fmla="*/ 0 w 34"/>
                  <a:gd name="T3" fmla="*/ 0 h 27"/>
                  <a:gd name="T4" fmla="*/ 1 w 34"/>
                  <a:gd name="T5" fmla="*/ 0 h 27"/>
                  <a:gd name="T6" fmla="*/ 2 w 34"/>
                  <a:gd name="T7" fmla="*/ 0 h 27"/>
                  <a:gd name="T8" fmla="*/ 1 w 34"/>
                  <a:gd name="T9" fmla="*/ 0 h 27"/>
                  <a:gd name="T10" fmla="*/ 0 60000 65536"/>
                  <a:gd name="T11" fmla="*/ 0 60000 65536"/>
                  <a:gd name="T12" fmla="*/ 0 60000 65536"/>
                  <a:gd name="T13" fmla="*/ 0 60000 65536"/>
                  <a:gd name="T14" fmla="*/ 0 60000 65536"/>
                  <a:gd name="T15" fmla="*/ 0 w 34"/>
                  <a:gd name="T16" fmla="*/ 0 h 27"/>
                  <a:gd name="T17" fmla="*/ 34 w 34"/>
                  <a:gd name="T18" fmla="*/ 27 h 27"/>
                </a:gdLst>
                <a:ahLst/>
                <a:cxnLst>
                  <a:cxn ang="T10">
                    <a:pos x="T0" y="T1"/>
                  </a:cxn>
                  <a:cxn ang="T11">
                    <a:pos x="T2" y="T3"/>
                  </a:cxn>
                  <a:cxn ang="T12">
                    <a:pos x="T4" y="T5"/>
                  </a:cxn>
                  <a:cxn ang="T13">
                    <a:pos x="T6" y="T7"/>
                  </a:cxn>
                  <a:cxn ang="T14">
                    <a:pos x="T8" y="T9"/>
                  </a:cxn>
                </a:cxnLst>
                <a:rect l="T15" t="T16" r="T17" b="T18"/>
                <a:pathLst>
                  <a:path w="34" h="27">
                    <a:moveTo>
                      <a:pt x="3" y="0"/>
                    </a:moveTo>
                    <a:lnTo>
                      <a:pt x="0" y="22"/>
                    </a:lnTo>
                    <a:lnTo>
                      <a:pt x="30" y="27"/>
                    </a:lnTo>
                    <a:lnTo>
                      <a:pt x="34" y="6"/>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9" name="Freeform 816"/>
              <p:cNvSpPr>
                <a:spLocks/>
              </p:cNvSpPr>
              <p:nvPr/>
            </p:nvSpPr>
            <p:spPr bwMode="auto">
              <a:xfrm>
                <a:off x="2589" y="955"/>
                <a:ext cx="24" cy="16"/>
              </a:xfrm>
              <a:custGeom>
                <a:avLst/>
                <a:gdLst>
                  <a:gd name="T0" fmla="*/ 0 w 49"/>
                  <a:gd name="T1" fmla="*/ 0 h 30"/>
                  <a:gd name="T2" fmla="*/ 0 w 49"/>
                  <a:gd name="T3" fmla="*/ 1 h 30"/>
                  <a:gd name="T4" fmla="*/ 1 w 49"/>
                  <a:gd name="T5" fmla="*/ 2 h 30"/>
                  <a:gd name="T6" fmla="*/ 1 w 49"/>
                  <a:gd name="T7" fmla="*/ 1 h 30"/>
                  <a:gd name="T8" fmla="*/ 0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4" y="0"/>
                    </a:moveTo>
                    <a:lnTo>
                      <a:pt x="0" y="21"/>
                    </a:lnTo>
                    <a:lnTo>
                      <a:pt x="45" y="30"/>
                    </a:lnTo>
                    <a:lnTo>
                      <a:pt x="49" y="9"/>
                    </a:lnTo>
                    <a:lnTo>
                      <a:pt x="4"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0" name="Freeform 817"/>
              <p:cNvSpPr>
                <a:spLocks/>
              </p:cNvSpPr>
              <p:nvPr/>
            </p:nvSpPr>
            <p:spPr bwMode="auto">
              <a:xfrm>
                <a:off x="1832" y="1586"/>
                <a:ext cx="22" cy="14"/>
              </a:xfrm>
              <a:custGeom>
                <a:avLst/>
                <a:gdLst>
                  <a:gd name="T0" fmla="*/ 0 w 45"/>
                  <a:gd name="T1" fmla="*/ 0 h 29"/>
                  <a:gd name="T2" fmla="*/ 0 w 45"/>
                  <a:gd name="T3" fmla="*/ 0 h 29"/>
                  <a:gd name="T4" fmla="*/ 1 w 45"/>
                  <a:gd name="T5" fmla="*/ 0 h 29"/>
                  <a:gd name="T6" fmla="*/ 1 w 45"/>
                  <a:gd name="T7" fmla="*/ 0 h 29"/>
                  <a:gd name="T8" fmla="*/ 0 w 45"/>
                  <a:gd name="T9" fmla="*/ 0 h 29"/>
                  <a:gd name="T10" fmla="*/ 0 60000 65536"/>
                  <a:gd name="T11" fmla="*/ 0 60000 65536"/>
                  <a:gd name="T12" fmla="*/ 0 60000 65536"/>
                  <a:gd name="T13" fmla="*/ 0 60000 65536"/>
                  <a:gd name="T14" fmla="*/ 0 60000 65536"/>
                  <a:gd name="T15" fmla="*/ 0 w 45"/>
                  <a:gd name="T16" fmla="*/ 0 h 29"/>
                  <a:gd name="T17" fmla="*/ 45 w 45"/>
                  <a:gd name="T18" fmla="*/ 29 h 29"/>
                </a:gdLst>
                <a:ahLst/>
                <a:cxnLst>
                  <a:cxn ang="T10">
                    <a:pos x="T0" y="T1"/>
                  </a:cxn>
                  <a:cxn ang="T11">
                    <a:pos x="T2" y="T3"/>
                  </a:cxn>
                  <a:cxn ang="T12">
                    <a:pos x="T4" y="T5"/>
                  </a:cxn>
                  <a:cxn ang="T13">
                    <a:pos x="T6" y="T7"/>
                  </a:cxn>
                  <a:cxn ang="T14">
                    <a:pos x="T8" y="T9"/>
                  </a:cxn>
                </a:cxnLst>
                <a:rect l="T15" t="T16" r="T17" b="T18"/>
                <a:pathLst>
                  <a:path w="45" h="29">
                    <a:moveTo>
                      <a:pt x="4" y="0"/>
                    </a:moveTo>
                    <a:lnTo>
                      <a:pt x="0" y="22"/>
                    </a:lnTo>
                    <a:lnTo>
                      <a:pt x="42" y="29"/>
                    </a:lnTo>
                    <a:lnTo>
                      <a:pt x="45" y="7"/>
                    </a:lnTo>
                    <a:lnTo>
                      <a:pt x="4"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1" name="Freeform 818"/>
              <p:cNvSpPr>
                <a:spLocks/>
              </p:cNvSpPr>
              <p:nvPr/>
            </p:nvSpPr>
            <p:spPr bwMode="auto">
              <a:xfrm>
                <a:off x="1853" y="1589"/>
                <a:ext cx="22" cy="14"/>
              </a:xfrm>
              <a:custGeom>
                <a:avLst/>
                <a:gdLst>
                  <a:gd name="T0" fmla="*/ 1 w 43"/>
                  <a:gd name="T1" fmla="*/ 0 h 27"/>
                  <a:gd name="T2" fmla="*/ 0 w 43"/>
                  <a:gd name="T3" fmla="*/ 1 h 27"/>
                  <a:gd name="T4" fmla="*/ 2 w 43"/>
                  <a:gd name="T5" fmla="*/ 1 h 27"/>
                  <a:gd name="T6" fmla="*/ 2 w 43"/>
                  <a:gd name="T7" fmla="*/ 1 h 27"/>
                  <a:gd name="T8" fmla="*/ 1 w 43"/>
                  <a:gd name="T9" fmla="*/ 0 h 27"/>
                  <a:gd name="T10" fmla="*/ 0 60000 65536"/>
                  <a:gd name="T11" fmla="*/ 0 60000 65536"/>
                  <a:gd name="T12" fmla="*/ 0 60000 65536"/>
                  <a:gd name="T13" fmla="*/ 0 60000 65536"/>
                  <a:gd name="T14" fmla="*/ 0 60000 65536"/>
                  <a:gd name="T15" fmla="*/ 0 w 43"/>
                  <a:gd name="T16" fmla="*/ 0 h 27"/>
                  <a:gd name="T17" fmla="*/ 43 w 43"/>
                  <a:gd name="T18" fmla="*/ 27 h 27"/>
                </a:gdLst>
                <a:ahLst/>
                <a:cxnLst>
                  <a:cxn ang="T10">
                    <a:pos x="T0" y="T1"/>
                  </a:cxn>
                  <a:cxn ang="T11">
                    <a:pos x="T2" y="T3"/>
                  </a:cxn>
                  <a:cxn ang="T12">
                    <a:pos x="T4" y="T5"/>
                  </a:cxn>
                  <a:cxn ang="T13">
                    <a:pos x="T6" y="T7"/>
                  </a:cxn>
                  <a:cxn ang="T14">
                    <a:pos x="T8" y="T9"/>
                  </a:cxn>
                </a:cxnLst>
                <a:rect l="T15" t="T16" r="T17" b="T18"/>
                <a:pathLst>
                  <a:path w="43" h="27">
                    <a:moveTo>
                      <a:pt x="1" y="0"/>
                    </a:moveTo>
                    <a:lnTo>
                      <a:pt x="0" y="22"/>
                    </a:lnTo>
                    <a:lnTo>
                      <a:pt x="41" y="27"/>
                    </a:lnTo>
                    <a:lnTo>
                      <a:pt x="43" y="6"/>
                    </a:lnTo>
                    <a:lnTo>
                      <a:pt x="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2" name="Freeform 819"/>
              <p:cNvSpPr>
                <a:spLocks/>
              </p:cNvSpPr>
              <p:nvPr/>
            </p:nvSpPr>
            <p:spPr bwMode="auto">
              <a:xfrm>
                <a:off x="1873" y="1592"/>
                <a:ext cx="25" cy="15"/>
              </a:xfrm>
              <a:custGeom>
                <a:avLst/>
                <a:gdLst>
                  <a:gd name="T0" fmla="*/ 1 w 50"/>
                  <a:gd name="T1" fmla="*/ 0 h 30"/>
                  <a:gd name="T2" fmla="*/ 0 w 50"/>
                  <a:gd name="T3" fmla="*/ 1 h 30"/>
                  <a:gd name="T4" fmla="*/ 2 w 50"/>
                  <a:gd name="T5" fmla="*/ 1 h 30"/>
                  <a:gd name="T6" fmla="*/ 2 w 50"/>
                  <a:gd name="T7" fmla="*/ 1 h 30"/>
                  <a:gd name="T8" fmla="*/ 1 w 50"/>
                  <a:gd name="T9" fmla="*/ 0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4" y="0"/>
                    </a:moveTo>
                    <a:lnTo>
                      <a:pt x="0" y="21"/>
                    </a:lnTo>
                    <a:lnTo>
                      <a:pt x="47" y="30"/>
                    </a:lnTo>
                    <a:lnTo>
                      <a:pt x="50" y="9"/>
                    </a:lnTo>
                    <a:lnTo>
                      <a:pt x="4"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3" name="Freeform 820"/>
              <p:cNvSpPr>
                <a:spLocks/>
              </p:cNvSpPr>
              <p:nvPr/>
            </p:nvSpPr>
            <p:spPr bwMode="auto">
              <a:xfrm>
                <a:off x="1895" y="1597"/>
                <a:ext cx="28" cy="22"/>
              </a:xfrm>
              <a:custGeom>
                <a:avLst/>
                <a:gdLst>
                  <a:gd name="T0" fmla="*/ 0 w 58"/>
                  <a:gd name="T1" fmla="*/ 0 h 43"/>
                  <a:gd name="T2" fmla="*/ 0 w 58"/>
                  <a:gd name="T3" fmla="*/ 1 h 43"/>
                  <a:gd name="T4" fmla="*/ 1 w 58"/>
                  <a:gd name="T5" fmla="*/ 2 h 43"/>
                  <a:gd name="T6" fmla="*/ 1 w 58"/>
                  <a:gd name="T7" fmla="*/ 1 h 43"/>
                  <a:gd name="T8" fmla="*/ 0 w 58"/>
                  <a:gd name="T9" fmla="*/ 0 h 43"/>
                  <a:gd name="T10" fmla="*/ 0 60000 65536"/>
                  <a:gd name="T11" fmla="*/ 0 60000 65536"/>
                  <a:gd name="T12" fmla="*/ 0 60000 65536"/>
                  <a:gd name="T13" fmla="*/ 0 60000 65536"/>
                  <a:gd name="T14" fmla="*/ 0 60000 65536"/>
                  <a:gd name="T15" fmla="*/ 0 w 58"/>
                  <a:gd name="T16" fmla="*/ 0 h 43"/>
                  <a:gd name="T17" fmla="*/ 58 w 58"/>
                  <a:gd name="T18" fmla="*/ 43 h 43"/>
                </a:gdLst>
                <a:ahLst/>
                <a:cxnLst>
                  <a:cxn ang="T10">
                    <a:pos x="T0" y="T1"/>
                  </a:cxn>
                  <a:cxn ang="T11">
                    <a:pos x="T2" y="T3"/>
                  </a:cxn>
                  <a:cxn ang="T12">
                    <a:pos x="T4" y="T5"/>
                  </a:cxn>
                  <a:cxn ang="T13">
                    <a:pos x="T6" y="T7"/>
                  </a:cxn>
                  <a:cxn ang="T14">
                    <a:pos x="T8" y="T9"/>
                  </a:cxn>
                </a:cxnLst>
                <a:rect l="T15" t="T16" r="T17" b="T18"/>
                <a:pathLst>
                  <a:path w="58" h="43">
                    <a:moveTo>
                      <a:pt x="11" y="0"/>
                    </a:moveTo>
                    <a:lnTo>
                      <a:pt x="0" y="18"/>
                    </a:lnTo>
                    <a:lnTo>
                      <a:pt x="47" y="43"/>
                    </a:lnTo>
                    <a:lnTo>
                      <a:pt x="58" y="25"/>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4" name="Freeform 821"/>
              <p:cNvSpPr>
                <a:spLocks/>
              </p:cNvSpPr>
              <p:nvPr/>
            </p:nvSpPr>
            <p:spPr bwMode="auto">
              <a:xfrm>
                <a:off x="1919" y="1610"/>
                <a:ext cx="31" cy="20"/>
              </a:xfrm>
              <a:custGeom>
                <a:avLst/>
                <a:gdLst>
                  <a:gd name="T0" fmla="*/ 0 w 63"/>
                  <a:gd name="T1" fmla="*/ 0 h 41"/>
                  <a:gd name="T2" fmla="*/ 0 w 63"/>
                  <a:gd name="T3" fmla="*/ 0 h 41"/>
                  <a:gd name="T4" fmla="*/ 1 w 63"/>
                  <a:gd name="T5" fmla="*/ 1 h 41"/>
                  <a:gd name="T6" fmla="*/ 1 w 63"/>
                  <a:gd name="T7" fmla="*/ 0 h 41"/>
                  <a:gd name="T8" fmla="*/ 0 w 63"/>
                  <a:gd name="T9" fmla="*/ 0 h 41"/>
                  <a:gd name="T10" fmla="*/ 0 60000 65536"/>
                  <a:gd name="T11" fmla="*/ 0 60000 65536"/>
                  <a:gd name="T12" fmla="*/ 0 60000 65536"/>
                  <a:gd name="T13" fmla="*/ 0 60000 65536"/>
                  <a:gd name="T14" fmla="*/ 0 60000 65536"/>
                  <a:gd name="T15" fmla="*/ 0 w 63"/>
                  <a:gd name="T16" fmla="*/ 0 h 41"/>
                  <a:gd name="T17" fmla="*/ 63 w 63"/>
                  <a:gd name="T18" fmla="*/ 41 h 41"/>
                </a:gdLst>
                <a:ahLst/>
                <a:cxnLst>
                  <a:cxn ang="T10">
                    <a:pos x="T0" y="T1"/>
                  </a:cxn>
                  <a:cxn ang="T11">
                    <a:pos x="T2" y="T3"/>
                  </a:cxn>
                  <a:cxn ang="T12">
                    <a:pos x="T4" y="T5"/>
                  </a:cxn>
                  <a:cxn ang="T13">
                    <a:pos x="T6" y="T7"/>
                  </a:cxn>
                  <a:cxn ang="T14">
                    <a:pos x="T8" y="T9"/>
                  </a:cxn>
                </a:cxnLst>
                <a:rect l="T15" t="T16" r="T17" b="T18"/>
                <a:pathLst>
                  <a:path w="63" h="41">
                    <a:moveTo>
                      <a:pt x="7" y="0"/>
                    </a:moveTo>
                    <a:lnTo>
                      <a:pt x="0" y="19"/>
                    </a:lnTo>
                    <a:lnTo>
                      <a:pt x="55" y="41"/>
                    </a:lnTo>
                    <a:lnTo>
                      <a:pt x="63" y="21"/>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5" name="Freeform 822"/>
              <p:cNvSpPr>
                <a:spLocks/>
              </p:cNvSpPr>
              <p:nvPr/>
            </p:nvSpPr>
            <p:spPr bwMode="auto">
              <a:xfrm>
                <a:off x="1947" y="1621"/>
                <a:ext cx="18" cy="16"/>
              </a:xfrm>
              <a:custGeom>
                <a:avLst/>
                <a:gdLst>
                  <a:gd name="T0" fmla="*/ 1 w 36"/>
                  <a:gd name="T1" fmla="*/ 0 h 33"/>
                  <a:gd name="T2" fmla="*/ 0 w 36"/>
                  <a:gd name="T3" fmla="*/ 0 h 33"/>
                  <a:gd name="T4" fmla="*/ 1 w 36"/>
                  <a:gd name="T5" fmla="*/ 1 h 33"/>
                  <a:gd name="T6" fmla="*/ 2 w 36"/>
                  <a:gd name="T7" fmla="*/ 0 h 33"/>
                  <a:gd name="T8" fmla="*/ 1 w 36"/>
                  <a:gd name="T9" fmla="*/ 0 h 33"/>
                  <a:gd name="T10" fmla="*/ 0 60000 65536"/>
                  <a:gd name="T11" fmla="*/ 0 60000 65536"/>
                  <a:gd name="T12" fmla="*/ 0 60000 65536"/>
                  <a:gd name="T13" fmla="*/ 0 60000 65536"/>
                  <a:gd name="T14" fmla="*/ 0 60000 65536"/>
                  <a:gd name="T15" fmla="*/ 0 w 36"/>
                  <a:gd name="T16" fmla="*/ 0 h 33"/>
                  <a:gd name="T17" fmla="*/ 36 w 36"/>
                  <a:gd name="T18" fmla="*/ 33 h 33"/>
                </a:gdLst>
                <a:ahLst/>
                <a:cxnLst>
                  <a:cxn ang="T10">
                    <a:pos x="T0" y="T1"/>
                  </a:cxn>
                  <a:cxn ang="T11">
                    <a:pos x="T2" y="T3"/>
                  </a:cxn>
                  <a:cxn ang="T12">
                    <a:pos x="T4" y="T5"/>
                  </a:cxn>
                  <a:cxn ang="T13">
                    <a:pos x="T6" y="T7"/>
                  </a:cxn>
                  <a:cxn ang="T14">
                    <a:pos x="T8" y="T9"/>
                  </a:cxn>
                </a:cxnLst>
                <a:rect l="T15" t="T16" r="T17" b="T18"/>
                <a:pathLst>
                  <a:path w="36" h="33">
                    <a:moveTo>
                      <a:pt x="9" y="0"/>
                    </a:moveTo>
                    <a:lnTo>
                      <a:pt x="0" y="20"/>
                    </a:lnTo>
                    <a:lnTo>
                      <a:pt x="27" y="33"/>
                    </a:lnTo>
                    <a:lnTo>
                      <a:pt x="36" y="13"/>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6" name="Freeform 823"/>
              <p:cNvSpPr>
                <a:spLocks/>
              </p:cNvSpPr>
              <p:nvPr/>
            </p:nvSpPr>
            <p:spPr bwMode="auto">
              <a:xfrm>
                <a:off x="1960" y="1627"/>
                <a:ext cx="10" cy="12"/>
              </a:xfrm>
              <a:custGeom>
                <a:avLst/>
                <a:gdLst>
                  <a:gd name="T0" fmla="*/ 1 w 20"/>
                  <a:gd name="T1" fmla="*/ 0 h 25"/>
                  <a:gd name="T2" fmla="*/ 0 w 20"/>
                  <a:gd name="T3" fmla="*/ 0 h 25"/>
                  <a:gd name="T4" fmla="*/ 1 w 20"/>
                  <a:gd name="T5" fmla="*/ 0 h 25"/>
                  <a:gd name="T6" fmla="*/ 1 w 20"/>
                  <a:gd name="T7" fmla="*/ 0 h 25"/>
                  <a:gd name="T8" fmla="*/ 1 w 20"/>
                  <a:gd name="T9" fmla="*/ 0 h 25"/>
                  <a:gd name="T10" fmla="*/ 0 60000 65536"/>
                  <a:gd name="T11" fmla="*/ 0 60000 65536"/>
                  <a:gd name="T12" fmla="*/ 0 60000 65536"/>
                  <a:gd name="T13" fmla="*/ 0 60000 65536"/>
                  <a:gd name="T14" fmla="*/ 0 60000 65536"/>
                  <a:gd name="T15" fmla="*/ 0 w 20"/>
                  <a:gd name="T16" fmla="*/ 0 h 25"/>
                  <a:gd name="T17" fmla="*/ 20 w 20"/>
                  <a:gd name="T18" fmla="*/ 25 h 25"/>
                </a:gdLst>
                <a:ahLst/>
                <a:cxnLst>
                  <a:cxn ang="T10">
                    <a:pos x="T0" y="T1"/>
                  </a:cxn>
                  <a:cxn ang="T11">
                    <a:pos x="T2" y="T3"/>
                  </a:cxn>
                  <a:cxn ang="T12">
                    <a:pos x="T4" y="T5"/>
                  </a:cxn>
                  <a:cxn ang="T13">
                    <a:pos x="T6" y="T7"/>
                  </a:cxn>
                  <a:cxn ang="T14">
                    <a:pos x="T8" y="T9"/>
                  </a:cxn>
                </a:cxnLst>
                <a:rect l="T15" t="T16" r="T17" b="T18"/>
                <a:pathLst>
                  <a:path w="20" h="25">
                    <a:moveTo>
                      <a:pt x="9" y="0"/>
                    </a:moveTo>
                    <a:lnTo>
                      <a:pt x="0" y="20"/>
                    </a:lnTo>
                    <a:lnTo>
                      <a:pt x="11" y="25"/>
                    </a:lnTo>
                    <a:lnTo>
                      <a:pt x="20" y="5"/>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7" name="Freeform 824"/>
              <p:cNvSpPr>
                <a:spLocks/>
              </p:cNvSpPr>
              <p:nvPr/>
            </p:nvSpPr>
            <p:spPr bwMode="auto">
              <a:xfrm>
                <a:off x="1966" y="1630"/>
                <a:ext cx="16" cy="14"/>
              </a:xfrm>
              <a:custGeom>
                <a:avLst/>
                <a:gdLst>
                  <a:gd name="T0" fmla="*/ 1 w 32"/>
                  <a:gd name="T1" fmla="*/ 0 h 29"/>
                  <a:gd name="T2" fmla="*/ 0 w 32"/>
                  <a:gd name="T3" fmla="*/ 0 h 29"/>
                  <a:gd name="T4" fmla="*/ 1 w 32"/>
                  <a:gd name="T5" fmla="*/ 0 h 29"/>
                  <a:gd name="T6" fmla="*/ 1 w 32"/>
                  <a:gd name="T7" fmla="*/ 0 h 29"/>
                  <a:gd name="T8" fmla="*/ 1 w 32"/>
                  <a:gd name="T9" fmla="*/ 0 h 29"/>
                  <a:gd name="T10" fmla="*/ 0 60000 65536"/>
                  <a:gd name="T11" fmla="*/ 0 60000 65536"/>
                  <a:gd name="T12" fmla="*/ 0 60000 65536"/>
                  <a:gd name="T13" fmla="*/ 0 60000 65536"/>
                  <a:gd name="T14" fmla="*/ 0 60000 65536"/>
                  <a:gd name="T15" fmla="*/ 0 w 32"/>
                  <a:gd name="T16" fmla="*/ 0 h 29"/>
                  <a:gd name="T17" fmla="*/ 32 w 32"/>
                  <a:gd name="T18" fmla="*/ 29 h 29"/>
                </a:gdLst>
                <a:ahLst/>
                <a:cxnLst>
                  <a:cxn ang="T10">
                    <a:pos x="T0" y="T1"/>
                  </a:cxn>
                  <a:cxn ang="T11">
                    <a:pos x="T2" y="T3"/>
                  </a:cxn>
                  <a:cxn ang="T12">
                    <a:pos x="T4" y="T5"/>
                  </a:cxn>
                  <a:cxn ang="T13">
                    <a:pos x="T6" y="T7"/>
                  </a:cxn>
                  <a:cxn ang="T14">
                    <a:pos x="T8" y="T9"/>
                  </a:cxn>
                </a:cxnLst>
                <a:rect l="T15" t="T16" r="T17" b="T18"/>
                <a:pathLst>
                  <a:path w="32" h="29">
                    <a:moveTo>
                      <a:pt x="7" y="0"/>
                    </a:moveTo>
                    <a:lnTo>
                      <a:pt x="0" y="20"/>
                    </a:lnTo>
                    <a:lnTo>
                      <a:pt x="25" y="29"/>
                    </a:lnTo>
                    <a:lnTo>
                      <a:pt x="32" y="9"/>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8" name="Freeform 825"/>
              <p:cNvSpPr>
                <a:spLocks/>
              </p:cNvSpPr>
              <p:nvPr/>
            </p:nvSpPr>
            <p:spPr bwMode="auto">
              <a:xfrm>
                <a:off x="1977" y="1634"/>
                <a:ext cx="35" cy="27"/>
              </a:xfrm>
              <a:custGeom>
                <a:avLst/>
                <a:gdLst>
                  <a:gd name="T0" fmla="*/ 1 w 70"/>
                  <a:gd name="T1" fmla="*/ 0 h 54"/>
                  <a:gd name="T2" fmla="*/ 0 w 70"/>
                  <a:gd name="T3" fmla="*/ 1 h 54"/>
                  <a:gd name="T4" fmla="*/ 2 w 70"/>
                  <a:gd name="T5" fmla="*/ 2 h 54"/>
                  <a:gd name="T6" fmla="*/ 3 w 70"/>
                  <a:gd name="T7" fmla="*/ 2 h 54"/>
                  <a:gd name="T8" fmla="*/ 1 w 70"/>
                  <a:gd name="T9" fmla="*/ 0 h 54"/>
                  <a:gd name="T10" fmla="*/ 0 60000 65536"/>
                  <a:gd name="T11" fmla="*/ 0 60000 65536"/>
                  <a:gd name="T12" fmla="*/ 0 60000 65536"/>
                  <a:gd name="T13" fmla="*/ 0 60000 65536"/>
                  <a:gd name="T14" fmla="*/ 0 60000 65536"/>
                  <a:gd name="T15" fmla="*/ 0 w 70"/>
                  <a:gd name="T16" fmla="*/ 0 h 54"/>
                  <a:gd name="T17" fmla="*/ 70 w 70"/>
                  <a:gd name="T18" fmla="*/ 54 h 54"/>
                </a:gdLst>
                <a:ahLst/>
                <a:cxnLst>
                  <a:cxn ang="T10">
                    <a:pos x="T0" y="T1"/>
                  </a:cxn>
                  <a:cxn ang="T11">
                    <a:pos x="T2" y="T3"/>
                  </a:cxn>
                  <a:cxn ang="T12">
                    <a:pos x="T4" y="T5"/>
                  </a:cxn>
                  <a:cxn ang="T13">
                    <a:pos x="T6" y="T7"/>
                  </a:cxn>
                  <a:cxn ang="T14">
                    <a:pos x="T8" y="T9"/>
                  </a:cxn>
                </a:cxnLst>
                <a:rect l="T15" t="T16" r="T17" b="T18"/>
                <a:pathLst>
                  <a:path w="70" h="54">
                    <a:moveTo>
                      <a:pt x="11" y="0"/>
                    </a:moveTo>
                    <a:lnTo>
                      <a:pt x="0" y="18"/>
                    </a:lnTo>
                    <a:lnTo>
                      <a:pt x="60" y="54"/>
                    </a:lnTo>
                    <a:lnTo>
                      <a:pt x="70" y="36"/>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9" name="Freeform 826"/>
              <p:cNvSpPr>
                <a:spLocks/>
              </p:cNvSpPr>
              <p:nvPr/>
            </p:nvSpPr>
            <p:spPr bwMode="auto">
              <a:xfrm>
                <a:off x="2008" y="1652"/>
                <a:ext cx="22" cy="19"/>
              </a:xfrm>
              <a:custGeom>
                <a:avLst/>
                <a:gdLst>
                  <a:gd name="T0" fmla="*/ 0 w 45"/>
                  <a:gd name="T1" fmla="*/ 0 h 38"/>
                  <a:gd name="T2" fmla="*/ 0 w 45"/>
                  <a:gd name="T3" fmla="*/ 1 h 38"/>
                  <a:gd name="T4" fmla="*/ 1 w 45"/>
                  <a:gd name="T5" fmla="*/ 2 h 38"/>
                  <a:gd name="T6" fmla="*/ 1 w 45"/>
                  <a:gd name="T7" fmla="*/ 1 h 38"/>
                  <a:gd name="T8" fmla="*/ 0 w 45"/>
                  <a:gd name="T9" fmla="*/ 0 h 38"/>
                  <a:gd name="T10" fmla="*/ 0 60000 65536"/>
                  <a:gd name="T11" fmla="*/ 0 60000 65536"/>
                  <a:gd name="T12" fmla="*/ 0 60000 65536"/>
                  <a:gd name="T13" fmla="*/ 0 60000 65536"/>
                  <a:gd name="T14" fmla="*/ 0 60000 65536"/>
                  <a:gd name="T15" fmla="*/ 0 w 45"/>
                  <a:gd name="T16" fmla="*/ 0 h 38"/>
                  <a:gd name="T17" fmla="*/ 45 w 45"/>
                  <a:gd name="T18" fmla="*/ 38 h 38"/>
                </a:gdLst>
                <a:ahLst/>
                <a:cxnLst>
                  <a:cxn ang="T10">
                    <a:pos x="T0" y="T1"/>
                  </a:cxn>
                  <a:cxn ang="T11">
                    <a:pos x="T2" y="T3"/>
                  </a:cxn>
                  <a:cxn ang="T12">
                    <a:pos x="T4" y="T5"/>
                  </a:cxn>
                  <a:cxn ang="T13">
                    <a:pos x="T6" y="T7"/>
                  </a:cxn>
                  <a:cxn ang="T14">
                    <a:pos x="T8" y="T9"/>
                  </a:cxn>
                </a:cxnLst>
                <a:rect l="T15" t="T16" r="T17" b="T18"/>
                <a:pathLst>
                  <a:path w="45" h="38">
                    <a:moveTo>
                      <a:pt x="9" y="0"/>
                    </a:moveTo>
                    <a:lnTo>
                      <a:pt x="0" y="20"/>
                    </a:lnTo>
                    <a:lnTo>
                      <a:pt x="36" y="38"/>
                    </a:lnTo>
                    <a:lnTo>
                      <a:pt x="45" y="18"/>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0" name="Freeform 827"/>
              <p:cNvSpPr>
                <a:spLocks/>
              </p:cNvSpPr>
              <p:nvPr/>
            </p:nvSpPr>
            <p:spPr bwMode="auto">
              <a:xfrm>
                <a:off x="2026" y="1661"/>
                <a:ext cx="31" cy="21"/>
              </a:xfrm>
              <a:custGeom>
                <a:avLst/>
                <a:gdLst>
                  <a:gd name="T0" fmla="*/ 0 w 63"/>
                  <a:gd name="T1" fmla="*/ 0 h 41"/>
                  <a:gd name="T2" fmla="*/ 0 w 63"/>
                  <a:gd name="T3" fmla="*/ 1 h 41"/>
                  <a:gd name="T4" fmla="*/ 1 w 63"/>
                  <a:gd name="T5" fmla="*/ 2 h 41"/>
                  <a:gd name="T6" fmla="*/ 1 w 63"/>
                  <a:gd name="T7" fmla="*/ 1 h 41"/>
                  <a:gd name="T8" fmla="*/ 0 w 63"/>
                  <a:gd name="T9" fmla="*/ 0 h 41"/>
                  <a:gd name="T10" fmla="*/ 0 60000 65536"/>
                  <a:gd name="T11" fmla="*/ 0 60000 65536"/>
                  <a:gd name="T12" fmla="*/ 0 60000 65536"/>
                  <a:gd name="T13" fmla="*/ 0 60000 65536"/>
                  <a:gd name="T14" fmla="*/ 0 60000 65536"/>
                  <a:gd name="T15" fmla="*/ 0 w 63"/>
                  <a:gd name="T16" fmla="*/ 0 h 41"/>
                  <a:gd name="T17" fmla="*/ 63 w 63"/>
                  <a:gd name="T18" fmla="*/ 41 h 41"/>
                </a:gdLst>
                <a:ahLst/>
                <a:cxnLst>
                  <a:cxn ang="T10">
                    <a:pos x="T0" y="T1"/>
                  </a:cxn>
                  <a:cxn ang="T11">
                    <a:pos x="T2" y="T3"/>
                  </a:cxn>
                  <a:cxn ang="T12">
                    <a:pos x="T4" y="T5"/>
                  </a:cxn>
                  <a:cxn ang="T13">
                    <a:pos x="T6" y="T7"/>
                  </a:cxn>
                  <a:cxn ang="T14">
                    <a:pos x="T8" y="T9"/>
                  </a:cxn>
                </a:cxnLst>
                <a:rect l="T15" t="T16" r="T17" b="T18"/>
                <a:pathLst>
                  <a:path w="63" h="41">
                    <a:moveTo>
                      <a:pt x="8" y="0"/>
                    </a:moveTo>
                    <a:lnTo>
                      <a:pt x="0" y="20"/>
                    </a:lnTo>
                    <a:lnTo>
                      <a:pt x="56" y="41"/>
                    </a:lnTo>
                    <a:lnTo>
                      <a:pt x="63" y="22"/>
                    </a:lnTo>
                    <a:lnTo>
                      <a:pt x="8"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1" name="Freeform 828"/>
              <p:cNvSpPr>
                <a:spLocks/>
              </p:cNvSpPr>
              <p:nvPr/>
            </p:nvSpPr>
            <p:spPr bwMode="auto">
              <a:xfrm>
                <a:off x="2054" y="1672"/>
                <a:ext cx="17" cy="14"/>
              </a:xfrm>
              <a:custGeom>
                <a:avLst/>
                <a:gdLst>
                  <a:gd name="T0" fmla="*/ 0 w 36"/>
                  <a:gd name="T1" fmla="*/ 0 h 28"/>
                  <a:gd name="T2" fmla="*/ 0 w 36"/>
                  <a:gd name="T3" fmla="*/ 1 h 28"/>
                  <a:gd name="T4" fmla="*/ 0 w 36"/>
                  <a:gd name="T5" fmla="*/ 1 h 28"/>
                  <a:gd name="T6" fmla="*/ 1 w 36"/>
                  <a:gd name="T7" fmla="*/ 1 h 28"/>
                  <a:gd name="T8" fmla="*/ 0 w 36"/>
                  <a:gd name="T9" fmla="*/ 0 h 28"/>
                  <a:gd name="T10" fmla="*/ 0 60000 65536"/>
                  <a:gd name="T11" fmla="*/ 0 60000 65536"/>
                  <a:gd name="T12" fmla="*/ 0 60000 65536"/>
                  <a:gd name="T13" fmla="*/ 0 60000 65536"/>
                  <a:gd name="T14" fmla="*/ 0 60000 65536"/>
                  <a:gd name="T15" fmla="*/ 0 w 36"/>
                  <a:gd name="T16" fmla="*/ 0 h 28"/>
                  <a:gd name="T17" fmla="*/ 36 w 36"/>
                  <a:gd name="T18" fmla="*/ 28 h 28"/>
                </a:gdLst>
                <a:ahLst/>
                <a:cxnLst>
                  <a:cxn ang="T10">
                    <a:pos x="T0" y="T1"/>
                  </a:cxn>
                  <a:cxn ang="T11">
                    <a:pos x="T2" y="T3"/>
                  </a:cxn>
                  <a:cxn ang="T12">
                    <a:pos x="T4" y="T5"/>
                  </a:cxn>
                  <a:cxn ang="T13">
                    <a:pos x="T6" y="T7"/>
                  </a:cxn>
                  <a:cxn ang="T14">
                    <a:pos x="T8" y="T9"/>
                  </a:cxn>
                </a:cxnLst>
                <a:rect l="T15" t="T16" r="T17" b="T18"/>
                <a:pathLst>
                  <a:path w="36" h="28">
                    <a:moveTo>
                      <a:pt x="7" y="0"/>
                    </a:moveTo>
                    <a:lnTo>
                      <a:pt x="0" y="19"/>
                    </a:lnTo>
                    <a:lnTo>
                      <a:pt x="29" y="28"/>
                    </a:lnTo>
                    <a:lnTo>
                      <a:pt x="36" y="9"/>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2" name="Freeform 829"/>
              <p:cNvSpPr>
                <a:spLocks/>
              </p:cNvSpPr>
              <p:nvPr/>
            </p:nvSpPr>
            <p:spPr bwMode="auto">
              <a:xfrm>
                <a:off x="2068" y="1676"/>
                <a:ext cx="26" cy="18"/>
              </a:xfrm>
              <a:custGeom>
                <a:avLst/>
                <a:gdLst>
                  <a:gd name="T0" fmla="*/ 1 w 52"/>
                  <a:gd name="T1" fmla="*/ 0 h 35"/>
                  <a:gd name="T2" fmla="*/ 0 w 52"/>
                  <a:gd name="T3" fmla="*/ 1 h 35"/>
                  <a:gd name="T4" fmla="*/ 2 w 52"/>
                  <a:gd name="T5" fmla="*/ 2 h 35"/>
                  <a:gd name="T6" fmla="*/ 2 w 52"/>
                  <a:gd name="T7" fmla="*/ 1 h 35"/>
                  <a:gd name="T8" fmla="*/ 1 w 52"/>
                  <a:gd name="T9" fmla="*/ 0 h 35"/>
                  <a:gd name="T10" fmla="*/ 0 60000 65536"/>
                  <a:gd name="T11" fmla="*/ 0 60000 65536"/>
                  <a:gd name="T12" fmla="*/ 0 60000 65536"/>
                  <a:gd name="T13" fmla="*/ 0 60000 65536"/>
                  <a:gd name="T14" fmla="*/ 0 60000 65536"/>
                  <a:gd name="T15" fmla="*/ 0 w 52"/>
                  <a:gd name="T16" fmla="*/ 0 h 35"/>
                  <a:gd name="T17" fmla="*/ 52 w 52"/>
                  <a:gd name="T18" fmla="*/ 35 h 35"/>
                </a:gdLst>
                <a:ahLst/>
                <a:cxnLst>
                  <a:cxn ang="T10">
                    <a:pos x="T0" y="T1"/>
                  </a:cxn>
                  <a:cxn ang="T11">
                    <a:pos x="T2" y="T3"/>
                  </a:cxn>
                  <a:cxn ang="T12">
                    <a:pos x="T4" y="T5"/>
                  </a:cxn>
                  <a:cxn ang="T13">
                    <a:pos x="T6" y="T7"/>
                  </a:cxn>
                  <a:cxn ang="T14">
                    <a:pos x="T8" y="T9"/>
                  </a:cxn>
                </a:cxnLst>
                <a:rect l="T15" t="T16" r="T17" b="T18"/>
                <a:pathLst>
                  <a:path w="52" h="35">
                    <a:moveTo>
                      <a:pt x="7" y="0"/>
                    </a:moveTo>
                    <a:lnTo>
                      <a:pt x="0" y="19"/>
                    </a:lnTo>
                    <a:lnTo>
                      <a:pt x="45" y="35"/>
                    </a:lnTo>
                    <a:lnTo>
                      <a:pt x="52" y="16"/>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3" name="Freeform 830"/>
              <p:cNvSpPr>
                <a:spLocks/>
              </p:cNvSpPr>
              <p:nvPr/>
            </p:nvSpPr>
            <p:spPr bwMode="auto">
              <a:xfrm>
                <a:off x="2090" y="1684"/>
                <a:ext cx="16" cy="14"/>
              </a:xfrm>
              <a:custGeom>
                <a:avLst/>
                <a:gdLst>
                  <a:gd name="T0" fmla="*/ 1 w 30"/>
                  <a:gd name="T1" fmla="*/ 0 h 27"/>
                  <a:gd name="T2" fmla="*/ 0 w 30"/>
                  <a:gd name="T3" fmla="*/ 1 h 27"/>
                  <a:gd name="T4" fmla="*/ 1 w 30"/>
                  <a:gd name="T5" fmla="*/ 1 h 27"/>
                  <a:gd name="T6" fmla="*/ 2 w 30"/>
                  <a:gd name="T7" fmla="*/ 1 h 27"/>
                  <a:gd name="T8" fmla="*/ 1 w 30"/>
                  <a:gd name="T9" fmla="*/ 0 h 27"/>
                  <a:gd name="T10" fmla="*/ 0 60000 65536"/>
                  <a:gd name="T11" fmla="*/ 0 60000 65536"/>
                  <a:gd name="T12" fmla="*/ 0 60000 65536"/>
                  <a:gd name="T13" fmla="*/ 0 60000 65536"/>
                  <a:gd name="T14" fmla="*/ 0 60000 65536"/>
                  <a:gd name="T15" fmla="*/ 0 w 30"/>
                  <a:gd name="T16" fmla="*/ 0 h 27"/>
                  <a:gd name="T17" fmla="*/ 30 w 30"/>
                  <a:gd name="T18" fmla="*/ 27 h 27"/>
                </a:gdLst>
                <a:ahLst/>
                <a:cxnLst>
                  <a:cxn ang="T10">
                    <a:pos x="T0" y="T1"/>
                  </a:cxn>
                  <a:cxn ang="T11">
                    <a:pos x="T2" y="T3"/>
                  </a:cxn>
                  <a:cxn ang="T12">
                    <a:pos x="T4" y="T5"/>
                  </a:cxn>
                  <a:cxn ang="T13">
                    <a:pos x="T6" y="T7"/>
                  </a:cxn>
                  <a:cxn ang="T14">
                    <a:pos x="T8" y="T9"/>
                  </a:cxn>
                </a:cxnLst>
                <a:rect l="T15" t="T16" r="T17" b="T18"/>
                <a:pathLst>
                  <a:path w="30" h="27">
                    <a:moveTo>
                      <a:pt x="7" y="0"/>
                    </a:moveTo>
                    <a:lnTo>
                      <a:pt x="0" y="19"/>
                    </a:lnTo>
                    <a:lnTo>
                      <a:pt x="23" y="27"/>
                    </a:lnTo>
                    <a:lnTo>
                      <a:pt x="30" y="7"/>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4" name="Freeform 831"/>
              <p:cNvSpPr>
                <a:spLocks/>
              </p:cNvSpPr>
              <p:nvPr/>
            </p:nvSpPr>
            <p:spPr bwMode="auto">
              <a:xfrm>
                <a:off x="2103" y="1687"/>
                <a:ext cx="55" cy="22"/>
              </a:xfrm>
              <a:custGeom>
                <a:avLst/>
                <a:gdLst>
                  <a:gd name="T0" fmla="*/ 1 w 109"/>
                  <a:gd name="T1" fmla="*/ 0 h 43"/>
                  <a:gd name="T2" fmla="*/ 0 w 109"/>
                  <a:gd name="T3" fmla="*/ 1 h 43"/>
                  <a:gd name="T4" fmla="*/ 4 w 109"/>
                  <a:gd name="T5" fmla="*/ 2 h 43"/>
                  <a:gd name="T6" fmla="*/ 4 w 109"/>
                  <a:gd name="T7" fmla="*/ 1 h 43"/>
                  <a:gd name="T8" fmla="*/ 1 w 109"/>
                  <a:gd name="T9" fmla="*/ 0 h 43"/>
                  <a:gd name="T10" fmla="*/ 0 60000 65536"/>
                  <a:gd name="T11" fmla="*/ 0 60000 65536"/>
                  <a:gd name="T12" fmla="*/ 0 60000 65536"/>
                  <a:gd name="T13" fmla="*/ 0 60000 65536"/>
                  <a:gd name="T14" fmla="*/ 0 60000 65536"/>
                  <a:gd name="T15" fmla="*/ 0 w 109"/>
                  <a:gd name="T16" fmla="*/ 0 h 43"/>
                  <a:gd name="T17" fmla="*/ 109 w 109"/>
                  <a:gd name="T18" fmla="*/ 43 h 43"/>
                </a:gdLst>
                <a:ahLst/>
                <a:cxnLst>
                  <a:cxn ang="T10">
                    <a:pos x="T0" y="T1"/>
                  </a:cxn>
                  <a:cxn ang="T11">
                    <a:pos x="T2" y="T3"/>
                  </a:cxn>
                  <a:cxn ang="T12">
                    <a:pos x="T4" y="T5"/>
                  </a:cxn>
                  <a:cxn ang="T13">
                    <a:pos x="T6" y="T7"/>
                  </a:cxn>
                  <a:cxn ang="T14">
                    <a:pos x="T8" y="T9"/>
                  </a:cxn>
                </a:cxnLst>
                <a:rect l="T15" t="T16" r="T17" b="T18"/>
                <a:pathLst>
                  <a:path w="109" h="43">
                    <a:moveTo>
                      <a:pt x="3" y="0"/>
                    </a:moveTo>
                    <a:lnTo>
                      <a:pt x="0" y="22"/>
                    </a:lnTo>
                    <a:lnTo>
                      <a:pt x="106" y="43"/>
                    </a:lnTo>
                    <a:lnTo>
                      <a:pt x="109" y="22"/>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5" name="Freeform 832"/>
              <p:cNvSpPr>
                <a:spLocks/>
              </p:cNvSpPr>
              <p:nvPr/>
            </p:nvSpPr>
            <p:spPr bwMode="auto">
              <a:xfrm>
                <a:off x="2154" y="1700"/>
                <a:ext cx="7" cy="9"/>
              </a:xfrm>
              <a:custGeom>
                <a:avLst/>
                <a:gdLst>
                  <a:gd name="T0" fmla="*/ 0 w 15"/>
                  <a:gd name="T1" fmla="*/ 0 h 18"/>
                  <a:gd name="T2" fmla="*/ 0 w 15"/>
                  <a:gd name="T3" fmla="*/ 1 h 18"/>
                  <a:gd name="T4" fmla="*/ 0 w 15"/>
                  <a:gd name="T5" fmla="*/ 1 h 18"/>
                  <a:gd name="T6" fmla="*/ 0 w 15"/>
                  <a:gd name="T7" fmla="*/ 1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3" y="0"/>
                    </a:moveTo>
                    <a:lnTo>
                      <a:pt x="0" y="16"/>
                    </a:lnTo>
                    <a:lnTo>
                      <a:pt x="2" y="18"/>
                    </a:lnTo>
                    <a:lnTo>
                      <a:pt x="15" y="2"/>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6" name="Freeform 833"/>
              <p:cNvSpPr>
                <a:spLocks/>
              </p:cNvSpPr>
              <p:nvPr/>
            </p:nvSpPr>
            <p:spPr bwMode="auto">
              <a:xfrm>
                <a:off x="2154" y="1700"/>
                <a:ext cx="7" cy="9"/>
              </a:xfrm>
              <a:custGeom>
                <a:avLst/>
                <a:gdLst>
                  <a:gd name="T0" fmla="*/ 0 w 15"/>
                  <a:gd name="T1" fmla="*/ 0 h 18"/>
                  <a:gd name="T2" fmla="*/ 0 w 15"/>
                  <a:gd name="T3" fmla="*/ 1 h 18"/>
                  <a:gd name="T4" fmla="*/ 0 w 15"/>
                  <a:gd name="T5" fmla="*/ 1 h 18"/>
                  <a:gd name="T6" fmla="*/ 0 w 15"/>
                  <a:gd name="T7" fmla="*/ 1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3" y="0"/>
                    </a:moveTo>
                    <a:lnTo>
                      <a:pt x="0" y="16"/>
                    </a:lnTo>
                    <a:lnTo>
                      <a:pt x="2" y="18"/>
                    </a:lnTo>
                    <a:lnTo>
                      <a:pt x="15" y="2"/>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7" name="Freeform 834"/>
              <p:cNvSpPr>
                <a:spLocks/>
              </p:cNvSpPr>
              <p:nvPr/>
            </p:nvSpPr>
            <p:spPr bwMode="auto">
              <a:xfrm>
                <a:off x="2154" y="1700"/>
                <a:ext cx="7" cy="9"/>
              </a:xfrm>
              <a:custGeom>
                <a:avLst/>
                <a:gdLst>
                  <a:gd name="T0" fmla="*/ 0 w 15"/>
                  <a:gd name="T1" fmla="*/ 0 h 18"/>
                  <a:gd name="T2" fmla="*/ 0 w 15"/>
                  <a:gd name="T3" fmla="*/ 1 h 18"/>
                  <a:gd name="T4" fmla="*/ 0 w 15"/>
                  <a:gd name="T5" fmla="*/ 1 h 18"/>
                  <a:gd name="T6" fmla="*/ 0 w 15"/>
                  <a:gd name="T7" fmla="*/ 1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3" y="0"/>
                    </a:moveTo>
                    <a:lnTo>
                      <a:pt x="0" y="16"/>
                    </a:lnTo>
                    <a:lnTo>
                      <a:pt x="2" y="18"/>
                    </a:lnTo>
                    <a:lnTo>
                      <a:pt x="15" y="2"/>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8" name="Freeform 835"/>
              <p:cNvSpPr>
                <a:spLocks/>
              </p:cNvSpPr>
              <p:nvPr/>
            </p:nvSpPr>
            <p:spPr bwMode="auto">
              <a:xfrm>
                <a:off x="2157" y="1698"/>
                <a:ext cx="55" cy="22"/>
              </a:xfrm>
              <a:custGeom>
                <a:avLst/>
                <a:gdLst>
                  <a:gd name="T0" fmla="*/ 1 w 109"/>
                  <a:gd name="T1" fmla="*/ 0 h 45"/>
                  <a:gd name="T2" fmla="*/ 0 w 109"/>
                  <a:gd name="T3" fmla="*/ 0 h 45"/>
                  <a:gd name="T4" fmla="*/ 4 w 109"/>
                  <a:gd name="T5" fmla="*/ 1 h 45"/>
                  <a:gd name="T6" fmla="*/ 4 w 109"/>
                  <a:gd name="T7" fmla="*/ 0 h 45"/>
                  <a:gd name="T8" fmla="*/ 1 w 109"/>
                  <a:gd name="T9" fmla="*/ 0 h 45"/>
                  <a:gd name="T10" fmla="*/ 0 60000 65536"/>
                  <a:gd name="T11" fmla="*/ 0 60000 65536"/>
                  <a:gd name="T12" fmla="*/ 0 60000 65536"/>
                  <a:gd name="T13" fmla="*/ 0 60000 65536"/>
                  <a:gd name="T14" fmla="*/ 0 60000 65536"/>
                  <a:gd name="T15" fmla="*/ 0 w 109"/>
                  <a:gd name="T16" fmla="*/ 0 h 45"/>
                  <a:gd name="T17" fmla="*/ 109 w 109"/>
                  <a:gd name="T18" fmla="*/ 45 h 45"/>
                </a:gdLst>
                <a:ahLst/>
                <a:cxnLst>
                  <a:cxn ang="T10">
                    <a:pos x="T0" y="T1"/>
                  </a:cxn>
                  <a:cxn ang="T11">
                    <a:pos x="T2" y="T3"/>
                  </a:cxn>
                  <a:cxn ang="T12">
                    <a:pos x="T4" y="T5"/>
                  </a:cxn>
                  <a:cxn ang="T13">
                    <a:pos x="T6" y="T7"/>
                  </a:cxn>
                  <a:cxn ang="T14">
                    <a:pos x="T8" y="T9"/>
                  </a:cxn>
                </a:cxnLst>
                <a:rect l="T15" t="T16" r="T17" b="T18"/>
                <a:pathLst>
                  <a:path w="109" h="45">
                    <a:moveTo>
                      <a:pt x="3" y="0"/>
                    </a:moveTo>
                    <a:lnTo>
                      <a:pt x="0" y="21"/>
                    </a:lnTo>
                    <a:lnTo>
                      <a:pt x="106" y="45"/>
                    </a:lnTo>
                    <a:lnTo>
                      <a:pt x="109" y="23"/>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9" name="Freeform 836"/>
              <p:cNvSpPr>
                <a:spLocks/>
              </p:cNvSpPr>
              <p:nvPr/>
            </p:nvSpPr>
            <p:spPr bwMode="auto">
              <a:xfrm>
                <a:off x="2210" y="1710"/>
                <a:ext cx="12" cy="12"/>
              </a:xfrm>
              <a:custGeom>
                <a:avLst/>
                <a:gdLst>
                  <a:gd name="T0" fmla="*/ 0 w 25"/>
                  <a:gd name="T1" fmla="*/ 0 h 25"/>
                  <a:gd name="T2" fmla="*/ 0 w 25"/>
                  <a:gd name="T3" fmla="*/ 0 h 25"/>
                  <a:gd name="T4" fmla="*/ 0 w 25"/>
                  <a:gd name="T5" fmla="*/ 0 h 25"/>
                  <a:gd name="T6" fmla="*/ 0 w 25"/>
                  <a:gd name="T7" fmla="*/ 0 h 25"/>
                  <a:gd name="T8" fmla="*/ 0 w 25"/>
                  <a:gd name="T9" fmla="*/ 0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3" y="0"/>
                    </a:moveTo>
                    <a:lnTo>
                      <a:pt x="0" y="22"/>
                    </a:lnTo>
                    <a:lnTo>
                      <a:pt x="21" y="25"/>
                    </a:lnTo>
                    <a:lnTo>
                      <a:pt x="25" y="4"/>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0" name="Freeform 837"/>
              <p:cNvSpPr>
                <a:spLocks/>
              </p:cNvSpPr>
              <p:nvPr/>
            </p:nvSpPr>
            <p:spPr bwMode="auto">
              <a:xfrm>
                <a:off x="2221" y="1711"/>
                <a:ext cx="16" cy="12"/>
              </a:xfrm>
              <a:custGeom>
                <a:avLst/>
                <a:gdLst>
                  <a:gd name="T0" fmla="*/ 1 w 30"/>
                  <a:gd name="T1" fmla="*/ 0 h 23"/>
                  <a:gd name="T2" fmla="*/ 0 w 30"/>
                  <a:gd name="T3" fmla="*/ 1 h 23"/>
                  <a:gd name="T4" fmla="*/ 1 w 30"/>
                  <a:gd name="T5" fmla="*/ 1 h 23"/>
                  <a:gd name="T6" fmla="*/ 2 w 30"/>
                  <a:gd name="T7" fmla="*/ 1 h 23"/>
                  <a:gd name="T8" fmla="*/ 1 w 30"/>
                  <a:gd name="T9" fmla="*/ 0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2" y="0"/>
                    </a:moveTo>
                    <a:lnTo>
                      <a:pt x="0" y="21"/>
                    </a:lnTo>
                    <a:lnTo>
                      <a:pt x="29" y="23"/>
                    </a:lnTo>
                    <a:lnTo>
                      <a:pt x="30" y="1"/>
                    </a:lnTo>
                    <a:lnTo>
                      <a:pt x="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1" name="Freeform 838"/>
              <p:cNvSpPr>
                <a:spLocks/>
              </p:cNvSpPr>
              <p:nvPr/>
            </p:nvSpPr>
            <p:spPr bwMode="auto">
              <a:xfrm>
                <a:off x="2236" y="1712"/>
                <a:ext cx="37" cy="13"/>
              </a:xfrm>
              <a:custGeom>
                <a:avLst/>
                <a:gdLst>
                  <a:gd name="T0" fmla="*/ 0 w 73"/>
                  <a:gd name="T1" fmla="*/ 0 h 26"/>
                  <a:gd name="T2" fmla="*/ 0 w 73"/>
                  <a:gd name="T3" fmla="*/ 1 h 26"/>
                  <a:gd name="T4" fmla="*/ 3 w 73"/>
                  <a:gd name="T5" fmla="*/ 1 h 26"/>
                  <a:gd name="T6" fmla="*/ 3 w 73"/>
                  <a:gd name="T7" fmla="*/ 1 h 26"/>
                  <a:gd name="T8" fmla="*/ 0 w 73"/>
                  <a:gd name="T9" fmla="*/ 0 h 26"/>
                  <a:gd name="T10" fmla="*/ 0 60000 65536"/>
                  <a:gd name="T11" fmla="*/ 0 60000 65536"/>
                  <a:gd name="T12" fmla="*/ 0 60000 65536"/>
                  <a:gd name="T13" fmla="*/ 0 60000 65536"/>
                  <a:gd name="T14" fmla="*/ 0 60000 65536"/>
                  <a:gd name="T15" fmla="*/ 0 w 73"/>
                  <a:gd name="T16" fmla="*/ 0 h 26"/>
                  <a:gd name="T17" fmla="*/ 73 w 73"/>
                  <a:gd name="T18" fmla="*/ 26 h 26"/>
                </a:gdLst>
                <a:ahLst/>
                <a:cxnLst>
                  <a:cxn ang="T10">
                    <a:pos x="T0" y="T1"/>
                  </a:cxn>
                  <a:cxn ang="T11">
                    <a:pos x="T2" y="T3"/>
                  </a:cxn>
                  <a:cxn ang="T12">
                    <a:pos x="T4" y="T5"/>
                  </a:cxn>
                  <a:cxn ang="T13">
                    <a:pos x="T6" y="T7"/>
                  </a:cxn>
                  <a:cxn ang="T14">
                    <a:pos x="T8" y="T9"/>
                  </a:cxn>
                </a:cxnLst>
                <a:rect l="T15" t="T16" r="T17" b="T18"/>
                <a:pathLst>
                  <a:path w="73" h="26">
                    <a:moveTo>
                      <a:pt x="0" y="0"/>
                    </a:moveTo>
                    <a:lnTo>
                      <a:pt x="0" y="22"/>
                    </a:lnTo>
                    <a:lnTo>
                      <a:pt x="73" y="26"/>
                    </a:lnTo>
                    <a:lnTo>
                      <a:pt x="73" y="4"/>
                    </a:lnTo>
                    <a:lnTo>
                      <a:pt x="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2" name="Freeform 839"/>
              <p:cNvSpPr>
                <a:spLocks/>
              </p:cNvSpPr>
              <p:nvPr/>
            </p:nvSpPr>
            <p:spPr bwMode="auto">
              <a:xfrm>
                <a:off x="2273" y="1714"/>
                <a:ext cx="16" cy="12"/>
              </a:xfrm>
              <a:custGeom>
                <a:avLst/>
                <a:gdLst>
                  <a:gd name="T0" fmla="*/ 0 w 33"/>
                  <a:gd name="T1" fmla="*/ 0 h 23"/>
                  <a:gd name="T2" fmla="*/ 0 w 33"/>
                  <a:gd name="T3" fmla="*/ 1 h 23"/>
                  <a:gd name="T4" fmla="*/ 0 w 33"/>
                  <a:gd name="T5" fmla="*/ 1 h 23"/>
                  <a:gd name="T6" fmla="*/ 1 w 33"/>
                  <a:gd name="T7" fmla="*/ 1 h 23"/>
                  <a:gd name="T8" fmla="*/ 0 w 33"/>
                  <a:gd name="T9" fmla="*/ 0 h 23"/>
                  <a:gd name="T10" fmla="*/ 0 60000 65536"/>
                  <a:gd name="T11" fmla="*/ 0 60000 65536"/>
                  <a:gd name="T12" fmla="*/ 0 60000 65536"/>
                  <a:gd name="T13" fmla="*/ 0 60000 65536"/>
                  <a:gd name="T14" fmla="*/ 0 60000 65536"/>
                  <a:gd name="T15" fmla="*/ 0 w 33"/>
                  <a:gd name="T16" fmla="*/ 0 h 23"/>
                  <a:gd name="T17" fmla="*/ 33 w 33"/>
                  <a:gd name="T18" fmla="*/ 23 h 23"/>
                </a:gdLst>
                <a:ahLst/>
                <a:cxnLst>
                  <a:cxn ang="T10">
                    <a:pos x="T0" y="T1"/>
                  </a:cxn>
                  <a:cxn ang="T11">
                    <a:pos x="T2" y="T3"/>
                  </a:cxn>
                  <a:cxn ang="T12">
                    <a:pos x="T4" y="T5"/>
                  </a:cxn>
                  <a:cxn ang="T13">
                    <a:pos x="T6" y="T7"/>
                  </a:cxn>
                  <a:cxn ang="T14">
                    <a:pos x="T8" y="T9"/>
                  </a:cxn>
                </a:cxnLst>
                <a:rect l="T15" t="T16" r="T17" b="T18"/>
                <a:pathLst>
                  <a:path w="33" h="23">
                    <a:moveTo>
                      <a:pt x="2" y="0"/>
                    </a:moveTo>
                    <a:lnTo>
                      <a:pt x="0" y="22"/>
                    </a:lnTo>
                    <a:lnTo>
                      <a:pt x="31" y="23"/>
                    </a:lnTo>
                    <a:lnTo>
                      <a:pt x="33" y="2"/>
                    </a:lnTo>
                    <a:lnTo>
                      <a:pt x="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3" name="Freeform 840"/>
              <p:cNvSpPr>
                <a:spLocks/>
              </p:cNvSpPr>
              <p:nvPr/>
            </p:nvSpPr>
            <p:spPr bwMode="auto">
              <a:xfrm>
                <a:off x="2288" y="1713"/>
                <a:ext cx="14" cy="13"/>
              </a:xfrm>
              <a:custGeom>
                <a:avLst/>
                <a:gdLst>
                  <a:gd name="T0" fmla="*/ 0 w 28"/>
                  <a:gd name="T1" fmla="*/ 1 h 25"/>
                  <a:gd name="T2" fmla="*/ 1 w 28"/>
                  <a:gd name="T3" fmla="*/ 1 h 25"/>
                  <a:gd name="T4" fmla="*/ 1 w 28"/>
                  <a:gd name="T5" fmla="*/ 1 h 25"/>
                  <a:gd name="T6" fmla="*/ 1 w 28"/>
                  <a:gd name="T7" fmla="*/ 0 h 25"/>
                  <a:gd name="T8" fmla="*/ 0 w 28"/>
                  <a:gd name="T9" fmla="*/ 1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4"/>
                    </a:moveTo>
                    <a:lnTo>
                      <a:pt x="2" y="25"/>
                    </a:lnTo>
                    <a:lnTo>
                      <a:pt x="28" y="22"/>
                    </a:lnTo>
                    <a:lnTo>
                      <a:pt x="27" y="0"/>
                    </a:lnTo>
                    <a:lnTo>
                      <a:pt x="0" y="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4" name="Freeform 841"/>
              <p:cNvSpPr>
                <a:spLocks/>
              </p:cNvSpPr>
              <p:nvPr/>
            </p:nvSpPr>
            <p:spPr bwMode="auto">
              <a:xfrm>
                <a:off x="2301" y="1710"/>
                <a:ext cx="42" cy="14"/>
              </a:xfrm>
              <a:custGeom>
                <a:avLst/>
                <a:gdLst>
                  <a:gd name="T0" fmla="*/ 0 w 82"/>
                  <a:gd name="T1" fmla="*/ 0 h 29"/>
                  <a:gd name="T2" fmla="*/ 1 w 82"/>
                  <a:gd name="T3" fmla="*/ 0 h 29"/>
                  <a:gd name="T4" fmla="*/ 3 w 82"/>
                  <a:gd name="T5" fmla="*/ 0 h 29"/>
                  <a:gd name="T6" fmla="*/ 3 w 82"/>
                  <a:gd name="T7" fmla="*/ 0 h 29"/>
                  <a:gd name="T8" fmla="*/ 0 w 82"/>
                  <a:gd name="T9" fmla="*/ 0 h 29"/>
                  <a:gd name="T10" fmla="*/ 0 60000 65536"/>
                  <a:gd name="T11" fmla="*/ 0 60000 65536"/>
                  <a:gd name="T12" fmla="*/ 0 60000 65536"/>
                  <a:gd name="T13" fmla="*/ 0 60000 65536"/>
                  <a:gd name="T14" fmla="*/ 0 60000 65536"/>
                  <a:gd name="T15" fmla="*/ 0 w 82"/>
                  <a:gd name="T16" fmla="*/ 0 h 29"/>
                  <a:gd name="T17" fmla="*/ 82 w 82"/>
                  <a:gd name="T18" fmla="*/ 29 h 29"/>
                </a:gdLst>
                <a:ahLst/>
                <a:cxnLst>
                  <a:cxn ang="T10">
                    <a:pos x="T0" y="T1"/>
                  </a:cxn>
                  <a:cxn ang="T11">
                    <a:pos x="T2" y="T3"/>
                  </a:cxn>
                  <a:cxn ang="T12">
                    <a:pos x="T4" y="T5"/>
                  </a:cxn>
                  <a:cxn ang="T13">
                    <a:pos x="T6" y="T7"/>
                  </a:cxn>
                  <a:cxn ang="T14">
                    <a:pos x="T8" y="T9"/>
                  </a:cxn>
                </a:cxnLst>
                <a:rect l="T15" t="T16" r="T17" b="T18"/>
                <a:pathLst>
                  <a:path w="82" h="29">
                    <a:moveTo>
                      <a:pt x="0" y="7"/>
                    </a:moveTo>
                    <a:lnTo>
                      <a:pt x="1" y="29"/>
                    </a:lnTo>
                    <a:lnTo>
                      <a:pt x="82" y="22"/>
                    </a:lnTo>
                    <a:lnTo>
                      <a:pt x="81" y="0"/>
                    </a:lnTo>
                    <a:lnTo>
                      <a:pt x="0" y="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5" name="Freeform 842"/>
              <p:cNvSpPr>
                <a:spLocks/>
              </p:cNvSpPr>
              <p:nvPr/>
            </p:nvSpPr>
            <p:spPr bwMode="auto">
              <a:xfrm>
                <a:off x="2342" y="1709"/>
                <a:ext cx="11" cy="11"/>
              </a:xfrm>
              <a:custGeom>
                <a:avLst/>
                <a:gdLst>
                  <a:gd name="T0" fmla="*/ 0 w 23"/>
                  <a:gd name="T1" fmla="*/ 0 h 24"/>
                  <a:gd name="T2" fmla="*/ 0 w 23"/>
                  <a:gd name="T3" fmla="*/ 0 h 24"/>
                  <a:gd name="T4" fmla="*/ 0 w 23"/>
                  <a:gd name="T5" fmla="*/ 0 h 24"/>
                  <a:gd name="T6" fmla="*/ 0 w 23"/>
                  <a:gd name="T7" fmla="*/ 0 h 24"/>
                  <a:gd name="T8" fmla="*/ 0 w 23"/>
                  <a:gd name="T9" fmla="*/ 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
                    </a:moveTo>
                    <a:lnTo>
                      <a:pt x="1" y="24"/>
                    </a:lnTo>
                    <a:lnTo>
                      <a:pt x="23" y="22"/>
                    </a:lnTo>
                    <a:lnTo>
                      <a:pt x="21" y="0"/>
                    </a:lnTo>
                    <a:lnTo>
                      <a:pt x="0" y="2"/>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6" name="Freeform 843"/>
              <p:cNvSpPr>
                <a:spLocks/>
              </p:cNvSpPr>
              <p:nvPr/>
            </p:nvSpPr>
            <p:spPr bwMode="auto">
              <a:xfrm>
                <a:off x="2352" y="1707"/>
                <a:ext cx="10" cy="12"/>
              </a:xfrm>
              <a:custGeom>
                <a:avLst/>
                <a:gdLst>
                  <a:gd name="T0" fmla="*/ 0 w 20"/>
                  <a:gd name="T1" fmla="*/ 0 h 25"/>
                  <a:gd name="T2" fmla="*/ 1 w 20"/>
                  <a:gd name="T3" fmla="*/ 0 h 25"/>
                  <a:gd name="T4" fmla="*/ 1 w 20"/>
                  <a:gd name="T5" fmla="*/ 0 h 25"/>
                  <a:gd name="T6" fmla="*/ 1 w 20"/>
                  <a:gd name="T7" fmla="*/ 0 h 25"/>
                  <a:gd name="T8" fmla="*/ 0 w 20"/>
                  <a:gd name="T9" fmla="*/ 0 h 25"/>
                  <a:gd name="T10" fmla="*/ 0 60000 65536"/>
                  <a:gd name="T11" fmla="*/ 0 60000 65536"/>
                  <a:gd name="T12" fmla="*/ 0 60000 65536"/>
                  <a:gd name="T13" fmla="*/ 0 60000 65536"/>
                  <a:gd name="T14" fmla="*/ 0 60000 65536"/>
                  <a:gd name="T15" fmla="*/ 0 w 20"/>
                  <a:gd name="T16" fmla="*/ 0 h 25"/>
                  <a:gd name="T17" fmla="*/ 20 w 20"/>
                  <a:gd name="T18" fmla="*/ 25 h 25"/>
                </a:gdLst>
                <a:ahLst/>
                <a:cxnLst>
                  <a:cxn ang="T10">
                    <a:pos x="T0" y="T1"/>
                  </a:cxn>
                  <a:cxn ang="T11">
                    <a:pos x="T2" y="T3"/>
                  </a:cxn>
                  <a:cxn ang="T12">
                    <a:pos x="T4" y="T5"/>
                  </a:cxn>
                  <a:cxn ang="T13">
                    <a:pos x="T6" y="T7"/>
                  </a:cxn>
                  <a:cxn ang="T14">
                    <a:pos x="T8" y="T9"/>
                  </a:cxn>
                </a:cxnLst>
                <a:rect l="T15" t="T16" r="T17" b="T18"/>
                <a:pathLst>
                  <a:path w="20" h="25">
                    <a:moveTo>
                      <a:pt x="0" y="3"/>
                    </a:moveTo>
                    <a:lnTo>
                      <a:pt x="4" y="25"/>
                    </a:lnTo>
                    <a:lnTo>
                      <a:pt x="20" y="21"/>
                    </a:lnTo>
                    <a:lnTo>
                      <a:pt x="16" y="0"/>
                    </a:lnTo>
                    <a:lnTo>
                      <a:pt x="0" y="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7" name="Freeform 844"/>
              <p:cNvSpPr>
                <a:spLocks/>
              </p:cNvSpPr>
              <p:nvPr/>
            </p:nvSpPr>
            <p:spPr bwMode="auto">
              <a:xfrm>
                <a:off x="2358" y="1699"/>
                <a:ext cx="22" cy="18"/>
              </a:xfrm>
              <a:custGeom>
                <a:avLst/>
                <a:gdLst>
                  <a:gd name="T0" fmla="*/ 0 w 45"/>
                  <a:gd name="T1" fmla="*/ 1 h 36"/>
                  <a:gd name="T2" fmla="*/ 0 w 45"/>
                  <a:gd name="T3" fmla="*/ 2 h 36"/>
                  <a:gd name="T4" fmla="*/ 1 w 45"/>
                  <a:gd name="T5" fmla="*/ 1 h 36"/>
                  <a:gd name="T6" fmla="*/ 1 w 45"/>
                  <a:gd name="T7" fmla="*/ 0 h 36"/>
                  <a:gd name="T8" fmla="*/ 0 w 45"/>
                  <a:gd name="T9" fmla="*/ 1 h 36"/>
                  <a:gd name="T10" fmla="*/ 0 60000 65536"/>
                  <a:gd name="T11" fmla="*/ 0 60000 65536"/>
                  <a:gd name="T12" fmla="*/ 0 60000 65536"/>
                  <a:gd name="T13" fmla="*/ 0 60000 65536"/>
                  <a:gd name="T14" fmla="*/ 0 60000 65536"/>
                  <a:gd name="T15" fmla="*/ 0 w 45"/>
                  <a:gd name="T16" fmla="*/ 0 h 36"/>
                  <a:gd name="T17" fmla="*/ 45 w 45"/>
                  <a:gd name="T18" fmla="*/ 36 h 36"/>
                </a:gdLst>
                <a:ahLst/>
                <a:cxnLst>
                  <a:cxn ang="T10">
                    <a:pos x="T0" y="T1"/>
                  </a:cxn>
                  <a:cxn ang="T11">
                    <a:pos x="T2" y="T3"/>
                  </a:cxn>
                  <a:cxn ang="T12">
                    <a:pos x="T4" y="T5"/>
                  </a:cxn>
                  <a:cxn ang="T13">
                    <a:pos x="T6" y="T7"/>
                  </a:cxn>
                  <a:cxn ang="T14">
                    <a:pos x="T8" y="T9"/>
                  </a:cxn>
                </a:cxnLst>
                <a:rect l="T15" t="T16" r="T17" b="T18"/>
                <a:pathLst>
                  <a:path w="45" h="36">
                    <a:moveTo>
                      <a:pt x="0" y="18"/>
                    </a:moveTo>
                    <a:lnTo>
                      <a:pt x="11" y="36"/>
                    </a:lnTo>
                    <a:lnTo>
                      <a:pt x="45" y="18"/>
                    </a:lnTo>
                    <a:lnTo>
                      <a:pt x="34" y="0"/>
                    </a:lnTo>
                    <a:lnTo>
                      <a:pt x="0" y="1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8" name="Freeform 845"/>
              <p:cNvSpPr>
                <a:spLocks/>
              </p:cNvSpPr>
              <p:nvPr/>
            </p:nvSpPr>
            <p:spPr bwMode="auto">
              <a:xfrm>
                <a:off x="2377" y="1691"/>
                <a:ext cx="33" cy="18"/>
              </a:xfrm>
              <a:custGeom>
                <a:avLst/>
                <a:gdLst>
                  <a:gd name="T0" fmla="*/ 0 w 66"/>
                  <a:gd name="T1" fmla="*/ 1 h 36"/>
                  <a:gd name="T2" fmla="*/ 1 w 66"/>
                  <a:gd name="T3" fmla="*/ 2 h 36"/>
                  <a:gd name="T4" fmla="*/ 3 w 66"/>
                  <a:gd name="T5" fmla="*/ 1 h 36"/>
                  <a:gd name="T6" fmla="*/ 2 w 66"/>
                  <a:gd name="T7" fmla="*/ 0 h 36"/>
                  <a:gd name="T8" fmla="*/ 0 w 66"/>
                  <a:gd name="T9" fmla="*/ 1 h 36"/>
                  <a:gd name="T10" fmla="*/ 0 60000 65536"/>
                  <a:gd name="T11" fmla="*/ 0 60000 65536"/>
                  <a:gd name="T12" fmla="*/ 0 60000 65536"/>
                  <a:gd name="T13" fmla="*/ 0 60000 65536"/>
                  <a:gd name="T14" fmla="*/ 0 60000 65536"/>
                  <a:gd name="T15" fmla="*/ 0 w 66"/>
                  <a:gd name="T16" fmla="*/ 0 h 36"/>
                  <a:gd name="T17" fmla="*/ 66 w 66"/>
                  <a:gd name="T18" fmla="*/ 36 h 36"/>
                </a:gdLst>
                <a:ahLst/>
                <a:cxnLst>
                  <a:cxn ang="T10">
                    <a:pos x="T0" y="T1"/>
                  </a:cxn>
                  <a:cxn ang="T11">
                    <a:pos x="T2" y="T3"/>
                  </a:cxn>
                  <a:cxn ang="T12">
                    <a:pos x="T4" y="T5"/>
                  </a:cxn>
                  <a:cxn ang="T13">
                    <a:pos x="T6" y="T7"/>
                  </a:cxn>
                  <a:cxn ang="T14">
                    <a:pos x="T8" y="T9"/>
                  </a:cxn>
                </a:cxnLst>
                <a:rect l="T15" t="T16" r="T17" b="T18"/>
                <a:pathLst>
                  <a:path w="66" h="36">
                    <a:moveTo>
                      <a:pt x="0" y="16"/>
                    </a:moveTo>
                    <a:lnTo>
                      <a:pt x="5" y="36"/>
                    </a:lnTo>
                    <a:lnTo>
                      <a:pt x="66" y="20"/>
                    </a:lnTo>
                    <a:lnTo>
                      <a:pt x="61" y="0"/>
                    </a:lnTo>
                    <a:lnTo>
                      <a:pt x="0" y="1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9" name="Freeform 846"/>
              <p:cNvSpPr>
                <a:spLocks/>
              </p:cNvSpPr>
              <p:nvPr/>
            </p:nvSpPr>
            <p:spPr bwMode="auto">
              <a:xfrm>
                <a:off x="2406" y="1686"/>
                <a:ext cx="15" cy="15"/>
              </a:xfrm>
              <a:custGeom>
                <a:avLst/>
                <a:gdLst>
                  <a:gd name="T0" fmla="*/ 0 w 29"/>
                  <a:gd name="T1" fmla="*/ 1 h 29"/>
                  <a:gd name="T2" fmla="*/ 1 w 29"/>
                  <a:gd name="T3" fmla="*/ 1 h 29"/>
                  <a:gd name="T4" fmla="*/ 1 w 29"/>
                  <a:gd name="T5" fmla="*/ 1 h 29"/>
                  <a:gd name="T6" fmla="*/ 1 w 29"/>
                  <a:gd name="T7" fmla="*/ 0 h 29"/>
                  <a:gd name="T8" fmla="*/ 0 w 29"/>
                  <a:gd name="T9" fmla="*/ 1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0" y="9"/>
                    </a:moveTo>
                    <a:lnTo>
                      <a:pt x="9" y="29"/>
                    </a:lnTo>
                    <a:lnTo>
                      <a:pt x="29" y="20"/>
                    </a:lnTo>
                    <a:lnTo>
                      <a:pt x="20" y="0"/>
                    </a:lnTo>
                    <a:lnTo>
                      <a:pt x="0" y="9"/>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0" name="Freeform 847"/>
              <p:cNvSpPr>
                <a:spLocks/>
              </p:cNvSpPr>
              <p:nvPr/>
            </p:nvSpPr>
            <p:spPr bwMode="auto">
              <a:xfrm>
                <a:off x="2415" y="1667"/>
                <a:ext cx="37" cy="28"/>
              </a:xfrm>
              <a:custGeom>
                <a:avLst/>
                <a:gdLst>
                  <a:gd name="T0" fmla="*/ 0 w 73"/>
                  <a:gd name="T1" fmla="*/ 2 h 55"/>
                  <a:gd name="T2" fmla="*/ 1 w 73"/>
                  <a:gd name="T3" fmla="*/ 2 h 55"/>
                  <a:gd name="T4" fmla="*/ 3 w 73"/>
                  <a:gd name="T5" fmla="*/ 1 h 55"/>
                  <a:gd name="T6" fmla="*/ 2 w 73"/>
                  <a:gd name="T7" fmla="*/ 0 h 55"/>
                  <a:gd name="T8" fmla="*/ 0 w 73"/>
                  <a:gd name="T9" fmla="*/ 2 h 55"/>
                  <a:gd name="T10" fmla="*/ 0 60000 65536"/>
                  <a:gd name="T11" fmla="*/ 0 60000 65536"/>
                  <a:gd name="T12" fmla="*/ 0 60000 65536"/>
                  <a:gd name="T13" fmla="*/ 0 60000 65536"/>
                  <a:gd name="T14" fmla="*/ 0 60000 65536"/>
                  <a:gd name="T15" fmla="*/ 0 w 73"/>
                  <a:gd name="T16" fmla="*/ 0 h 55"/>
                  <a:gd name="T17" fmla="*/ 73 w 73"/>
                  <a:gd name="T18" fmla="*/ 55 h 55"/>
                </a:gdLst>
                <a:ahLst/>
                <a:cxnLst>
                  <a:cxn ang="T10">
                    <a:pos x="T0" y="T1"/>
                  </a:cxn>
                  <a:cxn ang="T11">
                    <a:pos x="T2" y="T3"/>
                  </a:cxn>
                  <a:cxn ang="T12">
                    <a:pos x="T4" y="T5"/>
                  </a:cxn>
                  <a:cxn ang="T13">
                    <a:pos x="T6" y="T7"/>
                  </a:cxn>
                  <a:cxn ang="T14">
                    <a:pos x="T8" y="T9"/>
                  </a:cxn>
                </a:cxnLst>
                <a:rect l="T15" t="T16" r="T17" b="T18"/>
                <a:pathLst>
                  <a:path w="73" h="55">
                    <a:moveTo>
                      <a:pt x="0" y="37"/>
                    </a:moveTo>
                    <a:lnTo>
                      <a:pt x="11" y="55"/>
                    </a:lnTo>
                    <a:lnTo>
                      <a:pt x="73" y="18"/>
                    </a:lnTo>
                    <a:lnTo>
                      <a:pt x="63" y="0"/>
                    </a:lnTo>
                    <a:lnTo>
                      <a:pt x="0" y="3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1" name="Freeform 848"/>
              <p:cNvSpPr>
                <a:spLocks/>
              </p:cNvSpPr>
              <p:nvPr/>
            </p:nvSpPr>
            <p:spPr bwMode="auto">
              <a:xfrm>
                <a:off x="2447" y="1666"/>
                <a:ext cx="9" cy="10"/>
              </a:xfrm>
              <a:custGeom>
                <a:avLst/>
                <a:gdLst>
                  <a:gd name="T0" fmla="*/ 0 w 18"/>
                  <a:gd name="T1" fmla="*/ 0 h 22"/>
                  <a:gd name="T2" fmla="*/ 1 w 18"/>
                  <a:gd name="T3" fmla="*/ 0 h 22"/>
                  <a:gd name="T4" fmla="*/ 1 w 18"/>
                  <a:gd name="T5" fmla="*/ 0 h 22"/>
                  <a:gd name="T6" fmla="*/ 1 w 18"/>
                  <a:gd name="T7" fmla="*/ 0 h 22"/>
                  <a:gd name="T8" fmla="*/ 0 w 18"/>
                  <a:gd name="T9" fmla="*/ 0 h 22"/>
                  <a:gd name="T10" fmla="*/ 0 60000 65536"/>
                  <a:gd name="T11" fmla="*/ 0 60000 65536"/>
                  <a:gd name="T12" fmla="*/ 0 60000 65536"/>
                  <a:gd name="T13" fmla="*/ 0 60000 65536"/>
                  <a:gd name="T14" fmla="*/ 0 60000 65536"/>
                  <a:gd name="T15" fmla="*/ 0 w 18"/>
                  <a:gd name="T16" fmla="*/ 0 h 22"/>
                  <a:gd name="T17" fmla="*/ 18 w 18"/>
                  <a:gd name="T18" fmla="*/ 22 h 22"/>
                </a:gdLst>
                <a:ahLst/>
                <a:cxnLst>
                  <a:cxn ang="T10">
                    <a:pos x="T0" y="T1"/>
                  </a:cxn>
                  <a:cxn ang="T11">
                    <a:pos x="T2" y="T3"/>
                  </a:cxn>
                  <a:cxn ang="T12">
                    <a:pos x="T4" y="T5"/>
                  </a:cxn>
                  <a:cxn ang="T13">
                    <a:pos x="T6" y="T7"/>
                  </a:cxn>
                  <a:cxn ang="T14">
                    <a:pos x="T8" y="T9"/>
                  </a:cxn>
                </a:cxnLst>
                <a:rect l="T15" t="T16" r="T17" b="T18"/>
                <a:pathLst>
                  <a:path w="18" h="22">
                    <a:moveTo>
                      <a:pt x="0" y="4"/>
                    </a:moveTo>
                    <a:lnTo>
                      <a:pt x="12" y="22"/>
                    </a:lnTo>
                    <a:lnTo>
                      <a:pt x="18" y="18"/>
                    </a:lnTo>
                    <a:lnTo>
                      <a:pt x="5" y="0"/>
                    </a:lnTo>
                    <a:lnTo>
                      <a:pt x="0" y="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2" name="Freeform 849"/>
              <p:cNvSpPr>
                <a:spLocks/>
              </p:cNvSpPr>
              <p:nvPr/>
            </p:nvSpPr>
            <p:spPr bwMode="auto">
              <a:xfrm>
                <a:off x="2450" y="1642"/>
                <a:ext cx="35" cy="32"/>
              </a:xfrm>
              <a:custGeom>
                <a:avLst/>
                <a:gdLst>
                  <a:gd name="T0" fmla="*/ 0 w 72"/>
                  <a:gd name="T1" fmla="*/ 1 h 65"/>
                  <a:gd name="T2" fmla="*/ 0 w 72"/>
                  <a:gd name="T3" fmla="*/ 2 h 65"/>
                  <a:gd name="T4" fmla="*/ 2 w 72"/>
                  <a:gd name="T5" fmla="*/ 0 h 65"/>
                  <a:gd name="T6" fmla="*/ 1 w 72"/>
                  <a:gd name="T7" fmla="*/ 0 h 65"/>
                  <a:gd name="T8" fmla="*/ 0 w 72"/>
                  <a:gd name="T9" fmla="*/ 1 h 65"/>
                  <a:gd name="T10" fmla="*/ 0 60000 65536"/>
                  <a:gd name="T11" fmla="*/ 0 60000 65536"/>
                  <a:gd name="T12" fmla="*/ 0 60000 65536"/>
                  <a:gd name="T13" fmla="*/ 0 60000 65536"/>
                  <a:gd name="T14" fmla="*/ 0 60000 65536"/>
                  <a:gd name="T15" fmla="*/ 0 w 72"/>
                  <a:gd name="T16" fmla="*/ 0 h 65"/>
                  <a:gd name="T17" fmla="*/ 72 w 72"/>
                  <a:gd name="T18" fmla="*/ 65 h 65"/>
                </a:gdLst>
                <a:ahLst/>
                <a:cxnLst>
                  <a:cxn ang="T10">
                    <a:pos x="T0" y="T1"/>
                  </a:cxn>
                  <a:cxn ang="T11">
                    <a:pos x="T2" y="T3"/>
                  </a:cxn>
                  <a:cxn ang="T12">
                    <a:pos x="T4" y="T5"/>
                  </a:cxn>
                  <a:cxn ang="T13">
                    <a:pos x="T6" y="T7"/>
                  </a:cxn>
                  <a:cxn ang="T14">
                    <a:pos x="T8" y="T9"/>
                  </a:cxn>
                </a:cxnLst>
                <a:rect l="T15" t="T16" r="T17" b="T18"/>
                <a:pathLst>
                  <a:path w="72" h="65">
                    <a:moveTo>
                      <a:pt x="0" y="47"/>
                    </a:moveTo>
                    <a:lnTo>
                      <a:pt x="13" y="65"/>
                    </a:lnTo>
                    <a:lnTo>
                      <a:pt x="72" y="18"/>
                    </a:lnTo>
                    <a:lnTo>
                      <a:pt x="59" y="0"/>
                    </a:lnTo>
                    <a:lnTo>
                      <a:pt x="0" y="4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3" name="Freeform 850"/>
              <p:cNvSpPr>
                <a:spLocks/>
              </p:cNvSpPr>
              <p:nvPr/>
            </p:nvSpPr>
            <p:spPr bwMode="auto">
              <a:xfrm>
                <a:off x="2480" y="1639"/>
                <a:ext cx="10" cy="13"/>
              </a:xfrm>
              <a:custGeom>
                <a:avLst/>
                <a:gdLst>
                  <a:gd name="T0" fmla="*/ 0 w 20"/>
                  <a:gd name="T1" fmla="*/ 1 h 25"/>
                  <a:gd name="T2" fmla="*/ 1 w 20"/>
                  <a:gd name="T3" fmla="*/ 1 h 25"/>
                  <a:gd name="T4" fmla="*/ 1 w 20"/>
                  <a:gd name="T5" fmla="*/ 1 h 25"/>
                  <a:gd name="T6" fmla="*/ 1 w 20"/>
                  <a:gd name="T7" fmla="*/ 0 h 25"/>
                  <a:gd name="T8" fmla="*/ 0 w 20"/>
                  <a:gd name="T9" fmla="*/ 1 h 25"/>
                  <a:gd name="T10" fmla="*/ 0 60000 65536"/>
                  <a:gd name="T11" fmla="*/ 0 60000 65536"/>
                  <a:gd name="T12" fmla="*/ 0 60000 65536"/>
                  <a:gd name="T13" fmla="*/ 0 60000 65536"/>
                  <a:gd name="T14" fmla="*/ 0 60000 65536"/>
                  <a:gd name="T15" fmla="*/ 0 w 20"/>
                  <a:gd name="T16" fmla="*/ 0 h 25"/>
                  <a:gd name="T17" fmla="*/ 20 w 20"/>
                  <a:gd name="T18" fmla="*/ 25 h 25"/>
                </a:gdLst>
                <a:ahLst/>
                <a:cxnLst>
                  <a:cxn ang="T10">
                    <a:pos x="T0" y="T1"/>
                  </a:cxn>
                  <a:cxn ang="T11">
                    <a:pos x="T2" y="T3"/>
                  </a:cxn>
                  <a:cxn ang="T12">
                    <a:pos x="T4" y="T5"/>
                  </a:cxn>
                  <a:cxn ang="T13">
                    <a:pos x="T6" y="T7"/>
                  </a:cxn>
                  <a:cxn ang="T14">
                    <a:pos x="T8" y="T9"/>
                  </a:cxn>
                </a:cxnLst>
                <a:rect l="T15" t="T16" r="T17" b="T18"/>
                <a:pathLst>
                  <a:path w="20" h="25">
                    <a:moveTo>
                      <a:pt x="0" y="5"/>
                    </a:moveTo>
                    <a:lnTo>
                      <a:pt x="9" y="25"/>
                    </a:lnTo>
                    <a:lnTo>
                      <a:pt x="20" y="20"/>
                    </a:lnTo>
                    <a:lnTo>
                      <a:pt x="11" y="0"/>
                    </a:lnTo>
                    <a:lnTo>
                      <a:pt x="0" y="5"/>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4" name="Freeform 851"/>
              <p:cNvSpPr>
                <a:spLocks/>
              </p:cNvSpPr>
              <p:nvPr/>
            </p:nvSpPr>
            <p:spPr bwMode="auto">
              <a:xfrm>
                <a:off x="2485" y="1634"/>
                <a:ext cx="12" cy="14"/>
              </a:xfrm>
              <a:custGeom>
                <a:avLst/>
                <a:gdLst>
                  <a:gd name="T0" fmla="*/ 0 w 25"/>
                  <a:gd name="T1" fmla="*/ 0 h 29"/>
                  <a:gd name="T2" fmla="*/ 0 w 25"/>
                  <a:gd name="T3" fmla="*/ 0 h 29"/>
                  <a:gd name="T4" fmla="*/ 0 w 25"/>
                  <a:gd name="T5" fmla="*/ 0 h 29"/>
                  <a:gd name="T6" fmla="*/ 0 w 25"/>
                  <a:gd name="T7" fmla="*/ 0 h 29"/>
                  <a:gd name="T8" fmla="*/ 0 w 25"/>
                  <a:gd name="T9" fmla="*/ 0 h 29"/>
                  <a:gd name="T10" fmla="*/ 0 60000 65536"/>
                  <a:gd name="T11" fmla="*/ 0 60000 65536"/>
                  <a:gd name="T12" fmla="*/ 0 60000 65536"/>
                  <a:gd name="T13" fmla="*/ 0 60000 65536"/>
                  <a:gd name="T14" fmla="*/ 0 60000 65536"/>
                  <a:gd name="T15" fmla="*/ 0 w 25"/>
                  <a:gd name="T16" fmla="*/ 0 h 29"/>
                  <a:gd name="T17" fmla="*/ 25 w 25"/>
                  <a:gd name="T18" fmla="*/ 29 h 29"/>
                </a:gdLst>
                <a:ahLst/>
                <a:cxnLst>
                  <a:cxn ang="T10">
                    <a:pos x="T0" y="T1"/>
                  </a:cxn>
                  <a:cxn ang="T11">
                    <a:pos x="T2" y="T3"/>
                  </a:cxn>
                  <a:cxn ang="T12">
                    <a:pos x="T4" y="T5"/>
                  </a:cxn>
                  <a:cxn ang="T13">
                    <a:pos x="T6" y="T7"/>
                  </a:cxn>
                  <a:cxn ang="T14">
                    <a:pos x="T8" y="T9"/>
                  </a:cxn>
                </a:cxnLst>
                <a:rect l="T15" t="T16" r="T17" b="T18"/>
                <a:pathLst>
                  <a:path w="25" h="29">
                    <a:moveTo>
                      <a:pt x="0" y="11"/>
                    </a:moveTo>
                    <a:lnTo>
                      <a:pt x="13" y="29"/>
                    </a:lnTo>
                    <a:lnTo>
                      <a:pt x="25" y="18"/>
                    </a:lnTo>
                    <a:lnTo>
                      <a:pt x="13" y="0"/>
                    </a:lnTo>
                    <a:lnTo>
                      <a:pt x="0" y="11"/>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5" name="Freeform 852"/>
              <p:cNvSpPr>
                <a:spLocks/>
              </p:cNvSpPr>
              <p:nvPr/>
            </p:nvSpPr>
            <p:spPr bwMode="auto">
              <a:xfrm>
                <a:off x="2491" y="1615"/>
                <a:ext cx="39" cy="28"/>
              </a:xfrm>
              <a:custGeom>
                <a:avLst/>
                <a:gdLst>
                  <a:gd name="T0" fmla="*/ 0 w 79"/>
                  <a:gd name="T1" fmla="*/ 2 h 56"/>
                  <a:gd name="T2" fmla="*/ 0 w 79"/>
                  <a:gd name="T3" fmla="*/ 2 h 56"/>
                  <a:gd name="T4" fmla="*/ 2 w 79"/>
                  <a:gd name="T5" fmla="*/ 1 h 56"/>
                  <a:gd name="T6" fmla="*/ 2 w 79"/>
                  <a:gd name="T7" fmla="*/ 0 h 56"/>
                  <a:gd name="T8" fmla="*/ 0 w 79"/>
                  <a:gd name="T9" fmla="*/ 2 h 56"/>
                  <a:gd name="T10" fmla="*/ 0 60000 65536"/>
                  <a:gd name="T11" fmla="*/ 0 60000 65536"/>
                  <a:gd name="T12" fmla="*/ 0 60000 65536"/>
                  <a:gd name="T13" fmla="*/ 0 60000 65536"/>
                  <a:gd name="T14" fmla="*/ 0 60000 65536"/>
                  <a:gd name="T15" fmla="*/ 0 w 79"/>
                  <a:gd name="T16" fmla="*/ 0 h 56"/>
                  <a:gd name="T17" fmla="*/ 79 w 79"/>
                  <a:gd name="T18" fmla="*/ 56 h 56"/>
                </a:gdLst>
                <a:ahLst/>
                <a:cxnLst>
                  <a:cxn ang="T10">
                    <a:pos x="T0" y="T1"/>
                  </a:cxn>
                  <a:cxn ang="T11">
                    <a:pos x="T2" y="T3"/>
                  </a:cxn>
                  <a:cxn ang="T12">
                    <a:pos x="T4" y="T5"/>
                  </a:cxn>
                  <a:cxn ang="T13">
                    <a:pos x="T6" y="T7"/>
                  </a:cxn>
                  <a:cxn ang="T14">
                    <a:pos x="T8" y="T9"/>
                  </a:cxn>
                </a:cxnLst>
                <a:rect l="T15" t="T16" r="T17" b="T18"/>
                <a:pathLst>
                  <a:path w="79" h="56">
                    <a:moveTo>
                      <a:pt x="0" y="38"/>
                    </a:moveTo>
                    <a:lnTo>
                      <a:pt x="10" y="56"/>
                    </a:lnTo>
                    <a:lnTo>
                      <a:pt x="79" y="18"/>
                    </a:lnTo>
                    <a:lnTo>
                      <a:pt x="68" y="0"/>
                    </a:lnTo>
                    <a:lnTo>
                      <a:pt x="0" y="3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6" name="Freeform 853"/>
              <p:cNvSpPr>
                <a:spLocks/>
              </p:cNvSpPr>
              <p:nvPr/>
            </p:nvSpPr>
            <p:spPr bwMode="auto">
              <a:xfrm>
                <a:off x="2525" y="1603"/>
                <a:ext cx="25" cy="21"/>
              </a:xfrm>
              <a:custGeom>
                <a:avLst/>
                <a:gdLst>
                  <a:gd name="T0" fmla="*/ 0 w 50"/>
                  <a:gd name="T1" fmla="*/ 0 h 43"/>
                  <a:gd name="T2" fmla="*/ 1 w 50"/>
                  <a:gd name="T3" fmla="*/ 1 h 43"/>
                  <a:gd name="T4" fmla="*/ 2 w 50"/>
                  <a:gd name="T5" fmla="*/ 0 h 43"/>
                  <a:gd name="T6" fmla="*/ 2 w 50"/>
                  <a:gd name="T7" fmla="*/ 0 h 43"/>
                  <a:gd name="T8" fmla="*/ 0 w 50"/>
                  <a:gd name="T9" fmla="*/ 0 h 43"/>
                  <a:gd name="T10" fmla="*/ 0 60000 65536"/>
                  <a:gd name="T11" fmla="*/ 0 60000 65536"/>
                  <a:gd name="T12" fmla="*/ 0 60000 65536"/>
                  <a:gd name="T13" fmla="*/ 0 60000 65536"/>
                  <a:gd name="T14" fmla="*/ 0 60000 65536"/>
                  <a:gd name="T15" fmla="*/ 0 w 50"/>
                  <a:gd name="T16" fmla="*/ 0 h 43"/>
                  <a:gd name="T17" fmla="*/ 50 w 50"/>
                  <a:gd name="T18" fmla="*/ 43 h 43"/>
                </a:gdLst>
                <a:ahLst/>
                <a:cxnLst>
                  <a:cxn ang="T10">
                    <a:pos x="T0" y="T1"/>
                  </a:cxn>
                  <a:cxn ang="T11">
                    <a:pos x="T2" y="T3"/>
                  </a:cxn>
                  <a:cxn ang="T12">
                    <a:pos x="T4" y="T5"/>
                  </a:cxn>
                  <a:cxn ang="T13">
                    <a:pos x="T6" y="T7"/>
                  </a:cxn>
                  <a:cxn ang="T14">
                    <a:pos x="T8" y="T9"/>
                  </a:cxn>
                </a:cxnLst>
                <a:rect l="T15" t="T16" r="T17" b="T18"/>
                <a:pathLst>
                  <a:path w="50" h="43">
                    <a:moveTo>
                      <a:pt x="0" y="25"/>
                    </a:moveTo>
                    <a:lnTo>
                      <a:pt x="11" y="43"/>
                    </a:lnTo>
                    <a:lnTo>
                      <a:pt x="50" y="18"/>
                    </a:lnTo>
                    <a:lnTo>
                      <a:pt x="39" y="0"/>
                    </a:lnTo>
                    <a:lnTo>
                      <a:pt x="0" y="25"/>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7" name="Freeform 854"/>
              <p:cNvSpPr>
                <a:spLocks/>
              </p:cNvSpPr>
              <p:nvPr/>
            </p:nvSpPr>
            <p:spPr bwMode="auto">
              <a:xfrm>
                <a:off x="2546" y="1595"/>
                <a:ext cx="31" cy="18"/>
              </a:xfrm>
              <a:custGeom>
                <a:avLst/>
                <a:gdLst>
                  <a:gd name="T0" fmla="*/ 0 w 61"/>
                  <a:gd name="T1" fmla="*/ 1 h 34"/>
                  <a:gd name="T2" fmla="*/ 1 w 61"/>
                  <a:gd name="T3" fmla="*/ 2 h 34"/>
                  <a:gd name="T4" fmla="*/ 2 w 61"/>
                  <a:gd name="T5" fmla="*/ 1 h 34"/>
                  <a:gd name="T6" fmla="*/ 2 w 61"/>
                  <a:gd name="T7" fmla="*/ 0 h 34"/>
                  <a:gd name="T8" fmla="*/ 0 w 61"/>
                  <a:gd name="T9" fmla="*/ 1 h 34"/>
                  <a:gd name="T10" fmla="*/ 0 60000 65536"/>
                  <a:gd name="T11" fmla="*/ 0 60000 65536"/>
                  <a:gd name="T12" fmla="*/ 0 60000 65536"/>
                  <a:gd name="T13" fmla="*/ 0 60000 65536"/>
                  <a:gd name="T14" fmla="*/ 0 60000 65536"/>
                  <a:gd name="T15" fmla="*/ 0 w 61"/>
                  <a:gd name="T16" fmla="*/ 0 h 34"/>
                  <a:gd name="T17" fmla="*/ 61 w 61"/>
                  <a:gd name="T18" fmla="*/ 34 h 34"/>
                </a:gdLst>
                <a:ahLst/>
                <a:cxnLst>
                  <a:cxn ang="T10">
                    <a:pos x="T0" y="T1"/>
                  </a:cxn>
                  <a:cxn ang="T11">
                    <a:pos x="T2" y="T3"/>
                  </a:cxn>
                  <a:cxn ang="T12">
                    <a:pos x="T4" y="T5"/>
                  </a:cxn>
                  <a:cxn ang="T13">
                    <a:pos x="T6" y="T7"/>
                  </a:cxn>
                  <a:cxn ang="T14">
                    <a:pos x="T8" y="T9"/>
                  </a:cxn>
                </a:cxnLst>
                <a:rect l="T15" t="T16" r="T17" b="T18"/>
                <a:pathLst>
                  <a:path w="61" h="34">
                    <a:moveTo>
                      <a:pt x="0" y="13"/>
                    </a:moveTo>
                    <a:lnTo>
                      <a:pt x="5" y="34"/>
                    </a:lnTo>
                    <a:lnTo>
                      <a:pt x="61" y="22"/>
                    </a:lnTo>
                    <a:lnTo>
                      <a:pt x="56" y="0"/>
                    </a:lnTo>
                    <a:lnTo>
                      <a:pt x="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8" name="Freeform 855"/>
              <p:cNvSpPr>
                <a:spLocks/>
              </p:cNvSpPr>
              <p:nvPr/>
            </p:nvSpPr>
            <p:spPr bwMode="auto">
              <a:xfrm>
                <a:off x="2574" y="1593"/>
                <a:ext cx="16" cy="13"/>
              </a:xfrm>
              <a:custGeom>
                <a:avLst/>
                <a:gdLst>
                  <a:gd name="T0" fmla="*/ 0 w 32"/>
                  <a:gd name="T1" fmla="*/ 0 h 27"/>
                  <a:gd name="T2" fmla="*/ 1 w 32"/>
                  <a:gd name="T3" fmla="*/ 0 h 27"/>
                  <a:gd name="T4" fmla="*/ 1 w 32"/>
                  <a:gd name="T5" fmla="*/ 0 h 27"/>
                  <a:gd name="T6" fmla="*/ 1 w 32"/>
                  <a:gd name="T7" fmla="*/ 0 h 27"/>
                  <a:gd name="T8" fmla="*/ 0 w 32"/>
                  <a:gd name="T9" fmla="*/ 0 h 27"/>
                  <a:gd name="T10" fmla="*/ 0 60000 65536"/>
                  <a:gd name="T11" fmla="*/ 0 60000 65536"/>
                  <a:gd name="T12" fmla="*/ 0 60000 65536"/>
                  <a:gd name="T13" fmla="*/ 0 60000 65536"/>
                  <a:gd name="T14" fmla="*/ 0 60000 65536"/>
                  <a:gd name="T15" fmla="*/ 0 w 32"/>
                  <a:gd name="T16" fmla="*/ 0 h 27"/>
                  <a:gd name="T17" fmla="*/ 32 w 32"/>
                  <a:gd name="T18" fmla="*/ 27 h 27"/>
                </a:gdLst>
                <a:ahLst/>
                <a:cxnLst>
                  <a:cxn ang="T10">
                    <a:pos x="T0" y="T1"/>
                  </a:cxn>
                  <a:cxn ang="T11">
                    <a:pos x="T2" y="T3"/>
                  </a:cxn>
                  <a:cxn ang="T12">
                    <a:pos x="T4" y="T5"/>
                  </a:cxn>
                  <a:cxn ang="T13">
                    <a:pos x="T6" y="T7"/>
                  </a:cxn>
                  <a:cxn ang="T14">
                    <a:pos x="T8" y="T9"/>
                  </a:cxn>
                </a:cxnLst>
                <a:rect l="T15" t="T16" r="T17" b="T18"/>
                <a:pathLst>
                  <a:path w="32" h="27">
                    <a:moveTo>
                      <a:pt x="0" y="7"/>
                    </a:moveTo>
                    <a:lnTo>
                      <a:pt x="5" y="27"/>
                    </a:lnTo>
                    <a:lnTo>
                      <a:pt x="32" y="19"/>
                    </a:lnTo>
                    <a:lnTo>
                      <a:pt x="27" y="0"/>
                    </a:lnTo>
                    <a:lnTo>
                      <a:pt x="0" y="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9" name="Freeform 856"/>
              <p:cNvSpPr>
                <a:spLocks/>
              </p:cNvSpPr>
              <p:nvPr/>
            </p:nvSpPr>
            <p:spPr bwMode="auto">
              <a:xfrm>
                <a:off x="2588" y="1586"/>
                <a:ext cx="26" cy="17"/>
              </a:xfrm>
              <a:custGeom>
                <a:avLst/>
                <a:gdLst>
                  <a:gd name="T0" fmla="*/ 0 w 52"/>
                  <a:gd name="T1" fmla="*/ 1 h 32"/>
                  <a:gd name="T2" fmla="*/ 1 w 52"/>
                  <a:gd name="T3" fmla="*/ 2 h 32"/>
                  <a:gd name="T4" fmla="*/ 2 w 52"/>
                  <a:gd name="T5" fmla="*/ 1 h 32"/>
                  <a:gd name="T6" fmla="*/ 2 w 52"/>
                  <a:gd name="T7" fmla="*/ 0 h 32"/>
                  <a:gd name="T8" fmla="*/ 0 w 52"/>
                  <a:gd name="T9" fmla="*/ 1 h 32"/>
                  <a:gd name="T10" fmla="*/ 0 60000 65536"/>
                  <a:gd name="T11" fmla="*/ 0 60000 65536"/>
                  <a:gd name="T12" fmla="*/ 0 60000 65536"/>
                  <a:gd name="T13" fmla="*/ 0 60000 65536"/>
                  <a:gd name="T14" fmla="*/ 0 60000 65536"/>
                  <a:gd name="T15" fmla="*/ 0 w 52"/>
                  <a:gd name="T16" fmla="*/ 0 h 32"/>
                  <a:gd name="T17" fmla="*/ 52 w 52"/>
                  <a:gd name="T18" fmla="*/ 32 h 32"/>
                </a:gdLst>
                <a:ahLst/>
                <a:cxnLst>
                  <a:cxn ang="T10">
                    <a:pos x="T0" y="T1"/>
                  </a:cxn>
                  <a:cxn ang="T11">
                    <a:pos x="T2" y="T3"/>
                  </a:cxn>
                  <a:cxn ang="T12">
                    <a:pos x="T4" y="T5"/>
                  </a:cxn>
                  <a:cxn ang="T13">
                    <a:pos x="T6" y="T7"/>
                  </a:cxn>
                  <a:cxn ang="T14">
                    <a:pos x="T8" y="T9"/>
                  </a:cxn>
                </a:cxnLst>
                <a:rect l="T15" t="T16" r="T17" b="T18"/>
                <a:pathLst>
                  <a:path w="52" h="32">
                    <a:moveTo>
                      <a:pt x="0" y="13"/>
                    </a:moveTo>
                    <a:lnTo>
                      <a:pt x="5" y="32"/>
                    </a:lnTo>
                    <a:lnTo>
                      <a:pt x="52" y="20"/>
                    </a:lnTo>
                    <a:lnTo>
                      <a:pt x="46" y="0"/>
                    </a:lnTo>
                    <a:lnTo>
                      <a:pt x="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0" name="Freeform 857"/>
              <p:cNvSpPr>
                <a:spLocks/>
              </p:cNvSpPr>
              <p:nvPr/>
            </p:nvSpPr>
            <p:spPr bwMode="auto">
              <a:xfrm>
                <a:off x="1831" y="1058"/>
                <a:ext cx="15" cy="13"/>
              </a:xfrm>
              <a:custGeom>
                <a:avLst/>
                <a:gdLst>
                  <a:gd name="T0" fmla="*/ 0 w 30"/>
                  <a:gd name="T1" fmla="*/ 0 h 27"/>
                  <a:gd name="T2" fmla="*/ 1 w 30"/>
                  <a:gd name="T3" fmla="*/ 0 h 27"/>
                  <a:gd name="T4" fmla="*/ 1 w 30"/>
                  <a:gd name="T5" fmla="*/ 0 h 27"/>
                  <a:gd name="T6" fmla="*/ 1 w 30"/>
                  <a:gd name="T7" fmla="*/ 0 h 27"/>
                  <a:gd name="T8" fmla="*/ 0 w 30"/>
                  <a:gd name="T9" fmla="*/ 0 h 27"/>
                  <a:gd name="T10" fmla="*/ 0 60000 65536"/>
                  <a:gd name="T11" fmla="*/ 0 60000 65536"/>
                  <a:gd name="T12" fmla="*/ 0 60000 65536"/>
                  <a:gd name="T13" fmla="*/ 0 60000 65536"/>
                  <a:gd name="T14" fmla="*/ 0 60000 65536"/>
                  <a:gd name="T15" fmla="*/ 0 w 30"/>
                  <a:gd name="T16" fmla="*/ 0 h 27"/>
                  <a:gd name="T17" fmla="*/ 30 w 30"/>
                  <a:gd name="T18" fmla="*/ 27 h 27"/>
                </a:gdLst>
                <a:ahLst/>
                <a:cxnLst>
                  <a:cxn ang="T10">
                    <a:pos x="T0" y="T1"/>
                  </a:cxn>
                  <a:cxn ang="T11">
                    <a:pos x="T2" y="T3"/>
                  </a:cxn>
                  <a:cxn ang="T12">
                    <a:pos x="T4" y="T5"/>
                  </a:cxn>
                  <a:cxn ang="T13">
                    <a:pos x="T6" y="T7"/>
                  </a:cxn>
                  <a:cxn ang="T14">
                    <a:pos x="T8" y="T9"/>
                  </a:cxn>
                </a:cxnLst>
                <a:rect l="T15" t="T16" r="T17" b="T18"/>
                <a:pathLst>
                  <a:path w="30" h="27">
                    <a:moveTo>
                      <a:pt x="0" y="8"/>
                    </a:moveTo>
                    <a:lnTo>
                      <a:pt x="7" y="27"/>
                    </a:lnTo>
                    <a:lnTo>
                      <a:pt x="30" y="20"/>
                    </a:lnTo>
                    <a:lnTo>
                      <a:pt x="23" y="0"/>
                    </a:lnTo>
                    <a:lnTo>
                      <a:pt x="0" y="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1" name="Freeform 858"/>
              <p:cNvSpPr>
                <a:spLocks/>
              </p:cNvSpPr>
              <p:nvPr/>
            </p:nvSpPr>
            <p:spPr bwMode="auto">
              <a:xfrm>
                <a:off x="1843" y="1046"/>
                <a:ext cx="46" cy="22"/>
              </a:xfrm>
              <a:custGeom>
                <a:avLst/>
                <a:gdLst>
                  <a:gd name="T0" fmla="*/ 0 w 91"/>
                  <a:gd name="T1" fmla="*/ 1 h 43"/>
                  <a:gd name="T2" fmla="*/ 1 w 91"/>
                  <a:gd name="T3" fmla="*/ 2 h 43"/>
                  <a:gd name="T4" fmla="*/ 3 w 91"/>
                  <a:gd name="T5" fmla="*/ 1 h 43"/>
                  <a:gd name="T6" fmla="*/ 3 w 91"/>
                  <a:gd name="T7" fmla="*/ 0 h 43"/>
                  <a:gd name="T8" fmla="*/ 0 w 91"/>
                  <a:gd name="T9" fmla="*/ 1 h 43"/>
                  <a:gd name="T10" fmla="*/ 0 60000 65536"/>
                  <a:gd name="T11" fmla="*/ 0 60000 65536"/>
                  <a:gd name="T12" fmla="*/ 0 60000 65536"/>
                  <a:gd name="T13" fmla="*/ 0 60000 65536"/>
                  <a:gd name="T14" fmla="*/ 0 60000 65536"/>
                  <a:gd name="T15" fmla="*/ 0 w 91"/>
                  <a:gd name="T16" fmla="*/ 0 h 43"/>
                  <a:gd name="T17" fmla="*/ 91 w 91"/>
                  <a:gd name="T18" fmla="*/ 43 h 43"/>
                </a:gdLst>
                <a:ahLst/>
                <a:cxnLst>
                  <a:cxn ang="T10">
                    <a:pos x="T0" y="T1"/>
                  </a:cxn>
                  <a:cxn ang="T11">
                    <a:pos x="T2" y="T3"/>
                  </a:cxn>
                  <a:cxn ang="T12">
                    <a:pos x="T4" y="T5"/>
                  </a:cxn>
                  <a:cxn ang="T13">
                    <a:pos x="T6" y="T7"/>
                  </a:cxn>
                  <a:cxn ang="T14">
                    <a:pos x="T8" y="T9"/>
                  </a:cxn>
                </a:cxnLst>
                <a:rect l="T15" t="T16" r="T17" b="T18"/>
                <a:pathLst>
                  <a:path w="91" h="43">
                    <a:moveTo>
                      <a:pt x="0" y="23"/>
                    </a:moveTo>
                    <a:lnTo>
                      <a:pt x="5" y="43"/>
                    </a:lnTo>
                    <a:lnTo>
                      <a:pt x="91" y="20"/>
                    </a:lnTo>
                    <a:lnTo>
                      <a:pt x="86" y="0"/>
                    </a:lnTo>
                    <a:lnTo>
                      <a:pt x="0" y="2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2" name="Freeform 859"/>
              <p:cNvSpPr>
                <a:spLocks/>
              </p:cNvSpPr>
              <p:nvPr/>
            </p:nvSpPr>
            <p:spPr bwMode="auto">
              <a:xfrm>
                <a:off x="1886" y="1043"/>
                <a:ext cx="10" cy="13"/>
              </a:xfrm>
              <a:custGeom>
                <a:avLst/>
                <a:gdLst>
                  <a:gd name="T0" fmla="*/ 0 w 22"/>
                  <a:gd name="T1" fmla="*/ 1 h 25"/>
                  <a:gd name="T2" fmla="*/ 0 w 22"/>
                  <a:gd name="T3" fmla="*/ 1 h 25"/>
                  <a:gd name="T4" fmla="*/ 0 w 22"/>
                  <a:gd name="T5" fmla="*/ 1 h 25"/>
                  <a:gd name="T6" fmla="*/ 0 w 22"/>
                  <a:gd name="T7" fmla="*/ 0 h 25"/>
                  <a:gd name="T8" fmla="*/ 0 w 22"/>
                  <a:gd name="T9" fmla="*/ 1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5"/>
                    </a:moveTo>
                    <a:lnTo>
                      <a:pt x="7" y="25"/>
                    </a:lnTo>
                    <a:lnTo>
                      <a:pt x="22" y="19"/>
                    </a:lnTo>
                    <a:lnTo>
                      <a:pt x="15" y="0"/>
                    </a:lnTo>
                    <a:lnTo>
                      <a:pt x="0" y="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3" name="Freeform 860"/>
              <p:cNvSpPr>
                <a:spLocks/>
              </p:cNvSpPr>
              <p:nvPr/>
            </p:nvSpPr>
            <p:spPr bwMode="auto">
              <a:xfrm>
                <a:off x="1893" y="1042"/>
                <a:ext cx="6" cy="11"/>
              </a:xfrm>
              <a:custGeom>
                <a:avLst/>
                <a:gdLst>
                  <a:gd name="T0" fmla="*/ 0 w 12"/>
                  <a:gd name="T1" fmla="*/ 1 h 21"/>
                  <a:gd name="T2" fmla="*/ 1 w 12"/>
                  <a:gd name="T3" fmla="*/ 1 h 21"/>
                  <a:gd name="T4" fmla="*/ 1 w 12"/>
                  <a:gd name="T5" fmla="*/ 1 h 21"/>
                  <a:gd name="T6" fmla="*/ 1 w 12"/>
                  <a:gd name="T7" fmla="*/ 0 h 21"/>
                  <a:gd name="T8" fmla="*/ 0 w 12"/>
                  <a:gd name="T9" fmla="*/ 1 h 21"/>
                  <a:gd name="T10" fmla="*/ 0 60000 65536"/>
                  <a:gd name="T11" fmla="*/ 0 60000 65536"/>
                  <a:gd name="T12" fmla="*/ 0 60000 65536"/>
                  <a:gd name="T13" fmla="*/ 0 60000 65536"/>
                  <a:gd name="T14" fmla="*/ 0 60000 65536"/>
                  <a:gd name="T15" fmla="*/ 0 w 12"/>
                  <a:gd name="T16" fmla="*/ 0 h 21"/>
                  <a:gd name="T17" fmla="*/ 12 w 12"/>
                  <a:gd name="T18" fmla="*/ 21 h 21"/>
                </a:gdLst>
                <a:ahLst/>
                <a:cxnLst>
                  <a:cxn ang="T10">
                    <a:pos x="T0" y="T1"/>
                  </a:cxn>
                  <a:cxn ang="T11">
                    <a:pos x="T2" y="T3"/>
                  </a:cxn>
                  <a:cxn ang="T12">
                    <a:pos x="T4" y="T5"/>
                  </a:cxn>
                  <a:cxn ang="T13">
                    <a:pos x="T6" y="T7"/>
                  </a:cxn>
                  <a:cxn ang="T14">
                    <a:pos x="T8" y="T9"/>
                  </a:cxn>
                </a:cxnLst>
                <a:rect l="T15" t="T16" r="T17" b="T18"/>
                <a:pathLst>
                  <a:path w="12" h="21">
                    <a:moveTo>
                      <a:pt x="0" y="2"/>
                    </a:moveTo>
                    <a:lnTo>
                      <a:pt x="7" y="21"/>
                    </a:lnTo>
                    <a:lnTo>
                      <a:pt x="12" y="20"/>
                    </a:lnTo>
                    <a:lnTo>
                      <a:pt x="5" y="0"/>
                    </a:lnTo>
                    <a:lnTo>
                      <a:pt x="0" y="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4" name="Freeform 861"/>
              <p:cNvSpPr>
                <a:spLocks/>
              </p:cNvSpPr>
              <p:nvPr/>
            </p:nvSpPr>
            <p:spPr bwMode="auto">
              <a:xfrm>
                <a:off x="1895" y="1038"/>
                <a:ext cx="12" cy="13"/>
              </a:xfrm>
              <a:custGeom>
                <a:avLst/>
                <a:gdLst>
                  <a:gd name="T0" fmla="*/ 0 w 25"/>
                  <a:gd name="T1" fmla="*/ 0 h 27"/>
                  <a:gd name="T2" fmla="*/ 0 w 25"/>
                  <a:gd name="T3" fmla="*/ 0 h 27"/>
                  <a:gd name="T4" fmla="*/ 0 w 25"/>
                  <a:gd name="T5" fmla="*/ 0 h 27"/>
                  <a:gd name="T6" fmla="*/ 0 w 25"/>
                  <a:gd name="T7" fmla="*/ 0 h 27"/>
                  <a:gd name="T8" fmla="*/ 0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0" y="9"/>
                    </a:moveTo>
                    <a:lnTo>
                      <a:pt x="11" y="27"/>
                    </a:lnTo>
                    <a:lnTo>
                      <a:pt x="25" y="18"/>
                    </a:lnTo>
                    <a:lnTo>
                      <a:pt x="15" y="0"/>
                    </a:lnTo>
                    <a:lnTo>
                      <a:pt x="0" y="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5" name="Freeform 862"/>
              <p:cNvSpPr>
                <a:spLocks/>
              </p:cNvSpPr>
              <p:nvPr/>
            </p:nvSpPr>
            <p:spPr bwMode="auto">
              <a:xfrm>
                <a:off x="1902" y="1020"/>
                <a:ext cx="37" cy="27"/>
              </a:xfrm>
              <a:custGeom>
                <a:avLst/>
                <a:gdLst>
                  <a:gd name="T0" fmla="*/ 0 w 73"/>
                  <a:gd name="T1" fmla="*/ 2 h 54"/>
                  <a:gd name="T2" fmla="*/ 1 w 73"/>
                  <a:gd name="T3" fmla="*/ 2 h 54"/>
                  <a:gd name="T4" fmla="*/ 3 w 73"/>
                  <a:gd name="T5" fmla="*/ 1 h 54"/>
                  <a:gd name="T6" fmla="*/ 2 w 73"/>
                  <a:gd name="T7" fmla="*/ 0 h 54"/>
                  <a:gd name="T8" fmla="*/ 0 w 73"/>
                  <a:gd name="T9" fmla="*/ 2 h 54"/>
                  <a:gd name="T10" fmla="*/ 0 60000 65536"/>
                  <a:gd name="T11" fmla="*/ 0 60000 65536"/>
                  <a:gd name="T12" fmla="*/ 0 60000 65536"/>
                  <a:gd name="T13" fmla="*/ 0 60000 65536"/>
                  <a:gd name="T14" fmla="*/ 0 60000 65536"/>
                  <a:gd name="T15" fmla="*/ 0 w 73"/>
                  <a:gd name="T16" fmla="*/ 0 h 54"/>
                  <a:gd name="T17" fmla="*/ 73 w 73"/>
                  <a:gd name="T18" fmla="*/ 54 h 54"/>
                </a:gdLst>
                <a:ahLst/>
                <a:cxnLst>
                  <a:cxn ang="T10">
                    <a:pos x="T0" y="T1"/>
                  </a:cxn>
                  <a:cxn ang="T11">
                    <a:pos x="T2" y="T3"/>
                  </a:cxn>
                  <a:cxn ang="T12">
                    <a:pos x="T4" y="T5"/>
                  </a:cxn>
                  <a:cxn ang="T13">
                    <a:pos x="T6" y="T7"/>
                  </a:cxn>
                  <a:cxn ang="T14">
                    <a:pos x="T8" y="T9"/>
                  </a:cxn>
                </a:cxnLst>
                <a:rect l="T15" t="T16" r="T17" b="T18"/>
                <a:pathLst>
                  <a:path w="73" h="54">
                    <a:moveTo>
                      <a:pt x="0" y="36"/>
                    </a:moveTo>
                    <a:lnTo>
                      <a:pt x="10" y="54"/>
                    </a:lnTo>
                    <a:lnTo>
                      <a:pt x="73" y="18"/>
                    </a:lnTo>
                    <a:lnTo>
                      <a:pt x="62" y="0"/>
                    </a:lnTo>
                    <a:lnTo>
                      <a:pt x="0" y="3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6" name="Freeform 863"/>
              <p:cNvSpPr>
                <a:spLocks/>
              </p:cNvSpPr>
              <p:nvPr/>
            </p:nvSpPr>
            <p:spPr bwMode="auto">
              <a:xfrm>
                <a:off x="1934" y="1007"/>
                <a:ext cx="31" cy="23"/>
              </a:xfrm>
              <a:custGeom>
                <a:avLst/>
                <a:gdLst>
                  <a:gd name="T0" fmla="*/ 0 w 61"/>
                  <a:gd name="T1" fmla="*/ 1 h 45"/>
                  <a:gd name="T2" fmla="*/ 1 w 61"/>
                  <a:gd name="T3" fmla="*/ 2 h 45"/>
                  <a:gd name="T4" fmla="*/ 2 w 61"/>
                  <a:gd name="T5" fmla="*/ 1 h 45"/>
                  <a:gd name="T6" fmla="*/ 2 w 61"/>
                  <a:gd name="T7" fmla="*/ 0 h 45"/>
                  <a:gd name="T8" fmla="*/ 0 w 61"/>
                  <a:gd name="T9" fmla="*/ 1 h 45"/>
                  <a:gd name="T10" fmla="*/ 0 60000 65536"/>
                  <a:gd name="T11" fmla="*/ 0 60000 65536"/>
                  <a:gd name="T12" fmla="*/ 0 60000 65536"/>
                  <a:gd name="T13" fmla="*/ 0 60000 65536"/>
                  <a:gd name="T14" fmla="*/ 0 60000 65536"/>
                  <a:gd name="T15" fmla="*/ 0 w 61"/>
                  <a:gd name="T16" fmla="*/ 0 h 45"/>
                  <a:gd name="T17" fmla="*/ 61 w 61"/>
                  <a:gd name="T18" fmla="*/ 45 h 45"/>
                </a:gdLst>
                <a:ahLst/>
                <a:cxnLst>
                  <a:cxn ang="T10">
                    <a:pos x="T0" y="T1"/>
                  </a:cxn>
                  <a:cxn ang="T11">
                    <a:pos x="T2" y="T3"/>
                  </a:cxn>
                  <a:cxn ang="T12">
                    <a:pos x="T4" y="T5"/>
                  </a:cxn>
                  <a:cxn ang="T13">
                    <a:pos x="T6" y="T7"/>
                  </a:cxn>
                  <a:cxn ang="T14">
                    <a:pos x="T8" y="T9"/>
                  </a:cxn>
                </a:cxnLst>
                <a:rect l="T15" t="T16" r="T17" b="T18"/>
                <a:pathLst>
                  <a:path w="61" h="45">
                    <a:moveTo>
                      <a:pt x="0" y="25"/>
                    </a:moveTo>
                    <a:lnTo>
                      <a:pt x="9" y="45"/>
                    </a:lnTo>
                    <a:lnTo>
                      <a:pt x="61" y="20"/>
                    </a:lnTo>
                    <a:lnTo>
                      <a:pt x="52" y="0"/>
                    </a:lnTo>
                    <a:lnTo>
                      <a:pt x="0" y="2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7" name="Freeform 864"/>
              <p:cNvSpPr>
                <a:spLocks/>
              </p:cNvSpPr>
              <p:nvPr/>
            </p:nvSpPr>
            <p:spPr bwMode="auto">
              <a:xfrm>
                <a:off x="1959" y="998"/>
                <a:ext cx="24" cy="18"/>
              </a:xfrm>
              <a:custGeom>
                <a:avLst/>
                <a:gdLst>
                  <a:gd name="T0" fmla="*/ 0 w 47"/>
                  <a:gd name="T1" fmla="*/ 0 h 38"/>
                  <a:gd name="T2" fmla="*/ 1 w 47"/>
                  <a:gd name="T3" fmla="*/ 1 h 38"/>
                  <a:gd name="T4" fmla="*/ 2 w 47"/>
                  <a:gd name="T5" fmla="*/ 0 h 38"/>
                  <a:gd name="T6" fmla="*/ 2 w 47"/>
                  <a:gd name="T7" fmla="*/ 0 h 38"/>
                  <a:gd name="T8" fmla="*/ 0 w 47"/>
                  <a:gd name="T9" fmla="*/ 0 h 38"/>
                  <a:gd name="T10" fmla="*/ 0 60000 65536"/>
                  <a:gd name="T11" fmla="*/ 0 60000 65536"/>
                  <a:gd name="T12" fmla="*/ 0 60000 65536"/>
                  <a:gd name="T13" fmla="*/ 0 60000 65536"/>
                  <a:gd name="T14" fmla="*/ 0 60000 65536"/>
                  <a:gd name="T15" fmla="*/ 0 w 47"/>
                  <a:gd name="T16" fmla="*/ 0 h 38"/>
                  <a:gd name="T17" fmla="*/ 47 w 47"/>
                  <a:gd name="T18" fmla="*/ 38 h 38"/>
                </a:gdLst>
                <a:ahLst/>
                <a:cxnLst>
                  <a:cxn ang="T10">
                    <a:pos x="T0" y="T1"/>
                  </a:cxn>
                  <a:cxn ang="T11">
                    <a:pos x="T2" y="T3"/>
                  </a:cxn>
                  <a:cxn ang="T12">
                    <a:pos x="T4" y="T5"/>
                  </a:cxn>
                  <a:cxn ang="T13">
                    <a:pos x="T6" y="T7"/>
                  </a:cxn>
                  <a:cxn ang="T14">
                    <a:pos x="T8" y="T9"/>
                  </a:cxn>
                </a:cxnLst>
                <a:rect l="T15" t="T16" r="T17" b="T18"/>
                <a:pathLst>
                  <a:path w="47" h="38">
                    <a:moveTo>
                      <a:pt x="0" y="20"/>
                    </a:moveTo>
                    <a:lnTo>
                      <a:pt x="11" y="38"/>
                    </a:lnTo>
                    <a:lnTo>
                      <a:pt x="47" y="18"/>
                    </a:lnTo>
                    <a:lnTo>
                      <a:pt x="36" y="0"/>
                    </a:lnTo>
                    <a:lnTo>
                      <a:pt x="0" y="2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8" name="Freeform 865"/>
              <p:cNvSpPr>
                <a:spLocks/>
              </p:cNvSpPr>
              <p:nvPr/>
            </p:nvSpPr>
            <p:spPr bwMode="auto">
              <a:xfrm>
                <a:off x="1978" y="980"/>
                <a:ext cx="45" cy="27"/>
              </a:xfrm>
              <a:custGeom>
                <a:avLst/>
                <a:gdLst>
                  <a:gd name="T0" fmla="*/ 0 w 90"/>
                  <a:gd name="T1" fmla="*/ 1 h 56"/>
                  <a:gd name="T2" fmla="*/ 1 w 90"/>
                  <a:gd name="T3" fmla="*/ 1 h 56"/>
                  <a:gd name="T4" fmla="*/ 3 w 90"/>
                  <a:gd name="T5" fmla="*/ 0 h 56"/>
                  <a:gd name="T6" fmla="*/ 3 w 90"/>
                  <a:gd name="T7" fmla="*/ 0 h 56"/>
                  <a:gd name="T8" fmla="*/ 0 w 90"/>
                  <a:gd name="T9" fmla="*/ 1 h 56"/>
                  <a:gd name="T10" fmla="*/ 0 60000 65536"/>
                  <a:gd name="T11" fmla="*/ 0 60000 65536"/>
                  <a:gd name="T12" fmla="*/ 0 60000 65536"/>
                  <a:gd name="T13" fmla="*/ 0 60000 65536"/>
                  <a:gd name="T14" fmla="*/ 0 60000 65536"/>
                  <a:gd name="T15" fmla="*/ 0 w 90"/>
                  <a:gd name="T16" fmla="*/ 0 h 56"/>
                  <a:gd name="T17" fmla="*/ 90 w 90"/>
                  <a:gd name="T18" fmla="*/ 56 h 56"/>
                </a:gdLst>
                <a:ahLst/>
                <a:cxnLst>
                  <a:cxn ang="T10">
                    <a:pos x="T0" y="T1"/>
                  </a:cxn>
                  <a:cxn ang="T11">
                    <a:pos x="T2" y="T3"/>
                  </a:cxn>
                  <a:cxn ang="T12">
                    <a:pos x="T4" y="T5"/>
                  </a:cxn>
                  <a:cxn ang="T13">
                    <a:pos x="T6" y="T7"/>
                  </a:cxn>
                  <a:cxn ang="T14">
                    <a:pos x="T8" y="T9"/>
                  </a:cxn>
                </a:cxnLst>
                <a:rect l="T15" t="T16" r="T17" b="T18"/>
                <a:pathLst>
                  <a:path w="90" h="56">
                    <a:moveTo>
                      <a:pt x="0" y="36"/>
                    </a:moveTo>
                    <a:lnTo>
                      <a:pt x="9" y="56"/>
                    </a:lnTo>
                    <a:lnTo>
                      <a:pt x="90" y="20"/>
                    </a:lnTo>
                    <a:lnTo>
                      <a:pt x="81" y="0"/>
                    </a:lnTo>
                    <a:lnTo>
                      <a:pt x="0" y="3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9" name="Freeform 866"/>
              <p:cNvSpPr>
                <a:spLocks/>
              </p:cNvSpPr>
              <p:nvPr/>
            </p:nvSpPr>
            <p:spPr bwMode="auto">
              <a:xfrm>
                <a:off x="2018" y="977"/>
                <a:ext cx="9" cy="12"/>
              </a:xfrm>
              <a:custGeom>
                <a:avLst/>
                <a:gdLst>
                  <a:gd name="T0" fmla="*/ 0 w 20"/>
                  <a:gd name="T1" fmla="*/ 1 h 23"/>
                  <a:gd name="T2" fmla="*/ 0 w 20"/>
                  <a:gd name="T3" fmla="*/ 1 h 23"/>
                  <a:gd name="T4" fmla="*/ 0 w 20"/>
                  <a:gd name="T5" fmla="*/ 1 h 23"/>
                  <a:gd name="T6" fmla="*/ 0 w 20"/>
                  <a:gd name="T7" fmla="*/ 0 h 23"/>
                  <a:gd name="T8" fmla="*/ 0 w 20"/>
                  <a:gd name="T9" fmla="*/ 1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5"/>
                    </a:moveTo>
                    <a:lnTo>
                      <a:pt x="13" y="23"/>
                    </a:lnTo>
                    <a:lnTo>
                      <a:pt x="20" y="18"/>
                    </a:lnTo>
                    <a:lnTo>
                      <a:pt x="7" y="0"/>
                    </a:lnTo>
                    <a:lnTo>
                      <a:pt x="0" y="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0" name="Freeform 867"/>
              <p:cNvSpPr>
                <a:spLocks/>
              </p:cNvSpPr>
              <p:nvPr/>
            </p:nvSpPr>
            <p:spPr bwMode="auto">
              <a:xfrm>
                <a:off x="2023" y="976"/>
                <a:ext cx="6" cy="11"/>
              </a:xfrm>
              <a:custGeom>
                <a:avLst/>
                <a:gdLst>
                  <a:gd name="T0" fmla="*/ 0 w 13"/>
                  <a:gd name="T1" fmla="*/ 1 h 21"/>
                  <a:gd name="T2" fmla="*/ 0 w 13"/>
                  <a:gd name="T3" fmla="*/ 1 h 21"/>
                  <a:gd name="T4" fmla="*/ 0 w 13"/>
                  <a:gd name="T5" fmla="*/ 1 h 21"/>
                  <a:gd name="T6" fmla="*/ 0 w 13"/>
                  <a:gd name="T7" fmla="*/ 0 h 21"/>
                  <a:gd name="T8" fmla="*/ 0 w 13"/>
                  <a:gd name="T9" fmla="*/ 1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0" y="2"/>
                    </a:moveTo>
                    <a:lnTo>
                      <a:pt x="5" y="21"/>
                    </a:lnTo>
                    <a:lnTo>
                      <a:pt x="13" y="20"/>
                    </a:lnTo>
                    <a:lnTo>
                      <a:pt x="7" y="0"/>
                    </a:lnTo>
                    <a:lnTo>
                      <a:pt x="0" y="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1" name="Freeform 868"/>
              <p:cNvSpPr>
                <a:spLocks/>
              </p:cNvSpPr>
              <p:nvPr/>
            </p:nvSpPr>
            <p:spPr bwMode="auto">
              <a:xfrm>
                <a:off x="2025" y="971"/>
                <a:ext cx="13" cy="14"/>
              </a:xfrm>
              <a:custGeom>
                <a:avLst/>
                <a:gdLst>
                  <a:gd name="T0" fmla="*/ 0 w 27"/>
                  <a:gd name="T1" fmla="*/ 1 h 27"/>
                  <a:gd name="T2" fmla="*/ 0 w 27"/>
                  <a:gd name="T3" fmla="*/ 1 h 27"/>
                  <a:gd name="T4" fmla="*/ 0 w 27"/>
                  <a:gd name="T5" fmla="*/ 1 h 27"/>
                  <a:gd name="T6" fmla="*/ 0 w 27"/>
                  <a:gd name="T7" fmla="*/ 0 h 27"/>
                  <a:gd name="T8" fmla="*/ 0 w 27"/>
                  <a:gd name="T9" fmla="*/ 1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0" y="9"/>
                    </a:moveTo>
                    <a:lnTo>
                      <a:pt x="10" y="27"/>
                    </a:lnTo>
                    <a:lnTo>
                      <a:pt x="27" y="18"/>
                    </a:lnTo>
                    <a:lnTo>
                      <a:pt x="16" y="0"/>
                    </a:lnTo>
                    <a:lnTo>
                      <a:pt x="0" y="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2" name="Freeform 869"/>
              <p:cNvSpPr>
                <a:spLocks/>
              </p:cNvSpPr>
              <p:nvPr/>
            </p:nvSpPr>
            <p:spPr bwMode="auto">
              <a:xfrm>
                <a:off x="2033" y="954"/>
                <a:ext cx="36" cy="26"/>
              </a:xfrm>
              <a:custGeom>
                <a:avLst/>
                <a:gdLst>
                  <a:gd name="T0" fmla="*/ 0 w 72"/>
                  <a:gd name="T1" fmla="*/ 1 h 54"/>
                  <a:gd name="T2" fmla="*/ 1 w 72"/>
                  <a:gd name="T3" fmla="*/ 1 h 54"/>
                  <a:gd name="T4" fmla="*/ 3 w 72"/>
                  <a:gd name="T5" fmla="*/ 0 h 54"/>
                  <a:gd name="T6" fmla="*/ 2 w 72"/>
                  <a:gd name="T7" fmla="*/ 0 h 54"/>
                  <a:gd name="T8" fmla="*/ 0 w 72"/>
                  <a:gd name="T9" fmla="*/ 1 h 54"/>
                  <a:gd name="T10" fmla="*/ 0 60000 65536"/>
                  <a:gd name="T11" fmla="*/ 0 60000 65536"/>
                  <a:gd name="T12" fmla="*/ 0 60000 65536"/>
                  <a:gd name="T13" fmla="*/ 0 60000 65536"/>
                  <a:gd name="T14" fmla="*/ 0 60000 65536"/>
                  <a:gd name="T15" fmla="*/ 0 w 72"/>
                  <a:gd name="T16" fmla="*/ 0 h 54"/>
                  <a:gd name="T17" fmla="*/ 72 w 72"/>
                  <a:gd name="T18" fmla="*/ 54 h 54"/>
                </a:gdLst>
                <a:ahLst/>
                <a:cxnLst>
                  <a:cxn ang="T10">
                    <a:pos x="T0" y="T1"/>
                  </a:cxn>
                  <a:cxn ang="T11">
                    <a:pos x="T2" y="T3"/>
                  </a:cxn>
                  <a:cxn ang="T12">
                    <a:pos x="T4" y="T5"/>
                  </a:cxn>
                  <a:cxn ang="T13">
                    <a:pos x="T6" y="T7"/>
                  </a:cxn>
                  <a:cxn ang="T14">
                    <a:pos x="T8" y="T9"/>
                  </a:cxn>
                </a:cxnLst>
                <a:rect l="T15" t="T16" r="T17" b="T18"/>
                <a:pathLst>
                  <a:path w="72" h="54">
                    <a:moveTo>
                      <a:pt x="0" y="36"/>
                    </a:moveTo>
                    <a:lnTo>
                      <a:pt x="11" y="54"/>
                    </a:lnTo>
                    <a:lnTo>
                      <a:pt x="72" y="18"/>
                    </a:lnTo>
                    <a:lnTo>
                      <a:pt x="61" y="0"/>
                    </a:lnTo>
                    <a:lnTo>
                      <a:pt x="0" y="3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3" name="Freeform 870"/>
              <p:cNvSpPr>
                <a:spLocks/>
              </p:cNvSpPr>
              <p:nvPr/>
            </p:nvSpPr>
            <p:spPr bwMode="auto">
              <a:xfrm>
                <a:off x="2064" y="943"/>
                <a:ext cx="31" cy="20"/>
              </a:xfrm>
              <a:custGeom>
                <a:avLst/>
                <a:gdLst>
                  <a:gd name="T0" fmla="*/ 0 w 61"/>
                  <a:gd name="T1" fmla="*/ 0 h 42"/>
                  <a:gd name="T2" fmla="*/ 1 w 61"/>
                  <a:gd name="T3" fmla="*/ 1 h 42"/>
                  <a:gd name="T4" fmla="*/ 2 w 61"/>
                  <a:gd name="T5" fmla="*/ 0 h 42"/>
                  <a:gd name="T6" fmla="*/ 2 w 61"/>
                  <a:gd name="T7" fmla="*/ 0 h 42"/>
                  <a:gd name="T8" fmla="*/ 0 w 61"/>
                  <a:gd name="T9" fmla="*/ 0 h 42"/>
                  <a:gd name="T10" fmla="*/ 0 60000 65536"/>
                  <a:gd name="T11" fmla="*/ 0 60000 65536"/>
                  <a:gd name="T12" fmla="*/ 0 60000 65536"/>
                  <a:gd name="T13" fmla="*/ 0 60000 65536"/>
                  <a:gd name="T14" fmla="*/ 0 60000 65536"/>
                  <a:gd name="T15" fmla="*/ 0 w 61"/>
                  <a:gd name="T16" fmla="*/ 0 h 42"/>
                  <a:gd name="T17" fmla="*/ 61 w 61"/>
                  <a:gd name="T18" fmla="*/ 42 h 42"/>
                </a:gdLst>
                <a:ahLst/>
                <a:cxnLst>
                  <a:cxn ang="T10">
                    <a:pos x="T0" y="T1"/>
                  </a:cxn>
                  <a:cxn ang="T11">
                    <a:pos x="T2" y="T3"/>
                  </a:cxn>
                  <a:cxn ang="T12">
                    <a:pos x="T4" y="T5"/>
                  </a:cxn>
                  <a:cxn ang="T13">
                    <a:pos x="T6" y="T7"/>
                  </a:cxn>
                  <a:cxn ang="T14">
                    <a:pos x="T8" y="T9"/>
                  </a:cxn>
                </a:cxnLst>
                <a:rect l="T15" t="T16" r="T17" b="T18"/>
                <a:pathLst>
                  <a:path w="61" h="42">
                    <a:moveTo>
                      <a:pt x="0" y="22"/>
                    </a:moveTo>
                    <a:lnTo>
                      <a:pt x="9" y="42"/>
                    </a:lnTo>
                    <a:lnTo>
                      <a:pt x="61" y="20"/>
                    </a:lnTo>
                    <a:lnTo>
                      <a:pt x="52" y="0"/>
                    </a:lnTo>
                    <a:lnTo>
                      <a:pt x="0" y="2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4" name="Freeform 871"/>
              <p:cNvSpPr>
                <a:spLocks/>
              </p:cNvSpPr>
              <p:nvPr/>
            </p:nvSpPr>
            <p:spPr bwMode="auto">
              <a:xfrm>
                <a:off x="2091" y="936"/>
                <a:ext cx="24" cy="17"/>
              </a:xfrm>
              <a:custGeom>
                <a:avLst/>
                <a:gdLst>
                  <a:gd name="T0" fmla="*/ 0 w 49"/>
                  <a:gd name="T1" fmla="*/ 1 h 32"/>
                  <a:gd name="T2" fmla="*/ 0 w 49"/>
                  <a:gd name="T3" fmla="*/ 2 h 32"/>
                  <a:gd name="T4" fmla="*/ 1 w 49"/>
                  <a:gd name="T5" fmla="*/ 1 h 32"/>
                  <a:gd name="T6" fmla="*/ 1 w 49"/>
                  <a:gd name="T7" fmla="*/ 0 h 32"/>
                  <a:gd name="T8" fmla="*/ 0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0" y="12"/>
                    </a:moveTo>
                    <a:lnTo>
                      <a:pt x="6" y="32"/>
                    </a:lnTo>
                    <a:lnTo>
                      <a:pt x="49" y="20"/>
                    </a:lnTo>
                    <a:lnTo>
                      <a:pt x="44" y="0"/>
                    </a:lnTo>
                    <a:lnTo>
                      <a:pt x="0" y="1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5" name="Freeform 872"/>
              <p:cNvSpPr>
                <a:spLocks/>
              </p:cNvSpPr>
              <p:nvPr/>
            </p:nvSpPr>
            <p:spPr bwMode="auto">
              <a:xfrm>
                <a:off x="2113" y="929"/>
                <a:ext cx="30" cy="17"/>
              </a:xfrm>
              <a:custGeom>
                <a:avLst/>
                <a:gdLst>
                  <a:gd name="T0" fmla="*/ 0 w 61"/>
                  <a:gd name="T1" fmla="*/ 1 h 34"/>
                  <a:gd name="T2" fmla="*/ 0 w 61"/>
                  <a:gd name="T3" fmla="*/ 2 h 34"/>
                  <a:gd name="T4" fmla="*/ 1 w 61"/>
                  <a:gd name="T5" fmla="*/ 1 h 34"/>
                  <a:gd name="T6" fmla="*/ 1 w 61"/>
                  <a:gd name="T7" fmla="*/ 0 h 34"/>
                  <a:gd name="T8" fmla="*/ 0 w 61"/>
                  <a:gd name="T9" fmla="*/ 1 h 34"/>
                  <a:gd name="T10" fmla="*/ 0 60000 65536"/>
                  <a:gd name="T11" fmla="*/ 0 60000 65536"/>
                  <a:gd name="T12" fmla="*/ 0 60000 65536"/>
                  <a:gd name="T13" fmla="*/ 0 60000 65536"/>
                  <a:gd name="T14" fmla="*/ 0 60000 65536"/>
                  <a:gd name="T15" fmla="*/ 0 w 61"/>
                  <a:gd name="T16" fmla="*/ 0 h 34"/>
                  <a:gd name="T17" fmla="*/ 61 w 61"/>
                  <a:gd name="T18" fmla="*/ 34 h 34"/>
                </a:gdLst>
                <a:ahLst/>
                <a:cxnLst>
                  <a:cxn ang="T10">
                    <a:pos x="T0" y="T1"/>
                  </a:cxn>
                  <a:cxn ang="T11">
                    <a:pos x="T2" y="T3"/>
                  </a:cxn>
                  <a:cxn ang="T12">
                    <a:pos x="T4" y="T5"/>
                  </a:cxn>
                  <a:cxn ang="T13">
                    <a:pos x="T6" y="T7"/>
                  </a:cxn>
                  <a:cxn ang="T14">
                    <a:pos x="T8" y="T9"/>
                  </a:cxn>
                </a:cxnLst>
                <a:rect l="T15" t="T16" r="T17" b="T18"/>
                <a:pathLst>
                  <a:path w="61" h="34">
                    <a:moveTo>
                      <a:pt x="0" y="14"/>
                    </a:moveTo>
                    <a:lnTo>
                      <a:pt x="5" y="34"/>
                    </a:lnTo>
                    <a:lnTo>
                      <a:pt x="61" y="19"/>
                    </a:lnTo>
                    <a:lnTo>
                      <a:pt x="55" y="0"/>
                    </a:lnTo>
                    <a:lnTo>
                      <a:pt x="0" y="1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6" name="Freeform 873"/>
              <p:cNvSpPr>
                <a:spLocks/>
              </p:cNvSpPr>
              <p:nvPr/>
            </p:nvSpPr>
            <p:spPr bwMode="auto">
              <a:xfrm>
                <a:off x="2141" y="926"/>
                <a:ext cx="18" cy="13"/>
              </a:xfrm>
              <a:custGeom>
                <a:avLst/>
                <a:gdLst>
                  <a:gd name="T0" fmla="*/ 0 w 36"/>
                  <a:gd name="T1" fmla="*/ 0 h 27"/>
                  <a:gd name="T2" fmla="*/ 1 w 36"/>
                  <a:gd name="T3" fmla="*/ 0 h 27"/>
                  <a:gd name="T4" fmla="*/ 2 w 36"/>
                  <a:gd name="T5" fmla="*/ 0 h 27"/>
                  <a:gd name="T6" fmla="*/ 1 w 36"/>
                  <a:gd name="T7" fmla="*/ 0 h 27"/>
                  <a:gd name="T8" fmla="*/ 0 w 36"/>
                  <a:gd name="T9" fmla="*/ 0 h 27"/>
                  <a:gd name="T10" fmla="*/ 0 60000 65536"/>
                  <a:gd name="T11" fmla="*/ 0 60000 65536"/>
                  <a:gd name="T12" fmla="*/ 0 60000 65536"/>
                  <a:gd name="T13" fmla="*/ 0 60000 65536"/>
                  <a:gd name="T14" fmla="*/ 0 60000 65536"/>
                  <a:gd name="T15" fmla="*/ 0 w 36"/>
                  <a:gd name="T16" fmla="*/ 0 h 27"/>
                  <a:gd name="T17" fmla="*/ 36 w 36"/>
                  <a:gd name="T18" fmla="*/ 27 h 27"/>
                </a:gdLst>
                <a:ahLst/>
                <a:cxnLst>
                  <a:cxn ang="T10">
                    <a:pos x="T0" y="T1"/>
                  </a:cxn>
                  <a:cxn ang="T11">
                    <a:pos x="T2" y="T3"/>
                  </a:cxn>
                  <a:cxn ang="T12">
                    <a:pos x="T4" y="T5"/>
                  </a:cxn>
                  <a:cxn ang="T13">
                    <a:pos x="T6" y="T7"/>
                  </a:cxn>
                  <a:cxn ang="T14">
                    <a:pos x="T8" y="T9"/>
                  </a:cxn>
                </a:cxnLst>
                <a:rect l="T15" t="T16" r="T17" b="T18"/>
                <a:pathLst>
                  <a:path w="36" h="27">
                    <a:moveTo>
                      <a:pt x="0" y="8"/>
                    </a:moveTo>
                    <a:lnTo>
                      <a:pt x="6" y="27"/>
                    </a:lnTo>
                    <a:lnTo>
                      <a:pt x="36" y="20"/>
                    </a:lnTo>
                    <a:lnTo>
                      <a:pt x="31" y="0"/>
                    </a:lnTo>
                    <a:lnTo>
                      <a:pt x="0" y="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7" name="Freeform 874"/>
              <p:cNvSpPr>
                <a:spLocks/>
              </p:cNvSpPr>
              <p:nvPr/>
            </p:nvSpPr>
            <p:spPr bwMode="auto">
              <a:xfrm>
                <a:off x="2157" y="925"/>
                <a:ext cx="12" cy="11"/>
              </a:xfrm>
              <a:custGeom>
                <a:avLst/>
                <a:gdLst>
                  <a:gd name="T0" fmla="*/ 0 w 25"/>
                  <a:gd name="T1" fmla="*/ 0 h 23"/>
                  <a:gd name="T2" fmla="*/ 0 w 25"/>
                  <a:gd name="T3" fmla="*/ 0 h 23"/>
                  <a:gd name="T4" fmla="*/ 0 w 25"/>
                  <a:gd name="T5" fmla="*/ 0 h 23"/>
                  <a:gd name="T6" fmla="*/ 0 w 25"/>
                  <a:gd name="T7" fmla="*/ 0 h 23"/>
                  <a:gd name="T8" fmla="*/ 0 w 25"/>
                  <a:gd name="T9" fmla="*/ 0 h 23"/>
                  <a:gd name="T10" fmla="*/ 0 60000 65536"/>
                  <a:gd name="T11" fmla="*/ 0 60000 65536"/>
                  <a:gd name="T12" fmla="*/ 0 60000 65536"/>
                  <a:gd name="T13" fmla="*/ 0 60000 65536"/>
                  <a:gd name="T14" fmla="*/ 0 60000 65536"/>
                  <a:gd name="T15" fmla="*/ 0 w 25"/>
                  <a:gd name="T16" fmla="*/ 0 h 23"/>
                  <a:gd name="T17" fmla="*/ 25 w 25"/>
                  <a:gd name="T18" fmla="*/ 23 h 23"/>
                </a:gdLst>
                <a:ahLst/>
                <a:cxnLst>
                  <a:cxn ang="T10">
                    <a:pos x="T0" y="T1"/>
                  </a:cxn>
                  <a:cxn ang="T11">
                    <a:pos x="T2" y="T3"/>
                  </a:cxn>
                  <a:cxn ang="T12">
                    <a:pos x="T4" y="T5"/>
                  </a:cxn>
                  <a:cxn ang="T13">
                    <a:pos x="T6" y="T7"/>
                  </a:cxn>
                  <a:cxn ang="T14">
                    <a:pos x="T8" y="T9"/>
                  </a:cxn>
                </a:cxnLst>
                <a:rect l="T15" t="T16" r="T17" b="T18"/>
                <a:pathLst>
                  <a:path w="25" h="23">
                    <a:moveTo>
                      <a:pt x="1" y="0"/>
                    </a:moveTo>
                    <a:lnTo>
                      <a:pt x="0" y="21"/>
                    </a:lnTo>
                    <a:lnTo>
                      <a:pt x="23" y="23"/>
                    </a:lnTo>
                    <a:lnTo>
                      <a:pt x="25" y="1"/>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8" name="Freeform 875"/>
              <p:cNvSpPr>
                <a:spLocks/>
              </p:cNvSpPr>
              <p:nvPr/>
            </p:nvSpPr>
            <p:spPr bwMode="auto">
              <a:xfrm>
                <a:off x="2168" y="925"/>
                <a:ext cx="43" cy="11"/>
              </a:xfrm>
              <a:custGeom>
                <a:avLst/>
                <a:gdLst>
                  <a:gd name="T0" fmla="*/ 0 w 84"/>
                  <a:gd name="T1" fmla="*/ 0 h 23"/>
                  <a:gd name="T2" fmla="*/ 0 w 84"/>
                  <a:gd name="T3" fmla="*/ 0 h 23"/>
                  <a:gd name="T4" fmla="*/ 3 w 84"/>
                  <a:gd name="T5" fmla="*/ 0 h 23"/>
                  <a:gd name="T6" fmla="*/ 3 w 84"/>
                  <a:gd name="T7" fmla="*/ 0 h 23"/>
                  <a:gd name="T8" fmla="*/ 0 w 84"/>
                  <a:gd name="T9" fmla="*/ 0 h 23"/>
                  <a:gd name="T10" fmla="*/ 0 60000 65536"/>
                  <a:gd name="T11" fmla="*/ 0 60000 65536"/>
                  <a:gd name="T12" fmla="*/ 0 60000 65536"/>
                  <a:gd name="T13" fmla="*/ 0 60000 65536"/>
                  <a:gd name="T14" fmla="*/ 0 60000 65536"/>
                  <a:gd name="T15" fmla="*/ 0 w 84"/>
                  <a:gd name="T16" fmla="*/ 0 h 23"/>
                  <a:gd name="T17" fmla="*/ 84 w 84"/>
                  <a:gd name="T18" fmla="*/ 23 h 23"/>
                </a:gdLst>
                <a:ahLst/>
                <a:cxnLst>
                  <a:cxn ang="T10">
                    <a:pos x="T0" y="T1"/>
                  </a:cxn>
                  <a:cxn ang="T11">
                    <a:pos x="T2" y="T3"/>
                  </a:cxn>
                  <a:cxn ang="T12">
                    <a:pos x="T4" y="T5"/>
                  </a:cxn>
                  <a:cxn ang="T13">
                    <a:pos x="T6" y="T7"/>
                  </a:cxn>
                  <a:cxn ang="T14">
                    <a:pos x="T8" y="T9"/>
                  </a:cxn>
                </a:cxnLst>
                <a:rect l="T15" t="T16" r="T17" b="T18"/>
                <a:pathLst>
                  <a:path w="84" h="23">
                    <a:moveTo>
                      <a:pt x="0" y="0"/>
                    </a:moveTo>
                    <a:lnTo>
                      <a:pt x="0" y="21"/>
                    </a:lnTo>
                    <a:lnTo>
                      <a:pt x="84" y="23"/>
                    </a:lnTo>
                    <a:lnTo>
                      <a:pt x="84" y="1"/>
                    </a:lnTo>
                    <a:lnTo>
                      <a:pt x="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9" name="Freeform 876"/>
              <p:cNvSpPr>
                <a:spLocks/>
              </p:cNvSpPr>
              <p:nvPr/>
            </p:nvSpPr>
            <p:spPr bwMode="auto">
              <a:xfrm>
                <a:off x="2211" y="925"/>
                <a:ext cx="11" cy="11"/>
              </a:xfrm>
              <a:custGeom>
                <a:avLst/>
                <a:gdLst>
                  <a:gd name="T0" fmla="*/ 0 w 24"/>
                  <a:gd name="T1" fmla="*/ 0 h 23"/>
                  <a:gd name="T2" fmla="*/ 0 w 24"/>
                  <a:gd name="T3" fmla="*/ 0 h 23"/>
                  <a:gd name="T4" fmla="*/ 0 w 24"/>
                  <a:gd name="T5" fmla="*/ 0 h 23"/>
                  <a:gd name="T6" fmla="*/ 0 w 24"/>
                  <a:gd name="T7" fmla="*/ 0 h 23"/>
                  <a:gd name="T8" fmla="*/ 0 w 24"/>
                  <a:gd name="T9" fmla="*/ 0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2" y="0"/>
                    </a:moveTo>
                    <a:lnTo>
                      <a:pt x="0" y="21"/>
                    </a:lnTo>
                    <a:lnTo>
                      <a:pt x="22" y="23"/>
                    </a:lnTo>
                    <a:lnTo>
                      <a:pt x="24" y="1"/>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0" name="Freeform 877"/>
              <p:cNvSpPr>
                <a:spLocks/>
              </p:cNvSpPr>
              <p:nvPr/>
            </p:nvSpPr>
            <p:spPr bwMode="auto">
              <a:xfrm>
                <a:off x="2220" y="926"/>
                <a:ext cx="21" cy="16"/>
              </a:xfrm>
              <a:custGeom>
                <a:avLst/>
                <a:gdLst>
                  <a:gd name="T0" fmla="*/ 0 w 43"/>
                  <a:gd name="T1" fmla="*/ 0 h 33"/>
                  <a:gd name="T2" fmla="*/ 0 w 43"/>
                  <a:gd name="T3" fmla="*/ 0 h 33"/>
                  <a:gd name="T4" fmla="*/ 1 w 43"/>
                  <a:gd name="T5" fmla="*/ 1 h 33"/>
                  <a:gd name="T6" fmla="*/ 1 w 43"/>
                  <a:gd name="T7" fmla="*/ 0 h 33"/>
                  <a:gd name="T8" fmla="*/ 0 w 43"/>
                  <a:gd name="T9" fmla="*/ 0 h 33"/>
                  <a:gd name="T10" fmla="*/ 0 60000 65536"/>
                  <a:gd name="T11" fmla="*/ 0 60000 65536"/>
                  <a:gd name="T12" fmla="*/ 0 60000 65536"/>
                  <a:gd name="T13" fmla="*/ 0 60000 65536"/>
                  <a:gd name="T14" fmla="*/ 0 60000 65536"/>
                  <a:gd name="T15" fmla="*/ 0 w 43"/>
                  <a:gd name="T16" fmla="*/ 0 h 33"/>
                  <a:gd name="T17" fmla="*/ 43 w 43"/>
                  <a:gd name="T18" fmla="*/ 33 h 33"/>
                </a:gdLst>
                <a:ahLst/>
                <a:cxnLst>
                  <a:cxn ang="T10">
                    <a:pos x="T0" y="T1"/>
                  </a:cxn>
                  <a:cxn ang="T11">
                    <a:pos x="T2" y="T3"/>
                  </a:cxn>
                  <a:cxn ang="T12">
                    <a:pos x="T4" y="T5"/>
                  </a:cxn>
                  <a:cxn ang="T13">
                    <a:pos x="T6" y="T7"/>
                  </a:cxn>
                  <a:cxn ang="T14">
                    <a:pos x="T8" y="T9"/>
                  </a:cxn>
                </a:cxnLst>
                <a:rect l="T15" t="T16" r="T17" b="T18"/>
                <a:pathLst>
                  <a:path w="43" h="33">
                    <a:moveTo>
                      <a:pt x="7" y="0"/>
                    </a:moveTo>
                    <a:lnTo>
                      <a:pt x="0" y="20"/>
                    </a:lnTo>
                    <a:lnTo>
                      <a:pt x="36" y="33"/>
                    </a:lnTo>
                    <a:lnTo>
                      <a:pt x="43" y="13"/>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1" name="Freeform 878"/>
              <p:cNvSpPr>
                <a:spLocks/>
              </p:cNvSpPr>
              <p:nvPr/>
            </p:nvSpPr>
            <p:spPr bwMode="auto">
              <a:xfrm>
                <a:off x="2238" y="932"/>
                <a:ext cx="27" cy="17"/>
              </a:xfrm>
              <a:custGeom>
                <a:avLst/>
                <a:gdLst>
                  <a:gd name="T0" fmla="*/ 1 w 54"/>
                  <a:gd name="T1" fmla="*/ 0 h 34"/>
                  <a:gd name="T2" fmla="*/ 0 w 54"/>
                  <a:gd name="T3" fmla="*/ 1 h 34"/>
                  <a:gd name="T4" fmla="*/ 2 w 54"/>
                  <a:gd name="T5" fmla="*/ 2 h 34"/>
                  <a:gd name="T6" fmla="*/ 2 w 54"/>
                  <a:gd name="T7" fmla="*/ 1 h 34"/>
                  <a:gd name="T8" fmla="*/ 1 w 54"/>
                  <a:gd name="T9" fmla="*/ 0 h 34"/>
                  <a:gd name="T10" fmla="*/ 0 60000 65536"/>
                  <a:gd name="T11" fmla="*/ 0 60000 65536"/>
                  <a:gd name="T12" fmla="*/ 0 60000 65536"/>
                  <a:gd name="T13" fmla="*/ 0 60000 65536"/>
                  <a:gd name="T14" fmla="*/ 0 60000 65536"/>
                  <a:gd name="T15" fmla="*/ 0 w 54"/>
                  <a:gd name="T16" fmla="*/ 0 h 34"/>
                  <a:gd name="T17" fmla="*/ 54 w 54"/>
                  <a:gd name="T18" fmla="*/ 34 h 34"/>
                </a:gdLst>
                <a:ahLst/>
                <a:cxnLst>
                  <a:cxn ang="T10">
                    <a:pos x="T0" y="T1"/>
                  </a:cxn>
                  <a:cxn ang="T11">
                    <a:pos x="T2" y="T3"/>
                  </a:cxn>
                  <a:cxn ang="T12">
                    <a:pos x="T4" y="T5"/>
                  </a:cxn>
                  <a:cxn ang="T13">
                    <a:pos x="T6" y="T7"/>
                  </a:cxn>
                  <a:cxn ang="T14">
                    <a:pos x="T8" y="T9"/>
                  </a:cxn>
                </a:cxnLst>
                <a:rect l="T15" t="T16" r="T17" b="T18"/>
                <a:pathLst>
                  <a:path w="54" h="34">
                    <a:moveTo>
                      <a:pt x="7" y="0"/>
                    </a:moveTo>
                    <a:lnTo>
                      <a:pt x="0" y="20"/>
                    </a:lnTo>
                    <a:lnTo>
                      <a:pt x="47" y="34"/>
                    </a:lnTo>
                    <a:lnTo>
                      <a:pt x="54" y="14"/>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2" name="Freeform 879"/>
              <p:cNvSpPr>
                <a:spLocks/>
              </p:cNvSpPr>
              <p:nvPr/>
            </p:nvSpPr>
            <p:spPr bwMode="auto">
              <a:xfrm>
                <a:off x="2261" y="939"/>
                <a:ext cx="29" cy="20"/>
              </a:xfrm>
              <a:custGeom>
                <a:avLst/>
                <a:gdLst>
                  <a:gd name="T0" fmla="*/ 1 w 57"/>
                  <a:gd name="T1" fmla="*/ 0 h 40"/>
                  <a:gd name="T2" fmla="*/ 0 w 57"/>
                  <a:gd name="T3" fmla="*/ 1 h 40"/>
                  <a:gd name="T4" fmla="*/ 2 w 57"/>
                  <a:gd name="T5" fmla="*/ 2 h 40"/>
                  <a:gd name="T6" fmla="*/ 2 w 57"/>
                  <a:gd name="T7" fmla="*/ 1 h 40"/>
                  <a:gd name="T8" fmla="*/ 1 w 57"/>
                  <a:gd name="T9" fmla="*/ 0 h 40"/>
                  <a:gd name="T10" fmla="*/ 0 60000 65536"/>
                  <a:gd name="T11" fmla="*/ 0 60000 65536"/>
                  <a:gd name="T12" fmla="*/ 0 60000 65536"/>
                  <a:gd name="T13" fmla="*/ 0 60000 65536"/>
                  <a:gd name="T14" fmla="*/ 0 60000 65536"/>
                  <a:gd name="T15" fmla="*/ 0 w 57"/>
                  <a:gd name="T16" fmla="*/ 0 h 40"/>
                  <a:gd name="T17" fmla="*/ 57 w 57"/>
                  <a:gd name="T18" fmla="*/ 40 h 40"/>
                </a:gdLst>
                <a:ahLst/>
                <a:cxnLst>
                  <a:cxn ang="T10">
                    <a:pos x="T0" y="T1"/>
                  </a:cxn>
                  <a:cxn ang="T11">
                    <a:pos x="T2" y="T3"/>
                  </a:cxn>
                  <a:cxn ang="T12">
                    <a:pos x="T4" y="T5"/>
                  </a:cxn>
                  <a:cxn ang="T13">
                    <a:pos x="T6" y="T7"/>
                  </a:cxn>
                  <a:cxn ang="T14">
                    <a:pos x="T8" y="T9"/>
                  </a:cxn>
                </a:cxnLst>
                <a:rect l="T15" t="T16" r="T17" b="T18"/>
                <a:pathLst>
                  <a:path w="57" h="40">
                    <a:moveTo>
                      <a:pt x="7" y="0"/>
                    </a:moveTo>
                    <a:lnTo>
                      <a:pt x="0" y="20"/>
                    </a:lnTo>
                    <a:lnTo>
                      <a:pt x="50" y="40"/>
                    </a:lnTo>
                    <a:lnTo>
                      <a:pt x="57" y="20"/>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3" name="Freeform 880"/>
              <p:cNvSpPr>
                <a:spLocks/>
              </p:cNvSpPr>
              <p:nvPr/>
            </p:nvSpPr>
            <p:spPr bwMode="auto">
              <a:xfrm>
                <a:off x="2286" y="949"/>
                <a:ext cx="26" cy="19"/>
              </a:xfrm>
              <a:custGeom>
                <a:avLst/>
                <a:gdLst>
                  <a:gd name="T0" fmla="*/ 1 w 52"/>
                  <a:gd name="T1" fmla="*/ 0 h 38"/>
                  <a:gd name="T2" fmla="*/ 0 w 52"/>
                  <a:gd name="T3" fmla="*/ 1 h 38"/>
                  <a:gd name="T4" fmla="*/ 2 w 52"/>
                  <a:gd name="T5" fmla="*/ 2 h 38"/>
                  <a:gd name="T6" fmla="*/ 2 w 52"/>
                  <a:gd name="T7" fmla="*/ 1 h 38"/>
                  <a:gd name="T8" fmla="*/ 1 w 52"/>
                  <a:gd name="T9" fmla="*/ 0 h 38"/>
                  <a:gd name="T10" fmla="*/ 0 60000 65536"/>
                  <a:gd name="T11" fmla="*/ 0 60000 65536"/>
                  <a:gd name="T12" fmla="*/ 0 60000 65536"/>
                  <a:gd name="T13" fmla="*/ 0 60000 65536"/>
                  <a:gd name="T14" fmla="*/ 0 60000 65536"/>
                  <a:gd name="T15" fmla="*/ 0 w 52"/>
                  <a:gd name="T16" fmla="*/ 0 h 38"/>
                  <a:gd name="T17" fmla="*/ 52 w 52"/>
                  <a:gd name="T18" fmla="*/ 38 h 38"/>
                </a:gdLst>
                <a:ahLst/>
                <a:cxnLst>
                  <a:cxn ang="T10">
                    <a:pos x="T0" y="T1"/>
                  </a:cxn>
                  <a:cxn ang="T11">
                    <a:pos x="T2" y="T3"/>
                  </a:cxn>
                  <a:cxn ang="T12">
                    <a:pos x="T4" y="T5"/>
                  </a:cxn>
                  <a:cxn ang="T13">
                    <a:pos x="T6" y="T7"/>
                  </a:cxn>
                  <a:cxn ang="T14">
                    <a:pos x="T8" y="T9"/>
                  </a:cxn>
                </a:cxnLst>
                <a:rect l="T15" t="T16" r="T17" b="T18"/>
                <a:pathLst>
                  <a:path w="52" h="38">
                    <a:moveTo>
                      <a:pt x="9" y="0"/>
                    </a:moveTo>
                    <a:lnTo>
                      <a:pt x="0" y="20"/>
                    </a:lnTo>
                    <a:lnTo>
                      <a:pt x="43" y="38"/>
                    </a:lnTo>
                    <a:lnTo>
                      <a:pt x="52" y="18"/>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4" name="Freeform 881"/>
              <p:cNvSpPr>
                <a:spLocks/>
              </p:cNvSpPr>
              <p:nvPr/>
            </p:nvSpPr>
            <p:spPr bwMode="auto">
              <a:xfrm>
                <a:off x="2308" y="958"/>
                <a:ext cx="46" cy="31"/>
              </a:xfrm>
              <a:custGeom>
                <a:avLst/>
                <a:gdLst>
                  <a:gd name="T0" fmla="*/ 0 w 94"/>
                  <a:gd name="T1" fmla="*/ 0 h 63"/>
                  <a:gd name="T2" fmla="*/ 0 w 94"/>
                  <a:gd name="T3" fmla="*/ 0 h 63"/>
                  <a:gd name="T4" fmla="*/ 2 w 94"/>
                  <a:gd name="T5" fmla="*/ 1 h 63"/>
                  <a:gd name="T6" fmla="*/ 2 w 94"/>
                  <a:gd name="T7" fmla="*/ 1 h 63"/>
                  <a:gd name="T8" fmla="*/ 0 w 94"/>
                  <a:gd name="T9" fmla="*/ 0 h 63"/>
                  <a:gd name="T10" fmla="*/ 0 60000 65536"/>
                  <a:gd name="T11" fmla="*/ 0 60000 65536"/>
                  <a:gd name="T12" fmla="*/ 0 60000 65536"/>
                  <a:gd name="T13" fmla="*/ 0 60000 65536"/>
                  <a:gd name="T14" fmla="*/ 0 60000 65536"/>
                  <a:gd name="T15" fmla="*/ 0 w 94"/>
                  <a:gd name="T16" fmla="*/ 0 h 63"/>
                  <a:gd name="T17" fmla="*/ 94 w 94"/>
                  <a:gd name="T18" fmla="*/ 63 h 63"/>
                </a:gdLst>
                <a:ahLst/>
                <a:cxnLst>
                  <a:cxn ang="T10">
                    <a:pos x="T0" y="T1"/>
                  </a:cxn>
                  <a:cxn ang="T11">
                    <a:pos x="T2" y="T3"/>
                  </a:cxn>
                  <a:cxn ang="T12">
                    <a:pos x="T4" y="T5"/>
                  </a:cxn>
                  <a:cxn ang="T13">
                    <a:pos x="T6" y="T7"/>
                  </a:cxn>
                  <a:cxn ang="T14">
                    <a:pos x="T8" y="T9"/>
                  </a:cxn>
                </a:cxnLst>
                <a:rect l="T15" t="T16" r="T17" b="T18"/>
                <a:pathLst>
                  <a:path w="94" h="63">
                    <a:moveTo>
                      <a:pt x="9" y="0"/>
                    </a:moveTo>
                    <a:lnTo>
                      <a:pt x="0" y="20"/>
                    </a:lnTo>
                    <a:lnTo>
                      <a:pt x="85" y="63"/>
                    </a:lnTo>
                    <a:lnTo>
                      <a:pt x="94" y="43"/>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5" name="Freeform 882"/>
              <p:cNvSpPr>
                <a:spLocks/>
              </p:cNvSpPr>
              <p:nvPr/>
            </p:nvSpPr>
            <p:spPr bwMode="auto">
              <a:xfrm>
                <a:off x="2349" y="980"/>
                <a:ext cx="7" cy="9"/>
              </a:xfrm>
              <a:custGeom>
                <a:avLst/>
                <a:gdLst>
                  <a:gd name="T0" fmla="*/ 1 w 14"/>
                  <a:gd name="T1" fmla="*/ 0 h 18"/>
                  <a:gd name="T2" fmla="*/ 0 w 14"/>
                  <a:gd name="T3" fmla="*/ 1 h 18"/>
                  <a:gd name="T4" fmla="*/ 1 w 14"/>
                  <a:gd name="T5" fmla="*/ 1 h 18"/>
                  <a:gd name="T6" fmla="*/ 1 w 14"/>
                  <a:gd name="T7" fmla="*/ 1 h 18"/>
                  <a:gd name="T8" fmla="*/ 1 w 14"/>
                  <a:gd name="T9" fmla="*/ 0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12" y="0"/>
                    </a:moveTo>
                    <a:lnTo>
                      <a:pt x="0" y="16"/>
                    </a:lnTo>
                    <a:lnTo>
                      <a:pt x="2" y="18"/>
                    </a:lnTo>
                    <a:lnTo>
                      <a:pt x="14" y="2"/>
                    </a:lnTo>
                    <a:lnTo>
                      <a:pt x="1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6" name="Freeform 883"/>
              <p:cNvSpPr>
                <a:spLocks/>
              </p:cNvSpPr>
              <p:nvPr/>
            </p:nvSpPr>
            <p:spPr bwMode="auto">
              <a:xfrm>
                <a:off x="2350" y="980"/>
                <a:ext cx="7" cy="9"/>
              </a:xfrm>
              <a:custGeom>
                <a:avLst/>
                <a:gdLst>
                  <a:gd name="T0" fmla="*/ 1 w 14"/>
                  <a:gd name="T1" fmla="*/ 0 h 18"/>
                  <a:gd name="T2" fmla="*/ 0 w 14"/>
                  <a:gd name="T3" fmla="*/ 1 h 18"/>
                  <a:gd name="T4" fmla="*/ 1 w 14"/>
                  <a:gd name="T5" fmla="*/ 1 h 18"/>
                  <a:gd name="T6" fmla="*/ 1 w 14"/>
                  <a:gd name="T7" fmla="*/ 1 h 18"/>
                  <a:gd name="T8" fmla="*/ 1 w 14"/>
                  <a:gd name="T9" fmla="*/ 0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12" y="0"/>
                    </a:moveTo>
                    <a:lnTo>
                      <a:pt x="0" y="16"/>
                    </a:lnTo>
                    <a:lnTo>
                      <a:pt x="1" y="18"/>
                    </a:lnTo>
                    <a:lnTo>
                      <a:pt x="14" y="2"/>
                    </a:lnTo>
                    <a:lnTo>
                      <a:pt x="1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7" name="Freeform 884"/>
              <p:cNvSpPr>
                <a:spLocks/>
              </p:cNvSpPr>
              <p:nvPr/>
            </p:nvSpPr>
            <p:spPr bwMode="auto">
              <a:xfrm>
                <a:off x="2351" y="980"/>
                <a:ext cx="6" cy="10"/>
              </a:xfrm>
              <a:custGeom>
                <a:avLst/>
                <a:gdLst>
                  <a:gd name="T0" fmla="*/ 0 w 13"/>
                  <a:gd name="T1" fmla="*/ 0 h 22"/>
                  <a:gd name="T2" fmla="*/ 0 w 13"/>
                  <a:gd name="T3" fmla="*/ 0 h 22"/>
                  <a:gd name="T4" fmla="*/ 0 w 13"/>
                  <a:gd name="T5" fmla="*/ 0 h 22"/>
                  <a:gd name="T6" fmla="*/ 0 w 13"/>
                  <a:gd name="T7" fmla="*/ 0 h 22"/>
                  <a:gd name="T8" fmla="*/ 0 w 13"/>
                  <a:gd name="T9" fmla="*/ 0 h 22"/>
                  <a:gd name="T10" fmla="*/ 0 60000 65536"/>
                  <a:gd name="T11" fmla="*/ 0 60000 65536"/>
                  <a:gd name="T12" fmla="*/ 0 60000 65536"/>
                  <a:gd name="T13" fmla="*/ 0 60000 65536"/>
                  <a:gd name="T14" fmla="*/ 0 60000 65536"/>
                  <a:gd name="T15" fmla="*/ 0 w 13"/>
                  <a:gd name="T16" fmla="*/ 0 h 22"/>
                  <a:gd name="T17" fmla="*/ 13 w 13"/>
                  <a:gd name="T18" fmla="*/ 22 h 22"/>
                </a:gdLst>
                <a:ahLst/>
                <a:cxnLst>
                  <a:cxn ang="T10">
                    <a:pos x="T0" y="T1"/>
                  </a:cxn>
                  <a:cxn ang="T11">
                    <a:pos x="T2" y="T3"/>
                  </a:cxn>
                  <a:cxn ang="T12">
                    <a:pos x="T4" y="T5"/>
                  </a:cxn>
                  <a:cxn ang="T13">
                    <a:pos x="T6" y="T7"/>
                  </a:cxn>
                  <a:cxn ang="T14">
                    <a:pos x="T8" y="T9"/>
                  </a:cxn>
                </a:cxnLst>
                <a:rect l="T15" t="T16" r="T17" b="T18"/>
                <a:pathLst>
                  <a:path w="13" h="22">
                    <a:moveTo>
                      <a:pt x="9" y="0"/>
                    </a:moveTo>
                    <a:lnTo>
                      <a:pt x="0" y="20"/>
                    </a:lnTo>
                    <a:lnTo>
                      <a:pt x="4" y="22"/>
                    </a:lnTo>
                    <a:lnTo>
                      <a:pt x="13" y="2"/>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8" name="Freeform 885"/>
              <p:cNvSpPr>
                <a:spLocks/>
              </p:cNvSpPr>
              <p:nvPr/>
            </p:nvSpPr>
            <p:spPr bwMode="auto">
              <a:xfrm>
                <a:off x="2353" y="979"/>
                <a:ext cx="55" cy="21"/>
              </a:xfrm>
              <a:custGeom>
                <a:avLst/>
                <a:gdLst>
                  <a:gd name="T0" fmla="*/ 1 w 109"/>
                  <a:gd name="T1" fmla="*/ 0 h 43"/>
                  <a:gd name="T2" fmla="*/ 0 w 109"/>
                  <a:gd name="T3" fmla="*/ 0 h 43"/>
                  <a:gd name="T4" fmla="*/ 4 w 109"/>
                  <a:gd name="T5" fmla="*/ 1 h 43"/>
                  <a:gd name="T6" fmla="*/ 4 w 109"/>
                  <a:gd name="T7" fmla="*/ 0 h 43"/>
                  <a:gd name="T8" fmla="*/ 1 w 109"/>
                  <a:gd name="T9" fmla="*/ 0 h 43"/>
                  <a:gd name="T10" fmla="*/ 0 60000 65536"/>
                  <a:gd name="T11" fmla="*/ 0 60000 65536"/>
                  <a:gd name="T12" fmla="*/ 0 60000 65536"/>
                  <a:gd name="T13" fmla="*/ 0 60000 65536"/>
                  <a:gd name="T14" fmla="*/ 0 60000 65536"/>
                  <a:gd name="T15" fmla="*/ 0 w 109"/>
                  <a:gd name="T16" fmla="*/ 0 h 43"/>
                  <a:gd name="T17" fmla="*/ 109 w 109"/>
                  <a:gd name="T18" fmla="*/ 43 h 43"/>
                </a:gdLst>
                <a:ahLst/>
                <a:cxnLst>
                  <a:cxn ang="T10">
                    <a:pos x="T0" y="T1"/>
                  </a:cxn>
                  <a:cxn ang="T11">
                    <a:pos x="T2" y="T3"/>
                  </a:cxn>
                  <a:cxn ang="T12">
                    <a:pos x="T4" y="T5"/>
                  </a:cxn>
                  <a:cxn ang="T13">
                    <a:pos x="T6" y="T7"/>
                  </a:cxn>
                  <a:cxn ang="T14">
                    <a:pos x="T8" y="T9"/>
                  </a:cxn>
                </a:cxnLst>
                <a:rect l="T15" t="T16" r="T17" b="T18"/>
                <a:pathLst>
                  <a:path w="109" h="43">
                    <a:moveTo>
                      <a:pt x="3" y="0"/>
                    </a:moveTo>
                    <a:lnTo>
                      <a:pt x="0" y="22"/>
                    </a:lnTo>
                    <a:lnTo>
                      <a:pt x="106" y="43"/>
                    </a:lnTo>
                    <a:lnTo>
                      <a:pt x="109" y="22"/>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9" name="Freeform 886"/>
              <p:cNvSpPr>
                <a:spLocks/>
              </p:cNvSpPr>
              <p:nvPr/>
            </p:nvSpPr>
            <p:spPr bwMode="auto">
              <a:xfrm>
                <a:off x="2406" y="990"/>
                <a:ext cx="14" cy="13"/>
              </a:xfrm>
              <a:custGeom>
                <a:avLst/>
                <a:gdLst>
                  <a:gd name="T0" fmla="*/ 1 w 27"/>
                  <a:gd name="T1" fmla="*/ 0 h 25"/>
                  <a:gd name="T2" fmla="*/ 0 w 27"/>
                  <a:gd name="T3" fmla="*/ 1 h 25"/>
                  <a:gd name="T4" fmla="*/ 1 w 27"/>
                  <a:gd name="T5" fmla="*/ 1 h 25"/>
                  <a:gd name="T6" fmla="*/ 1 w 27"/>
                  <a:gd name="T7" fmla="*/ 1 h 25"/>
                  <a:gd name="T8" fmla="*/ 1 w 27"/>
                  <a:gd name="T9" fmla="*/ 0 h 25"/>
                  <a:gd name="T10" fmla="*/ 0 60000 65536"/>
                  <a:gd name="T11" fmla="*/ 0 60000 65536"/>
                  <a:gd name="T12" fmla="*/ 0 60000 65536"/>
                  <a:gd name="T13" fmla="*/ 0 60000 65536"/>
                  <a:gd name="T14" fmla="*/ 0 60000 65536"/>
                  <a:gd name="T15" fmla="*/ 0 w 27"/>
                  <a:gd name="T16" fmla="*/ 0 h 25"/>
                  <a:gd name="T17" fmla="*/ 27 w 27"/>
                  <a:gd name="T18" fmla="*/ 25 h 25"/>
                </a:gdLst>
                <a:ahLst/>
                <a:cxnLst>
                  <a:cxn ang="T10">
                    <a:pos x="T0" y="T1"/>
                  </a:cxn>
                  <a:cxn ang="T11">
                    <a:pos x="T2" y="T3"/>
                  </a:cxn>
                  <a:cxn ang="T12">
                    <a:pos x="T4" y="T5"/>
                  </a:cxn>
                  <a:cxn ang="T13">
                    <a:pos x="T6" y="T7"/>
                  </a:cxn>
                  <a:cxn ang="T14">
                    <a:pos x="T8" y="T9"/>
                  </a:cxn>
                </a:cxnLst>
                <a:rect l="T15" t="T16" r="T17" b="T18"/>
                <a:pathLst>
                  <a:path w="27" h="25">
                    <a:moveTo>
                      <a:pt x="5" y="0"/>
                    </a:moveTo>
                    <a:lnTo>
                      <a:pt x="0" y="19"/>
                    </a:lnTo>
                    <a:lnTo>
                      <a:pt x="21" y="25"/>
                    </a:lnTo>
                    <a:lnTo>
                      <a:pt x="27" y="5"/>
                    </a:lnTo>
                    <a:lnTo>
                      <a:pt x="5"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0" name="Freeform 887"/>
              <p:cNvSpPr>
                <a:spLocks/>
              </p:cNvSpPr>
              <p:nvPr/>
            </p:nvSpPr>
            <p:spPr bwMode="auto">
              <a:xfrm>
                <a:off x="2417" y="992"/>
                <a:ext cx="19" cy="14"/>
              </a:xfrm>
              <a:custGeom>
                <a:avLst/>
                <a:gdLst>
                  <a:gd name="T0" fmla="*/ 1 w 38"/>
                  <a:gd name="T1" fmla="*/ 0 h 29"/>
                  <a:gd name="T2" fmla="*/ 0 w 38"/>
                  <a:gd name="T3" fmla="*/ 0 h 29"/>
                  <a:gd name="T4" fmla="*/ 2 w 38"/>
                  <a:gd name="T5" fmla="*/ 0 h 29"/>
                  <a:gd name="T6" fmla="*/ 2 w 38"/>
                  <a:gd name="T7" fmla="*/ 0 h 29"/>
                  <a:gd name="T8" fmla="*/ 1 w 38"/>
                  <a:gd name="T9" fmla="*/ 0 h 29"/>
                  <a:gd name="T10" fmla="*/ 0 60000 65536"/>
                  <a:gd name="T11" fmla="*/ 0 60000 65536"/>
                  <a:gd name="T12" fmla="*/ 0 60000 65536"/>
                  <a:gd name="T13" fmla="*/ 0 60000 65536"/>
                  <a:gd name="T14" fmla="*/ 0 60000 65536"/>
                  <a:gd name="T15" fmla="*/ 0 w 38"/>
                  <a:gd name="T16" fmla="*/ 0 h 29"/>
                  <a:gd name="T17" fmla="*/ 38 w 38"/>
                  <a:gd name="T18" fmla="*/ 29 h 29"/>
                </a:gdLst>
                <a:ahLst/>
                <a:cxnLst>
                  <a:cxn ang="T10">
                    <a:pos x="T0" y="T1"/>
                  </a:cxn>
                  <a:cxn ang="T11">
                    <a:pos x="T2" y="T3"/>
                  </a:cxn>
                  <a:cxn ang="T12">
                    <a:pos x="T4" y="T5"/>
                  </a:cxn>
                  <a:cxn ang="T13">
                    <a:pos x="T6" y="T7"/>
                  </a:cxn>
                  <a:cxn ang="T14">
                    <a:pos x="T8" y="T9"/>
                  </a:cxn>
                </a:cxnLst>
                <a:rect l="T15" t="T16" r="T17" b="T18"/>
                <a:pathLst>
                  <a:path w="38" h="29">
                    <a:moveTo>
                      <a:pt x="4" y="0"/>
                    </a:moveTo>
                    <a:lnTo>
                      <a:pt x="0" y="22"/>
                    </a:lnTo>
                    <a:lnTo>
                      <a:pt x="34" y="29"/>
                    </a:lnTo>
                    <a:lnTo>
                      <a:pt x="38" y="7"/>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1" name="Freeform 888"/>
              <p:cNvSpPr>
                <a:spLocks/>
              </p:cNvSpPr>
              <p:nvPr/>
            </p:nvSpPr>
            <p:spPr bwMode="auto">
              <a:xfrm>
                <a:off x="2434" y="996"/>
                <a:ext cx="27" cy="16"/>
              </a:xfrm>
              <a:custGeom>
                <a:avLst/>
                <a:gdLst>
                  <a:gd name="T0" fmla="*/ 1 w 54"/>
                  <a:gd name="T1" fmla="*/ 0 h 33"/>
                  <a:gd name="T2" fmla="*/ 0 w 54"/>
                  <a:gd name="T3" fmla="*/ 0 h 33"/>
                  <a:gd name="T4" fmla="*/ 2 w 54"/>
                  <a:gd name="T5" fmla="*/ 1 h 33"/>
                  <a:gd name="T6" fmla="*/ 2 w 54"/>
                  <a:gd name="T7" fmla="*/ 0 h 33"/>
                  <a:gd name="T8" fmla="*/ 1 w 54"/>
                  <a:gd name="T9" fmla="*/ 0 h 33"/>
                  <a:gd name="T10" fmla="*/ 0 60000 65536"/>
                  <a:gd name="T11" fmla="*/ 0 60000 65536"/>
                  <a:gd name="T12" fmla="*/ 0 60000 65536"/>
                  <a:gd name="T13" fmla="*/ 0 60000 65536"/>
                  <a:gd name="T14" fmla="*/ 0 60000 65536"/>
                  <a:gd name="T15" fmla="*/ 0 w 54"/>
                  <a:gd name="T16" fmla="*/ 0 h 33"/>
                  <a:gd name="T17" fmla="*/ 54 w 54"/>
                  <a:gd name="T18" fmla="*/ 33 h 33"/>
                </a:gdLst>
                <a:ahLst/>
                <a:cxnLst>
                  <a:cxn ang="T10">
                    <a:pos x="T0" y="T1"/>
                  </a:cxn>
                  <a:cxn ang="T11">
                    <a:pos x="T2" y="T3"/>
                  </a:cxn>
                  <a:cxn ang="T12">
                    <a:pos x="T4" y="T5"/>
                  </a:cxn>
                  <a:cxn ang="T13">
                    <a:pos x="T6" y="T7"/>
                  </a:cxn>
                  <a:cxn ang="T14">
                    <a:pos x="T8" y="T9"/>
                  </a:cxn>
                </a:cxnLst>
                <a:rect l="T15" t="T16" r="T17" b="T18"/>
                <a:pathLst>
                  <a:path w="54" h="33">
                    <a:moveTo>
                      <a:pt x="4" y="0"/>
                    </a:moveTo>
                    <a:lnTo>
                      <a:pt x="0" y="22"/>
                    </a:lnTo>
                    <a:lnTo>
                      <a:pt x="51" y="33"/>
                    </a:lnTo>
                    <a:lnTo>
                      <a:pt x="54" y="11"/>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2" name="Freeform 889"/>
              <p:cNvSpPr>
                <a:spLocks/>
              </p:cNvSpPr>
              <p:nvPr/>
            </p:nvSpPr>
            <p:spPr bwMode="auto">
              <a:xfrm>
                <a:off x="2458" y="1002"/>
                <a:ext cx="26" cy="17"/>
              </a:xfrm>
              <a:custGeom>
                <a:avLst/>
                <a:gdLst>
                  <a:gd name="T0" fmla="*/ 1 w 50"/>
                  <a:gd name="T1" fmla="*/ 0 h 34"/>
                  <a:gd name="T2" fmla="*/ 0 w 50"/>
                  <a:gd name="T3" fmla="*/ 1 h 34"/>
                  <a:gd name="T4" fmla="*/ 2 w 50"/>
                  <a:gd name="T5" fmla="*/ 2 h 34"/>
                  <a:gd name="T6" fmla="*/ 2 w 50"/>
                  <a:gd name="T7" fmla="*/ 1 h 34"/>
                  <a:gd name="T8" fmla="*/ 1 w 50"/>
                  <a:gd name="T9" fmla="*/ 0 h 34"/>
                  <a:gd name="T10" fmla="*/ 0 60000 65536"/>
                  <a:gd name="T11" fmla="*/ 0 60000 65536"/>
                  <a:gd name="T12" fmla="*/ 0 60000 65536"/>
                  <a:gd name="T13" fmla="*/ 0 60000 65536"/>
                  <a:gd name="T14" fmla="*/ 0 60000 65536"/>
                  <a:gd name="T15" fmla="*/ 0 w 50"/>
                  <a:gd name="T16" fmla="*/ 0 h 34"/>
                  <a:gd name="T17" fmla="*/ 50 w 50"/>
                  <a:gd name="T18" fmla="*/ 34 h 34"/>
                </a:gdLst>
                <a:ahLst/>
                <a:cxnLst>
                  <a:cxn ang="T10">
                    <a:pos x="T0" y="T1"/>
                  </a:cxn>
                  <a:cxn ang="T11">
                    <a:pos x="T2" y="T3"/>
                  </a:cxn>
                  <a:cxn ang="T12">
                    <a:pos x="T4" y="T5"/>
                  </a:cxn>
                  <a:cxn ang="T13">
                    <a:pos x="T6" y="T7"/>
                  </a:cxn>
                  <a:cxn ang="T14">
                    <a:pos x="T8" y="T9"/>
                  </a:cxn>
                </a:cxnLst>
                <a:rect l="T15" t="T16" r="T17" b="T18"/>
                <a:pathLst>
                  <a:path w="50" h="34">
                    <a:moveTo>
                      <a:pt x="7" y="0"/>
                    </a:moveTo>
                    <a:lnTo>
                      <a:pt x="0" y="20"/>
                    </a:lnTo>
                    <a:lnTo>
                      <a:pt x="43" y="34"/>
                    </a:lnTo>
                    <a:lnTo>
                      <a:pt x="50" y="14"/>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3" name="Freeform 890"/>
              <p:cNvSpPr>
                <a:spLocks/>
              </p:cNvSpPr>
              <p:nvPr/>
            </p:nvSpPr>
            <p:spPr bwMode="auto">
              <a:xfrm>
                <a:off x="2480" y="1009"/>
                <a:ext cx="31" cy="21"/>
              </a:xfrm>
              <a:custGeom>
                <a:avLst/>
                <a:gdLst>
                  <a:gd name="T0" fmla="*/ 1 w 61"/>
                  <a:gd name="T1" fmla="*/ 0 h 42"/>
                  <a:gd name="T2" fmla="*/ 0 w 61"/>
                  <a:gd name="T3" fmla="*/ 1 h 42"/>
                  <a:gd name="T4" fmla="*/ 2 w 61"/>
                  <a:gd name="T5" fmla="*/ 2 h 42"/>
                  <a:gd name="T6" fmla="*/ 2 w 61"/>
                  <a:gd name="T7" fmla="*/ 1 h 42"/>
                  <a:gd name="T8" fmla="*/ 1 w 61"/>
                  <a:gd name="T9" fmla="*/ 0 h 42"/>
                  <a:gd name="T10" fmla="*/ 0 60000 65536"/>
                  <a:gd name="T11" fmla="*/ 0 60000 65536"/>
                  <a:gd name="T12" fmla="*/ 0 60000 65536"/>
                  <a:gd name="T13" fmla="*/ 0 60000 65536"/>
                  <a:gd name="T14" fmla="*/ 0 60000 65536"/>
                  <a:gd name="T15" fmla="*/ 0 w 61"/>
                  <a:gd name="T16" fmla="*/ 0 h 42"/>
                  <a:gd name="T17" fmla="*/ 61 w 61"/>
                  <a:gd name="T18" fmla="*/ 42 h 42"/>
                </a:gdLst>
                <a:ahLst/>
                <a:cxnLst>
                  <a:cxn ang="T10">
                    <a:pos x="T0" y="T1"/>
                  </a:cxn>
                  <a:cxn ang="T11">
                    <a:pos x="T2" y="T3"/>
                  </a:cxn>
                  <a:cxn ang="T12">
                    <a:pos x="T4" y="T5"/>
                  </a:cxn>
                  <a:cxn ang="T13">
                    <a:pos x="T6" y="T7"/>
                  </a:cxn>
                  <a:cxn ang="T14">
                    <a:pos x="T8" y="T9"/>
                  </a:cxn>
                </a:cxnLst>
                <a:rect l="T15" t="T16" r="T17" b="T18"/>
                <a:pathLst>
                  <a:path w="61" h="42">
                    <a:moveTo>
                      <a:pt x="9" y="0"/>
                    </a:moveTo>
                    <a:lnTo>
                      <a:pt x="0" y="20"/>
                    </a:lnTo>
                    <a:lnTo>
                      <a:pt x="52" y="42"/>
                    </a:lnTo>
                    <a:lnTo>
                      <a:pt x="61" y="22"/>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4" name="Freeform 891"/>
              <p:cNvSpPr>
                <a:spLocks/>
              </p:cNvSpPr>
              <p:nvPr/>
            </p:nvSpPr>
            <p:spPr bwMode="auto">
              <a:xfrm>
                <a:off x="2505" y="1020"/>
                <a:ext cx="40" cy="29"/>
              </a:xfrm>
              <a:custGeom>
                <a:avLst/>
                <a:gdLst>
                  <a:gd name="T0" fmla="*/ 1 w 79"/>
                  <a:gd name="T1" fmla="*/ 0 h 57"/>
                  <a:gd name="T2" fmla="*/ 0 w 79"/>
                  <a:gd name="T3" fmla="*/ 1 h 57"/>
                  <a:gd name="T4" fmla="*/ 3 w 79"/>
                  <a:gd name="T5" fmla="*/ 2 h 57"/>
                  <a:gd name="T6" fmla="*/ 3 w 79"/>
                  <a:gd name="T7" fmla="*/ 2 h 57"/>
                  <a:gd name="T8" fmla="*/ 1 w 79"/>
                  <a:gd name="T9" fmla="*/ 0 h 57"/>
                  <a:gd name="T10" fmla="*/ 0 60000 65536"/>
                  <a:gd name="T11" fmla="*/ 0 60000 65536"/>
                  <a:gd name="T12" fmla="*/ 0 60000 65536"/>
                  <a:gd name="T13" fmla="*/ 0 60000 65536"/>
                  <a:gd name="T14" fmla="*/ 0 60000 65536"/>
                  <a:gd name="T15" fmla="*/ 0 w 79"/>
                  <a:gd name="T16" fmla="*/ 0 h 57"/>
                  <a:gd name="T17" fmla="*/ 79 w 79"/>
                  <a:gd name="T18" fmla="*/ 57 h 57"/>
                </a:gdLst>
                <a:ahLst/>
                <a:cxnLst>
                  <a:cxn ang="T10">
                    <a:pos x="T0" y="T1"/>
                  </a:cxn>
                  <a:cxn ang="T11">
                    <a:pos x="T2" y="T3"/>
                  </a:cxn>
                  <a:cxn ang="T12">
                    <a:pos x="T4" y="T5"/>
                  </a:cxn>
                  <a:cxn ang="T13">
                    <a:pos x="T6" y="T7"/>
                  </a:cxn>
                  <a:cxn ang="T14">
                    <a:pos x="T8" y="T9"/>
                  </a:cxn>
                </a:cxnLst>
                <a:rect l="T15" t="T16" r="T17" b="T18"/>
                <a:pathLst>
                  <a:path w="79" h="57">
                    <a:moveTo>
                      <a:pt x="11" y="0"/>
                    </a:moveTo>
                    <a:lnTo>
                      <a:pt x="0" y="18"/>
                    </a:lnTo>
                    <a:lnTo>
                      <a:pt x="69" y="57"/>
                    </a:lnTo>
                    <a:lnTo>
                      <a:pt x="79" y="39"/>
                    </a:lnTo>
                    <a:lnTo>
                      <a:pt x="1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5" name="Freeform 892"/>
              <p:cNvSpPr>
                <a:spLocks/>
              </p:cNvSpPr>
              <p:nvPr/>
            </p:nvSpPr>
            <p:spPr bwMode="auto">
              <a:xfrm>
                <a:off x="2539" y="1040"/>
                <a:ext cx="12" cy="12"/>
              </a:xfrm>
              <a:custGeom>
                <a:avLst/>
                <a:gdLst>
                  <a:gd name="T0" fmla="*/ 1 w 23"/>
                  <a:gd name="T1" fmla="*/ 0 h 26"/>
                  <a:gd name="T2" fmla="*/ 0 w 23"/>
                  <a:gd name="T3" fmla="*/ 0 h 26"/>
                  <a:gd name="T4" fmla="*/ 1 w 23"/>
                  <a:gd name="T5" fmla="*/ 0 h 26"/>
                  <a:gd name="T6" fmla="*/ 1 w 23"/>
                  <a:gd name="T7" fmla="*/ 0 h 26"/>
                  <a:gd name="T8" fmla="*/ 1 w 23"/>
                  <a:gd name="T9" fmla="*/ 0 h 26"/>
                  <a:gd name="T10" fmla="*/ 0 60000 65536"/>
                  <a:gd name="T11" fmla="*/ 0 60000 65536"/>
                  <a:gd name="T12" fmla="*/ 0 60000 65536"/>
                  <a:gd name="T13" fmla="*/ 0 60000 65536"/>
                  <a:gd name="T14" fmla="*/ 0 60000 65536"/>
                  <a:gd name="T15" fmla="*/ 0 w 23"/>
                  <a:gd name="T16" fmla="*/ 0 h 26"/>
                  <a:gd name="T17" fmla="*/ 23 w 23"/>
                  <a:gd name="T18" fmla="*/ 26 h 26"/>
                </a:gdLst>
                <a:ahLst/>
                <a:cxnLst>
                  <a:cxn ang="T10">
                    <a:pos x="T0" y="T1"/>
                  </a:cxn>
                  <a:cxn ang="T11">
                    <a:pos x="T2" y="T3"/>
                  </a:cxn>
                  <a:cxn ang="T12">
                    <a:pos x="T4" y="T5"/>
                  </a:cxn>
                  <a:cxn ang="T13">
                    <a:pos x="T6" y="T7"/>
                  </a:cxn>
                  <a:cxn ang="T14">
                    <a:pos x="T8" y="T9"/>
                  </a:cxn>
                </a:cxnLst>
                <a:rect l="T15" t="T16" r="T17" b="T18"/>
                <a:pathLst>
                  <a:path w="23" h="26">
                    <a:moveTo>
                      <a:pt x="12" y="0"/>
                    </a:moveTo>
                    <a:lnTo>
                      <a:pt x="0" y="18"/>
                    </a:lnTo>
                    <a:lnTo>
                      <a:pt x="10" y="26"/>
                    </a:lnTo>
                    <a:lnTo>
                      <a:pt x="23" y="8"/>
                    </a:lnTo>
                    <a:lnTo>
                      <a:pt x="1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6" name="Freeform 893"/>
              <p:cNvSpPr>
                <a:spLocks/>
              </p:cNvSpPr>
              <p:nvPr/>
            </p:nvSpPr>
            <p:spPr bwMode="auto">
              <a:xfrm>
                <a:off x="2546" y="1043"/>
                <a:ext cx="6" cy="11"/>
              </a:xfrm>
              <a:custGeom>
                <a:avLst/>
                <a:gdLst>
                  <a:gd name="T0" fmla="*/ 0 w 13"/>
                  <a:gd name="T1" fmla="*/ 0 h 21"/>
                  <a:gd name="T2" fmla="*/ 0 w 13"/>
                  <a:gd name="T3" fmla="*/ 1 h 21"/>
                  <a:gd name="T4" fmla="*/ 0 w 13"/>
                  <a:gd name="T5" fmla="*/ 1 h 21"/>
                  <a:gd name="T6" fmla="*/ 0 w 13"/>
                  <a:gd name="T7" fmla="*/ 1 h 21"/>
                  <a:gd name="T8" fmla="*/ 0 w 13"/>
                  <a:gd name="T9" fmla="*/ 0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7" y="0"/>
                    </a:moveTo>
                    <a:lnTo>
                      <a:pt x="0" y="19"/>
                    </a:lnTo>
                    <a:lnTo>
                      <a:pt x="6" y="21"/>
                    </a:lnTo>
                    <a:lnTo>
                      <a:pt x="13" y="1"/>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7" name="Freeform 894"/>
              <p:cNvSpPr>
                <a:spLocks/>
              </p:cNvSpPr>
              <p:nvPr/>
            </p:nvSpPr>
            <p:spPr bwMode="auto">
              <a:xfrm>
                <a:off x="2548" y="1043"/>
                <a:ext cx="11" cy="13"/>
              </a:xfrm>
              <a:custGeom>
                <a:avLst/>
                <a:gdLst>
                  <a:gd name="T0" fmla="*/ 1 w 21"/>
                  <a:gd name="T1" fmla="*/ 0 h 25"/>
                  <a:gd name="T2" fmla="*/ 0 w 21"/>
                  <a:gd name="T3" fmla="*/ 1 h 25"/>
                  <a:gd name="T4" fmla="*/ 1 w 21"/>
                  <a:gd name="T5" fmla="*/ 1 h 25"/>
                  <a:gd name="T6" fmla="*/ 1 w 21"/>
                  <a:gd name="T7" fmla="*/ 1 h 25"/>
                  <a:gd name="T8" fmla="*/ 1 w 21"/>
                  <a:gd name="T9" fmla="*/ 0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7" y="0"/>
                    </a:moveTo>
                    <a:lnTo>
                      <a:pt x="0" y="19"/>
                    </a:lnTo>
                    <a:lnTo>
                      <a:pt x="14" y="25"/>
                    </a:lnTo>
                    <a:lnTo>
                      <a:pt x="21" y="5"/>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8" name="Freeform 895"/>
              <p:cNvSpPr>
                <a:spLocks/>
              </p:cNvSpPr>
              <p:nvPr/>
            </p:nvSpPr>
            <p:spPr bwMode="auto">
              <a:xfrm>
                <a:off x="2556" y="1046"/>
                <a:ext cx="47" cy="21"/>
              </a:xfrm>
              <a:custGeom>
                <a:avLst/>
                <a:gdLst>
                  <a:gd name="T0" fmla="*/ 1 w 93"/>
                  <a:gd name="T1" fmla="*/ 0 h 41"/>
                  <a:gd name="T2" fmla="*/ 0 w 93"/>
                  <a:gd name="T3" fmla="*/ 1 h 41"/>
                  <a:gd name="T4" fmla="*/ 3 w 93"/>
                  <a:gd name="T5" fmla="*/ 2 h 41"/>
                  <a:gd name="T6" fmla="*/ 3 w 93"/>
                  <a:gd name="T7" fmla="*/ 1 h 41"/>
                  <a:gd name="T8" fmla="*/ 1 w 93"/>
                  <a:gd name="T9" fmla="*/ 0 h 41"/>
                  <a:gd name="T10" fmla="*/ 0 60000 65536"/>
                  <a:gd name="T11" fmla="*/ 0 60000 65536"/>
                  <a:gd name="T12" fmla="*/ 0 60000 65536"/>
                  <a:gd name="T13" fmla="*/ 0 60000 65536"/>
                  <a:gd name="T14" fmla="*/ 0 60000 65536"/>
                  <a:gd name="T15" fmla="*/ 0 w 93"/>
                  <a:gd name="T16" fmla="*/ 0 h 41"/>
                  <a:gd name="T17" fmla="*/ 93 w 93"/>
                  <a:gd name="T18" fmla="*/ 41 h 41"/>
                </a:gdLst>
                <a:ahLst/>
                <a:cxnLst>
                  <a:cxn ang="T10">
                    <a:pos x="T0" y="T1"/>
                  </a:cxn>
                  <a:cxn ang="T11">
                    <a:pos x="T2" y="T3"/>
                  </a:cxn>
                  <a:cxn ang="T12">
                    <a:pos x="T4" y="T5"/>
                  </a:cxn>
                  <a:cxn ang="T13">
                    <a:pos x="T6" y="T7"/>
                  </a:cxn>
                  <a:cxn ang="T14">
                    <a:pos x="T8" y="T9"/>
                  </a:cxn>
                </a:cxnLst>
                <a:rect l="T15" t="T16" r="T17" b="T18"/>
                <a:pathLst>
                  <a:path w="93" h="41">
                    <a:moveTo>
                      <a:pt x="5" y="0"/>
                    </a:moveTo>
                    <a:lnTo>
                      <a:pt x="0" y="20"/>
                    </a:lnTo>
                    <a:lnTo>
                      <a:pt x="88" y="41"/>
                    </a:lnTo>
                    <a:lnTo>
                      <a:pt x="93" y="22"/>
                    </a:lnTo>
                    <a:lnTo>
                      <a:pt x="5"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9" name="Freeform 896"/>
              <p:cNvSpPr>
                <a:spLocks/>
              </p:cNvSpPr>
              <p:nvPr/>
            </p:nvSpPr>
            <p:spPr bwMode="auto">
              <a:xfrm>
                <a:off x="2599" y="1057"/>
                <a:ext cx="16" cy="14"/>
              </a:xfrm>
              <a:custGeom>
                <a:avLst/>
                <a:gdLst>
                  <a:gd name="T0" fmla="*/ 1 w 30"/>
                  <a:gd name="T1" fmla="*/ 0 h 28"/>
                  <a:gd name="T2" fmla="*/ 0 w 30"/>
                  <a:gd name="T3" fmla="*/ 1 h 28"/>
                  <a:gd name="T4" fmla="*/ 1 w 30"/>
                  <a:gd name="T5" fmla="*/ 1 h 28"/>
                  <a:gd name="T6" fmla="*/ 2 w 30"/>
                  <a:gd name="T7" fmla="*/ 1 h 28"/>
                  <a:gd name="T8" fmla="*/ 1 w 30"/>
                  <a:gd name="T9" fmla="*/ 0 h 28"/>
                  <a:gd name="T10" fmla="*/ 0 60000 65536"/>
                  <a:gd name="T11" fmla="*/ 0 60000 65536"/>
                  <a:gd name="T12" fmla="*/ 0 60000 65536"/>
                  <a:gd name="T13" fmla="*/ 0 60000 65536"/>
                  <a:gd name="T14" fmla="*/ 0 60000 65536"/>
                  <a:gd name="T15" fmla="*/ 0 w 30"/>
                  <a:gd name="T16" fmla="*/ 0 h 28"/>
                  <a:gd name="T17" fmla="*/ 30 w 30"/>
                  <a:gd name="T18" fmla="*/ 28 h 28"/>
                </a:gdLst>
                <a:ahLst/>
                <a:cxnLst>
                  <a:cxn ang="T10">
                    <a:pos x="T0" y="T1"/>
                  </a:cxn>
                  <a:cxn ang="T11">
                    <a:pos x="T2" y="T3"/>
                  </a:cxn>
                  <a:cxn ang="T12">
                    <a:pos x="T4" y="T5"/>
                  </a:cxn>
                  <a:cxn ang="T13">
                    <a:pos x="T6" y="T7"/>
                  </a:cxn>
                  <a:cxn ang="T14">
                    <a:pos x="T8" y="T9"/>
                  </a:cxn>
                </a:cxnLst>
                <a:rect l="T15" t="T16" r="T17" b="T18"/>
                <a:pathLst>
                  <a:path w="30" h="28">
                    <a:moveTo>
                      <a:pt x="9" y="0"/>
                    </a:moveTo>
                    <a:lnTo>
                      <a:pt x="0" y="19"/>
                    </a:lnTo>
                    <a:lnTo>
                      <a:pt x="21" y="28"/>
                    </a:lnTo>
                    <a:lnTo>
                      <a:pt x="30" y="9"/>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0" name="Freeform 897"/>
              <p:cNvSpPr>
                <a:spLocks/>
              </p:cNvSpPr>
              <p:nvPr/>
            </p:nvSpPr>
            <p:spPr bwMode="auto">
              <a:xfrm>
                <a:off x="1832" y="1509"/>
                <a:ext cx="10" cy="13"/>
              </a:xfrm>
              <a:custGeom>
                <a:avLst/>
                <a:gdLst>
                  <a:gd name="T0" fmla="*/ 1 w 20"/>
                  <a:gd name="T1" fmla="*/ 0 h 25"/>
                  <a:gd name="T2" fmla="*/ 0 w 20"/>
                  <a:gd name="T3" fmla="*/ 1 h 25"/>
                  <a:gd name="T4" fmla="*/ 1 w 20"/>
                  <a:gd name="T5" fmla="*/ 1 h 25"/>
                  <a:gd name="T6" fmla="*/ 1 w 20"/>
                  <a:gd name="T7" fmla="*/ 1 h 25"/>
                  <a:gd name="T8" fmla="*/ 1 w 20"/>
                  <a:gd name="T9" fmla="*/ 0 h 25"/>
                  <a:gd name="T10" fmla="*/ 0 60000 65536"/>
                  <a:gd name="T11" fmla="*/ 0 60000 65536"/>
                  <a:gd name="T12" fmla="*/ 0 60000 65536"/>
                  <a:gd name="T13" fmla="*/ 0 60000 65536"/>
                  <a:gd name="T14" fmla="*/ 0 60000 65536"/>
                  <a:gd name="T15" fmla="*/ 0 w 20"/>
                  <a:gd name="T16" fmla="*/ 0 h 25"/>
                  <a:gd name="T17" fmla="*/ 20 w 20"/>
                  <a:gd name="T18" fmla="*/ 25 h 25"/>
                </a:gdLst>
                <a:ahLst/>
                <a:cxnLst>
                  <a:cxn ang="T10">
                    <a:pos x="T0" y="T1"/>
                  </a:cxn>
                  <a:cxn ang="T11">
                    <a:pos x="T2" y="T3"/>
                  </a:cxn>
                  <a:cxn ang="T12">
                    <a:pos x="T4" y="T5"/>
                  </a:cxn>
                  <a:cxn ang="T13">
                    <a:pos x="T6" y="T7"/>
                  </a:cxn>
                  <a:cxn ang="T14">
                    <a:pos x="T8" y="T9"/>
                  </a:cxn>
                </a:cxnLst>
                <a:rect l="T15" t="T16" r="T17" b="T18"/>
                <a:pathLst>
                  <a:path w="20" h="25">
                    <a:moveTo>
                      <a:pt x="4" y="0"/>
                    </a:moveTo>
                    <a:lnTo>
                      <a:pt x="0" y="21"/>
                    </a:lnTo>
                    <a:lnTo>
                      <a:pt x="17" y="25"/>
                    </a:lnTo>
                    <a:lnTo>
                      <a:pt x="20" y="3"/>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1" name="Freeform 898"/>
              <p:cNvSpPr>
                <a:spLocks/>
              </p:cNvSpPr>
              <p:nvPr/>
            </p:nvSpPr>
            <p:spPr bwMode="auto">
              <a:xfrm>
                <a:off x="1840" y="1511"/>
                <a:ext cx="41" cy="19"/>
              </a:xfrm>
              <a:custGeom>
                <a:avLst/>
                <a:gdLst>
                  <a:gd name="T0" fmla="*/ 1 w 82"/>
                  <a:gd name="T1" fmla="*/ 0 h 38"/>
                  <a:gd name="T2" fmla="*/ 0 w 82"/>
                  <a:gd name="T3" fmla="*/ 1 h 38"/>
                  <a:gd name="T4" fmla="*/ 3 w 82"/>
                  <a:gd name="T5" fmla="*/ 2 h 38"/>
                  <a:gd name="T6" fmla="*/ 3 w 82"/>
                  <a:gd name="T7" fmla="*/ 1 h 38"/>
                  <a:gd name="T8" fmla="*/ 1 w 82"/>
                  <a:gd name="T9" fmla="*/ 0 h 38"/>
                  <a:gd name="T10" fmla="*/ 0 60000 65536"/>
                  <a:gd name="T11" fmla="*/ 0 60000 65536"/>
                  <a:gd name="T12" fmla="*/ 0 60000 65536"/>
                  <a:gd name="T13" fmla="*/ 0 60000 65536"/>
                  <a:gd name="T14" fmla="*/ 0 60000 65536"/>
                  <a:gd name="T15" fmla="*/ 0 w 82"/>
                  <a:gd name="T16" fmla="*/ 0 h 38"/>
                  <a:gd name="T17" fmla="*/ 82 w 82"/>
                  <a:gd name="T18" fmla="*/ 38 h 38"/>
                </a:gdLst>
                <a:ahLst/>
                <a:cxnLst>
                  <a:cxn ang="T10">
                    <a:pos x="T0" y="T1"/>
                  </a:cxn>
                  <a:cxn ang="T11">
                    <a:pos x="T2" y="T3"/>
                  </a:cxn>
                  <a:cxn ang="T12">
                    <a:pos x="T4" y="T5"/>
                  </a:cxn>
                  <a:cxn ang="T13">
                    <a:pos x="T6" y="T7"/>
                  </a:cxn>
                  <a:cxn ang="T14">
                    <a:pos x="T8" y="T9"/>
                  </a:cxn>
                </a:cxnLst>
                <a:rect l="T15" t="T16" r="T17" b="T18"/>
                <a:pathLst>
                  <a:path w="82" h="38">
                    <a:moveTo>
                      <a:pt x="3" y="0"/>
                    </a:moveTo>
                    <a:lnTo>
                      <a:pt x="0" y="22"/>
                    </a:lnTo>
                    <a:lnTo>
                      <a:pt x="79" y="38"/>
                    </a:lnTo>
                    <a:lnTo>
                      <a:pt x="82" y="16"/>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2" name="Freeform 899"/>
              <p:cNvSpPr>
                <a:spLocks/>
              </p:cNvSpPr>
              <p:nvPr/>
            </p:nvSpPr>
            <p:spPr bwMode="auto">
              <a:xfrm>
                <a:off x="1880" y="1519"/>
                <a:ext cx="18" cy="13"/>
              </a:xfrm>
              <a:custGeom>
                <a:avLst/>
                <a:gdLst>
                  <a:gd name="T0" fmla="*/ 1 w 36"/>
                  <a:gd name="T1" fmla="*/ 0 h 25"/>
                  <a:gd name="T2" fmla="*/ 0 w 36"/>
                  <a:gd name="T3" fmla="*/ 1 h 25"/>
                  <a:gd name="T4" fmla="*/ 2 w 36"/>
                  <a:gd name="T5" fmla="*/ 1 h 25"/>
                  <a:gd name="T6" fmla="*/ 2 w 36"/>
                  <a:gd name="T7" fmla="*/ 1 h 25"/>
                  <a:gd name="T8" fmla="*/ 1 w 36"/>
                  <a:gd name="T9" fmla="*/ 0 h 25"/>
                  <a:gd name="T10" fmla="*/ 0 60000 65536"/>
                  <a:gd name="T11" fmla="*/ 0 60000 65536"/>
                  <a:gd name="T12" fmla="*/ 0 60000 65536"/>
                  <a:gd name="T13" fmla="*/ 0 60000 65536"/>
                  <a:gd name="T14" fmla="*/ 0 60000 65536"/>
                  <a:gd name="T15" fmla="*/ 0 w 36"/>
                  <a:gd name="T16" fmla="*/ 0 h 25"/>
                  <a:gd name="T17" fmla="*/ 36 w 36"/>
                  <a:gd name="T18" fmla="*/ 25 h 25"/>
                </a:gdLst>
                <a:ahLst/>
                <a:cxnLst>
                  <a:cxn ang="T10">
                    <a:pos x="T0" y="T1"/>
                  </a:cxn>
                  <a:cxn ang="T11">
                    <a:pos x="T2" y="T3"/>
                  </a:cxn>
                  <a:cxn ang="T12">
                    <a:pos x="T4" y="T5"/>
                  </a:cxn>
                  <a:cxn ang="T13">
                    <a:pos x="T6" y="T7"/>
                  </a:cxn>
                  <a:cxn ang="T14">
                    <a:pos x="T8" y="T9"/>
                  </a:cxn>
                </a:cxnLst>
                <a:rect l="T15" t="T16" r="T17" b="T18"/>
                <a:pathLst>
                  <a:path w="36" h="25">
                    <a:moveTo>
                      <a:pt x="2" y="0"/>
                    </a:moveTo>
                    <a:lnTo>
                      <a:pt x="0" y="22"/>
                    </a:lnTo>
                    <a:lnTo>
                      <a:pt x="35" y="25"/>
                    </a:lnTo>
                    <a:lnTo>
                      <a:pt x="36" y="4"/>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3" name="Freeform 900"/>
              <p:cNvSpPr>
                <a:spLocks/>
              </p:cNvSpPr>
              <p:nvPr/>
            </p:nvSpPr>
            <p:spPr bwMode="auto">
              <a:xfrm>
                <a:off x="1895" y="1522"/>
                <a:ext cx="34" cy="28"/>
              </a:xfrm>
              <a:custGeom>
                <a:avLst/>
                <a:gdLst>
                  <a:gd name="T0" fmla="*/ 1 w 68"/>
                  <a:gd name="T1" fmla="*/ 0 h 55"/>
                  <a:gd name="T2" fmla="*/ 0 w 68"/>
                  <a:gd name="T3" fmla="*/ 1 h 55"/>
                  <a:gd name="T4" fmla="*/ 2 w 68"/>
                  <a:gd name="T5" fmla="*/ 2 h 55"/>
                  <a:gd name="T6" fmla="*/ 3 w 68"/>
                  <a:gd name="T7" fmla="*/ 2 h 55"/>
                  <a:gd name="T8" fmla="*/ 1 w 68"/>
                  <a:gd name="T9" fmla="*/ 0 h 55"/>
                  <a:gd name="T10" fmla="*/ 0 60000 65536"/>
                  <a:gd name="T11" fmla="*/ 0 60000 65536"/>
                  <a:gd name="T12" fmla="*/ 0 60000 65536"/>
                  <a:gd name="T13" fmla="*/ 0 60000 65536"/>
                  <a:gd name="T14" fmla="*/ 0 60000 65536"/>
                  <a:gd name="T15" fmla="*/ 0 w 68"/>
                  <a:gd name="T16" fmla="*/ 0 h 55"/>
                  <a:gd name="T17" fmla="*/ 68 w 68"/>
                  <a:gd name="T18" fmla="*/ 55 h 55"/>
                </a:gdLst>
                <a:ahLst/>
                <a:cxnLst>
                  <a:cxn ang="T10">
                    <a:pos x="T0" y="T1"/>
                  </a:cxn>
                  <a:cxn ang="T11">
                    <a:pos x="T2" y="T3"/>
                  </a:cxn>
                  <a:cxn ang="T12">
                    <a:pos x="T4" y="T5"/>
                  </a:cxn>
                  <a:cxn ang="T13">
                    <a:pos x="T6" y="T7"/>
                  </a:cxn>
                  <a:cxn ang="T14">
                    <a:pos x="T8" y="T9"/>
                  </a:cxn>
                </a:cxnLst>
                <a:rect l="T15" t="T16" r="T17" b="T18"/>
                <a:pathLst>
                  <a:path w="68" h="55">
                    <a:moveTo>
                      <a:pt x="13" y="0"/>
                    </a:moveTo>
                    <a:lnTo>
                      <a:pt x="0" y="18"/>
                    </a:lnTo>
                    <a:lnTo>
                      <a:pt x="56" y="55"/>
                    </a:lnTo>
                    <a:lnTo>
                      <a:pt x="68" y="37"/>
                    </a:lnTo>
                    <a:lnTo>
                      <a:pt x="1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4" name="Freeform 901"/>
              <p:cNvSpPr>
                <a:spLocks/>
              </p:cNvSpPr>
              <p:nvPr/>
            </p:nvSpPr>
            <p:spPr bwMode="auto">
              <a:xfrm>
                <a:off x="1923" y="1541"/>
                <a:ext cx="20" cy="16"/>
              </a:xfrm>
              <a:custGeom>
                <a:avLst/>
                <a:gdLst>
                  <a:gd name="T0" fmla="*/ 1 w 39"/>
                  <a:gd name="T1" fmla="*/ 0 h 33"/>
                  <a:gd name="T2" fmla="*/ 0 w 39"/>
                  <a:gd name="T3" fmla="*/ 0 h 33"/>
                  <a:gd name="T4" fmla="*/ 1 w 39"/>
                  <a:gd name="T5" fmla="*/ 1 h 33"/>
                  <a:gd name="T6" fmla="*/ 2 w 39"/>
                  <a:gd name="T7" fmla="*/ 0 h 33"/>
                  <a:gd name="T8" fmla="*/ 1 w 39"/>
                  <a:gd name="T9" fmla="*/ 0 h 33"/>
                  <a:gd name="T10" fmla="*/ 0 60000 65536"/>
                  <a:gd name="T11" fmla="*/ 0 60000 65536"/>
                  <a:gd name="T12" fmla="*/ 0 60000 65536"/>
                  <a:gd name="T13" fmla="*/ 0 60000 65536"/>
                  <a:gd name="T14" fmla="*/ 0 60000 65536"/>
                  <a:gd name="T15" fmla="*/ 0 w 39"/>
                  <a:gd name="T16" fmla="*/ 0 h 33"/>
                  <a:gd name="T17" fmla="*/ 39 w 39"/>
                  <a:gd name="T18" fmla="*/ 33 h 33"/>
                </a:gdLst>
                <a:ahLst/>
                <a:cxnLst>
                  <a:cxn ang="T10">
                    <a:pos x="T0" y="T1"/>
                  </a:cxn>
                  <a:cxn ang="T11">
                    <a:pos x="T2" y="T3"/>
                  </a:cxn>
                  <a:cxn ang="T12">
                    <a:pos x="T4" y="T5"/>
                  </a:cxn>
                  <a:cxn ang="T13">
                    <a:pos x="T6" y="T7"/>
                  </a:cxn>
                  <a:cxn ang="T14">
                    <a:pos x="T8" y="T9"/>
                  </a:cxn>
                </a:cxnLst>
                <a:rect l="T15" t="T16" r="T17" b="T18"/>
                <a:pathLst>
                  <a:path w="39" h="33">
                    <a:moveTo>
                      <a:pt x="9" y="0"/>
                    </a:moveTo>
                    <a:lnTo>
                      <a:pt x="0" y="20"/>
                    </a:lnTo>
                    <a:lnTo>
                      <a:pt x="30" y="33"/>
                    </a:lnTo>
                    <a:lnTo>
                      <a:pt x="39" y="13"/>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5" name="Freeform 902"/>
              <p:cNvSpPr>
                <a:spLocks/>
              </p:cNvSpPr>
              <p:nvPr/>
            </p:nvSpPr>
            <p:spPr bwMode="auto">
              <a:xfrm>
                <a:off x="1939" y="1547"/>
                <a:ext cx="26" cy="21"/>
              </a:xfrm>
              <a:custGeom>
                <a:avLst/>
                <a:gdLst>
                  <a:gd name="T0" fmla="*/ 1 w 52"/>
                  <a:gd name="T1" fmla="*/ 0 h 41"/>
                  <a:gd name="T2" fmla="*/ 0 w 52"/>
                  <a:gd name="T3" fmla="*/ 1 h 41"/>
                  <a:gd name="T4" fmla="*/ 2 w 52"/>
                  <a:gd name="T5" fmla="*/ 2 h 41"/>
                  <a:gd name="T6" fmla="*/ 2 w 52"/>
                  <a:gd name="T7" fmla="*/ 1 h 41"/>
                  <a:gd name="T8" fmla="*/ 1 w 52"/>
                  <a:gd name="T9" fmla="*/ 0 h 41"/>
                  <a:gd name="T10" fmla="*/ 0 60000 65536"/>
                  <a:gd name="T11" fmla="*/ 0 60000 65536"/>
                  <a:gd name="T12" fmla="*/ 0 60000 65536"/>
                  <a:gd name="T13" fmla="*/ 0 60000 65536"/>
                  <a:gd name="T14" fmla="*/ 0 60000 65536"/>
                  <a:gd name="T15" fmla="*/ 0 w 52"/>
                  <a:gd name="T16" fmla="*/ 0 h 41"/>
                  <a:gd name="T17" fmla="*/ 52 w 52"/>
                  <a:gd name="T18" fmla="*/ 41 h 41"/>
                </a:gdLst>
                <a:ahLst/>
                <a:cxnLst>
                  <a:cxn ang="T10">
                    <a:pos x="T0" y="T1"/>
                  </a:cxn>
                  <a:cxn ang="T11">
                    <a:pos x="T2" y="T3"/>
                  </a:cxn>
                  <a:cxn ang="T12">
                    <a:pos x="T4" y="T5"/>
                  </a:cxn>
                  <a:cxn ang="T13">
                    <a:pos x="T6" y="T7"/>
                  </a:cxn>
                  <a:cxn ang="T14">
                    <a:pos x="T8" y="T9"/>
                  </a:cxn>
                </a:cxnLst>
                <a:rect l="T15" t="T16" r="T17" b="T18"/>
                <a:pathLst>
                  <a:path w="52" h="41">
                    <a:moveTo>
                      <a:pt x="9" y="0"/>
                    </a:moveTo>
                    <a:lnTo>
                      <a:pt x="0" y="20"/>
                    </a:lnTo>
                    <a:lnTo>
                      <a:pt x="43" y="41"/>
                    </a:lnTo>
                    <a:lnTo>
                      <a:pt x="52" y="22"/>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6" name="Freeform 903"/>
              <p:cNvSpPr>
                <a:spLocks/>
              </p:cNvSpPr>
              <p:nvPr/>
            </p:nvSpPr>
            <p:spPr bwMode="auto">
              <a:xfrm>
                <a:off x="1959" y="1558"/>
                <a:ext cx="13" cy="13"/>
              </a:xfrm>
              <a:custGeom>
                <a:avLst/>
                <a:gdLst>
                  <a:gd name="T0" fmla="*/ 1 w 26"/>
                  <a:gd name="T1" fmla="*/ 0 h 26"/>
                  <a:gd name="T2" fmla="*/ 0 w 26"/>
                  <a:gd name="T3" fmla="*/ 1 h 26"/>
                  <a:gd name="T4" fmla="*/ 1 w 26"/>
                  <a:gd name="T5" fmla="*/ 1 h 26"/>
                  <a:gd name="T6" fmla="*/ 1 w 26"/>
                  <a:gd name="T7" fmla="*/ 1 h 26"/>
                  <a:gd name="T8" fmla="*/ 1 w 26"/>
                  <a:gd name="T9" fmla="*/ 0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11" y="0"/>
                    </a:moveTo>
                    <a:lnTo>
                      <a:pt x="0" y="17"/>
                    </a:lnTo>
                    <a:lnTo>
                      <a:pt x="15" y="26"/>
                    </a:lnTo>
                    <a:lnTo>
                      <a:pt x="26" y="9"/>
                    </a:lnTo>
                    <a:lnTo>
                      <a:pt x="1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7" name="Freeform 904"/>
              <p:cNvSpPr>
                <a:spLocks/>
              </p:cNvSpPr>
              <p:nvPr/>
            </p:nvSpPr>
            <p:spPr bwMode="auto">
              <a:xfrm>
                <a:off x="1967" y="1562"/>
                <a:ext cx="18" cy="16"/>
              </a:xfrm>
              <a:custGeom>
                <a:avLst/>
                <a:gdLst>
                  <a:gd name="T0" fmla="*/ 1 w 36"/>
                  <a:gd name="T1" fmla="*/ 0 h 32"/>
                  <a:gd name="T2" fmla="*/ 0 w 36"/>
                  <a:gd name="T3" fmla="*/ 1 h 32"/>
                  <a:gd name="T4" fmla="*/ 1 w 36"/>
                  <a:gd name="T5" fmla="*/ 1 h 32"/>
                  <a:gd name="T6" fmla="*/ 2 w 36"/>
                  <a:gd name="T7" fmla="*/ 1 h 32"/>
                  <a:gd name="T8" fmla="*/ 1 w 36"/>
                  <a:gd name="T9" fmla="*/ 0 h 32"/>
                  <a:gd name="T10" fmla="*/ 0 60000 65536"/>
                  <a:gd name="T11" fmla="*/ 0 60000 65536"/>
                  <a:gd name="T12" fmla="*/ 0 60000 65536"/>
                  <a:gd name="T13" fmla="*/ 0 60000 65536"/>
                  <a:gd name="T14" fmla="*/ 0 60000 65536"/>
                  <a:gd name="T15" fmla="*/ 0 w 36"/>
                  <a:gd name="T16" fmla="*/ 0 h 32"/>
                  <a:gd name="T17" fmla="*/ 36 w 36"/>
                  <a:gd name="T18" fmla="*/ 32 h 32"/>
                </a:gdLst>
                <a:ahLst/>
                <a:cxnLst>
                  <a:cxn ang="T10">
                    <a:pos x="T0" y="T1"/>
                  </a:cxn>
                  <a:cxn ang="T11">
                    <a:pos x="T2" y="T3"/>
                  </a:cxn>
                  <a:cxn ang="T12">
                    <a:pos x="T4" y="T5"/>
                  </a:cxn>
                  <a:cxn ang="T13">
                    <a:pos x="T6" y="T7"/>
                  </a:cxn>
                  <a:cxn ang="T14">
                    <a:pos x="T8" y="T9"/>
                  </a:cxn>
                </a:cxnLst>
                <a:rect l="T15" t="T16" r="T17" b="T18"/>
                <a:pathLst>
                  <a:path w="36" h="32">
                    <a:moveTo>
                      <a:pt x="9" y="0"/>
                    </a:moveTo>
                    <a:lnTo>
                      <a:pt x="0" y="19"/>
                    </a:lnTo>
                    <a:lnTo>
                      <a:pt x="27" y="32"/>
                    </a:lnTo>
                    <a:lnTo>
                      <a:pt x="36" y="12"/>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8" name="Freeform 905"/>
              <p:cNvSpPr>
                <a:spLocks/>
              </p:cNvSpPr>
              <p:nvPr/>
            </p:nvSpPr>
            <p:spPr bwMode="auto">
              <a:xfrm>
                <a:off x="1980" y="1569"/>
                <a:ext cx="33" cy="26"/>
              </a:xfrm>
              <a:custGeom>
                <a:avLst/>
                <a:gdLst>
                  <a:gd name="T0" fmla="*/ 1 w 66"/>
                  <a:gd name="T1" fmla="*/ 0 h 52"/>
                  <a:gd name="T2" fmla="*/ 0 w 66"/>
                  <a:gd name="T3" fmla="*/ 1 h 52"/>
                  <a:gd name="T4" fmla="*/ 2 w 66"/>
                  <a:gd name="T5" fmla="*/ 2 h 52"/>
                  <a:gd name="T6" fmla="*/ 3 w 66"/>
                  <a:gd name="T7" fmla="*/ 2 h 52"/>
                  <a:gd name="T8" fmla="*/ 1 w 66"/>
                  <a:gd name="T9" fmla="*/ 0 h 52"/>
                  <a:gd name="T10" fmla="*/ 0 60000 65536"/>
                  <a:gd name="T11" fmla="*/ 0 60000 65536"/>
                  <a:gd name="T12" fmla="*/ 0 60000 65536"/>
                  <a:gd name="T13" fmla="*/ 0 60000 65536"/>
                  <a:gd name="T14" fmla="*/ 0 60000 65536"/>
                  <a:gd name="T15" fmla="*/ 0 w 66"/>
                  <a:gd name="T16" fmla="*/ 0 h 52"/>
                  <a:gd name="T17" fmla="*/ 66 w 66"/>
                  <a:gd name="T18" fmla="*/ 52 h 52"/>
                </a:gdLst>
                <a:ahLst/>
                <a:cxnLst>
                  <a:cxn ang="T10">
                    <a:pos x="T0" y="T1"/>
                  </a:cxn>
                  <a:cxn ang="T11">
                    <a:pos x="T2" y="T3"/>
                  </a:cxn>
                  <a:cxn ang="T12">
                    <a:pos x="T4" y="T5"/>
                  </a:cxn>
                  <a:cxn ang="T13">
                    <a:pos x="T6" y="T7"/>
                  </a:cxn>
                  <a:cxn ang="T14">
                    <a:pos x="T8" y="T9"/>
                  </a:cxn>
                </a:cxnLst>
                <a:rect l="T15" t="T16" r="T17" b="T18"/>
                <a:pathLst>
                  <a:path w="66" h="52">
                    <a:moveTo>
                      <a:pt x="11" y="0"/>
                    </a:moveTo>
                    <a:lnTo>
                      <a:pt x="0" y="18"/>
                    </a:lnTo>
                    <a:lnTo>
                      <a:pt x="55" y="52"/>
                    </a:lnTo>
                    <a:lnTo>
                      <a:pt x="66" y="34"/>
                    </a:lnTo>
                    <a:lnTo>
                      <a:pt x="1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9" name="Freeform 906"/>
              <p:cNvSpPr>
                <a:spLocks/>
              </p:cNvSpPr>
              <p:nvPr/>
            </p:nvSpPr>
            <p:spPr bwMode="auto">
              <a:xfrm>
                <a:off x="2009" y="1586"/>
                <a:ext cx="21" cy="17"/>
              </a:xfrm>
              <a:custGeom>
                <a:avLst/>
                <a:gdLst>
                  <a:gd name="T0" fmla="*/ 0 w 43"/>
                  <a:gd name="T1" fmla="*/ 0 h 34"/>
                  <a:gd name="T2" fmla="*/ 0 w 43"/>
                  <a:gd name="T3" fmla="*/ 1 h 34"/>
                  <a:gd name="T4" fmla="*/ 1 w 43"/>
                  <a:gd name="T5" fmla="*/ 2 h 34"/>
                  <a:gd name="T6" fmla="*/ 1 w 43"/>
                  <a:gd name="T7" fmla="*/ 1 h 34"/>
                  <a:gd name="T8" fmla="*/ 0 w 43"/>
                  <a:gd name="T9" fmla="*/ 0 h 34"/>
                  <a:gd name="T10" fmla="*/ 0 60000 65536"/>
                  <a:gd name="T11" fmla="*/ 0 60000 65536"/>
                  <a:gd name="T12" fmla="*/ 0 60000 65536"/>
                  <a:gd name="T13" fmla="*/ 0 60000 65536"/>
                  <a:gd name="T14" fmla="*/ 0 60000 65536"/>
                  <a:gd name="T15" fmla="*/ 0 w 43"/>
                  <a:gd name="T16" fmla="*/ 0 h 34"/>
                  <a:gd name="T17" fmla="*/ 43 w 43"/>
                  <a:gd name="T18" fmla="*/ 34 h 34"/>
                </a:gdLst>
                <a:ahLst/>
                <a:cxnLst>
                  <a:cxn ang="T10">
                    <a:pos x="T0" y="T1"/>
                  </a:cxn>
                  <a:cxn ang="T11">
                    <a:pos x="T2" y="T3"/>
                  </a:cxn>
                  <a:cxn ang="T12">
                    <a:pos x="T4" y="T5"/>
                  </a:cxn>
                  <a:cxn ang="T13">
                    <a:pos x="T6" y="T7"/>
                  </a:cxn>
                  <a:cxn ang="T14">
                    <a:pos x="T8" y="T9"/>
                  </a:cxn>
                </a:cxnLst>
                <a:rect l="T15" t="T16" r="T17" b="T18"/>
                <a:pathLst>
                  <a:path w="43" h="34">
                    <a:moveTo>
                      <a:pt x="9" y="0"/>
                    </a:moveTo>
                    <a:lnTo>
                      <a:pt x="0" y="20"/>
                    </a:lnTo>
                    <a:lnTo>
                      <a:pt x="34" y="34"/>
                    </a:lnTo>
                    <a:lnTo>
                      <a:pt x="43" y="15"/>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0" name="Freeform 907"/>
              <p:cNvSpPr>
                <a:spLocks/>
              </p:cNvSpPr>
              <p:nvPr/>
            </p:nvSpPr>
            <p:spPr bwMode="auto">
              <a:xfrm>
                <a:off x="2026" y="1593"/>
                <a:ext cx="33" cy="20"/>
              </a:xfrm>
              <a:custGeom>
                <a:avLst/>
                <a:gdLst>
                  <a:gd name="T0" fmla="*/ 0 w 67"/>
                  <a:gd name="T1" fmla="*/ 0 h 41"/>
                  <a:gd name="T2" fmla="*/ 0 w 67"/>
                  <a:gd name="T3" fmla="*/ 0 h 41"/>
                  <a:gd name="T4" fmla="*/ 1 w 67"/>
                  <a:gd name="T5" fmla="*/ 1 h 41"/>
                  <a:gd name="T6" fmla="*/ 2 w 67"/>
                  <a:gd name="T7" fmla="*/ 0 h 41"/>
                  <a:gd name="T8" fmla="*/ 0 w 67"/>
                  <a:gd name="T9" fmla="*/ 0 h 41"/>
                  <a:gd name="T10" fmla="*/ 0 60000 65536"/>
                  <a:gd name="T11" fmla="*/ 0 60000 65536"/>
                  <a:gd name="T12" fmla="*/ 0 60000 65536"/>
                  <a:gd name="T13" fmla="*/ 0 60000 65536"/>
                  <a:gd name="T14" fmla="*/ 0 60000 65536"/>
                  <a:gd name="T15" fmla="*/ 0 w 67"/>
                  <a:gd name="T16" fmla="*/ 0 h 41"/>
                  <a:gd name="T17" fmla="*/ 67 w 67"/>
                  <a:gd name="T18" fmla="*/ 41 h 41"/>
                </a:gdLst>
                <a:ahLst/>
                <a:cxnLst>
                  <a:cxn ang="T10">
                    <a:pos x="T0" y="T1"/>
                  </a:cxn>
                  <a:cxn ang="T11">
                    <a:pos x="T2" y="T3"/>
                  </a:cxn>
                  <a:cxn ang="T12">
                    <a:pos x="T4" y="T5"/>
                  </a:cxn>
                  <a:cxn ang="T13">
                    <a:pos x="T6" y="T7"/>
                  </a:cxn>
                  <a:cxn ang="T14">
                    <a:pos x="T8" y="T9"/>
                  </a:cxn>
                </a:cxnLst>
                <a:rect l="T15" t="T16" r="T17" b="T18"/>
                <a:pathLst>
                  <a:path w="67" h="41">
                    <a:moveTo>
                      <a:pt x="8" y="0"/>
                    </a:moveTo>
                    <a:lnTo>
                      <a:pt x="0" y="19"/>
                    </a:lnTo>
                    <a:lnTo>
                      <a:pt x="60" y="41"/>
                    </a:lnTo>
                    <a:lnTo>
                      <a:pt x="67" y="21"/>
                    </a:lnTo>
                    <a:lnTo>
                      <a:pt x="8"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1" name="Freeform 908"/>
              <p:cNvSpPr>
                <a:spLocks/>
              </p:cNvSpPr>
              <p:nvPr/>
            </p:nvSpPr>
            <p:spPr bwMode="auto">
              <a:xfrm>
                <a:off x="2056" y="1604"/>
                <a:ext cx="9" cy="11"/>
              </a:xfrm>
              <a:custGeom>
                <a:avLst/>
                <a:gdLst>
                  <a:gd name="T0" fmla="*/ 1 w 18"/>
                  <a:gd name="T1" fmla="*/ 0 h 23"/>
                  <a:gd name="T2" fmla="*/ 0 w 18"/>
                  <a:gd name="T3" fmla="*/ 0 h 23"/>
                  <a:gd name="T4" fmla="*/ 1 w 18"/>
                  <a:gd name="T5" fmla="*/ 0 h 23"/>
                  <a:gd name="T6" fmla="*/ 1 w 18"/>
                  <a:gd name="T7" fmla="*/ 0 h 23"/>
                  <a:gd name="T8" fmla="*/ 1 w 18"/>
                  <a:gd name="T9" fmla="*/ 0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6" y="0"/>
                    </a:moveTo>
                    <a:lnTo>
                      <a:pt x="0" y="20"/>
                    </a:lnTo>
                    <a:lnTo>
                      <a:pt x="13" y="23"/>
                    </a:lnTo>
                    <a:lnTo>
                      <a:pt x="18" y="4"/>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2" name="Freeform 909"/>
              <p:cNvSpPr>
                <a:spLocks/>
              </p:cNvSpPr>
              <p:nvPr/>
            </p:nvSpPr>
            <p:spPr bwMode="auto">
              <a:xfrm>
                <a:off x="2062" y="1605"/>
                <a:ext cx="32" cy="20"/>
              </a:xfrm>
              <a:custGeom>
                <a:avLst/>
                <a:gdLst>
                  <a:gd name="T0" fmla="*/ 0 w 65"/>
                  <a:gd name="T1" fmla="*/ 0 h 39"/>
                  <a:gd name="T2" fmla="*/ 0 w 65"/>
                  <a:gd name="T3" fmla="*/ 1 h 39"/>
                  <a:gd name="T4" fmla="*/ 1 w 65"/>
                  <a:gd name="T5" fmla="*/ 2 h 39"/>
                  <a:gd name="T6" fmla="*/ 2 w 65"/>
                  <a:gd name="T7" fmla="*/ 1 h 39"/>
                  <a:gd name="T8" fmla="*/ 0 w 65"/>
                  <a:gd name="T9" fmla="*/ 0 h 39"/>
                  <a:gd name="T10" fmla="*/ 0 60000 65536"/>
                  <a:gd name="T11" fmla="*/ 0 60000 65536"/>
                  <a:gd name="T12" fmla="*/ 0 60000 65536"/>
                  <a:gd name="T13" fmla="*/ 0 60000 65536"/>
                  <a:gd name="T14" fmla="*/ 0 60000 65536"/>
                  <a:gd name="T15" fmla="*/ 0 w 65"/>
                  <a:gd name="T16" fmla="*/ 0 h 39"/>
                  <a:gd name="T17" fmla="*/ 65 w 65"/>
                  <a:gd name="T18" fmla="*/ 39 h 39"/>
                </a:gdLst>
                <a:ahLst/>
                <a:cxnLst>
                  <a:cxn ang="T10">
                    <a:pos x="T0" y="T1"/>
                  </a:cxn>
                  <a:cxn ang="T11">
                    <a:pos x="T2" y="T3"/>
                  </a:cxn>
                  <a:cxn ang="T12">
                    <a:pos x="T4" y="T5"/>
                  </a:cxn>
                  <a:cxn ang="T13">
                    <a:pos x="T6" y="T7"/>
                  </a:cxn>
                  <a:cxn ang="T14">
                    <a:pos x="T8" y="T9"/>
                  </a:cxn>
                </a:cxnLst>
                <a:rect l="T15" t="T16" r="T17" b="T18"/>
                <a:pathLst>
                  <a:path w="65" h="39">
                    <a:moveTo>
                      <a:pt x="7" y="0"/>
                    </a:moveTo>
                    <a:lnTo>
                      <a:pt x="0" y="19"/>
                    </a:lnTo>
                    <a:lnTo>
                      <a:pt x="58" y="39"/>
                    </a:lnTo>
                    <a:lnTo>
                      <a:pt x="65" y="19"/>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3" name="Freeform 910"/>
              <p:cNvSpPr>
                <a:spLocks/>
              </p:cNvSpPr>
              <p:nvPr/>
            </p:nvSpPr>
            <p:spPr bwMode="auto">
              <a:xfrm>
                <a:off x="2090" y="1615"/>
                <a:ext cx="18" cy="15"/>
              </a:xfrm>
              <a:custGeom>
                <a:avLst/>
                <a:gdLst>
                  <a:gd name="T0" fmla="*/ 1 w 36"/>
                  <a:gd name="T1" fmla="*/ 0 h 29"/>
                  <a:gd name="T2" fmla="*/ 0 w 36"/>
                  <a:gd name="T3" fmla="*/ 1 h 29"/>
                  <a:gd name="T4" fmla="*/ 1 w 36"/>
                  <a:gd name="T5" fmla="*/ 1 h 29"/>
                  <a:gd name="T6" fmla="*/ 2 w 36"/>
                  <a:gd name="T7" fmla="*/ 1 h 29"/>
                  <a:gd name="T8" fmla="*/ 1 w 36"/>
                  <a:gd name="T9" fmla="*/ 0 h 29"/>
                  <a:gd name="T10" fmla="*/ 0 60000 65536"/>
                  <a:gd name="T11" fmla="*/ 0 60000 65536"/>
                  <a:gd name="T12" fmla="*/ 0 60000 65536"/>
                  <a:gd name="T13" fmla="*/ 0 60000 65536"/>
                  <a:gd name="T14" fmla="*/ 0 60000 65536"/>
                  <a:gd name="T15" fmla="*/ 0 w 36"/>
                  <a:gd name="T16" fmla="*/ 0 h 29"/>
                  <a:gd name="T17" fmla="*/ 36 w 36"/>
                  <a:gd name="T18" fmla="*/ 29 h 29"/>
                </a:gdLst>
                <a:ahLst/>
                <a:cxnLst>
                  <a:cxn ang="T10">
                    <a:pos x="T0" y="T1"/>
                  </a:cxn>
                  <a:cxn ang="T11">
                    <a:pos x="T2" y="T3"/>
                  </a:cxn>
                  <a:cxn ang="T12">
                    <a:pos x="T4" y="T5"/>
                  </a:cxn>
                  <a:cxn ang="T13">
                    <a:pos x="T6" y="T7"/>
                  </a:cxn>
                  <a:cxn ang="T14">
                    <a:pos x="T8" y="T9"/>
                  </a:cxn>
                </a:cxnLst>
                <a:rect l="T15" t="T16" r="T17" b="T18"/>
                <a:pathLst>
                  <a:path w="36" h="29">
                    <a:moveTo>
                      <a:pt x="7" y="0"/>
                    </a:moveTo>
                    <a:lnTo>
                      <a:pt x="0" y="20"/>
                    </a:lnTo>
                    <a:lnTo>
                      <a:pt x="28" y="29"/>
                    </a:lnTo>
                    <a:lnTo>
                      <a:pt x="36" y="9"/>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4" name="Freeform 911"/>
              <p:cNvSpPr>
                <a:spLocks/>
              </p:cNvSpPr>
              <p:nvPr/>
            </p:nvSpPr>
            <p:spPr bwMode="auto">
              <a:xfrm>
                <a:off x="2106" y="1619"/>
                <a:ext cx="50" cy="21"/>
              </a:xfrm>
              <a:custGeom>
                <a:avLst/>
                <a:gdLst>
                  <a:gd name="T0" fmla="*/ 0 w 101"/>
                  <a:gd name="T1" fmla="*/ 0 h 43"/>
                  <a:gd name="T2" fmla="*/ 0 w 101"/>
                  <a:gd name="T3" fmla="*/ 0 h 43"/>
                  <a:gd name="T4" fmla="*/ 2 w 101"/>
                  <a:gd name="T5" fmla="*/ 1 h 43"/>
                  <a:gd name="T6" fmla="*/ 3 w 101"/>
                  <a:gd name="T7" fmla="*/ 0 h 43"/>
                  <a:gd name="T8" fmla="*/ 0 w 101"/>
                  <a:gd name="T9" fmla="*/ 0 h 43"/>
                  <a:gd name="T10" fmla="*/ 0 60000 65536"/>
                  <a:gd name="T11" fmla="*/ 0 60000 65536"/>
                  <a:gd name="T12" fmla="*/ 0 60000 65536"/>
                  <a:gd name="T13" fmla="*/ 0 60000 65536"/>
                  <a:gd name="T14" fmla="*/ 0 60000 65536"/>
                  <a:gd name="T15" fmla="*/ 0 w 101"/>
                  <a:gd name="T16" fmla="*/ 0 h 43"/>
                  <a:gd name="T17" fmla="*/ 101 w 101"/>
                  <a:gd name="T18" fmla="*/ 43 h 43"/>
                </a:gdLst>
                <a:ahLst/>
                <a:cxnLst>
                  <a:cxn ang="T10">
                    <a:pos x="T0" y="T1"/>
                  </a:cxn>
                  <a:cxn ang="T11">
                    <a:pos x="T2" y="T3"/>
                  </a:cxn>
                  <a:cxn ang="T12">
                    <a:pos x="T4" y="T5"/>
                  </a:cxn>
                  <a:cxn ang="T13">
                    <a:pos x="T6" y="T7"/>
                  </a:cxn>
                  <a:cxn ang="T14">
                    <a:pos x="T8" y="T9"/>
                  </a:cxn>
                </a:cxnLst>
                <a:rect l="T15" t="T16" r="T17" b="T18"/>
                <a:pathLst>
                  <a:path w="101" h="43">
                    <a:moveTo>
                      <a:pt x="6" y="0"/>
                    </a:moveTo>
                    <a:lnTo>
                      <a:pt x="0" y="21"/>
                    </a:lnTo>
                    <a:lnTo>
                      <a:pt x="95" y="43"/>
                    </a:lnTo>
                    <a:lnTo>
                      <a:pt x="101" y="21"/>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5" name="Freeform 912"/>
              <p:cNvSpPr>
                <a:spLocks/>
              </p:cNvSpPr>
              <p:nvPr/>
            </p:nvSpPr>
            <p:spPr bwMode="auto">
              <a:xfrm>
                <a:off x="2152" y="1630"/>
                <a:ext cx="7" cy="11"/>
              </a:xfrm>
              <a:custGeom>
                <a:avLst/>
                <a:gdLst>
                  <a:gd name="T0" fmla="*/ 1 w 12"/>
                  <a:gd name="T1" fmla="*/ 0 h 22"/>
                  <a:gd name="T2" fmla="*/ 0 w 12"/>
                  <a:gd name="T3" fmla="*/ 1 h 22"/>
                  <a:gd name="T4" fmla="*/ 1 w 12"/>
                  <a:gd name="T5" fmla="*/ 1 h 22"/>
                  <a:gd name="T6" fmla="*/ 1 w 12"/>
                  <a:gd name="T7" fmla="*/ 1 h 22"/>
                  <a:gd name="T8" fmla="*/ 1 w 12"/>
                  <a:gd name="T9" fmla="*/ 0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7" y="0"/>
                    </a:moveTo>
                    <a:lnTo>
                      <a:pt x="0" y="20"/>
                    </a:lnTo>
                    <a:lnTo>
                      <a:pt x="5" y="22"/>
                    </a:lnTo>
                    <a:lnTo>
                      <a:pt x="12" y="2"/>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6" name="Freeform 913"/>
              <p:cNvSpPr>
                <a:spLocks/>
              </p:cNvSpPr>
              <p:nvPr/>
            </p:nvSpPr>
            <p:spPr bwMode="auto">
              <a:xfrm>
                <a:off x="2155" y="1631"/>
                <a:ext cx="6" cy="11"/>
              </a:xfrm>
              <a:custGeom>
                <a:avLst/>
                <a:gdLst>
                  <a:gd name="T0" fmla="*/ 0 w 13"/>
                  <a:gd name="T1" fmla="*/ 0 h 21"/>
                  <a:gd name="T2" fmla="*/ 0 w 13"/>
                  <a:gd name="T3" fmla="*/ 1 h 21"/>
                  <a:gd name="T4" fmla="*/ 0 w 13"/>
                  <a:gd name="T5" fmla="*/ 1 h 21"/>
                  <a:gd name="T6" fmla="*/ 0 w 13"/>
                  <a:gd name="T7" fmla="*/ 1 h 21"/>
                  <a:gd name="T8" fmla="*/ 0 w 13"/>
                  <a:gd name="T9" fmla="*/ 0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9" y="0"/>
                    </a:moveTo>
                    <a:lnTo>
                      <a:pt x="0" y="20"/>
                    </a:lnTo>
                    <a:lnTo>
                      <a:pt x="4" y="21"/>
                    </a:lnTo>
                    <a:lnTo>
                      <a:pt x="13" y="2"/>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7" name="Freeform 914"/>
              <p:cNvSpPr>
                <a:spLocks/>
              </p:cNvSpPr>
              <p:nvPr/>
            </p:nvSpPr>
            <p:spPr bwMode="auto">
              <a:xfrm>
                <a:off x="2159" y="1631"/>
                <a:ext cx="16" cy="13"/>
              </a:xfrm>
              <a:custGeom>
                <a:avLst/>
                <a:gdLst>
                  <a:gd name="T0" fmla="*/ 1 w 32"/>
                  <a:gd name="T1" fmla="*/ 0 h 25"/>
                  <a:gd name="T2" fmla="*/ 0 w 32"/>
                  <a:gd name="T3" fmla="*/ 1 h 25"/>
                  <a:gd name="T4" fmla="*/ 1 w 32"/>
                  <a:gd name="T5" fmla="*/ 1 h 25"/>
                  <a:gd name="T6" fmla="*/ 1 w 32"/>
                  <a:gd name="T7" fmla="*/ 1 h 25"/>
                  <a:gd name="T8" fmla="*/ 1 w 32"/>
                  <a:gd name="T9" fmla="*/ 0 h 25"/>
                  <a:gd name="T10" fmla="*/ 0 60000 65536"/>
                  <a:gd name="T11" fmla="*/ 0 60000 65536"/>
                  <a:gd name="T12" fmla="*/ 0 60000 65536"/>
                  <a:gd name="T13" fmla="*/ 0 60000 65536"/>
                  <a:gd name="T14" fmla="*/ 0 60000 65536"/>
                  <a:gd name="T15" fmla="*/ 0 w 32"/>
                  <a:gd name="T16" fmla="*/ 0 h 25"/>
                  <a:gd name="T17" fmla="*/ 32 w 32"/>
                  <a:gd name="T18" fmla="*/ 25 h 25"/>
                </a:gdLst>
                <a:ahLst/>
                <a:cxnLst>
                  <a:cxn ang="T10">
                    <a:pos x="T0" y="T1"/>
                  </a:cxn>
                  <a:cxn ang="T11">
                    <a:pos x="T2" y="T3"/>
                  </a:cxn>
                  <a:cxn ang="T12">
                    <a:pos x="T4" y="T5"/>
                  </a:cxn>
                  <a:cxn ang="T13">
                    <a:pos x="T6" y="T7"/>
                  </a:cxn>
                  <a:cxn ang="T14">
                    <a:pos x="T8" y="T9"/>
                  </a:cxn>
                </a:cxnLst>
                <a:rect l="T15" t="T16" r="T17" b="T18"/>
                <a:pathLst>
                  <a:path w="32" h="25">
                    <a:moveTo>
                      <a:pt x="2" y="0"/>
                    </a:moveTo>
                    <a:lnTo>
                      <a:pt x="0" y="21"/>
                    </a:lnTo>
                    <a:lnTo>
                      <a:pt x="31" y="25"/>
                    </a:lnTo>
                    <a:lnTo>
                      <a:pt x="32" y="3"/>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8" name="Freeform 915"/>
              <p:cNvSpPr>
                <a:spLocks/>
              </p:cNvSpPr>
              <p:nvPr/>
            </p:nvSpPr>
            <p:spPr bwMode="auto">
              <a:xfrm>
                <a:off x="2173" y="1633"/>
                <a:ext cx="42" cy="19"/>
              </a:xfrm>
              <a:custGeom>
                <a:avLst/>
                <a:gdLst>
                  <a:gd name="T0" fmla="*/ 1 w 84"/>
                  <a:gd name="T1" fmla="*/ 0 h 38"/>
                  <a:gd name="T2" fmla="*/ 0 w 84"/>
                  <a:gd name="T3" fmla="*/ 1 h 38"/>
                  <a:gd name="T4" fmla="*/ 3 w 84"/>
                  <a:gd name="T5" fmla="*/ 2 h 38"/>
                  <a:gd name="T6" fmla="*/ 3 w 84"/>
                  <a:gd name="T7" fmla="*/ 1 h 38"/>
                  <a:gd name="T8" fmla="*/ 1 w 84"/>
                  <a:gd name="T9" fmla="*/ 0 h 38"/>
                  <a:gd name="T10" fmla="*/ 0 60000 65536"/>
                  <a:gd name="T11" fmla="*/ 0 60000 65536"/>
                  <a:gd name="T12" fmla="*/ 0 60000 65536"/>
                  <a:gd name="T13" fmla="*/ 0 60000 65536"/>
                  <a:gd name="T14" fmla="*/ 0 60000 65536"/>
                  <a:gd name="T15" fmla="*/ 0 w 84"/>
                  <a:gd name="T16" fmla="*/ 0 h 38"/>
                  <a:gd name="T17" fmla="*/ 84 w 84"/>
                  <a:gd name="T18" fmla="*/ 38 h 38"/>
                </a:gdLst>
                <a:ahLst/>
                <a:cxnLst>
                  <a:cxn ang="T10">
                    <a:pos x="T0" y="T1"/>
                  </a:cxn>
                  <a:cxn ang="T11">
                    <a:pos x="T2" y="T3"/>
                  </a:cxn>
                  <a:cxn ang="T12">
                    <a:pos x="T4" y="T5"/>
                  </a:cxn>
                  <a:cxn ang="T13">
                    <a:pos x="T6" y="T7"/>
                  </a:cxn>
                  <a:cxn ang="T14">
                    <a:pos x="T8" y="T9"/>
                  </a:cxn>
                </a:cxnLst>
                <a:rect l="T15" t="T16" r="T17" b="T18"/>
                <a:pathLst>
                  <a:path w="84" h="38">
                    <a:moveTo>
                      <a:pt x="3" y="0"/>
                    </a:moveTo>
                    <a:lnTo>
                      <a:pt x="0" y="22"/>
                    </a:lnTo>
                    <a:lnTo>
                      <a:pt x="81" y="38"/>
                    </a:lnTo>
                    <a:lnTo>
                      <a:pt x="84" y="17"/>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9" name="Freeform 916"/>
              <p:cNvSpPr>
                <a:spLocks/>
              </p:cNvSpPr>
              <p:nvPr/>
            </p:nvSpPr>
            <p:spPr bwMode="auto">
              <a:xfrm>
                <a:off x="2214" y="1641"/>
                <a:ext cx="8" cy="12"/>
              </a:xfrm>
              <a:custGeom>
                <a:avLst/>
                <a:gdLst>
                  <a:gd name="T0" fmla="*/ 1 w 16"/>
                  <a:gd name="T1" fmla="*/ 0 h 23"/>
                  <a:gd name="T2" fmla="*/ 0 w 16"/>
                  <a:gd name="T3" fmla="*/ 1 h 23"/>
                  <a:gd name="T4" fmla="*/ 1 w 16"/>
                  <a:gd name="T5" fmla="*/ 1 h 23"/>
                  <a:gd name="T6" fmla="*/ 1 w 16"/>
                  <a:gd name="T7" fmla="*/ 1 h 23"/>
                  <a:gd name="T8" fmla="*/ 1 w 16"/>
                  <a:gd name="T9" fmla="*/ 0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1" y="0"/>
                    </a:moveTo>
                    <a:lnTo>
                      <a:pt x="0" y="21"/>
                    </a:lnTo>
                    <a:lnTo>
                      <a:pt x="14" y="23"/>
                    </a:lnTo>
                    <a:lnTo>
                      <a:pt x="16" y="1"/>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0" name="Freeform 917"/>
              <p:cNvSpPr>
                <a:spLocks/>
              </p:cNvSpPr>
              <p:nvPr/>
            </p:nvSpPr>
            <p:spPr bwMode="auto">
              <a:xfrm>
                <a:off x="2221" y="1642"/>
                <a:ext cx="12" cy="12"/>
              </a:xfrm>
              <a:custGeom>
                <a:avLst/>
                <a:gdLst>
                  <a:gd name="T0" fmla="*/ 1 w 23"/>
                  <a:gd name="T1" fmla="*/ 0 h 24"/>
                  <a:gd name="T2" fmla="*/ 0 w 23"/>
                  <a:gd name="T3" fmla="*/ 1 h 24"/>
                  <a:gd name="T4" fmla="*/ 1 w 23"/>
                  <a:gd name="T5" fmla="*/ 1 h 24"/>
                  <a:gd name="T6" fmla="*/ 1 w 23"/>
                  <a:gd name="T7" fmla="*/ 1 h 24"/>
                  <a:gd name="T8" fmla="*/ 1 w 23"/>
                  <a:gd name="T9" fmla="*/ 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2" y="0"/>
                    </a:moveTo>
                    <a:lnTo>
                      <a:pt x="0" y="22"/>
                    </a:lnTo>
                    <a:lnTo>
                      <a:pt x="21" y="24"/>
                    </a:lnTo>
                    <a:lnTo>
                      <a:pt x="23" y="2"/>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1" name="Freeform 918"/>
              <p:cNvSpPr>
                <a:spLocks/>
              </p:cNvSpPr>
              <p:nvPr/>
            </p:nvSpPr>
            <p:spPr bwMode="auto">
              <a:xfrm>
                <a:off x="2232" y="1643"/>
                <a:ext cx="45" cy="12"/>
              </a:xfrm>
              <a:custGeom>
                <a:avLst/>
                <a:gdLst>
                  <a:gd name="T0" fmla="*/ 0 w 90"/>
                  <a:gd name="T1" fmla="*/ 0 h 23"/>
                  <a:gd name="T2" fmla="*/ 0 w 90"/>
                  <a:gd name="T3" fmla="*/ 1 h 23"/>
                  <a:gd name="T4" fmla="*/ 3 w 90"/>
                  <a:gd name="T5" fmla="*/ 1 h 23"/>
                  <a:gd name="T6" fmla="*/ 3 w 90"/>
                  <a:gd name="T7" fmla="*/ 1 h 23"/>
                  <a:gd name="T8" fmla="*/ 0 w 90"/>
                  <a:gd name="T9" fmla="*/ 0 h 23"/>
                  <a:gd name="T10" fmla="*/ 0 60000 65536"/>
                  <a:gd name="T11" fmla="*/ 0 60000 65536"/>
                  <a:gd name="T12" fmla="*/ 0 60000 65536"/>
                  <a:gd name="T13" fmla="*/ 0 60000 65536"/>
                  <a:gd name="T14" fmla="*/ 0 60000 65536"/>
                  <a:gd name="T15" fmla="*/ 0 w 90"/>
                  <a:gd name="T16" fmla="*/ 0 h 23"/>
                  <a:gd name="T17" fmla="*/ 90 w 90"/>
                  <a:gd name="T18" fmla="*/ 23 h 23"/>
                </a:gdLst>
                <a:ahLst/>
                <a:cxnLst>
                  <a:cxn ang="T10">
                    <a:pos x="T0" y="T1"/>
                  </a:cxn>
                  <a:cxn ang="T11">
                    <a:pos x="T2" y="T3"/>
                  </a:cxn>
                  <a:cxn ang="T12">
                    <a:pos x="T4" y="T5"/>
                  </a:cxn>
                  <a:cxn ang="T13">
                    <a:pos x="T6" y="T7"/>
                  </a:cxn>
                  <a:cxn ang="T14">
                    <a:pos x="T8" y="T9"/>
                  </a:cxn>
                </a:cxnLst>
                <a:rect l="T15" t="T16" r="T17" b="T18"/>
                <a:pathLst>
                  <a:path w="90" h="23">
                    <a:moveTo>
                      <a:pt x="0" y="0"/>
                    </a:moveTo>
                    <a:lnTo>
                      <a:pt x="0" y="22"/>
                    </a:lnTo>
                    <a:lnTo>
                      <a:pt x="90" y="23"/>
                    </a:lnTo>
                    <a:lnTo>
                      <a:pt x="90" y="2"/>
                    </a:lnTo>
                    <a:lnTo>
                      <a:pt x="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2" name="Freeform 919"/>
              <p:cNvSpPr>
                <a:spLocks/>
              </p:cNvSpPr>
              <p:nvPr/>
            </p:nvSpPr>
            <p:spPr bwMode="auto">
              <a:xfrm>
                <a:off x="2277" y="1644"/>
                <a:ext cx="12" cy="12"/>
              </a:xfrm>
              <a:custGeom>
                <a:avLst/>
                <a:gdLst>
                  <a:gd name="T0" fmla="*/ 1 w 24"/>
                  <a:gd name="T1" fmla="*/ 0 h 23"/>
                  <a:gd name="T2" fmla="*/ 0 w 24"/>
                  <a:gd name="T3" fmla="*/ 1 h 23"/>
                  <a:gd name="T4" fmla="*/ 1 w 24"/>
                  <a:gd name="T5" fmla="*/ 1 h 23"/>
                  <a:gd name="T6" fmla="*/ 1 w 24"/>
                  <a:gd name="T7" fmla="*/ 1 h 23"/>
                  <a:gd name="T8" fmla="*/ 1 w 24"/>
                  <a:gd name="T9" fmla="*/ 0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2" y="0"/>
                    </a:moveTo>
                    <a:lnTo>
                      <a:pt x="0" y="21"/>
                    </a:lnTo>
                    <a:lnTo>
                      <a:pt x="22" y="23"/>
                    </a:lnTo>
                    <a:lnTo>
                      <a:pt x="24" y="2"/>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3" name="Freeform 920"/>
              <p:cNvSpPr>
                <a:spLocks/>
              </p:cNvSpPr>
              <p:nvPr/>
            </p:nvSpPr>
            <p:spPr bwMode="auto">
              <a:xfrm>
                <a:off x="2288" y="1644"/>
                <a:ext cx="12" cy="12"/>
              </a:xfrm>
              <a:custGeom>
                <a:avLst/>
                <a:gdLst>
                  <a:gd name="T0" fmla="*/ 1 w 23"/>
                  <a:gd name="T1" fmla="*/ 0 h 23"/>
                  <a:gd name="T2" fmla="*/ 0 w 23"/>
                  <a:gd name="T3" fmla="*/ 1 h 23"/>
                  <a:gd name="T4" fmla="*/ 1 w 23"/>
                  <a:gd name="T5" fmla="*/ 1 h 23"/>
                  <a:gd name="T6" fmla="*/ 1 w 23"/>
                  <a:gd name="T7" fmla="*/ 1 h 23"/>
                  <a:gd name="T8" fmla="*/ 1 w 23"/>
                  <a:gd name="T9" fmla="*/ 0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2" y="0"/>
                    </a:moveTo>
                    <a:lnTo>
                      <a:pt x="0" y="21"/>
                    </a:lnTo>
                    <a:lnTo>
                      <a:pt x="21" y="23"/>
                    </a:lnTo>
                    <a:lnTo>
                      <a:pt x="23" y="2"/>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4" name="Freeform 921"/>
              <p:cNvSpPr>
                <a:spLocks/>
              </p:cNvSpPr>
              <p:nvPr/>
            </p:nvSpPr>
            <p:spPr bwMode="auto">
              <a:xfrm>
                <a:off x="2299" y="1640"/>
                <a:ext cx="48" cy="15"/>
              </a:xfrm>
              <a:custGeom>
                <a:avLst/>
                <a:gdLst>
                  <a:gd name="T0" fmla="*/ 0 w 97"/>
                  <a:gd name="T1" fmla="*/ 1 h 28"/>
                  <a:gd name="T2" fmla="*/ 0 w 97"/>
                  <a:gd name="T3" fmla="*/ 1 h 28"/>
                  <a:gd name="T4" fmla="*/ 3 w 97"/>
                  <a:gd name="T5" fmla="*/ 1 h 28"/>
                  <a:gd name="T6" fmla="*/ 2 w 97"/>
                  <a:gd name="T7" fmla="*/ 0 h 28"/>
                  <a:gd name="T8" fmla="*/ 0 w 97"/>
                  <a:gd name="T9" fmla="*/ 1 h 28"/>
                  <a:gd name="T10" fmla="*/ 0 60000 65536"/>
                  <a:gd name="T11" fmla="*/ 0 60000 65536"/>
                  <a:gd name="T12" fmla="*/ 0 60000 65536"/>
                  <a:gd name="T13" fmla="*/ 0 60000 65536"/>
                  <a:gd name="T14" fmla="*/ 0 60000 65536"/>
                  <a:gd name="T15" fmla="*/ 0 w 97"/>
                  <a:gd name="T16" fmla="*/ 0 h 28"/>
                  <a:gd name="T17" fmla="*/ 97 w 97"/>
                  <a:gd name="T18" fmla="*/ 28 h 28"/>
                </a:gdLst>
                <a:ahLst/>
                <a:cxnLst>
                  <a:cxn ang="T10">
                    <a:pos x="T0" y="T1"/>
                  </a:cxn>
                  <a:cxn ang="T11">
                    <a:pos x="T2" y="T3"/>
                  </a:cxn>
                  <a:cxn ang="T12">
                    <a:pos x="T4" y="T5"/>
                  </a:cxn>
                  <a:cxn ang="T13">
                    <a:pos x="T6" y="T7"/>
                  </a:cxn>
                  <a:cxn ang="T14">
                    <a:pos x="T8" y="T9"/>
                  </a:cxn>
                </a:cxnLst>
                <a:rect l="T15" t="T16" r="T17" b="T18"/>
                <a:pathLst>
                  <a:path w="97" h="28">
                    <a:moveTo>
                      <a:pt x="0" y="7"/>
                    </a:moveTo>
                    <a:lnTo>
                      <a:pt x="2" y="28"/>
                    </a:lnTo>
                    <a:lnTo>
                      <a:pt x="97" y="21"/>
                    </a:lnTo>
                    <a:lnTo>
                      <a:pt x="95" y="0"/>
                    </a:lnTo>
                    <a:lnTo>
                      <a:pt x="0" y="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5" name="Freeform 922"/>
              <p:cNvSpPr>
                <a:spLocks/>
              </p:cNvSpPr>
              <p:nvPr/>
            </p:nvSpPr>
            <p:spPr bwMode="auto">
              <a:xfrm>
                <a:off x="2345" y="1639"/>
                <a:ext cx="8" cy="12"/>
              </a:xfrm>
              <a:custGeom>
                <a:avLst/>
                <a:gdLst>
                  <a:gd name="T0" fmla="*/ 0 w 16"/>
                  <a:gd name="T1" fmla="*/ 1 h 23"/>
                  <a:gd name="T2" fmla="*/ 1 w 16"/>
                  <a:gd name="T3" fmla="*/ 1 h 23"/>
                  <a:gd name="T4" fmla="*/ 1 w 16"/>
                  <a:gd name="T5" fmla="*/ 1 h 23"/>
                  <a:gd name="T6" fmla="*/ 1 w 16"/>
                  <a:gd name="T7" fmla="*/ 0 h 23"/>
                  <a:gd name="T8" fmla="*/ 0 w 16"/>
                  <a:gd name="T9" fmla="*/ 1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0" y="2"/>
                    </a:moveTo>
                    <a:lnTo>
                      <a:pt x="3" y="23"/>
                    </a:lnTo>
                    <a:lnTo>
                      <a:pt x="16" y="21"/>
                    </a:lnTo>
                    <a:lnTo>
                      <a:pt x="12" y="0"/>
                    </a:lnTo>
                    <a:lnTo>
                      <a:pt x="0" y="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6" name="Freeform 923"/>
              <p:cNvSpPr>
                <a:spLocks/>
              </p:cNvSpPr>
              <p:nvPr/>
            </p:nvSpPr>
            <p:spPr bwMode="auto">
              <a:xfrm>
                <a:off x="2351" y="1639"/>
                <a:ext cx="9" cy="11"/>
              </a:xfrm>
              <a:custGeom>
                <a:avLst/>
                <a:gdLst>
                  <a:gd name="T0" fmla="*/ 0 w 18"/>
                  <a:gd name="T1" fmla="*/ 0 h 23"/>
                  <a:gd name="T2" fmla="*/ 1 w 18"/>
                  <a:gd name="T3" fmla="*/ 0 h 23"/>
                  <a:gd name="T4" fmla="*/ 1 w 18"/>
                  <a:gd name="T5" fmla="*/ 0 h 23"/>
                  <a:gd name="T6" fmla="*/ 1 w 18"/>
                  <a:gd name="T7" fmla="*/ 0 h 23"/>
                  <a:gd name="T8" fmla="*/ 0 w 18"/>
                  <a:gd name="T9" fmla="*/ 0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0" y="4"/>
                    </a:moveTo>
                    <a:lnTo>
                      <a:pt x="9" y="23"/>
                    </a:lnTo>
                    <a:lnTo>
                      <a:pt x="18" y="20"/>
                    </a:lnTo>
                    <a:lnTo>
                      <a:pt x="9"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7" name="Freeform 924"/>
              <p:cNvSpPr>
                <a:spLocks/>
              </p:cNvSpPr>
              <p:nvPr/>
            </p:nvSpPr>
            <p:spPr bwMode="auto">
              <a:xfrm>
                <a:off x="2355" y="1634"/>
                <a:ext cx="14" cy="14"/>
              </a:xfrm>
              <a:custGeom>
                <a:avLst/>
                <a:gdLst>
                  <a:gd name="T0" fmla="*/ 0 w 27"/>
                  <a:gd name="T1" fmla="*/ 0 h 29"/>
                  <a:gd name="T2" fmla="*/ 1 w 27"/>
                  <a:gd name="T3" fmla="*/ 0 h 29"/>
                  <a:gd name="T4" fmla="*/ 1 w 27"/>
                  <a:gd name="T5" fmla="*/ 0 h 29"/>
                  <a:gd name="T6" fmla="*/ 1 w 27"/>
                  <a:gd name="T7" fmla="*/ 0 h 29"/>
                  <a:gd name="T8" fmla="*/ 0 w 27"/>
                  <a:gd name="T9" fmla="*/ 0 h 29"/>
                  <a:gd name="T10" fmla="*/ 0 60000 65536"/>
                  <a:gd name="T11" fmla="*/ 0 60000 65536"/>
                  <a:gd name="T12" fmla="*/ 0 60000 65536"/>
                  <a:gd name="T13" fmla="*/ 0 60000 65536"/>
                  <a:gd name="T14" fmla="*/ 0 60000 65536"/>
                  <a:gd name="T15" fmla="*/ 0 w 27"/>
                  <a:gd name="T16" fmla="*/ 0 h 29"/>
                  <a:gd name="T17" fmla="*/ 27 w 27"/>
                  <a:gd name="T18" fmla="*/ 29 h 29"/>
                </a:gdLst>
                <a:ahLst/>
                <a:cxnLst>
                  <a:cxn ang="T10">
                    <a:pos x="T0" y="T1"/>
                  </a:cxn>
                  <a:cxn ang="T11">
                    <a:pos x="T2" y="T3"/>
                  </a:cxn>
                  <a:cxn ang="T12">
                    <a:pos x="T4" y="T5"/>
                  </a:cxn>
                  <a:cxn ang="T13">
                    <a:pos x="T6" y="T7"/>
                  </a:cxn>
                  <a:cxn ang="T14">
                    <a:pos x="T8" y="T9"/>
                  </a:cxn>
                </a:cxnLst>
                <a:rect l="T15" t="T16" r="T17" b="T18"/>
                <a:pathLst>
                  <a:path w="27" h="29">
                    <a:moveTo>
                      <a:pt x="0" y="9"/>
                    </a:moveTo>
                    <a:lnTo>
                      <a:pt x="9" y="29"/>
                    </a:lnTo>
                    <a:lnTo>
                      <a:pt x="27" y="20"/>
                    </a:lnTo>
                    <a:lnTo>
                      <a:pt x="18" y="0"/>
                    </a:lnTo>
                    <a:lnTo>
                      <a:pt x="0" y="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8" name="Freeform 925"/>
              <p:cNvSpPr>
                <a:spLocks/>
              </p:cNvSpPr>
              <p:nvPr/>
            </p:nvSpPr>
            <p:spPr bwMode="auto">
              <a:xfrm>
                <a:off x="2364" y="1619"/>
                <a:ext cx="41" cy="25"/>
              </a:xfrm>
              <a:custGeom>
                <a:avLst/>
                <a:gdLst>
                  <a:gd name="T0" fmla="*/ 0 w 81"/>
                  <a:gd name="T1" fmla="*/ 1 h 50"/>
                  <a:gd name="T2" fmla="*/ 1 w 81"/>
                  <a:gd name="T3" fmla="*/ 2 h 50"/>
                  <a:gd name="T4" fmla="*/ 3 w 81"/>
                  <a:gd name="T5" fmla="*/ 1 h 50"/>
                  <a:gd name="T6" fmla="*/ 3 w 81"/>
                  <a:gd name="T7" fmla="*/ 0 h 50"/>
                  <a:gd name="T8" fmla="*/ 0 w 81"/>
                  <a:gd name="T9" fmla="*/ 1 h 50"/>
                  <a:gd name="T10" fmla="*/ 0 60000 65536"/>
                  <a:gd name="T11" fmla="*/ 0 60000 65536"/>
                  <a:gd name="T12" fmla="*/ 0 60000 65536"/>
                  <a:gd name="T13" fmla="*/ 0 60000 65536"/>
                  <a:gd name="T14" fmla="*/ 0 60000 65536"/>
                  <a:gd name="T15" fmla="*/ 0 w 81"/>
                  <a:gd name="T16" fmla="*/ 0 h 50"/>
                  <a:gd name="T17" fmla="*/ 81 w 81"/>
                  <a:gd name="T18" fmla="*/ 50 h 50"/>
                </a:gdLst>
                <a:ahLst/>
                <a:cxnLst>
                  <a:cxn ang="T10">
                    <a:pos x="T0" y="T1"/>
                  </a:cxn>
                  <a:cxn ang="T11">
                    <a:pos x="T2" y="T3"/>
                  </a:cxn>
                  <a:cxn ang="T12">
                    <a:pos x="T4" y="T5"/>
                  </a:cxn>
                  <a:cxn ang="T13">
                    <a:pos x="T6" y="T7"/>
                  </a:cxn>
                  <a:cxn ang="T14">
                    <a:pos x="T8" y="T9"/>
                  </a:cxn>
                </a:cxnLst>
                <a:rect l="T15" t="T16" r="T17" b="T18"/>
                <a:pathLst>
                  <a:path w="81" h="50">
                    <a:moveTo>
                      <a:pt x="0" y="30"/>
                    </a:moveTo>
                    <a:lnTo>
                      <a:pt x="9" y="50"/>
                    </a:lnTo>
                    <a:lnTo>
                      <a:pt x="81" y="19"/>
                    </a:lnTo>
                    <a:lnTo>
                      <a:pt x="72" y="0"/>
                    </a:lnTo>
                    <a:lnTo>
                      <a:pt x="0" y="3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9" name="Freeform 926"/>
              <p:cNvSpPr>
                <a:spLocks/>
              </p:cNvSpPr>
              <p:nvPr/>
            </p:nvSpPr>
            <p:spPr bwMode="auto">
              <a:xfrm>
                <a:off x="2400" y="1613"/>
                <a:ext cx="20" cy="16"/>
              </a:xfrm>
              <a:custGeom>
                <a:avLst/>
                <a:gdLst>
                  <a:gd name="T0" fmla="*/ 0 w 40"/>
                  <a:gd name="T1" fmla="*/ 1 h 32"/>
                  <a:gd name="T2" fmla="*/ 1 w 40"/>
                  <a:gd name="T3" fmla="*/ 1 h 32"/>
                  <a:gd name="T4" fmla="*/ 2 w 40"/>
                  <a:gd name="T5" fmla="*/ 1 h 32"/>
                  <a:gd name="T6" fmla="*/ 2 w 40"/>
                  <a:gd name="T7" fmla="*/ 0 h 32"/>
                  <a:gd name="T8" fmla="*/ 0 w 40"/>
                  <a:gd name="T9" fmla="*/ 1 h 32"/>
                  <a:gd name="T10" fmla="*/ 0 60000 65536"/>
                  <a:gd name="T11" fmla="*/ 0 60000 65536"/>
                  <a:gd name="T12" fmla="*/ 0 60000 65536"/>
                  <a:gd name="T13" fmla="*/ 0 60000 65536"/>
                  <a:gd name="T14" fmla="*/ 0 60000 65536"/>
                  <a:gd name="T15" fmla="*/ 0 w 40"/>
                  <a:gd name="T16" fmla="*/ 0 h 32"/>
                  <a:gd name="T17" fmla="*/ 40 w 40"/>
                  <a:gd name="T18" fmla="*/ 32 h 32"/>
                </a:gdLst>
                <a:ahLst/>
                <a:cxnLst>
                  <a:cxn ang="T10">
                    <a:pos x="T0" y="T1"/>
                  </a:cxn>
                  <a:cxn ang="T11">
                    <a:pos x="T2" y="T3"/>
                  </a:cxn>
                  <a:cxn ang="T12">
                    <a:pos x="T4" y="T5"/>
                  </a:cxn>
                  <a:cxn ang="T13">
                    <a:pos x="T6" y="T7"/>
                  </a:cxn>
                  <a:cxn ang="T14">
                    <a:pos x="T8" y="T9"/>
                  </a:cxn>
                </a:cxnLst>
                <a:rect l="T15" t="T16" r="T17" b="T18"/>
                <a:pathLst>
                  <a:path w="40" h="32">
                    <a:moveTo>
                      <a:pt x="0" y="13"/>
                    </a:moveTo>
                    <a:lnTo>
                      <a:pt x="7" y="32"/>
                    </a:lnTo>
                    <a:lnTo>
                      <a:pt x="40" y="20"/>
                    </a:lnTo>
                    <a:lnTo>
                      <a:pt x="33" y="0"/>
                    </a:lnTo>
                    <a:lnTo>
                      <a:pt x="0" y="1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0" name="Freeform 927"/>
              <p:cNvSpPr>
                <a:spLocks/>
              </p:cNvSpPr>
              <p:nvPr/>
            </p:nvSpPr>
            <p:spPr bwMode="auto">
              <a:xfrm>
                <a:off x="2415" y="1594"/>
                <a:ext cx="31" cy="28"/>
              </a:xfrm>
              <a:custGeom>
                <a:avLst/>
                <a:gdLst>
                  <a:gd name="T0" fmla="*/ 0 w 61"/>
                  <a:gd name="T1" fmla="*/ 2 h 56"/>
                  <a:gd name="T2" fmla="*/ 1 w 61"/>
                  <a:gd name="T3" fmla="*/ 2 h 56"/>
                  <a:gd name="T4" fmla="*/ 2 w 61"/>
                  <a:gd name="T5" fmla="*/ 1 h 56"/>
                  <a:gd name="T6" fmla="*/ 2 w 61"/>
                  <a:gd name="T7" fmla="*/ 0 h 56"/>
                  <a:gd name="T8" fmla="*/ 0 w 61"/>
                  <a:gd name="T9" fmla="*/ 2 h 56"/>
                  <a:gd name="T10" fmla="*/ 0 60000 65536"/>
                  <a:gd name="T11" fmla="*/ 0 60000 65536"/>
                  <a:gd name="T12" fmla="*/ 0 60000 65536"/>
                  <a:gd name="T13" fmla="*/ 0 60000 65536"/>
                  <a:gd name="T14" fmla="*/ 0 60000 65536"/>
                  <a:gd name="T15" fmla="*/ 0 w 61"/>
                  <a:gd name="T16" fmla="*/ 0 h 56"/>
                  <a:gd name="T17" fmla="*/ 61 w 61"/>
                  <a:gd name="T18" fmla="*/ 56 h 56"/>
                </a:gdLst>
                <a:ahLst/>
                <a:cxnLst>
                  <a:cxn ang="T10">
                    <a:pos x="T0" y="T1"/>
                  </a:cxn>
                  <a:cxn ang="T11">
                    <a:pos x="T2" y="T3"/>
                  </a:cxn>
                  <a:cxn ang="T12">
                    <a:pos x="T4" y="T5"/>
                  </a:cxn>
                  <a:cxn ang="T13">
                    <a:pos x="T6" y="T7"/>
                  </a:cxn>
                  <a:cxn ang="T14">
                    <a:pos x="T8" y="T9"/>
                  </a:cxn>
                </a:cxnLst>
                <a:rect l="T15" t="T16" r="T17" b="T18"/>
                <a:pathLst>
                  <a:path w="61" h="56">
                    <a:moveTo>
                      <a:pt x="0" y="38"/>
                    </a:moveTo>
                    <a:lnTo>
                      <a:pt x="12" y="56"/>
                    </a:lnTo>
                    <a:lnTo>
                      <a:pt x="61" y="18"/>
                    </a:lnTo>
                    <a:lnTo>
                      <a:pt x="48" y="0"/>
                    </a:lnTo>
                    <a:lnTo>
                      <a:pt x="0" y="3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1" name="Freeform 928"/>
              <p:cNvSpPr>
                <a:spLocks/>
              </p:cNvSpPr>
              <p:nvPr/>
            </p:nvSpPr>
            <p:spPr bwMode="auto">
              <a:xfrm>
                <a:off x="2440" y="1569"/>
                <a:ext cx="41" cy="34"/>
              </a:xfrm>
              <a:custGeom>
                <a:avLst/>
                <a:gdLst>
                  <a:gd name="T0" fmla="*/ 0 w 83"/>
                  <a:gd name="T1" fmla="*/ 2 h 68"/>
                  <a:gd name="T2" fmla="*/ 0 w 83"/>
                  <a:gd name="T3" fmla="*/ 3 h 68"/>
                  <a:gd name="T4" fmla="*/ 2 w 83"/>
                  <a:gd name="T5" fmla="*/ 1 h 68"/>
                  <a:gd name="T6" fmla="*/ 2 w 83"/>
                  <a:gd name="T7" fmla="*/ 0 h 68"/>
                  <a:gd name="T8" fmla="*/ 0 w 83"/>
                  <a:gd name="T9" fmla="*/ 2 h 68"/>
                  <a:gd name="T10" fmla="*/ 0 60000 65536"/>
                  <a:gd name="T11" fmla="*/ 0 60000 65536"/>
                  <a:gd name="T12" fmla="*/ 0 60000 65536"/>
                  <a:gd name="T13" fmla="*/ 0 60000 65536"/>
                  <a:gd name="T14" fmla="*/ 0 60000 65536"/>
                  <a:gd name="T15" fmla="*/ 0 w 83"/>
                  <a:gd name="T16" fmla="*/ 0 h 68"/>
                  <a:gd name="T17" fmla="*/ 83 w 83"/>
                  <a:gd name="T18" fmla="*/ 68 h 68"/>
                </a:gdLst>
                <a:ahLst/>
                <a:cxnLst>
                  <a:cxn ang="T10">
                    <a:pos x="T0" y="T1"/>
                  </a:cxn>
                  <a:cxn ang="T11">
                    <a:pos x="T2" y="T3"/>
                  </a:cxn>
                  <a:cxn ang="T12">
                    <a:pos x="T4" y="T5"/>
                  </a:cxn>
                  <a:cxn ang="T13">
                    <a:pos x="T6" y="T7"/>
                  </a:cxn>
                  <a:cxn ang="T14">
                    <a:pos x="T8" y="T9"/>
                  </a:cxn>
                </a:cxnLst>
                <a:rect l="T15" t="T16" r="T17" b="T18"/>
                <a:pathLst>
                  <a:path w="83" h="68">
                    <a:moveTo>
                      <a:pt x="0" y="50"/>
                    </a:moveTo>
                    <a:lnTo>
                      <a:pt x="13" y="68"/>
                    </a:lnTo>
                    <a:lnTo>
                      <a:pt x="83" y="18"/>
                    </a:lnTo>
                    <a:lnTo>
                      <a:pt x="70" y="0"/>
                    </a:lnTo>
                    <a:lnTo>
                      <a:pt x="0" y="5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2" name="Freeform 929"/>
              <p:cNvSpPr>
                <a:spLocks/>
              </p:cNvSpPr>
              <p:nvPr/>
            </p:nvSpPr>
            <p:spPr bwMode="auto">
              <a:xfrm>
                <a:off x="2476" y="1567"/>
                <a:ext cx="8" cy="11"/>
              </a:xfrm>
              <a:custGeom>
                <a:avLst/>
                <a:gdLst>
                  <a:gd name="T0" fmla="*/ 0 w 16"/>
                  <a:gd name="T1" fmla="*/ 0 h 24"/>
                  <a:gd name="T2" fmla="*/ 1 w 16"/>
                  <a:gd name="T3" fmla="*/ 0 h 24"/>
                  <a:gd name="T4" fmla="*/ 1 w 16"/>
                  <a:gd name="T5" fmla="*/ 0 h 24"/>
                  <a:gd name="T6" fmla="*/ 1 w 16"/>
                  <a:gd name="T7" fmla="*/ 0 h 24"/>
                  <a:gd name="T8" fmla="*/ 0 w 16"/>
                  <a:gd name="T9" fmla="*/ 0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0" y="4"/>
                    </a:moveTo>
                    <a:lnTo>
                      <a:pt x="9" y="24"/>
                    </a:lnTo>
                    <a:lnTo>
                      <a:pt x="16" y="20"/>
                    </a:lnTo>
                    <a:lnTo>
                      <a:pt x="7"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3" name="Freeform 930"/>
              <p:cNvSpPr>
                <a:spLocks/>
              </p:cNvSpPr>
              <p:nvPr/>
            </p:nvSpPr>
            <p:spPr bwMode="auto">
              <a:xfrm>
                <a:off x="2477" y="1567"/>
                <a:ext cx="9" cy="7"/>
              </a:xfrm>
              <a:custGeom>
                <a:avLst/>
                <a:gdLst>
                  <a:gd name="T0" fmla="*/ 0 w 18"/>
                  <a:gd name="T1" fmla="*/ 0 h 15"/>
                  <a:gd name="T2" fmla="*/ 1 w 18"/>
                  <a:gd name="T3" fmla="*/ 0 h 15"/>
                  <a:gd name="T4" fmla="*/ 1 w 18"/>
                  <a:gd name="T5" fmla="*/ 0 h 15"/>
                  <a:gd name="T6" fmla="*/ 1 w 18"/>
                  <a:gd name="T7" fmla="*/ 0 h 15"/>
                  <a:gd name="T8" fmla="*/ 0 w 18"/>
                  <a:gd name="T9" fmla="*/ 0 h 15"/>
                  <a:gd name="T10" fmla="*/ 0 60000 65536"/>
                  <a:gd name="T11" fmla="*/ 0 60000 65536"/>
                  <a:gd name="T12" fmla="*/ 0 60000 65536"/>
                  <a:gd name="T13" fmla="*/ 0 60000 65536"/>
                  <a:gd name="T14" fmla="*/ 0 60000 65536"/>
                  <a:gd name="T15" fmla="*/ 0 w 18"/>
                  <a:gd name="T16" fmla="*/ 0 h 15"/>
                  <a:gd name="T17" fmla="*/ 18 w 18"/>
                  <a:gd name="T18" fmla="*/ 15 h 15"/>
                </a:gdLst>
                <a:ahLst/>
                <a:cxnLst>
                  <a:cxn ang="T10">
                    <a:pos x="T0" y="T1"/>
                  </a:cxn>
                  <a:cxn ang="T11">
                    <a:pos x="T2" y="T3"/>
                  </a:cxn>
                  <a:cxn ang="T12">
                    <a:pos x="T4" y="T5"/>
                  </a:cxn>
                  <a:cxn ang="T13">
                    <a:pos x="T6" y="T7"/>
                  </a:cxn>
                  <a:cxn ang="T14">
                    <a:pos x="T8" y="T9"/>
                  </a:cxn>
                </a:cxnLst>
                <a:rect l="T15" t="T16" r="T17" b="T18"/>
                <a:pathLst>
                  <a:path w="18" h="15">
                    <a:moveTo>
                      <a:pt x="0" y="4"/>
                    </a:moveTo>
                    <a:lnTo>
                      <a:pt x="16" y="15"/>
                    </a:lnTo>
                    <a:lnTo>
                      <a:pt x="18" y="11"/>
                    </a:lnTo>
                    <a:lnTo>
                      <a:pt x="1"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4" name="Freeform 931"/>
              <p:cNvSpPr>
                <a:spLocks/>
              </p:cNvSpPr>
              <p:nvPr/>
            </p:nvSpPr>
            <p:spPr bwMode="auto">
              <a:xfrm>
                <a:off x="2480" y="1560"/>
                <a:ext cx="15" cy="15"/>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60000 65536"/>
                  <a:gd name="T11" fmla="*/ 0 60000 65536"/>
                  <a:gd name="T12" fmla="*/ 0 60000 65536"/>
                  <a:gd name="T13" fmla="*/ 0 60000 65536"/>
                  <a:gd name="T14" fmla="*/ 0 60000 65536"/>
                  <a:gd name="T15" fmla="*/ 0 w 31"/>
                  <a:gd name="T16" fmla="*/ 0 h 31"/>
                  <a:gd name="T17" fmla="*/ 31 w 31"/>
                  <a:gd name="T18" fmla="*/ 31 h 31"/>
                </a:gdLst>
                <a:ahLst/>
                <a:cxnLst>
                  <a:cxn ang="T10">
                    <a:pos x="T0" y="T1"/>
                  </a:cxn>
                  <a:cxn ang="T11">
                    <a:pos x="T2" y="T3"/>
                  </a:cxn>
                  <a:cxn ang="T12">
                    <a:pos x="T4" y="T5"/>
                  </a:cxn>
                  <a:cxn ang="T13">
                    <a:pos x="T6" y="T7"/>
                  </a:cxn>
                  <a:cxn ang="T14">
                    <a:pos x="T8" y="T9"/>
                  </a:cxn>
                </a:cxnLst>
                <a:rect l="T15" t="T16" r="T17" b="T18"/>
                <a:pathLst>
                  <a:path w="31" h="31">
                    <a:moveTo>
                      <a:pt x="0" y="11"/>
                    </a:moveTo>
                    <a:lnTo>
                      <a:pt x="9" y="31"/>
                    </a:lnTo>
                    <a:lnTo>
                      <a:pt x="31" y="20"/>
                    </a:lnTo>
                    <a:lnTo>
                      <a:pt x="22" y="0"/>
                    </a:lnTo>
                    <a:lnTo>
                      <a:pt x="0" y="1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5" name="Freeform 932"/>
              <p:cNvSpPr>
                <a:spLocks/>
              </p:cNvSpPr>
              <p:nvPr/>
            </p:nvSpPr>
            <p:spPr bwMode="auto">
              <a:xfrm>
                <a:off x="2490" y="1543"/>
                <a:ext cx="33" cy="26"/>
              </a:xfrm>
              <a:custGeom>
                <a:avLst/>
                <a:gdLst>
                  <a:gd name="T0" fmla="*/ 0 w 66"/>
                  <a:gd name="T1" fmla="*/ 2 h 52"/>
                  <a:gd name="T2" fmla="*/ 1 w 66"/>
                  <a:gd name="T3" fmla="*/ 2 h 52"/>
                  <a:gd name="T4" fmla="*/ 3 w 66"/>
                  <a:gd name="T5" fmla="*/ 1 h 52"/>
                  <a:gd name="T6" fmla="*/ 2 w 66"/>
                  <a:gd name="T7" fmla="*/ 0 h 52"/>
                  <a:gd name="T8" fmla="*/ 0 w 66"/>
                  <a:gd name="T9" fmla="*/ 2 h 52"/>
                  <a:gd name="T10" fmla="*/ 0 60000 65536"/>
                  <a:gd name="T11" fmla="*/ 0 60000 65536"/>
                  <a:gd name="T12" fmla="*/ 0 60000 65536"/>
                  <a:gd name="T13" fmla="*/ 0 60000 65536"/>
                  <a:gd name="T14" fmla="*/ 0 60000 65536"/>
                  <a:gd name="T15" fmla="*/ 0 w 66"/>
                  <a:gd name="T16" fmla="*/ 0 h 52"/>
                  <a:gd name="T17" fmla="*/ 66 w 66"/>
                  <a:gd name="T18" fmla="*/ 52 h 52"/>
                </a:gdLst>
                <a:ahLst/>
                <a:cxnLst>
                  <a:cxn ang="T10">
                    <a:pos x="T0" y="T1"/>
                  </a:cxn>
                  <a:cxn ang="T11">
                    <a:pos x="T2" y="T3"/>
                  </a:cxn>
                  <a:cxn ang="T12">
                    <a:pos x="T4" y="T5"/>
                  </a:cxn>
                  <a:cxn ang="T13">
                    <a:pos x="T6" y="T7"/>
                  </a:cxn>
                  <a:cxn ang="T14">
                    <a:pos x="T8" y="T9"/>
                  </a:cxn>
                </a:cxnLst>
                <a:rect l="T15" t="T16" r="T17" b="T18"/>
                <a:pathLst>
                  <a:path w="66" h="52">
                    <a:moveTo>
                      <a:pt x="0" y="34"/>
                    </a:moveTo>
                    <a:lnTo>
                      <a:pt x="11" y="52"/>
                    </a:lnTo>
                    <a:lnTo>
                      <a:pt x="66" y="18"/>
                    </a:lnTo>
                    <a:lnTo>
                      <a:pt x="55" y="0"/>
                    </a:lnTo>
                    <a:lnTo>
                      <a:pt x="0" y="3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6" name="Freeform 933"/>
              <p:cNvSpPr>
                <a:spLocks/>
              </p:cNvSpPr>
              <p:nvPr/>
            </p:nvSpPr>
            <p:spPr bwMode="auto">
              <a:xfrm>
                <a:off x="2518" y="1526"/>
                <a:ext cx="32" cy="25"/>
              </a:xfrm>
              <a:custGeom>
                <a:avLst/>
                <a:gdLst>
                  <a:gd name="T0" fmla="*/ 0 w 65"/>
                  <a:gd name="T1" fmla="*/ 1 h 50"/>
                  <a:gd name="T2" fmla="*/ 0 w 65"/>
                  <a:gd name="T3" fmla="*/ 2 h 50"/>
                  <a:gd name="T4" fmla="*/ 2 w 65"/>
                  <a:gd name="T5" fmla="*/ 1 h 50"/>
                  <a:gd name="T6" fmla="*/ 1 w 65"/>
                  <a:gd name="T7" fmla="*/ 0 h 50"/>
                  <a:gd name="T8" fmla="*/ 0 w 65"/>
                  <a:gd name="T9" fmla="*/ 1 h 50"/>
                  <a:gd name="T10" fmla="*/ 0 60000 65536"/>
                  <a:gd name="T11" fmla="*/ 0 60000 65536"/>
                  <a:gd name="T12" fmla="*/ 0 60000 65536"/>
                  <a:gd name="T13" fmla="*/ 0 60000 65536"/>
                  <a:gd name="T14" fmla="*/ 0 60000 65536"/>
                  <a:gd name="T15" fmla="*/ 0 w 65"/>
                  <a:gd name="T16" fmla="*/ 0 h 50"/>
                  <a:gd name="T17" fmla="*/ 65 w 65"/>
                  <a:gd name="T18" fmla="*/ 50 h 50"/>
                </a:gdLst>
                <a:ahLst/>
                <a:cxnLst>
                  <a:cxn ang="T10">
                    <a:pos x="T0" y="T1"/>
                  </a:cxn>
                  <a:cxn ang="T11">
                    <a:pos x="T2" y="T3"/>
                  </a:cxn>
                  <a:cxn ang="T12">
                    <a:pos x="T4" y="T5"/>
                  </a:cxn>
                  <a:cxn ang="T13">
                    <a:pos x="T6" y="T7"/>
                  </a:cxn>
                  <a:cxn ang="T14">
                    <a:pos x="T8" y="T9"/>
                  </a:cxn>
                </a:cxnLst>
                <a:rect l="T15" t="T16" r="T17" b="T18"/>
                <a:pathLst>
                  <a:path w="65" h="50">
                    <a:moveTo>
                      <a:pt x="0" y="32"/>
                    </a:moveTo>
                    <a:lnTo>
                      <a:pt x="11" y="50"/>
                    </a:lnTo>
                    <a:lnTo>
                      <a:pt x="65" y="18"/>
                    </a:lnTo>
                    <a:lnTo>
                      <a:pt x="54" y="0"/>
                    </a:lnTo>
                    <a:lnTo>
                      <a:pt x="0" y="3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7" name="Freeform 934"/>
              <p:cNvSpPr>
                <a:spLocks/>
              </p:cNvSpPr>
              <p:nvPr/>
            </p:nvSpPr>
            <p:spPr bwMode="auto">
              <a:xfrm>
                <a:off x="2546" y="1521"/>
                <a:ext cx="21" cy="15"/>
              </a:xfrm>
              <a:custGeom>
                <a:avLst/>
                <a:gdLst>
                  <a:gd name="T0" fmla="*/ 0 w 41"/>
                  <a:gd name="T1" fmla="*/ 1 h 30"/>
                  <a:gd name="T2" fmla="*/ 1 w 41"/>
                  <a:gd name="T3" fmla="*/ 1 h 30"/>
                  <a:gd name="T4" fmla="*/ 2 w 41"/>
                  <a:gd name="T5" fmla="*/ 1 h 30"/>
                  <a:gd name="T6" fmla="*/ 2 w 41"/>
                  <a:gd name="T7" fmla="*/ 0 h 30"/>
                  <a:gd name="T8" fmla="*/ 0 w 41"/>
                  <a:gd name="T9" fmla="*/ 1 h 30"/>
                  <a:gd name="T10" fmla="*/ 0 60000 65536"/>
                  <a:gd name="T11" fmla="*/ 0 60000 65536"/>
                  <a:gd name="T12" fmla="*/ 0 60000 65536"/>
                  <a:gd name="T13" fmla="*/ 0 60000 65536"/>
                  <a:gd name="T14" fmla="*/ 0 60000 65536"/>
                  <a:gd name="T15" fmla="*/ 0 w 41"/>
                  <a:gd name="T16" fmla="*/ 0 h 30"/>
                  <a:gd name="T17" fmla="*/ 41 w 41"/>
                  <a:gd name="T18" fmla="*/ 30 h 30"/>
                </a:gdLst>
                <a:ahLst/>
                <a:cxnLst>
                  <a:cxn ang="T10">
                    <a:pos x="T0" y="T1"/>
                  </a:cxn>
                  <a:cxn ang="T11">
                    <a:pos x="T2" y="T3"/>
                  </a:cxn>
                  <a:cxn ang="T12">
                    <a:pos x="T4" y="T5"/>
                  </a:cxn>
                  <a:cxn ang="T13">
                    <a:pos x="T6" y="T7"/>
                  </a:cxn>
                  <a:cxn ang="T14">
                    <a:pos x="T8" y="T9"/>
                  </a:cxn>
                </a:cxnLst>
                <a:rect l="T15" t="T16" r="T17" b="T18"/>
                <a:pathLst>
                  <a:path w="41" h="30">
                    <a:moveTo>
                      <a:pt x="0" y="11"/>
                    </a:moveTo>
                    <a:lnTo>
                      <a:pt x="5" y="30"/>
                    </a:lnTo>
                    <a:lnTo>
                      <a:pt x="41" y="20"/>
                    </a:lnTo>
                    <a:lnTo>
                      <a:pt x="36" y="0"/>
                    </a:lnTo>
                    <a:lnTo>
                      <a:pt x="0" y="1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8" name="Freeform 935"/>
              <p:cNvSpPr>
                <a:spLocks/>
              </p:cNvSpPr>
              <p:nvPr/>
            </p:nvSpPr>
            <p:spPr bwMode="auto">
              <a:xfrm>
                <a:off x="2564" y="1512"/>
                <a:ext cx="40" cy="19"/>
              </a:xfrm>
              <a:custGeom>
                <a:avLst/>
                <a:gdLst>
                  <a:gd name="T0" fmla="*/ 0 w 79"/>
                  <a:gd name="T1" fmla="*/ 1 h 38"/>
                  <a:gd name="T2" fmla="*/ 1 w 79"/>
                  <a:gd name="T3" fmla="*/ 2 h 38"/>
                  <a:gd name="T4" fmla="*/ 3 w 79"/>
                  <a:gd name="T5" fmla="*/ 1 h 38"/>
                  <a:gd name="T6" fmla="*/ 3 w 79"/>
                  <a:gd name="T7" fmla="*/ 0 h 38"/>
                  <a:gd name="T8" fmla="*/ 0 w 79"/>
                  <a:gd name="T9" fmla="*/ 1 h 38"/>
                  <a:gd name="T10" fmla="*/ 0 60000 65536"/>
                  <a:gd name="T11" fmla="*/ 0 60000 65536"/>
                  <a:gd name="T12" fmla="*/ 0 60000 65536"/>
                  <a:gd name="T13" fmla="*/ 0 60000 65536"/>
                  <a:gd name="T14" fmla="*/ 0 60000 65536"/>
                  <a:gd name="T15" fmla="*/ 0 w 79"/>
                  <a:gd name="T16" fmla="*/ 0 h 38"/>
                  <a:gd name="T17" fmla="*/ 79 w 79"/>
                  <a:gd name="T18" fmla="*/ 38 h 38"/>
                </a:gdLst>
                <a:ahLst/>
                <a:cxnLst>
                  <a:cxn ang="T10">
                    <a:pos x="T0" y="T1"/>
                  </a:cxn>
                  <a:cxn ang="T11">
                    <a:pos x="T2" y="T3"/>
                  </a:cxn>
                  <a:cxn ang="T12">
                    <a:pos x="T4" y="T5"/>
                  </a:cxn>
                  <a:cxn ang="T13">
                    <a:pos x="T6" y="T7"/>
                  </a:cxn>
                  <a:cxn ang="T14">
                    <a:pos x="T8" y="T9"/>
                  </a:cxn>
                </a:cxnLst>
                <a:rect l="T15" t="T16" r="T17" b="T18"/>
                <a:pathLst>
                  <a:path w="79" h="38">
                    <a:moveTo>
                      <a:pt x="0" y="16"/>
                    </a:moveTo>
                    <a:lnTo>
                      <a:pt x="3" y="38"/>
                    </a:lnTo>
                    <a:lnTo>
                      <a:pt x="79" y="22"/>
                    </a:lnTo>
                    <a:lnTo>
                      <a:pt x="75" y="0"/>
                    </a:lnTo>
                    <a:lnTo>
                      <a:pt x="0"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9" name="Freeform 936"/>
              <p:cNvSpPr>
                <a:spLocks/>
              </p:cNvSpPr>
              <p:nvPr/>
            </p:nvSpPr>
            <p:spPr bwMode="auto">
              <a:xfrm>
                <a:off x="2602" y="1510"/>
                <a:ext cx="12" cy="13"/>
              </a:xfrm>
              <a:custGeom>
                <a:avLst/>
                <a:gdLst>
                  <a:gd name="T0" fmla="*/ 0 w 24"/>
                  <a:gd name="T1" fmla="*/ 1 h 26"/>
                  <a:gd name="T2" fmla="*/ 1 w 24"/>
                  <a:gd name="T3" fmla="*/ 1 h 26"/>
                  <a:gd name="T4" fmla="*/ 1 w 24"/>
                  <a:gd name="T5" fmla="*/ 1 h 26"/>
                  <a:gd name="T6" fmla="*/ 1 w 24"/>
                  <a:gd name="T7" fmla="*/ 0 h 26"/>
                  <a:gd name="T8" fmla="*/ 0 w 24"/>
                  <a:gd name="T9" fmla="*/ 1 h 26"/>
                  <a:gd name="T10" fmla="*/ 0 60000 65536"/>
                  <a:gd name="T11" fmla="*/ 0 60000 65536"/>
                  <a:gd name="T12" fmla="*/ 0 60000 65536"/>
                  <a:gd name="T13" fmla="*/ 0 60000 65536"/>
                  <a:gd name="T14" fmla="*/ 0 60000 65536"/>
                  <a:gd name="T15" fmla="*/ 0 w 24"/>
                  <a:gd name="T16" fmla="*/ 0 h 26"/>
                  <a:gd name="T17" fmla="*/ 24 w 24"/>
                  <a:gd name="T18" fmla="*/ 26 h 26"/>
                </a:gdLst>
                <a:ahLst/>
                <a:cxnLst>
                  <a:cxn ang="T10">
                    <a:pos x="T0" y="T1"/>
                  </a:cxn>
                  <a:cxn ang="T11">
                    <a:pos x="T2" y="T3"/>
                  </a:cxn>
                  <a:cxn ang="T12">
                    <a:pos x="T4" y="T5"/>
                  </a:cxn>
                  <a:cxn ang="T13">
                    <a:pos x="T6" y="T7"/>
                  </a:cxn>
                  <a:cxn ang="T14">
                    <a:pos x="T8" y="T9"/>
                  </a:cxn>
                </a:cxnLst>
                <a:rect l="T15" t="T16" r="T17" b="T18"/>
                <a:pathLst>
                  <a:path w="24" h="26">
                    <a:moveTo>
                      <a:pt x="0" y="6"/>
                    </a:moveTo>
                    <a:lnTo>
                      <a:pt x="6" y="26"/>
                    </a:lnTo>
                    <a:lnTo>
                      <a:pt x="24" y="20"/>
                    </a:lnTo>
                    <a:lnTo>
                      <a:pt x="18" y="0"/>
                    </a:lnTo>
                    <a:lnTo>
                      <a:pt x="0" y="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0" name="Freeform 937"/>
              <p:cNvSpPr>
                <a:spLocks/>
              </p:cNvSpPr>
              <p:nvPr/>
            </p:nvSpPr>
            <p:spPr bwMode="auto">
              <a:xfrm>
                <a:off x="1831" y="1171"/>
                <a:ext cx="9" cy="11"/>
              </a:xfrm>
              <a:custGeom>
                <a:avLst/>
                <a:gdLst>
                  <a:gd name="T0" fmla="*/ 0 w 18"/>
                  <a:gd name="T1" fmla="*/ 0 h 23"/>
                  <a:gd name="T2" fmla="*/ 1 w 18"/>
                  <a:gd name="T3" fmla="*/ 0 h 23"/>
                  <a:gd name="T4" fmla="*/ 1 w 18"/>
                  <a:gd name="T5" fmla="*/ 0 h 23"/>
                  <a:gd name="T6" fmla="*/ 1 w 18"/>
                  <a:gd name="T7" fmla="*/ 0 h 23"/>
                  <a:gd name="T8" fmla="*/ 0 w 18"/>
                  <a:gd name="T9" fmla="*/ 0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0" y="3"/>
                    </a:moveTo>
                    <a:lnTo>
                      <a:pt x="9" y="23"/>
                    </a:lnTo>
                    <a:lnTo>
                      <a:pt x="18" y="19"/>
                    </a:lnTo>
                    <a:lnTo>
                      <a:pt x="9"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1" name="Freeform 938"/>
              <p:cNvSpPr>
                <a:spLocks/>
              </p:cNvSpPr>
              <p:nvPr/>
            </p:nvSpPr>
            <p:spPr bwMode="auto">
              <a:xfrm>
                <a:off x="1836" y="1159"/>
                <a:ext cx="46" cy="22"/>
              </a:xfrm>
              <a:custGeom>
                <a:avLst/>
                <a:gdLst>
                  <a:gd name="T0" fmla="*/ 0 w 92"/>
                  <a:gd name="T1" fmla="*/ 1 h 43"/>
                  <a:gd name="T2" fmla="*/ 1 w 92"/>
                  <a:gd name="T3" fmla="*/ 2 h 43"/>
                  <a:gd name="T4" fmla="*/ 3 w 92"/>
                  <a:gd name="T5" fmla="*/ 1 h 43"/>
                  <a:gd name="T6" fmla="*/ 3 w 92"/>
                  <a:gd name="T7" fmla="*/ 0 h 43"/>
                  <a:gd name="T8" fmla="*/ 0 w 92"/>
                  <a:gd name="T9" fmla="*/ 1 h 43"/>
                  <a:gd name="T10" fmla="*/ 0 60000 65536"/>
                  <a:gd name="T11" fmla="*/ 0 60000 65536"/>
                  <a:gd name="T12" fmla="*/ 0 60000 65536"/>
                  <a:gd name="T13" fmla="*/ 0 60000 65536"/>
                  <a:gd name="T14" fmla="*/ 0 60000 65536"/>
                  <a:gd name="T15" fmla="*/ 0 w 92"/>
                  <a:gd name="T16" fmla="*/ 0 h 43"/>
                  <a:gd name="T17" fmla="*/ 92 w 92"/>
                  <a:gd name="T18" fmla="*/ 43 h 43"/>
                </a:gdLst>
                <a:ahLst/>
                <a:cxnLst>
                  <a:cxn ang="T10">
                    <a:pos x="T0" y="T1"/>
                  </a:cxn>
                  <a:cxn ang="T11">
                    <a:pos x="T2" y="T3"/>
                  </a:cxn>
                  <a:cxn ang="T12">
                    <a:pos x="T4" y="T5"/>
                  </a:cxn>
                  <a:cxn ang="T13">
                    <a:pos x="T6" y="T7"/>
                  </a:cxn>
                  <a:cxn ang="T14">
                    <a:pos x="T8" y="T9"/>
                  </a:cxn>
                </a:cxnLst>
                <a:rect l="T15" t="T16" r="T17" b="T18"/>
                <a:pathLst>
                  <a:path w="92" h="43">
                    <a:moveTo>
                      <a:pt x="0" y="24"/>
                    </a:moveTo>
                    <a:lnTo>
                      <a:pt x="6" y="43"/>
                    </a:lnTo>
                    <a:lnTo>
                      <a:pt x="92" y="20"/>
                    </a:lnTo>
                    <a:lnTo>
                      <a:pt x="87" y="0"/>
                    </a:lnTo>
                    <a:lnTo>
                      <a:pt x="0" y="2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2" name="Freeform 939"/>
              <p:cNvSpPr>
                <a:spLocks/>
              </p:cNvSpPr>
              <p:nvPr/>
            </p:nvSpPr>
            <p:spPr bwMode="auto">
              <a:xfrm>
                <a:off x="1879" y="1155"/>
                <a:ext cx="20" cy="14"/>
              </a:xfrm>
              <a:custGeom>
                <a:avLst/>
                <a:gdLst>
                  <a:gd name="T0" fmla="*/ 0 w 39"/>
                  <a:gd name="T1" fmla="*/ 0 h 29"/>
                  <a:gd name="T2" fmla="*/ 1 w 39"/>
                  <a:gd name="T3" fmla="*/ 0 h 29"/>
                  <a:gd name="T4" fmla="*/ 2 w 39"/>
                  <a:gd name="T5" fmla="*/ 0 h 29"/>
                  <a:gd name="T6" fmla="*/ 2 w 39"/>
                  <a:gd name="T7" fmla="*/ 0 h 29"/>
                  <a:gd name="T8" fmla="*/ 0 w 39"/>
                  <a:gd name="T9" fmla="*/ 0 h 29"/>
                  <a:gd name="T10" fmla="*/ 0 60000 65536"/>
                  <a:gd name="T11" fmla="*/ 0 60000 65536"/>
                  <a:gd name="T12" fmla="*/ 0 60000 65536"/>
                  <a:gd name="T13" fmla="*/ 0 60000 65536"/>
                  <a:gd name="T14" fmla="*/ 0 60000 65536"/>
                  <a:gd name="T15" fmla="*/ 0 w 39"/>
                  <a:gd name="T16" fmla="*/ 0 h 29"/>
                  <a:gd name="T17" fmla="*/ 39 w 39"/>
                  <a:gd name="T18" fmla="*/ 29 h 29"/>
                </a:gdLst>
                <a:ahLst/>
                <a:cxnLst>
                  <a:cxn ang="T10">
                    <a:pos x="T0" y="T1"/>
                  </a:cxn>
                  <a:cxn ang="T11">
                    <a:pos x="T2" y="T3"/>
                  </a:cxn>
                  <a:cxn ang="T12">
                    <a:pos x="T4" y="T5"/>
                  </a:cxn>
                  <a:cxn ang="T13">
                    <a:pos x="T6" y="T7"/>
                  </a:cxn>
                  <a:cxn ang="T14">
                    <a:pos x="T8" y="T9"/>
                  </a:cxn>
                </a:cxnLst>
                <a:rect l="T15" t="T16" r="T17" b="T18"/>
                <a:pathLst>
                  <a:path w="39" h="29">
                    <a:moveTo>
                      <a:pt x="0" y="9"/>
                    </a:moveTo>
                    <a:lnTo>
                      <a:pt x="5" y="29"/>
                    </a:lnTo>
                    <a:lnTo>
                      <a:pt x="39" y="20"/>
                    </a:lnTo>
                    <a:lnTo>
                      <a:pt x="34" y="0"/>
                    </a:lnTo>
                    <a:lnTo>
                      <a:pt x="0" y="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3" name="Freeform 940"/>
              <p:cNvSpPr>
                <a:spLocks/>
              </p:cNvSpPr>
              <p:nvPr/>
            </p:nvSpPr>
            <p:spPr bwMode="auto">
              <a:xfrm>
                <a:off x="1895" y="1135"/>
                <a:ext cx="29" cy="29"/>
              </a:xfrm>
              <a:custGeom>
                <a:avLst/>
                <a:gdLst>
                  <a:gd name="T0" fmla="*/ 0 w 59"/>
                  <a:gd name="T1" fmla="*/ 2 h 57"/>
                  <a:gd name="T2" fmla="*/ 0 w 59"/>
                  <a:gd name="T3" fmla="*/ 2 h 57"/>
                  <a:gd name="T4" fmla="*/ 1 w 59"/>
                  <a:gd name="T5" fmla="*/ 1 h 57"/>
                  <a:gd name="T6" fmla="*/ 1 w 59"/>
                  <a:gd name="T7" fmla="*/ 0 h 57"/>
                  <a:gd name="T8" fmla="*/ 0 w 59"/>
                  <a:gd name="T9" fmla="*/ 2 h 57"/>
                  <a:gd name="T10" fmla="*/ 0 60000 65536"/>
                  <a:gd name="T11" fmla="*/ 0 60000 65536"/>
                  <a:gd name="T12" fmla="*/ 0 60000 65536"/>
                  <a:gd name="T13" fmla="*/ 0 60000 65536"/>
                  <a:gd name="T14" fmla="*/ 0 60000 65536"/>
                  <a:gd name="T15" fmla="*/ 0 w 59"/>
                  <a:gd name="T16" fmla="*/ 0 h 57"/>
                  <a:gd name="T17" fmla="*/ 59 w 59"/>
                  <a:gd name="T18" fmla="*/ 57 h 57"/>
                </a:gdLst>
                <a:ahLst/>
                <a:cxnLst>
                  <a:cxn ang="T10">
                    <a:pos x="T0" y="T1"/>
                  </a:cxn>
                  <a:cxn ang="T11">
                    <a:pos x="T2" y="T3"/>
                  </a:cxn>
                  <a:cxn ang="T12">
                    <a:pos x="T4" y="T5"/>
                  </a:cxn>
                  <a:cxn ang="T13">
                    <a:pos x="T6" y="T7"/>
                  </a:cxn>
                  <a:cxn ang="T14">
                    <a:pos x="T8" y="T9"/>
                  </a:cxn>
                </a:cxnLst>
                <a:rect l="T15" t="T16" r="T17" b="T18"/>
                <a:pathLst>
                  <a:path w="59" h="57">
                    <a:moveTo>
                      <a:pt x="0" y="41"/>
                    </a:moveTo>
                    <a:lnTo>
                      <a:pt x="13" y="57"/>
                    </a:lnTo>
                    <a:lnTo>
                      <a:pt x="59" y="16"/>
                    </a:lnTo>
                    <a:lnTo>
                      <a:pt x="47" y="0"/>
                    </a:lnTo>
                    <a:lnTo>
                      <a:pt x="0" y="4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4" name="Freeform 941"/>
              <p:cNvSpPr>
                <a:spLocks/>
              </p:cNvSpPr>
              <p:nvPr/>
            </p:nvSpPr>
            <p:spPr bwMode="auto">
              <a:xfrm>
                <a:off x="1918" y="1111"/>
                <a:ext cx="39" cy="32"/>
              </a:xfrm>
              <a:custGeom>
                <a:avLst/>
                <a:gdLst>
                  <a:gd name="T0" fmla="*/ 0 w 77"/>
                  <a:gd name="T1" fmla="*/ 1 h 65"/>
                  <a:gd name="T2" fmla="*/ 1 w 77"/>
                  <a:gd name="T3" fmla="*/ 2 h 65"/>
                  <a:gd name="T4" fmla="*/ 3 w 77"/>
                  <a:gd name="T5" fmla="*/ 0 h 65"/>
                  <a:gd name="T6" fmla="*/ 3 w 77"/>
                  <a:gd name="T7" fmla="*/ 0 h 65"/>
                  <a:gd name="T8" fmla="*/ 0 w 77"/>
                  <a:gd name="T9" fmla="*/ 1 h 65"/>
                  <a:gd name="T10" fmla="*/ 0 60000 65536"/>
                  <a:gd name="T11" fmla="*/ 0 60000 65536"/>
                  <a:gd name="T12" fmla="*/ 0 60000 65536"/>
                  <a:gd name="T13" fmla="*/ 0 60000 65536"/>
                  <a:gd name="T14" fmla="*/ 0 60000 65536"/>
                  <a:gd name="T15" fmla="*/ 0 w 77"/>
                  <a:gd name="T16" fmla="*/ 0 h 65"/>
                  <a:gd name="T17" fmla="*/ 77 w 77"/>
                  <a:gd name="T18" fmla="*/ 65 h 65"/>
                </a:gdLst>
                <a:ahLst/>
                <a:cxnLst>
                  <a:cxn ang="T10">
                    <a:pos x="T0" y="T1"/>
                  </a:cxn>
                  <a:cxn ang="T11">
                    <a:pos x="T2" y="T3"/>
                  </a:cxn>
                  <a:cxn ang="T12">
                    <a:pos x="T4" y="T5"/>
                  </a:cxn>
                  <a:cxn ang="T13">
                    <a:pos x="T6" y="T7"/>
                  </a:cxn>
                  <a:cxn ang="T14">
                    <a:pos x="T8" y="T9"/>
                  </a:cxn>
                </a:cxnLst>
                <a:rect l="T15" t="T16" r="T17" b="T18"/>
                <a:pathLst>
                  <a:path w="77" h="65">
                    <a:moveTo>
                      <a:pt x="0" y="47"/>
                    </a:moveTo>
                    <a:lnTo>
                      <a:pt x="12" y="65"/>
                    </a:lnTo>
                    <a:lnTo>
                      <a:pt x="77" y="18"/>
                    </a:lnTo>
                    <a:lnTo>
                      <a:pt x="65" y="0"/>
                    </a:lnTo>
                    <a:lnTo>
                      <a:pt x="0" y="4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5" name="Freeform 942"/>
              <p:cNvSpPr>
                <a:spLocks/>
              </p:cNvSpPr>
              <p:nvPr/>
            </p:nvSpPr>
            <p:spPr bwMode="auto">
              <a:xfrm>
                <a:off x="1950" y="1107"/>
                <a:ext cx="12" cy="13"/>
              </a:xfrm>
              <a:custGeom>
                <a:avLst/>
                <a:gdLst>
                  <a:gd name="T0" fmla="*/ 0 w 23"/>
                  <a:gd name="T1" fmla="*/ 1 h 25"/>
                  <a:gd name="T2" fmla="*/ 1 w 23"/>
                  <a:gd name="T3" fmla="*/ 1 h 25"/>
                  <a:gd name="T4" fmla="*/ 1 w 23"/>
                  <a:gd name="T5" fmla="*/ 1 h 25"/>
                  <a:gd name="T6" fmla="*/ 1 w 23"/>
                  <a:gd name="T7" fmla="*/ 0 h 25"/>
                  <a:gd name="T8" fmla="*/ 0 w 23"/>
                  <a:gd name="T9" fmla="*/ 1 h 25"/>
                  <a:gd name="T10" fmla="*/ 0 60000 65536"/>
                  <a:gd name="T11" fmla="*/ 0 60000 65536"/>
                  <a:gd name="T12" fmla="*/ 0 60000 65536"/>
                  <a:gd name="T13" fmla="*/ 0 60000 65536"/>
                  <a:gd name="T14" fmla="*/ 0 60000 65536"/>
                  <a:gd name="T15" fmla="*/ 0 w 23"/>
                  <a:gd name="T16" fmla="*/ 0 h 25"/>
                  <a:gd name="T17" fmla="*/ 23 w 23"/>
                  <a:gd name="T18" fmla="*/ 25 h 25"/>
                </a:gdLst>
                <a:ahLst/>
                <a:cxnLst>
                  <a:cxn ang="T10">
                    <a:pos x="T0" y="T1"/>
                  </a:cxn>
                  <a:cxn ang="T11">
                    <a:pos x="T2" y="T3"/>
                  </a:cxn>
                  <a:cxn ang="T12">
                    <a:pos x="T4" y="T5"/>
                  </a:cxn>
                  <a:cxn ang="T13">
                    <a:pos x="T6" y="T7"/>
                  </a:cxn>
                  <a:cxn ang="T14">
                    <a:pos x="T8" y="T9"/>
                  </a:cxn>
                </a:cxnLst>
                <a:rect l="T15" t="T16" r="T17" b="T18"/>
                <a:pathLst>
                  <a:path w="23" h="25">
                    <a:moveTo>
                      <a:pt x="0" y="7"/>
                    </a:moveTo>
                    <a:lnTo>
                      <a:pt x="12" y="25"/>
                    </a:lnTo>
                    <a:lnTo>
                      <a:pt x="23" y="18"/>
                    </a:lnTo>
                    <a:lnTo>
                      <a:pt x="10" y="0"/>
                    </a:lnTo>
                    <a:lnTo>
                      <a:pt x="0" y="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6" name="Freeform 943"/>
              <p:cNvSpPr>
                <a:spLocks/>
              </p:cNvSpPr>
              <p:nvPr/>
            </p:nvSpPr>
            <p:spPr bwMode="auto">
              <a:xfrm>
                <a:off x="1956" y="1104"/>
                <a:ext cx="10" cy="12"/>
              </a:xfrm>
              <a:custGeom>
                <a:avLst/>
                <a:gdLst>
                  <a:gd name="T0" fmla="*/ 0 w 20"/>
                  <a:gd name="T1" fmla="*/ 1 h 23"/>
                  <a:gd name="T2" fmla="*/ 1 w 20"/>
                  <a:gd name="T3" fmla="*/ 1 h 23"/>
                  <a:gd name="T4" fmla="*/ 1 w 20"/>
                  <a:gd name="T5" fmla="*/ 1 h 23"/>
                  <a:gd name="T6" fmla="*/ 1 w 20"/>
                  <a:gd name="T7" fmla="*/ 0 h 23"/>
                  <a:gd name="T8" fmla="*/ 0 w 20"/>
                  <a:gd name="T9" fmla="*/ 1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5"/>
                    </a:moveTo>
                    <a:lnTo>
                      <a:pt x="13" y="23"/>
                    </a:lnTo>
                    <a:lnTo>
                      <a:pt x="20" y="18"/>
                    </a:lnTo>
                    <a:lnTo>
                      <a:pt x="7" y="0"/>
                    </a:lnTo>
                    <a:lnTo>
                      <a:pt x="0" y="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7" name="Freeform 944"/>
              <p:cNvSpPr>
                <a:spLocks/>
              </p:cNvSpPr>
              <p:nvPr/>
            </p:nvSpPr>
            <p:spPr bwMode="auto">
              <a:xfrm>
                <a:off x="1959" y="1096"/>
                <a:ext cx="20" cy="17"/>
              </a:xfrm>
              <a:custGeom>
                <a:avLst/>
                <a:gdLst>
                  <a:gd name="T0" fmla="*/ 0 w 40"/>
                  <a:gd name="T1" fmla="*/ 1 h 34"/>
                  <a:gd name="T2" fmla="*/ 1 w 40"/>
                  <a:gd name="T3" fmla="*/ 2 h 34"/>
                  <a:gd name="T4" fmla="*/ 2 w 40"/>
                  <a:gd name="T5" fmla="*/ 1 h 34"/>
                  <a:gd name="T6" fmla="*/ 1 w 40"/>
                  <a:gd name="T7" fmla="*/ 0 h 34"/>
                  <a:gd name="T8" fmla="*/ 0 w 40"/>
                  <a:gd name="T9" fmla="*/ 1 h 34"/>
                  <a:gd name="T10" fmla="*/ 0 60000 65536"/>
                  <a:gd name="T11" fmla="*/ 0 60000 65536"/>
                  <a:gd name="T12" fmla="*/ 0 60000 65536"/>
                  <a:gd name="T13" fmla="*/ 0 60000 65536"/>
                  <a:gd name="T14" fmla="*/ 0 60000 65536"/>
                  <a:gd name="T15" fmla="*/ 0 w 40"/>
                  <a:gd name="T16" fmla="*/ 0 h 34"/>
                  <a:gd name="T17" fmla="*/ 40 w 40"/>
                  <a:gd name="T18" fmla="*/ 34 h 34"/>
                </a:gdLst>
                <a:ahLst/>
                <a:cxnLst>
                  <a:cxn ang="T10">
                    <a:pos x="T0" y="T1"/>
                  </a:cxn>
                  <a:cxn ang="T11">
                    <a:pos x="T2" y="T3"/>
                  </a:cxn>
                  <a:cxn ang="T12">
                    <a:pos x="T4" y="T5"/>
                  </a:cxn>
                  <a:cxn ang="T13">
                    <a:pos x="T6" y="T7"/>
                  </a:cxn>
                  <a:cxn ang="T14">
                    <a:pos x="T8" y="T9"/>
                  </a:cxn>
                </a:cxnLst>
                <a:rect l="T15" t="T16" r="T17" b="T18"/>
                <a:pathLst>
                  <a:path w="40" h="34">
                    <a:moveTo>
                      <a:pt x="0" y="16"/>
                    </a:moveTo>
                    <a:lnTo>
                      <a:pt x="11" y="34"/>
                    </a:lnTo>
                    <a:lnTo>
                      <a:pt x="40" y="18"/>
                    </a:lnTo>
                    <a:lnTo>
                      <a:pt x="29" y="0"/>
                    </a:lnTo>
                    <a:lnTo>
                      <a:pt x="0" y="1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8" name="Freeform 945"/>
              <p:cNvSpPr>
                <a:spLocks/>
              </p:cNvSpPr>
              <p:nvPr/>
            </p:nvSpPr>
            <p:spPr bwMode="auto">
              <a:xfrm>
                <a:off x="1974" y="1082"/>
                <a:ext cx="27" cy="23"/>
              </a:xfrm>
              <a:custGeom>
                <a:avLst/>
                <a:gdLst>
                  <a:gd name="T0" fmla="*/ 0 w 56"/>
                  <a:gd name="T1" fmla="*/ 0 h 47"/>
                  <a:gd name="T2" fmla="*/ 0 w 56"/>
                  <a:gd name="T3" fmla="*/ 1 h 47"/>
                  <a:gd name="T4" fmla="*/ 1 w 56"/>
                  <a:gd name="T5" fmla="*/ 0 h 47"/>
                  <a:gd name="T6" fmla="*/ 1 w 56"/>
                  <a:gd name="T7" fmla="*/ 0 h 47"/>
                  <a:gd name="T8" fmla="*/ 0 w 56"/>
                  <a:gd name="T9" fmla="*/ 0 h 47"/>
                  <a:gd name="T10" fmla="*/ 0 60000 65536"/>
                  <a:gd name="T11" fmla="*/ 0 60000 65536"/>
                  <a:gd name="T12" fmla="*/ 0 60000 65536"/>
                  <a:gd name="T13" fmla="*/ 0 60000 65536"/>
                  <a:gd name="T14" fmla="*/ 0 60000 65536"/>
                  <a:gd name="T15" fmla="*/ 0 w 56"/>
                  <a:gd name="T16" fmla="*/ 0 h 47"/>
                  <a:gd name="T17" fmla="*/ 56 w 56"/>
                  <a:gd name="T18" fmla="*/ 47 h 47"/>
                </a:gdLst>
                <a:ahLst/>
                <a:cxnLst>
                  <a:cxn ang="T10">
                    <a:pos x="T0" y="T1"/>
                  </a:cxn>
                  <a:cxn ang="T11">
                    <a:pos x="T2" y="T3"/>
                  </a:cxn>
                  <a:cxn ang="T12">
                    <a:pos x="T4" y="T5"/>
                  </a:cxn>
                  <a:cxn ang="T13">
                    <a:pos x="T6" y="T7"/>
                  </a:cxn>
                  <a:cxn ang="T14">
                    <a:pos x="T8" y="T9"/>
                  </a:cxn>
                </a:cxnLst>
                <a:rect l="T15" t="T16" r="T17" b="T18"/>
                <a:pathLst>
                  <a:path w="56" h="47">
                    <a:moveTo>
                      <a:pt x="0" y="29"/>
                    </a:moveTo>
                    <a:lnTo>
                      <a:pt x="13" y="47"/>
                    </a:lnTo>
                    <a:lnTo>
                      <a:pt x="56" y="18"/>
                    </a:lnTo>
                    <a:lnTo>
                      <a:pt x="43" y="0"/>
                    </a:lnTo>
                    <a:lnTo>
                      <a:pt x="0" y="2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9" name="Freeform 946"/>
              <p:cNvSpPr>
                <a:spLocks/>
              </p:cNvSpPr>
              <p:nvPr/>
            </p:nvSpPr>
            <p:spPr bwMode="auto">
              <a:xfrm>
                <a:off x="1996" y="1068"/>
                <a:ext cx="34" cy="24"/>
              </a:xfrm>
              <a:custGeom>
                <a:avLst/>
                <a:gdLst>
                  <a:gd name="T0" fmla="*/ 0 w 68"/>
                  <a:gd name="T1" fmla="*/ 0 h 49"/>
                  <a:gd name="T2" fmla="*/ 1 w 68"/>
                  <a:gd name="T3" fmla="*/ 1 h 49"/>
                  <a:gd name="T4" fmla="*/ 3 w 68"/>
                  <a:gd name="T5" fmla="*/ 0 h 49"/>
                  <a:gd name="T6" fmla="*/ 2 w 68"/>
                  <a:gd name="T7" fmla="*/ 0 h 49"/>
                  <a:gd name="T8" fmla="*/ 0 w 68"/>
                  <a:gd name="T9" fmla="*/ 0 h 49"/>
                  <a:gd name="T10" fmla="*/ 0 60000 65536"/>
                  <a:gd name="T11" fmla="*/ 0 60000 65536"/>
                  <a:gd name="T12" fmla="*/ 0 60000 65536"/>
                  <a:gd name="T13" fmla="*/ 0 60000 65536"/>
                  <a:gd name="T14" fmla="*/ 0 60000 65536"/>
                  <a:gd name="T15" fmla="*/ 0 w 68"/>
                  <a:gd name="T16" fmla="*/ 0 h 49"/>
                  <a:gd name="T17" fmla="*/ 68 w 68"/>
                  <a:gd name="T18" fmla="*/ 49 h 49"/>
                </a:gdLst>
                <a:ahLst/>
                <a:cxnLst>
                  <a:cxn ang="T10">
                    <a:pos x="T0" y="T1"/>
                  </a:cxn>
                  <a:cxn ang="T11">
                    <a:pos x="T2" y="T3"/>
                  </a:cxn>
                  <a:cxn ang="T12">
                    <a:pos x="T4" y="T5"/>
                  </a:cxn>
                  <a:cxn ang="T13">
                    <a:pos x="T6" y="T7"/>
                  </a:cxn>
                  <a:cxn ang="T14">
                    <a:pos x="T8" y="T9"/>
                  </a:cxn>
                </a:cxnLst>
                <a:rect l="T15" t="T16" r="T17" b="T18"/>
                <a:pathLst>
                  <a:path w="68" h="49">
                    <a:moveTo>
                      <a:pt x="0" y="29"/>
                    </a:moveTo>
                    <a:lnTo>
                      <a:pt x="9" y="49"/>
                    </a:lnTo>
                    <a:lnTo>
                      <a:pt x="68" y="20"/>
                    </a:lnTo>
                    <a:lnTo>
                      <a:pt x="59" y="0"/>
                    </a:lnTo>
                    <a:lnTo>
                      <a:pt x="0" y="2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0" name="Freeform 947"/>
              <p:cNvSpPr>
                <a:spLocks/>
              </p:cNvSpPr>
              <p:nvPr/>
            </p:nvSpPr>
            <p:spPr bwMode="auto">
              <a:xfrm>
                <a:off x="2026" y="1060"/>
                <a:ext cx="19" cy="17"/>
              </a:xfrm>
              <a:custGeom>
                <a:avLst/>
                <a:gdLst>
                  <a:gd name="T0" fmla="*/ 0 w 38"/>
                  <a:gd name="T1" fmla="*/ 1 h 34"/>
                  <a:gd name="T2" fmla="*/ 1 w 38"/>
                  <a:gd name="T3" fmla="*/ 2 h 34"/>
                  <a:gd name="T4" fmla="*/ 2 w 38"/>
                  <a:gd name="T5" fmla="*/ 1 h 34"/>
                  <a:gd name="T6" fmla="*/ 1 w 38"/>
                  <a:gd name="T7" fmla="*/ 0 h 34"/>
                  <a:gd name="T8" fmla="*/ 0 w 38"/>
                  <a:gd name="T9" fmla="*/ 1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0" y="14"/>
                    </a:moveTo>
                    <a:lnTo>
                      <a:pt x="9" y="34"/>
                    </a:lnTo>
                    <a:lnTo>
                      <a:pt x="38" y="19"/>
                    </a:lnTo>
                    <a:lnTo>
                      <a:pt x="29" y="0"/>
                    </a:lnTo>
                    <a:lnTo>
                      <a:pt x="0" y="1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1" name="Freeform 948"/>
              <p:cNvSpPr>
                <a:spLocks/>
              </p:cNvSpPr>
              <p:nvPr/>
            </p:nvSpPr>
            <p:spPr bwMode="auto">
              <a:xfrm>
                <a:off x="2040" y="1046"/>
                <a:ext cx="40" cy="24"/>
              </a:xfrm>
              <a:custGeom>
                <a:avLst/>
                <a:gdLst>
                  <a:gd name="T0" fmla="*/ 0 w 81"/>
                  <a:gd name="T1" fmla="*/ 1 h 48"/>
                  <a:gd name="T2" fmla="*/ 0 w 81"/>
                  <a:gd name="T3" fmla="*/ 2 h 48"/>
                  <a:gd name="T4" fmla="*/ 2 w 81"/>
                  <a:gd name="T5" fmla="*/ 1 h 48"/>
                  <a:gd name="T6" fmla="*/ 2 w 81"/>
                  <a:gd name="T7" fmla="*/ 0 h 48"/>
                  <a:gd name="T8" fmla="*/ 0 w 81"/>
                  <a:gd name="T9" fmla="*/ 1 h 48"/>
                  <a:gd name="T10" fmla="*/ 0 60000 65536"/>
                  <a:gd name="T11" fmla="*/ 0 60000 65536"/>
                  <a:gd name="T12" fmla="*/ 0 60000 65536"/>
                  <a:gd name="T13" fmla="*/ 0 60000 65536"/>
                  <a:gd name="T14" fmla="*/ 0 60000 65536"/>
                  <a:gd name="T15" fmla="*/ 0 w 81"/>
                  <a:gd name="T16" fmla="*/ 0 h 48"/>
                  <a:gd name="T17" fmla="*/ 81 w 81"/>
                  <a:gd name="T18" fmla="*/ 48 h 48"/>
                </a:gdLst>
                <a:ahLst/>
                <a:cxnLst>
                  <a:cxn ang="T10">
                    <a:pos x="T0" y="T1"/>
                  </a:cxn>
                  <a:cxn ang="T11">
                    <a:pos x="T2" y="T3"/>
                  </a:cxn>
                  <a:cxn ang="T12">
                    <a:pos x="T4" y="T5"/>
                  </a:cxn>
                  <a:cxn ang="T13">
                    <a:pos x="T6" y="T7"/>
                  </a:cxn>
                  <a:cxn ang="T14">
                    <a:pos x="T8" y="T9"/>
                  </a:cxn>
                </a:cxnLst>
                <a:rect l="T15" t="T16" r="T17" b="T18"/>
                <a:pathLst>
                  <a:path w="81" h="48">
                    <a:moveTo>
                      <a:pt x="0" y="29"/>
                    </a:moveTo>
                    <a:lnTo>
                      <a:pt x="9" y="48"/>
                    </a:lnTo>
                    <a:lnTo>
                      <a:pt x="81" y="20"/>
                    </a:lnTo>
                    <a:lnTo>
                      <a:pt x="72" y="0"/>
                    </a:lnTo>
                    <a:lnTo>
                      <a:pt x="0" y="2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2" name="Freeform 949"/>
              <p:cNvSpPr>
                <a:spLocks/>
              </p:cNvSpPr>
              <p:nvPr/>
            </p:nvSpPr>
            <p:spPr bwMode="auto">
              <a:xfrm>
                <a:off x="2075" y="1041"/>
                <a:ext cx="14" cy="14"/>
              </a:xfrm>
              <a:custGeom>
                <a:avLst/>
                <a:gdLst>
                  <a:gd name="T0" fmla="*/ 0 w 29"/>
                  <a:gd name="T1" fmla="*/ 0 h 29"/>
                  <a:gd name="T2" fmla="*/ 0 w 29"/>
                  <a:gd name="T3" fmla="*/ 0 h 29"/>
                  <a:gd name="T4" fmla="*/ 0 w 29"/>
                  <a:gd name="T5" fmla="*/ 0 h 29"/>
                  <a:gd name="T6" fmla="*/ 0 w 29"/>
                  <a:gd name="T7" fmla="*/ 0 h 29"/>
                  <a:gd name="T8" fmla="*/ 0 w 29"/>
                  <a:gd name="T9" fmla="*/ 0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0" y="11"/>
                    </a:moveTo>
                    <a:lnTo>
                      <a:pt x="11" y="29"/>
                    </a:lnTo>
                    <a:lnTo>
                      <a:pt x="29" y="18"/>
                    </a:lnTo>
                    <a:lnTo>
                      <a:pt x="18" y="0"/>
                    </a:lnTo>
                    <a:lnTo>
                      <a:pt x="0" y="1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3" name="Freeform 950"/>
              <p:cNvSpPr>
                <a:spLocks/>
              </p:cNvSpPr>
              <p:nvPr/>
            </p:nvSpPr>
            <p:spPr bwMode="auto">
              <a:xfrm>
                <a:off x="2085" y="1038"/>
                <a:ext cx="10" cy="12"/>
              </a:xfrm>
              <a:custGeom>
                <a:avLst/>
                <a:gdLst>
                  <a:gd name="T0" fmla="*/ 0 w 20"/>
                  <a:gd name="T1" fmla="*/ 0 h 25"/>
                  <a:gd name="T2" fmla="*/ 1 w 20"/>
                  <a:gd name="T3" fmla="*/ 0 h 25"/>
                  <a:gd name="T4" fmla="*/ 1 w 20"/>
                  <a:gd name="T5" fmla="*/ 0 h 25"/>
                  <a:gd name="T6" fmla="*/ 1 w 20"/>
                  <a:gd name="T7" fmla="*/ 0 h 25"/>
                  <a:gd name="T8" fmla="*/ 0 w 20"/>
                  <a:gd name="T9" fmla="*/ 0 h 25"/>
                  <a:gd name="T10" fmla="*/ 0 60000 65536"/>
                  <a:gd name="T11" fmla="*/ 0 60000 65536"/>
                  <a:gd name="T12" fmla="*/ 0 60000 65536"/>
                  <a:gd name="T13" fmla="*/ 0 60000 65536"/>
                  <a:gd name="T14" fmla="*/ 0 60000 65536"/>
                  <a:gd name="T15" fmla="*/ 0 w 20"/>
                  <a:gd name="T16" fmla="*/ 0 h 25"/>
                  <a:gd name="T17" fmla="*/ 20 w 20"/>
                  <a:gd name="T18" fmla="*/ 25 h 25"/>
                </a:gdLst>
                <a:ahLst/>
                <a:cxnLst>
                  <a:cxn ang="T10">
                    <a:pos x="T0" y="T1"/>
                  </a:cxn>
                  <a:cxn ang="T11">
                    <a:pos x="T2" y="T3"/>
                  </a:cxn>
                  <a:cxn ang="T12">
                    <a:pos x="T4" y="T5"/>
                  </a:cxn>
                  <a:cxn ang="T13">
                    <a:pos x="T6" y="T7"/>
                  </a:cxn>
                  <a:cxn ang="T14">
                    <a:pos x="T8" y="T9"/>
                  </a:cxn>
                </a:cxnLst>
                <a:rect l="T15" t="T16" r="T17" b="T18"/>
                <a:pathLst>
                  <a:path w="20" h="25">
                    <a:moveTo>
                      <a:pt x="0" y="5"/>
                    </a:moveTo>
                    <a:lnTo>
                      <a:pt x="9" y="25"/>
                    </a:lnTo>
                    <a:lnTo>
                      <a:pt x="20" y="20"/>
                    </a:lnTo>
                    <a:lnTo>
                      <a:pt x="11" y="0"/>
                    </a:lnTo>
                    <a:lnTo>
                      <a:pt x="0" y="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4" name="Freeform 951"/>
              <p:cNvSpPr>
                <a:spLocks/>
              </p:cNvSpPr>
              <p:nvPr/>
            </p:nvSpPr>
            <p:spPr bwMode="auto">
              <a:xfrm>
                <a:off x="2091" y="1035"/>
                <a:ext cx="11" cy="13"/>
              </a:xfrm>
              <a:custGeom>
                <a:avLst/>
                <a:gdLst>
                  <a:gd name="T0" fmla="*/ 0 w 22"/>
                  <a:gd name="T1" fmla="*/ 1 h 26"/>
                  <a:gd name="T2" fmla="*/ 1 w 22"/>
                  <a:gd name="T3" fmla="*/ 1 h 26"/>
                  <a:gd name="T4" fmla="*/ 1 w 22"/>
                  <a:gd name="T5" fmla="*/ 1 h 26"/>
                  <a:gd name="T6" fmla="*/ 1 w 22"/>
                  <a:gd name="T7" fmla="*/ 0 h 26"/>
                  <a:gd name="T8" fmla="*/ 0 w 22"/>
                  <a:gd name="T9" fmla="*/ 1 h 26"/>
                  <a:gd name="T10" fmla="*/ 0 60000 65536"/>
                  <a:gd name="T11" fmla="*/ 0 60000 65536"/>
                  <a:gd name="T12" fmla="*/ 0 60000 65536"/>
                  <a:gd name="T13" fmla="*/ 0 60000 65536"/>
                  <a:gd name="T14" fmla="*/ 0 60000 65536"/>
                  <a:gd name="T15" fmla="*/ 0 w 22"/>
                  <a:gd name="T16" fmla="*/ 0 h 26"/>
                  <a:gd name="T17" fmla="*/ 22 w 22"/>
                  <a:gd name="T18" fmla="*/ 26 h 26"/>
                </a:gdLst>
                <a:ahLst/>
                <a:cxnLst>
                  <a:cxn ang="T10">
                    <a:pos x="T0" y="T1"/>
                  </a:cxn>
                  <a:cxn ang="T11">
                    <a:pos x="T2" y="T3"/>
                  </a:cxn>
                  <a:cxn ang="T12">
                    <a:pos x="T4" y="T5"/>
                  </a:cxn>
                  <a:cxn ang="T13">
                    <a:pos x="T6" y="T7"/>
                  </a:cxn>
                  <a:cxn ang="T14">
                    <a:pos x="T8" y="T9"/>
                  </a:cxn>
                </a:cxnLst>
                <a:rect l="T15" t="T16" r="T17" b="T18"/>
                <a:pathLst>
                  <a:path w="22" h="26">
                    <a:moveTo>
                      <a:pt x="0" y="4"/>
                    </a:moveTo>
                    <a:lnTo>
                      <a:pt x="4" y="26"/>
                    </a:lnTo>
                    <a:lnTo>
                      <a:pt x="22" y="22"/>
                    </a:lnTo>
                    <a:lnTo>
                      <a:pt x="18"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5" name="Freeform 952"/>
              <p:cNvSpPr>
                <a:spLocks/>
              </p:cNvSpPr>
              <p:nvPr/>
            </p:nvSpPr>
            <p:spPr bwMode="auto">
              <a:xfrm>
                <a:off x="2100" y="1025"/>
                <a:ext cx="39" cy="21"/>
              </a:xfrm>
              <a:custGeom>
                <a:avLst/>
                <a:gdLst>
                  <a:gd name="T0" fmla="*/ 0 w 78"/>
                  <a:gd name="T1" fmla="*/ 1 h 41"/>
                  <a:gd name="T2" fmla="*/ 1 w 78"/>
                  <a:gd name="T3" fmla="*/ 2 h 41"/>
                  <a:gd name="T4" fmla="*/ 3 w 78"/>
                  <a:gd name="T5" fmla="*/ 1 h 41"/>
                  <a:gd name="T6" fmla="*/ 3 w 78"/>
                  <a:gd name="T7" fmla="*/ 0 h 41"/>
                  <a:gd name="T8" fmla="*/ 0 w 78"/>
                  <a:gd name="T9" fmla="*/ 1 h 41"/>
                  <a:gd name="T10" fmla="*/ 0 60000 65536"/>
                  <a:gd name="T11" fmla="*/ 0 60000 65536"/>
                  <a:gd name="T12" fmla="*/ 0 60000 65536"/>
                  <a:gd name="T13" fmla="*/ 0 60000 65536"/>
                  <a:gd name="T14" fmla="*/ 0 60000 65536"/>
                  <a:gd name="T15" fmla="*/ 0 w 78"/>
                  <a:gd name="T16" fmla="*/ 0 h 41"/>
                  <a:gd name="T17" fmla="*/ 78 w 78"/>
                  <a:gd name="T18" fmla="*/ 41 h 41"/>
                </a:gdLst>
                <a:ahLst/>
                <a:cxnLst>
                  <a:cxn ang="T10">
                    <a:pos x="T0" y="T1"/>
                  </a:cxn>
                  <a:cxn ang="T11">
                    <a:pos x="T2" y="T3"/>
                  </a:cxn>
                  <a:cxn ang="T12">
                    <a:pos x="T4" y="T5"/>
                  </a:cxn>
                  <a:cxn ang="T13">
                    <a:pos x="T6" y="T7"/>
                  </a:cxn>
                  <a:cxn ang="T14">
                    <a:pos x="T8" y="T9"/>
                  </a:cxn>
                </a:cxnLst>
                <a:rect l="T15" t="T16" r="T17" b="T18"/>
                <a:pathLst>
                  <a:path w="78" h="41">
                    <a:moveTo>
                      <a:pt x="0" y="21"/>
                    </a:moveTo>
                    <a:lnTo>
                      <a:pt x="6" y="41"/>
                    </a:lnTo>
                    <a:lnTo>
                      <a:pt x="78" y="19"/>
                    </a:lnTo>
                    <a:lnTo>
                      <a:pt x="72" y="0"/>
                    </a:lnTo>
                    <a:lnTo>
                      <a:pt x="0" y="2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6" name="Freeform 953"/>
              <p:cNvSpPr>
                <a:spLocks/>
              </p:cNvSpPr>
              <p:nvPr/>
            </p:nvSpPr>
            <p:spPr bwMode="auto">
              <a:xfrm>
                <a:off x="2136" y="1021"/>
                <a:ext cx="22" cy="14"/>
              </a:xfrm>
              <a:custGeom>
                <a:avLst/>
                <a:gdLst>
                  <a:gd name="T0" fmla="*/ 0 w 43"/>
                  <a:gd name="T1" fmla="*/ 1 h 28"/>
                  <a:gd name="T2" fmla="*/ 1 w 43"/>
                  <a:gd name="T3" fmla="*/ 1 h 28"/>
                  <a:gd name="T4" fmla="*/ 2 w 43"/>
                  <a:gd name="T5" fmla="*/ 1 h 28"/>
                  <a:gd name="T6" fmla="*/ 2 w 43"/>
                  <a:gd name="T7" fmla="*/ 0 h 28"/>
                  <a:gd name="T8" fmla="*/ 0 w 43"/>
                  <a:gd name="T9" fmla="*/ 1 h 28"/>
                  <a:gd name="T10" fmla="*/ 0 60000 65536"/>
                  <a:gd name="T11" fmla="*/ 0 60000 65536"/>
                  <a:gd name="T12" fmla="*/ 0 60000 65536"/>
                  <a:gd name="T13" fmla="*/ 0 60000 65536"/>
                  <a:gd name="T14" fmla="*/ 0 60000 65536"/>
                  <a:gd name="T15" fmla="*/ 0 w 43"/>
                  <a:gd name="T16" fmla="*/ 0 h 28"/>
                  <a:gd name="T17" fmla="*/ 43 w 43"/>
                  <a:gd name="T18" fmla="*/ 28 h 28"/>
                </a:gdLst>
                <a:ahLst/>
                <a:cxnLst>
                  <a:cxn ang="T10">
                    <a:pos x="T0" y="T1"/>
                  </a:cxn>
                  <a:cxn ang="T11">
                    <a:pos x="T2" y="T3"/>
                  </a:cxn>
                  <a:cxn ang="T12">
                    <a:pos x="T4" y="T5"/>
                  </a:cxn>
                  <a:cxn ang="T13">
                    <a:pos x="T6" y="T7"/>
                  </a:cxn>
                  <a:cxn ang="T14">
                    <a:pos x="T8" y="T9"/>
                  </a:cxn>
                </a:cxnLst>
                <a:rect l="T15" t="T16" r="T17" b="T18"/>
                <a:pathLst>
                  <a:path w="43" h="28">
                    <a:moveTo>
                      <a:pt x="0" y="7"/>
                    </a:moveTo>
                    <a:lnTo>
                      <a:pt x="4" y="28"/>
                    </a:lnTo>
                    <a:lnTo>
                      <a:pt x="43" y="21"/>
                    </a:lnTo>
                    <a:lnTo>
                      <a:pt x="40" y="0"/>
                    </a:lnTo>
                    <a:lnTo>
                      <a:pt x="0" y="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7" name="Freeform 954"/>
              <p:cNvSpPr>
                <a:spLocks/>
              </p:cNvSpPr>
              <p:nvPr/>
            </p:nvSpPr>
            <p:spPr bwMode="auto">
              <a:xfrm>
                <a:off x="2157" y="1021"/>
                <a:ext cx="22" cy="12"/>
              </a:xfrm>
              <a:custGeom>
                <a:avLst/>
                <a:gdLst>
                  <a:gd name="T0" fmla="*/ 0 w 44"/>
                  <a:gd name="T1" fmla="*/ 0 h 23"/>
                  <a:gd name="T2" fmla="*/ 0 w 44"/>
                  <a:gd name="T3" fmla="*/ 1 h 23"/>
                  <a:gd name="T4" fmla="*/ 2 w 44"/>
                  <a:gd name="T5" fmla="*/ 1 h 23"/>
                  <a:gd name="T6" fmla="*/ 2 w 44"/>
                  <a:gd name="T7" fmla="*/ 1 h 23"/>
                  <a:gd name="T8" fmla="*/ 0 w 44"/>
                  <a:gd name="T9" fmla="*/ 0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0"/>
                    </a:moveTo>
                    <a:lnTo>
                      <a:pt x="0" y="21"/>
                    </a:lnTo>
                    <a:lnTo>
                      <a:pt x="44" y="23"/>
                    </a:lnTo>
                    <a:lnTo>
                      <a:pt x="44"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8" name="Freeform 955"/>
              <p:cNvSpPr>
                <a:spLocks/>
              </p:cNvSpPr>
              <p:nvPr/>
            </p:nvSpPr>
            <p:spPr bwMode="auto">
              <a:xfrm>
                <a:off x="2179" y="1022"/>
                <a:ext cx="21" cy="11"/>
              </a:xfrm>
              <a:custGeom>
                <a:avLst/>
                <a:gdLst>
                  <a:gd name="T0" fmla="*/ 0 w 42"/>
                  <a:gd name="T1" fmla="*/ 0 h 23"/>
                  <a:gd name="T2" fmla="*/ 0 w 42"/>
                  <a:gd name="T3" fmla="*/ 0 h 23"/>
                  <a:gd name="T4" fmla="*/ 2 w 42"/>
                  <a:gd name="T5" fmla="*/ 0 h 23"/>
                  <a:gd name="T6" fmla="*/ 2 w 42"/>
                  <a:gd name="T7" fmla="*/ 0 h 23"/>
                  <a:gd name="T8" fmla="*/ 0 w 42"/>
                  <a:gd name="T9" fmla="*/ 0 h 23"/>
                  <a:gd name="T10" fmla="*/ 0 60000 65536"/>
                  <a:gd name="T11" fmla="*/ 0 60000 65536"/>
                  <a:gd name="T12" fmla="*/ 0 60000 65536"/>
                  <a:gd name="T13" fmla="*/ 0 60000 65536"/>
                  <a:gd name="T14" fmla="*/ 0 60000 65536"/>
                  <a:gd name="T15" fmla="*/ 0 w 42"/>
                  <a:gd name="T16" fmla="*/ 0 h 23"/>
                  <a:gd name="T17" fmla="*/ 42 w 42"/>
                  <a:gd name="T18" fmla="*/ 23 h 23"/>
                </a:gdLst>
                <a:ahLst/>
                <a:cxnLst>
                  <a:cxn ang="T10">
                    <a:pos x="T0" y="T1"/>
                  </a:cxn>
                  <a:cxn ang="T11">
                    <a:pos x="T2" y="T3"/>
                  </a:cxn>
                  <a:cxn ang="T12">
                    <a:pos x="T4" y="T5"/>
                  </a:cxn>
                  <a:cxn ang="T13">
                    <a:pos x="T6" y="T7"/>
                  </a:cxn>
                  <a:cxn ang="T14">
                    <a:pos x="T8" y="T9"/>
                  </a:cxn>
                </a:cxnLst>
                <a:rect l="T15" t="T16" r="T17" b="T18"/>
                <a:pathLst>
                  <a:path w="42" h="23">
                    <a:moveTo>
                      <a:pt x="0" y="0"/>
                    </a:moveTo>
                    <a:lnTo>
                      <a:pt x="0" y="21"/>
                    </a:lnTo>
                    <a:lnTo>
                      <a:pt x="42" y="23"/>
                    </a:lnTo>
                    <a:lnTo>
                      <a:pt x="42" y="1"/>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9" name="Freeform 956"/>
              <p:cNvSpPr>
                <a:spLocks/>
              </p:cNvSpPr>
              <p:nvPr/>
            </p:nvSpPr>
            <p:spPr bwMode="auto">
              <a:xfrm>
                <a:off x="2200" y="1023"/>
                <a:ext cx="21" cy="11"/>
              </a:xfrm>
              <a:custGeom>
                <a:avLst/>
                <a:gdLst>
                  <a:gd name="T0" fmla="*/ 0 w 43"/>
                  <a:gd name="T1" fmla="*/ 0 h 24"/>
                  <a:gd name="T2" fmla="*/ 0 w 43"/>
                  <a:gd name="T3" fmla="*/ 0 h 24"/>
                  <a:gd name="T4" fmla="*/ 1 w 43"/>
                  <a:gd name="T5" fmla="*/ 0 h 24"/>
                  <a:gd name="T6" fmla="*/ 1 w 43"/>
                  <a:gd name="T7" fmla="*/ 0 h 24"/>
                  <a:gd name="T8" fmla="*/ 0 w 43"/>
                  <a:gd name="T9" fmla="*/ 0 h 24"/>
                  <a:gd name="T10" fmla="*/ 0 60000 65536"/>
                  <a:gd name="T11" fmla="*/ 0 60000 65536"/>
                  <a:gd name="T12" fmla="*/ 0 60000 65536"/>
                  <a:gd name="T13" fmla="*/ 0 60000 65536"/>
                  <a:gd name="T14" fmla="*/ 0 60000 65536"/>
                  <a:gd name="T15" fmla="*/ 0 w 43"/>
                  <a:gd name="T16" fmla="*/ 0 h 24"/>
                  <a:gd name="T17" fmla="*/ 43 w 43"/>
                  <a:gd name="T18" fmla="*/ 24 h 24"/>
                </a:gdLst>
                <a:ahLst/>
                <a:cxnLst>
                  <a:cxn ang="T10">
                    <a:pos x="T0" y="T1"/>
                  </a:cxn>
                  <a:cxn ang="T11">
                    <a:pos x="T2" y="T3"/>
                  </a:cxn>
                  <a:cxn ang="T12">
                    <a:pos x="T4" y="T5"/>
                  </a:cxn>
                  <a:cxn ang="T13">
                    <a:pos x="T6" y="T7"/>
                  </a:cxn>
                  <a:cxn ang="T14">
                    <a:pos x="T8" y="T9"/>
                  </a:cxn>
                </a:cxnLst>
                <a:rect l="T15" t="T16" r="T17" b="T18"/>
                <a:pathLst>
                  <a:path w="43" h="24">
                    <a:moveTo>
                      <a:pt x="0" y="0"/>
                    </a:moveTo>
                    <a:lnTo>
                      <a:pt x="0" y="22"/>
                    </a:lnTo>
                    <a:lnTo>
                      <a:pt x="43" y="24"/>
                    </a:lnTo>
                    <a:lnTo>
                      <a:pt x="43"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0" name="Freeform 957"/>
              <p:cNvSpPr>
                <a:spLocks/>
              </p:cNvSpPr>
              <p:nvPr/>
            </p:nvSpPr>
            <p:spPr bwMode="auto">
              <a:xfrm>
                <a:off x="2221" y="1024"/>
                <a:ext cx="19" cy="14"/>
              </a:xfrm>
              <a:custGeom>
                <a:avLst/>
                <a:gdLst>
                  <a:gd name="T0" fmla="*/ 0 w 40"/>
                  <a:gd name="T1" fmla="*/ 0 h 29"/>
                  <a:gd name="T2" fmla="*/ 0 w 40"/>
                  <a:gd name="T3" fmla="*/ 0 h 29"/>
                  <a:gd name="T4" fmla="*/ 1 w 40"/>
                  <a:gd name="T5" fmla="*/ 0 h 29"/>
                  <a:gd name="T6" fmla="*/ 1 w 40"/>
                  <a:gd name="T7" fmla="*/ 0 h 29"/>
                  <a:gd name="T8" fmla="*/ 0 w 40"/>
                  <a:gd name="T9" fmla="*/ 0 h 29"/>
                  <a:gd name="T10" fmla="*/ 0 60000 65536"/>
                  <a:gd name="T11" fmla="*/ 0 60000 65536"/>
                  <a:gd name="T12" fmla="*/ 0 60000 65536"/>
                  <a:gd name="T13" fmla="*/ 0 60000 65536"/>
                  <a:gd name="T14" fmla="*/ 0 60000 65536"/>
                  <a:gd name="T15" fmla="*/ 0 w 40"/>
                  <a:gd name="T16" fmla="*/ 0 h 29"/>
                  <a:gd name="T17" fmla="*/ 40 w 40"/>
                  <a:gd name="T18" fmla="*/ 29 h 29"/>
                </a:gdLst>
                <a:ahLst/>
                <a:cxnLst>
                  <a:cxn ang="T10">
                    <a:pos x="T0" y="T1"/>
                  </a:cxn>
                  <a:cxn ang="T11">
                    <a:pos x="T2" y="T3"/>
                  </a:cxn>
                  <a:cxn ang="T12">
                    <a:pos x="T4" y="T5"/>
                  </a:cxn>
                  <a:cxn ang="T13">
                    <a:pos x="T6" y="T7"/>
                  </a:cxn>
                  <a:cxn ang="T14">
                    <a:pos x="T8" y="T9"/>
                  </a:cxn>
                </a:cxnLst>
                <a:rect l="T15" t="T16" r="T17" b="T18"/>
                <a:pathLst>
                  <a:path w="40" h="29">
                    <a:moveTo>
                      <a:pt x="4" y="0"/>
                    </a:moveTo>
                    <a:lnTo>
                      <a:pt x="0" y="22"/>
                    </a:lnTo>
                    <a:lnTo>
                      <a:pt x="36" y="29"/>
                    </a:lnTo>
                    <a:lnTo>
                      <a:pt x="40" y="7"/>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1" name="Freeform 958"/>
              <p:cNvSpPr>
                <a:spLocks/>
              </p:cNvSpPr>
              <p:nvPr/>
            </p:nvSpPr>
            <p:spPr bwMode="auto">
              <a:xfrm>
                <a:off x="2238" y="1028"/>
                <a:ext cx="44" cy="21"/>
              </a:xfrm>
              <a:custGeom>
                <a:avLst/>
                <a:gdLst>
                  <a:gd name="T0" fmla="*/ 1 w 88"/>
                  <a:gd name="T1" fmla="*/ 0 h 41"/>
                  <a:gd name="T2" fmla="*/ 0 w 88"/>
                  <a:gd name="T3" fmla="*/ 1 h 41"/>
                  <a:gd name="T4" fmla="*/ 3 w 88"/>
                  <a:gd name="T5" fmla="*/ 2 h 41"/>
                  <a:gd name="T6" fmla="*/ 3 w 88"/>
                  <a:gd name="T7" fmla="*/ 1 h 41"/>
                  <a:gd name="T8" fmla="*/ 1 w 88"/>
                  <a:gd name="T9" fmla="*/ 0 h 41"/>
                  <a:gd name="T10" fmla="*/ 0 60000 65536"/>
                  <a:gd name="T11" fmla="*/ 0 60000 65536"/>
                  <a:gd name="T12" fmla="*/ 0 60000 65536"/>
                  <a:gd name="T13" fmla="*/ 0 60000 65536"/>
                  <a:gd name="T14" fmla="*/ 0 60000 65536"/>
                  <a:gd name="T15" fmla="*/ 0 w 88"/>
                  <a:gd name="T16" fmla="*/ 0 h 41"/>
                  <a:gd name="T17" fmla="*/ 88 w 88"/>
                  <a:gd name="T18" fmla="*/ 41 h 41"/>
                </a:gdLst>
                <a:ahLst/>
                <a:cxnLst>
                  <a:cxn ang="T10">
                    <a:pos x="T0" y="T1"/>
                  </a:cxn>
                  <a:cxn ang="T11">
                    <a:pos x="T2" y="T3"/>
                  </a:cxn>
                  <a:cxn ang="T12">
                    <a:pos x="T4" y="T5"/>
                  </a:cxn>
                  <a:cxn ang="T13">
                    <a:pos x="T6" y="T7"/>
                  </a:cxn>
                  <a:cxn ang="T14">
                    <a:pos x="T8" y="T9"/>
                  </a:cxn>
                </a:cxnLst>
                <a:rect l="T15" t="T16" r="T17" b="T18"/>
                <a:pathLst>
                  <a:path w="88" h="41">
                    <a:moveTo>
                      <a:pt x="5" y="0"/>
                    </a:moveTo>
                    <a:lnTo>
                      <a:pt x="0" y="20"/>
                    </a:lnTo>
                    <a:lnTo>
                      <a:pt x="83" y="41"/>
                    </a:lnTo>
                    <a:lnTo>
                      <a:pt x="88" y="22"/>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2" name="Freeform 959"/>
              <p:cNvSpPr>
                <a:spLocks/>
              </p:cNvSpPr>
              <p:nvPr/>
            </p:nvSpPr>
            <p:spPr bwMode="auto">
              <a:xfrm>
                <a:off x="2280" y="1039"/>
                <a:ext cx="10" cy="11"/>
              </a:xfrm>
              <a:custGeom>
                <a:avLst/>
                <a:gdLst>
                  <a:gd name="T0" fmla="*/ 1 w 19"/>
                  <a:gd name="T1" fmla="*/ 0 h 23"/>
                  <a:gd name="T2" fmla="*/ 0 w 19"/>
                  <a:gd name="T3" fmla="*/ 0 h 23"/>
                  <a:gd name="T4" fmla="*/ 1 w 19"/>
                  <a:gd name="T5" fmla="*/ 0 h 23"/>
                  <a:gd name="T6" fmla="*/ 1 w 19"/>
                  <a:gd name="T7" fmla="*/ 0 h 23"/>
                  <a:gd name="T8" fmla="*/ 1 w 19"/>
                  <a:gd name="T9" fmla="*/ 0 h 23"/>
                  <a:gd name="T10" fmla="*/ 0 60000 65536"/>
                  <a:gd name="T11" fmla="*/ 0 60000 65536"/>
                  <a:gd name="T12" fmla="*/ 0 60000 65536"/>
                  <a:gd name="T13" fmla="*/ 0 60000 65536"/>
                  <a:gd name="T14" fmla="*/ 0 60000 65536"/>
                  <a:gd name="T15" fmla="*/ 0 w 19"/>
                  <a:gd name="T16" fmla="*/ 0 h 23"/>
                  <a:gd name="T17" fmla="*/ 19 w 19"/>
                  <a:gd name="T18" fmla="*/ 23 h 23"/>
                </a:gdLst>
                <a:ahLst/>
                <a:cxnLst>
                  <a:cxn ang="T10">
                    <a:pos x="T0" y="T1"/>
                  </a:cxn>
                  <a:cxn ang="T11">
                    <a:pos x="T2" y="T3"/>
                  </a:cxn>
                  <a:cxn ang="T12">
                    <a:pos x="T4" y="T5"/>
                  </a:cxn>
                  <a:cxn ang="T13">
                    <a:pos x="T6" y="T7"/>
                  </a:cxn>
                  <a:cxn ang="T14">
                    <a:pos x="T8" y="T9"/>
                  </a:cxn>
                </a:cxnLst>
                <a:rect l="T15" t="T16" r="T17" b="T18"/>
                <a:pathLst>
                  <a:path w="19" h="23">
                    <a:moveTo>
                      <a:pt x="5" y="0"/>
                    </a:moveTo>
                    <a:lnTo>
                      <a:pt x="0" y="19"/>
                    </a:lnTo>
                    <a:lnTo>
                      <a:pt x="14" y="23"/>
                    </a:lnTo>
                    <a:lnTo>
                      <a:pt x="19" y="3"/>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3" name="Freeform 960"/>
              <p:cNvSpPr>
                <a:spLocks/>
              </p:cNvSpPr>
              <p:nvPr/>
            </p:nvSpPr>
            <p:spPr bwMode="auto">
              <a:xfrm>
                <a:off x="2287" y="1041"/>
                <a:ext cx="6" cy="10"/>
              </a:xfrm>
              <a:custGeom>
                <a:avLst/>
                <a:gdLst>
                  <a:gd name="T0" fmla="*/ 0 w 13"/>
                  <a:gd name="T1" fmla="*/ 0 h 22"/>
                  <a:gd name="T2" fmla="*/ 0 w 13"/>
                  <a:gd name="T3" fmla="*/ 0 h 22"/>
                  <a:gd name="T4" fmla="*/ 0 w 13"/>
                  <a:gd name="T5" fmla="*/ 0 h 22"/>
                  <a:gd name="T6" fmla="*/ 0 w 13"/>
                  <a:gd name="T7" fmla="*/ 0 h 22"/>
                  <a:gd name="T8" fmla="*/ 0 w 13"/>
                  <a:gd name="T9" fmla="*/ 0 h 22"/>
                  <a:gd name="T10" fmla="*/ 0 60000 65536"/>
                  <a:gd name="T11" fmla="*/ 0 60000 65536"/>
                  <a:gd name="T12" fmla="*/ 0 60000 65536"/>
                  <a:gd name="T13" fmla="*/ 0 60000 65536"/>
                  <a:gd name="T14" fmla="*/ 0 60000 65536"/>
                  <a:gd name="T15" fmla="*/ 0 w 13"/>
                  <a:gd name="T16" fmla="*/ 0 h 22"/>
                  <a:gd name="T17" fmla="*/ 13 w 13"/>
                  <a:gd name="T18" fmla="*/ 22 h 22"/>
                </a:gdLst>
                <a:ahLst/>
                <a:cxnLst>
                  <a:cxn ang="T10">
                    <a:pos x="T0" y="T1"/>
                  </a:cxn>
                  <a:cxn ang="T11">
                    <a:pos x="T2" y="T3"/>
                  </a:cxn>
                  <a:cxn ang="T12">
                    <a:pos x="T4" y="T5"/>
                  </a:cxn>
                  <a:cxn ang="T13">
                    <a:pos x="T6" y="T7"/>
                  </a:cxn>
                  <a:cxn ang="T14">
                    <a:pos x="T8" y="T9"/>
                  </a:cxn>
                </a:cxnLst>
                <a:rect l="T15" t="T16" r="T17" b="T18"/>
                <a:pathLst>
                  <a:path w="13" h="22">
                    <a:moveTo>
                      <a:pt x="5" y="0"/>
                    </a:moveTo>
                    <a:lnTo>
                      <a:pt x="0" y="20"/>
                    </a:lnTo>
                    <a:lnTo>
                      <a:pt x="7" y="22"/>
                    </a:lnTo>
                    <a:lnTo>
                      <a:pt x="13" y="2"/>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4" name="Freeform 961"/>
              <p:cNvSpPr>
                <a:spLocks/>
              </p:cNvSpPr>
              <p:nvPr/>
            </p:nvSpPr>
            <p:spPr bwMode="auto">
              <a:xfrm>
                <a:off x="2291" y="1042"/>
                <a:ext cx="18" cy="14"/>
              </a:xfrm>
              <a:custGeom>
                <a:avLst/>
                <a:gdLst>
                  <a:gd name="T0" fmla="*/ 1 w 36"/>
                  <a:gd name="T1" fmla="*/ 0 h 29"/>
                  <a:gd name="T2" fmla="*/ 0 w 36"/>
                  <a:gd name="T3" fmla="*/ 0 h 29"/>
                  <a:gd name="T4" fmla="*/ 1 w 36"/>
                  <a:gd name="T5" fmla="*/ 0 h 29"/>
                  <a:gd name="T6" fmla="*/ 2 w 36"/>
                  <a:gd name="T7" fmla="*/ 0 h 29"/>
                  <a:gd name="T8" fmla="*/ 1 w 36"/>
                  <a:gd name="T9" fmla="*/ 0 h 29"/>
                  <a:gd name="T10" fmla="*/ 0 60000 65536"/>
                  <a:gd name="T11" fmla="*/ 0 60000 65536"/>
                  <a:gd name="T12" fmla="*/ 0 60000 65536"/>
                  <a:gd name="T13" fmla="*/ 0 60000 65536"/>
                  <a:gd name="T14" fmla="*/ 0 60000 65536"/>
                  <a:gd name="T15" fmla="*/ 0 w 36"/>
                  <a:gd name="T16" fmla="*/ 0 h 29"/>
                  <a:gd name="T17" fmla="*/ 36 w 36"/>
                  <a:gd name="T18" fmla="*/ 29 h 29"/>
                </a:gdLst>
                <a:ahLst/>
                <a:cxnLst>
                  <a:cxn ang="T10">
                    <a:pos x="T0" y="T1"/>
                  </a:cxn>
                  <a:cxn ang="T11">
                    <a:pos x="T2" y="T3"/>
                  </a:cxn>
                  <a:cxn ang="T12">
                    <a:pos x="T4" y="T5"/>
                  </a:cxn>
                  <a:cxn ang="T13">
                    <a:pos x="T6" y="T7"/>
                  </a:cxn>
                  <a:cxn ang="T14">
                    <a:pos x="T8" y="T9"/>
                  </a:cxn>
                </a:cxnLst>
                <a:rect l="T15" t="T16" r="T17" b="T18"/>
                <a:pathLst>
                  <a:path w="36" h="29">
                    <a:moveTo>
                      <a:pt x="6" y="0"/>
                    </a:moveTo>
                    <a:lnTo>
                      <a:pt x="0" y="20"/>
                    </a:lnTo>
                    <a:lnTo>
                      <a:pt x="31" y="29"/>
                    </a:lnTo>
                    <a:lnTo>
                      <a:pt x="36" y="9"/>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5" name="Freeform 962"/>
              <p:cNvSpPr>
                <a:spLocks/>
              </p:cNvSpPr>
              <p:nvPr/>
            </p:nvSpPr>
            <p:spPr bwMode="auto">
              <a:xfrm>
                <a:off x="2306" y="1045"/>
                <a:ext cx="38" cy="19"/>
              </a:xfrm>
              <a:custGeom>
                <a:avLst/>
                <a:gdLst>
                  <a:gd name="T0" fmla="*/ 0 w 77"/>
                  <a:gd name="T1" fmla="*/ 0 h 38"/>
                  <a:gd name="T2" fmla="*/ 0 w 77"/>
                  <a:gd name="T3" fmla="*/ 1 h 38"/>
                  <a:gd name="T4" fmla="*/ 2 w 77"/>
                  <a:gd name="T5" fmla="*/ 2 h 38"/>
                  <a:gd name="T6" fmla="*/ 2 w 77"/>
                  <a:gd name="T7" fmla="*/ 1 h 38"/>
                  <a:gd name="T8" fmla="*/ 0 w 77"/>
                  <a:gd name="T9" fmla="*/ 0 h 38"/>
                  <a:gd name="T10" fmla="*/ 0 60000 65536"/>
                  <a:gd name="T11" fmla="*/ 0 60000 65536"/>
                  <a:gd name="T12" fmla="*/ 0 60000 65536"/>
                  <a:gd name="T13" fmla="*/ 0 60000 65536"/>
                  <a:gd name="T14" fmla="*/ 0 60000 65536"/>
                  <a:gd name="T15" fmla="*/ 0 w 77"/>
                  <a:gd name="T16" fmla="*/ 0 h 38"/>
                  <a:gd name="T17" fmla="*/ 77 w 77"/>
                  <a:gd name="T18" fmla="*/ 38 h 38"/>
                </a:gdLst>
                <a:ahLst/>
                <a:cxnLst>
                  <a:cxn ang="T10">
                    <a:pos x="T0" y="T1"/>
                  </a:cxn>
                  <a:cxn ang="T11">
                    <a:pos x="T2" y="T3"/>
                  </a:cxn>
                  <a:cxn ang="T12">
                    <a:pos x="T4" y="T5"/>
                  </a:cxn>
                  <a:cxn ang="T13">
                    <a:pos x="T6" y="T7"/>
                  </a:cxn>
                  <a:cxn ang="T14">
                    <a:pos x="T8" y="T9"/>
                  </a:cxn>
                </a:cxnLst>
                <a:rect l="T15" t="T16" r="T17" b="T18"/>
                <a:pathLst>
                  <a:path w="77" h="38">
                    <a:moveTo>
                      <a:pt x="3" y="0"/>
                    </a:moveTo>
                    <a:lnTo>
                      <a:pt x="0" y="22"/>
                    </a:lnTo>
                    <a:lnTo>
                      <a:pt x="73" y="38"/>
                    </a:lnTo>
                    <a:lnTo>
                      <a:pt x="77" y="16"/>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6" name="Freeform 963"/>
              <p:cNvSpPr>
                <a:spLocks/>
              </p:cNvSpPr>
              <p:nvPr/>
            </p:nvSpPr>
            <p:spPr bwMode="auto">
              <a:xfrm>
                <a:off x="2343" y="1053"/>
                <a:ext cx="10" cy="13"/>
              </a:xfrm>
              <a:custGeom>
                <a:avLst/>
                <a:gdLst>
                  <a:gd name="T0" fmla="*/ 0 w 22"/>
                  <a:gd name="T1" fmla="*/ 0 h 25"/>
                  <a:gd name="T2" fmla="*/ 0 w 22"/>
                  <a:gd name="T3" fmla="*/ 1 h 25"/>
                  <a:gd name="T4" fmla="*/ 0 w 22"/>
                  <a:gd name="T5" fmla="*/ 1 h 25"/>
                  <a:gd name="T6" fmla="*/ 0 w 22"/>
                  <a:gd name="T7" fmla="*/ 1 h 25"/>
                  <a:gd name="T8" fmla="*/ 0 w 22"/>
                  <a:gd name="T9" fmla="*/ 0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4" y="0"/>
                    </a:moveTo>
                    <a:lnTo>
                      <a:pt x="0" y="22"/>
                    </a:lnTo>
                    <a:lnTo>
                      <a:pt x="18" y="25"/>
                    </a:lnTo>
                    <a:lnTo>
                      <a:pt x="22" y="4"/>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7" name="Freeform 964"/>
              <p:cNvSpPr>
                <a:spLocks/>
              </p:cNvSpPr>
              <p:nvPr/>
            </p:nvSpPr>
            <p:spPr bwMode="auto">
              <a:xfrm>
                <a:off x="2352" y="1056"/>
                <a:ext cx="16" cy="13"/>
              </a:xfrm>
              <a:custGeom>
                <a:avLst/>
                <a:gdLst>
                  <a:gd name="T0" fmla="*/ 0 w 33"/>
                  <a:gd name="T1" fmla="*/ 0 h 27"/>
                  <a:gd name="T2" fmla="*/ 0 w 33"/>
                  <a:gd name="T3" fmla="*/ 0 h 27"/>
                  <a:gd name="T4" fmla="*/ 0 w 33"/>
                  <a:gd name="T5" fmla="*/ 0 h 27"/>
                  <a:gd name="T6" fmla="*/ 1 w 33"/>
                  <a:gd name="T7" fmla="*/ 0 h 27"/>
                  <a:gd name="T8" fmla="*/ 0 w 33"/>
                  <a:gd name="T9" fmla="*/ 0 h 27"/>
                  <a:gd name="T10" fmla="*/ 0 60000 65536"/>
                  <a:gd name="T11" fmla="*/ 0 60000 65536"/>
                  <a:gd name="T12" fmla="*/ 0 60000 65536"/>
                  <a:gd name="T13" fmla="*/ 0 60000 65536"/>
                  <a:gd name="T14" fmla="*/ 0 60000 65536"/>
                  <a:gd name="T15" fmla="*/ 0 w 33"/>
                  <a:gd name="T16" fmla="*/ 0 h 27"/>
                  <a:gd name="T17" fmla="*/ 33 w 33"/>
                  <a:gd name="T18" fmla="*/ 27 h 27"/>
                </a:gdLst>
                <a:ahLst/>
                <a:cxnLst>
                  <a:cxn ang="T10">
                    <a:pos x="T0" y="T1"/>
                  </a:cxn>
                  <a:cxn ang="T11">
                    <a:pos x="T2" y="T3"/>
                  </a:cxn>
                  <a:cxn ang="T12">
                    <a:pos x="T4" y="T5"/>
                  </a:cxn>
                  <a:cxn ang="T13">
                    <a:pos x="T6" y="T7"/>
                  </a:cxn>
                  <a:cxn ang="T14">
                    <a:pos x="T8" y="T9"/>
                  </a:cxn>
                </a:cxnLst>
                <a:rect l="T15" t="T16" r="T17" b="T18"/>
                <a:pathLst>
                  <a:path w="33" h="27">
                    <a:moveTo>
                      <a:pt x="6" y="0"/>
                    </a:moveTo>
                    <a:lnTo>
                      <a:pt x="0" y="19"/>
                    </a:lnTo>
                    <a:lnTo>
                      <a:pt x="27" y="27"/>
                    </a:lnTo>
                    <a:lnTo>
                      <a:pt x="33" y="7"/>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8" name="Freeform 965"/>
              <p:cNvSpPr>
                <a:spLocks/>
              </p:cNvSpPr>
              <p:nvPr/>
            </p:nvSpPr>
            <p:spPr bwMode="auto">
              <a:xfrm>
                <a:off x="2365" y="1059"/>
                <a:ext cx="33" cy="17"/>
              </a:xfrm>
              <a:custGeom>
                <a:avLst/>
                <a:gdLst>
                  <a:gd name="T0" fmla="*/ 0 w 67"/>
                  <a:gd name="T1" fmla="*/ 0 h 34"/>
                  <a:gd name="T2" fmla="*/ 0 w 67"/>
                  <a:gd name="T3" fmla="*/ 1 h 34"/>
                  <a:gd name="T4" fmla="*/ 1 w 67"/>
                  <a:gd name="T5" fmla="*/ 2 h 34"/>
                  <a:gd name="T6" fmla="*/ 2 w 67"/>
                  <a:gd name="T7" fmla="*/ 1 h 34"/>
                  <a:gd name="T8" fmla="*/ 0 w 67"/>
                  <a:gd name="T9" fmla="*/ 0 h 34"/>
                  <a:gd name="T10" fmla="*/ 0 60000 65536"/>
                  <a:gd name="T11" fmla="*/ 0 60000 65536"/>
                  <a:gd name="T12" fmla="*/ 0 60000 65536"/>
                  <a:gd name="T13" fmla="*/ 0 60000 65536"/>
                  <a:gd name="T14" fmla="*/ 0 60000 65536"/>
                  <a:gd name="T15" fmla="*/ 0 w 67"/>
                  <a:gd name="T16" fmla="*/ 0 h 34"/>
                  <a:gd name="T17" fmla="*/ 67 w 67"/>
                  <a:gd name="T18" fmla="*/ 34 h 34"/>
                </a:gdLst>
                <a:ahLst/>
                <a:cxnLst>
                  <a:cxn ang="T10">
                    <a:pos x="T0" y="T1"/>
                  </a:cxn>
                  <a:cxn ang="T11">
                    <a:pos x="T2" y="T3"/>
                  </a:cxn>
                  <a:cxn ang="T12">
                    <a:pos x="T4" y="T5"/>
                  </a:cxn>
                  <a:cxn ang="T13">
                    <a:pos x="T6" y="T7"/>
                  </a:cxn>
                  <a:cxn ang="T14">
                    <a:pos x="T8" y="T9"/>
                  </a:cxn>
                </a:cxnLst>
                <a:rect l="T15" t="T16" r="T17" b="T18"/>
                <a:pathLst>
                  <a:path w="67" h="34">
                    <a:moveTo>
                      <a:pt x="4" y="0"/>
                    </a:moveTo>
                    <a:lnTo>
                      <a:pt x="0" y="22"/>
                    </a:lnTo>
                    <a:lnTo>
                      <a:pt x="63" y="34"/>
                    </a:lnTo>
                    <a:lnTo>
                      <a:pt x="67" y="13"/>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9" name="Freeform 966"/>
              <p:cNvSpPr>
                <a:spLocks/>
              </p:cNvSpPr>
              <p:nvPr/>
            </p:nvSpPr>
            <p:spPr bwMode="auto">
              <a:xfrm>
                <a:off x="2397" y="1066"/>
                <a:ext cx="23" cy="16"/>
              </a:xfrm>
              <a:custGeom>
                <a:avLst/>
                <a:gdLst>
                  <a:gd name="T0" fmla="*/ 0 w 47"/>
                  <a:gd name="T1" fmla="*/ 0 h 33"/>
                  <a:gd name="T2" fmla="*/ 0 w 47"/>
                  <a:gd name="T3" fmla="*/ 0 h 33"/>
                  <a:gd name="T4" fmla="*/ 1 w 47"/>
                  <a:gd name="T5" fmla="*/ 1 h 33"/>
                  <a:gd name="T6" fmla="*/ 1 w 47"/>
                  <a:gd name="T7" fmla="*/ 0 h 33"/>
                  <a:gd name="T8" fmla="*/ 0 w 47"/>
                  <a:gd name="T9" fmla="*/ 0 h 33"/>
                  <a:gd name="T10" fmla="*/ 0 60000 65536"/>
                  <a:gd name="T11" fmla="*/ 0 60000 65536"/>
                  <a:gd name="T12" fmla="*/ 0 60000 65536"/>
                  <a:gd name="T13" fmla="*/ 0 60000 65536"/>
                  <a:gd name="T14" fmla="*/ 0 60000 65536"/>
                  <a:gd name="T15" fmla="*/ 0 w 47"/>
                  <a:gd name="T16" fmla="*/ 0 h 33"/>
                  <a:gd name="T17" fmla="*/ 47 w 47"/>
                  <a:gd name="T18" fmla="*/ 33 h 33"/>
                </a:gdLst>
                <a:ahLst/>
                <a:cxnLst>
                  <a:cxn ang="T10">
                    <a:pos x="T0" y="T1"/>
                  </a:cxn>
                  <a:cxn ang="T11">
                    <a:pos x="T2" y="T3"/>
                  </a:cxn>
                  <a:cxn ang="T12">
                    <a:pos x="T4" y="T5"/>
                  </a:cxn>
                  <a:cxn ang="T13">
                    <a:pos x="T6" y="T7"/>
                  </a:cxn>
                  <a:cxn ang="T14">
                    <a:pos x="T8" y="T9"/>
                  </a:cxn>
                </a:cxnLst>
                <a:rect l="T15" t="T16" r="T17" b="T18"/>
                <a:pathLst>
                  <a:path w="47" h="33">
                    <a:moveTo>
                      <a:pt x="5" y="0"/>
                    </a:moveTo>
                    <a:lnTo>
                      <a:pt x="0" y="20"/>
                    </a:lnTo>
                    <a:lnTo>
                      <a:pt x="41" y="33"/>
                    </a:lnTo>
                    <a:lnTo>
                      <a:pt x="47" y="13"/>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0" name="Freeform 967"/>
              <p:cNvSpPr>
                <a:spLocks/>
              </p:cNvSpPr>
              <p:nvPr/>
            </p:nvSpPr>
            <p:spPr bwMode="auto">
              <a:xfrm>
                <a:off x="2416" y="1072"/>
                <a:ext cx="32" cy="20"/>
              </a:xfrm>
              <a:custGeom>
                <a:avLst/>
                <a:gdLst>
                  <a:gd name="T0" fmla="*/ 1 w 62"/>
                  <a:gd name="T1" fmla="*/ 0 h 40"/>
                  <a:gd name="T2" fmla="*/ 0 w 62"/>
                  <a:gd name="T3" fmla="*/ 1 h 40"/>
                  <a:gd name="T4" fmla="*/ 2 w 62"/>
                  <a:gd name="T5" fmla="*/ 2 h 40"/>
                  <a:gd name="T6" fmla="*/ 3 w 62"/>
                  <a:gd name="T7" fmla="*/ 1 h 40"/>
                  <a:gd name="T8" fmla="*/ 1 w 62"/>
                  <a:gd name="T9" fmla="*/ 0 h 40"/>
                  <a:gd name="T10" fmla="*/ 0 60000 65536"/>
                  <a:gd name="T11" fmla="*/ 0 60000 65536"/>
                  <a:gd name="T12" fmla="*/ 0 60000 65536"/>
                  <a:gd name="T13" fmla="*/ 0 60000 65536"/>
                  <a:gd name="T14" fmla="*/ 0 60000 65536"/>
                  <a:gd name="T15" fmla="*/ 0 w 62"/>
                  <a:gd name="T16" fmla="*/ 0 h 40"/>
                  <a:gd name="T17" fmla="*/ 62 w 62"/>
                  <a:gd name="T18" fmla="*/ 40 h 40"/>
                </a:gdLst>
                <a:ahLst/>
                <a:cxnLst>
                  <a:cxn ang="T10">
                    <a:pos x="T0" y="T1"/>
                  </a:cxn>
                  <a:cxn ang="T11">
                    <a:pos x="T2" y="T3"/>
                  </a:cxn>
                  <a:cxn ang="T12">
                    <a:pos x="T4" y="T5"/>
                  </a:cxn>
                  <a:cxn ang="T13">
                    <a:pos x="T6" y="T7"/>
                  </a:cxn>
                  <a:cxn ang="T14">
                    <a:pos x="T8" y="T9"/>
                  </a:cxn>
                </a:cxnLst>
                <a:rect l="T15" t="T16" r="T17" b="T18"/>
                <a:pathLst>
                  <a:path w="62" h="40">
                    <a:moveTo>
                      <a:pt x="7" y="0"/>
                    </a:moveTo>
                    <a:lnTo>
                      <a:pt x="0" y="20"/>
                    </a:lnTo>
                    <a:lnTo>
                      <a:pt x="55" y="40"/>
                    </a:lnTo>
                    <a:lnTo>
                      <a:pt x="62" y="20"/>
                    </a:lnTo>
                    <a:lnTo>
                      <a:pt x="7"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1" name="Freeform 968"/>
              <p:cNvSpPr>
                <a:spLocks/>
              </p:cNvSpPr>
              <p:nvPr/>
            </p:nvSpPr>
            <p:spPr bwMode="auto">
              <a:xfrm>
                <a:off x="2443" y="1082"/>
                <a:ext cx="21" cy="17"/>
              </a:xfrm>
              <a:custGeom>
                <a:avLst/>
                <a:gdLst>
                  <a:gd name="T0" fmla="*/ 1 w 42"/>
                  <a:gd name="T1" fmla="*/ 0 h 34"/>
                  <a:gd name="T2" fmla="*/ 0 w 42"/>
                  <a:gd name="T3" fmla="*/ 1 h 34"/>
                  <a:gd name="T4" fmla="*/ 1 w 42"/>
                  <a:gd name="T5" fmla="*/ 2 h 34"/>
                  <a:gd name="T6" fmla="*/ 2 w 42"/>
                  <a:gd name="T7" fmla="*/ 1 h 34"/>
                  <a:gd name="T8" fmla="*/ 1 w 42"/>
                  <a:gd name="T9" fmla="*/ 0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11" y="0"/>
                    </a:moveTo>
                    <a:lnTo>
                      <a:pt x="0" y="18"/>
                    </a:lnTo>
                    <a:lnTo>
                      <a:pt x="31" y="34"/>
                    </a:lnTo>
                    <a:lnTo>
                      <a:pt x="42" y="16"/>
                    </a:lnTo>
                    <a:lnTo>
                      <a:pt x="1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2" name="Freeform 969"/>
              <p:cNvSpPr>
                <a:spLocks/>
              </p:cNvSpPr>
              <p:nvPr/>
            </p:nvSpPr>
            <p:spPr bwMode="auto">
              <a:xfrm>
                <a:off x="2459" y="1090"/>
                <a:ext cx="26" cy="19"/>
              </a:xfrm>
              <a:custGeom>
                <a:avLst/>
                <a:gdLst>
                  <a:gd name="T0" fmla="*/ 1 w 50"/>
                  <a:gd name="T1" fmla="*/ 0 h 38"/>
                  <a:gd name="T2" fmla="*/ 0 w 50"/>
                  <a:gd name="T3" fmla="*/ 1 h 38"/>
                  <a:gd name="T4" fmla="*/ 2 w 50"/>
                  <a:gd name="T5" fmla="*/ 2 h 38"/>
                  <a:gd name="T6" fmla="*/ 2 w 50"/>
                  <a:gd name="T7" fmla="*/ 1 h 38"/>
                  <a:gd name="T8" fmla="*/ 1 w 50"/>
                  <a:gd name="T9" fmla="*/ 0 h 38"/>
                  <a:gd name="T10" fmla="*/ 0 60000 65536"/>
                  <a:gd name="T11" fmla="*/ 0 60000 65536"/>
                  <a:gd name="T12" fmla="*/ 0 60000 65536"/>
                  <a:gd name="T13" fmla="*/ 0 60000 65536"/>
                  <a:gd name="T14" fmla="*/ 0 60000 65536"/>
                  <a:gd name="T15" fmla="*/ 0 w 50"/>
                  <a:gd name="T16" fmla="*/ 0 h 38"/>
                  <a:gd name="T17" fmla="*/ 50 w 50"/>
                  <a:gd name="T18" fmla="*/ 38 h 38"/>
                </a:gdLst>
                <a:ahLst/>
                <a:cxnLst>
                  <a:cxn ang="T10">
                    <a:pos x="T0" y="T1"/>
                  </a:cxn>
                  <a:cxn ang="T11">
                    <a:pos x="T2" y="T3"/>
                  </a:cxn>
                  <a:cxn ang="T12">
                    <a:pos x="T4" y="T5"/>
                  </a:cxn>
                  <a:cxn ang="T13">
                    <a:pos x="T6" y="T7"/>
                  </a:cxn>
                  <a:cxn ang="T14">
                    <a:pos x="T8" y="T9"/>
                  </a:cxn>
                </a:cxnLst>
                <a:rect l="T15" t="T16" r="T17" b="T18"/>
                <a:pathLst>
                  <a:path w="50" h="38">
                    <a:moveTo>
                      <a:pt x="9" y="0"/>
                    </a:moveTo>
                    <a:lnTo>
                      <a:pt x="0" y="20"/>
                    </a:lnTo>
                    <a:lnTo>
                      <a:pt x="41" y="38"/>
                    </a:lnTo>
                    <a:lnTo>
                      <a:pt x="50" y="18"/>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3" name="Freeform 970"/>
              <p:cNvSpPr>
                <a:spLocks/>
              </p:cNvSpPr>
              <p:nvPr/>
            </p:nvSpPr>
            <p:spPr bwMode="auto">
              <a:xfrm>
                <a:off x="2480" y="1099"/>
                <a:ext cx="14" cy="13"/>
              </a:xfrm>
              <a:custGeom>
                <a:avLst/>
                <a:gdLst>
                  <a:gd name="T0" fmla="*/ 1 w 27"/>
                  <a:gd name="T1" fmla="*/ 0 h 27"/>
                  <a:gd name="T2" fmla="*/ 0 w 27"/>
                  <a:gd name="T3" fmla="*/ 0 h 27"/>
                  <a:gd name="T4" fmla="*/ 1 w 27"/>
                  <a:gd name="T5" fmla="*/ 0 h 27"/>
                  <a:gd name="T6" fmla="*/ 1 w 27"/>
                  <a:gd name="T7" fmla="*/ 0 h 27"/>
                  <a:gd name="T8" fmla="*/ 1 w 27"/>
                  <a:gd name="T9" fmla="*/ 0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9" y="0"/>
                    </a:moveTo>
                    <a:lnTo>
                      <a:pt x="0" y="20"/>
                    </a:lnTo>
                    <a:lnTo>
                      <a:pt x="18" y="27"/>
                    </a:lnTo>
                    <a:lnTo>
                      <a:pt x="27" y="7"/>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4" name="Freeform 971"/>
              <p:cNvSpPr>
                <a:spLocks/>
              </p:cNvSpPr>
              <p:nvPr/>
            </p:nvSpPr>
            <p:spPr bwMode="auto">
              <a:xfrm>
                <a:off x="2488" y="1103"/>
                <a:ext cx="18" cy="17"/>
              </a:xfrm>
              <a:custGeom>
                <a:avLst/>
                <a:gdLst>
                  <a:gd name="T0" fmla="*/ 1 w 36"/>
                  <a:gd name="T1" fmla="*/ 0 h 34"/>
                  <a:gd name="T2" fmla="*/ 0 w 36"/>
                  <a:gd name="T3" fmla="*/ 1 h 34"/>
                  <a:gd name="T4" fmla="*/ 1 w 36"/>
                  <a:gd name="T5" fmla="*/ 2 h 34"/>
                  <a:gd name="T6" fmla="*/ 2 w 36"/>
                  <a:gd name="T7" fmla="*/ 1 h 34"/>
                  <a:gd name="T8" fmla="*/ 1 w 36"/>
                  <a:gd name="T9" fmla="*/ 0 h 34"/>
                  <a:gd name="T10" fmla="*/ 0 60000 65536"/>
                  <a:gd name="T11" fmla="*/ 0 60000 65536"/>
                  <a:gd name="T12" fmla="*/ 0 60000 65536"/>
                  <a:gd name="T13" fmla="*/ 0 60000 65536"/>
                  <a:gd name="T14" fmla="*/ 0 60000 65536"/>
                  <a:gd name="T15" fmla="*/ 0 w 36"/>
                  <a:gd name="T16" fmla="*/ 0 h 34"/>
                  <a:gd name="T17" fmla="*/ 36 w 36"/>
                  <a:gd name="T18" fmla="*/ 34 h 34"/>
                </a:gdLst>
                <a:ahLst/>
                <a:cxnLst>
                  <a:cxn ang="T10">
                    <a:pos x="T0" y="T1"/>
                  </a:cxn>
                  <a:cxn ang="T11">
                    <a:pos x="T2" y="T3"/>
                  </a:cxn>
                  <a:cxn ang="T12">
                    <a:pos x="T4" y="T5"/>
                  </a:cxn>
                  <a:cxn ang="T13">
                    <a:pos x="T6" y="T7"/>
                  </a:cxn>
                  <a:cxn ang="T14">
                    <a:pos x="T8" y="T9"/>
                  </a:cxn>
                </a:cxnLst>
                <a:rect l="T15" t="T16" r="T17" b="T18"/>
                <a:pathLst>
                  <a:path w="36" h="34">
                    <a:moveTo>
                      <a:pt x="13" y="0"/>
                    </a:moveTo>
                    <a:lnTo>
                      <a:pt x="0" y="18"/>
                    </a:lnTo>
                    <a:lnTo>
                      <a:pt x="24" y="34"/>
                    </a:lnTo>
                    <a:lnTo>
                      <a:pt x="36" y="16"/>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5" name="Freeform 972"/>
              <p:cNvSpPr>
                <a:spLocks/>
              </p:cNvSpPr>
              <p:nvPr/>
            </p:nvSpPr>
            <p:spPr bwMode="auto">
              <a:xfrm>
                <a:off x="2500" y="1111"/>
                <a:ext cx="31" cy="28"/>
              </a:xfrm>
              <a:custGeom>
                <a:avLst/>
                <a:gdLst>
                  <a:gd name="T0" fmla="*/ 1 w 62"/>
                  <a:gd name="T1" fmla="*/ 0 h 58"/>
                  <a:gd name="T2" fmla="*/ 0 w 62"/>
                  <a:gd name="T3" fmla="*/ 0 h 58"/>
                  <a:gd name="T4" fmla="*/ 2 w 62"/>
                  <a:gd name="T5" fmla="*/ 1 h 58"/>
                  <a:gd name="T6" fmla="*/ 2 w 62"/>
                  <a:gd name="T7" fmla="*/ 1 h 58"/>
                  <a:gd name="T8" fmla="*/ 1 w 62"/>
                  <a:gd name="T9" fmla="*/ 0 h 58"/>
                  <a:gd name="T10" fmla="*/ 0 60000 65536"/>
                  <a:gd name="T11" fmla="*/ 0 60000 65536"/>
                  <a:gd name="T12" fmla="*/ 0 60000 65536"/>
                  <a:gd name="T13" fmla="*/ 0 60000 65536"/>
                  <a:gd name="T14" fmla="*/ 0 60000 65536"/>
                  <a:gd name="T15" fmla="*/ 0 w 62"/>
                  <a:gd name="T16" fmla="*/ 0 h 58"/>
                  <a:gd name="T17" fmla="*/ 62 w 62"/>
                  <a:gd name="T18" fmla="*/ 58 h 58"/>
                </a:gdLst>
                <a:ahLst/>
                <a:cxnLst>
                  <a:cxn ang="T10">
                    <a:pos x="T0" y="T1"/>
                  </a:cxn>
                  <a:cxn ang="T11">
                    <a:pos x="T2" y="T3"/>
                  </a:cxn>
                  <a:cxn ang="T12">
                    <a:pos x="T4" y="T5"/>
                  </a:cxn>
                  <a:cxn ang="T13">
                    <a:pos x="T6" y="T7"/>
                  </a:cxn>
                  <a:cxn ang="T14">
                    <a:pos x="T8" y="T9"/>
                  </a:cxn>
                </a:cxnLst>
                <a:rect l="T15" t="T16" r="T17" b="T18"/>
                <a:pathLst>
                  <a:path w="62" h="58">
                    <a:moveTo>
                      <a:pt x="12" y="0"/>
                    </a:moveTo>
                    <a:lnTo>
                      <a:pt x="0" y="18"/>
                    </a:lnTo>
                    <a:lnTo>
                      <a:pt x="50" y="58"/>
                    </a:lnTo>
                    <a:lnTo>
                      <a:pt x="62" y="40"/>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6" name="Freeform 973"/>
              <p:cNvSpPr>
                <a:spLocks/>
              </p:cNvSpPr>
              <p:nvPr/>
            </p:nvSpPr>
            <p:spPr bwMode="auto">
              <a:xfrm>
                <a:off x="2525" y="1130"/>
                <a:ext cx="26" cy="24"/>
              </a:xfrm>
              <a:custGeom>
                <a:avLst/>
                <a:gdLst>
                  <a:gd name="T0" fmla="*/ 1 w 52"/>
                  <a:gd name="T1" fmla="*/ 0 h 46"/>
                  <a:gd name="T2" fmla="*/ 0 w 52"/>
                  <a:gd name="T3" fmla="*/ 1 h 46"/>
                  <a:gd name="T4" fmla="*/ 2 w 52"/>
                  <a:gd name="T5" fmla="*/ 2 h 46"/>
                  <a:gd name="T6" fmla="*/ 2 w 52"/>
                  <a:gd name="T7" fmla="*/ 1 h 46"/>
                  <a:gd name="T8" fmla="*/ 1 w 52"/>
                  <a:gd name="T9" fmla="*/ 0 h 46"/>
                  <a:gd name="T10" fmla="*/ 0 60000 65536"/>
                  <a:gd name="T11" fmla="*/ 0 60000 65536"/>
                  <a:gd name="T12" fmla="*/ 0 60000 65536"/>
                  <a:gd name="T13" fmla="*/ 0 60000 65536"/>
                  <a:gd name="T14" fmla="*/ 0 60000 65536"/>
                  <a:gd name="T15" fmla="*/ 0 w 52"/>
                  <a:gd name="T16" fmla="*/ 0 h 46"/>
                  <a:gd name="T17" fmla="*/ 52 w 52"/>
                  <a:gd name="T18" fmla="*/ 46 h 46"/>
                </a:gdLst>
                <a:ahLst/>
                <a:cxnLst>
                  <a:cxn ang="T10">
                    <a:pos x="T0" y="T1"/>
                  </a:cxn>
                  <a:cxn ang="T11">
                    <a:pos x="T2" y="T3"/>
                  </a:cxn>
                  <a:cxn ang="T12">
                    <a:pos x="T4" y="T5"/>
                  </a:cxn>
                  <a:cxn ang="T13">
                    <a:pos x="T6" y="T7"/>
                  </a:cxn>
                  <a:cxn ang="T14">
                    <a:pos x="T8" y="T9"/>
                  </a:cxn>
                </a:cxnLst>
                <a:rect l="T15" t="T16" r="T17" b="T18"/>
                <a:pathLst>
                  <a:path w="52" h="46">
                    <a:moveTo>
                      <a:pt x="12" y="0"/>
                    </a:moveTo>
                    <a:lnTo>
                      <a:pt x="0" y="18"/>
                    </a:lnTo>
                    <a:lnTo>
                      <a:pt x="39" y="46"/>
                    </a:lnTo>
                    <a:lnTo>
                      <a:pt x="52" y="29"/>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7" name="Freeform 974"/>
              <p:cNvSpPr>
                <a:spLocks/>
              </p:cNvSpPr>
              <p:nvPr/>
            </p:nvSpPr>
            <p:spPr bwMode="auto">
              <a:xfrm>
                <a:off x="2546" y="1145"/>
                <a:ext cx="26" cy="20"/>
              </a:xfrm>
              <a:custGeom>
                <a:avLst/>
                <a:gdLst>
                  <a:gd name="T0" fmla="*/ 1 w 52"/>
                  <a:gd name="T1" fmla="*/ 0 h 39"/>
                  <a:gd name="T2" fmla="*/ 0 w 52"/>
                  <a:gd name="T3" fmla="*/ 1 h 39"/>
                  <a:gd name="T4" fmla="*/ 2 w 52"/>
                  <a:gd name="T5" fmla="*/ 2 h 39"/>
                  <a:gd name="T6" fmla="*/ 2 w 52"/>
                  <a:gd name="T7" fmla="*/ 1 h 39"/>
                  <a:gd name="T8" fmla="*/ 1 w 52"/>
                  <a:gd name="T9" fmla="*/ 0 h 39"/>
                  <a:gd name="T10" fmla="*/ 0 60000 65536"/>
                  <a:gd name="T11" fmla="*/ 0 60000 65536"/>
                  <a:gd name="T12" fmla="*/ 0 60000 65536"/>
                  <a:gd name="T13" fmla="*/ 0 60000 65536"/>
                  <a:gd name="T14" fmla="*/ 0 60000 65536"/>
                  <a:gd name="T15" fmla="*/ 0 w 52"/>
                  <a:gd name="T16" fmla="*/ 0 h 39"/>
                  <a:gd name="T17" fmla="*/ 52 w 52"/>
                  <a:gd name="T18" fmla="*/ 39 h 39"/>
                </a:gdLst>
                <a:ahLst/>
                <a:cxnLst>
                  <a:cxn ang="T10">
                    <a:pos x="T0" y="T1"/>
                  </a:cxn>
                  <a:cxn ang="T11">
                    <a:pos x="T2" y="T3"/>
                  </a:cxn>
                  <a:cxn ang="T12">
                    <a:pos x="T4" y="T5"/>
                  </a:cxn>
                  <a:cxn ang="T13">
                    <a:pos x="T6" y="T7"/>
                  </a:cxn>
                  <a:cxn ang="T14">
                    <a:pos x="T8" y="T9"/>
                  </a:cxn>
                </a:cxnLst>
                <a:rect l="T15" t="T16" r="T17" b="T18"/>
                <a:pathLst>
                  <a:path w="52" h="39">
                    <a:moveTo>
                      <a:pt x="9" y="0"/>
                    </a:moveTo>
                    <a:lnTo>
                      <a:pt x="0" y="19"/>
                    </a:lnTo>
                    <a:lnTo>
                      <a:pt x="43" y="39"/>
                    </a:lnTo>
                    <a:lnTo>
                      <a:pt x="52" y="19"/>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8" name="Freeform 975"/>
              <p:cNvSpPr>
                <a:spLocks/>
              </p:cNvSpPr>
              <p:nvPr/>
            </p:nvSpPr>
            <p:spPr bwMode="auto">
              <a:xfrm>
                <a:off x="2567" y="1155"/>
                <a:ext cx="41" cy="26"/>
              </a:xfrm>
              <a:custGeom>
                <a:avLst/>
                <a:gdLst>
                  <a:gd name="T0" fmla="*/ 0 w 83"/>
                  <a:gd name="T1" fmla="*/ 0 h 52"/>
                  <a:gd name="T2" fmla="*/ 0 w 83"/>
                  <a:gd name="T3" fmla="*/ 1 h 52"/>
                  <a:gd name="T4" fmla="*/ 2 w 83"/>
                  <a:gd name="T5" fmla="*/ 2 h 52"/>
                  <a:gd name="T6" fmla="*/ 2 w 83"/>
                  <a:gd name="T7" fmla="*/ 2 h 52"/>
                  <a:gd name="T8" fmla="*/ 0 w 83"/>
                  <a:gd name="T9" fmla="*/ 0 h 52"/>
                  <a:gd name="T10" fmla="*/ 0 60000 65536"/>
                  <a:gd name="T11" fmla="*/ 0 60000 65536"/>
                  <a:gd name="T12" fmla="*/ 0 60000 65536"/>
                  <a:gd name="T13" fmla="*/ 0 60000 65536"/>
                  <a:gd name="T14" fmla="*/ 0 60000 65536"/>
                  <a:gd name="T15" fmla="*/ 0 w 83"/>
                  <a:gd name="T16" fmla="*/ 0 h 52"/>
                  <a:gd name="T17" fmla="*/ 83 w 83"/>
                  <a:gd name="T18" fmla="*/ 52 h 52"/>
                </a:gdLst>
                <a:ahLst/>
                <a:cxnLst>
                  <a:cxn ang="T10">
                    <a:pos x="T0" y="T1"/>
                  </a:cxn>
                  <a:cxn ang="T11">
                    <a:pos x="T2" y="T3"/>
                  </a:cxn>
                  <a:cxn ang="T12">
                    <a:pos x="T4" y="T5"/>
                  </a:cxn>
                  <a:cxn ang="T13">
                    <a:pos x="T6" y="T7"/>
                  </a:cxn>
                  <a:cxn ang="T14">
                    <a:pos x="T8" y="T9"/>
                  </a:cxn>
                </a:cxnLst>
                <a:rect l="T15" t="T16" r="T17" b="T18"/>
                <a:pathLst>
                  <a:path w="83" h="52">
                    <a:moveTo>
                      <a:pt x="9" y="0"/>
                    </a:moveTo>
                    <a:lnTo>
                      <a:pt x="0" y="20"/>
                    </a:lnTo>
                    <a:lnTo>
                      <a:pt x="74" y="52"/>
                    </a:lnTo>
                    <a:lnTo>
                      <a:pt x="83" y="33"/>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9" name="Freeform 976"/>
              <p:cNvSpPr>
                <a:spLocks/>
              </p:cNvSpPr>
              <p:nvPr/>
            </p:nvSpPr>
            <p:spPr bwMode="auto">
              <a:xfrm>
                <a:off x="2605" y="1171"/>
                <a:ext cx="9" cy="11"/>
              </a:xfrm>
              <a:custGeom>
                <a:avLst/>
                <a:gdLst>
                  <a:gd name="T0" fmla="*/ 1 w 18"/>
                  <a:gd name="T1" fmla="*/ 0 h 23"/>
                  <a:gd name="T2" fmla="*/ 0 w 18"/>
                  <a:gd name="T3" fmla="*/ 0 h 23"/>
                  <a:gd name="T4" fmla="*/ 1 w 18"/>
                  <a:gd name="T5" fmla="*/ 0 h 23"/>
                  <a:gd name="T6" fmla="*/ 1 w 18"/>
                  <a:gd name="T7" fmla="*/ 0 h 23"/>
                  <a:gd name="T8" fmla="*/ 1 w 18"/>
                  <a:gd name="T9" fmla="*/ 0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5" y="0"/>
                    </a:moveTo>
                    <a:lnTo>
                      <a:pt x="0" y="19"/>
                    </a:lnTo>
                    <a:lnTo>
                      <a:pt x="12" y="23"/>
                    </a:lnTo>
                    <a:lnTo>
                      <a:pt x="18" y="3"/>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0" name="Freeform 977"/>
              <p:cNvSpPr>
                <a:spLocks/>
              </p:cNvSpPr>
              <p:nvPr/>
            </p:nvSpPr>
            <p:spPr bwMode="auto">
              <a:xfrm>
                <a:off x="1831" y="1390"/>
                <a:ext cx="31" cy="21"/>
              </a:xfrm>
              <a:custGeom>
                <a:avLst/>
                <a:gdLst>
                  <a:gd name="T0" fmla="*/ 0 w 63"/>
                  <a:gd name="T1" fmla="*/ 0 h 41"/>
                  <a:gd name="T2" fmla="*/ 0 w 63"/>
                  <a:gd name="T3" fmla="*/ 1 h 41"/>
                  <a:gd name="T4" fmla="*/ 1 w 63"/>
                  <a:gd name="T5" fmla="*/ 2 h 41"/>
                  <a:gd name="T6" fmla="*/ 1 w 63"/>
                  <a:gd name="T7" fmla="*/ 1 h 41"/>
                  <a:gd name="T8" fmla="*/ 0 w 63"/>
                  <a:gd name="T9" fmla="*/ 0 h 41"/>
                  <a:gd name="T10" fmla="*/ 0 60000 65536"/>
                  <a:gd name="T11" fmla="*/ 0 60000 65536"/>
                  <a:gd name="T12" fmla="*/ 0 60000 65536"/>
                  <a:gd name="T13" fmla="*/ 0 60000 65536"/>
                  <a:gd name="T14" fmla="*/ 0 60000 65536"/>
                  <a:gd name="T15" fmla="*/ 0 w 63"/>
                  <a:gd name="T16" fmla="*/ 0 h 41"/>
                  <a:gd name="T17" fmla="*/ 63 w 63"/>
                  <a:gd name="T18" fmla="*/ 41 h 41"/>
                </a:gdLst>
                <a:ahLst/>
                <a:cxnLst>
                  <a:cxn ang="T10">
                    <a:pos x="T0" y="T1"/>
                  </a:cxn>
                  <a:cxn ang="T11">
                    <a:pos x="T2" y="T3"/>
                  </a:cxn>
                  <a:cxn ang="T12">
                    <a:pos x="T4" y="T5"/>
                  </a:cxn>
                  <a:cxn ang="T13">
                    <a:pos x="T6" y="T7"/>
                  </a:cxn>
                  <a:cxn ang="T14">
                    <a:pos x="T8" y="T9"/>
                  </a:cxn>
                </a:cxnLst>
                <a:rect l="T15" t="T16" r="T17" b="T18"/>
                <a:pathLst>
                  <a:path w="63" h="41">
                    <a:moveTo>
                      <a:pt x="7" y="0"/>
                    </a:moveTo>
                    <a:lnTo>
                      <a:pt x="0" y="19"/>
                    </a:lnTo>
                    <a:lnTo>
                      <a:pt x="55" y="41"/>
                    </a:lnTo>
                    <a:lnTo>
                      <a:pt x="63" y="21"/>
                    </a:lnTo>
                    <a:lnTo>
                      <a:pt x="7"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1" name="Freeform 978"/>
              <p:cNvSpPr>
                <a:spLocks/>
              </p:cNvSpPr>
              <p:nvPr/>
            </p:nvSpPr>
            <p:spPr bwMode="auto">
              <a:xfrm>
                <a:off x="1859" y="1401"/>
                <a:ext cx="10" cy="12"/>
              </a:xfrm>
              <a:custGeom>
                <a:avLst/>
                <a:gdLst>
                  <a:gd name="T0" fmla="*/ 0 w 22"/>
                  <a:gd name="T1" fmla="*/ 0 h 25"/>
                  <a:gd name="T2" fmla="*/ 0 w 22"/>
                  <a:gd name="T3" fmla="*/ 0 h 25"/>
                  <a:gd name="T4" fmla="*/ 0 w 22"/>
                  <a:gd name="T5" fmla="*/ 0 h 25"/>
                  <a:gd name="T6" fmla="*/ 0 w 22"/>
                  <a:gd name="T7" fmla="*/ 0 h 25"/>
                  <a:gd name="T8" fmla="*/ 0 w 22"/>
                  <a:gd name="T9" fmla="*/ 0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9" y="0"/>
                    </a:moveTo>
                    <a:lnTo>
                      <a:pt x="0" y="20"/>
                    </a:lnTo>
                    <a:lnTo>
                      <a:pt x="13" y="25"/>
                    </a:lnTo>
                    <a:lnTo>
                      <a:pt x="22" y="6"/>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2" name="Freeform 979"/>
              <p:cNvSpPr>
                <a:spLocks/>
              </p:cNvSpPr>
              <p:nvPr/>
            </p:nvSpPr>
            <p:spPr bwMode="auto">
              <a:xfrm>
                <a:off x="1865" y="1403"/>
                <a:ext cx="34" cy="22"/>
              </a:xfrm>
              <a:custGeom>
                <a:avLst/>
                <a:gdLst>
                  <a:gd name="T0" fmla="*/ 1 w 68"/>
                  <a:gd name="T1" fmla="*/ 0 h 43"/>
                  <a:gd name="T2" fmla="*/ 0 w 68"/>
                  <a:gd name="T3" fmla="*/ 1 h 43"/>
                  <a:gd name="T4" fmla="*/ 2 w 68"/>
                  <a:gd name="T5" fmla="*/ 2 h 43"/>
                  <a:gd name="T6" fmla="*/ 3 w 68"/>
                  <a:gd name="T7" fmla="*/ 1 h 43"/>
                  <a:gd name="T8" fmla="*/ 1 w 68"/>
                  <a:gd name="T9" fmla="*/ 0 h 43"/>
                  <a:gd name="T10" fmla="*/ 0 60000 65536"/>
                  <a:gd name="T11" fmla="*/ 0 60000 65536"/>
                  <a:gd name="T12" fmla="*/ 0 60000 65536"/>
                  <a:gd name="T13" fmla="*/ 0 60000 65536"/>
                  <a:gd name="T14" fmla="*/ 0 60000 65536"/>
                  <a:gd name="T15" fmla="*/ 0 w 68"/>
                  <a:gd name="T16" fmla="*/ 0 h 43"/>
                  <a:gd name="T17" fmla="*/ 68 w 68"/>
                  <a:gd name="T18" fmla="*/ 43 h 43"/>
                </a:gdLst>
                <a:ahLst/>
                <a:cxnLst>
                  <a:cxn ang="T10">
                    <a:pos x="T0" y="T1"/>
                  </a:cxn>
                  <a:cxn ang="T11">
                    <a:pos x="T2" y="T3"/>
                  </a:cxn>
                  <a:cxn ang="T12">
                    <a:pos x="T4" y="T5"/>
                  </a:cxn>
                  <a:cxn ang="T13">
                    <a:pos x="T6" y="T7"/>
                  </a:cxn>
                  <a:cxn ang="T14">
                    <a:pos x="T8" y="T9"/>
                  </a:cxn>
                </a:cxnLst>
                <a:rect l="T15" t="T16" r="T17" b="T18"/>
                <a:pathLst>
                  <a:path w="68" h="43">
                    <a:moveTo>
                      <a:pt x="7" y="0"/>
                    </a:moveTo>
                    <a:lnTo>
                      <a:pt x="0" y="19"/>
                    </a:lnTo>
                    <a:lnTo>
                      <a:pt x="61" y="43"/>
                    </a:lnTo>
                    <a:lnTo>
                      <a:pt x="68" y="23"/>
                    </a:lnTo>
                    <a:lnTo>
                      <a:pt x="7"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3" name="Freeform 980"/>
              <p:cNvSpPr>
                <a:spLocks/>
              </p:cNvSpPr>
              <p:nvPr/>
            </p:nvSpPr>
            <p:spPr bwMode="auto">
              <a:xfrm>
                <a:off x="1895" y="1416"/>
                <a:ext cx="17" cy="20"/>
              </a:xfrm>
              <a:custGeom>
                <a:avLst/>
                <a:gdLst>
                  <a:gd name="T0" fmla="*/ 1 w 34"/>
                  <a:gd name="T1" fmla="*/ 0 h 39"/>
                  <a:gd name="T2" fmla="*/ 0 w 34"/>
                  <a:gd name="T3" fmla="*/ 1 h 39"/>
                  <a:gd name="T4" fmla="*/ 1 w 34"/>
                  <a:gd name="T5" fmla="*/ 2 h 39"/>
                  <a:gd name="T6" fmla="*/ 2 w 34"/>
                  <a:gd name="T7" fmla="*/ 1 h 39"/>
                  <a:gd name="T8" fmla="*/ 1 w 34"/>
                  <a:gd name="T9" fmla="*/ 0 h 39"/>
                  <a:gd name="T10" fmla="*/ 0 60000 65536"/>
                  <a:gd name="T11" fmla="*/ 0 60000 65536"/>
                  <a:gd name="T12" fmla="*/ 0 60000 65536"/>
                  <a:gd name="T13" fmla="*/ 0 60000 65536"/>
                  <a:gd name="T14" fmla="*/ 0 60000 65536"/>
                  <a:gd name="T15" fmla="*/ 0 w 34"/>
                  <a:gd name="T16" fmla="*/ 0 h 39"/>
                  <a:gd name="T17" fmla="*/ 34 w 34"/>
                  <a:gd name="T18" fmla="*/ 39 h 39"/>
                </a:gdLst>
                <a:ahLst/>
                <a:cxnLst>
                  <a:cxn ang="T10">
                    <a:pos x="T0" y="T1"/>
                  </a:cxn>
                  <a:cxn ang="T11">
                    <a:pos x="T2" y="T3"/>
                  </a:cxn>
                  <a:cxn ang="T12">
                    <a:pos x="T4" y="T5"/>
                  </a:cxn>
                  <a:cxn ang="T13">
                    <a:pos x="T6" y="T7"/>
                  </a:cxn>
                  <a:cxn ang="T14">
                    <a:pos x="T8" y="T9"/>
                  </a:cxn>
                </a:cxnLst>
                <a:rect l="T15" t="T16" r="T17" b="T18"/>
                <a:pathLst>
                  <a:path w="34" h="39">
                    <a:moveTo>
                      <a:pt x="13" y="0"/>
                    </a:moveTo>
                    <a:lnTo>
                      <a:pt x="0" y="16"/>
                    </a:lnTo>
                    <a:lnTo>
                      <a:pt x="22" y="39"/>
                    </a:lnTo>
                    <a:lnTo>
                      <a:pt x="34" y="23"/>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4" name="Freeform 981"/>
              <p:cNvSpPr>
                <a:spLocks/>
              </p:cNvSpPr>
              <p:nvPr/>
            </p:nvSpPr>
            <p:spPr bwMode="auto">
              <a:xfrm>
                <a:off x="1905" y="1428"/>
                <a:ext cx="17" cy="19"/>
              </a:xfrm>
              <a:custGeom>
                <a:avLst/>
                <a:gdLst>
                  <a:gd name="T0" fmla="*/ 1 w 34"/>
                  <a:gd name="T1" fmla="*/ 0 h 40"/>
                  <a:gd name="T2" fmla="*/ 0 w 34"/>
                  <a:gd name="T3" fmla="*/ 0 h 40"/>
                  <a:gd name="T4" fmla="*/ 1 w 34"/>
                  <a:gd name="T5" fmla="*/ 1 h 40"/>
                  <a:gd name="T6" fmla="*/ 2 w 34"/>
                  <a:gd name="T7" fmla="*/ 0 h 40"/>
                  <a:gd name="T8" fmla="*/ 1 w 34"/>
                  <a:gd name="T9" fmla="*/ 0 h 40"/>
                  <a:gd name="T10" fmla="*/ 0 60000 65536"/>
                  <a:gd name="T11" fmla="*/ 0 60000 65536"/>
                  <a:gd name="T12" fmla="*/ 0 60000 65536"/>
                  <a:gd name="T13" fmla="*/ 0 60000 65536"/>
                  <a:gd name="T14" fmla="*/ 0 60000 65536"/>
                  <a:gd name="T15" fmla="*/ 0 w 34"/>
                  <a:gd name="T16" fmla="*/ 0 h 40"/>
                  <a:gd name="T17" fmla="*/ 34 w 34"/>
                  <a:gd name="T18" fmla="*/ 40 h 40"/>
                </a:gdLst>
                <a:ahLst/>
                <a:cxnLst>
                  <a:cxn ang="T10">
                    <a:pos x="T0" y="T1"/>
                  </a:cxn>
                  <a:cxn ang="T11">
                    <a:pos x="T2" y="T3"/>
                  </a:cxn>
                  <a:cxn ang="T12">
                    <a:pos x="T4" y="T5"/>
                  </a:cxn>
                  <a:cxn ang="T13">
                    <a:pos x="T6" y="T7"/>
                  </a:cxn>
                  <a:cxn ang="T14">
                    <a:pos x="T8" y="T9"/>
                  </a:cxn>
                </a:cxnLst>
                <a:rect l="T15" t="T16" r="T17" b="T18"/>
                <a:pathLst>
                  <a:path w="34" h="40">
                    <a:moveTo>
                      <a:pt x="12" y="0"/>
                    </a:moveTo>
                    <a:lnTo>
                      <a:pt x="0" y="16"/>
                    </a:lnTo>
                    <a:lnTo>
                      <a:pt x="21" y="40"/>
                    </a:lnTo>
                    <a:lnTo>
                      <a:pt x="34" y="24"/>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5" name="Freeform 982"/>
              <p:cNvSpPr>
                <a:spLocks/>
              </p:cNvSpPr>
              <p:nvPr/>
            </p:nvSpPr>
            <p:spPr bwMode="auto">
              <a:xfrm>
                <a:off x="1916" y="1438"/>
                <a:ext cx="31" cy="28"/>
              </a:xfrm>
              <a:custGeom>
                <a:avLst/>
                <a:gdLst>
                  <a:gd name="T0" fmla="*/ 1 w 61"/>
                  <a:gd name="T1" fmla="*/ 0 h 55"/>
                  <a:gd name="T2" fmla="*/ 0 w 61"/>
                  <a:gd name="T3" fmla="*/ 1 h 55"/>
                  <a:gd name="T4" fmla="*/ 2 w 61"/>
                  <a:gd name="T5" fmla="*/ 2 h 55"/>
                  <a:gd name="T6" fmla="*/ 2 w 61"/>
                  <a:gd name="T7" fmla="*/ 2 h 55"/>
                  <a:gd name="T8" fmla="*/ 1 w 61"/>
                  <a:gd name="T9" fmla="*/ 0 h 55"/>
                  <a:gd name="T10" fmla="*/ 0 60000 65536"/>
                  <a:gd name="T11" fmla="*/ 0 60000 65536"/>
                  <a:gd name="T12" fmla="*/ 0 60000 65536"/>
                  <a:gd name="T13" fmla="*/ 0 60000 65536"/>
                  <a:gd name="T14" fmla="*/ 0 60000 65536"/>
                  <a:gd name="T15" fmla="*/ 0 w 61"/>
                  <a:gd name="T16" fmla="*/ 0 h 55"/>
                  <a:gd name="T17" fmla="*/ 61 w 61"/>
                  <a:gd name="T18" fmla="*/ 55 h 55"/>
                </a:gdLst>
                <a:ahLst/>
                <a:cxnLst>
                  <a:cxn ang="T10">
                    <a:pos x="T0" y="T1"/>
                  </a:cxn>
                  <a:cxn ang="T11">
                    <a:pos x="T2" y="T3"/>
                  </a:cxn>
                  <a:cxn ang="T12">
                    <a:pos x="T4" y="T5"/>
                  </a:cxn>
                  <a:cxn ang="T13">
                    <a:pos x="T6" y="T7"/>
                  </a:cxn>
                  <a:cxn ang="T14">
                    <a:pos x="T8" y="T9"/>
                  </a:cxn>
                </a:cxnLst>
                <a:rect l="T15" t="T16" r="T17" b="T18"/>
                <a:pathLst>
                  <a:path w="61" h="55">
                    <a:moveTo>
                      <a:pt x="13" y="0"/>
                    </a:moveTo>
                    <a:lnTo>
                      <a:pt x="0" y="18"/>
                    </a:lnTo>
                    <a:lnTo>
                      <a:pt x="49" y="55"/>
                    </a:lnTo>
                    <a:lnTo>
                      <a:pt x="61" y="37"/>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6" name="Freeform 983"/>
              <p:cNvSpPr>
                <a:spLocks/>
              </p:cNvSpPr>
              <p:nvPr/>
            </p:nvSpPr>
            <p:spPr bwMode="auto">
              <a:xfrm>
                <a:off x="1940" y="1457"/>
                <a:ext cx="26" cy="22"/>
              </a:xfrm>
              <a:custGeom>
                <a:avLst/>
                <a:gdLst>
                  <a:gd name="T0" fmla="*/ 1 w 50"/>
                  <a:gd name="T1" fmla="*/ 0 h 44"/>
                  <a:gd name="T2" fmla="*/ 0 w 50"/>
                  <a:gd name="T3" fmla="*/ 1 h 44"/>
                  <a:gd name="T4" fmla="*/ 2 w 50"/>
                  <a:gd name="T5" fmla="*/ 2 h 44"/>
                  <a:gd name="T6" fmla="*/ 2 w 50"/>
                  <a:gd name="T7" fmla="*/ 1 h 44"/>
                  <a:gd name="T8" fmla="*/ 1 w 50"/>
                  <a:gd name="T9" fmla="*/ 0 h 44"/>
                  <a:gd name="T10" fmla="*/ 0 60000 65536"/>
                  <a:gd name="T11" fmla="*/ 0 60000 65536"/>
                  <a:gd name="T12" fmla="*/ 0 60000 65536"/>
                  <a:gd name="T13" fmla="*/ 0 60000 65536"/>
                  <a:gd name="T14" fmla="*/ 0 60000 65536"/>
                  <a:gd name="T15" fmla="*/ 0 w 50"/>
                  <a:gd name="T16" fmla="*/ 0 h 44"/>
                  <a:gd name="T17" fmla="*/ 50 w 50"/>
                  <a:gd name="T18" fmla="*/ 44 h 44"/>
                </a:gdLst>
                <a:ahLst/>
                <a:cxnLst>
                  <a:cxn ang="T10">
                    <a:pos x="T0" y="T1"/>
                  </a:cxn>
                  <a:cxn ang="T11">
                    <a:pos x="T2" y="T3"/>
                  </a:cxn>
                  <a:cxn ang="T12">
                    <a:pos x="T4" y="T5"/>
                  </a:cxn>
                  <a:cxn ang="T13">
                    <a:pos x="T6" y="T7"/>
                  </a:cxn>
                  <a:cxn ang="T14">
                    <a:pos x="T8" y="T9"/>
                  </a:cxn>
                </a:cxnLst>
                <a:rect l="T15" t="T16" r="T17" b="T18"/>
                <a:pathLst>
                  <a:path w="50" h="44">
                    <a:moveTo>
                      <a:pt x="12" y="0"/>
                    </a:moveTo>
                    <a:lnTo>
                      <a:pt x="0" y="18"/>
                    </a:lnTo>
                    <a:lnTo>
                      <a:pt x="37" y="44"/>
                    </a:lnTo>
                    <a:lnTo>
                      <a:pt x="50" y="26"/>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7" name="Freeform 984"/>
              <p:cNvSpPr>
                <a:spLocks/>
              </p:cNvSpPr>
              <p:nvPr/>
            </p:nvSpPr>
            <p:spPr bwMode="auto">
              <a:xfrm>
                <a:off x="1959" y="1470"/>
                <a:ext cx="24" cy="24"/>
              </a:xfrm>
              <a:custGeom>
                <a:avLst/>
                <a:gdLst>
                  <a:gd name="T0" fmla="*/ 0 w 49"/>
                  <a:gd name="T1" fmla="*/ 0 h 48"/>
                  <a:gd name="T2" fmla="*/ 0 w 49"/>
                  <a:gd name="T3" fmla="*/ 1 h 48"/>
                  <a:gd name="T4" fmla="*/ 1 w 49"/>
                  <a:gd name="T5" fmla="*/ 2 h 48"/>
                  <a:gd name="T6" fmla="*/ 1 w 49"/>
                  <a:gd name="T7" fmla="*/ 1 h 48"/>
                  <a:gd name="T8" fmla="*/ 0 w 49"/>
                  <a:gd name="T9" fmla="*/ 0 h 48"/>
                  <a:gd name="T10" fmla="*/ 0 60000 65536"/>
                  <a:gd name="T11" fmla="*/ 0 60000 65536"/>
                  <a:gd name="T12" fmla="*/ 0 60000 65536"/>
                  <a:gd name="T13" fmla="*/ 0 60000 65536"/>
                  <a:gd name="T14" fmla="*/ 0 60000 65536"/>
                  <a:gd name="T15" fmla="*/ 0 w 49"/>
                  <a:gd name="T16" fmla="*/ 0 h 48"/>
                  <a:gd name="T17" fmla="*/ 49 w 49"/>
                  <a:gd name="T18" fmla="*/ 48 h 48"/>
                </a:gdLst>
                <a:ahLst/>
                <a:cxnLst>
                  <a:cxn ang="T10">
                    <a:pos x="T0" y="T1"/>
                  </a:cxn>
                  <a:cxn ang="T11">
                    <a:pos x="T2" y="T3"/>
                  </a:cxn>
                  <a:cxn ang="T12">
                    <a:pos x="T4" y="T5"/>
                  </a:cxn>
                  <a:cxn ang="T13">
                    <a:pos x="T6" y="T7"/>
                  </a:cxn>
                  <a:cxn ang="T14">
                    <a:pos x="T8" y="T9"/>
                  </a:cxn>
                </a:cxnLst>
                <a:rect l="T15" t="T16" r="T17" b="T18"/>
                <a:pathLst>
                  <a:path w="49" h="48">
                    <a:moveTo>
                      <a:pt x="13" y="0"/>
                    </a:moveTo>
                    <a:lnTo>
                      <a:pt x="0" y="18"/>
                    </a:lnTo>
                    <a:lnTo>
                      <a:pt x="36" y="48"/>
                    </a:lnTo>
                    <a:lnTo>
                      <a:pt x="49" y="30"/>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8" name="Freeform 985"/>
              <p:cNvSpPr>
                <a:spLocks/>
              </p:cNvSpPr>
              <p:nvPr/>
            </p:nvSpPr>
            <p:spPr bwMode="auto">
              <a:xfrm>
                <a:off x="1977" y="1485"/>
                <a:ext cx="33" cy="27"/>
              </a:xfrm>
              <a:custGeom>
                <a:avLst/>
                <a:gdLst>
                  <a:gd name="T0" fmla="*/ 1 w 65"/>
                  <a:gd name="T1" fmla="*/ 0 h 54"/>
                  <a:gd name="T2" fmla="*/ 0 w 65"/>
                  <a:gd name="T3" fmla="*/ 1 h 54"/>
                  <a:gd name="T4" fmla="*/ 2 w 65"/>
                  <a:gd name="T5" fmla="*/ 2 h 54"/>
                  <a:gd name="T6" fmla="*/ 3 w 65"/>
                  <a:gd name="T7" fmla="*/ 2 h 54"/>
                  <a:gd name="T8" fmla="*/ 1 w 65"/>
                  <a:gd name="T9" fmla="*/ 0 h 54"/>
                  <a:gd name="T10" fmla="*/ 0 60000 65536"/>
                  <a:gd name="T11" fmla="*/ 0 60000 65536"/>
                  <a:gd name="T12" fmla="*/ 0 60000 65536"/>
                  <a:gd name="T13" fmla="*/ 0 60000 65536"/>
                  <a:gd name="T14" fmla="*/ 0 60000 65536"/>
                  <a:gd name="T15" fmla="*/ 0 w 65"/>
                  <a:gd name="T16" fmla="*/ 0 h 54"/>
                  <a:gd name="T17" fmla="*/ 65 w 65"/>
                  <a:gd name="T18" fmla="*/ 54 h 54"/>
                </a:gdLst>
                <a:ahLst/>
                <a:cxnLst>
                  <a:cxn ang="T10">
                    <a:pos x="T0" y="T1"/>
                  </a:cxn>
                  <a:cxn ang="T11">
                    <a:pos x="T2" y="T3"/>
                  </a:cxn>
                  <a:cxn ang="T12">
                    <a:pos x="T4" y="T5"/>
                  </a:cxn>
                  <a:cxn ang="T13">
                    <a:pos x="T6" y="T7"/>
                  </a:cxn>
                  <a:cxn ang="T14">
                    <a:pos x="T8" y="T9"/>
                  </a:cxn>
                </a:cxnLst>
                <a:rect l="T15" t="T16" r="T17" b="T18"/>
                <a:pathLst>
                  <a:path w="65" h="54">
                    <a:moveTo>
                      <a:pt x="13" y="0"/>
                    </a:moveTo>
                    <a:lnTo>
                      <a:pt x="0" y="18"/>
                    </a:lnTo>
                    <a:lnTo>
                      <a:pt x="52" y="54"/>
                    </a:lnTo>
                    <a:lnTo>
                      <a:pt x="65" y="36"/>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9" name="Freeform 986"/>
              <p:cNvSpPr>
                <a:spLocks/>
              </p:cNvSpPr>
              <p:nvPr/>
            </p:nvSpPr>
            <p:spPr bwMode="auto">
              <a:xfrm>
                <a:off x="2003" y="1503"/>
                <a:ext cx="19" cy="18"/>
              </a:xfrm>
              <a:custGeom>
                <a:avLst/>
                <a:gdLst>
                  <a:gd name="T0" fmla="*/ 1 w 38"/>
                  <a:gd name="T1" fmla="*/ 0 h 36"/>
                  <a:gd name="T2" fmla="*/ 0 w 38"/>
                  <a:gd name="T3" fmla="*/ 1 h 36"/>
                  <a:gd name="T4" fmla="*/ 1 w 38"/>
                  <a:gd name="T5" fmla="*/ 2 h 36"/>
                  <a:gd name="T6" fmla="*/ 2 w 38"/>
                  <a:gd name="T7" fmla="*/ 1 h 36"/>
                  <a:gd name="T8" fmla="*/ 1 w 38"/>
                  <a:gd name="T9" fmla="*/ 0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13" y="0"/>
                    </a:moveTo>
                    <a:lnTo>
                      <a:pt x="0" y="18"/>
                    </a:lnTo>
                    <a:lnTo>
                      <a:pt x="26" y="36"/>
                    </a:lnTo>
                    <a:lnTo>
                      <a:pt x="38" y="18"/>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0" name="Freeform 987"/>
              <p:cNvSpPr>
                <a:spLocks/>
              </p:cNvSpPr>
              <p:nvPr/>
            </p:nvSpPr>
            <p:spPr bwMode="auto">
              <a:xfrm>
                <a:off x="2016" y="1512"/>
                <a:ext cx="14" cy="14"/>
              </a:xfrm>
              <a:custGeom>
                <a:avLst/>
                <a:gdLst>
                  <a:gd name="T0" fmla="*/ 1 w 28"/>
                  <a:gd name="T1" fmla="*/ 0 h 29"/>
                  <a:gd name="T2" fmla="*/ 0 w 28"/>
                  <a:gd name="T3" fmla="*/ 0 h 29"/>
                  <a:gd name="T4" fmla="*/ 1 w 28"/>
                  <a:gd name="T5" fmla="*/ 0 h 29"/>
                  <a:gd name="T6" fmla="*/ 1 w 28"/>
                  <a:gd name="T7" fmla="*/ 0 h 29"/>
                  <a:gd name="T8" fmla="*/ 1 w 28"/>
                  <a:gd name="T9" fmla="*/ 0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0" y="0"/>
                    </a:moveTo>
                    <a:lnTo>
                      <a:pt x="0" y="18"/>
                    </a:lnTo>
                    <a:lnTo>
                      <a:pt x="18" y="29"/>
                    </a:lnTo>
                    <a:lnTo>
                      <a:pt x="28" y="11"/>
                    </a:lnTo>
                    <a:lnTo>
                      <a:pt x="1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1" name="Freeform 988"/>
              <p:cNvSpPr>
                <a:spLocks/>
              </p:cNvSpPr>
              <p:nvPr/>
            </p:nvSpPr>
            <p:spPr bwMode="auto">
              <a:xfrm>
                <a:off x="2026" y="1517"/>
                <a:ext cx="23" cy="17"/>
              </a:xfrm>
              <a:custGeom>
                <a:avLst/>
                <a:gdLst>
                  <a:gd name="T0" fmla="*/ 0 w 47"/>
                  <a:gd name="T1" fmla="*/ 0 h 32"/>
                  <a:gd name="T2" fmla="*/ 0 w 47"/>
                  <a:gd name="T3" fmla="*/ 1 h 32"/>
                  <a:gd name="T4" fmla="*/ 1 w 47"/>
                  <a:gd name="T5" fmla="*/ 2 h 32"/>
                  <a:gd name="T6" fmla="*/ 1 w 47"/>
                  <a:gd name="T7" fmla="*/ 1 h 32"/>
                  <a:gd name="T8" fmla="*/ 0 w 47"/>
                  <a:gd name="T9" fmla="*/ 0 h 32"/>
                  <a:gd name="T10" fmla="*/ 0 60000 65536"/>
                  <a:gd name="T11" fmla="*/ 0 60000 65536"/>
                  <a:gd name="T12" fmla="*/ 0 60000 65536"/>
                  <a:gd name="T13" fmla="*/ 0 60000 65536"/>
                  <a:gd name="T14" fmla="*/ 0 60000 65536"/>
                  <a:gd name="T15" fmla="*/ 0 w 47"/>
                  <a:gd name="T16" fmla="*/ 0 h 32"/>
                  <a:gd name="T17" fmla="*/ 47 w 47"/>
                  <a:gd name="T18" fmla="*/ 32 h 32"/>
                </a:gdLst>
                <a:ahLst/>
                <a:cxnLst>
                  <a:cxn ang="T10">
                    <a:pos x="T0" y="T1"/>
                  </a:cxn>
                  <a:cxn ang="T11">
                    <a:pos x="T2" y="T3"/>
                  </a:cxn>
                  <a:cxn ang="T12">
                    <a:pos x="T4" y="T5"/>
                  </a:cxn>
                  <a:cxn ang="T13">
                    <a:pos x="T6" y="T7"/>
                  </a:cxn>
                  <a:cxn ang="T14">
                    <a:pos x="T8" y="T9"/>
                  </a:cxn>
                </a:cxnLst>
                <a:rect l="T15" t="T16" r="T17" b="T18"/>
                <a:pathLst>
                  <a:path w="47" h="32">
                    <a:moveTo>
                      <a:pt x="8" y="0"/>
                    </a:moveTo>
                    <a:lnTo>
                      <a:pt x="0" y="19"/>
                    </a:lnTo>
                    <a:lnTo>
                      <a:pt x="40" y="32"/>
                    </a:lnTo>
                    <a:lnTo>
                      <a:pt x="47" y="12"/>
                    </a:lnTo>
                    <a:lnTo>
                      <a:pt x="8"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2" name="Freeform 989"/>
              <p:cNvSpPr>
                <a:spLocks/>
              </p:cNvSpPr>
              <p:nvPr/>
            </p:nvSpPr>
            <p:spPr bwMode="auto">
              <a:xfrm>
                <a:off x="2045" y="1524"/>
                <a:ext cx="22" cy="17"/>
              </a:xfrm>
              <a:custGeom>
                <a:avLst/>
                <a:gdLst>
                  <a:gd name="T0" fmla="*/ 1 w 43"/>
                  <a:gd name="T1" fmla="*/ 0 h 34"/>
                  <a:gd name="T2" fmla="*/ 0 w 43"/>
                  <a:gd name="T3" fmla="*/ 1 h 34"/>
                  <a:gd name="T4" fmla="*/ 2 w 43"/>
                  <a:gd name="T5" fmla="*/ 2 h 34"/>
                  <a:gd name="T6" fmla="*/ 2 w 43"/>
                  <a:gd name="T7" fmla="*/ 1 h 34"/>
                  <a:gd name="T8" fmla="*/ 1 w 43"/>
                  <a:gd name="T9" fmla="*/ 0 h 34"/>
                  <a:gd name="T10" fmla="*/ 0 60000 65536"/>
                  <a:gd name="T11" fmla="*/ 0 60000 65536"/>
                  <a:gd name="T12" fmla="*/ 0 60000 65536"/>
                  <a:gd name="T13" fmla="*/ 0 60000 65536"/>
                  <a:gd name="T14" fmla="*/ 0 60000 65536"/>
                  <a:gd name="T15" fmla="*/ 0 w 43"/>
                  <a:gd name="T16" fmla="*/ 0 h 34"/>
                  <a:gd name="T17" fmla="*/ 43 w 43"/>
                  <a:gd name="T18" fmla="*/ 34 h 34"/>
                </a:gdLst>
                <a:ahLst/>
                <a:cxnLst>
                  <a:cxn ang="T10">
                    <a:pos x="T0" y="T1"/>
                  </a:cxn>
                  <a:cxn ang="T11">
                    <a:pos x="T2" y="T3"/>
                  </a:cxn>
                  <a:cxn ang="T12">
                    <a:pos x="T4" y="T5"/>
                  </a:cxn>
                  <a:cxn ang="T13">
                    <a:pos x="T6" y="T7"/>
                  </a:cxn>
                  <a:cxn ang="T14">
                    <a:pos x="T8" y="T9"/>
                  </a:cxn>
                </a:cxnLst>
                <a:rect l="T15" t="T16" r="T17" b="T18"/>
                <a:pathLst>
                  <a:path w="43" h="34">
                    <a:moveTo>
                      <a:pt x="9" y="0"/>
                    </a:moveTo>
                    <a:lnTo>
                      <a:pt x="0" y="20"/>
                    </a:lnTo>
                    <a:lnTo>
                      <a:pt x="34" y="34"/>
                    </a:lnTo>
                    <a:lnTo>
                      <a:pt x="43" y="15"/>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3" name="Freeform 990"/>
              <p:cNvSpPr>
                <a:spLocks/>
              </p:cNvSpPr>
              <p:nvPr/>
            </p:nvSpPr>
            <p:spPr bwMode="auto">
              <a:xfrm>
                <a:off x="2063" y="1531"/>
                <a:ext cx="31" cy="20"/>
              </a:xfrm>
              <a:custGeom>
                <a:avLst/>
                <a:gdLst>
                  <a:gd name="T0" fmla="*/ 0 w 63"/>
                  <a:gd name="T1" fmla="*/ 0 h 39"/>
                  <a:gd name="T2" fmla="*/ 0 w 63"/>
                  <a:gd name="T3" fmla="*/ 1 h 39"/>
                  <a:gd name="T4" fmla="*/ 1 w 63"/>
                  <a:gd name="T5" fmla="*/ 2 h 39"/>
                  <a:gd name="T6" fmla="*/ 1 w 63"/>
                  <a:gd name="T7" fmla="*/ 1 h 39"/>
                  <a:gd name="T8" fmla="*/ 0 w 63"/>
                  <a:gd name="T9" fmla="*/ 0 h 39"/>
                  <a:gd name="T10" fmla="*/ 0 60000 65536"/>
                  <a:gd name="T11" fmla="*/ 0 60000 65536"/>
                  <a:gd name="T12" fmla="*/ 0 60000 65536"/>
                  <a:gd name="T13" fmla="*/ 0 60000 65536"/>
                  <a:gd name="T14" fmla="*/ 0 60000 65536"/>
                  <a:gd name="T15" fmla="*/ 0 w 63"/>
                  <a:gd name="T16" fmla="*/ 0 h 39"/>
                  <a:gd name="T17" fmla="*/ 63 w 63"/>
                  <a:gd name="T18" fmla="*/ 39 h 39"/>
                </a:gdLst>
                <a:ahLst/>
                <a:cxnLst>
                  <a:cxn ang="T10">
                    <a:pos x="T0" y="T1"/>
                  </a:cxn>
                  <a:cxn ang="T11">
                    <a:pos x="T2" y="T3"/>
                  </a:cxn>
                  <a:cxn ang="T12">
                    <a:pos x="T4" y="T5"/>
                  </a:cxn>
                  <a:cxn ang="T13">
                    <a:pos x="T6" y="T7"/>
                  </a:cxn>
                  <a:cxn ang="T14">
                    <a:pos x="T8" y="T9"/>
                  </a:cxn>
                </a:cxnLst>
                <a:rect l="T15" t="T16" r="T17" b="T18"/>
                <a:pathLst>
                  <a:path w="63" h="39">
                    <a:moveTo>
                      <a:pt x="7" y="0"/>
                    </a:moveTo>
                    <a:lnTo>
                      <a:pt x="0" y="19"/>
                    </a:lnTo>
                    <a:lnTo>
                      <a:pt x="56" y="39"/>
                    </a:lnTo>
                    <a:lnTo>
                      <a:pt x="63" y="19"/>
                    </a:lnTo>
                    <a:lnTo>
                      <a:pt x="7"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4" name="Freeform 991"/>
              <p:cNvSpPr>
                <a:spLocks/>
              </p:cNvSpPr>
              <p:nvPr/>
            </p:nvSpPr>
            <p:spPr bwMode="auto">
              <a:xfrm>
                <a:off x="2091" y="1540"/>
                <a:ext cx="26" cy="16"/>
              </a:xfrm>
              <a:custGeom>
                <a:avLst/>
                <a:gdLst>
                  <a:gd name="T0" fmla="*/ 0 w 53"/>
                  <a:gd name="T1" fmla="*/ 0 h 32"/>
                  <a:gd name="T2" fmla="*/ 0 w 53"/>
                  <a:gd name="T3" fmla="*/ 1 h 32"/>
                  <a:gd name="T4" fmla="*/ 1 w 53"/>
                  <a:gd name="T5" fmla="*/ 1 h 32"/>
                  <a:gd name="T6" fmla="*/ 1 w 53"/>
                  <a:gd name="T7" fmla="*/ 1 h 32"/>
                  <a:gd name="T8" fmla="*/ 0 w 53"/>
                  <a:gd name="T9" fmla="*/ 0 h 32"/>
                  <a:gd name="T10" fmla="*/ 0 60000 65536"/>
                  <a:gd name="T11" fmla="*/ 0 60000 65536"/>
                  <a:gd name="T12" fmla="*/ 0 60000 65536"/>
                  <a:gd name="T13" fmla="*/ 0 60000 65536"/>
                  <a:gd name="T14" fmla="*/ 0 60000 65536"/>
                  <a:gd name="T15" fmla="*/ 0 w 53"/>
                  <a:gd name="T16" fmla="*/ 0 h 32"/>
                  <a:gd name="T17" fmla="*/ 53 w 53"/>
                  <a:gd name="T18" fmla="*/ 32 h 32"/>
                </a:gdLst>
                <a:ahLst/>
                <a:cxnLst>
                  <a:cxn ang="T10">
                    <a:pos x="T0" y="T1"/>
                  </a:cxn>
                  <a:cxn ang="T11">
                    <a:pos x="T2" y="T3"/>
                  </a:cxn>
                  <a:cxn ang="T12">
                    <a:pos x="T4" y="T5"/>
                  </a:cxn>
                  <a:cxn ang="T13">
                    <a:pos x="T6" y="T7"/>
                  </a:cxn>
                  <a:cxn ang="T14">
                    <a:pos x="T8" y="T9"/>
                  </a:cxn>
                </a:cxnLst>
                <a:rect l="T15" t="T16" r="T17" b="T18"/>
                <a:pathLst>
                  <a:path w="53" h="32">
                    <a:moveTo>
                      <a:pt x="6" y="0"/>
                    </a:moveTo>
                    <a:lnTo>
                      <a:pt x="0" y="21"/>
                    </a:lnTo>
                    <a:lnTo>
                      <a:pt x="47" y="32"/>
                    </a:lnTo>
                    <a:lnTo>
                      <a:pt x="53" y="10"/>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5" name="Freeform 992"/>
              <p:cNvSpPr>
                <a:spLocks/>
              </p:cNvSpPr>
              <p:nvPr/>
            </p:nvSpPr>
            <p:spPr bwMode="auto">
              <a:xfrm>
                <a:off x="2115" y="1546"/>
                <a:ext cx="29" cy="18"/>
              </a:xfrm>
              <a:custGeom>
                <a:avLst/>
                <a:gdLst>
                  <a:gd name="T0" fmla="*/ 0 w 59"/>
                  <a:gd name="T1" fmla="*/ 0 h 36"/>
                  <a:gd name="T2" fmla="*/ 0 w 59"/>
                  <a:gd name="T3" fmla="*/ 1 h 36"/>
                  <a:gd name="T4" fmla="*/ 1 w 59"/>
                  <a:gd name="T5" fmla="*/ 2 h 36"/>
                  <a:gd name="T6" fmla="*/ 1 w 59"/>
                  <a:gd name="T7" fmla="*/ 1 h 36"/>
                  <a:gd name="T8" fmla="*/ 0 w 59"/>
                  <a:gd name="T9" fmla="*/ 0 h 36"/>
                  <a:gd name="T10" fmla="*/ 0 60000 65536"/>
                  <a:gd name="T11" fmla="*/ 0 60000 65536"/>
                  <a:gd name="T12" fmla="*/ 0 60000 65536"/>
                  <a:gd name="T13" fmla="*/ 0 60000 65536"/>
                  <a:gd name="T14" fmla="*/ 0 60000 65536"/>
                  <a:gd name="T15" fmla="*/ 0 w 59"/>
                  <a:gd name="T16" fmla="*/ 0 h 36"/>
                  <a:gd name="T17" fmla="*/ 59 w 59"/>
                  <a:gd name="T18" fmla="*/ 36 h 36"/>
                </a:gdLst>
                <a:ahLst/>
                <a:cxnLst>
                  <a:cxn ang="T10">
                    <a:pos x="T0" y="T1"/>
                  </a:cxn>
                  <a:cxn ang="T11">
                    <a:pos x="T2" y="T3"/>
                  </a:cxn>
                  <a:cxn ang="T12">
                    <a:pos x="T4" y="T5"/>
                  </a:cxn>
                  <a:cxn ang="T13">
                    <a:pos x="T6" y="T7"/>
                  </a:cxn>
                  <a:cxn ang="T14">
                    <a:pos x="T8" y="T9"/>
                  </a:cxn>
                </a:cxnLst>
                <a:rect l="T15" t="T16" r="T17" b="T18"/>
                <a:pathLst>
                  <a:path w="59" h="36">
                    <a:moveTo>
                      <a:pt x="6" y="0"/>
                    </a:moveTo>
                    <a:lnTo>
                      <a:pt x="0" y="20"/>
                    </a:lnTo>
                    <a:lnTo>
                      <a:pt x="54" y="36"/>
                    </a:lnTo>
                    <a:lnTo>
                      <a:pt x="59" y="16"/>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6" name="Freeform 993"/>
              <p:cNvSpPr>
                <a:spLocks/>
              </p:cNvSpPr>
              <p:nvPr/>
            </p:nvSpPr>
            <p:spPr bwMode="auto">
              <a:xfrm>
                <a:off x="2142" y="1554"/>
                <a:ext cx="17" cy="14"/>
              </a:xfrm>
              <a:custGeom>
                <a:avLst/>
                <a:gdLst>
                  <a:gd name="T0" fmla="*/ 1 w 34"/>
                  <a:gd name="T1" fmla="*/ 0 h 27"/>
                  <a:gd name="T2" fmla="*/ 0 w 34"/>
                  <a:gd name="T3" fmla="*/ 1 h 27"/>
                  <a:gd name="T4" fmla="*/ 1 w 34"/>
                  <a:gd name="T5" fmla="*/ 1 h 27"/>
                  <a:gd name="T6" fmla="*/ 2 w 34"/>
                  <a:gd name="T7" fmla="*/ 1 h 27"/>
                  <a:gd name="T8" fmla="*/ 1 w 34"/>
                  <a:gd name="T9" fmla="*/ 0 h 27"/>
                  <a:gd name="T10" fmla="*/ 0 60000 65536"/>
                  <a:gd name="T11" fmla="*/ 0 60000 65536"/>
                  <a:gd name="T12" fmla="*/ 0 60000 65536"/>
                  <a:gd name="T13" fmla="*/ 0 60000 65536"/>
                  <a:gd name="T14" fmla="*/ 0 60000 65536"/>
                  <a:gd name="T15" fmla="*/ 0 w 34"/>
                  <a:gd name="T16" fmla="*/ 0 h 27"/>
                  <a:gd name="T17" fmla="*/ 34 w 34"/>
                  <a:gd name="T18" fmla="*/ 27 h 27"/>
                </a:gdLst>
                <a:ahLst/>
                <a:cxnLst>
                  <a:cxn ang="T10">
                    <a:pos x="T0" y="T1"/>
                  </a:cxn>
                  <a:cxn ang="T11">
                    <a:pos x="T2" y="T3"/>
                  </a:cxn>
                  <a:cxn ang="T12">
                    <a:pos x="T4" y="T5"/>
                  </a:cxn>
                  <a:cxn ang="T13">
                    <a:pos x="T6" y="T7"/>
                  </a:cxn>
                  <a:cxn ang="T14">
                    <a:pos x="T8" y="T9"/>
                  </a:cxn>
                </a:cxnLst>
                <a:rect l="T15" t="T16" r="T17" b="T18"/>
                <a:pathLst>
                  <a:path w="34" h="27">
                    <a:moveTo>
                      <a:pt x="5" y="0"/>
                    </a:moveTo>
                    <a:lnTo>
                      <a:pt x="0" y="20"/>
                    </a:lnTo>
                    <a:lnTo>
                      <a:pt x="29" y="27"/>
                    </a:lnTo>
                    <a:lnTo>
                      <a:pt x="34" y="8"/>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7" name="Freeform 994"/>
              <p:cNvSpPr>
                <a:spLocks/>
              </p:cNvSpPr>
              <p:nvPr/>
            </p:nvSpPr>
            <p:spPr bwMode="auto">
              <a:xfrm>
                <a:off x="2156" y="1557"/>
                <a:ext cx="12" cy="12"/>
              </a:xfrm>
              <a:custGeom>
                <a:avLst/>
                <a:gdLst>
                  <a:gd name="T0" fmla="*/ 1 w 23"/>
                  <a:gd name="T1" fmla="*/ 0 h 25"/>
                  <a:gd name="T2" fmla="*/ 0 w 23"/>
                  <a:gd name="T3" fmla="*/ 0 h 25"/>
                  <a:gd name="T4" fmla="*/ 1 w 23"/>
                  <a:gd name="T5" fmla="*/ 0 h 25"/>
                  <a:gd name="T6" fmla="*/ 1 w 23"/>
                  <a:gd name="T7" fmla="*/ 0 h 25"/>
                  <a:gd name="T8" fmla="*/ 1 w 23"/>
                  <a:gd name="T9" fmla="*/ 0 h 25"/>
                  <a:gd name="T10" fmla="*/ 0 60000 65536"/>
                  <a:gd name="T11" fmla="*/ 0 60000 65536"/>
                  <a:gd name="T12" fmla="*/ 0 60000 65536"/>
                  <a:gd name="T13" fmla="*/ 0 60000 65536"/>
                  <a:gd name="T14" fmla="*/ 0 60000 65536"/>
                  <a:gd name="T15" fmla="*/ 0 w 23"/>
                  <a:gd name="T16" fmla="*/ 0 h 25"/>
                  <a:gd name="T17" fmla="*/ 23 w 23"/>
                  <a:gd name="T18" fmla="*/ 25 h 25"/>
                </a:gdLst>
                <a:ahLst/>
                <a:cxnLst>
                  <a:cxn ang="T10">
                    <a:pos x="T0" y="T1"/>
                  </a:cxn>
                  <a:cxn ang="T11">
                    <a:pos x="T2" y="T3"/>
                  </a:cxn>
                  <a:cxn ang="T12">
                    <a:pos x="T4" y="T5"/>
                  </a:cxn>
                  <a:cxn ang="T13">
                    <a:pos x="T6" y="T7"/>
                  </a:cxn>
                  <a:cxn ang="T14">
                    <a:pos x="T8" y="T9"/>
                  </a:cxn>
                </a:cxnLst>
                <a:rect l="T15" t="T16" r="T17" b="T18"/>
                <a:pathLst>
                  <a:path w="23" h="25">
                    <a:moveTo>
                      <a:pt x="3" y="0"/>
                    </a:moveTo>
                    <a:lnTo>
                      <a:pt x="0" y="21"/>
                    </a:lnTo>
                    <a:lnTo>
                      <a:pt x="20" y="25"/>
                    </a:lnTo>
                    <a:lnTo>
                      <a:pt x="23"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8" name="Freeform 995"/>
              <p:cNvSpPr>
                <a:spLocks/>
              </p:cNvSpPr>
              <p:nvPr/>
            </p:nvSpPr>
            <p:spPr bwMode="auto">
              <a:xfrm>
                <a:off x="2166" y="1559"/>
                <a:ext cx="53" cy="19"/>
              </a:xfrm>
              <a:custGeom>
                <a:avLst/>
                <a:gdLst>
                  <a:gd name="T0" fmla="*/ 1 w 105"/>
                  <a:gd name="T1" fmla="*/ 0 h 40"/>
                  <a:gd name="T2" fmla="*/ 0 w 105"/>
                  <a:gd name="T3" fmla="*/ 0 h 40"/>
                  <a:gd name="T4" fmla="*/ 4 w 105"/>
                  <a:gd name="T5" fmla="*/ 1 h 40"/>
                  <a:gd name="T6" fmla="*/ 4 w 105"/>
                  <a:gd name="T7" fmla="*/ 0 h 40"/>
                  <a:gd name="T8" fmla="*/ 1 w 105"/>
                  <a:gd name="T9" fmla="*/ 0 h 40"/>
                  <a:gd name="T10" fmla="*/ 0 60000 65536"/>
                  <a:gd name="T11" fmla="*/ 0 60000 65536"/>
                  <a:gd name="T12" fmla="*/ 0 60000 65536"/>
                  <a:gd name="T13" fmla="*/ 0 60000 65536"/>
                  <a:gd name="T14" fmla="*/ 0 60000 65536"/>
                  <a:gd name="T15" fmla="*/ 0 w 105"/>
                  <a:gd name="T16" fmla="*/ 0 h 40"/>
                  <a:gd name="T17" fmla="*/ 105 w 105"/>
                  <a:gd name="T18" fmla="*/ 40 h 40"/>
                </a:gdLst>
                <a:ahLst/>
                <a:cxnLst>
                  <a:cxn ang="T10">
                    <a:pos x="T0" y="T1"/>
                  </a:cxn>
                  <a:cxn ang="T11">
                    <a:pos x="T2" y="T3"/>
                  </a:cxn>
                  <a:cxn ang="T12">
                    <a:pos x="T4" y="T5"/>
                  </a:cxn>
                  <a:cxn ang="T13">
                    <a:pos x="T6" y="T7"/>
                  </a:cxn>
                  <a:cxn ang="T14">
                    <a:pos x="T8" y="T9"/>
                  </a:cxn>
                </a:cxnLst>
                <a:rect l="T15" t="T16" r="T17" b="T18"/>
                <a:pathLst>
                  <a:path w="105" h="40">
                    <a:moveTo>
                      <a:pt x="3" y="0"/>
                    </a:moveTo>
                    <a:lnTo>
                      <a:pt x="0" y="22"/>
                    </a:lnTo>
                    <a:lnTo>
                      <a:pt x="102" y="40"/>
                    </a:lnTo>
                    <a:lnTo>
                      <a:pt x="105" y="18"/>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9" name="Freeform 996"/>
              <p:cNvSpPr>
                <a:spLocks/>
              </p:cNvSpPr>
              <p:nvPr/>
            </p:nvSpPr>
            <p:spPr bwMode="auto">
              <a:xfrm>
                <a:off x="2217" y="1569"/>
                <a:ext cx="6" cy="10"/>
              </a:xfrm>
              <a:custGeom>
                <a:avLst/>
                <a:gdLst>
                  <a:gd name="T0" fmla="*/ 1 w 12"/>
                  <a:gd name="T1" fmla="*/ 0 h 22"/>
                  <a:gd name="T2" fmla="*/ 0 w 12"/>
                  <a:gd name="T3" fmla="*/ 0 h 22"/>
                  <a:gd name="T4" fmla="*/ 1 w 12"/>
                  <a:gd name="T5" fmla="*/ 0 h 22"/>
                  <a:gd name="T6" fmla="*/ 1 w 12"/>
                  <a:gd name="T7" fmla="*/ 0 h 22"/>
                  <a:gd name="T8" fmla="*/ 1 w 12"/>
                  <a:gd name="T9" fmla="*/ 0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5" y="0"/>
                    </a:moveTo>
                    <a:lnTo>
                      <a:pt x="0" y="20"/>
                    </a:lnTo>
                    <a:lnTo>
                      <a:pt x="7" y="22"/>
                    </a:lnTo>
                    <a:lnTo>
                      <a:pt x="12" y="2"/>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0" name="Freeform 997"/>
              <p:cNvSpPr>
                <a:spLocks/>
              </p:cNvSpPr>
              <p:nvPr/>
            </p:nvSpPr>
            <p:spPr bwMode="auto">
              <a:xfrm>
                <a:off x="2220" y="1569"/>
                <a:ext cx="6" cy="11"/>
              </a:xfrm>
              <a:custGeom>
                <a:avLst/>
                <a:gdLst>
                  <a:gd name="T0" fmla="*/ 0 w 13"/>
                  <a:gd name="T1" fmla="*/ 0 h 21"/>
                  <a:gd name="T2" fmla="*/ 0 w 13"/>
                  <a:gd name="T3" fmla="*/ 1 h 21"/>
                  <a:gd name="T4" fmla="*/ 0 w 13"/>
                  <a:gd name="T5" fmla="*/ 1 h 21"/>
                  <a:gd name="T6" fmla="*/ 0 w 13"/>
                  <a:gd name="T7" fmla="*/ 1 h 21"/>
                  <a:gd name="T8" fmla="*/ 0 w 13"/>
                  <a:gd name="T9" fmla="*/ 0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9" y="0"/>
                    </a:moveTo>
                    <a:lnTo>
                      <a:pt x="0" y="20"/>
                    </a:lnTo>
                    <a:lnTo>
                      <a:pt x="4" y="21"/>
                    </a:lnTo>
                    <a:lnTo>
                      <a:pt x="13" y="2"/>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1" name="Freeform 998"/>
              <p:cNvSpPr>
                <a:spLocks/>
              </p:cNvSpPr>
              <p:nvPr/>
            </p:nvSpPr>
            <p:spPr bwMode="auto">
              <a:xfrm>
                <a:off x="2220" y="1569"/>
                <a:ext cx="6" cy="11"/>
              </a:xfrm>
              <a:custGeom>
                <a:avLst/>
                <a:gdLst>
                  <a:gd name="T0" fmla="*/ 0 w 13"/>
                  <a:gd name="T1" fmla="*/ 0 h 21"/>
                  <a:gd name="T2" fmla="*/ 0 w 13"/>
                  <a:gd name="T3" fmla="*/ 1 h 21"/>
                  <a:gd name="T4" fmla="*/ 0 w 13"/>
                  <a:gd name="T5" fmla="*/ 1 h 21"/>
                  <a:gd name="T6" fmla="*/ 0 w 13"/>
                  <a:gd name="T7" fmla="*/ 1 h 21"/>
                  <a:gd name="T8" fmla="*/ 0 w 13"/>
                  <a:gd name="T9" fmla="*/ 0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9" y="0"/>
                    </a:moveTo>
                    <a:lnTo>
                      <a:pt x="0" y="20"/>
                    </a:lnTo>
                    <a:lnTo>
                      <a:pt x="4" y="21"/>
                    </a:lnTo>
                    <a:lnTo>
                      <a:pt x="13" y="2"/>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2" name="Freeform 999"/>
              <p:cNvSpPr>
                <a:spLocks/>
              </p:cNvSpPr>
              <p:nvPr/>
            </p:nvSpPr>
            <p:spPr bwMode="auto">
              <a:xfrm>
                <a:off x="2223" y="1568"/>
                <a:ext cx="12" cy="11"/>
              </a:xfrm>
              <a:custGeom>
                <a:avLst/>
                <a:gdLst>
                  <a:gd name="T0" fmla="*/ 0 w 24"/>
                  <a:gd name="T1" fmla="*/ 0 h 24"/>
                  <a:gd name="T2" fmla="*/ 1 w 24"/>
                  <a:gd name="T3" fmla="*/ 0 h 24"/>
                  <a:gd name="T4" fmla="*/ 1 w 24"/>
                  <a:gd name="T5" fmla="*/ 0 h 24"/>
                  <a:gd name="T6" fmla="*/ 1 w 24"/>
                  <a:gd name="T7" fmla="*/ 0 h 24"/>
                  <a:gd name="T8" fmla="*/ 0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0" y="2"/>
                    </a:moveTo>
                    <a:lnTo>
                      <a:pt x="2" y="24"/>
                    </a:lnTo>
                    <a:lnTo>
                      <a:pt x="24" y="22"/>
                    </a:lnTo>
                    <a:lnTo>
                      <a:pt x="22" y="0"/>
                    </a:lnTo>
                    <a:lnTo>
                      <a:pt x="0" y="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3" name="Freeform 1000"/>
              <p:cNvSpPr>
                <a:spLocks/>
              </p:cNvSpPr>
              <p:nvPr/>
            </p:nvSpPr>
            <p:spPr bwMode="auto">
              <a:xfrm>
                <a:off x="2234" y="1564"/>
                <a:ext cx="50" cy="14"/>
              </a:xfrm>
              <a:custGeom>
                <a:avLst/>
                <a:gdLst>
                  <a:gd name="T0" fmla="*/ 0 w 101"/>
                  <a:gd name="T1" fmla="*/ 0 h 29"/>
                  <a:gd name="T2" fmla="*/ 0 w 101"/>
                  <a:gd name="T3" fmla="*/ 0 h 29"/>
                  <a:gd name="T4" fmla="*/ 3 w 101"/>
                  <a:gd name="T5" fmla="*/ 0 h 29"/>
                  <a:gd name="T6" fmla="*/ 3 w 101"/>
                  <a:gd name="T7" fmla="*/ 0 h 29"/>
                  <a:gd name="T8" fmla="*/ 0 w 101"/>
                  <a:gd name="T9" fmla="*/ 0 h 29"/>
                  <a:gd name="T10" fmla="*/ 0 60000 65536"/>
                  <a:gd name="T11" fmla="*/ 0 60000 65536"/>
                  <a:gd name="T12" fmla="*/ 0 60000 65536"/>
                  <a:gd name="T13" fmla="*/ 0 60000 65536"/>
                  <a:gd name="T14" fmla="*/ 0 60000 65536"/>
                  <a:gd name="T15" fmla="*/ 0 w 101"/>
                  <a:gd name="T16" fmla="*/ 0 h 29"/>
                  <a:gd name="T17" fmla="*/ 101 w 101"/>
                  <a:gd name="T18" fmla="*/ 29 h 29"/>
                </a:gdLst>
                <a:ahLst/>
                <a:cxnLst>
                  <a:cxn ang="T10">
                    <a:pos x="T0" y="T1"/>
                  </a:cxn>
                  <a:cxn ang="T11">
                    <a:pos x="T2" y="T3"/>
                  </a:cxn>
                  <a:cxn ang="T12">
                    <a:pos x="T4" y="T5"/>
                  </a:cxn>
                  <a:cxn ang="T13">
                    <a:pos x="T6" y="T7"/>
                  </a:cxn>
                  <a:cxn ang="T14">
                    <a:pos x="T8" y="T9"/>
                  </a:cxn>
                </a:cxnLst>
                <a:rect l="T15" t="T16" r="T17" b="T18"/>
                <a:pathLst>
                  <a:path w="101" h="29">
                    <a:moveTo>
                      <a:pt x="0" y="7"/>
                    </a:moveTo>
                    <a:lnTo>
                      <a:pt x="2" y="29"/>
                    </a:lnTo>
                    <a:lnTo>
                      <a:pt x="101" y="22"/>
                    </a:lnTo>
                    <a:lnTo>
                      <a:pt x="99" y="0"/>
                    </a:lnTo>
                    <a:lnTo>
                      <a:pt x="0" y="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4" name="Freeform 1001"/>
              <p:cNvSpPr>
                <a:spLocks/>
              </p:cNvSpPr>
              <p:nvPr/>
            </p:nvSpPr>
            <p:spPr bwMode="auto">
              <a:xfrm>
                <a:off x="2282" y="1564"/>
                <a:ext cx="7" cy="12"/>
              </a:xfrm>
              <a:custGeom>
                <a:avLst/>
                <a:gdLst>
                  <a:gd name="T0" fmla="*/ 1 w 13"/>
                  <a:gd name="T1" fmla="*/ 0 h 23"/>
                  <a:gd name="T2" fmla="*/ 0 w 13"/>
                  <a:gd name="T3" fmla="*/ 1 h 23"/>
                  <a:gd name="T4" fmla="*/ 1 w 13"/>
                  <a:gd name="T5" fmla="*/ 1 h 23"/>
                  <a:gd name="T6" fmla="*/ 1 w 13"/>
                  <a:gd name="T7" fmla="*/ 1 h 23"/>
                  <a:gd name="T8" fmla="*/ 1 w 13"/>
                  <a:gd name="T9" fmla="*/ 0 h 23"/>
                  <a:gd name="T10" fmla="*/ 0 60000 65536"/>
                  <a:gd name="T11" fmla="*/ 0 60000 65536"/>
                  <a:gd name="T12" fmla="*/ 0 60000 65536"/>
                  <a:gd name="T13" fmla="*/ 0 60000 65536"/>
                  <a:gd name="T14" fmla="*/ 0 60000 65536"/>
                  <a:gd name="T15" fmla="*/ 0 w 13"/>
                  <a:gd name="T16" fmla="*/ 0 h 23"/>
                  <a:gd name="T17" fmla="*/ 13 w 13"/>
                  <a:gd name="T18" fmla="*/ 23 h 23"/>
                </a:gdLst>
                <a:ahLst/>
                <a:cxnLst>
                  <a:cxn ang="T10">
                    <a:pos x="T0" y="T1"/>
                  </a:cxn>
                  <a:cxn ang="T11">
                    <a:pos x="T2" y="T3"/>
                  </a:cxn>
                  <a:cxn ang="T12">
                    <a:pos x="T4" y="T5"/>
                  </a:cxn>
                  <a:cxn ang="T13">
                    <a:pos x="T6" y="T7"/>
                  </a:cxn>
                  <a:cxn ang="T14">
                    <a:pos x="T8" y="T9"/>
                  </a:cxn>
                </a:cxnLst>
                <a:rect l="T15" t="T16" r="T17" b="T18"/>
                <a:pathLst>
                  <a:path w="13" h="23">
                    <a:moveTo>
                      <a:pt x="4" y="0"/>
                    </a:moveTo>
                    <a:lnTo>
                      <a:pt x="0" y="22"/>
                    </a:lnTo>
                    <a:lnTo>
                      <a:pt x="9" y="23"/>
                    </a:lnTo>
                    <a:lnTo>
                      <a:pt x="13" y="2"/>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5" name="Freeform 1002"/>
              <p:cNvSpPr>
                <a:spLocks/>
              </p:cNvSpPr>
              <p:nvPr/>
            </p:nvSpPr>
            <p:spPr bwMode="auto">
              <a:xfrm>
                <a:off x="2286" y="1561"/>
                <a:ext cx="12" cy="14"/>
              </a:xfrm>
              <a:custGeom>
                <a:avLst/>
                <a:gdLst>
                  <a:gd name="T0" fmla="*/ 0 w 24"/>
                  <a:gd name="T1" fmla="*/ 1 h 27"/>
                  <a:gd name="T2" fmla="*/ 1 w 24"/>
                  <a:gd name="T3" fmla="*/ 1 h 27"/>
                  <a:gd name="T4" fmla="*/ 1 w 24"/>
                  <a:gd name="T5" fmla="*/ 1 h 27"/>
                  <a:gd name="T6" fmla="*/ 1 w 24"/>
                  <a:gd name="T7" fmla="*/ 0 h 27"/>
                  <a:gd name="T8" fmla="*/ 0 w 24"/>
                  <a:gd name="T9" fmla="*/ 1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7"/>
                    </a:moveTo>
                    <a:lnTo>
                      <a:pt x="9" y="27"/>
                    </a:lnTo>
                    <a:lnTo>
                      <a:pt x="24" y="19"/>
                    </a:lnTo>
                    <a:lnTo>
                      <a:pt x="15" y="0"/>
                    </a:lnTo>
                    <a:lnTo>
                      <a:pt x="0" y="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6" name="Freeform 1003"/>
              <p:cNvSpPr>
                <a:spLocks/>
              </p:cNvSpPr>
              <p:nvPr/>
            </p:nvSpPr>
            <p:spPr bwMode="auto">
              <a:xfrm>
                <a:off x="2294" y="1550"/>
                <a:ext cx="42" cy="21"/>
              </a:xfrm>
              <a:custGeom>
                <a:avLst/>
                <a:gdLst>
                  <a:gd name="T0" fmla="*/ 0 w 85"/>
                  <a:gd name="T1" fmla="*/ 0 h 43"/>
                  <a:gd name="T2" fmla="*/ 0 w 85"/>
                  <a:gd name="T3" fmla="*/ 1 h 43"/>
                  <a:gd name="T4" fmla="*/ 2 w 85"/>
                  <a:gd name="T5" fmla="*/ 0 h 43"/>
                  <a:gd name="T6" fmla="*/ 2 w 85"/>
                  <a:gd name="T7" fmla="*/ 0 h 43"/>
                  <a:gd name="T8" fmla="*/ 0 w 85"/>
                  <a:gd name="T9" fmla="*/ 0 h 43"/>
                  <a:gd name="T10" fmla="*/ 0 60000 65536"/>
                  <a:gd name="T11" fmla="*/ 0 60000 65536"/>
                  <a:gd name="T12" fmla="*/ 0 60000 65536"/>
                  <a:gd name="T13" fmla="*/ 0 60000 65536"/>
                  <a:gd name="T14" fmla="*/ 0 60000 65536"/>
                  <a:gd name="T15" fmla="*/ 0 w 85"/>
                  <a:gd name="T16" fmla="*/ 0 h 43"/>
                  <a:gd name="T17" fmla="*/ 85 w 85"/>
                  <a:gd name="T18" fmla="*/ 43 h 43"/>
                </a:gdLst>
                <a:ahLst/>
                <a:cxnLst>
                  <a:cxn ang="T10">
                    <a:pos x="T0" y="T1"/>
                  </a:cxn>
                  <a:cxn ang="T11">
                    <a:pos x="T2" y="T3"/>
                  </a:cxn>
                  <a:cxn ang="T12">
                    <a:pos x="T4" y="T5"/>
                  </a:cxn>
                  <a:cxn ang="T13">
                    <a:pos x="T6" y="T7"/>
                  </a:cxn>
                  <a:cxn ang="T14">
                    <a:pos x="T8" y="T9"/>
                  </a:cxn>
                </a:cxnLst>
                <a:rect l="T15" t="T16" r="T17" b="T18"/>
                <a:pathLst>
                  <a:path w="85" h="43">
                    <a:moveTo>
                      <a:pt x="0" y="24"/>
                    </a:moveTo>
                    <a:lnTo>
                      <a:pt x="6" y="43"/>
                    </a:lnTo>
                    <a:lnTo>
                      <a:pt x="85" y="20"/>
                    </a:lnTo>
                    <a:lnTo>
                      <a:pt x="79" y="0"/>
                    </a:lnTo>
                    <a:lnTo>
                      <a:pt x="0" y="2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7" name="Freeform 1004"/>
              <p:cNvSpPr>
                <a:spLocks/>
              </p:cNvSpPr>
              <p:nvPr/>
            </p:nvSpPr>
            <p:spPr bwMode="auto">
              <a:xfrm>
                <a:off x="2333" y="1542"/>
                <a:ext cx="22" cy="18"/>
              </a:xfrm>
              <a:custGeom>
                <a:avLst/>
                <a:gdLst>
                  <a:gd name="T0" fmla="*/ 0 w 44"/>
                  <a:gd name="T1" fmla="*/ 1 h 36"/>
                  <a:gd name="T2" fmla="*/ 1 w 44"/>
                  <a:gd name="T3" fmla="*/ 2 h 36"/>
                  <a:gd name="T4" fmla="*/ 2 w 44"/>
                  <a:gd name="T5" fmla="*/ 1 h 36"/>
                  <a:gd name="T6" fmla="*/ 2 w 44"/>
                  <a:gd name="T7" fmla="*/ 0 h 36"/>
                  <a:gd name="T8" fmla="*/ 0 w 44"/>
                  <a:gd name="T9" fmla="*/ 1 h 36"/>
                  <a:gd name="T10" fmla="*/ 0 60000 65536"/>
                  <a:gd name="T11" fmla="*/ 0 60000 65536"/>
                  <a:gd name="T12" fmla="*/ 0 60000 65536"/>
                  <a:gd name="T13" fmla="*/ 0 60000 65536"/>
                  <a:gd name="T14" fmla="*/ 0 60000 65536"/>
                  <a:gd name="T15" fmla="*/ 0 w 44"/>
                  <a:gd name="T16" fmla="*/ 0 h 36"/>
                  <a:gd name="T17" fmla="*/ 44 w 44"/>
                  <a:gd name="T18" fmla="*/ 36 h 36"/>
                </a:gdLst>
                <a:ahLst/>
                <a:cxnLst>
                  <a:cxn ang="T10">
                    <a:pos x="T0" y="T1"/>
                  </a:cxn>
                  <a:cxn ang="T11">
                    <a:pos x="T2" y="T3"/>
                  </a:cxn>
                  <a:cxn ang="T12">
                    <a:pos x="T4" y="T5"/>
                  </a:cxn>
                  <a:cxn ang="T13">
                    <a:pos x="T6" y="T7"/>
                  </a:cxn>
                  <a:cxn ang="T14">
                    <a:pos x="T8" y="T9"/>
                  </a:cxn>
                </a:cxnLst>
                <a:rect l="T15" t="T16" r="T17" b="T18"/>
                <a:pathLst>
                  <a:path w="44" h="36">
                    <a:moveTo>
                      <a:pt x="0" y="16"/>
                    </a:moveTo>
                    <a:lnTo>
                      <a:pt x="9" y="36"/>
                    </a:lnTo>
                    <a:lnTo>
                      <a:pt x="44" y="20"/>
                    </a:lnTo>
                    <a:lnTo>
                      <a:pt x="35" y="0"/>
                    </a:lnTo>
                    <a:lnTo>
                      <a:pt x="0" y="1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8" name="Freeform 1005"/>
              <p:cNvSpPr>
                <a:spLocks/>
              </p:cNvSpPr>
              <p:nvPr/>
            </p:nvSpPr>
            <p:spPr bwMode="auto">
              <a:xfrm>
                <a:off x="2350" y="1527"/>
                <a:ext cx="29" cy="24"/>
              </a:xfrm>
              <a:custGeom>
                <a:avLst/>
                <a:gdLst>
                  <a:gd name="T0" fmla="*/ 0 w 57"/>
                  <a:gd name="T1" fmla="*/ 1 h 47"/>
                  <a:gd name="T2" fmla="*/ 1 w 57"/>
                  <a:gd name="T3" fmla="*/ 2 h 47"/>
                  <a:gd name="T4" fmla="*/ 2 w 57"/>
                  <a:gd name="T5" fmla="*/ 1 h 47"/>
                  <a:gd name="T6" fmla="*/ 2 w 57"/>
                  <a:gd name="T7" fmla="*/ 0 h 47"/>
                  <a:gd name="T8" fmla="*/ 0 w 57"/>
                  <a:gd name="T9" fmla="*/ 1 h 47"/>
                  <a:gd name="T10" fmla="*/ 0 60000 65536"/>
                  <a:gd name="T11" fmla="*/ 0 60000 65536"/>
                  <a:gd name="T12" fmla="*/ 0 60000 65536"/>
                  <a:gd name="T13" fmla="*/ 0 60000 65536"/>
                  <a:gd name="T14" fmla="*/ 0 60000 65536"/>
                  <a:gd name="T15" fmla="*/ 0 w 57"/>
                  <a:gd name="T16" fmla="*/ 0 h 47"/>
                  <a:gd name="T17" fmla="*/ 57 w 57"/>
                  <a:gd name="T18" fmla="*/ 47 h 47"/>
                </a:gdLst>
                <a:ahLst/>
                <a:cxnLst>
                  <a:cxn ang="T10">
                    <a:pos x="T0" y="T1"/>
                  </a:cxn>
                  <a:cxn ang="T11">
                    <a:pos x="T2" y="T3"/>
                  </a:cxn>
                  <a:cxn ang="T12">
                    <a:pos x="T4" y="T5"/>
                  </a:cxn>
                  <a:cxn ang="T13">
                    <a:pos x="T6" y="T7"/>
                  </a:cxn>
                  <a:cxn ang="T14">
                    <a:pos x="T8" y="T9"/>
                  </a:cxn>
                </a:cxnLst>
                <a:rect l="T15" t="T16" r="T17" b="T18"/>
                <a:pathLst>
                  <a:path w="57" h="47">
                    <a:moveTo>
                      <a:pt x="0" y="29"/>
                    </a:moveTo>
                    <a:lnTo>
                      <a:pt x="10" y="47"/>
                    </a:lnTo>
                    <a:lnTo>
                      <a:pt x="57" y="18"/>
                    </a:lnTo>
                    <a:lnTo>
                      <a:pt x="46" y="0"/>
                    </a:lnTo>
                    <a:lnTo>
                      <a:pt x="0" y="2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9" name="Freeform 1006"/>
              <p:cNvSpPr>
                <a:spLocks/>
              </p:cNvSpPr>
              <p:nvPr/>
            </p:nvSpPr>
            <p:spPr bwMode="auto">
              <a:xfrm>
                <a:off x="2373" y="1503"/>
                <a:ext cx="41" cy="33"/>
              </a:xfrm>
              <a:custGeom>
                <a:avLst/>
                <a:gdLst>
                  <a:gd name="T0" fmla="*/ 0 w 81"/>
                  <a:gd name="T1" fmla="*/ 2 h 66"/>
                  <a:gd name="T2" fmla="*/ 1 w 81"/>
                  <a:gd name="T3" fmla="*/ 3 h 66"/>
                  <a:gd name="T4" fmla="*/ 3 w 81"/>
                  <a:gd name="T5" fmla="*/ 1 h 66"/>
                  <a:gd name="T6" fmla="*/ 3 w 81"/>
                  <a:gd name="T7" fmla="*/ 0 h 66"/>
                  <a:gd name="T8" fmla="*/ 0 w 81"/>
                  <a:gd name="T9" fmla="*/ 2 h 66"/>
                  <a:gd name="T10" fmla="*/ 0 60000 65536"/>
                  <a:gd name="T11" fmla="*/ 0 60000 65536"/>
                  <a:gd name="T12" fmla="*/ 0 60000 65536"/>
                  <a:gd name="T13" fmla="*/ 0 60000 65536"/>
                  <a:gd name="T14" fmla="*/ 0 60000 65536"/>
                  <a:gd name="T15" fmla="*/ 0 w 81"/>
                  <a:gd name="T16" fmla="*/ 0 h 66"/>
                  <a:gd name="T17" fmla="*/ 81 w 81"/>
                  <a:gd name="T18" fmla="*/ 66 h 66"/>
                </a:gdLst>
                <a:ahLst/>
                <a:cxnLst>
                  <a:cxn ang="T10">
                    <a:pos x="T0" y="T1"/>
                  </a:cxn>
                  <a:cxn ang="T11">
                    <a:pos x="T2" y="T3"/>
                  </a:cxn>
                  <a:cxn ang="T12">
                    <a:pos x="T4" y="T5"/>
                  </a:cxn>
                  <a:cxn ang="T13">
                    <a:pos x="T6" y="T7"/>
                  </a:cxn>
                  <a:cxn ang="T14">
                    <a:pos x="T8" y="T9"/>
                  </a:cxn>
                </a:cxnLst>
                <a:rect l="T15" t="T16" r="T17" b="T18"/>
                <a:pathLst>
                  <a:path w="81" h="66">
                    <a:moveTo>
                      <a:pt x="0" y="48"/>
                    </a:moveTo>
                    <a:lnTo>
                      <a:pt x="13" y="66"/>
                    </a:lnTo>
                    <a:lnTo>
                      <a:pt x="81" y="18"/>
                    </a:lnTo>
                    <a:lnTo>
                      <a:pt x="69" y="0"/>
                    </a:lnTo>
                    <a:lnTo>
                      <a:pt x="0" y="4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0" name="Freeform 1007"/>
              <p:cNvSpPr>
                <a:spLocks/>
              </p:cNvSpPr>
              <p:nvPr/>
            </p:nvSpPr>
            <p:spPr bwMode="auto">
              <a:xfrm>
                <a:off x="2407" y="1499"/>
                <a:ext cx="11" cy="13"/>
              </a:xfrm>
              <a:custGeom>
                <a:avLst/>
                <a:gdLst>
                  <a:gd name="T0" fmla="*/ 0 w 21"/>
                  <a:gd name="T1" fmla="*/ 1 h 25"/>
                  <a:gd name="T2" fmla="*/ 1 w 21"/>
                  <a:gd name="T3" fmla="*/ 1 h 25"/>
                  <a:gd name="T4" fmla="*/ 1 w 21"/>
                  <a:gd name="T5" fmla="*/ 1 h 25"/>
                  <a:gd name="T6" fmla="*/ 1 w 21"/>
                  <a:gd name="T7" fmla="*/ 0 h 25"/>
                  <a:gd name="T8" fmla="*/ 0 w 21"/>
                  <a:gd name="T9" fmla="*/ 1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7"/>
                    </a:moveTo>
                    <a:lnTo>
                      <a:pt x="12" y="25"/>
                    </a:lnTo>
                    <a:lnTo>
                      <a:pt x="21" y="18"/>
                    </a:lnTo>
                    <a:lnTo>
                      <a:pt x="9" y="0"/>
                    </a:lnTo>
                    <a:lnTo>
                      <a:pt x="0" y="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1" name="Freeform 1008"/>
              <p:cNvSpPr>
                <a:spLocks/>
              </p:cNvSpPr>
              <p:nvPr/>
            </p:nvSpPr>
            <p:spPr bwMode="auto">
              <a:xfrm>
                <a:off x="2413" y="1498"/>
                <a:ext cx="8" cy="11"/>
              </a:xfrm>
              <a:custGeom>
                <a:avLst/>
                <a:gdLst>
                  <a:gd name="T0" fmla="*/ 0 w 17"/>
                  <a:gd name="T1" fmla="*/ 0 h 24"/>
                  <a:gd name="T2" fmla="*/ 0 w 17"/>
                  <a:gd name="T3" fmla="*/ 0 h 24"/>
                  <a:gd name="T4" fmla="*/ 0 w 17"/>
                  <a:gd name="T5" fmla="*/ 0 h 24"/>
                  <a:gd name="T6" fmla="*/ 0 w 17"/>
                  <a:gd name="T7" fmla="*/ 0 h 24"/>
                  <a:gd name="T8" fmla="*/ 0 w 17"/>
                  <a:gd name="T9" fmla="*/ 0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4"/>
                    </a:moveTo>
                    <a:lnTo>
                      <a:pt x="9" y="24"/>
                    </a:lnTo>
                    <a:lnTo>
                      <a:pt x="17" y="20"/>
                    </a:lnTo>
                    <a:lnTo>
                      <a:pt x="8"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2" name="Freeform 1009"/>
              <p:cNvSpPr>
                <a:spLocks/>
              </p:cNvSpPr>
              <p:nvPr/>
            </p:nvSpPr>
            <p:spPr bwMode="auto">
              <a:xfrm>
                <a:off x="2415" y="1479"/>
                <a:ext cx="30" cy="28"/>
              </a:xfrm>
              <a:custGeom>
                <a:avLst/>
                <a:gdLst>
                  <a:gd name="T0" fmla="*/ 0 w 59"/>
                  <a:gd name="T1" fmla="*/ 2 h 55"/>
                  <a:gd name="T2" fmla="*/ 1 w 59"/>
                  <a:gd name="T3" fmla="*/ 2 h 55"/>
                  <a:gd name="T4" fmla="*/ 2 w 59"/>
                  <a:gd name="T5" fmla="*/ 1 h 55"/>
                  <a:gd name="T6" fmla="*/ 2 w 59"/>
                  <a:gd name="T7" fmla="*/ 0 h 55"/>
                  <a:gd name="T8" fmla="*/ 0 w 59"/>
                  <a:gd name="T9" fmla="*/ 2 h 55"/>
                  <a:gd name="T10" fmla="*/ 0 60000 65536"/>
                  <a:gd name="T11" fmla="*/ 0 60000 65536"/>
                  <a:gd name="T12" fmla="*/ 0 60000 65536"/>
                  <a:gd name="T13" fmla="*/ 0 60000 65536"/>
                  <a:gd name="T14" fmla="*/ 0 60000 65536"/>
                  <a:gd name="T15" fmla="*/ 0 w 59"/>
                  <a:gd name="T16" fmla="*/ 0 h 55"/>
                  <a:gd name="T17" fmla="*/ 59 w 59"/>
                  <a:gd name="T18" fmla="*/ 55 h 55"/>
                </a:gdLst>
                <a:ahLst/>
                <a:cxnLst>
                  <a:cxn ang="T10">
                    <a:pos x="T0" y="T1"/>
                  </a:cxn>
                  <a:cxn ang="T11">
                    <a:pos x="T2" y="T3"/>
                  </a:cxn>
                  <a:cxn ang="T12">
                    <a:pos x="T4" y="T5"/>
                  </a:cxn>
                  <a:cxn ang="T13">
                    <a:pos x="T6" y="T7"/>
                  </a:cxn>
                  <a:cxn ang="T14">
                    <a:pos x="T8" y="T9"/>
                  </a:cxn>
                </a:cxnLst>
                <a:rect l="T15" t="T16" r="T17" b="T18"/>
                <a:pathLst>
                  <a:path w="59" h="55">
                    <a:moveTo>
                      <a:pt x="0" y="37"/>
                    </a:moveTo>
                    <a:lnTo>
                      <a:pt x="12" y="55"/>
                    </a:lnTo>
                    <a:lnTo>
                      <a:pt x="59" y="17"/>
                    </a:lnTo>
                    <a:lnTo>
                      <a:pt x="46" y="0"/>
                    </a:lnTo>
                    <a:lnTo>
                      <a:pt x="0" y="3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3" name="Freeform 1010"/>
              <p:cNvSpPr>
                <a:spLocks/>
              </p:cNvSpPr>
              <p:nvPr/>
            </p:nvSpPr>
            <p:spPr bwMode="auto">
              <a:xfrm>
                <a:off x="2439" y="1472"/>
                <a:ext cx="16" cy="16"/>
              </a:xfrm>
              <a:custGeom>
                <a:avLst/>
                <a:gdLst>
                  <a:gd name="T0" fmla="*/ 0 w 33"/>
                  <a:gd name="T1" fmla="*/ 1 h 32"/>
                  <a:gd name="T2" fmla="*/ 0 w 33"/>
                  <a:gd name="T3" fmla="*/ 1 h 32"/>
                  <a:gd name="T4" fmla="*/ 1 w 33"/>
                  <a:gd name="T5" fmla="*/ 1 h 32"/>
                  <a:gd name="T6" fmla="*/ 0 w 33"/>
                  <a:gd name="T7" fmla="*/ 0 h 32"/>
                  <a:gd name="T8" fmla="*/ 0 w 33"/>
                  <a:gd name="T9" fmla="*/ 1 h 32"/>
                  <a:gd name="T10" fmla="*/ 0 60000 65536"/>
                  <a:gd name="T11" fmla="*/ 0 60000 65536"/>
                  <a:gd name="T12" fmla="*/ 0 60000 65536"/>
                  <a:gd name="T13" fmla="*/ 0 60000 65536"/>
                  <a:gd name="T14" fmla="*/ 0 60000 65536"/>
                  <a:gd name="T15" fmla="*/ 0 w 33"/>
                  <a:gd name="T16" fmla="*/ 0 h 32"/>
                  <a:gd name="T17" fmla="*/ 33 w 33"/>
                  <a:gd name="T18" fmla="*/ 32 h 32"/>
                </a:gdLst>
                <a:ahLst/>
                <a:cxnLst>
                  <a:cxn ang="T10">
                    <a:pos x="T0" y="T1"/>
                  </a:cxn>
                  <a:cxn ang="T11">
                    <a:pos x="T2" y="T3"/>
                  </a:cxn>
                  <a:cxn ang="T12">
                    <a:pos x="T4" y="T5"/>
                  </a:cxn>
                  <a:cxn ang="T13">
                    <a:pos x="T6" y="T7"/>
                  </a:cxn>
                  <a:cxn ang="T14">
                    <a:pos x="T8" y="T9"/>
                  </a:cxn>
                </a:cxnLst>
                <a:rect l="T15" t="T16" r="T17" b="T18"/>
                <a:pathLst>
                  <a:path w="33" h="32">
                    <a:moveTo>
                      <a:pt x="0" y="15"/>
                    </a:moveTo>
                    <a:lnTo>
                      <a:pt x="13" y="32"/>
                    </a:lnTo>
                    <a:lnTo>
                      <a:pt x="33" y="18"/>
                    </a:lnTo>
                    <a:lnTo>
                      <a:pt x="20" y="0"/>
                    </a:lnTo>
                    <a:lnTo>
                      <a:pt x="0" y="1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4" name="Freeform 1011"/>
              <p:cNvSpPr>
                <a:spLocks/>
              </p:cNvSpPr>
              <p:nvPr/>
            </p:nvSpPr>
            <p:spPr bwMode="auto">
              <a:xfrm>
                <a:off x="2449" y="1446"/>
                <a:ext cx="36" cy="35"/>
              </a:xfrm>
              <a:custGeom>
                <a:avLst/>
                <a:gdLst>
                  <a:gd name="T0" fmla="*/ 0 w 74"/>
                  <a:gd name="T1" fmla="*/ 2 h 70"/>
                  <a:gd name="T2" fmla="*/ 0 w 74"/>
                  <a:gd name="T3" fmla="*/ 3 h 70"/>
                  <a:gd name="T4" fmla="*/ 2 w 74"/>
                  <a:gd name="T5" fmla="*/ 1 h 70"/>
                  <a:gd name="T6" fmla="*/ 1 w 74"/>
                  <a:gd name="T7" fmla="*/ 0 h 70"/>
                  <a:gd name="T8" fmla="*/ 0 w 74"/>
                  <a:gd name="T9" fmla="*/ 2 h 70"/>
                  <a:gd name="T10" fmla="*/ 0 60000 65536"/>
                  <a:gd name="T11" fmla="*/ 0 60000 65536"/>
                  <a:gd name="T12" fmla="*/ 0 60000 65536"/>
                  <a:gd name="T13" fmla="*/ 0 60000 65536"/>
                  <a:gd name="T14" fmla="*/ 0 60000 65536"/>
                  <a:gd name="T15" fmla="*/ 0 w 74"/>
                  <a:gd name="T16" fmla="*/ 0 h 70"/>
                  <a:gd name="T17" fmla="*/ 74 w 74"/>
                  <a:gd name="T18" fmla="*/ 70 h 70"/>
                </a:gdLst>
                <a:ahLst/>
                <a:cxnLst>
                  <a:cxn ang="T10">
                    <a:pos x="T0" y="T1"/>
                  </a:cxn>
                  <a:cxn ang="T11">
                    <a:pos x="T2" y="T3"/>
                  </a:cxn>
                  <a:cxn ang="T12">
                    <a:pos x="T4" y="T5"/>
                  </a:cxn>
                  <a:cxn ang="T13">
                    <a:pos x="T6" y="T7"/>
                  </a:cxn>
                  <a:cxn ang="T14">
                    <a:pos x="T8" y="T9"/>
                  </a:cxn>
                </a:cxnLst>
                <a:rect l="T15" t="T16" r="T17" b="T18"/>
                <a:pathLst>
                  <a:path w="74" h="70">
                    <a:moveTo>
                      <a:pt x="0" y="52"/>
                    </a:moveTo>
                    <a:lnTo>
                      <a:pt x="13" y="70"/>
                    </a:lnTo>
                    <a:lnTo>
                      <a:pt x="74" y="18"/>
                    </a:lnTo>
                    <a:lnTo>
                      <a:pt x="61" y="0"/>
                    </a:lnTo>
                    <a:lnTo>
                      <a:pt x="0" y="5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5" name="Freeform 1012"/>
              <p:cNvSpPr>
                <a:spLocks/>
              </p:cNvSpPr>
              <p:nvPr/>
            </p:nvSpPr>
            <p:spPr bwMode="auto">
              <a:xfrm>
                <a:off x="2480" y="1444"/>
                <a:ext cx="9" cy="11"/>
              </a:xfrm>
              <a:custGeom>
                <a:avLst/>
                <a:gdLst>
                  <a:gd name="T0" fmla="*/ 0 w 18"/>
                  <a:gd name="T1" fmla="*/ 0 h 24"/>
                  <a:gd name="T2" fmla="*/ 1 w 18"/>
                  <a:gd name="T3" fmla="*/ 0 h 24"/>
                  <a:gd name="T4" fmla="*/ 1 w 18"/>
                  <a:gd name="T5" fmla="*/ 0 h 24"/>
                  <a:gd name="T6" fmla="*/ 1 w 18"/>
                  <a:gd name="T7" fmla="*/ 0 h 24"/>
                  <a:gd name="T8" fmla="*/ 0 w 18"/>
                  <a:gd name="T9" fmla="*/ 0 h 24"/>
                  <a:gd name="T10" fmla="*/ 0 60000 65536"/>
                  <a:gd name="T11" fmla="*/ 0 60000 65536"/>
                  <a:gd name="T12" fmla="*/ 0 60000 65536"/>
                  <a:gd name="T13" fmla="*/ 0 60000 65536"/>
                  <a:gd name="T14" fmla="*/ 0 60000 65536"/>
                  <a:gd name="T15" fmla="*/ 0 w 18"/>
                  <a:gd name="T16" fmla="*/ 0 h 24"/>
                  <a:gd name="T17" fmla="*/ 18 w 18"/>
                  <a:gd name="T18" fmla="*/ 24 h 24"/>
                </a:gdLst>
                <a:ahLst/>
                <a:cxnLst>
                  <a:cxn ang="T10">
                    <a:pos x="T0" y="T1"/>
                  </a:cxn>
                  <a:cxn ang="T11">
                    <a:pos x="T2" y="T3"/>
                  </a:cxn>
                  <a:cxn ang="T12">
                    <a:pos x="T4" y="T5"/>
                  </a:cxn>
                  <a:cxn ang="T13">
                    <a:pos x="T6" y="T7"/>
                  </a:cxn>
                  <a:cxn ang="T14">
                    <a:pos x="T8" y="T9"/>
                  </a:cxn>
                </a:cxnLst>
                <a:rect l="T15" t="T16" r="T17" b="T18"/>
                <a:pathLst>
                  <a:path w="18" h="24">
                    <a:moveTo>
                      <a:pt x="0" y="4"/>
                    </a:moveTo>
                    <a:lnTo>
                      <a:pt x="7" y="24"/>
                    </a:lnTo>
                    <a:lnTo>
                      <a:pt x="18" y="20"/>
                    </a:lnTo>
                    <a:lnTo>
                      <a:pt x="11"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6" name="Freeform 1013"/>
              <p:cNvSpPr>
                <a:spLocks/>
              </p:cNvSpPr>
              <p:nvPr/>
            </p:nvSpPr>
            <p:spPr bwMode="auto">
              <a:xfrm>
                <a:off x="2485" y="1438"/>
                <a:ext cx="14" cy="15"/>
              </a:xfrm>
              <a:custGeom>
                <a:avLst/>
                <a:gdLst>
                  <a:gd name="T0" fmla="*/ 0 w 29"/>
                  <a:gd name="T1" fmla="*/ 1 h 28"/>
                  <a:gd name="T2" fmla="*/ 0 w 29"/>
                  <a:gd name="T3" fmla="*/ 1 h 28"/>
                  <a:gd name="T4" fmla="*/ 0 w 29"/>
                  <a:gd name="T5" fmla="*/ 1 h 28"/>
                  <a:gd name="T6" fmla="*/ 0 w 29"/>
                  <a:gd name="T7" fmla="*/ 0 h 28"/>
                  <a:gd name="T8" fmla="*/ 0 w 29"/>
                  <a:gd name="T9" fmla="*/ 1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0" y="10"/>
                    </a:moveTo>
                    <a:lnTo>
                      <a:pt x="11" y="28"/>
                    </a:lnTo>
                    <a:lnTo>
                      <a:pt x="29" y="18"/>
                    </a:lnTo>
                    <a:lnTo>
                      <a:pt x="18" y="0"/>
                    </a:lnTo>
                    <a:lnTo>
                      <a:pt x="0" y="1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7" name="Freeform 1014"/>
              <p:cNvSpPr>
                <a:spLocks/>
              </p:cNvSpPr>
              <p:nvPr/>
            </p:nvSpPr>
            <p:spPr bwMode="auto">
              <a:xfrm>
                <a:off x="2494" y="1418"/>
                <a:ext cx="36" cy="29"/>
              </a:xfrm>
              <a:custGeom>
                <a:avLst/>
                <a:gdLst>
                  <a:gd name="T0" fmla="*/ 0 w 74"/>
                  <a:gd name="T1" fmla="*/ 1 h 60"/>
                  <a:gd name="T2" fmla="*/ 0 w 74"/>
                  <a:gd name="T3" fmla="*/ 1 h 60"/>
                  <a:gd name="T4" fmla="*/ 2 w 74"/>
                  <a:gd name="T5" fmla="*/ 0 h 60"/>
                  <a:gd name="T6" fmla="*/ 1 w 74"/>
                  <a:gd name="T7" fmla="*/ 0 h 60"/>
                  <a:gd name="T8" fmla="*/ 0 w 74"/>
                  <a:gd name="T9" fmla="*/ 1 h 60"/>
                  <a:gd name="T10" fmla="*/ 0 60000 65536"/>
                  <a:gd name="T11" fmla="*/ 0 60000 65536"/>
                  <a:gd name="T12" fmla="*/ 0 60000 65536"/>
                  <a:gd name="T13" fmla="*/ 0 60000 65536"/>
                  <a:gd name="T14" fmla="*/ 0 60000 65536"/>
                  <a:gd name="T15" fmla="*/ 0 w 74"/>
                  <a:gd name="T16" fmla="*/ 0 h 60"/>
                  <a:gd name="T17" fmla="*/ 74 w 74"/>
                  <a:gd name="T18" fmla="*/ 60 h 60"/>
                </a:gdLst>
                <a:ahLst/>
                <a:cxnLst>
                  <a:cxn ang="T10">
                    <a:pos x="T0" y="T1"/>
                  </a:cxn>
                  <a:cxn ang="T11">
                    <a:pos x="T2" y="T3"/>
                  </a:cxn>
                  <a:cxn ang="T12">
                    <a:pos x="T4" y="T5"/>
                  </a:cxn>
                  <a:cxn ang="T13">
                    <a:pos x="T6" y="T7"/>
                  </a:cxn>
                  <a:cxn ang="T14">
                    <a:pos x="T8" y="T9"/>
                  </a:cxn>
                </a:cxnLst>
                <a:rect l="T15" t="T16" r="T17" b="T18"/>
                <a:pathLst>
                  <a:path w="74" h="60">
                    <a:moveTo>
                      <a:pt x="0" y="42"/>
                    </a:moveTo>
                    <a:lnTo>
                      <a:pt x="13" y="60"/>
                    </a:lnTo>
                    <a:lnTo>
                      <a:pt x="74" y="18"/>
                    </a:lnTo>
                    <a:lnTo>
                      <a:pt x="61" y="0"/>
                    </a:lnTo>
                    <a:lnTo>
                      <a:pt x="0" y="4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8" name="Freeform 1015"/>
              <p:cNvSpPr>
                <a:spLocks/>
              </p:cNvSpPr>
              <p:nvPr/>
            </p:nvSpPr>
            <p:spPr bwMode="auto">
              <a:xfrm>
                <a:off x="2524" y="1402"/>
                <a:ext cx="27" cy="25"/>
              </a:xfrm>
              <a:custGeom>
                <a:avLst/>
                <a:gdLst>
                  <a:gd name="T0" fmla="*/ 0 w 54"/>
                  <a:gd name="T1" fmla="*/ 1 h 48"/>
                  <a:gd name="T2" fmla="*/ 1 w 54"/>
                  <a:gd name="T3" fmla="*/ 2 h 48"/>
                  <a:gd name="T4" fmla="*/ 2 w 54"/>
                  <a:gd name="T5" fmla="*/ 1 h 48"/>
                  <a:gd name="T6" fmla="*/ 2 w 54"/>
                  <a:gd name="T7" fmla="*/ 0 h 48"/>
                  <a:gd name="T8" fmla="*/ 0 w 54"/>
                  <a:gd name="T9" fmla="*/ 1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0" y="30"/>
                    </a:moveTo>
                    <a:lnTo>
                      <a:pt x="13" y="48"/>
                    </a:lnTo>
                    <a:lnTo>
                      <a:pt x="54" y="18"/>
                    </a:lnTo>
                    <a:lnTo>
                      <a:pt x="41" y="0"/>
                    </a:lnTo>
                    <a:lnTo>
                      <a:pt x="0" y="3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9" name="Freeform 1016"/>
              <p:cNvSpPr>
                <a:spLocks/>
              </p:cNvSpPr>
              <p:nvPr/>
            </p:nvSpPr>
            <p:spPr bwMode="auto">
              <a:xfrm>
                <a:off x="2546" y="1396"/>
                <a:ext cx="27" cy="16"/>
              </a:xfrm>
              <a:custGeom>
                <a:avLst/>
                <a:gdLst>
                  <a:gd name="T0" fmla="*/ 0 w 54"/>
                  <a:gd name="T1" fmla="*/ 0 h 33"/>
                  <a:gd name="T2" fmla="*/ 1 w 54"/>
                  <a:gd name="T3" fmla="*/ 1 h 33"/>
                  <a:gd name="T4" fmla="*/ 2 w 54"/>
                  <a:gd name="T5" fmla="*/ 0 h 33"/>
                  <a:gd name="T6" fmla="*/ 2 w 54"/>
                  <a:gd name="T7" fmla="*/ 0 h 33"/>
                  <a:gd name="T8" fmla="*/ 0 w 54"/>
                  <a:gd name="T9" fmla="*/ 0 h 33"/>
                  <a:gd name="T10" fmla="*/ 0 60000 65536"/>
                  <a:gd name="T11" fmla="*/ 0 60000 65536"/>
                  <a:gd name="T12" fmla="*/ 0 60000 65536"/>
                  <a:gd name="T13" fmla="*/ 0 60000 65536"/>
                  <a:gd name="T14" fmla="*/ 0 60000 65536"/>
                  <a:gd name="T15" fmla="*/ 0 w 54"/>
                  <a:gd name="T16" fmla="*/ 0 h 33"/>
                  <a:gd name="T17" fmla="*/ 54 w 54"/>
                  <a:gd name="T18" fmla="*/ 33 h 33"/>
                </a:gdLst>
                <a:ahLst/>
                <a:cxnLst>
                  <a:cxn ang="T10">
                    <a:pos x="T0" y="T1"/>
                  </a:cxn>
                  <a:cxn ang="T11">
                    <a:pos x="T2" y="T3"/>
                  </a:cxn>
                  <a:cxn ang="T12">
                    <a:pos x="T4" y="T5"/>
                  </a:cxn>
                  <a:cxn ang="T13">
                    <a:pos x="T6" y="T7"/>
                  </a:cxn>
                  <a:cxn ang="T14">
                    <a:pos x="T8" y="T9"/>
                  </a:cxn>
                </a:cxnLst>
                <a:rect l="T15" t="T16" r="T17" b="T18"/>
                <a:pathLst>
                  <a:path w="54" h="33">
                    <a:moveTo>
                      <a:pt x="0" y="11"/>
                    </a:moveTo>
                    <a:lnTo>
                      <a:pt x="4" y="33"/>
                    </a:lnTo>
                    <a:lnTo>
                      <a:pt x="54" y="22"/>
                    </a:lnTo>
                    <a:lnTo>
                      <a:pt x="50" y="0"/>
                    </a:lnTo>
                    <a:lnTo>
                      <a:pt x="0" y="1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0" name="Freeform 1017"/>
              <p:cNvSpPr>
                <a:spLocks/>
              </p:cNvSpPr>
              <p:nvPr/>
            </p:nvSpPr>
            <p:spPr bwMode="auto">
              <a:xfrm>
                <a:off x="2572" y="1393"/>
                <a:ext cx="20" cy="14"/>
              </a:xfrm>
              <a:custGeom>
                <a:avLst/>
                <a:gdLst>
                  <a:gd name="T0" fmla="*/ 0 w 42"/>
                  <a:gd name="T1" fmla="*/ 1 h 27"/>
                  <a:gd name="T2" fmla="*/ 0 w 42"/>
                  <a:gd name="T3" fmla="*/ 1 h 27"/>
                  <a:gd name="T4" fmla="*/ 1 w 42"/>
                  <a:gd name="T5" fmla="*/ 1 h 27"/>
                  <a:gd name="T6" fmla="*/ 1 w 42"/>
                  <a:gd name="T7" fmla="*/ 0 h 27"/>
                  <a:gd name="T8" fmla="*/ 0 w 42"/>
                  <a:gd name="T9" fmla="*/ 1 h 27"/>
                  <a:gd name="T10" fmla="*/ 0 60000 65536"/>
                  <a:gd name="T11" fmla="*/ 0 60000 65536"/>
                  <a:gd name="T12" fmla="*/ 0 60000 65536"/>
                  <a:gd name="T13" fmla="*/ 0 60000 65536"/>
                  <a:gd name="T14" fmla="*/ 0 60000 65536"/>
                  <a:gd name="T15" fmla="*/ 0 w 42"/>
                  <a:gd name="T16" fmla="*/ 0 h 27"/>
                  <a:gd name="T17" fmla="*/ 42 w 42"/>
                  <a:gd name="T18" fmla="*/ 27 h 27"/>
                </a:gdLst>
                <a:ahLst/>
                <a:cxnLst>
                  <a:cxn ang="T10">
                    <a:pos x="T0" y="T1"/>
                  </a:cxn>
                  <a:cxn ang="T11">
                    <a:pos x="T2" y="T3"/>
                  </a:cxn>
                  <a:cxn ang="T12">
                    <a:pos x="T4" y="T5"/>
                  </a:cxn>
                  <a:cxn ang="T13">
                    <a:pos x="T6" y="T7"/>
                  </a:cxn>
                  <a:cxn ang="T14">
                    <a:pos x="T8" y="T9"/>
                  </a:cxn>
                </a:cxnLst>
                <a:rect l="T15" t="T16" r="T17" b="T18"/>
                <a:pathLst>
                  <a:path w="42" h="27">
                    <a:moveTo>
                      <a:pt x="0" y="5"/>
                    </a:moveTo>
                    <a:lnTo>
                      <a:pt x="4" y="27"/>
                    </a:lnTo>
                    <a:lnTo>
                      <a:pt x="42" y="21"/>
                    </a:lnTo>
                    <a:lnTo>
                      <a:pt x="38" y="0"/>
                    </a:lnTo>
                    <a:lnTo>
                      <a:pt x="0" y="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1" name="Freeform 1018"/>
              <p:cNvSpPr>
                <a:spLocks/>
              </p:cNvSpPr>
              <p:nvPr/>
            </p:nvSpPr>
            <p:spPr bwMode="auto">
              <a:xfrm>
                <a:off x="2590" y="1389"/>
                <a:ext cx="23" cy="15"/>
              </a:xfrm>
              <a:custGeom>
                <a:avLst/>
                <a:gdLst>
                  <a:gd name="T0" fmla="*/ 0 w 45"/>
                  <a:gd name="T1" fmla="*/ 1 h 30"/>
                  <a:gd name="T2" fmla="*/ 1 w 45"/>
                  <a:gd name="T3" fmla="*/ 1 h 30"/>
                  <a:gd name="T4" fmla="*/ 2 w 45"/>
                  <a:gd name="T5" fmla="*/ 1 h 30"/>
                  <a:gd name="T6" fmla="*/ 2 w 45"/>
                  <a:gd name="T7" fmla="*/ 0 h 30"/>
                  <a:gd name="T8" fmla="*/ 0 w 45"/>
                  <a:gd name="T9" fmla="*/ 1 h 30"/>
                  <a:gd name="T10" fmla="*/ 0 60000 65536"/>
                  <a:gd name="T11" fmla="*/ 0 60000 65536"/>
                  <a:gd name="T12" fmla="*/ 0 60000 65536"/>
                  <a:gd name="T13" fmla="*/ 0 60000 65536"/>
                  <a:gd name="T14" fmla="*/ 0 60000 65536"/>
                  <a:gd name="T15" fmla="*/ 0 w 45"/>
                  <a:gd name="T16" fmla="*/ 0 h 30"/>
                  <a:gd name="T17" fmla="*/ 45 w 45"/>
                  <a:gd name="T18" fmla="*/ 30 h 30"/>
                </a:gdLst>
                <a:ahLst/>
                <a:cxnLst>
                  <a:cxn ang="T10">
                    <a:pos x="T0" y="T1"/>
                  </a:cxn>
                  <a:cxn ang="T11">
                    <a:pos x="T2" y="T3"/>
                  </a:cxn>
                  <a:cxn ang="T12">
                    <a:pos x="T4" y="T5"/>
                  </a:cxn>
                  <a:cxn ang="T13">
                    <a:pos x="T6" y="T7"/>
                  </a:cxn>
                  <a:cxn ang="T14">
                    <a:pos x="T8" y="T9"/>
                  </a:cxn>
                </a:cxnLst>
                <a:rect l="T15" t="T16" r="T17" b="T18"/>
                <a:pathLst>
                  <a:path w="45" h="30">
                    <a:moveTo>
                      <a:pt x="0" y="9"/>
                    </a:moveTo>
                    <a:lnTo>
                      <a:pt x="4" y="30"/>
                    </a:lnTo>
                    <a:lnTo>
                      <a:pt x="45" y="21"/>
                    </a:lnTo>
                    <a:lnTo>
                      <a:pt x="41" y="0"/>
                    </a:lnTo>
                    <a:lnTo>
                      <a:pt x="0" y="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2" name="Freeform 1019"/>
              <p:cNvSpPr>
                <a:spLocks/>
              </p:cNvSpPr>
              <p:nvPr/>
            </p:nvSpPr>
            <p:spPr bwMode="auto">
              <a:xfrm>
                <a:off x="2015" y="1177"/>
                <a:ext cx="12" cy="16"/>
              </a:xfrm>
              <a:custGeom>
                <a:avLst/>
                <a:gdLst>
                  <a:gd name="T0" fmla="*/ 0 w 25"/>
                  <a:gd name="T1" fmla="*/ 1 h 32"/>
                  <a:gd name="T2" fmla="*/ 0 w 25"/>
                  <a:gd name="T3" fmla="*/ 0 h 32"/>
                  <a:gd name="T4" fmla="*/ 0 w 25"/>
                  <a:gd name="T5" fmla="*/ 1 h 32"/>
                  <a:gd name="T6" fmla="*/ 0 w 25"/>
                  <a:gd name="T7" fmla="*/ 1 h 32"/>
                  <a:gd name="T8" fmla="*/ 0 w 25"/>
                  <a:gd name="T9" fmla="*/ 1 h 32"/>
                  <a:gd name="T10" fmla="*/ 0 60000 65536"/>
                  <a:gd name="T11" fmla="*/ 0 60000 65536"/>
                  <a:gd name="T12" fmla="*/ 0 60000 65536"/>
                  <a:gd name="T13" fmla="*/ 0 60000 65536"/>
                  <a:gd name="T14" fmla="*/ 0 60000 65536"/>
                  <a:gd name="T15" fmla="*/ 0 w 25"/>
                  <a:gd name="T16" fmla="*/ 0 h 32"/>
                  <a:gd name="T17" fmla="*/ 25 w 25"/>
                  <a:gd name="T18" fmla="*/ 32 h 32"/>
                </a:gdLst>
                <a:ahLst/>
                <a:cxnLst>
                  <a:cxn ang="T10">
                    <a:pos x="T0" y="T1"/>
                  </a:cxn>
                  <a:cxn ang="T11">
                    <a:pos x="T2" y="T3"/>
                  </a:cxn>
                  <a:cxn ang="T12">
                    <a:pos x="T4" y="T5"/>
                  </a:cxn>
                  <a:cxn ang="T13">
                    <a:pos x="T6" y="T7"/>
                  </a:cxn>
                  <a:cxn ang="T14">
                    <a:pos x="T8" y="T9"/>
                  </a:cxn>
                </a:cxnLst>
                <a:rect l="T15" t="T16" r="T17" b="T18"/>
                <a:pathLst>
                  <a:path w="25" h="32">
                    <a:moveTo>
                      <a:pt x="25" y="16"/>
                    </a:moveTo>
                    <a:lnTo>
                      <a:pt x="11" y="0"/>
                    </a:lnTo>
                    <a:lnTo>
                      <a:pt x="0" y="16"/>
                    </a:lnTo>
                    <a:lnTo>
                      <a:pt x="14" y="32"/>
                    </a:lnTo>
                    <a:lnTo>
                      <a:pt x="25"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3" name="Freeform 1020"/>
              <p:cNvSpPr>
                <a:spLocks/>
              </p:cNvSpPr>
              <p:nvPr/>
            </p:nvSpPr>
            <p:spPr bwMode="auto">
              <a:xfrm>
                <a:off x="1996" y="1185"/>
                <a:ext cx="27" cy="37"/>
              </a:xfrm>
              <a:custGeom>
                <a:avLst/>
                <a:gdLst>
                  <a:gd name="T0" fmla="*/ 2 w 54"/>
                  <a:gd name="T1" fmla="*/ 1 h 74"/>
                  <a:gd name="T2" fmla="*/ 2 w 54"/>
                  <a:gd name="T3" fmla="*/ 0 h 74"/>
                  <a:gd name="T4" fmla="*/ 0 w 54"/>
                  <a:gd name="T5" fmla="*/ 2 h 74"/>
                  <a:gd name="T6" fmla="*/ 1 w 54"/>
                  <a:gd name="T7" fmla="*/ 3 h 74"/>
                  <a:gd name="T8" fmla="*/ 2 w 54"/>
                  <a:gd name="T9" fmla="*/ 1 h 74"/>
                  <a:gd name="T10" fmla="*/ 0 60000 65536"/>
                  <a:gd name="T11" fmla="*/ 0 60000 65536"/>
                  <a:gd name="T12" fmla="*/ 0 60000 65536"/>
                  <a:gd name="T13" fmla="*/ 0 60000 65536"/>
                  <a:gd name="T14" fmla="*/ 0 60000 65536"/>
                  <a:gd name="T15" fmla="*/ 0 w 54"/>
                  <a:gd name="T16" fmla="*/ 0 h 74"/>
                  <a:gd name="T17" fmla="*/ 54 w 54"/>
                  <a:gd name="T18" fmla="*/ 74 h 74"/>
                </a:gdLst>
                <a:ahLst/>
                <a:cxnLst>
                  <a:cxn ang="T10">
                    <a:pos x="T0" y="T1"/>
                  </a:cxn>
                  <a:cxn ang="T11">
                    <a:pos x="T2" y="T3"/>
                  </a:cxn>
                  <a:cxn ang="T12">
                    <a:pos x="T4" y="T5"/>
                  </a:cxn>
                  <a:cxn ang="T13">
                    <a:pos x="T6" y="T7"/>
                  </a:cxn>
                  <a:cxn ang="T14">
                    <a:pos x="T8" y="T9"/>
                  </a:cxn>
                </a:cxnLst>
                <a:rect l="T15" t="T16" r="T17" b="T18"/>
                <a:pathLst>
                  <a:path w="54" h="74">
                    <a:moveTo>
                      <a:pt x="54" y="15"/>
                    </a:moveTo>
                    <a:lnTo>
                      <a:pt x="38" y="0"/>
                    </a:lnTo>
                    <a:lnTo>
                      <a:pt x="0" y="60"/>
                    </a:lnTo>
                    <a:lnTo>
                      <a:pt x="16" y="74"/>
                    </a:lnTo>
                    <a:lnTo>
                      <a:pt x="54" y="1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4" name="Freeform 1021"/>
              <p:cNvSpPr>
                <a:spLocks/>
              </p:cNvSpPr>
              <p:nvPr/>
            </p:nvSpPr>
            <p:spPr bwMode="auto">
              <a:xfrm>
                <a:off x="1980" y="1215"/>
                <a:ext cx="24" cy="35"/>
              </a:xfrm>
              <a:custGeom>
                <a:avLst/>
                <a:gdLst>
                  <a:gd name="T0" fmla="*/ 2 w 48"/>
                  <a:gd name="T1" fmla="*/ 1 h 70"/>
                  <a:gd name="T2" fmla="*/ 1 w 48"/>
                  <a:gd name="T3" fmla="*/ 0 h 70"/>
                  <a:gd name="T4" fmla="*/ 0 w 48"/>
                  <a:gd name="T5" fmla="*/ 2 h 70"/>
                  <a:gd name="T6" fmla="*/ 1 w 48"/>
                  <a:gd name="T7" fmla="*/ 3 h 70"/>
                  <a:gd name="T8" fmla="*/ 2 w 48"/>
                  <a:gd name="T9" fmla="*/ 1 h 70"/>
                  <a:gd name="T10" fmla="*/ 0 60000 65536"/>
                  <a:gd name="T11" fmla="*/ 0 60000 65536"/>
                  <a:gd name="T12" fmla="*/ 0 60000 65536"/>
                  <a:gd name="T13" fmla="*/ 0 60000 65536"/>
                  <a:gd name="T14" fmla="*/ 0 60000 65536"/>
                  <a:gd name="T15" fmla="*/ 0 w 48"/>
                  <a:gd name="T16" fmla="*/ 0 h 70"/>
                  <a:gd name="T17" fmla="*/ 48 w 48"/>
                  <a:gd name="T18" fmla="*/ 70 h 70"/>
                </a:gdLst>
                <a:ahLst/>
                <a:cxnLst>
                  <a:cxn ang="T10">
                    <a:pos x="T0" y="T1"/>
                  </a:cxn>
                  <a:cxn ang="T11">
                    <a:pos x="T2" y="T3"/>
                  </a:cxn>
                  <a:cxn ang="T12">
                    <a:pos x="T4" y="T5"/>
                  </a:cxn>
                  <a:cxn ang="T13">
                    <a:pos x="T6" y="T7"/>
                  </a:cxn>
                  <a:cxn ang="T14">
                    <a:pos x="T8" y="T9"/>
                  </a:cxn>
                </a:cxnLst>
                <a:rect l="T15" t="T16" r="T17" b="T18"/>
                <a:pathLst>
                  <a:path w="48" h="70">
                    <a:moveTo>
                      <a:pt x="48" y="14"/>
                    </a:moveTo>
                    <a:lnTo>
                      <a:pt x="32" y="0"/>
                    </a:lnTo>
                    <a:lnTo>
                      <a:pt x="0" y="55"/>
                    </a:lnTo>
                    <a:lnTo>
                      <a:pt x="16" y="70"/>
                    </a:lnTo>
                    <a:lnTo>
                      <a:pt x="48" y="1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5" name="Freeform 1022"/>
              <p:cNvSpPr>
                <a:spLocks/>
              </p:cNvSpPr>
              <p:nvPr/>
            </p:nvSpPr>
            <p:spPr bwMode="auto">
              <a:xfrm>
                <a:off x="1976" y="1246"/>
                <a:ext cx="13" cy="21"/>
              </a:xfrm>
              <a:custGeom>
                <a:avLst/>
                <a:gdLst>
                  <a:gd name="T0" fmla="*/ 1 w 25"/>
                  <a:gd name="T1" fmla="*/ 1 h 42"/>
                  <a:gd name="T2" fmla="*/ 1 w 25"/>
                  <a:gd name="T3" fmla="*/ 0 h 42"/>
                  <a:gd name="T4" fmla="*/ 0 w 25"/>
                  <a:gd name="T5" fmla="*/ 2 h 42"/>
                  <a:gd name="T6" fmla="*/ 1 w 25"/>
                  <a:gd name="T7" fmla="*/ 2 h 42"/>
                  <a:gd name="T8" fmla="*/ 1 w 25"/>
                  <a:gd name="T9" fmla="*/ 1 h 42"/>
                  <a:gd name="T10" fmla="*/ 0 60000 65536"/>
                  <a:gd name="T11" fmla="*/ 0 60000 65536"/>
                  <a:gd name="T12" fmla="*/ 0 60000 65536"/>
                  <a:gd name="T13" fmla="*/ 0 60000 65536"/>
                  <a:gd name="T14" fmla="*/ 0 60000 65536"/>
                  <a:gd name="T15" fmla="*/ 0 w 25"/>
                  <a:gd name="T16" fmla="*/ 0 h 42"/>
                  <a:gd name="T17" fmla="*/ 25 w 25"/>
                  <a:gd name="T18" fmla="*/ 42 h 42"/>
                </a:gdLst>
                <a:ahLst/>
                <a:cxnLst>
                  <a:cxn ang="T10">
                    <a:pos x="T0" y="T1"/>
                  </a:cxn>
                  <a:cxn ang="T11">
                    <a:pos x="T2" y="T3"/>
                  </a:cxn>
                  <a:cxn ang="T12">
                    <a:pos x="T4" y="T5"/>
                  </a:cxn>
                  <a:cxn ang="T13">
                    <a:pos x="T6" y="T7"/>
                  </a:cxn>
                  <a:cxn ang="T14">
                    <a:pos x="T8" y="T9"/>
                  </a:cxn>
                </a:cxnLst>
                <a:rect l="T15" t="T16" r="T17" b="T18"/>
                <a:pathLst>
                  <a:path w="25" h="42">
                    <a:moveTo>
                      <a:pt x="25" y="2"/>
                    </a:moveTo>
                    <a:lnTo>
                      <a:pt x="5" y="0"/>
                    </a:lnTo>
                    <a:lnTo>
                      <a:pt x="0" y="40"/>
                    </a:lnTo>
                    <a:lnTo>
                      <a:pt x="19" y="42"/>
                    </a:lnTo>
                    <a:lnTo>
                      <a:pt x="25" y="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6" name="Freeform 1023"/>
              <p:cNvSpPr>
                <a:spLocks/>
              </p:cNvSpPr>
              <p:nvPr/>
            </p:nvSpPr>
            <p:spPr bwMode="auto">
              <a:xfrm>
                <a:off x="1973" y="1266"/>
                <a:ext cx="13" cy="30"/>
              </a:xfrm>
              <a:custGeom>
                <a:avLst/>
                <a:gdLst>
                  <a:gd name="T0" fmla="*/ 0 w 27"/>
                  <a:gd name="T1" fmla="*/ 0 h 61"/>
                  <a:gd name="T2" fmla="*/ 0 w 27"/>
                  <a:gd name="T3" fmla="*/ 0 h 61"/>
                  <a:gd name="T4" fmla="*/ 0 w 27"/>
                  <a:gd name="T5" fmla="*/ 1 h 61"/>
                  <a:gd name="T6" fmla="*/ 0 w 27"/>
                  <a:gd name="T7" fmla="*/ 1 h 61"/>
                  <a:gd name="T8" fmla="*/ 0 w 27"/>
                  <a:gd name="T9" fmla="*/ 0 h 61"/>
                  <a:gd name="T10" fmla="*/ 0 60000 65536"/>
                  <a:gd name="T11" fmla="*/ 0 60000 65536"/>
                  <a:gd name="T12" fmla="*/ 0 60000 65536"/>
                  <a:gd name="T13" fmla="*/ 0 60000 65536"/>
                  <a:gd name="T14" fmla="*/ 0 60000 65536"/>
                  <a:gd name="T15" fmla="*/ 0 w 27"/>
                  <a:gd name="T16" fmla="*/ 0 h 61"/>
                  <a:gd name="T17" fmla="*/ 27 w 27"/>
                  <a:gd name="T18" fmla="*/ 61 h 61"/>
                </a:gdLst>
                <a:ahLst/>
                <a:cxnLst>
                  <a:cxn ang="T10">
                    <a:pos x="T0" y="T1"/>
                  </a:cxn>
                  <a:cxn ang="T11">
                    <a:pos x="T2" y="T3"/>
                  </a:cxn>
                  <a:cxn ang="T12">
                    <a:pos x="T4" y="T5"/>
                  </a:cxn>
                  <a:cxn ang="T13">
                    <a:pos x="T6" y="T7"/>
                  </a:cxn>
                  <a:cxn ang="T14">
                    <a:pos x="T8" y="T9"/>
                  </a:cxn>
                </a:cxnLst>
                <a:rect l="T15" t="T16" r="T17" b="T18"/>
                <a:pathLst>
                  <a:path w="27" h="61">
                    <a:moveTo>
                      <a:pt x="27" y="2"/>
                    </a:moveTo>
                    <a:lnTo>
                      <a:pt x="6" y="0"/>
                    </a:lnTo>
                    <a:lnTo>
                      <a:pt x="0" y="59"/>
                    </a:lnTo>
                    <a:lnTo>
                      <a:pt x="22" y="61"/>
                    </a:lnTo>
                    <a:lnTo>
                      <a:pt x="27" y="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7" name="Freeform 0"/>
              <p:cNvSpPr>
                <a:spLocks/>
              </p:cNvSpPr>
              <p:nvPr/>
            </p:nvSpPr>
            <p:spPr bwMode="auto">
              <a:xfrm>
                <a:off x="1972" y="1296"/>
                <a:ext cx="11" cy="16"/>
              </a:xfrm>
              <a:custGeom>
                <a:avLst/>
                <a:gdLst>
                  <a:gd name="T0" fmla="*/ 0 w 23"/>
                  <a:gd name="T1" fmla="*/ 0 h 33"/>
                  <a:gd name="T2" fmla="*/ 0 w 23"/>
                  <a:gd name="T3" fmla="*/ 0 h 33"/>
                  <a:gd name="T4" fmla="*/ 0 w 23"/>
                  <a:gd name="T5" fmla="*/ 0 h 33"/>
                  <a:gd name="T6" fmla="*/ 0 w 23"/>
                  <a:gd name="T7" fmla="*/ 1 h 33"/>
                  <a:gd name="T8" fmla="*/ 0 w 23"/>
                  <a:gd name="T9" fmla="*/ 0 h 33"/>
                  <a:gd name="T10" fmla="*/ 0 60000 65536"/>
                  <a:gd name="T11" fmla="*/ 0 60000 65536"/>
                  <a:gd name="T12" fmla="*/ 0 60000 65536"/>
                  <a:gd name="T13" fmla="*/ 0 60000 65536"/>
                  <a:gd name="T14" fmla="*/ 0 60000 65536"/>
                  <a:gd name="T15" fmla="*/ 0 w 23"/>
                  <a:gd name="T16" fmla="*/ 0 h 33"/>
                  <a:gd name="T17" fmla="*/ 23 w 23"/>
                  <a:gd name="T18" fmla="*/ 33 h 33"/>
                </a:gdLst>
                <a:ahLst/>
                <a:cxnLst>
                  <a:cxn ang="T10">
                    <a:pos x="T0" y="T1"/>
                  </a:cxn>
                  <a:cxn ang="T11">
                    <a:pos x="T2" y="T3"/>
                  </a:cxn>
                  <a:cxn ang="T12">
                    <a:pos x="T4" y="T5"/>
                  </a:cxn>
                  <a:cxn ang="T13">
                    <a:pos x="T6" y="T7"/>
                  </a:cxn>
                  <a:cxn ang="T14">
                    <a:pos x="T8" y="T9"/>
                  </a:cxn>
                </a:cxnLst>
                <a:rect l="T15" t="T16" r="T17" b="T18"/>
                <a:pathLst>
                  <a:path w="23" h="33">
                    <a:moveTo>
                      <a:pt x="23" y="2"/>
                    </a:moveTo>
                    <a:lnTo>
                      <a:pt x="3" y="0"/>
                    </a:lnTo>
                    <a:lnTo>
                      <a:pt x="0" y="31"/>
                    </a:lnTo>
                    <a:lnTo>
                      <a:pt x="19" y="33"/>
                    </a:lnTo>
                    <a:lnTo>
                      <a:pt x="23" y="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8" name="Freeform 1"/>
              <p:cNvSpPr>
                <a:spLocks/>
              </p:cNvSpPr>
              <p:nvPr/>
            </p:nvSpPr>
            <p:spPr bwMode="auto">
              <a:xfrm>
                <a:off x="1972" y="1309"/>
                <a:ext cx="18" cy="28"/>
              </a:xfrm>
              <a:custGeom>
                <a:avLst/>
                <a:gdLst>
                  <a:gd name="T0" fmla="*/ 1 w 36"/>
                  <a:gd name="T1" fmla="*/ 0 h 56"/>
                  <a:gd name="T2" fmla="*/ 0 w 36"/>
                  <a:gd name="T3" fmla="*/ 1 h 56"/>
                  <a:gd name="T4" fmla="*/ 1 w 36"/>
                  <a:gd name="T5" fmla="*/ 2 h 56"/>
                  <a:gd name="T6" fmla="*/ 2 w 36"/>
                  <a:gd name="T7" fmla="*/ 2 h 56"/>
                  <a:gd name="T8" fmla="*/ 1 w 36"/>
                  <a:gd name="T9" fmla="*/ 0 h 56"/>
                  <a:gd name="T10" fmla="*/ 0 60000 65536"/>
                  <a:gd name="T11" fmla="*/ 0 60000 65536"/>
                  <a:gd name="T12" fmla="*/ 0 60000 65536"/>
                  <a:gd name="T13" fmla="*/ 0 60000 65536"/>
                  <a:gd name="T14" fmla="*/ 0 60000 65536"/>
                  <a:gd name="T15" fmla="*/ 0 w 36"/>
                  <a:gd name="T16" fmla="*/ 0 h 56"/>
                  <a:gd name="T17" fmla="*/ 36 w 36"/>
                  <a:gd name="T18" fmla="*/ 56 h 56"/>
                </a:gdLst>
                <a:ahLst/>
                <a:cxnLst>
                  <a:cxn ang="T10">
                    <a:pos x="T0" y="T1"/>
                  </a:cxn>
                  <a:cxn ang="T11">
                    <a:pos x="T2" y="T3"/>
                  </a:cxn>
                  <a:cxn ang="T12">
                    <a:pos x="T4" y="T5"/>
                  </a:cxn>
                  <a:cxn ang="T13">
                    <a:pos x="T6" y="T7"/>
                  </a:cxn>
                  <a:cxn ang="T14">
                    <a:pos x="T8" y="T9"/>
                  </a:cxn>
                </a:cxnLst>
                <a:rect l="T15" t="T16" r="T17" b="T18"/>
                <a:pathLst>
                  <a:path w="36" h="56">
                    <a:moveTo>
                      <a:pt x="18" y="0"/>
                    </a:moveTo>
                    <a:lnTo>
                      <a:pt x="0" y="7"/>
                    </a:lnTo>
                    <a:lnTo>
                      <a:pt x="18" y="56"/>
                    </a:lnTo>
                    <a:lnTo>
                      <a:pt x="36" y="49"/>
                    </a:lnTo>
                    <a:lnTo>
                      <a:pt x="18"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9" name="Freeform 2"/>
              <p:cNvSpPr>
                <a:spLocks/>
              </p:cNvSpPr>
              <p:nvPr/>
            </p:nvSpPr>
            <p:spPr bwMode="auto">
              <a:xfrm>
                <a:off x="1981" y="1334"/>
                <a:ext cx="14" cy="17"/>
              </a:xfrm>
              <a:custGeom>
                <a:avLst/>
                <a:gdLst>
                  <a:gd name="T0" fmla="*/ 1 w 28"/>
                  <a:gd name="T1" fmla="*/ 0 h 35"/>
                  <a:gd name="T2" fmla="*/ 0 w 28"/>
                  <a:gd name="T3" fmla="*/ 0 h 35"/>
                  <a:gd name="T4" fmla="*/ 1 w 28"/>
                  <a:gd name="T5" fmla="*/ 1 h 35"/>
                  <a:gd name="T6" fmla="*/ 1 w 28"/>
                  <a:gd name="T7" fmla="*/ 0 h 35"/>
                  <a:gd name="T8" fmla="*/ 1 w 28"/>
                  <a:gd name="T9" fmla="*/ 0 h 35"/>
                  <a:gd name="T10" fmla="*/ 0 60000 65536"/>
                  <a:gd name="T11" fmla="*/ 0 60000 65536"/>
                  <a:gd name="T12" fmla="*/ 0 60000 65536"/>
                  <a:gd name="T13" fmla="*/ 0 60000 65536"/>
                  <a:gd name="T14" fmla="*/ 0 60000 65536"/>
                  <a:gd name="T15" fmla="*/ 0 w 28"/>
                  <a:gd name="T16" fmla="*/ 0 h 35"/>
                  <a:gd name="T17" fmla="*/ 28 w 28"/>
                  <a:gd name="T18" fmla="*/ 35 h 35"/>
                </a:gdLst>
                <a:ahLst/>
                <a:cxnLst>
                  <a:cxn ang="T10">
                    <a:pos x="T0" y="T1"/>
                  </a:cxn>
                  <a:cxn ang="T11">
                    <a:pos x="T2" y="T3"/>
                  </a:cxn>
                  <a:cxn ang="T12">
                    <a:pos x="T4" y="T5"/>
                  </a:cxn>
                  <a:cxn ang="T13">
                    <a:pos x="T6" y="T7"/>
                  </a:cxn>
                  <a:cxn ang="T14">
                    <a:pos x="T8" y="T9"/>
                  </a:cxn>
                </a:cxnLst>
                <a:rect l="T15" t="T16" r="T17" b="T18"/>
                <a:pathLst>
                  <a:path w="28" h="35">
                    <a:moveTo>
                      <a:pt x="19" y="0"/>
                    </a:moveTo>
                    <a:lnTo>
                      <a:pt x="0" y="6"/>
                    </a:lnTo>
                    <a:lnTo>
                      <a:pt x="9" y="35"/>
                    </a:lnTo>
                    <a:lnTo>
                      <a:pt x="28" y="29"/>
                    </a:lnTo>
                    <a:lnTo>
                      <a:pt x="19"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0" name="Freeform 3"/>
              <p:cNvSpPr>
                <a:spLocks/>
              </p:cNvSpPr>
              <p:nvPr/>
            </p:nvSpPr>
            <p:spPr bwMode="auto">
              <a:xfrm>
                <a:off x="1985" y="1348"/>
                <a:ext cx="20" cy="31"/>
              </a:xfrm>
              <a:custGeom>
                <a:avLst/>
                <a:gdLst>
                  <a:gd name="T0" fmla="*/ 1 w 39"/>
                  <a:gd name="T1" fmla="*/ 0 h 63"/>
                  <a:gd name="T2" fmla="*/ 0 w 39"/>
                  <a:gd name="T3" fmla="*/ 0 h 63"/>
                  <a:gd name="T4" fmla="*/ 1 w 39"/>
                  <a:gd name="T5" fmla="*/ 1 h 63"/>
                  <a:gd name="T6" fmla="*/ 2 w 39"/>
                  <a:gd name="T7" fmla="*/ 1 h 63"/>
                  <a:gd name="T8" fmla="*/ 1 w 39"/>
                  <a:gd name="T9" fmla="*/ 0 h 63"/>
                  <a:gd name="T10" fmla="*/ 0 60000 65536"/>
                  <a:gd name="T11" fmla="*/ 0 60000 65536"/>
                  <a:gd name="T12" fmla="*/ 0 60000 65536"/>
                  <a:gd name="T13" fmla="*/ 0 60000 65536"/>
                  <a:gd name="T14" fmla="*/ 0 60000 65536"/>
                  <a:gd name="T15" fmla="*/ 0 w 39"/>
                  <a:gd name="T16" fmla="*/ 0 h 63"/>
                  <a:gd name="T17" fmla="*/ 39 w 39"/>
                  <a:gd name="T18" fmla="*/ 63 h 63"/>
                </a:gdLst>
                <a:ahLst/>
                <a:cxnLst>
                  <a:cxn ang="T10">
                    <a:pos x="T0" y="T1"/>
                  </a:cxn>
                  <a:cxn ang="T11">
                    <a:pos x="T2" y="T3"/>
                  </a:cxn>
                  <a:cxn ang="T12">
                    <a:pos x="T4" y="T5"/>
                  </a:cxn>
                  <a:cxn ang="T13">
                    <a:pos x="T6" y="T7"/>
                  </a:cxn>
                  <a:cxn ang="T14">
                    <a:pos x="T8" y="T9"/>
                  </a:cxn>
                </a:cxnLst>
                <a:rect l="T15" t="T16" r="T17" b="T18"/>
                <a:pathLst>
                  <a:path w="39" h="63">
                    <a:moveTo>
                      <a:pt x="18" y="0"/>
                    </a:moveTo>
                    <a:lnTo>
                      <a:pt x="0" y="8"/>
                    </a:lnTo>
                    <a:lnTo>
                      <a:pt x="21" y="63"/>
                    </a:lnTo>
                    <a:lnTo>
                      <a:pt x="39" y="56"/>
                    </a:lnTo>
                    <a:lnTo>
                      <a:pt x="18"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1" name="Freeform 4"/>
              <p:cNvSpPr>
                <a:spLocks/>
              </p:cNvSpPr>
              <p:nvPr/>
            </p:nvSpPr>
            <p:spPr bwMode="auto">
              <a:xfrm>
                <a:off x="1997" y="1374"/>
                <a:ext cx="20" cy="22"/>
              </a:xfrm>
              <a:custGeom>
                <a:avLst/>
                <a:gdLst>
                  <a:gd name="T0" fmla="*/ 1 w 39"/>
                  <a:gd name="T1" fmla="*/ 0 h 45"/>
                  <a:gd name="T2" fmla="*/ 0 w 39"/>
                  <a:gd name="T3" fmla="*/ 0 h 45"/>
                  <a:gd name="T4" fmla="*/ 1 w 39"/>
                  <a:gd name="T5" fmla="*/ 1 h 45"/>
                  <a:gd name="T6" fmla="*/ 2 w 39"/>
                  <a:gd name="T7" fmla="*/ 0 h 45"/>
                  <a:gd name="T8" fmla="*/ 1 w 39"/>
                  <a:gd name="T9" fmla="*/ 0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14" y="0"/>
                    </a:moveTo>
                    <a:lnTo>
                      <a:pt x="0" y="17"/>
                    </a:lnTo>
                    <a:lnTo>
                      <a:pt x="25" y="45"/>
                    </a:lnTo>
                    <a:lnTo>
                      <a:pt x="39" y="29"/>
                    </a:lnTo>
                    <a:lnTo>
                      <a:pt x="14"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2" name="Freeform 5"/>
              <p:cNvSpPr>
                <a:spLocks/>
              </p:cNvSpPr>
              <p:nvPr/>
            </p:nvSpPr>
            <p:spPr bwMode="auto">
              <a:xfrm>
                <a:off x="2010" y="1388"/>
                <a:ext cx="21" cy="24"/>
              </a:xfrm>
              <a:custGeom>
                <a:avLst/>
                <a:gdLst>
                  <a:gd name="T0" fmla="*/ 0 w 43"/>
                  <a:gd name="T1" fmla="*/ 0 h 49"/>
                  <a:gd name="T2" fmla="*/ 0 w 43"/>
                  <a:gd name="T3" fmla="*/ 0 h 49"/>
                  <a:gd name="T4" fmla="*/ 0 w 43"/>
                  <a:gd name="T5" fmla="*/ 1 h 49"/>
                  <a:gd name="T6" fmla="*/ 1 w 43"/>
                  <a:gd name="T7" fmla="*/ 1 h 49"/>
                  <a:gd name="T8" fmla="*/ 0 w 43"/>
                  <a:gd name="T9" fmla="*/ 0 h 49"/>
                  <a:gd name="T10" fmla="*/ 0 60000 65536"/>
                  <a:gd name="T11" fmla="*/ 0 60000 65536"/>
                  <a:gd name="T12" fmla="*/ 0 60000 65536"/>
                  <a:gd name="T13" fmla="*/ 0 60000 65536"/>
                  <a:gd name="T14" fmla="*/ 0 60000 65536"/>
                  <a:gd name="T15" fmla="*/ 0 w 43"/>
                  <a:gd name="T16" fmla="*/ 0 h 49"/>
                  <a:gd name="T17" fmla="*/ 43 w 43"/>
                  <a:gd name="T18" fmla="*/ 49 h 49"/>
                </a:gdLst>
                <a:ahLst/>
                <a:cxnLst>
                  <a:cxn ang="T10">
                    <a:pos x="T0" y="T1"/>
                  </a:cxn>
                  <a:cxn ang="T11">
                    <a:pos x="T2" y="T3"/>
                  </a:cxn>
                  <a:cxn ang="T12">
                    <a:pos x="T4" y="T5"/>
                  </a:cxn>
                  <a:cxn ang="T13">
                    <a:pos x="T6" y="T7"/>
                  </a:cxn>
                  <a:cxn ang="T14">
                    <a:pos x="T8" y="T9"/>
                  </a:cxn>
                </a:cxnLst>
                <a:rect l="T15" t="T16" r="T17" b="T18"/>
                <a:pathLst>
                  <a:path w="43" h="49">
                    <a:moveTo>
                      <a:pt x="14" y="0"/>
                    </a:moveTo>
                    <a:lnTo>
                      <a:pt x="0" y="16"/>
                    </a:lnTo>
                    <a:lnTo>
                      <a:pt x="29" y="49"/>
                    </a:lnTo>
                    <a:lnTo>
                      <a:pt x="43" y="32"/>
                    </a:lnTo>
                    <a:lnTo>
                      <a:pt x="14"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3" name="Freeform 6"/>
              <p:cNvSpPr>
                <a:spLocks/>
              </p:cNvSpPr>
              <p:nvPr/>
            </p:nvSpPr>
            <p:spPr bwMode="auto">
              <a:xfrm>
                <a:off x="2025" y="1403"/>
                <a:ext cx="25" cy="25"/>
              </a:xfrm>
              <a:custGeom>
                <a:avLst/>
                <a:gdLst>
                  <a:gd name="T0" fmla="*/ 1 w 50"/>
                  <a:gd name="T1" fmla="*/ 0 h 48"/>
                  <a:gd name="T2" fmla="*/ 0 w 50"/>
                  <a:gd name="T3" fmla="*/ 1 h 48"/>
                  <a:gd name="T4" fmla="*/ 2 w 50"/>
                  <a:gd name="T5" fmla="*/ 2 h 48"/>
                  <a:gd name="T6" fmla="*/ 2 w 50"/>
                  <a:gd name="T7" fmla="*/ 1 h 48"/>
                  <a:gd name="T8" fmla="*/ 1 w 50"/>
                  <a:gd name="T9" fmla="*/ 0 h 48"/>
                  <a:gd name="T10" fmla="*/ 0 60000 65536"/>
                  <a:gd name="T11" fmla="*/ 0 60000 65536"/>
                  <a:gd name="T12" fmla="*/ 0 60000 65536"/>
                  <a:gd name="T13" fmla="*/ 0 60000 65536"/>
                  <a:gd name="T14" fmla="*/ 0 60000 65536"/>
                  <a:gd name="T15" fmla="*/ 0 w 50"/>
                  <a:gd name="T16" fmla="*/ 0 h 48"/>
                  <a:gd name="T17" fmla="*/ 50 w 50"/>
                  <a:gd name="T18" fmla="*/ 48 h 48"/>
                </a:gdLst>
                <a:ahLst/>
                <a:cxnLst>
                  <a:cxn ang="T10">
                    <a:pos x="T0" y="T1"/>
                  </a:cxn>
                  <a:cxn ang="T11">
                    <a:pos x="T2" y="T3"/>
                  </a:cxn>
                  <a:cxn ang="T12">
                    <a:pos x="T4" y="T5"/>
                  </a:cxn>
                  <a:cxn ang="T13">
                    <a:pos x="T6" y="T7"/>
                  </a:cxn>
                  <a:cxn ang="T14">
                    <a:pos x="T8" y="T9"/>
                  </a:cxn>
                </a:cxnLst>
                <a:rect l="T15" t="T16" r="T17" b="T18"/>
                <a:pathLst>
                  <a:path w="50" h="48">
                    <a:moveTo>
                      <a:pt x="12" y="0"/>
                    </a:moveTo>
                    <a:lnTo>
                      <a:pt x="0" y="18"/>
                    </a:lnTo>
                    <a:lnTo>
                      <a:pt x="37" y="48"/>
                    </a:lnTo>
                    <a:lnTo>
                      <a:pt x="50" y="30"/>
                    </a:lnTo>
                    <a:lnTo>
                      <a:pt x="12"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4" name="Freeform 7"/>
              <p:cNvSpPr>
                <a:spLocks/>
              </p:cNvSpPr>
              <p:nvPr/>
            </p:nvSpPr>
            <p:spPr bwMode="auto">
              <a:xfrm>
                <a:off x="2044" y="1419"/>
                <a:ext cx="37" cy="28"/>
              </a:xfrm>
              <a:custGeom>
                <a:avLst/>
                <a:gdLst>
                  <a:gd name="T0" fmla="*/ 0 w 76"/>
                  <a:gd name="T1" fmla="*/ 0 h 58"/>
                  <a:gd name="T2" fmla="*/ 0 w 76"/>
                  <a:gd name="T3" fmla="*/ 0 h 58"/>
                  <a:gd name="T4" fmla="*/ 2 w 76"/>
                  <a:gd name="T5" fmla="*/ 1 h 58"/>
                  <a:gd name="T6" fmla="*/ 2 w 76"/>
                  <a:gd name="T7" fmla="*/ 1 h 58"/>
                  <a:gd name="T8" fmla="*/ 0 w 76"/>
                  <a:gd name="T9" fmla="*/ 0 h 58"/>
                  <a:gd name="T10" fmla="*/ 0 60000 65536"/>
                  <a:gd name="T11" fmla="*/ 0 60000 65536"/>
                  <a:gd name="T12" fmla="*/ 0 60000 65536"/>
                  <a:gd name="T13" fmla="*/ 0 60000 65536"/>
                  <a:gd name="T14" fmla="*/ 0 60000 65536"/>
                  <a:gd name="T15" fmla="*/ 0 w 76"/>
                  <a:gd name="T16" fmla="*/ 0 h 58"/>
                  <a:gd name="T17" fmla="*/ 76 w 76"/>
                  <a:gd name="T18" fmla="*/ 58 h 58"/>
                </a:gdLst>
                <a:ahLst/>
                <a:cxnLst>
                  <a:cxn ang="T10">
                    <a:pos x="T0" y="T1"/>
                  </a:cxn>
                  <a:cxn ang="T11">
                    <a:pos x="T2" y="T3"/>
                  </a:cxn>
                  <a:cxn ang="T12">
                    <a:pos x="T4" y="T5"/>
                  </a:cxn>
                  <a:cxn ang="T13">
                    <a:pos x="T6" y="T7"/>
                  </a:cxn>
                  <a:cxn ang="T14">
                    <a:pos x="T8" y="T9"/>
                  </a:cxn>
                </a:cxnLst>
                <a:rect l="T15" t="T16" r="T17" b="T18"/>
                <a:pathLst>
                  <a:path w="76" h="58">
                    <a:moveTo>
                      <a:pt x="11" y="0"/>
                    </a:moveTo>
                    <a:lnTo>
                      <a:pt x="0" y="18"/>
                    </a:lnTo>
                    <a:lnTo>
                      <a:pt x="65" y="58"/>
                    </a:lnTo>
                    <a:lnTo>
                      <a:pt x="76" y="40"/>
                    </a:lnTo>
                    <a:lnTo>
                      <a:pt x="11"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5" name="Freeform 8"/>
              <p:cNvSpPr>
                <a:spLocks/>
              </p:cNvSpPr>
              <p:nvPr/>
            </p:nvSpPr>
            <p:spPr bwMode="auto">
              <a:xfrm>
                <a:off x="2077" y="1438"/>
                <a:ext cx="13" cy="14"/>
              </a:xfrm>
              <a:custGeom>
                <a:avLst/>
                <a:gdLst>
                  <a:gd name="T0" fmla="*/ 0 w 27"/>
                  <a:gd name="T1" fmla="*/ 0 h 27"/>
                  <a:gd name="T2" fmla="*/ 0 w 27"/>
                  <a:gd name="T3" fmla="*/ 1 h 27"/>
                  <a:gd name="T4" fmla="*/ 0 w 27"/>
                  <a:gd name="T5" fmla="*/ 1 h 27"/>
                  <a:gd name="T6" fmla="*/ 0 w 27"/>
                  <a:gd name="T7" fmla="*/ 1 h 27"/>
                  <a:gd name="T8" fmla="*/ 0 w 27"/>
                  <a:gd name="T9" fmla="*/ 0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9" y="0"/>
                    </a:moveTo>
                    <a:lnTo>
                      <a:pt x="0" y="19"/>
                    </a:lnTo>
                    <a:lnTo>
                      <a:pt x="18" y="27"/>
                    </a:lnTo>
                    <a:lnTo>
                      <a:pt x="27" y="7"/>
                    </a:lnTo>
                    <a:lnTo>
                      <a:pt x="9"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6" name="Freeform 9"/>
              <p:cNvSpPr>
                <a:spLocks/>
              </p:cNvSpPr>
              <p:nvPr/>
            </p:nvSpPr>
            <p:spPr bwMode="auto">
              <a:xfrm>
                <a:off x="2086" y="1442"/>
                <a:ext cx="9" cy="12"/>
              </a:xfrm>
              <a:custGeom>
                <a:avLst/>
                <a:gdLst>
                  <a:gd name="T0" fmla="*/ 1 w 18"/>
                  <a:gd name="T1" fmla="*/ 0 h 23"/>
                  <a:gd name="T2" fmla="*/ 0 w 18"/>
                  <a:gd name="T3" fmla="*/ 1 h 23"/>
                  <a:gd name="T4" fmla="*/ 1 w 18"/>
                  <a:gd name="T5" fmla="*/ 1 h 23"/>
                  <a:gd name="T6" fmla="*/ 1 w 18"/>
                  <a:gd name="T7" fmla="*/ 1 h 23"/>
                  <a:gd name="T8" fmla="*/ 1 w 18"/>
                  <a:gd name="T9" fmla="*/ 0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9" y="0"/>
                    </a:moveTo>
                    <a:lnTo>
                      <a:pt x="0" y="20"/>
                    </a:lnTo>
                    <a:lnTo>
                      <a:pt x="9" y="23"/>
                    </a:lnTo>
                    <a:lnTo>
                      <a:pt x="18" y="3"/>
                    </a:lnTo>
                    <a:lnTo>
                      <a:pt x="9"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7" name="Freeform 10"/>
              <p:cNvSpPr>
                <a:spLocks/>
              </p:cNvSpPr>
              <p:nvPr/>
            </p:nvSpPr>
            <p:spPr bwMode="auto">
              <a:xfrm>
                <a:off x="2091" y="1444"/>
                <a:ext cx="10" cy="11"/>
              </a:xfrm>
              <a:custGeom>
                <a:avLst/>
                <a:gdLst>
                  <a:gd name="T0" fmla="*/ 1 w 20"/>
                  <a:gd name="T1" fmla="*/ 0 h 24"/>
                  <a:gd name="T2" fmla="*/ 0 w 20"/>
                  <a:gd name="T3" fmla="*/ 0 h 24"/>
                  <a:gd name="T4" fmla="*/ 1 w 20"/>
                  <a:gd name="T5" fmla="*/ 0 h 24"/>
                  <a:gd name="T6" fmla="*/ 1 w 20"/>
                  <a:gd name="T7" fmla="*/ 0 h 24"/>
                  <a:gd name="T8" fmla="*/ 1 w 20"/>
                  <a:gd name="T9" fmla="*/ 0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6" y="0"/>
                    </a:moveTo>
                    <a:lnTo>
                      <a:pt x="0" y="20"/>
                    </a:lnTo>
                    <a:lnTo>
                      <a:pt x="15" y="24"/>
                    </a:lnTo>
                    <a:lnTo>
                      <a:pt x="20" y="4"/>
                    </a:lnTo>
                    <a:lnTo>
                      <a:pt x="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8" name="Freeform 11"/>
              <p:cNvSpPr>
                <a:spLocks/>
              </p:cNvSpPr>
              <p:nvPr/>
            </p:nvSpPr>
            <p:spPr bwMode="auto">
              <a:xfrm>
                <a:off x="2098" y="1445"/>
                <a:ext cx="43" cy="19"/>
              </a:xfrm>
              <a:custGeom>
                <a:avLst/>
                <a:gdLst>
                  <a:gd name="T0" fmla="*/ 1 w 84"/>
                  <a:gd name="T1" fmla="*/ 0 h 40"/>
                  <a:gd name="T2" fmla="*/ 0 w 84"/>
                  <a:gd name="T3" fmla="*/ 0 h 40"/>
                  <a:gd name="T4" fmla="*/ 3 w 84"/>
                  <a:gd name="T5" fmla="*/ 1 h 40"/>
                  <a:gd name="T6" fmla="*/ 3 w 84"/>
                  <a:gd name="T7" fmla="*/ 0 h 40"/>
                  <a:gd name="T8" fmla="*/ 1 w 84"/>
                  <a:gd name="T9" fmla="*/ 0 h 40"/>
                  <a:gd name="T10" fmla="*/ 0 60000 65536"/>
                  <a:gd name="T11" fmla="*/ 0 60000 65536"/>
                  <a:gd name="T12" fmla="*/ 0 60000 65536"/>
                  <a:gd name="T13" fmla="*/ 0 60000 65536"/>
                  <a:gd name="T14" fmla="*/ 0 60000 65536"/>
                  <a:gd name="T15" fmla="*/ 0 w 84"/>
                  <a:gd name="T16" fmla="*/ 0 h 40"/>
                  <a:gd name="T17" fmla="*/ 84 w 84"/>
                  <a:gd name="T18" fmla="*/ 40 h 40"/>
                </a:gdLst>
                <a:ahLst/>
                <a:cxnLst>
                  <a:cxn ang="T10">
                    <a:pos x="T0" y="T1"/>
                  </a:cxn>
                  <a:cxn ang="T11">
                    <a:pos x="T2" y="T3"/>
                  </a:cxn>
                  <a:cxn ang="T12">
                    <a:pos x="T4" y="T5"/>
                  </a:cxn>
                  <a:cxn ang="T13">
                    <a:pos x="T6" y="T7"/>
                  </a:cxn>
                  <a:cxn ang="T14">
                    <a:pos x="T8" y="T9"/>
                  </a:cxn>
                </a:cxnLst>
                <a:rect l="T15" t="T16" r="T17" b="T18"/>
                <a:pathLst>
                  <a:path w="84" h="40">
                    <a:moveTo>
                      <a:pt x="3" y="0"/>
                    </a:moveTo>
                    <a:lnTo>
                      <a:pt x="0" y="22"/>
                    </a:lnTo>
                    <a:lnTo>
                      <a:pt x="81" y="40"/>
                    </a:lnTo>
                    <a:lnTo>
                      <a:pt x="84" y="18"/>
                    </a:lnTo>
                    <a:lnTo>
                      <a:pt x="3"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9" name="Freeform 12"/>
              <p:cNvSpPr>
                <a:spLocks/>
              </p:cNvSpPr>
              <p:nvPr/>
            </p:nvSpPr>
            <p:spPr bwMode="auto">
              <a:xfrm>
                <a:off x="2138" y="1455"/>
                <a:ext cx="21" cy="15"/>
              </a:xfrm>
              <a:custGeom>
                <a:avLst/>
                <a:gdLst>
                  <a:gd name="T0" fmla="*/ 1 w 41"/>
                  <a:gd name="T1" fmla="*/ 0 h 31"/>
                  <a:gd name="T2" fmla="*/ 0 w 41"/>
                  <a:gd name="T3" fmla="*/ 0 h 31"/>
                  <a:gd name="T4" fmla="*/ 2 w 41"/>
                  <a:gd name="T5" fmla="*/ 0 h 31"/>
                  <a:gd name="T6" fmla="*/ 2 w 41"/>
                  <a:gd name="T7" fmla="*/ 0 h 31"/>
                  <a:gd name="T8" fmla="*/ 1 w 41"/>
                  <a:gd name="T9" fmla="*/ 0 h 31"/>
                  <a:gd name="T10" fmla="*/ 0 60000 65536"/>
                  <a:gd name="T11" fmla="*/ 0 60000 65536"/>
                  <a:gd name="T12" fmla="*/ 0 60000 65536"/>
                  <a:gd name="T13" fmla="*/ 0 60000 65536"/>
                  <a:gd name="T14" fmla="*/ 0 60000 65536"/>
                  <a:gd name="T15" fmla="*/ 0 w 41"/>
                  <a:gd name="T16" fmla="*/ 0 h 31"/>
                  <a:gd name="T17" fmla="*/ 41 w 41"/>
                  <a:gd name="T18" fmla="*/ 31 h 31"/>
                </a:gdLst>
                <a:ahLst/>
                <a:cxnLst>
                  <a:cxn ang="T10">
                    <a:pos x="T0" y="T1"/>
                  </a:cxn>
                  <a:cxn ang="T11">
                    <a:pos x="T2" y="T3"/>
                  </a:cxn>
                  <a:cxn ang="T12">
                    <a:pos x="T4" y="T5"/>
                  </a:cxn>
                  <a:cxn ang="T13">
                    <a:pos x="T6" y="T7"/>
                  </a:cxn>
                  <a:cxn ang="T14">
                    <a:pos x="T8" y="T9"/>
                  </a:cxn>
                </a:cxnLst>
                <a:rect l="T15" t="T16" r="T17" b="T18"/>
                <a:pathLst>
                  <a:path w="41" h="31">
                    <a:moveTo>
                      <a:pt x="7" y="0"/>
                    </a:moveTo>
                    <a:lnTo>
                      <a:pt x="0" y="20"/>
                    </a:lnTo>
                    <a:lnTo>
                      <a:pt x="34" y="31"/>
                    </a:lnTo>
                    <a:lnTo>
                      <a:pt x="41" y="11"/>
                    </a:lnTo>
                    <a:lnTo>
                      <a:pt x="7"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0" name="Freeform 13"/>
              <p:cNvSpPr>
                <a:spLocks/>
              </p:cNvSpPr>
              <p:nvPr/>
            </p:nvSpPr>
            <p:spPr bwMode="auto">
              <a:xfrm>
                <a:off x="2156" y="1459"/>
                <a:ext cx="27" cy="14"/>
              </a:xfrm>
              <a:custGeom>
                <a:avLst/>
                <a:gdLst>
                  <a:gd name="T0" fmla="*/ 1 w 54"/>
                  <a:gd name="T1" fmla="*/ 0 h 29"/>
                  <a:gd name="T2" fmla="*/ 0 w 54"/>
                  <a:gd name="T3" fmla="*/ 0 h 29"/>
                  <a:gd name="T4" fmla="*/ 2 w 54"/>
                  <a:gd name="T5" fmla="*/ 0 h 29"/>
                  <a:gd name="T6" fmla="*/ 2 w 54"/>
                  <a:gd name="T7" fmla="*/ 0 h 29"/>
                  <a:gd name="T8" fmla="*/ 1 w 54"/>
                  <a:gd name="T9" fmla="*/ 0 h 29"/>
                  <a:gd name="T10" fmla="*/ 0 60000 65536"/>
                  <a:gd name="T11" fmla="*/ 0 60000 65536"/>
                  <a:gd name="T12" fmla="*/ 0 60000 65536"/>
                  <a:gd name="T13" fmla="*/ 0 60000 65536"/>
                  <a:gd name="T14" fmla="*/ 0 60000 65536"/>
                  <a:gd name="T15" fmla="*/ 0 w 54"/>
                  <a:gd name="T16" fmla="*/ 0 h 29"/>
                  <a:gd name="T17" fmla="*/ 54 w 54"/>
                  <a:gd name="T18" fmla="*/ 29 h 29"/>
                </a:gdLst>
                <a:ahLst/>
                <a:cxnLst>
                  <a:cxn ang="T10">
                    <a:pos x="T0" y="T1"/>
                  </a:cxn>
                  <a:cxn ang="T11">
                    <a:pos x="T2" y="T3"/>
                  </a:cxn>
                  <a:cxn ang="T12">
                    <a:pos x="T4" y="T5"/>
                  </a:cxn>
                  <a:cxn ang="T13">
                    <a:pos x="T6" y="T7"/>
                  </a:cxn>
                  <a:cxn ang="T14">
                    <a:pos x="T8" y="T9"/>
                  </a:cxn>
                </a:cxnLst>
                <a:rect l="T15" t="T16" r="T17" b="T18"/>
                <a:pathLst>
                  <a:path w="54" h="29">
                    <a:moveTo>
                      <a:pt x="3" y="0"/>
                    </a:moveTo>
                    <a:lnTo>
                      <a:pt x="0" y="22"/>
                    </a:lnTo>
                    <a:lnTo>
                      <a:pt x="50" y="29"/>
                    </a:lnTo>
                    <a:lnTo>
                      <a:pt x="54" y="7"/>
                    </a:lnTo>
                    <a:lnTo>
                      <a:pt x="3"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1" name="Freeform 14"/>
              <p:cNvSpPr>
                <a:spLocks/>
              </p:cNvSpPr>
              <p:nvPr/>
            </p:nvSpPr>
            <p:spPr bwMode="auto">
              <a:xfrm>
                <a:off x="2182" y="1463"/>
                <a:ext cx="14" cy="12"/>
              </a:xfrm>
              <a:custGeom>
                <a:avLst/>
                <a:gdLst>
                  <a:gd name="T0" fmla="*/ 0 w 29"/>
                  <a:gd name="T1" fmla="*/ 0 h 25"/>
                  <a:gd name="T2" fmla="*/ 0 w 29"/>
                  <a:gd name="T3" fmla="*/ 0 h 25"/>
                  <a:gd name="T4" fmla="*/ 0 w 29"/>
                  <a:gd name="T5" fmla="*/ 0 h 25"/>
                  <a:gd name="T6" fmla="*/ 0 w 29"/>
                  <a:gd name="T7" fmla="*/ 0 h 25"/>
                  <a:gd name="T8" fmla="*/ 0 w 29"/>
                  <a:gd name="T9" fmla="*/ 0 h 25"/>
                  <a:gd name="T10" fmla="*/ 0 60000 65536"/>
                  <a:gd name="T11" fmla="*/ 0 60000 65536"/>
                  <a:gd name="T12" fmla="*/ 0 60000 65536"/>
                  <a:gd name="T13" fmla="*/ 0 60000 65536"/>
                  <a:gd name="T14" fmla="*/ 0 60000 65536"/>
                  <a:gd name="T15" fmla="*/ 0 w 29"/>
                  <a:gd name="T16" fmla="*/ 0 h 25"/>
                  <a:gd name="T17" fmla="*/ 29 w 29"/>
                  <a:gd name="T18" fmla="*/ 25 h 25"/>
                </a:gdLst>
                <a:ahLst/>
                <a:cxnLst>
                  <a:cxn ang="T10">
                    <a:pos x="T0" y="T1"/>
                  </a:cxn>
                  <a:cxn ang="T11">
                    <a:pos x="T2" y="T3"/>
                  </a:cxn>
                  <a:cxn ang="T12">
                    <a:pos x="T4" y="T5"/>
                  </a:cxn>
                  <a:cxn ang="T13">
                    <a:pos x="T6" y="T7"/>
                  </a:cxn>
                  <a:cxn ang="T14">
                    <a:pos x="T8" y="T9"/>
                  </a:cxn>
                </a:cxnLst>
                <a:rect l="T15" t="T16" r="T17" b="T18"/>
                <a:pathLst>
                  <a:path w="29" h="25">
                    <a:moveTo>
                      <a:pt x="2" y="0"/>
                    </a:moveTo>
                    <a:lnTo>
                      <a:pt x="0" y="22"/>
                    </a:lnTo>
                    <a:lnTo>
                      <a:pt x="27" y="25"/>
                    </a:lnTo>
                    <a:lnTo>
                      <a:pt x="29" y="4"/>
                    </a:lnTo>
                    <a:lnTo>
                      <a:pt x="2"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2" name="Freeform 15"/>
              <p:cNvSpPr>
                <a:spLocks/>
              </p:cNvSpPr>
              <p:nvPr/>
            </p:nvSpPr>
            <p:spPr bwMode="auto">
              <a:xfrm>
                <a:off x="2195" y="1464"/>
                <a:ext cx="27" cy="15"/>
              </a:xfrm>
              <a:custGeom>
                <a:avLst/>
                <a:gdLst>
                  <a:gd name="T0" fmla="*/ 1 w 54"/>
                  <a:gd name="T1" fmla="*/ 0 h 29"/>
                  <a:gd name="T2" fmla="*/ 0 w 54"/>
                  <a:gd name="T3" fmla="*/ 1 h 29"/>
                  <a:gd name="T4" fmla="*/ 2 w 54"/>
                  <a:gd name="T5" fmla="*/ 1 h 29"/>
                  <a:gd name="T6" fmla="*/ 2 w 54"/>
                  <a:gd name="T7" fmla="*/ 1 h 29"/>
                  <a:gd name="T8" fmla="*/ 1 w 54"/>
                  <a:gd name="T9" fmla="*/ 0 h 29"/>
                  <a:gd name="T10" fmla="*/ 0 60000 65536"/>
                  <a:gd name="T11" fmla="*/ 0 60000 65536"/>
                  <a:gd name="T12" fmla="*/ 0 60000 65536"/>
                  <a:gd name="T13" fmla="*/ 0 60000 65536"/>
                  <a:gd name="T14" fmla="*/ 0 60000 65536"/>
                  <a:gd name="T15" fmla="*/ 0 w 54"/>
                  <a:gd name="T16" fmla="*/ 0 h 29"/>
                  <a:gd name="T17" fmla="*/ 54 w 54"/>
                  <a:gd name="T18" fmla="*/ 29 h 29"/>
                </a:gdLst>
                <a:ahLst/>
                <a:cxnLst>
                  <a:cxn ang="T10">
                    <a:pos x="T0" y="T1"/>
                  </a:cxn>
                  <a:cxn ang="T11">
                    <a:pos x="T2" y="T3"/>
                  </a:cxn>
                  <a:cxn ang="T12">
                    <a:pos x="T4" y="T5"/>
                  </a:cxn>
                  <a:cxn ang="T13">
                    <a:pos x="T6" y="T7"/>
                  </a:cxn>
                  <a:cxn ang="T14">
                    <a:pos x="T8" y="T9"/>
                  </a:cxn>
                </a:cxnLst>
                <a:rect l="T15" t="T16" r="T17" b="T18"/>
                <a:pathLst>
                  <a:path w="54" h="29">
                    <a:moveTo>
                      <a:pt x="2" y="0"/>
                    </a:moveTo>
                    <a:lnTo>
                      <a:pt x="0" y="21"/>
                    </a:lnTo>
                    <a:lnTo>
                      <a:pt x="52" y="29"/>
                    </a:lnTo>
                    <a:lnTo>
                      <a:pt x="54" y="7"/>
                    </a:lnTo>
                    <a:lnTo>
                      <a:pt x="2"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3" name="Freeform 16"/>
              <p:cNvSpPr>
                <a:spLocks/>
              </p:cNvSpPr>
              <p:nvPr/>
            </p:nvSpPr>
            <p:spPr bwMode="auto">
              <a:xfrm>
                <a:off x="2221" y="1463"/>
                <a:ext cx="27" cy="16"/>
              </a:xfrm>
              <a:custGeom>
                <a:avLst/>
                <a:gdLst>
                  <a:gd name="T0" fmla="*/ 0 w 56"/>
                  <a:gd name="T1" fmla="*/ 0 h 33"/>
                  <a:gd name="T2" fmla="*/ 0 w 56"/>
                  <a:gd name="T3" fmla="*/ 1 h 33"/>
                  <a:gd name="T4" fmla="*/ 1 w 56"/>
                  <a:gd name="T5" fmla="*/ 0 h 33"/>
                  <a:gd name="T6" fmla="*/ 1 w 56"/>
                  <a:gd name="T7" fmla="*/ 0 h 33"/>
                  <a:gd name="T8" fmla="*/ 0 w 56"/>
                  <a:gd name="T9" fmla="*/ 0 h 33"/>
                  <a:gd name="T10" fmla="*/ 0 60000 65536"/>
                  <a:gd name="T11" fmla="*/ 0 60000 65536"/>
                  <a:gd name="T12" fmla="*/ 0 60000 65536"/>
                  <a:gd name="T13" fmla="*/ 0 60000 65536"/>
                  <a:gd name="T14" fmla="*/ 0 60000 65536"/>
                  <a:gd name="T15" fmla="*/ 0 w 56"/>
                  <a:gd name="T16" fmla="*/ 0 h 33"/>
                  <a:gd name="T17" fmla="*/ 56 w 56"/>
                  <a:gd name="T18" fmla="*/ 33 h 33"/>
                </a:gdLst>
                <a:ahLst/>
                <a:cxnLst>
                  <a:cxn ang="T10">
                    <a:pos x="T0" y="T1"/>
                  </a:cxn>
                  <a:cxn ang="T11">
                    <a:pos x="T2" y="T3"/>
                  </a:cxn>
                  <a:cxn ang="T12">
                    <a:pos x="T4" y="T5"/>
                  </a:cxn>
                  <a:cxn ang="T13">
                    <a:pos x="T6" y="T7"/>
                  </a:cxn>
                  <a:cxn ang="T14">
                    <a:pos x="T8" y="T9"/>
                  </a:cxn>
                </a:cxnLst>
                <a:rect l="T15" t="T16" r="T17" b="T18"/>
                <a:pathLst>
                  <a:path w="56" h="33">
                    <a:moveTo>
                      <a:pt x="0" y="13"/>
                    </a:moveTo>
                    <a:lnTo>
                      <a:pt x="5" y="33"/>
                    </a:lnTo>
                    <a:lnTo>
                      <a:pt x="56" y="20"/>
                    </a:lnTo>
                    <a:lnTo>
                      <a:pt x="50" y="0"/>
                    </a:lnTo>
                    <a:lnTo>
                      <a:pt x="0" y="13"/>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4" name="Freeform 17"/>
              <p:cNvSpPr>
                <a:spLocks/>
              </p:cNvSpPr>
              <p:nvPr/>
            </p:nvSpPr>
            <p:spPr bwMode="auto">
              <a:xfrm>
                <a:off x="2245" y="1455"/>
                <a:ext cx="28" cy="17"/>
              </a:xfrm>
              <a:custGeom>
                <a:avLst/>
                <a:gdLst>
                  <a:gd name="T0" fmla="*/ 0 w 55"/>
                  <a:gd name="T1" fmla="*/ 0 h 36"/>
                  <a:gd name="T2" fmla="*/ 1 w 55"/>
                  <a:gd name="T3" fmla="*/ 1 h 36"/>
                  <a:gd name="T4" fmla="*/ 2 w 55"/>
                  <a:gd name="T5" fmla="*/ 0 h 36"/>
                  <a:gd name="T6" fmla="*/ 2 w 55"/>
                  <a:gd name="T7" fmla="*/ 0 h 36"/>
                  <a:gd name="T8" fmla="*/ 0 w 55"/>
                  <a:gd name="T9" fmla="*/ 0 h 36"/>
                  <a:gd name="T10" fmla="*/ 0 60000 65536"/>
                  <a:gd name="T11" fmla="*/ 0 60000 65536"/>
                  <a:gd name="T12" fmla="*/ 0 60000 65536"/>
                  <a:gd name="T13" fmla="*/ 0 60000 65536"/>
                  <a:gd name="T14" fmla="*/ 0 60000 65536"/>
                  <a:gd name="T15" fmla="*/ 0 w 55"/>
                  <a:gd name="T16" fmla="*/ 0 h 36"/>
                  <a:gd name="T17" fmla="*/ 55 w 55"/>
                  <a:gd name="T18" fmla="*/ 36 h 36"/>
                </a:gdLst>
                <a:ahLst/>
                <a:cxnLst>
                  <a:cxn ang="T10">
                    <a:pos x="T0" y="T1"/>
                  </a:cxn>
                  <a:cxn ang="T11">
                    <a:pos x="T2" y="T3"/>
                  </a:cxn>
                  <a:cxn ang="T12">
                    <a:pos x="T4" y="T5"/>
                  </a:cxn>
                  <a:cxn ang="T13">
                    <a:pos x="T6" y="T7"/>
                  </a:cxn>
                  <a:cxn ang="T14">
                    <a:pos x="T8" y="T9"/>
                  </a:cxn>
                </a:cxnLst>
                <a:rect l="T15" t="T16" r="T17" b="T18"/>
                <a:pathLst>
                  <a:path w="55" h="36">
                    <a:moveTo>
                      <a:pt x="0" y="16"/>
                    </a:moveTo>
                    <a:lnTo>
                      <a:pt x="7" y="36"/>
                    </a:lnTo>
                    <a:lnTo>
                      <a:pt x="55" y="20"/>
                    </a:lnTo>
                    <a:lnTo>
                      <a:pt x="48" y="0"/>
                    </a:lnTo>
                    <a:lnTo>
                      <a:pt x="0"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5" name="Freeform 18"/>
              <p:cNvSpPr>
                <a:spLocks/>
              </p:cNvSpPr>
              <p:nvPr/>
            </p:nvSpPr>
            <p:spPr bwMode="auto">
              <a:xfrm>
                <a:off x="2270" y="1450"/>
                <a:ext cx="19" cy="14"/>
              </a:xfrm>
              <a:custGeom>
                <a:avLst/>
                <a:gdLst>
                  <a:gd name="T0" fmla="*/ 0 w 38"/>
                  <a:gd name="T1" fmla="*/ 0 h 29"/>
                  <a:gd name="T2" fmla="*/ 1 w 38"/>
                  <a:gd name="T3" fmla="*/ 0 h 29"/>
                  <a:gd name="T4" fmla="*/ 2 w 38"/>
                  <a:gd name="T5" fmla="*/ 0 h 29"/>
                  <a:gd name="T6" fmla="*/ 2 w 38"/>
                  <a:gd name="T7" fmla="*/ 0 h 29"/>
                  <a:gd name="T8" fmla="*/ 0 w 38"/>
                  <a:gd name="T9" fmla="*/ 0 h 29"/>
                  <a:gd name="T10" fmla="*/ 0 60000 65536"/>
                  <a:gd name="T11" fmla="*/ 0 60000 65536"/>
                  <a:gd name="T12" fmla="*/ 0 60000 65536"/>
                  <a:gd name="T13" fmla="*/ 0 60000 65536"/>
                  <a:gd name="T14" fmla="*/ 0 60000 65536"/>
                  <a:gd name="T15" fmla="*/ 0 w 38"/>
                  <a:gd name="T16" fmla="*/ 0 h 29"/>
                  <a:gd name="T17" fmla="*/ 38 w 38"/>
                  <a:gd name="T18" fmla="*/ 29 h 29"/>
                </a:gdLst>
                <a:ahLst/>
                <a:cxnLst>
                  <a:cxn ang="T10">
                    <a:pos x="T0" y="T1"/>
                  </a:cxn>
                  <a:cxn ang="T11">
                    <a:pos x="T2" y="T3"/>
                  </a:cxn>
                  <a:cxn ang="T12">
                    <a:pos x="T4" y="T5"/>
                  </a:cxn>
                  <a:cxn ang="T13">
                    <a:pos x="T6" y="T7"/>
                  </a:cxn>
                  <a:cxn ang="T14">
                    <a:pos x="T8" y="T9"/>
                  </a:cxn>
                </a:cxnLst>
                <a:rect l="T15" t="T16" r="T17" b="T18"/>
                <a:pathLst>
                  <a:path w="38" h="29">
                    <a:moveTo>
                      <a:pt x="0" y="7"/>
                    </a:moveTo>
                    <a:lnTo>
                      <a:pt x="3" y="29"/>
                    </a:lnTo>
                    <a:lnTo>
                      <a:pt x="38" y="22"/>
                    </a:lnTo>
                    <a:lnTo>
                      <a:pt x="34" y="0"/>
                    </a:lnTo>
                    <a:lnTo>
                      <a:pt x="0" y="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6" name="Freeform 19"/>
              <p:cNvSpPr>
                <a:spLocks/>
              </p:cNvSpPr>
              <p:nvPr/>
            </p:nvSpPr>
            <p:spPr bwMode="auto">
              <a:xfrm>
                <a:off x="2285" y="1446"/>
                <a:ext cx="15" cy="14"/>
              </a:xfrm>
              <a:custGeom>
                <a:avLst/>
                <a:gdLst>
                  <a:gd name="T0" fmla="*/ 0 w 29"/>
                  <a:gd name="T1" fmla="*/ 0 h 29"/>
                  <a:gd name="T2" fmla="*/ 1 w 29"/>
                  <a:gd name="T3" fmla="*/ 0 h 29"/>
                  <a:gd name="T4" fmla="*/ 1 w 29"/>
                  <a:gd name="T5" fmla="*/ 0 h 29"/>
                  <a:gd name="T6" fmla="*/ 1 w 29"/>
                  <a:gd name="T7" fmla="*/ 0 h 29"/>
                  <a:gd name="T8" fmla="*/ 0 w 29"/>
                  <a:gd name="T9" fmla="*/ 0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0" y="11"/>
                    </a:moveTo>
                    <a:lnTo>
                      <a:pt x="13" y="29"/>
                    </a:lnTo>
                    <a:lnTo>
                      <a:pt x="29" y="18"/>
                    </a:lnTo>
                    <a:lnTo>
                      <a:pt x="17" y="0"/>
                    </a:lnTo>
                    <a:lnTo>
                      <a:pt x="0" y="1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7" name="Freeform 20"/>
              <p:cNvSpPr>
                <a:spLocks/>
              </p:cNvSpPr>
              <p:nvPr/>
            </p:nvSpPr>
            <p:spPr bwMode="auto">
              <a:xfrm>
                <a:off x="2293" y="1438"/>
                <a:ext cx="17" cy="17"/>
              </a:xfrm>
              <a:custGeom>
                <a:avLst/>
                <a:gdLst>
                  <a:gd name="T0" fmla="*/ 0 w 34"/>
                  <a:gd name="T1" fmla="*/ 1 h 32"/>
                  <a:gd name="T2" fmla="*/ 1 w 34"/>
                  <a:gd name="T3" fmla="*/ 2 h 32"/>
                  <a:gd name="T4" fmla="*/ 2 w 34"/>
                  <a:gd name="T5" fmla="*/ 1 h 32"/>
                  <a:gd name="T6" fmla="*/ 1 w 34"/>
                  <a:gd name="T7" fmla="*/ 0 h 32"/>
                  <a:gd name="T8" fmla="*/ 0 w 34"/>
                  <a:gd name="T9" fmla="*/ 1 h 32"/>
                  <a:gd name="T10" fmla="*/ 0 60000 65536"/>
                  <a:gd name="T11" fmla="*/ 0 60000 65536"/>
                  <a:gd name="T12" fmla="*/ 0 60000 65536"/>
                  <a:gd name="T13" fmla="*/ 0 60000 65536"/>
                  <a:gd name="T14" fmla="*/ 0 60000 65536"/>
                  <a:gd name="T15" fmla="*/ 0 w 34"/>
                  <a:gd name="T16" fmla="*/ 0 h 32"/>
                  <a:gd name="T17" fmla="*/ 34 w 34"/>
                  <a:gd name="T18" fmla="*/ 32 h 32"/>
                </a:gdLst>
                <a:ahLst/>
                <a:cxnLst>
                  <a:cxn ang="T10">
                    <a:pos x="T0" y="T1"/>
                  </a:cxn>
                  <a:cxn ang="T11">
                    <a:pos x="T2" y="T3"/>
                  </a:cxn>
                  <a:cxn ang="T12">
                    <a:pos x="T4" y="T5"/>
                  </a:cxn>
                  <a:cxn ang="T13">
                    <a:pos x="T6" y="T7"/>
                  </a:cxn>
                  <a:cxn ang="T14">
                    <a:pos x="T8" y="T9"/>
                  </a:cxn>
                </a:cxnLst>
                <a:rect l="T15" t="T16" r="T17" b="T18"/>
                <a:pathLst>
                  <a:path w="34" h="32">
                    <a:moveTo>
                      <a:pt x="0" y="14"/>
                    </a:moveTo>
                    <a:lnTo>
                      <a:pt x="12" y="32"/>
                    </a:lnTo>
                    <a:lnTo>
                      <a:pt x="34" y="18"/>
                    </a:lnTo>
                    <a:lnTo>
                      <a:pt x="21" y="0"/>
                    </a:lnTo>
                    <a:lnTo>
                      <a:pt x="0" y="1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8" name="Freeform 21"/>
              <p:cNvSpPr>
                <a:spLocks/>
              </p:cNvSpPr>
              <p:nvPr/>
            </p:nvSpPr>
            <p:spPr bwMode="auto">
              <a:xfrm>
                <a:off x="2304" y="1419"/>
                <a:ext cx="34" cy="28"/>
              </a:xfrm>
              <a:custGeom>
                <a:avLst/>
                <a:gdLst>
                  <a:gd name="T0" fmla="*/ 0 w 68"/>
                  <a:gd name="T1" fmla="*/ 2 h 56"/>
                  <a:gd name="T2" fmla="*/ 1 w 68"/>
                  <a:gd name="T3" fmla="*/ 2 h 56"/>
                  <a:gd name="T4" fmla="*/ 3 w 68"/>
                  <a:gd name="T5" fmla="*/ 1 h 56"/>
                  <a:gd name="T6" fmla="*/ 2 w 68"/>
                  <a:gd name="T7" fmla="*/ 0 h 56"/>
                  <a:gd name="T8" fmla="*/ 0 w 68"/>
                  <a:gd name="T9" fmla="*/ 2 h 56"/>
                  <a:gd name="T10" fmla="*/ 0 60000 65536"/>
                  <a:gd name="T11" fmla="*/ 0 60000 65536"/>
                  <a:gd name="T12" fmla="*/ 0 60000 65536"/>
                  <a:gd name="T13" fmla="*/ 0 60000 65536"/>
                  <a:gd name="T14" fmla="*/ 0 60000 65536"/>
                  <a:gd name="T15" fmla="*/ 0 w 68"/>
                  <a:gd name="T16" fmla="*/ 0 h 56"/>
                  <a:gd name="T17" fmla="*/ 68 w 68"/>
                  <a:gd name="T18" fmla="*/ 56 h 56"/>
                </a:gdLst>
                <a:ahLst/>
                <a:cxnLst>
                  <a:cxn ang="T10">
                    <a:pos x="T0" y="T1"/>
                  </a:cxn>
                  <a:cxn ang="T11">
                    <a:pos x="T2" y="T3"/>
                  </a:cxn>
                  <a:cxn ang="T12">
                    <a:pos x="T4" y="T5"/>
                  </a:cxn>
                  <a:cxn ang="T13">
                    <a:pos x="T6" y="T7"/>
                  </a:cxn>
                  <a:cxn ang="T14">
                    <a:pos x="T8" y="T9"/>
                  </a:cxn>
                </a:cxnLst>
                <a:rect l="T15" t="T16" r="T17" b="T18"/>
                <a:pathLst>
                  <a:path w="68" h="56">
                    <a:moveTo>
                      <a:pt x="0" y="38"/>
                    </a:moveTo>
                    <a:lnTo>
                      <a:pt x="13" y="56"/>
                    </a:lnTo>
                    <a:lnTo>
                      <a:pt x="68" y="18"/>
                    </a:lnTo>
                    <a:lnTo>
                      <a:pt x="56" y="0"/>
                    </a:lnTo>
                    <a:lnTo>
                      <a:pt x="0" y="3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9" name="Freeform 22"/>
              <p:cNvSpPr>
                <a:spLocks/>
              </p:cNvSpPr>
              <p:nvPr/>
            </p:nvSpPr>
            <p:spPr bwMode="auto">
              <a:xfrm>
                <a:off x="2332" y="1404"/>
                <a:ext cx="24" cy="24"/>
              </a:xfrm>
              <a:custGeom>
                <a:avLst/>
                <a:gdLst>
                  <a:gd name="T0" fmla="*/ 0 w 48"/>
                  <a:gd name="T1" fmla="*/ 1 h 49"/>
                  <a:gd name="T2" fmla="*/ 1 w 48"/>
                  <a:gd name="T3" fmla="*/ 1 h 49"/>
                  <a:gd name="T4" fmla="*/ 2 w 48"/>
                  <a:gd name="T5" fmla="*/ 0 h 49"/>
                  <a:gd name="T6" fmla="*/ 2 w 48"/>
                  <a:gd name="T7" fmla="*/ 0 h 49"/>
                  <a:gd name="T8" fmla="*/ 0 w 48"/>
                  <a:gd name="T9" fmla="*/ 1 h 49"/>
                  <a:gd name="T10" fmla="*/ 0 60000 65536"/>
                  <a:gd name="T11" fmla="*/ 0 60000 65536"/>
                  <a:gd name="T12" fmla="*/ 0 60000 65536"/>
                  <a:gd name="T13" fmla="*/ 0 60000 65536"/>
                  <a:gd name="T14" fmla="*/ 0 60000 65536"/>
                  <a:gd name="T15" fmla="*/ 0 w 48"/>
                  <a:gd name="T16" fmla="*/ 0 h 49"/>
                  <a:gd name="T17" fmla="*/ 48 w 48"/>
                  <a:gd name="T18" fmla="*/ 49 h 49"/>
                </a:gdLst>
                <a:ahLst/>
                <a:cxnLst>
                  <a:cxn ang="T10">
                    <a:pos x="T0" y="T1"/>
                  </a:cxn>
                  <a:cxn ang="T11">
                    <a:pos x="T2" y="T3"/>
                  </a:cxn>
                  <a:cxn ang="T12">
                    <a:pos x="T4" y="T5"/>
                  </a:cxn>
                  <a:cxn ang="T13">
                    <a:pos x="T6" y="T7"/>
                  </a:cxn>
                  <a:cxn ang="T14">
                    <a:pos x="T8" y="T9"/>
                  </a:cxn>
                </a:cxnLst>
                <a:rect l="T15" t="T16" r="T17" b="T18"/>
                <a:pathLst>
                  <a:path w="48" h="49">
                    <a:moveTo>
                      <a:pt x="0" y="33"/>
                    </a:moveTo>
                    <a:lnTo>
                      <a:pt x="12" y="49"/>
                    </a:lnTo>
                    <a:lnTo>
                      <a:pt x="48" y="17"/>
                    </a:lnTo>
                    <a:lnTo>
                      <a:pt x="36" y="0"/>
                    </a:lnTo>
                    <a:lnTo>
                      <a:pt x="0" y="33"/>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0" name="Freeform 23"/>
              <p:cNvSpPr>
                <a:spLocks/>
              </p:cNvSpPr>
              <p:nvPr/>
            </p:nvSpPr>
            <p:spPr bwMode="auto">
              <a:xfrm>
                <a:off x="2350" y="1390"/>
                <a:ext cx="23" cy="22"/>
              </a:xfrm>
              <a:custGeom>
                <a:avLst/>
                <a:gdLst>
                  <a:gd name="T0" fmla="*/ 0 w 46"/>
                  <a:gd name="T1" fmla="*/ 0 h 45"/>
                  <a:gd name="T2" fmla="*/ 1 w 46"/>
                  <a:gd name="T3" fmla="*/ 1 h 45"/>
                  <a:gd name="T4" fmla="*/ 2 w 46"/>
                  <a:gd name="T5" fmla="*/ 0 h 45"/>
                  <a:gd name="T6" fmla="*/ 2 w 46"/>
                  <a:gd name="T7" fmla="*/ 0 h 45"/>
                  <a:gd name="T8" fmla="*/ 0 w 46"/>
                  <a:gd name="T9" fmla="*/ 0 h 45"/>
                  <a:gd name="T10" fmla="*/ 0 60000 65536"/>
                  <a:gd name="T11" fmla="*/ 0 60000 65536"/>
                  <a:gd name="T12" fmla="*/ 0 60000 65536"/>
                  <a:gd name="T13" fmla="*/ 0 60000 65536"/>
                  <a:gd name="T14" fmla="*/ 0 60000 65536"/>
                  <a:gd name="T15" fmla="*/ 0 w 46"/>
                  <a:gd name="T16" fmla="*/ 0 h 45"/>
                  <a:gd name="T17" fmla="*/ 46 w 46"/>
                  <a:gd name="T18" fmla="*/ 45 h 45"/>
                </a:gdLst>
                <a:ahLst/>
                <a:cxnLst>
                  <a:cxn ang="T10">
                    <a:pos x="T0" y="T1"/>
                  </a:cxn>
                  <a:cxn ang="T11">
                    <a:pos x="T2" y="T3"/>
                  </a:cxn>
                  <a:cxn ang="T12">
                    <a:pos x="T4" y="T5"/>
                  </a:cxn>
                  <a:cxn ang="T13">
                    <a:pos x="T6" y="T7"/>
                  </a:cxn>
                  <a:cxn ang="T14">
                    <a:pos x="T8" y="T9"/>
                  </a:cxn>
                </a:cxnLst>
                <a:rect l="T15" t="T16" r="T17" b="T18"/>
                <a:pathLst>
                  <a:path w="46" h="45">
                    <a:moveTo>
                      <a:pt x="0" y="27"/>
                    </a:moveTo>
                    <a:lnTo>
                      <a:pt x="12" y="45"/>
                    </a:lnTo>
                    <a:lnTo>
                      <a:pt x="46" y="18"/>
                    </a:lnTo>
                    <a:lnTo>
                      <a:pt x="34" y="0"/>
                    </a:lnTo>
                    <a:lnTo>
                      <a:pt x="0" y="2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1" name="Freeform 24"/>
              <p:cNvSpPr>
                <a:spLocks/>
              </p:cNvSpPr>
              <p:nvPr/>
            </p:nvSpPr>
            <p:spPr bwMode="auto">
              <a:xfrm>
                <a:off x="2367" y="1374"/>
                <a:ext cx="22" cy="25"/>
              </a:xfrm>
              <a:custGeom>
                <a:avLst/>
                <a:gdLst>
                  <a:gd name="T0" fmla="*/ 0 w 45"/>
                  <a:gd name="T1" fmla="*/ 1 h 51"/>
                  <a:gd name="T2" fmla="*/ 0 w 45"/>
                  <a:gd name="T3" fmla="*/ 1 h 51"/>
                  <a:gd name="T4" fmla="*/ 1 w 45"/>
                  <a:gd name="T5" fmla="*/ 0 h 51"/>
                  <a:gd name="T6" fmla="*/ 1 w 45"/>
                  <a:gd name="T7" fmla="*/ 0 h 51"/>
                  <a:gd name="T8" fmla="*/ 0 w 45"/>
                  <a:gd name="T9" fmla="*/ 1 h 51"/>
                  <a:gd name="T10" fmla="*/ 0 60000 65536"/>
                  <a:gd name="T11" fmla="*/ 0 60000 65536"/>
                  <a:gd name="T12" fmla="*/ 0 60000 65536"/>
                  <a:gd name="T13" fmla="*/ 0 60000 65536"/>
                  <a:gd name="T14" fmla="*/ 0 60000 65536"/>
                  <a:gd name="T15" fmla="*/ 0 w 45"/>
                  <a:gd name="T16" fmla="*/ 0 h 51"/>
                  <a:gd name="T17" fmla="*/ 45 w 45"/>
                  <a:gd name="T18" fmla="*/ 51 h 51"/>
                </a:gdLst>
                <a:ahLst/>
                <a:cxnLst>
                  <a:cxn ang="T10">
                    <a:pos x="T0" y="T1"/>
                  </a:cxn>
                  <a:cxn ang="T11">
                    <a:pos x="T2" y="T3"/>
                  </a:cxn>
                  <a:cxn ang="T12">
                    <a:pos x="T4" y="T5"/>
                  </a:cxn>
                  <a:cxn ang="T13">
                    <a:pos x="T6" y="T7"/>
                  </a:cxn>
                  <a:cxn ang="T14">
                    <a:pos x="T8" y="T9"/>
                  </a:cxn>
                </a:cxnLst>
                <a:rect l="T15" t="T16" r="T17" b="T18"/>
                <a:pathLst>
                  <a:path w="45" h="51">
                    <a:moveTo>
                      <a:pt x="0" y="35"/>
                    </a:moveTo>
                    <a:lnTo>
                      <a:pt x="12" y="51"/>
                    </a:lnTo>
                    <a:lnTo>
                      <a:pt x="45" y="17"/>
                    </a:lnTo>
                    <a:lnTo>
                      <a:pt x="32" y="0"/>
                    </a:lnTo>
                    <a:lnTo>
                      <a:pt x="0" y="3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2" name="Freeform 25"/>
              <p:cNvSpPr>
                <a:spLocks/>
              </p:cNvSpPr>
              <p:nvPr/>
            </p:nvSpPr>
            <p:spPr bwMode="auto">
              <a:xfrm>
                <a:off x="2382" y="1353"/>
                <a:ext cx="21" cy="28"/>
              </a:xfrm>
              <a:custGeom>
                <a:avLst/>
                <a:gdLst>
                  <a:gd name="T0" fmla="*/ 0 w 42"/>
                  <a:gd name="T1" fmla="*/ 2 h 56"/>
                  <a:gd name="T2" fmla="*/ 1 w 42"/>
                  <a:gd name="T3" fmla="*/ 2 h 56"/>
                  <a:gd name="T4" fmla="*/ 2 w 42"/>
                  <a:gd name="T5" fmla="*/ 1 h 56"/>
                  <a:gd name="T6" fmla="*/ 1 w 42"/>
                  <a:gd name="T7" fmla="*/ 0 h 56"/>
                  <a:gd name="T8" fmla="*/ 0 w 42"/>
                  <a:gd name="T9" fmla="*/ 2 h 56"/>
                  <a:gd name="T10" fmla="*/ 0 60000 65536"/>
                  <a:gd name="T11" fmla="*/ 0 60000 65536"/>
                  <a:gd name="T12" fmla="*/ 0 60000 65536"/>
                  <a:gd name="T13" fmla="*/ 0 60000 65536"/>
                  <a:gd name="T14" fmla="*/ 0 60000 65536"/>
                  <a:gd name="T15" fmla="*/ 0 w 42"/>
                  <a:gd name="T16" fmla="*/ 0 h 56"/>
                  <a:gd name="T17" fmla="*/ 42 w 42"/>
                  <a:gd name="T18" fmla="*/ 56 h 56"/>
                </a:gdLst>
                <a:ahLst/>
                <a:cxnLst>
                  <a:cxn ang="T10">
                    <a:pos x="T0" y="T1"/>
                  </a:cxn>
                  <a:cxn ang="T11">
                    <a:pos x="T2" y="T3"/>
                  </a:cxn>
                  <a:cxn ang="T12">
                    <a:pos x="T4" y="T5"/>
                  </a:cxn>
                  <a:cxn ang="T13">
                    <a:pos x="T6" y="T7"/>
                  </a:cxn>
                  <a:cxn ang="T14">
                    <a:pos x="T8" y="T9"/>
                  </a:cxn>
                </a:cxnLst>
                <a:rect l="T15" t="T16" r="T17" b="T18"/>
                <a:pathLst>
                  <a:path w="42" h="56">
                    <a:moveTo>
                      <a:pt x="0" y="41"/>
                    </a:moveTo>
                    <a:lnTo>
                      <a:pt x="16" y="56"/>
                    </a:lnTo>
                    <a:lnTo>
                      <a:pt x="42" y="14"/>
                    </a:lnTo>
                    <a:lnTo>
                      <a:pt x="25" y="0"/>
                    </a:lnTo>
                    <a:lnTo>
                      <a:pt x="0" y="4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3" name="Freeform 26"/>
              <p:cNvSpPr>
                <a:spLocks/>
              </p:cNvSpPr>
              <p:nvPr/>
            </p:nvSpPr>
            <p:spPr bwMode="auto">
              <a:xfrm>
                <a:off x="2395" y="1314"/>
                <a:ext cx="28" cy="45"/>
              </a:xfrm>
              <a:custGeom>
                <a:avLst/>
                <a:gdLst>
                  <a:gd name="T0" fmla="*/ 0 w 56"/>
                  <a:gd name="T1" fmla="*/ 3 h 90"/>
                  <a:gd name="T2" fmla="*/ 1 w 56"/>
                  <a:gd name="T3" fmla="*/ 3 h 90"/>
                  <a:gd name="T4" fmla="*/ 2 w 56"/>
                  <a:gd name="T5" fmla="*/ 1 h 90"/>
                  <a:gd name="T6" fmla="*/ 2 w 56"/>
                  <a:gd name="T7" fmla="*/ 0 h 90"/>
                  <a:gd name="T8" fmla="*/ 0 w 56"/>
                  <a:gd name="T9" fmla="*/ 3 h 90"/>
                  <a:gd name="T10" fmla="*/ 0 60000 65536"/>
                  <a:gd name="T11" fmla="*/ 0 60000 65536"/>
                  <a:gd name="T12" fmla="*/ 0 60000 65536"/>
                  <a:gd name="T13" fmla="*/ 0 60000 65536"/>
                  <a:gd name="T14" fmla="*/ 0 60000 65536"/>
                  <a:gd name="T15" fmla="*/ 0 w 56"/>
                  <a:gd name="T16" fmla="*/ 0 h 90"/>
                  <a:gd name="T17" fmla="*/ 56 w 56"/>
                  <a:gd name="T18" fmla="*/ 90 h 90"/>
                </a:gdLst>
                <a:ahLst/>
                <a:cxnLst>
                  <a:cxn ang="T10">
                    <a:pos x="T0" y="T1"/>
                  </a:cxn>
                  <a:cxn ang="T11">
                    <a:pos x="T2" y="T3"/>
                  </a:cxn>
                  <a:cxn ang="T12">
                    <a:pos x="T4" y="T5"/>
                  </a:cxn>
                  <a:cxn ang="T13">
                    <a:pos x="T6" y="T7"/>
                  </a:cxn>
                  <a:cxn ang="T14">
                    <a:pos x="T8" y="T9"/>
                  </a:cxn>
                </a:cxnLst>
                <a:rect l="T15" t="T16" r="T17" b="T18"/>
                <a:pathLst>
                  <a:path w="56" h="90">
                    <a:moveTo>
                      <a:pt x="0" y="79"/>
                    </a:moveTo>
                    <a:lnTo>
                      <a:pt x="17" y="90"/>
                    </a:lnTo>
                    <a:lnTo>
                      <a:pt x="56" y="11"/>
                    </a:lnTo>
                    <a:lnTo>
                      <a:pt x="40" y="0"/>
                    </a:lnTo>
                    <a:lnTo>
                      <a:pt x="0" y="7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4" name="Freeform 27"/>
              <p:cNvSpPr>
                <a:spLocks/>
              </p:cNvSpPr>
              <p:nvPr/>
            </p:nvSpPr>
            <p:spPr bwMode="auto">
              <a:xfrm>
                <a:off x="2414" y="1311"/>
                <a:ext cx="10" cy="9"/>
              </a:xfrm>
              <a:custGeom>
                <a:avLst/>
                <a:gdLst>
                  <a:gd name="T0" fmla="*/ 0 w 20"/>
                  <a:gd name="T1" fmla="*/ 1 h 18"/>
                  <a:gd name="T2" fmla="*/ 1 w 20"/>
                  <a:gd name="T3" fmla="*/ 1 h 18"/>
                  <a:gd name="T4" fmla="*/ 1 w 20"/>
                  <a:gd name="T5" fmla="*/ 1 h 18"/>
                  <a:gd name="T6" fmla="*/ 1 w 20"/>
                  <a:gd name="T7" fmla="*/ 0 h 18"/>
                  <a:gd name="T8" fmla="*/ 0 w 20"/>
                  <a:gd name="T9" fmla="*/ 1 h 18"/>
                  <a:gd name="T10" fmla="*/ 0 60000 65536"/>
                  <a:gd name="T11" fmla="*/ 0 60000 65536"/>
                  <a:gd name="T12" fmla="*/ 0 60000 65536"/>
                  <a:gd name="T13" fmla="*/ 0 60000 65536"/>
                  <a:gd name="T14" fmla="*/ 0 60000 65536"/>
                  <a:gd name="T15" fmla="*/ 0 w 20"/>
                  <a:gd name="T16" fmla="*/ 0 h 18"/>
                  <a:gd name="T17" fmla="*/ 20 w 20"/>
                  <a:gd name="T18" fmla="*/ 18 h 18"/>
                </a:gdLst>
                <a:ahLst/>
                <a:cxnLst>
                  <a:cxn ang="T10">
                    <a:pos x="T0" y="T1"/>
                  </a:cxn>
                  <a:cxn ang="T11">
                    <a:pos x="T2" y="T3"/>
                  </a:cxn>
                  <a:cxn ang="T12">
                    <a:pos x="T4" y="T5"/>
                  </a:cxn>
                  <a:cxn ang="T13">
                    <a:pos x="T6" y="T7"/>
                  </a:cxn>
                  <a:cxn ang="T14">
                    <a:pos x="T8" y="T9"/>
                  </a:cxn>
                </a:cxnLst>
                <a:rect l="T15" t="T16" r="T17" b="T18"/>
                <a:pathLst>
                  <a:path w="20" h="18">
                    <a:moveTo>
                      <a:pt x="0" y="7"/>
                    </a:moveTo>
                    <a:lnTo>
                      <a:pt x="16" y="18"/>
                    </a:lnTo>
                    <a:lnTo>
                      <a:pt x="20" y="10"/>
                    </a:lnTo>
                    <a:lnTo>
                      <a:pt x="4" y="0"/>
                    </a:lnTo>
                    <a:lnTo>
                      <a:pt x="0" y="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5" name="Freeform 28"/>
              <p:cNvSpPr>
                <a:spLocks/>
              </p:cNvSpPr>
              <p:nvPr/>
            </p:nvSpPr>
            <p:spPr bwMode="auto">
              <a:xfrm>
                <a:off x="2415" y="1309"/>
                <a:ext cx="11" cy="6"/>
              </a:xfrm>
              <a:custGeom>
                <a:avLst/>
                <a:gdLst>
                  <a:gd name="T0" fmla="*/ 0 w 21"/>
                  <a:gd name="T1" fmla="*/ 0 h 13"/>
                  <a:gd name="T2" fmla="*/ 1 w 21"/>
                  <a:gd name="T3" fmla="*/ 0 h 13"/>
                  <a:gd name="T4" fmla="*/ 1 w 21"/>
                  <a:gd name="T5" fmla="*/ 0 h 13"/>
                  <a:gd name="T6" fmla="*/ 1 w 21"/>
                  <a:gd name="T7" fmla="*/ 0 h 13"/>
                  <a:gd name="T8" fmla="*/ 0 w 21"/>
                  <a:gd name="T9" fmla="*/ 0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6"/>
                    </a:moveTo>
                    <a:lnTo>
                      <a:pt x="20" y="13"/>
                    </a:lnTo>
                    <a:lnTo>
                      <a:pt x="21" y="7"/>
                    </a:lnTo>
                    <a:lnTo>
                      <a:pt x="2" y="0"/>
                    </a:lnTo>
                    <a:lnTo>
                      <a:pt x="0" y="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6" name="Freeform 29"/>
              <p:cNvSpPr>
                <a:spLocks/>
              </p:cNvSpPr>
              <p:nvPr/>
            </p:nvSpPr>
            <p:spPr bwMode="auto">
              <a:xfrm>
                <a:off x="2416" y="1306"/>
                <a:ext cx="11" cy="7"/>
              </a:xfrm>
              <a:custGeom>
                <a:avLst/>
                <a:gdLst>
                  <a:gd name="T0" fmla="*/ 0 w 21"/>
                  <a:gd name="T1" fmla="*/ 1 h 12"/>
                  <a:gd name="T2" fmla="*/ 1 w 21"/>
                  <a:gd name="T3" fmla="*/ 1 h 12"/>
                  <a:gd name="T4" fmla="*/ 1 w 21"/>
                  <a:gd name="T5" fmla="*/ 1 h 12"/>
                  <a:gd name="T6" fmla="*/ 1 w 21"/>
                  <a:gd name="T7" fmla="*/ 0 h 12"/>
                  <a:gd name="T8" fmla="*/ 0 w 21"/>
                  <a:gd name="T9" fmla="*/ 1 h 12"/>
                  <a:gd name="T10" fmla="*/ 0 60000 65536"/>
                  <a:gd name="T11" fmla="*/ 0 60000 65536"/>
                  <a:gd name="T12" fmla="*/ 0 60000 65536"/>
                  <a:gd name="T13" fmla="*/ 0 60000 65536"/>
                  <a:gd name="T14" fmla="*/ 0 60000 65536"/>
                  <a:gd name="T15" fmla="*/ 0 w 21"/>
                  <a:gd name="T16" fmla="*/ 0 h 12"/>
                  <a:gd name="T17" fmla="*/ 21 w 21"/>
                  <a:gd name="T18" fmla="*/ 12 h 12"/>
                </a:gdLst>
                <a:ahLst/>
                <a:cxnLst>
                  <a:cxn ang="T10">
                    <a:pos x="T0" y="T1"/>
                  </a:cxn>
                  <a:cxn ang="T11">
                    <a:pos x="T2" y="T3"/>
                  </a:cxn>
                  <a:cxn ang="T12">
                    <a:pos x="T4" y="T5"/>
                  </a:cxn>
                  <a:cxn ang="T13">
                    <a:pos x="T6" y="T7"/>
                  </a:cxn>
                  <a:cxn ang="T14">
                    <a:pos x="T8" y="T9"/>
                  </a:cxn>
                </a:cxnLst>
                <a:rect l="T15" t="T16" r="T17" b="T18"/>
                <a:pathLst>
                  <a:path w="21" h="12">
                    <a:moveTo>
                      <a:pt x="0" y="5"/>
                    </a:moveTo>
                    <a:lnTo>
                      <a:pt x="19" y="12"/>
                    </a:lnTo>
                    <a:lnTo>
                      <a:pt x="21" y="7"/>
                    </a:lnTo>
                    <a:lnTo>
                      <a:pt x="1" y="0"/>
                    </a:lnTo>
                    <a:lnTo>
                      <a:pt x="0" y="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7" name="Freeform 30"/>
              <p:cNvSpPr>
                <a:spLocks/>
              </p:cNvSpPr>
              <p:nvPr/>
            </p:nvSpPr>
            <p:spPr bwMode="auto">
              <a:xfrm>
                <a:off x="2415" y="1253"/>
                <a:ext cx="15" cy="56"/>
              </a:xfrm>
              <a:custGeom>
                <a:avLst/>
                <a:gdLst>
                  <a:gd name="T0" fmla="*/ 0 w 29"/>
                  <a:gd name="T1" fmla="*/ 4 h 111"/>
                  <a:gd name="T2" fmla="*/ 1 w 29"/>
                  <a:gd name="T3" fmla="*/ 4 h 111"/>
                  <a:gd name="T4" fmla="*/ 1 w 29"/>
                  <a:gd name="T5" fmla="*/ 1 h 111"/>
                  <a:gd name="T6" fmla="*/ 1 w 29"/>
                  <a:gd name="T7" fmla="*/ 0 h 111"/>
                  <a:gd name="T8" fmla="*/ 0 w 29"/>
                  <a:gd name="T9" fmla="*/ 4 h 111"/>
                  <a:gd name="T10" fmla="*/ 0 60000 65536"/>
                  <a:gd name="T11" fmla="*/ 0 60000 65536"/>
                  <a:gd name="T12" fmla="*/ 0 60000 65536"/>
                  <a:gd name="T13" fmla="*/ 0 60000 65536"/>
                  <a:gd name="T14" fmla="*/ 0 60000 65536"/>
                  <a:gd name="T15" fmla="*/ 0 w 29"/>
                  <a:gd name="T16" fmla="*/ 0 h 111"/>
                  <a:gd name="T17" fmla="*/ 29 w 29"/>
                  <a:gd name="T18" fmla="*/ 111 h 111"/>
                </a:gdLst>
                <a:ahLst/>
                <a:cxnLst>
                  <a:cxn ang="T10">
                    <a:pos x="T0" y="T1"/>
                  </a:cxn>
                  <a:cxn ang="T11">
                    <a:pos x="T2" y="T3"/>
                  </a:cxn>
                  <a:cxn ang="T12">
                    <a:pos x="T4" y="T5"/>
                  </a:cxn>
                  <a:cxn ang="T13">
                    <a:pos x="T6" y="T7"/>
                  </a:cxn>
                  <a:cxn ang="T14">
                    <a:pos x="T8" y="T9"/>
                  </a:cxn>
                </a:cxnLst>
                <a:rect l="T15" t="T16" r="T17" b="T18"/>
                <a:pathLst>
                  <a:path w="29" h="111">
                    <a:moveTo>
                      <a:pt x="0" y="109"/>
                    </a:moveTo>
                    <a:lnTo>
                      <a:pt x="21" y="111"/>
                    </a:lnTo>
                    <a:lnTo>
                      <a:pt x="29" y="2"/>
                    </a:lnTo>
                    <a:lnTo>
                      <a:pt x="7" y="0"/>
                    </a:lnTo>
                    <a:lnTo>
                      <a:pt x="0" y="10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8" name="Freeform 31"/>
              <p:cNvSpPr>
                <a:spLocks/>
              </p:cNvSpPr>
              <p:nvPr/>
            </p:nvSpPr>
            <p:spPr bwMode="auto">
              <a:xfrm>
                <a:off x="2420" y="1246"/>
                <a:ext cx="11" cy="8"/>
              </a:xfrm>
              <a:custGeom>
                <a:avLst/>
                <a:gdLst>
                  <a:gd name="T0" fmla="*/ 0 w 21"/>
                  <a:gd name="T1" fmla="*/ 0 h 17"/>
                  <a:gd name="T2" fmla="*/ 1 w 21"/>
                  <a:gd name="T3" fmla="*/ 0 h 17"/>
                  <a:gd name="T4" fmla="*/ 1 w 21"/>
                  <a:gd name="T5" fmla="*/ 0 h 17"/>
                  <a:gd name="T6" fmla="*/ 1 w 21"/>
                  <a:gd name="T7" fmla="*/ 0 h 17"/>
                  <a:gd name="T8" fmla="*/ 0 w 21"/>
                  <a:gd name="T9" fmla="*/ 0 h 17"/>
                  <a:gd name="T10" fmla="*/ 0 60000 65536"/>
                  <a:gd name="T11" fmla="*/ 0 60000 65536"/>
                  <a:gd name="T12" fmla="*/ 0 60000 65536"/>
                  <a:gd name="T13" fmla="*/ 0 60000 65536"/>
                  <a:gd name="T14" fmla="*/ 0 60000 65536"/>
                  <a:gd name="T15" fmla="*/ 0 w 21"/>
                  <a:gd name="T16" fmla="*/ 0 h 17"/>
                  <a:gd name="T17" fmla="*/ 21 w 21"/>
                  <a:gd name="T18" fmla="*/ 17 h 17"/>
                </a:gdLst>
                <a:ahLst/>
                <a:cxnLst>
                  <a:cxn ang="T10">
                    <a:pos x="T0" y="T1"/>
                  </a:cxn>
                  <a:cxn ang="T11">
                    <a:pos x="T2" y="T3"/>
                  </a:cxn>
                  <a:cxn ang="T12">
                    <a:pos x="T4" y="T5"/>
                  </a:cxn>
                  <a:cxn ang="T13">
                    <a:pos x="T6" y="T7"/>
                  </a:cxn>
                  <a:cxn ang="T14">
                    <a:pos x="T8" y="T9"/>
                  </a:cxn>
                </a:cxnLst>
                <a:rect l="T15" t="T16" r="T17" b="T18"/>
                <a:pathLst>
                  <a:path w="21" h="17">
                    <a:moveTo>
                      <a:pt x="0" y="15"/>
                    </a:moveTo>
                    <a:lnTo>
                      <a:pt x="20" y="17"/>
                    </a:lnTo>
                    <a:lnTo>
                      <a:pt x="21" y="2"/>
                    </a:lnTo>
                    <a:lnTo>
                      <a:pt x="2" y="0"/>
                    </a:lnTo>
                    <a:lnTo>
                      <a:pt x="0" y="1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9" name="Freeform 32"/>
              <p:cNvSpPr>
                <a:spLocks/>
              </p:cNvSpPr>
              <p:nvPr/>
            </p:nvSpPr>
            <p:spPr bwMode="auto">
              <a:xfrm>
                <a:off x="2419" y="1238"/>
                <a:ext cx="11" cy="11"/>
              </a:xfrm>
              <a:custGeom>
                <a:avLst/>
                <a:gdLst>
                  <a:gd name="T0" fmla="*/ 1 w 22"/>
                  <a:gd name="T1" fmla="*/ 1 h 22"/>
                  <a:gd name="T2" fmla="*/ 1 w 22"/>
                  <a:gd name="T3" fmla="*/ 1 h 22"/>
                  <a:gd name="T4" fmla="*/ 1 w 22"/>
                  <a:gd name="T5" fmla="*/ 0 h 22"/>
                  <a:gd name="T6" fmla="*/ 0 w 22"/>
                  <a:gd name="T7" fmla="*/ 1 h 22"/>
                  <a:gd name="T8" fmla="*/ 1 w 22"/>
                  <a:gd name="T9" fmla="*/ 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5" y="22"/>
                    </a:moveTo>
                    <a:lnTo>
                      <a:pt x="22" y="11"/>
                    </a:lnTo>
                    <a:lnTo>
                      <a:pt x="16" y="0"/>
                    </a:lnTo>
                    <a:lnTo>
                      <a:pt x="0" y="11"/>
                    </a:lnTo>
                    <a:lnTo>
                      <a:pt x="5" y="2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0" name="Freeform 33"/>
              <p:cNvSpPr>
                <a:spLocks/>
              </p:cNvSpPr>
              <p:nvPr/>
            </p:nvSpPr>
            <p:spPr bwMode="auto">
              <a:xfrm>
                <a:off x="2414" y="1229"/>
                <a:ext cx="13" cy="15"/>
              </a:xfrm>
              <a:custGeom>
                <a:avLst/>
                <a:gdLst>
                  <a:gd name="T0" fmla="*/ 0 w 27"/>
                  <a:gd name="T1" fmla="*/ 1 h 29"/>
                  <a:gd name="T2" fmla="*/ 0 w 27"/>
                  <a:gd name="T3" fmla="*/ 1 h 29"/>
                  <a:gd name="T4" fmla="*/ 0 w 27"/>
                  <a:gd name="T5" fmla="*/ 0 h 29"/>
                  <a:gd name="T6" fmla="*/ 0 w 27"/>
                  <a:gd name="T7" fmla="*/ 1 h 29"/>
                  <a:gd name="T8" fmla="*/ 0 w 27"/>
                  <a:gd name="T9" fmla="*/ 1 h 29"/>
                  <a:gd name="T10" fmla="*/ 0 60000 65536"/>
                  <a:gd name="T11" fmla="*/ 0 60000 65536"/>
                  <a:gd name="T12" fmla="*/ 0 60000 65536"/>
                  <a:gd name="T13" fmla="*/ 0 60000 65536"/>
                  <a:gd name="T14" fmla="*/ 0 60000 65536"/>
                  <a:gd name="T15" fmla="*/ 0 w 27"/>
                  <a:gd name="T16" fmla="*/ 0 h 29"/>
                  <a:gd name="T17" fmla="*/ 27 w 27"/>
                  <a:gd name="T18" fmla="*/ 29 h 29"/>
                </a:gdLst>
                <a:ahLst/>
                <a:cxnLst>
                  <a:cxn ang="T10">
                    <a:pos x="T0" y="T1"/>
                  </a:cxn>
                  <a:cxn ang="T11">
                    <a:pos x="T2" y="T3"/>
                  </a:cxn>
                  <a:cxn ang="T12">
                    <a:pos x="T4" y="T5"/>
                  </a:cxn>
                  <a:cxn ang="T13">
                    <a:pos x="T6" y="T7"/>
                  </a:cxn>
                  <a:cxn ang="T14">
                    <a:pos x="T8" y="T9"/>
                  </a:cxn>
                </a:cxnLst>
                <a:rect l="T15" t="T16" r="T17" b="T18"/>
                <a:pathLst>
                  <a:path w="27" h="29">
                    <a:moveTo>
                      <a:pt x="9" y="29"/>
                    </a:moveTo>
                    <a:lnTo>
                      <a:pt x="27" y="20"/>
                    </a:lnTo>
                    <a:lnTo>
                      <a:pt x="18" y="0"/>
                    </a:lnTo>
                    <a:lnTo>
                      <a:pt x="0" y="9"/>
                    </a:lnTo>
                    <a:lnTo>
                      <a:pt x="9" y="2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1" name="Freeform 34"/>
              <p:cNvSpPr>
                <a:spLocks/>
              </p:cNvSpPr>
              <p:nvPr/>
            </p:nvSpPr>
            <p:spPr bwMode="auto">
              <a:xfrm>
                <a:off x="2397" y="1196"/>
                <a:ext cx="26" cy="39"/>
              </a:xfrm>
              <a:custGeom>
                <a:avLst/>
                <a:gdLst>
                  <a:gd name="T0" fmla="*/ 2 w 50"/>
                  <a:gd name="T1" fmla="*/ 3 h 77"/>
                  <a:gd name="T2" fmla="*/ 2 w 50"/>
                  <a:gd name="T3" fmla="*/ 3 h 77"/>
                  <a:gd name="T4" fmla="*/ 1 w 50"/>
                  <a:gd name="T5" fmla="*/ 0 h 77"/>
                  <a:gd name="T6" fmla="*/ 0 w 50"/>
                  <a:gd name="T7" fmla="*/ 1 h 77"/>
                  <a:gd name="T8" fmla="*/ 2 w 50"/>
                  <a:gd name="T9" fmla="*/ 3 h 77"/>
                  <a:gd name="T10" fmla="*/ 0 60000 65536"/>
                  <a:gd name="T11" fmla="*/ 0 60000 65536"/>
                  <a:gd name="T12" fmla="*/ 0 60000 65536"/>
                  <a:gd name="T13" fmla="*/ 0 60000 65536"/>
                  <a:gd name="T14" fmla="*/ 0 60000 65536"/>
                  <a:gd name="T15" fmla="*/ 0 w 50"/>
                  <a:gd name="T16" fmla="*/ 0 h 77"/>
                  <a:gd name="T17" fmla="*/ 50 w 50"/>
                  <a:gd name="T18" fmla="*/ 77 h 77"/>
                </a:gdLst>
                <a:ahLst/>
                <a:cxnLst>
                  <a:cxn ang="T10">
                    <a:pos x="T0" y="T1"/>
                  </a:cxn>
                  <a:cxn ang="T11">
                    <a:pos x="T2" y="T3"/>
                  </a:cxn>
                  <a:cxn ang="T12">
                    <a:pos x="T4" y="T5"/>
                  </a:cxn>
                  <a:cxn ang="T13">
                    <a:pos x="T6" y="T7"/>
                  </a:cxn>
                  <a:cxn ang="T14">
                    <a:pos x="T8" y="T9"/>
                  </a:cxn>
                </a:cxnLst>
                <a:rect l="T15" t="T16" r="T17" b="T18"/>
                <a:pathLst>
                  <a:path w="50" h="77">
                    <a:moveTo>
                      <a:pt x="34" y="77"/>
                    </a:moveTo>
                    <a:lnTo>
                      <a:pt x="50" y="65"/>
                    </a:lnTo>
                    <a:lnTo>
                      <a:pt x="16" y="0"/>
                    </a:lnTo>
                    <a:lnTo>
                      <a:pt x="0" y="12"/>
                    </a:lnTo>
                    <a:lnTo>
                      <a:pt x="34" y="7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2" name="Freeform 35"/>
              <p:cNvSpPr>
                <a:spLocks/>
              </p:cNvSpPr>
              <p:nvPr/>
            </p:nvSpPr>
            <p:spPr bwMode="auto">
              <a:xfrm>
                <a:off x="2383" y="1177"/>
                <a:ext cx="22" cy="26"/>
              </a:xfrm>
              <a:custGeom>
                <a:avLst/>
                <a:gdLst>
                  <a:gd name="T0" fmla="*/ 1 w 43"/>
                  <a:gd name="T1" fmla="*/ 2 h 52"/>
                  <a:gd name="T2" fmla="*/ 2 w 43"/>
                  <a:gd name="T3" fmla="*/ 2 h 52"/>
                  <a:gd name="T4" fmla="*/ 1 w 43"/>
                  <a:gd name="T5" fmla="*/ 0 h 52"/>
                  <a:gd name="T6" fmla="*/ 0 w 43"/>
                  <a:gd name="T7" fmla="*/ 1 h 52"/>
                  <a:gd name="T8" fmla="*/ 1 w 43"/>
                  <a:gd name="T9" fmla="*/ 2 h 52"/>
                  <a:gd name="T10" fmla="*/ 0 60000 65536"/>
                  <a:gd name="T11" fmla="*/ 0 60000 65536"/>
                  <a:gd name="T12" fmla="*/ 0 60000 65536"/>
                  <a:gd name="T13" fmla="*/ 0 60000 65536"/>
                  <a:gd name="T14" fmla="*/ 0 60000 65536"/>
                  <a:gd name="T15" fmla="*/ 0 w 43"/>
                  <a:gd name="T16" fmla="*/ 0 h 52"/>
                  <a:gd name="T17" fmla="*/ 43 w 43"/>
                  <a:gd name="T18" fmla="*/ 52 h 52"/>
                </a:gdLst>
                <a:ahLst/>
                <a:cxnLst>
                  <a:cxn ang="T10">
                    <a:pos x="T0" y="T1"/>
                  </a:cxn>
                  <a:cxn ang="T11">
                    <a:pos x="T2" y="T3"/>
                  </a:cxn>
                  <a:cxn ang="T12">
                    <a:pos x="T4" y="T5"/>
                  </a:cxn>
                  <a:cxn ang="T13">
                    <a:pos x="T6" y="T7"/>
                  </a:cxn>
                  <a:cxn ang="T14">
                    <a:pos x="T8" y="T9"/>
                  </a:cxn>
                </a:cxnLst>
                <a:rect l="T15" t="T16" r="T17" b="T18"/>
                <a:pathLst>
                  <a:path w="43" h="52">
                    <a:moveTo>
                      <a:pt x="29" y="52"/>
                    </a:moveTo>
                    <a:lnTo>
                      <a:pt x="43" y="36"/>
                    </a:lnTo>
                    <a:lnTo>
                      <a:pt x="14" y="0"/>
                    </a:lnTo>
                    <a:lnTo>
                      <a:pt x="0" y="16"/>
                    </a:lnTo>
                    <a:lnTo>
                      <a:pt x="29" y="5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3" name="Freeform 36"/>
              <p:cNvSpPr>
                <a:spLocks/>
              </p:cNvSpPr>
              <p:nvPr/>
            </p:nvSpPr>
            <p:spPr bwMode="auto">
              <a:xfrm>
                <a:off x="2362" y="1164"/>
                <a:ext cx="27" cy="21"/>
              </a:xfrm>
              <a:custGeom>
                <a:avLst/>
                <a:gdLst>
                  <a:gd name="T0" fmla="*/ 2 w 54"/>
                  <a:gd name="T1" fmla="*/ 1 h 43"/>
                  <a:gd name="T2" fmla="*/ 2 w 54"/>
                  <a:gd name="T3" fmla="*/ 0 h 43"/>
                  <a:gd name="T4" fmla="*/ 1 w 54"/>
                  <a:gd name="T5" fmla="*/ 0 h 43"/>
                  <a:gd name="T6" fmla="*/ 0 w 54"/>
                  <a:gd name="T7" fmla="*/ 0 h 43"/>
                  <a:gd name="T8" fmla="*/ 2 w 54"/>
                  <a:gd name="T9" fmla="*/ 1 h 43"/>
                  <a:gd name="T10" fmla="*/ 0 60000 65536"/>
                  <a:gd name="T11" fmla="*/ 0 60000 65536"/>
                  <a:gd name="T12" fmla="*/ 0 60000 65536"/>
                  <a:gd name="T13" fmla="*/ 0 60000 65536"/>
                  <a:gd name="T14" fmla="*/ 0 60000 65536"/>
                  <a:gd name="T15" fmla="*/ 0 w 54"/>
                  <a:gd name="T16" fmla="*/ 0 h 43"/>
                  <a:gd name="T17" fmla="*/ 54 w 54"/>
                  <a:gd name="T18" fmla="*/ 43 h 43"/>
                </a:gdLst>
                <a:ahLst/>
                <a:cxnLst>
                  <a:cxn ang="T10">
                    <a:pos x="T0" y="T1"/>
                  </a:cxn>
                  <a:cxn ang="T11">
                    <a:pos x="T2" y="T3"/>
                  </a:cxn>
                  <a:cxn ang="T12">
                    <a:pos x="T4" y="T5"/>
                  </a:cxn>
                  <a:cxn ang="T13">
                    <a:pos x="T6" y="T7"/>
                  </a:cxn>
                  <a:cxn ang="T14">
                    <a:pos x="T8" y="T9"/>
                  </a:cxn>
                </a:cxnLst>
                <a:rect l="T15" t="T16" r="T17" b="T18"/>
                <a:pathLst>
                  <a:path w="54" h="43">
                    <a:moveTo>
                      <a:pt x="43" y="43"/>
                    </a:moveTo>
                    <a:lnTo>
                      <a:pt x="54" y="25"/>
                    </a:lnTo>
                    <a:lnTo>
                      <a:pt x="11" y="0"/>
                    </a:lnTo>
                    <a:lnTo>
                      <a:pt x="0" y="18"/>
                    </a:lnTo>
                    <a:lnTo>
                      <a:pt x="43" y="43"/>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4" name="Freeform 37"/>
              <p:cNvSpPr>
                <a:spLocks/>
              </p:cNvSpPr>
              <p:nvPr/>
            </p:nvSpPr>
            <p:spPr bwMode="auto">
              <a:xfrm>
                <a:off x="2351" y="1157"/>
                <a:ext cx="17" cy="16"/>
              </a:xfrm>
              <a:custGeom>
                <a:avLst/>
                <a:gdLst>
                  <a:gd name="T0" fmla="*/ 0 w 35"/>
                  <a:gd name="T1" fmla="*/ 1 h 32"/>
                  <a:gd name="T2" fmla="*/ 1 w 35"/>
                  <a:gd name="T3" fmla="*/ 1 h 32"/>
                  <a:gd name="T4" fmla="*/ 0 w 35"/>
                  <a:gd name="T5" fmla="*/ 0 h 32"/>
                  <a:gd name="T6" fmla="*/ 0 w 35"/>
                  <a:gd name="T7" fmla="*/ 1 h 32"/>
                  <a:gd name="T8" fmla="*/ 0 w 35"/>
                  <a:gd name="T9" fmla="*/ 1 h 32"/>
                  <a:gd name="T10" fmla="*/ 0 60000 65536"/>
                  <a:gd name="T11" fmla="*/ 0 60000 65536"/>
                  <a:gd name="T12" fmla="*/ 0 60000 65536"/>
                  <a:gd name="T13" fmla="*/ 0 60000 65536"/>
                  <a:gd name="T14" fmla="*/ 0 60000 65536"/>
                  <a:gd name="T15" fmla="*/ 0 w 35"/>
                  <a:gd name="T16" fmla="*/ 0 h 32"/>
                  <a:gd name="T17" fmla="*/ 35 w 35"/>
                  <a:gd name="T18" fmla="*/ 32 h 32"/>
                </a:gdLst>
                <a:ahLst/>
                <a:cxnLst>
                  <a:cxn ang="T10">
                    <a:pos x="T0" y="T1"/>
                  </a:cxn>
                  <a:cxn ang="T11">
                    <a:pos x="T2" y="T3"/>
                  </a:cxn>
                  <a:cxn ang="T12">
                    <a:pos x="T4" y="T5"/>
                  </a:cxn>
                  <a:cxn ang="T13">
                    <a:pos x="T6" y="T7"/>
                  </a:cxn>
                  <a:cxn ang="T14">
                    <a:pos x="T8" y="T9"/>
                  </a:cxn>
                </a:cxnLst>
                <a:rect l="T15" t="T16" r="T17" b="T18"/>
                <a:pathLst>
                  <a:path w="35" h="32">
                    <a:moveTo>
                      <a:pt x="26" y="32"/>
                    </a:moveTo>
                    <a:lnTo>
                      <a:pt x="35" y="12"/>
                    </a:lnTo>
                    <a:lnTo>
                      <a:pt x="9" y="0"/>
                    </a:lnTo>
                    <a:lnTo>
                      <a:pt x="0" y="19"/>
                    </a:lnTo>
                    <a:lnTo>
                      <a:pt x="26" y="3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5" name="Freeform 38"/>
              <p:cNvSpPr>
                <a:spLocks/>
              </p:cNvSpPr>
              <p:nvPr/>
            </p:nvSpPr>
            <p:spPr bwMode="auto">
              <a:xfrm>
                <a:off x="2323" y="1147"/>
                <a:ext cx="31" cy="20"/>
              </a:xfrm>
              <a:custGeom>
                <a:avLst/>
                <a:gdLst>
                  <a:gd name="T0" fmla="*/ 1 w 63"/>
                  <a:gd name="T1" fmla="*/ 2 h 39"/>
                  <a:gd name="T2" fmla="*/ 1 w 63"/>
                  <a:gd name="T3" fmla="*/ 1 h 39"/>
                  <a:gd name="T4" fmla="*/ 0 w 63"/>
                  <a:gd name="T5" fmla="*/ 0 h 39"/>
                  <a:gd name="T6" fmla="*/ 0 w 63"/>
                  <a:gd name="T7" fmla="*/ 1 h 39"/>
                  <a:gd name="T8" fmla="*/ 1 w 63"/>
                  <a:gd name="T9" fmla="*/ 2 h 39"/>
                  <a:gd name="T10" fmla="*/ 0 60000 65536"/>
                  <a:gd name="T11" fmla="*/ 0 60000 65536"/>
                  <a:gd name="T12" fmla="*/ 0 60000 65536"/>
                  <a:gd name="T13" fmla="*/ 0 60000 65536"/>
                  <a:gd name="T14" fmla="*/ 0 60000 65536"/>
                  <a:gd name="T15" fmla="*/ 0 w 63"/>
                  <a:gd name="T16" fmla="*/ 0 h 39"/>
                  <a:gd name="T17" fmla="*/ 63 w 63"/>
                  <a:gd name="T18" fmla="*/ 39 h 39"/>
                </a:gdLst>
                <a:ahLst/>
                <a:cxnLst>
                  <a:cxn ang="T10">
                    <a:pos x="T0" y="T1"/>
                  </a:cxn>
                  <a:cxn ang="T11">
                    <a:pos x="T2" y="T3"/>
                  </a:cxn>
                  <a:cxn ang="T12">
                    <a:pos x="T4" y="T5"/>
                  </a:cxn>
                  <a:cxn ang="T13">
                    <a:pos x="T6" y="T7"/>
                  </a:cxn>
                  <a:cxn ang="T14">
                    <a:pos x="T8" y="T9"/>
                  </a:cxn>
                </a:cxnLst>
                <a:rect l="T15" t="T16" r="T17" b="T18"/>
                <a:pathLst>
                  <a:path w="63" h="39">
                    <a:moveTo>
                      <a:pt x="55" y="39"/>
                    </a:moveTo>
                    <a:lnTo>
                      <a:pt x="63" y="20"/>
                    </a:lnTo>
                    <a:lnTo>
                      <a:pt x="7" y="0"/>
                    </a:lnTo>
                    <a:lnTo>
                      <a:pt x="0" y="20"/>
                    </a:lnTo>
                    <a:lnTo>
                      <a:pt x="55" y="3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6" name="Freeform 39"/>
              <p:cNvSpPr>
                <a:spLocks/>
              </p:cNvSpPr>
              <p:nvPr/>
            </p:nvSpPr>
            <p:spPr bwMode="auto">
              <a:xfrm>
                <a:off x="2318" y="1146"/>
                <a:ext cx="8" cy="11"/>
              </a:xfrm>
              <a:custGeom>
                <a:avLst/>
                <a:gdLst>
                  <a:gd name="T0" fmla="*/ 0 w 18"/>
                  <a:gd name="T1" fmla="*/ 0 h 24"/>
                  <a:gd name="T2" fmla="*/ 0 w 18"/>
                  <a:gd name="T3" fmla="*/ 0 h 24"/>
                  <a:gd name="T4" fmla="*/ 0 w 18"/>
                  <a:gd name="T5" fmla="*/ 0 h 24"/>
                  <a:gd name="T6" fmla="*/ 0 w 18"/>
                  <a:gd name="T7" fmla="*/ 0 h 24"/>
                  <a:gd name="T8" fmla="*/ 0 w 18"/>
                  <a:gd name="T9" fmla="*/ 0 h 24"/>
                  <a:gd name="T10" fmla="*/ 0 60000 65536"/>
                  <a:gd name="T11" fmla="*/ 0 60000 65536"/>
                  <a:gd name="T12" fmla="*/ 0 60000 65536"/>
                  <a:gd name="T13" fmla="*/ 0 60000 65536"/>
                  <a:gd name="T14" fmla="*/ 0 60000 65536"/>
                  <a:gd name="T15" fmla="*/ 0 w 18"/>
                  <a:gd name="T16" fmla="*/ 0 h 24"/>
                  <a:gd name="T17" fmla="*/ 18 w 18"/>
                  <a:gd name="T18" fmla="*/ 24 h 24"/>
                </a:gdLst>
                <a:ahLst/>
                <a:cxnLst>
                  <a:cxn ang="T10">
                    <a:pos x="T0" y="T1"/>
                  </a:cxn>
                  <a:cxn ang="T11">
                    <a:pos x="T2" y="T3"/>
                  </a:cxn>
                  <a:cxn ang="T12">
                    <a:pos x="T4" y="T5"/>
                  </a:cxn>
                  <a:cxn ang="T13">
                    <a:pos x="T6" y="T7"/>
                  </a:cxn>
                  <a:cxn ang="T14">
                    <a:pos x="T8" y="T9"/>
                  </a:cxn>
                </a:cxnLst>
                <a:rect l="T15" t="T16" r="T17" b="T18"/>
                <a:pathLst>
                  <a:path w="18" h="24">
                    <a:moveTo>
                      <a:pt x="13" y="24"/>
                    </a:moveTo>
                    <a:lnTo>
                      <a:pt x="18" y="4"/>
                    </a:lnTo>
                    <a:lnTo>
                      <a:pt x="5" y="0"/>
                    </a:lnTo>
                    <a:lnTo>
                      <a:pt x="0" y="20"/>
                    </a:lnTo>
                    <a:lnTo>
                      <a:pt x="13" y="2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7" name="Freeform 40"/>
              <p:cNvSpPr>
                <a:spLocks/>
              </p:cNvSpPr>
              <p:nvPr/>
            </p:nvSpPr>
            <p:spPr bwMode="auto">
              <a:xfrm>
                <a:off x="2287" y="1137"/>
                <a:ext cx="33" cy="19"/>
              </a:xfrm>
              <a:custGeom>
                <a:avLst/>
                <a:gdLst>
                  <a:gd name="T0" fmla="*/ 2 w 66"/>
                  <a:gd name="T1" fmla="*/ 2 h 38"/>
                  <a:gd name="T2" fmla="*/ 3 w 66"/>
                  <a:gd name="T3" fmla="*/ 1 h 38"/>
                  <a:gd name="T4" fmla="*/ 1 w 66"/>
                  <a:gd name="T5" fmla="*/ 0 h 38"/>
                  <a:gd name="T6" fmla="*/ 0 w 66"/>
                  <a:gd name="T7" fmla="*/ 1 h 38"/>
                  <a:gd name="T8" fmla="*/ 2 w 66"/>
                  <a:gd name="T9" fmla="*/ 2 h 38"/>
                  <a:gd name="T10" fmla="*/ 0 60000 65536"/>
                  <a:gd name="T11" fmla="*/ 0 60000 65536"/>
                  <a:gd name="T12" fmla="*/ 0 60000 65536"/>
                  <a:gd name="T13" fmla="*/ 0 60000 65536"/>
                  <a:gd name="T14" fmla="*/ 0 60000 65536"/>
                  <a:gd name="T15" fmla="*/ 0 w 66"/>
                  <a:gd name="T16" fmla="*/ 0 h 38"/>
                  <a:gd name="T17" fmla="*/ 66 w 66"/>
                  <a:gd name="T18" fmla="*/ 38 h 38"/>
                </a:gdLst>
                <a:ahLst/>
                <a:cxnLst>
                  <a:cxn ang="T10">
                    <a:pos x="T0" y="T1"/>
                  </a:cxn>
                  <a:cxn ang="T11">
                    <a:pos x="T2" y="T3"/>
                  </a:cxn>
                  <a:cxn ang="T12">
                    <a:pos x="T4" y="T5"/>
                  </a:cxn>
                  <a:cxn ang="T13">
                    <a:pos x="T6" y="T7"/>
                  </a:cxn>
                  <a:cxn ang="T14">
                    <a:pos x="T8" y="T9"/>
                  </a:cxn>
                </a:cxnLst>
                <a:rect l="T15" t="T16" r="T17" b="T18"/>
                <a:pathLst>
                  <a:path w="66" h="38">
                    <a:moveTo>
                      <a:pt x="61" y="38"/>
                    </a:moveTo>
                    <a:lnTo>
                      <a:pt x="66" y="18"/>
                    </a:lnTo>
                    <a:lnTo>
                      <a:pt x="5" y="0"/>
                    </a:lnTo>
                    <a:lnTo>
                      <a:pt x="0" y="20"/>
                    </a:lnTo>
                    <a:lnTo>
                      <a:pt x="61" y="3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8" name="Freeform 41"/>
              <p:cNvSpPr>
                <a:spLocks/>
              </p:cNvSpPr>
              <p:nvPr/>
            </p:nvSpPr>
            <p:spPr bwMode="auto">
              <a:xfrm>
                <a:off x="2265" y="1131"/>
                <a:ext cx="25" cy="16"/>
              </a:xfrm>
              <a:custGeom>
                <a:avLst/>
                <a:gdLst>
                  <a:gd name="T0" fmla="*/ 2 w 48"/>
                  <a:gd name="T1" fmla="*/ 2 h 30"/>
                  <a:gd name="T2" fmla="*/ 2 w 48"/>
                  <a:gd name="T3" fmla="*/ 1 h 30"/>
                  <a:gd name="T4" fmla="*/ 1 w 48"/>
                  <a:gd name="T5" fmla="*/ 0 h 30"/>
                  <a:gd name="T6" fmla="*/ 0 w 48"/>
                  <a:gd name="T7" fmla="*/ 1 h 30"/>
                  <a:gd name="T8" fmla="*/ 2 w 48"/>
                  <a:gd name="T9" fmla="*/ 2 h 30"/>
                  <a:gd name="T10" fmla="*/ 0 60000 65536"/>
                  <a:gd name="T11" fmla="*/ 0 60000 65536"/>
                  <a:gd name="T12" fmla="*/ 0 60000 65536"/>
                  <a:gd name="T13" fmla="*/ 0 60000 65536"/>
                  <a:gd name="T14" fmla="*/ 0 60000 65536"/>
                  <a:gd name="T15" fmla="*/ 0 w 48"/>
                  <a:gd name="T16" fmla="*/ 0 h 30"/>
                  <a:gd name="T17" fmla="*/ 48 w 48"/>
                  <a:gd name="T18" fmla="*/ 30 h 30"/>
                </a:gdLst>
                <a:ahLst/>
                <a:cxnLst>
                  <a:cxn ang="T10">
                    <a:pos x="T0" y="T1"/>
                  </a:cxn>
                  <a:cxn ang="T11">
                    <a:pos x="T2" y="T3"/>
                  </a:cxn>
                  <a:cxn ang="T12">
                    <a:pos x="T4" y="T5"/>
                  </a:cxn>
                  <a:cxn ang="T13">
                    <a:pos x="T6" y="T7"/>
                  </a:cxn>
                  <a:cxn ang="T14">
                    <a:pos x="T8" y="T9"/>
                  </a:cxn>
                </a:cxnLst>
                <a:rect l="T15" t="T16" r="T17" b="T18"/>
                <a:pathLst>
                  <a:path w="48" h="30">
                    <a:moveTo>
                      <a:pt x="43" y="30"/>
                    </a:moveTo>
                    <a:lnTo>
                      <a:pt x="48" y="10"/>
                    </a:lnTo>
                    <a:lnTo>
                      <a:pt x="5" y="0"/>
                    </a:lnTo>
                    <a:lnTo>
                      <a:pt x="0" y="19"/>
                    </a:lnTo>
                    <a:lnTo>
                      <a:pt x="43" y="3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9" name="Freeform 42"/>
              <p:cNvSpPr>
                <a:spLocks/>
              </p:cNvSpPr>
              <p:nvPr/>
            </p:nvSpPr>
            <p:spPr bwMode="auto">
              <a:xfrm>
                <a:off x="2239" y="1127"/>
                <a:ext cx="28" cy="14"/>
              </a:xfrm>
              <a:custGeom>
                <a:avLst/>
                <a:gdLst>
                  <a:gd name="T0" fmla="*/ 2 w 55"/>
                  <a:gd name="T1" fmla="*/ 1 h 28"/>
                  <a:gd name="T2" fmla="*/ 2 w 55"/>
                  <a:gd name="T3" fmla="*/ 1 h 28"/>
                  <a:gd name="T4" fmla="*/ 1 w 55"/>
                  <a:gd name="T5" fmla="*/ 0 h 28"/>
                  <a:gd name="T6" fmla="*/ 0 w 55"/>
                  <a:gd name="T7" fmla="*/ 1 h 28"/>
                  <a:gd name="T8" fmla="*/ 2 w 55"/>
                  <a:gd name="T9" fmla="*/ 1 h 28"/>
                  <a:gd name="T10" fmla="*/ 0 60000 65536"/>
                  <a:gd name="T11" fmla="*/ 0 60000 65536"/>
                  <a:gd name="T12" fmla="*/ 0 60000 65536"/>
                  <a:gd name="T13" fmla="*/ 0 60000 65536"/>
                  <a:gd name="T14" fmla="*/ 0 60000 65536"/>
                  <a:gd name="T15" fmla="*/ 0 w 55"/>
                  <a:gd name="T16" fmla="*/ 0 h 28"/>
                  <a:gd name="T17" fmla="*/ 55 w 55"/>
                  <a:gd name="T18" fmla="*/ 28 h 28"/>
                </a:gdLst>
                <a:ahLst/>
                <a:cxnLst>
                  <a:cxn ang="T10">
                    <a:pos x="T0" y="T1"/>
                  </a:cxn>
                  <a:cxn ang="T11">
                    <a:pos x="T2" y="T3"/>
                  </a:cxn>
                  <a:cxn ang="T12">
                    <a:pos x="T4" y="T5"/>
                  </a:cxn>
                  <a:cxn ang="T13">
                    <a:pos x="T6" y="T7"/>
                  </a:cxn>
                  <a:cxn ang="T14">
                    <a:pos x="T8" y="T9"/>
                  </a:cxn>
                </a:cxnLst>
                <a:rect l="T15" t="T16" r="T17" b="T18"/>
                <a:pathLst>
                  <a:path w="55" h="28">
                    <a:moveTo>
                      <a:pt x="54" y="28"/>
                    </a:moveTo>
                    <a:lnTo>
                      <a:pt x="55" y="7"/>
                    </a:lnTo>
                    <a:lnTo>
                      <a:pt x="2" y="0"/>
                    </a:lnTo>
                    <a:lnTo>
                      <a:pt x="0" y="21"/>
                    </a:lnTo>
                    <a:lnTo>
                      <a:pt x="54" y="2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0" name="Freeform 43"/>
              <p:cNvSpPr>
                <a:spLocks/>
              </p:cNvSpPr>
              <p:nvPr/>
            </p:nvSpPr>
            <p:spPr bwMode="auto">
              <a:xfrm>
                <a:off x="2221" y="1123"/>
                <a:ext cx="19" cy="15"/>
              </a:xfrm>
              <a:custGeom>
                <a:avLst/>
                <a:gdLst>
                  <a:gd name="T0" fmla="*/ 1 w 40"/>
                  <a:gd name="T1" fmla="*/ 1 h 29"/>
                  <a:gd name="T2" fmla="*/ 1 w 40"/>
                  <a:gd name="T3" fmla="*/ 1 h 29"/>
                  <a:gd name="T4" fmla="*/ 0 w 40"/>
                  <a:gd name="T5" fmla="*/ 0 h 29"/>
                  <a:gd name="T6" fmla="*/ 0 w 40"/>
                  <a:gd name="T7" fmla="*/ 1 h 29"/>
                  <a:gd name="T8" fmla="*/ 1 w 40"/>
                  <a:gd name="T9" fmla="*/ 1 h 29"/>
                  <a:gd name="T10" fmla="*/ 0 60000 65536"/>
                  <a:gd name="T11" fmla="*/ 0 60000 65536"/>
                  <a:gd name="T12" fmla="*/ 0 60000 65536"/>
                  <a:gd name="T13" fmla="*/ 0 60000 65536"/>
                  <a:gd name="T14" fmla="*/ 0 60000 65536"/>
                  <a:gd name="T15" fmla="*/ 0 w 40"/>
                  <a:gd name="T16" fmla="*/ 0 h 29"/>
                  <a:gd name="T17" fmla="*/ 40 w 40"/>
                  <a:gd name="T18" fmla="*/ 29 h 29"/>
                </a:gdLst>
                <a:ahLst/>
                <a:cxnLst>
                  <a:cxn ang="T10">
                    <a:pos x="T0" y="T1"/>
                  </a:cxn>
                  <a:cxn ang="T11">
                    <a:pos x="T2" y="T3"/>
                  </a:cxn>
                  <a:cxn ang="T12">
                    <a:pos x="T4" y="T5"/>
                  </a:cxn>
                  <a:cxn ang="T13">
                    <a:pos x="T6" y="T7"/>
                  </a:cxn>
                  <a:cxn ang="T14">
                    <a:pos x="T8" y="T9"/>
                  </a:cxn>
                </a:cxnLst>
                <a:rect l="T15" t="T16" r="T17" b="T18"/>
                <a:pathLst>
                  <a:path w="40" h="29">
                    <a:moveTo>
                      <a:pt x="36" y="29"/>
                    </a:moveTo>
                    <a:lnTo>
                      <a:pt x="40" y="8"/>
                    </a:lnTo>
                    <a:lnTo>
                      <a:pt x="4" y="0"/>
                    </a:lnTo>
                    <a:lnTo>
                      <a:pt x="0" y="22"/>
                    </a:lnTo>
                    <a:lnTo>
                      <a:pt x="36" y="2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1" name="Freeform 44"/>
              <p:cNvSpPr>
                <a:spLocks/>
              </p:cNvSpPr>
              <p:nvPr/>
            </p:nvSpPr>
            <p:spPr bwMode="auto">
              <a:xfrm>
                <a:off x="2210" y="1122"/>
                <a:ext cx="12" cy="12"/>
              </a:xfrm>
              <a:custGeom>
                <a:avLst/>
                <a:gdLst>
                  <a:gd name="T0" fmla="*/ 0 w 25"/>
                  <a:gd name="T1" fmla="*/ 1 h 23"/>
                  <a:gd name="T2" fmla="*/ 0 w 25"/>
                  <a:gd name="T3" fmla="*/ 1 h 23"/>
                  <a:gd name="T4" fmla="*/ 0 w 25"/>
                  <a:gd name="T5" fmla="*/ 0 h 23"/>
                  <a:gd name="T6" fmla="*/ 0 w 25"/>
                  <a:gd name="T7" fmla="*/ 1 h 23"/>
                  <a:gd name="T8" fmla="*/ 0 w 25"/>
                  <a:gd name="T9" fmla="*/ 1 h 23"/>
                  <a:gd name="T10" fmla="*/ 0 60000 65536"/>
                  <a:gd name="T11" fmla="*/ 0 60000 65536"/>
                  <a:gd name="T12" fmla="*/ 0 60000 65536"/>
                  <a:gd name="T13" fmla="*/ 0 60000 65536"/>
                  <a:gd name="T14" fmla="*/ 0 60000 65536"/>
                  <a:gd name="T15" fmla="*/ 0 w 25"/>
                  <a:gd name="T16" fmla="*/ 0 h 23"/>
                  <a:gd name="T17" fmla="*/ 25 w 25"/>
                  <a:gd name="T18" fmla="*/ 23 h 23"/>
                </a:gdLst>
                <a:ahLst/>
                <a:cxnLst>
                  <a:cxn ang="T10">
                    <a:pos x="T0" y="T1"/>
                  </a:cxn>
                  <a:cxn ang="T11">
                    <a:pos x="T2" y="T3"/>
                  </a:cxn>
                  <a:cxn ang="T12">
                    <a:pos x="T4" y="T5"/>
                  </a:cxn>
                  <a:cxn ang="T13">
                    <a:pos x="T6" y="T7"/>
                  </a:cxn>
                  <a:cxn ang="T14">
                    <a:pos x="T8" y="T9"/>
                  </a:cxn>
                </a:cxnLst>
                <a:rect l="T15" t="T16" r="T17" b="T18"/>
                <a:pathLst>
                  <a:path w="25" h="23">
                    <a:moveTo>
                      <a:pt x="23" y="23"/>
                    </a:moveTo>
                    <a:lnTo>
                      <a:pt x="25" y="1"/>
                    </a:lnTo>
                    <a:lnTo>
                      <a:pt x="1" y="0"/>
                    </a:lnTo>
                    <a:lnTo>
                      <a:pt x="0" y="21"/>
                    </a:lnTo>
                    <a:lnTo>
                      <a:pt x="23" y="23"/>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2" name="Freeform 45"/>
              <p:cNvSpPr>
                <a:spLocks/>
              </p:cNvSpPr>
              <p:nvPr/>
            </p:nvSpPr>
            <p:spPr bwMode="auto">
              <a:xfrm>
                <a:off x="2167" y="1120"/>
                <a:ext cx="44" cy="13"/>
              </a:xfrm>
              <a:custGeom>
                <a:avLst/>
                <a:gdLst>
                  <a:gd name="T0" fmla="*/ 3 w 88"/>
                  <a:gd name="T1" fmla="*/ 0 h 27"/>
                  <a:gd name="T2" fmla="*/ 3 w 88"/>
                  <a:gd name="T3" fmla="*/ 0 h 27"/>
                  <a:gd name="T4" fmla="*/ 1 w 88"/>
                  <a:gd name="T5" fmla="*/ 0 h 27"/>
                  <a:gd name="T6" fmla="*/ 0 w 88"/>
                  <a:gd name="T7" fmla="*/ 0 h 27"/>
                  <a:gd name="T8" fmla="*/ 3 w 88"/>
                  <a:gd name="T9" fmla="*/ 0 h 27"/>
                  <a:gd name="T10" fmla="*/ 0 60000 65536"/>
                  <a:gd name="T11" fmla="*/ 0 60000 65536"/>
                  <a:gd name="T12" fmla="*/ 0 60000 65536"/>
                  <a:gd name="T13" fmla="*/ 0 60000 65536"/>
                  <a:gd name="T14" fmla="*/ 0 60000 65536"/>
                  <a:gd name="T15" fmla="*/ 0 w 88"/>
                  <a:gd name="T16" fmla="*/ 0 h 27"/>
                  <a:gd name="T17" fmla="*/ 88 w 88"/>
                  <a:gd name="T18" fmla="*/ 27 h 27"/>
                </a:gdLst>
                <a:ahLst/>
                <a:cxnLst>
                  <a:cxn ang="T10">
                    <a:pos x="T0" y="T1"/>
                  </a:cxn>
                  <a:cxn ang="T11">
                    <a:pos x="T2" y="T3"/>
                  </a:cxn>
                  <a:cxn ang="T12">
                    <a:pos x="T4" y="T5"/>
                  </a:cxn>
                  <a:cxn ang="T13">
                    <a:pos x="T6" y="T7"/>
                  </a:cxn>
                  <a:cxn ang="T14">
                    <a:pos x="T8" y="T9"/>
                  </a:cxn>
                </a:cxnLst>
                <a:rect l="T15" t="T16" r="T17" b="T18"/>
                <a:pathLst>
                  <a:path w="88" h="27">
                    <a:moveTo>
                      <a:pt x="87" y="27"/>
                    </a:moveTo>
                    <a:lnTo>
                      <a:pt x="88" y="6"/>
                    </a:lnTo>
                    <a:lnTo>
                      <a:pt x="2" y="0"/>
                    </a:lnTo>
                    <a:lnTo>
                      <a:pt x="0" y="22"/>
                    </a:lnTo>
                    <a:lnTo>
                      <a:pt x="87" y="2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3" name="Freeform 46"/>
              <p:cNvSpPr>
                <a:spLocks/>
              </p:cNvSpPr>
              <p:nvPr/>
            </p:nvSpPr>
            <p:spPr bwMode="auto">
              <a:xfrm>
                <a:off x="2157" y="1119"/>
                <a:ext cx="11" cy="11"/>
              </a:xfrm>
              <a:custGeom>
                <a:avLst/>
                <a:gdLst>
                  <a:gd name="T0" fmla="*/ 1 w 21"/>
                  <a:gd name="T1" fmla="*/ 0 h 24"/>
                  <a:gd name="T2" fmla="*/ 1 w 21"/>
                  <a:gd name="T3" fmla="*/ 0 h 24"/>
                  <a:gd name="T4" fmla="*/ 1 w 21"/>
                  <a:gd name="T5" fmla="*/ 0 h 24"/>
                  <a:gd name="T6" fmla="*/ 0 w 21"/>
                  <a:gd name="T7" fmla="*/ 0 h 24"/>
                  <a:gd name="T8" fmla="*/ 1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19" y="24"/>
                    </a:moveTo>
                    <a:lnTo>
                      <a:pt x="21" y="2"/>
                    </a:lnTo>
                    <a:lnTo>
                      <a:pt x="1" y="0"/>
                    </a:lnTo>
                    <a:lnTo>
                      <a:pt x="0" y="22"/>
                    </a:lnTo>
                    <a:lnTo>
                      <a:pt x="19" y="2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4" name="Freeform 47"/>
              <p:cNvSpPr>
                <a:spLocks/>
              </p:cNvSpPr>
              <p:nvPr/>
            </p:nvSpPr>
            <p:spPr bwMode="auto">
              <a:xfrm>
                <a:off x="2144" y="1119"/>
                <a:ext cx="15" cy="13"/>
              </a:xfrm>
              <a:custGeom>
                <a:avLst/>
                <a:gdLst>
                  <a:gd name="T0" fmla="*/ 1 w 29"/>
                  <a:gd name="T1" fmla="*/ 0 h 27"/>
                  <a:gd name="T2" fmla="*/ 1 w 29"/>
                  <a:gd name="T3" fmla="*/ 0 h 27"/>
                  <a:gd name="T4" fmla="*/ 0 w 29"/>
                  <a:gd name="T5" fmla="*/ 0 h 27"/>
                  <a:gd name="T6" fmla="*/ 1 w 29"/>
                  <a:gd name="T7" fmla="*/ 0 h 27"/>
                  <a:gd name="T8" fmla="*/ 1 w 29"/>
                  <a:gd name="T9" fmla="*/ 0 h 27"/>
                  <a:gd name="T10" fmla="*/ 0 60000 65536"/>
                  <a:gd name="T11" fmla="*/ 0 60000 65536"/>
                  <a:gd name="T12" fmla="*/ 0 60000 65536"/>
                  <a:gd name="T13" fmla="*/ 0 60000 65536"/>
                  <a:gd name="T14" fmla="*/ 0 60000 65536"/>
                  <a:gd name="T15" fmla="*/ 0 w 29"/>
                  <a:gd name="T16" fmla="*/ 0 h 27"/>
                  <a:gd name="T17" fmla="*/ 29 w 29"/>
                  <a:gd name="T18" fmla="*/ 27 h 27"/>
                </a:gdLst>
                <a:ahLst/>
                <a:cxnLst>
                  <a:cxn ang="T10">
                    <a:pos x="T0" y="T1"/>
                  </a:cxn>
                  <a:cxn ang="T11">
                    <a:pos x="T2" y="T3"/>
                  </a:cxn>
                  <a:cxn ang="T12">
                    <a:pos x="T4" y="T5"/>
                  </a:cxn>
                  <a:cxn ang="T13">
                    <a:pos x="T6" y="T7"/>
                  </a:cxn>
                  <a:cxn ang="T14">
                    <a:pos x="T8" y="T9"/>
                  </a:cxn>
                </a:cxnLst>
                <a:rect l="T15" t="T16" r="T17" b="T18"/>
                <a:pathLst>
                  <a:path w="29" h="27">
                    <a:moveTo>
                      <a:pt x="29" y="22"/>
                    </a:moveTo>
                    <a:lnTo>
                      <a:pt x="24" y="0"/>
                    </a:lnTo>
                    <a:lnTo>
                      <a:pt x="0" y="6"/>
                    </a:lnTo>
                    <a:lnTo>
                      <a:pt x="6" y="27"/>
                    </a:lnTo>
                    <a:lnTo>
                      <a:pt x="29" y="2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5" name="Freeform 48"/>
              <p:cNvSpPr>
                <a:spLocks/>
              </p:cNvSpPr>
              <p:nvPr/>
            </p:nvSpPr>
            <p:spPr bwMode="auto">
              <a:xfrm>
                <a:off x="2110" y="1122"/>
                <a:ext cx="37" cy="18"/>
              </a:xfrm>
              <a:custGeom>
                <a:avLst/>
                <a:gdLst>
                  <a:gd name="T0" fmla="*/ 3 w 74"/>
                  <a:gd name="T1" fmla="*/ 1 h 36"/>
                  <a:gd name="T2" fmla="*/ 3 w 74"/>
                  <a:gd name="T3" fmla="*/ 0 h 36"/>
                  <a:gd name="T4" fmla="*/ 0 w 74"/>
                  <a:gd name="T5" fmla="*/ 1 h 36"/>
                  <a:gd name="T6" fmla="*/ 1 w 74"/>
                  <a:gd name="T7" fmla="*/ 2 h 36"/>
                  <a:gd name="T8" fmla="*/ 3 w 74"/>
                  <a:gd name="T9" fmla="*/ 1 h 36"/>
                  <a:gd name="T10" fmla="*/ 0 60000 65536"/>
                  <a:gd name="T11" fmla="*/ 0 60000 65536"/>
                  <a:gd name="T12" fmla="*/ 0 60000 65536"/>
                  <a:gd name="T13" fmla="*/ 0 60000 65536"/>
                  <a:gd name="T14" fmla="*/ 0 60000 65536"/>
                  <a:gd name="T15" fmla="*/ 0 w 74"/>
                  <a:gd name="T16" fmla="*/ 0 h 36"/>
                  <a:gd name="T17" fmla="*/ 74 w 74"/>
                  <a:gd name="T18" fmla="*/ 36 h 36"/>
                </a:gdLst>
                <a:ahLst/>
                <a:cxnLst>
                  <a:cxn ang="T10">
                    <a:pos x="T0" y="T1"/>
                  </a:cxn>
                  <a:cxn ang="T11">
                    <a:pos x="T2" y="T3"/>
                  </a:cxn>
                  <a:cxn ang="T12">
                    <a:pos x="T4" y="T5"/>
                  </a:cxn>
                  <a:cxn ang="T13">
                    <a:pos x="T6" y="T7"/>
                  </a:cxn>
                  <a:cxn ang="T14">
                    <a:pos x="T8" y="T9"/>
                  </a:cxn>
                </a:cxnLst>
                <a:rect l="T15" t="T16" r="T17" b="T18"/>
                <a:pathLst>
                  <a:path w="74" h="36">
                    <a:moveTo>
                      <a:pt x="74" y="19"/>
                    </a:moveTo>
                    <a:lnTo>
                      <a:pt x="68" y="0"/>
                    </a:lnTo>
                    <a:lnTo>
                      <a:pt x="0" y="16"/>
                    </a:lnTo>
                    <a:lnTo>
                      <a:pt x="6" y="36"/>
                    </a:lnTo>
                    <a:lnTo>
                      <a:pt x="74" y="1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6" name="Freeform 49"/>
              <p:cNvSpPr>
                <a:spLocks/>
              </p:cNvSpPr>
              <p:nvPr/>
            </p:nvSpPr>
            <p:spPr bwMode="auto">
              <a:xfrm>
                <a:off x="2091" y="1130"/>
                <a:ext cx="22" cy="15"/>
              </a:xfrm>
              <a:custGeom>
                <a:avLst/>
                <a:gdLst>
                  <a:gd name="T0" fmla="*/ 2 w 44"/>
                  <a:gd name="T1" fmla="*/ 1 h 29"/>
                  <a:gd name="T2" fmla="*/ 2 w 44"/>
                  <a:gd name="T3" fmla="*/ 0 h 29"/>
                  <a:gd name="T4" fmla="*/ 0 w 44"/>
                  <a:gd name="T5" fmla="*/ 1 h 29"/>
                  <a:gd name="T6" fmla="*/ 1 w 44"/>
                  <a:gd name="T7" fmla="*/ 1 h 29"/>
                  <a:gd name="T8" fmla="*/ 2 w 44"/>
                  <a:gd name="T9" fmla="*/ 1 h 29"/>
                  <a:gd name="T10" fmla="*/ 0 60000 65536"/>
                  <a:gd name="T11" fmla="*/ 0 60000 65536"/>
                  <a:gd name="T12" fmla="*/ 0 60000 65536"/>
                  <a:gd name="T13" fmla="*/ 0 60000 65536"/>
                  <a:gd name="T14" fmla="*/ 0 60000 65536"/>
                  <a:gd name="T15" fmla="*/ 0 w 44"/>
                  <a:gd name="T16" fmla="*/ 0 h 29"/>
                  <a:gd name="T17" fmla="*/ 44 w 44"/>
                  <a:gd name="T18" fmla="*/ 29 h 29"/>
                </a:gdLst>
                <a:ahLst/>
                <a:cxnLst>
                  <a:cxn ang="T10">
                    <a:pos x="T0" y="T1"/>
                  </a:cxn>
                  <a:cxn ang="T11">
                    <a:pos x="T2" y="T3"/>
                  </a:cxn>
                  <a:cxn ang="T12">
                    <a:pos x="T4" y="T5"/>
                  </a:cxn>
                  <a:cxn ang="T13">
                    <a:pos x="T6" y="T7"/>
                  </a:cxn>
                  <a:cxn ang="T14">
                    <a:pos x="T8" y="T9"/>
                  </a:cxn>
                </a:cxnLst>
                <a:rect l="T15" t="T16" r="T17" b="T18"/>
                <a:pathLst>
                  <a:path w="44" h="29">
                    <a:moveTo>
                      <a:pt x="44" y="20"/>
                    </a:moveTo>
                    <a:lnTo>
                      <a:pt x="38" y="0"/>
                    </a:lnTo>
                    <a:lnTo>
                      <a:pt x="0" y="9"/>
                    </a:lnTo>
                    <a:lnTo>
                      <a:pt x="6" y="29"/>
                    </a:lnTo>
                    <a:lnTo>
                      <a:pt x="44" y="2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7" name="Freeform 50"/>
              <p:cNvSpPr>
                <a:spLocks/>
              </p:cNvSpPr>
              <p:nvPr/>
            </p:nvSpPr>
            <p:spPr bwMode="auto">
              <a:xfrm>
                <a:off x="2063" y="1135"/>
                <a:ext cx="32" cy="23"/>
              </a:xfrm>
              <a:custGeom>
                <a:avLst/>
                <a:gdLst>
                  <a:gd name="T0" fmla="*/ 2 w 63"/>
                  <a:gd name="T1" fmla="*/ 1 h 46"/>
                  <a:gd name="T2" fmla="*/ 2 w 63"/>
                  <a:gd name="T3" fmla="*/ 0 h 46"/>
                  <a:gd name="T4" fmla="*/ 0 w 63"/>
                  <a:gd name="T5" fmla="*/ 1 h 46"/>
                  <a:gd name="T6" fmla="*/ 1 w 63"/>
                  <a:gd name="T7" fmla="*/ 2 h 46"/>
                  <a:gd name="T8" fmla="*/ 2 w 63"/>
                  <a:gd name="T9" fmla="*/ 1 h 46"/>
                  <a:gd name="T10" fmla="*/ 0 60000 65536"/>
                  <a:gd name="T11" fmla="*/ 0 60000 65536"/>
                  <a:gd name="T12" fmla="*/ 0 60000 65536"/>
                  <a:gd name="T13" fmla="*/ 0 60000 65536"/>
                  <a:gd name="T14" fmla="*/ 0 60000 65536"/>
                  <a:gd name="T15" fmla="*/ 0 w 63"/>
                  <a:gd name="T16" fmla="*/ 0 h 46"/>
                  <a:gd name="T17" fmla="*/ 63 w 63"/>
                  <a:gd name="T18" fmla="*/ 46 h 46"/>
                </a:gdLst>
                <a:ahLst/>
                <a:cxnLst>
                  <a:cxn ang="T10">
                    <a:pos x="T0" y="T1"/>
                  </a:cxn>
                  <a:cxn ang="T11">
                    <a:pos x="T2" y="T3"/>
                  </a:cxn>
                  <a:cxn ang="T12">
                    <a:pos x="T4" y="T5"/>
                  </a:cxn>
                  <a:cxn ang="T13">
                    <a:pos x="T6" y="T7"/>
                  </a:cxn>
                  <a:cxn ang="T14">
                    <a:pos x="T8" y="T9"/>
                  </a:cxn>
                </a:cxnLst>
                <a:rect l="T15" t="T16" r="T17" b="T18"/>
                <a:pathLst>
                  <a:path w="63" h="46">
                    <a:moveTo>
                      <a:pt x="63" y="18"/>
                    </a:moveTo>
                    <a:lnTo>
                      <a:pt x="52" y="0"/>
                    </a:lnTo>
                    <a:lnTo>
                      <a:pt x="0" y="28"/>
                    </a:lnTo>
                    <a:lnTo>
                      <a:pt x="11" y="46"/>
                    </a:lnTo>
                    <a:lnTo>
                      <a:pt x="63" y="1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8" name="Freeform 51"/>
              <p:cNvSpPr>
                <a:spLocks/>
              </p:cNvSpPr>
              <p:nvPr/>
            </p:nvSpPr>
            <p:spPr bwMode="auto">
              <a:xfrm>
                <a:off x="2031" y="1149"/>
                <a:ext cx="39" cy="31"/>
              </a:xfrm>
              <a:custGeom>
                <a:avLst/>
                <a:gdLst>
                  <a:gd name="T0" fmla="*/ 3 w 77"/>
                  <a:gd name="T1" fmla="*/ 1 h 62"/>
                  <a:gd name="T2" fmla="*/ 3 w 77"/>
                  <a:gd name="T3" fmla="*/ 0 h 62"/>
                  <a:gd name="T4" fmla="*/ 0 w 77"/>
                  <a:gd name="T5" fmla="*/ 2 h 62"/>
                  <a:gd name="T6" fmla="*/ 1 w 77"/>
                  <a:gd name="T7" fmla="*/ 2 h 62"/>
                  <a:gd name="T8" fmla="*/ 3 w 77"/>
                  <a:gd name="T9" fmla="*/ 1 h 62"/>
                  <a:gd name="T10" fmla="*/ 0 60000 65536"/>
                  <a:gd name="T11" fmla="*/ 0 60000 65536"/>
                  <a:gd name="T12" fmla="*/ 0 60000 65536"/>
                  <a:gd name="T13" fmla="*/ 0 60000 65536"/>
                  <a:gd name="T14" fmla="*/ 0 60000 65536"/>
                  <a:gd name="T15" fmla="*/ 0 w 77"/>
                  <a:gd name="T16" fmla="*/ 0 h 62"/>
                  <a:gd name="T17" fmla="*/ 77 w 77"/>
                  <a:gd name="T18" fmla="*/ 62 h 62"/>
                </a:gdLst>
                <a:ahLst/>
                <a:cxnLst>
                  <a:cxn ang="T10">
                    <a:pos x="T0" y="T1"/>
                  </a:cxn>
                  <a:cxn ang="T11">
                    <a:pos x="T2" y="T3"/>
                  </a:cxn>
                  <a:cxn ang="T12">
                    <a:pos x="T4" y="T5"/>
                  </a:cxn>
                  <a:cxn ang="T13">
                    <a:pos x="T6" y="T7"/>
                  </a:cxn>
                  <a:cxn ang="T14">
                    <a:pos x="T8" y="T9"/>
                  </a:cxn>
                </a:cxnLst>
                <a:rect l="T15" t="T16" r="T17" b="T18"/>
                <a:pathLst>
                  <a:path w="77" h="62">
                    <a:moveTo>
                      <a:pt x="77" y="18"/>
                    </a:moveTo>
                    <a:lnTo>
                      <a:pt x="65" y="0"/>
                    </a:lnTo>
                    <a:lnTo>
                      <a:pt x="0" y="44"/>
                    </a:lnTo>
                    <a:lnTo>
                      <a:pt x="13" y="62"/>
                    </a:lnTo>
                    <a:lnTo>
                      <a:pt x="77" y="1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9" name="Freeform 52"/>
              <p:cNvSpPr>
                <a:spLocks/>
              </p:cNvSpPr>
              <p:nvPr/>
            </p:nvSpPr>
            <p:spPr bwMode="auto">
              <a:xfrm>
                <a:off x="2026" y="1171"/>
                <a:ext cx="10" cy="12"/>
              </a:xfrm>
              <a:custGeom>
                <a:avLst/>
                <a:gdLst>
                  <a:gd name="T0" fmla="*/ 0 w 22"/>
                  <a:gd name="T1" fmla="*/ 0 h 25"/>
                  <a:gd name="T2" fmla="*/ 0 w 22"/>
                  <a:gd name="T3" fmla="*/ 0 h 25"/>
                  <a:gd name="T4" fmla="*/ 0 w 22"/>
                  <a:gd name="T5" fmla="*/ 0 h 25"/>
                  <a:gd name="T6" fmla="*/ 0 w 22"/>
                  <a:gd name="T7" fmla="*/ 0 h 25"/>
                  <a:gd name="T8" fmla="*/ 0 w 22"/>
                  <a:gd name="T9" fmla="*/ 0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22" y="19"/>
                    </a:moveTo>
                    <a:lnTo>
                      <a:pt x="13" y="0"/>
                    </a:lnTo>
                    <a:lnTo>
                      <a:pt x="0" y="5"/>
                    </a:lnTo>
                    <a:lnTo>
                      <a:pt x="9" y="25"/>
                    </a:lnTo>
                    <a:lnTo>
                      <a:pt x="22" y="1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90" name="Freeform 53"/>
              <p:cNvSpPr>
                <a:spLocks/>
              </p:cNvSpPr>
              <p:nvPr/>
            </p:nvSpPr>
            <p:spPr bwMode="auto">
              <a:xfrm>
                <a:off x="2024" y="1173"/>
                <a:ext cx="6" cy="11"/>
              </a:xfrm>
              <a:custGeom>
                <a:avLst/>
                <a:gdLst>
                  <a:gd name="T0" fmla="*/ 1 w 12"/>
                  <a:gd name="T1" fmla="*/ 1 h 22"/>
                  <a:gd name="T2" fmla="*/ 1 w 12"/>
                  <a:gd name="T3" fmla="*/ 0 h 22"/>
                  <a:gd name="T4" fmla="*/ 0 w 12"/>
                  <a:gd name="T5" fmla="*/ 1 h 22"/>
                  <a:gd name="T6" fmla="*/ 1 w 12"/>
                  <a:gd name="T7" fmla="*/ 1 h 22"/>
                  <a:gd name="T8" fmla="*/ 1 w 12"/>
                  <a:gd name="T9" fmla="*/ 1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12" y="20"/>
                    </a:moveTo>
                    <a:lnTo>
                      <a:pt x="3" y="0"/>
                    </a:lnTo>
                    <a:lnTo>
                      <a:pt x="0" y="2"/>
                    </a:lnTo>
                    <a:lnTo>
                      <a:pt x="9" y="22"/>
                    </a:lnTo>
                    <a:lnTo>
                      <a:pt x="12" y="2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91" name="Freeform 54"/>
              <p:cNvSpPr>
                <a:spLocks/>
              </p:cNvSpPr>
              <p:nvPr/>
            </p:nvSpPr>
            <p:spPr bwMode="auto">
              <a:xfrm>
                <a:off x="2021" y="1175"/>
                <a:ext cx="8" cy="10"/>
              </a:xfrm>
              <a:custGeom>
                <a:avLst/>
                <a:gdLst>
                  <a:gd name="T0" fmla="*/ 0 w 17"/>
                  <a:gd name="T1" fmla="*/ 1 h 19"/>
                  <a:gd name="T2" fmla="*/ 0 w 17"/>
                  <a:gd name="T3" fmla="*/ 0 h 19"/>
                  <a:gd name="T4" fmla="*/ 0 w 17"/>
                  <a:gd name="T5" fmla="*/ 1 h 19"/>
                  <a:gd name="T6" fmla="*/ 0 w 17"/>
                  <a:gd name="T7" fmla="*/ 1 h 19"/>
                  <a:gd name="T8" fmla="*/ 0 w 17"/>
                  <a:gd name="T9" fmla="*/ 1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17" y="16"/>
                    </a:moveTo>
                    <a:lnTo>
                      <a:pt x="4" y="0"/>
                    </a:lnTo>
                    <a:lnTo>
                      <a:pt x="0" y="3"/>
                    </a:lnTo>
                    <a:lnTo>
                      <a:pt x="13" y="19"/>
                    </a:lnTo>
                    <a:lnTo>
                      <a:pt x="17"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92" name="Freeform 55"/>
              <p:cNvSpPr>
                <a:spLocks/>
              </p:cNvSpPr>
              <p:nvPr/>
            </p:nvSpPr>
            <p:spPr bwMode="auto">
              <a:xfrm>
                <a:off x="2216" y="1299"/>
                <a:ext cx="13" cy="12"/>
              </a:xfrm>
              <a:custGeom>
                <a:avLst/>
                <a:gdLst>
                  <a:gd name="T0" fmla="*/ 1 w 25"/>
                  <a:gd name="T1" fmla="*/ 0 h 24"/>
                  <a:gd name="T2" fmla="*/ 1 w 25"/>
                  <a:gd name="T3" fmla="*/ 1 h 24"/>
                  <a:gd name="T4" fmla="*/ 0 w 25"/>
                  <a:gd name="T5" fmla="*/ 0 h 24"/>
                  <a:gd name="T6" fmla="*/ 1 w 25"/>
                  <a:gd name="T7" fmla="*/ 0 h 24"/>
                  <a:gd name="T8" fmla="*/ 0 60000 65536"/>
                  <a:gd name="T9" fmla="*/ 0 60000 65536"/>
                  <a:gd name="T10" fmla="*/ 0 60000 65536"/>
                  <a:gd name="T11" fmla="*/ 0 60000 65536"/>
                  <a:gd name="T12" fmla="*/ 0 w 25"/>
                  <a:gd name="T13" fmla="*/ 0 h 24"/>
                  <a:gd name="T14" fmla="*/ 25 w 25"/>
                  <a:gd name="T15" fmla="*/ 24 h 24"/>
                </a:gdLst>
                <a:ahLst/>
                <a:cxnLst>
                  <a:cxn ang="T8">
                    <a:pos x="T0" y="T1"/>
                  </a:cxn>
                  <a:cxn ang="T9">
                    <a:pos x="T2" y="T3"/>
                  </a:cxn>
                  <a:cxn ang="T10">
                    <a:pos x="T4" y="T5"/>
                  </a:cxn>
                  <a:cxn ang="T11">
                    <a:pos x="T6" y="T7"/>
                  </a:cxn>
                </a:cxnLst>
                <a:rect l="T12" t="T13" r="T14" b="T15"/>
                <a:pathLst>
                  <a:path w="25" h="24">
                    <a:moveTo>
                      <a:pt x="25" y="0"/>
                    </a:moveTo>
                    <a:lnTo>
                      <a:pt x="13" y="24"/>
                    </a:lnTo>
                    <a:lnTo>
                      <a:pt x="0" y="0"/>
                    </a:lnTo>
                    <a:lnTo>
                      <a:pt x="25" y="0"/>
                    </a:lnTo>
                    <a:close/>
                  </a:path>
                </a:pathLst>
              </a:custGeom>
              <a:solidFill>
                <a:srgbClr val="000000"/>
              </a:solidFill>
              <a:ln w="11113">
                <a:solidFill>
                  <a:srgbClr val="000000"/>
                </a:solid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93" name="Rectangle 56"/>
              <p:cNvSpPr>
                <a:spLocks noChangeArrowheads="1"/>
              </p:cNvSpPr>
              <p:nvPr/>
            </p:nvSpPr>
            <p:spPr bwMode="auto">
              <a:xfrm>
                <a:off x="2151" y="1206"/>
                <a:ext cx="127" cy="78"/>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694" name="Rectangle 57"/>
              <p:cNvSpPr>
                <a:spLocks noChangeArrowheads="1"/>
              </p:cNvSpPr>
              <p:nvPr/>
            </p:nvSpPr>
            <p:spPr bwMode="auto">
              <a:xfrm>
                <a:off x="2151" y="1211"/>
                <a:ext cx="125" cy="77"/>
              </a:xfrm>
              <a:prstGeom prst="rect">
                <a:avLst/>
              </a:prstGeom>
              <a:noFill/>
              <a:ln w="9525">
                <a:noFill/>
                <a:miter lim="800000"/>
                <a:headEnd/>
                <a:tailEnd/>
              </a:ln>
            </p:spPr>
            <p:txBody>
              <a:bodyPr wrap="none" lIns="0" tIns="0" rIns="0" bIns="0">
                <a:prstTxWarp prst="textNoShape">
                  <a:avLst/>
                </a:prstTxWarp>
                <a:spAutoFit/>
              </a:bodyPr>
              <a:lstStyle/>
              <a:p>
                <a:r>
                  <a:rPr lang="en-US" altLang="zh-TW" sz="800">
                    <a:solidFill>
                      <a:srgbClr val="000000"/>
                    </a:solidFill>
                  </a:rPr>
                  <a:t>7.41</a:t>
                </a:r>
                <a:endParaRPr lang="en-US" altLang="zh-TW" sz="2400">
                  <a:latin typeface="Times New Roman" charset="0"/>
                </a:endParaRPr>
              </a:p>
            </p:txBody>
          </p:sp>
        </p:grpSp>
      </p:grpSp>
      <p:grpSp>
        <p:nvGrpSpPr>
          <p:cNvPr id="55310" name="Group 58"/>
          <p:cNvGrpSpPr>
            <a:grpSpLocks/>
          </p:cNvGrpSpPr>
          <p:nvPr/>
        </p:nvGrpSpPr>
        <p:grpSpPr bwMode="auto">
          <a:xfrm>
            <a:off x="2057400" y="2133600"/>
            <a:ext cx="352425" cy="1612900"/>
            <a:chOff x="4150" y="1066"/>
            <a:chExt cx="222" cy="1016"/>
          </a:xfrm>
        </p:grpSpPr>
        <p:sp>
          <p:nvSpPr>
            <p:cNvPr id="55311" name="Rectangle 59"/>
            <p:cNvSpPr>
              <a:spLocks noChangeArrowheads="1"/>
            </p:cNvSpPr>
            <p:nvPr/>
          </p:nvSpPr>
          <p:spPr bwMode="auto">
            <a:xfrm>
              <a:off x="4323" y="2003"/>
              <a:ext cx="49" cy="49"/>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12" name="Rectangle 60"/>
            <p:cNvSpPr>
              <a:spLocks noChangeArrowheads="1"/>
            </p:cNvSpPr>
            <p:nvPr/>
          </p:nvSpPr>
          <p:spPr bwMode="auto">
            <a:xfrm>
              <a:off x="4150" y="1971"/>
              <a:ext cx="13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13" name="Rectangle 61"/>
            <p:cNvSpPr>
              <a:spLocks noChangeArrowheads="1"/>
            </p:cNvSpPr>
            <p:nvPr/>
          </p:nvSpPr>
          <p:spPr bwMode="auto">
            <a:xfrm>
              <a:off x="4150" y="1975"/>
              <a:ext cx="142"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16.0</a:t>
              </a:r>
              <a:endParaRPr lang="en-US" altLang="zh-TW" sz="2400">
                <a:latin typeface="Times New Roman" charset="0"/>
              </a:endParaRPr>
            </a:p>
          </p:txBody>
        </p:sp>
        <p:sp>
          <p:nvSpPr>
            <p:cNvPr id="55314" name="Rectangle 62"/>
            <p:cNvSpPr>
              <a:spLocks noChangeArrowheads="1"/>
            </p:cNvSpPr>
            <p:nvPr/>
          </p:nvSpPr>
          <p:spPr bwMode="auto">
            <a:xfrm>
              <a:off x="4323" y="1890"/>
              <a:ext cx="49" cy="49"/>
            </a:xfrm>
            <a:prstGeom prst="rect">
              <a:avLst/>
            </a:prstGeom>
            <a:solidFill>
              <a:srgbClr val="E800E8"/>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15" name="Rectangle 63"/>
            <p:cNvSpPr>
              <a:spLocks noChangeArrowheads="1"/>
            </p:cNvSpPr>
            <p:nvPr/>
          </p:nvSpPr>
          <p:spPr bwMode="auto">
            <a:xfrm>
              <a:off x="4150" y="1858"/>
              <a:ext cx="13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16" name="Rectangle 64"/>
            <p:cNvSpPr>
              <a:spLocks noChangeArrowheads="1"/>
            </p:cNvSpPr>
            <p:nvPr/>
          </p:nvSpPr>
          <p:spPr bwMode="auto">
            <a:xfrm>
              <a:off x="4150" y="1862"/>
              <a:ext cx="14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11.3</a:t>
              </a:r>
              <a:endParaRPr lang="en-US" altLang="zh-TW" sz="2400">
                <a:latin typeface="Times New Roman" charset="0"/>
              </a:endParaRPr>
            </a:p>
          </p:txBody>
        </p:sp>
        <p:sp>
          <p:nvSpPr>
            <p:cNvPr id="55317" name="Rectangle 65"/>
            <p:cNvSpPr>
              <a:spLocks noChangeArrowheads="1"/>
            </p:cNvSpPr>
            <p:nvPr/>
          </p:nvSpPr>
          <p:spPr bwMode="auto">
            <a:xfrm>
              <a:off x="4323" y="1777"/>
              <a:ext cx="49" cy="49"/>
            </a:xfrm>
            <a:prstGeom prst="rect">
              <a:avLst/>
            </a:prstGeom>
            <a:solidFill>
              <a:srgbClr val="FF00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18" name="Rectangle 66"/>
            <p:cNvSpPr>
              <a:spLocks noChangeArrowheads="1"/>
            </p:cNvSpPr>
            <p:nvPr/>
          </p:nvSpPr>
          <p:spPr bwMode="auto">
            <a:xfrm>
              <a:off x="4199" y="1745"/>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19" name="Rectangle 67"/>
            <p:cNvSpPr>
              <a:spLocks noChangeArrowheads="1"/>
            </p:cNvSpPr>
            <p:nvPr/>
          </p:nvSpPr>
          <p:spPr bwMode="auto">
            <a:xfrm>
              <a:off x="4199" y="1749"/>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8.0</a:t>
              </a:r>
              <a:endParaRPr lang="en-US" altLang="zh-TW" sz="2400">
                <a:latin typeface="Times New Roman" charset="0"/>
              </a:endParaRPr>
            </a:p>
          </p:txBody>
        </p:sp>
        <p:sp>
          <p:nvSpPr>
            <p:cNvPr id="55320" name="Rectangle 68"/>
            <p:cNvSpPr>
              <a:spLocks noChangeArrowheads="1"/>
            </p:cNvSpPr>
            <p:nvPr/>
          </p:nvSpPr>
          <p:spPr bwMode="auto">
            <a:xfrm>
              <a:off x="4323" y="1664"/>
              <a:ext cx="49" cy="49"/>
            </a:xfrm>
            <a:prstGeom prst="rect">
              <a:avLst/>
            </a:prstGeom>
            <a:solidFill>
              <a:srgbClr val="FF7F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21" name="Rectangle 69"/>
            <p:cNvSpPr>
              <a:spLocks noChangeArrowheads="1"/>
            </p:cNvSpPr>
            <p:nvPr/>
          </p:nvSpPr>
          <p:spPr bwMode="auto">
            <a:xfrm>
              <a:off x="4199" y="1631"/>
              <a:ext cx="99" cy="105"/>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22" name="Rectangle 70"/>
            <p:cNvSpPr>
              <a:spLocks noChangeArrowheads="1"/>
            </p:cNvSpPr>
            <p:nvPr/>
          </p:nvSpPr>
          <p:spPr bwMode="auto">
            <a:xfrm>
              <a:off x="4199" y="1636"/>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5.6</a:t>
              </a:r>
              <a:endParaRPr lang="en-US" altLang="zh-TW" sz="2400">
                <a:latin typeface="Times New Roman" charset="0"/>
              </a:endParaRPr>
            </a:p>
          </p:txBody>
        </p:sp>
        <p:sp>
          <p:nvSpPr>
            <p:cNvPr id="55323" name="Rectangle 71"/>
            <p:cNvSpPr>
              <a:spLocks noChangeArrowheads="1"/>
            </p:cNvSpPr>
            <p:nvPr/>
          </p:nvSpPr>
          <p:spPr bwMode="auto">
            <a:xfrm>
              <a:off x="4323" y="1551"/>
              <a:ext cx="49" cy="49"/>
            </a:xfrm>
            <a:prstGeom prst="rect">
              <a:avLst/>
            </a:prstGeom>
            <a:solidFill>
              <a:srgbClr val="00AA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24" name="Rectangle 72"/>
            <p:cNvSpPr>
              <a:spLocks noChangeArrowheads="1"/>
            </p:cNvSpPr>
            <p:nvPr/>
          </p:nvSpPr>
          <p:spPr bwMode="auto">
            <a:xfrm>
              <a:off x="4199" y="1518"/>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25" name="Rectangle 73"/>
            <p:cNvSpPr>
              <a:spLocks noChangeArrowheads="1"/>
            </p:cNvSpPr>
            <p:nvPr/>
          </p:nvSpPr>
          <p:spPr bwMode="auto">
            <a:xfrm>
              <a:off x="4199" y="1523"/>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4.0</a:t>
              </a:r>
              <a:endParaRPr lang="en-US" altLang="zh-TW" sz="2400">
                <a:latin typeface="Times New Roman" charset="0"/>
              </a:endParaRPr>
            </a:p>
          </p:txBody>
        </p:sp>
        <p:sp>
          <p:nvSpPr>
            <p:cNvPr id="55326" name="Rectangle 74"/>
            <p:cNvSpPr>
              <a:spLocks noChangeArrowheads="1"/>
            </p:cNvSpPr>
            <p:nvPr/>
          </p:nvSpPr>
          <p:spPr bwMode="auto">
            <a:xfrm>
              <a:off x="4323" y="1437"/>
              <a:ext cx="49" cy="50"/>
            </a:xfrm>
            <a:prstGeom prst="rect">
              <a:avLst/>
            </a:prstGeom>
            <a:solidFill>
              <a:srgbClr val="00EAEA"/>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27" name="Rectangle 75"/>
            <p:cNvSpPr>
              <a:spLocks noChangeArrowheads="1"/>
            </p:cNvSpPr>
            <p:nvPr/>
          </p:nvSpPr>
          <p:spPr bwMode="auto">
            <a:xfrm>
              <a:off x="4199" y="1405"/>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28" name="Rectangle 76"/>
            <p:cNvSpPr>
              <a:spLocks noChangeArrowheads="1"/>
            </p:cNvSpPr>
            <p:nvPr/>
          </p:nvSpPr>
          <p:spPr bwMode="auto">
            <a:xfrm>
              <a:off x="4199" y="1410"/>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2.8</a:t>
              </a:r>
              <a:endParaRPr lang="en-US" altLang="zh-TW" sz="2400">
                <a:latin typeface="Times New Roman" charset="0"/>
              </a:endParaRPr>
            </a:p>
          </p:txBody>
        </p:sp>
        <p:sp>
          <p:nvSpPr>
            <p:cNvPr id="55329" name="Rectangle 77"/>
            <p:cNvSpPr>
              <a:spLocks noChangeArrowheads="1"/>
            </p:cNvSpPr>
            <p:nvPr/>
          </p:nvSpPr>
          <p:spPr bwMode="auto">
            <a:xfrm>
              <a:off x="4323" y="1324"/>
              <a:ext cx="49" cy="50"/>
            </a:xfrm>
            <a:prstGeom prst="rect">
              <a:avLst/>
            </a:prstGeom>
            <a:solidFill>
              <a:srgbClr val="B7B7FF"/>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30" name="Rectangle 78"/>
            <p:cNvSpPr>
              <a:spLocks noChangeArrowheads="1"/>
            </p:cNvSpPr>
            <p:nvPr/>
          </p:nvSpPr>
          <p:spPr bwMode="auto">
            <a:xfrm>
              <a:off x="4199" y="1292"/>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31" name="Rectangle 79"/>
            <p:cNvSpPr>
              <a:spLocks noChangeArrowheads="1"/>
            </p:cNvSpPr>
            <p:nvPr/>
          </p:nvSpPr>
          <p:spPr bwMode="auto">
            <a:xfrm>
              <a:off x="4199" y="1296"/>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2.0</a:t>
              </a:r>
              <a:endParaRPr lang="en-US" altLang="zh-TW" sz="2400">
                <a:latin typeface="Times New Roman" charset="0"/>
              </a:endParaRPr>
            </a:p>
          </p:txBody>
        </p:sp>
        <p:sp>
          <p:nvSpPr>
            <p:cNvPr id="55332" name="Rectangle 80"/>
            <p:cNvSpPr>
              <a:spLocks noChangeArrowheads="1"/>
            </p:cNvSpPr>
            <p:nvPr/>
          </p:nvSpPr>
          <p:spPr bwMode="auto">
            <a:xfrm>
              <a:off x="4323" y="1211"/>
              <a:ext cx="49" cy="50"/>
            </a:xfrm>
            <a:prstGeom prst="rect">
              <a:avLst/>
            </a:prstGeom>
            <a:solidFill>
              <a:srgbClr val="0000FF"/>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33" name="Rectangle 81"/>
            <p:cNvSpPr>
              <a:spLocks noChangeArrowheads="1"/>
            </p:cNvSpPr>
            <p:nvPr/>
          </p:nvSpPr>
          <p:spPr bwMode="auto">
            <a:xfrm>
              <a:off x="4199" y="1179"/>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34" name="Rectangle 82"/>
            <p:cNvSpPr>
              <a:spLocks noChangeArrowheads="1"/>
            </p:cNvSpPr>
            <p:nvPr/>
          </p:nvSpPr>
          <p:spPr bwMode="auto">
            <a:xfrm>
              <a:off x="4199" y="1183"/>
              <a:ext cx="105"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1.4</a:t>
              </a:r>
              <a:endParaRPr lang="en-US" altLang="zh-TW" sz="2400">
                <a:latin typeface="Times New Roman" charset="0"/>
              </a:endParaRPr>
            </a:p>
          </p:txBody>
        </p:sp>
        <p:sp>
          <p:nvSpPr>
            <p:cNvPr id="55335" name="Rectangle 83"/>
            <p:cNvSpPr>
              <a:spLocks noChangeArrowheads="1"/>
            </p:cNvSpPr>
            <p:nvPr/>
          </p:nvSpPr>
          <p:spPr bwMode="auto">
            <a:xfrm>
              <a:off x="4323" y="1098"/>
              <a:ext cx="49" cy="49"/>
            </a:xfrm>
            <a:prstGeom prst="rect">
              <a:avLst/>
            </a:prstGeom>
            <a:solidFill>
              <a:srgbClr val="FFFF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36" name="Rectangle 84"/>
            <p:cNvSpPr>
              <a:spLocks noChangeArrowheads="1"/>
            </p:cNvSpPr>
            <p:nvPr/>
          </p:nvSpPr>
          <p:spPr bwMode="auto">
            <a:xfrm>
              <a:off x="4199" y="1066"/>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37" name="Rectangle 85"/>
            <p:cNvSpPr>
              <a:spLocks noChangeArrowheads="1"/>
            </p:cNvSpPr>
            <p:nvPr/>
          </p:nvSpPr>
          <p:spPr bwMode="auto">
            <a:xfrm>
              <a:off x="4199" y="1070"/>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0.7</a:t>
              </a:r>
              <a:endParaRPr lang="en-US" altLang="zh-TW" sz="2400">
                <a:latin typeface="Times New Roman" charset="0"/>
              </a:endParaRPr>
            </a:p>
          </p:txBody>
        </p:sp>
      </p:gr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p:txBody>
          <a:bodyPr/>
          <a:lstStyle/>
          <a:p>
            <a:pPr eaLnBrk="1" hangingPunct="1"/>
            <a:r>
              <a:rPr lang="en-US" altLang="zh-TW" b="1">
                <a:ea typeface="新細明體" charset="-120"/>
                <a:cs typeface="新細明體" charset="-120"/>
              </a:rPr>
              <a:t>Overview</a:t>
            </a:r>
          </a:p>
        </p:txBody>
      </p:sp>
      <p:sp>
        <p:nvSpPr>
          <p:cNvPr id="18435" name="Rectangle 3"/>
          <p:cNvSpPr>
            <a:spLocks noGrp="1" noChangeArrowheads="1"/>
          </p:cNvSpPr>
          <p:nvPr>
            <p:ph type="body" idx="4294967295"/>
          </p:nvPr>
        </p:nvSpPr>
        <p:spPr>
          <a:xfrm>
            <a:off x="685800" y="939800"/>
            <a:ext cx="7772400" cy="5041900"/>
          </a:xfrm>
        </p:spPr>
        <p:txBody>
          <a:bodyPr/>
          <a:lstStyle/>
          <a:p>
            <a:pPr eaLnBrk="1" hangingPunct="1"/>
            <a:r>
              <a:rPr lang="en-US" altLang="zh-TW" sz="2000" dirty="0">
                <a:ea typeface="新細明體" charset="-120"/>
                <a:cs typeface="新細明體" charset="-120"/>
              </a:rPr>
              <a:t>Misorientation:</a:t>
            </a:r>
          </a:p>
          <a:p>
            <a:pPr lvl="1" eaLnBrk="1" hangingPunct="1"/>
            <a:r>
              <a:rPr lang="en-US" altLang="zh-TW" sz="1800" dirty="0">
                <a:ea typeface="新細明體" charset="-120"/>
                <a:cs typeface="新細明體" charset="-120"/>
              </a:rPr>
              <a:t>Definitions - Orientation vs. Misorientation</a:t>
            </a:r>
          </a:p>
          <a:p>
            <a:pPr lvl="1" eaLnBrk="1" hangingPunct="1"/>
            <a:r>
              <a:rPr lang="en-US" altLang="zh-TW" sz="1800" dirty="0">
                <a:ea typeface="新細明體" charset="-120"/>
                <a:cs typeface="新細明體" charset="-120"/>
              </a:rPr>
              <a:t>Distribution Functions (</a:t>
            </a:r>
            <a:r>
              <a:rPr lang="en-US" altLang="zh-TW" sz="1800" dirty="0" err="1">
                <a:ea typeface="新細明體" charset="-120"/>
                <a:cs typeface="新細明體" charset="-120"/>
              </a:rPr>
              <a:t>MDFs</a:t>
            </a:r>
            <a:r>
              <a:rPr lang="en-US" altLang="zh-TW" sz="1800" dirty="0">
                <a:ea typeface="新細明體" charset="-120"/>
                <a:cs typeface="新細明體" charset="-120"/>
              </a:rPr>
              <a:t>)</a:t>
            </a:r>
          </a:p>
          <a:p>
            <a:pPr lvl="1" eaLnBrk="1" hangingPunct="1"/>
            <a:r>
              <a:rPr lang="en-US" altLang="zh-TW" sz="1800" dirty="0">
                <a:ea typeface="新細明體" charset="-120"/>
                <a:cs typeface="新細明體" charset="-120"/>
              </a:rPr>
              <a:t>Plotting </a:t>
            </a:r>
            <a:r>
              <a:rPr lang="en-US" altLang="zh-TW" sz="1800" dirty="0" err="1">
                <a:ea typeface="新細明體" charset="-120"/>
                <a:cs typeface="新細明體" charset="-120"/>
              </a:rPr>
              <a:t>MDFs</a:t>
            </a:r>
            <a:endParaRPr lang="en-US" altLang="zh-TW" sz="1800" dirty="0">
              <a:ea typeface="新細明體" charset="-120"/>
              <a:cs typeface="新細明體" charset="-120"/>
            </a:endParaRPr>
          </a:p>
          <a:p>
            <a:pPr eaLnBrk="1" hangingPunct="1"/>
            <a:r>
              <a:rPr lang="en-US" altLang="zh-TW" sz="2000" dirty="0">
                <a:ea typeface="新細明體" charset="-120"/>
                <a:cs typeface="新細明體" charset="-120"/>
              </a:rPr>
              <a:t>Other tools:</a:t>
            </a:r>
          </a:p>
          <a:p>
            <a:pPr lvl="1" eaLnBrk="1" hangingPunct="1"/>
            <a:r>
              <a:rPr lang="en-US" altLang="zh-TW" sz="1800" dirty="0">
                <a:ea typeface="新細明體" charset="-120"/>
                <a:cs typeface="新細明體" charset="-120"/>
              </a:rPr>
              <a:t>Plotting Distributions</a:t>
            </a:r>
          </a:p>
          <a:p>
            <a:pPr lvl="1" eaLnBrk="1" hangingPunct="1"/>
            <a:r>
              <a:rPr lang="en-US" altLang="zh-TW" sz="1800" dirty="0">
                <a:ea typeface="新細明體" charset="-120"/>
                <a:cs typeface="新細明體" charset="-120"/>
              </a:rPr>
              <a:t>Interactive </a:t>
            </a:r>
            <a:r>
              <a:rPr lang="en-US" altLang="zh-TW" sz="1800" dirty="0" smtClean="0">
                <a:ea typeface="新細明體" charset="-120"/>
                <a:cs typeface="新細明體" charset="-120"/>
              </a:rPr>
              <a:t>tools</a:t>
            </a:r>
          </a:p>
          <a:p>
            <a:pPr eaLnBrk="1" hangingPunct="1"/>
            <a:r>
              <a:rPr lang="en-US" altLang="zh-TW" sz="2000" dirty="0" smtClean="0">
                <a:ea typeface="新細明體" charset="-120"/>
                <a:cs typeface="新細明體" charset="-120"/>
              </a:rPr>
              <a:t>Frames of Reference:</a:t>
            </a:r>
            <a:endParaRPr lang="en-US" altLang="zh-TW" sz="2000" dirty="0">
              <a:ea typeface="新細明體" charset="-120"/>
              <a:cs typeface="新細明體" charset="-120"/>
            </a:endParaRPr>
          </a:p>
          <a:p>
            <a:pPr lvl="1" eaLnBrk="1" hangingPunct="1"/>
            <a:r>
              <a:rPr lang="en-US" altLang="zh-TW" sz="1800" dirty="0" smtClean="0">
                <a:ea typeface="新細明體" charset="-120"/>
                <a:cs typeface="新細明體" charset="-120"/>
              </a:rPr>
              <a:t>Spatial versus Euler frames</a:t>
            </a:r>
          </a:p>
          <a:p>
            <a:pPr lvl="1" eaLnBrk="1" hangingPunct="1"/>
            <a:r>
              <a:rPr lang="en-US" altLang="zh-TW" sz="1800" dirty="0" smtClean="0">
                <a:ea typeface="新細明體" charset="-120"/>
                <a:cs typeface="新細明體" charset="-120"/>
              </a:rPr>
              <a:t>Different suppliers of software</a:t>
            </a:r>
          </a:p>
          <a:p>
            <a:pPr lvl="1" eaLnBrk="1" hangingPunct="1"/>
            <a:r>
              <a:rPr lang="en-US" altLang="zh-TW" sz="1800" dirty="0" smtClean="0">
                <a:ea typeface="新細明體" charset="-120"/>
                <a:cs typeface="新細明體" charset="-120"/>
              </a:rPr>
              <a:t>Issues with Hexagonal materials</a:t>
            </a:r>
          </a:p>
          <a:p>
            <a:pPr eaLnBrk="1" hangingPunct="1"/>
            <a:r>
              <a:rPr lang="en-US" altLang="zh-TW" sz="2000" dirty="0" smtClean="0">
                <a:solidFill>
                  <a:srgbClr val="E4082B"/>
                </a:solidFill>
                <a:ea typeface="新細明體" charset="-120"/>
                <a:cs typeface="新細明體" charset="-120"/>
              </a:rPr>
              <a:t>Important: the menus change as the software packages are updated.  Although this lecture is illustrated from (older versions of) the TSL software, similar functions area available in other EBSD analysis software.  </a:t>
            </a:r>
            <a:r>
              <a:rPr lang="en-US" altLang="zh-TW" sz="2000" dirty="0" err="1" smtClean="0">
                <a:solidFill>
                  <a:srgbClr val="E4082B"/>
                </a:solidFill>
                <a:ea typeface="新細明體" charset="-120"/>
                <a:cs typeface="新細明體" charset="-120"/>
              </a:rPr>
              <a:t>Mtex</a:t>
            </a:r>
            <a:r>
              <a:rPr lang="en-US" altLang="zh-TW" sz="2000" dirty="0" smtClean="0">
                <a:solidFill>
                  <a:srgbClr val="E4082B"/>
                </a:solidFill>
                <a:ea typeface="新細明體" charset="-120"/>
                <a:cs typeface="新細明體" charset="-120"/>
              </a:rPr>
              <a:t> also provides a number of the analysis functions.</a:t>
            </a:r>
            <a:endParaRPr lang="en-US" altLang="zh-TW" sz="2000" dirty="0">
              <a:solidFill>
                <a:srgbClr val="E4082B"/>
              </a:solidFill>
              <a:ea typeface="新細明體" charset="-120"/>
              <a:cs typeface="新細明體" charset="-12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pPr eaLnBrk="1" hangingPunct="1"/>
            <a:r>
              <a:rPr lang="en-US" altLang="zh-TW" sz="2800" b="1">
                <a:solidFill>
                  <a:srgbClr val="000090"/>
                </a:solidFill>
                <a:ea typeface="新細明體" charset="-120"/>
                <a:cs typeface="新細明體" charset="-120"/>
              </a:rPr>
              <a:t>Definition of Misorientation</a:t>
            </a:r>
          </a:p>
        </p:txBody>
      </p:sp>
      <p:sp>
        <p:nvSpPr>
          <p:cNvPr id="57347" name="Rectangle 3"/>
          <p:cNvSpPr>
            <a:spLocks noGrp="1" noChangeArrowheads="1"/>
          </p:cNvSpPr>
          <p:nvPr>
            <p:ph type="body" idx="4294967295"/>
          </p:nvPr>
        </p:nvSpPr>
        <p:spPr>
          <a:xfrm>
            <a:off x="4089400" y="1143000"/>
            <a:ext cx="4368800" cy="4876800"/>
          </a:xfrm>
        </p:spPr>
        <p:txBody>
          <a:bodyPr/>
          <a:lstStyle/>
          <a:p>
            <a:pPr eaLnBrk="1" hangingPunct="1"/>
            <a:r>
              <a:rPr lang="en-US" altLang="zh-TW" sz="2000">
                <a:ea typeface="新細明體" charset="-120"/>
                <a:cs typeface="新細明體" charset="-120"/>
              </a:rPr>
              <a:t>Misorientation is an orientation defined with another crystal orientation frame as reference instead of the sample reference frame</a:t>
            </a:r>
          </a:p>
          <a:p>
            <a:pPr eaLnBrk="1" hangingPunct="1"/>
            <a:r>
              <a:rPr lang="en-US" altLang="zh-TW" sz="2000">
                <a:ea typeface="新細明體" charset="-120"/>
                <a:cs typeface="新細明體" charset="-120"/>
              </a:rPr>
              <a:t>Thus a misorientation is the axis transformation from one point (crystal orientation) in the dataset to another point</a:t>
            </a:r>
          </a:p>
        </p:txBody>
      </p:sp>
      <p:sp>
        <p:nvSpPr>
          <p:cNvPr id="57348" name="Line 4"/>
          <p:cNvSpPr>
            <a:spLocks noChangeShapeType="1"/>
          </p:cNvSpPr>
          <p:nvPr/>
        </p:nvSpPr>
        <p:spPr bwMode="auto">
          <a:xfrm>
            <a:off x="914400" y="4191000"/>
            <a:ext cx="2286000" cy="1524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7349" name="Line 5"/>
          <p:cNvSpPr>
            <a:spLocks noChangeShapeType="1"/>
          </p:cNvSpPr>
          <p:nvPr/>
        </p:nvSpPr>
        <p:spPr bwMode="auto">
          <a:xfrm flipV="1">
            <a:off x="914400" y="3640138"/>
            <a:ext cx="2655888" cy="55086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7350" name="Line 6"/>
          <p:cNvSpPr>
            <a:spLocks noChangeShapeType="1"/>
          </p:cNvSpPr>
          <p:nvPr/>
        </p:nvSpPr>
        <p:spPr bwMode="auto">
          <a:xfrm flipV="1">
            <a:off x="914400" y="1447800"/>
            <a:ext cx="0" cy="2743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7351" name="Text Box 7"/>
          <p:cNvSpPr txBox="1">
            <a:spLocks noChangeArrowheads="1"/>
          </p:cNvSpPr>
          <p:nvPr/>
        </p:nvSpPr>
        <p:spPr bwMode="auto">
          <a:xfrm>
            <a:off x="2743200" y="5562600"/>
            <a:ext cx="336550" cy="457200"/>
          </a:xfrm>
          <a:prstGeom prst="rect">
            <a:avLst/>
          </a:prstGeom>
          <a:noFill/>
          <a:ln w="9525">
            <a:noFill/>
            <a:miter lim="800000"/>
            <a:headEnd/>
            <a:tailEnd/>
          </a:ln>
        </p:spPr>
        <p:txBody>
          <a:bodyPr wrap="none">
            <a:prstTxWarp prst="textNoShape">
              <a:avLst/>
            </a:prstTxWarp>
            <a:spAutoFit/>
          </a:bodyPr>
          <a:lstStyle/>
          <a:p>
            <a:r>
              <a:rPr lang="en-US" altLang="zh-TW" sz="2400">
                <a:latin typeface="Times" charset="0"/>
                <a:ea typeface="新細明體" charset="-120"/>
                <a:cs typeface="新細明體" charset="-120"/>
              </a:rPr>
              <a:t>x</a:t>
            </a:r>
          </a:p>
        </p:txBody>
      </p:sp>
      <p:sp>
        <p:nvSpPr>
          <p:cNvPr id="57352" name="Text Box 8"/>
          <p:cNvSpPr txBox="1">
            <a:spLocks noChangeArrowheads="1"/>
          </p:cNvSpPr>
          <p:nvPr/>
        </p:nvSpPr>
        <p:spPr bwMode="auto">
          <a:xfrm>
            <a:off x="304800" y="1371600"/>
            <a:ext cx="319088" cy="457200"/>
          </a:xfrm>
          <a:prstGeom prst="rect">
            <a:avLst/>
          </a:prstGeom>
          <a:noFill/>
          <a:ln w="9525">
            <a:noFill/>
            <a:miter lim="800000"/>
            <a:headEnd/>
            <a:tailEnd/>
          </a:ln>
        </p:spPr>
        <p:txBody>
          <a:bodyPr wrap="none">
            <a:prstTxWarp prst="textNoShape">
              <a:avLst/>
            </a:prstTxWarp>
            <a:spAutoFit/>
          </a:bodyPr>
          <a:lstStyle/>
          <a:p>
            <a:r>
              <a:rPr lang="en-US" altLang="zh-TW" sz="2400">
                <a:latin typeface="Times" charset="0"/>
                <a:ea typeface="新細明體" charset="-120"/>
                <a:cs typeface="新細明體" charset="-120"/>
              </a:rPr>
              <a:t>z</a:t>
            </a:r>
          </a:p>
        </p:txBody>
      </p:sp>
      <p:sp>
        <p:nvSpPr>
          <p:cNvPr id="57353" name="Text Box 9"/>
          <p:cNvSpPr txBox="1">
            <a:spLocks noChangeArrowheads="1"/>
          </p:cNvSpPr>
          <p:nvPr/>
        </p:nvSpPr>
        <p:spPr bwMode="auto">
          <a:xfrm>
            <a:off x="3581400" y="3429000"/>
            <a:ext cx="336550" cy="457200"/>
          </a:xfrm>
          <a:prstGeom prst="rect">
            <a:avLst/>
          </a:prstGeom>
          <a:noFill/>
          <a:ln w="9525">
            <a:noFill/>
            <a:miter lim="800000"/>
            <a:headEnd/>
            <a:tailEnd/>
          </a:ln>
        </p:spPr>
        <p:txBody>
          <a:bodyPr wrap="none">
            <a:prstTxWarp prst="textNoShape">
              <a:avLst/>
            </a:prstTxWarp>
            <a:spAutoFit/>
          </a:bodyPr>
          <a:lstStyle/>
          <a:p>
            <a:r>
              <a:rPr lang="en-US" altLang="zh-TW" sz="2400">
                <a:latin typeface="Times" charset="0"/>
                <a:ea typeface="新細明體" charset="-120"/>
                <a:cs typeface="新細明體" charset="-120"/>
              </a:rPr>
              <a:t>y</a:t>
            </a:r>
          </a:p>
        </p:txBody>
      </p:sp>
      <p:sp>
        <p:nvSpPr>
          <p:cNvPr id="57354" name="AutoShape 10"/>
          <p:cNvSpPr>
            <a:spLocks noChangeArrowheads="1"/>
          </p:cNvSpPr>
          <p:nvPr/>
        </p:nvSpPr>
        <p:spPr bwMode="auto">
          <a:xfrm rot="-2150089">
            <a:off x="1676400" y="1752600"/>
            <a:ext cx="838200" cy="914400"/>
          </a:xfrm>
          <a:prstGeom prst="cube">
            <a:avLst>
              <a:gd name="adj" fmla="val 2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7355" name="AutoShape 11"/>
          <p:cNvSpPr>
            <a:spLocks noChangeArrowheads="1"/>
          </p:cNvSpPr>
          <p:nvPr/>
        </p:nvSpPr>
        <p:spPr bwMode="auto">
          <a:xfrm rot="950973">
            <a:off x="2667000" y="3962400"/>
            <a:ext cx="914400" cy="914400"/>
          </a:xfrm>
          <a:prstGeom prst="cube">
            <a:avLst>
              <a:gd name="adj" fmla="val 25000"/>
            </a:avLst>
          </a:prstGeom>
          <a:solidFill>
            <a:schemeClr val="accent2"/>
          </a:solid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7356" name="Text Box 12"/>
          <p:cNvSpPr txBox="1">
            <a:spLocks noChangeArrowheads="1"/>
          </p:cNvSpPr>
          <p:nvPr/>
        </p:nvSpPr>
        <p:spPr bwMode="auto">
          <a:xfrm>
            <a:off x="1752600" y="4343400"/>
            <a:ext cx="801688" cy="579438"/>
          </a:xfrm>
          <a:prstGeom prst="rect">
            <a:avLst/>
          </a:prstGeom>
          <a:noFill/>
          <a:ln w="9525">
            <a:noFill/>
            <a:miter lim="800000"/>
            <a:headEnd/>
            <a:tailEnd/>
          </a:ln>
        </p:spPr>
        <p:txBody>
          <a:bodyPr wrap="none">
            <a:prstTxWarp prst="textNoShape">
              <a:avLst/>
            </a:prstTxWarp>
            <a:spAutoFit/>
          </a:bodyPr>
          <a:lstStyle/>
          <a:p>
            <a:r>
              <a:rPr lang="en-US" altLang="zh-TW" sz="3200">
                <a:solidFill>
                  <a:schemeClr val="accent2"/>
                </a:solidFill>
                <a:latin typeface="Times" charset="0"/>
                <a:ea typeface="新細明體" charset="-120"/>
                <a:cs typeface="新細明體" charset="-120"/>
              </a:rPr>
              <a:t>g</a:t>
            </a:r>
            <a:r>
              <a:rPr lang="en-US" altLang="zh-TW" sz="3200" baseline="-25000">
                <a:solidFill>
                  <a:schemeClr val="accent2"/>
                </a:solidFill>
                <a:latin typeface="Times" charset="0"/>
                <a:ea typeface="新細明體" charset="-120"/>
                <a:cs typeface="新細明體" charset="-120"/>
              </a:rPr>
              <a:t>A</a:t>
            </a:r>
            <a:r>
              <a:rPr lang="en-US" altLang="zh-TW" sz="3200" baseline="30000">
                <a:solidFill>
                  <a:schemeClr val="accent2"/>
                </a:solidFill>
                <a:latin typeface="Times" charset="0"/>
                <a:ea typeface="新細明體" charset="-120"/>
                <a:cs typeface="新細明體" charset="-120"/>
              </a:rPr>
              <a:t>-1</a:t>
            </a:r>
            <a:endParaRPr lang="en-US" altLang="zh-TW" sz="3200">
              <a:solidFill>
                <a:schemeClr val="accent2"/>
              </a:solidFill>
              <a:latin typeface="Times" charset="0"/>
              <a:ea typeface="新細明體" charset="-120"/>
              <a:cs typeface="新細明體" charset="-120"/>
            </a:endParaRPr>
          </a:p>
        </p:txBody>
      </p:sp>
      <p:sp>
        <p:nvSpPr>
          <p:cNvPr id="57357" name="Text Box 13"/>
          <p:cNvSpPr txBox="1">
            <a:spLocks noChangeArrowheads="1"/>
          </p:cNvSpPr>
          <p:nvPr/>
        </p:nvSpPr>
        <p:spPr bwMode="auto">
          <a:xfrm>
            <a:off x="2514600" y="1371600"/>
            <a:ext cx="565150" cy="579438"/>
          </a:xfrm>
          <a:prstGeom prst="rect">
            <a:avLst/>
          </a:prstGeom>
          <a:noFill/>
          <a:ln w="9525">
            <a:noFill/>
            <a:miter lim="800000"/>
            <a:headEnd/>
            <a:tailEnd/>
          </a:ln>
        </p:spPr>
        <p:txBody>
          <a:bodyPr wrap="none">
            <a:prstTxWarp prst="textNoShape">
              <a:avLst/>
            </a:prstTxWarp>
            <a:spAutoFit/>
          </a:bodyPr>
          <a:lstStyle/>
          <a:p>
            <a:r>
              <a:rPr lang="en-US" altLang="zh-TW" sz="3200">
                <a:solidFill>
                  <a:srgbClr val="008000"/>
                </a:solidFill>
                <a:latin typeface="Times" charset="0"/>
                <a:ea typeface="新細明體" charset="-120"/>
                <a:cs typeface="新細明體" charset="-120"/>
              </a:rPr>
              <a:t>g</a:t>
            </a:r>
            <a:r>
              <a:rPr lang="en-US" altLang="zh-TW" sz="3200" baseline="-25000">
                <a:solidFill>
                  <a:srgbClr val="008000"/>
                </a:solidFill>
                <a:latin typeface="Times" charset="0"/>
                <a:ea typeface="新細明體" charset="-120"/>
                <a:cs typeface="新細明體" charset="-120"/>
              </a:rPr>
              <a:t>B</a:t>
            </a:r>
            <a:endParaRPr lang="en-US" altLang="zh-TW" sz="3200">
              <a:solidFill>
                <a:srgbClr val="008000"/>
              </a:solidFill>
              <a:latin typeface="Times" charset="0"/>
              <a:ea typeface="新細明體" charset="-120"/>
              <a:cs typeface="新細明體" charset="-120"/>
            </a:endParaRPr>
          </a:p>
        </p:txBody>
      </p:sp>
      <p:sp>
        <p:nvSpPr>
          <p:cNvPr id="57358" name="Line 14"/>
          <p:cNvSpPr>
            <a:spLocks noChangeShapeType="1"/>
          </p:cNvSpPr>
          <p:nvPr/>
        </p:nvSpPr>
        <p:spPr bwMode="auto">
          <a:xfrm flipV="1">
            <a:off x="1447800" y="3657600"/>
            <a:ext cx="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59" name="Line 15"/>
          <p:cNvSpPr>
            <a:spLocks noChangeShapeType="1"/>
          </p:cNvSpPr>
          <p:nvPr/>
        </p:nvSpPr>
        <p:spPr bwMode="auto">
          <a:xfrm flipV="1">
            <a:off x="1701800" y="3136900"/>
            <a:ext cx="0" cy="89376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0" name="Line 16"/>
          <p:cNvSpPr>
            <a:spLocks noChangeShapeType="1"/>
          </p:cNvSpPr>
          <p:nvPr/>
        </p:nvSpPr>
        <p:spPr bwMode="auto">
          <a:xfrm flipV="1">
            <a:off x="1471613" y="4418013"/>
            <a:ext cx="76200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1" name="Line 17"/>
          <p:cNvSpPr>
            <a:spLocks noChangeShapeType="1"/>
          </p:cNvSpPr>
          <p:nvPr/>
        </p:nvSpPr>
        <p:spPr bwMode="auto">
          <a:xfrm flipV="1">
            <a:off x="927100" y="3125788"/>
            <a:ext cx="76200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2" name="Line 18"/>
          <p:cNvSpPr>
            <a:spLocks noChangeShapeType="1"/>
          </p:cNvSpPr>
          <p:nvPr/>
        </p:nvSpPr>
        <p:spPr bwMode="auto">
          <a:xfrm flipV="1">
            <a:off x="1447800" y="3498850"/>
            <a:ext cx="793750" cy="15875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3" name="Line 19"/>
          <p:cNvSpPr>
            <a:spLocks noChangeShapeType="1"/>
          </p:cNvSpPr>
          <p:nvPr/>
        </p:nvSpPr>
        <p:spPr bwMode="auto">
          <a:xfrm>
            <a:off x="1692275" y="4029075"/>
            <a:ext cx="533400" cy="38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4" name="Line 20"/>
          <p:cNvSpPr>
            <a:spLocks noChangeShapeType="1"/>
          </p:cNvSpPr>
          <p:nvPr/>
        </p:nvSpPr>
        <p:spPr bwMode="auto">
          <a:xfrm>
            <a:off x="1701800" y="3122613"/>
            <a:ext cx="533400" cy="38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5" name="Line 21"/>
          <p:cNvSpPr>
            <a:spLocks noChangeShapeType="1"/>
          </p:cNvSpPr>
          <p:nvPr/>
        </p:nvSpPr>
        <p:spPr bwMode="auto">
          <a:xfrm>
            <a:off x="914400" y="3276600"/>
            <a:ext cx="533400" cy="38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6" name="Line 22"/>
          <p:cNvSpPr>
            <a:spLocks noChangeShapeType="1"/>
          </p:cNvSpPr>
          <p:nvPr/>
        </p:nvSpPr>
        <p:spPr bwMode="auto">
          <a:xfrm flipV="1">
            <a:off x="2224088" y="3503613"/>
            <a:ext cx="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7" name="AutoShape 23"/>
          <p:cNvSpPr>
            <a:spLocks noChangeArrowheads="1"/>
          </p:cNvSpPr>
          <p:nvPr/>
        </p:nvSpPr>
        <p:spPr bwMode="auto">
          <a:xfrm>
            <a:off x="1066800" y="2438400"/>
            <a:ext cx="685800" cy="609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7368" name="AutoShape 24"/>
          <p:cNvSpPr>
            <a:spLocks noChangeArrowheads="1"/>
          </p:cNvSpPr>
          <p:nvPr/>
        </p:nvSpPr>
        <p:spPr bwMode="auto">
          <a:xfrm>
            <a:off x="1905000" y="3962400"/>
            <a:ext cx="685800" cy="228600"/>
          </a:xfrm>
          <a:prstGeom prst="leftArrow">
            <a:avLst>
              <a:gd name="adj1" fmla="val 50000"/>
              <a:gd name="adj2" fmla="val 75000"/>
            </a:avLst>
          </a:prstGeom>
          <a:solidFill>
            <a:srgbClr val="FF0000"/>
          </a:solid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7369" name="Text Box 25"/>
          <p:cNvSpPr txBox="1">
            <a:spLocks noChangeArrowheads="1"/>
          </p:cNvSpPr>
          <p:nvPr/>
        </p:nvSpPr>
        <p:spPr bwMode="auto">
          <a:xfrm>
            <a:off x="4411663" y="3954463"/>
            <a:ext cx="3871912" cy="1739900"/>
          </a:xfrm>
          <a:prstGeom prst="rect">
            <a:avLst/>
          </a:prstGeom>
          <a:noFill/>
          <a:ln w="9525">
            <a:noFill/>
            <a:miter lim="800000"/>
            <a:headEnd/>
            <a:tailEnd/>
          </a:ln>
        </p:spPr>
        <p:txBody>
          <a:bodyPr>
            <a:prstTxWarp prst="textNoShape">
              <a:avLst/>
            </a:prstTxWarp>
            <a:spAutoFit/>
          </a:bodyPr>
          <a:lstStyle/>
          <a:p>
            <a:r>
              <a:rPr lang="en-US" altLang="zh-TW" sz="1800" i="1">
                <a:ea typeface="新細明體" charset="-120"/>
                <a:cs typeface="新細明體" charset="-120"/>
              </a:rPr>
              <a:t>x,y,z</a:t>
            </a:r>
            <a:r>
              <a:rPr lang="en-US" altLang="zh-TW" sz="1800">
                <a:ea typeface="新細明體" charset="-120"/>
                <a:cs typeface="新細明體" charset="-120"/>
              </a:rPr>
              <a:t> are sample reference axes</a:t>
            </a:r>
          </a:p>
          <a:p>
            <a:r>
              <a:rPr lang="en-US" altLang="zh-TW" sz="1800" i="1">
                <a:ea typeface="新細明體" charset="-120"/>
                <a:cs typeface="新細明體" charset="-120"/>
              </a:rPr>
              <a:t>g</a:t>
            </a:r>
            <a:r>
              <a:rPr lang="en-US" altLang="zh-TW" sz="1800" i="1" baseline="-25000">
                <a:ea typeface="新細明體" charset="-120"/>
                <a:cs typeface="新細明體" charset="-120"/>
              </a:rPr>
              <a:t>A</a:t>
            </a:r>
            <a:r>
              <a:rPr lang="en-US" altLang="zh-TW" sz="1800">
                <a:ea typeface="新細明體" charset="-120"/>
                <a:cs typeface="新細明體" charset="-120"/>
              </a:rPr>
              <a:t> is </a:t>
            </a:r>
            <a:r>
              <a:rPr lang="en-US" altLang="zh-TW" sz="1800" b="1">
                <a:ea typeface="新細明體" charset="-120"/>
                <a:cs typeface="新細明體" charset="-120"/>
              </a:rPr>
              <a:t>orientation </a:t>
            </a:r>
            <a:r>
              <a:rPr lang="en-US" altLang="zh-TW" sz="1800">
                <a:ea typeface="新細明體" charset="-120"/>
                <a:cs typeface="新細明體" charset="-120"/>
              </a:rPr>
              <a:t>of data point A (reference orientation) w.r.t sample reference</a:t>
            </a:r>
          </a:p>
          <a:p>
            <a:r>
              <a:rPr lang="en-US" altLang="zh-TW" sz="1800" i="1">
                <a:ea typeface="新細明體" charset="-120"/>
                <a:cs typeface="新細明體" charset="-120"/>
              </a:rPr>
              <a:t>g</a:t>
            </a:r>
            <a:r>
              <a:rPr lang="en-US" altLang="zh-TW" sz="1800" i="1" baseline="-25000">
                <a:ea typeface="新細明體" charset="-120"/>
                <a:cs typeface="新細明體" charset="-120"/>
              </a:rPr>
              <a:t>B</a:t>
            </a:r>
            <a:r>
              <a:rPr lang="en-US" altLang="zh-TW" sz="1800">
                <a:ea typeface="新細明體" charset="-120"/>
                <a:cs typeface="新細明體" charset="-120"/>
              </a:rPr>
              <a:t> is </a:t>
            </a:r>
            <a:r>
              <a:rPr lang="en-US" altLang="zh-TW" sz="1800" b="1">
                <a:ea typeface="新細明體" charset="-120"/>
                <a:cs typeface="新細明體" charset="-120"/>
              </a:rPr>
              <a:t>orientation </a:t>
            </a:r>
            <a:r>
              <a:rPr lang="en-US" altLang="zh-TW" sz="1800">
                <a:ea typeface="新細明體" charset="-120"/>
                <a:cs typeface="新細明體" charset="-120"/>
              </a:rPr>
              <a:t>of data point B w.r.t. sample reference</a:t>
            </a:r>
          </a:p>
        </p:txBody>
      </p:sp>
      <p:sp>
        <p:nvSpPr>
          <p:cNvPr id="57370" name="Text Box 26"/>
          <p:cNvSpPr txBox="1">
            <a:spLocks noChangeArrowheads="1"/>
          </p:cNvSpPr>
          <p:nvPr/>
        </p:nvSpPr>
        <p:spPr bwMode="auto">
          <a:xfrm>
            <a:off x="4278313" y="5627688"/>
            <a:ext cx="4008437" cy="579437"/>
          </a:xfrm>
          <a:prstGeom prst="rect">
            <a:avLst/>
          </a:prstGeom>
          <a:noFill/>
          <a:ln w="9525">
            <a:noFill/>
            <a:miter lim="800000"/>
            <a:headEnd/>
            <a:tailEnd/>
          </a:ln>
        </p:spPr>
        <p:txBody>
          <a:bodyPr wrap="none">
            <a:prstTxWarp prst="textNoShape">
              <a:avLst/>
            </a:prstTxWarp>
            <a:spAutoFit/>
          </a:bodyPr>
          <a:lstStyle/>
          <a:p>
            <a:r>
              <a:rPr lang="en-US" altLang="zh-TW" sz="3200">
                <a:solidFill>
                  <a:srgbClr val="FF0000"/>
                </a:solidFill>
                <a:latin typeface="Times" charset="0"/>
                <a:ea typeface="新細明體" charset="-120"/>
                <a:cs typeface="新細明體" charset="-120"/>
              </a:rPr>
              <a:t>Misorientation = g</a:t>
            </a:r>
            <a:r>
              <a:rPr lang="en-US" altLang="zh-TW" sz="3200" baseline="-25000">
                <a:solidFill>
                  <a:srgbClr val="FF0000"/>
                </a:solidFill>
                <a:latin typeface="Times" charset="0"/>
                <a:ea typeface="新細明體" charset="-120"/>
                <a:cs typeface="新細明體" charset="-120"/>
              </a:rPr>
              <a:t>B</a:t>
            </a:r>
            <a:r>
              <a:rPr lang="en-US" altLang="zh-TW" sz="3200">
                <a:solidFill>
                  <a:srgbClr val="FF0000"/>
                </a:solidFill>
                <a:latin typeface="Times" charset="0"/>
                <a:ea typeface="新細明體" charset="-120"/>
                <a:cs typeface="新細明體" charset="-120"/>
              </a:rPr>
              <a:t>g</a:t>
            </a:r>
            <a:r>
              <a:rPr lang="en-US" altLang="zh-TW" sz="3200" baseline="-25000">
                <a:solidFill>
                  <a:srgbClr val="FF0000"/>
                </a:solidFill>
                <a:latin typeface="Times" charset="0"/>
                <a:ea typeface="新細明體" charset="-120"/>
                <a:cs typeface="新細明體" charset="-120"/>
              </a:rPr>
              <a:t>A</a:t>
            </a:r>
            <a:r>
              <a:rPr lang="en-US" altLang="zh-TW" sz="3200" baseline="30000">
                <a:solidFill>
                  <a:srgbClr val="FF0000"/>
                </a:solidFill>
                <a:latin typeface="Times" charset="0"/>
                <a:ea typeface="新細明體" charset="-120"/>
                <a:cs typeface="新細明體" charset="-120"/>
              </a:rPr>
              <a:t>-1</a:t>
            </a:r>
            <a:endParaRPr lang="en-US" altLang="zh-TW" sz="3200">
              <a:solidFill>
                <a:srgbClr val="FF0000"/>
              </a:solidFill>
              <a:latin typeface="Times" charset="0"/>
              <a:ea typeface="新細明體" charset="-120"/>
              <a:cs typeface="新細明體" charset="-12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828675" y="1558925"/>
            <a:ext cx="7651750" cy="4291013"/>
            <a:chOff x="522" y="982"/>
            <a:chExt cx="4820" cy="2703"/>
          </a:xfrm>
        </p:grpSpPr>
        <p:pic>
          <p:nvPicPr>
            <p:cNvPr id="59407" name="Picture 20" descr="12"/>
            <p:cNvPicPr>
              <a:picLocks noChangeAspect="1" noChangeArrowheads="1"/>
            </p:cNvPicPr>
            <p:nvPr/>
          </p:nvPicPr>
          <p:blipFill>
            <a:blip r:embed="rId3"/>
            <a:srcRect/>
            <a:stretch>
              <a:fillRect/>
            </a:stretch>
          </p:blipFill>
          <p:spPr bwMode="auto">
            <a:xfrm>
              <a:off x="522" y="1060"/>
              <a:ext cx="2653" cy="2625"/>
            </a:xfrm>
            <a:prstGeom prst="rect">
              <a:avLst/>
            </a:prstGeom>
            <a:noFill/>
            <a:ln w="9525">
              <a:noFill/>
              <a:miter lim="800000"/>
              <a:headEnd/>
              <a:tailEnd/>
            </a:ln>
          </p:spPr>
        </p:pic>
        <p:grpSp>
          <p:nvGrpSpPr>
            <p:cNvPr id="59408" name="Group 8"/>
            <p:cNvGrpSpPr>
              <a:grpSpLocks/>
            </p:cNvGrpSpPr>
            <p:nvPr/>
          </p:nvGrpSpPr>
          <p:grpSpPr bwMode="auto">
            <a:xfrm>
              <a:off x="2794" y="982"/>
              <a:ext cx="2548" cy="826"/>
              <a:chOff x="2794" y="982"/>
              <a:chExt cx="2548" cy="826"/>
            </a:xfrm>
          </p:grpSpPr>
          <p:sp>
            <p:nvSpPr>
              <p:cNvPr id="59409" name="Text Box 6"/>
              <p:cNvSpPr txBox="1">
                <a:spLocks noChangeArrowheads="1"/>
              </p:cNvSpPr>
              <p:nvPr/>
            </p:nvSpPr>
            <p:spPr bwMode="auto">
              <a:xfrm>
                <a:off x="3319" y="982"/>
                <a:ext cx="2023" cy="826"/>
              </a:xfrm>
              <a:prstGeom prst="rect">
                <a:avLst/>
              </a:prstGeom>
              <a:noFill/>
              <a:ln w="9525">
                <a:noFill/>
                <a:miter lim="800000"/>
                <a:headEnd/>
                <a:tailEnd/>
              </a:ln>
            </p:spPr>
            <p:txBody>
              <a:bodyPr>
                <a:prstTxWarp prst="textNoShape">
                  <a:avLst/>
                </a:prstTxWarp>
                <a:spAutoFit/>
              </a:bodyPr>
              <a:lstStyle/>
              <a:p>
                <a:pPr marL="457200" indent="-457200">
                  <a:buFont typeface="Times" charset="0"/>
                  <a:buChar char="•"/>
                </a:pPr>
                <a:r>
                  <a:rPr lang="en-US" altLang="zh-TW">
                    <a:ea typeface="新細明體" charset="-120"/>
                    <a:cs typeface="新細明體" charset="-120"/>
                  </a:rPr>
                  <a:t>Again the function can be either discrete or continuous</a:t>
                </a:r>
              </a:p>
              <a:p>
                <a:pPr marL="457200" indent="-457200">
                  <a:buFont typeface="Times" charset="0"/>
                  <a:buChar char="•"/>
                </a:pPr>
                <a:endParaRPr lang="en-US" altLang="zh-TW">
                  <a:ea typeface="新細明體" charset="-120"/>
                  <a:cs typeface="新細明體" charset="-120"/>
                </a:endParaRPr>
              </a:p>
            </p:txBody>
          </p:sp>
          <p:sp>
            <p:nvSpPr>
              <p:cNvPr id="59410" name="Line 7"/>
              <p:cNvSpPr>
                <a:spLocks noChangeShapeType="1"/>
              </p:cNvSpPr>
              <p:nvPr/>
            </p:nvSpPr>
            <p:spPr bwMode="auto">
              <a:xfrm flipH="1">
                <a:off x="2794" y="1344"/>
                <a:ext cx="642" cy="256"/>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grpSp>
      <p:pic>
        <p:nvPicPr>
          <p:cNvPr id="27669" name="Picture 21" descr="11"/>
          <p:cNvPicPr>
            <a:picLocks noChangeAspect="1" noChangeArrowheads="1"/>
          </p:cNvPicPr>
          <p:nvPr/>
        </p:nvPicPr>
        <p:blipFill>
          <a:blip r:embed="rId4"/>
          <a:srcRect/>
          <a:stretch>
            <a:fillRect/>
          </a:stretch>
        </p:blipFill>
        <p:spPr bwMode="auto">
          <a:xfrm>
            <a:off x="3479800" y="1730375"/>
            <a:ext cx="4978400" cy="4362450"/>
          </a:xfrm>
          <a:prstGeom prst="rect">
            <a:avLst/>
          </a:prstGeom>
          <a:noFill/>
          <a:ln w="9525">
            <a:noFill/>
            <a:miter lim="800000"/>
            <a:headEnd/>
            <a:tailEnd/>
          </a:ln>
        </p:spPr>
      </p:pic>
      <p:sp>
        <p:nvSpPr>
          <p:cNvPr id="59396" name="Rectangle 2"/>
          <p:cNvSpPr>
            <a:spLocks noGrp="1" noChangeArrowheads="1"/>
          </p:cNvSpPr>
          <p:nvPr>
            <p:ph type="title" idx="4294967295"/>
          </p:nvPr>
        </p:nvSpPr>
        <p:spPr/>
        <p:txBody>
          <a:bodyPr/>
          <a:lstStyle/>
          <a:p>
            <a:pPr eaLnBrk="1" hangingPunct="1"/>
            <a:r>
              <a:rPr lang="en-US" altLang="zh-TW" sz="2800" b="1">
                <a:solidFill>
                  <a:srgbClr val="000090"/>
                </a:solidFill>
                <a:ea typeface="新細明體" charset="-120"/>
                <a:cs typeface="新細明體" charset="-120"/>
              </a:rPr>
              <a:t>Misorientation Distribution Functions</a:t>
            </a:r>
          </a:p>
        </p:txBody>
      </p:sp>
      <p:sp>
        <p:nvSpPr>
          <p:cNvPr id="59397" name="Rectangle 5"/>
          <p:cNvSpPr>
            <a:spLocks noGrp="1" noChangeArrowheads="1"/>
          </p:cNvSpPr>
          <p:nvPr>
            <p:ph type="body" idx="4294967295"/>
          </p:nvPr>
        </p:nvSpPr>
        <p:spPr/>
        <p:txBody>
          <a:bodyPr/>
          <a:lstStyle/>
          <a:p>
            <a:pPr eaLnBrk="1" hangingPunct="1"/>
            <a:r>
              <a:rPr lang="en-US" altLang="zh-TW" sz="2000">
                <a:ea typeface="新細明體" charset="-120"/>
                <a:cs typeface="新細明體" charset="-120"/>
              </a:rPr>
              <a:t> Calculating MDFs is very similar to calculating ODFs</a:t>
            </a:r>
          </a:p>
        </p:txBody>
      </p:sp>
      <p:grpSp>
        <p:nvGrpSpPr>
          <p:cNvPr id="4" name="Group 15"/>
          <p:cNvGrpSpPr>
            <a:grpSpLocks/>
          </p:cNvGrpSpPr>
          <p:nvPr/>
        </p:nvGrpSpPr>
        <p:grpSpPr bwMode="auto">
          <a:xfrm>
            <a:off x="709613" y="1725613"/>
            <a:ext cx="4068762" cy="4359275"/>
            <a:chOff x="447" y="1087"/>
            <a:chExt cx="2563" cy="2746"/>
          </a:xfrm>
        </p:grpSpPr>
        <p:sp>
          <p:nvSpPr>
            <p:cNvPr id="59405" name="Text Box 11"/>
            <p:cNvSpPr txBox="1">
              <a:spLocks noChangeArrowheads="1"/>
            </p:cNvSpPr>
            <p:nvPr/>
          </p:nvSpPr>
          <p:spPr bwMode="auto">
            <a:xfrm>
              <a:off x="447" y="1087"/>
              <a:ext cx="1742" cy="2746"/>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Correlated MDF:</a:t>
              </a:r>
            </a:p>
            <a:p>
              <a:pPr>
                <a:buFontTx/>
                <a:buChar char="•"/>
              </a:pPr>
              <a:r>
                <a:rPr lang="en-US" altLang="zh-TW">
                  <a:ea typeface="新細明體" charset="-120"/>
                  <a:cs typeface="新細明體" charset="-120"/>
                </a:rPr>
                <a:t> Misorientations are calculated only between neighbors</a:t>
              </a:r>
            </a:p>
            <a:p>
              <a:pPr>
                <a:buFontTx/>
                <a:buChar char="•"/>
              </a:pPr>
              <a:r>
                <a:rPr lang="en-US" altLang="zh-TW">
                  <a:ea typeface="新細明體" charset="-120"/>
                  <a:cs typeface="新細明體" charset="-120"/>
                </a:rPr>
                <a:t> If the misorientation is greater than the grain definition angle, the data point is included</a:t>
              </a:r>
            </a:p>
            <a:p>
              <a:pPr>
                <a:buFontTx/>
                <a:buChar char="•"/>
              </a:pPr>
              <a:r>
                <a:rPr lang="en-US" altLang="zh-TW">
                  <a:ea typeface="新細明體" charset="-120"/>
                  <a:cs typeface="新細明體" charset="-120"/>
                </a:rPr>
                <a:t> This effectively only plots the misorientations between neighboring points across a G.B. </a:t>
              </a:r>
            </a:p>
          </p:txBody>
        </p:sp>
        <p:sp>
          <p:nvSpPr>
            <p:cNvPr id="59406" name="Rectangle 12"/>
            <p:cNvSpPr>
              <a:spLocks noChangeArrowheads="1"/>
            </p:cNvSpPr>
            <p:nvPr/>
          </p:nvSpPr>
          <p:spPr bwMode="auto">
            <a:xfrm>
              <a:off x="2407" y="1423"/>
              <a:ext cx="603" cy="138"/>
            </a:xfrm>
            <a:prstGeom prst="rect">
              <a:avLst/>
            </a:prstGeom>
            <a:solidFill>
              <a:srgbClr val="FF0101">
                <a:alpha val="50195"/>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grpSp>
        <p:nvGrpSpPr>
          <p:cNvPr id="5" name="Group 17"/>
          <p:cNvGrpSpPr>
            <a:grpSpLocks/>
          </p:cNvGrpSpPr>
          <p:nvPr/>
        </p:nvGrpSpPr>
        <p:grpSpPr bwMode="auto">
          <a:xfrm>
            <a:off x="709613" y="1725613"/>
            <a:ext cx="4095750" cy="4054475"/>
            <a:chOff x="447" y="1087"/>
            <a:chExt cx="2580" cy="2554"/>
          </a:xfrm>
        </p:grpSpPr>
        <p:sp>
          <p:nvSpPr>
            <p:cNvPr id="59403" name="Rectangle 13"/>
            <p:cNvSpPr>
              <a:spLocks noChangeArrowheads="1"/>
            </p:cNvSpPr>
            <p:nvPr/>
          </p:nvSpPr>
          <p:spPr bwMode="auto">
            <a:xfrm>
              <a:off x="2405" y="1575"/>
              <a:ext cx="622" cy="138"/>
            </a:xfrm>
            <a:prstGeom prst="rect">
              <a:avLst/>
            </a:prstGeom>
            <a:solidFill>
              <a:srgbClr val="FF0101">
                <a:alpha val="50195"/>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9404" name="Text Box 16"/>
            <p:cNvSpPr txBox="1">
              <a:spLocks noChangeArrowheads="1"/>
            </p:cNvSpPr>
            <p:nvPr/>
          </p:nvSpPr>
          <p:spPr bwMode="auto">
            <a:xfrm>
              <a:off x="447" y="1087"/>
              <a:ext cx="1742" cy="2554"/>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Uncorrelated MDF:</a:t>
              </a:r>
            </a:p>
            <a:p>
              <a:pPr>
                <a:buFontTx/>
                <a:buChar char="•"/>
              </a:pPr>
              <a:r>
                <a:rPr lang="en-US" altLang="zh-TW">
                  <a:ea typeface="新細明體" charset="-120"/>
                  <a:cs typeface="新細明體" charset="-120"/>
                </a:rPr>
                <a:t> Misorientations are calculated between all pairs of orientations in dataset</a:t>
              </a:r>
            </a:p>
            <a:p>
              <a:pPr>
                <a:buFontTx/>
                <a:buChar char="•"/>
              </a:pPr>
              <a:r>
                <a:rPr lang="en-US" altLang="zh-TW">
                  <a:ea typeface="新細明體" charset="-120"/>
                  <a:cs typeface="新細明體" charset="-120"/>
                </a:rPr>
                <a:t> This is the “texture derived” MDF as it effectively is calculated from the ODF</a:t>
              </a:r>
            </a:p>
            <a:p>
              <a:pPr>
                <a:buFontTx/>
                <a:buChar char="•"/>
              </a:pPr>
              <a:r>
                <a:rPr lang="en-US" altLang="zh-TW">
                  <a:ea typeface="新細明體" charset="-120"/>
                  <a:cs typeface="新細明體" charset="-120"/>
                </a:rPr>
                <a:t> Only effectively used if the sample has weak texture</a:t>
              </a:r>
            </a:p>
          </p:txBody>
        </p:sp>
      </p:grpSp>
      <p:grpSp>
        <p:nvGrpSpPr>
          <p:cNvPr id="6" name="Group 19"/>
          <p:cNvGrpSpPr>
            <a:grpSpLocks/>
          </p:cNvGrpSpPr>
          <p:nvPr/>
        </p:nvGrpSpPr>
        <p:grpSpPr bwMode="auto">
          <a:xfrm>
            <a:off x="709613" y="1725613"/>
            <a:ext cx="4314825" cy="3749675"/>
            <a:chOff x="447" y="1087"/>
            <a:chExt cx="2718" cy="2362"/>
          </a:xfrm>
        </p:grpSpPr>
        <p:sp>
          <p:nvSpPr>
            <p:cNvPr id="59401" name="Rectangle 14"/>
            <p:cNvSpPr>
              <a:spLocks noChangeArrowheads="1"/>
            </p:cNvSpPr>
            <p:nvPr/>
          </p:nvSpPr>
          <p:spPr bwMode="auto">
            <a:xfrm>
              <a:off x="2404" y="1715"/>
              <a:ext cx="761" cy="138"/>
            </a:xfrm>
            <a:prstGeom prst="rect">
              <a:avLst/>
            </a:prstGeom>
            <a:solidFill>
              <a:srgbClr val="FF0101">
                <a:alpha val="50195"/>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9402" name="Text Box 18"/>
            <p:cNvSpPr txBox="1">
              <a:spLocks noChangeArrowheads="1"/>
            </p:cNvSpPr>
            <p:nvPr/>
          </p:nvSpPr>
          <p:spPr bwMode="auto">
            <a:xfrm>
              <a:off x="447" y="1087"/>
              <a:ext cx="1742" cy="2362"/>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Texture Reduced:</a:t>
              </a:r>
            </a:p>
            <a:p>
              <a:pPr>
                <a:buFontTx/>
                <a:buChar char="•"/>
              </a:pPr>
              <a:r>
                <a:rPr lang="en-US" altLang="zh-TW">
                  <a:ea typeface="新細明體" charset="-120"/>
                  <a:cs typeface="新細明體" charset="-120"/>
                </a:rPr>
                <a:t> Requires both Correlated and Uncorrelated MDFs to be calculated </a:t>
              </a:r>
              <a:r>
                <a:rPr lang="en-US" altLang="zh-TW" b="1">
                  <a:ea typeface="新細明體" charset="-120"/>
                  <a:cs typeface="新細明體" charset="-120"/>
                </a:rPr>
                <a:t>for the same plot type</a:t>
              </a:r>
              <a:endParaRPr lang="en-US" altLang="zh-TW">
                <a:ea typeface="新細明體" charset="-120"/>
                <a:cs typeface="新細明體" charset="-120"/>
              </a:endParaRPr>
            </a:p>
            <a:p>
              <a:pPr>
                <a:buFontTx/>
                <a:buChar char="•"/>
              </a:pPr>
              <a:r>
                <a:rPr lang="en-US" altLang="zh-TW">
                  <a:ea typeface="新細明體" charset="-120"/>
                  <a:cs typeface="新細明體" charset="-120"/>
                </a:rPr>
                <a:t> This MDF is simply the Correlated / Uncorrelated values</a:t>
              </a:r>
            </a:p>
            <a:p>
              <a:pPr>
                <a:buFontTx/>
                <a:buChar char="•"/>
              </a:pPr>
              <a:r>
                <a:rPr lang="en-US" altLang="zh-TW">
                  <a:ea typeface="新細明體" charset="-120"/>
                  <a:cs typeface="新細明體" charset="-120"/>
                </a:rPr>
                <a:t> May be used to amplify any features in the correlated MDF</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76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6" descr="14"/>
          <p:cNvPicPr>
            <a:picLocks noChangeAspect="1" noChangeArrowheads="1"/>
          </p:cNvPicPr>
          <p:nvPr/>
        </p:nvPicPr>
        <p:blipFill>
          <a:blip r:embed="rId3"/>
          <a:srcRect/>
          <a:stretch>
            <a:fillRect/>
          </a:stretch>
        </p:blipFill>
        <p:spPr bwMode="auto">
          <a:xfrm>
            <a:off x="782638" y="1601788"/>
            <a:ext cx="4235450" cy="4292600"/>
          </a:xfrm>
          <a:prstGeom prst="rect">
            <a:avLst/>
          </a:prstGeom>
          <a:noFill/>
          <a:ln w="9525">
            <a:noFill/>
            <a:miter lim="800000"/>
            <a:headEnd/>
            <a:tailEnd/>
          </a:ln>
        </p:spPr>
      </p:pic>
      <p:sp>
        <p:nvSpPr>
          <p:cNvPr id="61443" name="Rectangle 2"/>
          <p:cNvSpPr>
            <a:spLocks noGrp="1" noChangeArrowheads="1"/>
          </p:cNvSpPr>
          <p:nvPr>
            <p:ph type="title" idx="4294967295"/>
          </p:nvPr>
        </p:nvSpPr>
        <p:spPr/>
        <p:txBody>
          <a:bodyPr/>
          <a:lstStyle/>
          <a:p>
            <a:pPr eaLnBrk="1" hangingPunct="1"/>
            <a:r>
              <a:rPr lang="en-US" altLang="zh-TW" sz="2800" b="1">
                <a:solidFill>
                  <a:srgbClr val="000090"/>
                </a:solidFill>
                <a:ea typeface="新細明體" charset="-120"/>
                <a:cs typeface="新細明體" charset="-120"/>
              </a:rPr>
              <a:t>Plotting MDFs</a:t>
            </a:r>
          </a:p>
        </p:txBody>
      </p:sp>
      <p:sp>
        <p:nvSpPr>
          <p:cNvPr id="29699" name="Rectangle 3"/>
          <p:cNvSpPr>
            <a:spLocks noGrp="1" noChangeArrowheads="1"/>
          </p:cNvSpPr>
          <p:nvPr>
            <p:ph type="body" idx="4294967295"/>
          </p:nvPr>
        </p:nvSpPr>
        <p:spPr/>
        <p:txBody>
          <a:bodyPr/>
          <a:lstStyle/>
          <a:p>
            <a:pPr eaLnBrk="1" hangingPunct="1"/>
            <a:r>
              <a:rPr lang="en-US" altLang="zh-TW" sz="2000">
                <a:ea typeface="新細明體" charset="-120"/>
                <a:cs typeface="新細明體" charset="-120"/>
              </a:rPr>
              <a:t>Again, you need to choose what data you want to see</a:t>
            </a:r>
          </a:p>
        </p:txBody>
      </p:sp>
      <p:grpSp>
        <p:nvGrpSpPr>
          <p:cNvPr id="2" name="Group 12"/>
          <p:cNvGrpSpPr>
            <a:grpSpLocks/>
          </p:cNvGrpSpPr>
          <p:nvPr/>
        </p:nvGrpSpPr>
        <p:grpSpPr bwMode="auto">
          <a:xfrm>
            <a:off x="3841750" y="2173288"/>
            <a:ext cx="5078413" cy="3025775"/>
            <a:chOff x="2420" y="1369"/>
            <a:chExt cx="3199" cy="1906"/>
          </a:xfrm>
        </p:grpSpPr>
        <p:sp>
          <p:nvSpPr>
            <p:cNvPr id="61450" name="Text Box 5"/>
            <p:cNvSpPr txBox="1">
              <a:spLocks noChangeArrowheads="1"/>
            </p:cNvSpPr>
            <p:nvPr/>
          </p:nvSpPr>
          <p:spPr bwMode="auto">
            <a:xfrm>
              <a:off x="3327" y="1369"/>
              <a:ext cx="1990" cy="256"/>
            </a:xfrm>
            <a:prstGeom prst="rect">
              <a:avLst/>
            </a:prstGeom>
            <a:noFill/>
            <a:ln w="9525">
              <a:solidFill>
                <a:schemeClr val="tx1"/>
              </a:solidFill>
              <a:miter lim="800000"/>
              <a:headEnd/>
              <a:tailEnd/>
            </a:ln>
          </p:spPr>
          <p:txBody>
            <a:bodyPr wrap="none">
              <a:prstTxWarp prst="textNoShape">
                <a:avLst/>
              </a:prstTxWarp>
              <a:spAutoFit/>
            </a:bodyPr>
            <a:lstStyle/>
            <a:p>
              <a:r>
                <a:rPr lang="en-US" altLang="zh-TW">
                  <a:ea typeface="新細明體" charset="-120"/>
                  <a:cs typeface="新細明體" charset="-120"/>
                </a:rPr>
                <a:t>Select the Texture dataset</a:t>
              </a:r>
            </a:p>
          </p:txBody>
        </p:sp>
        <p:sp>
          <p:nvSpPr>
            <p:cNvPr id="61451" name="Line 6"/>
            <p:cNvSpPr>
              <a:spLocks noChangeShapeType="1"/>
            </p:cNvSpPr>
            <p:nvPr/>
          </p:nvSpPr>
          <p:spPr bwMode="auto">
            <a:xfrm flipH="1">
              <a:off x="2420" y="1482"/>
              <a:ext cx="878" cy="13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61452" name="Text Box 7"/>
            <p:cNvSpPr txBox="1">
              <a:spLocks noChangeArrowheads="1"/>
            </p:cNvSpPr>
            <p:nvPr/>
          </p:nvSpPr>
          <p:spPr bwMode="auto">
            <a:xfrm>
              <a:off x="3311" y="1708"/>
              <a:ext cx="2308" cy="448"/>
            </a:xfrm>
            <a:prstGeom prst="rect">
              <a:avLst/>
            </a:prstGeom>
            <a:noFill/>
            <a:ln w="9525">
              <a:solidFill>
                <a:schemeClr val="tx1"/>
              </a:solidFill>
              <a:miter lim="800000"/>
              <a:headEnd/>
              <a:tailEnd/>
            </a:ln>
          </p:spPr>
          <p:txBody>
            <a:bodyPr>
              <a:prstTxWarp prst="textNoShape">
                <a:avLst/>
              </a:prstTxWarp>
              <a:spAutoFit/>
            </a:bodyPr>
            <a:lstStyle/>
            <a:p>
              <a:r>
                <a:rPr lang="en-US" altLang="zh-TW">
                  <a:ea typeface="新細明體" charset="-120"/>
                  <a:cs typeface="新細明體" charset="-120"/>
                </a:rPr>
                <a:t>Select the plot type (axis/angle ; Rodrigues; Euler)</a:t>
              </a:r>
            </a:p>
          </p:txBody>
        </p:sp>
        <p:sp>
          <p:nvSpPr>
            <p:cNvPr id="61453" name="Line 8"/>
            <p:cNvSpPr>
              <a:spLocks noChangeShapeType="1"/>
            </p:cNvSpPr>
            <p:nvPr/>
          </p:nvSpPr>
          <p:spPr bwMode="auto">
            <a:xfrm flipH="1">
              <a:off x="2811" y="1815"/>
              <a:ext cx="491" cy="2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61454" name="Text Box 9"/>
            <p:cNvSpPr txBox="1">
              <a:spLocks noChangeArrowheads="1"/>
            </p:cNvSpPr>
            <p:nvPr/>
          </p:nvSpPr>
          <p:spPr bwMode="auto">
            <a:xfrm>
              <a:off x="3499" y="2827"/>
              <a:ext cx="1960" cy="448"/>
            </a:xfrm>
            <a:prstGeom prst="rect">
              <a:avLst/>
            </a:prstGeom>
            <a:noFill/>
            <a:ln w="9525">
              <a:solidFill>
                <a:schemeClr val="tx1"/>
              </a:solidFill>
              <a:miter lim="800000"/>
              <a:headEnd/>
              <a:tailEnd/>
            </a:ln>
          </p:spPr>
          <p:txBody>
            <a:bodyPr>
              <a:prstTxWarp prst="textNoShape">
                <a:avLst/>
              </a:prstTxWarp>
              <a:spAutoFit/>
            </a:bodyPr>
            <a:lstStyle/>
            <a:p>
              <a:r>
                <a:rPr lang="en-US" altLang="zh-TW">
                  <a:ea typeface="新細明體" charset="-120"/>
                  <a:cs typeface="新細明體" charset="-120"/>
                </a:rPr>
                <a:t>Use to generate plot sections</a:t>
              </a:r>
            </a:p>
          </p:txBody>
        </p:sp>
        <p:sp>
          <p:nvSpPr>
            <p:cNvPr id="61455" name="Line 10"/>
            <p:cNvSpPr>
              <a:spLocks noChangeShapeType="1"/>
            </p:cNvSpPr>
            <p:nvPr/>
          </p:nvSpPr>
          <p:spPr bwMode="auto">
            <a:xfrm flipH="1">
              <a:off x="2835" y="2940"/>
              <a:ext cx="635" cy="79"/>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
        <p:nvSpPr>
          <p:cNvPr id="29709" name="Rectangle 13"/>
          <p:cNvSpPr>
            <a:spLocks noChangeArrowheads="1"/>
          </p:cNvSpPr>
          <p:nvPr/>
        </p:nvSpPr>
        <p:spPr bwMode="auto">
          <a:xfrm>
            <a:off x="3883025" y="2852738"/>
            <a:ext cx="561975" cy="196850"/>
          </a:xfrm>
          <a:prstGeom prst="rect">
            <a:avLst/>
          </a:prstGeom>
          <a:solidFill>
            <a:srgbClr val="FF0101">
              <a:alpha val="49019"/>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9728" name="Rectangle 32"/>
          <p:cNvSpPr>
            <a:spLocks noChangeArrowheads="1"/>
          </p:cNvSpPr>
          <p:nvPr/>
        </p:nvSpPr>
        <p:spPr bwMode="auto">
          <a:xfrm>
            <a:off x="3871913" y="4684713"/>
            <a:ext cx="563562" cy="198437"/>
          </a:xfrm>
          <a:prstGeom prst="rect">
            <a:avLst/>
          </a:prstGeom>
          <a:solidFill>
            <a:srgbClr val="FF0101">
              <a:alpha val="50980"/>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29733" name="Picture 37" descr="15"/>
          <p:cNvPicPr>
            <a:picLocks noChangeAspect="1" noChangeArrowheads="1"/>
          </p:cNvPicPr>
          <p:nvPr/>
        </p:nvPicPr>
        <p:blipFill>
          <a:blip r:embed="rId4"/>
          <a:srcRect/>
          <a:stretch>
            <a:fillRect/>
          </a:stretch>
        </p:blipFill>
        <p:spPr bwMode="auto">
          <a:xfrm>
            <a:off x="525463" y="1117600"/>
            <a:ext cx="8618537" cy="4857750"/>
          </a:xfrm>
          <a:prstGeom prst="rect">
            <a:avLst/>
          </a:prstGeom>
          <a:noFill/>
          <a:ln w="9525">
            <a:noFill/>
            <a:miter lim="800000"/>
            <a:headEnd/>
            <a:tailEnd/>
          </a:ln>
        </p:spPr>
      </p:pic>
      <p:pic>
        <p:nvPicPr>
          <p:cNvPr id="29734" name="Picture 38" descr="13"/>
          <p:cNvPicPr>
            <a:picLocks noChangeAspect="1" noChangeArrowheads="1"/>
          </p:cNvPicPr>
          <p:nvPr/>
        </p:nvPicPr>
        <p:blipFill>
          <a:blip r:embed="rId5"/>
          <a:srcRect/>
          <a:stretch>
            <a:fillRect/>
          </a:stretch>
        </p:blipFill>
        <p:spPr bwMode="auto">
          <a:xfrm>
            <a:off x="5356225" y="1906588"/>
            <a:ext cx="3627438" cy="33972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709"/>
                                        </p:tgtEl>
                                        <p:attrNameLst>
                                          <p:attrName>style.visibility</p:attrName>
                                        </p:attrNameLst>
                                      </p:cBhvr>
                                      <p:to>
                                        <p:strVal val="visible"/>
                                      </p:to>
                                    </p:set>
                                    <p:animEffect transition="in" filter="fade">
                                      <p:cBhvr>
                                        <p:cTn id="11" dur="500"/>
                                        <p:tgtEl>
                                          <p:spTgt spid="29709"/>
                                        </p:tgtEl>
                                      </p:cBhvr>
                                    </p:animEffect>
                                  </p:childTnLst>
                                </p:cTn>
                              </p:par>
                            </p:childTnLst>
                          </p:cTn>
                        </p:par>
                        <p:par>
                          <p:cTn id="12" fill="hold">
                            <p:stCondLst>
                              <p:cond delay="1000"/>
                            </p:stCondLst>
                            <p:childTnLst>
                              <p:par>
                                <p:cTn id="13" presetID="1" presetClass="exit" presetSubtype="0" fill="hold" grpId="1" nodeType="afterEffect">
                                  <p:stCondLst>
                                    <p:cond delay="0"/>
                                  </p:stCondLst>
                                  <p:childTnLst>
                                    <p:set>
                                      <p:cBhvr>
                                        <p:cTn id="14" dur="1" fill="hold">
                                          <p:stCondLst>
                                            <p:cond delay="499"/>
                                          </p:stCondLst>
                                        </p:cTn>
                                        <p:tgtEl>
                                          <p:spTgt spid="2970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7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9733"/>
                                        </p:tgtEl>
                                        <p:attrNameLst>
                                          <p:attrName>style.visibility</p:attrName>
                                        </p:attrNameLst>
                                      </p:cBhvr>
                                      <p:to>
                                        <p:strVal val="hidden"/>
                                      </p:to>
                                    </p:set>
                                  </p:childTnLst>
                                </p:cTn>
                              </p:par>
                            </p:childTnLst>
                          </p:cTn>
                        </p:par>
                        <p:par>
                          <p:cTn id="23" fill="hold">
                            <p:stCondLst>
                              <p:cond delay="0"/>
                            </p:stCondLst>
                            <p:childTnLst>
                              <p:par>
                                <p:cTn id="24" presetID="1" presetClass="exit" presetSubtype="0" fill="hold" nodeType="afterEffect">
                                  <p:stCondLst>
                                    <p:cond delay="0"/>
                                  </p:stCondLst>
                                  <p:childTnLst>
                                    <p:set>
                                      <p:cBhvr>
                                        <p:cTn id="25" dur="1" fill="hold">
                                          <p:stCondLst>
                                            <p:cond delay="499"/>
                                          </p:stCondLst>
                                        </p:cTn>
                                        <p:tgtEl>
                                          <p:spTgt spid="29699">
                                            <p:txEl>
                                              <p:pRg st="0" end="0"/>
                                            </p:txEl>
                                          </p:spTgt>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9728"/>
                                        </p:tgtEl>
                                        <p:attrNameLst>
                                          <p:attrName>style.visibility</p:attrName>
                                        </p:attrNameLst>
                                      </p:cBhvr>
                                      <p:to>
                                        <p:strVal val="visible"/>
                                      </p:to>
                                    </p:set>
                                    <p:animEffect transition="in" filter="fade">
                                      <p:cBhvr>
                                        <p:cTn id="29" dur="500"/>
                                        <p:tgtEl>
                                          <p:spTgt spid="2972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9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nimBg="1"/>
      <p:bldP spid="29709" grpId="1" animBg="1"/>
      <p:bldP spid="297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p:txBody>
          <a:bodyPr/>
          <a:lstStyle/>
          <a:p>
            <a:pPr eaLnBrk="1" hangingPunct="1"/>
            <a:r>
              <a:rPr lang="en-US" altLang="zh-TW" sz="2800" b="1" dirty="0" smtClean="0">
                <a:solidFill>
                  <a:srgbClr val="000090"/>
                </a:solidFill>
                <a:ea typeface="新細明體" charset="-120"/>
                <a:cs typeface="新細明體" charset="-120"/>
              </a:rPr>
              <a:t>Sections through Misorientation Space</a:t>
            </a:r>
          </a:p>
        </p:txBody>
      </p:sp>
      <p:pic>
        <p:nvPicPr>
          <p:cNvPr id="31754" name="Picture 10" descr="16"/>
          <p:cNvPicPr>
            <a:picLocks noChangeAspect="1" noChangeArrowheads="1"/>
          </p:cNvPicPr>
          <p:nvPr/>
        </p:nvPicPr>
        <p:blipFill>
          <a:blip r:embed="rId3"/>
          <a:srcRect/>
          <a:stretch>
            <a:fillRect/>
          </a:stretch>
        </p:blipFill>
        <p:spPr bwMode="auto">
          <a:xfrm>
            <a:off x="808038" y="1049338"/>
            <a:ext cx="7551737" cy="5089525"/>
          </a:xfrm>
          <a:prstGeom prst="rect">
            <a:avLst/>
          </a:prstGeom>
          <a:noFill/>
          <a:ln w="9525">
            <a:noFill/>
            <a:miter lim="800000"/>
            <a:headEnd/>
            <a:tailEnd/>
          </a:ln>
        </p:spPr>
      </p:pic>
      <p:pic>
        <p:nvPicPr>
          <p:cNvPr id="31755" name="Picture 11" descr="17"/>
          <p:cNvPicPr>
            <a:picLocks noChangeAspect="1" noChangeArrowheads="1"/>
          </p:cNvPicPr>
          <p:nvPr/>
        </p:nvPicPr>
        <p:blipFill>
          <a:blip r:embed="rId4"/>
          <a:srcRect/>
          <a:stretch>
            <a:fillRect/>
          </a:stretch>
        </p:blipFill>
        <p:spPr bwMode="auto">
          <a:xfrm>
            <a:off x="769938" y="1022350"/>
            <a:ext cx="7837487" cy="51165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5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17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15" name="Picture 35" descr="23"/>
          <p:cNvPicPr>
            <a:picLocks noChangeAspect="1" noChangeArrowheads="1"/>
          </p:cNvPicPr>
          <p:nvPr/>
        </p:nvPicPr>
        <p:blipFill>
          <a:blip r:embed="rId3"/>
          <a:srcRect/>
          <a:stretch>
            <a:fillRect/>
          </a:stretch>
        </p:blipFill>
        <p:spPr bwMode="auto">
          <a:xfrm>
            <a:off x="704850" y="1531938"/>
            <a:ext cx="5545138" cy="3816350"/>
          </a:xfrm>
          <a:prstGeom prst="rect">
            <a:avLst/>
          </a:prstGeom>
          <a:noFill/>
          <a:ln w="9525">
            <a:noFill/>
            <a:miter lim="800000"/>
            <a:headEnd/>
            <a:tailEnd/>
          </a:ln>
        </p:spPr>
      </p:pic>
      <p:pic>
        <p:nvPicPr>
          <p:cNvPr id="97314" name="Picture 34" descr="25"/>
          <p:cNvPicPr>
            <a:picLocks noChangeAspect="1" noChangeArrowheads="1"/>
          </p:cNvPicPr>
          <p:nvPr/>
        </p:nvPicPr>
        <p:blipFill>
          <a:blip r:embed="rId4"/>
          <a:srcRect/>
          <a:stretch>
            <a:fillRect/>
          </a:stretch>
        </p:blipFill>
        <p:spPr bwMode="auto">
          <a:xfrm>
            <a:off x="793750" y="1603375"/>
            <a:ext cx="3346450" cy="2757488"/>
          </a:xfrm>
          <a:prstGeom prst="rect">
            <a:avLst/>
          </a:prstGeom>
          <a:noFill/>
          <a:ln w="9525">
            <a:noFill/>
            <a:miter lim="800000"/>
            <a:headEnd/>
            <a:tailEnd/>
          </a:ln>
        </p:spPr>
      </p:pic>
      <p:pic>
        <p:nvPicPr>
          <p:cNvPr id="97316" name="Picture 36" descr="22"/>
          <p:cNvPicPr>
            <a:picLocks noChangeAspect="1" noChangeArrowheads="1"/>
          </p:cNvPicPr>
          <p:nvPr/>
        </p:nvPicPr>
        <p:blipFill>
          <a:blip r:embed="rId5"/>
          <a:srcRect/>
          <a:stretch>
            <a:fillRect/>
          </a:stretch>
        </p:blipFill>
        <p:spPr bwMode="auto">
          <a:xfrm>
            <a:off x="760413" y="1800225"/>
            <a:ext cx="3244850" cy="2813050"/>
          </a:xfrm>
          <a:prstGeom prst="rect">
            <a:avLst/>
          </a:prstGeom>
          <a:noFill/>
          <a:ln w="9525">
            <a:noFill/>
            <a:miter lim="800000"/>
            <a:headEnd/>
            <a:tailEnd/>
          </a:ln>
        </p:spPr>
      </p:pic>
      <p:sp>
        <p:nvSpPr>
          <p:cNvPr id="65541" name="Rectangle 2"/>
          <p:cNvSpPr>
            <a:spLocks noGrp="1" noChangeArrowheads="1"/>
          </p:cNvSpPr>
          <p:nvPr>
            <p:ph type="title" idx="4294967295"/>
          </p:nvPr>
        </p:nvSpPr>
        <p:spPr/>
        <p:txBody>
          <a:bodyPr/>
          <a:lstStyle/>
          <a:p>
            <a:pPr eaLnBrk="1" hangingPunct="1"/>
            <a:r>
              <a:rPr lang="en-US" altLang="zh-TW" sz="2800" b="1" dirty="0">
                <a:solidFill>
                  <a:srgbClr val="000090"/>
                </a:solidFill>
                <a:ea typeface="新細明體" charset="-120"/>
                <a:cs typeface="新細明體" charset="-120"/>
              </a:rPr>
              <a:t>Charts</a:t>
            </a:r>
          </a:p>
        </p:txBody>
      </p:sp>
      <p:sp>
        <p:nvSpPr>
          <p:cNvPr id="97283" name="Rectangle 3"/>
          <p:cNvSpPr>
            <a:spLocks noGrp="1" noChangeArrowheads="1"/>
          </p:cNvSpPr>
          <p:nvPr>
            <p:ph type="body" idx="4294967295"/>
          </p:nvPr>
        </p:nvSpPr>
        <p:spPr/>
        <p:txBody>
          <a:bodyPr/>
          <a:lstStyle/>
          <a:p>
            <a:pPr eaLnBrk="1" hangingPunct="1">
              <a:buFontTx/>
              <a:buNone/>
            </a:pPr>
            <a:r>
              <a:rPr lang="en-US" altLang="zh-TW" sz="2000">
                <a:ea typeface="新細明體" charset="-120"/>
                <a:cs typeface="新細明體" charset="-120"/>
              </a:rPr>
              <a:t>Charts are easy to use in order to obtain statistical information</a:t>
            </a:r>
          </a:p>
        </p:txBody>
      </p:sp>
      <p:sp>
        <p:nvSpPr>
          <p:cNvPr id="97294" name="Rectangle 14"/>
          <p:cNvSpPr>
            <a:spLocks noChangeArrowheads="1"/>
          </p:cNvSpPr>
          <p:nvPr/>
        </p:nvSpPr>
        <p:spPr bwMode="auto">
          <a:xfrm>
            <a:off x="5372100" y="2935288"/>
            <a:ext cx="561975" cy="207962"/>
          </a:xfrm>
          <a:prstGeom prst="rect">
            <a:avLst/>
          </a:prstGeom>
          <a:solidFill>
            <a:srgbClr val="FF0101">
              <a:alpha val="54117"/>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nvGrpSpPr>
          <p:cNvPr id="2" name="Group 38"/>
          <p:cNvGrpSpPr>
            <a:grpSpLocks/>
          </p:cNvGrpSpPr>
          <p:nvPr/>
        </p:nvGrpSpPr>
        <p:grpSpPr bwMode="auto">
          <a:xfrm>
            <a:off x="1003300" y="1027113"/>
            <a:ext cx="7083425" cy="5014912"/>
            <a:chOff x="632" y="647"/>
            <a:chExt cx="4462" cy="3159"/>
          </a:xfrm>
        </p:grpSpPr>
        <p:sp>
          <p:nvSpPr>
            <p:cNvPr id="65552" name="Rectangle 17"/>
            <p:cNvSpPr>
              <a:spLocks noChangeArrowheads="1"/>
            </p:cNvSpPr>
            <p:nvPr/>
          </p:nvSpPr>
          <p:spPr bwMode="auto">
            <a:xfrm>
              <a:off x="632" y="1601"/>
              <a:ext cx="328" cy="118"/>
            </a:xfrm>
            <a:prstGeom prst="rect">
              <a:avLst/>
            </a:prstGeom>
            <a:solidFill>
              <a:srgbClr val="FF0101">
                <a:alpha val="50195"/>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65553" name="Text Box 19"/>
            <p:cNvSpPr txBox="1">
              <a:spLocks noChangeArrowheads="1"/>
            </p:cNvSpPr>
            <p:nvPr/>
          </p:nvSpPr>
          <p:spPr bwMode="auto">
            <a:xfrm rot="-5400000">
              <a:off x="2344" y="2311"/>
              <a:ext cx="1246" cy="250"/>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Increasing bin #</a:t>
              </a:r>
            </a:p>
          </p:txBody>
        </p:sp>
        <p:sp>
          <p:nvSpPr>
            <p:cNvPr id="65554" name="Line 20"/>
            <p:cNvSpPr>
              <a:spLocks noChangeShapeType="1"/>
            </p:cNvSpPr>
            <p:nvPr/>
          </p:nvSpPr>
          <p:spPr bwMode="auto">
            <a:xfrm>
              <a:off x="3267" y="1771"/>
              <a:ext cx="0" cy="1442"/>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pic>
          <p:nvPicPr>
            <p:cNvPr id="65555" name="Picture 37" descr="20"/>
            <p:cNvPicPr>
              <a:picLocks noChangeAspect="1" noChangeArrowheads="1"/>
            </p:cNvPicPr>
            <p:nvPr/>
          </p:nvPicPr>
          <p:blipFill>
            <a:blip r:embed="rId6"/>
            <a:srcRect/>
            <a:stretch>
              <a:fillRect/>
            </a:stretch>
          </p:blipFill>
          <p:spPr bwMode="auto">
            <a:xfrm>
              <a:off x="3422" y="647"/>
              <a:ext cx="1672" cy="3159"/>
            </a:xfrm>
            <a:prstGeom prst="rect">
              <a:avLst/>
            </a:prstGeom>
            <a:noFill/>
            <a:ln w="9525">
              <a:noFill/>
              <a:miter lim="800000"/>
              <a:headEnd/>
              <a:tailEnd/>
            </a:ln>
          </p:spPr>
        </p:pic>
      </p:grpSp>
      <p:grpSp>
        <p:nvGrpSpPr>
          <p:cNvPr id="3" name="Group 40"/>
          <p:cNvGrpSpPr>
            <a:grpSpLocks/>
          </p:cNvGrpSpPr>
          <p:nvPr/>
        </p:nvGrpSpPr>
        <p:grpSpPr bwMode="auto">
          <a:xfrm>
            <a:off x="1001713" y="1770063"/>
            <a:ext cx="7038975" cy="3881437"/>
            <a:chOff x="631" y="1115"/>
            <a:chExt cx="4434" cy="2445"/>
          </a:xfrm>
        </p:grpSpPr>
        <p:sp>
          <p:nvSpPr>
            <p:cNvPr id="65550" name="Rectangle 22"/>
            <p:cNvSpPr>
              <a:spLocks noChangeArrowheads="1"/>
            </p:cNvSpPr>
            <p:nvPr/>
          </p:nvSpPr>
          <p:spPr bwMode="auto">
            <a:xfrm>
              <a:off x="631" y="1968"/>
              <a:ext cx="406" cy="105"/>
            </a:xfrm>
            <a:prstGeom prst="rect">
              <a:avLst/>
            </a:prstGeom>
            <a:solidFill>
              <a:srgbClr val="FF0101">
                <a:alpha val="50195"/>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65551" name="Picture 39" descr="19"/>
            <p:cNvPicPr>
              <a:picLocks noChangeAspect="1" noChangeArrowheads="1"/>
            </p:cNvPicPr>
            <p:nvPr/>
          </p:nvPicPr>
          <p:blipFill>
            <a:blip r:embed="rId7"/>
            <a:srcRect/>
            <a:stretch>
              <a:fillRect/>
            </a:stretch>
          </p:blipFill>
          <p:spPr bwMode="auto">
            <a:xfrm>
              <a:off x="3154" y="1115"/>
              <a:ext cx="1911" cy="2445"/>
            </a:xfrm>
            <a:prstGeom prst="rect">
              <a:avLst/>
            </a:prstGeom>
            <a:noFill/>
            <a:ln w="9525">
              <a:noFill/>
              <a:miter lim="800000"/>
              <a:headEnd/>
              <a:tailEnd/>
            </a:ln>
          </p:spPr>
        </p:pic>
      </p:grpSp>
      <p:grpSp>
        <p:nvGrpSpPr>
          <p:cNvPr id="4" name="Group 42"/>
          <p:cNvGrpSpPr>
            <a:grpSpLocks/>
          </p:cNvGrpSpPr>
          <p:nvPr/>
        </p:nvGrpSpPr>
        <p:grpSpPr bwMode="auto">
          <a:xfrm>
            <a:off x="1905000" y="1970088"/>
            <a:ext cx="6784975" cy="2963862"/>
            <a:chOff x="1200" y="1241"/>
            <a:chExt cx="4274" cy="1867"/>
          </a:xfrm>
        </p:grpSpPr>
        <p:sp>
          <p:nvSpPr>
            <p:cNvPr id="65548" name="Rectangle 25"/>
            <p:cNvSpPr>
              <a:spLocks noChangeArrowheads="1"/>
            </p:cNvSpPr>
            <p:nvPr/>
          </p:nvSpPr>
          <p:spPr bwMode="auto">
            <a:xfrm>
              <a:off x="1200" y="1462"/>
              <a:ext cx="748" cy="630"/>
            </a:xfrm>
            <a:prstGeom prst="rect">
              <a:avLst/>
            </a:prstGeom>
            <a:solidFill>
              <a:srgbClr val="FF0101">
                <a:alpha val="47058"/>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65549" name="Picture 41" descr="18"/>
            <p:cNvPicPr>
              <a:picLocks noChangeAspect="1" noChangeArrowheads="1"/>
            </p:cNvPicPr>
            <p:nvPr/>
          </p:nvPicPr>
          <p:blipFill>
            <a:blip r:embed="rId8"/>
            <a:srcRect/>
            <a:stretch>
              <a:fillRect/>
            </a:stretch>
          </p:blipFill>
          <p:spPr bwMode="auto">
            <a:xfrm>
              <a:off x="2632" y="1241"/>
              <a:ext cx="2842" cy="1867"/>
            </a:xfrm>
            <a:prstGeom prst="rect">
              <a:avLst/>
            </a:prstGeom>
            <a:noFill/>
            <a:ln w="9525">
              <a:noFill/>
              <a:miter lim="800000"/>
              <a:headEnd/>
              <a:tailEnd/>
            </a:ln>
          </p:spPr>
        </p:pic>
      </p:grpSp>
      <p:pic>
        <p:nvPicPr>
          <p:cNvPr id="97323" name="Picture 43" descr="27"/>
          <p:cNvPicPr>
            <a:picLocks noChangeAspect="1" noChangeArrowheads="1"/>
          </p:cNvPicPr>
          <p:nvPr/>
        </p:nvPicPr>
        <p:blipFill>
          <a:blip r:embed="rId9"/>
          <a:srcRect/>
          <a:stretch>
            <a:fillRect/>
          </a:stretch>
        </p:blipFill>
        <p:spPr bwMode="auto">
          <a:xfrm>
            <a:off x="1112838" y="2043113"/>
            <a:ext cx="6916737" cy="27717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73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499"/>
                                          </p:stCondLst>
                                        </p:cTn>
                                        <p:tgtEl>
                                          <p:spTgt spid="97283">
                                            <p:txEl>
                                              <p:pRg st="0" end="0"/>
                                            </p:txEl>
                                          </p:spTgt>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973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7294"/>
                                        </p:tgtEl>
                                        <p:attrNameLst>
                                          <p:attrName>style.visibility</p:attrName>
                                        </p:attrNameLst>
                                      </p:cBhvr>
                                      <p:to>
                                        <p:strVal val="visible"/>
                                      </p:to>
                                    </p:set>
                                    <p:animEffect transition="in" filter="fade">
                                      <p:cBhvr>
                                        <p:cTn id="15" dur="500"/>
                                        <p:tgtEl>
                                          <p:spTgt spid="97294"/>
                                        </p:tgtEl>
                                      </p:cBhvr>
                                    </p:animEffect>
                                  </p:childTnLst>
                                </p:cTn>
                              </p:par>
                            </p:childTnLst>
                          </p:cTn>
                        </p:par>
                        <p:par>
                          <p:cTn id="16" fill="hold">
                            <p:stCondLst>
                              <p:cond delay="500"/>
                            </p:stCondLst>
                            <p:childTnLst>
                              <p:par>
                                <p:cTn id="17" presetID="1" presetClass="exit" presetSubtype="0" fill="hold" grpId="1" nodeType="afterEffect">
                                  <p:stCondLst>
                                    <p:cond delay="0"/>
                                  </p:stCondLst>
                                  <p:childTnLst>
                                    <p:set>
                                      <p:cBhvr>
                                        <p:cTn id="18" dur="1" fill="hold">
                                          <p:stCondLst>
                                            <p:cond delay="499"/>
                                          </p:stCondLst>
                                        </p:cTn>
                                        <p:tgtEl>
                                          <p:spTgt spid="9729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731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973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9731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7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autoUpdateAnimBg="0" advAuto="0"/>
      <p:bldP spid="97294" grpId="0" animBg="1"/>
      <p:bldP spid="97294"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13648" y="6314017"/>
            <a:ext cx="457200" cy="476250"/>
          </a:xfrm>
          <a:prstGeom prst="rect">
            <a:avLst/>
          </a:prstGeom>
        </p:spPr>
        <p:txBody>
          <a:bodyPr/>
          <a:lstStyle/>
          <a:p>
            <a:pPr>
              <a:defRPr/>
            </a:pPr>
            <a:fld id="{17B784A2-34E5-BD4C-B2BF-B9DB772826FC}" type="slidenum">
              <a:rPr lang="en-US" sz="1400" smtClean="0"/>
              <a:pPr>
                <a:defRPr/>
              </a:pPr>
              <a:t>45</a:t>
            </a:fld>
            <a:endParaRPr lang="en-US" sz="1400"/>
          </a:p>
        </p:txBody>
      </p:sp>
      <p:graphicFrame>
        <p:nvGraphicFramePr>
          <p:cNvPr id="4" name="Group 4"/>
          <p:cNvGraphicFramePr>
            <a:graphicFrameLocks noGrp="1"/>
          </p:cNvGraphicFramePr>
          <p:nvPr/>
        </p:nvGraphicFramePr>
        <p:xfrm>
          <a:off x="4038600" y="1676400"/>
          <a:ext cx="4648199" cy="4343400"/>
        </p:xfrm>
        <a:graphic>
          <a:graphicData uri="http://schemas.openxmlformats.org/drawingml/2006/table">
            <a:tbl>
              <a:tblPr/>
              <a:tblGrid>
                <a:gridCol w="775569"/>
                <a:gridCol w="773831"/>
                <a:gridCol w="775569"/>
                <a:gridCol w="773830"/>
                <a:gridCol w="775569"/>
                <a:gridCol w="773831"/>
              </a:tblGrid>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r>
              <a:tr h="721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721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5" name="Text Box 7"/>
          <p:cNvSpPr txBox="1">
            <a:spLocks noChangeArrowheads="1"/>
          </p:cNvSpPr>
          <p:nvPr/>
        </p:nvSpPr>
        <p:spPr bwMode="auto">
          <a:xfrm>
            <a:off x="152401" y="166469"/>
            <a:ext cx="8915400" cy="707886"/>
          </a:xfrm>
          <a:prstGeom prst="rect">
            <a:avLst/>
          </a:prstGeom>
          <a:noFill/>
          <a:ln w="9525">
            <a:noFill/>
            <a:miter lim="800000"/>
            <a:headEnd/>
            <a:tailEnd/>
          </a:ln>
          <a:effectLst/>
        </p:spPr>
        <p:txBody>
          <a:bodyPr wrap="square">
            <a:prstTxWarp prst="textNoShape">
              <a:avLst/>
            </a:prstTxWarp>
            <a:spAutoFit/>
          </a:bodyPr>
          <a:lstStyle/>
          <a:p>
            <a:pPr algn="ctr"/>
            <a:r>
              <a:rPr lang="en-US" sz="4000" dirty="0" smtClean="0">
                <a:solidFill>
                  <a:srgbClr val="0000D1"/>
                </a:solidFill>
                <a:latin typeface="+mj-lt"/>
              </a:rPr>
              <a:t>Kernel Average Misorientation (KAM)</a:t>
            </a:r>
            <a:endParaRPr lang="en-US" sz="4000" dirty="0">
              <a:solidFill>
                <a:srgbClr val="0000D1"/>
              </a:solidFill>
              <a:latin typeface="+mj-lt"/>
            </a:endParaRPr>
          </a:p>
        </p:txBody>
      </p:sp>
      <p:grpSp>
        <p:nvGrpSpPr>
          <p:cNvPr id="3" name="Group 12"/>
          <p:cNvGrpSpPr/>
          <p:nvPr/>
        </p:nvGrpSpPr>
        <p:grpSpPr>
          <a:xfrm>
            <a:off x="4483100" y="2209800"/>
            <a:ext cx="1460500" cy="1219200"/>
            <a:chOff x="4483100" y="2209800"/>
            <a:chExt cx="1460500" cy="1219200"/>
          </a:xfrm>
        </p:grpSpPr>
        <p:sp>
          <p:nvSpPr>
            <p:cNvPr id="6" name="Rectangle 5"/>
            <p:cNvSpPr/>
            <p:nvPr/>
          </p:nvSpPr>
          <p:spPr bwMode="auto">
            <a:xfrm>
              <a:off x="4851400" y="2425700"/>
              <a:ext cx="685800" cy="685800"/>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Right Arrow 6"/>
            <p:cNvSpPr/>
            <p:nvPr/>
          </p:nvSpPr>
          <p:spPr bwMode="auto">
            <a:xfrm>
              <a:off x="5410200" y="26162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Right Arrow 7"/>
            <p:cNvSpPr/>
            <p:nvPr/>
          </p:nvSpPr>
          <p:spPr bwMode="auto">
            <a:xfrm rot="16200000">
              <a:off x="4940300" y="23622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ight Arrow 8"/>
            <p:cNvSpPr/>
            <p:nvPr/>
          </p:nvSpPr>
          <p:spPr bwMode="auto">
            <a:xfrm flipH="1">
              <a:off x="4483100" y="26162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ight Arrow 9"/>
            <p:cNvSpPr/>
            <p:nvPr/>
          </p:nvSpPr>
          <p:spPr bwMode="auto">
            <a:xfrm rot="5400000">
              <a:off x="4940300" y="30480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1" name="TextBox 10"/>
          <p:cNvSpPr txBox="1"/>
          <p:nvPr/>
        </p:nvSpPr>
        <p:spPr>
          <a:xfrm>
            <a:off x="368300" y="1458993"/>
            <a:ext cx="3467100" cy="4620081"/>
          </a:xfrm>
          <a:prstGeom prst="rect">
            <a:avLst/>
          </a:prstGeom>
          <a:noFill/>
        </p:spPr>
        <p:txBody>
          <a:bodyPr wrap="square" rtlCol="0">
            <a:spAutoFit/>
          </a:bodyPr>
          <a:lstStyle/>
          <a:p>
            <a:r>
              <a:rPr lang="en-US" sz="1800" b="0" dirty="0" smtClean="0">
                <a:latin typeface="+mn-lt"/>
                <a:cs typeface="Symbol" charset="2"/>
              </a:rPr>
              <a:t>• For each point (</a:t>
            </a:r>
            <a:r>
              <a:rPr lang="en-US" sz="1800" b="0" dirty="0" smtClean="0">
                <a:solidFill>
                  <a:srgbClr val="FF6600"/>
                </a:solidFill>
                <a:latin typeface="+mn-lt"/>
                <a:cs typeface="Symbol" charset="2"/>
              </a:rPr>
              <a:t>orange box</a:t>
            </a:r>
            <a:r>
              <a:rPr lang="en-US" sz="1800" b="0" dirty="0" smtClean="0">
                <a:latin typeface="+mn-lt"/>
                <a:cs typeface="Symbol" charset="2"/>
              </a:rPr>
              <a:t>), compute the misorientation (</a:t>
            </a:r>
            <a:r>
              <a:rPr lang="en-US" sz="1800" b="0" i="1" dirty="0" err="1" smtClean="0">
                <a:latin typeface="Symbol" charset="2"/>
                <a:cs typeface="Symbol" charset="2"/>
              </a:rPr>
              <a:t>q</a:t>
            </a:r>
            <a:r>
              <a:rPr lang="en-US" sz="1800" b="0" dirty="0" smtClean="0">
                <a:latin typeface="+mn-lt"/>
                <a:cs typeface="Symbol" charset="2"/>
              </a:rPr>
              <a:t>, angle only, </a:t>
            </a:r>
            <a:r>
              <a:rPr lang="en-US" sz="1800" b="0" dirty="0" smtClean="0">
                <a:solidFill>
                  <a:srgbClr val="660066"/>
                </a:solidFill>
                <a:latin typeface="+mn-lt"/>
                <a:cs typeface="Symbol" charset="2"/>
              </a:rPr>
              <a:t>purple arrows</a:t>
            </a:r>
            <a:r>
              <a:rPr lang="en-US" sz="1800" b="0" dirty="0" smtClean="0">
                <a:latin typeface="+mn-lt"/>
                <a:cs typeface="Symbol" charset="2"/>
              </a:rPr>
              <a:t>) for each nearest neighbor (26 in 3D).  </a:t>
            </a:r>
          </a:p>
          <a:p>
            <a:r>
              <a:rPr lang="en-US" sz="1800" dirty="0" smtClean="0">
                <a:latin typeface="+mn-lt"/>
                <a:cs typeface="Symbol" charset="2"/>
              </a:rPr>
              <a:t>• For all values &lt; chosen threshold (</a:t>
            </a:r>
            <a:r>
              <a:rPr lang="en-US" sz="1800" i="1" dirty="0" err="1" smtClean="0">
                <a:latin typeface="Symbol" charset="2"/>
                <a:cs typeface="Symbol" charset="2"/>
              </a:rPr>
              <a:t>y</a:t>
            </a:r>
            <a:r>
              <a:rPr lang="en-US" sz="1800" dirty="0" smtClean="0">
                <a:latin typeface="+mn-lt"/>
                <a:cs typeface="Symbol" charset="2"/>
              </a:rPr>
              <a:t>, say, = 5°) compute an average value.</a:t>
            </a:r>
          </a:p>
          <a:p>
            <a:r>
              <a:rPr lang="en-US" sz="1800" b="0" dirty="0" smtClean="0">
                <a:latin typeface="+mn-lt"/>
                <a:cs typeface="Symbol" charset="2"/>
              </a:rPr>
              <a:t>• Use of a threshold eliminates </a:t>
            </a:r>
            <a:r>
              <a:rPr lang="en-US" sz="1800" dirty="0" smtClean="0">
                <a:latin typeface="+mn-lt"/>
                <a:cs typeface="Symbol" charset="2"/>
              </a:rPr>
              <a:t>any contribution from high angle boundaries.</a:t>
            </a:r>
          </a:p>
          <a:p>
            <a:r>
              <a:rPr lang="en-US" sz="1800" b="0" dirty="0" smtClean="0">
                <a:latin typeface="+mn-lt"/>
                <a:cs typeface="Symbol" charset="2"/>
              </a:rPr>
              <a:t>High values indicate orientation gradients, obviously, which are closely related to GND.</a:t>
            </a:r>
          </a:p>
          <a:p>
            <a:r>
              <a:rPr lang="en-US" sz="1800" dirty="0" smtClean="0">
                <a:cs typeface="Symbol" charset="2"/>
              </a:rPr>
              <a:t>• Averaged over a grain gives Grain Ave. Misorientation (GAM)</a:t>
            </a:r>
            <a:endParaRPr lang="en-US" sz="1800" b="0" dirty="0" smtClean="0">
              <a:latin typeface="+mn-lt"/>
            </a:endParaRPr>
          </a:p>
        </p:txBody>
      </p:sp>
      <p:graphicFrame>
        <p:nvGraphicFramePr>
          <p:cNvPr id="12" name="Object 11"/>
          <p:cNvGraphicFramePr>
            <a:graphicFrameLocks noChangeAspect="1"/>
          </p:cNvGraphicFramePr>
          <p:nvPr/>
        </p:nvGraphicFramePr>
        <p:xfrm>
          <a:off x="3962400" y="4191000"/>
          <a:ext cx="4681331" cy="685800"/>
        </p:xfrm>
        <a:graphic>
          <a:graphicData uri="http://schemas.openxmlformats.org/presentationml/2006/ole">
            <mc:AlternateContent xmlns:mc="http://schemas.openxmlformats.org/markup-compatibility/2006">
              <mc:Choice xmlns:v="urn:schemas-microsoft-com:vml" Requires="v">
                <p:oleObj spid="_x0000_s105479" name="Equation" r:id="rId3" imgW="1993900" imgH="292100" progId="Equation.3">
                  <p:embed/>
                </p:oleObj>
              </mc:Choice>
              <mc:Fallback>
                <p:oleObj name="Equation" r:id="rId3" imgW="1993900" imgH="292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191000"/>
                        <a:ext cx="4681331" cy="685800"/>
                      </a:xfrm>
                      <a:prstGeom prst="rect">
                        <a:avLst/>
                      </a:prstGeom>
                      <a:solidFill>
                        <a:schemeClr val="bg1"/>
                      </a:solidFill>
                    </p:spPr>
                  </p:pic>
                </p:oleObj>
              </mc:Fallback>
            </mc:AlternateContent>
          </a:graphicData>
        </a:graphic>
      </p:graphicFrame>
      <p:sp>
        <p:nvSpPr>
          <p:cNvPr id="14" name="TextBox 13"/>
          <p:cNvSpPr txBox="1"/>
          <p:nvPr/>
        </p:nvSpPr>
        <p:spPr>
          <a:xfrm>
            <a:off x="4711700" y="1688068"/>
            <a:ext cx="1083086" cy="369332"/>
          </a:xfrm>
          <a:prstGeom prst="rect">
            <a:avLst/>
          </a:prstGeom>
          <a:noFill/>
        </p:spPr>
        <p:txBody>
          <a:bodyPr wrap="none" rtlCol="0">
            <a:spAutoFit/>
          </a:bodyPr>
          <a:lstStyle/>
          <a:p>
            <a:r>
              <a:rPr lang="en-US" sz="1800" dirty="0" smtClean="0"/>
              <a:t>neighbor</a:t>
            </a:r>
            <a:endParaRPr lang="en-US" sz="1800" dirty="0"/>
          </a:p>
        </p:txBody>
      </p:sp>
      <p:sp>
        <p:nvSpPr>
          <p:cNvPr id="15" name="TextBox 14"/>
          <p:cNvSpPr txBox="1"/>
          <p:nvPr/>
        </p:nvSpPr>
        <p:spPr>
          <a:xfrm>
            <a:off x="3733800" y="2373868"/>
            <a:ext cx="1083086" cy="369332"/>
          </a:xfrm>
          <a:prstGeom prst="rect">
            <a:avLst/>
          </a:prstGeom>
          <a:noFill/>
        </p:spPr>
        <p:txBody>
          <a:bodyPr wrap="none" rtlCol="0">
            <a:spAutoFit/>
          </a:bodyPr>
          <a:lstStyle/>
          <a:p>
            <a:r>
              <a:rPr lang="en-US" sz="1800" dirty="0" smtClean="0"/>
              <a:t>neighbor</a:t>
            </a:r>
            <a:endParaRPr lang="en-US" sz="1800" dirty="0"/>
          </a:p>
        </p:txBody>
      </p:sp>
      <p:sp>
        <p:nvSpPr>
          <p:cNvPr id="16" name="TextBox 15"/>
          <p:cNvSpPr txBox="1"/>
          <p:nvPr/>
        </p:nvSpPr>
        <p:spPr>
          <a:xfrm>
            <a:off x="5546314" y="2742168"/>
            <a:ext cx="1083086" cy="369332"/>
          </a:xfrm>
          <a:prstGeom prst="rect">
            <a:avLst/>
          </a:prstGeom>
          <a:noFill/>
        </p:spPr>
        <p:txBody>
          <a:bodyPr wrap="none" rtlCol="0">
            <a:spAutoFit/>
          </a:bodyPr>
          <a:lstStyle/>
          <a:p>
            <a:r>
              <a:rPr lang="en-US" sz="1800" dirty="0" smtClean="0"/>
              <a:t>neighbor</a:t>
            </a:r>
            <a:endParaRPr lang="en-US" sz="1800" dirty="0"/>
          </a:p>
        </p:txBody>
      </p:sp>
      <p:sp>
        <p:nvSpPr>
          <p:cNvPr id="17" name="TextBox 16"/>
          <p:cNvSpPr txBox="1"/>
          <p:nvPr/>
        </p:nvSpPr>
        <p:spPr>
          <a:xfrm>
            <a:off x="4724400" y="3364468"/>
            <a:ext cx="1083086" cy="369332"/>
          </a:xfrm>
          <a:prstGeom prst="rect">
            <a:avLst/>
          </a:prstGeom>
          <a:noFill/>
        </p:spPr>
        <p:txBody>
          <a:bodyPr wrap="none" rtlCol="0">
            <a:spAutoFit/>
          </a:bodyPr>
          <a:lstStyle/>
          <a:p>
            <a:r>
              <a:rPr lang="en-US" sz="1800" dirty="0" smtClean="0"/>
              <a:t>neighbor</a:t>
            </a:r>
            <a:endParaRPr lang="en-US" sz="1800" dirty="0"/>
          </a:p>
        </p:txBody>
      </p:sp>
      <p:sp>
        <p:nvSpPr>
          <p:cNvPr id="18" name="TextBox 17"/>
          <p:cNvSpPr txBox="1"/>
          <p:nvPr/>
        </p:nvSpPr>
        <p:spPr>
          <a:xfrm>
            <a:off x="833955" y="6320138"/>
            <a:ext cx="7928204" cy="369332"/>
          </a:xfrm>
          <a:prstGeom prst="rect">
            <a:avLst/>
          </a:prstGeom>
          <a:noFill/>
        </p:spPr>
        <p:txBody>
          <a:bodyPr wrap="square" rtlCol="0">
            <a:spAutoFit/>
          </a:bodyPr>
          <a:lstStyle/>
          <a:p>
            <a:r>
              <a:rPr lang="en-US" b="1" dirty="0" smtClean="0"/>
              <a:t>Why is KAM important?  Nucleation of </a:t>
            </a:r>
            <a:r>
              <a:rPr lang="en-US" b="1" dirty="0" err="1" smtClean="0"/>
              <a:t>recrystallization</a:t>
            </a:r>
            <a:r>
              <a:rPr lang="en-US" b="1" dirty="0" smtClean="0"/>
              <a:t>, e.g.</a:t>
            </a:r>
            <a:endParaRPr lang="en-US" b="1" dirty="0"/>
          </a:p>
        </p:txBody>
      </p:sp>
      <p:sp>
        <p:nvSpPr>
          <p:cNvPr id="19" name="Rectangle 18"/>
          <p:cNvSpPr/>
          <p:nvPr/>
        </p:nvSpPr>
        <p:spPr>
          <a:xfrm>
            <a:off x="4041648" y="977205"/>
            <a:ext cx="4572000" cy="461665"/>
          </a:xfrm>
          <a:prstGeom prst="rect">
            <a:avLst/>
          </a:prstGeom>
        </p:spPr>
        <p:txBody>
          <a:bodyPr>
            <a:spAutoFit/>
          </a:bodyPr>
          <a:lstStyle/>
          <a:p>
            <a:pPr algn="ctr"/>
            <a:r>
              <a:rPr lang="en-US" altLang="ja-JP" sz="2400" i="1" dirty="0">
                <a:latin typeface="Times" charset="0"/>
              </a:rPr>
              <a:t>∆g </a:t>
            </a:r>
            <a:r>
              <a:rPr lang="en-US" altLang="ja-JP" sz="2400" i="1" dirty="0" smtClean="0">
                <a:latin typeface="Times" charset="0"/>
              </a:rPr>
              <a:t>= </a:t>
            </a:r>
            <a:r>
              <a:rPr lang="en-US" altLang="ja-JP" sz="2400" dirty="0" smtClean="0">
                <a:latin typeface="Times" charset="0"/>
              </a:rPr>
              <a:t>{</a:t>
            </a:r>
            <a:r>
              <a:rPr lang="en-US" altLang="ja-JP" sz="2400" i="1" dirty="0" err="1" smtClean="0">
                <a:latin typeface="Times" charset="0"/>
              </a:rPr>
              <a:t>O</a:t>
            </a:r>
            <a:r>
              <a:rPr lang="en-US" altLang="ja-JP" sz="2400" baseline="-25000" dirty="0" err="1" smtClean="0">
                <a:latin typeface="Times" charset="0"/>
              </a:rPr>
              <a:t>c</a:t>
            </a:r>
            <a:r>
              <a:rPr lang="en-US" altLang="ja-JP" sz="2400" dirty="0" smtClean="0">
                <a:latin typeface="Times" charset="0"/>
              </a:rPr>
              <a:t>}</a:t>
            </a:r>
            <a:r>
              <a:rPr lang="en-US" altLang="ja-JP" sz="2400" i="1" dirty="0" smtClean="0">
                <a:latin typeface="Times" charset="0"/>
              </a:rPr>
              <a:t>g</a:t>
            </a:r>
            <a:r>
              <a:rPr lang="en-US" altLang="ja-JP" sz="2400" baseline="-25000" dirty="0" smtClean="0">
                <a:latin typeface="Times" charset="0"/>
              </a:rPr>
              <a:t>B</a:t>
            </a:r>
            <a:r>
              <a:rPr lang="en-US" altLang="ja-JP" sz="2400" i="1" dirty="0" smtClean="0">
                <a:latin typeface="Times" charset="0"/>
              </a:rPr>
              <a:t>g</a:t>
            </a:r>
            <a:r>
              <a:rPr lang="en-US" altLang="ja-JP" sz="2400" baseline="-25000" dirty="0" smtClean="0">
                <a:latin typeface="Times" charset="0"/>
              </a:rPr>
              <a:t>A</a:t>
            </a:r>
            <a:r>
              <a:rPr lang="en-US" altLang="ja-JP" sz="2400" baseline="30000" dirty="0">
                <a:latin typeface="Times" charset="0"/>
              </a:rPr>
              <a:t>-</a:t>
            </a:r>
            <a:r>
              <a:rPr lang="en-US" altLang="ja-JP" sz="2400" baseline="30000" dirty="0" smtClean="0">
                <a:latin typeface="Times" charset="0"/>
              </a:rPr>
              <a:t>1</a:t>
            </a:r>
            <a:r>
              <a:rPr lang="en-US" altLang="ja-JP" sz="2400" dirty="0">
                <a:latin typeface="Times" charset="0"/>
              </a:rPr>
              <a:t>{</a:t>
            </a:r>
            <a:r>
              <a:rPr lang="en-US" altLang="ja-JP" sz="2400" i="1" dirty="0" err="1" smtClean="0">
                <a:latin typeface="Times" charset="0"/>
              </a:rPr>
              <a:t>O</a:t>
            </a:r>
            <a:r>
              <a:rPr lang="en-US" altLang="ja-JP" sz="2400" baseline="-25000" dirty="0" err="1" smtClean="0">
                <a:latin typeface="Times" charset="0"/>
              </a:rPr>
              <a:t>c</a:t>
            </a:r>
            <a:r>
              <a:rPr lang="en-US" altLang="ja-JP" sz="2400" dirty="0" smtClean="0">
                <a:latin typeface="Times" charset="0"/>
              </a:rPr>
              <a:t>}</a:t>
            </a:r>
            <a:endParaRPr lang="ja-JP" altLang="en-US" sz="2400" dirty="0"/>
          </a:p>
        </p:txBody>
      </p:sp>
    </p:spTree>
    <p:extLst>
      <p:ext uri="{BB962C8B-B14F-4D97-AF65-F5344CB8AC3E}">
        <p14:creationId xmlns:p14="http://schemas.microsoft.com/office/powerpoint/2010/main" val="37885715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13648" y="6136210"/>
            <a:ext cx="457200" cy="476250"/>
          </a:xfrm>
          <a:prstGeom prst="rect">
            <a:avLst/>
          </a:prstGeom>
        </p:spPr>
        <p:txBody>
          <a:bodyPr/>
          <a:lstStyle/>
          <a:p>
            <a:pPr>
              <a:defRPr/>
            </a:pPr>
            <a:fld id="{17B784A2-34E5-BD4C-B2BF-B9DB772826FC}" type="slidenum">
              <a:rPr lang="en-US" sz="1400" smtClean="0"/>
              <a:pPr>
                <a:defRPr/>
              </a:pPr>
              <a:t>46</a:t>
            </a:fld>
            <a:endParaRPr lang="en-US" sz="1400"/>
          </a:p>
        </p:txBody>
      </p:sp>
      <p:graphicFrame>
        <p:nvGraphicFramePr>
          <p:cNvPr id="4" name="Group 4"/>
          <p:cNvGraphicFramePr>
            <a:graphicFrameLocks noGrp="1"/>
          </p:cNvGraphicFramePr>
          <p:nvPr>
            <p:extLst>
              <p:ext uri="{D42A27DB-BD31-4B8C-83A1-F6EECF244321}">
                <p14:modId xmlns:p14="http://schemas.microsoft.com/office/powerpoint/2010/main" val="1053747919"/>
              </p:ext>
            </p:extLst>
          </p:nvPr>
        </p:nvGraphicFramePr>
        <p:xfrm>
          <a:off x="4038600" y="1676400"/>
          <a:ext cx="4648199" cy="4343400"/>
        </p:xfrm>
        <a:graphic>
          <a:graphicData uri="http://schemas.openxmlformats.org/drawingml/2006/table">
            <a:tbl>
              <a:tblPr/>
              <a:tblGrid>
                <a:gridCol w="775569"/>
                <a:gridCol w="773831"/>
                <a:gridCol w="775569"/>
                <a:gridCol w="773830"/>
                <a:gridCol w="775569"/>
                <a:gridCol w="773831"/>
              </a:tblGrid>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8D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C4853"/>
                    </a:solidFill>
                  </a:tcPr>
                </a:tc>
              </a:tr>
              <a:tr h="721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D46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8D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C485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A6D7D"/>
                    </a:solidFill>
                  </a:tcPr>
                </a:tc>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D46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8D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C485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A6D7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A6D7D"/>
                    </a:solidFill>
                  </a:tcPr>
                </a:tc>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8D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C485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C485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A6D7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r>
              <a:tr h="721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8D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A6D7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EC3D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C485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7EC3D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sp>
        <p:nvSpPr>
          <p:cNvPr id="5" name="Text Box 7"/>
          <p:cNvSpPr txBox="1">
            <a:spLocks noChangeArrowheads="1"/>
          </p:cNvSpPr>
          <p:nvPr/>
        </p:nvSpPr>
        <p:spPr bwMode="auto">
          <a:xfrm>
            <a:off x="152401" y="141069"/>
            <a:ext cx="8915400" cy="707886"/>
          </a:xfrm>
          <a:prstGeom prst="rect">
            <a:avLst/>
          </a:prstGeom>
          <a:noFill/>
          <a:ln w="9525">
            <a:noFill/>
            <a:miter lim="800000"/>
            <a:headEnd/>
            <a:tailEnd/>
          </a:ln>
          <a:effectLst/>
        </p:spPr>
        <p:txBody>
          <a:bodyPr wrap="square">
            <a:prstTxWarp prst="textNoShape">
              <a:avLst/>
            </a:prstTxWarp>
            <a:spAutoFit/>
          </a:bodyPr>
          <a:lstStyle/>
          <a:p>
            <a:pPr algn="ctr"/>
            <a:r>
              <a:rPr lang="en-US" sz="4000" dirty="0" smtClean="0">
                <a:solidFill>
                  <a:srgbClr val="0000D1"/>
                </a:solidFill>
                <a:latin typeface="+mj-lt"/>
              </a:rPr>
              <a:t>Intra-Granular Misorientation (IGM)</a:t>
            </a:r>
            <a:endParaRPr lang="en-US" sz="4000" dirty="0">
              <a:solidFill>
                <a:srgbClr val="0000D1"/>
              </a:solidFill>
              <a:latin typeface="+mj-lt"/>
            </a:endParaRPr>
          </a:p>
        </p:txBody>
      </p:sp>
      <p:sp>
        <p:nvSpPr>
          <p:cNvPr id="11" name="TextBox 10"/>
          <p:cNvSpPr txBox="1"/>
          <p:nvPr/>
        </p:nvSpPr>
        <p:spPr>
          <a:xfrm>
            <a:off x="450323" y="1343579"/>
            <a:ext cx="3486676" cy="4801315"/>
          </a:xfrm>
          <a:prstGeom prst="rect">
            <a:avLst/>
          </a:prstGeom>
          <a:noFill/>
        </p:spPr>
        <p:txBody>
          <a:bodyPr wrap="square" rtlCol="0">
            <a:spAutoFit/>
          </a:bodyPr>
          <a:lstStyle/>
          <a:p>
            <a:r>
              <a:rPr lang="en-US" sz="1800" b="0" dirty="0" smtClean="0">
                <a:latin typeface="+mn-lt"/>
                <a:cs typeface="Symbol" charset="2"/>
              </a:rPr>
              <a:t>• </a:t>
            </a:r>
            <a:r>
              <a:rPr lang="en-US" sz="1800" dirty="0">
                <a:cs typeface="Symbol" charset="2"/>
              </a:rPr>
              <a:t>For all </a:t>
            </a:r>
            <a:r>
              <a:rPr lang="en-US" sz="1800" dirty="0" smtClean="0">
                <a:cs typeface="Symbol" charset="2"/>
              </a:rPr>
              <a:t>points in a given grain </a:t>
            </a:r>
            <a:r>
              <a:rPr lang="en-US" sz="1800" dirty="0">
                <a:cs typeface="Symbol" charset="2"/>
              </a:rPr>
              <a:t>compute an average </a:t>
            </a:r>
            <a:r>
              <a:rPr lang="en-US" sz="1800" dirty="0" smtClean="0">
                <a:cs typeface="Symbol" charset="2"/>
              </a:rPr>
              <a:t>value, </a:t>
            </a:r>
            <a:r>
              <a:rPr lang="en-US" sz="1800" dirty="0" err="1" smtClean="0">
                <a:cs typeface="Symbol" charset="2"/>
              </a:rPr>
              <a:t>g</a:t>
            </a:r>
            <a:r>
              <a:rPr lang="en-US" sz="1800" baseline="-25000" dirty="0" err="1" smtClean="0">
                <a:cs typeface="Symbol" charset="2"/>
              </a:rPr>
              <a:t>GrainAverage</a:t>
            </a:r>
            <a:r>
              <a:rPr lang="en-US" sz="1800" dirty="0" smtClean="0">
                <a:cs typeface="Symbol" charset="2"/>
              </a:rPr>
              <a:t>.</a:t>
            </a:r>
            <a:endParaRPr lang="en-US" sz="1800" dirty="0">
              <a:cs typeface="Symbol" charset="2"/>
            </a:endParaRPr>
          </a:p>
          <a:p>
            <a:r>
              <a:rPr lang="en-US" sz="1800" dirty="0" smtClean="0">
                <a:cs typeface="Symbol" charset="2"/>
              </a:rPr>
              <a:t>• </a:t>
            </a:r>
            <a:r>
              <a:rPr lang="en-US" sz="1800" b="0" dirty="0" smtClean="0">
                <a:latin typeface="+mn-lt"/>
                <a:cs typeface="Symbol" charset="2"/>
              </a:rPr>
              <a:t>For each point, compute the misorientation (</a:t>
            </a:r>
            <a:r>
              <a:rPr lang="en-US" sz="1800" b="0" i="1" dirty="0" smtClean="0">
                <a:latin typeface="Symbol" charset="2"/>
                <a:cs typeface="Symbol" charset="2"/>
              </a:rPr>
              <a:t>q</a:t>
            </a:r>
            <a:r>
              <a:rPr lang="en-US" sz="1800" b="0" dirty="0" smtClean="0">
                <a:latin typeface="+mn-lt"/>
                <a:cs typeface="Symbol" charset="2"/>
              </a:rPr>
              <a:t>, angle only) with the average orientation.</a:t>
            </a:r>
          </a:p>
          <a:p>
            <a:r>
              <a:rPr lang="en-US" sz="1800" dirty="0" smtClean="0">
                <a:latin typeface="+mn-lt"/>
                <a:cs typeface="Symbol" charset="2"/>
              </a:rPr>
              <a:t>• </a:t>
            </a:r>
            <a:r>
              <a:rPr lang="en-US" sz="1800" b="0" dirty="0" smtClean="0">
                <a:latin typeface="+mn-lt"/>
                <a:cs typeface="Symbol" charset="2"/>
              </a:rPr>
              <a:t>High values indicate large differences from the grain averaged orientation.</a:t>
            </a:r>
          </a:p>
          <a:p>
            <a:r>
              <a:rPr lang="en-US" sz="1800" dirty="0" smtClean="0">
                <a:cs typeface="Symbol" charset="2"/>
              </a:rPr>
              <a:t>• Variation from dark (large IGM) to light (small IGM) shows the idea.</a:t>
            </a:r>
            <a:endParaRPr lang="en-US" sz="1800" b="0" dirty="0" smtClean="0">
              <a:latin typeface="+mn-lt"/>
              <a:cs typeface="Symbol" charset="2"/>
            </a:endParaRPr>
          </a:p>
          <a:p>
            <a:r>
              <a:rPr lang="en-US" sz="1800" dirty="0" smtClean="0">
                <a:cs typeface="Symbol" charset="2"/>
              </a:rPr>
              <a:t>• Sometimes called the Grain Reference Deviation (GRD).</a:t>
            </a:r>
          </a:p>
          <a:p>
            <a:r>
              <a:rPr lang="en-US" sz="1800" b="0" dirty="0" smtClean="0">
                <a:latin typeface="+mn-lt"/>
                <a:cs typeface="Symbol" charset="2"/>
              </a:rPr>
              <a:t>•  When averaged over the grain, one obtains the Grain Orientation Spread (GOS).</a:t>
            </a:r>
            <a:endParaRPr lang="en-US" sz="1800" b="0" dirty="0" smtClean="0">
              <a:latin typeface="+mn-lt"/>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849568520"/>
              </p:ext>
            </p:extLst>
          </p:nvPr>
        </p:nvGraphicFramePr>
        <p:xfrm>
          <a:off x="4206748" y="5718472"/>
          <a:ext cx="4294188" cy="627063"/>
        </p:xfrm>
        <a:graphic>
          <a:graphicData uri="http://schemas.openxmlformats.org/presentationml/2006/ole">
            <mc:AlternateContent xmlns:mc="http://schemas.openxmlformats.org/markup-compatibility/2006">
              <mc:Choice xmlns:v="urn:schemas-microsoft-com:vml" Requires="v">
                <p:oleObj spid="_x0000_s106503" name="Equation" r:id="rId3" imgW="1828800" imgH="266700" progId="Equation.3">
                  <p:embed/>
                </p:oleObj>
              </mc:Choice>
              <mc:Fallback>
                <p:oleObj name="Equation" r:id="rId3" imgW="1828800" imgH="266700" progId="Equation.3">
                  <p:embed/>
                  <p:pic>
                    <p:nvPicPr>
                      <p:cNvPr id="0" name=""/>
                      <p:cNvPicPr>
                        <a:picLocks noChangeAspect="1" noChangeArrowheads="1"/>
                      </p:cNvPicPr>
                      <p:nvPr/>
                    </p:nvPicPr>
                    <p:blipFill>
                      <a:blip r:embed="rId4"/>
                      <a:srcRect/>
                      <a:stretch>
                        <a:fillRect/>
                      </a:stretch>
                    </p:blipFill>
                    <p:spPr bwMode="auto">
                      <a:xfrm>
                        <a:off x="4206748" y="5718472"/>
                        <a:ext cx="4294188" cy="627063"/>
                      </a:xfrm>
                      <a:prstGeom prst="rect">
                        <a:avLst/>
                      </a:prstGeom>
                      <a:solidFill>
                        <a:schemeClr val="bg1"/>
                      </a:solidFill>
                    </p:spPr>
                  </p:pic>
                </p:oleObj>
              </mc:Fallback>
            </mc:AlternateContent>
          </a:graphicData>
        </a:graphic>
      </p:graphicFrame>
      <p:sp>
        <p:nvSpPr>
          <p:cNvPr id="18" name="TextBox 17"/>
          <p:cNvSpPr txBox="1"/>
          <p:nvPr/>
        </p:nvSpPr>
        <p:spPr>
          <a:xfrm>
            <a:off x="253989" y="6349769"/>
            <a:ext cx="7791992" cy="369332"/>
          </a:xfrm>
          <a:prstGeom prst="rect">
            <a:avLst/>
          </a:prstGeom>
          <a:noFill/>
        </p:spPr>
        <p:txBody>
          <a:bodyPr wrap="none" rtlCol="0">
            <a:spAutoFit/>
          </a:bodyPr>
          <a:lstStyle/>
          <a:p>
            <a:r>
              <a:rPr lang="en-US" b="1" dirty="0" smtClean="0"/>
              <a:t>Why is IGM important?  Long range orientation gradients, for example</a:t>
            </a:r>
            <a:endParaRPr lang="en-US" b="1" dirty="0"/>
          </a:p>
        </p:txBody>
      </p:sp>
      <p:sp>
        <p:nvSpPr>
          <p:cNvPr id="13" name="Rectangle 12"/>
          <p:cNvSpPr/>
          <p:nvPr/>
        </p:nvSpPr>
        <p:spPr>
          <a:xfrm>
            <a:off x="4041648" y="1002605"/>
            <a:ext cx="4572000" cy="461665"/>
          </a:xfrm>
          <a:prstGeom prst="rect">
            <a:avLst/>
          </a:prstGeom>
        </p:spPr>
        <p:txBody>
          <a:bodyPr>
            <a:spAutoFit/>
          </a:bodyPr>
          <a:lstStyle/>
          <a:p>
            <a:pPr algn="ctr"/>
            <a:r>
              <a:rPr lang="en-US" altLang="ja-JP" sz="2400" i="1" dirty="0">
                <a:latin typeface="Times" charset="0"/>
              </a:rPr>
              <a:t>∆g </a:t>
            </a:r>
            <a:r>
              <a:rPr lang="en-US" altLang="ja-JP" sz="2400" i="1" dirty="0" smtClean="0">
                <a:latin typeface="Times" charset="0"/>
              </a:rPr>
              <a:t>= </a:t>
            </a:r>
            <a:r>
              <a:rPr lang="en-US" altLang="ja-JP" sz="2400" dirty="0" smtClean="0">
                <a:latin typeface="Times" charset="0"/>
              </a:rPr>
              <a:t>{</a:t>
            </a:r>
            <a:r>
              <a:rPr lang="en-US" altLang="ja-JP" sz="2400" i="1" dirty="0" err="1" smtClean="0">
                <a:latin typeface="Times" charset="0"/>
              </a:rPr>
              <a:t>O</a:t>
            </a:r>
            <a:r>
              <a:rPr lang="en-US" altLang="ja-JP" sz="2400" baseline="-25000" dirty="0" err="1" smtClean="0">
                <a:latin typeface="Times" charset="0"/>
              </a:rPr>
              <a:t>c</a:t>
            </a:r>
            <a:r>
              <a:rPr lang="en-US" altLang="ja-JP" sz="2400" dirty="0" smtClean="0">
                <a:latin typeface="Times" charset="0"/>
              </a:rPr>
              <a:t>}</a:t>
            </a:r>
            <a:r>
              <a:rPr lang="en-US" altLang="ja-JP" sz="2400" i="1" dirty="0" smtClean="0">
                <a:latin typeface="Times" charset="0"/>
              </a:rPr>
              <a:t>g</a:t>
            </a:r>
            <a:r>
              <a:rPr lang="en-US" altLang="ja-JP" sz="2400" baseline="-25000" dirty="0" smtClean="0">
                <a:latin typeface="Times" charset="0"/>
              </a:rPr>
              <a:t>B</a:t>
            </a:r>
            <a:r>
              <a:rPr lang="en-US" altLang="ja-JP" sz="2400" i="1" dirty="0" smtClean="0">
                <a:latin typeface="Times" charset="0"/>
              </a:rPr>
              <a:t>g</a:t>
            </a:r>
            <a:r>
              <a:rPr lang="en-US" altLang="ja-JP" sz="2400" baseline="-25000" dirty="0" smtClean="0">
                <a:latin typeface="Times" charset="0"/>
              </a:rPr>
              <a:t>A</a:t>
            </a:r>
            <a:r>
              <a:rPr lang="en-US" altLang="ja-JP" sz="2400" baseline="30000" dirty="0">
                <a:latin typeface="Times" charset="0"/>
              </a:rPr>
              <a:t>-</a:t>
            </a:r>
            <a:r>
              <a:rPr lang="en-US" altLang="ja-JP" sz="2400" baseline="30000" dirty="0" smtClean="0">
                <a:latin typeface="Times" charset="0"/>
              </a:rPr>
              <a:t>1</a:t>
            </a:r>
            <a:r>
              <a:rPr lang="en-US" altLang="ja-JP" sz="2400" dirty="0">
                <a:latin typeface="Times" charset="0"/>
              </a:rPr>
              <a:t>{</a:t>
            </a:r>
            <a:r>
              <a:rPr lang="en-US" altLang="ja-JP" sz="2400" i="1" dirty="0" err="1" smtClean="0">
                <a:latin typeface="Times" charset="0"/>
              </a:rPr>
              <a:t>O</a:t>
            </a:r>
            <a:r>
              <a:rPr lang="en-US" altLang="ja-JP" sz="2400" baseline="-25000" dirty="0" err="1" smtClean="0">
                <a:latin typeface="Times" charset="0"/>
              </a:rPr>
              <a:t>c</a:t>
            </a:r>
            <a:r>
              <a:rPr lang="en-US" altLang="ja-JP" sz="2400" dirty="0" smtClean="0">
                <a:latin typeface="Times" charset="0"/>
              </a:rPr>
              <a:t>}</a:t>
            </a:r>
            <a:endParaRPr lang="ja-JP" altLang="en-US" sz="2400" dirty="0"/>
          </a:p>
        </p:txBody>
      </p:sp>
    </p:spTree>
    <p:extLst>
      <p:ext uri="{BB962C8B-B14F-4D97-AF65-F5344CB8AC3E}">
        <p14:creationId xmlns:p14="http://schemas.microsoft.com/office/powerpoint/2010/main" val="1904002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6"/>
          <p:cNvSpPr>
            <a:spLocks noGrp="1"/>
          </p:cNvSpPr>
          <p:nvPr>
            <p:ph type="sldNum" sz="quarter" idx="4294967295"/>
          </p:nvPr>
        </p:nvSpPr>
        <p:spPr>
          <a:xfrm>
            <a:off x="0" y="0"/>
            <a:ext cx="533400" cy="304800"/>
          </a:xfrm>
          <a:prstGeom prst="rect">
            <a:avLst/>
          </a:prstGeom>
        </p:spPr>
        <p:txBody>
          <a:bodyPr/>
          <a:lstStyle/>
          <a:p>
            <a:fld id="{97A8A737-098D-6B4F-B14F-331705EB435C}" type="slidenum">
              <a:rPr lang="en-US"/>
              <a:pPr/>
              <a:t>47</a:t>
            </a:fld>
            <a:endParaRPr lang="en-US"/>
          </a:p>
        </p:txBody>
      </p:sp>
      <p:sp>
        <p:nvSpPr>
          <p:cNvPr id="540674" name="Rectangle 2"/>
          <p:cNvSpPr>
            <a:spLocks noGrp="1" noChangeArrowheads="1"/>
          </p:cNvSpPr>
          <p:nvPr>
            <p:ph type="title"/>
          </p:nvPr>
        </p:nvSpPr>
        <p:spPr>
          <a:xfrm>
            <a:off x="740700" y="95700"/>
            <a:ext cx="5181600" cy="913581"/>
          </a:xfrm>
        </p:spPr>
        <p:txBody>
          <a:bodyPr/>
          <a:lstStyle/>
          <a:p>
            <a:r>
              <a:rPr lang="en-US" b="1" dirty="0">
                <a:solidFill>
                  <a:srgbClr val="000090"/>
                </a:solidFill>
              </a:rPr>
              <a:t>GOS and GAM</a:t>
            </a:r>
          </a:p>
        </p:txBody>
      </p:sp>
      <p:pic>
        <p:nvPicPr>
          <p:cNvPr id="540675" name="Picture 3" descr="full_gam"/>
          <p:cNvPicPr>
            <a:picLocks noGrp="1" noChangeAspect="1" noChangeArrowheads="1"/>
          </p:cNvPicPr>
          <p:nvPr>
            <p:ph sz="half" idx="1"/>
          </p:nvPr>
        </p:nvPicPr>
        <p:blipFill>
          <a:blip r:embed="rId4"/>
          <a:srcRect/>
          <a:stretch>
            <a:fillRect/>
          </a:stretch>
        </p:blipFill>
        <p:spPr>
          <a:xfrm>
            <a:off x="457200" y="1984375"/>
            <a:ext cx="4032250" cy="3757613"/>
          </a:xfrm>
        </p:spPr>
      </p:pic>
      <p:pic>
        <p:nvPicPr>
          <p:cNvPr id="540676" name="Picture 4" descr="full_gos"/>
          <p:cNvPicPr>
            <a:picLocks noGrp="1" noChangeAspect="1" noChangeArrowheads="1"/>
          </p:cNvPicPr>
          <p:nvPr>
            <p:ph sz="half" idx="2"/>
          </p:nvPr>
        </p:nvPicPr>
        <p:blipFill>
          <a:blip r:embed="rId5"/>
          <a:srcRect/>
          <a:stretch>
            <a:fillRect/>
          </a:stretch>
        </p:blipFill>
        <p:spPr>
          <a:xfrm>
            <a:off x="4654550" y="1984375"/>
            <a:ext cx="4032250" cy="3757613"/>
          </a:xfrm>
        </p:spPr>
      </p:pic>
      <p:sp>
        <p:nvSpPr>
          <p:cNvPr id="540678" name="Text Box 6"/>
          <p:cNvSpPr txBox="1">
            <a:spLocks noChangeArrowheads="1"/>
          </p:cNvSpPr>
          <p:nvPr/>
        </p:nvSpPr>
        <p:spPr bwMode="auto">
          <a:xfrm>
            <a:off x="609600" y="5791200"/>
            <a:ext cx="3432175" cy="915988"/>
          </a:xfrm>
          <a:prstGeom prst="rect">
            <a:avLst/>
          </a:prstGeom>
          <a:solidFill>
            <a:schemeClr val="bg1"/>
          </a:solidFill>
          <a:ln w="9525">
            <a:noFill/>
            <a:miter lim="800000"/>
            <a:headEnd/>
            <a:tailEnd/>
          </a:ln>
          <a:effectLst/>
        </p:spPr>
        <p:txBody>
          <a:bodyPr wrap="none">
            <a:prstTxWarp prst="textNoShape">
              <a:avLst/>
            </a:prstTxWarp>
            <a:spAutoFit/>
          </a:bodyPr>
          <a:lstStyle/>
          <a:p>
            <a:r>
              <a:rPr lang="en-US" dirty="0">
                <a:latin typeface="Times New Roman" charset="0"/>
              </a:rPr>
              <a:t>GAM</a:t>
            </a:r>
          </a:p>
          <a:p>
            <a:r>
              <a:rPr lang="en-US" dirty="0">
                <a:latin typeface="Times New Roman" charset="0"/>
              </a:rPr>
              <a:t>Nearest neighbor pixel pairs</a:t>
            </a:r>
            <a:br>
              <a:rPr lang="en-US" dirty="0">
                <a:latin typeface="Times New Roman" charset="0"/>
              </a:rPr>
            </a:br>
            <a:r>
              <a:rPr lang="en-US" dirty="0" err="1">
                <a:latin typeface="Times New Roman" charset="0"/>
                <a:sym typeface="Symbol" charset="2"/>
              </a:rPr>
              <a:t></a:t>
            </a:r>
            <a:r>
              <a:rPr lang="en-US" dirty="0">
                <a:latin typeface="Times New Roman" charset="0"/>
                <a:sym typeface="Symbol" charset="2"/>
              </a:rPr>
              <a:t> </a:t>
            </a:r>
            <a:r>
              <a:rPr lang="en-US" dirty="0">
                <a:latin typeface="Times New Roman" charset="0"/>
              </a:rPr>
              <a:t>short range orientation gradients</a:t>
            </a:r>
          </a:p>
        </p:txBody>
      </p:sp>
      <p:sp>
        <p:nvSpPr>
          <p:cNvPr id="540679" name="Text Box 7"/>
          <p:cNvSpPr txBox="1">
            <a:spLocks noChangeArrowheads="1"/>
          </p:cNvSpPr>
          <p:nvPr/>
        </p:nvSpPr>
        <p:spPr bwMode="auto">
          <a:xfrm>
            <a:off x="5029200" y="5791200"/>
            <a:ext cx="3381375" cy="915988"/>
          </a:xfrm>
          <a:prstGeom prst="rect">
            <a:avLst/>
          </a:prstGeom>
          <a:solidFill>
            <a:srgbClr val="FFFFFF"/>
          </a:solidFill>
          <a:ln w="9525">
            <a:noFill/>
            <a:miter lim="800000"/>
            <a:headEnd/>
            <a:tailEnd/>
          </a:ln>
          <a:effectLst/>
        </p:spPr>
        <p:txBody>
          <a:bodyPr wrap="none">
            <a:prstTxWarp prst="textNoShape">
              <a:avLst/>
            </a:prstTxWarp>
            <a:spAutoFit/>
          </a:bodyPr>
          <a:lstStyle/>
          <a:p>
            <a:r>
              <a:rPr lang="en-US" dirty="0">
                <a:latin typeface="Times New Roman" charset="0"/>
              </a:rPr>
              <a:t>GOS</a:t>
            </a:r>
            <a:br>
              <a:rPr lang="en-US" dirty="0">
                <a:latin typeface="Times New Roman" charset="0"/>
              </a:rPr>
            </a:br>
            <a:r>
              <a:rPr lang="en-US" dirty="0">
                <a:latin typeface="Times New Roman" charset="0"/>
              </a:rPr>
              <a:t>All pixel pairs</a:t>
            </a:r>
            <a:br>
              <a:rPr lang="en-US" dirty="0">
                <a:latin typeface="Times New Roman" charset="0"/>
              </a:rPr>
            </a:br>
            <a:r>
              <a:rPr lang="en-US" dirty="0" err="1">
                <a:latin typeface="Times New Roman" charset="0"/>
                <a:sym typeface="Symbol" charset="2"/>
              </a:rPr>
              <a:t></a:t>
            </a:r>
            <a:r>
              <a:rPr lang="en-US" dirty="0">
                <a:latin typeface="Times New Roman" charset="0"/>
                <a:sym typeface="Symbol" charset="2"/>
              </a:rPr>
              <a:t> </a:t>
            </a:r>
            <a:r>
              <a:rPr lang="en-US" dirty="0">
                <a:latin typeface="Times New Roman" charset="0"/>
              </a:rPr>
              <a:t>long range orientation gradients</a:t>
            </a:r>
          </a:p>
        </p:txBody>
      </p:sp>
      <p:graphicFrame>
        <p:nvGraphicFramePr>
          <p:cNvPr id="540680" name="Object 8"/>
          <p:cNvGraphicFramePr>
            <a:graphicFrameLocks noChangeAspect="1"/>
          </p:cNvGraphicFramePr>
          <p:nvPr/>
        </p:nvGraphicFramePr>
        <p:xfrm>
          <a:off x="1143000" y="1143000"/>
          <a:ext cx="2819400" cy="719138"/>
        </p:xfrm>
        <a:graphic>
          <a:graphicData uri="http://schemas.openxmlformats.org/presentationml/2006/ole">
            <mc:AlternateContent xmlns:mc="http://schemas.openxmlformats.org/markup-compatibility/2006">
              <mc:Choice xmlns:v="urn:schemas-microsoft-com:vml" Requires="v">
                <p:oleObj spid="_x0000_s102457" name="Equation" r:id="rId6" imgW="1790700" imgH="457200" progId="Equation.3">
                  <p:embed/>
                </p:oleObj>
              </mc:Choice>
              <mc:Fallback>
                <p:oleObj name="Equation" r:id="rId6" imgW="1790700" imgH="45720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1143000"/>
                        <a:ext cx="2819400"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40681" name="Object 9"/>
          <p:cNvGraphicFramePr>
            <a:graphicFrameLocks noChangeAspect="1"/>
          </p:cNvGraphicFramePr>
          <p:nvPr/>
        </p:nvGraphicFramePr>
        <p:xfrm>
          <a:off x="4916488" y="1201738"/>
          <a:ext cx="3694112" cy="703262"/>
        </p:xfrm>
        <a:graphic>
          <a:graphicData uri="http://schemas.openxmlformats.org/presentationml/2006/ole">
            <mc:AlternateContent xmlns:mc="http://schemas.openxmlformats.org/markup-compatibility/2006">
              <mc:Choice xmlns:v="urn:schemas-microsoft-com:vml" Requires="v">
                <p:oleObj spid="_x0000_s102458" name="Equation" r:id="rId8" imgW="2400300" imgH="457200" progId="Equation.3">
                  <p:embed/>
                </p:oleObj>
              </mc:Choice>
              <mc:Fallback>
                <p:oleObj name="Equation" r:id="rId8" imgW="2400300" imgH="45720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6488" y="1201738"/>
                        <a:ext cx="3694112"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40682" name="Text Box 10"/>
          <p:cNvSpPr txBox="1">
            <a:spLocks noChangeArrowheads="1"/>
          </p:cNvSpPr>
          <p:nvPr/>
        </p:nvSpPr>
        <p:spPr bwMode="auto">
          <a:xfrm>
            <a:off x="5819755" y="202740"/>
            <a:ext cx="2782888" cy="641350"/>
          </a:xfrm>
          <a:prstGeom prst="rect">
            <a:avLst/>
          </a:prstGeom>
          <a:noFill/>
          <a:ln w="9525">
            <a:noFill/>
            <a:miter lim="800000"/>
            <a:headEnd/>
            <a:tailEnd/>
          </a:ln>
          <a:effectLst/>
        </p:spPr>
        <p:txBody>
          <a:bodyPr wrap="none">
            <a:prstTxWarp prst="textNoShape">
              <a:avLst/>
            </a:prstTxWarp>
            <a:spAutoFit/>
          </a:bodyPr>
          <a:lstStyle/>
          <a:p>
            <a:r>
              <a:rPr lang="en-US" i="1" dirty="0" err="1"/>
              <a:t>n</a:t>
            </a:r>
            <a:r>
              <a:rPr lang="en-US" dirty="0"/>
              <a:t> = no. nearest neighbors</a:t>
            </a:r>
          </a:p>
          <a:p>
            <a:r>
              <a:rPr lang="en-US" i="1" dirty="0"/>
              <a:t>N</a:t>
            </a:r>
            <a:r>
              <a:rPr lang="en-US" dirty="0"/>
              <a:t> = number of pixels</a:t>
            </a:r>
            <a:endParaRPr lang="en-US" i="1" dirty="0"/>
          </a:p>
        </p:txBody>
      </p:sp>
      <p:pic>
        <p:nvPicPr>
          <p:cNvPr id="540677" name="Picture 5"/>
          <p:cNvPicPr>
            <a:picLocks noChangeAspect="1" noChangeArrowheads="1"/>
          </p:cNvPicPr>
          <p:nvPr/>
        </p:nvPicPr>
        <p:blipFill>
          <a:blip r:embed="rId10"/>
          <a:srcRect/>
          <a:stretch>
            <a:fillRect/>
          </a:stretch>
        </p:blipFill>
        <p:spPr bwMode="auto">
          <a:xfrm>
            <a:off x="3352800" y="4506913"/>
            <a:ext cx="2971800" cy="2351087"/>
          </a:xfrm>
          <a:prstGeom prst="rect">
            <a:avLst/>
          </a:prstGeom>
          <a:noFill/>
        </p:spPr>
      </p:pic>
      <p:sp>
        <p:nvSpPr>
          <p:cNvPr id="13" name="TextBox 12"/>
          <p:cNvSpPr txBox="1"/>
          <p:nvPr/>
        </p:nvSpPr>
        <p:spPr>
          <a:xfrm>
            <a:off x="7676938" y="5830948"/>
            <a:ext cx="1162873" cy="369332"/>
          </a:xfrm>
          <a:prstGeom prst="rect">
            <a:avLst/>
          </a:prstGeom>
          <a:noFill/>
        </p:spPr>
        <p:txBody>
          <a:bodyPr wrap="none" rtlCol="0">
            <a:spAutoFit/>
          </a:bodyPr>
          <a:lstStyle/>
          <a:p>
            <a:r>
              <a:rPr lang="en-US" sz="1800" i="1" dirty="0" smtClean="0">
                <a:latin typeface="Times New Roman"/>
                <a:cs typeface="Times New Roman"/>
              </a:rPr>
              <a:t>M.H. </a:t>
            </a:r>
            <a:r>
              <a:rPr lang="en-US" sz="1800" i="1" dirty="0" err="1" smtClean="0">
                <a:latin typeface="Times New Roman"/>
                <a:cs typeface="Times New Roman"/>
              </a:rPr>
              <a:t>Alvi</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0677"/>
                                        </p:tgtEl>
                                        <p:attrNameLst>
                                          <p:attrName>style.visibility</p:attrName>
                                        </p:attrNameLst>
                                      </p:cBhvr>
                                      <p:to>
                                        <p:strVal val="visible"/>
                                      </p:to>
                                    </p:set>
                                    <p:anim calcmode="lin" valueType="num">
                                      <p:cBhvr additive="base">
                                        <p:cTn id="7" dur="500" fill="hold"/>
                                        <p:tgtEl>
                                          <p:spTgt spid="540677"/>
                                        </p:tgtEl>
                                        <p:attrNameLst>
                                          <p:attrName>ppt_x</p:attrName>
                                        </p:attrNameLst>
                                      </p:cBhvr>
                                      <p:tavLst>
                                        <p:tav tm="0">
                                          <p:val>
                                            <p:strVal val="#ppt_x"/>
                                          </p:val>
                                        </p:tav>
                                        <p:tav tm="100000">
                                          <p:val>
                                            <p:strVal val="#ppt_x"/>
                                          </p:val>
                                        </p:tav>
                                      </p:tavLst>
                                    </p:anim>
                                    <p:anim calcmode="lin" valueType="num">
                                      <p:cBhvr additive="base">
                                        <p:cTn id="8" dur="500" fill="hold"/>
                                        <p:tgtEl>
                                          <p:spTgt spid="540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6"/>
          <p:cNvSpPr>
            <a:spLocks noGrp="1"/>
          </p:cNvSpPr>
          <p:nvPr>
            <p:ph type="sldNum" sz="quarter" idx="4294967295"/>
          </p:nvPr>
        </p:nvSpPr>
        <p:spPr>
          <a:xfrm>
            <a:off x="0" y="0"/>
            <a:ext cx="533400" cy="304800"/>
          </a:xfrm>
          <a:prstGeom prst="rect">
            <a:avLst/>
          </a:prstGeom>
        </p:spPr>
        <p:txBody>
          <a:bodyPr/>
          <a:lstStyle/>
          <a:p>
            <a:fld id="{270F899D-DFE6-D448-B909-4082B4F10F90}" type="slidenum">
              <a:rPr lang="en-US"/>
              <a:pPr/>
              <a:t>48</a:t>
            </a:fld>
            <a:endParaRPr lang="en-US"/>
          </a:p>
        </p:txBody>
      </p:sp>
      <p:sp>
        <p:nvSpPr>
          <p:cNvPr id="541698" name="Rectangle 2"/>
          <p:cNvSpPr>
            <a:spLocks noGrp="1" noChangeArrowheads="1"/>
          </p:cNvSpPr>
          <p:nvPr>
            <p:ph type="title"/>
          </p:nvPr>
        </p:nvSpPr>
        <p:spPr>
          <a:xfrm>
            <a:off x="776520" y="152400"/>
            <a:ext cx="7772400" cy="609600"/>
          </a:xfrm>
        </p:spPr>
        <p:txBody>
          <a:bodyPr/>
          <a:lstStyle/>
          <a:p>
            <a:r>
              <a:rPr lang="en-US" b="1">
                <a:solidFill>
                  <a:srgbClr val="000090"/>
                </a:solidFill>
              </a:rPr>
              <a:t>GOS and GAM</a:t>
            </a:r>
          </a:p>
        </p:txBody>
      </p:sp>
      <p:pic>
        <p:nvPicPr>
          <p:cNvPr id="541699" name="Picture 3" descr="gam"/>
          <p:cNvPicPr>
            <a:picLocks noGrp="1" noChangeAspect="1" noChangeArrowheads="1"/>
          </p:cNvPicPr>
          <p:nvPr>
            <p:ph sz="half" idx="1"/>
          </p:nvPr>
        </p:nvPicPr>
        <p:blipFill>
          <a:blip r:embed="rId3"/>
          <a:srcRect/>
          <a:stretch>
            <a:fillRect/>
          </a:stretch>
        </p:blipFill>
        <p:spPr>
          <a:xfrm>
            <a:off x="609600" y="2135188"/>
            <a:ext cx="4589463" cy="3521075"/>
          </a:xfrm>
          <a:ln/>
        </p:spPr>
      </p:pic>
      <p:pic>
        <p:nvPicPr>
          <p:cNvPr id="541700" name="Picture 4" descr="gos"/>
          <p:cNvPicPr>
            <a:picLocks noGrp="1" noChangeAspect="1" noChangeArrowheads="1"/>
          </p:cNvPicPr>
          <p:nvPr>
            <p:ph sz="half" idx="2"/>
          </p:nvPr>
        </p:nvPicPr>
        <p:blipFill>
          <a:blip r:embed="rId4"/>
          <a:srcRect/>
          <a:stretch>
            <a:fillRect/>
          </a:stretch>
        </p:blipFill>
        <p:spPr>
          <a:xfrm>
            <a:off x="4437063" y="2133600"/>
            <a:ext cx="4706937" cy="3530600"/>
          </a:xfrm>
          <a:ln/>
        </p:spPr>
      </p:pic>
      <p:sp>
        <p:nvSpPr>
          <p:cNvPr id="541701" name="Text Box 5"/>
          <p:cNvSpPr txBox="1">
            <a:spLocks noChangeArrowheads="1"/>
          </p:cNvSpPr>
          <p:nvPr/>
        </p:nvSpPr>
        <p:spPr bwMode="auto">
          <a:xfrm>
            <a:off x="1965325" y="5600700"/>
            <a:ext cx="717550" cy="366713"/>
          </a:xfrm>
          <a:prstGeom prst="rect">
            <a:avLst/>
          </a:prstGeom>
          <a:noFill/>
          <a:ln w="9525">
            <a:noFill/>
            <a:miter lim="800000"/>
            <a:headEnd/>
            <a:tailEnd/>
          </a:ln>
          <a:effectLst/>
        </p:spPr>
        <p:txBody>
          <a:bodyPr wrap="none">
            <a:prstTxWarp prst="textNoShape">
              <a:avLst/>
            </a:prstTxWarp>
            <a:spAutoFit/>
          </a:bodyPr>
          <a:lstStyle/>
          <a:p>
            <a:pPr algn="l"/>
            <a:r>
              <a:rPr lang="en-US">
                <a:latin typeface="Times New Roman" charset="0"/>
              </a:rPr>
              <a:t>GAM</a:t>
            </a:r>
          </a:p>
        </p:txBody>
      </p:sp>
      <p:sp>
        <p:nvSpPr>
          <p:cNvPr id="541702" name="Text Box 6"/>
          <p:cNvSpPr txBox="1">
            <a:spLocks noChangeArrowheads="1"/>
          </p:cNvSpPr>
          <p:nvPr/>
        </p:nvSpPr>
        <p:spPr bwMode="auto">
          <a:xfrm>
            <a:off x="6308725" y="5448300"/>
            <a:ext cx="641350" cy="366713"/>
          </a:xfrm>
          <a:prstGeom prst="rect">
            <a:avLst/>
          </a:prstGeom>
          <a:noFill/>
          <a:ln w="9525">
            <a:noFill/>
            <a:miter lim="800000"/>
            <a:headEnd/>
            <a:tailEnd/>
          </a:ln>
          <a:effectLst/>
        </p:spPr>
        <p:txBody>
          <a:bodyPr wrap="none">
            <a:prstTxWarp prst="textNoShape">
              <a:avLst/>
            </a:prstTxWarp>
            <a:spAutoFit/>
          </a:bodyPr>
          <a:lstStyle/>
          <a:p>
            <a:pPr algn="l"/>
            <a:r>
              <a:rPr lang="en-US">
                <a:latin typeface="Times New Roman" charset="0"/>
              </a:rPr>
              <a:t>GOS</a:t>
            </a:r>
          </a:p>
        </p:txBody>
      </p:sp>
      <p:sp>
        <p:nvSpPr>
          <p:cNvPr id="541703" name="AutoShape 7"/>
          <p:cNvSpPr>
            <a:spLocks noChangeArrowheads="1"/>
          </p:cNvSpPr>
          <p:nvPr/>
        </p:nvSpPr>
        <p:spPr bwMode="auto">
          <a:xfrm>
            <a:off x="1752600" y="1981200"/>
            <a:ext cx="228600" cy="685800"/>
          </a:xfrm>
          <a:prstGeom prst="downArrow">
            <a:avLst>
              <a:gd name="adj1" fmla="val 50000"/>
              <a:gd name="adj2" fmla="val 75000"/>
            </a:avLst>
          </a:prstGeom>
          <a:noFill/>
          <a:ln w="38100">
            <a:solidFill>
              <a:srgbClr val="FF0000"/>
            </a:solidFill>
            <a:miter lim="800000"/>
            <a:headEnd/>
            <a:tailEnd/>
          </a:ln>
          <a:effectLst/>
        </p:spPr>
        <p:txBody>
          <a:bodyPr wrap="none" anchor="ctr">
            <a:prstTxWarp prst="textNoShape">
              <a:avLst/>
            </a:prstTxWarp>
          </a:bodyPr>
          <a:lstStyle/>
          <a:p>
            <a:endParaRPr lang="en-US"/>
          </a:p>
        </p:txBody>
      </p:sp>
      <p:sp>
        <p:nvSpPr>
          <p:cNvPr id="541704" name="AutoShape 8"/>
          <p:cNvSpPr>
            <a:spLocks noChangeArrowheads="1"/>
          </p:cNvSpPr>
          <p:nvPr/>
        </p:nvSpPr>
        <p:spPr bwMode="auto">
          <a:xfrm>
            <a:off x="3505200" y="2971800"/>
            <a:ext cx="228600" cy="685800"/>
          </a:xfrm>
          <a:prstGeom prst="downArrow">
            <a:avLst>
              <a:gd name="adj1" fmla="val 50000"/>
              <a:gd name="adj2" fmla="val 75000"/>
            </a:avLst>
          </a:prstGeom>
          <a:noFill/>
          <a:ln w="38100">
            <a:solidFill>
              <a:srgbClr val="0000FF"/>
            </a:solidFill>
            <a:miter lim="800000"/>
            <a:headEnd/>
            <a:tailEnd/>
          </a:ln>
          <a:effectLst/>
        </p:spPr>
        <p:txBody>
          <a:bodyPr wrap="none" anchor="ctr">
            <a:prstTxWarp prst="textNoShape">
              <a:avLst/>
            </a:prstTxWarp>
          </a:bodyPr>
          <a:lstStyle/>
          <a:p>
            <a:endParaRPr lang="en-US"/>
          </a:p>
        </p:txBody>
      </p:sp>
      <p:sp>
        <p:nvSpPr>
          <p:cNvPr id="541705" name="AutoShape 9"/>
          <p:cNvSpPr>
            <a:spLocks noChangeArrowheads="1"/>
          </p:cNvSpPr>
          <p:nvPr/>
        </p:nvSpPr>
        <p:spPr bwMode="auto">
          <a:xfrm>
            <a:off x="5410200" y="2133600"/>
            <a:ext cx="228600" cy="685800"/>
          </a:xfrm>
          <a:prstGeom prst="downArrow">
            <a:avLst>
              <a:gd name="adj1" fmla="val 50000"/>
              <a:gd name="adj2" fmla="val 75000"/>
            </a:avLst>
          </a:prstGeom>
          <a:noFill/>
          <a:ln w="38100">
            <a:solidFill>
              <a:srgbClr val="FF0000"/>
            </a:solidFill>
            <a:miter lim="800000"/>
            <a:headEnd/>
            <a:tailEnd/>
          </a:ln>
          <a:effectLst/>
        </p:spPr>
        <p:txBody>
          <a:bodyPr wrap="none" anchor="ctr">
            <a:prstTxWarp prst="textNoShape">
              <a:avLst/>
            </a:prstTxWarp>
          </a:bodyPr>
          <a:lstStyle/>
          <a:p>
            <a:endParaRPr lang="en-US"/>
          </a:p>
        </p:txBody>
      </p:sp>
      <p:sp>
        <p:nvSpPr>
          <p:cNvPr id="541706" name="AutoShape 10"/>
          <p:cNvSpPr>
            <a:spLocks noChangeArrowheads="1"/>
          </p:cNvSpPr>
          <p:nvPr/>
        </p:nvSpPr>
        <p:spPr bwMode="auto">
          <a:xfrm>
            <a:off x="6858000" y="3124200"/>
            <a:ext cx="228600" cy="685800"/>
          </a:xfrm>
          <a:prstGeom prst="downArrow">
            <a:avLst>
              <a:gd name="adj1" fmla="val 50000"/>
              <a:gd name="adj2" fmla="val 75000"/>
            </a:avLst>
          </a:prstGeom>
          <a:noFill/>
          <a:ln w="38100">
            <a:solidFill>
              <a:srgbClr val="0000FF"/>
            </a:solidFill>
            <a:miter lim="800000"/>
            <a:headEnd/>
            <a:tailEnd/>
          </a:ln>
          <a:effectLst/>
        </p:spPr>
        <p:txBody>
          <a:bodyPr wrap="none" anchor="ctr">
            <a:prstTxWarp prst="textNoShape">
              <a:avLst/>
            </a:prstTxWarp>
          </a:bodyPr>
          <a:lstStyle/>
          <a:p>
            <a:endParaRPr lang="en-US"/>
          </a:p>
        </p:txBody>
      </p:sp>
      <p:sp>
        <p:nvSpPr>
          <p:cNvPr id="541707" name="Text Box 11"/>
          <p:cNvSpPr txBox="1">
            <a:spLocks noChangeArrowheads="1"/>
          </p:cNvSpPr>
          <p:nvPr/>
        </p:nvSpPr>
        <p:spPr bwMode="auto">
          <a:xfrm>
            <a:off x="1584325" y="1409700"/>
            <a:ext cx="1492250" cy="366713"/>
          </a:xfrm>
          <a:prstGeom prst="rect">
            <a:avLst/>
          </a:prstGeom>
          <a:noFill/>
          <a:ln w="9525">
            <a:noFill/>
            <a:miter lim="800000"/>
            <a:headEnd/>
            <a:tailEnd/>
          </a:ln>
          <a:effectLst/>
        </p:spPr>
        <p:txBody>
          <a:bodyPr wrap="none">
            <a:prstTxWarp prst="textNoShape">
              <a:avLst/>
            </a:prstTxWarp>
            <a:spAutoFit/>
          </a:bodyPr>
          <a:lstStyle/>
          <a:p>
            <a:pPr algn="l"/>
            <a:r>
              <a:rPr lang="en-US">
                <a:latin typeface="Times New Roman" charset="0"/>
              </a:rPr>
              <a:t>Recrystallized</a:t>
            </a:r>
          </a:p>
        </p:txBody>
      </p:sp>
      <p:sp>
        <p:nvSpPr>
          <p:cNvPr id="541708" name="Text Box 12"/>
          <p:cNvSpPr txBox="1">
            <a:spLocks noChangeArrowheads="1"/>
          </p:cNvSpPr>
          <p:nvPr/>
        </p:nvSpPr>
        <p:spPr bwMode="auto">
          <a:xfrm>
            <a:off x="5622925" y="1485900"/>
            <a:ext cx="1492250" cy="366713"/>
          </a:xfrm>
          <a:prstGeom prst="rect">
            <a:avLst/>
          </a:prstGeom>
          <a:noFill/>
          <a:ln w="9525">
            <a:noFill/>
            <a:miter lim="800000"/>
            <a:headEnd/>
            <a:tailEnd/>
          </a:ln>
          <a:effectLst/>
        </p:spPr>
        <p:txBody>
          <a:bodyPr wrap="none">
            <a:prstTxWarp prst="textNoShape">
              <a:avLst/>
            </a:prstTxWarp>
            <a:spAutoFit/>
          </a:bodyPr>
          <a:lstStyle/>
          <a:p>
            <a:pPr algn="l"/>
            <a:r>
              <a:rPr lang="en-US">
                <a:latin typeface="Times New Roman" charset="0"/>
              </a:rPr>
              <a:t>Recrystallized</a:t>
            </a:r>
          </a:p>
        </p:txBody>
      </p:sp>
      <p:sp>
        <p:nvSpPr>
          <p:cNvPr id="541709" name="Text Box 13"/>
          <p:cNvSpPr txBox="1">
            <a:spLocks noChangeArrowheads="1"/>
          </p:cNvSpPr>
          <p:nvPr/>
        </p:nvSpPr>
        <p:spPr bwMode="auto">
          <a:xfrm>
            <a:off x="3032125" y="2476500"/>
            <a:ext cx="1695450" cy="366713"/>
          </a:xfrm>
          <a:prstGeom prst="rect">
            <a:avLst/>
          </a:prstGeom>
          <a:noFill/>
          <a:ln w="9525">
            <a:noFill/>
            <a:miter lim="800000"/>
            <a:headEnd/>
            <a:tailEnd/>
          </a:ln>
          <a:effectLst/>
        </p:spPr>
        <p:txBody>
          <a:bodyPr wrap="none">
            <a:prstTxWarp prst="textNoShape">
              <a:avLst/>
            </a:prstTxWarp>
            <a:spAutoFit/>
          </a:bodyPr>
          <a:lstStyle/>
          <a:p>
            <a:pPr algn="l"/>
            <a:r>
              <a:rPr lang="en-US">
                <a:latin typeface="Times New Roman" charset="0"/>
              </a:rPr>
              <a:t>Unrecrystallized</a:t>
            </a:r>
          </a:p>
        </p:txBody>
      </p:sp>
      <p:sp>
        <p:nvSpPr>
          <p:cNvPr id="541710" name="Text Box 14"/>
          <p:cNvSpPr txBox="1">
            <a:spLocks noChangeArrowheads="1"/>
          </p:cNvSpPr>
          <p:nvPr/>
        </p:nvSpPr>
        <p:spPr bwMode="auto">
          <a:xfrm>
            <a:off x="7070725" y="2705100"/>
            <a:ext cx="1695450" cy="366713"/>
          </a:xfrm>
          <a:prstGeom prst="rect">
            <a:avLst/>
          </a:prstGeom>
          <a:noFill/>
          <a:ln w="9525">
            <a:noFill/>
            <a:miter lim="800000"/>
            <a:headEnd/>
            <a:tailEnd/>
          </a:ln>
          <a:effectLst/>
        </p:spPr>
        <p:txBody>
          <a:bodyPr wrap="none">
            <a:prstTxWarp prst="textNoShape">
              <a:avLst/>
            </a:prstTxWarp>
            <a:spAutoFit/>
          </a:bodyPr>
          <a:lstStyle/>
          <a:p>
            <a:pPr algn="l"/>
            <a:r>
              <a:rPr lang="en-US">
                <a:latin typeface="Times New Roman" charset="0"/>
              </a:rPr>
              <a:t>Unrecrystallized</a:t>
            </a:r>
          </a:p>
        </p:txBody>
      </p:sp>
      <p:sp>
        <p:nvSpPr>
          <p:cNvPr id="541711" name="Text Box 15"/>
          <p:cNvSpPr txBox="1">
            <a:spLocks noChangeArrowheads="1"/>
          </p:cNvSpPr>
          <p:nvPr/>
        </p:nvSpPr>
        <p:spPr bwMode="auto">
          <a:xfrm>
            <a:off x="1447782" y="6265337"/>
            <a:ext cx="6223854" cy="400110"/>
          </a:xfrm>
          <a:prstGeom prst="rect">
            <a:avLst/>
          </a:prstGeom>
          <a:solidFill>
            <a:srgbClr val="FFFFFF"/>
          </a:solidFill>
          <a:ln w="9525">
            <a:noFill/>
            <a:miter lim="800000"/>
            <a:headEnd/>
            <a:tailEnd/>
          </a:ln>
          <a:effectLst/>
        </p:spPr>
        <p:txBody>
          <a:bodyPr wrap="none">
            <a:prstTxWarp prst="textNoShape">
              <a:avLst/>
            </a:prstTxWarp>
            <a:spAutoFit/>
          </a:bodyPr>
          <a:lstStyle/>
          <a:p>
            <a:pPr algn="l"/>
            <a:r>
              <a:rPr lang="en-US" dirty="0">
                <a:latin typeface="Times New Roman" charset="0"/>
              </a:rPr>
              <a:t>Overlapping peaks for deformed and recrystallized </a:t>
            </a:r>
            <a:r>
              <a:rPr lang="en-US" dirty="0" smtClean="0">
                <a:latin typeface="Times New Roman" charset="0"/>
              </a:rPr>
              <a:t>regions</a:t>
            </a:r>
            <a:endParaRPr lang="en-US" dirty="0">
              <a:latin typeface="Times New Roman" charset="0"/>
            </a:endParaRPr>
          </a:p>
        </p:txBody>
      </p:sp>
      <p:pic>
        <p:nvPicPr>
          <p:cNvPr id="541712" name="Picture 16"/>
          <p:cNvPicPr>
            <a:picLocks noChangeAspect="1" noChangeArrowheads="1"/>
          </p:cNvPicPr>
          <p:nvPr/>
        </p:nvPicPr>
        <p:blipFill>
          <a:blip r:embed="rId5"/>
          <a:srcRect/>
          <a:stretch>
            <a:fillRect/>
          </a:stretch>
        </p:blipFill>
        <p:spPr bwMode="auto">
          <a:xfrm>
            <a:off x="3276600" y="4953000"/>
            <a:ext cx="2809875" cy="1143000"/>
          </a:xfrm>
          <a:prstGeom prst="rect">
            <a:avLst/>
          </a:prstGeom>
          <a:noFill/>
        </p:spPr>
      </p:pic>
      <p:pic>
        <p:nvPicPr>
          <p:cNvPr id="541713" name="Picture 17"/>
          <p:cNvPicPr>
            <a:picLocks noChangeAspect="1" noChangeArrowheads="1"/>
          </p:cNvPicPr>
          <p:nvPr/>
        </p:nvPicPr>
        <p:blipFill>
          <a:blip r:embed="rId6"/>
          <a:srcRect/>
          <a:stretch>
            <a:fillRect/>
          </a:stretch>
        </p:blipFill>
        <p:spPr bwMode="auto">
          <a:xfrm>
            <a:off x="3200400" y="1295400"/>
            <a:ext cx="1933575" cy="1009650"/>
          </a:xfrm>
          <a:prstGeom prst="rect">
            <a:avLst/>
          </a:prstGeom>
          <a:noFill/>
        </p:spPr>
      </p:pic>
      <p:sp>
        <p:nvSpPr>
          <p:cNvPr id="20" name="TextBox 19"/>
          <p:cNvSpPr txBox="1"/>
          <p:nvPr/>
        </p:nvSpPr>
        <p:spPr>
          <a:xfrm>
            <a:off x="7529518" y="6488668"/>
            <a:ext cx="1162873" cy="369332"/>
          </a:xfrm>
          <a:prstGeom prst="rect">
            <a:avLst/>
          </a:prstGeom>
          <a:noFill/>
        </p:spPr>
        <p:txBody>
          <a:bodyPr wrap="none" rtlCol="0">
            <a:spAutoFit/>
          </a:bodyPr>
          <a:lstStyle/>
          <a:p>
            <a:r>
              <a:rPr lang="en-US" sz="1800" i="1" dirty="0" smtClean="0">
                <a:latin typeface="Times New Roman"/>
                <a:cs typeface="Times New Roman"/>
              </a:rPr>
              <a:t>M.H. </a:t>
            </a:r>
            <a:r>
              <a:rPr lang="en-US" sz="1800" i="1" dirty="0" err="1" smtClean="0">
                <a:latin typeface="Times New Roman"/>
                <a:cs typeface="Times New Roman"/>
              </a:rPr>
              <a:t>Alvi</a:t>
            </a:r>
            <a:endParaRPr lang="en-US" sz="1800" i="1" dirty="0">
              <a:latin typeface="Times New Roman"/>
              <a:cs typeface="Times New Roman"/>
            </a:endParaRPr>
          </a:p>
        </p:txBody>
      </p:sp>
      <p:cxnSp>
        <p:nvCxnSpPr>
          <p:cNvPr id="3" name="Straight Connector 2"/>
          <p:cNvCxnSpPr/>
          <p:nvPr/>
        </p:nvCxnSpPr>
        <p:spPr bwMode="auto">
          <a:xfrm>
            <a:off x="6282264" y="533400"/>
            <a:ext cx="0" cy="5080000"/>
          </a:xfrm>
          <a:prstGeom prst="line">
            <a:avLst/>
          </a:prstGeom>
          <a:solidFill>
            <a:schemeClr val="accent1"/>
          </a:solidFill>
          <a:ln w="76200" cap="flat" cmpd="sng" algn="ctr">
            <a:solidFill>
              <a:srgbClr val="000000"/>
            </a:solidFill>
            <a:prstDash val="solid"/>
            <a:round/>
            <a:headEnd type="none" w="med" len="med"/>
            <a:tailEnd type="none" w="med" len="med"/>
          </a:ln>
          <a:effectLst/>
        </p:spPr>
      </p:cxn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1703"/>
                                        </p:tgtEl>
                                        <p:attrNameLst>
                                          <p:attrName>style.visibility</p:attrName>
                                        </p:attrNameLst>
                                      </p:cBhvr>
                                      <p:to>
                                        <p:strVal val="visible"/>
                                      </p:to>
                                    </p:set>
                                    <p:anim calcmode="lin" valueType="num">
                                      <p:cBhvr additive="base">
                                        <p:cTn id="7" dur="500" fill="hold"/>
                                        <p:tgtEl>
                                          <p:spTgt spid="541703"/>
                                        </p:tgtEl>
                                        <p:attrNameLst>
                                          <p:attrName>ppt_x</p:attrName>
                                        </p:attrNameLst>
                                      </p:cBhvr>
                                      <p:tavLst>
                                        <p:tav tm="0">
                                          <p:val>
                                            <p:strVal val="#ppt_x"/>
                                          </p:val>
                                        </p:tav>
                                        <p:tav tm="100000">
                                          <p:val>
                                            <p:strVal val="#ppt_x"/>
                                          </p:val>
                                        </p:tav>
                                      </p:tavLst>
                                    </p:anim>
                                    <p:anim calcmode="lin" valueType="num">
                                      <p:cBhvr additive="base">
                                        <p:cTn id="8" dur="500" fill="hold"/>
                                        <p:tgtEl>
                                          <p:spTgt spid="54170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41707"/>
                                        </p:tgtEl>
                                        <p:attrNameLst>
                                          <p:attrName>style.visibility</p:attrName>
                                        </p:attrNameLst>
                                      </p:cBhvr>
                                      <p:to>
                                        <p:strVal val="visible"/>
                                      </p:to>
                                    </p:set>
                                    <p:anim calcmode="lin" valueType="num">
                                      <p:cBhvr additive="base">
                                        <p:cTn id="11" dur="500" fill="hold"/>
                                        <p:tgtEl>
                                          <p:spTgt spid="541707"/>
                                        </p:tgtEl>
                                        <p:attrNameLst>
                                          <p:attrName>ppt_x</p:attrName>
                                        </p:attrNameLst>
                                      </p:cBhvr>
                                      <p:tavLst>
                                        <p:tav tm="0">
                                          <p:val>
                                            <p:strVal val="#ppt_x"/>
                                          </p:val>
                                        </p:tav>
                                        <p:tav tm="100000">
                                          <p:val>
                                            <p:strVal val="#ppt_x"/>
                                          </p:val>
                                        </p:tav>
                                      </p:tavLst>
                                    </p:anim>
                                    <p:anim calcmode="lin" valueType="num">
                                      <p:cBhvr additive="base">
                                        <p:cTn id="12" dur="500" fill="hold"/>
                                        <p:tgtEl>
                                          <p:spTgt spid="54170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41713"/>
                                        </p:tgtEl>
                                        <p:attrNameLst>
                                          <p:attrName>style.visibility</p:attrName>
                                        </p:attrNameLst>
                                      </p:cBhvr>
                                      <p:to>
                                        <p:strVal val="visible"/>
                                      </p:to>
                                    </p:set>
                                    <p:anim calcmode="lin" valueType="num">
                                      <p:cBhvr additive="base">
                                        <p:cTn id="15" dur="500" fill="hold"/>
                                        <p:tgtEl>
                                          <p:spTgt spid="541713"/>
                                        </p:tgtEl>
                                        <p:attrNameLst>
                                          <p:attrName>ppt_x</p:attrName>
                                        </p:attrNameLst>
                                      </p:cBhvr>
                                      <p:tavLst>
                                        <p:tav tm="0">
                                          <p:val>
                                            <p:strVal val="#ppt_x"/>
                                          </p:val>
                                        </p:tav>
                                        <p:tav tm="100000">
                                          <p:val>
                                            <p:strVal val="#ppt_x"/>
                                          </p:val>
                                        </p:tav>
                                      </p:tavLst>
                                    </p:anim>
                                    <p:anim calcmode="lin" valueType="num">
                                      <p:cBhvr additive="base">
                                        <p:cTn id="16" dur="500" fill="hold"/>
                                        <p:tgtEl>
                                          <p:spTgt spid="5417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1708"/>
                                        </p:tgtEl>
                                        <p:attrNameLst>
                                          <p:attrName>style.visibility</p:attrName>
                                        </p:attrNameLst>
                                      </p:cBhvr>
                                      <p:to>
                                        <p:strVal val="visible"/>
                                      </p:to>
                                    </p:set>
                                    <p:anim calcmode="lin" valueType="num">
                                      <p:cBhvr additive="base">
                                        <p:cTn id="19" dur="500" fill="hold"/>
                                        <p:tgtEl>
                                          <p:spTgt spid="541708"/>
                                        </p:tgtEl>
                                        <p:attrNameLst>
                                          <p:attrName>ppt_x</p:attrName>
                                        </p:attrNameLst>
                                      </p:cBhvr>
                                      <p:tavLst>
                                        <p:tav tm="0">
                                          <p:val>
                                            <p:strVal val="#ppt_x"/>
                                          </p:val>
                                        </p:tav>
                                        <p:tav tm="100000">
                                          <p:val>
                                            <p:strVal val="#ppt_x"/>
                                          </p:val>
                                        </p:tav>
                                      </p:tavLst>
                                    </p:anim>
                                    <p:anim calcmode="lin" valueType="num">
                                      <p:cBhvr additive="base">
                                        <p:cTn id="20" dur="500" fill="hold"/>
                                        <p:tgtEl>
                                          <p:spTgt spid="54170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41705"/>
                                        </p:tgtEl>
                                        <p:attrNameLst>
                                          <p:attrName>style.visibility</p:attrName>
                                        </p:attrNameLst>
                                      </p:cBhvr>
                                      <p:to>
                                        <p:strVal val="visible"/>
                                      </p:to>
                                    </p:set>
                                    <p:anim calcmode="lin" valueType="num">
                                      <p:cBhvr additive="base">
                                        <p:cTn id="23" dur="500" fill="hold"/>
                                        <p:tgtEl>
                                          <p:spTgt spid="541705"/>
                                        </p:tgtEl>
                                        <p:attrNameLst>
                                          <p:attrName>ppt_x</p:attrName>
                                        </p:attrNameLst>
                                      </p:cBhvr>
                                      <p:tavLst>
                                        <p:tav tm="0">
                                          <p:val>
                                            <p:strVal val="#ppt_x"/>
                                          </p:val>
                                        </p:tav>
                                        <p:tav tm="100000">
                                          <p:val>
                                            <p:strVal val="#ppt_x"/>
                                          </p:val>
                                        </p:tav>
                                      </p:tavLst>
                                    </p:anim>
                                    <p:anim calcmode="lin" valueType="num">
                                      <p:cBhvr additive="base">
                                        <p:cTn id="24" dur="500" fill="hold"/>
                                        <p:tgtEl>
                                          <p:spTgt spid="54170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41704"/>
                                        </p:tgtEl>
                                        <p:attrNameLst>
                                          <p:attrName>style.visibility</p:attrName>
                                        </p:attrNameLst>
                                      </p:cBhvr>
                                      <p:to>
                                        <p:strVal val="visible"/>
                                      </p:to>
                                    </p:set>
                                    <p:anim calcmode="lin" valueType="num">
                                      <p:cBhvr additive="base">
                                        <p:cTn id="29" dur="500" fill="hold"/>
                                        <p:tgtEl>
                                          <p:spTgt spid="541704"/>
                                        </p:tgtEl>
                                        <p:attrNameLst>
                                          <p:attrName>ppt_x</p:attrName>
                                        </p:attrNameLst>
                                      </p:cBhvr>
                                      <p:tavLst>
                                        <p:tav tm="0">
                                          <p:val>
                                            <p:strVal val="#ppt_x"/>
                                          </p:val>
                                        </p:tav>
                                        <p:tav tm="100000">
                                          <p:val>
                                            <p:strVal val="#ppt_x"/>
                                          </p:val>
                                        </p:tav>
                                      </p:tavLst>
                                    </p:anim>
                                    <p:anim calcmode="lin" valueType="num">
                                      <p:cBhvr additive="base">
                                        <p:cTn id="30" dur="500" fill="hold"/>
                                        <p:tgtEl>
                                          <p:spTgt spid="54170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41712"/>
                                        </p:tgtEl>
                                        <p:attrNameLst>
                                          <p:attrName>style.visibility</p:attrName>
                                        </p:attrNameLst>
                                      </p:cBhvr>
                                      <p:to>
                                        <p:strVal val="visible"/>
                                      </p:to>
                                    </p:set>
                                    <p:anim calcmode="lin" valueType="num">
                                      <p:cBhvr additive="base">
                                        <p:cTn id="33" dur="500" fill="hold"/>
                                        <p:tgtEl>
                                          <p:spTgt spid="541712"/>
                                        </p:tgtEl>
                                        <p:attrNameLst>
                                          <p:attrName>ppt_x</p:attrName>
                                        </p:attrNameLst>
                                      </p:cBhvr>
                                      <p:tavLst>
                                        <p:tav tm="0">
                                          <p:val>
                                            <p:strVal val="#ppt_x"/>
                                          </p:val>
                                        </p:tav>
                                        <p:tav tm="100000">
                                          <p:val>
                                            <p:strVal val="#ppt_x"/>
                                          </p:val>
                                        </p:tav>
                                      </p:tavLst>
                                    </p:anim>
                                    <p:anim calcmode="lin" valueType="num">
                                      <p:cBhvr additive="base">
                                        <p:cTn id="34" dur="500" fill="hold"/>
                                        <p:tgtEl>
                                          <p:spTgt spid="5417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41706"/>
                                        </p:tgtEl>
                                        <p:attrNameLst>
                                          <p:attrName>style.visibility</p:attrName>
                                        </p:attrNameLst>
                                      </p:cBhvr>
                                      <p:to>
                                        <p:strVal val="visible"/>
                                      </p:to>
                                    </p:set>
                                    <p:anim calcmode="lin" valueType="num">
                                      <p:cBhvr additive="base">
                                        <p:cTn id="37" dur="500" fill="hold"/>
                                        <p:tgtEl>
                                          <p:spTgt spid="541706"/>
                                        </p:tgtEl>
                                        <p:attrNameLst>
                                          <p:attrName>ppt_x</p:attrName>
                                        </p:attrNameLst>
                                      </p:cBhvr>
                                      <p:tavLst>
                                        <p:tav tm="0">
                                          <p:val>
                                            <p:strVal val="#ppt_x"/>
                                          </p:val>
                                        </p:tav>
                                        <p:tav tm="100000">
                                          <p:val>
                                            <p:strVal val="#ppt_x"/>
                                          </p:val>
                                        </p:tav>
                                      </p:tavLst>
                                    </p:anim>
                                    <p:anim calcmode="lin" valueType="num">
                                      <p:cBhvr additive="base">
                                        <p:cTn id="38" dur="500" fill="hold"/>
                                        <p:tgtEl>
                                          <p:spTgt spid="54170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41710"/>
                                        </p:tgtEl>
                                        <p:attrNameLst>
                                          <p:attrName>style.visibility</p:attrName>
                                        </p:attrNameLst>
                                      </p:cBhvr>
                                      <p:to>
                                        <p:strVal val="visible"/>
                                      </p:to>
                                    </p:set>
                                    <p:anim calcmode="lin" valueType="num">
                                      <p:cBhvr additive="base">
                                        <p:cTn id="41" dur="500" fill="hold"/>
                                        <p:tgtEl>
                                          <p:spTgt spid="541710"/>
                                        </p:tgtEl>
                                        <p:attrNameLst>
                                          <p:attrName>ppt_x</p:attrName>
                                        </p:attrNameLst>
                                      </p:cBhvr>
                                      <p:tavLst>
                                        <p:tav tm="0">
                                          <p:val>
                                            <p:strVal val="#ppt_x"/>
                                          </p:val>
                                        </p:tav>
                                        <p:tav tm="100000">
                                          <p:val>
                                            <p:strVal val="#ppt_x"/>
                                          </p:val>
                                        </p:tav>
                                      </p:tavLst>
                                    </p:anim>
                                    <p:anim calcmode="lin" valueType="num">
                                      <p:cBhvr additive="base">
                                        <p:cTn id="42" dur="500" fill="hold"/>
                                        <p:tgtEl>
                                          <p:spTgt spid="5417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41709"/>
                                        </p:tgtEl>
                                        <p:attrNameLst>
                                          <p:attrName>style.visibility</p:attrName>
                                        </p:attrNameLst>
                                      </p:cBhvr>
                                      <p:to>
                                        <p:strVal val="visible"/>
                                      </p:to>
                                    </p:set>
                                    <p:anim calcmode="lin" valueType="num">
                                      <p:cBhvr additive="base">
                                        <p:cTn id="45" dur="500" fill="hold"/>
                                        <p:tgtEl>
                                          <p:spTgt spid="541709"/>
                                        </p:tgtEl>
                                        <p:attrNameLst>
                                          <p:attrName>ppt_x</p:attrName>
                                        </p:attrNameLst>
                                      </p:cBhvr>
                                      <p:tavLst>
                                        <p:tav tm="0">
                                          <p:val>
                                            <p:strVal val="#ppt_x"/>
                                          </p:val>
                                        </p:tav>
                                        <p:tav tm="100000">
                                          <p:val>
                                            <p:strVal val="#ppt_x"/>
                                          </p:val>
                                        </p:tav>
                                      </p:tavLst>
                                    </p:anim>
                                    <p:anim calcmode="lin" valueType="num">
                                      <p:cBhvr additive="base">
                                        <p:cTn id="46" dur="500" fill="hold"/>
                                        <p:tgtEl>
                                          <p:spTgt spid="54170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41711"/>
                                        </p:tgtEl>
                                        <p:attrNameLst>
                                          <p:attrName>style.visibility</p:attrName>
                                        </p:attrNameLst>
                                      </p:cBhvr>
                                      <p:to>
                                        <p:strVal val="visible"/>
                                      </p:to>
                                    </p:set>
                                    <p:anim calcmode="lin" valueType="num">
                                      <p:cBhvr additive="base">
                                        <p:cTn id="51" dur="500" fill="hold"/>
                                        <p:tgtEl>
                                          <p:spTgt spid="541711"/>
                                        </p:tgtEl>
                                        <p:attrNameLst>
                                          <p:attrName>ppt_x</p:attrName>
                                        </p:attrNameLst>
                                      </p:cBhvr>
                                      <p:tavLst>
                                        <p:tav tm="0">
                                          <p:val>
                                            <p:strVal val="#ppt_x"/>
                                          </p:val>
                                        </p:tav>
                                        <p:tav tm="100000">
                                          <p:val>
                                            <p:strVal val="#ppt_x"/>
                                          </p:val>
                                        </p:tav>
                                      </p:tavLst>
                                    </p:anim>
                                    <p:anim calcmode="lin" valueType="num">
                                      <p:cBhvr additive="base">
                                        <p:cTn id="52" dur="500" fill="hold"/>
                                        <p:tgtEl>
                                          <p:spTgt spid="5417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03" grpId="0" animBg="1"/>
      <p:bldP spid="541704" grpId="0" animBg="1"/>
      <p:bldP spid="541705" grpId="0" animBg="1"/>
      <p:bldP spid="541706" grpId="0" animBg="1"/>
      <p:bldP spid="541707" grpId="0"/>
      <p:bldP spid="541708" grpId="0"/>
      <p:bldP spid="541709" grpId="0"/>
      <p:bldP spid="541710" grpId="0"/>
      <p:bldP spid="5417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8"/>
          <p:cNvSpPr>
            <a:spLocks noGrp="1"/>
          </p:cNvSpPr>
          <p:nvPr>
            <p:ph type="sldNum" sz="quarter" idx="12"/>
          </p:nvPr>
        </p:nvSpPr>
        <p:spPr/>
        <p:txBody>
          <a:bodyPr/>
          <a:lstStyle/>
          <a:p>
            <a:fld id="{EBFE1E79-DFE6-844B-8E28-71E5F62777BF}" type="slidenum">
              <a:rPr lang="en-US"/>
              <a:pPr/>
              <a:t>49</a:t>
            </a:fld>
            <a:endParaRPr lang="en-US"/>
          </a:p>
        </p:txBody>
      </p:sp>
      <p:sp>
        <p:nvSpPr>
          <p:cNvPr id="544770" name="Rectangle 2"/>
          <p:cNvSpPr>
            <a:spLocks noGrp="1" noChangeArrowheads="1"/>
          </p:cNvSpPr>
          <p:nvPr>
            <p:ph type="title" sz="quarter"/>
          </p:nvPr>
        </p:nvSpPr>
        <p:spPr>
          <a:xfrm>
            <a:off x="695340" y="149898"/>
            <a:ext cx="8229600" cy="700621"/>
          </a:xfrm>
        </p:spPr>
        <p:txBody>
          <a:bodyPr/>
          <a:lstStyle/>
          <a:p>
            <a:r>
              <a:rPr lang="en-US" b="1">
                <a:solidFill>
                  <a:srgbClr val="000090"/>
                </a:solidFill>
              </a:rPr>
              <a:t>Partitioned scan: threshold GOS = 3°</a:t>
            </a:r>
            <a:endParaRPr lang="en-US" b="1" baseline="30000">
              <a:solidFill>
                <a:srgbClr val="000090"/>
              </a:solidFill>
            </a:endParaRPr>
          </a:p>
        </p:txBody>
      </p:sp>
      <p:pic>
        <p:nvPicPr>
          <p:cNvPr id="544771" name="Picture 3" descr="partdef_gos"/>
          <p:cNvPicPr preferRelativeResize="0">
            <a:picLocks noGrp="1" noChangeArrowheads="1"/>
          </p:cNvPicPr>
          <p:nvPr>
            <p:ph sz="quarter" idx="1"/>
          </p:nvPr>
        </p:nvPicPr>
        <p:blipFill>
          <a:blip r:embed="rId3"/>
          <a:srcRect/>
          <a:stretch>
            <a:fillRect/>
          </a:stretch>
        </p:blipFill>
        <p:spPr>
          <a:xfrm>
            <a:off x="1827213" y="1055672"/>
            <a:ext cx="2514600" cy="2514600"/>
          </a:xfrm>
          <a:ln/>
        </p:spPr>
      </p:pic>
      <p:pic>
        <p:nvPicPr>
          <p:cNvPr id="544772" name="Picture 4" descr="partdef_gos_odf"/>
          <p:cNvPicPr preferRelativeResize="0">
            <a:picLocks noGrp="1" noChangeArrowheads="1"/>
          </p:cNvPicPr>
          <p:nvPr>
            <p:ph sz="quarter" idx="2"/>
          </p:nvPr>
        </p:nvPicPr>
        <p:blipFill>
          <a:blip r:embed="rId4"/>
          <a:srcRect/>
          <a:stretch>
            <a:fillRect/>
          </a:stretch>
        </p:blipFill>
        <p:spPr>
          <a:xfrm>
            <a:off x="5027613" y="1089540"/>
            <a:ext cx="3198812" cy="2468562"/>
          </a:xfrm>
          <a:ln/>
        </p:spPr>
      </p:pic>
      <p:pic>
        <p:nvPicPr>
          <p:cNvPr id="544773" name="Picture 5" descr="partrex_gos"/>
          <p:cNvPicPr preferRelativeResize="0">
            <a:picLocks noGrp="1" noChangeArrowheads="1"/>
          </p:cNvPicPr>
          <p:nvPr>
            <p:ph sz="quarter" idx="3"/>
          </p:nvPr>
        </p:nvPicPr>
        <p:blipFill>
          <a:blip r:embed="rId5"/>
          <a:srcRect/>
          <a:stretch>
            <a:fillRect/>
          </a:stretch>
        </p:blipFill>
        <p:spPr>
          <a:xfrm>
            <a:off x="1827213" y="3681396"/>
            <a:ext cx="2514600" cy="2514600"/>
          </a:xfrm>
          <a:ln/>
        </p:spPr>
      </p:pic>
      <p:pic>
        <p:nvPicPr>
          <p:cNvPr id="544774" name="Picture 6" descr="partrex_gos_odf"/>
          <p:cNvPicPr preferRelativeResize="0">
            <a:picLocks noGrp="1" noChangeArrowheads="1"/>
          </p:cNvPicPr>
          <p:nvPr>
            <p:ph sz="quarter" idx="4"/>
          </p:nvPr>
        </p:nvPicPr>
        <p:blipFill>
          <a:blip r:embed="rId6"/>
          <a:srcRect/>
          <a:stretch>
            <a:fillRect/>
          </a:stretch>
        </p:blipFill>
        <p:spPr>
          <a:xfrm>
            <a:off x="5030788" y="3689863"/>
            <a:ext cx="3198812" cy="2468562"/>
          </a:xfrm>
          <a:ln/>
        </p:spPr>
      </p:pic>
      <p:sp>
        <p:nvSpPr>
          <p:cNvPr id="544775" name="Text Box 7"/>
          <p:cNvSpPr txBox="1">
            <a:spLocks noChangeArrowheads="1"/>
          </p:cNvSpPr>
          <p:nvPr/>
        </p:nvSpPr>
        <p:spPr bwMode="auto">
          <a:xfrm>
            <a:off x="455613" y="2514600"/>
            <a:ext cx="1111250" cy="641350"/>
          </a:xfrm>
          <a:prstGeom prst="rect">
            <a:avLst/>
          </a:prstGeom>
          <a:noFill/>
          <a:ln w="9525">
            <a:noFill/>
            <a:miter lim="800000"/>
            <a:headEnd/>
            <a:tailEnd/>
          </a:ln>
          <a:effectLst/>
        </p:spPr>
        <p:txBody>
          <a:bodyPr wrap="none">
            <a:prstTxWarp prst="textNoShape">
              <a:avLst/>
            </a:prstTxWarp>
            <a:spAutoFit/>
          </a:bodyPr>
          <a:lstStyle/>
          <a:p>
            <a:r>
              <a:rPr lang="en-US">
                <a:latin typeface="Times New Roman" charset="0"/>
              </a:rPr>
              <a:t>Deformed</a:t>
            </a:r>
          </a:p>
          <a:p>
            <a:r>
              <a:rPr lang="en-US">
                <a:latin typeface="Times New Roman" charset="0"/>
              </a:rPr>
              <a:t>Grains</a:t>
            </a:r>
          </a:p>
        </p:txBody>
      </p:sp>
      <p:sp>
        <p:nvSpPr>
          <p:cNvPr id="544776" name="Text Box 8"/>
          <p:cNvSpPr txBox="1">
            <a:spLocks noChangeArrowheads="1"/>
          </p:cNvSpPr>
          <p:nvPr/>
        </p:nvSpPr>
        <p:spPr bwMode="auto">
          <a:xfrm>
            <a:off x="227013" y="4570413"/>
            <a:ext cx="1492250" cy="641350"/>
          </a:xfrm>
          <a:prstGeom prst="rect">
            <a:avLst/>
          </a:prstGeom>
          <a:noFill/>
          <a:ln w="9525">
            <a:noFill/>
            <a:miter lim="800000"/>
            <a:headEnd/>
            <a:tailEnd/>
          </a:ln>
          <a:effectLst/>
        </p:spPr>
        <p:txBody>
          <a:bodyPr wrap="none">
            <a:prstTxWarp prst="textNoShape">
              <a:avLst/>
            </a:prstTxWarp>
            <a:spAutoFit/>
          </a:bodyPr>
          <a:lstStyle/>
          <a:p>
            <a:r>
              <a:rPr lang="en-US">
                <a:latin typeface="Times New Roman" charset="0"/>
              </a:rPr>
              <a:t>Recrystallized</a:t>
            </a:r>
          </a:p>
          <a:p>
            <a:r>
              <a:rPr lang="en-US">
                <a:latin typeface="Times New Roman" charset="0"/>
              </a:rPr>
              <a:t>Grains</a:t>
            </a:r>
          </a:p>
        </p:txBody>
      </p:sp>
      <p:sp>
        <p:nvSpPr>
          <p:cNvPr id="544777" name="Oval 9"/>
          <p:cNvSpPr>
            <a:spLocks noChangeArrowheads="1"/>
          </p:cNvSpPr>
          <p:nvPr/>
        </p:nvSpPr>
        <p:spPr bwMode="auto">
          <a:xfrm>
            <a:off x="4953000" y="3615250"/>
            <a:ext cx="304800" cy="304800"/>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544778" name="Oval 10"/>
          <p:cNvSpPr>
            <a:spLocks noChangeArrowheads="1"/>
          </p:cNvSpPr>
          <p:nvPr/>
        </p:nvSpPr>
        <p:spPr bwMode="auto">
          <a:xfrm>
            <a:off x="5410200" y="3615250"/>
            <a:ext cx="304800" cy="304800"/>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544779" name="Oval 11"/>
          <p:cNvSpPr>
            <a:spLocks noChangeArrowheads="1"/>
          </p:cNvSpPr>
          <p:nvPr/>
        </p:nvSpPr>
        <p:spPr bwMode="auto">
          <a:xfrm>
            <a:off x="5410200" y="3996250"/>
            <a:ext cx="304800" cy="304800"/>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544780" name="Oval 12"/>
          <p:cNvSpPr>
            <a:spLocks noChangeArrowheads="1"/>
          </p:cNvSpPr>
          <p:nvPr/>
        </p:nvSpPr>
        <p:spPr bwMode="auto">
          <a:xfrm>
            <a:off x="4953000" y="3996250"/>
            <a:ext cx="304800" cy="304800"/>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544781" name="Oval 13"/>
          <p:cNvSpPr>
            <a:spLocks noChangeArrowheads="1"/>
          </p:cNvSpPr>
          <p:nvPr/>
        </p:nvSpPr>
        <p:spPr bwMode="auto">
          <a:xfrm>
            <a:off x="8001000" y="1769519"/>
            <a:ext cx="304800" cy="304800"/>
          </a:xfrm>
          <a:prstGeom prst="ellips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544782" name="Oval 14"/>
          <p:cNvSpPr>
            <a:spLocks noChangeArrowheads="1"/>
          </p:cNvSpPr>
          <p:nvPr/>
        </p:nvSpPr>
        <p:spPr bwMode="auto">
          <a:xfrm>
            <a:off x="7239000" y="2379119"/>
            <a:ext cx="304800" cy="304800"/>
          </a:xfrm>
          <a:prstGeom prst="ellips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544783" name="Oval 15"/>
          <p:cNvSpPr>
            <a:spLocks noChangeArrowheads="1"/>
          </p:cNvSpPr>
          <p:nvPr/>
        </p:nvSpPr>
        <p:spPr bwMode="auto">
          <a:xfrm>
            <a:off x="7086600" y="3064919"/>
            <a:ext cx="304800" cy="304800"/>
          </a:xfrm>
          <a:prstGeom prst="ellips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 name="Rectangle 1"/>
          <p:cNvSpPr/>
          <p:nvPr/>
        </p:nvSpPr>
        <p:spPr>
          <a:xfrm>
            <a:off x="491066" y="6384778"/>
            <a:ext cx="8475133" cy="430887"/>
          </a:xfrm>
          <a:prstGeom prst="rect">
            <a:avLst/>
          </a:prstGeom>
        </p:spPr>
        <p:txBody>
          <a:bodyPr wrap="square">
            <a:spAutoFit/>
          </a:bodyPr>
          <a:lstStyle/>
          <a:p>
            <a:r>
              <a:rPr lang="en-US" sz="1100" dirty="0">
                <a:solidFill>
                  <a:srgbClr val="660066"/>
                </a:solidFill>
              </a:rPr>
              <a:t>“Cube texture in hot rolled Aluminum Alloy 1050 (AA1050) - nucleation and growth behavior”, M. H. </a:t>
            </a:r>
            <a:r>
              <a:rPr lang="en-US" sz="1100" dirty="0" err="1">
                <a:solidFill>
                  <a:srgbClr val="660066"/>
                </a:solidFill>
              </a:rPr>
              <a:t>Alvi</a:t>
            </a:r>
            <a:r>
              <a:rPr lang="en-US" sz="1100" dirty="0">
                <a:solidFill>
                  <a:srgbClr val="660066"/>
                </a:solidFill>
              </a:rPr>
              <a:t>, S. W. Cheong, J. P. </a:t>
            </a:r>
            <a:r>
              <a:rPr lang="en-US" sz="1100" dirty="0" err="1">
                <a:solidFill>
                  <a:srgbClr val="660066"/>
                </a:solidFill>
              </a:rPr>
              <a:t>Suni</a:t>
            </a:r>
            <a:r>
              <a:rPr lang="en-US" sz="1100" dirty="0">
                <a:solidFill>
                  <a:srgbClr val="660066"/>
                </a:solidFill>
              </a:rPr>
              <a:t>, H. </a:t>
            </a:r>
            <a:r>
              <a:rPr lang="en-US" sz="1100" dirty="0" err="1">
                <a:solidFill>
                  <a:srgbClr val="660066"/>
                </a:solidFill>
              </a:rPr>
              <a:t>Weiland</a:t>
            </a:r>
            <a:r>
              <a:rPr lang="en-US" sz="1100" dirty="0">
                <a:solidFill>
                  <a:srgbClr val="660066"/>
                </a:solidFill>
              </a:rPr>
              <a:t>, A. D. Rollett, </a:t>
            </a:r>
            <a:r>
              <a:rPr lang="en-US" sz="1100" i="1" dirty="0">
                <a:solidFill>
                  <a:srgbClr val="660066"/>
                </a:solidFill>
              </a:rPr>
              <a:t>Acta </a:t>
            </a:r>
            <a:r>
              <a:rPr lang="en-US" sz="1100" i="1" dirty="0" err="1">
                <a:solidFill>
                  <a:srgbClr val="660066"/>
                </a:solidFill>
              </a:rPr>
              <a:t>materialia</a:t>
            </a:r>
            <a:r>
              <a:rPr lang="en-US" sz="1100" dirty="0">
                <a:solidFill>
                  <a:srgbClr val="660066"/>
                </a:solidFill>
              </a:rPr>
              <a:t>, </a:t>
            </a:r>
            <a:r>
              <a:rPr lang="en-US" sz="1100" b="1" dirty="0" smtClean="0">
                <a:solidFill>
                  <a:srgbClr val="660066"/>
                </a:solidFill>
              </a:rPr>
              <a:t>56</a:t>
            </a:r>
            <a:r>
              <a:rPr lang="en-US" sz="1100" dirty="0" smtClean="0">
                <a:solidFill>
                  <a:srgbClr val="660066"/>
                </a:solidFill>
              </a:rPr>
              <a:t> </a:t>
            </a:r>
            <a:r>
              <a:rPr lang="en-US" sz="1100" dirty="0">
                <a:solidFill>
                  <a:srgbClr val="660066"/>
                </a:solidFill>
              </a:rPr>
              <a:t>3098-3108 (2008).</a:t>
            </a:r>
            <a:r>
              <a:rPr lang="en-US" sz="1100" dirty="0">
                <a:solidFill>
                  <a:srgbClr val="660066"/>
                </a:solidFill>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4777"/>
                                        </p:tgtEl>
                                        <p:attrNameLst>
                                          <p:attrName>style.visibility</p:attrName>
                                        </p:attrNameLst>
                                      </p:cBhvr>
                                      <p:to>
                                        <p:strVal val="visible"/>
                                      </p:to>
                                    </p:set>
                                    <p:anim calcmode="lin" valueType="num">
                                      <p:cBhvr additive="base">
                                        <p:cTn id="7" dur="500" fill="hold"/>
                                        <p:tgtEl>
                                          <p:spTgt spid="544777"/>
                                        </p:tgtEl>
                                        <p:attrNameLst>
                                          <p:attrName>ppt_x</p:attrName>
                                        </p:attrNameLst>
                                      </p:cBhvr>
                                      <p:tavLst>
                                        <p:tav tm="0">
                                          <p:val>
                                            <p:strVal val="#ppt_x"/>
                                          </p:val>
                                        </p:tav>
                                        <p:tav tm="100000">
                                          <p:val>
                                            <p:strVal val="#ppt_x"/>
                                          </p:val>
                                        </p:tav>
                                      </p:tavLst>
                                    </p:anim>
                                    <p:anim calcmode="lin" valueType="num">
                                      <p:cBhvr additive="base">
                                        <p:cTn id="8" dur="500" fill="hold"/>
                                        <p:tgtEl>
                                          <p:spTgt spid="54477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44780"/>
                                        </p:tgtEl>
                                        <p:attrNameLst>
                                          <p:attrName>style.visibility</p:attrName>
                                        </p:attrNameLst>
                                      </p:cBhvr>
                                      <p:to>
                                        <p:strVal val="visible"/>
                                      </p:to>
                                    </p:set>
                                    <p:anim calcmode="lin" valueType="num">
                                      <p:cBhvr additive="base">
                                        <p:cTn id="11" dur="500" fill="hold"/>
                                        <p:tgtEl>
                                          <p:spTgt spid="544780"/>
                                        </p:tgtEl>
                                        <p:attrNameLst>
                                          <p:attrName>ppt_x</p:attrName>
                                        </p:attrNameLst>
                                      </p:cBhvr>
                                      <p:tavLst>
                                        <p:tav tm="0">
                                          <p:val>
                                            <p:strVal val="#ppt_x"/>
                                          </p:val>
                                        </p:tav>
                                        <p:tav tm="100000">
                                          <p:val>
                                            <p:strVal val="#ppt_x"/>
                                          </p:val>
                                        </p:tav>
                                      </p:tavLst>
                                    </p:anim>
                                    <p:anim calcmode="lin" valueType="num">
                                      <p:cBhvr additive="base">
                                        <p:cTn id="12" dur="500" fill="hold"/>
                                        <p:tgtEl>
                                          <p:spTgt spid="54478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44779"/>
                                        </p:tgtEl>
                                        <p:attrNameLst>
                                          <p:attrName>style.visibility</p:attrName>
                                        </p:attrNameLst>
                                      </p:cBhvr>
                                      <p:to>
                                        <p:strVal val="visible"/>
                                      </p:to>
                                    </p:set>
                                    <p:anim calcmode="lin" valueType="num">
                                      <p:cBhvr additive="base">
                                        <p:cTn id="15" dur="500" fill="hold"/>
                                        <p:tgtEl>
                                          <p:spTgt spid="544779"/>
                                        </p:tgtEl>
                                        <p:attrNameLst>
                                          <p:attrName>ppt_x</p:attrName>
                                        </p:attrNameLst>
                                      </p:cBhvr>
                                      <p:tavLst>
                                        <p:tav tm="0">
                                          <p:val>
                                            <p:strVal val="#ppt_x"/>
                                          </p:val>
                                        </p:tav>
                                        <p:tav tm="100000">
                                          <p:val>
                                            <p:strVal val="#ppt_x"/>
                                          </p:val>
                                        </p:tav>
                                      </p:tavLst>
                                    </p:anim>
                                    <p:anim calcmode="lin" valueType="num">
                                      <p:cBhvr additive="base">
                                        <p:cTn id="16" dur="500" fill="hold"/>
                                        <p:tgtEl>
                                          <p:spTgt spid="54477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4778"/>
                                        </p:tgtEl>
                                        <p:attrNameLst>
                                          <p:attrName>style.visibility</p:attrName>
                                        </p:attrNameLst>
                                      </p:cBhvr>
                                      <p:to>
                                        <p:strVal val="visible"/>
                                      </p:to>
                                    </p:set>
                                    <p:anim calcmode="lin" valueType="num">
                                      <p:cBhvr additive="base">
                                        <p:cTn id="19" dur="500" fill="hold"/>
                                        <p:tgtEl>
                                          <p:spTgt spid="544778"/>
                                        </p:tgtEl>
                                        <p:attrNameLst>
                                          <p:attrName>ppt_x</p:attrName>
                                        </p:attrNameLst>
                                      </p:cBhvr>
                                      <p:tavLst>
                                        <p:tav tm="0">
                                          <p:val>
                                            <p:strVal val="#ppt_x"/>
                                          </p:val>
                                        </p:tav>
                                        <p:tav tm="100000">
                                          <p:val>
                                            <p:strVal val="#ppt_x"/>
                                          </p:val>
                                        </p:tav>
                                      </p:tavLst>
                                    </p:anim>
                                    <p:anim calcmode="lin" valueType="num">
                                      <p:cBhvr additive="base">
                                        <p:cTn id="20" dur="500" fill="hold"/>
                                        <p:tgtEl>
                                          <p:spTgt spid="54477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44783"/>
                                        </p:tgtEl>
                                        <p:attrNameLst>
                                          <p:attrName>style.visibility</p:attrName>
                                        </p:attrNameLst>
                                      </p:cBhvr>
                                      <p:to>
                                        <p:strVal val="visible"/>
                                      </p:to>
                                    </p:set>
                                    <p:anim calcmode="lin" valueType="num">
                                      <p:cBhvr additive="base">
                                        <p:cTn id="23" dur="500" fill="hold"/>
                                        <p:tgtEl>
                                          <p:spTgt spid="544783"/>
                                        </p:tgtEl>
                                        <p:attrNameLst>
                                          <p:attrName>ppt_x</p:attrName>
                                        </p:attrNameLst>
                                      </p:cBhvr>
                                      <p:tavLst>
                                        <p:tav tm="0">
                                          <p:val>
                                            <p:strVal val="#ppt_x"/>
                                          </p:val>
                                        </p:tav>
                                        <p:tav tm="100000">
                                          <p:val>
                                            <p:strVal val="#ppt_x"/>
                                          </p:val>
                                        </p:tav>
                                      </p:tavLst>
                                    </p:anim>
                                    <p:anim calcmode="lin" valueType="num">
                                      <p:cBhvr additive="base">
                                        <p:cTn id="24" dur="500" fill="hold"/>
                                        <p:tgtEl>
                                          <p:spTgt spid="54478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44782"/>
                                        </p:tgtEl>
                                        <p:attrNameLst>
                                          <p:attrName>style.visibility</p:attrName>
                                        </p:attrNameLst>
                                      </p:cBhvr>
                                      <p:to>
                                        <p:strVal val="visible"/>
                                      </p:to>
                                    </p:set>
                                    <p:anim calcmode="lin" valueType="num">
                                      <p:cBhvr additive="base">
                                        <p:cTn id="27" dur="500" fill="hold"/>
                                        <p:tgtEl>
                                          <p:spTgt spid="544782"/>
                                        </p:tgtEl>
                                        <p:attrNameLst>
                                          <p:attrName>ppt_x</p:attrName>
                                        </p:attrNameLst>
                                      </p:cBhvr>
                                      <p:tavLst>
                                        <p:tav tm="0">
                                          <p:val>
                                            <p:strVal val="#ppt_x"/>
                                          </p:val>
                                        </p:tav>
                                        <p:tav tm="100000">
                                          <p:val>
                                            <p:strVal val="#ppt_x"/>
                                          </p:val>
                                        </p:tav>
                                      </p:tavLst>
                                    </p:anim>
                                    <p:anim calcmode="lin" valueType="num">
                                      <p:cBhvr additive="base">
                                        <p:cTn id="28" dur="500" fill="hold"/>
                                        <p:tgtEl>
                                          <p:spTgt spid="54478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44781"/>
                                        </p:tgtEl>
                                        <p:attrNameLst>
                                          <p:attrName>style.visibility</p:attrName>
                                        </p:attrNameLst>
                                      </p:cBhvr>
                                      <p:to>
                                        <p:strVal val="visible"/>
                                      </p:to>
                                    </p:set>
                                    <p:anim calcmode="lin" valueType="num">
                                      <p:cBhvr additive="base">
                                        <p:cTn id="31" dur="500" fill="hold"/>
                                        <p:tgtEl>
                                          <p:spTgt spid="544781"/>
                                        </p:tgtEl>
                                        <p:attrNameLst>
                                          <p:attrName>ppt_x</p:attrName>
                                        </p:attrNameLst>
                                      </p:cBhvr>
                                      <p:tavLst>
                                        <p:tav tm="0">
                                          <p:val>
                                            <p:strVal val="#ppt_x"/>
                                          </p:val>
                                        </p:tav>
                                        <p:tav tm="100000">
                                          <p:val>
                                            <p:strVal val="#ppt_x"/>
                                          </p:val>
                                        </p:tav>
                                      </p:tavLst>
                                    </p:anim>
                                    <p:anim calcmode="lin" valueType="num">
                                      <p:cBhvr additive="base">
                                        <p:cTn id="32" dur="500" fill="hold"/>
                                        <p:tgtEl>
                                          <p:spTgt spid="5447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7" grpId="0" animBg="1"/>
      <p:bldP spid="544778" grpId="0" animBg="1"/>
      <p:bldP spid="544779" grpId="0" animBg="1"/>
      <p:bldP spid="544780" grpId="0" animBg="1"/>
      <p:bldP spid="544781" grpId="0" animBg="1"/>
      <p:bldP spid="544782" grpId="0" animBg="1"/>
      <p:bldP spid="54478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1524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3600" b="1" i="0" u="none" strike="noStrike" kern="0" cap="none" spc="0" normalizeH="0" baseline="0" noProof="0" dirty="0" smtClean="0">
                <a:ln>
                  <a:noFill/>
                </a:ln>
                <a:solidFill>
                  <a:srgbClr val="000090"/>
                </a:solidFill>
                <a:effectLst/>
                <a:uLnTx/>
                <a:uFillTx/>
                <a:latin typeface="+mj-lt"/>
                <a:ea typeface="新細明體" charset="-120"/>
                <a:cs typeface="新細明體" charset="-120"/>
              </a:rPr>
              <a:t>Questions &amp; Answers</a:t>
            </a:r>
            <a:endParaRPr kumimoji="0" lang="en-US" altLang="zh-TW" sz="3600" b="1" i="0" u="none" strike="noStrike" kern="0" cap="none" spc="0" normalizeH="0" baseline="0" noProof="0" dirty="0">
              <a:ln>
                <a:noFill/>
              </a:ln>
              <a:solidFill>
                <a:srgbClr val="000090"/>
              </a:solidFill>
              <a:effectLst/>
              <a:uLnTx/>
              <a:uFillTx/>
              <a:latin typeface="+mj-lt"/>
              <a:ea typeface="新細明體" charset="-120"/>
              <a:cs typeface="新細明體" charset="-120"/>
            </a:endParaRPr>
          </a:p>
        </p:txBody>
      </p:sp>
      <p:sp>
        <p:nvSpPr>
          <p:cNvPr id="3" name="Rectangle 3"/>
          <p:cNvSpPr txBox="1">
            <a:spLocks noChangeArrowheads="1"/>
          </p:cNvSpPr>
          <p:nvPr/>
        </p:nvSpPr>
        <p:spPr bwMode="auto">
          <a:xfrm>
            <a:off x="685800" y="893519"/>
            <a:ext cx="7772400" cy="54910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zh-TW" sz="1800" b="0" i="0" u="none" strike="noStrike" kern="0" cap="none" spc="0" normalizeH="0" baseline="0" noProof="0" dirty="0" smtClean="0">
                <a:ln>
                  <a:noFill/>
                </a:ln>
                <a:solidFill>
                  <a:schemeClr val="tx1"/>
                </a:solidFill>
                <a:effectLst/>
                <a:uLnTx/>
                <a:uFillTx/>
                <a:latin typeface="+mn-lt"/>
                <a:ea typeface="新細明體" charset="-120"/>
                <a:cs typeface="新細明體" charset="-120"/>
              </a:rPr>
              <a:t>How are Orientation Distributions</a:t>
            </a:r>
            <a:r>
              <a:rPr kumimoji="0" lang="en-US" altLang="zh-TW" sz="1800" b="0" i="0" u="none" strike="noStrike" kern="0" cap="none" spc="0" normalizeH="0" noProof="0" dirty="0" smtClean="0">
                <a:ln>
                  <a:noFill/>
                </a:ln>
                <a:solidFill>
                  <a:schemeClr val="tx1"/>
                </a:solidFill>
                <a:effectLst/>
                <a:uLnTx/>
                <a:uFillTx/>
                <a:latin typeface="+mn-lt"/>
                <a:ea typeface="新細明體" charset="-120"/>
                <a:cs typeface="新細明體" charset="-120"/>
              </a:rPr>
              <a:t> computed?</a:t>
            </a:r>
            <a:endParaRPr kumimoji="0" lang="en-US" altLang="zh-TW" sz="1800" b="0" i="0" u="none" strike="noStrike" kern="0" cap="none" spc="0" normalizeH="0" baseline="0" noProof="0" dirty="0" smtClean="0">
              <a:ln>
                <a:noFill/>
              </a:ln>
              <a:solidFill>
                <a:schemeClr val="tx1"/>
              </a:solidFill>
              <a:effectLst/>
              <a:uLnTx/>
              <a:uFillTx/>
              <a:latin typeface="+mn-lt"/>
              <a:ea typeface="新細明體" charset="-120"/>
              <a:cs typeface="新細明體" charset="-120"/>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zh-TW" sz="1600" b="0" i="0" u="none" strike="noStrike" kern="0" cap="none" spc="0" normalizeH="0" baseline="0" noProof="0" dirty="0" smtClean="0">
                <a:ln>
                  <a:noFill/>
                </a:ln>
                <a:solidFill>
                  <a:schemeClr val="tx1"/>
                </a:solidFill>
                <a:effectLst/>
                <a:uLnTx/>
                <a:uFillTx/>
                <a:latin typeface="+mn-lt"/>
                <a:ea typeface="新細明體" charset="-120"/>
                <a:cs typeface="新細明體" charset="-120"/>
              </a:rPr>
              <a:t>The discrete orientations provide the input data to which the coefficients of the generalized spherical</a:t>
            </a:r>
            <a:r>
              <a:rPr kumimoji="0" lang="en-US" altLang="zh-TW" sz="1600" b="0" i="0" u="none" strike="noStrike" kern="0" cap="none" spc="0" normalizeH="0" noProof="0" dirty="0" smtClean="0">
                <a:ln>
                  <a:noFill/>
                </a:ln>
                <a:solidFill>
                  <a:schemeClr val="tx1"/>
                </a:solidFill>
                <a:effectLst/>
                <a:uLnTx/>
                <a:uFillTx/>
                <a:latin typeface="+mn-lt"/>
                <a:ea typeface="新細明體" charset="-120"/>
                <a:cs typeface="新細明體" charset="-120"/>
              </a:rPr>
              <a:t> harmonic functions are fitted.</a:t>
            </a:r>
          </a:p>
          <a:p>
            <a:pPr marL="342900" lvl="0" indent="-342900" eaLnBrk="1" hangingPunct="1">
              <a:spcBef>
                <a:spcPct val="20000"/>
              </a:spcBef>
              <a:buFontTx/>
              <a:buChar char="•"/>
              <a:defRPr/>
            </a:pPr>
            <a:r>
              <a:rPr lang="en-US" altLang="zh-TW" sz="1800" kern="0" dirty="0" smtClean="0">
                <a:ea typeface="新細明體" charset="-120"/>
                <a:cs typeface="新細明體" charset="-120"/>
              </a:rPr>
              <a:t>What is the difference between a discrete plot and a contour plot and when should I use them?</a:t>
            </a:r>
            <a:endParaRPr lang="en-US" altLang="zh-TW" sz="1800" kern="0" dirty="0">
              <a:ea typeface="新細明體" charset="-120"/>
              <a:cs typeface="新細明體" charset="-120"/>
            </a:endParaRPr>
          </a:p>
          <a:p>
            <a:pPr marL="742950" lvl="1" indent="-285750" eaLnBrk="1" hangingPunct="1">
              <a:spcBef>
                <a:spcPct val="20000"/>
              </a:spcBef>
              <a:buFontTx/>
              <a:buChar char="–"/>
              <a:defRPr/>
            </a:pPr>
            <a:r>
              <a:rPr lang="en-US" altLang="zh-TW" sz="1600" kern="0" dirty="0">
                <a:ea typeface="新細明體" charset="-120"/>
                <a:cs typeface="新細明體" charset="-120"/>
              </a:rPr>
              <a:t>The discrete</a:t>
            </a:r>
            <a:r>
              <a:rPr lang="en-US" altLang="zh-TW" sz="1600" kern="0" dirty="0" smtClean="0">
                <a:ea typeface="新細明體" charset="-120"/>
                <a:cs typeface="新細明體" charset="-120"/>
              </a:rPr>
              <a:t> plots provide individual points in pole figures, inverse pole figures, ODs etc. Contour plots are always based on the fitted generalized </a:t>
            </a:r>
            <a:r>
              <a:rPr lang="en-US" altLang="zh-TW" sz="1600" kern="0" dirty="0">
                <a:ea typeface="新細明體" charset="-120"/>
                <a:cs typeface="新細明體" charset="-120"/>
              </a:rPr>
              <a:t>spherical harmonic </a:t>
            </a:r>
            <a:r>
              <a:rPr lang="en-US" altLang="zh-TW" sz="1600" kern="0" dirty="0" smtClean="0">
                <a:ea typeface="新細明體" charset="-120"/>
                <a:cs typeface="新細明體" charset="-120"/>
              </a:rPr>
              <a:t>functions.</a:t>
            </a:r>
          </a:p>
          <a:p>
            <a:pPr marL="342900" lvl="0" indent="-342900" eaLnBrk="1" hangingPunct="1">
              <a:spcBef>
                <a:spcPct val="20000"/>
              </a:spcBef>
              <a:buFontTx/>
              <a:buChar char="•"/>
              <a:defRPr/>
            </a:pPr>
            <a:r>
              <a:rPr lang="en-US" altLang="zh-TW" sz="1800" kern="0" dirty="0">
                <a:ea typeface="新細明體" charset="-120"/>
                <a:cs typeface="新細明體" charset="-120"/>
              </a:rPr>
              <a:t>What is</a:t>
            </a:r>
            <a:r>
              <a:rPr lang="en-US" altLang="zh-TW" sz="1800" kern="0" dirty="0" smtClean="0">
                <a:ea typeface="新細明體" charset="-120"/>
                <a:cs typeface="新細明體" charset="-120"/>
              </a:rPr>
              <a:t> meant by the various different measures of orientation spread within a grain, and what are they useful for?</a:t>
            </a:r>
          </a:p>
          <a:p>
            <a:pPr marL="742950" lvl="1" indent="-285750" eaLnBrk="1" hangingPunct="1">
              <a:spcBef>
                <a:spcPct val="20000"/>
              </a:spcBef>
              <a:buFontTx/>
              <a:buChar char="–"/>
              <a:defRPr/>
            </a:pPr>
            <a:r>
              <a:rPr lang="en-US" altLang="zh-TW" sz="1600" kern="0" dirty="0" smtClean="0">
                <a:ea typeface="新細明體" charset="-120"/>
                <a:cs typeface="新細明體" charset="-120"/>
              </a:rPr>
              <a:t>The names given to the functions vary across the packages.  There is a pixel-based measure that computes the average of the misorientation between a given point/pixel and its first nearest neighbor points (generally, 8 NN in a square lattice); there is also an average over all points in a given grain (e.g. Grain Average Misorientation).  This is sensitive to only local orientation gradients.  There is also a pixel-based measure that gives the misorientation between the given point and the average orientation for the grain; likewise there is an average quantity for the whole grain.  This pair of measures are sensitive to long range orientation gradients (found, e.g., in shear bands, kink bands etc.). </a:t>
            </a:r>
            <a:endParaRPr lang="en-US" altLang="zh-TW" sz="1600" kern="0" dirty="0">
              <a:ea typeface="新細明體" charset="-120"/>
              <a:cs typeface="新細明體" charset="-12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4294967295"/>
          </p:nvPr>
        </p:nvSpPr>
        <p:spPr>
          <a:xfrm>
            <a:off x="6553200" y="6245225"/>
            <a:ext cx="2133600" cy="476250"/>
          </a:xfrm>
          <a:prstGeom prst="rect">
            <a:avLst/>
          </a:prstGeom>
          <a:noFill/>
        </p:spPr>
        <p:txBody>
          <a:bodyPr/>
          <a:lstStyle/>
          <a:p>
            <a:fld id="{038F960E-40EB-3642-A06A-91104916890D}" type="slidenum">
              <a:rPr lang="en-US"/>
              <a:pPr/>
              <a:t>50</a:t>
            </a:fld>
            <a:endParaRPr lang="en-US"/>
          </a:p>
        </p:txBody>
      </p:sp>
      <p:sp>
        <p:nvSpPr>
          <p:cNvPr id="614402" name="Rectangle 2"/>
          <p:cNvSpPr>
            <a:spLocks noGrp="1" noChangeArrowheads="1"/>
          </p:cNvSpPr>
          <p:nvPr>
            <p:ph type="title"/>
          </p:nvPr>
        </p:nvSpPr>
        <p:spPr>
          <a:xfrm>
            <a:off x="839132" y="58500"/>
            <a:ext cx="8203267" cy="868363"/>
          </a:xfrm>
        </p:spPr>
        <p:txBody>
          <a:bodyPr/>
          <a:lstStyle/>
          <a:p>
            <a:r>
              <a:rPr lang="en-US" sz="4000" b="1" dirty="0" smtClean="0">
                <a:solidFill>
                  <a:srgbClr val="000090"/>
                </a:solidFill>
                <a:effectLst>
                  <a:outerShdw blurRad="38100" dist="38100" dir="2700000" algn="tl">
                    <a:srgbClr val="DDDDDD"/>
                  </a:outerShdw>
                </a:effectLst>
                <a:ea typeface="ＭＳ Ｐゴシック" charset="-128"/>
                <a:cs typeface="ＭＳ Ｐゴシック" charset="-128"/>
              </a:rPr>
              <a:t>As-deformed Fe-</a:t>
            </a:r>
            <a:r>
              <a:rPr lang="en-US" sz="4000" b="1" dirty="0" smtClean="0">
                <a:solidFill>
                  <a:srgbClr val="000090"/>
                </a:solidFill>
                <a:effectLst>
                  <a:outerShdw blurRad="38100" dist="38100" dir="2700000" algn="tl">
                    <a:srgbClr val="DDDDDD"/>
                  </a:outerShdw>
                </a:effectLst>
                <a:ea typeface="ＭＳ Ｐゴシック" charset="-128"/>
                <a:cs typeface="ＭＳ Ｐゴシック" charset="-128"/>
              </a:rPr>
              <a:t>1%Si</a:t>
            </a:r>
            <a:endParaRPr lang="en-US" sz="4000" b="1" dirty="0" smtClean="0">
              <a:solidFill>
                <a:srgbClr val="000090"/>
              </a:solidFill>
              <a:effectLst>
                <a:outerShdw blurRad="38100" dist="38100" dir="2700000" algn="tl">
                  <a:srgbClr val="DDDDDD"/>
                </a:outerShdw>
              </a:effectLst>
              <a:ea typeface="ＭＳ Ｐゴシック" charset="-128"/>
              <a:cs typeface="ＭＳ Ｐゴシック" charset="-128"/>
            </a:endParaRPr>
          </a:p>
        </p:txBody>
      </p:sp>
      <p:sp>
        <p:nvSpPr>
          <p:cNvPr id="47108" name="Rectangle 3"/>
          <p:cNvSpPr>
            <a:spLocks noChangeArrowheads="1"/>
          </p:cNvSpPr>
          <p:nvPr/>
        </p:nvSpPr>
        <p:spPr bwMode="auto">
          <a:xfrm>
            <a:off x="7823200" y="2138363"/>
            <a:ext cx="1193800" cy="1519237"/>
          </a:xfrm>
          <a:prstGeom prst="rect">
            <a:avLst/>
          </a:prstGeom>
          <a:noFill/>
          <a:ln w="9525">
            <a:solidFill>
              <a:srgbClr val="FF0000"/>
            </a:solidFill>
            <a:miter lim="800000"/>
            <a:headEnd/>
            <a:tailEnd/>
          </a:ln>
        </p:spPr>
        <p:txBody>
          <a:bodyPr>
            <a:prstTxWarp prst="textNoShape">
              <a:avLst/>
            </a:prstTxWarp>
          </a:bodyPr>
          <a:lstStyle/>
          <a:p>
            <a:pPr>
              <a:spcBef>
                <a:spcPct val="20000"/>
              </a:spcBef>
              <a:buClr>
                <a:schemeClr val="bg2"/>
              </a:buClr>
              <a:buSzPct val="75000"/>
              <a:buFont typeface="Wingdings" charset="2"/>
              <a:buNone/>
            </a:pPr>
            <a:r>
              <a:rPr lang="en-US" sz="1600" b="1">
                <a:solidFill>
                  <a:srgbClr val="FF0000"/>
                </a:solidFill>
              </a:rPr>
              <a:t>Maps shaded according to GOS.</a:t>
            </a:r>
          </a:p>
        </p:txBody>
      </p:sp>
      <p:sp>
        <p:nvSpPr>
          <p:cNvPr id="47109" name="Rectangle 4"/>
          <p:cNvSpPr>
            <a:spLocks noChangeArrowheads="1"/>
          </p:cNvSpPr>
          <p:nvPr/>
        </p:nvSpPr>
        <p:spPr bwMode="auto">
          <a:xfrm>
            <a:off x="152400" y="1435100"/>
            <a:ext cx="1752600" cy="1323975"/>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1600" b="1">
                <a:solidFill>
                  <a:srgbClr val="FF0000"/>
                </a:solidFill>
              </a:rPr>
              <a:t>Intergranular variations in GOS greater in 8% temper-rolled material.</a:t>
            </a:r>
          </a:p>
        </p:txBody>
      </p:sp>
      <p:pic>
        <p:nvPicPr>
          <p:cNvPr id="47110" name="Picture 5" descr="Picture1"/>
          <p:cNvPicPr>
            <a:picLocks noChangeAspect="1" noChangeArrowheads="1"/>
          </p:cNvPicPr>
          <p:nvPr/>
        </p:nvPicPr>
        <p:blipFill>
          <a:blip r:embed="rId3"/>
          <a:srcRect/>
          <a:stretch>
            <a:fillRect/>
          </a:stretch>
        </p:blipFill>
        <p:spPr bwMode="auto">
          <a:xfrm>
            <a:off x="2044700" y="1143000"/>
            <a:ext cx="5703888" cy="3683000"/>
          </a:xfrm>
          <a:prstGeom prst="rect">
            <a:avLst/>
          </a:prstGeom>
          <a:noFill/>
          <a:ln w="9525">
            <a:noFill/>
            <a:miter lim="800000"/>
            <a:headEnd/>
            <a:tailEnd/>
          </a:ln>
        </p:spPr>
      </p:pic>
      <p:sp>
        <p:nvSpPr>
          <p:cNvPr id="614406" name="Rectangle 6"/>
          <p:cNvSpPr>
            <a:spLocks noChangeArrowheads="1"/>
          </p:cNvSpPr>
          <p:nvPr/>
        </p:nvSpPr>
        <p:spPr bwMode="auto">
          <a:xfrm>
            <a:off x="165100" y="3937000"/>
            <a:ext cx="1663700" cy="2062163"/>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1600">
                <a:solidFill>
                  <a:srgbClr val="FF0000"/>
                </a:solidFill>
              </a:rPr>
              <a:t>AGG occurs more readily in 8% material because of greater </a:t>
            </a:r>
            <a:r>
              <a:rPr lang="en-US" sz="1600" u="sng">
                <a:solidFill>
                  <a:srgbClr val="FF0000"/>
                </a:solidFill>
              </a:rPr>
              <a:t>local </a:t>
            </a:r>
            <a:r>
              <a:rPr lang="en-US" sz="1600">
                <a:solidFill>
                  <a:srgbClr val="FF0000"/>
                </a:solidFill>
              </a:rPr>
              <a:t>intergranular orientation gradients.</a:t>
            </a:r>
          </a:p>
        </p:txBody>
      </p:sp>
      <p:sp>
        <p:nvSpPr>
          <p:cNvPr id="614407" name="Rectangle 7"/>
          <p:cNvSpPr>
            <a:spLocks noChangeArrowheads="1"/>
          </p:cNvSpPr>
          <p:nvPr/>
        </p:nvSpPr>
        <p:spPr bwMode="auto">
          <a:xfrm>
            <a:off x="1930400" y="4876800"/>
            <a:ext cx="1981200" cy="1477963"/>
          </a:xfrm>
          <a:prstGeom prst="rect">
            <a:avLst/>
          </a:prstGeom>
          <a:solidFill>
            <a:srgbClr val="FFFFFF"/>
          </a:solid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1800" dirty="0">
                <a:solidFill>
                  <a:srgbClr val="0000FF"/>
                </a:solidFill>
              </a:rPr>
              <a:t>Density of abnormally large grains will be higher in the 8% material.</a:t>
            </a:r>
          </a:p>
        </p:txBody>
      </p:sp>
      <p:sp>
        <p:nvSpPr>
          <p:cNvPr id="614408" name="Rectangle 8"/>
          <p:cNvSpPr>
            <a:spLocks noChangeArrowheads="1"/>
          </p:cNvSpPr>
          <p:nvPr/>
        </p:nvSpPr>
        <p:spPr bwMode="auto">
          <a:xfrm>
            <a:off x="4025900" y="4919126"/>
            <a:ext cx="2743200" cy="1447800"/>
          </a:xfrm>
          <a:prstGeom prst="rect">
            <a:avLst/>
          </a:prstGeom>
          <a:solidFill>
            <a:srgbClr val="FFFFFF"/>
          </a:solidFill>
          <a:ln w="9525">
            <a:solidFill>
              <a:srgbClr val="FF0000"/>
            </a:solidFill>
            <a:miter lim="800000"/>
            <a:headEnd/>
            <a:tailEnd/>
          </a:ln>
        </p:spPr>
        <p:txBody>
          <a:bodyPr>
            <a:prstTxWarp prst="textNoShape">
              <a:avLst/>
            </a:prstTxWarp>
          </a:bodyPr>
          <a:lstStyle/>
          <a:p>
            <a:pPr>
              <a:spcBef>
                <a:spcPct val="20000"/>
              </a:spcBef>
              <a:buClr>
                <a:schemeClr val="bg2"/>
              </a:buClr>
              <a:buSzPct val="75000"/>
              <a:buFont typeface="Wingdings" charset="2"/>
              <a:buNone/>
            </a:pPr>
            <a:r>
              <a:rPr lang="en-US" sz="1600" dirty="0">
                <a:solidFill>
                  <a:srgbClr val="FF0000"/>
                </a:solidFill>
              </a:rPr>
              <a:t>Presence of  several </a:t>
            </a:r>
            <a:r>
              <a:rPr lang="en-US" sz="1600" u="sng" dirty="0">
                <a:solidFill>
                  <a:srgbClr val="FF0000"/>
                </a:solidFill>
              </a:rPr>
              <a:t>same-stored-energy</a:t>
            </a:r>
            <a:r>
              <a:rPr lang="en-US" sz="1600" dirty="0">
                <a:solidFill>
                  <a:srgbClr val="FF0000"/>
                </a:solidFill>
              </a:rPr>
              <a:t> regions in 1.5% material leads to lower density of abnormally large grains.</a:t>
            </a:r>
          </a:p>
        </p:txBody>
      </p:sp>
      <p:sp>
        <p:nvSpPr>
          <p:cNvPr id="614409" name="Rectangle 9"/>
          <p:cNvSpPr>
            <a:spLocks noChangeArrowheads="1"/>
          </p:cNvSpPr>
          <p:nvPr/>
        </p:nvSpPr>
        <p:spPr bwMode="auto">
          <a:xfrm>
            <a:off x="6870700" y="4470400"/>
            <a:ext cx="2133600" cy="1625600"/>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2000">
                <a:solidFill>
                  <a:srgbClr val="0000FF"/>
                </a:solidFill>
              </a:rPr>
              <a:t>Grains that grow abnormally </a:t>
            </a:r>
            <a:r>
              <a:rPr lang="en-US" sz="2000" u="sng">
                <a:solidFill>
                  <a:srgbClr val="0000FF"/>
                </a:solidFill>
              </a:rPr>
              <a:t>already exist</a:t>
            </a:r>
            <a:r>
              <a:rPr lang="en-US" sz="2000">
                <a:solidFill>
                  <a:srgbClr val="0000FF"/>
                </a:solidFill>
              </a:rPr>
              <a:t> in the as-deformed material.</a:t>
            </a:r>
          </a:p>
        </p:txBody>
      </p:sp>
      <p:grpSp>
        <p:nvGrpSpPr>
          <p:cNvPr id="2" name="Group 10"/>
          <p:cNvGrpSpPr>
            <a:grpSpLocks/>
          </p:cNvGrpSpPr>
          <p:nvPr/>
        </p:nvGrpSpPr>
        <p:grpSpPr bwMode="auto">
          <a:xfrm>
            <a:off x="76200" y="1524000"/>
            <a:ext cx="7543800" cy="2616200"/>
            <a:chOff x="48" y="960"/>
            <a:chExt cx="4752" cy="1648"/>
          </a:xfrm>
        </p:grpSpPr>
        <p:sp>
          <p:nvSpPr>
            <p:cNvPr id="47116" name="Rectangle 11"/>
            <p:cNvSpPr>
              <a:spLocks noChangeArrowheads="1"/>
            </p:cNvSpPr>
            <p:nvPr/>
          </p:nvSpPr>
          <p:spPr bwMode="auto">
            <a:xfrm>
              <a:off x="48" y="1936"/>
              <a:ext cx="1200" cy="448"/>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2000">
                  <a:solidFill>
                    <a:srgbClr val="0000FF"/>
                  </a:solidFill>
                </a:rPr>
                <a:t>AGG is a local phenomenon.</a:t>
              </a:r>
            </a:p>
          </p:txBody>
        </p:sp>
        <p:grpSp>
          <p:nvGrpSpPr>
            <p:cNvPr id="3" name="Group 12"/>
            <p:cNvGrpSpPr>
              <a:grpSpLocks/>
            </p:cNvGrpSpPr>
            <p:nvPr/>
          </p:nvGrpSpPr>
          <p:grpSpPr bwMode="auto">
            <a:xfrm>
              <a:off x="1360" y="960"/>
              <a:ext cx="1649" cy="1648"/>
              <a:chOff x="1376" y="960"/>
              <a:chExt cx="1649" cy="1648"/>
            </a:xfrm>
          </p:grpSpPr>
          <p:sp>
            <p:nvSpPr>
              <p:cNvPr id="47125" name="Oval 13"/>
              <p:cNvSpPr>
                <a:spLocks noChangeArrowheads="1"/>
              </p:cNvSpPr>
              <p:nvPr/>
            </p:nvSpPr>
            <p:spPr bwMode="auto">
              <a:xfrm>
                <a:off x="1872" y="1536"/>
                <a:ext cx="576" cy="576"/>
              </a:xfrm>
              <a:prstGeom prst="ellipse">
                <a:avLst/>
              </a:prstGeom>
              <a:noFill/>
              <a:ln w="76200">
                <a:solidFill>
                  <a:schemeClr val="tx1"/>
                </a:solidFill>
                <a:round/>
                <a:headEnd/>
                <a:tailEnd/>
              </a:ln>
            </p:spPr>
            <p:txBody>
              <a:bodyPr wrap="none" anchor="ctr">
                <a:prstTxWarp prst="textNoShape">
                  <a:avLst/>
                </a:prstTxWarp>
              </a:bodyPr>
              <a:lstStyle/>
              <a:p>
                <a:endParaRPr lang="en-US"/>
              </a:p>
            </p:txBody>
          </p:sp>
          <p:sp>
            <p:nvSpPr>
              <p:cNvPr id="47126" name="Oval 14"/>
              <p:cNvSpPr>
                <a:spLocks noChangeArrowheads="1"/>
              </p:cNvSpPr>
              <p:nvPr/>
            </p:nvSpPr>
            <p:spPr bwMode="auto">
              <a:xfrm>
                <a:off x="2448" y="960"/>
                <a:ext cx="576" cy="576"/>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47127" name="Oval 15"/>
              <p:cNvSpPr>
                <a:spLocks noChangeArrowheads="1"/>
              </p:cNvSpPr>
              <p:nvPr/>
            </p:nvSpPr>
            <p:spPr bwMode="auto">
              <a:xfrm>
                <a:off x="1392" y="960"/>
                <a:ext cx="576" cy="576"/>
              </a:xfrm>
              <a:prstGeom prst="ellipse">
                <a:avLst/>
              </a:prstGeom>
              <a:noFill/>
              <a:ln w="76200">
                <a:solidFill>
                  <a:srgbClr val="00FFFF"/>
                </a:solidFill>
                <a:round/>
                <a:headEnd/>
                <a:tailEnd/>
              </a:ln>
            </p:spPr>
            <p:txBody>
              <a:bodyPr wrap="none" anchor="ctr">
                <a:prstTxWarp prst="textNoShape">
                  <a:avLst/>
                </a:prstTxWarp>
              </a:bodyPr>
              <a:lstStyle/>
              <a:p>
                <a:endParaRPr lang="en-US"/>
              </a:p>
            </p:txBody>
          </p:sp>
          <p:sp>
            <p:nvSpPr>
              <p:cNvPr id="47128" name="Oval 16"/>
              <p:cNvSpPr>
                <a:spLocks noChangeArrowheads="1"/>
              </p:cNvSpPr>
              <p:nvPr/>
            </p:nvSpPr>
            <p:spPr bwMode="auto">
              <a:xfrm>
                <a:off x="2449" y="2032"/>
                <a:ext cx="576" cy="576"/>
              </a:xfrm>
              <a:prstGeom prst="ellipse">
                <a:avLst/>
              </a:prstGeom>
              <a:noFill/>
              <a:ln w="76200">
                <a:solidFill>
                  <a:schemeClr val="bg1"/>
                </a:solidFill>
                <a:round/>
                <a:headEnd/>
                <a:tailEnd/>
              </a:ln>
            </p:spPr>
            <p:txBody>
              <a:bodyPr wrap="none" anchor="ctr">
                <a:prstTxWarp prst="textNoShape">
                  <a:avLst/>
                </a:prstTxWarp>
              </a:bodyPr>
              <a:lstStyle/>
              <a:p>
                <a:endParaRPr lang="en-US"/>
              </a:p>
            </p:txBody>
          </p:sp>
          <p:sp>
            <p:nvSpPr>
              <p:cNvPr id="47129" name="Oval 17"/>
              <p:cNvSpPr>
                <a:spLocks noChangeArrowheads="1"/>
              </p:cNvSpPr>
              <p:nvPr/>
            </p:nvSpPr>
            <p:spPr bwMode="auto">
              <a:xfrm>
                <a:off x="1376" y="2032"/>
                <a:ext cx="576" cy="576"/>
              </a:xfrm>
              <a:prstGeom prst="ellipse">
                <a:avLst/>
              </a:prstGeom>
              <a:noFill/>
              <a:ln w="76200">
                <a:solidFill>
                  <a:srgbClr val="FF00FF"/>
                </a:solidFill>
                <a:round/>
                <a:headEnd/>
                <a:tailEnd/>
              </a:ln>
            </p:spPr>
            <p:txBody>
              <a:bodyPr wrap="none" anchor="ctr">
                <a:prstTxWarp prst="textNoShape">
                  <a:avLst/>
                </a:prstTxWarp>
              </a:bodyPr>
              <a:lstStyle/>
              <a:p>
                <a:endParaRPr lang="en-US"/>
              </a:p>
            </p:txBody>
          </p:sp>
        </p:grpSp>
        <p:grpSp>
          <p:nvGrpSpPr>
            <p:cNvPr id="4" name="Group 18"/>
            <p:cNvGrpSpPr>
              <a:grpSpLocks/>
            </p:cNvGrpSpPr>
            <p:nvPr/>
          </p:nvGrpSpPr>
          <p:grpSpPr bwMode="auto">
            <a:xfrm>
              <a:off x="3184" y="960"/>
              <a:ext cx="1616" cy="1648"/>
              <a:chOff x="3200" y="960"/>
              <a:chExt cx="1616" cy="1648"/>
            </a:xfrm>
          </p:grpSpPr>
          <p:grpSp>
            <p:nvGrpSpPr>
              <p:cNvPr id="5" name="Group 19"/>
              <p:cNvGrpSpPr>
                <a:grpSpLocks/>
              </p:cNvGrpSpPr>
              <p:nvPr/>
            </p:nvGrpSpPr>
            <p:grpSpPr bwMode="auto">
              <a:xfrm>
                <a:off x="3200" y="960"/>
                <a:ext cx="1616" cy="1646"/>
                <a:chOff x="3200" y="960"/>
                <a:chExt cx="1616" cy="1646"/>
              </a:xfrm>
            </p:grpSpPr>
            <p:sp>
              <p:nvSpPr>
                <p:cNvPr id="47121" name="Oval 20"/>
                <p:cNvSpPr>
                  <a:spLocks noChangeArrowheads="1"/>
                </p:cNvSpPr>
                <p:nvPr/>
              </p:nvSpPr>
              <p:spPr bwMode="auto">
                <a:xfrm>
                  <a:off x="3696" y="1535"/>
                  <a:ext cx="576" cy="576"/>
                </a:xfrm>
                <a:prstGeom prst="ellipse">
                  <a:avLst/>
                </a:prstGeom>
                <a:noFill/>
                <a:ln w="76200">
                  <a:solidFill>
                    <a:schemeClr val="tx1"/>
                  </a:solidFill>
                  <a:round/>
                  <a:headEnd/>
                  <a:tailEnd/>
                </a:ln>
              </p:spPr>
              <p:txBody>
                <a:bodyPr wrap="none" anchor="ctr">
                  <a:prstTxWarp prst="textNoShape">
                    <a:avLst/>
                  </a:prstTxWarp>
                </a:bodyPr>
                <a:lstStyle/>
                <a:p>
                  <a:endParaRPr lang="en-US"/>
                </a:p>
              </p:txBody>
            </p:sp>
            <p:sp>
              <p:nvSpPr>
                <p:cNvPr id="47122" name="Oval 21"/>
                <p:cNvSpPr>
                  <a:spLocks noChangeArrowheads="1"/>
                </p:cNvSpPr>
                <p:nvPr/>
              </p:nvSpPr>
              <p:spPr bwMode="auto">
                <a:xfrm>
                  <a:off x="4240" y="960"/>
                  <a:ext cx="576" cy="576"/>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47123" name="Oval 22"/>
                <p:cNvSpPr>
                  <a:spLocks noChangeArrowheads="1"/>
                </p:cNvSpPr>
                <p:nvPr/>
              </p:nvSpPr>
              <p:spPr bwMode="auto">
                <a:xfrm>
                  <a:off x="3200" y="960"/>
                  <a:ext cx="576" cy="576"/>
                </a:xfrm>
                <a:prstGeom prst="ellipse">
                  <a:avLst/>
                </a:prstGeom>
                <a:noFill/>
                <a:ln w="76200">
                  <a:solidFill>
                    <a:srgbClr val="00FFFF"/>
                  </a:solidFill>
                  <a:round/>
                  <a:headEnd/>
                  <a:tailEnd/>
                </a:ln>
              </p:spPr>
              <p:txBody>
                <a:bodyPr wrap="none" anchor="ctr">
                  <a:prstTxWarp prst="textNoShape">
                    <a:avLst/>
                  </a:prstTxWarp>
                </a:bodyPr>
                <a:lstStyle/>
                <a:p>
                  <a:endParaRPr lang="en-US"/>
                </a:p>
              </p:txBody>
            </p:sp>
            <p:sp>
              <p:nvSpPr>
                <p:cNvPr id="47124" name="Oval 23"/>
                <p:cNvSpPr>
                  <a:spLocks noChangeArrowheads="1"/>
                </p:cNvSpPr>
                <p:nvPr/>
              </p:nvSpPr>
              <p:spPr bwMode="auto">
                <a:xfrm>
                  <a:off x="4239" y="2030"/>
                  <a:ext cx="576" cy="576"/>
                </a:xfrm>
                <a:prstGeom prst="ellipse">
                  <a:avLst/>
                </a:prstGeom>
                <a:noFill/>
                <a:ln w="76200">
                  <a:solidFill>
                    <a:schemeClr val="bg1"/>
                  </a:solidFill>
                  <a:round/>
                  <a:headEnd/>
                  <a:tailEnd/>
                </a:ln>
              </p:spPr>
              <p:txBody>
                <a:bodyPr wrap="none" anchor="ctr">
                  <a:prstTxWarp prst="textNoShape">
                    <a:avLst/>
                  </a:prstTxWarp>
                </a:bodyPr>
                <a:lstStyle/>
                <a:p>
                  <a:endParaRPr lang="en-US"/>
                </a:p>
              </p:txBody>
            </p:sp>
          </p:grpSp>
          <p:sp>
            <p:nvSpPr>
              <p:cNvPr id="47120" name="Oval 24"/>
              <p:cNvSpPr>
                <a:spLocks noChangeArrowheads="1"/>
              </p:cNvSpPr>
              <p:nvPr/>
            </p:nvSpPr>
            <p:spPr bwMode="auto">
              <a:xfrm>
                <a:off x="3200" y="2032"/>
                <a:ext cx="576" cy="576"/>
              </a:xfrm>
              <a:prstGeom prst="ellipse">
                <a:avLst/>
              </a:prstGeom>
              <a:noFill/>
              <a:ln w="76200">
                <a:solidFill>
                  <a:srgbClr val="FF00FF"/>
                </a:solidFill>
                <a:round/>
                <a:headEnd/>
                <a:tailEnd/>
              </a:ln>
            </p:spPr>
            <p:txBody>
              <a:bodyPr wrap="none" anchor="ctr">
                <a:prstTxWarp prst="textNoShape">
                  <a:avLst/>
                </a:prstTxWarp>
              </a:bodyPr>
              <a:lstStyle/>
              <a:p>
                <a:endParaRPr lang="en-US"/>
              </a:p>
            </p:txBody>
          </p:sp>
        </p:grpSp>
      </p:grpSp>
      <p:sp>
        <p:nvSpPr>
          <p:cNvPr id="6" name="Rectangle 5"/>
          <p:cNvSpPr/>
          <p:nvPr/>
        </p:nvSpPr>
        <p:spPr>
          <a:xfrm>
            <a:off x="110067" y="6389476"/>
            <a:ext cx="8720666" cy="461665"/>
          </a:xfrm>
          <a:prstGeom prst="rect">
            <a:avLst/>
          </a:prstGeom>
        </p:spPr>
        <p:txBody>
          <a:bodyPr wrap="square">
            <a:spAutoFit/>
          </a:bodyPr>
          <a:lstStyle/>
          <a:p>
            <a:r>
              <a:rPr lang="en-US" sz="1200" dirty="0">
                <a:solidFill>
                  <a:srgbClr val="660066"/>
                </a:solidFill>
              </a:rPr>
              <a:t>"Strain-Induced Selective Growth in </a:t>
            </a:r>
            <a:r>
              <a:rPr lang="en-US" sz="1200" dirty="0" smtClean="0">
                <a:solidFill>
                  <a:srgbClr val="660066"/>
                </a:solidFill>
              </a:rPr>
              <a:t>1.5 % </a:t>
            </a:r>
            <a:r>
              <a:rPr lang="en-US" sz="1200" dirty="0">
                <a:solidFill>
                  <a:srgbClr val="660066"/>
                </a:solidFill>
              </a:rPr>
              <a:t>Temper-Rolled Fe similar to </a:t>
            </a:r>
            <a:r>
              <a:rPr lang="en-US" sz="1200" dirty="0" smtClean="0">
                <a:solidFill>
                  <a:srgbClr val="660066"/>
                </a:solidFill>
              </a:rPr>
              <a:t>1 % Si</a:t>
            </a:r>
            <a:r>
              <a:rPr lang="en-US" sz="1200" dirty="0">
                <a:solidFill>
                  <a:srgbClr val="660066"/>
                </a:solidFill>
              </a:rPr>
              <a:t>", Tricia A. Bennett, Peter N. Kalu; Anthony D. Rollett, </a:t>
            </a:r>
            <a:r>
              <a:rPr lang="en-US" sz="1200" i="1" dirty="0">
                <a:solidFill>
                  <a:srgbClr val="660066"/>
                </a:solidFill>
              </a:rPr>
              <a:t>Microscopy and Microanalysis</a:t>
            </a:r>
            <a:r>
              <a:rPr lang="en-US" sz="1200" dirty="0">
                <a:solidFill>
                  <a:srgbClr val="660066"/>
                </a:solidFill>
              </a:rPr>
              <a:t>, </a:t>
            </a:r>
            <a:r>
              <a:rPr lang="en-US" sz="1200" b="1" dirty="0">
                <a:solidFill>
                  <a:srgbClr val="660066"/>
                </a:solidFill>
              </a:rPr>
              <a:t>17</a:t>
            </a:r>
            <a:r>
              <a:rPr lang="en-US" sz="1200" dirty="0">
                <a:solidFill>
                  <a:srgbClr val="660066"/>
                </a:solidFill>
              </a:rPr>
              <a:t>(3) 362-367 (2011)</a:t>
            </a:r>
            <a:r>
              <a:rPr lang="en-US" sz="1200" dirty="0">
                <a:solidFill>
                  <a:srgbClr val="660066"/>
                </a:solidFill>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6" grpId="0" animBg="1"/>
      <p:bldP spid="614407" grpId="0" animBg="1"/>
      <p:bldP spid="614408" grpId="0" animBg="1"/>
      <p:bldP spid="61440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7"/>
          <p:cNvSpPr>
            <a:spLocks noGrp="1"/>
          </p:cNvSpPr>
          <p:nvPr>
            <p:ph type="sldNum" sz="quarter" idx="12"/>
          </p:nvPr>
        </p:nvSpPr>
        <p:spPr>
          <a:noFill/>
        </p:spPr>
        <p:txBody>
          <a:bodyPr/>
          <a:lstStyle/>
          <a:p>
            <a:fld id="{B9B800E9-3A54-5849-A4F9-AC7F70D53E25}" type="slidenum">
              <a:rPr lang="en-US" smtClean="0"/>
              <a:pPr/>
              <a:t>51</a:t>
            </a:fld>
            <a:endParaRPr lang="en-US" smtClean="0"/>
          </a:p>
        </p:txBody>
      </p:sp>
      <p:sp>
        <p:nvSpPr>
          <p:cNvPr id="398338" name="Rectangle 2"/>
          <p:cNvSpPr>
            <a:spLocks noGrp="1" noChangeArrowheads="1"/>
          </p:cNvSpPr>
          <p:nvPr>
            <p:ph type="title"/>
          </p:nvPr>
        </p:nvSpPr>
        <p:spPr>
          <a:xfrm>
            <a:off x="737520" y="152400"/>
            <a:ext cx="8229600" cy="822859"/>
          </a:xfrm>
        </p:spPr>
        <p:txBody>
          <a:bodyPr/>
          <a:lstStyle/>
          <a:p>
            <a:r>
              <a:rPr lang="en-US" sz="4000" b="1" dirty="0" smtClean="0">
                <a:solidFill>
                  <a:srgbClr val="000090"/>
                </a:solidFill>
                <a:effectLst>
                  <a:outerShdw blurRad="38100" dist="38100" dir="2700000" algn="tl">
                    <a:srgbClr val="DDDDDD"/>
                  </a:outerShdw>
                </a:effectLst>
                <a:ea typeface="ＭＳ Ｐゴシック" charset="-128"/>
                <a:cs typeface="ＭＳ Ｐゴシック" charset="-128"/>
              </a:rPr>
              <a:t>Orientation Spread, Fe-1%Si</a:t>
            </a:r>
          </a:p>
        </p:txBody>
      </p:sp>
      <p:pic>
        <p:nvPicPr>
          <p:cNvPr id="49156" name="Picture 26"/>
          <p:cNvPicPr>
            <a:picLocks noGrp="1" noChangeAspect="1" noChangeArrowheads="1"/>
          </p:cNvPicPr>
          <p:nvPr>
            <p:ph sz="half" idx="1"/>
          </p:nvPr>
        </p:nvPicPr>
        <p:blipFill>
          <a:blip r:embed="rId3"/>
          <a:srcRect/>
          <a:stretch>
            <a:fillRect/>
          </a:stretch>
        </p:blipFill>
        <p:spPr>
          <a:xfrm>
            <a:off x="2743200" y="2641600"/>
            <a:ext cx="2325688" cy="2436813"/>
          </a:xfrm>
          <a:noFill/>
          <a:ln>
            <a:solidFill>
              <a:schemeClr val="tx1"/>
            </a:solidFill>
          </a:ln>
        </p:spPr>
      </p:pic>
      <p:pic>
        <p:nvPicPr>
          <p:cNvPr id="49157" name="Picture 27"/>
          <p:cNvPicPr>
            <a:picLocks noGrp="1" noChangeAspect="1" noChangeArrowheads="1"/>
          </p:cNvPicPr>
          <p:nvPr>
            <p:ph sz="quarter" idx="2"/>
          </p:nvPr>
        </p:nvPicPr>
        <p:blipFill>
          <a:blip r:embed="rId4"/>
          <a:srcRect/>
          <a:stretch>
            <a:fillRect/>
          </a:stretch>
        </p:blipFill>
        <p:spPr>
          <a:xfrm>
            <a:off x="5829300" y="2641600"/>
            <a:ext cx="2411413" cy="2436813"/>
          </a:xfrm>
          <a:noFill/>
          <a:ln>
            <a:solidFill>
              <a:schemeClr val="tx1"/>
            </a:solidFill>
          </a:ln>
        </p:spPr>
      </p:pic>
      <p:sp>
        <p:nvSpPr>
          <p:cNvPr id="398341" name="Rectangle 5"/>
          <p:cNvSpPr>
            <a:spLocks noChangeArrowheads="1"/>
          </p:cNvSpPr>
          <p:nvPr/>
        </p:nvSpPr>
        <p:spPr bwMode="auto">
          <a:xfrm>
            <a:off x="2781300" y="6291950"/>
            <a:ext cx="5257800" cy="376238"/>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1800" b="1" dirty="0" smtClean="0">
                <a:solidFill>
                  <a:srgbClr val="FF0000"/>
                </a:solidFill>
              </a:rPr>
              <a:t>Overall, </a:t>
            </a:r>
            <a:r>
              <a:rPr lang="en-US" sz="1800" b="1" dirty="0">
                <a:solidFill>
                  <a:srgbClr val="FF0000"/>
                </a:solidFill>
              </a:rPr>
              <a:t>GOS decreases with annealing time.</a:t>
            </a:r>
          </a:p>
        </p:txBody>
      </p:sp>
      <p:sp>
        <p:nvSpPr>
          <p:cNvPr id="49159" name="Text Box 6"/>
          <p:cNvSpPr txBox="1">
            <a:spLocks noChangeArrowheads="1"/>
          </p:cNvSpPr>
          <p:nvPr/>
        </p:nvSpPr>
        <p:spPr bwMode="auto">
          <a:xfrm>
            <a:off x="3225800" y="5105400"/>
            <a:ext cx="1371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t>15 min.</a:t>
            </a:r>
          </a:p>
        </p:txBody>
      </p:sp>
      <p:sp>
        <p:nvSpPr>
          <p:cNvPr id="49160" name="Text Box 7"/>
          <p:cNvSpPr txBox="1">
            <a:spLocks noChangeArrowheads="1"/>
          </p:cNvSpPr>
          <p:nvPr/>
        </p:nvSpPr>
        <p:spPr bwMode="auto">
          <a:xfrm>
            <a:off x="2705100" y="2311400"/>
            <a:ext cx="24384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1.5% temper-rolled</a:t>
            </a:r>
          </a:p>
        </p:txBody>
      </p:sp>
      <p:sp>
        <p:nvSpPr>
          <p:cNvPr id="49161" name="Text Box 9"/>
          <p:cNvSpPr txBox="1">
            <a:spLocks noChangeArrowheads="1"/>
          </p:cNvSpPr>
          <p:nvPr/>
        </p:nvSpPr>
        <p:spPr bwMode="auto">
          <a:xfrm>
            <a:off x="6426200" y="5068888"/>
            <a:ext cx="15240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t>0.5 min.</a:t>
            </a:r>
          </a:p>
        </p:txBody>
      </p:sp>
      <p:sp>
        <p:nvSpPr>
          <p:cNvPr id="49162" name="Text Box 11"/>
          <p:cNvSpPr txBox="1">
            <a:spLocks noChangeArrowheads="1"/>
          </p:cNvSpPr>
          <p:nvPr/>
        </p:nvSpPr>
        <p:spPr bwMode="auto">
          <a:xfrm>
            <a:off x="5816600" y="2298700"/>
            <a:ext cx="25146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8% temper-rolled</a:t>
            </a:r>
          </a:p>
        </p:txBody>
      </p:sp>
      <p:pic>
        <p:nvPicPr>
          <p:cNvPr id="49163" name="Picture 39" descr="Picture1"/>
          <p:cNvPicPr>
            <a:picLocks noChangeAspect="1" noChangeArrowheads="1"/>
          </p:cNvPicPr>
          <p:nvPr/>
        </p:nvPicPr>
        <p:blipFill>
          <a:blip r:embed="rId5"/>
          <a:srcRect/>
          <a:stretch>
            <a:fillRect/>
          </a:stretch>
        </p:blipFill>
        <p:spPr bwMode="auto">
          <a:xfrm>
            <a:off x="228600" y="1371600"/>
            <a:ext cx="2166938" cy="1246188"/>
          </a:xfrm>
          <a:prstGeom prst="rect">
            <a:avLst/>
          </a:prstGeom>
          <a:noFill/>
          <a:ln w="9525">
            <a:noFill/>
            <a:miter lim="800000"/>
            <a:headEnd/>
            <a:tailEnd/>
          </a:ln>
        </p:spPr>
      </p:pic>
      <p:pic>
        <p:nvPicPr>
          <p:cNvPr id="398377" name="Picture 41" descr="Picture1"/>
          <p:cNvPicPr>
            <a:picLocks noChangeAspect="1" noChangeArrowheads="1"/>
          </p:cNvPicPr>
          <p:nvPr/>
        </p:nvPicPr>
        <p:blipFill>
          <a:blip r:embed="rId6"/>
          <a:srcRect/>
          <a:stretch>
            <a:fillRect/>
          </a:stretch>
        </p:blipFill>
        <p:spPr bwMode="auto">
          <a:xfrm>
            <a:off x="228600" y="2667000"/>
            <a:ext cx="2174875" cy="1227138"/>
          </a:xfrm>
          <a:prstGeom prst="rect">
            <a:avLst/>
          </a:prstGeom>
          <a:noFill/>
          <a:ln w="9525">
            <a:noFill/>
            <a:miter lim="800000"/>
            <a:headEnd/>
            <a:tailEnd/>
          </a:ln>
        </p:spPr>
      </p:pic>
      <p:pic>
        <p:nvPicPr>
          <p:cNvPr id="398378" name="Picture 42" descr="Picture1"/>
          <p:cNvPicPr>
            <a:picLocks noChangeAspect="1" noChangeArrowheads="1"/>
          </p:cNvPicPr>
          <p:nvPr/>
        </p:nvPicPr>
        <p:blipFill>
          <a:blip r:embed="rId7"/>
          <a:srcRect/>
          <a:stretch>
            <a:fillRect/>
          </a:stretch>
        </p:blipFill>
        <p:spPr bwMode="auto">
          <a:xfrm>
            <a:off x="228600" y="3975100"/>
            <a:ext cx="2192338" cy="1231900"/>
          </a:xfrm>
          <a:prstGeom prst="rect">
            <a:avLst/>
          </a:prstGeom>
          <a:noFill/>
          <a:ln w="9525">
            <a:noFill/>
            <a:miter lim="800000"/>
            <a:headEnd/>
            <a:tailEnd/>
          </a:ln>
        </p:spPr>
      </p:pic>
      <p:pic>
        <p:nvPicPr>
          <p:cNvPr id="398379" name="Picture 43" descr="Picture1"/>
          <p:cNvPicPr>
            <a:picLocks noChangeAspect="1" noChangeArrowheads="1"/>
          </p:cNvPicPr>
          <p:nvPr/>
        </p:nvPicPr>
        <p:blipFill>
          <a:blip r:embed="rId8"/>
          <a:srcRect/>
          <a:stretch>
            <a:fillRect/>
          </a:stretch>
        </p:blipFill>
        <p:spPr bwMode="auto">
          <a:xfrm>
            <a:off x="230188" y="5308600"/>
            <a:ext cx="2147887" cy="1244600"/>
          </a:xfrm>
          <a:prstGeom prst="rect">
            <a:avLst/>
          </a:prstGeom>
          <a:noFill/>
          <a:ln w="9525">
            <a:noFill/>
            <a:miter lim="800000"/>
            <a:headEnd/>
            <a:tailEnd/>
          </a:ln>
        </p:spPr>
      </p:pic>
      <p:pic>
        <p:nvPicPr>
          <p:cNvPr id="398382" name="Picture 46"/>
          <p:cNvPicPr>
            <a:picLocks noChangeAspect="1" noChangeArrowheads="1"/>
          </p:cNvPicPr>
          <p:nvPr/>
        </p:nvPicPr>
        <p:blipFill>
          <a:blip r:embed="rId9"/>
          <a:srcRect/>
          <a:stretch>
            <a:fillRect/>
          </a:stretch>
        </p:blipFill>
        <p:spPr bwMode="auto">
          <a:xfrm>
            <a:off x="2743200" y="2628900"/>
            <a:ext cx="2436813" cy="2436813"/>
          </a:xfrm>
          <a:prstGeom prst="rect">
            <a:avLst/>
          </a:prstGeom>
          <a:noFill/>
          <a:ln w="9525">
            <a:solidFill>
              <a:schemeClr val="tx1"/>
            </a:solidFill>
            <a:miter lim="800000"/>
            <a:headEnd/>
            <a:tailEnd/>
          </a:ln>
        </p:spPr>
      </p:pic>
      <p:sp>
        <p:nvSpPr>
          <p:cNvPr id="398383" name="Text Box 47"/>
          <p:cNvSpPr txBox="1">
            <a:spLocks noChangeArrowheads="1"/>
          </p:cNvSpPr>
          <p:nvPr/>
        </p:nvSpPr>
        <p:spPr bwMode="auto">
          <a:xfrm>
            <a:off x="6350000" y="5143500"/>
            <a:ext cx="15240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5 min.</a:t>
            </a:r>
          </a:p>
        </p:txBody>
      </p:sp>
      <p:sp>
        <p:nvSpPr>
          <p:cNvPr id="398384" name="Text Box 48"/>
          <p:cNvSpPr txBox="1">
            <a:spLocks noChangeArrowheads="1"/>
          </p:cNvSpPr>
          <p:nvPr/>
        </p:nvSpPr>
        <p:spPr bwMode="auto">
          <a:xfrm>
            <a:off x="3281363" y="5127625"/>
            <a:ext cx="15240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30 min.</a:t>
            </a:r>
          </a:p>
        </p:txBody>
      </p:sp>
      <p:pic>
        <p:nvPicPr>
          <p:cNvPr id="398385" name="Picture 49"/>
          <p:cNvPicPr>
            <a:picLocks noChangeAspect="1" noChangeArrowheads="1"/>
          </p:cNvPicPr>
          <p:nvPr/>
        </p:nvPicPr>
        <p:blipFill>
          <a:blip r:embed="rId10"/>
          <a:srcRect/>
          <a:stretch>
            <a:fillRect/>
          </a:stretch>
        </p:blipFill>
        <p:spPr bwMode="auto">
          <a:xfrm>
            <a:off x="5816600" y="2628900"/>
            <a:ext cx="2441575" cy="2436813"/>
          </a:xfrm>
          <a:prstGeom prst="rect">
            <a:avLst/>
          </a:prstGeom>
          <a:noFill/>
          <a:ln w="9525">
            <a:solidFill>
              <a:schemeClr val="tx1"/>
            </a:solidFill>
            <a:miter lim="800000"/>
            <a:headEnd/>
            <a:tailEnd/>
          </a:ln>
        </p:spPr>
      </p:pic>
      <p:sp>
        <p:nvSpPr>
          <p:cNvPr id="398394" name="Rectangle 58"/>
          <p:cNvSpPr>
            <a:spLocks noChangeArrowheads="1"/>
          </p:cNvSpPr>
          <p:nvPr/>
        </p:nvSpPr>
        <p:spPr bwMode="auto">
          <a:xfrm>
            <a:off x="177800" y="2667000"/>
            <a:ext cx="2273300"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398396" name="Rectangle 60"/>
          <p:cNvSpPr>
            <a:spLocks noChangeArrowheads="1"/>
          </p:cNvSpPr>
          <p:nvPr/>
        </p:nvSpPr>
        <p:spPr bwMode="auto">
          <a:xfrm>
            <a:off x="165100" y="3987800"/>
            <a:ext cx="2314575"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398397" name="Rectangle 61"/>
          <p:cNvSpPr>
            <a:spLocks noChangeArrowheads="1"/>
          </p:cNvSpPr>
          <p:nvPr/>
        </p:nvSpPr>
        <p:spPr bwMode="auto">
          <a:xfrm>
            <a:off x="165100" y="5295900"/>
            <a:ext cx="2276475"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pic>
        <p:nvPicPr>
          <p:cNvPr id="49174" name="Picture 69"/>
          <p:cNvPicPr>
            <a:picLocks noGrp="1" noChangeAspect="1" noChangeArrowheads="1"/>
          </p:cNvPicPr>
          <p:nvPr>
            <p:ph sz="quarter" idx="3"/>
          </p:nvPr>
        </p:nvPicPr>
        <p:blipFill>
          <a:blip r:embed="rId11"/>
          <a:srcRect/>
          <a:stretch>
            <a:fillRect/>
          </a:stretch>
        </p:blipFill>
        <p:spPr>
          <a:xfrm>
            <a:off x="4216400" y="5410200"/>
            <a:ext cx="2111375" cy="493713"/>
          </a:xfrm>
          <a:noFill/>
        </p:spPr>
      </p:pic>
      <p:sp>
        <p:nvSpPr>
          <p:cNvPr id="398407" name="Text Box 71"/>
          <p:cNvSpPr txBox="1">
            <a:spLocks noChangeArrowheads="1"/>
          </p:cNvSpPr>
          <p:nvPr/>
        </p:nvSpPr>
        <p:spPr bwMode="auto">
          <a:xfrm>
            <a:off x="6345238" y="5113338"/>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15 min.</a:t>
            </a:r>
          </a:p>
        </p:txBody>
      </p:sp>
      <p:pic>
        <p:nvPicPr>
          <p:cNvPr id="398408" name="Picture 72"/>
          <p:cNvPicPr>
            <a:picLocks noChangeAspect="1" noChangeArrowheads="1"/>
          </p:cNvPicPr>
          <p:nvPr/>
        </p:nvPicPr>
        <p:blipFill>
          <a:blip r:embed="rId12"/>
          <a:srcRect/>
          <a:stretch>
            <a:fillRect/>
          </a:stretch>
        </p:blipFill>
        <p:spPr bwMode="auto">
          <a:xfrm>
            <a:off x="5816600" y="2622550"/>
            <a:ext cx="2441575" cy="2436813"/>
          </a:xfrm>
          <a:prstGeom prst="rect">
            <a:avLst/>
          </a:prstGeom>
          <a:noFill/>
          <a:ln w="9525">
            <a:solidFill>
              <a:schemeClr val="tx1"/>
            </a:solidFill>
            <a:miter lim="800000"/>
            <a:headEnd/>
            <a:tailEnd/>
          </a:ln>
        </p:spPr>
      </p:pic>
      <p:pic>
        <p:nvPicPr>
          <p:cNvPr id="398409" name="Picture 73"/>
          <p:cNvPicPr>
            <a:picLocks noChangeAspect="1" noChangeArrowheads="1"/>
          </p:cNvPicPr>
          <p:nvPr/>
        </p:nvPicPr>
        <p:blipFill>
          <a:blip r:embed="rId13"/>
          <a:srcRect/>
          <a:stretch>
            <a:fillRect/>
          </a:stretch>
        </p:blipFill>
        <p:spPr bwMode="auto">
          <a:xfrm>
            <a:off x="2743200" y="2622550"/>
            <a:ext cx="2435225" cy="2436813"/>
          </a:xfrm>
          <a:prstGeom prst="rect">
            <a:avLst/>
          </a:prstGeom>
          <a:noFill/>
          <a:ln w="9525">
            <a:solidFill>
              <a:schemeClr val="tx1"/>
            </a:solidFill>
            <a:miter lim="800000"/>
            <a:headEnd/>
            <a:tailEnd/>
          </a:ln>
        </p:spPr>
      </p:pic>
      <p:sp>
        <p:nvSpPr>
          <p:cNvPr id="398410" name="Text Box 74"/>
          <p:cNvSpPr txBox="1">
            <a:spLocks noChangeArrowheads="1"/>
          </p:cNvSpPr>
          <p:nvPr/>
        </p:nvSpPr>
        <p:spPr bwMode="auto">
          <a:xfrm>
            <a:off x="3286125" y="5097463"/>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60 min.</a:t>
            </a:r>
          </a:p>
        </p:txBody>
      </p:sp>
      <p:sp>
        <p:nvSpPr>
          <p:cNvPr id="398411" name="Text Box 75"/>
          <p:cNvSpPr txBox="1">
            <a:spLocks noChangeArrowheads="1"/>
          </p:cNvSpPr>
          <p:nvPr/>
        </p:nvSpPr>
        <p:spPr bwMode="auto">
          <a:xfrm>
            <a:off x="3279775" y="5122863"/>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180 min.</a:t>
            </a:r>
          </a:p>
        </p:txBody>
      </p:sp>
      <p:sp>
        <p:nvSpPr>
          <p:cNvPr id="398412" name="Text Box 76"/>
          <p:cNvSpPr txBox="1">
            <a:spLocks noChangeArrowheads="1"/>
          </p:cNvSpPr>
          <p:nvPr/>
        </p:nvSpPr>
        <p:spPr bwMode="auto">
          <a:xfrm>
            <a:off x="6376988" y="5138738"/>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30 min.</a:t>
            </a:r>
          </a:p>
        </p:txBody>
      </p:sp>
      <p:pic>
        <p:nvPicPr>
          <p:cNvPr id="398413" name="Picture 77"/>
          <p:cNvPicPr>
            <a:picLocks noChangeAspect="1" noChangeArrowheads="1"/>
          </p:cNvPicPr>
          <p:nvPr/>
        </p:nvPicPr>
        <p:blipFill>
          <a:blip r:embed="rId14"/>
          <a:srcRect/>
          <a:stretch>
            <a:fillRect/>
          </a:stretch>
        </p:blipFill>
        <p:spPr bwMode="auto">
          <a:xfrm>
            <a:off x="5810250" y="2635250"/>
            <a:ext cx="2441575" cy="2436813"/>
          </a:xfrm>
          <a:prstGeom prst="rect">
            <a:avLst/>
          </a:prstGeom>
          <a:noFill/>
          <a:ln w="9525">
            <a:solidFill>
              <a:schemeClr val="tx1"/>
            </a:solidFill>
            <a:miter lim="800000"/>
            <a:headEnd/>
            <a:tailEnd/>
          </a:ln>
        </p:spPr>
      </p:pic>
      <p:pic>
        <p:nvPicPr>
          <p:cNvPr id="398414" name="Picture 78"/>
          <p:cNvPicPr>
            <a:picLocks noChangeAspect="1" noChangeArrowheads="1"/>
          </p:cNvPicPr>
          <p:nvPr/>
        </p:nvPicPr>
        <p:blipFill>
          <a:blip r:embed="rId15"/>
          <a:srcRect/>
          <a:stretch>
            <a:fillRect/>
          </a:stretch>
        </p:blipFill>
        <p:spPr bwMode="auto">
          <a:xfrm>
            <a:off x="2749550" y="2609850"/>
            <a:ext cx="2422525" cy="2538413"/>
          </a:xfrm>
          <a:prstGeom prst="rect">
            <a:avLst/>
          </a:prstGeom>
          <a:noFill/>
          <a:ln w="9525">
            <a:solidFill>
              <a:schemeClr val="tx1"/>
            </a:solidFill>
            <a:miter lim="800000"/>
            <a:headEnd/>
            <a:tailEnd/>
          </a:ln>
        </p:spPr>
      </p:pic>
      <p:sp>
        <p:nvSpPr>
          <p:cNvPr id="49184" name="Rectangle 80"/>
          <p:cNvSpPr>
            <a:spLocks noChangeArrowheads="1"/>
          </p:cNvSpPr>
          <p:nvPr/>
        </p:nvSpPr>
        <p:spPr bwMode="auto">
          <a:xfrm>
            <a:off x="2743200" y="1524000"/>
            <a:ext cx="5638800" cy="711200"/>
          </a:xfrm>
          <a:prstGeom prst="rect">
            <a:avLst/>
          </a:prstGeom>
          <a:noFill/>
          <a:ln w="9525">
            <a:solidFill>
              <a:schemeClr val="tx1"/>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2000"/>
              <a:t>1.5% and 8% temper-rolled Fe-1%Si, annealed in air at 787C for various times.</a:t>
            </a:r>
          </a:p>
        </p:txBody>
      </p:sp>
      <p:sp>
        <p:nvSpPr>
          <p:cNvPr id="33" name="TextBox 32"/>
          <p:cNvSpPr txBox="1"/>
          <p:nvPr/>
        </p:nvSpPr>
        <p:spPr>
          <a:xfrm>
            <a:off x="7563543" y="5760834"/>
            <a:ext cx="1393593" cy="369332"/>
          </a:xfrm>
          <a:prstGeom prst="rect">
            <a:avLst/>
          </a:prstGeom>
          <a:noFill/>
        </p:spPr>
        <p:txBody>
          <a:bodyPr wrap="none" rtlCol="0">
            <a:spAutoFit/>
          </a:bodyPr>
          <a:lstStyle/>
          <a:p>
            <a:r>
              <a:rPr lang="en-US" sz="1800" i="1" dirty="0" smtClean="0">
                <a:latin typeface="Times New Roman"/>
                <a:cs typeface="Times New Roman"/>
              </a:rPr>
              <a:t>T.A. Bennett</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3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83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83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83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83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83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84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84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84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84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839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8378"/>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9839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8414"/>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39839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984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84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84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83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839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8341"/>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398397"/>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983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animBg="1"/>
      <p:bldP spid="398341" grpId="1" animBg="1"/>
      <p:bldP spid="398383" grpId="0" animBg="1"/>
      <p:bldP spid="398384" grpId="0" animBg="1"/>
      <p:bldP spid="398394" grpId="0" animBg="1"/>
      <p:bldP spid="398394" grpId="1" animBg="1"/>
      <p:bldP spid="398396" grpId="0" animBg="1"/>
      <p:bldP spid="398396" grpId="1" animBg="1"/>
      <p:bldP spid="398397" grpId="0" animBg="1"/>
      <p:bldP spid="398397" grpId="1" animBg="1"/>
      <p:bldP spid="398407" grpId="0" animBg="1"/>
      <p:bldP spid="398410" grpId="0" animBg="1"/>
      <p:bldP spid="398411" grpId="0" animBg="1"/>
      <p:bldP spid="3984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p:cNvSpPr>
            <a:spLocks noGrp="1"/>
          </p:cNvSpPr>
          <p:nvPr>
            <p:ph type="sldNum" sz="quarter" idx="4294967295"/>
          </p:nvPr>
        </p:nvSpPr>
        <p:spPr>
          <a:xfrm>
            <a:off x="6870720" y="6243638"/>
            <a:ext cx="2133600" cy="457200"/>
          </a:xfrm>
          <a:prstGeom prst="rect">
            <a:avLst/>
          </a:prstGeom>
        </p:spPr>
        <p:txBody>
          <a:bodyPr/>
          <a:lstStyle/>
          <a:p>
            <a:pPr algn="r"/>
            <a:fld id="{7CCA56B1-86A1-EA4C-812A-CE23F6302D4C}" type="slidenum">
              <a:rPr lang="en-US"/>
              <a:pPr algn="r"/>
              <a:t>52</a:t>
            </a:fld>
            <a:endParaRPr lang="en-US" dirty="0"/>
          </a:p>
        </p:txBody>
      </p:sp>
      <p:pic>
        <p:nvPicPr>
          <p:cNvPr id="17412" name="Picture 4" descr="3mm sed 100x"/>
          <p:cNvPicPr>
            <a:picLocks noChangeAspect="1" noChangeArrowheads="1"/>
          </p:cNvPicPr>
          <p:nvPr/>
        </p:nvPicPr>
        <p:blipFill>
          <a:blip r:embed="rId2"/>
          <a:srcRect/>
          <a:stretch>
            <a:fillRect/>
          </a:stretch>
        </p:blipFill>
        <p:spPr bwMode="auto">
          <a:xfrm>
            <a:off x="0" y="1608138"/>
            <a:ext cx="4570413" cy="3335337"/>
          </a:xfrm>
          <a:prstGeom prst="rect">
            <a:avLst/>
          </a:prstGeom>
          <a:noFill/>
        </p:spPr>
      </p:pic>
      <p:pic>
        <p:nvPicPr>
          <p:cNvPr id="17413" name="Picture 5" descr="3mm bs100xc"/>
          <p:cNvPicPr>
            <a:picLocks noChangeAspect="1" noChangeArrowheads="1"/>
          </p:cNvPicPr>
          <p:nvPr/>
        </p:nvPicPr>
        <p:blipFill>
          <a:blip r:embed="rId3"/>
          <a:srcRect/>
          <a:stretch>
            <a:fillRect/>
          </a:stretch>
        </p:blipFill>
        <p:spPr bwMode="auto">
          <a:xfrm>
            <a:off x="4573588" y="1608138"/>
            <a:ext cx="4570412" cy="3335337"/>
          </a:xfrm>
          <a:prstGeom prst="rect">
            <a:avLst/>
          </a:prstGeom>
          <a:noFill/>
        </p:spPr>
      </p:pic>
      <p:sp>
        <p:nvSpPr>
          <p:cNvPr id="17414" name="Text Box 6"/>
          <p:cNvSpPr txBox="1">
            <a:spLocks noChangeArrowheads="1"/>
          </p:cNvSpPr>
          <p:nvPr/>
        </p:nvSpPr>
        <p:spPr bwMode="auto">
          <a:xfrm>
            <a:off x="896938" y="187310"/>
            <a:ext cx="6628162" cy="523220"/>
          </a:xfrm>
          <a:prstGeom prst="rect">
            <a:avLst/>
          </a:prstGeom>
          <a:noFill/>
          <a:ln w="9525">
            <a:noFill/>
            <a:miter lim="800000"/>
            <a:headEnd/>
            <a:tailEnd/>
          </a:ln>
          <a:effectLst/>
        </p:spPr>
        <p:txBody>
          <a:bodyPr wrap="none">
            <a:prstTxWarp prst="textNoShape">
              <a:avLst/>
            </a:prstTxWarp>
            <a:spAutoFit/>
          </a:bodyPr>
          <a:lstStyle/>
          <a:p>
            <a:pPr eaLnBrk="1" hangingPunct="1"/>
            <a:r>
              <a:rPr lang="en-US" sz="2800" b="1" dirty="0" smtClean="0">
                <a:solidFill>
                  <a:srgbClr val="000090"/>
                </a:solidFill>
              </a:rPr>
              <a:t>Pure </a:t>
            </a:r>
            <a:r>
              <a:rPr lang="en-US" sz="2800" b="1" dirty="0" err="1" smtClean="0">
                <a:solidFill>
                  <a:srgbClr val="000090"/>
                </a:solidFill>
              </a:rPr>
              <a:t>Nb</a:t>
            </a:r>
            <a:r>
              <a:rPr lang="en-US" sz="2800" b="1" dirty="0" smtClean="0">
                <a:solidFill>
                  <a:srgbClr val="000090"/>
                </a:solidFill>
              </a:rPr>
              <a:t>: Longitudinal </a:t>
            </a:r>
            <a:r>
              <a:rPr lang="en-US" sz="2800" b="1" dirty="0">
                <a:solidFill>
                  <a:srgbClr val="000090"/>
                </a:solidFill>
              </a:rPr>
              <a:t>Section </a:t>
            </a:r>
            <a:r>
              <a:rPr lang="en-US" sz="2800" b="1" dirty="0" smtClean="0">
                <a:solidFill>
                  <a:srgbClr val="000090"/>
                </a:solidFill>
              </a:rPr>
              <a:t>Etched</a:t>
            </a:r>
            <a:endParaRPr lang="en-US" sz="2800" b="1" dirty="0">
              <a:solidFill>
                <a:srgbClr val="000090"/>
              </a:solidFill>
            </a:endParaRPr>
          </a:p>
        </p:txBody>
      </p:sp>
      <p:sp>
        <p:nvSpPr>
          <p:cNvPr id="17415" name="Text Box 7"/>
          <p:cNvSpPr txBox="1">
            <a:spLocks noChangeArrowheads="1"/>
          </p:cNvSpPr>
          <p:nvPr/>
        </p:nvSpPr>
        <p:spPr bwMode="auto">
          <a:xfrm>
            <a:off x="714375" y="5370513"/>
            <a:ext cx="2838450" cy="366712"/>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a:t>Secondary electron image</a:t>
            </a:r>
          </a:p>
        </p:txBody>
      </p:sp>
      <p:sp>
        <p:nvSpPr>
          <p:cNvPr id="17416" name="Text Box 8"/>
          <p:cNvSpPr txBox="1">
            <a:spLocks noChangeArrowheads="1"/>
          </p:cNvSpPr>
          <p:nvPr/>
        </p:nvSpPr>
        <p:spPr bwMode="auto">
          <a:xfrm>
            <a:off x="5384800" y="5370513"/>
            <a:ext cx="3194050" cy="366712"/>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a:t>Backscattered electron image</a:t>
            </a:r>
          </a:p>
        </p:txBody>
      </p:sp>
      <p:sp>
        <p:nvSpPr>
          <p:cNvPr id="17417" name="Rectangle 9"/>
          <p:cNvSpPr>
            <a:spLocks noChangeArrowheads="1"/>
          </p:cNvSpPr>
          <p:nvPr/>
        </p:nvSpPr>
        <p:spPr bwMode="auto">
          <a:xfrm>
            <a:off x="5324475" y="1933575"/>
            <a:ext cx="3286125" cy="3162300"/>
          </a:xfrm>
          <a:prstGeom prst="rect">
            <a:avLst/>
          </a:prstGeom>
          <a:noFill/>
          <a:ln w="19050">
            <a:solidFill>
              <a:srgbClr val="FFFF00"/>
            </a:solidFill>
            <a:miter lim="800000"/>
            <a:headEnd/>
            <a:tailEnd/>
          </a:ln>
          <a:effectLst/>
        </p:spPr>
        <p:txBody>
          <a:bodyPr wrap="none" anchor="ctr">
            <a:prstTxWarp prst="textNoShape">
              <a:avLst/>
            </a:prstTxWarp>
          </a:bodyPr>
          <a:lstStyle/>
          <a:p>
            <a:endParaRPr lang="en-US"/>
          </a:p>
        </p:txBody>
      </p:sp>
      <p:cxnSp>
        <p:nvCxnSpPr>
          <p:cNvPr id="17418" name="AutoShape 10"/>
          <p:cNvCxnSpPr>
            <a:cxnSpLocks noChangeShapeType="1"/>
          </p:cNvCxnSpPr>
          <p:nvPr/>
        </p:nvCxnSpPr>
        <p:spPr bwMode="auto">
          <a:xfrm flipV="1">
            <a:off x="4068763" y="5073650"/>
            <a:ext cx="1173162" cy="941388"/>
          </a:xfrm>
          <a:prstGeom prst="curvedConnector3">
            <a:avLst>
              <a:gd name="adj1" fmla="val 49931"/>
            </a:avLst>
          </a:prstGeom>
          <a:noFill/>
          <a:ln w="9525">
            <a:solidFill>
              <a:srgbClr val="000090"/>
            </a:solidFill>
            <a:round/>
            <a:headEnd/>
            <a:tailEnd type="triangle" w="med" len="med"/>
          </a:ln>
          <a:effectLst/>
        </p:spPr>
      </p:cxnSp>
      <p:sp>
        <p:nvSpPr>
          <p:cNvPr id="17419" name="Text Box 11"/>
          <p:cNvSpPr txBox="1">
            <a:spLocks noChangeArrowheads="1"/>
          </p:cNvSpPr>
          <p:nvPr/>
        </p:nvSpPr>
        <p:spPr bwMode="auto">
          <a:xfrm>
            <a:off x="2759075" y="5838825"/>
            <a:ext cx="1487488" cy="40011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solidFill>
                  <a:srgbClr val="000090"/>
                </a:solidFill>
              </a:rPr>
              <a:t>EBSD Grid</a:t>
            </a:r>
          </a:p>
        </p:txBody>
      </p:sp>
      <p:sp>
        <p:nvSpPr>
          <p:cNvPr id="17420" name="Text Box 12"/>
          <p:cNvSpPr txBox="1">
            <a:spLocks noChangeArrowheads="1"/>
          </p:cNvSpPr>
          <p:nvPr/>
        </p:nvSpPr>
        <p:spPr bwMode="auto">
          <a:xfrm>
            <a:off x="3324225" y="1027113"/>
            <a:ext cx="2495550" cy="366712"/>
          </a:xfrm>
          <a:prstGeom prst="rect">
            <a:avLst/>
          </a:prstGeom>
          <a:noFill/>
          <a:ln w="9525">
            <a:noFill/>
            <a:miter lim="800000"/>
            <a:headEnd/>
            <a:tailEnd/>
          </a:ln>
          <a:effectLst/>
        </p:spPr>
        <p:txBody>
          <a:bodyPr wrap="none">
            <a:prstTxWarp prst="textNoShape">
              <a:avLst/>
            </a:prstTxWarp>
            <a:spAutoFit/>
          </a:bodyPr>
          <a:lstStyle/>
          <a:p>
            <a:pPr algn="ctr"/>
            <a:r>
              <a:rPr lang="en-US"/>
              <a:t>3mm from top of cavity</a:t>
            </a:r>
          </a:p>
        </p:txBody>
      </p:sp>
      <p:sp>
        <p:nvSpPr>
          <p:cNvPr id="17421" name="Text Box 13"/>
          <p:cNvSpPr txBox="1">
            <a:spLocks noChangeArrowheads="1"/>
          </p:cNvSpPr>
          <p:nvPr/>
        </p:nvSpPr>
        <p:spPr bwMode="auto">
          <a:xfrm>
            <a:off x="5937250" y="1522413"/>
            <a:ext cx="1917700" cy="304800"/>
          </a:xfrm>
          <a:prstGeom prst="rect">
            <a:avLst/>
          </a:prstGeom>
          <a:noFill/>
          <a:ln w="9525">
            <a:noFill/>
            <a:miter lim="800000"/>
            <a:headEnd/>
            <a:tailEnd/>
          </a:ln>
          <a:effectLst/>
        </p:spPr>
        <p:txBody>
          <a:bodyPr wrap="none">
            <a:prstTxWarp prst="textNoShape">
              <a:avLst/>
            </a:prstTxWarp>
            <a:spAutoFit/>
          </a:bodyPr>
          <a:lstStyle/>
          <a:p>
            <a:r>
              <a:rPr lang="en-US" sz="1400">
                <a:solidFill>
                  <a:srgbClr val="FFFF00"/>
                </a:solidFill>
              </a:rPr>
              <a:t>Inner surface of cavity</a:t>
            </a:r>
          </a:p>
        </p:txBody>
      </p:sp>
      <p:sp>
        <p:nvSpPr>
          <p:cNvPr id="17424" name="Line 16"/>
          <p:cNvSpPr>
            <a:spLocks noChangeShapeType="1"/>
          </p:cNvSpPr>
          <p:nvPr/>
        </p:nvSpPr>
        <p:spPr bwMode="auto">
          <a:xfrm>
            <a:off x="0" y="1828800"/>
            <a:ext cx="9144000" cy="0"/>
          </a:xfrm>
          <a:prstGeom prst="line">
            <a:avLst/>
          </a:prstGeom>
          <a:noFill/>
          <a:ln w="9525">
            <a:solidFill>
              <a:srgbClr val="FFFF00"/>
            </a:solidFill>
            <a:prstDash val="dash"/>
            <a:round/>
            <a:headEnd/>
            <a:tailEnd/>
          </a:ln>
          <a:effectLst/>
        </p:spPr>
        <p:txBody>
          <a:bodyPr>
            <a:prstTxWarp prst="textNoShape">
              <a:avLst/>
            </a:prstTxWarp>
          </a:bodyPr>
          <a:lstStyle/>
          <a:p>
            <a:endParaRPr lang="en-US"/>
          </a:p>
        </p:txBody>
      </p:sp>
      <p:sp>
        <p:nvSpPr>
          <p:cNvPr id="14" name="TextBox 13"/>
          <p:cNvSpPr txBox="1"/>
          <p:nvPr/>
        </p:nvSpPr>
        <p:spPr>
          <a:xfrm>
            <a:off x="5941974" y="6488668"/>
            <a:ext cx="1177977" cy="369332"/>
          </a:xfrm>
          <a:prstGeom prst="rect">
            <a:avLst/>
          </a:prstGeom>
          <a:noFill/>
        </p:spPr>
        <p:txBody>
          <a:bodyPr wrap="none" rtlCol="0">
            <a:spAutoFit/>
          </a:bodyPr>
          <a:lstStyle/>
          <a:p>
            <a:r>
              <a:rPr lang="en-US" sz="1800" i="1" dirty="0" smtClean="0">
                <a:latin typeface="Times New Roman"/>
                <a:cs typeface="Times New Roman"/>
              </a:rPr>
              <a:t>R. Crooks</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4294967295"/>
          </p:nvPr>
        </p:nvSpPr>
        <p:spPr>
          <a:xfrm>
            <a:off x="6553200" y="6243638"/>
            <a:ext cx="2133600" cy="457200"/>
          </a:xfrm>
          <a:prstGeom prst="rect">
            <a:avLst/>
          </a:prstGeom>
        </p:spPr>
        <p:txBody>
          <a:bodyPr/>
          <a:lstStyle/>
          <a:p>
            <a:fld id="{1A765097-CEAB-9242-8D78-E5553DDB18B8}" type="slidenum">
              <a:rPr lang="en-US"/>
              <a:pPr/>
              <a:t>53</a:t>
            </a:fld>
            <a:endParaRPr lang="en-US"/>
          </a:p>
        </p:txBody>
      </p:sp>
      <p:pic>
        <p:nvPicPr>
          <p:cNvPr id="19458" name="Picture 2"/>
          <p:cNvPicPr>
            <a:picLocks noChangeAspect="1" noChangeArrowheads="1"/>
          </p:cNvPicPr>
          <p:nvPr/>
        </p:nvPicPr>
        <p:blipFill>
          <a:blip r:embed="rId2"/>
          <a:srcRect/>
          <a:stretch>
            <a:fillRect/>
          </a:stretch>
        </p:blipFill>
        <p:spPr bwMode="auto">
          <a:xfrm>
            <a:off x="533400" y="684213"/>
            <a:ext cx="5494338" cy="5489575"/>
          </a:xfrm>
          <a:prstGeom prst="rect">
            <a:avLst/>
          </a:prstGeom>
          <a:noFill/>
          <a:ln w="9525">
            <a:noFill/>
            <a:miter lim="800000"/>
            <a:headEnd/>
            <a:tailEnd/>
          </a:ln>
          <a:effectLst/>
        </p:spPr>
      </p:pic>
      <p:sp>
        <p:nvSpPr>
          <p:cNvPr id="19459" name="Text Box 3"/>
          <p:cNvSpPr txBox="1">
            <a:spLocks noChangeArrowheads="1"/>
          </p:cNvSpPr>
          <p:nvPr/>
        </p:nvSpPr>
        <p:spPr bwMode="auto">
          <a:xfrm>
            <a:off x="559681" y="6225720"/>
            <a:ext cx="6662927" cy="400110"/>
          </a:xfrm>
          <a:prstGeom prst="rect">
            <a:avLst/>
          </a:prstGeom>
          <a:solidFill>
            <a:srgbClr val="FFFFFF"/>
          </a:solidFill>
          <a:ln w="9525">
            <a:noFill/>
            <a:miter lim="800000"/>
            <a:headEnd/>
            <a:tailEnd/>
          </a:ln>
          <a:effectLst/>
        </p:spPr>
        <p:txBody>
          <a:bodyPr wrap="none">
            <a:prstTxWarp prst="textNoShape">
              <a:avLst/>
            </a:prstTxWarp>
            <a:spAutoFit/>
          </a:bodyPr>
          <a:lstStyle/>
          <a:p>
            <a:pPr eaLnBrk="1" hangingPunct="1"/>
            <a:r>
              <a:rPr lang="en-US" dirty="0">
                <a:solidFill>
                  <a:srgbClr val="000090"/>
                </a:solidFill>
              </a:rPr>
              <a:t>95% hit rate, 560,200 data points, 1 </a:t>
            </a:r>
            <a:r>
              <a:rPr lang="en-US" dirty="0">
                <a:solidFill>
                  <a:srgbClr val="000090"/>
                </a:solidFill>
                <a:latin typeface="Symbol" charset="2"/>
              </a:rPr>
              <a:t>m</a:t>
            </a:r>
            <a:r>
              <a:rPr lang="en-US" dirty="0">
                <a:solidFill>
                  <a:srgbClr val="000090"/>
                </a:solidFill>
              </a:rPr>
              <a:t>m spatial resolution</a:t>
            </a:r>
          </a:p>
        </p:txBody>
      </p:sp>
      <p:sp>
        <p:nvSpPr>
          <p:cNvPr id="19461" name="Text Box 5"/>
          <p:cNvSpPr txBox="1">
            <a:spLocks noChangeArrowheads="1"/>
          </p:cNvSpPr>
          <p:nvPr/>
        </p:nvSpPr>
        <p:spPr bwMode="auto">
          <a:xfrm>
            <a:off x="1962325" y="22680"/>
            <a:ext cx="4262781" cy="646331"/>
          </a:xfrm>
          <a:prstGeom prst="rect">
            <a:avLst/>
          </a:prstGeom>
          <a:noFill/>
          <a:ln w="9525">
            <a:noFill/>
            <a:miter lim="800000"/>
            <a:headEnd/>
            <a:tailEnd/>
          </a:ln>
          <a:effectLst/>
        </p:spPr>
        <p:txBody>
          <a:bodyPr wrap="none">
            <a:prstTxWarp prst="textNoShape">
              <a:avLst/>
            </a:prstTxWarp>
            <a:spAutoFit/>
          </a:bodyPr>
          <a:lstStyle/>
          <a:p>
            <a:pPr eaLnBrk="1" hangingPunct="1"/>
            <a:r>
              <a:rPr lang="en-US" sz="3600" b="1" dirty="0" err="1" smtClean="0">
                <a:solidFill>
                  <a:srgbClr val="000090"/>
                </a:solidFill>
              </a:rPr>
              <a:t>Nb</a:t>
            </a:r>
            <a:r>
              <a:rPr lang="en-US" sz="3600" b="1" dirty="0" smtClean="0">
                <a:solidFill>
                  <a:srgbClr val="000090"/>
                </a:solidFill>
              </a:rPr>
              <a:t>: EBSD </a:t>
            </a:r>
            <a:r>
              <a:rPr lang="en-US" sz="3600" b="1" dirty="0">
                <a:solidFill>
                  <a:srgbClr val="000090"/>
                </a:solidFill>
              </a:rPr>
              <a:t>IPF Map</a:t>
            </a:r>
          </a:p>
        </p:txBody>
      </p:sp>
      <p:pic>
        <p:nvPicPr>
          <p:cNvPr id="19462" name="Picture 6" descr="Picture1"/>
          <p:cNvPicPr>
            <a:picLocks noChangeAspect="1" noChangeArrowheads="1"/>
          </p:cNvPicPr>
          <p:nvPr/>
        </p:nvPicPr>
        <p:blipFill>
          <a:blip r:embed="rId3"/>
          <a:srcRect/>
          <a:stretch>
            <a:fillRect/>
          </a:stretch>
        </p:blipFill>
        <p:spPr bwMode="auto">
          <a:xfrm>
            <a:off x="6249988" y="2133600"/>
            <a:ext cx="2822575" cy="2286000"/>
          </a:xfrm>
          <a:prstGeom prst="rect">
            <a:avLst/>
          </a:prstGeom>
          <a:noFill/>
        </p:spPr>
      </p:pic>
      <p:sp>
        <p:nvSpPr>
          <p:cNvPr id="19463" name="Text Box 7"/>
          <p:cNvSpPr txBox="1">
            <a:spLocks noChangeArrowheads="1"/>
          </p:cNvSpPr>
          <p:nvPr/>
        </p:nvSpPr>
        <p:spPr bwMode="auto">
          <a:xfrm>
            <a:off x="6248400" y="5029200"/>
            <a:ext cx="2574925" cy="581025"/>
          </a:xfrm>
          <a:prstGeom prst="rect">
            <a:avLst/>
          </a:prstGeom>
          <a:noFill/>
          <a:ln w="9525">
            <a:noFill/>
            <a:miter lim="800000"/>
            <a:headEnd/>
            <a:tailEnd/>
          </a:ln>
          <a:effectLst/>
        </p:spPr>
        <p:txBody>
          <a:bodyPr wrap="none">
            <a:prstTxWarp prst="textNoShape">
              <a:avLst/>
            </a:prstTxWarp>
            <a:spAutoFit/>
          </a:bodyPr>
          <a:lstStyle/>
          <a:p>
            <a:r>
              <a:rPr lang="en-US" sz="1600"/>
              <a:t>Color changes within grain</a:t>
            </a:r>
          </a:p>
          <a:p>
            <a:r>
              <a:rPr lang="en-US" sz="1600"/>
              <a:t>show distortion of crystal</a:t>
            </a:r>
          </a:p>
        </p:txBody>
      </p:sp>
      <p:sp>
        <p:nvSpPr>
          <p:cNvPr id="19464" name="Text Box 8"/>
          <p:cNvSpPr txBox="1">
            <a:spLocks noChangeArrowheads="1"/>
          </p:cNvSpPr>
          <p:nvPr/>
        </p:nvSpPr>
        <p:spPr bwMode="auto">
          <a:xfrm>
            <a:off x="6248400" y="1066800"/>
            <a:ext cx="2646363" cy="581025"/>
          </a:xfrm>
          <a:prstGeom prst="rect">
            <a:avLst/>
          </a:prstGeom>
          <a:noFill/>
          <a:ln w="9525">
            <a:noFill/>
            <a:miter lim="800000"/>
            <a:headEnd/>
            <a:tailEnd/>
          </a:ln>
          <a:effectLst/>
        </p:spPr>
        <p:txBody>
          <a:bodyPr wrap="none">
            <a:prstTxWarp prst="textNoShape">
              <a:avLst/>
            </a:prstTxWarp>
            <a:spAutoFit/>
          </a:bodyPr>
          <a:lstStyle/>
          <a:p>
            <a:r>
              <a:rPr lang="en-US" sz="1600"/>
              <a:t>Crystal directions normal to</a:t>
            </a:r>
          </a:p>
          <a:p>
            <a:r>
              <a:rPr lang="en-US" sz="1600"/>
              <a:t>sheet surface</a:t>
            </a:r>
          </a:p>
        </p:txBody>
      </p:sp>
      <p:sp>
        <p:nvSpPr>
          <p:cNvPr id="9" name="TextBox 8"/>
          <p:cNvSpPr txBox="1"/>
          <p:nvPr/>
        </p:nvSpPr>
        <p:spPr>
          <a:xfrm>
            <a:off x="7234693" y="308248"/>
            <a:ext cx="1177977" cy="369332"/>
          </a:xfrm>
          <a:prstGeom prst="rect">
            <a:avLst/>
          </a:prstGeom>
          <a:noFill/>
        </p:spPr>
        <p:txBody>
          <a:bodyPr wrap="none" rtlCol="0">
            <a:spAutoFit/>
          </a:bodyPr>
          <a:lstStyle/>
          <a:p>
            <a:r>
              <a:rPr lang="en-US" sz="1800" i="1" dirty="0" smtClean="0">
                <a:latin typeface="Times New Roman"/>
                <a:cs typeface="Times New Roman"/>
              </a:rPr>
              <a:t>R. Crooks</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4294967295"/>
          </p:nvPr>
        </p:nvSpPr>
        <p:spPr>
          <a:xfrm>
            <a:off x="6916080" y="6379718"/>
            <a:ext cx="2133600" cy="457200"/>
          </a:xfrm>
          <a:prstGeom prst="rect">
            <a:avLst/>
          </a:prstGeom>
        </p:spPr>
        <p:txBody>
          <a:bodyPr/>
          <a:lstStyle/>
          <a:p>
            <a:pPr algn="r"/>
            <a:fld id="{C00DD88D-A039-DB41-8B71-E52695B1180A}" type="slidenum">
              <a:rPr lang="en-US"/>
              <a:pPr algn="r"/>
              <a:t>54</a:t>
            </a:fld>
            <a:endParaRPr lang="en-US"/>
          </a:p>
        </p:txBody>
      </p:sp>
      <p:pic>
        <p:nvPicPr>
          <p:cNvPr id="21506" name="Picture 2"/>
          <p:cNvPicPr>
            <a:picLocks noChangeAspect="1" noChangeArrowheads="1"/>
          </p:cNvPicPr>
          <p:nvPr/>
        </p:nvPicPr>
        <p:blipFill>
          <a:blip r:embed="rId2"/>
          <a:srcRect/>
          <a:stretch>
            <a:fillRect/>
          </a:stretch>
        </p:blipFill>
        <p:spPr bwMode="auto">
          <a:xfrm>
            <a:off x="528638" y="684213"/>
            <a:ext cx="5494337" cy="5489575"/>
          </a:xfrm>
          <a:prstGeom prst="rect">
            <a:avLst/>
          </a:prstGeom>
          <a:noFill/>
          <a:ln w="9525">
            <a:noFill/>
            <a:miter lim="800000"/>
            <a:headEnd/>
            <a:tailEnd/>
          </a:ln>
          <a:effectLst/>
        </p:spPr>
      </p:pic>
      <p:pic>
        <p:nvPicPr>
          <p:cNvPr id="21507" name="Picture 3"/>
          <p:cNvPicPr>
            <a:picLocks noChangeAspect="1" noChangeArrowheads="1"/>
          </p:cNvPicPr>
          <p:nvPr/>
        </p:nvPicPr>
        <p:blipFill>
          <a:blip r:embed="rId3"/>
          <a:srcRect t="32222" b="19327"/>
          <a:stretch>
            <a:fillRect/>
          </a:stretch>
        </p:blipFill>
        <p:spPr bwMode="auto">
          <a:xfrm>
            <a:off x="6162675" y="1830388"/>
            <a:ext cx="2981325" cy="2284412"/>
          </a:xfrm>
          <a:prstGeom prst="rect">
            <a:avLst/>
          </a:prstGeom>
          <a:noFill/>
          <a:ln w="9525">
            <a:noFill/>
            <a:miter lim="800000"/>
            <a:headEnd/>
            <a:tailEnd/>
          </a:ln>
          <a:effectLst/>
        </p:spPr>
      </p:pic>
      <p:sp>
        <p:nvSpPr>
          <p:cNvPr id="21508" name="Rectangle 4"/>
          <p:cNvSpPr>
            <a:spLocks noChangeArrowheads="1"/>
          </p:cNvSpPr>
          <p:nvPr/>
        </p:nvSpPr>
        <p:spPr bwMode="auto">
          <a:xfrm>
            <a:off x="6096000" y="685800"/>
            <a:ext cx="3048000" cy="1004888"/>
          </a:xfrm>
          <a:prstGeom prst="rect">
            <a:avLst/>
          </a:prstGeom>
          <a:solidFill>
            <a:srgbClr val="FFFFFF"/>
          </a:solidFill>
          <a:ln w="9525">
            <a:noFill/>
            <a:miter lim="800000"/>
            <a:headEnd/>
            <a:tailEnd/>
          </a:ln>
          <a:effectLst/>
        </p:spPr>
        <p:txBody>
          <a:bodyPr anchor="ctr">
            <a:prstTxWarp prst="textNoShape">
              <a:avLst/>
            </a:prstTxWarp>
            <a:spAutoFit/>
          </a:bodyPr>
          <a:lstStyle/>
          <a:p>
            <a:pPr eaLnBrk="1" hangingPunct="1"/>
            <a:r>
              <a:rPr lang="en-US" sz="1200" dirty="0"/>
              <a:t>GOS: The average orientation is first calculated for each grain. The spread is then the average deviation between the orientation of each point in the grain and the grain average. </a:t>
            </a:r>
          </a:p>
        </p:txBody>
      </p:sp>
      <p:sp>
        <p:nvSpPr>
          <p:cNvPr id="21510" name="Text Box 6"/>
          <p:cNvSpPr txBox="1">
            <a:spLocks noChangeArrowheads="1"/>
          </p:cNvSpPr>
          <p:nvPr/>
        </p:nvSpPr>
        <p:spPr bwMode="auto">
          <a:xfrm>
            <a:off x="1277641" y="45360"/>
            <a:ext cx="4083370" cy="584776"/>
          </a:xfrm>
          <a:prstGeom prst="rect">
            <a:avLst/>
          </a:prstGeom>
          <a:noFill/>
          <a:ln w="9525">
            <a:noFill/>
            <a:miter lim="800000"/>
            <a:headEnd/>
            <a:tailEnd/>
          </a:ln>
          <a:effectLst/>
        </p:spPr>
        <p:txBody>
          <a:bodyPr wrap="none">
            <a:prstTxWarp prst="textNoShape">
              <a:avLst/>
            </a:prstTxWarp>
            <a:spAutoFit/>
          </a:bodyPr>
          <a:lstStyle/>
          <a:p>
            <a:pPr eaLnBrk="1" hangingPunct="1"/>
            <a:r>
              <a:rPr lang="en-US" sz="3200" b="1" dirty="0" err="1" smtClean="0">
                <a:solidFill>
                  <a:srgbClr val="000090"/>
                </a:solidFill>
              </a:rPr>
              <a:t>Nb</a:t>
            </a:r>
            <a:r>
              <a:rPr lang="en-US" sz="3200" b="1" dirty="0" smtClean="0">
                <a:solidFill>
                  <a:srgbClr val="000090"/>
                </a:solidFill>
              </a:rPr>
              <a:t>: EBSD </a:t>
            </a:r>
            <a:r>
              <a:rPr lang="en-US" sz="3200" b="1" dirty="0">
                <a:solidFill>
                  <a:srgbClr val="000090"/>
                </a:solidFill>
              </a:rPr>
              <a:t>GOS Map</a:t>
            </a:r>
          </a:p>
        </p:txBody>
      </p:sp>
      <p:sp>
        <p:nvSpPr>
          <p:cNvPr id="21511" name="Text Box 7"/>
          <p:cNvSpPr txBox="1">
            <a:spLocks noChangeArrowheads="1"/>
          </p:cNvSpPr>
          <p:nvPr/>
        </p:nvSpPr>
        <p:spPr bwMode="auto">
          <a:xfrm>
            <a:off x="6019800" y="152400"/>
            <a:ext cx="2774950" cy="366713"/>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b="1"/>
              <a:t>Strain in isolated grains</a:t>
            </a:r>
          </a:p>
        </p:txBody>
      </p:sp>
      <p:pic>
        <p:nvPicPr>
          <p:cNvPr id="21512" name="Picture 8"/>
          <p:cNvPicPr>
            <a:picLocks noChangeAspect="1" noChangeArrowheads="1"/>
          </p:cNvPicPr>
          <p:nvPr/>
        </p:nvPicPr>
        <p:blipFill>
          <a:blip r:embed="rId4"/>
          <a:srcRect/>
          <a:stretch>
            <a:fillRect/>
          </a:stretch>
        </p:blipFill>
        <p:spPr bwMode="auto">
          <a:xfrm>
            <a:off x="6477000" y="4267200"/>
            <a:ext cx="2286000" cy="1941513"/>
          </a:xfrm>
          <a:prstGeom prst="rect">
            <a:avLst/>
          </a:prstGeom>
          <a:noFill/>
          <a:ln w="9525">
            <a:noFill/>
            <a:miter lim="800000"/>
            <a:headEnd/>
            <a:tailEnd/>
          </a:ln>
          <a:effectLst/>
        </p:spPr>
      </p:pic>
      <p:sp>
        <p:nvSpPr>
          <p:cNvPr id="21513" name="Text Box 9"/>
          <p:cNvSpPr txBox="1">
            <a:spLocks noChangeArrowheads="1"/>
          </p:cNvSpPr>
          <p:nvPr/>
        </p:nvSpPr>
        <p:spPr bwMode="auto">
          <a:xfrm>
            <a:off x="6376139" y="6254073"/>
            <a:ext cx="2250336" cy="400110"/>
          </a:xfrm>
          <a:prstGeom prst="rect">
            <a:avLst/>
          </a:prstGeom>
          <a:solidFill>
            <a:srgbClr val="FFFFFF"/>
          </a:solidFill>
          <a:ln w="9525">
            <a:noFill/>
            <a:miter lim="800000"/>
            <a:headEnd/>
            <a:tailEnd/>
          </a:ln>
          <a:effectLst/>
        </p:spPr>
        <p:txBody>
          <a:bodyPr wrap="none">
            <a:prstTxWarp prst="textNoShape">
              <a:avLst/>
            </a:prstTxWarp>
            <a:spAutoFit/>
          </a:bodyPr>
          <a:lstStyle/>
          <a:p>
            <a:pPr algn="ctr" eaLnBrk="1" hangingPunct="1"/>
            <a:r>
              <a:rPr lang="en-US" dirty="0"/>
              <a:t>As-received sheet</a:t>
            </a:r>
          </a:p>
        </p:txBody>
      </p:sp>
      <p:sp>
        <p:nvSpPr>
          <p:cNvPr id="21514" name="Rectangle 10"/>
          <p:cNvSpPr>
            <a:spLocks noChangeArrowheads="1"/>
          </p:cNvSpPr>
          <p:nvPr/>
        </p:nvSpPr>
        <p:spPr bwMode="auto">
          <a:xfrm>
            <a:off x="3305175" y="6376988"/>
            <a:ext cx="2474913" cy="366712"/>
          </a:xfrm>
          <a:prstGeom prst="rect">
            <a:avLst/>
          </a:prstGeom>
          <a:noFill/>
          <a:ln w="9525">
            <a:noFill/>
            <a:miter lim="800000"/>
            <a:headEnd/>
            <a:tailEnd/>
          </a:ln>
          <a:effectLst/>
        </p:spPr>
        <p:txBody>
          <a:bodyPr wrap="none">
            <a:prstTxWarp prst="textNoShape">
              <a:avLst/>
            </a:prstTxWarp>
            <a:spAutoFit/>
          </a:bodyPr>
          <a:lstStyle/>
          <a:p>
            <a:r>
              <a:rPr lang="en-US"/>
              <a:t>1 </a:t>
            </a:r>
            <a:r>
              <a:rPr lang="en-US">
                <a:latin typeface="Symbol" charset="2"/>
              </a:rPr>
              <a:t>m</a:t>
            </a:r>
            <a:r>
              <a:rPr lang="en-US"/>
              <a:t>m spatial resolution</a:t>
            </a:r>
          </a:p>
        </p:txBody>
      </p:sp>
      <p:sp>
        <p:nvSpPr>
          <p:cNvPr id="11" name="TextBox 10"/>
          <p:cNvSpPr txBox="1"/>
          <p:nvPr/>
        </p:nvSpPr>
        <p:spPr>
          <a:xfrm>
            <a:off x="691730" y="6409288"/>
            <a:ext cx="1177977" cy="369332"/>
          </a:xfrm>
          <a:prstGeom prst="rect">
            <a:avLst/>
          </a:prstGeom>
          <a:noFill/>
        </p:spPr>
        <p:txBody>
          <a:bodyPr wrap="none" rtlCol="0">
            <a:spAutoFit/>
          </a:bodyPr>
          <a:lstStyle/>
          <a:p>
            <a:r>
              <a:rPr lang="en-US" sz="1800" i="1" dirty="0" smtClean="0">
                <a:latin typeface="Times New Roman"/>
                <a:cs typeface="Times New Roman"/>
              </a:rPr>
              <a:t>R. Crooks</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4294967295"/>
          </p:nvPr>
        </p:nvSpPr>
        <p:spPr>
          <a:xfrm>
            <a:off x="6553200" y="6243638"/>
            <a:ext cx="2133600" cy="457200"/>
          </a:xfrm>
          <a:prstGeom prst="rect">
            <a:avLst/>
          </a:prstGeom>
        </p:spPr>
        <p:txBody>
          <a:bodyPr/>
          <a:lstStyle/>
          <a:p>
            <a:pPr algn="r"/>
            <a:fld id="{F87AC3EE-F8AE-CD40-872E-7FAB0794699E}" type="slidenum">
              <a:rPr lang="en-US"/>
              <a:pPr algn="r"/>
              <a:t>55</a:t>
            </a:fld>
            <a:endParaRPr lang="en-US" dirty="0"/>
          </a:p>
        </p:txBody>
      </p:sp>
      <p:pic>
        <p:nvPicPr>
          <p:cNvPr id="20482" name="Picture 2"/>
          <p:cNvPicPr>
            <a:picLocks noChangeAspect="1" noChangeArrowheads="1"/>
          </p:cNvPicPr>
          <p:nvPr/>
        </p:nvPicPr>
        <p:blipFill>
          <a:blip r:embed="rId2"/>
          <a:srcRect/>
          <a:stretch>
            <a:fillRect/>
          </a:stretch>
        </p:blipFill>
        <p:spPr bwMode="auto">
          <a:xfrm>
            <a:off x="533400" y="684213"/>
            <a:ext cx="5494338" cy="5489575"/>
          </a:xfrm>
          <a:prstGeom prst="rect">
            <a:avLst/>
          </a:prstGeom>
          <a:noFill/>
          <a:ln w="9525">
            <a:noFill/>
            <a:miter lim="800000"/>
            <a:headEnd/>
            <a:tailEnd/>
          </a:ln>
          <a:effectLst/>
        </p:spPr>
      </p:pic>
      <p:sp>
        <p:nvSpPr>
          <p:cNvPr id="20484" name="Text Box 4"/>
          <p:cNvSpPr txBox="1">
            <a:spLocks noChangeArrowheads="1"/>
          </p:cNvSpPr>
          <p:nvPr/>
        </p:nvSpPr>
        <p:spPr bwMode="auto">
          <a:xfrm>
            <a:off x="2218832" y="11340"/>
            <a:ext cx="4595955" cy="646331"/>
          </a:xfrm>
          <a:prstGeom prst="rect">
            <a:avLst/>
          </a:prstGeom>
          <a:noFill/>
          <a:ln w="9525">
            <a:noFill/>
            <a:miter lim="800000"/>
            <a:headEnd/>
            <a:tailEnd/>
          </a:ln>
          <a:effectLst/>
        </p:spPr>
        <p:txBody>
          <a:bodyPr wrap="none">
            <a:prstTxWarp prst="textNoShape">
              <a:avLst/>
            </a:prstTxWarp>
            <a:spAutoFit/>
          </a:bodyPr>
          <a:lstStyle/>
          <a:p>
            <a:pPr eaLnBrk="1" hangingPunct="1"/>
            <a:r>
              <a:rPr lang="en-US" sz="3600" b="1" dirty="0" err="1" smtClean="0">
                <a:solidFill>
                  <a:srgbClr val="000090"/>
                </a:solidFill>
              </a:rPr>
              <a:t>Nb</a:t>
            </a:r>
            <a:r>
              <a:rPr lang="en-US" sz="3600" b="1" dirty="0" smtClean="0">
                <a:solidFill>
                  <a:srgbClr val="000090"/>
                </a:solidFill>
              </a:rPr>
              <a:t>: EBSD </a:t>
            </a:r>
            <a:r>
              <a:rPr lang="en-US" sz="3600" b="1" dirty="0">
                <a:solidFill>
                  <a:srgbClr val="000090"/>
                </a:solidFill>
              </a:rPr>
              <a:t>KAM Map</a:t>
            </a:r>
          </a:p>
        </p:txBody>
      </p:sp>
      <p:pic>
        <p:nvPicPr>
          <p:cNvPr id="20485" name="Picture 5" descr="Picture2"/>
          <p:cNvPicPr>
            <a:picLocks noChangeAspect="1" noChangeArrowheads="1"/>
          </p:cNvPicPr>
          <p:nvPr/>
        </p:nvPicPr>
        <p:blipFill>
          <a:blip r:embed="rId3"/>
          <a:srcRect/>
          <a:stretch>
            <a:fillRect/>
          </a:stretch>
        </p:blipFill>
        <p:spPr bwMode="auto">
          <a:xfrm>
            <a:off x="6013450" y="1676400"/>
            <a:ext cx="3130550" cy="3200400"/>
          </a:xfrm>
          <a:prstGeom prst="rect">
            <a:avLst/>
          </a:prstGeom>
          <a:noFill/>
        </p:spPr>
      </p:pic>
      <p:sp>
        <p:nvSpPr>
          <p:cNvPr id="20486" name="Line 6"/>
          <p:cNvSpPr>
            <a:spLocks noChangeShapeType="1"/>
          </p:cNvSpPr>
          <p:nvPr/>
        </p:nvSpPr>
        <p:spPr bwMode="auto">
          <a:xfrm>
            <a:off x="0" y="695325"/>
            <a:ext cx="46513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87" name="Line 7"/>
          <p:cNvSpPr>
            <a:spLocks noChangeShapeType="1"/>
          </p:cNvSpPr>
          <p:nvPr/>
        </p:nvSpPr>
        <p:spPr bwMode="auto">
          <a:xfrm>
            <a:off x="0" y="2495550"/>
            <a:ext cx="46513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88" name="Line 8"/>
          <p:cNvSpPr>
            <a:spLocks noChangeShapeType="1"/>
          </p:cNvSpPr>
          <p:nvPr/>
        </p:nvSpPr>
        <p:spPr bwMode="auto">
          <a:xfrm>
            <a:off x="0" y="4313238"/>
            <a:ext cx="46513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89" name="Line 9"/>
          <p:cNvSpPr>
            <a:spLocks noChangeShapeType="1"/>
          </p:cNvSpPr>
          <p:nvPr/>
        </p:nvSpPr>
        <p:spPr bwMode="auto">
          <a:xfrm>
            <a:off x="0" y="6157913"/>
            <a:ext cx="46513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90" name="Text Box 10"/>
          <p:cNvSpPr txBox="1">
            <a:spLocks noChangeArrowheads="1"/>
          </p:cNvSpPr>
          <p:nvPr/>
        </p:nvSpPr>
        <p:spPr bwMode="auto">
          <a:xfrm>
            <a:off x="198438" y="381000"/>
            <a:ext cx="381000" cy="304800"/>
          </a:xfrm>
          <a:prstGeom prst="rect">
            <a:avLst/>
          </a:prstGeom>
          <a:noFill/>
          <a:ln w="9525">
            <a:noFill/>
            <a:miter lim="800000"/>
            <a:headEnd/>
            <a:tailEnd/>
          </a:ln>
          <a:effectLst/>
        </p:spPr>
        <p:txBody>
          <a:bodyPr wrap="none">
            <a:prstTxWarp prst="textNoShape">
              <a:avLst/>
            </a:prstTxWarp>
            <a:spAutoFit/>
          </a:bodyPr>
          <a:lstStyle/>
          <a:p>
            <a:r>
              <a:rPr lang="en-US" sz="1400"/>
              <a:t>  0</a:t>
            </a:r>
          </a:p>
        </p:txBody>
      </p:sp>
      <p:sp>
        <p:nvSpPr>
          <p:cNvPr id="20491" name="Text Box 11"/>
          <p:cNvSpPr txBox="1">
            <a:spLocks noChangeArrowheads="1"/>
          </p:cNvSpPr>
          <p:nvPr/>
        </p:nvSpPr>
        <p:spPr bwMode="auto">
          <a:xfrm>
            <a:off x="112713" y="2152650"/>
            <a:ext cx="479425" cy="304800"/>
          </a:xfrm>
          <a:prstGeom prst="rect">
            <a:avLst/>
          </a:prstGeom>
          <a:noFill/>
          <a:ln w="9525">
            <a:noFill/>
            <a:miter lim="800000"/>
            <a:headEnd/>
            <a:tailEnd/>
          </a:ln>
          <a:effectLst/>
        </p:spPr>
        <p:txBody>
          <a:bodyPr wrap="none">
            <a:prstTxWarp prst="textNoShape">
              <a:avLst/>
            </a:prstTxWarp>
            <a:spAutoFit/>
          </a:bodyPr>
          <a:lstStyle/>
          <a:p>
            <a:r>
              <a:rPr lang="en-US" sz="1400"/>
              <a:t>250</a:t>
            </a:r>
          </a:p>
        </p:txBody>
      </p:sp>
      <p:sp>
        <p:nvSpPr>
          <p:cNvPr id="20492" name="Text Box 12"/>
          <p:cNvSpPr txBox="1">
            <a:spLocks noChangeArrowheads="1"/>
          </p:cNvSpPr>
          <p:nvPr/>
        </p:nvSpPr>
        <p:spPr bwMode="auto">
          <a:xfrm>
            <a:off x="112713" y="3967163"/>
            <a:ext cx="479425" cy="304800"/>
          </a:xfrm>
          <a:prstGeom prst="rect">
            <a:avLst/>
          </a:prstGeom>
          <a:noFill/>
          <a:ln w="9525">
            <a:noFill/>
            <a:miter lim="800000"/>
            <a:headEnd/>
            <a:tailEnd/>
          </a:ln>
          <a:effectLst/>
        </p:spPr>
        <p:txBody>
          <a:bodyPr wrap="none">
            <a:prstTxWarp prst="textNoShape">
              <a:avLst/>
            </a:prstTxWarp>
            <a:spAutoFit/>
          </a:bodyPr>
          <a:lstStyle/>
          <a:p>
            <a:r>
              <a:rPr lang="en-US" sz="1400"/>
              <a:t>500</a:t>
            </a:r>
          </a:p>
        </p:txBody>
      </p:sp>
      <p:sp>
        <p:nvSpPr>
          <p:cNvPr id="20493" name="Text Box 13"/>
          <p:cNvSpPr txBox="1">
            <a:spLocks noChangeArrowheads="1"/>
          </p:cNvSpPr>
          <p:nvPr/>
        </p:nvSpPr>
        <p:spPr bwMode="auto">
          <a:xfrm>
            <a:off x="84138" y="5824538"/>
            <a:ext cx="479425" cy="304800"/>
          </a:xfrm>
          <a:prstGeom prst="rect">
            <a:avLst/>
          </a:prstGeom>
          <a:noFill/>
          <a:ln w="9525">
            <a:noFill/>
            <a:miter lim="800000"/>
            <a:headEnd/>
            <a:tailEnd/>
          </a:ln>
          <a:effectLst/>
        </p:spPr>
        <p:txBody>
          <a:bodyPr wrap="none">
            <a:prstTxWarp prst="textNoShape">
              <a:avLst/>
            </a:prstTxWarp>
            <a:spAutoFit/>
          </a:bodyPr>
          <a:lstStyle/>
          <a:p>
            <a:r>
              <a:rPr lang="en-US" sz="1400"/>
              <a:t>750</a:t>
            </a:r>
          </a:p>
        </p:txBody>
      </p:sp>
      <p:sp>
        <p:nvSpPr>
          <p:cNvPr id="20494" name="Text Box 14"/>
          <p:cNvSpPr txBox="1">
            <a:spLocks noChangeArrowheads="1"/>
          </p:cNvSpPr>
          <p:nvPr/>
        </p:nvSpPr>
        <p:spPr bwMode="auto">
          <a:xfrm>
            <a:off x="6292390" y="5144168"/>
            <a:ext cx="2582758" cy="1015663"/>
          </a:xfrm>
          <a:prstGeom prst="rect">
            <a:avLst/>
          </a:prstGeom>
          <a:solidFill>
            <a:srgbClr val="FFFFFF"/>
          </a:solidFill>
          <a:ln w="9525">
            <a:noFill/>
            <a:miter lim="800000"/>
            <a:headEnd/>
            <a:tailEnd/>
          </a:ln>
          <a:effectLst/>
        </p:spPr>
        <p:txBody>
          <a:bodyPr wrap="none">
            <a:prstTxWarp prst="textNoShape">
              <a:avLst/>
            </a:prstTxWarp>
            <a:spAutoFit/>
          </a:bodyPr>
          <a:lstStyle/>
          <a:p>
            <a:r>
              <a:rPr lang="en-US" dirty="0">
                <a:solidFill>
                  <a:srgbClr val="000090"/>
                </a:solidFill>
              </a:rPr>
              <a:t>Stored Strain Energy</a:t>
            </a:r>
            <a:endParaRPr lang="en-US" dirty="0" smtClean="0">
              <a:solidFill>
                <a:srgbClr val="000090"/>
              </a:solidFill>
            </a:endParaRPr>
          </a:p>
          <a:p>
            <a:r>
              <a:rPr lang="en-US" dirty="0" smtClean="0">
                <a:solidFill>
                  <a:srgbClr val="000090"/>
                </a:solidFill>
              </a:rPr>
              <a:t>very high </a:t>
            </a:r>
            <a:r>
              <a:rPr lang="en-US" dirty="0">
                <a:solidFill>
                  <a:srgbClr val="000090"/>
                </a:solidFill>
              </a:rPr>
              <a:t>at 500 </a:t>
            </a:r>
            <a:r>
              <a:rPr lang="en-US" dirty="0">
                <a:solidFill>
                  <a:srgbClr val="000090"/>
                </a:solidFill>
                <a:latin typeface="Symbol" charset="2"/>
              </a:rPr>
              <a:t>m</a:t>
            </a:r>
            <a:r>
              <a:rPr lang="en-US" dirty="0">
                <a:solidFill>
                  <a:srgbClr val="000090"/>
                </a:solidFill>
              </a:rPr>
              <a:t>m</a:t>
            </a:r>
          </a:p>
          <a:p>
            <a:r>
              <a:rPr lang="en-US" dirty="0">
                <a:solidFill>
                  <a:srgbClr val="000090"/>
                </a:solidFill>
              </a:rPr>
              <a:t>from inner surface</a:t>
            </a:r>
          </a:p>
        </p:txBody>
      </p:sp>
      <p:sp>
        <p:nvSpPr>
          <p:cNvPr id="20495" name="Rectangle 15"/>
          <p:cNvSpPr>
            <a:spLocks noChangeArrowheads="1"/>
          </p:cNvSpPr>
          <p:nvPr/>
        </p:nvSpPr>
        <p:spPr bwMode="auto">
          <a:xfrm>
            <a:off x="3305175" y="6376988"/>
            <a:ext cx="2474913" cy="366712"/>
          </a:xfrm>
          <a:prstGeom prst="rect">
            <a:avLst/>
          </a:prstGeom>
          <a:noFill/>
          <a:ln w="9525">
            <a:noFill/>
            <a:miter lim="800000"/>
            <a:headEnd/>
            <a:tailEnd/>
          </a:ln>
          <a:effectLst/>
        </p:spPr>
        <p:txBody>
          <a:bodyPr wrap="none">
            <a:prstTxWarp prst="textNoShape">
              <a:avLst/>
            </a:prstTxWarp>
            <a:spAutoFit/>
          </a:bodyPr>
          <a:lstStyle/>
          <a:p>
            <a:r>
              <a:rPr lang="en-US"/>
              <a:t>1 </a:t>
            </a:r>
            <a:r>
              <a:rPr lang="en-US">
                <a:latin typeface="Symbol" charset="2"/>
              </a:rPr>
              <a:t>m</a:t>
            </a:r>
            <a:r>
              <a:rPr lang="en-US"/>
              <a:t>m spatial resolution</a:t>
            </a:r>
          </a:p>
        </p:txBody>
      </p:sp>
      <p:sp>
        <p:nvSpPr>
          <p:cNvPr id="16" name="TextBox 15"/>
          <p:cNvSpPr txBox="1"/>
          <p:nvPr/>
        </p:nvSpPr>
        <p:spPr>
          <a:xfrm>
            <a:off x="691730" y="6409288"/>
            <a:ext cx="1177977" cy="369332"/>
          </a:xfrm>
          <a:prstGeom prst="rect">
            <a:avLst/>
          </a:prstGeom>
          <a:noFill/>
        </p:spPr>
        <p:txBody>
          <a:bodyPr wrap="none" rtlCol="0">
            <a:spAutoFit/>
          </a:bodyPr>
          <a:lstStyle/>
          <a:p>
            <a:r>
              <a:rPr lang="en-US" sz="1800" i="1" dirty="0" smtClean="0">
                <a:latin typeface="Times New Roman"/>
                <a:cs typeface="Times New Roman"/>
              </a:rPr>
              <a:t>R. Crooks</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a:off x="6553200" y="6300338"/>
            <a:ext cx="2133600" cy="457200"/>
          </a:xfrm>
          <a:prstGeom prst="rect">
            <a:avLst/>
          </a:prstGeom>
        </p:spPr>
        <p:txBody>
          <a:bodyPr/>
          <a:lstStyle/>
          <a:p>
            <a:pPr algn="r"/>
            <a:fld id="{059BD907-E2FB-A445-A8B8-41E67A81B80F}" type="slidenum">
              <a:rPr lang="en-US"/>
              <a:pPr algn="r"/>
              <a:t>56</a:t>
            </a:fld>
            <a:endParaRPr lang="en-US" dirty="0"/>
          </a:p>
        </p:txBody>
      </p:sp>
      <p:pic>
        <p:nvPicPr>
          <p:cNvPr id="22530" name="Picture 2"/>
          <p:cNvPicPr>
            <a:picLocks noChangeAspect="1" noChangeArrowheads="1"/>
          </p:cNvPicPr>
          <p:nvPr/>
        </p:nvPicPr>
        <p:blipFill>
          <a:blip r:embed="rId2"/>
          <a:srcRect t="28708"/>
          <a:stretch>
            <a:fillRect/>
          </a:stretch>
        </p:blipFill>
        <p:spPr bwMode="auto">
          <a:xfrm>
            <a:off x="5715000" y="1643063"/>
            <a:ext cx="3028950" cy="3571875"/>
          </a:xfrm>
          <a:prstGeom prst="rect">
            <a:avLst/>
          </a:prstGeom>
          <a:noFill/>
          <a:ln w="9525">
            <a:noFill/>
            <a:miter lim="800000"/>
            <a:headEnd/>
            <a:tailEnd/>
          </a:ln>
          <a:effectLst/>
        </p:spPr>
      </p:pic>
      <p:pic>
        <p:nvPicPr>
          <p:cNvPr id="22531" name="Picture 3"/>
          <p:cNvPicPr>
            <a:picLocks noChangeAspect="1" noChangeArrowheads="1"/>
          </p:cNvPicPr>
          <p:nvPr/>
        </p:nvPicPr>
        <p:blipFill>
          <a:blip r:embed="rId3"/>
          <a:srcRect/>
          <a:stretch>
            <a:fillRect/>
          </a:stretch>
        </p:blipFill>
        <p:spPr bwMode="auto">
          <a:xfrm>
            <a:off x="0" y="1604963"/>
            <a:ext cx="5484813" cy="3646487"/>
          </a:xfrm>
          <a:prstGeom prst="rect">
            <a:avLst/>
          </a:prstGeom>
          <a:noFill/>
          <a:ln w="9525">
            <a:noFill/>
            <a:miter lim="800000"/>
            <a:headEnd/>
            <a:tailEnd/>
          </a:ln>
          <a:effectLst/>
        </p:spPr>
      </p:pic>
      <p:sp>
        <p:nvSpPr>
          <p:cNvPr id="22532" name="Text Box 4"/>
          <p:cNvSpPr txBox="1">
            <a:spLocks noChangeArrowheads="1"/>
          </p:cNvSpPr>
          <p:nvPr/>
        </p:nvSpPr>
        <p:spPr bwMode="auto">
          <a:xfrm>
            <a:off x="999619" y="198646"/>
            <a:ext cx="7171855" cy="646331"/>
          </a:xfrm>
          <a:prstGeom prst="rect">
            <a:avLst/>
          </a:prstGeom>
          <a:noFill/>
          <a:ln w="9525">
            <a:noFill/>
            <a:miter lim="800000"/>
            <a:headEnd/>
            <a:tailEnd/>
          </a:ln>
          <a:effectLst/>
        </p:spPr>
        <p:txBody>
          <a:bodyPr wrap="none">
            <a:prstTxWarp prst="textNoShape">
              <a:avLst/>
            </a:prstTxWarp>
            <a:spAutoFit/>
          </a:bodyPr>
          <a:lstStyle/>
          <a:p>
            <a:pPr eaLnBrk="1" hangingPunct="1"/>
            <a:r>
              <a:rPr lang="en-US" sz="3600" b="1" dirty="0" err="1" smtClean="0">
                <a:solidFill>
                  <a:srgbClr val="000090"/>
                </a:solidFill>
              </a:rPr>
              <a:t>Nb</a:t>
            </a:r>
            <a:r>
              <a:rPr lang="en-US" sz="3600" b="1" dirty="0" smtClean="0">
                <a:solidFill>
                  <a:srgbClr val="000090"/>
                </a:solidFill>
              </a:rPr>
              <a:t>: EBSD </a:t>
            </a:r>
            <a:r>
              <a:rPr lang="en-US" sz="3600" b="1" dirty="0">
                <a:solidFill>
                  <a:srgbClr val="000090"/>
                </a:solidFill>
              </a:rPr>
              <a:t>IPF Map 500 </a:t>
            </a:r>
            <a:r>
              <a:rPr lang="en-US" sz="3600" b="1" dirty="0">
                <a:solidFill>
                  <a:srgbClr val="000090"/>
                </a:solidFill>
                <a:latin typeface="Symbol" charset="2"/>
              </a:rPr>
              <a:t>m</a:t>
            </a:r>
            <a:r>
              <a:rPr lang="en-US" sz="3600" b="1" dirty="0">
                <a:solidFill>
                  <a:srgbClr val="000090"/>
                </a:solidFill>
              </a:rPr>
              <a:t>m deep</a:t>
            </a:r>
          </a:p>
        </p:txBody>
      </p:sp>
      <p:sp>
        <p:nvSpPr>
          <p:cNvPr id="22533" name="Text Box 5"/>
          <p:cNvSpPr txBox="1">
            <a:spLocks noChangeArrowheads="1"/>
          </p:cNvSpPr>
          <p:nvPr/>
        </p:nvSpPr>
        <p:spPr bwMode="auto">
          <a:xfrm>
            <a:off x="2673350" y="5813425"/>
            <a:ext cx="3795713" cy="366713"/>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a:t>750 x 500, 0.3 </a:t>
            </a:r>
            <a:r>
              <a:rPr lang="en-US">
                <a:latin typeface="Symbol" charset="2"/>
              </a:rPr>
              <a:t>m</a:t>
            </a:r>
            <a:r>
              <a:rPr lang="en-US"/>
              <a:t>m spatial resolution</a:t>
            </a:r>
          </a:p>
        </p:txBody>
      </p:sp>
      <p:sp>
        <p:nvSpPr>
          <p:cNvPr id="7" name="TextBox 6"/>
          <p:cNvSpPr txBox="1"/>
          <p:nvPr/>
        </p:nvSpPr>
        <p:spPr>
          <a:xfrm>
            <a:off x="691730" y="6409288"/>
            <a:ext cx="1177977" cy="369332"/>
          </a:xfrm>
          <a:prstGeom prst="rect">
            <a:avLst/>
          </a:prstGeom>
          <a:noFill/>
        </p:spPr>
        <p:txBody>
          <a:bodyPr wrap="none" rtlCol="0">
            <a:spAutoFit/>
          </a:bodyPr>
          <a:lstStyle/>
          <a:p>
            <a:r>
              <a:rPr lang="en-US" sz="1800" i="1" dirty="0" smtClean="0">
                <a:latin typeface="Times New Roman"/>
                <a:cs typeface="Times New Roman"/>
              </a:rPr>
              <a:t>R. Crooks</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a:off x="6553200" y="6323018"/>
            <a:ext cx="2133600" cy="457200"/>
          </a:xfrm>
          <a:prstGeom prst="rect">
            <a:avLst/>
          </a:prstGeom>
        </p:spPr>
        <p:txBody>
          <a:bodyPr/>
          <a:lstStyle/>
          <a:p>
            <a:pPr algn="r"/>
            <a:fld id="{031AC668-EA81-C846-B9D7-5EDB62C5E384}" type="slidenum">
              <a:rPr lang="en-US"/>
              <a:pPr algn="r"/>
              <a:t>57</a:t>
            </a:fld>
            <a:endParaRPr lang="en-US" dirty="0"/>
          </a:p>
        </p:txBody>
      </p:sp>
      <p:sp>
        <p:nvSpPr>
          <p:cNvPr id="24580" name="Text Box 4"/>
          <p:cNvSpPr txBox="1">
            <a:spLocks noChangeArrowheads="1"/>
          </p:cNvSpPr>
          <p:nvPr/>
        </p:nvSpPr>
        <p:spPr bwMode="auto">
          <a:xfrm>
            <a:off x="835201" y="198645"/>
            <a:ext cx="7479782" cy="646331"/>
          </a:xfrm>
          <a:prstGeom prst="rect">
            <a:avLst/>
          </a:prstGeom>
          <a:noFill/>
          <a:ln w="9525">
            <a:noFill/>
            <a:miter lim="800000"/>
            <a:headEnd/>
            <a:tailEnd/>
          </a:ln>
          <a:effectLst/>
        </p:spPr>
        <p:txBody>
          <a:bodyPr wrap="none">
            <a:prstTxWarp prst="textNoShape">
              <a:avLst/>
            </a:prstTxWarp>
            <a:spAutoFit/>
          </a:bodyPr>
          <a:lstStyle/>
          <a:p>
            <a:pPr eaLnBrk="1" hangingPunct="1"/>
            <a:r>
              <a:rPr lang="en-US" sz="3600" b="1" dirty="0" err="1" smtClean="0">
                <a:solidFill>
                  <a:srgbClr val="000090"/>
                </a:solidFill>
              </a:rPr>
              <a:t>Nb</a:t>
            </a:r>
            <a:r>
              <a:rPr lang="en-US" sz="3600" b="1" dirty="0" smtClean="0">
                <a:solidFill>
                  <a:srgbClr val="000090"/>
                </a:solidFill>
              </a:rPr>
              <a:t>: EBSD </a:t>
            </a:r>
            <a:r>
              <a:rPr lang="en-US" sz="3600" b="1" dirty="0">
                <a:solidFill>
                  <a:srgbClr val="000090"/>
                </a:solidFill>
              </a:rPr>
              <a:t>GOS Map 500 </a:t>
            </a:r>
            <a:r>
              <a:rPr lang="en-US" sz="3600" b="1" dirty="0">
                <a:solidFill>
                  <a:srgbClr val="000090"/>
                </a:solidFill>
                <a:latin typeface="Symbol" charset="2"/>
              </a:rPr>
              <a:t>m</a:t>
            </a:r>
            <a:r>
              <a:rPr lang="en-US" sz="3600" b="1" dirty="0">
                <a:solidFill>
                  <a:srgbClr val="000090"/>
                </a:solidFill>
              </a:rPr>
              <a:t>m deep</a:t>
            </a:r>
          </a:p>
        </p:txBody>
      </p:sp>
      <p:pic>
        <p:nvPicPr>
          <p:cNvPr id="24581" name="Picture 5" descr="18"/>
          <p:cNvPicPr>
            <a:picLocks noChangeAspect="1" noChangeArrowheads="1"/>
          </p:cNvPicPr>
          <p:nvPr/>
        </p:nvPicPr>
        <p:blipFill>
          <a:blip r:embed="rId2"/>
          <a:srcRect/>
          <a:stretch>
            <a:fillRect/>
          </a:stretch>
        </p:blipFill>
        <p:spPr bwMode="auto">
          <a:xfrm>
            <a:off x="5638800" y="1809750"/>
            <a:ext cx="3240088" cy="3236913"/>
          </a:xfrm>
          <a:prstGeom prst="rect">
            <a:avLst/>
          </a:prstGeom>
          <a:noFill/>
        </p:spPr>
      </p:pic>
      <p:pic>
        <p:nvPicPr>
          <p:cNvPr id="24582" name="Picture 6" descr="18a"/>
          <p:cNvPicPr>
            <a:picLocks noChangeAspect="1" noChangeArrowheads="1"/>
          </p:cNvPicPr>
          <p:nvPr/>
        </p:nvPicPr>
        <p:blipFill>
          <a:blip r:embed="rId3"/>
          <a:srcRect/>
          <a:stretch>
            <a:fillRect/>
          </a:stretch>
        </p:blipFill>
        <p:spPr bwMode="auto">
          <a:xfrm>
            <a:off x="0" y="1606550"/>
            <a:ext cx="5486400" cy="3644900"/>
          </a:xfrm>
          <a:prstGeom prst="rect">
            <a:avLst/>
          </a:prstGeom>
          <a:noFill/>
        </p:spPr>
      </p:pic>
      <p:sp>
        <p:nvSpPr>
          <p:cNvPr id="24583" name="Rectangle 7"/>
          <p:cNvSpPr>
            <a:spLocks noChangeArrowheads="1"/>
          </p:cNvSpPr>
          <p:nvPr/>
        </p:nvSpPr>
        <p:spPr bwMode="auto">
          <a:xfrm>
            <a:off x="3238500" y="5843588"/>
            <a:ext cx="2665413" cy="366712"/>
          </a:xfrm>
          <a:prstGeom prst="rect">
            <a:avLst/>
          </a:prstGeom>
          <a:noFill/>
          <a:ln w="9525">
            <a:noFill/>
            <a:miter lim="800000"/>
            <a:headEnd/>
            <a:tailEnd/>
          </a:ln>
          <a:effectLst/>
        </p:spPr>
        <p:txBody>
          <a:bodyPr wrap="none">
            <a:prstTxWarp prst="textNoShape">
              <a:avLst/>
            </a:prstTxWarp>
            <a:spAutoFit/>
          </a:bodyPr>
          <a:lstStyle/>
          <a:p>
            <a:r>
              <a:rPr lang="en-US"/>
              <a:t>0.3 </a:t>
            </a:r>
            <a:r>
              <a:rPr lang="en-US">
                <a:latin typeface="Symbol" charset="2"/>
              </a:rPr>
              <a:t>m</a:t>
            </a:r>
            <a:r>
              <a:rPr lang="en-US"/>
              <a:t>m spatial resolution</a:t>
            </a:r>
          </a:p>
        </p:txBody>
      </p:sp>
      <p:sp>
        <p:nvSpPr>
          <p:cNvPr id="7" name="TextBox 6"/>
          <p:cNvSpPr txBox="1"/>
          <p:nvPr/>
        </p:nvSpPr>
        <p:spPr>
          <a:xfrm>
            <a:off x="691730" y="6409288"/>
            <a:ext cx="1177977" cy="369332"/>
          </a:xfrm>
          <a:prstGeom prst="rect">
            <a:avLst/>
          </a:prstGeom>
          <a:noFill/>
        </p:spPr>
        <p:txBody>
          <a:bodyPr wrap="none" rtlCol="0">
            <a:spAutoFit/>
          </a:bodyPr>
          <a:lstStyle/>
          <a:p>
            <a:r>
              <a:rPr lang="en-US" sz="1800" i="1" dirty="0" smtClean="0">
                <a:latin typeface="Times New Roman"/>
                <a:cs typeface="Times New Roman"/>
              </a:rPr>
              <a:t>R. Crooks</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4294967295"/>
          </p:nvPr>
        </p:nvSpPr>
        <p:spPr>
          <a:xfrm>
            <a:off x="6553200" y="6345698"/>
            <a:ext cx="2133600" cy="457200"/>
          </a:xfrm>
          <a:prstGeom prst="rect">
            <a:avLst/>
          </a:prstGeom>
        </p:spPr>
        <p:txBody>
          <a:bodyPr/>
          <a:lstStyle/>
          <a:p>
            <a:pPr algn="r"/>
            <a:fld id="{E10CB345-30AE-7B44-BFA7-017702A9CE9A}" type="slidenum">
              <a:rPr lang="en-US"/>
              <a:pPr algn="r"/>
              <a:t>58</a:t>
            </a:fld>
            <a:endParaRPr lang="en-US" dirty="0"/>
          </a:p>
        </p:txBody>
      </p:sp>
      <p:pic>
        <p:nvPicPr>
          <p:cNvPr id="23554" name="Picture 2"/>
          <p:cNvPicPr>
            <a:picLocks noChangeAspect="1" noChangeArrowheads="1"/>
          </p:cNvPicPr>
          <p:nvPr/>
        </p:nvPicPr>
        <p:blipFill>
          <a:blip r:embed="rId2"/>
          <a:srcRect/>
          <a:stretch>
            <a:fillRect/>
          </a:stretch>
        </p:blipFill>
        <p:spPr bwMode="auto">
          <a:xfrm>
            <a:off x="0" y="1604963"/>
            <a:ext cx="5484813" cy="3646487"/>
          </a:xfrm>
          <a:prstGeom prst="rect">
            <a:avLst/>
          </a:prstGeom>
          <a:noFill/>
          <a:ln w="9525">
            <a:noFill/>
            <a:miter lim="800000"/>
            <a:headEnd/>
            <a:tailEnd/>
          </a:ln>
          <a:effectLst/>
        </p:spPr>
      </p:pic>
      <p:sp>
        <p:nvSpPr>
          <p:cNvPr id="23556" name="Text Box 4"/>
          <p:cNvSpPr txBox="1">
            <a:spLocks noChangeArrowheads="1"/>
          </p:cNvSpPr>
          <p:nvPr/>
        </p:nvSpPr>
        <p:spPr bwMode="auto">
          <a:xfrm>
            <a:off x="2228850" y="5881688"/>
            <a:ext cx="4679950" cy="366712"/>
          </a:xfrm>
          <a:prstGeom prst="rect">
            <a:avLst/>
          </a:prstGeom>
          <a:noFill/>
          <a:ln w="9525">
            <a:noFill/>
            <a:miter lim="800000"/>
            <a:headEnd/>
            <a:tailEnd/>
          </a:ln>
          <a:effectLst/>
        </p:spPr>
        <p:txBody>
          <a:bodyPr wrap="none">
            <a:prstTxWarp prst="textNoShape">
              <a:avLst/>
            </a:prstTxWarp>
            <a:spAutoFit/>
          </a:bodyPr>
          <a:lstStyle/>
          <a:p>
            <a:pPr eaLnBrk="1" hangingPunct="1"/>
            <a:r>
              <a:rPr lang="en-US"/>
              <a:t>KAM 3</a:t>
            </a:r>
            <a:r>
              <a:rPr lang="en-US" baseline="30000"/>
              <a:t>rd</a:t>
            </a:r>
            <a:r>
              <a:rPr lang="en-US"/>
              <a:t> neighbor x 0.3 </a:t>
            </a:r>
            <a:r>
              <a:rPr lang="en-US">
                <a:latin typeface="Symbol" charset="2"/>
              </a:rPr>
              <a:t>m</a:t>
            </a:r>
            <a:r>
              <a:rPr lang="en-US"/>
              <a:t>m spatial resolution</a:t>
            </a:r>
          </a:p>
        </p:txBody>
      </p:sp>
      <p:sp>
        <p:nvSpPr>
          <p:cNvPr id="23557" name="Text Box 5"/>
          <p:cNvSpPr txBox="1">
            <a:spLocks noChangeArrowheads="1"/>
          </p:cNvSpPr>
          <p:nvPr/>
        </p:nvSpPr>
        <p:spPr bwMode="auto">
          <a:xfrm>
            <a:off x="812747" y="175965"/>
            <a:ext cx="7505029" cy="646331"/>
          </a:xfrm>
          <a:prstGeom prst="rect">
            <a:avLst/>
          </a:prstGeom>
          <a:noFill/>
          <a:ln w="9525">
            <a:noFill/>
            <a:miter lim="800000"/>
            <a:headEnd/>
            <a:tailEnd/>
          </a:ln>
          <a:effectLst/>
        </p:spPr>
        <p:txBody>
          <a:bodyPr wrap="none">
            <a:prstTxWarp prst="textNoShape">
              <a:avLst/>
            </a:prstTxWarp>
            <a:spAutoFit/>
          </a:bodyPr>
          <a:lstStyle/>
          <a:p>
            <a:pPr eaLnBrk="1" hangingPunct="1"/>
            <a:r>
              <a:rPr lang="en-US" sz="3600" b="1" dirty="0" err="1" smtClean="0">
                <a:solidFill>
                  <a:srgbClr val="000090"/>
                </a:solidFill>
              </a:rPr>
              <a:t>Nb</a:t>
            </a:r>
            <a:r>
              <a:rPr lang="en-US" sz="3600" b="1" dirty="0" smtClean="0">
                <a:solidFill>
                  <a:srgbClr val="000090"/>
                </a:solidFill>
              </a:rPr>
              <a:t>: EBSD </a:t>
            </a:r>
            <a:r>
              <a:rPr lang="en-US" sz="3600" b="1" dirty="0">
                <a:solidFill>
                  <a:srgbClr val="000090"/>
                </a:solidFill>
              </a:rPr>
              <a:t>KAM Map 500</a:t>
            </a:r>
            <a:r>
              <a:rPr lang="en-US" sz="3600" dirty="0">
                <a:solidFill>
                  <a:srgbClr val="000090"/>
                </a:solidFill>
              </a:rPr>
              <a:t> </a:t>
            </a:r>
            <a:r>
              <a:rPr lang="en-US" sz="3600" b="1" dirty="0">
                <a:solidFill>
                  <a:srgbClr val="000090"/>
                </a:solidFill>
                <a:latin typeface="Symbol" charset="2"/>
              </a:rPr>
              <a:t>m</a:t>
            </a:r>
            <a:r>
              <a:rPr lang="en-US" sz="3600" b="1" dirty="0">
                <a:solidFill>
                  <a:srgbClr val="000090"/>
                </a:solidFill>
              </a:rPr>
              <a:t>m deep</a:t>
            </a:r>
          </a:p>
        </p:txBody>
      </p:sp>
      <p:pic>
        <p:nvPicPr>
          <p:cNvPr id="23558" name="Picture 6" descr="17"/>
          <p:cNvPicPr>
            <a:picLocks noChangeAspect="1" noChangeArrowheads="1"/>
          </p:cNvPicPr>
          <p:nvPr/>
        </p:nvPicPr>
        <p:blipFill>
          <a:blip r:embed="rId3"/>
          <a:srcRect/>
          <a:stretch>
            <a:fillRect/>
          </a:stretch>
        </p:blipFill>
        <p:spPr bwMode="auto">
          <a:xfrm>
            <a:off x="5638800" y="1789113"/>
            <a:ext cx="3113088" cy="3279775"/>
          </a:xfrm>
          <a:prstGeom prst="rect">
            <a:avLst/>
          </a:prstGeom>
          <a:noFill/>
        </p:spPr>
      </p:pic>
      <p:sp>
        <p:nvSpPr>
          <p:cNvPr id="23559" name="Text Box 7"/>
          <p:cNvSpPr txBox="1">
            <a:spLocks noChangeArrowheads="1"/>
          </p:cNvSpPr>
          <p:nvPr/>
        </p:nvSpPr>
        <p:spPr bwMode="auto">
          <a:xfrm>
            <a:off x="6137275" y="5348288"/>
            <a:ext cx="2305050" cy="366712"/>
          </a:xfrm>
          <a:prstGeom prst="rect">
            <a:avLst/>
          </a:prstGeom>
          <a:noFill/>
          <a:ln w="9525">
            <a:noFill/>
            <a:miter lim="800000"/>
            <a:headEnd/>
            <a:tailEnd/>
          </a:ln>
          <a:effectLst/>
        </p:spPr>
        <p:txBody>
          <a:bodyPr wrap="none">
            <a:prstTxWarp prst="textNoShape">
              <a:avLst/>
            </a:prstTxWarp>
            <a:spAutoFit/>
          </a:bodyPr>
          <a:lstStyle/>
          <a:p>
            <a:r>
              <a:rPr lang="en-US"/>
              <a:t>Stored Strain Energy</a:t>
            </a:r>
          </a:p>
        </p:txBody>
      </p:sp>
      <p:sp>
        <p:nvSpPr>
          <p:cNvPr id="8" name="TextBox 7"/>
          <p:cNvSpPr txBox="1"/>
          <p:nvPr/>
        </p:nvSpPr>
        <p:spPr>
          <a:xfrm>
            <a:off x="691730" y="6409288"/>
            <a:ext cx="1177977" cy="369332"/>
          </a:xfrm>
          <a:prstGeom prst="rect">
            <a:avLst/>
          </a:prstGeom>
          <a:noFill/>
        </p:spPr>
        <p:txBody>
          <a:bodyPr wrap="none" rtlCol="0">
            <a:spAutoFit/>
          </a:bodyPr>
          <a:lstStyle/>
          <a:p>
            <a:r>
              <a:rPr lang="en-US" sz="1800" i="1" dirty="0" smtClean="0">
                <a:latin typeface="Times New Roman"/>
                <a:cs typeface="Times New Roman"/>
              </a:rPr>
              <a:t>R. Crooks</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4294967295"/>
          </p:nvPr>
        </p:nvSpPr>
        <p:spPr>
          <a:xfrm>
            <a:off x="6553200" y="6334358"/>
            <a:ext cx="2133600" cy="457200"/>
          </a:xfrm>
          <a:prstGeom prst="rect">
            <a:avLst/>
          </a:prstGeom>
        </p:spPr>
        <p:txBody>
          <a:bodyPr/>
          <a:lstStyle/>
          <a:p>
            <a:pPr algn="r"/>
            <a:fld id="{EEB2F4E5-1408-F74A-9AB7-51309550422E}" type="slidenum">
              <a:rPr lang="en-US"/>
              <a:pPr algn="r"/>
              <a:t>59</a:t>
            </a:fld>
            <a:endParaRPr lang="en-US" dirty="0"/>
          </a:p>
        </p:txBody>
      </p:sp>
      <p:sp>
        <p:nvSpPr>
          <p:cNvPr id="25604" name="Text Box 4"/>
          <p:cNvSpPr txBox="1">
            <a:spLocks noChangeArrowheads="1"/>
          </p:cNvSpPr>
          <p:nvPr/>
        </p:nvSpPr>
        <p:spPr bwMode="auto">
          <a:xfrm>
            <a:off x="2682875" y="5675313"/>
            <a:ext cx="3778250" cy="366712"/>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a:t>Deviation from grain minimum KAM</a:t>
            </a:r>
          </a:p>
        </p:txBody>
      </p:sp>
      <p:sp>
        <p:nvSpPr>
          <p:cNvPr id="25605" name="Text Box 5"/>
          <p:cNvSpPr txBox="1">
            <a:spLocks noChangeArrowheads="1"/>
          </p:cNvSpPr>
          <p:nvPr/>
        </p:nvSpPr>
        <p:spPr bwMode="auto">
          <a:xfrm>
            <a:off x="595981" y="198646"/>
            <a:ext cx="7838654" cy="646331"/>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3600" b="1" dirty="0" err="1" smtClean="0">
                <a:solidFill>
                  <a:srgbClr val="000090"/>
                </a:solidFill>
              </a:rPr>
              <a:t>Nb</a:t>
            </a:r>
            <a:r>
              <a:rPr lang="en-US" sz="3600" b="1" dirty="0" smtClean="0">
                <a:solidFill>
                  <a:srgbClr val="000090"/>
                </a:solidFill>
              </a:rPr>
              <a:t>: EBSD </a:t>
            </a:r>
            <a:r>
              <a:rPr lang="en-US" sz="3600" b="1" dirty="0">
                <a:solidFill>
                  <a:srgbClr val="000090"/>
                </a:solidFill>
              </a:rPr>
              <a:t>GROD Map 500 </a:t>
            </a:r>
            <a:r>
              <a:rPr lang="en-US" sz="3600" b="1" dirty="0">
                <a:solidFill>
                  <a:srgbClr val="000090"/>
                </a:solidFill>
                <a:latin typeface="Symbol" charset="2"/>
              </a:rPr>
              <a:t>m</a:t>
            </a:r>
            <a:r>
              <a:rPr lang="en-US" sz="3600" b="1" dirty="0">
                <a:solidFill>
                  <a:srgbClr val="000090"/>
                </a:solidFill>
              </a:rPr>
              <a:t>m deep</a:t>
            </a:r>
          </a:p>
        </p:txBody>
      </p:sp>
      <p:sp>
        <p:nvSpPr>
          <p:cNvPr id="25606" name="Text Box 6"/>
          <p:cNvSpPr txBox="1">
            <a:spLocks noChangeArrowheads="1"/>
          </p:cNvSpPr>
          <p:nvPr/>
        </p:nvSpPr>
        <p:spPr bwMode="auto">
          <a:xfrm>
            <a:off x="2744788" y="990600"/>
            <a:ext cx="3652837" cy="366713"/>
          </a:xfrm>
          <a:prstGeom prst="rect">
            <a:avLst/>
          </a:prstGeom>
          <a:noFill/>
          <a:ln w="9525">
            <a:noFill/>
            <a:miter lim="800000"/>
            <a:headEnd/>
            <a:tailEnd/>
          </a:ln>
          <a:effectLst/>
        </p:spPr>
        <p:txBody>
          <a:bodyPr wrap="none">
            <a:prstTxWarp prst="textNoShape">
              <a:avLst/>
            </a:prstTxWarp>
            <a:spAutoFit/>
          </a:bodyPr>
          <a:lstStyle/>
          <a:p>
            <a:pPr eaLnBrk="1" hangingPunct="1"/>
            <a:r>
              <a:rPr lang="en-US" i="1"/>
              <a:t>Severely deformed, &gt;15° in 50 </a:t>
            </a:r>
            <a:r>
              <a:rPr lang="en-US" i="1">
                <a:latin typeface="Symbol" charset="2"/>
              </a:rPr>
              <a:t>m</a:t>
            </a:r>
            <a:r>
              <a:rPr lang="en-US" i="1"/>
              <a:t>m</a:t>
            </a:r>
          </a:p>
        </p:txBody>
      </p:sp>
      <p:pic>
        <p:nvPicPr>
          <p:cNvPr id="25609" name="Picture 9" descr="19a"/>
          <p:cNvPicPr>
            <a:picLocks noChangeAspect="1" noChangeArrowheads="1"/>
          </p:cNvPicPr>
          <p:nvPr/>
        </p:nvPicPr>
        <p:blipFill>
          <a:blip r:embed="rId2"/>
          <a:srcRect/>
          <a:stretch>
            <a:fillRect/>
          </a:stretch>
        </p:blipFill>
        <p:spPr bwMode="auto">
          <a:xfrm>
            <a:off x="0" y="1606550"/>
            <a:ext cx="5486400" cy="3644900"/>
          </a:xfrm>
          <a:prstGeom prst="rect">
            <a:avLst/>
          </a:prstGeom>
          <a:noFill/>
        </p:spPr>
      </p:pic>
      <p:pic>
        <p:nvPicPr>
          <p:cNvPr id="25610" name="Picture 10" descr="19"/>
          <p:cNvPicPr>
            <a:picLocks noChangeAspect="1" noChangeArrowheads="1"/>
          </p:cNvPicPr>
          <p:nvPr/>
        </p:nvPicPr>
        <p:blipFill>
          <a:blip r:embed="rId3"/>
          <a:srcRect/>
          <a:stretch>
            <a:fillRect/>
          </a:stretch>
        </p:blipFill>
        <p:spPr bwMode="auto">
          <a:xfrm>
            <a:off x="5634038" y="1798638"/>
            <a:ext cx="3509962" cy="3260725"/>
          </a:xfrm>
          <a:prstGeom prst="rect">
            <a:avLst/>
          </a:prstGeom>
          <a:noFill/>
        </p:spPr>
      </p:pic>
      <p:sp>
        <p:nvSpPr>
          <p:cNvPr id="25611" name="Rectangle 11"/>
          <p:cNvSpPr>
            <a:spLocks noChangeArrowheads="1"/>
          </p:cNvSpPr>
          <p:nvPr/>
        </p:nvSpPr>
        <p:spPr bwMode="auto">
          <a:xfrm>
            <a:off x="3238500" y="6333680"/>
            <a:ext cx="2665413" cy="366713"/>
          </a:xfrm>
          <a:prstGeom prst="rect">
            <a:avLst/>
          </a:prstGeom>
          <a:noFill/>
          <a:ln w="9525">
            <a:noFill/>
            <a:miter lim="800000"/>
            <a:headEnd/>
            <a:tailEnd/>
          </a:ln>
          <a:effectLst/>
        </p:spPr>
        <p:txBody>
          <a:bodyPr wrap="none">
            <a:prstTxWarp prst="textNoShape">
              <a:avLst/>
            </a:prstTxWarp>
            <a:spAutoFit/>
          </a:bodyPr>
          <a:lstStyle/>
          <a:p>
            <a:r>
              <a:rPr lang="en-US" dirty="0"/>
              <a:t>0.3 </a:t>
            </a:r>
            <a:r>
              <a:rPr lang="en-US" dirty="0">
                <a:latin typeface="Symbol" charset="2"/>
              </a:rPr>
              <a:t>m</a:t>
            </a:r>
            <a:r>
              <a:rPr lang="en-US" dirty="0"/>
              <a:t>m spatial resolution</a:t>
            </a:r>
          </a:p>
        </p:txBody>
      </p:sp>
      <p:sp>
        <p:nvSpPr>
          <p:cNvPr id="9" name="TextBox 8"/>
          <p:cNvSpPr txBox="1"/>
          <p:nvPr/>
        </p:nvSpPr>
        <p:spPr>
          <a:xfrm>
            <a:off x="691730" y="6409288"/>
            <a:ext cx="1177977" cy="369332"/>
          </a:xfrm>
          <a:prstGeom prst="rect">
            <a:avLst/>
          </a:prstGeom>
          <a:noFill/>
        </p:spPr>
        <p:txBody>
          <a:bodyPr wrap="none" rtlCol="0">
            <a:spAutoFit/>
          </a:bodyPr>
          <a:lstStyle/>
          <a:p>
            <a:r>
              <a:rPr lang="en-US" sz="1800" i="1" dirty="0" smtClean="0">
                <a:latin typeface="Times New Roman"/>
                <a:cs typeface="Times New Roman"/>
              </a:rPr>
              <a:t>R. Crooks</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1524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3600" b="1" i="0" u="none" strike="noStrike" kern="0" cap="none" spc="0" normalizeH="0" baseline="0" noProof="0" dirty="0" smtClean="0">
                <a:ln>
                  <a:noFill/>
                </a:ln>
                <a:solidFill>
                  <a:srgbClr val="000090"/>
                </a:solidFill>
                <a:effectLst/>
                <a:uLnTx/>
                <a:uFillTx/>
                <a:latin typeface="+mj-lt"/>
                <a:ea typeface="新細明體" charset="-120"/>
                <a:cs typeface="新細明體" charset="-120"/>
              </a:rPr>
              <a:t>Questions &amp; Answers</a:t>
            </a:r>
            <a:endParaRPr kumimoji="0" lang="en-US" altLang="zh-TW" sz="3600" b="1" i="0" u="none" strike="noStrike" kern="0" cap="none" spc="0" normalizeH="0" baseline="0" noProof="0" dirty="0">
              <a:ln>
                <a:noFill/>
              </a:ln>
              <a:solidFill>
                <a:srgbClr val="000090"/>
              </a:solidFill>
              <a:effectLst/>
              <a:uLnTx/>
              <a:uFillTx/>
              <a:latin typeface="+mj-lt"/>
              <a:ea typeface="新細明體" charset="-120"/>
              <a:cs typeface="新細明體" charset="-120"/>
            </a:endParaRPr>
          </a:p>
        </p:txBody>
      </p:sp>
      <p:sp>
        <p:nvSpPr>
          <p:cNvPr id="3" name="Rectangle 3"/>
          <p:cNvSpPr txBox="1">
            <a:spLocks noChangeArrowheads="1"/>
          </p:cNvSpPr>
          <p:nvPr/>
        </p:nvSpPr>
        <p:spPr bwMode="auto">
          <a:xfrm>
            <a:off x="374208" y="995579"/>
            <a:ext cx="8083992" cy="54910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zh-TW" sz="1800" b="0" i="0" u="none" strike="noStrike" kern="0" cap="none" spc="0" normalizeH="0" baseline="0" noProof="0" dirty="0" smtClean="0">
                <a:ln>
                  <a:noFill/>
                </a:ln>
                <a:solidFill>
                  <a:schemeClr val="tx1"/>
                </a:solidFill>
                <a:effectLst/>
                <a:uLnTx/>
                <a:uFillTx/>
                <a:latin typeface="+mn-lt"/>
                <a:ea typeface="新細明體" charset="-120"/>
                <a:cs typeface="新細明體" charset="-120"/>
              </a:rPr>
              <a:t>Why do I have to worry about reference frames</a:t>
            </a:r>
            <a:r>
              <a:rPr kumimoji="0" lang="en-US" altLang="zh-TW" sz="1800" b="0" i="0" u="none" strike="noStrike" kern="0" cap="none" spc="0" normalizeH="0" noProof="0" dirty="0" smtClean="0">
                <a:ln>
                  <a:noFill/>
                </a:ln>
                <a:solidFill>
                  <a:schemeClr val="tx1"/>
                </a:solidFill>
                <a:effectLst/>
                <a:uLnTx/>
                <a:uFillTx/>
                <a:latin typeface="+mn-lt"/>
                <a:ea typeface="新細明體" charset="-120"/>
                <a:cs typeface="新細明體" charset="-120"/>
              </a:rPr>
              <a:t>?</a:t>
            </a:r>
            <a:endParaRPr kumimoji="0" lang="en-US" altLang="zh-TW" sz="1800" b="0" i="0" u="none" strike="noStrike" kern="0" cap="none" spc="0" normalizeH="0" baseline="0" noProof="0" dirty="0" smtClean="0">
              <a:ln>
                <a:noFill/>
              </a:ln>
              <a:solidFill>
                <a:schemeClr val="tx1"/>
              </a:solidFill>
              <a:effectLst/>
              <a:uLnTx/>
              <a:uFillTx/>
              <a:latin typeface="+mn-lt"/>
              <a:ea typeface="新細明體" charset="-120"/>
              <a:cs typeface="新細明體" charset="-120"/>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zh-TW" sz="1600" b="0" i="0" u="none" strike="noStrike" kern="0" cap="none" spc="0" normalizeH="0" baseline="0" noProof="0" dirty="0" smtClean="0">
                <a:ln>
                  <a:noFill/>
                </a:ln>
                <a:solidFill>
                  <a:schemeClr val="tx1"/>
                </a:solidFill>
                <a:effectLst/>
                <a:uLnTx/>
                <a:uFillTx/>
                <a:latin typeface="+mn-lt"/>
                <a:ea typeface="新細明體" charset="-120"/>
                <a:cs typeface="新細明體" charset="-120"/>
              </a:rPr>
              <a:t>Orientations are given in </a:t>
            </a:r>
            <a:r>
              <a:rPr lang="en-US" altLang="zh-TW" sz="1600" kern="0" dirty="0" smtClean="0">
                <a:latin typeface="+mn-lt"/>
                <a:ea typeface="新細明體" charset="-120"/>
                <a:cs typeface="新細明體" charset="-120"/>
              </a:rPr>
              <a:t>reference to a frame that is different from the frame in which the coordinates of the image; see the notes for details</a:t>
            </a:r>
            <a:r>
              <a:rPr kumimoji="0" lang="en-US" altLang="zh-TW" sz="1600" b="0" i="0" u="none" strike="noStrike" kern="0" cap="none" spc="0" normalizeH="0" noProof="0" dirty="0" smtClean="0">
                <a:ln>
                  <a:noFill/>
                </a:ln>
                <a:solidFill>
                  <a:schemeClr val="tx1"/>
                </a:solidFill>
                <a:effectLst/>
                <a:uLnTx/>
                <a:uFillTx/>
                <a:latin typeface="+mn-lt"/>
                <a:ea typeface="新細明體" charset="-120"/>
                <a:cs typeface="新細明體" charset="-120"/>
              </a:rPr>
              <a:t>.  Different </a:t>
            </a:r>
            <a:r>
              <a:rPr kumimoji="0" lang="en-US" altLang="zh-TW" sz="1600" b="0" i="0" u="none" strike="noStrike" kern="0" cap="none" spc="0" normalizeH="0" noProof="0" dirty="0" err="1" smtClean="0">
                <a:ln>
                  <a:noFill/>
                </a:ln>
                <a:solidFill>
                  <a:schemeClr val="tx1"/>
                </a:solidFill>
                <a:effectLst/>
                <a:uLnTx/>
                <a:uFillTx/>
                <a:latin typeface="+mn-lt"/>
                <a:ea typeface="新細明體" charset="-120"/>
                <a:cs typeface="新細明體" charset="-120"/>
              </a:rPr>
              <a:t>softwares</a:t>
            </a:r>
            <a:r>
              <a:rPr kumimoji="0" lang="en-US" altLang="zh-TW" sz="1600" b="0" i="0" u="none" strike="noStrike" kern="0" cap="none" spc="0" normalizeH="0" noProof="0" dirty="0" smtClean="0">
                <a:ln>
                  <a:noFill/>
                </a:ln>
                <a:solidFill>
                  <a:schemeClr val="tx1"/>
                </a:solidFill>
                <a:effectLst/>
                <a:uLnTx/>
                <a:uFillTx/>
                <a:latin typeface="+mn-lt"/>
                <a:ea typeface="新細明體" charset="-120"/>
                <a:cs typeface="新細明體" charset="-120"/>
              </a:rPr>
              <a:t> have different alignments, and hexagonal materials are a particular problem because of different conventions for the alignment of the </a:t>
            </a:r>
            <a:r>
              <a:rPr kumimoji="0" lang="en-US" altLang="zh-TW" sz="1600" b="0" i="0" u="none" strike="noStrike" kern="0" cap="none" spc="0" normalizeH="0" noProof="0" dirty="0" err="1" smtClean="0">
                <a:ln>
                  <a:noFill/>
                </a:ln>
                <a:solidFill>
                  <a:schemeClr val="tx1"/>
                </a:solidFill>
                <a:effectLst/>
                <a:uLnTx/>
                <a:uFillTx/>
                <a:latin typeface="+mn-lt"/>
                <a:ea typeface="新細明體" charset="-120"/>
                <a:cs typeface="新細明體" charset="-120"/>
              </a:rPr>
              <a:t>orthonormal</a:t>
            </a:r>
            <a:r>
              <a:rPr kumimoji="0" lang="en-US" altLang="zh-TW" sz="1600" b="0" i="0" u="none" strike="noStrike" kern="0" cap="none" spc="0" normalizeH="0" noProof="0" dirty="0" smtClean="0">
                <a:ln>
                  <a:noFill/>
                </a:ln>
                <a:solidFill>
                  <a:schemeClr val="tx1"/>
                </a:solidFill>
                <a:effectLst/>
                <a:uLnTx/>
                <a:uFillTx/>
                <a:latin typeface="+mn-lt"/>
                <a:ea typeface="新細明體" charset="-120"/>
                <a:cs typeface="新細明體" charset="-120"/>
              </a:rPr>
              <a:t> frame used for calculation versus the crystallographic frame of reference.</a:t>
            </a:r>
          </a:p>
          <a:p>
            <a:pPr marL="342900" lvl="0" indent="-342900" eaLnBrk="1" hangingPunct="1">
              <a:spcBef>
                <a:spcPct val="20000"/>
              </a:spcBef>
              <a:buFontTx/>
              <a:buChar char="•"/>
              <a:defRPr/>
            </a:pPr>
            <a:r>
              <a:rPr lang="en-US" altLang="zh-TW" sz="1800" kern="0" dirty="0" smtClean="0">
                <a:ea typeface="新細明體" charset="-120"/>
                <a:cs typeface="新細明體" charset="-120"/>
              </a:rPr>
              <a:t>What is “clean-up”?</a:t>
            </a:r>
          </a:p>
          <a:p>
            <a:pPr marL="742950" lvl="1" indent="-285750" eaLnBrk="1" hangingPunct="1">
              <a:spcBef>
                <a:spcPct val="20000"/>
              </a:spcBef>
              <a:buFontTx/>
              <a:buChar char="–"/>
              <a:defRPr/>
            </a:pPr>
            <a:r>
              <a:rPr lang="en-US" altLang="zh-TW" sz="1600" kern="0" dirty="0" smtClean="0">
                <a:ea typeface="新細明體" charset="-120"/>
                <a:cs typeface="新細明體" charset="-120"/>
              </a:rPr>
              <a:t>“Clean-up” is a generic term for the various steps used to remove unreliable or non-indexed points from the map and replace them with (in general) more reliable orientations from neighboring pixels.  Generally speaking, the methods are analogous to “erosion” and “dilation” used in image processing.</a:t>
            </a:r>
          </a:p>
          <a:p>
            <a:pPr marL="342900" lvl="0" indent="-342900" eaLnBrk="1" hangingPunct="1">
              <a:spcBef>
                <a:spcPct val="20000"/>
              </a:spcBef>
              <a:buFontTx/>
              <a:buChar char="•"/>
              <a:defRPr/>
            </a:pPr>
            <a:r>
              <a:rPr lang="en-US" altLang="zh-TW" sz="1800" kern="0" dirty="0" smtClean="0">
                <a:ea typeface="新細明體" charset="-120"/>
                <a:cs typeface="新細明體" charset="-120"/>
              </a:rPr>
              <a:t>How is the grain structure determined (slide 9)?</a:t>
            </a:r>
          </a:p>
          <a:p>
            <a:pPr marL="742950" lvl="1" indent="-285750" eaLnBrk="1" hangingPunct="1">
              <a:spcBef>
                <a:spcPct val="20000"/>
              </a:spcBef>
              <a:buFontTx/>
              <a:buChar char="–"/>
              <a:defRPr/>
            </a:pPr>
            <a:r>
              <a:rPr lang="en-US" altLang="zh-TW" sz="1600" kern="0" dirty="0" smtClean="0">
                <a:ea typeface="新細明體" charset="-120"/>
                <a:cs typeface="新細明體" charset="-120"/>
              </a:rPr>
              <a:t>The procedure that is typically used is known as a “burn algorithm” in percolation analysis.  One starts at an arbitrary pixel location and uses it as the starting point of a grain; add any nearest neighbor pixel to the grain that has a misorientation with the first point less than some user-chosen threshold.  Repeat until no more points can be added according to the threshold.  The largest threshold typically used is 15°, i.e. the limit for low-angle boundaries in cubic materials. </a:t>
            </a:r>
            <a:endParaRPr lang="en-US" altLang="zh-TW" sz="1600" kern="0" dirty="0">
              <a:ea typeface="新細明體" charset="-120"/>
              <a:cs typeface="新細明體" charset="-120"/>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4294967295"/>
          </p:nvPr>
        </p:nvSpPr>
        <p:spPr>
          <a:xfrm>
            <a:off x="6553200" y="6300338"/>
            <a:ext cx="2133600" cy="457200"/>
          </a:xfrm>
          <a:prstGeom prst="rect">
            <a:avLst/>
          </a:prstGeom>
        </p:spPr>
        <p:txBody>
          <a:bodyPr/>
          <a:lstStyle/>
          <a:p>
            <a:pPr algn="r"/>
            <a:fld id="{4C9C6B8C-1CEE-894C-A23E-492DB435F603}" type="slidenum">
              <a:rPr lang="en-US"/>
              <a:pPr algn="r"/>
              <a:t>60</a:t>
            </a:fld>
            <a:endParaRPr lang="en-US"/>
          </a:p>
        </p:txBody>
      </p:sp>
      <p:pic>
        <p:nvPicPr>
          <p:cNvPr id="26628" name="Picture 4" descr="500x3"/>
          <p:cNvPicPr>
            <a:picLocks noChangeAspect="1" noChangeArrowheads="1"/>
          </p:cNvPicPr>
          <p:nvPr/>
        </p:nvPicPr>
        <p:blipFill>
          <a:blip r:embed="rId2"/>
          <a:srcRect/>
          <a:stretch>
            <a:fillRect/>
          </a:stretch>
        </p:blipFill>
        <p:spPr bwMode="auto">
          <a:xfrm>
            <a:off x="0" y="1474788"/>
            <a:ext cx="5849938" cy="4268787"/>
          </a:xfrm>
          <a:prstGeom prst="rect">
            <a:avLst/>
          </a:prstGeom>
          <a:noFill/>
        </p:spPr>
      </p:pic>
      <p:sp>
        <p:nvSpPr>
          <p:cNvPr id="26629" name="Text Box 5"/>
          <p:cNvSpPr txBox="1">
            <a:spLocks noChangeArrowheads="1"/>
          </p:cNvSpPr>
          <p:nvPr/>
        </p:nvSpPr>
        <p:spPr bwMode="auto">
          <a:xfrm>
            <a:off x="612674" y="178923"/>
            <a:ext cx="7625405" cy="646331"/>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3600" b="1" dirty="0" err="1" smtClean="0">
                <a:solidFill>
                  <a:srgbClr val="000090"/>
                </a:solidFill>
              </a:rPr>
              <a:t>Nb</a:t>
            </a:r>
            <a:r>
              <a:rPr lang="en-US" sz="3600" b="1" dirty="0" smtClean="0">
                <a:solidFill>
                  <a:srgbClr val="000090"/>
                </a:solidFill>
              </a:rPr>
              <a:t>: Backscattered </a:t>
            </a:r>
            <a:r>
              <a:rPr lang="en-US" sz="3600" b="1" dirty="0">
                <a:solidFill>
                  <a:srgbClr val="000090"/>
                </a:solidFill>
              </a:rPr>
              <a:t>electron image</a:t>
            </a:r>
          </a:p>
        </p:txBody>
      </p:sp>
      <p:sp>
        <p:nvSpPr>
          <p:cNvPr id="26630" name="Text Box 6"/>
          <p:cNvSpPr txBox="1">
            <a:spLocks noChangeArrowheads="1"/>
          </p:cNvSpPr>
          <p:nvPr/>
        </p:nvSpPr>
        <p:spPr bwMode="auto">
          <a:xfrm>
            <a:off x="5980113" y="1601788"/>
            <a:ext cx="2775119" cy="1323439"/>
          </a:xfrm>
          <a:prstGeom prst="rect">
            <a:avLst/>
          </a:prstGeom>
          <a:noFill/>
          <a:ln w="9525">
            <a:noFill/>
            <a:miter lim="800000"/>
            <a:headEnd/>
            <a:tailEnd/>
          </a:ln>
          <a:effectLst/>
        </p:spPr>
        <p:txBody>
          <a:bodyPr wrap="none">
            <a:prstTxWarp prst="textNoShape">
              <a:avLst/>
            </a:prstTxWarp>
            <a:spAutoFit/>
          </a:bodyPr>
          <a:lstStyle/>
          <a:p>
            <a:pPr eaLnBrk="1" hangingPunct="1"/>
            <a:r>
              <a:rPr lang="en-US" dirty="0"/>
              <a:t>Channeling contrast of </a:t>
            </a:r>
          </a:p>
          <a:p>
            <a:pPr eaLnBrk="1" hangingPunct="1"/>
            <a:r>
              <a:rPr lang="en-US" dirty="0" smtClean="0"/>
              <a:t>Polished and </a:t>
            </a:r>
            <a:r>
              <a:rPr lang="en-US" dirty="0"/>
              <a:t>etched </a:t>
            </a:r>
          </a:p>
          <a:p>
            <a:pPr eaLnBrk="1" hangingPunct="1"/>
            <a:r>
              <a:rPr lang="en-US" dirty="0"/>
              <a:t>surface resembles</a:t>
            </a:r>
          </a:p>
          <a:p>
            <a:pPr eaLnBrk="1" hangingPunct="1"/>
            <a:r>
              <a:rPr lang="en-US" dirty="0"/>
              <a:t>EBSD map</a:t>
            </a:r>
          </a:p>
        </p:txBody>
      </p:sp>
      <p:sp>
        <p:nvSpPr>
          <p:cNvPr id="26631" name="Text Box 7"/>
          <p:cNvSpPr txBox="1">
            <a:spLocks noChangeArrowheads="1"/>
          </p:cNvSpPr>
          <p:nvPr/>
        </p:nvSpPr>
        <p:spPr bwMode="auto">
          <a:xfrm>
            <a:off x="5994400" y="4751388"/>
            <a:ext cx="2343150" cy="915987"/>
          </a:xfrm>
          <a:prstGeom prst="rect">
            <a:avLst/>
          </a:prstGeom>
          <a:noFill/>
          <a:ln w="9525">
            <a:noFill/>
            <a:miter lim="800000"/>
            <a:headEnd/>
            <a:tailEnd/>
          </a:ln>
          <a:effectLst/>
        </p:spPr>
        <p:txBody>
          <a:bodyPr wrap="none">
            <a:prstTxWarp prst="textNoShape">
              <a:avLst/>
            </a:prstTxWarp>
            <a:spAutoFit/>
          </a:bodyPr>
          <a:lstStyle/>
          <a:p>
            <a:pPr eaLnBrk="1" hangingPunct="1"/>
            <a:r>
              <a:rPr lang="en-US"/>
              <a:t>Greater strain at 300 </a:t>
            </a:r>
          </a:p>
          <a:p>
            <a:pPr eaLnBrk="1" hangingPunct="1"/>
            <a:r>
              <a:rPr lang="en-US"/>
              <a:t>and 500 </a:t>
            </a:r>
            <a:r>
              <a:rPr lang="en-US">
                <a:latin typeface="Symbol" charset="2"/>
              </a:rPr>
              <a:t>m</a:t>
            </a:r>
            <a:r>
              <a:rPr lang="en-US"/>
              <a:t>m</a:t>
            </a:r>
          </a:p>
          <a:p>
            <a:pPr eaLnBrk="1" hangingPunct="1"/>
            <a:r>
              <a:rPr lang="en-US"/>
              <a:t>than at surface.</a:t>
            </a:r>
          </a:p>
        </p:txBody>
      </p:sp>
      <p:sp>
        <p:nvSpPr>
          <p:cNvPr id="26632" name="Rectangle 8"/>
          <p:cNvSpPr>
            <a:spLocks noChangeArrowheads="1"/>
          </p:cNvSpPr>
          <p:nvPr/>
        </p:nvSpPr>
        <p:spPr bwMode="auto">
          <a:xfrm>
            <a:off x="6000750" y="3176588"/>
            <a:ext cx="2641600" cy="1190625"/>
          </a:xfrm>
          <a:prstGeom prst="rect">
            <a:avLst/>
          </a:prstGeom>
          <a:noFill/>
          <a:ln w="9525">
            <a:noFill/>
            <a:miter lim="800000"/>
            <a:headEnd/>
            <a:tailEnd/>
          </a:ln>
          <a:effectLst/>
        </p:spPr>
        <p:txBody>
          <a:bodyPr>
            <a:prstTxWarp prst="textNoShape">
              <a:avLst/>
            </a:prstTxWarp>
            <a:spAutoFit/>
          </a:bodyPr>
          <a:lstStyle/>
          <a:p>
            <a:r>
              <a:rPr lang="en-US"/>
              <a:t>In as-deep-drawn </a:t>
            </a:r>
          </a:p>
          <a:p>
            <a:r>
              <a:rPr lang="en-US"/>
              <a:t>condition, severe strain </a:t>
            </a:r>
          </a:p>
          <a:p>
            <a:r>
              <a:rPr lang="en-US"/>
              <a:t>located in pockets</a:t>
            </a:r>
          </a:p>
          <a:p>
            <a:r>
              <a:rPr lang="en-US"/>
              <a:t>through-thickness.</a:t>
            </a:r>
          </a:p>
        </p:txBody>
      </p:sp>
      <p:sp>
        <p:nvSpPr>
          <p:cNvPr id="8" name="TextBox 7"/>
          <p:cNvSpPr txBox="1"/>
          <p:nvPr/>
        </p:nvSpPr>
        <p:spPr>
          <a:xfrm>
            <a:off x="691730" y="6409288"/>
            <a:ext cx="1177977" cy="369332"/>
          </a:xfrm>
          <a:prstGeom prst="rect">
            <a:avLst/>
          </a:prstGeom>
          <a:noFill/>
        </p:spPr>
        <p:txBody>
          <a:bodyPr wrap="none" rtlCol="0">
            <a:spAutoFit/>
          </a:bodyPr>
          <a:lstStyle/>
          <a:p>
            <a:r>
              <a:rPr lang="en-US" sz="1800" i="1" dirty="0" smtClean="0">
                <a:latin typeface="Times New Roman"/>
                <a:cs typeface="Times New Roman"/>
              </a:rPr>
              <a:t>R. Crooks</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title" idx="4294967295"/>
          </p:nvPr>
        </p:nvSpPr>
        <p:spPr/>
        <p:txBody>
          <a:bodyPr/>
          <a:lstStyle/>
          <a:p>
            <a:pPr eaLnBrk="1" hangingPunct="1"/>
            <a:r>
              <a:rPr lang="en-US" altLang="zh-TW" sz="3200" b="1">
                <a:solidFill>
                  <a:srgbClr val="000090"/>
                </a:solidFill>
                <a:ea typeface="新細明體" charset="-120"/>
                <a:cs typeface="新細明體" charset="-120"/>
              </a:rPr>
              <a:t>Reconstructed Boundaries</a:t>
            </a:r>
          </a:p>
        </p:txBody>
      </p:sp>
      <p:sp>
        <p:nvSpPr>
          <p:cNvPr id="99333" name="Text Box 5"/>
          <p:cNvSpPr txBox="1">
            <a:spLocks noChangeArrowheads="1"/>
          </p:cNvSpPr>
          <p:nvPr/>
        </p:nvSpPr>
        <p:spPr bwMode="auto">
          <a:xfrm>
            <a:off x="711200" y="1266825"/>
            <a:ext cx="3057525" cy="4664075"/>
          </a:xfrm>
          <a:prstGeom prst="rect">
            <a:avLst/>
          </a:prstGeom>
          <a:solidFill>
            <a:schemeClr val="bg1"/>
          </a:solidFill>
          <a:ln w="9525">
            <a:noFill/>
            <a:miter lim="800000"/>
            <a:headEnd/>
            <a:tailEnd/>
          </a:ln>
        </p:spPr>
        <p:txBody>
          <a:bodyPr>
            <a:prstTxWarp prst="textNoShape">
              <a:avLst/>
            </a:prstTxWarp>
            <a:spAutoFit/>
          </a:bodyPr>
          <a:lstStyle/>
          <a:p>
            <a:pPr>
              <a:buFontTx/>
              <a:buChar char="•"/>
            </a:pPr>
            <a:r>
              <a:rPr lang="en-US" altLang="zh-TW">
                <a:ea typeface="新細明體" charset="-120"/>
                <a:cs typeface="新細明體" charset="-120"/>
              </a:rPr>
              <a:t> Data MUST be on hexagonal grid</a:t>
            </a:r>
          </a:p>
          <a:p>
            <a:pPr>
              <a:buFontTx/>
              <a:buChar char="•"/>
            </a:pPr>
            <a:r>
              <a:rPr lang="en-US" altLang="zh-TW">
                <a:ea typeface="新細明體" charset="-120"/>
                <a:cs typeface="新細明體" charset="-120"/>
              </a:rPr>
              <a:t> Clean up the data to desired level </a:t>
            </a:r>
          </a:p>
          <a:p>
            <a:pPr>
              <a:buFontTx/>
              <a:buChar char="•"/>
            </a:pPr>
            <a:r>
              <a:rPr lang="en-US" altLang="zh-TW">
                <a:ea typeface="新細明體" charset="-120"/>
                <a:cs typeface="新細明體" charset="-120"/>
              </a:rPr>
              <a:t> Choose boundary deviation limit</a:t>
            </a:r>
          </a:p>
          <a:p>
            <a:pPr>
              <a:buFontTx/>
              <a:buChar char="•"/>
            </a:pPr>
            <a:r>
              <a:rPr lang="en-US" altLang="zh-TW">
                <a:ea typeface="新細明體" charset="-120"/>
                <a:cs typeface="新細明體" charset="-120"/>
              </a:rPr>
              <a:t> Generate a map with reconstructed boundaries selected</a:t>
            </a:r>
          </a:p>
          <a:p>
            <a:pPr>
              <a:buFontTx/>
              <a:buChar char="•"/>
            </a:pPr>
            <a:r>
              <a:rPr lang="en-US" altLang="zh-TW">
                <a:ea typeface="新細明體" charset="-120"/>
                <a:cs typeface="新細明體" charset="-120"/>
              </a:rPr>
              <a:t> Export g.b. data into text file</a:t>
            </a:r>
          </a:p>
          <a:p>
            <a:pPr>
              <a:buFontTx/>
              <a:buChar char="•"/>
            </a:pPr>
            <a:r>
              <a:rPr lang="en-US" altLang="zh-TW">
                <a:ea typeface="新細明體" charset="-120"/>
                <a:cs typeface="新細明體" charset="-120"/>
              </a:rPr>
              <a:t> This type of data is required for stereological analysis of 5-parameter grain boundary character</a:t>
            </a:r>
          </a:p>
        </p:txBody>
      </p:sp>
      <p:sp>
        <p:nvSpPr>
          <p:cNvPr id="99334" name="Rectangle 6"/>
          <p:cNvSpPr>
            <a:spLocks noChangeArrowheads="1"/>
          </p:cNvSpPr>
          <p:nvPr/>
        </p:nvSpPr>
        <p:spPr bwMode="auto">
          <a:xfrm>
            <a:off x="646113" y="2571750"/>
            <a:ext cx="3059112" cy="593725"/>
          </a:xfrm>
          <a:prstGeom prst="rect">
            <a:avLst/>
          </a:prstGeom>
          <a:solidFill>
            <a:schemeClr val="bg1"/>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99335" name="Rectangle 7"/>
          <p:cNvSpPr>
            <a:spLocks noChangeArrowheads="1"/>
          </p:cNvSpPr>
          <p:nvPr/>
        </p:nvSpPr>
        <p:spPr bwMode="auto">
          <a:xfrm>
            <a:off x="723900" y="3182938"/>
            <a:ext cx="3059113" cy="844550"/>
          </a:xfrm>
          <a:prstGeom prst="rect">
            <a:avLst/>
          </a:prstGeom>
          <a:solidFill>
            <a:schemeClr val="bg1"/>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99336" name="Rectangle 8"/>
          <p:cNvSpPr>
            <a:spLocks noChangeArrowheads="1"/>
          </p:cNvSpPr>
          <p:nvPr/>
        </p:nvSpPr>
        <p:spPr bwMode="auto">
          <a:xfrm>
            <a:off x="720725" y="4043363"/>
            <a:ext cx="3059113" cy="593725"/>
          </a:xfrm>
          <a:prstGeom prst="rect">
            <a:avLst/>
          </a:prstGeom>
          <a:solidFill>
            <a:schemeClr val="bg1"/>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99339" name="Picture 11" descr="30"/>
          <p:cNvPicPr>
            <a:picLocks noChangeAspect="1" noChangeArrowheads="1"/>
          </p:cNvPicPr>
          <p:nvPr/>
        </p:nvPicPr>
        <p:blipFill>
          <a:blip r:embed="rId3"/>
          <a:srcRect/>
          <a:stretch>
            <a:fillRect/>
          </a:stretch>
        </p:blipFill>
        <p:spPr bwMode="auto">
          <a:xfrm>
            <a:off x="3976688" y="1143000"/>
            <a:ext cx="4505325" cy="4787900"/>
          </a:xfrm>
          <a:prstGeom prst="rect">
            <a:avLst/>
          </a:prstGeom>
          <a:noFill/>
          <a:ln w="9525">
            <a:noFill/>
            <a:miter lim="800000"/>
            <a:headEnd/>
            <a:tailEnd/>
          </a:ln>
        </p:spPr>
      </p:pic>
      <p:pic>
        <p:nvPicPr>
          <p:cNvPr id="99340" name="Picture 12" descr="29"/>
          <p:cNvPicPr>
            <a:picLocks noChangeAspect="1" noChangeArrowheads="1"/>
          </p:cNvPicPr>
          <p:nvPr/>
        </p:nvPicPr>
        <p:blipFill>
          <a:blip r:embed="rId4"/>
          <a:srcRect/>
          <a:stretch>
            <a:fillRect/>
          </a:stretch>
        </p:blipFill>
        <p:spPr bwMode="auto">
          <a:xfrm>
            <a:off x="4203700" y="1163638"/>
            <a:ext cx="4264025" cy="4837112"/>
          </a:xfrm>
          <a:prstGeom prst="rect">
            <a:avLst/>
          </a:prstGeom>
          <a:noFill/>
          <a:ln w="9525">
            <a:noFill/>
            <a:miter lim="800000"/>
            <a:headEnd/>
            <a:tailEnd/>
          </a:ln>
        </p:spPr>
      </p:pic>
      <p:pic>
        <p:nvPicPr>
          <p:cNvPr id="99341" name="Picture 13" descr="28"/>
          <p:cNvPicPr>
            <a:picLocks noChangeAspect="1" noChangeArrowheads="1"/>
          </p:cNvPicPr>
          <p:nvPr/>
        </p:nvPicPr>
        <p:blipFill>
          <a:blip r:embed="rId5"/>
          <a:srcRect/>
          <a:stretch>
            <a:fillRect/>
          </a:stretch>
        </p:blipFill>
        <p:spPr bwMode="auto">
          <a:xfrm>
            <a:off x="4589463" y="2265363"/>
            <a:ext cx="2787650" cy="2398712"/>
          </a:xfrm>
          <a:prstGeom prst="rect">
            <a:avLst/>
          </a:prstGeom>
          <a:noFill/>
          <a:ln w="9525">
            <a:noFill/>
            <a:miter lim="800000"/>
            <a:headEnd/>
            <a:tailEnd/>
          </a:ln>
        </p:spPr>
      </p:pic>
      <p:sp>
        <p:nvSpPr>
          <p:cNvPr id="99330" name="Rectangle 2"/>
          <p:cNvSpPr>
            <a:spLocks noChangeArrowheads="1"/>
          </p:cNvSpPr>
          <p:nvPr/>
        </p:nvSpPr>
        <p:spPr bwMode="auto">
          <a:xfrm>
            <a:off x="701675" y="1155700"/>
            <a:ext cx="7766050" cy="2678113"/>
          </a:xfrm>
          <a:prstGeom prst="rect">
            <a:avLst/>
          </a:prstGeom>
          <a:noFill/>
          <a:ln w="9525">
            <a:noFill/>
            <a:miter lim="800000"/>
            <a:headEnd/>
            <a:tailEnd/>
          </a:ln>
        </p:spPr>
        <p:txBody>
          <a:bodyPr>
            <a:prstTxWarp prst="textNoShape">
              <a:avLst/>
            </a:prstTxWarp>
            <a:spAutoFit/>
          </a:bodyPr>
          <a:lstStyle/>
          <a:p>
            <a:pPr eaLnBrk="1" hangingPunct="1">
              <a:spcBef>
                <a:spcPct val="20000"/>
              </a:spcBef>
              <a:buFontTx/>
              <a:buChar char="•"/>
            </a:pPr>
            <a:r>
              <a:rPr lang="en-US" altLang="zh-TW">
                <a:ea typeface="新細明體" charset="-120"/>
                <a:cs typeface="新細明體" charset="-120"/>
              </a:rPr>
              <a:t> The software includes an analysis of grain boundaries that outputs the information as a (long) list of line segment data.</a:t>
            </a:r>
          </a:p>
          <a:p>
            <a:pPr eaLnBrk="1" hangingPunct="1">
              <a:spcBef>
                <a:spcPct val="20000"/>
              </a:spcBef>
              <a:buFontTx/>
              <a:buChar char="•"/>
            </a:pPr>
            <a:r>
              <a:rPr lang="en-US" altLang="zh-TW">
                <a:ea typeface="新細明體" charset="-120"/>
                <a:cs typeface="新細明體" charset="-120"/>
              </a:rPr>
              <a:t> use of the GB segment analysis is an essential preliminary step before performing the stereological 5-parameter analysis of GBCD. </a:t>
            </a:r>
          </a:p>
          <a:p>
            <a:pPr eaLnBrk="1" hangingPunct="1">
              <a:spcBef>
                <a:spcPct val="20000"/>
              </a:spcBef>
              <a:buFontTx/>
              <a:buChar char="•"/>
            </a:pPr>
            <a:r>
              <a:rPr lang="en-US" altLang="zh-TW">
                <a:ea typeface="新細明體" charset="-120"/>
                <a:cs typeface="新細明體" charset="-120"/>
              </a:rPr>
              <a:t> The data must be on a hexagonal/triangular grid.  If you have a map on a square grid, you must convert it to a hexagonal grid.  Use the software called OIMTools to do this (freely available fortran program).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499"/>
                                          </p:stCondLst>
                                        </p:cTn>
                                        <p:tgtEl>
                                          <p:spTgt spid="99330"/>
                                        </p:tgtEl>
                                        <p:attrNameLst>
                                          <p:attrName>style.visibility</p:attrName>
                                        </p:attrNameLst>
                                      </p:cBhvr>
                                      <p:to>
                                        <p:strVal val="hidden"/>
                                      </p:to>
                                    </p:set>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99333"/>
                                        </p:tgtEl>
                                        <p:attrNameLst>
                                          <p:attrName>style.visibility</p:attrName>
                                        </p:attrNameLst>
                                      </p:cBhvr>
                                      <p:to>
                                        <p:strVal val="visible"/>
                                      </p:to>
                                    </p:set>
                                    <p:animEffect transition="in" filter="fade">
                                      <p:cBhvr>
                                        <p:cTn id="10" dur="500"/>
                                        <p:tgtEl>
                                          <p:spTgt spid="993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99334"/>
                                        </p:tgtEl>
                                      </p:cBhvr>
                                    </p:animEffect>
                                    <p:set>
                                      <p:cBhvr>
                                        <p:cTn id="15" dur="1" fill="hold">
                                          <p:stCondLst>
                                            <p:cond delay="499"/>
                                          </p:stCondLst>
                                        </p:cTn>
                                        <p:tgtEl>
                                          <p:spTgt spid="99334"/>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9933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99339"/>
                                        </p:tgtEl>
                                        <p:attrNameLst>
                                          <p:attrName>style.visibility</p:attrName>
                                        </p:attrNameLst>
                                      </p:cBhvr>
                                      <p:to>
                                        <p:strVal val="hidden"/>
                                      </p:to>
                                    </p:set>
                                  </p:childTnLst>
                                </p:cTn>
                              </p:par>
                            </p:childTnLst>
                          </p:cTn>
                        </p:par>
                        <p:par>
                          <p:cTn id="22" fill="hold">
                            <p:stCondLst>
                              <p:cond delay="0"/>
                            </p:stCondLst>
                            <p:childTnLst>
                              <p:par>
                                <p:cTn id="23" presetID="10" presetClass="exit" presetSubtype="0" fill="hold" grpId="0" nodeType="afterEffect">
                                  <p:stCondLst>
                                    <p:cond delay="0"/>
                                  </p:stCondLst>
                                  <p:childTnLst>
                                    <p:animEffect transition="out" filter="fade">
                                      <p:cBhvr>
                                        <p:cTn id="24" dur="500"/>
                                        <p:tgtEl>
                                          <p:spTgt spid="99335"/>
                                        </p:tgtEl>
                                      </p:cBhvr>
                                    </p:animEffect>
                                    <p:set>
                                      <p:cBhvr>
                                        <p:cTn id="25" dur="1" fill="hold">
                                          <p:stCondLst>
                                            <p:cond delay="499"/>
                                          </p:stCondLst>
                                        </p:cTn>
                                        <p:tgtEl>
                                          <p:spTgt spid="99335"/>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9934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99340"/>
                                        </p:tgtEl>
                                        <p:attrNameLst>
                                          <p:attrName>style.visibility</p:attrName>
                                        </p:attrNameLst>
                                      </p:cBhvr>
                                      <p:to>
                                        <p:strVal val="hidden"/>
                                      </p:to>
                                    </p:set>
                                  </p:childTnLst>
                                </p:cTn>
                              </p:par>
                            </p:childTnLst>
                          </p:cTn>
                        </p:par>
                        <p:par>
                          <p:cTn id="32" fill="hold">
                            <p:stCondLst>
                              <p:cond delay="0"/>
                            </p:stCondLst>
                            <p:childTnLst>
                              <p:par>
                                <p:cTn id="33" presetID="10" presetClass="exit" presetSubtype="0" fill="hold" grpId="0" nodeType="afterEffect">
                                  <p:stCondLst>
                                    <p:cond delay="0"/>
                                  </p:stCondLst>
                                  <p:childTnLst>
                                    <p:animEffect transition="out" filter="fade">
                                      <p:cBhvr>
                                        <p:cTn id="34" dur="500"/>
                                        <p:tgtEl>
                                          <p:spTgt spid="99336"/>
                                        </p:tgtEl>
                                      </p:cBhvr>
                                    </p:animEffect>
                                    <p:set>
                                      <p:cBhvr>
                                        <p:cTn id="35" dur="1" fill="hold">
                                          <p:stCondLst>
                                            <p:cond delay="499"/>
                                          </p:stCondLst>
                                        </p:cTn>
                                        <p:tgtEl>
                                          <p:spTgt spid="99336"/>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99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P spid="99334" grpId="0" animBg="1"/>
      <p:bldP spid="99335" grpId="0" animBg="1"/>
      <p:bldP spid="99336" grpId="0" animBg="1"/>
      <p:bldP spid="99330"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2" y="152400"/>
            <a:ext cx="8359422" cy="609600"/>
          </a:xfrm>
        </p:spPr>
        <p:txBody>
          <a:bodyPr/>
          <a:lstStyle/>
          <a:p>
            <a:r>
              <a:rPr lang="en-US" sz="3200" dirty="0" smtClean="0"/>
              <a:t>Geometrically Necessary Dislocations (GND)</a:t>
            </a:r>
            <a:endParaRPr lang="en-US" sz="3200" dirty="0"/>
          </a:p>
        </p:txBody>
      </p:sp>
      <p:sp>
        <p:nvSpPr>
          <p:cNvPr id="3" name="Content Placeholder 2"/>
          <p:cNvSpPr>
            <a:spLocks noGrp="1"/>
          </p:cNvSpPr>
          <p:nvPr>
            <p:ph idx="1"/>
          </p:nvPr>
        </p:nvSpPr>
        <p:spPr>
          <a:xfrm>
            <a:off x="685800" y="1030111"/>
            <a:ext cx="7772400" cy="5277555"/>
          </a:xfrm>
        </p:spPr>
        <p:txBody>
          <a:bodyPr/>
          <a:lstStyle/>
          <a:p>
            <a:r>
              <a:rPr lang="en-US" sz="1600" dirty="0" smtClean="0"/>
              <a:t>Orientation gradients in (crystalline) metals and ceramics can be accommodated in various ways.</a:t>
            </a:r>
            <a:br>
              <a:rPr lang="en-US" sz="1600" dirty="0" smtClean="0"/>
            </a:br>
            <a:r>
              <a:rPr lang="en-US" sz="1600" dirty="0" smtClean="0"/>
              <a:t>1. Elastic distortions of the lattice</a:t>
            </a:r>
            <a:br>
              <a:rPr lang="en-US" sz="1600" dirty="0" smtClean="0"/>
            </a:br>
            <a:r>
              <a:rPr lang="en-US" sz="1600" dirty="0" smtClean="0"/>
              <a:t>2. Arrays of dislocations</a:t>
            </a:r>
            <a:br>
              <a:rPr lang="en-US" sz="1600" dirty="0" smtClean="0"/>
            </a:br>
            <a:r>
              <a:rPr lang="en-US" sz="1600" dirty="0" smtClean="0"/>
              <a:t>3. Grain boundaries (high angle)</a:t>
            </a:r>
            <a:br>
              <a:rPr lang="en-US" sz="1600" dirty="0" smtClean="0"/>
            </a:br>
            <a:r>
              <a:rPr lang="en-US" sz="1600" dirty="0" smtClean="0"/>
              <a:t>4. Disclinations</a:t>
            </a:r>
          </a:p>
          <a:p>
            <a:r>
              <a:rPr lang="en-US" sz="1600" dirty="0" smtClean="0"/>
              <a:t>Ceramics rarely exhibit orientation gradients because they are difficult to deform plastically (high </a:t>
            </a:r>
            <a:r>
              <a:rPr lang="en-US" sz="1600" dirty="0" err="1" smtClean="0"/>
              <a:t>Peierls</a:t>
            </a:r>
            <a:r>
              <a:rPr lang="en-US" sz="1600" dirty="0" smtClean="0"/>
              <a:t> stress). </a:t>
            </a:r>
          </a:p>
          <a:p>
            <a:r>
              <a:rPr lang="en-US" sz="1600" dirty="0" smtClean="0"/>
              <a:t>Elastic distortions are likely to be extremely small in metals because of the low resistance to dislocation motion, generally speaking. </a:t>
            </a:r>
          </a:p>
          <a:p>
            <a:r>
              <a:rPr lang="en-US" sz="1600" dirty="0" smtClean="0"/>
              <a:t>Dislocation arrays are how orientation gradients are produced within grains.  This dislocation content is known as the Geometrically Necessary Dislocation density (GND) and represents a lower bound on the dislocation density.  Statistically stored dislocations are considered to be unobservable at the scale of EBSD.  GND is created during the plastic deformation of metals.</a:t>
            </a:r>
          </a:p>
          <a:p>
            <a:r>
              <a:rPr lang="en-US" sz="1600" dirty="0" smtClean="0"/>
              <a:t>High angle grain boundaries with atomically disordered interface structures also accommodate orientation gradients (in the sense of a sharp interface limit).</a:t>
            </a:r>
          </a:p>
          <a:p>
            <a:r>
              <a:rPr lang="en-US" sz="1600" dirty="0" smtClean="0"/>
              <a:t>Disclinations are an alternative approach to accommodating orientation gradients.  They are more controversial because there are very few direct observations of disclinations, by contrast to lattice dislocations.</a:t>
            </a:r>
          </a:p>
        </p:txBody>
      </p:sp>
    </p:spTree>
    <p:extLst>
      <p:ext uri="{BB962C8B-B14F-4D97-AF65-F5344CB8AC3E}">
        <p14:creationId xmlns:p14="http://schemas.microsoft.com/office/powerpoint/2010/main" val="352229689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GND, contd.</a:t>
            </a:r>
            <a:endParaRPr lang="en-US" dirty="0"/>
          </a:p>
        </p:txBody>
      </p:sp>
      <p:sp>
        <p:nvSpPr>
          <p:cNvPr id="3" name="Content Placeholder 2"/>
          <p:cNvSpPr>
            <a:spLocks noGrp="1"/>
          </p:cNvSpPr>
          <p:nvPr>
            <p:ph idx="1"/>
          </p:nvPr>
        </p:nvSpPr>
        <p:spPr>
          <a:xfrm>
            <a:off x="700398" y="997010"/>
            <a:ext cx="7772400" cy="1134484"/>
          </a:xfrm>
        </p:spPr>
        <p:txBody>
          <a:bodyPr/>
          <a:lstStyle/>
          <a:p>
            <a:r>
              <a:rPr lang="en-US" sz="2400" dirty="0" smtClean="0"/>
              <a:t>We now address the analysis of GND.</a:t>
            </a:r>
          </a:p>
          <a:p>
            <a:r>
              <a:rPr lang="en-US" sz="2400" dirty="0" smtClean="0"/>
              <a:t>There is a tensor known as the dislocation tensor or Nye’s tensor, </a:t>
            </a:r>
            <a:r>
              <a:rPr lang="en-US" sz="2400" dirty="0" smtClean="0">
                <a:latin typeface="Symbol" charset="2"/>
                <a:cs typeface="Symbol" charset="2"/>
              </a:rPr>
              <a:t>a</a:t>
            </a:r>
            <a:r>
              <a:rPr lang="en-US" sz="2400" dirty="0" smtClean="0"/>
              <a:t>.</a:t>
            </a:r>
            <a:endParaRPr lang="en-US" sz="2400" dirty="0"/>
          </a:p>
        </p:txBody>
      </p:sp>
      <p:sp>
        <p:nvSpPr>
          <p:cNvPr id="4" name="TextBox 3"/>
          <p:cNvSpPr txBox="1"/>
          <p:nvPr/>
        </p:nvSpPr>
        <p:spPr>
          <a:xfrm>
            <a:off x="62757" y="6293068"/>
            <a:ext cx="9088865" cy="430887"/>
          </a:xfrm>
          <a:prstGeom prst="rect">
            <a:avLst/>
          </a:prstGeom>
          <a:noFill/>
        </p:spPr>
        <p:txBody>
          <a:bodyPr wrap="none" rtlCol="0">
            <a:spAutoFit/>
          </a:bodyPr>
          <a:lstStyle/>
          <a:p>
            <a:pPr algn="ctr"/>
            <a:r>
              <a:rPr lang="en-US" sz="1100" dirty="0"/>
              <a:t>J.F. Nye, </a:t>
            </a:r>
            <a:r>
              <a:rPr lang="en-US" sz="1100" dirty="0" smtClean="0"/>
              <a:t>“Some </a:t>
            </a:r>
            <a:r>
              <a:rPr lang="en-US" sz="1100" dirty="0"/>
              <a:t>geometrical relations in dislocated </a:t>
            </a:r>
            <a:r>
              <a:rPr lang="en-US" sz="1100" dirty="0" smtClean="0"/>
              <a:t>crystals” </a:t>
            </a:r>
            <a:r>
              <a:rPr lang="en-US" sz="1100" i="1" dirty="0" err="1"/>
              <a:t>Acta</a:t>
            </a:r>
            <a:r>
              <a:rPr lang="en-US" sz="1100" i="1" dirty="0"/>
              <a:t> Metall</a:t>
            </a:r>
            <a:r>
              <a:rPr lang="en-US" sz="1100" dirty="0"/>
              <a:t>., </a:t>
            </a:r>
            <a:r>
              <a:rPr lang="en-US" sz="1100" b="1" dirty="0"/>
              <a:t>1</a:t>
            </a:r>
            <a:r>
              <a:rPr lang="en-US" sz="1100" dirty="0"/>
              <a:t>, 153 (1953)</a:t>
            </a:r>
            <a:r>
              <a:rPr lang="en-US" sz="1100" dirty="0" smtClean="0"/>
              <a:t>.</a:t>
            </a:r>
          </a:p>
          <a:p>
            <a:pPr algn="ctr"/>
            <a:r>
              <a:rPr lang="en-US" sz="1100" dirty="0"/>
              <a:t>El-</a:t>
            </a:r>
            <a:r>
              <a:rPr lang="en-US" sz="1100" dirty="0" smtClean="0"/>
              <a:t>Dasher </a:t>
            </a:r>
            <a:r>
              <a:rPr lang="en-US" sz="1100" i="1" dirty="0" smtClean="0"/>
              <a:t>et al</a:t>
            </a:r>
            <a:r>
              <a:rPr lang="en-US" sz="1100" dirty="0" smtClean="0"/>
              <a:t>., </a:t>
            </a:r>
            <a:r>
              <a:rPr lang="en-US" sz="1100" dirty="0"/>
              <a:t>2003. </a:t>
            </a:r>
            <a:r>
              <a:rPr lang="en-US" sz="1100" dirty="0" smtClean="0"/>
              <a:t>“Viewpoint</a:t>
            </a:r>
            <a:r>
              <a:rPr lang="en-US" sz="1100" dirty="0"/>
              <a:t>: experimental recovery of geometrically necessary dislocation density in </a:t>
            </a:r>
            <a:r>
              <a:rPr lang="en-US" sz="1100" dirty="0" smtClean="0"/>
              <a:t>polycrystals” </a:t>
            </a:r>
            <a:r>
              <a:rPr lang="en-US" sz="1100" i="1" dirty="0" err="1"/>
              <a:t>Scripta</a:t>
            </a:r>
            <a:r>
              <a:rPr lang="en-US" sz="1100" i="1" dirty="0"/>
              <a:t> mater</a:t>
            </a:r>
            <a:r>
              <a:rPr lang="en-US" sz="1100" dirty="0"/>
              <a:t>. </a:t>
            </a:r>
            <a:r>
              <a:rPr lang="en-US" sz="1100" b="1" dirty="0"/>
              <a:t>48</a:t>
            </a:r>
            <a:r>
              <a:rPr lang="en-US" sz="1100" dirty="0"/>
              <a:t>, </a:t>
            </a:r>
            <a:r>
              <a:rPr lang="en-US" sz="1100" dirty="0" smtClean="0"/>
              <a:t>141.</a:t>
            </a:r>
            <a:endParaRPr lang="en-US" sz="1100" dirty="0"/>
          </a:p>
        </p:txBody>
      </p:sp>
      <p:graphicFrame>
        <p:nvGraphicFramePr>
          <p:cNvPr id="5" name="Object 4"/>
          <p:cNvGraphicFramePr>
            <a:graphicFrameLocks noChangeAspect="1"/>
          </p:cNvGraphicFramePr>
          <p:nvPr>
            <p:extLst>
              <p:ext uri="{D42A27DB-BD31-4B8C-83A1-F6EECF244321}">
                <p14:modId xmlns:p14="http://schemas.microsoft.com/office/powerpoint/2010/main" val="3268534887"/>
              </p:ext>
            </p:extLst>
          </p:nvPr>
        </p:nvGraphicFramePr>
        <p:xfrm>
          <a:off x="3574548" y="2068328"/>
          <a:ext cx="2573352" cy="629650"/>
        </p:xfrm>
        <a:graphic>
          <a:graphicData uri="http://schemas.openxmlformats.org/presentationml/2006/ole">
            <mc:AlternateContent xmlns:mc="http://schemas.openxmlformats.org/markup-compatibility/2006">
              <mc:Choice xmlns:v="urn:schemas-microsoft-com:vml" Requires="v">
                <p:oleObj spid="_x0000_s1081" name="Equation" r:id="rId3" imgW="1193800" imgH="292100" progId="Equation.3">
                  <p:embed/>
                </p:oleObj>
              </mc:Choice>
              <mc:Fallback>
                <p:oleObj name="Equation" r:id="rId3" imgW="1193800" imgH="292100" progId="Equation.3">
                  <p:embed/>
                  <p:pic>
                    <p:nvPicPr>
                      <p:cNvPr id="0" name=""/>
                      <p:cNvPicPr/>
                      <p:nvPr/>
                    </p:nvPicPr>
                    <p:blipFill>
                      <a:blip r:embed="rId4"/>
                      <a:stretch>
                        <a:fillRect/>
                      </a:stretch>
                    </p:blipFill>
                    <p:spPr>
                      <a:xfrm>
                        <a:off x="3574548" y="2068328"/>
                        <a:ext cx="2573352" cy="629650"/>
                      </a:xfrm>
                      <a:prstGeom prst="rect">
                        <a:avLst/>
                      </a:prstGeom>
                    </p:spPr>
                  </p:pic>
                </p:oleObj>
              </mc:Fallback>
            </mc:AlternateContent>
          </a:graphicData>
        </a:graphic>
      </p:graphicFrame>
      <p:sp>
        <p:nvSpPr>
          <p:cNvPr id="6" name="Content Placeholder 2"/>
          <p:cNvSpPr txBox="1">
            <a:spLocks/>
          </p:cNvSpPr>
          <p:nvPr/>
        </p:nvSpPr>
        <p:spPr bwMode="auto">
          <a:xfrm>
            <a:off x="692220" y="2790352"/>
            <a:ext cx="7772400" cy="14200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2400" dirty="0" smtClean="0"/>
              <a:t>Here, </a:t>
            </a:r>
            <a:r>
              <a:rPr lang="en-US" sz="2400" i="1" dirty="0" err="1" smtClean="0">
                <a:latin typeface="Symbol" charset="2"/>
                <a:cs typeface="Symbol" charset="2"/>
              </a:rPr>
              <a:t>e</a:t>
            </a:r>
            <a:r>
              <a:rPr lang="en-US" sz="2400" baseline="30000" dirty="0" err="1" smtClean="0">
                <a:latin typeface="Cambria"/>
                <a:cs typeface="Cambria"/>
              </a:rPr>
              <a:t>e</a:t>
            </a:r>
            <a:r>
              <a:rPr lang="en-US" sz="2400" dirty="0" smtClean="0"/>
              <a:t> is the elastic strain tensor and </a:t>
            </a:r>
            <a:r>
              <a:rPr lang="en-US" sz="2400" i="1" dirty="0" smtClean="0">
                <a:latin typeface="Cambria"/>
                <a:cs typeface="Cambria"/>
              </a:rPr>
              <a:t>g</a:t>
            </a:r>
            <a:r>
              <a:rPr lang="en-US" sz="2400" dirty="0" smtClean="0"/>
              <a:t> is the lattice orientation expressed as an orientation matrix in the usual </a:t>
            </a:r>
            <a:r>
              <a:rPr lang="en-US" sz="2400" dirty="0"/>
              <a:t>fashion. In the absence of long-range elastic stress fields, Nye’s original formulation of the dislocation tensor is </a:t>
            </a:r>
            <a:r>
              <a:rPr lang="en-US" sz="2400" dirty="0" smtClean="0"/>
              <a:t>obtained:</a:t>
            </a:r>
            <a:endParaRPr lang="en-US" sz="2400" dirty="0"/>
          </a:p>
        </p:txBody>
      </p:sp>
      <p:graphicFrame>
        <p:nvGraphicFramePr>
          <p:cNvPr id="7" name="Object 6"/>
          <p:cNvGraphicFramePr>
            <a:graphicFrameLocks noChangeAspect="1"/>
          </p:cNvGraphicFramePr>
          <p:nvPr>
            <p:extLst>
              <p:ext uri="{D42A27DB-BD31-4B8C-83A1-F6EECF244321}">
                <p14:modId xmlns:p14="http://schemas.microsoft.com/office/powerpoint/2010/main" val="2731668136"/>
              </p:ext>
            </p:extLst>
          </p:nvPr>
        </p:nvGraphicFramePr>
        <p:xfrm>
          <a:off x="5408298" y="4594246"/>
          <a:ext cx="1560512" cy="492125"/>
        </p:xfrm>
        <a:graphic>
          <a:graphicData uri="http://schemas.openxmlformats.org/presentationml/2006/ole">
            <mc:AlternateContent xmlns:mc="http://schemas.openxmlformats.org/markup-compatibility/2006">
              <mc:Choice xmlns:v="urn:schemas-microsoft-com:vml" Requires="v">
                <p:oleObj spid="_x0000_s1082" name="Equation" r:id="rId5" imgW="723900" imgH="228600" progId="Equation.3">
                  <p:embed/>
                </p:oleObj>
              </mc:Choice>
              <mc:Fallback>
                <p:oleObj name="Equation" r:id="rId5" imgW="723900" imgH="228600" progId="Equation.3">
                  <p:embed/>
                  <p:pic>
                    <p:nvPicPr>
                      <p:cNvPr id="0" name=""/>
                      <p:cNvPicPr/>
                      <p:nvPr/>
                    </p:nvPicPr>
                    <p:blipFill>
                      <a:blip r:embed="rId6"/>
                      <a:stretch>
                        <a:fillRect/>
                      </a:stretch>
                    </p:blipFill>
                    <p:spPr>
                      <a:xfrm>
                        <a:off x="5408298" y="4594246"/>
                        <a:ext cx="1560512" cy="492125"/>
                      </a:xfrm>
                      <a:prstGeom prst="rect">
                        <a:avLst/>
                      </a:prstGeom>
                    </p:spPr>
                  </p:pic>
                </p:oleObj>
              </mc:Fallback>
            </mc:AlternateContent>
          </a:graphicData>
        </a:graphic>
      </p:graphicFrame>
      <p:sp>
        <p:nvSpPr>
          <p:cNvPr id="8" name="Content Placeholder 2"/>
          <p:cNvSpPr txBox="1">
            <a:spLocks/>
          </p:cNvSpPr>
          <p:nvPr/>
        </p:nvSpPr>
        <p:spPr bwMode="auto">
          <a:xfrm>
            <a:off x="676024" y="5069454"/>
            <a:ext cx="7772400" cy="1134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2400" dirty="0" smtClean="0"/>
              <a:t>The dislocation tensor can thus be directly calculated from the observable, i.e. the gradient of the orientation field.  We can also write: </a:t>
            </a:r>
            <a:r>
              <a:rPr lang="en-US" sz="2400" b="1" i="1" dirty="0" smtClean="0">
                <a:latin typeface="Symbol" charset="2"/>
                <a:cs typeface="Symbol" charset="2"/>
              </a:rPr>
              <a:t>a</a:t>
            </a:r>
            <a:r>
              <a:rPr lang="en-US" sz="2400" dirty="0" smtClean="0"/>
              <a:t> = curl(</a:t>
            </a:r>
            <a:r>
              <a:rPr lang="en-US" sz="2400" b="1" i="1" dirty="0" smtClean="0"/>
              <a:t>g</a:t>
            </a:r>
            <a:r>
              <a:rPr lang="en-US" sz="2400" dirty="0" smtClean="0"/>
              <a:t>)</a:t>
            </a:r>
            <a:endParaRPr lang="en-US" sz="2400" dirty="0"/>
          </a:p>
        </p:txBody>
      </p:sp>
    </p:spTree>
    <p:extLst>
      <p:ext uri="{BB962C8B-B14F-4D97-AF65-F5344CB8AC3E}">
        <p14:creationId xmlns:p14="http://schemas.microsoft.com/office/powerpoint/2010/main" val="264307027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Nye tensor to GND content</a:t>
            </a:r>
            <a:endParaRPr lang="en-US" dirty="0"/>
          </a:p>
        </p:txBody>
      </p:sp>
      <p:sp>
        <p:nvSpPr>
          <p:cNvPr id="3" name="Content Placeholder 2"/>
          <p:cNvSpPr>
            <a:spLocks noGrp="1"/>
          </p:cNvSpPr>
          <p:nvPr>
            <p:ph idx="1"/>
          </p:nvPr>
        </p:nvSpPr>
        <p:spPr>
          <a:xfrm>
            <a:off x="685800" y="1040807"/>
            <a:ext cx="7772400" cy="1966641"/>
          </a:xfrm>
        </p:spPr>
        <p:txBody>
          <a:bodyPr/>
          <a:lstStyle/>
          <a:p>
            <a:r>
              <a:rPr lang="en-US" sz="1800" dirty="0"/>
              <a:t>Nye’s original work also shows a precise connection between the dislocation tensor and the local dislocation network, </a:t>
            </a:r>
            <a:r>
              <a:rPr lang="en-US" sz="1800" dirty="0" smtClean="0"/>
              <a:t>formally expressed </a:t>
            </a:r>
            <a:r>
              <a:rPr lang="en-US" sz="1800" dirty="0"/>
              <a:t>as:</a:t>
            </a:r>
          </a:p>
        </p:txBody>
      </p:sp>
      <p:graphicFrame>
        <p:nvGraphicFramePr>
          <p:cNvPr id="4" name="Object 3"/>
          <p:cNvGraphicFramePr>
            <a:graphicFrameLocks noChangeAspect="1"/>
          </p:cNvGraphicFramePr>
          <p:nvPr>
            <p:extLst>
              <p:ext uri="{D42A27DB-BD31-4B8C-83A1-F6EECF244321}">
                <p14:modId xmlns:p14="http://schemas.microsoft.com/office/powerpoint/2010/main" val="2668537631"/>
              </p:ext>
            </p:extLst>
          </p:nvPr>
        </p:nvGraphicFramePr>
        <p:xfrm>
          <a:off x="3334755" y="1813488"/>
          <a:ext cx="1799432" cy="887391"/>
        </p:xfrm>
        <a:graphic>
          <a:graphicData uri="http://schemas.openxmlformats.org/presentationml/2006/ole">
            <mc:AlternateContent xmlns:mc="http://schemas.openxmlformats.org/markup-compatibility/2006">
              <mc:Choice xmlns:v="urn:schemas-microsoft-com:vml" Requires="v">
                <p:oleObj spid="_x0000_s103452" name="Equation" r:id="rId3" imgW="927100" imgH="457200" progId="Equation.3">
                  <p:embed/>
                </p:oleObj>
              </mc:Choice>
              <mc:Fallback>
                <p:oleObj name="Equation" r:id="rId3" imgW="927100" imgH="457200" progId="Equation.3">
                  <p:embed/>
                  <p:pic>
                    <p:nvPicPr>
                      <p:cNvPr id="0" name=""/>
                      <p:cNvPicPr/>
                      <p:nvPr/>
                    </p:nvPicPr>
                    <p:blipFill>
                      <a:blip r:embed="rId4"/>
                      <a:stretch>
                        <a:fillRect/>
                      </a:stretch>
                    </p:blipFill>
                    <p:spPr>
                      <a:xfrm>
                        <a:off x="3334755" y="1813488"/>
                        <a:ext cx="1799432" cy="887391"/>
                      </a:xfrm>
                      <a:prstGeom prst="rect">
                        <a:avLst/>
                      </a:prstGeom>
                    </p:spPr>
                  </p:pic>
                </p:oleObj>
              </mc:Fallback>
            </mc:AlternateContent>
          </a:graphicData>
        </a:graphic>
      </p:graphicFrame>
      <p:sp>
        <p:nvSpPr>
          <p:cNvPr id="5" name="Content Placeholder 2"/>
          <p:cNvSpPr txBox="1">
            <a:spLocks/>
          </p:cNvSpPr>
          <p:nvPr/>
        </p:nvSpPr>
        <p:spPr bwMode="auto">
          <a:xfrm>
            <a:off x="677620" y="2726147"/>
            <a:ext cx="8183537" cy="35807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1800" dirty="0" smtClean="0"/>
              <a:t>Here, </a:t>
            </a:r>
            <a:r>
              <a:rPr lang="en-US" sz="1800" i="1" dirty="0" smtClean="0">
                <a:latin typeface="Symbol" charset="2"/>
                <a:cs typeface="Symbol" charset="2"/>
              </a:rPr>
              <a:t>r</a:t>
            </a:r>
            <a:r>
              <a:rPr lang="en-US" sz="1800" dirty="0" smtClean="0"/>
              <a:t> is the dislocation density of the </a:t>
            </a:r>
            <a:r>
              <a:rPr lang="en-US" sz="1800" dirty="0" err="1" smtClean="0">
                <a:latin typeface="Cambria"/>
                <a:cs typeface="Cambria"/>
              </a:rPr>
              <a:t>k</a:t>
            </a:r>
            <a:r>
              <a:rPr lang="en-US" sz="1800" baseline="30000" dirty="0" err="1" smtClean="0"/>
              <a:t>th</a:t>
            </a:r>
            <a:r>
              <a:rPr lang="en-US" sz="1800" dirty="0" smtClean="0"/>
              <a:t> dislocation type, </a:t>
            </a:r>
            <a:r>
              <a:rPr lang="en-US" sz="1800" i="1" dirty="0" smtClean="0">
                <a:latin typeface="Cambria"/>
                <a:cs typeface="Cambria"/>
              </a:rPr>
              <a:t>b</a:t>
            </a:r>
            <a:r>
              <a:rPr lang="en-US" sz="1800" dirty="0" smtClean="0"/>
              <a:t> is the associated Burgers vector and </a:t>
            </a:r>
            <a:r>
              <a:rPr lang="en-US" sz="1800" i="1" dirty="0" smtClean="0">
                <a:latin typeface="Cambria"/>
                <a:cs typeface="Cambria"/>
              </a:rPr>
              <a:t>z</a:t>
            </a:r>
            <a:r>
              <a:rPr lang="en-US" sz="1800" dirty="0" smtClean="0"/>
              <a:t> is the corresponding line direction.  There are 1 through K dislocations types.</a:t>
            </a:r>
          </a:p>
          <a:p>
            <a:r>
              <a:rPr lang="en-US" sz="1800" dirty="0" smtClean="0"/>
              <a:t>It is typical to make the line direction discrete, i.e. either edge (perpendicular to the Burgers vector) or screw type (parallel to </a:t>
            </a:r>
            <a:r>
              <a:rPr lang="en-US" sz="1800" i="1" dirty="0" smtClean="0"/>
              <a:t>b</a:t>
            </a:r>
            <a:r>
              <a:rPr lang="en-US" sz="1800" dirty="0" smtClean="0"/>
              <a:t>).  In </a:t>
            </a:r>
            <a:r>
              <a:rPr lang="en-US" sz="1800" dirty="0" err="1" smtClean="0"/>
              <a:t>fcc</a:t>
            </a:r>
            <a:r>
              <a:rPr lang="en-US" sz="1800" dirty="0" smtClean="0"/>
              <a:t> metals with 6 distinct &lt;110&gt; Burgers vectors, this gives 18 dislocation types because each &lt;110&gt; edge can exist on two different slip planes.  </a:t>
            </a:r>
          </a:p>
          <a:p>
            <a:r>
              <a:rPr lang="en-US" sz="1800" dirty="0" smtClean="0"/>
              <a:t>The analytical challenge is, therefore, the undetermined nature of the equation because there are more free variables on the RHS than (derived) observables on the LHS.  Generally speaking, numerical methods such as simplex must be resorted to, combined with a constraint such as minimization of the total dislocation line length.</a:t>
            </a:r>
            <a:endParaRPr lang="en-US" sz="1800" dirty="0"/>
          </a:p>
        </p:txBody>
      </p:sp>
    </p:spTree>
    <p:extLst>
      <p:ext uri="{BB962C8B-B14F-4D97-AF65-F5344CB8AC3E}">
        <p14:creationId xmlns:p14="http://schemas.microsoft.com/office/powerpoint/2010/main" val="166714101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Disclination analysis</a:t>
            </a:r>
            <a:endParaRPr lang="en-US" dirty="0"/>
          </a:p>
        </p:txBody>
      </p:sp>
      <p:sp>
        <p:nvSpPr>
          <p:cNvPr id="3" name="Content Placeholder 2"/>
          <p:cNvSpPr>
            <a:spLocks noGrp="1"/>
          </p:cNvSpPr>
          <p:nvPr>
            <p:ph idx="1"/>
          </p:nvPr>
        </p:nvSpPr>
        <p:spPr/>
        <p:txBody>
          <a:bodyPr/>
          <a:lstStyle/>
          <a:p>
            <a:r>
              <a:rPr lang="en-US" dirty="0" smtClean="0"/>
              <a:t>Analyzing orientation gradients in terms of disclinations has been known for many years.</a:t>
            </a:r>
          </a:p>
          <a:p>
            <a:r>
              <a:rPr lang="en-US" dirty="0" smtClean="0"/>
              <a:t>Disclinations can be thought of as wedges on a continuum basis.  Isolated disclinations have divergent strain fields but disclination dipoles are similar (but not the same as) arrays of edge dislocations.</a:t>
            </a:r>
          </a:p>
          <a:p>
            <a:r>
              <a:rPr lang="en-US" dirty="0" smtClean="0"/>
              <a:t>Disclination analysis has been developed by a number of people such as Romanov; most recently </a:t>
            </a:r>
            <a:r>
              <a:rPr lang="en-US" dirty="0" err="1" smtClean="0"/>
              <a:t>Fressengeas</a:t>
            </a:r>
            <a:r>
              <a:rPr lang="en-US" dirty="0"/>
              <a:t> </a:t>
            </a:r>
            <a:r>
              <a:rPr lang="en-US" dirty="0" smtClean="0"/>
              <a:t>and </a:t>
            </a:r>
            <a:r>
              <a:rPr lang="en-US" dirty="0" err="1" smtClean="0"/>
              <a:t>Capolungo</a:t>
            </a:r>
            <a:r>
              <a:rPr lang="en-US" dirty="0" smtClean="0"/>
              <a:t>.</a:t>
            </a:r>
            <a:endParaRPr lang="en-US" dirty="0"/>
          </a:p>
        </p:txBody>
      </p:sp>
    </p:spTree>
    <p:extLst>
      <p:ext uri="{BB962C8B-B14F-4D97-AF65-F5344CB8AC3E}">
        <p14:creationId xmlns:p14="http://schemas.microsoft.com/office/powerpoint/2010/main" val="366480001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Disclinations, analysis</a:t>
            </a:r>
            <a:endParaRPr lang="en-US" dirty="0"/>
          </a:p>
        </p:txBody>
      </p:sp>
      <p:sp>
        <p:nvSpPr>
          <p:cNvPr id="3" name="Content Placeholder 2"/>
          <p:cNvSpPr>
            <a:spLocks noGrp="1"/>
          </p:cNvSpPr>
          <p:nvPr>
            <p:ph idx="1"/>
          </p:nvPr>
        </p:nvSpPr>
        <p:spPr>
          <a:xfrm>
            <a:off x="233571" y="938614"/>
            <a:ext cx="8685979" cy="1032289"/>
          </a:xfrm>
        </p:spPr>
        <p:txBody>
          <a:bodyPr/>
          <a:lstStyle/>
          <a:p>
            <a:r>
              <a:rPr lang="en-US" sz="2000" dirty="0" smtClean="0"/>
              <a:t>To make a start, consider the gradient of the displacement field, formally the distortion tensor and equivalent to strain.</a:t>
            </a:r>
            <a:endParaRPr lang="en-US" sz="2000" dirty="0"/>
          </a:p>
        </p:txBody>
      </p:sp>
      <p:graphicFrame>
        <p:nvGraphicFramePr>
          <p:cNvPr id="4" name="Object 3"/>
          <p:cNvGraphicFramePr>
            <a:graphicFrameLocks noChangeAspect="1"/>
          </p:cNvGraphicFramePr>
          <p:nvPr>
            <p:extLst>
              <p:ext uri="{D42A27DB-BD31-4B8C-83A1-F6EECF244321}">
                <p14:modId xmlns:p14="http://schemas.microsoft.com/office/powerpoint/2010/main" val="89913390"/>
              </p:ext>
            </p:extLst>
          </p:nvPr>
        </p:nvGraphicFramePr>
        <p:xfrm>
          <a:off x="3379823" y="1677694"/>
          <a:ext cx="1565746" cy="424609"/>
        </p:xfrm>
        <a:graphic>
          <a:graphicData uri="http://schemas.openxmlformats.org/presentationml/2006/ole">
            <mc:AlternateContent xmlns:mc="http://schemas.openxmlformats.org/markup-compatibility/2006">
              <mc:Choice xmlns:v="urn:schemas-microsoft-com:vml" Requires="v">
                <p:oleObj spid="_x0000_s104545" name="Equation" r:id="rId3" imgW="749300" imgH="203200" progId="Equation.3">
                  <p:embed/>
                </p:oleObj>
              </mc:Choice>
              <mc:Fallback>
                <p:oleObj name="Equation" r:id="rId3" imgW="749300" imgH="203200" progId="Equation.3">
                  <p:embed/>
                  <p:pic>
                    <p:nvPicPr>
                      <p:cNvPr id="0" name=""/>
                      <p:cNvPicPr/>
                      <p:nvPr/>
                    </p:nvPicPr>
                    <p:blipFill>
                      <a:blip r:embed="rId4"/>
                      <a:stretch>
                        <a:fillRect/>
                      </a:stretch>
                    </p:blipFill>
                    <p:spPr>
                      <a:xfrm>
                        <a:off x="3379823" y="1677694"/>
                        <a:ext cx="1565746" cy="424609"/>
                      </a:xfrm>
                      <a:prstGeom prst="rect">
                        <a:avLst/>
                      </a:prstGeom>
                    </p:spPr>
                  </p:pic>
                </p:oleObj>
              </mc:Fallback>
            </mc:AlternateContent>
          </a:graphicData>
        </a:graphic>
      </p:graphicFrame>
      <p:sp>
        <p:nvSpPr>
          <p:cNvPr id="5" name="Content Placeholder 2"/>
          <p:cNvSpPr txBox="1">
            <a:spLocks/>
          </p:cNvSpPr>
          <p:nvPr/>
        </p:nvSpPr>
        <p:spPr bwMode="auto">
          <a:xfrm>
            <a:off x="335754" y="2083746"/>
            <a:ext cx="8464620" cy="10258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2000" dirty="0"/>
              <a:t>Consider the incompatible elastic distortion of the </a:t>
            </a:r>
            <a:r>
              <a:rPr lang="en-US" sz="2000" dirty="0" smtClean="0"/>
              <a:t>lattice that arises </a:t>
            </a:r>
            <a:r>
              <a:rPr lang="en-US" sz="2000" dirty="0"/>
              <a:t>to maintain lattice continuity</a:t>
            </a:r>
            <a:r>
              <a:rPr lang="en-US" sz="2000" dirty="0" smtClean="0"/>
              <a:t>.  The </a:t>
            </a:r>
            <a:r>
              <a:rPr lang="en-US" sz="2000" i="1" dirty="0" smtClean="0"/>
              <a:t>curl</a:t>
            </a:r>
            <a:r>
              <a:rPr lang="en-US" sz="2000" dirty="0" smtClean="0"/>
              <a:t> of this tensor provides the same Nye tensor as before.</a:t>
            </a:r>
            <a:endParaRPr lang="en-US" sz="2000" dirty="0"/>
          </a:p>
        </p:txBody>
      </p:sp>
      <p:graphicFrame>
        <p:nvGraphicFramePr>
          <p:cNvPr id="6" name="Object 5"/>
          <p:cNvGraphicFramePr>
            <a:graphicFrameLocks noChangeAspect="1"/>
          </p:cNvGraphicFramePr>
          <p:nvPr>
            <p:extLst>
              <p:ext uri="{D42A27DB-BD31-4B8C-83A1-F6EECF244321}">
                <p14:modId xmlns:p14="http://schemas.microsoft.com/office/powerpoint/2010/main" val="669778688"/>
              </p:ext>
            </p:extLst>
          </p:nvPr>
        </p:nvGraphicFramePr>
        <p:xfrm>
          <a:off x="3851275" y="2863850"/>
          <a:ext cx="2811463" cy="504825"/>
        </p:xfrm>
        <a:graphic>
          <a:graphicData uri="http://schemas.openxmlformats.org/presentationml/2006/ole">
            <mc:AlternateContent xmlns:mc="http://schemas.openxmlformats.org/markup-compatibility/2006">
              <mc:Choice xmlns:v="urn:schemas-microsoft-com:vml" Requires="v">
                <p:oleObj spid="_x0000_s104546" name="Equation" r:id="rId5" imgW="1346200" imgH="241300" progId="Equation.3">
                  <p:embed/>
                </p:oleObj>
              </mc:Choice>
              <mc:Fallback>
                <p:oleObj name="Equation" r:id="rId5" imgW="1346200" imgH="241300" progId="Equation.3">
                  <p:embed/>
                  <p:pic>
                    <p:nvPicPr>
                      <p:cNvPr id="0" name=""/>
                      <p:cNvPicPr/>
                      <p:nvPr/>
                    </p:nvPicPr>
                    <p:blipFill>
                      <a:blip r:embed="rId6"/>
                      <a:stretch>
                        <a:fillRect/>
                      </a:stretch>
                    </p:blipFill>
                    <p:spPr>
                      <a:xfrm>
                        <a:off x="3851275" y="2863850"/>
                        <a:ext cx="2811463" cy="504825"/>
                      </a:xfrm>
                      <a:prstGeom prst="rect">
                        <a:avLst/>
                      </a:prstGeom>
                    </p:spPr>
                  </p:pic>
                </p:oleObj>
              </mc:Fallback>
            </mc:AlternateContent>
          </a:graphicData>
        </a:graphic>
      </p:graphicFrame>
      <p:sp>
        <p:nvSpPr>
          <p:cNvPr id="7" name="Content Placeholder 2"/>
          <p:cNvSpPr txBox="1">
            <a:spLocks/>
          </p:cNvSpPr>
          <p:nvPr/>
        </p:nvSpPr>
        <p:spPr bwMode="auto">
          <a:xfrm>
            <a:off x="698640" y="3331071"/>
            <a:ext cx="7772400" cy="10258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2000" dirty="0" smtClean="0"/>
              <a:t>There is a similar equation for the disclination density, </a:t>
            </a:r>
            <a:r>
              <a:rPr lang="en-US" sz="2000" i="1" dirty="0" smtClean="0">
                <a:latin typeface="Symbol" charset="2"/>
                <a:cs typeface="Symbol" charset="2"/>
              </a:rPr>
              <a:t>q</a:t>
            </a:r>
            <a:r>
              <a:rPr lang="en-US" sz="2000" dirty="0" smtClean="0"/>
              <a:t>, based on the curl of the elastic curvature, </a:t>
            </a:r>
            <a:r>
              <a:rPr lang="en-US" sz="2000" i="1" dirty="0" err="1" smtClean="0">
                <a:latin typeface="Symbol" charset="2"/>
                <a:cs typeface="Symbol" charset="2"/>
              </a:rPr>
              <a:t>k</a:t>
            </a:r>
            <a:r>
              <a:rPr lang="en-US" sz="2000" baseline="-25000" dirty="0" err="1" smtClean="0"/>
              <a:t>e</a:t>
            </a:r>
            <a:r>
              <a:rPr lang="en-US" sz="2000" dirty="0" smtClean="0"/>
              <a:t>:</a:t>
            </a:r>
          </a:p>
        </p:txBody>
      </p:sp>
      <p:graphicFrame>
        <p:nvGraphicFramePr>
          <p:cNvPr id="8" name="Object 7"/>
          <p:cNvGraphicFramePr>
            <a:graphicFrameLocks noChangeAspect="1"/>
          </p:cNvGraphicFramePr>
          <p:nvPr>
            <p:extLst>
              <p:ext uri="{D42A27DB-BD31-4B8C-83A1-F6EECF244321}">
                <p14:modId xmlns:p14="http://schemas.microsoft.com/office/powerpoint/2010/main" val="4248302911"/>
              </p:ext>
            </p:extLst>
          </p:nvPr>
        </p:nvGraphicFramePr>
        <p:xfrm>
          <a:off x="3436627" y="4012757"/>
          <a:ext cx="1563688" cy="450850"/>
        </p:xfrm>
        <a:graphic>
          <a:graphicData uri="http://schemas.openxmlformats.org/presentationml/2006/ole">
            <mc:AlternateContent xmlns:mc="http://schemas.openxmlformats.org/markup-compatibility/2006">
              <mc:Choice xmlns:v="urn:schemas-microsoft-com:vml" Requires="v">
                <p:oleObj spid="_x0000_s104547" name="Equation" r:id="rId7" imgW="749300" imgH="215900" progId="Equation.3">
                  <p:embed/>
                </p:oleObj>
              </mc:Choice>
              <mc:Fallback>
                <p:oleObj name="Equation" r:id="rId7" imgW="749300" imgH="215900" progId="Equation.3">
                  <p:embed/>
                  <p:pic>
                    <p:nvPicPr>
                      <p:cNvPr id="0" name=""/>
                      <p:cNvPicPr/>
                      <p:nvPr/>
                    </p:nvPicPr>
                    <p:blipFill>
                      <a:blip r:embed="rId8"/>
                      <a:stretch>
                        <a:fillRect/>
                      </a:stretch>
                    </p:blipFill>
                    <p:spPr>
                      <a:xfrm>
                        <a:off x="3436627" y="4012757"/>
                        <a:ext cx="1563688" cy="450850"/>
                      </a:xfrm>
                      <a:prstGeom prst="rect">
                        <a:avLst/>
                      </a:prstGeom>
                    </p:spPr>
                  </p:pic>
                </p:oleObj>
              </mc:Fallback>
            </mc:AlternateContent>
          </a:graphicData>
        </a:graphic>
      </p:graphicFrame>
      <p:sp>
        <p:nvSpPr>
          <p:cNvPr id="9" name="Content Placeholder 2"/>
          <p:cNvSpPr txBox="1">
            <a:spLocks/>
          </p:cNvSpPr>
          <p:nvPr/>
        </p:nvSpPr>
        <p:spPr bwMode="auto">
          <a:xfrm>
            <a:off x="630758" y="4459125"/>
            <a:ext cx="7772400" cy="10288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2000" dirty="0" smtClean="0"/>
              <a:t>The tricky part is how to obtain the elastic curvature from the observable, i.e. the orientation field, </a:t>
            </a:r>
            <a:r>
              <a:rPr lang="en-US" sz="2000" i="1" dirty="0" smtClean="0">
                <a:latin typeface="Cambria"/>
                <a:cs typeface="Cambria"/>
              </a:rPr>
              <a:t>g</a:t>
            </a:r>
            <a:r>
              <a:rPr lang="en-US" sz="2000" dirty="0" smtClean="0"/>
              <a:t>.  Here, </a:t>
            </a:r>
            <a:r>
              <a:rPr lang="en-US" sz="2000" i="1" dirty="0" smtClean="0">
                <a:latin typeface="Symbol" charset="2"/>
                <a:cs typeface="Symbol" charset="2"/>
              </a:rPr>
              <a:t>w</a:t>
            </a:r>
            <a:r>
              <a:rPr lang="en-US" sz="2000" i="1" baseline="-25000" dirty="0" smtClean="0">
                <a:latin typeface="Cambria"/>
                <a:cs typeface="Cambria"/>
              </a:rPr>
              <a:t>e</a:t>
            </a:r>
            <a:r>
              <a:rPr lang="en-US" sz="2000" dirty="0" smtClean="0"/>
              <a:t> is the rotation vector, obtained from the misorientation rotation matrix, </a:t>
            </a:r>
            <a:r>
              <a:rPr lang="en-US" sz="2000" i="1" dirty="0" smtClean="0">
                <a:latin typeface="Cambria"/>
                <a:cs typeface="Cambria"/>
              </a:rPr>
              <a:t>∆g</a:t>
            </a:r>
            <a:r>
              <a:rPr lang="en-US" sz="2000" dirty="0" smtClean="0"/>
              <a:t>.</a:t>
            </a:r>
          </a:p>
        </p:txBody>
      </p:sp>
      <p:graphicFrame>
        <p:nvGraphicFramePr>
          <p:cNvPr id="10" name="Object 9"/>
          <p:cNvGraphicFramePr>
            <a:graphicFrameLocks noChangeAspect="1"/>
          </p:cNvGraphicFramePr>
          <p:nvPr>
            <p:extLst>
              <p:ext uri="{D42A27DB-BD31-4B8C-83A1-F6EECF244321}">
                <p14:modId xmlns:p14="http://schemas.microsoft.com/office/powerpoint/2010/main" val="353391738"/>
              </p:ext>
            </p:extLst>
          </p:nvPr>
        </p:nvGraphicFramePr>
        <p:xfrm>
          <a:off x="169333" y="5618155"/>
          <a:ext cx="8858878" cy="493720"/>
        </p:xfrm>
        <a:graphic>
          <a:graphicData uri="http://schemas.openxmlformats.org/presentationml/2006/ole">
            <mc:AlternateContent xmlns:mc="http://schemas.openxmlformats.org/markup-compatibility/2006">
              <mc:Choice xmlns:v="urn:schemas-microsoft-com:vml" Requires="v">
                <p:oleObj spid="_x0000_s104548" name="Equation" r:id="rId9" imgW="4559300" imgH="254000" progId="Equation.3">
                  <p:embed/>
                </p:oleObj>
              </mc:Choice>
              <mc:Fallback>
                <p:oleObj name="Equation" r:id="rId9" imgW="4559300" imgH="254000" progId="Equation.3">
                  <p:embed/>
                  <p:pic>
                    <p:nvPicPr>
                      <p:cNvPr id="0" name=""/>
                      <p:cNvPicPr/>
                      <p:nvPr/>
                    </p:nvPicPr>
                    <p:blipFill>
                      <a:blip r:embed="rId10"/>
                      <a:stretch>
                        <a:fillRect/>
                      </a:stretch>
                    </p:blipFill>
                    <p:spPr>
                      <a:xfrm>
                        <a:off x="169333" y="5618155"/>
                        <a:ext cx="8858878" cy="493720"/>
                      </a:xfrm>
                      <a:prstGeom prst="rect">
                        <a:avLst/>
                      </a:prstGeom>
                    </p:spPr>
                  </p:pic>
                </p:oleObj>
              </mc:Fallback>
            </mc:AlternateContent>
          </a:graphicData>
        </a:graphic>
      </p:graphicFrame>
    </p:spTree>
    <p:extLst>
      <p:ext uri="{BB962C8B-B14F-4D97-AF65-F5344CB8AC3E}">
        <p14:creationId xmlns:p14="http://schemas.microsoft.com/office/powerpoint/2010/main" val="368147365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Disclinations, </a:t>
            </a:r>
            <a:r>
              <a:rPr lang="en-US" dirty="0" smtClean="0"/>
              <a:t>analysis, contd.</a:t>
            </a:r>
            <a:endParaRPr lang="en-US" dirty="0"/>
          </a:p>
        </p:txBody>
      </p:sp>
      <p:sp>
        <p:nvSpPr>
          <p:cNvPr id="3" name="Content Placeholder 2"/>
          <p:cNvSpPr>
            <a:spLocks noGrp="1"/>
          </p:cNvSpPr>
          <p:nvPr>
            <p:ph idx="1"/>
          </p:nvPr>
        </p:nvSpPr>
        <p:spPr/>
        <p:txBody>
          <a:bodyPr/>
          <a:lstStyle/>
          <a:p>
            <a:r>
              <a:rPr lang="en-US" sz="2000" dirty="0" smtClean="0"/>
              <a:t>It is useful to note that one can always compute the Nye tensor and fit a dislocation density to this value at each point.  The curl of the curvature tensor, </a:t>
            </a:r>
            <a:r>
              <a:rPr lang="en-US" sz="2000" dirty="0" err="1" smtClean="0">
                <a:latin typeface="Symbol" charset="2"/>
                <a:cs typeface="Symbol" charset="2"/>
              </a:rPr>
              <a:t>k</a:t>
            </a:r>
            <a:r>
              <a:rPr lang="en-US" sz="2000" baseline="-25000" dirty="0" err="1" smtClean="0"/>
              <a:t>e</a:t>
            </a:r>
            <a:r>
              <a:rPr lang="en-US" sz="2000" dirty="0" smtClean="0"/>
              <a:t>, which is the disclination vector, is assumed to be zero for this.  If this field is non-zero, then a disclination field is present.  This disclination field can be regarded as a quantification of the rotation defects present in the material.</a:t>
            </a:r>
          </a:p>
          <a:p>
            <a:r>
              <a:rPr lang="en-US" sz="2000" dirty="0" smtClean="0"/>
              <a:t>Recent papers on this topic </a:t>
            </a:r>
            <a:r>
              <a:rPr lang="en-US" sz="2000" dirty="0"/>
              <a:t>include these:</a:t>
            </a:r>
            <a:br>
              <a:rPr lang="en-US" sz="2000" dirty="0"/>
            </a:br>
            <a:r>
              <a:rPr lang="en-US" sz="2000" dirty="0" smtClean="0"/>
              <a:t>- </a:t>
            </a:r>
            <a:r>
              <a:rPr lang="en-US" sz="2000" dirty="0" smtClean="0">
                <a:solidFill>
                  <a:srgbClr val="660066"/>
                </a:solidFill>
              </a:rPr>
              <a:t>M</a:t>
            </a:r>
            <a:r>
              <a:rPr lang="en-US" sz="2000" dirty="0">
                <a:solidFill>
                  <a:srgbClr val="660066"/>
                </a:solidFill>
              </a:rPr>
              <a:t>. </a:t>
            </a:r>
            <a:r>
              <a:rPr lang="en-US" sz="2000" dirty="0" err="1" smtClean="0">
                <a:solidFill>
                  <a:srgbClr val="660066"/>
                </a:solidFill>
              </a:rPr>
              <a:t>Upadhyay</a:t>
            </a:r>
            <a:r>
              <a:rPr lang="en-US" sz="2000" dirty="0" smtClean="0">
                <a:solidFill>
                  <a:srgbClr val="660066"/>
                </a:solidFill>
              </a:rPr>
              <a:t>, </a:t>
            </a:r>
            <a:r>
              <a:rPr lang="en-US" sz="2000" dirty="0">
                <a:solidFill>
                  <a:srgbClr val="660066"/>
                </a:solidFill>
              </a:rPr>
              <a:t>L. </a:t>
            </a:r>
            <a:r>
              <a:rPr lang="en-US" sz="2000" dirty="0" err="1" smtClean="0">
                <a:solidFill>
                  <a:srgbClr val="660066"/>
                </a:solidFill>
              </a:rPr>
              <a:t>Capolungo</a:t>
            </a:r>
            <a:r>
              <a:rPr lang="en-US" sz="2000" dirty="0" smtClean="0">
                <a:solidFill>
                  <a:srgbClr val="660066"/>
                </a:solidFill>
              </a:rPr>
              <a:t>, </a:t>
            </a:r>
            <a:r>
              <a:rPr lang="en-US" sz="2000" dirty="0">
                <a:solidFill>
                  <a:srgbClr val="660066"/>
                </a:solidFill>
              </a:rPr>
              <a:t>V. </a:t>
            </a:r>
            <a:r>
              <a:rPr lang="en-US" sz="2000" dirty="0" err="1" smtClean="0">
                <a:solidFill>
                  <a:srgbClr val="660066"/>
                </a:solidFill>
              </a:rPr>
              <a:t>Taupin</a:t>
            </a:r>
            <a:r>
              <a:rPr lang="en-US" sz="2000" dirty="0" smtClean="0">
                <a:solidFill>
                  <a:srgbClr val="660066"/>
                </a:solidFill>
              </a:rPr>
              <a:t>, </a:t>
            </a:r>
            <a:r>
              <a:rPr lang="en-US" sz="2000" dirty="0">
                <a:solidFill>
                  <a:srgbClr val="660066"/>
                </a:solidFill>
              </a:rPr>
              <a:t>C. </a:t>
            </a:r>
            <a:r>
              <a:rPr lang="en-US" sz="2000" dirty="0" err="1" smtClean="0">
                <a:solidFill>
                  <a:srgbClr val="660066"/>
                </a:solidFill>
              </a:rPr>
              <a:t>Fressengeas</a:t>
            </a:r>
            <a:r>
              <a:rPr lang="en-US" sz="2000" dirty="0">
                <a:solidFill>
                  <a:srgbClr val="660066"/>
                </a:solidFill>
              </a:rPr>
              <a:t>, “Grain boundary and triple junction energies in crystalline media: A disclination based approach”, </a:t>
            </a:r>
            <a:r>
              <a:rPr lang="en-US" sz="2000" i="1" dirty="0">
                <a:solidFill>
                  <a:srgbClr val="660066"/>
                </a:solidFill>
              </a:rPr>
              <a:t>International Journal of Solids and Structures</a:t>
            </a:r>
            <a:r>
              <a:rPr lang="en-US" sz="2000" dirty="0">
                <a:solidFill>
                  <a:srgbClr val="660066"/>
                </a:solidFill>
              </a:rPr>
              <a:t> </a:t>
            </a:r>
            <a:r>
              <a:rPr lang="en-US" sz="2000" b="1" dirty="0">
                <a:solidFill>
                  <a:srgbClr val="660066"/>
                </a:solidFill>
              </a:rPr>
              <a:t>48</a:t>
            </a:r>
            <a:r>
              <a:rPr lang="en-US" sz="2000" dirty="0">
                <a:solidFill>
                  <a:srgbClr val="660066"/>
                </a:solidFill>
              </a:rPr>
              <a:t> (2011) 3176–</a:t>
            </a:r>
            <a:r>
              <a:rPr lang="en-US" sz="2000" dirty="0" smtClean="0">
                <a:solidFill>
                  <a:srgbClr val="660066"/>
                </a:solidFill>
              </a:rPr>
              <a:t>3193</a:t>
            </a:r>
            <a:br>
              <a:rPr lang="en-US" sz="2000" dirty="0" smtClean="0">
                <a:solidFill>
                  <a:srgbClr val="660066"/>
                </a:solidFill>
              </a:rPr>
            </a:br>
            <a:r>
              <a:rPr lang="en-US" sz="2000" dirty="0" smtClean="0">
                <a:solidFill>
                  <a:srgbClr val="660066"/>
                </a:solidFill>
              </a:rPr>
              <a:t>- C</a:t>
            </a:r>
            <a:r>
              <a:rPr lang="en-US" sz="2000" dirty="0">
                <a:solidFill>
                  <a:srgbClr val="660066"/>
                </a:solidFill>
              </a:rPr>
              <a:t>. </a:t>
            </a:r>
            <a:r>
              <a:rPr lang="en-US" sz="2000" dirty="0" err="1">
                <a:solidFill>
                  <a:srgbClr val="660066"/>
                </a:solidFill>
              </a:rPr>
              <a:t>Fressengeas</a:t>
            </a:r>
            <a:r>
              <a:rPr lang="en-US" sz="2000" dirty="0">
                <a:solidFill>
                  <a:srgbClr val="660066"/>
                </a:solidFill>
              </a:rPr>
              <a:t>, V. </a:t>
            </a:r>
            <a:r>
              <a:rPr lang="en-US" sz="2000" dirty="0" err="1">
                <a:solidFill>
                  <a:srgbClr val="660066"/>
                </a:solidFill>
              </a:rPr>
              <a:t>Taupin</a:t>
            </a:r>
            <a:r>
              <a:rPr lang="en-US" sz="2000" dirty="0">
                <a:solidFill>
                  <a:srgbClr val="660066"/>
                </a:solidFill>
              </a:rPr>
              <a:t>, </a:t>
            </a:r>
            <a:r>
              <a:rPr lang="en-US" sz="2000" dirty="0" smtClean="0">
                <a:solidFill>
                  <a:srgbClr val="660066"/>
                </a:solidFill>
              </a:rPr>
              <a:t>M</a:t>
            </a:r>
            <a:r>
              <a:rPr lang="en-US" sz="2000" dirty="0">
                <a:solidFill>
                  <a:srgbClr val="660066"/>
                </a:solidFill>
              </a:rPr>
              <a:t>. </a:t>
            </a:r>
            <a:r>
              <a:rPr lang="en-US" sz="2000" dirty="0" err="1">
                <a:solidFill>
                  <a:srgbClr val="660066"/>
                </a:solidFill>
              </a:rPr>
              <a:t>Upadhyay</a:t>
            </a:r>
            <a:r>
              <a:rPr lang="en-US" sz="2000" dirty="0">
                <a:solidFill>
                  <a:srgbClr val="660066"/>
                </a:solidFill>
              </a:rPr>
              <a:t>, L. </a:t>
            </a:r>
            <a:r>
              <a:rPr lang="en-US" sz="2000" dirty="0" err="1">
                <a:solidFill>
                  <a:srgbClr val="660066"/>
                </a:solidFill>
              </a:rPr>
              <a:t>Capolungo</a:t>
            </a:r>
            <a:r>
              <a:rPr lang="en-US" sz="2000" dirty="0">
                <a:solidFill>
                  <a:srgbClr val="660066"/>
                </a:solidFill>
              </a:rPr>
              <a:t>, </a:t>
            </a:r>
            <a:r>
              <a:rPr lang="en-US" sz="2000" dirty="0" smtClean="0">
                <a:solidFill>
                  <a:srgbClr val="660066"/>
                </a:solidFill>
              </a:rPr>
              <a:t>“</a:t>
            </a:r>
            <a:r>
              <a:rPr lang="en-US" sz="2000" dirty="0">
                <a:solidFill>
                  <a:srgbClr val="660066"/>
                </a:solidFill>
              </a:rPr>
              <a:t>Tangential continuity of elastic/plastic curvature and strain at interfaces”, </a:t>
            </a:r>
            <a:r>
              <a:rPr lang="en-US" sz="2000" i="1" dirty="0">
                <a:solidFill>
                  <a:srgbClr val="660066"/>
                </a:solidFill>
              </a:rPr>
              <a:t>International Journal of Solids and Structures </a:t>
            </a:r>
            <a:r>
              <a:rPr lang="en-US" sz="2000" b="1" dirty="0">
                <a:solidFill>
                  <a:srgbClr val="660066"/>
                </a:solidFill>
              </a:rPr>
              <a:t>49</a:t>
            </a:r>
            <a:r>
              <a:rPr lang="en-US" sz="2000" dirty="0">
                <a:solidFill>
                  <a:srgbClr val="660066"/>
                </a:solidFill>
              </a:rPr>
              <a:t> (2012) 2660–2667</a:t>
            </a:r>
          </a:p>
        </p:txBody>
      </p:sp>
    </p:spTree>
    <p:extLst>
      <p:ext uri="{BB962C8B-B14F-4D97-AF65-F5344CB8AC3E}">
        <p14:creationId xmlns:p14="http://schemas.microsoft.com/office/powerpoint/2010/main" val="29354188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5" descr="6"/>
          <p:cNvPicPr>
            <a:picLocks noChangeAspect="1" noChangeArrowheads="1"/>
          </p:cNvPicPr>
          <p:nvPr/>
        </p:nvPicPr>
        <p:blipFill>
          <a:blip r:embed="rId3"/>
          <a:srcRect/>
          <a:stretch>
            <a:fillRect/>
          </a:stretch>
        </p:blipFill>
        <p:spPr bwMode="auto">
          <a:xfrm>
            <a:off x="3673475" y="3857625"/>
            <a:ext cx="1835150" cy="2178050"/>
          </a:xfrm>
          <a:prstGeom prst="rect">
            <a:avLst/>
          </a:prstGeom>
          <a:noFill/>
          <a:ln w="9525">
            <a:noFill/>
            <a:miter lim="800000"/>
            <a:headEnd/>
            <a:tailEnd/>
          </a:ln>
        </p:spPr>
      </p:pic>
      <p:pic>
        <p:nvPicPr>
          <p:cNvPr id="20483" name="Picture 34" descr="5"/>
          <p:cNvPicPr>
            <a:picLocks noChangeAspect="1" noChangeArrowheads="1"/>
          </p:cNvPicPr>
          <p:nvPr/>
        </p:nvPicPr>
        <p:blipFill>
          <a:blip r:embed="rId4"/>
          <a:srcRect/>
          <a:stretch>
            <a:fillRect/>
          </a:stretch>
        </p:blipFill>
        <p:spPr bwMode="auto">
          <a:xfrm>
            <a:off x="3689350" y="1597025"/>
            <a:ext cx="1682750" cy="2178050"/>
          </a:xfrm>
          <a:prstGeom prst="rect">
            <a:avLst/>
          </a:prstGeom>
          <a:noFill/>
          <a:ln w="9525">
            <a:noFill/>
            <a:miter lim="800000"/>
            <a:headEnd/>
            <a:tailEnd/>
          </a:ln>
        </p:spPr>
      </p:pic>
      <p:sp>
        <p:nvSpPr>
          <p:cNvPr id="20484" name="Rectangle 2"/>
          <p:cNvSpPr>
            <a:spLocks noGrp="1" noChangeArrowheads="1"/>
          </p:cNvSpPr>
          <p:nvPr>
            <p:ph type="title" idx="4294967295"/>
          </p:nvPr>
        </p:nvSpPr>
        <p:spPr/>
        <p:txBody>
          <a:bodyPr/>
          <a:lstStyle/>
          <a:p>
            <a:pPr eaLnBrk="1" hangingPunct="1"/>
            <a:r>
              <a:rPr lang="en-US" altLang="zh-TW" b="1">
                <a:ea typeface="新細明體" charset="-120"/>
                <a:cs typeface="新細明體" charset="-120"/>
              </a:rPr>
              <a:t>Navigating the menus</a:t>
            </a:r>
          </a:p>
        </p:txBody>
      </p:sp>
      <p:sp>
        <p:nvSpPr>
          <p:cNvPr id="20485" name="Rectangle 3"/>
          <p:cNvSpPr>
            <a:spLocks noGrp="1" noChangeArrowheads="1"/>
          </p:cNvSpPr>
          <p:nvPr>
            <p:ph type="body" idx="4294967295"/>
          </p:nvPr>
        </p:nvSpPr>
        <p:spPr>
          <a:xfrm>
            <a:off x="685800" y="1143000"/>
            <a:ext cx="7772400" cy="533400"/>
          </a:xfrm>
        </p:spPr>
        <p:txBody>
          <a:bodyPr/>
          <a:lstStyle/>
          <a:p>
            <a:pPr algn="just" eaLnBrk="1" hangingPunct="1"/>
            <a:r>
              <a:rPr lang="en-US" altLang="zh-TW" sz="2400">
                <a:ea typeface="新細明體" charset="-120"/>
                <a:cs typeface="新細明體" charset="-120"/>
              </a:rPr>
              <a:t>There are two menus that access virtually everything:</a:t>
            </a:r>
          </a:p>
        </p:txBody>
      </p:sp>
      <p:sp>
        <p:nvSpPr>
          <p:cNvPr id="20486" name="Line 7"/>
          <p:cNvSpPr>
            <a:spLocks noChangeShapeType="1"/>
          </p:cNvSpPr>
          <p:nvPr/>
        </p:nvSpPr>
        <p:spPr bwMode="auto">
          <a:xfrm flipH="1">
            <a:off x="5300663" y="1785938"/>
            <a:ext cx="949325" cy="8572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87" name="Line 8"/>
          <p:cNvSpPr>
            <a:spLocks noChangeShapeType="1"/>
          </p:cNvSpPr>
          <p:nvPr/>
        </p:nvSpPr>
        <p:spPr bwMode="auto">
          <a:xfrm flipH="1" flipV="1">
            <a:off x="5300663" y="2032000"/>
            <a:ext cx="628650" cy="144463"/>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88" name="Line 9"/>
          <p:cNvSpPr>
            <a:spLocks noChangeShapeType="1"/>
          </p:cNvSpPr>
          <p:nvPr/>
        </p:nvSpPr>
        <p:spPr bwMode="auto">
          <a:xfrm>
            <a:off x="3038475" y="1762125"/>
            <a:ext cx="1584325" cy="455613"/>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89" name="Line 10"/>
          <p:cNvSpPr>
            <a:spLocks noChangeShapeType="1"/>
          </p:cNvSpPr>
          <p:nvPr/>
        </p:nvSpPr>
        <p:spPr bwMode="auto">
          <a:xfrm flipV="1">
            <a:off x="3470275" y="2413000"/>
            <a:ext cx="1068388" cy="3492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90" name="Line 11"/>
          <p:cNvSpPr>
            <a:spLocks noChangeShapeType="1"/>
          </p:cNvSpPr>
          <p:nvPr/>
        </p:nvSpPr>
        <p:spPr bwMode="auto">
          <a:xfrm flipH="1" flipV="1">
            <a:off x="5087938" y="2565400"/>
            <a:ext cx="925512" cy="177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91" name="Line 12"/>
          <p:cNvSpPr>
            <a:spLocks noChangeShapeType="1"/>
          </p:cNvSpPr>
          <p:nvPr/>
        </p:nvSpPr>
        <p:spPr bwMode="auto">
          <a:xfrm flipV="1">
            <a:off x="3525838" y="2700338"/>
            <a:ext cx="952500" cy="58261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92" name="Line 13"/>
          <p:cNvSpPr>
            <a:spLocks noChangeShapeType="1"/>
          </p:cNvSpPr>
          <p:nvPr/>
        </p:nvSpPr>
        <p:spPr bwMode="auto">
          <a:xfrm flipH="1" flipV="1">
            <a:off x="5054600" y="2878138"/>
            <a:ext cx="1050925" cy="51435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93" name="Text Box 15"/>
          <p:cNvSpPr txBox="1">
            <a:spLocks noChangeArrowheads="1"/>
          </p:cNvSpPr>
          <p:nvPr/>
        </p:nvSpPr>
        <p:spPr bwMode="auto">
          <a:xfrm>
            <a:off x="6251575" y="1598613"/>
            <a:ext cx="2468563" cy="376237"/>
          </a:xfrm>
          <a:prstGeom prst="rect">
            <a:avLst/>
          </a:prstGeom>
          <a:noFill/>
          <a:ln w="9525">
            <a:solidFill>
              <a:schemeClr val="tx1"/>
            </a:solidFill>
            <a:miter lim="800000"/>
            <a:headEnd/>
            <a:tailEnd/>
          </a:ln>
        </p:spPr>
        <p:txBody>
          <a:bodyPr wrap="none">
            <a:prstTxWarp prst="textNoShape">
              <a:avLst/>
            </a:prstTxWarp>
            <a:spAutoFit/>
          </a:bodyPr>
          <a:lstStyle/>
          <a:p>
            <a:pPr algn="just"/>
            <a:r>
              <a:rPr lang="en-US" altLang="zh-TW" sz="1800">
                <a:ea typeface="新細明體" charset="-120"/>
                <a:cs typeface="新細明體" charset="-120"/>
              </a:rPr>
              <a:t>Creates new partitions</a:t>
            </a:r>
          </a:p>
        </p:txBody>
      </p:sp>
      <p:sp>
        <p:nvSpPr>
          <p:cNvPr id="20494" name="Text Box 16"/>
          <p:cNvSpPr txBox="1">
            <a:spLocks noChangeArrowheads="1"/>
          </p:cNvSpPr>
          <p:nvPr/>
        </p:nvSpPr>
        <p:spPr bwMode="auto">
          <a:xfrm>
            <a:off x="5935663" y="2038350"/>
            <a:ext cx="2760662" cy="376238"/>
          </a:xfrm>
          <a:prstGeom prst="rect">
            <a:avLst/>
          </a:prstGeom>
          <a:noFill/>
          <a:ln w="9525">
            <a:solidFill>
              <a:schemeClr val="tx1"/>
            </a:solidFill>
            <a:miter lim="800000"/>
            <a:headEnd/>
            <a:tailEnd/>
          </a:ln>
        </p:spPr>
        <p:txBody>
          <a:bodyPr wrap="none">
            <a:prstTxWarp prst="textNoShape">
              <a:avLst/>
            </a:prstTxWarp>
            <a:spAutoFit/>
          </a:bodyPr>
          <a:lstStyle/>
          <a:p>
            <a:pPr algn="just"/>
            <a:r>
              <a:rPr lang="en-US" altLang="zh-TW" sz="1800">
                <a:ea typeface="新細明體" charset="-120"/>
                <a:cs typeface="新細明體" charset="-120"/>
              </a:rPr>
              <a:t>Imports data as partitions</a:t>
            </a:r>
          </a:p>
        </p:txBody>
      </p:sp>
      <p:sp>
        <p:nvSpPr>
          <p:cNvPr id="20495" name="Text Box 17"/>
          <p:cNvSpPr txBox="1">
            <a:spLocks noChangeArrowheads="1"/>
          </p:cNvSpPr>
          <p:nvPr/>
        </p:nvSpPr>
        <p:spPr bwMode="auto">
          <a:xfrm>
            <a:off x="6007100" y="2500313"/>
            <a:ext cx="2652713" cy="660400"/>
          </a:xfrm>
          <a:prstGeom prst="rect">
            <a:avLst/>
          </a:prstGeom>
          <a:noFill/>
          <a:ln w="19050">
            <a:solidFill>
              <a:srgbClr val="FF0000"/>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Access to routines that cleanup the dataset</a:t>
            </a:r>
          </a:p>
        </p:txBody>
      </p:sp>
      <p:sp>
        <p:nvSpPr>
          <p:cNvPr id="20496" name="Text Box 18"/>
          <p:cNvSpPr txBox="1">
            <a:spLocks noChangeArrowheads="1"/>
          </p:cNvSpPr>
          <p:nvPr/>
        </p:nvSpPr>
        <p:spPr bwMode="auto">
          <a:xfrm>
            <a:off x="6118225" y="3195638"/>
            <a:ext cx="2652713" cy="660400"/>
          </a:xfrm>
          <a:prstGeom prst="rect">
            <a:avLst/>
          </a:prstGeom>
          <a:noFill/>
          <a:ln w="19050">
            <a:solidFill>
              <a:srgbClr val="0000FF"/>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Use this to export text .ang files</a:t>
            </a:r>
          </a:p>
        </p:txBody>
      </p:sp>
      <p:sp>
        <p:nvSpPr>
          <p:cNvPr id="20497" name="Text Box 19"/>
          <p:cNvSpPr txBox="1">
            <a:spLocks noChangeArrowheads="1"/>
          </p:cNvSpPr>
          <p:nvPr/>
        </p:nvSpPr>
        <p:spPr bwMode="auto">
          <a:xfrm>
            <a:off x="703263" y="1560513"/>
            <a:ext cx="2316162" cy="376237"/>
          </a:xfrm>
          <a:prstGeom prst="rect">
            <a:avLst/>
          </a:prstGeom>
          <a:noFill/>
          <a:ln w="9525">
            <a:solidFill>
              <a:schemeClr val="tx1"/>
            </a:solidFill>
            <a:miter lim="800000"/>
            <a:headEnd/>
            <a:tailEnd/>
          </a:ln>
        </p:spPr>
        <p:txBody>
          <a:bodyPr wrap="none">
            <a:prstTxWarp prst="textNoShape">
              <a:avLst/>
            </a:prstTxWarp>
            <a:spAutoFit/>
          </a:bodyPr>
          <a:lstStyle/>
          <a:p>
            <a:pPr algn="just"/>
            <a:r>
              <a:rPr lang="en-US" altLang="zh-TW" sz="1800">
                <a:ea typeface="新細明體" charset="-120"/>
                <a:cs typeface="新細明體" charset="-120"/>
              </a:rPr>
              <a:t>Check the scan stats</a:t>
            </a:r>
          </a:p>
        </p:txBody>
      </p:sp>
      <p:sp>
        <p:nvSpPr>
          <p:cNvPr id="20498" name="Text Box 20"/>
          <p:cNvSpPr txBox="1">
            <a:spLocks noChangeArrowheads="1"/>
          </p:cNvSpPr>
          <p:nvPr/>
        </p:nvSpPr>
        <p:spPr bwMode="auto">
          <a:xfrm>
            <a:off x="706438" y="2033588"/>
            <a:ext cx="2754312" cy="925512"/>
          </a:xfrm>
          <a:prstGeom prst="rect">
            <a:avLst/>
          </a:prstGeom>
          <a:noFill/>
          <a:ln w="9525">
            <a:solidFill>
              <a:schemeClr val="tx1"/>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Rotate the </a:t>
            </a:r>
            <a:r>
              <a:rPr lang="en-US" altLang="zh-TW" sz="1800" i="1">
                <a:ea typeface="新細明體" charset="-120"/>
                <a:cs typeface="新細明體" charset="-120"/>
              </a:rPr>
              <a:t>orientations</a:t>
            </a:r>
            <a:r>
              <a:rPr lang="en-US" altLang="zh-TW" sz="1800">
                <a:ea typeface="新細明體" charset="-120"/>
                <a:cs typeface="新細明體" charset="-120"/>
              </a:rPr>
              <a:t> of each point about </a:t>
            </a:r>
            <a:r>
              <a:rPr lang="en-US" altLang="zh-TW" sz="1800" i="1">
                <a:ea typeface="新細明體" charset="-120"/>
                <a:cs typeface="新細明體" charset="-120"/>
              </a:rPr>
              <a:t>sample frame</a:t>
            </a:r>
            <a:endParaRPr lang="en-US" altLang="zh-TW" sz="1800">
              <a:ea typeface="新細明體" charset="-120"/>
              <a:cs typeface="新細明體" charset="-120"/>
            </a:endParaRPr>
          </a:p>
        </p:txBody>
      </p:sp>
      <p:sp>
        <p:nvSpPr>
          <p:cNvPr id="20499" name="Text Box 21"/>
          <p:cNvSpPr txBox="1">
            <a:spLocks noChangeArrowheads="1"/>
          </p:cNvSpPr>
          <p:nvPr/>
        </p:nvSpPr>
        <p:spPr bwMode="auto">
          <a:xfrm>
            <a:off x="1144588" y="3092450"/>
            <a:ext cx="2379662" cy="376238"/>
          </a:xfrm>
          <a:prstGeom prst="rect">
            <a:avLst/>
          </a:prstGeom>
          <a:noFill/>
          <a:ln w="9525">
            <a:solidFill>
              <a:schemeClr val="tx1"/>
            </a:solidFill>
            <a:miter lim="800000"/>
            <a:headEnd/>
            <a:tailEnd/>
          </a:ln>
        </p:spPr>
        <p:txBody>
          <a:bodyPr wrap="none">
            <a:prstTxWarp prst="textNoShape">
              <a:avLst/>
            </a:prstTxWarp>
            <a:spAutoFit/>
          </a:bodyPr>
          <a:lstStyle/>
          <a:p>
            <a:pPr algn="just"/>
            <a:r>
              <a:rPr lang="en-US" altLang="zh-TW" sz="1800">
                <a:ea typeface="新細明體" charset="-120"/>
                <a:cs typeface="新細明體" charset="-120"/>
              </a:rPr>
              <a:t>Cut out scan sections</a:t>
            </a:r>
          </a:p>
        </p:txBody>
      </p:sp>
      <p:sp>
        <p:nvSpPr>
          <p:cNvPr id="20500" name="Text Box 22"/>
          <p:cNvSpPr txBox="1">
            <a:spLocks noChangeArrowheads="1"/>
          </p:cNvSpPr>
          <p:nvPr/>
        </p:nvSpPr>
        <p:spPr bwMode="auto">
          <a:xfrm>
            <a:off x="6126163" y="3935413"/>
            <a:ext cx="2389187" cy="1209675"/>
          </a:xfrm>
          <a:prstGeom prst="rect">
            <a:avLst/>
          </a:prstGeom>
          <a:noFill/>
          <a:ln w="19050">
            <a:solidFill>
              <a:srgbClr val="FF0000"/>
            </a:solidFill>
            <a:miter lim="800000"/>
            <a:headEnd/>
            <a:tailEnd/>
          </a:ln>
        </p:spPr>
        <p:txBody>
          <a:bodyPr wrap="none">
            <a:prstTxWarp prst="textNoShape">
              <a:avLst/>
            </a:prstTxWarp>
            <a:spAutoFit/>
          </a:bodyPr>
          <a:lstStyle/>
          <a:p>
            <a:pPr algn="just"/>
            <a:r>
              <a:rPr lang="en-US" altLang="zh-TW" sz="1800">
                <a:ea typeface="新細明體" charset="-120"/>
                <a:cs typeface="新細明體" charset="-120"/>
              </a:rPr>
              <a:t>Access to menu for:</a:t>
            </a:r>
          </a:p>
          <a:p>
            <a:pPr algn="just"/>
            <a:r>
              <a:rPr lang="en-US" altLang="zh-TW" sz="1800">
                <a:ea typeface="新細明體" charset="-120"/>
                <a:cs typeface="新細明體" charset="-120"/>
              </a:rPr>
              <a:t>  - Maps</a:t>
            </a:r>
          </a:p>
          <a:p>
            <a:pPr algn="just"/>
            <a:r>
              <a:rPr lang="en-US" altLang="zh-TW" sz="1800">
                <a:ea typeface="新細明體" charset="-120"/>
                <a:cs typeface="新細明體" charset="-120"/>
              </a:rPr>
              <a:t>  - Texture calculation</a:t>
            </a:r>
          </a:p>
          <a:p>
            <a:pPr algn="just"/>
            <a:r>
              <a:rPr lang="en-US" altLang="zh-TW" sz="1800">
                <a:ea typeface="新細明體" charset="-120"/>
                <a:cs typeface="新細明體" charset="-120"/>
              </a:rPr>
              <a:t>  - Texture plots</a:t>
            </a:r>
          </a:p>
        </p:txBody>
      </p:sp>
      <p:sp>
        <p:nvSpPr>
          <p:cNvPr id="20501" name="Line 23"/>
          <p:cNvSpPr>
            <a:spLocks noChangeShapeType="1"/>
          </p:cNvSpPr>
          <p:nvPr/>
        </p:nvSpPr>
        <p:spPr bwMode="auto">
          <a:xfrm flipH="1" flipV="1">
            <a:off x="5483225" y="4264025"/>
            <a:ext cx="638175" cy="34448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502" name="Line 24"/>
          <p:cNvSpPr>
            <a:spLocks noChangeShapeType="1"/>
          </p:cNvSpPr>
          <p:nvPr/>
        </p:nvSpPr>
        <p:spPr bwMode="auto">
          <a:xfrm flipH="1" flipV="1">
            <a:off x="5384800" y="4975225"/>
            <a:ext cx="719138" cy="665163"/>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503" name="Text Box 26"/>
          <p:cNvSpPr txBox="1">
            <a:spLocks noChangeArrowheads="1"/>
          </p:cNvSpPr>
          <p:nvPr/>
        </p:nvSpPr>
        <p:spPr bwMode="auto">
          <a:xfrm>
            <a:off x="6118225" y="5199063"/>
            <a:ext cx="2486025" cy="935037"/>
          </a:xfrm>
          <a:prstGeom prst="rect">
            <a:avLst/>
          </a:prstGeom>
          <a:noFill/>
          <a:ln w="19050">
            <a:solidFill>
              <a:srgbClr val="0000FF"/>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Export grain ID data associated with each point</a:t>
            </a:r>
          </a:p>
        </p:txBody>
      </p:sp>
      <p:sp>
        <p:nvSpPr>
          <p:cNvPr id="20504" name="Text Box 27"/>
          <p:cNvSpPr txBox="1">
            <a:spLocks noChangeArrowheads="1"/>
          </p:cNvSpPr>
          <p:nvPr/>
        </p:nvSpPr>
        <p:spPr bwMode="auto">
          <a:xfrm>
            <a:off x="795338" y="3783013"/>
            <a:ext cx="2632075" cy="650875"/>
          </a:xfrm>
          <a:prstGeom prst="rect">
            <a:avLst/>
          </a:prstGeom>
          <a:noFill/>
          <a:ln w="9525">
            <a:solidFill>
              <a:schemeClr val="tx1"/>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Check the partition stats &amp; definition</a:t>
            </a:r>
          </a:p>
        </p:txBody>
      </p:sp>
      <p:sp>
        <p:nvSpPr>
          <p:cNvPr id="20505" name="Line 29"/>
          <p:cNvSpPr>
            <a:spLocks noChangeShapeType="1"/>
          </p:cNvSpPr>
          <p:nvPr/>
        </p:nvSpPr>
        <p:spPr bwMode="auto">
          <a:xfrm>
            <a:off x="3452813" y="4087813"/>
            <a:ext cx="1119187" cy="515937"/>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506" name="Text Box 31"/>
          <p:cNvSpPr txBox="1">
            <a:spLocks noChangeArrowheads="1"/>
          </p:cNvSpPr>
          <p:nvPr/>
        </p:nvSpPr>
        <p:spPr bwMode="auto">
          <a:xfrm>
            <a:off x="827088" y="4505325"/>
            <a:ext cx="2632075" cy="1484313"/>
          </a:xfrm>
          <a:prstGeom prst="rect">
            <a:avLst/>
          </a:prstGeom>
          <a:noFill/>
          <a:ln w="19050">
            <a:solidFill>
              <a:srgbClr val="FF0000"/>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Change the partition properties:</a:t>
            </a:r>
          </a:p>
          <a:p>
            <a:pPr algn="just">
              <a:buFontTx/>
              <a:buChar char="-"/>
            </a:pPr>
            <a:r>
              <a:rPr lang="en-US" altLang="zh-TW" sz="1800">
                <a:ea typeface="新細明體" charset="-120"/>
                <a:cs typeface="新細明體" charset="-120"/>
              </a:rPr>
              <a:t> Decide which points to include</a:t>
            </a:r>
          </a:p>
          <a:p>
            <a:pPr algn="just">
              <a:buFontTx/>
              <a:buChar char="-"/>
            </a:pPr>
            <a:r>
              <a:rPr lang="en-US" altLang="zh-TW" sz="1800">
                <a:ea typeface="新細明體" charset="-120"/>
                <a:cs typeface="新細明體" charset="-120"/>
              </a:rPr>
              <a:t> Define a “grain”</a:t>
            </a:r>
          </a:p>
        </p:txBody>
      </p:sp>
      <p:sp>
        <p:nvSpPr>
          <p:cNvPr id="20507" name="Line 32"/>
          <p:cNvSpPr>
            <a:spLocks noChangeShapeType="1"/>
          </p:cNvSpPr>
          <p:nvPr/>
        </p:nvSpPr>
        <p:spPr bwMode="auto">
          <a:xfrm>
            <a:off x="3471863" y="5280025"/>
            <a:ext cx="1017587" cy="64452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6" descr="7"/>
          <p:cNvPicPr>
            <a:picLocks noChangeAspect="1" noChangeArrowheads="1"/>
          </p:cNvPicPr>
          <p:nvPr/>
        </p:nvPicPr>
        <p:blipFill>
          <a:blip r:embed="rId3"/>
          <a:srcRect/>
          <a:stretch>
            <a:fillRect/>
          </a:stretch>
        </p:blipFill>
        <p:spPr bwMode="auto">
          <a:xfrm>
            <a:off x="5583238" y="1555750"/>
            <a:ext cx="3016250" cy="3436938"/>
          </a:xfrm>
          <a:prstGeom prst="rect">
            <a:avLst/>
          </a:prstGeom>
          <a:noFill/>
          <a:ln w="9525">
            <a:noFill/>
            <a:miter lim="800000"/>
            <a:headEnd/>
            <a:tailEnd/>
          </a:ln>
        </p:spPr>
      </p:pic>
      <p:sp>
        <p:nvSpPr>
          <p:cNvPr id="22531" name="Rectangle 2"/>
          <p:cNvSpPr>
            <a:spLocks noGrp="1" noChangeArrowheads="1"/>
          </p:cNvSpPr>
          <p:nvPr>
            <p:ph type="title" idx="4294967295"/>
          </p:nvPr>
        </p:nvSpPr>
        <p:spPr/>
        <p:txBody>
          <a:bodyPr/>
          <a:lstStyle/>
          <a:p>
            <a:pPr algn="just" eaLnBrk="1" hangingPunct="1"/>
            <a:r>
              <a:rPr lang="en-US" altLang="zh-TW" sz="3200" b="1">
                <a:ea typeface="新細明體" charset="-120"/>
                <a:cs typeface="新細明體" charset="-120"/>
              </a:rPr>
              <a:t>Grain Definitions</a:t>
            </a:r>
          </a:p>
        </p:txBody>
      </p:sp>
      <p:sp>
        <p:nvSpPr>
          <p:cNvPr id="22532" name="Rectangle 4"/>
          <p:cNvSpPr>
            <a:spLocks noGrp="1" noChangeArrowheads="1"/>
          </p:cNvSpPr>
          <p:nvPr>
            <p:ph type="body" idx="4294967295"/>
          </p:nvPr>
        </p:nvSpPr>
        <p:spPr>
          <a:xfrm>
            <a:off x="685800" y="1143000"/>
            <a:ext cx="7842250" cy="557213"/>
          </a:xfrm>
        </p:spPr>
        <p:txBody>
          <a:bodyPr/>
          <a:lstStyle/>
          <a:p>
            <a:pPr algn="just" eaLnBrk="1" hangingPunct="1"/>
            <a:r>
              <a:rPr lang="en-US" altLang="zh-TW" sz="2400">
                <a:ea typeface="新細明體" charset="-120"/>
                <a:cs typeface="新細明體" charset="-120"/>
              </a:rPr>
              <a:t>OIM defines a set of points to constitute a grain if:</a:t>
            </a:r>
          </a:p>
        </p:txBody>
      </p:sp>
      <p:sp>
        <p:nvSpPr>
          <p:cNvPr id="22533" name="Rectangle 6"/>
          <p:cNvSpPr>
            <a:spLocks noChangeArrowheads="1"/>
          </p:cNvSpPr>
          <p:nvPr/>
        </p:nvSpPr>
        <p:spPr bwMode="auto">
          <a:xfrm>
            <a:off x="858838" y="1624013"/>
            <a:ext cx="4259262" cy="1320800"/>
          </a:xfrm>
          <a:prstGeom prst="rect">
            <a:avLst/>
          </a:prstGeom>
          <a:noFill/>
          <a:ln w="9525">
            <a:solidFill>
              <a:schemeClr val="tx1"/>
            </a:solidFill>
            <a:miter lim="800000"/>
            <a:headEnd/>
            <a:tailEnd/>
          </a:ln>
        </p:spPr>
        <p:txBody>
          <a:bodyPr>
            <a:prstTxWarp prst="textNoShape">
              <a:avLst/>
            </a:prstTxWarp>
            <a:spAutoFit/>
          </a:bodyPr>
          <a:lstStyle/>
          <a:p>
            <a:r>
              <a:rPr lang="en-US" altLang="zh-TW">
                <a:ea typeface="新細明體" charset="-120"/>
                <a:cs typeface="新細明體" charset="-120"/>
              </a:rPr>
              <a:t>- A path exists between any two points (in the set) such that it does not traverse a misorientation angle more than a specified tolerance</a:t>
            </a:r>
          </a:p>
        </p:txBody>
      </p:sp>
      <p:sp>
        <p:nvSpPr>
          <p:cNvPr id="22534" name="Rectangle 7"/>
          <p:cNvSpPr>
            <a:spLocks noChangeArrowheads="1"/>
          </p:cNvSpPr>
          <p:nvPr/>
        </p:nvSpPr>
        <p:spPr bwMode="auto">
          <a:xfrm>
            <a:off x="860425" y="3001963"/>
            <a:ext cx="4256088" cy="711200"/>
          </a:xfrm>
          <a:prstGeom prst="rect">
            <a:avLst/>
          </a:prstGeom>
          <a:noFill/>
          <a:ln w="9525">
            <a:solidFill>
              <a:schemeClr val="tx1"/>
            </a:solidFill>
            <a:miter lim="800000"/>
            <a:headEnd/>
            <a:tailEnd/>
          </a:ln>
        </p:spPr>
        <p:txBody>
          <a:bodyPr>
            <a:prstTxWarp prst="textNoShape">
              <a:avLst/>
            </a:prstTxWarp>
            <a:spAutoFit/>
          </a:bodyPr>
          <a:lstStyle/>
          <a:p>
            <a:r>
              <a:rPr lang="en-US" altLang="zh-TW">
                <a:ea typeface="新細明體" charset="-120"/>
                <a:cs typeface="新細明體" charset="-120"/>
              </a:rPr>
              <a:t>- The number of </a:t>
            </a:r>
            <a:r>
              <a:rPr lang="en-US" altLang="zh-TW" i="1">
                <a:ea typeface="新細明體" charset="-120"/>
                <a:cs typeface="新細明體" charset="-120"/>
              </a:rPr>
              <a:t>points</a:t>
            </a:r>
            <a:r>
              <a:rPr lang="en-US" altLang="zh-TW">
                <a:ea typeface="新細明體" charset="-120"/>
                <a:cs typeface="新細明體" charset="-120"/>
              </a:rPr>
              <a:t> is greater than a specified number</a:t>
            </a:r>
          </a:p>
        </p:txBody>
      </p:sp>
      <p:sp>
        <p:nvSpPr>
          <p:cNvPr id="22535" name="Line 8"/>
          <p:cNvSpPr>
            <a:spLocks noChangeShapeType="1"/>
          </p:cNvSpPr>
          <p:nvPr/>
        </p:nvSpPr>
        <p:spPr bwMode="auto">
          <a:xfrm flipV="1">
            <a:off x="5130800" y="2230438"/>
            <a:ext cx="858838" cy="3016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36" name="Line 9"/>
          <p:cNvSpPr>
            <a:spLocks noChangeShapeType="1"/>
          </p:cNvSpPr>
          <p:nvPr/>
        </p:nvSpPr>
        <p:spPr bwMode="auto">
          <a:xfrm flipV="1">
            <a:off x="5132388" y="2503488"/>
            <a:ext cx="909637" cy="84931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37" name="Rectangle 10"/>
          <p:cNvSpPr>
            <a:spLocks noChangeArrowheads="1"/>
          </p:cNvSpPr>
          <p:nvPr/>
        </p:nvSpPr>
        <p:spPr bwMode="auto">
          <a:xfrm>
            <a:off x="6049963" y="2370138"/>
            <a:ext cx="1520825" cy="279400"/>
          </a:xfrm>
          <a:prstGeom prst="rect">
            <a:avLst/>
          </a:prstGeom>
          <a:noFill/>
          <a:ln w="12700">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2538" name="Rectangle 11"/>
          <p:cNvSpPr>
            <a:spLocks noChangeArrowheads="1"/>
          </p:cNvSpPr>
          <p:nvPr/>
        </p:nvSpPr>
        <p:spPr bwMode="auto">
          <a:xfrm>
            <a:off x="6003925" y="2071688"/>
            <a:ext cx="1520825" cy="279400"/>
          </a:xfrm>
          <a:prstGeom prst="rect">
            <a:avLst/>
          </a:prstGeom>
          <a:noFill/>
          <a:ln w="12700">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2539" name="Rectangle 12"/>
          <p:cNvSpPr>
            <a:spLocks noChangeArrowheads="1"/>
          </p:cNvSpPr>
          <p:nvPr/>
        </p:nvSpPr>
        <p:spPr bwMode="auto">
          <a:xfrm>
            <a:off x="863600" y="3773488"/>
            <a:ext cx="4256088" cy="711200"/>
          </a:xfrm>
          <a:prstGeom prst="rect">
            <a:avLst/>
          </a:prstGeom>
          <a:noFill/>
          <a:ln w="9525">
            <a:solidFill>
              <a:schemeClr val="tx1"/>
            </a:solidFill>
            <a:miter lim="800000"/>
            <a:headEnd/>
            <a:tailEnd/>
          </a:ln>
        </p:spPr>
        <p:txBody>
          <a:bodyPr>
            <a:prstTxWarp prst="textNoShape">
              <a:avLst/>
            </a:prstTxWarp>
            <a:spAutoFit/>
          </a:bodyPr>
          <a:lstStyle/>
          <a:p>
            <a:r>
              <a:rPr lang="en-US" altLang="zh-TW">
                <a:ea typeface="新細明體" charset="-120"/>
                <a:cs typeface="新細明體" charset="-120"/>
              </a:rPr>
              <a:t>Points with a CI less than specified are excluded from </a:t>
            </a:r>
            <a:r>
              <a:rPr lang="en-US" altLang="zh-TW" i="1">
                <a:ea typeface="新細明體" charset="-120"/>
                <a:cs typeface="新細明體" charset="-120"/>
              </a:rPr>
              <a:t>statistics</a:t>
            </a:r>
            <a:r>
              <a:rPr lang="en-US" altLang="zh-TW">
                <a:ea typeface="新細明體" charset="-120"/>
                <a:cs typeface="新細明體" charset="-120"/>
              </a:rPr>
              <a:t> </a:t>
            </a:r>
            <a:endParaRPr lang="en-US" altLang="zh-TW" i="1">
              <a:ea typeface="新細明體" charset="-120"/>
              <a:cs typeface="新細明體" charset="-120"/>
            </a:endParaRPr>
          </a:p>
        </p:txBody>
      </p:sp>
      <p:sp>
        <p:nvSpPr>
          <p:cNvPr id="22540" name="Line 13"/>
          <p:cNvSpPr>
            <a:spLocks noChangeShapeType="1"/>
          </p:cNvSpPr>
          <p:nvPr/>
        </p:nvSpPr>
        <p:spPr bwMode="auto">
          <a:xfrm flipV="1">
            <a:off x="5130800" y="2921000"/>
            <a:ext cx="800100" cy="108902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1" name="Rectangle 14"/>
          <p:cNvSpPr>
            <a:spLocks noChangeArrowheads="1"/>
          </p:cNvSpPr>
          <p:nvPr/>
        </p:nvSpPr>
        <p:spPr bwMode="auto">
          <a:xfrm>
            <a:off x="5811838" y="2673350"/>
            <a:ext cx="1690687" cy="279400"/>
          </a:xfrm>
          <a:prstGeom prst="rect">
            <a:avLst/>
          </a:prstGeom>
          <a:noFill/>
          <a:ln w="12700">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2542" name="Rectangle 15"/>
          <p:cNvSpPr>
            <a:spLocks noChangeArrowheads="1"/>
          </p:cNvSpPr>
          <p:nvPr/>
        </p:nvSpPr>
        <p:spPr bwMode="auto">
          <a:xfrm>
            <a:off x="646113" y="5475288"/>
            <a:ext cx="7847012" cy="701675"/>
          </a:xfrm>
          <a:prstGeom prst="rect">
            <a:avLst/>
          </a:prstGeom>
          <a:noFill/>
          <a:ln w="9525">
            <a:noFill/>
            <a:miter lim="800000"/>
            <a:headEnd/>
            <a:tailEnd/>
          </a:ln>
        </p:spPr>
        <p:txBody>
          <a:bodyPr>
            <a:prstTxWarp prst="textNoShape">
              <a:avLst/>
            </a:prstTxWarp>
            <a:spAutoFit/>
          </a:bodyPr>
          <a:lstStyle/>
          <a:p>
            <a:r>
              <a:rPr lang="en-US" altLang="zh-TW" b="1" i="1">
                <a:solidFill>
                  <a:srgbClr val="FF0101"/>
                </a:solidFill>
                <a:ea typeface="新細明體" charset="-120"/>
                <a:cs typeface="新細明體" charset="-120"/>
              </a:rPr>
              <a:t>Note:</a:t>
            </a:r>
            <a:r>
              <a:rPr lang="en-US" altLang="zh-TW">
                <a:solidFill>
                  <a:srgbClr val="FF0101"/>
                </a:solidFill>
                <a:ea typeface="新細明體" charset="-120"/>
                <a:cs typeface="新細明體" charset="-120"/>
              </a:rPr>
              <a:t> Points that are excluded are given a grain ID of 0 (zero) in exported files </a:t>
            </a:r>
            <a:endParaRPr lang="en-US" altLang="zh-TW" i="1">
              <a:solidFill>
                <a:srgbClr val="FF0101"/>
              </a:solidFill>
              <a:ea typeface="新細明體" charset="-120"/>
              <a:cs typeface="新細明體" charset="-12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pPr algn="just" eaLnBrk="1" hangingPunct="1"/>
            <a:r>
              <a:rPr lang="en-US" altLang="zh-TW" b="1">
                <a:ea typeface="新細明體" charset="-120"/>
                <a:cs typeface="新細明體" charset="-120"/>
              </a:rPr>
              <a:t>Grain Definitions</a:t>
            </a:r>
          </a:p>
        </p:txBody>
      </p:sp>
      <p:sp>
        <p:nvSpPr>
          <p:cNvPr id="24579" name="Rectangle 3"/>
          <p:cNvSpPr>
            <a:spLocks noGrp="1" noChangeArrowheads="1"/>
          </p:cNvSpPr>
          <p:nvPr>
            <p:ph type="body" idx="4294967295"/>
          </p:nvPr>
        </p:nvSpPr>
        <p:spPr/>
        <p:txBody>
          <a:bodyPr/>
          <a:lstStyle/>
          <a:p>
            <a:pPr algn="just" eaLnBrk="1" hangingPunct="1">
              <a:buFontTx/>
              <a:buNone/>
            </a:pPr>
            <a:r>
              <a:rPr lang="en-US" altLang="zh-TW">
                <a:ea typeface="新細明體" charset="-120"/>
                <a:cs typeface="新細明體" charset="-120"/>
              </a:rPr>
              <a:t>Examples of definitions</a:t>
            </a:r>
          </a:p>
        </p:txBody>
      </p:sp>
      <p:sp>
        <p:nvSpPr>
          <p:cNvPr id="24580" name="Text Box 6"/>
          <p:cNvSpPr txBox="1">
            <a:spLocks noChangeArrowheads="1"/>
          </p:cNvSpPr>
          <p:nvPr/>
        </p:nvSpPr>
        <p:spPr bwMode="auto">
          <a:xfrm>
            <a:off x="1069975" y="4938713"/>
            <a:ext cx="184150" cy="396875"/>
          </a:xfrm>
          <a:prstGeom prst="rect">
            <a:avLst/>
          </a:prstGeom>
          <a:noFill/>
          <a:ln w="9525">
            <a:noFill/>
            <a:miter lim="800000"/>
            <a:headEnd/>
            <a:tailEnd/>
          </a:ln>
        </p:spPr>
        <p:txBody>
          <a:bodyPr wrap="none">
            <a:prstTxWarp prst="textNoShape">
              <a:avLst/>
            </a:prstTxWarp>
            <a:spAutoFit/>
          </a:bodyPr>
          <a:lstStyle/>
          <a:p>
            <a:endParaRPr lang="zh-TW">
              <a:ea typeface="新細明體" charset="-120"/>
              <a:cs typeface="新細明體" charset="-120"/>
            </a:endParaRPr>
          </a:p>
        </p:txBody>
      </p:sp>
      <p:sp>
        <p:nvSpPr>
          <p:cNvPr id="24581" name="Text Box 7"/>
          <p:cNvSpPr txBox="1">
            <a:spLocks noChangeArrowheads="1"/>
          </p:cNvSpPr>
          <p:nvPr/>
        </p:nvSpPr>
        <p:spPr bwMode="auto">
          <a:xfrm>
            <a:off x="1954213" y="5037138"/>
            <a:ext cx="1314450" cy="396875"/>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3 degrees</a:t>
            </a:r>
          </a:p>
        </p:txBody>
      </p:sp>
      <p:sp>
        <p:nvSpPr>
          <p:cNvPr id="24582" name="Text Box 8"/>
          <p:cNvSpPr txBox="1">
            <a:spLocks noChangeArrowheads="1"/>
          </p:cNvSpPr>
          <p:nvPr/>
        </p:nvSpPr>
        <p:spPr bwMode="auto">
          <a:xfrm>
            <a:off x="5699125" y="5038725"/>
            <a:ext cx="1455738" cy="396875"/>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15 degrees</a:t>
            </a:r>
          </a:p>
        </p:txBody>
      </p:sp>
      <p:sp>
        <p:nvSpPr>
          <p:cNvPr id="24583" name="Text Box 9"/>
          <p:cNvSpPr txBox="1">
            <a:spLocks noChangeArrowheads="1"/>
          </p:cNvSpPr>
          <p:nvPr/>
        </p:nvSpPr>
        <p:spPr bwMode="auto">
          <a:xfrm>
            <a:off x="2286000" y="5665788"/>
            <a:ext cx="4575175" cy="396875"/>
          </a:xfrm>
          <a:prstGeom prst="rect">
            <a:avLst/>
          </a:prstGeom>
          <a:noFill/>
          <a:ln w="9525">
            <a:noFill/>
            <a:miter lim="800000"/>
            <a:headEnd/>
            <a:tailEnd/>
          </a:ln>
        </p:spPr>
        <p:txBody>
          <a:bodyPr wrap="none">
            <a:prstTxWarp prst="textNoShape">
              <a:avLst/>
            </a:prstTxWarp>
            <a:spAutoFit/>
          </a:bodyPr>
          <a:lstStyle/>
          <a:p>
            <a:r>
              <a:rPr lang="en-US" altLang="zh-TW">
                <a:solidFill>
                  <a:srgbClr val="FF0101"/>
                </a:solidFill>
                <a:ea typeface="新細明體" charset="-120"/>
                <a:cs typeface="新細明體" charset="-120"/>
              </a:rPr>
              <a:t>Note that each color represents 1 grain</a:t>
            </a:r>
          </a:p>
        </p:txBody>
      </p:sp>
      <p:pic>
        <p:nvPicPr>
          <p:cNvPr id="24584" name="Picture 10" descr="8"/>
          <p:cNvPicPr>
            <a:picLocks noChangeAspect="1" noChangeArrowheads="1"/>
          </p:cNvPicPr>
          <p:nvPr/>
        </p:nvPicPr>
        <p:blipFill>
          <a:blip r:embed="rId3"/>
          <a:srcRect/>
          <a:stretch>
            <a:fillRect/>
          </a:stretch>
        </p:blipFill>
        <p:spPr bwMode="auto">
          <a:xfrm>
            <a:off x="1258888" y="2070100"/>
            <a:ext cx="2765425" cy="2859088"/>
          </a:xfrm>
          <a:prstGeom prst="rect">
            <a:avLst/>
          </a:prstGeom>
          <a:noFill/>
          <a:ln w="9525">
            <a:noFill/>
            <a:miter lim="800000"/>
            <a:headEnd/>
            <a:tailEnd/>
          </a:ln>
        </p:spPr>
      </p:pic>
      <p:pic>
        <p:nvPicPr>
          <p:cNvPr id="24585" name="Picture 11" descr="9"/>
          <p:cNvPicPr>
            <a:picLocks noChangeAspect="1" noChangeArrowheads="1"/>
          </p:cNvPicPr>
          <p:nvPr/>
        </p:nvPicPr>
        <p:blipFill>
          <a:blip r:embed="rId4"/>
          <a:srcRect/>
          <a:stretch>
            <a:fillRect/>
          </a:stretch>
        </p:blipFill>
        <p:spPr bwMode="auto">
          <a:xfrm>
            <a:off x="4919663" y="2073275"/>
            <a:ext cx="2754312" cy="28527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3736</TotalTime>
  <Words>7115</Words>
  <Application>Microsoft Macintosh PowerPoint</Application>
  <PresentationFormat>On-screen Show (4:3)</PresentationFormat>
  <Paragraphs>766</Paragraphs>
  <Slides>67</Slides>
  <Notes>34</Notes>
  <HiddenSlides>0</HiddenSlides>
  <MMClips>0</MMClips>
  <ScaleCrop>false</ScaleCrop>
  <HeadingPairs>
    <vt:vector size="6" baseType="variant">
      <vt:variant>
        <vt:lpstr>Theme</vt:lpstr>
      </vt:variant>
      <vt:variant>
        <vt:i4>1</vt:i4>
      </vt:variant>
      <vt:variant>
        <vt:lpstr>Embedded OLE Servers</vt:lpstr>
      </vt:variant>
      <vt:variant>
        <vt:i4>6</vt:i4>
      </vt:variant>
      <vt:variant>
        <vt:lpstr>Slide Titles</vt:lpstr>
      </vt:variant>
      <vt:variant>
        <vt:i4>67</vt:i4>
      </vt:variant>
    </vt:vector>
  </HeadingPairs>
  <TitlesOfParts>
    <vt:vector size="74" baseType="lpstr">
      <vt:lpstr>Blank Presentation</vt:lpstr>
      <vt:lpstr>Image</vt:lpstr>
      <vt:lpstr>Équation</vt:lpstr>
      <vt:lpstr>Equation</vt:lpstr>
      <vt:lpstr>Bitmap Image</vt:lpstr>
      <vt:lpstr>Document</vt:lpstr>
      <vt:lpstr>Picture Publisher Image</vt:lpstr>
      <vt:lpstr>PowerPoint Presentation</vt:lpstr>
      <vt:lpstr>Electron Back-Scatter Diffraction (EBSD/OIM)</vt:lpstr>
      <vt:lpstr>Overview</vt:lpstr>
      <vt:lpstr>Overview</vt:lpstr>
      <vt:lpstr>PowerPoint Presentation</vt:lpstr>
      <vt:lpstr>PowerPoint Presentation</vt:lpstr>
      <vt:lpstr>Navigating the menus</vt:lpstr>
      <vt:lpstr>Grain Definitions</vt:lpstr>
      <vt:lpstr>Grain Definitions</vt:lpstr>
      <vt:lpstr>Partitioning Datasets</vt:lpstr>
      <vt:lpstr>Data Cleanup</vt:lpstr>
      <vt:lpstr>Neighbor Correlation Example</vt:lpstr>
      <vt:lpstr>Definition of Orientation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Axis Alignment Issue for Hexagonal</vt:lpstr>
      <vt:lpstr>Hexagonal Materials: Diagram of Axes</vt:lpstr>
      <vt:lpstr>Euler Angles</vt:lpstr>
      <vt:lpstr>PowerPoint Presentation</vt:lpstr>
      <vt:lpstr>PowerPoint Presentation</vt:lpstr>
      <vt:lpstr>PowerPoint Presentation</vt:lpstr>
      <vt:lpstr>Notes on HKL Frames</vt:lpstr>
      <vt:lpstr>Orientation Distribution Functions</vt:lpstr>
      <vt:lpstr>Plotting Orientation Distributions</vt:lpstr>
      <vt:lpstr>Types of ODF/Pole Figure/ Inverse PF Plots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 of Misorientation</vt:lpstr>
      <vt:lpstr>Misorientation Distribution Functions</vt:lpstr>
      <vt:lpstr>Plotting MDFs</vt:lpstr>
      <vt:lpstr>Sections through Misorientation Space</vt:lpstr>
      <vt:lpstr>Charts</vt:lpstr>
      <vt:lpstr>PowerPoint Presentation</vt:lpstr>
      <vt:lpstr>PowerPoint Presentation</vt:lpstr>
      <vt:lpstr>GOS and GAM</vt:lpstr>
      <vt:lpstr>GOS and GAM</vt:lpstr>
      <vt:lpstr>Partitioned scan: threshold GOS = 3°</vt:lpstr>
      <vt:lpstr>As-deformed Fe-1%Si</vt:lpstr>
      <vt:lpstr>Orientation Spread, Fe-1%Si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Reconstructed Boundaries</vt:lpstr>
      <vt:lpstr>Geometrically Necessary Dislocations (GND)</vt:lpstr>
      <vt:lpstr>GND, contd.</vt:lpstr>
      <vt:lpstr>Nye tensor to GND content</vt:lpstr>
      <vt:lpstr>Disclination analysis</vt:lpstr>
      <vt:lpstr>Disclinations, analysis</vt:lpstr>
      <vt:lpstr>Disclinations, analysis, contd.</vt:lpstr>
    </vt:vector>
  </TitlesOfParts>
  <Company>CMU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Bassem El-Dasher</dc:creator>
  <cp:lastModifiedBy>Anthony Rollett</cp:lastModifiedBy>
  <cp:revision>155</cp:revision>
  <dcterms:created xsi:type="dcterms:W3CDTF">2011-11-16T22:52:10Z</dcterms:created>
  <dcterms:modified xsi:type="dcterms:W3CDTF">2016-03-31T01:05:26Z</dcterms:modified>
</cp:coreProperties>
</file>