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Microsoft_Equation1.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1.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2.bin" ContentType="application/vnd.openxmlformats-officedocument.oleObject"/>
  <Override PartName="/ppt/notesSlides/notesSlide25.xml" ContentType="application/vnd.openxmlformats-officedocument.presentationml.notesSlide+xml"/>
  <Override PartName="/ppt/embeddings/oleObject3.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4.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embeddings/oleObject7.bin" ContentType="application/vnd.openxmlformats-officedocument.oleObject"/>
  <Override PartName="/ppt/notesSlides/notesSlide42.xml" ContentType="application/vnd.openxmlformats-officedocument.presentationml.notesSlide+xml"/>
  <Override PartName="/ppt/notesSlides/notesSlide43.xml" ContentType="application/vnd.openxmlformats-officedocument.presentationml.notesSlide+xml"/>
  <Override PartName="/ppt/embeddings/oleObject8.bin" ContentType="application/vnd.openxmlformats-officedocument.oleObject"/>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48.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embeddings/oleObject14.bin" ContentType="application/vnd.openxmlformats-officedocument.oleObject"/>
  <Override PartName="/ppt/notesSlides/notesSlide65.xml" ContentType="application/vnd.openxmlformats-officedocument.presentationml.notesSlide+xml"/>
  <Override PartName="/ppt/embeddings/oleObject15.bin" ContentType="application/vnd.openxmlformats-officedocument.oleObject"/>
  <Override PartName="/ppt/notesSlides/notesSlide66.xml" ContentType="application/vnd.openxmlformats-officedocument.presentationml.notesSlide+xml"/>
  <Override PartName="/ppt/notesSlides/notesSlide67.xml" ContentType="application/vnd.openxmlformats-officedocument.presentationml.notesSlide+xml"/>
  <Override PartName="/ppt/embeddings/oleObject16.bin" ContentType="application/vnd.openxmlformats-officedocument.oleObject"/>
  <Override PartName="/ppt/notesSlides/notesSlide68.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notesSlides/notesSlide69.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notesSlides/notesSlide70.xml" ContentType="application/vnd.openxmlformats-officedocument.presentationml.notesSlide+xml"/>
  <Override PartName="/ppt/embeddings/oleObject21.bin" ContentType="application/vnd.openxmlformats-officedocument.oleObject"/>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notesSlides/notesSlide89.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notesSlides/notesSlide90.xml" ContentType="application/vnd.openxmlformats-officedocument.presentationml.notesSlide+xml"/>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notesSlides/notesSlide91.xml" ContentType="application/vnd.openxmlformats-officedocument.presentationml.notesSlide+xml"/>
  <Override PartName="/ppt/embeddings/oleObject41.bin" ContentType="application/vnd.openxmlformats-officedocument.oleObject"/>
  <Override PartName="/ppt/notesSlides/notesSlide92.xml" ContentType="application/vnd.openxmlformats-officedocument.presentationml.notesSlide+xml"/>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13"/>
  </p:notesMasterIdLst>
  <p:handoutMasterIdLst>
    <p:handoutMasterId r:id="rId114"/>
  </p:handoutMasterIdLst>
  <p:sldIdLst>
    <p:sldId id="256" r:id="rId2"/>
    <p:sldId id="360" r:id="rId3"/>
    <p:sldId id="264" r:id="rId4"/>
    <p:sldId id="271" r:id="rId5"/>
    <p:sldId id="298" r:id="rId6"/>
    <p:sldId id="299" r:id="rId7"/>
    <p:sldId id="257" r:id="rId8"/>
    <p:sldId id="359" r:id="rId9"/>
    <p:sldId id="354" r:id="rId10"/>
    <p:sldId id="265" r:id="rId11"/>
    <p:sldId id="364" r:id="rId12"/>
    <p:sldId id="326" r:id="rId13"/>
    <p:sldId id="267" r:id="rId14"/>
    <p:sldId id="268" r:id="rId15"/>
    <p:sldId id="273" r:id="rId16"/>
    <p:sldId id="266" r:id="rId17"/>
    <p:sldId id="269" r:id="rId18"/>
    <p:sldId id="270" r:id="rId19"/>
    <p:sldId id="274" r:id="rId20"/>
    <p:sldId id="312" r:id="rId21"/>
    <p:sldId id="313" r:id="rId22"/>
    <p:sldId id="301" r:id="rId23"/>
    <p:sldId id="302" r:id="rId24"/>
    <p:sldId id="303" r:id="rId25"/>
    <p:sldId id="353" r:id="rId26"/>
    <p:sldId id="330" r:id="rId27"/>
    <p:sldId id="365" r:id="rId28"/>
    <p:sldId id="279" r:id="rId29"/>
    <p:sldId id="280" r:id="rId30"/>
    <p:sldId id="346" r:id="rId31"/>
    <p:sldId id="347" r:id="rId32"/>
    <p:sldId id="281" r:id="rId33"/>
    <p:sldId id="349" r:id="rId34"/>
    <p:sldId id="366" r:id="rId35"/>
    <p:sldId id="363" r:id="rId36"/>
    <p:sldId id="275" r:id="rId37"/>
    <p:sldId id="277" r:id="rId38"/>
    <p:sldId id="278" r:id="rId39"/>
    <p:sldId id="276" r:id="rId40"/>
    <p:sldId id="315" r:id="rId41"/>
    <p:sldId id="282" r:id="rId42"/>
    <p:sldId id="283" r:id="rId43"/>
    <p:sldId id="284" r:id="rId44"/>
    <p:sldId id="348" r:id="rId45"/>
    <p:sldId id="285" r:id="rId46"/>
    <p:sldId id="286" r:id="rId47"/>
    <p:sldId id="352" r:id="rId48"/>
    <p:sldId id="374" r:id="rId49"/>
    <p:sldId id="375" r:id="rId50"/>
    <p:sldId id="389" r:id="rId51"/>
    <p:sldId id="373" r:id="rId52"/>
    <p:sldId id="369" r:id="rId53"/>
    <p:sldId id="370" r:id="rId54"/>
    <p:sldId id="371" r:id="rId55"/>
    <p:sldId id="372" r:id="rId56"/>
    <p:sldId id="407" r:id="rId57"/>
    <p:sldId id="410" r:id="rId58"/>
    <p:sldId id="411" r:id="rId59"/>
    <p:sldId id="367" r:id="rId60"/>
    <p:sldId id="287" r:id="rId61"/>
    <p:sldId id="293" r:id="rId62"/>
    <p:sldId id="362" r:id="rId63"/>
    <p:sldId id="386" r:id="rId64"/>
    <p:sldId id="336" r:id="rId65"/>
    <p:sldId id="291" r:id="rId66"/>
    <p:sldId id="294" r:id="rId67"/>
    <p:sldId id="350" r:id="rId68"/>
    <p:sldId id="292" r:id="rId69"/>
    <p:sldId id="387" r:id="rId70"/>
    <p:sldId id="388" r:id="rId71"/>
    <p:sldId id="295" r:id="rId72"/>
    <p:sldId id="296" r:id="rId73"/>
    <p:sldId id="297" r:id="rId74"/>
    <p:sldId id="304" r:id="rId75"/>
    <p:sldId id="305" r:id="rId76"/>
    <p:sldId id="306" r:id="rId77"/>
    <p:sldId id="307" r:id="rId78"/>
    <p:sldId id="376" r:id="rId79"/>
    <p:sldId id="377" r:id="rId80"/>
    <p:sldId id="379" r:id="rId81"/>
    <p:sldId id="378" r:id="rId82"/>
    <p:sldId id="385" r:id="rId83"/>
    <p:sldId id="380" r:id="rId84"/>
    <p:sldId id="381" r:id="rId85"/>
    <p:sldId id="382" r:id="rId86"/>
    <p:sldId id="383" r:id="rId87"/>
    <p:sldId id="384" r:id="rId88"/>
    <p:sldId id="361" r:id="rId89"/>
    <p:sldId id="288" r:id="rId90"/>
    <p:sldId id="289" r:id="rId91"/>
    <p:sldId id="335" r:id="rId92"/>
    <p:sldId id="412" r:id="rId93"/>
    <p:sldId id="355" r:id="rId94"/>
    <p:sldId id="356" r:id="rId95"/>
    <p:sldId id="357" r:id="rId96"/>
    <p:sldId id="358" r:id="rId97"/>
    <p:sldId id="390" r:id="rId98"/>
    <p:sldId id="391" r:id="rId99"/>
    <p:sldId id="392" r:id="rId100"/>
    <p:sldId id="393" r:id="rId101"/>
    <p:sldId id="394" r:id="rId102"/>
    <p:sldId id="395" r:id="rId103"/>
    <p:sldId id="396" r:id="rId104"/>
    <p:sldId id="397" r:id="rId105"/>
    <p:sldId id="398" r:id="rId106"/>
    <p:sldId id="399" r:id="rId107"/>
    <p:sldId id="400" r:id="rId108"/>
    <p:sldId id="401" r:id="rId109"/>
    <p:sldId id="402" r:id="rId110"/>
    <p:sldId id="403" r:id="rId111"/>
    <p:sldId id="404" r:id="rId11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296"/>
    <a:srgbClr val="FDFFC3"/>
    <a:srgbClr val="FF00FF"/>
    <a:srgbClr val="008385"/>
    <a:srgbClr val="580020"/>
    <a:srgbClr val="187534"/>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858" autoAdjust="0"/>
  </p:normalViewPr>
  <p:slideViewPr>
    <p:cSldViewPr>
      <p:cViewPr>
        <p:scale>
          <a:sx n="150" d="100"/>
          <a:sy n="150" d="100"/>
        </p:scale>
        <p:origin x="-2192" y="-12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7664"/>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notesMaster" Target="notesMasters/notesMaster1.xml"/><Relationship Id="rId114" Type="http://schemas.openxmlformats.org/officeDocument/2006/relationships/handoutMaster" Target="handoutMasters/handout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5.emf"/><Relationship Id="rId2" Type="http://schemas.openxmlformats.org/officeDocument/2006/relationships/image" Target="../media/image5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7.emf"/><Relationship Id="rId2" Type="http://schemas.openxmlformats.org/officeDocument/2006/relationships/image" Target="../media/image5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7.emf"/><Relationship Id="rId5" Type="http://schemas.openxmlformats.org/officeDocument/2006/relationships/image" Target="../media/image88.emf"/><Relationship Id="rId6" Type="http://schemas.openxmlformats.org/officeDocument/2006/relationships/image" Target="../media/image89.emf"/><Relationship Id="rId1" Type="http://schemas.openxmlformats.org/officeDocument/2006/relationships/image" Target="../media/image84.emf"/><Relationship Id="rId2" Type="http://schemas.openxmlformats.org/officeDocument/2006/relationships/image" Target="../media/image8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0.emf"/><Relationship Id="rId2" Type="http://schemas.openxmlformats.org/officeDocument/2006/relationships/image" Target="../media/image91.emf"/><Relationship Id="rId3" Type="http://schemas.openxmlformats.org/officeDocument/2006/relationships/image" Target="../media/image9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9.emf"/><Relationship Id="rId5" Type="http://schemas.openxmlformats.org/officeDocument/2006/relationships/image" Target="../media/image100.emf"/><Relationship Id="rId6" Type="http://schemas.openxmlformats.org/officeDocument/2006/relationships/image" Target="../media/image101.emf"/><Relationship Id="rId7" Type="http://schemas.openxmlformats.org/officeDocument/2006/relationships/image" Target="../media/image102.emf"/><Relationship Id="rId8" Type="http://schemas.openxmlformats.org/officeDocument/2006/relationships/image" Target="../media/image103.emf"/><Relationship Id="rId1" Type="http://schemas.openxmlformats.org/officeDocument/2006/relationships/image" Target="../media/image96.emf"/><Relationship Id="rId2" Type="http://schemas.openxmlformats.org/officeDocument/2006/relationships/image" Target="../media/image9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15.emf"/><Relationship Id="rId4" Type="http://schemas.openxmlformats.org/officeDocument/2006/relationships/image" Target="../media/image116.emf"/><Relationship Id="rId5" Type="http://schemas.openxmlformats.org/officeDocument/2006/relationships/image" Target="../media/image117.emf"/><Relationship Id="rId1" Type="http://schemas.openxmlformats.org/officeDocument/2006/relationships/image" Target="../media/image113.emf"/><Relationship Id="rId2" Type="http://schemas.openxmlformats.org/officeDocument/2006/relationships/image" Target="../media/image11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8.emf"/><Relationship Id="rId2" Type="http://schemas.openxmlformats.org/officeDocument/2006/relationships/image" Target="../media/image119.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25.emf"/><Relationship Id="rId4" Type="http://schemas.openxmlformats.org/officeDocument/2006/relationships/image" Target="../media/image126.emf"/><Relationship Id="rId5" Type="http://schemas.openxmlformats.org/officeDocument/2006/relationships/image" Target="../media/image127.emf"/><Relationship Id="rId1" Type="http://schemas.openxmlformats.org/officeDocument/2006/relationships/image" Target="../media/image123.emf"/><Relationship Id="rId2" Type="http://schemas.openxmlformats.org/officeDocument/2006/relationships/image" Target="../media/image12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8.emf"/><Relationship Id="rId2" Type="http://schemas.openxmlformats.org/officeDocument/2006/relationships/image" Target="../media/image1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emf"/><Relationship Id="rId2" Type="http://schemas.openxmlformats.org/officeDocument/2006/relationships/image" Target="../media/image25.emf"/><Relationship Id="rId3"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Calibri"/>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E596CA-F1A4-DF4D-A052-74B299BCC2C2}" type="datetimeFigureOut">
              <a:rPr lang="en-US" smtClean="0">
                <a:latin typeface="Calibri"/>
              </a:rPr>
              <a:t>3/24/16</a:t>
            </a:fld>
            <a:endParaRPr lang="en-US" dirty="0">
              <a:latin typeface="Calibri"/>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Calibri"/>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CE56F7-D1A0-4D46-880C-00121CF11654}" type="slidenum">
              <a:rPr lang="en-US" smtClean="0">
                <a:latin typeface="Calibri"/>
              </a:rPr>
              <a:t>‹#›</a:t>
            </a:fld>
            <a:endParaRPr lang="en-US" dirty="0">
              <a:latin typeface="Calibri"/>
            </a:endParaRPr>
          </a:p>
        </p:txBody>
      </p:sp>
    </p:spTree>
    <p:extLst>
      <p:ext uri="{BB962C8B-B14F-4D97-AF65-F5344CB8AC3E}">
        <p14:creationId xmlns:p14="http://schemas.microsoft.com/office/powerpoint/2010/main" val="25823491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Times" charset="0"/>
              </a:defRPr>
            </a:lvl1pPr>
          </a:lstStyle>
          <a:p>
            <a:pPr>
              <a:defRPr/>
            </a:pPr>
            <a:fld id="{0D1EDB14-3F77-3846-A6E0-1D6FDF6D076D}" type="slidenum">
              <a:rPr lang="en-US"/>
              <a:pPr>
                <a:defRPr/>
              </a:pPr>
              <a:t>‹#›</a:t>
            </a:fld>
            <a:endParaRPr lang="en-US"/>
          </a:p>
        </p:txBody>
      </p:sp>
    </p:spTree>
    <p:extLst>
      <p:ext uri="{BB962C8B-B14F-4D97-AF65-F5344CB8AC3E}">
        <p14:creationId xmlns:p14="http://schemas.microsoft.com/office/powerpoint/2010/main" val="286187611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A4E3573-AD48-B74D-B0A2-1642F95B8FDB}" type="slidenum">
              <a:rPr lang="en-US" sz="1200">
                <a:latin typeface="Times" charset="0"/>
              </a:rPr>
              <a:pPr/>
              <a:t>1</a:t>
            </a:fld>
            <a:endParaRPr lang="en-US" sz="1200">
              <a:latin typeface="Times"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6956B61-AFBB-DE42-B431-5777106EC82A}" type="slidenum">
              <a:rPr lang="en-US" sz="1200">
                <a:latin typeface="Times" charset="0"/>
              </a:rPr>
              <a:pPr/>
              <a:t>10</a:t>
            </a:fld>
            <a:endParaRPr lang="en-US" sz="1200">
              <a:latin typeface="Times"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24DAC88-2ACA-0845-AE8D-A66E457F0C68}" type="slidenum">
              <a:rPr lang="en-US" sz="1200">
                <a:latin typeface="Times" charset="0"/>
              </a:rPr>
              <a:pPr/>
              <a:t>11</a:t>
            </a:fld>
            <a:endParaRPr lang="en-US" sz="1200">
              <a:latin typeface="Times"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7AC8351-102A-E742-8023-F90CB55937DF}" type="slidenum">
              <a:rPr lang="en-US" sz="1200">
                <a:latin typeface="Times" charset="0"/>
              </a:rPr>
              <a:pPr/>
              <a:t>12</a:t>
            </a:fld>
            <a:endParaRPr lang="en-US" sz="1200">
              <a:latin typeface="Times"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F4C508A-06E2-D945-BCA1-26BA5BE7AB01}" type="slidenum">
              <a:rPr lang="en-US" sz="1200">
                <a:latin typeface="Times" charset="0"/>
              </a:rPr>
              <a:pPr/>
              <a:t>13</a:t>
            </a:fld>
            <a:endParaRPr lang="en-US" sz="1200">
              <a:latin typeface="Times"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594C646-DB80-6F46-A8B9-9D9EC58E1722}" type="slidenum">
              <a:rPr lang="en-US" sz="1200">
                <a:latin typeface="Times" charset="0"/>
              </a:rPr>
              <a:pPr/>
              <a:t>14</a:t>
            </a:fld>
            <a:endParaRPr lang="en-US" sz="1200">
              <a:latin typeface="Times"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609101D-0EB4-F74F-A7FD-3FB8B98E20A1}" type="slidenum">
              <a:rPr lang="en-US" sz="1200">
                <a:latin typeface="Times" charset="0"/>
              </a:rPr>
              <a:pPr/>
              <a:t>15</a:t>
            </a:fld>
            <a:endParaRPr lang="en-US" sz="1200">
              <a:latin typeface="Times"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2D74BAF-9654-D34B-A4E4-00A21D94B543}" type="slidenum">
              <a:rPr lang="en-US" sz="1200">
                <a:latin typeface="Times" charset="0"/>
              </a:rPr>
              <a:pPr/>
              <a:t>16</a:t>
            </a:fld>
            <a:endParaRPr lang="en-US" sz="1200">
              <a:latin typeface="Times"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CDC29EB-1A16-ED49-B62F-BFB98CBEDE7D}" type="slidenum">
              <a:rPr lang="en-US" sz="1200">
                <a:latin typeface="Times" charset="0"/>
              </a:rPr>
              <a:pPr/>
              <a:t>17</a:t>
            </a:fld>
            <a:endParaRPr lang="en-US" sz="1200">
              <a:latin typeface="Times"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BE8D0E7-642C-4B40-83E6-A568369D929C}" type="slidenum">
              <a:rPr lang="en-US" sz="1200">
                <a:latin typeface="Times" charset="0"/>
              </a:rPr>
              <a:pPr/>
              <a:t>18</a:t>
            </a:fld>
            <a:endParaRPr lang="en-US" sz="1200">
              <a:latin typeface="Times"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36E78AC-BA07-4F4E-9D56-237DF0F39D1E}" type="slidenum">
              <a:rPr lang="en-US" sz="1200">
                <a:latin typeface="Times" charset="0"/>
              </a:rPr>
              <a:pPr/>
              <a:t>19</a:t>
            </a:fld>
            <a:endParaRPr lang="en-US" sz="1200">
              <a:latin typeface="Times"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4BFAEE2-6103-B94C-A765-2305A7E1886E}" type="slidenum">
              <a:rPr lang="en-US" sz="1200">
                <a:latin typeface="Times" charset="0"/>
              </a:rPr>
              <a:pPr/>
              <a:t>2</a:t>
            </a:fld>
            <a:endParaRPr lang="en-US" sz="1200">
              <a:latin typeface="Times"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DA5F6E5-5E4D-F346-BFF1-FBD8A9480271}" type="slidenum">
              <a:rPr lang="en-US" sz="1200">
                <a:latin typeface="Times" charset="0"/>
              </a:rPr>
              <a:pPr/>
              <a:t>20</a:t>
            </a:fld>
            <a:endParaRPr lang="en-US" sz="1200">
              <a:latin typeface="Times"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8165729-FE2F-DF46-8878-D7B15E71954A}" type="slidenum">
              <a:rPr lang="en-US" sz="1200">
                <a:latin typeface="Times" charset="0"/>
              </a:rPr>
              <a:pPr/>
              <a:t>21</a:t>
            </a:fld>
            <a:endParaRPr lang="en-US" sz="1200">
              <a:latin typeface="Times"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832D490-F313-B64F-A577-0AADB8E1946A}" type="slidenum">
              <a:rPr lang="en-US" sz="1200">
                <a:latin typeface="Times" charset="0"/>
              </a:rPr>
              <a:pPr/>
              <a:t>22</a:t>
            </a:fld>
            <a:endParaRPr lang="en-US" sz="1200">
              <a:latin typeface="Times"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42418EC-958C-2446-937F-FAE148B6EE4D}" type="slidenum">
              <a:rPr lang="en-US" sz="1200">
                <a:latin typeface="Times" charset="0"/>
              </a:rPr>
              <a:pPr/>
              <a:t>23</a:t>
            </a:fld>
            <a:endParaRPr lang="en-US" sz="1200">
              <a:latin typeface="Times"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9D19244-107A-9442-AC35-BE1991C0A139}" type="slidenum">
              <a:rPr lang="en-US" sz="1200">
                <a:latin typeface="Times" charset="0"/>
              </a:rPr>
              <a:pPr/>
              <a:t>24</a:t>
            </a:fld>
            <a:endParaRPr lang="en-US" sz="1200">
              <a:latin typeface="Times"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4922069-79D5-5A4E-A826-1C22DAF0A8D2}" type="slidenum">
              <a:rPr lang="en-US" sz="1200">
                <a:latin typeface="Times" charset="0"/>
              </a:rPr>
              <a:pPr/>
              <a:t>25</a:t>
            </a:fld>
            <a:endParaRPr lang="en-US" sz="120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88E92EC-F059-8340-801F-E77380B05394}" type="slidenum">
              <a:rPr lang="en-US" sz="1200">
                <a:latin typeface="Times" charset="0"/>
              </a:rPr>
              <a:pPr/>
              <a:t>26</a:t>
            </a:fld>
            <a:endParaRPr lang="en-US" sz="1200">
              <a:latin typeface="Times"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3B07D94-9E3B-9249-B1FC-56E7D2F0CC3E}" type="slidenum">
              <a:rPr lang="en-US" sz="1200">
                <a:latin typeface="Times" charset="0"/>
              </a:rPr>
              <a:pPr/>
              <a:t>27</a:t>
            </a:fld>
            <a:endParaRPr lang="en-US" sz="1200">
              <a:latin typeface="Times"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189B3F1-502F-CC43-BBE0-8D5CD567192E}" type="slidenum">
              <a:rPr lang="en-US" sz="1200">
                <a:latin typeface="Times" charset="0"/>
              </a:rPr>
              <a:pPr/>
              <a:t>28</a:t>
            </a:fld>
            <a:endParaRPr lang="en-US" sz="1200">
              <a:latin typeface="Times"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9835E75-8C29-D443-99F0-F78AF2AD3757}" type="slidenum">
              <a:rPr lang="en-US" sz="1200">
                <a:latin typeface="Times" charset="0"/>
              </a:rPr>
              <a:pPr/>
              <a:t>29</a:t>
            </a:fld>
            <a:endParaRPr lang="en-US" sz="1200">
              <a:latin typeface="Times" charset="0"/>
            </a:endParaRPr>
          </a:p>
        </p:txBody>
      </p:sp>
      <p:sp>
        <p:nvSpPr>
          <p:cNvPr id="72706" name="Rectangle 1026"/>
          <p:cNvSpPr>
            <a:spLocks noGrp="1" noRot="1" noChangeAspect="1" noChangeArrowheads="1" noTextEdit="1"/>
          </p:cNvSpPr>
          <p:nvPr>
            <p:ph type="sldImg"/>
          </p:nvPr>
        </p:nvSpPr>
        <p:spPr>
          <a:ln/>
        </p:spPr>
      </p:sp>
      <p:sp>
        <p:nvSpPr>
          <p:cNvPr id="7270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223B0C0-0A5A-774F-AE69-A6225426DECA}" type="slidenum">
              <a:rPr lang="en-US" sz="1200">
                <a:latin typeface="Times" charset="0"/>
              </a:rPr>
              <a:pPr/>
              <a:t>3</a:t>
            </a:fld>
            <a:endParaRPr lang="en-US" sz="1200">
              <a:latin typeface="Times"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8524B17-438D-C24F-B9F3-774972391B78}" type="slidenum">
              <a:rPr lang="en-US" sz="1200">
                <a:latin typeface="Times" charset="0"/>
              </a:rPr>
              <a:pPr/>
              <a:t>30</a:t>
            </a:fld>
            <a:endParaRPr lang="en-US" sz="1200">
              <a:latin typeface="Times" charset="0"/>
            </a:endParaRPr>
          </a:p>
        </p:txBody>
      </p:sp>
      <p:sp>
        <p:nvSpPr>
          <p:cNvPr id="74754" name="Rectangle 1026"/>
          <p:cNvSpPr>
            <a:spLocks noGrp="1" noRot="1" noChangeAspect="1" noChangeArrowheads="1" noTextEdit="1"/>
          </p:cNvSpPr>
          <p:nvPr>
            <p:ph type="sldImg"/>
          </p:nvPr>
        </p:nvSpPr>
        <p:spPr>
          <a:ln/>
        </p:spPr>
      </p:sp>
      <p:sp>
        <p:nvSpPr>
          <p:cNvPr id="7475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602C958-28C1-A541-B7A8-DB727C7564B0}" type="slidenum">
              <a:rPr lang="en-US" sz="1200">
                <a:latin typeface="Times" charset="0"/>
              </a:rPr>
              <a:pPr/>
              <a:t>31</a:t>
            </a:fld>
            <a:endParaRPr lang="en-US" sz="1200">
              <a:latin typeface="Times" charset="0"/>
            </a:endParaRPr>
          </a:p>
        </p:txBody>
      </p:sp>
      <p:sp>
        <p:nvSpPr>
          <p:cNvPr id="76802" name="Rectangle 1026"/>
          <p:cNvSpPr>
            <a:spLocks noGrp="1" noRot="1" noChangeAspect="1" noChangeArrowheads="1" noTextEdit="1"/>
          </p:cNvSpPr>
          <p:nvPr>
            <p:ph type="sldImg"/>
          </p:nvPr>
        </p:nvSpPr>
        <p:spPr>
          <a:ln/>
        </p:spPr>
      </p:sp>
      <p:sp>
        <p:nvSpPr>
          <p:cNvPr id="768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2509A01-5AE4-BD42-A914-BCDF776D1215}" type="slidenum">
              <a:rPr lang="en-US" sz="1200">
                <a:latin typeface="Times" charset="0"/>
              </a:rPr>
              <a:pPr/>
              <a:t>32</a:t>
            </a:fld>
            <a:endParaRPr lang="en-US" sz="1200">
              <a:latin typeface="Times" charset="0"/>
            </a:endParaRPr>
          </a:p>
        </p:txBody>
      </p:sp>
      <p:sp>
        <p:nvSpPr>
          <p:cNvPr id="78850" name="Rectangle 1026"/>
          <p:cNvSpPr>
            <a:spLocks noGrp="1" noRot="1" noChangeAspect="1" noChangeArrowheads="1" noTextEdit="1"/>
          </p:cNvSpPr>
          <p:nvPr>
            <p:ph type="sldImg"/>
          </p:nvPr>
        </p:nvSpPr>
        <p:spPr>
          <a:ln/>
        </p:spPr>
      </p:sp>
      <p:sp>
        <p:nvSpPr>
          <p:cNvPr id="7885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4BF05D0-2A83-CE41-8ECB-8A34E648DDEE}" type="slidenum">
              <a:rPr lang="en-US" sz="1200">
                <a:latin typeface="Times" charset="0"/>
              </a:rPr>
              <a:pPr/>
              <a:t>33</a:t>
            </a:fld>
            <a:endParaRPr lang="en-US" sz="1200">
              <a:latin typeface="Times" charset="0"/>
            </a:endParaRPr>
          </a:p>
        </p:txBody>
      </p:sp>
      <p:sp>
        <p:nvSpPr>
          <p:cNvPr id="80898" name="Rectangle 1026"/>
          <p:cNvSpPr>
            <a:spLocks noGrp="1" noRot="1" noChangeAspect="1" noChangeArrowheads="1" noTextEdit="1"/>
          </p:cNvSpPr>
          <p:nvPr>
            <p:ph type="sldImg"/>
          </p:nvPr>
        </p:nvSpPr>
        <p:spPr>
          <a:ln/>
        </p:spPr>
      </p:sp>
      <p:sp>
        <p:nvSpPr>
          <p:cNvPr id="808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30EFF2A-014F-604F-A87F-13DE7C757EB5}" type="slidenum">
              <a:rPr lang="en-US" sz="1200">
                <a:latin typeface="Times" charset="0"/>
              </a:rPr>
              <a:pPr/>
              <a:t>34</a:t>
            </a:fld>
            <a:endParaRPr lang="en-US" sz="1200">
              <a:latin typeface="Times" charset="0"/>
            </a:endParaRPr>
          </a:p>
        </p:txBody>
      </p:sp>
      <p:sp>
        <p:nvSpPr>
          <p:cNvPr id="82946" name="Rectangle 1026"/>
          <p:cNvSpPr>
            <a:spLocks noGrp="1" noRot="1" noChangeAspect="1" noChangeArrowheads="1" noTextEdit="1"/>
          </p:cNvSpPr>
          <p:nvPr>
            <p:ph type="sldImg"/>
          </p:nvPr>
        </p:nvSpPr>
        <p:spPr>
          <a:ln/>
        </p:spPr>
      </p:sp>
      <p:sp>
        <p:nvSpPr>
          <p:cNvPr id="8294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DAB5B9B-21E9-D04A-A9B8-E55A2349436B}" type="slidenum">
              <a:rPr lang="en-US" sz="1200">
                <a:latin typeface="Times" charset="0"/>
              </a:rPr>
              <a:pPr/>
              <a:t>35</a:t>
            </a:fld>
            <a:endParaRPr lang="en-US" sz="1200">
              <a:latin typeface="Times" charset="0"/>
            </a:endParaRPr>
          </a:p>
        </p:txBody>
      </p:sp>
      <p:sp>
        <p:nvSpPr>
          <p:cNvPr id="84994" name="Rectangle 1026"/>
          <p:cNvSpPr>
            <a:spLocks noGrp="1" noRot="1" noChangeAspect="1" noChangeArrowheads="1" noTextEdit="1"/>
          </p:cNvSpPr>
          <p:nvPr>
            <p:ph type="sldImg"/>
          </p:nvPr>
        </p:nvSpPr>
        <p:spPr>
          <a:ln/>
        </p:spPr>
      </p:sp>
      <p:sp>
        <p:nvSpPr>
          <p:cNvPr id="8499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363239A-30E5-7D46-8F78-B61F2320D801}" type="slidenum">
              <a:rPr lang="en-US" sz="1200">
                <a:latin typeface="Times" charset="0"/>
              </a:rPr>
              <a:pPr/>
              <a:t>36</a:t>
            </a:fld>
            <a:endParaRPr lang="en-US" sz="1200">
              <a:latin typeface="Times" charset="0"/>
            </a:endParaRPr>
          </a:p>
        </p:txBody>
      </p:sp>
      <p:sp>
        <p:nvSpPr>
          <p:cNvPr id="87042" name="Rectangle 1026"/>
          <p:cNvSpPr>
            <a:spLocks noGrp="1" noRot="1" noChangeAspect="1" noChangeArrowheads="1" noTextEdit="1"/>
          </p:cNvSpPr>
          <p:nvPr>
            <p:ph type="sldImg"/>
          </p:nvPr>
        </p:nvSpPr>
        <p:spPr>
          <a:ln/>
        </p:spPr>
      </p:sp>
      <p:sp>
        <p:nvSpPr>
          <p:cNvPr id="8704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A320495-C26F-D74A-B907-F72A966DE82B}" type="slidenum">
              <a:rPr lang="en-US" sz="1200">
                <a:latin typeface="Times" charset="0"/>
              </a:rPr>
              <a:pPr/>
              <a:t>37</a:t>
            </a:fld>
            <a:endParaRPr lang="en-US" sz="1200">
              <a:latin typeface="Times" charset="0"/>
            </a:endParaRPr>
          </a:p>
        </p:txBody>
      </p:sp>
      <p:sp>
        <p:nvSpPr>
          <p:cNvPr id="89090" name="Rectangle 1026"/>
          <p:cNvSpPr>
            <a:spLocks noGrp="1" noRot="1" noChangeAspect="1" noChangeArrowheads="1" noTextEdit="1"/>
          </p:cNvSpPr>
          <p:nvPr>
            <p:ph type="sldImg"/>
          </p:nvPr>
        </p:nvSpPr>
        <p:spPr>
          <a:ln/>
        </p:spPr>
      </p:sp>
      <p:sp>
        <p:nvSpPr>
          <p:cNvPr id="8909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97BB423-4C48-AF48-9595-049AC0A16E6C}" type="slidenum">
              <a:rPr lang="en-US" sz="1200">
                <a:latin typeface="Times" charset="0"/>
              </a:rPr>
              <a:pPr/>
              <a:t>38</a:t>
            </a:fld>
            <a:endParaRPr lang="en-US" sz="1200">
              <a:latin typeface="Times" charset="0"/>
            </a:endParaRPr>
          </a:p>
        </p:txBody>
      </p:sp>
      <p:sp>
        <p:nvSpPr>
          <p:cNvPr id="91138" name="Rectangle 1026"/>
          <p:cNvSpPr>
            <a:spLocks noGrp="1" noRot="1" noChangeAspect="1" noChangeArrowheads="1" noTextEdit="1"/>
          </p:cNvSpPr>
          <p:nvPr>
            <p:ph type="sldImg"/>
          </p:nvPr>
        </p:nvSpPr>
        <p:spPr>
          <a:ln/>
        </p:spPr>
      </p:sp>
      <p:sp>
        <p:nvSpPr>
          <p:cNvPr id="911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5631915-C985-284C-8311-5C977B9DDF0A}" type="slidenum">
              <a:rPr lang="en-US" sz="1200">
                <a:latin typeface="Times" charset="0"/>
              </a:rPr>
              <a:pPr/>
              <a:t>39</a:t>
            </a:fld>
            <a:endParaRPr lang="en-US" sz="1200">
              <a:latin typeface="Times" charset="0"/>
            </a:endParaRPr>
          </a:p>
        </p:txBody>
      </p:sp>
      <p:sp>
        <p:nvSpPr>
          <p:cNvPr id="93186" name="Rectangle 1026"/>
          <p:cNvSpPr>
            <a:spLocks noGrp="1" noRot="1" noChangeAspect="1" noChangeArrowheads="1" noTextEdit="1"/>
          </p:cNvSpPr>
          <p:nvPr>
            <p:ph type="sldImg"/>
          </p:nvPr>
        </p:nvSpPr>
        <p:spPr>
          <a:ln/>
        </p:spPr>
      </p:sp>
      <p:sp>
        <p:nvSpPr>
          <p:cNvPr id="9318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E787D8A-59CA-E346-8C67-9CB490349B0F}" type="slidenum">
              <a:rPr lang="en-US" sz="1200">
                <a:latin typeface="Times" charset="0"/>
              </a:rPr>
              <a:pPr/>
              <a:t>4</a:t>
            </a:fld>
            <a:endParaRPr lang="en-US" sz="1200">
              <a:latin typeface="Times"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8977250-B046-AF4E-ABD0-463300604B20}" type="slidenum">
              <a:rPr lang="en-US" sz="1200">
                <a:latin typeface="Times" charset="0"/>
              </a:rPr>
              <a:pPr/>
              <a:t>40</a:t>
            </a:fld>
            <a:endParaRPr lang="en-US" sz="1200">
              <a:latin typeface="Times" charset="0"/>
            </a:endParaRPr>
          </a:p>
        </p:txBody>
      </p:sp>
      <p:sp>
        <p:nvSpPr>
          <p:cNvPr id="95234" name="Rectangle 1026"/>
          <p:cNvSpPr>
            <a:spLocks noGrp="1" noRot="1" noChangeAspect="1" noChangeArrowheads="1" noTextEdit="1"/>
          </p:cNvSpPr>
          <p:nvPr>
            <p:ph type="sldImg"/>
          </p:nvPr>
        </p:nvSpPr>
        <p:spPr>
          <a:ln/>
        </p:spPr>
      </p:sp>
      <p:sp>
        <p:nvSpPr>
          <p:cNvPr id="9523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6A67A57-2486-EB49-87A7-845E00BD54D6}" type="slidenum">
              <a:rPr lang="en-US" sz="1200">
                <a:latin typeface="Times" charset="0"/>
              </a:rPr>
              <a:pPr/>
              <a:t>41</a:t>
            </a:fld>
            <a:endParaRPr lang="en-US" sz="1200">
              <a:latin typeface="Times" charset="0"/>
            </a:endParaRPr>
          </a:p>
        </p:txBody>
      </p:sp>
      <p:sp>
        <p:nvSpPr>
          <p:cNvPr id="97282" name="Rectangle 1026"/>
          <p:cNvSpPr>
            <a:spLocks noGrp="1" noRot="1" noChangeAspect="1" noChangeArrowheads="1" noTextEdit="1"/>
          </p:cNvSpPr>
          <p:nvPr>
            <p:ph type="sldImg"/>
          </p:nvPr>
        </p:nvSpPr>
        <p:spPr>
          <a:ln/>
        </p:spPr>
      </p:sp>
      <p:sp>
        <p:nvSpPr>
          <p:cNvPr id="9728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CA19418-9DF9-2D40-9103-A53C2B567A20}" type="slidenum">
              <a:rPr lang="en-US" sz="1200">
                <a:latin typeface="Times" charset="0"/>
              </a:rPr>
              <a:pPr/>
              <a:t>42</a:t>
            </a:fld>
            <a:endParaRPr lang="en-US" sz="1200">
              <a:latin typeface="Times" charset="0"/>
            </a:endParaRPr>
          </a:p>
        </p:txBody>
      </p:sp>
      <p:sp>
        <p:nvSpPr>
          <p:cNvPr id="99330" name="Rectangle 1026"/>
          <p:cNvSpPr>
            <a:spLocks noGrp="1" noRot="1" noChangeAspect="1" noChangeArrowheads="1" noTextEdit="1"/>
          </p:cNvSpPr>
          <p:nvPr>
            <p:ph type="sldImg"/>
          </p:nvPr>
        </p:nvSpPr>
        <p:spPr>
          <a:ln/>
        </p:spPr>
      </p:sp>
      <p:sp>
        <p:nvSpPr>
          <p:cNvPr id="9933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D206249-7C64-2B41-8423-D0131EA6181A}" type="slidenum">
              <a:rPr lang="en-US" sz="1200">
                <a:latin typeface="Times" charset="0"/>
              </a:rPr>
              <a:pPr/>
              <a:t>43</a:t>
            </a:fld>
            <a:endParaRPr lang="en-US" sz="1200">
              <a:latin typeface="Times" charset="0"/>
            </a:endParaRPr>
          </a:p>
        </p:txBody>
      </p:sp>
      <p:sp>
        <p:nvSpPr>
          <p:cNvPr id="101378" name="Rectangle 1026"/>
          <p:cNvSpPr>
            <a:spLocks noGrp="1" noRot="1" noChangeAspect="1" noChangeArrowheads="1" noTextEdit="1"/>
          </p:cNvSpPr>
          <p:nvPr>
            <p:ph type="sldImg"/>
          </p:nvPr>
        </p:nvSpPr>
        <p:spPr>
          <a:ln/>
        </p:spPr>
      </p:sp>
      <p:sp>
        <p:nvSpPr>
          <p:cNvPr id="10137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2D8A8CE-788F-1541-9575-D5F366021662}" type="slidenum">
              <a:rPr lang="en-US" sz="1200">
                <a:latin typeface="Times" charset="0"/>
              </a:rPr>
              <a:pPr/>
              <a:t>44</a:t>
            </a:fld>
            <a:endParaRPr lang="en-US" sz="1200">
              <a:latin typeface="Times" charset="0"/>
            </a:endParaRPr>
          </a:p>
        </p:txBody>
      </p:sp>
      <p:sp>
        <p:nvSpPr>
          <p:cNvPr id="103426" name="Rectangle 1026"/>
          <p:cNvSpPr>
            <a:spLocks noGrp="1" noRot="1" noChangeAspect="1" noChangeArrowheads="1" noTextEdit="1"/>
          </p:cNvSpPr>
          <p:nvPr>
            <p:ph type="sldImg"/>
          </p:nvPr>
        </p:nvSpPr>
        <p:spPr>
          <a:ln/>
        </p:spPr>
      </p:sp>
      <p:sp>
        <p:nvSpPr>
          <p:cNvPr id="10342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A04B46C-2C5B-DE41-AD5E-09DD09A34093}" type="slidenum">
              <a:rPr lang="en-US" sz="1200">
                <a:latin typeface="Times" charset="0"/>
              </a:rPr>
              <a:pPr/>
              <a:t>45</a:t>
            </a:fld>
            <a:endParaRPr lang="en-US" sz="1200">
              <a:latin typeface="Times" charset="0"/>
            </a:endParaRPr>
          </a:p>
        </p:txBody>
      </p:sp>
      <p:sp>
        <p:nvSpPr>
          <p:cNvPr id="105474" name="Rectangle 1026"/>
          <p:cNvSpPr>
            <a:spLocks noGrp="1" noRot="1" noChangeAspect="1" noChangeArrowheads="1" noTextEdit="1"/>
          </p:cNvSpPr>
          <p:nvPr>
            <p:ph type="sldImg"/>
          </p:nvPr>
        </p:nvSpPr>
        <p:spPr>
          <a:ln/>
        </p:spPr>
      </p:sp>
      <p:sp>
        <p:nvSpPr>
          <p:cNvPr id="1054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F4771E9-A416-0543-AD50-174825D3CEA5}" type="slidenum">
              <a:rPr lang="en-US" sz="1200">
                <a:latin typeface="Times" charset="0"/>
              </a:rPr>
              <a:pPr/>
              <a:t>46</a:t>
            </a:fld>
            <a:endParaRPr lang="en-US" sz="1200">
              <a:latin typeface="Times" charset="0"/>
            </a:endParaRPr>
          </a:p>
        </p:txBody>
      </p:sp>
      <p:sp>
        <p:nvSpPr>
          <p:cNvPr id="107522" name="Rectangle 1026"/>
          <p:cNvSpPr>
            <a:spLocks noGrp="1" noRot="1" noChangeAspect="1" noChangeArrowheads="1" noTextEdit="1"/>
          </p:cNvSpPr>
          <p:nvPr>
            <p:ph type="sldImg"/>
          </p:nvPr>
        </p:nvSpPr>
        <p:spPr>
          <a:ln/>
        </p:spPr>
      </p:sp>
      <p:sp>
        <p:nvSpPr>
          <p:cNvPr id="10752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B875144-ACE8-FA49-B72A-2BF970F3C384}" type="slidenum">
              <a:rPr lang="en-US" sz="1200">
                <a:latin typeface="Times" charset="0"/>
              </a:rPr>
              <a:pPr/>
              <a:t>47</a:t>
            </a:fld>
            <a:endParaRPr lang="en-US" sz="1200">
              <a:latin typeface="Times"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47D617F-3373-7045-8AE7-1D8015A039AF}" type="slidenum">
              <a:rPr lang="en-US" sz="1200">
                <a:latin typeface="Times" charset="0"/>
              </a:rPr>
              <a:pPr/>
              <a:t>48</a:t>
            </a:fld>
            <a:endParaRPr lang="en-US" sz="1200">
              <a:latin typeface="Times" charset="0"/>
            </a:endParaRPr>
          </a:p>
        </p:txBody>
      </p:sp>
      <p:sp>
        <p:nvSpPr>
          <p:cNvPr id="111618" name="Rectangle 1026"/>
          <p:cNvSpPr>
            <a:spLocks noGrp="1" noRot="1" noChangeAspect="1" noChangeArrowheads="1" noTextEdit="1"/>
          </p:cNvSpPr>
          <p:nvPr>
            <p:ph type="sldImg"/>
          </p:nvPr>
        </p:nvSpPr>
        <p:spPr>
          <a:ln/>
        </p:spPr>
      </p:sp>
      <p:sp>
        <p:nvSpPr>
          <p:cNvPr id="11161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74CAC0A-CF16-E84A-8F6E-D21A6EEC357A}" type="slidenum">
              <a:rPr lang="en-US" sz="1200">
                <a:latin typeface="Times" charset="0"/>
              </a:rPr>
              <a:pPr/>
              <a:t>51</a:t>
            </a:fld>
            <a:endParaRPr lang="en-US" sz="1200">
              <a:latin typeface="Times" charset="0"/>
            </a:endParaRPr>
          </a:p>
        </p:txBody>
      </p:sp>
      <p:sp>
        <p:nvSpPr>
          <p:cNvPr id="115714" name="Rectangle 1026"/>
          <p:cNvSpPr>
            <a:spLocks noGrp="1" noRot="1" noChangeAspect="1" noChangeArrowheads="1" noTextEdit="1"/>
          </p:cNvSpPr>
          <p:nvPr>
            <p:ph type="sldImg"/>
          </p:nvPr>
        </p:nvSpPr>
        <p:spPr>
          <a:ln/>
        </p:spPr>
      </p:sp>
      <p:sp>
        <p:nvSpPr>
          <p:cNvPr id="11571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B84966C-3B7D-4045-85DB-B4F71D663CE8}" type="slidenum">
              <a:rPr lang="en-US" sz="1200">
                <a:latin typeface="Times" charset="0"/>
              </a:rPr>
              <a:pPr/>
              <a:t>5</a:t>
            </a:fld>
            <a:endParaRPr lang="en-US" sz="1200">
              <a:latin typeface="Times"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45FCDCF-FE93-A548-9575-95BA9D63EBF4}" type="slidenum">
              <a:rPr lang="en-US" sz="1200">
                <a:latin typeface="Times" charset="0"/>
              </a:rPr>
              <a:pPr/>
              <a:t>52</a:t>
            </a:fld>
            <a:endParaRPr lang="en-US" sz="1200">
              <a:latin typeface="Times" charset="0"/>
            </a:endParaRPr>
          </a:p>
        </p:txBody>
      </p:sp>
      <p:sp>
        <p:nvSpPr>
          <p:cNvPr id="117762" name="Rectangle 1026"/>
          <p:cNvSpPr>
            <a:spLocks noGrp="1" noRot="1" noChangeAspect="1" noChangeArrowheads="1" noTextEdit="1"/>
          </p:cNvSpPr>
          <p:nvPr>
            <p:ph type="sldImg"/>
          </p:nvPr>
        </p:nvSpPr>
        <p:spPr>
          <a:ln/>
        </p:spPr>
      </p:sp>
      <p:sp>
        <p:nvSpPr>
          <p:cNvPr id="1177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BFE1468-493C-6546-8896-E0EA0BC9FEEF}" type="slidenum">
              <a:rPr lang="en-US" sz="1200">
                <a:latin typeface="Times" charset="0"/>
              </a:rPr>
              <a:pPr/>
              <a:t>53</a:t>
            </a:fld>
            <a:endParaRPr lang="en-US" sz="1200">
              <a:latin typeface="Times"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BCCB30C-ECD2-874B-BBC4-D19E48F26CFB}" type="slidenum">
              <a:rPr lang="en-US" sz="1200">
                <a:latin typeface="Times" charset="0"/>
              </a:rPr>
              <a:pPr/>
              <a:t>54</a:t>
            </a:fld>
            <a:endParaRPr lang="en-US" sz="1200">
              <a:latin typeface="Times"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35B15DE-40E3-C54D-B0C2-49F915F62FD0}" type="slidenum">
              <a:rPr lang="en-US" sz="1200">
                <a:latin typeface="Times" charset="0"/>
              </a:rPr>
              <a:pPr/>
              <a:t>55</a:t>
            </a:fld>
            <a:endParaRPr lang="en-US" sz="1200">
              <a:latin typeface="Times"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F1B797C-5F15-D14A-9052-5CDAA94278BF}" type="slidenum">
              <a:rPr lang="en-US" altLang="ja-JP" sz="1200">
                <a:latin typeface="Calibri" charset="0"/>
              </a:rPr>
              <a:pPr/>
              <a:t>58</a:t>
            </a:fld>
            <a:endParaRPr lang="en-US" altLang="ja-JP" sz="1200">
              <a:latin typeface="Calibri"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6ED9D50-A711-6641-9B82-383D6CAA0F09}" type="slidenum">
              <a:rPr lang="en-US" sz="1200">
                <a:latin typeface="Times" charset="0"/>
              </a:rPr>
              <a:pPr/>
              <a:t>59</a:t>
            </a:fld>
            <a:endParaRPr lang="en-US" sz="1200">
              <a:latin typeface="Times"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88BB387-EEA4-344F-A089-AA2A92F9A652}" type="slidenum">
              <a:rPr lang="en-US" sz="1200">
                <a:latin typeface="Times" charset="0"/>
              </a:rPr>
              <a:pPr/>
              <a:t>60</a:t>
            </a:fld>
            <a:endParaRPr lang="en-US" sz="1200">
              <a:latin typeface="Times"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21158B7-A731-9B43-9D92-44F7AC784DEC}" type="slidenum">
              <a:rPr lang="en-US" sz="1200">
                <a:latin typeface="Times" charset="0"/>
              </a:rPr>
              <a:pPr/>
              <a:t>61</a:t>
            </a:fld>
            <a:endParaRPr lang="en-US" sz="1200">
              <a:latin typeface="Times" charset="0"/>
            </a:endParaRPr>
          </a:p>
        </p:txBody>
      </p:sp>
      <p:sp>
        <p:nvSpPr>
          <p:cNvPr id="130050" name="Rectangle 1026"/>
          <p:cNvSpPr>
            <a:spLocks noGrp="1" noRot="1" noChangeAspect="1" noChangeArrowheads="1" noTextEdit="1"/>
          </p:cNvSpPr>
          <p:nvPr>
            <p:ph type="sldImg"/>
          </p:nvPr>
        </p:nvSpPr>
        <p:spPr>
          <a:ln/>
        </p:spPr>
      </p:sp>
      <p:sp>
        <p:nvSpPr>
          <p:cNvPr id="13005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B907C2E-AC89-5F4A-B81E-76EB3D44E46F}" type="slidenum">
              <a:rPr lang="en-US" sz="1200">
                <a:latin typeface="Times" charset="0"/>
              </a:rPr>
              <a:pPr/>
              <a:t>62</a:t>
            </a:fld>
            <a:endParaRPr lang="en-US" sz="1200">
              <a:latin typeface="Times" charset="0"/>
            </a:endParaRPr>
          </a:p>
        </p:txBody>
      </p:sp>
      <p:sp>
        <p:nvSpPr>
          <p:cNvPr id="132098" name="Rectangle 1026"/>
          <p:cNvSpPr>
            <a:spLocks noGrp="1" noRot="1" noChangeAspect="1" noChangeArrowheads="1" noTextEdit="1"/>
          </p:cNvSpPr>
          <p:nvPr>
            <p:ph type="sldImg"/>
          </p:nvPr>
        </p:nvSpPr>
        <p:spPr>
          <a:ln/>
        </p:spPr>
      </p:sp>
      <p:sp>
        <p:nvSpPr>
          <p:cNvPr id="1320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B09065C-F93B-874C-9196-4052817FC65B}" type="slidenum">
              <a:rPr lang="en-US" sz="1200">
                <a:latin typeface="Times" charset="0"/>
              </a:rPr>
              <a:pPr/>
              <a:t>64</a:t>
            </a:fld>
            <a:endParaRPr lang="en-US" sz="1200">
              <a:latin typeface="Times" charset="0"/>
            </a:endParaRPr>
          </a:p>
        </p:txBody>
      </p:sp>
      <p:sp>
        <p:nvSpPr>
          <p:cNvPr id="135170" name="Rectangle 1026"/>
          <p:cNvSpPr>
            <a:spLocks noGrp="1" noRot="1" noChangeAspect="1" noChangeArrowheads="1" noTextEdit="1"/>
          </p:cNvSpPr>
          <p:nvPr>
            <p:ph type="sldImg"/>
          </p:nvPr>
        </p:nvSpPr>
        <p:spPr>
          <a:ln/>
        </p:spPr>
      </p:sp>
      <p:sp>
        <p:nvSpPr>
          <p:cNvPr id="13517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7028D84-BCC8-3A42-BC5F-D16F017936B1}" type="slidenum">
              <a:rPr lang="en-US" sz="1200">
                <a:latin typeface="Times" charset="0"/>
              </a:rPr>
              <a:pPr/>
              <a:t>6</a:t>
            </a:fld>
            <a:endParaRPr lang="en-US" sz="1200">
              <a:latin typeface="Times"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7F013D5-1F29-C94B-88A3-9255D962A1EE}" type="slidenum">
              <a:rPr lang="en-US" sz="1200">
                <a:latin typeface="Times" charset="0"/>
              </a:rPr>
              <a:pPr/>
              <a:t>65</a:t>
            </a:fld>
            <a:endParaRPr lang="en-US" sz="1200">
              <a:latin typeface="Times"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7A61979-3727-134F-9467-F691113A86F4}" type="slidenum">
              <a:rPr lang="en-US" sz="1200">
                <a:latin typeface="Times" charset="0"/>
              </a:rPr>
              <a:pPr/>
              <a:t>66</a:t>
            </a:fld>
            <a:endParaRPr lang="en-US" sz="1200">
              <a:latin typeface="Times"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C2A8E07-9CBD-7B41-81EF-222CB4E6C25E}" type="slidenum">
              <a:rPr lang="en-US" sz="1200">
                <a:latin typeface="Times" charset="0"/>
              </a:rPr>
              <a:pPr/>
              <a:t>67</a:t>
            </a:fld>
            <a:endParaRPr lang="en-US" sz="1200">
              <a:latin typeface="Times"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6961D09-7ECC-DF4A-B91E-67C78A93977A}" type="slidenum">
              <a:rPr lang="en-US" sz="1200">
                <a:latin typeface="Times" charset="0"/>
              </a:rPr>
              <a:pPr/>
              <a:t>68</a:t>
            </a:fld>
            <a:endParaRPr lang="en-US" sz="1200">
              <a:latin typeface="Times"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3E640FF-776B-6D44-9D50-34641CB6F4BA}" type="slidenum">
              <a:rPr lang="en-US" sz="1200">
                <a:latin typeface="Times" charset="0"/>
              </a:rPr>
              <a:pPr/>
              <a:t>71</a:t>
            </a:fld>
            <a:endParaRPr lang="en-US" sz="1200">
              <a:latin typeface="Times"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32B298C-ADAD-834A-8C7C-D119838CA6FB}" type="slidenum">
              <a:rPr lang="en-US" sz="1200">
                <a:latin typeface="Times" charset="0"/>
              </a:rPr>
              <a:pPr/>
              <a:t>72</a:t>
            </a:fld>
            <a:endParaRPr lang="en-US" sz="1200">
              <a:latin typeface="Times"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04A6289-3D46-7749-AF5E-4A1B8A70C6C4}" type="slidenum">
              <a:rPr lang="en-US" sz="1200">
                <a:latin typeface="Times" charset="0"/>
              </a:rPr>
              <a:pPr/>
              <a:t>73</a:t>
            </a:fld>
            <a:endParaRPr lang="en-US" sz="1200">
              <a:latin typeface="Times"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620810D-2238-074C-97C7-3018E2E3423C}" type="slidenum">
              <a:rPr lang="en-US" sz="1200">
                <a:latin typeface="Times" charset="0"/>
              </a:rPr>
              <a:pPr/>
              <a:t>74</a:t>
            </a:fld>
            <a:endParaRPr lang="en-US" sz="1200">
              <a:latin typeface="Times"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8398E36-1347-0949-B017-D942AD319E25}" type="slidenum">
              <a:rPr lang="en-US" sz="1200">
                <a:latin typeface="Times" charset="0"/>
              </a:rPr>
              <a:pPr/>
              <a:t>75</a:t>
            </a:fld>
            <a:endParaRPr lang="en-US" sz="1200">
              <a:latin typeface="Times"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EC58C89-17C4-D042-8434-F6A3F3FD507B}" type="slidenum">
              <a:rPr lang="en-US" sz="1200">
                <a:latin typeface="Times" charset="0"/>
              </a:rPr>
              <a:pPr/>
              <a:t>76</a:t>
            </a:fld>
            <a:endParaRPr lang="en-US" sz="1200">
              <a:latin typeface="Times"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4DBE881-A30A-FF43-AD39-EA4FF6CC75FE}" type="slidenum">
              <a:rPr lang="en-US" sz="1200">
                <a:latin typeface="Times" charset="0"/>
              </a:rPr>
              <a:pPr/>
              <a:t>7</a:t>
            </a:fld>
            <a:endParaRPr lang="en-US" sz="1200">
              <a:latin typeface="Times"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A26C805-3445-724B-9C67-AB50F986969E}" type="slidenum">
              <a:rPr lang="en-US" sz="1200">
                <a:latin typeface="Times" charset="0"/>
              </a:rPr>
              <a:pPr/>
              <a:t>77</a:t>
            </a:fld>
            <a:endParaRPr lang="en-US" sz="1200">
              <a:latin typeface="Times"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6B1301E-0CAD-8343-95B4-52ACA2ECB479}" type="slidenum">
              <a:rPr lang="en-US" sz="1200">
                <a:latin typeface="Times" charset="0"/>
              </a:rPr>
              <a:pPr/>
              <a:t>78</a:t>
            </a:fld>
            <a:endParaRPr lang="en-US" sz="1200">
              <a:latin typeface="Times" charset="0"/>
            </a:endParaRPr>
          </a:p>
        </p:txBody>
      </p:sp>
      <p:sp>
        <p:nvSpPr>
          <p:cNvPr id="161794" name="Rectangle 2"/>
          <p:cNvSpPr>
            <a:spLocks noGrp="1" noRot="1" noChangeAspect="1" noChangeArrowheads="1"/>
          </p:cNvSpPr>
          <p:nvPr>
            <p:ph type="sldImg"/>
          </p:nvPr>
        </p:nvSpPr>
        <p:spPr>
          <a:xfrm>
            <a:off x="1144588" y="687388"/>
            <a:ext cx="4572000" cy="3429000"/>
          </a:xfrm>
          <a:solidFill>
            <a:srgbClr val="FFFFFF"/>
          </a:solidFill>
          <a:ln/>
        </p:spPr>
      </p:sp>
      <p:sp>
        <p:nvSpPr>
          <p:cNvPr id="161795" name="Rectangle 3"/>
          <p:cNvSpPr>
            <a:spLocks noGrp="1" noChangeArrowheads="1"/>
          </p:cNvSpPr>
          <p:nvPr>
            <p:ph type="body" idx="1"/>
          </p:nvPr>
        </p:nvSpPr>
        <p:spPr>
          <a:xfrm>
            <a:off x="914400" y="4341813"/>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9730" tIns="44865" rIns="89730" bIns="44865"/>
          <a:lstStyle/>
          <a:p>
            <a:endParaRPr lang="en-US">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FDA9541-C193-4B43-AF84-97694D576DE7}" type="slidenum">
              <a:rPr lang="en-US" sz="1200">
                <a:latin typeface="Times" charset="0"/>
              </a:rPr>
              <a:pPr/>
              <a:t>79</a:t>
            </a:fld>
            <a:endParaRPr lang="en-US" sz="1200">
              <a:latin typeface="Times" charset="0"/>
            </a:endParaRPr>
          </a:p>
        </p:txBody>
      </p:sp>
      <p:sp>
        <p:nvSpPr>
          <p:cNvPr id="163842" name="Rectangle 2"/>
          <p:cNvSpPr>
            <a:spLocks noGrp="1" noRot="1" noChangeAspect="1" noChangeArrowheads="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1435" tIns="45718" rIns="91435" bIns="45718"/>
          <a:lstStyle/>
          <a:p>
            <a:endParaRPr lang="en-US">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7156CD9-9098-C64E-8EE2-422CB899A1F2}" type="slidenum">
              <a:rPr lang="en-US" sz="1200">
                <a:latin typeface="Times" charset="0"/>
              </a:rPr>
              <a:pPr/>
              <a:t>80</a:t>
            </a:fld>
            <a:endParaRPr lang="en-US" sz="1200">
              <a:latin typeface="Times" charset="0"/>
            </a:endParaRPr>
          </a:p>
        </p:txBody>
      </p:sp>
      <p:sp>
        <p:nvSpPr>
          <p:cNvPr id="165890" name="Rectangle 2"/>
          <p:cNvSpPr>
            <a:spLocks noGrp="1" noRot="1" noChangeAspect="1" noChangeArrowheads="1"/>
          </p:cNvSpPr>
          <p:nvPr>
            <p:ph type="sldImg"/>
          </p:nvPr>
        </p:nvSpPr>
        <p:spPr>
          <a:xfrm>
            <a:off x="1144588" y="687388"/>
            <a:ext cx="4572000" cy="3429000"/>
          </a:xfrm>
          <a:solidFill>
            <a:srgbClr val="FFFFFF"/>
          </a:solidFill>
          <a:ln/>
        </p:spPr>
      </p:sp>
      <p:sp>
        <p:nvSpPr>
          <p:cNvPr id="165891" name="Rectangle 3"/>
          <p:cNvSpPr>
            <a:spLocks noGrp="1" noChangeArrowheads="1"/>
          </p:cNvSpPr>
          <p:nvPr>
            <p:ph type="body" idx="1"/>
          </p:nvPr>
        </p:nvSpPr>
        <p:spPr>
          <a:xfrm>
            <a:off x="914400" y="4341813"/>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9730" tIns="44865" rIns="89730" bIns="44865"/>
          <a:lstStyle/>
          <a:p>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0BA0C9E-BB73-C84F-8717-87BC1B2216F2}" type="slidenum">
              <a:rPr lang="en-US" sz="1200">
                <a:latin typeface="Times" charset="0"/>
              </a:rPr>
              <a:pPr/>
              <a:t>81</a:t>
            </a:fld>
            <a:endParaRPr lang="en-US" sz="1200">
              <a:latin typeface="Times" charset="0"/>
            </a:endParaRPr>
          </a:p>
        </p:txBody>
      </p:sp>
      <p:sp>
        <p:nvSpPr>
          <p:cNvPr id="167938" name="Rectangle 2"/>
          <p:cNvSpPr>
            <a:spLocks noGrp="1" noRot="1" noChangeAspect="1" noChangeArrowheads="1"/>
          </p:cNvSpPr>
          <p:nvPr>
            <p:ph type="sldImg"/>
          </p:nvPr>
        </p:nvSpPr>
        <p:spPr>
          <a:xfrm>
            <a:off x="1144588" y="687388"/>
            <a:ext cx="4572000" cy="3429000"/>
          </a:xfrm>
          <a:solidFill>
            <a:srgbClr val="FFFFFF"/>
          </a:solidFill>
          <a:ln/>
        </p:spPr>
      </p:sp>
      <p:sp>
        <p:nvSpPr>
          <p:cNvPr id="167939" name="Rectangle 3"/>
          <p:cNvSpPr>
            <a:spLocks noGrp="1" noChangeArrowheads="1"/>
          </p:cNvSpPr>
          <p:nvPr>
            <p:ph type="body" idx="1"/>
          </p:nvPr>
        </p:nvSpPr>
        <p:spPr>
          <a:xfrm>
            <a:off x="914400" y="4341813"/>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9730" tIns="44865" rIns="89730" bIns="44865"/>
          <a:lstStyle/>
          <a:p>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D60C4E7-BB0B-8748-9A5A-B29F01E51CF3}" type="slidenum">
              <a:rPr lang="en-US" sz="1200">
                <a:latin typeface="Times" charset="0"/>
              </a:rPr>
              <a:pPr/>
              <a:t>82</a:t>
            </a:fld>
            <a:endParaRPr lang="en-US" sz="1200">
              <a:latin typeface="Times" charset="0"/>
            </a:endParaRPr>
          </a:p>
        </p:txBody>
      </p:sp>
      <p:sp>
        <p:nvSpPr>
          <p:cNvPr id="169986" name="Rectangle 2"/>
          <p:cNvSpPr>
            <a:spLocks noGrp="1" noRot="1" noChangeAspect="1" noChangeArrowheads="1" noTextEdit="1"/>
          </p:cNvSpPr>
          <p:nvPr>
            <p:ph type="sldImg"/>
          </p:nvPr>
        </p:nvSpPr>
        <p:spPr>
          <a:solidFill>
            <a:srgbClr val="FFFFFF"/>
          </a:solidFill>
          <a:ln/>
        </p:spPr>
      </p:sp>
      <p:sp>
        <p:nvSpPr>
          <p:cNvPr id="1699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1435" tIns="45718" rIns="91435" bIns="45718"/>
          <a:lstStyle/>
          <a:p>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74D2A19-3F46-1049-919B-A8760521C488}" type="slidenum">
              <a:rPr lang="en-US" sz="1200">
                <a:latin typeface="Times" charset="0"/>
              </a:rPr>
              <a:pPr/>
              <a:t>83</a:t>
            </a:fld>
            <a:endParaRPr lang="en-US" sz="1200">
              <a:latin typeface="Times" charset="0"/>
            </a:endParaRPr>
          </a:p>
        </p:txBody>
      </p:sp>
      <p:sp>
        <p:nvSpPr>
          <p:cNvPr id="172034" name="Rectangle 2"/>
          <p:cNvSpPr>
            <a:spLocks noGrp="1" noRot="1" noChangeAspect="1" noChangeArrowheads="1"/>
          </p:cNvSpPr>
          <p:nvPr>
            <p:ph type="sldImg"/>
          </p:nvPr>
        </p:nvSpPr>
        <p:spPr>
          <a:xfrm>
            <a:off x="1144588" y="687388"/>
            <a:ext cx="4572000" cy="3429000"/>
          </a:xfrm>
          <a:solidFill>
            <a:srgbClr val="FFFFFF"/>
          </a:solidFill>
          <a:ln/>
        </p:spPr>
      </p:sp>
      <p:sp>
        <p:nvSpPr>
          <p:cNvPr id="172035" name="Rectangle 3"/>
          <p:cNvSpPr>
            <a:spLocks noGrp="1" noChangeArrowheads="1"/>
          </p:cNvSpPr>
          <p:nvPr>
            <p:ph type="body" idx="1"/>
          </p:nvPr>
        </p:nvSpPr>
        <p:spPr>
          <a:xfrm>
            <a:off x="914400" y="4341813"/>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9730" tIns="44865" rIns="89730" bIns="44865"/>
          <a:lstStyle/>
          <a:p>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AC86994-BE41-5349-853B-8D826CAF58A7}" type="slidenum">
              <a:rPr lang="en-US" sz="1200">
                <a:latin typeface="Times" charset="0"/>
              </a:rPr>
              <a:pPr/>
              <a:t>84</a:t>
            </a:fld>
            <a:endParaRPr lang="en-US" sz="1200">
              <a:latin typeface="Times" charset="0"/>
            </a:endParaRPr>
          </a:p>
        </p:txBody>
      </p:sp>
      <p:sp>
        <p:nvSpPr>
          <p:cNvPr id="174082" name="Rectangle 2"/>
          <p:cNvSpPr>
            <a:spLocks noGrp="1" noRot="1" noChangeAspect="1" noChangeArrowheads="1"/>
          </p:cNvSpPr>
          <p:nvPr>
            <p:ph type="sldImg"/>
          </p:nvPr>
        </p:nvSpPr>
        <p:spPr>
          <a:xfrm>
            <a:off x="1144588" y="687388"/>
            <a:ext cx="4572000" cy="3429000"/>
          </a:xfrm>
          <a:solidFill>
            <a:srgbClr val="FFFFFF"/>
          </a:solidFill>
          <a:ln/>
        </p:spPr>
      </p:sp>
      <p:sp>
        <p:nvSpPr>
          <p:cNvPr id="174083" name="Rectangle 3"/>
          <p:cNvSpPr>
            <a:spLocks noGrp="1" noChangeArrowheads="1"/>
          </p:cNvSpPr>
          <p:nvPr>
            <p:ph type="body" idx="1"/>
          </p:nvPr>
        </p:nvSpPr>
        <p:spPr>
          <a:xfrm>
            <a:off x="914400" y="4341813"/>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9730" tIns="44865" rIns="89730" bIns="44865"/>
          <a:lstStyle/>
          <a:p>
            <a:endParaRPr lang="en-US">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7A0F7D8-F96D-AE48-9D90-D37EEB4E9BCB}" type="slidenum">
              <a:rPr lang="en-US" sz="1200">
                <a:latin typeface="Times" charset="0"/>
              </a:rPr>
              <a:pPr/>
              <a:t>85</a:t>
            </a:fld>
            <a:endParaRPr lang="en-US" sz="1200">
              <a:latin typeface="Times" charset="0"/>
            </a:endParaRPr>
          </a:p>
        </p:txBody>
      </p:sp>
      <p:sp>
        <p:nvSpPr>
          <p:cNvPr id="176130" name="Rectangle 2"/>
          <p:cNvSpPr>
            <a:spLocks noGrp="1" noRot="1" noChangeAspect="1" noChangeArrowheads="1"/>
          </p:cNvSpPr>
          <p:nvPr>
            <p:ph type="sldImg"/>
          </p:nvPr>
        </p:nvSpPr>
        <p:spPr>
          <a:xfrm>
            <a:off x="1144588" y="687388"/>
            <a:ext cx="4572000" cy="3429000"/>
          </a:xfrm>
          <a:solidFill>
            <a:srgbClr val="FFFFFF"/>
          </a:solidFill>
          <a:ln/>
        </p:spPr>
      </p:sp>
      <p:sp>
        <p:nvSpPr>
          <p:cNvPr id="176131" name="Rectangle 3"/>
          <p:cNvSpPr>
            <a:spLocks noGrp="1" noChangeArrowheads="1"/>
          </p:cNvSpPr>
          <p:nvPr>
            <p:ph type="body" idx="1"/>
          </p:nvPr>
        </p:nvSpPr>
        <p:spPr>
          <a:xfrm>
            <a:off x="914400" y="4341813"/>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9730" tIns="44865" rIns="89730" bIns="44865"/>
          <a:lstStyle/>
          <a:p>
            <a:endParaRPr lang="en-US">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88DFE11-E16A-0A4E-AA69-F4EB27FB1C03}" type="slidenum">
              <a:rPr lang="en-US" sz="1200">
                <a:latin typeface="Times" charset="0"/>
              </a:rPr>
              <a:pPr/>
              <a:t>86</a:t>
            </a:fld>
            <a:endParaRPr lang="en-US" sz="1200">
              <a:latin typeface="Times" charset="0"/>
            </a:endParaRPr>
          </a:p>
        </p:txBody>
      </p:sp>
      <p:sp>
        <p:nvSpPr>
          <p:cNvPr id="178178" name="Rectangle 2"/>
          <p:cNvSpPr>
            <a:spLocks noGrp="1" noRot="1" noChangeAspect="1" noChangeArrowheads="1"/>
          </p:cNvSpPr>
          <p:nvPr>
            <p:ph type="sldImg"/>
          </p:nvPr>
        </p:nvSpPr>
        <p:spPr>
          <a:xfrm>
            <a:off x="1144588" y="687388"/>
            <a:ext cx="4572000" cy="3429000"/>
          </a:xfrm>
          <a:solidFill>
            <a:srgbClr val="FFFFFF"/>
          </a:solidFill>
          <a:ln/>
        </p:spPr>
      </p:sp>
      <p:sp>
        <p:nvSpPr>
          <p:cNvPr id="178179" name="Rectangle 3"/>
          <p:cNvSpPr>
            <a:spLocks noGrp="1" noChangeArrowheads="1"/>
          </p:cNvSpPr>
          <p:nvPr>
            <p:ph type="body" idx="1"/>
          </p:nvPr>
        </p:nvSpPr>
        <p:spPr>
          <a:xfrm>
            <a:off x="914400" y="4341813"/>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9730" tIns="44865" rIns="89730" bIns="44865"/>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9E086DE-2393-0F45-B61C-405F897153D5}" type="slidenum">
              <a:rPr lang="en-US" sz="1200">
                <a:latin typeface="Times" charset="0"/>
              </a:rPr>
              <a:pPr/>
              <a:t>8</a:t>
            </a:fld>
            <a:endParaRPr lang="en-US" sz="1200">
              <a:latin typeface="Times"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3D14CC6-A148-B140-A625-173B3B39EE0A}" type="slidenum">
              <a:rPr lang="en-US" sz="1200">
                <a:latin typeface="Times" charset="0"/>
              </a:rPr>
              <a:pPr/>
              <a:t>87</a:t>
            </a:fld>
            <a:endParaRPr lang="en-US" sz="1200">
              <a:latin typeface="Times" charset="0"/>
            </a:endParaRPr>
          </a:p>
        </p:txBody>
      </p:sp>
      <p:sp>
        <p:nvSpPr>
          <p:cNvPr id="180226" name="Rectangle 2"/>
          <p:cNvSpPr>
            <a:spLocks noGrp="1" noRot="1" noChangeAspect="1" noChangeArrowheads="1"/>
          </p:cNvSpPr>
          <p:nvPr>
            <p:ph type="sldImg"/>
          </p:nvPr>
        </p:nvSpPr>
        <p:spPr>
          <a:xfrm>
            <a:off x="1144588" y="687388"/>
            <a:ext cx="4572000" cy="3429000"/>
          </a:xfrm>
          <a:solidFill>
            <a:srgbClr val="FFFFFF"/>
          </a:solidFill>
          <a:ln/>
        </p:spPr>
      </p:sp>
      <p:sp>
        <p:nvSpPr>
          <p:cNvPr id="180227" name="Rectangle 3"/>
          <p:cNvSpPr>
            <a:spLocks noGrp="1" noChangeArrowheads="1"/>
          </p:cNvSpPr>
          <p:nvPr>
            <p:ph type="body" idx="1"/>
          </p:nvPr>
        </p:nvSpPr>
        <p:spPr>
          <a:xfrm>
            <a:off x="914400" y="4341813"/>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89730" tIns="44865" rIns="89730" bIns="44865"/>
          <a:lstStyle/>
          <a:p>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17DB3B4-B859-1748-B68A-077791FAA3A3}" type="slidenum">
              <a:rPr lang="en-US" sz="1200">
                <a:latin typeface="Times" charset="0"/>
              </a:rPr>
              <a:pPr/>
              <a:t>88</a:t>
            </a:fld>
            <a:endParaRPr lang="en-US" sz="1200">
              <a:latin typeface="Times"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5407278-F9E6-F840-8D5E-1140D60A9698}" type="slidenum">
              <a:rPr lang="en-US" sz="1200">
                <a:latin typeface="Times" charset="0"/>
              </a:rPr>
              <a:pPr/>
              <a:t>89</a:t>
            </a:fld>
            <a:endParaRPr lang="en-US" sz="1200">
              <a:latin typeface="Times"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95A0381-A1BF-0F47-94F9-B3DB6DECC594}" type="slidenum">
              <a:rPr lang="en-US" sz="1200">
                <a:latin typeface="Times" charset="0"/>
              </a:rPr>
              <a:pPr/>
              <a:t>90</a:t>
            </a:fld>
            <a:endParaRPr lang="en-US" sz="1200">
              <a:latin typeface="Times"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4A65044-A56D-2342-94CA-4BF3C9A5A3E3}" type="slidenum">
              <a:rPr lang="en-US" sz="1200">
                <a:latin typeface="Times" charset="0"/>
              </a:rPr>
              <a:pPr/>
              <a:t>91</a:t>
            </a:fld>
            <a:endParaRPr lang="en-US" sz="1200">
              <a:latin typeface="Times"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4A65044-A56D-2342-94CA-4BF3C9A5A3E3}" type="slidenum">
              <a:rPr lang="en-US" sz="1200">
                <a:latin typeface="Times" charset="0"/>
              </a:rPr>
              <a:pPr/>
              <a:t>92</a:t>
            </a:fld>
            <a:endParaRPr lang="en-US" sz="1200">
              <a:latin typeface="Times"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35F26B7-1F6C-134B-AEBE-0B836B0EC9B9}" type="slidenum">
              <a:rPr lang="en-US" sz="1200">
                <a:latin typeface="Times" charset="0"/>
              </a:rPr>
              <a:pPr/>
              <a:t>93</a:t>
            </a:fld>
            <a:endParaRPr lang="en-US" sz="1200">
              <a:latin typeface="Times"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86B2DD9-28F3-E944-BB7F-2B96836B32AB}" type="slidenum">
              <a:rPr lang="en-US" sz="1200">
                <a:latin typeface="Times" charset="0"/>
              </a:rPr>
              <a:pPr/>
              <a:t>94</a:t>
            </a:fld>
            <a:endParaRPr lang="en-US" sz="1200">
              <a:latin typeface="Times"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BAD6DA8-4DC9-D140-88F9-FB20AE67D54B}" type="slidenum">
              <a:rPr lang="en-US" sz="1200">
                <a:latin typeface="Times" charset="0"/>
              </a:rPr>
              <a:pPr/>
              <a:t>95</a:t>
            </a:fld>
            <a:endParaRPr lang="en-US" sz="1200">
              <a:latin typeface="Times"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60036A6-B7DA-F541-A2A8-F031D5CB0E3D}" type="slidenum">
              <a:rPr lang="en-US" sz="1200">
                <a:latin typeface="Times" charset="0"/>
              </a:rPr>
              <a:pPr/>
              <a:t>96</a:t>
            </a:fld>
            <a:endParaRPr lang="en-US" sz="1200">
              <a:latin typeface="Times"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171E96E-059E-9E4C-B203-533855223B00}" type="slidenum">
              <a:rPr lang="en-US" sz="1200">
                <a:latin typeface="Times" charset="0"/>
              </a:rPr>
              <a:pPr/>
              <a:t>9</a:t>
            </a:fld>
            <a:endParaRPr lang="en-US" sz="1200">
              <a:latin typeface="Times"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D294685-95CA-524B-A347-DB3465CB9CAF}" type="slidenum">
              <a:rPr lang="en-US" sz="1200">
                <a:latin typeface="Times" charset="0"/>
              </a:rPr>
              <a:pPr/>
              <a:t>101</a:t>
            </a:fld>
            <a:endParaRPr lang="en-US" sz="1200">
              <a:latin typeface="Times" charset="0"/>
            </a:endParaRPr>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ea typeface="ＭＳ Ｐゴシック" charset="0"/>
                <a:cs typeface="ＭＳ Ｐゴシック" charset="0"/>
              </a:rPr>
              <a:t>A sample is a collection of random variables which are independent and have the same distribution as the population.</a:t>
            </a:r>
          </a:p>
          <a:p>
            <a:r>
              <a:rPr lang="en-US">
                <a:ea typeface="ＭＳ Ｐゴシック" charset="0"/>
                <a:cs typeface="ＭＳ Ｐゴシック" charset="0"/>
              </a:rPr>
              <a:t>The sample average is an unbiased estimate of mu!!!!</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49D22FB-7B8A-E247-906E-F018774C4D4F}" type="slidenum">
              <a:rPr lang="en-US" sz="1200">
                <a:latin typeface="Times" charset="0"/>
              </a:rPr>
              <a:pPr/>
              <a:t>104</a:t>
            </a:fld>
            <a:endParaRPr lang="en-US" sz="1200">
              <a:latin typeface="Times" charset="0"/>
            </a:endParaRPr>
          </a:p>
        </p:txBody>
      </p:sp>
      <p:sp>
        <p:nvSpPr>
          <p:cNvPr id="206850" name="Rectangle 2"/>
          <p:cNvSpPr>
            <a:spLocks noGrp="1" noRot="1" noChangeAspect="1" noChangeArrowheads="1" noTextEdit="1"/>
          </p:cNvSpPr>
          <p:nvPr>
            <p:ph type="sldImg"/>
          </p:nvPr>
        </p:nvSpPr>
        <p:spPr>
          <a:solidFill>
            <a:srgbClr val="FFFFFF"/>
          </a:solidFill>
          <a:ln/>
        </p:spPr>
      </p:sp>
      <p:sp>
        <p:nvSpPr>
          <p:cNvPr id="2068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ea typeface="ＭＳ Ｐゴシック" charset="0"/>
                <a:cs typeface="ＭＳ Ｐゴシック" charset="0"/>
              </a:rPr>
              <a:t>Must use the standard error of the sample.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8286039-BB20-414E-9B8F-08E69AB4E6A1}" type="slidenum">
              <a:rPr lang="en-US" sz="1200">
                <a:latin typeface="Times" charset="0"/>
              </a:rPr>
              <a:pPr/>
              <a:t>105</a:t>
            </a:fld>
            <a:endParaRPr lang="en-US" sz="1200">
              <a:latin typeface="Times" charset="0"/>
            </a:endParaRPr>
          </a:p>
        </p:txBody>
      </p:sp>
      <p:sp>
        <p:nvSpPr>
          <p:cNvPr id="208898" name="Rectangle 2"/>
          <p:cNvSpPr>
            <a:spLocks noGrp="1" noRot="1" noChangeAspect="1" noChangeArrowheads="1" noTextEdit="1"/>
          </p:cNvSpPr>
          <p:nvPr>
            <p:ph type="sldImg"/>
          </p:nvPr>
        </p:nvSpPr>
        <p:spPr>
          <a:solidFill>
            <a:srgbClr val="FFFFFF"/>
          </a:solidFill>
          <a:ln/>
        </p:spPr>
      </p:sp>
      <p:sp>
        <p:nvSpPr>
          <p:cNvPr id="2088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ea typeface="ＭＳ Ｐゴシック" charset="0"/>
                <a:cs typeface="ＭＳ Ｐゴシック" charset="0"/>
              </a:rPr>
              <a:t>The middle form is most practical </a:t>
            </a:r>
            <a:r>
              <a:rPr lang="en-US">
                <a:ea typeface="ＭＳ Ｐゴシック" charset="0"/>
                <a:cs typeface="ＭＳ Ｐゴシック" charset="0"/>
                <a:sym typeface="Wingdings" charset="0"/>
              </a:rPr>
              <a:t> experimental measurements are performed on 2D cross-sections.</a:t>
            </a:r>
          </a:p>
          <a:p>
            <a:r>
              <a:rPr lang="en-US">
                <a:ea typeface="ＭＳ Ｐゴシック" charset="0"/>
                <a:cs typeface="ＭＳ Ｐゴシック" charset="0"/>
                <a:sym typeface="Wingdings" charset="0"/>
              </a:rPr>
              <a:t>The error between the area and volume fractions is very small for the observed ranges (0.001&lt;VF&lt;0.1)</a:t>
            </a:r>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6" name="Rectangle 6"/>
          <p:cNvSpPr>
            <a:spLocks noGrp="1" noChangeArrowheads="1"/>
          </p:cNvSpPr>
          <p:nvPr>
            <p:ph type="sldNum" sz="quarter" idx="12"/>
          </p:nvPr>
        </p:nvSpPr>
        <p:spPr>
          <a:ln/>
        </p:spPr>
        <p:txBody>
          <a:bodyPr/>
          <a:lstStyle>
            <a:lvl1pPr>
              <a:defRPr/>
            </a:lvl1pPr>
          </a:lstStyle>
          <a:p>
            <a:pPr>
              <a:defRPr/>
            </a:pPr>
            <a:fld id="{C43C492B-C79F-A24E-9BAE-12F7D8174E23}" type="slidenum">
              <a:rPr lang="en-US"/>
              <a:pPr>
                <a:defRPr/>
              </a:pPr>
              <a:t>‹#›</a:t>
            </a:fld>
            <a:endParaRPr lang="en-US"/>
          </a:p>
        </p:txBody>
      </p:sp>
    </p:spTree>
    <p:extLst>
      <p:ext uri="{BB962C8B-B14F-4D97-AF65-F5344CB8AC3E}">
        <p14:creationId xmlns:p14="http://schemas.microsoft.com/office/powerpoint/2010/main" val="2642832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6" name="Rectangle 6"/>
          <p:cNvSpPr>
            <a:spLocks noGrp="1" noChangeArrowheads="1"/>
          </p:cNvSpPr>
          <p:nvPr>
            <p:ph type="sldNum" sz="quarter" idx="12"/>
          </p:nvPr>
        </p:nvSpPr>
        <p:spPr>
          <a:ln/>
        </p:spPr>
        <p:txBody>
          <a:bodyPr/>
          <a:lstStyle>
            <a:lvl1pPr>
              <a:defRPr/>
            </a:lvl1pPr>
          </a:lstStyle>
          <a:p>
            <a:pPr>
              <a:defRPr/>
            </a:pPr>
            <a:fld id="{E3FF42E7-6A92-E74D-8334-3BA6B79E423B}" type="slidenum">
              <a:rPr lang="en-US"/>
              <a:pPr>
                <a:defRPr/>
              </a:pPr>
              <a:t>‹#›</a:t>
            </a:fld>
            <a:endParaRPr lang="en-US"/>
          </a:p>
        </p:txBody>
      </p:sp>
    </p:spTree>
    <p:extLst>
      <p:ext uri="{BB962C8B-B14F-4D97-AF65-F5344CB8AC3E}">
        <p14:creationId xmlns:p14="http://schemas.microsoft.com/office/powerpoint/2010/main" val="1536104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6" name="Rectangle 6"/>
          <p:cNvSpPr>
            <a:spLocks noGrp="1" noChangeArrowheads="1"/>
          </p:cNvSpPr>
          <p:nvPr>
            <p:ph type="sldNum" sz="quarter" idx="12"/>
          </p:nvPr>
        </p:nvSpPr>
        <p:spPr>
          <a:ln/>
        </p:spPr>
        <p:txBody>
          <a:bodyPr/>
          <a:lstStyle>
            <a:lvl1pPr>
              <a:defRPr/>
            </a:lvl1pPr>
          </a:lstStyle>
          <a:p>
            <a:pPr>
              <a:defRPr/>
            </a:pPr>
            <a:fld id="{C825518F-E079-1B4C-84DC-F4AA844174F3}" type="slidenum">
              <a:rPr lang="en-US"/>
              <a:pPr>
                <a:defRPr/>
              </a:pPr>
              <a:t>‹#›</a:t>
            </a:fld>
            <a:endParaRPr lang="en-US"/>
          </a:p>
        </p:txBody>
      </p:sp>
    </p:spTree>
    <p:extLst>
      <p:ext uri="{BB962C8B-B14F-4D97-AF65-F5344CB8AC3E}">
        <p14:creationId xmlns:p14="http://schemas.microsoft.com/office/powerpoint/2010/main" val="92788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6" name="Rectangle 6"/>
          <p:cNvSpPr>
            <a:spLocks noGrp="1" noChangeArrowheads="1"/>
          </p:cNvSpPr>
          <p:nvPr>
            <p:ph type="sldNum" sz="quarter" idx="12"/>
          </p:nvPr>
        </p:nvSpPr>
        <p:spPr>
          <a:ln/>
        </p:spPr>
        <p:txBody>
          <a:bodyPr/>
          <a:lstStyle>
            <a:lvl1pPr>
              <a:defRPr/>
            </a:lvl1pPr>
          </a:lstStyle>
          <a:p>
            <a:pPr>
              <a:defRPr/>
            </a:pPr>
            <a:fld id="{78B8DBE1-9A31-384E-A807-42537F33FD30}" type="slidenum">
              <a:rPr lang="en-US"/>
              <a:pPr>
                <a:defRPr/>
              </a:pPr>
              <a:t>‹#›</a:t>
            </a:fld>
            <a:endParaRPr lang="en-US"/>
          </a:p>
        </p:txBody>
      </p:sp>
    </p:spTree>
    <p:extLst>
      <p:ext uri="{BB962C8B-B14F-4D97-AF65-F5344CB8AC3E}">
        <p14:creationId xmlns:p14="http://schemas.microsoft.com/office/powerpoint/2010/main" val="29093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6" name="Rectangle 6"/>
          <p:cNvSpPr>
            <a:spLocks noGrp="1" noChangeArrowheads="1"/>
          </p:cNvSpPr>
          <p:nvPr>
            <p:ph type="sldNum" sz="quarter" idx="12"/>
          </p:nvPr>
        </p:nvSpPr>
        <p:spPr>
          <a:ln/>
        </p:spPr>
        <p:txBody>
          <a:bodyPr/>
          <a:lstStyle>
            <a:lvl1pPr>
              <a:defRPr/>
            </a:lvl1pPr>
          </a:lstStyle>
          <a:p>
            <a:pPr>
              <a:defRPr/>
            </a:pPr>
            <a:fld id="{C2C217EE-0F3F-3D41-8696-34D936C87137}" type="slidenum">
              <a:rPr lang="en-US"/>
              <a:pPr>
                <a:defRPr/>
              </a:pPr>
              <a:t>‹#›</a:t>
            </a:fld>
            <a:endParaRPr lang="en-US"/>
          </a:p>
        </p:txBody>
      </p:sp>
    </p:spTree>
    <p:extLst>
      <p:ext uri="{BB962C8B-B14F-4D97-AF65-F5344CB8AC3E}">
        <p14:creationId xmlns:p14="http://schemas.microsoft.com/office/powerpoint/2010/main" val="3095964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7" name="Rectangle 6"/>
          <p:cNvSpPr>
            <a:spLocks noGrp="1" noChangeArrowheads="1"/>
          </p:cNvSpPr>
          <p:nvPr>
            <p:ph type="sldNum" sz="quarter" idx="12"/>
          </p:nvPr>
        </p:nvSpPr>
        <p:spPr>
          <a:ln/>
        </p:spPr>
        <p:txBody>
          <a:bodyPr/>
          <a:lstStyle>
            <a:lvl1pPr>
              <a:defRPr/>
            </a:lvl1pPr>
          </a:lstStyle>
          <a:p>
            <a:pPr>
              <a:defRPr/>
            </a:pPr>
            <a:fld id="{DDC68444-0E6C-9B4C-923A-8CB0DEA27615}" type="slidenum">
              <a:rPr lang="en-US"/>
              <a:pPr>
                <a:defRPr/>
              </a:pPr>
              <a:t>‹#›</a:t>
            </a:fld>
            <a:endParaRPr lang="en-US"/>
          </a:p>
        </p:txBody>
      </p:sp>
    </p:spTree>
    <p:extLst>
      <p:ext uri="{BB962C8B-B14F-4D97-AF65-F5344CB8AC3E}">
        <p14:creationId xmlns:p14="http://schemas.microsoft.com/office/powerpoint/2010/main" val="2795616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9" name="Rectangle 6"/>
          <p:cNvSpPr>
            <a:spLocks noGrp="1" noChangeArrowheads="1"/>
          </p:cNvSpPr>
          <p:nvPr>
            <p:ph type="sldNum" sz="quarter" idx="12"/>
          </p:nvPr>
        </p:nvSpPr>
        <p:spPr>
          <a:ln/>
        </p:spPr>
        <p:txBody>
          <a:bodyPr/>
          <a:lstStyle>
            <a:lvl1pPr>
              <a:defRPr/>
            </a:lvl1pPr>
          </a:lstStyle>
          <a:p>
            <a:pPr>
              <a:defRPr/>
            </a:pPr>
            <a:fld id="{485768F3-6BCA-BB4C-80CE-F6CEC25B6DBB}" type="slidenum">
              <a:rPr lang="en-US"/>
              <a:pPr>
                <a:defRPr/>
              </a:pPr>
              <a:t>‹#›</a:t>
            </a:fld>
            <a:endParaRPr lang="en-US"/>
          </a:p>
        </p:txBody>
      </p:sp>
    </p:spTree>
    <p:extLst>
      <p:ext uri="{BB962C8B-B14F-4D97-AF65-F5344CB8AC3E}">
        <p14:creationId xmlns:p14="http://schemas.microsoft.com/office/powerpoint/2010/main" val="714201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5" name="Rectangle 6"/>
          <p:cNvSpPr>
            <a:spLocks noGrp="1" noChangeArrowheads="1"/>
          </p:cNvSpPr>
          <p:nvPr>
            <p:ph type="sldNum" sz="quarter" idx="12"/>
          </p:nvPr>
        </p:nvSpPr>
        <p:spPr>
          <a:ln/>
        </p:spPr>
        <p:txBody>
          <a:bodyPr/>
          <a:lstStyle>
            <a:lvl1pPr>
              <a:defRPr/>
            </a:lvl1pPr>
          </a:lstStyle>
          <a:p>
            <a:pPr>
              <a:defRPr/>
            </a:pPr>
            <a:fld id="{8393A5DD-9149-7A4D-80A9-1672593CDC29}" type="slidenum">
              <a:rPr lang="en-US"/>
              <a:pPr>
                <a:defRPr/>
              </a:pPr>
              <a:t>‹#›</a:t>
            </a:fld>
            <a:endParaRPr lang="en-US"/>
          </a:p>
        </p:txBody>
      </p:sp>
    </p:spTree>
    <p:extLst>
      <p:ext uri="{BB962C8B-B14F-4D97-AF65-F5344CB8AC3E}">
        <p14:creationId xmlns:p14="http://schemas.microsoft.com/office/powerpoint/2010/main" val="3313106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4" name="Rectangle 6"/>
          <p:cNvSpPr>
            <a:spLocks noGrp="1" noChangeArrowheads="1"/>
          </p:cNvSpPr>
          <p:nvPr>
            <p:ph type="sldNum" sz="quarter" idx="12"/>
          </p:nvPr>
        </p:nvSpPr>
        <p:spPr>
          <a:ln/>
        </p:spPr>
        <p:txBody>
          <a:bodyPr/>
          <a:lstStyle>
            <a:lvl1pPr>
              <a:defRPr/>
            </a:lvl1pPr>
          </a:lstStyle>
          <a:p>
            <a:pPr>
              <a:defRPr/>
            </a:pPr>
            <a:fld id="{E5003451-44E8-8143-988F-A41CB0C58C37}" type="slidenum">
              <a:rPr lang="en-US"/>
              <a:pPr>
                <a:defRPr/>
              </a:pPr>
              <a:t>‹#›</a:t>
            </a:fld>
            <a:endParaRPr lang="en-US"/>
          </a:p>
        </p:txBody>
      </p:sp>
    </p:spTree>
    <p:extLst>
      <p:ext uri="{BB962C8B-B14F-4D97-AF65-F5344CB8AC3E}">
        <p14:creationId xmlns:p14="http://schemas.microsoft.com/office/powerpoint/2010/main" val="3506923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7" name="Rectangle 6"/>
          <p:cNvSpPr>
            <a:spLocks noGrp="1" noChangeArrowheads="1"/>
          </p:cNvSpPr>
          <p:nvPr>
            <p:ph type="sldNum" sz="quarter" idx="12"/>
          </p:nvPr>
        </p:nvSpPr>
        <p:spPr>
          <a:ln/>
        </p:spPr>
        <p:txBody>
          <a:bodyPr/>
          <a:lstStyle>
            <a:lvl1pPr>
              <a:defRPr/>
            </a:lvl1pPr>
          </a:lstStyle>
          <a:p>
            <a:pPr>
              <a:defRPr/>
            </a:pPr>
            <a:fld id="{0BB462AE-C0DC-EC46-B006-059A4079ADAC}" type="slidenum">
              <a:rPr lang="en-US"/>
              <a:pPr>
                <a:defRPr/>
              </a:pPr>
              <a:t>‹#›</a:t>
            </a:fld>
            <a:endParaRPr lang="en-US"/>
          </a:p>
        </p:txBody>
      </p:sp>
    </p:spTree>
    <p:extLst>
      <p:ext uri="{BB962C8B-B14F-4D97-AF65-F5344CB8AC3E}">
        <p14:creationId xmlns:p14="http://schemas.microsoft.com/office/powerpoint/2010/main" val="2804020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topology.22Feb</a:t>
            </a:r>
          </a:p>
        </p:txBody>
      </p:sp>
      <p:sp>
        <p:nvSpPr>
          <p:cNvPr id="7" name="Rectangle 6"/>
          <p:cNvSpPr>
            <a:spLocks noGrp="1" noChangeArrowheads="1"/>
          </p:cNvSpPr>
          <p:nvPr>
            <p:ph type="sldNum" sz="quarter" idx="12"/>
          </p:nvPr>
        </p:nvSpPr>
        <p:spPr>
          <a:ln/>
        </p:spPr>
        <p:txBody>
          <a:bodyPr/>
          <a:lstStyle>
            <a:lvl1pPr>
              <a:defRPr/>
            </a:lvl1pPr>
          </a:lstStyle>
          <a:p>
            <a:pPr>
              <a:defRPr/>
            </a:pPr>
            <a:fld id="{DB44309C-293B-B649-BC1E-E44A77CEEECB}" type="slidenum">
              <a:rPr lang="en-US"/>
              <a:pPr>
                <a:defRPr/>
              </a:pPr>
              <a:t>‹#›</a:t>
            </a:fld>
            <a:endParaRPr lang="en-US"/>
          </a:p>
        </p:txBody>
      </p:sp>
    </p:spTree>
    <p:extLst>
      <p:ext uri="{BB962C8B-B14F-4D97-AF65-F5344CB8AC3E}">
        <p14:creationId xmlns:p14="http://schemas.microsoft.com/office/powerpoint/2010/main" val="40963309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r>
              <a:rPr lang="en-US"/>
              <a:t>topology.22Feb</a:t>
            </a:r>
          </a:p>
        </p:txBody>
      </p:sp>
      <p:sp>
        <p:nvSpPr>
          <p:cNvPr id="1030" name="Rectangle 6"/>
          <p:cNvSpPr>
            <a:spLocks noGrp="1" noChangeArrowheads="1"/>
          </p:cNvSpPr>
          <p:nvPr>
            <p:ph type="sldNum" sz="quarter" idx="4"/>
          </p:nvPr>
        </p:nvSpPr>
        <p:spPr bwMode="auto">
          <a:xfrm>
            <a:off x="0" y="0"/>
            <a:ext cx="53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Times" charset="0"/>
              </a:defRPr>
            </a:lvl1pPr>
          </a:lstStyle>
          <a:p>
            <a:pPr>
              <a:defRPr/>
            </a:pPr>
            <a:fld id="{1B3B8E85-7CA7-6046-BDBE-D04D9435CE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i="1">
          <a:solidFill>
            <a:srgbClr val="0A0296"/>
          </a:solidFill>
          <a:latin typeface="+mj-lt"/>
          <a:ea typeface="ＭＳ Ｐゴシック" charset="-128"/>
          <a:cs typeface="ＭＳ Ｐゴシック" charset="-128"/>
        </a:defRPr>
      </a:lvl1pPr>
      <a:lvl2pPr algn="ctr" rtl="0" eaLnBrk="0" fontAlgn="base" hangingPunct="0">
        <a:spcBef>
          <a:spcPct val="0"/>
        </a:spcBef>
        <a:spcAft>
          <a:spcPct val="0"/>
        </a:spcAft>
        <a:defRPr sz="4400" i="1">
          <a:solidFill>
            <a:srgbClr val="0A0296"/>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i="1">
          <a:solidFill>
            <a:srgbClr val="0A0296"/>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i="1">
          <a:solidFill>
            <a:srgbClr val="0A0296"/>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i="1">
          <a:solidFill>
            <a:srgbClr val="0A0296"/>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i="1">
          <a:solidFill>
            <a:srgbClr val="0A0296"/>
          </a:solidFill>
          <a:latin typeface="Times New Roman" charset="0"/>
        </a:defRPr>
      </a:lvl6pPr>
      <a:lvl7pPr marL="914400" algn="ctr" rtl="0" eaLnBrk="0" fontAlgn="base" hangingPunct="0">
        <a:spcBef>
          <a:spcPct val="0"/>
        </a:spcBef>
        <a:spcAft>
          <a:spcPct val="0"/>
        </a:spcAft>
        <a:defRPr sz="4400" i="1">
          <a:solidFill>
            <a:srgbClr val="0A0296"/>
          </a:solidFill>
          <a:latin typeface="Times New Roman" charset="0"/>
        </a:defRPr>
      </a:lvl7pPr>
      <a:lvl8pPr marL="1371600" algn="ctr" rtl="0" eaLnBrk="0" fontAlgn="base" hangingPunct="0">
        <a:spcBef>
          <a:spcPct val="0"/>
        </a:spcBef>
        <a:spcAft>
          <a:spcPct val="0"/>
        </a:spcAft>
        <a:defRPr sz="4400" i="1">
          <a:solidFill>
            <a:srgbClr val="0A0296"/>
          </a:solidFill>
          <a:latin typeface="Times New Roman" charset="0"/>
        </a:defRPr>
      </a:lvl8pPr>
      <a:lvl9pPr marL="1828800" algn="ctr" rtl="0" eaLnBrk="0" fontAlgn="base" hangingPunct="0">
        <a:spcBef>
          <a:spcPct val="0"/>
        </a:spcBef>
        <a:spcAft>
          <a:spcPct val="0"/>
        </a:spcAft>
        <a:defRPr sz="4400" i="1">
          <a:solidFill>
            <a:srgbClr val="0A0296"/>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Calibri"/>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Calibri"/>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Calibri"/>
          <a:ea typeface="ＭＳ Ｐゴシック"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1" Type="http://schemas.openxmlformats.org/officeDocument/2006/relationships/image" Target="../media/image99.emf"/><Relationship Id="rId12" Type="http://schemas.openxmlformats.org/officeDocument/2006/relationships/oleObject" Target="../embeddings/oleObject35.bin"/><Relationship Id="rId13" Type="http://schemas.openxmlformats.org/officeDocument/2006/relationships/image" Target="../media/image100.emf"/><Relationship Id="rId14" Type="http://schemas.openxmlformats.org/officeDocument/2006/relationships/oleObject" Target="../embeddings/oleObject36.bin"/><Relationship Id="rId15" Type="http://schemas.openxmlformats.org/officeDocument/2006/relationships/image" Target="../media/image101.emf"/><Relationship Id="rId16" Type="http://schemas.openxmlformats.org/officeDocument/2006/relationships/oleObject" Target="../embeddings/oleObject37.bin"/><Relationship Id="rId17" Type="http://schemas.openxmlformats.org/officeDocument/2006/relationships/image" Target="../media/image102.emf"/><Relationship Id="rId18" Type="http://schemas.openxmlformats.org/officeDocument/2006/relationships/oleObject" Target="../embeddings/oleObject38.bin"/><Relationship Id="rId19" Type="http://schemas.openxmlformats.org/officeDocument/2006/relationships/image" Target="../media/image103.emf"/><Relationship Id="rId1" Type="http://schemas.openxmlformats.org/officeDocument/2006/relationships/vmlDrawing" Target="../drawings/vmlDrawing20.vml"/><Relationship Id="rId2" Type="http://schemas.openxmlformats.org/officeDocument/2006/relationships/slideLayout" Target="../slideLayouts/slideLayout7.xml"/><Relationship Id="rId3" Type="http://schemas.openxmlformats.org/officeDocument/2006/relationships/notesSlide" Target="../notesSlides/notesSlide90.xml"/><Relationship Id="rId4" Type="http://schemas.openxmlformats.org/officeDocument/2006/relationships/oleObject" Target="../embeddings/oleObject31.bin"/><Relationship Id="rId5" Type="http://schemas.openxmlformats.org/officeDocument/2006/relationships/image" Target="../media/image96.emf"/><Relationship Id="rId6" Type="http://schemas.openxmlformats.org/officeDocument/2006/relationships/oleObject" Target="../embeddings/oleObject32.bin"/><Relationship Id="rId7" Type="http://schemas.openxmlformats.org/officeDocument/2006/relationships/image" Target="../media/image97.emf"/><Relationship Id="rId8" Type="http://schemas.openxmlformats.org/officeDocument/2006/relationships/oleObject" Target="../embeddings/oleObject33.bin"/><Relationship Id="rId9" Type="http://schemas.openxmlformats.org/officeDocument/2006/relationships/image" Target="../media/image98.emf"/><Relationship Id="rId10" Type="http://schemas.openxmlformats.org/officeDocument/2006/relationships/oleObject" Target="../embeddings/oleObject34.bin"/></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oleObject" Target="../embeddings/oleObject39.bin"/><Relationship Id="rId5" Type="http://schemas.openxmlformats.org/officeDocument/2006/relationships/image" Target="../media/image104.emf"/><Relationship Id="rId6" Type="http://schemas.openxmlformats.org/officeDocument/2006/relationships/image" Target="../media/image106.png"/><Relationship Id="rId1" Type="http://schemas.openxmlformats.org/officeDocument/2006/relationships/vmlDrawing" Target="../drawings/vmlDrawing21.vml"/><Relationship Id="rId2"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oleObject" Target="../embeddings/oleObject40.bin"/><Relationship Id="rId7" Type="http://schemas.openxmlformats.org/officeDocument/2006/relationships/image" Target="../media/image107.emf"/><Relationship Id="rId1" Type="http://schemas.openxmlformats.org/officeDocument/2006/relationships/vmlDrawing" Target="../drawings/vmlDrawing22.vml"/><Relationship Id="rId2"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oleObject" Target="../embeddings/oleObject41.bin"/><Relationship Id="rId5" Type="http://schemas.openxmlformats.org/officeDocument/2006/relationships/image" Target="../media/image111.emf"/><Relationship Id="rId1" Type="http://schemas.openxmlformats.org/officeDocument/2006/relationships/vmlDrawing" Target="../drawings/vmlDrawing23.vml"/><Relationship Id="rId2"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112.png"/></Relationships>
</file>

<file path=ppt/slides/_rels/slide106.xml.rels><?xml version="1.0" encoding="UTF-8" standalone="yes"?>
<Relationships xmlns="http://schemas.openxmlformats.org/package/2006/relationships"><Relationship Id="rId11" Type="http://schemas.openxmlformats.org/officeDocument/2006/relationships/oleObject" Target="../embeddings/oleObject46.bin"/><Relationship Id="rId12" Type="http://schemas.openxmlformats.org/officeDocument/2006/relationships/image" Target="../media/image117.emf"/><Relationship Id="rId1" Type="http://schemas.openxmlformats.org/officeDocument/2006/relationships/vmlDrawing" Target="../drawings/vmlDrawing24.vml"/><Relationship Id="rId2" Type="http://schemas.openxmlformats.org/officeDocument/2006/relationships/slideLayout" Target="../slideLayouts/slideLayout7.xml"/><Relationship Id="rId3" Type="http://schemas.openxmlformats.org/officeDocument/2006/relationships/oleObject" Target="../embeddings/oleObject42.bin"/><Relationship Id="rId4" Type="http://schemas.openxmlformats.org/officeDocument/2006/relationships/image" Target="../media/image113.emf"/><Relationship Id="rId5" Type="http://schemas.openxmlformats.org/officeDocument/2006/relationships/oleObject" Target="../embeddings/oleObject43.bin"/><Relationship Id="rId6" Type="http://schemas.openxmlformats.org/officeDocument/2006/relationships/image" Target="../media/image114.emf"/><Relationship Id="rId7" Type="http://schemas.openxmlformats.org/officeDocument/2006/relationships/oleObject" Target="../embeddings/oleObject44.bin"/><Relationship Id="rId8" Type="http://schemas.openxmlformats.org/officeDocument/2006/relationships/image" Target="../media/image115.emf"/><Relationship Id="rId9" Type="http://schemas.openxmlformats.org/officeDocument/2006/relationships/oleObject" Target="../embeddings/oleObject45.bin"/><Relationship Id="rId10" Type="http://schemas.openxmlformats.org/officeDocument/2006/relationships/image" Target="../media/image116.emf"/></Relationships>
</file>

<file path=ppt/slides/_rels/slide107.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oleObject" Target="../embeddings/oleObject47.bin"/><Relationship Id="rId5" Type="http://schemas.openxmlformats.org/officeDocument/2006/relationships/image" Target="../media/image118.emf"/><Relationship Id="rId6" Type="http://schemas.openxmlformats.org/officeDocument/2006/relationships/oleObject" Target="../embeddings/oleObject48.bin"/><Relationship Id="rId7" Type="http://schemas.openxmlformats.org/officeDocument/2006/relationships/image" Target="../media/image119.emf"/><Relationship Id="rId1" Type="http://schemas.openxmlformats.org/officeDocument/2006/relationships/vmlDrawing" Target="../drawings/vmlDrawing25.vml"/><Relationship Id="rId2"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oleObject" Target="../embeddings/oleObject49.bin"/><Relationship Id="rId5" Type="http://schemas.openxmlformats.org/officeDocument/2006/relationships/image" Target="../media/image121.emf"/><Relationship Id="rId1" Type="http://schemas.openxmlformats.org/officeDocument/2006/relationships/vmlDrawing" Target="../drawings/vmlDrawing26.vml"/><Relationship Id="rId2"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1" Type="http://schemas.openxmlformats.org/officeDocument/2006/relationships/oleObject" Target="../embeddings/oleObject54.bin"/><Relationship Id="rId12" Type="http://schemas.openxmlformats.org/officeDocument/2006/relationships/image" Target="../media/image127.emf"/><Relationship Id="rId1" Type="http://schemas.openxmlformats.org/officeDocument/2006/relationships/vmlDrawing" Target="../drawings/vmlDrawing27.vml"/><Relationship Id="rId2" Type="http://schemas.openxmlformats.org/officeDocument/2006/relationships/slideLayout" Target="../slideLayouts/slideLayout7.xml"/><Relationship Id="rId3" Type="http://schemas.openxmlformats.org/officeDocument/2006/relationships/oleObject" Target="../embeddings/oleObject50.bin"/><Relationship Id="rId4" Type="http://schemas.openxmlformats.org/officeDocument/2006/relationships/image" Target="../media/image123.emf"/><Relationship Id="rId5" Type="http://schemas.openxmlformats.org/officeDocument/2006/relationships/oleObject" Target="../embeddings/oleObject51.bin"/><Relationship Id="rId6" Type="http://schemas.openxmlformats.org/officeDocument/2006/relationships/image" Target="../media/image124.emf"/><Relationship Id="rId7" Type="http://schemas.openxmlformats.org/officeDocument/2006/relationships/oleObject" Target="../embeddings/oleObject52.bin"/><Relationship Id="rId8" Type="http://schemas.openxmlformats.org/officeDocument/2006/relationships/image" Target="../media/image125.emf"/><Relationship Id="rId9" Type="http://schemas.openxmlformats.org/officeDocument/2006/relationships/oleObject" Target="../embeddings/oleObject53.bin"/><Relationship Id="rId10" Type="http://schemas.openxmlformats.org/officeDocument/2006/relationships/image" Target="../media/image12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55.bin"/><Relationship Id="rId4" Type="http://schemas.openxmlformats.org/officeDocument/2006/relationships/image" Target="../media/image128.emf"/><Relationship Id="rId5" Type="http://schemas.openxmlformats.org/officeDocument/2006/relationships/oleObject" Target="../embeddings/oleObject56.bin"/><Relationship Id="rId6" Type="http://schemas.openxmlformats.org/officeDocument/2006/relationships/image" Target="../media/image129.emf"/><Relationship Id="rId1" Type="http://schemas.openxmlformats.org/officeDocument/2006/relationships/vmlDrawing" Target="../drawings/vmlDrawing28.vml"/><Relationship Id="rId2"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9.png"/><Relationship Id="rId5" Type="http://schemas.openxmlformats.org/officeDocument/2006/relationships/oleObject" Target="../embeddings/Microsoft_Equation1.bin"/><Relationship Id="rId6"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1.bin"/><Relationship Id="rId5" Type="http://schemas.openxmlformats.org/officeDocument/2006/relationships/image" Target="../media/image1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2.bin"/><Relationship Id="rId5" Type="http://schemas.openxmlformats.org/officeDocument/2006/relationships/image" Target="../media/image15.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3.bin"/><Relationship Id="rId5" Type="http://schemas.openxmlformats.org/officeDocument/2006/relationships/image" Target="../media/image16.emf"/><Relationship Id="rId6" Type="http://schemas.openxmlformats.org/officeDocument/2006/relationships/hyperlink" Target="http://rsb.info.nih.gov/ij/" TargetMode="External"/><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4.bin"/><Relationship Id="rId5" Type="http://schemas.openxmlformats.org/officeDocument/2006/relationships/image" Target="../media/image17.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5.bin"/><Relationship Id="rId5" Type="http://schemas.openxmlformats.org/officeDocument/2006/relationships/image" Target="../media/image18.png"/><Relationship Id="rId6" Type="http://schemas.openxmlformats.org/officeDocument/2006/relationships/oleObject" Target="../embeddings/oleObject6.bin"/><Relationship Id="rId7" Type="http://schemas.openxmlformats.org/officeDocument/2006/relationships/image" Target="../media/image19.emf"/><Relationship Id="rId8" Type="http://schemas.openxmlformats.org/officeDocument/2006/relationships/hyperlink" Target="http://imaging.indyrad.iupui.edu/projects/SPHARM/SPHARM-docs/C01_Introduction.html" TargetMode="External"/><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7.bin"/><Relationship Id="rId5" Type="http://schemas.openxmlformats.org/officeDocument/2006/relationships/image" Target="../media/image21.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embeddings/oleObject8.bin"/><Relationship Id="rId5" Type="http://schemas.openxmlformats.org/officeDocument/2006/relationships/image" Target="../media/image22.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9.bin"/><Relationship Id="rId5" Type="http://schemas.openxmlformats.org/officeDocument/2006/relationships/image" Target="../media/image24.emf"/><Relationship Id="rId6" Type="http://schemas.openxmlformats.org/officeDocument/2006/relationships/oleObject" Target="../embeddings/oleObject10.bin"/><Relationship Id="rId7" Type="http://schemas.openxmlformats.org/officeDocument/2006/relationships/image" Target="../media/image25.emf"/><Relationship Id="rId8" Type="http://schemas.openxmlformats.org/officeDocument/2006/relationships/oleObject" Target="../embeddings/oleObject11.bin"/><Relationship Id="rId9" Type="http://schemas.openxmlformats.org/officeDocument/2006/relationships/image" Target="../media/image26.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oleObject12.bin"/><Relationship Id="rId5" Type="http://schemas.openxmlformats.org/officeDocument/2006/relationships/image" Target="../media/image27.emf"/><Relationship Id="rId6" Type="http://schemas.openxmlformats.org/officeDocument/2006/relationships/image" Target="../media/image28.emf"/><Relationship Id="rId7" Type="http://schemas.openxmlformats.org/officeDocument/2006/relationships/image" Target="../media/image29.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31.emf"/><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www.metallography.com/grain.htm"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37.png"/></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 Id="rId3"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imaging.indyrad.iupui.edu/projects/SPHARM/SPHARM-docs/C01_Introduction.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oleObject" Target="../embeddings/oleObject14.bin"/><Relationship Id="rId5" Type="http://schemas.openxmlformats.org/officeDocument/2006/relationships/image" Target="../media/image51.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oleObject" Target="../embeddings/oleObject15.bin"/><Relationship Id="rId5" Type="http://schemas.openxmlformats.org/officeDocument/2006/relationships/image" Target="../media/image52.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oleObject" Target="../embeddings/oleObject16.bin"/><Relationship Id="rId5" Type="http://schemas.openxmlformats.org/officeDocument/2006/relationships/image" Target="../media/image54.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oleObject" Target="../embeddings/oleObject17.bin"/><Relationship Id="rId5" Type="http://schemas.openxmlformats.org/officeDocument/2006/relationships/image" Target="../media/image55.emf"/><Relationship Id="rId6" Type="http://schemas.openxmlformats.org/officeDocument/2006/relationships/oleObject" Target="../embeddings/oleObject18.bin"/><Relationship Id="rId7" Type="http://schemas.openxmlformats.org/officeDocument/2006/relationships/image" Target="../media/image56.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oleObject" Target="../embeddings/oleObject19.bin"/><Relationship Id="rId5" Type="http://schemas.openxmlformats.org/officeDocument/2006/relationships/image" Target="../media/image57.emf"/><Relationship Id="rId6" Type="http://schemas.openxmlformats.org/officeDocument/2006/relationships/oleObject" Target="../embeddings/oleObject20.bin"/><Relationship Id="rId7" Type="http://schemas.openxmlformats.org/officeDocument/2006/relationships/image" Target="../media/image58.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oleObject" Target="../embeddings/oleObject21.bin"/><Relationship Id="rId5" Type="http://schemas.openxmlformats.org/officeDocument/2006/relationships/image" Target="../media/image59.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3.xml"/><Relationship Id="rId5" Type="http://schemas.openxmlformats.org/officeDocument/2006/relationships/image" Target="../media/image61.png"/><Relationship Id="rId1" Type="http://schemas.microsoft.com/office/2007/relationships/media" Target="file://localhost/Users/rollett/Word/teaching/Micro-750/Micro16/lectures/inject_ppts_10i05_v2.mov" TargetMode="External"/><Relationship Id="rId2" Type="http://schemas.openxmlformats.org/officeDocument/2006/relationships/video" Target="file://localhost/Users/rollett/Word/teaching/Micro-750/Micro16/lectures/inject_ppts_10i05_v2.mov"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4.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emf"/><Relationship Id="rId5"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5.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6.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6" Type="http://schemas.openxmlformats.org/officeDocument/2006/relationships/image" Target="../media/image75.jpeg"/><Relationship Id="rId7" Type="http://schemas.openxmlformats.org/officeDocument/2006/relationships/image" Target="../media/image76.jpeg"/><Relationship Id="rId8"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0.xml"/><Relationship Id="rId5" Type="http://schemas.openxmlformats.org/officeDocument/2006/relationships/image" Target="../media/image78.png"/><Relationship Id="rId6" Type="http://schemas.openxmlformats.org/officeDocument/2006/relationships/image" Target="../media/image79.png"/><Relationship Id="rId1" Type="http://schemas.microsoft.com/office/2007/relationships/media" Target="file://localhost/Users/rollett/Word/teaching/Micro-750/Micro16/lectures/10i05_slicer_5Feb05.mov" TargetMode="External"/><Relationship Id="rId2" Type="http://schemas.openxmlformats.org/officeDocument/2006/relationships/video" Target="file://localhost/Users/rollett/Word/teaching/Micro-750/Micro16/lectures/10i05_slicer_5Feb05.mov"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s>
</file>

<file path=ppt/slides/_rels/slide95.xml.rels><?xml version="1.0" encoding="UTF-8" standalone="yes"?>
<Relationships xmlns="http://schemas.openxmlformats.org/package/2006/relationships"><Relationship Id="rId11" Type="http://schemas.openxmlformats.org/officeDocument/2006/relationships/image" Target="../media/image87.emf"/><Relationship Id="rId12" Type="http://schemas.openxmlformats.org/officeDocument/2006/relationships/oleObject" Target="../embeddings/oleObject26.bin"/><Relationship Id="rId13" Type="http://schemas.openxmlformats.org/officeDocument/2006/relationships/image" Target="../media/image88.emf"/><Relationship Id="rId14" Type="http://schemas.openxmlformats.org/officeDocument/2006/relationships/oleObject" Target="../embeddings/oleObject27.bin"/><Relationship Id="rId15" Type="http://schemas.openxmlformats.org/officeDocument/2006/relationships/image" Target="../media/image89.emf"/><Relationship Id="rId1" Type="http://schemas.openxmlformats.org/officeDocument/2006/relationships/vmlDrawing" Target="../drawings/vmlDrawing18.vml"/><Relationship Id="rId2" Type="http://schemas.openxmlformats.org/officeDocument/2006/relationships/slideLayout" Target="../slideLayouts/slideLayout4.xml"/><Relationship Id="rId3" Type="http://schemas.openxmlformats.org/officeDocument/2006/relationships/notesSlide" Target="../notesSlides/notesSlide88.xml"/><Relationship Id="rId4" Type="http://schemas.openxmlformats.org/officeDocument/2006/relationships/oleObject" Target="../embeddings/oleObject22.bin"/><Relationship Id="rId5" Type="http://schemas.openxmlformats.org/officeDocument/2006/relationships/image" Target="../media/image84.emf"/><Relationship Id="rId6" Type="http://schemas.openxmlformats.org/officeDocument/2006/relationships/oleObject" Target="../embeddings/oleObject23.bin"/><Relationship Id="rId7" Type="http://schemas.openxmlformats.org/officeDocument/2006/relationships/image" Target="../media/image85.emf"/><Relationship Id="rId8" Type="http://schemas.openxmlformats.org/officeDocument/2006/relationships/oleObject" Target="../embeddings/oleObject24.bin"/><Relationship Id="rId9" Type="http://schemas.openxmlformats.org/officeDocument/2006/relationships/image" Target="../media/image86.emf"/><Relationship Id="rId10" Type="http://schemas.openxmlformats.org/officeDocument/2006/relationships/oleObject" Target="../embeddings/oleObject25.bin"/></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9.xml"/><Relationship Id="rId4" Type="http://schemas.openxmlformats.org/officeDocument/2006/relationships/oleObject" Target="../embeddings/oleObject28.bin"/><Relationship Id="rId5" Type="http://schemas.openxmlformats.org/officeDocument/2006/relationships/image" Target="../media/image90.emf"/><Relationship Id="rId6" Type="http://schemas.openxmlformats.org/officeDocument/2006/relationships/oleObject" Target="../embeddings/oleObject29.bin"/><Relationship Id="rId7" Type="http://schemas.openxmlformats.org/officeDocument/2006/relationships/image" Target="../media/image91.emf"/><Relationship Id="rId8" Type="http://schemas.openxmlformats.org/officeDocument/2006/relationships/oleObject" Target="../embeddings/oleObject30.bin"/><Relationship Id="rId9" Type="http://schemas.openxmlformats.org/officeDocument/2006/relationships/image" Target="../media/image92.emf"/><Relationship Id="rId1" Type="http://schemas.openxmlformats.org/officeDocument/2006/relationships/vmlDrawing" Target="../drawings/vmlDrawing19.vml"/><Relationship Id="rId2"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1524000"/>
            <a:ext cx="7924800" cy="1828800"/>
          </a:xfrm>
          <a:solidFill>
            <a:srgbClr val="FDFFC3"/>
          </a:solidFill>
          <a:ln w="38100" cmpd="dbl">
            <a:solidFill>
              <a:schemeClr val="tx1"/>
            </a:solidFill>
            <a:miter lim="800000"/>
            <a:headEnd/>
            <a:tailEnd/>
          </a:ln>
        </p:spPr>
        <p:txBody>
          <a:bodyPr/>
          <a:lstStyle/>
          <a:p>
            <a:r>
              <a:rPr lang="en-US" sz="6000">
                <a:latin typeface="Times New Roman" charset="0"/>
                <a:ea typeface="ＭＳ Ｐゴシック" charset="0"/>
                <a:cs typeface="ＭＳ Ｐゴシック" charset="0"/>
              </a:rPr>
              <a:t>Stereology</a:t>
            </a:r>
            <a:endParaRPr lang="en-US">
              <a:latin typeface="Times New Roman" charset="0"/>
              <a:ea typeface="ＭＳ Ｐゴシック" charset="0"/>
              <a:cs typeface="ＭＳ Ｐゴシック" charset="0"/>
            </a:endParaRPr>
          </a:p>
        </p:txBody>
      </p:sp>
      <p:sp>
        <p:nvSpPr>
          <p:cNvPr id="14340" name="Rectangle 3"/>
          <p:cNvSpPr>
            <a:spLocks noGrp="1" noChangeArrowheads="1"/>
          </p:cNvSpPr>
          <p:nvPr>
            <p:ph type="subTitle" idx="1"/>
          </p:nvPr>
        </p:nvSpPr>
        <p:spPr>
          <a:xfrm>
            <a:off x="762000" y="3581400"/>
            <a:ext cx="7772400" cy="1752600"/>
          </a:xfrm>
        </p:spPr>
        <p:txBody>
          <a:bodyPr/>
          <a:lstStyle/>
          <a:p>
            <a:pPr eaLnBrk="1" hangingPunct="1"/>
            <a:r>
              <a:rPr lang="en-US" dirty="0">
                <a:ea typeface="ＭＳ Ｐゴシック" charset="0"/>
                <a:cs typeface="ＭＳ Ｐゴシック" charset="0"/>
              </a:rPr>
              <a:t>27-750</a:t>
            </a:r>
          </a:p>
          <a:p>
            <a:pPr eaLnBrk="1" hangingPunct="1"/>
            <a:r>
              <a:rPr lang="en-US" dirty="0">
                <a:ea typeface="ＭＳ Ｐゴシック" charset="0"/>
                <a:cs typeface="ＭＳ Ｐゴシック" charset="0"/>
              </a:rPr>
              <a:t>Texture, Microstructure &amp; Anisotropy</a:t>
            </a:r>
          </a:p>
          <a:p>
            <a:pPr eaLnBrk="1" hangingPunct="1"/>
            <a:r>
              <a:rPr lang="en-US" dirty="0">
                <a:ea typeface="ＭＳ Ｐゴシック" charset="0"/>
                <a:cs typeface="ＭＳ Ｐゴシック" charset="0"/>
              </a:rPr>
              <a:t>A.D. Rollett</a:t>
            </a:r>
          </a:p>
        </p:txBody>
      </p:sp>
      <p:sp>
        <p:nvSpPr>
          <p:cNvPr id="14341" name="Text Box 8"/>
          <p:cNvSpPr txBox="1">
            <a:spLocks noChangeArrowheads="1"/>
          </p:cNvSpPr>
          <p:nvPr/>
        </p:nvSpPr>
        <p:spPr bwMode="auto">
          <a:xfrm>
            <a:off x="1143000" y="5867400"/>
            <a:ext cx="33170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i="1" dirty="0">
                <a:latin typeface="Calibri"/>
              </a:rPr>
              <a:t>Last revised: </a:t>
            </a:r>
            <a:r>
              <a:rPr lang="en-US" sz="2000" i="1" dirty="0" smtClean="0">
                <a:latin typeface="Calibri"/>
              </a:rPr>
              <a:t>24</a:t>
            </a:r>
            <a:r>
              <a:rPr lang="en-US" sz="2000" i="1" baseline="30000" dirty="0" smtClean="0">
                <a:latin typeface="Calibri"/>
              </a:rPr>
              <a:t>th</a:t>
            </a:r>
            <a:r>
              <a:rPr lang="en-US" sz="2000" i="1" dirty="0" smtClean="0">
                <a:latin typeface="Calibri"/>
              </a:rPr>
              <a:t> </a:t>
            </a:r>
            <a:r>
              <a:rPr lang="en-US" sz="2000" i="1" dirty="0" smtClean="0">
                <a:latin typeface="Calibri"/>
              </a:rPr>
              <a:t>March </a:t>
            </a:r>
            <a:r>
              <a:rPr lang="en-US" altLang="ja-JP" sz="2000" i="1" dirty="0" smtClean="0">
                <a:latin typeface="Calibri"/>
              </a:rPr>
              <a:t>2016</a:t>
            </a:r>
            <a:endParaRPr lang="en-US" sz="2000" i="1" dirty="0">
              <a:latin typeface="Calibri"/>
            </a:endParaRPr>
          </a:p>
        </p:txBody>
      </p:sp>
      <p:pic>
        <p:nvPicPr>
          <p:cNvPr id="8" name="Picture 7" descr="mse-materials-logo-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3335" y="5925938"/>
            <a:ext cx="2238689" cy="739078"/>
          </a:xfrm>
          <a:prstGeom prst="rect">
            <a:avLst/>
          </a:prstGeom>
        </p:spPr>
      </p:pic>
      <p:pic>
        <p:nvPicPr>
          <p:cNvPr id="9" name="Picture 8" descr="CM_logo_horiz_r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281" y="157872"/>
            <a:ext cx="3238743" cy="4908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F347D7A-98C2-7E4E-B05F-72E8D994BD74}" type="slidenum">
              <a:rPr lang="en-US" sz="1400">
                <a:latin typeface="Times" charset="0"/>
              </a:rPr>
              <a:pPr/>
              <a:t>10</a:t>
            </a:fld>
            <a:endParaRPr lang="en-US" sz="1400">
              <a:latin typeface="Times" charset="0"/>
            </a:endParaRPr>
          </a:p>
        </p:txBody>
      </p:sp>
      <p:sp>
        <p:nvSpPr>
          <p:cNvPr id="32770" name="Rectangle 2"/>
          <p:cNvSpPr>
            <a:spLocks noGrp="1" noChangeArrowheads="1"/>
          </p:cNvSpPr>
          <p:nvPr>
            <p:ph type="title"/>
          </p:nvPr>
        </p:nvSpPr>
        <p:spPr>
          <a:xfrm>
            <a:off x="381000" y="76200"/>
            <a:ext cx="3429000" cy="1905000"/>
          </a:xfrm>
        </p:spPr>
        <p:txBody>
          <a:bodyPr/>
          <a:lstStyle/>
          <a:p>
            <a:r>
              <a:rPr lang="en-US">
                <a:latin typeface="Times New Roman" charset="0"/>
                <a:ea typeface="ＭＳ Ｐゴシック" charset="0"/>
                <a:cs typeface="ＭＳ Ｐゴシック" charset="0"/>
              </a:rPr>
              <a:t>Definitions</a:t>
            </a:r>
          </a:p>
        </p:txBody>
      </p:sp>
      <p:pic>
        <p:nvPicPr>
          <p:cNvPr id="32771" name="Picture 4"/>
          <p:cNvPicPr>
            <a:picLocks noChangeAspect="1" noChangeArrowheads="1"/>
          </p:cNvPicPr>
          <p:nvPr/>
        </p:nvPicPr>
        <p:blipFill>
          <a:blip r:embed="rId3">
            <a:extLst>
              <a:ext uri="{28A0092B-C50C-407E-A947-70E740481C1C}">
                <a14:useLocalDpi xmlns:a14="http://schemas.microsoft.com/office/drawing/2010/main" val="0"/>
              </a:ext>
            </a:extLst>
          </a:blip>
          <a:srcRect t="5951"/>
          <a:stretch>
            <a:fillRect/>
          </a:stretch>
        </p:blipFill>
        <p:spPr bwMode="auto">
          <a:xfrm>
            <a:off x="4572000" y="0"/>
            <a:ext cx="43973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5"/>
          <p:cNvSpPr txBox="1">
            <a:spLocks noChangeArrowheads="1"/>
          </p:cNvSpPr>
          <p:nvPr/>
        </p:nvSpPr>
        <p:spPr bwMode="auto">
          <a:xfrm>
            <a:off x="398463" y="1574800"/>
            <a:ext cx="336950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800" dirty="0">
                <a:latin typeface="Calibri"/>
              </a:rPr>
              <a:t>Subscripts:</a:t>
            </a:r>
            <a:br>
              <a:rPr lang="en-US" sz="2800" dirty="0">
                <a:latin typeface="Calibri"/>
              </a:rPr>
            </a:br>
            <a:r>
              <a:rPr lang="en-US" sz="2800" dirty="0">
                <a:latin typeface="Calibri"/>
              </a:rPr>
              <a:t>  </a:t>
            </a:r>
            <a:r>
              <a:rPr lang="en-US" sz="2800" i="1" dirty="0">
                <a:latin typeface="Times New Roman" charset="0"/>
              </a:rPr>
              <a:t>P</a:t>
            </a:r>
            <a:r>
              <a:rPr lang="en-US" sz="2800" i="1" dirty="0">
                <a:latin typeface="Calibri"/>
              </a:rPr>
              <a:t> </a:t>
            </a:r>
            <a:r>
              <a:rPr lang="en-US" sz="2800" dirty="0">
                <a:latin typeface="Calibri"/>
              </a:rPr>
              <a:t>:= per test </a:t>
            </a:r>
            <a:r>
              <a:rPr lang="en-US" sz="2800" u="sng" dirty="0">
                <a:latin typeface="Calibri"/>
              </a:rPr>
              <a:t>p</a:t>
            </a:r>
            <a:r>
              <a:rPr lang="en-US" sz="2800" dirty="0">
                <a:latin typeface="Calibri"/>
              </a:rPr>
              <a:t>oint</a:t>
            </a:r>
            <a:br>
              <a:rPr lang="en-US" sz="2800" dirty="0">
                <a:latin typeface="Calibri"/>
              </a:rPr>
            </a:br>
            <a:r>
              <a:rPr lang="en-US" sz="2800" dirty="0">
                <a:latin typeface="Calibri"/>
              </a:rPr>
              <a:t>  </a:t>
            </a:r>
            <a:r>
              <a:rPr lang="en-US" sz="2800" i="1" dirty="0">
                <a:latin typeface="Times New Roman" charset="0"/>
              </a:rPr>
              <a:t>L</a:t>
            </a:r>
            <a:r>
              <a:rPr lang="en-US" sz="2800" i="1" dirty="0">
                <a:latin typeface="Calibri"/>
              </a:rPr>
              <a:t> </a:t>
            </a:r>
            <a:r>
              <a:rPr lang="en-US" sz="2800" dirty="0">
                <a:latin typeface="Calibri"/>
              </a:rPr>
              <a:t>:= per unit of </a:t>
            </a:r>
            <a:r>
              <a:rPr lang="en-US" sz="2800" u="sng" dirty="0">
                <a:latin typeface="Calibri"/>
              </a:rPr>
              <a:t>l</a:t>
            </a:r>
            <a:r>
              <a:rPr lang="en-US" sz="2800" dirty="0">
                <a:latin typeface="Calibri"/>
              </a:rPr>
              <a:t>ine</a:t>
            </a:r>
            <a:br>
              <a:rPr lang="en-US" sz="2800" dirty="0">
                <a:latin typeface="Calibri"/>
              </a:rPr>
            </a:br>
            <a:r>
              <a:rPr lang="en-US" sz="2800" dirty="0">
                <a:latin typeface="Calibri"/>
              </a:rPr>
              <a:t>  </a:t>
            </a:r>
            <a:r>
              <a:rPr lang="en-US" sz="2800" i="1" dirty="0">
                <a:latin typeface="Times New Roman" charset="0"/>
              </a:rPr>
              <a:t>A</a:t>
            </a:r>
            <a:r>
              <a:rPr lang="en-US" sz="2800" i="1" dirty="0">
                <a:latin typeface="Calibri"/>
              </a:rPr>
              <a:t> </a:t>
            </a:r>
            <a:r>
              <a:rPr lang="en-US" sz="2800" dirty="0">
                <a:latin typeface="Calibri"/>
              </a:rPr>
              <a:t>:= per unit </a:t>
            </a:r>
            <a:r>
              <a:rPr lang="en-US" sz="2800" u="sng" dirty="0">
                <a:latin typeface="Calibri"/>
              </a:rPr>
              <a:t>a</a:t>
            </a:r>
            <a:r>
              <a:rPr lang="en-US" sz="2800" dirty="0">
                <a:latin typeface="Calibri"/>
              </a:rPr>
              <a:t>rea</a:t>
            </a:r>
            <a:br>
              <a:rPr lang="en-US" sz="2800" dirty="0">
                <a:latin typeface="Calibri"/>
              </a:rPr>
            </a:br>
            <a:r>
              <a:rPr lang="en-US" sz="2800" dirty="0">
                <a:latin typeface="Calibri"/>
              </a:rPr>
              <a:t>  </a:t>
            </a:r>
            <a:r>
              <a:rPr lang="en-US" sz="2800" i="1" dirty="0">
                <a:latin typeface="Times New Roman" charset="0"/>
              </a:rPr>
              <a:t>V</a:t>
            </a:r>
            <a:r>
              <a:rPr lang="en-US" sz="2800" i="1" dirty="0">
                <a:latin typeface="Calibri"/>
              </a:rPr>
              <a:t> </a:t>
            </a:r>
            <a:r>
              <a:rPr lang="en-US" sz="2800" dirty="0">
                <a:latin typeface="Calibri"/>
              </a:rPr>
              <a:t>:= per unit </a:t>
            </a:r>
            <a:r>
              <a:rPr lang="en-US" sz="2800" u="sng" dirty="0">
                <a:latin typeface="Calibri"/>
              </a:rPr>
              <a:t>v</a:t>
            </a:r>
            <a:r>
              <a:rPr lang="en-US" sz="2800" dirty="0">
                <a:latin typeface="Calibri"/>
              </a:rPr>
              <a:t>olume</a:t>
            </a:r>
            <a:br>
              <a:rPr lang="en-US" sz="2800" dirty="0">
                <a:latin typeface="Calibri"/>
              </a:rPr>
            </a:br>
            <a:r>
              <a:rPr lang="en-US" sz="2800" dirty="0">
                <a:latin typeface="Calibri"/>
              </a:rPr>
              <a:t>  </a:t>
            </a:r>
            <a:r>
              <a:rPr lang="en-US" sz="2800" i="1" dirty="0">
                <a:latin typeface="Times New Roman" charset="0"/>
              </a:rPr>
              <a:t>T</a:t>
            </a:r>
            <a:r>
              <a:rPr lang="en-US" sz="2800" i="1" dirty="0">
                <a:latin typeface="Calibri"/>
              </a:rPr>
              <a:t> </a:t>
            </a:r>
            <a:r>
              <a:rPr lang="en-US" sz="2800" dirty="0">
                <a:latin typeface="Calibri"/>
              </a:rPr>
              <a:t>:= </a:t>
            </a:r>
            <a:r>
              <a:rPr lang="en-US" sz="2800" u="sng" dirty="0">
                <a:latin typeface="Calibri"/>
              </a:rPr>
              <a:t>t</a:t>
            </a:r>
            <a:r>
              <a:rPr lang="en-US" sz="2800" dirty="0">
                <a:latin typeface="Calibri"/>
              </a:rPr>
              <a:t>otal</a:t>
            </a:r>
            <a:br>
              <a:rPr lang="en-US" sz="2800" dirty="0">
                <a:latin typeface="Calibri"/>
              </a:rPr>
            </a:br>
            <a:r>
              <a:rPr lang="en-US" sz="2800" dirty="0" err="1">
                <a:latin typeface="Calibri"/>
              </a:rPr>
              <a:t>overbar</a:t>
            </a:r>
            <a:r>
              <a:rPr lang="en-US" sz="2800" dirty="0">
                <a:latin typeface="Calibri"/>
              </a:rPr>
              <a:t>:= average</a:t>
            </a:r>
            <a:br>
              <a:rPr lang="en-US" sz="2800" dirty="0">
                <a:latin typeface="Calibri"/>
              </a:rPr>
            </a:br>
            <a:r>
              <a:rPr lang="en-US" sz="2800" dirty="0">
                <a:latin typeface="Calibri"/>
              </a:rPr>
              <a:t>&lt;</a:t>
            </a:r>
            <a:r>
              <a:rPr lang="en-US" sz="2800" dirty="0">
                <a:latin typeface="Times New Roman" charset="0"/>
              </a:rPr>
              <a:t>x</a:t>
            </a:r>
            <a:r>
              <a:rPr lang="en-US" sz="2800" dirty="0">
                <a:latin typeface="Calibri"/>
              </a:rPr>
              <a:t>&gt; = average of </a:t>
            </a:r>
            <a:r>
              <a:rPr lang="en-US" sz="2800" dirty="0">
                <a:latin typeface="Times New Roman" charset="0"/>
              </a:rPr>
              <a:t>x</a:t>
            </a:r>
            <a:endParaRPr lang="en-US" sz="2800" dirty="0">
              <a:latin typeface="Calibri"/>
            </a:endParaRPr>
          </a:p>
          <a:p>
            <a:r>
              <a:rPr lang="en-US" sz="2800" dirty="0">
                <a:solidFill>
                  <a:srgbClr val="0A0296"/>
                </a:solidFill>
                <a:latin typeface="Calibri"/>
              </a:rPr>
              <a:t>E.g. </a:t>
            </a:r>
            <a:r>
              <a:rPr lang="en-US" sz="2800" i="1" dirty="0">
                <a:solidFill>
                  <a:srgbClr val="0A0296"/>
                </a:solidFill>
                <a:latin typeface="Times New Roman" charset="0"/>
              </a:rPr>
              <a:t>P</a:t>
            </a:r>
            <a:r>
              <a:rPr lang="en-US" sz="2800" i="1" baseline="-25000" dirty="0">
                <a:solidFill>
                  <a:srgbClr val="0A0296"/>
                </a:solidFill>
                <a:latin typeface="Times New Roman" charset="0"/>
              </a:rPr>
              <a:t>A</a:t>
            </a:r>
            <a:r>
              <a:rPr lang="en-US" sz="2800" dirty="0">
                <a:solidFill>
                  <a:srgbClr val="0A0296"/>
                </a:solidFill>
                <a:latin typeface="Calibri"/>
              </a:rPr>
              <a:t> := </a:t>
            </a:r>
            <a:br>
              <a:rPr lang="en-US" sz="2800" dirty="0">
                <a:solidFill>
                  <a:srgbClr val="0A0296"/>
                </a:solidFill>
                <a:latin typeface="Calibri"/>
              </a:rPr>
            </a:br>
            <a:r>
              <a:rPr lang="en-US" sz="2800" dirty="0">
                <a:solidFill>
                  <a:srgbClr val="0A0296"/>
                </a:solidFill>
                <a:latin typeface="Calibri"/>
              </a:rPr>
              <a:t>   </a:t>
            </a:r>
            <a:r>
              <a:rPr lang="en-US" sz="2800" u="sng" dirty="0">
                <a:solidFill>
                  <a:srgbClr val="0A0296"/>
                </a:solidFill>
                <a:latin typeface="Calibri"/>
              </a:rPr>
              <a:t>P</a:t>
            </a:r>
            <a:r>
              <a:rPr lang="en-US" sz="2800" dirty="0">
                <a:solidFill>
                  <a:srgbClr val="0A0296"/>
                </a:solidFill>
                <a:latin typeface="Calibri"/>
              </a:rPr>
              <a:t>oints per unit </a:t>
            </a:r>
            <a:r>
              <a:rPr lang="en-US" sz="2800" u="sng" dirty="0">
                <a:solidFill>
                  <a:srgbClr val="0A0296"/>
                </a:solidFill>
                <a:latin typeface="Calibri"/>
              </a:rPr>
              <a:t>a</a:t>
            </a:r>
            <a:r>
              <a:rPr lang="en-US" sz="2800" dirty="0">
                <a:solidFill>
                  <a:srgbClr val="0A0296"/>
                </a:solidFill>
                <a:latin typeface="Calibri"/>
              </a:rPr>
              <a:t>rea</a:t>
            </a:r>
            <a:endParaRPr lang="en-US" sz="2800" dirty="0">
              <a:latin typeface="Calibri"/>
            </a:endParaRPr>
          </a:p>
        </p:txBody>
      </p:sp>
      <p:sp>
        <p:nvSpPr>
          <p:cNvPr id="32773" name="Text Box 6"/>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a:t>
            </a:r>
            <a:r>
              <a:rPr lang="en-US" sz="1600" b="1">
                <a:solidFill>
                  <a:srgbClr val="CC0000"/>
                </a:solidFill>
                <a:latin typeface="Times" charset="0"/>
              </a:rPr>
              <a:t>Notation</a:t>
            </a:r>
            <a:r>
              <a:rPr lang="en-US" sz="1600" b="1">
                <a:latin typeface="Times" charset="0"/>
              </a:rPr>
              <a:t>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
        <p:nvSpPr>
          <p:cNvPr id="32774" name="Text Box 7"/>
          <p:cNvSpPr txBox="1">
            <a:spLocks noChangeArrowheads="1"/>
          </p:cNvSpPr>
          <p:nvPr/>
        </p:nvSpPr>
        <p:spPr bwMode="auto">
          <a:xfrm>
            <a:off x="5013325" y="6072188"/>
            <a:ext cx="1416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latin typeface="Times" charset="0"/>
              </a:rPr>
              <a:t>[Underwood]</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1E76373-B85E-D246-8496-24DFA05ABB19}" type="slidenum">
              <a:rPr lang="en-US" sz="1400">
                <a:latin typeface="Times" charset="0"/>
              </a:rPr>
              <a:pPr/>
              <a:t>100</a:t>
            </a:fld>
            <a:endParaRPr lang="en-US" sz="1400">
              <a:latin typeface="Times" charset="0"/>
            </a:endParaRPr>
          </a:p>
        </p:txBody>
      </p:sp>
      <p:sp>
        <p:nvSpPr>
          <p:cNvPr id="200706" name="Text Box 2"/>
          <p:cNvSpPr txBox="1">
            <a:spLocks noChangeArrowheads="1"/>
          </p:cNvSpPr>
          <p:nvPr/>
        </p:nvSpPr>
        <p:spPr bwMode="auto">
          <a:xfrm>
            <a:off x="762000" y="304800"/>
            <a:ext cx="7543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200" i="1">
                <a:solidFill>
                  <a:srgbClr val="0A0296"/>
                </a:solidFill>
                <a:latin typeface="Times New Roman" charset="0"/>
              </a:rPr>
              <a:t>3. Verification of Stereological Relationships</a:t>
            </a:r>
          </a:p>
        </p:txBody>
      </p:sp>
      <p:sp>
        <p:nvSpPr>
          <p:cNvPr id="200707" name="Text Box 3"/>
          <p:cNvSpPr txBox="1">
            <a:spLocks noChangeArrowheads="1"/>
          </p:cNvSpPr>
          <p:nvPr/>
        </p:nvSpPr>
        <p:spPr bwMode="auto">
          <a:xfrm>
            <a:off x="381000" y="1295400"/>
            <a:ext cx="80010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Definition:</a:t>
            </a:r>
          </a:p>
          <a:p>
            <a:pPr>
              <a:spcBef>
                <a:spcPct val="50000"/>
              </a:spcBef>
            </a:pPr>
            <a:r>
              <a:rPr lang="en-US" sz="1800" dirty="0">
                <a:latin typeface="Calibri"/>
              </a:rPr>
              <a:t>Stereology is the interpretation of three-dimensional structures based on two-dimensional observations.  The relationships between lower and higher dimensionality are primarily mathematical in nature.</a:t>
            </a:r>
          </a:p>
          <a:p>
            <a:pPr>
              <a:spcBef>
                <a:spcPct val="50000"/>
              </a:spcBef>
            </a:pPr>
            <a:endParaRPr lang="en-US" sz="1800" dirty="0">
              <a:latin typeface="Calibri"/>
            </a:endParaRPr>
          </a:p>
          <a:p>
            <a:pPr>
              <a:spcBef>
                <a:spcPct val="50000"/>
              </a:spcBef>
            </a:pPr>
            <a:r>
              <a:rPr lang="en-US" sz="1800" dirty="0">
                <a:latin typeface="Calibri"/>
              </a:rPr>
              <a:t>Practicality:</a:t>
            </a:r>
          </a:p>
          <a:p>
            <a:pPr>
              <a:spcBef>
                <a:spcPct val="50000"/>
              </a:spcBef>
            </a:pPr>
            <a:r>
              <a:rPr lang="en-US" sz="1800" dirty="0">
                <a:latin typeface="Calibri"/>
              </a:rPr>
              <a:t>A majority of experimental investigations involve destructive evaluation of the specimen wherein the researcher measures the parameter of interest on a cross-sectional area; therefore, stereology provides the link between the planar and volumetric quantities.</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3657546-1DD7-F54D-8231-A76A476609B7}" type="slidenum">
              <a:rPr lang="en-US" sz="1400">
                <a:latin typeface="Times" charset="0"/>
              </a:rPr>
              <a:pPr/>
              <a:t>101</a:t>
            </a:fld>
            <a:endParaRPr lang="en-US" sz="1400">
              <a:latin typeface="Times" charset="0"/>
            </a:endParaRPr>
          </a:p>
        </p:txBody>
      </p:sp>
      <p:sp>
        <p:nvSpPr>
          <p:cNvPr id="201730" name="Text Box 2"/>
          <p:cNvSpPr txBox="1">
            <a:spLocks noChangeArrowheads="1"/>
          </p:cNvSpPr>
          <p:nvPr/>
        </p:nvSpPr>
        <p:spPr bwMode="auto">
          <a:xfrm>
            <a:off x="1524000" y="76200"/>
            <a:ext cx="510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2800" i="1">
                <a:solidFill>
                  <a:srgbClr val="0A0296"/>
                </a:solidFill>
                <a:latin typeface="Times New Roman" charset="0"/>
              </a:rPr>
              <a:t>Quick Statistics Review</a:t>
            </a:r>
          </a:p>
        </p:txBody>
      </p:sp>
      <p:sp>
        <p:nvSpPr>
          <p:cNvPr id="201731" name="Text Box 3"/>
          <p:cNvSpPr txBox="1">
            <a:spLocks noChangeArrowheads="1"/>
          </p:cNvSpPr>
          <p:nvPr/>
        </p:nvSpPr>
        <p:spPr bwMode="auto">
          <a:xfrm>
            <a:off x="228600" y="533400"/>
            <a:ext cx="40386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Population Mean = </a:t>
            </a:r>
            <a:r>
              <a:rPr lang="en-US" sz="1800" dirty="0">
                <a:latin typeface="Calibri"/>
                <a:sym typeface="Symbol" charset="0"/>
              </a:rPr>
              <a:t></a:t>
            </a:r>
          </a:p>
          <a:p>
            <a:pPr>
              <a:spcBef>
                <a:spcPct val="50000"/>
              </a:spcBef>
            </a:pPr>
            <a:r>
              <a:rPr lang="en-US" sz="1800" dirty="0">
                <a:latin typeface="Calibri"/>
                <a:sym typeface="Symbol" charset="0"/>
              </a:rPr>
              <a:t>Population Standard Deviation = </a:t>
            </a:r>
          </a:p>
          <a:p>
            <a:pPr>
              <a:spcBef>
                <a:spcPct val="50000"/>
              </a:spcBef>
            </a:pPr>
            <a:endParaRPr lang="en-US" sz="1800" dirty="0">
              <a:latin typeface="Calibri"/>
              <a:sym typeface="Symbol" charset="0"/>
            </a:endParaRPr>
          </a:p>
          <a:p>
            <a:pPr>
              <a:spcBef>
                <a:spcPct val="50000"/>
              </a:spcBef>
            </a:pPr>
            <a:r>
              <a:rPr lang="en-US" sz="1800" dirty="0">
                <a:latin typeface="Calibri"/>
                <a:sym typeface="Symbol" charset="0"/>
              </a:rPr>
              <a:t>Sample Mean = </a:t>
            </a:r>
          </a:p>
          <a:p>
            <a:pPr>
              <a:spcBef>
                <a:spcPct val="50000"/>
              </a:spcBef>
            </a:pPr>
            <a:r>
              <a:rPr lang="en-US" sz="1800" dirty="0">
                <a:latin typeface="Calibri"/>
                <a:sym typeface="Symbol" charset="0"/>
              </a:rPr>
              <a:t>Sample Standard Deviation = s</a:t>
            </a:r>
          </a:p>
        </p:txBody>
      </p:sp>
      <p:graphicFrame>
        <p:nvGraphicFramePr>
          <p:cNvPr id="201732" name="Object 2"/>
          <p:cNvGraphicFramePr>
            <a:graphicFrameLocks noChangeAspect="1"/>
          </p:cNvGraphicFramePr>
          <p:nvPr/>
        </p:nvGraphicFramePr>
        <p:xfrm>
          <a:off x="1981200" y="1647825"/>
          <a:ext cx="277813" cy="469900"/>
        </p:xfrm>
        <a:graphic>
          <a:graphicData uri="http://schemas.openxmlformats.org/presentationml/2006/ole">
            <mc:AlternateContent xmlns:mc="http://schemas.openxmlformats.org/markup-compatibility/2006">
              <mc:Choice xmlns:v="urn:schemas-microsoft-com:vml" Requires="v">
                <p:oleObj spid="_x0000_s201856" name="Equation" r:id="rId4" imgW="127000" imgH="215900" progId="Equation.3">
                  <p:embed/>
                </p:oleObj>
              </mc:Choice>
              <mc:Fallback>
                <p:oleObj name="Equation" r:id="rId4" imgW="127000" imgH="215900" progId="Equation.3">
                  <p:embed/>
                  <p:pic>
                    <p:nvPicPr>
                      <p:cNvPr id="0"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647825"/>
                        <a:ext cx="277813" cy="4699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1733" name="Oval 5"/>
          <p:cNvSpPr>
            <a:spLocks noChangeArrowheads="1"/>
          </p:cNvSpPr>
          <p:nvPr/>
        </p:nvSpPr>
        <p:spPr bwMode="auto">
          <a:xfrm>
            <a:off x="5867400" y="609600"/>
            <a:ext cx="1828800" cy="1828800"/>
          </a:xfrm>
          <a:prstGeom prst="ellipse">
            <a:avLst/>
          </a:prstGeom>
          <a:solidFill>
            <a:schemeClr val="accent1"/>
          </a:solidFill>
          <a:ln w="9525">
            <a:solidFill>
              <a:schemeClr val="tx1"/>
            </a:solidFill>
            <a:round/>
            <a:headEnd/>
            <a:tailEnd/>
          </a:ln>
        </p:spPr>
        <p:txBody>
          <a:bodyPr wrap="none" anchor="ctr"/>
          <a:lstStyle/>
          <a:p>
            <a:endParaRPr lang="en-US" dirty="0">
              <a:latin typeface="Calibri"/>
            </a:endParaRPr>
          </a:p>
        </p:txBody>
      </p:sp>
      <p:sp>
        <p:nvSpPr>
          <p:cNvPr id="201734" name="Oval 6"/>
          <p:cNvSpPr>
            <a:spLocks noChangeArrowheads="1"/>
          </p:cNvSpPr>
          <p:nvPr/>
        </p:nvSpPr>
        <p:spPr bwMode="auto">
          <a:xfrm>
            <a:off x="6477000" y="1828800"/>
            <a:ext cx="274638" cy="274638"/>
          </a:xfrm>
          <a:prstGeom prst="ellipse">
            <a:avLst/>
          </a:prstGeom>
          <a:solidFill>
            <a:srgbClr val="FF0000"/>
          </a:solidFill>
          <a:ln w="9525">
            <a:solidFill>
              <a:schemeClr val="tx1"/>
            </a:solidFill>
            <a:round/>
            <a:headEnd/>
            <a:tailEnd/>
          </a:ln>
        </p:spPr>
        <p:txBody>
          <a:bodyPr wrap="none" anchor="ctr"/>
          <a:lstStyle/>
          <a:p>
            <a:endParaRPr lang="en-US" dirty="0">
              <a:latin typeface="Calibri"/>
            </a:endParaRPr>
          </a:p>
        </p:txBody>
      </p:sp>
      <p:sp>
        <p:nvSpPr>
          <p:cNvPr id="201735" name="Text Box 7"/>
          <p:cNvSpPr txBox="1">
            <a:spLocks noChangeArrowheads="1"/>
          </p:cNvSpPr>
          <p:nvPr/>
        </p:nvSpPr>
        <p:spPr bwMode="auto">
          <a:xfrm>
            <a:off x="6096000" y="9144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dirty="0">
                <a:latin typeface="Calibri"/>
              </a:rPr>
              <a:t>Population</a:t>
            </a:r>
          </a:p>
        </p:txBody>
      </p:sp>
      <p:sp>
        <p:nvSpPr>
          <p:cNvPr id="201736" name="Line 8"/>
          <p:cNvSpPr>
            <a:spLocks noChangeShapeType="1"/>
          </p:cNvSpPr>
          <p:nvPr/>
        </p:nvSpPr>
        <p:spPr bwMode="auto">
          <a:xfrm>
            <a:off x="5486400" y="1752600"/>
            <a:ext cx="10668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Calibri"/>
            </a:endParaRPr>
          </a:p>
        </p:txBody>
      </p:sp>
      <p:sp>
        <p:nvSpPr>
          <p:cNvPr id="201737" name="Text Box 9"/>
          <p:cNvSpPr txBox="1">
            <a:spLocks noChangeArrowheads="1"/>
          </p:cNvSpPr>
          <p:nvPr/>
        </p:nvSpPr>
        <p:spPr bwMode="auto">
          <a:xfrm>
            <a:off x="4527550" y="15113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dirty="0">
                <a:latin typeface="Calibri"/>
              </a:rPr>
              <a:t>Sample</a:t>
            </a:r>
          </a:p>
        </p:txBody>
      </p:sp>
      <p:sp>
        <p:nvSpPr>
          <p:cNvPr id="201738" name="Text Box 10"/>
          <p:cNvSpPr txBox="1">
            <a:spLocks noChangeArrowheads="1"/>
          </p:cNvSpPr>
          <p:nvPr/>
        </p:nvSpPr>
        <p:spPr bwMode="auto">
          <a:xfrm>
            <a:off x="228600" y="2679700"/>
            <a:ext cx="8839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Usually the population mean and error are unknown, but we would like to be able to estimate it using our sample subset.</a:t>
            </a:r>
          </a:p>
          <a:p>
            <a:pPr>
              <a:spcBef>
                <a:spcPct val="50000"/>
              </a:spcBef>
            </a:pPr>
            <a:endParaRPr lang="en-US" sz="1800" dirty="0">
              <a:latin typeface="Calibri"/>
            </a:endParaRPr>
          </a:p>
        </p:txBody>
      </p:sp>
      <p:graphicFrame>
        <p:nvGraphicFramePr>
          <p:cNvPr id="201739" name="Object 3"/>
          <p:cNvGraphicFramePr>
            <a:graphicFrameLocks noChangeAspect="1"/>
          </p:cNvGraphicFramePr>
          <p:nvPr/>
        </p:nvGraphicFramePr>
        <p:xfrm>
          <a:off x="1219200" y="3352800"/>
          <a:ext cx="1333500" cy="939800"/>
        </p:xfrm>
        <a:graphic>
          <a:graphicData uri="http://schemas.openxmlformats.org/presentationml/2006/ole">
            <mc:AlternateContent xmlns:mc="http://schemas.openxmlformats.org/markup-compatibility/2006">
              <mc:Choice xmlns:v="urn:schemas-microsoft-com:vml" Requires="v">
                <p:oleObj spid="_x0000_s201857" name="Equation" r:id="rId6" imgW="609600" imgH="431800" progId="Equation.3">
                  <p:embed/>
                </p:oleObj>
              </mc:Choice>
              <mc:Fallback>
                <p:oleObj name="Equation" r:id="rId6" imgW="609600" imgH="431800" progId="Equation.3">
                  <p:embed/>
                  <p:pic>
                    <p:nvPicPr>
                      <p:cNvPr id="0" name="Picture 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3352800"/>
                        <a:ext cx="1333500" cy="9398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01740" name="Object 4"/>
          <p:cNvGraphicFramePr>
            <a:graphicFrameLocks noChangeAspect="1"/>
          </p:cNvGraphicFramePr>
          <p:nvPr/>
        </p:nvGraphicFramePr>
        <p:xfrm>
          <a:off x="3886200" y="3048000"/>
          <a:ext cx="2743200" cy="1422400"/>
        </p:xfrm>
        <a:graphic>
          <a:graphicData uri="http://schemas.openxmlformats.org/presentationml/2006/ole">
            <mc:AlternateContent xmlns:mc="http://schemas.openxmlformats.org/markup-compatibility/2006">
              <mc:Choice xmlns:v="urn:schemas-microsoft-com:vml" Requires="v">
                <p:oleObj spid="_x0000_s201858" name="Equation" r:id="rId8" imgW="1409700" imgH="914400" progId="Equation.3">
                  <p:embed/>
                </p:oleObj>
              </mc:Choice>
              <mc:Fallback>
                <p:oleObj name="Equation" r:id="rId8" imgW="1409700" imgH="914400" progId="Equation.3">
                  <p:embed/>
                  <p:pic>
                    <p:nvPicPr>
                      <p:cNvPr id="0" name="Picture 7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3048000"/>
                        <a:ext cx="2743200" cy="14224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1741" name="Text Box 13"/>
          <p:cNvSpPr txBox="1">
            <a:spLocks noChangeArrowheads="1"/>
          </p:cNvSpPr>
          <p:nvPr/>
        </p:nvSpPr>
        <p:spPr bwMode="auto">
          <a:xfrm>
            <a:off x="0" y="4495800"/>
            <a:ext cx="868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The sample mean and standard deviation are the best estimates for the population mean and standard deviation.</a:t>
            </a:r>
          </a:p>
        </p:txBody>
      </p:sp>
      <p:graphicFrame>
        <p:nvGraphicFramePr>
          <p:cNvPr id="201742" name="Object 5"/>
          <p:cNvGraphicFramePr>
            <a:graphicFrameLocks noChangeAspect="1"/>
          </p:cNvGraphicFramePr>
          <p:nvPr/>
        </p:nvGraphicFramePr>
        <p:xfrm>
          <a:off x="3276600" y="4800600"/>
          <a:ext cx="833438" cy="525463"/>
        </p:xfrm>
        <a:graphic>
          <a:graphicData uri="http://schemas.openxmlformats.org/presentationml/2006/ole">
            <mc:AlternateContent xmlns:mc="http://schemas.openxmlformats.org/markup-compatibility/2006">
              <mc:Choice xmlns:v="urn:schemas-microsoft-com:vml" Requires="v">
                <p:oleObj spid="_x0000_s201859" name="Equation" r:id="rId10" imgW="381000" imgH="241300" progId="Equation.3">
                  <p:embed/>
                </p:oleObj>
              </mc:Choice>
              <mc:Fallback>
                <p:oleObj name="Equation" r:id="rId10" imgW="381000" imgH="241300" progId="Equation.3">
                  <p:embed/>
                  <p:pic>
                    <p:nvPicPr>
                      <p:cNvPr id="0" name="Picture 7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6600" y="4800600"/>
                        <a:ext cx="833438" cy="52546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01743" name="Object 6"/>
          <p:cNvGraphicFramePr>
            <a:graphicFrameLocks noChangeAspect="1"/>
          </p:cNvGraphicFramePr>
          <p:nvPr/>
        </p:nvGraphicFramePr>
        <p:xfrm>
          <a:off x="4572000" y="4953000"/>
          <a:ext cx="804863" cy="303213"/>
        </p:xfrm>
        <a:graphic>
          <a:graphicData uri="http://schemas.openxmlformats.org/presentationml/2006/ole">
            <mc:AlternateContent xmlns:mc="http://schemas.openxmlformats.org/markup-compatibility/2006">
              <mc:Choice xmlns:v="urn:schemas-microsoft-com:vml" Requires="v">
                <p:oleObj spid="_x0000_s201860" name="Equation" r:id="rId12" imgW="368300" imgH="139700" progId="Equation.3">
                  <p:embed/>
                </p:oleObj>
              </mc:Choice>
              <mc:Fallback>
                <p:oleObj name="Equation" r:id="rId12" imgW="368300" imgH="139700" progId="Equation.3">
                  <p:embed/>
                  <p:pic>
                    <p:nvPicPr>
                      <p:cNvPr id="0" name="Picture 7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4953000"/>
                        <a:ext cx="804863" cy="30321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1744" name="Text Box 16"/>
          <p:cNvSpPr txBox="1">
            <a:spLocks noChangeArrowheads="1"/>
          </p:cNvSpPr>
          <p:nvPr/>
        </p:nvSpPr>
        <p:spPr bwMode="auto">
          <a:xfrm>
            <a:off x="0" y="5334000"/>
            <a:ext cx="868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How good is the fit between the sample and population mean? In this case, we need to find the difference between        and          . This is known as the </a:t>
            </a:r>
            <a:r>
              <a:rPr lang="ja-JP" altLang="en-US" sz="1800" dirty="0">
                <a:latin typeface="Calibri"/>
              </a:rPr>
              <a:t>“</a:t>
            </a:r>
            <a:r>
              <a:rPr lang="en-US" altLang="ja-JP" sz="1800" dirty="0">
                <a:latin typeface="Calibri"/>
              </a:rPr>
              <a:t>standard error</a:t>
            </a:r>
            <a:r>
              <a:rPr lang="ja-JP" altLang="en-US" sz="1800" dirty="0">
                <a:latin typeface="Calibri"/>
              </a:rPr>
              <a:t>”</a:t>
            </a:r>
            <a:r>
              <a:rPr lang="en-US" altLang="ja-JP" sz="1800" dirty="0">
                <a:latin typeface="Calibri"/>
              </a:rPr>
              <a:t> and is given as: </a:t>
            </a:r>
            <a:endParaRPr lang="en-US" sz="1800" dirty="0">
              <a:latin typeface="Calibri"/>
            </a:endParaRPr>
          </a:p>
        </p:txBody>
      </p:sp>
      <p:graphicFrame>
        <p:nvGraphicFramePr>
          <p:cNvPr id="201745" name="Object 7"/>
          <p:cNvGraphicFramePr>
            <a:graphicFrameLocks noChangeAspect="1"/>
          </p:cNvGraphicFramePr>
          <p:nvPr>
            <p:extLst>
              <p:ext uri="{D42A27DB-BD31-4B8C-83A1-F6EECF244321}">
                <p14:modId xmlns:p14="http://schemas.microsoft.com/office/powerpoint/2010/main" val="3262778666"/>
              </p:ext>
            </p:extLst>
          </p:nvPr>
        </p:nvGraphicFramePr>
        <p:xfrm>
          <a:off x="2311401" y="5626100"/>
          <a:ext cx="233362" cy="393700"/>
        </p:xfrm>
        <a:graphic>
          <a:graphicData uri="http://schemas.openxmlformats.org/presentationml/2006/ole">
            <mc:AlternateContent xmlns:mc="http://schemas.openxmlformats.org/markup-compatibility/2006">
              <mc:Choice xmlns:v="urn:schemas-microsoft-com:vml" Requires="v">
                <p:oleObj spid="_x0000_s201861" name="Equation" r:id="rId14" imgW="127000" imgH="215900" progId="Equation.3">
                  <p:embed/>
                </p:oleObj>
              </mc:Choice>
              <mc:Fallback>
                <p:oleObj name="Equation" r:id="rId14" imgW="127000" imgH="215900" progId="Equation.3">
                  <p:embed/>
                  <p:pic>
                    <p:nvPicPr>
                      <p:cNvPr id="0" name="Picture 7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11401" y="5626100"/>
                        <a:ext cx="233362" cy="3937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01746" name="Object 8"/>
          <p:cNvGraphicFramePr>
            <a:graphicFrameLocks noChangeAspect="1"/>
          </p:cNvGraphicFramePr>
          <p:nvPr>
            <p:extLst>
              <p:ext uri="{D42A27DB-BD31-4B8C-83A1-F6EECF244321}">
                <p14:modId xmlns:p14="http://schemas.microsoft.com/office/powerpoint/2010/main" val="3320207874"/>
              </p:ext>
            </p:extLst>
          </p:nvPr>
        </p:nvGraphicFramePr>
        <p:xfrm>
          <a:off x="3124200" y="5689599"/>
          <a:ext cx="284163" cy="304800"/>
        </p:xfrm>
        <a:graphic>
          <a:graphicData uri="http://schemas.openxmlformats.org/presentationml/2006/ole">
            <mc:AlternateContent xmlns:mc="http://schemas.openxmlformats.org/markup-compatibility/2006">
              <mc:Choice xmlns:v="urn:schemas-microsoft-com:vml" Requires="v">
                <p:oleObj spid="_x0000_s201862" name="Equation" r:id="rId16" imgW="152400" imgH="165100" progId="Equation.3">
                  <p:embed/>
                </p:oleObj>
              </mc:Choice>
              <mc:Fallback>
                <p:oleObj name="Equation" r:id="rId16" imgW="152400" imgH="165100" progId="Equation.3">
                  <p:embed/>
                  <p:pic>
                    <p:nvPicPr>
                      <p:cNvPr id="0" name="Picture 7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24200" y="5689599"/>
                        <a:ext cx="284163" cy="3048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01747" name="Object 9"/>
          <p:cNvGraphicFramePr>
            <a:graphicFrameLocks noChangeAspect="1"/>
          </p:cNvGraphicFramePr>
          <p:nvPr/>
        </p:nvGraphicFramePr>
        <p:xfrm>
          <a:off x="2667000" y="5943600"/>
          <a:ext cx="1905000" cy="790575"/>
        </p:xfrm>
        <a:graphic>
          <a:graphicData uri="http://schemas.openxmlformats.org/presentationml/2006/ole">
            <mc:AlternateContent xmlns:mc="http://schemas.openxmlformats.org/markup-compatibility/2006">
              <mc:Choice xmlns:v="urn:schemas-microsoft-com:vml" Requires="v">
                <p:oleObj spid="_x0000_s201863" name="Equation" r:id="rId18" imgW="990600" imgH="419100" progId="Equation.3">
                  <p:embed/>
                </p:oleObj>
              </mc:Choice>
              <mc:Fallback>
                <p:oleObj name="Equation" r:id="rId18" imgW="990600" imgH="419100" progId="Equation.3">
                  <p:embed/>
                  <p:pic>
                    <p:nvPicPr>
                      <p:cNvPr id="0" name="Picture 7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67000" y="5943600"/>
                        <a:ext cx="1905000" cy="7905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BE38E77-A6BD-A043-9A6E-9BA9BDD8BEF1}" type="slidenum">
              <a:rPr lang="en-US" sz="1400">
                <a:latin typeface="Times" charset="0"/>
              </a:rPr>
              <a:pPr/>
              <a:t>102</a:t>
            </a:fld>
            <a:endParaRPr lang="en-US" sz="1400">
              <a:latin typeface="Times" charset="0"/>
            </a:endParaRPr>
          </a:p>
        </p:txBody>
      </p:sp>
      <p:pic>
        <p:nvPicPr>
          <p:cNvPr id="203778" name="Picture 2" descr="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757488"/>
            <a:ext cx="3171825" cy="3171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3779" name="Line 3"/>
          <p:cNvSpPr>
            <a:spLocks noChangeShapeType="1"/>
          </p:cNvSpPr>
          <p:nvPr/>
        </p:nvSpPr>
        <p:spPr bwMode="auto">
          <a:xfrm>
            <a:off x="6096000" y="2376488"/>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Calibri"/>
            </a:endParaRPr>
          </a:p>
        </p:txBody>
      </p:sp>
      <p:sp>
        <p:nvSpPr>
          <p:cNvPr id="203780" name="Text Box 4"/>
          <p:cNvSpPr txBox="1">
            <a:spLocks noChangeArrowheads="1"/>
          </p:cNvSpPr>
          <p:nvPr/>
        </p:nvSpPr>
        <p:spPr bwMode="auto">
          <a:xfrm>
            <a:off x="5334000" y="176688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41 x 41 pixels</a:t>
            </a:r>
          </a:p>
        </p:txBody>
      </p:sp>
      <p:sp>
        <p:nvSpPr>
          <p:cNvPr id="203781" name="Line 5"/>
          <p:cNvSpPr>
            <a:spLocks noChangeShapeType="1"/>
          </p:cNvSpPr>
          <p:nvPr/>
        </p:nvSpPr>
        <p:spPr bwMode="auto">
          <a:xfrm flipH="1">
            <a:off x="5410200" y="2224088"/>
            <a:ext cx="3810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Calibri"/>
            </a:endParaRPr>
          </a:p>
        </p:txBody>
      </p:sp>
      <p:sp>
        <p:nvSpPr>
          <p:cNvPr id="203782" name="Line 6"/>
          <p:cNvSpPr>
            <a:spLocks noChangeShapeType="1"/>
          </p:cNvSpPr>
          <p:nvPr/>
        </p:nvSpPr>
        <p:spPr bwMode="auto">
          <a:xfrm>
            <a:off x="6248400" y="2224088"/>
            <a:ext cx="533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Calibri"/>
            </a:endParaRPr>
          </a:p>
        </p:txBody>
      </p:sp>
      <p:sp>
        <p:nvSpPr>
          <p:cNvPr id="203783" name="Line 7"/>
          <p:cNvSpPr>
            <a:spLocks noChangeShapeType="1"/>
          </p:cNvSpPr>
          <p:nvPr/>
        </p:nvSpPr>
        <p:spPr bwMode="auto">
          <a:xfrm>
            <a:off x="5638800" y="3824288"/>
            <a:ext cx="2286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Calibri"/>
            </a:endParaRPr>
          </a:p>
        </p:txBody>
      </p:sp>
      <p:sp>
        <p:nvSpPr>
          <p:cNvPr id="203784" name="Text Box 8"/>
          <p:cNvSpPr txBox="1">
            <a:spLocks noChangeArrowheads="1"/>
          </p:cNvSpPr>
          <p:nvPr/>
        </p:nvSpPr>
        <p:spPr bwMode="auto">
          <a:xfrm>
            <a:off x="4953000" y="3443288"/>
            <a:ext cx="2438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100 x 100 pixels</a:t>
            </a:r>
          </a:p>
        </p:txBody>
      </p:sp>
      <p:sp>
        <p:nvSpPr>
          <p:cNvPr id="203785" name="Line 9"/>
          <p:cNvSpPr>
            <a:spLocks noChangeShapeType="1"/>
          </p:cNvSpPr>
          <p:nvPr/>
        </p:nvSpPr>
        <p:spPr bwMode="auto">
          <a:xfrm>
            <a:off x="4953000" y="6110288"/>
            <a:ext cx="3200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latin typeface="Calibri"/>
            </a:endParaRPr>
          </a:p>
        </p:txBody>
      </p:sp>
      <p:sp>
        <p:nvSpPr>
          <p:cNvPr id="203786" name="Text Box 10"/>
          <p:cNvSpPr txBox="1">
            <a:spLocks noChangeArrowheads="1"/>
          </p:cNvSpPr>
          <p:nvPr/>
        </p:nvSpPr>
        <p:spPr bwMode="auto">
          <a:xfrm>
            <a:off x="5638800" y="6262688"/>
            <a:ext cx="1828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500  pixels</a:t>
            </a:r>
          </a:p>
        </p:txBody>
      </p:sp>
      <p:sp>
        <p:nvSpPr>
          <p:cNvPr id="203787" name="Line 11"/>
          <p:cNvSpPr>
            <a:spLocks noChangeShapeType="1"/>
          </p:cNvSpPr>
          <p:nvPr/>
        </p:nvSpPr>
        <p:spPr bwMode="auto">
          <a:xfrm>
            <a:off x="8382000" y="2757488"/>
            <a:ext cx="0" cy="3200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latin typeface="Calibri"/>
            </a:endParaRPr>
          </a:p>
        </p:txBody>
      </p:sp>
      <p:sp>
        <p:nvSpPr>
          <p:cNvPr id="203788" name="Text Box 12"/>
          <p:cNvSpPr txBox="1">
            <a:spLocks noChangeArrowheads="1"/>
          </p:cNvSpPr>
          <p:nvPr/>
        </p:nvSpPr>
        <p:spPr bwMode="auto">
          <a:xfrm rot="5400000">
            <a:off x="7741444" y="4326732"/>
            <a:ext cx="1828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500  pixels</a:t>
            </a:r>
          </a:p>
        </p:txBody>
      </p:sp>
      <p:sp>
        <p:nvSpPr>
          <p:cNvPr id="203789" name="Text Box 13"/>
          <p:cNvSpPr txBox="1">
            <a:spLocks noChangeArrowheads="1"/>
          </p:cNvSpPr>
          <p:nvPr/>
        </p:nvSpPr>
        <p:spPr bwMode="auto">
          <a:xfrm>
            <a:off x="228600" y="547688"/>
            <a:ext cx="5715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Using 1</a:t>
            </a:r>
            <a:r>
              <a:rPr lang="en-US" sz="1800" baseline="30000" dirty="0">
                <a:latin typeface="Calibri"/>
              </a:rPr>
              <a:t>st</a:t>
            </a:r>
            <a:r>
              <a:rPr lang="en-US" sz="1800" dirty="0">
                <a:latin typeface="Calibri"/>
              </a:rPr>
              <a:t> nearest neighbors only (up, down, left, right)</a:t>
            </a:r>
          </a:p>
        </p:txBody>
      </p:sp>
      <p:sp>
        <p:nvSpPr>
          <p:cNvPr id="203790" name="Text Box 14"/>
          <p:cNvSpPr txBox="1">
            <a:spLocks noChangeArrowheads="1"/>
          </p:cNvSpPr>
          <p:nvPr/>
        </p:nvSpPr>
        <p:spPr bwMode="auto">
          <a:xfrm>
            <a:off x="228600" y="1157288"/>
            <a:ext cx="807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Particle-Matrix Trace = 3 boxes * (4 x 41) + 1 box * (4 * 100) = 892</a:t>
            </a:r>
          </a:p>
        </p:txBody>
      </p:sp>
      <p:sp>
        <p:nvSpPr>
          <p:cNvPr id="203791" name="Text Box 15"/>
          <p:cNvSpPr txBox="1">
            <a:spLocks noChangeArrowheads="1"/>
          </p:cNvSpPr>
          <p:nvPr/>
        </p:nvSpPr>
        <p:spPr bwMode="auto">
          <a:xfrm>
            <a:off x="228600" y="1628775"/>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Cross-sectional Area = 500 x 500</a:t>
            </a:r>
          </a:p>
        </p:txBody>
      </p:sp>
      <p:graphicFrame>
        <p:nvGraphicFramePr>
          <p:cNvPr id="203792" name="Object 2"/>
          <p:cNvGraphicFramePr>
            <a:graphicFrameLocks noChangeAspect="1"/>
          </p:cNvGraphicFramePr>
          <p:nvPr/>
        </p:nvGraphicFramePr>
        <p:xfrm>
          <a:off x="304800" y="2071688"/>
          <a:ext cx="3657600" cy="655637"/>
        </p:xfrm>
        <a:graphic>
          <a:graphicData uri="http://schemas.openxmlformats.org/presentationml/2006/ole">
            <mc:AlternateContent xmlns:mc="http://schemas.openxmlformats.org/markup-compatibility/2006">
              <mc:Choice xmlns:v="urn:schemas-microsoft-com:vml" Requires="v">
                <p:oleObj spid="_x0000_s203814" name="Equation" r:id="rId4" imgW="2197100" imgH="393700" progId="Equation.3">
                  <p:embed/>
                </p:oleObj>
              </mc:Choice>
              <mc:Fallback>
                <p:oleObj name="Equation" r:id="rId4" imgW="2197100" imgH="393700" progId="Equation.3">
                  <p:embed/>
                  <p:pic>
                    <p:nvPicPr>
                      <p:cNvPr id="0"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071688"/>
                        <a:ext cx="3657600" cy="65563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203793" name="Picture 17"/>
          <p:cNvPicPr>
            <a:picLocks noChangeAspect="1" noChangeArrowheads="1"/>
          </p:cNvPicPr>
          <p:nvPr/>
        </p:nvPicPr>
        <p:blipFill>
          <a:blip r:embed="rId6">
            <a:extLst>
              <a:ext uri="{28A0092B-C50C-407E-A947-70E740481C1C}">
                <a14:useLocalDpi xmlns:a14="http://schemas.microsoft.com/office/drawing/2010/main" val="0"/>
              </a:ext>
            </a:extLst>
          </a:blip>
          <a:srcRect l="15939" t="60008" r="49693" b="21252"/>
          <a:stretch>
            <a:fillRect/>
          </a:stretch>
        </p:blipFill>
        <p:spPr bwMode="auto">
          <a:xfrm>
            <a:off x="381000" y="4281488"/>
            <a:ext cx="33496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94" name="Text Box 18"/>
          <p:cNvSpPr txBox="1">
            <a:spLocks noChangeArrowheads="1"/>
          </p:cNvSpPr>
          <p:nvPr/>
        </p:nvSpPr>
        <p:spPr bwMode="auto">
          <a:xfrm>
            <a:off x="228600" y="3595688"/>
            <a:ext cx="426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Comparing this to the program output….</a:t>
            </a:r>
          </a:p>
        </p:txBody>
      </p:sp>
      <p:sp>
        <p:nvSpPr>
          <p:cNvPr id="203795" name="Text Box 19"/>
          <p:cNvSpPr txBox="1">
            <a:spLocks noChangeArrowheads="1"/>
          </p:cNvSpPr>
          <p:nvPr/>
        </p:nvSpPr>
        <p:spPr bwMode="auto">
          <a:xfrm>
            <a:off x="2057400" y="762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i="1">
                <a:solidFill>
                  <a:srgbClr val="0A0296"/>
                </a:solidFill>
                <a:latin typeface="Times New Roman" charset="0"/>
              </a:rPr>
              <a:t>L</a:t>
            </a:r>
            <a:r>
              <a:rPr lang="en-US" i="1" baseline="-25000">
                <a:solidFill>
                  <a:srgbClr val="0A0296"/>
                </a:solidFill>
                <a:latin typeface="Times New Roman" charset="0"/>
              </a:rPr>
              <a:t>A</a:t>
            </a:r>
            <a:r>
              <a:rPr lang="en-US" i="1">
                <a:solidFill>
                  <a:srgbClr val="0A0296"/>
                </a:solidFill>
                <a:latin typeface="Times New Roman" charset="0"/>
              </a:rPr>
              <a:t> Algorithm Verification</a:t>
            </a:r>
          </a:p>
        </p:txBody>
      </p:sp>
      <p:sp>
        <p:nvSpPr>
          <p:cNvPr id="203796" name="Text Box 20"/>
          <p:cNvSpPr txBox="1">
            <a:spLocks noChangeArrowheads="1"/>
          </p:cNvSpPr>
          <p:nvPr/>
        </p:nvSpPr>
        <p:spPr bwMode="auto">
          <a:xfrm>
            <a:off x="304800" y="6186488"/>
            <a:ext cx="3657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Algorithm produces correct result</a:t>
            </a: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0E0985E-795D-6D41-A2D8-30863540B45D}" type="slidenum">
              <a:rPr lang="en-US" sz="1400">
                <a:latin typeface="Times" charset="0"/>
              </a:rPr>
              <a:pPr/>
              <a:t>103</a:t>
            </a:fld>
            <a:endParaRPr lang="en-US" sz="1400">
              <a:latin typeface="Times" charset="0"/>
            </a:endParaRPr>
          </a:p>
        </p:txBody>
      </p:sp>
      <p:pic>
        <p:nvPicPr>
          <p:cNvPr id="204802" name="Picture 2" descr="ssub_verify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52600"/>
            <a:ext cx="3171825"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7" name="Picture 3" descr="ssub_verify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752600"/>
            <a:ext cx="3171825"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4" name="Picture 4"/>
          <p:cNvPicPr>
            <a:picLocks noChangeAspect="1" noChangeArrowheads="1"/>
          </p:cNvPicPr>
          <p:nvPr/>
        </p:nvPicPr>
        <p:blipFill>
          <a:blip r:embed="rId5">
            <a:extLst>
              <a:ext uri="{28A0092B-C50C-407E-A947-70E740481C1C}">
                <a14:useLocalDpi xmlns:a14="http://schemas.microsoft.com/office/drawing/2010/main" val="0"/>
              </a:ext>
            </a:extLst>
          </a:blip>
          <a:srcRect l="16878" t="58133" r="49693" b="27504"/>
          <a:stretch>
            <a:fillRect/>
          </a:stretch>
        </p:blipFill>
        <p:spPr bwMode="auto">
          <a:xfrm>
            <a:off x="931863" y="4419600"/>
            <a:ext cx="3259137"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Text Box 5"/>
          <p:cNvSpPr txBox="1">
            <a:spLocks noChangeArrowheads="1"/>
          </p:cNvSpPr>
          <p:nvPr/>
        </p:nvSpPr>
        <p:spPr bwMode="auto">
          <a:xfrm>
            <a:off x="457200" y="773113"/>
            <a:ext cx="5334000"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Two cubes inserted into a 100 x 100 x 100 box.</a:t>
            </a:r>
          </a:p>
          <a:p>
            <a:pPr>
              <a:spcBef>
                <a:spcPct val="50000"/>
              </a:spcBef>
              <a:buFontTx/>
              <a:buAutoNum type="alphaLcParenR"/>
            </a:pPr>
            <a:r>
              <a:rPr lang="en-US" sz="1800" dirty="0">
                <a:latin typeface="Calibri"/>
              </a:rPr>
              <a:t>Small Cube:  a=3</a:t>
            </a:r>
            <a:br>
              <a:rPr lang="en-US" sz="1800" dirty="0">
                <a:latin typeface="Calibri"/>
              </a:rPr>
            </a:br>
            <a:r>
              <a:rPr lang="en-US" sz="1800" dirty="0">
                <a:latin typeface="Calibri"/>
              </a:rPr>
              <a:t>SA = 6 faces * 9 pixels = 54 pixels</a:t>
            </a:r>
          </a:p>
          <a:p>
            <a:pPr>
              <a:spcBef>
                <a:spcPct val="50000"/>
              </a:spcBef>
              <a:buFontTx/>
              <a:buAutoNum type="alphaLcParenR"/>
            </a:pPr>
            <a:r>
              <a:rPr lang="en-US" sz="1800" dirty="0">
                <a:latin typeface="Calibri"/>
              </a:rPr>
              <a:t>Large Cube:  a=50</a:t>
            </a:r>
            <a:br>
              <a:rPr lang="en-US" sz="1800" dirty="0">
                <a:latin typeface="Calibri"/>
              </a:rPr>
            </a:br>
            <a:r>
              <a:rPr lang="en-US" sz="1800" dirty="0">
                <a:latin typeface="Calibri"/>
              </a:rPr>
              <a:t>SA = 6 faces * 2500 pixels = 15000</a:t>
            </a:r>
          </a:p>
        </p:txBody>
      </p:sp>
      <p:graphicFrame>
        <p:nvGraphicFramePr>
          <p:cNvPr id="204806" name="Object 2"/>
          <p:cNvGraphicFramePr>
            <a:graphicFrameLocks noChangeAspect="1"/>
          </p:cNvGraphicFramePr>
          <p:nvPr/>
        </p:nvGraphicFramePr>
        <p:xfrm>
          <a:off x="981075" y="2773363"/>
          <a:ext cx="2981325" cy="655637"/>
        </p:xfrm>
        <a:graphic>
          <a:graphicData uri="http://schemas.openxmlformats.org/presentationml/2006/ole">
            <mc:AlternateContent xmlns:mc="http://schemas.openxmlformats.org/markup-compatibility/2006">
              <mc:Choice xmlns:v="urn:schemas-microsoft-com:vml" Requires="v">
                <p:oleObj spid="_x0000_s204827" name="Equation" r:id="rId6" imgW="1790700" imgH="393700" progId="Equation.3">
                  <p:embed/>
                </p:oleObj>
              </mc:Choice>
              <mc:Fallback>
                <p:oleObj name="Equation" r:id="rId6" imgW="1790700" imgH="393700" progId="Equation.3">
                  <p:embed/>
                  <p:pic>
                    <p:nvPicPr>
                      <p:cNvPr id="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1075" y="2773363"/>
                        <a:ext cx="2981325" cy="65563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4807" name="Text Box 7"/>
          <p:cNvSpPr txBox="1">
            <a:spLocks noChangeArrowheads="1"/>
          </p:cNvSpPr>
          <p:nvPr/>
        </p:nvSpPr>
        <p:spPr bwMode="auto">
          <a:xfrm>
            <a:off x="228600" y="38100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Output from Fortran…</a:t>
            </a:r>
          </a:p>
        </p:txBody>
      </p:sp>
      <p:sp>
        <p:nvSpPr>
          <p:cNvPr id="204808" name="Text Box 8"/>
          <p:cNvSpPr txBox="1">
            <a:spLocks noChangeArrowheads="1"/>
          </p:cNvSpPr>
          <p:nvPr/>
        </p:nvSpPr>
        <p:spPr bwMode="auto">
          <a:xfrm>
            <a:off x="2057400" y="152400"/>
            <a:ext cx="472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200" i="1">
                <a:solidFill>
                  <a:srgbClr val="0A0296"/>
                </a:solidFill>
                <a:latin typeface="Times New Roman" charset="0"/>
              </a:rPr>
              <a:t>S</a:t>
            </a:r>
            <a:r>
              <a:rPr lang="en-US" sz="3200" i="1" baseline="-25000">
                <a:solidFill>
                  <a:srgbClr val="0A0296"/>
                </a:solidFill>
                <a:latin typeface="Times New Roman" charset="0"/>
              </a:rPr>
              <a:t>V</a:t>
            </a:r>
            <a:r>
              <a:rPr lang="en-US" sz="3200" i="1">
                <a:solidFill>
                  <a:srgbClr val="0A0296"/>
                </a:solidFill>
                <a:latin typeface="Times New Roman" charset="0"/>
              </a:rPr>
              <a:t> Algorithm Verification</a:t>
            </a:r>
          </a:p>
        </p:txBody>
      </p:sp>
      <p:sp>
        <p:nvSpPr>
          <p:cNvPr id="204809" name="Text Box 9"/>
          <p:cNvSpPr txBox="1">
            <a:spLocks noChangeArrowheads="1"/>
          </p:cNvSpPr>
          <p:nvPr/>
        </p:nvSpPr>
        <p:spPr bwMode="auto">
          <a:xfrm>
            <a:off x="762000" y="59436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Algorithm produces correct result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2147"/>
                                        </p:tgtEl>
                                        <p:attrNameLst>
                                          <p:attrName>style.visibility</p:attrName>
                                        </p:attrNameLst>
                                      </p:cBhvr>
                                      <p:to>
                                        <p:strVal val="visible"/>
                                      </p:to>
                                    </p:set>
                                    <p:animEffect transition="in" filter="box(in)">
                                      <p:cBhvr>
                                        <p:cTn id="7" dur="500"/>
                                        <p:tgtEl>
                                          <p:spTgt spid="262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F6AD77C-82C8-9C46-8EA6-D15B50F91240}" type="slidenum">
              <a:rPr lang="en-US" sz="1400">
                <a:latin typeface="Times" charset="0"/>
              </a:rPr>
              <a:pPr/>
              <a:t>104</a:t>
            </a:fld>
            <a:endParaRPr lang="en-US" sz="1400">
              <a:latin typeface="Times" charset="0"/>
            </a:endParaRPr>
          </a:p>
        </p:txBody>
      </p:sp>
      <p:graphicFrame>
        <p:nvGraphicFramePr>
          <p:cNvPr id="205826" name="Object 2"/>
          <p:cNvGraphicFramePr>
            <a:graphicFrameLocks noChangeAspect="1"/>
          </p:cNvGraphicFramePr>
          <p:nvPr/>
        </p:nvGraphicFramePr>
        <p:xfrm>
          <a:off x="1981200" y="1768475"/>
          <a:ext cx="4114800" cy="822325"/>
        </p:xfrm>
        <a:graphic>
          <a:graphicData uri="http://schemas.openxmlformats.org/presentationml/2006/ole">
            <mc:AlternateContent xmlns:mc="http://schemas.openxmlformats.org/markup-compatibility/2006">
              <mc:Choice xmlns:v="urn:schemas-microsoft-com:vml" Requires="v">
                <p:oleObj spid="_x0000_s205874" name="Equation" r:id="rId4" imgW="1206500" imgH="241300" progId="Equation.3">
                  <p:embed/>
                </p:oleObj>
              </mc:Choice>
              <mc:Fallback>
                <p:oleObj name="Equation" r:id="rId4" imgW="1206500" imgH="241300" progId="Equation.3">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768475"/>
                        <a:ext cx="4114800" cy="8223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5827" name="Text Box 3"/>
          <p:cNvSpPr txBox="1">
            <a:spLocks noChangeArrowheads="1"/>
          </p:cNvSpPr>
          <p:nvPr/>
        </p:nvSpPr>
        <p:spPr bwMode="auto">
          <a:xfrm>
            <a:off x="304800" y="958850"/>
            <a:ext cx="807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Estimation of volume fraction from cross-sectional areas is typically accomplished by using the following equation:</a:t>
            </a:r>
          </a:p>
        </p:txBody>
      </p:sp>
      <p:sp>
        <p:nvSpPr>
          <p:cNvPr id="205828" name="Text Box 4"/>
          <p:cNvSpPr txBox="1">
            <a:spLocks noChangeArrowheads="1"/>
          </p:cNvSpPr>
          <p:nvPr/>
        </p:nvSpPr>
        <p:spPr bwMode="auto">
          <a:xfrm>
            <a:off x="304800" y="2895600"/>
            <a:ext cx="800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Since our images are a square grid, the point counting method is the easiest to implement for each dimensionality.</a:t>
            </a:r>
          </a:p>
        </p:txBody>
      </p:sp>
      <p:sp>
        <p:nvSpPr>
          <p:cNvPr id="205829" name="Text Box 5"/>
          <p:cNvSpPr txBox="1">
            <a:spLocks noChangeArrowheads="1"/>
          </p:cNvSpPr>
          <p:nvPr/>
        </p:nvSpPr>
        <p:spPr bwMode="auto">
          <a:xfrm>
            <a:off x="1447800" y="90488"/>
            <a:ext cx="5486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2800" i="1">
                <a:solidFill>
                  <a:srgbClr val="0A0296"/>
                </a:solidFill>
                <a:latin typeface="Times New Roman" charset="0"/>
              </a:rPr>
              <a:t>Particle Fractions</a:t>
            </a:r>
          </a:p>
        </p:txBody>
      </p:sp>
      <p:graphicFrame>
        <p:nvGraphicFramePr>
          <p:cNvPr id="263174" name="Group 6"/>
          <p:cNvGraphicFramePr>
            <a:graphicFrameLocks noGrp="1"/>
          </p:cNvGraphicFramePr>
          <p:nvPr/>
        </p:nvGraphicFramePr>
        <p:xfrm>
          <a:off x="304800" y="4267200"/>
          <a:ext cx="8153400" cy="1478014"/>
        </p:xfrm>
        <a:graphic>
          <a:graphicData uri="http://schemas.openxmlformats.org/drawingml/2006/table">
            <a:tbl>
              <a:tblPr/>
              <a:tblGrid>
                <a:gridCol w="1828800"/>
                <a:gridCol w="1752600"/>
                <a:gridCol w="2286000"/>
                <a:gridCol w="2286000"/>
              </a:tblGrid>
              <a:tr h="33520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Calibri"/>
                          <a:ea typeface="ＭＳ Ｐゴシック" charset="0"/>
                          <a:cs typeface="ＭＳ Ｐゴシック" charset="0"/>
                        </a:rPr>
                        <a:t>INPUT V</a:t>
                      </a:r>
                      <a:r>
                        <a:rPr kumimoji="0" lang="en-US" sz="1600" b="1" i="0" u="none" strike="noStrike" cap="none" normalizeH="0" baseline="-25000" dirty="0">
                          <a:ln>
                            <a:noFill/>
                          </a:ln>
                          <a:solidFill>
                            <a:schemeClr val="tx1"/>
                          </a:solidFill>
                          <a:effectLst/>
                          <a:latin typeface="Calibri"/>
                          <a:ea typeface="ＭＳ Ｐゴシック" charset="0"/>
                          <a:cs typeface="ＭＳ Ｐゴシック" charset="0"/>
                        </a:rPr>
                        <a:t>V</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Calibri"/>
                          <a:ea typeface="ＭＳ Ｐゴシック" charset="0"/>
                          <a:cs typeface="ＭＳ Ｐゴシック" charset="0"/>
                        </a:rPr>
                        <a:t>V</a:t>
                      </a:r>
                      <a:r>
                        <a:rPr kumimoji="0" lang="en-US" sz="1600" b="1" i="0" u="none" strike="noStrike" cap="none" normalizeH="0" baseline="-25000" dirty="0">
                          <a:ln>
                            <a:noFill/>
                          </a:ln>
                          <a:solidFill>
                            <a:schemeClr val="tx1"/>
                          </a:solidFill>
                          <a:effectLst/>
                          <a:latin typeface="Calibri"/>
                          <a:ea typeface="ＭＳ Ｐゴシック" charset="0"/>
                          <a:cs typeface="ＭＳ Ｐゴシック" charset="0"/>
                        </a:rPr>
                        <a:t>V</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Calibri"/>
                          <a:ea typeface="ＭＳ Ｐゴシック" charset="0"/>
                          <a:cs typeface="ＭＳ Ｐゴシック" charset="0"/>
                        </a:rPr>
                        <a:t>A</a:t>
                      </a:r>
                      <a:r>
                        <a:rPr kumimoji="0" lang="en-US" sz="1600" b="1" i="0" u="none" strike="noStrike" cap="none" normalizeH="0" baseline="-25000" dirty="0">
                          <a:ln>
                            <a:noFill/>
                          </a:ln>
                          <a:solidFill>
                            <a:schemeClr val="tx1"/>
                          </a:solidFill>
                          <a:effectLst/>
                          <a:latin typeface="Calibri"/>
                          <a:ea typeface="ＭＳ Ｐゴシック" charset="0"/>
                          <a:cs typeface="ＭＳ Ｐゴシック" charset="0"/>
                        </a:rPr>
                        <a:t>A</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Calibri"/>
                          <a:ea typeface="ＭＳ Ｐゴシック" charset="0"/>
                          <a:cs typeface="ＭＳ Ｐゴシック" charset="0"/>
                        </a:rPr>
                        <a:t>L</a:t>
                      </a:r>
                      <a:r>
                        <a:rPr kumimoji="0" lang="en-US" sz="1600" b="1" i="0" u="none" strike="noStrike" cap="none" normalizeH="0" baseline="-25000" dirty="0">
                          <a:ln>
                            <a:noFill/>
                          </a:ln>
                          <a:solidFill>
                            <a:schemeClr val="tx1"/>
                          </a:solidFill>
                          <a:effectLst/>
                          <a:latin typeface="Calibri"/>
                          <a:ea typeface="ＭＳ Ｐゴシック" charset="0"/>
                          <a:cs typeface="ＭＳ Ｐゴシック" charset="0"/>
                        </a:rPr>
                        <a:t>L</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09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Calibri"/>
                          <a:ea typeface="ＭＳ Ｐゴシック" charset="0"/>
                          <a:cs typeface="ＭＳ Ｐゴシック" charset="0"/>
                        </a:rPr>
                        <a:t>0.001</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Calibri"/>
                          <a:ea typeface="ＭＳ Ｐゴシック" charset="0"/>
                          <a:cs typeface="ＭＳ Ｐゴシック" charset="0"/>
                        </a:rPr>
                        <a:t>0.001026</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Calibri"/>
                          <a:ea typeface="ＭＳ Ｐゴシック" charset="0"/>
                          <a:cs typeface="ＭＳ Ｐゴシック" charset="0"/>
                        </a:rPr>
                        <a:t>0.00097  </a:t>
                      </a:r>
                      <a:r>
                        <a:rPr kumimoji="0" lang="en-US" sz="1600" b="0" i="0" u="none" strike="noStrike" cap="none" normalizeH="0" baseline="0" dirty="0">
                          <a:ln>
                            <a:noFill/>
                          </a:ln>
                          <a:solidFill>
                            <a:schemeClr val="tx1"/>
                          </a:solidFill>
                          <a:effectLst/>
                          <a:latin typeface="Calibri"/>
                          <a:ea typeface="ＭＳ Ｐゴシック" charset="0"/>
                          <a:cs typeface="Calibri"/>
                        </a:rPr>
                        <a:t>±  4x10</a:t>
                      </a:r>
                      <a:r>
                        <a:rPr kumimoji="0" lang="en-US" sz="1600" b="0" i="0" u="none" strike="noStrike" cap="none" normalizeH="0" baseline="40000" dirty="0">
                          <a:ln>
                            <a:noFill/>
                          </a:ln>
                          <a:solidFill>
                            <a:schemeClr val="tx1"/>
                          </a:solidFill>
                          <a:effectLst/>
                          <a:latin typeface="Calibri"/>
                          <a:ea typeface="ＭＳ Ｐゴシック" charset="0"/>
                          <a:cs typeface="Calibri"/>
                        </a:rPr>
                        <a:t>-5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Calibri"/>
                          <a:ea typeface="ＭＳ Ｐゴシック" charset="0"/>
                          <a:cs typeface="ＭＳ Ｐゴシック" charset="0"/>
                        </a:rPr>
                        <a:t>0.00091  </a:t>
                      </a:r>
                      <a:r>
                        <a:rPr kumimoji="0" lang="en-US" sz="1600" b="0" i="0" u="none" strike="noStrike" cap="none" normalizeH="0" baseline="0" dirty="0">
                          <a:ln>
                            <a:noFill/>
                          </a:ln>
                          <a:solidFill>
                            <a:schemeClr val="tx1"/>
                          </a:solidFill>
                          <a:effectLst/>
                          <a:latin typeface="Calibri"/>
                          <a:ea typeface="ＭＳ Ｐゴシック" charset="0"/>
                          <a:cs typeface="Calibri"/>
                        </a:rPr>
                        <a:t>± 4x10</a:t>
                      </a:r>
                      <a:r>
                        <a:rPr kumimoji="0" lang="en-US" sz="1600" b="0" i="0" u="none" strike="noStrike" cap="none" normalizeH="0" baseline="40000" dirty="0">
                          <a:ln>
                            <a:noFill/>
                          </a:ln>
                          <a:solidFill>
                            <a:schemeClr val="tx1"/>
                          </a:solidFill>
                          <a:effectLst/>
                          <a:latin typeface="Calibri"/>
                          <a:ea typeface="ＭＳ Ｐゴシック" charset="0"/>
                          <a:cs typeface="Calibri"/>
                        </a:rPr>
                        <a:t>-5</a:t>
                      </a:r>
                      <a:endParaRPr kumimoji="0" lang="en-US" sz="1600" b="0" i="0" u="none" strike="noStrike" cap="none" normalizeH="0" baseline="0" dirty="0">
                        <a:ln>
                          <a:noFill/>
                        </a:ln>
                        <a:solidFill>
                          <a:schemeClr val="tx1"/>
                        </a:solidFill>
                        <a:effectLst/>
                        <a:latin typeface="Calibri"/>
                        <a:ea typeface="ＭＳ Ｐゴシック" charset="0"/>
                        <a:cs typeface="Calibri"/>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09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Calibri"/>
                          <a:ea typeface="ＭＳ Ｐゴシック" charset="0"/>
                          <a:cs typeface="ＭＳ Ｐゴシック" charset="0"/>
                        </a:rPr>
                        <a:t>0.01</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Calibri"/>
                          <a:ea typeface="ＭＳ Ｐゴシック" charset="0"/>
                          <a:cs typeface="ＭＳ Ｐゴシック" charset="0"/>
                        </a:rPr>
                        <a:t>0.010017</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Calibri"/>
                          <a:ea typeface="ＭＳ Ｐゴシック" charset="0"/>
                          <a:cs typeface="ＭＳ Ｐゴシック" charset="0"/>
                        </a:rPr>
                        <a:t>0.00991  </a:t>
                      </a:r>
                      <a:r>
                        <a:rPr kumimoji="0" lang="en-US" sz="1600" b="0" i="0" u="none" strike="noStrike" cap="none" normalizeH="0" baseline="0" dirty="0">
                          <a:ln>
                            <a:noFill/>
                          </a:ln>
                          <a:solidFill>
                            <a:schemeClr val="tx1"/>
                          </a:solidFill>
                          <a:effectLst/>
                          <a:latin typeface="Calibri"/>
                          <a:ea typeface="ＭＳ Ｐゴシック" charset="0"/>
                          <a:cs typeface="Calibri"/>
                        </a:rPr>
                        <a:t>±  1.3x10</a:t>
                      </a:r>
                      <a:r>
                        <a:rPr kumimoji="0" lang="en-US" sz="1600" b="0" i="0" u="none" strike="noStrike" cap="none" normalizeH="0" baseline="40000" dirty="0">
                          <a:ln>
                            <a:noFill/>
                          </a:ln>
                          <a:solidFill>
                            <a:schemeClr val="tx1"/>
                          </a:solidFill>
                          <a:effectLst/>
                          <a:latin typeface="Calibri"/>
                          <a:ea typeface="ＭＳ Ｐゴシック" charset="0"/>
                          <a:cs typeface="Calibri"/>
                        </a:rPr>
                        <a:t>-4</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Calibri"/>
                          <a:ea typeface="ＭＳ Ｐゴシック" charset="0"/>
                          <a:cs typeface="ＭＳ Ｐゴシック" charset="0"/>
                        </a:rPr>
                        <a:t>0.00851  </a:t>
                      </a:r>
                      <a:r>
                        <a:rPr kumimoji="0" lang="en-US" sz="1600" b="0" i="0" u="none" strike="noStrike" cap="none" normalizeH="0" baseline="0" dirty="0">
                          <a:ln>
                            <a:noFill/>
                          </a:ln>
                          <a:solidFill>
                            <a:schemeClr val="tx1"/>
                          </a:solidFill>
                          <a:effectLst/>
                          <a:latin typeface="Calibri"/>
                          <a:ea typeface="ＭＳ Ｐゴシック" charset="0"/>
                          <a:cs typeface="Calibri"/>
                        </a:rPr>
                        <a:t>± 1.4x10</a:t>
                      </a:r>
                      <a:r>
                        <a:rPr kumimoji="0" lang="en-US" sz="1600" b="0" i="0" u="none" strike="noStrike" cap="none" normalizeH="0" baseline="40000" dirty="0">
                          <a:ln>
                            <a:noFill/>
                          </a:ln>
                          <a:solidFill>
                            <a:schemeClr val="tx1"/>
                          </a:solidFill>
                          <a:effectLst/>
                          <a:latin typeface="Calibri"/>
                          <a:ea typeface="ＭＳ Ｐゴシック" charset="0"/>
                          <a:cs typeface="Calibri"/>
                        </a:rPr>
                        <a:t>-4</a:t>
                      </a:r>
                      <a:endParaRPr kumimoji="0" lang="en-US" sz="1600" b="0" i="0" u="none" strike="noStrike" cap="none" normalizeH="0" baseline="0" dirty="0">
                        <a:ln>
                          <a:noFill/>
                        </a:ln>
                        <a:solidFill>
                          <a:schemeClr val="tx1"/>
                        </a:solidFill>
                        <a:effectLst/>
                        <a:latin typeface="Calibri"/>
                        <a:ea typeface="ＭＳ Ｐゴシック" charset="0"/>
                        <a:cs typeface="Calibri"/>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09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Calibri"/>
                          <a:ea typeface="ＭＳ Ｐゴシック" charset="0"/>
                          <a:cs typeface="ＭＳ Ｐゴシック" charset="0"/>
                        </a:rPr>
                        <a:t> 0.1</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Calibri"/>
                          <a:ea typeface="ＭＳ Ｐゴシック" charset="0"/>
                          <a:cs typeface="ＭＳ Ｐゴシック" charset="0"/>
                        </a:rPr>
                        <a:t>0.100008</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Calibri"/>
                          <a:ea typeface="ＭＳ Ｐゴシック" charset="0"/>
                          <a:cs typeface="ＭＳ Ｐゴシック" charset="0"/>
                        </a:rPr>
                        <a:t>0.10030  </a:t>
                      </a:r>
                      <a:r>
                        <a:rPr kumimoji="0" lang="en-US" sz="1600" b="0" i="0" u="none" strike="noStrike" cap="none" normalizeH="0" baseline="0" dirty="0">
                          <a:ln>
                            <a:noFill/>
                          </a:ln>
                          <a:solidFill>
                            <a:schemeClr val="tx1"/>
                          </a:solidFill>
                          <a:effectLst/>
                          <a:latin typeface="Calibri"/>
                          <a:ea typeface="ＭＳ Ｐゴシック" charset="0"/>
                          <a:cs typeface="Calibri"/>
                        </a:rPr>
                        <a:t>±  4.4x10</a:t>
                      </a:r>
                      <a:r>
                        <a:rPr kumimoji="0" lang="en-US" sz="1600" b="0" i="0" u="none" strike="noStrike" cap="none" normalizeH="0" baseline="40000" dirty="0">
                          <a:ln>
                            <a:noFill/>
                          </a:ln>
                          <a:solidFill>
                            <a:schemeClr val="tx1"/>
                          </a:solidFill>
                          <a:effectLst/>
                          <a:latin typeface="Calibri"/>
                          <a:ea typeface="ＭＳ Ｐゴシック" charset="0"/>
                          <a:cs typeface="Calibri"/>
                        </a:rPr>
                        <a:t>-4</a:t>
                      </a:r>
                      <a:endParaRPr kumimoji="0" lang="en-US" sz="1600" b="0" i="0" u="none" strike="noStrike" cap="none" normalizeH="0" baseline="0" dirty="0">
                        <a:ln>
                          <a:noFill/>
                        </a:ln>
                        <a:solidFill>
                          <a:schemeClr val="tx1"/>
                        </a:solidFill>
                        <a:effectLst/>
                        <a:latin typeface="Calibri"/>
                        <a:ea typeface="ＭＳ Ｐゴシック" charset="0"/>
                        <a:cs typeface="Calibri"/>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Calibri"/>
                          <a:ea typeface="ＭＳ Ｐゴシック" charset="0"/>
                          <a:cs typeface="ＭＳ Ｐゴシック" charset="0"/>
                        </a:rPr>
                        <a:t>0.06422  </a:t>
                      </a:r>
                      <a:r>
                        <a:rPr kumimoji="0" lang="en-US" sz="1600" b="0" i="0" u="none" strike="noStrike" cap="none" normalizeH="0" baseline="0" dirty="0">
                          <a:ln>
                            <a:noFill/>
                          </a:ln>
                          <a:solidFill>
                            <a:schemeClr val="tx1"/>
                          </a:solidFill>
                          <a:effectLst/>
                          <a:latin typeface="Calibri"/>
                          <a:ea typeface="ＭＳ Ｐゴシック" charset="0"/>
                          <a:cs typeface="Calibri"/>
                        </a:rPr>
                        <a:t>±  4.1x10</a:t>
                      </a:r>
                      <a:r>
                        <a:rPr kumimoji="0" lang="en-US" sz="1600" b="0" i="0" u="none" strike="noStrike" cap="none" normalizeH="0" baseline="40000" dirty="0">
                          <a:ln>
                            <a:noFill/>
                          </a:ln>
                          <a:solidFill>
                            <a:schemeClr val="tx1"/>
                          </a:solidFill>
                          <a:effectLst/>
                          <a:latin typeface="Calibri"/>
                          <a:ea typeface="ＭＳ Ｐゴシック" charset="0"/>
                          <a:cs typeface="Calibri"/>
                        </a:rPr>
                        <a:t>-4</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4199609-6883-1644-A42B-D9715653042D}" type="slidenum">
              <a:rPr lang="en-US" sz="1400">
                <a:latin typeface="Times" charset="0"/>
              </a:rPr>
              <a:pPr/>
              <a:t>105</a:t>
            </a:fld>
            <a:endParaRPr lang="en-US" sz="1400">
              <a:latin typeface="Times" charset="0"/>
            </a:endParaRPr>
          </a:p>
        </p:txBody>
      </p:sp>
      <p:sp>
        <p:nvSpPr>
          <p:cNvPr id="207874" name="Text Box 2"/>
          <p:cNvSpPr txBox="1">
            <a:spLocks noChangeArrowheads="1"/>
          </p:cNvSpPr>
          <p:nvPr/>
        </p:nvSpPr>
        <p:spPr bwMode="auto">
          <a:xfrm>
            <a:off x="228600" y="609600"/>
            <a:ext cx="73152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20 microstructures were generated and </a:t>
            </a:r>
            <a:r>
              <a:rPr lang="en-US" sz="1800" dirty="0" err="1">
                <a:latin typeface="Calibri"/>
              </a:rPr>
              <a:t>monosized</a:t>
            </a:r>
            <a:r>
              <a:rPr lang="en-US" sz="1800" dirty="0">
                <a:latin typeface="Calibri"/>
              </a:rPr>
              <a:t> (a=3) particles were randomly inserted into each 100</a:t>
            </a:r>
            <a:r>
              <a:rPr lang="en-US" sz="1800" baseline="40000" dirty="0">
                <a:latin typeface="Calibri"/>
              </a:rPr>
              <a:t>3</a:t>
            </a:r>
            <a:r>
              <a:rPr lang="en-US" sz="1800" dirty="0">
                <a:latin typeface="Calibri"/>
              </a:rPr>
              <a:t> domain.</a:t>
            </a:r>
          </a:p>
          <a:p>
            <a:pPr>
              <a:spcBef>
                <a:spcPct val="50000"/>
              </a:spcBef>
            </a:pPr>
            <a:r>
              <a:rPr lang="en-US" sz="1800" dirty="0">
                <a:latin typeface="Calibri"/>
              </a:rPr>
              <a:t>For any linear or area-based measurements: 10 sections were randomly selected from the x, y, and z planes (total of 30) and the area and linear fractions were measured.</a:t>
            </a:r>
          </a:p>
          <a:p>
            <a:pPr>
              <a:spcBef>
                <a:spcPct val="50000"/>
              </a:spcBef>
            </a:pPr>
            <a:endParaRPr lang="en-US" sz="1800" dirty="0">
              <a:latin typeface="Calibri"/>
            </a:endParaRPr>
          </a:p>
        </p:txBody>
      </p:sp>
      <p:sp>
        <p:nvSpPr>
          <p:cNvPr id="207875" name="Text Box 3"/>
          <p:cNvSpPr txBox="1">
            <a:spLocks noChangeArrowheads="1"/>
          </p:cNvSpPr>
          <p:nvPr/>
        </p:nvSpPr>
        <p:spPr bwMode="auto">
          <a:xfrm>
            <a:off x="609600" y="2895600"/>
            <a:ext cx="358140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At low volume fractions, the agreement among all three parameters is very close; however, the L</a:t>
            </a:r>
            <a:r>
              <a:rPr lang="en-US" sz="1800" baseline="-25000" dirty="0">
                <a:latin typeface="Calibri"/>
              </a:rPr>
              <a:t>L</a:t>
            </a:r>
            <a:r>
              <a:rPr lang="en-US" sz="1800" dirty="0">
                <a:latin typeface="Calibri"/>
              </a:rPr>
              <a:t> parameter deviates significantly from the A</a:t>
            </a:r>
            <a:r>
              <a:rPr lang="en-US" sz="1800" baseline="-25000" dirty="0">
                <a:latin typeface="Calibri"/>
              </a:rPr>
              <a:t>A</a:t>
            </a:r>
            <a:r>
              <a:rPr lang="en-US" sz="1800" dirty="0">
                <a:latin typeface="Calibri"/>
              </a:rPr>
              <a:t> and V</a:t>
            </a:r>
            <a:r>
              <a:rPr lang="en-US" sz="1800" baseline="-25000" dirty="0">
                <a:latin typeface="Calibri"/>
              </a:rPr>
              <a:t>V</a:t>
            </a:r>
            <a:r>
              <a:rPr lang="en-US" sz="1800" dirty="0">
                <a:latin typeface="Calibri"/>
              </a:rPr>
              <a:t> values are larger particle fractions.</a:t>
            </a:r>
          </a:p>
        </p:txBody>
      </p:sp>
      <p:sp>
        <p:nvSpPr>
          <p:cNvPr id="207876" name="Text Box 5"/>
          <p:cNvSpPr txBox="1">
            <a:spLocks noChangeArrowheads="1"/>
          </p:cNvSpPr>
          <p:nvPr/>
        </p:nvSpPr>
        <p:spPr bwMode="auto">
          <a:xfrm>
            <a:off x="533400" y="5867400"/>
            <a:ext cx="769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Recommendation: Use the area fraction (A</a:t>
            </a:r>
            <a:r>
              <a:rPr lang="en-US" sz="1800" baseline="-25000" dirty="0">
                <a:latin typeface="Calibri"/>
              </a:rPr>
              <a:t>A</a:t>
            </a:r>
            <a:r>
              <a:rPr lang="en-US" sz="1800" dirty="0">
                <a:latin typeface="Calibri"/>
              </a:rPr>
              <a:t>) as a replacement for any equation or expression containing the linear fraction term.</a:t>
            </a:r>
          </a:p>
        </p:txBody>
      </p:sp>
      <p:sp>
        <p:nvSpPr>
          <p:cNvPr id="207877" name="AutoShape 6"/>
          <p:cNvSpPr>
            <a:spLocks/>
          </p:cNvSpPr>
          <p:nvPr/>
        </p:nvSpPr>
        <p:spPr bwMode="auto">
          <a:xfrm>
            <a:off x="7391400" y="609600"/>
            <a:ext cx="228600" cy="1752600"/>
          </a:xfrm>
          <a:prstGeom prst="rightBrace">
            <a:avLst>
              <a:gd name="adj1" fmla="val 6388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sp>
        <p:nvSpPr>
          <p:cNvPr id="207878" name="Text Box 7"/>
          <p:cNvSpPr txBox="1">
            <a:spLocks noChangeArrowheads="1"/>
          </p:cNvSpPr>
          <p:nvPr/>
        </p:nvSpPr>
        <p:spPr bwMode="auto">
          <a:xfrm>
            <a:off x="7239000" y="12192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1800" dirty="0">
                <a:latin typeface="Calibri"/>
              </a:rPr>
              <a:t>600</a:t>
            </a:r>
            <a:br>
              <a:rPr lang="en-US" sz="1800" dirty="0">
                <a:latin typeface="Calibri"/>
              </a:rPr>
            </a:br>
            <a:r>
              <a:rPr lang="en-US" sz="1800" dirty="0">
                <a:latin typeface="Calibri"/>
              </a:rPr>
              <a:t>measurements </a:t>
            </a:r>
          </a:p>
        </p:txBody>
      </p:sp>
      <p:pic>
        <p:nvPicPr>
          <p:cNvPr id="20787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8" y="2746375"/>
            <a:ext cx="4341812"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0" name="Text Box 9"/>
          <p:cNvSpPr txBox="1">
            <a:spLocks noChangeArrowheads="1"/>
          </p:cNvSpPr>
          <p:nvPr/>
        </p:nvSpPr>
        <p:spPr bwMode="auto">
          <a:xfrm>
            <a:off x="1447800" y="90488"/>
            <a:ext cx="5486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2800" i="1">
                <a:solidFill>
                  <a:srgbClr val="0A0296"/>
                </a:solidFill>
                <a:latin typeface="Times New Roman" charset="0"/>
              </a:rPr>
              <a:t>Particle Fractions, contd.</a:t>
            </a: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14B5C28-3A56-2644-80D3-1EAB6936D166}" type="slidenum">
              <a:rPr lang="en-US" sz="1400">
                <a:latin typeface="Times" charset="0"/>
              </a:rPr>
              <a:pPr/>
              <a:t>106</a:t>
            </a:fld>
            <a:endParaRPr lang="en-US" sz="1400">
              <a:latin typeface="Times" charset="0"/>
            </a:endParaRPr>
          </a:p>
        </p:txBody>
      </p:sp>
      <p:sp>
        <p:nvSpPr>
          <p:cNvPr id="209922" name="Text Box 2"/>
          <p:cNvSpPr txBox="1">
            <a:spLocks noChangeArrowheads="1"/>
          </p:cNvSpPr>
          <p:nvPr/>
        </p:nvSpPr>
        <p:spPr bwMode="auto">
          <a:xfrm>
            <a:off x="838200" y="76200"/>
            <a:ext cx="7620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spcBef>
                <a:spcPct val="50000"/>
              </a:spcBef>
            </a:pPr>
            <a:r>
              <a:rPr lang="en-US" sz="3200" i="1">
                <a:solidFill>
                  <a:srgbClr val="0A0296"/>
                </a:solidFill>
                <a:latin typeface="Times New Roman" charset="0"/>
              </a:rPr>
              <a:t>Stereology: Grains vs. Particles</a:t>
            </a:r>
          </a:p>
        </p:txBody>
      </p:sp>
      <p:graphicFrame>
        <p:nvGraphicFramePr>
          <p:cNvPr id="209923" name="Object 2"/>
          <p:cNvGraphicFramePr>
            <a:graphicFrameLocks noChangeAspect="1"/>
          </p:cNvGraphicFramePr>
          <p:nvPr/>
        </p:nvGraphicFramePr>
        <p:xfrm>
          <a:off x="1143000" y="1522413"/>
          <a:ext cx="922338" cy="382587"/>
        </p:xfrm>
        <a:graphic>
          <a:graphicData uri="http://schemas.openxmlformats.org/presentationml/2006/ole">
            <mc:AlternateContent xmlns:mc="http://schemas.openxmlformats.org/markup-compatibility/2006">
              <mc:Choice xmlns:v="urn:schemas-microsoft-com:vml" Requires="v">
                <p:oleObj spid="_x0000_s210005" name="Equation" r:id="rId3" imgW="520700" imgH="215900" progId="Equation.3">
                  <p:embed/>
                </p:oleObj>
              </mc:Choice>
              <mc:Fallback>
                <p:oleObj name="Equation" r:id="rId3" imgW="520700" imgH="215900" progId="Equation.3">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2413"/>
                        <a:ext cx="922338" cy="38258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9924" name="Text Box 4"/>
          <p:cNvSpPr txBox="1">
            <a:spLocks noChangeArrowheads="1"/>
          </p:cNvSpPr>
          <p:nvPr/>
        </p:nvSpPr>
        <p:spPr bwMode="auto">
          <a:xfrm>
            <a:off x="381000" y="914400"/>
            <a:ext cx="708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spcBef>
                <a:spcPct val="50000"/>
              </a:spcBef>
            </a:pPr>
            <a:r>
              <a:rPr lang="en-US" sz="1800" dirty="0">
                <a:latin typeface="Calibri"/>
              </a:rPr>
              <a:t>Space-filling structures			Dispersed Phase</a:t>
            </a:r>
          </a:p>
        </p:txBody>
      </p:sp>
      <p:graphicFrame>
        <p:nvGraphicFramePr>
          <p:cNvPr id="209925" name="Object 3"/>
          <p:cNvGraphicFramePr>
            <a:graphicFrameLocks noChangeAspect="1"/>
          </p:cNvGraphicFramePr>
          <p:nvPr/>
        </p:nvGraphicFramePr>
        <p:xfrm>
          <a:off x="5343525" y="1524000"/>
          <a:ext cx="1057275" cy="382588"/>
        </p:xfrm>
        <a:graphic>
          <a:graphicData uri="http://schemas.openxmlformats.org/presentationml/2006/ole">
            <mc:AlternateContent xmlns:mc="http://schemas.openxmlformats.org/markup-compatibility/2006">
              <mc:Choice xmlns:v="urn:schemas-microsoft-com:vml" Requires="v">
                <p:oleObj spid="_x0000_s210006" name="Equation" r:id="rId5" imgW="596900" imgH="215900" progId="Equation.3">
                  <p:embed/>
                </p:oleObj>
              </mc:Choice>
              <mc:Fallback>
                <p:oleObj name="Equation" r:id="rId5" imgW="596900" imgH="215900" progId="Equation.3">
                  <p:embed/>
                  <p:pic>
                    <p:nvPicPr>
                      <p:cNvPr id="0" name="Picture 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3525" y="1524000"/>
                        <a:ext cx="1057275" cy="3825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09926" name="Object 4"/>
          <p:cNvGraphicFramePr>
            <a:graphicFrameLocks noChangeAspect="1"/>
          </p:cNvGraphicFramePr>
          <p:nvPr/>
        </p:nvGraphicFramePr>
        <p:xfrm>
          <a:off x="2819400" y="2286000"/>
          <a:ext cx="2057400" cy="679450"/>
        </p:xfrm>
        <a:graphic>
          <a:graphicData uri="http://schemas.openxmlformats.org/presentationml/2006/ole">
            <mc:AlternateContent xmlns:mc="http://schemas.openxmlformats.org/markup-compatibility/2006">
              <mc:Choice xmlns:v="urn:schemas-microsoft-com:vml" Requires="v">
                <p:oleObj spid="_x0000_s210007" name="Equation" r:id="rId7" imgW="1193800" imgH="393700" progId="Equation.3">
                  <p:embed/>
                </p:oleObj>
              </mc:Choice>
              <mc:Fallback>
                <p:oleObj name="Equation" r:id="rId7" imgW="1193800" imgH="393700" progId="Equation.3">
                  <p:embed/>
                  <p:pic>
                    <p:nvPicPr>
                      <p:cNvPr id="0" name="Picture 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2286000"/>
                        <a:ext cx="2057400" cy="6794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09927" name="Object 5"/>
          <p:cNvGraphicFramePr>
            <a:graphicFrameLocks noChangeAspect="1"/>
          </p:cNvGraphicFramePr>
          <p:nvPr/>
        </p:nvGraphicFramePr>
        <p:xfrm>
          <a:off x="1143000" y="3352800"/>
          <a:ext cx="1050925" cy="787400"/>
        </p:xfrm>
        <a:graphic>
          <a:graphicData uri="http://schemas.openxmlformats.org/presentationml/2006/ole">
            <mc:AlternateContent xmlns:mc="http://schemas.openxmlformats.org/markup-compatibility/2006">
              <mc:Choice xmlns:v="urn:schemas-microsoft-com:vml" Requires="v">
                <p:oleObj spid="_x0000_s210008" name="Equation" r:id="rId9" imgW="609600" imgH="457200" progId="Equation.3">
                  <p:embed/>
                </p:oleObj>
              </mc:Choice>
              <mc:Fallback>
                <p:oleObj name="Equation" r:id="rId9" imgW="609600" imgH="457200" progId="Equation.3">
                  <p:embed/>
                  <p:pic>
                    <p:nvPicPr>
                      <p:cNvPr id="0" name="Picture 5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3352800"/>
                        <a:ext cx="1050925" cy="7874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09928" name="Object 6"/>
          <p:cNvGraphicFramePr>
            <a:graphicFrameLocks noChangeAspect="1"/>
          </p:cNvGraphicFramePr>
          <p:nvPr/>
        </p:nvGraphicFramePr>
        <p:xfrm>
          <a:off x="5257800" y="3324225"/>
          <a:ext cx="1050925" cy="790575"/>
        </p:xfrm>
        <a:graphic>
          <a:graphicData uri="http://schemas.openxmlformats.org/presentationml/2006/ole">
            <mc:AlternateContent xmlns:mc="http://schemas.openxmlformats.org/markup-compatibility/2006">
              <mc:Choice xmlns:v="urn:schemas-microsoft-com:vml" Requires="v">
                <p:oleObj spid="_x0000_s210009" name="Equation" r:id="rId11" imgW="609600" imgH="457200" progId="Equation.3">
                  <p:embed/>
                </p:oleObj>
              </mc:Choice>
              <mc:Fallback>
                <p:oleObj name="Equation" r:id="rId11" imgW="609600" imgH="457200" progId="Equation.3">
                  <p:embed/>
                  <p:pic>
                    <p:nvPicPr>
                      <p:cNvPr id="0" name="Picture 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57800" y="3324225"/>
                        <a:ext cx="1050925" cy="7905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9929" name="Oval 9"/>
          <p:cNvSpPr>
            <a:spLocks noChangeArrowheads="1"/>
          </p:cNvSpPr>
          <p:nvPr/>
        </p:nvSpPr>
        <p:spPr bwMode="auto">
          <a:xfrm>
            <a:off x="2590800" y="1981200"/>
            <a:ext cx="2286000" cy="1295400"/>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sp>
        <p:nvSpPr>
          <p:cNvPr id="209930" name="Line 10"/>
          <p:cNvSpPr>
            <a:spLocks noChangeShapeType="1"/>
          </p:cNvSpPr>
          <p:nvPr/>
        </p:nvSpPr>
        <p:spPr bwMode="auto">
          <a:xfrm>
            <a:off x="1905000" y="1981200"/>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Calibri"/>
            </a:endParaRPr>
          </a:p>
        </p:txBody>
      </p:sp>
      <p:sp>
        <p:nvSpPr>
          <p:cNvPr id="209931" name="Line 11"/>
          <p:cNvSpPr>
            <a:spLocks noChangeShapeType="1"/>
          </p:cNvSpPr>
          <p:nvPr/>
        </p:nvSpPr>
        <p:spPr bwMode="auto">
          <a:xfrm flipH="1">
            <a:off x="4953000" y="1981200"/>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Calibri"/>
            </a:endParaRPr>
          </a:p>
        </p:txBody>
      </p:sp>
      <p:sp>
        <p:nvSpPr>
          <p:cNvPr id="209932" name="Line 12"/>
          <p:cNvSpPr>
            <a:spLocks noChangeShapeType="1"/>
          </p:cNvSpPr>
          <p:nvPr/>
        </p:nvSpPr>
        <p:spPr bwMode="auto">
          <a:xfrm flipH="1">
            <a:off x="2133600" y="312420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Calibri"/>
            </a:endParaRPr>
          </a:p>
        </p:txBody>
      </p:sp>
      <p:sp>
        <p:nvSpPr>
          <p:cNvPr id="209933" name="Line 13"/>
          <p:cNvSpPr>
            <a:spLocks noChangeShapeType="1"/>
          </p:cNvSpPr>
          <p:nvPr/>
        </p:nvSpPr>
        <p:spPr bwMode="auto">
          <a:xfrm>
            <a:off x="4800600" y="304800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Calibri"/>
            </a:endParaRPr>
          </a:p>
        </p:txBody>
      </p:sp>
      <p:sp>
        <p:nvSpPr>
          <p:cNvPr id="209934" name="Text Box 14"/>
          <p:cNvSpPr txBox="1">
            <a:spLocks noChangeArrowheads="1"/>
          </p:cNvSpPr>
          <p:nvPr/>
        </p:nvSpPr>
        <p:spPr bwMode="auto">
          <a:xfrm>
            <a:off x="2895600" y="6248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spcBef>
                <a:spcPct val="50000"/>
              </a:spcBef>
            </a:pPr>
            <a:r>
              <a:rPr lang="en-US" sz="1200" dirty="0">
                <a:solidFill>
                  <a:srgbClr val="660066"/>
                </a:solidFill>
                <a:latin typeface="Calibri"/>
              </a:rPr>
              <a:t>E.E. Underwood, Quantitative Stereology, Addison-Wesley, MA (1970).</a:t>
            </a:r>
            <a:br>
              <a:rPr lang="en-US" sz="1200" dirty="0">
                <a:solidFill>
                  <a:srgbClr val="660066"/>
                </a:solidFill>
                <a:latin typeface="Calibri"/>
              </a:rPr>
            </a:br>
            <a:r>
              <a:rPr lang="en-US" sz="1200" dirty="0">
                <a:solidFill>
                  <a:srgbClr val="660066"/>
                </a:solidFill>
                <a:latin typeface="Calibri"/>
              </a:rPr>
              <a:t>J.C. Russ, Practical Stereology, Plenum Press, New York (1986).</a:t>
            </a:r>
          </a:p>
        </p:txBody>
      </p:sp>
      <p:sp>
        <p:nvSpPr>
          <p:cNvPr id="209935" name="Text Box 15"/>
          <p:cNvSpPr txBox="1">
            <a:spLocks noChangeArrowheads="1"/>
          </p:cNvSpPr>
          <p:nvPr/>
        </p:nvSpPr>
        <p:spPr bwMode="auto">
          <a:xfrm>
            <a:off x="152400" y="4572000"/>
            <a:ext cx="86868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spcBef>
                <a:spcPct val="50000"/>
              </a:spcBef>
            </a:pPr>
            <a:r>
              <a:rPr lang="en-US" sz="1800" dirty="0">
                <a:latin typeface="Calibri"/>
              </a:rPr>
              <a:t>When we analyze the grain characteristics in typical metal alloys, we will use the left-hand relationships; for particle statistics (V</a:t>
            </a:r>
            <a:r>
              <a:rPr lang="en-US" sz="1800" baseline="-45000" dirty="0">
                <a:latin typeface="Calibri"/>
              </a:rPr>
              <a:t>V</a:t>
            </a:r>
            <a:r>
              <a:rPr lang="en-US" sz="1800" dirty="0">
                <a:latin typeface="Calibri"/>
              </a:rPr>
              <a:t>&lt;&lt;1), the right-hand equation is valid.</a:t>
            </a:r>
          </a:p>
          <a:p>
            <a:pPr eaLnBrk="1" hangingPunct="1">
              <a:spcBef>
                <a:spcPct val="50000"/>
              </a:spcBef>
            </a:pPr>
            <a:r>
              <a:rPr lang="en-US" sz="1800" dirty="0">
                <a:latin typeface="Calibri"/>
              </a:rPr>
              <a:t>It is apparent that a factor of </a:t>
            </a:r>
            <a:r>
              <a:rPr lang="en-US" sz="1800" b="1" dirty="0">
                <a:latin typeface="Calibri"/>
              </a:rPr>
              <a:t>2</a:t>
            </a:r>
            <a:r>
              <a:rPr lang="en-US" sz="1800" dirty="0">
                <a:latin typeface="Calibri"/>
              </a:rPr>
              <a:t> is the difference between the two approaches, which can be attributed to the sharing of grain boundary area between </a:t>
            </a:r>
            <a:r>
              <a:rPr lang="en-US" sz="1800" b="1" dirty="0">
                <a:latin typeface="Calibri"/>
              </a:rPr>
              <a:t>2</a:t>
            </a:r>
            <a:r>
              <a:rPr lang="en-US" sz="1800" dirty="0">
                <a:latin typeface="Calibri"/>
              </a:rPr>
              <a:t> grains.</a:t>
            </a: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79D62EE-F93A-1F4A-A110-7BD4BFC61A76}" type="slidenum">
              <a:rPr lang="en-US" sz="1400">
                <a:latin typeface="Times" charset="0"/>
              </a:rPr>
              <a:pPr/>
              <a:t>107</a:t>
            </a:fld>
            <a:endParaRPr lang="en-US" sz="1400">
              <a:latin typeface="Times" charset="0"/>
            </a:endParaRPr>
          </a:p>
        </p:txBody>
      </p:sp>
      <p:sp>
        <p:nvSpPr>
          <p:cNvPr id="210946" name="Text Box 2"/>
          <p:cNvSpPr txBox="1">
            <a:spLocks noChangeArrowheads="1"/>
          </p:cNvSpPr>
          <p:nvPr/>
        </p:nvSpPr>
        <p:spPr bwMode="auto">
          <a:xfrm>
            <a:off x="304800" y="914400"/>
            <a:ext cx="8229600"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Since most experimental studies involve two-dimensional statistical analyses, one inevitably will need to apply stereology to obtain a 3D parameter. Quantities highlighted with circles are easily measured on 2D planes.</a:t>
            </a:r>
          </a:p>
          <a:p>
            <a:pPr>
              <a:spcBef>
                <a:spcPct val="50000"/>
              </a:spcBef>
            </a:pPr>
            <a:endParaRPr lang="en-US" sz="1800" dirty="0">
              <a:latin typeface="Calibri"/>
            </a:endParaRPr>
          </a:p>
          <a:p>
            <a:pPr>
              <a:spcBef>
                <a:spcPct val="50000"/>
              </a:spcBef>
            </a:pPr>
            <a:endParaRPr lang="en-US" sz="1800" dirty="0">
              <a:latin typeface="Calibri"/>
            </a:endParaRPr>
          </a:p>
        </p:txBody>
      </p:sp>
      <p:sp>
        <p:nvSpPr>
          <p:cNvPr id="210947" name="Text Box 3"/>
          <p:cNvSpPr txBox="1">
            <a:spLocks noChangeArrowheads="1"/>
          </p:cNvSpPr>
          <p:nvPr/>
        </p:nvSpPr>
        <p:spPr bwMode="auto">
          <a:xfrm>
            <a:off x="1447800" y="152400"/>
            <a:ext cx="5486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200" i="1">
                <a:solidFill>
                  <a:srgbClr val="0A0296"/>
                </a:solidFill>
                <a:latin typeface="Times New Roman" charset="0"/>
              </a:rPr>
              <a:t>Stereology: L</a:t>
            </a:r>
            <a:r>
              <a:rPr lang="en-US" sz="3200" i="1" baseline="-25000">
                <a:solidFill>
                  <a:srgbClr val="0A0296"/>
                </a:solidFill>
                <a:latin typeface="Times New Roman" charset="0"/>
              </a:rPr>
              <a:t>A</a:t>
            </a:r>
            <a:r>
              <a:rPr lang="en-US" sz="3200" i="1">
                <a:solidFill>
                  <a:srgbClr val="0A0296"/>
                </a:solidFill>
                <a:latin typeface="Times New Roman" charset="0"/>
              </a:rPr>
              <a:t> and S</a:t>
            </a:r>
            <a:r>
              <a:rPr lang="en-US" sz="3200" i="1" baseline="-25000">
                <a:solidFill>
                  <a:srgbClr val="0A0296"/>
                </a:solidFill>
                <a:latin typeface="Times New Roman" charset="0"/>
              </a:rPr>
              <a:t>V</a:t>
            </a:r>
          </a:p>
        </p:txBody>
      </p:sp>
      <p:pic>
        <p:nvPicPr>
          <p:cNvPr id="2109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133600"/>
            <a:ext cx="5365750"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Rectangle 5"/>
          <p:cNvSpPr>
            <a:spLocks noChangeArrowheads="1"/>
          </p:cNvSpPr>
          <p:nvPr/>
        </p:nvSpPr>
        <p:spPr bwMode="auto">
          <a:xfrm>
            <a:off x="4038600" y="3505200"/>
            <a:ext cx="533400" cy="685800"/>
          </a:xfrm>
          <a:prstGeom prst="rect">
            <a:avLst/>
          </a:prstGeom>
          <a:noFill/>
          <a:ln w="952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graphicFrame>
        <p:nvGraphicFramePr>
          <p:cNvPr id="210950" name="Object 2"/>
          <p:cNvGraphicFramePr>
            <a:graphicFrameLocks noChangeAspect="1"/>
          </p:cNvGraphicFramePr>
          <p:nvPr/>
        </p:nvGraphicFramePr>
        <p:xfrm>
          <a:off x="4114800" y="3321050"/>
          <a:ext cx="914400" cy="215900"/>
        </p:xfrm>
        <a:graphic>
          <a:graphicData uri="http://schemas.openxmlformats.org/presentationml/2006/ole">
            <mc:AlternateContent xmlns:mc="http://schemas.openxmlformats.org/markup-compatibility/2006">
              <mc:Choice xmlns:v="urn:schemas-microsoft-com:vml" Requires="v">
                <p:oleObj spid="_x0000_s210983" name="Equation" r:id="rId4" imgW="393700" imgH="736600" progId="Equation.3">
                  <p:embed/>
                </p:oleObj>
              </mc:Choice>
              <mc:Fallback>
                <p:oleObj name="Equation" r:id="rId4" imgW="393700" imgH="736600" progId="Equation.3">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321050"/>
                        <a:ext cx="914400" cy="2159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0951" name="Object 3"/>
          <p:cNvGraphicFramePr>
            <a:graphicFrameLocks noChangeAspect="1"/>
          </p:cNvGraphicFramePr>
          <p:nvPr/>
        </p:nvGraphicFramePr>
        <p:xfrm>
          <a:off x="3124200" y="5638800"/>
          <a:ext cx="1143000" cy="695325"/>
        </p:xfrm>
        <a:graphic>
          <a:graphicData uri="http://schemas.openxmlformats.org/presentationml/2006/ole">
            <mc:AlternateContent xmlns:mc="http://schemas.openxmlformats.org/markup-compatibility/2006">
              <mc:Choice xmlns:v="urn:schemas-microsoft-com:vml" Requires="v">
                <p:oleObj spid="_x0000_s210984" name="Equation" r:id="rId6" imgW="647700" imgH="393700" progId="Equation.3">
                  <p:embed/>
                </p:oleObj>
              </mc:Choice>
              <mc:Fallback>
                <p:oleObj name="Equation" r:id="rId6" imgW="647700" imgH="393700" progId="Equation.3">
                  <p:embed/>
                  <p:pic>
                    <p:nvPicPr>
                      <p:cNvPr id="0"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5638800"/>
                        <a:ext cx="1143000" cy="6953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0952" name="Text Box 8"/>
          <p:cNvSpPr txBox="1">
            <a:spLocks noChangeArrowheads="1"/>
          </p:cNvSpPr>
          <p:nvPr/>
        </p:nvSpPr>
        <p:spPr bwMode="auto">
          <a:xfrm>
            <a:off x="152400" y="4876800"/>
            <a:ext cx="8077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We are interested in finding out how accurate the highlighted relationship is using computer generated three-dimensional structures.</a:t>
            </a:r>
          </a:p>
          <a:p>
            <a:pPr>
              <a:spcBef>
                <a:spcPct val="50000"/>
              </a:spcBef>
            </a:pPr>
            <a:endParaRPr lang="en-US" sz="1800" dirty="0">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0892BF2-DC01-F34D-BC20-90078638FD45}" type="slidenum">
              <a:rPr lang="en-US" sz="1400">
                <a:latin typeface="Times" charset="0"/>
              </a:rPr>
              <a:pPr/>
              <a:t>108</a:t>
            </a:fld>
            <a:endParaRPr lang="en-US" sz="1400">
              <a:latin typeface="Times" charset="0"/>
            </a:endParaRPr>
          </a:p>
        </p:txBody>
      </p:sp>
      <p:graphicFrame>
        <p:nvGraphicFramePr>
          <p:cNvPr id="269314" name="Group 2"/>
          <p:cNvGraphicFramePr>
            <a:graphicFrameLocks noGrp="1"/>
          </p:cNvGraphicFramePr>
          <p:nvPr/>
        </p:nvGraphicFramePr>
        <p:xfrm>
          <a:off x="533400" y="4572000"/>
          <a:ext cx="7315200" cy="1524000"/>
        </p:xfrm>
        <a:graphic>
          <a:graphicData uri="http://schemas.openxmlformats.org/drawingml/2006/table">
            <a:tbl>
              <a:tblPr/>
              <a:tblGrid>
                <a:gridCol w="1828800"/>
                <a:gridCol w="1828800"/>
                <a:gridCol w="1828800"/>
                <a:gridCol w="1828800"/>
              </a:tblGrid>
              <a:tr h="381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a:ea typeface="ＭＳ Ｐゴシック" charset="0"/>
                          <a:cs typeface="ＭＳ Ｐゴシック" charset="0"/>
                        </a:rPr>
                        <a:t>INPUT V</a:t>
                      </a:r>
                      <a:r>
                        <a:rPr kumimoji="0" lang="en-US" sz="1400" b="1" i="0" u="none" strike="noStrike" cap="none" normalizeH="0" baseline="-25000" dirty="0">
                          <a:ln>
                            <a:noFill/>
                          </a:ln>
                          <a:solidFill>
                            <a:schemeClr val="tx1"/>
                          </a:solidFill>
                          <a:effectLst/>
                          <a:latin typeface="Calibri"/>
                          <a:ea typeface="ＭＳ Ｐゴシック" charset="0"/>
                          <a:cs typeface="ＭＳ Ｐゴシック" charset="0"/>
                        </a:rPr>
                        <a:t>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a:ea typeface="ＭＳ Ｐゴシック" charset="0"/>
                          <a:cs typeface="ＭＳ Ｐゴシック" charset="0"/>
                        </a:rPr>
                        <a:t>V</a:t>
                      </a:r>
                      <a:r>
                        <a:rPr kumimoji="0" lang="en-US" sz="1400" b="1" i="0" u="none" strike="noStrike" cap="none" normalizeH="0" baseline="-25000" dirty="0">
                          <a:ln>
                            <a:noFill/>
                          </a:ln>
                          <a:solidFill>
                            <a:schemeClr val="tx1"/>
                          </a:solidFill>
                          <a:effectLst/>
                          <a:latin typeface="Calibri"/>
                          <a:ea typeface="ＭＳ Ｐゴシック" charset="0"/>
                          <a:cs typeface="ＭＳ Ｐゴシック"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a:ea typeface="ＭＳ Ｐゴシック" charset="0"/>
                          <a:cs typeface="ＭＳ Ｐゴシック" charset="0"/>
                        </a:rPr>
                        <a:t>S</a:t>
                      </a:r>
                      <a:r>
                        <a:rPr kumimoji="0" lang="en-US" sz="1400" b="1" i="0" u="none" strike="noStrike" cap="none" normalizeH="0" baseline="-25000" dirty="0">
                          <a:ln>
                            <a:noFill/>
                          </a:ln>
                          <a:solidFill>
                            <a:schemeClr val="tx1"/>
                          </a:solidFill>
                          <a:effectLst/>
                          <a:latin typeface="Calibri"/>
                          <a:ea typeface="ＭＳ Ｐゴシック" charset="0"/>
                          <a:cs typeface="ＭＳ Ｐゴシック" charset="0"/>
                        </a:rPr>
                        <a:t>V</a:t>
                      </a:r>
                      <a:r>
                        <a:rPr kumimoji="0" lang="en-US" sz="1400" b="1" i="0" u="none" strike="noStrike" cap="none" normalizeH="0" baseline="0" dirty="0">
                          <a:ln>
                            <a:noFill/>
                          </a:ln>
                          <a:solidFill>
                            <a:schemeClr val="tx1"/>
                          </a:solidFill>
                          <a:effectLst/>
                          <a:latin typeface="Calibri"/>
                          <a:ea typeface="ＭＳ Ｐゴシック" charset="0"/>
                          <a:cs typeface="ＭＳ Ｐゴシック" charset="0"/>
                        </a:rPr>
                        <a:t> (3D)</a:t>
                      </a:r>
                      <a:endParaRPr kumimoji="0" lang="en-US" sz="1400" b="1" i="0" u="none" strike="noStrike" cap="none" normalizeH="0" baseline="-25000" dirty="0">
                        <a:ln>
                          <a:noFill/>
                        </a:ln>
                        <a:solidFill>
                          <a:schemeClr val="tx1"/>
                        </a:solidFill>
                        <a:effectLst/>
                        <a:latin typeface="Calibri"/>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a:ea typeface="ＭＳ Ｐゴシック" charset="0"/>
                          <a:cs typeface="ＭＳ Ｐゴシック" charset="0"/>
                        </a:rPr>
                        <a:t>S</a:t>
                      </a:r>
                      <a:r>
                        <a:rPr kumimoji="0" lang="en-US" sz="1400" b="1" i="0" u="none" strike="noStrike" cap="none" normalizeH="0" baseline="-25000" dirty="0">
                          <a:ln>
                            <a:noFill/>
                          </a:ln>
                          <a:solidFill>
                            <a:schemeClr val="tx1"/>
                          </a:solidFill>
                          <a:effectLst/>
                          <a:latin typeface="Calibri"/>
                          <a:ea typeface="ＭＳ Ｐゴシック" charset="0"/>
                          <a:cs typeface="ＭＳ Ｐゴシック" charset="0"/>
                        </a:rPr>
                        <a:t>V</a:t>
                      </a:r>
                      <a:r>
                        <a:rPr kumimoji="0" lang="en-US" sz="1400" b="1" i="0" u="none" strike="noStrike" cap="none" normalizeH="0" baseline="0" dirty="0">
                          <a:ln>
                            <a:noFill/>
                          </a:ln>
                          <a:solidFill>
                            <a:schemeClr val="tx1"/>
                          </a:solidFill>
                          <a:effectLst/>
                          <a:latin typeface="Calibri"/>
                          <a:ea typeface="ＭＳ Ｐゴシック" charset="0"/>
                          <a:cs typeface="ＭＳ Ｐゴシック" charset="0"/>
                        </a:rPr>
                        <a:t> = (4/</a:t>
                      </a:r>
                      <a:r>
                        <a:rPr kumimoji="0" lang="en-US" sz="1400" b="1" i="0" u="none" strike="noStrike" cap="none" normalizeH="0" baseline="0" dirty="0">
                          <a:ln>
                            <a:noFill/>
                          </a:ln>
                          <a:solidFill>
                            <a:schemeClr val="tx1"/>
                          </a:solidFill>
                          <a:effectLst/>
                          <a:latin typeface="Calibri"/>
                          <a:ea typeface="ＭＳ Ｐゴシック" charset="0"/>
                          <a:cs typeface="ＭＳ Ｐゴシック" charset="0"/>
                          <a:sym typeface="Symbol" charset="0"/>
                        </a:rPr>
                        <a:t>)L</a:t>
                      </a:r>
                      <a:r>
                        <a:rPr kumimoji="0" lang="en-US" sz="1400" b="1" i="0" u="none" strike="noStrike" cap="none" normalizeH="0" baseline="-25000" dirty="0">
                          <a:ln>
                            <a:noFill/>
                          </a:ln>
                          <a:solidFill>
                            <a:schemeClr val="tx1"/>
                          </a:solidFill>
                          <a:effectLst/>
                          <a:latin typeface="Calibri"/>
                          <a:ea typeface="ＭＳ Ｐゴシック" charset="0"/>
                          <a:cs typeface="ＭＳ Ｐゴシック" charset="0"/>
                          <a:sym typeface="Symbol" charset="0"/>
                        </a:rPr>
                        <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Calibri"/>
                          <a:ea typeface="ＭＳ Ｐゴシック" charset="0"/>
                          <a:cs typeface="ＭＳ Ｐゴシック" charset="0"/>
                        </a:rPr>
                        <a:t>0.001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Calibri"/>
                          <a:ea typeface="ＭＳ Ｐゴシック" charset="0"/>
                          <a:cs typeface="ＭＳ Ｐゴシック" charset="0"/>
                        </a:rPr>
                        <a:t>0.00101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Calibri"/>
                          <a:ea typeface="ＭＳ Ｐゴシック" charset="0"/>
                          <a:cs typeface="Calibri"/>
                        </a:rPr>
                        <a:t>0.00216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Calibri"/>
                          <a:ea typeface="ＭＳ Ｐゴシック" charset="0"/>
                          <a:cs typeface="ＭＳ Ｐゴシック" charset="0"/>
                        </a:rPr>
                        <a:t>0.00176  </a:t>
                      </a:r>
                      <a:r>
                        <a:rPr kumimoji="0" lang="en-US" sz="1200" b="0" i="0" u="none" strike="noStrike" cap="none" normalizeH="0" baseline="0" dirty="0">
                          <a:ln>
                            <a:noFill/>
                          </a:ln>
                          <a:solidFill>
                            <a:schemeClr val="tx1"/>
                          </a:solidFill>
                          <a:effectLst/>
                          <a:latin typeface="Calibri"/>
                          <a:ea typeface="ＭＳ Ｐゴシック" charset="0"/>
                          <a:cs typeface="Calibri"/>
                        </a:rPr>
                        <a:t>±  7x10</a:t>
                      </a:r>
                      <a:r>
                        <a:rPr kumimoji="0" lang="en-US" sz="1200" b="0" i="0" u="none" strike="noStrike" cap="none" normalizeH="0" baseline="40000" dirty="0">
                          <a:ln>
                            <a:noFill/>
                          </a:ln>
                          <a:solidFill>
                            <a:schemeClr val="tx1"/>
                          </a:solidFill>
                          <a:effectLst/>
                          <a:latin typeface="Calibri"/>
                          <a:ea typeface="ＭＳ Ｐゴシック" charset="0"/>
                          <a:cs typeface="Calibri"/>
                        </a:rPr>
                        <a:t>-5</a:t>
                      </a:r>
                      <a:endParaRPr kumimoji="0" lang="en-US" sz="1200" b="0" i="0" u="none" strike="noStrike" cap="none" normalizeH="0" baseline="0" dirty="0">
                        <a:ln>
                          <a:noFill/>
                        </a:ln>
                        <a:solidFill>
                          <a:schemeClr val="tx1"/>
                        </a:solidFill>
                        <a:effectLst/>
                        <a:latin typeface="Calibri"/>
                        <a:ea typeface="ＭＳ Ｐゴシック" charset="0"/>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Calibri"/>
                          <a:ea typeface="ＭＳ Ｐゴシック" charset="0"/>
                          <a:cs typeface="ＭＳ Ｐゴシック" charset="0"/>
                        </a:rPr>
                        <a:t>0.01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Calibri"/>
                          <a:ea typeface="ＭＳ Ｐゴシック" charset="0"/>
                          <a:cs typeface="ＭＳ Ｐゴシック" charset="0"/>
                        </a:rPr>
                        <a:t>0.01001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Calibri"/>
                          <a:ea typeface="ＭＳ Ｐゴシック" charset="0"/>
                          <a:cs typeface="Calibri"/>
                        </a:rPr>
                        <a:t>0.02129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Calibri"/>
                          <a:ea typeface="ＭＳ Ｐゴシック" charset="0"/>
                          <a:cs typeface="ＭＳ Ｐゴシック" charset="0"/>
                        </a:rPr>
                        <a:t>0.01789  </a:t>
                      </a:r>
                      <a:r>
                        <a:rPr kumimoji="0" lang="en-US" sz="1200" b="0" i="0" u="none" strike="noStrike" cap="none" normalizeH="0" baseline="0" dirty="0">
                          <a:ln>
                            <a:noFill/>
                          </a:ln>
                          <a:solidFill>
                            <a:schemeClr val="tx1"/>
                          </a:solidFill>
                          <a:effectLst/>
                          <a:latin typeface="Calibri"/>
                          <a:ea typeface="ＭＳ Ｐゴシック" charset="0"/>
                          <a:cs typeface="Calibri"/>
                        </a:rPr>
                        <a:t>±  2.4x10</a:t>
                      </a:r>
                      <a:r>
                        <a:rPr kumimoji="0" lang="en-US" sz="1200" b="0" i="0" u="none" strike="noStrike" cap="none" normalizeH="0" baseline="40000" dirty="0">
                          <a:ln>
                            <a:noFill/>
                          </a:ln>
                          <a:solidFill>
                            <a:schemeClr val="tx1"/>
                          </a:solidFill>
                          <a:effectLst/>
                          <a:latin typeface="Calibri"/>
                          <a:ea typeface="ＭＳ Ｐゴシック" charset="0"/>
                          <a:cs typeface="Calibri"/>
                        </a:rPr>
                        <a:t>-4</a:t>
                      </a:r>
                      <a:endParaRPr kumimoji="0" lang="en-US" sz="1200" b="0" i="0" u="none" strike="noStrike" cap="none" normalizeH="0" baseline="0" dirty="0">
                        <a:ln>
                          <a:noFill/>
                        </a:ln>
                        <a:solidFill>
                          <a:schemeClr val="tx1"/>
                        </a:solidFill>
                        <a:effectLst/>
                        <a:latin typeface="Calibri"/>
                        <a:ea typeface="ＭＳ Ｐゴシック" charset="0"/>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Calibri"/>
                          <a:ea typeface="ＭＳ Ｐゴシック" charset="0"/>
                          <a:cs typeface="ＭＳ Ｐゴシック" charset="0"/>
                        </a:rPr>
                        <a:t> 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Calibri"/>
                          <a:ea typeface="ＭＳ Ｐゴシック" charset="0"/>
                          <a:cs typeface="ＭＳ Ｐゴシック" charset="0"/>
                        </a:rPr>
                        <a:t>0.10002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Calibri"/>
                          <a:ea typeface="ＭＳ Ｐゴシック" charset="0"/>
                          <a:cs typeface="Calibri"/>
                        </a:rPr>
                        <a:t>0.205722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Calibri"/>
                          <a:ea typeface="ＭＳ Ｐゴシック" charset="0"/>
                          <a:cs typeface="ＭＳ Ｐゴシック" charset="0"/>
                        </a:rPr>
                        <a:t>0.175084  </a:t>
                      </a:r>
                      <a:r>
                        <a:rPr kumimoji="0" lang="en-US" sz="1200" b="0" i="0" u="none" strike="noStrike" cap="none" normalizeH="0" baseline="0" dirty="0">
                          <a:ln>
                            <a:noFill/>
                          </a:ln>
                          <a:solidFill>
                            <a:schemeClr val="tx1"/>
                          </a:solidFill>
                          <a:effectLst/>
                          <a:latin typeface="Calibri"/>
                          <a:ea typeface="ＭＳ Ｐゴシック" charset="0"/>
                          <a:cs typeface="Calibri"/>
                        </a:rPr>
                        <a:t>±  7.6x10</a:t>
                      </a:r>
                      <a:r>
                        <a:rPr kumimoji="0" lang="en-US" sz="1200" b="0" i="0" u="none" strike="noStrike" cap="none" normalizeH="0" baseline="40000" dirty="0">
                          <a:ln>
                            <a:noFill/>
                          </a:ln>
                          <a:solidFill>
                            <a:schemeClr val="tx1"/>
                          </a:solidFill>
                          <a:effectLst/>
                          <a:latin typeface="Calibri"/>
                          <a:ea typeface="ＭＳ Ｐゴシック" charset="0"/>
                          <a:cs typeface="Calibri"/>
                        </a:rPr>
                        <a:t>-4</a:t>
                      </a:r>
                      <a:endParaRPr kumimoji="0" lang="en-US" sz="1200" b="0" i="0" u="none" strike="noStrike" cap="none" normalizeH="0" baseline="0" dirty="0">
                        <a:ln>
                          <a:noFill/>
                        </a:ln>
                        <a:solidFill>
                          <a:schemeClr val="tx1"/>
                        </a:solidFill>
                        <a:effectLst/>
                        <a:latin typeface="Calibri"/>
                        <a:ea typeface="ＭＳ Ｐゴシック" charset="0"/>
                        <a:cs typeface="Calibri"/>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1997" name="Text Box 29"/>
          <p:cNvSpPr txBox="1">
            <a:spLocks noChangeArrowheads="1"/>
          </p:cNvSpPr>
          <p:nvPr/>
        </p:nvSpPr>
        <p:spPr bwMode="auto">
          <a:xfrm>
            <a:off x="0" y="609600"/>
            <a:ext cx="838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Using the same particles microstructures, the two quantities S</a:t>
            </a:r>
            <a:r>
              <a:rPr lang="en-US" sz="1800" baseline="-25000" dirty="0">
                <a:latin typeface="Calibri"/>
              </a:rPr>
              <a:t>V</a:t>
            </a:r>
            <a:r>
              <a:rPr lang="en-US" sz="1800" dirty="0">
                <a:latin typeface="Calibri"/>
              </a:rPr>
              <a:t> and L</a:t>
            </a:r>
            <a:r>
              <a:rPr lang="en-US" sz="1800" baseline="-25000" dirty="0">
                <a:latin typeface="Calibri"/>
              </a:rPr>
              <a:t>A</a:t>
            </a:r>
            <a:r>
              <a:rPr lang="en-US" sz="1800" dirty="0">
                <a:latin typeface="Calibri"/>
              </a:rPr>
              <a:t> were measured.</a:t>
            </a:r>
          </a:p>
        </p:txBody>
      </p:sp>
      <p:sp>
        <p:nvSpPr>
          <p:cNvPr id="211998" name="Text Box 30"/>
          <p:cNvSpPr txBox="1">
            <a:spLocks noChangeArrowheads="1"/>
          </p:cNvSpPr>
          <p:nvPr/>
        </p:nvSpPr>
        <p:spPr bwMode="auto">
          <a:xfrm>
            <a:off x="4648200" y="1981200"/>
            <a:ext cx="3429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At larger volume fractions, the stereological prediction appears to under-estimate the true surface area per unit volume.</a:t>
            </a:r>
          </a:p>
          <a:p>
            <a:pPr>
              <a:spcBef>
                <a:spcPct val="50000"/>
              </a:spcBef>
            </a:pPr>
            <a:r>
              <a:rPr lang="en-US" sz="1800" dirty="0">
                <a:latin typeface="Calibri"/>
              </a:rPr>
              <a:t>Particle Shape Effect??</a:t>
            </a:r>
          </a:p>
        </p:txBody>
      </p:sp>
      <p:pic>
        <p:nvPicPr>
          <p:cNvPr id="211999"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4341813"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000" name="AutoShape 33"/>
          <p:cNvSpPr>
            <a:spLocks/>
          </p:cNvSpPr>
          <p:nvPr/>
        </p:nvSpPr>
        <p:spPr bwMode="auto">
          <a:xfrm rot="-5400000">
            <a:off x="3924300" y="5600700"/>
            <a:ext cx="533400" cy="1676400"/>
          </a:xfrm>
          <a:prstGeom prst="leftBrace">
            <a:avLst>
              <a:gd name="adj1" fmla="val 2619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sp>
        <p:nvSpPr>
          <p:cNvPr id="212001" name="Text Box 34"/>
          <p:cNvSpPr txBox="1">
            <a:spLocks noChangeArrowheads="1"/>
          </p:cNvSpPr>
          <p:nvPr/>
        </p:nvSpPr>
        <p:spPr bwMode="auto">
          <a:xfrm>
            <a:off x="5638800" y="6324600"/>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dirty="0">
                <a:latin typeface="Calibri"/>
              </a:rPr>
              <a:t>Is approximately constant</a:t>
            </a:r>
          </a:p>
        </p:txBody>
      </p:sp>
      <p:graphicFrame>
        <p:nvGraphicFramePr>
          <p:cNvPr id="212002" name="Object 2"/>
          <p:cNvGraphicFramePr>
            <a:graphicFrameLocks noChangeAspect="1"/>
          </p:cNvGraphicFramePr>
          <p:nvPr/>
        </p:nvGraphicFramePr>
        <p:xfrm>
          <a:off x="5105400" y="6121400"/>
          <a:ext cx="411163" cy="736600"/>
        </p:xfrm>
        <a:graphic>
          <a:graphicData uri="http://schemas.openxmlformats.org/presentationml/2006/ole">
            <mc:AlternateContent xmlns:mc="http://schemas.openxmlformats.org/markup-compatibility/2006">
              <mc:Choice xmlns:v="urn:schemas-microsoft-com:vml" Requires="v">
                <p:oleObj spid="_x0000_s212021" name="Equation" r:id="rId4" imgW="241300" imgH="431800" progId="Equation.3">
                  <p:embed/>
                </p:oleObj>
              </mc:Choice>
              <mc:Fallback>
                <p:oleObj name="Equation" r:id="rId4" imgW="241300" imgH="431800" progId="Equation.3">
                  <p:embed/>
                  <p:pic>
                    <p:nvPicPr>
                      <p:cNvPr id="0"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6121400"/>
                        <a:ext cx="411163" cy="7366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2003" name="Text Box 36"/>
          <p:cNvSpPr txBox="1">
            <a:spLocks noChangeArrowheads="1"/>
          </p:cNvSpPr>
          <p:nvPr/>
        </p:nvSpPr>
        <p:spPr bwMode="auto">
          <a:xfrm>
            <a:off x="1447800" y="76200"/>
            <a:ext cx="5486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200" i="1">
                <a:solidFill>
                  <a:srgbClr val="0A0296"/>
                </a:solidFill>
                <a:latin typeface="Times New Roman" charset="0"/>
              </a:rPr>
              <a:t>Stereology: L</a:t>
            </a:r>
            <a:r>
              <a:rPr lang="en-US" sz="3200" i="1" baseline="-25000">
                <a:solidFill>
                  <a:srgbClr val="0A0296"/>
                </a:solidFill>
                <a:latin typeface="Times New Roman" charset="0"/>
              </a:rPr>
              <a:t>A</a:t>
            </a:r>
            <a:r>
              <a:rPr lang="en-US" sz="3200" i="1">
                <a:solidFill>
                  <a:srgbClr val="0A0296"/>
                </a:solidFill>
                <a:latin typeface="Times New Roman" charset="0"/>
              </a:rPr>
              <a:t> and S</a:t>
            </a:r>
            <a:r>
              <a:rPr lang="en-US" sz="3200" i="1" baseline="-25000">
                <a:solidFill>
                  <a:srgbClr val="0A0296"/>
                </a:solidFill>
                <a:latin typeface="Times New Roman" charset="0"/>
              </a:rPr>
              <a:t>V</a:t>
            </a: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A723AFC-AED7-994B-9EF1-D5845C17D8BD}" type="slidenum">
              <a:rPr lang="en-US" sz="1400">
                <a:latin typeface="Times" charset="0"/>
              </a:rPr>
              <a:pPr/>
              <a:t>109</a:t>
            </a:fld>
            <a:endParaRPr lang="en-US" sz="1400">
              <a:latin typeface="Times" charset="0"/>
            </a:endParaRPr>
          </a:p>
        </p:txBody>
      </p:sp>
      <p:graphicFrame>
        <p:nvGraphicFramePr>
          <p:cNvPr id="212994" name="Object 2"/>
          <p:cNvGraphicFramePr>
            <a:graphicFrameLocks noChangeAspect="1"/>
          </p:cNvGraphicFramePr>
          <p:nvPr/>
        </p:nvGraphicFramePr>
        <p:xfrm>
          <a:off x="3276600" y="4953000"/>
          <a:ext cx="1674813" cy="879475"/>
        </p:xfrm>
        <a:graphic>
          <a:graphicData uri="http://schemas.openxmlformats.org/presentationml/2006/ole">
            <mc:AlternateContent xmlns:mc="http://schemas.openxmlformats.org/markup-compatibility/2006">
              <mc:Choice xmlns:v="urn:schemas-microsoft-com:vml" Requires="v">
                <p:oleObj spid="_x0000_s213075" name="Equation" r:id="rId3" imgW="876300" imgH="457200" progId="Equation.3">
                  <p:embed/>
                </p:oleObj>
              </mc:Choice>
              <mc:Fallback>
                <p:oleObj name="Equation" r:id="rId3" imgW="876300" imgH="457200" progId="Equation.3">
                  <p:embed/>
                  <p:pic>
                    <p:nvPicPr>
                      <p:cNvPr id="0"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953000"/>
                        <a:ext cx="1674813" cy="8794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2995" name="Text Box 3"/>
          <p:cNvSpPr txBox="1">
            <a:spLocks noChangeArrowheads="1"/>
          </p:cNvSpPr>
          <p:nvPr/>
        </p:nvSpPr>
        <p:spPr bwMode="auto">
          <a:xfrm>
            <a:off x="457200" y="51816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For dispersed particles….                                </a:t>
            </a:r>
          </a:p>
        </p:txBody>
      </p:sp>
      <p:graphicFrame>
        <p:nvGraphicFramePr>
          <p:cNvPr id="212996" name="Object 3"/>
          <p:cNvGraphicFramePr>
            <a:graphicFrameLocks noChangeAspect="1"/>
          </p:cNvGraphicFramePr>
          <p:nvPr/>
        </p:nvGraphicFramePr>
        <p:xfrm>
          <a:off x="2362200" y="2971800"/>
          <a:ext cx="2960688" cy="798513"/>
        </p:xfrm>
        <a:graphic>
          <a:graphicData uri="http://schemas.openxmlformats.org/presentationml/2006/ole">
            <mc:AlternateContent xmlns:mc="http://schemas.openxmlformats.org/markup-compatibility/2006">
              <mc:Choice xmlns:v="urn:schemas-microsoft-com:vml" Requires="v">
                <p:oleObj spid="_x0000_s213076" name="Equation" r:id="rId5" imgW="1600200" imgH="431800" progId="Equation.3">
                  <p:embed/>
                </p:oleObj>
              </mc:Choice>
              <mc:Fallback>
                <p:oleObj name="Equation" r:id="rId5" imgW="1600200" imgH="431800" progId="Equation.3">
                  <p:embed/>
                  <p:pic>
                    <p:nvPicPr>
                      <p:cNvPr id="0" name="Picture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71800"/>
                        <a:ext cx="2960688" cy="79851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2997" name="Text Box 5"/>
          <p:cNvSpPr txBox="1">
            <a:spLocks noChangeArrowheads="1"/>
          </p:cNvSpPr>
          <p:nvPr/>
        </p:nvSpPr>
        <p:spPr bwMode="auto">
          <a:xfrm>
            <a:off x="381000" y="2209800"/>
            <a:ext cx="739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Measured Intercept -- Based on our previous results on particle fractions, the mean intercept length can be obtained using:</a:t>
            </a:r>
          </a:p>
        </p:txBody>
      </p:sp>
      <p:sp>
        <p:nvSpPr>
          <p:cNvPr id="212998" name="Text Box 6"/>
          <p:cNvSpPr txBox="1">
            <a:spLocks noChangeArrowheads="1"/>
          </p:cNvSpPr>
          <p:nvPr/>
        </p:nvSpPr>
        <p:spPr bwMode="auto">
          <a:xfrm>
            <a:off x="1524000" y="0"/>
            <a:ext cx="601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200" i="1">
                <a:solidFill>
                  <a:srgbClr val="0A0296"/>
                </a:solidFill>
                <a:latin typeface="Times New Roman" charset="0"/>
              </a:rPr>
              <a:t>Mean Intercept Length</a:t>
            </a:r>
          </a:p>
        </p:txBody>
      </p:sp>
      <p:graphicFrame>
        <p:nvGraphicFramePr>
          <p:cNvPr id="212999" name="Object 4"/>
          <p:cNvGraphicFramePr>
            <a:graphicFrameLocks noChangeAspect="1"/>
          </p:cNvGraphicFramePr>
          <p:nvPr/>
        </p:nvGraphicFramePr>
        <p:xfrm>
          <a:off x="1447800" y="5867400"/>
          <a:ext cx="1676400" cy="801688"/>
        </p:xfrm>
        <a:graphic>
          <a:graphicData uri="http://schemas.openxmlformats.org/presentationml/2006/ole">
            <mc:AlternateContent xmlns:mc="http://schemas.openxmlformats.org/markup-compatibility/2006">
              <mc:Choice xmlns:v="urn:schemas-microsoft-com:vml" Requires="v">
                <p:oleObj spid="_x0000_s213077" name="Equation" r:id="rId7" imgW="901700" imgH="431800" progId="Equation.3">
                  <p:embed/>
                </p:oleObj>
              </mc:Choice>
              <mc:Fallback>
                <p:oleObj name="Equation" r:id="rId7" imgW="901700" imgH="431800" progId="Equation.3">
                  <p:embed/>
                  <p:pic>
                    <p:nvPicPr>
                      <p:cNvPr id="0" name="Picture 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5867400"/>
                        <a:ext cx="1676400" cy="8016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3000" name="Text Box 8"/>
          <p:cNvSpPr txBox="1">
            <a:spLocks noChangeArrowheads="1"/>
          </p:cNvSpPr>
          <p:nvPr/>
        </p:nvSpPr>
        <p:spPr bwMode="auto">
          <a:xfrm>
            <a:off x="228600" y="533400"/>
            <a:ext cx="845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Another quantity of interest is the mean intercept length since it is an integral part of the relationship:</a:t>
            </a:r>
          </a:p>
        </p:txBody>
      </p:sp>
      <p:graphicFrame>
        <p:nvGraphicFramePr>
          <p:cNvPr id="213001" name="Object 5"/>
          <p:cNvGraphicFramePr>
            <a:graphicFrameLocks noChangeAspect="1"/>
          </p:cNvGraphicFramePr>
          <p:nvPr/>
        </p:nvGraphicFramePr>
        <p:xfrm>
          <a:off x="3657600" y="1143000"/>
          <a:ext cx="1065213" cy="809625"/>
        </p:xfrm>
        <a:graphic>
          <a:graphicData uri="http://schemas.openxmlformats.org/presentationml/2006/ole">
            <mc:AlternateContent xmlns:mc="http://schemas.openxmlformats.org/markup-compatibility/2006">
              <mc:Choice xmlns:v="urn:schemas-microsoft-com:vml" Requires="v">
                <p:oleObj spid="_x0000_s213078" name="Equation" r:id="rId9" imgW="520700" imgH="393700" progId="Equation.3">
                  <p:embed/>
                </p:oleObj>
              </mc:Choice>
              <mc:Fallback>
                <p:oleObj name="Equation" r:id="rId9" imgW="520700" imgH="393700" progId="Equation.3">
                  <p:embed/>
                  <p:pic>
                    <p:nvPicPr>
                      <p:cNvPr id="0" name="Picture 4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1143000"/>
                        <a:ext cx="1065213" cy="8096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3002" name="Object 6"/>
          <p:cNvGraphicFramePr>
            <a:graphicFrameLocks noChangeAspect="1"/>
          </p:cNvGraphicFramePr>
          <p:nvPr/>
        </p:nvGraphicFramePr>
        <p:xfrm>
          <a:off x="4572000" y="5867400"/>
          <a:ext cx="1557338" cy="801688"/>
        </p:xfrm>
        <a:graphic>
          <a:graphicData uri="http://schemas.openxmlformats.org/presentationml/2006/ole">
            <mc:AlternateContent xmlns:mc="http://schemas.openxmlformats.org/markup-compatibility/2006">
              <mc:Choice xmlns:v="urn:schemas-microsoft-com:vml" Requires="v">
                <p:oleObj spid="_x0000_s213079" name="Equation" r:id="rId11" imgW="838200" imgH="431800" progId="Equation.3">
                  <p:embed/>
                </p:oleObj>
              </mc:Choice>
              <mc:Fallback>
                <p:oleObj name="Equation" r:id="rId11" imgW="838200" imgH="431800" progId="Equation.3">
                  <p:embed/>
                  <p:pic>
                    <p:nvPicPr>
                      <p:cNvPr id="0" name="Picture 5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5867400"/>
                        <a:ext cx="1557338" cy="8016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3003" name="Text Box 11"/>
          <p:cNvSpPr txBox="1">
            <a:spLocks noChangeArrowheads="1"/>
          </p:cNvSpPr>
          <p:nvPr/>
        </p:nvSpPr>
        <p:spPr bwMode="auto">
          <a:xfrm>
            <a:off x="457200" y="4038600"/>
            <a:ext cx="7772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Predicted Intercept – Knowledge of the 3D quantity, S</a:t>
            </a:r>
            <a:r>
              <a:rPr lang="en-US" sz="1800" baseline="-25000" dirty="0">
                <a:latin typeface="Calibri"/>
              </a:rPr>
              <a:t>V</a:t>
            </a:r>
            <a:r>
              <a:rPr lang="en-US" sz="1800" dirty="0">
                <a:latin typeface="Calibri"/>
              </a:rPr>
              <a:t>, enables us to predict the mean intercept and compare it to the measured quantity.</a:t>
            </a:r>
            <a:br>
              <a:rPr lang="en-US" sz="1800" dirty="0">
                <a:latin typeface="Calibri"/>
              </a:rPr>
            </a:br>
            <a:r>
              <a:rPr lang="en-US" sz="1800" dirty="0">
                <a:latin typeface="Calibri"/>
              </a:rPr>
              <a:t>But be very careful about how </a:t>
            </a:r>
            <a:r>
              <a:rPr lang="en-US" sz="1800" dirty="0">
                <a:latin typeface="Calibri"/>
                <a:sym typeface="Symbol" charset="0"/>
              </a:rPr>
              <a:t> is defined.</a:t>
            </a:r>
          </a:p>
        </p:txBody>
      </p:sp>
      <p:sp>
        <p:nvSpPr>
          <p:cNvPr id="213004" name="Text Box 12"/>
          <p:cNvSpPr txBox="1">
            <a:spLocks noChangeArrowheads="1"/>
          </p:cNvSpPr>
          <p:nvPr/>
        </p:nvSpPr>
        <p:spPr bwMode="auto">
          <a:xfrm>
            <a:off x="3657600" y="60960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dirty="0">
                <a:latin typeface="Calibri"/>
              </a:rPr>
              <a:t>OR</a:t>
            </a:r>
          </a:p>
        </p:txBody>
      </p:sp>
      <p:sp>
        <p:nvSpPr>
          <p:cNvPr id="213005" name="Text Box 13"/>
          <p:cNvSpPr txBox="1">
            <a:spLocks noChangeArrowheads="1"/>
          </p:cNvSpPr>
          <p:nvPr/>
        </p:nvSpPr>
        <p:spPr bwMode="auto">
          <a:xfrm>
            <a:off x="5029200" y="1371600"/>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For particles ONLY</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D31A211-D2B8-5F40-AE43-CD51ACC59230}" type="slidenum">
              <a:rPr lang="en-US" sz="1400">
                <a:latin typeface="Times" charset="0"/>
              </a:rPr>
              <a:pPr/>
              <a:t>11</a:t>
            </a:fld>
            <a:endParaRPr lang="en-US" sz="1400">
              <a:latin typeface="Times" charset="0"/>
            </a:endParaRPr>
          </a:p>
        </p:txBody>
      </p:sp>
      <p:sp>
        <p:nvSpPr>
          <p:cNvPr id="34818"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Other Quantities</a:t>
            </a:r>
          </a:p>
        </p:txBody>
      </p:sp>
      <p:sp>
        <p:nvSpPr>
          <p:cNvPr id="34819" name="Rectangle 3"/>
          <p:cNvSpPr>
            <a:spLocks noGrp="1" noChangeArrowheads="1"/>
          </p:cNvSpPr>
          <p:nvPr>
            <p:ph type="body" idx="1"/>
          </p:nvPr>
        </p:nvSpPr>
        <p:spPr>
          <a:xfrm>
            <a:off x="685800" y="1600200"/>
            <a:ext cx="7924800" cy="4800600"/>
          </a:xfrm>
        </p:spPr>
        <p:txBody>
          <a:bodyPr/>
          <a:lstStyle/>
          <a:p>
            <a:pPr>
              <a:lnSpc>
                <a:spcPct val="110000"/>
              </a:lnSpc>
            </a:pPr>
            <a:r>
              <a:rPr lang="en-US" sz="2400" dirty="0">
                <a:ea typeface="ＭＳ Ｐゴシック" charset="0"/>
                <a:cs typeface="ＭＳ Ｐゴシック" charset="0"/>
              </a:rPr>
              <a:t>∆ := nearest neighbor spacing, center-to-center (e.g. between particles)</a:t>
            </a:r>
          </a:p>
          <a:p>
            <a:pPr>
              <a:lnSpc>
                <a:spcPct val="110000"/>
              </a:lnSpc>
            </a:pPr>
            <a:r>
              <a:rPr lang="en-US" sz="2400" i="1" dirty="0">
                <a:latin typeface="Symbol" charset="0"/>
                <a:ea typeface="ＭＳ Ｐゴシック" charset="0"/>
                <a:cs typeface="ＭＳ Ｐゴシック" charset="0"/>
                <a:sym typeface="Symbol" charset="0"/>
              </a:rPr>
              <a:t></a:t>
            </a:r>
            <a:r>
              <a:rPr lang="en-US" sz="2400" dirty="0">
                <a:ea typeface="ＭＳ Ｐゴシック" charset="0"/>
                <a:cs typeface="ＭＳ Ｐゴシック" charset="0"/>
              </a:rPr>
              <a:t> := mean free path (uninterrupted distance between particles); this is important in calculating the critical resolved shear stress for dislocation motion, for example.</a:t>
            </a:r>
          </a:p>
          <a:p>
            <a:pPr>
              <a:lnSpc>
                <a:spcPct val="110000"/>
              </a:lnSpc>
            </a:pPr>
            <a:r>
              <a:rPr lang="en-US" sz="2400" i="1" dirty="0">
                <a:latin typeface="Times New Roman" charset="0"/>
                <a:ea typeface="ＭＳ Ｐゴシック" charset="0"/>
                <a:cs typeface="ＭＳ Ｐゴシック" charset="0"/>
              </a:rPr>
              <a:t>(N</a:t>
            </a:r>
            <a:r>
              <a:rPr lang="en-US" sz="2400" i="1" baseline="-25000" dirty="0">
                <a:latin typeface="Times New Roman" charset="0"/>
                <a:ea typeface="ＭＳ Ｐゴシック" charset="0"/>
                <a:cs typeface="ＭＳ Ｐゴシック" charset="0"/>
              </a:rPr>
              <a:t>A</a:t>
            </a:r>
            <a:r>
              <a:rPr lang="en-US" sz="2400" i="1" dirty="0">
                <a:latin typeface="Times New Roman" charset="0"/>
                <a:ea typeface="ＭＳ Ｐゴシック" charset="0"/>
                <a:cs typeface="ＭＳ Ｐゴシック" charset="0"/>
              </a:rPr>
              <a:t>)</a:t>
            </a:r>
            <a:r>
              <a:rPr lang="en-US" sz="2400" i="1" baseline="-25000" dirty="0">
                <a:latin typeface="Times New Roman" charset="0"/>
                <a:ea typeface="ＭＳ Ｐゴシック" charset="0"/>
                <a:cs typeface="ＭＳ Ｐゴシック" charset="0"/>
              </a:rPr>
              <a:t>b</a:t>
            </a:r>
            <a:r>
              <a:rPr lang="en-US" sz="2400" dirty="0">
                <a:ea typeface="ＭＳ Ｐゴシック" charset="0"/>
                <a:cs typeface="ＭＳ Ｐゴシック" charset="0"/>
              </a:rPr>
              <a:t> is the number of particles per unit area in contact with (grain) boundaries</a:t>
            </a:r>
          </a:p>
          <a:p>
            <a:pPr>
              <a:lnSpc>
                <a:spcPct val="110000"/>
              </a:lnSpc>
            </a:pPr>
            <a:r>
              <a:rPr lang="en-US" sz="2400" i="1" dirty="0">
                <a:latin typeface="Times New Roman" charset="0"/>
                <a:ea typeface="ＭＳ Ｐゴシック" charset="0"/>
                <a:cs typeface="ＭＳ Ｐゴシック" charset="0"/>
              </a:rPr>
              <a:t>N</a:t>
            </a:r>
            <a:r>
              <a:rPr lang="en-US" sz="2400" i="1" baseline="-25000" dirty="0">
                <a:latin typeface="Times New Roman" charset="0"/>
                <a:ea typeface="ＭＳ Ｐゴシック" charset="0"/>
                <a:cs typeface="ＭＳ Ｐゴシック" charset="0"/>
              </a:rPr>
              <a:t>S</a:t>
            </a:r>
            <a:r>
              <a:rPr lang="en-US" sz="2400" i="1" dirty="0">
                <a:ea typeface="ＭＳ Ｐゴシック" charset="0"/>
                <a:cs typeface="ＭＳ Ｐゴシック" charset="0"/>
              </a:rPr>
              <a:t> </a:t>
            </a:r>
            <a:r>
              <a:rPr lang="en-US" sz="2400" dirty="0">
                <a:ea typeface="ＭＳ Ｐゴシック" charset="0"/>
                <a:cs typeface="ＭＳ Ｐゴシック" charset="0"/>
              </a:rPr>
              <a:t>is the number of particles (objects) per unit area of a surface; this is an important quantity in particle pinning of grain boundaries, for example.</a:t>
            </a:r>
            <a:endParaRPr lang="en-US" sz="1400" dirty="0">
              <a:ea typeface="ＭＳ Ｐゴシック" charset="0"/>
              <a:cs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9654B0B-A499-694B-9347-40D6151B09AA}" type="slidenum">
              <a:rPr lang="en-US" sz="1400">
                <a:latin typeface="Times" charset="0"/>
              </a:rPr>
              <a:pPr/>
              <a:t>110</a:t>
            </a:fld>
            <a:endParaRPr lang="en-US" sz="1400">
              <a:latin typeface="Times" charset="0"/>
            </a:endParaRPr>
          </a:p>
        </p:txBody>
      </p:sp>
      <p:sp>
        <p:nvSpPr>
          <p:cNvPr id="214018" name="Text Box 2"/>
          <p:cNvSpPr txBox="1">
            <a:spLocks noChangeArrowheads="1"/>
          </p:cNvSpPr>
          <p:nvPr/>
        </p:nvSpPr>
        <p:spPr bwMode="auto">
          <a:xfrm>
            <a:off x="685800" y="685800"/>
            <a:ext cx="746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How well does the 3D and 2D mean intercept measurements compare?</a:t>
            </a:r>
          </a:p>
        </p:txBody>
      </p:sp>
      <p:sp>
        <p:nvSpPr>
          <p:cNvPr id="214019" name="Text Box 4"/>
          <p:cNvSpPr txBox="1">
            <a:spLocks noChangeArrowheads="1"/>
          </p:cNvSpPr>
          <p:nvPr/>
        </p:nvSpPr>
        <p:spPr bwMode="auto">
          <a:xfrm>
            <a:off x="914400" y="1676400"/>
            <a:ext cx="67818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The constant ratio of </a:t>
            </a:r>
            <a:r>
              <a:rPr lang="en-US" sz="1800" dirty="0">
                <a:latin typeface="Times New Roman" charset="0"/>
              </a:rPr>
              <a:t>S</a:t>
            </a:r>
            <a:r>
              <a:rPr lang="en-US" sz="1800" baseline="-25000" dirty="0">
                <a:latin typeface="Times New Roman" charset="0"/>
              </a:rPr>
              <a:t>V</a:t>
            </a:r>
            <a:r>
              <a:rPr lang="en-US" sz="1800" dirty="0">
                <a:latin typeface="Times New Roman" charset="0"/>
              </a:rPr>
              <a:t>/V</a:t>
            </a:r>
            <a:r>
              <a:rPr lang="en-US" sz="1800" baseline="-25000" dirty="0">
                <a:latin typeface="Times New Roman" charset="0"/>
              </a:rPr>
              <a:t>V</a:t>
            </a:r>
            <a:r>
              <a:rPr lang="en-US" sz="1800" dirty="0">
                <a:latin typeface="Calibri"/>
              </a:rPr>
              <a:t> creates a situation where the relationship would imply that the mean intercept length must be a constant also.</a:t>
            </a:r>
          </a:p>
          <a:p>
            <a:pPr>
              <a:spcBef>
                <a:spcPct val="50000"/>
              </a:spcBef>
            </a:pPr>
            <a:r>
              <a:rPr lang="en-US" sz="1800" dirty="0">
                <a:latin typeface="Calibri"/>
              </a:rPr>
              <a:t>The artificial condition of </a:t>
            </a:r>
            <a:r>
              <a:rPr lang="en-US" sz="1800" dirty="0" err="1">
                <a:latin typeface="Calibri"/>
              </a:rPr>
              <a:t>monosized</a:t>
            </a:r>
            <a:r>
              <a:rPr lang="en-US" sz="1800" dirty="0">
                <a:latin typeface="Calibri"/>
              </a:rPr>
              <a:t> particles may be responsible for this behavior.</a:t>
            </a:r>
          </a:p>
        </p:txBody>
      </p:sp>
      <p:graphicFrame>
        <p:nvGraphicFramePr>
          <p:cNvPr id="271365" name="Group 5"/>
          <p:cNvGraphicFramePr>
            <a:graphicFrameLocks noGrp="1"/>
          </p:cNvGraphicFramePr>
          <p:nvPr/>
        </p:nvGraphicFramePr>
        <p:xfrm>
          <a:off x="1295400" y="4191000"/>
          <a:ext cx="6248400" cy="2133600"/>
        </p:xfrm>
        <a:graphic>
          <a:graphicData uri="http://schemas.openxmlformats.org/drawingml/2006/table">
            <a:tbl>
              <a:tblPr/>
              <a:tblGrid>
                <a:gridCol w="1754188"/>
                <a:gridCol w="1979612"/>
                <a:gridCol w="2514600"/>
              </a:tblGrid>
              <a:tr h="5240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a:ea typeface="ＭＳ Ｐゴシック" charset="0"/>
                          <a:cs typeface="ＭＳ Ｐゴシック" charset="0"/>
                        </a:rPr>
                        <a:t>V</a:t>
                      </a:r>
                      <a:r>
                        <a:rPr kumimoji="0" lang="en-US" sz="1400" b="0" i="0" u="none" strike="noStrike" cap="none" normalizeH="0" baseline="-25000" dirty="0">
                          <a:ln>
                            <a:noFill/>
                          </a:ln>
                          <a:solidFill>
                            <a:schemeClr val="tx1"/>
                          </a:solidFill>
                          <a:effectLst/>
                          <a:latin typeface="Calibri"/>
                          <a:ea typeface="ＭＳ Ｐゴシック" charset="0"/>
                          <a:cs typeface="ＭＳ Ｐゴシック" charset="0"/>
                        </a:rPr>
                        <a:t>V</a:t>
                      </a:r>
                    </a:p>
                  </a:txBody>
                  <a:tcPr marT="45735" marB="457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a:ea typeface="ＭＳ Ｐゴシック" charset="0"/>
                          <a:cs typeface="ＭＳ Ｐゴシック" charset="0"/>
                        </a:rPr>
                        <a:t>Measured</a:t>
                      </a:r>
                    </a:p>
                  </a:txBody>
                  <a:tcPr marT="45735" marB="457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a:ea typeface="ＭＳ Ｐゴシック" charset="0"/>
                          <a:cs typeface="ＭＳ Ｐゴシック" charset="0"/>
                        </a:rPr>
                        <a:t>Predicted</a:t>
                      </a:r>
                    </a:p>
                  </a:txBody>
                  <a:tcPr marT="45735" marB="457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52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a:ea typeface="ＭＳ Ｐゴシック" charset="0"/>
                          <a:cs typeface="ＭＳ Ｐゴシック" charset="0"/>
                        </a:rPr>
                        <a:t>0.001</a:t>
                      </a:r>
                    </a:p>
                  </a:txBody>
                  <a:tcPr marT="45735" marB="457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a:ea typeface="ＭＳ Ｐゴシック" charset="0"/>
                          <a:cs typeface="ＭＳ Ｐゴシック" charset="0"/>
                        </a:rPr>
                        <a:t>3.25 </a:t>
                      </a:r>
                      <a:r>
                        <a:rPr kumimoji="0" lang="en-US" sz="1400" b="0" i="0" u="none" strike="noStrike" cap="none" normalizeH="0" baseline="0" dirty="0">
                          <a:ln>
                            <a:noFill/>
                          </a:ln>
                          <a:solidFill>
                            <a:schemeClr val="tx1"/>
                          </a:solidFill>
                          <a:effectLst/>
                          <a:latin typeface="Calibri"/>
                          <a:ea typeface="ＭＳ Ｐゴシック" charset="0"/>
                          <a:cs typeface="Calibri"/>
                        </a:rPr>
                        <a:t>± 1.96</a:t>
                      </a:r>
                    </a:p>
                  </a:txBody>
                  <a:tcPr marT="45735" marB="457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a:ea typeface="ＭＳ Ｐゴシック" charset="0"/>
                          <a:cs typeface="ＭＳ Ｐゴシック" charset="0"/>
                        </a:rPr>
                        <a:t>2</a:t>
                      </a:r>
                    </a:p>
                  </a:txBody>
                  <a:tcPr marT="45735" marB="457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01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a:ea typeface="ＭＳ Ｐゴシック" charset="0"/>
                          <a:cs typeface="ＭＳ Ｐゴシック" charset="0"/>
                        </a:rPr>
                        <a:t>0.01</a:t>
                      </a:r>
                    </a:p>
                  </a:txBody>
                  <a:tcPr marT="45735" marB="457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a:ea typeface="ＭＳ Ｐゴシック" charset="0"/>
                          <a:cs typeface="ＭＳ Ｐゴシック" charset="0"/>
                        </a:rPr>
                        <a:t>2.75 </a:t>
                      </a:r>
                      <a:r>
                        <a:rPr kumimoji="0" lang="en-US" sz="1400" b="0" i="0" u="none" strike="noStrike" cap="none" normalizeH="0" baseline="0" dirty="0">
                          <a:ln>
                            <a:noFill/>
                          </a:ln>
                          <a:solidFill>
                            <a:schemeClr val="tx1"/>
                          </a:solidFill>
                          <a:effectLst/>
                          <a:latin typeface="Calibri"/>
                          <a:ea typeface="ＭＳ Ｐゴシック" charset="0"/>
                          <a:cs typeface="Calibri"/>
                        </a:rPr>
                        <a:t>± 0.83</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Calibri"/>
                        <a:ea typeface="Calibri"/>
                        <a:cs typeface="Calibri"/>
                      </a:endParaRPr>
                    </a:p>
                  </a:txBody>
                  <a:tcPr marT="45735" marB="457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a:ea typeface="ＭＳ Ｐゴシック" charset="0"/>
                          <a:cs typeface="ＭＳ Ｐゴシック" charset="0"/>
                        </a:rPr>
                        <a:t>2</a:t>
                      </a:r>
                    </a:p>
                  </a:txBody>
                  <a:tcPr marT="45735" marB="457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01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a:ea typeface="ＭＳ Ｐゴシック" charset="0"/>
                          <a:cs typeface="ＭＳ Ｐゴシック" charset="0"/>
                        </a:rPr>
                        <a:t>0.1</a:t>
                      </a:r>
                    </a:p>
                  </a:txBody>
                  <a:tcPr marT="45735" marB="457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a:ea typeface="ＭＳ Ｐゴシック" charset="0"/>
                          <a:cs typeface="ＭＳ Ｐゴシック" charset="0"/>
                        </a:rPr>
                        <a:t>2.74 </a:t>
                      </a:r>
                      <a:r>
                        <a:rPr kumimoji="0" lang="en-US" sz="1400" b="0" i="0" u="none" strike="noStrike" cap="none" normalizeH="0" baseline="0" dirty="0">
                          <a:ln>
                            <a:noFill/>
                          </a:ln>
                          <a:solidFill>
                            <a:schemeClr val="tx1"/>
                          </a:solidFill>
                          <a:effectLst/>
                          <a:latin typeface="Calibri"/>
                          <a:ea typeface="ＭＳ Ｐゴシック" charset="0"/>
                          <a:cs typeface="Calibri"/>
                        </a:rPr>
                        <a:t>± 0.20</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Calibri"/>
                        <a:ea typeface="Calibri"/>
                        <a:cs typeface="Calibri"/>
                      </a:endParaRPr>
                    </a:p>
                  </a:txBody>
                  <a:tcPr marT="45735" marB="457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a:ea typeface="ＭＳ Ｐゴシック" charset="0"/>
                          <a:cs typeface="ＭＳ Ｐゴシック" charset="0"/>
                        </a:rPr>
                        <a:t>2.1</a:t>
                      </a:r>
                    </a:p>
                  </a:txBody>
                  <a:tcPr marT="45735" marB="457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14042" name="Object 2"/>
          <p:cNvGraphicFramePr>
            <a:graphicFrameLocks noChangeAspect="1"/>
          </p:cNvGraphicFramePr>
          <p:nvPr/>
        </p:nvGraphicFramePr>
        <p:xfrm>
          <a:off x="5475288" y="3276600"/>
          <a:ext cx="1700212" cy="801688"/>
        </p:xfrm>
        <a:graphic>
          <a:graphicData uri="http://schemas.openxmlformats.org/presentationml/2006/ole">
            <mc:AlternateContent xmlns:mc="http://schemas.openxmlformats.org/markup-compatibility/2006">
              <mc:Choice xmlns:v="urn:schemas-microsoft-com:vml" Requires="v">
                <p:oleObj spid="_x0000_s214075" name="Equation" r:id="rId3" imgW="914400" imgH="431800" progId="Equation.3">
                  <p:embed/>
                </p:oleObj>
              </mc:Choice>
              <mc:Fallback>
                <p:oleObj name="Equation" r:id="rId3" imgW="914400" imgH="431800" progId="Equation.3">
                  <p:embed/>
                  <p:pic>
                    <p:nvPicPr>
                      <p:cNvPr id="0"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5288" y="3276600"/>
                        <a:ext cx="1700212" cy="8016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4043" name="Object 3"/>
          <p:cNvGraphicFramePr>
            <a:graphicFrameLocks noChangeAspect="1"/>
          </p:cNvGraphicFramePr>
          <p:nvPr/>
        </p:nvGraphicFramePr>
        <p:xfrm>
          <a:off x="3311525" y="3276600"/>
          <a:ext cx="1604963" cy="801688"/>
        </p:xfrm>
        <a:graphic>
          <a:graphicData uri="http://schemas.openxmlformats.org/presentationml/2006/ole">
            <mc:AlternateContent xmlns:mc="http://schemas.openxmlformats.org/markup-compatibility/2006">
              <mc:Choice xmlns:v="urn:schemas-microsoft-com:vml" Requires="v">
                <p:oleObj spid="_x0000_s214076" name="Equation" r:id="rId5" imgW="863600" imgH="431800" progId="Equation.3">
                  <p:embed/>
                </p:oleObj>
              </mc:Choice>
              <mc:Fallback>
                <p:oleObj name="Equation" r:id="rId5" imgW="863600" imgH="431800" progId="Equation.3">
                  <p:embed/>
                  <p:pic>
                    <p:nvPicPr>
                      <p:cNvPr id="0" name="Picture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1525" y="3276600"/>
                        <a:ext cx="1604963" cy="8016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4044" name="Text Box 29"/>
          <p:cNvSpPr txBox="1">
            <a:spLocks noChangeArrowheads="1"/>
          </p:cNvSpPr>
          <p:nvPr/>
        </p:nvSpPr>
        <p:spPr bwMode="auto">
          <a:xfrm>
            <a:off x="1524000" y="0"/>
            <a:ext cx="601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200" i="1">
                <a:solidFill>
                  <a:srgbClr val="0A0296"/>
                </a:solidFill>
                <a:latin typeface="Times New Roman" charset="0"/>
              </a:rPr>
              <a:t>Mean Intercept Length, contd.</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5649D62-0927-DD47-AAE3-20AEEA817035}" type="slidenum">
              <a:rPr lang="en-US" sz="1400">
                <a:latin typeface="Times" charset="0"/>
              </a:rPr>
              <a:pPr/>
              <a:t>111</a:t>
            </a:fld>
            <a:endParaRPr lang="en-US" sz="1400">
              <a:latin typeface="Times" charset="0"/>
            </a:endParaRPr>
          </a:p>
        </p:txBody>
      </p:sp>
      <p:sp>
        <p:nvSpPr>
          <p:cNvPr id="215042" name="Text Box 2"/>
          <p:cNvSpPr txBox="1">
            <a:spLocks noChangeArrowheads="1"/>
          </p:cNvSpPr>
          <p:nvPr/>
        </p:nvSpPr>
        <p:spPr bwMode="auto">
          <a:xfrm>
            <a:off x="1981200" y="152400"/>
            <a:ext cx="487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200" i="1">
                <a:solidFill>
                  <a:srgbClr val="0A0296"/>
                </a:solidFill>
                <a:latin typeface="Times New Roman" charset="0"/>
              </a:rPr>
              <a:t>Conclusions</a:t>
            </a:r>
          </a:p>
        </p:txBody>
      </p:sp>
      <p:sp>
        <p:nvSpPr>
          <p:cNvPr id="215043" name="Text Box 3"/>
          <p:cNvSpPr txBox="1">
            <a:spLocks noChangeArrowheads="1"/>
          </p:cNvSpPr>
          <p:nvPr/>
        </p:nvSpPr>
        <p:spPr bwMode="auto">
          <a:xfrm>
            <a:off x="381000" y="838200"/>
            <a:ext cx="777240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buFontTx/>
              <a:buChar char="•"/>
            </a:pPr>
            <a:r>
              <a:rPr lang="en-US" sz="1800" dirty="0">
                <a:latin typeface="Calibri"/>
              </a:rPr>
              <a:t> The area fraction measurements provide an accurate estimate of the three-dimensional volume fraction for V</a:t>
            </a:r>
            <a:r>
              <a:rPr lang="en-US" sz="1800" baseline="-25000" dirty="0">
                <a:latin typeface="Calibri"/>
              </a:rPr>
              <a:t>V </a:t>
            </a:r>
            <a:r>
              <a:rPr lang="en-US" sz="1800" dirty="0">
                <a:latin typeface="Calibri"/>
                <a:sym typeface="Symbol" charset="0"/>
              </a:rPr>
              <a:t> 0.1 while the line fraction significantly underestimates the true 3D quantity.</a:t>
            </a:r>
          </a:p>
          <a:p>
            <a:pPr>
              <a:spcBef>
                <a:spcPct val="50000"/>
              </a:spcBef>
              <a:buFontTx/>
              <a:buChar char="•"/>
            </a:pPr>
            <a:r>
              <a:rPr lang="en-US" sz="1800" dirty="0">
                <a:latin typeface="Calibri"/>
                <a:sym typeface="Symbol" charset="0"/>
              </a:rPr>
              <a:t> Line trace per unit area under-estimates the surface area per unit volume for volume fractions above 1 percent.</a:t>
            </a:r>
          </a:p>
          <a:p>
            <a:pPr>
              <a:spcBef>
                <a:spcPct val="50000"/>
              </a:spcBef>
              <a:buFontTx/>
              <a:buChar char="•"/>
            </a:pPr>
            <a:r>
              <a:rPr lang="en-US" sz="1800" dirty="0">
                <a:latin typeface="Calibri"/>
                <a:sym typeface="Symbol" charset="0"/>
              </a:rPr>
              <a:t> The predicted mean intercept length cannot be used as a substitute for the measurement of the mean intercept length.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A87E157-C3D4-024B-BABD-6589EBAA57D6}" type="slidenum">
              <a:rPr lang="en-US" sz="1400">
                <a:latin typeface="Times" charset="0"/>
              </a:rPr>
              <a:pPr/>
              <a:t>12</a:t>
            </a:fld>
            <a:endParaRPr lang="en-US" sz="1400">
              <a:latin typeface="Times" charset="0"/>
            </a:endParaRPr>
          </a:p>
        </p:txBody>
      </p:sp>
      <p:sp>
        <p:nvSpPr>
          <p:cNvPr id="36866" name="Rectangle 2"/>
          <p:cNvSpPr>
            <a:spLocks noGrp="1" noChangeArrowheads="1"/>
          </p:cNvSpPr>
          <p:nvPr>
            <p:ph type="title"/>
          </p:nvPr>
        </p:nvSpPr>
        <p:spPr/>
        <p:txBody>
          <a:bodyPr/>
          <a:lstStyle/>
          <a:p>
            <a:r>
              <a:rPr lang="en-US" sz="4000">
                <a:latin typeface="Times New Roman" charset="0"/>
                <a:ea typeface="ＭＳ Ｐゴシック" charset="0"/>
                <a:cs typeface="ＭＳ Ｐゴシック" charset="0"/>
              </a:rPr>
              <a:t>Quantities measurable in a section</a:t>
            </a:r>
            <a:endParaRPr lang="en-US">
              <a:latin typeface="Times New Roman" charset="0"/>
              <a:ea typeface="ＭＳ Ｐゴシック" charset="0"/>
              <a:cs typeface="ＭＳ Ｐゴシック" charset="0"/>
            </a:endParaRPr>
          </a:p>
        </p:txBody>
      </p:sp>
      <p:sp>
        <p:nvSpPr>
          <p:cNvPr id="36867" name="Rectangle 3"/>
          <p:cNvSpPr>
            <a:spLocks noGrp="1" noChangeArrowheads="1"/>
          </p:cNvSpPr>
          <p:nvPr>
            <p:ph type="body" idx="1"/>
          </p:nvPr>
        </p:nvSpPr>
        <p:spPr>
          <a:xfrm>
            <a:off x="685800" y="1066800"/>
            <a:ext cx="8153400" cy="5257800"/>
          </a:xfrm>
        </p:spPr>
        <p:txBody>
          <a:bodyPr/>
          <a:lstStyle/>
          <a:p>
            <a:pPr>
              <a:lnSpc>
                <a:spcPct val="110000"/>
              </a:lnSpc>
            </a:pPr>
            <a:r>
              <a:rPr lang="en-US" sz="2000" dirty="0">
                <a:ea typeface="ＭＳ Ｐゴシック" charset="0"/>
                <a:cs typeface="ＭＳ Ｐゴシック" charset="0"/>
              </a:rPr>
              <a:t>Or, </a:t>
            </a:r>
            <a:r>
              <a:rPr lang="en-US" sz="2000" dirty="0">
                <a:solidFill>
                  <a:srgbClr val="0A0296"/>
                </a:solidFill>
                <a:ea typeface="ＭＳ Ｐゴシック" charset="0"/>
                <a:cs typeface="ＭＳ Ｐゴシック" charset="0"/>
              </a:rPr>
              <a:t>what data can we readily extract from a micrograph</a:t>
            </a:r>
            <a:r>
              <a:rPr lang="en-US" sz="2000" dirty="0">
                <a:ea typeface="ＭＳ Ｐゴシック" charset="0"/>
                <a:cs typeface="ＭＳ Ｐゴシック" charset="0"/>
              </a:rPr>
              <a:t>?</a:t>
            </a:r>
          </a:p>
          <a:p>
            <a:pPr>
              <a:lnSpc>
                <a:spcPct val="110000"/>
              </a:lnSpc>
            </a:pPr>
            <a:r>
              <a:rPr lang="en-US" sz="2000" dirty="0">
                <a:ea typeface="ＭＳ Ｐゴシック" charset="0"/>
                <a:cs typeface="ＭＳ Ｐゴシック" charset="0"/>
              </a:rPr>
              <a:t>We can measure how many points fall in one phase versus another phase, </a:t>
            </a:r>
            <a:r>
              <a:rPr lang="en-US" sz="2000" i="1" dirty="0">
                <a:latin typeface="Times New Roman" charset="0"/>
                <a:ea typeface="ＭＳ Ｐゴシック" charset="0"/>
                <a:cs typeface="ＭＳ Ｐゴシック" charset="0"/>
              </a:rPr>
              <a:t>P</a:t>
            </a:r>
            <a:r>
              <a:rPr lang="en-US" sz="2000" i="1" baseline="-25000" dirty="0">
                <a:latin typeface="Times New Roman" charset="0"/>
                <a:ea typeface="ＭＳ Ｐゴシック" charset="0"/>
                <a:cs typeface="ＭＳ Ｐゴシック" charset="0"/>
              </a:rPr>
              <a:t>P</a:t>
            </a:r>
            <a:r>
              <a:rPr lang="en-US" sz="2000" dirty="0">
                <a:ea typeface="ＭＳ Ｐゴシック" charset="0"/>
                <a:cs typeface="ＭＳ Ｐゴシック" charset="0"/>
              </a:rPr>
              <a:t> (points per test point) or </a:t>
            </a:r>
            <a:r>
              <a:rPr lang="en-US" sz="2000" i="1" dirty="0">
                <a:latin typeface="Times New Roman" charset="0"/>
                <a:ea typeface="ＭＳ Ｐゴシック" charset="0"/>
                <a:cs typeface="ＭＳ Ｐゴシック" charset="0"/>
              </a:rPr>
              <a:t>P</a:t>
            </a:r>
            <a:r>
              <a:rPr lang="en-US" sz="2000" i="1" baseline="-25000" dirty="0">
                <a:latin typeface="Times New Roman" charset="0"/>
                <a:ea typeface="ＭＳ Ｐゴシック" charset="0"/>
                <a:cs typeface="ＭＳ Ｐゴシック" charset="0"/>
              </a:rPr>
              <a:t>A</a:t>
            </a:r>
            <a:r>
              <a:rPr lang="en-US" sz="2000" i="1" dirty="0">
                <a:ea typeface="ＭＳ Ｐゴシック" charset="0"/>
                <a:cs typeface="ＭＳ Ｐゴシック" charset="0"/>
              </a:rPr>
              <a:t> </a:t>
            </a:r>
            <a:r>
              <a:rPr lang="en-US" sz="2000" dirty="0">
                <a:ea typeface="ＭＳ Ｐゴシック" charset="0"/>
                <a:cs typeface="ＭＳ Ｐゴシック" charset="0"/>
              </a:rPr>
              <a:t>(points per unit area).  Similarly, we can measure area e.g. by counting points on a regular grid, so that each point represents a constant, known area, </a:t>
            </a:r>
            <a:r>
              <a:rPr lang="en-US" sz="2000" i="1" dirty="0">
                <a:latin typeface="Times New Roman" charset="0"/>
                <a:ea typeface="ＭＳ Ｐゴシック" charset="0"/>
                <a:cs typeface="ＭＳ Ｐゴシック" charset="0"/>
              </a:rPr>
              <a:t>A</a:t>
            </a:r>
            <a:r>
              <a:rPr lang="en-US" sz="2000" i="1" baseline="-25000" dirty="0">
                <a:latin typeface="Times New Roman" charset="0"/>
                <a:ea typeface="ＭＳ Ｐゴシック" charset="0"/>
                <a:cs typeface="ＭＳ Ｐゴシック" charset="0"/>
              </a:rPr>
              <a:t>A</a:t>
            </a:r>
            <a:r>
              <a:rPr lang="en-US" sz="2000" dirty="0">
                <a:ea typeface="ＭＳ Ｐゴシック" charset="0"/>
                <a:cs typeface="ＭＳ Ｐゴシック" charset="0"/>
              </a:rPr>
              <a:t>.</a:t>
            </a:r>
          </a:p>
          <a:p>
            <a:pPr>
              <a:lnSpc>
                <a:spcPct val="110000"/>
              </a:lnSpc>
            </a:pPr>
            <a:r>
              <a:rPr lang="en-US" sz="2000" dirty="0">
                <a:ea typeface="ＭＳ Ｐゴシック" charset="0"/>
                <a:cs typeface="ＭＳ Ｐゴシック" charset="0"/>
              </a:rPr>
              <a:t>We can measure lines in terms of line length per unit area (of section), </a:t>
            </a:r>
            <a:r>
              <a:rPr lang="en-US" sz="2000" i="1" dirty="0">
                <a:latin typeface="Times New Roman" charset="0"/>
                <a:ea typeface="ＭＳ Ｐゴシック" charset="0"/>
                <a:cs typeface="ＭＳ Ｐゴシック" charset="0"/>
              </a:rPr>
              <a:t>L</a:t>
            </a:r>
            <a:r>
              <a:rPr lang="en-US" sz="2000" i="1" baseline="-25000" dirty="0">
                <a:latin typeface="Times New Roman" charset="0"/>
                <a:ea typeface="ＭＳ Ｐゴシック" charset="0"/>
                <a:cs typeface="ＭＳ Ｐゴシック" charset="0"/>
              </a:rPr>
              <a:t>A</a:t>
            </a:r>
            <a:r>
              <a:rPr lang="en-US" sz="2000" dirty="0">
                <a:ea typeface="ＭＳ Ｐゴシック" charset="0"/>
                <a:cs typeface="ＭＳ Ｐゴシック" charset="0"/>
              </a:rPr>
              <a:t>.  Or we can measure how much of each test line falls, say, into a given phase, </a:t>
            </a:r>
            <a:r>
              <a:rPr lang="en-US" sz="2000" i="1" dirty="0">
                <a:latin typeface="Times New Roman" charset="0"/>
                <a:ea typeface="ＭＳ Ｐゴシック" charset="0"/>
                <a:cs typeface="ＭＳ Ｐゴシック" charset="0"/>
              </a:rPr>
              <a:t>L</a:t>
            </a:r>
            <a:r>
              <a:rPr lang="en-US" sz="2000" i="1" baseline="-25000" dirty="0">
                <a:latin typeface="Times New Roman" charset="0"/>
                <a:ea typeface="ＭＳ Ｐゴシック" charset="0"/>
                <a:cs typeface="ＭＳ Ｐゴシック" charset="0"/>
              </a:rPr>
              <a:t>L</a:t>
            </a:r>
            <a:r>
              <a:rPr lang="en-US" sz="2000" dirty="0">
                <a:ea typeface="ＭＳ Ｐゴシック" charset="0"/>
                <a:cs typeface="ＭＳ Ｐゴシック" charset="0"/>
              </a:rPr>
              <a:t>.</a:t>
            </a:r>
          </a:p>
          <a:p>
            <a:pPr>
              <a:lnSpc>
                <a:spcPct val="110000"/>
              </a:lnSpc>
            </a:pPr>
            <a:r>
              <a:rPr lang="en-US" sz="2000" dirty="0">
                <a:ea typeface="ＭＳ Ｐゴシック" charset="0"/>
                <a:cs typeface="ＭＳ Ｐゴシック" charset="0"/>
              </a:rPr>
              <a:t>We can </a:t>
            </a:r>
            <a:r>
              <a:rPr lang="en-US" sz="2000" i="1" dirty="0">
                <a:ea typeface="ＭＳ Ｐゴシック" charset="0"/>
                <a:cs typeface="ＭＳ Ｐゴシック" charset="0"/>
              </a:rPr>
              <a:t>use</a:t>
            </a:r>
            <a:r>
              <a:rPr lang="en-US" sz="2000" dirty="0">
                <a:ea typeface="ＭＳ Ｐゴシック" charset="0"/>
                <a:cs typeface="ＭＳ Ｐゴシック" charset="0"/>
              </a:rPr>
              <a:t> lines to measure the presence of boundaries by counting the number of intercepts per line length, </a:t>
            </a:r>
            <a:r>
              <a:rPr lang="en-US" sz="2000" i="1" dirty="0">
                <a:latin typeface="Times New Roman" charset="0"/>
                <a:ea typeface="ＭＳ Ｐゴシック" charset="0"/>
                <a:cs typeface="ＭＳ Ｐゴシック" charset="0"/>
              </a:rPr>
              <a:t>P</a:t>
            </a:r>
            <a:r>
              <a:rPr lang="en-US" sz="2000" i="1" baseline="-25000" dirty="0">
                <a:latin typeface="Times New Roman" charset="0"/>
                <a:ea typeface="ＭＳ Ｐゴシック" charset="0"/>
                <a:cs typeface="ＭＳ Ｐゴシック" charset="0"/>
              </a:rPr>
              <a:t>L</a:t>
            </a:r>
            <a:r>
              <a:rPr lang="en-US" sz="2000" dirty="0">
                <a:ea typeface="ＭＳ Ｐゴシック" charset="0"/>
                <a:cs typeface="ＭＳ Ｐゴシック" charset="0"/>
              </a:rPr>
              <a:t>.</a:t>
            </a:r>
          </a:p>
          <a:p>
            <a:pPr>
              <a:lnSpc>
                <a:spcPct val="110000"/>
              </a:lnSpc>
            </a:pPr>
            <a:r>
              <a:rPr lang="en-US" sz="2000" dirty="0">
                <a:ea typeface="ＭＳ Ｐゴシック" charset="0"/>
                <a:cs typeface="ＭＳ Ｐゴシック" charset="0"/>
              </a:rPr>
              <a:t>We can measure the </a:t>
            </a:r>
            <a:r>
              <a:rPr lang="en-US" sz="2000" i="1" dirty="0">
                <a:ea typeface="ＭＳ Ｐゴシック" charset="0"/>
                <a:cs typeface="ＭＳ Ｐゴシック" charset="0"/>
              </a:rPr>
              <a:t>angle </a:t>
            </a:r>
            <a:r>
              <a:rPr lang="en-US" sz="2000" dirty="0">
                <a:ea typeface="ＭＳ Ｐゴシック" charset="0"/>
                <a:cs typeface="ＭＳ Ｐゴシック" charset="0"/>
              </a:rPr>
              <a:t>between a line and a reference direction; for a grain boundary, this is an </a:t>
            </a:r>
            <a:r>
              <a:rPr lang="en-US" sz="2000" i="1" dirty="0">
                <a:ea typeface="ＭＳ Ｐゴシック" charset="0"/>
                <a:cs typeface="ＭＳ Ｐゴシック" charset="0"/>
              </a:rPr>
              <a:t>inclination</a:t>
            </a:r>
            <a:r>
              <a:rPr lang="en-US" sz="2000" dirty="0">
                <a:ea typeface="ＭＳ Ｐゴシック" charset="0"/>
                <a:cs typeface="ＭＳ Ｐゴシック" charset="0"/>
              </a:rPr>
              <a:t>.</a:t>
            </a:r>
          </a:p>
        </p:txBody>
      </p:sp>
      <p:sp>
        <p:nvSpPr>
          <p:cNvPr id="36868"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a:t>
            </a:r>
            <a:r>
              <a:rPr lang="en-US" sz="1600" b="1">
                <a:solidFill>
                  <a:srgbClr val="CC0000"/>
                </a:solidFill>
                <a:latin typeface="Times" charset="0"/>
              </a:rPr>
              <a:t>Notation</a:t>
            </a:r>
            <a:r>
              <a:rPr lang="en-US" sz="1600" b="1">
                <a:latin typeface="Times" charset="0"/>
              </a:rPr>
              <a:t>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581F04F-8A1D-0D4F-862E-2098ABCF3E72}" type="slidenum">
              <a:rPr lang="en-US" sz="1400">
                <a:latin typeface="Times" charset="0"/>
              </a:rPr>
              <a:pPr/>
              <a:t>13</a:t>
            </a:fld>
            <a:endParaRPr lang="en-US" sz="1400">
              <a:latin typeface="Times" charset="0"/>
            </a:endParaRPr>
          </a:p>
        </p:txBody>
      </p:sp>
      <p:sp>
        <p:nvSpPr>
          <p:cNvPr id="38914"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Relationships between Quantities</a:t>
            </a:r>
          </a:p>
        </p:txBody>
      </p:sp>
      <p:sp>
        <p:nvSpPr>
          <p:cNvPr id="38915" name="Rectangle 3"/>
          <p:cNvSpPr>
            <a:spLocks noGrp="1" noChangeArrowheads="1"/>
          </p:cNvSpPr>
          <p:nvPr>
            <p:ph type="body" idx="1"/>
          </p:nvPr>
        </p:nvSpPr>
        <p:spPr/>
        <p:txBody>
          <a:bodyPr/>
          <a:lstStyle/>
          <a:p>
            <a:r>
              <a:rPr lang="en-US" sz="2800" i="1" dirty="0">
                <a:latin typeface="Times New Roman" charset="0"/>
                <a:ea typeface="ＭＳ Ｐゴシック" charset="0"/>
                <a:cs typeface="ＭＳ Ｐゴシック" charset="0"/>
              </a:rPr>
              <a:t>V</a:t>
            </a:r>
            <a:r>
              <a:rPr lang="en-US" sz="2800" i="1" baseline="-25000" dirty="0">
                <a:latin typeface="Times New Roman" charset="0"/>
                <a:ea typeface="ＭＳ Ｐゴシック" charset="0"/>
                <a:cs typeface="ＭＳ Ｐゴシック" charset="0"/>
              </a:rPr>
              <a:t>V</a:t>
            </a:r>
            <a:r>
              <a:rPr lang="en-US" sz="2800" i="1" dirty="0">
                <a:latin typeface="Times New Roman" charset="0"/>
                <a:ea typeface="ＭＳ Ｐゴシック" charset="0"/>
                <a:cs typeface="ＭＳ Ｐゴシック" charset="0"/>
              </a:rPr>
              <a:t> = A</a:t>
            </a:r>
            <a:r>
              <a:rPr lang="en-US" sz="2800" i="1" baseline="-25000" dirty="0">
                <a:latin typeface="Times New Roman" charset="0"/>
                <a:ea typeface="ＭＳ Ｐゴシック" charset="0"/>
                <a:cs typeface="ＭＳ Ｐゴシック" charset="0"/>
              </a:rPr>
              <a:t>A</a:t>
            </a:r>
            <a:r>
              <a:rPr lang="en-US" sz="2800" i="1" dirty="0">
                <a:latin typeface="Times New Roman" charset="0"/>
                <a:ea typeface="ＭＳ Ｐゴシック" charset="0"/>
                <a:cs typeface="ＭＳ Ｐゴシック" charset="0"/>
              </a:rPr>
              <a:t> = L</a:t>
            </a:r>
            <a:r>
              <a:rPr lang="en-US" sz="2800" i="1" baseline="-25000" dirty="0">
                <a:latin typeface="Times New Roman" charset="0"/>
                <a:ea typeface="ＭＳ Ｐゴシック" charset="0"/>
                <a:cs typeface="ＭＳ Ｐゴシック" charset="0"/>
              </a:rPr>
              <a:t>L</a:t>
            </a:r>
            <a:r>
              <a:rPr lang="en-US" sz="2800" i="1" dirty="0">
                <a:latin typeface="Times New Roman" charset="0"/>
                <a:ea typeface="ＭＳ Ｐゴシック" charset="0"/>
                <a:cs typeface="ＭＳ Ｐゴシック" charset="0"/>
              </a:rPr>
              <a:t> = P</a:t>
            </a:r>
            <a:r>
              <a:rPr lang="en-US" sz="2800" i="1" baseline="-25000" dirty="0">
                <a:latin typeface="Times New Roman" charset="0"/>
                <a:ea typeface="ＭＳ Ｐゴシック" charset="0"/>
                <a:cs typeface="ＭＳ Ｐゴシック" charset="0"/>
              </a:rPr>
              <a:t>P</a:t>
            </a:r>
            <a:r>
              <a:rPr lang="en-US" sz="2800" dirty="0">
                <a:latin typeface="Times New Roman" charset="0"/>
                <a:ea typeface="ＭＳ Ｐゴシック" charset="0"/>
                <a:cs typeface="ＭＳ Ｐゴシック" charset="0"/>
              </a:rPr>
              <a:t>     mm</a:t>
            </a:r>
            <a:r>
              <a:rPr lang="en-US" sz="2800" baseline="30000" dirty="0">
                <a:latin typeface="Times New Roman" charset="0"/>
                <a:ea typeface="ＭＳ Ｐゴシック" charset="0"/>
                <a:cs typeface="ＭＳ Ｐゴシック" charset="0"/>
              </a:rPr>
              <a:t>0</a:t>
            </a:r>
            <a:endParaRPr lang="en-US" sz="2800" dirty="0">
              <a:latin typeface="Times New Roman" charset="0"/>
              <a:ea typeface="ＭＳ Ｐゴシック" charset="0"/>
              <a:cs typeface="ＭＳ Ｐゴシック" charset="0"/>
            </a:endParaRPr>
          </a:p>
          <a:p>
            <a:r>
              <a:rPr lang="en-US" sz="2800" i="1" dirty="0">
                <a:latin typeface="Times New Roman" charset="0"/>
                <a:ea typeface="ＭＳ Ｐゴシック" charset="0"/>
                <a:cs typeface="ＭＳ Ｐゴシック" charset="0"/>
              </a:rPr>
              <a:t>S</a:t>
            </a:r>
            <a:r>
              <a:rPr lang="en-US" sz="2800" i="1" baseline="-25000" dirty="0">
                <a:latin typeface="Times New Roman" charset="0"/>
                <a:ea typeface="ＭＳ Ｐゴシック" charset="0"/>
                <a:cs typeface="ＭＳ Ｐゴシック" charset="0"/>
              </a:rPr>
              <a:t>V</a:t>
            </a:r>
            <a:r>
              <a:rPr lang="en-US" sz="2800" i="1" dirty="0">
                <a:latin typeface="Times New Roman" charset="0"/>
                <a:ea typeface="ＭＳ Ｐゴシック" charset="0"/>
                <a:cs typeface="ＭＳ Ｐゴシック" charset="0"/>
              </a:rPr>
              <a:t> = (4/π)L</a:t>
            </a:r>
            <a:r>
              <a:rPr lang="en-US" sz="2800" i="1" baseline="-25000" dirty="0">
                <a:latin typeface="Times New Roman" charset="0"/>
                <a:ea typeface="ＭＳ Ｐゴシック" charset="0"/>
                <a:cs typeface="ＭＳ Ｐゴシック" charset="0"/>
              </a:rPr>
              <a:t>A</a:t>
            </a:r>
            <a:r>
              <a:rPr lang="en-US" sz="2800" i="1" dirty="0">
                <a:latin typeface="Times New Roman" charset="0"/>
                <a:ea typeface="ＭＳ Ｐゴシック" charset="0"/>
                <a:cs typeface="ＭＳ Ｐゴシック" charset="0"/>
              </a:rPr>
              <a:t> = 2P</a:t>
            </a:r>
            <a:r>
              <a:rPr lang="en-US" sz="2800" i="1" baseline="-25000" dirty="0">
                <a:latin typeface="Times New Roman" charset="0"/>
                <a:ea typeface="ＭＳ Ｐゴシック" charset="0"/>
                <a:cs typeface="ＭＳ Ｐゴシック" charset="0"/>
              </a:rPr>
              <a:t>L</a:t>
            </a:r>
            <a:r>
              <a:rPr lang="en-US" sz="2800" dirty="0">
                <a:latin typeface="Times New Roman" charset="0"/>
                <a:ea typeface="ＭＳ Ｐゴシック" charset="0"/>
                <a:cs typeface="ＭＳ Ｐゴシック" charset="0"/>
              </a:rPr>
              <a:t>    mm</a:t>
            </a:r>
            <a:r>
              <a:rPr lang="en-US" sz="2800" baseline="30000" dirty="0">
                <a:latin typeface="Times New Roman" charset="0"/>
                <a:ea typeface="ＭＳ Ｐゴシック" charset="0"/>
                <a:cs typeface="ＭＳ Ｐゴシック" charset="0"/>
              </a:rPr>
              <a:t>-1</a:t>
            </a:r>
            <a:endParaRPr lang="en-US" sz="2800" dirty="0">
              <a:latin typeface="Times New Roman" charset="0"/>
              <a:ea typeface="ＭＳ Ｐゴシック" charset="0"/>
              <a:cs typeface="ＭＳ Ｐゴシック" charset="0"/>
            </a:endParaRPr>
          </a:p>
          <a:p>
            <a:r>
              <a:rPr lang="en-US" sz="2800" i="1" dirty="0">
                <a:latin typeface="Times New Roman" charset="0"/>
                <a:ea typeface="ＭＳ Ｐゴシック" charset="0"/>
                <a:cs typeface="ＭＳ Ｐゴシック" charset="0"/>
              </a:rPr>
              <a:t>L</a:t>
            </a:r>
            <a:r>
              <a:rPr lang="en-US" sz="2800" i="1" baseline="-25000" dirty="0">
                <a:latin typeface="Times New Roman" charset="0"/>
                <a:ea typeface="ＭＳ Ｐゴシック" charset="0"/>
                <a:cs typeface="ＭＳ Ｐゴシック" charset="0"/>
              </a:rPr>
              <a:t>V</a:t>
            </a:r>
            <a:r>
              <a:rPr lang="en-US" sz="2800" i="1" dirty="0">
                <a:latin typeface="Times New Roman" charset="0"/>
                <a:ea typeface="ＭＳ Ｐゴシック" charset="0"/>
                <a:cs typeface="ＭＳ Ｐゴシック" charset="0"/>
              </a:rPr>
              <a:t> = 2P</a:t>
            </a:r>
            <a:r>
              <a:rPr lang="en-US" sz="2800" i="1" baseline="-25000" dirty="0">
                <a:latin typeface="Times New Roman" charset="0"/>
                <a:ea typeface="ＭＳ Ｐゴシック" charset="0"/>
                <a:cs typeface="ＭＳ Ｐゴシック" charset="0"/>
              </a:rPr>
              <a:t>A</a:t>
            </a:r>
            <a:r>
              <a:rPr lang="en-US" sz="2800" dirty="0">
                <a:latin typeface="Times New Roman" charset="0"/>
                <a:ea typeface="ＭＳ Ｐゴシック" charset="0"/>
                <a:cs typeface="ＭＳ Ｐゴシック" charset="0"/>
              </a:rPr>
              <a:t>		  	mm</a:t>
            </a:r>
            <a:r>
              <a:rPr lang="en-US" sz="2800" baseline="30000" dirty="0">
                <a:latin typeface="Times New Roman" charset="0"/>
                <a:ea typeface="ＭＳ Ｐゴシック" charset="0"/>
                <a:cs typeface="ＭＳ Ｐゴシック" charset="0"/>
              </a:rPr>
              <a:t>-2</a:t>
            </a:r>
            <a:endParaRPr lang="en-US" sz="2800" dirty="0">
              <a:latin typeface="Times New Roman" charset="0"/>
              <a:ea typeface="ＭＳ Ｐゴシック" charset="0"/>
              <a:cs typeface="ＭＳ Ｐゴシック" charset="0"/>
            </a:endParaRPr>
          </a:p>
          <a:p>
            <a:r>
              <a:rPr lang="en-US" sz="2800" i="1" dirty="0">
                <a:latin typeface="Times New Roman" charset="0"/>
                <a:ea typeface="ＭＳ Ｐゴシック" charset="0"/>
                <a:cs typeface="ＭＳ Ｐゴシック" charset="0"/>
              </a:rPr>
              <a:t>P</a:t>
            </a:r>
            <a:r>
              <a:rPr lang="en-US" sz="2800" i="1" baseline="-25000" dirty="0">
                <a:latin typeface="Times New Roman" charset="0"/>
                <a:ea typeface="ＭＳ Ｐゴシック" charset="0"/>
                <a:cs typeface="ＭＳ Ｐゴシック" charset="0"/>
              </a:rPr>
              <a:t>V</a:t>
            </a:r>
            <a:r>
              <a:rPr lang="en-US" sz="2800" i="1" dirty="0">
                <a:latin typeface="Times New Roman" charset="0"/>
                <a:ea typeface="ＭＳ Ｐゴシック" charset="0"/>
                <a:cs typeface="ＭＳ Ｐゴシック" charset="0"/>
              </a:rPr>
              <a:t> = 0.5L</a:t>
            </a:r>
            <a:r>
              <a:rPr lang="en-US" sz="2800" i="1" baseline="-25000" dirty="0">
                <a:latin typeface="Times New Roman" charset="0"/>
                <a:ea typeface="ＭＳ Ｐゴシック" charset="0"/>
                <a:cs typeface="ＭＳ Ｐゴシック" charset="0"/>
              </a:rPr>
              <a:t>V</a:t>
            </a:r>
            <a:r>
              <a:rPr lang="en-US" sz="2800" i="1" dirty="0">
                <a:latin typeface="Times New Roman" charset="0"/>
                <a:ea typeface="ＭＳ Ｐゴシック" charset="0"/>
                <a:cs typeface="ＭＳ Ｐゴシック" charset="0"/>
              </a:rPr>
              <a:t>S</a:t>
            </a:r>
            <a:r>
              <a:rPr lang="en-US" sz="2800" i="1" baseline="-25000" dirty="0">
                <a:latin typeface="Times New Roman" charset="0"/>
                <a:ea typeface="ＭＳ Ｐゴシック" charset="0"/>
                <a:cs typeface="ＭＳ Ｐゴシック" charset="0"/>
              </a:rPr>
              <a:t>V</a:t>
            </a:r>
            <a:r>
              <a:rPr lang="en-US" sz="2800" i="1" dirty="0">
                <a:latin typeface="Times New Roman" charset="0"/>
                <a:ea typeface="ＭＳ Ｐゴシック" charset="0"/>
                <a:cs typeface="ＭＳ Ｐゴシック" charset="0"/>
              </a:rPr>
              <a:t> = 2P</a:t>
            </a:r>
            <a:r>
              <a:rPr lang="en-US" sz="2800" i="1" baseline="-25000" dirty="0">
                <a:latin typeface="Times New Roman" charset="0"/>
                <a:ea typeface="ＭＳ Ｐゴシック" charset="0"/>
                <a:cs typeface="ＭＳ Ｐゴシック" charset="0"/>
              </a:rPr>
              <a:t>A</a:t>
            </a:r>
            <a:r>
              <a:rPr lang="en-US" sz="2800" i="1" dirty="0">
                <a:latin typeface="Times New Roman" charset="0"/>
                <a:ea typeface="ＭＳ Ｐゴシック" charset="0"/>
                <a:cs typeface="ＭＳ Ｐゴシック" charset="0"/>
              </a:rPr>
              <a:t>P</a:t>
            </a:r>
            <a:r>
              <a:rPr lang="en-US" sz="2800" i="1" baseline="-25000" dirty="0">
                <a:latin typeface="Times New Roman" charset="0"/>
                <a:ea typeface="ＭＳ Ｐゴシック" charset="0"/>
                <a:cs typeface="ＭＳ Ｐゴシック" charset="0"/>
              </a:rPr>
              <a:t>L</a:t>
            </a:r>
            <a:r>
              <a:rPr lang="en-US" sz="2800" dirty="0">
                <a:latin typeface="Times New Roman" charset="0"/>
                <a:ea typeface="ＭＳ Ｐゴシック" charset="0"/>
                <a:cs typeface="ＭＳ Ｐゴシック" charset="0"/>
              </a:rPr>
              <a:t>  mm</a:t>
            </a:r>
            <a:r>
              <a:rPr lang="en-US" sz="2800" baseline="30000" dirty="0">
                <a:latin typeface="Times New Roman" charset="0"/>
                <a:ea typeface="ＭＳ Ｐゴシック" charset="0"/>
                <a:cs typeface="ＭＳ Ｐゴシック" charset="0"/>
              </a:rPr>
              <a:t>-3</a:t>
            </a:r>
            <a:r>
              <a:rPr lang="en-US" sz="2800" dirty="0">
                <a:ea typeface="ＭＳ Ｐゴシック" charset="0"/>
                <a:cs typeface="ＭＳ Ｐゴシック" charset="0"/>
              </a:rPr>
              <a:t>	(2.1-4).</a:t>
            </a:r>
          </a:p>
          <a:p>
            <a:r>
              <a:rPr lang="en-US" sz="2800" dirty="0">
                <a:ea typeface="ＭＳ Ｐゴシック" charset="0"/>
                <a:cs typeface="ＭＳ Ｐゴシック" charset="0"/>
              </a:rPr>
              <a:t>These are exact relationships, provided that measurements are made with statistical uniformity (randomly).  Obviously experimental data is subject to error.</a:t>
            </a:r>
          </a:p>
        </p:txBody>
      </p:sp>
      <p:sp>
        <p:nvSpPr>
          <p:cNvPr id="38916"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a:t>
            </a:r>
            <a:r>
              <a:rPr lang="en-US" sz="1600" b="1">
                <a:solidFill>
                  <a:srgbClr val="CC0000"/>
                </a:solidFill>
                <a:latin typeface="Times" charset="0"/>
              </a:rPr>
              <a:t>Equations</a:t>
            </a:r>
            <a:r>
              <a:rPr lang="en-US" sz="1600" b="1">
                <a:latin typeface="Times" charset="0"/>
              </a:rPr>
              <a:t>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3B477D1-B5C4-284D-9562-A1EB0EC2CA3A}" type="slidenum">
              <a:rPr lang="en-US" sz="1400">
                <a:latin typeface="Times" charset="0"/>
              </a:rPr>
              <a:pPr/>
              <a:t>14</a:t>
            </a:fld>
            <a:endParaRPr lang="en-US" sz="1400">
              <a:latin typeface="Times" charset="0"/>
            </a:endParaRPr>
          </a:p>
        </p:txBody>
      </p:sp>
      <p:sp>
        <p:nvSpPr>
          <p:cNvPr id="4096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Measured vs. Derived Quantities</a:t>
            </a:r>
          </a:p>
        </p:txBody>
      </p:sp>
      <p:sp>
        <p:nvSpPr>
          <p:cNvPr id="40963"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a:t>
            </a:r>
            <a:r>
              <a:rPr lang="en-US" sz="1600" b="1">
                <a:solidFill>
                  <a:srgbClr val="CC0000"/>
                </a:solidFill>
                <a:latin typeface="Times" charset="0"/>
              </a:rPr>
              <a:t>Equations</a:t>
            </a:r>
            <a:r>
              <a:rPr lang="en-US" sz="1600" b="1">
                <a:latin typeface="Times" charset="0"/>
              </a:rPr>
              <a:t>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
        <p:nvSpPr>
          <p:cNvPr id="40964" name="Text Box 6"/>
          <p:cNvSpPr txBox="1">
            <a:spLocks noChangeArrowheads="1"/>
          </p:cNvSpPr>
          <p:nvPr/>
        </p:nvSpPr>
        <p:spPr bwMode="auto">
          <a:xfrm>
            <a:off x="601663" y="5410200"/>
            <a:ext cx="7940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dirty="0">
                <a:solidFill>
                  <a:srgbClr val="CC0000"/>
                </a:solidFill>
                <a:latin typeface="Calibri"/>
              </a:rPr>
              <a:t>Remember that it is very difficult to obtain true 3D measurements (squares) and so we must find stereological methods to estimate the 3D quantities (squares) </a:t>
            </a:r>
            <a:r>
              <a:rPr lang="en-US" sz="2000" dirty="0">
                <a:solidFill>
                  <a:schemeClr val="accent2"/>
                </a:solidFill>
                <a:latin typeface="Calibri"/>
              </a:rPr>
              <a:t>from 2D measurements (circles).</a:t>
            </a:r>
          </a:p>
        </p:txBody>
      </p:sp>
      <p:grpSp>
        <p:nvGrpSpPr>
          <p:cNvPr id="40965" name="Group 17"/>
          <p:cNvGrpSpPr>
            <a:grpSpLocks/>
          </p:cNvGrpSpPr>
          <p:nvPr/>
        </p:nvGrpSpPr>
        <p:grpSpPr bwMode="auto">
          <a:xfrm>
            <a:off x="342900" y="990600"/>
            <a:ext cx="8458200" cy="4443413"/>
            <a:chOff x="216" y="624"/>
            <a:chExt cx="5328" cy="2799"/>
          </a:xfrm>
        </p:grpSpPr>
        <p:pic>
          <p:nvPicPr>
            <p:cNvPr id="40966" name="Picture 4"/>
            <p:cNvPicPr>
              <a:picLocks noChangeAspect="1" noChangeArrowheads="1"/>
            </p:cNvPicPr>
            <p:nvPr/>
          </p:nvPicPr>
          <p:blipFill>
            <a:blip r:embed="rId3">
              <a:extLst>
                <a:ext uri="{28A0092B-C50C-407E-A947-70E740481C1C}">
                  <a14:useLocalDpi xmlns:a14="http://schemas.microsoft.com/office/drawing/2010/main" val="0"/>
                </a:ext>
              </a:extLst>
            </a:blip>
            <a:srcRect l="5556"/>
            <a:stretch>
              <a:fillRect/>
            </a:stretch>
          </p:blipFill>
          <p:spPr bwMode="auto">
            <a:xfrm>
              <a:off x="216" y="624"/>
              <a:ext cx="5328" cy="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Rectangle 7"/>
            <p:cNvSpPr>
              <a:spLocks noChangeAspect="1" noChangeArrowheads="1"/>
            </p:cNvSpPr>
            <p:nvPr/>
          </p:nvSpPr>
          <p:spPr bwMode="auto">
            <a:xfrm>
              <a:off x="2196" y="3066"/>
              <a:ext cx="232" cy="230"/>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sp>
          <p:nvSpPr>
            <p:cNvPr id="40968" name="Rectangle 8"/>
            <p:cNvSpPr>
              <a:spLocks noChangeAspect="1" noChangeArrowheads="1"/>
            </p:cNvSpPr>
            <p:nvPr/>
          </p:nvSpPr>
          <p:spPr bwMode="auto">
            <a:xfrm>
              <a:off x="3000" y="2706"/>
              <a:ext cx="232" cy="230"/>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sp>
          <p:nvSpPr>
            <p:cNvPr id="40969" name="Rectangle 9"/>
            <p:cNvSpPr>
              <a:spLocks noChangeAspect="1" noChangeArrowheads="1"/>
            </p:cNvSpPr>
            <p:nvPr/>
          </p:nvSpPr>
          <p:spPr bwMode="auto">
            <a:xfrm>
              <a:off x="3822" y="2358"/>
              <a:ext cx="232" cy="230"/>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sp>
          <p:nvSpPr>
            <p:cNvPr id="40970" name="Rectangle 10"/>
            <p:cNvSpPr>
              <a:spLocks noChangeAspect="1" noChangeArrowheads="1"/>
            </p:cNvSpPr>
            <p:nvPr/>
          </p:nvSpPr>
          <p:spPr bwMode="auto">
            <a:xfrm>
              <a:off x="4626" y="1997"/>
              <a:ext cx="232" cy="230"/>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sp>
          <p:nvSpPr>
            <p:cNvPr id="40971" name="Oval 11"/>
            <p:cNvSpPr>
              <a:spLocks noChangeArrowheads="1"/>
            </p:cNvSpPr>
            <p:nvPr/>
          </p:nvSpPr>
          <p:spPr bwMode="auto">
            <a:xfrm>
              <a:off x="2184" y="2016"/>
              <a:ext cx="240" cy="24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sp>
          <p:nvSpPr>
            <p:cNvPr id="40972" name="Oval 12"/>
            <p:cNvSpPr>
              <a:spLocks noChangeArrowheads="1"/>
            </p:cNvSpPr>
            <p:nvPr/>
          </p:nvSpPr>
          <p:spPr bwMode="auto">
            <a:xfrm>
              <a:off x="2184" y="2364"/>
              <a:ext cx="240" cy="24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sp>
          <p:nvSpPr>
            <p:cNvPr id="40973" name="Oval 13"/>
            <p:cNvSpPr>
              <a:spLocks noChangeArrowheads="1"/>
            </p:cNvSpPr>
            <p:nvPr/>
          </p:nvSpPr>
          <p:spPr bwMode="auto">
            <a:xfrm>
              <a:off x="2184" y="2718"/>
              <a:ext cx="240" cy="24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sp>
          <p:nvSpPr>
            <p:cNvPr id="40974" name="Oval 14"/>
            <p:cNvSpPr>
              <a:spLocks noChangeArrowheads="1"/>
            </p:cNvSpPr>
            <p:nvPr/>
          </p:nvSpPr>
          <p:spPr bwMode="auto">
            <a:xfrm>
              <a:off x="3012" y="1998"/>
              <a:ext cx="240" cy="24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sp>
          <p:nvSpPr>
            <p:cNvPr id="40975" name="Oval 15"/>
            <p:cNvSpPr>
              <a:spLocks noChangeArrowheads="1"/>
            </p:cNvSpPr>
            <p:nvPr/>
          </p:nvSpPr>
          <p:spPr bwMode="auto">
            <a:xfrm>
              <a:off x="3012" y="2358"/>
              <a:ext cx="240" cy="24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sp>
          <p:nvSpPr>
            <p:cNvPr id="40976" name="Oval 16"/>
            <p:cNvSpPr>
              <a:spLocks noChangeArrowheads="1"/>
            </p:cNvSpPr>
            <p:nvPr/>
          </p:nvSpPr>
          <p:spPr bwMode="auto">
            <a:xfrm>
              <a:off x="3816" y="1998"/>
              <a:ext cx="240" cy="24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6D586BC-DDA1-B046-BFFD-B3E087FBDC6B}" type="slidenum">
              <a:rPr lang="en-US" sz="1400">
                <a:latin typeface="Times" charset="0"/>
              </a:rPr>
              <a:pPr/>
              <a:t>15</a:t>
            </a:fld>
            <a:endParaRPr lang="en-US" sz="1400">
              <a:latin typeface="Times" charset="0"/>
            </a:endParaRPr>
          </a:p>
        </p:txBody>
      </p:sp>
      <p:sp>
        <p:nvSpPr>
          <p:cNvPr id="4301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Volume Fraction</a:t>
            </a:r>
          </a:p>
        </p:txBody>
      </p:sp>
      <p:sp>
        <p:nvSpPr>
          <p:cNvPr id="43011" name="Rectangle 3"/>
          <p:cNvSpPr>
            <a:spLocks noGrp="1" noChangeArrowheads="1"/>
          </p:cNvSpPr>
          <p:nvPr>
            <p:ph type="body" idx="1"/>
          </p:nvPr>
        </p:nvSpPr>
        <p:spPr/>
        <p:txBody>
          <a:bodyPr/>
          <a:lstStyle/>
          <a:p>
            <a:r>
              <a:rPr lang="en-US" dirty="0">
                <a:ea typeface="ＭＳ Ｐゴシック" charset="0"/>
                <a:cs typeface="ＭＳ Ｐゴシック" charset="0"/>
              </a:rPr>
              <a:t>Typical method of measurement is to identify phases by contrast (gray level, color) and either use pixel counting (point counting) or line intercepts.</a:t>
            </a:r>
          </a:p>
          <a:p>
            <a:r>
              <a:rPr lang="en-US" i="1" dirty="0">
                <a:ea typeface="ＭＳ Ｐゴシック" charset="0"/>
                <a:cs typeface="ＭＳ Ｐゴシック" charset="0"/>
              </a:rPr>
              <a:t>Volume fractions</a:t>
            </a:r>
            <a:r>
              <a:rPr lang="en-US" dirty="0">
                <a:ea typeface="ＭＳ Ｐゴシック" charset="0"/>
                <a:cs typeface="ＭＳ Ｐゴシック" charset="0"/>
              </a:rPr>
              <a:t>, </a:t>
            </a:r>
            <a:r>
              <a:rPr lang="en-US" i="1" dirty="0">
                <a:ea typeface="ＭＳ Ｐゴシック" charset="0"/>
                <a:cs typeface="ＭＳ Ｐゴシック" charset="0"/>
              </a:rPr>
              <a:t>surface area </a:t>
            </a:r>
            <a:r>
              <a:rPr lang="en-US" dirty="0">
                <a:ea typeface="ＭＳ Ｐゴシック" charset="0"/>
                <a:cs typeface="ＭＳ Ｐゴシック" charset="0"/>
              </a:rPr>
              <a:t>(per unit volume), </a:t>
            </a:r>
            <a:r>
              <a:rPr lang="en-US" i="1" dirty="0">
                <a:ea typeface="ＭＳ Ｐゴシック" charset="0"/>
                <a:cs typeface="ＭＳ Ｐゴシック" charset="0"/>
              </a:rPr>
              <a:t>diameters </a:t>
            </a:r>
            <a:r>
              <a:rPr lang="en-US" dirty="0">
                <a:ea typeface="ＭＳ Ｐゴシック" charset="0"/>
                <a:cs typeface="ＭＳ Ｐゴシック" charset="0"/>
              </a:rPr>
              <a:t>and </a:t>
            </a:r>
            <a:r>
              <a:rPr lang="en-US" i="1" dirty="0">
                <a:ea typeface="ＭＳ Ｐゴシック" charset="0"/>
                <a:cs typeface="ＭＳ Ｐゴシック" charset="0"/>
              </a:rPr>
              <a:t>curvatures </a:t>
            </a:r>
            <a:r>
              <a:rPr lang="en-US" dirty="0">
                <a:ea typeface="ＭＳ Ｐゴシック" charset="0"/>
                <a:cs typeface="ＭＳ Ｐゴシック" charset="0"/>
              </a:rPr>
              <a:t>are readily obtained.</a:t>
            </a:r>
          </a:p>
        </p:txBody>
      </p:sp>
      <p:sp>
        <p:nvSpPr>
          <p:cNvPr id="43012"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a:t>
            </a:r>
            <a:r>
              <a:rPr lang="en-US" sz="1600" b="1">
                <a:solidFill>
                  <a:srgbClr val="CC0000"/>
                </a:solidFill>
                <a:latin typeface="Times" charset="0"/>
              </a:rPr>
              <a:t>Delesse</a:t>
            </a:r>
            <a:r>
              <a:rPr lang="en-US" sz="1600" b="1">
                <a:latin typeface="Times" charset="0"/>
              </a:rPr>
              <a:t>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7F5ABB9-0F8C-BE41-9EA8-8C478F85DEDE}" type="slidenum">
              <a:rPr lang="en-US" sz="1400">
                <a:latin typeface="Times" charset="0"/>
              </a:rPr>
              <a:pPr/>
              <a:t>16</a:t>
            </a:fld>
            <a:endParaRPr lang="en-US" sz="1400">
              <a:latin typeface="Times" charset="0"/>
            </a:endParaRPr>
          </a:p>
        </p:txBody>
      </p:sp>
      <p:sp>
        <p:nvSpPr>
          <p:cNvPr id="45058" name="Rectangle 2"/>
          <p:cNvSpPr>
            <a:spLocks noGrp="1" noChangeArrowheads="1"/>
          </p:cNvSpPr>
          <p:nvPr>
            <p:ph type="title"/>
          </p:nvPr>
        </p:nvSpPr>
        <p:spPr>
          <a:xfrm>
            <a:off x="457200" y="228600"/>
            <a:ext cx="4724400" cy="1143000"/>
          </a:xfrm>
        </p:spPr>
        <p:txBody>
          <a:bodyPr/>
          <a:lstStyle/>
          <a:p>
            <a:r>
              <a:rPr lang="en-US">
                <a:latin typeface="Times New Roman" charset="0"/>
                <a:ea typeface="ＭＳ Ｐゴシック" charset="0"/>
                <a:cs typeface="ＭＳ Ｐゴシック" charset="0"/>
              </a:rPr>
              <a:t>Point Counting</a:t>
            </a:r>
          </a:p>
        </p:txBody>
      </p:sp>
      <p:sp>
        <p:nvSpPr>
          <p:cNvPr id="45059" name="Rectangle 3"/>
          <p:cNvSpPr>
            <a:spLocks noGrp="1" noChangeArrowheads="1"/>
          </p:cNvSpPr>
          <p:nvPr>
            <p:ph type="body" idx="1"/>
          </p:nvPr>
        </p:nvSpPr>
        <p:spPr>
          <a:xfrm>
            <a:off x="685800" y="2819400"/>
            <a:ext cx="7772400" cy="3581400"/>
          </a:xfrm>
        </p:spPr>
        <p:txBody>
          <a:bodyPr/>
          <a:lstStyle/>
          <a:p>
            <a:r>
              <a:rPr lang="en-US" sz="2800" dirty="0">
                <a:ea typeface="ＭＳ Ｐゴシック" charset="0"/>
                <a:cs typeface="ＭＳ Ｐゴシック" charset="0"/>
              </a:rPr>
              <a:t>Issues:</a:t>
            </a:r>
            <a:br>
              <a:rPr lang="en-US" sz="2800" dirty="0">
                <a:ea typeface="ＭＳ Ｐゴシック" charset="0"/>
                <a:cs typeface="ＭＳ Ｐゴシック" charset="0"/>
              </a:rPr>
            </a:br>
            <a:r>
              <a:rPr lang="en-US" sz="2800" dirty="0">
                <a:ea typeface="ＭＳ Ｐゴシック" charset="0"/>
                <a:cs typeface="ＭＳ Ｐゴシック" charset="0"/>
              </a:rPr>
              <a:t>- Objects that lie partially in the test area should be counted with a factor of 0.5.</a:t>
            </a:r>
            <a:br>
              <a:rPr lang="en-US" sz="2800" dirty="0">
                <a:ea typeface="ＭＳ Ｐゴシック" charset="0"/>
                <a:cs typeface="ＭＳ Ｐゴシック" charset="0"/>
              </a:rPr>
            </a:br>
            <a:r>
              <a:rPr lang="en-US" sz="2800" dirty="0">
                <a:ea typeface="ＭＳ Ｐゴシック" charset="0"/>
                <a:cs typeface="ＭＳ Ｐゴシック" charset="0"/>
              </a:rPr>
              <a:t>- Systematic point counts give the lowest coefficients of deviation (errors): </a:t>
            </a:r>
            <a:br>
              <a:rPr lang="en-US" sz="2800" dirty="0">
                <a:ea typeface="ＭＳ Ｐゴシック" charset="0"/>
                <a:cs typeface="ＭＳ Ｐゴシック" charset="0"/>
              </a:rPr>
            </a:br>
            <a:r>
              <a:rPr lang="en-US" sz="2800" dirty="0">
                <a:ea typeface="ＭＳ Ｐゴシック" charset="0"/>
                <a:cs typeface="ＭＳ Ｐゴシック" charset="0"/>
              </a:rPr>
              <a:t>coefficient of deviation/variation (</a:t>
            </a:r>
            <a:r>
              <a:rPr lang="en-US" sz="2800" i="1" dirty="0">
                <a:latin typeface="Times New Roman" charset="0"/>
                <a:ea typeface="ＭＳ Ｐゴシック" charset="0"/>
                <a:cs typeface="ＭＳ Ｐゴシック" charset="0"/>
              </a:rPr>
              <a:t>CV</a:t>
            </a:r>
            <a:r>
              <a:rPr lang="en-US" sz="2800" dirty="0">
                <a:ea typeface="ＭＳ Ｐゴシック" charset="0"/>
                <a:cs typeface="ＭＳ Ｐゴシック" charset="0"/>
              </a:rPr>
              <a:t>) = standard deviation (</a:t>
            </a:r>
            <a:r>
              <a:rPr lang="en-US" sz="2800" i="1" dirty="0">
                <a:latin typeface="Symbol" charset="0"/>
                <a:ea typeface="ＭＳ Ｐゴシック" charset="0"/>
                <a:cs typeface="ＭＳ Ｐゴシック" charset="0"/>
              </a:rPr>
              <a:t>s</a:t>
            </a:r>
            <a:r>
              <a:rPr lang="en-US" sz="2800" dirty="0">
                <a:ea typeface="ＭＳ Ｐゴシック" charset="0"/>
                <a:cs typeface="ＭＳ Ｐゴシック" charset="0"/>
              </a:rPr>
              <a:t>) divided by the mean (</a:t>
            </a:r>
            <a:r>
              <a:rPr lang="en-US" sz="2800" i="1" dirty="0">
                <a:latin typeface="Times New Roman" charset="0"/>
                <a:ea typeface="ＭＳ Ｐゴシック" charset="0"/>
                <a:cs typeface="ＭＳ Ｐゴシック" charset="0"/>
              </a:rPr>
              <a:t>&lt;x&gt;</a:t>
            </a:r>
            <a:r>
              <a:rPr lang="en-US" sz="2800" dirty="0">
                <a:ea typeface="ＭＳ Ｐゴシック" charset="0"/>
                <a:cs typeface="ＭＳ Ｐゴシック" charset="0"/>
              </a:rPr>
              <a:t>), </a:t>
            </a:r>
            <a:r>
              <a:rPr lang="en-US" sz="2800" i="1" dirty="0">
                <a:latin typeface="Times New Roman" charset="0"/>
                <a:ea typeface="ＭＳ Ｐゴシック" charset="0"/>
                <a:cs typeface="ＭＳ Ｐゴシック" charset="0"/>
              </a:rPr>
              <a:t>CV</a:t>
            </a:r>
            <a:r>
              <a:rPr lang="en-US" sz="2800" i="1" dirty="0">
                <a:ea typeface="ＭＳ Ｐゴシック" charset="0"/>
                <a:cs typeface="ＭＳ Ｐゴシック" charset="0"/>
              </a:rPr>
              <a:t>=</a:t>
            </a:r>
            <a:r>
              <a:rPr lang="en-US" sz="2800" i="1" dirty="0">
                <a:latin typeface="Symbol" charset="0"/>
                <a:ea typeface="ＭＳ Ｐゴシック" charset="0"/>
                <a:cs typeface="ＭＳ Ｐゴシック" charset="0"/>
              </a:rPr>
              <a:t>s</a:t>
            </a:r>
            <a:r>
              <a:rPr lang="en-US" sz="2800" i="1" dirty="0">
                <a:latin typeface="Times New Roman" charset="0"/>
                <a:ea typeface="ＭＳ Ｐゴシック" charset="0"/>
                <a:cs typeface="ＭＳ Ｐゴシック" charset="0"/>
              </a:rPr>
              <a:t>(x)/&lt;x&gt;</a:t>
            </a:r>
            <a:r>
              <a:rPr lang="en-US" sz="2800" i="1" dirty="0">
                <a:ea typeface="ＭＳ Ｐゴシック" charset="0"/>
                <a:cs typeface="ＭＳ Ｐゴシック" charset="0"/>
              </a:rPr>
              <a:t>.</a:t>
            </a:r>
          </a:p>
        </p:txBody>
      </p:sp>
      <p:pic>
        <p:nvPicPr>
          <p:cNvPr id="45060" name="Picture 4"/>
          <p:cNvPicPr>
            <a:picLocks noChangeAspect="1" noChangeArrowheads="1"/>
          </p:cNvPicPr>
          <p:nvPr/>
        </p:nvPicPr>
        <p:blipFill>
          <a:blip r:embed="rId3">
            <a:lum bright="-84000" contrast="96000"/>
            <a:extLst>
              <a:ext uri="{28A0092B-C50C-407E-A947-70E740481C1C}">
                <a14:useLocalDpi xmlns:a14="http://schemas.microsoft.com/office/drawing/2010/main" val="0"/>
              </a:ext>
            </a:extLst>
          </a:blip>
          <a:srcRect/>
          <a:stretch>
            <a:fillRect/>
          </a:stretch>
        </p:blipFill>
        <p:spPr bwMode="auto">
          <a:xfrm>
            <a:off x="4572000" y="762000"/>
            <a:ext cx="39624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6"/>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a:t>
            </a:r>
            <a:r>
              <a:rPr lang="en-US" sz="1600" b="1">
                <a:solidFill>
                  <a:srgbClr val="CC0000"/>
                </a:solidFill>
                <a:latin typeface="Times" charset="0"/>
              </a:rPr>
              <a:t>Delesse</a:t>
            </a:r>
            <a:r>
              <a:rPr lang="en-US" sz="1600" b="1">
                <a:latin typeface="Times" charset="0"/>
              </a:rPr>
              <a:t>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B4C8908-D28A-F24B-B68F-1A6C6756C2F4}" type="slidenum">
              <a:rPr lang="en-US" sz="1400">
                <a:latin typeface="Times" charset="0"/>
              </a:rPr>
              <a:pPr/>
              <a:t>17</a:t>
            </a:fld>
            <a:endParaRPr lang="en-US" sz="1400">
              <a:latin typeface="Times" charset="0"/>
            </a:endParaRPr>
          </a:p>
        </p:txBody>
      </p:sp>
      <p:sp>
        <p:nvSpPr>
          <p:cNvPr id="47106" name="Rectangle 2"/>
          <p:cNvSpPr>
            <a:spLocks noGrp="1" noChangeArrowheads="1"/>
          </p:cNvSpPr>
          <p:nvPr>
            <p:ph type="title"/>
          </p:nvPr>
        </p:nvSpPr>
        <p:spPr>
          <a:xfrm>
            <a:off x="685800" y="381000"/>
            <a:ext cx="8077200" cy="1143000"/>
          </a:xfrm>
        </p:spPr>
        <p:txBody>
          <a:bodyPr/>
          <a:lstStyle/>
          <a:p>
            <a:r>
              <a:rPr lang="en-US">
                <a:latin typeface="Times New Roman" charset="0"/>
                <a:ea typeface="ＭＳ Ｐゴシック" charset="0"/>
                <a:cs typeface="ＭＳ Ｐゴシック" charset="0"/>
              </a:rPr>
              <a:t>Delesse</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Principle: Measuring volume fractions of a second phase</a:t>
            </a:r>
            <a:endParaRPr lang="en-US">
              <a:latin typeface="Times New Roman" charset="0"/>
              <a:ea typeface="ＭＳ Ｐゴシック" charset="0"/>
              <a:cs typeface="ＭＳ Ｐゴシック" charset="0"/>
            </a:endParaRPr>
          </a:p>
        </p:txBody>
      </p:sp>
      <p:sp>
        <p:nvSpPr>
          <p:cNvPr id="47107" name="Rectangle 3"/>
          <p:cNvSpPr>
            <a:spLocks noGrp="1" noChangeArrowheads="1"/>
          </p:cNvSpPr>
          <p:nvPr>
            <p:ph type="body" idx="1"/>
          </p:nvPr>
        </p:nvSpPr>
        <p:spPr>
          <a:xfrm>
            <a:off x="685800" y="1905000"/>
            <a:ext cx="7772400" cy="4114800"/>
          </a:xfrm>
        </p:spPr>
        <p:txBody>
          <a:bodyPr/>
          <a:lstStyle/>
          <a:p>
            <a:r>
              <a:rPr lang="en-US" sz="2800" dirty="0">
                <a:ea typeface="ＭＳ Ｐゴシック" charset="0"/>
                <a:cs typeface="ＭＳ Ｐゴシック" charset="0"/>
              </a:rPr>
              <a:t>The French geologist </a:t>
            </a:r>
            <a:r>
              <a:rPr lang="en-US" sz="2800" dirty="0" err="1">
                <a:ea typeface="ＭＳ Ｐゴシック" charset="0"/>
                <a:cs typeface="ＭＳ Ｐゴシック" charset="0"/>
              </a:rPr>
              <a:t>Delesse</a:t>
            </a:r>
            <a:r>
              <a:rPr lang="en-US" sz="2800" dirty="0">
                <a:ea typeface="ＭＳ Ｐゴシック" charset="0"/>
                <a:cs typeface="ＭＳ Ｐゴシック" charset="0"/>
              </a:rPr>
              <a:t> pointed out (1848) that </a:t>
            </a:r>
            <a:r>
              <a:rPr lang="en-US" sz="2800" i="1" dirty="0">
                <a:latin typeface="Times New Roman" charset="0"/>
                <a:ea typeface="ＭＳ Ｐゴシック" charset="0"/>
                <a:cs typeface="ＭＳ Ｐゴシック" charset="0"/>
              </a:rPr>
              <a:t>A</a:t>
            </a:r>
            <a:r>
              <a:rPr lang="en-US" sz="2800" i="1" baseline="-25000" dirty="0">
                <a:latin typeface="Times New Roman" charset="0"/>
                <a:ea typeface="ＭＳ Ｐゴシック" charset="0"/>
                <a:cs typeface="ＭＳ Ｐゴシック" charset="0"/>
              </a:rPr>
              <a:t>A</a:t>
            </a:r>
            <a:r>
              <a:rPr lang="en-US" sz="2800" i="1" dirty="0">
                <a:latin typeface="Times New Roman" charset="0"/>
                <a:ea typeface="ＭＳ Ｐゴシック" charset="0"/>
                <a:cs typeface="ＭＳ Ｐゴシック" charset="0"/>
              </a:rPr>
              <a:t>=V</a:t>
            </a:r>
            <a:r>
              <a:rPr lang="en-US" sz="2800" i="1" baseline="-25000" dirty="0">
                <a:latin typeface="Times New Roman" charset="0"/>
                <a:ea typeface="ＭＳ Ｐゴシック" charset="0"/>
                <a:cs typeface="ＭＳ Ｐゴシック" charset="0"/>
              </a:rPr>
              <a:t>V</a:t>
            </a:r>
            <a:r>
              <a:rPr lang="en-US" sz="2800" dirty="0">
                <a:ea typeface="ＭＳ Ｐゴシック" charset="0"/>
                <a:cs typeface="ＭＳ Ｐゴシック" charset="0"/>
              </a:rPr>
              <a:t>     (2.11).  </a:t>
            </a:r>
          </a:p>
          <a:p>
            <a:r>
              <a:rPr lang="en-US" sz="2800" dirty="0" err="1">
                <a:ea typeface="ＭＳ Ｐゴシック" charset="0"/>
                <a:cs typeface="ＭＳ Ｐゴシック" charset="0"/>
              </a:rPr>
              <a:t>Rosiwal</a:t>
            </a:r>
            <a:r>
              <a:rPr lang="en-US" sz="2800" dirty="0">
                <a:ea typeface="ＭＳ Ｐゴシック" charset="0"/>
                <a:cs typeface="ＭＳ Ｐゴシック" charset="0"/>
              </a:rPr>
              <a:t> pointed out (1898) the equivalence of point and area fractions, </a:t>
            </a:r>
            <a:r>
              <a:rPr lang="en-US" sz="2800" i="1" dirty="0">
                <a:latin typeface="Times New Roman" charset="0"/>
                <a:ea typeface="ＭＳ Ｐゴシック" charset="0"/>
                <a:cs typeface="ＭＳ Ｐゴシック" charset="0"/>
              </a:rPr>
              <a:t>P</a:t>
            </a:r>
            <a:r>
              <a:rPr lang="en-US" sz="2800" i="1" baseline="-25000" dirty="0">
                <a:latin typeface="Times New Roman" charset="0"/>
                <a:ea typeface="ＭＳ Ｐゴシック" charset="0"/>
                <a:cs typeface="ＭＳ Ｐゴシック" charset="0"/>
              </a:rPr>
              <a:t>P</a:t>
            </a:r>
            <a:r>
              <a:rPr lang="en-US" sz="2800" i="1" dirty="0">
                <a:latin typeface="Times New Roman" charset="0"/>
                <a:ea typeface="ＭＳ Ｐゴシック" charset="0"/>
                <a:cs typeface="ＭＳ Ｐゴシック" charset="0"/>
              </a:rPr>
              <a:t> = A</a:t>
            </a:r>
            <a:r>
              <a:rPr lang="en-US" sz="2800" i="1" baseline="-25000" dirty="0">
                <a:latin typeface="Times New Roman" charset="0"/>
                <a:ea typeface="ＭＳ Ｐゴシック" charset="0"/>
                <a:cs typeface="ＭＳ Ｐゴシック" charset="0"/>
              </a:rPr>
              <a:t>A</a:t>
            </a:r>
            <a:r>
              <a:rPr lang="en-US" sz="2800" dirty="0">
                <a:ea typeface="ＭＳ Ｐゴシック" charset="0"/>
                <a:cs typeface="ＭＳ Ｐゴシック" charset="0"/>
              </a:rPr>
              <a:t>   (2.25).</a:t>
            </a:r>
          </a:p>
          <a:p>
            <a:r>
              <a:rPr lang="en-US" sz="2800" dirty="0">
                <a:ea typeface="ＭＳ Ｐゴシック" charset="0"/>
                <a:cs typeface="ＭＳ Ｐゴシック" charset="0"/>
              </a:rPr>
              <a:t>Relationship for the surface area per unit volume derived from considering lines piercing a body: by averaging over all inclinations of the line</a:t>
            </a:r>
          </a:p>
        </p:txBody>
      </p:sp>
      <p:sp>
        <p:nvSpPr>
          <p:cNvPr id="47108"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a:t>
            </a:r>
            <a:r>
              <a:rPr lang="en-US" sz="1600" b="1">
                <a:solidFill>
                  <a:srgbClr val="CC0000"/>
                </a:solidFill>
                <a:latin typeface="Times" charset="0"/>
              </a:rPr>
              <a:t>Delesse</a:t>
            </a:r>
            <a:r>
              <a:rPr lang="en-US" sz="1600" b="1">
                <a:latin typeface="Times" charset="0"/>
              </a:rPr>
              <a:t>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AC1A8CA-E675-6D4A-A2E5-4EE317B7AFAE}" type="slidenum">
              <a:rPr lang="en-US" sz="1400">
                <a:latin typeface="Times" charset="0"/>
              </a:rPr>
              <a:pPr/>
              <a:t>18</a:t>
            </a:fld>
            <a:endParaRPr lang="en-US" sz="1400">
              <a:latin typeface="Times" charset="0"/>
            </a:endParaRPr>
          </a:p>
        </p:txBody>
      </p:sp>
      <p:pic>
        <p:nvPicPr>
          <p:cNvPr id="4915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50" y="1828800"/>
            <a:ext cx="28067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55" name="Object 2"/>
          <p:cNvGraphicFramePr>
            <a:graphicFrameLocks noChangeAspect="1"/>
          </p:cNvGraphicFramePr>
          <p:nvPr>
            <p:extLst>
              <p:ext uri="{D42A27DB-BD31-4B8C-83A1-F6EECF244321}">
                <p14:modId xmlns:p14="http://schemas.microsoft.com/office/powerpoint/2010/main" val="810151830"/>
              </p:ext>
            </p:extLst>
          </p:nvPr>
        </p:nvGraphicFramePr>
        <p:xfrm>
          <a:off x="3290888" y="865188"/>
          <a:ext cx="5853112" cy="4875212"/>
        </p:xfrm>
        <a:graphic>
          <a:graphicData uri="http://schemas.openxmlformats.org/presentationml/2006/ole">
            <mc:AlternateContent xmlns:mc="http://schemas.openxmlformats.org/markup-compatibility/2006">
              <mc:Choice xmlns:v="urn:schemas-microsoft-com:vml" Requires="v">
                <p:oleObj spid="_x0000_s49176" name="Equation" r:id="rId5" imgW="2590800" imgH="2159000" progId="Equation.3">
                  <p:embed/>
                </p:oleObj>
              </mc:Choice>
              <mc:Fallback>
                <p:oleObj name="Equation" r:id="rId5" imgW="2590800" imgH="2159000" progId="Equation.3">
                  <p:embed/>
                  <p:pic>
                    <p:nvPicPr>
                      <p:cNvPr id="0" name="Picture 15"/>
                      <p:cNvPicPr>
                        <a:picLocks noChangeAspect="1" noChangeArrowheads="1"/>
                      </p:cNvPicPr>
                      <p:nvPr/>
                    </p:nvPicPr>
                    <p:blipFill>
                      <a:blip r:embed="rId6"/>
                      <a:srcRect/>
                      <a:stretch>
                        <a:fillRect/>
                      </a:stretch>
                    </p:blipFill>
                    <p:spPr bwMode="auto">
                      <a:xfrm>
                        <a:off x="3290888" y="865188"/>
                        <a:ext cx="5853112" cy="4875212"/>
                      </a:xfrm>
                      <a:prstGeom prst="rect">
                        <a:avLst/>
                      </a:prstGeom>
                      <a:noFill/>
                      <a:effectLst/>
                      <a:extLst/>
                    </p:spPr>
                  </p:pic>
                </p:oleObj>
              </mc:Fallback>
            </mc:AlternateContent>
          </a:graphicData>
        </a:graphic>
      </p:graphicFrame>
      <p:sp>
        <p:nvSpPr>
          <p:cNvPr id="49156" name="Text Box 6"/>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a:t>
            </a:r>
            <a:r>
              <a:rPr lang="en-US" sz="1600" b="1">
                <a:solidFill>
                  <a:srgbClr val="CC0000"/>
                </a:solidFill>
                <a:latin typeface="Times" charset="0"/>
              </a:rPr>
              <a:t>Delesse</a:t>
            </a:r>
            <a:r>
              <a:rPr lang="en-US" sz="1600" b="1">
                <a:latin typeface="Times" charset="0"/>
              </a:rPr>
              <a:t>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
        <p:nvSpPr>
          <p:cNvPr id="49157" name="Rectangle 2"/>
          <p:cNvSpPr>
            <a:spLocks noGrp="1" noChangeArrowheads="1"/>
          </p:cNvSpPr>
          <p:nvPr>
            <p:ph type="title"/>
          </p:nvPr>
        </p:nvSpPr>
        <p:spPr>
          <a:xfrm>
            <a:off x="609600" y="152400"/>
            <a:ext cx="2819400" cy="1828800"/>
          </a:xfrm>
        </p:spPr>
        <p:txBody>
          <a:bodyPr/>
          <a:lstStyle/>
          <a:p>
            <a:r>
              <a:rPr lang="en-US">
                <a:latin typeface="Times New Roman" charset="0"/>
                <a:ea typeface="ＭＳ Ｐゴシック" charset="0"/>
                <a:cs typeface="ＭＳ Ｐゴシック" charset="0"/>
              </a:rPr>
              <a:t>Derivation: Delesse</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formula</a:t>
            </a:r>
            <a:endParaRPr lang="en-US">
              <a:latin typeface="Times New Roman" charset="0"/>
              <a:ea typeface="ＭＳ Ｐゴシック" charset="0"/>
              <a:cs typeface="ＭＳ Ｐゴシック" charset="0"/>
            </a:endParaRPr>
          </a:p>
        </p:txBody>
      </p:sp>
      <p:sp>
        <p:nvSpPr>
          <p:cNvPr id="49158" name="Text Box 7"/>
          <p:cNvSpPr txBox="1">
            <a:spLocks noChangeArrowheads="1"/>
          </p:cNvSpPr>
          <p:nvPr/>
        </p:nvSpPr>
        <p:spPr bwMode="auto">
          <a:xfrm>
            <a:off x="6756400" y="504825"/>
            <a:ext cx="206582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dirty="0">
                <a:latin typeface="Calibri"/>
              </a:rPr>
              <a:t>Basic idea:</a:t>
            </a:r>
            <a:br>
              <a:rPr lang="en-US" i="1" dirty="0">
                <a:latin typeface="Calibri"/>
              </a:rPr>
            </a:br>
            <a:r>
              <a:rPr lang="en-US" i="1" dirty="0">
                <a:latin typeface="Calibri"/>
              </a:rPr>
              <a:t>Integrate area</a:t>
            </a:r>
            <a:br>
              <a:rPr lang="en-US" i="1" dirty="0">
                <a:latin typeface="Calibri"/>
              </a:rPr>
            </a:br>
            <a:r>
              <a:rPr lang="en-US" i="1" dirty="0">
                <a:latin typeface="Calibri"/>
              </a:rPr>
              <a:t>fractions over</a:t>
            </a:r>
            <a:br>
              <a:rPr lang="en-US" i="1" dirty="0">
                <a:latin typeface="Calibri"/>
              </a:rPr>
            </a:br>
            <a:r>
              <a:rPr lang="en-US" i="1" dirty="0">
                <a:latin typeface="Calibri"/>
              </a:rPr>
              <a:t>the volume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E17092F-98C4-2848-9E0A-376746EA4315}" type="slidenum">
              <a:rPr lang="en-US" sz="1400">
                <a:latin typeface="Times" charset="0"/>
              </a:rPr>
              <a:pPr/>
              <a:t>19</a:t>
            </a:fld>
            <a:endParaRPr lang="en-US" sz="1400">
              <a:latin typeface="Times" charset="0"/>
            </a:endParaRPr>
          </a:p>
        </p:txBody>
      </p:sp>
      <p:sp>
        <p:nvSpPr>
          <p:cNvPr id="5120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Surface Area (per unit volume)</a:t>
            </a:r>
          </a:p>
        </p:txBody>
      </p:sp>
      <p:sp>
        <p:nvSpPr>
          <p:cNvPr id="51203" name="Rectangle 3"/>
          <p:cNvSpPr>
            <a:spLocks noGrp="1" noChangeArrowheads="1"/>
          </p:cNvSpPr>
          <p:nvPr>
            <p:ph type="body" idx="1"/>
          </p:nvPr>
        </p:nvSpPr>
        <p:spPr>
          <a:xfrm>
            <a:off x="304800" y="1219200"/>
            <a:ext cx="4800600" cy="5029200"/>
          </a:xfrm>
        </p:spPr>
        <p:txBody>
          <a:bodyPr/>
          <a:lstStyle/>
          <a:p>
            <a:pPr>
              <a:lnSpc>
                <a:spcPct val="90000"/>
              </a:lnSpc>
            </a:pPr>
            <a:r>
              <a:rPr lang="en-US" i="1" dirty="0">
                <a:latin typeface="Times" charset="0"/>
                <a:ea typeface="ＭＳ Ｐゴシック" charset="0"/>
                <a:cs typeface="ＭＳ Ｐゴシック" charset="0"/>
              </a:rPr>
              <a:t>S</a:t>
            </a:r>
            <a:r>
              <a:rPr lang="en-US" i="1" baseline="-25000" dirty="0">
                <a:latin typeface="Times" charset="0"/>
                <a:ea typeface="ＭＳ Ｐゴシック" charset="0"/>
                <a:cs typeface="ＭＳ Ｐゴシック" charset="0"/>
              </a:rPr>
              <a:t>V</a:t>
            </a:r>
            <a:r>
              <a:rPr lang="en-US" i="1" dirty="0">
                <a:latin typeface="Times" charset="0"/>
                <a:ea typeface="ＭＳ Ｐゴシック" charset="0"/>
                <a:cs typeface="ＭＳ Ｐゴシック" charset="0"/>
              </a:rPr>
              <a:t> = 2P</a:t>
            </a:r>
            <a:r>
              <a:rPr lang="en-US" i="1" baseline="-25000" dirty="0">
                <a:latin typeface="Times" charset="0"/>
                <a:ea typeface="ＭＳ Ｐゴシック" charset="0"/>
                <a:cs typeface="ＭＳ Ｐゴシック" charset="0"/>
              </a:rPr>
              <a:t>L</a:t>
            </a:r>
            <a:r>
              <a:rPr lang="en-US" baseline="-25000" dirty="0">
                <a:ea typeface="ＭＳ Ｐゴシック" charset="0"/>
                <a:cs typeface="ＭＳ Ｐゴシック" charset="0"/>
              </a:rPr>
              <a:t>	</a:t>
            </a:r>
            <a:r>
              <a:rPr lang="en-US" dirty="0">
                <a:ea typeface="ＭＳ Ｐゴシック" charset="0"/>
                <a:cs typeface="ＭＳ Ｐゴシック" charset="0"/>
              </a:rPr>
              <a:t>		(2.2).</a:t>
            </a:r>
          </a:p>
          <a:p>
            <a:pPr>
              <a:lnSpc>
                <a:spcPct val="90000"/>
              </a:lnSpc>
            </a:pPr>
            <a:r>
              <a:rPr lang="en-US" dirty="0">
                <a:ea typeface="ＭＳ Ｐゴシック" charset="0"/>
                <a:cs typeface="ＭＳ Ｐゴシック" charset="0"/>
              </a:rPr>
              <a:t>Derivation based on random intersection of lines with (internal) surfaces.  Probability of intersection depends on inclination angle, </a:t>
            </a:r>
            <a:r>
              <a:rPr lang="en-US" i="1" dirty="0">
                <a:latin typeface="Symbol" charset="0"/>
                <a:ea typeface="ＭＳ Ｐゴシック" charset="0"/>
                <a:cs typeface="ＭＳ Ｐゴシック" charset="0"/>
              </a:rPr>
              <a:t>q </a:t>
            </a:r>
            <a:r>
              <a:rPr lang="en-US" dirty="0">
                <a:ea typeface="ＭＳ Ｐゴシック" charset="0"/>
                <a:cs typeface="ＭＳ Ｐゴシック" charset="0"/>
              </a:rPr>
              <a:t>between the test line and the normal of the surface. Averaging </a:t>
            </a:r>
            <a:r>
              <a:rPr lang="en-US" i="1" dirty="0">
                <a:latin typeface="Symbol" charset="0"/>
                <a:ea typeface="ＭＳ Ｐゴシック" charset="0"/>
                <a:cs typeface="ＭＳ Ｐゴシック" charset="0"/>
              </a:rPr>
              <a:t>q</a:t>
            </a:r>
            <a:r>
              <a:rPr lang="en-US" dirty="0">
                <a:ea typeface="ＭＳ Ｐゴシック" charset="0"/>
                <a:cs typeface="ＭＳ Ｐゴシック" charset="0"/>
              </a:rPr>
              <a:t> gives factor of 2.</a:t>
            </a:r>
          </a:p>
        </p:txBody>
      </p:sp>
      <p:pic>
        <p:nvPicPr>
          <p:cNvPr id="5120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3013" y="1347788"/>
            <a:ext cx="4092575"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7"/>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a:t>
            </a:r>
            <a:r>
              <a:rPr lang="en-US" sz="1600" b="1">
                <a:solidFill>
                  <a:srgbClr val="CC0000"/>
                </a:solidFill>
                <a:latin typeface="Times" charset="0"/>
              </a:rPr>
              <a:t>S</a:t>
            </a:r>
            <a:r>
              <a:rPr lang="en-US" sz="1600" b="1" baseline="-25000">
                <a:solidFill>
                  <a:srgbClr val="CC0000"/>
                </a:solidFill>
                <a:latin typeface="Times" charset="0"/>
              </a:rPr>
              <a:t>V</a:t>
            </a:r>
            <a:r>
              <a:rPr lang="en-US" sz="1600" b="1">
                <a:solidFill>
                  <a:srgbClr val="CC0000"/>
                </a:solidFill>
                <a:latin typeface="Times" charset="0"/>
              </a:rPr>
              <a:t>-P</a:t>
            </a:r>
            <a:r>
              <a:rPr lang="en-US" sz="1600" b="1" baseline="-25000">
                <a:solidFill>
                  <a:srgbClr val="CC0000"/>
                </a:solidFill>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C0519CB-F60F-F740-ABCC-A17609F24AAD}" type="slidenum">
              <a:rPr lang="en-US" sz="1400">
                <a:latin typeface="Times" charset="0"/>
              </a:rPr>
              <a:pPr/>
              <a:t>2</a:t>
            </a:fld>
            <a:endParaRPr lang="en-US" sz="1400">
              <a:latin typeface="Times" charset="0"/>
            </a:endParaRPr>
          </a:p>
        </p:txBody>
      </p:sp>
      <p:sp>
        <p:nvSpPr>
          <p:cNvPr id="1638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Outline</a:t>
            </a:r>
          </a:p>
        </p:txBody>
      </p:sp>
      <p:sp>
        <p:nvSpPr>
          <p:cNvPr id="16387" name="Rectangle 3"/>
          <p:cNvSpPr>
            <a:spLocks noGrp="1" noChangeArrowheads="1"/>
          </p:cNvSpPr>
          <p:nvPr>
            <p:ph type="body" idx="1"/>
          </p:nvPr>
        </p:nvSpPr>
        <p:spPr>
          <a:xfrm>
            <a:off x="685800" y="1600200"/>
            <a:ext cx="4267200" cy="4648200"/>
          </a:xfrm>
          <a:ln>
            <a:solidFill>
              <a:srgbClr val="CC0000"/>
            </a:solidFill>
            <a:miter lim="800000"/>
            <a:headEnd/>
            <a:tailEnd/>
          </a:ln>
        </p:spPr>
        <p:txBody>
          <a:bodyPr/>
          <a:lstStyle/>
          <a:p>
            <a:r>
              <a:rPr lang="en-US" sz="2400" dirty="0">
                <a:ea typeface="ＭＳ Ｐゴシック" charset="0"/>
                <a:cs typeface="ＭＳ Ｐゴシック" charset="0"/>
              </a:rPr>
              <a:t>Objectives</a:t>
            </a:r>
          </a:p>
          <a:p>
            <a:r>
              <a:rPr lang="en-US" sz="2400" dirty="0">
                <a:ea typeface="ＭＳ Ｐゴシック" charset="0"/>
                <a:cs typeface="ＭＳ Ｐゴシック" charset="0"/>
              </a:rPr>
              <a:t>Motivation</a:t>
            </a:r>
          </a:p>
          <a:p>
            <a:r>
              <a:rPr lang="en-US" sz="2400" dirty="0">
                <a:ea typeface="ＭＳ Ｐゴシック" charset="0"/>
                <a:cs typeface="ＭＳ Ｐゴシック" charset="0"/>
              </a:rPr>
              <a:t>Quantities, </a:t>
            </a:r>
          </a:p>
          <a:p>
            <a:pPr lvl="1"/>
            <a:r>
              <a:rPr lang="en-US" sz="2000" dirty="0">
                <a:ea typeface="ＭＳ Ｐゴシック" charset="0"/>
              </a:rPr>
              <a:t>definitions </a:t>
            </a:r>
          </a:p>
          <a:p>
            <a:pPr lvl="1"/>
            <a:r>
              <a:rPr lang="en-US" sz="2000" dirty="0">
                <a:ea typeface="ＭＳ Ｐゴシック" charset="0"/>
              </a:rPr>
              <a:t>measurable </a:t>
            </a:r>
          </a:p>
          <a:p>
            <a:pPr lvl="1"/>
            <a:r>
              <a:rPr lang="en-US" sz="2000" dirty="0">
                <a:ea typeface="ＭＳ Ｐゴシック" charset="0"/>
              </a:rPr>
              <a:t>Derivable</a:t>
            </a:r>
          </a:p>
          <a:p>
            <a:r>
              <a:rPr lang="en-US" sz="2400" dirty="0">
                <a:ea typeface="ＭＳ Ｐゴシック" charset="0"/>
                <a:cs typeface="ＭＳ Ｐゴシック" charset="0"/>
              </a:rPr>
              <a:t>Problems that use </a:t>
            </a:r>
            <a:br>
              <a:rPr lang="en-US" sz="2400" dirty="0">
                <a:ea typeface="ＭＳ Ｐゴシック" charset="0"/>
                <a:cs typeface="ＭＳ Ｐゴシック" charset="0"/>
              </a:rPr>
            </a:br>
            <a:r>
              <a:rPr lang="en-US" sz="2400" dirty="0">
                <a:ea typeface="ＭＳ Ｐゴシック" charset="0"/>
                <a:cs typeface="ＭＳ Ｐゴシック" charset="0"/>
              </a:rPr>
              <a:t>Stereology, Topology</a:t>
            </a:r>
          </a:p>
          <a:p>
            <a:r>
              <a:rPr lang="en-US" sz="2400" dirty="0">
                <a:ea typeface="ＭＳ Ｐゴシック" charset="0"/>
                <a:cs typeface="ＭＳ Ｐゴシック" charset="0"/>
              </a:rPr>
              <a:t>Volume fractions</a:t>
            </a:r>
          </a:p>
          <a:p>
            <a:r>
              <a:rPr lang="en-US" sz="2400" dirty="0">
                <a:ea typeface="ＭＳ Ｐゴシック" charset="0"/>
                <a:cs typeface="ＭＳ Ｐゴシック" charset="0"/>
              </a:rPr>
              <a:t>Surface area per unit volume</a:t>
            </a:r>
          </a:p>
        </p:txBody>
      </p:sp>
      <p:sp>
        <p:nvSpPr>
          <p:cNvPr id="16388" name="Rectangle 4"/>
          <p:cNvSpPr>
            <a:spLocks noChangeArrowheads="1"/>
          </p:cNvSpPr>
          <p:nvPr/>
        </p:nvSpPr>
        <p:spPr bwMode="auto">
          <a:xfrm>
            <a:off x="5029200" y="1600200"/>
            <a:ext cx="3657600" cy="4648200"/>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lnSpc>
                <a:spcPct val="90000"/>
              </a:lnSpc>
              <a:spcBef>
                <a:spcPct val="20000"/>
              </a:spcBef>
              <a:buFontTx/>
              <a:buChar char="•"/>
            </a:pPr>
            <a:r>
              <a:rPr lang="en-US" dirty="0">
                <a:latin typeface="Calibri"/>
              </a:rPr>
              <a:t>Facet areas</a:t>
            </a:r>
          </a:p>
          <a:p>
            <a:pPr marL="342900" indent="-342900">
              <a:lnSpc>
                <a:spcPct val="90000"/>
              </a:lnSpc>
              <a:spcBef>
                <a:spcPct val="20000"/>
              </a:spcBef>
              <a:buFontTx/>
              <a:buChar char="•"/>
            </a:pPr>
            <a:r>
              <a:rPr lang="en-US" dirty="0">
                <a:latin typeface="Calibri"/>
              </a:rPr>
              <a:t>Oriented objects</a:t>
            </a:r>
          </a:p>
          <a:p>
            <a:pPr marL="342900" indent="-342900">
              <a:lnSpc>
                <a:spcPct val="90000"/>
              </a:lnSpc>
              <a:spcBef>
                <a:spcPct val="20000"/>
              </a:spcBef>
              <a:buFontTx/>
              <a:buChar char="•"/>
            </a:pPr>
            <a:r>
              <a:rPr lang="en-US" dirty="0">
                <a:latin typeface="Calibri"/>
              </a:rPr>
              <a:t>Particle spacings</a:t>
            </a:r>
          </a:p>
          <a:p>
            <a:pPr marL="742950" lvl="1" indent="-285750">
              <a:lnSpc>
                <a:spcPct val="90000"/>
              </a:lnSpc>
              <a:spcBef>
                <a:spcPct val="20000"/>
              </a:spcBef>
              <a:buFontTx/>
              <a:buChar char="–"/>
            </a:pPr>
            <a:r>
              <a:rPr lang="en-US" sz="2000" dirty="0">
                <a:latin typeface="Calibri"/>
              </a:rPr>
              <a:t>Mean Free Path</a:t>
            </a:r>
          </a:p>
          <a:p>
            <a:pPr marL="742950" lvl="1" indent="-285750">
              <a:lnSpc>
                <a:spcPct val="90000"/>
              </a:lnSpc>
              <a:spcBef>
                <a:spcPct val="20000"/>
              </a:spcBef>
              <a:buFontTx/>
              <a:buChar char="–"/>
            </a:pPr>
            <a:r>
              <a:rPr lang="en-US" sz="2000" dirty="0">
                <a:latin typeface="Calibri"/>
              </a:rPr>
              <a:t>Nearest Neighbor Distance</a:t>
            </a:r>
          </a:p>
          <a:p>
            <a:pPr marL="342900" indent="-342900">
              <a:lnSpc>
                <a:spcPct val="90000"/>
              </a:lnSpc>
              <a:spcBef>
                <a:spcPct val="20000"/>
              </a:spcBef>
              <a:buFontTx/>
              <a:buChar char="•"/>
            </a:pPr>
            <a:r>
              <a:rPr lang="en-US" dirty="0">
                <a:latin typeface="Calibri"/>
              </a:rPr>
              <a:t>Zener Pinning</a:t>
            </a:r>
          </a:p>
          <a:p>
            <a:pPr marL="342900" indent="-342900">
              <a:lnSpc>
                <a:spcPct val="90000"/>
              </a:lnSpc>
              <a:spcBef>
                <a:spcPct val="20000"/>
              </a:spcBef>
              <a:buFontTx/>
              <a:buChar char="•"/>
            </a:pPr>
            <a:r>
              <a:rPr lang="en-US" dirty="0">
                <a:latin typeface="Calibri"/>
              </a:rPr>
              <a:t>Grain Size</a:t>
            </a:r>
          </a:p>
          <a:p>
            <a:pPr marL="342900" indent="-342900">
              <a:lnSpc>
                <a:spcPct val="90000"/>
              </a:lnSpc>
              <a:spcBef>
                <a:spcPct val="20000"/>
              </a:spcBef>
              <a:buFontTx/>
              <a:buChar char="•"/>
            </a:pPr>
            <a:r>
              <a:rPr lang="en-US" dirty="0">
                <a:latin typeface="Calibri"/>
              </a:rPr>
              <a:t>Sections through objects</a:t>
            </a:r>
          </a:p>
          <a:p>
            <a:pPr marL="742950" lvl="1" indent="-285750">
              <a:lnSpc>
                <a:spcPct val="90000"/>
              </a:lnSpc>
              <a:spcBef>
                <a:spcPct val="20000"/>
              </a:spcBef>
              <a:buFontTx/>
              <a:buChar char="–"/>
            </a:pPr>
            <a:r>
              <a:rPr lang="en-US" sz="2000" dirty="0">
                <a:latin typeface="Calibri"/>
              </a:rPr>
              <a:t>Size Distributions</a:t>
            </a:r>
          </a:p>
          <a:p>
            <a:pPr marL="342900" indent="-342900">
              <a:lnSpc>
                <a:spcPct val="90000"/>
              </a:lnSpc>
              <a:spcBef>
                <a:spcPct val="20000"/>
              </a:spcBef>
              <a:buFontTx/>
              <a:buChar char="•"/>
            </a:pPr>
            <a:endParaRPr lang="en-US" dirty="0">
              <a:latin typeface="Calibri"/>
            </a:endParaRPr>
          </a:p>
          <a:p>
            <a:pPr marL="342900" indent="-342900">
              <a:lnSpc>
                <a:spcPct val="90000"/>
              </a:lnSpc>
              <a:spcBef>
                <a:spcPct val="20000"/>
              </a:spcBef>
              <a:buFontTx/>
              <a:buChar char="•"/>
            </a:pPr>
            <a:endParaRPr lang="en-US" dirty="0">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6953914-A6F3-D14E-BF5E-F73B30A08B23}" type="slidenum">
              <a:rPr lang="en-US" sz="1400">
                <a:latin typeface="Times" charset="0"/>
              </a:rPr>
              <a:pPr/>
              <a:t>20</a:t>
            </a:fld>
            <a:endParaRPr lang="en-US" sz="1400">
              <a:latin typeface="Times" charset="0"/>
            </a:endParaRPr>
          </a:p>
        </p:txBody>
      </p:sp>
      <p:sp>
        <p:nvSpPr>
          <p:cNvPr id="53250" name="Rectangle 2"/>
          <p:cNvSpPr>
            <a:spLocks noGrp="1" noChangeArrowheads="1"/>
          </p:cNvSpPr>
          <p:nvPr>
            <p:ph type="title"/>
          </p:nvPr>
        </p:nvSpPr>
        <p:spPr>
          <a:xfrm>
            <a:off x="685800" y="76200"/>
            <a:ext cx="4724400" cy="914400"/>
          </a:xfrm>
        </p:spPr>
        <p:txBody>
          <a:bodyPr/>
          <a:lstStyle/>
          <a:p>
            <a:r>
              <a:rPr lang="en-US">
                <a:latin typeface="Times New Roman" charset="0"/>
                <a:ea typeface="ＭＳ Ｐゴシック" charset="0"/>
                <a:cs typeface="ＭＳ Ｐゴシック" charset="0"/>
              </a:rPr>
              <a:t>S</a:t>
            </a:r>
            <a:r>
              <a:rPr lang="en-US" baseline="-25000">
                <a:latin typeface="Times New Roman" charset="0"/>
                <a:ea typeface="ＭＳ Ｐゴシック" charset="0"/>
                <a:cs typeface="ＭＳ Ｐゴシック" charset="0"/>
              </a:rPr>
              <a:t>V</a:t>
            </a:r>
            <a:r>
              <a:rPr lang="en-US">
                <a:latin typeface="Times New Roman" charset="0"/>
                <a:ea typeface="ＭＳ Ｐゴシック" charset="0"/>
                <a:cs typeface="ＭＳ Ｐゴシック" charset="0"/>
              </a:rPr>
              <a:t> = 2P</a:t>
            </a:r>
            <a:r>
              <a:rPr lang="en-US" baseline="-25000">
                <a:latin typeface="Times New Roman" charset="0"/>
                <a:ea typeface="ＭＳ Ｐゴシック" charset="0"/>
                <a:cs typeface="ＭＳ Ｐゴシック" charset="0"/>
              </a:rPr>
              <a:t>L</a:t>
            </a:r>
          </a:p>
        </p:txBody>
      </p:sp>
      <p:sp>
        <p:nvSpPr>
          <p:cNvPr id="53251" name="Rectangle 3"/>
          <p:cNvSpPr>
            <a:spLocks noGrp="1" noChangeArrowheads="1"/>
          </p:cNvSpPr>
          <p:nvPr>
            <p:ph type="body" idx="1"/>
          </p:nvPr>
        </p:nvSpPr>
        <p:spPr>
          <a:xfrm>
            <a:off x="685800" y="1752600"/>
            <a:ext cx="7848600" cy="4572000"/>
          </a:xfrm>
        </p:spPr>
        <p:txBody>
          <a:bodyPr/>
          <a:lstStyle/>
          <a:p>
            <a:pPr>
              <a:lnSpc>
                <a:spcPct val="110000"/>
              </a:lnSpc>
            </a:pPr>
            <a:r>
              <a:rPr lang="en-US" sz="2000" dirty="0">
                <a:ea typeface="ＭＳ Ｐゴシック" charset="0"/>
                <a:cs typeface="ＭＳ Ｐゴシック" charset="0"/>
              </a:rPr>
              <a:t>Derivation based on </a:t>
            </a:r>
            <a:br>
              <a:rPr lang="en-US" sz="2000" dirty="0">
                <a:ea typeface="ＭＳ Ｐゴシック" charset="0"/>
                <a:cs typeface="ＭＳ Ｐゴシック" charset="0"/>
              </a:rPr>
            </a:br>
            <a:r>
              <a:rPr lang="en-US" sz="2000" dirty="0">
                <a:ea typeface="ＭＳ Ｐゴシック" charset="0"/>
                <a:cs typeface="ＭＳ Ｐゴシック" charset="0"/>
              </a:rPr>
              <a:t>uniform distribution</a:t>
            </a:r>
            <a:br>
              <a:rPr lang="en-US" sz="2000" dirty="0">
                <a:ea typeface="ＭＳ Ｐゴシック" charset="0"/>
                <a:cs typeface="ＭＳ Ｐゴシック" charset="0"/>
              </a:rPr>
            </a:br>
            <a:r>
              <a:rPr lang="en-US" sz="2000" dirty="0">
                <a:ea typeface="ＭＳ Ｐゴシック" charset="0"/>
                <a:cs typeface="ＭＳ Ｐゴシック" charset="0"/>
              </a:rPr>
              <a:t>of elementary areas.</a:t>
            </a:r>
          </a:p>
          <a:p>
            <a:pPr>
              <a:lnSpc>
                <a:spcPct val="110000"/>
              </a:lnSpc>
            </a:pPr>
            <a:r>
              <a:rPr lang="en-US" sz="2000" dirty="0">
                <a:ea typeface="ＭＳ Ｐゴシック" charset="0"/>
                <a:cs typeface="ＭＳ Ｐゴシック" charset="0"/>
              </a:rPr>
              <a:t>Consider the </a:t>
            </a:r>
            <a:r>
              <a:rPr lang="en-US" sz="2000" i="1" dirty="0" err="1">
                <a:ea typeface="ＭＳ Ｐゴシック" charset="0"/>
                <a:cs typeface="ＭＳ Ｐゴシック" charset="0"/>
              </a:rPr>
              <a:t>dA</a:t>
            </a:r>
            <a:r>
              <a:rPr lang="en-US" sz="2000" dirty="0">
                <a:ea typeface="ＭＳ Ｐゴシック" charset="0"/>
                <a:cs typeface="ＭＳ Ｐゴシック" charset="0"/>
              </a:rPr>
              <a:t> to be</a:t>
            </a:r>
            <a:br>
              <a:rPr lang="en-US" sz="2000" dirty="0">
                <a:ea typeface="ＭＳ Ｐゴシック" charset="0"/>
                <a:cs typeface="ＭＳ Ｐゴシック" charset="0"/>
              </a:rPr>
            </a:br>
            <a:r>
              <a:rPr lang="en-US" sz="2000" dirty="0">
                <a:ea typeface="ＭＳ Ｐゴシック" charset="0"/>
                <a:cs typeface="ＭＳ Ｐゴシック" charset="0"/>
              </a:rPr>
              <a:t>distributed over the surface of a sphere.  The sphere represents the effect of randomly (uniformly) distributed surfaces.</a:t>
            </a:r>
          </a:p>
          <a:p>
            <a:pPr>
              <a:lnSpc>
                <a:spcPct val="110000"/>
              </a:lnSpc>
            </a:pPr>
            <a:r>
              <a:rPr lang="en-US" sz="2000" dirty="0">
                <a:ea typeface="ＭＳ Ｐゴシック" charset="0"/>
                <a:cs typeface="ＭＳ Ｐゴシック" charset="0"/>
              </a:rPr>
              <a:t>Projected area = </a:t>
            </a:r>
            <a:r>
              <a:rPr lang="en-US" sz="2000" i="1" dirty="0" err="1">
                <a:ea typeface="ＭＳ Ｐゴシック" charset="0"/>
                <a:cs typeface="ＭＳ Ｐゴシック" charset="0"/>
              </a:rPr>
              <a:t>dA</a:t>
            </a:r>
            <a:r>
              <a:rPr lang="en-US" sz="2000" i="1" dirty="0">
                <a:ea typeface="ＭＳ Ｐゴシック" charset="0"/>
                <a:cs typeface="ＭＳ Ｐゴシック" charset="0"/>
              </a:rPr>
              <a:t> </a:t>
            </a:r>
            <a:r>
              <a:rPr lang="en-US" sz="2000" i="1" dirty="0" err="1">
                <a:ea typeface="ＭＳ Ｐゴシック" charset="0"/>
                <a:cs typeface="ＭＳ Ｐゴシック" charset="0"/>
              </a:rPr>
              <a:t>cos</a:t>
            </a:r>
            <a:r>
              <a:rPr lang="en-US" sz="2000" i="1" dirty="0" err="1">
                <a:latin typeface="Symbol" charset="0"/>
                <a:ea typeface="ＭＳ Ｐゴシック" charset="0"/>
                <a:cs typeface="ＭＳ Ｐゴシック" charset="0"/>
              </a:rPr>
              <a:t>q</a:t>
            </a:r>
            <a:r>
              <a:rPr lang="en-US" sz="2000" dirty="0">
                <a:ea typeface="ＭＳ Ｐゴシック" charset="0"/>
                <a:cs typeface="ＭＳ Ｐゴシック" charset="0"/>
              </a:rPr>
              <a:t>. </a:t>
            </a:r>
          </a:p>
          <a:p>
            <a:pPr>
              <a:lnSpc>
                <a:spcPct val="110000"/>
              </a:lnSpc>
            </a:pPr>
            <a:r>
              <a:rPr lang="en-US" sz="2000" dirty="0">
                <a:ea typeface="ＭＳ Ｐゴシック" charset="0"/>
                <a:cs typeface="ＭＳ Ｐゴシック" charset="0"/>
              </a:rPr>
              <a:t>Probability that a line will intersect with a given patch of area on the sphere is proportional to </a:t>
            </a:r>
            <a:r>
              <a:rPr lang="en-US" sz="2000" i="1" dirty="0">
                <a:ea typeface="ＭＳ Ｐゴシック" charset="0"/>
                <a:cs typeface="ＭＳ Ｐゴシック" charset="0"/>
              </a:rPr>
              <a:t>projected </a:t>
            </a:r>
            <a:r>
              <a:rPr lang="en-US" sz="2000" dirty="0">
                <a:ea typeface="ＭＳ Ｐゴシック" charset="0"/>
                <a:cs typeface="ＭＳ Ｐゴシック" charset="0"/>
              </a:rPr>
              <a:t>area on the plane.</a:t>
            </a:r>
          </a:p>
          <a:p>
            <a:pPr>
              <a:lnSpc>
                <a:spcPct val="110000"/>
              </a:lnSpc>
            </a:pPr>
            <a:r>
              <a:rPr lang="en-US" sz="2000" dirty="0">
                <a:ea typeface="ＭＳ Ｐゴシック" charset="0"/>
                <a:cs typeface="ＭＳ Ｐゴシック" charset="0"/>
              </a:rPr>
              <a:t>This is useful for obtaining information on the full 5 parameter </a:t>
            </a:r>
            <a:r>
              <a:rPr lang="en-US" sz="2000" i="1" dirty="0">
                <a:ea typeface="ＭＳ Ｐゴシック" charset="0"/>
                <a:cs typeface="ＭＳ Ｐゴシック" charset="0"/>
              </a:rPr>
              <a:t>grain boundary character distribution </a:t>
            </a:r>
            <a:r>
              <a:rPr lang="en-US" sz="2000" dirty="0">
                <a:ea typeface="ＭＳ Ｐゴシック" charset="0"/>
                <a:cs typeface="ＭＳ Ｐゴシック" charset="0"/>
              </a:rPr>
              <a:t>(a later lecture).</a:t>
            </a:r>
          </a:p>
        </p:txBody>
      </p:sp>
      <p:pic>
        <p:nvPicPr>
          <p:cNvPr id="53252" name="Picture 5"/>
          <p:cNvPicPr>
            <a:picLocks noChangeAspect="1" noChangeArrowheads="1"/>
          </p:cNvPicPr>
          <p:nvPr/>
        </p:nvPicPr>
        <p:blipFill>
          <a:blip r:embed="rId3">
            <a:lum contrast="96000"/>
            <a:extLst>
              <a:ext uri="{28A0092B-C50C-407E-A947-70E740481C1C}">
                <a14:useLocalDpi xmlns:a14="http://schemas.microsoft.com/office/drawing/2010/main" val="0"/>
              </a:ext>
            </a:extLst>
          </a:blip>
          <a:srcRect/>
          <a:stretch>
            <a:fillRect/>
          </a:stretch>
        </p:blipFill>
        <p:spPr bwMode="auto">
          <a:xfrm>
            <a:off x="4953000" y="0"/>
            <a:ext cx="3705225"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7"/>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a:t>
            </a:r>
            <a:r>
              <a:rPr lang="en-US" sz="1600" b="1">
                <a:solidFill>
                  <a:srgbClr val="CC0000"/>
                </a:solidFill>
                <a:latin typeface="Times" charset="0"/>
              </a:rPr>
              <a:t>S</a:t>
            </a:r>
            <a:r>
              <a:rPr lang="en-US" sz="1600" b="1" baseline="-25000">
                <a:solidFill>
                  <a:srgbClr val="CC0000"/>
                </a:solidFill>
                <a:latin typeface="Times" charset="0"/>
              </a:rPr>
              <a:t>V</a:t>
            </a:r>
            <a:r>
              <a:rPr lang="en-US" sz="1600" b="1">
                <a:solidFill>
                  <a:srgbClr val="CC0000"/>
                </a:solidFill>
                <a:latin typeface="Times" charset="0"/>
              </a:rPr>
              <a:t>-P</a:t>
            </a:r>
            <a:r>
              <a:rPr lang="en-US" sz="1600" b="1" baseline="-25000">
                <a:solidFill>
                  <a:srgbClr val="CC0000"/>
                </a:solidFill>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EC8460E-173F-CF49-94EF-E6D72BEEE0CA}" type="slidenum">
              <a:rPr lang="en-US" sz="1400">
                <a:latin typeface="Times" charset="0"/>
              </a:rPr>
              <a:pPr/>
              <a:t>21</a:t>
            </a:fld>
            <a:endParaRPr lang="en-US" sz="1400">
              <a:latin typeface="Times" charset="0"/>
            </a:endParaRPr>
          </a:p>
        </p:txBody>
      </p:sp>
      <p:sp>
        <p:nvSpPr>
          <p:cNvPr id="55298" name="Rectangle 2"/>
          <p:cNvSpPr>
            <a:spLocks noGrp="1" noChangeArrowheads="1"/>
          </p:cNvSpPr>
          <p:nvPr>
            <p:ph type="title"/>
          </p:nvPr>
        </p:nvSpPr>
        <p:spPr>
          <a:xfrm>
            <a:off x="685800" y="76200"/>
            <a:ext cx="7696200" cy="914400"/>
          </a:xfrm>
        </p:spPr>
        <p:txBody>
          <a:bodyPr/>
          <a:lstStyle/>
          <a:p>
            <a:r>
              <a:rPr lang="en-US">
                <a:latin typeface="Times New Roman" charset="0"/>
                <a:ea typeface="ＭＳ Ｐゴシック" charset="0"/>
                <a:cs typeface="ＭＳ Ｐゴシック" charset="0"/>
              </a:rPr>
              <a:t>S</a:t>
            </a:r>
            <a:r>
              <a:rPr lang="en-US" baseline="-25000">
                <a:latin typeface="Times New Roman" charset="0"/>
                <a:ea typeface="ＭＳ Ｐゴシック" charset="0"/>
                <a:cs typeface="ＭＳ Ｐゴシック" charset="0"/>
              </a:rPr>
              <a:t>V</a:t>
            </a:r>
            <a:r>
              <a:rPr lang="en-US">
                <a:latin typeface="Times New Roman" charset="0"/>
                <a:ea typeface="ＭＳ Ｐゴシック" charset="0"/>
                <a:cs typeface="ＭＳ Ｐゴシック" charset="0"/>
              </a:rPr>
              <a:t> = 2P</a:t>
            </a:r>
            <a:r>
              <a:rPr lang="en-US" baseline="-25000">
                <a:latin typeface="Times New Roman" charset="0"/>
                <a:ea typeface="ＭＳ Ｐゴシック" charset="0"/>
                <a:cs typeface="ＭＳ Ｐゴシック" charset="0"/>
              </a:rPr>
              <a:t>L</a:t>
            </a:r>
          </a:p>
        </p:txBody>
      </p:sp>
      <p:graphicFrame>
        <p:nvGraphicFramePr>
          <p:cNvPr id="55299" name="Object 2"/>
          <p:cNvGraphicFramePr>
            <a:graphicFrameLocks noChangeAspect="1"/>
          </p:cNvGraphicFramePr>
          <p:nvPr/>
        </p:nvGraphicFramePr>
        <p:xfrm>
          <a:off x="969963" y="1211263"/>
          <a:ext cx="7202487" cy="4827587"/>
        </p:xfrm>
        <a:graphic>
          <a:graphicData uri="http://schemas.openxmlformats.org/presentationml/2006/ole">
            <mc:AlternateContent xmlns:mc="http://schemas.openxmlformats.org/markup-compatibility/2006">
              <mc:Choice xmlns:v="urn:schemas-microsoft-com:vml" Requires="v">
                <p:oleObj spid="_x0000_s55318" name="Equation" r:id="rId4" imgW="3543300" imgH="2362200" progId="Equation.3">
                  <p:embed/>
                </p:oleObj>
              </mc:Choice>
              <mc:Fallback>
                <p:oleObj name="Equation" r:id="rId4" imgW="3543300" imgH="2362200" progId="Equation.3">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963" y="1211263"/>
                        <a:ext cx="7202487" cy="482758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5300"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a:t>
            </a:r>
            <a:r>
              <a:rPr lang="en-US" sz="1600" b="1">
                <a:solidFill>
                  <a:srgbClr val="CC0000"/>
                </a:solidFill>
                <a:latin typeface="Times" charset="0"/>
              </a:rPr>
              <a:t>S</a:t>
            </a:r>
            <a:r>
              <a:rPr lang="en-US" sz="1600" b="1" baseline="-25000">
                <a:solidFill>
                  <a:srgbClr val="CC0000"/>
                </a:solidFill>
                <a:latin typeface="Times" charset="0"/>
              </a:rPr>
              <a:t>V</a:t>
            </a:r>
            <a:r>
              <a:rPr lang="en-US" sz="1600" b="1">
                <a:solidFill>
                  <a:srgbClr val="CC0000"/>
                </a:solidFill>
                <a:latin typeface="Times" charset="0"/>
              </a:rPr>
              <a:t>-P</a:t>
            </a:r>
            <a:r>
              <a:rPr lang="en-US" sz="1600" b="1" baseline="-25000">
                <a:solidFill>
                  <a:srgbClr val="CC0000"/>
                </a:solidFill>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6FFE949-7020-9540-A869-A1597A3BD8FD}" type="slidenum">
              <a:rPr lang="en-US" sz="1400">
                <a:latin typeface="Times" charset="0"/>
              </a:rPr>
              <a:pPr/>
              <a:t>22</a:t>
            </a:fld>
            <a:endParaRPr lang="en-US" sz="1400">
              <a:latin typeface="Times" charset="0"/>
            </a:endParaRPr>
          </a:p>
        </p:txBody>
      </p:sp>
      <p:sp>
        <p:nvSpPr>
          <p:cNvPr id="57346" name="Rectangle 2"/>
          <p:cNvSpPr>
            <a:spLocks noGrp="1" noChangeArrowheads="1"/>
          </p:cNvSpPr>
          <p:nvPr>
            <p:ph type="title"/>
          </p:nvPr>
        </p:nvSpPr>
        <p:spPr>
          <a:xfrm>
            <a:off x="685800" y="228600"/>
            <a:ext cx="7848600" cy="1752600"/>
          </a:xfrm>
        </p:spPr>
        <p:txBody>
          <a:bodyPr/>
          <a:lstStyle/>
          <a:p>
            <a:r>
              <a:rPr lang="en-US" sz="3600">
                <a:latin typeface="Times New Roman" charset="0"/>
                <a:ea typeface="ＭＳ Ｐゴシック" charset="0"/>
                <a:cs typeface="ＭＳ Ｐゴシック" charset="0"/>
              </a:rPr>
              <a:t>Length of Line per Unit Area, L</a:t>
            </a:r>
            <a:r>
              <a:rPr lang="en-US" sz="3600" baseline="-25000">
                <a:latin typeface="Times New Roman" charset="0"/>
                <a:ea typeface="ＭＳ Ｐゴシック" charset="0"/>
                <a:cs typeface="ＭＳ Ｐゴシック" charset="0"/>
              </a:rPr>
              <a:t>A</a:t>
            </a:r>
            <a:r>
              <a:rPr lang="en-US" sz="3600">
                <a:latin typeface="Times New Roman" charset="0"/>
                <a:ea typeface="ＭＳ Ｐゴシック" charset="0"/>
                <a:cs typeface="ＭＳ Ｐゴシック" charset="0"/>
              </a:rPr>
              <a:t> versus Intersection Points Density, P</a:t>
            </a:r>
            <a:r>
              <a:rPr lang="en-US" sz="3600" baseline="-25000">
                <a:latin typeface="Times New Roman" charset="0"/>
                <a:ea typeface="ＭＳ Ｐゴシック" charset="0"/>
                <a:cs typeface="ＭＳ Ｐゴシック" charset="0"/>
              </a:rPr>
              <a:t>L</a:t>
            </a:r>
            <a:endParaRPr lang="en-US">
              <a:latin typeface="Times New Roman" charset="0"/>
              <a:ea typeface="ＭＳ Ｐゴシック" charset="0"/>
              <a:cs typeface="ＭＳ Ｐゴシック" charset="0"/>
            </a:endParaRPr>
          </a:p>
        </p:txBody>
      </p:sp>
      <p:sp>
        <p:nvSpPr>
          <p:cNvPr id="57347" name="Rectangle 3"/>
          <p:cNvSpPr>
            <a:spLocks noGrp="1" noChangeArrowheads="1"/>
          </p:cNvSpPr>
          <p:nvPr>
            <p:ph type="body" idx="1"/>
          </p:nvPr>
        </p:nvSpPr>
        <p:spPr>
          <a:xfrm>
            <a:off x="838200" y="2209800"/>
            <a:ext cx="5029200" cy="3657600"/>
          </a:xfrm>
        </p:spPr>
        <p:txBody>
          <a:bodyPr/>
          <a:lstStyle/>
          <a:p>
            <a:r>
              <a:rPr lang="en-US" dirty="0">
                <a:ea typeface="ＭＳ Ｐゴシック" charset="0"/>
                <a:cs typeface="ＭＳ Ｐゴシック" charset="0"/>
              </a:rPr>
              <a:t>Set up the problem with a set of </a:t>
            </a:r>
            <a:r>
              <a:rPr lang="en-US" dirty="0">
                <a:solidFill>
                  <a:schemeClr val="accent2"/>
                </a:solidFill>
                <a:ea typeface="ＭＳ Ｐゴシック" charset="0"/>
                <a:cs typeface="ＭＳ Ｐゴシック" charset="0"/>
              </a:rPr>
              <a:t>test lines</a:t>
            </a:r>
            <a:r>
              <a:rPr lang="en-US" dirty="0">
                <a:ea typeface="ＭＳ Ｐゴシック" charset="0"/>
                <a:cs typeface="ＭＳ Ｐゴシック" charset="0"/>
              </a:rPr>
              <a:t> (vertical, arbitrarily) and a </a:t>
            </a:r>
            <a:r>
              <a:rPr lang="en-US" dirty="0">
                <a:solidFill>
                  <a:srgbClr val="CC0000"/>
                </a:solidFill>
                <a:ea typeface="ＭＳ Ｐゴシック" charset="0"/>
                <a:cs typeface="ＭＳ Ｐゴシック" charset="0"/>
              </a:rPr>
              <a:t>line to be sampled</a:t>
            </a:r>
            <a:r>
              <a:rPr lang="en-US" dirty="0">
                <a:ea typeface="ＭＳ Ｐゴシック" charset="0"/>
                <a:cs typeface="ＭＳ Ｐゴシック" charset="0"/>
              </a:rPr>
              <a:t>.  The sample line  can lie at any angle: what will we measure?</a:t>
            </a:r>
          </a:p>
        </p:txBody>
      </p:sp>
      <p:sp>
        <p:nvSpPr>
          <p:cNvPr id="57348" name="Line 5"/>
          <p:cNvSpPr>
            <a:spLocks noChangeShapeType="1"/>
          </p:cNvSpPr>
          <p:nvPr/>
        </p:nvSpPr>
        <p:spPr bwMode="auto">
          <a:xfrm>
            <a:off x="64770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7349" name="Line 6"/>
          <p:cNvSpPr>
            <a:spLocks noChangeShapeType="1"/>
          </p:cNvSpPr>
          <p:nvPr/>
        </p:nvSpPr>
        <p:spPr bwMode="auto">
          <a:xfrm>
            <a:off x="66294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7350" name="Line 7"/>
          <p:cNvSpPr>
            <a:spLocks noChangeShapeType="1"/>
          </p:cNvSpPr>
          <p:nvPr/>
        </p:nvSpPr>
        <p:spPr bwMode="auto">
          <a:xfrm>
            <a:off x="67818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7351" name="Line 8"/>
          <p:cNvSpPr>
            <a:spLocks noChangeShapeType="1"/>
          </p:cNvSpPr>
          <p:nvPr/>
        </p:nvSpPr>
        <p:spPr bwMode="auto">
          <a:xfrm>
            <a:off x="69342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7352" name="Line 9"/>
          <p:cNvSpPr>
            <a:spLocks noChangeShapeType="1"/>
          </p:cNvSpPr>
          <p:nvPr/>
        </p:nvSpPr>
        <p:spPr bwMode="auto">
          <a:xfrm>
            <a:off x="70866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7353" name="Line 10"/>
          <p:cNvSpPr>
            <a:spLocks noChangeShapeType="1"/>
          </p:cNvSpPr>
          <p:nvPr/>
        </p:nvSpPr>
        <p:spPr bwMode="auto">
          <a:xfrm>
            <a:off x="72390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7354" name="Line 11"/>
          <p:cNvSpPr>
            <a:spLocks noChangeShapeType="1"/>
          </p:cNvSpPr>
          <p:nvPr/>
        </p:nvSpPr>
        <p:spPr bwMode="auto">
          <a:xfrm>
            <a:off x="74168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7355" name="Line 12"/>
          <p:cNvSpPr>
            <a:spLocks noChangeShapeType="1"/>
          </p:cNvSpPr>
          <p:nvPr/>
        </p:nvSpPr>
        <p:spPr bwMode="auto">
          <a:xfrm>
            <a:off x="75692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7356" name="Line 13"/>
          <p:cNvSpPr>
            <a:spLocks noChangeShapeType="1"/>
          </p:cNvSpPr>
          <p:nvPr/>
        </p:nvSpPr>
        <p:spPr bwMode="auto">
          <a:xfrm>
            <a:off x="77216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7357" name="Line 14"/>
          <p:cNvSpPr>
            <a:spLocks noChangeShapeType="1"/>
          </p:cNvSpPr>
          <p:nvPr/>
        </p:nvSpPr>
        <p:spPr bwMode="auto">
          <a:xfrm>
            <a:off x="78740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7358" name="Line 15"/>
          <p:cNvSpPr>
            <a:spLocks noChangeShapeType="1"/>
          </p:cNvSpPr>
          <p:nvPr/>
        </p:nvSpPr>
        <p:spPr bwMode="auto">
          <a:xfrm>
            <a:off x="80264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7359" name="Line 16"/>
          <p:cNvSpPr>
            <a:spLocks noChangeShapeType="1"/>
          </p:cNvSpPr>
          <p:nvPr/>
        </p:nvSpPr>
        <p:spPr bwMode="auto">
          <a:xfrm>
            <a:off x="8178800" y="2895600"/>
            <a:ext cx="0" cy="18288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7360" name="Line 17"/>
          <p:cNvSpPr>
            <a:spLocks noChangeShapeType="1"/>
          </p:cNvSpPr>
          <p:nvPr/>
        </p:nvSpPr>
        <p:spPr bwMode="auto">
          <a:xfrm flipV="1">
            <a:off x="7010400" y="3048000"/>
            <a:ext cx="990600" cy="152400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7361" name="Freeform 18"/>
          <p:cNvSpPr>
            <a:spLocks/>
          </p:cNvSpPr>
          <p:nvPr/>
        </p:nvSpPr>
        <p:spPr bwMode="auto">
          <a:xfrm>
            <a:off x="7239000" y="3479800"/>
            <a:ext cx="381000" cy="177800"/>
          </a:xfrm>
          <a:custGeom>
            <a:avLst/>
            <a:gdLst>
              <a:gd name="T0" fmla="*/ 0 w 240"/>
              <a:gd name="T1" fmla="*/ 40322500 h 112"/>
              <a:gd name="T2" fmla="*/ 362902500 w 240"/>
              <a:gd name="T3" fmla="*/ 40322500 h 112"/>
              <a:gd name="T4" fmla="*/ 604837500 w 240"/>
              <a:gd name="T5" fmla="*/ 282257500 h 112"/>
              <a:gd name="T6" fmla="*/ 0 60000 65536"/>
              <a:gd name="T7" fmla="*/ 0 60000 65536"/>
              <a:gd name="T8" fmla="*/ 0 60000 65536"/>
              <a:gd name="T9" fmla="*/ 0 w 240"/>
              <a:gd name="T10" fmla="*/ 0 h 112"/>
              <a:gd name="T11" fmla="*/ 240 w 240"/>
              <a:gd name="T12" fmla="*/ 112 h 112"/>
            </a:gdLst>
            <a:ahLst/>
            <a:cxnLst>
              <a:cxn ang="T6">
                <a:pos x="T0" y="T1"/>
              </a:cxn>
              <a:cxn ang="T7">
                <a:pos x="T2" y="T3"/>
              </a:cxn>
              <a:cxn ang="T8">
                <a:pos x="T4" y="T5"/>
              </a:cxn>
            </a:cxnLst>
            <a:rect l="T9" t="T10" r="T11" b="T12"/>
            <a:pathLst>
              <a:path w="240" h="112">
                <a:moveTo>
                  <a:pt x="0" y="16"/>
                </a:moveTo>
                <a:cubicBezTo>
                  <a:pt x="52" y="8"/>
                  <a:pt x="104" y="0"/>
                  <a:pt x="144" y="16"/>
                </a:cubicBezTo>
                <a:cubicBezTo>
                  <a:pt x="184" y="32"/>
                  <a:pt x="212" y="72"/>
                  <a:pt x="240" y="112"/>
                </a:cubicBezTo>
              </a:path>
            </a:pathLst>
          </a:custGeom>
          <a:noFill/>
          <a:ln w="28575">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sp>
        <p:nvSpPr>
          <p:cNvPr id="57362" name="Text Box 20"/>
          <p:cNvSpPr txBox="1">
            <a:spLocks noChangeArrowheads="1"/>
          </p:cNvSpPr>
          <p:nvPr/>
        </p:nvSpPr>
        <p:spPr bwMode="auto">
          <a:xfrm>
            <a:off x="4572000" y="5334000"/>
            <a:ext cx="343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atin typeface="Times" charset="0"/>
              </a:rPr>
              <a:t>ref:  p38/39 in Underwood</a:t>
            </a:r>
          </a:p>
        </p:txBody>
      </p:sp>
      <p:sp>
        <p:nvSpPr>
          <p:cNvPr id="57363" name="Text Box 21"/>
          <p:cNvSpPr txBox="1">
            <a:spLocks noChangeArrowheads="1"/>
          </p:cNvSpPr>
          <p:nvPr/>
        </p:nvSpPr>
        <p:spPr bwMode="auto">
          <a:xfrm>
            <a:off x="76200" y="5867400"/>
            <a:ext cx="8915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400">
                <a:latin typeface="Times" charset="0"/>
              </a:rPr>
              <a:t>This was first considered by Buffon, </a:t>
            </a:r>
            <a:r>
              <a:rPr lang="en-US" sz="1400" i="1">
                <a:latin typeface="Times" charset="0"/>
              </a:rPr>
              <a:t>Essai d</a:t>
            </a:r>
            <a:r>
              <a:rPr lang="ja-JP" altLang="en-US" sz="1400" i="1">
                <a:latin typeface="Times" charset="0"/>
              </a:rPr>
              <a:t>’</a:t>
            </a:r>
            <a:r>
              <a:rPr lang="en-US" altLang="ja-JP" sz="1400" i="1">
                <a:latin typeface="Times" charset="0"/>
              </a:rPr>
              <a:t>arithmetique morale</a:t>
            </a:r>
            <a:r>
              <a:rPr lang="en-US" altLang="ja-JP" sz="1400">
                <a:latin typeface="Times" charset="0"/>
              </a:rPr>
              <a:t>, Supplément à l</a:t>
            </a:r>
            <a:r>
              <a:rPr lang="ja-JP" altLang="en-US" sz="1400">
                <a:latin typeface="Times" charset="0"/>
              </a:rPr>
              <a:t>’</a:t>
            </a:r>
            <a:r>
              <a:rPr lang="en-US" altLang="ja-JP" sz="1400">
                <a:latin typeface="Times" charset="0"/>
              </a:rPr>
              <a:t>Histoire Naturelle, </a:t>
            </a:r>
            <a:r>
              <a:rPr lang="en-US" altLang="ja-JP" sz="1400" b="1">
                <a:latin typeface="Times" charset="0"/>
              </a:rPr>
              <a:t>4</a:t>
            </a:r>
            <a:r>
              <a:rPr lang="en-US" altLang="ja-JP" sz="1400">
                <a:latin typeface="Times" charset="0"/>
              </a:rPr>
              <a:t>, (1777) and the method has been used to estimate the value of π.  Consequently, this procedure is also known as Buffon</a:t>
            </a:r>
            <a:r>
              <a:rPr lang="ja-JP" altLang="en-US" sz="1400">
                <a:latin typeface="Times" charset="0"/>
              </a:rPr>
              <a:t>’</a:t>
            </a:r>
            <a:r>
              <a:rPr lang="en-US" altLang="ja-JP" sz="1400">
                <a:latin typeface="Times" charset="0"/>
              </a:rPr>
              <a:t>s Needle.</a:t>
            </a:r>
            <a:endParaRPr lang="en-US" sz="1400">
              <a:latin typeface="Times" charset="0"/>
            </a:endParaRPr>
          </a:p>
        </p:txBody>
      </p:sp>
      <p:sp>
        <p:nvSpPr>
          <p:cNvPr id="57364" name="Text Box 22"/>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a:t>
            </a:r>
            <a:r>
              <a:rPr lang="en-US" sz="1600" b="1">
                <a:solidFill>
                  <a:srgbClr val="CC0000"/>
                </a:solidFill>
                <a:latin typeface="Times" charset="0"/>
              </a:rPr>
              <a:t>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27119A5-33B2-DB47-A5FF-4A215D3E8EDF}" type="slidenum">
              <a:rPr lang="en-US" sz="1400">
                <a:latin typeface="Times" charset="0"/>
              </a:rPr>
              <a:pPr/>
              <a:t>23</a:t>
            </a:fld>
            <a:endParaRPr lang="en-US" sz="1400">
              <a:latin typeface="Times" charset="0"/>
            </a:endParaRPr>
          </a:p>
        </p:txBody>
      </p:sp>
      <p:sp>
        <p:nvSpPr>
          <p:cNvPr id="59394" name="Rectangle 2"/>
          <p:cNvSpPr>
            <a:spLocks noGrp="1" noChangeArrowheads="1"/>
          </p:cNvSpPr>
          <p:nvPr>
            <p:ph type="title"/>
          </p:nvPr>
        </p:nvSpPr>
        <p:spPr/>
        <p:txBody>
          <a:bodyPr/>
          <a:lstStyle/>
          <a:p>
            <a:r>
              <a:rPr lang="en-US" dirty="0">
                <a:latin typeface="Times New Roman" charset="0"/>
                <a:ea typeface="ＭＳ Ｐゴシック" charset="0"/>
                <a:cs typeface="ＭＳ Ｐゴシック" charset="0"/>
              </a:rPr>
              <a:t>L</a:t>
            </a:r>
            <a:r>
              <a:rPr lang="en-US" baseline="-25000" dirty="0">
                <a:latin typeface="Times New Roman" charset="0"/>
                <a:ea typeface="ＭＳ Ｐゴシック" charset="0"/>
                <a:cs typeface="ＭＳ Ｐゴシック" charset="0"/>
              </a:rPr>
              <a:t>A </a:t>
            </a:r>
            <a:r>
              <a:rPr lang="en-US" dirty="0">
                <a:latin typeface="Times New Roman" charset="0"/>
                <a:ea typeface="ＭＳ Ｐゴシック" charset="0"/>
                <a:cs typeface="ＭＳ Ｐゴシック" charset="0"/>
              </a:rPr>
              <a:t>= π/2 P</a:t>
            </a:r>
            <a:r>
              <a:rPr lang="en-US" baseline="-25000" dirty="0">
                <a:latin typeface="Times New Roman" charset="0"/>
                <a:ea typeface="ＭＳ Ｐゴシック" charset="0"/>
                <a:cs typeface="ＭＳ Ｐゴシック" charset="0"/>
              </a:rPr>
              <a:t>L</a:t>
            </a:r>
            <a:r>
              <a:rPr lang="en-US" dirty="0">
                <a:latin typeface="Times New Roman" charset="0"/>
                <a:ea typeface="ＭＳ Ｐゴシック" charset="0"/>
                <a:cs typeface="ＭＳ Ｐゴシック" charset="0"/>
              </a:rPr>
              <a:t>, contd.</a:t>
            </a:r>
          </a:p>
        </p:txBody>
      </p:sp>
      <p:sp>
        <p:nvSpPr>
          <p:cNvPr id="59395" name="Rectangle 3"/>
          <p:cNvSpPr>
            <a:spLocks noGrp="1" noChangeArrowheads="1"/>
          </p:cNvSpPr>
          <p:nvPr>
            <p:ph type="body" idx="1"/>
          </p:nvPr>
        </p:nvSpPr>
        <p:spPr>
          <a:xfrm>
            <a:off x="3733800" y="1295400"/>
            <a:ext cx="5181600" cy="2514600"/>
          </a:xfrm>
        </p:spPr>
        <p:txBody>
          <a:bodyPr/>
          <a:lstStyle/>
          <a:p>
            <a:pPr marL="0" indent="0">
              <a:buFontTx/>
              <a:buNone/>
            </a:pPr>
            <a:r>
              <a:rPr lang="en-US" sz="2400" dirty="0">
                <a:ea typeface="ＭＳ Ｐゴシック" charset="0"/>
                <a:cs typeface="ＭＳ Ｐゴシック" charset="0"/>
              </a:rPr>
              <a:t>The number of points of intersection with the test grid depends on the angle between the sample line and the grid. Larger </a:t>
            </a:r>
            <a:r>
              <a:rPr lang="en-US" sz="2400" i="1" dirty="0">
                <a:latin typeface="Symbol" charset="0"/>
                <a:ea typeface="ＭＳ Ｐゴシック" charset="0"/>
                <a:cs typeface="ＭＳ Ｐゴシック" charset="0"/>
                <a:sym typeface="Symbol" charset="0"/>
              </a:rPr>
              <a:t></a:t>
            </a:r>
            <a:r>
              <a:rPr lang="en-US" sz="2400" dirty="0">
                <a:ea typeface="ＭＳ Ｐゴシック" charset="0"/>
                <a:cs typeface="ＭＳ Ｐゴシック" charset="0"/>
              </a:rPr>
              <a:t> value means more intersections. The projected length =</a:t>
            </a:r>
            <a:r>
              <a:rPr lang="en-US" sz="2400" dirty="0">
                <a:latin typeface="Times" charset="0"/>
                <a:ea typeface="ＭＳ Ｐゴシック" charset="0"/>
                <a:cs typeface="ＭＳ Ｐゴシック" charset="0"/>
              </a:rPr>
              <a:t> </a:t>
            </a:r>
            <a:r>
              <a:rPr lang="en-US" sz="2400" i="1" dirty="0">
                <a:latin typeface="Times" charset="0"/>
                <a:ea typeface="ＭＳ Ｐゴシック" charset="0"/>
                <a:cs typeface="ＭＳ Ｐゴシック" charset="0"/>
              </a:rPr>
              <a:t>l</a:t>
            </a:r>
            <a:r>
              <a:rPr lang="en-US" sz="2400" dirty="0">
                <a:latin typeface="Times" charset="0"/>
                <a:ea typeface="ＭＳ Ｐゴシック" charset="0"/>
                <a:cs typeface="ＭＳ Ｐゴシック" charset="0"/>
              </a:rPr>
              <a:t> sin </a:t>
            </a:r>
            <a:r>
              <a:rPr lang="en-US" sz="2400" i="1" dirty="0">
                <a:latin typeface="Symbol" charset="0"/>
                <a:ea typeface="ＭＳ Ｐゴシック" charset="0"/>
                <a:cs typeface="ＭＳ Ｐゴシック" charset="0"/>
              </a:rPr>
              <a:t>q</a:t>
            </a:r>
            <a:r>
              <a:rPr lang="en-US" sz="2400" dirty="0">
                <a:latin typeface="Symbol" charset="0"/>
                <a:ea typeface="ＭＳ Ｐゴシック" charset="0"/>
                <a:cs typeface="ＭＳ Ｐゴシック" charset="0"/>
              </a:rPr>
              <a:t></a:t>
            </a:r>
            <a:r>
              <a:rPr lang="en-US" sz="2400" dirty="0">
                <a:latin typeface="Times" charset="0"/>
                <a:ea typeface="ＭＳ Ｐゴシック" charset="0"/>
                <a:cs typeface="ＭＳ Ｐゴシック" charset="0"/>
              </a:rPr>
              <a:t>= </a:t>
            </a:r>
            <a:r>
              <a:rPr lang="en-US" sz="2400" i="1" dirty="0">
                <a:latin typeface="Times" charset="0"/>
                <a:ea typeface="ＭＳ Ｐゴシック" charset="0"/>
                <a:cs typeface="ＭＳ Ｐゴシック" charset="0"/>
              </a:rPr>
              <a:t>l</a:t>
            </a:r>
            <a:r>
              <a:rPr lang="en-US" sz="2400" dirty="0">
                <a:latin typeface="Times" charset="0"/>
                <a:ea typeface="ＭＳ Ｐゴシック" charset="0"/>
                <a:cs typeface="ＭＳ Ｐゴシック" charset="0"/>
              </a:rPr>
              <a:t> </a:t>
            </a:r>
            <a:r>
              <a:rPr lang="en-US" sz="2400" i="1" dirty="0">
                <a:latin typeface="Times" charset="0"/>
                <a:ea typeface="ＭＳ Ｐゴシック" charset="0"/>
                <a:cs typeface="ＭＳ Ｐゴシック" charset="0"/>
              </a:rPr>
              <a:t>P</a:t>
            </a:r>
            <a:r>
              <a:rPr lang="en-US" sz="2400" i="1" baseline="-25000" dirty="0">
                <a:latin typeface="Times" charset="0"/>
                <a:ea typeface="ＭＳ Ｐゴシック" charset="0"/>
                <a:cs typeface="ＭＳ Ｐゴシック" charset="0"/>
              </a:rPr>
              <a:t>L </a:t>
            </a:r>
            <a:r>
              <a:rPr lang="en-US" sz="2400" i="1" dirty="0">
                <a:latin typeface="Times" charset="0"/>
                <a:ea typeface="ＭＳ Ｐゴシック" charset="0"/>
                <a:cs typeface="ＭＳ Ｐゴシック" charset="0"/>
              </a:rPr>
              <a:t>∆x.</a:t>
            </a:r>
            <a:endParaRPr lang="en-US" sz="2400" dirty="0">
              <a:latin typeface="Times" charset="0"/>
              <a:ea typeface="ＭＳ Ｐゴシック" charset="0"/>
              <a:cs typeface="ＭＳ Ｐゴシック" charset="0"/>
            </a:endParaRPr>
          </a:p>
        </p:txBody>
      </p:sp>
      <p:grpSp>
        <p:nvGrpSpPr>
          <p:cNvPr id="59396" name="Group 4"/>
          <p:cNvGrpSpPr>
            <a:grpSpLocks/>
          </p:cNvGrpSpPr>
          <p:nvPr/>
        </p:nvGrpSpPr>
        <p:grpSpPr bwMode="auto">
          <a:xfrm>
            <a:off x="1066800" y="1752600"/>
            <a:ext cx="1701800" cy="1828800"/>
            <a:chOff x="2544" y="2640"/>
            <a:chExt cx="1072" cy="1152"/>
          </a:xfrm>
        </p:grpSpPr>
        <p:sp>
          <p:nvSpPr>
            <p:cNvPr id="59413" name="Line 5"/>
            <p:cNvSpPr>
              <a:spLocks noChangeShapeType="1"/>
            </p:cNvSpPr>
            <p:nvPr/>
          </p:nvSpPr>
          <p:spPr bwMode="auto">
            <a:xfrm>
              <a:off x="2544" y="2640"/>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14" name="Line 6"/>
            <p:cNvSpPr>
              <a:spLocks noChangeShapeType="1"/>
            </p:cNvSpPr>
            <p:nvPr/>
          </p:nvSpPr>
          <p:spPr bwMode="auto">
            <a:xfrm>
              <a:off x="2640" y="2640"/>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15" name="Line 7"/>
            <p:cNvSpPr>
              <a:spLocks noChangeShapeType="1"/>
            </p:cNvSpPr>
            <p:nvPr/>
          </p:nvSpPr>
          <p:spPr bwMode="auto">
            <a:xfrm>
              <a:off x="2736" y="2640"/>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16" name="Line 8"/>
            <p:cNvSpPr>
              <a:spLocks noChangeShapeType="1"/>
            </p:cNvSpPr>
            <p:nvPr/>
          </p:nvSpPr>
          <p:spPr bwMode="auto">
            <a:xfrm>
              <a:off x="2832" y="2640"/>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17" name="Line 9"/>
            <p:cNvSpPr>
              <a:spLocks noChangeShapeType="1"/>
            </p:cNvSpPr>
            <p:nvPr/>
          </p:nvSpPr>
          <p:spPr bwMode="auto">
            <a:xfrm>
              <a:off x="2928" y="2640"/>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18" name="Line 10"/>
            <p:cNvSpPr>
              <a:spLocks noChangeShapeType="1"/>
            </p:cNvSpPr>
            <p:nvPr/>
          </p:nvSpPr>
          <p:spPr bwMode="auto">
            <a:xfrm>
              <a:off x="3024" y="2640"/>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19" name="Line 11"/>
            <p:cNvSpPr>
              <a:spLocks noChangeShapeType="1"/>
            </p:cNvSpPr>
            <p:nvPr/>
          </p:nvSpPr>
          <p:spPr bwMode="auto">
            <a:xfrm>
              <a:off x="3136" y="2640"/>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20" name="Line 12"/>
            <p:cNvSpPr>
              <a:spLocks noChangeShapeType="1"/>
            </p:cNvSpPr>
            <p:nvPr/>
          </p:nvSpPr>
          <p:spPr bwMode="auto">
            <a:xfrm>
              <a:off x="3232" y="2640"/>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21" name="Line 13"/>
            <p:cNvSpPr>
              <a:spLocks noChangeShapeType="1"/>
            </p:cNvSpPr>
            <p:nvPr/>
          </p:nvSpPr>
          <p:spPr bwMode="auto">
            <a:xfrm>
              <a:off x="3328" y="2640"/>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22" name="Line 14"/>
            <p:cNvSpPr>
              <a:spLocks noChangeShapeType="1"/>
            </p:cNvSpPr>
            <p:nvPr/>
          </p:nvSpPr>
          <p:spPr bwMode="auto">
            <a:xfrm>
              <a:off x="3424" y="2640"/>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23" name="Line 15"/>
            <p:cNvSpPr>
              <a:spLocks noChangeShapeType="1"/>
            </p:cNvSpPr>
            <p:nvPr/>
          </p:nvSpPr>
          <p:spPr bwMode="auto">
            <a:xfrm>
              <a:off x="3520" y="2640"/>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24" name="Line 16"/>
            <p:cNvSpPr>
              <a:spLocks noChangeShapeType="1"/>
            </p:cNvSpPr>
            <p:nvPr/>
          </p:nvSpPr>
          <p:spPr bwMode="auto">
            <a:xfrm>
              <a:off x="3616" y="2640"/>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25" name="Line 17"/>
            <p:cNvSpPr>
              <a:spLocks noChangeShapeType="1"/>
            </p:cNvSpPr>
            <p:nvPr/>
          </p:nvSpPr>
          <p:spPr bwMode="auto">
            <a:xfrm flipV="1">
              <a:off x="2880" y="2736"/>
              <a:ext cx="624" cy="96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26" name="Freeform 18"/>
            <p:cNvSpPr>
              <a:spLocks/>
            </p:cNvSpPr>
            <p:nvPr/>
          </p:nvSpPr>
          <p:spPr bwMode="auto">
            <a:xfrm>
              <a:off x="3024" y="3008"/>
              <a:ext cx="240" cy="112"/>
            </a:xfrm>
            <a:custGeom>
              <a:avLst/>
              <a:gdLst>
                <a:gd name="T0" fmla="*/ 0 w 240"/>
                <a:gd name="T1" fmla="*/ 16 h 112"/>
                <a:gd name="T2" fmla="*/ 144 w 240"/>
                <a:gd name="T3" fmla="*/ 16 h 112"/>
                <a:gd name="T4" fmla="*/ 240 w 240"/>
                <a:gd name="T5" fmla="*/ 112 h 112"/>
                <a:gd name="T6" fmla="*/ 0 60000 65536"/>
                <a:gd name="T7" fmla="*/ 0 60000 65536"/>
                <a:gd name="T8" fmla="*/ 0 60000 65536"/>
                <a:gd name="T9" fmla="*/ 0 w 240"/>
                <a:gd name="T10" fmla="*/ 0 h 112"/>
                <a:gd name="T11" fmla="*/ 240 w 240"/>
                <a:gd name="T12" fmla="*/ 112 h 112"/>
              </a:gdLst>
              <a:ahLst/>
              <a:cxnLst>
                <a:cxn ang="T6">
                  <a:pos x="T0" y="T1"/>
                </a:cxn>
                <a:cxn ang="T7">
                  <a:pos x="T2" y="T3"/>
                </a:cxn>
                <a:cxn ang="T8">
                  <a:pos x="T4" y="T5"/>
                </a:cxn>
              </a:cxnLst>
              <a:rect l="T9" t="T10" r="T11" b="T12"/>
              <a:pathLst>
                <a:path w="240" h="112">
                  <a:moveTo>
                    <a:pt x="0" y="16"/>
                  </a:moveTo>
                  <a:cubicBezTo>
                    <a:pt x="52" y="8"/>
                    <a:pt x="104" y="0"/>
                    <a:pt x="144" y="16"/>
                  </a:cubicBezTo>
                  <a:cubicBezTo>
                    <a:pt x="184" y="32"/>
                    <a:pt x="212" y="72"/>
                    <a:pt x="240" y="112"/>
                  </a:cubicBezTo>
                </a:path>
              </a:pathLst>
            </a:custGeom>
            <a:noFill/>
            <a:ln w="28575">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grpSp>
      <p:sp>
        <p:nvSpPr>
          <p:cNvPr id="59397" name="Line 20"/>
          <p:cNvSpPr>
            <a:spLocks noChangeShapeType="1"/>
          </p:cNvSpPr>
          <p:nvPr/>
        </p:nvSpPr>
        <p:spPr bwMode="auto">
          <a:xfrm>
            <a:off x="1600200" y="3429000"/>
            <a:ext cx="990600" cy="0"/>
          </a:xfrm>
          <a:prstGeom prst="line">
            <a:avLst/>
          </a:prstGeom>
          <a:noFill/>
          <a:ln w="38100">
            <a:solidFill>
              <a:srgbClr val="CC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398" name="Line 21"/>
          <p:cNvSpPr>
            <a:spLocks noChangeShapeType="1"/>
          </p:cNvSpPr>
          <p:nvPr/>
        </p:nvSpPr>
        <p:spPr bwMode="auto">
          <a:xfrm>
            <a:off x="2590800" y="1905000"/>
            <a:ext cx="0" cy="1524000"/>
          </a:xfrm>
          <a:prstGeom prst="line">
            <a:avLst/>
          </a:prstGeom>
          <a:noFill/>
          <a:ln w="38100">
            <a:solidFill>
              <a:srgbClr val="CC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399" name="Text Box 22"/>
          <p:cNvSpPr txBox="1">
            <a:spLocks noChangeArrowheads="1"/>
          </p:cNvSpPr>
          <p:nvPr/>
        </p:nvSpPr>
        <p:spPr bwMode="auto">
          <a:xfrm>
            <a:off x="1585913" y="2392363"/>
            <a:ext cx="3952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200">
                <a:solidFill>
                  <a:srgbClr val="CC0000"/>
                </a:solidFill>
                <a:latin typeface="Symbol" charset="0"/>
              </a:rPr>
              <a:t>q</a:t>
            </a:r>
            <a:endParaRPr lang="en-US">
              <a:latin typeface="Times" charset="0"/>
            </a:endParaRPr>
          </a:p>
        </p:txBody>
      </p:sp>
      <p:sp>
        <p:nvSpPr>
          <p:cNvPr id="59400" name="Text Box 24"/>
          <p:cNvSpPr txBox="1">
            <a:spLocks noChangeArrowheads="1"/>
          </p:cNvSpPr>
          <p:nvPr/>
        </p:nvSpPr>
        <p:spPr bwMode="auto">
          <a:xfrm>
            <a:off x="1660525" y="3421063"/>
            <a:ext cx="9890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solidFill>
                  <a:srgbClr val="CC0000"/>
                </a:solidFill>
                <a:latin typeface="Times" charset="0"/>
              </a:rPr>
              <a:t>l </a:t>
            </a:r>
            <a:r>
              <a:rPr lang="en-US">
                <a:solidFill>
                  <a:srgbClr val="CC0000"/>
                </a:solidFill>
                <a:latin typeface="Times" charset="0"/>
              </a:rPr>
              <a:t>sin</a:t>
            </a:r>
            <a:r>
              <a:rPr lang="en-US">
                <a:latin typeface="Times" charset="0"/>
              </a:rPr>
              <a:t> </a:t>
            </a:r>
            <a:r>
              <a:rPr lang="en-US" sz="3200">
                <a:solidFill>
                  <a:srgbClr val="CC0000"/>
                </a:solidFill>
                <a:latin typeface="Symbol" charset="0"/>
              </a:rPr>
              <a:t>q</a:t>
            </a:r>
          </a:p>
        </p:txBody>
      </p:sp>
      <p:sp>
        <p:nvSpPr>
          <p:cNvPr id="59401" name="Text Box 25"/>
          <p:cNvSpPr txBox="1">
            <a:spLocks noChangeArrowheads="1"/>
          </p:cNvSpPr>
          <p:nvPr/>
        </p:nvSpPr>
        <p:spPr bwMode="auto">
          <a:xfrm>
            <a:off x="2743200" y="2209800"/>
            <a:ext cx="10398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solidFill>
                  <a:srgbClr val="CC0000"/>
                </a:solidFill>
                <a:latin typeface="Times" charset="0"/>
              </a:rPr>
              <a:t>l </a:t>
            </a:r>
            <a:r>
              <a:rPr lang="en-US">
                <a:solidFill>
                  <a:srgbClr val="CC0000"/>
                </a:solidFill>
                <a:latin typeface="Times" charset="0"/>
              </a:rPr>
              <a:t>cos</a:t>
            </a:r>
            <a:r>
              <a:rPr lang="en-US">
                <a:latin typeface="Times" charset="0"/>
              </a:rPr>
              <a:t> </a:t>
            </a:r>
            <a:r>
              <a:rPr lang="en-US" sz="3200">
                <a:solidFill>
                  <a:srgbClr val="CC0000"/>
                </a:solidFill>
                <a:latin typeface="Symbol" charset="0"/>
              </a:rPr>
              <a:t>q</a:t>
            </a:r>
          </a:p>
        </p:txBody>
      </p:sp>
      <p:sp>
        <p:nvSpPr>
          <p:cNvPr id="59402" name="Text Box 26"/>
          <p:cNvSpPr txBox="1">
            <a:spLocks noChangeArrowheads="1"/>
          </p:cNvSpPr>
          <p:nvPr/>
        </p:nvSpPr>
        <p:spPr bwMode="auto">
          <a:xfrm>
            <a:off x="1965325" y="1584325"/>
            <a:ext cx="26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solidFill>
                  <a:srgbClr val="CC0000"/>
                </a:solidFill>
                <a:latin typeface="Times" charset="0"/>
              </a:rPr>
              <a:t>l</a:t>
            </a:r>
          </a:p>
        </p:txBody>
      </p:sp>
      <p:sp>
        <p:nvSpPr>
          <p:cNvPr id="59403" name="Text Box 27"/>
          <p:cNvSpPr txBox="1">
            <a:spLocks noChangeArrowheads="1"/>
          </p:cNvSpPr>
          <p:nvPr/>
        </p:nvSpPr>
        <p:spPr bwMode="auto">
          <a:xfrm>
            <a:off x="533400" y="4038600"/>
            <a:ext cx="3200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dirty="0">
                <a:latin typeface="Calibri"/>
              </a:rPr>
              <a:t>•  Line length in area, </a:t>
            </a:r>
            <a:r>
              <a:rPr lang="en-US" sz="2000" i="1" dirty="0">
                <a:latin typeface="Times" charset="0"/>
              </a:rPr>
              <a:t>L</a:t>
            </a:r>
            <a:r>
              <a:rPr lang="en-US" sz="2000" i="1" baseline="-25000" dirty="0">
                <a:latin typeface="Times" charset="0"/>
              </a:rPr>
              <a:t>A</a:t>
            </a:r>
            <a:r>
              <a:rPr lang="en-US" sz="2000" dirty="0">
                <a:latin typeface="Calibri"/>
              </a:rPr>
              <a:t>; consider an arbitrary area of </a:t>
            </a:r>
            <a:r>
              <a:rPr lang="en-US" sz="2000" i="1" dirty="0">
                <a:latin typeface="Times" charset="0"/>
              </a:rPr>
              <a:t>x</a:t>
            </a:r>
            <a:r>
              <a:rPr lang="en-US" sz="2000" dirty="0">
                <a:latin typeface="Calibri"/>
              </a:rPr>
              <a:t> by </a:t>
            </a:r>
            <a:r>
              <a:rPr lang="en-US" sz="2000" i="1" dirty="0">
                <a:latin typeface="Times" charset="0"/>
              </a:rPr>
              <a:t>x </a:t>
            </a:r>
            <a:r>
              <a:rPr lang="en-US" sz="2000" dirty="0">
                <a:latin typeface="Times" charset="0"/>
              </a:rPr>
              <a:t>:</a:t>
            </a:r>
            <a:endParaRPr lang="en-US" sz="2000" dirty="0">
              <a:latin typeface="Calibri"/>
            </a:endParaRPr>
          </a:p>
        </p:txBody>
      </p:sp>
      <p:sp>
        <p:nvSpPr>
          <p:cNvPr id="59404" name="Line 28"/>
          <p:cNvSpPr>
            <a:spLocks noChangeShapeType="1"/>
          </p:cNvSpPr>
          <p:nvPr/>
        </p:nvSpPr>
        <p:spPr bwMode="auto">
          <a:xfrm flipV="1">
            <a:off x="1219200" y="13716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05" name="Line 29"/>
          <p:cNvSpPr>
            <a:spLocks noChangeShapeType="1"/>
          </p:cNvSpPr>
          <p:nvPr/>
        </p:nvSpPr>
        <p:spPr bwMode="auto">
          <a:xfrm flipV="1">
            <a:off x="1371600" y="13716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06" name="Line 30"/>
          <p:cNvSpPr>
            <a:spLocks noChangeShapeType="1"/>
          </p:cNvSpPr>
          <p:nvPr/>
        </p:nvSpPr>
        <p:spPr bwMode="auto">
          <a:xfrm>
            <a:off x="914400" y="1524000"/>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07" name="Line 31"/>
          <p:cNvSpPr>
            <a:spLocks noChangeShapeType="1"/>
          </p:cNvSpPr>
          <p:nvPr/>
        </p:nvSpPr>
        <p:spPr bwMode="auto">
          <a:xfrm flipH="1">
            <a:off x="1447800" y="1524000"/>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59408" name="Text Box 32"/>
          <p:cNvSpPr txBox="1">
            <a:spLocks noChangeArrowheads="1"/>
          </p:cNvSpPr>
          <p:nvPr/>
        </p:nvSpPr>
        <p:spPr bwMode="auto">
          <a:xfrm>
            <a:off x="685800" y="714375"/>
            <a:ext cx="153648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200" i="1" dirty="0">
                <a:latin typeface="Times" charset="0"/>
              </a:rPr>
              <a:t>∆x, </a:t>
            </a:r>
            <a:r>
              <a:rPr lang="en-US" sz="3200" i="1" dirty="0">
                <a:latin typeface="Calibri"/>
              </a:rPr>
              <a:t>or</a:t>
            </a:r>
            <a:r>
              <a:rPr lang="en-US" sz="3200" i="1" dirty="0">
                <a:latin typeface="Times" charset="0"/>
              </a:rPr>
              <a:t> d</a:t>
            </a:r>
            <a:endParaRPr lang="en-US" dirty="0">
              <a:latin typeface="Times" charset="0"/>
            </a:endParaRPr>
          </a:p>
        </p:txBody>
      </p:sp>
      <p:sp>
        <p:nvSpPr>
          <p:cNvPr id="59409" name="Text Box 3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a:t>
            </a:r>
            <a:r>
              <a:rPr lang="en-US" sz="1600" b="1">
                <a:solidFill>
                  <a:srgbClr val="CC0000"/>
                </a:solidFill>
                <a:latin typeface="Times" charset="0"/>
              </a:rPr>
              <a:t>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pic>
        <p:nvPicPr>
          <p:cNvPr id="59410" name="Picture 38" descr="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038600"/>
            <a:ext cx="30353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1" name="Picture 39" descr="f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200400"/>
            <a:ext cx="154305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2" name="Rectangle 40"/>
          <p:cNvSpPr>
            <a:spLocks noChangeArrowheads="1"/>
          </p:cNvSpPr>
          <p:nvPr/>
        </p:nvSpPr>
        <p:spPr bwMode="auto">
          <a:xfrm>
            <a:off x="304800" y="5178425"/>
            <a:ext cx="8534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dirty="0">
                <a:solidFill>
                  <a:srgbClr val="FF090F"/>
                </a:solidFill>
                <a:latin typeface="Calibri"/>
              </a:rPr>
              <a:t>Therefore to find the relationship between </a:t>
            </a:r>
            <a:r>
              <a:rPr lang="en-US" sz="1800" b="1" i="1" dirty="0">
                <a:solidFill>
                  <a:srgbClr val="FF090F"/>
                </a:solidFill>
                <a:latin typeface="Times" charset="0"/>
              </a:rPr>
              <a:t>P</a:t>
            </a:r>
            <a:r>
              <a:rPr lang="en-US" sz="1800" b="1" i="1" baseline="-25000" dirty="0">
                <a:solidFill>
                  <a:srgbClr val="FF090F"/>
                </a:solidFill>
                <a:latin typeface="Times" charset="0"/>
              </a:rPr>
              <a:t>L</a:t>
            </a:r>
            <a:r>
              <a:rPr lang="en-US" sz="1800" b="1" dirty="0">
                <a:solidFill>
                  <a:srgbClr val="FF090F"/>
                </a:solidFill>
                <a:latin typeface="Calibri"/>
              </a:rPr>
              <a:t> and </a:t>
            </a:r>
            <a:r>
              <a:rPr lang="en-US" sz="1800" b="1" i="1" dirty="0">
                <a:solidFill>
                  <a:srgbClr val="FF090F"/>
                </a:solidFill>
                <a:latin typeface="Times" charset="0"/>
              </a:rPr>
              <a:t>L</a:t>
            </a:r>
            <a:r>
              <a:rPr lang="en-US" sz="1800" b="1" i="1" baseline="-25000" dirty="0">
                <a:solidFill>
                  <a:srgbClr val="FF090F"/>
                </a:solidFill>
                <a:latin typeface="Times" charset="0"/>
              </a:rPr>
              <a:t>A</a:t>
            </a:r>
            <a:r>
              <a:rPr lang="en-US" sz="1800" b="1" dirty="0">
                <a:solidFill>
                  <a:srgbClr val="FF090F"/>
                </a:solidFill>
                <a:latin typeface="Calibri"/>
              </a:rPr>
              <a:t> for the general case where we do not know ∆x, we must average over all values of the angle </a:t>
            </a:r>
            <a:r>
              <a:rPr lang="en-US" i="1" dirty="0">
                <a:solidFill>
                  <a:srgbClr val="FF090F"/>
                </a:solidFill>
                <a:latin typeface="Symbol" charset="0"/>
                <a:sym typeface="Symbol" charset="0"/>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F6181C5-7C3A-2645-A17C-4ECE50AC7B03}" type="slidenum">
              <a:rPr lang="en-US" sz="1400">
                <a:latin typeface="Times" charset="0"/>
              </a:rPr>
              <a:pPr/>
              <a:t>24</a:t>
            </a:fld>
            <a:endParaRPr lang="en-US" sz="1400">
              <a:latin typeface="Times" charset="0"/>
            </a:endParaRPr>
          </a:p>
        </p:txBody>
      </p:sp>
      <p:sp>
        <p:nvSpPr>
          <p:cNvPr id="6144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L</a:t>
            </a:r>
            <a:r>
              <a:rPr lang="en-US" baseline="-25000">
                <a:latin typeface="Times New Roman" charset="0"/>
                <a:ea typeface="ＭＳ Ｐゴシック" charset="0"/>
                <a:cs typeface="ＭＳ Ｐゴシック" charset="0"/>
              </a:rPr>
              <a:t>A </a:t>
            </a:r>
            <a:r>
              <a:rPr lang="en-US">
                <a:latin typeface="Times New Roman" charset="0"/>
                <a:ea typeface="ＭＳ Ｐゴシック" charset="0"/>
                <a:cs typeface="ＭＳ Ｐゴシック" charset="0"/>
              </a:rPr>
              <a:t>= π/2 P</a:t>
            </a:r>
            <a:r>
              <a:rPr lang="en-US" baseline="-25000">
                <a:latin typeface="Times New Roman" charset="0"/>
                <a:ea typeface="ＭＳ Ｐゴシック" charset="0"/>
                <a:cs typeface="ＭＳ Ｐゴシック" charset="0"/>
              </a:rPr>
              <a:t>L</a:t>
            </a:r>
            <a:r>
              <a:rPr lang="en-US">
                <a:latin typeface="Times New Roman" charset="0"/>
                <a:ea typeface="ＭＳ Ｐゴシック" charset="0"/>
                <a:cs typeface="ＭＳ Ｐゴシック" charset="0"/>
              </a:rPr>
              <a:t>, contd.</a:t>
            </a:r>
          </a:p>
        </p:txBody>
      </p:sp>
      <p:sp>
        <p:nvSpPr>
          <p:cNvPr id="61443" name="Rectangle 3"/>
          <p:cNvSpPr>
            <a:spLocks noGrp="1" noChangeArrowheads="1"/>
          </p:cNvSpPr>
          <p:nvPr>
            <p:ph type="body" idx="1"/>
          </p:nvPr>
        </p:nvSpPr>
        <p:spPr>
          <a:xfrm>
            <a:off x="685800" y="1371600"/>
            <a:ext cx="7772400" cy="838200"/>
          </a:xfrm>
        </p:spPr>
        <p:txBody>
          <a:bodyPr/>
          <a:lstStyle/>
          <a:p>
            <a:pPr>
              <a:lnSpc>
                <a:spcPct val="90000"/>
              </a:lnSpc>
            </a:pPr>
            <a:r>
              <a:rPr lang="en-US" sz="2800" dirty="0">
                <a:ea typeface="ＭＳ Ｐゴシック" charset="0"/>
                <a:cs typeface="ＭＳ Ｐゴシック" charset="0"/>
              </a:rPr>
              <a:t>Probability of intersection with test line given by average over all values of </a:t>
            </a:r>
            <a:r>
              <a:rPr lang="en-US" sz="3600" i="1" dirty="0">
                <a:solidFill>
                  <a:srgbClr val="CC0000"/>
                </a:solidFill>
                <a:latin typeface="Symbol" charset="0"/>
                <a:ea typeface="ＭＳ Ｐゴシック" charset="0"/>
                <a:cs typeface="ＭＳ Ｐゴシック" charset="0"/>
              </a:rPr>
              <a:t>q</a:t>
            </a:r>
            <a:r>
              <a:rPr lang="en-US" sz="2800" dirty="0">
                <a:ea typeface="ＭＳ Ｐゴシック" charset="0"/>
                <a:cs typeface="ＭＳ Ｐゴシック" charset="0"/>
              </a:rPr>
              <a:t>:</a:t>
            </a:r>
          </a:p>
        </p:txBody>
      </p:sp>
      <p:graphicFrame>
        <p:nvGraphicFramePr>
          <p:cNvPr id="61444" name="Object 2"/>
          <p:cNvGraphicFramePr>
            <a:graphicFrameLocks noChangeAspect="1"/>
          </p:cNvGraphicFramePr>
          <p:nvPr/>
        </p:nvGraphicFramePr>
        <p:xfrm>
          <a:off x="698500" y="2698750"/>
          <a:ext cx="5861050" cy="1616075"/>
        </p:xfrm>
        <a:graphic>
          <a:graphicData uri="http://schemas.openxmlformats.org/presentationml/2006/ole">
            <mc:AlternateContent xmlns:mc="http://schemas.openxmlformats.org/markup-compatibility/2006">
              <mc:Choice xmlns:v="urn:schemas-microsoft-com:vml" Requires="v">
                <p:oleObj spid="_x0000_s61475" name="Equation" r:id="rId4" imgW="2120900" imgH="584200" progId="Equation.3">
                  <p:embed/>
                </p:oleObj>
              </mc:Choice>
              <mc:Fallback>
                <p:oleObj name="Equation" r:id="rId4" imgW="2120900" imgH="584200" progId="Equation.3">
                  <p:embed/>
                  <p:pic>
                    <p:nvPicPr>
                      <p:cNvPr id="0"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0" y="2698750"/>
                        <a:ext cx="5861050" cy="16160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445" name="Line 5"/>
          <p:cNvSpPr>
            <a:spLocks noChangeShapeType="1"/>
          </p:cNvSpPr>
          <p:nvPr/>
        </p:nvSpPr>
        <p:spPr bwMode="auto">
          <a:xfrm flipV="1">
            <a:off x="7543800" y="3429000"/>
            <a:ext cx="0" cy="2438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61446" name="AutoShape 6"/>
          <p:cNvSpPr>
            <a:spLocks noChangeArrowheads="1"/>
          </p:cNvSpPr>
          <p:nvPr/>
        </p:nvSpPr>
        <p:spPr bwMode="auto">
          <a:xfrm rot="5389585">
            <a:off x="6305550" y="3600450"/>
            <a:ext cx="2476500" cy="2133600"/>
          </a:xfrm>
          <a:custGeom>
            <a:avLst/>
            <a:gdLst>
              <a:gd name="T0" fmla="*/ 2147483647 w 21600"/>
              <a:gd name="T1" fmla="*/ 0 h 21600"/>
              <a:gd name="T2" fmla="*/ 248681990 w 21600"/>
              <a:gd name="T3" fmla="*/ 2147483647 h 21600"/>
              <a:gd name="T4" fmla="*/ 2147483647 w 21600"/>
              <a:gd name="T5" fmla="*/ 320938581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332" y="10800"/>
                </a:moveTo>
                <a:cubicBezTo>
                  <a:pt x="332" y="10800"/>
                  <a:pt x="333" y="10800"/>
                  <a:pt x="333" y="10800"/>
                </a:cubicBezTo>
                <a:cubicBezTo>
                  <a:pt x="333" y="5019"/>
                  <a:pt x="5019" y="333"/>
                  <a:pt x="10800" y="333"/>
                </a:cubicBezTo>
                <a:cubicBezTo>
                  <a:pt x="16580" y="333"/>
                  <a:pt x="21267" y="5019"/>
                  <a:pt x="21267" y="10800"/>
                </a:cubicBezTo>
                <a:cubicBezTo>
                  <a:pt x="21266" y="10800"/>
                  <a:pt x="21266" y="10800"/>
                  <a:pt x="21266" y="10800"/>
                </a:cubicBezTo>
                <a:lnTo>
                  <a:pt x="21599" y="10800"/>
                </a:lnTo>
                <a:cubicBezTo>
                  <a:pt x="21599" y="10800"/>
                  <a:pt x="21600" y="10800"/>
                  <a:pt x="21600" y="10800"/>
                </a:cubicBezTo>
                <a:cubicBezTo>
                  <a:pt x="21600" y="4835"/>
                  <a:pt x="16764" y="0"/>
                  <a:pt x="10800" y="0"/>
                </a:cubicBezTo>
                <a:cubicBezTo>
                  <a:pt x="4835" y="0"/>
                  <a:pt x="0" y="4835"/>
                  <a:pt x="0" y="10800"/>
                </a:cubicBezTo>
                <a:cubicBezTo>
                  <a:pt x="-1" y="10800"/>
                  <a:pt x="-1" y="10800"/>
                  <a:pt x="-1" y="10800"/>
                </a:cubicBezTo>
                <a:lnTo>
                  <a:pt x="332" y="10800"/>
                </a:lnTo>
                <a:close/>
              </a:path>
            </a:pathLst>
          </a:custGeom>
          <a:solidFill>
            <a:schemeClr val="accent1"/>
          </a:solidFill>
          <a:ln w="9525">
            <a:solidFill>
              <a:schemeClr val="tx1"/>
            </a:solidFill>
            <a:miter lim="800000"/>
            <a:headEnd/>
            <a:tailEnd/>
          </a:ln>
        </p:spPr>
        <p:txBody>
          <a:bodyPr wrap="none" anchor="ctr"/>
          <a:lstStyle/>
          <a:p>
            <a:endParaRPr lang="en-US" dirty="0">
              <a:latin typeface="Calibri"/>
            </a:endParaRPr>
          </a:p>
        </p:txBody>
      </p:sp>
      <p:sp>
        <p:nvSpPr>
          <p:cNvPr id="61447" name="Line 7"/>
          <p:cNvSpPr>
            <a:spLocks noChangeShapeType="1"/>
          </p:cNvSpPr>
          <p:nvPr/>
        </p:nvSpPr>
        <p:spPr bwMode="auto">
          <a:xfrm flipV="1">
            <a:off x="7543800" y="3581400"/>
            <a:ext cx="3048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61448" name="Line 8"/>
          <p:cNvSpPr>
            <a:spLocks noChangeShapeType="1"/>
          </p:cNvSpPr>
          <p:nvPr/>
        </p:nvSpPr>
        <p:spPr bwMode="auto">
          <a:xfrm flipV="1">
            <a:off x="7543800" y="3733800"/>
            <a:ext cx="6858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61449" name="Line 9"/>
          <p:cNvSpPr>
            <a:spLocks noChangeShapeType="1"/>
          </p:cNvSpPr>
          <p:nvPr/>
        </p:nvSpPr>
        <p:spPr bwMode="auto">
          <a:xfrm flipV="1">
            <a:off x="7543800" y="4114800"/>
            <a:ext cx="914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61450" name="Line 10"/>
          <p:cNvSpPr>
            <a:spLocks noChangeShapeType="1"/>
          </p:cNvSpPr>
          <p:nvPr/>
        </p:nvSpPr>
        <p:spPr bwMode="auto">
          <a:xfrm flipV="1">
            <a:off x="7543800" y="4419600"/>
            <a:ext cx="990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61451" name="Line 11"/>
          <p:cNvSpPr>
            <a:spLocks noChangeShapeType="1"/>
          </p:cNvSpPr>
          <p:nvPr/>
        </p:nvSpPr>
        <p:spPr bwMode="auto">
          <a:xfrm>
            <a:off x="7543800" y="4648200"/>
            <a:ext cx="990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61452" name="Line 12"/>
          <p:cNvSpPr>
            <a:spLocks noChangeShapeType="1"/>
          </p:cNvSpPr>
          <p:nvPr/>
        </p:nvSpPr>
        <p:spPr bwMode="auto">
          <a:xfrm>
            <a:off x="7543800" y="4648200"/>
            <a:ext cx="914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61453" name="Line 13"/>
          <p:cNvSpPr>
            <a:spLocks noChangeShapeType="1"/>
          </p:cNvSpPr>
          <p:nvPr/>
        </p:nvSpPr>
        <p:spPr bwMode="auto">
          <a:xfrm>
            <a:off x="7543800" y="4648200"/>
            <a:ext cx="6096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61454" name="Freeform 14"/>
          <p:cNvSpPr>
            <a:spLocks/>
          </p:cNvSpPr>
          <p:nvPr/>
        </p:nvSpPr>
        <p:spPr bwMode="auto">
          <a:xfrm>
            <a:off x="7543800" y="3048000"/>
            <a:ext cx="1066800" cy="609600"/>
          </a:xfrm>
          <a:custGeom>
            <a:avLst/>
            <a:gdLst>
              <a:gd name="T0" fmla="*/ 0 w 672"/>
              <a:gd name="T1" fmla="*/ 0 h 384"/>
              <a:gd name="T2" fmla="*/ 967740000 w 672"/>
              <a:gd name="T3" fmla="*/ 241935000 h 384"/>
              <a:gd name="T4" fmla="*/ 1693545000 w 672"/>
              <a:gd name="T5" fmla="*/ 967740000 h 384"/>
              <a:gd name="T6" fmla="*/ 0 60000 65536"/>
              <a:gd name="T7" fmla="*/ 0 60000 65536"/>
              <a:gd name="T8" fmla="*/ 0 60000 65536"/>
              <a:gd name="T9" fmla="*/ 0 w 672"/>
              <a:gd name="T10" fmla="*/ 0 h 384"/>
              <a:gd name="T11" fmla="*/ 672 w 672"/>
              <a:gd name="T12" fmla="*/ 384 h 384"/>
            </a:gdLst>
            <a:ahLst/>
            <a:cxnLst>
              <a:cxn ang="T6">
                <a:pos x="T0" y="T1"/>
              </a:cxn>
              <a:cxn ang="T7">
                <a:pos x="T2" y="T3"/>
              </a:cxn>
              <a:cxn ang="T8">
                <a:pos x="T4" y="T5"/>
              </a:cxn>
            </a:cxnLst>
            <a:rect l="T9" t="T10" r="T11" b="T12"/>
            <a:pathLst>
              <a:path w="672" h="384">
                <a:moveTo>
                  <a:pt x="0" y="0"/>
                </a:moveTo>
                <a:cubicBezTo>
                  <a:pt x="136" y="16"/>
                  <a:pt x="272" y="32"/>
                  <a:pt x="384" y="96"/>
                </a:cubicBezTo>
                <a:cubicBezTo>
                  <a:pt x="495" y="159"/>
                  <a:pt x="583" y="271"/>
                  <a:pt x="672" y="384"/>
                </a:cubicBezTo>
              </a:path>
            </a:pathLst>
          </a:custGeom>
          <a:noFill/>
          <a:ln w="1905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sp>
        <p:nvSpPr>
          <p:cNvPr id="61455" name="Text Box 15"/>
          <p:cNvSpPr txBox="1">
            <a:spLocks noChangeArrowheads="1"/>
          </p:cNvSpPr>
          <p:nvPr/>
        </p:nvSpPr>
        <p:spPr bwMode="auto">
          <a:xfrm>
            <a:off x="8161338" y="2651125"/>
            <a:ext cx="449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4000">
                <a:solidFill>
                  <a:srgbClr val="CC0000"/>
                </a:solidFill>
                <a:latin typeface="Symbol" charset="0"/>
              </a:rPr>
              <a:t>q</a:t>
            </a:r>
          </a:p>
        </p:txBody>
      </p:sp>
      <p:sp>
        <p:nvSpPr>
          <p:cNvPr id="61456" name="Text Box 16"/>
          <p:cNvSpPr txBox="1">
            <a:spLocks noChangeArrowheads="1"/>
          </p:cNvSpPr>
          <p:nvPr/>
        </p:nvSpPr>
        <p:spPr bwMode="auto">
          <a:xfrm>
            <a:off x="685800" y="4524375"/>
            <a:ext cx="71786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dirty="0">
                <a:latin typeface="Calibri"/>
              </a:rPr>
              <a:t>•  Density of intersection points, </a:t>
            </a:r>
            <a:r>
              <a:rPr lang="en-US" i="1" dirty="0">
                <a:latin typeface="Times New Roman" charset="0"/>
              </a:rPr>
              <a:t>P</a:t>
            </a:r>
            <a:r>
              <a:rPr lang="en-US" i="1" baseline="-25000" dirty="0">
                <a:latin typeface="Times New Roman" charset="0"/>
              </a:rPr>
              <a:t>L</a:t>
            </a:r>
            <a:r>
              <a:rPr lang="en-US" dirty="0">
                <a:latin typeface="Calibri"/>
              </a:rPr>
              <a:t>,</a:t>
            </a:r>
            <a:br>
              <a:rPr lang="en-US" dirty="0">
                <a:latin typeface="Calibri"/>
              </a:rPr>
            </a:br>
            <a:r>
              <a:rPr lang="en-US" dirty="0">
                <a:latin typeface="Calibri"/>
              </a:rPr>
              <a:t>to Line Density per unit area, </a:t>
            </a:r>
            <a:r>
              <a:rPr lang="en-US" i="1" dirty="0">
                <a:latin typeface="Times New Roman" charset="0"/>
              </a:rPr>
              <a:t>L</a:t>
            </a:r>
            <a:r>
              <a:rPr lang="en-US" i="1" baseline="-25000" dirty="0">
                <a:latin typeface="Times New Roman" charset="0"/>
              </a:rPr>
              <a:t>A</a:t>
            </a:r>
            <a:r>
              <a:rPr lang="en-US" dirty="0">
                <a:latin typeface="Calibri"/>
              </a:rPr>
              <a:t>, is </a:t>
            </a:r>
            <a:br>
              <a:rPr lang="en-US" dirty="0">
                <a:latin typeface="Calibri"/>
              </a:rPr>
            </a:br>
            <a:r>
              <a:rPr lang="en-US" dirty="0">
                <a:latin typeface="Calibri"/>
              </a:rPr>
              <a:t>given by this probability.  Note that a simple experiment estimates </a:t>
            </a:r>
            <a:r>
              <a:rPr lang="en-US" dirty="0">
                <a:latin typeface="Times New Roman" charset="0"/>
              </a:rPr>
              <a:t>π</a:t>
            </a:r>
            <a:r>
              <a:rPr lang="en-US" dirty="0">
                <a:latin typeface="Calibri"/>
              </a:rPr>
              <a:t> (but beware of errors!).</a:t>
            </a:r>
          </a:p>
        </p:txBody>
      </p:sp>
      <p:sp>
        <p:nvSpPr>
          <p:cNvPr id="61457" name="Text Box 17"/>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a:t>
            </a:r>
            <a:r>
              <a:rPr lang="en-US" sz="1600" b="1">
                <a:solidFill>
                  <a:srgbClr val="CC0000"/>
                </a:solidFill>
                <a:latin typeface="Times" charset="0"/>
              </a:rPr>
              <a:t>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7D90591-B93A-4840-BD62-19DCCD50CCB3}" type="slidenum">
              <a:rPr lang="en-US" sz="1400">
                <a:latin typeface="Times" charset="0"/>
              </a:rPr>
              <a:pPr/>
              <a:t>25</a:t>
            </a:fld>
            <a:endParaRPr lang="en-US" sz="1400">
              <a:latin typeface="Times" charset="0"/>
            </a:endParaRPr>
          </a:p>
        </p:txBody>
      </p:sp>
      <p:sp>
        <p:nvSpPr>
          <p:cNvPr id="6349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Buffon</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Needle Experiment</a:t>
            </a:r>
            <a:endParaRPr lang="en-US">
              <a:latin typeface="Times New Roman" charset="0"/>
              <a:ea typeface="ＭＳ Ｐゴシック" charset="0"/>
              <a:cs typeface="ＭＳ Ｐゴシック" charset="0"/>
            </a:endParaRPr>
          </a:p>
        </p:txBody>
      </p:sp>
      <p:sp>
        <p:nvSpPr>
          <p:cNvPr id="63491" name="Rectangle 3"/>
          <p:cNvSpPr>
            <a:spLocks noGrp="1" noChangeArrowheads="1"/>
          </p:cNvSpPr>
          <p:nvPr>
            <p:ph type="body" idx="1"/>
          </p:nvPr>
        </p:nvSpPr>
        <p:spPr>
          <a:xfrm>
            <a:off x="685800" y="1143000"/>
            <a:ext cx="7772400" cy="3124200"/>
          </a:xfrm>
        </p:spPr>
        <p:txBody>
          <a:bodyPr/>
          <a:lstStyle/>
          <a:p>
            <a:r>
              <a:rPr lang="en-US" sz="2000" dirty="0">
                <a:ea typeface="ＭＳ Ｐゴシック" charset="0"/>
                <a:cs typeface="ＭＳ Ｐゴシック" charset="0"/>
              </a:rPr>
              <a:t>In fact, to perform an actual experiment by dropping a needle onto paper requires care.  One must always perform a very large number of trials in order to obtain an accurate value.  The best approach is to use ruled paper with parallel lines at a spacing, </a:t>
            </a:r>
            <a:r>
              <a:rPr lang="en-US" sz="2000" i="1" dirty="0">
                <a:latin typeface="Times" charset="0"/>
                <a:ea typeface="ＭＳ Ｐゴシック" charset="0"/>
                <a:cs typeface="ＭＳ Ｐゴシック" charset="0"/>
              </a:rPr>
              <a:t>d</a:t>
            </a:r>
            <a:r>
              <a:rPr lang="en-US" sz="2000" dirty="0">
                <a:ea typeface="ＭＳ Ｐゴシック" charset="0"/>
                <a:cs typeface="ＭＳ Ｐゴシック" charset="0"/>
              </a:rPr>
              <a:t>, and a needle of length, </a:t>
            </a:r>
            <a:r>
              <a:rPr lang="en-US" sz="2000" i="1" dirty="0">
                <a:latin typeface="Times" charset="0"/>
                <a:ea typeface="ＭＳ Ｐゴシック" charset="0"/>
                <a:cs typeface="ＭＳ Ｐゴシック" charset="0"/>
              </a:rPr>
              <a:t>l</a:t>
            </a:r>
            <a:r>
              <a:rPr lang="en-US" sz="2000" dirty="0">
                <a:ea typeface="ＭＳ Ｐゴシック" charset="0"/>
                <a:cs typeface="ＭＳ Ｐゴシック" charset="0"/>
              </a:rPr>
              <a:t>, less than (or equal to) the line spacing, </a:t>
            </a:r>
            <a:r>
              <a:rPr lang="en-US" sz="2000" i="1" dirty="0">
                <a:latin typeface="Times" charset="0"/>
                <a:ea typeface="ＭＳ Ｐゴシック" charset="0"/>
                <a:cs typeface="ＭＳ Ｐゴシック" charset="0"/>
              </a:rPr>
              <a:t>l </a:t>
            </a:r>
            <a:r>
              <a:rPr lang="en-US" sz="2000" i="1" dirty="0">
                <a:ea typeface="ＭＳ Ｐゴシック" charset="0"/>
                <a:cs typeface="ＭＳ Ｐゴシック" charset="0"/>
              </a:rPr>
              <a:t>≤ </a:t>
            </a:r>
            <a:r>
              <a:rPr lang="en-US" sz="2000" i="1" dirty="0">
                <a:latin typeface="Times" charset="0"/>
                <a:ea typeface="ＭＳ Ｐゴシック" charset="0"/>
                <a:cs typeface="ＭＳ Ｐゴシック" charset="0"/>
              </a:rPr>
              <a:t>d</a:t>
            </a:r>
            <a:r>
              <a:rPr lang="en-US" sz="2000" dirty="0">
                <a:ea typeface="ＭＳ Ｐゴシック" charset="0"/>
                <a:cs typeface="ＭＳ Ｐゴシック" charset="0"/>
              </a:rPr>
              <a:t>.  Then one may use the following formula. (A more complicated formula is needed for long needles.) The total number of dropped needles is </a:t>
            </a:r>
            <a:r>
              <a:rPr lang="en-US" sz="2000" i="1" dirty="0">
                <a:latin typeface="Times" charset="0"/>
                <a:ea typeface="ＭＳ Ｐゴシック" charset="0"/>
                <a:cs typeface="ＭＳ Ｐゴシック" charset="0"/>
              </a:rPr>
              <a:t>N</a:t>
            </a:r>
            <a:r>
              <a:rPr lang="en-US" sz="2000" dirty="0">
                <a:ea typeface="ＭＳ Ｐゴシック" charset="0"/>
                <a:cs typeface="ＭＳ Ｐゴシック" charset="0"/>
              </a:rPr>
              <a:t> and the number that cross (intersect with) a line is </a:t>
            </a:r>
            <a:r>
              <a:rPr lang="en-US" sz="2000" i="1" dirty="0">
                <a:latin typeface="Times" charset="0"/>
                <a:ea typeface="ＭＳ Ｐゴシック" charset="0"/>
                <a:cs typeface="ＭＳ Ｐゴシック" charset="0"/>
              </a:rPr>
              <a:t>n</a:t>
            </a:r>
            <a:r>
              <a:rPr lang="en-US" sz="2000" dirty="0">
                <a:ea typeface="ＭＳ Ｐゴシック" charset="0"/>
                <a:cs typeface="ＭＳ Ｐゴシック" charset="0"/>
              </a:rPr>
              <a:t>.</a:t>
            </a:r>
          </a:p>
        </p:txBody>
      </p:sp>
      <p:graphicFrame>
        <p:nvGraphicFramePr>
          <p:cNvPr id="63492" name="Object 2"/>
          <p:cNvGraphicFramePr>
            <a:graphicFrameLocks noChangeAspect="1"/>
          </p:cNvGraphicFramePr>
          <p:nvPr/>
        </p:nvGraphicFramePr>
        <p:xfrm>
          <a:off x="3463925" y="4343400"/>
          <a:ext cx="2174875" cy="1089025"/>
        </p:xfrm>
        <a:graphic>
          <a:graphicData uri="http://schemas.openxmlformats.org/presentationml/2006/ole">
            <mc:AlternateContent xmlns:mc="http://schemas.openxmlformats.org/markup-compatibility/2006">
              <mc:Choice xmlns:v="urn:schemas-microsoft-com:vml" Requires="v">
                <p:oleObj spid="_x0000_s63512" name="Equation" r:id="rId4" imgW="787400" imgH="393700" progId="Equation.3">
                  <p:embed/>
                </p:oleObj>
              </mc:Choice>
              <mc:Fallback>
                <p:oleObj name="Equation" r:id="rId4" imgW="787400" imgH="393700" progId="Equation.3">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3925" y="4343400"/>
                        <a:ext cx="2174875" cy="10890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3493"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a:t>
            </a:r>
            <a:r>
              <a:rPr lang="en-US" sz="1600" b="1">
                <a:solidFill>
                  <a:srgbClr val="CC0000"/>
                </a:solidFill>
                <a:latin typeface="Times" charset="0"/>
              </a:rPr>
              <a:t>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
        <p:nvSpPr>
          <p:cNvPr id="63494" name="Text Box 6"/>
          <p:cNvSpPr txBox="1">
            <a:spLocks noChangeArrowheads="1"/>
          </p:cNvSpPr>
          <p:nvPr/>
        </p:nvSpPr>
        <p:spPr bwMode="auto">
          <a:xfrm>
            <a:off x="365125" y="5819775"/>
            <a:ext cx="55229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latin typeface="Times" charset="0"/>
              </a:rPr>
              <a:t>See:   </a:t>
            </a:r>
            <a:r>
              <a:rPr lang="en-US" sz="1600">
                <a:latin typeface="Times" charset="0"/>
                <a:hlinkClick r:id="rId6"/>
              </a:rPr>
              <a:t>http://www.ms.uky.edu/~mai/java/stat/buff.html</a:t>
            </a:r>
            <a:endParaRPr lang="en-US" sz="1600">
              <a:latin typeface="Times" charset="0"/>
            </a:endParaRPr>
          </a:p>
          <a:p>
            <a:r>
              <a:rPr lang="en-US" sz="1600">
                <a:latin typeface="Times" charset="0"/>
              </a:rPr>
              <a:t>Also http://mathworld.wolfram.com/BuffonsNeedleProblem.html</a:t>
            </a:r>
            <a:endParaRPr lang="en-US" sz="1800">
              <a:latin typeface="Times"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8B1775A-BF0B-F141-98AA-4738CE4543DB}" type="slidenum">
              <a:rPr lang="en-US" sz="1400">
                <a:latin typeface="Times" charset="0"/>
              </a:rPr>
              <a:pPr/>
              <a:t>26</a:t>
            </a:fld>
            <a:endParaRPr lang="en-US" sz="1400">
              <a:latin typeface="Times" charset="0"/>
            </a:endParaRPr>
          </a:p>
        </p:txBody>
      </p:sp>
      <p:sp>
        <p:nvSpPr>
          <p:cNvPr id="65538"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a:t>
            </a:r>
            <a:r>
              <a:rPr lang="en-US" baseline="-25000">
                <a:latin typeface="Times New Roman" charset="0"/>
                <a:ea typeface="ＭＳ Ｐゴシック" charset="0"/>
                <a:cs typeface="ＭＳ Ｐゴシック" charset="0"/>
              </a:rPr>
              <a:t>V</a:t>
            </a:r>
            <a:r>
              <a:rPr lang="en-US">
                <a:latin typeface="Times New Roman" charset="0"/>
                <a:ea typeface="ＭＳ Ｐゴシック" charset="0"/>
                <a:cs typeface="ＭＳ Ｐゴシック" charset="0"/>
              </a:rPr>
              <a:t> = (4/π)L</a:t>
            </a:r>
            <a:r>
              <a:rPr lang="en-US" baseline="-25000">
                <a:latin typeface="Times New Roman" charset="0"/>
                <a:ea typeface="ＭＳ Ｐゴシック" charset="0"/>
                <a:cs typeface="ＭＳ Ｐゴシック" charset="0"/>
              </a:rPr>
              <a:t>A</a:t>
            </a:r>
            <a:endParaRPr lang="en-US">
              <a:latin typeface="Times New Roman" charset="0"/>
              <a:ea typeface="ＭＳ Ｐゴシック" charset="0"/>
              <a:cs typeface="ＭＳ Ｐゴシック" charset="0"/>
            </a:endParaRPr>
          </a:p>
        </p:txBody>
      </p:sp>
      <p:sp>
        <p:nvSpPr>
          <p:cNvPr id="65539" name="Rectangle 3"/>
          <p:cNvSpPr>
            <a:spLocks noGrp="1" noChangeArrowheads="1"/>
          </p:cNvSpPr>
          <p:nvPr>
            <p:ph type="body" idx="1"/>
          </p:nvPr>
        </p:nvSpPr>
        <p:spPr>
          <a:xfrm>
            <a:off x="685800" y="1371600"/>
            <a:ext cx="7772400" cy="4114800"/>
          </a:xfrm>
        </p:spPr>
        <p:txBody>
          <a:bodyPr/>
          <a:lstStyle/>
          <a:p>
            <a:r>
              <a:rPr lang="en-US" sz="2400" dirty="0">
                <a:ea typeface="ＭＳ Ｐゴシック" charset="0"/>
                <a:cs typeface="ＭＳ Ｐゴシック" charset="0"/>
              </a:rPr>
              <a:t>If we can measure the line length per unit area directly, then there is an equivalent relationship to the surface area per unit volume.</a:t>
            </a:r>
          </a:p>
          <a:p>
            <a:r>
              <a:rPr lang="en-US" sz="2400" dirty="0">
                <a:ea typeface="ＭＳ Ｐゴシック" charset="0"/>
                <a:cs typeface="ＭＳ Ｐゴシック" charset="0"/>
              </a:rPr>
              <a:t>This relationship is immediately obtained from the previous equations:</a:t>
            </a:r>
            <a:br>
              <a:rPr lang="en-US" sz="2400" dirty="0">
                <a:ea typeface="ＭＳ Ｐゴシック" charset="0"/>
                <a:cs typeface="ＭＳ Ｐゴシック" charset="0"/>
              </a:rPr>
            </a:br>
            <a:r>
              <a:rPr lang="en-US" sz="2400" dirty="0">
                <a:ea typeface="ＭＳ Ｐゴシック" charset="0"/>
                <a:cs typeface="ＭＳ Ｐゴシック" charset="0"/>
              </a:rPr>
              <a:t>		 </a:t>
            </a:r>
            <a:r>
              <a:rPr lang="en-US" sz="2400" i="1" dirty="0">
                <a:latin typeface="Times" charset="0"/>
                <a:ea typeface="ＭＳ Ｐゴシック" charset="0"/>
                <a:cs typeface="ＭＳ Ｐゴシック" charset="0"/>
              </a:rPr>
              <a:t>S</a:t>
            </a:r>
            <a:r>
              <a:rPr lang="en-US" sz="2400" i="1" baseline="-25000" dirty="0">
                <a:latin typeface="Times" charset="0"/>
                <a:ea typeface="ＭＳ Ｐゴシック" charset="0"/>
                <a:cs typeface="ＭＳ Ｐゴシック" charset="0"/>
              </a:rPr>
              <a:t>V</a:t>
            </a:r>
            <a:r>
              <a:rPr lang="en-US" sz="2400" i="1" dirty="0">
                <a:latin typeface="Times" charset="0"/>
                <a:ea typeface="ＭＳ Ｐゴシック" charset="0"/>
                <a:cs typeface="ＭＳ Ｐゴシック" charset="0"/>
              </a:rPr>
              <a:t>/2 = P</a:t>
            </a:r>
            <a:r>
              <a:rPr lang="en-US" sz="2400" i="1" baseline="-25000" dirty="0">
                <a:latin typeface="Times" charset="0"/>
                <a:ea typeface="ＭＳ Ｐゴシック" charset="0"/>
                <a:cs typeface="ＭＳ Ｐゴシック" charset="0"/>
              </a:rPr>
              <a:t>L</a:t>
            </a:r>
            <a:r>
              <a:rPr lang="en-US" sz="2400" i="1" dirty="0">
                <a:ea typeface="ＭＳ Ｐゴシック" charset="0"/>
                <a:cs typeface="ＭＳ Ｐゴシック" charset="0"/>
              </a:rPr>
              <a:t> </a:t>
            </a:r>
            <a:r>
              <a:rPr lang="en-US" sz="2400" dirty="0">
                <a:ea typeface="ＭＳ Ｐゴシック" charset="0"/>
                <a:cs typeface="ＭＳ Ｐゴシック" charset="0"/>
              </a:rPr>
              <a:t> and </a:t>
            </a:r>
            <a:r>
              <a:rPr lang="en-US" sz="2400" i="1" dirty="0">
                <a:latin typeface="Times" charset="0"/>
                <a:ea typeface="ＭＳ Ｐゴシック" charset="0"/>
                <a:cs typeface="ＭＳ Ｐゴシック" charset="0"/>
              </a:rPr>
              <a:t>P</a:t>
            </a:r>
            <a:r>
              <a:rPr lang="en-US" sz="2400" i="1" baseline="-25000" dirty="0">
                <a:latin typeface="Times" charset="0"/>
                <a:ea typeface="ＭＳ Ｐゴシック" charset="0"/>
                <a:cs typeface="ＭＳ Ｐゴシック" charset="0"/>
              </a:rPr>
              <a:t>L </a:t>
            </a:r>
            <a:r>
              <a:rPr lang="en-US" sz="2400" i="1" dirty="0">
                <a:latin typeface="Times" charset="0"/>
                <a:ea typeface="ＭＳ Ｐゴシック" charset="0"/>
                <a:cs typeface="ＭＳ Ｐゴシック" charset="0"/>
              </a:rPr>
              <a:t>=</a:t>
            </a:r>
            <a:r>
              <a:rPr lang="en-US" sz="2400" dirty="0">
                <a:latin typeface="Times" charset="0"/>
                <a:ea typeface="ＭＳ Ｐゴシック" charset="0"/>
                <a:cs typeface="ＭＳ Ｐゴシック" charset="0"/>
              </a:rPr>
              <a:t> (</a:t>
            </a:r>
            <a:r>
              <a:rPr lang="en-US" sz="2400" i="1" dirty="0">
                <a:latin typeface="Times" charset="0"/>
                <a:ea typeface="ＭＳ Ｐゴシック" charset="0"/>
                <a:cs typeface="ＭＳ Ｐゴシック" charset="0"/>
              </a:rPr>
              <a:t>2/π</a:t>
            </a:r>
            <a:r>
              <a:rPr lang="en-US" sz="2400" dirty="0">
                <a:latin typeface="Times" charset="0"/>
                <a:ea typeface="ＭＳ Ｐゴシック" charset="0"/>
                <a:cs typeface="ＭＳ Ｐゴシック" charset="0"/>
              </a:rPr>
              <a:t>)</a:t>
            </a:r>
            <a:r>
              <a:rPr lang="en-US" sz="2400" i="1" dirty="0">
                <a:latin typeface="Times" charset="0"/>
                <a:ea typeface="ＭＳ Ｐゴシック" charset="0"/>
                <a:cs typeface="ＭＳ Ｐゴシック" charset="0"/>
              </a:rPr>
              <a:t>L</a:t>
            </a:r>
            <a:r>
              <a:rPr lang="en-US" sz="2400" i="1" baseline="-25000" dirty="0">
                <a:latin typeface="Times" charset="0"/>
                <a:ea typeface="ＭＳ Ｐゴシック" charset="0"/>
                <a:cs typeface="ＭＳ Ｐゴシック" charset="0"/>
              </a:rPr>
              <a:t>A</a:t>
            </a:r>
            <a:r>
              <a:rPr lang="en-US" sz="2400" i="1" dirty="0">
                <a:ea typeface="ＭＳ Ｐゴシック" charset="0"/>
                <a:cs typeface="ＭＳ Ｐゴシック" charset="0"/>
              </a:rPr>
              <a:t>.</a:t>
            </a:r>
            <a:endParaRPr lang="en-US" sz="2400" dirty="0">
              <a:ea typeface="ＭＳ Ｐゴシック" charset="0"/>
              <a:cs typeface="ＭＳ Ｐゴシック" charset="0"/>
            </a:endParaRPr>
          </a:p>
          <a:p>
            <a:r>
              <a:rPr lang="en-US" sz="2400" dirty="0">
                <a:ea typeface="ＭＳ Ｐゴシック" charset="0"/>
                <a:cs typeface="ＭＳ Ｐゴシック" charset="0"/>
              </a:rPr>
              <a:t>In the OIM software, for example, grain boundaries can be automatically recognized and their lengths counted to give an estimate of </a:t>
            </a:r>
            <a:r>
              <a:rPr lang="en-US" sz="2400" i="1" dirty="0">
                <a:latin typeface="Times New Roman" charset="0"/>
                <a:ea typeface="ＭＳ Ｐゴシック" charset="0"/>
                <a:cs typeface="ＭＳ Ｐゴシック" charset="0"/>
              </a:rPr>
              <a:t>L</a:t>
            </a:r>
            <a:r>
              <a:rPr lang="en-US" sz="2400" i="1" baseline="-25000" dirty="0">
                <a:latin typeface="Times New Roman" charset="0"/>
                <a:ea typeface="ＭＳ Ｐゴシック" charset="0"/>
                <a:cs typeface="ＭＳ Ｐゴシック" charset="0"/>
              </a:rPr>
              <a:t>A</a:t>
            </a:r>
            <a:r>
              <a:rPr lang="en-US" sz="2400" dirty="0">
                <a:ea typeface="ＭＳ Ｐゴシック" charset="0"/>
                <a:cs typeface="ＭＳ Ｐゴシック" charset="0"/>
              </a:rPr>
              <a:t>.  From this, the </a:t>
            </a:r>
            <a:r>
              <a:rPr lang="en-US" sz="2400" i="1" dirty="0">
                <a:ea typeface="ＭＳ Ｐゴシック" charset="0"/>
                <a:cs typeface="ＭＳ Ｐゴシック" charset="0"/>
              </a:rPr>
              <a:t>grain boundary area per unit volume</a:t>
            </a:r>
            <a:r>
              <a:rPr lang="en-US" sz="2400" dirty="0">
                <a:ea typeface="ＭＳ Ｐゴシック" charset="0"/>
                <a:cs typeface="ＭＳ Ｐゴシック" charset="0"/>
              </a:rPr>
              <a:t> can be estimated (as </a:t>
            </a:r>
            <a:r>
              <a:rPr lang="en-US" sz="2400" i="1" dirty="0">
                <a:latin typeface="Times New Roman" charset="0"/>
                <a:ea typeface="ＭＳ Ｐゴシック" charset="0"/>
                <a:cs typeface="ＭＳ Ｐゴシック" charset="0"/>
              </a:rPr>
              <a:t>S</a:t>
            </a:r>
            <a:r>
              <a:rPr lang="en-US" sz="2400" i="1" baseline="-25000" dirty="0">
                <a:latin typeface="Times New Roman" charset="0"/>
                <a:ea typeface="ＭＳ Ｐゴシック" charset="0"/>
                <a:cs typeface="ＭＳ Ｐゴシック" charset="0"/>
              </a:rPr>
              <a:t>V</a:t>
            </a:r>
            <a:r>
              <a:rPr lang="en-US" sz="2400" dirty="0">
                <a:ea typeface="ＭＳ Ｐゴシック" charset="0"/>
                <a:cs typeface="ＭＳ Ｐゴシック" charset="0"/>
              </a:rPr>
              <a:t>).</a:t>
            </a:r>
          </a:p>
        </p:txBody>
      </p:sp>
      <p:sp>
        <p:nvSpPr>
          <p:cNvPr id="65540"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a:t>
            </a:r>
            <a:r>
              <a:rPr lang="en-US" sz="1600" b="1">
                <a:solidFill>
                  <a:srgbClr val="CC0000"/>
                </a:solidFill>
                <a:latin typeface="Times" charset="0"/>
              </a:rPr>
              <a:t>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B8EAED4-747D-8A4D-9A56-251F2225954D}" type="slidenum">
              <a:rPr lang="en-US" sz="1400">
                <a:latin typeface="Times" charset="0"/>
              </a:rPr>
              <a:pPr/>
              <a:t>27</a:t>
            </a:fld>
            <a:endParaRPr lang="en-US" sz="1400">
              <a:latin typeface="Times" charset="0"/>
            </a:endParaRPr>
          </a:p>
        </p:txBody>
      </p:sp>
      <p:sp>
        <p:nvSpPr>
          <p:cNvPr id="6758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Outline</a:t>
            </a:r>
          </a:p>
        </p:txBody>
      </p:sp>
      <p:sp>
        <p:nvSpPr>
          <p:cNvPr id="67587" name="Rectangle 3"/>
          <p:cNvSpPr>
            <a:spLocks noGrp="1" noChangeArrowheads="1"/>
          </p:cNvSpPr>
          <p:nvPr>
            <p:ph type="body" idx="1"/>
          </p:nvPr>
        </p:nvSpPr>
        <p:spPr>
          <a:xfrm>
            <a:off x="685800" y="1600200"/>
            <a:ext cx="4267200" cy="4648200"/>
          </a:xfrm>
          <a:ln>
            <a:solidFill>
              <a:srgbClr val="CC0000"/>
            </a:solidFill>
            <a:miter lim="800000"/>
            <a:headEnd/>
            <a:tailEnd/>
          </a:ln>
        </p:spPr>
        <p:txBody>
          <a:bodyPr/>
          <a:lstStyle/>
          <a:p>
            <a:r>
              <a:rPr lang="en-US" sz="2400" dirty="0">
                <a:ea typeface="ＭＳ Ｐゴシック" charset="0"/>
                <a:cs typeface="ＭＳ Ｐゴシック" charset="0"/>
              </a:rPr>
              <a:t>Objectives</a:t>
            </a:r>
          </a:p>
          <a:p>
            <a:r>
              <a:rPr lang="en-US" sz="2400" dirty="0">
                <a:ea typeface="ＭＳ Ｐゴシック" charset="0"/>
                <a:cs typeface="ＭＳ Ｐゴシック" charset="0"/>
              </a:rPr>
              <a:t>Motivation</a:t>
            </a:r>
          </a:p>
          <a:p>
            <a:r>
              <a:rPr lang="en-US" sz="2400" dirty="0">
                <a:ea typeface="ＭＳ Ｐゴシック" charset="0"/>
                <a:cs typeface="ＭＳ Ｐゴシック" charset="0"/>
              </a:rPr>
              <a:t>Quantities, </a:t>
            </a:r>
          </a:p>
          <a:p>
            <a:pPr lvl="1"/>
            <a:r>
              <a:rPr lang="en-US" sz="2000" dirty="0">
                <a:ea typeface="ＭＳ Ｐゴシック" charset="0"/>
              </a:rPr>
              <a:t>definitions </a:t>
            </a:r>
          </a:p>
          <a:p>
            <a:pPr lvl="1"/>
            <a:r>
              <a:rPr lang="en-US" sz="2000" dirty="0">
                <a:ea typeface="ＭＳ Ｐゴシック" charset="0"/>
              </a:rPr>
              <a:t>measurable </a:t>
            </a:r>
          </a:p>
          <a:p>
            <a:pPr lvl="1"/>
            <a:r>
              <a:rPr lang="en-US" sz="2000" dirty="0">
                <a:ea typeface="ＭＳ Ｐゴシック" charset="0"/>
              </a:rPr>
              <a:t>Derivable</a:t>
            </a:r>
          </a:p>
          <a:p>
            <a:r>
              <a:rPr lang="en-US" sz="2400" dirty="0">
                <a:ea typeface="ＭＳ Ｐゴシック" charset="0"/>
                <a:cs typeface="ＭＳ Ｐゴシック" charset="0"/>
              </a:rPr>
              <a:t>Problems that use </a:t>
            </a:r>
            <a:br>
              <a:rPr lang="en-US" sz="2400" dirty="0">
                <a:ea typeface="ＭＳ Ｐゴシック" charset="0"/>
                <a:cs typeface="ＭＳ Ｐゴシック" charset="0"/>
              </a:rPr>
            </a:br>
            <a:r>
              <a:rPr lang="en-US" sz="2400" dirty="0">
                <a:ea typeface="ＭＳ Ｐゴシック" charset="0"/>
                <a:cs typeface="ＭＳ Ｐゴシック" charset="0"/>
              </a:rPr>
              <a:t>Stereology, Topology</a:t>
            </a:r>
          </a:p>
          <a:p>
            <a:r>
              <a:rPr lang="en-US" sz="2400" dirty="0">
                <a:ea typeface="ＭＳ Ｐゴシック" charset="0"/>
                <a:cs typeface="ＭＳ Ｐゴシック" charset="0"/>
              </a:rPr>
              <a:t>Volume fractions</a:t>
            </a:r>
          </a:p>
          <a:p>
            <a:r>
              <a:rPr lang="en-US" sz="2400" dirty="0">
                <a:ea typeface="ＭＳ Ｐゴシック" charset="0"/>
                <a:cs typeface="ＭＳ Ｐゴシック" charset="0"/>
              </a:rPr>
              <a:t>Surface area per unit volume</a:t>
            </a:r>
          </a:p>
        </p:txBody>
      </p:sp>
      <p:sp>
        <p:nvSpPr>
          <p:cNvPr id="67588" name="Rectangle 4"/>
          <p:cNvSpPr>
            <a:spLocks noChangeArrowheads="1"/>
          </p:cNvSpPr>
          <p:nvPr/>
        </p:nvSpPr>
        <p:spPr bwMode="auto">
          <a:xfrm>
            <a:off x="5029200" y="1600200"/>
            <a:ext cx="3657600" cy="4648200"/>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lnSpc>
                <a:spcPct val="90000"/>
              </a:lnSpc>
              <a:spcBef>
                <a:spcPct val="20000"/>
              </a:spcBef>
              <a:buFontTx/>
              <a:buChar char="•"/>
            </a:pPr>
            <a:r>
              <a:rPr lang="en-US" dirty="0">
                <a:latin typeface="Calibri"/>
              </a:rPr>
              <a:t>Facet areas</a:t>
            </a:r>
          </a:p>
          <a:p>
            <a:pPr marL="342900" indent="-342900">
              <a:lnSpc>
                <a:spcPct val="90000"/>
              </a:lnSpc>
              <a:spcBef>
                <a:spcPct val="20000"/>
              </a:spcBef>
              <a:buFontTx/>
              <a:buChar char="•"/>
            </a:pPr>
            <a:r>
              <a:rPr lang="en-US" dirty="0">
                <a:solidFill>
                  <a:srgbClr val="CC0000"/>
                </a:solidFill>
                <a:latin typeface="Calibri"/>
              </a:rPr>
              <a:t>Oriented objects</a:t>
            </a:r>
            <a:endParaRPr lang="en-US" dirty="0">
              <a:latin typeface="Calibri"/>
            </a:endParaRPr>
          </a:p>
          <a:p>
            <a:pPr marL="342900" indent="-342900">
              <a:lnSpc>
                <a:spcPct val="90000"/>
              </a:lnSpc>
              <a:spcBef>
                <a:spcPct val="20000"/>
              </a:spcBef>
              <a:buFontTx/>
              <a:buChar char="•"/>
            </a:pPr>
            <a:r>
              <a:rPr lang="en-US" dirty="0">
                <a:latin typeface="Calibri"/>
              </a:rPr>
              <a:t>Particle spacings</a:t>
            </a:r>
          </a:p>
          <a:p>
            <a:pPr marL="742950" lvl="1" indent="-285750">
              <a:lnSpc>
                <a:spcPct val="90000"/>
              </a:lnSpc>
              <a:spcBef>
                <a:spcPct val="20000"/>
              </a:spcBef>
              <a:buFontTx/>
              <a:buChar char="–"/>
            </a:pPr>
            <a:r>
              <a:rPr lang="en-US" sz="2000" dirty="0">
                <a:latin typeface="Calibri"/>
              </a:rPr>
              <a:t>Mean Free Path</a:t>
            </a:r>
          </a:p>
          <a:p>
            <a:pPr marL="742950" lvl="1" indent="-285750">
              <a:lnSpc>
                <a:spcPct val="90000"/>
              </a:lnSpc>
              <a:spcBef>
                <a:spcPct val="20000"/>
              </a:spcBef>
              <a:buFontTx/>
              <a:buChar char="–"/>
            </a:pPr>
            <a:r>
              <a:rPr lang="en-US" sz="2000" dirty="0">
                <a:latin typeface="Calibri"/>
              </a:rPr>
              <a:t>Nearest Neighbor Distance</a:t>
            </a:r>
          </a:p>
          <a:p>
            <a:pPr marL="342900" indent="-342900">
              <a:lnSpc>
                <a:spcPct val="90000"/>
              </a:lnSpc>
              <a:spcBef>
                <a:spcPct val="20000"/>
              </a:spcBef>
              <a:buFontTx/>
              <a:buChar char="•"/>
            </a:pPr>
            <a:r>
              <a:rPr lang="en-US" dirty="0">
                <a:latin typeface="Calibri"/>
              </a:rPr>
              <a:t>Zener Pinning</a:t>
            </a:r>
          </a:p>
          <a:p>
            <a:pPr marL="342900" indent="-342900">
              <a:lnSpc>
                <a:spcPct val="90000"/>
              </a:lnSpc>
              <a:spcBef>
                <a:spcPct val="20000"/>
              </a:spcBef>
              <a:buFontTx/>
              <a:buChar char="•"/>
            </a:pPr>
            <a:r>
              <a:rPr lang="en-US" dirty="0">
                <a:latin typeface="Calibri"/>
              </a:rPr>
              <a:t>Grain Size</a:t>
            </a:r>
          </a:p>
          <a:p>
            <a:pPr marL="342900" indent="-342900">
              <a:lnSpc>
                <a:spcPct val="90000"/>
              </a:lnSpc>
              <a:spcBef>
                <a:spcPct val="20000"/>
              </a:spcBef>
              <a:buFontTx/>
              <a:buChar char="•"/>
            </a:pPr>
            <a:r>
              <a:rPr lang="en-US" dirty="0">
                <a:latin typeface="Calibri"/>
              </a:rPr>
              <a:t>Sections through objects</a:t>
            </a:r>
          </a:p>
          <a:p>
            <a:pPr marL="742950" lvl="1" indent="-285750">
              <a:lnSpc>
                <a:spcPct val="90000"/>
              </a:lnSpc>
              <a:spcBef>
                <a:spcPct val="20000"/>
              </a:spcBef>
              <a:buFontTx/>
              <a:buChar char="–"/>
            </a:pPr>
            <a:r>
              <a:rPr lang="en-US" sz="2000" dirty="0">
                <a:latin typeface="Calibri"/>
              </a:rPr>
              <a:t>Size Distributions</a:t>
            </a:r>
          </a:p>
          <a:p>
            <a:pPr marL="342900" indent="-342900">
              <a:lnSpc>
                <a:spcPct val="90000"/>
              </a:lnSpc>
              <a:spcBef>
                <a:spcPct val="20000"/>
              </a:spcBef>
              <a:buFontTx/>
              <a:buChar char="•"/>
            </a:pPr>
            <a:endParaRPr lang="en-US" dirty="0">
              <a:latin typeface="Calibri"/>
            </a:endParaRPr>
          </a:p>
          <a:p>
            <a:pPr marL="342900" indent="-342900">
              <a:lnSpc>
                <a:spcPct val="90000"/>
              </a:lnSpc>
              <a:spcBef>
                <a:spcPct val="20000"/>
              </a:spcBef>
              <a:buFontTx/>
              <a:buChar char="•"/>
            </a:pPr>
            <a:endParaRPr lang="en-US" dirty="0">
              <a:latin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0C080EE-EFA7-524A-AC36-719D458076E3}" type="slidenum">
              <a:rPr lang="en-US" sz="1400">
                <a:latin typeface="Times" charset="0"/>
              </a:rPr>
              <a:pPr/>
              <a:t>28</a:t>
            </a:fld>
            <a:endParaRPr lang="en-US" sz="1400">
              <a:latin typeface="Times" charset="0"/>
            </a:endParaRPr>
          </a:p>
        </p:txBody>
      </p:sp>
      <p:sp>
        <p:nvSpPr>
          <p:cNvPr id="69634" name="Rectangle 2"/>
          <p:cNvSpPr>
            <a:spLocks noGrp="1" noChangeArrowheads="1"/>
          </p:cNvSpPr>
          <p:nvPr>
            <p:ph type="title"/>
          </p:nvPr>
        </p:nvSpPr>
        <p:spPr>
          <a:xfrm>
            <a:off x="685800" y="304800"/>
            <a:ext cx="7772400" cy="914400"/>
          </a:xfrm>
        </p:spPr>
        <p:txBody>
          <a:bodyPr/>
          <a:lstStyle/>
          <a:p>
            <a:r>
              <a:rPr lang="en-US">
                <a:latin typeface="Times New Roman" charset="0"/>
                <a:ea typeface="ＭＳ Ｐゴシック" charset="0"/>
                <a:cs typeface="ＭＳ Ｐゴシック" charset="0"/>
              </a:rPr>
              <a:t>Line length per unit volume, L</a:t>
            </a:r>
            <a:r>
              <a:rPr lang="en-US" baseline="-25000">
                <a:latin typeface="Times New Roman" charset="0"/>
                <a:ea typeface="ＭＳ Ｐゴシック" charset="0"/>
                <a:cs typeface="ＭＳ Ｐゴシック" charset="0"/>
              </a:rPr>
              <a:t>V</a:t>
            </a:r>
            <a:r>
              <a:rPr lang="en-US">
                <a:latin typeface="Times New Roman" charset="0"/>
                <a:ea typeface="ＭＳ Ｐゴシック" charset="0"/>
                <a:cs typeface="ＭＳ Ｐゴシック" charset="0"/>
              </a:rPr>
              <a:t> vs. Points per unit area, P</a:t>
            </a:r>
            <a:r>
              <a:rPr lang="en-US" baseline="-25000">
                <a:latin typeface="Times New Roman" charset="0"/>
                <a:ea typeface="ＭＳ Ｐゴシック" charset="0"/>
                <a:cs typeface="ＭＳ Ｐゴシック" charset="0"/>
              </a:rPr>
              <a:t>A</a:t>
            </a:r>
            <a:endParaRPr lang="en-US">
              <a:latin typeface="Times New Roman" charset="0"/>
              <a:ea typeface="ＭＳ Ｐゴシック" charset="0"/>
              <a:cs typeface="ＭＳ Ｐゴシック" charset="0"/>
            </a:endParaRPr>
          </a:p>
        </p:txBody>
      </p:sp>
      <p:sp>
        <p:nvSpPr>
          <p:cNvPr id="69635" name="Rectangle 3"/>
          <p:cNvSpPr>
            <a:spLocks noGrp="1" noChangeArrowheads="1"/>
          </p:cNvSpPr>
          <p:nvPr>
            <p:ph type="body" idx="1"/>
          </p:nvPr>
        </p:nvSpPr>
        <p:spPr/>
        <p:txBody>
          <a:bodyPr/>
          <a:lstStyle/>
          <a:p>
            <a:r>
              <a:rPr lang="en-US" sz="2800" dirty="0">
                <a:ea typeface="ＭＳ Ｐゴシック" charset="0"/>
                <a:cs typeface="ＭＳ Ｐゴシック" charset="0"/>
              </a:rPr>
              <a:t>Equation 2.3 states that </a:t>
            </a:r>
            <a:r>
              <a:rPr lang="en-US" sz="2800" i="1" dirty="0">
                <a:latin typeface="Times New Roman" charset="0"/>
                <a:ea typeface="ＭＳ Ｐゴシック" charset="0"/>
                <a:cs typeface="ＭＳ Ｐゴシック" charset="0"/>
              </a:rPr>
              <a:t>L</a:t>
            </a:r>
            <a:r>
              <a:rPr lang="en-US" sz="2800" i="1" baseline="-25000" dirty="0">
                <a:latin typeface="Times New Roman" charset="0"/>
                <a:ea typeface="ＭＳ Ｐゴシック" charset="0"/>
                <a:cs typeface="ＭＳ Ｐゴシック" charset="0"/>
              </a:rPr>
              <a:t>V</a:t>
            </a:r>
            <a:r>
              <a:rPr lang="en-US" sz="2800" i="1" dirty="0">
                <a:latin typeface="Times New Roman" charset="0"/>
                <a:ea typeface="ＭＳ Ｐゴシック" charset="0"/>
                <a:cs typeface="ＭＳ Ｐゴシック" charset="0"/>
              </a:rPr>
              <a:t> = 2P</a:t>
            </a:r>
            <a:r>
              <a:rPr lang="en-US" sz="2800" i="1" baseline="-25000" dirty="0">
                <a:latin typeface="Times New Roman" charset="0"/>
                <a:ea typeface="ＭＳ Ｐゴシック" charset="0"/>
                <a:cs typeface="ＭＳ Ｐゴシック" charset="0"/>
              </a:rPr>
              <a:t>A</a:t>
            </a:r>
            <a:r>
              <a:rPr lang="en-US" sz="2800" dirty="0">
                <a:ea typeface="ＭＳ Ｐゴシック" charset="0"/>
                <a:cs typeface="ＭＳ Ｐゴシック" charset="0"/>
              </a:rPr>
              <a:t>.</a:t>
            </a:r>
          </a:p>
          <a:p>
            <a:r>
              <a:rPr lang="en-US" sz="2800" dirty="0">
                <a:ea typeface="ＭＳ Ｐゴシック" charset="0"/>
                <a:cs typeface="ＭＳ Ｐゴシック" charset="0"/>
              </a:rPr>
              <a:t>Practical application: estimating dislocation density from intersections with a plane.</a:t>
            </a:r>
          </a:p>
          <a:p>
            <a:r>
              <a:rPr lang="en-US" sz="2800" dirty="0">
                <a:ea typeface="ＭＳ Ｐゴシック" charset="0"/>
                <a:cs typeface="ＭＳ Ｐゴシック" charset="0"/>
              </a:rPr>
              <a:t>Derivation based on similar argument to that for </a:t>
            </a:r>
            <a:r>
              <a:rPr lang="en-US" sz="2800" dirty="0" err="1">
                <a:ea typeface="ＭＳ Ｐゴシック" charset="0"/>
                <a:cs typeface="ＭＳ Ｐゴシック" charset="0"/>
              </a:rPr>
              <a:t>surface:volume</a:t>
            </a:r>
            <a:r>
              <a:rPr lang="en-US" sz="2800" dirty="0">
                <a:ea typeface="ＭＳ Ｐゴシック" charset="0"/>
                <a:cs typeface="ＭＳ Ｐゴシック" charset="0"/>
              </a:rPr>
              <a:t> ratio.  Probability of intersection of a line with a section plane depends on the inclination of the line with respect to (</a:t>
            </a:r>
            <a:r>
              <a:rPr lang="en-US" sz="2800" i="1" dirty="0" err="1">
                <a:ea typeface="ＭＳ Ｐゴシック" charset="0"/>
                <a:cs typeface="ＭＳ Ｐゴシック" charset="0"/>
              </a:rPr>
              <a:t>w.r.t</a:t>
            </a:r>
            <a:r>
              <a:rPr lang="en-US" sz="2800" i="1" dirty="0">
                <a:ea typeface="ＭＳ Ｐゴシック" charset="0"/>
                <a:cs typeface="ＭＳ Ｐゴシック" charset="0"/>
              </a:rPr>
              <a:t>.</a:t>
            </a:r>
            <a:r>
              <a:rPr lang="en-US" sz="2800" dirty="0">
                <a:ea typeface="ＭＳ Ｐゴシック" charset="0"/>
                <a:cs typeface="ＭＳ Ｐゴシック" charset="0"/>
              </a:rPr>
              <a:t>) the plane: </a:t>
            </a:r>
            <a:br>
              <a:rPr lang="en-US" sz="2800" dirty="0">
                <a:ea typeface="ＭＳ Ｐゴシック" charset="0"/>
                <a:cs typeface="ＭＳ Ｐゴシック" charset="0"/>
              </a:rPr>
            </a:br>
            <a:r>
              <a:rPr lang="en-US" sz="2800" dirty="0">
                <a:ea typeface="ＭＳ Ｐゴシック" charset="0"/>
                <a:cs typeface="ＭＳ Ｐゴシック" charset="0"/>
              </a:rPr>
              <a:t>therefore we average a term in </a:t>
            </a:r>
            <a:r>
              <a:rPr lang="en-US" sz="2800" i="1" dirty="0" err="1">
                <a:ea typeface="ＭＳ Ｐゴシック" charset="0"/>
                <a:cs typeface="ＭＳ Ｐゴシック" charset="0"/>
              </a:rPr>
              <a:t>cos</a:t>
            </a:r>
            <a:r>
              <a:rPr lang="en-US" sz="2800" i="1" dirty="0">
                <a:ea typeface="ＭＳ Ｐゴシック" charset="0"/>
                <a:cs typeface="ＭＳ Ｐゴシック" charset="0"/>
              </a:rPr>
              <a:t>(</a:t>
            </a:r>
            <a:r>
              <a:rPr lang="en-US" sz="2800" i="1" dirty="0">
                <a:latin typeface="Symbol" charset="0"/>
                <a:ea typeface="ＭＳ Ｐゴシック" charset="0"/>
                <a:cs typeface="ＭＳ Ｐゴシック" charset="0"/>
              </a:rPr>
              <a:t></a:t>
            </a:r>
            <a:r>
              <a:rPr lang="en-US" sz="2800" i="1" dirty="0">
                <a:ea typeface="ＭＳ Ｐゴシック" charset="0"/>
                <a:cs typeface="ＭＳ Ｐゴシック" charset="0"/>
              </a:rPr>
              <a:t>).</a:t>
            </a:r>
            <a:endParaRPr lang="en-US" sz="2800" dirty="0">
              <a:ea typeface="ＭＳ Ｐゴシック" charset="0"/>
              <a:cs typeface="ＭＳ Ｐゴシック" charset="0"/>
            </a:endParaRPr>
          </a:p>
        </p:txBody>
      </p:sp>
      <p:sp>
        <p:nvSpPr>
          <p:cNvPr id="69636"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a:t>
            </a:r>
            <a:r>
              <a:rPr lang="en-US" sz="1600" b="1">
                <a:solidFill>
                  <a:srgbClr val="CC0000"/>
                </a:solidFill>
                <a:latin typeface="Times" charset="0"/>
              </a:rPr>
              <a:t>S</a:t>
            </a:r>
            <a:r>
              <a:rPr lang="en-US" sz="1600" b="1" baseline="-25000">
                <a:solidFill>
                  <a:srgbClr val="CC0000"/>
                </a:solidFill>
                <a:latin typeface="Times" charset="0"/>
              </a:rPr>
              <a:t>V</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6D1A7EB-3AEA-5D40-8012-4406281EF185}" type="slidenum">
              <a:rPr lang="en-US" sz="1400">
                <a:latin typeface="Times" charset="0"/>
              </a:rPr>
              <a:pPr/>
              <a:t>29</a:t>
            </a:fld>
            <a:endParaRPr lang="en-US" sz="1400">
              <a:latin typeface="Times" charset="0"/>
            </a:endParaRPr>
          </a:p>
        </p:txBody>
      </p:sp>
      <p:sp>
        <p:nvSpPr>
          <p:cNvPr id="7168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Oriented structures: 2D</a:t>
            </a:r>
          </a:p>
        </p:txBody>
      </p:sp>
      <p:sp>
        <p:nvSpPr>
          <p:cNvPr id="71683" name="Rectangle 3"/>
          <p:cNvSpPr>
            <a:spLocks noGrp="1" noChangeArrowheads="1"/>
          </p:cNvSpPr>
          <p:nvPr>
            <p:ph type="body" idx="1"/>
          </p:nvPr>
        </p:nvSpPr>
        <p:spPr/>
        <p:txBody>
          <a:bodyPr/>
          <a:lstStyle/>
          <a:p>
            <a:r>
              <a:rPr lang="en-US" sz="2800" dirty="0">
                <a:ea typeface="ＭＳ Ｐゴシック" charset="0"/>
                <a:cs typeface="ＭＳ Ｐゴシック" charset="0"/>
              </a:rPr>
              <a:t>For highly oriented structures, it is sensible to define specific directions (axes) aligned with the preferred directions (e.g. twinned structures) and measure </a:t>
            </a:r>
            <a:r>
              <a:rPr lang="en-US" sz="2800" i="1" dirty="0">
                <a:latin typeface="Times New Roman" charset="0"/>
                <a:ea typeface="ＭＳ Ｐゴシック" charset="0"/>
                <a:cs typeface="ＭＳ Ｐゴシック" charset="0"/>
              </a:rPr>
              <a:t>L</a:t>
            </a:r>
            <a:r>
              <a:rPr lang="en-US" sz="2800" i="1" baseline="-25000" dirty="0">
                <a:latin typeface="Times New Roman" charset="0"/>
                <a:ea typeface="ＭＳ Ｐゴシック" charset="0"/>
                <a:cs typeface="ＭＳ Ｐゴシック" charset="0"/>
              </a:rPr>
              <a:t>A</a:t>
            </a:r>
            <a:r>
              <a:rPr lang="en-US" sz="2800" dirty="0">
                <a:ea typeface="ＭＳ Ｐゴシック" charset="0"/>
                <a:cs typeface="ＭＳ Ｐゴシック" charset="0"/>
              </a:rPr>
              <a:t> </a:t>
            </a:r>
            <a:r>
              <a:rPr lang="en-US" sz="2800" dirty="0" err="1">
                <a:ea typeface="ＭＳ Ｐゴシック" charset="0"/>
                <a:cs typeface="ＭＳ Ｐゴシック" charset="0"/>
              </a:rPr>
              <a:t>w.r.t</a:t>
            </a:r>
            <a:r>
              <a:rPr lang="en-US" sz="2800" dirty="0">
                <a:ea typeface="ＭＳ Ｐゴシック" charset="0"/>
                <a:cs typeface="ＭＳ Ｐゴシック" charset="0"/>
              </a:rPr>
              <a:t>. the axes.</a:t>
            </a:r>
          </a:p>
          <a:p>
            <a:r>
              <a:rPr lang="en-US" sz="2800" dirty="0">
                <a:ea typeface="ＭＳ Ｐゴシック" charset="0"/>
                <a:cs typeface="ＭＳ Ｐゴシック" charset="0"/>
              </a:rPr>
              <a:t>For less highly oriented structures, </a:t>
            </a:r>
            <a:r>
              <a:rPr lang="en-US" sz="2800" i="1" dirty="0">
                <a:ea typeface="ＭＳ Ｐゴシック" charset="0"/>
                <a:cs typeface="ＭＳ Ｐゴシック" charset="0"/>
              </a:rPr>
              <a:t>orientation distributions </a:t>
            </a:r>
            <a:r>
              <a:rPr lang="en-US" sz="2800" dirty="0">
                <a:ea typeface="ＭＳ Ｐゴシック" charset="0"/>
                <a:cs typeface="ＭＳ Ｐゴシック" charset="0"/>
              </a:rPr>
              <a:t>should be used (just as for </a:t>
            </a:r>
            <a:r>
              <a:rPr lang="en-US" sz="2800" i="1" dirty="0">
                <a:ea typeface="ＭＳ Ｐゴシック" charset="0"/>
                <a:cs typeface="ＭＳ Ｐゴシック" charset="0"/>
              </a:rPr>
              <a:t>pole figures</a:t>
            </a:r>
            <a:r>
              <a:rPr lang="en-US" sz="2800" dirty="0">
                <a:ea typeface="ＭＳ Ｐゴシック" charset="0"/>
                <a:cs typeface="ＭＳ Ｐゴシック" charset="0"/>
              </a:rPr>
              <a:t>!):</a:t>
            </a:r>
          </a:p>
        </p:txBody>
      </p:sp>
      <p:graphicFrame>
        <p:nvGraphicFramePr>
          <p:cNvPr id="71684" name="Object 2"/>
          <p:cNvGraphicFramePr>
            <a:graphicFrameLocks noChangeAspect="1"/>
          </p:cNvGraphicFramePr>
          <p:nvPr/>
        </p:nvGraphicFramePr>
        <p:xfrm>
          <a:off x="3048000" y="5181600"/>
          <a:ext cx="3657600" cy="974725"/>
        </p:xfrm>
        <a:graphic>
          <a:graphicData uri="http://schemas.openxmlformats.org/presentationml/2006/ole">
            <mc:AlternateContent xmlns:mc="http://schemas.openxmlformats.org/markup-compatibility/2006">
              <mc:Choice xmlns:v="urn:schemas-microsoft-com:vml" Requires="v">
                <p:oleObj spid="_x0000_s71703" name="Equation" r:id="rId4" imgW="1333500" imgH="355600" progId="Equation.3">
                  <p:embed/>
                </p:oleObj>
              </mc:Choice>
              <mc:Fallback>
                <p:oleObj name="Equation" r:id="rId4" imgW="1333500" imgH="355600" progId="Equation.3">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5181600"/>
                        <a:ext cx="3657600" cy="9747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1685"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D8D1429-EE96-4A45-936F-56F6F3D99079}" type="slidenum">
              <a:rPr lang="en-US" sz="1400">
                <a:latin typeface="Times" charset="0"/>
              </a:rPr>
              <a:pPr/>
              <a:t>3</a:t>
            </a:fld>
            <a:endParaRPr lang="en-US" sz="1400">
              <a:latin typeface="Times" charset="0"/>
            </a:endParaRPr>
          </a:p>
        </p:txBody>
      </p:sp>
      <p:sp>
        <p:nvSpPr>
          <p:cNvPr id="18434"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Objectives</a:t>
            </a:r>
          </a:p>
        </p:txBody>
      </p:sp>
      <p:sp>
        <p:nvSpPr>
          <p:cNvPr id="18435" name="Rectangle 3"/>
          <p:cNvSpPr>
            <a:spLocks noGrp="1" noChangeArrowheads="1"/>
          </p:cNvSpPr>
          <p:nvPr>
            <p:ph type="body" idx="1"/>
          </p:nvPr>
        </p:nvSpPr>
        <p:spPr>
          <a:xfrm>
            <a:off x="685800" y="1066800"/>
            <a:ext cx="7772400" cy="4953000"/>
          </a:xfrm>
        </p:spPr>
        <p:txBody>
          <a:bodyPr/>
          <a:lstStyle/>
          <a:p>
            <a:pPr>
              <a:lnSpc>
                <a:spcPct val="90000"/>
              </a:lnSpc>
            </a:pPr>
            <a:r>
              <a:rPr lang="en-US" sz="2800" dirty="0">
                <a:ea typeface="ＭＳ Ｐゴシック" charset="0"/>
                <a:cs typeface="ＭＳ Ｐゴシック" charset="0"/>
              </a:rPr>
              <a:t>To instruct in methods of </a:t>
            </a:r>
            <a:r>
              <a:rPr lang="en-US" sz="2800" i="1" dirty="0">
                <a:ea typeface="ＭＳ Ｐゴシック" charset="0"/>
                <a:cs typeface="ＭＳ Ｐゴシック" charset="0"/>
              </a:rPr>
              <a:t>measuring</a:t>
            </a:r>
            <a:r>
              <a:rPr lang="en-US" sz="2800" dirty="0">
                <a:ea typeface="ＭＳ Ｐゴシック" charset="0"/>
                <a:cs typeface="ＭＳ Ｐゴシック" charset="0"/>
              </a:rPr>
              <a:t> characteristics of microstructure: grain size, shape, orientation; phase structure; grain boundary length, curvature etc.</a:t>
            </a:r>
          </a:p>
          <a:p>
            <a:pPr>
              <a:lnSpc>
                <a:spcPct val="90000"/>
              </a:lnSpc>
            </a:pPr>
            <a:r>
              <a:rPr lang="en-US" sz="2800" dirty="0">
                <a:ea typeface="ＭＳ Ｐゴシック" charset="0"/>
                <a:cs typeface="ＭＳ Ｐゴシック" charset="0"/>
              </a:rPr>
              <a:t>To describe methods of obtaining 3D information from 2D planar cross-sections: </a:t>
            </a:r>
            <a:r>
              <a:rPr lang="en-US" sz="2800" i="1" dirty="0">
                <a:ea typeface="ＭＳ Ｐゴシック" charset="0"/>
                <a:cs typeface="ＭＳ Ｐゴシック" charset="0"/>
              </a:rPr>
              <a:t>stereology.</a:t>
            </a:r>
          </a:p>
          <a:p>
            <a:pPr>
              <a:lnSpc>
                <a:spcPct val="90000"/>
              </a:lnSpc>
            </a:pPr>
            <a:r>
              <a:rPr lang="en-US" sz="2800" dirty="0">
                <a:ea typeface="ＭＳ Ｐゴシック" charset="0"/>
                <a:cs typeface="ＭＳ Ｐゴシック" charset="0"/>
              </a:rPr>
              <a:t>To illustrate the principles used in extracting grain boundary properties (e.g. energy) from </a:t>
            </a:r>
            <a:r>
              <a:rPr lang="en-US" sz="2800" dirty="0" err="1">
                <a:ea typeface="ＭＳ Ｐゴシック" charset="0"/>
                <a:cs typeface="ＭＳ Ｐゴシック" charset="0"/>
              </a:rPr>
              <a:t>geometry+crystallography</a:t>
            </a:r>
            <a:r>
              <a:rPr lang="en-US" sz="2800" dirty="0">
                <a:ea typeface="ＭＳ Ｐゴシック" charset="0"/>
                <a:cs typeface="ＭＳ Ｐゴシック" charset="0"/>
              </a:rPr>
              <a:t> of grain boundaries: </a:t>
            </a:r>
            <a:r>
              <a:rPr lang="en-US" sz="2800" i="1" dirty="0">
                <a:ea typeface="ＭＳ Ｐゴシック" charset="0"/>
                <a:cs typeface="ＭＳ Ｐゴシック" charset="0"/>
              </a:rPr>
              <a:t>microstructural analysis</a:t>
            </a:r>
            <a:r>
              <a:rPr lang="en-US" sz="2800" dirty="0">
                <a:ea typeface="ＭＳ Ｐゴシック" charset="0"/>
                <a:cs typeface="ＭＳ Ｐゴシック" charset="0"/>
              </a:rPr>
              <a:t>.</a:t>
            </a:r>
          </a:p>
        </p:txBody>
      </p:sp>
      <p:sp>
        <p:nvSpPr>
          <p:cNvPr id="18436"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solidFill>
                  <a:srgbClr val="CC0000"/>
                </a:solidFill>
                <a:latin typeface="Times" charset="0"/>
              </a:rPr>
              <a:t>Objectives</a:t>
            </a:r>
            <a:r>
              <a:rPr lang="en-US" sz="1600" b="1">
                <a:latin typeface="Times" charset="0"/>
              </a:rPr>
              <a:t>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32A8B62-461C-604B-A866-3994464D46DD}" type="slidenum">
              <a:rPr lang="en-US" sz="1400">
                <a:latin typeface="Times" charset="0"/>
              </a:rPr>
              <a:pPr/>
              <a:t>30</a:t>
            </a:fld>
            <a:endParaRPr lang="en-US" sz="1400">
              <a:latin typeface="Times" charset="0"/>
            </a:endParaRPr>
          </a:p>
        </p:txBody>
      </p:sp>
      <p:sp>
        <p:nvSpPr>
          <p:cNvPr id="7373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Distribution of Lines on Plane</a:t>
            </a:r>
          </a:p>
        </p:txBody>
      </p:sp>
      <p:sp>
        <p:nvSpPr>
          <p:cNvPr id="73731" name="Rectangle 3"/>
          <p:cNvSpPr>
            <a:spLocks noGrp="1" noChangeArrowheads="1"/>
          </p:cNvSpPr>
          <p:nvPr>
            <p:ph type="body" idx="1"/>
          </p:nvPr>
        </p:nvSpPr>
        <p:spPr>
          <a:xfrm>
            <a:off x="457200" y="990600"/>
            <a:ext cx="3733800" cy="5181600"/>
          </a:xfrm>
        </p:spPr>
        <p:txBody>
          <a:bodyPr/>
          <a:lstStyle/>
          <a:p>
            <a:pPr>
              <a:lnSpc>
                <a:spcPct val="90000"/>
              </a:lnSpc>
            </a:pPr>
            <a:r>
              <a:rPr lang="en-US" sz="2800" dirty="0">
                <a:ea typeface="ＭＳ Ｐゴシック" charset="0"/>
                <a:cs typeface="ＭＳ Ｐゴシック" charset="0"/>
              </a:rPr>
              <a:t>The diagram in the top left shows a set of lines, obviously not uniformly distributed.</a:t>
            </a:r>
          </a:p>
          <a:p>
            <a:pPr>
              <a:lnSpc>
                <a:spcPct val="90000"/>
              </a:lnSpc>
            </a:pPr>
            <a:r>
              <a:rPr lang="en-US" sz="2800" dirty="0">
                <a:ea typeface="ＭＳ Ｐゴシック" charset="0"/>
                <a:cs typeface="ＭＳ Ｐゴシック" charset="0"/>
              </a:rPr>
              <a:t>The lower right diagram shows the corresponding distribution.</a:t>
            </a:r>
          </a:p>
          <a:p>
            <a:pPr>
              <a:lnSpc>
                <a:spcPct val="90000"/>
              </a:lnSpc>
            </a:pPr>
            <a:r>
              <a:rPr lang="en-US" sz="2800" dirty="0">
                <a:ea typeface="ＭＳ Ｐゴシック" charset="0"/>
                <a:cs typeface="ＭＳ Ｐゴシック" charset="0"/>
              </a:rPr>
              <a:t>Clearly the distribution has smoothed the exptl. data.</a:t>
            </a:r>
          </a:p>
        </p:txBody>
      </p:sp>
      <p:grpSp>
        <p:nvGrpSpPr>
          <p:cNvPr id="2" name="Group 27"/>
          <p:cNvGrpSpPr>
            <a:grpSpLocks/>
          </p:cNvGrpSpPr>
          <p:nvPr/>
        </p:nvGrpSpPr>
        <p:grpSpPr bwMode="auto">
          <a:xfrm>
            <a:off x="5105400" y="3429000"/>
            <a:ext cx="2819400" cy="2971800"/>
            <a:chOff x="3216" y="2160"/>
            <a:chExt cx="1776" cy="1872"/>
          </a:xfrm>
        </p:grpSpPr>
        <p:sp>
          <p:nvSpPr>
            <p:cNvPr id="73754" name="Line 4"/>
            <p:cNvSpPr>
              <a:spLocks noChangeShapeType="1"/>
            </p:cNvSpPr>
            <p:nvPr/>
          </p:nvSpPr>
          <p:spPr bwMode="auto">
            <a:xfrm>
              <a:off x="4128" y="2160"/>
              <a:ext cx="0" cy="1872"/>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73755" name="Line 5"/>
            <p:cNvSpPr>
              <a:spLocks noChangeShapeType="1"/>
            </p:cNvSpPr>
            <p:nvPr/>
          </p:nvSpPr>
          <p:spPr bwMode="auto">
            <a:xfrm>
              <a:off x="3216" y="3072"/>
              <a:ext cx="1776"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grpSp>
      <p:sp>
        <p:nvSpPr>
          <p:cNvPr id="97286" name="Oval 6"/>
          <p:cNvSpPr>
            <a:spLocks noChangeArrowheads="1"/>
          </p:cNvSpPr>
          <p:nvPr/>
        </p:nvSpPr>
        <p:spPr bwMode="auto">
          <a:xfrm>
            <a:off x="6130925" y="3676650"/>
            <a:ext cx="838200" cy="2438400"/>
          </a:xfrm>
          <a:prstGeom prst="ellipse">
            <a:avLst/>
          </a:pr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sp>
        <p:nvSpPr>
          <p:cNvPr id="97287" name="Line 7"/>
          <p:cNvSpPr>
            <a:spLocks noChangeShapeType="1"/>
          </p:cNvSpPr>
          <p:nvPr/>
        </p:nvSpPr>
        <p:spPr bwMode="auto">
          <a:xfrm flipH="1">
            <a:off x="6172200" y="1600200"/>
            <a:ext cx="838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97288" name="Line 8"/>
          <p:cNvSpPr>
            <a:spLocks noChangeShapeType="1"/>
          </p:cNvSpPr>
          <p:nvPr/>
        </p:nvSpPr>
        <p:spPr bwMode="auto">
          <a:xfrm flipH="1">
            <a:off x="6324600" y="1600200"/>
            <a:ext cx="609600" cy="198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97289" name="Line 9"/>
          <p:cNvSpPr>
            <a:spLocks noChangeShapeType="1"/>
          </p:cNvSpPr>
          <p:nvPr/>
        </p:nvSpPr>
        <p:spPr bwMode="auto">
          <a:xfrm flipH="1">
            <a:off x="6324600" y="1600200"/>
            <a:ext cx="457200" cy="198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97290" name="Line 10"/>
          <p:cNvSpPr>
            <a:spLocks noChangeShapeType="1"/>
          </p:cNvSpPr>
          <p:nvPr/>
        </p:nvSpPr>
        <p:spPr bwMode="auto">
          <a:xfrm flipH="1">
            <a:off x="6553200" y="1524000"/>
            <a:ext cx="2286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97291" name="Line 11"/>
          <p:cNvSpPr>
            <a:spLocks noChangeShapeType="1"/>
          </p:cNvSpPr>
          <p:nvPr/>
        </p:nvSpPr>
        <p:spPr bwMode="auto">
          <a:xfrm flipH="1">
            <a:off x="6477000" y="1600200"/>
            <a:ext cx="76200" cy="198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97292" name="Line 12"/>
          <p:cNvSpPr>
            <a:spLocks noChangeShapeType="1"/>
          </p:cNvSpPr>
          <p:nvPr/>
        </p:nvSpPr>
        <p:spPr bwMode="auto">
          <a:xfrm flipH="1">
            <a:off x="5943600" y="1981200"/>
            <a:ext cx="16764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97293" name="Line 13"/>
          <p:cNvSpPr>
            <a:spLocks noChangeShapeType="1"/>
          </p:cNvSpPr>
          <p:nvPr/>
        </p:nvSpPr>
        <p:spPr bwMode="auto">
          <a:xfrm flipH="1" flipV="1">
            <a:off x="5715000" y="2438400"/>
            <a:ext cx="20574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97294" name="Line 14"/>
          <p:cNvSpPr>
            <a:spLocks noChangeShapeType="1"/>
          </p:cNvSpPr>
          <p:nvPr/>
        </p:nvSpPr>
        <p:spPr bwMode="auto">
          <a:xfrm>
            <a:off x="6400800" y="1676400"/>
            <a:ext cx="228600" cy="190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97295" name="Line 15"/>
          <p:cNvSpPr>
            <a:spLocks noChangeShapeType="1"/>
          </p:cNvSpPr>
          <p:nvPr/>
        </p:nvSpPr>
        <p:spPr bwMode="auto">
          <a:xfrm>
            <a:off x="6477000" y="1600200"/>
            <a:ext cx="381000" cy="198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97296" name="Line 16"/>
          <p:cNvSpPr>
            <a:spLocks noChangeShapeType="1"/>
          </p:cNvSpPr>
          <p:nvPr/>
        </p:nvSpPr>
        <p:spPr bwMode="auto">
          <a:xfrm>
            <a:off x="6096000" y="1676400"/>
            <a:ext cx="762000" cy="190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97297" name="Line 17"/>
          <p:cNvSpPr>
            <a:spLocks noChangeShapeType="1"/>
          </p:cNvSpPr>
          <p:nvPr/>
        </p:nvSpPr>
        <p:spPr bwMode="auto">
          <a:xfrm flipH="1">
            <a:off x="6553200" y="1524000"/>
            <a:ext cx="2286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97298" name="Line 18"/>
          <p:cNvSpPr>
            <a:spLocks noChangeShapeType="1"/>
          </p:cNvSpPr>
          <p:nvPr/>
        </p:nvSpPr>
        <p:spPr bwMode="auto">
          <a:xfrm>
            <a:off x="5943600" y="1752600"/>
            <a:ext cx="129540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97299" name="Text Box 19"/>
          <p:cNvSpPr txBox="1">
            <a:spLocks noChangeArrowheads="1"/>
          </p:cNvSpPr>
          <p:nvPr/>
        </p:nvSpPr>
        <p:spPr bwMode="auto">
          <a:xfrm>
            <a:off x="4572000" y="1082675"/>
            <a:ext cx="3673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solidFill>
                  <a:schemeClr val="accent2"/>
                </a:solidFill>
                <a:latin typeface="Times" charset="0"/>
              </a:rPr>
              <a:t>What function can we fit to this data?</a:t>
            </a:r>
          </a:p>
        </p:txBody>
      </p:sp>
      <p:sp>
        <p:nvSpPr>
          <p:cNvPr id="97300" name="Text Box 20"/>
          <p:cNvSpPr txBox="1">
            <a:spLocks noChangeArrowheads="1"/>
          </p:cNvSpPr>
          <p:nvPr/>
        </p:nvSpPr>
        <p:spPr bwMode="auto">
          <a:xfrm>
            <a:off x="4191000" y="5181600"/>
            <a:ext cx="4343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b="1">
                <a:solidFill>
                  <a:srgbClr val="CC0000"/>
                </a:solidFill>
                <a:latin typeface="Times" charset="0"/>
              </a:rPr>
              <a:t>In this case,</a:t>
            </a:r>
            <a:br>
              <a:rPr lang="en-US" b="1">
                <a:solidFill>
                  <a:srgbClr val="CC0000"/>
                </a:solidFill>
                <a:latin typeface="Times" charset="0"/>
              </a:rPr>
            </a:br>
            <a:r>
              <a:rPr lang="en-US" b="1">
                <a:solidFill>
                  <a:srgbClr val="CC0000"/>
                </a:solidFill>
                <a:latin typeface="Times" charset="0"/>
              </a:rPr>
              <a:t>a function of the form </a:t>
            </a:r>
            <a:br>
              <a:rPr lang="en-US" b="1">
                <a:solidFill>
                  <a:srgbClr val="CC0000"/>
                </a:solidFill>
                <a:latin typeface="Times" charset="0"/>
              </a:rPr>
            </a:br>
            <a:r>
              <a:rPr lang="en-US" b="1" i="1">
                <a:solidFill>
                  <a:srgbClr val="CC0000"/>
                </a:solidFill>
                <a:latin typeface="Times" charset="0"/>
              </a:rPr>
              <a:t>r</a:t>
            </a:r>
            <a:r>
              <a:rPr lang="en-US" b="1">
                <a:solidFill>
                  <a:srgbClr val="CC0000"/>
                </a:solidFill>
                <a:latin typeface="Times" charset="0"/>
              </a:rPr>
              <a:t> = </a:t>
            </a:r>
            <a:r>
              <a:rPr lang="en-US" b="1" i="1">
                <a:solidFill>
                  <a:srgbClr val="CC0000"/>
                </a:solidFill>
                <a:latin typeface="Times" charset="0"/>
              </a:rPr>
              <a:t>a</a:t>
            </a:r>
            <a:r>
              <a:rPr lang="en-US" b="1">
                <a:solidFill>
                  <a:srgbClr val="CC0000"/>
                </a:solidFill>
                <a:latin typeface="Times" charset="0"/>
              </a:rPr>
              <a:t>+sin(</a:t>
            </a:r>
            <a:r>
              <a:rPr lang="en-US" b="1" i="1">
                <a:solidFill>
                  <a:srgbClr val="CC0000"/>
                </a:solidFill>
                <a:latin typeface="Symbol" charset="0"/>
              </a:rPr>
              <a:t>q</a:t>
            </a:r>
            <a:r>
              <a:rPr lang="en-US" b="1">
                <a:solidFill>
                  <a:srgbClr val="CC0000"/>
                </a:solidFill>
                <a:latin typeface="Times" charset="0"/>
              </a:rPr>
              <a:t>) is reasonable</a:t>
            </a:r>
          </a:p>
        </p:txBody>
      </p:sp>
      <p:grpSp>
        <p:nvGrpSpPr>
          <p:cNvPr id="3" name="Group 26"/>
          <p:cNvGrpSpPr>
            <a:grpSpLocks/>
          </p:cNvGrpSpPr>
          <p:nvPr/>
        </p:nvGrpSpPr>
        <p:grpSpPr bwMode="auto">
          <a:xfrm>
            <a:off x="6213475" y="4038600"/>
            <a:ext cx="1330325" cy="973138"/>
            <a:chOff x="3914" y="2544"/>
            <a:chExt cx="838" cy="613"/>
          </a:xfrm>
        </p:grpSpPr>
        <p:sp>
          <p:nvSpPr>
            <p:cNvPr id="73750" name="Line 22"/>
            <p:cNvSpPr>
              <a:spLocks noChangeShapeType="1"/>
            </p:cNvSpPr>
            <p:nvPr/>
          </p:nvSpPr>
          <p:spPr bwMode="auto">
            <a:xfrm flipV="1">
              <a:off x="4124" y="2544"/>
              <a:ext cx="196" cy="528"/>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73751" name="Line 23"/>
            <p:cNvSpPr>
              <a:spLocks noChangeShapeType="1"/>
            </p:cNvSpPr>
            <p:nvPr/>
          </p:nvSpPr>
          <p:spPr bwMode="auto">
            <a:xfrm flipV="1">
              <a:off x="4128" y="3072"/>
              <a:ext cx="624" cy="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73752" name="Arc 24"/>
            <p:cNvSpPr>
              <a:spLocks/>
            </p:cNvSpPr>
            <p:nvPr/>
          </p:nvSpPr>
          <p:spPr bwMode="auto">
            <a:xfrm>
              <a:off x="3914" y="2924"/>
              <a:ext cx="384" cy="145"/>
            </a:xfrm>
            <a:custGeom>
              <a:avLst/>
              <a:gdLst>
                <a:gd name="T0" fmla="*/ 0 w 21600"/>
                <a:gd name="T1" fmla="*/ 0 h 15982"/>
                <a:gd name="T2" fmla="*/ 0 w 21600"/>
                <a:gd name="T3" fmla="*/ 0 h 15982"/>
                <a:gd name="T4" fmla="*/ 0 w 21600"/>
                <a:gd name="T5" fmla="*/ 0 h 15982"/>
                <a:gd name="T6" fmla="*/ 0 60000 65536"/>
                <a:gd name="T7" fmla="*/ 0 60000 65536"/>
                <a:gd name="T8" fmla="*/ 0 60000 65536"/>
                <a:gd name="T9" fmla="*/ 0 w 21600"/>
                <a:gd name="T10" fmla="*/ 0 h 15982"/>
                <a:gd name="T11" fmla="*/ 21600 w 21600"/>
                <a:gd name="T12" fmla="*/ 15982 h 15982"/>
              </a:gdLst>
              <a:ahLst/>
              <a:cxnLst>
                <a:cxn ang="T6">
                  <a:pos x="T0" y="T1"/>
                </a:cxn>
                <a:cxn ang="T7">
                  <a:pos x="T2" y="T3"/>
                </a:cxn>
                <a:cxn ang="T8">
                  <a:pos x="T4" y="T5"/>
                </a:cxn>
              </a:cxnLst>
              <a:rect l="T9" t="T10" r="T11" b="T12"/>
              <a:pathLst>
                <a:path w="21600" h="15982" fill="none" extrusionOk="0">
                  <a:moveTo>
                    <a:pt x="14529" y="-1"/>
                  </a:moveTo>
                  <a:cubicBezTo>
                    <a:pt x="19032" y="4092"/>
                    <a:pt x="21600" y="9896"/>
                    <a:pt x="21600" y="15982"/>
                  </a:cubicBezTo>
                </a:path>
                <a:path w="21600" h="15982" stroke="0" extrusionOk="0">
                  <a:moveTo>
                    <a:pt x="14529" y="-1"/>
                  </a:moveTo>
                  <a:cubicBezTo>
                    <a:pt x="19032" y="4092"/>
                    <a:pt x="21600" y="9896"/>
                    <a:pt x="21600" y="15982"/>
                  </a:cubicBezTo>
                  <a:lnTo>
                    <a:pt x="0" y="15982"/>
                  </a:lnTo>
                  <a:lnTo>
                    <a:pt x="14529" y="-1"/>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Calibri"/>
              </a:endParaRPr>
            </a:p>
          </p:txBody>
        </p:sp>
        <p:sp>
          <p:nvSpPr>
            <p:cNvPr id="73753" name="Rectangle 25"/>
            <p:cNvSpPr>
              <a:spLocks noChangeArrowheads="1"/>
            </p:cNvSpPr>
            <p:nvPr/>
          </p:nvSpPr>
          <p:spPr bwMode="auto">
            <a:xfrm>
              <a:off x="4265" y="2792"/>
              <a:ext cx="24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i="1">
                  <a:solidFill>
                    <a:srgbClr val="CC0000"/>
                  </a:solidFill>
                  <a:latin typeface="Symbol" charset="0"/>
                </a:rPr>
                <a:t>q</a:t>
              </a:r>
            </a:p>
          </p:txBody>
        </p:sp>
      </p:grpSp>
      <p:sp>
        <p:nvSpPr>
          <p:cNvPr id="73749" name="Text Box 28"/>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7287"/>
                                        </p:tgtEl>
                                        <p:attrNameLst>
                                          <p:attrName>style.visibility</p:attrName>
                                        </p:attrNameLst>
                                      </p:cBhvr>
                                      <p:to>
                                        <p:strVal val="visible"/>
                                      </p:to>
                                    </p:set>
                                    <p:anim calcmode="lin" valueType="num">
                                      <p:cBhvr>
                                        <p:cTn id="7" dur="1000" fill="hold"/>
                                        <p:tgtEl>
                                          <p:spTgt spid="97287"/>
                                        </p:tgtEl>
                                        <p:attrNameLst>
                                          <p:attrName>ppt_w</p:attrName>
                                        </p:attrNameLst>
                                      </p:cBhvr>
                                      <p:tavLst>
                                        <p:tav tm="0">
                                          <p:val>
                                            <p:fltVal val="0"/>
                                          </p:val>
                                        </p:tav>
                                        <p:tav tm="100000">
                                          <p:val>
                                            <p:strVal val="#ppt_w"/>
                                          </p:val>
                                        </p:tav>
                                      </p:tavLst>
                                    </p:anim>
                                    <p:anim calcmode="lin" valueType="num">
                                      <p:cBhvr>
                                        <p:cTn id="8" dur="1000" fill="hold"/>
                                        <p:tgtEl>
                                          <p:spTgt spid="97287"/>
                                        </p:tgtEl>
                                        <p:attrNameLst>
                                          <p:attrName>ppt_h</p:attrName>
                                        </p:attrNameLst>
                                      </p:cBhvr>
                                      <p:tavLst>
                                        <p:tav tm="0">
                                          <p:val>
                                            <p:fltVal val="0"/>
                                          </p:val>
                                        </p:tav>
                                        <p:tav tm="100000">
                                          <p:val>
                                            <p:strVal val="#ppt_h"/>
                                          </p:val>
                                        </p:tav>
                                      </p:tavLst>
                                    </p:anim>
                                    <p:anim calcmode="lin" valueType="num">
                                      <p:cBhvr>
                                        <p:cTn id="9" dur="1000" fill="hold"/>
                                        <p:tgtEl>
                                          <p:spTgt spid="972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72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7288"/>
                                        </p:tgtEl>
                                        <p:attrNameLst>
                                          <p:attrName>style.visibility</p:attrName>
                                        </p:attrNameLst>
                                      </p:cBhvr>
                                      <p:to>
                                        <p:strVal val="visible"/>
                                      </p:to>
                                    </p:set>
                                    <p:anim calcmode="lin" valueType="num">
                                      <p:cBhvr>
                                        <p:cTn id="15" dur="1000" fill="hold"/>
                                        <p:tgtEl>
                                          <p:spTgt spid="97288"/>
                                        </p:tgtEl>
                                        <p:attrNameLst>
                                          <p:attrName>ppt_w</p:attrName>
                                        </p:attrNameLst>
                                      </p:cBhvr>
                                      <p:tavLst>
                                        <p:tav tm="0">
                                          <p:val>
                                            <p:fltVal val="0"/>
                                          </p:val>
                                        </p:tav>
                                        <p:tav tm="100000">
                                          <p:val>
                                            <p:strVal val="#ppt_w"/>
                                          </p:val>
                                        </p:tav>
                                      </p:tavLst>
                                    </p:anim>
                                    <p:anim calcmode="lin" valueType="num">
                                      <p:cBhvr>
                                        <p:cTn id="16" dur="1000" fill="hold"/>
                                        <p:tgtEl>
                                          <p:spTgt spid="97288"/>
                                        </p:tgtEl>
                                        <p:attrNameLst>
                                          <p:attrName>ppt_h</p:attrName>
                                        </p:attrNameLst>
                                      </p:cBhvr>
                                      <p:tavLst>
                                        <p:tav tm="0">
                                          <p:val>
                                            <p:fltVal val="0"/>
                                          </p:val>
                                        </p:tav>
                                        <p:tav tm="100000">
                                          <p:val>
                                            <p:strVal val="#ppt_h"/>
                                          </p:val>
                                        </p:tav>
                                      </p:tavLst>
                                    </p:anim>
                                    <p:anim calcmode="lin" valueType="num">
                                      <p:cBhvr>
                                        <p:cTn id="17" dur="1000" fill="hold"/>
                                        <p:tgtEl>
                                          <p:spTgt spid="9728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7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97289"/>
                                        </p:tgtEl>
                                        <p:attrNameLst>
                                          <p:attrName>style.visibility</p:attrName>
                                        </p:attrNameLst>
                                      </p:cBhvr>
                                      <p:to>
                                        <p:strVal val="visible"/>
                                      </p:to>
                                    </p:set>
                                    <p:anim calcmode="lin" valueType="num">
                                      <p:cBhvr>
                                        <p:cTn id="23" dur="1000" fill="hold"/>
                                        <p:tgtEl>
                                          <p:spTgt spid="97289"/>
                                        </p:tgtEl>
                                        <p:attrNameLst>
                                          <p:attrName>ppt_w</p:attrName>
                                        </p:attrNameLst>
                                      </p:cBhvr>
                                      <p:tavLst>
                                        <p:tav tm="0">
                                          <p:val>
                                            <p:fltVal val="0"/>
                                          </p:val>
                                        </p:tav>
                                        <p:tav tm="100000">
                                          <p:val>
                                            <p:strVal val="#ppt_w"/>
                                          </p:val>
                                        </p:tav>
                                      </p:tavLst>
                                    </p:anim>
                                    <p:anim calcmode="lin" valueType="num">
                                      <p:cBhvr>
                                        <p:cTn id="24" dur="1000" fill="hold"/>
                                        <p:tgtEl>
                                          <p:spTgt spid="97289"/>
                                        </p:tgtEl>
                                        <p:attrNameLst>
                                          <p:attrName>ppt_h</p:attrName>
                                        </p:attrNameLst>
                                      </p:cBhvr>
                                      <p:tavLst>
                                        <p:tav tm="0">
                                          <p:val>
                                            <p:fltVal val="0"/>
                                          </p:val>
                                        </p:tav>
                                        <p:tav tm="100000">
                                          <p:val>
                                            <p:strVal val="#ppt_h"/>
                                          </p:val>
                                        </p:tav>
                                      </p:tavLst>
                                    </p:anim>
                                    <p:anim calcmode="lin" valueType="num">
                                      <p:cBhvr>
                                        <p:cTn id="25" dur="1000" fill="hold"/>
                                        <p:tgtEl>
                                          <p:spTgt spid="9728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7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7290"/>
                                        </p:tgtEl>
                                        <p:attrNameLst>
                                          <p:attrName>style.visibility</p:attrName>
                                        </p:attrNameLst>
                                      </p:cBhvr>
                                      <p:to>
                                        <p:strVal val="visible"/>
                                      </p:to>
                                    </p:set>
                                    <p:anim calcmode="lin" valueType="num">
                                      <p:cBhvr>
                                        <p:cTn id="31" dur="1000" fill="hold"/>
                                        <p:tgtEl>
                                          <p:spTgt spid="97290"/>
                                        </p:tgtEl>
                                        <p:attrNameLst>
                                          <p:attrName>ppt_w</p:attrName>
                                        </p:attrNameLst>
                                      </p:cBhvr>
                                      <p:tavLst>
                                        <p:tav tm="0">
                                          <p:val>
                                            <p:fltVal val="0"/>
                                          </p:val>
                                        </p:tav>
                                        <p:tav tm="100000">
                                          <p:val>
                                            <p:strVal val="#ppt_w"/>
                                          </p:val>
                                        </p:tav>
                                      </p:tavLst>
                                    </p:anim>
                                    <p:anim calcmode="lin" valueType="num">
                                      <p:cBhvr>
                                        <p:cTn id="32" dur="1000" fill="hold"/>
                                        <p:tgtEl>
                                          <p:spTgt spid="97290"/>
                                        </p:tgtEl>
                                        <p:attrNameLst>
                                          <p:attrName>ppt_h</p:attrName>
                                        </p:attrNameLst>
                                      </p:cBhvr>
                                      <p:tavLst>
                                        <p:tav tm="0">
                                          <p:val>
                                            <p:fltVal val="0"/>
                                          </p:val>
                                        </p:tav>
                                        <p:tav tm="100000">
                                          <p:val>
                                            <p:strVal val="#ppt_h"/>
                                          </p:val>
                                        </p:tav>
                                      </p:tavLst>
                                    </p:anim>
                                    <p:anim calcmode="lin" valueType="num">
                                      <p:cBhvr>
                                        <p:cTn id="33" dur="1000" fill="hold"/>
                                        <p:tgtEl>
                                          <p:spTgt spid="9729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7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97291"/>
                                        </p:tgtEl>
                                        <p:attrNameLst>
                                          <p:attrName>style.visibility</p:attrName>
                                        </p:attrNameLst>
                                      </p:cBhvr>
                                      <p:to>
                                        <p:strVal val="visible"/>
                                      </p:to>
                                    </p:set>
                                    <p:anim calcmode="lin" valueType="num">
                                      <p:cBhvr>
                                        <p:cTn id="39" dur="1000" fill="hold"/>
                                        <p:tgtEl>
                                          <p:spTgt spid="97291"/>
                                        </p:tgtEl>
                                        <p:attrNameLst>
                                          <p:attrName>ppt_w</p:attrName>
                                        </p:attrNameLst>
                                      </p:cBhvr>
                                      <p:tavLst>
                                        <p:tav tm="0">
                                          <p:val>
                                            <p:fltVal val="0"/>
                                          </p:val>
                                        </p:tav>
                                        <p:tav tm="100000">
                                          <p:val>
                                            <p:strVal val="#ppt_w"/>
                                          </p:val>
                                        </p:tav>
                                      </p:tavLst>
                                    </p:anim>
                                    <p:anim calcmode="lin" valueType="num">
                                      <p:cBhvr>
                                        <p:cTn id="40" dur="1000" fill="hold"/>
                                        <p:tgtEl>
                                          <p:spTgt spid="97291"/>
                                        </p:tgtEl>
                                        <p:attrNameLst>
                                          <p:attrName>ppt_h</p:attrName>
                                        </p:attrNameLst>
                                      </p:cBhvr>
                                      <p:tavLst>
                                        <p:tav tm="0">
                                          <p:val>
                                            <p:fltVal val="0"/>
                                          </p:val>
                                        </p:tav>
                                        <p:tav tm="100000">
                                          <p:val>
                                            <p:strVal val="#ppt_h"/>
                                          </p:val>
                                        </p:tav>
                                      </p:tavLst>
                                    </p:anim>
                                    <p:anim calcmode="lin" valueType="num">
                                      <p:cBhvr>
                                        <p:cTn id="41" dur="1000" fill="hold"/>
                                        <p:tgtEl>
                                          <p:spTgt spid="9729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72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97292"/>
                                        </p:tgtEl>
                                        <p:attrNameLst>
                                          <p:attrName>style.visibility</p:attrName>
                                        </p:attrNameLst>
                                      </p:cBhvr>
                                      <p:to>
                                        <p:strVal val="visible"/>
                                      </p:to>
                                    </p:set>
                                    <p:anim calcmode="lin" valueType="num">
                                      <p:cBhvr>
                                        <p:cTn id="47" dur="1000" fill="hold"/>
                                        <p:tgtEl>
                                          <p:spTgt spid="97292"/>
                                        </p:tgtEl>
                                        <p:attrNameLst>
                                          <p:attrName>ppt_w</p:attrName>
                                        </p:attrNameLst>
                                      </p:cBhvr>
                                      <p:tavLst>
                                        <p:tav tm="0">
                                          <p:val>
                                            <p:fltVal val="0"/>
                                          </p:val>
                                        </p:tav>
                                        <p:tav tm="100000">
                                          <p:val>
                                            <p:strVal val="#ppt_w"/>
                                          </p:val>
                                        </p:tav>
                                      </p:tavLst>
                                    </p:anim>
                                    <p:anim calcmode="lin" valueType="num">
                                      <p:cBhvr>
                                        <p:cTn id="48" dur="1000" fill="hold"/>
                                        <p:tgtEl>
                                          <p:spTgt spid="97292"/>
                                        </p:tgtEl>
                                        <p:attrNameLst>
                                          <p:attrName>ppt_h</p:attrName>
                                        </p:attrNameLst>
                                      </p:cBhvr>
                                      <p:tavLst>
                                        <p:tav tm="0">
                                          <p:val>
                                            <p:fltVal val="0"/>
                                          </p:val>
                                        </p:tav>
                                        <p:tav tm="100000">
                                          <p:val>
                                            <p:strVal val="#ppt_h"/>
                                          </p:val>
                                        </p:tav>
                                      </p:tavLst>
                                    </p:anim>
                                    <p:anim calcmode="lin" valueType="num">
                                      <p:cBhvr>
                                        <p:cTn id="49" dur="1000" fill="hold"/>
                                        <p:tgtEl>
                                          <p:spTgt spid="9729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972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97293"/>
                                        </p:tgtEl>
                                        <p:attrNameLst>
                                          <p:attrName>style.visibility</p:attrName>
                                        </p:attrNameLst>
                                      </p:cBhvr>
                                      <p:to>
                                        <p:strVal val="visible"/>
                                      </p:to>
                                    </p:set>
                                    <p:anim calcmode="lin" valueType="num">
                                      <p:cBhvr>
                                        <p:cTn id="55" dur="1000" fill="hold"/>
                                        <p:tgtEl>
                                          <p:spTgt spid="97293"/>
                                        </p:tgtEl>
                                        <p:attrNameLst>
                                          <p:attrName>ppt_w</p:attrName>
                                        </p:attrNameLst>
                                      </p:cBhvr>
                                      <p:tavLst>
                                        <p:tav tm="0">
                                          <p:val>
                                            <p:fltVal val="0"/>
                                          </p:val>
                                        </p:tav>
                                        <p:tav tm="100000">
                                          <p:val>
                                            <p:strVal val="#ppt_w"/>
                                          </p:val>
                                        </p:tav>
                                      </p:tavLst>
                                    </p:anim>
                                    <p:anim calcmode="lin" valueType="num">
                                      <p:cBhvr>
                                        <p:cTn id="56" dur="1000" fill="hold"/>
                                        <p:tgtEl>
                                          <p:spTgt spid="97293"/>
                                        </p:tgtEl>
                                        <p:attrNameLst>
                                          <p:attrName>ppt_h</p:attrName>
                                        </p:attrNameLst>
                                      </p:cBhvr>
                                      <p:tavLst>
                                        <p:tav tm="0">
                                          <p:val>
                                            <p:fltVal val="0"/>
                                          </p:val>
                                        </p:tav>
                                        <p:tav tm="100000">
                                          <p:val>
                                            <p:strVal val="#ppt_h"/>
                                          </p:val>
                                        </p:tav>
                                      </p:tavLst>
                                    </p:anim>
                                    <p:anim calcmode="lin" valueType="num">
                                      <p:cBhvr>
                                        <p:cTn id="57" dur="1000" fill="hold"/>
                                        <p:tgtEl>
                                          <p:spTgt spid="9729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972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97294"/>
                                        </p:tgtEl>
                                        <p:attrNameLst>
                                          <p:attrName>style.visibility</p:attrName>
                                        </p:attrNameLst>
                                      </p:cBhvr>
                                      <p:to>
                                        <p:strVal val="visible"/>
                                      </p:to>
                                    </p:set>
                                    <p:anim calcmode="lin" valueType="num">
                                      <p:cBhvr>
                                        <p:cTn id="63" dur="1000" fill="hold"/>
                                        <p:tgtEl>
                                          <p:spTgt spid="97294"/>
                                        </p:tgtEl>
                                        <p:attrNameLst>
                                          <p:attrName>ppt_w</p:attrName>
                                        </p:attrNameLst>
                                      </p:cBhvr>
                                      <p:tavLst>
                                        <p:tav tm="0">
                                          <p:val>
                                            <p:fltVal val="0"/>
                                          </p:val>
                                        </p:tav>
                                        <p:tav tm="100000">
                                          <p:val>
                                            <p:strVal val="#ppt_w"/>
                                          </p:val>
                                        </p:tav>
                                      </p:tavLst>
                                    </p:anim>
                                    <p:anim calcmode="lin" valueType="num">
                                      <p:cBhvr>
                                        <p:cTn id="64" dur="1000" fill="hold"/>
                                        <p:tgtEl>
                                          <p:spTgt spid="97294"/>
                                        </p:tgtEl>
                                        <p:attrNameLst>
                                          <p:attrName>ppt_h</p:attrName>
                                        </p:attrNameLst>
                                      </p:cBhvr>
                                      <p:tavLst>
                                        <p:tav tm="0">
                                          <p:val>
                                            <p:fltVal val="0"/>
                                          </p:val>
                                        </p:tav>
                                        <p:tav tm="100000">
                                          <p:val>
                                            <p:strVal val="#ppt_h"/>
                                          </p:val>
                                        </p:tav>
                                      </p:tavLst>
                                    </p:anim>
                                    <p:anim calcmode="lin" valueType="num">
                                      <p:cBhvr>
                                        <p:cTn id="65" dur="1000" fill="hold"/>
                                        <p:tgtEl>
                                          <p:spTgt spid="9729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972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97295"/>
                                        </p:tgtEl>
                                        <p:attrNameLst>
                                          <p:attrName>style.visibility</p:attrName>
                                        </p:attrNameLst>
                                      </p:cBhvr>
                                      <p:to>
                                        <p:strVal val="visible"/>
                                      </p:to>
                                    </p:set>
                                    <p:anim calcmode="lin" valueType="num">
                                      <p:cBhvr>
                                        <p:cTn id="71" dur="1000" fill="hold"/>
                                        <p:tgtEl>
                                          <p:spTgt spid="97295"/>
                                        </p:tgtEl>
                                        <p:attrNameLst>
                                          <p:attrName>ppt_w</p:attrName>
                                        </p:attrNameLst>
                                      </p:cBhvr>
                                      <p:tavLst>
                                        <p:tav tm="0">
                                          <p:val>
                                            <p:fltVal val="0"/>
                                          </p:val>
                                        </p:tav>
                                        <p:tav tm="100000">
                                          <p:val>
                                            <p:strVal val="#ppt_w"/>
                                          </p:val>
                                        </p:tav>
                                      </p:tavLst>
                                    </p:anim>
                                    <p:anim calcmode="lin" valueType="num">
                                      <p:cBhvr>
                                        <p:cTn id="72" dur="1000" fill="hold"/>
                                        <p:tgtEl>
                                          <p:spTgt spid="97295"/>
                                        </p:tgtEl>
                                        <p:attrNameLst>
                                          <p:attrName>ppt_h</p:attrName>
                                        </p:attrNameLst>
                                      </p:cBhvr>
                                      <p:tavLst>
                                        <p:tav tm="0">
                                          <p:val>
                                            <p:fltVal val="0"/>
                                          </p:val>
                                        </p:tav>
                                        <p:tav tm="100000">
                                          <p:val>
                                            <p:strVal val="#ppt_h"/>
                                          </p:val>
                                        </p:tav>
                                      </p:tavLst>
                                    </p:anim>
                                    <p:anim calcmode="lin" valueType="num">
                                      <p:cBhvr>
                                        <p:cTn id="73" dur="1000" fill="hold"/>
                                        <p:tgtEl>
                                          <p:spTgt spid="9729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97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97296"/>
                                        </p:tgtEl>
                                        <p:attrNameLst>
                                          <p:attrName>style.visibility</p:attrName>
                                        </p:attrNameLst>
                                      </p:cBhvr>
                                      <p:to>
                                        <p:strVal val="visible"/>
                                      </p:to>
                                    </p:set>
                                    <p:anim calcmode="lin" valueType="num">
                                      <p:cBhvr>
                                        <p:cTn id="79" dur="1000" fill="hold"/>
                                        <p:tgtEl>
                                          <p:spTgt spid="97296"/>
                                        </p:tgtEl>
                                        <p:attrNameLst>
                                          <p:attrName>ppt_w</p:attrName>
                                        </p:attrNameLst>
                                      </p:cBhvr>
                                      <p:tavLst>
                                        <p:tav tm="0">
                                          <p:val>
                                            <p:fltVal val="0"/>
                                          </p:val>
                                        </p:tav>
                                        <p:tav tm="100000">
                                          <p:val>
                                            <p:strVal val="#ppt_w"/>
                                          </p:val>
                                        </p:tav>
                                      </p:tavLst>
                                    </p:anim>
                                    <p:anim calcmode="lin" valueType="num">
                                      <p:cBhvr>
                                        <p:cTn id="80" dur="1000" fill="hold"/>
                                        <p:tgtEl>
                                          <p:spTgt spid="97296"/>
                                        </p:tgtEl>
                                        <p:attrNameLst>
                                          <p:attrName>ppt_h</p:attrName>
                                        </p:attrNameLst>
                                      </p:cBhvr>
                                      <p:tavLst>
                                        <p:tav tm="0">
                                          <p:val>
                                            <p:fltVal val="0"/>
                                          </p:val>
                                        </p:tav>
                                        <p:tav tm="100000">
                                          <p:val>
                                            <p:strVal val="#ppt_h"/>
                                          </p:val>
                                        </p:tav>
                                      </p:tavLst>
                                    </p:anim>
                                    <p:anim calcmode="lin" valueType="num">
                                      <p:cBhvr>
                                        <p:cTn id="81" dur="1000" fill="hold"/>
                                        <p:tgtEl>
                                          <p:spTgt spid="9729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97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97297"/>
                                        </p:tgtEl>
                                        <p:attrNameLst>
                                          <p:attrName>style.visibility</p:attrName>
                                        </p:attrNameLst>
                                      </p:cBhvr>
                                      <p:to>
                                        <p:strVal val="visible"/>
                                      </p:to>
                                    </p:set>
                                    <p:anim calcmode="lin" valueType="num">
                                      <p:cBhvr>
                                        <p:cTn id="87" dur="1000" fill="hold"/>
                                        <p:tgtEl>
                                          <p:spTgt spid="97297"/>
                                        </p:tgtEl>
                                        <p:attrNameLst>
                                          <p:attrName>ppt_w</p:attrName>
                                        </p:attrNameLst>
                                      </p:cBhvr>
                                      <p:tavLst>
                                        <p:tav tm="0">
                                          <p:val>
                                            <p:fltVal val="0"/>
                                          </p:val>
                                        </p:tav>
                                        <p:tav tm="100000">
                                          <p:val>
                                            <p:strVal val="#ppt_w"/>
                                          </p:val>
                                        </p:tav>
                                      </p:tavLst>
                                    </p:anim>
                                    <p:anim calcmode="lin" valueType="num">
                                      <p:cBhvr>
                                        <p:cTn id="88" dur="1000" fill="hold"/>
                                        <p:tgtEl>
                                          <p:spTgt spid="97297"/>
                                        </p:tgtEl>
                                        <p:attrNameLst>
                                          <p:attrName>ppt_h</p:attrName>
                                        </p:attrNameLst>
                                      </p:cBhvr>
                                      <p:tavLst>
                                        <p:tav tm="0">
                                          <p:val>
                                            <p:fltVal val="0"/>
                                          </p:val>
                                        </p:tav>
                                        <p:tav tm="100000">
                                          <p:val>
                                            <p:strVal val="#ppt_h"/>
                                          </p:val>
                                        </p:tav>
                                      </p:tavLst>
                                    </p:anim>
                                    <p:anim calcmode="lin" valueType="num">
                                      <p:cBhvr>
                                        <p:cTn id="89" dur="1000" fill="hold"/>
                                        <p:tgtEl>
                                          <p:spTgt spid="9729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972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97298"/>
                                        </p:tgtEl>
                                        <p:attrNameLst>
                                          <p:attrName>style.visibility</p:attrName>
                                        </p:attrNameLst>
                                      </p:cBhvr>
                                      <p:to>
                                        <p:strVal val="visible"/>
                                      </p:to>
                                    </p:set>
                                    <p:anim calcmode="lin" valueType="num">
                                      <p:cBhvr>
                                        <p:cTn id="95" dur="1000" fill="hold"/>
                                        <p:tgtEl>
                                          <p:spTgt spid="97298"/>
                                        </p:tgtEl>
                                        <p:attrNameLst>
                                          <p:attrName>ppt_w</p:attrName>
                                        </p:attrNameLst>
                                      </p:cBhvr>
                                      <p:tavLst>
                                        <p:tav tm="0">
                                          <p:val>
                                            <p:fltVal val="0"/>
                                          </p:val>
                                        </p:tav>
                                        <p:tav tm="100000">
                                          <p:val>
                                            <p:strVal val="#ppt_w"/>
                                          </p:val>
                                        </p:tav>
                                      </p:tavLst>
                                    </p:anim>
                                    <p:anim calcmode="lin" valueType="num">
                                      <p:cBhvr>
                                        <p:cTn id="96" dur="1000" fill="hold"/>
                                        <p:tgtEl>
                                          <p:spTgt spid="97298"/>
                                        </p:tgtEl>
                                        <p:attrNameLst>
                                          <p:attrName>ppt_h</p:attrName>
                                        </p:attrNameLst>
                                      </p:cBhvr>
                                      <p:tavLst>
                                        <p:tav tm="0">
                                          <p:val>
                                            <p:fltVal val="0"/>
                                          </p:val>
                                        </p:tav>
                                        <p:tav tm="100000">
                                          <p:val>
                                            <p:strVal val="#ppt_h"/>
                                          </p:val>
                                        </p:tav>
                                      </p:tavLst>
                                    </p:anim>
                                    <p:anim calcmode="lin" valueType="num">
                                      <p:cBhvr>
                                        <p:cTn id="97" dur="1000" fill="hold"/>
                                        <p:tgtEl>
                                          <p:spTgt spid="9729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972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nodeType="clickEffect">
                                  <p:stCondLst>
                                    <p:cond delay="0"/>
                                  </p:stCondLst>
                                  <p:childTnLst>
                                    <p:set>
                                      <p:cBhvr>
                                        <p:cTn id="102" dur="1" fill="hold">
                                          <p:stCondLst>
                                            <p:cond delay="0"/>
                                          </p:stCondLst>
                                        </p:cTn>
                                        <p:tgtEl>
                                          <p:spTgt spid="2"/>
                                        </p:tgtEl>
                                        <p:attrNameLst>
                                          <p:attrName>style.visibility</p:attrName>
                                        </p:attrNameLst>
                                      </p:cBhvr>
                                      <p:to>
                                        <p:strVal val="visible"/>
                                      </p:to>
                                    </p:set>
                                    <p:anim calcmode="lin" valueType="num">
                                      <p:cBhvr>
                                        <p:cTn id="103" dur="500" fill="hold"/>
                                        <p:tgtEl>
                                          <p:spTgt spid="2"/>
                                        </p:tgtEl>
                                        <p:attrNameLst>
                                          <p:attrName>ppt_w</p:attrName>
                                        </p:attrNameLst>
                                      </p:cBhvr>
                                      <p:tavLst>
                                        <p:tav tm="0">
                                          <p:val>
                                            <p:fltVal val="0"/>
                                          </p:val>
                                        </p:tav>
                                        <p:tav tm="100000">
                                          <p:val>
                                            <p:strVal val="#ppt_w"/>
                                          </p:val>
                                        </p:tav>
                                      </p:tavLst>
                                    </p:anim>
                                    <p:anim calcmode="lin" valueType="num">
                                      <p:cBhvr>
                                        <p:cTn id="104" dur="500" fill="hold"/>
                                        <p:tgtEl>
                                          <p:spTgt spid="2"/>
                                        </p:tgtEl>
                                        <p:attrNameLst>
                                          <p:attrName>ppt_h</p:attrName>
                                        </p:attrNameLst>
                                      </p:cBhvr>
                                      <p:tavLst>
                                        <p:tav tm="0">
                                          <p:val>
                                            <p:fltVal val="0"/>
                                          </p:val>
                                        </p:tav>
                                        <p:tav tm="100000">
                                          <p:val>
                                            <p:strVal val="#ppt_h"/>
                                          </p:val>
                                        </p:tav>
                                      </p:tavLst>
                                    </p:anim>
                                    <p:anim calcmode="lin" valueType="num">
                                      <p:cBhvr>
                                        <p:cTn id="105"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6"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7" presetClass="entr" presetSubtype="2" fill="hold" grpId="0" nodeType="clickEffect">
                                  <p:stCondLst>
                                    <p:cond delay="0"/>
                                  </p:stCondLst>
                                  <p:childTnLst>
                                    <p:set>
                                      <p:cBhvr>
                                        <p:cTn id="110" dur="1" fill="hold">
                                          <p:stCondLst>
                                            <p:cond delay="0"/>
                                          </p:stCondLst>
                                        </p:cTn>
                                        <p:tgtEl>
                                          <p:spTgt spid="97286"/>
                                        </p:tgtEl>
                                        <p:attrNameLst>
                                          <p:attrName>style.visibility</p:attrName>
                                        </p:attrNameLst>
                                      </p:cBhvr>
                                      <p:to>
                                        <p:strVal val="visible"/>
                                      </p:to>
                                    </p:set>
                                    <p:anim calcmode="lin" valueType="num">
                                      <p:cBhvr additive="base">
                                        <p:cTn id="111" dur="5000" fill="hold"/>
                                        <p:tgtEl>
                                          <p:spTgt spid="97286"/>
                                        </p:tgtEl>
                                        <p:attrNameLst>
                                          <p:attrName>ppt_x</p:attrName>
                                        </p:attrNameLst>
                                      </p:cBhvr>
                                      <p:tavLst>
                                        <p:tav tm="0">
                                          <p:val>
                                            <p:strVal val="1+#ppt_w/2"/>
                                          </p:val>
                                        </p:tav>
                                        <p:tav tm="100000">
                                          <p:val>
                                            <p:strVal val="#ppt_x"/>
                                          </p:val>
                                        </p:tav>
                                      </p:tavLst>
                                    </p:anim>
                                    <p:anim calcmode="lin" valueType="num">
                                      <p:cBhvr additive="base">
                                        <p:cTn id="112" dur="5000" fill="hold"/>
                                        <p:tgtEl>
                                          <p:spTgt spid="97286"/>
                                        </p:tgtEl>
                                        <p:attrNameLst>
                                          <p:attrName>ppt_y</p:attrName>
                                        </p:attrNameLst>
                                      </p:cBhvr>
                                      <p:tavLst>
                                        <p:tav tm="0">
                                          <p:val>
                                            <p:strVal val="#ppt_y"/>
                                          </p:val>
                                        </p:tav>
                                        <p:tav tm="100000">
                                          <p:val>
                                            <p:strVal val="#ppt_y"/>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7" presetClass="entr" presetSubtype="4" fill="hold" nodeType="clickEffect">
                                  <p:stCondLst>
                                    <p:cond delay="0"/>
                                  </p:stCondLst>
                                  <p:childTnLst>
                                    <p:set>
                                      <p:cBhvr>
                                        <p:cTn id="116" dur="1" fill="hold">
                                          <p:stCondLst>
                                            <p:cond delay="0"/>
                                          </p:stCondLst>
                                        </p:cTn>
                                        <p:tgtEl>
                                          <p:spTgt spid="3"/>
                                        </p:tgtEl>
                                        <p:attrNameLst>
                                          <p:attrName>style.visibility</p:attrName>
                                        </p:attrNameLst>
                                      </p:cBhvr>
                                      <p:to>
                                        <p:strVal val="visible"/>
                                      </p:to>
                                    </p:set>
                                    <p:anim calcmode="lin" valueType="num">
                                      <p:cBhvr additive="base">
                                        <p:cTn id="117" dur="500" fill="hold"/>
                                        <p:tgtEl>
                                          <p:spTgt spid="3"/>
                                        </p:tgtEl>
                                        <p:attrNameLst>
                                          <p:attrName>ppt_x</p:attrName>
                                        </p:attrNameLst>
                                      </p:cBhvr>
                                      <p:tavLst>
                                        <p:tav tm="0">
                                          <p:val>
                                            <p:strVal val="#ppt_x"/>
                                          </p:val>
                                        </p:tav>
                                        <p:tav tm="100000">
                                          <p:val>
                                            <p:strVal val="#ppt_x"/>
                                          </p:val>
                                        </p:tav>
                                      </p:tavLst>
                                    </p:anim>
                                    <p:anim calcmode="lin" valueType="num">
                                      <p:cBhvr additive="base">
                                        <p:cTn id="1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7" presetClass="entr" presetSubtype="4" fill="hold" grpId="0" nodeType="clickEffect">
                                  <p:stCondLst>
                                    <p:cond delay="0"/>
                                  </p:stCondLst>
                                  <p:childTnLst>
                                    <p:set>
                                      <p:cBhvr>
                                        <p:cTn id="122" dur="1" fill="hold">
                                          <p:stCondLst>
                                            <p:cond delay="0"/>
                                          </p:stCondLst>
                                        </p:cTn>
                                        <p:tgtEl>
                                          <p:spTgt spid="97299"/>
                                        </p:tgtEl>
                                        <p:attrNameLst>
                                          <p:attrName>style.visibility</p:attrName>
                                        </p:attrNameLst>
                                      </p:cBhvr>
                                      <p:to>
                                        <p:strVal val="visible"/>
                                      </p:to>
                                    </p:set>
                                    <p:anim calcmode="lin" valueType="num">
                                      <p:cBhvr additive="base">
                                        <p:cTn id="123" dur="500" fill="hold"/>
                                        <p:tgtEl>
                                          <p:spTgt spid="97299"/>
                                        </p:tgtEl>
                                        <p:attrNameLst>
                                          <p:attrName>ppt_x</p:attrName>
                                        </p:attrNameLst>
                                      </p:cBhvr>
                                      <p:tavLst>
                                        <p:tav tm="0">
                                          <p:val>
                                            <p:strVal val="#ppt_x"/>
                                          </p:val>
                                        </p:tav>
                                        <p:tav tm="100000">
                                          <p:val>
                                            <p:strVal val="#ppt_x"/>
                                          </p:val>
                                        </p:tav>
                                      </p:tavLst>
                                    </p:anim>
                                    <p:anim calcmode="lin" valueType="num">
                                      <p:cBhvr additive="base">
                                        <p:cTn id="124" dur="500" fill="hold"/>
                                        <p:tgtEl>
                                          <p:spTgt spid="97299"/>
                                        </p:tgtEl>
                                        <p:attrNameLst>
                                          <p:attrName>ppt_y</p:attrName>
                                        </p:attrNameLst>
                                      </p:cBhvr>
                                      <p:tavLst>
                                        <p:tav tm="0">
                                          <p:val>
                                            <p:strVal val="1+#ppt_h/2"/>
                                          </p:val>
                                        </p:tav>
                                        <p:tav tm="100000">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1" presetClass="entr" presetSubtype="0" fill="hold" grpId="0" nodeType="clickEffect">
                                  <p:stCondLst>
                                    <p:cond delay="0"/>
                                  </p:stCondLst>
                                  <p:childTnLst>
                                    <p:set>
                                      <p:cBhvr>
                                        <p:cTn id="128" dur="1000">
                                          <p:stCondLst>
                                            <p:cond delay="0"/>
                                          </p:stCondLst>
                                        </p:cTn>
                                        <p:tgtEl>
                                          <p:spTgt spid="97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animBg="1" autoUpdateAnimBg="0"/>
      <p:bldP spid="97287" grpId="0" animBg="1"/>
      <p:bldP spid="97288" grpId="0" animBg="1"/>
      <p:bldP spid="97289" grpId="0" animBg="1"/>
      <p:bldP spid="97290" grpId="0" animBg="1"/>
      <p:bldP spid="97291" grpId="0" animBg="1"/>
      <p:bldP spid="97292" grpId="0" animBg="1"/>
      <p:bldP spid="97293" grpId="0" animBg="1"/>
      <p:bldP spid="97294" grpId="0" animBg="1"/>
      <p:bldP spid="97295" grpId="0" animBg="1"/>
      <p:bldP spid="97296" grpId="0" animBg="1"/>
      <p:bldP spid="97297" grpId="0" animBg="1"/>
      <p:bldP spid="97298" grpId="0" animBg="1"/>
      <p:bldP spid="97299" grpId="0" autoUpdateAnimBg="0"/>
      <p:bldP spid="97300"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AD9C092-B3D1-E247-A86C-A2CE89158193}" type="slidenum">
              <a:rPr lang="en-US" sz="1400">
                <a:latin typeface="Times" charset="0"/>
              </a:rPr>
              <a:pPr/>
              <a:t>31</a:t>
            </a:fld>
            <a:endParaRPr lang="en-US" sz="1400">
              <a:latin typeface="Times" charset="0"/>
            </a:endParaRPr>
          </a:p>
        </p:txBody>
      </p:sp>
      <p:sp>
        <p:nvSpPr>
          <p:cNvPr id="75778"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Generalizations</a:t>
            </a:r>
          </a:p>
        </p:txBody>
      </p:sp>
      <p:sp>
        <p:nvSpPr>
          <p:cNvPr id="75779" name="Rectangle 3"/>
          <p:cNvSpPr>
            <a:spLocks noGrp="1" noChangeArrowheads="1"/>
          </p:cNvSpPr>
          <p:nvPr>
            <p:ph type="body" idx="1"/>
          </p:nvPr>
        </p:nvSpPr>
        <p:spPr>
          <a:xfrm>
            <a:off x="685800" y="1143000"/>
            <a:ext cx="7772400" cy="5334000"/>
          </a:xfrm>
        </p:spPr>
        <p:txBody>
          <a:bodyPr/>
          <a:lstStyle/>
          <a:p>
            <a:r>
              <a:rPr lang="en-US" sz="2000" dirty="0">
                <a:ea typeface="ＭＳ Ｐゴシック" charset="0"/>
                <a:cs typeface="ＭＳ Ｐゴシック" charset="0"/>
              </a:rPr>
              <a:t>Now that we have seen what a circular distribution looks like, we can make connections to more complicated distributions.  </a:t>
            </a:r>
          </a:p>
          <a:p>
            <a:r>
              <a:rPr lang="en-US" sz="2000" dirty="0">
                <a:ea typeface="ＭＳ Ｐゴシック" charset="0"/>
                <a:cs typeface="ＭＳ Ｐゴシック" charset="0"/>
              </a:rPr>
              <a:t>1-parameter distributions: the distribution of line directions in a plane is exactly equivalent to the density of points along the circumference of a (unit radius) circle.</a:t>
            </a:r>
          </a:p>
          <a:p>
            <a:r>
              <a:rPr lang="en-US" sz="2000" dirty="0">
                <a:ea typeface="ＭＳ Ｐゴシック" charset="0"/>
                <a:cs typeface="ＭＳ Ｐゴシック" charset="0"/>
              </a:rPr>
              <a:t>So how can we generalize this to </a:t>
            </a:r>
            <a:r>
              <a:rPr lang="en-US" sz="2000" i="1" dirty="0">
                <a:ea typeface="ＭＳ Ｐゴシック" charset="0"/>
                <a:cs typeface="ＭＳ Ｐゴシック" charset="0"/>
              </a:rPr>
              <a:t>two </a:t>
            </a:r>
            <a:r>
              <a:rPr lang="en-US" sz="2000" dirty="0">
                <a:ea typeface="ＭＳ Ｐゴシック" charset="0"/>
                <a:cs typeface="ＭＳ Ｐゴシック" charset="0"/>
              </a:rPr>
              <a:t>parameters?</a:t>
            </a:r>
            <a:br>
              <a:rPr lang="en-US" sz="2000" dirty="0">
                <a:ea typeface="ＭＳ Ｐゴシック" charset="0"/>
                <a:cs typeface="ＭＳ Ｐゴシック" charset="0"/>
              </a:rPr>
            </a:br>
            <a:r>
              <a:rPr lang="en-US" sz="2000" dirty="0">
                <a:ea typeface="ＭＳ Ｐゴシック" charset="0"/>
                <a:cs typeface="ＭＳ Ｐゴシック" charset="0"/>
              </a:rPr>
              <a:t>Answer: consider the distribution or density of points on a (unit radius) sphere.  Here we want to characterize/measure the </a:t>
            </a:r>
            <a:r>
              <a:rPr lang="en-US" sz="2000" i="1" dirty="0">
                <a:ea typeface="ＭＳ Ｐゴシック" charset="0"/>
                <a:cs typeface="ＭＳ Ｐゴシック" charset="0"/>
              </a:rPr>
              <a:t>density of points per unit area</a:t>
            </a:r>
            <a:r>
              <a:rPr lang="en-US" sz="2000" dirty="0">
                <a:ea typeface="ＭＳ Ｐゴシック" charset="0"/>
                <a:cs typeface="ＭＳ Ｐゴシック" charset="0"/>
              </a:rPr>
              <a:t>.</a:t>
            </a:r>
          </a:p>
          <a:p>
            <a:r>
              <a:rPr lang="en-US" sz="2000" dirty="0">
                <a:ea typeface="ＭＳ Ｐゴシック" charset="0"/>
                <a:cs typeface="ＭＳ Ｐゴシック" charset="0"/>
              </a:rPr>
              <a:t>How does this connect with what we have learned about texture?</a:t>
            </a:r>
            <a:br>
              <a:rPr lang="en-US" sz="2000" dirty="0">
                <a:ea typeface="ＭＳ Ｐゴシック" charset="0"/>
                <a:cs typeface="ＭＳ Ｐゴシック" charset="0"/>
              </a:rPr>
            </a:br>
            <a:r>
              <a:rPr lang="en-US" sz="2000" dirty="0">
                <a:ea typeface="ＭＳ Ｐゴシック" charset="0"/>
                <a:cs typeface="ＭＳ Ｐゴシック" charset="0"/>
              </a:rPr>
              <a:t>Answer: since the direction in which a specified crystal plane normal points (relative to specimen axes) can be described as the intersection point with a unit sphere, the distribution of points on a sphere is exactly a pole figure!</a:t>
            </a:r>
          </a:p>
        </p:txBody>
      </p:sp>
      <p:sp>
        <p:nvSpPr>
          <p:cNvPr id="75780"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61FF7E3-6A99-6441-9F11-AFB36CD76EC8}" type="slidenum">
              <a:rPr lang="en-US" sz="1400">
                <a:latin typeface="Times" charset="0"/>
              </a:rPr>
              <a:pPr/>
              <a:t>32</a:t>
            </a:fld>
            <a:endParaRPr lang="en-US" sz="1400">
              <a:latin typeface="Times" charset="0"/>
            </a:endParaRPr>
          </a:p>
        </p:txBody>
      </p:sp>
      <p:graphicFrame>
        <p:nvGraphicFramePr>
          <p:cNvPr id="77826" name="Object 2"/>
          <p:cNvGraphicFramePr>
            <a:graphicFrameLocks noChangeAspect="1"/>
          </p:cNvGraphicFramePr>
          <p:nvPr/>
        </p:nvGraphicFramePr>
        <p:xfrm>
          <a:off x="5486400" y="1066800"/>
          <a:ext cx="3505200" cy="2652713"/>
        </p:xfrm>
        <a:graphic>
          <a:graphicData uri="http://schemas.openxmlformats.org/presentationml/2006/ole">
            <mc:AlternateContent xmlns:mc="http://schemas.openxmlformats.org/markup-compatibility/2006">
              <mc:Choice xmlns:v="urn:schemas-microsoft-com:vml" Requires="v">
                <p:oleObj spid="_x0000_s77862" name="Image" r:id="rId4" imgW="3035814" imgH="2295149" progId="">
                  <p:embed/>
                </p:oleObj>
              </mc:Choice>
              <mc:Fallback>
                <p:oleObj name="Image" r:id="rId4" imgW="3035814" imgH="2295149" progId="">
                  <p:embed/>
                  <p:pic>
                    <p:nvPicPr>
                      <p:cNvPr id="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066800"/>
                        <a:ext cx="3505200" cy="265271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7827"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Oriented structures: 3D</a:t>
            </a:r>
          </a:p>
        </p:txBody>
      </p:sp>
      <p:sp>
        <p:nvSpPr>
          <p:cNvPr id="77828" name="Rectangle 3"/>
          <p:cNvSpPr>
            <a:spLocks noGrp="1" noChangeArrowheads="1"/>
          </p:cNvSpPr>
          <p:nvPr>
            <p:ph type="body" idx="1"/>
          </p:nvPr>
        </p:nvSpPr>
        <p:spPr>
          <a:xfrm>
            <a:off x="685800" y="1371600"/>
            <a:ext cx="5638800" cy="2514600"/>
          </a:xfrm>
        </p:spPr>
        <p:txBody>
          <a:bodyPr/>
          <a:lstStyle/>
          <a:p>
            <a:pPr marL="55563" indent="-55563">
              <a:lnSpc>
                <a:spcPct val="90000"/>
              </a:lnSpc>
              <a:buFontTx/>
              <a:buNone/>
            </a:pPr>
            <a:r>
              <a:rPr lang="en-US" sz="2800" dirty="0">
                <a:ea typeface="ＭＳ Ｐゴシック" charset="0"/>
                <a:cs typeface="ＭＳ Ｐゴシック" charset="0"/>
              </a:rPr>
              <a:t>Again, for less highly oriented structures, </a:t>
            </a:r>
            <a:r>
              <a:rPr lang="en-US" sz="2800" i="1" dirty="0">
                <a:ea typeface="ＭＳ Ｐゴシック" charset="0"/>
                <a:cs typeface="ＭＳ Ｐゴシック" charset="0"/>
              </a:rPr>
              <a:t>orientation </a:t>
            </a:r>
            <a:br>
              <a:rPr lang="en-US" sz="2800" i="1" dirty="0">
                <a:ea typeface="ＭＳ Ｐゴシック" charset="0"/>
                <a:cs typeface="ＭＳ Ｐゴシック" charset="0"/>
              </a:rPr>
            </a:br>
            <a:r>
              <a:rPr lang="en-US" sz="2800" i="1" dirty="0">
                <a:ea typeface="ＭＳ Ｐゴシック" charset="0"/>
                <a:cs typeface="ＭＳ Ｐゴシック" charset="0"/>
              </a:rPr>
              <a:t>distributions </a:t>
            </a:r>
            <a:r>
              <a:rPr lang="en-US" sz="2800" dirty="0">
                <a:ea typeface="ＭＳ Ｐゴシック" charset="0"/>
                <a:cs typeface="ＭＳ Ｐゴシック" charset="0"/>
              </a:rPr>
              <a:t>should be used </a:t>
            </a:r>
            <a:br>
              <a:rPr lang="en-US" sz="2800" dirty="0">
                <a:ea typeface="ＭＳ Ｐゴシック" charset="0"/>
                <a:cs typeface="ＭＳ Ｐゴシック" charset="0"/>
              </a:rPr>
            </a:br>
            <a:r>
              <a:rPr lang="en-US" sz="2800" dirty="0">
                <a:ea typeface="ＭＳ Ｐゴシック" charset="0"/>
                <a:cs typeface="ＭＳ Ｐゴシック" charset="0"/>
              </a:rPr>
              <a:t>(just as for </a:t>
            </a:r>
            <a:r>
              <a:rPr lang="en-US" sz="2800" i="1" dirty="0">
                <a:ea typeface="ＭＳ Ｐゴシック" charset="0"/>
                <a:cs typeface="ＭＳ Ｐゴシック" charset="0"/>
              </a:rPr>
              <a:t>pole figures</a:t>
            </a:r>
            <a:r>
              <a:rPr lang="en-US" sz="2800" dirty="0">
                <a:ea typeface="ＭＳ Ｐゴシック" charset="0"/>
                <a:cs typeface="ＭＳ Ｐゴシック" charset="0"/>
              </a:rPr>
              <a:t>): note </a:t>
            </a:r>
            <a:br>
              <a:rPr lang="en-US" sz="2800" dirty="0">
                <a:ea typeface="ＭＳ Ｐゴシック" charset="0"/>
                <a:cs typeface="ＭＳ Ｐゴシック" charset="0"/>
              </a:rPr>
            </a:br>
            <a:r>
              <a:rPr lang="en-US" sz="2800" dirty="0">
                <a:ea typeface="ＭＳ Ｐゴシック" charset="0"/>
                <a:cs typeface="ＭＳ Ｐゴシック" charset="0"/>
              </a:rPr>
              <a:t>the incorporation of the normalization factor on the RHS of (Eq. 3.32).</a:t>
            </a:r>
          </a:p>
        </p:txBody>
      </p:sp>
      <p:graphicFrame>
        <p:nvGraphicFramePr>
          <p:cNvPr id="77829" name="Object 3"/>
          <p:cNvGraphicFramePr>
            <a:graphicFrameLocks noChangeAspect="1"/>
          </p:cNvGraphicFramePr>
          <p:nvPr/>
        </p:nvGraphicFramePr>
        <p:xfrm>
          <a:off x="1066800" y="4343400"/>
          <a:ext cx="6583363" cy="974725"/>
        </p:xfrm>
        <a:graphic>
          <a:graphicData uri="http://schemas.openxmlformats.org/presentationml/2006/ole">
            <mc:AlternateContent xmlns:mc="http://schemas.openxmlformats.org/markup-compatibility/2006">
              <mc:Choice xmlns:v="urn:schemas-microsoft-com:vml" Requires="v">
                <p:oleObj spid="_x0000_s77863" name="Equation" r:id="rId6" imgW="2400300" imgH="355600" progId="Equation.3">
                  <p:embed/>
                </p:oleObj>
              </mc:Choice>
              <mc:Fallback>
                <p:oleObj name="Equation" r:id="rId6" imgW="2400300" imgH="355600" progId="Equation.3">
                  <p:embed/>
                  <p:pic>
                    <p:nvPicPr>
                      <p:cNvPr id="0"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4343400"/>
                        <a:ext cx="6583363" cy="9747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7830" name="Text Box 5"/>
          <p:cNvSpPr txBox="1">
            <a:spLocks noChangeArrowheads="1"/>
          </p:cNvSpPr>
          <p:nvPr/>
        </p:nvSpPr>
        <p:spPr bwMode="auto">
          <a:xfrm>
            <a:off x="533400" y="5399088"/>
            <a:ext cx="7772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latin typeface="Times" charset="0"/>
              </a:rPr>
              <a:t>See also Ch. 12 of Bunge</a:t>
            </a:r>
            <a:r>
              <a:rPr lang="ja-JP" altLang="en-US" sz="1600">
                <a:latin typeface="Times" charset="0"/>
              </a:rPr>
              <a:t>’</a:t>
            </a:r>
            <a:r>
              <a:rPr lang="en-US" altLang="ja-JP" sz="1600">
                <a:latin typeface="Times" charset="0"/>
              </a:rPr>
              <a:t>s book; in this case, surface spherical harmonics are useful (trigonometric functions of </a:t>
            </a:r>
            <a:r>
              <a:rPr lang="en-US" altLang="ja-JP" sz="1600" i="1">
                <a:latin typeface="Symbol" charset="0"/>
              </a:rPr>
              <a:t>f</a:t>
            </a:r>
            <a:r>
              <a:rPr lang="en-US" altLang="ja-JP" sz="1600">
                <a:latin typeface="Times" charset="0"/>
              </a:rPr>
              <a:t> and </a:t>
            </a:r>
            <a:r>
              <a:rPr lang="en-US" altLang="ja-JP" sz="1600" i="1">
                <a:latin typeface="Symbol" charset="0"/>
              </a:rPr>
              <a:t>q</a:t>
            </a:r>
            <a:r>
              <a:rPr lang="en-US" altLang="ja-JP" sz="1600">
                <a:latin typeface="Times" charset="0"/>
              </a:rPr>
              <a:t>).  See, e.g. </a:t>
            </a:r>
            <a:r>
              <a:rPr lang="en-US" altLang="ja-JP" sz="1600">
                <a:latin typeface="Times" charset="0"/>
                <a:hlinkClick r:id="rId8"/>
              </a:rPr>
              <a:t>http://imaging.indyrad.iupui.edu/projects/SPHARM/SPHARM-docs/C01_Introduction.html</a:t>
            </a:r>
            <a:r>
              <a:rPr lang="en-US" altLang="ja-JP" sz="1600">
                <a:latin typeface="Times" charset="0"/>
              </a:rPr>
              <a:t> for a Matlab package.</a:t>
            </a:r>
            <a:endParaRPr lang="en-US" sz="1600">
              <a:latin typeface="Times" charset="0"/>
            </a:endParaRPr>
          </a:p>
        </p:txBody>
      </p:sp>
      <p:sp>
        <p:nvSpPr>
          <p:cNvPr id="77831" name="Text Box 6"/>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2103B5B-2765-914A-8D15-668168318B0D}" type="slidenum">
              <a:rPr lang="en-US" sz="1400">
                <a:latin typeface="Times" charset="0"/>
              </a:rPr>
              <a:pPr/>
              <a:t>33</a:t>
            </a:fld>
            <a:endParaRPr lang="en-US" sz="1400">
              <a:latin typeface="Times" charset="0"/>
            </a:endParaRPr>
          </a:p>
        </p:txBody>
      </p:sp>
      <p:sp>
        <p:nvSpPr>
          <p:cNvPr id="79874" name="Rectangle 1026"/>
          <p:cNvSpPr>
            <a:spLocks noGrp="1" noChangeArrowheads="1"/>
          </p:cNvSpPr>
          <p:nvPr>
            <p:ph type="title"/>
          </p:nvPr>
        </p:nvSpPr>
        <p:spPr/>
        <p:txBody>
          <a:bodyPr/>
          <a:lstStyle/>
          <a:p>
            <a:r>
              <a:rPr lang="en-US">
                <a:latin typeface="Times New Roman" charset="0"/>
                <a:ea typeface="ＭＳ Ｐゴシック" charset="0"/>
                <a:cs typeface="ＭＳ Ｐゴシック" charset="0"/>
              </a:rPr>
              <a:t>Orientation distributions</a:t>
            </a:r>
          </a:p>
        </p:txBody>
      </p:sp>
      <p:sp>
        <p:nvSpPr>
          <p:cNvPr id="79875" name="Rectangle 1027"/>
          <p:cNvSpPr>
            <a:spLocks noGrp="1" noChangeArrowheads="1"/>
          </p:cNvSpPr>
          <p:nvPr>
            <p:ph type="body" idx="1"/>
          </p:nvPr>
        </p:nvSpPr>
        <p:spPr>
          <a:xfrm>
            <a:off x="685800" y="1371600"/>
            <a:ext cx="7772400" cy="5105400"/>
          </a:xfrm>
        </p:spPr>
        <p:txBody>
          <a:bodyPr/>
          <a:lstStyle/>
          <a:p>
            <a:r>
              <a:rPr lang="en-US" sz="2000" dirty="0">
                <a:ea typeface="ＭＳ Ｐゴシック" charset="0"/>
                <a:cs typeface="ＭＳ Ｐゴシック" charset="0"/>
              </a:rPr>
              <a:t>Given that we now understand how to describe a 2-parameter distribution on a sphere, how can we connect this to orientation distributions and crystals?</a:t>
            </a:r>
          </a:p>
          <a:p>
            <a:r>
              <a:rPr lang="en-US" sz="2000" dirty="0">
                <a:ea typeface="ＭＳ Ｐゴシック" charset="0"/>
                <a:cs typeface="ＭＳ Ｐゴシック" charset="0"/>
              </a:rPr>
              <a:t>The question is, how can we generalize this to </a:t>
            </a:r>
            <a:r>
              <a:rPr lang="en-US" sz="2000" i="1" dirty="0">
                <a:ea typeface="ＭＳ Ｐゴシック" charset="0"/>
                <a:cs typeface="ＭＳ Ｐゴシック" charset="0"/>
              </a:rPr>
              <a:t>three </a:t>
            </a:r>
            <a:r>
              <a:rPr lang="en-US" sz="2000" dirty="0">
                <a:ea typeface="ＭＳ Ｐゴシック" charset="0"/>
                <a:cs typeface="ＭＳ Ｐゴシック" charset="0"/>
              </a:rPr>
              <a:t>parameters?</a:t>
            </a:r>
            <a:br>
              <a:rPr lang="en-US" sz="2000" dirty="0">
                <a:ea typeface="ＭＳ Ｐゴシック" charset="0"/>
                <a:cs typeface="ＭＳ Ｐゴシック" charset="0"/>
              </a:rPr>
            </a:br>
            <a:r>
              <a:rPr lang="en-US" sz="2000" dirty="0">
                <a:ea typeface="ＭＳ Ｐゴシック" charset="0"/>
                <a:cs typeface="ＭＳ Ｐゴシック" charset="0"/>
              </a:rPr>
              <a:t>Answer: consider the distribution or density of points on a (unit radius) sphere with another direction associated with the first one.  Again, we want to characterize/measure the density of points per unit area but now there is a third parameter involved.  The analogy that can be made is that of determining the position </a:t>
            </a:r>
            <a:r>
              <a:rPr lang="en-US" sz="2000" i="1" dirty="0">
                <a:ea typeface="ＭＳ Ｐゴシック" charset="0"/>
                <a:cs typeface="ＭＳ Ｐゴシック" charset="0"/>
              </a:rPr>
              <a:t>and</a:t>
            </a:r>
            <a:r>
              <a:rPr lang="en-US" sz="2000" dirty="0">
                <a:ea typeface="ＭＳ Ｐゴシック" charset="0"/>
                <a:cs typeface="ＭＳ Ｐゴシック" charset="0"/>
              </a:rPr>
              <a:t> the heading of a boat on the globe.  One needs latitude, longitude and a heading angle in order to do it.  As we shall see, the functions required to describe such distributions are correspondingly more complicated (</a:t>
            </a:r>
            <a:r>
              <a:rPr lang="en-US" sz="2000" i="1" dirty="0">
                <a:ea typeface="ＭＳ Ｐゴシック" charset="0"/>
                <a:cs typeface="ＭＳ Ｐゴシック" charset="0"/>
              </a:rPr>
              <a:t>generalized spherical harmonics</a:t>
            </a:r>
            <a:r>
              <a:rPr lang="en-US" sz="2000" dirty="0">
                <a:ea typeface="ＭＳ Ｐゴシック" charset="0"/>
                <a:cs typeface="ＭＳ Ｐゴシック" charset="0"/>
              </a:rPr>
              <a:t>).</a:t>
            </a:r>
          </a:p>
        </p:txBody>
      </p:sp>
      <p:sp>
        <p:nvSpPr>
          <p:cNvPr id="79876" name="Text Box 1028"/>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4F02FAC-D213-C84D-9324-733D8A7F47DB}" type="slidenum">
              <a:rPr lang="en-US" sz="1400">
                <a:latin typeface="Times" charset="0"/>
              </a:rPr>
              <a:pPr/>
              <a:t>34</a:t>
            </a:fld>
            <a:endParaRPr lang="en-US" sz="1400">
              <a:latin typeface="Times" charset="0"/>
            </a:endParaRPr>
          </a:p>
        </p:txBody>
      </p:sp>
      <p:sp>
        <p:nvSpPr>
          <p:cNvPr id="81922" name="Rectangle 1026"/>
          <p:cNvSpPr>
            <a:spLocks noGrp="1" noChangeArrowheads="1"/>
          </p:cNvSpPr>
          <p:nvPr>
            <p:ph type="title"/>
          </p:nvPr>
        </p:nvSpPr>
        <p:spPr/>
        <p:txBody>
          <a:bodyPr/>
          <a:lstStyle/>
          <a:p>
            <a:r>
              <a:rPr lang="en-US">
                <a:latin typeface="Times New Roman" charset="0"/>
                <a:ea typeface="ＭＳ Ｐゴシック" charset="0"/>
                <a:cs typeface="ＭＳ Ｐゴシック" charset="0"/>
              </a:rPr>
              <a:t>Outline</a:t>
            </a:r>
          </a:p>
        </p:txBody>
      </p:sp>
      <p:sp>
        <p:nvSpPr>
          <p:cNvPr id="81923" name="Rectangle 1027"/>
          <p:cNvSpPr>
            <a:spLocks noGrp="1" noChangeArrowheads="1"/>
          </p:cNvSpPr>
          <p:nvPr>
            <p:ph type="body" idx="1"/>
          </p:nvPr>
        </p:nvSpPr>
        <p:spPr>
          <a:xfrm>
            <a:off x="685800" y="1600200"/>
            <a:ext cx="4267200" cy="4648200"/>
          </a:xfrm>
          <a:ln>
            <a:solidFill>
              <a:srgbClr val="CC0000"/>
            </a:solidFill>
            <a:miter lim="800000"/>
            <a:headEnd/>
            <a:tailEnd/>
          </a:ln>
        </p:spPr>
        <p:txBody>
          <a:bodyPr/>
          <a:lstStyle/>
          <a:p>
            <a:r>
              <a:rPr lang="en-US" sz="2400" dirty="0">
                <a:ea typeface="ＭＳ Ｐゴシック" charset="0"/>
                <a:cs typeface="ＭＳ Ｐゴシック" charset="0"/>
              </a:rPr>
              <a:t>Objectives</a:t>
            </a:r>
          </a:p>
          <a:p>
            <a:r>
              <a:rPr lang="en-US" sz="2400" dirty="0">
                <a:ea typeface="ＭＳ Ｐゴシック" charset="0"/>
                <a:cs typeface="ＭＳ Ｐゴシック" charset="0"/>
              </a:rPr>
              <a:t>Motivation</a:t>
            </a:r>
          </a:p>
          <a:p>
            <a:r>
              <a:rPr lang="en-US" sz="2400" dirty="0">
                <a:ea typeface="ＭＳ Ｐゴシック" charset="0"/>
                <a:cs typeface="ＭＳ Ｐゴシック" charset="0"/>
              </a:rPr>
              <a:t>Quantities, </a:t>
            </a:r>
          </a:p>
          <a:p>
            <a:pPr lvl="1"/>
            <a:r>
              <a:rPr lang="en-US" sz="2000" dirty="0">
                <a:ea typeface="ＭＳ Ｐゴシック" charset="0"/>
              </a:rPr>
              <a:t>definitions </a:t>
            </a:r>
          </a:p>
          <a:p>
            <a:pPr lvl="1"/>
            <a:r>
              <a:rPr lang="en-US" sz="2000" dirty="0">
                <a:ea typeface="ＭＳ Ｐゴシック" charset="0"/>
              </a:rPr>
              <a:t>measurable </a:t>
            </a:r>
          </a:p>
          <a:p>
            <a:pPr lvl="1"/>
            <a:r>
              <a:rPr lang="en-US" sz="2000" dirty="0">
                <a:ea typeface="ＭＳ Ｐゴシック" charset="0"/>
              </a:rPr>
              <a:t>Derivable</a:t>
            </a:r>
          </a:p>
          <a:p>
            <a:r>
              <a:rPr lang="en-US" sz="2400" dirty="0">
                <a:ea typeface="ＭＳ Ｐゴシック" charset="0"/>
                <a:cs typeface="ＭＳ Ｐゴシック" charset="0"/>
              </a:rPr>
              <a:t>Problems that use </a:t>
            </a:r>
            <a:br>
              <a:rPr lang="en-US" sz="2400" dirty="0">
                <a:ea typeface="ＭＳ Ｐゴシック" charset="0"/>
                <a:cs typeface="ＭＳ Ｐゴシック" charset="0"/>
              </a:rPr>
            </a:br>
            <a:r>
              <a:rPr lang="en-US" sz="2400" dirty="0">
                <a:ea typeface="ＭＳ Ｐゴシック" charset="0"/>
                <a:cs typeface="ＭＳ Ｐゴシック" charset="0"/>
              </a:rPr>
              <a:t>Stereology, Topology</a:t>
            </a:r>
          </a:p>
          <a:p>
            <a:r>
              <a:rPr lang="en-US" sz="2400" dirty="0">
                <a:ea typeface="ＭＳ Ｐゴシック" charset="0"/>
                <a:cs typeface="ＭＳ Ｐゴシック" charset="0"/>
              </a:rPr>
              <a:t>Volume fractions</a:t>
            </a:r>
          </a:p>
          <a:p>
            <a:r>
              <a:rPr lang="en-US" sz="2400" dirty="0">
                <a:ea typeface="ＭＳ Ｐゴシック" charset="0"/>
                <a:cs typeface="ＭＳ Ｐゴシック" charset="0"/>
              </a:rPr>
              <a:t>Surface area per unit volume</a:t>
            </a:r>
          </a:p>
        </p:txBody>
      </p:sp>
      <p:sp>
        <p:nvSpPr>
          <p:cNvPr id="81924" name="Rectangle 1028"/>
          <p:cNvSpPr>
            <a:spLocks noChangeArrowheads="1"/>
          </p:cNvSpPr>
          <p:nvPr/>
        </p:nvSpPr>
        <p:spPr bwMode="auto">
          <a:xfrm>
            <a:off x="5029200" y="1600200"/>
            <a:ext cx="3657600" cy="4648200"/>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lnSpc>
                <a:spcPct val="90000"/>
              </a:lnSpc>
              <a:spcBef>
                <a:spcPct val="20000"/>
              </a:spcBef>
              <a:buFontTx/>
              <a:buChar char="•"/>
            </a:pPr>
            <a:r>
              <a:rPr lang="en-US" dirty="0">
                <a:latin typeface="Calibri"/>
              </a:rPr>
              <a:t>Facet areas</a:t>
            </a:r>
          </a:p>
          <a:p>
            <a:pPr marL="342900" indent="-342900">
              <a:lnSpc>
                <a:spcPct val="90000"/>
              </a:lnSpc>
              <a:spcBef>
                <a:spcPct val="20000"/>
              </a:spcBef>
              <a:buFontTx/>
              <a:buChar char="•"/>
            </a:pPr>
            <a:r>
              <a:rPr lang="en-US" dirty="0">
                <a:latin typeface="Calibri"/>
              </a:rPr>
              <a:t>Oriented objects</a:t>
            </a:r>
          </a:p>
          <a:p>
            <a:pPr marL="342900" indent="-342900">
              <a:lnSpc>
                <a:spcPct val="90000"/>
              </a:lnSpc>
              <a:spcBef>
                <a:spcPct val="20000"/>
              </a:spcBef>
              <a:buFontTx/>
              <a:buChar char="•"/>
            </a:pPr>
            <a:r>
              <a:rPr lang="en-US" dirty="0">
                <a:solidFill>
                  <a:srgbClr val="CC0000"/>
                </a:solidFill>
                <a:latin typeface="Calibri"/>
              </a:rPr>
              <a:t>Particle spacings</a:t>
            </a:r>
          </a:p>
          <a:p>
            <a:pPr marL="742950" lvl="1" indent="-285750">
              <a:lnSpc>
                <a:spcPct val="90000"/>
              </a:lnSpc>
              <a:spcBef>
                <a:spcPct val="20000"/>
              </a:spcBef>
              <a:buFontTx/>
              <a:buChar char="–"/>
            </a:pPr>
            <a:r>
              <a:rPr lang="en-US" sz="2000" dirty="0">
                <a:solidFill>
                  <a:srgbClr val="CC0000"/>
                </a:solidFill>
                <a:latin typeface="Calibri"/>
              </a:rPr>
              <a:t>Mean Free Path</a:t>
            </a:r>
          </a:p>
          <a:p>
            <a:pPr marL="742950" lvl="1" indent="-285750">
              <a:lnSpc>
                <a:spcPct val="90000"/>
              </a:lnSpc>
              <a:spcBef>
                <a:spcPct val="20000"/>
              </a:spcBef>
              <a:buFontTx/>
              <a:buChar char="–"/>
            </a:pPr>
            <a:r>
              <a:rPr lang="en-US" sz="2000" dirty="0">
                <a:solidFill>
                  <a:srgbClr val="CC0000"/>
                </a:solidFill>
                <a:latin typeface="Calibri"/>
              </a:rPr>
              <a:t>Nearest Neighbor Distance</a:t>
            </a:r>
          </a:p>
          <a:p>
            <a:pPr marL="342900" indent="-342900">
              <a:lnSpc>
                <a:spcPct val="90000"/>
              </a:lnSpc>
              <a:spcBef>
                <a:spcPct val="20000"/>
              </a:spcBef>
              <a:buFontTx/>
              <a:buChar char="•"/>
            </a:pPr>
            <a:r>
              <a:rPr lang="en-US" dirty="0">
                <a:solidFill>
                  <a:srgbClr val="CC0000"/>
                </a:solidFill>
                <a:latin typeface="Calibri"/>
              </a:rPr>
              <a:t>Zener Pinning</a:t>
            </a:r>
            <a:endParaRPr lang="en-US" dirty="0">
              <a:latin typeface="Calibri"/>
            </a:endParaRPr>
          </a:p>
          <a:p>
            <a:pPr marL="342900" indent="-342900">
              <a:lnSpc>
                <a:spcPct val="90000"/>
              </a:lnSpc>
              <a:spcBef>
                <a:spcPct val="20000"/>
              </a:spcBef>
              <a:buFontTx/>
              <a:buChar char="•"/>
            </a:pPr>
            <a:r>
              <a:rPr lang="en-US" dirty="0">
                <a:latin typeface="Calibri"/>
              </a:rPr>
              <a:t>Grain Size</a:t>
            </a:r>
          </a:p>
          <a:p>
            <a:pPr marL="342900" indent="-342900">
              <a:lnSpc>
                <a:spcPct val="90000"/>
              </a:lnSpc>
              <a:spcBef>
                <a:spcPct val="20000"/>
              </a:spcBef>
              <a:buFontTx/>
              <a:buChar char="•"/>
            </a:pPr>
            <a:r>
              <a:rPr lang="en-US" dirty="0">
                <a:latin typeface="Calibri"/>
              </a:rPr>
              <a:t>Sections through objects</a:t>
            </a:r>
          </a:p>
          <a:p>
            <a:pPr marL="742950" lvl="1" indent="-285750">
              <a:lnSpc>
                <a:spcPct val="90000"/>
              </a:lnSpc>
              <a:spcBef>
                <a:spcPct val="20000"/>
              </a:spcBef>
              <a:buFontTx/>
              <a:buChar char="–"/>
            </a:pPr>
            <a:r>
              <a:rPr lang="en-US" sz="2000" dirty="0">
                <a:latin typeface="Calibri"/>
              </a:rPr>
              <a:t>Size Distributions</a:t>
            </a:r>
          </a:p>
          <a:p>
            <a:pPr marL="342900" indent="-342900">
              <a:lnSpc>
                <a:spcPct val="90000"/>
              </a:lnSpc>
              <a:spcBef>
                <a:spcPct val="20000"/>
              </a:spcBef>
              <a:buFontTx/>
              <a:buChar char="•"/>
            </a:pPr>
            <a:endParaRPr lang="en-US" dirty="0">
              <a:latin typeface="Calibri"/>
            </a:endParaRPr>
          </a:p>
          <a:p>
            <a:pPr marL="342900" indent="-342900">
              <a:lnSpc>
                <a:spcPct val="90000"/>
              </a:lnSpc>
              <a:spcBef>
                <a:spcPct val="20000"/>
              </a:spcBef>
              <a:buFontTx/>
              <a:buChar char="•"/>
            </a:pPr>
            <a:endParaRPr lang="en-US" dirty="0">
              <a:latin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8904145-BBFF-8345-BA62-AD727D228B6F}" type="slidenum">
              <a:rPr lang="en-US" sz="1400">
                <a:latin typeface="Times" charset="0"/>
              </a:rPr>
              <a:pPr/>
              <a:t>35</a:t>
            </a:fld>
            <a:endParaRPr lang="en-US" sz="1400">
              <a:latin typeface="Times" charset="0"/>
            </a:endParaRPr>
          </a:p>
        </p:txBody>
      </p:sp>
      <p:sp>
        <p:nvSpPr>
          <p:cNvPr id="83970" name="Rectangle 1026"/>
          <p:cNvSpPr>
            <a:spLocks noGrp="1" noChangeArrowheads="1"/>
          </p:cNvSpPr>
          <p:nvPr>
            <p:ph type="title"/>
          </p:nvPr>
        </p:nvSpPr>
        <p:spPr/>
        <p:txBody>
          <a:bodyPr/>
          <a:lstStyle/>
          <a:p>
            <a:r>
              <a:rPr lang="en-US">
                <a:latin typeface="Times New Roman" charset="0"/>
                <a:ea typeface="ＭＳ Ｐゴシック" charset="0"/>
                <a:cs typeface="ＭＳ Ｐゴシック" charset="0"/>
              </a:rPr>
              <a:t>Second Phase Particles</a:t>
            </a:r>
          </a:p>
        </p:txBody>
      </p:sp>
      <p:sp>
        <p:nvSpPr>
          <p:cNvPr id="83971" name="Rectangle 1027"/>
          <p:cNvSpPr>
            <a:spLocks noGrp="1" noChangeArrowheads="1"/>
          </p:cNvSpPr>
          <p:nvPr>
            <p:ph type="body" idx="1"/>
          </p:nvPr>
        </p:nvSpPr>
        <p:spPr/>
        <p:txBody>
          <a:bodyPr/>
          <a:lstStyle/>
          <a:p>
            <a:r>
              <a:rPr lang="en-US" sz="2800" dirty="0">
                <a:ea typeface="ＭＳ Ｐゴシック" charset="0"/>
                <a:cs typeface="ＭＳ Ｐゴシック" charset="0"/>
              </a:rPr>
              <a:t>Now we consider second phase particles</a:t>
            </a:r>
          </a:p>
          <a:p>
            <a:r>
              <a:rPr lang="en-US" sz="2800" dirty="0">
                <a:ea typeface="ＭＳ Ｐゴシック" charset="0"/>
                <a:cs typeface="ＭＳ Ｐゴシック" charset="0"/>
              </a:rPr>
              <a:t>Although the derivations are general, we mostly deal with small volume fractions of convex, (nearly) spherical particles</a:t>
            </a:r>
          </a:p>
          <a:p>
            <a:r>
              <a:rPr lang="en-US" sz="2800" dirty="0">
                <a:ea typeface="ＭＳ Ｐゴシック" charset="0"/>
                <a:cs typeface="ＭＳ Ｐゴシック" charset="0"/>
              </a:rPr>
              <a:t>Quantities of interest: </a:t>
            </a:r>
          </a:p>
          <a:p>
            <a:pPr lvl="1"/>
            <a:r>
              <a:rPr lang="en-US" sz="2400" dirty="0">
                <a:ea typeface="ＭＳ Ｐゴシック" charset="0"/>
              </a:rPr>
              <a:t>intercept length, </a:t>
            </a:r>
            <a:r>
              <a:rPr lang="en-US" sz="2400" i="1" dirty="0">
                <a:latin typeface="Times New Roman" charset="0"/>
                <a:ea typeface="ＭＳ Ｐゴシック" charset="0"/>
              </a:rPr>
              <a:t>P</a:t>
            </a:r>
            <a:r>
              <a:rPr lang="en-US" sz="2400" i="1" baseline="-25000" dirty="0">
                <a:latin typeface="Times New Roman" charset="0"/>
                <a:ea typeface="ＭＳ Ｐゴシック" charset="0"/>
              </a:rPr>
              <a:t>L</a:t>
            </a:r>
            <a:r>
              <a:rPr lang="en-US" sz="2400" dirty="0">
                <a:ea typeface="ＭＳ Ｐゴシック" charset="0"/>
              </a:rPr>
              <a:t> or </a:t>
            </a:r>
            <a:r>
              <a:rPr lang="en-US" sz="2400" i="1" dirty="0">
                <a:latin typeface="Times New Roman" charset="0"/>
                <a:ea typeface="ＭＳ Ｐゴシック" charset="0"/>
              </a:rPr>
              <a:t>N</a:t>
            </a:r>
            <a:r>
              <a:rPr lang="en-US" sz="2400" i="1" baseline="-25000" dirty="0">
                <a:latin typeface="Times New Roman" charset="0"/>
                <a:ea typeface="ＭＳ Ｐゴシック" charset="0"/>
              </a:rPr>
              <a:t>L</a:t>
            </a:r>
            <a:r>
              <a:rPr lang="en-US" sz="2400" dirty="0">
                <a:ea typeface="ＭＳ Ｐゴシック" charset="0"/>
              </a:rPr>
              <a:t> </a:t>
            </a:r>
          </a:p>
          <a:p>
            <a:pPr lvl="1"/>
            <a:r>
              <a:rPr lang="en-US" sz="2400" dirty="0">
                <a:ea typeface="ＭＳ Ｐゴシック" charset="0"/>
              </a:rPr>
              <a:t>particle spacing, ∆ </a:t>
            </a:r>
          </a:p>
          <a:p>
            <a:pPr lvl="1"/>
            <a:r>
              <a:rPr lang="en-US" sz="2400" dirty="0">
                <a:ea typeface="ＭＳ Ｐゴシック" charset="0"/>
              </a:rPr>
              <a:t>mean free path, </a:t>
            </a:r>
            <a:r>
              <a:rPr lang="en-US" sz="2400" i="1" dirty="0">
                <a:latin typeface="Symbol" charset="0"/>
                <a:ea typeface="ＭＳ Ｐゴシック" charset="0"/>
                <a:sym typeface="Symbol" charset="0"/>
              </a:rPr>
              <a:t></a:t>
            </a:r>
            <a:r>
              <a:rPr lang="en-US" sz="2400" dirty="0">
                <a:ea typeface="ＭＳ Ｐゴシック" charset="0"/>
              </a:rPr>
              <a:t> (or uninterrupted distance between particles)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DA7A283-BE44-FB4F-A205-528498BE6362}" type="slidenum">
              <a:rPr lang="en-US" sz="1400">
                <a:latin typeface="Times" charset="0"/>
              </a:rPr>
              <a:pPr/>
              <a:t>36</a:t>
            </a:fld>
            <a:endParaRPr lang="en-US" sz="1400">
              <a:latin typeface="Times" charset="0"/>
            </a:endParaRPr>
          </a:p>
        </p:txBody>
      </p:sp>
      <p:sp>
        <p:nvSpPr>
          <p:cNvPr id="86018"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a:t>
            </a:r>
            <a:r>
              <a:rPr lang="en-US" baseline="-25000">
                <a:latin typeface="Times New Roman" charset="0"/>
                <a:ea typeface="ＭＳ Ｐゴシック" charset="0"/>
                <a:cs typeface="ＭＳ Ｐゴシック" charset="0"/>
              </a:rPr>
              <a:t>V</a:t>
            </a:r>
            <a:r>
              <a:rPr lang="en-US">
                <a:latin typeface="Times New Roman" charset="0"/>
                <a:ea typeface="ＭＳ Ｐゴシック" charset="0"/>
                <a:cs typeface="ＭＳ Ｐゴシック" charset="0"/>
              </a:rPr>
              <a:t> and 2nd phase particles</a:t>
            </a:r>
          </a:p>
        </p:txBody>
      </p:sp>
      <p:sp>
        <p:nvSpPr>
          <p:cNvPr id="86019" name="Rectangle 3"/>
          <p:cNvSpPr>
            <a:spLocks noGrp="1" noChangeArrowheads="1"/>
          </p:cNvSpPr>
          <p:nvPr>
            <p:ph type="body" idx="1"/>
          </p:nvPr>
        </p:nvSpPr>
        <p:spPr>
          <a:xfrm>
            <a:off x="685800" y="1219200"/>
            <a:ext cx="7848600" cy="4876800"/>
          </a:xfrm>
        </p:spPr>
        <p:txBody>
          <a:bodyPr/>
          <a:lstStyle/>
          <a:p>
            <a:pPr>
              <a:lnSpc>
                <a:spcPct val="90000"/>
              </a:lnSpc>
            </a:pPr>
            <a:r>
              <a:rPr lang="en-US" dirty="0">
                <a:ea typeface="ＭＳ Ｐゴシック" charset="0"/>
                <a:cs typeface="ＭＳ Ｐゴシック" charset="0"/>
              </a:rPr>
              <a:t>Convex particles:= </a:t>
            </a:r>
            <a:r>
              <a:rPr lang="en-US" i="1" dirty="0">
                <a:ea typeface="ＭＳ Ｐゴシック" charset="0"/>
                <a:cs typeface="ＭＳ Ｐゴシック" charset="0"/>
              </a:rPr>
              <a:t>any</a:t>
            </a:r>
            <a:r>
              <a:rPr lang="en-US" dirty="0">
                <a:ea typeface="ＭＳ Ｐゴシック" charset="0"/>
                <a:cs typeface="ＭＳ Ｐゴシック" charset="0"/>
              </a:rPr>
              <a:t> two points on particle surface can be connected by a wholly internal line.</a:t>
            </a:r>
          </a:p>
          <a:p>
            <a:pPr>
              <a:lnSpc>
                <a:spcPct val="90000"/>
              </a:lnSpc>
            </a:pPr>
            <a:r>
              <a:rPr lang="en-US" dirty="0">
                <a:ea typeface="ＭＳ Ｐゴシック" charset="0"/>
                <a:cs typeface="ＭＳ Ｐゴシック" charset="0"/>
              </a:rPr>
              <a:t>Sometimes it is easier to count the number of particles intercepted along a line,</a:t>
            </a:r>
            <a:r>
              <a:rPr lang="en-US" i="1" dirty="0">
                <a:ea typeface="ＭＳ Ｐゴシック" charset="0"/>
                <a:cs typeface="ＭＳ Ｐゴシック" charset="0"/>
              </a:rPr>
              <a:t> </a:t>
            </a:r>
            <a:r>
              <a:rPr lang="en-US" i="1" dirty="0">
                <a:latin typeface="Times New Roman" charset="0"/>
                <a:ea typeface="ＭＳ Ｐゴシック" charset="0"/>
                <a:cs typeface="ＭＳ Ｐゴシック" charset="0"/>
              </a:rPr>
              <a:t>N</a:t>
            </a:r>
            <a:r>
              <a:rPr lang="en-US" i="1" baseline="-25000" dirty="0">
                <a:latin typeface="Times New Roman" charset="0"/>
                <a:ea typeface="ＭＳ Ｐゴシック" charset="0"/>
                <a:cs typeface="ＭＳ Ｐゴシック" charset="0"/>
              </a:rPr>
              <a:t>L</a:t>
            </a:r>
            <a:r>
              <a:rPr lang="en-US" dirty="0">
                <a:ea typeface="ＭＳ Ｐゴシック" charset="0"/>
                <a:cs typeface="ＭＳ Ｐゴシック" charset="0"/>
              </a:rPr>
              <a:t>; then the number of surface points is double the particle number.  Also applies to non-convex particles if interceptions counted.</a:t>
            </a:r>
            <a:br>
              <a:rPr lang="en-US" dirty="0">
                <a:ea typeface="ＭＳ Ｐゴシック" charset="0"/>
                <a:cs typeface="ＭＳ Ｐゴシック" charset="0"/>
              </a:rPr>
            </a:br>
            <a:r>
              <a:rPr lang="en-US" dirty="0">
                <a:ea typeface="ＭＳ Ｐゴシック" charset="0"/>
                <a:cs typeface="ＭＳ Ｐゴシック" charset="0"/>
              </a:rPr>
              <a:t>		                </a:t>
            </a:r>
            <a:r>
              <a:rPr lang="en-US" i="1" dirty="0" err="1">
                <a:latin typeface="Times New Roman" charset="0"/>
                <a:ea typeface="ＭＳ Ｐゴシック" charset="0"/>
                <a:cs typeface="ＭＳ Ｐゴシック" charset="0"/>
              </a:rPr>
              <a:t>S</a:t>
            </a:r>
            <a:r>
              <a:rPr lang="en-US" i="1" baseline="-25000" dirty="0" err="1">
                <a:latin typeface="Times New Roman" charset="0"/>
                <a:ea typeface="ＭＳ Ｐゴシック" charset="0"/>
                <a:cs typeface="ＭＳ Ｐゴシック" charset="0"/>
              </a:rPr>
              <a:t>v</a:t>
            </a:r>
            <a:r>
              <a:rPr lang="en-US" i="1" dirty="0">
                <a:latin typeface="Times New Roman" charset="0"/>
                <a:ea typeface="ＭＳ Ｐゴシック" charset="0"/>
                <a:cs typeface="ＭＳ Ｐゴシック" charset="0"/>
              </a:rPr>
              <a:t> = 4N</a:t>
            </a:r>
            <a:r>
              <a:rPr lang="en-US" i="1" baseline="-25000" dirty="0">
                <a:latin typeface="Times New Roman" charset="0"/>
                <a:ea typeface="ＭＳ Ｐゴシック" charset="0"/>
                <a:cs typeface="ＭＳ Ｐゴシック" charset="0"/>
              </a:rPr>
              <a:t>L</a:t>
            </a:r>
            <a:r>
              <a:rPr lang="en-US" dirty="0">
                <a:ea typeface="ＭＳ Ｐゴシック" charset="0"/>
                <a:cs typeface="ＭＳ Ｐゴシック" charset="0"/>
              </a:rPr>
              <a:t>		(2.32)</a:t>
            </a:r>
          </a:p>
        </p:txBody>
      </p:sp>
      <p:sp>
        <p:nvSpPr>
          <p:cNvPr id="86020"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a:t>
            </a:r>
            <a:r>
              <a:rPr lang="en-US" sz="1600" b="1">
                <a:solidFill>
                  <a:srgbClr val="CC0000"/>
                </a:solidFill>
                <a:latin typeface="Times" charset="0"/>
              </a:rPr>
              <a:t>Equations</a:t>
            </a:r>
            <a:r>
              <a:rPr lang="en-US" sz="1600" b="1">
                <a:latin typeface="Times" charset="0"/>
              </a:rPr>
              <a:t>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D6B11DF-EED4-E949-8B32-347C0DC635F7}" type="slidenum">
              <a:rPr lang="en-US" sz="1400">
                <a:latin typeface="Times" charset="0"/>
              </a:rPr>
              <a:pPr/>
              <a:t>37</a:t>
            </a:fld>
            <a:endParaRPr lang="en-US" sz="1400">
              <a:latin typeface="Times" charset="0"/>
            </a:endParaRPr>
          </a:p>
        </p:txBody>
      </p:sp>
      <p:sp>
        <p:nvSpPr>
          <p:cNvPr id="8806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S:V and Mean Intercept Length</a:t>
            </a:r>
          </a:p>
        </p:txBody>
      </p:sp>
      <p:sp>
        <p:nvSpPr>
          <p:cNvPr id="88067" name="Rectangle 3"/>
          <p:cNvSpPr>
            <a:spLocks noGrp="1" noChangeArrowheads="1"/>
          </p:cNvSpPr>
          <p:nvPr>
            <p:ph type="body" idx="1"/>
          </p:nvPr>
        </p:nvSpPr>
        <p:spPr>
          <a:xfrm>
            <a:off x="685800" y="1219200"/>
            <a:ext cx="7772400" cy="4572000"/>
          </a:xfrm>
        </p:spPr>
        <p:txBody>
          <a:bodyPr/>
          <a:lstStyle/>
          <a:p>
            <a:r>
              <a:rPr lang="en-US" sz="2800" dirty="0">
                <a:ea typeface="ＭＳ Ｐゴシック" charset="0"/>
                <a:cs typeface="ＭＳ Ｐゴシック" charset="0"/>
              </a:rPr>
              <a:t>Mean intercept length in 3 dimensions, </a:t>
            </a:r>
            <a:r>
              <a:rPr lang="en-US" sz="2800" i="1" dirty="0">
                <a:latin typeface="Times New Roman" charset="0"/>
                <a:ea typeface="ＭＳ Ｐゴシック" charset="0"/>
                <a:cs typeface="ＭＳ Ｐゴシック" charset="0"/>
              </a:rPr>
              <a:t>&lt;L</a:t>
            </a:r>
            <a:r>
              <a:rPr lang="en-US" sz="2800" i="1" baseline="-25000" dirty="0">
                <a:latin typeface="Times New Roman" charset="0"/>
                <a:ea typeface="ＭＳ Ｐゴシック" charset="0"/>
                <a:cs typeface="ＭＳ Ｐゴシック" charset="0"/>
              </a:rPr>
              <a:t>3</a:t>
            </a:r>
            <a:r>
              <a:rPr lang="en-US" sz="2800" i="1" dirty="0">
                <a:latin typeface="Times New Roman" charset="0"/>
                <a:ea typeface="ＭＳ Ｐゴシック" charset="0"/>
                <a:cs typeface="ＭＳ Ｐゴシック" charset="0"/>
              </a:rPr>
              <a:t>&gt;,</a:t>
            </a:r>
            <a:r>
              <a:rPr lang="en-US" sz="2800" dirty="0">
                <a:ea typeface="ＭＳ Ｐゴシック" charset="0"/>
                <a:cs typeface="ＭＳ Ｐゴシック" charset="0"/>
              </a:rPr>
              <a:t> from intercepts of particles of a (dispersed) alpha phase:</a:t>
            </a:r>
            <a:br>
              <a:rPr lang="en-US" sz="2800" dirty="0">
                <a:ea typeface="ＭＳ Ｐゴシック" charset="0"/>
                <a:cs typeface="ＭＳ Ｐゴシック" charset="0"/>
              </a:rPr>
            </a:br>
            <a:r>
              <a:rPr lang="en-US" sz="2800" dirty="0">
                <a:ea typeface="ＭＳ Ｐゴシック" charset="0"/>
                <a:cs typeface="ＭＳ Ｐゴシック" charset="0"/>
              </a:rPr>
              <a:t>			</a:t>
            </a:r>
            <a:r>
              <a:rPr lang="en-US" sz="2800" i="1" dirty="0">
                <a:latin typeface="Times New Roman" charset="0"/>
                <a:ea typeface="ＭＳ Ｐゴシック" charset="0"/>
                <a:cs typeface="ＭＳ Ｐゴシック" charset="0"/>
              </a:rPr>
              <a:t>&lt;L</a:t>
            </a:r>
            <a:r>
              <a:rPr lang="en-US" sz="2800" i="1" baseline="-25000" dirty="0">
                <a:latin typeface="Times New Roman" charset="0"/>
                <a:ea typeface="ＭＳ Ｐゴシック" charset="0"/>
                <a:cs typeface="ＭＳ Ｐゴシック" charset="0"/>
              </a:rPr>
              <a:t>3</a:t>
            </a:r>
            <a:r>
              <a:rPr lang="en-US" sz="2800" i="1" dirty="0">
                <a:latin typeface="Times New Roman" charset="0"/>
                <a:ea typeface="ＭＳ Ｐゴシック" charset="0"/>
                <a:cs typeface="ＭＳ Ｐゴシック" charset="0"/>
              </a:rPr>
              <a:t>&gt; = 1/N</a:t>
            </a:r>
            <a:r>
              <a:rPr lang="en-US" sz="2800" i="1" dirty="0">
                <a:ea typeface="ＭＳ Ｐゴシック" charset="0"/>
                <a:cs typeface="ＭＳ Ｐゴシック" charset="0"/>
              </a:rPr>
              <a:t> </a:t>
            </a:r>
            <a:r>
              <a:rPr lang="en-US" sz="2800" i="1" dirty="0">
                <a:latin typeface="Symbol" charset="0"/>
                <a:ea typeface="ＭＳ Ｐゴシック" charset="0"/>
                <a:cs typeface="ＭＳ Ｐゴシック" charset="0"/>
              </a:rPr>
              <a:t>S</a:t>
            </a:r>
            <a:r>
              <a:rPr lang="en-US" sz="2800" i="1" baseline="-25000" dirty="0">
                <a:latin typeface="Times New Roman" charset="0"/>
                <a:ea typeface="ＭＳ Ｐゴシック" charset="0"/>
                <a:cs typeface="ＭＳ Ｐゴシック" charset="0"/>
              </a:rPr>
              <a:t>i</a:t>
            </a:r>
            <a:r>
              <a:rPr lang="en-US" sz="2800" i="1" dirty="0">
                <a:latin typeface="Times New Roman" charset="0"/>
                <a:ea typeface="ＭＳ Ｐゴシック" charset="0"/>
                <a:cs typeface="ＭＳ Ｐゴシック" charset="0"/>
              </a:rPr>
              <a:t> (L</a:t>
            </a:r>
            <a:r>
              <a:rPr lang="en-US" sz="2800" i="1" baseline="-25000" dirty="0">
                <a:latin typeface="Times New Roman" charset="0"/>
                <a:ea typeface="ＭＳ Ｐゴシック" charset="0"/>
                <a:cs typeface="ＭＳ Ｐゴシック" charset="0"/>
              </a:rPr>
              <a:t>3</a:t>
            </a:r>
            <a:r>
              <a:rPr lang="en-US" sz="2800" i="1" dirty="0">
                <a:latin typeface="Times New Roman" charset="0"/>
                <a:ea typeface="ＭＳ Ｐゴシック" charset="0"/>
                <a:cs typeface="ＭＳ Ｐゴシック" charset="0"/>
              </a:rPr>
              <a:t>)</a:t>
            </a:r>
            <a:r>
              <a:rPr lang="en-US" sz="2800" i="1" baseline="-25000" dirty="0" err="1">
                <a:latin typeface="Times New Roman" charset="0"/>
                <a:ea typeface="ＭＳ Ｐゴシック" charset="0"/>
                <a:cs typeface="ＭＳ Ｐゴシック" charset="0"/>
              </a:rPr>
              <a:t>i</a:t>
            </a:r>
            <a:r>
              <a:rPr lang="en-US" sz="2800" dirty="0">
                <a:ea typeface="ＭＳ Ｐゴシック" charset="0"/>
                <a:cs typeface="ＭＳ Ｐゴシック" charset="0"/>
              </a:rPr>
              <a:t>	(2.33)</a:t>
            </a:r>
          </a:p>
          <a:p>
            <a:r>
              <a:rPr lang="en-US" sz="2800" dirty="0">
                <a:ea typeface="ＭＳ Ｐゴシック" charset="0"/>
                <a:cs typeface="ＭＳ Ｐゴシック" charset="0"/>
              </a:rPr>
              <a:t>Can also be obtained as:</a:t>
            </a:r>
            <a:br>
              <a:rPr lang="en-US" sz="2800" dirty="0">
                <a:ea typeface="ＭＳ Ｐゴシック" charset="0"/>
                <a:cs typeface="ＭＳ Ｐゴシック" charset="0"/>
              </a:rPr>
            </a:br>
            <a:r>
              <a:rPr lang="en-US" sz="2800" dirty="0">
                <a:ea typeface="ＭＳ Ｐゴシック" charset="0"/>
                <a:cs typeface="ＭＳ Ｐゴシック" charset="0"/>
              </a:rPr>
              <a:t>			</a:t>
            </a:r>
            <a:r>
              <a:rPr lang="en-US" sz="2800" i="1" dirty="0">
                <a:latin typeface="Times New Roman" charset="0"/>
                <a:ea typeface="ＭＳ Ｐゴシック" charset="0"/>
                <a:cs typeface="ＭＳ Ｐゴシック" charset="0"/>
              </a:rPr>
              <a:t>&lt;L</a:t>
            </a:r>
            <a:r>
              <a:rPr lang="en-US" sz="2800" i="1" baseline="-25000" dirty="0">
                <a:latin typeface="Times New Roman" charset="0"/>
                <a:ea typeface="ＭＳ Ｐゴシック" charset="0"/>
                <a:cs typeface="ＭＳ Ｐゴシック" charset="0"/>
              </a:rPr>
              <a:t>3</a:t>
            </a:r>
            <a:r>
              <a:rPr lang="en-US" sz="2800" i="1" dirty="0">
                <a:latin typeface="Times New Roman" charset="0"/>
                <a:ea typeface="ＭＳ Ｐゴシック" charset="0"/>
                <a:cs typeface="ＭＳ Ｐゴシック" charset="0"/>
              </a:rPr>
              <a:t>&gt; = L</a:t>
            </a:r>
            <a:r>
              <a:rPr lang="en-US" sz="2800" i="1" baseline="-25000" dirty="0">
                <a:latin typeface="Times New Roman" charset="0"/>
                <a:ea typeface="ＭＳ Ｐゴシック" charset="0"/>
                <a:cs typeface="ＭＳ Ｐゴシック" charset="0"/>
              </a:rPr>
              <a:t>L </a:t>
            </a:r>
            <a:r>
              <a:rPr lang="en-US" sz="2800" i="1" dirty="0">
                <a:latin typeface="Times New Roman" charset="0"/>
                <a:ea typeface="ＭＳ Ｐゴシック" charset="0"/>
                <a:cs typeface="ＭＳ Ｐゴシック" charset="0"/>
              </a:rPr>
              <a:t>/ N</a:t>
            </a:r>
            <a:r>
              <a:rPr lang="en-US" sz="2800" i="1" baseline="-25000" dirty="0">
                <a:latin typeface="Times New Roman" charset="0"/>
                <a:ea typeface="ＭＳ Ｐゴシック" charset="0"/>
                <a:cs typeface="ＭＳ Ｐゴシック" charset="0"/>
              </a:rPr>
              <a:t>L</a:t>
            </a:r>
            <a:r>
              <a:rPr lang="en-US" sz="2800" dirty="0">
                <a:ea typeface="ＭＳ Ｐゴシック" charset="0"/>
                <a:cs typeface="ＭＳ Ｐゴシック" charset="0"/>
              </a:rPr>
              <a:t>		(2.34)</a:t>
            </a:r>
          </a:p>
          <a:p>
            <a:r>
              <a:rPr lang="en-US" sz="2800" dirty="0">
                <a:ea typeface="ＭＳ Ｐゴシック" charset="0"/>
                <a:cs typeface="ＭＳ Ｐゴシック" charset="0"/>
              </a:rPr>
              <a:t>Substituting:</a:t>
            </a:r>
            <a:br>
              <a:rPr lang="en-US" sz="2800" dirty="0">
                <a:ea typeface="ＭＳ Ｐゴシック" charset="0"/>
                <a:cs typeface="ＭＳ Ｐゴシック" charset="0"/>
              </a:rPr>
            </a:br>
            <a:r>
              <a:rPr lang="en-US" sz="2800" dirty="0">
                <a:ea typeface="ＭＳ Ｐゴシック" charset="0"/>
                <a:cs typeface="ＭＳ Ｐゴシック" charset="0"/>
              </a:rPr>
              <a:t>			 </a:t>
            </a:r>
            <a:r>
              <a:rPr lang="en-US" sz="2800" i="1" dirty="0">
                <a:latin typeface="Times New Roman" charset="0"/>
                <a:ea typeface="ＭＳ Ｐゴシック" charset="0"/>
                <a:cs typeface="ＭＳ Ｐゴシック" charset="0"/>
              </a:rPr>
              <a:t>&lt;L</a:t>
            </a:r>
            <a:r>
              <a:rPr lang="en-US" sz="2800" i="1" baseline="-25000" dirty="0">
                <a:latin typeface="Times New Roman" charset="0"/>
                <a:ea typeface="ＭＳ Ｐゴシック" charset="0"/>
                <a:cs typeface="ＭＳ Ｐゴシック" charset="0"/>
              </a:rPr>
              <a:t>3</a:t>
            </a:r>
            <a:r>
              <a:rPr lang="en-US" sz="2800" i="1" dirty="0">
                <a:latin typeface="Times New Roman" charset="0"/>
                <a:ea typeface="ＭＳ Ｐゴシック" charset="0"/>
                <a:cs typeface="ＭＳ Ｐゴシック" charset="0"/>
              </a:rPr>
              <a:t>&gt; = 4V</a:t>
            </a:r>
            <a:r>
              <a:rPr lang="en-US" sz="2800" i="1" baseline="-25000" dirty="0">
                <a:latin typeface="Times New Roman" charset="0"/>
                <a:ea typeface="ＭＳ Ｐゴシック" charset="0"/>
                <a:cs typeface="ＭＳ Ｐゴシック" charset="0"/>
              </a:rPr>
              <a:t>V </a:t>
            </a:r>
            <a:r>
              <a:rPr lang="en-US" sz="2800" i="1" dirty="0">
                <a:latin typeface="Times New Roman" charset="0"/>
                <a:ea typeface="ＭＳ Ｐゴシック" charset="0"/>
                <a:cs typeface="ＭＳ Ｐゴシック" charset="0"/>
              </a:rPr>
              <a:t>/ </a:t>
            </a:r>
            <a:r>
              <a:rPr lang="en-US" sz="2800" i="1" dirty="0" smtClean="0">
                <a:latin typeface="Times New Roman" charset="0"/>
                <a:ea typeface="ＭＳ Ｐゴシック" charset="0"/>
                <a:cs typeface="ＭＳ Ｐゴシック" charset="0"/>
              </a:rPr>
              <a:t>S</a:t>
            </a:r>
            <a:r>
              <a:rPr lang="en-US" sz="2800" i="1" baseline="-25000" dirty="0" smtClean="0">
                <a:latin typeface="Times New Roman" charset="0"/>
                <a:ea typeface="ＭＳ Ｐゴシック" charset="0"/>
                <a:cs typeface="ＭＳ Ｐゴシック" charset="0"/>
              </a:rPr>
              <a:t>V </a:t>
            </a:r>
            <a:r>
              <a:rPr lang="en-US" sz="2800" dirty="0" smtClean="0">
                <a:ea typeface="ＭＳ Ｐゴシック" charset="0"/>
                <a:cs typeface="ＭＳ Ｐゴシック" charset="0"/>
              </a:rPr>
              <a:t>,</a:t>
            </a:r>
            <a:r>
              <a:rPr lang="en-US" sz="2800" dirty="0">
                <a:ea typeface="ＭＳ Ｐゴシック" charset="0"/>
                <a:cs typeface="ＭＳ Ｐゴシック" charset="0"/>
              </a:rPr>
              <a:t>		(2.35)</a:t>
            </a:r>
            <a:br>
              <a:rPr lang="en-US" sz="2800" dirty="0">
                <a:ea typeface="ＭＳ Ｐゴシック" charset="0"/>
                <a:cs typeface="ＭＳ Ｐゴシック" charset="0"/>
              </a:rPr>
            </a:br>
            <a:r>
              <a:rPr lang="en-US" sz="2800" dirty="0">
                <a:ea typeface="ＭＳ Ｐゴシック" charset="0"/>
                <a:cs typeface="ＭＳ Ｐゴシック" charset="0"/>
              </a:rPr>
              <a:t>where fractions refer to the (dispersed) alpha phase only. </a:t>
            </a:r>
          </a:p>
        </p:txBody>
      </p:sp>
      <p:sp>
        <p:nvSpPr>
          <p:cNvPr id="88068"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a:t>
            </a:r>
            <a:r>
              <a:rPr lang="en-US" sz="1600" b="1">
                <a:solidFill>
                  <a:srgbClr val="CC0000"/>
                </a:solidFill>
                <a:latin typeface="Times" charset="0"/>
              </a:rPr>
              <a:t>Equations</a:t>
            </a:r>
            <a:r>
              <a:rPr lang="en-US" sz="1600" b="1">
                <a:latin typeface="Times" charset="0"/>
              </a:rPr>
              <a:t>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F29E252-5770-504A-870C-88789ABE364F}" type="slidenum">
              <a:rPr lang="en-US" sz="1400">
                <a:latin typeface="Times" charset="0"/>
              </a:rPr>
              <a:pPr/>
              <a:t>38</a:t>
            </a:fld>
            <a:endParaRPr lang="en-US" sz="1400">
              <a:latin typeface="Times" charset="0"/>
            </a:endParaRPr>
          </a:p>
        </p:txBody>
      </p:sp>
      <p:sp>
        <p:nvSpPr>
          <p:cNvPr id="90114"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S:V example: sphere</a:t>
            </a:r>
          </a:p>
        </p:txBody>
      </p:sp>
      <p:sp>
        <p:nvSpPr>
          <p:cNvPr id="90115" name="Rectangle 3"/>
          <p:cNvSpPr>
            <a:spLocks noGrp="1" noChangeArrowheads="1"/>
          </p:cNvSpPr>
          <p:nvPr>
            <p:ph type="body" idx="1"/>
          </p:nvPr>
        </p:nvSpPr>
        <p:spPr/>
        <p:txBody>
          <a:bodyPr/>
          <a:lstStyle/>
          <a:p>
            <a:pPr>
              <a:lnSpc>
                <a:spcPct val="120000"/>
              </a:lnSpc>
            </a:pPr>
            <a:r>
              <a:rPr lang="en-US" sz="2800" dirty="0">
                <a:ea typeface="ＭＳ Ｐゴシック" charset="0"/>
                <a:cs typeface="ＭＳ Ｐゴシック" charset="0"/>
              </a:rPr>
              <a:t>For a sphere, the </a:t>
            </a:r>
            <a:r>
              <a:rPr lang="en-US" sz="2800" dirty="0" err="1">
                <a:ea typeface="ＭＳ Ｐゴシック" charset="0"/>
                <a:cs typeface="ＭＳ Ｐゴシック" charset="0"/>
              </a:rPr>
              <a:t>volume:surface</a:t>
            </a:r>
            <a:r>
              <a:rPr lang="en-US" sz="2800" dirty="0">
                <a:ea typeface="ＭＳ Ｐゴシック" charset="0"/>
                <a:cs typeface="ＭＳ Ｐゴシック" charset="0"/>
              </a:rPr>
              <a:t> ratio (=</a:t>
            </a:r>
            <a:r>
              <a:rPr lang="en-US" sz="2800" i="1" dirty="0">
                <a:latin typeface="Times New Roman" charset="0"/>
                <a:ea typeface="ＭＳ Ｐゴシック" charset="0"/>
                <a:cs typeface="ＭＳ Ｐゴシック" charset="0"/>
              </a:rPr>
              <a:t>V</a:t>
            </a:r>
            <a:r>
              <a:rPr lang="en-US" sz="2800" i="1" baseline="-25000" dirty="0">
                <a:latin typeface="Times New Roman" charset="0"/>
                <a:ea typeface="ＭＳ Ｐゴシック" charset="0"/>
                <a:cs typeface="ＭＳ Ｐゴシック" charset="0"/>
              </a:rPr>
              <a:t>V</a:t>
            </a:r>
            <a:r>
              <a:rPr lang="en-US" sz="2800" i="1" dirty="0">
                <a:latin typeface="Times New Roman" charset="0"/>
                <a:ea typeface="ＭＳ Ｐゴシック" charset="0"/>
                <a:cs typeface="ＭＳ Ｐゴシック" charset="0"/>
              </a:rPr>
              <a:t>/S</a:t>
            </a:r>
            <a:r>
              <a:rPr lang="en-US" sz="2800" i="1" baseline="-25000" dirty="0">
                <a:latin typeface="Times New Roman" charset="0"/>
                <a:ea typeface="ＭＳ Ｐゴシック" charset="0"/>
                <a:cs typeface="ＭＳ Ｐゴシック" charset="0"/>
              </a:rPr>
              <a:t>V</a:t>
            </a:r>
            <a:r>
              <a:rPr lang="en-US" sz="2800" dirty="0">
                <a:ea typeface="ＭＳ Ｐゴシック" charset="0"/>
                <a:cs typeface="ＭＳ Ｐゴシック" charset="0"/>
              </a:rPr>
              <a:t>) is </a:t>
            </a:r>
            <a:r>
              <a:rPr lang="en-US" sz="2800" i="1" dirty="0">
                <a:latin typeface="Times New Roman" charset="0"/>
                <a:ea typeface="ＭＳ Ｐゴシック" charset="0"/>
                <a:cs typeface="ＭＳ Ｐゴシック" charset="0"/>
              </a:rPr>
              <a:t>D</a:t>
            </a:r>
            <a:r>
              <a:rPr lang="en-US" sz="2800" dirty="0">
                <a:latin typeface="Times New Roman" charset="0"/>
                <a:ea typeface="ＭＳ Ｐゴシック" charset="0"/>
                <a:cs typeface="ＭＳ Ｐゴシック" charset="0"/>
              </a:rPr>
              <a:t>[</a:t>
            </a:r>
            <a:r>
              <a:rPr lang="en-US" sz="2800" i="1" dirty="0" err="1">
                <a:latin typeface="Times New Roman" charset="0"/>
                <a:ea typeface="ＭＳ Ｐゴシック" charset="0"/>
                <a:cs typeface="ＭＳ Ｐゴシック" charset="0"/>
              </a:rPr>
              <a:t>iameter</a:t>
            </a:r>
            <a:r>
              <a:rPr lang="en-US" sz="2800" dirty="0">
                <a:latin typeface="Times New Roman" charset="0"/>
                <a:ea typeface="ＭＳ Ｐゴシック" charset="0"/>
                <a:cs typeface="ＭＳ Ｐゴシック" charset="0"/>
              </a:rPr>
              <a:t>]/6</a:t>
            </a:r>
            <a:r>
              <a:rPr lang="en-US" sz="2800" dirty="0">
                <a:ea typeface="ＭＳ Ｐゴシック" charset="0"/>
                <a:cs typeface="ＭＳ Ｐゴシック" charset="0"/>
              </a:rPr>
              <a:t>.</a:t>
            </a:r>
          </a:p>
          <a:p>
            <a:pPr>
              <a:lnSpc>
                <a:spcPct val="120000"/>
              </a:lnSpc>
            </a:pPr>
            <a:r>
              <a:rPr lang="en-US" sz="2800" dirty="0">
                <a:ea typeface="ＭＳ Ｐゴシック" charset="0"/>
                <a:cs typeface="ＭＳ Ｐゴシック" charset="0"/>
              </a:rPr>
              <a:t>Thus </a:t>
            </a:r>
            <a:r>
              <a:rPr lang="en-US" sz="2800" i="1" dirty="0">
                <a:latin typeface="Times New Roman" charset="0"/>
                <a:ea typeface="ＭＳ Ｐゴシック" charset="0"/>
                <a:cs typeface="ＭＳ Ｐゴシック" charset="0"/>
              </a:rPr>
              <a:t>&lt;L</a:t>
            </a:r>
            <a:r>
              <a:rPr lang="en-US" sz="2800" i="1" baseline="-25000" dirty="0">
                <a:latin typeface="Times New Roman" charset="0"/>
                <a:ea typeface="ＭＳ Ｐゴシック" charset="0"/>
                <a:cs typeface="ＭＳ Ｐゴシック" charset="0"/>
              </a:rPr>
              <a:t>3</a:t>
            </a:r>
            <a:r>
              <a:rPr lang="en-US" sz="2800" i="1" dirty="0">
                <a:latin typeface="Times New Roman" charset="0"/>
                <a:ea typeface="ＭＳ Ｐゴシック" charset="0"/>
                <a:cs typeface="ＭＳ Ｐゴシック" charset="0"/>
              </a:rPr>
              <a:t>&gt;</a:t>
            </a:r>
            <a:r>
              <a:rPr lang="en-US" sz="2800" i="1" baseline="-25000" dirty="0">
                <a:latin typeface="Times New Roman" charset="0"/>
                <a:ea typeface="ＭＳ Ｐゴシック" charset="0"/>
                <a:cs typeface="ＭＳ Ｐゴシック" charset="0"/>
              </a:rPr>
              <a:t>sphere</a:t>
            </a:r>
            <a:r>
              <a:rPr lang="en-US" sz="2800" i="1" dirty="0">
                <a:latin typeface="Times New Roman" charset="0"/>
                <a:ea typeface="ＭＳ Ｐゴシック" charset="0"/>
                <a:cs typeface="ＭＳ Ｐゴシック" charset="0"/>
              </a:rPr>
              <a:t> = 2D/3</a:t>
            </a:r>
            <a:r>
              <a:rPr lang="en-US" sz="2800" dirty="0">
                <a:ea typeface="ＭＳ Ｐゴシック" charset="0"/>
                <a:cs typeface="ＭＳ Ｐゴシック" charset="0"/>
              </a:rPr>
              <a:t>.</a:t>
            </a:r>
          </a:p>
          <a:p>
            <a:pPr>
              <a:lnSpc>
                <a:spcPct val="120000"/>
              </a:lnSpc>
            </a:pPr>
            <a:r>
              <a:rPr lang="en-US" sz="2800" dirty="0">
                <a:ea typeface="ＭＳ Ｐゴシック" charset="0"/>
                <a:cs typeface="ＭＳ Ｐゴシック" charset="0"/>
              </a:rPr>
              <a:t>In general we can invert the relationship to obtain the </a:t>
            </a:r>
            <a:r>
              <a:rPr lang="en-US" sz="2800" dirty="0" err="1">
                <a:ea typeface="ＭＳ Ｐゴシック" charset="0"/>
                <a:cs typeface="ＭＳ Ｐゴシック" charset="0"/>
              </a:rPr>
              <a:t>surface:volume</a:t>
            </a:r>
            <a:r>
              <a:rPr lang="en-US" sz="2800" dirty="0">
                <a:ea typeface="ＭＳ Ｐゴシック" charset="0"/>
                <a:cs typeface="ＭＳ Ｐゴシック" charset="0"/>
              </a:rPr>
              <a:t> ratio, if we know </a:t>
            </a:r>
            <a:r>
              <a:rPr lang="en-US" sz="2800" dirty="0" smtClean="0">
                <a:ea typeface="ＭＳ Ｐゴシック" charset="0"/>
                <a:cs typeface="ＭＳ Ｐゴシック" charset="0"/>
              </a:rPr>
              <a:t>(or measure</a:t>
            </a:r>
            <a:r>
              <a:rPr lang="en-US" sz="2800" dirty="0">
                <a:ea typeface="ＭＳ Ｐゴシック" charset="0"/>
                <a:cs typeface="ＭＳ Ｐゴシック" charset="0"/>
              </a:rPr>
              <a:t>) the mean intercept:</a:t>
            </a:r>
            <a:br>
              <a:rPr lang="en-US" sz="2800" dirty="0">
                <a:ea typeface="ＭＳ Ｐゴシック" charset="0"/>
                <a:cs typeface="ＭＳ Ｐゴシック" charset="0"/>
              </a:rPr>
            </a:br>
            <a:r>
              <a:rPr lang="en-US" sz="2800" dirty="0">
                <a:ea typeface="ＭＳ Ｐゴシック" charset="0"/>
                <a:cs typeface="ＭＳ Ｐゴシック" charset="0"/>
              </a:rPr>
              <a:t>		</a:t>
            </a:r>
            <a:r>
              <a:rPr lang="en-US" sz="2800" i="1" dirty="0">
                <a:latin typeface="Times New Roman" charset="0"/>
                <a:ea typeface="ＭＳ Ｐゴシック" charset="0"/>
                <a:cs typeface="ＭＳ Ｐゴシック" charset="0"/>
              </a:rPr>
              <a:t>&lt;S/V&gt;</a:t>
            </a:r>
            <a:r>
              <a:rPr lang="en-US" sz="2800" i="1" baseline="-25000" dirty="0">
                <a:latin typeface="Times New Roman" charset="0"/>
                <a:ea typeface="ＭＳ Ｐゴシック" charset="0"/>
                <a:cs typeface="ＭＳ Ｐゴシック" charset="0"/>
              </a:rPr>
              <a:t>alpha</a:t>
            </a:r>
            <a:r>
              <a:rPr lang="en-US" sz="2800" i="1" dirty="0">
                <a:latin typeface="Times New Roman" charset="0"/>
                <a:ea typeface="ＭＳ Ｐゴシック" charset="0"/>
                <a:cs typeface="ＭＳ Ｐゴシック" charset="0"/>
              </a:rPr>
              <a:t> = 4/&lt;L</a:t>
            </a:r>
            <a:r>
              <a:rPr lang="en-US" sz="2800" i="1" baseline="-25000" dirty="0">
                <a:latin typeface="Times New Roman" charset="0"/>
                <a:ea typeface="ＭＳ Ｐゴシック" charset="0"/>
                <a:cs typeface="ＭＳ Ｐゴシック" charset="0"/>
              </a:rPr>
              <a:t>3</a:t>
            </a:r>
            <a:r>
              <a:rPr lang="en-US" sz="2800" i="1" dirty="0">
                <a:latin typeface="Times New Roman" charset="0"/>
                <a:ea typeface="ＭＳ Ｐゴシック" charset="0"/>
                <a:cs typeface="ＭＳ Ｐゴシック" charset="0"/>
              </a:rPr>
              <a:t>&gt;</a:t>
            </a:r>
            <a:r>
              <a:rPr lang="en-US" sz="2800" dirty="0">
                <a:ea typeface="ＭＳ Ｐゴシック" charset="0"/>
                <a:cs typeface="ＭＳ Ｐゴシック" charset="0"/>
              </a:rPr>
              <a:t>		(2.38)</a:t>
            </a:r>
          </a:p>
        </p:txBody>
      </p:sp>
      <p:sp>
        <p:nvSpPr>
          <p:cNvPr id="90116"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a:t>
            </a:r>
            <a:r>
              <a:rPr lang="en-US" sz="1600" b="1">
                <a:solidFill>
                  <a:srgbClr val="CC0000"/>
                </a:solidFill>
                <a:latin typeface="Times" charset="0"/>
              </a:rPr>
              <a:t>Equations</a:t>
            </a:r>
            <a:r>
              <a:rPr lang="en-US" sz="1600" b="1">
                <a:latin typeface="Times" charset="0"/>
              </a:rPr>
              <a:t>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1F50F62-C316-F943-AE4A-336B3A300077}" type="slidenum">
              <a:rPr lang="en-US" sz="1400">
                <a:latin typeface="Times" charset="0"/>
              </a:rPr>
              <a:pPr/>
              <a:t>39</a:t>
            </a:fld>
            <a:endParaRPr lang="en-US" sz="1400">
              <a:latin typeface="Times" charset="0"/>
            </a:endParaRP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b="25394"/>
          <a:stretch>
            <a:fillRect/>
          </a:stretch>
        </p:blipFill>
        <p:spPr bwMode="auto">
          <a:xfrm>
            <a:off x="3352800" y="228600"/>
            <a:ext cx="49212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3"/>
          <p:cNvSpPr txBox="1">
            <a:spLocks noChangeArrowheads="1"/>
          </p:cNvSpPr>
          <p:nvPr/>
        </p:nvSpPr>
        <p:spPr bwMode="auto">
          <a:xfrm>
            <a:off x="762000" y="304800"/>
            <a:ext cx="17192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200">
                <a:solidFill>
                  <a:srgbClr val="0A0296"/>
                </a:solidFill>
                <a:latin typeface="Times" charset="0"/>
              </a:rPr>
              <a:t>Table 2.2</a:t>
            </a:r>
          </a:p>
        </p:txBody>
      </p:sp>
      <p:sp>
        <p:nvSpPr>
          <p:cNvPr id="92164" name="Text Box 4"/>
          <p:cNvSpPr txBox="1">
            <a:spLocks noChangeArrowheads="1"/>
          </p:cNvSpPr>
          <p:nvPr/>
        </p:nvSpPr>
        <p:spPr bwMode="auto">
          <a:xfrm>
            <a:off x="609600" y="762000"/>
            <a:ext cx="27432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i="1">
                <a:latin typeface="Times" charset="0"/>
              </a:rPr>
              <a:t>&lt;L</a:t>
            </a:r>
            <a:r>
              <a:rPr lang="en-US" i="1" baseline="-25000">
                <a:latin typeface="Times" charset="0"/>
              </a:rPr>
              <a:t>3</a:t>
            </a:r>
            <a:r>
              <a:rPr lang="en-US" i="1">
                <a:latin typeface="Times" charset="0"/>
              </a:rPr>
              <a:t>&gt;</a:t>
            </a:r>
            <a:r>
              <a:rPr lang="en-US">
                <a:latin typeface="Times" charset="0"/>
              </a:rPr>
              <a:t>:= mean intercept length, 3D objects</a:t>
            </a:r>
          </a:p>
          <a:p>
            <a:pPr>
              <a:spcBef>
                <a:spcPct val="50000"/>
              </a:spcBef>
            </a:pPr>
            <a:r>
              <a:rPr lang="en-US" i="1">
                <a:latin typeface="Times" charset="0"/>
              </a:rPr>
              <a:t>&lt;V&gt;</a:t>
            </a:r>
            <a:r>
              <a:rPr lang="en-US">
                <a:latin typeface="Times" charset="0"/>
              </a:rPr>
              <a:t>:= mean volume</a:t>
            </a:r>
          </a:p>
          <a:p>
            <a:pPr>
              <a:spcBef>
                <a:spcPct val="50000"/>
              </a:spcBef>
            </a:pPr>
            <a:r>
              <a:rPr lang="en-US" i="1">
                <a:latin typeface="Times" charset="0"/>
              </a:rPr>
              <a:t>l</a:t>
            </a:r>
            <a:r>
              <a:rPr lang="en-US">
                <a:latin typeface="Times" charset="0"/>
              </a:rPr>
              <a:t> := length (constant) of test lines superimposed on structure</a:t>
            </a:r>
          </a:p>
          <a:p>
            <a:pPr>
              <a:spcBef>
                <a:spcPct val="50000"/>
              </a:spcBef>
            </a:pPr>
            <a:r>
              <a:rPr lang="en-US" i="1">
                <a:latin typeface="Times" charset="0"/>
              </a:rPr>
              <a:t>p</a:t>
            </a:r>
            <a:r>
              <a:rPr lang="en-US">
                <a:latin typeface="Times" charset="0"/>
              </a:rPr>
              <a:t>:= number of (end) points of </a:t>
            </a:r>
            <a:r>
              <a:rPr lang="en-US" i="1">
                <a:latin typeface="Times" charset="0"/>
              </a:rPr>
              <a:t>l</a:t>
            </a:r>
            <a:r>
              <a:rPr lang="en-US">
                <a:latin typeface="Times" charset="0"/>
              </a:rPr>
              <a:t>-lines in phase of interest</a:t>
            </a:r>
          </a:p>
          <a:p>
            <a:pPr>
              <a:spcBef>
                <a:spcPct val="50000"/>
              </a:spcBef>
            </a:pPr>
            <a:r>
              <a:rPr lang="en-US" i="1">
                <a:latin typeface="Times" charset="0"/>
              </a:rPr>
              <a:t>L</a:t>
            </a:r>
            <a:r>
              <a:rPr lang="en-US" i="1" baseline="-25000">
                <a:latin typeface="Times" charset="0"/>
              </a:rPr>
              <a:t>T</a:t>
            </a:r>
            <a:r>
              <a:rPr lang="en-US">
                <a:latin typeface="Times" charset="0"/>
              </a:rPr>
              <a:t>:= test line length</a:t>
            </a:r>
          </a:p>
        </p:txBody>
      </p:sp>
      <p:sp>
        <p:nvSpPr>
          <p:cNvPr id="92165" name="Text Box 5"/>
          <p:cNvSpPr txBox="1">
            <a:spLocks noChangeArrowheads="1"/>
          </p:cNvSpPr>
          <p:nvPr/>
        </p:nvSpPr>
        <p:spPr bwMode="auto">
          <a:xfrm>
            <a:off x="6461125" y="6018213"/>
            <a:ext cx="1279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latin typeface="Times" charset="0"/>
              </a:rPr>
              <a:t>[Underwood]</a:t>
            </a:r>
          </a:p>
        </p:txBody>
      </p:sp>
      <p:sp>
        <p:nvSpPr>
          <p:cNvPr id="92166" name="Text Box 6"/>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a:t>
            </a:r>
            <a:r>
              <a:rPr lang="en-US" sz="1600" b="1">
                <a:solidFill>
                  <a:srgbClr val="CC0000"/>
                </a:solidFill>
                <a:latin typeface="Times" charset="0"/>
              </a:rPr>
              <a:t>Equations</a:t>
            </a:r>
            <a:r>
              <a:rPr lang="en-US" sz="1600" b="1">
                <a:latin typeface="Times" charset="0"/>
              </a:rPr>
              <a:t>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04BDB3D-752A-6C4A-B651-7DBB05125246}" type="slidenum">
              <a:rPr lang="en-US" sz="1400">
                <a:latin typeface="Times" charset="0"/>
              </a:rPr>
              <a:pPr/>
              <a:t>4</a:t>
            </a:fld>
            <a:endParaRPr lang="en-US" sz="1400">
              <a:latin typeface="Times" charset="0"/>
            </a:endParaRPr>
          </a:p>
        </p:txBody>
      </p:sp>
      <p:sp>
        <p:nvSpPr>
          <p:cNvPr id="2048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Objectives, contd.</a:t>
            </a:r>
          </a:p>
        </p:txBody>
      </p:sp>
      <p:sp>
        <p:nvSpPr>
          <p:cNvPr id="20483" name="Rectangle 3"/>
          <p:cNvSpPr>
            <a:spLocks noGrp="1" noChangeArrowheads="1"/>
          </p:cNvSpPr>
          <p:nvPr>
            <p:ph type="body" idx="1"/>
          </p:nvPr>
        </p:nvSpPr>
        <p:spPr>
          <a:xfrm>
            <a:off x="685800" y="1447800"/>
            <a:ext cx="7696200" cy="4572000"/>
          </a:xfrm>
        </p:spPr>
        <p:txBody>
          <a:bodyPr/>
          <a:lstStyle/>
          <a:p>
            <a:r>
              <a:rPr lang="en-US" sz="2000" dirty="0">
                <a:ea typeface="ＭＳ Ｐゴシック" charset="0"/>
                <a:cs typeface="ＭＳ Ｐゴシック" charset="0"/>
              </a:rPr>
              <a:t>[Stereology] To show how to obtain useful microstructural quantities from plane sections through microstructures.</a:t>
            </a:r>
          </a:p>
          <a:p>
            <a:r>
              <a:rPr lang="en-US" sz="2000" dirty="0">
                <a:ea typeface="ＭＳ Ｐゴシック" charset="0"/>
                <a:cs typeface="ＭＳ Ｐゴシック" charset="0"/>
              </a:rPr>
              <a:t>[Image Analysis] To show how one can analyze images to obtain data required for stereological analysis.</a:t>
            </a:r>
          </a:p>
          <a:p>
            <a:r>
              <a:rPr lang="en-US" sz="2000" dirty="0">
                <a:ea typeface="ＭＳ Ｐゴシック" charset="0"/>
                <a:cs typeface="ＭＳ Ｐゴシック" charset="0"/>
              </a:rPr>
              <a:t>[Property Measurement] To illustrate the value of stereological methods for obtaining relative interfacial energies from measurements of relative frequency of faceted particles.</a:t>
            </a:r>
          </a:p>
          <a:p>
            <a:r>
              <a:rPr lang="en-US" sz="2000" dirty="0">
                <a:ea typeface="ＭＳ Ｐゴシック" charset="0"/>
                <a:cs typeface="ＭＳ Ｐゴシック" charset="0"/>
              </a:rPr>
              <a:t>Note that true 3D data is available from serial sectioning, tomography, and 3D microscopy (using diffraction).  All these methods are time consuming and therefore it is always useful to be able to infer 3D information from standard 2D sections.</a:t>
            </a:r>
          </a:p>
        </p:txBody>
      </p:sp>
      <p:sp>
        <p:nvSpPr>
          <p:cNvPr id="20484"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solidFill>
                  <a:srgbClr val="CC0000"/>
                </a:solidFill>
                <a:latin typeface="Times" charset="0"/>
              </a:rPr>
              <a:t>Objectives</a:t>
            </a:r>
            <a:r>
              <a:rPr lang="en-US" sz="1600" b="1">
                <a:latin typeface="Times" charset="0"/>
              </a:rPr>
              <a:t>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0DD0904-0CD7-B942-9620-F584B5E27F7B}" type="slidenum">
              <a:rPr lang="en-US" sz="1400">
                <a:latin typeface="Times" charset="0"/>
              </a:rPr>
              <a:pPr/>
              <a:t>40</a:t>
            </a:fld>
            <a:endParaRPr lang="en-US" sz="1400">
              <a:latin typeface="Times" charset="0"/>
            </a:endParaRPr>
          </a:p>
        </p:txBody>
      </p:sp>
      <p:pic>
        <p:nvPicPr>
          <p:cNvPr id="94210" name="Picture 5"/>
          <p:cNvPicPr>
            <a:picLocks noChangeAspect="1" noChangeArrowheads="1"/>
          </p:cNvPicPr>
          <p:nvPr/>
        </p:nvPicPr>
        <p:blipFill>
          <a:blip r:embed="rId3">
            <a:extLst>
              <a:ext uri="{28A0092B-C50C-407E-A947-70E740481C1C}">
                <a14:useLocalDpi xmlns:a14="http://schemas.microsoft.com/office/drawing/2010/main" val="0"/>
              </a:ext>
            </a:extLst>
          </a:blip>
          <a:srcRect l="4645" t="10507" r="65936" b="69528"/>
          <a:stretch>
            <a:fillRect/>
          </a:stretch>
        </p:blipFill>
        <p:spPr bwMode="auto">
          <a:xfrm>
            <a:off x="6858000" y="20574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p:cNvSpPr>
            <a:spLocks noGrp="1" noChangeArrowheads="1"/>
          </p:cNvSpPr>
          <p:nvPr>
            <p:ph type="title"/>
          </p:nvPr>
        </p:nvSpPr>
        <p:spPr>
          <a:xfrm>
            <a:off x="0" y="76200"/>
            <a:ext cx="8991600" cy="1143000"/>
          </a:xfrm>
        </p:spPr>
        <p:txBody>
          <a:bodyPr/>
          <a:lstStyle/>
          <a:p>
            <a:r>
              <a:rPr lang="en-US">
                <a:latin typeface="Times New Roman" charset="0"/>
                <a:ea typeface="ＭＳ Ｐゴシック" charset="0"/>
                <a:cs typeface="ＭＳ Ｐゴシック" charset="0"/>
              </a:rPr>
              <a:t>Grain size measurement: intercepts</a:t>
            </a:r>
          </a:p>
        </p:txBody>
      </p:sp>
      <p:sp>
        <p:nvSpPr>
          <p:cNvPr id="94212" name="Rectangle 3"/>
          <p:cNvSpPr>
            <a:spLocks noGrp="1" noChangeArrowheads="1"/>
          </p:cNvSpPr>
          <p:nvPr>
            <p:ph type="body" idx="1"/>
          </p:nvPr>
        </p:nvSpPr>
        <p:spPr>
          <a:xfrm>
            <a:off x="152400" y="990600"/>
            <a:ext cx="7467600" cy="5105400"/>
          </a:xfrm>
        </p:spPr>
        <p:txBody>
          <a:bodyPr/>
          <a:lstStyle/>
          <a:p>
            <a:pPr>
              <a:lnSpc>
                <a:spcPct val="110000"/>
              </a:lnSpc>
            </a:pPr>
            <a:r>
              <a:rPr lang="en-US" sz="2400" dirty="0">
                <a:ea typeface="ＭＳ Ｐゴシック" charset="0"/>
                <a:cs typeface="ＭＳ Ｐゴシック" charset="0"/>
              </a:rPr>
              <a:t>From Table 2.2 [Underwood], column (a), illustrates how to make a measurement of the mean intercept length, based on the number of grains per unit length of test line.</a:t>
            </a:r>
            <a:br>
              <a:rPr lang="en-US" sz="2400" dirty="0">
                <a:ea typeface="ＭＳ Ｐゴシック" charset="0"/>
                <a:cs typeface="ＭＳ Ｐゴシック" charset="0"/>
              </a:rPr>
            </a:br>
            <a:r>
              <a:rPr lang="en-US" sz="2400" dirty="0">
                <a:ea typeface="ＭＳ Ｐゴシック" charset="0"/>
                <a:cs typeface="ＭＳ Ｐゴシック" charset="0"/>
              </a:rPr>
              <a:t>			</a:t>
            </a:r>
            <a:r>
              <a:rPr lang="en-US" sz="2400" i="1" dirty="0">
                <a:latin typeface="Times New Roman" charset="0"/>
                <a:ea typeface="ＭＳ Ｐゴシック" charset="0"/>
                <a:cs typeface="ＭＳ Ｐゴシック" charset="0"/>
              </a:rPr>
              <a:t>&lt;L</a:t>
            </a:r>
            <a:r>
              <a:rPr lang="en-US" sz="2400" i="1" baseline="-25000" dirty="0">
                <a:latin typeface="Times New Roman" charset="0"/>
                <a:ea typeface="ＭＳ Ｐゴシック" charset="0"/>
                <a:cs typeface="ＭＳ Ｐゴシック" charset="0"/>
              </a:rPr>
              <a:t>3</a:t>
            </a:r>
            <a:r>
              <a:rPr lang="en-US" sz="2400" i="1" dirty="0">
                <a:latin typeface="Times New Roman" charset="0"/>
                <a:ea typeface="ＭＳ Ｐゴシック" charset="0"/>
                <a:cs typeface="ＭＳ Ｐゴシック" charset="0"/>
              </a:rPr>
              <a:t>&gt; = 1/N</a:t>
            </a:r>
            <a:r>
              <a:rPr lang="en-US" sz="2400" i="1" baseline="-25000" dirty="0">
                <a:latin typeface="Times New Roman" charset="0"/>
                <a:ea typeface="ＭＳ Ｐゴシック" charset="0"/>
                <a:cs typeface="ＭＳ Ｐゴシック" charset="0"/>
              </a:rPr>
              <a:t>L</a:t>
            </a:r>
            <a:endParaRPr lang="en-US" sz="2400" dirty="0">
              <a:latin typeface="Times New Roman" charset="0"/>
              <a:ea typeface="ＭＳ Ｐゴシック" charset="0"/>
              <a:cs typeface="ＭＳ Ｐゴシック" charset="0"/>
            </a:endParaRPr>
          </a:p>
          <a:p>
            <a:pPr>
              <a:lnSpc>
                <a:spcPct val="110000"/>
              </a:lnSpc>
            </a:pPr>
            <a:r>
              <a:rPr lang="en-US" sz="2400" dirty="0">
                <a:ea typeface="ＭＳ Ｐゴシック" charset="0"/>
                <a:cs typeface="ＭＳ Ｐゴシック" charset="0"/>
              </a:rPr>
              <a:t>Important: use many test lines that are randomly oriented </a:t>
            </a:r>
            <a:r>
              <a:rPr lang="en-US" sz="2400" dirty="0" err="1">
                <a:ea typeface="ＭＳ Ｐゴシック" charset="0"/>
                <a:cs typeface="ＭＳ Ｐゴシック" charset="0"/>
              </a:rPr>
              <a:t>w.r.t</a:t>
            </a:r>
            <a:r>
              <a:rPr lang="en-US" sz="2400" dirty="0">
                <a:ea typeface="ＭＳ Ｐゴシック" charset="0"/>
                <a:cs typeface="ＭＳ Ｐゴシック" charset="0"/>
              </a:rPr>
              <a:t>. the structure.</a:t>
            </a:r>
          </a:p>
          <a:p>
            <a:pPr>
              <a:lnSpc>
                <a:spcPct val="110000"/>
              </a:lnSpc>
            </a:pPr>
            <a:r>
              <a:rPr lang="en-US" sz="2400" dirty="0">
                <a:ea typeface="ＭＳ Ｐゴシック" charset="0"/>
                <a:cs typeface="ＭＳ Ｐゴシック" charset="0"/>
              </a:rPr>
              <a:t>Assuming spherical</a:t>
            </a:r>
            <a:r>
              <a:rPr lang="en-US" sz="2400" baseline="30000" dirty="0">
                <a:ea typeface="ＭＳ Ｐゴシック" charset="0"/>
                <a:cs typeface="ＭＳ Ｐゴシック" charset="0"/>
              </a:rPr>
              <a:t>†</a:t>
            </a:r>
            <a:r>
              <a:rPr lang="en-US" sz="2400" dirty="0">
                <a:ea typeface="ＭＳ Ｐゴシック" charset="0"/>
                <a:cs typeface="ＭＳ Ｐゴシック" charset="0"/>
              </a:rPr>
              <a:t> grains, </a:t>
            </a:r>
            <a:r>
              <a:rPr lang="en-US" sz="2400" i="1" dirty="0">
                <a:latin typeface="Times New Roman" charset="0"/>
                <a:ea typeface="ＭＳ Ｐゴシック" charset="0"/>
                <a:cs typeface="ＭＳ Ｐゴシック" charset="0"/>
              </a:rPr>
              <a:t>&lt;L</a:t>
            </a:r>
            <a:r>
              <a:rPr lang="en-US" sz="2400" i="1" baseline="-25000" dirty="0">
                <a:latin typeface="Times New Roman" charset="0"/>
                <a:ea typeface="ＭＳ Ｐゴシック" charset="0"/>
                <a:cs typeface="ＭＳ Ｐゴシック" charset="0"/>
              </a:rPr>
              <a:t>3</a:t>
            </a:r>
            <a:r>
              <a:rPr lang="en-US" sz="2400" i="1" dirty="0">
                <a:latin typeface="Times New Roman" charset="0"/>
                <a:ea typeface="ＭＳ Ｐゴシック" charset="0"/>
                <a:cs typeface="ＭＳ Ｐゴシック" charset="0"/>
              </a:rPr>
              <a:t>&gt; = 4r/3</a:t>
            </a:r>
            <a:r>
              <a:rPr lang="en-US" sz="2400" dirty="0">
                <a:ea typeface="ＭＳ Ｐゴシック" charset="0"/>
                <a:cs typeface="ＭＳ Ｐゴシック" charset="0"/>
              </a:rPr>
              <a:t>, [Underwood, Table 4.1], there are 5 intersections and if we take the total test line length, </a:t>
            </a:r>
            <a:r>
              <a:rPr lang="en-US" sz="2400" dirty="0">
                <a:latin typeface="Times New Roman" charset="0"/>
                <a:ea typeface="ＭＳ Ｐゴシック" charset="0"/>
                <a:cs typeface="ＭＳ Ｐゴシック" charset="0"/>
              </a:rPr>
              <a:t>L</a:t>
            </a:r>
            <a:r>
              <a:rPr lang="en-US" sz="2400" baseline="-25000" dirty="0">
                <a:latin typeface="Times New Roman" charset="0"/>
                <a:ea typeface="ＭＳ Ｐゴシック" charset="0"/>
                <a:cs typeface="ＭＳ Ｐゴシック" charset="0"/>
              </a:rPr>
              <a:t>T</a:t>
            </a:r>
            <a:r>
              <a:rPr lang="en-US" sz="2400" dirty="0">
                <a:ea typeface="ＭＳ Ｐゴシック" charset="0"/>
                <a:cs typeface="ＭＳ Ｐゴシック" charset="0"/>
              </a:rPr>
              <a:t>= 25µm, then </a:t>
            </a:r>
            <a:r>
              <a:rPr lang="en-US" sz="2400" dirty="0">
                <a:latin typeface="Times New Roman" charset="0"/>
                <a:ea typeface="ＭＳ Ｐゴシック" charset="0"/>
                <a:cs typeface="ＭＳ Ｐゴシック" charset="0"/>
              </a:rPr>
              <a:t>L</a:t>
            </a:r>
            <a:r>
              <a:rPr lang="en-US" sz="2400" baseline="-25000" dirty="0">
                <a:latin typeface="Times New Roman" charset="0"/>
                <a:ea typeface="ＭＳ Ｐゴシック" charset="0"/>
                <a:cs typeface="ＭＳ Ｐゴシック" charset="0"/>
              </a:rPr>
              <a:t>T</a:t>
            </a:r>
            <a:r>
              <a:rPr lang="en-US" sz="2400" dirty="0">
                <a:latin typeface="Times New Roman" charset="0"/>
                <a:ea typeface="ＭＳ Ｐゴシック" charset="0"/>
                <a:cs typeface="ＭＳ Ｐゴシック" charset="0"/>
              </a:rPr>
              <a:t>N</a:t>
            </a:r>
            <a:r>
              <a:rPr lang="en-US" sz="2400" baseline="-25000" dirty="0">
                <a:latin typeface="Times New Roman" charset="0"/>
                <a:ea typeface="ＭＳ Ｐゴシック" charset="0"/>
                <a:cs typeface="ＭＳ Ｐゴシック" charset="0"/>
              </a:rPr>
              <a:t>L</a:t>
            </a:r>
            <a:r>
              <a:rPr lang="en-US" sz="2400" dirty="0">
                <a:latin typeface="Times New Roman" charset="0"/>
                <a:ea typeface="ＭＳ Ｐゴシック" charset="0"/>
                <a:cs typeface="ＭＳ Ｐゴシック" charset="0"/>
              </a:rPr>
              <a:t>= 5</a:t>
            </a:r>
            <a:r>
              <a:rPr lang="en-US" sz="2400" dirty="0">
                <a:ea typeface="ＭＳ Ｐゴシック" charset="0"/>
                <a:cs typeface="ＭＳ Ｐゴシック" charset="0"/>
              </a:rPr>
              <a:t>, so </a:t>
            </a:r>
            <a:r>
              <a:rPr lang="en-US" sz="2400" dirty="0">
                <a:latin typeface="Times New Roman" charset="0"/>
                <a:ea typeface="ＭＳ Ｐゴシック" charset="0"/>
                <a:cs typeface="ＭＳ Ｐゴシック" charset="0"/>
              </a:rPr>
              <a:t>N</a:t>
            </a:r>
            <a:r>
              <a:rPr lang="en-US" sz="2400" baseline="-25000" dirty="0">
                <a:latin typeface="Times New Roman" charset="0"/>
                <a:ea typeface="ＭＳ Ｐゴシック" charset="0"/>
                <a:cs typeface="ＭＳ Ｐゴシック" charset="0"/>
              </a:rPr>
              <a:t>L</a:t>
            </a:r>
            <a:r>
              <a:rPr lang="en-US" sz="2400" dirty="0">
                <a:latin typeface="Times New Roman" charset="0"/>
                <a:ea typeface="ＭＳ Ｐゴシック" charset="0"/>
                <a:cs typeface="ＭＳ Ｐゴシック" charset="0"/>
              </a:rPr>
              <a:t>= 1/5 µm</a:t>
            </a:r>
            <a:r>
              <a:rPr lang="en-US" sz="2400" baseline="30000" dirty="0">
                <a:latin typeface="Times New Roman" charset="0"/>
                <a:ea typeface="ＭＳ Ｐゴシック" charset="0"/>
                <a:cs typeface="ＭＳ Ｐゴシック" charset="0"/>
              </a:rPr>
              <a:t>-1</a:t>
            </a:r>
            <a:r>
              <a:rPr lang="en-US" sz="2400" dirty="0">
                <a:ea typeface="ＭＳ Ｐゴシック" charset="0"/>
                <a:cs typeface="ＭＳ Ｐゴシック" charset="0"/>
              </a:rPr>
              <a:t/>
            </a:r>
            <a:br>
              <a:rPr lang="en-US" sz="2400" dirty="0">
                <a:ea typeface="ＭＳ Ｐゴシック" charset="0"/>
                <a:cs typeface="ＭＳ Ｐゴシック" charset="0"/>
              </a:rPr>
            </a:br>
            <a:r>
              <a:rPr lang="en-US" sz="2400" dirty="0">
                <a:ea typeface="ＭＳ Ｐゴシック" charset="0"/>
                <a:cs typeface="ＭＳ Ｐゴシック" charset="0"/>
                <a:sym typeface="Symbol" charset="0"/>
              </a:rPr>
              <a:t>   </a:t>
            </a:r>
            <a:r>
              <a:rPr lang="en-US" sz="2400" b="1" i="1" dirty="0">
                <a:latin typeface="Times New Roman" charset="0"/>
                <a:ea typeface="ＭＳ Ｐゴシック" charset="0"/>
                <a:cs typeface="ＭＳ Ｐゴシック" charset="0"/>
              </a:rPr>
              <a:t>d</a:t>
            </a:r>
            <a:r>
              <a:rPr lang="en-US" sz="2400" b="1" dirty="0">
                <a:latin typeface="Times New Roman" charset="0"/>
                <a:ea typeface="ＭＳ Ｐゴシック" charset="0"/>
                <a:cs typeface="ＭＳ Ｐゴシック" charset="0"/>
              </a:rPr>
              <a:t> = </a:t>
            </a:r>
            <a:r>
              <a:rPr lang="en-US" sz="2400" b="1" i="1" dirty="0">
                <a:latin typeface="Times New Roman" charset="0"/>
                <a:ea typeface="ＭＳ Ｐゴシック" charset="0"/>
                <a:cs typeface="ＭＳ Ｐゴシック" charset="0"/>
              </a:rPr>
              <a:t>2r </a:t>
            </a:r>
            <a:r>
              <a:rPr lang="en-US" sz="2400" b="1" dirty="0">
                <a:latin typeface="Times New Roman" charset="0"/>
                <a:ea typeface="ＭＳ Ｐゴシック" charset="0"/>
                <a:cs typeface="ＭＳ Ｐゴシック" charset="0"/>
              </a:rPr>
              <a:t>= 6&lt;L</a:t>
            </a:r>
            <a:r>
              <a:rPr lang="en-US" sz="2400" b="1" baseline="-25000" dirty="0">
                <a:latin typeface="Times New Roman" charset="0"/>
                <a:ea typeface="ＭＳ Ｐゴシック" charset="0"/>
                <a:cs typeface="ＭＳ Ｐゴシック" charset="0"/>
              </a:rPr>
              <a:t>3</a:t>
            </a:r>
            <a:r>
              <a:rPr lang="en-US" sz="2400" b="1" dirty="0">
                <a:latin typeface="Times New Roman" charset="0"/>
                <a:ea typeface="ＭＳ Ｐゴシック" charset="0"/>
                <a:cs typeface="ＭＳ Ｐゴシック" charset="0"/>
              </a:rPr>
              <a:t>&gt;/4 = 6/N</a:t>
            </a:r>
            <a:r>
              <a:rPr lang="en-US" sz="2400" b="1" baseline="-25000" dirty="0">
                <a:latin typeface="Times New Roman" charset="0"/>
                <a:ea typeface="ＭＳ Ｐゴシック" charset="0"/>
                <a:cs typeface="ＭＳ Ｐゴシック" charset="0"/>
              </a:rPr>
              <a:t>L</a:t>
            </a:r>
            <a:r>
              <a:rPr lang="en-US" sz="2400" b="1" dirty="0">
                <a:latin typeface="Times New Roman" charset="0"/>
                <a:ea typeface="ＭＳ Ｐゴシック" charset="0"/>
                <a:cs typeface="ＭＳ Ｐゴシック" charset="0"/>
              </a:rPr>
              <a:t>4 = 6*5/4 =  7.5µm</a:t>
            </a:r>
            <a:r>
              <a:rPr lang="en-US" sz="2400" dirty="0">
                <a:latin typeface="Times New Roman" charset="0"/>
                <a:ea typeface="ＭＳ Ｐゴシック" charset="0"/>
                <a:cs typeface="ＭＳ Ｐゴシック" charset="0"/>
              </a:rPr>
              <a:t>.</a:t>
            </a:r>
            <a:br>
              <a:rPr lang="en-US" sz="2400" dirty="0">
                <a:latin typeface="Times New Roman" charset="0"/>
                <a:ea typeface="ＭＳ Ｐゴシック" charset="0"/>
                <a:cs typeface="ＭＳ Ｐゴシック" charset="0"/>
              </a:rPr>
            </a:br>
            <a:r>
              <a:rPr lang="en-US" sz="1800" i="1" dirty="0">
                <a:ea typeface="ＭＳ Ｐゴシック" charset="0"/>
                <a:cs typeface="ＭＳ Ｐゴシック" charset="0"/>
              </a:rPr>
              <a:t>† Ask yourself what a better assumption about grain shape might be!</a:t>
            </a:r>
          </a:p>
        </p:txBody>
      </p:sp>
      <p:sp>
        <p:nvSpPr>
          <p:cNvPr id="94213"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a:t>
            </a:r>
            <a:r>
              <a:rPr lang="en-US" sz="1600" b="1">
                <a:solidFill>
                  <a:srgbClr val="CC0000"/>
                </a:solidFill>
                <a:latin typeface="Times" charset="0"/>
              </a:rPr>
              <a:t>Grain_Size</a:t>
            </a:r>
            <a:r>
              <a:rPr lang="en-US" sz="1600" b="1">
                <a:latin typeface="Times" charset="0"/>
              </a:rPr>
              <a:t>  Distributions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AF6BD00-B77F-D74D-BF10-51BC7E3F2ADF}" type="slidenum">
              <a:rPr lang="en-US" sz="1400">
                <a:latin typeface="Times" charset="0"/>
              </a:rPr>
              <a:pPr/>
              <a:t>41</a:t>
            </a:fld>
            <a:endParaRPr lang="en-US" sz="1400">
              <a:latin typeface="Times" charset="0"/>
            </a:endParaRPr>
          </a:p>
        </p:txBody>
      </p:sp>
      <p:sp>
        <p:nvSpPr>
          <p:cNvPr id="96258"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Particles and Grains</a:t>
            </a:r>
          </a:p>
        </p:txBody>
      </p:sp>
      <p:sp>
        <p:nvSpPr>
          <p:cNvPr id="96259" name="Rectangle 3"/>
          <p:cNvSpPr>
            <a:spLocks noGrp="1" noChangeArrowheads="1"/>
          </p:cNvSpPr>
          <p:nvPr>
            <p:ph type="body" idx="1"/>
          </p:nvPr>
        </p:nvSpPr>
        <p:spPr>
          <a:xfrm>
            <a:off x="228600" y="1066800"/>
            <a:ext cx="8610600" cy="4114800"/>
          </a:xfrm>
        </p:spPr>
        <p:txBody>
          <a:bodyPr/>
          <a:lstStyle/>
          <a:p>
            <a:r>
              <a:rPr lang="ja-JP" altLang="en-US" sz="2800" dirty="0">
                <a:ea typeface="ＭＳ Ｐゴシック" charset="0"/>
                <a:cs typeface="ＭＳ Ｐゴシック" charset="0"/>
              </a:rPr>
              <a:t>“</a:t>
            </a:r>
            <a:r>
              <a:rPr lang="en-US" altLang="ja-JP" sz="2800" dirty="0">
                <a:ea typeface="ＭＳ Ｐゴシック" charset="0"/>
                <a:cs typeface="ＭＳ Ｐゴシック" charset="0"/>
              </a:rPr>
              <a:t>Where the rubber meets the road</a:t>
            </a:r>
            <a:r>
              <a:rPr lang="ja-JP" altLang="en-US" sz="2800" dirty="0">
                <a:ea typeface="ＭＳ Ｐゴシック" charset="0"/>
                <a:cs typeface="ＭＳ Ｐゴシック" charset="0"/>
              </a:rPr>
              <a:t>”</a:t>
            </a:r>
            <a:r>
              <a:rPr lang="en-US" altLang="ja-JP" sz="2800" dirty="0">
                <a:ea typeface="ＭＳ Ｐゴシック" charset="0"/>
                <a:cs typeface="ＭＳ Ｐゴシック" charset="0"/>
              </a:rPr>
              <a:t>, in stereology, that is!  By which we mean that particles and pores are very important in materials processing therefore we need to know how to work with them.</a:t>
            </a:r>
          </a:p>
          <a:p>
            <a:r>
              <a:rPr lang="en-US" sz="2800" dirty="0">
                <a:ea typeface="ＭＳ Ｐゴシック" charset="0"/>
                <a:cs typeface="ＭＳ Ｐゴシック" charset="0"/>
              </a:rPr>
              <a:t>Mean free distance, </a:t>
            </a:r>
            <a:r>
              <a:rPr lang="en-US" sz="2800" i="1" dirty="0">
                <a:latin typeface="Symbol" charset="0"/>
                <a:ea typeface="ＭＳ Ｐゴシック" charset="0"/>
                <a:cs typeface="ＭＳ Ｐゴシック" charset="0"/>
              </a:rPr>
              <a:t>l</a:t>
            </a:r>
            <a:r>
              <a:rPr lang="en-US" sz="2800" dirty="0">
                <a:ea typeface="ＭＳ Ｐゴシック" charset="0"/>
                <a:cs typeface="ＭＳ Ｐゴシック" charset="0"/>
              </a:rPr>
              <a:t>:= uninterrupted interparticle distance through the matrix averaged over all pairs of particles </a:t>
            </a:r>
            <a:r>
              <a:rPr lang="en-US" sz="2800" dirty="0" smtClean="0">
                <a:ea typeface="ＭＳ Ｐゴシック" charset="0"/>
                <a:cs typeface="ＭＳ Ｐゴシック" charset="0"/>
              </a:rPr>
              <a:t>(which is </a:t>
            </a:r>
            <a:r>
              <a:rPr lang="en-US" sz="2800" i="1" dirty="0" smtClean="0">
                <a:ea typeface="ＭＳ Ｐゴシック" charset="0"/>
                <a:cs typeface="ＭＳ Ｐゴシック" charset="0"/>
              </a:rPr>
              <a:t>not </a:t>
            </a:r>
            <a:r>
              <a:rPr lang="en-US" sz="2800" dirty="0" smtClean="0">
                <a:ea typeface="ＭＳ Ｐゴシック" charset="0"/>
                <a:cs typeface="ＭＳ Ｐゴシック" charset="0"/>
              </a:rPr>
              <a:t>the same as the interparticle </a:t>
            </a:r>
            <a:r>
              <a:rPr lang="en-US" sz="2800" dirty="0">
                <a:ea typeface="ＭＳ Ｐゴシック" charset="0"/>
                <a:cs typeface="ＭＳ Ｐゴシック" charset="0"/>
              </a:rPr>
              <a:t>distance for nearest </a:t>
            </a:r>
            <a:r>
              <a:rPr lang="en-US" sz="2800" dirty="0" smtClean="0">
                <a:ea typeface="ＭＳ Ｐゴシック" charset="0"/>
                <a:cs typeface="ＭＳ Ｐゴシック" charset="0"/>
              </a:rPr>
              <a:t>neighbors)</a:t>
            </a:r>
            <a:r>
              <a:rPr lang="en-US" sz="2800" dirty="0">
                <a:ea typeface="ＭＳ Ｐゴシック" charset="0"/>
                <a:cs typeface="ＭＳ Ｐゴシック" charset="0"/>
              </a:rPr>
              <a:t>.</a:t>
            </a:r>
          </a:p>
        </p:txBody>
      </p:sp>
      <p:graphicFrame>
        <p:nvGraphicFramePr>
          <p:cNvPr id="96260" name="Object 2"/>
          <p:cNvGraphicFramePr>
            <a:graphicFrameLocks noChangeAspect="1"/>
          </p:cNvGraphicFramePr>
          <p:nvPr/>
        </p:nvGraphicFramePr>
        <p:xfrm>
          <a:off x="4546600" y="4572000"/>
          <a:ext cx="2921000" cy="1643063"/>
        </p:xfrm>
        <a:graphic>
          <a:graphicData uri="http://schemas.openxmlformats.org/presentationml/2006/ole">
            <mc:AlternateContent xmlns:mc="http://schemas.openxmlformats.org/markup-compatibility/2006">
              <mc:Choice xmlns:v="urn:schemas-microsoft-com:vml" Requires="v">
                <p:oleObj spid="_x0000_s96281" name="Equation" r:id="rId4" imgW="812800" imgH="457200" progId="Equation.3">
                  <p:embed/>
                </p:oleObj>
              </mc:Choice>
              <mc:Fallback>
                <p:oleObj name="Equation" r:id="rId4" imgW="812800" imgH="457200" progId="Equation.3">
                  <p:embed/>
                  <p:pic>
                    <p:nvPicPr>
                      <p:cNvPr id="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600" y="4572000"/>
                        <a:ext cx="2921000" cy="164306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6261" name="Text Box 5"/>
          <p:cNvSpPr txBox="1">
            <a:spLocks noChangeArrowheads="1"/>
          </p:cNvSpPr>
          <p:nvPr/>
        </p:nvSpPr>
        <p:spPr bwMode="auto">
          <a:xfrm>
            <a:off x="7527925" y="4846638"/>
            <a:ext cx="9636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200">
                <a:latin typeface="Times" charset="0"/>
              </a:rPr>
              <a:t>(4.7)</a:t>
            </a:r>
          </a:p>
        </p:txBody>
      </p:sp>
      <p:sp>
        <p:nvSpPr>
          <p:cNvPr id="96262" name="Text Box 6"/>
          <p:cNvSpPr txBox="1">
            <a:spLocks noChangeArrowheads="1"/>
          </p:cNvSpPr>
          <p:nvPr/>
        </p:nvSpPr>
        <p:spPr bwMode="auto">
          <a:xfrm>
            <a:off x="152400" y="5457825"/>
            <a:ext cx="39417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400">
                <a:latin typeface="Times" charset="0"/>
              </a:rPr>
              <a:t>Number of interceptions with particles is same as</a:t>
            </a:r>
            <a:br>
              <a:rPr lang="en-US" sz="1400">
                <a:latin typeface="Times" charset="0"/>
              </a:rPr>
            </a:br>
            <a:r>
              <a:rPr lang="en-US" sz="1400">
                <a:latin typeface="Times" charset="0"/>
              </a:rPr>
              <a:t>number of interceptions with the matrix.  Thus lineal</a:t>
            </a:r>
            <a:br>
              <a:rPr lang="en-US" sz="1400">
                <a:latin typeface="Times" charset="0"/>
              </a:rPr>
            </a:br>
            <a:r>
              <a:rPr lang="en-US" sz="1400">
                <a:latin typeface="Times" charset="0"/>
              </a:rPr>
              <a:t>fraction of occupied by matrix is </a:t>
            </a:r>
            <a:r>
              <a:rPr lang="en-US" sz="1400">
                <a:latin typeface="Symbol" charset="0"/>
              </a:rPr>
              <a:t>l</a:t>
            </a:r>
            <a:r>
              <a:rPr lang="en-US" sz="1400">
                <a:latin typeface="Times" charset="0"/>
              </a:rPr>
              <a:t>N</a:t>
            </a:r>
            <a:r>
              <a:rPr lang="en-US" sz="1400" baseline="-25000">
                <a:latin typeface="Times" charset="0"/>
              </a:rPr>
              <a:t>L</a:t>
            </a:r>
            <a:r>
              <a:rPr lang="en-US" sz="1400">
                <a:latin typeface="Times" charset="0"/>
              </a:rPr>
              <a:t>, equal to the</a:t>
            </a:r>
            <a:br>
              <a:rPr lang="en-US" sz="1400">
                <a:latin typeface="Times" charset="0"/>
              </a:rPr>
            </a:br>
            <a:r>
              <a:rPr lang="en-US" sz="1400">
                <a:latin typeface="Times" charset="0"/>
              </a:rPr>
              <a:t>volume fraction, 1-V</a:t>
            </a:r>
            <a:r>
              <a:rPr lang="en-US" sz="1400" baseline="-25000">
                <a:latin typeface="Times" charset="0"/>
              </a:rPr>
              <a:t>V-alpha</a:t>
            </a:r>
            <a:r>
              <a:rPr lang="en-US" sz="1400">
                <a:latin typeface="Times" charset="0"/>
              </a:rPr>
              <a:t>.</a:t>
            </a:r>
          </a:p>
        </p:txBody>
      </p:sp>
      <p:sp>
        <p:nvSpPr>
          <p:cNvPr id="96263" name="Text Box 7"/>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69F0F7A-9891-E54A-86FB-0B08799511F6}" type="slidenum">
              <a:rPr lang="en-US" sz="1400">
                <a:latin typeface="Times" charset="0"/>
              </a:rPr>
              <a:pPr/>
              <a:t>42</a:t>
            </a:fld>
            <a:endParaRPr lang="en-US" sz="1400">
              <a:latin typeface="Times" charset="0"/>
            </a:endParaRPr>
          </a:p>
        </p:txBody>
      </p:sp>
      <p:sp>
        <p:nvSpPr>
          <p:cNvPr id="9830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Mean Random Spacing</a:t>
            </a:r>
          </a:p>
        </p:txBody>
      </p:sp>
      <p:sp>
        <p:nvSpPr>
          <p:cNvPr id="98307" name="Rectangle 3"/>
          <p:cNvSpPr>
            <a:spLocks noGrp="1" noChangeArrowheads="1"/>
          </p:cNvSpPr>
          <p:nvPr>
            <p:ph type="body" idx="1"/>
          </p:nvPr>
        </p:nvSpPr>
        <p:spPr>
          <a:xfrm>
            <a:off x="685800" y="1600200"/>
            <a:ext cx="7772400" cy="4419600"/>
          </a:xfrm>
        </p:spPr>
        <p:txBody>
          <a:bodyPr/>
          <a:lstStyle/>
          <a:p>
            <a:r>
              <a:rPr lang="en-US" sz="2800" dirty="0">
                <a:ea typeface="ＭＳ Ｐゴシック" charset="0"/>
                <a:cs typeface="ＭＳ Ｐゴシック" charset="0"/>
              </a:rPr>
              <a:t>The number of interceptions with particles per unit test length </a:t>
            </a:r>
            <a:r>
              <a:rPr lang="en-US" sz="2800" dirty="0">
                <a:latin typeface="Times New Roman" charset="0"/>
                <a:ea typeface="ＭＳ Ｐゴシック" charset="0"/>
                <a:cs typeface="ＭＳ Ｐゴシック" charset="0"/>
              </a:rPr>
              <a:t>= </a:t>
            </a:r>
            <a:r>
              <a:rPr lang="en-US" sz="2800" i="1" dirty="0">
                <a:latin typeface="Times New Roman" charset="0"/>
                <a:ea typeface="ＭＳ Ｐゴシック" charset="0"/>
                <a:cs typeface="ＭＳ Ｐゴシック" charset="0"/>
              </a:rPr>
              <a:t>N</a:t>
            </a:r>
            <a:r>
              <a:rPr lang="en-US" sz="2800" i="1" baseline="-25000" dirty="0">
                <a:latin typeface="Times New Roman" charset="0"/>
                <a:ea typeface="ＭＳ Ｐゴシック" charset="0"/>
                <a:cs typeface="ＭＳ Ｐゴシック" charset="0"/>
              </a:rPr>
              <a:t>L</a:t>
            </a:r>
            <a:r>
              <a:rPr lang="en-US" sz="2800" i="1" dirty="0">
                <a:latin typeface="Times New Roman" charset="0"/>
                <a:ea typeface="ＭＳ Ｐゴシック" charset="0"/>
                <a:cs typeface="ＭＳ Ｐゴシック" charset="0"/>
              </a:rPr>
              <a:t> = P</a:t>
            </a:r>
            <a:r>
              <a:rPr lang="en-US" sz="2800" i="1" baseline="-25000" dirty="0">
                <a:latin typeface="Times New Roman" charset="0"/>
                <a:ea typeface="ＭＳ Ｐゴシック" charset="0"/>
                <a:cs typeface="ＭＳ Ｐゴシック" charset="0"/>
              </a:rPr>
              <a:t>L</a:t>
            </a:r>
            <a:r>
              <a:rPr lang="en-US" sz="2800" i="1" dirty="0">
                <a:latin typeface="Times New Roman" charset="0"/>
                <a:ea typeface="ＭＳ Ｐゴシック" charset="0"/>
                <a:cs typeface="ＭＳ Ｐゴシック" charset="0"/>
              </a:rPr>
              <a:t>/2</a:t>
            </a:r>
            <a:r>
              <a:rPr lang="en-US" sz="2800" dirty="0">
                <a:latin typeface="Times New Roman" charset="0"/>
                <a:ea typeface="ＭＳ Ｐゴシック" charset="0"/>
                <a:cs typeface="ＭＳ Ｐゴシック" charset="0"/>
              </a:rPr>
              <a:t>.</a:t>
            </a:r>
            <a:r>
              <a:rPr lang="en-US" sz="2800" dirty="0">
                <a:ea typeface="ＭＳ Ｐゴシック" charset="0"/>
                <a:cs typeface="ＭＳ Ｐゴシック" charset="0"/>
              </a:rPr>
              <a:t>  The reciprocal of this quantity is the </a:t>
            </a:r>
            <a:r>
              <a:rPr lang="en-US" sz="2800" i="1" dirty="0">
                <a:ea typeface="ＭＳ Ｐゴシック" charset="0"/>
                <a:cs typeface="ＭＳ Ｐゴシック" charset="0"/>
              </a:rPr>
              <a:t>mean random spacing</a:t>
            </a:r>
            <a:r>
              <a:rPr lang="en-US" sz="2800" dirty="0">
                <a:ea typeface="ＭＳ Ｐゴシック" charset="0"/>
                <a:cs typeface="ＭＳ Ｐゴシック" charset="0"/>
              </a:rPr>
              <a:t>, </a:t>
            </a:r>
            <a:r>
              <a:rPr lang="en-US" sz="2800" i="1" dirty="0">
                <a:latin typeface="Symbol" charset="0"/>
                <a:ea typeface="ＭＳ Ｐゴシック" charset="0"/>
                <a:cs typeface="ＭＳ Ｐゴシック" charset="0"/>
              </a:rPr>
              <a:t>s,</a:t>
            </a:r>
            <a:r>
              <a:rPr lang="en-US" sz="2800" dirty="0">
                <a:ea typeface="ＭＳ Ｐゴシック" charset="0"/>
                <a:cs typeface="ＭＳ Ｐゴシック" charset="0"/>
              </a:rPr>
              <a:t> which is the mean uninterrupted center-to-center length between </a:t>
            </a:r>
            <a:r>
              <a:rPr lang="en-US" sz="2800" i="1" dirty="0">
                <a:ea typeface="ＭＳ Ｐゴシック" charset="0"/>
                <a:cs typeface="ＭＳ Ｐゴシック" charset="0"/>
              </a:rPr>
              <a:t>all possible pairs </a:t>
            </a:r>
            <a:r>
              <a:rPr lang="en-US" sz="2800" dirty="0">
                <a:ea typeface="ＭＳ Ｐゴシック" charset="0"/>
                <a:cs typeface="ＭＳ Ｐゴシック" charset="0"/>
              </a:rPr>
              <a:t>of particles (also known as the </a:t>
            </a:r>
            <a:r>
              <a:rPr lang="en-US" sz="2800" i="1" dirty="0">
                <a:ea typeface="ＭＳ Ｐゴシック" charset="0"/>
                <a:cs typeface="ＭＳ Ｐゴシック" charset="0"/>
              </a:rPr>
              <a:t>mean free path</a:t>
            </a:r>
            <a:r>
              <a:rPr lang="en-US" sz="2800" dirty="0">
                <a:ea typeface="ＭＳ Ｐゴシック" charset="0"/>
                <a:cs typeface="ＭＳ Ｐゴシック" charset="0"/>
              </a:rPr>
              <a:t>).  Thus, the particle mean intercept length, </a:t>
            </a:r>
            <a:r>
              <a:rPr lang="en-US" sz="2800" i="1" dirty="0">
                <a:latin typeface="Times New Roman" charset="0"/>
                <a:ea typeface="ＭＳ Ｐゴシック" charset="0"/>
                <a:cs typeface="ＭＳ Ｐゴシック" charset="0"/>
              </a:rPr>
              <a:t>&lt;L</a:t>
            </a:r>
            <a:r>
              <a:rPr lang="en-US" sz="2800" i="1" baseline="-25000" dirty="0">
                <a:latin typeface="Times New Roman" charset="0"/>
                <a:ea typeface="ＭＳ Ｐゴシック" charset="0"/>
                <a:cs typeface="ＭＳ Ｐゴシック" charset="0"/>
              </a:rPr>
              <a:t>3</a:t>
            </a:r>
            <a:r>
              <a:rPr lang="en-US" sz="2800" i="1" dirty="0">
                <a:latin typeface="Times New Roman" charset="0"/>
                <a:ea typeface="ＭＳ Ｐゴシック" charset="0"/>
                <a:cs typeface="ＭＳ Ｐゴシック" charset="0"/>
              </a:rPr>
              <a:t>&gt;</a:t>
            </a:r>
            <a:r>
              <a:rPr lang="en-US" sz="2800" i="1" dirty="0">
                <a:ea typeface="ＭＳ Ｐゴシック" charset="0"/>
                <a:cs typeface="ＭＳ Ｐゴシック" charset="0"/>
              </a:rPr>
              <a:t>:</a:t>
            </a:r>
            <a:r>
              <a:rPr lang="en-US" sz="2800" dirty="0">
                <a:ea typeface="ＭＳ Ｐゴシック" charset="0"/>
                <a:cs typeface="ＭＳ Ｐゴシック" charset="0"/>
              </a:rPr>
              <a:t/>
            </a:r>
            <a:br>
              <a:rPr lang="en-US" sz="2800" dirty="0">
                <a:ea typeface="ＭＳ Ｐゴシック" charset="0"/>
                <a:cs typeface="ＭＳ Ｐゴシック" charset="0"/>
              </a:rPr>
            </a:br>
            <a:r>
              <a:rPr lang="en-US" sz="2800" dirty="0">
                <a:ea typeface="ＭＳ Ｐゴシック" charset="0"/>
                <a:cs typeface="ＭＳ Ｐゴシック" charset="0"/>
              </a:rPr>
              <a:t/>
            </a:r>
            <a:br>
              <a:rPr lang="en-US" sz="2800" dirty="0">
                <a:ea typeface="ＭＳ Ｐゴシック" charset="0"/>
                <a:cs typeface="ＭＳ Ｐゴシック" charset="0"/>
              </a:rPr>
            </a:br>
            <a:r>
              <a:rPr lang="en-US" sz="2800" dirty="0">
                <a:ea typeface="ＭＳ Ｐゴシック" charset="0"/>
                <a:cs typeface="ＭＳ Ｐゴシック" charset="0"/>
              </a:rPr>
              <a:t> 		</a:t>
            </a:r>
            <a:r>
              <a:rPr lang="en-US" sz="2800" i="1" dirty="0">
                <a:latin typeface="Times New Roman" charset="0"/>
                <a:ea typeface="ＭＳ Ｐゴシック" charset="0"/>
                <a:cs typeface="ＭＳ Ｐゴシック" charset="0"/>
              </a:rPr>
              <a:t>&lt;L</a:t>
            </a:r>
            <a:r>
              <a:rPr lang="en-US" sz="2800" i="1" baseline="-25000" dirty="0">
                <a:latin typeface="Times New Roman" charset="0"/>
                <a:ea typeface="ＭＳ Ｐゴシック" charset="0"/>
                <a:cs typeface="ＭＳ Ｐゴシック" charset="0"/>
              </a:rPr>
              <a:t>3</a:t>
            </a:r>
            <a:r>
              <a:rPr lang="en-US" sz="2800" i="1" dirty="0">
                <a:latin typeface="Times New Roman" charset="0"/>
                <a:ea typeface="ＭＳ Ｐゴシック" charset="0"/>
                <a:cs typeface="ＭＳ Ｐゴシック" charset="0"/>
              </a:rPr>
              <a:t>&gt; =</a:t>
            </a:r>
            <a:r>
              <a:rPr lang="en-US" sz="2800" i="1" dirty="0">
                <a:ea typeface="ＭＳ Ｐゴシック" charset="0"/>
                <a:cs typeface="ＭＳ Ｐゴシック" charset="0"/>
              </a:rPr>
              <a:t> </a:t>
            </a:r>
            <a:r>
              <a:rPr lang="en-US" sz="2800" i="1" dirty="0">
                <a:latin typeface="Symbol" charset="0"/>
                <a:ea typeface="ＭＳ Ｐゴシック" charset="0"/>
                <a:cs typeface="ＭＳ Ｐゴシック" charset="0"/>
              </a:rPr>
              <a:t>s - l</a:t>
            </a:r>
            <a:r>
              <a:rPr lang="en-US" sz="2800" dirty="0">
                <a:ea typeface="ＭＳ Ｐゴシック" charset="0"/>
                <a:cs typeface="ＭＳ Ｐゴシック" charset="0"/>
              </a:rPr>
              <a:t>  [mm]	(4.8)</a:t>
            </a:r>
          </a:p>
        </p:txBody>
      </p:sp>
      <p:sp>
        <p:nvSpPr>
          <p:cNvPr id="98308"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72EBEDE-B2E5-3B44-996F-09A238307726}" type="slidenum">
              <a:rPr lang="en-US" sz="1400">
                <a:latin typeface="Times" charset="0"/>
              </a:rPr>
              <a:pPr/>
              <a:t>43</a:t>
            </a:fld>
            <a:endParaRPr lang="en-US" sz="1400">
              <a:latin typeface="Times" charset="0"/>
            </a:endParaRPr>
          </a:p>
        </p:txBody>
      </p:sp>
      <p:sp>
        <p:nvSpPr>
          <p:cNvPr id="100354" name="Rectangle 2"/>
          <p:cNvSpPr>
            <a:spLocks noGrp="1" noChangeArrowheads="1"/>
          </p:cNvSpPr>
          <p:nvPr>
            <p:ph type="title"/>
          </p:nvPr>
        </p:nvSpPr>
        <p:spPr>
          <a:xfrm>
            <a:off x="381000" y="76200"/>
            <a:ext cx="5638800" cy="1143000"/>
          </a:xfrm>
        </p:spPr>
        <p:txBody>
          <a:bodyPr/>
          <a:lstStyle/>
          <a:p>
            <a:r>
              <a:rPr lang="en-US">
                <a:latin typeface="Times New Roman" charset="0"/>
                <a:ea typeface="ＭＳ Ｐゴシック" charset="0"/>
                <a:cs typeface="ＭＳ Ｐゴシック" charset="0"/>
              </a:rPr>
              <a:t>Particle Relationships</a:t>
            </a:r>
          </a:p>
        </p:txBody>
      </p:sp>
      <p:sp>
        <p:nvSpPr>
          <p:cNvPr id="100355" name="Rectangle 3"/>
          <p:cNvSpPr>
            <a:spLocks noGrp="1" noChangeArrowheads="1"/>
          </p:cNvSpPr>
          <p:nvPr>
            <p:ph type="body" idx="1"/>
          </p:nvPr>
        </p:nvSpPr>
        <p:spPr>
          <a:xfrm>
            <a:off x="533400" y="1295400"/>
            <a:ext cx="5334000" cy="5029200"/>
          </a:xfrm>
        </p:spPr>
        <p:txBody>
          <a:bodyPr/>
          <a:lstStyle/>
          <a:p>
            <a:pPr>
              <a:lnSpc>
                <a:spcPct val="90000"/>
              </a:lnSpc>
            </a:pPr>
            <a:r>
              <a:rPr lang="en-US" sz="2800" dirty="0">
                <a:ea typeface="ＭＳ Ｐゴシック" charset="0"/>
                <a:cs typeface="ＭＳ Ｐゴシック" charset="0"/>
              </a:rPr>
              <a:t>Application: </a:t>
            </a:r>
            <a:r>
              <a:rPr lang="en-US" sz="2800" i="1" dirty="0">
                <a:ea typeface="ＭＳ Ｐゴシック" charset="0"/>
                <a:cs typeface="ＭＳ Ｐゴシック" charset="0"/>
              </a:rPr>
              <a:t>particle coarsening</a:t>
            </a:r>
            <a:r>
              <a:rPr lang="en-US" sz="2800" dirty="0">
                <a:ea typeface="ＭＳ Ｐゴシック" charset="0"/>
                <a:cs typeface="ＭＳ Ｐゴシック" charset="0"/>
              </a:rPr>
              <a:t> in a 2-phase material; </a:t>
            </a:r>
            <a:r>
              <a:rPr lang="en-US" sz="2800" i="1" dirty="0">
                <a:ea typeface="ＭＳ Ｐゴシック" charset="0"/>
                <a:cs typeface="ＭＳ Ｐゴシック" charset="0"/>
              </a:rPr>
              <a:t>strengthening</a:t>
            </a:r>
            <a:r>
              <a:rPr lang="en-US" sz="2800" dirty="0">
                <a:ea typeface="ＭＳ Ｐゴシック" charset="0"/>
                <a:cs typeface="ＭＳ Ｐゴシック" charset="0"/>
              </a:rPr>
              <a:t> of solid against dislocation flow.</a:t>
            </a:r>
          </a:p>
          <a:p>
            <a:pPr>
              <a:lnSpc>
                <a:spcPct val="90000"/>
              </a:lnSpc>
            </a:pPr>
            <a:r>
              <a:rPr lang="en-US" sz="2800" dirty="0" err="1">
                <a:ea typeface="ＭＳ Ｐゴシック" charset="0"/>
                <a:cs typeface="ＭＳ Ｐゴシック" charset="0"/>
              </a:rPr>
              <a:t>Eqs</a:t>
            </a:r>
            <a:r>
              <a:rPr lang="en-US" sz="2800" dirty="0">
                <a:ea typeface="ＭＳ Ｐゴシック" charset="0"/>
                <a:cs typeface="ＭＳ Ｐゴシック" charset="0"/>
              </a:rPr>
              <a:t>. 4.9-4.11, with </a:t>
            </a:r>
            <a:br>
              <a:rPr lang="en-US" sz="2800" dirty="0">
                <a:ea typeface="ＭＳ Ｐゴシック" charset="0"/>
                <a:cs typeface="ＭＳ Ｐゴシック" charset="0"/>
              </a:rPr>
            </a:br>
            <a:r>
              <a:rPr lang="en-US" sz="2800" i="1" dirty="0">
                <a:latin typeface="Times New Roman" charset="0"/>
                <a:ea typeface="ＭＳ Ｐゴシック" charset="0"/>
                <a:cs typeface="ＭＳ Ｐゴシック" charset="0"/>
              </a:rPr>
              <a:t>L</a:t>
            </a:r>
            <a:r>
              <a:rPr lang="en-US" sz="2800" baseline="-25000" dirty="0">
                <a:latin typeface="Times New Roman" charset="0"/>
                <a:ea typeface="ＭＳ Ｐゴシック" charset="0"/>
                <a:cs typeface="ＭＳ Ｐゴシック" charset="0"/>
              </a:rPr>
              <a:t>A</a:t>
            </a:r>
            <a:r>
              <a:rPr lang="en-US" sz="2800" i="1" dirty="0">
                <a:latin typeface="Times New Roman" charset="0"/>
                <a:ea typeface="ＭＳ Ｐゴシック" charset="0"/>
                <a:cs typeface="ＭＳ Ｐゴシック" charset="0"/>
              </a:rPr>
              <a:t>=πP</a:t>
            </a:r>
            <a:r>
              <a:rPr lang="en-US" sz="2800" baseline="-25000" dirty="0">
                <a:latin typeface="Times New Roman" charset="0"/>
                <a:ea typeface="ＭＳ Ｐゴシック" charset="0"/>
                <a:cs typeface="ＭＳ Ｐゴシック" charset="0"/>
              </a:rPr>
              <a:t>L</a:t>
            </a:r>
            <a:r>
              <a:rPr lang="en-US" sz="2800" i="1" dirty="0">
                <a:latin typeface="Times New Roman" charset="0"/>
                <a:ea typeface="ＭＳ Ｐゴシック" charset="0"/>
                <a:cs typeface="ＭＳ Ｐゴシック" charset="0"/>
              </a:rPr>
              <a:t>/2=πN</a:t>
            </a:r>
            <a:r>
              <a:rPr lang="en-US" sz="2800" baseline="-25000" dirty="0">
                <a:latin typeface="Times New Roman" charset="0"/>
                <a:ea typeface="ＭＳ Ｐゴシック" charset="0"/>
                <a:cs typeface="ＭＳ Ｐゴシック" charset="0"/>
              </a:rPr>
              <a:t>L</a:t>
            </a:r>
            <a:r>
              <a:rPr lang="en-US" sz="2800" i="1" dirty="0">
                <a:latin typeface="Times New Roman" charset="0"/>
                <a:ea typeface="ＭＳ Ｐゴシック" charset="0"/>
                <a:cs typeface="ＭＳ Ｐゴシック" charset="0"/>
              </a:rPr>
              <a:t>= πS</a:t>
            </a:r>
            <a:r>
              <a:rPr lang="en-US" sz="2800" baseline="-25000" dirty="0">
                <a:latin typeface="Times New Roman" charset="0"/>
                <a:ea typeface="ＭＳ Ｐゴシック" charset="0"/>
                <a:cs typeface="ＭＳ Ｐゴシック" charset="0"/>
              </a:rPr>
              <a:t>V</a:t>
            </a:r>
            <a:r>
              <a:rPr lang="en-US" sz="2800" i="1" dirty="0">
                <a:latin typeface="Times New Roman" charset="0"/>
                <a:ea typeface="ＭＳ Ｐゴシック" charset="0"/>
                <a:cs typeface="ＭＳ Ｐゴシック" charset="0"/>
              </a:rPr>
              <a:t>/4</a:t>
            </a:r>
          </a:p>
          <a:p>
            <a:pPr>
              <a:lnSpc>
                <a:spcPct val="90000"/>
              </a:lnSpc>
            </a:pPr>
            <a:r>
              <a:rPr lang="en-US" sz="2800" dirty="0">
                <a:ea typeface="ＭＳ Ｐゴシック" charset="0"/>
                <a:cs typeface="ＭＳ Ｐゴシック" charset="0"/>
              </a:rPr>
              <a:t>dimension: length</a:t>
            </a:r>
            <a:br>
              <a:rPr lang="en-US" sz="2800" dirty="0">
                <a:ea typeface="ＭＳ Ｐゴシック" charset="0"/>
                <a:cs typeface="ＭＳ Ｐゴシック" charset="0"/>
              </a:rPr>
            </a:br>
            <a:r>
              <a:rPr lang="en-US" sz="2800" dirty="0">
                <a:ea typeface="ＭＳ Ｐゴシック" charset="0"/>
                <a:cs typeface="ＭＳ Ｐゴシック" charset="0"/>
              </a:rPr>
              <a:t>units (e.g.): </a:t>
            </a:r>
            <a:r>
              <a:rPr lang="en-US" sz="2800" dirty="0" smtClean="0">
                <a:ea typeface="ＭＳ Ｐゴシック" charset="0"/>
                <a:cs typeface="ＭＳ Ｐゴシック" charset="0"/>
              </a:rPr>
              <a:t>mm</a:t>
            </a:r>
          </a:p>
          <a:p>
            <a:pPr>
              <a:lnSpc>
                <a:spcPct val="90000"/>
              </a:lnSpc>
            </a:pPr>
            <a:r>
              <a:rPr lang="en-US" sz="2800" dirty="0" smtClean="0">
                <a:ea typeface="ＭＳ Ｐゴシック" charset="0"/>
                <a:cs typeface="ＭＳ Ｐゴシック" charset="0"/>
              </a:rPr>
              <a:t>This allows one to use measurements (</a:t>
            </a:r>
            <a:r>
              <a:rPr lang="en-US" sz="2800" i="1" dirty="0" smtClean="0">
                <a:latin typeface="+mj-lt"/>
                <a:ea typeface="ＭＳ Ｐゴシック" charset="0"/>
                <a:cs typeface="ＭＳ Ｐゴシック" charset="0"/>
              </a:rPr>
              <a:t>L</a:t>
            </a:r>
            <a:r>
              <a:rPr lang="en-US" sz="2800" baseline="-25000" dirty="0" smtClean="0">
                <a:latin typeface="+mj-lt"/>
                <a:ea typeface="ＭＳ Ｐゴシック" charset="0"/>
                <a:cs typeface="ＭＳ Ｐゴシック" charset="0"/>
              </a:rPr>
              <a:t>A</a:t>
            </a:r>
            <a:r>
              <a:rPr lang="en-US" sz="2800" dirty="0" smtClean="0">
                <a:ea typeface="ＭＳ Ｐゴシック" charset="0"/>
                <a:cs typeface="ＭＳ Ｐゴシック" charset="0"/>
              </a:rPr>
              <a:t>) on a micrograph to deduce particle mean free paths in 3D</a:t>
            </a:r>
            <a:endParaRPr lang="en-US" sz="2800" dirty="0">
              <a:ea typeface="ＭＳ Ｐゴシック" charset="0"/>
              <a:cs typeface="ＭＳ Ｐゴシック" charset="0"/>
            </a:endParaRPr>
          </a:p>
        </p:txBody>
      </p:sp>
      <p:graphicFrame>
        <p:nvGraphicFramePr>
          <p:cNvPr id="100356" name="Object 2"/>
          <p:cNvGraphicFramePr>
            <a:graphicFrameLocks noChangeAspect="1"/>
          </p:cNvGraphicFramePr>
          <p:nvPr/>
        </p:nvGraphicFramePr>
        <p:xfrm>
          <a:off x="6059488" y="669925"/>
          <a:ext cx="2751137" cy="5051425"/>
        </p:xfrm>
        <a:graphic>
          <a:graphicData uri="http://schemas.openxmlformats.org/presentationml/2006/ole">
            <mc:AlternateContent xmlns:mc="http://schemas.openxmlformats.org/markup-compatibility/2006">
              <mc:Choice xmlns:v="urn:schemas-microsoft-com:vml" Requires="v">
                <p:oleObj spid="_x0000_s100375" name="Equation" r:id="rId4" imgW="990600" imgH="1841500" progId="Equation.3">
                  <p:embed/>
                </p:oleObj>
              </mc:Choice>
              <mc:Fallback>
                <p:oleObj name="Equation" r:id="rId4" imgW="990600" imgH="1841500" progId="Equation.3">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9488" y="669925"/>
                        <a:ext cx="2751137" cy="50514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0357"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046AED8-74DD-3444-889D-81D8717A6338}" type="slidenum">
              <a:rPr lang="en-US" sz="1400">
                <a:latin typeface="Times" charset="0"/>
              </a:rPr>
              <a:pPr/>
              <a:t>44</a:t>
            </a:fld>
            <a:endParaRPr lang="en-US" sz="1400">
              <a:latin typeface="Times" charset="0"/>
            </a:endParaRPr>
          </a:p>
        </p:txBody>
      </p:sp>
      <p:sp>
        <p:nvSpPr>
          <p:cNvPr id="102402" name="Rectangle 2"/>
          <p:cNvSpPr>
            <a:spLocks noGrp="1" noChangeArrowheads="1"/>
          </p:cNvSpPr>
          <p:nvPr>
            <p:ph type="title"/>
          </p:nvPr>
        </p:nvSpPr>
        <p:spPr>
          <a:xfrm>
            <a:off x="685800" y="0"/>
            <a:ext cx="7772400" cy="1143000"/>
          </a:xfrm>
        </p:spPr>
        <p:txBody>
          <a:bodyPr/>
          <a:lstStyle/>
          <a:p>
            <a:r>
              <a:rPr lang="en-US">
                <a:latin typeface="Times New Roman" charset="0"/>
                <a:ea typeface="ＭＳ Ｐゴシック" charset="0"/>
                <a:cs typeface="ＭＳ Ｐゴシック" charset="0"/>
              </a:rPr>
              <a:t>Mean free path, </a:t>
            </a:r>
            <a:r>
              <a:rPr lang="en-US">
                <a:latin typeface="Symbol" charset="0"/>
                <a:ea typeface="ＭＳ Ｐゴシック" charset="0"/>
                <a:cs typeface="ＭＳ Ｐゴシック" charset="0"/>
              </a:rPr>
              <a:t>l</a:t>
            </a:r>
            <a:r>
              <a:rPr lang="en-US">
                <a:latin typeface="Times New Roman" charset="0"/>
                <a:ea typeface="ＭＳ Ｐゴシック" charset="0"/>
                <a:cs typeface="ＭＳ Ｐゴシック" charset="0"/>
              </a:rPr>
              <a:t>, </a:t>
            </a:r>
            <a:r>
              <a:rPr lang="en-US" i="0">
                <a:latin typeface="Times New Roman" charset="0"/>
                <a:ea typeface="ＭＳ Ｐゴシック" charset="0"/>
                <a:cs typeface="ＭＳ Ｐゴシック" charset="0"/>
              </a:rPr>
              <a:t>versus </a:t>
            </a:r>
            <a:r>
              <a:rPr lang="en-US">
                <a:latin typeface="Times New Roman" charset="0"/>
                <a:ea typeface="ＭＳ Ｐゴシック" charset="0"/>
                <a:cs typeface="ＭＳ Ｐゴシック" charset="0"/>
              </a:rPr>
              <a:t/>
            </a:r>
            <a:br>
              <a:rPr lang="en-US">
                <a:latin typeface="Times New Roman" charset="0"/>
                <a:ea typeface="ＭＳ Ｐゴシック" charset="0"/>
                <a:cs typeface="ＭＳ Ｐゴシック" charset="0"/>
              </a:rPr>
            </a:br>
            <a:r>
              <a:rPr lang="en-US">
                <a:latin typeface="Times New Roman" charset="0"/>
                <a:ea typeface="ＭＳ Ｐゴシック" charset="0"/>
                <a:cs typeface="ＭＳ Ｐゴシック" charset="0"/>
              </a:rPr>
              <a:t>Nearest neighbor spacing, ∆</a:t>
            </a:r>
          </a:p>
        </p:txBody>
      </p:sp>
      <p:sp>
        <p:nvSpPr>
          <p:cNvPr id="102403" name="Rectangle 3"/>
          <p:cNvSpPr>
            <a:spLocks noGrp="1" noChangeArrowheads="1"/>
          </p:cNvSpPr>
          <p:nvPr>
            <p:ph type="body" idx="1"/>
          </p:nvPr>
        </p:nvSpPr>
        <p:spPr>
          <a:xfrm>
            <a:off x="0" y="1219200"/>
            <a:ext cx="8991600" cy="4800600"/>
          </a:xfrm>
        </p:spPr>
        <p:txBody>
          <a:bodyPr/>
          <a:lstStyle/>
          <a:p>
            <a:r>
              <a:rPr lang="en-US" sz="2400" dirty="0">
                <a:ea typeface="ＭＳ Ｐゴシック" charset="0"/>
                <a:cs typeface="ＭＳ Ｐゴシック" charset="0"/>
              </a:rPr>
              <a:t>It is useful (and therefore important) to keep the difference between </a:t>
            </a:r>
            <a:r>
              <a:rPr lang="en-US" sz="2400" i="1" dirty="0">
                <a:ea typeface="ＭＳ Ｐゴシック" charset="0"/>
                <a:cs typeface="ＭＳ Ｐゴシック" charset="0"/>
              </a:rPr>
              <a:t>mean free path</a:t>
            </a:r>
            <a:r>
              <a:rPr lang="en-US" sz="2400" dirty="0">
                <a:ea typeface="ＭＳ Ｐゴシック" charset="0"/>
                <a:cs typeface="ＭＳ Ｐゴシック" charset="0"/>
              </a:rPr>
              <a:t> and </a:t>
            </a:r>
            <a:r>
              <a:rPr lang="en-US" sz="2400" i="1" dirty="0">
                <a:ea typeface="ＭＳ Ｐゴシック" charset="0"/>
                <a:cs typeface="ＭＳ Ｐゴシック" charset="0"/>
              </a:rPr>
              <a:t>nearest neighbor spacing</a:t>
            </a:r>
            <a:r>
              <a:rPr lang="en-US" sz="2400" dirty="0">
                <a:ea typeface="ＭＳ Ｐゴシック" charset="0"/>
                <a:cs typeface="ＭＳ Ｐゴシック" charset="0"/>
              </a:rPr>
              <a:t> separate and distinct.  </a:t>
            </a:r>
          </a:p>
          <a:p>
            <a:r>
              <a:rPr lang="en-US" sz="2400" i="1" dirty="0">
                <a:ea typeface="ＭＳ Ｐゴシック" charset="0"/>
                <a:cs typeface="ＭＳ Ｐゴシック" charset="0"/>
              </a:rPr>
              <a:t>Mean free path</a:t>
            </a:r>
            <a:r>
              <a:rPr lang="en-US" sz="2400" dirty="0">
                <a:ea typeface="ＭＳ Ｐゴシック" charset="0"/>
                <a:cs typeface="ＭＳ Ｐゴシック" charset="0"/>
              </a:rPr>
              <a:t> is how far, on average, you travel from one particle until you encounter another one.</a:t>
            </a:r>
          </a:p>
          <a:p>
            <a:r>
              <a:rPr lang="en-US" sz="2400" i="1" dirty="0">
                <a:ea typeface="ＭＳ Ｐゴシック" charset="0"/>
                <a:cs typeface="ＭＳ Ｐゴシック" charset="0"/>
              </a:rPr>
              <a:t>Nearest neighbor spacing</a:t>
            </a:r>
            <a:r>
              <a:rPr lang="en-US" sz="2400" dirty="0">
                <a:ea typeface="ＭＳ Ｐゴシック" charset="0"/>
                <a:cs typeface="ＭＳ Ｐゴシック" charset="0"/>
              </a:rPr>
              <a:t> is how far apart, on average, two nearest neighbors are from each other</a:t>
            </a:r>
            <a:r>
              <a:rPr lang="en-US" sz="2400" dirty="0" smtClean="0">
                <a:ea typeface="ＭＳ Ｐゴシック" charset="0"/>
                <a:cs typeface="ＭＳ Ｐゴシック" charset="0"/>
              </a:rPr>
              <a:t>.  Matters for diffusion distances, e.g.</a:t>
            </a:r>
            <a:endParaRPr lang="en-US" sz="2400" dirty="0">
              <a:ea typeface="ＭＳ Ｐゴシック" charset="0"/>
              <a:cs typeface="ＭＳ Ｐゴシック" charset="0"/>
            </a:endParaRPr>
          </a:p>
          <a:p>
            <a:r>
              <a:rPr lang="en-US" sz="2400" dirty="0">
                <a:ea typeface="ＭＳ Ｐゴシック" charset="0"/>
                <a:cs typeface="ＭＳ Ｐゴシック" charset="0"/>
              </a:rPr>
              <a:t>They appear at first glance to be the same thing but they are not!</a:t>
            </a:r>
          </a:p>
          <a:p>
            <a:r>
              <a:rPr lang="en-US" sz="2400" dirty="0">
                <a:ea typeface="ＭＳ Ｐゴシック" charset="0"/>
                <a:cs typeface="ＭＳ Ｐゴシック" charset="0"/>
              </a:rPr>
              <a:t>They are related to one another, as we shall see in the next few slides</a:t>
            </a:r>
            <a:r>
              <a:rPr lang="en-US" sz="2400" dirty="0" smtClean="0">
                <a:ea typeface="ＭＳ Ｐゴシック" charset="0"/>
                <a:cs typeface="ＭＳ Ｐゴシック" charset="0"/>
              </a:rPr>
              <a:t>.</a:t>
            </a:r>
          </a:p>
          <a:p>
            <a:r>
              <a:rPr lang="en-US" sz="2400" dirty="0" smtClean="0">
                <a:ea typeface="ＭＳ Ｐゴシック" charset="0"/>
                <a:cs typeface="ＭＳ Ｐゴシック" charset="0"/>
              </a:rPr>
              <a:t>This matters, e.g., when considering dislocations moving past obstacles, which may be effectively rigid lines (weak obstacles) or flexible (strong obstacles).</a:t>
            </a:r>
            <a:endParaRPr lang="en-US" sz="2400" dirty="0">
              <a:ea typeface="ＭＳ Ｐゴシック" charset="0"/>
              <a:cs typeface="ＭＳ Ｐゴシック" charset="0"/>
            </a:endParaRPr>
          </a:p>
        </p:txBody>
      </p:sp>
      <p:sp>
        <p:nvSpPr>
          <p:cNvPr id="102404"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EE61F17-FEFC-AD43-B402-6F789879988E}" type="slidenum">
              <a:rPr lang="en-US" sz="1400">
                <a:latin typeface="Times" charset="0"/>
              </a:rPr>
              <a:pPr/>
              <a:t>45</a:t>
            </a:fld>
            <a:endParaRPr lang="en-US" sz="1400">
              <a:latin typeface="Times" charset="0"/>
            </a:endParaRPr>
          </a:p>
        </p:txBody>
      </p:sp>
      <p:sp>
        <p:nvSpPr>
          <p:cNvPr id="10445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Nearest-Neighbor Distances, ∆</a:t>
            </a:r>
          </a:p>
        </p:txBody>
      </p:sp>
      <p:sp>
        <p:nvSpPr>
          <p:cNvPr id="104451" name="Rectangle 3"/>
          <p:cNvSpPr>
            <a:spLocks noGrp="1" noChangeArrowheads="1"/>
          </p:cNvSpPr>
          <p:nvPr>
            <p:ph type="body" idx="1"/>
          </p:nvPr>
        </p:nvSpPr>
        <p:spPr>
          <a:xfrm>
            <a:off x="685800" y="990600"/>
            <a:ext cx="7772400" cy="4876800"/>
          </a:xfrm>
        </p:spPr>
        <p:txBody>
          <a:bodyPr/>
          <a:lstStyle/>
          <a:p>
            <a:r>
              <a:rPr lang="en-US" sz="2800" dirty="0" smtClean="0">
                <a:ea typeface="ＭＳ Ｐゴシック" charset="0"/>
                <a:cs typeface="ＭＳ Ｐゴシック" charset="0"/>
              </a:rPr>
              <a:t>For distances </a:t>
            </a:r>
            <a:r>
              <a:rPr lang="en-US" sz="2800" dirty="0">
                <a:ea typeface="ＭＳ Ｐゴシック" charset="0"/>
                <a:cs typeface="ＭＳ Ｐゴシック" charset="0"/>
              </a:rPr>
              <a:t>between nearest </a:t>
            </a:r>
            <a:r>
              <a:rPr lang="en-US" sz="2800" dirty="0" smtClean="0">
                <a:ea typeface="ＭＳ Ｐゴシック" charset="0"/>
                <a:cs typeface="ＭＳ Ｐゴシック" charset="0"/>
              </a:rPr>
              <a:t>neighbors, see </a:t>
            </a:r>
            <a:r>
              <a:rPr lang="ja-JP" altLang="en-US" sz="2800" dirty="0">
                <a:ea typeface="ＭＳ Ｐゴシック" charset="0"/>
                <a:cs typeface="ＭＳ Ｐゴシック" charset="0"/>
              </a:rPr>
              <a:t>“</a:t>
            </a:r>
            <a:r>
              <a:rPr lang="en-US" altLang="ja-JP" sz="2800" dirty="0">
                <a:ea typeface="ＭＳ Ｐゴシック" charset="0"/>
                <a:cs typeface="ＭＳ Ｐゴシック" charset="0"/>
              </a:rPr>
              <a:t>Stochastic problems in physics and astronomy</a:t>
            </a:r>
            <a:r>
              <a:rPr lang="ja-JP" altLang="en-US" sz="2800" dirty="0">
                <a:ea typeface="ＭＳ Ｐゴシック" charset="0"/>
                <a:cs typeface="ＭＳ Ｐゴシック" charset="0"/>
              </a:rPr>
              <a:t>”</a:t>
            </a:r>
            <a:r>
              <a:rPr lang="en-US" altLang="ja-JP" sz="2800" dirty="0">
                <a:ea typeface="ＭＳ Ｐゴシック" charset="0"/>
                <a:cs typeface="ＭＳ Ｐゴシック" charset="0"/>
              </a:rPr>
              <a:t>, </a:t>
            </a:r>
            <a:r>
              <a:rPr lang="en-US" sz="2800" dirty="0" smtClean="0">
                <a:ea typeface="ＭＳ Ｐゴシック" charset="0"/>
                <a:cs typeface="ＭＳ Ｐゴシック" charset="0"/>
              </a:rPr>
              <a:t>S</a:t>
            </a:r>
            <a:r>
              <a:rPr lang="en-US" sz="2800" dirty="0">
                <a:ea typeface="ＭＳ Ｐゴシック" charset="0"/>
                <a:cs typeface="ＭＳ Ｐゴシック" charset="0"/>
              </a:rPr>
              <a:t>. Chandrasekhar, </a:t>
            </a:r>
            <a:r>
              <a:rPr lang="en-US" altLang="ja-JP" sz="2800" i="1" dirty="0" smtClean="0">
                <a:ea typeface="ＭＳ Ｐゴシック" charset="0"/>
                <a:cs typeface="ＭＳ Ｐゴシック" charset="0"/>
              </a:rPr>
              <a:t>Rev</a:t>
            </a:r>
            <a:r>
              <a:rPr lang="en-US" altLang="ja-JP" sz="2800" i="1" dirty="0">
                <a:ea typeface="ＭＳ Ｐゴシック" charset="0"/>
                <a:cs typeface="ＭＳ Ｐゴシック" charset="0"/>
              </a:rPr>
              <a:t>. Mod. Physics</a:t>
            </a:r>
            <a:r>
              <a:rPr lang="en-US" altLang="ja-JP" sz="2800" dirty="0">
                <a:ea typeface="ＭＳ Ｐゴシック" charset="0"/>
                <a:cs typeface="ＭＳ Ｐゴシック" charset="0"/>
              </a:rPr>
              <a:t>, </a:t>
            </a:r>
            <a:r>
              <a:rPr lang="en-US" altLang="ja-JP" sz="2800" b="1" dirty="0">
                <a:ea typeface="ＭＳ Ｐゴシック" charset="0"/>
                <a:cs typeface="ＭＳ Ｐゴシック" charset="0"/>
              </a:rPr>
              <a:t>15</a:t>
            </a:r>
            <a:r>
              <a:rPr lang="en-US" altLang="ja-JP" sz="2800" dirty="0">
                <a:ea typeface="ＭＳ Ｐゴシック" charset="0"/>
                <a:cs typeface="ＭＳ Ｐゴシック" charset="0"/>
              </a:rPr>
              <a:t>, 83 (1943).</a:t>
            </a:r>
          </a:p>
          <a:p>
            <a:r>
              <a:rPr lang="en-US" sz="2800" dirty="0">
                <a:ea typeface="ＭＳ Ｐゴシック" charset="0"/>
                <a:cs typeface="ＭＳ Ｐゴシック" charset="0"/>
              </a:rPr>
              <a:t>Note how the nearest-neighbor distances, ∆, grow more slowly than the mean free path, </a:t>
            </a:r>
            <a:r>
              <a:rPr lang="en-US" sz="2800" i="1" dirty="0">
                <a:latin typeface="Symbol" charset="0"/>
                <a:ea typeface="ＭＳ Ｐゴシック" charset="0"/>
                <a:cs typeface="ＭＳ Ｐゴシック" charset="0"/>
                <a:sym typeface="Symbol" charset="0"/>
              </a:rPr>
              <a:t></a:t>
            </a:r>
            <a:r>
              <a:rPr lang="en-US" sz="2800" dirty="0">
                <a:ea typeface="ＭＳ Ｐゴシック" charset="0"/>
                <a:cs typeface="ＭＳ Ｐゴシック" charset="0"/>
              </a:rPr>
              <a:t>.</a:t>
            </a:r>
          </a:p>
          <a:p>
            <a:r>
              <a:rPr lang="en-US" sz="2800" i="1" dirty="0">
                <a:latin typeface="Times New Roman" charset="0"/>
                <a:ea typeface="ＭＳ Ｐゴシック" charset="0"/>
                <a:cs typeface="ＭＳ Ｐゴシック" charset="0"/>
              </a:rPr>
              <a:t>r</a:t>
            </a:r>
            <a:r>
              <a:rPr lang="en-US" sz="2800" dirty="0">
                <a:ea typeface="ＭＳ Ｐゴシック" charset="0"/>
                <a:cs typeface="ＭＳ Ｐゴシック" charset="0"/>
              </a:rPr>
              <a:t> := particle radius</a:t>
            </a:r>
          </a:p>
          <a:p>
            <a:r>
              <a:rPr lang="en-US" sz="2800" dirty="0">
                <a:ea typeface="ＭＳ Ｐゴシック" charset="0"/>
                <a:cs typeface="ＭＳ Ｐゴシック" charset="0"/>
              </a:rPr>
              <a:t>2D: </a:t>
            </a:r>
            <a:r>
              <a:rPr lang="en-US" sz="2800" i="1" dirty="0">
                <a:ea typeface="ＭＳ Ｐゴシック" charset="0"/>
                <a:cs typeface="ＭＳ Ｐゴシック" charset="0"/>
              </a:rPr>
              <a:t>∆</a:t>
            </a:r>
            <a:r>
              <a:rPr lang="en-US" sz="2800" i="1" baseline="-25000" dirty="0">
                <a:ea typeface="ＭＳ Ｐゴシック" charset="0"/>
                <a:cs typeface="ＭＳ Ｐゴシック" charset="0"/>
              </a:rPr>
              <a:t>2</a:t>
            </a:r>
            <a:r>
              <a:rPr lang="en-US" sz="2800" i="1" dirty="0">
                <a:ea typeface="ＭＳ Ｐゴシック" charset="0"/>
                <a:cs typeface="ＭＳ Ｐゴシック" charset="0"/>
              </a:rPr>
              <a:t> = 0.5 / </a:t>
            </a:r>
            <a:r>
              <a:rPr lang="en-US" sz="2800" i="1" dirty="0">
                <a:latin typeface="+mj-lt"/>
                <a:ea typeface="ＭＳ Ｐゴシック" charset="0"/>
                <a:cs typeface="ＭＳ Ｐゴシック" charset="0"/>
              </a:rPr>
              <a:t>√</a:t>
            </a:r>
            <a:r>
              <a:rPr lang="en-US" sz="2800" i="1" dirty="0">
                <a:latin typeface="Times New Roman" charset="0"/>
                <a:ea typeface="ＭＳ Ｐゴシック" charset="0"/>
                <a:cs typeface="ＭＳ Ｐゴシック" charset="0"/>
              </a:rPr>
              <a:t>P</a:t>
            </a:r>
            <a:r>
              <a:rPr lang="en-US" sz="2800" baseline="-25000" dirty="0">
                <a:latin typeface="Times New Roman" charset="0"/>
                <a:ea typeface="ＭＳ Ｐゴシック" charset="0"/>
                <a:cs typeface="ＭＳ Ｐゴシック" charset="0"/>
              </a:rPr>
              <a:t>A</a:t>
            </a:r>
            <a:r>
              <a:rPr lang="en-US" sz="2800" i="1" dirty="0">
                <a:ea typeface="ＭＳ Ｐゴシック" charset="0"/>
                <a:cs typeface="ＭＳ Ｐゴシック" charset="0"/>
              </a:rPr>
              <a:t>	</a:t>
            </a:r>
            <a:r>
              <a:rPr lang="en-US" sz="2800" dirty="0">
                <a:ea typeface="ＭＳ Ｐゴシック" charset="0"/>
                <a:cs typeface="ＭＳ Ｐゴシック" charset="0"/>
              </a:rPr>
              <a:t>			(4.18a)</a:t>
            </a:r>
          </a:p>
          <a:p>
            <a:r>
              <a:rPr lang="en-US" sz="2800" dirty="0">
                <a:ea typeface="ＭＳ Ｐゴシック" charset="0"/>
                <a:cs typeface="ＭＳ Ｐゴシック" charset="0"/>
              </a:rPr>
              <a:t>3D: </a:t>
            </a:r>
            <a:r>
              <a:rPr lang="en-US" sz="2800" i="1" dirty="0">
                <a:ea typeface="ＭＳ Ｐゴシック" charset="0"/>
                <a:cs typeface="ＭＳ Ｐゴシック" charset="0"/>
              </a:rPr>
              <a:t>∆</a:t>
            </a:r>
            <a:r>
              <a:rPr lang="en-US" sz="2800" i="1" baseline="-25000" dirty="0">
                <a:ea typeface="ＭＳ Ｐゴシック" charset="0"/>
                <a:cs typeface="ＭＳ Ｐゴシック" charset="0"/>
              </a:rPr>
              <a:t>3</a:t>
            </a:r>
            <a:r>
              <a:rPr lang="en-US" sz="2800" i="1" dirty="0">
                <a:ea typeface="ＭＳ Ｐゴシック" charset="0"/>
                <a:cs typeface="ＭＳ Ｐゴシック" charset="0"/>
              </a:rPr>
              <a:t> = 0.554 (</a:t>
            </a:r>
            <a:r>
              <a:rPr lang="en-US" sz="2800" i="1" dirty="0">
                <a:latin typeface="Times New Roman" charset="0"/>
                <a:ea typeface="ＭＳ Ｐゴシック" charset="0"/>
                <a:cs typeface="ＭＳ Ｐゴシック" charset="0"/>
              </a:rPr>
              <a:t>P</a:t>
            </a:r>
            <a:r>
              <a:rPr lang="en-US" sz="2800" baseline="-25000" dirty="0">
                <a:latin typeface="Times New Roman" charset="0"/>
                <a:ea typeface="ＭＳ Ｐゴシック" charset="0"/>
                <a:cs typeface="ＭＳ Ｐゴシック" charset="0"/>
              </a:rPr>
              <a:t>V</a:t>
            </a:r>
            <a:r>
              <a:rPr lang="en-US" sz="2800" i="1" dirty="0">
                <a:ea typeface="ＭＳ Ｐゴシック" charset="0"/>
                <a:cs typeface="ＭＳ Ｐゴシック" charset="0"/>
              </a:rPr>
              <a:t>)</a:t>
            </a:r>
            <a:r>
              <a:rPr lang="en-US" sz="2800" i="1" baseline="30000" dirty="0">
                <a:ea typeface="ＭＳ Ｐゴシック" charset="0"/>
                <a:cs typeface="ＭＳ Ｐゴシック" charset="0"/>
              </a:rPr>
              <a:t>-1/3</a:t>
            </a:r>
            <a:r>
              <a:rPr lang="en-US" sz="2800" dirty="0">
                <a:ea typeface="ＭＳ Ｐゴシック" charset="0"/>
                <a:cs typeface="ＭＳ Ｐゴシック" charset="0"/>
              </a:rPr>
              <a:t>			(4.18)</a:t>
            </a:r>
          </a:p>
          <a:p>
            <a:r>
              <a:rPr lang="en-US" sz="2800" dirty="0">
                <a:ea typeface="ＭＳ Ｐゴシック" charset="0"/>
                <a:cs typeface="ＭＳ Ｐゴシック" charset="0"/>
              </a:rPr>
              <a:t>Based on </a:t>
            </a:r>
            <a:r>
              <a:rPr lang="en-US" sz="2800" i="1" dirty="0">
                <a:latin typeface="Symbol" charset="0"/>
                <a:ea typeface="ＭＳ Ｐゴシック" charset="0"/>
                <a:cs typeface="ＭＳ Ｐゴシック" charset="0"/>
              </a:rPr>
              <a:t>l</a:t>
            </a:r>
            <a:r>
              <a:rPr lang="en-US" sz="2800" i="1" dirty="0">
                <a:ea typeface="ＭＳ Ｐゴシック" charset="0"/>
                <a:cs typeface="ＭＳ Ｐゴシック" charset="0"/>
              </a:rPr>
              <a:t>~1/</a:t>
            </a:r>
            <a:r>
              <a:rPr lang="en-US" sz="2800" i="1" dirty="0" smtClean="0">
                <a:latin typeface="Times New Roman" charset="0"/>
                <a:ea typeface="ＭＳ Ｐゴシック" charset="0"/>
                <a:cs typeface="ＭＳ Ｐゴシック" charset="0"/>
              </a:rPr>
              <a:t>N</a:t>
            </a:r>
            <a:r>
              <a:rPr lang="en-US" sz="2800" baseline="-25000" dirty="0" smtClean="0">
                <a:latin typeface="Times New Roman" charset="0"/>
                <a:ea typeface="ＭＳ Ｐゴシック" charset="0"/>
                <a:cs typeface="ＭＳ Ｐゴシック" charset="0"/>
              </a:rPr>
              <a:t>L </a:t>
            </a:r>
            <a:r>
              <a:rPr lang="en-US" sz="2800" i="1" dirty="0" smtClean="0">
                <a:ea typeface="ＭＳ Ｐゴシック" charset="0"/>
                <a:cs typeface="ＭＳ Ｐゴシック" charset="0"/>
              </a:rPr>
              <a:t>, </a:t>
            </a:r>
            <a:r>
              <a:rPr lang="en-US" sz="2800" i="1" dirty="0">
                <a:ea typeface="ＭＳ Ｐゴシック" charset="0"/>
                <a:cs typeface="ＭＳ Ｐゴシック" charset="0"/>
              </a:rPr>
              <a:t>∆</a:t>
            </a:r>
            <a:r>
              <a:rPr lang="en-US" sz="2800" baseline="-25000" dirty="0">
                <a:ea typeface="ＭＳ Ｐゴシック" charset="0"/>
                <a:cs typeface="ＭＳ Ｐゴシック" charset="0"/>
              </a:rPr>
              <a:t>3</a:t>
            </a:r>
            <a:r>
              <a:rPr lang="en-US" sz="2800" i="1" dirty="0">
                <a:ea typeface="ＭＳ Ｐゴシック" charset="0"/>
                <a:cs typeface="ＭＳ Ｐゴシック" charset="0"/>
              </a:rPr>
              <a:t> </a:t>
            </a:r>
            <a:r>
              <a:rPr lang="en-US" sz="2800" i="1" dirty="0">
                <a:ea typeface="ＭＳ Ｐゴシック" charset="0"/>
                <a:cs typeface="ＭＳ Ｐゴシック" charset="0"/>
                <a:sym typeface="Symbol" charset="0"/>
              </a:rPr>
              <a:t></a:t>
            </a:r>
            <a:r>
              <a:rPr lang="en-US" sz="2800" i="1" dirty="0">
                <a:ea typeface="ＭＳ Ｐゴシック" charset="0"/>
                <a:cs typeface="ＭＳ Ｐゴシック" charset="0"/>
              </a:rPr>
              <a:t> </a:t>
            </a:r>
            <a:r>
              <a:rPr lang="en-US" sz="2800" i="1" dirty="0">
                <a:latin typeface="Times New Roman" charset="0"/>
                <a:ea typeface="ＭＳ Ｐゴシック" charset="0"/>
                <a:cs typeface="ＭＳ Ｐゴシック" charset="0"/>
              </a:rPr>
              <a:t>0.554 (πr</a:t>
            </a:r>
            <a:r>
              <a:rPr lang="en-US" sz="2800" i="1" baseline="30000" dirty="0">
                <a:latin typeface="Times New Roman" charset="0"/>
                <a:ea typeface="ＭＳ Ｐゴシック" charset="0"/>
                <a:cs typeface="ＭＳ Ｐゴシック" charset="0"/>
              </a:rPr>
              <a:t>2</a:t>
            </a:r>
            <a:r>
              <a:rPr lang="en-US" sz="2800" i="1" baseline="30000" dirty="0">
                <a:ea typeface="ＭＳ Ｐゴシック" charset="0"/>
                <a:cs typeface="ＭＳ Ｐゴシック" charset="0"/>
              </a:rPr>
              <a:t> </a:t>
            </a:r>
            <a:r>
              <a:rPr lang="en-US" sz="2800" i="1" dirty="0">
                <a:latin typeface="Symbol" charset="0"/>
                <a:ea typeface="ＭＳ Ｐゴシック" charset="0"/>
                <a:cs typeface="ＭＳ Ｐゴシック" charset="0"/>
              </a:rPr>
              <a:t>l</a:t>
            </a:r>
            <a:r>
              <a:rPr lang="en-US" sz="2800" i="1" dirty="0">
                <a:latin typeface="Times New Roman" charset="0"/>
                <a:ea typeface="ＭＳ Ｐゴシック" charset="0"/>
                <a:cs typeface="ＭＳ Ｐゴシック" charset="0"/>
              </a:rPr>
              <a:t>)</a:t>
            </a:r>
            <a:r>
              <a:rPr lang="en-US" sz="2800" i="1" baseline="30000" dirty="0">
                <a:latin typeface="Times New Roman" charset="0"/>
                <a:ea typeface="ＭＳ Ｐゴシック" charset="0"/>
                <a:cs typeface="ＭＳ Ｐゴシック" charset="0"/>
              </a:rPr>
              <a:t>1/3</a:t>
            </a:r>
            <a:br>
              <a:rPr lang="en-US" sz="2800" i="1" baseline="30000" dirty="0">
                <a:latin typeface="Times New Roman" charset="0"/>
                <a:ea typeface="ＭＳ Ｐゴシック" charset="0"/>
                <a:cs typeface="ＭＳ Ｐゴシック" charset="0"/>
              </a:rPr>
            </a:br>
            <a:r>
              <a:rPr lang="en-US" sz="2800" dirty="0">
                <a:ea typeface="ＭＳ Ｐゴシック" charset="0"/>
                <a:cs typeface="ＭＳ Ｐゴシック" charset="0"/>
              </a:rPr>
              <a:t>for small </a:t>
            </a:r>
            <a:r>
              <a:rPr lang="en-US" sz="2800" i="1" dirty="0">
                <a:latin typeface="Times New Roman" charset="0"/>
                <a:ea typeface="ＭＳ Ｐゴシック" charset="0"/>
                <a:cs typeface="ＭＳ Ｐゴシック" charset="0"/>
              </a:rPr>
              <a:t>V</a:t>
            </a:r>
            <a:r>
              <a:rPr lang="en-US" sz="2800" baseline="-25000" dirty="0">
                <a:latin typeface="Times New Roman" charset="0"/>
                <a:ea typeface="ＭＳ Ｐゴシック" charset="0"/>
                <a:cs typeface="ＭＳ Ｐゴシック" charset="0"/>
              </a:rPr>
              <a:t>V</a:t>
            </a:r>
            <a:r>
              <a:rPr lang="en-US" sz="2800" i="1" dirty="0">
                <a:ea typeface="ＭＳ Ｐゴシック" charset="0"/>
                <a:cs typeface="ＭＳ Ｐゴシック" charset="0"/>
              </a:rPr>
              <a:t>,</a:t>
            </a:r>
            <a:r>
              <a:rPr lang="en-US" sz="2800" i="1" baseline="30000" dirty="0">
                <a:ea typeface="ＭＳ Ｐゴシック" charset="0"/>
                <a:cs typeface="ＭＳ Ｐゴシック" charset="0"/>
              </a:rPr>
              <a:t>		 </a:t>
            </a:r>
            <a:r>
              <a:rPr lang="en-US" sz="2800" i="1" dirty="0">
                <a:ea typeface="ＭＳ Ｐゴシック" charset="0"/>
                <a:cs typeface="ＭＳ Ｐゴシック" charset="0"/>
              </a:rPr>
              <a:t>∆</a:t>
            </a:r>
            <a:r>
              <a:rPr lang="en-US" sz="2800" baseline="-25000" dirty="0">
                <a:ea typeface="ＭＳ Ｐゴシック" charset="0"/>
                <a:cs typeface="ＭＳ Ｐゴシック" charset="0"/>
              </a:rPr>
              <a:t>2</a:t>
            </a:r>
            <a:r>
              <a:rPr lang="en-US" sz="2800" i="1" dirty="0">
                <a:ea typeface="ＭＳ Ｐゴシック" charset="0"/>
                <a:cs typeface="ＭＳ Ｐゴシック" charset="0"/>
              </a:rPr>
              <a:t> </a:t>
            </a:r>
            <a:r>
              <a:rPr lang="en-US" sz="2800" i="1" dirty="0">
                <a:ea typeface="ＭＳ Ｐゴシック" charset="0"/>
                <a:cs typeface="ＭＳ Ｐゴシック" charset="0"/>
                <a:sym typeface="Symbol" charset="0"/>
              </a:rPr>
              <a:t></a:t>
            </a:r>
            <a:r>
              <a:rPr lang="en-US" sz="2800" i="1" dirty="0">
                <a:ea typeface="ＭＳ Ｐゴシック" charset="0"/>
                <a:cs typeface="ＭＳ Ｐゴシック" charset="0"/>
              </a:rPr>
              <a:t> </a:t>
            </a:r>
            <a:r>
              <a:rPr lang="en-US" sz="2800" i="1" dirty="0">
                <a:latin typeface="Times New Roman" charset="0"/>
                <a:ea typeface="ＭＳ Ｐゴシック" charset="0"/>
                <a:cs typeface="ＭＳ Ｐゴシック" charset="0"/>
              </a:rPr>
              <a:t>0.500 (π/2 </a:t>
            </a:r>
            <a:r>
              <a:rPr lang="en-US" sz="2800" i="1" dirty="0" err="1">
                <a:latin typeface="Times New Roman" charset="0"/>
                <a:ea typeface="ＭＳ Ｐゴシック" charset="0"/>
                <a:cs typeface="ＭＳ Ｐゴシック" charset="0"/>
              </a:rPr>
              <a:t>r</a:t>
            </a:r>
            <a:r>
              <a:rPr lang="en-US" sz="2800" i="1" dirty="0" err="1">
                <a:latin typeface="Symbol" charset="0"/>
                <a:ea typeface="ＭＳ Ｐゴシック" charset="0"/>
                <a:cs typeface="ＭＳ Ｐゴシック" charset="0"/>
              </a:rPr>
              <a:t>l</a:t>
            </a:r>
            <a:r>
              <a:rPr lang="en-US" sz="2800" i="1" dirty="0">
                <a:latin typeface="Times New Roman" charset="0"/>
                <a:ea typeface="ＭＳ Ｐゴシック" charset="0"/>
                <a:cs typeface="ＭＳ Ｐゴシック" charset="0"/>
              </a:rPr>
              <a:t>)</a:t>
            </a:r>
            <a:r>
              <a:rPr lang="en-US" sz="2800" i="1" baseline="30000" dirty="0">
                <a:latin typeface="Times New Roman" charset="0"/>
                <a:ea typeface="ＭＳ Ｐゴシック" charset="0"/>
                <a:cs typeface="ＭＳ Ｐゴシック" charset="0"/>
              </a:rPr>
              <a:t>1/2</a:t>
            </a:r>
            <a:endParaRPr lang="en-US" sz="2800" i="1" baseline="30000" dirty="0">
              <a:ea typeface="ＭＳ Ｐゴシック" charset="0"/>
              <a:cs typeface="ＭＳ Ｐゴシック" charset="0"/>
            </a:endParaRPr>
          </a:p>
        </p:txBody>
      </p:sp>
      <p:sp>
        <p:nvSpPr>
          <p:cNvPr id="104452"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C40FE79-47A0-BB4F-8BD8-DB2EC7D26BF8}" type="slidenum">
              <a:rPr lang="en-US" sz="1400">
                <a:latin typeface="Times" charset="0"/>
              </a:rPr>
              <a:pPr/>
              <a:t>46</a:t>
            </a:fld>
            <a:endParaRPr lang="en-US" sz="1400">
              <a:latin typeface="Times" charset="0"/>
            </a:endParaRPr>
          </a:p>
        </p:txBody>
      </p:sp>
      <p:sp>
        <p:nvSpPr>
          <p:cNvPr id="106498" name="Rectangle 2"/>
          <p:cNvSpPr>
            <a:spLocks noGrp="1" noChangeArrowheads="1"/>
          </p:cNvSpPr>
          <p:nvPr>
            <p:ph type="title"/>
          </p:nvPr>
        </p:nvSpPr>
        <p:spPr/>
        <p:txBody>
          <a:bodyPr/>
          <a:lstStyle/>
          <a:p>
            <a:r>
              <a:rPr lang="en-US" sz="3600">
                <a:latin typeface="Times New Roman" charset="0"/>
                <a:ea typeface="ＭＳ Ｐゴシック" charset="0"/>
                <a:cs typeface="ＭＳ Ｐゴシック" charset="0"/>
              </a:rPr>
              <a:t>Application of ∆</a:t>
            </a:r>
            <a:r>
              <a:rPr lang="en-US" sz="3600" baseline="-25000">
                <a:latin typeface="Times New Roman" charset="0"/>
                <a:ea typeface="ＭＳ Ｐゴシック" charset="0"/>
                <a:cs typeface="ＭＳ Ｐゴシック" charset="0"/>
              </a:rPr>
              <a:t>2</a:t>
            </a:r>
            <a:r>
              <a:rPr lang="en-US" sz="3600">
                <a:latin typeface="Times New Roman" charset="0"/>
                <a:ea typeface="ＭＳ Ｐゴシック" charset="0"/>
                <a:cs typeface="ＭＳ Ｐゴシック" charset="0"/>
              </a:rPr>
              <a:t> to Dislocation Motion</a:t>
            </a:r>
            <a:endParaRPr lang="en-US">
              <a:latin typeface="Times New Roman" charset="0"/>
              <a:ea typeface="ＭＳ Ｐゴシック" charset="0"/>
              <a:cs typeface="ＭＳ Ｐゴシック" charset="0"/>
            </a:endParaRPr>
          </a:p>
        </p:txBody>
      </p:sp>
      <p:sp>
        <p:nvSpPr>
          <p:cNvPr id="106499" name="Rectangle 3"/>
          <p:cNvSpPr>
            <a:spLocks noGrp="1" noChangeArrowheads="1"/>
          </p:cNvSpPr>
          <p:nvPr>
            <p:ph type="body" idx="1"/>
          </p:nvPr>
        </p:nvSpPr>
        <p:spPr>
          <a:xfrm>
            <a:off x="685800" y="1447800"/>
            <a:ext cx="4495800" cy="4800600"/>
          </a:xfrm>
        </p:spPr>
        <p:txBody>
          <a:bodyPr/>
          <a:lstStyle/>
          <a:p>
            <a:pPr>
              <a:lnSpc>
                <a:spcPct val="90000"/>
              </a:lnSpc>
            </a:pPr>
            <a:r>
              <a:rPr lang="en-US" sz="2400" dirty="0">
                <a:ea typeface="ＭＳ Ｐゴシック" charset="0"/>
                <a:cs typeface="ＭＳ Ｐゴシック" charset="0"/>
              </a:rPr>
              <a:t>Percolation of dislocation lines through arrays of 2D point obstacles.</a:t>
            </a:r>
          </a:p>
          <a:p>
            <a:pPr>
              <a:lnSpc>
                <a:spcPct val="90000"/>
              </a:lnSpc>
            </a:pPr>
            <a:r>
              <a:rPr lang="en-US" sz="2400" dirty="0">
                <a:ea typeface="ＭＳ Ｐゴシック" charset="0"/>
                <a:cs typeface="ＭＳ Ｐゴシック" charset="0"/>
              </a:rPr>
              <a:t>Caution!  </a:t>
            </a:r>
            <a:r>
              <a:rPr lang="ja-JP" altLang="en-US" sz="2400" dirty="0">
                <a:ea typeface="ＭＳ Ｐゴシック" charset="0"/>
                <a:cs typeface="ＭＳ Ｐゴシック" charset="0"/>
              </a:rPr>
              <a:t>“</a:t>
            </a:r>
            <a:r>
              <a:rPr lang="en-US" altLang="ja-JP" sz="2400" dirty="0">
                <a:ea typeface="ＭＳ Ｐゴシック" charset="0"/>
                <a:cs typeface="ＭＳ Ｐゴシック" charset="0"/>
              </a:rPr>
              <a:t>Spacing</a:t>
            </a:r>
            <a:r>
              <a:rPr lang="ja-JP" altLang="en-US" sz="2400" dirty="0">
                <a:ea typeface="ＭＳ Ｐゴシック" charset="0"/>
                <a:cs typeface="ＭＳ Ｐゴシック" charset="0"/>
              </a:rPr>
              <a:t>”</a:t>
            </a:r>
            <a:r>
              <a:rPr lang="en-US" altLang="ja-JP" sz="2400" dirty="0">
                <a:ea typeface="ＭＳ Ｐゴシック" charset="0"/>
                <a:cs typeface="ＭＳ Ｐゴシック" charset="0"/>
              </a:rPr>
              <a:t> has many interpretations: select the correct one!</a:t>
            </a:r>
          </a:p>
          <a:p>
            <a:pPr>
              <a:lnSpc>
                <a:spcPct val="110000"/>
              </a:lnSpc>
            </a:pPr>
            <a:r>
              <a:rPr lang="en-US" sz="1800" dirty="0">
                <a:ea typeface="ＭＳ Ｐゴシック" charset="0"/>
                <a:cs typeface="ＭＳ Ｐゴシック" charset="0"/>
              </a:rPr>
              <a:t>In general, if the obstacles are weak (lower figure) and the dislocations are nearly straight then the relevant spacing is the </a:t>
            </a:r>
            <a:r>
              <a:rPr lang="en-US" sz="1800" i="1" dirty="0">
                <a:ea typeface="ＭＳ Ｐゴシック" charset="0"/>
                <a:cs typeface="ＭＳ Ｐゴシック" charset="0"/>
              </a:rPr>
              <a:t>mean free path</a:t>
            </a:r>
            <a:r>
              <a:rPr lang="en-US" sz="1800" dirty="0">
                <a:ea typeface="ＭＳ Ｐゴシック" charset="0"/>
                <a:cs typeface="ＭＳ Ｐゴシック" charset="0"/>
              </a:rPr>
              <a:t>, </a:t>
            </a:r>
            <a:r>
              <a:rPr lang="en-US" sz="1800" i="1" dirty="0">
                <a:latin typeface="Symbol" charset="0"/>
                <a:ea typeface="ＭＳ Ｐゴシック" charset="0"/>
                <a:cs typeface="ＭＳ Ｐゴシック" charset="0"/>
                <a:sym typeface="Symbol" charset="0"/>
              </a:rPr>
              <a:t></a:t>
            </a:r>
            <a:r>
              <a:rPr lang="en-US" sz="1800" i="1" dirty="0">
                <a:ea typeface="ＭＳ Ｐゴシック" charset="0"/>
                <a:cs typeface="ＭＳ Ｐゴシック" charset="0"/>
              </a:rPr>
              <a:t>.  </a:t>
            </a:r>
            <a:r>
              <a:rPr lang="en-US" sz="1800" dirty="0">
                <a:ea typeface="ＭＳ Ｐゴシック" charset="0"/>
                <a:cs typeface="ＭＳ Ｐゴシック" charset="0"/>
              </a:rPr>
              <a:t>Conversely, if the obstacles are strong (upper figure) and the dislocations bend then the relevant spacing is the (smaller) </a:t>
            </a:r>
            <a:r>
              <a:rPr lang="en-US" sz="1800" i="1" dirty="0">
                <a:ea typeface="ＭＳ Ｐゴシック" charset="0"/>
                <a:cs typeface="ＭＳ Ｐゴシック" charset="0"/>
              </a:rPr>
              <a:t>nearest neighbor spacing</a:t>
            </a:r>
            <a:r>
              <a:rPr lang="en-US" sz="1800" dirty="0">
                <a:ea typeface="ＭＳ Ｐゴシック" charset="0"/>
                <a:cs typeface="ＭＳ Ｐゴシック" charset="0"/>
              </a:rPr>
              <a:t>, ∆</a:t>
            </a:r>
            <a:r>
              <a:rPr lang="en-US" sz="1800" baseline="-25000" dirty="0">
                <a:ea typeface="ＭＳ Ｐゴシック" charset="0"/>
                <a:cs typeface="ＭＳ Ｐゴシック" charset="0"/>
              </a:rPr>
              <a:t>2</a:t>
            </a:r>
            <a:r>
              <a:rPr lang="en-US" sz="1800" dirty="0">
                <a:ea typeface="ＭＳ Ｐゴシック" charset="0"/>
                <a:cs typeface="ＭＳ Ｐゴシック" charset="0"/>
              </a:rPr>
              <a:t>.</a:t>
            </a:r>
          </a:p>
        </p:txBody>
      </p:sp>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00200"/>
            <a:ext cx="36576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5"/>
          <p:cNvSpPr txBox="1">
            <a:spLocks noChangeArrowheads="1"/>
          </p:cNvSpPr>
          <p:nvPr/>
        </p:nvSpPr>
        <p:spPr bwMode="auto">
          <a:xfrm>
            <a:off x="6019800" y="4800600"/>
            <a:ext cx="25765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200">
                <a:latin typeface="Times" charset="0"/>
              </a:rPr>
              <a:t>Hull &amp; Bacon;</a:t>
            </a:r>
            <a:br>
              <a:rPr lang="en-US" sz="3200">
                <a:latin typeface="Times" charset="0"/>
              </a:rPr>
            </a:br>
            <a:r>
              <a:rPr lang="en-US" sz="3200">
                <a:latin typeface="Times" charset="0"/>
              </a:rPr>
              <a:t>fig. 10.17</a:t>
            </a:r>
          </a:p>
        </p:txBody>
      </p:sp>
      <p:sp>
        <p:nvSpPr>
          <p:cNvPr id="106502" name="Text Box 6"/>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L</a:t>
            </a:r>
            <a:r>
              <a:rPr lang="en-US" sz="1600" b="1" baseline="-25000">
                <a:solidFill>
                  <a:srgbClr val="CC0000"/>
                </a:solidFill>
                <a:latin typeface="Times" charset="0"/>
              </a:rPr>
              <a:t>A</a:t>
            </a:r>
            <a:r>
              <a:rPr lang="en-US" sz="1600" b="1">
                <a:solidFill>
                  <a:srgbClr val="CC0000"/>
                </a:solidFill>
                <a:latin typeface="Times" charset="0"/>
              </a:rPr>
              <a:t>-P</a:t>
            </a:r>
            <a:r>
              <a:rPr lang="en-US" sz="1600" b="1" baseline="-25000">
                <a:solidFill>
                  <a:srgbClr val="CC0000"/>
                </a:solidFill>
                <a:latin typeface="Times" charset="0"/>
              </a:rPr>
              <a:t>L</a:t>
            </a:r>
            <a:r>
              <a:rPr lang="en-US" sz="1600" b="1">
                <a:solidFill>
                  <a:srgbClr val="CC0000"/>
                </a:solidFill>
                <a:latin typeface="Times" charset="0"/>
              </a:rPr>
              <a:t>  </a:t>
            </a:r>
            <a:r>
              <a:rPr lang="en-US" sz="1600" b="1">
                <a:latin typeface="Times" charset="0"/>
              </a:rPr>
              <a:t>Topology  Grain_Size  Distributions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D1EC7EB-221D-1240-AB21-EBBC2FBFA140}" type="slidenum">
              <a:rPr lang="en-US" sz="1400">
                <a:latin typeface="Times" charset="0"/>
              </a:rPr>
              <a:pPr/>
              <a:t>47</a:t>
            </a:fld>
            <a:endParaRPr lang="en-US" sz="1400">
              <a:latin typeface="Times" charset="0"/>
            </a:endParaRPr>
          </a:p>
        </p:txBody>
      </p:sp>
      <p:sp>
        <p:nvSpPr>
          <p:cNvPr id="10854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Particle Pinning - Summary</a:t>
            </a:r>
          </a:p>
        </p:txBody>
      </p:sp>
      <p:sp>
        <p:nvSpPr>
          <p:cNvPr id="108547" name="Rectangle 3"/>
          <p:cNvSpPr>
            <a:spLocks noGrp="1" noChangeArrowheads="1"/>
          </p:cNvSpPr>
          <p:nvPr>
            <p:ph type="body" idx="1"/>
          </p:nvPr>
        </p:nvSpPr>
        <p:spPr>
          <a:xfrm>
            <a:off x="685800" y="1371600"/>
            <a:ext cx="4419600" cy="4800600"/>
          </a:xfrm>
        </p:spPr>
        <p:txBody>
          <a:bodyPr/>
          <a:lstStyle/>
          <a:p>
            <a:pPr>
              <a:lnSpc>
                <a:spcPct val="90000"/>
              </a:lnSpc>
            </a:pPr>
            <a:r>
              <a:rPr lang="en-US" sz="2400" dirty="0">
                <a:solidFill>
                  <a:srgbClr val="CC0000"/>
                </a:solidFill>
                <a:ea typeface="ＭＳ Ｐゴシック" charset="0"/>
                <a:cs typeface="ＭＳ Ｐゴシック" charset="0"/>
              </a:rPr>
              <a:t>Strong obstacles</a:t>
            </a:r>
            <a:r>
              <a:rPr lang="en-US" sz="2400" dirty="0">
                <a:ea typeface="ＭＳ Ｐゴシック" charset="0"/>
                <a:cs typeface="ＭＳ Ｐゴシック" charset="0"/>
              </a:rPr>
              <a:t> + flexible entities: </a:t>
            </a:r>
            <a:r>
              <a:rPr lang="en-US" sz="2400" i="1" dirty="0">
                <a:solidFill>
                  <a:srgbClr val="CC0000"/>
                </a:solidFill>
                <a:ea typeface="ＭＳ Ｐゴシック" charset="0"/>
                <a:cs typeface="ＭＳ Ｐゴシック" charset="0"/>
              </a:rPr>
              <a:t>nearest neighbor spacing</a:t>
            </a:r>
            <a:r>
              <a:rPr lang="en-US" sz="2400" dirty="0">
                <a:ea typeface="ＭＳ Ｐゴシック" charset="0"/>
                <a:cs typeface="ＭＳ Ｐゴシック" charset="0"/>
              </a:rPr>
              <a:t>, ∆, applies.</a:t>
            </a:r>
          </a:p>
          <a:p>
            <a:pPr>
              <a:lnSpc>
                <a:spcPct val="90000"/>
              </a:lnSpc>
            </a:pPr>
            <a:r>
              <a:rPr lang="en-US" sz="2400" dirty="0">
                <a:solidFill>
                  <a:srgbClr val="0A0296"/>
                </a:solidFill>
                <a:ea typeface="ＭＳ Ｐゴシック" charset="0"/>
                <a:cs typeface="ＭＳ Ｐゴシック" charset="0"/>
              </a:rPr>
              <a:t>Weak obstacles</a:t>
            </a:r>
            <a:r>
              <a:rPr lang="en-US" sz="2400" dirty="0">
                <a:ea typeface="ＭＳ Ｐゴシック" charset="0"/>
                <a:cs typeface="ＭＳ Ｐゴシック" charset="0"/>
              </a:rPr>
              <a:t> + inflexible entities: </a:t>
            </a:r>
            <a:r>
              <a:rPr lang="en-US" sz="2400" i="1" dirty="0">
                <a:solidFill>
                  <a:srgbClr val="0A0296"/>
                </a:solidFill>
                <a:ea typeface="ＭＳ Ｐゴシック" charset="0"/>
                <a:cs typeface="ＭＳ Ｐゴシック" charset="0"/>
              </a:rPr>
              <a:t>mean free path</a:t>
            </a:r>
            <a:r>
              <a:rPr lang="en-US" sz="2400" dirty="0">
                <a:ea typeface="ＭＳ Ｐゴシック" charset="0"/>
                <a:cs typeface="ＭＳ Ｐゴシック" charset="0"/>
              </a:rPr>
              <a:t>, </a:t>
            </a:r>
            <a:r>
              <a:rPr lang="en-US" sz="2400" i="1" dirty="0">
                <a:latin typeface="Symbol" charset="0"/>
                <a:ea typeface="ＭＳ Ｐゴシック" charset="0"/>
                <a:cs typeface="ＭＳ Ｐゴシック" charset="0"/>
              </a:rPr>
              <a:t>l</a:t>
            </a:r>
            <a:r>
              <a:rPr lang="en-US" sz="2400" dirty="0">
                <a:ea typeface="ＭＳ Ｐゴシック" charset="0"/>
                <a:cs typeface="ＭＳ Ｐゴシック" charset="0"/>
              </a:rPr>
              <a:t>, applies.</a:t>
            </a:r>
          </a:p>
          <a:p>
            <a:pPr>
              <a:lnSpc>
                <a:spcPct val="90000"/>
              </a:lnSpc>
            </a:pPr>
            <a:r>
              <a:rPr lang="en-US" sz="2400" dirty="0">
                <a:ea typeface="ＭＳ Ｐゴシック" charset="0"/>
                <a:cs typeface="ＭＳ Ｐゴシック" charset="0"/>
              </a:rPr>
              <a:t>This applies to dislocations </a:t>
            </a:r>
            <a:r>
              <a:rPr lang="en-US" sz="2400" i="1" dirty="0">
                <a:ea typeface="ＭＳ Ｐゴシック" charset="0"/>
                <a:cs typeface="ＭＳ Ｐゴシック" charset="0"/>
              </a:rPr>
              <a:t>or</a:t>
            </a:r>
            <a:r>
              <a:rPr lang="en-US" sz="2400" dirty="0">
                <a:ea typeface="ＭＳ Ｐゴシック" charset="0"/>
                <a:cs typeface="ＭＳ Ｐゴシック" charset="0"/>
              </a:rPr>
              <a:t> grain boundaries </a:t>
            </a:r>
            <a:r>
              <a:rPr lang="en-US" sz="2400" i="1" dirty="0">
                <a:ea typeface="ＭＳ Ｐゴシック" charset="0"/>
                <a:cs typeface="ＭＳ Ｐゴシック" charset="0"/>
              </a:rPr>
              <a:t>or</a:t>
            </a:r>
            <a:r>
              <a:rPr lang="en-US" sz="2400" dirty="0">
                <a:ea typeface="ＭＳ Ｐゴシック" charset="0"/>
                <a:cs typeface="ＭＳ Ｐゴシック" charset="0"/>
              </a:rPr>
              <a:t> domain </a:t>
            </a:r>
            <a:r>
              <a:rPr lang="en-US" sz="2400" dirty="0" smtClean="0">
                <a:ea typeface="ＭＳ Ｐゴシック" charset="0"/>
                <a:cs typeface="ＭＳ Ｐゴシック" charset="0"/>
              </a:rPr>
              <a:t>walls </a:t>
            </a:r>
            <a:r>
              <a:rPr lang="en-US" sz="2400" i="1" dirty="0" smtClean="0">
                <a:ea typeface="ＭＳ Ｐゴシック" charset="0"/>
                <a:cs typeface="ＭＳ Ｐゴシック" charset="0"/>
              </a:rPr>
              <a:t>or</a:t>
            </a:r>
            <a:r>
              <a:rPr lang="en-US" sz="2400" dirty="0" smtClean="0">
                <a:ea typeface="ＭＳ Ｐゴシック" charset="0"/>
                <a:cs typeface="ＭＳ Ｐゴシック" charset="0"/>
              </a:rPr>
              <a:t> diffusion distances.</a:t>
            </a:r>
            <a:endParaRPr lang="en-US" sz="2400" dirty="0">
              <a:ea typeface="ＭＳ Ｐゴシック" charset="0"/>
              <a:cs typeface="ＭＳ Ｐゴシック" charset="0"/>
            </a:endParaRPr>
          </a:p>
          <a:p>
            <a:pPr>
              <a:lnSpc>
                <a:spcPct val="90000"/>
              </a:lnSpc>
            </a:pPr>
            <a:r>
              <a:rPr lang="en-US" sz="2400" dirty="0">
                <a:ea typeface="ＭＳ Ｐゴシック" charset="0"/>
                <a:cs typeface="ＭＳ Ｐゴシック" charset="0"/>
              </a:rPr>
              <a:t>Note the same dependence on particle size, </a:t>
            </a:r>
            <a:r>
              <a:rPr lang="en-US" sz="2400" i="1" dirty="0">
                <a:latin typeface="Times New Roman" charset="0"/>
                <a:ea typeface="ＭＳ Ｐゴシック" charset="0"/>
                <a:cs typeface="ＭＳ Ｐゴシック" charset="0"/>
              </a:rPr>
              <a:t>r</a:t>
            </a:r>
            <a:r>
              <a:rPr lang="en-US" sz="2400" i="1" dirty="0">
                <a:ea typeface="ＭＳ Ｐゴシック" charset="0"/>
                <a:cs typeface="ＭＳ Ｐゴシック" charset="0"/>
              </a:rPr>
              <a:t>,</a:t>
            </a:r>
            <a:r>
              <a:rPr lang="en-US" sz="2400" dirty="0">
                <a:ea typeface="ＭＳ Ｐゴシック" charset="0"/>
                <a:cs typeface="ＭＳ Ｐゴシック" charset="0"/>
              </a:rPr>
              <a:t> but very different dependence on volume fraction, </a:t>
            </a:r>
            <a:r>
              <a:rPr lang="en-US" sz="2400" i="1" dirty="0">
                <a:latin typeface="Times New Roman" charset="0"/>
                <a:ea typeface="ＭＳ Ｐゴシック" charset="0"/>
                <a:cs typeface="ＭＳ Ｐゴシック" charset="0"/>
              </a:rPr>
              <a:t>f </a:t>
            </a:r>
            <a:r>
              <a:rPr lang="en-US" sz="2400" dirty="0">
                <a:ea typeface="ＭＳ Ｐゴシック" charset="0"/>
                <a:cs typeface="ＭＳ Ｐゴシック" charset="0"/>
              </a:rPr>
              <a:t>!</a:t>
            </a:r>
          </a:p>
        </p:txBody>
      </p:sp>
      <p:graphicFrame>
        <p:nvGraphicFramePr>
          <p:cNvPr id="108548" name="Object 2"/>
          <p:cNvGraphicFramePr>
            <a:graphicFrameLocks noChangeAspect="1"/>
          </p:cNvGraphicFramePr>
          <p:nvPr/>
        </p:nvGraphicFramePr>
        <p:xfrm>
          <a:off x="5410200" y="2514600"/>
          <a:ext cx="1828800" cy="1698625"/>
        </p:xfrm>
        <a:graphic>
          <a:graphicData uri="http://schemas.openxmlformats.org/presentationml/2006/ole">
            <mc:AlternateContent xmlns:mc="http://schemas.openxmlformats.org/markup-compatibility/2006">
              <mc:Choice xmlns:v="urn:schemas-microsoft-com:vml" Requires="v">
                <p:oleObj spid="_x0000_s108595" name="Equation" r:id="rId4" imgW="355600" imgH="330200" progId="Equation.3">
                  <p:embed/>
                </p:oleObj>
              </mc:Choice>
              <mc:Fallback>
                <p:oleObj name="Equation" r:id="rId4" imgW="355600" imgH="330200" progId="Equation.3">
                  <p:embed/>
                  <p:pic>
                    <p:nvPicPr>
                      <p:cNvPr id="0"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514600"/>
                        <a:ext cx="1828800" cy="169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8549" name="Object 3"/>
          <p:cNvGraphicFramePr>
            <a:graphicFrameLocks noChangeAspect="1"/>
          </p:cNvGraphicFramePr>
          <p:nvPr/>
        </p:nvGraphicFramePr>
        <p:xfrm>
          <a:off x="5105400" y="1219200"/>
          <a:ext cx="3530600" cy="1581150"/>
        </p:xfrm>
        <a:graphic>
          <a:graphicData uri="http://schemas.openxmlformats.org/presentationml/2006/ole">
            <mc:AlternateContent xmlns:mc="http://schemas.openxmlformats.org/markup-compatibility/2006">
              <mc:Choice xmlns:v="urn:schemas-microsoft-com:vml" Requires="v">
                <p:oleObj spid="_x0000_s108596" name="Equation" r:id="rId6" imgW="850900" imgH="381000" progId="Equation.3">
                  <p:embed/>
                </p:oleObj>
              </mc:Choice>
              <mc:Fallback>
                <p:oleObj name="Equation" r:id="rId6" imgW="850900" imgH="381000" progId="Equation.3">
                  <p:embed/>
                  <p:pic>
                    <p:nvPicPr>
                      <p:cNvPr id="0"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1219200"/>
                        <a:ext cx="35306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8550" name="Object 4"/>
          <p:cNvGraphicFramePr>
            <a:graphicFrameLocks noChangeAspect="1"/>
          </p:cNvGraphicFramePr>
          <p:nvPr/>
        </p:nvGraphicFramePr>
        <p:xfrm>
          <a:off x="6080125" y="4800600"/>
          <a:ext cx="2424113" cy="1009650"/>
        </p:xfrm>
        <a:graphic>
          <a:graphicData uri="http://schemas.openxmlformats.org/presentationml/2006/ole">
            <mc:AlternateContent xmlns:mc="http://schemas.openxmlformats.org/markup-compatibility/2006">
              <mc:Choice xmlns:v="urn:schemas-microsoft-com:vml" Requires="v">
                <p:oleObj spid="_x0000_s108597" name="Equation" r:id="rId8" imgW="457200" imgH="190500" progId="Equation.3">
                  <p:embed/>
                </p:oleObj>
              </mc:Choice>
              <mc:Fallback>
                <p:oleObj name="Equation" r:id="rId8" imgW="457200" imgH="190500" progId="Equation.3">
                  <p:embed/>
                  <p:pic>
                    <p:nvPicPr>
                      <p:cNvPr id="0"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0125" y="4800600"/>
                        <a:ext cx="2424113"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8551" name="Text Box 7"/>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a:t>
            </a:r>
            <a:r>
              <a:rPr lang="en-US" sz="1600" b="1">
                <a:solidFill>
                  <a:srgbClr val="CC0000"/>
                </a:solidFill>
                <a:latin typeface="Times" charset="0"/>
              </a:rPr>
              <a:t>Grain_Size </a:t>
            </a:r>
            <a:r>
              <a:rPr lang="en-US" sz="1600" b="1">
                <a:latin typeface="Times" charset="0"/>
              </a:rPr>
              <a:t> Distributions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EF8583D-5A65-E443-BBC0-151DD3F9DE40}" type="slidenum">
              <a:rPr lang="en-US" sz="1400">
                <a:latin typeface="Times" charset="0"/>
              </a:rPr>
              <a:pPr/>
              <a:t>48</a:t>
            </a:fld>
            <a:endParaRPr lang="en-US" sz="1400">
              <a:latin typeface="Times" charset="0"/>
            </a:endParaRPr>
          </a:p>
        </p:txBody>
      </p:sp>
      <p:graphicFrame>
        <p:nvGraphicFramePr>
          <p:cNvPr id="110594" name="Object 2"/>
          <p:cNvGraphicFramePr>
            <a:graphicFrameLocks noChangeAspect="1"/>
          </p:cNvGraphicFramePr>
          <p:nvPr/>
        </p:nvGraphicFramePr>
        <p:xfrm>
          <a:off x="2133600" y="1598613"/>
          <a:ext cx="2111375" cy="1068387"/>
        </p:xfrm>
        <a:graphic>
          <a:graphicData uri="http://schemas.openxmlformats.org/presentationml/2006/ole">
            <mc:AlternateContent xmlns:mc="http://schemas.openxmlformats.org/markup-compatibility/2006">
              <mc:Choice xmlns:v="urn:schemas-microsoft-com:vml" Requires="v">
                <p:oleObj spid="_x0000_s110618" name="Equation" r:id="rId4" imgW="825500" imgH="419100" progId="Equation.3">
                  <p:embed/>
                </p:oleObj>
              </mc:Choice>
              <mc:Fallback>
                <p:oleObj name="Equation" r:id="rId4" imgW="825500" imgH="419100" progId="Equation.3">
                  <p:embed/>
                  <p:pic>
                    <p:nvPicPr>
                      <p:cNvPr id="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598613"/>
                        <a:ext cx="2111375" cy="1068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8004" name="Picture 4"/>
          <p:cNvPicPr>
            <a:picLocks noChangeAspect="1" noChangeArrowheads="1"/>
          </p:cNvPicPr>
          <p:nvPr/>
        </p:nvPicPr>
        <p:blipFill>
          <a:blip r:embed="rId6">
            <a:extLst>
              <a:ext uri="{28A0092B-C50C-407E-A947-70E740481C1C}">
                <a14:useLocalDpi xmlns:a14="http://schemas.microsoft.com/office/drawing/2010/main" val="0"/>
              </a:ext>
            </a:extLst>
          </a:blip>
          <a:srcRect r="50027"/>
          <a:stretch>
            <a:fillRect/>
          </a:stretch>
        </p:blipFill>
        <p:spPr bwMode="auto">
          <a:xfrm>
            <a:off x="457200" y="2971800"/>
            <a:ext cx="3505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Text Box 5"/>
          <p:cNvSpPr txBox="1">
            <a:spLocks noChangeArrowheads="1"/>
          </p:cNvSpPr>
          <p:nvPr/>
        </p:nvSpPr>
        <p:spPr bwMode="auto">
          <a:xfrm>
            <a:off x="381000" y="2514600"/>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spcBef>
                <a:spcPct val="50000"/>
              </a:spcBef>
            </a:pPr>
            <a:r>
              <a:rPr lang="en-US" sz="2000" dirty="0">
                <a:latin typeface="Calibri"/>
                <a:cs typeface="Calibri"/>
              </a:rPr>
              <a:t>Limiting Assumptions:</a:t>
            </a:r>
          </a:p>
        </p:txBody>
      </p:sp>
      <p:pic>
        <p:nvPicPr>
          <p:cNvPr id="110597" name="Picture 6"/>
          <p:cNvPicPr>
            <a:picLocks noChangeAspect="1" noChangeArrowheads="1"/>
          </p:cNvPicPr>
          <p:nvPr/>
        </p:nvPicPr>
        <p:blipFill>
          <a:blip r:embed="rId7">
            <a:lum bright="-6000" contrast="6000"/>
            <a:extLst>
              <a:ext uri="{28A0092B-C50C-407E-A947-70E740481C1C}">
                <a14:useLocalDpi xmlns:a14="http://schemas.microsoft.com/office/drawing/2010/main" val="0"/>
              </a:ext>
            </a:extLst>
          </a:blip>
          <a:srcRect l="2097" r="2097" b="11055"/>
          <a:stretch>
            <a:fillRect/>
          </a:stretch>
        </p:blipFill>
        <p:spPr bwMode="auto">
          <a:xfrm>
            <a:off x="4611688" y="1219200"/>
            <a:ext cx="4391025"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Text Box 7"/>
          <p:cNvSpPr txBox="1">
            <a:spLocks noChangeArrowheads="1"/>
          </p:cNvSpPr>
          <p:nvPr/>
        </p:nvSpPr>
        <p:spPr bwMode="auto">
          <a:xfrm>
            <a:off x="381000" y="1157288"/>
            <a:ext cx="4953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spcBef>
                <a:spcPct val="50000"/>
              </a:spcBef>
            </a:pPr>
            <a:r>
              <a:rPr lang="en-US" sz="2800" dirty="0">
                <a:latin typeface="Calibri"/>
                <a:cs typeface="Calibri"/>
              </a:rPr>
              <a:t>Limiting Grain Size:</a:t>
            </a:r>
          </a:p>
        </p:txBody>
      </p:sp>
      <p:sp>
        <p:nvSpPr>
          <p:cNvPr id="110599" name="Text Box 8"/>
          <p:cNvSpPr txBox="1">
            <a:spLocks noChangeArrowheads="1"/>
          </p:cNvSpPr>
          <p:nvPr/>
        </p:nvSpPr>
        <p:spPr bwMode="auto">
          <a:xfrm>
            <a:off x="4038600" y="5867400"/>
            <a:ext cx="5029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spcBef>
                <a:spcPct val="50000"/>
              </a:spcBef>
            </a:pPr>
            <a:r>
              <a:rPr lang="en-US" sz="1200">
                <a:solidFill>
                  <a:srgbClr val="660066"/>
                </a:solidFill>
                <a:latin typeface="Times" charset="0"/>
              </a:rPr>
              <a:t>Zener, C. (1948). communication to C.S. Smith. Trans. AIME. </a:t>
            </a:r>
            <a:r>
              <a:rPr lang="en-US" sz="1200" b="1">
                <a:solidFill>
                  <a:srgbClr val="660066"/>
                </a:solidFill>
                <a:latin typeface="Times" charset="0"/>
              </a:rPr>
              <a:t>175: </a:t>
            </a:r>
            <a:r>
              <a:rPr lang="en-US" sz="1200">
                <a:solidFill>
                  <a:srgbClr val="660066"/>
                </a:solidFill>
                <a:latin typeface="Times" charset="0"/>
              </a:rPr>
              <a:t>15.</a:t>
            </a:r>
          </a:p>
          <a:p>
            <a:pPr eaLnBrk="1" hangingPunct="1">
              <a:spcBef>
                <a:spcPct val="50000"/>
              </a:spcBef>
            </a:pPr>
            <a:r>
              <a:rPr lang="en-US" sz="1200">
                <a:solidFill>
                  <a:srgbClr val="660066"/>
                </a:solidFill>
                <a:latin typeface="Times" charset="0"/>
              </a:rPr>
              <a:t>Srolovitz, D. J., M. P. Anderson, et al. (1984), </a:t>
            </a:r>
            <a:r>
              <a:rPr lang="en-US" sz="1200" u="sng">
                <a:solidFill>
                  <a:srgbClr val="660066"/>
                </a:solidFill>
                <a:latin typeface="Times" charset="0"/>
              </a:rPr>
              <a:t>Acta metall.</a:t>
            </a:r>
            <a:r>
              <a:rPr lang="en-US" sz="1200">
                <a:solidFill>
                  <a:srgbClr val="660066"/>
                </a:solidFill>
                <a:latin typeface="Times" charset="0"/>
              </a:rPr>
              <a:t> </a:t>
            </a:r>
            <a:r>
              <a:rPr lang="en-US" sz="1200" b="1">
                <a:solidFill>
                  <a:srgbClr val="660066"/>
                </a:solidFill>
                <a:latin typeface="Times" charset="0"/>
              </a:rPr>
              <a:t>32</a:t>
            </a:r>
            <a:r>
              <a:rPr lang="en-US" sz="1200">
                <a:solidFill>
                  <a:srgbClr val="660066"/>
                </a:solidFill>
                <a:latin typeface="Times" charset="0"/>
              </a:rPr>
              <a:t>: 1429-1438.</a:t>
            </a:r>
            <a:endParaRPr lang="en-US" altLang="zh-CN" sz="1200">
              <a:solidFill>
                <a:srgbClr val="660066"/>
              </a:solidFill>
              <a:latin typeface="Times New Roman" charset="0"/>
              <a:ea typeface="宋体" charset="0"/>
              <a:cs typeface="宋体" charset="0"/>
            </a:endParaRPr>
          </a:p>
          <a:p>
            <a:pPr eaLnBrk="1" hangingPunct="1">
              <a:spcBef>
                <a:spcPct val="50000"/>
              </a:spcBef>
            </a:pPr>
            <a:r>
              <a:rPr lang="en-US" altLang="zh-CN" sz="1200">
                <a:solidFill>
                  <a:srgbClr val="660066"/>
                </a:solidFill>
                <a:latin typeface="Times New Roman" charset="0"/>
                <a:ea typeface="宋体" charset="0"/>
                <a:cs typeface="宋体" charset="0"/>
              </a:rPr>
              <a:t>E. Nes, N. Ryum and O. Hunderi, </a:t>
            </a:r>
            <a:r>
              <a:rPr lang="en-US" altLang="zh-CN" sz="1200" i="1">
                <a:solidFill>
                  <a:srgbClr val="660066"/>
                </a:solidFill>
                <a:latin typeface="Times New Roman" charset="0"/>
                <a:ea typeface="宋体" charset="0"/>
                <a:cs typeface="宋体" charset="0"/>
              </a:rPr>
              <a:t>Acta Metall.,</a:t>
            </a:r>
            <a:r>
              <a:rPr lang="en-US" altLang="zh-CN" sz="1200">
                <a:solidFill>
                  <a:srgbClr val="660066"/>
                </a:solidFill>
                <a:latin typeface="Times New Roman" charset="0"/>
                <a:ea typeface="宋体" charset="0"/>
                <a:cs typeface="宋体" charset="0"/>
              </a:rPr>
              <a:t> </a:t>
            </a:r>
            <a:r>
              <a:rPr lang="en-US" altLang="zh-CN" sz="1200" b="1">
                <a:solidFill>
                  <a:srgbClr val="660066"/>
                </a:solidFill>
                <a:latin typeface="Times New Roman" charset="0"/>
                <a:ea typeface="宋体" charset="0"/>
                <a:cs typeface="宋体" charset="0"/>
              </a:rPr>
              <a:t>33</a:t>
            </a:r>
            <a:r>
              <a:rPr lang="en-US" altLang="zh-CN" sz="1200">
                <a:solidFill>
                  <a:srgbClr val="660066"/>
                </a:solidFill>
                <a:latin typeface="Times New Roman" charset="0"/>
                <a:ea typeface="宋体" charset="0"/>
                <a:cs typeface="宋体" charset="0"/>
              </a:rPr>
              <a:t> (1985), 11 </a:t>
            </a:r>
            <a:endParaRPr lang="en-US" sz="1200">
              <a:solidFill>
                <a:srgbClr val="660066"/>
              </a:solidFill>
              <a:latin typeface="Times New Roman" charset="0"/>
              <a:ea typeface="宋体" charset="0"/>
              <a:cs typeface="宋体" charset="0"/>
            </a:endParaRPr>
          </a:p>
        </p:txBody>
      </p:sp>
      <p:sp>
        <p:nvSpPr>
          <p:cNvPr id="128009" name="Text Box 9"/>
          <p:cNvSpPr txBox="1">
            <a:spLocks noChangeArrowheads="1"/>
          </p:cNvSpPr>
          <p:nvPr/>
        </p:nvSpPr>
        <p:spPr bwMode="auto">
          <a:xfrm>
            <a:off x="457200" y="228600"/>
            <a:ext cx="8458200" cy="83026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cs typeface="ＭＳ Ｐゴシック" charset="0"/>
              </a:defRPr>
            </a:lvl2pPr>
            <a:lvl3pPr>
              <a:defRPr sz="2400">
                <a:solidFill>
                  <a:schemeClr val="tx1"/>
                </a:solidFill>
                <a:latin typeface="Arial" charset="0"/>
                <a:ea typeface="ＭＳ Ｐゴシック" charset="0"/>
                <a:cs typeface="ＭＳ Ｐゴシック" charset="0"/>
              </a:defRPr>
            </a:lvl3pPr>
            <a:lvl4pPr>
              <a:defRPr sz="2400">
                <a:solidFill>
                  <a:schemeClr val="tx1"/>
                </a:solidFill>
                <a:latin typeface="Arial" charset="0"/>
                <a:ea typeface="ＭＳ Ｐゴシック" charset="0"/>
                <a:cs typeface="ＭＳ Ｐゴシック" charset="0"/>
              </a:defRPr>
            </a:lvl4pPr>
            <a:lvl5pPr>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spcBef>
                <a:spcPct val="50000"/>
              </a:spcBef>
              <a:defRPr/>
            </a:pPr>
            <a:r>
              <a:rPr lang="en-US" sz="4800" i="1" dirty="0" smtClean="0">
                <a:solidFill>
                  <a:srgbClr val="0A0296"/>
                </a:solidFill>
                <a:effectLst>
                  <a:outerShdw blurRad="38100" dist="38100" dir="2700000" algn="tl">
                    <a:srgbClr val="DDDDDD"/>
                  </a:outerShdw>
                </a:effectLst>
                <a:latin typeface="Hoefler Text" charset="0"/>
                <a:cs typeface="Calibri"/>
              </a:rPr>
              <a:t>Smith-Zener Pinning of Boundaries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8005"/>
                                        </p:tgtEl>
                                        <p:attrNameLst>
                                          <p:attrName>style.visibility</p:attrName>
                                        </p:attrNameLst>
                                      </p:cBhvr>
                                      <p:to>
                                        <p:strVal val="visible"/>
                                      </p:to>
                                    </p:set>
                                    <p:anim calcmode="lin" valueType="num">
                                      <p:cBhvr additive="base">
                                        <p:cTn id="7" dur="500" fill="hold"/>
                                        <p:tgtEl>
                                          <p:spTgt spid="128005"/>
                                        </p:tgtEl>
                                        <p:attrNameLst>
                                          <p:attrName>ppt_x</p:attrName>
                                        </p:attrNameLst>
                                      </p:cBhvr>
                                      <p:tavLst>
                                        <p:tav tm="0">
                                          <p:val>
                                            <p:strVal val="#ppt_x"/>
                                          </p:val>
                                        </p:tav>
                                        <p:tav tm="100000">
                                          <p:val>
                                            <p:strVal val="#ppt_x"/>
                                          </p:val>
                                        </p:tav>
                                      </p:tavLst>
                                    </p:anim>
                                    <p:anim calcmode="lin" valueType="num">
                                      <p:cBhvr additive="base">
                                        <p:cTn id="8" dur="500" fill="hold"/>
                                        <p:tgtEl>
                                          <p:spTgt spid="12800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8004"/>
                                        </p:tgtEl>
                                        <p:attrNameLst>
                                          <p:attrName>style.visibility</p:attrName>
                                        </p:attrNameLst>
                                      </p:cBhvr>
                                      <p:to>
                                        <p:strVal val="visible"/>
                                      </p:to>
                                    </p:set>
                                    <p:anim calcmode="lin" valueType="num">
                                      <p:cBhvr additive="base">
                                        <p:cTn id="11" dur="500" fill="hold"/>
                                        <p:tgtEl>
                                          <p:spTgt spid="128004"/>
                                        </p:tgtEl>
                                        <p:attrNameLst>
                                          <p:attrName>ppt_x</p:attrName>
                                        </p:attrNameLst>
                                      </p:cBhvr>
                                      <p:tavLst>
                                        <p:tav tm="0">
                                          <p:val>
                                            <p:strVal val="#ppt_x"/>
                                          </p:val>
                                        </p:tav>
                                        <p:tav tm="100000">
                                          <p:val>
                                            <p:strVal val="#ppt_x"/>
                                          </p:val>
                                        </p:tav>
                                      </p:tavLst>
                                    </p:anim>
                                    <p:anim calcmode="lin" valueType="num">
                                      <p:cBhvr additive="base">
                                        <p:cTn id="12" dur="500" fill="hold"/>
                                        <p:tgtEl>
                                          <p:spTgt spid="1280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EB53683-644F-3746-AB8F-69E3FA9184AE}" type="slidenum">
              <a:rPr lang="en-US" sz="1400">
                <a:latin typeface="Times" charset="0"/>
              </a:rPr>
              <a:pPr/>
              <a:t>49</a:t>
            </a:fld>
            <a:endParaRPr lang="en-US" sz="1400">
              <a:latin typeface="Times" charset="0"/>
            </a:endParaRPr>
          </a:p>
        </p:txBody>
      </p:sp>
      <p:pic>
        <p:nvPicPr>
          <p:cNvPr id="112642" name="Picture 6" descr="Manohar_Plot_revised"/>
          <p:cNvPicPr>
            <a:picLocks noChangeAspect="1" noChangeArrowheads="1"/>
          </p:cNvPicPr>
          <p:nvPr/>
        </p:nvPicPr>
        <p:blipFill>
          <a:blip r:embed="rId2">
            <a:extLst>
              <a:ext uri="{28A0092B-C50C-407E-A947-70E740481C1C}">
                <a14:useLocalDpi xmlns:a14="http://schemas.microsoft.com/office/drawing/2010/main" val="0"/>
              </a:ext>
            </a:extLst>
          </a:blip>
          <a:srcRect l="9526" t="28908" r="13074" b="5019"/>
          <a:stretch>
            <a:fillRect/>
          </a:stretch>
        </p:blipFill>
        <p:spPr bwMode="auto">
          <a:xfrm>
            <a:off x="3638550" y="1206500"/>
            <a:ext cx="5486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4" name="Text Box 2"/>
          <p:cNvSpPr txBox="1">
            <a:spLocks noChangeArrowheads="1"/>
          </p:cNvSpPr>
          <p:nvPr/>
        </p:nvSpPr>
        <p:spPr bwMode="auto">
          <a:xfrm>
            <a:off x="1981200" y="228600"/>
            <a:ext cx="5410200" cy="83099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cs typeface="ＭＳ Ｐゴシック" charset="0"/>
              </a:defRPr>
            </a:lvl2pPr>
            <a:lvl3pPr>
              <a:defRPr sz="2400">
                <a:solidFill>
                  <a:schemeClr val="tx1"/>
                </a:solidFill>
                <a:latin typeface="Arial" charset="0"/>
                <a:ea typeface="ＭＳ Ｐゴシック" charset="0"/>
                <a:cs typeface="ＭＳ Ｐゴシック" charset="0"/>
              </a:defRPr>
            </a:lvl3pPr>
            <a:lvl4pPr>
              <a:defRPr sz="2400">
                <a:solidFill>
                  <a:schemeClr val="tx1"/>
                </a:solidFill>
                <a:latin typeface="Arial" charset="0"/>
                <a:ea typeface="ＭＳ Ｐゴシック" charset="0"/>
                <a:cs typeface="ＭＳ Ｐゴシック" charset="0"/>
              </a:defRPr>
            </a:lvl4pPr>
            <a:lvl5pPr>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spcBef>
                <a:spcPct val="50000"/>
              </a:spcBef>
              <a:defRPr/>
            </a:pPr>
            <a:r>
              <a:rPr lang="en-US" sz="4800" i="1" dirty="0" smtClean="0">
                <a:solidFill>
                  <a:srgbClr val="0A0296"/>
                </a:solidFill>
                <a:effectLst>
                  <a:outerShdw blurRad="38100" dist="38100" dir="2700000" algn="tl">
                    <a:srgbClr val="DDDDDD"/>
                  </a:outerShdw>
                </a:effectLst>
                <a:latin typeface="Hoefler Text" charset="0"/>
                <a:cs typeface="Calibri"/>
              </a:rPr>
              <a:t>Smith-</a:t>
            </a:r>
            <a:r>
              <a:rPr lang="en-US" sz="4800" i="1" dirty="0" err="1" smtClean="0">
                <a:solidFill>
                  <a:srgbClr val="0A0296"/>
                </a:solidFill>
                <a:effectLst>
                  <a:outerShdw blurRad="38100" dist="38100" dir="2700000" algn="tl">
                    <a:srgbClr val="DDDDDD"/>
                  </a:outerShdw>
                </a:effectLst>
                <a:latin typeface="Hoefler Text" charset="0"/>
                <a:cs typeface="Calibri"/>
              </a:rPr>
              <a:t>Zener</a:t>
            </a:r>
            <a:r>
              <a:rPr lang="en-US" sz="4800" i="1" dirty="0" smtClean="0">
                <a:solidFill>
                  <a:srgbClr val="0A0296"/>
                </a:solidFill>
                <a:effectLst>
                  <a:outerShdw blurRad="38100" dist="38100" dir="2700000" algn="tl">
                    <a:srgbClr val="DDDDDD"/>
                  </a:outerShdw>
                </a:effectLst>
                <a:latin typeface="Hoefler Text" charset="0"/>
                <a:cs typeface="Calibri"/>
              </a:rPr>
              <a:t> Pinning</a:t>
            </a:r>
          </a:p>
        </p:txBody>
      </p:sp>
      <p:sp>
        <p:nvSpPr>
          <p:cNvPr id="112644" name="Text Box 4"/>
          <p:cNvSpPr txBox="1">
            <a:spLocks noChangeArrowheads="1"/>
          </p:cNvSpPr>
          <p:nvPr/>
        </p:nvSpPr>
        <p:spPr bwMode="auto">
          <a:xfrm>
            <a:off x="669925" y="1295400"/>
            <a:ext cx="3063875" cy="3970318"/>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a:latin typeface="Calibri"/>
              </a:rPr>
              <a:t>The literature indicates that the theoretical limiting grain size (solid line) is significantly higher than both the experimental trend line (dot-dash line) and recent simulation results.  </a:t>
            </a:r>
            <a:r>
              <a:rPr lang="en-US" sz="1800" b="1" dirty="0">
                <a:latin typeface="Calibri"/>
              </a:rPr>
              <a:t>The volume fraction dependence, however, corresponds to an interaction of boundaries with particles based on </a:t>
            </a:r>
            <a:r>
              <a:rPr lang="en-US" sz="1800" b="1" dirty="0">
                <a:solidFill>
                  <a:srgbClr val="0A0296"/>
                </a:solidFill>
                <a:latin typeface="Calibri"/>
              </a:rPr>
              <a:t>mean free path</a:t>
            </a:r>
            <a:r>
              <a:rPr lang="en-US" sz="1800" dirty="0">
                <a:latin typeface="Calibri"/>
              </a:rPr>
              <a:t>, </a:t>
            </a:r>
            <a:r>
              <a:rPr lang="en-US" sz="1800" i="1" dirty="0">
                <a:latin typeface="Symbol" charset="0"/>
                <a:sym typeface="Symbol" charset="0"/>
              </a:rPr>
              <a:t></a:t>
            </a:r>
            <a:r>
              <a:rPr lang="en-US" sz="1800" dirty="0">
                <a:latin typeface="Calibri"/>
              </a:rPr>
              <a:t>, </a:t>
            </a:r>
            <a:r>
              <a:rPr lang="en-US" sz="1800" i="1" dirty="0">
                <a:latin typeface="Calibri"/>
              </a:rPr>
              <a:t>m=1,</a:t>
            </a:r>
            <a:r>
              <a:rPr lang="en-US" sz="1800" dirty="0">
                <a:latin typeface="Calibri"/>
              </a:rPr>
              <a:t> not nearest neighbor distances, ∆, m=0.33 (in 3D).</a:t>
            </a:r>
          </a:p>
        </p:txBody>
      </p:sp>
      <p:sp>
        <p:nvSpPr>
          <p:cNvPr id="112645" name="Rectangle 5"/>
          <p:cNvSpPr>
            <a:spLocks noChangeArrowheads="1"/>
          </p:cNvSpPr>
          <p:nvPr/>
        </p:nvSpPr>
        <p:spPr bwMode="auto">
          <a:xfrm>
            <a:off x="806450" y="5791200"/>
            <a:ext cx="5486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solidFill>
                  <a:srgbClr val="660066"/>
                </a:solidFill>
                <a:latin typeface="Times" charset="0"/>
              </a:rPr>
              <a:t>C.G. Roberts, Ph.D. thesis, Carnegie Mellon University, 2007.</a:t>
            </a:r>
          </a:p>
          <a:p>
            <a:r>
              <a:rPr lang="en-US" sz="1400" dirty="0">
                <a:solidFill>
                  <a:srgbClr val="660066"/>
                </a:solidFill>
                <a:latin typeface="Times" charset="0"/>
              </a:rPr>
              <a:t>B. Radhakrishnan, Supercomputing 2003.</a:t>
            </a:r>
          </a:p>
          <a:p>
            <a:r>
              <a:rPr lang="en-US" sz="1400" dirty="0">
                <a:solidFill>
                  <a:srgbClr val="660066"/>
                </a:solidFill>
                <a:latin typeface="Times" charset="0"/>
              </a:rPr>
              <a:t>Miodownik, M., E. Holm, et al. (2000), Scripta </a:t>
            </a:r>
            <a:r>
              <a:rPr lang="en-US" sz="1400" dirty="0" err="1">
                <a:solidFill>
                  <a:srgbClr val="660066"/>
                </a:solidFill>
                <a:latin typeface="Times" charset="0"/>
              </a:rPr>
              <a:t>Materialia</a:t>
            </a:r>
            <a:r>
              <a:rPr lang="en-US" sz="1400" dirty="0">
                <a:solidFill>
                  <a:srgbClr val="660066"/>
                </a:solidFill>
                <a:latin typeface="Times" charset="0"/>
              </a:rPr>
              <a:t> </a:t>
            </a:r>
            <a:r>
              <a:rPr lang="en-US" sz="1400" b="1" dirty="0">
                <a:solidFill>
                  <a:srgbClr val="660066"/>
                </a:solidFill>
                <a:latin typeface="Times" charset="0"/>
              </a:rPr>
              <a:t>42</a:t>
            </a:r>
            <a:r>
              <a:rPr lang="en-US" sz="1400" dirty="0">
                <a:solidFill>
                  <a:srgbClr val="660066"/>
                </a:solidFill>
                <a:latin typeface="Times" charset="0"/>
              </a:rPr>
              <a:t>: 1173-1177.</a:t>
            </a:r>
            <a:endParaRPr lang="en-US" sz="1400" dirty="0">
              <a:solidFill>
                <a:srgbClr val="660066"/>
              </a:solidFill>
              <a:latin typeface="Times New Roman" charset="0"/>
              <a:cs typeface="Calibri"/>
            </a:endParaRPr>
          </a:p>
          <a:p>
            <a:r>
              <a:rPr lang="en-US" sz="1400" dirty="0">
                <a:solidFill>
                  <a:srgbClr val="660066"/>
                </a:solidFill>
                <a:latin typeface="Times New Roman" charset="0"/>
                <a:cs typeface="Calibri"/>
              </a:rPr>
              <a:t>P.A. Manohar, </a:t>
            </a:r>
            <a:r>
              <a:rPr lang="en-US" sz="1400" dirty="0" err="1">
                <a:solidFill>
                  <a:srgbClr val="660066"/>
                </a:solidFill>
                <a:latin typeface="Times New Roman" charset="0"/>
                <a:cs typeface="Calibri"/>
              </a:rPr>
              <a:t>M.Ferry</a:t>
            </a:r>
            <a:r>
              <a:rPr lang="en-US" sz="1400" dirty="0">
                <a:solidFill>
                  <a:srgbClr val="660066"/>
                </a:solidFill>
                <a:latin typeface="Times New Roman" charset="0"/>
                <a:cs typeface="Calibri"/>
              </a:rPr>
              <a:t> and T. Chandra, </a:t>
            </a:r>
            <a:r>
              <a:rPr lang="en-US" sz="1400" i="1" dirty="0">
                <a:solidFill>
                  <a:srgbClr val="660066"/>
                </a:solidFill>
                <a:latin typeface="Times New Roman" charset="0"/>
                <a:cs typeface="Calibri"/>
              </a:rPr>
              <a:t>ISIJ Intl</a:t>
            </a:r>
            <a:r>
              <a:rPr lang="en-US" sz="1400" dirty="0">
                <a:solidFill>
                  <a:srgbClr val="660066"/>
                </a:solidFill>
                <a:latin typeface="Times New Roman" charset="0"/>
                <a:cs typeface="Calibri"/>
              </a:rPr>
              <a:t>., </a:t>
            </a:r>
            <a:r>
              <a:rPr lang="en-US" sz="1400" b="1" dirty="0">
                <a:solidFill>
                  <a:srgbClr val="660066"/>
                </a:solidFill>
                <a:latin typeface="Times New Roman" charset="0"/>
                <a:cs typeface="Calibri"/>
              </a:rPr>
              <a:t>38</a:t>
            </a:r>
            <a:r>
              <a:rPr lang="en-US" sz="1400" dirty="0">
                <a:solidFill>
                  <a:srgbClr val="660066"/>
                </a:solidFill>
                <a:latin typeface="Times New Roman" charset="0"/>
                <a:cs typeface="Calibri"/>
              </a:rPr>
              <a:t> (1998), 913.</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01A03E9-BD42-A541-B2C8-FF165A7C3638}" type="slidenum">
              <a:rPr lang="en-US" sz="1400">
                <a:latin typeface="Times" charset="0"/>
              </a:rPr>
              <a:pPr/>
              <a:t>5</a:t>
            </a:fld>
            <a:endParaRPr lang="en-US" sz="1400">
              <a:latin typeface="Times" charset="0"/>
            </a:endParaRPr>
          </a:p>
        </p:txBody>
      </p:sp>
      <p:sp>
        <p:nvSpPr>
          <p:cNvPr id="22530" name="Rectangle 2"/>
          <p:cNvSpPr>
            <a:spLocks noGrp="1" noChangeArrowheads="1"/>
          </p:cNvSpPr>
          <p:nvPr>
            <p:ph type="title"/>
          </p:nvPr>
        </p:nvSpPr>
        <p:spPr>
          <a:xfrm>
            <a:off x="685800" y="76200"/>
            <a:ext cx="7772400" cy="609600"/>
          </a:xfrm>
        </p:spPr>
        <p:txBody>
          <a:bodyPr/>
          <a:lstStyle/>
          <a:p>
            <a:r>
              <a:rPr lang="en-US" i="0">
                <a:latin typeface="Times New Roman" charset="0"/>
                <a:ea typeface="ＭＳ Ｐゴシック" charset="0"/>
                <a:cs typeface="ＭＳ Ｐゴシック" charset="0"/>
              </a:rPr>
              <a:t>Motivation</a:t>
            </a:r>
            <a:r>
              <a:rPr lang="en-US">
                <a:latin typeface="Times New Roman" charset="0"/>
                <a:ea typeface="ＭＳ Ｐゴシック" charset="0"/>
                <a:cs typeface="ＭＳ Ｐゴシック" charset="0"/>
              </a:rPr>
              <a:t>: grain size</a:t>
            </a:r>
          </a:p>
        </p:txBody>
      </p:sp>
      <p:sp>
        <p:nvSpPr>
          <p:cNvPr id="22531" name="Rectangle 3"/>
          <p:cNvSpPr>
            <a:spLocks noGrp="1" noChangeArrowheads="1"/>
          </p:cNvSpPr>
          <p:nvPr>
            <p:ph type="body" idx="1"/>
          </p:nvPr>
        </p:nvSpPr>
        <p:spPr>
          <a:xfrm>
            <a:off x="457200" y="4191000"/>
            <a:ext cx="8229600" cy="1600200"/>
          </a:xfrm>
        </p:spPr>
        <p:txBody>
          <a:bodyPr/>
          <a:lstStyle/>
          <a:p>
            <a:pPr>
              <a:lnSpc>
                <a:spcPct val="90000"/>
              </a:lnSpc>
            </a:pPr>
            <a:r>
              <a:rPr lang="en-US" sz="2400" dirty="0">
                <a:ea typeface="ＭＳ Ｐゴシック" charset="0"/>
                <a:cs typeface="ＭＳ Ｐゴシック" charset="0"/>
              </a:rPr>
              <a:t>Secondary recrystallization in Fe-3Si at 1100°C</a:t>
            </a:r>
          </a:p>
          <a:p>
            <a:pPr>
              <a:lnSpc>
                <a:spcPct val="90000"/>
              </a:lnSpc>
            </a:pPr>
            <a:r>
              <a:rPr lang="en-US" sz="2400" dirty="0">
                <a:ea typeface="ＭＳ Ｐゴシック" charset="0"/>
                <a:cs typeface="ＭＳ Ｐゴシック" charset="0"/>
              </a:rPr>
              <a:t>How can we obtain the average grain size (as, say, the caliper diameter in 3D) from measurements from the micrograph?</a:t>
            </a:r>
          </a:p>
          <a:p>
            <a:pPr>
              <a:lnSpc>
                <a:spcPct val="90000"/>
              </a:lnSpc>
            </a:pPr>
            <a:r>
              <a:rPr lang="en-US" sz="2400" dirty="0">
                <a:ea typeface="ＭＳ Ｐゴシック" charset="0"/>
                <a:cs typeface="ＭＳ Ｐゴシック" charset="0"/>
              </a:rPr>
              <a:t>Grain size becomes heterogeneous, anisotropic: how to measure?</a:t>
            </a:r>
          </a:p>
        </p:txBody>
      </p:sp>
      <p:pic>
        <p:nvPicPr>
          <p:cNvPr id="225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8382000"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AutoShape 6"/>
          <p:cNvSpPr>
            <a:spLocks noChangeArrowheads="1"/>
          </p:cNvSpPr>
          <p:nvPr/>
        </p:nvSpPr>
        <p:spPr bwMode="auto">
          <a:xfrm>
            <a:off x="5562600" y="2819400"/>
            <a:ext cx="914400" cy="381000"/>
          </a:xfrm>
          <a:prstGeom prst="rightArrow">
            <a:avLst>
              <a:gd name="adj1" fmla="val 50000"/>
              <a:gd name="adj2" fmla="val 60000"/>
            </a:avLst>
          </a:prstGeom>
          <a:solidFill>
            <a:srgbClr val="800000"/>
          </a:solidFill>
          <a:ln w="9525">
            <a:solidFill>
              <a:schemeClr val="tx1"/>
            </a:solidFill>
            <a:miter lim="800000"/>
            <a:headEnd/>
            <a:tailEnd/>
          </a:ln>
        </p:spPr>
        <p:txBody>
          <a:bodyPr wrap="none" anchor="ctr"/>
          <a:lstStyle/>
          <a:p>
            <a:endParaRPr lang="en-US" dirty="0">
              <a:latin typeface="Calibri"/>
            </a:endParaRPr>
          </a:p>
        </p:txBody>
      </p:sp>
      <p:sp>
        <p:nvSpPr>
          <p:cNvPr id="22534" name="Text Box 7"/>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solidFill>
                  <a:srgbClr val="CC0000"/>
                </a:solidFill>
                <a:latin typeface="Times" charset="0"/>
              </a:rPr>
              <a:t>Objectives</a:t>
            </a:r>
            <a:r>
              <a:rPr lang="en-US" sz="1600" b="1">
                <a:latin typeface="Times" charset="0"/>
              </a:rPr>
              <a:t>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0E0D187-9503-8D4C-8BD9-F0194551D312}" type="slidenum">
              <a:rPr lang="en-US" sz="1400">
                <a:latin typeface="Times" charset="0"/>
              </a:rPr>
              <a:pPr/>
              <a:t>50</a:t>
            </a:fld>
            <a:endParaRPr lang="en-US" sz="1400">
              <a:latin typeface="Times" charset="0"/>
            </a:endParaRPr>
          </a:p>
        </p:txBody>
      </p:sp>
      <p:sp>
        <p:nvSpPr>
          <p:cNvPr id="113666" name="Rectangle 1026"/>
          <p:cNvSpPr>
            <a:spLocks noGrp="1" noChangeArrowheads="1"/>
          </p:cNvSpPr>
          <p:nvPr>
            <p:ph type="title"/>
          </p:nvPr>
        </p:nvSpPr>
        <p:spPr/>
        <p:txBody>
          <a:bodyPr/>
          <a:lstStyle/>
          <a:p>
            <a:r>
              <a:rPr lang="en-US" sz="3600" dirty="0">
                <a:latin typeface="Times New Roman" charset="0"/>
                <a:ea typeface="ＭＳ Ｐゴシック" charset="0"/>
                <a:cs typeface="ＭＳ Ｐゴシック" charset="0"/>
              </a:rPr>
              <a:t>Particles on </a:t>
            </a:r>
            <a:r>
              <a:rPr lang="en-US" sz="3600" dirty="0" smtClean="0">
                <a:latin typeface="Times New Roman" charset="0"/>
                <a:ea typeface="ＭＳ Ｐゴシック" charset="0"/>
                <a:cs typeface="ＭＳ Ｐゴシック" charset="0"/>
              </a:rPr>
              <a:t>boundaries, in cross-section</a:t>
            </a:r>
            <a:endParaRPr lang="en-US" sz="3600" dirty="0">
              <a:latin typeface="Times New Roman" charset="0"/>
              <a:ea typeface="ＭＳ Ｐゴシック" charset="0"/>
              <a:cs typeface="ＭＳ Ｐゴシック" charset="0"/>
            </a:endParaRPr>
          </a:p>
        </p:txBody>
      </p:sp>
      <p:sp>
        <p:nvSpPr>
          <p:cNvPr id="113667" name="Text Box 1027"/>
          <p:cNvSpPr txBox="1">
            <a:spLocks noChangeArrowheads="1"/>
          </p:cNvSpPr>
          <p:nvPr/>
        </p:nvSpPr>
        <p:spPr bwMode="auto">
          <a:xfrm>
            <a:off x="457200" y="1066800"/>
            <a:ext cx="3063875" cy="5262980"/>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dirty="0">
                <a:latin typeface="Calibri"/>
              </a:rPr>
              <a:t>An interesting question is to compare the number of particles on boundaries, as a fraction of the total particles in view in a cross-section.  We can use the analysis provided by Underwood to arrive at an estimate.  If, for example, boundaries have pinned out during grain growth, one might expect the </a:t>
            </a:r>
            <a:r>
              <a:rPr lang="en-US" sz="1600" i="1" dirty="0">
                <a:latin typeface="Calibri"/>
              </a:rPr>
              <a:t>measured</a:t>
            </a:r>
            <a:r>
              <a:rPr lang="en-US" sz="1600" dirty="0">
                <a:latin typeface="Calibri"/>
              </a:rPr>
              <a:t> fraction on boundaries to be higher than this estimate based on random intersection.</a:t>
            </a:r>
          </a:p>
          <a:p>
            <a:endParaRPr lang="en-US" sz="1600" dirty="0">
              <a:latin typeface="Calibri"/>
            </a:endParaRPr>
          </a:p>
          <a:p>
            <a:r>
              <a:rPr lang="en-US" sz="1600" i="1" dirty="0">
                <a:latin typeface="Calibri"/>
              </a:rPr>
              <a:t>- </a:t>
            </a:r>
            <a:r>
              <a:rPr lang="en-US" sz="1600" dirty="0">
                <a:latin typeface="Times New Roman" charset="0"/>
              </a:rPr>
              <a:t>(</a:t>
            </a:r>
            <a:r>
              <a:rPr lang="en-US" sz="1600" i="1" dirty="0">
                <a:latin typeface="Times New Roman" charset="0"/>
              </a:rPr>
              <a:t>N</a:t>
            </a:r>
            <a:r>
              <a:rPr lang="en-US" sz="1600" baseline="-25000" dirty="0">
                <a:latin typeface="Times New Roman" charset="0"/>
              </a:rPr>
              <a:t>A</a:t>
            </a:r>
            <a:r>
              <a:rPr lang="en-US" sz="1600" dirty="0">
                <a:latin typeface="Times New Roman" charset="0"/>
              </a:rPr>
              <a:t>)</a:t>
            </a:r>
            <a:r>
              <a:rPr lang="en-US" sz="1600" baseline="-25000" dirty="0">
                <a:latin typeface="Times New Roman" charset="0"/>
              </a:rPr>
              <a:t>b</a:t>
            </a:r>
            <a:r>
              <a:rPr lang="en-US" sz="1600" dirty="0">
                <a:latin typeface="Calibri"/>
              </a:rPr>
              <a:t> is the number of particles per unit area in contact with boundaries</a:t>
            </a:r>
            <a:r>
              <a:rPr lang="en-US" sz="1600" dirty="0" smtClean="0">
                <a:latin typeface="Calibri"/>
              </a:rPr>
              <a:t>.</a:t>
            </a:r>
            <a:endParaRPr lang="en-US" sz="1600" dirty="0">
              <a:latin typeface="Calibri"/>
            </a:endParaRPr>
          </a:p>
          <a:p>
            <a:r>
              <a:rPr lang="en-US" sz="1600" i="1" dirty="0">
                <a:latin typeface="Calibri"/>
              </a:rPr>
              <a:t>- </a:t>
            </a:r>
            <a:r>
              <a:rPr lang="en-US" sz="1600" i="1" dirty="0">
                <a:latin typeface="Times New Roman" charset="0"/>
              </a:rPr>
              <a:t>L</a:t>
            </a:r>
            <a:r>
              <a:rPr lang="en-US" sz="1600" baseline="-25000" dirty="0">
                <a:latin typeface="Times New Roman" charset="0"/>
              </a:rPr>
              <a:t>A</a:t>
            </a:r>
            <a:r>
              <a:rPr lang="en-US" sz="1600" dirty="0">
                <a:latin typeface="Calibri"/>
              </a:rPr>
              <a:t> is the line length per unit area of (grain) boundary.</a:t>
            </a:r>
          </a:p>
          <a:p>
            <a:r>
              <a:rPr lang="en-US" sz="1600" dirty="0">
                <a:latin typeface="Calibri"/>
              </a:rPr>
              <a:t>- The other quantities have their usual meanings.</a:t>
            </a:r>
          </a:p>
        </p:txBody>
      </p:sp>
      <p:graphicFrame>
        <p:nvGraphicFramePr>
          <p:cNvPr id="113668" name="Object 2"/>
          <p:cNvGraphicFramePr>
            <a:graphicFrameLocks noChangeAspect="1"/>
          </p:cNvGraphicFramePr>
          <p:nvPr>
            <p:extLst>
              <p:ext uri="{D42A27DB-BD31-4B8C-83A1-F6EECF244321}">
                <p14:modId xmlns:p14="http://schemas.microsoft.com/office/powerpoint/2010/main" val="2463164172"/>
              </p:ext>
            </p:extLst>
          </p:nvPr>
        </p:nvGraphicFramePr>
        <p:xfrm>
          <a:off x="3581400" y="1219200"/>
          <a:ext cx="5419140" cy="5213350"/>
        </p:xfrm>
        <a:graphic>
          <a:graphicData uri="http://schemas.openxmlformats.org/presentationml/2006/ole">
            <mc:AlternateContent xmlns:mc="http://schemas.openxmlformats.org/markup-compatibility/2006">
              <mc:Choice xmlns:v="urn:schemas-microsoft-com:vml" Requires="v">
                <p:oleObj spid="_x0000_s113687" name="Equation" r:id="rId3" imgW="3390900" imgH="3263900" progId="Equation.3">
                  <p:embed/>
                </p:oleObj>
              </mc:Choice>
              <mc:Fallback>
                <p:oleObj name="Equation" r:id="rId3" imgW="3390900" imgH="3263900" progId="Equation.3">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219200"/>
                        <a:ext cx="5419140" cy="5213350"/>
                      </a:xfrm>
                      <a:prstGeom prst="rect">
                        <a:avLst/>
                      </a:prstGeom>
                      <a:solidFill>
                        <a:srgbClr val="FDFFC3"/>
                      </a:solidFill>
                      <a:ln w="9525">
                        <a:solidFill>
                          <a:srgbClr val="CC0000"/>
                        </a:solidFill>
                        <a:miter lim="800000"/>
                        <a:headEnd/>
                        <a:tailEnd/>
                      </a:ln>
                    </p:spPr>
                  </p:pic>
                </p:oleObj>
              </mc:Fallback>
            </mc:AlternateContent>
          </a:graphicData>
        </a:graphic>
      </p:graphicFrame>
      <p:sp>
        <p:nvSpPr>
          <p:cNvPr id="113669" name="Text Box 1029"/>
          <p:cNvSpPr txBox="1">
            <a:spLocks noChangeArrowheads="1"/>
          </p:cNvSpPr>
          <p:nvPr/>
        </p:nvSpPr>
        <p:spPr bwMode="auto">
          <a:xfrm>
            <a:off x="5867400" y="38100"/>
            <a:ext cx="28911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i="1" dirty="0">
                <a:latin typeface="Calibri"/>
              </a:rPr>
              <a:t>From discussion with C. Roberts, 16 Aug 06</a:t>
            </a:r>
          </a:p>
        </p:txBody>
      </p:sp>
      <p:sp>
        <p:nvSpPr>
          <p:cNvPr id="2" name="Rectangle 1"/>
          <p:cNvSpPr/>
          <p:nvPr/>
        </p:nvSpPr>
        <p:spPr>
          <a:xfrm>
            <a:off x="6096000" y="4648200"/>
            <a:ext cx="2667000" cy="1384995"/>
          </a:xfrm>
          <a:prstGeom prst="rect">
            <a:avLst/>
          </a:prstGeom>
        </p:spPr>
        <p:txBody>
          <a:bodyPr wrap="square">
            <a:spAutoFit/>
          </a:bodyPr>
          <a:lstStyle/>
          <a:p>
            <a:r>
              <a:rPr lang="en-US" sz="1400" dirty="0" smtClean="0">
                <a:solidFill>
                  <a:srgbClr val="660066"/>
                </a:solidFill>
                <a:latin typeface="Calibri"/>
              </a:rPr>
              <a:t>See: "</a:t>
            </a:r>
            <a:r>
              <a:rPr lang="en-US" sz="1400" dirty="0">
                <a:solidFill>
                  <a:srgbClr val="660066"/>
                </a:solidFill>
                <a:latin typeface="Calibri"/>
              </a:rPr>
              <a:t>Particle-Associated Misorientation Distribution in a Nickel-Base </a:t>
            </a:r>
            <a:r>
              <a:rPr lang="en-US" sz="1400" dirty="0" err="1">
                <a:solidFill>
                  <a:srgbClr val="660066"/>
                </a:solidFill>
                <a:latin typeface="Calibri"/>
              </a:rPr>
              <a:t>Superalloy</a:t>
            </a:r>
            <a:r>
              <a:rPr lang="en-US" sz="1400" dirty="0">
                <a:solidFill>
                  <a:srgbClr val="660066"/>
                </a:solidFill>
                <a:latin typeface="Calibri"/>
              </a:rPr>
              <a:t>". Roberts C.G., Semiatin S.L., Rollett A.D., </a:t>
            </a:r>
            <a:r>
              <a:rPr lang="en-US" sz="1400" i="1" dirty="0">
                <a:solidFill>
                  <a:srgbClr val="660066"/>
                </a:solidFill>
                <a:latin typeface="Calibri"/>
              </a:rPr>
              <a:t>Scripta </a:t>
            </a:r>
            <a:r>
              <a:rPr lang="en-US" sz="1400" i="1" dirty="0" err="1" smtClean="0">
                <a:solidFill>
                  <a:srgbClr val="660066"/>
                </a:solidFill>
                <a:latin typeface="Calibri"/>
              </a:rPr>
              <a:t>materialia</a:t>
            </a:r>
            <a:r>
              <a:rPr lang="en-US" sz="1400" dirty="0" smtClean="0">
                <a:solidFill>
                  <a:srgbClr val="660066"/>
                </a:solidFill>
                <a:latin typeface="Calibri"/>
              </a:rPr>
              <a:t> </a:t>
            </a:r>
            <a:r>
              <a:rPr lang="en-US" sz="1400" b="1" dirty="0" smtClean="0">
                <a:solidFill>
                  <a:srgbClr val="660066"/>
                </a:solidFill>
                <a:latin typeface="Calibri"/>
              </a:rPr>
              <a:t>56</a:t>
            </a:r>
            <a:r>
              <a:rPr lang="en-US" sz="1400" dirty="0" smtClean="0">
                <a:solidFill>
                  <a:srgbClr val="660066"/>
                </a:solidFill>
                <a:latin typeface="Calibri"/>
              </a:rPr>
              <a:t> </a:t>
            </a:r>
            <a:r>
              <a:rPr lang="en-US" sz="1400" dirty="0">
                <a:solidFill>
                  <a:srgbClr val="660066"/>
                </a:solidFill>
                <a:latin typeface="Calibri"/>
              </a:rPr>
              <a:t>899-902 (2007).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26EC69F-9DE5-E042-9943-A790B052EF6C}" type="slidenum">
              <a:rPr lang="en-US" sz="1400">
                <a:latin typeface="Times" charset="0"/>
              </a:rPr>
              <a:pPr/>
              <a:t>51</a:t>
            </a:fld>
            <a:endParaRPr lang="en-US" sz="1400">
              <a:latin typeface="Times" charset="0"/>
            </a:endParaRPr>
          </a:p>
        </p:txBody>
      </p:sp>
      <p:sp>
        <p:nvSpPr>
          <p:cNvPr id="114690" name="Rectangle 1026"/>
          <p:cNvSpPr>
            <a:spLocks noGrp="1" noChangeArrowheads="1"/>
          </p:cNvSpPr>
          <p:nvPr>
            <p:ph type="title"/>
          </p:nvPr>
        </p:nvSpPr>
        <p:spPr/>
        <p:txBody>
          <a:bodyPr/>
          <a:lstStyle/>
          <a:p>
            <a:r>
              <a:rPr lang="en-US">
                <a:latin typeface="Times New Roman" charset="0"/>
                <a:ea typeface="ＭＳ Ｐゴシック" charset="0"/>
                <a:cs typeface="ＭＳ Ｐゴシック" charset="0"/>
              </a:rPr>
              <a:t>Outline</a:t>
            </a:r>
          </a:p>
        </p:txBody>
      </p:sp>
      <p:sp>
        <p:nvSpPr>
          <p:cNvPr id="114691" name="Rectangle 1027"/>
          <p:cNvSpPr>
            <a:spLocks noGrp="1" noChangeArrowheads="1"/>
          </p:cNvSpPr>
          <p:nvPr>
            <p:ph type="body" idx="1"/>
          </p:nvPr>
        </p:nvSpPr>
        <p:spPr>
          <a:xfrm>
            <a:off x="685800" y="1371600"/>
            <a:ext cx="4267200" cy="4648200"/>
          </a:xfrm>
          <a:ln>
            <a:solidFill>
              <a:srgbClr val="CC0000"/>
            </a:solidFill>
            <a:miter lim="800000"/>
            <a:headEnd/>
            <a:tailEnd/>
          </a:ln>
        </p:spPr>
        <p:txBody>
          <a:bodyPr/>
          <a:lstStyle/>
          <a:p>
            <a:r>
              <a:rPr lang="en-US" sz="2400" dirty="0">
                <a:ea typeface="ＭＳ Ｐゴシック" charset="0"/>
                <a:cs typeface="ＭＳ Ｐゴシック" charset="0"/>
              </a:rPr>
              <a:t>Objectives</a:t>
            </a:r>
          </a:p>
          <a:p>
            <a:r>
              <a:rPr lang="en-US" sz="2400" dirty="0">
                <a:ea typeface="ＭＳ Ｐゴシック" charset="0"/>
                <a:cs typeface="ＭＳ Ｐゴシック" charset="0"/>
              </a:rPr>
              <a:t>Motivation</a:t>
            </a:r>
          </a:p>
          <a:p>
            <a:r>
              <a:rPr lang="en-US" sz="2400" dirty="0">
                <a:ea typeface="ＭＳ Ｐゴシック" charset="0"/>
                <a:cs typeface="ＭＳ Ｐゴシック" charset="0"/>
              </a:rPr>
              <a:t>Quantities, </a:t>
            </a:r>
          </a:p>
          <a:p>
            <a:pPr lvl="1"/>
            <a:r>
              <a:rPr lang="en-US" sz="2000" dirty="0">
                <a:ea typeface="ＭＳ Ｐゴシック" charset="0"/>
              </a:rPr>
              <a:t>definitions </a:t>
            </a:r>
          </a:p>
          <a:p>
            <a:pPr lvl="1"/>
            <a:r>
              <a:rPr lang="en-US" sz="2000" dirty="0">
                <a:ea typeface="ＭＳ Ｐゴシック" charset="0"/>
              </a:rPr>
              <a:t>measurable </a:t>
            </a:r>
          </a:p>
          <a:p>
            <a:pPr lvl="1"/>
            <a:r>
              <a:rPr lang="en-US" sz="2000" dirty="0">
                <a:ea typeface="ＭＳ Ｐゴシック" charset="0"/>
              </a:rPr>
              <a:t>Derivable</a:t>
            </a:r>
          </a:p>
          <a:p>
            <a:r>
              <a:rPr lang="en-US" sz="2400" dirty="0">
                <a:ea typeface="ＭＳ Ｐゴシック" charset="0"/>
                <a:cs typeface="ＭＳ Ｐゴシック" charset="0"/>
              </a:rPr>
              <a:t>Problems that use </a:t>
            </a:r>
            <a:br>
              <a:rPr lang="en-US" sz="2400" dirty="0">
                <a:ea typeface="ＭＳ Ｐゴシック" charset="0"/>
                <a:cs typeface="ＭＳ Ｐゴシック" charset="0"/>
              </a:rPr>
            </a:br>
            <a:r>
              <a:rPr lang="en-US" sz="2400" dirty="0">
                <a:ea typeface="ＭＳ Ｐゴシック" charset="0"/>
                <a:cs typeface="ＭＳ Ｐゴシック" charset="0"/>
              </a:rPr>
              <a:t>Stereology, Topology</a:t>
            </a:r>
          </a:p>
          <a:p>
            <a:r>
              <a:rPr lang="en-US" sz="2400" dirty="0">
                <a:ea typeface="ＭＳ Ｐゴシック" charset="0"/>
                <a:cs typeface="ＭＳ Ｐゴシック" charset="0"/>
              </a:rPr>
              <a:t>Volume fractions</a:t>
            </a:r>
          </a:p>
          <a:p>
            <a:r>
              <a:rPr lang="en-US" sz="2400" dirty="0">
                <a:ea typeface="ＭＳ Ｐゴシック" charset="0"/>
                <a:cs typeface="ＭＳ Ｐゴシック" charset="0"/>
              </a:rPr>
              <a:t>Surface area per unit volume</a:t>
            </a:r>
          </a:p>
        </p:txBody>
      </p:sp>
      <p:sp>
        <p:nvSpPr>
          <p:cNvPr id="114692" name="Rectangle 1028"/>
          <p:cNvSpPr>
            <a:spLocks noChangeArrowheads="1"/>
          </p:cNvSpPr>
          <p:nvPr/>
        </p:nvSpPr>
        <p:spPr bwMode="auto">
          <a:xfrm>
            <a:off x="5029200" y="1371600"/>
            <a:ext cx="3657600" cy="4648200"/>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lnSpc>
                <a:spcPct val="90000"/>
              </a:lnSpc>
              <a:spcBef>
                <a:spcPct val="20000"/>
              </a:spcBef>
              <a:buFontTx/>
              <a:buChar char="•"/>
            </a:pPr>
            <a:r>
              <a:rPr lang="en-US" dirty="0">
                <a:latin typeface="Calibri"/>
              </a:rPr>
              <a:t>Facet areas</a:t>
            </a:r>
          </a:p>
          <a:p>
            <a:pPr marL="342900" indent="-342900">
              <a:lnSpc>
                <a:spcPct val="90000"/>
              </a:lnSpc>
              <a:spcBef>
                <a:spcPct val="20000"/>
              </a:spcBef>
              <a:buFontTx/>
              <a:buChar char="•"/>
            </a:pPr>
            <a:r>
              <a:rPr lang="en-US" dirty="0">
                <a:latin typeface="Calibri"/>
              </a:rPr>
              <a:t>Oriented objects</a:t>
            </a:r>
          </a:p>
          <a:p>
            <a:pPr marL="342900" indent="-342900">
              <a:lnSpc>
                <a:spcPct val="90000"/>
              </a:lnSpc>
              <a:spcBef>
                <a:spcPct val="20000"/>
              </a:spcBef>
              <a:buFontTx/>
              <a:buChar char="•"/>
            </a:pPr>
            <a:r>
              <a:rPr lang="en-US" dirty="0">
                <a:latin typeface="Calibri"/>
              </a:rPr>
              <a:t>Particle spacings</a:t>
            </a:r>
          </a:p>
          <a:p>
            <a:pPr marL="742950" lvl="1" indent="-285750">
              <a:lnSpc>
                <a:spcPct val="90000"/>
              </a:lnSpc>
              <a:spcBef>
                <a:spcPct val="20000"/>
              </a:spcBef>
              <a:buFontTx/>
              <a:buChar char="–"/>
            </a:pPr>
            <a:r>
              <a:rPr lang="en-US" sz="2000" dirty="0">
                <a:latin typeface="Calibri"/>
              </a:rPr>
              <a:t>Mean Free Path</a:t>
            </a:r>
          </a:p>
          <a:p>
            <a:pPr marL="742950" lvl="1" indent="-285750">
              <a:lnSpc>
                <a:spcPct val="90000"/>
              </a:lnSpc>
              <a:spcBef>
                <a:spcPct val="20000"/>
              </a:spcBef>
              <a:buFontTx/>
              <a:buChar char="–"/>
            </a:pPr>
            <a:r>
              <a:rPr lang="en-US" sz="2000" dirty="0">
                <a:latin typeface="Calibri"/>
              </a:rPr>
              <a:t>Nearest Neighbor Distance</a:t>
            </a:r>
          </a:p>
          <a:p>
            <a:pPr marL="342900" indent="-342900">
              <a:lnSpc>
                <a:spcPct val="90000"/>
              </a:lnSpc>
              <a:spcBef>
                <a:spcPct val="20000"/>
              </a:spcBef>
              <a:buFontTx/>
              <a:buChar char="•"/>
            </a:pPr>
            <a:r>
              <a:rPr lang="en-US" dirty="0">
                <a:latin typeface="Calibri"/>
              </a:rPr>
              <a:t>Zener Pinning</a:t>
            </a:r>
          </a:p>
          <a:p>
            <a:pPr marL="342900" indent="-342900">
              <a:lnSpc>
                <a:spcPct val="90000"/>
              </a:lnSpc>
              <a:spcBef>
                <a:spcPct val="20000"/>
              </a:spcBef>
              <a:buFontTx/>
              <a:buChar char="•"/>
            </a:pPr>
            <a:r>
              <a:rPr lang="en-US" dirty="0">
                <a:solidFill>
                  <a:srgbClr val="CC0000"/>
                </a:solidFill>
                <a:latin typeface="Calibri"/>
              </a:rPr>
              <a:t>Grain Size</a:t>
            </a:r>
          </a:p>
          <a:p>
            <a:pPr marL="342900" indent="-342900">
              <a:lnSpc>
                <a:spcPct val="90000"/>
              </a:lnSpc>
              <a:spcBef>
                <a:spcPct val="20000"/>
              </a:spcBef>
              <a:buFontTx/>
              <a:buChar char="•"/>
            </a:pPr>
            <a:r>
              <a:rPr lang="en-US" dirty="0">
                <a:latin typeface="Calibri"/>
              </a:rPr>
              <a:t>Sections through objects</a:t>
            </a:r>
          </a:p>
          <a:p>
            <a:pPr marL="742950" lvl="1" indent="-285750">
              <a:lnSpc>
                <a:spcPct val="90000"/>
              </a:lnSpc>
              <a:spcBef>
                <a:spcPct val="20000"/>
              </a:spcBef>
              <a:buFontTx/>
              <a:buChar char="–"/>
            </a:pPr>
            <a:r>
              <a:rPr lang="en-US" sz="2000" dirty="0">
                <a:latin typeface="Calibri"/>
              </a:rPr>
              <a:t>Size Distributions</a:t>
            </a:r>
          </a:p>
          <a:p>
            <a:pPr marL="342900" indent="-342900">
              <a:lnSpc>
                <a:spcPct val="90000"/>
              </a:lnSpc>
              <a:spcBef>
                <a:spcPct val="20000"/>
              </a:spcBef>
              <a:buFontTx/>
              <a:buChar char="•"/>
            </a:pPr>
            <a:endParaRPr lang="en-US" dirty="0">
              <a:latin typeface="Calibri"/>
            </a:endParaRPr>
          </a:p>
          <a:p>
            <a:pPr marL="342900" indent="-342900">
              <a:lnSpc>
                <a:spcPct val="90000"/>
              </a:lnSpc>
              <a:spcBef>
                <a:spcPct val="20000"/>
              </a:spcBef>
              <a:buFontTx/>
              <a:buChar char="•"/>
            </a:pPr>
            <a:endParaRPr lang="en-US" dirty="0">
              <a:latin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60B7732-FA54-284F-ADFE-B8768B79C284}" type="slidenum">
              <a:rPr lang="en-US" sz="1400">
                <a:latin typeface="Times" charset="0"/>
              </a:rPr>
              <a:pPr/>
              <a:t>52</a:t>
            </a:fld>
            <a:endParaRPr lang="en-US" sz="1400">
              <a:latin typeface="Times" charset="0"/>
            </a:endParaRPr>
          </a:p>
        </p:txBody>
      </p:sp>
      <p:sp>
        <p:nvSpPr>
          <p:cNvPr id="116738"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Grain Size Measurement</a:t>
            </a:r>
          </a:p>
        </p:txBody>
      </p:sp>
      <p:sp>
        <p:nvSpPr>
          <p:cNvPr id="116739" name="Rectangle 3"/>
          <p:cNvSpPr>
            <a:spLocks noGrp="1" noChangeArrowheads="1"/>
          </p:cNvSpPr>
          <p:nvPr>
            <p:ph type="body" idx="1"/>
          </p:nvPr>
        </p:nvSpPr>
        <p:spPr>
          <a:xfrm>
            <a:off x="457200" y="1143000"/>
            <a:ext cx="8001000" cy="5181600"/>
          </a:xfrm>
        </p:spPr>
        <p:txBody>
          <a:bodyPr/>
          <a:lstStyle/>
          <a:p>
            <a:r>
              <a:rPr lang="en-US" sz="1800" dirty="0">
                <a:ea typeface="ＭＳ Ｐゴシック" charset="0"/>
                <a:cs typeface="ＭＳ Ｐゴシック" charset="0"/>
              </a:rPr>
              <a:t>Measurement of grain size is a classic problem in stereology.  There are two different approaches (for 2D images), which rarely yield the same answer.</a:t>
            </a:r>
          </a:p>
          <a:p>
            <a:r>
              <a:rPr lang="en-US" sz="1800" i="1" dirty="0">
                <a:ea typeface="ＭＳ Ｐゴシック" charset="0"/>
                <a:cs typeface="ＭＳ Ｐゴシック" charset="0"/>
              </a:rPr>
              <a:t>Method A</a:t>
            </a:r>
            <a:r>
              <a:rPr lang="en-US" sz="1800" dirty="0">
                <a:ea typeface="ＭＳ Ｐゴシック" charset="0"/>
                <a:cs typeface="ＭＳ Ｐゴシック" charset="0"/>
              </a:rPr>
              <a:t>: measure </a:t>
            </a:r>
            <a:r>
              <a:rPr lang="en-US" sz="1800" dirty="0">
                <a:solidFill>
                  <a:srgbClr val="CC0000"/>
                </a:solidFill>
                <a:ea typeface="ＭＳ Ｐゴシック" charset="0"/>
                <a:cs typeface="ＭＳ Ｐゴシック" charset="0"/>
              </a:rPr>
              <a:t>areas of grains</a:t>
            </a:r>
            <a:r>
              <a:rPr lang="en-US" sz="1800" dirty="0">
                <a:ea typeface="ＭＳ Ｐゴシック" charset="0"/>
                <a:cs typeface="ＭＳ Ｐゴシック" charset="0"/>
              </a:rPr>
              <a:t>; calculate grain size based on an assumed shape (that determines the </a:t>
            </a:r>
            <a:r>
              <a:rPr lang="en-US" sz="1800" dirty="0" err="1">
                <a:ea typeface="ＭＳ Ｐゴシック" charset="0"/>
                <a:cs typeface="ＭＳ Ｐゴシック" charset="0"/>
              </a:rPr>
              <a:t>size:projected_area</a:t>
            </a:r>
            <a:r>
              <a:rPr lang="en-US" sz="1800" dirty="0">
                <a:ea typeface="ＭＳ Ｐゴシック" charset="0"/>
                <a:cs typeface="ＭＳ Ｐゴシック" charset="0"/>
              </a:rPr>
              <a:t> ratio.)</a:t>
            </a:r>
          </a:p>
          <a:p>
            <a:r>
              <a:rPr lang="en-US" sz="1800" i="1" dirty="0">
                <a:ea typeface="ＭＳ Ｐゴシック" charset="0"/>
                <a:cs typeface="ＭＳ Ｐゴシック" charset="0"/>
              </a:rPr>
              <a:t>Method B</a:t>
            </a:r>
            <a:r>
              <a:rPr lang="en-US" sz="1800" dirty="0">
                <a:ea typeface="ＭＳ Ｐゴシック" charset="0"/>
                <a:cs typeface="ＭＳ Ｐゴシック" charset="0"/>
              </a:rPr>
              <a:t>: measure </a:t>
            </a:r>
            <a:r>
              <a:rPr lang="en-US" sz="1800" dirty="0">
                <a:solidFill>
                  <a:srgbClr val="CC0000"/>
                </a:solidFill>
                <a:ea typeface="ＭＳ Ｐゴシック" charset="0"/>
                <a:cs typeface="ＭＳ Ｐゴシック" charset="0"/>
              </a:rPr>
              <a:t>linear intercepts of grains</a:t>
            </a:r>
            <a:r>
              <a:rPr lang="en-US" sz="1800" dirty="0">
                <a:ea typeface="ＭＳ Ｐゴシック" charset="0"/>
                <a:cs typeface="ＭＳ Ｐゴシック" charset="0"/>
              </a:rPr>
              <a:t>; calculate grain size based on an assumed shape (that, in this case, determines the ratio of size to projected length).</a:t>
            </a:r>
          </a:p>
          <a:p>
            <a:r>
              <a:rPr lang="en-US" sz="1800" dirty="0">
                <a:ea typeface="ＭＳ Ｐゴシック" charset="0"/>
                <a:cs typeface="ＭＳ Ｐゴシック" charset="0"/>
              </a:rPr>
              <a:t>Underwood recommends the latter approach because the mean intercept length, </a:t>
            </a:r>
            <a:r>
              <a:rPr lang="en-US" sz="1800" i="1" dirty="0">
                <a:latin typeface="Times New Roman" charset="0"/>
                <a:ea typeface="ＭＳ Ｐゴシック" charset="0"/>
                <a:cs typeface="ＭＳ Ｐゴシック" charset="0"/>
              </a:rPr>
              <a:t>&lt;L</a:t>
            </a:r>
            <a:r>
              <a:rPr lang="en-US" sz="1800" baseline="-25000" dirty="0">
                <a:latin typeface="Times New Roman" charset="0"/>
                <a:ea typeface="ＭＳ Ｐゴシック" charset="0"/>
                <a:cs typeface="ＭＳ Ｐゴシック" charset="0"/>
              </a:rPr>
              <a:t>3</a:t>
            </a:r>
            <a:r>
              <a:rPr lang="en-US" sz="1800" i="1" dirty="0">
                <a:latin typeface="Times New Roman" charset="0"/>
                <a:ea typeface="ＭＳ Ｐゴシック" charset="0"/>
                <a:cs typeface="ＭＳ Ｐゴシック" charset="0"/>
              </a:rPr>
              <a:t>&gt;</a:t>
            </a:r>
            <a:r>
              <a:rPr lang="en-US" sz="1800" dirty="0">
                <a:ea typeface="ＭＳ Ｐゴシック" charset="0"/>
                <a:cs typeface="ＭＳ Ｐゴシック" charset="0"/>
              </a:rPr>
              <a:t> is closely related to the surface area per volume, </a:t>
            </a:r>
            <a:r>
              <a:rPr lang="en-US" sz="1800" i="1" dirty="0">
                <a:latin typeface="Times New Roman" charset="0"/>
                <a:ea typeface="ＭＳ Ｐゴシック" charset="0"/>
                <a:cs typeface="ＭＳ Ｐゴシック" charset="0"/>
              </a:rPr>
              <a:t>&lt;L</a:t>
            </a:r>
            <a:r>
              <a:rPr lang="en-US" sz="1800" baseline="-25000" dirty="0">
                <a:latin typeface="Times New Roman" charset="0"/>
                <a:ea typeface="ＭＳ Ｐゴシック" charset="0"/>
                <a:cs typeface="ＭＳ Ｐゴシック" charset="0"/>
              </a:rPr>
              <a:t>3</a:t>
            </a:r>
            <a:r>
              <a:rPr lang="en-US" sz="1800" i="1" dirty="0">
                <a:latin typeface="Times New Roman" charset="0"/>
                <a:ea typeface="ＭＳ Ｐゴシック" charset="0"/>
                <a:cs typeface="ＭＳ Ｐゴシック" charset="0"/>
              </a:rPr>
              <a:t>&gt;=2/S</a:t>
            </a:r>
            <a:r>
              <a:rPr lang="en-US" sz="1800" baseline="-25000" dirty="0">
                <a:latin typeface="Times New Roman" charset="0"/>
                <a:ea typeface="ＭＳ Ｐゴシック" charset="0"/>
                <a:cs typeface="ＭＳ Ｐゴシック" charset="0"/>
              </a:rPr>
              <a:t>V</a:t>
            </a:r>
            <a:r>
              <a:rPr lang="en-US" sz="1800" i="1" dirty="0">
                <a:ea typeface="ＭＳ Ｐゴシック" charset="0"/>
                <a:cs typeface="ＭＳ Ｐゴシック" charset="0"/>
              </a:rPr>
              <a:t>.</a:t>
            </a:r>
          </a:p>
          <a:p>
            <a:r>
              <a:rPr lang="en-US" sz="1800" dirty="0">
                <a:ea typeface="ＭＳ Ｐゴシック" charset="0"/>
                <a:cs typeface="ＭＳ Ｐゴシック" charset="0"/>
              </a:rPr>
              <a:t>Grain size number based on the E112 ASTM standard.</a:t>
            </a:r>
          </a:p>
          <a:p>
            <a:r>
              <a:rPr lang="en-US" sz="1800" dirty="0">
                <a:ea typeface="ＭＳ Ｐゴシック" charset="0"/>
                <a:cs typeface="ＭＳ Ｐゴシック" charset="0"/>
              </a:rPr>
              <a:t>The problem of plane sections (stereology).</a:t>
            </a:r>
          </a:p>
          <a:p>
            <a:r>
              <a:rPr lang="en-US" sz="1800" dirty="0">
                <a:ea typeface="ＭＳ Ｐゴシック" charset="0"/>
                <a:cs typeface="ＭＳ Ｐゴシック" charset="0"/>
              </a:rPr>
              <a:t>The problem of grain shape.</a:t>
            </a:r>
          </a:p>
          <a:p>
            <a:r>
              <a:rPr lang="en-US" sz="1800" dirty="0">
                <a:ea typeface="ＭＳ Ｐゴシック" charset="0"/>
                <a:cs typeface="ＭＳ Ｐゴシック" charset="0"/>
              </a:rPr>
              <a:t>See:  </a:t>
            </a:r>
            <a:r>
              <a:rPr lang="en-US" sz="1800" dirty="0">
                <a:ea typeface="ＭＳ Ｐゴシック" charset="0"/>
                <a:cs typeface="ＭＳ Ｐゴシック" charset="0"/>
                <a:hlinkClick r:id="rId3"/>
              </a:rPr>
              <a:t>http://www.metallography.com/grain.htm</a:t>
            </a:r>
            <a:endParaRPr lang="en-US" sz="1800" dirty="0">
              <a:ea typeface="ＭＳ Ｐゴシック" charset="0"/>
              <a:cs typeface="ＭＳ Ｐゴシック" charset="0"/>
            </a:endParaRPr>
          </a:p>
          <a:p>
            <a:r>
              <a:rPr lang="en-US" sz="1800" dirty="0">
                <a:ea typeface="ＭＳ Ｐゴシック" charset="0"/>
                <a:cs typeface="ＭＳ Ｐゴシック" charset="0"/>
              </a:rPr>
              <a:t>Useful references: </a:t>
            </a:r>
            <a:r>
              <a:rPr lang="en-US" sz="1800" dirty="0">
                <a:solidFill>
                  <a:srgbClr val="660066"/>
                </a:solidFill>
                <a:ea typeface="ＭＳ Ｐゴシック" charset="0"/>
                <a:cs typeface="ＭＳ Ｐゴシック" charset="0"/>
              </a:rPr>
              <a:t>Quantitative Stereology, E.E. Underwood, Addison-Wesley, 1970; Practical Stereology by John C. Russ.</a:t>
            </a:r>
          </a:p>
        </p:txBody>
      </p:sp>
      <p:sp>
        <p:nvSpPr>
          <p:cNvPr id="116740"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a:t>
            </a:r>
            <a:r>
              <a:rPr lang="en-US" sz="1600" b="1">
                <a:solidFill>
                  <a:srgbClr val="CC0000"/>
                </a:solidFill>
                <a:latin typeface="Times" charset="0"/>
              </a:rPr>
              <a:t>Grain_Size</a:t>
            </a:r>
            <a:r>
              <a:rPr lang="en-US" sz="1600" b="1">
                <a:latin typeface="Times" charset="0"/>
              </a:rPr>
              <a:t>  Distributions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70E3496-6040-D544-AC1C-BBAF86A7300E}" type="slidenum">
              <a:rPr lang="en-US" sz="1400">
                <a:latin typeface="Times" charset="0"/>
              </a:rPr>
              <a:pPr/>
              <a:t>53</a:t>
            </a:fld>
            <a:endParaRPr lang="en-US" sz="1400">
              <a:latin typeface="Times" charset="0"/>
            </a:endParaRPr>
          </a:p>
        </p:txBody>
      </p:sp>
      <p:sp>
        <p:nvSpPr>
          <p:cNvPr id="118786" name="Rectangle 1026"/>
          <p:cNvSpPr>
            <a:spLocks noGrp="1" noChangeArrowheads="1"/>
          </p:cNvSpPr>
          <p:nvPr>
            <p:ph type="title"/>
          </p:nvPr>
        </p:nvSpPr>
        <p:spPr/>
        <p:txBody>
          <a:bodyPr/>
          <a:lstStyle/>
          <a:p>
            <a:r>
              <a:rPr lang="en-US">
                <a:latin typeface="Times New Roman" charset="0"/>
                <a:ea typeface="ＭＳ Ｐゴシック" charset="0"/>
                <a:cs typeface="ＭＳ Ｐゴシック" charset="0"/>
              </a:rPr>
              <a:t>Method A: typical section</a:t>
            </a:r>
          </a:p>
        </p:txBody>
      </p:sp>
      <p:sp>
        <p:nvSpPr>
          <p:cNvPr id="118787" name="Rectangle 1027"/>
          <p:cNvSpPr>
            <a:spLocks noGrp="1" noChangeArrowheads="1"/>
          </p:cNvSpPr>
          <p:nvPr>
            <p:ph type="body" idx="1"/>
          </p:nvPr>
        </p:nvSpPr>
        <p:spPr>
          <a:xfrm>
            <a:off x="685800" y="4495800"/>
            <a:ext cx="7772400" cy="1143000"/>
          </a:xfrm>
        </p:spPr>
        <p:txBody>
          <a:bodyPr/>
          <a:lstStyle/>
          <a:p>
            <a:r>
              <a:rPr lang="en-US" dirty="0">
                <a:ea typeface="ＭＳ Ｐゴシック" charset="0"/>
                <a:cs typeface="ＭＳ Ｐゴシック" charset="0"/>
              </a:rPr>
              <a:t>Correction terms (</a:t>
            </a:r>
            <a:r>
              <a:rPr lang="en-US" i="1" dirty="0" err="1">
                <a:latin typeface="Times New Roman" charset="0"/>
                <a:ea typeface="ＭＳ Ｐゴシック" charset="0"/>
                <a:cs typeface="ＭＳ Ｐゴシック" charset="0"/>
              </a:rPr>
              <a:t>E</a:t>
            </a:r>
            <a:r>
              <a:rPr lang="en-US" baseline="-25000" dirty="0" err="1">
                <a:latin typeface="Times New Roman" charset="0"/>
                <a:ea typeface="ＭＳ Ｐゴシック" charset="0"/>
                <a:cs typeface="ＭＳ Ｐゴシック" charset="0"/>
              </a:rPr>
              <a:t>b</a:t>
            </a:r>
            <a:r>
              <a:rPr lang="en-US" i="1" dirty="0" smtClean="0">
                <a:latin typeface="Times New Roman" charset="0"/>
                <a:ea typeface="ＭＳ Ｐゴシック" charset="0"/>
                <a:cs typeface="ＭＳ Ｐゴシック" charset="0"/>
              </a:rPr>
              <a:t>, C</a:t>
            </a:r>
            <a:r>
              <a:rPr lang="en-US" baseline="-25000" dirty="0" smtClean="0">
                <a:latin typeface="Times New Roman" charset="0"/>
                <a:ea typeface="ＭＳ Ｐゴシック" charset="0"/>
                <a:cs typeface="ＭＳ Ｐゴシック" charset="0"/>
              </a:rPr>
              <a:t>1</a:t>
            </a:r>
            <a:r>
              <a:rPr lang="ja-JP" altLang="en-US" i="1" dirty="0" smtClean="0">
                <a:latin typeface="Times New Roman" charset="0"/>
                <a:ea typeface="ＭＳ Ｐゴシック" charset="0"/>
                <a:cs typeface="ＭＳ Ｐゴシック" charset="0"/>
              </a:rPr>
              <a:t>’</a:t>
            </a:r>
            <a:r>
              <a:rPr lang="en-US" altLang="ja-JP" i="1" dirty="0" smtClean="0">
                <a:latin typeface="Times New Roman" charset="0"/>
                <a:ea typeface="ＭＳ Ｐゴシック" charset="0"/>
                <a:cs typeface="ＭＳ Ｐゴシック" charset="0"/>
              </a:rPr>
              <a:t>,</a:t>
            </a:r>
            <a:r>
              <a:rPr lang="en-US" altLang="ja-JP" i="1" dirty="0">
                <a:latin typeface="Times New Roman" charset="0"/>
                <a:ea typeface="ＭＳ Ｐゴシック" charset="0"/>
                <a:cs typeface="ＭＳ Ｐゴシック" charset="0"/>
              </a:rPr>
              <a:t>C</a:t>
            </a:r>
            <a:r>
              <a:rPr lang="en-US" altLang="ja-JP" baseline="-25000" dirty="0">
                <a:latin typeface="Times New Roman" charset="0"/>
                <a:ea typeface="ＭＳ Ｐゴシック" charset="0"/>
                <a:cs typeface="ＭＳ Ｐゴシック" charset="0"/>
              </a:rPr>
              <a:t>2</a:t>
            </a:r>
            <a:r>
              <a:rPr lang="ja-JP" altLang="en-US" i="1"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altLang="ja-JP" dirty="0">
                <a:ea typeface="ＭＳ Ｐゴシック" charset="0"/>
                <a:cs typeface="ＭＳ Ｐゴシック" charset="0"/>
              </a:rPr>
              <a:t> allow finite sections to be </a:t>
            </a:r>
            <a:r>
              <a:rPr lang="en-US" altLang="ja-JP" dirty="0" smtClean="0">
                <a:ea typeface="ＭＳ Ｐゴシック" charset="0"/>
                <a:cs typeface="ＭＳ Ｐゴシック" charset="0"/>
              </a:rPr>
              <a:t>interpreted</a:t>
            </a:r>
            <a:r>
              <a:rPr lang="en-US" altLang="ja-JP" dirty="0">
                <a:ea typeface="ＭＳ Ｐゴシック" charset="0"/>
                <a:cs typeface="ＭＳ Ｐゴシック" charset="0"/>
              </a:rPr>
              <a:t>.</a:t>
            </a:r>
            <a:endParaRPr lang="en-US" dirty="0">
              <a:ea typeface="ＭＳ Ｐゴシック" charset="0"/>
              <a:cs typeface="ＭＳ Ｐゴシック" charset="0"/>
            </a:endParaRPr>
          </a:p>
        </p:txBody>
      </p:sp>
      <p:pic>
        <p:nvPicPr>
          <p:cNvPr id="118788"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3000"/>
            <a:ext cx="6324600"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1029"/>
          <p:cNvSpPr txBox="1">
            <a:spLocks noChangeArrowheads="1"/>
          </p:cNvSpPr>
          <p:nvPr/>
        </p:nvSpPr>
        <p:spPr bwMode="auto">
          <a:xfrm>
            <a:off x="669925" y="5546725"/>
            <a:ext cx="69057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dirty="0">
                <a:latin typeface="Times" charset="0"/>
              </a:rPr>
              <a:t>C</a:t>
            </a:r>
            <a:r>
              <a:rPr lang="en-US" baseline="-25000" dirty="0">
                <a:latin typeface="Times" charset="0"/>
              </a:rPr>
              <a:t>1</a:t>
            </a:r>
            <a:r>
              <a:rPr lang="ja-JP" altLang="en-US" i="1" dirty="0">
                <a:latin typeface="Times" charset="0"/>
              </a:rPr>
              <a:t>’</a:t>
            </a:r>
            <a:r>
              <a:rPr lang="en-US" altLang="ja-JP" dirty="0">
                <a:latin typeface="Times" charset="0"/>
              </a:rPr>
              <a:t>:=number of incomplete corners against 1 polygon; </a:t>
            </a:r>
            <a:br>
              <a:rPr lang="en-US" altLang="ja-JP" dirty="0">
                <a:latin typeface="Times" charset="0"/>
              </a:rPr>
            </a:br>
            <a:r>
              <a:rPr lang="en-US" altLang="ja-JP" i="1" dirty="0">
                <a:latin typeface="Times" charset="0"/>
              </a:rPr>
              <a:t>C</a:t>
            </a:r>
            <a:r>
              <a:rPr lang="en-US" altLang="ja-JP" baseline="-25000" dirty="0">
                <a:latin typeface="Times" charset="0"/>
              </a:rPr>
              <a:t>2</a:t>
            </a:r>
            <a:r>
              <a:rPr lang="ja-JP" altLang="en-US" i="1" dirty="0">
                <a:latin typeface="Times" charset="0"/>
              </a:rPr>
              <a:t>’</a:t>
            </a:r>
            <a:r>
              <a:rPr lang="en-US" altLang="ja-JP" dirty="0">
                <a:latin typeface="Times" charset="0"/>
              </a:rPr>
              <a:t>:= same for 2 polygons</a:t>
            </a:r>
            <a:endParaRPr lang="en-US" dirty="0">
              <a:latin typeface="Times" charset="0"/>
            </a:endParaRPr>
          </a:p>
        </p:txBody>
      </p:sp>
      <p:sp>
        <p:nvSpPr>
          <p:cNvPr id="118790" name="Text Box 1030"/>
          <p:cNvSpPr txBox="1">
            <a:spLocks noChangeArrowheads="1"/>
          </p:cNvSpPr>
          <p:nvPr/>
        </p:nvSpPr>
        <p:spPr bwMode="auto">
          <a:xfrm>
            <a:off x="7086600" y="1524000"/>
            <a:ext cx="1279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latin typeface="Times" charset="0"/>
              </a:rPr>
              <a:t>[Underwood]</a:t>
            </a:r>
          </a:p>
        </p:txBody>
      </p:sp>
      <p:sp>
        <p:nvSpPr>
          <p:cNvPr id="118791" name="Text Box 1031"/>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a:t>
            </a:r>
            <a:r>
              <a:rPr lang="en-US" sz="1600" b="1">
                <a:solidFill>
                  <a:srgbClr val="CC0000"/>
                </a:solidFill>
                <a:latin typeface="Times" charset="0"/>
              </a:rPr>
              <a:t>Grain_Size</a:t>
            </a:r>
            <a:r>
              <a:rPr lang="en-US" sz="1600" b="1">
                <a:latin typeface="Times" charset="0"/>
              </a:rPr>
              <a:t>  Distributions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4B38B1F-1159-544E-8E56-2E732EF905AA}" type="slidenum">
              <a:rPr lang="en-US" sz="1400">
                <a:latin typeface="Times" charset="0"/>
              </a:rPr>
              <a:pPr/>
              <a:t>54</a:t>
            </a:fld>
            <a:endParaRPr lang="en-US" sz="1400">
              <a:latin typeface="Times" charset="0"/>
            </a:endParaRPr>
          </a:p>
        </p:txBody>
      </p:sp>
      <p:sp>
        <p:nvSpPr>
          <p:cNvPr id="120834" name="Rectangle 2"/>
          <p:cNvSpPr>
            <a:spLocks noGrp="1" noChangeArrowheads="1"/>
          </p:cNvSpPr>
          <p:nvPr>
            <p:ph type="title"/>
          </p:nvPr>
        </p:nvSpPr>
        <p:spPr>
          <a:xfrm>
            <a:off x="0" y="76200"/>
            <a:ext cx="9144000" cy="1143000"/>
          </a:xfrm>
        </p:spPr>
        <p:txBody>
          <a:bodyPr/>
          <a:lstStyle/>
          <a:p>
            <a:r>
              <a:rPr lang="en-US">
                <a:latin typeface="Times New Roman" charset="0"/>
                <a:ea typeface="ＭＳ Ｐゴシック" charset="0"/>
                <a:cs typeface="ＭＳ Ｐゴシック" charset="0"/>
              </a:rPr>
              <a:t>Method A: area based</a:t>
            </a:r>
          </a:p>
        </p:txBody>
      </p:sp>
      <p:sp>
        <p:nvSpPr>
          <p:cNvPr id="120835" name="Rectangle 3"/>
          <p:cNvSpPr>
            <a:spLocks noGrp="1" noChangeArrowheads="1"/>
          </p:cNvSpPr>
          <p:nvPr>
            <p:ph type="body" idx="1"/>
          </p:nvPr>
        </p:nvSpPr>
        <p:spPr>
          <a:xfrm>
            <a:off x="457200" y="1752600"/>
            <a:ext cx="7772400" cy="4495800"/>
          </a:xfrm>
        </p:spPr>
        <p:txBody>
          <a:bodyPr/>
          <a:lstStyle/>
          <a:p>
            <a:r>
              <a:rPr lang="en-US" sz="2400" dirty="0">
                <a:ea typeface="ＭＳ Ｐゴシック" charset="0"/>
                <a:cs typeface="ＭＳ Ｐゴシック" charset="0"/>
              </a:rPr>
              <a:t>Grain count method: </a:t>
            </a:r>
            <a:br>
              <a:rPr lang="en-US" sz="2400" dirty="0">
                <a:ea typeface="ＭＳ Ｐゴシック" charset="0"/>
                <a:cs typeface="ＭＳ Ｐゴシック" charset="0"/>
              </a:rPr>
            </a:br>
            <a:r>
              <a:rPr lang="en-US" sz="2400" i="1" dirty="0">
                <a:latin typeface="Times New Roman" charset="0"/>
                <a:ea typeface="ＭＳ Ｐゴシック" charset="0"/>
                <a:cs typeface="ＭＳ Ｐゴシック" charset="0"/>
              </a:rPr>
              <a:t>&lt;A&gt;=1/N</a:t>
            </a:r>
            <a:r>
              <a:rPr lang="en-US" sz="2400" i="1" baseline="-25000" dirty="0">
                <a:latin typeface="Times New Roman" charset="0"/>
                <a:ea typeface="ＭＳ Ｐゴシック" charset="0"/>
                <a:cs typeface="ＭＳ Ｐゴシック" charset="0"/>
              </a:rPr>
              <a:t>A</a:t>
            </a:r>
            <a:endParaRPr lang="en-US" sz="2400" i="1" dirty="0">
              <a:ea typeface="ＭＳ Ｐゴシック" charset="0"/>
              <a:cs typeface="ＭＳ Ｐゴシック" charset="0"/>
            </a:endParaRPr>
          </a:p>
          <a:p>
            <a:r>
              <a:rPr lang="en-US" sz="2400" dirty="0">
                <a:ea typeface="ＭＳ Ｐゴシック" charset="0"/>
                <a:cs typeface="ＭＳ Ｐゴシック" charset="0"/>
              </a:rPr>
              <a:t>Number of whole grains= 20</a:t>
            </a:r>
            <a:br>
              <a:rPr lang="en-US" sz="2400" dirty="0">
                <a:ea typeface="ＭＳ Ｐゴシック" charset="0"/>
                <a:cs typeface="ＭＳ Ｐゴシック" charset="0"/>
              </a:rPr>
            </a:br>
            <a:r>
              <a:rPr lang="en-US" sz="2400" dirty="0">
                <a:ea typeface="ＭＳ Ｐゴシック" charset="0"/>
                <a:cs typeface="ＭＳ Ｐゴシック" charset="0"/>
              </a:rPr>
              <a:t>Number of edge grains= 21</a:t>
            </a:r>
            <a:br>
              <a:rPr lang="en-US" sz="2400" dirty="0">
                <a:ea typeface="ＭＳ Ｐゴシック" charset="0"/>
                <a:cs typeface="ＭＳ Ｐゴシック" charset="0"/>
              </a:rPr>
            </a:br>
            <a:r>
              <a:rPr lang="en-US" sz="2400" dirty="0">
                <a:ea typeface="ＭＳ Ｐゴシック" charset="0"/>
                <a:cs typeface="ＭＳ Ｐゴシック" charset="0"/>
              </a:rPr>
              <a:t>Effective total = </a:t>
            </a:r>
            <a:r>
              <a:rPr lang="en-US" sz="2400" i="1" dirty="0" err="1">
                <a:latin typeface="Times New Roman" charset="0"/>
                <a:ea typeface="ＭＳ Ｐゴシック" charset="0"/>
                <a:cs typeface="ＭＳ Ｐゴシック" charset="0"/>
              </a:rPr>
              <a:t>N</a:t>
            </a:r>
            <a:r>
              <a:rPr lang="en-US" sz="2400" i="1" baseline="-25000" dirty="0" err="1">
                <a:latin typeface="Times New Roman" charset="0"/>
                <a:ea typeface="ＭＳ Ｐゴシック" charset="0"/>
                <a:cs typeface="ＭＳ Ｐゴシック" charset="0"/>
              </a:rPr>
              <a:t>whole</a:t>
            </a:r>
            <a:r>
              <a:rPr lang="en-US" sz="2400" i="1" dirty="0" err="1">
                <a:latin typeface="Times New Roman" charset="0"/>
                <a:ea typeface="ＭＳ Ｐゴシック" charset="0"/>
                <a:cs typeface="ＭＳ Ｐゴシック" charset="0"/>
              </a:rPr>
              <a:t>+N</a:t>
            </a:r>
            <a:r>
              <a:rPr lang="en-US" sz="2400" i="1" baseline="-25000" dirty="0" err="1">
                <a:latin typeface="Times New Roman" charset="0"/>
                <a:ea typeface="ＭＳ Ｐゴシック" charset="0"/>
                <a:cs typeface="ＭＳ Ｐゴシック" charset="0"/>
              </a:rPr>
              <a:t>edge</a:t>
            </a:r>
            <a:r>
              <a:rPr lang="en-US" sz="2400" dirty="0">
                <a:latin typeface="Times New Roman" charset="0"/>
                <a:ea typeface="ＭＳ Ｐゴシック" charset="0"/>
                <a:cs typeface="ＭＳ Ｐゴシック" charset="0"/>
              </a:rPr>
              <a:t>/2</a:t>
            </a:r>
            <a:r>
              <a:rPr lang="en-US" sz="2400" dirty="0">
                <a:ea typeface="ＭＳ Ｐゴシック" charset="0"/>
                <a:cs typeface="ＭＳ Ｐゴシック" charset="0"/>
              </a:rPr>
              <a:t/>
            </a:r>
            <a:br>
              <a:rPr lang="en-US" sz="2400" dirty="0">
                <a:ea typeface="ＭＳ Ｐゴシック" charset="0"/>
                <a:cs typeface="ＭＳ Ｐゴシック" charset="0"/>
              </a:rPr>
            </a:br>
            <a:r>
              <a:rPr lang="en-US" sz="2400" dirty="0">
                <a:ea typeface="ＭＳ Ｐゴシック" charset="0"/>
                <a:cs typeface="ＭＳ Ｐゴシック" charset="0"/>
              </a:rPr>
              <a:t>		      = 30.5</a:t>
            </a:r>
            <a:br>
              <a:rPr lang="en-US" sz="2400" dirty="0">
                <a:ea typeface="ＭＳ Ｐゴシック" charset="0"/>
                <a:cs typeface="ＭＳ Ｐゴシック" charset="0"/>
              </a:rPr>
            </a:br>
            <a:r>
              <a:rPr lang="en-US" sz="2400" dirty="0">
                <a:ea typeface="ＭＳ Ｐゴシック" charset="0"/>
                <a:cs typeface="ＭＳ Ｐゴシック" charset="0"/>
              </a:rPr>
              <a:t>Total area= 0.5 mm</a:t>
            </a:r>
            <a:r>
              <a:rPr lang="en-US" sz="2400" baseline="30000" dirty="0">
                <a:ea typeface="ＭＳ Ｐゴシック" charset="0"/>
                <a:cs typeface="ＭＳ Ｐゴシック" charset="0"/>
              </a:rPr>
              <a:t>2</a:t>
            </a:r>
            <a:r>
              <a:rPr lang="en-US" sz="2400" dirty="0">
                <a:ea typeface="ＭＳ Ｐゴシック" charset="0"/>
                <a:cs typeface="ＭＳ Ｐゴシック" charset="0"/>
              </a:rPr>
              <a:t/>
            </a:r>
            <a:br>
              <a:rPr lang="en-US" sz="2400" dirty="0">
                <a:ea typeface="ＭＳ Ｐゴシック" charset="0"/>
                <a:cs typeface="ＭＳ Ｐゴシック" charset="0"/>
              </a:rPr>
            </a:br>
            <a:r>
              <a:rPr lang="en-US" sz="2400" dirty="0">
                <a:ea typeface="ＭＳ Ｐゴシック" charset="0"/>
                <a:cs typeface="ＭＳ Ｐゴシック" charset="0"/>
              </a:rPr>
              <a:t>Thus, </a:t>
            </a:r>
            <a:r>
              <a:rPr lang="en-US" sz="2400" i="1" dirty="0">
                <a:latin typeface="Times New Roman" charset="0"/>
                <a:ea typeface="ＭＳ Ｐゴシック" charset="0"/>
                <a:cs typeface="ＭＳ Ｐゴシック" charset="0"/>
              </a:rPr>
              <a:t>N</a:t>
            </a:r>
            <a:r>
              <a:rPr lang="en-US" sz="2400" i="1" baseline="-25000" dirty="0">
                <a:latin typeface="Times New Roman" charset="0"/>
                <a:ea typeface="ＭＳ Ｐゴシック" charset="0"/>
                <a:cs typeface="ＭＳ Ｐゴシック" charset="0"/>
              </a:rPr>
              <a:t>A</a:t>
            </a:r>
            <a:r>
              <a:rPr lang="en-US" sz="2400" dirty="0">
                <a:ea typeface="ＭＳ Ｐゴシック" charset="0"/>
                <a:cs typeface="ＭＳ Ｐゴシック" charset="0"/>
              </a:rPr>
              <a:t>= 61 mm</a:t>
            </a:r>
            <a:r>
              <a:rPr lang="en-US" sz="2400" baseline="30000" dirty="0">
                <a:ea typeface="ＭＳ Ｐゴシック" charset="0"/>
                <a:cs typeface="ＭＳ Ｐゴシック" charset="0"/>
              </a:rPr>
              <a:t>-2</a:t>
            </a:r>
            <a:r>
              <a:rPr lang="en-US" sz="2400" dirty="0">
                <a:ea typeface="ＭＳ Ｐゴシック" charset="0"/>
                <a:cs typeface="ＭＳ Ｐゴシック" charset="0"/>
              </a:rPr>
              <a:t>; </a:t>
            </a:r>
            <a:r>
              <a:rPr lang="en-US" sz="2400" i="1" dirty="0">
                <a:latin typeface="Times New Roman" charset="0"/>
                <a:ea typeface="ＭＳ Ｐゴシック" charset="0"/>
                <a:cs typeface="ＭＳ Ｐゴシック" charset="0"/>
              </a:rPr>
              <a:t>&lt;A&gt;</a:t>
            </a:r>
            <a:r>
              <a:rPr lang="en-US" sz="2400" dirty="0">
                <a:ea typeface="ＭＳ Ｐゴシック" charset="0"/>
                <a:cs typeface="ＭＳ Ｐゴシック" charset="0"/>
              </a:rPr>
              <a:t>=16,400  µm</a:t>
            </a:r>
            <a:r>
              <a:rPr lang="en-US" sz="2400" baseline="30000" dirty="0">
                <a:ea typeface="ＭＳ Ｐゴシック" charset="0"/>
                <a:cs typeface="ＭＳ Ｐゴシック" charset="0"/>
              </a:rPr>
              <a:t>2</a:t>
            </a:r>
            <a:endParaRPr lang="en-US" sz="2400" dirty="0">
              <a:ea typeface="ＭＳ Ｐゴシック" charset="0"/>
              <a:cs typeface="ＭＳ Ｐゴシック" charset="0"/>
            </a:endParaRPr>
          </a:p>
          <a:p>
            <a:r>
              <a:rPr lang="en-US" sz="2400" dirty="0">
                <a:ea typeface="ＭＳ Ｐゴシック" charset="0"/>
                <a:cs typeface="ＭＳ Ｐゴシック" charset="0"/>
              </a:rPr>
              <a:t>Assume spherical* grains, </a:t>
            </a:r>
            <a:r>
              <a:rPr lang="en-US" sz="2400" i="1" dirty="0">
                <a:latin typeface="Times New Roman" charset="0"/>
                <a:ea typeface="ＭＳ Ｐゴシック" charset="0"/>
                <a:cs typeface="ＭＳ Ｐゴシック" charset="0"/>
              </a:rPr>
              <a:t>&lt;A&gt; </a:t>
            </a:r>
            <a:r>
              <a:rPr lang="en-US" sz="2400" i="1" dirty="0">
                <a:ea typeface="ＭＳ Ｐゴシック" charset="0"/>
                <a:cs typeface="ＭＳ Ｐゴシック" charset="0"/>
              </a:rPr>
              <a:t>mean intercept area</a:t>
            </a:r>
            <a:r>
              <a:rPr lang="en-US" sz="2400" dirty="0">
                <a:ea typeface="ＭＳ Ｐゴシック" charset="0"/>
                <a:cs typeface="ＭＳ Ｐゴシック" charset="0"/>
              </a:rPr>
              <a:t>= 2/3π</a:t>
            </a:r>
            <a:r>
              <a:rPr lang="en-US" sz="2400" i="1" dirty="0">
                <a:ea typeface="ＭＳ Ｐゴシック" charset="0"/>
                <a:cs typeface="ＭＳ Ｐゴシック" charset="0"/>
              </a:rPr>
              <a:t>r</a:t>
            </a:r>
            <a:r>
              <a:rPr lang="en-US" sz="2400" baseline="30000" dirty="0">
                <a:ea typeface="ＭＳ Ｐゴシック" charset="0"/>
                <a:cs typeface="ＭＳ Ｐゴシック" charset="0"/>
              </a:rPr>
              <a:t>2</a:t>
            </a:r>
            <a:r>
              <a:rPr lang="en-US" sz="2400" dirty="0">
                <a:ea typeface="ＭＳ Ｐゴシック" charset="0"/>
                <a:cs typeface="ＭＳ Ｐゴシック" charset="0"/>
              </a:rPr>
              <a:t/>
            </a:r>
            <a:br>
              <a:rPr lang="en-US" sz="2400" dirty="0">
                <a:ea typeface="ＭＳ Ｐゴシック" charset="0"/>
                <a:cs typeface="ＭＳ Ｐゴシック" charset="0"/>
              </a:rPr>
            </a:br>
            <a:r>
              <a:rPr lang="en-US" sz="2400" dirty="0">
                <a:ea typeface="ＭＳ Ｐゴシック" charset="0"/>
                <a:cs typeface="ＭＳ Ｐゴシック" charset="0"/>
                <a:sym typeface="Symbol" charset="0"/>
              </a:rPr>
              <a:t>   </a:t>
            </a:r>
            <a:r>
              <a:rPr lang="en-US" sz="2400" b="1" i="1" dirty="0">
                <a:latin typeface="Times New Roman" charset="0"/>
                <a:ea typeface="ＭＳ Ｐゴシック" charset="0"/>
                <a:cs typeface="ＭＳ Ｐゴシック" charset="0"/>
              </a:rPr>
              <a:t>d</a:t>
            </a:r>
            <a:r>
              <a:rPr lang="en-US" sz="2400" b="1" dirty="0">
                <a:latin typeface="Times New Roman" charset="0"/>
                <a:ea typeface="ＭＳ Ｐゴシック" charset="0"/>
                <a:cs typeface="ＭＳ Ｐゴシック" charset="0"/>
              </a:rPr>
              <a:t> = 2√(3&lt;A&gt;/2π)= </a:t>
            </a:r>
            <a:r>
              <a:rPr lang="en-US" sz="2400" b="1" dirty="0">
                <a:ea typeface="ＭＳ Ｐゴシック" charset="0"/>
                <a:cs typeface="ＭＳ Ｐゴシック" charset="0"/>
              </a:rPr>
              <a:t>177 µm</a:t>
            </a:r>
            <a:r>
              <a:rPr lang="en-US" sz="2400" dirty="0">
                <a:ea typeface="ＭＳ Ｐゴシック" charset="0"/>
                <a:cs typeface="ＭＳ Ｐゴシック" charset="0"/>
              </a:rPr>
              <a:t>.</a:t>
            </a:r>
            <a:br>
              <a:rPr lang="en-US" sz="2400" dirty="0">
                <a:ea typeface="ＭＳ Ｐゴシック" charset="0"/>
                <a:cs typeface="ＭＳ Ｐゴシック" charset="0"/>
              </a:rPr>
            </a:br>
            <a:r>
              <a:rPr lang="en-US" sz="2400" dirty="0">
                <a:ea typeface="ＭＳ Ｐゴシック" charset="0"/>
                <a:cs typeface="ＭＳ Ｐゴシック" charset="0"/>
              </a:rPr>
              <a:t>*Do you think this is a reasonable assumption?!</a:t>
            </a:r>
          </a:p>
        </p:txBody>
      </p:sp>
      <p:pic>
        <p:nvPicPr>
          <p:cNvPr id="120836" name="Picture 4"/>
          <p:cNvPicPr>
            <a:picLocks noChangeAspect="1" noChangeArrowheads="1"/>
          </p:cNvPicPr>
          <p:nvPr/>
        </p:nvPicPr>
        <p:blipFill>
          <a:blip r:embed="rId3">
            <a:extLst>
              <a:ext uri="{28A0092B-C50C-407E-A947-70E740481C1C}">
                <a14:useLocalDpi xmlns:a14="http://schemas.microsoft.com/office/drawing/2010/main" val="0"/>
              </a:ext>
            </a:extLst>
          </a:blip>
          <a:srcRect r="50601"/>
          <a:stretch>
            <a:fillRect/>
          </a:stretch>
        </p:blipFill>
        <p:spPr bwMode="auto">
          <a:xfrm>
            <a:off x="5410200" y="914400"/>
            <a:ext cx="3124200"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Text Box 5"/>
          <p:cNvSpPr txBox="1">
            <a:spLocks noChangeArrowheads="1"/>
          </p:cNvSpPr>
          <p:nvPr/>
        </p:nvSpPr>
        <p:spPr bwMode="auto">
          <a:xfrm>
            <a:off x="7635875" y="6018213"/>
            <a:ext cx="1279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solidFill>
                  <a:srgbClr val="660066"/>
                </a:solidFill>
                <a:latin typeface="Times" charset="0"/>
              </a:rPr>
              <a:t>[Underwood]</a:t>
            </a:r>
          </a:p>
        </p:txBody>
      </p:sp>
      <p:sp>
        <p:nvSpPr>
          <p:cNvPr id="120838" name="Text Box 6"/>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a:t>
            </a:r>
            <a:r>
              <a:rPr lang="en-US" sz="1600" b="1">
                <a:solidFill>
                  <a:srgbClr val="CC0000"/>
                </a:solidFill>
                <a:latin typeface="Times" charset="0"/>
              </a:rPr>
              <a:t>Grain_Size</a:t>
            </a:r>
            <a:r>
              <a:rPr lang="en-US" sz="1600" b="1">
                <a:latin typeface="Times" charset="0"/>
              </a:rPr>
              <a:t>  Distributions</a:t>
            </a:r>
          </a:p>
        </p:txBody>
      </p:sp>
      <p:sp>
        <p:nvSpPr>
          <p:cNvPr id="120839" name="Text Box 5"/>
          <p:cNvSpPr txBox="1">
            <a:spLocks noChangeArrowheads="1"/>
          </p:cNvSpPr>
          <p:nvPr/>
        </p:nvSpPr>
        <p:spPr bwMode="auto">
          <a:xfrm>
            <a:off x="4718050" y="1143000"/>
            <a:ext cx="1301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tLang="ja-JP" sz="1600">
                <a:solidFill>
                  <a:srgbClr val="660066"/>
                </a:solidFill>
                <a:latin typeface="Calibri" charset="0"/>
              </a:rPr>
              <a:t>[Underwood]</a:t>
            </a:r>
            <a:br>
              <a:rPr lang="en-US" altLang="ja-JP" sz="1600">
                <a:solidFill>
                  <a:srgbClr val="660066"/>
                </a:solidFill>
                <a:latin typeface="Calibri" charset="0"/>
              </a:rPr>
            </a:br>
            <a:r>
              <a:rPr lang="en-US" altLang="ja-JP" sz="1600">
                <a:solidFill>
                  <a:srgbClr val="660066"/>
                </a:solidFill>
                <a:latin typeface="Calibri" charset="0"/>
              </a:rPr>
              <a:t>Fig. 7.12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FC3261C-82B3-1042-A00C-1640BF25D46E}" type="slidenum">
              <a:rPr lang="en-US" sz="1400">
                <a:latin typeface="Times" charset="0"/>
              </a:rPr>
              <a:pPr/>
              <a:t>55</a:t>
            </a:fld>
            <a:endParaRPr lang="en-US" sz="1400">
              <a:latin typeface="Times" charset="0"/>
            </a:endParaRPr>
          </a:p>
        </p:txBody>
      </p:sp>
      <p:sp>
        <p:nvSpPr>
          <p:cNvPr id="122882" name="Rectangle 2"/>
          <p:cNvSpPr>
            <a:spLocks noGrp="1" noChangeArrowheads="1"/>
          </p:cNvSpPr>
          <p:nvPr>
            <p:ph type="title"/>
          </p:nvPr>
        </p:nvSpPr>
        <p:spPr>
          <a:xfrm>
            <a:off x="0" y="76200"/>
            <a:ext cx="8991600" cy="1143000"/>
          </a:xfrm>
        </p:spPr>
        <p:txBody>
          <a:bodyPr/>
          <a:lstStyle/>
          <a:p>
            <a:r>
              <a:rPr lang="en-US">
                <a:latin typeface="Times New Roman" charset="0"/>
                <a:ea typeface="ＭＳ Ｐゴシック" charset="0"/>
                <a:cs typeface="ＭＳ Ｐゴシック" charset="0"/>
              </a:rPr>
              <a:t>Method B: linear intercept</a:t>
            </a:r>
          </a:p>
        </p:txBody>
      </p:sp>
      <p:sp>
        <p:nvSpPr>
          <p:cNvPr id="122883"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a:t>
            </a:r>
            <a:r>
              <a:rPr lang="en-US" sz="1600" b="1">
                <a:solidFill>
                  <a:srgbClr val="CC0000"/>
                </a:solidFill>
                <a:latin typeface="Times" charset="0"/>
              </a:rPr>
              <a:t>Grain_Size</a:t>
            </a:r>
            <a:r>
              <a:rPr lang="en-US" sz="1600" b="1">
                <a:latin typeface="Times" charset="0"/>
              </a:rPr>
              <a:t>  Distributions</a:t>
            </a:r>
          </a:p>
        </p:txBody>
      </p:sp>
      <p:pic>
        <p:nvPicPr>
          <p:cNvPr id="122884" name="Picture 5"/>
          <p:cNvPicPr>
            <a:picLocks noChangeAspect="1" noChangeArrowheads="1"/>
          </p:cNvPicPr>
          <p:nvPr/>
        </p:nvPicPr>
        <p:blipFill>
          <a:blip r:embed="rId3">
            <a:extLst>
              <a:ext uri="{28A0092B-C50C-407E-A947-70E740481C1C}">
                <a14:useLocalDpi xmlns:a14="http://schemas.microsoft.com/office/drawing/2010/main" val="0"/>
              </a:ext>
            </a:extLst>
          </a:blip>
          <a:srcRect r="50601"/>
          <a:stretch>
            <a:fillRect/>
          </a:stretch>
        </p:blipFill>
        <p:spPr bwMode="auto">
          <a:xfrm>
            <a:off x="5715000" y="1066800"/>
            <a:ext cx="3124200"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Line 6"/>
          <p:cNvSpPr>
            <a:spLocks noChangeShapeType="1"/>
          </p:cNvSpPr>
          <p:nvPr/>
        </p:nvSpPr>
        <p:spPr bwMode="auto">
          <a:xfrm flipV="1">
            <a:off x="6096000" y="2057400"/>
            <a:ext cx="2590800" cy="1371600"/>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122886" name="Rectangle 3"/>
          <p:cNvSpPr>
            <a:spLocks noGrp="1" noChangeArrowheads="1"/>
          </p:cNvSpPr>
          <p:nvPr>
            <p:ph type="body" idx="1"/>
          </p:nvPr>
        </p:nvSpPr>
        <p:spPr>
          <a:xfrm>
            <a:off x="457200" y="1371600"/>
            <a:ext cx="5638800" cy="4876800"/>
          </a:xfrm>
        </p:spPr>
        <p:txBody>
          <a:bodyPr/>
          <a:lstStyle/>
          <a:p>
            <a:pPr>
              <a:lnSpc>
                <a:spcPct val="110000"/>
              </a:lnSpc>
            </a:pPr>
            <a:r>
              <a:rPr lang="en-US" sz="1800" dirty="0">
                <a:ea typeface="ＭＳ Ｐゴシック" charset="0"/>
                <a:cs typeface="ＭＳ Ｐゴシック" charset="0"/>
              </a:rPr>
              <a:t>From Table 2.2 [Underwood], column (a), illustrates how to make a measurement of the mean intercept length, based on the number of grains per unit length of test line.</a:t>
            </a:r>
            <a:br>
              <a:rPr lang="en-US" sz="1800" dirty="0">
                <a:ea typeface="ＭＳ Ｐゴシック" charset="0"/>
                <a:cs typeface="ＭＳ Ｐゴシック" charset="0"/>
              </a:rPr>
            </a:br>
            <a:r>
              <a:rPr lang="en-US" sz="1800" dirty="0">
                <a:ea typeface="ＭＳ Ｐゴシック" charset="0"/>
                <a:cs typeface="ＭＳ Ｐゴシック" charset="0"/>
              </a:rPr>
              <a:t>			</a:t>
            </a:r>
            <a:r>
              <a:rPr lang="en-US" sz="1800" i="1" dirty="0">
                <a:latin typeface="Times New Roman" charset="0"/>
                <a:ea typeface="ＭＳ Ｐゴシック" charset="0"/>
                <a:cs typeface="ＭＳ Ｐゴシック" charset="0"/>
              </a:rPr>
              <a:t>&lt;L</a:t>
            </a:r>
            <a:r>
              <a:rPr lang="en-US" sz="1800" i="1" baseline="-25000" dirty="0">
                <a:latin typeface="Times New Roman" charset="0"/>
                <a:ea typeface="ＭＳ Ｐゴシック" charset="0"/>
                <a:cs typeface="ＭＳ Ｐゴシック" charset="0"/>
              </a:rPr>
              <a:t>3</a:t>
            </a:r>
            <a:r>
              <a:rPr lang="en-US" sz="1800" i="1" dirty="0">
                <a:latin typeface="Times New Roman" charset="0"/>
                <a:ea typeface="ＭＳ Ｐゴシック" charset="0"/>
                <a:cs typeface="ＭＳ Ｐゴシック" charset="0"/>
              </a:rPr>
              <a:t>&gt; = 1/N</a:t>
            </a:r>
            <a:r>
              <a:rPr lang="en-US" sz="1800" i="1" baseline="-25000" dirty="0">
                <a:latin typeface="Times New Roman" charset="0"/>
                <a:ea typeface="ＭＳ Ｐゴシック" charset="0"/>
                <a:cs typeface="ＭＳ Ｐゴシック" charset="0"/>
              </a:rPr>
              <a:t>L</a:t>
            </a:r>
            <a:endParaRPr lang="en-US" sz="1800" dirty="0">
              <a:ea typeface="ＭＳ Ｐゴシック" charset="0"/>
              <a:cs typeface="ＭＳ Ｐゴシック" charset="0"/>
            </a:endParaRPr>
          </a:p>
          <a:p>
            <a:pPr>
              <a:lnSpc>
                <a:spcPct val="110000"/>
              </a:lnSpc>
            </a:pPr>
            <a:r>
              <a:rPr lang="en-US" sz="1800" dirty="0">
                <a:ea typeface="ＭＳ Ｐゴシック" charset="0"/>
                <a:cs typeface="ＭＳ Ｐゴシック" charset="0"/>
              </a:rPr>
              <a:t>Important: use many test lines that are randomly oriented </a:t>
            </a:r>
            <a:r>
              <a:rPr lang="en-US" sz="1800" dirty="0" err="1">
                <a:ea typeface="ＭＳ Ｐゴシック" charset="0"/>
                <a:cs typeface="ＭＳ Ｐゴシック" charset="0"/>
              </a:rPr>
              <a:t>w.r.t</a:t>
            </a:r>
            <a:r>
              <a:rPr lang="en-US" sz="1800" dirty="0">
                <a:ea typeface="ＭＳ Ｐゴシック" charset="0"/>
                <a:cs typeface="ＭＳ Ｐゴシック" charset="0"/>
              </a:rPr>
              <a:t>. the structure.</a:t>
            </a:r>
          </a:p>
          <a:p>
            <a:pPr>
              <a:lnSpc>
                <a:spcPct val="110000"/>
              </a:lnSpc>
            </a:pPr>
            <a:r>
              <a:rPr lang="en-US" sz="1800" dirty="0">
                <a:ea typeface="ＭＳ Ｐゴシック" charset="0"/>
                <a:cs typeface="ＭＳ Ｐゴシック" charset="0"/>
              </a:rPr>
              <a:t>Assuming spherical† grains, </a:t>
            </a:r>
            <a:r>
              <a:rPr lang="en-US" sz="1800" i="1" dirty="0">
                <a:latin typeface="Times New Roman" charset="0"/>
                <a:ea typeface="ＭＳ Ｐゴシック" charset="0"/>
                <a:cs typeface="ＭＳ Ｐゴシック" charset="0"/>
              </a:rPr>
              <a:t>&lt;L</a:t>
            </a:r>
            <a:r>
              <a:rPr lang="en-US" sz="1800" i="1" baseline="-25000" dirty="0">
                <a:latin typeface="Times New Roman" charset="0"/>
                <a:ea typeface="ＭＳ Ｐゴシック" charset="0"/>
                <a:cs typeface="ＭＳ Ｐゴシック" charset="0"/>
              </a:rPr>
              <a:t>3</a:t>
            </a:r>
            <a:r>
              <a:rPr lang="en-US" sz="1800" i="1" dirty="0">
                <a:latin typeface="Times New Roman" charset="0"/>
                <a:ea typeface="ＭＳ Ｐゴシック" charset="0"/>
                <a:cs typeface="ＭＳ Ｐゴシック" charset="0"/>
              </a:rPr>
              <a:t>&gt; = 4r/3</a:t>
            </a:r>
            <a:r>
              <a:rPr lang="en-US" sz="1800" dirty="0">
                <a:ea typeface="ＭＳ Ｐゴシック" charset="0"/>
                <a:cs typeface="ＭＳ Ｐゴシック" charset="0"/>
              </a:rPr>
              <a:t>, [Underwood, Table 4.1], if we take the total line length (diameter of test area), </a:t>
            </a:r>
            <a:r>
              <a:rPr lang="en-US" sz="1800" dirty="0">
                <a:latin typeface="Times New Roman" charset="0"/>
                <a:ea typeface="ＭＳ Ｐゴシック" charset="0"/>
                <a:cs typeface="ＭＳ Ｐゴシック" charset="0"/>
              </a:rPr>
              <a:t>L</a:t>
            </a:r>
            <a:r>
              <a:rPr lang="en-US" sz="1800" baseline="-25000" dirty="0">
                <a:latin typeface="Times New Roman" charset="0"/>
                <a:ea typeface="ＭＳ Ｐゴシック" charset="0"/>
                <a:cs typeface="ＭＳ Ｐゴシック" charset="0"/>
              </a:rPr>
              <a:t>T</a:t>
            </a:r>
            <a:r>
              <a:rPr lang="en-US" sz="1800" dirty="0">
                <a:ea typeface="ＭＳ Ｐゴシック" charset="0"/>
                <a:cs typeface="ＭＳ Ｐゴシック" charset="0"/>
              </a:rPr>
              <a:t>= 798µm, and draw a line that intersects 7 boundaries, then </a:t>
            </a:r>
            <a:r>
              <a:rPr lang="en-US" sz="1800" dirty="0">
                <a:latin typeface="Times New Roman" charset="0"/>
                <a:ea typeface="ＭＳ Ｐゴシック" charset="0"/>
                <a:cs typeface="ＭＳ Ｐゴシック" charset="0"/>
              </a:rPr>
              <a:t>N</a:t>
            </a:r>
            <a:r>
              <a:rPr lang="en-US" sz="1800" baseline="-25000" dirty="0">
                <a:latin typeface="Times New Roman" charset="0"/>
                <a:ea typeface="ＭＳ Ｐゴシック" charset="0"/>
                <a:cs typeface="ＭＳ Ｐゴシック" charset="0"/>
              </a:rPr>
              <a:t>L</a:t>
            </a:r>
            <a:r>
              <a:rPr lang="en-US" sz="1800" dirty="0">
                <a:ea typeface="ＭＳ Ｐゴシック" charset="0"/>
                <a:cs typeface="ＭＳ Ｐゴシック" charset="0"/>
              </a:rPr>
              <a:t>= 1/114 µm</a:t>
            </a:r>
            <a:r>
              <a:rPr lang="en-US" sz="1800" baseline="30000" dirty="0">
                <a:ea typeface="ＭＳ Ｐゴシック" charset="0"/>
                <a:cs typeface="ＭＳ Ｐゴシック" charset="0"/>
              </a:rPr>
              <a:t>-1</a:t>
            </a:r>
            <a:r>
              <a:rPr lang="en-US" sz="1800" dirty="0">
                <a:ea typeface="ＭＳ Ｐゴシック" charset="0"/>
                <a:cs typeface="ＭＳ Ｐゴシック" charset="0"/>
              </a:rPr>
              <a:t/>
            </a:r>
            <a:br>
              <a:rPr lang="en-US" sz="1800" dirty="0">
                <a:ea typeface="ＭＳ Ｐゴシック" charset="0"/>
                <a:cs typeface="ＭＳ Ｐゴシック" charset="0"/>
              </a:rPr>
            </a:br>
            <a:r>
              <a:rPr lang="en-US" sz="1800" dirty="0">
                <a:ea typeface="ＭＳ Ｐゴシック" charset="0"/>
                <a:cs typeface="ＭＳ Ｐゴシック" charset="0"/>
                <a:sym typeface="Symbol" charset="0"/>
              </a:rPr>
              <a:t>   </a:t>
            </a:r>
            <a:r>
              <a:rPr lang="en-US" sz="1800" b="1" i="1" dirty="0">
                <a:latin typeface="Times New Roman" charset="0"/>
                <a:ea typeface="ＭＳ Ｐゴシック" charset="0"/>
                <a:cs typeface="ＭＳ Ｐゴシック" charset="0"/>
              </a:rPr>
              <a:t>d</a:t>
            </a:r>
            <a:r>
              <a:rPr lang="en-US" sz="1800" b="1" dirty="0">
                <a:latin typeface="Times New Roman" charset="0"/>
                <a:ea typeface="ＭＳ Ｐゴシック" charset="0"/>
                <a:cs typeface="ＭＳ Ｐゴシック" charset="0"/>
              </a:rPr>
              <a:t> = 6&lt;L</a:t>
            </a:r>
            <a:r>
              <a:rPr lang="en-US" sz="1800" b="1" baseline="-25000" dirty="0">
                <a:latin typeface="Times New Roman" charset="0"/>
                <a:ea typeface="ＭＳ Ｐゴシック" charset="0"/>
                <a:cs typeface="ＭＳ Ｐゴシック" charset="0"/>
              </a:rPr>
              <a:t>3</a:t>
            </a:r>
            <a:r>
              <a:rPr lang="en-US" sz="1800" b="1" dirty="0">
                <a:latin typeface="Times New Roman" charset="0"/>
                <a:ea typeface="ＭＳ Ｐゴシック" charset="0"/>
                <a:cs typeface="ＭＳ Ｐゴシック" charset="0"/>
              </a:rPr>
              <a:t>&gt;/4 = 6/N</a:t>
            </a:r>
            <a:r>
              <a:rPr lang="en-US" sz="1800" b="1" baseline="-25000" dirty="0">
                <a:latin typeface="Times New Roman" charset="0"/>
                <a:ea typeface="ＭＳ Ｐゴシック" charset="0"/>
                <a:cs typeface="ＭＳ Ｐゴシック" charset="0"/>
              </a:rPr>
              <a:t>L</a:t>
            </a:r>
            <a:r>
              <a:rPr lang="en-US" sz="1800" b="1" dirty="0">
                <a:latin typeface="Times New Roman" charset="0"/>
                <a:ea typeface="ＭＳ Ｐゴシック" charset="0"/>
                <a:cs typeface="ＭＳ Ｐゴシック" charset="0"/>
              </a:rPr>
              <a:t>4 = 6*114/4 =  171 µm</a:t>
            </a:r>
            <a:r>
              <a:rPr lang="en-US" sz="1800" dirty="0">
                <a:latin typeface="Times New Roman" charset="0"/>
                <a:ea typeface="ＭＳ Ｐゴシック" charset="0"/>
                <a:cs typeface="ＭＳ Ｐゴシック" charset="0"/>
              </a:rPr>
              <a:t>.</a:t>
            </a:r>
          </a:p>
          <a:p>
            <a:pPr>
              <a:lnSpc>
                <a:spcPct val="110000"/>
              </a:lnSpc>
            </a:pPr>
            <a:r>
              <a:rPr lang="en-US" sz="1800" dirty="0">
                <a:ea typeface="ＭＳ Ｐゴシック" charset="0"/>
                <a:cs typeface="ＭＳ Ｐゴシック" charset="0"/>
              </a:rPr>
              <a:t>Clearly the two measures of grain size are similar but not necessarily the same.</a:t>
            </a:r>
            <a:endParaRPr lang="en-US" sz="1400" i="1" dirty="0">
              <a:ea typeface="ＭＳ Ｐゴシック" charset="0"/>
              <a:cs typeface="ＭＳ Ｐゴシック" charset="0"/>
            </a:endParaRPr>
          </a:p>
        </p:txBody>
      </p:sp>
      <p:sp>
        <p:nvSpPr>
          <p:cNvPr id="122887" name="Rectangle 1"/>
          <p:cNvSpPr>
            <a:spLocks noChangeArrowheads="1"/>
          </p:cNvSpPr>
          <p:nvPr/>
        </p:nvSpPr>
        <p:spPr bwMode="auto">
          <a:xfrm>
            <a:off x="6477000" y="4865688"/>
            <a:ext cx="2362200"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10000"/>
              </a:lnSpc>
            </a:pPr>
            <a:r>
              <a:rPr lang="en-US" altLang="ja-JP" sz="1800" i="1">
                <a:latin typeface="Calibri" charset="0"/>
              </a:rPr>
              <a:t>† Ask yourself what a better assumption about grain shape might be!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Number Placeholder 5"/>
          <p:cNvSpPr>
            <a:spLocks noGrp="1"/>
          </p:cNvSpPr>
          <p:nvPr>
            <p:ph type="sldNum" sz="quarter" idx="12"/>
          </p:nvPr>
        </p:nvSpPr>
        <p:spPr>
          <a:xfrm>
            <a:off x="695960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B68AEF3-3DD3-7941-9FFD-330E1EA65F51}" type="slidenum">
              <a:rPr lang="en-US" altLang="ja-JP" sz="1400">
                <a:latin typeface="Calibri" charset="0"/>
              </a:rPr>
              <a:pPr/>
              <a:t>56</a:t>
            </a:fld>
            <a:endParaRPr lang="en-US" altLang="ja-JP" sz="1400">
              <a:latin typeface="Calibri" charset="0"/>
            </a:endParaRPr>
          </a:p>
        </p:txBody>
      </p:sp>
      <p:sp>
        <p:nvSpPr>
          <p:cNvPr id="216066" name="Rectangle 2"/>
          <p:cNvSpPr>
            <a:spLocks noGrp="1" noChangeArrowheads="1"/>
          </p:cNvSpPr>
          <p:nvPr>
            <p:ph type="title"/>
          </p:nvPr>
        </p:nvSpPr>
        <p:spPr>
          <a:xfrm>
            <a:off x="0" y="76200"/>
            <a:ext cx="9144000" cy="838200"/>
          </a:xfrm>
        </p:spPr>
        <p:txBody>
          <a:bodyPr/>
          <a:lstStyle/>
          <a:p>
            <a:r>
              <a:rPr lang="en-US" altLang="ja-JP" sz="4000">
                <a:latin typeface="Times New Roman" charset="0"/>
                <a:ea typeface="ＭＳ Ｐゴシック" charset="0"/>
                <a:cs typeface="ＭＳ Ｐゴシック" charset="0"/>
              </a:rPr>
              <a:t>More about the Line Intercept Technique</a:t>
            </a:r>
          </a:p>
        </p:txBody>
      </p:sp>
      <p:sp>
        <p:nvSpPr>
          <p:cNvPr id="216067" name="Rectangle 3"/>
          <p:cNvSpPr>
            <a:spLocks noGrp="1" noChangeArrowheads="1"/>
          </p:cNvSpPr>
          <p:nvPr>
            <p:ph type="body" idx="1"/>
          </p:nvPr>
        </p:nvSpPr>
        <p:spPr>
          <a:xfrm>
            <a:off x="508000" y="1409700"/>
            <a:ext cx="4521200" cy="4762500"/>
          </a:xfrm>
        </p:spPr>
        <p:txBody>
          <a:bodyPr/>
          <a:lstStyle/>
          <a:p>
            <a:r>
              <a:rPr lang="en-US" altLang="ja-JP" sz="2000" dirty="0">
                <a:ea typeface="ＭＳ Ｐゴシック" charset="0"/>
                <a:cs typeface="ＭＳ Ｐゴシック" charset="0"/>
              </a:rPr>
              <a:t>One can either count the number of intercepts per unit length along a </a:t>
            </a:r>
            <a:r>
              <a:rPr lang="en-US" altLang="ja-JP" sz="2000" b="1" dirty="0">
                <a:ea typeface="ＭＳ Ｐゴシック" charset="0"/>
                <a:cs typeface="ＭＳ Ｐゴシック" charset="0"/>
              </a:rPr>
              <a:t>straight</a:t>
            </a:r>
            <a:r>
              <a:rPr lang="en-US" altLang="ja-JP" sz="2000" dirty="0">
                <a:ea typeface="ＭＳ Ｐゴシック" charset="0"/>
                <a:cs typeface="ＭＳ Ｐゴシック" charset="0"/>
              </a:rPr>
              <a:t> line (which is sensitive to the orientation of the line)</a:t>
            </a:r>
          </a:p>
          <a:p>
            <a:r>
              <a:rPr lang="en-US" altLang="ja-JP" sz="2000" dirty="0">
                <a:ea typeface="ＭＳ Ｐゴシック" charset="0"/>
                <a:cs typeface="ＭＳ Ｐゴシック" charset="0"/>
              </a:rPr>
              <a:t>Or, one can count intercepts around a </a:t>
            </a:r>
            <a:r>
              <a:rPr lang="en-US" altLang="ja-JP" sz="2000" b="1" dirty="0">
                <a:ea typeface="ＭＳ Ｐゴシック" charset="0"/>
                <a:cs typeface="ＭＳ Ｐゴシック" charset="0"/>
              </a:rPr>
              <a:t>circle</a:t>
            </a:r>
            <a:r>
              <a:rPr lang="en-US" altLang="ja-JP" sz="2000" dirty="0">
                <a:ea typeface="ＭＳ Ｐゴシック" charset="0"/>
                <a:cs typeface="ＭＳ Ｐゴシック" charset="0"/>
              </a:rPr>
              <a:t> (eliminates any anisotropy in the microstructure) and divide by the perimeter length of the circle to obtain </a:t>
            </a:r>
            <a:r>
              <a:rPr lang="en-US" altLang="ja-JP" sz="2000" i="1" dirty="0">
                <a:ea typeface="ＭＳ Ｐゴシック" charset="0"/>
                <a:cs typeface="ＭＳ Ｐゴシック" charset="0"/>
              </a:rPr>
              <a:t>P</a:t>
            </a:r>
            <a:r>
              <a:rPr lang="en-US" altLang="ja-JP" sz="2000" i="1" baseline="-25000" dirty="0">
                <a:ea typeface="ＭＳ Ｐゴシック" charset="0"/>
                <a:cs typeface="ＭＳ Ｐゴシック" charset="0"/>
              </a:rPr>
              <a:t>L</a:t>
            </a:r>
            <a:r>
              <a:rPr lang="en-US" altLang="ja-JP" sz="2000" i="1" dirty="0">
                <a:ea typeface="ＭＳ Ｐゴシック" charset="0"/>
                <a:cs typeface="ＭＳ Ｐゴシック" charset="0"/>
              </a:rPr>
              <a:t>.</a:t>
            </a:r>
            <a:endParaRPr lang="en-US" altLang="ja-JP" sz="2000" dirty="0">
              <a:ea typeface="ＭＳ Ｐゴシック" charset="0"/>
              <a:cs typeface="ＭＳ Ｐゴシック" charset="0"/>
            </a:endParaRPr>
          </a:p>
          <a:p>
            <a:r>
              <a:rPr lang="en-US" altLang="ja-JP" sz="2000" i="1" dirty="0">
                <a:ea typeface="ＭＳ Ｐゴシック" charset="0"/>
                <a:cs typeface="ＭＳ Ｐゴシック" charset="0"/>
              </a:rPr>
              <a:t>Grain size</a:t>
            </a:r>
            <a:r>
              <a:rPr lang="en-US" altLang="ja-JP" sz="2000" dirty="0">
                <a:ea typeface="ＭＳ Ｐゴシック" charset="0"/>
                <a:cs typeface="ＭＳ Ｐゴシック" charset="0"/>
              </a:rPr>
              <a:t> = &lt;</a:t>
            </a:r>
            <a:r>
              <a:rPr lang="en-US" altLang="ja-JP" sz="2000" i="1" dirty="0">
                <a:ea typeface="ＭＳ Ｐゴシック" charset="0"/>
                <a:cs typeface="ＭＳ Ｐゴシック" charset="0"/>
              </a:rPr>
              <a:t>L</a:t>
            </a:r>
            <a:r>
              <a:rPr lang="en-US" altLang="ja-JP" sz="2000" i="1" baseline="-25000" dirty="0">
                <a:ea typeface="ＭＳ Ｐゴシック" charset="0"/>
                <a:cs typeface="ＭＳ Ｐゴシック" charset="0"/>
              </a:rPr>
              <a:t>3</a:t>
            </a:r>
            <a:r>
              <a:rPr lang="en-US" altLang="ja-JP" sz="2000" i="1" dirty="0">
                <a:ea typeface="ＭＳ Ｐゴシック" charset="0"/>
                <a:cs typeface="ＭＳ Ｐゴシック" charset="0"/>
              </a:rPr>
              <a:t>&gt;</a:t>
            </a:r>
            <a:r>
              <a:rPr lang="en-US" altLang="ja-JP" sz="2000" dirty="0">
                <a:ea typeface="ＭＳ Ｐゴシック" charset="0"/>
                <a:cs typeface="ＭＳ Ｐゴシック" charset="0"/>
              </a:rPr>
              <a:t> = </a:t>
            </a:r>
            <a:r>
              <a:rPr lang="en-US" altLang="ja-JP" sz="2000" i="1" dirty="0">
                <a:ea typeface="ＭＳ Ｐゴシック" charset="0"/>
                <a:cs typeface="ＭＳ Ｐゴシック" charset="0"/>
              </a:rPr>
              <a:t>P</a:t>
            </a:r>
            <a:r>
              <a:rPr lang="en-US" altLang="ja-JP" sz="2000" i="1" baseline="-25000" dirty="0">
                <a:ea typeface="ＭＳ Ｐゴシック" charset="0"/>
                <a:cs typeface="ＭＳ Ｐゴシック" charset="0"/>
              </a:rPr>
              <a:t>L</a:t>
            </a:r>
            <a:r>
              <a:rPr lang="en-US" altLang="ja-JP" sz="2000" baseline="30000" dirty="0">
                <a:ea typeface="ＭＳ Ｐゴシック" charset="0"/>
                <a:cs typeface="ＭＳ Ｐゴシック" charset="0"/>
              </a:rPr>
              <a:t>-1</a:t>
            </a:r>
          </a:p>
          <a:p>
            <a:r>
              <a:rPr lang="en-US" altLang="ja-JP" sz="2000" dirty="0">
                <a:ea typeface="ＭＳ Ｐゴシック" charset="0"/>
                <a:cs typeface="ＭＳ Ｐゴシック" charset="0"/>
              </a:rPr>
              <a:t>Note some elementary image analysis: increasing the </a:t>
            </a:r>
            <a:r>
              <a:rPr lang="en-US" altLang="ja-JP" sz="2000" i="1" dirty="0">
                <a:ea typeface="ＭＳ Ｐゴシック" charset="0"/>
                <a:cs typeface="ＭＳ Ｐゴシック" charset="0"/>
              </a:rPr>
              <a:t>contrast</a:t>
            </a:r>
            <a:r>
              <a:rPr lang="en-US" altLang="ja-JP" sz="2000" dirty="0">
                <a:ea typeface="ＭＳ Ｐゴシック" charset="0"/>
                <a:cs typeface="ＭＳ Ｐゴシック" charset="0"/>
              </a:rPr>
              <a:t> on the original images made it much easier to perceive the two separate phases.</a:t>
            </a:r>
          </a:p>
        </p:txBody>
      </p:sp>
      <p:pic>
        <p:nvPicPr>
          <p:cNvPr id="216068" name="Picture 4"/>
          <p:cNvPicPr>
            <a:picLocks noChangeAspect="1" noChangeArrowheads="1"/>
          </p:cNvPicPr>
          <p:nvPr/>
        </p:nvPicPr>
        <p:blipFill>
          <a:blip r:embed="rId2">
            <a:lum contrast="82000"/>
            <a:extLst>
              <a:ext uri="{28A0092B-C50C-407E-A947-70E740481C1C}">
                <a14:useLocalDpi xmlns:a14="http://schemas.microsoft.com/office/drawing/2010/main" val="0"/>
              </a:ext>
            </a:extLst>
          </a:blip>
          <a:srcRect/>
          <a:stretch>
            <a:fillRect/>
          </a:stretch>
        </p:blipFill>
        <p:spPr bwMode="auto">
          <a:xfrm>
            <a:off x="5105400" y="1295400"/>
            <a:ext cx="33020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9" name="Picture 5"/>
          <p:cNvPicPr>
            <a:picLocks noChangeAspect="1" noChangeArrowheads="1"/>
          </p:cNvPicPr>
          <p:nvPr/>
        </p:nvPicPr>
        <p:blipFill>
          <a:blip r:embed="rId3">
            <a:lum contrast="54000"/>
            <a:extLst>
              <a:ext uri="{28A0092B-C50C-407E-A947-70E740481C1C}">
                <a14:useLocalDpi xmlns:a14="http://schemas.microsoft.com/office/drawing/2010/main" val="0"/>
              </a:ext>
            </a:extLst>
          </a:blip>
          <a:srcRect/>
          <a:stretch>
            <a:fillRect/>
          </a:stretch>
        </p:blipFill>
        <p:spPr bwMode="auto">
          <a:xfrm>
            <a:off x="5105400" y="3886200"/>
            <a:ext cx="32766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 Box 6"/>
          <p:cNvSpPr txBox="1">
            <a:spLocks noChangeArrowheads="1"/>
          </p:cNvSpPr>
          <p:nvPr/>
        </p:nvSpPr>
        <p:spPr bwMode="auto">
          <a:xfrm>
            <a:off x="5105400" y="6477000"/>
            <a:ext cx="34115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tLang="ja-JP" sz="1000">
                <a:solidFill>
                  <a:srgbClr val="000000"/>
                </a:solidFill>
                <a:latin typeface="Lucida Grande" charset="0"/>
              </a:rPr>
              <a:t>http://callisto.my.mtu.edu/my3200/lab1/steel.html</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Number Placeholder 5"/>
          <p:cNvSpPr>
            <a:spLocks noGrp="1"/>
          </p:cNvSpPr>
          <p:nvPr>
            <p:ph type="sldNum" sz="quarter" idx="12"/>
          </p:nvPr>
        </p:nvSpPr>
        <p:spPr>
          <a:xfrm>
            <a:off x="6807200" y="61785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C4C7499-34C1-8E43-A1CD-087050E79480}" type="slidenum">
              <a:rPr lang="en-US" altLang="ja-JP" sz="1400">
                <a:latin typeface="Calibri" charset="0"/>
              </a:rPr>
              <a:pPr/>
              <a:t>57</a:t>
            </a:fld>
            <a:endParaRPr lang="en-US" altLang="ja-JP" sz="1400">
              <a:latin typeface="Calibri" charset="0"/>
            </a:endParaRPr>
          </a:p>
        </p:txBody>
      </p:sp>
      <p:sp>
        <p:nvSpPr>
          <p:cNvPr id="217090" name="Rectangle 2"/>
          <p:cNvSpPr>
            <a:spLocks noGrp="1" noChangeArrowheads="1"/>
          </p:cNvSpPr>
          <p:nvPr>
            <p:ph type="title"/>
          </p:nvPr>
        </p:nvSpPr>
        <p:spPr>
          <a:xfrm>
            <a:off x="0" y="0"/>
            <a:ext cx="9144000" cy="1308100"/>
          </a:xfrm>
        </p:spPr>
        <p:txBody>
          <a:bodyPr/>
          <a:lstStyle/>
          <a:p>
            <a:r>
              <a:rPr lang="en-US" altLang="ja-JP" sz="4000">
                <a:latin typeface="Times New Roman" charset="0"/>
                <a:ea typeface="ＭＳ Ｐゴシック" charset="0"/>
                <a:cs typeface="ＭＳ Ｐゴシック" charset="0"/>
              </a:rPr>
              <a:t>Alternative Representation: </a:t>
            </a:r>
            <a:br>
              <a:rPr lang="en-US" altLang="ja-JP" sz="4000">
                <a:latin typeface="Times New Roman" charset="0"/>
                <a:ea typeface="ＭＳ Ｐゴシック" charset="0"/>
                <a:cs typeface="ＭＳ Ｐゴシック" charset="0"/>
              </a:rPr>
            </a:br>
            <a:r>
              <a:rPr lang="en-US" altLang="ja-JP" sz="4000">
                <a:latin typeface="Times New Roman" charset="0"/>
                <a:ea typeface="ＭＳ Ｐゴシック" charset="0"/>
                <a:cs typeface="ＭＳ Ｐゴシック" charset="0"/>
              </a:rPr>
              <a:t>ASTM Grain Size Number</a:t>
            </a:r>
          </a:p>
        </p:txBody>
      </p:sp>
      <p:sp>
        <p:nvSpPr>
          <p:cNvPr id="39940" name="Rectangle 3"/>
          <p:cNvSpPr>
            <a:spLocks noGrp="1" noChangeArrowheads="1"/>
          </p:cNvSpPr>
          <p:nvPr>
            <p:ph type="body" idx="1"/>
          </p:nvPr>
        </p:nvSpPr>
        <p:spPr>
          <a:xfrm>
            <a:off x="1143000" y="1524000"/>
            <a:ext cx="7772400" cy="4572000"/>
          </a:xfrm>
        </p:spPr>
        <p:txBody>
          <a:bodyPr>
            <a:normAutofit lnSpcReduction="10000"/>
          </a:bodyPr>
          <a:lstStyle/>
          <a:p>
            <a:pPr>
              <a:defRPr/>
            </a:pPr>
            <a:r>
              <a:rPr lang="en-US" altLang="ja-JP" sz="2400" dirty="0">
                <a:latin typeface="Calibri"/>
                <a:ea typeface="ＭＳ Ｐゴシック" charset="0"/>
                <a:cs typeface="ＭＳ Ｐゴシック" charset="0"/>
              </a:rPr>
              <a:t>ASTM has defined a standard, E112, for grain size measurement.</a:t>
            </a:r>
          </a:p>
          <a:p>
            <a:pPr>
              <a:defRPr/>
            </a:pPr>
            <a:r>
              <a:rPr lang="en-US" altLang="ja-JP" sz="2400" dirty="0">
                <a:latin typeface="Calibri"/>
                <a:ea typeface="ＭＳ Ｐゴシック" charset="0"/>
                <a:cs typeface="ＭＳ Ｐゴシック" charset="0"/>
              </a:rPr>
              <a:t>ASTM has a grain size parameter, </a:t>
            </a:r>
            <a:r>
              <a:rPr lang="en-US" altLang="ja-JP" sz="2400" i="1" dirty="0">
                <a:latin typeface="Times New Roman" charset="0"/>
                <a:ea typeface="ＭＳ Ｐゴシック" charset="0"/>
                <a:cs typeface="Times New Roman" charset="0"/>
              </a:rPr>
              <a:t>G</a:t>
            </a:r>
            <a:r>
              <a:rPr lang="en-US" altLang="ja-JP" sz="2400" dirty="0">
                <a:latin typeface="Calibri"/>
                <a:ea typeface="ＭＳ Ｐゴシック" charset="0"/>
                <a:cs typeface="ＭＳ Ｐゴシック" charset="0"/>
              </a:rPr>
              <a:t>, which can be calculated based on </a:t>
            </a:r>
            <a:r>
              <a:rPr lang="en-US" altLang="ja-JP" sz="2400" i="1" dirty="0">
                <a:latin typeface="Calibri"/>
                <a:ea typeface="ＭＳ Ｐゴシック" charset="0"/>
                <a:cs typeface="ＭＳ Ｐゴシック" charset="0"/>
              </a:rPr>
              <a:t>either </a:t>
            </a:r>
            <a:r>
              <a:rPr lang="en-US" altLang="ja-JP" sz="2400" dirty="0">
                <a:latin typeface="Calibri"/>
                <a:ea typeface="ＭＳ Ｐゴシック" charset="0"/>
                <a:cs typeface="ＭＳ Ｐゴシック" charset="0"/>
              </a:rPr>
              <a:t>area </a:t>
            </a:r>
            <a:r>
              <a:rPr lang="en-US" altLang="ja-JP" sz="2400" i="1" dirty="0">
                <a:latin typeface="Calibri"/>
                <a:ea typeface="ＭＳ Ｐゴシック" charset="0"/>
                <a:cs typeface="ＭＳ Ｐゴシック" charset="0"/>
              </a:rPr>
              <a:t>or </a:t>
            </a:r>
            <a:r>
              <a:rPr lang="en-US" altLang="ja-JP" sz="2400" dirty="0">
                <a:latin typeface="Calibri"/>
                <a:ea typeface="ＭＳ Ｐゴシック" charset="0"/>
                <a:cs typeface="ＭＳ Ｐゴシック" charset="0"/>
              </a:rPr>
              <a:t>linear measurements.</a:t>
            </a:r>
            <a:br>
              <a:rPr lang="en-US" altLang="ja-JP" sz="2400" dirty="0">
                <a:latin typeface="Calibri"/>
                <a:ea typeface="ＭＳ Ｐゴシック" charset="0"/>
                <a:cs typeface="ＭＳ Ｐゴシック" charset="0"/>
              </a:rPr>
            </a:br>
            <a:endParaRPr lang="en-US" altLang="ja-JP" sz="2400" dirty="0">
              <a:latin typeface="Calibri"/>
              <a:ea typeface="ＭＳ Ｐゴシック" charset="0"/>
              <a:cs typeface="ＭＳ Ｐゴシック" charset="0"/>
            </a:endParaRPr>
          </a:p>
          <a:p>
            <a:pPr>
              <a:defRPr/>
            </a:pPr>
            <a:endParaRPr lang="en-US" altLang="ja-JP" sz="2400" dirty="0">
              <a:latin typeface="Calibri"/>
              <a:ea typeface="ＭＳ Ｐゴシック" charset="0"/>
              <a:cs typeface="ＭＳ Ｐゴシック" charset="0"/>
            </a:endParaRPr>
          </a:p>
          <a:p>
            <a:pPr>
              <a:defRPr/>
            </a:pPr>
            <a:endParaRPr lang="en-US" altLang="ja-JP" sz="2400" dirty="0">
              <a:latin typeface="Calibri"/>
              <a:ea typeface="ＭＳ Ｐゴシック" charset="0"/>
              <a:cs typeface="ＭＳ Ｐゴシック" charset="0"/>
            </a:endParaRPr>
          </a:p>
          <a:p>
            <a:pPr>
              <a:defRPr/>
            </a:pPr>
            <a:endParaRPr lang="en-US" altLang="ja-JP" sz="2400" dirty="0">
              <a:latin typeface="Calibri"/>
              <a:ea typeface="ＭＳ Ｐゴシック" charset="0"/>
              <a:cs typeface="ＭＳ Ｐゴシック" charset="0"/>
            </a:endParaRPr>
          </a:p>
          <a:p>
            <a:pPr>
              <a:defRPr/>
            </a:pPr>
            <a:r>
              <a:rPr lang="en-US" altLang="ja-JP" sz="2400" dirty="0">
                <a:latin typeface="Calibri"/>
                <a:ea typeface="ＭＳ Ｐゴシック" charset="0"/>
                <a:cs typeface="ＭＳ Ｐゴシック" charset="0"/>
              </a:rPr>
              <a:t>This ASTM grain size number, </a:t>
            </a:r>
            <a:r>
              <a:rPr lang="en-US" altLang="ja-JP" sz="2400" i="1" dirty="0">
                <a:latin typeface="Times New Roman" charset="0"/>
                <a:ea typeface="ＭＳ Ｐゴシック" charset="0"/>
                <a:cs typeface="Times New Roman" charset="0"/>
              </a:rPr>
              <a:t>G</a:t>
            </a:r>
            <a:r>
              <a:rPr lang="en-US" altLang="ja-JP" sz="2400" dirty="0">
                <a:latin typeface="Calibri"/>
                <a:ea typeface="ＭＳ Ｐゴシック" charset="0"/>
                <a:cs typeface="ＭＳ Ｐゴシック" charset="0"/>
              </a:rPr>
              <a:t>, is commonly employed within industry and earlier research efforts (before computer technologies were available).</a:t>
            </a:r>
          </a:p>
          <a:p>
            <a:pPr>
              <a:defRPr/>
            </a:pPr>
            <a:r>
              <a:rPr lang="en-US" altLang="ja-JP" sz="2400" i="1" dirty="0">
                <a:latin typeface="Calibri"/>
                <a:ea typeface="ＭＳ Ｐゴシック" charset="0"/>
                <a:cs typeface="ＭＳ Ｐゴシック" charset="0"/>
              </a:rPr>
              <a:t>Higher</a:t>
            </a:r>
            <a:r>
              <a:rPr lang="en-US" altLang="ja-JP" sz="2400" dirty="0">
                <a:latin typeface="Calibri"/>
                <a:ea typeface="ＭＳ Ｐゴシック" charset="0"/>
                <a:cs typeface="ＭＳ Ｐゴシック" charset="0"/>
              </a:rPr>
              <a:t> grain size number means </a:t>
            </a:r>
            <a:r>
              <a:rPr lang="en-US" altLang="ja-JP" sz="2400" i="1" dirty="0">
                <a:latin typeface="Calibri"/>
                <a:ea typeface="ＭＳ Ｐゴシック" charset="0"/>
                <a:cs typeface="ＭＳ Ｐゴシック" charset="0"/>
              </a:rPr>
              <a:t>smaller</a:t>
            </a:r>
            <a:r>
              <a:rPr lang="en-US" altLang="ja-JP" sz="2400" dirty="0">
                <a:latin typeface="Calibri"/>
                <a:ea typeface="ＭＳ Ｐゴシック" charset="0"/>
                <a:cs typeface="ＭＳ Ｐゴシック" charset="0"/>
              </a:rPr>
              <a:t> grain size. </a:t>
            </a:r>
          </a:p>
        </p:txBody>
      </p:sp>
      <p:pic>
        <p:nvPicPr>
          <p:cNvPr id="21709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2959100"/>
            <a:ext cx="67040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3" name="Text Box 7"/>
          <p:cNvSpPr txBox="1">
            <a:spLocks noChangeArrowheads="1"/>
          </p:cNvSpPr>
          <p:nvPr/>
        </p:nvSpPr>
        <p:spPr bwMode="auto">
          <a:xfrm>
            <a:off x="2006600" y="6238875"/>
            <a:ext cx="518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spcBef>
                <a:spcPct val="50000"/>
              </a:spcBef>
            </a:pPr>
            <a:r>
              <a:rPr lang="en-US" altLang="ja-JP" sz="1400">
                <a:latin typeface="Calibri" charset="0"/>
              </a:rPr>
              <a:t>American Standards and Test Methods, Designation E112, (1996).</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6225"/>
            <a:ext cx="9144000"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5003451-44E8-8143-988F-A41CB0C58C37}" type="slidenum">
              <a:rPr lang="en-US" smtClean="0"/>
              <a:pPr>
                <a:defRPr/>
              </a:pPr>
              <a:t>58</a:t>
            </a:fld>
            <a:endParaRPr lang="en-US"/>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4A65903-B5B3-444B-B28A-2F019AE50BBC}" type="slidenum">
              <a:rPr lang="en-US" sz="1400">
                <a:latin typeface="Times" charset="0"/>
              </a:rPr>
              <a:pPr/>
              <a:t>59</a:t>
            </a:fld>
            <a:endParaRPr lang="en-US" sz="1400">
              <a:latin typeface="Times" charset="0"/>
            </a:endParaRPr>
          </a:p>
        </p:txBody>
      </p:sp>
      <p:sp>
        <p:nvSpPr>
          <p:cNvPr id="12493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Outline</a:t>
            </a:r>
          </a:p>
        </p:txBody>
      </p:sp>
      <p:sp>
        <p:nvSpPr>
          <p:cNvPr id="124931" name="Rectangle 3"/>
          <p:cNvSpPr>
            <a:spLocks noGrp="1" noChangeArrowheads="1"/>
          </p:cNvSpPr>
          <p:nvPr>
            <p:ph type="body" idx="1"/>
          </p:nvPr>
        </p:nvSpPr>
        <p:spPr>
          <a:xfrm>
            <a:off x="685800" y="1600200"/>
            <a:ext cx="4267200" cy="4648200"/>
          </a:xfrm>
          <a:ln>
            <a:solidFill>
              <a:srgbClr val="CC0000"/>
            </a:solidFill>
            <a:miter lim="800000"/>
            <a:headEnd/>
            <a:tailEnd/>
          </a:ln>
        </p:spPr>
        <p:txBody>
          <a:bodyPr/>
          <a:lstStyle/>
          <a:p>
            <a:r>
              <a:rPr lang="en-US" sz="2400" dirty="0">
                <a:ea typeface="ＭＳ Ｐゴシック" charset="0"/>
                <a:cs typeface="ＭＳ Ｐゴシック" charset="0"/>
              </a:rPr>
              <a:t>Objectives</a:t>
            </a:r>
          </a:p>
          <a:p>
            <a:r>
              <a:rPr lang="en-US" sz="2400" dirty="0">
                <a:ea typeface="ＭＳ Ｐゴシック" charset="0"/>
                <a:cs typeface="ＭＳ Ｐゴシック" charset="0"/>
              </a:rPr>
              <a:t>Motivation</a:t>
            </a:r>
          </a:p>
          <a:p>
            <a:r>
              <a:rPr lang="en-US" sz="2400" dirty="0">
                <a:ea typeface="ＭＳ Ｐゴシック" charset="0"/>
                <a:cs typeface="ＭＳ Ｐゴシック" charset="0"/>
              </a:rPr>
              <a:t>Quantities, </a:t>
            </a:r>
          </a:p>
          <a:p>
            <a:pPr lvl="1"/>
            <a:r>
              <a:rPr lang="en-US" sz="2000" dirty="0">
                <a:ea typeface="ＭＳ Ｐゴシック" charset="0"/>
              </a:rPr>
              <a:t>definitions </a:t>
            </a:r>
          </a:p>
          <a:p>
            <a:pPr lvl="1"/>
            <a:r>
              <a:rPr lang="en-US" sz="2000" dirty="0">
                <a:ea typeface="ＭＳ Ｐゴシック" charset="0"/>
              </a:rPr>
              <a:t>measurable </a:t>
            </a:r>
          </a:p>
          <a:p>
            <a:pPr lvl="1"/>
            <a:r>
              <a:rPr lang="en-US" sz="2000" dirty="0">
                <a:ea typeface="ＭＳ Ｐゴシック" charset="0"/>
              </a:rPr>
              <a:t>Derivable</a:t>
            </a:r>
          </a:p>
          <a:p>
            <a:r>
              <a:rPr lang="en-US" sz="2400" dirty="0">
                <a:ea typeface="ＭＳ Ｐゴシック" charset="0"/>
                <a:cs typeface="ＭＳ Ｐゴシック" charset="0"/>
              </a:rPr>
              <a:t>Problems that use </a:t>
            </a:r>
            <a:br>
              <a:rPr lang="en-US" sz="2400" dirty="0">
                <a:ea typeface="ＭＳ Ｐゴシック" charset="0"/>
                <a:cs typeface="ＭＳ Ｐゴシック" charset="0"/>
              </a:rPr>
            </a:br>
            <a:r>
              <a:rPr lang="en-US" sz="2400" dirty="0">
                <a:ea typeface="ＭＳ Ｐゴシック" charset="0"/>
                <a:cs typeface="ＭＳ Ｐゴシック" charset="0"/>
              </a:rPr>
              <a:t>Stereology, Topology</a:t>
            </a:r>
          </a:p>
          <a:p>
            <a:r>
              <a:rPr lang="en-US" sz="2400" dirty="0">
                <a:ea typeface="ＭＳ Ｐゴシック" charset="0"/>
                <a:cs typeface="ＭＳ Ｐゴシック" charset="0"/>
              </a:rPr>
              <a:t>Volume fractions</a:t>
            </a:r>
          </a:p>
          <a:p>
            <a:r>
              <a:rPr lang="en-US" sz="2400" dirty="0">
                <a:ea typeface="ＭＳ Ｐゴシック" charset="0"/>
                <a:cs typeface="ＭＳ Ｐゴシック" charset="0"/>
              </a:rPr>
              <a:t>Surface area per unit volume</a:t>
            </a:r>
          </a:p>
        </p:txBody>
      </p:sp>
      <p:sp>
        <p:nvSpPr>
          <p:cNvPr id="124932" name="Rectangle 4"/>
          <p:cNvSpPr>
            <a:spLocks noChangeArrowheads="1"/>
          </p:cNvSpPr>
          <p:nvPr/>
        </p:nvSpPr>
        <p:spPr bwMode="auto">
          <a:xfrm>
            <a:off x="5029200" y="1600200"/>
            <a:ext cx="3657600" cy="4648200"/>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lnSpc>
                <a:spcPct val="90000"/>
              </a:lnSpc>
              <a:spcBef>
                <a:spcPct val="20000"/>
              </a:spcBef>
              <a:buFontTx/>
              <a:buChar char="•"/>
            </a:pPr>
            <a:r>
              <a:rPr lang="en-US" dirty="0">
                <a:latin typeface="Calibri"/>
              </a:rPr>
              <a:t>Facet areas</a:t>
            </a:r>
          </a:p>
          <a:p>
            <a:pPr marL="342900" indent="-342900">
              <a:lnSpc>
                <a:spcPct val="90000"/>
              </a:lnSpc>
              <a:spcBef>
                <a:spcPct val="20000"/>
              </a:spcBef>
              <a:buFontTx/>
              <a:buChar char="•"/>
            </a:pPr>
            <a:r>
              <a:rPr lang="en-US" dirty="0">
                <a:latin typeface="Calibri"/>
              </a:rPr>
              <a:t>Oriented objects</a:t>
            </a:r>
          </a:p>
          <a:p>
            <a:pPr marL="342900" indent="-342900">
              <a:lnSpc>
                <a:spcPct val="90000"/>
              </a:lnSpc>
              <a:spcBef>
                <a:spcPct val="20000"/>
              </a:spcBef>
              <a:buFontTx/>
              <a:buChar char="•"/>
            </a:pPr>
            <a:r>
              <a:rPr lang="en-US" dirty="0">
                <a:latin typeface="Calibri"/>
              </a:rPr>
              <a:t>Particle spacings</a:t>
            </a:r>
          </a:p>
          <a:p>
            <a:pPr marL="742950" lvl="1" indent="-285750">
              <a:lnSpc>
                <a:spcPct val="90000"/>
              </a:lnSpc>
              <a:spcBef>
                <a:spcPct val="20000"/>
              </a:spcBef>
              <a:buFontTx/>
              <a:buChar char="–"/>
            </a:pPr>
            <a:r>
              <a:rPr lang="en-US" sz="2000" dirty="0">
                <a:latin typeface="Calibri"/>
              </a:rPr>
              <a:t>Mean Free Path</a:t>
            </a:r>
          </a:p>
          <a:p>
            <a:pPr marL="742950" lvl="1" indent="-285750">
              <a:lnSpc>
                <a:spcPct val="90000"/>
              </a:lnSpc>
              <a:spcBef>
                <a:spcPct val="20000"/>
              </a:spcBef>
              <a:buFontTx/>
              <a:buChar char="–"/>
            </a:pPr>
            <a:r>
              <a:rPr lang="en-US" sz="2000" dirty="0">
                <a:latin typeface="Calibri"/>
              </a:rPr>
              <a:t>Nearest Neighbor Distance</a:t>
            </a:r>
          </a:p>
          <a:p>
            <a:pPr marL="342900" indent="-342900">
              <a:lnSpc>
                <a:spcPct val="90000"/>
              </a:lnSpc>
              <a:spcBef>
                <a:spcPct val="20000"/>
              </a:spcBef>
              <a:buFontTx/>
              <a:buChar char="•"/>
            </a:pPr>
            <a:r>
              <a:rPr lang="en-US" dirty="0">
                <a:latin typeface="Calibri"/>
              </a:rPr>
              <a:t>Zener Pinning</a:t>
            </a:r>
          </a:p>
          <a:p>
            <a:pPr marL="342900" indent="-342900">
              <a:lnSpc>
                <a:spcPct val="90000"/>
              </a:lnSpc>
              <a:spcBef>
                <a:spcPct val="20000"/>
              </a:spcBef>
              <a:buFontTx/>
              <a:buChar char="•"/>
            </a:pPr>
            <a:r>
              <a:rPr lang="en-US" dirty="0">
                <a:latin typeface="Calibri"/>
              </a:rPr>
              <a:t>Grain Size</a:t>
            </a:r>
          </a:p>
          <a:p>
            <a:pPr marL="342900" indent="-342900">
              <a:lnSpc>
                <a:spcPct val="90000"/>
              </a:lnSpc>
              <a:spcBef>
                <a:spcPct val="20000"/>
              </a:spcBef>
              <a:buFontTx/>
              <a:buChar char="•"/>
            </a:pPr>
            <a:r>
              <a:rPr lang="en-US" dirty="0">
                <a:solidFill>
                  <a:srgbClr val="CC0000"/>
                </a:solidFill>
                <a:latin typeface="Calibri"/>
              </a:rPr>
              <a:t>Sections through objects</a:t>
            </a:r>
          </a:p>
          <a:p>
            <a:pPr marL="742950" lvl="1" indent="-285750">
              <a:lnSpc>
                <a:spcPct val="90000"/>
              </a:lnSpc>
              <a:spcBef>
                <a:spcPct val="20000"/>
              </a:spcBef>
              <a:buFontTx/>
              <a:buChar char="–"/>
            </a:pPr>
            <a:r>
              <a:rPr lang="en-US" sz="2000" dirty="0">
                <a:solidFill>
                  <a:srgbClr val="CC0000"/>
                </a:solidFill>
                <a:latin typeface="Calibri"/>
              </a:rPr>
              <a:t>Size Distributions</a:t>
            </a:r>
            <a:endParaRPr lang="en-US" sz="2000" dirty="0">
              <a:latin typeface="Calibri"/>
            </a:endParaRPr>
          </a:p>
          <a:p>
            <a:pPr marL="342900" indent="-342900">
              <a:lnSpc>
                <a:spcPct val="90000"/>
              </a:lnSpc>
              <a:spcBef>
                <a:spcPct val="20000"/>
              </a:spcBef>
              <a:buFontTx/>
              <a:buChar char="•"/>
            </a:pPr>
            <a:endParaRPr lang="en-US" dirty="0">
              <a:latin typeface="Calibri"/>
            </a:endParaRPr>
          </a:p>
          <a:p>
            <a:pPr marL="342900" indent="-342900">
              <a:lnSpc>
                <a:spcPct val="90000"/>
              </a:lnSpc>
              <a:spcBef>
                <a:spcPct val="20000"/>
              </a:spcBef>
              <a:buFontTx/>
              <a:buChar char="•"/>
            </a:pPr>
            <a:endParaRPr lang="en-US" dirty="0">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D8A861C-1017-3C43-B04F-27380ED2EFE3}" type="slidenum">
              <a:rPr lang="en-US" sz="1400">
                <a:latin typeface="Times" charset="0"/>
              </a:rPr>
              <a:pPr/>
              <a:t>6</a:t>
            </a:fld>
            <a:endParaRPr lang="en-US" sz="1400">
              <a:latin typeface="Times" charset="0"/>
            </a:endParaRPr>
          </a:p>
        </p:txBody>
      </p:sp>
      <p:sp>
        <p:nvSpPr>
          <p:cNvPr id="24578" name="Rectangle 2"/>
          <p:cNvSpPr>
            <a:spLocks noGrp="1" noChangeArrowheads="1"/>
          </p:cNvSpPr>
          <p:nvPr>
            <p:ph type="title"/>
          </p:nvPr>
        </p:nvSpPr>
        <p:spPr>
          <a:xfrm>
            <a:off x="685800" y="228600"/>
            <a:ext cx="7772400" cy="914400"/>
          </a:xfrm>
        </p:spPr>
        <p:txBody>
          <a:bodyPr/>
          <a:lstStyle/>
          <a:p>
            <a:r>
              <a:rPr lang="en-US" i="0">
                <a:latin typeface="Times New Roman" charset="0"/>
                <a:ea typeface="ＭＳ Ｐゴシック" charset="0"/>
                <a:cs typeface="ＭＳ Ｐゴシック" charset="0"/>
              </a:rPr>
              <a:t>Motivation</a:t>
            </a:r>
            <a:r>
              <a:rPr lang="en-US">
                <a:latin typeface="Times New Roman" charset="0"/>
                <a:ea typeface="ＭＳ Ｐゴシック" charset="0"/>
                <a:cs typeface="ＭＳ Ｐゴシック" charset="0"/>
              </a:rPr>
              <a:t>: precipitate sizes, frequency, shape, alignment</a:t>
            </a:r>
          </a:p>
        </p:txBody>
      </p:sp>
      <p:sp>
        <p:nvSpPr>
          <p:cNvPr id="24579" name="Rectangle 3"/>
          <p:cNvSpPr>
            <a:spLocks noGrp="1" noChangeArrowheads="1"/>
          </p:cNvSpPr>
          <p:nvPr>
            <p:ph type="body" idx="1"/>
          </p:nvPr>
        </p:nvSpPr>
        <p:spPr>
          <a:xfrm>
            <a:off x="457200" y="1524000"/>
            <a:ext cx="4114800" cy="4648200"/>
          </a:xfrm>
        </p:spPr>
        <p:txBody>
          <a:bodyPr/>
          <a:lstStyle/>
          <a:p>
            <a:r>
              <a:rPr lang="en-US" sz="2400" dirty="0">
                <a:ea typeface="ＭＳ Ｐゴシック" charset="0"/>
                <a:cs typeface="ＭＳ Ｐゴシック" charset="0"/>
              </a:rPr>
              <a:t>Gamma-prime precipitates in Al-4a/</a:t>
            </a:r>
            <a:r>
              <a:rPr lang="en-US" sz="2400" dirty="0" err="1">
                <a:ea typeface="ＭＳ Ｐゴシック" charset="0"/>
                <a:cs typeface="ＭＳ Ｐゴシック" charset="0"/>
              </a:rPr>
              <a:t>oAg</a:t>
            </a:r>
            <a:r>
              <a:rPr lang="en-US" sz="2400" dirty="0">
                <a:ea typeface="ＭＳ Ｐゴシック" charset="0"/>
                <a:cs typeface="ＭＳ Ｐゴシック" charset="0"/>
              </a:rPr>
              <a:t>.</a:t>
            </a:r>
          </a:p>
          <a:p>
            <a:r>
              <a:rPr lang="en-US" sz="2400" dirty="0">
                <a:ea typeface="ＭＳ Ｐゴシック" charset="0"/>
                <a:cs typeface="ＭＳ Ｐゴシック" charset="0"/>
              </a:rPr>
              <a:t>Precipitates aligned on {111} planes, elongated: how can we characterize the </a:t>
            </a:r>
            <a:r>
              <a:rPr lang="en-US" sz="2400" i="1" dirty="0">
                <a:ea typeface="ＭＳ Ｐゴシック" charset="0"/>
                <a:cs typeface="ＭＳ Ｐゴシック" charset="0"/>
              </a:rPr>
              <a:t>distribution</a:t>
            </a:r>
            <a:r>
              <a:rPr lang="en-US" sz="2400" dirty="0">
                <a:ea typeface="ＭＳ Ｐゴシック" charset="0"/>
                <a:cs typeface="ＭＳ Ｐゴシック" charset="0"/>
              </a:rPr>
              <a:t> of directions, lengths?</a:t>
            </a:r>
          </a:p>
          <a:p>
            <a:r>
              <a:rPr lang="en-US" sz="2400" dirty="0">
                <a:ea typeface="ＭＳ Ｐゴシック" charset="0"/>
                <a:cs typeface="ＭＳ Ｐゴシック" charset="0"/>
              </a:rPr>
              <a:t>Given crystal directions, can we extract the habit plane?</a:t>
            </a: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98613"/>
            <a:ext cx="4287838"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solidFill>
                  <a:srgbClr val="CC0000"/>
                </a:solidFill>
                <a:latin typeface="Times" charset="0"/>
              </a:rPr>
              <a:t>Objectives   </a:t>
            </a:r>
            <a:r>
              <a:rPr lang="en-US" sz="1600" b="1">
                <a:latin typeface="Times" charset="0"/>
              </a:rPr>
              <a:t>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
        <p:nvSpPr>
          <p:cNvPr id="24582" name="Text Box 6"/>
          <p:cNvSpPr txBox="1">
            <a:spLocks noChangeArrowheads="1"/>
          </p:cNvSpPr>
          <p:nvPr/>
        </p:nvSpPr>
        <p:spPr bwMode="auto">
          <a:xfrm>
            <a:off x="4784725" y="5305425"/>
            <a:ext cx="27441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dirty="0">
                <a:latin typeface="Calibri"/>
              </a:rPr>
              <a:t>[Porter &amp; Easterling]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2400318-3996-3946-AABA-9EA1FF2537AA}" type="slidenum">
              <a:rPr lang="en-US" sz="1400">
                <a:latin typeface="Times" charset="0"/>
              </a:rPr>
              <a:pPr/>
              <a:t>60</a:t>
            </a:fld>
            <a:endParaRPr lang="en-US" sz="1400">
              <a:latin typeface="Times" charset="0"/>
            </a:endParaRPr>
          </a:p>
        </p:txBody>
      </p:sp>
      <p:sp>
        <p:nvSpPr>
          <p:cNvPr id="126978" name="Rectangle 2"/>
          <p:cNvSpPr>
            <a:spLocks noGrp="1" noChangeArrowheads="1"/>
          </p:cNvSpPr>
          <p:nvPr>
            <p:ph type="title"/>
          </p:nvPr>
        </p:nvSpPr>
        <p:spPr/>
        <p:txBody>
          <a:bodyPr/>
          <a:lstStyle/>
          <a:p>
            <a:r>
              <a:rPr lang="en-US" sz="4000">
                <a:latin typeface="Times New Roman" charset="0"/>
                <a:ea typeface="ＭＳ Ｐゴシック" charset="0"/>
                <a:cs typeface="ＭＳ Ｐゴシック" charset="0"/>
              </a:rPr>
              <a:t>3D Size Derived from 2D Sections</a:t>
            </a:r>
            <a:endParaRPr lang="en-US">
              <a:latin typeface="Times New Roman" charset="0"/>
              <a:ea typeface="ＭＳ Ｐゴシック" charset="0"/>
              <a:cs typeface="ＭＳ Ｐゴシック" charset="0"/>
            </a:endParaRPr>
          </a:p>
        </p:txBody>
      </p:sp>
      <p:sp>
        <p:nvSpPr>
          <p:cNvPr id="126979" name="Rectangle 3"/>
          <p:cNvSpPr>
            <a:spLocks noGrp="1" noChangeArrowheads="1"/>
          </p:cNvSpPr>
          <p:nvPr>
            <p:ph type="body" idx="1"/>
          </p:nvPr>
        </p:nvSpPr>
        <p:spPr/>
        <p:txBody>
          <a:bodyPr/>
          <a:lstStyle/>
          <a:p>
            <a:r>
              <a:rPr lang="en-US" sz="2400" dirty="0">
                <a:ea typeface="ＭＳ Ｐゴシック" charset="0"/>
                <a:cs typeface="ＭＳ Ｐゴシック" charset="0"/>
              </a:rPr>
              <a:t>Purpose: how can we relate measurements in plane sections to what we know of the geometry of regularly shaped objects with a distribution of sizes?</a:t>
            </a:r>
          </a:p>
          <a:p>
            <a:r>
              <a:rPr lang="en-US" sz="2400" dirty="0">
                <a:ea typeface="ＭＳ Ｐゴシック" charset="0"/>
                <a:cs typeface="ＭＳ Ｐゴシック" charset="0"/>
              </a:rPr>
              <a:t>In general, the mean intercept length is </a:t>
            </a:r>
            <a:r>
              <a:rPr lang="en-US" sz="2400" i="1" dirty="0">
                <a:ea typeface="ＭＳ Ｐゴシック" charset="0"/>
                <a:cs typeface="ＭＳ Ｐゴシック" charset="0"/>
              </a:rPr>
              <a:t>not</a:t>
            </a:r>
            <a:r>
              <a:rPr lang="en-US" sz="2400" dirty="0">
                <a:ea typeface="ＭＳ Ｐゴシック" charset="0"/>
                <a:cs typeface="ＭＳ Ｐゴシック" charset="0"/>
              </a:rPr>
              <a:t> equal to the grain diameter, for example!  Also, the proportionality factors depend on the (assumed) shape.</a:t>
            </a:r>
          </a:p>
          <a:p>
            <a:r>
              <a:rPr lang="en-US" sz="2400" dirty="0">
                <a:ea typeface="ＭＳ Ｐゴシック" charset="0"/>
                <a:cs typeface="ＭＳ Ｐゴシック" charset="0"/>
              </a:rPr>
              <a:t>Example: for </a:t>
            </a:r>
            <a:r>
              <a:rPr lang="en-US" sz="2400" dirty="0" err="1">
                <a:solidFill>
                  <a:srgbClr val="CC0000"/>
                </a:solidFill>
                <a:ea typeface="ＭＳ Ｐゴシック" charset="0"/>
                <a:cs typeface="ＭＳ Ｐゴシック" charset="0"/>
              </a:rPr>
              <a:t>monodisperse</a:t>
            </a:r>
            <a:r>
              <a:rPr lang="en-US" sz="2400" dirty="0">
                <a:solidFill>
                  <a:srgbClr val="CC0000"/>
                </a:solidFill>
                <a:ea typeface="ＭＳ Ｐゴシック" charset="0"/>
                <a:cs typeface="ＭＳ Ｐゴシック" charset="0"/>
              </a:rPr>
              <a:t> spherical particles</a:t>
            </a:r>
            <a:r>
              <a:rPr lang="en-US" sz="2400" dirty="0">
                <a:ea typeface="ＭＳ Ｐゴシック" charset="0"/>
                <a:cs typeface="ＭＳ Ｐゴシック" charset="0"/>
              </a:rPr>
              <a:t> (all the same size) distributed (randomly) in space, sectioning through them and measuring the size distribution will show a </a:t>
            </a:r>
            <a:r>
              <a:rPr lang="en-US" sz="2400" dirty="0">
                <a:solidFill>
                  <a:srgbClr val="CC0000"/>
                </a:solidFill>
                <a:ea typeface="ＭＳ Ｐゴシック" charset="0"/>
                <a:cs typeface="ＭＳ Ｐゴシック" charset="0"/>
              </a:rPr>
              <a:t>spread in apparent size</a:t>
            </a:r>
            <a:r>
              <a:rPr lang="en-US" sz="2400" dirty="0">
                <a:ea typeface="ＭＳ Ｐゴシック" charset="0"/>
                <a:cs typeface="ＭＳ Ｐゴシック" charset="0"/>
              </a:rPr>
              <a:t>.</a:t>
            </a:r>
          </a:p>
        </p:txBody>
      </p:sp>
      <p:sp>
        <p:nvSpPr>
          <p:cNvPr id="126980"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9E0CB98-0427-3943-963C-22B005B4623D}" type="slidenum">
              <a:rPr lang="en-US" sz="1400">
                <a:latin typeface="Times" charset="0"/>
              </a:rPr>
              <a:pPr/>
              <a:t>61</a:t>
            </a:fld>
            <a:endParaRPr lang="en-US" sz="1400">
              <a:latin typeface="Times" charset="0"/>
            </a:endParaRPr>
          </a:p>
        </p:txBody>
      </p:sp>
      <p:sp>
        <p:nvSpPr>
          <p:cNvPr id="129026" name="Rectangle 2"/>
          <p:cNvSpPr>
            <a:spLocks noGrp="1" noChangeArrowheads="1"/>
          </p:cNvSpPr>
          <p:nvPr>
            <p:ph type="title"/>
          </p:nvPr>
        </p:nvSpPr>
        <p:spPr>
          <a:xfrm>
            <a:off x="228600" y="76200"/>
            <a:ext cx="5334000" cy="2362200"/>
          </a:xfrm>
        </p:spPr>
        <p:txBody>
          <a:bodyPr/>
          <a:lstStyle/>
          <a:p>
            <a:r>
              <a:rPr lang="en-US">
                <a:latin typeface="Times New Roman" charset="0"/>
                <a:ea typeface="ＭＳ Ｐゴシック" charset="0"/>
                <a:cs typeface="ＭＳ Ｐゴシック" charset="0"/>
              </a:rPr>
              <a:t>Sections through dispersions of spherical objects</a:t>
            </a:r>
          </a:p>
        </p:txBody>
      </p:sp>
      <p:pic>
        <p:nvPicPr>
          <p:cNvPr id="129027" name="Picture 3"/>
          <p:cNvPicPr>
            <a:picLocks noChangeAspect="1" noChangeArrowheads="1"/>
          </p:cNvPicPr>
          <p:nvPr/>
        </p:nvPicPr>
        <p:blipFill>
          <a:blip r:embed="rId3">
            <a:lum bright="24000" contrast="-48000"/>
            <a:extLst>
              <a:ext uri="{28A0092B-C50C-407E-A947-70E740481C1C}">
                <a14:useLocalDpi xmlns:a14="http://schemas.microsoft.com/office/drawing/2010/main" val="0"/>
              </a:ext>
            </a:extLst>
          </a:blip>
          <a:srcRect/>
          <a:stretch>
            <a:fillRect/>
          </a:stretch>
        </p:blipFill>
        <p:spPr bwMode="auto">
          <a:xfrm>
            <a:off x="6184900" y="381000"/>
            <a:ext cx="1739900"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 Box 4"/>
          <p:cNvSpPr txBox="1">
            <a:spLocks noChangeArrowheads="1"/>
          </p:cNvSpPr>
          <p:nvPr/>
        </p:nvSpPr>
        <p:spPr bwMode="auto">
          <a:xfrm>
            <a:off x="533400" y="2686050"/>
            <a:ext cx="4634326" cy="31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Tx/>
              <a:buChar char="•"/>
            </a:pPr>
            <a:r>
              <a:rPr lang="en-US" sz="2800" dirty="0">
                <a:latin typeface="Calibri"/>
              </a:rPr>
              <a:t> Even mono-disperse spheres</a:t>
            </a:r>
            <a:br>
              <a:rPr lang="en-US" sz="2800" dirty="0">
                <a:latin typeface="Calibri"/>
              </a:rPr>
            </a:br>
            <a:r>
              <a:rPr lang="en-US" sz="2800" dirty="0">
                <a:latin typeface="Calibri"/>
              </a:rPr>
              <a:t>exhibit a variety of diameters</a:t>
            </a:r>
            <a:br>
              <a:rPr lang="en-US" sz="2800" dirty="0">
                <a:latin typeface="Calibri"/>
              </a:rPr>
            </a:br>
            <a:r>
              <a:rPr lang="en-US" sz="2800" dirty="0">
                <a:latin typeface="Calibri"/>
              </a:rPr>
              <a:t>in cross section.</a:t>
            </a:r>
          </a:p>
          <a:p>
            <a:pPr>
              <a:buFontTx/>
              <a:buChar char="•"/>
            </a:pPr>
            <a:r>
              <a:rPr lang="en-US" sz="2800" dirty="0">
                <a:latin typeface="Calibri"/>
              </a:rPr>
              <a:t> </a:t>
            </a:r>
            <a:r>
              <a:rPr lang="en-US" sz="2800" i="1" dirty="0">
                <a:latin typeface="Calibri"/>
              </a:rPr>
              <a:t>Only</a:t>
            </a:r>
            <a:r>
              <a:rPr lang="en-US" sz="2800" dirty="0">
                <a:latin typeface="Calibri"/>
              </a:rPr>
              <a:t> if you know that the </a:t>
            </a:r>
            <a:br>
              <a:rPr lang="en-US" sz="2800" dirty="0">
                <a:latin typeface="Calibri"/>
              </a:rPr>
            </a:br>
            <a:r>
              <a:rPr lang="en-US" sz="2800" dirty="0">
                <a:latin typeface="Calibri"/>
              </a:rPr>
              <a:t>second phase is </a:t>
            </a:r>
            <a:r>
              <a:rPr lang="en-US" sz="2800" dirty="0" err="1">
                <a:latin typeface="Calibri"/>
              </a:rPr>
              <a:t>monodisperse</a:t>
            </a:r>
            <a:r>
              <a:rPr lang="en-US" sz="2800" dirty="0">
                <a:latin typeface="Calibri"/>
              </a:rPr>
              <a:t/>
            </a:r>
            <a:br>
              <a:rPr lang="en-US" sz="2800" dirty="0">
                <a:latin typeface="Calibri"/>
              </a:rPr>
            </a:br>
            <a:r>
              <a:rPr lang="en-US" sz="2800" dirty="0">
                <a:latin typeface="Calibri"/>
              </a:rPr>
              <a:t>may you measure diameter</a:t>
            </a:r>
            <a:br>
              <a:rPr lang="en-US" sz="2800" dirty="0">
                <a:latin typeface="Calibri"/>
              </a:rPr>
            </a:br>
            <a:r>
              <a:rPr lang="en-US" sz="2800" dirty="0">
                <a:latin typeface="Calibri"/>
              </a:rPr>
              <a:t>from maximum cross-section!</a:t>
            </a:r>
          </a:p>
        </p:txBody>
      </p:sp>
      <p:sp>
        <p:nvSpPr>
          <p:cNvPr id="129029"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7982578-5698-EF4C-9CDB-CCC79D6EC223}" type="slidenum">
              <a:rPr lang="en-US" sz="1400">
                <a:latin typeface="Times" charset="0"/>
              </a:rPr>
              <a:pPr/>
              <a:t>62</a:t>
            </a:fld>
            <a:endParaRPr lang="en-US" sz="1400">
              <a:latin typeface="Times" charset="0"/>
            </a:endParaRPr>
          </a:p>
        </p:txBody>
      </p:sp>
      <p:sp>
        <p:nvSpPr>
          <p:cNvPr id="131074" name="Rectangle 1026"/>
          <p:cNvSpPr>
            <a:spLocks noGrp="1" noChangeArrowheads="1"/>
          </p:cNvSpPr>
          <p:nvPr>
            <p:ph type="title"/>
          </p:nvPr>
        </p:nvSpPr>
        <p:spPr>
          <a:xfrm>
            <a:off x="685800" y="76200"/>
            <a:ext cx="3581400" cy="2286000"/>
          </a:xfrm>
        </p:spPr>
        <p:txBody>
          <a:bodyPr/>
          <a:lstStyle/>
          <a:p>
            <a:r>
              <a:rPr lang="en-US">
                <a:latin typeface="Times New Roman" charset="0"/>
                <a:ea typeface="ＭＳ Ｐゴシック" charset="0"/>
                <a:cs typeface="ＭＳ Ｐゴシック" charset="0"/>
              </a:rPr>
              <a:t>Sectioning </a:t>
            </a:r>
            <a:br>
              <a:rPr lang="en-US">
                <a:latin typeface="Times New Roman" charset="0"/>
                <a:ea typeface="ＭＳ Ｐゴシック" charset="0"/>
                <a:cs typeface="ＭＳ Ｐゴシック" charset="0"/>
              </a:rPr>
            </a:br>
            <a:r>
              <a:rPr lang="en-US">
                <a:latin typeface="Times New Roman" charset="0"/>
                <a:ea typeface="ＭＳ Ｐゴシック" charset="0"/>
                <a:cs typeface="ＭＳ Ｐゴシック" charset="0"/>
              </a:rPr>
              <a:t>Spheres</a:t>
            </a:r>
          </a:p>
        </p:txBody>
      </p:sp>
      <p:pic>
        <p:nvPicPr>
          <p:cNvPr id="131075" name="Picture 1027" descr="Russ_DeH_Ch12_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04800"/>
            <a:ext cx="502920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 Box 1028"/>
          <p:cNvSpPr txBox="1">
            <a:spLocks noChangeArrowheads="1"/>
          </p:cNvSpPr>
          <p:nvPr/>
        </p:nvSpPr>
        <p:spPr bwMode="auto">
          <a:xfrm>
            <a:off x="533400" y="4343400"/>
            <a:ext cx="76200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Tx/>
              <a:buChar char="•"/>
            </a:pPr>
            <a:r>
              <a:rPr lang="en-US" sz="1800" dirty="0">
                <a:latin typeface="Calibri"/>
              </a:rPr>
              <a:t> The </a:t>
            </a:r>
            <a:r>
              <a:rPr lang="en-US" sz="1800" dirty="0" smtClean="0">
                <a:latin typeface="Calibri"/>
              </a:rPr>
              <a:t>radius, </a:t>
            </a:r>
            <a:r>
              <a:rPr lang="en-US" sz="1800" i="1" dirty="0" err="1" smtClean="0">
                <a:latin typeface="Calibri"/>
              </a:rPr>
              <a:t>r</a:t>
            </a:r>
            <a:r>
              <a:rPr lang="en-US" sz="1800" dirty="0" smtClean="0">
                <a:latin typeface="Calibri"/>
              </a:rPr>
              <a:t>, </a:t>
            </a:r>
            <a:r>
              <a:rPr lang="en-US" sz="1800" dirty="0">
                <a:latin typeface="Calibri"/>
              </a:rPr>
              <a:t>of a circle sectioned at a distance</a:t>
            </a:r>
            <a:r>
              <a:rPr lang="en-US" sz="1800" dirty="0" smtClean="0">
                <a:latin typeface="Calibri"/>
              </a:rPr>
              <a:t> </a:t>
            </a:r>
            <a:r>
              <a:rPr lang="en-US" sz="1800" i="1" dirty="0" err="1" smtClean="0">
                <a:latin typeface="Calibri"/>
              </a:rPr>
              <a:t>h</a:t>
            </a:r>
            <a:r>
              <a:rPr lang="en-US" sz="1800" dirty="0" smtClean="0">
                <a:latin typeface="Calibri"/>
              </a:rPr>
              <a:t> </a:t>
            </a:r>
            <a:r>
              <a:rPr lang="en-US" sz="1800" dirty="0">
                <a:latin typeface="Calibri"/>
              </a:rPr>
              <a:t>from the center is </a:t>
            </a:r>
            <a:br>
              <a:rPr lang="en-US" sz="1800" dirty="0">
                <a:latin typeface="Calibri"/>
              </a:rPr>
            </a:br>
            <a:r>
              <a:rPr lang="en-US" sz="1800" dirty="0">
                <a:latin typeface="Calibri"/>
              </a:rPr>
              <a:t>                                     </a:t>
            </a:r>
            <a:r>
              <a:rPr lang="en-US" sz="1800" i="1" dirty="0" err="1">
                <a:latin typeface="Times" charset="0"/>
              </a:rPr>
              <a:t>r</a:t>
            </a:r>
            <a:r>
              <a:rPr lang="en-US" sz="1800" i="1" dirty="0">
                <a:latin typeface="Times" charset="0"/>
              </a:rPr>
              <a:t> = √(R</a:t>
            </a:r>
            <a:r>
              <a:rPr lang="en-US" sz="1800" i="1" baseline="30000" dirty="0">
                <a:latin typeface="Times" charset="0"/>
              </a:rPr>
              <a:t>2</a:t>
            </a:r>
            <a:r>
              <a:rPr lang="en-US" sz="1800" i="1" dirty="0">
                <a:latin typeface="Times" charset="0"/>
              </a:rPr>
              <a:t>-h</a:t>
            </a:r>
            <a:r>
              <a:rPr lang="en-US" sz="1800" i="1" baseline="30000" dirty="0">
                <a:latin typeface="Times" charset="0"/>
              </a:rPr>
              <a:t>2</a:t>
            </a:r>
            <a:r>
              <a:rPr lang="en-US" sz="1800" i="1" dirty="0">
                <a:latin typeface="Times" charset="0"/>
              </a:rPr>
              <a:t>)</a:t>
            </a:r>
            <a:r>
              <a:rPr lang="en-US" sz="1800" i="1" dirty="0">
                <a:latin typeface="Calibri"/>
              </a:rPr>
              <a:t>.</a:t>
            </a:r>
            <a:endParaRPr lang="en-US" sz="1800" dirty="0">
              <a:latin typeface="Calibri"/>
            </a:endParaRPr>
          </a:p>
          <a:p>
            <a:pPr>
              <a:buFontTx/>
              <a:buChar char="•"/>
            </a:pPr>
            <a:r>
              <a:rPr lang="en-US" sz="1800" dirty="0">
                <a:latin typeface="Calibri"/>
              </a:rPr>
              <a:t> Since the sectioning planes intersect a sphere at a random location relative to its size, </a:t>
            </a:r>
            <a:r>
              <a:rPr lang="en-US" sz="1800" i="1" dirty="0">
                <a:latin typeface="Times" charset="0"/>
              </a:rPr>
              <a:t>R</a:t>
            </a:r>
            <a:r>
              <a:rPr lang="en-US" sz="1800" dirty="0">
                <a:latin typeface="Calibri"/>
              </a:rPr>
              <a:t>, we can assume that the probability of observing a circle between a given intercept radius, </a:t>
            </a:r>
            <a:r>
              <a:rPr lang="en-US" sz="1800" i="1" dirty="0" err="1">
                <a:latin typeface="Times" charset="0"/>
              </a:rPr>
              <a:t>r</a:t>
            </a:r>
            <a:r>
              <a:rPr lang="en-US" sz="1800" dirty="0">
                <a:latin typeface="Calibri"/>
              </a:rPr>
              <a:t>, and </a:t>
            </a:r>
            <a:r>
              <a:rPr lang="en-US" sz="1800" i="1" dirty="0" err="1">
                <a:latin typeface="Times" charset="0"/>
              </a:rPr>
              <a:t>r+dr</a:t>
            </a:r>
            <a:r>
              <a:rPr lang="en-US" sz="1800" dirty="0">
                <a:latin typeface="Calibri"/>
              </a:rPr>
              <a:t>, is equal to the relative thickness, </a:t>
            </a:r>
            <a:r>
              <a:rPr lang="en-US" sz="1800" i="1" dirty="0" err="1">
                <a:latin typeface="Times" charset="0"/>
              </a:rPr>
              <a:t>dz</a:t>
            </a:r>
            <a:r>
              <a:rPr lang="en-US" sz="1800" i="1" dirty="0">
                <a:latin typeface="Times" charset="0"/>
              </a:rPr>
              <a:t>/R</a:t>
            </a:r>
            <a:r>
              <a:rPr lang="en-US" sz="1800" dirty="0">
                <a:latin typeface="Calibri"/>
              </a:rPr>
              <a:t>, of the corresponding slice.</a:t>
            </a:r>
          </a:p>
          <a:p>
            <a:pPr>
              <a:buFontTx/>
              <a:buChar char="•"/>
            </a:pPr>
            <a:r>
              <a:rPr lang="en-US" sz="1800" dirty="0">
                <a:latin typeface="Calibri"/>
              </a:rPr>
              <a:t> The result is a distribution of intercept sizes that varies between zero and the actual sphere size.</a:t>
            </a:r>
          </a:p>
        </p:txBody>
      </p:sp>
      <p:pic>
        <p:nvPicPr>
          <p:cNvPr id="131077" name="Picture 1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57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Picture 1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057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Picture 10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2057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0" name="Picture 10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2971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1" name="Picture 10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2971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2" name="Text Box 1034"/>
          <p:cNvSpPr txBox="1">
            <a:spLocks noChangeArrowheads="1"/>
          </p:cNvSpPr>
          <p:nvPr/>
        </p:nvSpPr>
        <p:spPr bwMode="auto">
          <a:xfrm>
            <a:off x="3870325" y="52388"/>
            <a:ext cx="249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latin typeface="Times" charset="0"/>
              </a:rPr>
              <a:t>[Russ &amp; DeHoff, Ch. 12]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AA6073C-57DA-2F4A-AA10-07F55836018F}" type="slidenum">
              <a:rPr lang="en-US" sz="1400">
                <a:latin typeface="Times" charset="0"/>
              </a:rPr>
              <a:pPr/>
              <a:t>63</a:t>
            </a:fld>
            <a:endParaRPr lang="en-US" sz="1400">
              <a:latin typeface="Times" charset="0"/>
            </a:endParaRPr>
          </a:p>
        </p:txBody>
      </p:sp>
      <p:sp>
        <p:nvSpPr>
          <p:cNvPr id="13312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Circle Sampling: example</a:t>
            </a:r>
          </a:p>
        </p:txBody>
      </p:sp>
      <p:pic>
        <p:nvPicPr>
          <p:cNvPr id="133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066800"/>
            <a:ext cx="59436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03225" y="1497013"/>
            <a:ext cx="249237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dirty="0">
                <a:latin typeface="Calibri"/>
              </a:rPr>
              <a:t>• Numbers for each plot indicate the number of samples taken</a:t>
            </a:r>
          </a:p>
          <a:p>
            <a:pPr>
              <a:spcBef>
                <a:spcPct val="50000"/>
              </a:spcBef>
            </a:pPr>
            <a:r>
              <a:rPr lang="en-US" sz="1600" dirty="0">
                <a:latin typeface="Calibri"/>
              </a:rPr>
              <a:t>• A random number was generated in the range 0..1</a:t>
            </a:r>
          </a:p>
          <a:p>
            <a:pPr>
              <a:spcBef>
                <a:spcPct val="50000"/>
              </a:spcBef>
            </a:pPr>
            <a:r>
              <a:rPr lang="en-US" sz="1600" dirty="0">
                <a:latin typeface="Calibri"/>
              </a:rPr>
              <a:t>•  Value of radius of </a:t>
            </a:r>
            <a:r>
              <a:rPr lang="ja-JP" altLang="en-US" sz="1600" dirty="0">
                <a:latin typeface="Calibri"/>
              </a:rPr>
              <a:t>“</a:t>
            </a:r>
            <a:r>
              <a:rPr lang="en-US" altLang="ja-JP" sz="1600" dirty="0">
                <a:latin typeface="Calibri"/>
              </a:rPr>
              <a:t>sampled circle</a:t>
            </a:r>
            <a:r>
              <a:rPr lang="ja-JP" altLang="en-US" sz="1600" dirty="0">
                <a:latin typeface="Calibri"/>
              </a:rPr>
              <a:t>”</a:t>
            </a:r>
            <a:r>
              <a:rPr lang="en-US" altLang="ja-JP" sz="1600" dirty="0">
                <a:latin typeface="Calibri"/>
              </a:rPr>
              <a:t> taken to be </a:t>
            </a:r>
            <a:r>
              <a:rPr lang="en-US" altLang="ja-JP" sz="1600" dirty="0">
                <a:latin typeface="Times" charset="0"/>
              </a:rPr>
              <a:t>RAN()/√(1-RAN</a:t>
            </a:r>
            <a:r>
              <a:rPr lang="en-US" altLang="ja-JP" sz="1600" baseline="30000" dirty="0">
                <a:latin typeface="Times" charset="0"/>
              </a:rPr>
              <a:t>2</a:t>
            </a:r>
            <a:r>
              <a:rPr lang="en-US" altLang="ja-JP" sz="1600" dirty="0">
                <a:latin typeface="Times" charset="0"/>
              </a:rPr>
              <a:t>)</a:t>
            </a:r>
          </a:p>
          <a:p>
            <a:pPr>
              <a:spcBef>
                <a:spcPct val="50000"/>
              </a:spcBef>
            </a:pPr>
            <a:r>
              <a:rPr lang="en-US" sz="1600" dirty="0">
                <a:latin typeface="Times" charset="0"/>
              </a:rPr>
              <a:t>•  </a:t>
            </a:r>
            <a:r>
              <a:rPr lang="en-US" sz="1600" dirty="0">
                <a:latin typeface="Calibri"/>
              </a:rPr>
              <a:t>Values binned in 16 bins - note how noisy random sampling often is, which means that a large number of samples must be taken to obtain an accurate distribution</a:t>
            </a:r>
          </a:p>
        </p:txBody>
      </p:sp>
      <p:sp>
        <p:nvSpPr>
          <p:cNvPr id="2" name="Rectangle 1"/>
          <p:cNvSpPr/>
          <p:nvPr/>
        </p:nvSpPr>
        <p:spPr>
          <a:xfrm>
            <a:off x="457200" y="6150114"/>
            <a:ext cx="8229600" cy="707886"/>
          </a:xfrm>
          <a:prstGeom prst="rect">
            <a:avLst/>
          </a:prstGeom>
        </p:spPr>
        <p:txBody>
          <a:bodyPr wrap="square">
            <a:spAutoFit/>
          </a:bodyPr>
          <a:lstStyle/>
          <a:p>
            <a:pPr algn="ctr"/>
            <a:r>
              <a:rPr lang="en-US" sz="2000" dirty="0" smtClean="0">
                <a:solidFill>
                  <a:srgbClr val="0000FF"/>
                </a:solidFill>
                <a:latin typeface="Calibri"/>
              </a:rPr>
              <a:t>This analysis leads to the Saltykov method for reconstructing a 3D distribution of particles sizes from 2D data.  See later slides.</a:t>
            </a:r>
            <a:endParaRPr lang="en-US" sz="2000" dirty="0">
              <a:solidFill>
                <a:srgbClr val="0000FF"/>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268E607-A7ED-1444-A6B9-29FD7CBD5269}" type="slidenum">
              <a:rPr lang="en-US" sz="1400">
                <a:latin typeface="Times" charset="0"/>
              </a:rPr>
              <a:pPr/>
              <a:t>64</a:t>
            </a:fld>
            <a:endParaRPr lang="en-US" sz="1400">
              <a:latin typeface="Times" charset="0"/>
            </a:endParaRPr>
          </a:p>
        </p:txBody>
      </p:sp>
      <p:sp>
        <p:nvSpPr>
          <p:cNvPr id="13414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Distributions of Sizes</a:t>
            </a:r>
          </a:p>
        </p:txBody>
      </p:sp>
      <p:sp>
        <p:nvSpPr>
          <p:cNvPr id="134147" name="Rectangle 3"/>
          <p:cNvSpPr>
            <a:spLocks noGrp="1" noChangeArrowheads="1"/>
          </p:cNvSpPr>
          <p:nvPr>
            <p:ph type="body" idx="1"/>
          </p:nvPr>
        </p:nvSpPr>
        <p:spPr>
          <a:xfrm>
            <a:off x="685800" y="1371600"/>
            <a:ext cx="7772400" cy="4114800"/>
          </a:xfrm>
        </p:spPr>
        <p:txBody>
          <a:bodyPr/>
          <a:lstStyle/>
          <a:p>
            <a:pPr>
              <a:lnSpc>
                <a:spcPct val="90000"/>
              </a:lnSpc>
            </a:pPr>
            <a:r>
              <a:rPr lang="en-US" sz="2800" dirty="0">
                <a:ea typeface="ＭＳ Ｐゴシック" charset="0"/>
                <a:cs typeface="ＭＳ Ｐゴシック" charset="0"/>
              </a:rPr>
              <a:t>Measurement of an average quantity is reasonably straightforward in stereology.</a:t>
            </a:r>
          </a:p>
          <a:p>
            <a:pPr>
              <a:lnSpc>
                <a:spcPct val="90000"/>
              </a:lnSpc>
            </a:pPr>
            <a:r>
              <a:rPr lang="en-US" sz="2800" dirty="0">
                <a:ea typeface="ＭＳ Ｐゴシック" charset="0"/>
                <a:cs typeface="ＭＳ Ｐゴシック" charset="0"/>
              </a:rPr>
              <a:t>Deduction of a 3D </a:t>
            </a:r>
            <a:r>
              <a:rPr lang="en-US" sz="2800" i="1" dirty="0">
                <a:ea typeface="ＭＳ Ｐゴシック" charset="0"/>
                <a:cs typeface="ＭＳ Ｐゴシック" charset="0"/>
              </a:rPr>
              <a:t>size distribution </a:t>
            </a:r>
            <a:r>
              <a:rPr lang="en-US" sz="2800" dirty="0">
                <a:ea typeface="ＭＳ Ｐゴシック" charset="0"/>
                <a:cs typeface="ＭＳ Ｐゴシック" charset="0"/>
              </a:rPr>
              <a:t>from the projection of that distribution on a section plane is much less straightforward (and still controversial in certain respects).</a:t>
            </a:r>
          </a:p>
          <a:p>
            <a:pPr>
              <a:lnSpc>
                <a:spcPct val="90000"/>
              </a:lnSpc>
            </a:pPr>
            <a:r>
              <a:rPr lang="en-US" sz="2800" dirty="0">
                <a:ea typeface="ＭＳ Ｐゴシック" charset="0"/>
                <a:cs typeface="ＭＳ Ｐゴシック" charset="0"/>
              </a:rPr>
              <a:t>Example: it is useful to be able to measure particle size and grain size distributions from plane sections (without resorting to serial sectioning).</a:t>
            </a:r>
          </a:p>
          <a:p>
            <a:pPr>
              <a:lnSpc>
                <a:spcPct val="90000"/>
              </a:lnSpc>
            </a:pPr>
            <a:r>
              <a:rPr lang="en-US" sz="2800" dirty="0">
                <a:ea typeface="ＭＳ Ｐゴシック" charset="0"/>
                <a:cs typeface="ＭＳ Ｐゴシック" charset="0"/>
              </a:rPr>
              <a:t>Assumptions about particle shape must be made.</a:t>
            </a:r>
          </a:p>
        </p:txBody>
      </p:sp>
      <p:sp>
        <p:nvSpPr>
          <p:cNvPr id="134148"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539FFEE-D367-F74C-B52C-6FAC4A112EF1}" type="slidenum">
              <a:rPr lang="en-US" sz="1400">
                <a:latin typeface="Times" charset="0"/>
              </a:rPr>
              <a:pPr/>
              <a:t>65</a:t>
            </a:fld>
            <a:endParaRPr lang="en-US" sz="1400">
              <a:latin typeface="Times" charset="0"/>
            </a:endParaRPr>
          </a:p>
        </p:txBody>
      </p:sp>
      <p:sp>
        <p:nvSpPr>
          <p:cNvPr id="136194" name="Rectangle 2"/>
          <p:cNvSpPr>
            <a:spLocks noGrp="1" noChangeArrowheads="1"/>
          </p:cNvSpPr>
          <p:nvPr>
            <p:ph type="title"/>
          </p:nvPr>
        </p:nvSpPr>
        <p:spPr>
          <a:xfrm>
            <a:off x="685800" y="228600"/>
            <a:ext cx="7772400" cy="914400"/>
          </a:xfrm>
        </p:spPr>
        <p:txBody>
          <a:bodyPr/>
          <a:lstStyle/>
          <a:p>
            <a:r>
              <a:rPr lang="en-US">
                <a:latin typeface="Times New Roman" charset="0"/>
                <a:ea typeface="ＭＳ Ｐゴシック" charset="0"/>
                <a:cs typeface="ＭＳ Ｐゴシック" charset="0"/>
              </a:rPr>
              <a:t>True dimension(s) from measurements: examples</a:t>
            </a:r>
          </a:p>
        </p:txBody>
      </p:sp>
      <p:sp>
        <p:nvSpPr>
          <p:cNvPr id="136195" name="Rectangle 3"/>
          <p:cNvSpPr>
            <a:spLocks noGrp="1" noChangeArrowheads="1"/>
          </p:cNvSpPr>
          <p:nvPr>
            <p:ph type="body" idx="1"/>
          </p:nvPr>
        </p:nvSpPr>
        <p:spPr>
          <a:xfrm>
            <a:off x="381000" y="1371600"/>
            <a:ext cx="8305800" cy="4876800"/>
          </a:xfrm>
        </p:spPr>
        <p:txBody>
          <a:bodyPr/>
          <a:lstStyle/>
          <a:p>
            <a:r>
              <a:rPr lang="en-US" sz="2400" dirty="0">
                <a:ea typeface="ＭＳ Ｐゴシック" charset="0"/>
                <a:cs typeface="ＭＳ Ｐゴシック" charset="0"/>
              </a:rPr>
              <a:t>Measure the number of objects per unit area, </a:t>
            </a:r>
            <a:r>
              <a:rPr lang="en-US" sz="2400" i="1" dirty="0">
                <a:latin typeface="Times New Roman" charset="0"/>
                <a:ea typeface="ＭＳ Ｐゴシック" charset="0"/>
                <a:cs typeface="ＭＳ Ｐゴシック" charset="0"/>
              </a:rPr>
              <a:t>N</a:t>
            </a:r>
            <a:r>
              <a:rPr lang="en-US" sz="2400" i="1" baseline="-25000" dirty="0">
                <a:latin typeface="Times New Roman" charset="0"/>
                <a:ea typeface="ＭＳ Ｐゴシック" charset="0"/>
                <a:cs typeface="ＭＳ Ｐゴシック" charset="0"/>
              </a:rPr>
              <a:t>A</a:t>
            </a:r>
            <a:r>
              <a:rPr lang="en-US" sz="2400" dirty="0">
                <a:ea typeface="ＭＳ Ｐゴシック" charset="0"/>
                <a:cs typeface="ＭＳ Ｐゴシック" charset="0"/>
              </a:rPr>
              <a:t>. Also measure the mean number of intercepts per unit length, </a:t>
            </a:r>
            <a:r>
              <a:rPr lang="en-US" sz="2400" i="1" dirty="0">
                <a:latin typeface="Times New Roman" charset="0"/>
                <a:ea typeface="ＭＳ Ｐゴシック" charset="0"/>
                <a:cs typeface="ＭＳ Ｐゴシック" charset="0"/>
              </a:rPr>
              <a:t>N</a:t>
            </a:r>
            <a:r>
              <a:rPr lang="en-US" sz="2400" i="1" baseline="-25000" dirty="0">
                <a:latin typeface="Times New Roman" charset="0"/>
                <a:ea typeface="ＭＳ Ｐゴシック" charset="0"/>
                <a:cs typeface="ＭＳ Ｐゴシック" charset="0"/>
              </a:rPr>
              <a:t>L</a:t>
            </a:r>
            <a:r>
              <a:rPr lang="en-US" sz="2400" i="1" dirty="0">
                <a:ea typeface="ＭＳ Ｐゴシック" charset="0"/>
                <a:cs typeface="ＭＳ Ｐゴシック" charset="0"/>
              </a:rPr>
              <a:t>.</a:t>
            </a:r>
            <a:endParaRPr lang="en-US" sz="2400" dirty="0">
              <a:ea typeface="ＭＳ Ｐゴシック" charset="0"/>
              <a:cs typeface="ＭＳ Ｐゴシック" charset="0"/>
            </a:endParaRPr>
          </a:p>
          <a:p>
            <a:r>
              <a:rPr lang="en-US" sz="2400" dirty="0">
                <a:ea typeface="ＭＳ Ｐゴシック" charset="0"/>
                <a:cs typeface="ＭＳ Ｐゴシック" charset="0"/>
              </a:rPr>
              <a:t>Assume that the objects are spheres: then their radius, </a:t>
            </a:r>
            <a:br>
              <a:rPr lang="en-US" sz="2400" dirty="0">
                <a:ea typeface="ＭＳ Ｐゴシック" charset="0"/>
                <a:cs typeface="ＭＳ Ｐゴシック" charset="0"/>
              </a:rPr>
            </a:br>
            <a:r>
              <a:rPr lang="en-US" sz="2400" i="1" dirty="0">
                <a:latin typeface="Times New Roman" charset="0"/>
                <a:ea typeface="ＭＳ Ｐゴシック" charset="0"/>
                <a:cs typeface="ＭＳ Ｐゴシック" charset="0"/>
              </a:rPr>
              <a:t>r</a:t>
            </a:r>
            <a:r>
              <a:rPr lang="en-US" sz="2400" dirty="0">
                <a:latin typeface="Times New Roman" charset="0"/>
                <a:ea typeface="ＭＳ Ｐゴシック" charset="0"/>
                <a:cs typeface="ＭＳ Ｐゴシック" charset="0"/>
              </a:rPr>
              <a:t> = </a:t>
            </a:r>
            <a:r>
              <a:rPr lang="en-US" sz="2400" i="1" dirty="0">
                <a:latin typeface="Times New Roman" charset="0"/>
                <a:ea typeface="ＭＳ Ｐゴシック" charset="0"/>
                <a:cs typeface="ＭＳ Ｐゴシック" charset="0"/>
              </a:rPr>
              <a:t>8N</a:t>
            </a:r>
            <a:r>
              <a:rPr lang="en-US" sz="2400" i="1" baseline="-25000" dirty="0">
                <a:latin typeface="Times New Roman" charset="0"/>
                <a:ea typeface="ＭＳ Ｐゴシック" charset="0"/>
                <a:cs typeface="ＭＳ Ｐゴシック" charset="0"/>
              </a:rPr>
              <a:t>L</a:t>
            </a:r>
            <a:r>
              <a:rPr lang="en-US" sz="2400" i="1" dirty="0">
                <a:latin typeface="Times New Roman" charset="0"/>
                <a:ea typeface="ＭＳ Ｐゴシック" charset="0"/>
                <a:cs typeface="ＭＳ Ｐゴシック" charset="0"/>
              </a:rPr>
              <a:t>/3πN</a:t>
            </a:r>
            <a:r>
              <a:rPr lang="en-US" sz="2400" i="1" baseline="-25000" dirty="0">
                <a:latin typeface="Times New Roman" charset="0"/>
                <a:ea typeface="ＭＳ Ｐゴシック" charset="0"/>
                <a:cs typeface="ＭＳ Ｐゴシック" charset="0"/>
              </a:rPr>
              <a:t>A</a:t>
            </a:r>
            <a:r>
              <a:rPr lang="en-US" sz="2400" dirty="0">
                <a:ea typeface="ＭＳ Ｐゴシック" charset="0"/>
                <a:cs typeface="ＭＳ Ｐゴシック" charset="0"/>
              </a:rPr>
              <a:t>.</a:t>
            </a:r>
          </a:p>
          <a:p>
            <a:r>
              <a:rPr lang="en-US" sz="2400" dirty="0">
                <a:ea typeface="ＭＳ Ｐゴシック" charset="0"/>
                <a:cs typeface="ＭＳ Ｐゴシック" charset="0"/>
              </a:rPr>
              <a:t>Alternatively, assume that the objects are truncated </a:t>
            </a:r>
            <a:r>
              <a:rPr lang="en-US" sz="2400" dirty="0" err="1">
                <a:ea typeface="ＭＳ Ｐゴシック" charset="0"/>
                <a:cs typeface="ＭＳ Ｐゴシック" charset="0"/>
              </a:rPr>
              <a:t>octahedra</a:t>
            </a:r>
            <a:r>
              <a:rPr lang="en-US" sz="2400" dirty="0">
                <a:ea typeface="ＭＳ Ｐゴシック" charset="0"/>
                <a:cs typeface="ＭＳ Ｐゴシック" charset="0"/>
              </a:rPr>
              <a:t>, or </a:t>
            </a:r>
            <a:r>
              <a:rPr lang="en-US" sz="2400" dirty="0" err="1">
                <a:ea typeface="ＭＳ Ｐゴシック" charset="0"/>
                <a:cs typeface="ＭＳ Ｐゴシック" charset="0"/>
              </a:rPr>
              <a:t>tetrakaidcahedra</a:t>
            </a:r>
            <a:r>
              <a:rPr lang="en-US" sz="2400" dirty="0">
                <a:ea typeface="ＭＳ Ｐゴシック" charset="0"/>
                <a:cs typeface="ＭＳ Ｐゴシック" charset="0"/>
              </a:rPr>
              <a:t>: then their edge length, </a:t>
            </a:r>
            <a:br>
              <a:rPr lang="en-US" sz="2400" dirty="0">
                <a:ea typeface="ＭＳ Ｐゴシック" charset="0"/>
                <a:cs typeface="ＭＳ Ｐゴシック" charset="0"/>
              </a:rPr>
            </a:br>
            <a:r>
              <a:rPr lang="en-US" sz="2400" i="1" dirty="0">
                <a:latin typeface="Times New Roman" charset="0"/>
                <a:ea typeface="ＭＳ Ｐゴシック" charset="0"/>
                <a:cs typeface="ＭＳ Ｐゴシック" charset="0"/>
              </a:rPr>
              <a:t>a</a:t>
            </a:r>
            <a:r>
              <a:rPr lang="en-US" sz="2400" dirty="0">
                <a:latin typeface="Times New Roman" charset="0"/>
                <a:ea typeface="ＭＳ Ｐゴシック" charset="0"/>
                <a:cs typeface="ＭＳ Ｐゴシック" charset="0"/>
              </a:rPr>
              <a:t>, = </a:t>
            </a:r>
            <a:r>
              <a:rPr lang="en-US" sz="2400" i="1" dirty="0">
                <a:latin typeface="Times New Roman" charset="0"/>
                <a:ea typeface="ＭＳ Ｐゴシック" charset="0"/>
                <a:cs typeface="ＭＳ Ｐゴシック" charset="0"/>
              </a:rPr>
              <a:t>L</a:t>
            </a:r>
            <a:r>
              <a:rPr lang="en-US" sz="2400" i="1" baseline="-25000" dirty="0">
                <a:latin typeface="Times New Roman" charset="0"/>
                <a:ea typeface="ＭＳ Ｐゴシック" charset="0"/>
                <a:cs typeface="ＭＳ Ｐゴシック" charset="0"/>
              </a:rPr>
              <a:t>3</a:t>
            </a:r>
            <a:r>
              <a:rPr lang="en-US" sz="2400" i="1" dirty="0">
                <a:latin typeface="Times New Roman" charset="0"/>
                <a:ea typeface="ＭＳ Ｐゴシック" charset="0"/>
                <a:cs typeface="ＭＳ Ｐゴシック" charset="0"/>
              </a:rPr>
              <a:t>/1.69 = 0.945 N</a:t>
            </a:r>
            <a:r>
              <a:rPr lang="en-US" sz="2400" i="1" baseline="-25000" dirty="0">
                <a:latin typeface="Times New Roman" charset="0"/>
                <a:ea typeface="ＭＳ Ｐゴシック" charset="0"/>
                <a:cs typeface="ＭＳ Ｐゴシック" charset="0"/>
              </a:rPr>
              <a:t>L</a:t>
            </a:r>
            <a:r>
              <a:rPr lang="en-US" sz="2400" i="1" dirty="0">
                <a:latin typeface="Times New Roman" charset="0"/>
                <a:ea typeface="ＭＳ Ｐゴシック" charset="0"/>
                <a:cs typeface="ＭＳ Ｐゴシック" charset="0"/>
              </a:rPr>
              <a:t>/N</a:t>
            </a:r>
            <a:r>
              <a:rPr lang="en-US" sz="2400" i="1" baseline="-25000" dirty="0">
                <a:latin typeface="Times New Roman" charset="0"/>
                <a:ea typeface="ＭＳ Ｐゴシック" charset="0"/>
                <a:cs typeface="ＭＳ Ｐゴシック" charset="0"/>
              </a:rPr>
              <a:t>A</a:t>
            </a:r>
            <a:r>
              <a:rPr lang="en-US" sz="2400" dirty="0">
                <a:ea typeface="ＭＳ Ｐゴシック" charset="0"/>
                <a:cs typeface="ＭＳ Ｐゴシック" charset="0"/>
              </a:rPr>
              <a:t>.</a:t>
            </a:r>
            <a:br>
              <a:rPr lang="en-US" sz="2400" dirty="0">
                <a:ea typeface="ＭＳ Ｐゴシック" charset="0"/>
                <a:cs typeface="ＭＳ Ｐゴシック" charset="0"/>
              </a:rPr>
            </a:br>
            <a:r>
              <a:rPr lang="en-US" sz="2400" dirty="0">
                <a:ea typeface="ＭＳ Ｐゴシック" charset="0"/>
                <a:cs typeface="ＭＳ Ｐゴシック" charset="0"/>
              </a:rPr>
              <a:t>Volume of truncated octahedron </a:t>
            </a:r>
            <a:br>
              <a:rPr lang="en-US" sz="2400" dirty="0">
                <a:ea typeface="ＭＳ Ｐゴシック" charset="0"/>
                <a:cs typeface="ＭＳ Ｐゴシック" charset="0"/>
              </a:rPr>
            </a:br>
            <a:r>
              <a:rPr lang="en-US" sz="2400" dirty="0">
                <a:ea typeface="ＭＳ Ｐゴシック" charset="0"/>
                <a:cs typeface="ＭＳ Ｐゴシック" charset="0"/>
              </a:rPr>
              <a:t>= </a:t>
            </a:r>
            <a:r>
              <a:rPr lang="en-US" sz="2400" i="1" dirty="0">
                <a:latin typeface="Times New Roman" charset="0"/>
                <a:ea typeface="ＭＳ Ｐゴシック" charset="0"/>
                <a:cs typeface="ＭＳ Ｐゴシック" charset="0"/>
              </a:rPr>
              <a:t>11.314a</a:t>
            </a:r>
            <a:r>
              <a:rPr lang="en-US" sz="2400" i="1" baseline="30000" dirty="0">
                <a:latin typeface="Times New Roman" charset="0"/>
                <a:ea typeface="ＭＳ Ｐゴシック" charset="0"/>
                <a:cs typeface="ＭＳ Ｐゴシック" charset="0"/>
              </a:rPr>
              <a:t>3</a:t>
            </a:r>
            <a:r>
              <a:rPr lang="en-US" sz="2400" dirty="0">
                <a:latin typeface="Times New Roman" charset="0"/>
                <a:ea typeface="ＭＳ Ｐゴシック" charset="0"/>
                <a:cs typeface="ＭＳ Ｐゴシック" charset="0"/>
              </a:rPr>
              <a:t> = </a:t>
            </a:r>
            <a:r>
              <a:rPr lang="en-US" sz="2400" i="1" dirty="0">
                <a:latin typeface="Times New Roman" charset="0"/>
                <a:ea typeface="ＭＳ Ｐゴシック" charset="0"/>
                <a:cs typeface="ＭＳ Ｐゴシック" charset="0"/>
              </a:rPr>
              <a:t>9.548 (N</a:t>
            </a:r>
            <a:r>
              <a:rPr lang="en-US" sz="2400" i="1" baseline="-25000" dirty="0">
                <a:latin typeface="Times New Roman" charset="0"/>
                <a:ea typeface="ＭＳ Ｐゴシック" charset="0"/>
                <a:cs typeface="ＭＳ Ｐゴシック" charset="0"/>
              </a:rPr>
              <a:t>L</a:t>
            </a:r>
            <a:r>
              <a:rPr lang="en-US" sz="2400" i="1" dirty="0">
                <a:latin typeface="Times New Roman" charset="0"/>
                <a:ea typeface="ＭＳ Ｐゴシック" charset="0"/>
                <a:cs typeface="ＭＳ Ｐゴシック" charset="0"/>
              </a:rPr>
              <a:t>/N</a:t>
            </a:r>
            <a:r>
              <a:rPr lang="en-US" sz="2400" i="1" baseline="-25000" dirty="0">
                <a:latin typeface="Times New Roman" charset="0"/>
                <a:ea typeface="ＭＳ Ｐゴシック" charset="0"/>
                <a:cs typeface="ＭＳ Ｐゴシック" charset="0"/>
              </a:rPr>
              <a:t>A</a:t>
            </a:r>
            <a:r>
              <a:rPr lang="en-US" sz="2400" i="1" dirty="0">
                <a:latin typeface="Times New Roman" charset="0"/>
                <a:ea typeface="ＭＳ Ｐゴシック" charset="0"/>
                <a:cs typeface="ＭＳ Ｐゴシック" charset="0"/>
              </a:rPr>
              <a:t>)</a:t>
            </a:r>
            <a:r>
              <a:rPr lang="en-US" sz="2400" i="1" baseline="30000" dirty="0">
                <a:latin typeface="Times New Roman" charset="0"/>
                <a:ea typeface="ＭＳ Ｐゴシック" charset="0"/>
                <a:cs typeface="ＭＳ Ｐゴシック" charset="0"/>
              </a:rPr>
              <a:t>3</a:t>
            </a:r>
            <a:r>
              <a:rPr lang="en-US" sz="2400" dirty="0">
                <a:ea typeface="ＭＳ Ｐゴシック" charset="0"/>
                <a:cs typeface="ＭＳ Ｐゴシック" charset="0"/>
              </a:rPr>
              <a:t>.</a:t>
            </a:r>
            <a:br>
              <a:rPr lang="en-US" sz="2400" dirty="0">
                <a:ea typeface="ＭＳ Ｐゴシック" charset="0"/>
                <a:cs typeface="ＭＳ Ｐゴシック" charset="0"/>
              </a:rPr>
            </a:br>
            <a:r>
              <a:rPr lang="en-US" sz="2400" dirty="0">
                <a:ea typeface="ＭＳ Ｐゴシック" charset="0"/>
                <a:cs typeface="ＭＳ Ｐゴシック" charset="0"/>
              </a:rPr>
              <a:t>Equivalent spherical radius, based on </a:t>
            </a:r>
            <a:r>
              <a:rPr lang="en-US" sz="2400" i="1" dirty="0" err="1">
                <a:latin typeface="Times New Roman" charset="0"/>
                <a:ea typeface="ＭＳ Ｐゴシック" charset="0"/>
                <a:cs typeface="ＭＳ Ｐゴシック" charset="0"/>
              </a:rPr>
              <a:t>V</a:t>
            </a:r>
            <a:r>
              <a:rPr lang="en-US" sz="2400" i="1" baseline="-25000" dirty="0" err="1">
                <a:latin typeface="Times New Roman" charset="0"/>
                <a:ea typeface="ＭＳ Ｐゴシック" charset="0"/>
                <a:cs typeface="ＭＳ Ｐゴシック" charset="0"/>
              </a:rPr>
              <a:t>sphere</a:t>
            </a:r>
            <a:r>
              <a:rPr lang="en-US" sz="2400" dirty="0">
                <a:latin typeface="Times New Roman" charset="0"/>
                <a:ea typeface="ＭＳ Ｐゴシック" charset="0"/>
                <a:cs typeface="ＭＳ Ｐゴシック" charset="0"/>
              </a:rPr>
              <a:t> = </a:t>
            </a:r>
            <a:r>
              <a:rPr lang="en-US" sz="2400" i="1" dirty="0">
                <a:latin typeface="Times New Roman" charset="0"/>
                <a:ea typeface="ＭＳ Ｐゴシック" charset="0"/>
                <a:cs typeface="ＭＳ Ｐゴシック" charset="0"/>
              </a:rPr>
              <a:t>4π/3 r</a:t>
            </a:r>
            <a:r>
              <a:rPr lang="en-US" sz="2400" i="1" baseline="30000" dirty="0">
                <a:latin typeface="Times New Roman" charset="0"/>
                <a:ea typeface="ＭＳ Ｐゴシック" charset="0"/>
                <a:cs typeface="ＭＳ Ｐゴシック" charset="0"/>
              </a:rPr>
              <a:t>3</a:t>
            </a:r>
            <a:r>
              <a:rPr lang="en-US" sz="2400" dirty="0">
                <a:latin typeface="Times New Roman" charset="0"/>
                <a:ea typeface="ＭＳ Ｐゴシック" charset="0"/>
                <a:cs typeface="ＭＳ Ｐゴシック" charset="0"/>
              </a:rPr>
              <a:t> </a:t>
            </a:r>
            <a:r>
              <a:rPr lang="en-US" sz="2400" dirty="0">
                <a:ea typeface="ＭＳ Ｐゴシック" charset="0"/>
                <a:cs typeface="ＭＳ Ｐゴシック" charset="0"/>
              </a:rPr>
              <a:t>and equating volumes:  </a:t>
            </a:r>
            <a:br>
              <a:rPr lang="en-US" sz="2400" dirty="0">
                <a:ea typeface="ＭＳ Ｐゴシック" charset="0"/>
                <a:cs typeface="ＭＳ Ｐゴシック" charset="0"/>
              </a:rPr>
            </a:br>
            <a:r>
              <a:rPr lang="en-US" sz="2400" dirty="0">
                <a:ea typeface="ＭＳ Ｐゴシック" charset="0"/>
                <a:cs typeface="ＭＳ Ｐゴシック" charset="0"/>
              </a:rPr>
              <a:t>		</a:t>
            </a:r>
            <a:r>
              <a:rPr lang="en-US" sz="2400" i="1" dirty="0" err="1">
                <a:latin typeface="Times New Roman" charset="0"/>
                <a:ea typeface="ＭＳ Ｐゴシック" charset="0"/>
                <a:cs typeface="ＭＳ Ｐゴシック" charset="0"/>
              </a:rPr>
              <a:t>r</a:t>
            </a:r>
            <a:r>
              <a:rPr lang="en-US" sz="2400" i="1" baseline="-25000" dirty="0" err="1">
                <a:latin typeface="Times New Roman" charset="0"/>
                <a:ea typeface="ＭＳ Ｐゴシック" charset="0"/>
                <a:cs typeface="ＭＳ Ｐゴシック" charset="0"/>
              </a:rPr>
              <a:t>sphere</a:t>
            </a:r>
            <a:r>
              <a:rPr lang="en-US" sz="2400" i="1" dirty="0">
                <a:latin typeface="Times New Roman" charset="0"/>
                <a:ea typeface="ＭＳ Ｐゴシック" charset="0"/>
                <a:cs typeface="ＭＳ Ｐゴシック" charset="0"/>
              </a:rPr>
              <a:t> = 1.316 N</a:t>
            </a:r>
            <a:r>
              <a:rPr lang="en-US" sz="2400" i="1" baseline="-25000" dirty="0">
                <a:latin typeface="Times New Roman" charset="0"/>
                <a:ea typeface="ＭＳ Ｐゴシック" charset="0"/>
                <a:cs typeface="ＭＳ Ｐゴシック" charset="0"/>
              </a:rPr>
              <a:t>L</a:t>
            </a:r>
            <a:r>
              <a:rPr lang="en-US" sz="2400" i="1" dirty="0">
                <a:latin typeface="Times New Roman" charset="0"/>
                <a:ea typeface="ＭＳ Ｐゴシック" charset="0"/>
                <a:cs typeface="ＭＳ Ｐゴシック" charset="0"/>
              </a:rPr>
              <a:t>/N</a:t>
            </a:r>
            <a:r>
              <a:rPr lang="en-US" sz="2400" i="1" baseline="-25000" dirty="0">
                <a:latin typeface="Times New Roman" charset="0"/>
                <a:ea typeface="ＭＳ Ｐゴシック" charset="0"/>
                <a:cs typeface="ＭＳ Ｐゴシック" charset="0"/>
              </a:rPr>
              <a:t>A</a:t>
            </a:r>
            <a:r>
              <a:rPr lang="en-US" sz="2400" dirty="0">
                <a:ea typeface="ＭＳ Ｐゴシック" charset="0"/>
                <a:cs typeface="ＭＳ Ｐゴシック" charset="0"/>
              </a:rPr>
              <a:t>.</a:t>
            </a:r>
          </a:p>
        </p:txBody>
      </p:sp>
      <p:sp>
        <p:nvSpPr>
          <p:cNvPr id="136196"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Topology</a:t>
            </a:r>
            <a:r>
              <a:rPr lang="en-US" sz="1600" b="1">
                <a:latin typeface="Times" charset="0"/>
              </a:rPr>
              <a:t>  Grain_Size  Distributions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1851968-FC24-FC47-B1CB-45A03075BAE9}" type="slidenum">
              <a:rPr lang="en-US" sz="1400">
                <a:latin typeface="Times" charset="0"/>
              </a:rPr>
              <a:pPr/>
              <a:t>66</a:t>
            </a:fld>
            <a:endParaRPr lang="en-US" sz="1400">
              <a:latin typeface="Times" charset="0"/>
            </a:endParaRPr>
          </a:p>
        </p:txBody>
      </p:sp>
      <p:sp>
        <p:nvSpPr>
          <p:cNvPr id="13824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Measurements on Sections</a:t>
            </a:r>
          </a:p>
        </p:txBody>
      </p:sp>
      <p:pic>
        <p:nvPicPr>
          <p:cNvPr id="138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990600"/>
            <a:ext cx="77343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p:cNvSpPr txBox="1">
            <a:spLocks noChangeArrowheads="1"/>
          </p:cNvSpPr>
          <p:nvPr/>
        </p:nvSpPr>
        <p:spPr bwMode="auto">
          <a:xfrm>
            <a:off x="609600" y="3870325"/>
            <a:ext cx="8305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dirty="0">
                <a:latin typeface="Calibri"/>
              </a:rPr>
              <a:t>•  Areas are convenient if automated pixel counting available</a:t>
            </a:r>
          </a:p>
          <a:p>
            <a:r>
              <a:rPr lang="en-US" sz="2000" dirty="0">
                <a:latin typeface="Calibri"/>
              </a:rPr>
              <a:t>•  Either areas or diameters are a type of </a:t>
            </a:r>
            <a:r>
              <a:rPr lang="en-US" sz="2000" i="1" dirty="0">
                <a:latin typeface="Calibri"/>
              </a:rPr>
              <a:t>planar sampling </a:t>
            </a:r>
            <a:r>
              <a:rPr lang="en-US" sz="2000" dirty="0">
                <a:latin typeface="Calibri"/>
              </a:rPr>
              <a:t>involving measurement of circles (or some other basic shape)</a:t>
            </a:r>
          </a:p>
          <a:p>
            <a:r>
              <a:rPr lang="en-US" sz="2000" dirty="0">
                <a:latin typeface="Calibri"/>
              </a:rPr>
              <a:t>•  Chords are convenient for use of random test lines, which is a type of </a:t>
            </a:r>
            <a:r>
              <a:rPr lang="en-US" sz="2000" i="1" dirty="0">
                <a:latin typeface="Calibri"/>
              </a:rPr>
              <a:t>linear sampling</a:t>
            </a:r>
            <a:r>
              <a:rPr lang="en-US" sz="2000" dirty="0">
                <a:latin typeface="Calibri"/>
              </a:rPr>
              <a:t>: </a:t>
            </a:r>
            <a:r>
              <a:rPr lang="en-US" sz="2000" i="1" dirty="0" err="1">
                <a:latin typeface="Calibri"/>
              </a:rPr>
              <a:t>n</a:t>
            </a:r>
            <a:r>
              <a:rPr lang="en-US" sz="2000" i="1" baseline="-25000" dirty="0" err="1">
                <a:latin typeface="Calibri"/>
              </a:rPr>
              <a:t>L</a:t>
            </a:r>
            <a:r>
              <a:rPr lang="en-US" sz="2000" dirty="0">
                <a:latin typeface="Calibri"/>
              </a:rPr>
              <a:t> := number of chords per unit length</a:t>
            </a:r>
          </a:p>
        </p:txBody>
      </p:sp>
      <p:sp>
        <p:nvSpPr>
          <p:cNvPr id="138245"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a:t>
            </a:r>
            <a:r>
              <a:rPr lang="en-US" sz="1600" b="1">
                <a:solidFill>
                  <a:srgbClr val="CC0000"/>
                </a:solidFill>
                <a:latin typeface="Times" charset="0"/>
              </a:rPr>
              <a:t>Grain_Size</a:t>
            </a:r>
            <a:r>
              <a:rPr lang="en-US" sz="1600" b="1">
                <a:latin typeface="Times" charset="0"/>
              </a:rPr>
              <a:t>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765AA07-085B-0442-95EE-994C4D45678E}" type="slidenum">
              <a:rPr lang="en-US" sz="1400">
                <a:latin typeface="Times" charset="0"/>
              </a:rPr>
              <a:pPr/>
              <a:t>67</a:t>
            </a:fld>
            <a:endParaRPr lang="en-US" sz="1400">
              <a:latin typeface="Times" charset="0"/>
            </a:endParaRPr>
          </a:p>
        </p:txBody>
      </p:sp>
      <p:sp>
        <p:nvSpPr>
          <p:cNvPr id="14029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Extraction of Size Distribution</a:t>
            </a:r>
          </a:p>
        </p:txBody>
      </p:sp>
      <p:sp>
        <p:nvSpPr>
          <p:cNvPr id="140291" name="Rectangle 3"/>
          <p:cNvSpPr>
            <a:spLocks noGrp="1" noChangeArrowheads="1"/>
          </p:cNvSpPr>
          <p:nvPr>
            <p:ph type="body" idx="1"/>
          </p:nvPr>
        </p:nvSpPr>
        <p:spPr>
          <a:xfrm>
            <a:off x="685800" y="1600200"/>
            <a:ext cx="7772400" cy="4876800"/>
          </a:xfrm>
        </p:spPr>
        <p:txBody>
          <a:bodyPr/>
          <a:lstStyle/>
          <a:p>
            <a:r>
              <a:rPr lang="en-US" sz="2400" dirty="0">
                <a:ea typeface="ＭＳ Ｐゴシック" charset="0"/>
                <a:cs typeface="ＭＳ Ｐゴシック" charset="0"/>
              </a:rPr>
              <a:t>Whenever you section a distribution of particles of a finite size, the section plane is unlikely to cut at the maximum diameter (of, say, spherical particles).  </a:t>
            </a:r>
          </a:p>
          <a:p>
            <a:r>
              <a:rPr lang="en-US" sz="2400" dirty="0">
                <a:ea typeface="ＭＳ Ｐゴシック" charset="0"/>
                <a:cs typeface="ＭＳ Ｐゴシック" charset="0"/>
              </a:rPr>
              <a:t>Therefore the </a:t>
            </a:r>
            <a:r>
              <a:rPr lang="en-US" sz="2400" i="1" dirty="0">
                <a:ea typeface="ＭＳ Ｐゴシック" charset="0"/>
                <a:cs typeface="ＭＳ Ｐゴシック" charset="0"/>
              </a:rPr>
              <a:t>observed sizes</a:t>
            </a:r>
            <a:r>
              <a:rPr lang="en-US" sz="2400" dirty="0">
                <a:ea typeface="ＭＳ Ｐゴシック" charset="0"/>
                <a:cs typeface="ＭＳ Ｐゴシック" charset="0"/>
              </a:rPr>
              <a:t> are always an </a:t>
            </a:r>
            <a:r>
              <a:rPr lang="en-US" sz="2400" i="1" dirty="0">
                <a:ea typeface="ＭＳ Ｐゴシック" charset="0"/>
                <a:cs typeface="ＭＳ Ｐゴシック" charset="0"/>
              </a:rPr>
              <a:t>underestimate </a:t>
            </a:r>
            <a:r>
              <a:rPr lang="en-US" sz="2400" dirty="0">
                <a:ea typeface="ＭＳ Ｐゴシック" charset="0"/>
                <a:cs typeface="ＭＳ Ｐゴシック" charset="0"/>
              </a:rPr>
              <a:t>of the </a:t>
            </a:r>
            <a:r>
              <a:rPr lang="en-US" sz="2400" i="1" dirty="0">
                <a:ea typeface="ＭＳ Ｐゴシック" charset="0"/>
                <a:cs typeface="ＭＳ Ｐゴシック" charset="0"/>
              </a:rPr>
              <a:t>actual sizes</a:t>
            </a:r>
            <a:r>
              <a:rPr lang="en-US" sz="2400" dirty="0">
                <a:ea typeface="ＭＳ Ｐゴシック" charset="0"/>
                <a:cs typeface="ＭＳ Ｐゴシック" charset="0"/>
              </a:rPr>
              <a:t>.</a:t>
            </a:r>
          </a:p>
          <a:p>
            <a:r>
              <a:rPr lang="en-US" sz="2400" dirty="0">
                <a:ea typeface="ＭＳ Ｐゴシック" charset="0"/>
                <a:cs typeface="ＭＳ Ｐゴシック" charset="0"/>
              </a:rPr>
              <a:t>Any method for estimating size distributions in effect starts with the largest size class and, based on some assumption about the shape and distribution of the particles, reduces the volume fraction of the next smallest size class by an amount that is proportional to the fraction of the current size class.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8586B1A-4643-5F4B-8B72-D01C160CD44A}" type="slidenum">
              <a:rPr lang="en-US" sz="1400">
                <a:latin typeface="Times" charset="0"/>
              </a:rPr>
              <a:pPr/>
              <a:t>68</a:t>
            </a:fld>
            <a:endParaRPr lang="en-US" sz="1400">
              <a:latin typeface="Times" charset="0"/>
            </a:endParaRPr>
          </a:p>
        </p:txBody>
      </p:sp>
      <p:sp>
        <p:nvSpPr>
          <p:cNvPr id="142338" name="Rectangle 2"/>
          <p:cNvSpPr>
            <a:spLocks noGrp="1" noChangeArrowheads="1"/>
          </p:cNvSpPr>
          <p:nvPr>
            <p:ph type="title"/>
          </p:nvPr>
        </p:nvSpPr>
        <p:spPr>
          <a:xfrm>
            <a:off x="685800" y="152400"/>
            <a:ext cx="7772400" cy="914400"/>
          </a:xfrm>
        </p:spPr>
        <p:txBody>
          <a:bodyPr/>
          <a:lstStyle/>
          <a:p>
            <a:r>
              <a:rPr lang="en-US" sz="4000">
                <a:latin typeface="Times New Roman" charset="0"/>
                <a:ea typeface="ＭＳ Ｐゴシック" charset="0"/>
                <a:cs typeface="ＭＳ Ｐゴシック" charset="0"/>
              </a:rPr>
              <a:t>Size distributions from measurement</a:t>
            </a:r>
          </a:p>
        </p:txBody>
      </p:sp>
      <p:sp>
        <p:nvSpPr>
          <p:cNvPr id="142339" name="Rectangle 3"/>
          <p:cNvSpPr>
            <a:spLocks noGrp="1" noChangeArrowheads="1"/>
          </p:cNvSpPr>
          <p:nvPr>
            <p:ph type="body" idx="1"/>
          </p:nvPr>
        </p:nvSpPr>
        <p:spPr>
          <a:xfrm>
            <a:off x="685800" y="1219200"/>
            <a:ext cx="7772400" cy="5029200"/>
          </a:xfrm>
        </p:spPr>
        <p:txBody>
          <a:bodyPr/>
          <a:lstStyle/>
          <a:p>
            <a:pPr>
              <a:lnSpc>
                <a:spcPct val="90000"/>
              </a:lnSpc>
            </a:pPr>
            <a:r>
              <a:rPr lang="en-US" sz="2800" dirty="0">
                <a:ea typeface="ＭＳ Ｐゴシック" charset="0"/>
                <a:cs typeface="ＭＳ Ｐゴシック" charset="0"/>
              </a:rPr>
              <a:t>Distribution of cross sections very different from 3D size distribution, as illustrated with </a:t>
            </a:r>
            <a:r>
              <a:rPr lang="en-US" sz="2800" dirty="0" err="1">
                <a:ea typeface="ＭＳ Ｐゴシック" charset="0"/>
                <a:cs typeface="ＭＳ Ｐゴシック" charset="0"/>
              </a:rPr>
              <a:t>monosize</a:t>
            </a:r>
            <a:r>
              <a:rPr lang="en-US" sz="2800" dirty="0">
                <a:ea typeface="ＭＳ Ｐゴシック" charset="0"/>
                <a:cs typeface="ＭＳ Ｐゴシック" charset="0"/>
              </a:rPr>
              <a:t> spheres.</a:t>
            </a:r>
          </a:p>
          <a:p>
            <a:pPr>
              <a:lnSpc>
                <a:spcPct val="90000"/>
              </a:lnSpc>
            </a:pPr>
            <a:r>
              <a:rPr lang="en-US" sz="2800" dirty="0">
                <a:ea typeface="ＭＳ Ｐゴシック" charset="0"/>
                <a:cs typeface="ＭＳ Ｐゴシック" charset="0"/>
              </a:rPr>
              <a:t>Measurement of chord lengths is most reliable, i.e. experimental frequency of </a:t>
            </a:r>
            <a:r>
              <a:rPr lang="en-US" sz="2800" i="1" dirty="0" err="1">
                <a:latin typeface="Times" charset="0"/>
                <a:ea typeface="ＭＳ Ｐゴシック" charset="0"/>
                <a:cs typeface="ＭＳ Ｐゴシック" charset="0"/>
              </a:rPr>
              <a:t>n</a:t>
            </a:r>
            <a:r>
              <a:rPr lang="en-US" sz="2800" i="1" baseline="-25000" dirty="0" err="1">
                <a:latin typeface="Times" charset="0"/>
                <a:ea typeface="ＭＳ Ｐゴシック" charset="0"/>
                <a:cs typeface="ＭＳ Ｐゴシック" charset="0"/>
              </a:rPr>
              <a:t>L</a:t>
            </a:r>
            <a:r>
              <a:rPr lang="en-US" sz="2800" dirty="0">
                <a:latin typeface="Times" charset="0"/>
                <a:ea typeface="ＭＳ Ｐゴシック" charset="0"/>
                <a:cs typeface="ＭＳ Ｐゴシック" charset="0"/>
              </a:rPr>
              <a:t>(</a:t>
            </a:r>
            <a:r>
              <a:rPr lang="en-US" sz="2800" i="1" dirty="0">
                <a:latin typeface="Times" charset="0"/>
                <a:ea typeface="ＭＳ Ｐゴシック" charset="0"/>
                <a:cs typeface="ＭＳ Ｐゴシック" charset="0"/>
              </a:rPr>
              <a:t>l</a:t>
            </a:r>
            <a:r>
              <a:rPr lang="en-US" sz="2800" dirty="0">
                <a:latin typeface="Times" charset="0"/>
                <a:ea typeface="ＭＳ Ｐゴシック" charset="0"/>
                <a:cs typeface="ＭＳ Ｐゴシック" charset="0"/>
              </a:rPr>
              <a:t>)</a:t>
            </a:r>
            <a:r>
              <a:rPr lang="en-US" sz="2800" dirty="0">
                <a:ea typeface="ＭＳ Ｐゴシック" charset="0"/>
                <a:cs typeface="ＭＳ Ｐゴシック" charset="0"/>
              </a:rPr>
              <a:t> versus</a:t>
            </a:r>
            <a:r>
              <a:rPr lang="en-US" sz="2800" dirty="0">
                <a:latin typeface="Times" charset="0"/>
                <a:ea typeface="ＭＳ Ｐゴシック" charset="0"/>
                <a:cs typeface="ＭＳ Ｐゴシック" charset="0"/>
              </a:rPr>
              <a:t> </a:t>
            </a:r>
            <a:r>
              <a:rPr lang="en-US" sz="2800" i="1" dirty="0">
                <a:latin typeface="Times" charset="0"/>
                <a:ea typeface="ＭＳ Ｐゴシック" charset="0"/>
                <a:cs typeface="ＭＳ Ｐゴシック" charset="0"/>
              </a:rPr>
              <a:t>l</a:t>
            </a:r>
            <a:r>
              <a:rPr lang="en-US" sz="2800" dirty="0">
                <a:ea typeface="ＭＳ Ｐゴシック" charset="0"/>
                <a:cs typeface="ＭＳ Ｐゴシック" charset="0"/>
              </a:rPr>
              <a:t>.</a:t>
            </a:r>
          </a:p>
          <a:p>
            <a:pPr>
              <a:lnSpc>
                <a:spcPct val="90000"/>
              </a:lnSpc>
            </a:pPr>
            <a:r>
              <a:rPr lang="en-US" sz="2800" dirty="0">
                <a:ea typeface="ＭＳ Ｐゴシック" charset="0"/>
                <a:cs typeface="ＭＳ Ｐゴシック" charset="0"/>
              </a:rPr>
              <a:t>See articles by Lord &amp; Willis; Cahn &amp; </a:t>
            </a:r>
            <a:r>
              <a:rPr lang="en-US" sz="2800" dirty="0" err="1">
                <a:ea typeface="ＭＳ Ｐゴシック" charset="0"/>
                <a:cs typeface="ＭＳ Ｐゴシック" charset="0"/>
              </a:rPr>
              <a:t>Fullman</a:t>
            </a:r>
            <a:r>
              <a:rPr lang="en-US" sz="2800" dirty="0">
                <a:ea typeface="ＭＳ Ｐゴシック" charset="0"/>
                <a:cs typeface="ＭＳ Ｐゴシック" charset="0"/>
              </a:rPr>
              <a:t>; book by Saltykov</a:t>
            </a:r>
          </a:p>
          <a:p>
            <a:pPr>
              <a:lnSpc>
                <a:spcPct val="90000"/>
              </a:lnSpc>
            </a:pPr>
            <a:r>
              <a:rPr lang="en-US" sz="2800" dirty="0">
                <a:latin typeface="Times" charset="0"/>
                <a:ea typeface="ＭＳ Ｐゴシック" charset="0"/>
                <a:cs typeface="ＭＳ Ｐゴシック" charset="0"/>
              </a:rPr>
              <a:t>&lt;</a:t>
            </a:r>
            <a:r>
              <a:rPr lang="en-US" sz="2800" i="1" dirty="0">
                <a:latin typeface="Times" charset="0"/>
                <a:ea typeface="ＭＳ Ｐゴシック" charset="0"/>
                <a:cs typeface="ＭＳ Ｐゴシック" charset="0"/>
              </a:rPr>
              <a:t>D</a:t>
            </a:r>
            <a:r>
              <a:rPr lang="en-US" sz="2800" dirty="0">
                <a:latin typeface="Times" charset="0"/>
                <a:ea typeface="ＭＳ Ｐゴシック" charset="0"/>
                <a:cs typeface="ＭＳ Ｐゴシック" charset="0"/>
              </a:rPr>
              <a:t>&gt;</a:t>
            </a:r>
            <a:r>
              <a:rPr lang="en-US" sz="2800" dirty="0">
                <a:ea typeface="ＭＳ Ｐゴシック" charset="0"/>
                <a:cs typeface="ＭＳ Ｐゴシック" charset="0"/>
              </a:rPr>
              <a:t> := mean diameter; </a:t>
            </a:r>
            <a:br>
              <a:rPr lang="en-US" sz="2800" dirty="0">
                <a:ea typeface="ＭＳ Ｐゴシック" charset="0"/>
                <a:cs typeface="ＭＳ Ｐゴシック" charset="0"/>
              </a:rPr>
            </a:br>
            <a:r>
              <a:rPr lang="en-US" sz="2800" i="1" dirty="0">
                <a:latin typeface="Symbol" charset="0"/>
                <a:ea typeface="ＭＳ Ｐゴシック" charset="0"/>
                <a:cs typeface="ＭＳ Ｐゴシック" charset="0"/>
              </a:rPr>
              <a:t>s</a:t>
            </a:r>
            <a:r>
              <a:rPr lang="en-US" sz="2800" dirty="0">
                <a:latin typeface="Times" charset="0"/>
                <a:ea typeface="ＭＳ Ｐゴシック" charset="0"/>
                <a:cs typeface="ＭＳ Ｐゴシック" charset="0"/>
              </a:rPr>
              <a:t>(</a:t>
            </a:r>
            <a:r>
              <a:rPr lang="en-US" sz="2800" i="1" dirty="0">
                <a:latin typeface="Times" charset="0"/>
                <a:ea typeface="ＭＳ Ｐゴシック" charset="0"/>
                <a:cs typeface="ＭＳ Ｐゴシック" charset="0"/>
              </a:rPr>
              <a:t>D</a:t>
            </a:r>
            <a:r>
              <a:rPr lang="en-US" sz="2800" dirty="0">
                <a:latin typeface="Times" charset="0"/>
                <a:ea typeface="ＭＳ Ｐゴシック" charset="0"/>
                <a:cs typeface="ＭＳ Ｐゴシック" charset="0"/>
              </a:rPr>
              <a:t>):</a:t>
            </a:r>
            <a:r>
              <a:rPr lang="en-US" sz="2800" dirty="0">
                <a:ea typeface="ＭＳ Ｐゴシック" charset="0"/>
                <a:cs typeface="ＭＳ Ｐゴシック" charset="0"/>
              </a:rPr>
              <a:t>= standard deviation</a:t>
            </a:r>
            <a:br>
              <a:rPr lang="en-US" sz="2800" dirty="0">
                <a:ea typeface="ＭＳ Ｐゴシック" charset="0"/>
                <a:cs typeface="ＭＳ Ｐゴシック" charset="0"/>
              </a:rPr>
            </a:br>
            <a:r>
              <a:rPr lang="en-US" sz="2800" i="1" dirty="0">
                <a:latin typeface="Times" charset="0"/>
                <a:ea typeface="ＭＳ Ｐゴシック" charset="0"/>
                <a:cs typeface="ＭＳ Ｐゴシック" charset="0"/>
              </a:rPr>
              <a:t>N</a:t>
            </a:r>
            <a:r>
              <a:rPr lang="en-US" sz="2800" i="1" baseline="-25000" dirty="0">
                <a:latin typeface="Times" charset="0"/>
                <a:ea typeface="ＭＳ Ｐゴシック" charset="0"/>
                <a:cs typeface="ＭＳ Ｐゴシック" charset="0"/>
              </a:rPr>
              <a:t>V</a:t>
            </a:r>
            <a:r>
              <a:rPr lang="en-US" sz="2800" dirty="0">
                <a:latin typeface="Times" charset="0"/>
                <a:ea typeface="ＭＳ Ｐゴシック" charset="0"/>
                <a:cs typeface="ＭＳ Ｐゴシック" charset="0"/>
              </a:rPr>
              <a:t> </a:t>
            </a:r>
            <a:r>
              <a:rPr lang="en-US" sz="2800" dirty="0">
                <a:ea typeface="ＭＳ Ｐゴシック" charset="0"/>
                <a:cs typeface="ＭＳ Ｐゴシック" charset="0"/>
              </a:rPr>
              <a:t>  := number of particles (grains) per unit volume.</a:t>
            </a:r>
          </a:p>
        </p:txBody>
      </p:sp>
      <p:sp>
        <p:nvSpPr>
          <p:cNvPr id="142340"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FD4CADF-3CDC-1044-B630-CFAE2A8E07B7}" type="slidenum">
              <a:rPr lang="en-US" sz="1400">
                <a:latin typeface="Times" charset="0"/>
              </a:rPr>
              <a:pPr/>
              <a:t>69</a:t>
            </a:fld>
            <a:endParaRPr lang="en-US" sz="1400">
              <a:latin typeface="Times" charset="0"/>
            </a:endParaRPr>
          </a:p>
        </p:txBody>
      </p:sp>
      <p:sp>
        <p:nvSpPr>
          <p:cNvPr id="14438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Chord lengths</a:t>
            </a:r>
          </a:p>
        </p:txBody>
      </p:sp>
      <p:sp>
        <p:nvSpPr>
          <p:cNvPr id="144387" name="Rectangle 3"/>
          <p:cNvSpPr>
            <a:spLocks noGrp="1" noChangeArrowheads="1"/>
          </p:cNvSpPr>
          <p:nvPr>
            <p:ph type="body" idx="1"/>
          </p:nvPr>
        </p:nvSpPr>
        <p:spPr>
          <a:xfrm>
            <a:off x="381000" y="1524000"/>
            <a:ext cx="3886200" cy="4648200"/>
          </a:xfrm>
        </p:spPr>
        <p:txBody>
          <a:bodyPr/>
          <a:lstStyle/>
          <a:p>
            <a:pPr>
              <a:lnSpc>
                <a:spcPct val="110000"/>
              </a:lnSpc>
            </a:pPr>
            <a:r>
              <a:rPr lang="en-US" sz="2000" dirty="0">
                <a:ea typeface="ＭＳ Ｐゴシック" charset="0"/>
                <a:cs typeface="ＭＳ Ｐゴシック" charset="0"/>
              </a:rPr>
              <a:t>It happens that making random intersections of a test line </a:t>
            </a:r>
            <a:r>
              <a:rPr lang="en-US" sz="2000" dirty="0">
                <a:latin typeface="Times New Roman" charset="0"/>
                <a:ea typeface="ＭＳ Ｐゴシック" charset="0"/>
                <a:cs typeface="ＭＳ Ｐゴシック" charset="0"/>
              </a:rPr>
              <a:t>(L</a:t>
            </a:r>
            <a:r>
              <a:rPr lang="en-US" sz="2000" baseline="-25000" dirty="0">
                <a:latin typeface="Times New Roman" charset="0"/>
                <a:ea typeface="ＭＳ Ｐゴシック" charset="0"/>
                <a:cs typeface="ＭＳ Ｐゴシック" charset="0"/>
              </a:rPr>
              <a:t>L</a:t>
            </a:r>
            <a:r>
              <a:rPr lang="en-US" sz="2000" dirty="0">
                <a:latin typeface="Times New Roman" charset="0"/>
                <a:ea typeface="ＭＳ Ｐゴシック" charset="0"/>
                <a:cs typeface="ＭＳ Ｐゴシック" charset="0"/>
              </a:rPr>
              <a:t>)</a:t>
            </a:r>
            <a:r>
              <a:rPr lang="en-US" sz="2000" dirty="0">
                <a:ea typeface="ＭＳ Ｐゴシック" charset="0"/>
                <a:cs typeface="ＭＳ Ｐゴシック" charset="0"/>
              </a:rPr>
              <a:t> with a sphere leads to a rather simple probability distribution (in contrast to planar </a:t>
            </a:r>
            <a:r>
              <a:rPr lang="en-US" sz="2000" dirty="0" smtClean="0">
                <a:ea typeface="ＭＳ Ｐゴシック" charset="0"/>
                <a:cs typeface="ＭＳ Ｐゴシック" charset="0"/>
              </a:rPr>
              <a:t>intercepts and diameters)</a:t>
            </a:r>
            <a:r>
              <a:rPr lang="en-US" sz="2000" dirty="0">
                <a:ea typeface="ＭＳ Ｐゴシック" charset="0"/>
                <a:cs typeface="ＭＳ Ｐゴシック" charset="0"/>
              </a:rPr>
              <a:t>.  In the graph, the value of the intercept length is normalized by the sphere diameter (effectively the largest observed length).</a:t>
            </a:r>
          </a:p>
        </p:txBody>
      </p:sp>
      <p:pic>
        <p:nvPicPr>
          <p:cNvPr id="144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625725"/>
            <a:ext cx="46101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320800"/>
            <a:ext cx="33147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0" name="Rectangle 6"/>
          <p:cNvSpPr>
            <a:spLocks noChangeArrowheads="1"/>
          </p:cNvSpPr>
          <p:nvPr/>
        </p:nvSpPr>
        <p:spPr bwMode="auto">
          <a:xfrm>
            <a:off x="5029200" y="1095375"/>
            <a:ext cx="411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latin typeface="Calibri"/>
              </a:rPr>
              <a:t>http://131.111.17.74/issue51/features/</a:t>
            </a:r>
            <a:r>
              <a:rPr lang="en-US" sz="1200" dirty="0" err="1">
                <a:latin typeface="Calibri"/>
              </a:rPr>
              <a:t>buckley</a:t>
            </a:r>
            <a:r>
              <a:rPr lang="en-US" sz="1200" dirty="0">
                <a:latin typeface="Calibri"/>
              </a:rPr>
              <a:t>/</a:t>
            </a:r>
            <a:r>
              <a:rPr lang="en-US" sz="1200" dirty="0" err="1">
                <a:latin typeface="Calibri"/>
              </a:rPr>
              <a:t>index.html</a:t>
            </a:r>
            <a:endParaRPr lang="en-US" sz="1200" dirty="0">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5AC9952-72AE-1F41-A18D-116C64E3E50B}" type="slidenum">
              <a:rPr lang="en-US" sz="1400">
                <a:latin typeface="Times" charset="0"/>
              </a:rPr>
              <a:pPr/>
              <a:t>7</a:t>
            </a:fld>
            <a:endParaRPr lang="en-US" sz="1400">
              <a:latin typeface="Times" charset="0"/>
            </a:endParaRPr>
          </a:p>
        </p:txBody>
      </p:sp>
      <p:sp>
        <p:nvSpPr>
          <p:cNvPr id="2662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Stereology: References</a:t>
            </a:r>
          </a:p>
        </p:txBody>
      </p:sp>
      <p:sp>
        <p:nvSpPr>
          <p:cNvPr id="26627" name="Rectangle 3"/>
          <p:cNvSpPr>
            <a:spLocks noGrp="1" noChangeArrowheads="1"/>
          </p:cNvSpPr>
          <p:nvPr>
            <p:ph type="body" idx="1"/>
          </p:nvPr>
        </p:nvSpPr>
        <p:spPr>
          <a:xfrm>
            <a:off x="609600" y="1066800"/>
            <a:ext cx="8077200" cy="5410200"/>
          </a:xfrm>
        </p:spPr>
        <p:txBody>
          <a:bodyPr/>
          <a:lstStyle/>
          <a:p>
            <a:pPr>
              <a:lnSpc>
                <a:spcPct val="90000"/>
              </a:lnSpc>
            </a:pPr>
            <a:r>
              <a:rPr lang="en-US" sz="1200" dirty="0">
                <a:ea typeface="ＭＳ Ｐゴシック" charset="0"/>
                <a:cs typeface="ＭＳ Ｐゴシック" charset="0"/>
              </a:rPr>
              <a:t>These slides are based on: </a:t>
            </a:r>
            <a:r>
              <a:rPr lang="en-US" sz="1200" i="1" dirty="0">
                <a:ea typeface="ＭＳ Ｐゴシック" charset="0"/>
                <a:cs typeface="ＭＳ Ｐゴシック" charset="0"/>
              </a:rPr>
              <a:t>Quantitative Stereology</a:t>
            </a:r>
            <a:r>
              <a:rPr lang="en-US" sz="1200" dirty="0">
                <a:ea typeface="ＭＳ Ｐゴシック" charset="0"/>
                <a:cs typeface="ＭＳ Ｐゴシック" charset="0"/>
              </a:rPr>
              <a:t>, E.E. Underwood, Addison-Wesley, 1970.</a:t>
            </a:r>
            <a:br>
              <a:rPr lang="en-US" sz="1200" dirty="0">
                <a:ea typeface="ＭＳ Ｐゴシック" charset="0"/>
                <a:cs typeface="ＭＳ Ｐゴシック" charset="0"/>
              </a:rPr>
            </a:br>
            <a:r>
              <a:rPr lang="en-US" sz="1200" dirty="0">
                <a:ea typeface="ＭＳ Ｐゴシック" charset="0"/>
                <a:cs typeface="ＭＳ Ｐゴシック" charset="0"/>
              </a:rPr>
              <a:t>- equation numbers given where appropriate.</a:t>
            </a:r>
          </a:p>
          <a:p>
            <a:pPr>
              <a:lnSpc>
                <a:spcPct val="90000"/>
              </a:lnSpc>
            </a:pPr>
            <a:r>
              <a:rPr lang="en-US" sz="1200" i="1" dirty="0">
                <a:ea typeface="ＭＳ Ｐゴシック" charset="0"/>
                <a:cs typeface="ＭＳ Ｐゴシック" charset="0"/>
              </a:rPr>
              <a:t>Practical Stereology</a:t>
            </a:r>
            <a:r>
              <a:rPr lang="en-US" sz="1200" dirty="0">
                <a:ea typeface="ＭＳ Ｐゴシック" charset="0"/>
                <a:cs typeface="ＭＳ Ｐゴシック" charset="0"/>
              </a:rPr>
              <a:t>, John Russ, Plenum (1986, IDBN 0-306-42460-6). </a:t>
            </a:r>
          </a:p>
          <a:p>
            <a:pPr>
              <a:lnSpc>
                <a:spcPct val="90000"/>
              </a:lnSpc>
            </a:pPr>
            <a:r>
              <a:rPr lang="en-US" sz="1200" dirty="0">
                <a:ea typeface="ＭＳ Ｐゴシック" charset="0"/>
                <a:cs typeface="ＭＳ Ｐゴシック" charset="0"/>
              </a:rPr>
              <a:t>A very useful, open source software package for image analysis: </a:t>
            </a:r>
            <a:r>
              <a:rPr lang="en-US" sz="1200" i="1" dirty="0">
                <a:ea typeface="ＭＳ Ｐゴシック" charset="0"/>
                <a:cs typeface="ＭＳ Ｐゴシック" charset="0"/>
              </a:rPr>
              <a:t>ImageJ</a:t>
            </a:r>
            <a:r>
              <a:rPr lang="en-US" sz="1200" dirty="0">
                <a:ea typeface="ＭＳ Ｐゴシック" charset="0"/>
                <a:cs typeface="ＭＳ Ｐゴシック" charset="0"/>
              </a:rPr>
              <a:t>, </a:t>
            </a:r>
            <a:r>
              <a:rPr lang="en-US" sz="1200" dirty="0">
                <a:ea typeface="ＭＳ Ｐゴシック" charset="0"/>
                <a:cs typeface="ＭＳ Ｐゴシック" charset="0"/>
                <a:hlinkClick r:id="rId3"/>
              </a:rPr>
              <a:t>http://rsb.info.nih.gov/ij/</a:t>
            </a:r>
            <a:r>
              <a:rPr lang="en-US" sz="1200" dirty="0">
                <a:ea typeface="ＭＳ Ｐゴシック" charset="0"/>
                <a:cs typeface="ＭＳ Ｐゴシック" charset="0"/>
              </a:rPr>
              <a:t>.</a:t>
            </a:r>
          </a:p>
          <a:p>
            <a:pPr>
              <a:lnSpc>
                <a:spcPct val="90000"/>
              </a:lnSpc>
            </a:pPr>
            <a:r>
              <a:rPr lang="en-US" sz="1200" dirty="0">
                <a:ea typeface="ＭＳ Ｐゴシック" charset="0"/>
                <a:cs typeface="ＭＳ Ｐゴシック" charset="0"/>
              </a:rPr>
              <a:t>A more comprehensive commercial image analysis software is </a:t>
            </a:r>
            <a:r>
              <a:rPr lang="en-US" sz="1200" i="1" dirty="0" err="1">
                <a:ea typeface="ＭＳ Ｐゴシック" charset="0"/>
                <a:cs typeface="ＭＳ Ｐゴシック" charset="0"/>
              </a:rPr>
              <a:t>FoveaPro</a:t>
            </a:r>
            <a:r>
              <a:rPr lang="en-US" sz="1200" dirty="0">
                <a:ea typeface="ＭＳ Ｐゴシック" charset="0"/>
                <a:cs typeface="ＭＳ Ｐゴシック" charset="0"/>
              </a:rPr>
              <a:t>, http://</a:t>
            </a:r>
            <a:r>
              <a:rPr lang="en-US" sz="1200" dirty="0" err="1">
                <a:ea typeface="ＭＳ Ｐゴシック" charset="0"/>
                <a:cs typeface="ＭＳ Ｐゴシック" charset="0"/>
              </a:rPr>
              <a:t>www.reindeergraphics.com</a:t>
            </a:r>
            <a:r>
              <a:rPr lang="en-US" sz="1200" dirty="0">
                <a:ea typeface="ＭＳ Ｐゴシック" charset="0"/>
                <a:cs typeface="ＭＳ Ｐゴシック" charset="0"/>
              </a:rPr>
              <a:t>.</a:t>
            </a:r>
          </a:p>
          <a:p>
            <a:pPr>
              <a:lnSpc>
                <a:spcPct val="90000"/>
              </a:lnSpc>
            </a:pPr>
            <a:r>
              <a:rPr lang="en-US" sz="1200" dirty="0">
                <a:ea typeface="ＭＳ Ｐゴシック" charset="0"/>
                <a:cs typeface="ＭＳ Ｐゴシック" charset="0"/>
              </a:rPr>
              <a:t>Also useful, and more rigorous: M.G. Kendall &amp; P.A.P. Moran, </a:t>
            </a:r>
            <a:r>
              <a:rPr lang="en-US" sz="1200" i="1" dirty="0">
                <a:ea typeface="ＭＳ Ｐゴシック" charset="0"/>
                <a:cs typeface="ＭＳ Ｐゴシック" charset="0"/>
              </a:rPr>
              <a:t>Geometrical Probability</a:t>
            </a:r>
            <a:r>
              <a:rPr lang="en-US" sz="1200" dirty="0">
                <a:ea typeface="ＭＳ Ｐゴシック" charset="0"/>
                <a:cs typeface="ＭＳ Ｐゴシック" charset="0"/>
              </a:rPr>
              <a:t>, Griffin (1963).</a:t>
            </a:r>
          </a:p>
          <a:p>
            <a:pPr>
              <a:lnSpc>
                <a:spcPct val="90000"/>
              </a:lnSpc>
            </a:pPr>
            <a:r>
              <a:rPr lang="en-US" sz="1200" dirty="0">
                <a:ea typeface="ＭＳ Ｐゴシック" charset="0"/>
                <a:cs typeface="ＭＳ Ｐゴシック" charset="0"/>
              </a:rPr>
              <a:t>More modern textbook, more mathematical in approach: </a:t>
            </a:r>
            <a:r>
              <a:rPr lang="en-US" sz="1200" i="1" dirty="0">
                <a:ea typeface="ＭＳ Ｐゴシック" charset="0"/>
                <a:cs typeface="ＭＳ Ｐゴシック" charset="0"/>
              </a:rPr>
              <a:t>Statistical Analysis of Microstructures in Materials Science</a:t>
            </a:r>
            <a:r>
              <a:rPr lang="en-US" sz="1200" dirty="0">
                <a:ea typeface="ＭＳ Ｐゴシック" charset="0"/>
                <a:cs typeface="ＭＳ Ｐゴシック" charset="0"/>
              </a:rPr>
              <a:t>, J. </a:t>
            </a:r>
            <a:r>
              <a:rPr lang="en-US" sz="1200" dirty="0" err="1">
                <a:ea typeface="ＭＳ Ｐゴシック" charset="0"/>
                <a:cs typeface="ＭＳ Ｐゴシック" charset="0"/>
              </a:rPr>
              <a:t>Ohser</a:t>
            </a:r>
            <a:r>
              <a:rPr lang="en-US" sz="1200" dirty="0">
                <a:ea typeface="ＭＳ Ｐゴシック" charset="0"/>
                <a:cs typeface="ＭＳ Ｐゴシック" charset="0"/>
              </a:rPr>
              <a:t> and F. </a:t>
            </a:r>
            <a:r>
              <a:rPr lang="en-US" sz="1200" dirty="0" err="1">
                <a:ea typeface="ＭＳ Ｐゴシック" charset="0"/>
                <a:cs typeface="ＭＳ Ｐゴシック" charset="0"/>
              </a:rPr>
              <a:t>Mücklich</a:t>
            </a:r>
            <a:r>
              <a:rPr lang="en-US" sz="1200" dirty="0">
                <a:ea typeface="ＭＳ Ｐゴシック" charset="0"/>
                <a:cs typeface="ＭＳ Ｐゴシック" charset="0"/>
              </a:rPr>
              <a:t>, Wiley, (2000, ISBN 0-471-97486-2).</a:t>
            </a:r>
          </a:p>
          <a:p>
            <a:pPr>
              <a:lnSpc>
                <a:spcPct val="90000"/>
              </a:lnSpc>
            </a:pPr>
            <a:r>
              <a:rPr lang="en-US" sz="1200" i="1" dirty="0" err="1">
                <a:ea typeface="ＭＳ Ｐゴシック" charset="0"/>
                <a:cs typeface="ＭＳ Ｐゴシック" charset="0"/>
              </a:rPr>
              <a:t>Stereometric</a:t>
            </a:r>
            <a:r>
              <a:rPr lang="en-US" sz="1200" i="1" dirty="0">
                <a:ea typeface="ＭＳ Ｐゴシック" charset="0"/>
                <a:cs typeface="ＭＳ Ｐゴシック" charset="0"/>
              </a:rPr>
              <a:t> Metallography</a:t>
            </a:r>
            <a:r>
              <a:rPr lang="en-US" sz="1200" dirty="0">
                <a:ea typeface="ＭＳ Ｐゴシック" charset="0"/>
                <a:cs typeface="ＭＳ Ｐゴシック" charset="0"/>
              </a:rPr>
              <a:t>, S.A. Saltykov, Moscow: </a:t>
            </a:r>
            <a:r>
              <a:rPr lang="en-US" sz="1200" dirty="0" err="1">
                <a:ea typeface="ＭＳ Ｐゴシック" charset="0"/>
                <a:cs typeface="ＭＳ Ｐゴシック" charset="0"/>
              </a:rPr>
              <a:t>Metallurgizdat</a:t>
            </a:r>
            <a:r>
              <a:rPr lang="en-US" sz="1200" dirty="0">
                <a:ea typeface="ＭＳ Ｐゴシック" charset="0"/>
                <a:cs typeface="ＭＳ Ｐゴシック" charset="0"/>
              </a:rPr>
              <a:t>, 1958.</a:t>
            </a:r>
          </a:p>
          <a:p>
            <a:pPr>
              <a:lnSpc>
                <a:spcPct val="90000"/>
              </a:lnSpc>
            </a:pPr>
            <a:r>
              <a:rPr lang="en-US" sz="1200" dirty="0">
                <a:ea typeface="ＭＳ Ｐゴシック" charset="0"/>
                <a:cs typeface="ＭＳ Ｐゴシック" charset="0"/>
              </a:rPr>
              <a:t>Many practical (biological) examples of stereological measurement can be found in </a:t>
            </a:r>
            <a:r>
              <a:rPr lang="en-US" sz="1200" i="1" dirty="0">
                <a:ea typeface="ＭＳ Ｐゴシック" charset="0"/>
                <a:cs typeface="ＭＳ Ｐゴシック" charset="0"/>
              </a:rPr>
              <a:t>Unbiased Stereology</a:t>
            </a:r>
            <a:r>
              <a:rPr lang="en-US" sz="1200" dirty="0">
                <a:ea typeface="ＭＳ Ｐゴシック" charset="0"/>
                <a:cs typeface="ＭＳ Ｐゴシック" charset="0"/>
              </a:rPr>
              <a:t>, C.V. Howard &amp; M.G. Reed, Springer (1998, ISBN 0-387-91516-8).</a:t>
            </a:r>
          </a:p>
          <a:p>
            <a:pPr>
              <a:lnSpc>
                <a:spcPct val="90000"/>
              </a:lnSpc>
            </a:pPr>
            <a:r>
              <a:rPr lang="en-US" sz="1200" i="1" dirty="0">
                <a:ea typeface="ＭＳ Ｐゴシック" charset="0"/>
                <a:cs typeface="ＭＳ Ｐゴシック" charset="0"/>
              </a:rPr>
              <a:t>Random Heterogeneous Materials: Microstructure and Macroscopic Properties</a:t>
            </a:r>
            <a:r>
              <a:rPr lang="en-US" sz="1200" dirty="0">
                <a:ea typeface="ＭＳ Ｐゴシック" charset="0"/>
                <a:cs typeface="ＭＳ Ｐゴシック" charset="0"/>
              </a:rPr>
              <a:t>, S. </a:t>
            </a:r>
            <a:r>
              <a:rPr lang="en-US" sz="1200" dirty="0" err="1">
                <a:ea typeface="ＭＳ Ｐゴシック" charset="0"/>
                <a:cs typeface="ＭＳ Ｐゴシック" charset="0"/>
              </a:rPr>
              <a:t>Torquato</a:t>
            </a:r>
            <a:r>
              <a:rPr lang="en-US" sz="1200" dirty="0">
                <a:ea typeface="ＭＳ Ｐゴシック" charset="0"/>
                <a:cs typeface="ＭＳ Ｐゴシック" charset="0"/>
              </a:rPr>
              <a:t>, Springer </a:t>
            </a:r>
            <a:r>
              <a:rPr lang="en-US" sz="1200" dirty="0" err="1">
                <a:ea typeface="ＭＳ Ｐゴシック" charset="0"/>
                <a:cs typeface="ＭＳ Ｐゴシック" charset="0"/>
              </a:rPr>
              <a:t>Verlag</a:t>
            </a:r>
            <a:r>
              <a:rPr lang="en-US" sz="1200" dirty="0">
                <a:ea typeface="ＭＳ Ｐゴシック" charset="0"/>
                <a:cs typeface="ＭＳ Ｐゴシック" charset="0"/>
              </a:rPr>
              <a:t> (2001, ISBN 0-387-95167-9).</a:t>
            </a:r>
          </a:p>
          <a:p>
            <a:pPr>
              <a:lnSpc>
                <a:spcPct val="90000"/>
              </a:lnSpc>
            </a:pPr>
            <a:r>
              <a:rPr lang="en-US" sz="1200" dirty="0">
                <a:ea typeface="ＭＳ Ｐゴシック" charset="0"/>
                <a:cs typeface="ＭＳ Ｐゴシック" charset="0"/>
              </a:rPr>
              <a:t>D. </a:t>
            </a:r>
            <a:r>
              <a:rPr lang="en-US" sz="1200" dirty="0" err="1">
                <a:ea typeface="ＭＳ Ｐゴシック" charset="0"/>
                <a:cs typeface="ＭＳ Ｐゴシック" charset="0"/>
              </a:rPr>
              <a:t>Sahagian</a:t>
            </a:r>
            <a:r>
              <a:rPr lang="en-US" sz="1200" dirty="0">
                <a:ea typeface="ＭＳ Ｐゴシック" charset="0"/>
                <a:cs typeface="ＭＳ Ｐゴシック" charset="0"/>
              </a:rPr>
              <a:t> and A. </a:t>
            </a:r>
            <a:r>
              <a:rPr lang="en-US" sz="1200" dirty="0" err="1">
                <a:ea typeface="ＭＳ Ｐゴシック" charset="0"/>
                <a:cs typeface="ＭＳ Ｐゴシック" charset="0"/>
              </a:rPr>
              <a:t>Proussevitch</a:t>
            </a:r>
            <a:r>
              <a:rPr lang="en-US" sz="1200" dirty="0">
                <a:ea typeface="ＭＳ Ｐゴシック" charset="0"/>
                <a:cs typeface="ＭＳ Ｐゴシック" charset="0"/>
              </a:rPr>
              <a:t> (1998) 3D particle size distributions from 2D observations: Stereology for natural applications, </a:t>
            </a:r>
            <a:r>
              <a:rPr lang="en-US" sz="1200" i="1" dirty="0">
                <a:ea typeface="ＭＳ Ｐゴシック" charset="0"/>
                <a:cs typeface="ＭＳ Ｐゴシック" charset="0"/>
              </a:rPr>
              <a:t>J </a:t>
            </a:r>
            <a:r>
              <a:rPr lang="en-US" sz="1200" i="1" dirty="0" err="1">
                <a:ea typeface="ＭＳ Ｐゴシック" charset="0"/>
                <a:cs typeface="ＭＳ Ｐゴシック" charset="0"/>
              </a:rPr>
              <a:t>Volcanol</a:t>
            </a:r>
            <a:r>
              <a:rPr lang="en-US" sz="1200" i="1" dirty="0">
                <a:ea typeface="ＭＳ Ｐゴシック" charset="0"/>
                <a:cs typeface="ＭＳ Ｐゴシック" charset="0"/>
              </a:rPr>
              <a:t> </a:t>
            </a:r>
            <a:r>
              <a:rPr lang="en-US" sz="1200" i="1" dirty="0" err="1">
                <a:ea typeface="ＭＳ Ｐゴシック" charset="0"/>
                <a:cs typeface="ＭＳ Ｐゴシック" charset="0"/>
              </a:rPr>
              <a:t>Geotherm</a:t>
            </a:r>
            <a:r>
              <a:rPr lang="en-US" sz="1200" i="1" dirty="0">
                <a:ea typeface="ＭＳ Ｐゴシック" charset="0"/>
                <a:cs typeface="ＭＳ Ｐゴシック" charset="0"/>
              </a:rPr>
              <a:t> Res</a:t>
            </a:r>
            <a:r>
              <a:rPr lang="en-US" sz="1200" dirty="0">
                <a:ea typeface="ＭＳ Ｐゴシック" charset="0"/>
                <a:cs typeface="ＭＳ Ｐゴシック" charset="0"/>
              </a:rPr>
              <a:t>, </a:t>
            </a:r>
            <a:r>
              <a:rPr lang="en-US" sz="1200" b="1" dirty="0">
                <a:ea typeface="ＭＳ Ｐゴシック" charset="0"/>
                <a:cs typeface="ＭＳ Ｐゴシック" charset="0"/>
              </a:rPr>
              <a:t>84(</a:t>
            </a:r>
            <a:r>
              <a:rPr lang="en-US" sz="1200" dirty="0">
                <a:ea typeface="ＭＳ Ｐゴシック" charset="0"/>
                <a:cs typeface="ＭＳ Ｐゴシック" charset="0"/>
              </a:rPr>
              <a:t>3-4), 173-196.</a:t>
            </a:r>
          </a:p>
          <a:p>
            <a:pPr eaLnBrk="1" hangingPunct="1">
              <a:lnSpc>
                <a:spcPct val="90000"/>
              </a:lnSpc>
            </a:pPr>
            <a:r>
              <a:rPr lang="en-US" sz="1200" dirty="0">
                <a:ea typeface="ＭＳ Ｐゴシック" charset="0"/>
                <a:cs typeface="ＭＳ Ｐゴシック" charset="0"/>
              </a:rPr>
              <a:t>A. Brahme, M.H. </a:t>
            </a:r>
            <a:r>
              <a:rPr lang="en-US" sz="1200" dirty="0" err="1">
                <a:ea typeface="ＭＳ Ｐゴシック" charset="0"/>
                <a:cs typeface="ＭＳ Ｐゴシック" charset="0"/>
              </a:rPr>
              <a:t>Alvi</a:t>
            </a:r>
            <a:r>
              <a:rPr lang="en-US" sz="1200" dirty="0">
                <a:ea typeface="ＭＳ Ｐゴシック" charset="0"/>
                <a:cs typeface="ＭＳ Ｐゴシック" charset="0"/>
              </a:rPr>
              <a:t>, D. Saylor, J. </a:t>
            </a:r>
            <a:r>
              <a:rPr lang="en-US" sz="1200" dirty="0" err="1">
                <a:ea typeface="ＭＳ Ｐゴシック" charset="0"/>
                <a:cs typeface="ＭＳ Ｐゴシック" charset="0"/>
              </a:rPr>
              <a:t>Fridy</a:t>
            </a:r>
            <a:r>
              <a:rPr lang="en-US" sz="1200" dirty="0">
                <a:ea typeface="ＭＳ Ｐゴシック" charset="0"/>
                <a:cs typeface="ＭＳ Ｐゴシック" charset="0"/>
              </a:rPr>
              <a:t>, A.D. Rollett (2006) 3D reconstruction of microstructure in a commercial purity aluminum, </a:t>
            </a:r>
            <a:r>
              <a:rPr lang="en-US" sz="1200" i="1" dirty="0">
                <a:ea typeface="ＭＳ Ｐゴシック" charset="0"/>
                <a:cs typeface="ＭＳ Ｐゴシック" charset="0"/>
              </a:rPr>
              <a:t>Scripta mater.</a:t>
            </a:r>
            <a:r>
              <a:rPr lang="en-US" sz="1200" dirty="0">
                <a:ea typeface="ＭＳ Ｐゴシック" charset="0"/>
                <a:cs typeface="ＭＳ Ｐゴシック" charset="0"/>
              </a:rPr>
              <a:t> </a:t>
            </a:r>
            <a:r>
              <a:rPr lang="en-US" sz="1200" b="1" dirty="0">
                <a:ea typeface="ＭＳ Ｐゴシック" charset="0"/>
                <a:cs typeface="ＭＳ Ｐゴシック" charset="0"/>
              </a:rPr>
              <a:t>55</a:t>
            </a:r>
            <a:r>
              <a:rPr lang="en-US" sz="1200" dirty="0">
                <a:ea typeface="ＭＳ Ｐゴシック" charset="0"/>
                <a:cs typeface="ＭＳ Ｐゴシック" charset="0"/>
              </a:rPr>
              <a:t>(1):75-80.</a:t>
            </a:r>
          </a:p>
          <a:p>
            <a:pPr eaLnBrk="1" hangingPunct="1">
              <a:lnSpc>
                <a:spcPct val="90000"/>
              </a:lnSpc>
            </a:pPr>
            <a:r>
              <a:rPr lang="en-US" sz="1200" dirty="0">
                <a:ea typeface="ＭＳ Ｐゴシック" charset="0"/>
                <a:cs typeface="ＭＳ Ｐゴシック" charset="0"/>
              </a:rPr>
              <a:t>A.D. Rollett, R. </a:t>
            </a:r>
            <a:r>
              <a:rPr lang="en-US" sz="1200" dirty="0" err="1">
                <a:ea typeface="ＭＳ Ｐゴシック" charset="0"/>
                <a:cs typeface="ＭＳ Ｐゴシック" charset="0"/>
              </a:rPr>
              <a:t>Campman</a:t>
            </a:r>
            <a:r>
              <a:rPr lang="en-US" sz="1200" dirty="0">
                <a:ea typeface="ＭＳ Ｐゴシック" charset="0"/>
                <a:cs typeface="ＭＳ Ｐゴシック" charset="0"/>
              </a:rPr>
              <a:t>, D. Saylor (2006), Three dimensional microstructures: Statistical analysis of second phase particles in AA7075-T651, </a:t>
            </a:r>
            <a:r>
              <a:rPr lang="en-US" sz="1200" i="1" dirty="0">
                <a:ea typeface="ＭＳ Ｐゴシック" charset="0"/>
                <a:cs typeface="ＭＳ Ｐゴシック" charset="0"/>
              </a:rPr>
              <a:t>Materials Science Forum </a:t>
            </a:r>
            <a:r>
              <a:rPr lang="en-US" sz="1200" b="1" dirty="0">
                <a:ea typeface="ＭＳ Ｐゴシック" charset="0"/>
                <a:cs typeface="ＭＳ Ｐゴシック" charset="0"/>
              </a:rPr>
              <a:t>519-521</a:t>
            </a:r>
            <a:r>
              <a:rPr lang="en-US" sz="1200" dirty="0">
                <a:ea typeface="ＭＳ Ｐゴシック" charset="0"/>
                <a:cs typeface="ＭＳ Ｐゴシック" charset="0"/>
              </a:rPr>
              <a:t>: 1-10 Part 1-2, Proceedings of the International Conference on </a:t>
            </a:r>
            <a:r>
              <a:rPr lang="en-US" sz="1200" dirty="0" err="1">
                <a:ea typeface="ＭＳ Ｐゴシック" charset="0"/>
                <a:cs typeface="ＭＳ Ｐゴシック" charset="0"/>
              </a:rPr>
              <a:t>Aluminium</a:t>
            </a:r>
            <a:r>
              <a:rPr lang="en-US" sz="1200" dirty="0">
                <a:ea typeface="ＭＳ Ｐゴシック" charset="0"/>
                <a:cs typeface="ＭＳ Ｐゴシック" charset="0"/>
              </a:rPr>
              <a:t> Alloys (ICAA-10), Vancouver, Canada.</a:t>
            </a:r>
          </a:p>
          <a:p>
            <a:pPr eaLnBrk="1" hangingPunct="1">
              <a:lnSpc>
                <a:spcPct val="90000"/>
              </a:lnSpc>
            </a:pPr>
            <a:r>
              <a:rPr lang="en-US" sz="1200" dirty="0">
                <a:ea typeface="ＭＳ Ｐゴシック" charset="0"/>
                <a:cs typeface="ＭＳ Ｐゴシック" charset="0"/>
              </a:rPr>
              <a:t>A.D. Rollett, S.-B. Lee, R. </a:t>
            </a:r>
            <a:r>
              <a:rPr lang="en-US" sz="1200" dirty="0" err="1">
                <a:ea typeface="ＭＳ Ｐゴシック" charset="0"/>
                <a:cs typeface="ＭＳ Ｐゴシック" charset="0"/>
              </a:rPr>
              <a:t>Campman</a:t>
            </a:r>
            <a:r>
              <a:rPr lang="en-US" sz="1200" dirty="0">
                <a:ea typeface="ＭＳ Ｐゴシック" charset="0"/>
                <a:cs typeface="ＭＳ Ｐゴシック" charset="0"/>
              </a:rPr>
              <a:t> and G.S. Rohrer, </a:t>
            </a:r>
            <a:r>
              <a:rPr lang="ja-JP" altLang="en-US" sz="1200" dirty="0">
                <a:ea typeface="ＭＳ Ｐゴシック" charset="0"/>
                <a:cs typeface="ＭＳ Ｐゴシック" charset="0"/>
              </a:rPr>
              <a:t>“</a:t>
            </a:r>
            <a:r>
              <a:rPr lang="en-US" altLang="ja-JP" sz="1200" dirty="0">
                <a:ea typeface="ＭＳ Ｐゴシック" charset="0"/>
                <a:cs typeface="ＭＳ Ｐゴシック" charset="0"/>
              </a:rPr>
              <a:t>Three-Dimensional Characterization of Microstructure by Electron Back-Scatter Diffraction,</a:t>
            </a:r>
            <a:r>
              <a:rPr lang="ja-JP" altLang="en-US" sz="1200" dirty="0">
                <a:ea typeface="ＭＳ Ｐゴシック" charset="0"/>
                <a:cs typeface="ＭＳ Ｐゴシック" charset="0"/>
              </a:rPr>
              <a:t>”</a:t>
            </a:r>
            <a:r>
              <a:rPr lang="en-US" altLang="ja-JP" sz="1200" dirty="0">
                <a:ea typeface="ＭＳ Ｐゴシック" charset="0"/>
                <a:cs typeface="ＭＳ Ｐゴシック" charset="0"/>
              </a:rPr>
              <a:t> </a:t>
            </a:r>
            <a:r>
              <a:rPr lang="en-US" altLang="ja-JP" sz="1200" i="1" dirty="0">
                <a:ea typeface="ＭＳ Ｐゴシック" charset="0"/>
                <a:cs typeface="ＭＳ Ｐゴシック" charset="0"/>
              </a:rPr>
              <a:t>Annual Reviews in Materials Science,</a:t>
            </a:r>
            <a:r>
              <a:rPr lang="en-US" altLang="ja-JP" sz="1200" dirty="0">
                <a:ea typeface="ＭＳ Ｐゴシック" charset="0"/>
                <a:cs typeface="ＭＳ Ｐゴシック" charset="0"/>
              </a:rPr>
              <a:t> </a:t>
            </a:r>
            <a:r>
              <a:rPr lang="en-US" altLang="ja-JP" sz="1100" b="1" dirty="0">
                <a:ea typeface="ＭＳ Ｐゴシック" charset="0"/>
                <a:cs typeface="ＭＳ Ｐゴシック" charset="0"/>
              </a:rPr>
              <a:t>37</a:t>
            </a:r>
            <a:r>
              <a:rPr lang="en-US" altLang="ja-JP" sz="1100" dirty="0">
                <a:ea typeface="ＭＳ Ｐゴシック" charset="0"/>
                <a:cs typeface="ＭＳ Ｐゴシック" charset="0"/>
              </a:rPr>
              <a:t>: 627-658 (2007)</a:t>
            </a:r>
            <a:r>
              <a:rPr lang="en-US" altLang="ja-JP" sz="1200" dirty="0">
                <a:ea typeface="ＭＳ Ｐゴシック" charset="0"/>
                <a:cs typeface="ＭＳ Ｐゴシック" charset="0"/>
              </a:rPr>
              <a:t>.</a:t>
            </a:r>
          </a:p>
          <a:p>
            <a:pPr eaLnBrk="1" hangingPunct="1">
              <a:lnSpc>
                <a:spcPct val="90000"/>
              </a:lnSpc>
            </a:pPr>
            <a:r>
              <a:rPr lang="en-US" sz="1200" dirty="0">
                <a:ea typeface="ＭＳ Ｐゴシック" charset="0"/>
                <a:cs typeface="ＭＳ Ｐゴシック" charset="0"/>
              </a:rPr>
              <a:t>M.A. </a:t>
            </a:r>
            <a:r>
              <a:rPr lang="en-US" sz="1200" dirty="0" err="1">
                <a:ea typeface="ＭＳ Ｐゴシック" charset="0"/>
                <a:cs typeface="ＭＳ Ｐゴシック" charset="0"/>
              </a:rPr>
              <a:t>Przystupa</a:t>
            </a:r>
            <a:r>
              <a:rPr lang="en-US" sz="1200" dirty="0">
                <a:ea typeface="ＭＳ Ｐゴシック" charset="0"/>
                <a:cs typeface="ＭＳ Ｐゴシック" charset="0"/>
              </a:rPr>
              <a:t> (1997) Estimation of true size distribution of partially aligned same-shape ellipsoidal particles, </a:t>
            </a:r>
            <a:r>
              <a:rPr lang="en-US" sz="1200" i="1" dirty="0">
                <a:ea typeface="ＭＳ Ｐゴシック" charset="0"/>
                <a:cs typeface="ＭＳ Ｐゴシック" charset="0"/>
              </a:rPr>
              <a:t>Scripta Mater.</a:t>
            </a:r>
            <a:r>
              <a:rPr lang="en-US" sz="1200" dirty="0">
                <a:ea typeface="ＭＳ Ｐゴシック" charset="0"/>
                <a:cs typeface="ＭＳ Ｐゴシック" charset="0"/>
              </a:rPr>
              <a:t>, </a:t>
            </a:r>
            <a:r>
              <a:rPr lang="en-US" sz="1200" b="1" dirty="0">
                <a:ea typeface="ＭＳ Ｐゴシック" charset="0"/>
                <a:cs typeface="ＭＳ Ｐゴシック" charset="0"/>
              </a:rPr>
              <a:t>37</a:t>
            </a:r>
            <a:r>
              <a:rPr lang="en-US" sz="1200" dirty="0">
                <a:ea typeface="ＭＳ Ｐゴシック" charset="0"/>
                <a:cs typeface="ＭＳ Ｐゴシック" charset="0"/>
              </a:rPr>
              <a:t>(11), 1701-1707.</a:t>
            </a:r>
          </a:p>
          <a:p>
            <a:pPr eaLnBrk="1" hangingPunct="1">
              <a:lnSpc>
                <a:spcPct val="90000"/>
              </a:lnSpc>
            </a:pPr>
            <a:r>
              <a:rPr lang="en-US" sz="1200" dirty="0">
                <a:ea typeface="ＭＳ Ｐゴシック" charset="0"/>
                <a:cs typeface="ＭＳ Ｐゴシック" charset="0"/>
              </a:rPr>
              <a:t>D. M. Saylor, J. </a:t>
            </a:r>
            <a:r>
              <a:rPr lang="en-US" sz="1200" dirty="0" err="1">
                <a:ea typeface="ＭＳ Ｐゴシック" charset="0"/>
                <a:cs typeface="ＭＳ Ｐゴシック" charset="0"/>
              </a:rPr>
              <a:t>Fridy</a:t>
            </a:r>
            <a:r>
              <a:rPr lang="en-US" sz="1200" dirty="0">
                <a:ea typeface="ＭＳ Ｐゴシック" charset="0"/>
                <a:cs typeface="ＭＳ Ｐゴシック" charset="0"/>
              </a:rPr>
              <a:t>, B El-Dasher, K. Jung, and A. D. Rollett (2004) Statistically Representative Three-Dimensional Microstructures Based on Orthogonal Observation Sections, </a:t>
            </a:r>
            <a:r>
              <a:rPr lang="en-US" sz="1200" i="1" dirty="0">
                <a:ea typeface="ＭＳ Ｐゴシック" charset="0"/>
                <a:cs typeface="ＭＳ Ｐゴシック" charset="0"/>
              </a:rPr>
              <a:t>Metall. Trans. A</a:t>
            </a:r>
            <a:r>
              <a:rPr lang="en-US" sz="1200" dirty="0">
                <a:ea typeface="ＭＳ Ｐゴシック" charset="0"/>
                <a:cs typeface="ＭＳ Ｐゴシック" charset="0"/>
              </a:rPr>
              <a:t>, </a:t>
            </a:r>
            <a:r>
              <a:rPr lang="en-US" sz="1200" b="1" dirty="0">
                <a:ea typeface="ＭＳ Ｐゴシック" charset="0"/>
                <a:cs typeface="ＭＳ Ｐゴシック" charset="0"/>
              </a:rPr>
              <a:t>35A</a:t>
            </a:r>
            <a:r>
              <a:rPr lang="en-US" sz="1200" dirty="0">
                <a:ea typeface="ＭＳ Ｐゴシック" charset="0"/>
                <a:cs typeface="ＭＳ Ｐゴシック" charset="0"/>
              </a:rPr>
              <a:t>, 1969-1979.</a:t>
            </a:r>
          </a:p>
          <a:p>
            <a:pPr eaLnBrk="1" hangingPunct="1">
              <a:lnSpc>
                <a:spcPct val="90000"/>
              </a:lnSpc>
            </a:pPr>
            <a:endParaRPr lang="en-US" sz="1200" dirty="0">
              <a:ea typeface="ＭＳ Ｐゴシック" charset="0"/>
              <a:cs typeface="ＭＳ Ｐゴシック" charset="0"/>
            </a:endParaRPr>
          </a:p>
        </p:txBody>
      </p:sp>
      <p:sp>
        <p:nvSpPr>
          <p:cNvPr id="26628"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solidFill>
                  <a:srgbClr val="CC0000"/>
                </a:solidFill>
                <a:latin typeface="Times" charset="0"/>
              </a:rPr>
              <a:t>Objectives</a:t>
            </a:r>
            <a:r>
              <a:rPr lang="en-US" sz="1600" b="1">
                <a:latin typeface="Times" charset="0"/>
              </a:rPr>
              <a:t>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F511EC1-B928-744F-B38B-8A5BBA4C4ACA}" type="slidenum">
              <a:rPr lang="en-US" sz="1400">
                <a:latin typeface="Times" charset="0"/>
              </a:rPr>
              <a:pPr/>
              <a:t>70</a:t>
            </a:fld>
            <a:endParaRPr lang="en-US" sz="1400">
              <a:latin typeface="Times" charset="0"/>
            </a:endParaRPr>
          </a:p>
        </p:txBody>
      </p:sp>
      <p:sp>
        <p:nvSpPr>
          <p:cNvPr id="145410" name="Rectangle 2"/>
          <p:cNvSpPr>
            <a:spLocks noGrp="1" noChangeArrowheads="1"/>
          </p:cNvSpPr>
          <p:nvPr>
            <p:ph type="title"/>
          </p:nvPr>
        </p:nvSpPr>
        <p:spPr>
          <a:xfrm>
            <a:off x="4267200" y="152400"/>
            <a:ext cx="4876800" cy="1143000"/>
          </a:xfrm>
        </p:spPr>
        <p:txBody>
          <a:bodyPr/>
          <a:lstStyle/>
          <a:p>
            <a:r>
              <a:rPr lang="en-US">
                <a:latin typeface="Times New Roman" charset="0"/>
                <a:ea typeface="ＭＳ Ｐゴシック" charset="0"/>
                <a:cs typeface="ＭＳ Ｐゴシック" charset="0"/>
              </a:rPr>
              <a:t>Multiple sphere sizes</a:t>
            </a:r>
          </a:p>
        </p:txBody>
      </p:sp>
      <p:pic>
        <p:nvPicPr>
          <p:cNvPr id="145411" name="Picture 4" descr="Spheres_Superpos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37068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6" descr="Spheres_Distrib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925" y="1371600"/>
            <a:ext cx="479107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ectangle 3"/>
          <p:cNvSpPr>
            <a:spLocks noGrp="1" noChangeArrowheads="1"/>
          </p:cNvSpPr>
          <p:nvPr>
            <p:ph type="body" idx="1"/>
          </p:nvPr>
        </p:nvSpPr>
        <p:spPr>
          <a:xfrm>
            <a:off x="76200" y="2819400"/>
            <a:ext cx="4495800" cy="3962400"/>
          </a:xfrm>
        </p:spPr>
        <p:txBody>
          <a:bodyPr/>
          <a:lstStyle/>
          <a:p>
            <a:r>
              <a:rPr lang="en-US" sz="1400" dirty="0">
                <a:ea typeface="ＭＳ Ｐゴシック" charset="0"/>
                <a:cs typeface="ＭＳ Ｐゴシック" charset="0"/>
              </a:rPr>
              <a:t>A consequence of the linear probability distribution is a particularly simple superposition for different sphere sizes, fig. 5 above.</a:t>
            </a:r>
          </a:p>
          <a:p>
            <a:r>
              <a:rPr lang="en-US" sz="1400" dirty="0">
                <a:ea typeface="ＭＳ Ｐゴシック" charset="0"/>
                <a:cs typeface="ＭＳ Ｐゴシック" charset="0"/>
              </a:rPr>
              <a:t>This also means that the sphere size distribution can be obtained purely graphically, fig. 6: one starts with the</a:t>
            </a:r>
            <a:r>
              <a:rPr lang="en-US" sz="1400" dirty="0" smtClean="0">
                <a:ea typeface="ＭＳ Ｐゴシック" charset="0"/>
                <a:cs typeface="ＭＳ Ｐゴシック" charset="0"/>
              </a:rPr>
              <a:t> vertical intercept (RH axis) for the smallest size </a:t>
            </a:r>
            <a:r>
              <a:rPr lang="en-US" sz="1400" dirty="0">
                <a:ea typeface="ＭＳ Ｐゴシック" charset="0"/>
                <a:cs typeface="ＭＳ Ｐゴシック" charset="0"/>
              </a:rPr>
              <a:t>and subtracts</a:t>
            </a:r>
            <a:r>
              <a:rPr lang="en-US" sz="1400" dirty="0" smtClean="0">
                <a:ea typeface="ＭＳ Ｐゴシック" charset="0"/>
                <a:cs typeface="ＭＳ Ｐゴシック" charset="0"/>
              </a:rPr>
              <a:t> off the intercept for the next largest size.  </a:t>
            </a:r>
            <a:r>
              <a:rPr lang="en-US" sz="1400" dirty="0">
                <a:ea typeface="ＭＳ Ｐゴシック" charset="0"/>
                <a:cs typeface="ＭＳ Ｐゴシック" charset="0"/>
              </a:rPr>
              <a:t>Each intercept on the right-hand axis represents the value of the 3D sphere diameter density.</a:t>
            </a:r>
          </a:p>
          <a:p>
            <a:r>
              <a:rPr lang="en-US" sz="1400" dirty="0">
                <a:ea typeface="ＭＳ Ｐゴシック" charset="0"/>
                <a:cs typeface="ＭＳ Ｐゴシック" charset="0"/>
              </a:rPr>
              <a:t>Examples shown from </a:t>
            </a:r>
            <a:r>
              <a:rPr lang="en-US" sz="1400" dirty="0" smtClean="0">
                <a:ea typeface="ＭＳ Ｐゴシック" charset="0"/>
                <a:cs typeface="ＭＳ Ｐゴシック" charset="0"/>
              </a:rPr>
              <a:t>Russ</a:t>
            </a:r>
            <a:r>
              <a:rPr lang="en-US" sz="1400" dirty="0">
                <a:ea typeface="ＭＳ Ｐゴシック" charset="0"/>
                <a:cs typeface="ＭＳ Ｐゴシック" charset="0"/>
              </a:rPr>
              <a:t>'</a:t>
            </a:r>
            <a:r>
              <a:rPr lang="en-US" altLang="ja-JP" sz="1400" dirty="0" smtClean="0">
                <a:ea typeface="ＭＳ Ｐゴシック" charset="0"/>
                <a:cs typeface="ＭＳ Ｐゴシック" charset="0"/>
              </a:rPr>
              <a:t>s </a:t>
            </a:r>
            <a:r>
              <a:rPr lang="en-US" altLang="ja-JP" sz="1400" i="1" dirty="0">
                <a:ea typeface="ＭＳ Ｐゴシック" charset="0"/>
                <a:cs typeface="ＭＳ Ｐゴシック" charset="0"/>
              </a:rPr>
              <a:t>Practical Stereology</a:t>
            </a:r>
            <a:r>
              <a:rPr lang="en-US" altLang="ja-JP" sz="1400" dirty="0">
                <a:ea typeface="ＭＳ Ｐゴシック" charset="0"/>
                <a:cs typeface="ＭＳ Ｐゴシック" charset="0"/>
              </a:rPr>
              <a:t> and is explained in more detail in </a:t>
            </a:r>
            <a:r>
              <a:rPr lang="en-US" altLang="ja-JP" sz="1400" dirty="0" smtClean="0">
                <a:ea typeface="ＭＳ Ｐゴシック" charset="0"/>
                <a:cs typeface="ＭＳ Ｐゴシック" charset="0"/>
              </a:rPr>
              <a:t>Underwood</a:t>
            </a:r>
            <a:r>
              <a:rPr lang="en-US" altLang="ja-JP" sz="1400" dirty="0">
                <a:ea typeface="ＭＳ Ｐゴシック" charset="0"/>
                <a:cs typeface="ＭＳ Ｐゴシック" charset="0"/>
              </a:rPr>
              <a:t>'</a:t>
            </a:r>
            <a:r>
              <a:rPr lang="en-US" altLang="ja-JP" sz="1400" dirty="0" smtClean="0">
                <a:ea typeface="ＭＳ Ｐゴシック" charset="0"/>
                <a:cs typeface="ＭＳ Ｐゴシック" charset="0"/>
              </a:rPr>
              <a:t>s </a:t>
            </a:r>
            <a:r>
              <a:rPr lang="en-US" altLang="ja-JP" sz="1400" dirty="0">
                <a:ea typeface="ＭＳ Ｐゴシック" charset="0"/>
                <a:cs typeface="ＭＳ Ｐゴシック" charset="0"/>
              </a:rPr>
              <a:t>book.  Note that in order to obtain the number of spheres, </a:t>
            </a:r>
            <a:r>
              <a:rPr lang="en-US" altLang="ja-JP" sz="1400" i="1" dirty="0" smtClean="0">
                <a:ea typeface="ＭＳ Ｐゴシック" charset="0"/>
                <a:cs typeface="ＭＳ Ｐゴシック" charset="0"/>
              </a:rPr>
              <a:t>N</a:t>
            </a:r>
            <a:r>
              <a:rPr lang="en-US" altLang="ja-JP" sz="1400" baseline="-25000" dirty="0" smtClean="0">
                <a:ea typeface="ＭＳ Ｐゴシック" charset="0"/>
                <a:cs typeface="ＭＳ Ｐゴシック" charset="0"/>
              </a:rPr>
              <a:t>V </a:t>
            </a:r>
            <a:r>
              <a:rPr lang="en-US" altLang="ja-JP" sz="1400" i="1" dirty="0" smtClean="0">
                <a:ea typeface="ＭＳ Ｐゴシック" charset="0"/>
                <a:cs typeface="ＭＳ Ｐゴシック" charset="0"/>
              </a:rPr>
              <a:t>, </a:t>
            </a:r>
            <a:r>
              <a:rPr lang="en-US" altLang="ja-JP" sz="1400" dirty="0">
                <a:ea typeface="ＭＳ Ｐゴシック" charset="0"/>
                <a:cs typeface="ＭＳ Ｐゴシック" charset="0"/>
              </a:rPr>
              <a:t>the vertical line on the RHS of the graph must be drawn at an</a:t>
            </a:r>
            <a:r>
              <a:rPr lang="en-US" altLang="ja-JP" sz="1400" dirty="0" smtClean="0">
                <a:ea typeface="ＭＳ Ｐゴシック" charset="0"/>
                <a:cs typeface="ＭＳ Ｐゴシック" charset="0"/>
              </a:rPr>
              <a:t> intercept length </a:t>
            </a:r>
            <a:r>
              <a:rPr lang="en-US" altLang="ja-JP" sz="1400" dirty="0">
                <a:ea typeface="ＭＳ Ｐゴシック" charset="0"/>
                <a:cs typeface="ＭＳ Ｐゴシック" charset="0"/>
              </a:rPr>
              <a:t>= 2/</a:t>
            </a:r>
            <a:r>
              <a:rPr lang="en-US" altLang="ja-JP" sz="1400" dirty="0" smtClean="0">
                <a:ea typeface="ＭＳ Ｐゴシック" charset="0"/>
                <a:cs typeface="ＭＳ Ｐゴシック" charset="0"/>
              </a:rPr>
              <a:t>π in the </a:t>
            </a:r>
            <a:r>
              <a:rPr lang="en-US" altLang="ja-JP" sz="1400" i="1" dirty="0" smtClean="0">
                <a:ea typeface="ＭＳ Ｐゴシック" charset="0"/>
                <a:cs typeface="ＭＳ Ｐゴシック" charset="0"/>
              </a:rPr>
              <a:t>same units as the length measurement</a:t>
            </a:r>
            <a:r>
              <a:rPr lang="en-US" altLang="ja-JP" sz="1400" dirty="0" smtClean="0">
                <a:ea typeface="ＭＳ Ｐゴシック" charset="0"/>
                <a:cs typeface="ＭＳ Ｐゴシック" charset="0"/>
              </a:rPr>
              <a:t>.</a:t>
            </a:r>
            <a:endParaRPr lang="en-US" sz="1400" dirty="0">
              <a:ea typeface="ＭＳ Ｐゴシック" charset="0"/>
              <a:cs typeface="ＭＳ Ｐゴシック" charset="0"/>
            </a:endParaRPr>
          </a:p>
        </p:txBody>
      </p:sp>
      <p:pic>
        <p:nvPicPr>
          <p:cNvPr id="145414" name="Picture 7" descr="Spheres_3D_D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4210050"/>
            <a:ext cx="36734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28E33D9-4296-8A40-8E6B-D5AE8938C486}" type="slidenum">
              <a:rPr lang="en-US" sz="1400">
                <a:latin typeface="Times" charset="0"/>
              </a:rPr>
              <a:pPr/>
              <a:t>71</a:t>
            </a:fld>
            <a:endParaRPr lang="en-US" sz="1400">
              <a:latin typeface="Times" charset="0"/>
            </a:endParaRPr>
          </a:p>
        </p:txBody>
      </p:sp>
      <p:sp>
        <p:nvSpPr>
          <p:cNvPr id="146434"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Number per unit volume</a:t>
            </a:r>
          </a:p>
        </p:txBody>
      </p:sp>
      <p:sp>
        <p:nvSpPr>
          <p:cNvPr id="146435" name="Rectangle 3"/>
          <p:cNvSpPr>
            <a:spLocks noGrp="1" noChangeArrowheads="1"/>
          </p:cNvSpPr>
          <p:nvPr>
            <p:ph type="body" idx="1"/>
          </p:nvPr>
        </p:nvSpPr>
        <p:spPr>
          <a:xfrm>
            <a:off x="685800" y="3200400"/>
            <a:ext cx="7772400" cy="3124200"/>
          </a:xfrm>
        </p:spPr>
        <p:txBody>
          <a:bodyPr/>
          <a:lstStyle/>
          <a:p>
            <a:pPr>
              <a:lnSpc>
                <a:spcPct val="90000"/>
              </a:lnSpc>
            </a:pPr>
            <a:r>
              <a:rPr lang="en-US" sz="2000" dirty="0">
                <a:ea typeface="ＭＳ Ｐゴシック" charset="0"/>
                <a:cs typeface="ＭＳ Ｐゴシック" charset="0"/>
              </a:rPr>
              <a:t>Lord &amp; Willis also described a numerical procedure, based on measurement of number of chords of a given length, which accomplishes the same procedure as the graphical procedure.  One simply starts with the</a:t>
            </a:r>
            <a:r>
              <a:rPr lang="en-US" sz="2000" dirty="0" smtClean="0">
                <a:ea typeface="ＭＳ Ｐゴシック" charset="0"/>
                <a:cs typeface="ＭＳ Ｐゴシック" charset="0"/>
              </a:rPr>
              <a:t> smallest </a:t>
            </a:r>
            <a:r>
              <a:rPr lang="en-US" sz="2000" dirty="0">
                <a:ea typeface="ＭＳ Ｐゴシック" charset="0"/>
                <a:cs typeface="ＭＳ Ｐゴシック" charset="0"/>
              </a:rPr>
              <a:t>size value and proceeds to progressively</a:t>
            </a:r>
            <a:r>
              <a:rPr lang="en-US" sz="2000" dirty="0" smtClean="0">
                <a:ea typeface="ＭＳ Ｐゴシック" charset="0"/>
                <a:cs typeface="ＭＳ Ｐゴシック" charset="0"/>
              </a:rPr>
              <a:t> larger </a:t>
            </a:r>
            <a:r>
              <a:rPr lang="en-US" sz="2000" dirty="0">
                <a:ea typeface="ＭＳ Ｐゴシック" charset="0"/>
                <a:cs typeface="ＭＳ Ｐゴシック" charset="0"/>
              </a:rPr>
              <a:t>sizes.  For the</a:t>
            </a:r>
            <a:r>
              <a:rPr lang="en-US" sz="2000" dirty="0" smtClean="0">
                <a:ea typeface="ＭＳ Ｐゴシック" charset="0"/>
                <a:cs typeface="ＭＳ Ｐゴシック" charset="0"/>
              </a:rPr>
              <a:t> last bin </a:t>
            </a:r>
            <a:r>
              <a:rPr lang="en-US" sz="2000" dirty="0">
                <a:ea typeface="ＭＳ Ｐゴシック" charset="0"/>
                <a:cs typeface="ＭＳ Ｐゴシック" charset="0"/>
              </a:rPr>
              <a:t>(largest size), no subtraction is performed.</a:t>
            </a:r>
          </a:p>
          <a:p>
            <a:pPr>
              <a:lnSpc>
                <a:spcPct val="90000"/>
              </a:lnSpc>
            </a:pPr>
            <a:r>
              <a:rPr lang="en-US" sz="2000" i="1" dirty="0">
                <a:latin typeface="Times" charset="0"/>
                <a:ea typeface="ＭＳ Ｐゴシック" charset="0"/>
                <a:cs typeface="ＭＳ Ｐゴシック" charset="0"/>
              </a:rPr>
              <a:t>∆</a:t>
            </a:r>
            <a:r>
              <a:rPr lang="en-US" sz="2000" i="1" dirty="0" err="1">
                <a:latin typeface="Times" charset="0"/>
                <a:ea typeface="ＭＳ Ｐゴシック" charset="0"/>
                <a:cs typeface="ＭＳ Ｐゴシック" charset="0"/>
              </a:rPr>
              <a:t>l</a:t>
            </a:r>
            <a:r>
              <a:rPr lang="en-US" sz="2000" dirty="0">
                <a:ea typeface="ＭＳ Ｐゴシック" charset="0"/>
                <a:cs typeface="ＭＳ Ｐゴシック" charset="0"/>
              </a:rPr>
              <a:t> := size interval</a:t>
            </a:r>
            <a:br>
              <a:rPr lang="en-US" sz="2000" dirty="0">
                <a:ea typeface="ＭＳ Ｐゴシック" charset="0"/>
                <a:cs typeface="ＭＳ Ｐゴシック" charset="0"/>
              </a:rPr>
            </a:br>
            <a:r>
              <a:rPr lang="en-US" sz="2000" i="1" dirty="0" err="1">
                <a:latin typeface="Times" charset="0"/>
                <a:ea typeface="ＭＳ Ｐゴシック" charset="0"/>
                <a:cs typeface="ＭＳ Ｐゴシック" charset="0"/>
              </a:rPr>
              <a:t>a</a:t>
            </a:r>
            <a:r>
              <a:rPr lang="en-US" sz="2000" i="1" baseline="-25000" dirty="0" err="1">
                <a:latin typeface="Times" charset="0"/>
                <a:ea typeface="ＭＳ Ｐゴシック" charset="0"/>
                <a:cs typeface="ＭＳ Ｐゴシック" charset="0"/>
              </a:rPr>
              <a:t>j</a:t>
            </a:r>
            <a:r>
              <a:rPr lang="en-US" sz="2000" dirty="0">
                <a:latin typeface="Times" charset="0"/>
                <a:ea typeface="ＭＳ Ｐゴシック" charset="0"/>
                <a:cs typeface="ＭＳ Ｐゴシック" charset="0"/>
              </a:rPr>
              <a:t> </a:t>
            </a:r>
            <a:r>
              <a:rPr lang="en-US" sz="2000" dirty="0">
                <a:ea typeface="ＭＳ Ｐゴシック" charset="0"/>
                <a:cs typeface="ＭＳ Ｐゴシック" charset="0"/>
              </a:rPr>
              <a:t>:= median of class intervals (can use average of the size, </a:t>
            </a:r>
            <a:r>
              <a:rPr lang="en-US" sz="2000" i="1" dirty="0" err="1">
                <a:latin typeface="Times" charset="0"/>
                <a:ea typeface="ＭＳ Ｐゴシック" charset="0"/>
                <a:cs typeface="ＭＳ Ｐゴシック" charset="0"/>
              </a:rPr>
              <a:t>l</a:t>
            </a:r>
            <a:r>
              <a:rPr lang="en-US" sz="2000" dirty="0">
                <a:ea typeface="ＭＳ Ｐゴシック" charset="0"/>
                <a:cs typeface="ＭＳ Ｐゴシック" charset="0"/>
              </a:rPr>
              <a:t>, in the </a:t>
            </a:r>
            <a:r>
              <a:rPr lang="en-US" sz="2000" i="1" dirty="0" err="1">
                <a:latin typeface="Times" charset="0"/>
                <a:ea typeface="ＭＳ Ｐゴシック" charset="0"/>
                <a:cs typeface="ＭＳ Ｐゴシック" charset="0"/>
              </a:rPr>
              <a:t>j</a:t>
            </a:r>
            <a:r>
              <a:rPr lang="en-US" sz="2000" i="1" baseline="30000" dirty="0" err="1">
                <a:latin typeface="Times" charset="0"/>
                <a:ea typeface="ＭＳ Ｐゴシック" charset="0"/>
                <a:cs typeface="ＭＳ Ｐゴシック" charset="0"/>
              </a:rPr>
              <a:t>th</a:t>
            </a:r>
            <a:r>
              <a:rPr lang="en-US" sz="2000" dirty="0">
                <a:ea typeface="ＭＳ Ｐゴシック" charset="0"/>
                <a:cs typeface="ＭＳ Ｐゴシック" charset="0"/>
              </a:rPr>
              <a:t> interval)</a:t>
            </a:r>
          </a:p>
          <a:p>
            <a:pPr>
              <a:lnSpc>
                <a:spcPct val="90000"/>
              </a:lnSpc>
            </a:pPr>
            <a:r>
              <a:rPr lang="en-US" sz="2000" dirty="0">
                <a:ea typeface="ＭＳ Ｐゴシック" charset="0"/>
                <a:cs typeface="ＭＳ Ｐゴシック" charset="0"/>
              </a:rPr>
              <a:t>ASTM Bulletin </a:t>
            </a:r>
            <a:r>
              <a:rPr lang="en-US" sz="2000" b="1" dirty="0">
                <a:ea typeface="ＭＳ Ｐゴシック" charset="0"/>
                <a:cs typeface="ＭＳ Ｐゴシック" charset="0"/>
              </a:rPr>
              <a:t>177</a:t>
            </a:r>
            <a:r>
              <a:rPr lang="en-US" sz="2000" dirty="0">
                <a:ea typeface="ＭＳ Ｐゴシック" charset="0"/>
                <a:cs typeface="ＭＳ Ｐゴシック" charset="0"/>
              </a:rPr>
              <a:t> (1951) 56.</a:t>
            </a:r>
          </a:p>
        </p:txBody>
      </p:sp>
      <p:graphicFrame>
        <p:nvGraphicFramePr>
          <p:cNvPr id="146436" name="Object 2"/>
          <p:cNvGraphicFramePr>
            <a:graphicFrameLocks noChangeAspect="1"/>
          </p:cNvGraphicFramePr>
          <p:nvPr/>
        </p:nvGraphicFramePr>
        <p:xfrm>
          <a:off x="3352800" y="1066800"/>
          <a:ext cx="5257800" cy="1731963"/>
        </p:xfrm>
        <a:graphic>
          <a:graphicData uri="http://schemas.openxmlformats.org/presentationml/2006/ole">
            <mc:AlternateContent xmlns:mc="http://schemas.openxmlformats.org/markup-compatibility/2006">
              <mc:Choice xmlns:v="urn:schemas-microsoft-com:vml" Requires="v">
                <p:oleObj spid="_x0000_s146461" name="Equation" r:id="rId4" imgW="2159000" imgH="698500" progId="Equation.3">
                  <p:embed/>
                </p:oleObj>
              </mc:Choice>
              <mc:Fallback>
                <p:oleObj name="Equation" r:id="rId4" imgW="2159000" imgH="698500" progId="Equation.3">
                  <p:embed/>
                  <p:pic>
                    <p:nvPicPr>
                      <p:cNvPr id="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066800"/>
                        <a:ext cx="5257800" cy="173196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6437"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
        <p:nvSpPr>
          <p:cNvPr id="146438" name="AutoShape 6"/>
          <p:cNvSpPr>
            <a:spLocks noChangeArrowheads="1"/>
          </p:cNvSpPr>
          <p:nvPr/>
        </p:nvSpPr>
        <p:spPr bwMode="auto">
          <a:xfrm>
            <a:off x="4876800" y="838200"/>
            <a:ext cx="1447800" cy="2057400"/>
          </a:xfrm>
          <a:prstGeom prst="roundRect">
            <a:avLst>
              <a:gd name="adj" fmla="val 16667"/>
            </a:avLst>
          </a:pr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CC0000"/>
              </a:solidFill>
              <a:latin typeface="Times" charset="0"/>
            </a:endParaRPr>
          </a:p>
        </p:txBody>
      </p:sp>
      <p:sp>
        <p:nvSpPr>
          <p:cNvPr id="146439" name="Line 7"/>
          <p:cNvSpPr>
            <a:spLocks noChangeShapeType="1"/>
          </p:cNvSpPr>
          <p:nvPr/>
        </p:nvSpPr>
        <p:spPr bwMode="auto">
          <a:xfrm flipV="1">
            <a:off x="2667000" y="1219200"/>
            <a:ext cx="2209800" cy="22860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146440" name="Text Box 8"/>
          <p:cNvSpPr txBox="1">
            <a:spLocks noChangeArrowheads="1"/>
          </p:cNvSpPr>
          <p:nvPr/>
        </p:nvSpPr>
        <p:spPr bwMode="auto">
          <a:xfrm>
            <a:off x="304800" y="1143000"/>
            <a:ext cx="236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solidFill>
                  <a:srgbClr val="CC0000"/>
                </a:solidFill>
                <a:latin typeface="Times" charset="0"/>
              </a:rPr>
              <a:t>Current size class</a:t>
            </a:r>
          </a:p>
        </p:txBody>
      </p:sp>
      <p:sp>
        <p:nvSpPr>
          <p:cNvPr id="146441" name="Text Box 9"/>
          <p:cNvSpPr txBox="1">
            <a:spLocks noChangeArrowheads="1"/>
          </p:cNvSpPr>
          <p:nvPr/>
        </p:nvSpPr>
        <p:spPr bwMode="auto">
          <a:xfrm>
            <a:off x="609600" y="2133600"/>
            <a:ext cx="2884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solidFill>
                  <a:srgbClr val="FF00FF"/>
                </a:solidFill>
                <a:latin typeface="Times" charset="0"/>
              </a:rPr>
              <a:t>Next largest size class</a:t>
            </a:r>
          </a:p>
        </p:txBody>
      </p:sp>
      <p:sp>
        <p:nvSpPr>
          <p:cNvPr id="146442" name="Line 10"/>
          <p:cNvSpPr>
            <a:spLocks noChangeShapeType="1"/>
          </p:cNvSpPr>
          <p:nvPr/>
        </p:nvSpPr>
        <p:spPr bwMode="auto">
          <a:xfrm>
            <a:off x="3429000" y="2362200"/>
            <a:ext cx="3048000" cy="76200"/>
          </a:xfrm>
          <a:prstGeom prst="line">
            <a:avLst/>
          </a:prstGeom>
          <a:noFill/>
          <a:ln w="9525">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146443" name="AutoShape 11"/>
          <p:cNvSpPr>
            <a:spLocks noChangeArrowheads="1"/>
          </p:cNvSpPr>
          <p:nvPr/>
        </p:nvSpPr>
        <p:spPr bwMode="auto">
          <a:xfrm>
            <a:off x="6553200" y="914400"/>
            <a:ext cx="1905000" cy="1828800"/>
          </a:xfrm>
          <a:prstGeom prst="roundRect">
            <a:avLst>
              <a:gd name="adj" fmla="val 16667"/>
            </a:avLst>
          </a:prstGeom>
          <a:noFill/>
          <a:ln w="28575">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CC0000"/>
              </a:solidFill>
              <a:latin typeface="Times"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97FF249-B507-9A41-8022-0E427D9225ED}" type="slidenum">
              <a:rPr lang="en-US" sz="1400">
                <a:latin typeface="Times" charset="0"/>
              </a:rPr>
              <a:pPr/>
              <a:t>72</a:t>
            </a:fld>
            <a:endParaRPr lang="en-US" sz="1400">
              <a:latin typeface="Times" charset="0"/>
            </a:endParaRPr>
          </a:p>
        </p:txBody>
      </p:sp>
      <p:sp>
        <p:nvSpPr>
          <p:cNvPr id="148482" name="Rectangle 2"/>
          <p:cNvSpPr>
            <a:spLocks noGrp="1" noChangeArrowheads="1"/>
          </p:cNvSpPr>
          <p:nvPr>
            <p:ph type="title"/>
          </p:nvPr>
        </p:nvSpPr>
        <p:spPr>
          <a:xfrm>
            <a:off x="685800" y="381000"/>
            <a:ext cx="7772400" cy="914400"/>
          </a:xfrm>
        </p:spPr>
        <p:txBody>
          <a:bodyPr/>
          <a:lstStyle/>
          <a:p>
            <a:r>
              <a:rPr lang="en-US">
                <a:latin typeface="Times New Roman" charset="0"/>
                <a:ea typeface="ＭＳ Ｐゴシック" charset="0"/>
                <a:cs typeface="ＭＳ Ｐゴシック" charset="0"/>
              </a:rPr>
              <a:t>Number per unit volume:</a:t>
            </a:r>
            <a:br>
              <a:rPr lang="en-US">
                <a:latin typeface="Times New Roman" charset="0"/>
                <a:ea typeface="ＭＳ Ｐゴシック" charset="0"/>
                <a:cs typeface="ＭＳ Ｐゴシック" charset="0"/>
              </a:rPr>
            </a:br>
            <a:r>
              <a:rPr lang="en-US">
                <a:latin typeface="Times New Roman" charset="0"/>
                <a:ea typeface="ＭＳ Ｐゴシック" charset="0"/>
                <a:cs typeface="ＭＳ Ｐゴシック" charset="0"/>
              </a:rPr>
              <a:t>Cahn &amp; Fullman</a:t>
            </a:r>
          </a:p>
        </p:txBody>
      </p:sp>
      <p:sp>
        <p:nvSpPr>
          <p:cNvPr id="148483" name="Rectangle 3"/>
          <p:cNvSpPr>
            <a:spLocks noGrp="1" noChangeArrowheads="1"/>
          </p:cNvSpPr>
          <p:nvPr>
            <p:ph type="body" idx="1"/>
          </p:nvPr>
        </p:nvSpPr>
        <p:spPr>
          <a:xfrm>
            <a:off x="685800" y="1600200"/>
            <a:ext cx="7772400" cy="2590800"/>
          </a:xfrm>
        </p:spPr>
        <p:txBody>
          <a:bodyPr/>
          <a:lstStyle/>
          <a:p>
            <a:pPr>
              <a:lnSpc>
                <a:spcPct val="90000"/>
              </a:lnSpc>
            </a:pPr>
            <a:r>
              <a:rPr lang="en-US" sz="2800" dirty="0">
                <a:ea typeface="ＭＳ Ｐゴシック" charset="0"/>
                <a:cs typeface="ＭＳ Ｐゴシック" charset="0"/>
              </a:rPr>
              <a:t>Cahn &amp; </a:t>
            </a:r>
            <a:r>
              <a:rPr lang="en-US" sz="2800" dirty="0" err="1">
                <a:ea typeface="ＭＳ Ｐゴシック" charset="0"/>
                <a:cs typeface="ＭＳ Ｐゴシック" charset="0"/>
              </a:rPr>
              <a:t>Fullman</a:t>
            </a:r>
            <a:r>
              <a:rPr lang="en-US" sz="2800" dirty="0">
                <a:ea typeface="ＭＳ Ｐゴシック" charset="0"/>
                <a:cs typeface="ＭＳ Ｐゴシック" charset="0"/>
              </a:rPr>
              <a:t>:</a:t>
            </a:r>
            <a:br>
              <a:rPr lang="en-US" sz="2800" dirty="0">
                <a:ea typeface="ＭＳ Ｐゴシック" charset="0"/>
                <a:cs typeface="ＭＳ Ｐゴシック" charset="0"/>
              </a:rPr>
            </a:br>
            <a:r>
              <a:rPr lang="en-US" sz="2800" i="1" dirty="0">
                <a:ea typeface="ＭＳ Ｐゴシック" charset="0"/>
                <a:cs typeface="ＭＳ Ｐゴシック" charset="0"/>
              </a:rPr>
              <a:t>Trans AIME</a:t>
            </a:r>
            <a:r>
              <a:rPr lang="en-US" sz="2800" dirty="0">
                <a:ea typeface="ＭＳ Ｐゴシック" charset="0"/>
                <a:cs typeface="ＭＳ Ｐゴシック" charset="0"/>
              </a:rPr>
              <a:t> </a:t>
            </a:r>
            <a:r>
              <a:rPr lang="en-US" sz="2800" b="1" dirty="0">
                <a:ea typeface="ＭＳ Ｐゴシック" charset="0"/>
                <a:cs typeface="ＭＳ Ｐゴシック" charset="0"/>
              </a:rPr>
              <a:t>206</a:t>
            </a:r>
            <a:r>
              <a:rPr lang="en-US" sz="2800" dirty="0">
                <a:ea typeface="ＭＳ Ｐゴシック" charset="0"/>
                <a:cs typeface="ＭＳ Ｐゴシック" charset="0"/>
              </a:rPr>
              <a:t> (1956) 610.</a:t>
            </a:r>
            <a:br>
              <a:rPr lang="en-US" sz="2800" dirty="0">
                <a:ea typeface="ＭＳ Ｐゴシック" charset="0"/>
                <a:cs typeface="ＭＳ Ｐゴシック" charset="0"/>
              </a:rPr>
            </a:br>
            <a:r>
              <a:rPr lang="en-US" sz="2800" i="1" dirty="0">
                <a:latin typeface="Times" charset="0"/>
                <a:ea typeface="ＭＳ Ｐゴシック" charset="0"/>
                <a:cs typeface="ＭＳ Ｐゴシック" charset="0"/>
              </a:rPr>
              <a:t>D</a:t>
            </a:r>
            <a:r>
              <a:rPr lang="en-US" sz="2800" dirty="0">
                <a:ea typeface="ＭＳ Ｐゴシック" charset="0"/>
                <a:cs typeface="ＭＳ Ｐゴシック" charset="0"/>
              </a:rPr>
              <a:t>:= diameter = </a:t>
            </a:r>
            <a:r>
              <a:rPr lang="en-US" sz="2800" i="1" dirty="0">
                <a:latin typeface="Times" charset="0"/>
                <a:ea typeface="ＭＳ Ｐゴシック" charset="0"/>
                <a:cs typeface="ＭＳ Ｐゴシック" charset="0"/>
              </a:rPr>
              <a:t>l</a:t>
            </a:r>
            <a:br>
              <a:rPr lang="en-US" sz="2800" i="1" dirty="0">
                <a:latin typeface="Times" charset="0"/>
                <a:ea typeface="ＭＳ Ｐゴシック" charset="0"/>
                <a:cs typeface="ＭＳ Ｐゴシック" charset="0"/>
              </a:rPr>
            </a:br>
            <a:r>
              <a:rPr lang="en-US" sz="2800" dirty="0">
                <a:ea typeface="ＭＳ Ｐゴシック" charset="0"/>
                <a:cs typeface="ＭＳ Ｐゴシック" charset="0"/>
              </a:rPr>
              <a:t>numerical differentiation of </a:t>
            </a:r>
            <a:r>
              <a:rPr lang="en-US" sz="2800" i="1" dirty="0" err="1">
                <a:latin typeface="Times" charset="0"/>
                <a:ea typeface="ＭＳ Ｐゴシック" charset="0"/>
                <a:cs typeface="ＭＳ Ｐゴシック" charset="0"/>
              </a:rPr>
              <a:t>n</a:t>
            </a:r>
            <a:r>
              <a:rPr lang="en-US" sz="2800" i="1" baseline="-25000" dirty="0" err="1">
                <a:latin typeface="Times" charset="0"/>
                <a:ea typeface="ＭＳ Ｐゴシック" charset="0"/>
                <a:cs typeface="ＭＳ Ｐゴシック" charset="0"/>
              </a:rPr>
              <a:t>L</a:t>
            </a:r>
            <a:r>
              <a:rPr lang="en-US" sz="2800" dirty="0">
                <a:latin typeface="Times" charset="0"/>
                <a:ea typeface="ＭＳ Ｐゴシック" charset="0"/>
                <a:cs typeface="ＭＳ Ｐゴシック" charset="0"/>
              </a:rPr>
              <a:t>(</a:t>
            </a:r>
            <a:r>
              <a:rPr lang="en-US" sz="2800" i="1" dirty="0">
                <a:latin typeface="Times" charset="0"/>
                <a:ea typeface="ＭＳ Ｐゴシック" charset="0"/>
                <a:cs typeface="ＭＳ Ｐゴシック" charset="0"/>
              </a:rPr>
              <a:t>l)</a:t>
            </a:r>
            <a:r>
              <a:rPr lang="en-US" sz="2800" dirty="0">
                <a:ea typeface="ＭＳ Ｐゴシック" charset="0"/>
                <a:cs typeface="ＭＳ Ｐゴシック" charset="0"/>
              </a:rPr>
              <a:t> required.</a:t>
            </a:r>
          </a:p>
          <a:p>
            <a:pPr>
              <a:lnSpc>
                <a:spcPct val="90000"/>
              </a:lnSpc>
            </a:pPr>
            <a:r>
              <a:rPr lang="en-US" sz="2800" dirty="0">
                <a:ea typeface="ＭＳ Ｐゴシック" charset="0"/>
                <a:cs typeface="ＭＳ Ｐゴシック" charset="0"/>
              </a:rPr>
              <a:t>Can be applied to systems other than spheres. </a:t>
            </a:r>
          </a:p>
        </p:txBody>
      </p:sp>
      <p:graphicFrame>
        <p:nvGraphicFramePr>
          <p:cNvPr id="148484" name="Object 2"/>
          <p:cNvGraphicFramePr>
            <a:graphicFrameLocks noChangeAspect="1"/>
          </p:cNvGraphicFramePr>
          <p:nvPr/>
        </p:nvGraphicFramePr>
        <p:xfrm>
          <a:off x="2249488" y="4271963"/>
          <a:ext cx="5405437" cy="1290637"/>
        </p:xfrm>
        <a:graphic>
          <a:graphicData uri="http://schemas.openxmlformats.org/presentationml/2006/ole">
            <mc:AlternateContent xmlns:mc="http://schemas.openxmlformats.org/markup-compatibility/2006">
              <mc:Choice xmlns:v="urn:schemas-microsoft-com:vml" Requires="v">
                <p:oleObj spid="_x0000_s148503" name="Equation" r:id="rId4" imgW="1701800" imgH="406400" progId="Equation.3">
                  <p:embed/>
                </p:oleObj>
              </mc:Choice>
              <mc:Fallback>
                <p:oleObj name="Equation" r:id="rId4" imgW="1701800" imgH="406400" progId="Equation.3">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9488" y="4271963"/>
                        <a:ext cx="5405437" cy="129063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8485"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CDEB67C-D180-0345-9BF6-90E9F3AE85BC}" type="slidenum">
              <a:rPr lang="en-US" sz="1400">
                <a:latin typeface="Times" charset="0"/>
              </a:rPr>
              <a:pPr/>
              <a:t>73</a:t>
            </a:fld>
            <a:endParaRPr lang="en-US" sz="1400">
              <a:latin typeface="Times" charset="0"/>
            </a:endParaRPr>
          </a:p>
        </p:txBody>
      </p:sp>
      <p:sp>
        <p:nvSpPr>
          <p:cNvPr id="15053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Projections of Lines: Spektor</a:t>
            </a:r>
          </a:p>
        </p:txBody>
      </p:sp>
      <p:sp>
        <p:nvSpPr>
          <p:cNvPr id="150531" name="Rectangle 3"/>
          <p:cNvSpPr>
            <a:spLocks noGrp="1" noChangeArrowheads="1"/>
          </p:cNvSpPr>
          <p:nvPr>
            <p:ph type="body" idx="1"/>
          </p:nvPr>
        </p:nvSpPr>
        <p:spPr>
          <a:xfrm>
            <a:off x="685800" y="3200400"/>
            <a:ext cx="7772400" cy="3200400"/>
          </a:xfrm>
        </p:spPr>
        <p:txBody>
          <a:bodyPr/>
          <a:lstStyle/>
          <a:p>
            <a:r>
              <a:rPr lang="en-US" i="1" dirty="0">
                <a:latin typeface="Times" charset="0"/>
                <a:ea typeface="ＭＳ Ｐゴシック" charset="0"/>
                <a:cs typeface="ＭＳ Ｐゴシック" charset="0"/>
              </a:rPr>
              <a:t>Z = √([D/2]</a:t>
            </a:r>
            <a:r>
              <a:rPr lang="en-US" i="1" baseline="30000" dirty="0">
                <a:latin typeface="Times" charset="0"/>
                <a:ea typeface="ＭＳ Ｐゴシック" charset="0"/>
                <a:cs typeface="ＭＳ Ｐゴシック" charset="0"/>
              </a:rPr>
              <a:t>2</a:t>
            </a:r>
            <a:r>
              <a:rPr lang="en-US" i="1" dirty="0">
                <a:latin typeface="Times" charset="0"/>
                <a:ea typeface="ＭＳ Ｐゴシック" charset="0"/>
                <a:cs typeface="ＭＳ Ｐゴシック" charset="0"/>
              </a:rPr>
              <a:t> - [l /2]</a:t>
            </a:r>
            <a:r>
              <a:rPr lang="en-US" i="1" baseline="30000" dirty="0">
                <a:latin typeface="Times" charset="0"/>
                <a:ea typeface="ＭＳ Ｐゴシック" charset="0"/>
                <a:cs typeface="ＭＳ Ｐゴシック" charset="0"/>
              </a:rPr>
              <a:t>2</a:t>
            </a:r>
            <a:r>
              <a:rPr lang="en-US" i="1" dirty="0">
                <a:latin typeface="Times" charset="0"/>
                <a:ea typeface="ＭＳ Ｐゴシック" charset="0"/>
                <a:cs typeface="ＭＳ Ｐゴシック" charset="0"/>
              </a:rPr>
              <a:t>)</a:t>
            </a:r>
          </a:p>
          <a:p>
            <a:r>
              <a:rPr lang="en-US" dirty="0">
                <a:ea typeface="ＭＳ Ｐゴシック" charset="0"/>
                <a:cs typeface="ＭＳ Ｐゴシック" charset="0"/>
              </a:rPr>
              <a:t>Consider a cylindrical volume of length </a:t>
            </a:r>
            <a:r>
              <a:rPr lang="en-US" i="1" dirty="0">
                <a:latin typeface="Times" charset="0"/>
                <a:ea typeface="ＭＳ Ｐゴシック" charset="0"/>
                <a:cs typeface="ＭＳ Ｐゴシック" charset="0"/>
              </a:rPr>
              <a:t>L</a:t>
            </a:r>
            <a:r>
              <a:rPr lang="en-US" dirty="0">
                <a:ea typeface="ＭＳ Ｐゴシック" charset="0"/>
                <a:cs typeface="ＭＳ Ｐゴシック" charset="0"/>
              </a:rPr>
              <a:t>, and radius </a:t>
            </a:r>
            <a:r>
              <a:rPr lang="en-US" i="1" dirty="0">
                <a:latin typeface="Times" charset="0"/>
                <a:ea typeface="ＭＳ Ｐゴシック" charset="0"/>
                <a:cs typeface="ＭＳ Ｐゴシック" charset="0"/>
              </a:rPr>
              <a:t>Z</a:t>
            </a:r>
            <a:r>
              <a:rPr lang="en-US" dirty="0">
                <a:ea typeface="ＭＳ Ｐゴシック" charset="0"/>
                <a:cs typeface="ＭＳ Ｐゴシック" charset="0"/>
              </a:rPr>
              <a:t> centered on the test line.  Volume is </a:t>
            </a:r>
            <a:r>
              <a:rPr lang="en-US" dirty="0">
                <a:latin typeface="Times" charset="0"/>
                <a:ea typeface="ＭＳ Ｐゴシック" charset="0"/>
                <a:cs typeface="ＭＳ Ｐゴシック" charset="0"/>
              </a:rPr>
              <a:t>π</a:t>
            </a:r>
            <a:r>
              <a:rPr lang="en-US" i="1" dirty="0">
                <a:latin typeface="Times" charset="0"/>
                <a:ea typeface="ＭＳ Ｐゴシック" charset="0"/>
                <a:cs typeface="ＭＳ Ｐゴシック" charset="0"/>
              </a:rPr>
              <a:t>Z</a:t>
            </a:r>
            <a:r>
              <a:rPr lang="en-US" i="1" baseline="30000" dirty="0">
                <a:latin typeface="Times" charset="0"/>
                <a:ea typeface="ＭＳ Ｐゴシック" charset="0"/>
                <a:cs typeface="ＭＳ Ｐゴシック" charset="0"/>
              </a:rPr>
              <a:t>2</a:t>
            </a:r>
            <a:r>
              <a:rPr lang="en-US" i="1" dirty="0">
                <a:latin typeface="Times" charset="0"/>
                <a:ea typeface="ＭＳ Ｐゴシック" charset="0"/>
                <a:cs typeface="ＭＳ Ｐゴシック" charset="0"/>
              </a:rPr>
              <a:t>L</a:t>
            </a:r>
            <a:r>
              <a:rPr lang="en-US" dirty="0">
                <a:ea typeface="ＭＳ Ｐゴシック" charset="0"/>
                <a:cs typeface="ＭＳ Ｐゴシック" charset="0"/>
              </a:rPr>
              <a:t> and the intercepted chord lengths vary between </a:t>
            </a:r>
            <a:r>
              <a:rPr lang="en-US" i="1" dirty="0">
                <a:latin typeface="Times" charset="0"/>
                <a:ea typeface="ＭＳ Ｐゴシック" charset="0"/>
                <a:cs typeface="ＭＳ Ｐゴシック" charset="0"/>
              </a:rPr>
              <a:t>l</a:t>
            </a:r>
            <a:r>
              <a:rPr lang="en-US" i="1" dirty="0">
                <a:ea typeface="ＭＳ Ｐゴシック" charset="0"/>
                <a:cs typeface="ＭＳ Ｐゴシック" charset="0"/>
              </a:rPr>
              <a:t> </a:t>
            </a:r>
            <a:r>
              <a:rPr lang="en-US" dirty="0">
                <a:ea typeface="ＭＳ Ｐゴシック" charset="0"/>
                <a:cs typeface="ＭＳ Ｐゴシック" charset="0"/>
              </a:rPr>
              <a:t>and </a:t>
            </a:r>
            <a:r>
              <a:rPr lang="en-US" i="1" dirty="0">
                <a:ea typeface="ＭＳ Ｐゴシック" charset="0"/>
                <a:cs typeface="ＭＳ Ｐゴシック" charset="0"/>
              </a:rPr>
              <a:t> </a:t>
            </a:r>
            <a:r>
              <a:rPr lang="en-US" i="1" dirty="0">
                <a:latin typeface="Times" charset="0"/>
                <a:ea typeface="ＭＳ Ｐゴシック" charset="0"/>
                <a:cs typeface="ＭＳ Ｐゴシック" charset="0"/>
              </a:rPr>
              <a:t>D</a:t>
            </a:r>
            <a:r>
              <a:rPr lang="en-US" i="1" dirty="0">
                <a:ea typeface="ＭＳ Ｐゴシック" charset="0"/>
                <a:cs typeface="ＭＳ Ｐゴシック" charset="0"/>
              </a:rPr>
              <a:t>.</a:t>
            </a:r>
            <a:endParaRPr lang="en-US" dirty="0">
              <a:ea typeface="ＭＳ Ｐゴシック" charset="0"/>
              <a:cs typeface="ＭＳ Ｐゴシック" charset="0"/>
            </a:endParaRPr>
          </a:p>
        </p:txBody>
      </p:sp>
      <p:pic>
        <p:nvPicPr>
          <p:cNvPr id="150532" name="Picture 4"/>
          <p:cNvPicPr>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a:off x="4876800" y="1057275"/>
            <a:ext cx="33528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
        <p:nvSpPr>
          <p:cNvPr id="150534" name="Text Box 6"/>
          <p:cNvSpPr txBox="1">
            <a:spLocks noChangeArrowheads="1"/>
          </p:cNvSpPr>
          <p:nvPr/>
        </p:nvSpPr>
        <p:spPr bwMode="auto">
          <a:xfrm>
            <a:off x="746125" y="1190625"/>
            <a:ext cx="40544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dirty="0" err="1">
                <a:latin typeface="Calibri"/>
              </a:rPr>
              <a:t>Spektor</a:t>
            </a:r>
            <a:r>
              <a:rPr lang="en-US" sz="2000" dirty="0">
                <a:latin typeface="Calibri"/>
              </a:rPr>
              <a:t> developed a method of extracting a distribution of sizes of spheres from chord length data (very similar result to Lord &amp; Willis).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7B16682-3E33-FE48-A7BC-6FFF67A8BD74}" type="slidenum">
              <a:rPr lang="en-US" sz="1400">
                <a:latin typeface="Times" charset="0"/>
              </a:rPr>
              <a:pPr/>
              <a:t>74</a:t>
            </a:fld>
            <a:endParaRPr lang="en-US" sz="1400">
              <a:latin typeface="Times" charset="0"/>
            </a:endParaRPr>
          </a:p>
        </p:txBody>
      </p:sp>
      <p:sp>
        <p:nvSpPr>
          <p:cNvPr id="152578"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Projections of Lines, contd.</a:t>
            </a:r>
          </a:p>
        </p:txBody>
      </p:sp>
      <p:sp>
        <p:nvSpPr>
          <p:cNvPr id="152579" name="Rectangle 3"/>
          <p:cNvSpPr>
            <a:spLocks noGrp="1" noChangeArrowheads="1"/>
          </p:cNvSpPr>
          <p:nvPr>
            <p:ph type="body" idx="1"/>
          </p:nvPr>
        </p:nvSpPr>
        <p:spPr>
          <a:xfrm>
            <a:off x="685800" y="1295400"/>
            <a:ext cx="7772400" cy="2286000"/>
          </a:xfrm>
        </p:spPr>
        <p:txBody>
          <a:bodyPr/>
          <a:lstStyle/>
          <a:p>
            <a:r>
              <a:rPr lang="en-US" sz="2800" dirty="0">
                <a:ea typeface="ＭＳ Ｐゴシック" charset="0"/>
                <a:cs typeface="ＭＳ Ｐゴシック" charset="0"/>
              </a:rPr>
              <a:t>Number of chords per unit length of line:</a:t>
            </a:r>
            <a:br>
              <a:rPr lang="en-US" sz="2800" dirty="0">
                <a:ea typeface="ＭＳ Ｐゴシック" charset="0"/>
                <a:cs typeface="ＭＳ Ｐゴシック" charset="0"/>
              </a:rPr>
            </a:br>
            <a:r>
              <a:rPr lang="en-US" sz="2800" dirty="0">
                <a:ea typeface="ＭＳ Ｐゴシック" charset="0"/>
                <a:cs typeface="ＭＳ Ｐゴシック" charset="0"/>
              </a:rPr>
              <a:t>	</a:t>
            </a:r>
            <a:r>
              <a:rPr lang="en-US" sz="2800" dirty="0" err="1">
                <a:latin typeface="Times" charset="0"/>
                <a:ea typeface="ＭＳ Ｐゴシック" charset="0"/>
                <a:cs typeface="ＭＳ Ｐゴシック" charset="0"/>
              </a:rPr>
              <a:t>n</a:t>
            </a:r>
            <a:r>
              <a:rPr lang="en-US" sz="2800" baseline="-25000" dirty="0" err="1">
                <a:latin typeface="Times" charset="0"/>
                <a:ea typeface="ＭＳ Ｐゴシック" charset="0"/>
                <a:cs typeface="ＭＳ Ｐゴシック" charset="0"/>
              </a:rPr>
              <a:t>L</a:t>
            </a:r>
            <a:r>
              <a:rPr lang="en-US" sz="2800" dirty="0">
                <a:latin typeface="Times" charset="0"/>
                <a:ea typeface="ＭＳ Ｐゴシック" charset="0"/>
                <a:cs typeface="ＭＳ Ｐゴシック" charset="0"/>
              </a:rPr>
              <a:t> = π</a:t>
            </a:r>
            <a:r>
              <a:rPr lang="en-US" sz="2800" i="1" dirty="0">
                <a:latin typeface="Times" charset="0"/>
                <a:ea typeface="ＭＳ Ｐゴシック" charset="0"/>
                <a:cs typeface="ＭＳ Ｐゴシック" charset="0"/>
              </a:rPr>
              <a:t>Z</a:t>
            </a:r>
            <a:r>
              <a:rPr lang="en-US" sz="2800" i="1" baseline="30000" dirty="0">
                <a:latin typeface="Times" charset="0"/>
                <a:ea typeface="ＭＳ Ｐゴシック" charset="0"/>
                <a:cs typeface="ＭＳ Ｐゴシック" charset="0"/>
              </a:rPr>
              <a:t>2</a:t>
            </a:r>
            <a:r>
              <a:rPr lang="en-US" sz="2800" i="1" dirty="0">
                <a:latin typeface="Times" charset="0"/>
                <a:ea typeface="ＭＳ Ｐゴシック" charset="0"/>
                <a:cs typeface="ＭＳ Ｐゴシック" charset="0"/>
              </a:rPr>
              <a:t>N</a:t>
            </a:r>
            <a:r>
              <a:rPr lang="en-US" sz="2800" i="1" baseline="-25000" dirty="0">
                <a:latin typeface="Times" charset="0"/>
                <a:ea typeface="ＭＳ Ｐゴシック" charset="0"/>
                <a:cs typeface="ＭＳ Ｐゴシック" charset="0"/>
              </a:rPr>
              <a:t>V</a:t>
            </a:r>
            <a:r>
              <a:rPr lang="en-US" sz="2800" i="1" dirty="0">
                <a:latin typeface="Times" charset="0"/>
                <a:ea typeface="ＭＳ Ｐゴシック" charset="0"/>
                <a:cs typeface="ＭＳ Ｐゴシック" charset="0"/>
              </a:rPr>
              <a:t> = π/4 (D</a:t>
            </a:r>
            <a:r>
              <a:rPr lang="en-US" sz="2800" i="1" baseline="30000" dirty="0">
                <a:latin typeface="Times" charset="0"/>
                <a:ea typeface="ＭＳ Ｐゴシック" charset="0"/>
                <a:cs typeface="ＭＳ Ｐゴシック" charset="0"/>
              </a:rPr>
              <a:t>2</a:t>
            </a:r>
            <a:r>
              <a:rPr lang="en-US" sz="2800" i="1" dirty="0">
                <a:latin typeface="Times" charset="0"/>
                <a:ea typeface="ＭＳ Ｐゴシック" charset="0"/>
                <a:cs typeface="ＭＳ Ｐゴシック" charset="0"/>
              </a:rPr>
              <a:t> - l</a:t>
            </a:r>
            <a:r>
              <a:rPr lang="en-US" sz="2800" i="1" baseline="30000" dirty="0">
                <a:latin typeface="Times" charset="0"/>
                <a:ea typeface="ＭＳ Ｐゴシック" charset="0"/>
                <a:cs typeface="ＭＳ Ｐゴシック" charset="0"/>
              </a:rPr>
              <a:t>2</a:t>
            </a:r>
            <a:r>
              <a:rPr lang="en-US" sz="2800" i="1" dirty="0">
                <a:latin typeface="Times" charset="0"/>
                <a:ea typeface="ＭＳ Ｐゴシック" charset="0"/>
                <a:cs typeface="ＭＳ Ｐゴシック" charset="0"/>
              </a:rPr>
              <a:t>)N</a:t>
            </a:r>
            <a:r>
              <a:rPr lang="en-US" sz="2800" i="1" baseline="-25000" dirty="0">
                <a:latin typeface="Times" charset="0"/>
                <a:ea typeface="ＭＳ Ｐゴシック" charset="0"/>
                <a:cs typeface="ＭＳ Ｐゴシック" charset="0"/>
              </a:rPr>
              <a:t>V</a:t>
            </a:r>
            <a:r>
              <a:rPr lang="en-US" sz="2800" i="1" dirty="0">
                <a:ea typeface="ＭＳ Ｐゴシック" charset="0"/>
                <a:cs typeface="ＭＳ Ｐゴシック" charset="0"/>
              </a:rPr>
              <a:t>.</a:t>
            </a:r>
            <a:br>
              <a:rPr lang="en-US" sz="2800" i="1" dirty="0">
                <a:ea typeface="ＭＳ Ｐゴシック" charset="0"/>
                <a:cs typeface="ＭＳ Ｐゴシック" charset="0"/>
              </a:rPr>
            </a:br>
            <a:r>
              <a:rPr lang="en-US" sz="2800" dirty="0">
                <a:ea typeface="ＭＳ Ｐゴシック" charset="0"/>
                <a:cs typeface="ＭＳ Ｐゴシック" charset="0"/>
              </a:rPr>
              <a:t>where </a:t>
            </a:r>
            <a:r>
              <a:rPr lang="en-US" sz="2800" i="1" dirty="0">
                <a:latin typeface="Times" charset="0"/>
                <a:ea typeface="ＭＳ Ｐゴシック" charset="0"/>
                <a:cs typeface="ＭＳ Ｐゴシック" charset="0"/>
              </a:rPr>
              <a:t>N</a:t>
            </a:r>
            <a:r>
              <a:rPr lang="en-US" sz="2800" i="1" baseline="-25000" dirty="0">
                <a:latin typeface="Times" charset="0"/>
                <a:ea typeface="ＭＳ Ｐゴシック" charset="0"/>
                <a:cs typeface="ＭＳ Ｐゴシック" charset="0"/>
              </a:rPr>
              <a:t>V</a:t>
            </a:r>
            <a:r>
              <a:rPr lang="en-US" sz="2800" i="1" dirty="0">
                <a:ea typeface="ＭＳ Ｐゴシック" charset="0"/>
                <a:cs typeface="ＭＳ Ｐゴシック" charset="0"/>
              </a:rPr>
              <a:t> </a:t>
            </a:r>
            <a:r>
              <a:rPr lang="en-US" sz="2800" dirty="0">
                <a:ea typeface="ＭＳ Ｐゴシック" charset="0"/>
                <a:cs typeface="ＭＳ Ｐゴシック" charset="0"/>
              </a:rPr>
              <a:t>is the no. of spheres per unit vol.</a:t>
            </a:r>
          </a:p>
          <a:p>
            <a:r>
              <a:rPr lang="en-US" sz="2800" dirty="0">
                <a:ea typeface="ＭＳ Ｐゴシック" charset="0"/>
                <a:cs typeface="ＭＳ Ｐゴシック" charset="0"/>
              </a:rPr>
              <a:t>For a dispersion of spheres, sum up:</a:t>
            </a:r>
          </a:p>
        </p:txBody>
      </p:sp>
      <p:graphicFrame>
        <p:nvGraphicFramePr>
          <p:cNvPr id="152580" name="Object 2"/>
          <p:cNvGraphicFramePr>
            <a:graphicFrameLocks noChangeAspect="1"/>
          </p:cNvGraphicFramePr>
          <p:nvPr/>
        </p:nvGraphicFramePr>
        <p:xfrm>
          <a:off x="228600" y="3505200"/>
          <a:ext cx="8763000" cy="2092325"/>
        </p:xfrm>
        <a:graphic>
          <a:graphicData uri="http://schemas.openxmlformats.org/presentationml/2006/ole">
            <mc:AlternateContent xmlns:mc="http://schemas.openxmlformats.org/markup-compatibility/2006">
              <mc:Choice xmlns:v="urn:schemas-microsoft-com:vml" Requires="v">
                <p:oleObj spid="_x0000_s152599" name="Equation" r:id="rId4" imgW="3403600" imgH="812800" progId="Equation.3">
                  <p:embed/>
                </p:oleObj>
              </mc:Choice>
              <mc:Fallback>
                <p:oleObj name="Equation" r:id="rId4" imgW="3403600" imgH="812800" progId="Equation.3">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505200"/>
                        <a:ext cx="8763000" cy="20923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52581"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86D3E25-C53B-4C48-974E-29E7DB5FBBE8}" type="slidenum">
              <a:rPr lang="en-US" sz="1400">
                <a:latin typeface="Times" charset="0"/>
              </a:rPr>
              <a:pPr/>
              <a:t>75</a:t>
            </a:fld>
            <a:endParaRPr lang="en-US" sz="1400">
              <a:latin typeface="Times" charset="0"/>
            </a:endParaRPr>
          </a:p>
        </p:txBody>
      </p:sp>
      <p:sp>
        <p:nvSpPr>
          <p:cNvPr id="15462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Projections of Lines, contd.</a:t>
            </a:r>
          </a:p>
        </p:txBody>
      </p:sp>
      <p:sp>
        <p:nvSpPr>
          <p:cNvPr id="154627" name="Rectangle 3"/>
          <p:cNvSpPr>
            <a:spLocks noGrp="1" noChangeArrowheads="1"/>
          </p:cNvSpPr>
          <p:nvPr>
            <p:ph type="body" idx="1"/>
          </p:nvPr>
        </p:nvSpPr>
        <p:spPr>
          <a:xfrm>
            <a:off x="685800" y="1371600"/>
            <a:ext cx="7772400" cy="1676400"/>
          </a:xfrm>
        </p:spPr>
        <p:txBody>
          <a:bodyPr/>
          <a:lstStyle/>
          <a:p>
            <a:r>
              <a:rPr lang="en-US" sz="2800" dirty="0">
                <a:ea typeface="ＭＳ Ｐゴシック" charset="0"/>
                <a:cs typeface="ＭＳ Ｐゴシック" charset="0"/>
              </a:rPr>
              <a:t>The terms on the RHS can be related to the total surface area, </a:t>
            </a:r>
            <a:r>
              <a:rPr lang="en-US" sz="2800" i="1" dirty="0">
                <a:ea typeface="ＭＳ Ｐゴシック" charset="0"/>
                <a:cs typeface="ＭＳ Ｐゴシック" charset="0"/>
              </a:rPr>
              <a:t>S</a:t>
            </a:r>
            <a:r>
              <a:rPr lang="en-US" sz="2800" i="1" baseline="-25000" dirty="0">
                <a:ea typeface="ＭＳ Ｐゴシック" charset="0"/>
                <a:cs typeface="ＭＳ Ｐゴシック" charset="0"/>
              </a:rPr>
              <a:t>V</a:t>
            </a:r>
            <a:r>
              <a:rPr lang="en-US" sz="2800" dirty="0">
                <a:ea typeface="ＭＳ Ｐゴシック" charset="0"/>
                <a:cs typeface="ＭＳ Ｐゴシック" charset="0"/>
              </a:rPr>
              <a:t>, and the total no of particles per unit volume, </a:t>
            </a:r>
            <a:r>
              <a:rPr lang="en-US" sz="2800" i="1" dirty="0">
                <a:ea typeface="ＭＳ Ｐゴシック" charset="0"/>
                <a:cs typeface="ＭＳ Ｐゴシック" charset="0"/>
              </a:rPr>
              <a:t>N</a:t>
            </a:r>
            <a:r>
              <a:rPr lang="en-US" sz="2800" i="1" baseline="-25000" dirty="0">
                <a:ea typeface="ＭＳ Ｐゴシック" charset="0"/>
                <a:cs typeface="ＭＳ Ｐゴシック" charset="0"/>
              </a:rPr>
              <a:t>V</a:t>
            </a:r>
            <a:r>
              <a:rPr lang="en-US" sz="2800" dirty="0">
                <a:ea typeface="ＭＳ Ｐゴシック" charset="0"/>
                <a:cs typeface="ＭＳ Ｐゴシック" charset="0"/>
              </a:rPr>
              <a:t>, respectively:</a:t>
            </a:r>
          </a:p>
        </p:txBody>
      </p:sp>
      <p:graphicFrame>
        <p:nvGraphicFramePr>
          <p:cNvPr id="154628" name="Object 2"/>
          <p:cNvGraphicFramePr>
            <a:graphicFrameLocks noChangeAspect="1"/>
          </p:cNvGraphicFramePr>
          <p:nvPr/>
        </p:nvGraphicFramePr>
        <p:xfrm>
          <a:off x="1295400" y="2971800"/>
          <a:ext cx="7086600" cy="1144588"/>
        </p:xfrm>
        <a:graphic>
          <a:graphicData uri="http://schemas.openxmlformats.org/presentationml/2006/ole">
            <mc:AlternateContent xmlns:mc="http://schemas.openxmlformats.org/markup-compatibility/2006">
              <mc:Choice xmlns:v="urn:schemas-microsoft-com:vml" Requires="v">
                <p:oleObj spid="_x0000_s154662" name="Equation" r:id="rId4" imgW="2514600" imgH="406400" progId="Equation.3">
                  <p:embed/>
                </p:oleObj>
              </mc:Choice>
              <mc:Fallback>
                <p:oleObj name="Equation" r:id="rId4" imgW="2514600" imgH="406400" progId="Equation.3">
                  <p:embed/>
                  <p:pic>
                    <p:nvPicPr>
                      <p:cNvPr id="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971800"/>
                        <a:ext cx="7086600" cy="11445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54629" name="Text Box 5"/>
          <p:cNvSpPr txBox="1">
            <a:spLocks noChangeArrowheads="1"/>
          </p:cNvSpPr>
          <p:nvPr/>
        </p:nvSpPr>
        <p:spPr bwMode="auto">
          <a:xfrm>
            <a:off x="1265238" y="4389438"/>
            <a:ext cx="61991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200">
                <a:latin typeface="Times" charset="0"/>
              </a:rPr>
              <a:t>Differentiating this expression gives:</a:t>
            </a:r>
          </a:p>
        </p:txBody>
      </p:sp>
      <p:graphicFrame>
        <p:nvGraphicFramePr>
          <p:cNvPr id="154630" name="Object 3"/>
          <p:cNvGraphicFramePr>
            <a:graphicFrameLocks noChangeAspect="1"/>
          </p:cNvGraphicFramePr>
          <p:nvPr/>
        </p:nvGraphicFramePr>
        <p:xfrm>
          <a:off x="304800" y="4916488"/>
          <a:ext cx="8610600" cy="904875"/>
        </p:xfrm>
        <a:graphic>
          <a:graphicData uri="http://schemas.openxmlformats.org/presentationml/2006/ole">
            <mc:AlternateContent xmlns:mc="http://schemas.openxmlformats.org/markup-compatibility/2006">
              <mc:Choice xmlns:v="urn:schemas-microsoft-com:vml" Requires="v">
                <p:oleObj spid="_x0000_s154663" name="Equation" r:id="rId6" imgW="3873500" imgH="406400" progId="Equation.3">
                  <p:embed/>
                </p:oleObj>
              </mc:Choice>
              <mc:Fallback>
                <p:oleObj name="Equation" r:id="rId6" imgW="3873500" imgH="406400" progId="Equation.3">
                  <p:embed/>
                  <p:pic>
                    <p:nvPicPr>
                      <p:cNvPr id="0"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916488"/>
                        <a:ext cx="8610600" cy="9048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54631" name="Text Box 7"/>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4362B2F-1BBF-1045-88FF-9E8F222C00FA}" type="slidenum">
              <a:rPr lang="en-US" sz="1400">
                <a:latin typeface="Times" charset="0"/>
              </a:rPr>
              <a:pPr/>
              <a:t>76</a:t>
            </a:fld>
            <a:endParaRPr lang="en-US" sz="1400">
              <a:latin typeface="Times" charset="0"/>
            </a:endParaRPr>
          </a:p>
        </p:txBody>
      </p:sp>
      <p:sp>
        <p:nvSpPr>
          <p:cNvPr id="156674"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Projections of Lines, contd.</a:t>
            </a:r>
          </a:p>
        </p:txBody>
      </p:sp>
      <p:sp>
        <p:nvSpPr>
          <p:cNvPr id="156675" name="Rectangle 3"/>
          <p:cNvSpPr>
            <a:spLocks noGrp="1" noChangeArrowheads="1"/>
          </p:cNvSpPr>
          <p:nvPr>
            <p:ph type="body" idx="1"/>
          </p:nvPr>
        </p:nvSpPr>
        <p:spPr>
          <a:xfrm>
            <a:off x="685800" y="2667000"/>
            <a:ext cx="7772400" cy="1295400"/>
          </a:xfrm>
        </p:spPr>
        <p:txBody>
          <a:bodyPr/>
          <a:lstStyle/>
          <a:p>
            <a:r>
              <a:rPr lang="en-US" sz="2800" dirty="0">
                <a:ea typeface="ＭＳ Ｐゴシック" charset="0"/>
                <a:cs typeface="ＭＳ Ｐゴシック" charset="0"/>
              </a:rPr>
              <a:t>The first two terms cancel out; also we note that </a:t>
            </a:r>
            <a:r>
              <a:rPr lang="en-US" sz="2800" dirty="0">
                <a:latin typeface="Times" charset="0"/>
                <a:ea typeface="ＭＳ Ｐゴシック" charset="0"/>
                <a:cs typeface="ＭＳ Ｐゴシック" charset="0"/>
              </a:rPr>
              <a:t>d(</a:t>
            </a:r>
            <a:r>
              <a:rPr lang="en-US" sz="2800" i="1" dirty="0" err="1">
                <a:latin typeface="Times" charset="0"/>
                <a:ea typeface="ＭＳ Ｐゴシック" charset="0"/>
                <a:cs typeface="ＭＳ Ｐゴシック" charset="0"/>
              </a:rPr>
              <a:t>n</a:t>
            </a:r>
            <a:r>
              <a:rPr lang="en-US" sz="2800" i="1" baseline="-25000" dirty="0" err="1">
                <a:latin typeface="Times" charset="0"/>
                <a:ea typeface="ＭＳ Ｐゴシック" charset="0"/>
                <a:cs typeface="ＭＳ Ｐゴシック" charset="0"/>
              </a:rPr>
              <a:t>L</a:t>
            </a:r>
            <a:r>
              <a:rPr lang="en-US" sz="2800" dirty="0">
                <a:latin typeface="Times" charset="0"/>
                <a:ea typeface="ＭＳ Ｐゴシック" charset="0"/>
                <a:cs typeface="ＭＳ Ｐゴシック" charset="0"/>
              </a:rPr>
              <a:t>)</a:t>
            </a:r>
            <a:r>
              <a:rPr lang="en-US" sz="2800" i="1" baseline="-25000" dirty="0" err="1">
                <a:latin typeface="Times" charset="0"/>
                <a:ea typeface="ＭＳ Ｐゴシック" charset="0"/>
                <a:cs typeface="ＭＳ Ｐゴシック" charset="0"/>
              </a:rPr>
              <a:t>l</a:t>
            </a:r>
            <a:r>
              <a:rPr lang="en-US" sz="2800" i="1" baseline="30000" dirty="0" err="1">
                <a:latin typeface="Times" charset="0"/>
                <a:ea typeface="ＭＳ Ｐゴシック" charset="0"/>
                <a:cs typeface="ＭＳ Ｐゴシック" charset="0"/>
              </a:rPr>
              <a:t>Dmax</a:t>
            </a:r>
            <a:r>
              <a:rPr lang="en-US" sz="2800" dirty="0">
                <a:latin typeface="Times" charset="0"/>
                <a:ea typeface="ＭＳ Ｐゴシック" charset="0"/>
                <a:cs typeface="ＭＳ Ｐゴシック" charset="0"/>
              </a:rPr>
              <a:t> = - d(</a:t>
            </a:r>
            <a:r>
              <a:rPr lang="en-US" sz="2800" i="1" dirty="0" err="1">
                <a:latin typeface="Times" charset="0"/>
                <a:ea typeface="ＭＳ Ｐゴシック" charset="0"/>
                <a:cs typeface="ＭＳ Ｐゴシック" charset="0"/>
              </a:rPr>
              <a:t>n</a:t>
            </a:r>
            <a:r>
              <a:rPr lang="en-US" sz="2800" i="1" baseline="-25000" dirty="0" err="1">
                <a:latin typeface="Times" charset="0"/>
                <a:ea typeface="ＭＳ Ｐゴシック" charset="0"/>
                <a:cs typeface="ＭＳ Ｐゴシック" charset="0"/>
              </a:rPr>
              <a:t>L</a:t>
            </a:r>
            <a:r>
              <a:rPr lang="en-US" sz="2800" dirty="0">
                <a:latin typeface="Times" charset="0"/>
                <a:ea typeface="ＭＳ Ｐゴシック" charset="0"/>
                <a:cs typeface="ＭＳ Ｐゴシック" charset="0"/>
              </a:rPr>
              <a:t>)</a:t>
            </a:r>
            <a:r>
              <a:rPr lang="en-US" sz="2800" i="1" baseline="-25000" dirty="0">
                <a:latin typeface="Times" charset="0"/>
                <a:ea typeface="ＭＳ Ｐゴシック" charset="0"/>
                <a:cs typeface="ＭＳ Ｐゴシック" charset="0"/>
              </a:rPr>
              <a:t>0</a:t>
            </a:r>
            <a:r>
              <a:rPr lang="en-US" sz="2800" i="1" baseline="30000" dirty="0">
                <a:latin typeface="Times" charset="0"/>
                <a:ea typeface="ＭＳ Ｐゴシック" charset="0"/>
                <a:cs typeface="ＭＳ Ｐゴシック" charset="0"/>
              </a:rPr>
              <a:t>l</a:t>
            </a:r>
            <a:r>
              <a:rPr lang="en-US" sz="2800" i="1" dirty="0">
                <a:latin typeface="Times" charset="0"/>
                <a:ea typeface="ＭＳ Ｐゴシック" charset="0"/>
                <a:cs typeface="ＭＳ Ｐゴシック" charset="0"/>
              </a:rPr>
              <a:t>,</a:t>
            </a:r>
            <a:r>
              <a:rPr lang="en-US" sz="2800" i="1" dirty="0">
                <a:ea typeface="ＭＳ Ｐゴシック" charset="0"/>
                <a:cs typeface="ＭＳ Ｐゴシック" charset="0"/>
              </a:rPr>
              <a:t> </a:t>
            </a:r>
            <a:r>
              <a:rPr lang="en-US" sz="2800" dirty="0">
                <a:ea typeface="ＭＳ Ｐゴシック" charset="0"/>
                <a:cs typeface="ＭＳ Ｐゴシック" charset="0"/>
              </a:rPr>
              <a:t>so that we obtain:</a:t>
            </a:r>
            <a:endParaRPr lang="en-US" sz="2800" i="1" baseline="30000" dirty="0">
              <a:ea typeface="ＭＳ Ｐゴシック" charset="0"/>
              <a:cs typeface="ＭＳ Ｐゴシック" charset="0"/>
            </a:endParaRPr>
          </a:p>
        </p:txBody>
      </p:sp>
      <p:graphicFrame>
        <p:nvGraphicFramePr>
          <p:cNvPr id="156676" name="Object 2"/>
          <p:cNvGraphicFramePr>
            <a:graphicFrameLocks noChangeAspect="1"/>
          </p:cNvGraphicFramePr>
          <p:nvPr/>
        </p:nvGraphicFramePr>
        <p:xfrm>
          <a:off x="304800" y="1563688"/>
          <a:ext cx="8610600" cy="904875"/>
        </p:xfrm>
        <a:graphic>
          <a:graphicData uri="http://schemas.openxmlformats.org/presentationml/2006/ole">
            <mc:AlternateContent xmlns:mc="http://schemas.openxmlformats.org/markup-compatibility/2006">
              <mc:Choice xmlns:v="urn:schemas-microsoft-com:vml" Requires="v">
                <p:oleObj spid="_x0000_s156709" name="Equation" r:id="rId4" imgW="3873500" imgH="406400" progId="Equation.3">
                  <p:embed/>
                </p:oleObj>
              </mc:Choice>
              <mc:Fallback>
                <p:oleObj name="Equation" r:id="rId4" imgW="3873500" imgH="406400" progId="Equation.3">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63688"/>
                        <a:ext cx="8610600" cy="9048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56677" name="Object 3"/>
          <p:cNvGraphicFramePr>
            <a:graphicFrameLocks noChangeAspect="1"/>
          </p:cNvGraphicFramePr>
          <p:nvPr/>
        </p:nvGraphicFramePr>
        <p:xfrm>
          <a:off x="2682875" y="4089400"/>
          <a:ext cx="3625850" cy="2006600"/>
        </p:xfrm>
        <a:graphic>
          <a:graphicData uri="http://schemas.openxmlformats.org/presentationml/2006/ole">
            <mc:AlternateContent xmlns:mc="http://schemas.openxmlformats.org/markup-compatibility/2006">
              <mc:Choice xmlns:v="urn:schemas-microsoft-com:vml" Requires="v">
                <p:oleObj spid="_x0000_s156710" name="Equation" r:id="rId6" imgW="1562100" imgH="863600" progId="Equation.3">
                  <p:embed/>
                </p:oleObj>
              </mc:Choice>
              <mc:Fallback>
                <p:oleObj name="Equation" r:id="rId6" imgW="1562100" imgH="863600" progId="Equation.3">
                  <p:embed/>
                  <p:pic>
                    <p:nvPicPr>
                      <p:cNvPr id="0"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2875" y="4089400"/>
                        <a:ext cx="3625850" cy="20066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56678" name="Text Box 7"/>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A2143AE-02ED-2C48-B284-A72447FAEFF8}" type="slidenum">
              <a:rPr lang="en-US" sz="1400">
                <a:latin typeface="Times" charset="0"/>
              </a:rPr>
              <a:pPr/>
              <a:t>77</a:t>
            </a:fld>
            <a:endParaRPr lang="en-US" sz="1400">
              <a:latin typeface="Times" charset="0"/>
            </a:endParaRPr>
          </a:p>
        </p:txBody>
      </p:sp>
      <p:sp>
        <p:nvSpPr>
          <p:cNvPr id="15872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Projections of Lines, contd.</a:t>
            </a:r>
          </a:p>
        </p:txBody>
      </p:sp>
      <p:sp>
        <p:nvSpPr>
          <p:cNvPr id="158723" name="Rectangle 3"/>
          <p:cNvSpPr>
            <a:spLocks noGrp="1" noChangeArrowheads="1"/>
          </p:cNvSpPr>
          <p:nvPr>
            <p:ph type="body" idx="1"/>
          </p:nvPr>
        </p:nvSpPr>
        <p:spPr>
          <a:xfrm>
            <a:off x="685800" y="1295400"/>
            <a:ext cx="7772400" cy="2971800"/>
          </a:xfrm>
        </p:spPr>
        <p:txBody>
          <a:bodyPr/>
          <a:lstStyle/>
          <a:p>
            <a:r>
              <a:rPr lang="en-US" sz="2800" dirty="0">
                <a:ea typeface="ＭＳ Ｐゴシック" charset="0"/>
                <a:cs typeface="ＭＳ Ｐゴシック" charset="0"/>
              </a:rPr>
              <a:t>In order to relate a distribution of the number of spheres per unit volume to the distribution of chord lengths, we can take differences: </a:t>
            </a:r>
            <a:r>
              <a:rPr lang="en-US" sz="2800" i="1" dirty="0" err="1">
                <a:ea typeface="ＭＳ Ｐゴシック" charset="0"/>
                <a:cs typeface="ＭＳ Ｐゴシック" charset="0"/>
              </a:rPr>
              <a:t>n</a:t>
            </a:r>
            <a:r>
              <a:rPr lang="en-US" sz="2800" i="1" baseline="-25000" dirty="0" err="1">
                <a:ea typeface="ＭＳ Ｐゴシック" charset="0"/>
                <a:cs typeface="ＭＳ Ｐゴシック" charset="0"/>
              </a:rPr>
              <a:t>L</a:t>
            </a:r>
            <a:r>
              <a:rPr lang="en-US" sz="2800" dirty="0">
                <a:ea typeface="ＭＳ Ｐゴシック" charset="0"/>
                <a:cs typeface="ＭＳ Ｐゴシック" charset="0"/>
              </a:rPr>
              <a:t> is a number of chords over an interval of lengths, </a:t>
            </a:r>
            <a:r>
              <a:rPr lang="en-US" sz="2800" i="1" dirty="0">
                <a:ea typeface="ＭＳ Ｐゴシック" charset="0"/>
                <a:cs typeface="ＭＳ Ｐゴシック" charset="0"/>
              </a:rPr>
              <a:t>∆l</a:t>
            </a:r>
            <a:r>
              <a:rPr lang="en-US" sz="2800" dirty="0">
                <a:ea typeface="ＭＳ Ｐゴシック" charset="0"/>
                <a:cs typeface="ＭＳ Ｐゴシック" charset="0"/>
              </a:rPr>
              <a:t> is the length interval (essentially the Lord &amp; Willis result).</a:t>
            </a:r>
          </a:p>
        </p:txBody>
      </p:sp>
      <p:graphicFrame>
        <p:nvGraphicFramePr>
          <p:cNvPr id="158724" name="Object 2"/>
          <p:cNvGraphicFramePr>
            <a:graphicFrameLocks noChangeAspect="1"/>
          </p:cNvGraphicFramePr>
          <p:nvPr/>
        </p:nvGraphicFramePr>
        <p:xfrm>
          <a:off x="1370013" y="4468813"/>
          <a:ext cx="6251575" cy="1474787"/>
        </p:xfrm>
        <a:graphic>
          <a:graphicData uri="http://schemas.openxmlformats.org/presentationml/2006/ole">
            <mc:AlternateContent xmlns:mc="http://schemas.openxmlformats.org/markup-compatibility/2006">
              <mc:Choice xmlns:v="urn:schemas-microsoft-com:vml" Requires="v">
                <p:oleObj spid="_x0000_s158743" name="Equation" r:id="rId4" imgW="2692400" imgH="635000" progId="Equation.3">
                  <p:embed/>
                </p:oleObj>
              </mc:Choice>
              <mc:Fallback>
                <p:oleObj name="Equation" r:id="rId4" imgW="2692400" imgH="635000" progId="Equation.3">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0013" y="4468813"/>
                        <a:ext cx="6251575" cy="147478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58725"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B0E8075-34CE-5D44-8E55-90BE7254F78B}" type="slidenum">
              <a:rPr lang="en-US" sz="1400">
                <a:latin typeface="Times" charset="0"/>
              </a:rPr>
              <a:pPr/>
              <a:t>78</a:t>
            </a:fld>
            <a:endParaRPr lang="en-US" sz="1400">
              <a:latin typeface="Times" charset="0"/>
            </a:endParaRPr>
          </a:p>
        </p:txBody>
      </p:sp>
      <p:sp>
        <p:nvSpPr>
          <p:cNvPr id="160770" name="Rectangle 2"/>
          <p:cNvSpPr>
            <a:spLocks noGrp="1" noChangeArrowheads="1"/>
          </p:cNvSpPr>
          <p:nvPr>
            <p:ph type="title"/>
          </p:nvPr>
        </p:nvSpPr>
        <p:spPr/>
        <p:txBody>
          <a:bodyPr/>
          <a:lstStyle/>
          <a:p>
            <a:r>
              <a:rPr lang="en-US" sz="4000">
                <a:latin typeface="Times New Roman" charset="0"/>
                <a:ea typeface="ＭＳ Ｐゴシック" charset="0"/>
                <a:cs typeface="ＭＳ Ｐゴシック" charset="0"/>
              </a:rPr>
              <a:t>Artificial Digital Particle Placement</a:t>
            </a:r>
            <a:endParaRPr lang="en-US">
              <a:latin typeface="Times New Roman" charset="0"/>
              <a:ea typeface="ＭＳ Ｐゴシック" charset="0"/>
              <a:cs typeface="ＭＳ Ｐゴシック" charset="0"/>
            </a:endParaRPr>
          </a:p>
        </p:txBody>
      </p:sp>
      <p:sp>
        <p:nvSpPr>
          <p:cNvPr id="160771" name="Rectangle 3"/>
          <p:cNvSpPr>
            <a:spLocks noGrp="1" noChangeArrowheads="1"/>
          </p:cNvSpPr>
          <p:nvPr>
            <p:ph type="body" idx="1"/>
          </p:nvPr>
        </p:nvSpPr>
        <p:spPr>
          <a:xfrm>
            <a:off x="152400" y="914400"/>
            <a:ext cx="8763000" cy="5867400"/>
          </a:xfrm>
        </p:spPr>
        <p:txBody>
          <a:bodyPr/>
          <a:lstStyle/>
          <a:p>
            <a:r>
              <a:rPr lang="en-US" sz="2000" dirty="0">
                <a:ea typeface="ＭＳ Ｐゴシック" charset="0"/>
                <a:cs typeface="ＭＳ Ｐゴシック" charset="0"/>
              </a:rPr>
              <a:t>To test the system of particle analysis and generation of a 3D digital microstructure of particles, an artificial 3D microstructure was generated using a Cellular Automaton on a 400x200x100 regular grid (</a:t>
            </a:r>
            <a:r>
              <a:rPr lang="en-US" sz="2000" dirty="0" err="1">
                <a:ea typeface="ＭＳ Ｐゴシック" charset="0"/>
                <a:cs typeface="ＭＳ Ｐゴシック" charset="0"/>
              </a:rPr>
              <a:t>equi</a:t>
            </a:r>
            <a:r>
              <a:rPr lang="en-US" sz="2000" dirty="0">
                <a:ea typeface="ＭＳ Ｐゴシック" charset="0"/>
                <a:cs typeface="ＭＳ Ｐゴシック" charset="0"/>
              </a:rPr>
              <a:t>-axed voxels or pixels).  Particles were injected along lines to mimic the </a:t>
            </a:r>
            <a:r>
              <a:rPr lang="en-US" sz="2000" dirty="0" err="1">
                <a:ea typeface="ＭＳ Ｐゴシック" charset="0"/>
                <a:cs typeface="ＭＳ Ｐゴシック" charset="0"/>
              </a:rPr>
              <a:t>stringered</a:t>
            </a:r>
            <a:r>
              <a:rPr lang="en-US" sz="2000" dirty="0">
                <a:ea typeface="ＭＳ Ｐゴシック" charset="0"/>
                <a:cs typeface="ＭＳ Ｐゴシック" charset="0"/>
              </a:rPr>
              <a:t> distributions observed in 7075.  The ellipsoid axes were constrained to be aligned with the domain axes (no rotations).</a:t>
            </a:r>
          </a:p>
          <a:p>
            <a:r>
              <a:rPr lang="en-US" sz="2000" dirty="0">
                <a:ea typeface="ＭＳ Ｐゴシック" charset="0"/>
                <a:cs typeface="ＭＳ Ｐゴシック" charset="0"/>
              </a:rPr>
              <a:t>This microstructure was then sectioned, as if it were a real material, the sections were analyzed, and a 3D particle set reconstructed.</a:t>
            </a:r>
          </a:p>
          <a:p>
            <a:r>
              <a:rPr lang="en-US" sz="2000" dirty="0">
                <a:ea typeface="ＭＳ Ｐゴシック" charset="0"/>
                <a:cs typeface="ＭＳ Ｐゴシック" charset="0"/>
              </a:rPr>
              <a:t>The main analytical tool employed in this technique is the (anisotropic) </a:t>
            </a:r>
            <a:r>
              <a:rPr lang="en-US" sz="2000" i="1" dirty="0">
                <a:ea typeface="ＭＳ Ｐゴシック" charset="0"/>
                <a:cs typeface="ＭＳ Ｐゴシック" charset="0"/>
              </a:rPr>
              <a:t>pair correlation function = </a:t>
            </a:r>
            <a:r>
              <a:rPr lang="en-US" sz="2000" i="1" dirty="0" err="1">
                <a:ea typeface="ＭＳ Ｐゴシック" charset="0"/>
                <a:cs typeface="ＭＳ Ｐゴシック" charset="0"/>
              </a:rPr>
              <a:t>pcf</a:t>
            </a:r>
            <a:r>
              <a:rPr lang="en-US" sz="2000" dirty="0">
                <a:ea typeface="ＭＳ Ｐゴシック" charset="0"/>
                <a:cs typeface="ＭＳ Ｐゴシック" charset="0"/>
              </a:rPr>
              <a:t> (to be explained in a later lecture).</a:t>
            </a:r>
          </a:p>
          <a:p>
            <a:r>
              <a:rPr lang="en-US" sz="2000" dirty="0">
                <a:ea typeface="ＭＳ Ｐゴシック" charset="0"/>
                <a:cs typeface="ＭＳ Ｐゴシック" charset="0"/>
              </a:rPr>
              <a:t>The length units for this calculation are pixels or voxels.</a:t>
            </a:r>
          </a:p>
          <a:p>
            <a:r>
              <a:rPr lang="en-US" sz="2000" dirty="0">
                <a:ea typeface="ＭＳ Ｐゴシック" charset="0"/>
                <a:cs typeface="ＭＳ Ｐゴシック" charset="0"/>
              </a:rPr>
              <a:t>See: </a:t>
            </a:r>
            <a:r>
              <a:rPr lang="en-US" sz="2000" dirty="0">
                <a:solidFill>
                  <a:srgbClr val="660066"/>
                </a:solidFill>
                <a:ea typeface="ＭＳ Ｐゴシック" charset="0"/>
                <a:cs typeface="ＭＳ Ｐゴシック" charset="0"/>
              </a:rPr>
              <a:t>“</a:t>
            </a:r>
            <a:r>
              <a:rPr lang="en-US" altLang="ja-JP" sz="2000" dirty="0">
                <a:solidFill>
                  <a:srgbClr val="660066"/>
                </a:solidFill>
                <a:ea typeface="ＭＳ Ｐゴシック" charset="0"/>
                <a:cs typeface="ＭＳ Ｐゴシック" charset="0"/>
              </a:rPr>
              <a:t>Three-Dimensional Characterization of Microstructure by Electron Back-Scatter Diffraction</a:t>
            </a:r>
            <a:r>
              <a:rPr lang="en-US" sz="2000" dirty="0">
                <a:solidFill>
                  <a:srgbClr val="660066"/>
                </a:solidFill>
                <a:ea typeface="ＭＳ Ｐゴシック" charset="0"/>
                <a:cs typeface="ＭＳ Ｐゴシック" charset="0"/>
              </a:rPr>
              <a:t>”</a:t>
            </a:r>
            <a:r>
              <a:rPr lang="en-US" altLang="ja-JP" sz="2000" dirty="0">
                <a:solidFill>
                  <a:srgbClr val="660066"/>
                </a:solidFill>
                <a:ea typeface="ＭＳ Ｐゴシック" charset="0"/>
                <a:cs typeface="ＭＳ Ｐゴシック" charset="0"/>
              </a:rPr>
              <a:t>, A.D. Rollett, S.-B. Lee, R. </a:t>
            </a:r>
            <a:r>
              <a:rPr lang="en-US" altLang="ja-JP" sz="2000" dirty="0" err="1">
                <a:solidFill>
                  <a:srgbClr val="660066"/>
                </a:solidFill>
                <a:ea typeface="ＭＳ Ｐゴシック" charset="0"/>
                <a:cs typeface="ＭＳ Ｐゴシック" charset="0"/>
              </a:rPr>
              <a:t>Campman</a:t>
            </a:r>
            <a:r>
              <a:rPr lang="en-US" altLang="ja-JP" sz="2000" dirty="0">
                <a:solidFill>
                  <a:srgbClr val="660066"/>
                </a:solidFill>
                <a:ea typeface="ＭＳ Ｐゴシック" charset="0"/>
                <a:cs typeface="ＭＳ Ｐゴシック" charset="0"/>
              </a:rPr>
              <a:t>, G.S. Rohrer, </a:t>
            </a:r>
            <a:r>
              <a:rPr lang="en-US" altLang="ja-JP" sz="2000" i="1" dirty="0">
                <a:solidFill>
                  <a:srgbClr val="660066"/>
                </a:solidFill>
                <a:ea typeface="ＭＳ Ｐゴシック" charset="0"/>
                <a:cs typeface="ＭＳ Ｐゴシック" charset="0"/>
              </a:rPr>
              <a:t>Annual Review of Materials Research</a:t>
            </a:r>
            <a:r>
              <a:rPr lang="en-US" altLang="ja-JP" sz="2000" dirty="0">
                <a:solidFill>
                  <a:srgbClr val="660066"/>
                </a:solidFill>
                <a:ea typeface="ＭＳ Ｐゴシック" charset="0"/>
                <a:cs typeface="ＭＳ Ｐゴシック" charset="0"/>
              </a:rPr>
              <a:t>, 37: 627-658 (2007). </a:t>
            </a:r>
            <a:endParaRPr lang="en-US" sz="2000" dirty="0">
              <a:solidFill>
                <a:srgbClr val="660066"/>
              </a:solidFill>
              <a:ea typeface="ＭＳ Ｐゴシック" charset="0"/>
              <a:cs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7DED37D-A485-D14B-83B2-57AB385CFC9A}" type="slidenum">
              <a:rPr lang="en-US" sz="1400">
                <a:latin typeface="Times" charset="0"/>
              </a:rPr>
              <a:pPr/>
              <a:t>79</a:t>
            </a:fld>
            <a:endParaRPr lang="en-US" sz="1400">
              <a:latin typeface="Times" charset="0"/>
            </a:endParaRPr>
          </a:p>
        </p:txBody>
      </p:sp>
      <p:sp>
        <p:nvSpPr>
          <p:cNvPr id="162818" name="Rectangle 2"/>
          <p:cNvSpPr>
            <a:spLocks noGrp="1" noChangeArrowheads="1"/>
          </p:cNvSpPr>
          <p:nvPr>
            <p:ph type="title"/>
          </p:nvPr>
        </p:nvSpPr>
        <p:spPr/>
        <p:txBody>
          <a:bodyPr/>
          <a:lstStyle/>
          <a:p>
            <a:r>
              <a:rPr lang="en-US" sz="4000">
                <a:latin typeface="Times New Roman" charset="0"/>
                <a:ea typeface="ＭＳ Ｐゴシック" charset="0"/>
                <a:cs typeface="ＭＳ Ｐゴシック" charset="0"/>
              </a:rPr>
              <a:t>Simulation Domain with Particles</a:t>
            </a:r>
          </a:p>
        </p:txBody>
      </p:sp>
      <p:pic>
        <p:nvPicPr>
          <p:cNvPr id="162819" name="Picture 3"/>
          <p:cNvPicPr>
            <a:picLocks noChangeAspect="1" noChangeArrowheads="1"/>
          </p:cNvPicPr>
          <p:nvPr/>
        </p:nvPicPr>
        <p:blipFill>
          <a:blip r:embed="rId3">
            <a:extLst>
              <a:ext uri="{28A0092B-C50C-407E-A947-70E740481C1C}">
                <a14:useLocalDpi xmlns:a14="http://schemas.microsoft.com/office/drawing/2010/main" val="0"/>
              </a:ext>
            </a:extLst>
          </a:blip>
          <a:srcRect l="20139" t="10648" r="18056" b="11574"/>
          <a:stretch>
            <a:fillRect/>
          </a:stretch>
        </p:blipFill>
        <p:spPr bwMode="auto">
          <a:xfrm>
            <a:off x="4267200" y="1854200"/>
            <a:ext cx="45847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Line 4"/>
          <p:cNvSpPr>
            <a:spLocks noChangeShapeType="1"/>
          </p:cNvSpPr>
          <p:nvPr/>
        </p:nvSpPr>
        <p:spPr bwMode="auto">
          <a:xfrm rot="-115583">
            <a:off x="4419600" y="2971800"/>
            <a:ext cx="3062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162821" name="Line 5"/>
          <p:cNvSpPr>
            <a:spLocks noChangeShapeType="1"/>
          </p:cNvSpPr>
          <p:nvPr/>
        </p:nvSpPr>
        <p:spPr bwMode="auto">
          <a:xfrm rot="-115583">
            <a:off x="4432300" y="3124200"/>
            <a:ext cx="3062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162822" name="Line 6"/>
          <p:cNvSpPr>
            <a:spLocks noChangeShapeType="1"/>
          </p:cNvSpPr>
          <p:nvPr/>
        </p:nvSpPr>
        <p:spPr bwMode="auto">
          <a:xfrm rot="-115583">
            <a:off x="4457700" y="3263900"/>
            <a:ext cx="3062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162823" name="Line 7"/>
          <p:cNvSpPr>
            <a:spLocks noChangeShapeType="1"/>
          </p:cNvSpPr>
          <p:nvPr/>
        </p:nvSpPr>
        <p:spPr bwMode="auto">
          <a:xfrm rot="-115583">
            <a:off x="4470400" y="3403600"/>
            <a:ext cx="3062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162824" name="Line 8"/>
          <p:cNvSpPr>
            <a:spLocks noChangeShapeType="1"/>
          </p:cNvSpPr>
          <p:nvPr/>
        </p:nvSpPr>
        <p:spPr bwMode="auto">
          <a:xfrm rot="21484417" flipV="1">
            <a:off x="7464425" y="1993900"/>
            <a:ext cx="776288" cy="9255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162825" name="Line 9"/>
          <p:cNvSpPr>
            <a:spLocks noChangeShapeType="1"/>
          </p:cNvSpPr>
          <p:nvPr/>
        </p:nvSpPr>
        <p:spPr bwMode="auto">
          <a:xfrm rot="21484417" flipV="1">
            <a:off x="7480300" y="2135188"/>
            <a:ext cx="776288" cy="9255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162826" name="Line 10"/>
          <p:cNvSpPr>
            <a:spLocks noChangeShapeType="1"/>
          </p:cNvSpPr>
          <p:nvPr/>
        </p:nvSpPr>
        <p:spPr bwMode="auto">
          <a:xfrm rot="21484417" flipV="1">
            <a:off x="7480300" y="2287588"/>
            <a:ext cx="776288" cy="9255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162827" name="Line 11"/>
          <p:cNvSpPr>
            <a:spLocks noChangeShapeType="1"/>
          </p:cNvSpPr>
          <p:nvPr/>
        </p:nvSpPr>
        <p:spPr bwMode="auto">
          <a:xfrm rot="21484417" flipV="1">
            <a:off x="7502525" y="2414588"/>
            <a:ext cx="776288" cy="9255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grpSp>
        <p:nvGrpSpPr>
          <p:cNvPr id="162828" name="Group 12"/>
          <p:cNvGrpSpPr>
            <a:grpSpLocks/>
          </p:cNvGrpSpPr>
          <p:nvPr/>
        </p:nvGrpSpPr>
        <p:grpSpPr bwMode="auto">
          <a:xfrm>
            <a:off x="4481513" y="2541588"/>
            <a:ext cx="3835400" cy="989012"/>
            <a:chOff x="2823" y="1601"/>
            <a:chExt cx="2416" cy="623"/>
          </a:xfrm>
        </p:grpSpPr>
        <p:sp>
          <p:nvSpPr>
            <p:cNvPr id="162839" name="Line 13"/>
            <p:cNvSpPr>
              <a:spLocks noChangeShapeType="1"/>
            </p:cNvSpPr>
            <p:nvPr/>
          </p:nvSpPr>
          <p:spPr bwMode="auto">
            <a:xfrm rot="-115583">
              <a:off x="2823" y="2224"/>
              <a:ext cx="19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162840" name="Line 14"/>
            <p:cNvSpPr>
              <a:spLocks noChangeShapeType="1"/>
            </p:cNvSpPr>
            <p:nvPr/>
          </p:nvSpPr>
          <p:spPr bwMode="auto">
            <a:xfrm rot="21484417" flipV="1">
              <a:off x="4750" y="1601"/>
              <a:ext cx="489" cy="5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grpSp>
      <p:grpSp>
        <p:nvGrpSpPr>
          <p:cNvPr id="162829" name="Group 15"/>
          <p:cNvGrpSpPr>
            <a:grpSpLocks/>
          </p:cNvGrpSpPr>
          <p:nvPr/>
        </p:nvGrpSpPr>
        <p:grpSpPr bwMode="auto">
          <a:xfrm>
            <a:off x="4483100" y="2679700"/>
            <a:ext cx="3835400" cy="989013"/>
            <a:chOff x="2823" y="1601"/>
            <a:chExt cx="2416" cy="623"/>
          </a:xfrm>
        </p:grpSpPr>
        <p:sp>
          <p:nvSpPr>
            <p:cNvPr id="162837" name="Line 16"/>
            <p:cNvSpPr>
              <a:spLocks noChangeShapeType="1"/>
            </p:cNvSpPr>
            <p:nvPr/>
          </p:nvSpPr>
          <p:spPr bwMode="auto">
            <a:xfrm rot="-115583">
              <a:off x="2823" y="2224"/>
              <a:ext cx="19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162838" name="Line 17"/>
            <p:cNvSpPr>
              <a:spLocks noChangeShapeType="1"/>
            </p:cNvSpPr>
            <p:nvPr/>
          </p:nvSpPr>
          <p:spPr bwMode="auto">
            <a:xfrm rot="21484417" flipV="1">
              <a:off x="4750" y="1601"/>
              <a:ext cx="489" cy="5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grpSp>
      <p:grpSp>
        <p:nvGrpSpPr>
          <p:cNvPr id="162830" name="Group 18"/>
          <p:cNvGrpSpPr>
            <a:grpSpLocks/>
          </p:cNvGrpSpPr>
          <p:nvPr/>
        </p:nvGrpSpPr>
        <p:grpSpPr bwMode="auto">
          <a:xfrm>
            <a:off x="4506913" y="2820988"/>
            <a:ext cx="3835400" cy="989012"/>
            <a:chOff x="2823" y="1601"/>
            <a:chExt cx="2416" cy="623"/>
          </a:xfrm>
        </p:grpSpPr>
        <p:sp>
          <p:nvSpPr>
            <p:cNvPr id="162835" name="Line 19"/>
            <p:cNvSpPr>
              <a:spLocks noChangeShapeType="1"/>
            </p:cNvSpPr>
            <p:nvPr/>
          </p:nvSpPr>
          <p:spPr bwMode="auto">
            <a:xfrm rot="-115583">
              <a:off x="2823" y="2224"/>
              <a:ext cx="19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162836" name="Line 20"/>
            <p:cNvSpPr>
              <a:spLocks noChangeShapeType="1"/>
            </p:cNvSpPr>
            <p:nvPr/>
          </p:nvSpPr>
          <p:spPr bwMode="auto">
            <a:xfrm rot="21484417" flipV="1">
              <a:off x="4750" y="1601"/>
              <a:ext cx="489" cy="5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grpSp>
      <p:grpSp>
        <p:nvGrpSpPr>
          <p:cNvPr id="162831" name="Group 21"/>
          <p:cNvGrpSpPr>
            <a:grpSpLocks/>
          </p:cNvGrpSpPr>
          <p:nvPr/>
        </p:nvGrpSpPr>
        <p:grpSpPr bwMode="auto">
          <a:xfrm>
            <a:off x="4506913" y="2971800"/>
            <a:ext cx="3835400" cy="989013"/>
            <a:chOff x="2823" y="1601"/>
            <a:chExt cx="2416" cy="623"/>
          </a:xfrm>
        </p:grpSpPr>
        <p:sp>
          <p:nvSpPr>
            <p:cNvPr id="162833" name="Line 22"/>
            <p:cNvSpPr>
              <a:spLocks noChangeShapeType="1"/>
            </p:cNvSpPr>
            <p:nvPr/>
          </p:nvSpPr>
          <p:spPr bwMode="auto">
            <a:xfrm rot="-115583">
              <a:off x="2823" y="2224"/>
              <a:ext cx="19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162834" name="Line 23"/>
            <p:cNvSpPr>
              <a:spLocks noChangeShapeType="1"/>
            </p:cNvSpPr>
            <p:nvPr/>
          </p:nvSpPr>
          <p:spPr bwMode="auto">
            <a:xfrm rot="21484417" flipV="1">
              <a:off x="4750" y="1601"/>
              <a:ext cx="489" cy="5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grpSp>
      <p:sp>
        <p:nvSpPr>
          <p:cNvPr id="162832" name="Rectangle 24"/>
          <p:cNvSpPr>
            <a:spLocks noGrp="1" noChangeArrowheads="1"/>
          </p:cNvSpPr>
          <p:nvPr>
            <p:ph type="body" idx="1"/>
          </p:nvPr>
        </p:nvSpPr>
        <p:spPr>
          <a:xfrm>
            <a:off x="609600" y="1219200"/>
            <a:ext cx="3733800" cy="5105400"/>
          </a:xfrm>
          <a:ln>
            <a:solidFill>
              <a:srgbClr val="CC0000"/>
            </a:solidFill>
            <a:miter lim="800000"/>
            <a:headEnd/>
            <a:tailEnd/>
          </a:ln>
        </p:spPr>
        <p:txBody>
          <a:bodyPr/>
          <a:lstStyle/>
          <a:p>
            <a:pPr>
              <a:lnSpc>
                <a:spcPct val="90000"/>
              </a:lnSpc>
            </a:pPr>
            <a:r>
              <a:rPr lang="en-US" sz="2400" dirty="0">
                <a:ea typeface="ＭＳ Ｐゴシック" charset="0"/>
                <a:cs typeface="ＭＳ Ｐゴシック" charset="0"/>
              </a:rPr>
              <a:t>Particles distributed randomly along lines to reproduce the effect of stringers.</a:t>
            </a:r>
          </a:p>
          <a:p>
            <a:pPr>
              <a:lnSpc>
                <a:spcPct val="90000"/>
              </a:lnSpc>
            </a:pPr>
            <a:r>
              <a:rPr lang="en-US" sz="2400" dirty="0">
                <a:ea typeface="ＭＳ Ｐゴシック" charset="0"/>
                <a:cs typeface="ＭＳ Ｐゴシック" charset="0"/>
              </a:rPr>
              <a:t>Series of slices through the domain used to calculate </a:t>
            </a:r>
            <a:r>
              <a:rPr lang="en-US" sz="2400" i="1" dirty="0" err="1">
                <a:ea typeface="ＭＳ Ｐゴシック" charset="0"/>
                <a:cs typeface="ＭＳ Ｐゴシック" charset="0"/>
              </a:rPr>
              <a:t>pcf</a:t>
            </a:r>
            <a:r>
              <a:rPr lang="en-US" sz="2400" dirty="0" err="1">
                <a:ea typeface="ＭＳ Ｐゴシック" charset="0"/>
                <a:cs typeface="ＭＳ Ｐゴシック" charset="0"/>
              </a:rPr>
              <a:t>s</a:t>
            </a:r>
            <a:r>
              <a:rPr lang="en-US" sz="2400" dirty="0">
                <a:ea typeface="ＭＳ Ｐゴシック" charset="0"/>
                <a:cs typeface="ＭＳ Ｐゴシック" charset="0"/>
              </a:rPr>
              <a:t>, just as for the experimental data.</a:t>
            </a:r>
          </a:p>
          <a:p>
            <a:pPr>
              <a:lnSpc>
                <a:spcPct val="90000"/>
              </a:lnSpc>
            </a:pPr>
            <a:r>
              <a:rPr lang="en-US" sz="2400" dirty="0">
                <a:ea typeface="ＭＳ Ｐゴシック" charset="0"/>
                <a:cs typeface="ＭＳ Ｐゴシック" charset="0"/>
              </a:rPr>
              <a:t>Averaged </a:t>
            </a:r>
            <a:r>
              <a:rPr lang="en-US" sz="2400" i="1" dirty="0" err="1">
                <a:ea typeface="ＭＳ Ｐゴシック" charset="0"/>
                <a:cs typeface="ＭＳ Ｐゴシック" charset="0"/>
              </a:rPr>
              <a:t>pcf</a:t>
            </a:r>
            <a:r>
              <a:rPr lang="en-US" sz="2400" dirty="0" err="1">
                <a:ea typeface="ＭＳ Ｐゴシック" charset="0"/>
                <a:cs typeface="ＭＳ Ｐゴシック" charset="0"/>
              </a:rPr>
              <a:t>s</a:t>
            </a:r>
            <a:r>
              <a:rPr lang="en-US" sz="2400" dirty="0">
                <a:ea typeface="ＭＳ Ｐゴシック" charset="0"/>
                <a:cs typeface="ＭＳ Ｐゴシック" charset="0"/>
              </a:rPr>
              <a:t> used with simulated annealing to match the measured </a:t>
            </a:r>
            <a:r>
              <a:rPr lang="en-US" sz="2400" i="1" dirty="0">
                <a:ea typeface="ＭＳ Ｐゴシック" charset="0"/>
                <a:cs typeface="ＭＳ Ｐゴシック" charset="0"/>
              </a:rPr>
              <a:t>pair correlation functions</a:t>
            </a:r>
            <a:r>
              <a:rPr lang="en-US" sz="2400" dirty="0">
                <a:ea typeface="ＭＳ Ｐゴシック" charset="0"/>
                <a:cs typeface="ＭＳ Ｐゴシック" charset="0"/>
              </a:rPr>
              <a:t>.</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A27078C-BBD7-334D-A0B0-4172D3E9C3A0}" type="slidenum">
              <a:rPr lang="en-US" sz="1400">
                <a:latin typeface="Times" charset="0"/>
              </a:rPr>
              <a:pPr/>
              <a:t>8</a:t>
            </a:fld>
            <a:endParaRPr lang="en-US" sz="1400">
              <a:latin typeface="Times" charset="0"/>
            </a:endParaRPr>
          </a:p>
        </p:txBody>
      </p:sp>
      <p:sp>
        <p:nvSpPr>
          <p:cNvPr id="28674"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Problems</a:t>
            </a:r>
          </a:p>
        </p:txBody>
      </p:sp>
      <p:sp>
        <p:nvSpPr>
          <p:cNvPr id="28675" name="Rectangle 3"/>
          <p:cNvSpPr>
            <a:spLocks noGrp="1" noChangeArrowheads="1"/>
          </p:cNvSpPr>
          <p:nvPr>
            <p:ph type="body" idx="1"/>
          </p:nvPr>
        </p:nvSpPr>
        <p:spPr>
          <a:xfrm>
            <a:off x="685800" y="1371600"/>
            <a:ext cx="7772400" cy="4876800"/>
          </a:xfrm>
        </p:spPr>
        <p:txBody>
          <a:bodyPr/>
          <a:lstStyle/>
          <a:p>
            <a:pPr>
              <a:lnSpc>
                <a:spcPct val="90000"/>
              </a:lnSpc>
            </a:pPr>
            <a:r>
              <a:rPr lang="en-US" sz="2400" dirty="0">
                <a:ea typeface="ＭＳ Ｐゴシック" charset="0"/>
                <a:cs typeface="ＭＳ Ｐゴシック" charset="0"/>
              </a:rPr>
              <a:t>What is Stereology useful for?</a:t>
            </a:r>
          </a:p>
          <a:p>
            <a:pPr>
              <a:lnSpc>
                <a:spcPct val="90000"/>
              </a:lnSpc>
            </a:pPr>
            <a:r>
              <a:rPr lang="en-US" sz="2400" dirty="0">
                <a:ea typeface="ＭＳ Ｐゴシック" charset="0"/>
                <a:cs typeface="ＭＳ Ｐゴシック" charset="0"/>
              </a:rPr>
              <a:t>Problem solving:</a:t>
            </a:r>
          </a:p>
          <a:p>
            <a:pPr lvl="1">
              <a:lnSpc>
                <a:spcPct val="90000"/>
              </a:lnSpc>
            </a:pPr>
            <a:r>
              <a:rPr lang="en-US" sz="2000" dirty="0">
                <a:ea typeface="ＭＳ Ｐゴシック" charset="0"/>
              </a:rPr>
              <a:t>How to measure grain size (in 3D)?</a:t>
            </a:r>
          </a:p>
          <a:p>
            <a:pPr lvl="1">
              <a:lnSpc>
                <a:spcPct val="90000"/>
              </a:lnSpc>
            </a:pPr>
            <a:r>
              <a:rPr lang="en-US" sz="2000" dirty="0">
                <a:ea typeface="ＭＳ Ｐゴシック" charset="0"/>
              </a:rPr>
              <a:t>How to measure volume fractions, size distributions of a second phase</a:t>
            </a:r>
          </a:p>
          <a:p>
            <a:pPr lvl="1">
              <a:lnSpc>
                <a:spcPct val="90000"/>
              </a:lnSpc>
            </a:pPr>
            <a:r>
              <a:rPr lang="en-US" sz="2000" dirty="0">
                <a:ea typeface="ＭＳ Ｐゴシック" charset="0"/>
              </a:rPr>
              <a:t>How to measure the amount of interfacial area in a material (important for porous materials, e.g.)</a:t>
            </a:r>
          </a:p>
          <a:p>
            <a:pPr lvl="1">
              <a:lnSpc>
                <a:spcPct val="90000"/>
              </a:lnSpc>
            </a:pPr>
            <a:r>
              <a:rPr lang="en-US" sz="2000" dirty="0">
                <a:ea typeface="ＭＳ Ｐゴシック" charset="0"/>
              </a:rPr>
              <a:t>How to measure crystal facets (e.g. in minerals)</a:t>
            </a:r>
          </a:p>
          <a:p>
            <a:pPr lvl="1">
              <a:lnSpc>
                <a:spcPct val="90000"/>
              </a:lnSpc>
            </a:pPr>
            <a:r>
              <a:rPr lang="en-US" sz="2000" dirty="0">
                <a:ea typeface="ＭＳ Ｐゴシック" charset="0"/>
              </a:rPr>
              <a:t>How to predict strength (particle pinning of dislocations)</a:t>
            </a:r>
          </a:p>
          <a:p>
            <a:pPr lvl="1">
              <a:lnSpc>
                <a:spcPct val="90000"/>
              </a:lnSpc>
            </a:pPr>
            <a:r>
              <a:rPr lang="en-US" sz="2000" dirty="0">
                <a:ea typeface="ＭＳ Ｐゴシック" charset="0"/>
              </a:rPr>
              <a:t>How to predict limiting grain size (boundary pinning by particles)</a:t>
            </a:r>
          </a:p>
          <a:p>
            <a:pPr lvl="1">
              <a:lnSpc>
                <a:spcPct val="90000"/>
              </a:lnSpc>
            </a:pPr>
            <a:r>
              <a:rPr lang="en-US" sz="2000" dirty="0">
                <a:ea typeface="ＭＳ Ｐゴシック" charset="0"/>
              </a:rPr>
              <a:t>How to construct or synthesize </a:t>
            </a:r>
            <a:r>
              <a:rPr lang="en-US" sz="2000" i="1" dirty="0">
                <a:ea typeface="ＭＳ Ｐゴシック" charset="0"/>
              </a:rPr>
              <a:t>digital microstructures</a:t>
            </a:r>
            <a:r>
              <a:rPr lang="en-US" sz="2000" dirty="0">
                <a:ea typeface="ＭＳ Ｐゴシック" charset="0"/>
              </a:rPr>
              <a:t> from 2D data, i.e. how to re-construct a detailed arrangement of grains or particles based on cross-sections.</a:t>
            </a:r>
          </a:p>
        </p:txBody>
      </p:sp>
      <p:sp>
        <p:nvSpPr>
          <p:cNvPr id="28676"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solidFill>
                  <a:srgbClr val="CC0000"/>
                </a:solidFill>
                <a:latin typeface="Times" charset="0"/>
              </a:rPr>
              <a:t>Objectives</a:t>
            </a:r>
            <a:r>
              <a:rPr lang="en-US" sz="1600" b="1">
                <a:latin typeface="Times" charset="0"/>
              </a:rPr>
              <a:t>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593FA3E-F2AC-9041-A106-D0739ECE68E0}" type="slidenum">
              <a:rPr lang="en-US" sz="1400">
                <a:latin typeface="Times" charset="0"/>
              </a:rPr>
              <a:pPr/>
              <a:t>80</a:t>
            </a:fld>
            <a:endParaRPr lang="en-US" sz="1400">
              <a:latin typeface="Times" charset="0"/>
            </a:endParaRPr>
          </a:p>
        </p:txBody>
      </p:sp>
      <p:pic>
        <p:nvPicPr>
          <p:cNvPr id="164867" name="inject_ppts_10i05_v2.mov" descr="inject_ppts_10i05_v2">
            <a:hlinkClick r:id="" action="ppaction://media"/>
          </p:cNvPr>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054100" y="473075"/>
            <a:ext cx="7527925" cy="632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noGrp="1" noChangeArrowheads="1"/>
          </p:cNvSpPr>
          <p:nvPr>
            <p:ph type="title"/>
          </p:nvPr>
        </p:nvSpPr>
        <p:spPr>
          <a:xfrm>
            <a:off x="725488" y="774700"/>
            <a:ext cx="8418512" cy="481013"/>
          </a:xfrm>
        </p:spPr>
        <p:txBody>
          <a:bodyPr/>
          <a:lstStyle/>
          <a:p>
            <a:r>
              <a:rPr lang="en-US">
                <a:latin typeface="Times New Roman" charset="0"/>
                <a:ea typeface="ＭＳ Ｐゴシック" charset="0"/>
                <a:cs typeface="ＭＳ Ｐゴシック" charset="0"/>
              </a:rPr>
              <a:t>Sections through 3D Image</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6486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64867"/>
                                        </p:tgtEl>
                                      </p:cBhvr>
                                    </p:cmd>
                                  </p:childTnLst>
                                </p:cTn>
                              </p:par>
                            </p:childTnLst>
                          </p:cTn>
                        </p:par>
                      </p:childTnLst>
                    </p:cTn>
                  </p:par>
                </p:childTnLst>
              </p:cTn>
              <p:nextCondLst>
                <p:cond evt="onClick" delay="0">
                  <p:tgtEl>
                    <p:spTgt spid="164867"/>
                  </p:tgtEl>
                </p:cond>
              </p:nextCondLst>
            </p:seq>
            <p:video>
              <p:cMediaNode>
                <p:cTn id="7" fill="hold" display="0">
                  <p:stCondLst>
                    <p:cond delay="indefinite"/>
                  </p:stCondLst>
                  <p:endCondLst>
                    <p:cond evt="onNext" delay="0">
                      <p:tgtEl>
                        <p:sldTgt/>
                      </p:tgtEl>
                    </p:cond>
                    <p:cond evt="onPrev" delay="0">
                      <p:tgtEl>
                        <p:sldTgt/>
                      </p:tgtEl>
                    </p:cond>
                  </p:endCondLst>
                </p:cTn>
                <p:tgtEl>
                  <p:spTgt spid="164867"/>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38EB184-EB98-1E49-903A-D13FB1EC71EE}" type="slidenum">
              <a:rPr lang="en-US" sz="1400">
                <a:latin typeface="Times" charset="0"/>
              </a:rPr>
              <a:pPr/>
              <a:t>81</a:t>
            </a:fld>
            <a:endParaRPr lang="en-US" sz="1400">
              <a:latin typeface="Times" charset="0"/>
            </a:endParaRPr>
          </a:p>
        </p:txBody>
      </p:sp>
      <p:sp>
        <p:nvSpPr>
          <p:cNvPr id="166914" name="Rectangle 2"/>
          <p:cNvSpPr>
            <a:spLocks noGrp="1" noChangeArrowheads="1"/>
          </p:cNvSpPr>
          <p:nvPr>
            <p:ph type="title"/>
          </p:nvPr>
        </p:nvSpPr>
        <p:spPr/>
        <p:txBody>
          <a:bodyPr/>
          <a:lstStyle/>
          <a:p>
            <a:r>
              <a:rPr lang="en-US" sz="3600">
                <a:latin typeface="Times New Roman" charset="0"/>
                <a:ea typeface="ＭＳ Ｐゴシック" charset="0"/>
                <a:cs typeface="ＭＳ Ｐゴシック" charset="0"/>
              </a:rPr>
              <a:t>Generated Particle Structure: Sections</a:t>
            </a:r>
          </a:p>
        </p:txBody>
      </p:sp>
      <p:sp>
        <p:nvSpPr>
          <p:cNvPr id="166915" name="Rectangle 3"/>
          <p:cNvSpPr>
            <a:spLocks noGrp="1" noChangeArrowheads="1"/>
          </p:cNvSpPr>
          <p:nvPr>
            <p:ph type="body" idx="1"/>
          </p:nvPr>
        </p:nvSpPr>
        <p:spPr>
          <a:xfrm>
            <a:off x="4257675" y="1847850"/>
            <a:ext cx="4402138" cy="2419350"/>
          </a:xfrm>
          <a:ln>
            <a:solidFill>
              <a:srgbClr val="CC0000"/>
            </a:solidFill>
            <a:miter lim="800000"/>
            <a:headEnd/>
            <a:tailEnd/>
          </a:ln>
        </p:spPr>
        <p:txBody>
          <a:bodyPr/>
          <a:lstStyle/>
          <a:p>
            <a:pPr>
              <a:buFontTx/>
              <a:buNone/>
            </a:pPr>
            <a:r>
              <a:rPr lang="en-US" sz="2400" dirty="0">
                <a:ea typeface="ＭＳ Ｐゴシック" charset="0"/>
                <a:cs typeface="ＭＳ Ｐゴシック" charset="0"/>
              </a:rPr>
              <a:t>Ellipsoids were inserted into the domain with a constant aspect ratio of </a:t>
            </a:r>
            <a:r>
              <a:rPr lang="en-US" sz="2400" dirty="0" err="1">
                <a:ea typeface="ＭＳ Ｐゴシック" charset="0"/>
                <a:cs typeface="ＭＳ Ｐゴシック" charset="0"/>
              </a:rPr>
              <a:t>a:b:c</a:t>
            </a:r>
            <a:r>
              <a:rPr lang="en-US" sz="2400" dirty="0">
                <a:ea typeface="ＭＳ Ｐゴシック" charset="0"/>
                <a:cs typeface="ＭＳ Ｐゴシック" charset="0"/>
              </a:rPr>
              <a:t> = 3:2:1.  The target correlation length was 0.07x400 = 28, with 10 particles per colony</a:t>
            </a:r>
          </a:p>
        </p:txBody>
      </p:sp>
      <p:pic>
        <p:nvPicPr>
          <p:cNvPr id="166916" name="Picture 4" descr="10i051_Part_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2736850"/>
            <a:ext cx="3656012" cy="1827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6917" name="Picture 5" descr="10i051_Part_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913" y="4692650"/>
            <a:ext cx="3656012"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6918" name="Picture 6" descr="10i051_Part_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699000"/>
            <a:ext cx="18288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6919" name="Text Box 7"/>
          <p:cNvSpPr txBox="1">
            <a:spLocks noChangeArrowheads="1"/>
          </p:cNvSpPr>
          <p:nvPr/>
        </p:nvSpPr>
        <p:spPr bwMode="auto">
          <a:xfrm>
            <a:off x="431800" y="6015038"/>
            <a:ext cx="7164077" cy="44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5000"/>
              </a:lnSpc>
            </a:pPr>
            <a:r>
              <a:rPr lang="en-US" sz="2600" b="1" dirty="0">
                <a:solidFill>
                  <a:srgbClr val="0B3D91"/>
                </a:solidFill>
                <a:latin typeface="Calibri"/>
              </a:rPr>
              <a:t>Rolling plane (Z) -  Transverse (X) - Longitudinal (Y)</a:t>
            </a:r>
          </a:p>
        </p:txBody>
      </p:sp>
      <p:sp>
        <p:nvSpPr>
          <p:cNvPr id="166920" name="Line 8"/>
          <p:cNvSpPr>
            <a:spLocks noChangeShapeType="1"/>
          </p:cNvSpPr>
          <p:nvPr/>
        </p:nvSpPr>
        <p:spPr bwMode="auto">
          <a:xfrm flipV="1">
            <a:off x="1790700" y="4826000"/>
            <a:ext cx="0" cy="93980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wrap="none" lIns="96661" tIns="48331" rIns="96661" bIns="48331" anchor="ctr">
            <a:spAutoFit/>
          </a:bodyPr>
          <a:lstStyle/>
          <a:p>
            <a:endParaRPr lang="en-US" dirty="0">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915988" y="152400"/>
            <a:ext cx="75422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spcBef>
                <a:spcPct val="50000"/>
              </a:spcBef>
            </a:pPr>
            <a:r>
              <a:rPr lang="en-US" sz="3600" i="1" dirty="0">
                <a:solidFill>
                  <a:srgbClr val="0A0296"/>
                </a:solidFill>
                <a:latin typeface="Times" charset="0"/>
              </a:rPr>
              <a:t>Pair Correlation Function:</a:t>
            </a:r>
            <a:r>
              <a:rPr lang="en-US" sz="3200" dirty="0">
                <a:solidFill>
                  <a:schemeClr val="tx2"/>
                </a:solidFill>
                <a:latin typeface="Calibri"/>
              </a:rPr>
              <a:t> </a:t>
            </a:r>
            <a:r>
              <a:rPr lang="en-US" sz="3200" dirty="0">
                <a:solidFill>
                  <a:srgbClr val="FA0212"/>
                </a:solidFill>
                <a:latin typeface="Calibri"/>
              </a:rPr>
              <a:t>example</a:t>
            </a:r>
            <a:endParaRPr lang="en-US" sz="3200" dirty="0">
              <a:solidFill>
                <a:schemeClr val="tx2"/>
              </a:solidFill>
              <a:latin typeface="Calibri"/>
            </a:endParaRPr>
          </a:p>
        </p:txBody>
      </p:sp>
      <p:sp>
        <p:nvSpPr>
          <p:cNvPr id="168963" name="Text Box 3"/>
          <p:cNvSpPr txBox="1">
            <a:spLocks noChangeArrowheads="1"/>
          </p:cNvSpPr>
          <p:nvPr/>
        </p:nvSpPr>
        <p:spPr bwMode="auto">
          <a:xfrm>
            <a:off x="1066800" y="4799013"/>
            <a:ext cx="3810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800" dirty="0">
                <a:latin typeface="Calibri"/>
              </a:rPr>
              <a:t>Input (500X500)</a:t>
            </a:r>
          </a:p>
          <a:p>
            <a:pPr eaLnBrk="1" hangingPunct="1"/>
            <a:r>
              <a:rPr lang="en-US" sz="1800" dirty="0">
                <a:latin typeface="Calibri"/>
              </a:rPr>
              <a:t>Center of 1 dot to end of 5</a:t>
            </a:r>
            <a:r>
              <a:rPr lang="en-US" sz="1800" baseline="30000" dirty="0">
                <a:latin typeface="Calibri"/>
              </a:rPr>
              <a:t>th</a:t>
            </a:r>
            <a:r>
              <a:rPr lang="en-US" sz="1800" dirty="0">
                <a:latin typeface="Calibri"/>
              </a:rPr>
              <a:t> dot is 53 pixels</a:t>
            </a:r>
          </a:p>
        </p:txBody>
      </p:sp>
      <p:sp>
        <p:nvSpPr>
          <p:cNvPr id="168964" name="Text Box 4"/>
          <p:cNvSpPr txBox="1">
            <a:spLocks noChangeArrowheads="1"/>
          </p:cNvSpPr>
          <p:nvPr/>
        </p:nvSpPr>
        <p:spPr bwMode="auto">
          <a:xfrm>
            <a:off x="5257800" y="4622800"/>
            <a:ext cx="3810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800" dirty="0">
                <a:latin typeface="Calibri"/>
              </a:rPr>
              <a:t>Output (401X401)</a:t>
            </a:r>
          </a:p>
          <a:p>
            <a:pPr eaLnBrk="1" hangingPunct="1"/>
            <a:r>
              <a:rPr lang="en-US" sz="1800" dirty="0">
                <a:latin typeface="Calibri"/>
              </a:rPr>
              <a:t>Center of image to end of red dot is 53 pixels</a:t>
            </a:r>
          </a:p>
        </p:txBody>
      </p:sp>
      <p:pic>
        <p:nvPicPr>
          <p:cNvPr id="168965" name="Picture 5" descr="test_GetStats 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1371600"/>
            <a:ext cx="3390900" cy="3390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8966" name="Picture 6" descr="test_GetStats outp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600200"/>
            <a:ext cx="29241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7" name="Rectangle 1"/>
          <p:cNvSpPr>
            <a:spLocks noChangeArrowheads="1"/>
          </p:cNvSpPr>
          <p:nvPr/>
        </p:nvSpPr>
        <p:spPr bwMode="auto">
          <a:xfrm>
            <a:off x="609600" y="5791200"/>
            <a:ext cx="8229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dirty="0">
                <a:solidFill>
                  <a:srgbClr val="660066"/>
                </a:solidFill>
                <a:latin typeface="Calibri"/>
              </a:rPr>
              <a:t>See also: </a:t>
            </a:r>
            <a:r>
              <a:rPr lang="en-US" sz="1100" dirty="0" err="1">
                <a:solidFill>
                  <a:srgbClr val="660066"/>
                </a:solidFill>
                <a:latin typeface="Calibri"/>
              </a:rPr>
              <a:t>Tewari</a:t>
            </a:r>
            <a:r>
              <a:rPr lang="en-US" sz="1100" dirty="0">
                <a:solidFill>
                  <a:srgbClr val="660066"/>
                </a:solidFill>
                <a:latin typeface="Calibri"/>
              </a:rPr>
              <a:t>, A.M Gokhale, J.E </a:t>
            </a:r>
            <a:r>
              <a:rPr lang="en-US" sz="1100" dirty="0" err="1">
                <a:solidFill>
                  <a:srgbClr val="660066"/>
                </a:solidFill>
                <a:latin typeface="Calibri"/>
              </a:rPr>
              <a:t>Spowart</a:t>
            </a:r>
            <a:r>
              <a:rPr lang="en-US" sz="1100" dirty="0">
                <a:solidFill>
                  <a:srgbClr val="660066"/>
                </a:solidFill>
                <a:latin typeface="Calibri"/>
              </a:rPr>
              <a:t>, D.B Miracle, Quantitative characterization of spatial clustering in three-dimensional microstructures using two-point correlation functions, </a:t>
            </a:r>
            <a:r>
              <a:rPr lang="en-US" sz="1100" i="1" dirty="0">
                <a:solidFill>
                  <a:srgbClr val="660066"/>
                </a:solidFill>
                <a:latin typeface="Calibri"/>
              </a:rPr>
              <a:t>Acta </a:t>
            </a:r>
            <a:r>
              <a:rPr lang="en-US" sz="1100" i="1" dirty="0" err="1">
                <a:solidFill>
                  <a:srgbClr val="660066"/>
                </a:solidFill>
                <a:latin typeface="Calibri"/>
              </a:rPr>
              <a:t>Materialia</a:t>
            </a:r>
            <a:r>
              <a:rPr lang="en-US" sz="1100" dirty="0">
                <a:solidFill>
                  <a:srgbClr val="660066"/>
                </a:solidFill>
                <a:latin typeface="Calibri"/>
              </a:rPr>
              <a:t>, Volume 52, Issue 2, 19 January 2004, Pages 307-319; also </a:t>
            </a:r>
            <a:r>
              <a:rPr lang="en-US" sz="1100" dirty="0" err="1">
                <a:solidFill>
                  <a:srgbClr val="660066"/>
                </a:solidFill>
                <a:latin typeface="Calibri"/>
              </a:rPr>
              <a:t>chemwiki.ucdavis.edu</a:t>
            </a:r>
            <a:r>
              <a:rPr lang="en-US" sz="1100" dirty="0">
                <a:solidFill>
                  <a:srgbClr val="660066"/>
                </a:solidFill>
                <a:latin typeface="Calibri"/>
              </a:rPr>
              <a:t>/</a:t>
            </a:r>
            <a:r>
              <a:rPr lang="en-US" sz="1100" dirty="0" err="1">
                <a:solidFill>
                  <a:srgbClr val="660066"/>
                </a:solidFill>
                <a:latin typeface="Calibri"/>
              </a:rPr>
              <a:t>Physical_Chemistry</a:t>
            </a:r>
            <a:r>
              <a:rPr lang="en-US" sz="1100" dirty="0">
                <a:solidFill>
                  <a:srgbClr val="660066"/>
                </a:solidFill>
                <a:latin typeface="Calibri"/>
              </a:rPr>
              <a:t>/</a:t>
            </a:r>
            <a:r>
              <a:rPr lang="en-US" sz="1100" dirty="0" err="1">
                <a:solidFill>
                  <a:srgbClr val="660066"/>
                </a:solidFill>
                <a:latin typeface="Calibri"/>
              </a:rPr>
              <a:t>Statistical_Mechanics</a:t>
            </a:r>
            <a:r>
              <a:rPr lang="en-US" sz="1100" dirty="0">
                <a:solidFill>
                  <a:srgbClr val="660066"/>
                </a:solidFill>
                <a:latin typeface="Calibri"/>
              </a:rPr>
              <a:t>/</a:t>
            </a:r>
            <a:r>
              <a:rPr lang="en-US" sz="1100" dirty="0" err="1">
                <a:solidFill>
                  <a:srgbClr val="660066"/>
                </a:solidFill>
                <a:latin typeface="Calibri"/>
              </a:rPr>
              <a:t>Advanced_Statistical_Mechanics</a:t>
            </a:r>
            <a:r>
              <a:rPr lang="en-US" sz="1100" dirty="0">
                <a:solidFill>
                  <a:srgbClr val="660066"/>
                </a:solidFill>
                <a:latin typeface="Calibri"/>
              </a:rPr>
              <a:t>/</a:t>
            </a:r>
            <a:r>
              <a:rPr lang="en-US" sz="1100" dirty="0" err="1">
                <a:solidFill>
                  <a:srgbClr val="660066"/>
                </a:solidFill>
                <a:latin typeface="Calibri"/>
              </a:rPr>
              <a:t>Distribution_Function_Theory</a:t>
            </a:r>
            <a:r>
              <a:rPr lang="en-US" sz="1100" dirty="0">
                <a:solidFill>
                  <a:srgbClr val="660066"/>
                </a:solidFill>
                <a:latin typeface="Calibri"/>
              </a:rPr>
              <a:t>/</a:t>
            </a:r>
            <a:r>
              <a:rPr lang="en-US" sz="1100" dirty="0" err="1">
                <a:solidFill>
                  <a:srgbClr val="660066"/>
                </a:solidFill>
                <a:latin typeface="Calibri"/>
              </a:rPr>
              <a:t>The_pair_correlation_function</a:t>
            </a:r>
            <a:endParaRPr lang="en-US" sz="1100" dirty="0">
              <a:solidFill>
                <a:srgbClr val="660066"/>
              </a:solidFill>
              <a:latin typeface="Calibri"/>
            </a:endParaRPr>
          </a:p>
        </p:txBody>
      </p:sp>
      <p:grpSp>
        <p:nvGrpSpPr>
          <p:cNvPr id="168968" name="Group 6"/>
          <p:cNvGrpSpPr>
            <a:grpSpLocks/>
          </p:cNvGrpSpPr>
          <p:nvPr/>
        </p:nvGrpSpPr>
        <p:grpSpPr bwMode="auto">
          <a:xfrm>
            <a:off x="5105400" y="762000"/>
            <a:ext cx="3429000" cy="601663"/>
            <a:chOff x="3283" y="308"/>
            <a:chExt cx="2160" cy="379"/>
          </a:xfrm>
        </p:grpSpPr>
        <p:sp>
          <p:nvSpPr>
            <p:cNvPr id="168970" name="Text Box 7"/>
            <p:cNvSpPr txBox="1">
              <a:spLocks noChangeArrowheads="1"/>
            </p:cNvSpPr>
            <p:nvPr/>
          </p:nvSpPr>
          <p:spPr bwMode="auto">
            <a:xfrm>
              <a:off x="3283" y="356"/>
              <a:ext cx="21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nSpc>
                  <a:spcPct val="85000"/>
                </a:lnSpc>
              </a:pPr>
              <a:r>
                <a:rPr lang="en-US" sz="2000" dirty="0">
                  <a:latin typeface="Calibri"/>
                </a:rPr>
                <a:t>PCF(</a:t>
              </a:r>
              <a:r>
                <a:rPr lang="en-US" sz="2000" dirty="0" err="1">
                  <a:latin typeface="Calibri"/>
                </a:rPr>
                <a:t>x,y</a:t>
              </a:r>
              <a:r>
                <a:rPr lang="en-US" sz="2000" dirty="0">
                  <a:latin typeface="Calibri"/>
                </a:rPr>
                <a:t>)=∑</a:t>
              </a:r>
              <a:r>
                <a:rPr lang="en-US" sz="2000" baseline="-25000" dirty="0">
                  <a:latin typeface="Calibri"/>
                </a:rPr>
                <a:t>     </a:t>
              </a:r>
              <a:r>
                <a:rPr lang="en-US" sz="2000" dirty="0">
                  <a:latin typeface="Calibri"/>
                </a:rPr>
                <a:t>P</a:t>
              </a:r>
              <a:r>
                <a:rPr lang="en-US" sz="2000" baseline="-25000" dirty="0">
                  <a:latin typeface="Calibri"/>
                </a:rPr>
                <a:t>i</a:t>
              </a:r>
              <a:r>
                <a:rPr lang="en-US" sz="2000" dirty="0">
                  <a:latin typeface="Calibri"/>
                </a:rPr>
                <a:t>(</a:t>
              </a:r>
              <a:r>
                <a:rPr lang="en-US" sz="2000" dirty="0" err="1">
                  <a:latin typeface="Calibri"/>
                </a:rPr>
                <a:t>x,y</a:t>
              </a:r>
              <a:r>
                <a:rPr lang="en-US" sz="2000" dirty="0">
                  <a:latin typeface="Calibri"/>
                </a:rPr>
                <a:t>)/N</a:t>
              </a:r>
              <a:r>
                <a:rPr lang="en-US" sz="2000" baseline="-25000" dirty="0">
                  <a:latin typeface="Calibri"/>
                </a:rPr>
                <a:t>i</a:t>
              </a:r>
              <a:r>
                <a:rPr lang="en-US" sz="2000" dirty="0">
                  <a:latin typeface="Calibri"/>
                </a:rPr>
                <a:t>(</a:t>
              </a:r>
              <a:r>
                <a:rPr lang="en-US" sz="2000" dirty="0" err="1">
                  <a:latin typeface="Calibri"/>
                </a:rPr>
                <a:t>x,y</a:t>
              </a:r>
              <a:r>
                <a:rPr lang="en-US" sz="2000" dirty="0">
                  <a:latin typeface="Calibri"/>
                </a:rPr>
                <a:t>)</a:t>
              </a:r>
              <a:endParaRPr lang="en-US" sz="1600" dirty="0">
                <a:solidFill>
                  <a:srgbClr val="0B3D91"/>
                </a:solidFill>
                <a:latin typeface="Calibri"/>
              </a:endParaRPr>
            </a:p>
          </p:txBody>
        </p:sp>
        <p:sp>
          <p:nvSpPr>
            <p:cNvPr id="168971" name="Text Box 8"/>
            <p:cNvSpPr txBox="1">
              <a:spLocks noChangeArrowheads="1"/>
            </p:cNvSpPr>
            <p:nvPr/>
          </p:nvSpPr>
          <p:spPr bwMode="auto">
            <a:xfrm>
              <a:off x="4131" y="524"/>
              <a:ext cx="24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nSpc>
                  <a:spcPct val="85000"/>
                </a:lnSpc>
              </a:pPr>
              <a:r>
                <a:rPr lang="en-US" sz="1200" dirty="0" err="1">
                  <a:latin typeface="Calibri"/>
                </a:rPr>
                <a:t>i</a:t>
              </a:r>
              <a:r>
                <a:rPr lang="en-US" sz="1200" dirty="0">
                  <a:latin typeface="Calibri"/>
                </a:rPr>
                <a:t>=1</a:t>
              </a:r>
              <a:endParaRPr lang="en-US" sz="1600" dirty="0">
                <a:solidFill>
                  <a:srgbClr val="0B3D91"/>
                </a:solidFill>
                <a:latin typeface="Calibri"/>
              </a:endParaRPr>
            </a:p>
          </p:txBody>
        </p:sp>
        <p:sp>
          <p:nvSpPr>
            <p:cNvPr id="168972" name="Text Box 9"/>
            <p:cNvSpPr txBox="1">
              <a:spLocks noChangeArrowheads="1"/>
            </p:cNvSpPr>
            <p:nvPr/>
          </p:nvSpPr>
          <p:spPr bwMode="auto">
            <a:xfrm>
              <a:off x="4155" y="308"/>
              <a:ext cx="17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nSpc>
                  <a:spcPct val="85000"/>
                </a:lnSpc>
              </a:pPr>
              <a:r>
                <a:rPr lang="en-US" sz="1200" dirty="0">
                  <a:latin typeface="Calibri"/>
                </a:rPr>
                <a:t>n</a:t>
              </a:r>
              <a:endParaRPr lang="en-US" sz="1600" dirty="0">
                <a:latin typeface="Calibri"/>
              </a:endParaRPr>
            </a:p>
          </p:txBody>
        </p:sp>
      </p:grpSp>
      <p:sp>
        <p:nvSpPr>
          <p:cNvPr id="168969" name="Rectangle 3"/>
          <p:cNvSpPr>
            <a:spLocks noChangeArrowheads="1"/>
          </p:cNvSpPr>
          <p:nvPr/>
        </p:nvSpPr>
        <p:spPr bwMode="auto">
          <a:xfrm>
            <a:off x="533400" y="833438"/>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588" lvl="3" eaLnBrk="1" hangingPunct="1"/>
            <a:r>
              <a:rPr lang="en-US" sz="1200" dirty="0">
                <a:latin typeface="Calibri"/>
              </a:rPr>
              <a:t>The PCF is the probability of finding neighboring particle at a certain distance &amp; direction relative to the any particle.</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C940CFA-E916-5645-BBE1-87496F80E441}" type="slidenum">
              <a:rPr lang="en-US" sz="1400">
                <a:latin typeface="Times" charset="0"/>
              </a:rPr>
              <a:pPr/>
              <a:t>83</a:t>
            </a:fld>
            <a:endParaRPr lang="en-US" sz="1400">
              <a:latin typeface="Times" charset="0"/>
            </a:endParaRPr>
          </a:p>
        </p:txBody>
      </p:sp>
      <p:sp>
        <p:nvSpPr>
          <p:cNvPr id="171010" name="Rectangle 2"/>
          <p:cNvSpPr>
            <a:spLocks noGrp="1" noChangeArrowheads="1"/>
          </p:cNvSpPr>
          <p:nvPr>
            <p:ph type="title"/>
          </p:nvPr>
        </p:nvSpPr>
        <p:spPr>
          <a:xfrm>
            <a:off x="460375" y="381000"/>
            <a:ext cx="8418513" cy="685800"/>
          </a:xfrm>
        </p:spPr>
        <p:txBody>
          <a:bodyPr/>
          <a:lstStyle/>
          <a:p>
            <a:r>
              <a:rPr lang="en-US">
                <a:latin typeface="Times New Roman" charset="0"/>
                <a:ea typeface="ＭＳ Ｐゴシック" charset="0"/>
                <a:cs typeface="ＭＳ Ｐゴシック" charset="0"/>
              </a:rPr>
              <a:t>Generated Particle Structure: PCFs</a:t>
            </a:r>
          </a:p>
        </p:txBody>
      </p:sp>
      <p:sp>
        <p:nvSpPr>
          <p:cNvPr id="171011" name="Rectangle 3"/>
          <p:cNvSpPr>
            <a:spLocks noGrp="1" noChangeArrowheads="1"/>
          </p:cNvSpPr>
          <p:nvPr>
            <p:ph type="body" idx="1"/>
          </p:nvPr>
        </p:nvSpPr>
        <p:spPr>
          <a:xfrm>
            <a:off x="460375" y="1371600"/>
            <a:ext cx="8199438" cy="1406525"/>
          </a:xfrm>
        </p:spPr>
        <p:txBody>
          <a:bodyPr/>
          <a:lstStyle/>
          <a:p>
            <a:pPr>
              <a:lnSpc>
                <a:spcPct val="90000"/>
              </a:lnSpc>
            </a:pPr>
            <a:r>
              <a:rPr lang="en-US" sz="2800" dirty="0">
                <a:ea typeface="ＭＳ Ｐゴシック" charset="0"/>
                <a:cs typeface="ＭＳ Ｐゴシック" charset="0"/>
              </a:rPr>
              <a:t>Pair Correlation Functions were calculated on a 50x50 grid.  The x-direction correlation length was ~29 pixels (half-length of the streak), in good agreement with the input.</a:t>
            </a:r>
          </a:p>
        </p:txBody>
      </p:sp>
      <p:pic>
        <p:nvPicPr>
          <p:cNvPr id="171012" name="Picture 4" descr="10i051_Stats_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3187700"/>
            <a:ext cx="27416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Text Box 5"/>
          <p:cNvSpPr txBox="1">
            <a:spLocks noChangeArrowheads="1"/>
          </p:cNvSpPr>
          <p:nvPr/>
        </p:nvSpPr>
        <p:spPr bwMode="auto">
          <a:xfrm>
            <a:off x="431800" y="6015038"/>
            <a:ext cx="7164077" cy="44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5000"/>
              </a:lnSpc>
            </a:pPr>
            <a:r>
              <a:rPr lang="en-US" sz="2600" b="1" dirty="0">
                <a:solidFill>
                  <a:srgbClr val="0B3D91"/>
                </a:solidFill>
                <a:latin typeface="Calibri"/>
              </a:rPr>
              <a:t>Rolling plane (Z) -  Transverse (X) - Longitudinal (Y)</a:t>
            </a:r>
          </a:p>
        </p:txBody>
      </p:sp>
      <p:pic>
        <p:nvPicPr>
          <p:cNvPr id="171014" name="Picture 6" descr="10i051_Stats_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2150" y="3187700"/>
            <a:ext cx="27416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5" name="Picture 7" descr="10i051_Stats_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2050" y="3187700"/>
            <a:ext cx="27416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18875BD-0E58-E44F-8C35-D1CE3B5CA49C}" type="slidenum">
              <a:rPr lang="en-US" sz="1400">
                <a:latin typeface="Times" charset="0"/>
              </a:rPr>
              <a:pPr/>
              <a:t>84</a:t>
            </a:fld>
            <a:endParaRPr lang="en-US" sz="1400">
              <a:latin typeface="Times" charset="0"/>
            </a:endParaRPr>
          </a:p>
        </p:txBody>
      </p:sp>
      <p:sp>
        <p:nvSpPr>
          <p:cNvPr id="173058" name="Rectangle 2"/>
          <p:cNvSpPr>
            <a:spLocks noGrp="1" noChangeArrowheads="1"/>
          </p:cNvSpPr>
          <p:nvPr>
            <p:ph type="title"/>
          </p:nvPr>
        </p:nvSpPr>
        <p:spPr>
          <a:xfrm>
            <a:off x="371475" y="228600"/>
            <a:ext cx="8620125" cy="481013"/>
          </a:xfrm>
        </p:spPr>
        <p:txBody>
          <a:bodyPr/>
          <a:lstStyle/>
          <a:p>
            <a:r>
              <a:rPr lang="en-US">
                <a:latin typeface="Times New Roman" charset="0"/>
                <a:ea typeface="ＭＳ Ｐゴシック" charset="0"/>
                <a:cs typeface="ＭＳ Ｐゴシック" charset="0"/>
              </a:rPr>
              <a:t>2D section size distributions</a:t>
            </a:r>
          </a:p>
        </p:txBody>
      </p:sp>
      <p:sp>
        <p:nvSpPr>
          <p:cNvPr id="173059" name="Rectangle 3"/>
          <p:cNvSpPr>
            <a:spLocks noGrp="1" noChangeArrowheads="1"/>
          </p:cNvSpPr>
          <p:nvPr>
            <p:ph type="body" idx="1"/>
          </p:nvPr>
        </p:nvSpPr>
        <p:spPr>
          <a:xfrm>
            <a:off x="685800" y="1143000"/>
            <a:ext cx="4365625" cy="2973388"/>
          </a:xfrm>
        </p:spPr>
        <p:txBody>
          <a:bodyPr/>
          <a:lstStyle/>
          <a:p>
            <a:r>
              <a:rPr lang="en-US" sz="2400" dirty="0">
                <a:ea typeface="ＭＳ Ｐゴシック" charset="0"/>
                <a:cs typeface="ＭＳ Ｐゴシック" charset="0"/>
              </a:rPr>
              <a:t>A comparison of the shapes of ellipses shows reasonable agreement between the fitted set of ellipsoids and initial cross-section statistics (size distributions)</a:t>
            </a:r>
          </a:p>
        </p:txBody>
      </p:sp>
      <p:pic>
        <p:nvPicPr>
          <p:cNvPr id="173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149350"/>
            <a:ext cx="3656013"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 y="4000500"/>
            <a:ext cx="22860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3400" y="3994150"/>
            <a:ext cx="22860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3" name="Text Box 7"/>
          <p:cNvSpPr txBox="1">
            <a:spLocks noChangeArrowheads="1"/>
          </p:cNvSpPr>
          <p:nvPr/>
        </p:nvSpPr>
        <p:spPr bwMode="auto">
          <a:xfrm>
            <a:off x="6507163" y="4933950"/>
            <a:ext cx="1808294" cy="50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5000"/>
              </a:lnSpc>
            </a:pPr>
            <a:r>
              <a:rPr lang="en-US" sz="3000" b="1" dirty="0">
                <a:solidFill>
                  <a:srgbClr val="0B3D91"/>
                </a:solidFill>
                <a:latin typeface="Calibri"/>
              </a:rPr>
              <a:t>Cross-plot</a:t>
            </a:r>
          </a:p>
        </p:txBody>
      </p:sp>
      <p:sp>
        <p:nvSpPr>
          <p:cNvPr id="173064" name="Text Box 8"/>
          <p:cNvSpPr txBox="1">
            <a:spLocks noChangeArrowheads="1"/>
          </p:cNvSpPr>
          <p:nvPr/>
        </p:nvSpPr>
        <p:spPr bwMode="auto">
          <a:xfrm>
            <a:off x="969963" y="6318250"/>
            <a:ext cx="4325197" cy="39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5000"/>
              </a:lnSpc>
            </a:pPr>
            <a:r>
              <a:rPr lang="en-US" sz="2200" b="1" dirty="0">
                <a:solidFill>
                  <a:srgbClr val="0B3D91"/>
                </a:solidFill>
                <a:latin typeface="Calibri"/>
              </a:rPr>
              <a:t>Initial vs. Final section distributions</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0A4A7BC-195C-574A-A617-34ACE800675F}" type="slidenum">
              <a:rPr lang="en-US" sz="1400">
                <a:latin typeface="Times" charset="0"/>
              </a:rPr>
              <a:pPr/>
              <a:t>85</a:t>
            </a:fld>
            <a:endParaRPr lang="en-US" sz="1400">
              <a:latin typeface="Times" charset="0"/>
            </a:endParaRPr>
          </a:p>
        </p:txBody>
      </p:sp>
      <p:sp>
        <p:nvSpPr>
          <p:cNvPr id="175106" name="Rectangle 2"/>
          <p:cNvSpPr>
            <a:spLocks noGrp="1" noChangeArrowheads="1"/>
          </p:cNvSpPr>
          <p:nvPr>
            <p:ph type="title"/>
          </p:nvPr>
        </p:nvSpPr>
        <p:spPr/>
        <p:txBody>
          <a:bodyPr/>
          <a:lstStyle/>
          <a:p>
            <a:r>
              <a:rPr lang="en-US" sz="3600">
                <a:latin typeface="Times New Roman" charset="0"/>
                <a:ea typeface="ＭＳ Ｐゴシック" charset="0"/>
                <a:cs typeface="ＭＳ Ｐゴシック" charset="0"/>
              </a:rPr>
              <a:t>Comparison of 3D Particle Shape, Size</a:t>
            </a:r>
          </a:p>
        </p:txBody>
      </p:sp>
      <p:sp>
        <p:nvSpPr>
          <p:cNvPr id="175107" name="Rectangle 3"/>
          <p:cNvSpPr>
            <a:spLocks noGrp="1" noChangeArrowheads="1"/>
          </p:cNvSpPr>
          <p:nvPr>
            <p:ph type="body" idx="1"/>
          </p:nvPr>
        </p:nvSpPr>
        <p:spPr>
          <a:xfrm>
            <a:off x="460375" y="1066800"/>
            <a:ext cx="8226425" cy="1752600"/>
          </a:xfrm>
        </p:spPr>
        <p:txBody>
          <a:bodyPr/>
          <a:lstStyle/>
          <a:p>
            <a:pPr>
              <a:lnSpc>
                <a:spcPct val="90000"/>
              </a:lnSpc>
            </a:pPr>
            <a:r>
              <a:rPr lang="en-US" sz="2000" dirty="0">
                <a:ea typeface="ＭＳ Ｐゴシック" charset="0"/>
                <a:cs typeface="ＭＳ Ｐゴシック" charset="0"/>
              </a:rPr>
              <a:t>Comparison of the semi-axis size distributions between the set of 5765 ellipsoids in the generated structure and the 1,000 ellipsoids generated from the 2D section statistics shows reasonable agreement, with some </a:t>
            </a:r>
            <a:r>
              <a:rPr lang="ja-JP" altLang="en-US" sz="2000" dirty="0">
                <a:ea typeface="ＭＳ Ｐゴシック" charset="0"/>
                <a:cs typeface="ＭＳ Ｐゴシック" charset="0"/>
              </a:rPr>
              <a:t>“</a:t>
            </a:r>
            <a:r>
              <a:rPr lang="en-US" altLang="ja-JP" sz="2000" dirty="0">
                <a:ea typeface="ＭＳ Ｐゴシック" charset="0"/>
                <a:cs typeface="ＭＳ Ｐゴシック" charset="0"/>
              </a:rPr>
              <a:t>leakage</a:t>
            </a:r>
            <a:r>
              <a:rPr lang="ja-JP" altLang="en-US" sz="2000" dirty="0">
                <a:ea typeface="ＭＳ Ｐゴシック" charset="0"/>
                <a:cs typeface="ＭＳ Ｐゴシック" charset="0"/>
              </a:rPr>
              <a:t>”</a:t>
            </a:r>
            <a:r>
              <a:rPr lang="en-US" altLang="ja-JP" sz="2000" dirty="0">
                <a:ea typeface="ＭＳ Ｐゴシック" charset="0"/>
                <a:cs typeface="ＭＳ Ｐゴシック" charset="0"/>
              </a:rPr>
              <a:t> to larger sizes.</a:t>
            </a:r>
          </a:p>
          <a:p>
            <a:pPr>
              <a:lnSpc>
                <a:spcPct val="90000"/>
              </a:lnSpc>
            </a:pPr>
            <a:r>
              <a:rPr lang="en-US" sz="2000" dirty="0">
                <a:ea typeface="ＭＳ Ｐゴシック" charset="0"/>
                <a:cs typeface="ＭＳ Ｐゴシック" charset="0"/>
              </a:rPr>
              <a:t>Much larger data sets clearly needed to test the reconstruction of ellipsoidal particles</a:t>
            </a:r>
          </a:p>
        </p:txBody>
      </p:sp>
      <p:pic>
        <p:nvPicPr>
          <p:cNvPr id="175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0" y="3073400"/>
            <a:ext cx="3656013"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850" y="3060700"/>
            <a:ext cx="3656013"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E5870C1-806F-D244-A9BF-2645CD6F5CC5}" type="slidenum">
              <a:rPr lang="en-US" sz="1400">
                <a:latin typeface="Times" charset="0"/>
              </a:rPr>
              <a:pPr/>
              <a:t>86</a:t>
            </a:fld>
            <a:endParaRPr lang="en-US" sz="1400">
              <a:latin typeface="Times" charset="0"/>
            </a:endParaRPr>
          </a:p>
        </p:txBody>
      </p:sp>
      <p:sp>
        <p:nvSpPr>
          <p:cNvPr id="177154" name="Rectangle 2"/>
          <p:cNvSpPr>
            <a:spLocks noGrp="1" noChangeArrowheads="1"/>
          </p:cNvSpPr>
          <p:nvPr>
            <p:ph type="title"/>
          </p:nvPr>
        </p:nvSpPr>
        <p:spPr>
          <a:xfrm>
            <a:off x="1030288" y="320675"/>
            <a:ext cx="7427912" cy="384175"/>
          </a:xfrm>
        </p:spPr>
        <p:txBody>
          <a:bodyPr/>
          <a:lstStyle/>
          <a:p>
            <a:r>
              <a:rPr lang="en-US" sz="3600">
                <a:latin typeface="Times New Roman" charset="0"/>
                <a:ea typeface="ＭＳ Ｐゴシック" charset="0"/>
                <a:cs typeface="ＭＳ Ｐゴシック" charset="0"/>
              </a:rPr>
              <a:t>Comparison of PCFs for Original and Reconstructed Particle Distribution</a:t>
            </a:r>
          </a:p>
        </p:txBody>
      </p:sp>
      <p:pic>
        <p:nvPicPr>
          <p:cNvPr id="177155" name="Picture 3" descr="10i051_Stats_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950" y="12827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p:cNvSpPr txBox="1">
            <a:spLocks noChangeArrowheads="1"/>
          </p:cNvSpPr>
          <p:nvPr/>
        </p:nvSpPr>
        <p:spPr bwMode="auto">
          <a:xfrm>
            <a:off x="431800" y="6015038"/>
            <a:ext cx="7164077" cy="44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5000"/>
              </a:lnSpc>
            </a:pPr>
            <a:r>
              <a:rPr lang="en-US" sz="2600" b="1" dirty="0">
                <a:solidFill>
                  <a:srgbClr val="0B3D91"/>
                </a:solidFill>
                <a:latin typeface="Calibri"/>
              </a:rPr>
              <a:t>Rolling plane (Z) -  Transverse (X) - Longitudinal (Y)</a:t>
            </a:r>
          </a:p>
        </p:txBody>
      </p:sp>
      <p:pic>
        <p:nvPicPr>
          <p:cNvPr id="177157" name="Picture 5" descr="10i051_Stats_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350" y="12827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6" descr="10i051_Stats_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2050" y="12827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9" name="Picture 7" descr="XYStats_77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7950" y="36512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0" name="Picture 8" descr="YZStats_77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3650" y="36639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1" name="Picture 9" descr="XZStats_77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2050" y="36639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2" name="Text Box 10"/>
          <p:cNvSpPr txBox="1">
            <a:spLocks noChangeArrowheads="1"/>
          </p:cNvSpPr>
          <p:nvPr/>
        </p:nvSpPr>
        <p:spPr bwMode="auto">
          <a:xfrm>
            <a:off x="195263" y="1284288"/>
            <a:ext cx="1190236" cy="393841"/>
          </a:xfrm>
          <a:prstGeom prst="rect">
            <a:avLst/>
          </a:prstGeom>
          <a:solidFill>
            <a:srgbClr val="FA0212"/>
          </a:solidFill>
          <a:ln w="9525">
            <a:solidFill>
              <a:schemeClr val="tx1"/>
            </a:solidFill>
            <a:miter lim="800000"/>
            <a:headEnd/>
            <a:tailEnd/>
          </a:ln>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5000"/>
              </a:lnSpc>
            </a:pPr>
            <a:r>
              <a:rPr lang="en-US" sz="2200" b="1" dirty="0">
                <a:solidFill>
                  <a:srgbClr val="0B3D91"/>
                </a:solidFill>
                <a:latin typeface="Calibri"/>
              </a:rPr>
              <a:t>From CA</a:t>
            </a:r>
          </a:p>
        </p:txBody>
      </p:sp>
      <p:sp>
        <p:nvSpPr>
          <p:cNvPr id="177163" name="Text Box 11"/>
          <p:cNvSpPr txBox="1">
            <a:spLocks noChangeArrowheads="1"/>
          </p:cNvSpPr>
          <p:nvPr/>
        </p:nvSpPr>
        <p:spPr bwMode="auto">
          <a:xfrm>
            <a:off x="182563" y="3621088"/>
            <a:ext cx="1888532" cy="393841"/>
          </a:xfrm>
          <a:prstGeom prst="rect">
            <a:avLst/>
          </a:prstGeom>
          <a:solidFill>
            <a:srgbClr val="FA0212"/>
          </a:solidFill>
          <a:ln w="9525">
            <a:solidFill>
              <a:schemeClr val="tx1"/>
            </a:solidFill>
            <a:miter lim="800000"/>
            <a:headEnd/>
            <a:tailEnd/>
          </a:ln>
        </p:spPr>
        <p:txBody>
          <a:bodyPr wrap="none" lIns="96661" tIns="48331" rIns="96661" bIns="4833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5000"/>
              </a:lnSpc>
            </a:pPr>
            <a:r>
              <a:rPr lang="en-US" sz="2200" b="1" dirty="0">
                <a:solidFill>
                  <a:srgbClr val="0B3D91"/>
                </a:solidFill>
                <a:latin typeface="Calibri"/>
              </a:rPr>
              <a:t>Reconstructed</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3EA8D2C-F053-E54F-BBDF-C11571F7F095}" type="slidenum">
              <a:rPr lang="en-US" sz="1400">
                <a:latin typeface="Times" charset="0"/>
              </a:rPr>
              <a:pPr/>
              <a:t>87</a:t>
            </a:fld>
            <a:endParaRPr lang="en-US" sz="1400">
              <a:latin typeface="Times" charset="0"/>
            </a:endParaRPr>
          </a:p>
        </p:txBody>
      </p:sp>
      <p:pic>
        <p:nvPicPr>
          <p:cNvPr id="179202" name="Picture 2" descr="bo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900" y="18288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10i05_slicer_5Feb05.mov" descr="10i05_slicer_5Feb05">
            <a:hlinkClick r:id="" action="ppaction://media"/>
          </p:cNvPr>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828800" y="1022350"/>
            <a:ext cx="685482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Grp="1" noChangeArrowheads="1"/>
          </p:cNvSpPr>
          <p:nvPr>
            <p:ph type="title"/>
          </p:nvPr>
        </p:nvSpPr>
        <p:spPr/>
        <p:txBody>
          <a:bodyPr/>
          <a:lstStyle/>
          <a:p>
            <a:r>
              <a:rPr lang="en-US" sz="3600">
                <a:latin typeface="Times New Roman" charset="0"/>
                <a:ea typeface="ＭＳ Ｐゴシック" charset="0"/>
                <a:cs typeface="ＭＳ Ｐゴシック" charset="0"/>
              </a:rPr>
              <a:t>Reconstructed 3D particle distribution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9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920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79204"/>
                                        </p:tgtEl>
                                      </p:cBhvr>
                                    </p:cmd>
                                  </p:childTnLst>
                                </p:cTn>
                              </p:par>
                            </p:childTnLst>
                          </p:cTn>
                        </p:par>
                      </p:childTnLst>
                    </p:cTn>
                  </p:par>
                </p:childTnLst>
              </p:cTn>
              <p:nextCondLst>
                <p:cond evt="onClick" delay="0">
                  <p:tgtEl>
                    <p:spTgt spid="179204"/>
                  </p:tgtEl>
                </p:cond>
              </p:nextCondLst>
            </p:seq>
            <p:video>
              <p:cMediaNode>
                <p:cTn id="12" fill="hold" display="0">
                  <p:stCondLst>
                    <p:cond delay="indefinite"/>
                  </p:stCondLst>
                  <p:endCondLst>
                    <p:cond evt="onNext" delay="0">
                      <p:tgtEl>
                        <p:sldTgt/>
                      </p:tgtEl>
                    </p:cond>
                    <p:cond evt="onPrev" delay="0">
                      <p:tgtEl>
                        <p:sldTgt/>
                      </p:tgtEl>
                    </p:cond>
                  </p:endCondLst>
                </p:cTn>
                <p:tgtEl>
                  <p:spTgt spid="179204"/>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55DCE57-2808-3B4A-B53B-97E5AD176AC9}" type="slidenum">
              <a:rPr lang="en-US" sz="1400">
                <a:latin typeface="Times" charset="0"/>
              </a:rPr>
              <a:pPr/>
              <a:t>88</a:t>
            </a:fld>
            <a:endParaRPr lang="en-US" sz="1400">
              <a:latin typeface="Times" charset="0"/>
            </a:endParaRPr>
          </a:p>
        </p:txBody>
      </p:sp>
      <p:sp>
        <p:nvSpPr>
          <p:cNvPr id="18125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Geometric Relationships</a:t>
            </a:r>
          </a:p>
        </p:txBody>
      </p:sp>
      <p:sp>
        <p:nvSpPr>
          <p:cNvPr id="181251" name="Rectangle 3"/>
          <p:cNvSpPr>
            <a:spLocks noGrp="1" noChangeArrowheads="1"/>
          </p:cNvSpPr>
          <p:nvPr>
            <p:ph type="body" idx="1"/>
          </p:nvPr>
        </p:nvSpPr>
        <p:spPr>
          <a:xfrm>
            <a:off x="685800" y="1295400"/>
            <a:ext cx="7848600" cy="4648200"/>
          </a:xfrm>
        </p:spPr>
        <p:txBody>
          <a:bodyPr/>
          <a:lstStyle/>
          <a:p>
            <a:r>
              <a:rPr lang="en-US" sz="2400" dirty="0">
                <a:ea typeface="ＭＳ Ｐゴシック" charset="0"/>
                <a:cs typeface="ＭＳ Ｐゴシック" charset="0"/>
              </a:rPr>
              <a:t>For each regular shape, whether sphere or tetrakaidecahedron, there is a set of analytical expressions that relate the dimensions of the object in 3D to its geometry in cross section.</a:t>
            </a:r>
          </a:p>
          <a:p>
            <a:r>
              <a:rPr lang="en-US" sz="2400" dirty="0">
                <a:ea typeface="ＭＳ Ｐゴシック" charset="0"/>
                <a:cs typeface="ＭＳ Ｐゴシック" charset="0"/>
              </a:rPr>
              <a:t>The following tables reproduced from Underwood summarize the available formulae.</a:t>
            </a:r>
          </a:p>
          <a:p>
            <a:r>
              <a:rPr lang="en-US" sz="2400" dirty="0">
                <a:ea typeface="ＭＳ Ｐゴシック" charset="0"/>
                <a:cs typeface="ＭＳ Ｐゴシック" charset="0"/>
              </a:rPr>
              <a:t>Note the difference between </a:t>
            </a:r>
            <a:r>
              <a:rPr lang="en-US" sz="2400" i="1" dirty="0">
                <a:ea typeface="ＭＳ Ｐゴシック" charset="0"/>
                <a:cs typeface="ＭＳ Ｐゴシック" charset="0"/>
              </a:rPr>
              <a:t>projected</a:t>
            </a:r>
            <a:r>
              <a:rPr lang="en-US" sz="2400" dirty="0">
                <a:ea typeface="ＭＳ Ｐゴシック" charset="0"/>
                <a:cs typeface="ＭＳ Ｐゴシック" charset="0"/>
              </a:rPr>
              <a:t> quantities and </a:t>
            </a:r>
            <a:r>
              <a:rPr lang="en-US" sz="2400" i="1" dirty="0">
                <a:ea typeface="ＭＳ Ｐゴシック" charset="0"/>
                <a:cs typeface="ＭＳ Ｐゴシック" charset="0"/>
              </a:rPr>
              <a:t>mean intercept</a:t>
            </a:r>
            <a:r>
              <a:rPr lang="en-US" sz="2400" dirty="0">
                <a:ea typeface="ＭＳ Ｐゴシック" charset="0"/>
                <a:cs typeface="ＭＳ Ｐゴシック" charset="0"/>
              </a:rPr>
              <a:t> quantities.  Example: for spheres, the </a:t>
            </a:r>
            <a:r>
              <a:rPr lang="en-US" sz="2400" i="1" dirty="0">
                <a:ea typeface="ＭＳ Ｐゴシック" charset="0"/>
                <a:cs typeface="ＭＳ Ｐゴシック" charset="0"/>
              </a:rPr>
              <a:t>projected area </a:t>
            </a:r>
            <a:r>
              <a:rPr lang="en-US" sz="2400" dirty="0">
                <a:ea typeface="ＭＳ Ｐゴシック" charset="0"/>
                <a:cs typeface="ＭＳ Ｐゴシック" charset="0"/>
              </a:rPr>
              <a:t>is the equatorial area, </a:t>
            </a:r>
            <a:r>
              <a:rPr lang="en-US" sz="2400" i="1" dirty="0">
                <a:ea typeface="ＭＳ Ｐゴシック" charset="0"/>
                <a:cs typeface="ＭＳ Ｐゴシック" charset="0"/>
              </a:rPr>
              <a:t>πr</a:t>
            </a:r>
            <a:r>
              <a:rPr lang="en-US" sz="2400" i="1" baseline="30000" dirty="0">
                <a:ea typeface="ＭＳ Ｐゴシック" charset="0"/>
                <a:cs typeface="ＭＳ Ｐゴシック" charset="0"/>
              </a:rPr>
              <a:t>2</a:t>
            </a:r>
            <a:r>
              <a:rPr lang="en-US" sz="2400" dirty="0">
                <a:ea typeface="ＭＳ Ｐゴシック" charset="0"/>
                <a:cs typeface="ＭＳ Ｐゴシック" charset="0"/>
              </a:rPr>
              <a:t>, whereas the </a:t>
            </a:r>
            <a:r>
              <a:rPr lang="en-US" sz="2400" i="1" dirty="0">
                <a:ea typeface="ＭＳ Ｐゴシック" charset="0"/>
                <a:cs typeface="ＭＳ Ｐゴシック" charset="0"/>
              </a:rPr>
              <a:t>mean intercept area </a:t>
            </a:r>
            <a:r>
              <a:rPr lang="en-US" sz="2400" dirty="0">
                <a:ea typeface="ＭＳ Ｐゴシック" charset="0"/>
                <a:cs typeface="ＭＳ Ｐゴシック" charset="0"/>
              </a:rPr>
              <a:t>is only </a:t>
            </a:r>
            <a:r>
              <a:rPr lang="en-US" sz="2400" i="1" dirty="0">
                <a:ea typeface="ＭＳ Ｐゴシック" charset="0"/>
                <a:cs typeface="ＭＳ Ｐゴシック" charset="0"/>
              </a:rPr>
              <a:t>2/3 πr</a:t>
            </a:r>
            <a:r>
              <a:rPr lang="en-US" sz="2400" i="1" baseline="30000" dirty="0">
                <a:ea typeface="ＭＳ Ｐゴシック" charset="0"/>
                <a:cs typeface="ＭＳ Ｐゴシック" charset="0"/>
              </a:rPr>
              <a:t>2</a:t>
            </a:r>
            <a:r>
              <a:rPr lang="en-US" sz="2400" dirty="0">
                <a:ea typeface="ＭＳ Ｐゴシック" charset="0"/>
                <a:cs typeface="ＭＳ Ｐゴシック" charset="0"/>
              </a:rPr>
              <a:t>.</a:t>
            </a:r>
          </a:p>
          <a:p>
            <a:r>
              <a:rPr lang="en-US" sz="2400" dirty="0">
                <a:ea typeface="ＭＳ Ｐゴシック" charset="0"/>
                <a:cs typeface="ＭＳ Ｐゴシック" charset="0"/>
              </a:rPr>
              <a:t>First slide is for bodies of revolution; second slide is for polyhedral shapes.</a:t>
            </a:r>
          </a:p>
        </p:txBody>
      </p:sp>
      <p:sp>
        <p:nvSpPr>
          <p:cNvPr id="181252"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03D82E4-35B0-C240-B5E4-1FE6D2C584D7}" type="slidenum">
              <a:rPr lang="en-US" sz="1400">
                <a:latin typeface="Times" charset="0"/>
              </a:rPr>
              <a:pPr/>
              <a:t>89</a:t>
            </a:fld>
            <a:endParaRPr lang="en-US" sz="1400">
              <a:latin typeface="Times" charset="0"/>
            </a:endParaRPr>
          </a:p>
        </p:txBody>
      </p:sp>
      <p:sp>
        <p:nvSpPr>
          <p:cNvPr id="183298"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pic>
        <p:nvPicPr>
          <p:cNvPr id="183299" name="Picture 7" descr="Underwood_Table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44291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8" descr="Underwoord_Table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925" y="228600"/>
            <a:ext cx="443388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84DF19C-0FF0-9443-897F-6167E989BE72}" type="slidenum">
              <a:rPr lang="en-US" sz="1400">
                <a:latin typeface="Times" charset="0"/>
              </a:rPr>
              <a:pPr/>
              <a:t>9</a:t>
            </a:fld>
            <a:endParaRPr lang="en-US" sz="1400">
              <a:latin typeface="Times" charset="0"/>
            </a:endParaRPr>
          </a:p>
        </p:txBody>
      </p:sp>
      <p:sp>
        <p:nvSpPr>
          <p:cNvPr id="3072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Measurable Quantities</a:t>
            </a:r>
          </a:p>
        </p:txBody>
      </p:sp>
      <p:sp>
        <p:nvSpPr>
          <p:cNvPr id="30723" name="Rectangle 3"/>
          <p:cNvSpPr>
            <a:spLocks noGrp="1" noChangeArrowheads="1"/>
          </p:cNvSpPr>
          <p:nvPr>
            <p:ph type="body" idx="1"/>
          </p:nvPr>
        </p:nvSpPr>
        <p:spPr/>
        <p:txBody>
          <a:bodyPr/>
          <a:lstStyle/>
          <a:p>
            <a:r>
              <a:rPr lang="en-US" sz="2800" dirty="0">
                <a:solidFill>
                  <a:srgbClr val="0A0296"/>
                </a:solidFill>
                <a:latin typeface="Times New Roman" charset="0"/>
                <a:ea typeface="ＭＳ Ｐゴシック" charset="0"/>
                <a:cs typeface="ＭＳ Ｐゴシック" charset="0"/>
              </a:rPr>
              <a:t>N</a:t>
            </a:r>
            <a:r>
              <a:rPr lang="en-US" sz="2800" dirty="0">
                <a:solidFill>
                  <a:srgbClr val="0A0296"/>
                </a:solidFill>
                <a:ea typeface="ＭＳ Ｐゴシック" charset="0"/>
                <a:cs typeface="ＭＳ Ｐゴシック" charset="0"/>
              </a:rPr>
              <a:t> := </a:t>
            </a:r>
            <a:r>
              <a:rPr lang="en-US" sz="2800" u="sng" dirty="0">
                <a:solidFill>
                  <a:srgbClr val="0A0296"/>
                </a:solidFill>
                <a:ea typeface="ＭＳ Ｐゴシック" charset="0"/>
                <a:cs typeface="ＭＳ Ｐゴシック" charset="0"/>
              </a:rPr>
              <a:t>n</a:t>
            </a:r>
            <a:r>
              <a:rPr lang="en-US" sz="2800" dirty="0">
                <a:solidFill>
                  <a:srgbClr val="0A0296"/>
                </a:solidFill>
                <a:ea typeface="ＭＳ Ｐゴシック" charset="0"/>
                <a:cs typeface="ＭＳ Ｐゴシック" charset="0"/>
              </a:rPr>
              <a:t>umber (e.g. of points, intersections)</a:t>
            </a:r>
          </a:p>
          <a:p>
            <a:r>
              <a:rPr lang="en-US" sz="2800" dirty="0">
                <a:solidFill>
                  <a:srgbClr val="0A0296"/>
                </a:solidFill>
                <a:latin typeface="Times New Roman" charset="0"/>
                <a:ea typeface="ＭＳ Ｐゴシック" charset="0"/>
                <a:cs typeface="ＭＳ Ｐゴシック" charset="0"/>
              </a:rPr>
              <a:t>P</a:t>
            </a:r>
            <a:r>
              <a:rPr lang="en-US" sz="2800" dirty="0">
                <a:solidFill>
                  <a:srgbClr val="0A0296"/>
                </a:solidFill>
                <a:ea typeface="ＭＳ Ｐゴシック" charset="0"/>
                <a:cs typeface="ＭＳ Ｐゴシック" charset="0"/>
              </a:rPr>
              <a:t> := </a:t>
            </a:r>
            <a:r>
              <a:rPr lang="en-US" sz="2800" u="sng" dirty="0">
                <a:solidFill>
                  <a:srgbClr val="0A0296"/>
                </a:solidFill>
                <a:ea typeface="ＭＳ Ｐゴシック" charset="0"/>
                <a:cs typeface="ＭＳ Ｐゴシック" charset="0"/>
              </a:rPr>
              <a:t>p</a:t>
            </a:r>
            <a:r>
              <a:rPr lang="en-US" sz="2800" dirty="0">
                <a:solidFill>
                  <a:srgbClr val="0A0296"/>
                </a:solidFill>
                <a:ea typeface="ＭＳ Ｐゴシック" charset="0"/>
                <a:cs typeface="ＭＳ Ｐゴシック" charset="0"/>
              </a:rPr>
              <a:t>oints</a:t>
            </a:r>
          </a:p>
          <a:p>
            <a:r>
              <a:rPr lang="en-US" sz="2800" dirty="0">
                <a:solidFill>
                  <a:srgbClr val="0A0296"/>
                </a:solidFill>
                <a:latin typeface="Times New Roman" charset="0"/>
                <a:ea typeface="ＭＳ Ｐゴシック" charset="0"/>
                <a:cs typeface="ＭＳ Ｐゴシック" charset="0"/>
              </a:rPr>
              <a:t>L</a:t>
            </a:r>
            <a:r>
              <a:rPr lang="en-US" sz="2800" dirty="0">
                <a:solidFill>
                  <a:srgbClr val="0A0296"/>
                </a:solidFill>
                <a:ea typeface="ＭＳ Ｐゴシック" charset="0"/>
                <a:cs typeface="ＭＳ Ｐゴシック" charset="0"/>
              </a:rPr>
              <a:t> := </a:t>
            </a:r>
            <a:r>
              <a:rPr lang="en-US" sz="2800" u="sng" dirty="0">
                <a:solidFill>
                  <a:srgbClr val="0A0296"/>
                </a:solidFill>
                <a:ea typeface="ＭＳ Ｐゴシック" charset="0"/>
                <a:cs typeface="ＭＳ Ｐゴシック" charset="0"/>
              </a:rPr>
              <a:t>l</a:t>
            </a:r>
            <a:r>
              <a:rPr lang="en-US" sz="2800" dirty="0">
                <a:solidFill>
                  <a:srgbClr val="0A0296"/>
                </a:solidFill>
                <a:ea typeface="ＭＳ Ｐゴシック" charset="0"/>
                <a:cs typeface="ＭＳ Ｐゴシック" charset="0"/>
              </a:rPr>
              <a:t>ine length</a:t>
            </a:r>
            <a:endParaRPr lang="en-US" sz="2800" dirty="0">
              <a:ea typeface="ＭＳ Ｐゴシック" charset="0"/>
              <a:cs typeface="ＭＳ Ｐゴシック" charset="0"/>
            </a:endParaRPr>
          </a:p>
          <a:p>
            <a:r>
              <a:rPr lang="en-US" sz="2800" i="1" dirty="0">
                <a:solidFill>
                  <a:srgbClr val="0A0296"/>
                </a:solidFill>
                <a:ea typeface="ＭＳ Ｐゴシック" charset="0"/>
                <a:cs typeface="ＭＳ Ｐゴシック" charset="0"/>
              </a:rPr>
              <a:t>Blue </a:t>
            </a:r>
            <a:r>
              <a:rPr lang="en-US" sz="2800" i="1" dirty="0">
                <a:ea typeface="ＭＳ Ｐゴシック" charset="0"/>
                <a:cs typeface="ＭＳ Ｐゴシック" charset="0"/>
                <a:sym typeface="Symbol" charset="0"/>
              </a:rPr>
              <a:t></a:t>
            </a:r>
            <a:r>
              <a:rPr lang="en-US" sz="2800" dirty="0">
                <a:solidFill>
                  <a:srgbClr val="0A0296"/>
                </a:solidFill>
                <a:ea typeface="ＭＳ Ｐゴシック" charset="0"/>
                <a:cs typeface="ＭＳ Ｐゴシック" charset="0"/>
              </a:rPr>
              <a:t> easily measured directly from images</a:t>
            </a:r>
          </a:p>
          <a:p>
            <a:r>
              <a:rPr lang="en-US" sz="2800" dirty="0">
                <a:solidFill>
                  <a:srgbClr val="CC0000"/>
                </a:solidFill>
                <a:latin typeface="Times New Roman" charset="0"/>
                <a:ea typeface="ＭＳ Ｐゴシック" charset="0"/>
                <a:cs typeface="ＭＳ Ｐゴシック" charset="0"/>
              </a:rPr>
              <a:t>A</a:t>
            </a:r>
            <a:r>
              <a:rPr lang="en-US" sz="2800" dirty="0">
                <a:solidFill>
                  <a:srgbClr val="CC0000"/>
                </a:solidFill>
                <a:ea typeface="ＭＳ Ｐゴシック" charset="0"/>
                <a:cs typeface="ＭＳ Ｐゴシック" charset="0"/>
              </a:rPr>
              <a:t> := </a:t>
            </a:r>
            <a:r>
              <a:rPr lang="en-US" sz="2800" u="sng" dirty="0">
                <a:solidFill>
                  <a:srgbClr val="CC0000"/>
                </a:solidFill>
                <a:ea typeface="ＭＳ Ｐゴシック" charset="0"/>
                <a:cs typeface="ＭＳ Ｐゴシック" charset="0"/>
              </a:rPr>
              <a:t>a</a:t>
            </a:r>
            <a:r>
              <a:rPr lang="en-US" sz="2800" dirty="0">
                <a:solidFill>
                  <a:srgbClr val="CC0000"/>
                </a:solidFill>
                <a:ea typeface="ＭＳ Ｐゴシック" charset="0"/>
                <a:cs typeface="ＭＳ Ｐゴシック" charset="0"/>
              </a:rPr>
              <a:t>rea</a:t>
            </a:r>
          </a:p>
          <a:p>
            <a:r>
              <a:rPr lang="en-US" sz="2800" dirty="0">
                <a:solidFill>
                  <a:srgbClr val="CC0000"/>
                </a:solidFill>
                <a:latin typeface="Times New Roman" charset="0"/>
                <a:ea typeface="ＭＳ Ｐゴシック" charset="0"/>
                <a:cs typeface="ＭＳ Ｐゴシック" charset="0"/>
              </a:rPr>
              <a:t>S</a:t>
            </a:r>
            <a:r>
              <a:rPr lang="en-US" sz="2800" dirty="0">
                <a:solidFill>
                  <a:srgbClr val="CC0000"/>
                </a:solidFill>
                <a:ea typeface="ＭＳ Ｐゴシック" charset="0"/>
                <a:cs typeface="ＭＳ Ｐゴシック" charset="0"/>
              </a:rPr>
              <a:t> := </a:t>
            </a:r>
            <a:r>
              <a:rPr lang="en-US" sz="2800" u="sng" dirty="0">
                <a:solidFill>
                  <a:srgbClr val="CC0000"/>
                </a:solidFill>
                <a:ea typeface="ＭＳ Ｐゴシック" charset="0"/>
                <a:cs typeface="ＭＳ Ｐゴシック" charset="0"/>
              </a:rPr>
              <a:t>s</a:t>
            </a:r>
            <a:r>
              <a:rPr lang="en-US" sz="2800" dirty="0">
                <a:solidFill>
                  <a:srgbClr val="CC0000"/>
                </a:solidFill>
                <a:ea typeface="ＭＳ Ｐゴシック" charset="0"/>
                <a:cs typeface="ＭＳ Ｐゴシック" charset="0"/>
              </a:rPr>
              <a:t>urface or interface area</a:t>
            </a:r>
          </a:p>
          <a:p>
            <a:r>
              <a:rPr lang="en-US" sz="2800" dirty="0">
                <a:solidFill>
                  <a:srgbClr val="CC0000"/>
                </a:solidFill>
                <a:latin typeface="Times New Roman" charset="0"/>
                <a:ea typeface="ＭＳ Ｐゴシック" charset="0"/>
                <a:cs typeface="ＭＳ Ｐゴシック" charset="0"/>
              </a:rPr>
              <a:t>V</a:t>
            </a:r>
            <a:r>
              <a:rPr lang="en-US" sz="2800" dirty="0">
                <a:solidFill>
                  <a:srgbClr val="CC0000"/>
                </a:solidFill>
                <a:ea typeface="ＭＳ Ｐゴシック" charset="0"/>
                <a:cs typeface="ＭＳ Ｐゴシック" charset="0"/>
              </a:rPr>
              <a:t> := </a:t>
            </a:r>
            <a:r>
              <a:rPr lang="en-US" sz="2800" u="sng" dirty="0">
                <a:solidFill>
                  <a:srgbClr val="CC0000"/>
                </a:solidFill>
                <a:ea typeface="ＭＳ Ｐゴシック" charset="0"/>
                <a:cs typeface="ＭＳ Ｐゴシック" charset="0"/>
              </a:rPr>
              <a:t>v</a:t>
            </a:r>
            <a:r>
              <a:rPr lang="en-US" sz="2800" dirty="0">
                <a:solidFill>
                  <a:srgbClr val="CC0000"/>
                </a:solidFill>
                <a:ea typeface="ＭＳ Ｐゴシック" charset="0"/>
                <a:cs typeface="ＭＳ Ｐゴシック" charset="0"/>
              </a:rPr>
              <a:t>olume</a:t>
            </a:r>
          </a:p>
          <a:p>
            <a:r>
              <a:rPr lang="en-US" sz="2800" i="1" dirty="0">
                <a:solidFill>
                  <a:srgbClr val="CC0000"/>
                </a:solidFill>
                <a:ea typeface="ＭＳ Ｐゴシック" charset="0"/>
                <a:cs typeface="ＭＳ Ｐゴシック" charset="0"/>
              </a:rPr>
              <a:t>Red</a:t>
            </a:r>
            <a:r>
              <a:rPr lang="en-US" sz="2800" dirty="0">
                <a:solidFill>
                  <a:srgbClr val="CC0000"/>
                </a:solidFill>
                <a:ea typeface="ＭＳ Ｐゴシック" charset="0"/>
                <a:cs typeface="ＭＳ Ｐゴシック" charset="0"/>
              </a:rPr>
              <a:t> </a:t>
            </a:r>
            <a:r>
              <a:rPr lang="en-US" sz="2800" i="1" dirty="0">
                <a:ea typeface="ＭＳ Ｐゴシック" charset="0"/>
                <a:cs typeface="ＭＳ Ｐゴシック" charset="0"/>
                <a:sym typeface="Symbol" charset="0"/>
              </a:rPr>
              <a:t></a:t>
            </a:r>
            <a:r>
              <a:rPr lang="en-US" sz="2800" dirty="0">
                <a:solidFill>
                  <a:srgbClr val="CC0000"/>
                </a:solidFill>
                <a:ea typeface="ＭＳ Ｐゴシック" charset="0"/>
                <a:cs typeface="ＭＳ Ｐゴシック" charset="0"/>
              </a:rPr>
              <a:t> not easily measured directly</a:t>
            </a:r>
          </a:p>
        </p:txBody>
      </p:sp>
      <p:sp>
        <p:nvSpPr>
          <p:cNvPr id="30724"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a:t>
            </a:r>
            <a:r>
              <a:rPr lang="en-US" sz="1600" b="1">
                <a:solidFill>
                  <a:srgbClr val="CC0000"/>
                </a:solidFill>
                <a:latin typeface="Times" charset="0"/>
              </a:rPr>
              <a:t>Notation</a:t>
            </a:r>
            <a:r>
              <a:rPr lang="en-US" sz="1600" b="1">
                <a:latin typeface="Times" charset="0"/>
              </a:rPr>
              <a:t>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6EB966F-4A66-2141-A2AD-331EA2E280EE}" type="slidenum">
              <a:rPr lang="en-US" sz="1400">
                <a:latin typeface="Times" charset="0"/>
              </a:rPr>
              <a:pPr/>
              <a:t>90</a:t>
            </a:fld>
            <a:endParaRPr lang="en-US" sz="1400">
              <a:latin typeface="Times" charset="0"/>
            </a:endParaRPr>
          </a:p>
        </p:txBody>
      </p:sp>
      <p:sp>
        <p:nvSpPr>
          <p:cNvPr id="185346" name="Text Box 4"/>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Notation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L</a:t>
            </a:r>
            <a:r>
              <a:rPr lang="en-US" sz="1600" b="1" baseline="-25000">
                <a:latin typeface="Times" charset="0"/>
              </a:rPr>
              <a:t>A</a:t>
            </a:r>
            <a:r>
              <a:rPr lang="en-US" sz="1600" b="1">
                <a:latin typeface="Times" charset="0"/>
              </a:rPr>
              <a:t>-P</a:t>
            </a:r>
            <a:r>
              <a:rPr lang="en-US" sz="1600" b="1" baseline="-25000">
                <a:latin typeface="Times" charset="0"/>
              </a:rPr>
              <a:t>L</a:t>
            </a:r>
            <a:r>
              <a:rPr lang="en-US" sz="1600" b="1">
                <a:solidFill>
                  <a:srgbClr val="CC0000"/>
                </a:solidFill>
                <a:latin typeface="Times" charset="0"/>
              </a:rPr>
              <a:t>  </a:t>
            </a:r>
            <a:r>
              <a:rPr lang="en-US" sz="1600" b="1">
                <a:latin typeface="Times" charset="0"/>
              </a:rPr>
              <a:t>Topology  Grain_Size  </a:t>
            </a:r>
            <a:r>
              <a:rPr lang="en-US" sz="1600" b="1">
                <a:solidFill>
                  <a:srgbClr val="CC0000"/>
                </a:solidFill>
                <a:latin typeface="Times" charset="0"/>
              </a:rPr>
              <a:t>Distributions</a:t>
            </a:r>
            <a:endParaRPr lang="en-US" sz="1600" b="1">
              <a:latin typeface="Times" charset="0"/>
            </a:endParaRPr>
          </a:p>
        </p:txBody>
      </p:sp>
      <p:pic>
        <p:nvPicPr>
          <p:cNvPr id="185347" name="Picture 7" descr="Underwood_Table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14300"/>
            <a:ext cx="43053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8" name="Picture 8" descr="Underwood_Table_4"/>
          <p:cNvPicPr>
            <a:picLocks noChangeAspect="1" noChangeArrowheads="1"/>
          </p:cNvPicPr>
          <p:nvPr/>
        </p:nvPicPr>
        <p:blipFill>
          <a:blip r:embed="rId4">
            <a:extLst>
              <a:ext uri="{28A0092B-C50C-407E-A947-70E740481C1C}">
                <a14:useLocalDpi xmlns:a14="http://schemas.microsoft.com/office/drawing/2010/main" val="0"/>
              </a:ext>
            </a:extLst>
          </a:blip>
          <a:srcRect b="2325"/>
          <a:stretch>
            <a:fillRect/>
          </a:stretch>
        </p:blipFill>
        <p:spPr bwMode="auto">
          <a:xfrm>
            <a:off x="4648200" y="304800"/>
            <a:ext cx="438308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4D15CE2-02B3-5749-9C8E-180C86D1E7CC}" type="slidenum">
              <a:rPr lang="en-US" sz="1400">
                <a:latin typeface="Times" charset="0"/>
              </a:rPr>
              <a:pPr/>
              <a:t>91</a:t>
            </a:fld>
            <a:endParaRPr lang="en-US" sz="1400">
              <a:latin typeface="Times" charset="0"/>
            </a:endParaRPr>
          </a:p>
        </p:txBody>
      </p:sp>
      <p:sp>
        <p:nvSpPr>
          <p:cNvPr id="187394" name="Rectangle 2"/>
          <p:cNvSpPr>
            <a:spLocks noGrp="1" noChangeArrowheads="1"/>
          </p:cNvSpPr>
          <p:nvPr>
            <p:ph type="title"/>
          </p:nvPr>
        </p:nvSpPr>
        <p:spPr>
          <a:xfrm>
            <a:off x="685800" y="0"/>
            <a:ext cx="7772400" cy="914400"/>
          </a:xfrm>
        </p:spPr>
        <p:txBody>
          <a:bodyPr/>
          <a:lstStyle/>
          <a:p>
            <a:r>
              <a:rPr lang="en-US" dirty="0" smtClean="0">
                <a:latin typeface="Times New Roman" charset="0"/>
                <a:ea typeface="ＭＳ Ｐゴシック" charset="0"/>
                <a:cs typeface="ＭＳ Ｐゴシック" charset="0"/>
              </a:rPr>
              <a:t>Questions</a:t>
            </a:r>
            <a:endParaRPr lang="en-US" dirty="0">
              <a:latin typeface="Times New Roman" charset="0"/>
              <a:ea typeface="ＭＳ Ｐゴシック" charset="0"/>
              <a:cs typeface="ＭＳ Ｐゴシック" charset="0"/>
            </a:endParaRPr>
          </a:p>
        </p:txBody>
      </p:sp>
      <p:sp>
        <p:nvSpPr>
          <p:cNvPr id="187395" name="Rectangle 3"/>
          <p:cNvSpPr>
            <a:spLocks noGrp="1" noChangeArrowheads="1"/>
          </p:cNvSpPr>
          <p:nvPr>
            <p:ph type="body" idx="1"/>
          </p:nvPr>
        </p:nvSpPr>
        <p:spPr>
          <a:xfrm>
            <a:off x="304800" y="914400"/>
            <a:ext cx="8610600" cy="5791200"/>
          </a:xfrm>
        </p:spPr>
        <p:txBody>
          <a:bodyPr/>
          <a:lstStyle/>
          <a:p>
            <a:pPr marL="514350" indent="-514350">
              <a:buFont typeface="+mj-lt"/>
              <a:buAutoNum type="arabicPeriod"/>
            </a:pPr>
            <a:r>
              <a:rPr lang="en-US" sz="1800" dirty="0" smtClean="0">
                <a:ea typeface="ＭＳ Ｐゴシック" charset="0"/>
                <a:cs typeface="ＭＳ Ｐゴシック" charset="0"/>
              </a:rPr>
              <a:t>Which set of quantities are equal to each other? </a:t>
            </a:r>
            <a:r>
              <a:rPr lang="en-US" sz="1800" dirty="0" smtClean="0">
                <a:solidFill>
                  <a:srgbClr val="800000"/>
                </a:solidFill>
                <a:ea typeface="ＭＳ Ｐゴシック" charset="0"/>
                <a:cs typeface="ＭＳ Ｐゴシック" charset="0"/>
              </a:rPr>
              <a:t>The point/line/area/volume fractions.</a:t>
            </a:r>
          </a:p>
          <a:p>
            <a:pPr marL="514350" indent="-514350">
              <a:buFont typeface="+mj-lt"/>
              <a:buAutoNum type="arabicPeriod"/>
            </a:pPr>
            <a:r>
              <a:rPr lang="en-US" sz="1800" dirty="0" smtClean="0">
                <a:ea typeface="ＭＳ Ｐゴシック" charset="0"/>
                <a:cs typeface="ＭＳ Ｐゴシック" charset="0"/>
              </a:rPr>
              <a:t>How does Buffon’s needle relate to the measurement of π? </a:t>
            </a:r>
            <a:r>
              <a:rPr lang="en-US" sz="1800" dirty="0">
                <a:solidFill>
                  <a:srgbClr val="800000"/>
                </a:solidFill>
                <a:ea typeface="ＭＳ Ｐゴシック" charset="0"/>
                <a:cs typeface="ＭＳ Ｐゴシック" charset="0"/>
              </a:rPr>
              <a:t>The </a:t>
            </a:r>
            <a:r>
              <a:rPr lang="en-US" sz="1800" dirty="0" smtClean="0">
                <a:solidFill>
                  <a:srgbClr val="800000"/>
                </a:solidFill>
                <a:ea typeface="ＭＳ Ｐゴシック" charset="0"/>
                <a:cs typeface="ＭＳ Ｐゴシック" charset="0"/>
              </a:rPr>
              <a:t>intersection of a test line with a grid of parallel lines is related via 2</a:t>
            </a:r>
            <a:r>
              <a:rPr lang="el-GR" sz="1800" dirty="0" smtClean="0">
                <a:solidFill>
                  <a:srgbClr val="800000"/>
                </a:solidFill>
                <a:ea typeface="ＭＳ Ｐゴシック" charset="0"/>
                <a:cs typeface="ＭＳ Ｐゴシック" charset="0"/>
              </a:rPr>
              <a:t>L</a:t>
            </a:r>
            <a:r>
              <a:rPr lang="el-GR" sz="1800" baseline="-25000" dirty="0" smtClean="0">
                <a:solidFill>
                  <a:srgbClr val="800000"/>
                </a:solidFill>
                <a:ea typeface="ＭＳ Ｐゴシック" charset="0"/>
                <a:cs typeface="ＭＳ Ｐゴシック" charset="0"/>
              </a:rPr>
              <a:t>A</a:t>
            </a:r>
            <a:r>
              <a:rPr lang="el-GR" sz="1800" dirty="0" smtClean="0">
                <a:solidFill>
                  <a:srgbClr val="800000"/>
                </a:solidFill>
                <a:ea typeface="ＭＳ Ｐゴシック" charset="0"/>
                <a:cs typeface="ＭＳ Ｐゴシック" charset="0"/>
              </a:rPr>
              <a:t> </a:t>
            </a:r>
            <a:r>
              <a:rPr lang="el-GR" sz="1800" dirty="0">
                <a:solidFill>
                  <a:srgbClr val="800000"/>
                </a:solidFill>
                <a:ea typeface="ＭＳ Ｐゴシック" charset="0"/>
                <a:cs typeface="ＭＳ Ｐゴシック" charset="0"/>
              </a:rPr>
              <a:t>= </a:t>
            </a:r>
            <a:r>
              <a:rPr lang="el-GR" sz="1800" dirty="0" smtClean="0">
                <a:solidFill>
                  <a:srgbClr val="800000"/>
                </a:solidFill>
                <a:ea typeface="ＭＳ Ｐゴシック" charset="0"/>
                <a:cs typeface="ＭＳ Ｐゴシック" charset="0"/>
              </a:rPr>
              <a:t>π </a:t>
            </a:r>
            <a:r>
              <a:rPr lang="el-GR" sz="1800" dirty="0">
                <a:solidFill>
                  <a:srgbClr val="800000"/>
                </a:solidFill>
                <a:ea typeface="ＭＳ Ｐゴシック" charset="0"/>
                <a:cs typeface="ＭＳ Ｐゴシック" charset="0"/>
              </a:rPr>
              <a:t>P</a:t>
            </a:r>
            <a:r>
              <a:rPr lang="el-GR" sz="1800" baseline="-25000" dirty="0">
                <a:solidFill>
                  <a:srgbClr val="800000"/>
                </a:solidFill>
                <a:ea typeface="ＭＳ Ｐゴシック" charset="0"/>
                <a:cs typeface="ＭＳ Ｐゴシック" charset="0"/>
              </a:rPr>
              <a:t>L</a:t>
            </a:r>
            <a:r>
              <a:rPr lang="en-US" sz="1800" dirty="0" smtClean="0">
                <a:solidFill>
                  <a:srgbClr val="800000"/>
                </a:solidFill>
                <a:ea typeface="ＭＳ Ｐゴシック" charset="0"/>
                <a:cs typeface="ＭＳ Ｐゴシック" charset="0"/>
              </a:rPr>
              <a:t>.</a:t>
            </a:r>
            <a:endParaRPr lang="en-US" sz="1800" dirty="0">
              <a:ea typeface="ＭＳ Ｐゴシック" charset="0"/>
              <a:cs typeface="ＭＳ Ｐゴシック" charset="0"/>
            </a:endParaRPr>
          </a:p>
          <a:p>
            <a:pPr marL="514350" indent="-514350">
              <a:buFont typeface="+mj-lt"/>
              <a:buAutoNum type="arabicPeriod"/>
            </a:pPr>
            <a:r>
              <a:rPr lang="en-US" sz="1800" dirty="0" smtClean="0">
                <a:ea typeface="ＭＳ Ｐゴシック" charset="0"/>
                <a:cs typeface="ＭＳ Ｐゴシック" charset="0"/>
              </a:rPr>
              <a:t>Under what circumstances do we need to consider projected quantities rather than intercepts? </a:t>
            </a:r>
            <a:r>
              <a:rPr lang="en-US" sz="1800" dirty="0" smtClean="0">
                <a:solidFill>
                  <a:srgbClr val="800000"/>
                </a:solidFill>
                <a:ea typeface="ＭＳ Ｐゴシック" charset="0"/>
                <a:cs typeface="ＭＳ Ｐゴシック" charset="0"/>
              </a:rPr>
              <a:t>Projected areas, e.g., are appropriate when viewing a sample in transmission (e.g. TEM) and the feature is, say, blocking the illumination, as opposed to being viewed in cross-section.</a:t>
            </a:r>
            <a:endParaRPr lang="en-US" sz="1800" dirty="0">
              <a:solidFill>
                <a:srgbClr val="800000"/>
              </a:solidFill>
              <a:ea typeface="ＭＳ Ｐゴシック" charset="0"/>
              <a:cs typeface="ＭＳ Ｐゴシック" charset="0"/>
            </a:endParaRPr>
          </a:p>
          <a:p>
            <a:pPr marL="514350" indent="-514350">
              <a:buFont typeface="+mj-lt"/>
              <a:buAutoNum type="arabicPeriod"/>
            </a:pPr>
            <a:r>
              <a:rPr lang="en-US" sz="1800" dirty="0" smtClean="0">
                <a:ea typeface="ＭＳ Ｐゴシック" charset="0"/>
                <a:cs typeface="ＭＳ Ｐゴシック" charset="0"/>
              </a:rPr>
              <a:t>In general, do size distributions measured in 2D show larger or smaller means than their true 3D means? </a:t>
            </a:r>
            <a:r>
              <a:rPr lang="en-US" sz="1800" dirty="0" smtClean="0">
                <a:solidFill>
                  <a:srgbClr val="800000"/>
                </a:solidFill>
                <a:ea typeface="ＭＳ Ｐゴシック" charset="0"/>
                <a:cs typeface="ＭＳ Ｐゴシック" charset="0"/>
              </a:rPr>
              <a:t>Since 2D sections cut objects in all possible locations, the observed mean sizes are invariably smaller than the true sizes.</a:t>
            </a:r>
            <a:endParaRPr lang="en-US" sz="1800" dirty="0">
              <a:solidFill>
                <a:srgbClr val="800000"/>
              </a:solidFill>
              <a:ea typeface="ＭＳ Ｐゴシック" charset="0"/>
              <a:cs typeface="ＭＳ Ｐゴシック" charset="0"/>
            </a:endParaRPr>
          </a:p>
          <a:p>
            <a:pPr marL="514350" indent="-514350">
              <a:buFont typeface="+mj-lt"/>
              <a:buAutoNum type="arabicPeriod"/>
            </a:pPr>
            <a:r>
              <a:rPr lang="en-US" sz="1800" dirty="0" smtClean="0">
                <a:ea typeface="ＭＳ Ｐゴシック" charset="0"/>
                <a:cs typeface="ＭＳ Ｐゴシック" charset="0"/>
              </a:rPr>
              <a:t>Why are intercepts of grain boundaries with a circle sometimes used for measuring grain size? </a:t>
            </a:r>
            <a:r>
              <a:rPr lang="en-US" sz="1800" dirty="0" smtClean="0">
                <a:solidFill>
                  <a:srgbClr val="800000"/>
                </a:solidFill>
                <a:ea typeface="ＭＳ Ｐゴシック" charset="0"/>
                <a:cs typeface="ＭＳ Ｐゴシック" charset="0"/>
              </a:rPr>
              <a:t>Using a circle ensures that any bias in the grain morphology does not affect the results (of grain size measurement).</a:t>
            </a:r>
          </a:p>
          <a:p>
            <a:pPr marL="514350" indent="-514350">
              <a:buFont typeface="+mj-lt"/>
              <a:buAutoNum type="arabicPeriod"/>
            </a:pPr>
            <a:r>
              <a:rPr lang="en-US" sz="1800" dirty="0">
                <a:ea typeface="ＭＳ Ｐゴシック" charset="0"/>
                <a:cs typeface="ＭＳ Ｐゴシック" charset="0"/>
              </a:rPr>
              <a:t>Why </a:t>
            </a:r>
            <a:r>
              <a:rPr lang="en-US" sz="1800" dirty="0" smtClean="0">
                <a:ea typeface="ＭＳ Ｐゴシック" charset="0"/>
                <a:cs typeface="ＭＳ Ｐゴシック" charset="0"/>
              </a:rPr>
              <a:t>are nearest neighbor distances smaller than the mean free path for a given volume fraction and size of particle? </a:t>
            </a:r>
            <a:r>
              <a:rPr lang="en-US" sz="1800" dirty="0" smtClean="0">
                <a:solidFill>
                  <a:srgbClr val="800000"/>
                </a:solidFill>
                <a:ea typeface="ＭＳ Ｐゴシック" charset="0"/>
                <a:cs typeface="ＭＳ Ｐゴシック" charset="0"/>
              </a:rPr>
              <a:t>In qualitative terms, a nearest neighbor distance is based on finding the nearest neighbor object (particle) regardless of direction, whereas a mean free path is measured in a straight line and so is unlikely to pass through the nearest neighbor (but rather a next-nearest neighbor).  See also the </a:t>
            </a:r>
            <a:r>
              <a:rPr lang="en-US" sz="1800" dirty="0" err="1" smtClean="0">
                <a:solidFill>
                  <a:srgbClr val="800000"/>
                </a:solidFill>
                <a:ea typeface="ＭＳ Ｐゴシック" charset="0"/>
                <a:cs typeface="ＭＳ Ｐゴシック" charset="0"/>
              </a:rPr>
              <a:t>Eqs</a:t>
            </a:r>
            <a:r>
              <a:rPr lang="en-US" sz="1800" dirty="0" smtClean="0">
                <a:solidFill>
                  <a:srgbClr val="800000"/>
                </a:solidFill>
                <a:ea typeface="ＭＳ Ｐゴシック" charset="0"/>
                <a:cs typeface="ＭＳ Ｐゴシック" charset="0"/>
              </a:rPr>
              <a:t>.</a:t>
            </a:r>
            <a:endParaRPr lang="en-US" sz="1800" dirty="0">
              <a:solidFill>
                <a:srgbClr val="800000"/>
              </a:solidFill>
              <a:ea typeface="ＭＳ Ｐゴシック" charset="0"/>
              <a:cs typeface="ＭＳ Ｐゴシック" charset="0"/>
            </a:endParaRPr>
          </a:p>
          <a:p>
            <a:pPr marL="514350" indent="-514350">
              <a:buFont typeface="+mj-lt"/>
              <a:buAutoNum type="arabicPeriod"/>
            </a:pPr>
            <a:endParaRPr lang="en-US" sz="1800" dirty="0">
              <a:solidFill>
                <a:srgbClr val="800000"/>
              </a:solidFill>
              <a:ea typeface="ＭＳ Ｐゴシック" charset="0"/>
              <a:cs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4D15CE2-02B3-5749-9C8E-180C86D1E7CC}" type="slidenum">
              <a:rPr lang="en-US" sz="1400">
                <a:latin typeface="Times" charset="0"/>
              </a:rPr>
              <a:pPr/>
              <a:t>92</a:t>
            </a:fld>
            <a:endParaRPr lang="en-US" sz="1400">
              <a:latin typeface="Times" charset="0"/>
            </a:endParaRPr>
          </a:p>
        </p:txBody>
      </p:sp>
      <p:sp>
        <p:nvSpPr>
          <p:cNvPr id="187394"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Summary</a:t>
            </a:r>
          </a:p>
        </p:txBody>
      </p:sp>
      <p:sp>
        <p:nvSpPr>
          <p:cNvPr id="187395" name="Rectangle 3"/>
          <p:cNvSpPr>
            <a:spLocks noGrp="1" noChangeArrowheads="1"/>
          </p:cNvSpPr>
          <p:nvPr>
            <p:ph type="body" idx="1"/>
          </p:nvPr>
        </p:nvSpPr>
        <p:spPr/>
        <p:txBody>
          <a:bodyPr/>
          <a:lstStyle/>
          <a:p>
            <a:r>
              <a:rPr lang="en-US" dirty="0">
                <a:ea typeface="ＭＳ Ｐゴシック" charset="0"/>
                <a:cs typeface="ＭＳ Ｐゴシック" charset="0"/>
              </a:rPr>
              <a:t>Provided that certain assumptions about the way in which a section plane samples the 3D microstructure are valid, statistically based relationships exist between experimental measures of points, lines and areas and various corresponding 3D quantities.</a:t>
            </a:r>
          </a:p>
        </p:txBody>
      </p:sp>
    </p:spTree>
    <p:extLst>
      <p:ext uri="{BB962C8B-B14F-4D97-AF65-F5344CB8AC3E}">
        <p14:creationId xmlns:p14="http://schemas.microsoft.com/office/powerpoint/2010/main" val="23412173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E47FBB4-7EC0-594A-B34E-47F1B40955C1}" type="slidenum">
              <a:rPr lang="en-US" sz="1400">
                <a:latin typeface="Times" charset="0"/>
              </a:rPr>
              <a:pPr/>
              <a:t>93</a:t>
            </a:fld>
            <a:endParaRPr lang="en-US" sz="1400">
              <a:latin typeface="Times" charset="0"/>
            </a:endParaRPr>
          </a:p>
        </p:txBody>
      </p:sp>
      <p:sp>
        <p:nvSpPr>
          <p:cNvPr id="189442"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Supplemental Slides</a:t>
            </a:r>
          </a:p>
        </p:txBody>
      </p:sp>
      <p:sp>
        <p:nvSpPr>
          <p:cNvPr id="189443" name="Rectangle 3"/>
          <p:cNvSpPr>
            <a:spLocks noGrp="1" noChangeArrowheads="1"/>
          </p:cNvSpPr>
          <p:nvPr>
            <p:ph type="body" idx="1"/>
          </p:nvPr>
        </p:nvSpPr>
        <p:spPr/>
        <p:txBody>
          <a:bodyPr/>
          <a:lstStyle/>
          <a:p>
            <a:pPr marL="609600" indent="-609600"/>
            <a:r>
              <a:rPr lang="en-US" sz="2800" dirty="0">
                <a:ea typeface="ＭＳ Ｐゴシック" charset="0"/>
                <a:cs typeface="ＭＳ Ｐゴシック" charset="0"/>
              </a:rPr>
              <a:t>Following slides contain useful information of various kinds.</a:t>
            </a:r>
          </a:p>
          <a:p>
            <a:pPr marL="609600" indent="-609600">
              <a:buFontTx/>
              <a:buAutoNum type="arabicPeriod"/>
            </a:pPr>
            <a:r>
              <a:rPr lang="en-US" sz="2800" dirty="0">
                <a:ea typeface="ＭＳ Ｐゴシック" charset="0"/>
                <a:cs typeface="ＭＳ Ｐゴシック" charset="0"/>
              </a:rPr>
              <a:t>Definitions of statistical terms</a:t>
            </a:r>
          </a:p>
          <a:p>
            <a:pPr marL="609600" indent="-609600">
              <a:buFontTx/>
              <a:buAutoNum type="arabicPeriod"/>
            </a:pPr>
            <a:r>
              <a:rPr lang="en-US" sz="2800" dirty="0">
                <a:ea typeface="ＭＳ Ｐゴシック" charset="0"/>
                <a:cs typeface="ＭＳ Ｐゴシック" charset="0"/>
              </a:rPr>
              <a:t>Measurement of area and circumference of spheres that are instantiated on a regular grid (</a:t>
            </a:r>
            <a:r>
              <a:rPr lang="en-US" sz="2800" dirty="0" err="1">
                <a:ea typeface="ＭＳ Ｐゴシック" charset="0"/>
                <a:cs typeface="ＭＳ Ｐゴシック" charset="0"/>
              </a:rPr>
              <a:t>voxelized</a:t>
            </a:r>
            <a:r>
              <a:rPr lang="en-US" sz="2800" dirty="0">
                <a:ea typeface="ＭＳ Ｐゴシック" charset="0"/>
                <a:cs typeface="ＭＳ Ｐゴシック" charset="0"/>
              </a:rPr>
              <a:t>).</a:t>
            </a:r>
          </a:p>
          <a:p>
            <a:pPr marL="609600" indent="-609600">
              <a:buFontTx/>
              <a:buAutoNum type="arabicPeriod"/>
            </a:pPr>
            <a:r>
              <a:rPr lang="en-US" sz="2800" dirty="0">
                <a:ea typeface="ＭＳ Ｐゴシック" charset="0"/>
                <a:cs typeface="ＭＳ Ｐゴシック" charset="0"/>
              </a:rPr>
              <a:t>Verification of Stereological Relationships for (</a:t>
            </a:r>
            <a:r>
              <a:rPr lang="en-US" sz="2800" dirty="0" err="1">
                <a:ea typeface="ＭＳ Ｐゴシック" charset="0"/>
                <a:cs typeface="ＭＳ Ｐゴシック" charset="0"/>
              </a:rPr>
              <a:t>voxelized</a:t>
            </a:r>
            <a:r>
              <a:rPr lang="en-US" sz="2800" dirty="0">
                <a:ea typeface="ＭＳ Ｐゴシック" charset="0"/>
                <a:cs typeface="ＭＳ Ｐゴシック" charset="0"/>
              </a:rPr>
              <a:t>) objects on regular grids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787B324-62B9-E44C-9F8D-9E76B8BF7C52}" type="slidenum">
              <a:rPr lang="en-US" sz="1400">
                <a:latin typeface="Times" charset="0"/>
              </a:rPr>
              <a:pPr/>
              <a:t>94</a:t>
            </a:fld>
            <a:endParaRPr lang="en-US" sz="1400">
              <a:latin typeface="Times" charset="0"/>
            </a:endParaRPr>
          </a:p>
        </p:txBody>
      </p:sp>
      <p:sp>
        <p:nvSpPr>
          <p:cNvPr id="191490"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1. Statistics: definitions</a:t>
            </a:r>
          </a:p>
        </p:txBody>
      </p:sp>
      <p:sp>
        <p:nvSpPr>
          <p:cNvPr id="191491" name="Rectangle 3"/>
          <p:cNvSpPr>
            <a:spLocks noGrp="1" noChangeArrowheads="1"/>
          </p:cNvSpPr>
          <p:nvPr>
            <p:ph type="body" sz="half" idx="1"/>
          </p:nvPr>
        </p:nvSpPr>
        <p:spPr>
          <a:xfrm>
            <a:off x="457200" y="1600200"/>
            <a:ext cx="4114800" cy="4724400"/>
          </a:xfrm>
        </p:spPr>
        <p:txBody>
          <a:bodyPr/>
          <a:lstStyle/>
          <a:p>
            <a:pPr>
              <a:lnSpc>
                <a:spcPct val="90000"/>
              </a:lnSpc>
            </a:pPr>
            <a:r>
              <a:rPr lang="en-US" sz="2000" i="1" dirty="0">
                <a:ea typeface="ＭＳ Ｐゴシック" charset="0"/>
                <a:cs typeface="ＭＳ Ｐゴシック" charset="0"/>
              </a:rPr>
              <a:t>Population:</a:t>
            </a:r>
            <a:r>
              <a:rPr lang="en-US" sz="2000" dirty="0">
                <a:ea typeface="ＭＳ Ｐゴシック" charset="0"/>
                <a:cs typeface="ＭＳ Ｐゴシック" charset="0"/>
              </a:rPr>
              <a:t> a well defined set of individual elements or measurements (e.g. areas of grains in a micrograph).</a:t>
            </a:r>
          </a:p>
          <a:p>
            <a:pPr>
              <a:lnSpc>
                <a:spcPct val="90000"/>
              </a:lnSpc>
            </a:pPr>
            <a:r>
              <a:rPr lang="en-US" sz="2000" i="1" dirty="0">
                <a:ea typeface="ＭＳ Ｐゴシック" charset="0"/>
                <a:cs typeface="ＭＳ Ｐゴシック" charset="0"/>
              </a:rPr>
              <a:t>Parameter:</a:t>
            </a:r>
            <a:r>
              <a:rPr lang="en-US" sz="2000" dirty="0">
                <a:ea typeface="ＭＳ Ｐゴシック" charset="0"/>
                <a:cs typeface="ＭＳ Ｐゴシック" charset="0"/>
              </a:rPr>
              <a:t> a numerical quantity that is defined for the population (e.g. mean grain area).</a:t>
            </a:r>
          </a:p>
          <a:p>
            <a:pPr>
              <a:lnSpc>
                <a:spcPct val="90000"/>
              </a:lnSpc>
            </a:pPr>
            <a:r>
              <a:rPr lang="en-US" sz="2000" i="1" dirty="0">
                <a:ea typeface="ＭＳ Ｐゴシック" charset="0"/>
                <a:cs typeface="ＭＳ Ｐゴシック" charset="0"/>
              </a:rPr>
              <a:t>Sampling Units:</a:t>
            </a:r>
            <a:r>
              <a:rPr lang="en-US" sz="2000" dirty="0">
                <a:ea typeface="ＭＳ Ｐゴシック" charset="0"/>
                <a:cs typeface="ＭＳ Ｐゴシック" charset="0"/>
              </a:rPr>
              <a:t> non-overlapping sets of elements.  The union of all sampling units is equal to the population.</a:t>
            </a:r>
          </a:p>
          <a:p>
            <a:pPr>
              <a:lnSpc>
                <a:spcPct val="90000"/>
              </a:lnSpc>
            </a:pPr>
            <a:r>
              <a:rPr lang="en-US" sz="2000" i="1" dirty="0">
                <a:ea typeface="ＭＳ Ｐゴシック" charset="0"/>
                <a:cs typeface="ＭＳ Ｐゴシック" charset="0"/>
              </a:rPr>
              <a:t>Sample</a:t>
            </a:r>
            <a:r>
              <a:rPr lang="en-US" sz="2000" dirty="0">
                <a:ea typeface="ＭＳ Ｐゴシック" charset="0"/>
                <a:cs typeface="ＭＳ Ｐゴシック" charset="0"/>
              </a:rPr>
              <a:t>: a collection of sampling units taken from the population.</a:t>
            </a:r>
            <a:endParaRPr lang="en-US" sz="2000" i="1" dirty="0">
              <a:ea typeface="ＭＳ Ｐゴシック" charset="0"/>
              <a:cs typeface="ＭＳ Ｐゴシック" charset="0"/>
            </a:endParaRPr>
          </a:p>
        </p:txBody>
      </p:sp>
      <p:sp>
        <p:nvSpPr>
          <p:cNvPr id="191492" name="Rectangle 4"/>
          <p:cNvSpPr>
            <a:spLocks noGrp="1" noChangeArrowheads="1"/>
          </p:cNvSpPr>
          <p:nvPr>
            <p:ph type="body" sz="half" idx="2"/>
          </p:nvPr>
        </p:nvSpPr>
        <p:spPr>
          <a:xfrm>
            <a:off x="4648200" y="1600200"/>
            <a:ext cx="4038600" cy="4572000"/>
          </a:xfrm>
        </p:spPr>
        <p:txBody>
          <a:bodyPr/>
          <a:lstStyle/>
          <a:p>
            <a:pPr>
              <a:lnSpc>
                <a:spcPct val="90000"/>
              </a:lnSpc>
            </a:pPr>
            <a:r>
              <a:rPr lang="en-US" sz="1800" i="1" dirty="0">
                <a:ea typeface="ＭＳ Ｐゴシック" charset="0"/>
                <a:cs typeface="ＭＳ Ｐゴシック" charset="0"/>
              </a:rPr>
              <a:t>Estimate:</a:t>
            </a:r>
            <a:r>
              <a:rPr lang="en-US" sz="1800" dirty="0">
                <a:ea typeface="ＭＳ Ｐゴシック" charset="0"/>
                <a:cs typeface="ＭＳ Ｐゴシック" charset="0"/>
              </a:rPr>
              <a:t> a numerical approximation of a population </a:t>
            </a:r>
            <a:r>
              <a:rPr lang="en-US" sz="1800" i="1" dirty="0">
                <a:ea typeface="ＭＳ Ｐゴシック" charset="0"/>
                <a:cs typeface="ＭＳ Ｐゴシック" charset="0"/>
              </a:rPr>
              <a:t>parameter </a:t>
            </a:r>
            <a:r>
              <a:rPr lang="en-US" sz="1800" dirty="0">
                <a:ea typeface="ＭＳ Ｐゴシック" charset="0"/>
                <a:cs typeface="ＭＳ Ｐゴシック" charset="0"/>
              </a:rPr>
              <a:t>calculated from a particular </a:t>
            </a:r>
            <a:r>
              <a:rPr lang="en-US" sz="1800" i="1" dirty="0">
                <a:ea typeface="ＭＳ Ｐゴシック" charset="0"/>
                <a:cs typeface="ＭＳ Ｐゴシック" charset="0"/>
              </a:rPr>
              <a:t>sample </a:t>
            </a:r>
            <a:r>
              <a:rPr lang="en-US" sz="1800" dirty="0">
                <a:ea typeface="ＭＳ Ｐゴシック" charset="0"/>
                <a:cs typeface="ＭＳ Ｐゴシック" charset="0"/>
              </a:rPr>
              <a:t>(e.g. mean grain area calculated from a subset of the areas).</a:t>
            </a:r>
          </a:p>
          <a:p>
            <a:pPr>
              <a:lnSpc>
                <a:spcPct val="90000"/>
              </a:lnSpc>
            </a:pPr>
            <a:r>
              <a:rPr lang="en-US" sz="1800" i="1" dirty="0">
                <a:ea typeface="ＭＳ Ｐゴシック" charset="0"/>
                <a:cs typeface="ＭＳ Ｐゴシック" charset="0"/>
              </a:rPr>
              <a:t>Estimator:</a:t>
            </a:r>
            <a:r>
              <a:rPr lang="en-US" sz="1800" dirty="0">
                <a:ea typeface="ＭＳ Ｐゴシック" charset="0"/>
                <a:cs typeface="ＭＳ Ｐゴシック" charset="0"/>
              </a:rPr>
              <a:t> a well-defined numerical method that describes how to calculate an </a:t>
            </a:r>
            <a:r>
              <a:rPr lang="en-US" sz="1800" i="1" dirty="0">
                <a:ea typeface="ＭＳ Ｐゴシック" charset="0"/>
                <a:cs typeface="ＭＳ Ｐゴシック" charset="0"/>
              </a:rPr>
              <a:t>estimate </a:t>
            </a:r>
            <a:r>
              <a:rPr lang="en-US" sz="1800" dirty="0">
                <a:ea typeface="ＭＳ Ｐゴシック" charset="0"/>
                <a:cs typeface="ＭＳ Ｐゴシック" charset="0"/>
              </a:rPr>
              <a:t>from a </a:t>
            </a:r>
            <a:r>
              <a:rPr lang="en-US" sz="1800" i="1" dirty="0">
                <a:ea typeface="ＭＳ Ｐゴシック" charset="0"/>
                <a:cs typeface="ＭＳ Ｐゴシック" charset="0"/>
              </a:rPr>
              <a:t>sample</a:t>
            </a:r>
            <a:r>
              <a:rPr lang="en-US" sz="1800" dirty="0">
                <a:ea typeface="ＭＳ Ｐゴシック" charset="0"/>
                <a:cs typeface="ＭＳ Ｐゴシック" charset="0"/>
              </a:rPr>
              <a:t>.</a:t>
            </a:r>
          </a:p>
          <a:p>
            <a:pPr>
              <a:lnSpc>
                <a:spcPct val="90000"/>
              </a:lnSpc>
            </a:pPr>
            <a:r>
              <a:rPr lang="en-US" sz="1800" i="1" dirty="0">
                <a:ea typeface="ＭＳ Ｐゴシック" charset="0"/>
                <a:cs typeface="ＭＳ Ｐゴシック" charset="0"/>
              </a:rPr>
              <a:t>Uniform random sample:</a:t>
            </a:r>
            <a:r>
              <a:rPr lang="en-US" sz="1800" dirty="0">
                <a:ea typeface="ＭＳ Ｐゴシック" charset="0"/>
                <a:cs typeface="ＭＳ Ｐゴシック" charset="0"/>
              </a:rPr>
              <a:t> a </a:t>
            </a:r>
            <a:r>
              <a:rPr lang="en-US" sz="1800" i="1" dirty="0">
                <a:ea typeface="ＭＳ Ｐゴシック" charset="0"/>
                <a:cs typeface="ＭＳ Ｐゴシック" charset="0"/>
              </a:rPr>
              <a:t>sample </a:t>
            </a:r>
            <a:r>
              <a:rPr lang="en-US" sz="1800" dirty="0">
                <a:ea typeface="ＭＳ Ｐゴシック" charset="0"/>
                <a:cs typeface="ＭＳ Ｐゴシック" charset="0"/>
              </a:rPr>
              <a:t>taken so that all </a:t>
            </a:r>
            <a:r>
              <a:rPr lang="en-US" sz="1800" i="1" dirty="0">
                <a:ea typeface="ＭＳ Ｐゴシック" charset="0"/>
                <a:cs typeface="ＭＳ Ｐゴシック" charset="0"/>
              </a:rPr>
              <a:t>sampling units </a:t>
            </a:r>
            <a:r>
              <a:rPr lang="en-US" sz="1800" dirty="0">
                <a:ea typeface="ＭＳ Ｐゴシック" charset="0"/>
                <a:cs typeface="ＭＳ Ｐゴシック" charset="0"/>
              </a:rPr>
              <a:t>within the population possess the same probability of falling within the </a:t>
            </a:r>
            <a:r>
              <a:rPr lang="en-US" sz="1800" i="1" dirty="0">
                <a:ea typeface="ＭＳ Ｐゴシック" charset="0"/>
                <a:cs typeface="ＭＳ Ｐゴシック" charset="0"/>
              </a:rPr>
              <a:t>sample</a:t>
            </a:r>
            <a:r>
              <a:rPr lang="en-US" sz="1800" dirty="0">
                <a:ea typeface="ＭＳ Ｐゴシック" charset="0"/>
                <a:cs typeface="ＭＳ Ｐゴシック" charset="0"/>
              </a:rPr>
              <a:t>.</a:t>
            </a:r>
            <a:endParaRPr lang="en-US" sz="1800" i="1" dirty="0">
              <a:ea typeface="ＭＳ Ｐゴシック" charset="0"/>
              <a:cs typeface="ＭＳ Ｐゴシック" charset="0"/>
            </a:endParaRPr>
          </a:p>
        </p:txBody>
      </p:sp>
      <p:sp>
        <p:nvSpPr>
          <p:cNvPr id="191493" name="Text Box 5"/>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a:t>
            </a:r>
            <a:r>
              <a:rPr lang="en-US" sz="1600" b="1">
                <a:solidFill>
                  <a:srgbClr val="CC0000"/>
                </a:solidFill>
                <a:latin typeface="Times" charset="0"/>
              </a:rPr>
              <a:t>Notation</a:t>
            </a:r>
            <a:r>
              <a:rPr lang="en-US" sz="1600" b="1">
                <a:latin typeface="Times" charset="0"/>
              </a:rPr>
              <a:t>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26F6D15-2FDD-B249-942E-0D766783F9EB}" type="slidenum">
              <a:rPr lang="en-US" sz="1400">
                <a:latin typeface="Times" charset="0"/>
              </a:rPr>
              <a:pPr/>
              <a:t>95</a:t>
            </a:fld>
            <a:endParaRPr lang="en-US" sz="1400">
              <a:latin typeface="Times" charset="0"/>
            </a:endParaRPr>
          </a:p>
        </p:txBody>
      </p:sp>
      <p:sp>
        <p:nvSpPr>
          <p:cNvPr id="193538"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Statistics: quantitative definitions</a:t>
            </a:r>
          </a:p>
        </p:txBody>
      </p:sp>
      <p:sp>
        <p:nvSpPr>
          <p:cNvPr id="193539" name="Rectangle 3"/>
          <p:cNvSpPr>
            <a:spLocks noGrp="1" noChangeArrowheads="1"/>
          </p:cNvSpPr>
          <p:nvPr>
            <p:ph type="body" sz="half" idx="1"/>
          </p:nvPr>
        </p:nvSpPr>
        <p:spPr>
          <a:xfrm>
            <a:off x="685800" y="1371600"/>
            <a:ext cx="3810000" cy="4114800"/>
          </a:xfrm>
        </p:spPr>
        <p:txBody>
          <a:bodyPr/>
          <a:lstStyle/>
          <a:p>
            <a:r>
              <a:rPr lang="en-US" sz="2400" dirty="0">
                <a:solidFill>
                  <a:srgbClr val="008385"/>
                </a:solidFill>
                <a:ea typeface="ＭＳ Ｐゴシック" charset="0"/>
                <a:cs typeface="ＭＳ Ｐゴシック" charset="0"/>
              </a:rPr>
              <a:t>Population mean of a quantity </a:t>
            </a:r>
            <a:r>
              <a:rPr lang="en-US" sz="2400" i="1" dirty="0">
                <a:solidFill>
                  <a:srgbClr val="008385"/>
                </a:solidFill>
                <a:ea typeface="ＭＳ Ｐゴシック" charset="0"/>
                <a:cs typeface="ＭＳ Ｐゴシック" charset="0"/>
              </a:rPr>
              <a:t>R</a:t>
            </a:r>
            <a:r>
              <a:rPr lang="en-US" sz="2400" dirty="0">
                <a:solidFill>
                  <a:srgbClr val="008385"/>
                </a:solidFill>
                <a:ea typeface="ＭＳ Ｐゴシック" charset="0"/>
                <a:cs typeface="ＭＳ Ｐゴシック" charset="0"/>
              </a:rPr>
              <a:t>:</a:t>
            </a:r>
            <a:br>
              <a:rPr lang="en-US" sz="2400" dirty="0">
                <a:solidFill>
                  <a:srgbClr val="008385"/>
                </a:solidFill>
                <a:ea typeface="ＭＳ Ｐゴシック" charset="0"/>
                <a:cs typeface="ＭＳ Ｐゴシック" charset="0"/>
              </a:rPr>
            </a:br>
            <a:r>
              <a:rPr lang="en-US" sz="2400" i="1" dirty="0">
                <a:solidFill>
                  <a:srgbClr val="008385"/>
                </a:solidFill>
                <a:ea typeface="ＭＳ Ｐゴシック" charset="0"/>
                <a:cs typeface="ＭＳ Ｐゴシック" charset="0"/>
              </a:rPr>
              <a:t/>
            </a:r>
            <a:br>
              <a:rPr lang="en-US" sz="2400" i="1" dirty="0">
                <a:solidFill>
                  <a:srgbClr val="008385"/>
                </a:solidFill>
                <a:ea typeface="ＭＳ Ｐゴシック" charset="0"/>
                <a:cs typeface="ＭＳ Ｐゴシック" charset="0"/>
              </a:rPr>
            </a:br>
            <a:endParaRPr lang="en-US" sz="2400" dirty="0">
              <a:solidFill>
                <a:srgbClr val="008385"/>
              </a:solidFill>
              <a:ea typeface="ＭＳ Ｐゴシック" charset="0"/>
              <a:cs typeface="ＭＳ Ｐゴシック" charset="0"/>
            </a:endParaRPr>
          </a:p>
          <a:p>
            <a:r>
              <a:rPr lang="en-US" sz="2400" dirty="0">
                <a:solidFill>
                  <a:srgbClr val="008385"/>
                </a:solidFill>
                <a:ea typeface="ＭＳ Ｐゴシック" charset="0"/>
                <a:cs typeface="ＭＳ Ｐゴシック" charset="0"/>
              </a:rPr>
              <a:t>Population variance, or mean square deviation:</a:t>
            </a:r>
            <a:br>
              <a:rPr lang="en-US" sz="2400" dirty="0">
                <a:solidFill>
                  <a:srgbClr val="008385"/>
                </a:solidFill>
                <a:ea typeface="ＭＳ Ｐゴシック" charset="0"/>
                <a:cs typeface="ＭＳ Ｐゴシック" charset="0"/>
              </a:rPr>
            </a:br>
            <a:r>
              <a:rPr lang="en-US" sz="2400" dirty="0">
                <a:solidFill>
                  <a:srgbClr val="008385"/>
                </a:solidFill>
                <a:ea typeface="ＭＳ Ｐゴシック" charset="0"/>
                <a:cs typeface="ＭＳ Ｐゴシック" charset="0"/>
              </a:rPr>
              <a:t/>
            </a:r>
            <a:br>
              <a:rPr lang="en-US" sz="2400" dirty="0">
                <a:solidFill>
                  <a:srgbClr val="008385"/>
                </a:solidFill>
                <a:ea typeface="ＭＳ Ｐゴシック" charset="0"/>
                <a:cs typeface="ＭＳ Ｐゴシック" charset="0"/>
              </a:rPr>
            </a:br>
            <a:endParaRPr lang="en-US" sz="2400" dirty="0">
              <a:solidFill>
                <a:srgbClr val="008385"/>
              </a:solidFill>
              <a:ea typeface="ＭＳ Ｐゴシック" charset="0"/>
              <a:cs typeface="ＭＳ Ｐゴシック" charset="0"/>
            </a:endParaRPr>
          </a:p>
          <a:p>
            <a:r>
              <a:rPr lang="en-US" sz="2400" dirty="0">
                <a:solidFill>
                  <a:srgbClr val="008385"/>
                </a:solidFill>
                <a:ea typeface="ＭＳ Ｐゴシック" charset="0"/>
                <a:cs typeface="ＭＳ Ｐゴシック" charset="0"/>
              </a:rPr>
              <a:t>Population standard deviation:</a:t>
            </a:r>
          </a:p>
        </p:txBody>
      </p:sp>
      <p:sp>
        <p:nvSpPr>
          <p:cNvPr id="193540" name="Rectangle 4"/>
          <p:cNvSpPr>
            <a:spLocks noGrp="1" noChangeArrowheads="1"/>
          </p:cNvSpPr>
          <p:nvPr>
            <p:ph type="body" sz="half" idx="2"/>
          </p:nvPr>
        </p:nvSpPr>
        <p:spPr>
          <a:xfrm>
            <a:off x="4648200" y="1371600"/>
            <a:ext cx="3810000" cy="4114800"/>
          </a:xfrm>
        </p:spPr>
        <p:txBody>
          <a:bodyPr/>
          <a:lstStyle/>
          <a:p>
            <a:r>
              <a:rPr lang="en-US" sz="2400" dirty="0">
                <a:solidFill>
                  <a:srgbClr val="008385"/>
                </a:solidFill>
                <a:ea typeface="ＭＳ Ｐゴシック" charset="0"/>
                <a:cs typeface="ＭＳ Ｐゴシック" charset="0"/>
              </a:rPr>
              <a:t>Coefficient of variation:</a:t>
            </a:r>
            <a:br>
              <a:rPr lang="en-US" sz="2400" dirty="0">
                <a:solidFill>
                  <a:srgbClr val="008385"/>
                </a:solidFill>
                <a:ea typeface="ＭＳ Ｐゴシック" charset="0"/>
                <a:cs typeface="ＭＳ Ｐゴシック" charset="0"/>
              </a:rPr>
            </a:br>
            <a:r>
              <a:rPr lang="en-US" sz="2400" dirty="0">
                <a:ea typeface="ＭＳ Ｐゴシック" charset="0"/>
                <a:cs typeface="ＭＳ Ｐゴシック" charset="0"/>
              </a:rPr>
              <a:t/>
            </a:r>
            <a:br>
              <a:rPr lang="en-US" sz="2400" dirty="0">
                <a:ea typeface="ＭＳ Ｐゴシック" charset="0"/>
                <a:cs typeface="ＭＳ Ｐゴシック" charset="0"/>
              </a:rPr>
            </a:br>
            <a:endParaRPr lang="en-US" sz="2400" dirty="0">
              <a:ea typeface="ＭＳ Ｐゴシック" charset="0"/>
              <a:cs typeface="ＭＳ Ｐゴシック" charset="0"/>
            </a:endParaRPr>
          </a:p>
          <a:p>
            <a:r>
              <a:rPr lang="en-US" sz="2400" dirty="0">
                <a:solidFill>
                  <a:srgbClr val="CC0000"/>
                </a:solidFill>
                <a:ea typeface="ＭＳ Ｐゴシック" charset="0"/>
                <a:cs typeface="ＭＳ Ｐゴシック" charset="0"/>
              </a:rPr>
              <a:t>Estimates: </a:t>
            </a:r>
            <a:br>
              <a:rPr lang="en-US" sz="2400" dirty="0">
                <a:solidFill>
                  <a:srgbClr val="CC0000"/>
                </a:solidFill>
                <a:ea typeface="ＭＳ Ｐゴシック" charset="0"/>
                <a:cs typeface="ＭＳ Ｐゴシック" charset="0"/>
              </a:rPr>
            </a:br>
            <a:r>
              <a:rPr lang="en-US" sz="2400" dirty="0">
                <a:solidFill>
                  <a:srgbClr val="CC0000"/>
                </a:solidFill>
                <a:ea typeface="ＭＳ Ｐゴシック" charset="0"/>
                <a:cs typeface="ＭＳ Ｐゴシック" charset="0"/>
              </a:rPr>
              <a:t>sample mean:</a:t>
            </a:r>
            <a:br>
              <a:rPr lang="en-US" sz="2400" dirty="0">
                <a:solidFill>
                  <a:srgbClr val="CC0000"/>
                </a:solidFill>
                <a:ea typeface="ＭＳ Ｐゴシック" charset="0"/>
                <a:cs typeface="ＭＳ Ｐゴシック" charset="0"/>
              </a:rPr>
            </a:br>
            <a:r>
              <a:rPr lang="en-US" sz="2400" dirty="0">
                <a:solidFill>
                  <a:srgbClr val="CC0000"/>
                </a:solidFill>
                <a:ea typeface="ＭＳ Ｐゴシック" charset="0"/>
                <a:cs typeface="ＭＳ Ｐゴシック" charset="0"/>
              </a:rPr>
              <a:t/>
            </a:r>
            <a:br>
              <a:rPr lang="en-US" sz="2400" dirty="0">
                <a:solidFill>
                  <a:srgbClr val="CC0000"/>
                </a:solidFill>
                <a:ea typeface="ＭＳ Ｐゴシック" charset="0"/>
                <a:cs typeface="ＭＳ Ｐゴシック" charset="0"/>
              </a:rPr>
            </a:br>
            <a:endParaRPr lang="en-US" sz="2400" dirty="0">
              <a:solidFill>
                <a:srgbClr val="CC0000"/>
              </a:solidFill>
              <a:ea typeface="ＭＳ Ｐゴシック" charset="0"/>
              <a:cs typeface="ＭＳ Ｐゴシック" charset="0"/>
            </a:endParaRPr>
          </a:p>
          <a:p>
            <a:r>
              <a:rPr lang="en-US" sz="2400" dirty="0">
                <a:solidFill>
                  <a:srgbClr val="CC0000"/>
                </a:solidFill>
                <a:ea typeface="ＭＳ Ｐゴシック" charset="0"/>
                <a:cs typeface="ＭＳ Ｐゴシック" charset="0"/>
              </a:rPr>
              <a:t>Variance of sampling distribution:</a:t>
            </a:r>
            <a:br>
              <a:rPr lang="en-US" sz="2400" dirty="0">
                <a:solidFill>
                  <a:srgbClr val="CC0000"/>
                </a:solidFill>
                <a:ea typeface="ＭＳ Ｐゴシック" charset="0"/>
                <a:cs typeface="ＭＳ Ｐゴシック" charset="0"/>
              </a:rPr>
            </a:br>
            <a:endParaRPr lang="en-US" sz="2400" dirty="0">
              <a:ea typeface="ＭＳ Ｐゴシック" charset="0"/>
              <a:cs typeface="ＭＳ Ｐゴシック" charset="0"/>
            </a:endParaRPr>
          </a:p>
        </p:txBody>
      </p:sp>
      <p:graphicFrame>
        <p:nvGraphicFramePr>
          <p:cNvPr id="193541" name="Object 3"/>
          <p:cNvGraphicFramePr>
            <a:graphicFrameLocks noChangeAspect="1"/>
          </p:cNvGraphicFramePr>
          <p:nvPr/>
        </p:nvGraphicFramePr>
        <p:xfrm>
          <a:off x="533400" y="2160588"/>
          <a:ext cx="3908425" cy="709612"/>
        </p:xfrm>
        <a:graphic>
          <a:graphicData uri="http://schemas.openxmlformats.org/presentationml/2006/ole">
            <mc:AlternateContent xmlns:mc="http://schemas.openxmlformats.org/markup-compatibility/2006">
              <mc:Choice xmlns:v="urn:schemas-microsoft-com:vml" Requires="v">
                <p:oleObj spid="_x0000_s193631" name="Equation" r:id="rId4" imgW="2362200" imgH="431800" progId="Equation.3">
                  <p:embed/>
                </p:oleObj>
              </mc:Choice>
              <mc:Fallback>
                <p:oleObj name="Equation" r:id="rId4" imgW="2362200" imgH="431800" progId="Equation.3">
                  <p:embed/>
                  <p:pic>
                    <p:nvPicPr>
                      <p:cNvPr id="0"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160588"/>
                        <a:ext cx="3908425" cy="7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93542" name="Object 4"/>
          <p:cNvGraphicFramePr>
            <a:graphicFrameLocks noChangeAspect="1"/>
          </p:cNvGraphicFramePr>
          <p:nvPr/>
        </p:nvGraphicFramePr>
        <p:xfrm>
          <a:off x="355600" y="3708400"/>
          <a:ext cx="4264025" cy="709613"/>
        </p:xfrm>
        <a:graphic>
          <a:graphicData uri="http://schemas.openxmlformats.org/presentationml/2006/ole">
            <mc:AlternateContent xmlns:mc="http://schemas.openxmlformats.org/markup-compatibility/2006">
              <mc:Choice xmlns:v="urn:schemas-microsoft-com:vml" Requires="v">
                <p:oleObj spid="_x0000_s193632" name="Equation" r:id="rId6" imgW="2590800" imgH="431800" progId="Equation.3">
                  <p:embed/>
                </p:oleObj>
              </mc:Choice>
              <mc:Fallback>
                <p:oleObj name="Equation" r:id="rId6" imgW="2590800" imgH="431800" progId="Equation.3">
                  <p:embed/>
                  <p:pic>
                    <p:nvPicPr>
                      <p:cNvPr id="0" name="Picture 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600" y="3708400"/>
                        <a:ext cx="4264025"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93543" name="Object 5"/>
          <p:cNvGraphicFramePr>
            <a:graphicFrameLocks noChangeAspect="1"/>
          </p:cNvGraphicFramePr>
          <p:nvPr/>
        </p:nvGraphicFramePr>
        <p:xfrm>
          <a:off x="1373188" y="5302250"/>
          <a:ext cx="2236787" cy="417513"/>
        </p:xfrm>
        <a:graphic>
          <a:graphicData uri="http://schemas.openxmlformats.org/presentationml/2006/ole">
            <mc:AlternateContent xmlns:mc="http://schemas.openxmlformats.org/markup-compatibility/2006">
              <mc:Choice xmlns:v="urn:schemas-microsoft-com:vml" Requires="v">
                <p:oleObj spid="_x0000_s193633" name="Equation" r:id="rId8" imgW="1358900" imgH="241300" progId="Equation.3">
                  <p:embed/>
                </p:oleObj>
              </mc:Choice>
              <mc:Fallback>
                <p:oleObj name="Equation" r:id="rId8" imgW="1358900" imgH="241300" progId="Equation.3">
                  <p:embed/>
                  <p:pic>
                    <p:nvPicPr>
                      <p:cNvPr id="0" name="Picture 5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3188" y="5302250"/>
                        <a:ext cx="2236787"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93544" name="Object 6"/>
          <p:cNvGraphicFramePr>
            <a:graphicFrameLocks noChangeAspect="1"/>
          </p:cNvGraphicFramePr>
          <p:nvPr/>
        </p:nvGraphicFramePr>
        <p:xfrm>
          <a:off x="6084888" y="1841500"/>
          <a:ext cx="1306512" cy="709613"/>
        </p:xfrm>
        <a:graphic>
          <a:graphicData uri="http://schemas.openxmlformats.org/presentationml/2006/ole">
            <mc:AlternateContent xmlns:mc="http://schemas.openxmlformats.org/markup-compatibility/2006">
              <mc:Choice xmlns:v="urn:schemas-microsoft-com:vml" Requires="v">
                <p:oleObj spid="_x0000_s193634" name="Equation" r:id="rId10" imgW="723900" imgH="393700" progId="Equation.3">
                  <p:embed/>
                </p:oleObj>
              </mc:Choice>
              <mc:Fallback>
                <p:oleObj name="Equation" r:id="rId10" imgW="723900" imgH="393700" progId="Equation.3">
                  <p:embed/>
                  <p:pic>
                    <p:nvPicPr>
                      <p:cNvPr id="0" name="Picture 5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84888" y="1841500"/>
                        <a:ext cx="1306512"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93545" name="Object 7"/>
          <p:cNvGraphicFramePr>
            <a:graphicFrameLocks noChangeAspect="1"/>
          </p:cNvGraphicFramePr>
          <p:nvPr/>
        </p:nvGraphicFramePr>
        <p:xfrm>
          <a:off x="4876800" y="3270250"/>
          <a:ext cx="3716338" cy="819150"/>
        </p:xfrm>
        <a:graphic>
          <a:graphicData uri="http://schemas.openxmlformats.org/presentationml/2006/ole">
            <mc:AlternateContent xmlns:mc="http://schemas.openxmlformats.org/markup-compatibility/2006">
              <mc:Choice xmlns:v="urn:schemas-microsoft-com:vml" Requires="v">
                <p:oleObj spid="_x0000_s193635" name="Equation" r:id="rId12" imgW="1955800" imgH="431800" progId="Equation.3">
                  <p:embed/>
                </p:oleObj>
              </mc:Choice>
              <mc:Fallback>
                <p:oleObj name="Equation" r:id="rId12" imgW="1955800" imgH="431800" progId="Equation.3">
                  <p:embed/>
                  <p:pic>
                    <p:nvPicPr>
                      <p:cNvPr id="0" name="Picture 5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6800" y="3270250"/>
                        <a:ext cx="3716338"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93546" name="Object 8"/>
          <p:cNvGraphicFramePr>
            <a:graphicFrameLocks noChangeAspect="1"/>
          </p:cNvGraphicFramePr>
          <p:nvPr/>
        </p:nvGraphicFramePr>
        <p:xfrm>
          <a:off x="4583113" y="4903788"/>
          <a:ext cx="4332287" cy="709612"/>
        </p:xfrm>
        <a:graphic>
          <a:graphicData uri="http://schemas.openxmlformats.org/presentationml/2006/ole">
            <mc:AlternateContent xmlns:mc="http://schemas.openxmlformats.org/markup-compatibility/2006">
              <mc:Choice xmlns:v="urn:schemas-microsoft-com:vml" Requires="v">
                <p:oleObj spid="_x0000_s193636" name="Equation" r:id="rId14" imgW="2400300" imgH="393700" progId="Equation.3">
                  <p:embed/>
                </p:oleObj>
              </mc:Choice>
              <mc:Fallback>
                <p:oleObj name="Equation" r:id="rId14" imgW="2400300" imgH="393700" progId="Equation.3">
                  <p:embed/>
                  <p:pic>
                    <p:nvPicPr>
                      <p:cNvPr id="0" name="Picture 5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3113" y="4903788"/>
                        <a:ext cx="4332287" cy="7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3547" name="Text Box 12"/>
          <p:cNvSpPr txBox="1">
            <a:spLocks noChangeArrowheads="1"/>
          </p:cNvSpPr>
          <p:nvPr/>
        </p:nvSpPr>
        <p:spPr bwMode="auto">
          <a:xfrm>
            <a:off x="1760538" y="5791200"/>
            <a:ext cx="5622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solidFill>
                  <a:srgbClr val="008385"/>
                </a:solidFill>
                <a:latin typeface="Times" charset="0"/>
              </a:rPr>
              <a:t>Quantities in turquoise apply to the entire population;</a:t>
            </a:r>
            <a:endParaRPr lang="en-US" sz="2000">
              <a:latin typeface="Times" charset="0"/>
            </a:endParaRPr>
          </a:p>
          <a:p>
            <a:r>
              <a:rPr lang="en-US" sz="2000">
                <a:solidFill>
                  <a:srgbClr val="CC0000"/>
                </a:solidFill>
                <a:latin typeface="Times" charset="0"/>
              </a:rPr>
              <a:t>Estimates from samples are in red.</a:t>
            </a:r>
            <a:endParaRPr lang="en-US" sz="2000">
              <a:latin typeface="Times" charset="0"/>
            </a:endParaRPr>
          </a:p>
        </p:txBody>
      </p:sp>
      <p:sp>
        <p:nvSpPr>
          <p:cNvPr id="193548" name="Text Box 13"/>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a:t>
            </a:r>
            <a:r>
              <a:rPr lang="en-US" sz="1600" b="1">
                <a:solidFill>
                  <a:srgbClr val="CC0000"/>
                </a:solidFill>
                <a:latin typeface="Times" charset="0"/>
              </a:rPr>
              <a:t>Notation</a:t>
            </a:r>
            <a:r>
              <a:rPr lang="en-US" sz="1600" b="1">
                <a:latin typeface="Times" charset="0"/>
              </a:rPr>
              <a:t>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10FA015-742B-224C-9F01-49F3D3C6689E}" type="slidenum">
              <a:rPr lang="en-US" sz="1400">
                <a:latin typeface="Times" charset="0"/>
              </a:rPr>
              <a:pPr/>
              <a:t>96</a:t>
            </a:fld>
            <a:endParaRPr lang="en-US" sz="1400">
              <a:latin typeface="Times" charset="0"/>
            </a:endParaRPr>
          </a:p>
        </p:txBody>
      </p:sp>
      <p:sp>
        <p:nvSpPr>
          <p:cNvPr id="195586"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Quantitative definitions, contd.</a:t>
            </a:r>
          </a:p>
        </p:txBody>
      </p:sp>
      <p:sp>
        <p:nvSpPr>
          <p:cNvPr id="195587" name="Rectangle 3"/>
          <p:cNvSpPr>
            <a:spLocks noGrp="1" noChangeArrowheads="1"/>
          </p:cNvSpPr>
          <p:nvPr>
            <p:ph type="body" sz="half" idx="1"/>
          </p:nvPr>
        </p:nvSpPr>
        <p:spPr>
          <a:xfrm>
            <a:off x="685800" y="1447800"/>
            <a:ext cx="3810000" cy="4114800"/>
          </a:xfrm>
        </p:spPr>
        <p:txBody>
          <a:bodyPr/>
          <a:lstStyle/>
          <a:p>
            <a:pPr>
              <a:lnSpc>
                <a:spcPct val="90000"/>
              </a:lnSpc>
            </a:pPr>
            <a:r>
              <a:rPr lang="en-US" sz="2400" i="1" dirty="0">
                <a:solidFill>
                  <a:srgbClr val="CC0000"/>
                </a:solidFill>
                <a:ea typeface="ＭＳ Ｐゴシック" charset="0"/>
                <a:cs typeface="ＭＳ Ｐゴシック" charset="0"/>
              </a:rPr>
              <a:t>Standard Error </a:t>
            </a:r>
            <a:r>
              <a:rPr lang="en-US" sz="2400" dirty="0">
                <a:solidFill>
                  <a:srgbClr val="CC0000"/>
                </a:solidFill>
                <a:ea typeface="ＭＳ Ｐゴシック" charset="0"/>
                <a:cs typeface="ＭＳ Ｐゴシック" charset="0"/>
              </a:rPr>
              <a:t>of the sampling distribution (</a:t>
            </a:r>
            <a:r>
              <a:rPr lang="en-US" sz="2400" i="1" dirty="0">
                <a:solidFill>
                  <a:srgbClr val="CC0000"/>
                </a:solidFill>
                <a:ea typeface="ＭＳ Ｐゴシック" charset="0"/>
                <a:cs typeface="ＭＳ Ｐゴシック" charset="0"/>
              </a:rPr>
              <a:t>SE</a:t>
            </a:r>
            <a:r>
              <a:rPr lang="en-US" sz="2400" dirty="0">
                <a:solidFill>
                  <a:srgbClr val="CC0000"/>
                </a:solidFill>
                <a:ea typeface="ＭＳ Ｐゴシック" charset="0"/>
                <a:cs typeface="ＭＳ Ｐゴシック" charset="0"/>
              </a:rPr>
              <a:t>) and the </a:t>
            </a:r>
            <a:r>
              <a:rPr lang="en-US" sz="2400" i="1" dirty="0">
                <a:solidFill>
                  <a:srgbClr val="CC0000"/>
                </a:solidFill>
                <a:ea typeface="ＭＳ Ｐゴシック" charset="0"/>
                <a:cs typeface="ＭＳ Ｐゴシック" charset="0"/>
              </a:rPr>
              <a:t>Coefficient of Error </a:t>
            </a:r>
            <a:r>
              <a:rPr lang="en-US" sz="2400" dirty="0">
                <a:solidFill>
                  <a:srgbClr val="CC0000"/>
                </a:solidFill>
                <a:ea typeface="ＭＳ Ｐゴシック" charset="0"/>
                <a:cs typeface="ＭＳ Ｐゴシック" charset="0"/>
              </a:rPr>
              <a:t>(</a:t>
            </a:r>
            <a:r>
              <a:rPr lang="en-US" sz="2400" i="1" dirty="0">
                <a:solidFill>
                  <a:srgbClr val="CC0000"/>
                </a:solidFill>
                <a:ea typeface="ＭＳ Ｐゴシック" charset="0"/>
                <a:cs typeface="ＭＳ Ｐゴシック" charset="0"/>
              </a:rPr>
              <a:t>CE</a:t>
            </a:r>
            <a:r>
              <a:rPr lang="en-US" sz="2400" dirty="0">
                <a:solidFill>
                  <a:srgbClr val="CC0000"/>
                </a:solidFill>
                <a:ea typeface="ＭＳ Ｐゴシック" charset="0"/>
                <a:cs typeface="ＭＳ Ｐゴシック" charset="0"/>
              </a:rPr>
              <a:t>):</a:t>
            </a:r>
            <a:br>
              <a:rPr lang="en-US" sz="2400" dirty="0">
                <a:solidFill>
                  <a:srgbClr val="CC0000"/>
                </a:solidFill>
                <a:ea typeface="ＭＳ Ｐゴシック" charset="0"/>
                <a:cs typeface="ＭＳ Ｐゴシック" charset="0"/>
              </a:rPr>
            </a:br>
            <a:r>
              <a:rPr lang="en-US" sz="2400" dirty="0">
                <a:solidFill>
                  <a:srgbClr val="CC0000"/>
                </a:solidFill>
                <a:ea typeface="ＭＳ Ｐゴシック" charset="0"/>
                <a:cs typeface="ＭＳ Ｐゴシック" charset="0"/>
              </a:rPr>
              <a:t/>
            </a:r>
            <a:br>
              <a:rPr lang="en-US" sz="2400" dirty="0">
                <a:solidFill>
                  <a:srgbClr val="CC0000"/>
                </a:solidFill>
                <a:ea typeface="ＭＳ Ｐゴシック" charset="0"/>
                <a:cs typeface="ＭＳ Ｐゴシック" charset="0"/>
              </a:rPr>
            </a:br>
            <a:endParaRPr lang="en-US" sz="2400" dirty="0">
              <a:solidFill>
                <a:srgbClr val="CC0000"/>
              </a:solidFill>
              <a:ea typeface="ＭＳ Ｐゴシック" charset="0"/>
              <a:cs typeface="ＭＳ Ｐゴシック" charset="0"/>
            </a:endParaRPr>
          </a:p>
          <a:p>
            <a:pPr>
              <a:lnSpc>
                <a:spcPct val="90000"/>
              </a:lnSpc>
            </a:pPr>
            <a:r>
              <a:rPr lang="en-US" sz="2400" i="1" dirty="0">
                <a:solidFill>
                  <a:srgbClr val="CC0000"/>
                </a:solidFill>
                <a:ea typeface="ＭＳ Ｐゴシック" charset="0"/>
                <a:cs typeface="ＭＳ Ｐゴシック" charset="0"/>
              </a:rPr>
              <a:t>Sample Variance, s,</a:t>
            </a:r>
            <a:r>
              <a:rPr lang="en-US" sz="2400" dirty="0">
                <a:solidFill>
                  <a:srgbClr val="CC0000"/>
                </a:solidFill>
                <a:ea typeface="ＭＳ Ｐゴシック" charset="0"/>
                <a:cs typeface="ＭＳ Ｐゴシック" charset="0"/>
              </a:rPr>
              <a:t> the square root of which is the </a:t>
            </a:r>
            <a:r>
              <a:rPr lang="en-US" sz="2400" i="1" dirty="0">
                <a:solidFill>
                  <a:srgbClr val="CC0000"/>
                </a:solidFill>
                <a:ea typeface="ＭＳ Ｐゴシック" charset="0"/>
                <a:cs typeface="ＭＳ Ｐゴシック" charset="0"/>
              </a:rPr>
              <a:t>sample standard deviation:</a:t>
            </a:r>
            <a:endParaRPr lang="en-US" sz="2400" dirty="0">
              <a:solidFill>
                <a:srgbClr val="CC0000"/>
              </a:solidFill>
              <a:ea typeface="ＭＳ Ｐゴシック" charset="0"/>
              <a:cs typeface="ＭＳ Ｐゴシック" charset="0"/>
            </a:endParaRPr>
          </a:p>
        </p:txBody>
      </p:sp>
      <p:sp>
        <p:nvSpPr>
          <p:cNvPr id="195588" name="Rectangle 4"/>
          <p:cNvSpPr>
            <a:spLocks noGrp="1" noChangeArrowheads="1"/>
          </p:cNvSpPr>
          <p:nvPr>
            <p:ph type="body" sz="half" idx="2"/>
          </p:nvPr>
        </p:nvSpPr>
        <p:spPr>
          <a:xfrm>
            <a:off x="4648200" y="1447800"/>
            <a:ext cx="3810000" cy="4114800"/>
          </a:xfrm>
        </p:spPr>
        <p:txBody>
          <a:bodyPr/>
          <a:lstStyle/>
          <a:p>
            <a:pPr>
              <a:lnSpc>
                <a:spcPct val="90000"/>
              </a:lnSpc>
            </a:pPr>
            <a:r>
              <a:rPr lang="en-US" sz="2400" dirty="0">
                <a:solidFill>
                  <a:srgbClr val="CC0000"/>
                </a:solidFill>
                <a:ea typeface="ＭＳ Ｐゴシック" charset="0"/>
                <a:cs typeface="ＭＳ Ｐゴシック" charset="0"/>
              </a:rPr>
              <a:t>Estimates of the </a:t>
            </a:r>
            <a:r>
              <a:rPr lang="en-US" sz="2400" i="1" dirty="0">
                <a:solidFill>
                  <a:srgbClr val="CC0000"/>
                </a:solidFill>
                <a:ea typeface="ＭＳ Ｐゴシック" charset="0"/>
                <a:cs typeface="ＭＳ Ｐゴシック" charset="0"/>
              </a:rPr>
              <a:t>coefficient of variation </a:t>
            </a:r>
            <a:r>
              <a:rPr lang="en-US" sz="2400" dirty="0">
                <a:solidFill>
                  <a:srgbClr val="CC0000"/>
                </a:solidFill>
                <a:ea typeface="ＭＳ Ｐゴシック" charset="0"/>
                <a:cs typeface="ＭＳ Ｐゴシック" charset="0"/>
              </a:rPr>
              <a:t>and the </a:t>
            </a:r>
            <a:r>
              <a:rPr lang="en-US" sz="2400" i="1" dirty="0">
                <a:solidFill>
                  <a:srgbClr val="CC0000"/>
                </a:solidFill>
                <a:ea typeface="ＭＳ Ｐゴシック" charset="0"/>
                <a:cs typeface="ＭＳ Ｐゴシック" charset="0"/>
              </a:rPr>
              <a:t>standard error:</a:t>
            </a:r>
            <a:r>
              <a:rPr lang="en-US" sz="2400" dirty="0">
                <a:solidFill>
                  <a:srgbClr val="CC0000"/>
                </a:solidFill>
                <a:ea typeface="ＭＳ Ｐゴシック" charset="0"/>
                <a:cs typeface="ＭＳ Ｐゴシック" charset="0"/>
              </a:rPr>
              <a:t> </a:t>
            </a:r>
            <a:br>
              <a:rPr lang="en-US" sz="2400" dirty="0">
                <a:solidFill>
                  <a:srgbClr val="CC0000"/>
                </a:solidFill>
                <a:ea typeface="ＭＳ Ｐゴシック" charset="0"/>
                <a:cs typeface="ＭＳ Ｐゴシック" charset="0"/>
              </a:rPr>
            </a:br>
            <a:r>
              <a:rPr lang="en-US" sz="2400" dirty="0">
                <a:solidFill>
                  <a:srgbClr val="CC0000"/>
                </a:solidFill>
                <a:ea typeface="ＭＳ Ｐゴシック" charset="0"/>
                <a:cs typeface="ＭＳ Ｐゴシック" charset="0"/>
              </a:rPr>
              <a:t/>
            </a:r>
            <a:br>
              <a:rPr lang="en-US" sz="2400" dirty="0">
                <a:solidFill>
                  <a:srgbClr val="CC0000"/>
                </a:solidFill>
                <a:ea typeface="ＭＳ Ｐゴシック" charset="0"/>
                <a:cs typeface="ＭＳ Ｐゴシック" charset="0"/>
              </a:rPr>
            </a:br>
            <a:r>
              <a:rPr lang="en-US" sz="2400" dirty="0">
                <a:solidFill>
                  <a:srgbClr val="CC0000"/>
                </a:solidFill>
                <a:ea typeface="ＭＳ Ｐゴシック" charset="0"/>
                <a:cs typeface="ＭＳ Ｐゴシック" charset="0"/>
              </a:rPr>
              <a:t/>
            </a:r>
            <a:br>
              <a:rPr lang="en-US" sz="2400" dirty="0">
                <a:solidFill>
                  <a:srgbClr val="CC0000"/>
                </a:solidFill>
                <a:ea typeface="ＭＳ Ｐゴシック" charset="0"/>
                <a:cs typeface="ＭＳ Ｐゴシック" charset="0"/>
              </a:rPr>
            </a:br>
            <a:r>
              <a:rPr lang="en-US" sz="2400" dirty="0">
                <a:solidFill>
                  <a:srgbClr val="CC0000"/>
                </a:solidFill>
                <a:ea typeface="ＭＳ Ｐゴシック" charset="0"/>
                <a:cs typeface="ＭＳ Ｐゴシック" charset="0"/>
              </a:rPr>
              <a:t/>
            </a:r>
            <a:br>
              <a:rPr lang="en-US" sz="2400" dirty="0">
                <a:solidFill>
                  <a:srgbClr val="CC0000"/>
                </a:solidFill>
                <a:ea typeface="ＭＳ Ｐゴシック" charset="0"/>
                <a:cs typeface="ＭＳ Ｐゴシック" charset="0"/>
              </a:rPr>
            </a:br>
            <a:r>
              <a:rPr lang="en-US" sz="2400" dirty="0">
                <a:solidFill>
                  <a:srgbClr val="CC0000"/>
                </a:solidFill>
                <a:ea typeface="ＭＳ Ｐゴシック" charset="0"/>
                <a:cs typeface="ＭＳ Ｐゴシック" charset="0"/>
              </a:rPr>
              <a:t/>
            </a:r>
            <a:br>
              <a:rPr lang="en-US" sz="2400" dirty="0">
                <a:solidFill>
                  <a:srgbClr val="CC0000"/>
                </a:solidFill>
                <a:ea typeface="ＭＳ Ｐゴシック" charset="0"/>
                <a:cs typeface="ＭＳ Ｐゴシック" charset="0"/>
              </a:rPr>
            </a:br>
            <a:r>
              <a:rPr lang="en-US" sz="2400" dirty="0">
                <a:solidFill>
                  <a:srgbClr val="CC0000"/>
                </a:solidFill>
                <a:ea typeface="ＭＳ Ｐゴシック" charset="0"/>
                <a:cs typeface="ＭＳ Ｐゴシック" charset="0"/>
              </a:rPr>
              <a:t/>
            </a:r>
            <a:br>
              <a:rPr lang="en-US" sz="2400" dirty="0">
                <a:solidFill>
                  <a:srgbClr val="CC0000"/>
                </a:solidFill>
                <a:ea typeface="ＭＳ Ｐゴシック" charset="0"/>
                <a:cs typeface="ＭＳ Ｐゴシック" charset="0"/>
              </a:rPr>
            </a:br>
            <a:r>
              <a:rPr lang="en-US" sz="2400" dirty="0">
                <a:solidFill>
                  <a:srgbClr val="CC0000"/>
                </a:solidFill>
                <a:ea typeface="ＭＳ Ｐゴシック" charset="0"/>
                <a:cs typeface="ＭＳ Ｐゴシック" charset="0"/>
              </a:rPr>
              <a:t/>
            </a:r>
            <a:br>
              <a:rPr lang="en-US" sz="2400" dirty="0">
                <a:solidFill>
                  <a:srgbClr val="CC0000"/>
                </a:solidFill>
                <a:ea typeface="ＭＳ Ｐゴシック" charset="0"/>
                <a:cs typeface="ＭＳ Ｐゴシック" charset="0"/>
              </a:rPr>
            </a:br>
            <a:r>
              <a:rPr lang="en-US" sz="2400" dirty="0">
                <a:solidFill>
                  <a:srgbClr val="CC0000"/>
                </a:solidFill>
                <a:ea typeface="ＭＳ Ｐゴシック" charset="0"/>
                <a:cs typeface="ＭＳ Ｐゴシック" charset="0"/>
              </a:rPr>
              <a:t/>
            </a:r>
            <a:br>
              <a:rPr lang="en-US" sz="2400" dirty="0">
                <a:solidFill>
                  <a:srgbClr val="CC0000"/>
                </a:solidFill>
                <a:ea typeface="ＭＳ Ｐゴシック" charset="0"/>
                <a:cs typeface="ＭＳ Ｐゴシック" charset="0"/>
              </a:rPr>
            </a:br>
            <a:r>
              <a:rPr lang="en-US" sz="2400" dirty="0">
                <a:ea typeface="ＭＳ Ｐゴシック" charset="0"/>
                <a:cs typeface="ＭＳ Ｐゴシック" charset="0"/>
              </a:rPr>
              <a:t>Note the sample size dependence of these estimates of the population quantities.</a:t>
            </a:r>
          </a:p>
        </p:txBody>
      </p:sp>
      <p:graphicFrame>
        <p:nvGraphicFramePr>
          <p:cNvPr id="195589" name="Object 2"/>
          <p:cNvGraphicFramePr>
            <a:graphicFrameLocks noChangeAspect="1"/>
          </p:cNvGraphicFramePr>
          <p:nvPr/>
        </p:nvGraphicFramePr>
        <p:xfrm>
          <a:off x="422275" y="2759075"/>
          <a:ext cx="4149725" cy="731838"/>
        </p:xfrm>
        <a:graphic>
          <a:graphicData uri="http://schemas.openxmlformats.org/presentationml/2006/ole">
            <mc:AlternateContent xmlns:mc="http://schemas.openxmlformats.org/markup-compatibility/2006">
              <mc:Choice xmlns:v="urn:schemas-microsoft-com:vml" Requires="v">
                <p:oleObj spid="_x0000_s195636" name="Equation" r:id="rId4" imgW="2362200" imgH="419100" progId="Equation.3">
                  <p:embed/>
                </p:oleObj>
              </mc:Choice>
              <mc:Fallback>
                <p:oleObj name="Equation" r:id="rId4" imgW="2362200" imgH="419100" progId="Equation.3">
                  <p:embed/>
                  <p:pic>
                    <p:nvPicPr>
                      <p:cNvPr id="0"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75" y="2759075"/>
                        <a:ext cx="4149725"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95590" name="Object 3"/>
          <p:cNvGraphicFramePr>
            <a:graphicFrameLocks noChangeAspect="1"/>
          </p:cNvGraphicFramePr>
          <p:nvPr/>
        </p:nvGraphicFramePr>
        <p:xfrm>
          <a:off x="990600" y="5105400"/>
          <a:ext cx="2890838" cy="900113"/>
        </p:xfrm>
        <a:graphic>
          <a:graphicData uri="http://schemas.openxmlformats.org/presentationml/2006/ole">
            <mc:AlternateContent xmlns:mc="http://schemas.openxmlformats.org/markup-compatibility/2006">
              <mc:Choice xmlns:v="urn:schemas-microsoft-com:vml" Requires="v">
                <p:oleObj spid="_x0000_s195637" name="Equation" r:id="rId6" imgW="1384300" imgH="431800" progId="Equation.3">
                  <p:embed/>
                </p:oleObj>
              </mc:Choice>
              <mc:Fallback>
                <p:oleObj name="Equation" r:id="rId6" imgW="1384300" imgH="431800" progId="Equation.3">
                  <p:embed/>
                  <p:pic>
                    <p:nvPicPr>
                      <p:cNvPr id="0"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5105400"/>
                        <a:ext cx="2890838" cy="9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95591" name="Object 4"/>
          <p:cNvGraphicFramePr>
            <a:graphicFrameLocks noChangeAspect="1"/>
          </p:cNvGraphicFramePr>
          <p:nvPr/>
        </p:nvGraphicFramePr>
        <p:xfrm>
          <a:off x="4959350" y="3048000"/>
          <a:ext cx="3373438" cy="1552575"/>
        </p:xfrm>
        <a:graphic>
          <a:graphicData uri="http://schemas.openxmlformats.org/presentationml/2006/ole">
            <mc:AlternateContent xmlns:mc="http://schemas.openxmlformats.org/markup-compatibility/2006">
              <mc:Choice xmlns:v="urn:schemas-microsoft-com:vml" Requires="v">
                <p:oleObj spid="_x0000_s195638" name="Equation" r:id="rId8" imgW="1930400" imgH="889000" progId="Equation.3">
                  <p:embed/>
                </p:oleObj>
              </mc:Choice>
              <mc:Fallback>
                <p:oleObj name="Equation" r:id="rId8" imgW="1930400" imgH="889000" progId="Equation.3">
                  <p:embed/>
                  <p:pic>
                    <p:nvPicPr>
                      <p:cNvPr id="0" name="Picture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9350" y="3048000"/>
                        <a:ext cx="33734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5592" name="Text Box 8"/>
          <p:cNvSpPr txBox="1">
            <a:spLocks noChangeArrowheads="1"/>
          </p:cNvSpPr>
          <p:nvPr/>
        </p:nvSpPr>
        <p:spPr bwMode="auto">
          <a:xfrm>
            <a:off x="152400" y="6477000"/>
            <a:ext cx="8305800" cy="346075"/>
          </a:xfrm>
          <a:prstGeom prst="rect">
            <a:avLst/>
          </a:prstGeom>
          <a:solidFill>
            <a:srgbClr val="FFFF99"/>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latin typeface="Times" charset="0"/>
              </a:rPr>
              <a:t>Objectives   </a:t>
            </a:r>
            <a:r>
              <a:rPr lang="en-US" sz="1600" b="1">
                <a:solidFill>
                  <a:srgbClr val="CC0000"/>
                </a:solidFill>
                <a:latin typeface="Times" charset="0"/>
              </a:rPr>
              <a:t>Notation</a:t>
            </a:r>
            <a:r>
              <a:rPr lang="en-US" sz="1600" b="1">
                <a:latin typeface="Times" charset="0"/>
              </a:rPr>
              <a:t>   Equations  Delesse  S</a:t>
            </a:r>
            <a:r>
              <a:rPr lang="en-US" sz="1600" b="1" baseline="-25000">
                <a:latin typeface="Times" charset="0"/>
              </a:rPr>
              <a:t>V</a:t>
            </a:r>
            <a:r>
              <a:rPr lang="en-US" sz="1600" b="1">
                <a:latin typeface="Times" charset="0"/>
              </a:rPr>
              <a:t>-P</a:t>
            </a:r>
            <a:r>
              <a:rPr lang="en-US" sz="1600" b="1" baseline="-25000">
                <a:latin typeface="Times" charset="0"/>
              </a:rPr>
              <a:t>L</a:t>
            </a:r>
            <a:r>
              <a:rPr lang="en-US" sz="1600" b="1">
                <a:latin typeface="Times" charset="0"/>
              </a:rPr>
              <a:t>  L</a:t>
            </a:r>
            <a:r>
              <a:rPr lang="en-US" sz="1600" b="1" baseline="-25000">
                <a:latin typeface="Times" charset="0"/>
              </a:rPr>
              <a:t>A</a:t>
            </a:r>
            <a:r>
              <a:rPr lang="en-US" sz="1600" b="1">
                <a:latin typeface="Times" charset="0"/>
              </a:rPr>
              <a:t>-P</a:t>
            </a:r>
            <a:r>
              <a:rPr lang="en-US" sz="1600" b="1" baseline="-25000">
                <a:latin typeface="Times" charset="0"/>
              </a:rPr>
              <a:t>L</a:t>
            </a:r>
            <a:r>
              <a:rPr lang="en-US" sz="1600" b="1">
                <a:latin typeface="Times" charset="0"/>
              </a:rPr>
              <a:t>  Topology  Grain_Size  Distributions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01056B7-6E56-BE49-AD42-90292B2CAACF}" type="slidenum">
              <a:rPr lang="en-US" sz="1400">
                <a:latin typeface="Times" charset="0"/>
              </a:rPr>
              <a:pPr/>
              <a:t>97</a:t>
            </a:fld>
            <a:endParaRPr lang="en-US" sz="1400">
              <a:latin typeface="Times" charset="0"/>
            </a:endParaRPr>
          </a:p>
        </p:txBody>
      </p:sp>
      <p:pic>
        <p:nvPicPr>
          <p:cNvPr id="197634" name="Picture 2" descr="sphere_r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178050"/>
            <a:ext cx="3757613"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Text Box 3"/>
          <p:cNvSpPr txBox="1">
            <a:spLocks noChangeArrowheads="1"/>
          </p:cNvSpPr>
          <p:nvPr/>
        </p:nvSpPr>
        <p:spPr bwMode="auto">
          <a:xfrm>
            <a:off x="762000" y="1111250"/>
            <a:ext cx="7848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This exercise attempts to measure how accurately the surface area and circumference of a sphere can be measured on a rectilinear grid (i.e. the sphere has been </a:t>
            </a:r>
            <a:r>
              <a:rPr lang="en-US" sz="1800" dirty="0" err="1">
                <a:latin typeface="Calibri"/>
              </a:rPr>
              <a:t>voxelized</a:t>
            </a:r>
            <a:r>
              <a:rPr lang="en-US" sz="1800" dirty="0">
                <a:latin typeface="Calibri"/>
              </a:rPr>
              <a:t>) using a simple ledge counting method.</a:t>
            </a:r>
          </a:p>
        </p:txBody>
      </p:sp>
      <p:sp>
        <p:nvSpPr>
          <p:cNvPr id="197636" name="Text Box 4"/>
          <p:cNvSpPr txBox="1">
            <a:spLocks noChangeArrowheads="1"/>
          </p:cNvSpPr>
          <p:nvPr/>
        </p:nvSpPr>
        <p:spPr bwMode="auto">
          <a:xfrm>
            <a:off x="838200" y="5607050"/>
            <a:ext cx="739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The figure above reveals the steps on the surface of a sphere with a radius equal to 50 pixels.</a:t>
            </a:r>
          </a:p>
        </p:txBody>
      </p:sp>
      <p:sp>
        <p:nvSpPr>
          <p:cNvPr id="197637" name="Rectangle 5"/>
          <p:cNvSpPr>
            <a:spLocks noChangeArrowheads="1"/>
          </p:cNvSpPr>
          <p:nvPr/>
        </p:nvSpPr>
        <p:spPr bwMode="auto">
          <a:xfrm>
            <a:off x="685800" y="762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i="1">
                <a:solidFill>
                  <a:srgbClr val="0A0296"/>
                </a:solidFill>
                <a:latin typeface="Times New Roman" charset="0"/>
              </a:rPr>
              <a:t>2. Sampling of Voxelized Sphere</a:t>
            </a:r>
          </a:p>
        </p:txBody>
      </p:sp>
      <p:sp>
        <p:nvSpPr>
          <p:cNvPr id="197638" name="Text Box 6"/>
          <p:cNvSpPr txBox="1">
            <a:spLocks noChangeArrowheads="1"/>
          </p:cNvSpPr>
          <p:nvPr/>
        </p:nvSpPr>
        <p:spPr bwMode="auto">
          <a:xfrm>
            <a:off x="6613525" y="2562225"/>
            <a:ext cx="2225675"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dirty="0">
                <a:latin typeface="Calibri"/>
              </a:rPr>
              <a:t>From the PhD thesis work by C.G. Roberts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D6759BD-C44F-9241-B7AF-033C1F57433E}" type="slidenum">
              <a:rPr lang="en-US" sz="1400">
                <a:latin typeface="Times" charset="0"/>
              </a:rPr>
              <a:pPr/>
              <a:t>98</a:t>
            </a:fld>
            <a:endParaRPr lang="en-US" sz="1400">
              <a:latin typeface="Times" charset="0"/>
            </a:endParaRPr>
          </a:p>
        </p:txBody>
      </p:sp>
      <p:pic>
        <p:nvPicPr>
          <p:cNvPr id="198658" name="Picture 2" descr="sphere_SA_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Text Box 3"/>
          <p:cNvSpPr txBox="1">
            <a:spLocks noChangeArrowheads="1"/>
          </p:cNvSpPr>
          <p:nvPr/>
        </p:nvSpPr>
        <p:spPr bwMode="auto">
          <a:xfrm>
            <a:off x="381000" y="5773738"/>
            <a:ext cx="85344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dirty="0">
                <a:latin typeface="Calibri"/>
              </a:rPr>
              <a:t>The surface area was measured and normalized by the analytical value (4</a:t>
            </a:r>
            <a:r>
              <a:rPr lang="en-US" sz="1800" dirty="0">
                <a:latin typeface="Calibri"/>
                <a:sym typeface="Symbol" charset="0"/>
              </a:rPr>
              <a:t>r</a:t>
            </a:r>
            <a:r>
              <a:rPr lang="en-US" sz="1800" baseline="30000" dirty="0">
                <a:latin typeface="Calibri"/>
                <a:sym typeface="Symbol" charset="0"/>
              </a:rPr>
              <a:t>2</a:t>
            </a:r>
            <a:r>
              <a:rPr lang="en-US" sz="1800" dirty="0">
                <a:latin typeface="Calibri"/>
                <a:sym typeface="Symbol" charset="0"/>
              </a:rPr>
              <a:t>).</a:t>
            </a:r>
          </a:p>
          <a:p>
            <a:pPr>
              <a:spcBef>
                <a:spcPct val="50000"/>
              </a:spcBef>
            </a:pPr>
            <a:r>
              <a:rPr lang="en-US" sz="1800" dirty="0">
                <a:latin typeface="Calibri"/>
                <a:sym typeface="Symbol" charset="0"/>
              </a:rPr>
              <a:t>A constant ratio of 1.5 is obtained for radii greater than or equal to 3.</a:t>
            </a:r>
          </a:p>
        </p:txBody>
      </p:sp>
      <p:sp>
        <p:nvSpPr>
          <p:cNvPr id="198660" name="Line 4"/>
          <p:cNvSpPr>
            <a:spLocks noChangeShapeType="1"/>
          </p:cNvSpPr>
          <p:nvPr/>
        </p:nvSpPr>
        <p:spPr bwMode="auto">
          <a:xfrm>
            <a:off x="1965325" y="3014663"/>
            <a:ext cx="53340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dirty="0">
              <a:latin typeface="Calibri"/>
            </a:endParaRPr>
          </a:p>
        </p:txBody>
      </p:sp>
      <p:sp>
        <p:nvSpPr>
          <p:cNvPr id="198661" name="Rectangle 5"/>
          <p:cNvSpPr>
            <a:spLocks noChangeArrowheads="1"/>
          </p:cNvSpPr>
          <p:nvPr/>
        </p:nvSpPr>
        <p:spPr bwMode="auto">
          <a:xfrm>
            <a:off x="685800" y="762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i="1">
                <a:solidFill>
                  <a:srgbClr val="0A0296"/>
                </a:solidFill>
                <a:latin typeface="Times New Roman" charset="0"/>
              </a:rPr>
              <a:t>Surface Area of Voxelized Sphere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249D0C8-9EB9-9541-8663-F8A962A7B01C}" type="slidenum">
              <a:rPr lang="en-US" sz="1400">
                <a:latin typeface="Times" charset="0"/>
              </a:rPr>
              <a:pPr/>
              <a:t>99</a:t>
            </a:fld>
            <a:endParaRPr lang="en-US" sz="1400">
              <a:latin typeface="Times" charset="0"/>
            </a:endParaRPr>
          </a:p>
        </p:txBody>
      </p:sp>
      <p:pic>
        <p:nvPicPr>
          <p:cNvPr id="199682" name="Picture 2" descr="sphere_trace_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144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Text Box 3"/>
          <p:cNvSpPr txBox="1">
            <a:spLocks noChangeArrowheads="1"/>
          </p:cNvSpPr>
          <p:nvPr/>
        </p:nvSpPr>
        <p:spPr bwMode="auto">
          <a:xfrm>
            <a:off x="228600" y="5589588"/>
            <a:ext cx="853440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dirty="0">
                <a:latin typeface="Calibri"/>
              </a:rPr>
              <a:t>A two-dimensional cross section was removed from the equatorial plane of the sphere and the circumference was measured and normalized by the analytical value (2</a:t>
            </a:r>
            <a:r>
              <a:rPr lang="en-US" sz="1600" dirty="0">
                <a:latin typeface="Calibri"/>
                <a:sym typeface="Symbol" charset="0"/>
              </a:rPr>
              <a:t>r). </a:t>
            </a:r>
          </a:p>
          <a:p>
            <a:pPr>
              <a:spcBef>
                <a:spcPct val="50000"/>
              </a:spcBef>
            </a:pPr>
            <a:r>
              <a:rPr lang="en-US" sz="1600" dirty="0">
                <a:latin typeface="Calibri"/>
                <a:sym typeface="Symbol" charset="0"/>
              </a:rPr>
              <a:t>Contrary to the surface area results, the ratio begins at a larger value for small radii and reaches an asymptotic value of 1.27 for radii greater than 30 pixels.</a:t>
            </a:r>
          </a:p>
        </p:txBody>
      </p:sp>
      <p:sp>
        <p:nvSpPr>
          <p:cNvPr id="199684" name="Rectangle 4"/>
          <p:cNvSpPr>
            <a:spLocks noChangeArrowheads="1"/>
          </p:cNvSpPr>
          <p:nvPr/>
        </p:nvSpPr>
        <p:spPr bwMode="auto">
          <a:xfrm>
            <a:off x="685800" y="762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i="1">
                <a:solidFill>
                  <a:srgbClr val="0A0296"/>
                </a:solidFill>
                <a:latin typeface="Times New Roman" charset="0"/>
              </a:rPr>
              <a:t>Circumference of Voxelized Sphere</a:t>
            </a:r>
          </a:p>
        </p:txBody>
      </p:sp>
    </p:spTree>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76D97"/>
      </a:hlink>
      <a:folHlink>
        <a:srgbClr val="B2706E"/>
      </a:folHlink>
    </a:clrScheme>
    <a:fontScheme name="Blank Presentatio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926</TotalTime>
  <Words>8296</Words>
  <Application>Microsoft Macintosh PowerPoint</Application>
  <PresentationFormat>On-screen Show (4:3)</PresentationFormat>
  <Paragraphs>916</Paragraphs>
  <Slides>111</Slides>
  <Notes>92</Notes>
  <HiddenSlides>0</HiddenSlides>
  <MMClips>2</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111</vt:i4>
      </vt:variant>
    </vt:vector>
  </HeadingPairs>
  <TitlesOfParts>
    <vt:vector size="115" baseType="lpstr">
      <vt:lpstr>Blank Presentation</vt:lpstr>
      <vt:lpstr>Microsoft Equation</vt:lpstr>
      <vt:lpstr>Equation</vt:lpstr>
      <vt:lpstr>Image</vt:lpstr>
      <vt:lpstr>Stereology</vt:lpstr>
      <vt:lpstr>Outline</vt:lpstr>
      <vt:lpstr>Objectives</vt:lpstr>
      <vt:lpstr>Objectives, contd.</vt:lpstr>
      <vt:lpstr>Motivation: grain size</vt:lpstr>
      <vt:lpstr>Motivation: precipitate sizes, frequency, shape, alignment</vt:lpstr>
      <vt:lpstr>Stereology: References</vt:lpstr>
      <vt:lpstr>Problems</vt:lpstr>
      <vt:lpstr>Measurable Quantities</vt:lpstr>
      <vt:lpstr>Definitions</vt:lpstr>
      <vt:lpstr>Other Quantities</vt:lpstr>
      <vt:lpstr>Quantities measurable in a section</vt:lpstr>
      <vt:lpstr>Relationships between Quantities</vt:lpstr>
      <vt:lpstr>Measured vs. Derived Quantities</vt:lpstr>
      <vt:lpstr>Volume Fraction</vt:lpstr>
      <vt:lpstr>Point Counting</vt:lpstr>
      <vt:lpstr>Delesse’s Principle: Measuring volume fractions of a second phase</vt:lpstr>
      <vt:lpstr>Derivation: Delesse’s formula</vt:lpstr>
      <vt:lpstr>Surface Area (per unit volume)</vt:lpstr>
      <vt:lpstr>SV = 2PL</vt:lpstr>
      <vt:lpstr>SV = 2PL</vt:lpstr>
      <vt:lpstr>Length of Line per Unit Area, LA versus Intersection Points Density, PL</vt:lpstr>
      <vt:lpstr>LA = π/2 PL, contd.</vt:lpstr>
      <vt:lpstr>LA = π/2 PL, contd.</vt:lpstr>
      <vt:lpstr>Buffon’s Needle Experiment</vt:lpstr>
      <vt:lpstr>SV = (4/π)LA</vt:lpstr>
      <vt:lpstr>Outline</vt:lpstr>
      <vt:lpstr>Line length per unit volume, LV vs. Points per unit area, PA</vt:lpstr>
      <vt:lpstr>Oriented structures: 2D</vt:lpstr>
      <vt:lpstr>Distribution of Lines on Plane</vt:lpstr>
      <vt:lpstr>Generalizations</vt:lpstr>
      <vt:lpstr>Oriented structures: 3D</vt:lpstr>
      <vt:lpstr>Orientation distributions</vt:lpstr>
      <vt:lpstr>Outline</vt:lpstr>
      <vt:lpstr>Second Phase Particles</vt:lpstr>
      <vt:lpstr>SV and 2nd phase particles</vt:lpstr>
      <vt:lpstr>S:V and Mean Intercept Length</vt:lpstr>
      <vt:lpstr>S:V example: sphere</vt:lpstr>
      <vt:lpstr>PowerPoint Presentation</vt:lpstr>
      <vt:lpstr>Grain size measurement: intercepts</vt:lpstr>
      <vt:lpstr>Particles and Grains</vt:lpstr>
      <vt:lpstr>Mean Random Spacing</vt:lpstr>
      <vt:lpstr>Particle Relationships</vt:lpstr>
      <vt:lpstr>Mean free path, l, versus  Nearest neighbor spacing, ∆</vt:lpstr>
      <vt:lpstr>Nearest-Neighbor Distances, ∆</vt:lpstr>
      <vt:lpstr>Application of ∆2 to Dislocation Motion</vt:lpstr>
      <vt:lpstr>Particle Pinning - Summary</vt:lpstr>
      <vt:lpstr>PowerPoint Presentation</vt:lpstr>
      <vt:lpstr>PowerPoint Presentation</vt:lpstr>
      <vt:lpstr>Particles on boundaries, in cross-section</vt:lpstr>
      <vt:lpstr>Outline</vt:lpstr>
      <vt:lpstr>Grain Size Measurement</vt:lpstr>
      <vt:lpstr>Method A: typical section</vt:lpstr>
      <vt:lpstr>Method A: area based</vt:lpstr>
      <vt:lpstr>Method B: linear intercept</vt:lpstr>
      <vt:lpstr>More about the Line Intercept Technique</vt:lpstr>
      <vt:lpstr>Alternative Representation:  ASTM Grain Size Number</vt:lpstr>
      <vt:lpstr>PowerPoint Presentation</vt:lpstr>
      <vt:lpstr>Outline</vt:lpstr>
      <vt:lpstr>3D Size Derived from 2D Sections</vt:lpstr>
      <vt:lpstr>Sections through dispersions of spherical objects</vt:lpstr>
      <vt:lpstr>Sectioning  Spheres</vt:lpstr>
      <vt:lpstr>Circle Sampling: example</vt:lpstr>
      <vt:lpstr>Distributions of Sizes</vt:lpstr>
      <vt:lpstr>True dimension(s) from measurements: examples</vt:lpstr>
      <vt:lpstr>Measurements on Sections</vt:lpstr>
      <vt:lpstr>Extraction of Size Distribution</vt:lpstr>
      <vt:lpstr>Size distributions from measurement</vt:lpstr>
      <vt:lpstr>Chord lengths</vt:lpstr>
      <vt:lpstr>Multiple sphere sizes</vt:lpstr>
      <vt:lpstr>Number per unit volume</vt:lpstr>
      <vt:lpstr>Number per unit volume: Cahn &amp; Fullman</vt:lpstr>
      <vt:lpstr>Projections of Lines: Spektor</vt:lpstr>
      <vt:lpstr>Projections of Lines, contd.</vt:lpstr>
      <vt:lpstr>Projections of Lines, contd.</vt:lpstr>
      <vt:lpstr>Projections of Lines, contd.</vt:lpstr>
      <vt:lpstr>Projections of Lines, contd.</vt:lpstr>
      <vt:lpstr>Artificial Digital Particle Placement</vt:lpstr>
      <vt:lpstr>Simulation Domain with Particles</vt:lpstr>
      <vt:lpstr>Sections through 3D Image</vt:lpstr>
      <vt:lpstr>Generated Particle Structure: Sections</vt:lpstr>
      <vt:lpstr>PowerPoint Presentation</vt:lpstr>
      <vt:lpstr>Generated Particle Structure: PCFs</vt:lpstr>
      <vt:lpstr>2D section size distributions</vt:lpstr>
      <vt:lpstr>Comparison of 3D Particle Shape, Size</vt:lpstr>
      <vt:lpstr>Comparison of PCFs for Original and Reconstructed Particle Distribution</vt:lpstr>
      <vt:lpstr>Reconstructed 3D particle distribution</vt:lpstr>
      <vt:lpstr>Geometric Relationships</vt:lpstr>
      <vt:lpstr>PowerPoint Presentation</vt:lpstr>
      <vt:lpstr>PowerPoint Presentation</vt:lpstr>
      <vt:lpstr>Questions</vt:lpstr>
      <vt:lpstr>Summary</vt:lpstr>
      <vt:lpstr>Supplemental Slides</vt:lpstr>
      <vt:lpstr>1. Statistics: definitions</vt:lpstr>
      <vt:lpstr>Statistics: quantitative definitions</vt:lpstr>
      <vt:lpstr>Quantitative definitions,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Carnegie Mellon University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27750:Stereology</dc:title>
  <dc:subject/>
  <dc:creator>AD Rollett</dc:creator>
  <cp:keywords/>
  <dc:description/>
  <cp:lastModifiedBy>Anthony Rollett</cp:lastModifiedBy>
  <cp:revision>55</cp:revision>
  <cp:lastPrinted>2008-04-16T15:08:05Z</cp:lastPrinted>
  <dcterms:created xsi:type="dcterms:W3CDTF">2014-04-21T13:11:06Z</dcterms:created>
  <dcterms:modified xsi:type="dcterms:W3CDTF">2016-03-24T15:12:23Z</dcterms:modified>
  <cp:category/>
</cp:coreProperties>
</file>