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embeddings/oleObject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20.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9.bin" ContentType="application/vnd.openxmlformats-officedocument.oleObject"/>
  <Override PartName="/ppt/notesSlides/notesSlide26.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17.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21.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1"/>
  </p:notesMasterIdLst>
  <p:handoutMasterIdLst>
    <p:handoutMasterId r:id="rId72"/>
  </p:handoutMasterIdLst>
  <p:sldIdLst>
    <p:sldId id="257" r:id="rId2"/>
    <p:sldId id="259" r:id="rId3"/>
    <p:sldId id="263" r:id="rId4"/>
    <p:sldId id="369" r:id="rId5"/>
    <p:sldId id="351" r:id="rId6"/>
    <p:sldId id="352" r:id="rId7"/>
    <p:sldId id="297" r:id="rId8"/>
    <p:sldId id="347" r:id="rId9"/>
    <p:sldId id="275" r:id="rId10"/>
    <p:sldId id="276" r:id="rId11"/>
    <p:sldId id="277" r:id="rId12"/>
    <p:sldId id="363" r:id="rId13"/>
    <p:sldId id="364" r:id="rId14"/>
    <p:sldId id="365" r:id="rId15"/>
    <p:sldId id="366" r:id="rId16"/>
    <p:sldId id="282" r:id="rId17"/>
    <p:sldId id="283" r:id="rId18"/>
    <p:sldId id="292" r:id="rId19"/>
    <p:sldId id="293" r:id="rId20"/>
    <p:sldId id="294" r:id="rId21"/>
    <p:sldId id="299" r:id="rId22"/>
    <p:sldId id="300" r:id="rId23"/>
    <p:sldId id="353" r:id="rId24"/>
    <p:sldId id="354" r:id="rId25"/>
    <p:sldId id="355" r:id="rId26"/>
    <p:sldId id="304" r:id="rId27"/>
    <p:sldId id="305" r:id="rId28"/>
    <p:sldId id="306" r:id="rId29"/>
    <p:sldId id="307" r:id="rId30"/>
    <p:sldId id="308" r:id="rId31"/>
    <p:sldId id="311" r:id="rId32"/>
    <p:sldId id="312" r:id="rId33"/>
    <p:sldId id="313" r:id="rId34"/>
    <p:sldId id="314" r:id="rId35"/>
    <p:sldId id="315" r:id="rId36"/>
    <p:sldId id="316" r:id="rId37"/>
    <p:sldId id="317" r:id="rId38"/>
    <p:sldId id="335" r:id="rId39"/>
    <p:sldId id="318" r:id="rId40"/>
    <p:sldId id="319" r:id="rId41"/>
    <p:sldId id="320" r:id="rId42"/>
    <p:sldId id="321" r:id="rId43"/>
    <p:sldId id="322" r:id="rId44"/>
    <p:sldId id="323" r:id="rId45"/>
    <p:sldId id="332" r:id="rId46"/>
    <p:sldId id="333" r:id="rId47"/>
    <p:sldId id="331" r:id="rId48"/>
    <p:sldId id="325" r:id="rId49"/>
    <p:sldId id="327" r:id="rId50"/>
    <p:sldId id="328" r:id="rId51"/>
    <p:sldId id="334" r:id="rId52"/>
    <p:sldId id="348" r:id="rId53"/>
    <p:sldId id="349" r:id="rId54"/>
    <p:sldId id="350" r:id="rId55"/>
    <p:sldId id="330" r:id="rId56"/>
    <p:sldId id="367" r:id="rId57"/>
    <p:sldId id="368" r:id="rId58"/>
    <p:sldId id="362" r:id="rId59"/>
    <p:sldId id="356" r:id="rId60"/>
    <p:sldId id="357" r:id="rId61"/>
    <p:sldId id="358" r:id="rId62"/>
    <p:sldId id="359" r:id="rId63"/>
    <p:sldId id="360" r:id="rId64"/>
    <p:sldId id="361" r:id="rId65"/>
    <p:sldId id="336" r:id="rId66"/>
    <p:sldId id="338" r:id="rId67"/>
    <p:sldId id="337" r:id="rId68"/>
    <p:sldId id="339" r:id="rId69"/>
    <p:sldId id="340"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40ECF"/>
    <a:srgbClr val="E60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9.emf"/><Relationship Id="rId2" Type="http://schemas.openxmlformats.org/officeDocument/2006/relationships/image" Target="../media/image110.emf"/><Relationship Id="rId3" Type="http://schemas.openxmlformats.org/officeDocument/2006/relationships/image" Target="../media/image1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 Id="rId3"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F7AF637-DE88-D34E-ACF3-7BC19261E30F}" type="datetime1">
              <a:rPr lang="en-US"/>
              <a:pPr>
                <a:defRPr/>
              </a:pPr>
              <a:t>3/19/14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65C857-39E0-D648-A304-15C542677C0B}" type="slidenum">
              <a:rPr lang="en-US"/>
              <a:pPr>
                <a:defRPr/>
              </a:pPr>
              <a:t>‹#›</a:t>
            </a:fld>
            <a:endParaRPr lang="en-US"/>
          </a:p>
        </p:txBody>
      </p:sp>
    </p:spTree>
    <p:extLst>
      <p:ext uri="{BB962C8B-B14F-4D97-AF65-F5344CB8AC3E}">
        <p14:creationId xmlns:p14="http://schemas.microsoft.com/office/powerpoint/2010/main" val="4108212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1F3A1D0-8FDD-B54B-9FA9-84FAA0A383DF}" type="slidenum">
              <a:rPr lang="en-US"/>
              <a:pPr>
                <a:defRPr/>
              </a:pPr>
              <a:t>‹#›</a:t>
            </a:fld>
            <a:endParaRPr lang="en-US"/>
          </a:p>
        </p:txBody>
      </p:sp>
    </p:spTree>
    <p:extLst>
      <p:ext uri="{BB962C8B-B14F-4D97-AF65-F5344CB8AC3E}">
        <p14:creationId xmlns:p14="http://schemas.microsoft.com/office/powerpoint/2010/main" val="40448470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1C3796-FA7F-4149-A0FF-B1FDD5B1133D}"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02F5609-796F-4345-A263-19591BBD7D1D}" type="slidenum">
              <a:rPr lang="en-US"/>
              <a:pPr/>
              <a:t>11</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A555823-33E2-734D-896E-A3105D1AF49B}" type="slidenum">
              <a:rPr lang="en-US"/>
              <a:pPr/>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5A225A6-3E36-E449-AD02-2AC73F24EB79}" type="slidenum">
              <a:rPr lang="en-US"/>
              <a:pPr/>
              <a:t>13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8B797BA-CC99-D943-819B-C77795FB7680}" type="slidenum">
              <a:rPr lang="en-US"/>
              <a:pPr/>
              <a:t>14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21BD002-F420-6C4D-A4E3-FED0DAC13546}" type="slidenum">
              <a:rPr lang="en-US"/>
              <a:pPr/>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D82CB34-592F-F348-A880-6E82C7CE4B7E}" type="slidenum">
              <a:rPr lang="en-US"/>
              <a:pPr/>
              <a:t>16</a:t>
            </a:fld>
            <a:endParaRPr lang="en-US"/>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6378EC1-A730-B74E-BA50-01B9D8A787C3}" type="slidenum">
              <a:rPr lang="en-US"/>
              <a:pPr/>
              <a:t>17</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34FBAFE-7C47-894E-AE24-213840AA4BB0}" type="slidenum">
              <a:rPr lang="en-US"/>
              <a:pPr/>
              <a:t>18</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14A7225-A29D-1141-BD52-81BDDA10120A}" type="slidenum">
              <a:rPr lang="en-US"/>
              <a:pPr/>
              <a:t>19</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650226C-0D26-0048-A6C5-08A5A03565A7}" type="slidenum">
              <a:rPr lang="en-US"/>
              <a:pPr/>
              <a:t>20</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94B3FF5-DABA-0E4D-974F-C18AD9BF92FB}" type="slidenum">
              <a:rPr lang="en-US"/>
              <a:pPr/>
              <a:t>2</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8E0E95E-FF54-2642-859F-C1EA3818B945}" type="slidenum">
              <a:rPr lang="en-US"/>
              <a:pPr/>
              <a:t>21</a:t>
            </a:fld>
            <a:endParaRPr lang="en-US"/>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210F1DA-3280-E740-87B5-A844B98A78C0}" type="slidenum">
              <a:rPr lang="en-US"/>
              <a:pPr/>
              <a:t>22</a:t>
            </a:fld>
            <a:endParaRPr lang="en-US"/>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BF7988-5A40-FD43-B6BC-2DF1524F61EE}" type="slidenum">
              <a:rPr lang="en-US"/>
              <a:pPr/>
              <a:t>23</a:t>
            </a:fld>
            <a:endParaRPr lang="en-US"/>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49A1AA3-9F65-624C-AADC-568C2EC09082}" type="slidenum">
              <a:rPr lang="en-US"/>
              <a:pPr/>
              <a:t>24</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1AD038E-CB11-0148-8BAA-E458FE4199E8}" type="slidenum">
              <a:rPr lang="en-US"/>
              <a:pPr/>
              <a:t>25</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770B146-8153-D843-BDB3-C63589B75AE1}" type="slidenum">
              <a:rPr lang="en-US"/>
              <a:pPr/>
              <a:t>26</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53477FE-283E-A44B-84FB-5604BB665D1F}" type="slidenum">
              <a:rPr lang="en-US"/>
              <a:pPr/>
              <a:t>27</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89A670F-9EC0-AA42-839C-15056423F17A}" type="slidenum">
              <a:rPr lang="en-US"/>
              <a:pPr/>
              <a:t>28</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01C8B3-A517-094B-A4FE-D01432EF1D13}" type="slidenum">
              <a:rPr lang="en-US"/>
              <a:pPr/>
              <a:t>29</a:t>
            </a:fld>
            <a:endParaRPr lang="en-US"/>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3979CC-2B82-894C-A012-02BADF1AF272}" type="slidenum">
              <a:rPr lang="en-US"/>
              <a:pPr/>
              <a:t>30</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3DAA91C-2D52-0147-9098-9497D655C361}" type="slidenum">
              <a:rPr lang="en-US"/>
              <a:pPr/>
              <a:t>3</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C3534A8-BD8F-0241-80BB-8B71A899842C}" type="slidenum">
              <a:rPr lang="en-US"/>
              <a:pPr/>
              <a:t>31</a:t>
            </a:fld>
            <a:endParaRPr lang="en-US"/>
          </a:p>
        </p:txBody>
      </p:sp>
      <p:sp>
        <p:nvSpPr>
          <p:cNvPr id="67587"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906321E-89BC-C743-A341-04322ECE5EF0}" type="slidenum">
              <a:rPr lang="en-US"/>
              <a:pPr/>
              <a:t>32</a:t>
            </a:fld>
            <a:endParaRPr lang="en-US"/>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3B3764B-5F13-9748-8B15-C302DD2F33CB}" type="slidenum">
              <a:rPr lang="en-US"/>
              <a:pPr/>
              <a:t>33</a:t>
            </a:fld>
            <a:endParaRPr lang="en-US"/>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A202D08-F5D0-7D40-986F-7D70DAE96ED6}" type="slidenum">
              <a:rPr lang="en-US"/>
              <a:pPr/>
              <a:t>34</a:t>
            </a:fld>
            <a:endParaRPr lang="en-US"/>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77951E0-70EF-FA4D-8DE5-35E205F8B077}" type="slidenum">
              <a:rPr lang="en-US"/>
              <a:pPr/>
              <a:t>35</a:t>
            </a:fld>
            <a:endParaRPr lang="en-US"/>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16125EC-DA8E-DF4A-B196-9C2041AA6A62}" type="slidenum">
              <a:rPr lang="en-US"/>
              <a:pPr/>
              <a:t>36</a:t>
            </a:fld>
            <a:endParaRPr lang="en-US"/>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8BE3B6B-847D-964F-AF62-A629A9DDDA73}" type="slidenum">
              <a:rPr lang="en-US"/>
              <a:pPr/>
              <a:t>37</a:t>
            </a:fld>
            <a:endParaRPr lang="en-US"/>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2C0D190-5A92-304C-B0F5-E1C281F5366F}" type="slidenum">
              <a:rPr lang="en-US"/>
              <a:pPr/>
              <a:t>38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277128E-2C16-E842-9440-F8B88777BD29}" type="slidenum">
              <a:rPr lang="en-US"/>
              <a:pPr/>
              <a:t>39</a:t>
            </a:fld>
            <a:endParaRPr lang="en-US"/>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17163FE-2F8E-1D4C-AD44-AEC59F974DC5}" type="slidenum">
              <a:rPr lang="en-US"/>
              <a:pPr/>
              <a:t>40</a:t>
            </a:fld>
            <a:endParaRPr lang="en-US"/>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FA535CE-7650-0547-9241-B7F7DBBC887B}" type="slidenum">
              <a:rPr lang="en-US"/>
              <a:pPr/>
              <a:t>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458FF95-A05E-884E-BCFB-77D48AC9991A}" type="slidenum">
              <a:rPr lang="en-US"/>
              <a:pPr/>
              <a:t>41</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C74969C-49C6-F94C-942A-CDA4ED818ED9}" type="slidenum">
              <a:rPr lang="en-US"/>
              <a:pPr/>
              <a:t>42</a:t>
            </a:fld>
            <a:endParaRPr lang="en-US"/>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E9C8923-6026-954F-90D0-97107A4F00F2}" type="slidenum">
              <a:rPr lang="en-US"/>
              <a:pPr/>
              <a:t>43</a:t>
            </a:fld>
            <a:endParaRPr lang="en-US"/>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8143D3F-D3A8-244D-B805-E156B3FCD4FD}" type="slidenum">
              <a:rPr lang="en-US"/>
              <a:pPr/>
              <a:t>44</a:t>
            </a:fld>
            <a:endParaRPr lang="en-US"/>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C203F71-8016-7B4F-BB4A-D554B5CE3A61}" type="slidenum">
              <a:rPr lang="en-US"/>
              <a:pPr/>
              <a:t>45</a:t>
            </a:fld>
            <a:endParaRPr lang="en-US"/>
          </a:p>
        </p:txBody>
      </p:sp>
      <p:sp>
        <p:nvSpPr>
          <p:cNvPr id="96259" name="Rectangle 2"/>
          <p:cNvSpPr>
            <a:spLocks noGrp="1" noRot="1" noChangeAspect="1" noChangeArrowheads="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C3F7339-0200-804A-8278-2AA8B83A2189}" type="slidenum">
              <a:rPr lang="en-US"/>
              <a:pPr/>
              <a:t>46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2BDA7F0-CEE1-1546-A210-82BA2B574961}" type="slidenum">
              <a:rPr lang="en-US"/>
              <a:pPr/>
              <a:t>47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C2A827D-4043-A346-A5AE-FCA9CD9C8A2F}" type="slidenum">
              <a:rPr lang="en-US"/>
              <a:pPr/>
              <a:t>48</a:t>
            </a:fld>
            <a:endParaRPr lang="en-US"/>
          </a:p>
        </p:txBody>
      </p:sp>
      <p:sp>
        <p:nvSpPr>
          <p:cNvPr id="102403" name="Rectangle 2"/>
          <p:cNvSpPr>
            <a:spLocks noGrp="1" noRot="1" noChangeAspect="1" noChangeArrowheads="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6B20B93-1184-0D4F-B2F1-D4EABDC737E2}" type="slidenum">
              <a:rPr lang="en-US"/>
              <a:pPr/>
              <a:t>49</a:t>
            </a:fld>
            <a:endParaRPr lang="en-US"/>
          </a:p>
        </p:txBody>
      </p:sp>
      <p:sp>
        <p:nvSpPr>
          <p:cNvPr id="104451" name="Rectangle 2"/>
          <p:cNvSpPr>
            <a:spLocks noGrp="1" noRot="1" noChangeAspect="1" noChangeArrowheads="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2087FB0-2306-9C4C-97E3-16EDA20EE598}" type="slidenum">
              <a:rPr lang="en-US"/>
              <a:pPr/>
              <a:t>50</a:t>
            </a:fld>
            <a:endParaRPr lang="en-US"/>
          </a:p>
        </p:txBody>
      </p:sp>
      <p:sp>
        <p:nvSpPr>
          <p:cNvPr id="106499" name="Rectangle 2"/>
          <p:cNvSpPr>
            <a:spLocks noGrp="1" noRot="1" noChangeAspect="1" noChangeArrowheads="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solidFill>
                  <a:srgbClr val="000000"/>
                </a:solidFill>
              </a:rPr>
              <a:t>14. </a:t>
            </a:r>
            <a:r>
              <a:rPr lang="en-US">
                <a:solidFill>
                  <a:srgbClr val="000000"/>
                </a:solidFill>
              </a:rPr>
              <a:t>These grain boundary plane distributions, from a grain boundary engineered brass, are the results of a collaboration with Val Randle's group in Wales.</a:t>
            </a:r>
          </a:p>
          <a:p>
            <a:pPr eaLnBrk="1" hangingPunct="1"/>
            <a:endParaRPr lang="en-US">
              <a:solidFill>
                <a:srgbClr val="000000"/>
              </a:solidFill>
            </a:endParaRPr>
          </a:p>
          <a:p>
            <a:pPr eaLnBrk="1" hangingPunct="1"/>
            <a:r>
              <a:rPr lang="en-US">
                <a:solidFill>
                  <a:srgbClr val="000000"/>
                </a:solidFill>
              </a:rPr>
              <a:t>When we compare the GBPD after a single strain-recrystallization cycle to the distribution after five such cycles, we see an increase in the number of {111} planes.</a:t>
            </a:r>
          </a:p>
          <a:p>
            <a:pPr eaLnBrk="1" hangingPunct="1"/>
            <a:endParaRPr lang="en-US">
              <a:solidFill>
                <a:srgbClr val="000000"/>
              </a:solidFill>
            </a:endParaRPr>
          </a:p>
          <a:p>
            <a:pPr eaLnBrk="1" hangingPunct="1"/>
            <a:r>
              <a:rPr lang="en-US">
                <a:solidFill>
                  <a:srgbClr val="000000"/>
                </a:solidFill>
              </a:rPr>
              <a:t>The same is true if we look as a specific boundary and, if we subtract these two distributions, the enhancement in the relative area of {111} planes is obvious.</a:t>
            </a:r>
          </a:p>
          <a:p>
            <a:pPr eaLnBrk="1" hangingPunct="1"/>
            <a:endParaRPr lang="en-US">
              <a:solidFill>
                <a:srgbClr val="000000"/>
              </a:solidFill>
            </a:endParaRPr>
          </a:p>
          <a:p>
            <a:pPr eaLnBrk="1" hangingPunct="1"/>
            <a:r>
              <a:rPr lang="en-US">
                <a:solidFill>
                  <a:srgbClr val="000000"/>
                </a:solidFill>
              </a:rPr>
              <a:t>The GBE process enhances the ductility of this material by 40% while not greatly affecting the grain size or texture.  This demonstrates substantial changes in properties can be correlated to the GBCD.</a:t>
            </a:r>
          </a:p>
          <a:p>
            <a:pPr eaLnBrk="1" hangingPunct="1"/>
            <a:endParaRPr lang="en-US">
              <a:solidFill>
                <a:srgbClr val="000000"/>
              </a:solidFill>
            </a:endParaRPr>
          </a:p>
          <a:p>
            <a:pPr eaLnBrk="1" hangingPunct="1"/>
            <a:r>
              <a:rPr lang="en-US">
                <a:solidFill>
                  <a:srgbClr val="000000"/>
                </a:solidFill>
              </a:rPr>
              <a:t>An initial comparison of these distribution suggest that the boundaries in the second distribution are better for transmitting slip from grain to grain and this might explain the increase in the microstructure’s ductility.</a:t>
            </a:r>
          </a:p>
          <a:p>
            <a:pPr eaLnBrk="1" hangingPunct="1"/>
            <a:endParaRPr lang="en-US">
              <a:solidFill>
                <a:srgbClr val="000000"/>
              </a:solidFill>
            </a:endParaRPr>
          </a:p>
          <a:p>
            <a:pPr eaLnBrk="1" hangingPunct="1"/>
            <a:r>
              <a:rPr lang="en-US">
                <a:solidFill>
                  <a:srgbClr val="000000"/>
                </a:solidFill>
              </a:rPr>
              <a:t>These results have led us to pose three new avenues for continued research.</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5832868-3EAC-CF48-9FC2-30A890529F15}" type="slidenum">
              <a:rPr lang="en-US"/>
              <a:pPr/>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7965D86-DABD-F046-AE2B-5F00BD5A6894}" type="slidenum">
              <a:rPr lang="en-US"/>
              <a:pPr/>
              <a:t>51</a:t>
            </a:fld>
            <a:endParaRPr lang="en-US"/>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p:spPr>
        <p:txBody>
          <a:bodyPr/>
          <a:lstStyle/>
          <a:p>
            <a:pPr eaLnBrk="1" hangingPunct="1"/>
            <a:r>
              <a:rPr lang="en-US" smtClean="0"/>
              <a:t>We have also monitored the changes in the distribution of interfaces in doped systems</a:t>
            </a:r>
          </a:p>
          <a:p>
            <a:pPr eaLnBrk="1" hangingPunct="1"/>
            <a:r>
              <a:rPr lang="en-US" smtClean="0"/>
              <a:t>This example shows the grain boundary plane distribution for undoped and Ca-doped MgO,</a:t>
            </a:r>
          </a:p>
          <a:p>
            <a:pPr eaLnBrk="1" hangingPunct="1"/>
            <a:r>
              <a:rPr lang="en-US" smtClean="0"/>
              <a:t>They have very different anisotropies and, by implication, different ranges of energy anisotropy</a:t>
            </a:r>
          </a:p>
        </p:txBody>
      </p:sp>
      <p:sp>
        <p:nvSpPr>
          <p:cNvPr id="110596" name="Slide Number Placeholder 3"/>
          <p:cNvSpPr>
            <a:spLocks noGrp="1"/>
          </p:cNvSpPr>
          <p:nvPr>
            <p:ph type="sldNum" sz="quarter" idx="5"/>
          </p:nvPr>
        </p:nvSpPr>
        <p:spPr>
          <a:noFill/>
        </p:spPr>
        <p:txBody>
          <a:bodyPr/>
          <a:lstStyle/>
          <a:p>
            <a:fld id="{4ABA81BC-5975-534B-BAE4-1F3A33D3CE58}"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a:ln/>
        </p:spPr>
      </p:sp>
      <p:sp>
        <p:nvSpPr>
          <p:cNvPr id="112643" name="Notes Placeholder 2"/>
          <p:cNvSpPr>
            <a:spLocks noGrp="1"/>
          </p:cNvSpPr>
          <p:nvPr>
            <p:ph type="body" idx="1"/>
          </p:nvPr>
        </p:nvSpPr>
        <p:spPr>
          <a:noFill/>
          <a:ln/>
        </p:spPr>
        <p:txBody>
          <a:bodyPr/>
          <a:lstStyle/>
          <a:p>
            <a:pPr eaLnBrk="1" hangingPunct="1"/>
            <a:r>
              <a:rPr lang="en-US" smtClean="0"/>
              <a:t>This anisotropy was confirmed by thermal groove measurements, which showed that the doped sample had a wider distribution of thermal groove widths and, therefore a wider distribution of energies.  The diagram in lower right shows how we apply Young’s Eq, i.e. same local eq. at TJs to the balance between surfaces and GB energy.  Image in upper right is an AFM of thermally grooved GBs.</a:t>
            </a:r>
          </a:p>
        </p:txBody>
      </p:sp>
      <p:sp>
        <p:nvSpPr>
          <p:cNvPr id="112644" name="Slide Number Placeholder 3"/>
          <p:cNvSpPr>
            <a:spLocks noGrp="1"/>
          </p:cNvSpPr>
          <p:nvPr>
            <p:ph type="sldNum" sz="quarter" idx="5"/>
          </p:nvPr>
        </p:nvSpPr>
        <p:spPr>
          <a:noFill/>
        </p:spPr>
        <p:txBody>
          <a:bodyPr/>
          <a:lstStyle/>
          <a:p>
            <a:fld id="{E1C7C019-CAF7-7D4F-A6BF-3B760DA2A491}"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a:ln/>
        </p:spPr>
      </p:sp>
      <p:sp>
        <p:nvSpPr>
          <p:cNvPr id="114691" name="Notes Placeholder 2"/>
          <p:cNvSpPr>
            <a:spLocks noGrp="1"/>
          </p:cNvSpPr>
          <p:nvPr>
            <p:ph type="body" idx="1"/>
          </p:nvPr>
        </p:nvSpPr>
        <p:spPr>
          <a:noFill/>
          <a:ln/>
        </p:spPr>
        <p:txBody>
          <a:bodyPr/>
          <a:lstStyle/>
          <a:p>
            <a:pPr eaLnBrk="1" hangingPunct="1"/>
            <a:r>
              <a:rPr lang="en-US" smtClean="0"/>
              <a:t>The opposite trend was found in Bi-doped Ni.  In this case, Bi suppressed the grain boundary anisotropy and a narrower range of energies was found.</a:t>
            </a:r>
          </a:p>
          <a:p>
            <a:pPr eaLnBrk="1" hangingPunct="1"/>
            <a:r>
              <a:rPr lang="en-US" smtClean="0"/>
              <a:t>Very curious: Cu-Bi exhibits the opposite effect – the doped case is WIDER than the undoped.  So, it is NOT possible to assume that segregation decreases or increases the anisotropy of GB energy.</a:t>
            </a:r>
          </a:p>
        </p:txBody>
      </p:sp>
      <p:sp>
        <p:nvSpPr>
          <p:cNvPr id="114692" name="Slide Number Placeholder 3"/>
          <p:cNvSpPr>
            <a:spLocks noGrp="1"/>
          </p:cNvSpPr>
          <p:nvPr>
            <p:ph type="sldNum" sz="quarter" idx="5"/>
          </p:nvPr>
        </p:nvSpPr>
        <p:spPr>
          <a:noFill/>
        </p:spPr>
        <p:txBody>
          <a:bodyPr/>
          <a:lstStyle/>
          <a:p>
            <a:fld id="{B66E91D0-3A9E-114C-BD98-17FF7EE19CC6}"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A74CA9E-BA7C-394B-90B5-98B67B045E3C}" type="slidenum">
              <a:rPr lang="en-US"/>
              <a:pPr/>
              <a:t>55</a:t>
            </a:fld>
            <a:endParaRPr lang="en-US"/>
          </a:p>
        </p:txBody>
      </p:sp>
      <p:sp>
        <p:nvSpPr>
          <p:cNvPr id="116739" name="Rectangle 2"/>
          <p:cNvSpPr>
            <a:spLocks noGrp="1" noRot="1" noChangeAspect="1" noChangeArrowheads="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5E5AC75-8E57-8149-B393-1DE949ABD54F}" type="slidenum">
              <a:rPr lang="en-US"/>
              <a:pPr/>
              <a:t>59</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CA20605-B3EB-3D44-9925-E5C4B651642F}" type="slidenum">
              <a:rPr lang="en-US"/>
              <a:pPr/>
              <a:t>60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4B1CD26-A3F5-7549-8F66-133355CD466A}" type="slidenum">
              <a:rPr lang="en-US"/>
              <a:pPr/>
              <a:t>61</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A9CF024-3A06-1742-9590-84CB94EE44EE}" type="slidenum">
              <a:rPr lang="en-US"/>
              <a:pPr/>
              <a:t>62</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39E221E-82D0-2C48-86A7-D1B7C3718FD6}" type="slidenum">
              <a:rPr lang="en-US"/>
              <a:pPr/>
              <a:t>63</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310EFFB-6A4C-524F-ABE9-B331F94E9EC9}" type="slidenum">
              <a:rPr lang="en-US"/>
              <a:pPr/>
              <a:t>7</a:t>
            </a:fld>
            <a:endParaRPr lang="en-US"/>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2D2282C-EAB9-F14A-AF8D-C05CF431BBC9}" type="slidenum">
              <a:rPr lang="en-US"/>
              <a:pPr/>
              <a:t>64</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7C06A2B-6A76-8F44-A6C3-7CAEB5AA6858}" type="slidenum">
              <a:rPr lang="en-US"/>
              <a:pPr/>
              <a:t>65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0DB1D14-0B67-2643-BAC8-F1E9E96BD67B}" type="slidenum">
              <a:rPr lang="en-US"/>
              <a:pPr/>
              <a:t>66</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D8F62D82-5955-0545-AFEE-D67A22F9F263}" type="slidenum">
              <a:rPr lang="en-US"/>
              <a:pPr/>
              <a:t>67</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3EA5D00-73D3-A143-8F14-5BE7B7798153}" type="slidenum">
              <a:rPr lang="en-US"/>
              <a:pPr/>
              <a:t>68</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1B93C93-E0CD-9147-B9A5-0923A5C75794}" type="slidenum">
              <a:rPr lang="en-US"/>
              <a:pPr/>
              <a:t>69</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63D8EF7-C542-9F47-9953-3C2C0139BF1D}" type="slidenum">
              <a:rPr lang="en-US"/>
              <a:pPr/>
              <a:t>8</a:t>
            </a:fld>
            <a:endParaRPr lang="en-US"/>
          </a:p>
        </p:txBody>
      </p:sp>
      <p:sp>
        <p:nvSpPr>
          <p:cNvPr id="28675" name="Rectangle 1026"/>
          <p:cNvSpPr>
            <a:spLocks noGrp="1" noRot="1" noChangeAspect="1" noChangeArrowheads="1"/>
          </p:cNvSpPr>
          <p:nvPr>
            <p:ph type="sldImg"/>
          </p:nvPr>
        </p:nvSpPr>
        <p:spPr>
          <a:solidFill>
            <a:srgbClr val="FFFFFF"/>
          </a:solidFill>
          <a:ln/>
        </p:spPr>
      </p:sp>
      <p:sp>
        <p:nvSpPr>
          <p:cNvPr id="2867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1BE4ED1-53DC-6147-867E-D9436125D627}" type="slidenum">
              <a:rPr lang="en-US"/>
              <a:pPr/>
              <a:t>9</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06C60C6-4E6E-494C-A8BE-BF4276F8BAE1}" type="slidenum">
              <a:rPr lang="en-US"/>
              <a:pPr/>
              <a:t>10</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5663D0-090D-0D4C-ABED-0216E0658E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222A5-DF67-364B-B1B9-434B47B809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54409-8F09-A941-A668-158A3C0623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638F0-9707-1A41-BC28-98498F9DD7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20B23-001F-8448-A924-A1070DB31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CC1DA-6BAF-C04D-9747-F8148BB023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F39F5A-39DE-1A4C-8EED-E2BFA41C02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92E40D-F55B-E649-816A-536CBD98BA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D11F22-4071-0646-8ADF-BB169BCC8D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12D425-AAD7-CB4D-BEEB-1CD9DDB763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25D385-05C4-EC46-9062-5820D630C9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6200" y="76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vl1pPr>
          </a:lstStyle>
          <a:p>
            <a:pPr>
              <a:defRPr/>
            </a:pPr>
            <a:fld id="{BB72D782-9D64-B246-B59B-4A2DC13051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5pPr>
      <a:lvl6pPr marL="457200" algn="ctr" rtl="0" fontAlgn="base">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6pPr>
      <a:lvl7pPr marL="914400" algn="ctr" rtl="0" fontAlgn="base">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7pPr>
      <a:lvl8pPr marL="1371600" algn="ctr" rtl="0" fontAlgn="base">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8pPr>
      <a:lvl9pPr marL="1828800" algn="ctr" rtl="0" fontAlgn="base">
        <a:spcBef>
          <a:spcPct val="0"/>
        </a:spcBef>
        <a:spcAft>
          <a:spcPct val="0"/>
        </a:spcAft>
        <a:defRPr sz="4000" i="1">
          <a:solidFill>
            <a:srgbClr val="140ECF"/>
          </a:solidFill>
          <a:effectLst>
            <a:outerShdw blurRad="38100" dist="38100" dir="2700000" algn="tl">
              <a:srgbClr val="DDDDDD"/>
            </a:outerShdw>
          </a:effectLst>
          <a:latin typeface="Time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3.bin"/><Relationship Id="rId5" Type="http://schemas.openxmlformats.org/officeDocument/2006/relationships/image" Target="../media/image11.emf"/><Relationship Id="rId6" Type="http://schemas.openxmlformats.org/officeDocument/2006/relationships/hyperlink" Target="http://rsb.info.nih.gov/ij/"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6.emf"/><Relationship Id="rId5" Type="http://schemas.openxmlformats.org/officeDocument/2006/relationships/oleObject" Target="../embeddings/oleObject4.bin"/><Relationship Id="rId6" Type="http://schemas.openxmlformats.org/officeDocument/2006/relationships/image" Target="../media/image13.emf"/><Relationship Id="rId7" Type="http://schemas.openxmlformats.org/officeDocument/2006/relationships/oleObject" Target="../embeddings/oleObject5.bin"/><Relationship Id="rId8" Type="http://schemas.openxmlformats.org/officeDocument/2006/relationships/image" Target="../media/image14.emf"/><Relationship Id="rId9" Type="http://schemas.openxmlformats.org/officeDocument/2006/relationships/oleObject" Target="../embeddings/oleObject6.bin"/><Relationship Id="rId10"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9.png"/><Relationship Id="rId5" Type="http://schemas.openxmlformats.org/officeDocument/2006/relationships/oleObject" Target="../embeddings/oleObject7.bin"/><Relationship Id="rId6" Type="http://schemas.openxmlformats.org/officeDocument/2006/relationships/image" Target="../media/image17.emf"/><Relationship Id="rId7" Type="http://schemas.openxmlformats.org/officeDocument/2006/relationships/oleObject" Target="../embeddings/oleObject8.bin"/><Relationship Id="rId8" Type="http://schemas.openxmlformats.org/officeDocument/2006/relationships/image" Target="../media/image18.emf"/><Relationship Id="rId9"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5.emf"/><Relationship Id="rId5" Type="http://schemas.openxmlformats.org/officeDocument/2006/relationships/oleObject" Target="../embeddings/oleObject9.bin"/><Relationship Id="rId6"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notesSlide" Target="../notesSlides/notesSlide26.xml"/><Relationship Id="rId4" Type="http://schemas.openxmlformats.org/officeDocument/2006/relationships/image" Target="../media/image30.png"/><Relationship Id="rId5" Type="http://schemas.openxmlformats.org/officeDocument/2006/relationships/oleObject" Target="../embeddings/oleObject10.bin"/><Relationship Id="rId6" Type="http://schemas.openxmlformats.org/officeDocument/2006/relationships/image" Target="../media/image26.emf"/><Relationship Id="rId7" Type="http://schemas.openxmlformats.org/officeDocument/2006/relationships/oleObject" Target="../embeddings/oleObject11.bin"/><Relationship Id="rId8" Type="http://schemas.openxmlformats.org/officeDocument/2006/relationships/image" Target="../media/image27.emf"/><Relationship Id="rId9" Type="http://schemas.openxmlformats.org/officeDocument/2006/relationships/oleObject" Target="../embeddings/oleObject12.bin"/><Relationship Id="rId10"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oleObject" Target="../embeddings/oleObject16.bin"/><Relationship Id="rId13" Type="http://schemas.openxmlformats.org/officeDocument/2006/relationships/image" Target="../media/image41.emf"/><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notesSlide" Target="../notesSlides/notesSlide28.xml"/><Relationship Id="rId4" Type="http://schemas.openxmlformats.org/officeDocument/2006/relationships/image" Target="../media/image42.png"/><Relationship Id="rId5" Type="http://schemas.openxmlformats.org/officeDocument/2006/relationships/oleObject" Target="../embeddings/oleObject14.bin"/><Relationship Id="rId6" Type="http://schemas.openxmlformats.org/officeDocument/2006/relationships/image" Target="../media/image39.emf"/><Relationship Id="rId7" Type="http://schemas.openxmlformats.org/officeDocument/2006/relationships/image" Target="../media/image43.png"/><Relationship Id="rId8" Type="http://schemas.openxmlformats.org/officeDocument/2006/relationships/image" Target="../media/image44.jpeg"/><Relationship Id="rId9" Type="http://schemas.openxmlformats.org/officeDocument/2006/relationships/oleObject" Target="../embeddings/oleObject15.bin"/><Relationship Id="rId10" Type="http://schemas.openxmlformats.org/officeDocument/2006/relationships/image" Target="../media/image4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emf"/><Relationship Id="rId5"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jpeg"/><Relationship Id="rId6" Type="http://schemas.openxmlformats.org/officeDocument/2006/relationships/image" Target="../media/image73.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3.png"/><Relationship Id="rId7" Type="http://schemas.openxmlformats.org/officeDocument/2006/relationships/image" Target="../media/image77.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oleObject" Target="../embeddings/oleObject17.bin"/><Relationship Id="rId8" Type="http://schemas.openxmlformats.org/officeDocument/2006/relationships/image" Target="../media/image8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png"/><Relationship Id="rId5" Type="http://schemas.openxmlformats.org/officeDocument/2006/relationships/image" Target="../media/image100.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101.jpeg"/><Relationship Id="rId4" Type="http://schemas.openxmlformats.org/officeDocument/2006/relationships/image" Target="../media/image102.jpe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5.jpe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jpeg"/><Relationship Id="rId5" Type="http://schemas.openxmlformats.org/officeDocument/2006/relationships/image" Target="../media/image108.pn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8.bin"/><Relationship Id="rId5" Type="http://schemas.openxmlformats.org/officeDocument/2006/relationships/image" Target="../media/image109.emf"/><Relationship Id="rId6" Type="http://schemas.openxmlformats.org/officeDocument/2006/relationships/oleObject" Target="../embeddings/oleObject19.bin"/><Relationship Id="rId7" Type="http://schemas.openxmlformats.org/officeDocument/2006/relationships/image" Target="../media/image110.emf"/><Relationship Id="rId8" Type="http://schemas.openxmlformats.org/officeDocument/2006/relationships/oleObject" Target="../embeddings/oleObject20.bin"/><Relationship Id="rId9" Type="http://schemas.openxmlformats.org/officeDocument/2006/relationships/image" Target="../media/image111.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1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21.bin"/><Relationship Id="rId5" Type="http://schemas.openxmlformats.org/officeDocument/2006/relationships/image" Target="../media/image11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4.png"/><Relationship Id="rId4"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3" Type="http://schemas.openxmlformats.org/officeDocument/2006/relationships/image" Target="../media/image116.jpeg"/><Relationship Id="rId4" Type="http://schemas.openxmlformats.org/officeDocument/2006/relationships/image" Target="../media/image117.jpe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9.xml.rels><?xml version="1.0" encoding="UTF-8" standalone="yes"?>
<Relationships xmlns="http://schemas.openxmlformats.org/package/2006/relationships"><Relationship Id="rId3" Type="http://schemas.openxmlformats.org/officeDocument/2006/relationships/image" Target="../media/image118.jpeg"/><Relationship Id="rId4" Type="http://schemas.openxmlformats.org/officeDocument/2006/relationships/image" Target="../media/image119.jpe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848600" cy="3200400"/>
          </a:xfrm>
          <a:solidFill>
            <a:srgbClr val="FDFFC3"/>
          </a:solidFill>
          <a:ln w="38100" cmpd="dbl">
            <a:solidFill>
              <a:schemeClr val="tx1"/>
            </a:solidFill>
          </a:ln>
        </p:spPr>
        <p:txBody>
          <a:bodyPr/>
          <a:lstStyle/>
          <a:p>
            <a:pPr eaLnBrk="1" hangingPunct="1">
              <a:defRPr/>
            </a:pPr>
            <a:r>
              <a:rPr lang="en-US" sz="6600" dirty="0" smtClean="0">
                <a:effectLst>
                  <a:outerShdw blurRad="38100" dist="38100" dir="2700000" algn="tl">
                    <a:srgbClr val="000000"/>
                  </a:outerShdw>
                </a:effectLst>
              </a:rPr>
              <a:t>Stereology applied to GBCD</a:t>
            </a:r>
            <a:endParaRPr lang="en-US" sz="3600" dirty="0" smtClean="0">
              <a:effectLst>
                <a:outerShdw blurRad="38100" dist="38100" dir="2700000" algn="tl">
                  <a:srgbClr val="000000"/>
                </a:outerShdw>
              </a:effectLst>
            </a:endParaRPr>
          </a:p>
        </p:txBody>
      </p:sp>
      <p:sp>
        <p:nvSpPr>
          <p:cNvPr id="15364" name="Rectangle 3"/>
          <p:cNvSpPr>
            <a:spLocks noGrp="1" noChangeArrowheads="1"/>
          </p:cNvSpPr>
          <p:nvPr>
            <p:ph type="subTitle" idx="1"/>
          </p:nvPr>
        </p:nvSpPr>
        <p:spPr>
          <a:xfrm>
            <a:off x="1676400" y="4953000"/>
            <a:ext cx="6400800" cy="1752600"/>
          </a:xfrm>
        </p:spPr>
        <p:txBody>
          <a:bodyPr/>
          <a:lstStyle/>
          <a:p>
            <a:pPr eaLnBrk="1" hangingPunct="1"/>
            <a:r>
              <a:rPr lang="en-US" dirty="0" smtClean="0"/>
              <a:t>Texture, Microstructure &amp; Anisotropy</a:t>
            </a:r>
          </a:p>
          <a:p>
            <a:pPr eaLnBrk="1" hangingPunct="1"/>
            <a:r>
              <a:rPr lang="en-US" dirty="0" smtClean="0"/>
              <a:t>A.D. Rollett</a:t>
            </a:r>
          </a:p>
        </p:txBody>
      </p:sp>
      <p:pic>
        <p:nvPicPr>
          <p:cNvPr id="15365" name="Picture 10" descr="cmu_web"/>
          <p:cNvPicPr>
            <a:picLocks noChangeAspect="1" noChangeArrowheads="1"/>
          </p:cNvPicPr>
          <p:nvPr/>
        </p:nvPicPr>
        <p:blipFill>
          <a:blip r:embed="rId3"/>
          <a:srcRect t="11351" r="26942" b="17929"/>
          <a:stretch>
            <a:fillRect/>
          </a:stretch>
        </p:blipFill>
        <p:spPr bwMode="auto">
          <a:xfrm>
            <a:off x="152400" y="158750"/>
            <a:ext cx="2997200" cy="603250"/>
          </a:xfrm>
          <a:prstGeom prst="rect">
            <a:avLst/>
          </a:prstGeom>
          <a:noFill/>
          <a:ln w="9525">
            <a:noFill/>
            <a:miter lim="800000"/>
            <a:headEnd/>
            <a:tailEnd/>
          </a:ln>
        </p:spPr>
      </p:pic>
      <p:sp>
        <p:nvSpPr>
          <p:cNvPr id="15366" name="Text Box 8"/>
          <p:cNvSpPr txBox="1">
            <a:spLocks noChangeArrowheads="1"/>
          </p:cNvSpPr>
          <p:nvPr/>
        </p:nvSpPr>
        <p:spPr bwMode="auto">
          <a:xfrm>
            <a:off x="5029200" y="6229350"/>
            <a:ext cx="3188700" cy="400110"/>
          </a:xfrm>
          <a:prstGeom prst="rect">
            <a:avLst/>
          </a:prstGeom>
          <a:noFill/>
          <a:ln w="9525">
            <a:noFill/>
            <a:miter lim="800000"/>
            <a:headEnd/>
            <a:tailEnd/>
          </a:ln>
        </p:spPr>
        <p:txBody>
          <a:bodyPr wrap="none">
            <a:prstTxWarp prst="textNoShape">
              <a:avLst/>
            </a:prstTxWarp>
            <a:spAutoFit/>
          </a:bodyPr>
          <a:lstStyle/>
          <a:p>
            <a:r>
              <a:rPr lang="en-US" sz="2000" i="1" dirty="0"/>
              <a:t>Last revised</a:t>
            </a:r>
            <a:r>
              <a:rPr lang="en-US" sz="2000" i="1"/>
              <a:t>:</a:t>
            </a:r>
            <a:r>
              <a:rPr lang="en-US" sz="2000" i="1" smtClean="0"/>
              <a:t> </a:t>
            </a:r>
            <a:r>
              <a:rPr lang="en-US" sz="2000" i="1" smtClean="0"/>
              <a:t>19</a:t>
            </a:r>
            <a:r>
              <a:rPr lang="en-US" sz="2000" i="1" baseline="30000" smtClean="0"/>
              <a:t>th</a:t>
            </a:r>
            <a:r>
              <a:rPr lang="en-US" sz="2000" i="1" smtClean="0"/>
              <a:t> </a:t>
            </a:r>
            <a:r>
              <a:rPr lang="en-US" sz="2000" i="1" dirty="0" smtClean="0"/>
              <a:t>Mar. </a:t>
            </a:r>
            <a:r>
              <a:rPr lang="en-US" sz="2000" i="1" dirty="0"/>
              <a:t>‘</a:t>
            </a:r>
            <a:r>
              <a:rPr lang="en-US" sz="2000" i="1" dirty="0" smtClean="0"/>
              <a:t>14</a:t>
            </a:r>
            <a:endParaRPr lang="en-US" sz="2000" i="1" dirty="0"/>
          </a:p>
        </p:txBody>
      </p:sp>
      <p:sp>
        <p:nvSpPr>
          <p:cNvPr id="15367" name="Slide Number Placeholder 6"/>
          <p:cNvSpPr>
            <a:spLocks noGrp="1"/>
          </p:cNvSpPr>
          <p:nvPr>
            <p:ph type="sldNum" sz="quarter" idx="12"/>
          </p:nvPr>
        </p:nvSpPr>
        <p:spPr>
          <a:noFill/>
        </p:spPr>
        <p:txBody>
          <a:bodyPr/>
          <a:lstStyle/>
          <a:p>
            <a:fld id="{15F9B4E7-7DD5-BF49-9B62-606FEC49287E}" type="slidenum">
              <a:rPr lang="en-US" smtClean="0"/>
              <a:pPr/>
              <a:t>1</a:t>
            </a:fld>
            <a:endParaRPr lang="en-US" smtClean="0"/>
          </a:p>
        </p:txBody>
      </p:sp>
      <p:pic>
        <p:nvPicPr>
          <p:cNvPr id="8" name="Picture 11" descr="sealgraphic"/>
          <p:cNvPicPr>
            <a:picLocks noChangeAspect="1" noChangeArrowheads="1"/>
          </p:cNvPicPr>
          <p:nvPr/>
        </p:nvPicPr>
        <p:blipFill>
          <a:blip r:embed="rId4"/>
          <a:srcRect/>
          <a:stretch>
            <a:fillRect/>
          </a:stretch>
        </p:blipFill>
        <p:spPr bwMode="auto">
          <a:xfrm>
            <a:off x="8077200" y="152400"/>
            <a:ext cx="990600" cy="9636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04800"/>
            <a:ext cx="4724400" cy="1143000"/>
          </a:xfrm>
        </p:spPr>
        <p:txBody>
          <a:bodyPr/>
          <a:lstStyle/>
          <a:p>
            <a:pPr eaLnBrk="1" hangingPunct="1">
              <a:defRPr/>
            </a:pPr>
            <a:r>
              <a:rPr lang="en-US"/>
              <a:t>S</a:t>
            </a:r>
            <a:r>
              <a:rPr lang="en-US" baseline="-25000"/>
              <a:t>V</a:t>
            </a:r>
            <a:r>
              <a:rPr lang="en-US"/>
              <a:t> = 2P</a:t>
            </a:r>
            <a:r>
              <a:rPr lang="en-US" baseline="-25000"/>
              <a:t>L</a:t>
            </a:r>
          </a:p>
        </p:txBody>
      </p:sp>
      <p:sp>
        <p:nvSpPr>
          <p:cNvPr id="31747" name="Rectangle 3"/>
          <p:cNvSpPr>
            <a:spLocks noGrp="1" noChangeArrowheads="1"/>
          </p:cNvSpPr>
          <p:nvPr>
            <p:ph type="body" idx="1"/>
          </p:nvPr>
        </p:nvSpPr>
        <p:spPr>
          <a:xfrm>
            <a:off x="685800" y="2438400"/>
            <a:ext cx="7848600" cy="3886200"/>
          </a:xfrm>
        </p:spPr>
        <p:txBody>
          <a:bodyPr/>
          <a:lstStyle/>
          <a:p>
            <a:pPr eaLnBrk="1" hangingPunct="1">
              <a:lnSpc>
                <a:spcPct val="90000"/>
              </a:lnSpc>
            </a:pPr>
            <a:r>
              <a:rPr lang="en-US" sz="2000"/>
              <a:t>Derivation based on </a:t>
            </a:r>
            <a:br>
              <a:rPr lang="en-US" sz="2000"/>
            </a:br>
            <a:r>
              <a:rPr lang="en-US" sz="2000"/>
              <a:t>uniform distribution</a:t>
            </a:r>
            <a:br>
              <a:rPr lang="en-US" sz="2000"/>
            </a:br>
            <a:r>
              <a:rPr lang="en-US" sz="2000"/>
              <a:t>of elementary areas.</a:t>
            </a:r>
          </a:p>
          <a:p>
            <a:pPr eaLnBrk="1" hangingPunct="1">
              <a:lnSpc>
                <a:spcPct val="90000"/>
              </a:lnSpc>
            </a:pPr>
            <a:r>
              <a:rPr lang="en-US" sz="2000"/>
              <a:t>Consider the </a:t>
            </a:r>
            <a:r>
              <a:rPr lang="en-US" sz="2000" i="1">
                <a:latin typeface="Times New Roman" charset="0"/>
                <a:ea typeface="Times New Roman" charset="0"/>
                <a:cs typeface="Times New Roman" charset="0"/>
              </a:rPr>
              <a:t>dA</a:t>
            </a:r>
            <a:r>
              <a:rPr lang="en-US" sz="2000"/>
              <a:t> to be</a:t>
            </a:r>
            <a:br>
              <a:rPr lang="en-US" sz="2000"/>
            </a:br>
            <a:r>
              <a:rPr lang="en-US" sz="2000"/>
              <a:t>distributed over the surface of a sphere.  The sphere represents the effect of randomly (uniformly) distributed surfaces.</a:t>
            </a:r>
          </a:p>
          <a:p>
            <a:pPr eaLnBrk="1" hangingPunct="1">
              <a:lnSpc>
                <a:spcPct val="90000"/>
              </a:lnSpc>
            </a:pPr>
            <a:r>
              <a:rPr lang="en-US" sz="2000"/>
              <a:t>Projected area = </a:t>
            </a:r>
            <a:r>
              <a:rPr lang="en-US" sz="2000" i="1">
                <a:latin typeface="Times New Roman" charset="0"/>
                <a:ea typeface="Times New Roman" charset="0"/>
                <a:cs typeface="Times New Roman" charset="0"/>
              </a:rPr>
              <a:t>dA cos</a:t>
            </a:r>
            <a:r>
              <a:rPr lang="en-US" sz="2000" i="1">
                <a:latin typeface="Symbol" charset="2"/>
              </a:rPr>
              <a:t>q</a:t>
            </a:r>
            <a:r>
              <a:rPr lang="en-US" sz="2000"/>
              <a:t>. </a:t>
            </a:r>
          </a:p>
          <a:p>
            <a:pPr eaLnBrk="1" hangingPunct="1">
              <a:lnSpc>
                <a:spcPct val="90000"/>
              </a:lnSpc>
            </a:pPr>
            <a:r>
              <a:rPr lang="en-US" sz="2000"/>
              <a:t>Probability that a </a:t>
            </a:r>
            <a:r>
              <a:rPr lang="en-US" sz="2000" i="1"/>
              <a:t>vertical </a:t>
            </a:r>
            <a:r>
              <a:rPr lang="en-US" sz="2000"/>
              <a:t>line will intersect with a given patch of area on the sphere is proportional to </a:t>
            </a:r>
            <a:r>
              <a:rPr lang="en-US" sz="2000" i="1"/>
              <a:t>projected </a:t>
            </a:r>
            <a:r>
              <a:rPr lang="en-US" sz="2000"/>
              <a:t>area of that patch onto the horizontal plane.  </a:t>
            </a:r>
          </a:p>
          <a:p>
            <a:pPr eaLnBrk="1" hangingPunct="1">
              <a:lnSpc>
                <a:spcPct val="90000"/>
              </a:lnSpc>
            </a:pPr>
            <a:r>
              <a:rPr lang="en-US" sz="2000"/>
              <a:t>Therefore we integrate both the projected area and the total area of the hemisphere, and take the ratio of the two quantities</a:t>
            </a:r>
          </a:p>
        </p:txBody>
      </p:sp>
      <p:pic>
        <p:nvPicPr>
          <p:cNvPr id="31748" name="Picture 4"/>
          <p:cNvPicPr>
            <a:picLocks noChangeAspect="1" noChangeArrowheads="1"/>
          </p:cNvPicPr>
          <p:nvPr/>
        </p:nvPicPr>
        <p:blipFill>
          <a:blip r:embed="rId3">
            <a:lum contrast="22000"/>
          </a:blip>
          <a:srcRect/>
          <a:stretch>
            <a:fillRect/>
          </a:stretch>
        </p:blipFill>
        <p:spPr bwMode="auto">
          <a:xfrm>
            <a:off x="4905375" y="6350"/>
            <a:ext cx="3705225" cy="3117850"/>
          </a:xfrm>
          <a:prstGeom prst="rect">
            <a:avLst/>
          </a:prstGeom>
          <a:noFill/>
          <a:ln w="9525">
            <a:noFill/>
            <a:miter lim="800000"/>
            <a:headEnd/>
            <a:tailEnd/>
          </a:ln>
        </p:spPr>
      </p:pic>
      <p:sp>
        <p:nvSpPr>
          <p:cNvPr id="31749" name="Text Box 5"/>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a:t>
            </a:r>
            <a:r>
              <a:rPr lang="en-US" sz="1600" b="1">
                <a:solidFill>
                  <a:srgbClr val="CC0000"/>
                </a:solidFill>
                <a:latin typeface="Times" charset="0"/>
              </a:rPr>
              <a:t>S</a:t>
            </a:r>
            <a:r>
              <a:rPr lang="en-US" sz="1600" b="1" baseline="-25000">
                <a:solidFill>
                  <a:srgbClr val="CC0000"/>
                </a:solidFill>
                <a:latin typeface="Times" charset="0"/>
              </a:rPr>
              <a:t>V</a:t>
            </a:r>
            <a:r>
              <a:rPr lang="en-US" sz="1600" b="1">
                <a:solidFill>
                  <a:srgbClr val="CC0000"/>
                </a:solidFill>
                <a:latin typeface="Times" charset="0"/>
              </a:rPr>
              <a:t>-P</a:t>
            </a:r>
            <a:r>
              <a:rPr lang="en-US" sz="1600" b="1" baseline="-25000">
                <a:solidFill>
                  <a:srgbClr val="CC0000"/>
                </a:solidFill>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31750" name="Slide Number Placeholder 5"/>
          <p:cNvSpPr>
            <a:spLocks noGrp="1"/>
          </p:cNvSpPr>
          <p:nvPr>
            <p:ph type="sldNum" sz="quarter" idx="12"/>
          </p:nvPr>
        </p:nvSpPr>
        <p:spPr>
          <a:noFill/>
        </p:spPr>
        <p:txBody>
          <a:bodyPr/>
          <a:lstStyle/>
          <a:p>
            <a:fld id="{F76853DB-F5F7-B142-A3BF-0520F88FBE97}"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23900" y="76200"/>
            <a:ext cx="7696200" cy="1143000"/>
          </a:xfrm>
        </p:spPr>
        <p:txBody>
          <a:bodyPr/>
          <a:lstStyle/>
          <a:p>
            <a:pPr eaLnBrk="1" hangingPunct="1">
              <a:defRPr/>
            </a:pPr>
            <a:r>
              <a:rPr lang="en-US"/>
              <a:t>S</a:t>
            </a:r>
            <a:r>
              <a:rPr lang="en-US" baseline="-25000"/>
              <a:t>V</a:t>
            </a:r>
            <a:r>
              <a:rPr lang="en-US"/>
              <a:t> = 2P</a:t>
            </a:r>
            <a:r>
              <a:rPr lang="en-US" baseline="-25000"/>
              <a:t>L</a:t>
            </a:r>
          </a:p>
        </p:txBody>
      </p:sp>
      <p:graphicFrame>
        <p:nvGraphicFramePr>
          <p:cNvPr id="33794" name="Object 2"/>
          <p:cNvGraphicFramePr>
            <a:graphicFrameLocks noChangeAspect="1"/>
          </p:cNvGraphicFramePr>
          <p:nvPr>
            <p:extLst>
              <p:ext uri="{D42A27DB-BD31-4B8C-83A1-F6EECF244321}">
                <p14:modId xmlns:p14="http://schemas.microsoft.com/office/powerpoint/2010/main" val="4005084913"/>
              </p:ext>
            </p:extLst>
          </p:nvPr>
        </p:nvGraphicFramePr>
        <p:xfrm>
          <a:off x="919163" y="1160463"/>
          <a:ext cx="7305675" cy="4930775"/>
        </p:xfrm>
        <a:graphic>
          <a:graphicData uri="http://schemas.openxmlformats.org/presentationml/2006/ole">
            <mc:AlternateContent xmlns:mc="http://schemas.openxmlformats.org/markup-compatibility/2006">
              <mc:Choice xmlns:v="urn:schemas-microsoft-com:vml" Requires="v">
                <p:oleObj spid="_x0000_s33801" name="Equation" r:id="rId4" imgW="3594100" imgH="2425700" progId="Equation.3">
                  <p:embed/>
                </p:oleObj>
              </mc:Choice>
              <mc:Fallback>
                <p:oleObj name="Equation" r:id="rId4" imgW="3594100" imgH="2425700" progId="Equation.3">
                  <p:embed/>
                  <p:pic>
                    <p:nvPicPr>
                      <p:cNvPr id="0" name="Picture 2"/>
                      <p:cNvPicPr>
                        <a:picLocks noChangeAspect="1" noChangeArrowheads="1"/>
                      </p:cNvPicPr>
                      <p:nvPr/>
                    </p:nvPicPr>
                    <p:blipFill>
                      <a:blip r:embed="rId5"/>
                      <a:srcRect/>
                      <a:stretch>
                        <a:fillRect/>
                      </a:stretch>
                    </p:blipFill>
                    <p:spPr bwMode="auto">
                      <a:xfrm>
                        <a:off x="919163" y="1160463"/>
                        <a:ext cx="7305675" cy="493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6"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a:t>
            </a:r>
            <a:r>
              <a:rPr lang="en-US" sz="1600" b="1">
                <a:solidFill>
                  <a:srgbClr val="CC0000"/>
                </a:solidFill>
                <a:latin typeface="Times" charset="0"/>
              </a:rPr>
              <a:t>S</a:t>
            </a:r>
            <a:r>
              <a:rPr lang="en-US" sz="1600" b="1" baseline="-25000">
                <a:solidFill>
                  <a:srgbClr val="CC0000"/>
                </a:solidFill>
                <a:latin typeface="Times" charset="0"/>
              </a:rPr>
              <a:t>V</a:t>
            </a:r>
            <a:r>
              <a:rPr lang="en-US" sz="1600" b="1">
                <a:solidFill>
                  <a:srgbClr val="CC0000"/>
                </a:solidFill>
                <a:latin typeface="Times" charset="0"/>
              </a:rPr>
              <a:t>-P</a:t>
            </a:r>
            <a:r>
              <a:rPr lang="en-US" sz="1600" b="1" baseline="-25000">
                <a:solidFill>
                  <a:srgbClr val="CC0000"/>
                </a:solidFill>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33797" name="Slide Number Placeholder 4"/>
          <p:cNvSpPr>
            <a:spLocks noGrp="1"/>
          </p:cNvSpPr>
          <p:nvPr>
            <p:ph type="sldNum" sz="quarter" idx="12"/>
          </p:nvPr>
        </p:nvSpPr>
        <p:spPr>
          <a:noFill/>
        </p:spPr>
        <p:txBody>
          <a:bodyPr/>
          <a:lstStyle/>
          <a:p>
            <a:fld id="{80D5B83A-C890-3640-B121-4DC2D9315391}"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6AE578A3-2E5B-5E48-AC8D-3C1236E217D5}" type="slidenum">
              <a:rPr lang="en-US" smtClean="0"/>
              <a:pPr/>
              <a:t>12</a:t>
            </a:fld>
            <a:endParaRPr lang="en-US" smtClean="0"/>
          </a:p>
        </p:txBody>
      </p:sp>
      <p:sp>
        <p:nvSpPr>
          <p:cNvPr id="57347" name="Rectangle 2"/>
          <p:cNvSpPr>
            <a:spLocks noGrp="1" noChangeArrowheads="1"/>
          </p:cNvSpPr>
          <p:nvPr>
            <p:ph type="title"/>
          </p:nvPr>
        </p:nvSpPr>
        <p:spPr>
          <a:xfrm>
            <a:off x="685800" y="228600"/>
            <a:ext cx="7848600" cy="1752600"/>
          </a:xfrm>
        </p:spPr>
        <p:txBody>
          <a:bodyPr/>
          <a:lstStyle/>
          <a:p>
            <a:r>
              <a:rPr lang="en-US" sz="3600"/>
              <a:t>Length of Line per Unit Area, L</a:t>
            </a:r>
            <a:r>
              <a:rPr lang="en-US" sz="3600" baseline="-25000"/>
              <a:t>A</a:t>
            </a:r>
            <a:r>
              <a:rPr lang="en-US" sz="3600"/>
              <a:t> versus Intersection Points Density, P</a:t>
            </a:r>
            <a:r>
              <a:rPr lang="en-US" sz="3600" baseline="-25000"/>
              <a:t>L</a:t>
            </a:r>
            <a:endParaRPr lang="en-US"/>
          </a:p>
        </p:txBody>
      </p:sp>
      <p:sp>
        <p:nvSpPr>
          <p:cNvPr id="57348" name="Rectangle 3"/>
          <p:cNvSpPr>
            <a:spLocks noGrp="1" noChangeArrowheads="1"/>
          </p:cNvSpPr>
          <p:nvPr>
            <p:ph type="body" idx="1"/>
          </p:nvPr>
        </p:nvSpPr>
        <p:spPr>
          <a:xfrm>
            <a:off x="838200" y="2209800"/>
            <a:ext cx="5029200" cy="3657600"/>
          </a:xfrm>
        </p:spPr>
        <p:txBody>
          <a:bodyPr/>
          <a:lstStyle/>
          <a:p>
            <a:r>
              <a:rPr lang="en-US"/>
              <a:t>Set up the problem with a set of </a:t>
            </a:r>
            <a:r>
              <a:rPr lang="en-US">
                <a:solidFill>
                  <a:schemeClr val="accent2"/>
                </a:solidFill>
              </a:rPr>
              <a:t>test lines</a:t>
            </a:r>
            <a:r>
              <a:rPr lang="en-US"/>
              <a:t> (vertical, arbitrarily) and a </a:t>
            </a:r>
            <a:r>
              <a:rPr lang="en-US">
                <a:solidFill>
                  <a:srgbClr val="CC0000"/>
                </a:solidFill>
              </a:rPr>
              <a:t>line to be sampled</a:t>
            </a:r>
            <a:r>
              <a:rPr lang="en-US"/>
              <a:t>.  The sample line  can lie at any angle: what will we measure?</a:t>
            </a:r>
          </a:p>
        </p:txBody>
      </p:sp>
      <p:grpSp>
        <p:nvGrpSpPr>
          <p:cNvPr id="2" name="Group 1"/>
          <p:cNvGrpSpPr/>
          <p:nvPr/>
        </p:nvGrpSpPr>
        <p:grpSpPr>
          <a:xfrm>
            <a:off x="6477000" y="2895600"/>
            <a:ext cx="1701800" cy="1828800"/>
            <a:chOff x="6477000" y="2895600"/>
            <a:chExt cx="1701800" cy="1828800"/>
          </a:xfrm>
        </p:grpSpPr>
        <p:sp>
          <p:nvSpPr>
            <p:cNvPr id="57349" name="Line 5"/>
            <p:cNvSpPr>
              <a:spLocks noChangeShapeType="1"/>
            </p:cNvSpPr>
            <p:nvPr/>
          </p:nvSpPr>
          <p:spPr bwMode="auto">
            <a:xfrm>
              <a:off x="64770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0" name="Line 6"/>
            <p:cNvSpPr>
              <a:spLocks noChangeShapeType="1"/>
            </p:cNvSpPr>
            <p:nvPr/>
          </p:nvSpPr>
          <p:spPr bwMode="auto">
            <a:xfrm>
              <a:off x="66294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1" name="Line 7"/>
            <p:cNvSpPr>
              <a:spLocks noChangeShapeType="1"/>
            </p:cNvSpPr>
            <p:nvPr/>
          </p:nvSpPr>
          <p:spPr bwMode="auto">
            <a:xfrm>
              <a:off x="67818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2" name="Line 8"/>
            <p:cNvSpPr>
              <a:spLocks noChangeShapeType="1"/>
            </p:cNvSpPr>
            <p:nvPr/>
          </p:nvSpPr>
          <p:spPr bwMode="auto">
            <a:xfrm>
              <a:off x="69342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3" name="Line 9"/>
            <p:cNvSpPr>
              <a:spLocks noChangeShapeType="1"/>
            </p:cNvSpPr>
            <p:nvPr/>
          </p:nvSpPr>
          <p:spPr bwMode="auto">
            <a:xfrm>
              <a:off x="70866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4" name="Line 10"/>
            <p:cNvSpPr>
              <a:spLocks noChangeShapeType="1"/>
            </p:cNvSpPr>
            <p:nvPr/>
          </p:nvSpPr>
          <p:spPr bwMode="auto">
            <a:xfrm>
              <a:off x="72390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5" name="Line 11"/>
            <p:cNvSpPr>
              <a:spLocks noChangeShapeType="1"/>
            </p:cNvSpPr>
            <p:nvPr/>
          </p:nvSpPr>
          <p:spPr bwMode="auto">
            <a:xfrm>
              <a:off x="74168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6" name="Line 12"/>
            <p:cNvSpPr>
              <a:spLocks noChangeShapeType="1"/>
            </p:cNvSpPr>
            <p:nvPr/>
          </p:nvSpPr>
          <p:spPr bwMode="auto">
            <a:xfrm>
              <a:off x="75692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7" name="Line 13"/>
            <p:cNvSpPr>
              <a:spLocks noChangeShapeType="1"/>
            </p:cNvSpPr>
            <p:nvPr/>
          </p:nvSpPr>
          <p:spPr bwMode="auto">
            <a:xfrm>
              <a:off x="77216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8" name="Line 14"/>
            <p:cNvSpPr>
              <a:spLocks noChangeShapeType="1"/>
            </p:cNvSpPr>
            <p:nvPr/>
          </p:nvSpPr>
          <p:spPr bwMode="auto">
            <a:xfrm>
              <a:off x="78740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59" name="Line 15"/>
            <p:cNvSpPr>
              <a:spLocks noChangeShapeType="1"/>
            </p:cNvSpPr>
            <p:nvPr/>
          </p:nvSpPr>
          <p:spPr bwMode="auto">
            <a:xfrm>
              <a:off x="80264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60" name="Line 16"/>
            <p:cNvSpPr>
              <a:spLocks noChangeShapeType="1"/>
            </p:cNvSpPr>
            <p:nvPr/>
          </p:nvSpPr>
          <p:spPr bwMode="auto">
            <a:xfrm>
              <a:off x="8178800" y="2895600"/>
              <a:ext cx="0" cy="1828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7361" name="Line 17"/>
            <p:cNvSpPr>
              <a:spLocks noChangeShapeType="1"/>
            </p:cNvSpPr>
            <p:nvPr/>
          </p:nvSpPr>
          <p:spPr bwMode="auto">
            <a:xfrm flipV="1">
              <a:off x="7010400" y="3048000"/>
              <a:ext cx="990600" cy="1524000"/>
            </a:xfrm>
            <a:prstGeom prst="line">
              <a:avLst/>
            </a:prstGeom>
            <a:noFill/>
            <a:ln w="28575">
              <a:solidFill>
                <a:srgbClr val="CC0000"/>
              </a:solidFill>
              <a:round/>
              <a:headEnd/>
              <a:tailEnd/>
            </a:ln>
          </p:spPr>
          <p:txBody>
            <a:bodyPr wrap="none" anchor="ctr">
              <a:prstTxWarp prst="textNoShape">
                <a:avLst/>
              </a:prstTxWarp>
            </a:bodyPr>
            <a:lstStyle/>
            <a:p>
              <a:endParaRPr lang="en-US"/>
            </a:p>
          </p:txBody>
        </p:sp>
        <p:sp>
          <p:nvSpPr>
            <p:cNvPr id="57362" name="Freeform 18"/>
            <p:cNvSpPr>
              <a:spLocks/>
            </p:cNvSpPr>
            <p:nvPr/>
          </p:nvSpPr>
          <p:spPr bwMode="auto">
            <a:xfrm>
              <a:off x="7239000" y="3479800"/>
              <a:ext cx="381000" cy="177800"/>
            </a:xfrm>
            <a:custGeom>
              <a:avLst/>
              <a:gdLst>
                <a:gd name="T0" fmla="*/ 0 w 240"/>
                <a:gd name="T1" fmla="*/ 25400 h 112"/>
                <a:gd name="T2" fmla="*/ 228600 w 240"/>
                <a:gd name="T3" fmla="*/ 25400 h 112"/>
                <a:gd name="T4" fmla="*/ 381000 w 240"/>
                <a:gd name="T5" fmla="*/ 177800 h 112"/>
                <a:gd name="T6" fmla="*/ 0 60000 65536"/>
                <a:gd name="T7" fmla="*/ 0 60000 65536"/>
                <a:gd name="T8" fmla="*/ 0 60000 65536"/>
                <a:gd name="T9" fmla="*/ 0 w 240"/>
                <a:gd name="T10" fmla="*/ 0 h 112"/>
                <a:gd name="T11" fmla="*/ 240 w 240"/>
                <a:gd name="T12" fmla="*/ 112 h 112"/>
              </a:gdLst>
              <a:ahLst/>
              <a:cxnLst>
                <a:cxn ang="T6">
                  <a:pos x="T0" y="T1"/>
                </a:cxn>
                <a:cxn ang="T7">
                  <a:pos x="T2" y="T3"/>
                </a:cxn>
                <a:cxn ang="T8">
                  <a:pos x="T4" y="T5"/>
                </a:cxn>
              </a:cxnLst>
              <a:rect l="T9" t="T10" r="T11" b="T12"/>
              <a:pathLst>
                <a:path w="240" h="112">
                  <a:moveTo>
                    <a:pt x="0" y="16"/>
                  </a:moveTo>
                  <a:cubicBezTo>
                    <a:pt x="52" y="8"/>
                    <a:pt x="104" y="0"/>
                    <a:pt x="144" y="16"/>
                  </a:cubicBezTo>
                  <a:cubicBezTo>
                    <a:pt x="184" y="32"/>
                    <a:pt x="212" y="72"/>
                    <a:pt x="240" y="112"/>
                  </a:cubicBezTo>
                </a:path>
              </a:pathLst>
            </a:custGeom>
            <a:noFill/>
            <a:ln w="28575">
              <a:solidFill>
                <a:srgbClr val="CC0000"/>
              </a:solidFill>
              <a:round/>
              <a:headEnd/>
              <a:tailEnd type="triangle" w="med" len="med"/>
            </a:ln>
          </p:spPr>
          <p:txBody>
            <a:bodyPr wrap="none" anchor="ctr">
              <a:prstTxWarp prst="textNoShape">
                <a:avLst/>
              </a:prstTxWarp>
            </a:bodyPr>
            <a:lstStyle/>
            <a:p>
              <a:endParaRPr lang="en-US"/>
            </a:p>
          </p:txBody>
        </p:sp>
      </p:grpSp>
      <p:sp>
        <p:nvSpPr>
          <p:cNvPr id="57363" name="Text Box 20"/>
          <p:cNvSpPr txBox="1">
            <a:spLocks noChangeArrowheads="1"/>
          </p:cNvSpPr>
          <p:nvPr/>
        </p:nvSpPr>
        <p:spPr bwMode="auto">
          <a:xfrm>
            <a:off x="4572000" y="5334000"/>
            <a:ext cx="3435350"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Times" charset="0"/>
              </a:rPr>
              <a:t>ref:  p38/39 in Underwood</a:t>
            </a:r>
          </a:p>
        </p:txBody>
      </p:sp>
      <p:sp>
        <p:nvSpPr>
          <p:cNvPr id="57364" name="Text Box 21"/>
          <p:cNvSpPr txBox="1">
            <a:spLocks noChangeArrowheads="1"/>
          </p:cNvSpPr>
          <p:nvPr/>
        </p:nvSpPr>
        <p:spPr bwMode="auto">
          <a:xfrm>
            <a:off x="76200" y="5867400"/>
            <a:ext cx="8915400" cy="517525"/>
          </a:xfrm>
          <a:prstGeom prst="rect">
            <a:avLst/>
          </a:prstGeom>
          <a:noFill/>
          <a:ln w="9525">
            <a:noFill/>
            <a:miter lim="800000"/>
            <a:headEnd/>
            <a:tailEnd/>
          </a:ln>
        </p:spPr>
        <p:txBody>
          <a:bodyPr>
            <a:prstTxWarp prst="textNoShape">
              <a:avLst/>
            </a:prstTxWarp>
            <a:spAutoFit/>
          </a:bodyPr>
          <a:lstStyle/>
          <a:p>
            <a:r>
              <a:rPr lang="en-US" sz="1400">
                <a:latin typeface="Times" charset="0"/>
              </a:rPr>
              <a:t>This was first considered by Buffon, </a:t>
            </a:r>
            <a:r>
              <a:rPr lang="en-US" sz="1400" i="1">
                <a:latin typeface="Times" charset="0"/>
              </a:rPr>
              <a:t>Essai d’arithmetique morale</a:t>
            </a:r>
            <a:r>
              <a:rPr lang="en-US" sz="1400">
                <a:latin typeface="Times" charset="0"/>
              </a:rPr>
              <a:t>, Supplément à l’Histoire Naturelle, </a:t>
            </a:r>
            <a:r>
              <a:rPr lang="en-US" sz="1400" b="1">
                <a:latin typeface="Times" charset="0"/>
              </a:rPr>
              <a:t>4</a:t>
            </a:r>
            <a:r>
              <a:rPr lang="en-US" sz="1400">
                <a:latin typeface="Times" charset="0"/>
              </a:rPr>
              <a:t>, (1777) and the method has been used to estimate the value of π.  Consequently, this procedure is also known as Buffon’s Needle.</a:t>
            </a:r>
          </a:p>
        </p:txBody>
      </p:sp>
      <p:sp>
        <p:nvSpPr>
          <p:cNvPr id="57365" name="Text Box 22"/>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9C5C8BDC-9BAD-434F-8289-F65571D038AD}" type="slidenum">
              <a:rPr lang="en-US" smtClean="0"/>
              <a:pPr/>
              <a:t>13</a:t>
            </a:fld>
            <a:endParaRPr lang="en-US" smtClean="0"/>
          </a:p>
        </p:txBody>
      </p:sp>
      <p:sp>
        <p:nvSpPr>
          <p:cNvPr id="59395" name="Rectangle 2"/>
          <p:cNvSpPr>
            <a:spLocks noGrp="1" noChangeArrowheads="1"/>
          </p:cNvSpPr>
          <p:nvPr>
            <p:ph type="title"/>
          </p:nvPr>
        </p:nvSpPr>
        <p:spPr>
          <a:xfrm>
            <a:off x="685800" y="0"/>
            <a:ext cx="7772400" cy="1143000"/>
          </a:xfrm>
        </p:spPr>
        <p:txBody>
          <a:bodyPr/>
          <a:lstStyle/>
          <a:p>
            <a:r>
              <a:rPr lang="en-US"/>
              <a:t>L</a:t>
            </a:r>
            <a:r>
              <a:rPr lang="en-US" baseline="-25000"/>
              <a:t>A </a:t>
            </a:r>
            <a:r>
              <a:rPr lang="en-US"/>
              <a:t>= π/2 P</a:t>
            </a:r>
            <a:r>
              <a:rPr lang="en-US" baseline="-25000"/>
              <a:t>L</a:t>
            </a:r>
            <a:r>
              <a:rPr lang="en-US"/>
              <a:t>, contd.</a:t>
            </a:r>
          </a:p>
        </p:txBody>
      </p:sp>
      <p:sp>
        <p:nvSpPr>
          <p:cNvPr id="59396" name="Rectangle 3"/>
          <p:cNvSpPr>
            <a:spLocks noGrp="1" noChangeArrowheads="1"/>
          </p:cNvSpPr>
          <p:nvPr>
            <p:ph type="body" idx="1"/>
          </p:nvPr>
        </p:nvSpPr>
        <p:spPr>
          <a:xfrm>
            <a:off x="3733800" y="1295400"/>
            <a:ext cx="5181600" cy="2514600"/>
          </a:xfrm>
        </p:spPr>
        <p:txBody>
          <a:bodyPr/>
          <a:lstStyle/>
          <a:p>
            <a:pPr marL="0" indent="0">
              <a:buFontTx/>
              <a:buNone/>
            </a:pPr>
            <a:r>
              <a:rPr lang="en-US" sz="2400"/>
              <a:t>The number of points of intersection with the test grid depends on the angle between the sample line and the grid. Larger </a:t>
            </a:r>
            <a:r>
              <a:rPr lang="en-US" sz="2400" i="1">
                <a:latin typeface="Symbol" charset="2"/>
                <a:sym typeface="Symbol" charset="2"/>
              </a:rPr>
              <a:t></a:t>
            </a:r>
            <a:r>
              <a:rPr lang="en-US" sz="2400"/>
              <a:t> value means more intersections. The projected length =</a:t>
            </a:r>
            <a:r>
              <a:rPr lang="en-US" sz="2400">
                <a:latin typeface="Times" charset="0"/>
              </a:rPr>
              <a:t> </a:t>
            </a:r>
            <a:r>
              <a:rPr lang="en-US" sz="2400" i="1">
                <a:latin typeface="Times" charset="0"/>
              </a:rPr>
              <a:t>l</a:t>
            </a:r>
            <a:r>
              <a:rPr lang="en-US" sz="2400">
                <a:latin typeface="Times" charset="0"/>
              </a:rPr>
              <a:t> sin </a:t>
            </a:r>
            <a:r>
              <a:rPr lang="en-US" sz="2400" i="1">
                <a:latin typeface="Symbol" charset="2"/>
              </a:rPr>
              <a:t>q</a:t>
            </a:r>
            <a:r>
              <a:rPr lang="en-US" sz="2400">
                <a:latin typeface="Symbol" charset="2"/>
              </a:rPr>
              <a:t></a:t>
            </a:r>
            <a:r>
              <a:rPr lang="en-US" sz="2400">
                <a:latin typeface="Times" charset="0"/>
              </a:rPr>
              <a:t>= </a:t>
            </a:r>
            <a:r>
              <a:rPr lang="en-US" sz="2400" i="1">
                <a:latin typeface="Times" charset="0"/>
              </a:rPr>
              <a:t>l</a:t>
            </a:r>
            <a:r>
              <a:rPr lang="en-US" sz="2400">
                <a:latin typeface="Times" charset="0"/>
              </a:rPr>
              <a:t> </a:t>
            </a:r>
            <a:r>
              <a:rPr lang="en-US" sz="2400" i="1">
                <a:latin typeface="Times" charset="0"/>
              </a:rPr>
              <a:t>P</a:t>
            </a:r>
            <a:r>
              <a:rPr lang="en-US" sz="2400" i="1" baseline="-25000">
                <a:latin typeface="Times" charset="0"/>
              </a:rPr>
              <a:t>L </a:t>
            </a:r>
            <a:r>
              <a:rPr lang="en-US" sz="2400" i="1">
                <a:latin typeface="Times" charset="0"/>
              </a:rPr>
              <a:t>∆x.</a:t>
            </a:r>
            <a:endParaRPr lang="en-US" sz="2400">
              <a:latin typeface="Times" charset="0"/>
            </a:endParaRPr>
          </a:p>
        </p:txBody>
      </p:sp>
      <p:sp>
        <p:nvSpPr>
          <p:cNvPr id="59404" name="Text Box 27"/>
          <p:cNvSpPr txBox="1">
            <a:spLocks noChangeArrowheads="1"/>
          </p:cNvSpPr>
          <p:nvPr/>
        </p:nvSpPr>
        <p:spPr bwMode="auto">
          <a:xfrm>
            <a:off x="533400" y="4038600"/>
            <a:ext cx="3200400" cy="1006475"/>
          </a:xfrm>
          <a:prstGeom prst="rect">
            <a:avLst/>
          </a:prstGeom>
          <a:noFill/>
          <a:ln w="9525">
            <a:noFill/>
            <a:miter lim="800000"/>
            <a:headEnd/>
            <a:tailEnd/>
          </a:ln>
        </p:spPr>
        <p:txBody>
          <a:bodyPr>
            <a:prstTxWarp prst="textNoShape">
              <a:avLst/>
            </a:prstTxWarp>
            <a:spAutoFit/>
          </a:bodyPr>
          <a:lstStyle/>
          <a:p>
            <a:r>
              <a:rPr lang="en-US" sz="2000"/>
              <a:t>•  Line length in area, </a:t>
            </a:r>
            <a:r>
              <a:rPr lang="en-US" sz="2000" i="1">
                <a:latin typeface="Times" charset="0"/>
              </a:rPr>
              <a:t>L</a:t>
            </a:r>
            <a:r>
              <a:rPr lang="en-US" sz="2000" i="1" baseline="-25000">
                <a:latin typeface="Times" charset="0"/>
              </a:rPr>
              <a:t>A</a:t>
            </a:r>
            <a:r>
              <a:rPr lang="en-US" sz="2000"/>
              <a:t>; consider an arbitrary area of </a:t>
            </a:r>
            <a:r>
              <a:rPr lang="en-US" sz="2000" i="1">
                <a:latin typeface="Times" charset="0"/>
              </a:rPr>
              <a:t>x</a:t>
            </a:r>
            <a:r>
              <a:rPr lang="en-US" sz="2000"/>
              <a:t> by </a:t>
            </a:r>
            <a:r>
              <a:rPr lang="en-US" sz="2000" i="1">
                <a:latin typeface="Times" charset="0"/>
              </a:rPr>
              <a:t>x </a:t>
            </a:r>
            <a:r>
              <a:rPr lang="en-US" sz="2000">
                <a:latin typeface="Times" charset="0"/>
              </a:rPr>
              <a:t>:</a:t>
            </a:r>
            <a:endParaRPr lang="en-US" sz="2000"/>
          </a:p>
        </p:txBody>
      </p:sp>
      <p:grpSp>
        <p:nvGrpSpPr>
          <p:cNvPr id="3" name="Group 2"/>
          <p:cNvGrpSpPr/>
          <p:nvPr/>
        </p:nvGrpSpPr>
        <p:grpSpPr>
          <a:xfrm>
            <a:off x="685800" y="1371600"/>
            <a:ext cx="2868613" cy="2628900"/>
            <a:chOff x="914400" y="1371600"/>
            <a:chExt cx="2868613" cy="2628900"/>
          </a:xfrm>
        </p:grpSpPr>
        <p:grpSp>
          <p:nvGrpSpPr>
            <p:cNvPr id="2" name="Group 4"/>
            <p:cNvGrpSpPr>
              <a:grpSpLocks/>
            </p:cNvGrpSpPr>
            <p:nvPr/>
          </p:nvGrpSpPr>
          <p:grpSpPr bwMode="auto">
            <a:xfrm>
              <a:off x="1066800" y="1752600"/>
              <a:ext cx="1701800" cy="1828800"/>
              <a:chOff x="2544" y="2640"/>
              <a:chExt cx="1072" cy="1152"/>
            </a:xfrm>
          </p:grpSpPr>
          <p:sp>
            <p:nvSpPr>
              <p:cNvPr id="59414" name="Line 5"/>
              <p:cNvSpPr>
                <a:spLocks noChangeShapeType="1"/>
              </p:cNvSpPr>
              <p:nvPr/>
            </p:nvSpPr>
            <p:spPr bwMode="auto">
              <a:xfrm>
                <a:off x="2544"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5" name="Line 6"/>
              <p:cNvSpPr>
                <a:spLocks noChangeShapeType="1"/>
              </p:cNvSpPr>
              <p:nvPr/>
            </p:nvSpPr>
            <p:spPr bwMode="auto">
              <a:xfrm>
                <a:off x="2640"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6" name="Line 7"/>
              <p:cNvSpPr>
                <a:spLocks noChangeShapeType="1"/>
              </p:cNvSpPr>
              <p:nvPr/>
            </p:nvSpPr>
            <p:spPr bwMode="auto">
              <a:xfrm>
                <a:off x="2736"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7" name="Line 8"/>
              <p:cNvSpPr>
                <a:spLocks noChangeShapeType="1"/>
              </p:cNvSpPr>
              <p:nvPr/>
            </p:nvSpPr>
            <p:spPr bwMode="auto">
              <a:xfrm>
                <a:off x="2832"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8" name="Line 9"/>
              <p:cNvSpPr>
                <a:spLocks noChangeShapeType="1"/>
              </p:cNvSpPr>
              <p:nvPr/>
            </p:nvSpPr>
            <p:spPr bwMode="auto">
              <a:xfrm>
                <a:off x="2928"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9" name="Line 10"/>
              <p:cNvSpPr>
                <a:spLocks noChangeShapeType="1"/>
              </p:cNvSpPr>
              <p:nvPr/>
            </p:nvSpPr>
            <p:spPr bwMode="auto">
              <a:xfrm>
                <a:off x="3024"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0" name="Line 11"/>
              <p:cNvSpPr>
                <a:spLocks noChangeShapeType="1"/>
              </p:cNvSpPr>
              <p:nvPr/>
            </p:nvSpPr>
            <p:spPr bwMode="auto">
              <a:xfrm>
                <a:off x="3136"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1" name="Line 12"/>
              <p:cNvSpPr>
                <a:spLocks noChangeShapeType="1"/>
              </p:cNvSpPr>
              <p:nvPr/>
            </p:nvSpPr>
            <p:spPr bwMode="auto">
              <a:xfrm>
                <a:off x="3232"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2" name="Line 13"/>
              <p:cNvSpPr>
                <a:spLocks noChangeShapeType="1"/>
              </p:cNvSpPr>
              <p:nvPr/>
            </p:nvSpPr>
            <p:spPr bwMode="auto">
              <a:xfrm>
                <a:off x="3328"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3" name="Line 14"/>
              <p:cNvSpPr>
                <a:spLocks noChangeShapeType="1"/>
              </p:cNvSpPr>
              <p:nvPr/>
            </p:nvSpPr>
            <p:spPr bwMode="auto">
              <a:xfrm>
                <a:off x="3424"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4" name="Line 15"/>
              <p:cNvSpPr>
                <a:spLocks noChangeShapeType="1"/>
              </p:cNvSpPr>
              <p:nvPr/>
            </p:nvSpPr>
            <p:spPr bwMode="auto">
              <a:xfrm>
                <a:off x="3520"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5" name="Line 16"/>
              <p:cNvSpPr>
                <a:spLocks noChangeShapeType="1"/>
              </p:cNvSpPr>
              <p:nvPr/>
            </p:nvSpPr>
            <p:spPr bwMode="auto">
              <a:xfrm>
                <a:off x="3616" y="2640"/>
                <a:ext cx="0" cy="1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6" name="Line 17"/>
              <p:cNvSpPr>
                <a:spLocks noChangeShapeType="1"/>
              </p:cNvSpPr>
              <p:nvPr/>
            </p:nvSpPr>
            <p:spPr bwMode="auto">
              <a:xfrm flipV="1">
                <a:off x="2880" y="2736"/>
                <a:ext cx="624" cy="960"/>
              </a:xfrm>
              <a:prstGeom prst="line">
                <a:avLst/>
              </a:prstGeom>
              <a:noFill/>
              <a:ln w="28575">
                <a:solidFill>
                  <a:srgbClr val="CC0000"/>
                </a:solidFill>
                <a:round/>
                <a:headEnd/>
                <a:tailEnd/>
              </a:ln>
            </p:spPr>
            <p:txBody>
              <a:bodyPr wrap="none" anchor="ctr">
                <a:prstTxWarp prst="textNoShape">
                  <a:avLst/>
                </a:prstTxWarp>
              </a:bodyPr>
              <a:lstStyle/>
              <a:p>
                <a:endParaRPr lang="en-US"/>
              </a:p>
            </p:txBody>
          </p:sp>
          <p:sp>
            <p:nvSpPr>
              <p:cNvPr id="59427" name="Freeform 18"/>
              <p:cNvSpPr>
                <a:spLocks/>
              </p:cNvSpPr>
              <p:nvPr/>
            </p:nvSpPr>
            <p:spPr bwMode="auto">
              <a:xfrm>
                <a:off x="3024" y="3008"/>
                <a:ext cx="240" cy="112"/>
              </a:xfrm>
              <a:custGeom>
                <a:avLst/>
                <a:gdLst>
                  <a:gd name="T0" fmla="*/ 0 w 240"/>
                  <a:gd name="T1" fmla="*/ 16 h 112"/>
                  <a:gd name="T2" fmla="*/ 144 w 240"/>
                  <a:gd name="T3" fmla="*/ 16 h 112"/>
                  <a:gd name="T4" fmla="*/ 240 w 240"/>
                  <a:gd name="T5" fmla="*/ 112 h 112"/>
                  <a:gd name="T6" fmla="*/ 0 60000 65536"/>
                  <a:gd name="T7" fmla="*/ 0 60000 65536"/>
                  <a:gd name="T8" fmla="*/ 0 60000 65536"/>
                  <a:gd name="T9" fmla="*/ 0 w 240"/>
                  <a:gd name="T10" fmla="*/ 0 h 112"/>
                  <a:gd name="T11" fmla="*/ 240 w 240"/>
                  <a:gd name="T12" fmla="*/ 112 h 112"/>
                </a:gdLst>
                <a:ahLst/>
                <a:cxnLst>
                  <a:cxn ang="T6">
                    <a:pos x="T0" y="T1"/>
                  </a:cxn>
                  <a:cxn ang="T7">
                    <a:pos x="T2" y="T3"/>
                  </a:cxn>
                  <a:cxn ang="T8">
                    <a:pos x="T4" y="T5"/>
                  </a:cxn>
                </a:cxnLst>
                <a:rect l="T9" t="T10" r="T11" b="T12"/>
                <a:pathLst>
                  <a:path w="240" h="112">
                    <a:moveTo>
                      <a:pt x="0" y="16"/>
                    </a:moveTo>
                    <a:cubicBezTo>
                      <a:pt x="52" y="8"/>
                      <a:pt x="104" y="0"/>
                      <a:pt x="144" y="16"/>
                    </a:cubicBezTo>
                    <a:cubicBezTo>
                      <a:pt x="184" y="32"/>
                      <a:pt x="212" y="72"/>
                      <a:pt x="240" y="112"/>
                    </a:cubicBezTo>
                  </a:path>
                </a:pathLst>
              </a:custGeom>
              <a:noFill/>
              <a:ln w="28575">
                <a:solidFill>
                  <a:srgbClr val="CC0000"/>
                </a:solidFill>
                <a:round/>
                <a:headEnd/>
                <a:tailEnd type="triangle" w="med" len="med"/>
              </a:ln>
            </p:spPr>
            <p:txBody>
              <a:bodyPr wrap="none" anchor="ctr">
                <a:prstTxWarp prst="textNoShape">
                  <a:avLst/>
                </a:prstTxWarp>
              </a:bodyPr>
              <a:lstStyle/>
              <a:p>
                <a:endParaRPr lang="en-US"/>
              </a:p>
            </p:txBody>
          </p:sp>
        </p:grpSp>
        <p:sp>
          <p:nvSpPr>
            <p:cNvPr id="59398" name="Line 20"/>
            <p:cNvSpPr>
              <a:spLocks noChangeShapeType="1"/>
            </p:cNvSpPr>
            <p:nvPr/>
          </p:nvSpPr>
          <p:spPr bwMode="auto">
            <a:xfrm>
              <a:off x="1600200" y="3429000"/>
              <a:ext cx="990600" cy="0"/>
            </a:xfrm>
            <a:prstGeom prst="line">
              <a:avLst/>
            </a:prstGeom>
            <a:noFill/>
            <a:ln w="38100">
              <a:solidFill>
                <a:srgbClr val="CC0000"/>
              </a:solidFill>
              <a:prstDash val="sysDot"/>
              <a:round/>
              <a:headEnd/>
              <a:tailEnd/>
            </a:ln>
          </p:spPr>
          <p:txBody>
            <a:bodyPr wrap="none" anchor="ctr">
              <a:prstTxWarp prst="textNoShape">
                <a:avLst/>
              </a:prstTxWarp>
            </a:bodyPr>
            <a:lstStyle/>
            <a:p>
              <a:endParaRPr lang="en-US"/>
            </a:p>
          </p:txBody>
        </p:sp>
        <p:sp>
          <p:nvSpPr>
            <p:cNvPr id="59399" name="Line 21"/>
            <p:cNvSpPr>
              <a:spLocks noChangeShapeType="1"/>
            </p:cNvSpPr>
            <p:nvPr/>
          </p:nvSpPr>
          <p:spPr bwMode="auto">
            <a:xfrm>
              <a:off x="2590800" y="1905000"/>
              <a:ext cx="0" cy="1524000"/>
            </a:xfrm>
            <a:prstGeom prst="line">
              <a:avLst/>
            </a:prstGeom>
            <a:noFill/>
            <a:ln w="38100">
              <a:solidFill>
                <a:srgbClr val="CC0000"/>
              </a:solidFill>
              <a:prstDash val="sysDot"/>
              <a:round/>
              <a:headEnd/>
              <a:tailEnd/>
            </a:ln>
          </p:spPr>
          <p:txBody>
            <a:bodyPr wrap="none" anchor="ctr">
              <a:prstTxWarp prst="textNoShape">
                <a:avLst/>
              </a:prstTxWarp>
            </a:bodyPr>
            <a:lstStyle/>
            <a:p>
              <a:endParaRPr lang="en-US"/>
            </a:p>
          </p:txBody>
        </p:sp>
        <p:sp>
          <p:nvSpPr>
            <p:cNvPr id="59400" name="Text Box 22"/>
            <p:cNvSpPr txBox="1">
              <a:spLocks noChangeArrowheads="1"/>
            </p:cNvSpPr>
            <p:nvPr/>
          </p:nvSpPr>
          <p:spPr bwMode="auto">
            <a:xfrm>
              <a:off x="1585913" y="2392363"/>
              <a:ext cx="395287"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latin typeface="Symbol" charset="2"/>
                </a:rPr>
                <a:t>q</a:t>
              </a:r>
              <a:endParaRPr lang="en-US">
                <a:latin typeface="Times" charset="0"/>
              </a:endParaRPr>
            </a:p>
          </p:txBody>
        </p:sp>
        <p:sp>
          <p:nvSpPr>
            <p:cNvPr id="59401" name="Text Box 24"/>
            <p:cNvSpPr txBox="1">
              <a:spLocks noChangeArrowheads="1"/>
            </p:cNvSpPr>
            <p:nvPr/>
          </p:nvSpPr>
          <p:spPr bwMode="auto">
            <a:xfrm>
              <a:off x="1660525" y="3421063"/>
              <a:ext cx="989013" cy="579437"/>
            </a:xfrm>
            <a:prstGeom prst="rect">
              <a:avLst/>
            </a:prstGeom>
            <a:noFill/>
            <a:ln w="9525">
              <a:noFill/>
              <a:miter lim="800000"/>
              <a:headEnd/>
              <a:tailEnd/>
            </a:ln>
          </p:spPr>
          <p:txBody>
            <a:bodyPr wrap="none">
              <a:prstTxWarp prst="textNoShape">
                <a:avLst/>
              </a:prstTxWarp>
              <a:spAutoFit/>
            </a:bodyPr>
            <a:lstStyle/>
            <a:p>
              <a:r>
                <a:rPr lang="en-US" i="1">
                  <a:solidFill>
                    <a:srgbClr val="CC0000"/>
                  </a:solidFill>
                  <a:latin typeface="Times" charset="0"/>
                </a:rPr>
                <a:t>l </a:t>
              </a:r>
              <a:r>
                <a:rPr lang="en-US">
                  <a:solidFill>
                    <a:srgbClr val="CC0000"/>
                  </a:solidFill>
                  <a:latin typeface="Times" charset="0"/>
                </a:rPr>
                <a:t>sin</a:t>
              </a:r>
              <a:r>
                <a:rPr lang="en-US">
                  <a:latin typeface="Times" charset="0"/>
                </a:rPr>
                <a:t> </a:t>
              </a:r>
              <a:r>
                <a:rPr lang="en-US" sz="3200">
                  <a:solidFill>
                    <a:srgbClr val="CC0000"/>
                  </a:solidFill>
                  <a:latin typeface="Symbol" charset="2"/>
                </a:rPr>
                <a:t>q</a:t>
              </a:r>
            </a:p>
          </p:txBody>
        </p:sp>
        <p:sp>
          <p:nvSpPr>
            <p:cNvPr id="59402" name="Text Box 25"/>
            <p:cNvSpPr txBox="1">
              <a:spLocks noChangeArrowheads="1"/>
            </p:cNvSpPr>
            <p:nvPr/>
          </p:nvSpPr>
          <p:spPr bwMode="auto">
            <a:xfrm>
              <a:off x="2743200" y="2209800"/>
              <a:ext cx="1039813" cy="579438"/>
            </a:xfrm>
            <a:prstGeom prst="rect">
              <a:avLst/>
            </a:prstGeom>
            <a:noFill/>
            <a:ln w="9525">
              <a:noFill/>
              <a:miter lim="800000"/>
              <a:headEnd/>
              <a:tailEnd/>
            </a:ln>
          </p:spPr>
          <p:txBody>
            <a:bodyPr wrap="none">
              <a:prstTxWarp prst="textNoShape">
                <a:avLst/>
              </a:prstTxWarp>
              <a:spAutoFit/>
            </a:bodyPr>
            <a:lstStyle/>
            <a:p>
              <a:r>
                <a:rPr lang="en-US" i="1">
                  <a:solidFill>
                    <a:srgbClr val="CC0000"/>
                  </a:solidFill>
                  <a:latin typeface="Times" charset="0"/>
                </a:rPr>
                <a:t>l </a:t>
              </a:r>
              <a:r>
                <a:rPr lang="en-US">
                  <a:solidFill>
                    <a:srgbClr val="CC0000"/>
                  </a:solidFill>
                  <a:latin typeface="Times" charset="0"/>
                </a:rPr>
                <a:t>cos</a:t>
              </a:r>
              <a:r>
                <a:rPr lang="en-US">
                  <a:latin typeface="Times" charset="0"/>
                </a:rPr>
                <a:t> </a:t>
              </a:r>
              <a:r>
                <a:rPr lang="en-US" sz="3200">
                  <a:solidFill>
                    <a:srgbClr val="CC0000"/>
                  </a:solidFill>
                  <a:latin typeface="Symbol" charset="2"/>
                </a:rPr>
                <a:t>q</a:t>
              </a:r>
            </a:p>
          </p:txBody>
        </p:sp>
        <p:sp>
          <p:nvSpPr>
            <p:cNvPr id="59403" name="Text Box 26"/>
            <p:cNvSpPr txBox="1">
              <a:spLocks noChangeArrowheads="1"/>
            </p:cNvSpPr>
            <p:nvPr/>
          </p:nvSpPr>
          <p:spPr bwMode="auto">
            <a:xfrm>
              <a:off x="1965325" y="1584325"/>
              <a:ext cx="268288" cy="457200"/>
            </a:xfrm>
            <a:prstGeom prst="rect">
              <a:avLst/>
            </a:prstGeom>
            <a:noFill/>
            <a:ln w="9525">
              <a:noFill/>
              <a:miter lim="800000"/>
              <a:headEnd/>
              <a:tailEnd/>
            </a:ln>
          </p:spPr>
          <p:txBody>
            <a:bodyPr wrap="none">
              <a:prstTxWarp prst="textNoShape">
                <a:avLst/>
              </a:prstTxWarp>
              <a:spAutoFit/>
            </a:bodyPr>
            <a:lstStyle/>
            <a:p>
              <a:r>
                <a:rPr lang="en-US" i="1">
                  <a:solidFill>
                    <a:srgbClr val="CC0000"/>
                  </a:solidFill>
                  <a:latin typeface="Times" charset="0"/>
                </a:rPr>
                <a:t>l</a:t>
              </a:r>
            </a:p>
          </p:txBody>
        </p:sp>
        <p:sp>
          <p:nvSpPr>
            <p:cNvPr id="59405" name="Line 28"/>
            <p:cNvSpPr>
              <a:spLocks noChangeShapeType="1"/>
            </p:cNvSpPr>
            <p:nvPr/>
          </p:nvSpPr>
          <p:spPr bwMode="auto">
            <a:xfrm flipV="1">
              <a:off x="1219200" y="13716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06" name="Line 29"/>
            <p:cNvSpPr>
              <a:spLocks noChangeShapeType="1"/>
            </p:cNvSpPr>
            <p:nvPr/>
          </p:nvSpPr>
          <p:spPr bwMode="auto">
            <a:xfrm flipV="1">
              <a:off x="1371600" y="13716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07" name="Line 30"/>
            <p:cNvSpPr>
              <a:spLocks noChangeShapeType="1"/>
            </p:cNvSpPr>
            <p:nvPr/>
          </p:nvSpPr>
          <p:spPr bwMode="auto">
            <a:xfrm>
              <a:off x="914400" y="15240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408" name="Line 31"/>
            <p:cNvSpPr>
              <a:spLocks noChangeShapeType="1"/>
            </p:cNvSpPr>
            <p:nvPr/>
          </p:nvSpPr>
          <p:spPr bwMode="auto">
            <a:xfrm flipH="1">
              <a:off x="1447800" y="15240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sp>
        <p:nvSpPr>
          <p:cNvPr id="59409" name="Text Box 32"/>
          <p:cNvSpPr txBox="1">
            <a:spLocks noChangeArrowheads="1"/>
          </p:cNvSpPr>
          <p:nvPr/>
        </p:nvSpPr>
        <p:spPr bwMode="auto">
          <a:xfrm>
            <a:off x="685800" y="714375"/>
            <a:ext cx="1482725" cy="579438"/>
          </a:xfrm>
          <a:prstGeom prst="rect">
            <a:avLst/>
          </a:prstGeom>
          <a:noFill/>
          <a:ln w="9525">
            <a:noFill/>
            <a:miter lim="800000"/>
            <a:headEnd/>
            <a:tailEnd/>
          </a:ln>
        </p:spPr>
        <p:txBody>
          <a:bodyPr wrap="none">
            <a:prstTxWarp prst="textNoShape">
              <a:avLst/>
            </a:prstTxWarp>
            <a:spAutoFit/>
          </a:bodyPr>
          <a:lstStyle/>
          <a:p>
            <a:r>
              <a:rPr lang="en-US" sz="3200" i="1">
                <a:latin typeface="Times" charset="0"/>
              </a:rPr>
              <a:t>∆x, </a:t>
            </a:r>
            <a:r>
              <a:rPr lang="en-US" sz="3200" i="1"/>
              <a:t>or</a:t>
            </a:r>
            <a:r>
              <a:rPr lang="en-US" sz="3200" i="1">
                <a:latin typeface="Times" charset="0"/>
              </a:rPr>
              <a:t> d</a:t>
            </a:r>
            <a:endParaRPr lang="en-US">
              <a:latin typeface="Times" charset="0"/>
            </a:endParaRPr>
          </a:p>
        </p:txBody>
      </p:sp>
      <p:sp>
        <p:nvSpPr>
          <p:cNvPr id="59410" name="Text Box 3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pic>
        <p:nvPicPr>
          <p:cNvPr id="59411" name="Picture 38" descr="final"/>
          <p:cNvPicPr>
            <a:picLocks noChangeAspect="1" noChangeArrowheads="1"/>
          </p:cNvPicPr>
          <p:nvPr/>
        </p:nvPicPr>
        <p:blipFill>
          <a:blip r:embed="rId3"/>
          <a:srcRect/>
          <a:stretch>
            <a:fillRect/>
          </a:stretch>
        </p:blipFill>
        <p:spPr bwMode="auto">
          <a:xfrm>
            <a:off x="3810000" y="4038600"/>
            <a:ext cx="3035300" cy="787400"/>
          </a:xfrm>
          <a:prstGeom prst="rect">
            <a:avLst/>
          </a:prstGeom>
          <a:noFill/>
          <a:ln w="9525">
            <a:noFill/>
            <a:miter lim="800000"/>
            <a:headEnd/>
            <a:tailEnd/>
          </a:ln>
        </p:spPr>
      </p:pic>
      <p:pic>
        <p:nvPicPr>
          <p:cNvPr id="59412" name="Picture 39" descr="final"/>
          <p:cNvPicPr>
            <a:picLocks noChangeAspect="1" noChangeArrowheads="1"/>
          </p:cNvPicPr>
          <p:nvPr/>
        </p:nvPicPr>
        <p:blipFill>
          <a:blip r:embed="rId4"/>
          <a:srcRect/>
          <a:stretch>
            <a:fillRect/>
          </a:stretch>
        </p:blipFill>
        <p:spPr bwMode="auto">
          <a:xfrm>
            <a:off x="6858000" y="3200400"/>
            <a:ext cx="1543050" cy="808038"/>
          </a:xfrm>
          <a:prstGeom prst="rect">
            <a:avLst/>
          </a:prstGeom>
          <a:noFill/>
          <a:ln w="9525">
            <a:noFill/>
            <a:miter lim="800000"/>
            <a:headEnd/>
            <a:tailEnd/>
          </a:ln>
        </p:spPr>
      </p:pic>
      <p:sp>
        <p:nvSpPr>
          <p:cNvPr id="59413" name="Rectangle 40"/>
          <p:cNvSpPr>
            <a:spLocks noChangeArrowheads="1"/>
          </p:cNvSpPr>
          <p:nvPr/>
        </p:nvSpPr>
        <p:spPr bwMode="auto">
          <a:xfrm>
            <a:off x="304800" y="5178425"/>
            <a:ext cx="8534400" cy="731838"/>
          </a:xfrm>
          <a:prstGeom prst="rect">
            <a:avLst/>
          </a:prstGeom>
          <a:noFill/>
          <a:ln w="9525">
            <a:noFill/>
            <a:miter lim="800000"/>
            <a:headEnd/>
            <a:tailEnd/>
          </a:ln>
        </p:spPr>
        <p:txBody>
          <a:bodyPr>
            <a:prstTxWarp prst="textNoShape">
              <a:avLst/>
            </a:prstTxWarp>
            <a:spAutoFit/>
          </a:bodyPr>
          <a:lstStyle/>
          <a:p>
            <a:r>
              <a:rPr lang="en-US" sz="1800" b="1">
                <a:solidFill>
                  <a:srgbClr val="FF090F"/>
                </a:solidFill>
              </a:rPr>
              <a:t>Therefore to find the relationship between </a:t>
            </a:r>
            <a:r>
              <a:rPr lang="en-US" sz="1800" b="1" i="1">
                <a:solidFill>
                  <a:srgbClr val="FF090F"/>
                </a:solidFill>
                <a:latin typeface="Times" charset="0"/>
              </a:rPr>
              <a:t>P</a:t>
            </a:r>
            <a:r>
              <a:rPr lang="en-US" sz="1800" b="1" i="1" baseline="-25000">
                <a:solidFill>
                  <a:srgbClr val="FF090F"/>
                </a:solidFill>
                <a:latin typeface="Times" charset="0"/>
              </a:rPr>
              <a:t>L</a:t>
            </a:r>
            <a:r>
              <a:rPr lang="en-US" sz="1800" b="1">
                <a:solidFill>
                  <a:srgbClr val="FF090F"/>
                </a:solidFill>
              </a:rPr>
              <a:t> and </a:t>
            </a:r>
            <a:r>
              <a:rPr lang="en-US" sz="1800" b="1" i="1">
                <a:solidFill>
                  <a:srgbClr val="FF090F"/>
                </a:solidFill>
                <a:latin typeface="Times" charset="0"/>
              </a:rPr>
              <a:t>L</a:t>
            </a:r>
            <a:r>
              <a:rPr lang="en-US" sz="1800" b="1" i="1" baseline="-25000">
                <a:solidFill>
                  <a:srgbClr val="FF090F"/>
                </a:solidFill>
                <a:latin typeface="Times" charset="0"/>
              </a:rPr>
              <a:t>A</a:t>
            </a:r>
            <a:r>
              <a:rPr lang="en-US" sz="1800" b="1">
                <a:solidFill>
                  <a:srgbClr val="FF090F"/>
                </a:solidFill>
              </a:rPr>
              <a:t> for the general case where we do not know ∆x, we must average over all values of the angle </a:t>
            </a:r>
            <a:r>
              <a:rPr lang="en-US" i="1">
                <a:solidFill>
                  <a:srgbClr val="FF090F"/>
                </a:solidFill>
                <a:latin typeface="Symbol" charset="2"/>
                <a:sym typeface="Symbol" charset="2"/>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5"/>
          <p:cNvSpPr>
            <a:spLocks noGrp="1"/>
          </p:cNvSpPr>
          <p:nvPr>
            <p:ph type="sldNum" sz="quarter" idx="12"/>
          </p:nvPr>
        </p:nvSpPr>
        <p:spPr>
          <a:noFill/>
        </p:spPr>
        <p:txBody>
          <a:bodyPr/>
          <a:lstStyle/>
          <a:p>
            <a:fld id="{A9FF9A5C-2681-844A-BFBB-3C995271F2A1}" type="slidenum">
              <a:rPr lang="en-US" smtClean="0"/>
              <a:pPr/>
              <a:t>14</a:t>
            </a:fld>
            <a:endParaRPr lang="en-US" smtClean="0"/>
          </a:p>
        </p:txBody>
      </p:sp>
      <p:sp>
        <p:nvSpPr>
          <p:cNvPr id="61444" name="Rectangle 2"/>
          <p:cNvSpPr>
            <a:spLocks noGrp="1" noChangeArrowheads="1"/>
          </p:cNvSpPr>
          <p:nvPr>
            <p:ph type="title"/>
          </p:nvPr>
        </p:nvSpPr>
        <p:spPr>
          <a:xfrm>
            <a:off x="685800" y="0"/>
            <a:ext cx="7772400" cy="1143000"/>
          </a:xfrm>
        </p:spPr>
        <p:txBody>
          <a:bodyPr/>
          <a:lstStyle/>
          <a:p>
            <a:r>
              <a:rPr lang="en-US"/>
              <a:t>L</a:t>
            </a:r>
            <a:r>
              <a:rPr lang="en-US" baseline="-25000"/>
              <a:t>A </a:t>
            </a:r>
            <a:r>
              <a:rPr lang="en-US"/>
              <a:t>= π/2 P</a:t>
            </a:r>
            <a:r>
              <a:rPr lang="en-US" baseline="-25000"/>
              <a:t>L</a:t>
            </a:r>
            <a:r>
              <a:rPr lang="en-US"/>
              <a:t>, contd.</a:t>
            </a:r>
          </a:p>
        </p:txBody>
      </p:sp>
      <p:sp>
        <p:nvSpPr>
          <p:cNvPr id="61445" name="Rectangle 3"/>
          <p:cNvSpPr>
            <a:spLocks noGrp="1" noChangeArrowheads="1"/>
          </p:cNvSpPr>
          <p:nvPr>
            <p:ph type="body" idx="1"/>
          </p:nvPr>
        </p:nvSpPr>
        <p:spPr>
          <a:xfrm>
            <a:off x="685800" y="1371600"/>
            <a:ext cx="7772400" cy="838200"/>
          </a:xfrm>
        </p:spPr>
        <p:txBody>
          <a:bodyPr/>
          <a:lstStyle/>
          <a:p>
            <a:pPr>
              <a:lnSpc>
                <a:spcPct val="90000"/>
              </a:lnSpc>
            </a:pPr>
            <a:r>
              <a:rPr lang="en-US" sz="2800"/>
              <a:t>Probability of intersection with test line given by average over all values of </a:t>
            </a:r>
            <a:r>
              <a:rPr lang="en-US" sz="3600" i="1">
                <a:solidFill>
                  <a:srgbClr val="CC0000"/>
                </a:solidFill>
                <a:latin typeface="Symbol" charset="2"/>
              </a:rPr>
              <a:t>q</a:t>
            </a:r>
            <a:r>
              <a:rPr lang="en-US" sz="2800"/>
              <a:t>:</a:t>
            </a:r>
          </a:p>
        </p:txBody>
      </p:sp>
      <p:graphicFrame>
        <p:nvGraphicFramePr>
          <p:cNvPr id="61442" name="Object 2"/>
          <p:cNvGraphicFramePr>
            <a:graphicFrameLocks noChangeAspect="1"/>
          </p:cNvGraphicFramePr>
          <p:nvPr/>
        </p:nvGraphicFramePr>
        <p:xfrm>
          <a:off x="698500" y="2698750"/>
          <a:ext cx="5861050" cy="1616075"/>
        </p:xfrm>
        <a:graphic>
          <a:graphicData uri="http://schemas.openxmlformats.org/presentationml/2006/ole">
            <mc:AlternateContent xmlns:mc="http://schemas.openxmlformats.org/markup-compatibility/2006">
              <mc:Choice xmlns:v="urn:schemas-microsoft-com:vml" Requires="v">
                <p:oleObj spid="_x0000_s146441" name="Equation" r:id="rId4" imgW="2120900" imgH="584200" progId="Equation.3">
                  <p:embed/>
                </p:oleObj>
              </mc:Choice>
              <mc:Fallback>
                <p:oleObj name="Equation" r:id="rId4" imgW="2120900" imgH="584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2698750"/>
                        <a:ext cx="586105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6" name="Line 5"/>
          <p:cNvSpPr>
            <a:spLocks noChangeShapeType="1"/>
          </p:cNvSpPr>
          <p:nvPr/>
        </p:nvSpPr>
        <p:spPr bwMode="auto">
          <a:xfrm flipV="1">
            <a:off x="7543800" y="34290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47" name="AutoShape 6"/>
          <p:cNvSpPr>
            <a:spLocks noChangeArrowheads="1"/>
          </p:cNvSpPr>
          <p:nvPr/>
        </p:nvSpPr>
        <p:spPr bwMode="auto">
          <a:xfrm rot="5389585">
            <a:off x="6305550" y="3600450"/>
            <a:ext cx="2476500" cy="2133600"/>
          </a:xfrm>
          <a:custGeom>
            <a:avLst/>
            <a:gdLst>
              <a:gd name="T0" fmla="*/ 141968802 w 21600"/>
              <a:gd name="T1" fmla="*/ 0 h 21600"/>
              <a:gd name="T2" fmla="*/ 2169001 w 21600"/>
              <a:gd name="T3" fmla="*/ 105376133 h 21600"/>
              <a:gd name="T4" fmla="*/ 141968802 w 21600"/>
              <a:gd name="T5" fmla="*/ 3249097 h 21600"/>
              <a:gd name="T6" fmla="*/ 281768603 w 21600"/>
              <a:gd name="T7" fmla="*/ 105376133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2" y="10800"/>
                </a:moveTo>
                <a:cubicBezTo>
                  <a:pt x="332" y="10800"/>
                  <a:pt x="333" y="10800"/>
                  <a:pt x="333" y="10800"/>
                </a:cubicBezTo>
                <a:cubicBezTo>
                  <a:pt x="333" y="5019"/>
                  <a:pt x="5019" y="333"/>
                  <a:pt x="10800" y="333"/>
                </a:cubicBezTo>
                <a:cubicBezTo>
                  <a:pt x="16580" y="333"/>
                  <a:pt x="21267" y="5019"/>
                  <a:pt x="21267" y="10800"/>
                </a:cubicBezTo>
                <a:cubicBezTo>
                  <a:pt x="21266" y="10800"/>
                  <a:pt x="21266" y="10800"/>
                  <a:pt x="21266" y="10800"/>
                </a:cubicBezTo>
                <a:lnTo>
                  <a:pt x="21599" y="10800"/>
                </a:lnTo>
                <a:cubicBezTo>
                  <a:pt x="21599" y="10800"/>
                  <a:pt x="21600" y="10800"/>
                  <a:pt x="21600" y="10800"/>
                </a:cubicBezTo>
                <a:cubicBezTo>
                  <a:pt x="21600" y="4835"/>
                  <a:pt x="16764" y="0"/>
                  <a:pt x="10800" y="0"/>
                </a:cubicBezTo>
                <a:cubicBezTo>
                  <a:pt x="4835" y="0"/>
                  <a:pt x="0" y="4835"/>
                  <a:pt x="0" y="10800"/>
                </a:cubicBezTo>
                <a:cubicBezTo>
                  <a:pt x="-1" y="10800"/>
                  <a:pt x="-1" y="10800"/>
                  <a:pt x="-1" y="10800"/>
                </a:cubicBez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1448" name="Line 7"/>
          <p:cNvSpPr>
            <a:spLocks noChangeShapeType="1"/>
          </p:cNvSpPr>
          <p:nvPr/>
        </p:nvSpPr>
        <p:spPr bwMode="auto">
          <a:xfrm flipV="1">
            <a:off x="7543800" y="3581400"/>
            <a:ext cx="3048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49" name="Line 8"/>
          <p:cNvSpPr>
            <a:spLocks noChangeShapeType="1"/>
          </p:cNvSpPr>
          <p:nvPr/>
        </p:nvSpPr>
        <p:spPr bwMode="auto">
          <a:xfrm flipV="1">
            <a:off x="7543800" y="3733800"/>
            <a:ext cx="68580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0" name="Line 9"/>
          <p:cNvSpPr>
            <a:spLocks noChangeShapeType="1"/>
          </p:cNvSpPr>
          <p:nvPr/>
        </p:nvSpPr>
        <p:spPr bwMode="auto">
          <a:xfrm flipV="1">
            <a:off x="7543800" y="4114800"/>
            <a:ext cx="9144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1" name="Line 10"/>
          <p:cNvSpPr>
            <a:spLocks noChangeShapeType="1"/>
          </p:cNvSpPr>
          <p:nvPr/>
        </p:nvSpPr>
        <p:spPr bwMode="auto">
          <a:xfrm flipV="1">
            <a:off x="7543800" y="4419600"/>
            <a:ext cx="990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2" name="Line 11"/>
          <p:cNvSpPr>
            <a:spLocks noChangeShapeType="1"/>
          </p:cNvSpPr>
          <p:nvPr/>
        </p:nvSpPr>
        <p:spPr bwMode="auto">
          <a:xfrm>
            <a:off x="7543800" y="4648200"/>
            <a:ext cx="9906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3" name="Line 12"/>
          <p:cNvSpPr>
            <a:spLocks noChangeShapeType="1"/>
          </p:cNvSpPr>
          <p:nvPr/>
        </p:nvSpPr>
        <p:spPr bwMode="auto">
          <a:xfrm>
            <a:off x="7543800" y="4648200"/>
            <a:ext cx="9144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4" name="Line 13"/>
          <p:cNvSpPr>
            <a:spLocks noChangeShapeType="1"/>
          </p:cNvSpPr>
          <p:nvPr/>
        </p:nvSpPr>
        <p:spPr bwMode="auto">
          <a:xfrm>
            <a:off x="7543800" y="4648200"/>
            <a:ext cx="6096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5" name="Freeform 14"/>
          <p:cNvSpPr>
            <a:spLocks/>
          </p:cNvSpPr>
          <p:nvPr/>
        </p:nvSpPr>
        <p:spPr bwMode="auto">
          <a:xfrm>
            <a:off x="7543800" y="3048000"/>
            <a:ext cx="1066800" cy="609600"/>
          </a:xfrm>
          <a:custGeom>
            <a:avLst/>
            <a:gdLst>
              <a:gd name="T0" fmla="*/ 0 w 672"/>
              <a:gd name="T1" fmla="*/ 0 h 384"/>
              <a:gd name="T2" fmla="*/ 609600 w 672"/>
              <a:gd name="T3" fmla="*/ 152400 h 384"/>
              <a:gd name="T4" fmla="*/ 1066800 w 672"/>
              <a:gd name="T5" fmla="*/ 609600 h 384"/>
              <a:gd name="T6" fmla="*/ 0 60000 65536"/>
              <a:gd name="T7" fmla="*/ 0 60000 65536"/>
              <a:gd name="T8" fmla="*/ 0 60000 65536"/>
              <a:gd name="T9" fmla="*/ 0 w 672"/>
              <a:gd name="T10" fmla="*/ 0 h 384"/>
              <a:gd name="T11" fmla="*/ 672 w 672"/>
              <a:gd name="T12" fmla="*/ 384 h 384"/>
            </a:gdLst>
            <a:ahLst/>
            <a:cxnLst>
              <a:cxn ang="T6">
                <a:pos x="T0" y="T1"/>
              </a:cxn>
              <a:cxn ang="T7">
                <a:pos x="T2" y="T3"/>
              </a:cxn>
              <a:cxn ang="T8">
                <a:pos x="T4" y="T5"/>
              </a:cxn>
            </a:cxnLst>
            <a:rect l="T9" t="T10" r="T11" b="T12"/>
            <a:pathLst>
              <a:path w="672" h="384">
                <a:moveTo>
                  <a:pt x="0" y="0"/>
                </a:moveTo>
                <a:cubicBezTo>
                  <a:pt x="136" y="16"/>
                  <a:pt x="272" y="32"/>
                  <a:pt x="384" y="96"/>
                </a:cubicBezTo>
                <a:cubicBezTo>
                  <a:pt x="495" y="159"/>
                  <a:pt x="583" y="271"/>
                  <a:pt x="672" y="384"/>
                </a:cubicBezTo>
              </a:path>
            </a:pathLst>
          </a:custGeom>
          <a:noFill/>
          <a:ln w="19050">
            <a:solidFill>
              <a:srgbClr val="CC0000"/>
            </a:solidFill>
            <a:round/>
            <a:headEnd/>
            <a:tailEnd type="triangle" w="med" len="med"/>
          </a:ln>
        </p:spPr>
        <p:txBody>
          <a:bodyPr wrap="none" anchor="ctr">
            <a:prstTxWarp prst="textNoShape">
              <a:avLst/>
            </a:prstTxWarp>
          </a:bodyPr>
          <a:lstStyle/>
          <a:p>
            <a:endParaRPr lang="en-US"/>
          </a:p>
        </p:txBody>
      </p:sp>
      <p:sp>
        <p:nvSpPr>
          <p:cNvPr id="61456" name="Text Box 15"/>
          <p:cNvSpPr txBox="1">
            <a:spLocks noChangeArrowheads="1"/>
          </p:cNvSpPr>
          <p:nvPr/>
        </p:nvSpPr>
        <p:spPr bwMode="auto">
          <a:xfrm>
            <a:off x="8161338" y="2651125"/>
            <a:ext cx="449262" cy="701675"/>
          </a:xfrm>
          <a:prstGeom prst="rect">
            <a:avLst/>
          </a:prstGeom>
          <a:noFill/>
          <a:ln w="9525">
            <a:noFill/>
            <a:miter lim="800000"/>
            <a:headEnd/>
            <a:tailEnd/>
          </a:ln>
        </p:spPr>
        <p:txBody>
          <a:bodyPr wrap="none">
            <a:prstTxWarp prst="textNoShape">
              <a:avLst/>
            </a:prstTxWarp>
            <a:spAutoFit/>
          </a:bodyPr>
          <a:lstStyle/>
          <a:p>
            <a:r>
              <a:rPr lang="en-US" sz="4000">
                <a:solidFill>
                  <a:srgbClr val="CC0000"/>
                </a:solidFill>
                <a:latin typeface="Symbol" charset="2"/>
              </a:rPr>
              <a:t>q</a:t>
            </a:r>
          </a:p>
        </p:txBody>
      </p:sp>
      <p:sp>
        <p:nvSpPr>
          <p:cNvPr id="61457" name="Text Box 16"/>
          <p:cNvSpPr txBox="1">
            <a:spLocks noChangeArrowheads="1"/>
          </p:cNvSpPr>
          <p:nvPr/>
        </p:nvSpPr>
        <p:spPr bwMode="auto">
          <a:xfrm>
            <a:off x="685800" y="4524375"/>
            <a:ext cx="7178675" cy="1552575"/>
          </a:xfrm>
          <a:prstGeom prst="rect">
            <a:avLst/>
          </a:prstGeom>
          <a:noFill/>
          <a:ln w="9525">
            <a:noFill/>
            <a:miter lim="800000"/>
            <a:headEnd/>
            <a:tailEnd/>
          </a:ln>
        </p:spPr>
        <p:txBody>
          <a:bodyPr>
            <a:prstTxWarp prst="textNoShape">
              <a:avLst/>
            </a:prstTxWarp>
            <a:spAutoFit/>
          </a:bodyPr>
          <a:lstStyle/>
          <a:p>
            <a:r>
              <a:rPr lang="en-US"/>
              <a:t>•  Density of intersection points, </a:t>
            </a:r>
            <a:r>
              <a:rPr lang="en-US" i="1">
                <a:latin typeface="Times New Roman" charset="0"/>
              </a:rPr>
              <a:t>P</a:t>
            </a:r>
            <a:r>
              <a:rPr lang="en-US" i="1" baseline="-25000">
                <a:latin typeface="Times New Roman" charset="0"/>
              </a:rPr>
              <a:t>L</a:t>
            </a:r>
            <a:r>
              <a:rPr lang="en-US"/>
              <a:t>,</a:t>
            </a:r>
            <a:br>
              <a:rPr lang="en-US"/>
            </a:br>
            <a:r>
              <a:rPr lang="en-US"/>
              <a:t>to Line Density per unit area, </a:t>
            </a:r>
            <a:r>
              <a:rPr lang="en-US" i="1">
                <a:latin typeface="Times New Roman" charset="0"/>
              </a:rPr>
              <a:t>L</a:t>
            </a:r>
            <a:r>
              <a:rPr lang="en-US" i="1" baseline="-25000">
                <a:latin typeface="Times New Roman" charset="0"/>
              </a:rPr>
              <a:t>A</a:t>
            </a:r>
            <a:r>
              <a:rPr lang="en-US"/>
              <a:t>, is </a:t>
            </a:r>
            <a:br>
              <a:rPr lang="en-US"/>
            </a:br>
            <a:r>
              <a:rPr lang="en-US"/>
              <a:t>given by this probability.  Note that a simple experiment estimates </a:t>
            </a:r>
            <a:r>
              <a:rPr lang="en-US">
                <a:latin typeface="Times New Roman" charset="0"/>
              </a:rPr>
              <a:t>π</a:t>
            </a:r>
            <a:r>
              <a:rPr lang="en-US"/>
              <a:t> (but beware of errors!).</a:t>
            </a:r>
          </a:p>
        </p:txBody>
      </p:sp>
      <p:sp>
        <p:nvSpPr>
          <p:cNvPr id="61458" name="Text Box 17"/>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p:spPr>
        <p:txBody>
          <a:bodyPr/>
          <a:lstStyle/>
          <a:p>
            <a:fld id="{9F15B02F-9A8E-4A4A-B2A7-77ED813B3C3F}" type="slidenum">
              <a:rPr lang="en-US" smtClean="0"/>
              <a:pPr/>
              <a:t>15</a:t>
            </a:fld>
            <a:endParaRPr lang="en-US" smtClean="0"/>
          </a:p>
        </p:txBody>
      </p:sp>
      <p:sp>
        <p:nvSpPr>
          <p:cNvPr id="63492" name="Rectangle 2"/>
          <p:cNvSpPr>
            <a:spLocks noGrp="1" noChangeArrowheads="1"/>
          </p:cNvSpPr>
          <p:nvPr>
            <p:ph type="title"/>
          </p:nvPr>
        </p:nvSpPr>
        <p:spPr>
          <a:xfrm>
            <a:off x="685800" y="0"/>
            <a:ext cx="7772400" cy="1143000"/>
          </a:xfrm>
        </p:spPr>
        <p:txBody>
          <a:bodyPr/>
          <a:lstStyle/>
          <a:p>
            <a:r>
              <a:rPr lang="en-US"/>
              <a:t>Buffon’s Needle Experiment</a:t>
            </a:r>
          </a:p>
        </p:txBody>
      </p:sp>
      <p:sp>
        <p:nvSpPr>
          <p:cNvPr id="63493" name="Rectangle 3"/>
          <p:cNvSpPr>
            <a:spLocks noGrp="1" noChangeArrowheads="1"/>
          </p:cNvSpPr>
          <p:nvPr>
            <p:ph type="body" idx="1"/>
          </p:nvPr>
        </p:nvSpPr>
        <p:spPr>
          <a:xfrm>
            <a:off x="685800" y="1143000"/>
            <a:ext cx="7772400" cy="3124200"/>
          </a:xfrm>
        </p:spPr>
        <p:txBody>
          <a:bodyPr/>
          <a:lstStyle/>
          <a:p>
            <a:r>
              <a:rPr lang="en-US" sz="2000"/>
              <a:t>In fact, to perform an actual experiment by dropping a needle onto paper requires care.  One must always perform a very large number of trials in order to obtain an accurate value.  The best approach is to use ruled paper with parallel lines at a spacing, </a:t>
            </a:r>
            <a:r>
              <a:rPr lang="en-US" sz="2000" i="1">
                <a:latin typeface="Times" charset="0"/>
              </a:rPr>
              <a:t>d</a:t>
            </a:r>
            <a:r>
              <a:rPr lang="en-US" sz="2000"/>
              <a:t>, and a needle of length, </a:t>
            </a:r>
            <a:r>
              <a:rPr lang="en-US" sz="2000" i="1">
                <a:latin typeface="Times" charset="0"/>
              </a:rPr>
              <a:t>l</a:t>
            </a:r>
            <a:r>
              <a:rPr lang="en-US" sz="2000"/>
              <a:t>, less than (or equal to) the line spacing, </a:t>
            </a:r>
            <a:r>
              <a:rPr lang="en-US" sz="2000" i="1">
                <a:latin typeface="Times" charset="0"/>
              </a:rPr>
              <a:t>l </a:t>
            </a:r>
            <a:r>
              <a:rPr lang="en-US" sz="2000" i="1"/>
              <a:t>≤ </a:t>
            </a:r>
            <a:r>
              <a:rPr lang="en-US" sz="2000" i="1">
                <a:latin typeface="Times" charset="0"/>
              </a:rPr>
              <a:t>d</a:t>
            </a:r>
            <a:r>
              <a:rPr lang="en-US" sz="2000"/>
              <a:t>.  Then one may use the following formula. (A more complicated formula is needed for long needles.) The total number of dropped needles is </a:t>
            </a:r>
            <a:r>
              <a:rPr lang="en-US" sz="2000" i="1">
                <a:latin typeface="Times" charset="0"/>
              </a:rPr>
              <a:t>N</a:t>
            </a:r>
            <a:r>
              <a:rPr lang="en-US" sz="2000"/>
              <a:t> and the number that cross (intersect with) a line is </a:t>
            </a:r>
            <a:r>
              <a:rPr lang="en-US" sz="2000" i="1">
                <a:latin typeface="Times" charset="0"/>
              </a:rPr>
              <a:t>n</a:t>
            </a:r>
            <a:r>
              <a:rPr lang="en-US" sz="2000"/>
              <a:t>.</a:t>
            </a:r>
          </a:p>
        </p:txBody>
      </p:sp>
      <p:graphicFrame>
        <p:nvGraphicFramePr>
          <p:cNvPr id="63490" name="Object 2"/>
          <p:cNvGraphicFramePr>
            <a:graphicFrameLocks noChangeAspect="1"/>
          </p:cNvGraphicFramePr>
          <p:nvPr/>
        </p:nvGraphicFramePr>
        <p:xfrm>
          <a:off x="3463925" y="4343400"/>
          <a:ext cx="2174875" cy="1089025"/>
        </p:xfrm>
        <a:graphic>
          <a:graphicData uri="http://schemas.openxmlformats.org/presentationml/2006/ole">
            <mc:AlternateContent xmlns:mc="http://schemas.openxmlformats.org/markup-compatibility/2006">
              <mc:Choice xmlns:v="urn:schemas-microsoft-com:vml" Requires="v">
                <p:oleObj spid="_x0000_s148489" name="Equation" r:id="rId4" imgW="787400" imgH="393700" progId="Equation.3">
                  <p:embed/>
                </p:oleObj>
              </mc:Choice>
              <mc:Fallback>
                <p:oleObj name="Equation" r:id="rId4" imgW="7874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925" y="4343400"/>
                        <a:ext cx="2174875"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4" name="Text Box 5"/>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sp>
        <p:nvSpPr>
          <p:cNvPr id="63495" name="Text Box 6"/>
          <p:cNvSpPr txBox="1">
            <a:spLocks noChangeArrowheads="1"/>
          </p:cNvSpPr>
          <p:nvPr/>
        </p:nvSpPr>
        <p:spPr bwMode="auto">
          <a:xfrm>
            <a:off x="365125" y="5819775"/>
            <a:ext cx="5522913" cy="581025"/>
          </a:xfrm>
          <a:prstGeom prst="rect">
            <a:avLst/>
          </a:prstGeom>
          <a:noFill/>
          <a:ln w="9525">
            <a:noFill/>
            <a:miter lim="800000"/>
            <a:headEnd/>
            <a:tailEnd/>
          </a:ln>
        </p:spPr>
        <p:txBody>
          <a:bodyPr wrap="none">
            <a:prstTxWarp prst="textNoShape">
              <a:avLst/>
            </a:prstTxWarp>
            <a:spAutoFit/>
          </a:bodyPr>
          <a:lstStyle/>
          <a:p>
            <a:r>
              <a:rPr lang="en-US" sz="1600">
                <a:latin typeface="Times" charset="0"/>
              </a:rPr>
              <a:t>See:   </a:t>
            </a:r>
            <a:r>
              <a:rPr lang="en-US" sz="1600">
                <a:latin typeface="Times" charset="0"/>
                <a:hlinkClick r:id="rId6"/>
              </a:rPr>
              <a:t>http://www.ms.uky.edu/~mai/java/stat/buff.html</a:t>
            </a:r>
            <a:endParaRPr lang="en-US" sz="1600">
              <a:latin typeface="Times" charset="0"/>
            </a:endParaRPr>
          </a:p>
          <a:p>
            <a:r>
              <a:rPr lang="en-US" sz="1600">
                <a:latin typeface="Times" charset="0"/>
              </a:rPr>
              <a:t>Also http://mathworld.wolfram.com/BuffonsNeedleProblem.html</a:t>
            </a:r>
            <a:endParaRPr lang="en-US" sz="1800">
              <a:latin typeface="Time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1143000"/>
          </a:xfrm>
        </p:spPr>
        <p:txBody>
          <a:bodyPr/>
          <a:lstStyle/>
          <a:p>
            <a:pPr eaLnBrk="1" hangingPunct="1">
              <a:defRPr/>
            </a:pPr>
            <a:r>
              <a:rPr lang="en-US"/>
              <a:t>S</a:t>
            </a:r>
            <a:r>
              <a:rPr lang="en-US" baseline="-25000"/>
              <a:t>V</a:t>
            </a:r>
            <a:r>
              <a:rPr lang="en-US"/>
              <a:t> = (4/π)L</a:t>
            </a:r>
            <a:r>
              <a:rPr lang="en-US" baseline="-25000"/>
              <a:t>A</a:t>
            </a:r>
            <a:endParaRPr lang="en-US"/>
          </a:p>
        </p:txBody>
      </p:sp>
      <p:sp>
        <p:nvSpPr>
          <p:cNvPr id="35843" name="Rectangle 3"/>
          <p:cNvSpPr>
            <a:spLocks noGrp="1" noChangeArrowheads="1"/>
          </p:cNvSpPr>
          <p:nvPr>
            <p:ph type="body" idx="1"/>
          </p:nvPr>
        </p:nvSpPr>
        <p:spPr>
          <a:xfrm>
            <a:off x="685800" y="990600"/>
            <a:ext cx="8153400" cy="5486400"/>
          </a:xfrm>
        </p:spPr>
        <p:txBody>
          <a:bodyPr/>
          <a:lstStyle/>
          <a:p>
            <a:pPr eaLnBrk="1" hangingPunct="1"/>
            <a:r>
              <a:rPr lang="en-US" sz="2000"/>
              <a:t>If we can measure the </a:t>
            </a:r>
            <a:r>
              <a:rPr lang="en-US" sz="2000" i="1"/>
              <a:t>line length per unit area, </a:t>
            </a:r>
            <a:r>
              <a:rPr lang="en-US" sz="2000" i="1">
                <a:latin typeface="Times New Roman" charset="0"/>
                <a:ea typeface="Times New Roman" charset="0"/>
                <a:cs typeface="Times New Roman" charset="0"/>
              </a:rPr>
              <a:t>L</a:t>
            </a:r>
            <a:r>
              <a:rPr lang="en-US" sz="2000" i="1" baseline="-25000">
                <a:latin typeface="Times New Roman" charset="0"/>
                <a:ea typeface="Times New Roman" charset="0"/>
                <a:cs typeface="Times New Roman" charset="0"/>
              </a:rPr>
              <a:t>A</a:t>
            </a:r>
            <a:r>
              <a:rPr lang="en-US" sz="2000" i="1"/>
              <a:t>, </a:t>
            </a:r>
            <a:r>
              <a:rPr lang="en-US" sz="2000"/>
              <a:t>directly, then there is an equivalent relationship to the </a:t>
            </a:r>
            <a:r>
              <a:rPr lang="en-US" sz="2000" i="1"/>
              <a:t>surface area per unit volume, </a:t>
            </a:r>
            <a:r>
              <a:rPr lang="en-US" sz="2000" i="1">
                <a:latin typeface="Times New Roman" charset="0"/>
                <a:ea typeface="Times New Roman" charset="0"/>
                <a:cs typeface="Times New Roman" charset="0"/>
              </a:rPr>
              <a:t>S</a:t>
            </a:r>
            <a:r>
              <a:rPr lang="en-US" sz="2000" i="1" baseline="-25000">
                <a:latin typeface="Times New Roman" charset="0"/>
                <a:ea typeface="Times New Roman" charset="0"/>
                <a:cs typeface="Times New Roman" charset="0"/>
              </a:rPr>
              <a:t>V</a:t>
            </a:r>
            <a:r>
              <a:rPr lang="en-US" sz="2000"/>
              <a:t>.</a:t>
            </a:r>
          </a:p>
          <a:p>
            <a:pPr eaLnBrk="1" hangingPunct="1"/>
            <a:r>
              <a:rPr lang="en-US" sz="2000"/>
              <a:t>This relationship is immediately obtained from the previous equation and a further derivation (not given here) known as </a:t>
            </a:r>
            <a:r>
              <a:rPr lang="en-US" sz="2000" i="1">
                <a:solidFill>
                  <a:srgbClr val="008000"/>
                </a:solidFill>
              </a:rPr>
              <a:t>Buffon’s Needle</a:t>
            </a:r>
            <a:r>
              <a:rPr lang="en-US" sz="2000"/>
              <a:t>:</a:t>
            </a:r>
            <a:br>
              <a:rPr lang="en-US" sz="2000"/>
            </a:br>
            <a:r>
              <a:rPr lang="en-US" sz="2000"/>
              <a:t>		 </a:t>
            </a:r>
            <a:r>
              <a:rPr lang="en-US" sz="2000" i="1">
                <a:latin typeface="Times" charset="0"/>
              </a:rPr>
              <a:t>S</a:t>
            </a:r>
            <a:r>
              <a:rPr lang="en-US" sz="2000" i="1" baseline="-25000">
                <a:latin typeface="Times" charset="0"/>
              </a:rPr>
              <a:t>V </a:t>
            </a:r>
            <a:r>
              <a:rPr lang="en-US" sz="2000" i="1">
                <a:latin typeface="Times" charset="0"/>
              </a:rPr>
              <a:t>/ 2 = P</a:t>
            </a:r>
            <a:r>
              <a:rPr lang="en-US" sz="2000" i="1" baseline="-25000">
                <a:latin typeface="Times" charset="0"/>
              </a:rPr>
              <a:t>L</a:t>
            </a:r>
            <a:r>
              <a:rPr lang="en-US" sz="2000" i="1"/>
              <a:t> </a:t>
            </a:r>
            <a:r>
              <a:rPr lang="en-US" sz="2000"/>
              <a:t> and </a:t>
            </a:r>
            <a:r>
              <a:rPr lang="en-US" sz="2000" i="1">
                <a:solidFill>
                  <a:srgbClr val="008000"/>
                </a:solidFill>
                <a:latin typeface="Times" charset="0"/>
              </a:rPr>
              <a:t>P</a:t>
            </a:r>
            <a:r>
              <a:rPr lang="en-US" sz="2000" i="1" baseline="-25000">
                <a:solidFill>
                  <a:srgbClr val="008000"/>
                </a:solidFill>
                <a:latin typeface="Times" charset="0"/>
              </a:rPr>
              <a:t>L </a:t>
            </a:r>
            <a:r>
              <a:rPr lang="en-US" sz="2000" i="1">
                <a:solidFill>
                  <a:srgbClr val="008000"/>
                </a:solidFill>
                <a:latin typeface="Times" charset="0"/>
              </a:rPr>
              <a:t>=</a:t>
            </a:r>
            <a:r>
              <a:rPr lang="en-US" sz="2000">
                <a:solidFill>
                  <a:srgbClr val="008000"/>
                </a:solidFill>
                <a:latin typeface="Times" charset="0"/>
              </a:rPr>
              <a:t> (</a:t>
            </a:r>
            <a:r>
              <a:rPr lang="en-US" sz="2000" i="1">
                <a:solidFill>
                  <a:srgbClr val="008000"/>
                </a:solidFill>
                <a:latin typeface="Times" charset="0"/>
              </a:rPr>
              <a:t>2/π</a:t>
            </a:r>
            <a:r>
              <a:rPr lang="en-US" sz="2000">
                <a:solidFill>
                  <a:srgbClr val="008000"/>
                </a:solidFill>
                <a:latin typeface="Times" charset="0"/>
              </a:rPr>
              <a:t>) </a:t>
            </a:r>
            <a:r>
              <a:rPr lang="en-US" sz="2000" i="1">
                <a:solidFill>
                  <a:srgbClr val="008000"/>
                </a:solidFill>
                <a:latin typeface="Times" charset="0"/>
              </a:rPr>
              <a:t>L</a:t>
            </a:r>
            <a:r>
              <a:rPr lang="en-US" sz="2000" i="1" baseline="-25000">
                <a:solidFill>
                  <a:srgbClr val="008000"/>
                </a:solidFill>
                <a:latin typeface="Times" charset="0"/>
              </a:rPr>
              <a:t>A</a:t>
            </a:r>
            <a:r>
              <a:rPr lang="en-US" sz="2000" i="1"/>
              <a:t>,</a:t>
            </a:r>
            <a:br>
              <a:rPr lang="en-US" sz="2000" i="1"/>
            </a:br>
            <a:r>
              <a:rPr lang="en-US" sz="2000" i="1"/>
              <a:t>                     which together give:</a:t>
            </a:r>
            <a:br>
              <a:rPr lang="en-US" sz="2000" i="1"/>
            </a:br>
            <a:r>
              <a:rPr lang="en-US" sz="2000" i="1"/>
              <a:t>                            </a:t>
            </a:r>
            <a:r>
              <a:rPr lang="en-US" sz="2000" i="1">
                <a:solidFill>
                  <a:srgbClr val="0000FF"/>
                </a:solidFill>
                <a:latin typeface="Times" charset="0"/>
              </a:rPr>
              <a:t>S</a:t>
            </a:r>
            <a:r>
              <a:rPr lang="en-US" sz="2000" i="1" baseline="-25000">
                <a:solidFill>
                  <a:srgbClr val="0000FF"/>
                </a:solidFill>
                <a:latin typeface="Times" charset="0"/>
              </a:rPr>
              <a:t>V  </a:t>
            </a:r>
            <a:r>
              <a:rPr lang="en-US" sz="2000" i="1">
                <a:solidFill>
                  <a:srgbClr val="0000FF"/>
                </a:solidFill>
                <a:latin typeface="Times" charset="0"/>
              </a:rPr>
              <a:t>=</a:t>
            </a:r>
            <a:r>
              <a:rPr lang="en-US" sz="2000">
                <a:solidFill>
                  <a:srgbClr val="0000FF"/>
                </a:solidFill>
                <a:latin typeface="Times" charset="0"/>
              </a:rPr>
              <a:t> (</a:t>
            </a:r>
            <a:r>
              <a:rPr lang="en-US" sz="2000" i="1">
                <a:solidFill>
                  <a:srgbClr val="0000FF"/>
                </a:solidFill>
                <a:latin typeface="Times" charset="0"/>
              </a:rPr>
              <a:t>4/π</a:t>
            </a:r>
            <a:r>
              <a:rPr lang="en-US" sz="2000">
                <a:solidFill>
                  <a:srgbClr val="0000FF"/>
                </a:solidFill>
                <a:latin typeface="Times" charset="0"/>
              </a:rPr>
              <a:t>) </a:t>
            </a:r>
            <a:r>
              <a:rPr lang="en-US" sz="2000" i="1">
                <a:solidFill>
                  <a:srgbClr val="0000FF"/>
                </a:solidFill>
                <a:latin typeface="Times" charset="0"/>
              </a:rPr>
              <a:t>L</a:t>
            </a:r>
            <a:r>
              <a:rPr lang="en-US" sz="2000" i="1" baseline="-25000">
                <a:solidFill>
                  <a:srgbClr val="0000FF"/>
                </a:solidFill>
                <a:latin typeface="Times" charset="0"/>
              </a:rPr>
              <a:t>A</a:t>
            </a:r>
            <a:r>
              <a:rPr lang="en-US" sz="2000" i="1">
                <a:latin typeface="Times" charset="0"/>
              </a:rPr>
              <a:t>.</a:t>
            </a:r>
            <a:endParaRPr lang="en-US" sz="2000"/>
          </a:p>
          <a:p>
            <a:pPr eaLnBrk="1" hangingPunct="1"/>
            <a:r>
              <a:rPr lang="en-US" sz="2000"/>
              <a:t>Careful!  This simple analysis leads to an elegant experiment which consists of dropping a needle on ruled paper and counting intersections.  This is, however, an inefficient way of estimating </a:t>
            </a:r>
            <a:r>
              <a:rPr lang="en-US" sz="2000" i="1">
                <a:latin typeface="Times New Roman" charset="0"/>
                <a:ea typeface="Times New Roman" charset="0"/>
                <a:cs typeface="Times New Roman" charset="0"/>
              </a:rPr>
              <a:t>π</a:t>
            </a:r>
            <a:r>
              <a:rPr lang="en-US" sz="2000"/>
              <a:t>.</a:t>
            </a:r>
          </a:p>
          <a:p>
            <a:pPr eaLnBrk="1" hangingPunct="1"/>
            <a:r>
              <a:rPr lang="en-US" sz="2000"/>
              <a:t>In the OIM software, for example, grain boundaries can be automatically recognized based on misorientation and their lengths counted to give an estimate of </a:t>
            </a:r>
            <a:r>
              <a:rPr lang="en-US" sz="2000" i="1">
                <a:latin typeface="Times New Roman" charset="0"/>
                <a:ea typeface="Times New Roman" charset="0"/>
                <a:cs typeface="Times New Roman" charset="0"/>
              </a:rPr>
              <a:t>L</a:t>
            </a:r>
            <a:r>
              <a:rPr lang="en-US" sz="2000" i="1" baseline="-25000">
                <a:latin typeface="Times New Roman" charset="0"/>
                <a:ea typeface="Times New Roman" charset="0"/>
                <a:cs typeface="Times New Roman" charset="0"/>
              </a:rPr>
              <a:t>A</a:t>
            </a:r>
            <a:r>
              <a:rPr lang="en-US" sz="2000"/>
              <a:t>.  From this, the </a:t>
            </a:r>
            <a:r>
              <a:rPr lang="en-US" sz="2000" i="1"/>
              <a:t>grain boundary area per unit volume</a:t>
            </a:r>
            <a:r>
              <a:rPr lang="en-US" sz="2000"/>
              <a:t> can be estimated (as </a:t>
            </a:r>
            <a:r>
              <a:rPr lang="en-US" sz="2000" i="1">
                <a:latin typeface="Times New Roman" charset="0"/>
                <a:ea typeface="Times New Roman" charset="0"/>
                <a:cs typeface="Times New Roman" charset="0"/>
              </a:rPr>
              <a:t>S</a:t>
            </a:r>
            <a:r>
              <a:rPr lang="en-US" sz="2000" i="1" baseline="-25000">
                <a:latin typeface="Times New Roman" charset="0"/>
                <a:ea typeface="Times New Roman" charset="0"/>
                <a:cs typeface="Times New Roman" charset="0"/>
              </a:rPr>
              <a:t>V</a:t>
            </a:r>
            <a:r>
              <a:rPr lang="en-US" sz="2000"/>
              <a:t>).</a:t>
            </a:r>
          </a:p>
        </p:txBody>
      </p:sp>
      <p:sp>
        <p:nvSpPr>
          <p:cNvPr id="35844"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a:t>
            </a:r>
            <a:r>
              <a:rPr lang="en-US" sz="1600" b="1">
                <a:solidFill>
                  <a:srgbClr val="CC0000"/>
                </a:solidFill>
                <a:latin typeface="Times" charset="0"/>
              </a:rPr>
              <a:t>L</a:t>
            </a:r>
            <a:r>
              <a:rPr lang="en-US" sz="1600" b="1" baseline="-25000">
                <a:solidFill>
                  <a:srgbClr val="CC0000"/>
                </a:solidFill>
                <a:latin typeface="Times" charset="0"/>
              </a:rPr>
              <a:t>A</a:t>
            </a:r>
            <a:r>
              <a:rPr lang="en-US" sz="1600" b="1">
                <a:solidFill>
                  <a:srgbClr val="CC0000"/>
                </a:solidFill>
                <a:latin typeface="Times" charset="0"/>
              </a:rPr>
              <a:t>-P</a:t>
            </a:r>
            <a:r>
              <a:rPr lang="en-US" sz="1600" b="1" baseline="-25000">
                <a:solidFill>
                  <a:srgbClr val="CC0000"/>
                </a:solidFill>
                <a:latin typeface="Times" charset="0"/>
              </a:rPr>
              <a:t>L</a:t>
            </a:r>
            <a:r>
              <a:rPr lang="en-US" sz="1600" b="1">
                <a:solidFill>
                  <a:srgbClr val="CC0000"/>
                </a:solidFill>
                <a:latin typeface="Times" charset="0"/>
              </a:rPr>
              <a:t>  </a:t>
            </a:r>
            <a:r>
              <a:rPr lang="en-US" sz="1600" b="1">
                <a:latin typeface="Times" charset="0"/>
              </a:rPr>
              <a:t>Topology  Grain_Size  Distributions</a:t>
            </a:r>
          </a:p>
        </p:txBody>
      </p:sp>
      <p:sp>
        <p:nvSpPr>
          <p:cNvPr id="35845" name="Slide Number Placeholder 4"/>
          <p:cNvSpPr>
            <a:spLocks noGrp="1"/>
          </p:cNvSpPr>
          <p:nvPr>
            <p:ph type="sldNum" sz="quarter" idx="12"/>
          </p:nvPr>
        </p:nvSpPr>
        <p:spPr>
          <a:noFill/>
        </p:spPr>
        <p:txBody>
          <a:bodyPr/>
          <a:lstStyle/>
          <a:p>
            <a:fld id="{CF9EC5DF-5AE6-2044-95AE-CBC5676B389F}" type="slidenum">
              <a:rPr lang="en-US" smtClean="0"/>
              <a:pPr/>
              <a:t>16</a:t>
            </a:fld>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457200"/>
            <a:ext cx="7772400" cy="1143000"/>
          </a:xfrm>
        </p:spPr>
        <p:txBody>
          <a:bodyPr/>
          <a:lstStyle/>
          <a:p>
            <a:pPr eaLnBrk="1" hangingPunct="1">
              <a:defRPr/>
            </a:pPr>
            <a:r>
              <a:rPr lang="en-US"/>
              <a:t>Example Problem: </a:t>
            </a:r>
            <a:br>
              <a:rPr lang="en-US"/>
            </a:br>
            <a:r>
              <a:rPr lang="en-US"/>
              <a:t>Tungsten Carbide</a:t>
            </a:r>
          </a:p>
        </p:txBody>
      </p:sp>
      <p:sp>
        <p:nvSpPr>
          <p:cNvPr id="37891" name="Rectangle 3"/>
          <p:cNvSpPr>
            <a:spLocks noGrp="1" noChangeArrowheads="1"/>
          </p:cNvSpPr>
          <p:nvPr>
            <p:ph type="body" idx="1"/>
          </p:nvPr>
        </p:nvSpPr>
        <p:spPr/>
        <p:txBody>
          <a:bodyPr/>
          <a:lstStyle/>
          <a:p>
            <a:pPr eaLnBrk="1" hangingPunct="1">
              <a:lnSpc>
                <a:spcPct val="90000"/>
              </a:lnSpc>
            </a:pPr>
            <a:r>
              <a:rPr lang="en-US" sz="2400"/>
              <a:t>Example Problem (Changsoo Kim, Prof. G. Rohrer): consider a composite structure (WC in Co) that contains </a:t>
            </a:r>
            <a:r>
              <a:rPr lang="en-US" sz="2400" i="1"/>
              <a:t>faceted particles</a:t>
            </a:r>
            <a:r>
              <a:rPr lang="en-US" sz="2400"/>
              <a:t>.  The particles are not joined together although they may touch at certain points.  You would like to know how much interfacial area per unit volume the particles have (from which you can obtain the area per particle).  Given data on the line length per unit area in sections, you can immediately obtain the surface area per unit volume, </a:t>
            </a:r>
            <a:r>
              <a:rPr lang="en-US" sz="2400" i="1"/>
              <a:t>provided that the sections intersect the facets randomly.</a:t>
            </a:r>
            <a:r>
              <a:rPr lang="en-US" sz="2400"/>
              <a:t>  </a:t>
            </a:r>
          </a:p>
        </p:txBody>
      </p:sp>
      <p:sp>
        <p:nvSpPr>
          <p:cNvPr id="37892" name="Slide Number Placeholder 4"/>
          <p:cNvSpPr>
            <a:spLocks noGrp="1"/>
          </p:cNvSpPr>
          <p:nvPr>
            <p:ph type="sldNum" sz="quarter" idx="12"/>
          </p:nvPr>
        </p:nvSpPr>
        <p:spPr>
          <a:noFill/>
        </p:spPr>
        <p:txBody>
          <a:bodyPr/>
          <a:lstStyle/>
          <a:p>
            <a:fld id="{39E6D3E7-7DB3-B240-97DE-C1A343185FB8}" type="slidenum">
              <a:rPr lang="en-US" smtClean="0"/>
              <a:pPr/>
              <a:t>17</a:t>
            </a:fld>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85800" y="76200"/>
            <a:ext cx="7772400" cy="1143000"/>
          </a:xfrm>
        </p:spPr>
        <p:txBody>
          <a:bodyPr/>
          <a:lstStyle/>
          <a:p>
            <a:pPr eaLnBrk="1" hangingPunct="1">
              <a:defRPr/>
            </a:pPr>
            <a:r>
              <a:rPr lang="en-US"/>
              <a:t>Faceted particles, contd.</a:t>
            </a:r>
          </a:p>
        </p:txBody>
      </p:sp>
      <p:sp>
        <p:nvSpPr>
          <p:cNvPr id="39939" name="Rectangle 3"/>
          <p:cNvSpPr>
            <a:spLocks noGrp="1" noChangeArrowheads="1"/>
          </p:cNvSpPr>
          <p:nvPr>
            <p:ph type="body" idx="1"/>
          </p:nvPr>
        </p:nvSpPr>
        <p:spPr>
          <a:xfrm>
            <a:off x="685800" y="1447800"/>
            <a:ext cx="7772400" cy="4648200"/>
          </a:xfrm>
        </p:spPr>
        <p:txBody>
          <a:bodyPr/>
          <a:lstStyle/>
          <a:p>
            <a:pPr eaLnBrk="1" hangingPunct="1"/>
            <a:r>
              <a:rPr lang="en-US" sz="2000"/>
              <a:t>An interesting extension of this problem is as follows.  What if each facet belongs to one of a set of crystallographic facet types, and we would like to know how much area each </a:t>
            </a:r>
            <a:r>
              <a:rPr lang="en-US" sz="2000" i="1"/>
              <a:t>facet type </a:t>
            </a:r>
            <a:r>
              <a:rPr lang="en-US" sz="2000"/>
              <a:t>has?</a:t>
            </a:r>
          </a:p>
          <a:p>
            <a:pPr eaLnBrk="1" hangingPunct="1"/>
            <a:r>
              <a:rPr lang="en-US" sz="2000"/>
              <a:t>What can we measure, assuming that we have EBSD/OIM maps?  In addition to the line lengths of grain boundary, we can also measure the orientation of each line.  If the facets are limited to a all number of types, say {100}, {111} and {110}, then it is possible to assign each line to one type (except for a few ambiguous positions).  This is true because the grain boundary “line” that you see in a micrograph must be a </a:t>
            </a:r>
            <a:r>
              <a:rPr lang="en-US" sz="2000" i="1"/>
              <a:t>tangent </a:t>
            </a:r>
            <a:r>
              <a:rPr lang="en-US" sz="2000"/>
              <a:t>to the boundary plane, which means that it must be perpendicular to the boundary normal.  In crystallographic terms, it must lie in the </a:t>
            </a:r>
            <a:r>
              <a:rPr lang="en-US" sz="2000" i="1"/>
              <a:t>zone</a:t>
            </a:r>
            <a:r>
              <a:rPr lang="en-US" sz="2000"/>
              <a:t> of the plane normal.</a:t>
            </a:r>
          </a:p>
        </p:txBody>
      </p:sp>
      <p:sp>
        <p:nvSpPr>
          <p:cNvPr id="39940" name="Slide Number Placeholder 4"/>
          <p:cNvSpPr>
            <a:spLocks noGrp="1"/>
          </p:cNvSpPr>
          <p:nvPr>
            <p:ph type="sldNum" sz="quarter" idx="12"/>
          </p:nvPr>
        </p:nvSpPr>
        <p:spPr>
          <a:noFill/>
        </p:spPr>
        <p:txBody>
          <a:bodyPr/>
          <a:lstStyle/>
          <a:p>
            <a:fld id="{993A8D7C-A2C6-AE4F-963E-D72059AC7F72}" type="slidenum">
              <a:rPr lang="en-US" smtClean="0"/>
              <a:pPr/>
              <a:t>18</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762000" y="246063"/>
            <a:ext cx="7637463"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Determining Average 3-D Shape for WC</a:t>
            </a:r>
          </a:p>
        </p:txBody>
      </p:sp>
      <p:sp>
        <p:nvSpPr>
          <p:cNvPr id="41987" name="Text Box 3"/>
          <p:cNvSpPr txBox="1">
            <a:spLocks noChangeArrowheads="1"/>
          </p:cNvSpPr>
          <p:nvPr/>
        </p:nvSpPr>
        <p:spPr bwMode="auto">
          <a:xfrm>
            <a:off x="838200" y="1066800"/>
            <a:ext cx="7750175" cy="822325"/>
          </a:xfrm>
          <a:prstGeom prst="rect">
            <a:avLst/>
          </a:prstGeom>
          <a:noFill/>
          <a:ln w="9525">
            <a:noFill/>
            <a:miter lim="800000"/>
            <a:headEnd/>
            <a:tailEnd/>
          </a:ln>
        </p:spPr>
        <p:txBody>
          <a:bodyPr>
            <a:prstTxWarp prst="textNoShape">
              <a:avLst/>
            </a:prstTxWarp>
            <a:spAutoFit/>
          </a:bodyPr>
          <a:lstStyle/>
          <a:p>
            <a:r>
              <a:rPr lang="en-US"/>
              <a:t>Problem : Crystals are three-dimensional, micrographs are two-dimensional</a:t>
            </a:r>
          </a:p>
        </p:txBody>
      </p:sp>
      <p:pic>
        <p:nvPicPr>
          <p:cNvPr id="41988" name="Picture 4" descr="906A_1_1"/>
          <p:cNvPicPr>
            <a:picLocks noChangeAspect="1" noChangeArrowheads="1"/>
          </p:cNvPicPr>
          <p:nvPr/>
        </p:nvPicPr>
        <p:blipFill>
          <a:blip r:embed="rId3"/>
          <a:srcRect/>
          <a:stretch>
            <a:fillRect/>
          </a:stretch>
        </p:blipFill>
        <p:spPr bwMode="auto">
          <a:xfrm>
            <a:off x="4878388" y="3124200"/>
            <a:ext cx="2970212" cy="2970213"/>
          </a:xfrm>
          <a:prstGeom prst="rect">
            <a:avLst/>
          </a:prstGeom>
          <a:noFill/>
          <a:ln w="9525">
            <a:noFill/>
            <a:miter lim="800000"/>
            <a:headEnd/>
            <a:tailEnd/>
          </a:ln>
        </p:spPr>
      </p:pic>
      <p:sp>
        <p:nvSpPr>
          <p:cNvPr id="41989" name="Text Box 5"/>
          <p:cNvSpPr txBox="1">
            <a:spLocks noChangeArrowheads="1"/>
          </p:cNvSpPr>
          <p:nvPr/>
        </p:nvSpPr>
        <p:spPr bwMode="auto">
          <a:xfrm>
            <a:off x="1066800" y="3733800"/>
            <a:ext cx="3657600" cy="1187450"/>
          </a:xfrm>
          <a:prstGeom prst="rect">
            <a:avLst/>
          </a:prstGeom>
          <a:noFill/>
          <a:ln w="9525">
            <a:noFill/>
            <a:miter lim="800000"/>
            <a:headEnd/>
            <a:tailEnd/>
          </a:ln>
        </p:spPr>
        <p:txBody>
          <a:bodyPr>
            <a:prstTxWarp prst="textNoShape">
              <a:avLst/>
            </a:prstTxWarp>
            <a:spAutoFit/>
          </a:bodyPr>
          <a:lstStyle/>
          <a:p>
            <a:r>
              <a:rPr lang="en-US"/>
              <a:t>Do these WC crystals </a:t>
            </a:r>
          </a:p>
          <a:p>
            <a:r>
              <a:rPr lang="en-US"/>
              <a:t>have a common, </a:t>
            </a:r>
            <a:r>
              <a:rPr lang="en-US" i="1"/>
              <a:t>crystallographic </a:t>
            </a:r>
            <a:r>
              <a:rPr lang="en-US"/>
              <a:t>shape?</a:t>
            </a:r>
          </a:p>
        </p:txBody>
      </p:sp>
      <p:sp>
        <p:nvSpPr>
          <p:cNvPr id="41990" name="Text Box 6"/>
          <p:cNvSpPr txBox="1">
            <a:spLocks noChangeArrowheads="1"/>
          </p:cNvSpPr>
          <p:nvPr/>
        </p:nvSpPr>
        <p:spPr bwMode="auto">
          <a:xfrm>
            <a:off x="2559050" y="5638800"/>
            <a:ext cx="1449388" cy="409575"/>
          </a:xfrm>
          <a:prstGeom prst="rect">
            <a:avLst/>
          </a:prstGeom>
          <a:noFill/>
          <a:ln w="12700">
            <a:solidFill>
              <a:schemeClr val="tx1"/>
            </a:solidFill>
            <a:miter lim="800000"/>
            <a:headEnd/>
            <a:tailEnd/>
          </a:ln>
        </p:spPr>
        <p:txBody>
          <a:bodyPr wrap="none">
            <a:prstTxWarp prst="textNoShape">
              <a:avLst/>
            </a:prstTxWarp>
            <a:spAutoFit/>
          </a:bodyPr>
          <a:lstStyle/>
          <a:p>
            <a:r>
              <a:rPr lang="en-US" sz="2000">
                <a:latin typeface="Times" charset="0"/>
              </a:rPr>
              <a:t>60 x 60 </a:t>
            </a:r>
            <a:r>
              <a:rPr lang="en-US" sz="2000">
                <a:latin typeface="Symbol" charset="2"/>
              </a:rPr>
              <a:t>m</a:t>
            </a:r>
            <a:r>
              <a:rPr lang="en-US" sz="2000">
                <a:latin typeface="Times" charset="0"/>
              </a:rPr>
              <a:t>m</a:t>
            </a:r>
            <a:r>
              <a:rPr lang="en-US" sz="2000" baseline="30000">
                <a:latin typeface="Times" charset="0"/>
              </a:rPr>
              <a:t>2</a:t>
            </a:r>
            <a:endParaRPr lang="en-US" sz="2000">
              <a:latin typeface="Times" charset="0"/>
            </a:endParaRPr>
          </a:p>
        </p:txBody>
      </p:sp>
      <p:sp>
        <p:nvSpPr>
          <p:cNvPr id="41991" name="Text Box 7"/>
          <p:cNvSpPr txBox="1">
            <a:spLocks noChangeArrowheads="1"/>
          </p:cNvSpPr>
          <p:nvPr/>
        </p:nvSpPr>
        <p:spPr bwMode="auto">
          <a:xfrm>
            <a:off x="1050925" y="1962150"/>
            <a:ext cx="7815263" cy="1754188"/>
          </a:xfrm>
          <a:prstGeom prst="rect">
            <a:avLst/>
          </a:prstGeom>
          <a:noFill/>
          <a:ln w="9525">
            <a:noFill/>
            <a:miter lim="800000"/>
            <a:headEnd/>
            <a:tailEnd/>
          </a:ln>
        </p:spPr>
        <p:txBody>
          <a:bodyPr wrap="none">
            <a:prstTxWarp prst="textNoShape">
              <a:avLst/>
            </a:prstTxWarp>
            <a:spAutoFit/>
          </a:bodyPr>
          <a:lstStyle/>
          <a:p>
            <a:r>
              <a:rPr lang="en-US" sz="1800"/>
              <a:t>Serial sectioning : </a:t>
            </a:r>
          </a:p>
          <a:p>
            <a:r>
              <a:rPr lang="en-US" sz="1800"/>
              <a:t>- labor intensive, time consuming</a:t>
            </a:r>
          </a:p>
          <a:p>
            <a:pPr>
              <a:buFontTx/>
              <a:buChar char="-"/>
            </a:pPr>
            <a:r>
              <a:rPr lang="en-US" sz="1800"/>
              <a:t> involves inaccuracies in measuring each slice especially in hard materials</a:t>
            </a:r>
          </a:p>
          <a:p>
            <a:r>
              <a:rPr lang="en-US" sz="1800"/>
              <a:t>3DXDM :</a:t>
            </a:r>
          </a:p>
          <a:p>
            <a:r>
              <a:rPr lang="en-US" sz="1800"/>
              <a:t>- needs specific equipment, </a:t>
            </a:r>
            <a:br>
              <a:rPr lang="en-US" sz="1800"/>
            </a:br>
            <a:r>
              <a:rPr lang="en-US" sz="1800"/>
              <a:t>i.e. a synchrotron!</a:t>
            </a:r>
          </a:p>
        </p:txBody>
      </p:sp>
      <p:sp>
        <p:nvSpPr>
          <p:cNvPr id="41992" name="Slide Number Placeholder 7"/>
          <p:cNvSpPr>
            <a:spLocks noGrp="1"/>
          </p:cNvSpPr>
          <p:nvPr>
            <p:ph type="sldNum" sz="quarter" idx="12"/>
          </p:nvPr>
        </p:nvSpPr>
        <p:spPr>
          <a:noFill/>
        </p:spPr>
        <p:txBody>
          <a:bodyPr/>
          <a:lstStyle/>
          <a:p>
            <a:fld id="{11015AAA-572E-0F40-9FA6-ACC780C81E00}" type="slidenum">
              <a:rPr lang="en-US" smtClean="0"/>
              <a:pPr/>
              <a:t>19</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pPr eaLnBrk="1" hangingPunct="1">
              <a:defRPr/>
            </a:pPr>
            <a:r>
              <a:rPr lang="en-US"/>
              <a:t>Objectives</a:t>
            </a:r>
          </a:p>
        </p:txBody>
      </p:sp>
      <p:sp>
        <p:nvSpPr>
          <p:cNvPr id="17411" name="Rectangle 3"/>
          <p:cNvSpPr>
            <a:spLocks noGrp="1" noChangeArrowheads="1"/>
          </p:cNvSpPr>
          <p:nvPr>
            <p:ph type="body" idx="1"/>
          </p:nvPr>
        </p:nvSpPr>
        <p:spPr>
          <a:xfrm>
            <a:off x="685800" y="1066800"/>
            <a:ext cx="7772400" cy="4953000"/>
          </a:xfrm>
        </p:spPr>
        <p:txBody>
          <a:bodyPr/>
          <a:lstStyle/>
          <a:p>
            <a:pPr eaLnBrk="1" hangingPunct="1">
              <a:lnSpc>
                <a:spcPct val="90000"/>
              </a:lnSpc>
            </a:pPr>
            <a:r>
              <a:rPr lang="en-US" sz="2400"/>
              <a:t>To instruct in methods of </a:t>
            </a:r>
            <a:r>
              <a:rPr lang="en-US" sz="2400" i="1"/>
              <a:t>measuring</a:t>
            </a:r>
            <a:r>
              <a:rPr lang="en-US" sz="2400"/>
              <a:t> characteristics of microstructure: grain size, shape, orientation; phase structure; grain boundary length, curvature etc.</a:t>
            </a:r>
          </a:p>
          <a:p>
            <a:pPr eaLnBrk="1" hangingPunct="1">
              <a:lnSpc>
                <a:spcPct val="90000"/>
              </a:lnSpc>
            </a:pPr>
            <a:r>
              <a:rPr lang="en-US" sz="2400"/>
              <a:t>To describe methods of obtaining 3D information from 2D cross-sections: </a:t>
            </a:r>
            <a:r>
              <a:rPr lang="en-US" sz="2400" i="1"/>
              <a:t>stereology.</a:t>
            </a:r>
            <a:endParaRPr lang="en-US" sz="2400"/>
          </a:p>
          <a:p>
            <a:pPr eaLnBrk="1" hangingPunct="1"/>
            <a:r>
              <a:rPr lang="en-US" sz="2400"/>
              <a:t>To show how to obtain useful microstructural quantities from plane sections through microstructures.</a:t>
            </a:r>
          </a:p>
          <a:p>
            <a:pPr eaLnBrk="1" hangingPunct="1"/>
            <a:r>
              <a:rPr lang="en-US" sz="2400">
                <a:solidFill>
                  <a:srgbClr val="E60A0C"/>
                </a:solidFill>
              </a:rPr>
              <a:t>In particular, to show how to apply stereology to the problem of measuring 5-parameter Grain Boundary Character Distributions (GBCD) without having to perform serial sectioning.</a:t>
            </a:r>
            <a:endParaRPr lang="en-US" sz="2400"/>
          </a:p>
          <a:p>
            <a:pPr eaLnBrk="1" hangingPunct="1">
              <a:lnSpc>
                <a:spcPct val="90000"/>
              </a:lnSpc>
            </a:pPr>
            <a:endParaRPr lang="en-US" sz="2400"/>
          </a:p>
        </p:txBody>
      </p:sp>
      <p:sp>
        <p:nvSpPr>
          <p:cNvPr id="17412"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solidFill>
                  <a:srgbClr val="CC0000"/>
                </a:solidFill>
                <a:latin typeface="Times" charset="0"/>
              </a:rPr>
              <a:t>Objectives</a:t>
            </a:r>
            <a:r>
              <a:rPr lang="en-US" sz="1600" b="1">
                <a:latin typeface="Times" charset="0"/>
              </a:rPr>
              <a:t>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17413" name="Slide Number Placeholder 4"/>
          <p:cNvSpPr>
            <a:spLocks noGrp="1"/>
          </p:cNvSpPr>
          <p:nvPr>
            <p:ph type="sldNum" sz="quarter" idx="12"/>
          </p:nvPr>
        </p:nvSpPr>
        <p:spPr>
          <a:noFill/>
        </p:spPr>
        <p:txBody>
          <a:bodyPr/>
          <a:lstStyle/>
          <a:p>
            <a:fld id="{A5510B7D-2714-8743-B0C3-93313D4A0510}" type="slidenum">
              <a:rPr lang="en-US" smtClean="0"/>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spect="1" noChangeArrowheads="1"/>
          </p:cNvSpPr>
          <p:nvPr/>
        </p:nvSpPr>
        <p:spPr bwMode="auto">
          <a:xfrm>
            <a:off x="381000" y="1035050"/>
            <a:ext cx="4114800" cy="641350"/>
          </a:xfrm>
          <a:prstGeom prst="rect">
            <a:avLst/>
          </a:prstGeom>
          <a:noFill/>
          <a:ln w="9525">
            <a:noFill/>
            <a:miter lim="800000"/>
            <a:headEnd/>
            <a:tailEnd/>
          </a:ln>
          <a:effectLst/>
        </p:spPr>
        <p:txBody>
          <a:bodyPr>
            <a:prstTxWarp prst="textNoShape">
              <a:avLst/>
            </a:prstTxWarp>
            <a:spAutoFit/>
          </a:bodyPr>
          <a:lstStyle/>
          <a:p>
            <a:pPr>
              <a:defRPr/>
            </a:pPr>
            <a:r>
              <a:rPr lang="en-US" sz="1800"/>
              <a:t>We know that each habit plane is in the zone of the observed surface trace</a:t>
            </a:r>
            <a:endParaRPr lang="en-US" sz="1800" u="sng">
              <a:effectLst>
                <a:outerShdw blurRad="38100" dist="38100" dir="2700000" algn="tl">
                  <a:srgbClr val="DDDDDD"/>
                </a:outerShdw>
              </a:effectLst>
              <a:ea typeface="Times" charset="0"/>
              <a:cs typeface="Times" charset="0"/>
            </a:endParaRPr>
          </a:p>
        </p:txBody>
      </p:sp>
      <p:sp>
        <p:nvSpPr>
          <p:cNvPr id="44038" name="Text Box 3"/>
          <p:cNvSpPr txBox="1">
            <a:spLocks noChangeAspect="1" noChangeArrowheads="1"/>
          </p:cNvSpPr>
          <p:nvPr/>
        </p:nvSpPr>
        <p:spPr bwMode="auto">
          <a:xfrm>
            <a:off x="4572000" y="2971800"/>
            <a:ext cx="4038600" cy="825500"/>
          </a:xfrm>
          <a:prstGeom prst="rect">
            <a:avLst/>
          </a:prstGeom>
          <a:noFill/>
          <a:ln w="9525">
            <a:noFill/>
            <a:miter lim="800000"/>
            <a:headEnd/>
            <a:tailEnd/>
          </a:ln>
        </p:spPr>
        <p:txBody>
          <a:bodyPr>
            <a:prstTxWarp prst="textNoShape">
              <a:avLst/>
            </a:prstTxWarp>
            <a:spAutoFit/>
          </a:bodyPr>
          <a:lstStyle/>
          <a:p>
            <a:r>
              <a:rPr lang="en-US" sz="1600"/>
              <a:t>Assumption : Fully faceted isolated crystalline inclusions dispersed in a second phase</a:t>
            </a:r>
          </a:p>
        </p:txBody>
      </p:sp>
      <p:sp>
        <p:nvSpPr>
          <p:cNvPr id="44039" name="Rectangle 4"/>
          <p:cNvSpPr>
            <a:spLocks noChangeArrowheads="1"/>
          </p:cNvSpPr>
          <p:nvPr/>
        </p:nvSpPr>
        <p:spPr bwMode="auto">
          <a:xfrm>
            <a:off x="762000" y="4781550"/>
            <a:ext cx="8039100" cy="1314450"/>
          </a:xfrm>
          <a:prstGeom prst="rect">
            <a:avLst/>
          </a:prstGeom>
          <a:noFill/>
          <a:ln w="9525">
            <a:noFill/>
            <a:miter lim="800000"/>
            <a:headEnd/>
            <a:tailEnd/>
          </a:ln>
        </p:spPr>
        <p:txBody>
          <a:bodyPr>
            <a:prstTxWarp prst="textNoShape">
              <a:avLst/>
            </a:prstTxWarp>
            <a:spAutoFit/>
          </a:bodyPr>
          <a:lstStyle/>
          <a:p>
            <a:pPr>
              <a:spcBef>
                <a:spcPct val="50000"/>
              </a:spcBef>
              <a:buFont typeface="Wingdings" charset="2"/>
              <a:buChar char="à"/>
            </a:pPr>
            <a:r>
              <a:rPr lang="en-US" sz="1600"/>
              <a:t> For every line segment observed, there is a set of possible planes that contains a correct habit plane together with a set of incorrect planes that are sampled randomly. Therefore, after many sets of planes are observed and transformed into the crystal reference frame, the frequency with which the true habit planes are observed will greatly exceed the frequency with which non-habit planes are observed.</a:t>
            </a:r>
          </a:p>
        </p:txBody>
      </p:sp>
      <p:sp>
        <p:nvSpPr>
          <p:cNvPr id="243717" name="Text Box 5"/>
          <p:cNvSpPr txBox="1">
            <a:spLocks noChangeArrowheads="1"/>
          </p:cNvSpPr>
          <p:nvPr/>
        </p:nvSpPr>
        <p:spPr bwMode="auto">
          <a:xfrm>
            <a:off x="798513" y="171450"/>
            <a:ext cx="7735887" cy="579438"/>
          </a:xfrm>
          <a:prstGeom prst="rect">
            <a:avLst/>
          </a:prstGeom>
          <a:noFill/>
          <a:ln w="9525">
            <a:noFill/>
            <a:miter lim="800000"/>
            <a:headEnd/>
            <a:tailEnd/>
          </a:ln>
          <a:effectLst/>
        </p:spPr>
        <p:txBody>
          <a:bodyPr wrap="none">
            <a:prstTxWarp prst="textNoShape">
              <a:avLst/>
            </a:prstTxWarp>
            <a:spAutoFit/>
          </a:bodyPr>
          <a:lstStyle/>
          <a:p>
            <a:pPr>
              <a:defRPr/>
            </a:pPr>
            <a:r>
              <a:rPr lang="en-US" sz="3200" i="1">
                <a:solidFill>
                  <a:srgbClr val="0A0296"/>
                </a:solidFill>
                <a:effectLst>
                  <a:outerShdw blurRad="38100" dist="38100" dir="2700000" algn="tl">
                    <a:srgbClr val="DDDDDD"/>
                  </a:outerShdw>
                </a:effectLst>
                <a:latin typeface="Times" charset="0"/>
              </a:rPr>
              <a:t>Measurement from Two-Dimensional Sections</a:t>
            </a:r>
          </a:p>
        </p:txBody>
      </p:sp>
      <p:pic>
        <p:nvPicPr>
          <p:cNvPr id="44041" name="Picture 6"/>
          <p:cNvPicPr>
            <a:picLocks noChangeAspect="1" noChangeArrowheads="1"/>
          </p:cNvPicPr>
          <p:nvPr/>
        </p:nvPicPr>
        <p:blipFill>
          <a:blip r:embed="rId4"/>
          <a:srcRect b="46341"/>
          <a:stretch>
            <a:fillRect/>
          </a:stretch>
        </p:blipFill>
        <p:spPr bwMode="auto">
          <a:xfrm>
            <a:off x="4114800" y="838200"/>
            <a:ext cx="4508500" cy="2514600"/>
          </a:xfrm>
          <a:prstGeom prst="rect">
            <a:avLst/>
          </a:prstGeom>
          <a:noFill/>
          <a:ln w="9525">
            <a:noFill/>
            <a:miter lim="800000"/>
            <a:headEnd/>
            <a:tailEnd/>
          </a:ln>
        </p:spPr>
      </p:pic>
      <p:sp>
        <p:nvSpPr>
          <p:cNvPr id="44042" name="Line 7"/>
          <p:cNvSpPr>
            <a:spLocks noChangeShapeType="1"/>
          </p:cNvSpPr>
          <p:nvPr/>
        </p:nvSpPr>
        <p:spPr bwMode="auto">
          <a:xfrm flipH="1">
            <a:off x="3200400" y="2590800"/>
            <a:ext cx="1638300" cy="457200"/>
          </a:xfrm>
          <a:prstGeom prst="line">
            <a:avLst/>
          </a:prstGeom>
          <a:noFill/>
          <a:ln w="25400">
            <a:solidFill>
              <a:srgbClr val="008000"/>
            </a:solidFill>
            <a:round/>
            <a:headEnd/>
            <a:tailEnd type="triangle" w="sm" len="lg"/>
          </a:ln>
        </p:spPr>
        <p:txBody>
          <a:bodyPr wrap="none" anchor="ctr">
            <a:prstTxWarp prst="textNoShape">
              <a:avLst/>
            </a:prstTxWarp>
          </a:bodyPr>
          <a:lstStyle/>
          <a:p>
            <a:endParaRPr lang="en-US"/>
          </a:p>
        </p:txBody>
      </p:sp>
      <p:grpSp>
        <p:nvGrpSpPr>
          <p:cNvPr id="44043" name="Group 8"/>
          <p:cNvGrpSpPr>
            <a:grpSpLocks/>
          </p:cNvGrpSpPr>
          <p:nvPr/>
        </p:nvGrpSpPr>
        <p:grpSpPr bwMode="auto">
          <a:xfrm>
            <a:off x="838200" y="1828800"/>
            <a:ext cx="2628900" cy="2720975"/>
            <a:chOff x="528" y="1152"/>
            <a:chExt cx="1656" cy="1714"/>
          </a:xfrm>
        </p:grpSpPr>
        <p:graphicFrame>
          <p:nvGraphicFramePr>
            <p:cNvPr id="44035" name="Object 3"/>
            <p:cNvGraphicFramePr>
              <a:graphicFrameLocks noChangeAspect="1"/>
            </p:cNvGraphicFramePr>
            <p:nvPr/>
          </p:nvGraphicFramePr>
          <p:xfrm>
            <a:off x="1944" y="2640"/>
            <a:ext cx="240" cy="226"/>
          </p:xfrm>
          <a:graphic>
            <a:graphicData uri="http://schemas.openxmlformats.org/presentationml/2006/ole">
              <mc:AlternateContent xmlns:mc="http://schemas.openxmlformats.org/markup-compatibility/2006">
                <mc:Choice xmlns:v="urn:schemas-microsoft-com:vml" Requires="v">
                  <p:oleObj spid="_x0000_s44051" name="Equation" r:id="rId5" imgW="215900" imgH="203200" progId="Equation.3">
                    <p:embed/>
                  </p:oleObj>
                </mc:Choice>
                <mc:Fallback>
                  <p:oleObj name="Equation" r:id="rId5" imgW="2159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 y="2640"/>
                          <a:ext cx="24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47" name="Line 10"/>
            <p:cNvSpPr>
              <a:spLocks noChangeShapeType="1"/>
            </p:cNvSpPr>
            <p:nvPr/>
          </p:nvSpPr>
          <p:spPr bwMode="auto">
            <a:xfrm flipH="1">
              <a:off x="1608" y="2592"/>
              <a:ext cx="336" cy="224"/>
            </a:xfrm>
            <a:prstGeom prst="line">
              <a:avLst/>
            </a:prstGeom>
            <a:noFill/>
            <a:ln w="19050">
              <a:solidFill>
                <a:schemeClr val="tx1"/>
              </a:solidFill>
              <a:round/>
              <a:headEnd/>
              <a:tailEnd type="triangle" w="sm" len="lg"/>
            </a:ln>
          </p:spPr>
          <p:txBody>
            <a:bodyPr wrap="none" anchor="ctr">
              <a:prstTxWarp prst="textNoShape">
                <a:avLst/>
              </a:prstTxWarp>
            </a:bodyPr>
            <a:lstStyle/>
            <a:p>
              <a:endParaRPr lang="en-US"/>
            </a:p>
          </p:txBody>
        </p:sp>
        <p:graphicFrame>
          <p:nvGraphicFramePr>
            <p:cNvPr id="44036" name="Object 4"/>
            <p:cNvGraphicFramePr>
              <a:graphicFrameLocks noChangeAspect="1"/>
            </p:cNvGraphicFramePr>
            <p:nvPr/>
          </p:nvGraphicFramePr>
          <p:xfrm>
            <a:off x="888" y="1152"/>
            <a:ext cx="150" cy="240"/>
          </p:xfrm>
          <a:graphic>
            <a:graphicData uri="http://schemas.openxmlformats.org/presentationml/2006/ole">
              <mc:AlternateContent xmlns:mc="http://schemas.openxmlformats.org/markup-compatibility/2006">
                <mc:Choice xmlns:v="urn:schemas-microsoft-com:vml" Requires="v">
                  <p:oleObj spid="_x0000_s44052" name="Equation" r:id="rId7" imgW="127000" imgH="203200" progId="Equation.3">
                    <p:embed/>
                  </p:oleObj>
                </mc:Choice>
                <mc:Fallback>
                  <p:oleObj name="Equation" r:id="rId7" imgW="1270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 y="1152"/>
                          <a:ext cx="15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48" name="Line 12"/>
            <p:cNvSpPr>
              <a:spLocks noChangeShapeType="1"/>
            </p:cNvSpPr>
            <p:nvPr/>
          </p:nvSpPr>
          <p:spPr bwMode="auto">
            <a:xfrm flipH="1" flipV="1">
              <a:off x="1032" y="1392"/>
              <a:ext cx="328" cy="376"/>
            </a:xfrm>
            <a:prstGeom prst="line">
              <a:avLst/>
            </a:prstGeom>
            <a:noFill/>
            <a:ln w="25400">
              <a:solidFill>
                <a:schemeClr val="tx1"/>
              </a:solidFill>
              <a:round/>
              <a:headEnd/>
              <a:tailEnd type="triangle" w="sm" len="lg"/>
            </a:ln>
          </p:spPr>
          <p:txBody>
            <a:bodyPr wrap="none" anchor="ctr">
              <a:prstTxWarp prst="textNoShape">
                <a:avLst/>
              </a:prstTxWarp>
            </a:bodyPr>
            <a:lstStyle/>
            <a:p>
              <a:endParaRPr lang="en-US"/>
            </a:p>
          </p:txBody>
        </p:sp>
        <p:sp>
          <p:nvSpPr>
            <p:cNvPr id="44049" name="Freeform 13"/>
            <p:cNvSpPr>
              <a:spLocks/>
            </p:cNvSpPr>
            <p:nvPr/>
          </p:nvSpPr>
          <p:spPr bwMode="auto">
            <a:xfrm>
              <a:off x="528" y="1776"/>
              <a:ext cx="1424" cy="840"/>
            </a:xfrm>
            <a:custGeom>
              <a:avLst/>
              <a:gdLst>
                <a:gd name="T0" fmla="*/ 0 w 1424"/>
                <a:gd name="T1" fmla="*/ 840 h 840"/>
                <a:gd name="T2" fmla="*/ 856 w 1424"/>
                <a:gd name="T3" fmla="*/ 0 h 840"/>
                <a:gd name="T4" fmla="*/ 1424 w 1424"/>
                <a:gd name="T5" fmla="*/ 624 h 840"/>
                <a:gd name="T6" fmla="*/ 0 w 1424"/>
                <a:gd name="T7" fmla="*/ 840 h 840"/>
                <a:gd name="T8" fmla="*/ 0 60000 65536"/>
                <a:gd name="T9" fmla="*/ 0 60000 65536"/>
                <a:gd name="T10" fmla="*/ 0 60000 65536"/>
                <a:gd name="T11" fmla="*/ 0 60000 65536"/>
                <a:gd name="T12" fmla="*/ 0 w 1424"/>
                <a:gd name="T13" fmla="*/ 0 h 840"/>
                <a:gd name="T14" fmla="*/ 1424 w 1424"/>
                <a:gd name="T15" fmla="*/ 840 h 840"/>
              </a:gdLst>
              <a:ahLst/>
              <a:cxnLst>
                <a:cxn ang="T8">
                  <a:pos x="T0" y="T1"/>
                </a:cxn>
                <a:cxn ang="T9">
                  <a:pos x="T2" y="T3"/>
                </a:cxn>
                <a:cxn ang="T10">
                  <a:pos x="T4" y="T5"/>
                </a:cxn>
                <a:cxn ang="T11">
                  <a:pos x="T6" y="T7"/>
                </a:cxn>
              </a:cxnLst>
              <a:rect l="T12" t="T13" r="T14" b="T15"/>
              <a:pathLst>
                <a:path w="1424" h="840">
                  <a:moveTo>
                    <a:pt x="0" y="840"/>
                  </a:moveTo>
                  <a:lnTo>
                    <a:pt x="856" y="0"/>
                  </a:lnTo>
                  <a:lnTo>
                    <a:pt x="1424" y="624"/>
                  </a:lnTo>
                  <a:lnTo>
                    <a:pt x="0" y="840"/>
                  </a:lnTo>
                  <a:close/>
                </a:path>
              </a:pathLst>
            </a:custGeom>
            <a:noFill/>
            <a:ln w="25400">
              <a:solidFill>
                <a:srgbClr val="000000"/>
              </a:solidFill>
              <a:round/>
              <a:headEnd/>
              <a:tailEnd/>
            </a:ln>
          </p:spPr>
          <p:txBody>
            <a:bodyPr>
              <a:prstTxWarp prst="textNoShape">
                <a:avLst/>
              </a:prstTxWarp>
            </a:bodyPr>
            <a:lstStyle/>
            <a:p>
              <a:endParaRPr lang="en-US"/>
            </a:p>
          </p:txBody>
        </p:sp>
        <p:sp>
          <p:nvSpPr>
            <p:cNvPr id="44050" name="Freeform 14"/>
            <p:cNvSpPr>
              <a:spLocks/>
            </p:cNvSpPr>
            <p:nvPr/>
          </p:nvSpPr>
          <p:spPr bwMode="auto">
            <a:xfrm>
              <a:off x="1360" y="1504"/>
              <a:ext cx="576" cy="1088"/>
            </a:xfrm>
            <a:custGeom>
              <a:avLst/>
              <a:gdLst>
                <a:gd name="T0" fmla="*/ 0 w 576"/>
                <a:gd name="T1" fmla="*/ 528 h 1088"/>
                <a:gd name="T2" fmla="*/ 0 w 576"/>
                <a:gd name="T3" fmla="*/ 0 h 1088"/>
                <a:gd name="T4" fmla="*/ 576 w 576"/>
                <a:gd name="T5" fmla="*/ 624 h 1088"/>
                <a:gd name="T6" fmla="*/ 576 w 576"/>
                <a:gd name="T7" fmla="*/ 1088 h 1088"/>
                <a:gd name="T8" fmla="*/ 0 w 576"/>
                <a:gd name="T9" fmla="*/ 528 h 1088"/>
                <a:gd name="T10" fmla="*/ 0 60000 65536"/>
                <a:gd name="T11" fmla="*/ 0 60000 65536"/>
                <a:gd name="T12" fmla="*/ 0 60000 65536"/>
                <a:gd name="T13" fmla="*/ 0 60000 65536"/>
                <a:gd name="T14" fmla="*/ 0 60000 65536"/>
                <a:gd name="T15" fmla="*/ 0 w 576"/>
                <a:gd name="T16" fmla="*/ 0 h 1088"/>
                <a:gd name="T17" fmla="*/ 576 w 576"/>
                <a:gd name="T18" fmla="*/ 1088 h 1088"/>
              </a:gdLst>
              <a:ahLst/>
              <a:cxnLst>
                <a:cxn ang="T10">
                  <a:pos x="T0" y="T1"/>
                </a:cxn>
                <a:cxn ang="T11">
                  <a:pos x="T2" y="T3"/>
                </a:cxn>
                <a:cxn ang="T12">
                  <a:pos x="T4" y="T5"/>
                </a:cxn>
                <a:cxn ang="T13">
                  <a:pos x="T6" y="T7"/>
                </a:cxn>
                <a:cxn ang="T14">
                  <a:pos x="T8" y="T9"/>
                </a:cxn>
              </a:cxnLst>
              <a:rect l="T15" t="T16" r="T17" b="T18"/>
              <a:pathLst>
                <a:path w="576" h="1088">
                  <a:moveTo>
                    <a:pt x="0" y="528"/>
                  </a:moveTo>
                  <a:lnTo>
                    <a:pt x="0" y="0"/>
                  </a:lnTo>
                  <a:lnTo>
                    <a:pt x="576" y="624"/>
                  </a:lnTo>
                  <a:lnTo>
                    <a:pt x="576" y="1088"/>
                  </a:lnTo>
                  <a:lnTo>
                    <a:pt x="0" y="528"/>
                  </a:lnTo>
                  <a:close/>
                </a:path>
              </a:pathLst>
            </a:custGeom>
            <a:noFill/>
            <a:ln w="19050">
              <a:solidFill>
                <a:srgbClr val="000000"/>
              </a:solidFill>
              <a:round/>
              <a:headEnd/>
              <a:tailEnd/>
            </a:ln>
          </p:spPr>
          <p:txBody>
            <a:bodyPr>
              <a:prstTxWarp prst="textNoShape">
                <a:avLst/>
              </a:prstTxWarp>
            </a:bodyPr>
            <a:lstStyle/>
            <a:p>
              <a:endParaRPr lang="en-US"/>
            </a:p>
          </p:txBody>
        </p:sp>
        <p:sp>
          <p:nvSpPr>
            <p:cNvPr id="44051" name="Freeform 15"/>
            <p:cNvSpPr>
              <a:spLocks/>
            </p:cNvSpPr>
            <p:nvPr/>
          </p:nvSpPr>
          <p:spPr bwMode="auto">
            <a:xfrm>
              <a:off x="1176" y="1624"/>
              <a:ext cx="992" cy="888"/>
            </a:xfrm>
            <a:custGeom>
              <a:avLst/>
              <a:gdLst>
                <a:gd name="T0" fmla="*/ 592 w 992"/>
                <a:gd name="T1" fmla="*/ 888 h 888"/>
                <a:gd name="T2" fmla="*/ 992 w 992"/>
                <a:gd name="T3" fmla="*/ 640 h 888"/>
                <a:gd name="T4" fmla="*/ 408 w 992"/>
                <a:gd name="T5" fmla="*/ 0 h 888"/>
                <a:gd name="T6" fmla="*/ 0 w 992"/>
                <a:gd name="T7" fmla="*/ 248 h 888"/>
                <a:gd name="T8" fmla="*/ 592 w 992"/>
                <a:gd name="T9" fmla="*/ 888 h 888"/>
                <a:gd name="T10" fmla="*/ 0 60000 65536"/>
                <a:gd name="T11" fmla="*/ 0 60000 65536"/>
                <a:gd name="T12" fmla="*/ 0 60000 65536"/>
                <a:gd name="T13" fmla="*/ 0 60000 65536"/>
                <a:gd name="T14" fmla="*/ 0 60000 65536"/>
                <a:gd name="T15" fmla="*/ 0 w 992"/>
                <a:gd name="T16" fmla="*/ 0 h 888"/>
                <a:gd name="T17" fmla="*/ 992 w 992"/>
                <a:gd name="T18" fmla="*/ 888 h 888"/>
              </a:gdLst>
              <a:ahLst/>
              <a:cxnLst>
                <a:cxn ang="T10">
                  <a:pos x="T0" y="T1"/>
                </a:cxn>
                <a:cxn ang="T11">
                  <a:pos x="T2" y="T3"/>
                </a:cxn>
                <a:cxn ang="T12">
                  <a:pos x="T4" y="T5"/>
                </a:cxn>
                <a:cxn ang="T13">
                  <a:pos x="T6" y="T7"/>
                </a:cxn>
                <a:cxn ang="T14">
                  <a:pos x="T8" y="T9"/>
                </a:cxn>
              </a:cxnLst>
              <a:rect l="T15" t="T16" r="T17" b="T18"/>
              <a:pathLst>
                <a:path w="992" h="888">
                  <a:moveTo>
                    <a:pt x="592" y="888"/>
                  </a:moveTo>
                  <a:lnTo>
                    <a:pt x="992" y="640"/>
                  </a:lnTo>
                  <a:lnTo>
                    <a:pt x="408" y="0"/>
                  </a:lnTo>
                  <a:lnTo>
                    <a:pt x="0" y="248"/>
                  </a:lnTo>
                  <a:lnTo>
                    <a:pt x="592" y="888"/>
                  </a:lnTo>
                  <a:close/>
                </a:path>
              </a:pathLst>
            </a:custGeom>
            <a:noFill/>
            <a:ln w="19050">
              <a:solidFill>
                <a:srgbClr val="000000"/>
              </a:solidFill>
              <a:round/>
              <a:headEnd/>
              <a:tailEnd/>
            </a:ln>
          </p:spPr>
          <p:txBody>
            <a:bodyPr>
              <a:prstTxWarp prst="textNoShape">
                <a:avLst/>
              </a:prstTxWarp>
            </a:bodyPr>
            <a:lstStyle/>
            <a:p>
              <a:endParaRPr lang="en-US"/>
            </a:p>
          </p:txBody>
        </p:sp>
        <p:sp>
          <p:nvSpPr>
            <p:cNvPr id="44052" name="Line 16"/>
            <p:cNvSpPr>
              <a:spLocks noChangeShapeType="1"/>
            </p:cNvSpPr>
            <p:nvPr/>
          </p:nvSpPr>
          <p:spPr bwMode="auto">
            <a:xfrm flipH="1">
              <a:off x="2160" y="2256"/>
              <a:ext cx="0" cy="432"/>
            </a:xfrm>
            <a:prstGeom prst="line">
              <a:avLst/>
            </a:prstGeom>
            <a:noFill/>
            <a:ln w="19050">
              <a:solidFill>
                <a:schemeClr val="tx1"/>
              </a:solidFill>
              <a:round/>
              <a:headEnd/>
              <a:tailEnd type="triangle" w="sm" len="lg"/>
            </a:ln>
          </p:spPr>
          <p:txBody>
            <a:bodyPr wrap="none" anchor="ctr">
              <a:prstTxWarp prst="textNoShape">
                <a:avLst/>
              </a:prstTxWarp>
            </a:bodyPr>
            <a:lstStyle/>
            <a:p>
              <a:endParaRPr lang="en-US"/>
            </a:p>
          </p:txBody>
        </p:sp>
      </p:grpSp>
      <p:graphicFrame>
        <p:nvGraphicFramePr>
          <p:cNvPr id="44034" name="Object 2"/>
          <p:cNvGraphicFramePr>
            <a:graphicFrameLocks noChangeAspect="1"/>
          </p:cNvGraphicFramePr>
          <p:nvPr/>
        </p:nvGraphicFramePr>
        <p:xfrm>
          <a:off x="4038600" y="3810000"/>
          <a:ext cx="2438400" cy="722313"/>
        </p:xfrm>
        <a:graphic>
          <a:graphicData uri="http://schemas.openxmlformats.org/presentationml/2006/ole">
            <mc:AlternateContent xmlns:mc="http://schemas.openxmlformats.org/markup-compatibility/2006">
              <mc:Choice xmlns:v="urn:schemas-microsoft-com:vml" Requires="v">
                <p:oleObj spid="_x0000_s44053" name="Equation" r:id="rId9" imgW="685800" imgH="203200" progId="Equation.3">
                  <p:embed/>
                </p:oleObj>
              </mc:Choice>
              <mc:Fallback>
                <p:oleObj name="Equation" r:id="rId9" imgW="685800" imgH="2032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810000"/>
                        <a:ext cx="2438400" cy="7223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44" name="Text Box 18"/>
          <p:cNvSpPr txBox="1">
            <a:spLocks noChangeArrowheads="1"/>
          </p:cNvSpPr>
          <p:nvPr/>
        </p:nvSpPr>
        <p:spPr bwMode="auto">
          <a:xfrm>
            <a:off x="669925" y="6211888"/>
            <a:ext cx="3230563" cy="461962"/>
          </a:xfrm>
          <a:prstGeom prst="rect">
            <a:avLst/>
          </a:prstGeom>
          <a:noFill/>
          <a:ln w="9525">
            <a:noFill/>
            <a:miter lim="800000"/>
            <a:headEnd/>
            <a:tailEnd/>
          </a:ln>
        </p:spPr>
        <p:txBody>
          <a:bodyPr wrap="none">
            <a:prstTxWarp prst="textNoShape">
              <a:avLst/>
            </a:prstTxWarp>
            <a:spAutoFit/>
          </a:bodyPr>
          <a:lstStyle/>
          <a:p>
            <a:r>
              <a:rPr lang="en-US"/>
              <a:t>[Changsoo Kim, 2004]</a:t>
            </a:r>
          </a:p>
        </p:txBody>
      </p:sp>
      <p:sp>
        <p:nvSpPr>
          <p:cNvPr id="44045" name="Slide Number Placeholder 18"/>
          <p:cNvSpPr>
            <a:spLocks noGrp="1"/>
          </p:cNvSpPr>
          <p:nvPr>
            <p:ph type="sldNum" sz="quarter" idx="12"/>
          </p:nvPr>
        </p:nvSpPr>
        <p:spPr>
          <a:noFill/>
        </p:spPr>
        <p:txBody>
          <a:bodyPr/>
          <a:lstStyle/>
          <a:p>
            <a:fld id="{E1674BFA-E7F8-324D-975B-FAC0B7F1E5A9}" type="slidenum">
              <a:rPr lang="en-US" smtClean="0"/>
              <a:pPr/>
              <a:t>20</a:t>
            </a:fld>
            <a:endParaRPr lang="en-US" smtClean="0"/>
          </a:p>
        </p:txBody>
      </p:sp>
      <p:sp>
        <p:nvSpPr>
          <p:cNvPr id="44046" name="TextBox 19"/>
          <p:cNvSpPr txBox="1">
            <a:spLocks noChangeArrowheads="1"/>
          </p:cNvSpPr>
          <p:nvPr/>
        </p:nvSpPr>
        <p:spPr bwMode="auto">
          <a:xfrm>
            <a:off x="4343400" y="6096000"/>
            <a:ext cx="4751388" cy="646113"/>
          </a:xfrm>
          <a:prstGeom prst="rect">
            <a:avLst/>
          </a:prstGeom>
          <a:noFill/>
          <a:ln w="9525">
            <a:noFill/>
            <a:miter lim="800000"/>
            <a:headEnd/>
            <a:tailEnd/>
          </a:ln>
        </p:spPr>
        <p:txBody>
          <a:bodyPr wrap="none">
            <a:prstTxWarp prst="textNoShape">
              <a:avLst/>
            </a:prstTxWarp>
            <a:spAutoFit/>
          </a:bodyPr>
          <a:lstStyle/>
          <a:p>
            <a:r>
              <a:rPr lang="en-US" sz="1800"/>
              <a:t>Notation: </a:t>
            </a:r>
            <a:r>
              <a:rPr lang="en-US" sz="1800">
                <a:latin typeface="Times New Roman" charset="0"/>
                <a:ea typeface="Times New Roman" charset="0"/>
                <a:cs typeface="Times New Roman" charset="0"/>
              </a:rPr>
              <a:t>l</a:t>
            </a:r>
            <a:r>
              <a:rPr lang="en-US" sz="1800" baseline="-25000">
                <a:latin typeface="Times New Roman" charset="0"/>
                <a:ea typeface="Times New Roman" charset="0"/>
                <a:cs typeface="Times New Roman" charset="0"/>
              </a:rPr>
              <a:t>ij</a:t>
            </a:r>
            <a:r>
              <a:rPr lang="en-US" sz="1800"/>
              <a:t>: trace of </a:t>
            </a:r>
            <a:r>
              <a:rPr lang="en-US" sz="1800">
                <a:latin typeface="Times New Roman" charset="0"/>
                <a:ea typeface="Times New Roman" charset="0"/>
                <a:cs typeface="Times New Roman" charset="0"/>
              </a:rPr>
              <a:t>j</a:t>
            </a:r>
            <a:r>
              <a:rPr lang="en-US" sz="1800" baseline="30000">
                <a:latin typeface="Times New Roman" charset="0"/>
                <a:ea typeface="Times New Roman" charset="0"/>
                <a:cs typeface="Times New Roman" charset="0"/>
              </a:rPr>
              <a:t>th</a:t>
            </a:r>
            <a:r>
              <a:rPr lang="en-US" sz="1800"/>
              <a:t> facet of the </a:t>
            </a:r>
            <a:r>
              <a:rPr lang="en-US" sz="1800">
                <a:latin typeface="Times New Roman" charset="0"/>
                <a:ea typeface="Times New Roman" charset="0"/>
                <a:cs typeface="Times New Roman" charset="0"/>
              </a:rPr>
              <a:t>i</a:t>
            </a:r>
            <a:r>
              <a:rPr lang="en-US" sz="1800" baseline="30000">
                <a:latin typeface="Times New Roman" charset="0"/>
                <a:ea typeface="Times New Roman" charset="0"/>
                <a:cs typeface="Times New Roman" charset="0"/>
              </a:rPr>
              <a:t>th</a:t>
            </a:r>
            <a:r>
              <a:rPr lang="en-US" sz="1800"/>
              <a:t> particle</a:t>
            </a:r>
            <a:br>
              <a:rPr lang="en-US" sz="1800"/>
            </a:br>
            <a:r>
              <a:rPr lang="en-US" sz="1800" i="1">
                <a:latin typeface="Times New Roman" charset="0"/>
                <a:ea typeface="Times New Roman" charset="0"/>
                <a:cs typeface="Times New Roman" charset="0"/>
              </a:rPr>
              <a:t>n</a:t>
            </a:r>
            <a:r>
              <a:rPr lang="en-US" sz="1800" i="1" baseline="-25000">
                <a:latin typeface="Times New Roman" charset="0"/>
                <a:ea typeface="Times New Roman" charset="0"/>
                <a:cs typeface="Times New Roman" charset="0"/>
              </a:rPr>
              <a:t>ijk</a:t>
            </a:r>
            <a:r>
              <a:rPr lang="en-US" sz="1800"/>
              <a:t>: normal, perpendicular to trace.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descr="WC_IPF"/>
          <p:cNvPicPr preferRelativeResize="0">
            <a:picLocks noChangeAspect="1" noChangeArrowheads="1"/>
          </p:cNvPicPr>
          <p:nvPr/>
        </p:nvPicPr>
        <p:blipFill>
          <a:blip r:embed="rId4"/>
          <a:srcRect/>
          <a:stretch>
            <a:fillRect/>
          </a:stretch>
        </p:blipFill>
        <p:spPr bwMode="auto">
          <a:xfrm>
            <a:off x="2987675" y="5106988"/>
            <a:ext cx="1812925" cy="1446212"/>
          </a:xfrm>
          <a:prstGeom prst="rect">
            <a:avLst/>
          </a:prstGeom>
          <a:noFill/>
          <a:ln w="9525">
            <a:noFill/>
            <a:miter lim="800000"/>
            <a:headEnd/>
            <a:tailEnd/>
          </a:ln>
        </p:spPr>
      </p:pic>
      <p:sp>
        <p:nvSpPr>
          <p:cNvPr id="253955" name="Text Box 3"/>
          <p:cNvSpPr txBox="1">
            <a:spLocks noChangeArrowheads="1"/>
          </p:cNvSpPr>
          <p:nvPr/>
        </p:nvSpPr>
        <p:spPr bwMode="auto">
          <a:xfrm>
            <a:off x="1158875" y="228600"/>
            <a:ext cx="7070725" cy="579438"/>
          </a:xfrm>
          <a:prstGeom prst="rect">
            <a:avLst/>
          </a:prstGeom>
          <a:noFill/>
          <a:ln w="9525">
            <a:noFill/>
            <a:miter lim="800000"/>
            <a:headEnd/>
            <a:tailEnd/>
          </a:ln>
          <a:effectLst/>
        </p:spPr>
        <p:txBody>
          <a:bodyPr wrap="none">
            <a:prstTxWarp prst="textNoShape">
              <a:avLst/>
            </a:prstTxWarp>
            <a:spAutoFit/>
          </a:bodyPr>
          <a:lstStyle/>
          <a:p>
            <a:pPr>
              <a:defRPr/>
            </a:pPr>
            <a:r>
              <a:rPr lang="en-US" sz="3200" i="1">
                <a:solidFill>
                  <a:srgbClr val="0A0296"/>
                </a:solidFill>
                <a:effectLst>
                  <a:outerShdw blurRad="38100" dist="38100" dir="2700000" algn="tl">
                    <a:srgbClr val="DDDDDD"/>
                  </a:outerShdw>
                </a:effectLst>
                <a:latin typeface="Times" charset="0"/>
              </a:rPr>
              <a:t>Transform Observations to Crystal Frame</a:t>
            </a:r>
          </a:p>
        </p:txBody>
      </p:sp>
      <p:grpSp>
        <p:nvGrpSpPr>
          <p:cNvPr id="46086" name="Group 4"/>
          <p:cNvGrpSpPr>
            <a:grpSpLocks/>
          </p:cNvGrpSpPr>
          <p:nvPr/>
        </p:nvGrpSpPr>
        <p:grpSpPr bwMode="auto">
          <a:xfrm>
            <a:off x="4419600" y="914400"/>
            <a:ext cx="4587875" cy="2393950"/>
            <a:chOff x="2736" y="576"/>
            <a:chExt cx="2890" cy="1508"/>
          </a:xfrm>
        </p:grpSpPr>
        <p:graphicFrame>
          <p:nvGraphicFramePr>
            <p:cNvPr id="46083" name="Object 3"/>
            <p:cNvGraphicFramePr>
              <a:graphicFrameLocks noChangeAspect="1"/>
            </p:cNvGraphicFramePr>
            <p:nvPr/>
          </p:nvGraphicFramePr>
          <p:xfrm>
            <a:off x="2880" y="1008"/>
            <a:ext cx="2640" cy="860"/>
          </p:xfrm>
          <a:graphic>
            <a:graphicData uri="http://schemas.openxmlformats.org/presentationml/2006/ole">
              <mc:AlternateContent xmlns:mc="http://schemas.openxmlformats.org/markup-compatibility/2006">
                <mc:Choice xmlns:v="urn:schemas-microsoft-com:vml" Requires="v">
                  <p:oleObj spid="_x0000_s46094" name="Equation" r:id="rId5" imgW="3429397" imgH="940197" progId="Equation.3">
                    <p:embed/>
                  </p:oleObj>
                </mc:Choice>
                <mc:Fallback>
                  <p:oleObj name="Equation" r:id="rId5" imgW="3429397" imgH="940197"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008"/>
                          <a:ext cx="2640" cy="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6" name="Text Box 6"/>
            <p:cNvSpPr txBox="1">
              <a:spLocks noChangeArrowheads="1"/>
            </p:cNvSpPr>
            <p:nvPr/>
          </p:nvSpPr>
          <p:spPr bwMode="auto">
            <a:xfrm>
              <a:off x="2736" y="576"/>
              <a:ext cx="2890" cy="368"/>
            </a:xfrm>
            <a:prstGeom prst="rect">
              <a:avLst/>
            </a:prstGeom>
            <a:noFill/>
            <a:ln w="9525">
              <a:noFill/>
              <a:miter lim="800000"/>
              <a:headEnd/>
              <a:tailEnd/>
            </a:ln>
          </p:spPr>
          <p:txBody>
            <a:bodyPr>
              <a:prstTxWarp prst="textNoShape">
                <a:avLst/>
              </a:prstTxWarp>
              <a:spAutoFit/>
            </a:bodyPr>
            <a:lstStyle/>
            <a:p>
              <a:r>
                <a:rPr lang="en-US" sz="1600">
                  <a:latin typeface="Times New Roman" charset="0"/>
                </a:rPr>
                <a:t>Transformation (orientation) matrix from (Bunge) Euler angles:</a:t>
              </a:r>
            </a:p>
          </p:txBody>
        </p:sp>
        <p:sp>
          <p:nvSpPr>
            <p:cNvPr id="46097" name="Text Box 7"/>
            <p:cNvSpPr txBox="1">
              <a:spLocks noChangeArrowheads="1"/>
            </p:cNvSpPr>
            <p:nvPr/>
          </p:nvSpPr>
          <p:spPr bwMode="auto">
            <a:xfrm>
              <a:off x="2866" y="1872"/>
              <a:ext cx="1019" cy="212"/>
            </a:xfrm>
            <a:prstGeom prst="rect">
              <a:avLst/>
            </a:prstGeom>
            <a:noFill/>
            <a:ln w="9525">
              <a:noFill/>
              <a:miter lim="800000"/>
              <a:headEnd/>
              <a:tailEnd/>
            </a:ln>
          </p:spPr>
          <p:txBody>
            <a:bodyPr wrap="none">
              <a:prstTxWarp prst="textNoShape">
                <a:avLst/>
              </a:prstTxWarp>
              <a:spAutoFit/>
            </a:bodyPr>
            <a:lstStyle/>
            <a:p>
              <a:r>
                <a:rPr lang="en-US" sz="1600" i="1">
                  <a:latin typeface="Times New Roman" charset="0"/>
                </a:rPr>
                <a:t>c</a:t>
              </a:r>
              <a:r>
                <a:rPr lang="en-US" sz="1600">
                  <a:latin typeface="Times New Roman" charset="0"/>
                </a:rPr>
                <a:t> : cosine, </a:t>
              </a:r>
              <a:r>
                <a:rPr lang="en-US" sz="1600" i="1">
                  <a:latin typeface="Times New Roman" charset="0"/>
                </a:rPr>
                <a:t>s</a:t>
              </a:r>
              <a:r>
                <a:rPr lang="en-US" sz="1600">
                  <a:latin typeface="Times New Roman" charset="0"/>
                </a:rPr>
                <a:t> : sine</a:t>
              </a:r>
            </a:p>
          </p:txBody>
        </p:sp>
      </p:grpSp>
      <p:grpSp>
        <p:nvGrpSpPr>
          <p:cNvPr id="46087" name="Group 8"/>
          <p:cNvGrpSpPr>
            <a:grpSpLocks/>
          </p:cNvGrpSpPr>
          <p:nvPr/>
        </p:nvGrpSpPr>
        <p:grpSpPr bwMode="auto">
          <a:xfrm>
            <a:off x="4641850" y="3768725"/>
            <a:ext cx="4332288" cy="2181225"/>
            <a:chOff x="2924" y="2374"/>
            <a:chExt cx="2729" cy="1374"/>
          </a:xfrm>
        </p:grpSpPr>
        <p:graphicFrame>
          <p:nvGraphicFramePr>
            <p:cNvPr id="46082" name="Object 2"/>
            <p:cNvGraphicFramePr>
              <a:graphicFrameLocks noChangeAspect="1"/>
            </p:cNvGraphicFramePr>
            <p:nvPr/>
          </p:nvGraphicFramePr>
          <p:xfrm>
            <a:off x="2924" y="2374"/>
            <a:ext cx="2121" cy="265"/>
          </p:xfrm>
          <a:graphic>
            <a:graphicData uri="http://schemas.openxmlformats.org/presentationml/2006/ole">
              <mc:AlternateContent xmlns:mc="http://schemas.openxmlformats.org/markup-compatibility/2006">
                <mc:Choice xmlns:v="urn:schemas-microsoft-com:vml" Requires="v">
                  <p:oleObj spid="_x0000_s46095" name="Equation" r:id="rId7" imgW="1714500" imgH="228600" progId="Equation.3">
                    <p:embed/>
                  </p:oleObj>
                </mc:Choice>
                <mc:Fallback>
                  <p:oleObj name="Equation" r:id="rId7" imgW="1714500" imgH="2286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4" y="2374"/>
                          <a:ext cx="2121" cy="265"/>
                        </a:xfrm>
                        <a:prstGeom prst="rect">
                          <a:avLst/>
                        </a:prstGeom>
                        <a:solidFill>
                          <a:srgbClr val="FFD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92" name="Line 10"/>
            <p:cNvSpPr>
              <a:spLocks noChangeShapeType="1"/>
            </p:cNvSpPr>
            <p:nvPr/>
          </p:nvSpPr>
          <p:spPr bwMode="auto">
            <a:xfrm>
              <a:off x="3216" y="2592"/>
              <a:ext cx="192" cy="480"/>
            </a:xfrm>
            <a:prstGeom prst="line">
              <a:avLst/>
            </a:prstGeom>
            <a:noFill/>
            <a:ln w="12700">
              <a:solidFill>
                <a:schemeClr val="tx1"/>
              </a:solidFill>
              <a:round/>
              <a:headEnd/>
              <a:tailEnd type="triangle" w="sm" len="lg"/>
            </a:ln>
          </p:spPr>
          <p:txBody>
            <a:bodyPr>
              <a:prstTxWarp prst="textNoShape">
                <a:avLst/>
              </a:prstTxWarp>
            </a:bodyPr>
            <a:lstStyle/>
            <a:p>
              <a:endParaRPr lang="en-US"/>
            </a:p>
          </p:txBody>
        </p:sp>
        <p:sp>
          <p:nvSpPr>
            <p:cNvPr id="46093" name="Text Box 11"/>
            <p:cNvSpPr txBox="1">
              <a:spLocks noChangeArrowheads="1"/>
            </p:cNvSpPr>
            <p:nvPr/>
          </p:nvSpPr>
          <p:spPr bwMode="auto">
            <a:xfrm>
              <a:off x="3024" y="3072"/>
              <a:ext cx="1192" cy="330"/>
            </a:xfrm>
            <a:prstGeom prst="rect">
              <a:avLst/>
            </a:prstGeom>
            <a:noFill/>
            <a:ln w="9525">
              <a:noFill/>
              <a:miter lim="800000"/>
              <a:headEnd/>
              <a:tailEnd/>
            </a:ln>
          </p:spPr>
          <p:txBody>
            <a:bodyPr wrap="none">
              <a:prstTxWarp prst="textNoShape">
                <a:avLst/>
              </a:prstTxWarp>
              <a:spAutoFit/>
            </a:bodyPr>
            <a:lstStyle/>
            <a:p>
              <a:r>
                <a:rPr lang="en-US" sz="1400">
                  <a:latin typeface="Times New Roman" charset="0"/>
                </a:rPr>
                <a:t>Vector components in </a:t>
              </a:r>
            </a:p>
            <a:p>
              <a:r>
                <a:rPr lang="en-US" sz="1400">
                  <a:latin typeface="Times New Roman" charset="0"/>
                </a:rPr>
                <a:t>crystal reference frame</a:t>
              </a:r>
            </a:p>
          </p:txBody>
        </p:sp>
        <p:sp>
          <p:nvSpPr>
            <p:cNvPr id="46094" name="Line 12"/>
            <p:cNvSpPr>
              <a:spLocks noChangeShapeType="1"/>
            </p:cNvSpPr>
            <p:nvPr/>
          </p:nvSpPr>
          <p:spPr bwMode="auto">
            <a:xfrm>
              <a:off x="4656" y="2640"/>
              <a:ext cx="144" cy="768"/>
            </a:xfrm>
            <a:prstGeom prst="line">
              <a:avLst/>
            </a:prstGeom>
            <a:noFill/>
            <a:ln w="12700">
              <a:solidFill>
                <a:schemeClr val="tx1"/>
              </a:solidFill>
              <a:round/>
              <a:headEnd/>
              <a:tailEnd type="triangle" w="sm" len="lg"/>
            </a:ln>
          </p:spPr>
          <p:txBody>
            <a:bodyPr>
              <a:prstTxWarp prst="textNoShape">
                <a:avLst/>
              </a:prstTxWarp>
            </a:bodyPr>
            <a:lstStyle/>
            <a:p>
              <a:endParaRPr lang="en-US"/>
            </a:p>
          </p:txBody>
        </p:sp>
        <p:sp>
          <p:nvSpPr>
            <p:cNvPr id="46095" name="Text Box 13"/>
            <p:cNvSpPr txBox="1">
              <a:spLocks noChangeArrowheads="1"/>
            </p:cNvSpPr>
            <p:nvPr/>
          </p:nvSpPr>
          <p:spPr bwMode="auto">
            <a:xfrm>
              <a:off x="4323" y="3418"/>
              <a:ext cx="1330" cy="330"/>
            </a:xfrm>
            <a:prstGeom prst="rect">
              <a:avLst/>
            </a:prstGeom>
            <a:noFill/>
            <a:ln w="9525">
              <a:noFill/>
              <a:miter lim="800000"/>
              <a:headEnd/>
              <a:tailEnd/>
            </a:ln>
          </p:spPr>
          <p:txBody>
            <a:bodyPr wrap="none">
              <a:prstTxWarp prst="textNoShape">
                <a:avLst/>
              </a:prstTxWarp>
              <a:spAutoFit/>
            </a:bodyPr>
            <a:lstStyle/>
            <a:p>
              <a:r>
                <a:rPr lang="en-US" sz="1400">
                  <a:latin typeface="Times New Roman" charset="0"/>
                </a:rPr>
                <a:t>Vector components in </a:t>
              </a:r>
            </a:p>
            <a:p>
              <a:r>
                <a:rPr lang="en-US" sz="1400">
                  <a:latin typeface="Times New Roman" charset="0"/>
                </a:rPr>
                <a:t>laboratory reference frame</a:t>
              </a:r>
            </a:p>
          </p:txBody>
        </p:sp>
      </p:grpSp>
      <p:pic>
        <p:nvPicPr>
          <p:cNvPr id="46088" name="Picture 14" descr="K3520_01_IPFIQupper"/>
          <p:cNvPicPr>
            <a:picLocks noChangeAspect="1" noChangeArrowheads="1"/>
          </p:cNvPicPr>
          <p:nvPr/>
        </p:nvPicPr>
        <p:blipFill>
          <a:blip r:embed="rId9"/>
          <a:srcRect/>
          <a:stretch>
            <a:fillRect/>
          </a:stretch>
        </p:blipFill>
        <p:spPr bwMode="auto">
          <a:xfrm>
            <a:off x="762000" y="954088"/>
            <a:ext cx="3536950" cy="3846512"/>
          </a:xfrm>
          <a:prstGeom prst="rect">
            <a:avLst/>
          </a:prstGeom>
          <a:noFill/>
          <a:ln w="9525">
            <a:noFill/>
            <a:miter lim="800000"/>
            <a:headEnd/>
            <a:tailEnd/>
          </a:ln>
        </p:spPr>
      </p:pic>
      <p:sp>
        <p:nvSpPr>
          <p:cNvPr id="46089" name="Text Box 15"/>
          <p:cNvSpPr txBox="1">
            <a:spLocks noChangeArrowheads="1"/>
          </p:cNvSpPr>
          <p:nvPr/>
        </p:nvSpPr>
        <p:spPr bwMode="auto">
          <a:xfrm>
            <a:off x="935038" y="5037138"/>
            <a:ext cx="1573212" cy="406400"/>
          </a:xfrm>
          <a:prstGeom prst="rect">
            <a:avLst/>
          </a:prstGeom>
          <a:noFill/>
          <a:ln w="9525">
            <a:solidFill>
              <a:schemeClr val="tx1"/>
            </a:solidFill>
            <a:miter lim="800000"/>
            <a:headEnd/>
            <a:tailEnd/>
          </a:ln>
        </p:spPr>
        <p:txBody>
          <a:bodyPr wrap="none">
            <a:prstTxWarp prst="textNoShape">
              <a:avLst/>
            </a:prstTxWarp>
            <a:spAutoFit/>
          </a:bodyPr>
          <a:lstStyle/>
          <a:p>
            <a:pPr algn="ctr"/>
            <a:r>
              <a:rPr lang="en-US" sz="2000">
                <a:latin typeface="Times New Roman" charset="0"/>
              </a:rPr>
              <a:t>100x100 </a:t>
            </a:r>
            <a:r>
              <a:rPr lang="en-US" sz="2000">
                <a:latin typeface="Symbol" charset="2"/>
              </a:rPr>
              <a:t>m</a:t>
            </a:r>
            <a:r>
              <a:rPr lang="en-US" sz="2000">
                <a:latin typeface="Times New Roman" charset="0"/>
              </a:rPr>
              <a:t>m</a:t>
            </a:r>
            <a:r>
              <a:rPr lang="en-US" sz="2000" baseline="30000">
                <a:latin typeface="Times New Roman" charset="0"/>
              </a:rPr>
              <a:t>2</a:t>
            </a:r>
            <a:endParaRPr lang="en-US" sz="2000">
              <a:latin typeface="Times New Roman" charset="0"/>
            </a:endParaRPr>
          </a:p>
        </p:txBody>
      </p:sp>
      <p:sp>
        <p:nvSpPr>
          <p:cNvPr id="46090" name="Text Box 16"/>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a:t>[Changsoo Kim, 2004]</a:t>
            </a:r>
          </a:p>
        </p:txBody>
      </p:sp>
      <p:sp>
        <p:nvSpPr>
          <p:cNvPr id="46091" name="Slide Number Placeholder 16"/>
          <p:cNvSpPr>
            <a:spLocks noGrp="1"/>
          </p:cNvSpPr>
          <p:nvPr>
            <p:ph type="sldNum" sz="quarter" idx="12"/>
          </p:nvPr>
        </p:nvSpPr>
        <p:spPr>
          <a:noFill/>
        </p:spPr>
        <p:txBody>
          <a:bodyPr/>
          <a:lstStyle/>
          <a:p>
            <a:fld id="{6DF716D4-AF1B-224D-94EA-7142F2C6D82E}" type="slidenum">
              <a:rPr lang="en-US" smtClean="0"/>
              <a:pPr/>
              <a:t>21</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3"/>
          <p:cNvSpPr>
            <a:spLocks noChangeShapeType="1"/>
          </p:cNvSpPr>
          <p:nvPr/>
        </p:nvSpPr>
        <p:spPr bwMode="auto">
          <a:xfrm>
            <a:off x="3581400" y="3900488"/>
            <a:ext cx="1371600" cy="0"/>
          </a:xfrm>
          <a:prstGeom prst="line">
            <a:avLst/>
          </a:prstGeom>
          <a:noFill/>
          <a:ln w="50800">
            <a:solidFill>
              <a:srgbClr val="009900"/>
            </a:solidFill>
            <a:prstDash val="sysDot"/>
            <a:round/>
            <a:headEnd/>
            <a:tailEnd type="triangle" w="sm" len="lg"/>
          </a:ln>
        </p:spPr>
        <p:txBody>
          <a:bodyPr wrap="none" anchor="ctr">
            <a:prstTxWarp prst="textNoShape">
              <a:avLst/>
            </a:prstTxWarp>
          </a:bodyPr>
          <a:lstStyle/>
          <a:p>
            <a:endParaRPr lang="en-US"/>
          </a:p>
        </p:txBody>
      </p:sp>
      <p:grpSp>
        <p:nvGrpSpPr>
          <p:cNvPr id="48131" name="Group 4"/>
          <p:cNvGrpSpPr>
            <a:grpSpLocks/>
          </p:cNvGrpSpPr>
          <p:nvPr/>
        </p:nvGrpSpPr>
        <p:grpSpPr bwMode="auto">
          <a:xfrm>
            <a:off x="1524000" y="3214688"/>
            <a:ext cx="1828800" cy="1612900"/>
            <a:chOff x="808" y="2520"/>
            <a:chExt cx="1152" cy="1016"/>
          </a:xfrm>
        </p:grpSpPr>
        <p:sp>
          <p:nvSpPr>
            <p:cNvPr id="48183" name="Line 5"/>
            <p:cNvSpPr>
              <a:spLocks noChangeShapeType="1"/>
            </p:cNvSpPr>
            <p:nvPr/>
          </p:nvSpPr>
          <p:spPr bwMode="auto">
            <a:xfrm flipH="1">
              <a:off x="808" y="2528"/>
              <a:ext cx="950" cy="408"/>
            </a:xfrm>
            <a:prstGeom prst="line">
              <a:avLst/>
            </a:prstGeom>
            <a:noFill/>
            <a:ln w="25400">
              <a:solidFill>
                <a:srgbClr val="CC3399"/>
              </a:solidFill>
              <a:round/>
              <a:headEnd/>
              <a:tailEnd/>
            </a:ln>
          </p:spPr>
          <p:txBody>
            <a:bodyPr>
              <a:prstTxWarp prst="textNoShape">
                <a:avLst/>
              </a:prstTxWarp>
            </a:bodyPr>
            <a:lstStyle/>
            <a:p>
              <a:endParaRPr lang="en-US"/>
            </a:p>
          </p:txBody>
        </p:sp>
        <p:sp>
          <p:nvSpPr>
            <p:cNvPr id="48184" name="Line 6"/>
            <p:cNvSpPr>
              <a:spLocks noChangeShapeType="1"/>
            </p:cNvSpPr>
            <p:nvPr/>
          </p:nvSpPr>
          <p:spPr bwMode="auto">
            <a:xfrm>
              <a:off x="1178" y="3344"/>
              <a:ext cx="686" cy="0"/>
            </a:xfrm>
            <a:prstGeom prst="line">
              <a:avLst/>
            </a:prstGeom>
            <a:noFill/>
            <a:ln w="25400">
              <a:solidFill>
                <a:srgbClr val="00FF00"/>
              </a:solidFill>
              <a:round/>
              <a:headEnd/>
              <a:tailEnd/>
            </a:ln>
          </p:spPr>
          <p:txBody>
            <a:bodyPr>
              <a:prstTxWarp prst="textNoShape">
                <a:avLst/>
              </a:prstTxWarp>
            </a:bodyPr>
            <a:lstStyle/>
            <a:p>
              <a:endParaRPr lang="en-US"/>
            </a:p>
          </p:txBody>
        </p:sp>
        <p:cxnSp>
          <p:nvCxnSpPr>
            <p:cNvPr id="48185" name="AutoShape 7"/>
            <p:cNvCxnSpPr>
              <a:cxnSpLocks noChangeShapeType="1"/>
              <a:stCxn id="48183" idx="1"/>
              <a:endCxn id="48184" idx="0"/>
            </p:cNvCxnSpPr>
            <p:nvPr/>
          </p:nvCxnSpPr>
          <p:spPr bwMode="auto">
            <a:xfrm>
              <a:off x="808" y="2943"/>
              <a:ext cx="370" cy="393"/>
            </a:xfrm>
            <a:prstGeom prst="straightConnector1">
              <a:avLst/>
            </a:prstGeom>
            <a:noFill/>
            <a:ln w="25400">
              <a:solidFill>
                <a:srgbClr val="0000FF"/>
              </a:solidFill>
              <a:round/>
              <a:headEnd/>
              <a:tailEnd/>
            </a:ln>
          </p:spPr>
        </p:cxnSp>
        <p:cxnSp>
          <p:nvCxnSpPr>
            <p:cNvPr id="48186" name="AutoShape 8"/>
            <p:cNvCxnSpPr>
              <a:cxnSpLocks noChangeShapeType="1"/>
              <a:stCxn id="48183" idx="0"/>
              <a:endCxn id="48184" idx="1"/>
            </p:cNvCxnSpPr>
            <p:nvPr/>
          </p:nvCxnSpPr>
          <p:spPr bwMode="auto">
            <a:xfrm>
              <a:off x="1758" y="2520"/>
              <a:ext cx="106" cy="832"/>
            </a:xfrm>
            <a:prstGeom prst="straightConnector1">
              <a:avLst/>
            </a:prstGeom>
            <a:noFill/>
            <a:ln w="25400">
              <a:solidFill>
                <a:srgbClr val="996633"/>
              </a:solidFill>
              <a:round/>
              <a:headEnd/>
              <a:tailEnd/>
            </a:ln>
          </p:spPr>
        </p:cxnSp>
        <p:sp>
          <p:nvSpPr>
            <p:cNvPr id="48187" name="Text Box 9"/>
            <p:cNvSpPr txBox="1">
              <a:spLocks noChangeArrowheads="1"/>
            </p:cNvSpPr>
            <p:nvPr/>
          </p:nvSpPr>
          <p:spPr bwMode="auto">
            <a:xfrm>
              <a:off x="856" y="3065"/>
              <a:ext cx="188" cy="231"/>
            </a:xfrm>
            <a:prstGeom prst="rect">
              <a:avLst/>
            </a:prstGeom>
            <a:noFill/>
            <a:ln w="9525">
              <a:noFill/>
              <a:miter lim="800000"/>
              <a:headEnd/>
              <a:tailEnd/>
            </a:ln>
          </p:spPr>
          <p:txBody>
            <a:bodyPr wrap="none">
              <a:prstTxWarp prst="textNoShape">
                <a:avLst/>
              </a:prstTxWarp>
              <a:spAutoFit/>
            </a:bodyPr>
            <a:lstStyle/>
            <a:p>
              <a:r>
                <a:rPr lang="en-US" sz="1800" b="1">
                  <a:solidFill>
                    <a:schemeClr val="accent2"/>
                  </a:solidFill>
                  <a:latin typeface="Times New Roman" charset="0"/>
                </a:rPr>
                <a:t>1</a:t>
              </a:r>
            </a:p>
          </p:txBody>
        </p:sp>
        <p:sp>
          <p:nvSpPr>
            <p:cNvPr id="48188" name="Text Box 10"/>
            <p:cNvSpPr txBox="1">
              <a:spLocks noChangeArrowheads="1"/>
            </p:cNvSpPr>
            <p:nvPr/>
          </p:nvSpPr>
          <p:spPr bwMode="auto">
            <a:xfrm>
              <a:off x="1144" y="2537"/>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CC3399"/>
                  </a:solidFill>
                  <a:latin typeface="Times New Roman" charset="0"/>
                </a:rPr>
                <a:t>2</a:t>
              </a:r>
            </a:p>
          </p:txBody>
        </p:sp>
        <p:sp>
          <p:nvSpPr>
            <p:cNvPr id="48189" name="Text Box 11"/>
            <p:cNvSpPr txBox="1">
              <a:spLocks noChangeArrowheads="1"/>
            </p:cNvSpPr>
            <p:nvPr/>
          </p:nvSpPr>
          <p:spPr bwMode="auto">
            <a:xfrm>
              <a:off x="1480" y="3305"/>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00CC00"/>
                  </a:solidFill>
                  <a:latin typeface="Times New Roman" charset="0"/>
                </a:rPr>
                <a:t>4</a:t>
              </a:r>
            </a:p>
          </p:txBody>
        </p:sp>
        <p:sp>
          <p:nvSpPr>
            <p:cNvPr id="48190" name="Text Box 12"/>
            <p:cNvSpPr txBox="1">
              <a:spLocks noChangeArrowheads="1"/>
            </p:cNvSpPr>
            <p:nvPr/>
          </p:nvSpPr>
          <p:spPr bwMode="auto">
            <a:xfrm>
              <a:off x="1772" y="2576"/>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996633"/>
                  </a:solidFill>
                  <a:latin typeface="Times New Roman" charset="0"/>
                </a:rPr>
                <a:t>3</a:t>
              </a:r>
            </a:p>
          </p:txBody>
        </p:sp>
      </p:grpSp>
      <p:sp>
        <p:nvSpPr>
          <p:cNvPr id="48132" name="Text Box 13"/>
          <p:cNvSpPr txBox="1">
            <a:spLocks noChangeArrowheads="1"/>
          </p:cNvSpPr>
          <p:nvPr/>
        </p:nvSpPr>
        <p:spPr bwMode="auto">
          <a:xfrm>
            <a:off x="2962275" y="5781675"/>
            <a:ext cx="5953125" cy="923925"/>
          </a:xfrm>
          <a:prstGeom prst="rect">
            <a:avLst/>
          </a:prstGeom>
          <a:noFill/>
          <a:ln w="9525">
            <a:noFill/>
            <a:miter lim="800000"/>
            <a:headEnd/>
            <a:tailEnd/>
          </a:ln>
        </p:spPr>
        <p:txBody>
          <a:bodyPr>
            <a:prstTxWarp prst="textNoShape">
              <a:avLst/>
            </a:prstTxWarp>
            <a:spAutoFit/>
          </a:bodyPr>
          <a:lstStyle/>
          <a:p>
            <a:r>
              <a:rPr lang="en-US" sz="1800"/>
              <a:t>Therefore, if we repeat this procedure for many WC grains, high intensities (peaks) will occur at the positions of the habit plane normals</a:t>
            </a:r>
          </a:p>
        </p:txBody>
      </p:sp>
      <p:grpSp>
        <p:nvGrpSpPr>
          <p:cNvPr id="48133" name="Group 14"/>
          <p:cNvGrpSpPr>
            <a:grpSpLocks/>
          </p:cNvGrpSpPr>
          <p:nvPr/>
        </p:nvGrpSpPr>
        <p:grpSpPr bwMode="auto">
          <a:xfrm>
            <a:off x="4953000" y="2909888"/>
            <a:ext cx="2724150" cy="2881312"/>
            <a:chOff x="3120" y="1833"/>
            <a:chExt cx="1716" cy="1815"/>
          </a:xfrm>
        </p:grpSpPr>
        <p:grpSp>
          <p:nvGrpSpPr>
            <p:cNvPr id="48163" name="Group 15"/>
            <p:cNvGrpSpPr>
              <a:grpSpLocks/>
            </p:cNvGrpSpPr>
            <p:nvPr/>
          </p:nvGrpSpPr>
          <p:grpSpPr bwMode="auto">
            <a:xfrm>
              <a:off x="3120" y="1833"/>
              <a:ext cx="1716" cy="1719"/>
              <a:chOff x="3120" y="1833"/>
              <a:chExt cx="1716" cy="1719"/>
            </a:xfrm>
          </p:grpSpPr>
          <p:pic>
            <p:nvPicPr>
              <p:cNvPr id="48165" name="Picture 16" descr="stereopro"/>
              <p:cNvPicPr>
                <a:picLocks noChangeAspect="1" noChangeArrowheads="1"/>
              </p:cNvPicPr>
              <p:nvPr/>
            </p:nvPicPr>
            <p:blipFill>
              <a:blip r:embed="rId3"/>
              <a:srcRect l="12500" r="12500"/>
              <a:stretch>
                <a:fillRect/>
              </a:stretch>
            </p:blipFill>
            <p:spPr bwMode="auto">
              <a:xfrm>
                <a:off x="3196" y="1977"/>
                <a:ext cx="1584" cy="1575"/>
              </a:xfrm>
              <a:prstGeom prst="rect">
                <a:avLst/>
              </a:prstGeom>
              <a:noFill/>
              <a:ln w="9525">
                <a:noFill/>
                <a:miter lim="800000"/>
                <a:headEnd/>
                <a:tailEnd/>
              </a:ln>
            </p:spPr>
          </p:pic>
          <p:sp>
            <p:nvSpPr>
              <p:cNvPr id="48166" name="Oval 17"/>
              <p:cNvSpPr>
                <a:spLocks noChangeArrowheads="1"/>
              </p:cNvSpPr>
              <p:nvPr/>
            </p:nvSpPr>
            <p:spPr bwMode="auto">
              <a:xfrm>
                <a:off x="3629" y="2701"/>
                <a:ext cx="87" cy="83"/>
              </a:xfrm>
              <a:prstGeom prst="ellipse">
                <a:avLst/>
              </a:prstGeom>
              <a:solidFill>
                <a:srgbClr val="0000CC"/>
              </a:solidFill>
              <a:ln w="9525">
                <a:solidFill>
                  <a:schemeClr val="tx1"/>
                </a:solidFill>
                <a:round/>
                <a:headEnd/>
                <a:tailEnd/>
              </a:ln>
            </p:spPr>
            <p:txBody>
              <a:bodyPr wrap="none" anchor="ctr">
                <a:prstTxWarp prst="textNoShape">
                  <a:avLst/>
                </a:prstTxWarp>
              </a:bodyPr>
              <a:lstStyle/>
              <a:p>
                <a:endParaRPr lang="en-US"/>
              </a:p>
            </p:txBody>
          </p:sp>
          <p:sp>
            <p:nvSpPr>
              <p:cNvPr id="48167" name="Oval 18"/>
              <p:cNvSpPr>
                <a:spLocks noChangeArrowheads="1"/>
              </p:cNvSpPr>
              <p:nvPr/>
            </p:nvSpPr>
            <p:spPr bwMode="auto">
              <a:xfrm>
                <a:off x="3939" y="2701"/>
                <a:ext cx="87" cy="83"/>
              </a:xfrm>
              <a:prstGeom prst="ellipse">
                <a:avLst/>
              </a:prstGeom>
              <a:solidFill>
                <a:srgbClr val="CC3399"/>
              </a:solidFill>
              <a:ln w="9525">
                <a:solidFill>
                  <a:schemeClr val="tx1"/>
                </a:solidFill>
                <a:round/>
                <a:headEnd/>
                <a:tailEnd/>
              </a:ln>
            </p:spPr>
            <p:txBody>
              <a:bodyPr wrap="none" anchor="ctr">
                <a:prstTxWarp prst="textNoShape">
                  <a:avLst/>
                </a:prstTxWarp>
              </a:bodyPr>
              <a:lstStyle/>
              <a:p>
                <a:endParaRPr lang="en-US"/>
              </a:p>
            </p:txBody>
          </p:sp>
          <p:sp>
            <p:nvSpPr>
              <p:cNvPr id="48168" name="Arc 19"/>
              <p:cNvSpPr>
                <a:spLocks/>
              </p:cNvSpPr>
              <p:nvPr/>
            </p:nvSpPr>
            <p:spPr bwMode="auto">
              <a:xfrm flipV="1">
                <a:off x="3380" y="2009"/>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8169" name="Oval 20"/>
              <p:cNvSpPr>
                <a:spLocks noChangeArrowheads="1"/>
              </p:cNvSpPr>
              <p:nvPr/>
            </p:nvSpPr>
            <p:spPr bwMode="auto">
              <a:xfrm>
                <a:off x="3236" y="2009"/>
                <a:ext cx="1488" cy="1488"/>
              </a:xfrm>
              <a:prstGeom prst="ellipse">
                <a:avLst/>
              </a:prstGeom>
              <a:noFill/>
              <a:ln w="57150">
                <a:solidFill>
                  <a:srgbClr val="CC3399"/>
                </a:solidFill>
                <a:round/>
                <a:headEnd/>
                <a:tailEnd/>
              </a:ln>
            </p:spPr>
            <p:txBody>
              <a:bodyPr wrap="none" anchor="ctr">
                <a:prstTxWarp prst="textNoShape">
                  <a:avLst/>
                </a:prstTxWarp>
              </a:bodyPr>
              <a:lstStyle/>
              <a:p>
                <a:endParaRPr lang="en-US"/>
              </a:p>
            </p:txBody>
          </p:sp>
          <p:sp>
            <p:nvSpPr>
              <p:cNvPr id="48170" name="Oval 21"/>
              <p:cNvSpPr>
                <a:spLocks noChangeArrowheads="1"/>
              </p:cNvSpPr>
              <p:nvPr/>
            </p:nvSpPr>
            <p:spPr bwMode="auto">
              <a:xfrm>
                <a:off x="3939" y="3017"/>
                <a:ext cx="87" cy="83"/>
              </a:xfrm>
              <a:prstGeom prst="ellipse">
                <a:avLst/>
              </a:prstGeom>
              <a:solidFill>
                <a:srgbClr val="996633"/>
              </a:solidFill>
              <a:ln w="9525">
                <a:solidFill>
                  <a:schemeClr val="tx1"/>
                </a:solidFill>
                <a:round/>
                <a:headEnd/>
                <a:tailEnd/>
              </a:ln>
            </p:spPr>
            <p:txBody>
              <a:bodyPr wrap="none" anchor="ctr">
                <a:prstTxWarp prst="textNoShape">
                  <a:avLst/>
                </a:prstTxWarp>
              </a:bodyPr>
              <a:lstStyle/>
              <a:p>
                <a:endParaRPr lang="en-US"/>
              </a:p>
            </p:txBody>
          </p:sp>
          <p:sp>
            <p:nvSpPr>
              <p:cNvPr id="48171" name="Arc 22"/>
              <p:cNvSpPr>
                <a:spLocks/>
              </p:cNvSpPr>
              <p:nvPr/>
            </p:nvSpPr>
            <p:spPr bwMode="auto">
              <a:xfrm rot="16209934" flipV="1">
                <a:off x="3518" y="2148"/>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rgbClr val="996633"/>
                </a:solidFill>
                <a:round/>
                <a:headEnd/>
                <a:tailEnd/>
              </a:ln>
            </p:spPr>
            <p:txBody>
              <a:bodyPr wrap="none" anchor="ctr">
                <a:prstTxWarp prst="textNoShape">
                  <a:avLst/>
                </a:prstTxWarp>
              </a:bodyPr>
              <a:lstStyle/>
              <a:p>
                <a:endParaRPr lang="en-US"/>
              </a:p>
            </p:txBody>
          </p:sp>
          <p:sp>
            <p:nvSpPr>
              <p:cNvPr id="48172" name="Oval 23"/>
              <p:cNvSpPr>
                <a:spLocks noChangeArrowheads="1"/>
              </p:cNvSpPr>
              <p:nvPr/>
            </p:nvSpPr>
            <p:spPr bwMode="auto">
              <a:xfrm>
                <a:off x="3764" y="2701"/>
                <a:ext cx="87" cy="83"/>
              </a:xfrm>
              <a:prstGeom prst="ellipse">
                <a:avLst/>
              </a:prstGeom>
              <a:solidFill>
                <a:srgbClr val="00CC66"/>
              </a:solidFill>
              <a:ln w="9525">
                <a:solidFill>
                  <a:schemeClr val="tx1"/>
                </a:solidFill>
                <a:round/>
                <a:headEnd/>
                <a:tailEnd/>
              </a:ln>
            </p:spPr>
            <p:txBody>
              <a:bodyPr wrap="none" anchor="ctr">
                <a:prstTxWarp prst="textNoShape">
                  <a:avLst/>
                </a:prstTxWarp>
              </a:bodyPr>
              <a:lstStyle/>
              <a:p>
                <a:endParaRPr lang="en-US"/>
              </a:p>
            </p:txBody>
          </p:sp>
          <p:sp>
            <p:nvSpPr>
              <p:cNvPr id="48173" name="Arc 24"/>
              <p:cNvSpPr>
                <a:spLocks/>
              </p:cNvSpPr>
              <p:nvPr/>
            </p:nvSpPr>
            <p:spPr bwMode="auto">
              <a:xfrm flipV="1">
                <a:off x="3524" y="2009"/>
                <a:ext cx="912" cy="1490"/>
              </a:xfrm>
              <a:custGeom>
                <a:avLst/>
                <a:gdLst>
                  <a:gd name="T0" fmla="*/ 0 w 21600"/>
                  <a:gd name="T1" fmla="*/ 0 h 36775"/>
                  <a:gd name="T2" fmla="*/ 0 w 21600"/>
                  <a:gd name="T3" fmla="*/ 0 h 36775"/>
                  <a:gd name="T4" fmla="*/ 0 w 21600"/>
                  <a:gd name="T5" fmla="*/ 0 h 36775"/>
                  <a:gd name="T6" fmla="*/ 0 60000 65536"/>
                  <a:gd name="T7" fmla="*/ 0 60000 65536"/>
                  <a:gd name="T8" fmla="*/ 0 60000 65536"/>
                  <a:gd name="T9" fmla="*/ 0 w 21600"/>
                  <a:gd name="T10" fmla="*/ 0 h 36775"/>
                  <a:gd name="T11" fmla="*/ 21600 w 21600"/>
                  <a:gd name="T12" fmla="*/ 36775 h 36775"/>
                </a:gdLst>
                <a:ahLst/>
                <a:cxnLst>
                  <a:cxn ang="T6">
                    <a:pos x="T0" y="T1"/>
                  </a:cxn>
                  <a:cxn ang="T7">
                    <a:pos x="T2" y="T3"/>
                  </a:cxn>
                  <a:cxn ang="T8">
                    <a:pos x="T4" y="T5"/>
                  </a:cxn>
                </a:cxnLst>
                <a:rect l="T9" t="T10" r="T11" b="T12"/>
                <a:pathLst>
                  <a:path w="21600" h="36775" fill="none" extrusionOk="0">
                    <a:moveTo>
                      <a:pt x="11682" y="0"/>
                    </a:moveTo>
                    <a:cubicBezTo>
                      <a:pt x="17863" y="3974"/>
                      <a:pt x="21600" y="10819"/>
                      <a:pt x="21600" y="18168"/>
                    </a:cubicBezTo>
                    <a:cubicBezTo>
                      <a:pt x="21600" y="25814"/>
                      <a:pt x="17557" y="32890"/>
                      <a:pt x="10970" y="36774"/>
                    </a:cubicBezTo>
                  </a:path>
                  <a:path w="21600" h="36775" stroke="0" extrusionOk="0">
                    <a:moveTo>
                      <a:pt x="11682" y="0"/>
                    </a:moveTo>
                    <a:cubicBezTo>
                      <a:pt x="17863" y="3974"/>
                      <a:pt x="21600" y="10819"/>
                      <a:pt x="21600" y="18168"/>
                    </a:cubicBezTo>
                    <a:cubicBezTo>
                      <a:pt x="21600" y="25814"/>
                      <a:pt x="17557" y="32890"/>
                      <a:pt x="10970" y="36774"/>
                    </a:cubicBezTo>
                    <a:lnTo>
                      <a:pt x="0" y="18168"/>
                    </a:lnTo>
                    <a:close/>
                  </a:path>
                </a:pathLst>
              </a:custGeom>
              <a:noFill/>
              <a:ln w="57150">
                <a:solidFill>
                  <a:srgbClr val="00CC66"/>
                </a:solidFill>
                <a:round/>
                <a:headEnd/>
                <a:tailEnd/>
              </a:ln>
            </p:spPr>
            <p:txBody>
              <a:bodyPr wrap="none" anchor="ctr">
                <a:prstTxWarp prst="textNoShape">
                  <a:avLst/>
                </a:prstTxWarp>
              </a:bodyPr>
              <a:lstStyle/>
              <a:p>
                <a:endParaRPr lang="en-US"/>
              </a:p>
            </p:txBody>
          </p:sp>
          <p:sp>
            <p:nvSpPr>
              <p:cNvPr id="48174" name="Text Box 25"/>
              <p:cNvSpPr txBox="1">
                <a:spLocks noChangeArrowheads="1"/>
              </p:cNvSpPr>
              <p:nvPr/>
            </p:nvSpPr>
            <p:spPr bwMode="auto">
              <a:xfrm>
                <a:off x="3476" y="2681"/>
                <a:ext cx="188" cy="231"/>
              </a:xfrm>
              <a:prstGeom prst="rect">
                <a:avLst/>
              </a:prstGeom>
              <a:noFill/>
              <a:ln w="9525">
                <a:noFill/>
                <a:miter lim="800000"/>
                <a:headEnd/>
                <a:tailEnd/>
              </a:ln>
            </p:spPr>
            <p:txBody>
              <a:bodyPr wrap="none">
                <a:prstTxWarp prst="textNoShape">
                  <a:avLst/>
                </a:prstTxWarp>
                <a:spAutoFit/>
              </a:bodyPr>
              <a:lstStyle/>
              <a:p>
                <a:r>
                  <a:rPr lang="en-US" sz="1800" b="1">
                    <a:solidFill>
                      <a:schemeClr val="accent2"/>
                    </a:solidFill>
                    <a:latin typeface="Times New Roman" charset="0"/>
                  </a:rPr>
                  <a:t>1</a:t>
                </a:r>
              </a:p>
            </p:txBody>
          </p:sp>
          <p:sp>
            <p:nvSpPr>
              <p:cNvPr id="48175" name="Text Box 26"/>
              <p:cNvSpPr txBox="1">
                <a:spLocks noChangeArrowheads="1"/>
              </p:cNvSpPr>
              <p:nvPr/>
            </p:nvSpPr>
            <p:spPr bwMode="auto">
              <a:xfrm>
                <a:off x="3672" y="2738"/>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00CC00"/>
                    </a:solidFill>
                    <a:latin typeface="Times New Roman" charset="0"/>
                  </a:rPr>
                  <a:t>4</a:t>
                </a:r>
              </a:p>
            </p:txBody>
          </p:sp>
          <p:sp>
            <p:nvSpPr>
              <p:cNvPr id="48176" name="Text Box 27"/>
              <p:cNvSpPr txBox="1">
                <a:spLocks noChangeArrowheads="1"/>
              </p:cNvSpPr>
              <p:nvPr/>
            </p:nvSpPr>
            <p:spPr bwMode="auto">
              <a:xfrm>
                <a:off x="4008" y="2633"/>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CC3399"/>
                    </a:solidFill>
                    <a:latin typeface="Times New Roman" charset="0"/>
                  </a:rPr>
                  <a:t>2</a:t>
                </a:r>
              </a:p>
            </p:txBody>
          </p:sp>
          <p:sp>
            <p:nvSpPr>
              <p:cNvPr id="48177" name="Text Box 28"/>
              <p:cNvSpPr txBox="1">
                <a:spLocks noChangeArrowheads="1"/>
              </p:cNvSpPr>
              <p:nvPr/>
            </p:nvSpPr>
            <p:spPr bwMode="auto">
              <a:xfrm>
                <a:off x="3768" y="2921"/>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996633"/>
                    </a:solidFill>
                    <a:latin typeface="Times New Roman" charset="0"/>
                  </a:rPr>
                  <a:t>3</a:t>
                </a:r>
              </a:p>
            </p:txBody>
          </p:sp>
          <p:sp>
            <p:nvSpPr>
              <p:cNvPr id="48178" name="Text Box 29"/>
              <p:cNvSpPr txBox="1">
                <a:spLocks noChangeArrowheads="1"/>
              </p:cNvSpPr>
              <p:nvPr/>
            </p:nvSpPr>
            <p:spPr bwMode="auto">
              <a:xfrm>
                <a:off x="4624" y="263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48179" name="Text Box 30"/>
              <p:cNvSpPr txBox="1">
                <a:spLocks noChangeArrowheads="1"/>
              </p:cNvSpPr>
              <p:nvPr/>
            </p:nvSpPr>
            <p:spPr bwMode="auto">
              <a:xfrm>
                <a:off x="3120" y="2631"/>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48180" name="Text Box 31"/>
              <p:cNvSpPr txBox="1">
                <a:spLocks noChangeArrowheads="1"/>
              </p:cNvSpPr>
              <p:nvPr/>
            </p:nvSpPr>
            <p:spPr bwMode="auto">
              <a:xfrm>
                <a:off x="4144" y="234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48181" name="Text Box 32"/>
              <p:cNvSpPr txBox="1">
                <a:spLocks noChangeArrowheads="1"/>
              </p:cNvSpPr>
              <p:nvPr/>
            </p:nvSpPr>
            <p:spPr bwMode="auto">
              <a:xfrm>
                <a:off x="4288" y="239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48182" name="Text Box 33"/>
              <p:cNvSpPr txBox="1">
                <a:spLocks noChangeArrowheads="1"/>
              </p:cNvSpPr>
              <p:nvPr/>
            </p:nvSpPr>
            <p:spPr bwMode="auto">
              <a:xfrm>
                <a:off x="3832" y="1833"/>
                <a:ext cx="265"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X</a:t>
                </a:r>
              </a:p>
            </p:txBody>
          </p:sp>
        </p:grpSp>
        <p:sp>
          <p:nvSpPr>
            <p:cNvPr id="48164" name="Text Box 34"/>
            <p:cNvSpPr txBox="1">
              <a:spLocks noChangeArrowheads="1"/>
            </p:cNvSpPr>
            <p:nvPr/>
          </p:nvSpPr>
          <p:spPr bwMode="auto">
            <a:xfrm>
              <a:off x="3835" y="3321"/>
              <a:ext cx="265"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X</a:t>
              </a:r>
            </a:p>
          </p:txBody>
        </p:sp>
      </p:grpSp>
      <p:sp>
        <p:nvSpPr>
          <p:cNvPr id="48134" name="Text Box 35"/>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a:t>[Changsoo Kim, 2004]</a:t>
            </a:r>
          </a:p>
        </p:txBody>
      </p:sp>
      <p:grpSp>
        <p:nvGrpSpPr>
          <p:cNvPr id="48135" name="Group 36"/>
          <p:cNvGrpSpPr>
            <a:grpSpLocks/>
          </p:cNvGrpSpPr>
          <p:nvPr/>
        </p:nvGrpSpPr>
        <p:grpSpPr bwMode="auto">
          <a:xfrm>
            <a:off x="1219200" y="476250"/>
            <a:ext cx="7239000" cy="2876550"/>
            <a:chOff x="816" y="384"/>
            <a:chExt cx="4560" cy="1812"/>
          </a:xfrm>
        </p:grpSpPr>
        <p:pic>
          <p:nvPicPr>
            <p:cNvPr id="48140" name="Picture 37" descr="stereopro"/>
            <p:cNvPicPr>
              <a:picLocks noChangeAspect="1" noChangeArrowheads="1"/>
            </p:cNvPicPr>
            <p:nvPr/>
          </p:nvPicPr>
          <p:blipFill>
            <a:blip r:embed="rId3"/>
            <a:srcRect l="12500" r="12500"/>
            <a:stretch>
              <a:fillRect/>
            </a:stretch>
          </p:blipFill>
          <p:spPr bwMode="auto">
            <a:xfrm>
              <a:off x="3178" y="384"/>
              <a:ext cx="1634" cy="1572"/>
            </a:xfrm>
            <a:prstGeom prst="rect">
              <a:avLst/>
            </a:prstGeom>
            <a:noFill/>
            <a:ln w="9525">
              <a:noFill/>
              <a:miter lim="800000"/>
              <a:headEnd/>
              <a:tailEnd/>
            </a:ln>
          </p:spPr>
        </p:pic>
        <p:sp>
          <p:nvSpPr>
            <p:cNvPr id="48141" name="Arc 38"/>
            <p:cNvSpPr>
              <a:spLocks/>
            </p:cNvSpPr>
            <p:nvPr/>
          </p:nvSpPr>
          <p:spPr bwMode="auto">
            <a:xfrm flipV="1">
              <a:off x="3378" y="417"/>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rgbClr val="CC0000"/>
              </a:solidFill>
              <a:round/>
              <a:headEnd/>
              <a:tailEnd/>
            </a:ln>
          </p:spPr>
          <p:txBody>
            <a:bodyPr wrap="none" anchor="ctr">
              <a:prstTxWarp prst="textNoShape">
                <a:avLst/>
              </a:prstTxWarp>
            </a:bodyPr>
            <a:lstStyle/>
            <a:p>
              <a:endParaRPr lang="en-US"/>
            </a:p>
          </p:txBody>
        </p:sp>
        <p:sp>
          <p:nvSpPr>
            <p:cNvPr id="48142" name="Oval 39"/>
            <p:cNvSpPr>
              <a:spLocks noChangeArrowheads="1"/>
            </p:cNvSpPr>
            <p:nvPr/>
          </p:nvSpPr>
          <p:spPr bwMode="auto">
            <a:xfrm>
              <a:off x="3609" y="1122"/>
              <a:ext cx="87" cy="83"/>
            </a:xfrm>
            <a:prstGeom prst="ellipse">
              <a:avLst/>
            </a:prstGeom>
            <a:solidFill>
              <a:srgbClr val="0000CC"/>
            </a:solidFill>
            <a:ln w="9525">
              <a:solidFill>
                <a:schemeClr val="tx1"/>
              </a:solidFill>
              <a:round/>
              <a:headEnd/>
              <a:tailEnd/>
            </a:ln>
          </p:spPr>
          <p:txBody>
            <a:bodyPr wrap="none" anchor="ctr">
              <a:prstTxWarp prst="textNoShape">
                <a:avLst/>
              </a:prstTxWarp>
            </a:bodyPr>
            <a:lstStyle/>
            <a:p>
              <a:endParaRPr lang="en-US"/>
            </a:p>
          </p:txBody>
        </p:sp>
        <p:sp>
          <p:nvSpPr>
            <p:cNvPr id="48143" name="Text Box 40"/>
            <p:cNvSpPr txBox="1">
              <a:spLocks noChangeArrowheads="1"/>
            </p:cNvSpPr>
            <p:nvPr/>
          </p:nvSpPr>
          <p:spPr bwMode="auto">
            <a:xfrm>
              <a:off x="2514" y="1477"/>
              <a:ext cx="668" cy="213"/>
            </a:xfrm>
            <a:prstGeom prst="rect">
              <a:avLst/>
            </a:prstGeom>
            <a:noFill/>
            <a:ln w="9525">
              <a:noFill/>
              <a:miter lim="800000"/>
              <a:headEnd/>
              <a:tailEnd/>
            </a:ln>
          </p:spPr>
          <p:txBody>
            <a:bodyPr wrap="none">
              <a:prstTxWarp prst="textNoShape">
                <a:avLst/>
              </a:prstTxWarp>
              <a:spAutoFit/>
            </a:bodyPr>
            <a:lstStyle/>
            <a:p>
              <a:r>
                <a:rPr lang="en-US" sz="1600">
                  <a:latin typeface="Times" charset="0"/>
                </a:rPr>
                <a:t>Trace Pole</a:t>
              </a:r>
            </a:p>
          </p:txBody>
        </p:sp>
        <p:sp>
          <p:nvSpPr>
            <p:cNvPr id="48144" name="Line 41"/>
            <p:cNvSpPr>
              <a:spLocks noChangeShapeType="1"/>
            </p:cNvSpPr>
            <p:nvPr/>
          </p:nvSpPr>
          <p:spPr bwMode="auto">
            <a:xfrm flipV="1">
              <a:off x="3146" y="1236"/>
              <a:ext cx="458" cy="303"/>
            </a:xfrm>
            <a:prstGeom prst="line">
              <a:avLst/>
            </a:prstGeom>
            <a:noFill/>
            <a:ln w="12700">
              <a:solidFill>
                <a:schemeClr val="tx1"/>
              </a:solidFill>
              <a:round/>
              <a:headEnd/>
              <a:tailEnd type="triangle" w="sm" len="lg"/>
            </a:ln>
          </p:spPr>
          <p:txBody>
            <a:bodyPr wrap="none" anchor="ctr">
              <a:prstTxWarp prst="textNoShape">
                <a:avLst/>
              </a:prstTxWarp>
            </a:bodyPr>
            <a:lstStyle/>
            <a:p>
              <a:endParaRPr lang="en-US"/>
            </a:p>
          </p:txBody>
        </p:sp>
        <p:sp>
          <p:nvSpPr>
            <p:cNvPr id="48145" name="Line 42"/>
            <p:cNvSpPr>
              <a:spLocks noChangeShapeType="1"/>
            </p:cNvSpPr>
            <p:nvPr/>
          </p:nvSpPr>
          <p:spPr bwMode="auto">
            <a:xfrm flipH="1" flipV="1">
              <a:off x="4176" y="1724"/>
              <a:ext cx="576" cy="192"/>
            </a:xfrm>
            <a:prstGeom prst="line">
              <a:avLst/>
            </a:prstGeom>
            <a:noFill/>
            <a:ln w="12700">
              <a:solidFill>
                <a:schemeClr val="tx1"/>
              </a:solidFill>
              <a:round/>
              <a:headEnd/>
              <a:tailEnd type="triangle" w="sm" len="lg"/>
            </a:ln>
          </p:spPr>
          <p:txBody>
            <a:bodyPr wrap="none" anchor="ctr">
              <a:prstTxWarp prst="textNoShape">
                <a:avLst/>
              </a:prstTxWarp>
            </a:bodyPr>
            <a:lstStyle/>
            <a:p>
              <a:endParaRPr lang="en-US"/>
            </a:p>
          </p:txBody>
        </p:sp>
        <p:sp>
          <p:nvSpPr>
            <p:cNvPr id="48146" name="Text Box 43"/>
            <p:cNvSpPr txBox="1">
              <a:spLocks noChangeArrowheads="1"/>
            </p:cNvSpPr>
            <p:nvPr/>
          </p:nvSpPr>
          <p:spPr bwMode="auto">
            <a:xfrm>
              <a:off x="4752" y="1676"/>
              <a:ext cx="624" cy="520"/>
            </a:xfrm>
            <a:prstGeom prst="rect">
              <a:avLst/>
            </a:prstGeom>
            <a:noFill/>
            <a:ln w="9525">
              <a:noFill/>
              <a:miter lim="800000"/>
              <a:headEnd/>
              <a:tailEnd/>
            </a:ln>
          </p:spPr>
          <p:txBody>
            <a:bodyPr>
              <a:prstTxWarp prst="textNoShape">
                <a:avLst/>
              </a:prstTxWarp>
              <a:spAutoFit/>
            </a:bodyPr>
            <a:lstStyle/>
            <a:p>
              <a:r>
                <a:rPr lang="en-US" sz="1600">
                  <a:latin typeface="Times" charset="0"/>
                </a:rPr>
                <a:t>Poles of possible planes</a:t>
              </a:r>
            </a:p>
          </p:txBody>
        </p:sp>
        <p:sp>
          <p:nvSpPr>
            <p:cNvPr id="48147" name="Text Box 44"/>
            <p:cNvSpPr txBox="1">
              <a:spLocks noChangeArrowheads="1"/>
            </p:cNvSpPr>
            <p:nvPr/>
          </p:nvSpPr>
          <p:spPr bwMode="auto">
            <a:xfrm>
              <a:off x="816" y="1680"/>
              <a:ext cx="1371" cy="212"/>
            </a:xfrm>
            <a:prstGeom prst="rect">
              <a:avLst/>
            </a:prstGeom>
            <a:noFill/>
            <a:ln w="9525">
              <a:noFill/>
              <a:miter lim="800000"/>
              <a:headEnd/>
              <a:tailEnd/>
            </a:ln>
          </p:spPr>
          <p:txBody>
            <a:bodyPr>
              <a:prstTxWarp prst="textNoShape">
                <a:avLst/>
              </a:prstTxWarp>
              <a:spAutoFit/>
            </a:bodyPr>
            <a:lstStyle/>
            <a:p>
              <a:r>
                <a:rPr lang="en-US" sz="1600">
                  <a:latin typeface="Times" charset="0"/>
                </a:rPr>
                <a:t>Observed surface trace</a:t>
              </a:r>
            </a:p>
          </p:txBody>
        </p:sp>
        <p:sp>
          <p:nvSpPr>
            <p:cNvPr id="48148" name="Text Box 45"/>
            <p:cNvSpPr txBox="1">
              <a:spLocks noChangeArrowheads="1"/>
            </p:cNvSpPr>
            <p:nvPr/>
          </p:nvSpPr>
          <p:spPr bwMode="auto">
            <a:xfrm>
              <a:off x="2160" y="624"/>
              <a:ext cx="1104" cy="520"/>
            </a:xfrm>
            <a:prstGeom prst="rect">
              <a:avLst/>
            </a:prstGeom>
            <a:noFill/>
            <a:ln w="9525">
              <a:noFill/>
              <a:miter lim="800000"/>
              <a:headEnd/>
              <a:tailEnd/>
            </a:ln>
          </p:spPr>
          <p:txBody>
            <a:bodyPr>
              <a:prstTxWarp prst="textNoShape">
                <a:avLst/>
              </a:prstTxWarp>
              <a:spAutoFit/>
            </a:bodyPr>
            <a:lstStyle/>
            <a:p>
              <a:r>
                <a:rPr lang="en-US" sz="1600">
                  <a:latin typeface="Times" charset="0"/>
                </a:rPr>
                <a:t>transform to crystal reference frame</a:t>
              </a:r>
            </a:p>
          </p:txBody>
        </p:sp>
        <p:grpSp>
          <p:nvGrpSpPr>
            <p:cNvPr id="48149" name="Group 46"/>
            <p:cNvGrpSpPr>
              <a:grpSpLocks/>
            </p:cNvGrpSpPr>
            <p:nvPr/>
          </p:nvGrpSpPr>
          <p:grpSpPr bwMode="auto">
            <a:xfrm>
              <a:off x="929" y="394"/>
              <a:ext cx="1183" cy="1274"/>
              <a:chOff x="624" y="512"/>
              <a:chExt cx="1200" cy="1344"/>
            </a:xfrm>
          </p:grpSpPr>
          <p:sp>
            <p:nvSpPr>
              <p:cNvPr id="48151" name="Line 47"/>
              <p:cNvSpPr>
                <a:spLocks noChangeShapeType="1"/>
              </p:cNvSpPr>
              <p:nvPr/>
            </p:nvSpPr>
            <p:spPr bwMode="auto">
              <a:xfrm flipV="1">
                <a:off x="990" y="512"/>
                <a:ext cx="834" cy="1007"/>
              </a:xfrm>
              <a:prstGeom prst="line">
                <a:avLst/>
              </a:prstGeom>
              <a:noFill/>
              <a:ln w="31750">
                <a:solidFill>
                  <a:srgbClr val="0000CC"/>
                </a:solidFill>
                <a:round/>
                <a:headEnd/>
                <a:tailEnd type="triangle" w="sm" len="lg"/>
              </a:ln>
            </p:spPr>
            <p:txBody>
              <a:bodyPr wrap="none" anchor="ctr">
                <a:prstTxWarp prst="textNoShape">
                  <a:avLst/>
                </a:prstTxWarp>
              </a:bodyPr>
              <a:lstStyle/>
              <a:p>
                <a:endParaRPr lang="en-US"/>
              </a:p>
            </p:txBody>
          </p:sp>
          <p:sp>
            <p:nvSpPr>
              <p:cNvPr id="48152" name="Freeform 48"/>
              <p:cNvSpPr>
                <a:spLocks/>
              </p:cNvSpPr>
              <p:nvPr/>
            </p:nvSpPr>
            <p:spPr bwMode="auto">
              <a:xfrm>
                <a:off x="997" y="625"/>
                <a:ext cx="461" cy="1216"/>
              </a:xfrm>
              <a:custGeom>
                <a:avLst/>
                <a:gdLst>
                  <a:gd name="T0" fmla="*/ 0 w 461"/>
                  <a:gd name="T1" fmla="*/ 1216 h 1216"/>
                  <a:gd name="T2" fmla="*/ 0 w 461"/>
                  <a:gd name="T3" fmla="*/ 546 h 1216"/>
                  <a:gd name="T4" fmla="*/ 461 w 461"/>
                  <a:gd name="T5" fmla="*/ 0 h 1216"/>
                  <a:gd name="T6" fmla="*/ 461 w 461"/>
                  <a:gd name="T7" fmla="*/ 669 h 1216"/>
                  <a:gd name="T8" fmla="*/ 0 w 461"/>
                  <a:gd name="T9" fmla="*/ 1216 h 1216"/>
                  <a:gd name="T10" fmla="*/ 0 60000 65536"/>
                  <a:gd name="T11" fmla="*/ 0 60000 65536"/>
                  <a:gd name="T12" fmla="*/ 0 60000 65536"/>
                  <a:gd name="T13" fmla="*/ 0 60000 65536"/>
                  <a:gd name="T14" fmla="*/ 0 60000 65536"/>
                  <a:gd name="T15" fmla="*/ 0 w 461"/>
                  <a:gd name="T16" fmla="*/ 0 h 1216"/>
                  <a:gd name="T17" fmla="*/ 461 w 461"/>
                  <a:gd name="T18" fmla="*/ 1216 h 1216"/>
                </a:gdLst>
                <a:ahLst/>
                <a:cxnLst>
                  <a:cxn ang="T10">
                    <a:pos x="T0" y="T1"/>
                  </a:cxn>
                  <a:cxn ang="T11">
                    <a:pos x="T2" y="T3"/>
                  </a:cxn>
                  <a:cxn ang="T12">
                    <a:pos x="T4" y="T5"/>
                  </a:cxn>
                  <a:cxn ang="T13">
                    <a:pos x="T6" y="T7"/>
                  </a:cxn>
                  <a:cxn ang="T14">
                    <a:pos x="T8" y="T9"/>
                  </a:cxn>
                </a:cxnLst>
                <a:rect l="T15" t="T16" r="T17" b="T18"/>
                <a:pathLst>
                  <a:path w="461" h="1216">
                    <a:moveTo>
                      <a:pt x="0" y="1216"/>
                    </a:moveTo>
                    <a:lnTo>
                      <a:pt x="0" y="546"/>
                    </a:lnTo>
                    <a:lnTo>
                      <a:pt x="461" y="0"/>
                    </a:lnTo>
                    <a:lnTo>
                      <a:pt x="461" y="669"/>
                    </a:lnTo>
                    <a:lnTo>
                      <a:pt x="0" y="1216"/>
                    </a:lnTo>
                    <a:close/>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3" name="Freeform 49"/>
              <p:cNvSpPr>
                <a:spLocks/>
              </p:cNvSpPr>
              <p:nvPr/>
            </p:nvSpPr>
            <p:spPr bwMode="auto">
              <a:xfrm>
                <a:off x="816" y="700"/>
                <a:ext cx="827" cy="1061"/>
              </a:xfrm>
              <a:custGeom>
                <a:avLst/>
                <a:gdLst>
                  <a:gd name="T0" fmla="*/ 827 w 827"/>
                  <a:gd name="T1" fmla="*/ 504 h 1061"/>
                  <a:gd name="T2" fmla="*/ 363 w 827"/>
                  <a:gd name="T3" fmla="*/ 1061 h 1061"/>
                  <a:gd name="T4" fmla="*/ 0 w 827"/>
                  <a:gd name="T5" fmla="*/ 552 h 1061"/>
                  <a:gd name="T6" fmla="*/ 461 w 827"/>
                  <a:gd name="T7" fmla="*/ 0 h 1061"/>
                  <a:gd name="T8" fmla="*/ 827 w 827"/>
                  <a:gd name="T9" fmla="*/ 504 h 1061"/>
                  <a:gd name="T10" fmla="*/ 0 60000 65536"/>
                  <a:gd name="T11" fmla="*/ 0 60000 65536"/>
                  <a:gd name="T12" fmla="*/ 0 60000 65536"/>
                  <a:gd name="T13" fmla="*/ 0 60000 65536"/>
                  <a:gd name="T14" fmla="*/ 0 60000 65536"/>
                  <a:gd name="T15" fmla="*/ 0 w 827"/>
                  <a:gd name="T16" fmla="*/ 0 h 1061"/>
                  <a:gd name="T17" fmla="*/ 827 w 827"/>
                  <a:gd name="T18" fmla="*/ 1061 h 1061"/>
                </a:gdLst>
                <a:ahLst/>
                <a:cxnLst>
                  <a:cxn ang="T10">
                    <a:pos x="T0" y="T1"/>
                  </a:cxn>
                  <a:cxn ang="T11">
                    <a:pos x="T2" y="T3"/>
                  </a:cxn>
                  <a:cxn ang="T12">
                    <a:pos x="T4" y="T5"/>
                  </a:cxn>
                  <a:cxn ang="T13">
                    <a:pos x="T6" y="T7"/>
                  </a:cxn>
                  <a:cxn ang="T14">
                    <a:pos x="T8" y="T9"/>
                  </a:cxn>
                </a:cxnLst>
                <a:rect l="T15" t="T16" r="T17" b="T18"/>
                <a:pathLst>
                  <a:path w="827" h="1061">
                    <a:moveTo>
                      <a:pt x="827" y="504"/>
                    </a:moveTo>
                    <a:lnTo>
                      <a:pt x="363" y="1061"/>
                    </a:lnTo>
                    <a:lnTo>
                      <a:pt x="0" y="552"/>
                    </a:lnTo>
                    <a:lnTo>
                      <a:pt x="461" y="0"/>
                    </a:lnTo>
                    <a:lnTo>
                      <a:pt x="827" y="504"/>
                    </a:lnTo>
                    <a:close/>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4" name="Freeform 50"/>
              <p:cNvSpPr>
                <a:spLocks/>
              </p:cNvSpPr>
              <p:nvPr/>
            </p:nvSpPr>
            <p:spPr bwMode="auto">
              <a:xfrm>
                <a:off x="814" y="646"/>
                <a:ext cx="819" cy="1210"/>
              </a:xfrm>
              <a:custGeom>
                <a:avLst/>
                <a:gdLst>
                  <a:gd name="T0" fmla="*/ 819 w 819"/>
                  <a:gd name="T1" fmla="*/ 0 h 1210"/>
                  <a:gd name="T2" fmla="*/ 462 w 819"/>
                  <a:gd name="T3" fmla="*/ 650 h 1210"/>
                  <a:gd name="T4" fmla="*/ 0 w 819"/>
                  <a:gd name="T5" fmla="*/ 1210 h 1210"/>
                  <a:gd name="T6" fmla="*/ 363 w 819"/>
                  <a:gd name="T7" fmla="*/ 541 h 1210"/>
                  <a:gd name="T8" fmla="*/ 819 w 819"/>
                  <a:gd name="T9" fmla="*/ 0 h 1210"/>
                  <a:gd name="T10" fmla="*/ 0 60000 65536"/>
                  <a:gd name="T11" fmla="*/ 0 60000 65536"/>
                  <a:gd name="T12" fmla="*/ 0 60000 65536"/>
                  <a:gd name="T13" fmla="*/ 0 60000 65536"/>
                  <a:gd name="T14" fmla="*/ 0 60000 65536"/>
                  <a:gd name="T15" fmla="*/ 0 w 819"/>
                  <a:gd name="T16" fmla="*/ 0 h 1210"/>
                  <a:gd name="T17" fmla="*/ 819 w 819"/>
                  <a:gd name="T18" fmla="*/ 1210 h 1210"/>
                </a:gdLst>
                <a:ahLst/>
                <a:cxnLst>
                  <a:cxn ang="T10">
                    <a:pos x="T0" y="T1"/>
                  </a:cxn>
                  <a:cxn ang="T11">
                    <a:pos x="T2" y="T3"/>
                  </a:cxn>
                  <a:cxn ang="T12">
                    <a:pos x="T4" y="T5"/>
                  </a:cxn>
                  <a:cxn ang="T13">
                    <a:pos x="T6" y="T7"/>
                  </a:cxn>
                  <a:cxn ang="T14">
                    <a:pos x="T8" y="T9"/>
                  </a:cxn>
                </a:cxnLst>
                <a:rect l="T15" t="T16" r="T17" b="T18"/>
                <a:pathLst>
                  <a:path w="819" h="1210">
                    <a:moveTo>
                      <a:pt x="819" y="0"/>
                    </a:moveTo>
                    <a:lnTo>
                      <a:pt x="462" y="650"/>
                    </a:lnTo>
                    <a:lnTo>
                      <a:pt x="0" y="1210"/>
                    </a:lnTo>
                    <a:lnTo>
                      <a:pt x="363" y="541"/>
                    </a:lnTo>
                    <a:lnTo>
                      <a:pt x="819" y="0"/>
                    </a:lnTo>
                    <a:close/>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5" name="Freeform 51"/>
              <p:cNvSpPr>
                <a:spLocks/>
              </p:cNvSpPr>
              <p:nvPr/>
            </p:nvSpPr>
            <p:spPr bwMode="auto">
              <a:xfrm>
                <a:off x="730" y="1446"/>
                <a:ext cx="566" cy="112"/>
              </a:xfrm>
              <a:custGeom>
                <a:avLst/>
                <a:gdLst>
                  <a:gd name="T0" fmla="*/ 0 w 531"/>
                  <a:gd name="T1" fmla="*/ 130 h 104"/>
                  <a:gd name="T2" fmla="*/ 19 w 531"/>
                  <a:gd name="T3" fmla="*/ 130 h 104"/>
                  <a:gd name="T4" fmla="*/ 643 w 531"/>
                  <a:gd name="T5" fmla="*/ 0 h 104"/>
                  <a:gd name="T6" fmla="*/ 0 60000 65536"/>
                  <a:gd name="T7" fmla="*/ 0 60000 65536"/>
                  <a:gd name="T8" fmla="*/ 0 60000 65536"/>
                  <a:gd name="T9" fmla="*/ 0 w 531"/>
                  <a:gd name="T10" fmla="*/ 0 h 104"/>
                  <a:gd name="T11" fmla="*/ 531 w 531"/>
                  <a:gd name="T12" fmla="*/ 104 h 104"/>
                </a:gdLst>
                <a:ahLst/>
                <a:cxnLst>
                  <a:cxn ang="T6">
                    <a:pos x="T0" y="T1"/>
                  </a:cxn>
                  <a:cxn ang="T7">
                    <a:pos x="T2" y="T3"/>
                  </a:cxn>
                  <a:cxn ang="T8">
                    <a:pos x="T4" y="T5"/>
                  </a:cxn>
                </a:cxnLst>
                <a:rect l="T9" t="T10" r="T11" b="T12"/>
                <a:pathLst>
                  <a:path w="531" h="104">
                    <a:moveTo>
                      <a:pt x="0" y="104"/>
                    </a:moveTo>
                    <a:cubicBezTo>
                      <a:pt x="5" y="104"/>
                      <a:pt x="10" y="104"/>
                      <a:pt x="16" y="104"/>
                    </a:cubicBezTo>
                    <a:lnTo>
                      <a:pt x="531" y="0"/>
                    </a:ln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6" name="Freeform 52"/>
              <p:cNvSpPr>
                <a:spLocks/>
              </p:cNvSpPr>
              <p:nvPr/>
            </p:nvSpPr>
            <p:spPr bwMode="auto">
              <a:xfrm>
                <a:off x="1160" y="901"/>
                <a:ext cx="587" cy="115"/>
              </a:xfrm>
              <a:custGeom>
                <a:avLst/>
                <a:gdLst>
                  <a:gd name="T0" fmla="*/ 0 w 531"/>
                  <a:gd name="T1" fmla="*/ 140 h 104"/>
                  <a:gd name="T2" fmla="*/ 22 w 531"/>
                  <a:gd name="T3" fmla="*/ 140 h 104"/>
                  <a:gd name="T4" fmla="*/ 717 w 531"/>
                  <a:gd name="T5" fmla="*/ 0 h 104"/>
                  <a:gd name="T6" fmla="*/ 0 60000 65536"/>
                  <a:gd name="T7" fmla="*/ 0 60000 65536"/>
                  <a:gd name="T8" fmla="*/ 0 60000 65536"/>
                  <a:gd name="T9" fmla="*/ 0 w 531"/>
                  <a:gd name="T10" fmla="*/ 0 h 104"/>
                  <a:gd name="T11" fmla="*/ 531 w 531"/>
                  <a:gd name="T12" fmla="*/ 104 h 104"/>
                </a:gdLst>
                <a:ahLst/>
                <a:cxnLst>
                  <a:cxn ang="T6">
                    <a:pos x="T0" y="T1"/>
                  </a:cxn>
                  <a:cxn ang="T7">
                    <a:pos x="T2" y="T3"/>
                  </a:cxn>
                  <a:cxn ang="T8">
                    <a:pos x="T4" y="T5"/>
                  </a:cxn>
                </a:cxnLst>
                <a:rect l="T9" t="T10" r="T11" b="T12"/>
                <a:pathLst>
                  <a:path w="531" h="104">
                    <a:moveTo>
                      <a:pt x="0" y="104"/>
                    </a:moveTo>
                    <a:cubicBezTo>
                      <a:pt x="5" y="104"/>
                      <a:pt x="10" y="104"/>
                      <a:pt x="16" y="104"/>
                    </a:cubicBezTo>
                    <a:lnTo>
                      <a:pt x="531" y="0"/>
                    </a:ln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48157" name="Line 53"/>
              <p:cNvSpPr>
                <a:spLocks noChangeShapeType="1"/>
              </p:cNvSpPr>
              <p:nvPr/>
            </p:nvSpPr>
            <p:spPr bwMode="auto">
              <a:xfrm flipV="1">
                <a:off x="1296" y="905"/>
                <a:ext cx="453" cy="541"/>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8158" name="Line 54"/>
              <p:cNvSpPr>
                <a:spLocks noChangeShapeType="1"/>
              </p:cNvSpPr>
              <p:nvPr/>
            </p:nvSpPr>
            <p:spPr bwMode="auto">
              <a:xfrm flipH="1">
                <a:off x="733" y="1017"/>
                <a:ext cx="430" cy="539"/>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8159" name="Line 55"/>
              <p:cNvSpPr>
                <a:spLocks noChangeShapeType="1"/>
              </p:cNvSpPr>
              <p:nvPr/>
            </p:nvSpPr>
            <p:spPr bwMode="auto">
              <a:xfrm flipH="1" flipV="1">
                <a:off x="624" y="1616"/>
                <a:ext cx="240" cy="145"/>
              </a:xfrm>
              <a:prstGeom prst="line">
                <a:avLst/>
              </a:prstGeom>
              <a:noFill/>
              <a:ln w="15875">
                <a:solidFill>
                  <a:srgbClr val="FF0000"/>
                </a:solidFill>
                <a:round/>
                <a:headEnd/>
                <a:tailEnd type="triangle" w="sm" len="lg"/>
              </a:ln>
            </p:spPr>
            <p:txBody>
              <a:bodyPr wrap="none" anchor="ctr">
                <a:prstTxWarp prst="textNoShape">
                  <a:avLst/>
                </a:prstTxWarp>
              </a:bodyPr>
              <a:lstStyle/>
              <a:p>
                <a:endParaRPr lang="en-US"/>
              </a:p>
            </p:txBody>
          </p:sp>
          <p:sp>
            <p:nvSpPr>
              <p:cNvPr id="48160" name="Line 56"/>
              <p:cNvSpPr>
                <a:spLocks noChangeShapeType="1"/>
              </p:cNvSpPr>
              <p:nvPr/>
            </p:nvSpPr>
            <p:spPr bwMode="auto">
              <a:xfrm flipH="1" flipV="1">
                <a:off x="720" y="1280"/>
                <a:ext cx="48" cy="249"/>
              </a:xfrm>
              <a:prstGeom prst="line">
                <a:avLst/>
              </a:prstGeom>
              <a:noFill/>
              <a:ln w="15875">
                <a:solidFill>
                  <a:srgbClr val="FF0000"/>
                </a:solidFill>
                <a:round/>
                <a:headEnd/>
                <a:tailEnd type="triangle" w="sm" len="lg"/>
              </a:ln>
            </p:spPr>
            <p:txBody>
              <a:bodyPr wrap="none" anchor="ctr">
                <a:prstTxWarp prst="textNoShape">
                  <a:avLst/>
                </a:prstTxWarp>
              </a:bodyPr>
              <a:lstStyle/>
              <a:p>
                <a:endParaRPr lang="en-US"/>
              </a:p>
            </p:txBody>
          </p:sp>
          <p:sp>
            <p:nvSpPr>
              <p:cNvPr id="48161" name="Line 57"/>
              <p:cNvSpPr>
                <a:spLocks noChangeShapeType="1"/>
              </p:cNvSpPr>
              <p:nvPr/>
            </p:nvSpPr>
            <p:spPr bwMode="auto">
              <a:xfrm flipH="1">
                <a:off x="720" y="1833"/>
                <a:ext cx="268" cy="23"/>
              </a:xfrm>
              <a:prstGeom prst="line">
                <a:avLst/>
              </a:prstGeom>
              <a:noFill/>
              <a:ln w="15875">
                <a:solidFill>
                  <a:srgbClr val="FF0000"/>
                </a:solidFill>
                <a:round/>
                <a:headEnd/>
                <a:tailEnd type="triangle" w="sm" len="lg"/>
              </a:ln>
            </p:spPr>
            <p:txBody>
              <a:bodyPr wrap="none" anchor="ctr">
                <a:prstTxWarp prst="textNoShape">
                  <a:avLst/>
                </a:prstTxWarp>
              </a:bodyPr>
              <a:lstStyle/>
              <a:p>
                <a:endParaRPr lang="en-US"/>
              </a:p>
            </p:txBody>
          </p:sp>
          <p:sp>
            <p:nvSpPr>
              <p:cNvPr id="48162" name="Line 58"/>
              <p:cNvSpPr>
                <a:spLocks noChangeShapeType="1"/>
              </p:cNvSpPr>
              <p:nvPr/>
            </p:nvSpPr>
            <p:spPr bwMode="auto">
              <a:xfrm flipV="1">
                <a:off x="816" y="1184"/>
                <a:ext cx="288" cy="96"/>
              </a:xfrm>
              <a:prstGeom prst="line">
                <a:avLst/>
              </a:prstGeom>
              <a:noFill/>
              <a:ln w="15875">
                <a:solidFill>
                  <a:srgbClr val="FF0000"/>
                </a:solidFill>
                <a:round/>
                <a:headEnd/>
                <a:tailEnd type="triangle" w="sm" len="lg"/>
              </a:ln>
            </p:spPr>
            <p:txBody>
              <a:bodyPr wrap="none" anchor="ctr">
                <a:prstTxWarp prst="textNoShape">
                  <a:avLst/>
                </a:prstTxWarp>
              </a:bodyPr>
              <a:lstStyle/>
              <a:p>
                <a:endParaRPr lang="en-US"/>
              </a:p>
            </p:txBody>
          </p:sp>
        </p:grpSp>
        <p:sp>
          <p:nvSpPr>
            <p:cNvPr id="48150" name="Line 59"/>
            <p:cNvSpPr>
              <a:spLocks noChangeShapeType="1"/>
            </p:cNvSpPr>
            <p:nvPr/>
          </p:nvSpPr>
          <p:spPr bwMode="auto">
            <a:xfrm>
              <a:off x="2208" y="1200"/>
              <a:ext cx="864" cy="0"/>
            </a:xfrm>
            <a:prstGeom prst="line">
              <a:avLst/>
            </a:prstGeom>
            <a:noFill/>
            <a:ln w="50800">
              <a:solidFill>
                <a:srgbClr val="009900"/>
              </a:solidFill>
              <a:prstDash val="sysDot"/>
              <a:round/>
              <a:headEnd/>
              <a:tailEnd type="triangle" w="sm" len="lg"/>
            </a:ln>
          </p:spPr>
          <p:txBody>
            <a:bodyPr wrap="none" anchor="ctr">
              <a:prstTxWarp prst="textNoShape">
                <a:avLst/>
              </a:prstTxWarp>
            </a:bodyPr>
            <a:lstStyle/>
            <a:p>
              <a:endParaRPr lang="en-US"/>
            </a:p>
          </p:txBody>
        </p:sp>
      </p:grpSp>
      <p:sp>
        <p:nvSpPr>
          <p:cNvPr id="48136" name="Slide Number Placeholder 59"/>
          <p:cNvSpPr>
            <a:spLocks noGrp="1"/>
          </p:cNvSpPr>
          <p:nvPr>
            <p:ph type="sldNum" sz="quarter" idx="12"/>
          </p:nvPr>
        </p:nvSpPr>
        <p:spPr>
          <a:noFill/>
        </p:spPr>
        <p:txBody>
          <a:bodyPr/>
          <a:lstStyle/>
          <a:p>
            <a:fld id="{58280F5B-78EE-934B-A415-A115AE595DC3}" type="slidenum">
              <a:rPr lang="en-US" smtClean="0"/>
              <a:pPr/>
              <a:t>22</a:t>
            </a:fld>
            <a:endParaRPr lang="en-US" smtClean="0"/>
          </a:p>
        </p:txBody>
      </p:sp>
      <p:sp>
        <p:nvSpPr>
          <p:cNvPr id="256002" name="Text Box 2"/>
          <p:cNvSpPr txBox="1">
            <a:spLocks noChangeArrowheads="1"/>
          </p:cNvSpPr>
          <p:nvPr/>
        </p:nvSpPr>
        <p:spPr bwMode="auto">
          <a:xfrm>
            <a:off x="3352800" y="44450"/>
            <a:ext cx="21272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dirty="0">
                <a:solidFill>
                  <a:srgbClr val="0A0296"/>
                </a:solidFill>
                <a:effectLst>
                  <a:outerShdw blurRad="38100" dist="38100" dir="2700000" algn="tl">
                    <a:srgbClr val="DDDDDD"/>
                  </a:outerShdw>
                </a:effectLst>
                <a:latin typeface="Times" charset="0"/>
              </a:rPr>
              <a:t>Basic Idea</a:t>
            </a:r>
          </a:p>
        </p:txBody>
      </p:sp>
      <p:sp>
        <p:nvSpPr>
          <p:cNvPr id="48138" name="Text Box 40"/>
          <p:cNvSpPr txBox="1">
            <a:spLocks noChangeArrowheads="1"/>
          </p:cNvSpPr>
          <p:nvPr/>
        </p:nvSpPr>
        <p:spPr bwMode="auto">
          <a:xfrm>
            <a:off x="3124200" y="2895600"/>
            <a:ext cx="2874963" cy="338138"/>
          </a:xfrm>
          <a:prstGeom prst="rect">
            <a:avLst/>
          </a:prstGeom>
          <a:noFill/>
          <a:ln w="9525">
            <a:noFill/>
            <a:miter lim="800000"/>
            <a:headEnd/>
            <a:tailEnd/>
          </a:ln>
        </p:spPr>
        <p:txBody>
          <a:bodyPr wrap="none">
            <a:prstTxWarp prst="textNoShape">
              <a:avLst/>
            </a:prstTxWarp>
            <a:spAutoFit/>
          </a:bodyPr>
          <a:lstStyle/>
          <a:p>
            <a:r>
              <a:rPr lang="en-US" sz="1600">
                <a:latin typeface="Times" charset="0"/>
              </a:rPr>
              <a:t>Draw the zone of the Trace Pole:</a:t>
            </a:r>
          </a:p>
        </p:txBody>
      </p:sp>
      <p:sp>
        <p:nvSpPr>
          <p:cNvPr id="62" name="Text Box 40"/>
          <p:cNvSpPr txBox="1">
            <a:spLocks noChangeArrowheads="1"/>
          </p:cNvSpPr>
          <p:nvPr/>
        </p:nvSpPr>
        <p:spPr bwMode="auto">
          <a:xfrm>
            <a:off x="914400" y="5029200"/>
            <a:ext cx="3886200" cy="646113"/>
          </a:xfrm>
          <a:prstGeom prst="rect">
            <a:avLst/>
          </a:prstGeom>
          <a:noFill/>
          <a:ln w="9525">
            <a:noFill/>
            <a:miter lim="800000"/>
            <a:headEnd/>
            <a:tailEnd/>
          </a:ln>
        </p:spPr>
        <p:txBody>
          <a:bodyPr>
            <a:prstTxWarp prst="textNoShape">
              <a:avLst/>
            </a:prstTxWarp>
            <a:spAutoFit/>
          </a:bodyPr>
          <a:lstStyle/>
          <a:p>
            <a:pPr>
              <a:defRPr/>
            </a:pPr>
            <a:r>
              <a:rPr lang="en-US" sz="1800" dirty="0">
                <a:latin typeface="+mn-lt"/>
              </a:rPr>
              <a:t>The normal to a given facet type is always perpendicular to its trace: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0"/>
            <a:ext cx="7772400" cy="838200"/>
          </a:xfrm>
        </p:spPr>
        <p:txBody>
          <a:bodyPr/>
          <a:lstStyle/>
          <a:p>
            <a:pPr eaLnBrk="1" hangingPunct="1">
              <a:defRPr/>
            </a:pPr>
            <a:r>
              <a:rPr lang="en-US"/>
              <a:t>Crystallography</a:t>
            </a:r>
          </a:p>
        </p:txBody>
      </p:sp>
      <p:sp>
        <p:nvSpPr>
          <p:cNvPr id="258051" name="Rectangle 3"/>
          <p:cNvSpPr>
            <a:spLocks noGrp="1" noChangeArrowheads="1"/>
          </p:cNvSpPr>
          <p:nvPr>
            <p:ph type="body" idx="1"/>
          </p:nvPr>
        </p:nvSpPr>
        <p:spPr>
          <a:xfrm>
            <a:off x="685800" y="1143000"/>
            <a:ext cx="4038600" cy="5410200"/>
          </a:xfrm>
        </p:spPr>
        <p:txBody>
          <a:bodyPr/>
          <a:lstStyle/>
          <a:p>
            <a:pPr eaLnBrk="1" hangingPunct="1">
              <a:lnSpc>
                <a:spcPct val="120000"/>
              </a:lnSpc>
              <a:spcBef>
                <a:spcPct val="0"/>
              </a:spcBef>
              <a:buFontTx/>
              <a:buNone/>
            </a:pPr>
            <a:r>
              <a:rPr lang="en-US" sz="1800"/>
              <a:t>Step 1: identify a reference direction.</a:t>
            </a:r>
          </a:p>
          <a:p>
            <a:pPr eaLnBrk="1" hangingPunct="1">
              <a:lnSpc>
                <a:spcPct val="120000"/>
              </a:lnSpc>
              <a:spcBef>
                <a:spcPct val="0"/>
              </a:spcBef>
              <a:buFontTx/>
              <a:buNone/>
            </a:pPr>
            <a:r>
              <a:rPr lang="en-US" sz="1800"/>
              <a:t>Step 2: identify a tangent to a grain boundary for a specified segment length of boundary.</a:t>
            </a:r>
          </a:p>
          <a:p>
            <a:pPr eaLnBrk="1" hangingPunct="1">
              <a:lnSpc>
                <a:spcPct val="120000"/>
              </a:lnSpc>
              <a:spcBef>
                <a:spcPct val="0"/>
              </a:spcBef>
              <a:buFontTx/>
              <a:buNone/>
            </a:pPr>
            <a:r>
              <a:rPr lang="en-US" sz="1800"/>
              <a:t>Step 3: measure the angle between the g.b. tangent and the reference direction.</a:t>
            </a:r>
          </a:p>
          <a:p>
            <a:pPr eaLnBrk="1" hangingPunct="1">
              <a:lnSpc>
                <a:spcPct val="120000"/>
              </a:lnSpc>
              <a:spcBef>
                <a:spcPct val="0"/>
              </a:spcBef>
              <a:buFontTx/>
              <a:buNone/>
            </a:pPr>
            <a:r>
              <a:rPr lang="en-US" sz="1800"/>
              <a:t>Step 4: convert the direction, </a:t>
            </a:r>
            <a:r>
              <a:rPr lang="en-US" sz="1800" i="1"/>
              <a:t>t</a:t>
            </a:r>
            <a:r>
              <a:rPr lang="en-US" sz="1800" baseline="-25000"/>
              <a:t>sample</a:t>
            </a:r>
            <a:r>
              <a:rPr lang="en-US" sz="1800"/>
              <a:t>, in sample coordinates to a direction, </a:t>
            </a:r>
            <a:r>
              <a:rPr lang="en-US" sz="1800" i="1"/>
              <a:t>t</a:t>
            </a:r>
            <a:r>
              <a:rPr lang="en-US" sz="1800" baseline="-25000"/>
              <a:t>crystal</a:t>
            </a:r>
            <a:r>
              <a:rPr lang="en-US" sz="1800"/>
              <a:t>, in crystal coordinates, using the crystal orientation, </a:t>
            </a:r>
            <a:r>
              <a:rPr lang="en-US" sz="1800" i="1"/>
              <a:t>g</a:t>
            </a:r>
            <a:r>
              <a:rPr lang="en-US" sz="1800"/>
              <a:t>.</a:t>
            </a:r>
          </a:p>
          <a:p>
            <a:pPr eaLnBrk="1" hangingPunct="1">
              <a:lnSpc>
                <a:spcPct val="120000"/>
              </a:lnSpc>
              <a:spcBef>
                <a:spcPct val="0"/>
              </a:spcBef>
              <a:buFontTx/>
              <a:buNone/>
            </a:pPr>
            <a:r>
              <a:rPr lang="en-US" sz="1800"/>
              <a:t>Steps 2-4: </a:t>
            </a:r>
            <a:r>
              <a:rPr lang="en-US" sz="1800" i="1"/>
              <a:t>repeat for all boundaries</a:t>
            </a:r>
            <a:endParaRPr lang="en-US" sz="1800"/>
          </a:p>
          <a:p>
            <a:pPr eaLnBrk="1" hangingPunct="1">
              <a:lnSpc>
                <a:spcPct val="120000"/>
              </a:lnSpc>
              <a:spcBef>
                <a:spcPct val="0"/>
              </a:spcBef>
              <a:buFontTx/>
              <a:buNone/>
            </a:pPr>
            <a:r>
              <a:rPr lang="en-US" sz="1800"/>
              <a:t>Step 5: classify/sort each boundary segment according to the type of grain boundary.</a:t>
            </a:r>
          </a:p>
        </p:txBody>
      </p:sp>
      <p:pic>
        <p:nvPicPr>
          <p:cNvPr id="258052" name="Picture 4"/>
          <p:cNvPicPr>
            <a:picLocks noChangeAspect="1" noChangeArrowheads="1"/>
          </p:cNvPicPr>
          <p:nvPr/>
        </p:nvPicPr>
        <p:blipFill>
          <a:blip r:embed="rId3"/>
          <a:srcRect/>
          <a:stretch>
            <a:fillRect/>
          </a:stretch>
        </p:blipFill>
        <p:spPr bwMode="auto">
          <a:xfrm>
            <a:off x="5024438" y="1295400"/>
            <a:ext cx="3460750" cy="4267200"/>
          </a:xfrm>
          <a:prstGeom prst="rect">
            <a:avLst/>
          </a:prstGeom>
          <a:noFill/>
          <a:ln w="9525">
            <a:noFill/>
            <a:miter lim="800000"/>
            <a:headEnd/>
            <a:tailEnd/>
          </a:ln>
        </p:spPr>
      </p:pic>
      <p:sp>
        <p:nvSpPr>
          <p:cNvPr id="258053" name="AutoShape 5"/>
          <p:cNvSpPr>
            <a:spLocks noChangeArrowheads="1"/>
          </p:cNvSpPr>
          <p:nvPr/>
        </p:nvSpPr>
        <p:spPr bwMode="auto">
          <a:xfrm>
            <a:off x="4953000" y="5715000"/>
            <a:ext cx="3200400" cy="304800"/>
          </a:xfrm>
          <a:prstGeom prst="rightArrow">
            <a:avLst>
              <a:gd name="adj1" fmla="val 50000"/>
              <a:gd name="adj2" fmla="val 2625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6"/>
          <p:cNvGrpSpPr>
            <a:grpSpLocks/>
          </p:cNvGrpSpPr>
          <p:nvPr/>
        </p:nvGrpSpPr>
        <p:grpSpPr bwMode="auto">
          <a:xfrm>
            <a:off x="6019800" y="3048000"/>
            <a:ext cx="1330325" cy="668338"/>
            <a:chOff x="4608" y="1632"/>
            <a:chExt cx="838" cy="421"/>
          </a:xfrm>
        </p:grpSpPr>
        <p:sp>
          <p:nvSpPr>
            <p:cNvPr id="50188" name="Line 7"/>
            <p:cNvSpPr>
              <a:spLocks noChangeShapeType="1"/>
            </p:cNvSpPr>
            <p:nvPr/>
          </p:nvSpPr>
          <p:spPr bwMode="auto">
            <a:xfrm flipV="1">
              <a:off x="4818" y="1632"/>
              <a:ext cx="96" cy="336"/>
            </a:xfrm>
            <a:prstGeom prst="line">
              <a:avLst/>
            </a:prstGeom>
            <a:noFill/>
            <a:ln w="19050">
              <a:solidFill>
                <a:srgbClr val="CC0000"/>
              </a:solidFill>
              <a:round/>
              <a:headEnd/>
              <a:tailEnd type="triangle" w="med" len="med"/>
            </a:ln>
          </p:spPr>
          <p:txBody>
            <a:bodyPr wrap="none" anchor="ctr">
              <a:prstTxWarp prst="textNoShape">
                <a:avLst/>
              </a:prstTxWarp>
            </a:bodyPr>
            <a:lstStyle/>
            <a:p>
              <a:endParaRPr lang="en-US"/>
            </a:p>
          </p:txBody>
        </p:sp>
        <p:sp>
          <p:nvSpPr>
            <p:cNvPr id="50189" name="Line 8"/>
            <p:cNvSpPr>
              <a:spLocks noChangeShapeType="1"/>
            </p:cNvSpPr>
            <p:nvPr/>
          </p:nvSpPr>
          <p:spPr bwMode="auto">
            <a:xfrm flipV="1">
              <a:off x="4822" y="1968"/>
              <a:ext cx="624" cy="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50190" name="Arc 9"/>
            <p:cNvSpPr>
              <a:spLocks/>
            </p:cNvSpPr>
            <p:nvPr/>
          </p:nvSpPr>
          <p:spPr bwMode="auto">
            <a:xfrm>
              <a:off x="4608" y="1820"/>
              <a:ext cx="384" cy="145"/>
            </a:xfrm>
            <a:custGeom>
              <a:avLst/>
              <a:gdLst>
                <a:gd name="T0" fmla="*/ 0 w 21600"/>
                <a:gd name="T1" fmla="*/ 0 h 15982"/>
                <a:gd name="T2" fmla="*/ 0 w 21600"/>
                <a:gd name="T3" fmla="*/ 0 h 15982"/>
                <a:gd name="T4" fmla="*/ 0 w 21600"/>
                <a:gd name="T5" fmla="*/ 0 h 15982"/>
                <a:gd name="T6" fmla="*/ 0 60000 65536"/>
                <a:gd name="T7" fmla="*/ 0 60000 65536"/>
                <a:gd name="T8" fmla="*/ 0 60000 65536"/>
                <a:gd name="T9" fmla="*/ 0 w 21600"/>
                <a:gd name="T10" fmla="*/ 0 h 15982"/>
                <a:gd name="T11" fmla="*/ 21600 w 21600"/>
                <a:gd name="T12" fmla="*/ 15982 h 15982"/>
              </a:gdLst>
              <a:ahLst/>
              <a:cxnLst>
                <a:cxn ang="T6">
                  <a:pos x="T0" y="T1"/>
                </a:cxn>
                <a:cxn ang="T7">
                  <a:pos x="T2" y="T3"/>
                </a:cxn>
                <a:cxn ang="T8">
                  <a:pos x="T4" y="T5"/>
                </a:cxn>
              </a:cxnLst>
              <a:rect l="T9" t="T10" r="T11" b="T12"/>
              <a:pathLst>
                <a:path w="21600" h="15982" fill="none" extrusionOk="0">
                  <a:moveTo>
                    <a:pt x="14529" y="-1"/>
                  </a:moveTo>
                  <a:cubicBezTo>
                    <a:pt x="19032" y="4092"/>
                    <a:pt x="21600" y="9896"/>
                    <a:pt x="21600" y="15982"/>
                  </a:cubicBezTo>
                </a:path>
                <a:path w="21600" h="15982" stroke="0" extrusionOk="0">
                  <a:moveTo>
                    <a:pt x="14529" y="-1"/>
                  </a:moveTo>
                  <a:cubicBezTo>
                    <a:pt x="19032" y="4092"/>
                    <a:pt x="21600" y="9896"/>
                    <a:pt x="21600" y="15982"/>
                  </a:cubicBezTo>
                  <a:lnTo>
                    <a:pt x="0" y="15982"/>
                  </a:lnTo>
                  <a:close/>
                </a:path>
              </a:pathLst>
            </a:custGeom>
            <a:noFill/>
            <a:ln w="9525">
              <a:solidFill>
                <a:schemeClr val="tx1"/>
              </a:solidFill>
              <a:round/>
              <a:headEnd type="triangle" w="med" len="med"/>
              <a:tailEnd/>
            </a:ln>
          </p:spPr>
          <p:txBody>
            <a:bodyPr wrap="none" anchor="ctr">
              <a:prstTxWarp prst="textNoShape">
                <a:avLst/>
              </a:prstTxWarp>
            </a:bodyPr>
            <a:lstStyle/>
            <a:p>
              <a:endParaRPr lang="en-US"/>
            </a:p>
          </p:txBody>
        </p:sp>
        <p:sp>
          <p:nvSpPr>
            <p:cNvPr id="50191" name="Rectangle 10"/>
            <p:cNvSpPr>
              <a:spLocks noChangeArrowheads="1"/>
            </p:cNvSpPr>
            <p:nvPr/>
          </p:nvSpPr>
          <p:spPr bwMode="auto">
            <a:xfrm>
              <a:off x="4959" y="1688"/>
              <a:ext cx="249" cy="365"/>
            </a:xfrm>
            <a:prstGeom prst="rect">
              <a:avLst/>
            </a:prstGeom>
            <a:noFill/>
            <a:ln w="9525">
              <a:noFill/>
              <a:miter lim="800000"/>
              <a:headEnd/>
              <a:tailEnd/>
            </a:ln>
          </p:spPr>
          <p:txBody>
            <a:bodyPr wrap="none">
              <a:prstTxWarp prst="textNoShape">
                <a:avLst/>
              </a:prstTxWarp>
              <a:spAutoFit/>
            </a:bodyPr>
            <a:lstStyle/>
            <a:p>
              <a:r>
                <a:rPr lang="en-US" sz="3200" i="1">
                  <a:solidFill>
                    <a:srgbClr val="CC0000"/>
                  </a:solidFill>
                  <a:latin typeface="Symbol" charset="2"/>
                </a:rPr>
                <a:t>q</a:t>
              </a:r>
            </a:p>
          </p:txBody>
        </p:sp>
      </p:grpSp>
      <p:sp>
        <p:nvSpPr>
          <p:cNvPr id="258059" name="Text Box 11"/>
          <p:cNvSpPr txBox="1">
            <a:spLocks noChangeArrowheads="1"/>
          </p:cNvSpPr>
          <p:nvPr/>
        </p:nvSpPr>
        <p:spPr bwMode="auto">
          <a:xfrm>
            <a:off x="5241925" y="5867400"/>
            <a:ext cx="2619375" cy="519113"/>
          </a:xfrm>
          <a:prstGeom prst="rect">
            <a:avLst/>
          </a:prstGeom>
          <a:noFill/>
          <a:ln w="9525">
            <a:noFill/>
            <a:miter lim="800000"/>
            <a:headEnd/>
            <a:tailEnd/>
          </a:ln>
        </p:spPr>
        <p:txBody>
          <a:bodyPr wrap="none">
            <a:prstTxWarp prst="textNoShape">
              <a:avLst/>
            </a:prstTxWarp>
            <a:spAutoFit/>
          </a:bodyPr>
          <a:lstStyle/>
          <a:p>
            <a:r>
              <a:rPr lang="en-US" sz="2800" i="1">
                <a:latin typeface="Times" charset="0"/>
              </a:rPr>
              <a:t>t</a:t>
            </a:r>
            <a:r>
              <a:rPr lang="en-US" sz="2800" i="1" baseline="-25000">
                <a:latin typeface="Times" charset="0"/>
              </a:rPr>
              <a:t>crystal</a:t>
            </a:r>
            <a:r>
              <a:rPr lang="en-US" sz="2800" i="1">
                <a:latin typeface="Times" charset="0"/>
              </a:rPr>
              <a:t> = g • t</a:t>
            </a:r>
            <a:r>
              <a:rPr lang="en-US" sz="2800" i="1" baseline="-25000">
                <a:latin typeface="Times" charset="0"/>
              </a:rPr>
              <a:t>sample</a:t>
            </a:r>
            <a:endParaRPr lang="en-US" sz="2800" i="1">
              <a:latin typeface="Times" charset="0"/>
            </a:endParaRPr>
          </a:p>
        </p:txBody>
      </p:sp>
      <p:sp>
        <p:nvSpPr>
          <p:cNvPr id="258060" name="Rectangle 12"/>
          <p:cNvSpPr>
            <a:spLocks noChangeArrowheads="1"/>
          </p:cNvSpPr>
          <p:nvPr/>
        </p:nvSpPr>
        <p:spPr bwMode="auto">
          <a:xfrm>
            <a:off x="6934200" y="609600"/>
            <a:ext cx="966788" cy="519113"/>
          </a:xfrm>
          <a:prstGeom prst="rect">
            <a:avLst/>
          </a:prstGeom>
          <a:noFill/>
          <a:ln w="9525">
            <a:noFill/>
            <a:miter lim="800000"/>
            <a:headEnd/>
            <a:tailEnd/>
          </a:ln>
        </p:spPr>
        <p:txBody>
          <a:bodyPr wrap="none">
            <a:prstTxWarp prst="textNoShape">
              <a:avLst/>
            </a:prstTxWarp>
            <a:spAutoFit/>
          </a:bodyPr>
          <a:lstStyle/>
          <a:p>
            <a:r>
              <a:rPr lang="en-US" sz="2800" i="1">
                <a:solidFill>
                  <a:srgbClr val="CC0000"/>
                </a:solidFill>
                <a:latin typeface="Times" charset="0"/>
              </a:rPr>
              <a:t>t</a:t>
            </a:r>
            <a:r>
              <a:rPr lang="en-US" sz="2800" i="1" baseline="-25000">
                <a:solidFill>
                  <a:srgbClr val="CC0000"/>
                </a:solidFill>
                <a:latin typeface="Times" charset="0"/>
              </a:rPr>
              <a:t>sample</a:t>
            </a:r>
          </a:p>
        </p:txBody>
      </p:sp>
      <p:sp>
        <p:nvSpPr>
          <p:cNvPr id="258061" name="Freeform 13"/>
          <p:cNvSpPr>
            <a:spLocks/>
          </p:cNvSpPr>
          <p:nvPr/>
        </p:nvSpPr>
        <p:spPr bwMode="auto">
          <a:xfrm>
            <a:off x="6438900" y="1066800"/>
            <a:ext cx="571500" cy="1905000"/>
          </a:xfrm>
          <a:custGeom>
            <a:avLst/>
            <a:gdLst>
              <a:gd name="T0" fmla="*/ 2147483647 w 360"/>
              <a:gd name="T1" fmla="*/ 0 h 1200"/>
              <a:gd name="T2" fmla="*/ 2147483647 w 360"/>
              <a:gd name="T3" fmla="*/ 2147483647 h 1200"/>
              <a:gd name="T4" fmla="*/ 2147483647 w 360"/>
              <a:gd name="T5" fmla="*/ 2147483647 h 1200"/>
              <a:gd name="T6" fmla="*/ 2147483647 w 360"/>
              <a:gd name="T7" fmla="*/ 2147483647 h 1200"/>
              <a:gd name="T8" fmla="*/ 0 60000 65536"/>
              <a:gd name="T9" fmla="*/ 0 60000 65536"/>
              <a:gd name="T10" fmla="*/ 0 60000 65536"/>
              <a:gd name="T11" fmla="*/ 0 60000 65536"/>
              <a:gd name="T12" fmla="*/ 0 w 360"/>
              <a:gd name="T13" fmla="*/ 0 h 1200"/>
              <a:gd name="T14" fmla="*/ 360 w 360"/>
              <a:gd name="T15" fmla="*/ 1200 h 1200"/>
            </a:gdLst>
            <a:ahLst/>
            <a:cxnLst>
              <a:cxn ang="T8">
                <a:pos x="T0" y="T1"/>
              </a:cxn>
              <a:cxn ang="T9">
                <a:pos x="T2" y="T3"/>
              </a:cxn>
              <a:cxn ang="T10">
                <a:pos x="T4" y="T5"/>
              </a:cxn>
              <a:cxn ang="T11">
                <a:pos x="T6" y="T7"/>
              </a:cxn>
            </a:cxnLst>
            <a:rect l="T12" t="T13" r="T14" b="T15"/>
            <a:pathLst>
              <a:path w="360" h="1200">
                <a:moveTo>
                  <a:pt x="360" y="0"/>
                </a:moveTo>
                <a:cubicBezTo>
                  <a:pt x="292" y="144"/>
                  <a:pt x="224" y="288"/>
                  <a:pt x="168" y="432"/>
                </a:cubicBezTo>
                <a:cubicBezTo>
                  <a:pt x="112" y="576"/>
                  <a:pt x="48" y="736"/>
                  <a:pt x="24" y="864"/>
                </a:cubicBezTo>
                <a:cubicBezTo>
                  <a:pt x="0" y="992"/>
                  <a:pt x="12" y="1096"/>
                  <a:pt x="24" y="1200"/>
                </a:cubicBezTo>
              </a:path>
            </a:pathLst>
          </a:custGeom>
          <a:noFill/>
          <a:ln w="38100">
            <a:solidFill>
              <a:srgbClr val="CC0000"/>
            </a:solidFill>
            <a:prstDash val="lgDash"/>
            <a:round/>
            <a:headEnd/>
            <a:tailEnd type="triangle" w="med" len="med"/>
          </a:ln>
        </p:spPr>
        <p:txBody>
          <a:bodyPr wrap="none" anchor="ctr">
            <a:prstTxWarp prst="textNoShape">
              <a:avLst/>
            </a:prstTxWarp>
          </a:bodyPr>
          <a:lstStyle/>
          <a:p>
            <a:endParaRPr lang="en-US"/>
          </a:p>
        </p:txBody>
      </p:sp>
      <p:sp>
        <p:nvSpPr>
          <p:cNvPr id="50186" name="Text Box 15"/>
          <p:cNvSpPr txBox="1">
            <a:spLocks noChangeArrowheads="1"/>
          </p:cNvSpPr>
          <p:nvPr/>
        </p:nvSpPr>
        <p:spPr bwMode="auto">
          <a:xfrm>
            <a:off x="4572000" y="1050925"/>
            <a:ext cx="2287588" cy="244475"/>
          </a:xfrm>
          <a:prstGeom prst="rect">
            <a:avLst/>
          </a:prstGeom>
          <a:noFill/>
          <a:ln w="9525">
            <a:noFill/>
            <a:miter lim="800000"/>
            <a:headEnd/>
            <a:tailEnd/>
          </a:ln>
        </p:spPr>
        <p:txBody>
          <a:bodyPr wrap="none">
            <a:prstTxWarp prst="textNoShape">
              <a:avLst/>
            </a:prstTxWarp>
            <a:spAutoFit/>
          </a:bodyPr>
          <a:lstStyle/>
          <a:p>
            <a:r>
              <a:rPr lang="en-US" sz="1000"/>
              <a:t>WC in Co, courtesy of Changsoo Kim</a:t>
            </a:r>
          </a:p>
        </p:txBody>
      </p:sp>
      <p:sp>
        <p:nvSpPr>
          <p:cNvPr id="50187" name="Slide Number Placeholder 15"/>
          <p:cNvSpPr>
            <a:spLocks noGrp="1"/>
          </p:cNvSpPr>
          <p:nvPr>
            <p:ph type="sldNum" sz="quarter" idx="12"/>
          </p:nvPr>
        </p:nvSpPr>
        <p:spPr>
          <a:noFill/>
        </p:spPr>
        <p:txBody>
          <a:bodyPr/>
          <a:lstStyle/>
          <a:p>
            <a:fld id="{D9480DDD-0D86-8747-B888-F9B5D8DB076F}" type="slidenum">
              <a:rPr lang="en-US" smtClean="0"/>
              <a:pPr/>
              <a:t>23</a:t>
            </a:fld>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052"/>
                                        </p:tgtEl>
                                        <p:attrNameLst>
                                          <p:attrName>style.visibility</p:attrName>
                                        </p:attrNameLst>
                                      </p:cBhvr>
                                      <p:to>
                                        <p:strVal val="visible"/>
                                      </p:to>
                                    </p:set>
                                    <p:animEffect transition="in" filter="fade">
                                      <p:cBhvr>
                                        <p:cTn id="7" dur="500"/>
                                        <p:tgtEl>
                                          <p:spTgt spid="258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8051">
                                            <p:txEl>
                                              <p:pRg st="0" end="0"/>
                                            </p:txEl>
                                          </p:spTgt>
                                        </p:tgtEl>
                                        <p:attrNameLst>
                                          <p:attrName>style.visibility</p:attrName>
                                        </p:attrNameLst>
                                      </p:cBhvr>
                                      <p:to>
                                        <p:strVal val="visible"/>
                                      </p:to>
                                    </p:set>
                                    <p:animEffect transition="in" filter="fade">
                                      <p:cBhvr>
                                        <p:cTn id="12" dur="500"/>
                                        <p:tgtEl>
                                          <p:spTgt spid="258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8051">
                                            <p:txEl>
                                              <p:pRg st="1" end="1"/>
                                            </p:txEl>
                                          </p:spTgt>
                                        </p:tgtEl>
                                        <p:attrNameLst>
                                          <p:attrName>style.visibility</p:attrName>
                                        </p:attrNameLst>
                                      </p:cBhvr>
                                      <p:to>
                                        <p:strVal val="visible"/>
                                      </p:to>
                                    </p:set>
                                    <p:animEffect transition="in" filter="fade">
                                      <p:cBhvr>
                                        <p:cTn id="17" dur="500"/>
                                        <p:tgtEl>
                                          <p:spTgt spid="258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8051">
                                            <p:txEl>
                                              <p:pRg st="2" end="2"/>
                                            </p:txEl>
                                          </p:spTgt>
                                        </p:tgtEl>
                                        <p:attrNameLst>
                                          <p:attrName>style.visibility</p:attrName>
                                        </p:attrNameLst>
                                      </p:cBhvr>
                                      <p:to>
                                        <p:strVal val="visible"/>
                                      </p:to>
                                    </p:set>
                                    <p:animEffect transition="in" filter="fade">
                                      <p:cBhvr>
                                        <p:cTn id="22" dur="500"/>
                                        <p:tgtEl>
                                          <p:spTgt spid="258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8051">
                                            <p:txEl>
                                              <p:pRg st="3" end="3"/>
                                            </p:txEl>
                                          </p:spTgt>
                                        </p:tgtEl>
                                        <p:attrNameLst>
                                          <p:attrName>style.visibility</p:attrName>
                                        </p:attrNameLst>
                                      </p:cBhvr>
                                      <p:to>
                                        <p:strVal val="visible"/>
                                      </p:to>
                                    </p:set>
                                    <p:animEffect transition="in" filter="fade">
                                      <p:cBhvr>
                                        <p:cTn id="27" dur="500"/>
                                        <p:tgtEl>
                                          <p:spTgt spid="258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8051">
                                            <p:txEl>
                                              <p:pRg st="4" end="4"/>
                                            </p:txEl>
                                          </p:spTgt>
                                        </p:tgtEl>
                                        <p:attrNameLst>
                                          <p:attrName>style.visibility</p:attrName>
                                        </p:attrNameLst>
                                      </p:cBhvr>
                                      <p:to>
                                        <p:strVal val="visible"/>
                                      </p:to>
                                    </p:set>
                                    <p:animEffect transition="in" filter="fade">
                                      <p:cBhvr>
                                        <p:cTn id="32" dur="500"/>
                                        <p:tgtEl>
                                          <p:spTgt spid="2580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8051">
                                            <p:txEl>
                                              <p:pRg st="5" end="5"/>
                                            </p:txEl>
                                          </p:spTgt>
                                        </p:tgtEl>
                                        <p:attrNameLst>
                                          <p:attrName>style.visibility</p:attrName>
                                        </p:attrNameLst>
                                      </p:cBhvr>
                                      <p:to>
                                        <p:strVal val="visible"/>
                                      </p:to>
                                    </p:set>
                                    <p:animEffect transition="in" filter="fade">
                                      <p:cBhvr>
                                        <p:cTn id="37" dur="500"/>
                                        <p:tgtEl>
                                          <p:spTgt spid="2580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8053"/>
                                        </p:tgtEl>
                                        <p:attrNameLst>
                                          <p:attrName>style.visibility</p:attrName>
                                        </p:attrNameLst>
                                      </p:cBhvr>
                                      <p:to>
                                        <p:strVal val="visible"/>
                                      </p:to>
                                    </p:set>
                                    <p:anim calcmode="lin" valueType="num">
                                      <p:cBhvr additive="base">
                                        <p:cTn id="42" dur="500" fill="hold"/>
                                        <p:tgtEl>
                                          <p:spTgt spid="258053"/>
                                        </p:tgtEl>
                                        <p:attrNameLst>
                                          <p:attrName>ppt_x</p:attrName>
                                        </p:attrNameLst>
                                      </p:cBhvr>
                                      <p:tavLst>
                                        <p:tav tm="0">
                                          <p:val>
                                            <p:strVal val="#ppt_x"/>
                                          </p:val>
                                        </p:tav>
                                        <p:tav tm="100000">
                                          <p:val>
                                            <p:strVal val="#ppt_x"/>
                                          </p:val>
                                        </p:tav>
                                      </p:tavLst>
                                    </p:anim>
                                    <p:anim calcmode="lin" valueType="num">
                                      <p:cBhvr additive="base">
                                        <p:cTn id="43" dur="500" fill="hold"/>
                                        <p:tgtEl>
                                          <p:spTgt spid="25805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258060"/>
                                        </p:tgtEl>
                                        <p:attrNameLst>
                                          <p:attrName>style.visibility</p:attrName>
                                        </p:attrNameLst>
                                      </p:cBhvr>
                                      <p:to>
                                        <p:strVal val="visible"/>
                                      </p:to>
                                    </p:set>
                                    <p:anim calcmode="lin" valueType="num">
                                      <p:cBhvr additive="base">
                                        <p:cTn id="54" dur="500" fill="hold"/>
                                        <p:tgtEl>
                                          <p:spTgt spid="258060"/>
                                        </p:tgtEl>
                                        <p:attrNameLst>
                                          <p:attrName>ppt_x</p:attrName>
                                        </p:attrNameLst>
                                      </p:cBhvr>
                                      <p:tavLst>
                                        <p:tav tm="0">
                                          <p:val>
                                            <p:strVal val="#ppt_x"/>
                                          </p:val>
                                        </p:tav>
                                        <p:tav tm="100000">
                                          <p:val>
                                            <p:strVal val="#ppt_x"/>
                                          </p:val>
                                        </p:tav>
                                      </p:tavLst>
                                    </p:anim>
                                    <p:anim calcmode="lin" valueType="num">
                                      <p:cBhvr additive="base">
                                        <p:cTn id="55" dur="500" fill="hold"/>
                                        <p:tgtEl>
                                          <p:spTgt spid="258060"/>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58061"/>
                                        </p:tgtEl>
                                        <p:attrNameLst>
                                          <p:attrName>style.visibility</p:attrName>
                                        </p:attrNameLst>
                                      </p:cBhvr>
                                      <p:to>
                                        <p:strVal val="visible"/>
                                      </p:to>
                                    </p:set>
                                    <p:animEffect transition="in" filter="dissolve">
                                      <p:cBhvr>
                                        <p:cTn id="60" dur="500"/>
                                        <p:tgtEl>
                                          <p:spTgt spid="25806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58059"/>
                                        </p:tgtEl>
                                        <p:attrNameLst>
                                          <p:attrName>style.visibility</p:attrName>
                                        </p:attrNameLst>
                                      </p:cBhvr>
                                      <p:to>
                                        <p:strVal val="visible"/>
                                      </p:to>
                                    </p:set>
                                    <p:anim calcmode="lin" valueType="num">
                                      <p:cBhvr additive="base">
                                        <p:cTn id="65" dur="500" fill="hold"/>
                                        <p:tgtEl>
                                          <p:spTgt spid="258059"/>
                                        </p:tgtEl>
                                        <p:attrNameLst>
                                          <p:attrName>ppt_x</p:attrName>
                                        </p:attrNameLst>
                                      </p:cBhvr>
                                      <p:tavLst>
                                        <p:tav tm="0">
                                          <p:val>
                                            <p:strVal val="#ppt_x"/>
                                          </p:val>
                                        </p:tav>
                                        <p:tav tm="100000">
                                          <p:val>
                                            <p:strVal val="#ppt_x"/>
                                          </p:val>
                                        </p:tav>
                                      </p:tavLst>
                                    </p:anim>
                                    <p:anim calcmode="lin" valueType="num">
                                      <p:cBhvr additive="base">
                                        <p:cTn id="66" dur="500" fill="hold"/>
                                        <p:tgtEl>
                                          <p:spTgt spid="258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P spid="258053" grpId="0" animBg="1"/>
      <p:bldP spid="258059" grpId="0" autoUpdateAnimBg="0"/>
      <p:bldP spid="258060" grpId="0" autoUpdateAnimBg="0"/>
      <p:bldP spid="2580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685800" y="0"/>
            <a:ext cx="7772400" cy="914400"/>
          </a:xfrm>
        </p:spPr>
        <p:txBody>
          <a:bodyPr/>
          <a:lstStyle/>
          <a:p>
            <a:pPr eaLnBrk="1" hangingPunct="1">
              <a:defRPr/>
            </a:pPr>
            <a:r>
              <a:rPr lang="en-US"/>
              <a:t>Faceted particles, facet analysis</a:t>
            </a:r>
          </a:p>
        </p:txBody>
      </p:sp>
      <p:pic>
        <p:nvPicPr>
          <p:cNvPr id="260099" name="Picture 3"/>
          <p:cNvPicPr>
            <a:picLocks noChangeAspect="1" noChangeArrowheads="1"/>
          </p:cNvPicPr>
          <p:nvPr/>
        </p:nvPicPr>
        <p:blipFill>
          <a:blip r:embed="rId3"/>
          <a:srcRect/>
          <a:stretch>
            <a:fillRect/>
          </a:stretch>
        </p:blipFill>
        <p:spPr bwMode="auto">
          <a:xfrm>
            <a:off x="2092325" y="990600"/>
            <a:ext cx="4881563" cy="5562600"/>
          </a:xfrm>
          <a:prstGeom prst="rect">
            <a:avLst/>
          </a:prstGeom>
          <a:noFill/>
          <a:ln w="9525">
            <a:noFill/>
            <a:miter lim="800000"/>
            <a:headEnd/>
            <a:tailEnd/>
          </a:ln>
        </p:spPr>
      </p:pic>
      <p:sp>
        <p:nvSpPr>
          <p:cNvPr id="260100" name="Oval 4"/>
          <p:cNvSpPr>
            <a:spLocks noChangeArrowheads="1"/>
          </p:cNvSpPr>
          <p:nvPr/>
        </p:nvSpPr>
        <p:spPr bwMode="auto">
          <a:xfrm>
            <a:off x="5562600" y="24892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1" name="Oval 5"/>
          <p:cNvSpPr>
            <a:spLocks noChangeArrowheads="1"/>
          </p:cNvSpPr>
          <p:nvPr/>
        </p:nvSpPr>
        <p:spPr bwMode="auto">
          <a:xfrm>
            <a:off x="5334000" y="18288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60102" name="Oval 6"/>
          <p:cNvSpPr>
            <a:spLocks noChangeArrowheads="1"/>
          </p:cNvSpPr>
          <p:nvPr/>
        </p:nvSpPr>
        <p:spPr bwMode="auto">
          <a:xfrm>
            <a:off x="4381500" y="51816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60103" name="Oval 7"/>
          <p:cNvSpPr>
            <a:spLocks noChangeArrowheads="1"/>
          </p:cNvSpPr>
          <p:nvPr/>
        </p:nvSpPr>
        <p:spPr bwMode="auto">
          <a:xfrm>
            <a:off x="4356100" y="30480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60104" name="Oval 8"/>
          <p:cNvSpPr>
            <a:spLocks noChangeArrowheads="1"/>
          </p:cNvSpPr>
          <p:nvPr/>
        </p:nvSpPr>
        <p:spPr bwMode="auto">
          <a:xfrm>
            <a:off x="5943600" y="37084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60105" name="Oval 9"/>
          <p:cNvSpPr>
            <a:spLocks noChangeArrowheads="1"/>
          </p:cNvSpPr>
          <p:nvPr/>
        </p:nvSpPr>
        <p:spPr bwMode="auto">
          <a:xfrm>
            <a:off x="5207000" y="32766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6" name="Oval 10"/>
          <p:cNvSpPr>
            <a:spLocks noChangeArrowheads="1"/>
          </p:cNvSpPr>
          <p:nvPr/>
        </p:nvSpPr>
        <p:spPr bwMode="auto">
          <a:xfrm>
            <a:off x="5867400" y="32131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7" name="Oval 11"/>
          <p:cNvSpPr>
            <a:spLocks noChangeArrowheads="1"/>
          </p:cNvSpPr>
          <p:nvPr/>
        </p:nvSpPr>
        <p:spPr bwMode="auto">
          <a:xfrm>
            <a:off x="4953000" y="50292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8" name="Oval 12"/>
          <p:cNvSpPr>
            <a:spLocks noChangeArrowheads="1"/>
          </p:cNvSpPr>
          <p:nvPr/>
        </p:nvSpPr>
        <p:spPr bwMode="auto">
          <a:xfrm>
            <a:off x="5715000" y="42672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09" name="Text Box 13"/>
          <p:cNvSpPr txBox="1">
            <a:spLocks noChangeArrowheads="1"/>
          </p:cNvSpPr>
          <p:nvPr/>
        </p:nvSpPr>
        <p:spPr bwMode="auto">
          <a:xfrm>
            <a:off x="6842125" y="1279525"/>
            <a:ext cx="1920875" cy="1187450"/>
          </a:xfrm>
          <a:prstGeom prst="rect">
            <a:avLst/>
          </a:prstGeom>
          <a:noFill/>
          <a:ln w="9525">
            <a:noFill/>
            <a:miter lim="800000"/>
            <a:headEnd/>
            <a:tailEnd/>
          </a:ln>
        </p:spPr>
        <p:txBody>
          <a:bodyPr>
            <a:prstTxWarp prst="textNoShape">
              <a:avLst/>
            </a:prstTxWarp>
            <a:spAutoFit/>
          </a:bodyPr>
          <a:lstStyle/>
          <a:p>
            <a:r>
              <a:rPr lang="en-US">
                <a:solidFill>
                  <a:srgbClr val="CC0000"/>
                </a:solidFill>
                <a:latin typeface="Times" charset="0"/>
              </a:rPr>
              <a:t>Red poles must lie on {110} facets</a:t>
            </a:r>
          </a:p>
        </p:txBody>
      </p:sp>
      <p:sp>
        <p:nvSpPr>
          <p:cNvPr id="260110" name="Text Box 14"/>
          <p:cNvSpPr txBox="1">
            <a:spLocks noChangeArrowheads="1"/>
          </p:cNvSpPr>
          <p:nvPr/>
        </p:nvSpPr>
        <p:spPr bwMode="auto">
          <a:xfrm>
            <a:off x="6858000" y="4419600"/>
            <a:ext cx="1920875" cy="118745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Times" charset="0"/>
              </a:rPr>
              <a:t>Blue poles must lie on {100} facets</a:t>
            </a:r>
          </a:p>
        </p:txBody>
      </p:sp>
      <p:sp>
        <p:nvSpPr>
          <p:cNvPr id="260111" name="Text Box 15"/>
          <p:cNvSpPr txBox="1">
            <a:spLocks noChangeArrowheads="1"/>
          </p:cNvSpPr>
          <p:nvPr/>
        </p:nvSpPr>
        <p:spPr bwMode="auto">
          <a:xfrm>
            <a:off x="152400" y="4483100"/>
            <a:ext cx="3886200" cy="1917700"/>
          </a:xfrm>
          <a:prstGeom prst="rect">
            <a:avLst/>
          </a:prstGeom>
          <a:noFill/>
          <a:ln w="9525">
            <a:noFill/>
            <a:miter lim="800000"/>
            <a:headEnd/>
            <a:tailEnd/>
          </a:ln>
        </p:spPr>
        <p:txBody>
          <a:bodyPr>
            <a:prstTxWarp prst="textNoShape">
              <a:avLst/>
            </a:prstTxWarp>
            <a:spAutoFit/>
          </a:bodyPr>
          <a:lstStyle/>
          <a:p>
            <a:r>
              <a:rPr lang="en-US" i="1">
                <a:solidFill>
                  <a:srgbClr val="187534"/>
                </a:solidFill>
                <a:latin typeface="Times" charset="0"/>
              </a:rPr>
              <a:t>Discussion: </a:t>
            </a:r>
            <a:br>
              <a:rPr lang="en-US" i="1">
                <a:solidFill>
                  <a:srgbClr val="187534"/>
                </a:solidFill>
                <a:latin typeface="Times" charset="0"/>
              </a:rPr>
            </a:br>
            <a:r>
              <a:rPr lang="en-US" i="1">
                <a:solidFill>
                  <a:srgbClr val="187534"/>
                </a:solidFill>
                <a:latin typeface="Times" charset="0"/>
              </a:rPr>
              <a:t>where would </a:t>
            </a:r>
            <a:br>
              <a:rPr lang="en-US" i="1">
                <a:solidFill>
                  <a:srgbClr val="187534"/>
                </a:solidFill>
                <a:latin typeface="Times" charset="0"/>
              </a:rPr>
            </a:br>
            <a:r>
              <a:rPr lang="en-US" i="1">
                <a:solidFill>
                  <a:srgbClr val="187534"/>
                </a:solidFill>
                <a:latin typeface="Times" charset="0"/>
              </a:rPr>
              <a:t>you expect to </a:t>
            </a:r>
            <a:br>
              <a:rPr lang="en-US" i="1">
                <a:solidFill>
                  <a:srgbClr val="187534"/>
                </a:solidFill>
                <a:latin typeface="Times" charset="0"/>
              </a:rPr>
            </a:br>
            <a:r>
              <a:rPr lang="en-US" i="1">
                <a:solidFill>
                  <a:srgbClr val="187534"/>
                </a:solidFill>
                <a:latin typeface="Times" charset="0"/>
              </a:rPr>
              <a:t>find poles for lines </a:t>
            </a:r>
            <a:br>
              <a:rPr lang="en-US" i="1">
                <a:solidFill>
                  <a:srgbClr val="187534"/>
                </a:solidFill>
                <a:latin typeface="Times" charset="0"/>
              </a:rPr>
            </a:br>
            <a:r>
              <a:rPr lang="en-US" i="1">
                <a:solidFill>
                  <a:srgbClr val="187534"/>
                </a:solidFill>
                <a:latin typeface="Times" charset="0"/>
              </a:rPr>
              <a:t>associated with {111} facets?</a:t>
            </a:r>
          </a:p>
        </p:txBody>
      </p:sp>
      <p:sp>
        <p:nvSpPr>
          <p:cNvPr id="260112" name="Oval 16"/>
          <p:cNvSpPr>
            <a:spLocks noChangeArrowheads="1"/>
          </p:cNvSpPr>
          <p:nvPr/>
        </p:nvSpPr>
        <p:spPr bwMode="auto">
          <a:xfrm>
            <a:off x="5638800" y="4953000"/>
            <a:ext cx="304800" cy="3048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260114" name="Text Box 18"/>
          <p:cNvSpPr txBox="1">
            <a:spLocks noChangeArrowheads="1"/>
          </p:cNvSpPr>
          <p:nvPr/>
        </p:nvSpPr>
        <p:spPr bwMode="auto">
          <a:xfrm>
            <a:off x="212725" y="1050925"/>
            <a:ext cx="3902075" cy="1570038"/>
          </a:xfrm>
          <a:prstGeom prst="rect">
            <a:avLst/>
          </a:prstGeom>
          <a:noFill/>
          <a:ln w="9525">
            <a:noFill/>
            <a:miter lim="800000"/>
            <a:headEnd/>
            <a:tailEnd/>
          </a:ln>
        </p:spPr>
        <p:txBody>
          <a:bodyPr>
            <a:prstTxWarp prst="textNoShape">
              <a:avLst/>
            </a:prstTxWarp>
            <a:spAutoFit/>
          </a:bodyPr>
          <a:lstStyle/>
          <a:p>
            <a:r>
              <a:rPr lang="en-US">
                <a:latin typeface="Times" charset="0"/>
              </a:rPr>
              <a:t>The set of measured tangents, {t</a:t>
            </a:r>
            <a:r>
              <a:rPr lang="en-US" baseline="-25000">
                <a:latin typeface="Times" charset="0"/>
              </a:rPr>
              <a:t>crystal</a:t>
            </a:r>
            <a:r>
              <a:rPr lang="en-US">
                <a:latin typeface="Times" charset="0"/>
              </a:rPr>
              <a:t>}</a:t>
            </a:r>
            <a:r>
              <a:rPr lang="en-US" i="1">
                <a:latin typeface="Times" charset="0"/>
              </a:rPr>
              <a:t> </a:t>
            </a:r>
            <a:r>
              <a:rPr lang="en-US">
                <a:latin typeface="Times" charset="0"/>
              </a:rPr>
              <a:t>can be plotted</a:t>
            </a:r>
            <a:br>
              <a:rPr lang="en-US">
                <a:latin typeface="Times" charset="0"/>
              </a:rPr>
            </a:br>
            <a:r>
              <a:rPr lang="en-US">
                <a:latin typeface="Times" charset="0"/>
              </a:rPr>
              <a:t>on a stereographic </a:t>
            </a:r>
            <a:br>
              <a:rPr lang="en-US">
                <a:latin typeface="Times" charset="0"/>
              </a:rPr>
            </a:br>
            <a:r>
              <a:rPr lang="en-US">
                <a:latin typeface="Times" charset="0"/>
              </a:rPr>
              <a:t>projection</a:t>
            </a:r>
          </a:p>
        </p:txBody>
      </p:sp>
      <p:sp>
        <p:nvSpPr>
          <p:cNvPr id="52242" name="Slide Number Placeholder 18"/>
          <p:cNvSpPr>
            <a:spLocks noGrp="1"/>
          </p:cNvSpPr>
          <p:nvPr>
            <p:ph type="sldNum" sz="quarter" idx="12"/>
          </p:nvPr>
        </p:nvSpPr>
        <p:spPr>
          <a:noFill/>
        </p:spPr>
        <p:txBody>
          <a:bodyPr/>
          <a:lstStyle/>
          <a:p>
            <a:fld id="{DF501609-282B-8140-9E56-01F8987AD5FA}" type="slidenum">
              <a:rPr lang="en-US" smtClean="0"/>
              <a:pPr/>
              <a:t>24</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0099"/>
                                        </p:tgtEl>
                                        <p:attrNameLst>
                                          <p:attrName>style.visibility</p:attrName>
                                        </p:attrNameLst>
                                      </p:cBhvr>
                                      <p:to>
                                        <p:strVal val="visible"/>
                                      </p:to>
                                    </p:set>
                                    <p:animEffect transition="in" filter="fade">
                                      <p:cBhvr>
                                        <p:cTn id="11" dur="500"/>
                                        <p:tgtEl>
                                          <p:spTgt spid="26009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60100"/>
                                        </p:tgtEl>
                                        <p:attrNameLst>
                                          <p:attrName>style.visibility</p:attrName>
                                        </p:attrNameLst>
                                      </p:cBhvr>
                                      <p:to>
                                        <p:strVal val="visible"/>
                                      </p:to>
                                    </p:set>
                                    <p:animEffect transition="in" filter="dissolve">
                                      <p:cBhvr>
                                        <p:cTn id="16" dur="500"/>
                                        <p:tgtEl>
                                          <p:spTgt spid="26010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60105"/>
                                        </p:tgtEl>
                                        <p:attrNameLst>
                                          <p:attrName>style.visibility</p:attrName>
                                        </p:attrNameLst>
                                      </p:cBhvr>
                                      <p:to>
                                        <p:strVal val="visible"/>
                                      </p:to>
                                    </p:set>
                                    <p:animEffect transition="in" filter="dissolve">
                                      <p:cBhvr>
                                        <p:cTn id="21" dur="500"/>
                                        <p:tgtEl>
                                          <p:spTgt spid="26010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60106"/>
                                        </p:tgtEl>
                                        <p:attrNameLst>
                                          <p:attrName>style.visibility</p:attrName>
                                        </p:attrNameLst>
                                      </p:cBhvr>
                                      <p:to>
                                        <p:strVal val="visible"/>
                                      </p:to>
                                    </p:set>
                                    <p:animEffect transition="in" filter="dissolve">
                                      <p:cBhvr>
                                        <p:cTn id="26" dur="500"/>
                                        <p:tgtEl>
                                          <p:spTgt spid="26010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60107"/>
                                        </p:tgtEl>
                                        <p:attrNameLst>
                                          <p:attrName>style.visibility</p:attrName>
                                        </p:attrNameLst>
                                      </p:cBhvr>
                                      <p:to>
                                        <p:strVal val="visible"/>
                                      </p:to>
                                    </p:set>
                                    <p:animEffect transition="in" filter="dissolve">
                                      <p:cBhvr>
                                        <p:cTn id="31" dur="500"/>
                                        <p:tgtEl>
                                          <p:spTgt spid="26010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60108"/>
                                        </p:tgtEl>
                                        <p:attrNameLst>
                                          <p:attrName>style.visibility</p:attrName>
                                        </p:attrNameLst>
                                      </p:cBhvr>
                                      <p:to>
                                        <p:strVal val="visible"/>
                                      </p:to>
                                    </p:set>
                                    <p:animEffect transition="in" filter="dissolve">
                                      <p:cBhvr>
                                        <p:cTn id="36" dur="500"/>
                                        <p:tgtEl>
                                          <p:spTgt spid="26010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60112"/>
                                        </p:tgtEl>
                                        <p:attrNameLst>
                                          <p:attrName>style.visibility</p:attrName>
                                        </p:attrNameLst>
                                      </p:cBhvr>
                                      <p:to>
                                        <p:strVal val="visible"/>
                                      </p:to>
                                    </p:set>
                                    <p:animEffect transition="in" filter="dissolve">
                                      <p:cBhvr>
                                        <p:cTn id="41" dur="500"/>
                                        <p:tgtEl>
                                          <p:spTgt spid="2601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60109"/>
                                        </p:tgtEl>
                                        <p:attrNameLst>
                                          <p:attrName>style.visibility</p:attrName>
                                        </p:attrNameLst>
                                      </p:cBhvr>
                                      <p:to>
                                        <p:strVal val="visible"/>
                                      </p:to>
                                    </p:set>
                                    <p:anim calcmode="lin" valueType="num">
                                      <p:cBhvr additive="base">
                                        <p:cTn id="46" dur="500" fill="hold"/>
                                        <p:tgtEl>
                                          <p:spTgt spid="260109"/>
                                        </p:tgtEl>
                                        <p:attrNameLst>
                                          <p:attrName>ppt_x</p:attrName>
                                        </p:attrNameLst>
                                      </p:cBhvr>
                                      <p:tavLst>
                                        <p:tav tm="0">
                                          <p:val>
                                            <p:strVal val="#ppt_x"/>
                                          </p:val>
                                        </p:tav>
                                        <p:tav tm="100000">
                                          <p:val>
                                            <p:strVal val="#ppt_x"/>
                                          </p:val>
                                        </p:tav>
                                      </p:tavLst>
                                    </p:anim>
                                    <p:anim calcmode="lin" valueType="num">
                                      <p:cBhvr additive="base">
                                        <p:cTn id="47" dur="500" fill="hold"/>
                                        <p:tgtEl>
                                          <p:spTgt spid="26010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0101"/>
                                        </p:tgtEl>
                                        <p:attrNameLst>
                                          <p:attrName>style.visibility</p:attrName>
                                        </p:attrNameLst>
                                      </p:cBhvr>
                                      <p:to>
                                        <p:strVal val="visible"/>
                                      </p:to>
                                    </p:set>
                                    <p:animEffect transition="in" filter="fade">
                                      <p:cBhvr>
                                        <p:cTn id="52" dur="500"/>
                                        <p:tgtEl>
                                          <p:spTgt spid="260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0102"/>
                                        </p:tgtEl>
                                        <p:attrNameLst>
                                          <p:attrName>style.visibility</p:attrName>
                                        </p:attrNameLst>
                                      </p:cBhvr>
                                      <p:to>
                                        <p:strVal val="visible"/>
                                      </p:to>
                                    </p:set>
                                    <p:animEffect transition="in" filter="fade">
                                      <p:cBhvr>
                                        <p:cTn id="57" dur="500"/>
                                        <p:tgtEl>
                                          <p:spTgt spid="26010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0103"/>
                                        </p:tgtEl>
                                        <p:attrNameLst>
                                          <p:attrName>style.visibility</p:attrName>
                                        </p:attrNameLst>
                                      </p:cBhvr>
                                      <p:to>
                                        <p:strVal val="visible"/>
                                      </p:to>
                                    </p:set>
                                    <p:animEffect transition="in" filter="fade">
                                      <p:cBhvr>
                                        <p:cTn id="62" dur="500"/>
                                        <p:tgtEl>
                                          <p:spTgt spid="26010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0104"/>
                                        </p:tgtEl>
                                        <p:attrNameLst>
                                          <p:attrName>style.visibility</p:attrName>
                                        </p:attrNameLst>
                                      </p:cBhvr>
                                      <p:to>
                                        <p:strVal val="visible"/>
                                      </p:to>
                                    </p:set>
                                    <p:animEffect transition="in" filter="fade">
                                      <p:cBhvr>
                                        <p:cTn id="67" dur="500"/>
                                        <p:tgtEl>
                                          <p:spTgt spid="26010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0110"/>
                                        </p:tgtEl>
                                        <p:attrNameLst>
                                          <p:attrName>style.visibility</p:attrName>
                                        </p:attrNameLst>
                                      </p:cBhvr>
                                      <p:to>
                                        <p:strVal val="visible"/>
                                      </p:to>
                                    </p:set>
                                    <p:anim calcmode="lin" valueType="num">
                                      <p:cBhvr additive="base">
                                        <p:cTn id="72" dur="500" fill="hold"/>
                                        <p:tgtEl>
                                          <p:spTgt spid="260110"/>
                                        </p:tgtEl>
                                        <p:attrNameLst>
                                          <p:attrName>ppt_x</p:attrName>
                                        </p:attrNameLst>
                                      </p:cBhvr>
                                      <p:tavLst>
                                        <p:tav tm="0">
                                          <p:val>
                                            <p:strVal val="#ppt_x"/>
                                          </p:val>
                                        </p:tav>
                                        <p:tav tm="100000">
                                          <p:val>
                                            <p:strVal val="#ppt_x"/>
                                          </p:val>
                                        </p:tav>
                                      </p:tavLst>
                                    </p:anim>
                                    <p:anim calcmode="lin" valueType="num">
                                      <p:cBhvr additive="base">
                                        <p:cTn id="73" dur="500" fill="hold"/>
                                        <p:tgtEl>
                                          <p:spTgt spid="26011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260111"/>
                                        </p:tgtEl>
                                        <p:attrNameLst>
                                          <p:attrName>style.visibility</p:attrName>
                                        </p:attrNameLst>
                                      </p:cBhvr>
                                      <p:to>
                                        <p:strVal val="visible"/>
                                      </p:to>
                                    </p:set>
                                    <p:animEffect transition="in" filter="checkerboard(across)">
                                      <p:cBhvr>
                                        <p:cTn id="78" dur="500"/>
                                        <p:tgtEl>
                                          <p:spTgt spid="260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nimBg="1"/>
      <p:bldP spid="260101" grpId="0" animBg="1"/>
      <p:bldP spid="260102" grpId="0" animBg="1"/>
      <p:bldP spid="260103" grpId="0" animBg="1"/>
      <p:bldP spid="260104" grpId="0" animBg="1"/>
      <p:bldP spid="260105" grpId="0" animBg="1"/>
      <p:bldP spid="260106" grpId="0" animBg="1"/>
      <p:bldP spid="260107" grpId="0" animBg="1"/>
      <p:bldP spid="260108" grpId="0" animBg="1"/>
      <p:bldP spid="260109" grpId="0" autoUpdateAnimBg="0"/>
      <p:bldP spid="260110" grpId="0" autoUpdateAnimBg="0"/>
      <p:bldP spid="260111" grpId="0" autoUpdateAnimBg="0"/>
      <p:bldP spid="260112" grpId="0" animBg="1"/>
      <p:bldP spid="2601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5800" y="0"/>
            <a:ext cx="7772400" cy="1143000"/>
          </a:xfrm>
        </p:spPr>
        <p:txBody>
          <a:bodyPr/>
          <a:lstStyle/>
          <a:p>
            <a:pPr eaLnBrk="1" hangingPunct="1">
              <a:defRPr/>
            </a:pPr>
            <a:r>
              <a:rPr lang="en-US"/>
              <a:t>Faceted particles, area analysis</a:t>
            </a:r>
          </a:p>
        </p:txBody>
      </p:sp>
      <p:sp>
        <p:nvSpPr>
          <p:cNvPr id="54275" name="Rectangle 3"/>
          <p:cNvSpPr>
            <a:spLocks noGrp="1" noChangeArrowheads="1"/>
          </p:cNvSpPr>
          <p:nvPr>
            <p:ph type="body" idx="1"/>
          </p:nvPr>
        </p:nvSpPr>
        <p:spPr/>
        <p:txBody>
          <a:bodyPr/>
          <a:lstStyle/>
          <a:p>
            <a:pPr eaLnBrk="1" hangingPunct="1"/>
            <a:r>
              <a:rPr lang="en-US" sz="2400"/>
              <a:t>The results depicted in the previous slide suggest (assuming equal line lengths for each sample) that the ratio of values is:</a:t>
            </a:r>
          </a:p>
          <a:p>
            <a:pPr eaLnBrk="1" hangingPunct="1">
              <a:buFontTx/>
              <a:buNone/>
            </a:pPr>
            <a:r>
              <a:rPr lang="en-US" sz="2400"/>
              <a:t/>
            </a:r>
            <a:br>
              <a:rPr lang="en-US" sz="2400"/>
            </a:br>
            <a:r>
              <a:rPr lang="en-US" sz="2400"/>
              <a:t>		</a:t>
            </a:r>
            <a:r>
              <a:rPr lang="en-US" sz="2400" i="1">
                <a:latin typeface="Times New Roman" charset="0"/>
                <a:ea typeface="Times New Roman" charset="0"/>
                <a:cs typeface="Times New Roman" charset="0"/>
              </a:rPr>
              <a:t>L</a:t>
            </a:r>
            <a:r>
              <a:rPr lang="en-US" sz="2400" i="1" baseline="-25000">
                <a:latin typeface="Times New Roman" charset="0"/>
                <a:ea typeface="Times New Roman" charset="0"/>
                <a:cs typeface="Times New Roman" charset="0"/>
              </a:rPr>
              <a:t>A/110</a:t>
            </a:r>
            <a:r>
              <a:rPr lang="en-US" sz="2400" i="1">
                <a:latin typeface="Times New Roman" charset="0"/>
                <a:ea typeface="Times New Roman" charset="0"/>
                <a:cs typeface="Times New Roman" charset="0"/>
              </a:rPr>
              <a:t>: L</a:t>
            </a:r>
            <a:r>
              <a:rPr lang="en-US" sz="2400" i="1" baseline="-25000">
                <a:latin typeface="Times New Roman" charset="0"/>
                <a:ea typeface="Times New Roman" charset="0"/>
                <a:cs typeface="Times New Roman" charset="0"/>
              </a:rPr>
              <a:t>A/100</a:t>
            </a:r>
            <a:r>
              <a:rPr lang="en-US" sz="2400" i="1">
                <a:latin typeface="Times New Roman" charset="0"/>
                <a:ea typeface="Times New Roman" charset="0"/>
                <a:cs typeface="Times New Roman" charset="0"/>
              </a:rPr>
              <a:t> = 6:4</a:t>
            </a:r>
          </a:p>
          <a:p>
            <a:pPr eaLnBrk="1" hangingPunct="1">
              <a:buFontTx/>
              <a:buNone/>
            </a:pPr>
            <a:r>
              <a:rPr lang="en-US" sz="2400" i="1">
                <a:sym typeface="Symbol" charset="2"/>
              </a:rPr>
              <a:t> 		</a:t>
            </a:r>
            <a:r>
              <a:rPr lang="en-US" sz="2400" i="1">
                <a:latin typeface="Times New Roman" charset="0"/>
                <a:ea typeface="Times New Roman" charset="0"/>
                <a:cs typeface="Times New Roman" charset="0"/>
              </a:rPr>
              <a:t>S</a:t>
            </a:r>
            <a:r>
              <a:rPr lang="en-US" sz="2400" i="1" baseline="-25000">
                <a:latin typeface="Times New Roman" charset="0"/>
                <a:ea typeface="Times New Roman" charset="0"/>
                <a:cs typeface="Times New Roman" charset="0"/>
              </a:rPr>
              <a:t>V/110</a:t>
            </a:r>
            <a:r>
              <a:rPr lang="en-US" sz="2400" i="1">
                <a:latin typeface="Times New Roman" charset="0"/>
                <a:ea typeface="Times New Roman" charset="0"/>
                <a:cs typeface="Times New Roman" charset="0"/>
              </a:rPr>
              <a:t>: S</a:t>
            </a:r>
            <a:r>
              <a:rPr lang="en-US" sz="2400" i="1" baseline="-25000">
                <a:latin typeface="Times New Roman" charset="0"/>
                <a:ea typeface="Times New Roman" charset="0"/>
                <a:cs typeface="Times New Roman" charset="0"/>
              </a:rPr>
              <a:t>V/100</a:t>
            </a:r>
            <a:r>
              <a:rPr lang="en-US" sz="2400" i="1">
                <a:latin typeface="Times New Roman" charset="0"/>
                <a:ea typeface="Times New Roman" charset="0"/>
                <a:cs typeface="Times New Roman" charset="0"/>
              </a:rPr>
              <a:t> = 6:4</a:t>
            </a:r>
          </a:p>
          <a:p>
            <a:pPr eaLnBrk="1" hangingPunct="1">
              <a:buFontTx/>
              <a:buNone/>
            </a:pPr>
            <a:endParaRPr lang="en-US" sz="2400" i="1" baseline="-25000"/>
          </a:p>
          <a:p>
            <a:pPr eaLnBrk="1" hangingPunct="1">
              <a:buFontTx/>
              <a:buNone/>
            </a:pPr>
            <a:r>
              <a:rPr lang="en-US" sz="2400"/>
              <a:t>From these results, it is possible to deduce ratios of interfacial energies.</a:t>
            </a:r>
            <a:endParaRPr lang="en-US" sz="2400" i="1" baseline="-25000"/>
          </a:p>
        </p:txBody>
      </p:sp>
      <p:sp>
        <p:nvSpPr>
          <p:cNvPr id="54276" name="Slide Number Placeholder 4"/>
          <p:cNvSpPr>
            <a:spLocks noGrp="1"/>
          </p:cNvSpPr>
          <p:nvPr>
            <p:ph type="sldNum" sz="quarter" idx="12"/>
          </p:nvPr>
        </p:nvSpPr>
        <p:spPr>
          <a:noFill/>
        </p:spPr>
        <p:txBody>
          <a:bodyPr/>
          <a:lstStyle/>
          <a:p>
            <a:fld id="{663C9B82-4CE5-2049-A98D-97C83CAED45B}" type="slidenum">
              <a:rPr lang="en-US" smtClean="0"/>
              <a:pPr/>
              <a:t>25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2"/>
          <p:cNvGrpSpPr>
            <a:grpSpLocks/>
          </p:cNvGrpSpPr>
          <p:nvPr/>
        </p:nvGrpSpPr>
        <p:grpSpPr bwMode="auto">
          <a:xfrm>
            <a:off x="762000" y="2132013"/>
            <a:ext cx="7924800" cy="2185987"/>
            <a:chOff x="336" y="1248"/>
            <a:chExt cx="4992" cy="1377"/>
          </a:xfrm>
        </p:grpSpPr>
        <p:pic>
          <p:nvPicPr>
            <p:cNvPr id="56331" name="Picture 3"/>
            <p:cNvPicPr>
              <a:picLocks noChangeAspect="1" noChangeArrowheads="1"/>
            </p:cNvPicPr>
            <p:nvPr/>
          </p:nvPicPr>
          <p:blipFill>
            <a:blip r:embed="rId4"/>
            <a:srcRect t="56387"/>
            <a:stretch>
              <a:fillRect/>
            </a:stretch>
          </p:blipFill>
          <p:spPr bwMode="auto">
            <a:xfrm>
              <a:off x="336" y="1248"/>
              <a:ext cx="2544" cy="1153"/>
            </a:xfrm>
            <a:prstGeom prst="rect">
              <a:avLst/>
            </a:prstGeom>
            <a:noFill/>
            <a:ln w="9525">
              <a:noFill/>
              <a:miter lim="800000"/>
              <a:headEnd/>
              <a:tailEnd/>
            </a:ln>
          </p:spPr>
        </p:pic>
        <p:sp>
          <p:nvSpPr>
            <p:cNvPr id="56332" name="Text Box 4"/>
            <p:cNvSpPr txBox="1">
              <a:spLocks noChangeArrowheads="1"/>
            </p:cNvSpPr>
            <p:nvPr/>
          </p:nvSpPr>
          <p:spPr bwMode="auto">
            <a:xfrm>
              <a:off x="2976" y="1345"/>
              <a:ext cx="2352" cy="1280"/>
            </a:xfrm>
            <a:prstGeom prst="rect">
              <a:avLst/>
            </a:prstGeom>
            <a:noFill/>
            <a:ln w="9525">
              <a:noFill/>
              <a:miter lim="800000"/>
              <a:headEnd/>
              <a:tailEnd/>
            </a:ln>
          </p:spPr>
          <p:txBody>
            <a:bodyPr>
              <a:prstTxWarp prst="textNoShape">
                <a:avLst/>
              </a:prstTxWarp>
              <a:spAutoFit/>
            </a:bodyPr>
            <a:lstStyle/>
            <a:p>
              <a:r>
                <a:rPr lang="en-US" sz="1800">
                  <a:latin typeface="Times New Roman" charset="0"/>
                </a:rPr>
                <a:t>The probability that a plane is observed is proportional to sin</a:t>
              </a:r>
              <a:r>
                <a:rPr lang="en-US" sz="1800" i="1">
                  <a:latin typeface="Symbol" charset="2"/>
                </a:rPr>
                <a:t>q</a:t>
              </a:r>
              <a:r>
                <a:rPr lang="en-US" sz="1800" baseline="-25000">
                  <a:latin typeface="Times New Roman" charset="0"/>
                </a:rPr>
                <a:t>k </a:t>
              </a:r>
              <a:r>
                <a:rPr lang="en-US" sz="1800">
                  <a:latin typeface="Times New Roman" charset="0"/>
                </a:rPr>
                <a:t>and to the line length |</a:t>
              </a:r>
              <a:r>
                <a:rPr lang="en-US" sz="1800" i="1">
                  <a:latin typeface="Times New Roman" charset="0"/>
                </a:rPr>
                <a:t>l</a:t>
              </a:r>
              <a:r>
                <a:rPr lang="en-US" sz="1800" i="1" baseline="-25000">
                  <a:latin typeface="Times New Roman" charset="0"/>
                </a:rPr>
                <a:t>ij</a:t>
              </a:r>
              <a:r>
                <a:rPr lang="en-US" sz="1800">
                  <a:latin typeface="Times New Roman" charset="0"/>
                </a:rPr>
                <a:t>|.  Planes parallel to the section plane are not observed whereas planes perpendicular to the section have the maximum probability of being observed.</a:t>
              </a:r>
            </a:p>
          </p:txBody>
        </p:sp>
      </p:grpSp>
      <p:graphicFrame>
        <p:nvGraphicFramePr>
          <p:cNvPr id="56322" name="Object 2"/>
          <p:cNvGraphicFramePr>
            <a:graphicFrameLocks noChangeAspect="1"/>
          </p:cNvGraphicFramePr>
          <p:nvPr/>
        </p:nvGraphicFramePr>
        <p:xfrm>
          <a:off x="1019175" y="1149350"/>
          <a:ext cx="2686050" cy="825500"/>
        </p:xfrm>
        <a:graphic>
          <a:graphicData uri="http://schemas.openxmlformats.org/presentationml/2006/ole">
            <mc:AlternateContent xmlns:mc="http://schemas.openxmlformats.org/markup-compatibility/2006">
              <mc:Choice xmlns:v="urn:schemas-microsoft-com:vml" Requires="v">
                <p:oleObj spid="_x0000_s56329" name="Equation" r:id="rId5" imgW="1790700" imgH="571500" progId="Equation.3">
                  <p:embed/>
                </p:oleObj>
              </mc:Choice>
              <mc:Fallback>
                <p:oleObj name="Equation" r:id="rId5" imgW="1790700" imgH="5715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175" y="1149350"/>
                        <a:ext cx="26860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6324" name="Text Box 6"/>
          <p:cNvSpPr txBox="1">
            <a:spLocks noChangeArrowheads="1"/>
          </p:cNvSpPr>
          <p:nvPr/>
        </p:nvSpPr>
        <p:spPr bwMode="auto">
          <a:xfrm>
            <a:off x="4038600" y="1195388"/>
            <a:ext cx="4343400" cy="915987"/>
          </a:xfrm>
          <a:prstGeom prst="rect">
            <a:avLst/>
          </a:prstGeom>
          <a:noFill/>
          <a:ln w="9525">
            <a:noFill/>
            <a:miter lim="800000"/>
            <a:headEnd/>
            <a:tailEnd/>
          </a:ln>
        </p:spPr>
        <p:txBody>
          <a:bodyPr>
            <a:prstTxWarp prst="textNoShape">
              <a:avLst/>
            </a:prstTxWarp>
            <a:spAutoFit/>
          </a:bodyPr>
          <a:lstStyle/>
          <a:p>
            <a:r>
              <a:rPr lang="en-US" sz="1800">
                <a:latin typeface="Times New Roman" charset="0"/>
              </a:rPr>
              <a:t>When this probability is plotted as a function of the normal, </a:t>
            </a:r>
            <a:r>
              <a:rPr lang="en-US" sz="1800" i="1">
                <a:latin typeface="Times New Roman" charset="0"/>
              </a:rPr>
              <a:t>n’,</a:t>
            </a:r>
            <a:r>
              <a:rPr lang="en-US" sz="1800">
                <a:latin typeface="Times New Roman" charset="0"/>
              </a:rPr>
              <a:t> (in the crystal frame) maxima will occur at the habit planes.  </a:t>
            </a:r>
          </a:p>
        </p:txBody>
      </p:sp>
      <p:sp>
        <p:nvSpPr>
          <p:cNvPr id="264199" name="Text Box 7"/>
          <p:cNvSpPr txBox="1">
            <a:spLocks noChangeArrowheads="1"/>
          </p:cNvSpPr>
          <p:nvPr/>
        </p:nvSpPr>
        <p:spPr bwMode="auto">
          <a:xfrm>
            <a:off x="1828800" y="152400"/>
            <a:ext cx="51879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Habit Probability Function</a:t>
            </a:r>
          </a:p>
        </p:txBody>
      </p:sp>
      <p:grpSp>
        <p:nvGrpSpPr>
          <p:cNvPr id="56326" name="Group 8"/>
          <p:cNvGrpSpPr>
            <a:grpSpLocks/>
          </p:cNvGrpSpPr>
          <p:nvPr/>
        </p:nvGrpSpPr>
        <p:grpSpPr bwMode="auto">
          <a:xfrm>
            <a:off x="609600" y="4495800"/>
            <a:ext cx="7924800" cy="1812925"/>
            <a:chOff x="384" y="2630"/>
            <a:chExt cx="4992" cy="1142"/>
          </a:xfrm>
        </p:grpSpPr>
        <p:sp>
          <p:nvSpPr>
            <p:cNvPr id="56329" name="Rectangle 9"/>
            <p:cNvSpPr>
              <a:spLocks noChangeArrowheads="1"/>
            </p:cNvSpPr>
            <p:nvPr/>
          </p:nvSpPr>
          <p:spPr bwMode="auto">
            <a:xfrm>
              <a:off x="1776" y="2676"/>
              <a:ext cx="3600" cy="1096"/>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Times New Roman" charset="0"/>
                </a:rPr>
                <a:t>The dot product of any </a:t>
              </a:r>
              <a:r>
                <a:rPr lang="en-US" sz="1800" i="1">
                  <a:latin typeface="Times New Roman" charset="0"/>
                </a:rPr>
                <a:t>l</a:t>
              </a:r>
              <a:r>
                <a:rPr lang="en-US" sz="1800" i="1" baseline="-25000">
                  <a:latin typeface="Times New Roman" charset="0"/>
                </a:rPr>
                <a:t>ij</a:t>
              </a:r>
              <a:r>
                <a:rPr lang="en-US" sz="1800">
                  <a:latin typeface="Times New Roman" charset="0"/>
                </a:rPr>
                <a:t> with each habit plane vanishes for the habit plane that created the surface trace. Since the total length of a set of randomly distributed lines intersecting an area is proportional to that area, the ratios of the line lengths associated with each plane is an estimate of the relative surface areas.</a:t>
              </a:r>
            </a:p>
          </p:txBody>
        </p:sp>
        <p:sp>
          <p:nvSpPr>
            <p:cNvPr id="56330" name="Text Box 10"/>
            <p:cNvSpPr txBox="1">
              <a:spLocks noChangeArrowheads="1"/>
            </p:cNvSpPr>
            <p:nvPr/>
          </p:nvSpPr>
          <p:spPr bwMode="auto">
            <a:xfrm>
              <a:off x="384" y="2630"/>
              <a:ext cx="1351" cy="250"/>
            </a:xfrm>
            <a:prstGeom prst="rect">
              <a:avLst/>
            </a:prstGeom>
            <a:noFill/>
            <a:ln w="9525">
              <a:noFill/>
              <a:miter lim="800000"/>
              <a:headEnd/>
              <a:tailEnd/>
            </a:ln>
          </p:spPr>
          <p:txBody>
            <a:bodyPr wrap="none">
              <a:prstTxWarp prst="textNoShape">
                <a:avLst/>
              </a:prstTxWarp>
              <a:spAutoFit/>
            </a:bodyPr>
            <a:lstStyle/>
            <a:p>
              <a:r>
                <a:rPr lang="en-US" sz="2000">
                  <a:latin typeface="Times New Roman" charset="0"/>
                </a:rPr>
                <a:t>3D reconstruction :</a:t>
              </a:r>
            </a:p>
          </p:txBody>
        </p:sp>
      </p:grpSp>
      <p:sp>
        <p:nvSpPr>
          <p:cNvPr id="56327" name="Text Box 11"/>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a:t>[Changsoo Kim, 2004]</a:t>
            </a:r>
          </a:p>
        </p:txBody>
      </p:sp>
      <p:sp>
        <p:nvSpPr>
          <p:cNvPr id="56328" name="Slide Number Placeholder 11"/>
          <p:cNvSpPr>
            <a:spLocks noGrp="1"/>
          </p:cNvSpPr>
          <p:nvPr>
            <p:ph type="sldNum" sz="quarter" idx="12"/>
          </p:nvPr>
        </p:nvSpPr>
        <p:spPr>
          <a:noFill/>
        </p:spPr>
        <p:txBody>
          <a:bodyPr/>
          <a:lstStyle/>
          <a:p>
            <a:fld id="{1AE5883A-5359-8945-A85B-1D3D5143920B}" type="slidenum">
              <a:rPr lang="en-US" smtClean="0"/>
              <a:pPr/>
              <a:t>26</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4" name="Group 2"/>
          <p:cNvGrpSpPr>
            <a:grpSpLocks noChangeAspect="1"/>
          </p:cNvGrpSpPr>
          <p:nvPr/>
        </p:nvGrpSpPr>
        <p:grpSpPr bwMode="auto">
          <a:xfrm>
            <a:off x="3810000" y="228600"/>
            <a:ext cx="4710113" cy="3886200"/>
            <a:chOff x="3984" y="1104"/>
            <a:chExt cx="4261" cy="3775"/>
          </a:xfrm>
        </p:grpSpPr>
        <p:grpSp>
          <p:nvGrpSpPr>
            <p:cNvPr id="58384" name="Group 3"/>
            <p:cNvGrpSpPr>
              <a:grpSpLocks noChangeAspect="1"/>
            </p:cNvGrpSpPr>
            <p:nvPr/>
          </p:nvGrpSpPr>
          <p:grpSpPr bwMode="auto">
            <a:xfrm>
              <a:off x="3984" y="1104"/>
              <a:ext cx="4261" cy="3775"/>
              <a:chOff x="3888" y="1200"/>
              <a:chExt cx="3870" cy="3429"/>
            </a:xfrm>
          </p:grpSpPr>
          <p:pic>
            <p:nvPicPr>
              <p:cNvPr id="58385" name="Picture 4" descr="grid"/>
              <p:cNvPicPr preferRelativeResize="0">
                <a:picLocks noChangeAspect="1" noChangeArrowheads="1"/>
              </p:cNvPicPr>
              <p:nvPr/>
            </p:nvPicPr>
            <p:blipFill>
              <a:blip r:embed="rId4"/>
              <a:srcRect/>
              <a:stretch>
                <a:fillRect/>
              </a:stretch>
            </p:blipFill>
            <p:spPr bwMode="auto">
              <a:xfrm>
                <a:off x="3888" y="1200"/>
                <a:ext cx="3870" cy="3429"/>
              </a:xfrm>
              <a:prstGeom prst="rect">
                <a:avLst/>
              </a:prstGeom>
              <a:noFill/>
              <a:ln w="9525">
                <a:noFill/>
                <a:miter lim="800000"/>
                <a:headEnd/>
                <a:tailEnd/>
              </a:ln>
            </p:spPr>
          </p:pic>
          <p:grpSp>
            <p:nvGrpSpPr>
              <p:cNvPr id="58386" name="Group 5"/>
              <p:cNvGrpSpPr>
                <a:grpSpLocks noChangeAspect="1"/>
              </p:cNvGrpSpPr>
              <p:nvPr/>
            </p:nvGrpSpPr>
            <p:grpSpPr bwMode="auto">
              <a:xfrm>
                <a:off x="5760" y="2496"/>
                <a:ext cx="480" cy="720"/>
                <a:chOff x="5760" y="2496"/>
                <a:chExt cx="480" cy="720"/>
              </a:xfrm>
            </p:grpSpPr>
            <p:sp>
              <p:nvSpPr>
                <p:cNvPr id="58387" name="Line 6"/>
                <p:cNvSpPr>
                  <a:spLocks noChangeAspect="1" noChangeShapeType="1"/>
                </p:cNvSpPr>
                <p:nvPr/>
              </p:nvSpPr>
              <p:spPr bwMode="auto">
                <a:xfrm flipV="1">
                  <a:off x="5760" y="2496"/>
                  <a:ext cx="480" cy="432"/>
                </a:xfrm>
                <a:prstGeom prst="line">
                  <a:avLst/>
                </a:prstGeom>
                <a:noFill/>
                <a:ln w="31750">
                  <a:solidFill>
                    <a:srgbClr val="000000"/>
                  </a:solidFill>
                  <a:round/>
                  <a:headEnd/>
                  <a:tailEnd type="triangle" w="sm" len="lg"/>
                </a:ln>
              </p:spPr>
              <p:txBody>
                <a:bodyPr>
                  <a:prstTxWarp prst="textNoShape">
                    <a:avLst/>
                  </a:prstTxWarp>
                </a:bodyPr>
                <a:lstStyle/>
                <a:p>
                  <a:endParaRPr lang="en-US"/>
                </a:p>
              </p:txBody>
            </p:sp>
            <p:sp>
              <p:nvSpPr>
                <p:cNvPr id="58388" name="Line 7"/>
                <p:cNvSpPr>
                  <a:spLocks noChangeAspect="1" noChangeShapeType="1"/>
                </p:cNvSpPr>
                <p:nvPr/>
              </p:nvSpPr>
              <p:spPr bwMode="auto">
                <a:xfrm>
                  <a:off x="5760" y="2928"/>
                  <a:ext cx="432" cy="288"/>
                </a:xfrm>
                <a:prstGeom prst="line">
                  <a:avLst/>
                </a:prstGeom>
                <a:noFill/>
                <a:ln w="31750">
                  <a:solidFill>
                    <a:schemeClr val="tx1"/>
                  </a:solidFill>
                  <a:round/>
                  <a:headEnd/>
                  <a:tailEnd type="triangle" w="sm" len="lg"/>
                </a:ln>
              </p:spPr>
              <p:txBody>
                <a:bodyPr>
                  <a:prstTxWarp prst="textNoShape">
                    <a:avLst/>
                  </a:prstTxWarp>
                </a:bodyPr>
                <a:lstStyle/>
                <a:p>
                  <a:endParaRPr lang="en-US"/>
                </a:p>
              </p:txBody>
            </p:sp>
            <p:sp>
              <p:nvSpPr>
                <p:cNvPr id="58389" name="Line 8"/>
                <p:cNvSpPr>
                  <a:spLocks noChangeAspect="1" noChangeShapeType="1"/>
                </p:cNvSpPr>
                <p:nvPr/>
              </p:nvSpPr>
              <p:spPr bwMode="auto">
                <a:xfrm>
                  <a:off x="6192" y="2544"/>
                  <a:ext cx="0" cy="672"/>
                </a:xfrm>
                <a:prstGeom prst="line">
                  <a:avLst/>
                </a:prstGeom>
                <a:noFill/>
                <a:ln w="31750" cap="rnd">
                  <a:solidFill>
                    <a:schemeClr val="tx1"/>
                  </a:solidFill>
                  <a:prstDash val="sysDot"/>
                  <a:round/>
                  <a:headEnd/>
                  <a:tailEnd/>
                </a:ln>
              </p:spPr>
              <p:txBody>
                <a:bodyPr>
                  <a:prstTxWarp prst="textNoShape">
                    <a:avLst/>
                  </a:prstTxWarp>
                </a:bodyPr>
                <a:lstStyle/>
                <a:p>
                  <a:endParaRPr lang="en-US"/>
                </a:p>
              </p:txBody>
            </p:sp>
          </p:grpSp>
        </p:grpSp>
        <p:graphicFrame>
          <p:nvGraphicFramePr>
            <p:cNvPr id="58372" name="Object 4"/>
            <p:cNvGraphicFramePr>
              <a:graphicFrameLocks noChangeAspect="1"/>
            </p:cNvGraphicFramePr>
            <p:nvPr/>
          </p:nvGraphicFramePr>
          <p:xfrm>
            <a:off x="5760" y="3168"/>
            <a:ext cx="331" cy="368"/>
          </p:xfrm>
          <a:graphic>
            <a:graphicData uri="http://schemas.openxmlformats.org/presentationml/2006/ole">
              <mc:AlternateContent xmlns:mc="http://schemas.openxmlformats.org/markup-compatibility/2006">
                <mc:Choice xmlns:v="urn:schemas-microsoft-com:vml" Requires="v">
                  <p:oleObj spid="_x0000_s58392" name="Equation" r:id="rId5" imgW="127231" imgH="203332" progId="Equation.3">
                    <p:embed/>
                  </p:oleObj>
                </mc:Choice>
                <mc:Fallback>
                  <p:oleObj name="Equation" r:id="rId5" imgW="127231" imgH="203332"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 y="3168"/>
                          <a:ext cx="33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6048" y="2400"/>
            <a:ext cx="228" cy="304"/>
          </p:xfrm>
          <a:graphic>
            <a:graphicData uri="http://schemas.openxmlformats.org/presentationml/2006/ole">
              <mc:AlternateContent xmlns:mc="http://schemas.openxmlformats.org/markup-compatibility/2006">
                <mc:Choice xmlns:v="urn:schemas-microsoft-com:vml" Requires="v">
                  <p:oleObj spid="_x0000_s58393" name="Equation" r:id="rId7" imgW="127121" imgH="177811" progId="Equation.3">
                    <p:embed/>
                  </p:oleObj>
                </mc:Choice>
                <mc:Fallback>
                  <p:oleObj name="Equation" r:id="rId7" imgW="127121" imgH="177811"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 y="2400"/>
                          <a:ext cx="228"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58375" name="Text Box 11"/>
          <p:cNvSpPr txBox="1">
            <a:spLocks noChangeArrowheads="1"/>
          </p:cNvSpPr>
          <p:nvPr/>
        </p:nvSpPr>
        <p:spPr bwMode="auto">
          <a:xfrm>
            <a:off x="6477000" y="3427413"/>
            <a:ext cx="2035175" cy="457200"/>
          </a:xfrm>
          <a:prstGeom prst="rect">
            <a:avLst/>
          </a:prstGeom>
          <a:noFill/>
          <a:ln w="9525">
            <a:noFill/>
            <a:miter lim="800000"/>
            <a:headEnd/>
            <a:tailEnd/>
          </a:ln>
        </p:spPr>
        <p:txBody>
          <a:bodyPr wrap="none">
            <a:prstTxWarp prst="textNoShape">
              <a:avLst/>
            </a:prstTxWarp>
            <a:spAutoFit/>
          </a:bodyPr>
          <a:lstStyle/>
          <a:p>
            <a:pPr eaLnBrk="1" hangingPunct="1"/>
            <a:r>
              <a:rPr lang="en-US" sz="1800"/>
              <a:t>½ of the total grid</a:t>
            </a:r>
            <a:r>
              <a:rPr lang="en-US"/>
              <a:t> </a:t>
            </a:r>
          </a:p>
        </p:txBody>
      </p:sp>
      <p:sp>
        <p:nvSpPr>
          <p:cNvPr id="266252" name="Text Box 12"/>
          <p:cNvSpPr txBox="1">
            <a:spLocks noChangeArrowheads="1"/>
          </p:cNvSpPr>
          <p:nvPr/>
        </p:nvSpPr>
        <p:spPr bwMode="auto">
          <a:xfrm>
            <a:off x="1098550" y="76200"/>
            <a:ext cx="3778250" cy="641350"/>
          </a:xfrm>
          <a:prstGeom prst="rect">
            <a:avLst/>
          </a:prstGeom>
          <a:noFill/>
          <a:ln w="9525">
            <a:noFill/>
            <a:miter lim="800000"/>
            <a:headEnd/>
            <a:tailEnd/>
          </a:ln>
          <a:effectLst/>
        </p:spPr>
        <p:txBody>
          <a:bodyPr wrap="none">
            <a:prstTxWarp prst="textNoShape">
              <a:avLst/>
            </a:prstTxWarp>
            <a:spAutoFit/>
          </a:bodyPr>
          <a:lstStyle/>
          <a:p>
            <a:pPr eaLnBrk="1" hangingPunct="1">
              <a:defRPr/>
            </a:pPr>
            <a:r>
              <a:rPr lang="en-US" sz="3600" i="1">
                <a:solidFill>
                  <a:srgbClr val="0A0296"/>
                </a:solidFill>
                <a:effectLst>
                  <a:outerShdw blurRad="38100" dist="38100" dir="2700000" algn="tl">
                    <a:srgbClr val="DDDDDD"/>
                  </a:outerShdw>
                </a:effectLst>
                <a:latin typeface="Times" charset="0"/>
              </a:rPr>
              <a:t>Numerical Analysis</a:t>
            </a:r>
          </a:p>
        </p:txBody>
      </p:sp>
      <p:grpSp>
        <p:nvGrpSpPr>
          <p:cNvPr id="58377" name="Group 13"/>
          <p:cNvGrpSpPr>
            <a:grpSpLocks/>
          </p:cNvGrpSpPr>
          <p:nvPr/>
        </p:nvGrpSpPr>
        <p:grpSpPr bwMode="auto">
          <a:xfrm>
            <a:off x="1219200" y="1143000"/>
            <a:ext cx="3352800" cy="1685925"/>
            <a:chOff x="543" y="912"/>
            <a:chExt cx="2112" cy="1062"/>
          </a:xfrm>
        </p:grpSpPr>
        <p:sp>
          <p:nvSpPr>
            <p:cNvPr id="65548" name="Text Box 14"/>
            <p:cNvSpPr txBox="1">
              <a:spLocks noChangeArrowheads="1"/>
            </p:cNvSpPr>
            <p:nvPr/>
          </p:nvSpPr>
          <p:spPr bwMode="auto">
            <a:xfrm>
              <a:off x="768" y="912"/>
              <a:ext cx="989" cy="233"/>
            </a:xfrm>
            <a:prstGeom prst="rect">
              <a:avLst/>
            </a:prstGeom>
            <a:noFill/>
            <a:ln w="9525">
              <a:noFill/>
              <a:miter lim="800000"/>
              <a:headEnd/>
              <a:tailEnd/>
            </a:ln>
          </p:spPr>
          <p:txBody>
            <a:bodyPr wrap="none">
              <a:prstTxWarp prst="textNoShape">
                <a:avLst/>
              </a:prstTxWarp>
              <a:spAutoFit/>
            </a:bodyPr>
            <a:lstStyle/>
            <a:p>
              <a:pPr eaLnBrk="1" hangingPunct="1">
                <a:defRPr/>
              </a:pPr>
              <a:r>
                <a:rPr lang="en-US" sz="1800" dirty="0" err="1">
                  <a:latin typeface="+mn-lt"/>
                </a:rPr>
                <a:t>Discretization</a:t>
              </a:r>
              <a:endParaRPr lang="en-US" sz="1800" dirty="0">
                <a:latin typeface="+mn-lt"/>
              </a:endParaRPr>
            </a:p>
          </p:txBody>
        </p:sp>
        <p:graphicFrame>
          <p:nvGraphicFramePr>
            <p:cNvPr id="58371" name="Object 3"/>
            <p:cNvGraphicFramePr>
              <a:graphicFrameLocks noChangeAspect="1"/>
            </p:cNvGraphicFramePr>
            <p:nvPr/>
          </p:nvGraphicFramePr>
          <p:xfrm>
            <a:off x="1776" y="960"/>
            <a:ext cx="879" cy="396"/>
          </p:xfrm>
          <a:graphic>
            <a:graphicData uri="http://schemas.openxmlformats.org/presentationml/2006/ole">
              <mc:AlternateContent xmlns:mc="http://schemas.openxmlformats.org/markup-compatibility/2006">
                <mc:Choice xmlns:v="urn:schemas-microsoft-com:vml" Requires="v">
                  <p:oleObj spid="_x0000_s58394" name="Equation" r:id="rId9" imgW="787455" imgH="406620" progId="Equation.3">
                    <p:embed/>
                  </p:oleObj>
                </mc:Choice>
                <mc:Fallback>
                  <p:oleObj name="Equation" r:id="rId9" imgW="787455" imgH="40662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6" y="960"/>
                          <a:ext cx="879" cy="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9" name="Text Box 16"/>
            <p:cNvSpPr txBox="1">
              <a:spLocks noChangeArrowheads="1"/>
            </p:cNvSpPr>
            <p:nvPr/>
          </p:nvSpPr>
          <p:spPr bwMode="auto">
            <a:xfrm>
              <a:off x="543" y="1392"/>
              <a:ext cx="2064" cy="582"/>
            </a:xfrm>
            <a:prstGeom prst="rect">
              <a:avLst/>
            </a:prstGeom>
            <a:noFill/>
            <a:ln w="9525">
              <a:noFill/>
              <a:miter lim="800000"/>
              <a:headEnd/>
              <a:tailEnd/>
            </a:ln>
          </p:spPr>
          <p:txBody>
            <a:bodyPr>
              <a:prstTxWarp prst="textNoShape">
                <a:avLst/>
              </a:prstTxWarp>
              <a:spAutoFit/>
            </a:bodyPr>
            <a:lstStyle/>
            <a:p>
              <a:pPr>
                <a:defRPr/>
              </a:pPr>
              <a:r>
                <a:rPr lang="en-US" sz="1800" dirty="0" err="1">
                  <a:latin typeface="Times New Roman" charset="0"/>
                  <a:sym typeface="Wingdings" charset="2"/>
                </a:rPr>
                <a:t></a:t>
              </a:r>
              <a:r>
                <a:rPr lang="en-US" sz="1800" dirty="0">
                  <a:latin typeface="Times New Roman" charset="0"/>
                  <a:sym typeface="Wingdings" charset="2"/>
                </a:rPr>
                <a:t> </a:t>
              </a:r>
              <a:r>
                <a:rPr lang="en-US" sz="1800" dirty="0">
                  <a:latin typeface="+mn-lt"/>
                  <a:sym typeface="Wingdings" charset="2"/>
                </a:rPr>
                <a:t>Grid </a:t>
              </a:r>
              <a:r>
                <a:rPr lang="en-US" sz="1800" dirty="0" err="1">
                  <a:latin typeface="+mn-lt"/>
                  <a:sym typeface="Wingdings" charset="2"/>
                </a:rPr>
                <a:t>discretization</a:t>
              </a:r>
              <a:r>
                <a:rPr lang="en-US" sz="1800" dirty="0">
                  <a:latin typeface="+mn-lt"/>
                  <a:sym typeface="Wingdings" charset="2"/>
                </a:rPr>
                <a:t> in increments of </a:t>
              </a:r>
              <a:r>
                <a:rPr lang="en-US" sz="1800" i="1" dirty="0" err="1">
                  <a:latin typeface="Symbol" charset="2"/>
                  <a:cs typeface="Symbol" charset="2"/>
                  <a:sym typeface="Wingdings" charset="2"/>
                </a:rPr>
                <a:t>f</a:t>
              </a:r>
              <a:r>
                <a:rPr lang="en-US" sz="1800" dirty="0">
                  <a:latin typeface="Times New Roman" charset="0"/>
                  <a:sym typeface="Wingdings" charset="2"/>
                </a:rPr>
                <a:t> </a:t>
              </a:r>
              <a:r>
                <a:rPr lang="en-US" sz="1800" dirty="0">
                  <a:latin typeface="+mn-lt"/>
                  <a:sym typeface="Wingdings" charset="2"/>
                </a:rPr>
                <a:t>and </a:t>
              </a:r>
              <a:r>
                <a:rPr lang="en-US" sz="1800" dirty="0">
                  <a:latin typeface="Times New Roman" charset="0"/>
                  <a:sym typeface="Wingdings" charset="2"/>
                </a:rPr>
                <a:t>(</a:t>
              </a:r>
              <a:r>
                <a:rPr lang="en-US" sz="1800" dirty="0" err="1">
                  <a:latin typeface="Times New Roman" charset="0"/>
                  <a:sym typeface="Wingdings" charset="2"/>
                </a:rPr>
                <a:t>cos</a:t>
              </a:r>
              <a:r>
                <a:rPr lang="en-US" sz="1800" i="1" dirty="0" err="1">
                  <a:latin typeface="Symbol" charset="2"/>
                  <a:cs typeface="Symbol" charset="2"/>
                  <a:sym typeface="Wingdings" charset="2"/>
                </a:rPr>
                <a:t>q</a:t>
              </a:r>
              <a:r>
                <a:rPr lang="en-US" sz="1800" dirty="0">
                  <a:latin typeface="Times New Roman" charset="0"/>
                  <a:sym typeface="Wingdings" charset="2"/>
                </a:rPr>
                <a:t>) </a:t>
              </a:r>
              <a:r>
                <a:rPr lang="en-US" sz="1800" dirty="0">
                  <a:latin typeface="+mn-lt"/>
                  <a:sym typeface="Wingdings" charset="2"/>
                </a:rPr>
                <a:t>gives equal area for each cell</a:t>
              </a:r>
              <a:endParaRPr lang="en-US" sz="1800" dirty="0">
                <a:latin typeface="+mn-lt"/>
              </a:endParaRPr>
            </a:p>
          </p:txBody>
        </p:sp>
      </p:grpSp>
      <p:graphicFrame>
        <p:nvGraphicFramePr>
          <p:cNvPr id="58370" name="Object 2"/>
          <p:cNvGraphicFramePr>
            <a:graphicFrameLocks noChangeAspect="1"/>
          </p:cNvGraphicFramePr>
          <p:nvPr/>
        </p:nvGraphicFramePr>
        <p:xfrm>
          <a:off x="1095375" y="4654550"/>
          <a:ext cx="2686050" cy="825500"/>
        </p:xfrm>
        <a:graphic>
          <a:graphicData uri="http://schemas.openxmlformats.org/presentationml/2006/ole">
            <mc:AlternateContent xmlns:mc="http://schemas.openxmlformats.org/markup-compatibility/2006">
              <mc:Choice xmlns:v="urn:schemas-microsoft-com:vml" Requires="v">
                <p:oleObj spid="_x0000_s58395" name="Equation" r:id="rId11" imgW="1790700" imgH="571500" progId="Equation.3">
                  <p:embed/>
                </p:oleObj>
              </mc:Choice>
              <mc:Fallback>
                <p:oleObj name="Equation" r:id="rId11" imgW="1790700" imgH="571500" progId="Equation.3">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5375" y="4654550"/>
                        <a:ext cx="26860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8" name="Text Box 18"/>
          <p:cNvSpPr txBox="1">
            <a:spLocks noChangeArrowheads="1"/>
          </p:cNvSpPr>
          <p:nvPr/>
        </p:nvSpPr>
        <p:spPr bwMode="auto">
          <a:xfrm>
            <a:off x="4038600" y="4722813"/>
            <a:ext cx="5008563" cy="646112"/>
          </a:xfrm>
          <a:prstGeom prst="rect">
            <a:avLst/>
          </a:prstGeom>
          <a:noFill/>
          <a:ln w="9525">
            <a:noFill/>
            <a:miter lim="800000"/>
            <a:headEnd/>
            <a:tailEnd/>
          </a:ln>
        </p:spPr>
        <p:txBody>
          <a:bodyPr wrap="none">
            <a:prstTxWarp prst="textNoShape">
              <a:avLst/>
            </a:prstTxWarp>
            <a:spAutoFit/>
          </a:bodyPr>
          <a:lstStyle/>
          <a:p>
            <a:r>
              <a:rPr lang="en-US" sz="1800"/>
              <a:t>Probability function, normalized to give units of: </a:t>
            </a:r>
          </a:p>
          <a:p>
            <a:r>
              <a:rPr lang="en-US" sz="1800"/>
              <a:t>Multiples of Random Distribution (MRD)</a:t>
            </a:r>
          </a:p>
        </p:txBody>
      </p:sp>
      <p:sp>
        <p:nvSpPr>
          <p:cNvPr id="58379" name="Text Box 19"/>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a:t>[Changsoo Kim, 2004]</a:t>
            </a:r>
          </a:p>
        </p:txBody>
      </p:sp>
      <p:sp>
        <p:nvSpPr>
          <p:cNvPr id="58380" name="Slide Number Placeholder 19"/>
          <p:cNvSpPr>
            <a:spLocks noGrp="1"/>
          </p:cNvSpPr>
          <p:nvPr>
            <p:ph type="sldNum" sz="quarter" idx="12"/>
          </p:nvPr>
        </p:nvSpPr>
        <p:spPr>
          <a:noFill/>
        </p:spPr>
        <p:txBody>
          <a:bodyPr/>
          <a:lstStyle/>
          <a:p>
            <a:fld id="{F08A3D85-FA39-8046-9004-9CEC953359F6}" type="slidenum">
              <a:rPr lang="en-US" smtClean="0"/>
              <a:pPr/>
              <a:t>27</a:t>
            </a:fld>
            <a:endParaRPr lang="en-US" smtClean="0"/>
          </a:p>
        </p:txBody>
      </p:sp>
      <p:sp>
        <p:nvSpPr>
          <p:cNvPr id="58381" name="TextBox 20"/>
          <p:cNvSpPr txBox="1">
            <a:spLocks noChangeArrowheads="1"/>
          </p:cNvSpPr>
          <p:nvPr/>
        </p:nvSpPr>
        <p:spPr bwMode="auto">
          <a:xfrm>
            <a:off x="990600" y="3925888"/>
            <a:ext cx="7696200" cy="646112"/>
          </a:xfrm>
          <a:prstGeom prst="rect">
            <a:avLst/>
          </a:prstGeom>
          <a:noFill/>
          <a:ln w="9525">
            <a:noFill/>
            <a:miter lim="800000"/>
            <a:headEnd/>
            <a:tailEnd/>
          </a:ln>
        </p:spPr>
        <p:txBody>
          <a:bodyPr>
            <a:prstTxWarp prst="textNoShape">
              <a:avLst/>
            </a:prstTxWarp>
            <a:spAutoFit/>
          </a:bodyPr>
          <a:lstStyle/>
          <a:p>
            <a:r>
              <a:rPr lang="en-US" sz="1800"/>
              <a:t>Procedure: compute a series of points along the zone of each trace pole and bin them in the crystal frame.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609600" y="2514600"/>
            <a:ext cx="6931025" cy="1905000"/>
            <a:chOff x="308" y="1632"/>
            <a:chExt cx="4366" cy="1200"/>
          </a:xfrm>
        </p:grpSpPr>
        <p:grpSp>
          <p:nvGrpSpPr>
            <p:cNvPr id="60447" name="Group 3"/>
            <p:cNvGrpSpPr>
              <a:grpSpLocks/>
            </p:cNvGrpSpPr>
            <p:nvPr/>
          </p:nvGrpSpPr>
          <p:grpSpPr bwMode="auto">
            <a:xfrm>
              <a:off x="308" y="1632"/>
              <a:ext cx="4012" cy="1200"/>
              <a:chOff x="308" y="1680"/>
              <a:chExt cx="4012" cy="1200"/>
            </a:xfrm>
          </p:grpSpPr>
          <p:grpSp>
            <p:nvGrpSpPr>
              <p:cNvPr id="60449" name="Group 4"/>
              <p:cNvGrpSpPr>
                <a:grpSpLocks/>
              </p:cNvGrpSpPr>
              <p:nvPr/>
            </p:nvGrpSpPr>
            <p:grpSpPr bwMode="auto">
              <a:xfrm>
                <a:off x="3284" y="1680"/>
                <a:ext cx="1036" cy="1200"/>
                <a:chOff x="3140" y="1440"/>
                <a:chExt cx="1036" cy="1200"/>
              </a:xfrm>
            </p:grpSpPr>
            <p:pic>
              <p:nvPicPr>
                <p:cNvPr id="60454" name="Picture 5" descr="MRD004_10grains"/>
                <p:cNvPicPr>
                  <a:picLocks noChangeAspect="1" noChangeArrowheads="1"/>
                </p:cNvPicPr>
                <p:nvPr/>
              </p:nvPicPr>
              <p:blipFill>
                <a:blip r:embed="rId3"/>
                <a:srcRect/>
                <a:stretch>
                  <a:fillRect/>
                </a:stretch>
              </p:blipFill>
              <p:spPr bwMode="auto">
                <a:xfrm>
                  <a:off x="3140" y="1440"/>
                  <a:ext cx="1036" cy="1036"/>
                </a:xfrm>
                <a:prstGeom prst="rect">
                  <a:avLst/>
                </a:prstGeom>
                <a:noFill/>
                <a:ln w="9525">
                  <a:noFill/>
                  <a:miter lim="800000"/>
                  <a:headEnd/>
                  <a:tailEnd/>
                </a:ln>
              </p:spPr>
            </p:pic>
            <p:sp>
              <p:nvSpPr>
                <p:cNvPr id="60455" name="Text Box 6"/>
                <p:cNvSpPr txBox="1">
                  <a:spLocks noChangeArrowheads="1"/>
                </p:cNvSpPr>
                <p:nvPr/>
              </p:nvSpPr>
              <p:spPr bwMode="auto">
                <a:xfrm>
                  <a:off x="3408" y="2467"/>
                  <a:ext cx="471"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15 grains</a:t>
                  </a:r>
                </a:p>
              </p:txBody>
            </p:sp>
          </p:grpSp>
          <p:pic>
            <p:nvPicPr>
              <p:cNvPr id="60450" name="Picture 7" descr="MRD002_1grain"/>
              <p:cNvPicPr>
                <a:picLocks noChangeAspect="1" noChangeArrowheads="1"/>
              </p:cNvPicPr>
              <p:nvPr/>
            </p:nvPicPr>
            <p:blipFill>
              <a:blip r:embed="rId4"/>
              <a:srcRect/>
              <a:stretch>
                <a:fillRect/>
              </a:stretch>
            </p:blipFill>
            <p:spPr bwMode="auto">
              <a:xfrm>
                <a:off x="308" y="1700"/>
                <a:ext cx="1036" cy="1036"/>
              </a:xfrm>
              <a:prstGeom prst="rect">
                <a:avLst/>
              </a:prstGeom>
              <a:noFill/>
              <a:ln w="9525">
                <a:noFill/>
                <a:miter lim="800000"/>
                <a:headEnd/>
                <a:tailEnd/>
              </a:ln>
            </p:spPr>
          </p:pic>
          <p:pic>
            <p:nvPicPr>
              <p:cNvPr id="60451" name="Picture 8" descr="MRD003_3grains"/>
              <p:cNvPicPr>
                <a:picLocks noChangeAspect="1" noChangeArrowheads="1"/>
              </p:cNvPicPr>
              <p:nvPr/>
            </p:nvPicPr>
            <p:blipFill>
              <a:blip r:embed="rId5"/>
              <a:srcRect/>
              <a:stretch>
                <a:fillRect/>
              </a:stretch>
            </p:blipFill>
            <p:spPr bwMode="auto">
              <a:xfrm>
                <a:off x="1632" y="1728"/>
                <a:ext cx="1008" cy="1008"/>
              </a:xfrm>
              <a:prstGeom prst="rect">
                <a:avLst/>
              </a:prstGeom>
              <a:noFill/>
              <a:ln w="9525">
                <a:noFill/>
                <a:miter lim="800000"/>
                <a:headEnd/>
                <a:tailEnd/>
              </a:ln>
            </p:spPr>
          </p:pic>
          <p:sp>
            <p:nvSpPr>
              <p:cNvPr id="60452" name="Text Box 9"/>
              <p:cNvSpPr txBox="1">
                <a:spLocks noChangeArrowheads="1"/>
              </p:cNvSpPr>
              <p:nvPr/>
            </p:nvSpPr>
            <p:spPr bwMode="auto">
              <a:xfrm>
                <a:off x="1378" y="2064"/>
                <a:ext cx="207"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a:t>
                </a:r>
              </a:p>
            </p:txBody>
          </p:sp>
          <p:sp>
            <p:nvSpPr>
              <p:cNvPr id="60453" name="Text Box 10"/>
              <p:cNvSpPr txBox="1">
                <a:spLocks noChangeArrowheads="1"/>
              </p:cNvSpPr>
              <p:nvPr/>
            </p:nvSpPr>
            <p:spPr bwMode="auto">
              <a:xfrm>
                <a:off x="2625" y="2064"/>
                <a:ext cx="578"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 …. =</a:t>
                </a:r>
              </a:p>
            </p:txBody>
          </p:sp>
        </p:grpSp>
        <p:sp>
          <p:nvSpPr>
            <p:cNvPr id="60448" name="Rectangle 11"/>
            <p:cNvSpPr>
              <a:spLocks noChangeArrowheads="1"/>
            </p:cNvSpPr>
            <p:nvPr/>
          </p:nvSpPr>
          <p:spPr bwMode="auto">
            <a:xfrm>
              <a:off x="4401" y="2016"/>
              <a:ext cx="273"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sym typeface="Wingdings" charset="2"/>
                </a:rPr>
                <a:t></a:t>
              </a:r>
              <a:endParaRPr lang="en-US" sz="2000" b="1">
                <a:latin typeface="Times New Roman" charset="0"/>
              </a:endParaRPr>
            </a:p>
          </p:txBody>
        </p:sp>
      </p:grpSp>
      <p:grpSp>
        <p:nvGrpSpPr>
          <p:cNvPr id="60419" name="Group 12"/>
          <p:cNvGrpSpPr>
            <a:grpSpLocks/>
          </p:cNvGrpSpPr>
          <p:nvPr/>
        </p:nvGrpSpPr>
        <p:grpSpPr bwMode="auto">
          <a:xfrm>
            <a:off x="2686050" y="4495800"/>
            <a:ext cx="6000750" cy="1919288"/>
            <a:chOff x="1652" y="2880"/>
            <a:chExt cx="3780" cy="1209"/>
          </a:xfrm>
        </p:grpSpPr>
        <p:grpSp>
          <p:nvGrpSpPr>
            <p:cNvPr id="60436" name="Group 13"/>
            <p:cNvGrpSpPr>
              <a:grpSpLocks/>
            </p:cNvGrpSpPr>
            <p:nvPr/>
          </p:nvGrpSpPr>
          <p:grpSpPr bwMode="auto">
            <a:xfrm>
              <a:off x="1652" y="2889"/>
              <a:ext cx="1036" cy="1200"/>
              <a:chOff x="4388" y="1440"/>
              <a:chExt cx="1036" cy="1200"/>
            </a:xfrm>
          </p:grpSpPr>
          <p:pic>
            <p:nvPicPr>
              <p:cNvPr id="60445" name="Picture 14" descr="MRD006_20grains"/>
              <p:cNvPicPr>
                <a:picLocks noChangeAspect="1" noChangeArrowheads="1"/>
              </p:cNvPicPr>
              <p:nvPr/>
            </p:nvPicPr>
            <p:blipFill>
              <a:blip r:embed="rId6"/>
              <a:srcRect/>
              <a:stretch>
                <a:fillRect/>
              </a:stretch>
            </p:blipFill>
            <p:spPr bwMode="auto">
              <a:xfrm>
                <a:off x="4388" y="1440"/>
                <a:ext cx="1036" cy="1036"/>
              </a:xfrm>
              <a:prstGeom prst="rect">
                <a:avLst/>
              </a:prstGeom>
              <a:noFill/>
              <a:ln w="9525">
                <a:noFill/>
                <a:miter lim="800000"/>
                <a:headEnd/>
                <a:tailEnd/>
              </a:ln>
            </p:spPr>
          </p:pic>
          <p:sp>
            <p:nvSpPr>
              <p:cNvPr id="60446" name="Text Box 15"/>
              <p:cNvSpPr txBox="1">
                <a:spLocks noChangeArrowheads="1"/>
              </p:cNvSpPr>
              <p:nvPr/>
            </p:nvSpPr>
            <p:spPr bwMode="auto">
              <a:xfrm>
                <a:off x="4665" y="2467"/>
                <a:ext cx="471"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30 grains</a:t>
                </a:r>
              </a:p>
            </p:txBody>
          </p:sp>
        </p:grpSp>
        <p:grpSp>
          <p:nvGrpSpPr>
            <p:cNvPr id="60437" name="Group 16"/>
            <p:cNvGrpSpPr>
              <a:grpSpLocks/>
            </p:cNvGrpSpPr>
            <p:nvPr/>
          </p:nvGrpSpPr>
          <p:grpSpPr bwMode="auto">
            <a:xfrm>
              <a:off x="3024" y="2880"/>
              <a:ext cx="1036" cy="1209"/>
              <a:chOff x="3168" y="2756"/>
              <a:chExt cx="1036" cy="1209"/>
            </a:xfrm>
          </p:grpSpPr>
          <p:pic>
            <p:nvPicPr>
              <p:cNvPr id="60443" name="Picture 17" descr="MRD009_50grains"/>
              <p:cNvPicPr>
                <a:picLocks noChangeAspect="1" noChangeArrowheads="1"/>
              </p:cNvPicPr>
              <p:nvPr/>
            </p:nvPicPr>
            <p:blipFill>
              <a:blip r:embed="rId7"/>
              <a:srcRect/>
              <a:stretch>
                <a:fillRect/>
              </a:stretch>
            </p:blipFill>
            <p:spPr bwMode="auto">
              <a:xfrm>
                <a:off x="3168" y="2756"/>
                <a:ext cx="1036" cy="1036"/>
              </a:xfrm>
              <a:prstGeom prst="rect">
                <a:avLst/>
              </a:prstGeom>
              <a:noFill/>
              <a:ln w="9525">
                <a:noFill/>
                <a:miter lim="800000"/>
                <a:headEnd/>
                <a:tailEnd/>
              </a:ln>
            </p:spPr>
          </p:pic>
          <p:sp>
            <p:nvSpPr>
              <p:cNvPr id="60444" name="Text Box 18"/>
              <p:cNvSpPr txBox="1">
                <a:spLocks noChangeArrowheads="1"/>
              </p:cNvSpPr>
              <p:nvPr/>
            </p:nvSpPr>
            <p:spPr bwMode="auto">
              <a:xfrm>
                <a:off x="3417" y="3792"/>
                <a:ext cx="471"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50 grains</a:t>
                </a:r>
              </a:p>
            </p:txBody>
          </p:sp>
        </p:grpSp>
        <p:grpSp>
          <p:nvGrpSpPr>
            <p:cNvPr id="60438" name="Group 19"/>
            <p:cNvGrpSpPr>
              <a:grpSpLocks/>
            </p:cNvGrpSpPr>
            <p:nvPr/>
          </p:nvGrpSpPr>
          <p:grpSpPr bwMode="auto">
            <a:xfrm>
              <a:off x="4396" y="2880"/>
              <a:ext cx="1036" cy="1209"/>
              <a:chOff x="4388" y="2756"/>
              <a:chExt cx="1036" cy="1209"/>
            </a:xfrm>
          </p:grpSpPr>
          <p:pic>
            <p:nvPicPr>
              <p:cNvPr id="60441" name="Picture 20" descr="MRD012_150grains"/>
              <p:cNvPicPr>
                <a:picLocks noChangeAspect="1" noChangeArrowheads="1"/>
              </p:cNvPicPr>
              <p:nvPr/>
            </p:nvPicPr>
            <p:blipFill>
              <a:blip r:embed="rId8"/>
              <a:srcRect/>
              <a:stretch>
                <a:fillRect/>
              </a:stretch>
            </p:blipFill>
            <p:spPr bwMode="auto">
              <a:xfrm>
                <a:off x="4388" y="2756"/>
                <a:ext cx="1036" cy="1036"/>
              </a:xfrm>
              <a:prstGeom prst="rect">
                <a:avLst/>
              </a:prstGeom>
              <a:noFill/>
              <a:ln w="9525">
                <a:noFill/>
                <a:miter lim="800000"/>
                <a:headEnd/>
                <a:tailEnd/>
              </a:ln>
            </p:spPr>
          </p:pic>
          <p:sp>
            <p:nvSpPr>
              <p:cNvPr id="60442" name="Text Box 21"/>
              <p:cNvSpPr txBox="1">
                <a:spLocks noChangeArrowheads="1"/>
              </p:cNvSpPr>
              <p:nvPr/>
            </p:nvSpPr>
            <p:spPr bwMode="auto">
              <a:xfrm>
                <a:off x="4656" y="3792"/>
                <a:ext cx="519"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200 grains</a:t>
                </a:r>
              </a:p>
            </p:txBody>
          </p:sp>
        </p:grpSp>
        <p:sp>
          <p:nvSpPr>
            <p:cNvPr id="60439" name="Rectangle 22"/>
            <p:cNvSpPr>
              <a:spLocks noChangeArrowheads="1"/>
            </p:cNvSpPr>
            <p:nvPr/>
          </p:nvSpPr>
          <p:spPr bwMode="auto">
            <a:xfrm>
              <a:off x="2688" y="3254"/>
              <a:ext cx="273"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sym typeface="Wingdings" charset="2"/>
                </a:rPr>
                <a:t></a:t>
              </a:r>
              <a:endParaRPr lang="en-US" sz="2000" b="1">
                <a:latin typeface="Times New Roman" charset="0"/>
              </a:endParaRPr>
            </a:p>
          </p:txBody>
        </p:sp>
        <p:sp>
          <p:nvSpPr>
            <p:cNvPr id="60440" name="Rectangle 23"/>
            <p:cNvSpPr>
              <a:spLocks noChangeArrowheads="1"/>
            </p:cNvSpPr>
            <p:nvPr/>
          </p:nvSpPr>
          <p:spPr bwMode="auto">
            <a:xfrm>
              <a:off x="4080" y="3264"/>
              <a:ext cx="273"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sym typeface="Wingdings" charset="2"/>
                </a:rPr>
                <a:t></a:t>
              </a:r>
              <a:endParaRPr lang="en-US" sz="2000" b="1">
                <a:latin typeface="Times New Roman" charset="0"/>
              </a:endParaRPr>
            </a:p>
          </p:txBody>
        </p:sp>
      </p:grpSp>
      <p:grpSp>
        <p:nvGrpSpPr>
          <p:cNvPr id="60420" name="Group 24"/>
          <p:cNvGrpSpPr>
            <a:grpSpLocks/>
          </p:cNvGrpSpPr>
          <p:nvPr/>
        </p:nvGrpSpPr>
        <p:grpSpPr bwMode="auto">
          <a:xfrm>
            <a:off x="457200" y="228600"/>
            <a:ext cx="8305800" cy="2209800"/>
            <a:chOff x="240" y="96"/>
            <a:chExt cx="5232" cy="1392"/>
          </a:xfrm>
        </p:grpSpPr>
        <p:pic>
          <p:nvPicPr>
            <p:cNvPr id="60423" name="Picture 25" descr="_1grain"/>
            <p:cNvPicPr>
              <a:picLocks noChangeAspect="1" noChangeArrowheads="1"/>
            </p:cNvPicPr>
            <p:nvPr/>
          </p:nvPicPr>
          <p:blipFill>
            <a:blip r:embed="rId9"/>
            <a:srcRect/>
            <a:stretch>
              <a:fillRect/>
            </a:stretch>
          </p:blipFill>
          <p:spPr bwMode="auto">
            <a:xfrm>
              <a:off x="336" y="192"/>
              <a:ext cx="1008" cy="1008"/>
            </a:xfrm>
            <a:prstGeom prst="rect">
              <a:avLst/>
            </a:prstGeom>
            <a:noFill/>
            <a:ln w="9525">
              <a:noFill/>
              <a:miter lim="800000"/>
              <a:headEnd/>
              <a:tailEnd/>
            </a:ln>
          </p:spPr>
        </p:pic>
        <p:sp>
          <p:nvSpPr>
            <p:cNvPr id="60424" name="Text Box 26"/>
            <p:cNvSpPr txBox="1">
              <a:spLocks noChangeArrowheads="1"/>
            </p:cNvSpPr>
            <p:nvPr/>
          </p:nvSpPr>
          <p:spPr bwMode="auto">
            <a:xfrm>
              <a:off x="268" y="1200"/>
              <a:ext cx="1073"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1 line segment of 1 grain</a:t>
              </a:r>
            </a:p>
          </p:txBody>
        </p:sp>
        <p:grpSp>
          <p:nvGrpSpPr>
            <p:cNvPr id="60425" name="Group 27"/>
            <p:cNvGrpSpPr>
              <a:grpSpLocks/>
            </p:cNvGrpSpPr>
            <p:nvPr/>
          </p:nvGrpSpPr>
          <p:grpSpPr bwMode="auto">
            <a:xfrm>
              <a:off x="2928" y="192"/>
              <a:ext cx="1110" cy="1200"/>
              <a:chOff x="4320" y="144"/>
              <a:chExt cx="1110" cy="1200"/>
            </a:xfrm>
          </p:grpSpPr>
          <p:pic>
            <p:nvPicPr>
              <p:cNvPr id="60434" name="Picture 28" descr="MRD002_1grain"/>
              <p:cNvPicPr>
                <a:picLocks noChangeAspect="1" noChangeArrowheads="1"/>
              </p:cNvPicPr>
              <p:nvPr/>
            </p:nvPicPr>
            <p:blipFill>
              <a:blip r:embed="rId4"/>
              <a:srcRect/>
              <a:stretch>
                <a:fillRect/>
              </a:stretch>
            </p:blipFill>
            <p:spPr bwMode="auto">
              <a:xfrm>
                <a:off x="4340" y="144"/>
                <a:ext cx="1036" cy="1036"/>
              </a:xfrm>
              <a:prstGeom prst="rect">
                <a:avLst/>
              </a:prstGeom>
              <a:noFill/>
              <a:ln w="9525">
                <a:noFill/>
                <a:miter lim="800000"/>
                <a:headEnd/>
                <a:tailEnd/>
              </a:ln>
            </p:spPr>
          </p:pic>
          <p:sp>
            <p:nvSpPr>
              <p:cNvPr id="60435" name="Text Box 29"/>
              <p:cNvSpPr txBox="1">
                <a:spLocks noChangeArrowheads="1"/>
              </p:cNvSpPr>
              <p:nvPr/>
            </p:nvSpPr>
            <p:spPr bwMode="auto">
              <a:xfrm>
                <a:off x="4320" y="1171"/>
                <a:ext cx="1110"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2 line segments of 1 grain</a:t>
                </a:r>
              </a:p>
            </p:txBody>
          </p:sp>
        </p:grpSp>
        <p:pic>
          <p:nvPicPr>
            <p:cNvPr id="60426" name="Picture 30" descr="MRD003_3grains"/>
            <p:cNvPicPr>
              <a:picLocks noChangeAspect="1" noChangeArrowheads="1"/>
            </p:cNvPicPr>
            <p:nvPr/>
          </p:nvPicPr>
          <p:blipFill>
            <a:blip r:embed="rId5"/>
            <a:srcRect/>
            <a:stretch>
              <a:fillRect/>
            </a:stretch>
          </p:blipFill>
          <p:spPr bwMode="auto">
            <a:xfrm>
              <a:off x="4368" y="192"/>
              <a:ext cx="1008" cy="1008"/>
            </a:xfrm>
            <a:prstGeom prst="rect">
              <a:avLst/>
            </a:prstGeom>
            <a:noFill/>
            <a:ln w="9525">
              <a:noFill/>
              <a:miter lim="800000"/>
              <a:headEnd/>
              <a:tailEnd/>
            </a:ln>
          </p:spPr>
        </p:pic>
        <p:pic>
          <p:nvPicPr>
            <p:cNvPr id="60427" name="Picture 31" descr="MRD001_1_1grain"/>
            <p:cNvPicPr>
              <a:picLocks noChangeAspect="1" noChangeArrowheads="1"/>
            </p:cNvPicPr>
            <p:nvPr/>
          </p:nvPicPr>
          <p:blipFill>
            <a:blip r:embed="rId10"/>
            <a:srcRect/>
            <a:stretch>
              <a:fillRect/>
            </a:stretch>
          </p:blipFill>
          <p:spPr bwMode="auto">
            <a:xfrm>
              <a:off x="1632" y="192"/>
              <a:ext cx="1008" cy="1008"/>
            </a:xfrm>
            <a:prstGeom prst="rect">
              <a:avLst/>
            </a:prstGeom>
            <a:noFill/>
            <a:ln w="9525">
              <a:noFill/>
              <a:miter lim="800000"/>
              <a:headEnd/>
              <a:tailEnd/>
            </a:ln>
          </p:spPr>
        </p:pic>
        <p:sp>
          <p:nvSpPr>
            <p:cNvPr id="60428" name="Text Box 32"/>
            <p:cNvSpPr txBox="1">
              <a:spLocks noChangeArrowheads="1"/>
            </p:cNvSpPr>
            <p:nvPr/>
          </p:nvSpPr>
          <p:spPr bwMode="auto">
            <a:xfrm>
              <a:off x="1682" y="1200"/>
              <a:ext cx="916" cy="288"/>
            </a:xfrm>
            <a:prstGeom prst="rect">
              <a:avLst/>
            </a:prstGeom>
            <a:noFill/>
            <a:ln w="9525">
              <a:noFill/>
              <a:miter lim="800000"/>
              <a:headEnd/>
              <a:tailEnd/>
            </a:ln>
          </p:spPr>
          <p:txBody>
            <a:bodyPr wrap="none">
              <a:prstTxWarp prst="textNoShape">
                <a:avLst/>
              </a:prstTxWarp>
              <a:spAutoFit/>
            </a:bodyPr>
            <a:lstStyle/>
            <a:p>
              <a:pPr algn="ctr"/>
              <a:r>
                <a:rPr lang="en-US" sz="1200">
                  <a:latin typeface="Times New Roman" charset="0"/>
                </a:rPr>
                <a:t>another line segment</a:t>
              </a:r>
            </a:p>
            <a:p>
              <a:pPr algn="ctr"/>
              <a:r>
                <a:rPr lang="en-US" sz="1200">
                  <a:latin typeface="Times New Roman" charset="0"/>
                </a:rPr>
                <a:t>of 1 grain</a:t>
              </a:r>
            </a:p>
          </p:txBody>
        </p:sp>
        <p:sp>
          <p:nvSpPr>
            <p:cNvPr id="60429" name="Text Box 33"/>
            <p:cNvSpPr txBox="1">
              <a:spLocks noChangeArrowheads="1"/>
            </p:cNvSpPr>
            <p:nvPr/>
          </p:nvSpPr>
          <p:spPr bwMode="auto">
            <a:xfrm>
              <a:off x="1392" y="537"/>
              <a:ext cx="207"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a:t>
              </a:r>
            </a:p>
          </p:txBody>
        </p:sp>
        <p:sp>
          <p:nvSpPr>
            <p:cNvPr id="60430" name="Text Box 34"/>
            <p:cNvSpPr txBox="1">
              <a:spLocks noChangeArrowheads="1"/>
            </p:cNvSpPr>
            <p:nvPr/>
          </p:nvSpPr>
          <p:spPr bwMode="auto">
            <a:xfrm>
              <a:off x="2688" y="518"/>
              <a:ext cx="207" cy="250"/>
            </a:xfrm>
            <a:prstGeom prst="rect">
              <a:avLst/>
            </a:prstGeom>
            <a:noFill/>
            <a:ln w="9525">
              <a:noFill/>
              <a:miter lim="800000"/>
              <a:headEnd/>
              <a:tailEnd/>
            </a:ln>
          </p:spPr>
          <p:txBody>
            <a:bodyPr wrap="none">
              <a:prstTxWarp prst="textNoShape">
                <a:avLst/>
              </a:prstTxWarp>
              <a:spAutoFit/>
            </a:bodyPr>
            <a:lstStyle/>
            <a:p>
              <a:r>
                <a:rPr lang="en-US" sz="2000" b="1">
                  <a:latin typeface="Times New Roman" charset="0"/>
                </a:rPr>
                <a:t>=</a:t>
              </a:r>
            </a:p>
          </p:txBody>
        </p:sp>
        <p:sp>
          <p:nvSpPr>
            <p:cNvPr id="60431" name="Text Box 35"/>
            <p:cNvSpPr txBox="1">
              <a:spLocks noChangeArrowheads="1"/>
            </p:cNvSpPr>
            <p:nvPr/>
          </p:nvSpPr>
          <p:spPr bwMode="auto">
            <a:xfrm>
              <a:off x="4608" y="1219"/>
              <a:ext cx="625" cy="173"/>
            </a:xfrm>
            <a:prstGeom prst="rect">
              <a:avLst/>
            </a:prstGeom>
            <a:noFill/>
            <a:ln w="9525">
              <a:noFill/>
              <a:miter lim="800000"/>
              <a:headEnd/>
              <a:tailEnd/>
            </a:ln>
          </p:spPr>
          <p:txBody>
            <a:bodyPr wrap="none">
              <a:prstTxWarp prst="textNoShape">
                <a:avLst/>
              </a:prstTxWarp>
              <a:spAutoFit/>
            </a:bodyPr>
            <a:lstStyle/>
            <a:p>
              <a:r>
                <a:rPr lang="en-US" sz="1200">
                  <a:latin typeface="Times New Roman" charset="0"/>
                </a:rPr>
                <a:t>another grain</a:t>
              </a:r>
            </a:p>
          </p:txBody>
        </p:sp>
        <p:sp>
          <p:nvSpPr>
            <p:cNvPr id="60432" name="Rectangle 36"/>
            <p:cNvSpPr>
              <a:spLocks noChangeArrowheads="1"/>
            </p:cNvSpPr>
            <p:nvPr/>
          </p:nvSpPr>
          <p:spPr bwMode="auto">
            <a:xfrm>
              <a:off x="240" y="96"/>
              <a:ext cx="3840" cy="1392"/>
            </a:xfrm>
            <a:prstGeom prst="rect">
              <a:avLst/>
            </a:prstGeom>
            <a:noFill/>
            <a:ln w="15875">
              <a:solidFill>
                <a:srgbClr val="777777"/>
              </a:solidFill>
              <a:miter lim="800000"/>
              <a:headEnd/>
              <a:tailEnd/>
            </a:ln>
          </p:spPr>
          <p:txBody>
            <a:bodyPr wrap="none" anchor="ctr">
              <a:prstTxWarp prst="textNoShape">
                <a:avLst/>
              </a:prstTxWarp>
            </a:bodyPr>
            <a:lstStyle/>
            <a:p>
              <a:endParaRPr lang="en-US"/>
            </a:p>
          </p:txBody>
        </p:sp>
        <p:sp>
          <p:nvSpPr>
            <p:cNvPr id="60433" name="Rectangle 37"/>
            <p:cNvSpPr>
              <a:spLocks noChangeArrowheads="1"/>
            </p:cNvSpPr>
            <p:nvPr/>
          </p:nvSpPr>
          <p:spPr bwMode="auto">
            <a:xfrm>
              <a:off x="4272" y="96"/>
              <a:ext cx="1200" cy="1392"/>
            </a:xfrm>
            <a:prstGeom prst="rect">
              <a:avLst/>
            </a:prstGeom>
            <a:noFill/>
            <a:ln w="15875">
              <a:solidFill>
                <a:srgbClr val="777777"/>
              </a:solidFill>
              <a:miter lim="800000"/>
              <a:headEnd/>
              <a:tailEnd/>
            </a:ln>
          </p:spPr>
          <p:txBody>
            <a:bodyPr wrap="none" anchor="ctr">
              <a:prstTxWarp prst="textNoShape">
                <a:avLst/>
              </a:prstTxWarp>
            </a:bodyPr>
            <a:lstStyle/>
            <a:p>
              <a:endParaRPr lang="en-US"/>
            </a:p>
          </p:txBody>
        </p:sp>
      </p:grpSp>
      <p:sp>
        <p:nvSpPr>
          <p:cNvPr id="60421" name="Text Box 38"/>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a:t>[Changsoo Kim, 2004]</a:t>
            </a:r>
          </a:p>
        </p:txBody>
      </p:sp>
      <p:sp>
        <p:nvSpPr>
          <p:cNvPr id="60422" name="Slide Number Placeholder 38"/>
          <p:cNvSpPr>
            <a:spLocks noGrp="1"/>
          </p:cNvSpPr>
          <p:nvPr>
            <p:ph type="sldNum" sz="quarter" idx="12"/>
          </p:nvPr>
        </p:nvSpPr>
        <p:spPr>
          <a:noFill/>
        </p:spPr>
        <p:txBody>
          <a:bodyPr/>
          <a:lstStyle/>
          <a:p>
            <a:fld id="{274ED8F0-7D87-4047-9085-78584AAC96B7}" type="slidenum">
              <a:rPr lang="en-US" smtClean="0"/>
              <a:pPr/>
              <a:t>28</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2"/>
          <p:cNvSpPr txBox="1">
            <a:spLocks noChangeArrowheads="1"/>
          </p:cNvSpPr>
          <p:nvPr/>
        </p:nvSpPr>
        <p:spPr bwMode="auto">
          <a:xfrm>
            <a:off x="3657600" y="76200"/>
            <a:ext cx="1838498" cy="707886"/>
          </a:xfrm>
          <a:prstGeom prst="rect">
            <a:avLst/>
          </a:prstGeom>
          <a:noFill/>
          <a:ln w="9525">
            <a:noFill/>
            <a:miter lim="800000"/>
            <a:headEnd/>
            <a:tailEnd/>
          </a:ln>
        </p:spPr>
        <p:txBody>
          <a:bodyPr wrap="none">
            <a:prstTxWarp prst="textNoShape">
              <a:avLst/>
            </a:prstTxWarp>
            <a:spAutoFit/>
          </a:bodyPr>
          <a:lstStyle/>
          <a:p>
            <a:r>
              <a:rPr lang="en-US" sz="4000" i="1" dirty="0">
                <a:solidFill>
                  <a:srgbClr val="0A0296"/>
                </a:solidFill>
                <a:latin typeface="Times New Roman" charset="0"/>
              </a:rPr>
              <a:t>Results</a:t>
            </a:r>
          </a:p>
        </p:txBody>
      </p:sp>
      <p:grpSp>
        <p:nvGrpSpPr>
          <p:cNvPr id="62470" name="Group 3"/>
          <p:cNvGrpSpPr>
            <a:grpSpLocks/>
          </p:cNvGrpSpPr>
          <p:nvPr/>
        </p:nvGrpSpPr>
        <p:grpSpPr bwMode="auto">
          <a:xfrm>
            <a:off x="352425" y="381000"/>
            <a:ext cx="8334375" cy="4776788"/>
            <a:chOff x="174" y="432"/>
            <a:chExt cx="5250" cy="3009"/>
          </a:xfrm>
        </p:grpSpPr>
        <p:grpSp>
          <p:nvGrpSpPr>
            <p:cNvPr id="62476" name="Group 4"/>
            <p:cNvGrpSpPr>
              <a:grpSpLocks/>
            </p:cNvGrpSpPr>
            <p:nvPr/>
          </p:nvGrpSpPr>
          <p:grpSpPr bwMode="auto">
            <a:xfrm>
              <a:off x="174" y="432"/>
              <a:ext cx="2515" cy="2976"/>
              <a:chOff x="174" y="432"/>
              <a:chExt cx="2515" cy="2976"/>
            </a:xfrm>
          </p:grpSpPr>
          <p:grpSp>
            <p:nvGrpSpPr>
              <p:cNvPr id="62483" name="Group 5"/>
              <p:cNvGrpSpPr>
                <a:grpSpLocks/>
              </p:cNvGrpSpPr>
              <p:nvPr/>
            </p:nvGrpSpPr>
            <p:grpSpPr bwMode="auto">
              <a:xfrm>
                <a:off x="288" y="432"/>
                <a:ext cx="2401" cy="2708"/>
                <a:chOff x="383" y="460"/>
                <a:chExt cx="2401" cy="2708"/>
              </a:xfrm>
            </p:grpSpPr>
            <p:grpSp>
              <p:nvGrpSpPr>
                <p:cNvPr id="62485" name="Group 6"/>
                <p:cNvGrpSpPr>
                  <a:grpSpLocks/>
                </p:cNvGrpSpPr>
                <p:nvPr/>
              </p:nvGrpSpPr>
              <p:grpSpPr bwMode="auto">
                <a:xfrm>
                  <a:off x="383" y="760"/>
                  <a:ext cx="2401" cy="2408"/>
                  <a:chOff x="336" y="720"/>
                  <a:chExt cx="2401" cy="2408"/>
                </a:xfrm>
              </p:grpSpPr>
              <p:pic>
                <p:nvPicPr>
                  <p:cNvPr id="62487" name="Picture 7" descr="MRD50"/>
                  <p:cNvPicPr>
                    <a:picLocks noChangeAspect="1" noChangeArrowheads="1"/>
                  </p:cNvPicPr>
                  <p:nvPr/>
                </p:nvPicPr>
                <p:blipFill>
                  <a:blip r:embed="rId4"/>
                  <a:srcRect/>
                  <a:stretch>
                    <a:fillRect/>
                  </a:stretch>
                </p:blipFill>
                <p:spPr bwMode="auto">
                  <a:xfrm>
                    <a:off x="336" y="720"/>
                    <a:ext cx="2401" cy="2408"/>
                  </a:xfrm>
                  <a:prstGeom prst="rect">
                    <a:avLst/>
                  </a:prstGeom>
                  <a:noFill/>
                  <a:ln w="9525">
                    <a:noFill/>
                    <a:miter lim="800000"/>
                    <a:headEnd/>
                    <a:tailEnd/>
                  </a:ln>
                </p:spPr>
              </p:pic>
              <p:sp>
                <p:nvSpPr>
                  <p:cNvPr id="62488" name="Text Box 8"/>
                  <p:cNvSpPr txBox="1">
                    <a:spLocks noChangeArrowheads="1"/>
                  </p:cNvSpPr>
                  <p:nvPr/>
                </p:nvSpPr>
                <p:spPr bwMode="auto">
                  <a:xfrm>
                    <a:off x="1296" y="1929"/>
                    <a:ext cx="500" cy="231"/>
                  </a:xfrm>
                  <a:prstGeom prst="rect">
                    <a:avLst/>
                  </a:prstGeom>
                  <a:noFill/>
                  <a:ln w="9525">
                    <a:noFill/>
                    <a:miter lim="800000"/>
                    <a:headEnd/>
                    <a:tailEnd/>
                  </a:ln>
                </p:spPr>
                <p:txBody>
                  <a:bodyPr wrap="none">
                    <a:prstTxWarp prst="textNoShape">
                      <a:avLst/>
                    </a:prstTxWarp>
                    <a:spAutoFit/>
                  </a:bodyPr>
                  <a:lstStyle/>
                  <a:p>
                    <a:r>
                      <a:rPr lang="en-US" sz="1800" b="1">
                        <a:latin typeface="Times New Roman" charset="0"/>
                      </a:rPr>
                      <a:t>(0001)</a:t>
                    </a:r>
                  </a:p>
                </p:txBody>
              </p:sp>
              <p:graphicFrame>
                <p:nvGraphicFramePr>
                  <p:cNvPr id="62468" name="Object 4"/>
                  <p:cNvGraphicFramePr>
                    <a:graphicFrameLocks noChangeAspect="1"/>
                  </p:cNvGraphicFramePr>
                  <p:nvPr/>
                </p:nvGraphicFramePr>
                <p:xfrm>
                  <a:off x="2064" y="1296"/>
                  <a:ext cx="436" cy="212"/>
                </p:xfrm>
                <a:graphic>
                  <a:graphicData uri="http://schemas.openxmlformats.org/presentationml/2006/ole">
                    <mc:AlternateContent xmlns:mc="http://schemas.openxmlformats.org/markup-compatibility/2006">
                      <mc:Choice xmlns:v="urn:schemas-microsoft-com:vml" Requires="v">
                        <p:oleObj spid="_x0000_s62483" name="Equation" r:id="rId5" imgW="470297" imgH="228997" progId="Equation.3">
                          <p:embed/>
                        </p:oleObj>
                      </mc:Choice>
                      <mc:Fallback>
                        <p:oleObj name="Equation" r:id="rId5" imgW="470297" imgH="228997"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1296"/>
                                <a:ext cx="436"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89" name="Oval 10"/>
                  <p:cNvSpPr>
                    <a:spLocks noChangeArrowheads="1"/>
                  </p:cNvSpPr>
                  <p:nvPr/>
                </p:nvSpPr>
                <p:spPr bwMode="auto">
                  <a:xfrm>
                    <a:off x="362" y="748"/>
                    <a:ext cx="2344" cy="2344"/>
                  </a:xfrm>
                  <a:prstGeom prst="ellipse">
                    <a:avLst/>
                  </a:prstGeom>
                  <a:noFill/>
                  <a:ln w="15875">
                    <a:solidFill>
                      <a:schemeClr val="tx1"/>
                    </a:solidFill>
                    <a:round/>
                    <a:headEnd/>
                    <a:tailEnd/>
                  </a:ln>
                </p:spPr>
                <p:txBody>
                  <a:bodyPr wrap="none" anchor="ctr">
                    <a:prstTxWarp prst="textNoShape">
                      <a:avLst/>
                    </a:prstTxWarp>
                  </a:bodyPr>
                  <a:lstStyle/>
                  <a:p>
                    <a:endParaRPr lang="en-US"/>
                  </a:p>
                </p:txBody>
              </p:sp>
            </p:grpSp>
            <p:sp>
              <p:nvSpPr>
                <p:cNvPr id="62486" name="Text Box 11"/>
                <p:cNvSpPr txBox="1">
                  <a:spLocks noChangeArrowheads="1"/>
                </p:cNvSpPr>
                <p:nvPr/>
              </p:nvSpPr>
              <p:spPr bwMode="auto">
                <a:xfrm>
                  <a:off x="1167" y="460"/>
                  <a:ext cx="896" cy="212"/>
                </a:xfrm>
                <a:prstGeom prst="rect">
                  <a:avLst/>
                </a:prstGeom>
                <a:noFill/>
                <a:ln w="9525">
                  <a:noFill/>
                  <a:miter lim="800000"/>
                  <a:headEnd/>
                  <a:tailEnd/>
                </a:ln>
              </p:spPr>
              <p:txBody>
                <a:bodyPr wrap="none">
                  <a:prstTxWarp prst="textNoShape">
                    <a:avLst/>
                  </a:prstTxWarp>
                  <a:spAutoFit/>
                </a:bodyPr>
                <a:lstStyle/>
                <a:p>
                  <a:r>
                    <a:rPr lang="en-US" sz="1600">
                      <a:latin typeface="Times New Roman" charset="0"/>
                    </a:rPr>
                    <a:t>~50 WC grains</a:t>
                  </a:r>
                </a:p>
              </p:txBody>
            </p:sp>
          </p:grpSp>
          <p:pic>
            <p:nvPicPr>
              <p:cNvPr id="62484" name="Picture 12" descr="MRD50legend"/>
              <p:cNvPicPr>
                <a:picLocks noChangeAspect="1" noChangeArrowheads="1"/>
              </p:cNvPicPr>
              <p:nvPr/>
            </p:nvPicPr>
            <p:blipFill>
              <a:blip r:embed="rId7"/>
              <a:srcRect/>
              <a:stretch>
                <a:fillRect/>
              </a:stretch>
            </p:blipFill>
            <p:spPr bwMode="auto">
              <a:xfrm>
                <a:off x="174" y="3188"/>
                <a:ext cx="2418" cy="220"/>
              </a:xfrm>
              <a:prstGeom prst="rect">
                <a:avLst/>
              </a:prstGeom>
              <a:noFill/>
              <a:ln w="9525">
                <a:noFill/>
                <a:miter lim="800000"/>
                <a:headEnd/>
                <a:tailEnd/>
              </a:ln>
            </p:spPr>
          </p:pic>
        </p:grpSp>
        <p:grpSp>
          <p:nvGrpSpPr>
            <p:cNvPr id="62477" name="Group 13"/>
            <p:cNvGrpSpPr>
              <a:grpSpLocks/>
            </p:cNvGrpSpPr>
            <p:nvPr/>
          </p:nvGrpSpPr>
          <p:grpSpPr bwMode="auto">
            <a:xfrm>
              <a:off x="2910" y="432"/>
              <a:ext cx="2514" cy="3009"/>
              <a:chOff x="2910" y="432"/>
              <a:chExt cx="2514" cy="3009"/>
            </a:xfrm>
          </p:grpSpPr>
          <p:grpSp>
            <p:nvGrpSpPr>
              <p:cNvPr id="62478" name="Group 14"/>
              <p:cNvGrpSpPr>
                <a:grpSpLocks/>
              </p:cNvGrpSpPr>
              <p:nvPr/>
            </p:nvGrpSpPr>
            <p:grpSpPr bwMode="auto">
              <a:xfrm>
                <a:off x="2928" y="432"/>
                <a:ext cx="2496" cy="2736"/>
                <a:chOff x="2928" y="480"/>
                <a:chExt cx="2496" cy="2736"/>
              </a:xfrm>
            </p:grpSpPr>
            <p:sp>
              <p:nvSpPr>
                <p:cNvPr id="62480" name="Text Box 15"/>
                <p:cNvSpPr txBox="1">
                  <a:spLocks noChangeArrowheads="1"/>
                </p:cNvSpPr>
                <p:nvPr/>
              </p:nvSpPr>
              <p:spPr bwMode="auto">
                <a:xfrm>
                  <a:off x="3695" y="480"/>
                  <a:ext cx="960" cy="212"/>
                </a:xfrm>
                <a:prstGeom prst="rect">
                  <a:avLst/>
                </a:prstGeom>
                <a:noFill/>
                <a:ln w="9525">
                  <a:noFill/>
                  <a:miter lim="800000"/>
                  <a:headEnd/>
                  <a:tailEnd/>
                </a:ln>
              </p:spPr>
              <p:txBody>
                <a:bodyPr wrap="none">
                  <a:prstTxWarp prst="textNoShape">
                    <a:avLst/>
                  </a:prstTxWarp>
                  <a:spAutoFit/>
                </a:bodyPr>
                <a:lstStyle/>
                <a:p>
                  <a:r>
                    <a:rPr lang="en-US" sz="1600">
                      <a:latin typeface="Times New Roman" charset="0"/>
                    </a:rPr>
                    <a:t>~200 WC grains</a:t>
                  </a:r>
                </a:p>
              </p:txBody>
            </p:sp>
            <p:pic>
              <p:nvPicPr>
                <p:cNvPr id="62481" name="Picture 16" descr="MRD100 "/>
                <p:cNvPicPr>
                  <a:picLocks noChangeAspect="1" noChangeArrowheads="1"/>
                </p:cNvPicPr>
                <p:nvPr/>
              </p:nvPicPr>
              <p:blipFill>
                <a:blip r:embed="rId8"/>
                <a:srcRect/>
                <a:stretch>
                  <a:fillRect/>
                </a:stretch>
              </p:blipFill>
              <p:spPr bwMode="auto">
                <a:xfrm>
                  <a:off x="2928" y="720"/>
                  <a:ext cx="2496" cy="2496"/>
                </a:xfrm>
                <a:prstGeom prst="rect">
                  <a:avLst/>
                </a:prstGeom>
                <a:noFill/>
                <a:ln w="9525">
                  <a:noFill/>
                  <a:miter lim="800000"/>
                  <a:headEnd/>
                  <a:tailEnd/>
                </a:ln>
              </p:spPr>
            </p:pic>
            <p:sp>
              <p:nvSpPr>
                <p:cNvPr id="62482" name="Text Box 17"/>
                <p:cNvSpPr txBox="1">
                  <a:spLocks noChangeArrowheads="1"/>
                </p:cNvSpPr>
                <p:nvPr/>
              </p:nvSpPr>
              <p:spPr bwMode="auto">
                <a:xfrm>
                  <a:off x="3912" y="1968"/>
                  <a:ext cx="500" cy="231"/>
                </a:xfrm>
                <a:prstGeom prst="rect">
                  <a:avLst/>
                </a:prstGeom>
                <a:noFill/>
                <a:ln w="9525">
                  <a:noFill/>
                  <a:miter lim="800000"/>
                  <a:headEnd/>
                  <a:tailEnd/>
                </a:ln>
              </p:spPr>
              <p:txBody>
                <a:bodyPr wrap="none">
                  <a:prstTxWarp prst="textNoShape">
                    <a:avLst/>
                  </a:prstTxWarp>
                  <a:spAutoFit/>
                </a:bodyPr>
                <a:lstStyle/>
                <a:p>
                  <a:r>
                    <a:rPr lang="en-US" sz="1800" b="1">
                      <a:latin typeface="Times New Roman" charset="0"/>
                    </a:rPr>
                    <a:t>(0001)</a:t>
                  </a:r>
                </a:p>
              </p:txBody>
            </p:sp>
            <p:graphicFrame>
              <p:nvGraphicFramePr>
                <p:cNvPr id="62467" name="Object 3"/>
                <p:cNvGraphicFramePr>
                  <a:graphicFrameLocks noChangeAspect="1"/>
                </p:cNvGraphicFramePr>
                <p:nvPr/>
              </p:nvGraphicFramePr>
              <p:xfrm>
                <a:off x="4748" y="1344"/>
                <a:ext cx="436" cy="212"/>
              </p:xfrm>
              <a:graphic>
                <a:graphicData uri="http://schemas.openxmlformats.org/presentationml/2006/ole">
                  <mc:AlternateContent xmlns:mc="http://schemas.openxmlformats.org/markup-compatibility/2006">
                    <mc:Choice xmlns:v="urn:schemas-microsoft-com:vml" Requires="v">
                      <p:oleObj spid="_x0000_s62484" name="Equation" r:id="rId9" imgW="470297" imgH="228997" progId="Equation.3">
                        <p:embed/>
                      </p:oleObj>
                    </mc:Choice>
                    <mc:Fallback>
                      <p:oleObj name="Equation" r:id="rId9" imgW="470297" imgH="228997"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8" y="1344"/>
                              <a:ext cx="436"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2479" name="Picture 19" descr="MRD200legend"/>
              <p:cNvPicPr>
                <a:picLocks noChangeAspect="1" noChangeArrowheads="1"/>
              </p:cNvPicPr>
              <p:nvPr/>
            </p:nvPicPr>
            <p:blipFill>
              <a:blip r:embed="rId11"/>
              <a:srcRect/>
              <a:stretch>
                <a:fillRect/>
              </a:stretch>
            </p:blipFill>
            <p:spPr bwMode="auto">
              <a:xfrm>
                <a:off x="2910" y="3216"/>
                <a:ext cx="2418" cy="225"/>
              </a:xfrm>
              <a:prstGeom prst="rect">
                <a:avLst/>
              </a:prstGeom>
              <a:noFill/>
              <a:ln w="9525">
                <a:noFill/>
                <a:miter lim="800000"/>
                <a:headEnd/>
                <a:tailEnd/>
              </a:ln>
            </p:spPr>
          </p:pic>
        </p:grpSp>
      </p:grpSp>
      <p:grpSp>
        <p:nvGrpSpPr>
          <p:cNvPr id="62471" name="Group 20"/>
          <p:cNvGrpSpPr>
            <a:grpSpLocks/>
          </p:cNvGrpSpPr>
          <p:nvPr/>
        </p:nvGrpSpPr>
        <p:grpSpPr bwMode="auto">
          <a:xfrm>
            <a:off x="2286000" y="6019800"/>
            <a:ext cx="5867400" cy="336550"/>
            <a:chOff x="1632" y="3543"/>
            <a:chExt cx="3696" cy="212"/>
          </a:xfrm>
        </p:grpSpPr>
        <p:sp>
          <p:nvSpPr>
            <p:cNvPr id="62475" name="Text Box 21"/>
            <p:cNvSpPr txBox="1">
              <a:spLocks noChangeArrowheads="1"/>
            </p:cNvSpPr>
            <p:nvPr/>
          </p:nvSpPr>
          <p:spPr bwMode="auto">
            <a:xfrm>
              <a:off x="1632" y="3543"/>
              <a:ext cx="3365" cy="212"/>
            </a:xfrm>
            <a:prstGeom prst="rect">
              <a:avLst/>
            </a:prstGeom>
            <a:noFill/>
            <a:ln w="9525">
              <a:noFill/>
              <a:miter lim="800000"/>
              <a:headEnd/>
              <a:tailEnd/>
            </a:ln>
          </p:spPr>
          <p:txBody>
            <a:bodyPr wrap="none">
              <a:prstTxWarp prst="textNoShape">
                <a:avLst/>
              </a:prstTxWarp>
              <a:spAutoFit/>
            </a:bodyPr>
            <a:lstStyle/>
            <a:p>
              <a:r>
                <a:rPr lang="en-US" sz="1600">
                  <a:latin typeface="Times New Roman" charset="0"/>
                </a:rPr>
                <a:t>There are two habit planes, basal plane (0001) and prism plane </a:t>
              </a:r>
            </a:p>
          </p:txBody>
        </p:sp>
        <p:graphicFrame>
          <p:nvGraphicFramePr>
            <p:cNvPr id="62466" name="Object 2"/>
            <p:cNvGraphicFramePr>
              <a:graphicFrameLocks noChangeAspect="1"/>
            </p:cNvGraphicFramePr>
            <p:nvPr/>
          </p:nvGraphicFramePr>
          <p:xfrm>
            <a:off x="4944" y="3562"/>
            <a:ext cx="384" cy="182"/>
          </p:xfrm>
          <a:graphic>
            <a:graphicData uri="http://schemas.openxmlformats.org/presentationml/2006/ole">
              <mc:AlternateContent xmlns:mc="http://schemas.openxmlformats.org/markup-compatibility/2006">
                <mc:Choice xmlns:v="urn:schemas-microsoft-com:vml" Requires="v">
                  <p:oleObj spid="_x0000_s62485" name="Equation" r:id="rId12" imgW="482787" imgH="228898" progId="Equation.3">
                    <p:embed/>
                  </p:oleObj>
                </mc:Choice>
                <mc:Fallback>
                  <p:oleObj name="Equation" r:id="rId12" imgW="482787" imgH="228898" progId="Equation.3">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4" y="3562"/>
                          <a:ext cx="384" cy="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2472" name="Text Box 23"/>
          <p:cNvSpPr txBox="1">
            <a:spLocks noChangeArrowheads="1"/>
          </p:cNvSpPr>
          <p:nvPr/>
        </p:nvSpPr>
        <p:spPr bwMode="auto">
          <a:xfrm>
            <a:off x="609600" y="5438775"/>
            <a:ext cx="8534400" cy="581025"/>
          </a:xfrm>
          <a:prstGeom prst="rect">
            <a:avLst/>
          </a:prstGeom>
          <a:noFill/>
          <a:ln w="9525">
            <a:noFill/>
            <a:miter lim="800000"/>
            <a:headEnd/>
            <a:tailEnd/>
          </a:ln>
        </p:spPr>
        <p:txBody>
          <a:bodyPr>
            <a:prstTxWarp prst="textNoShape">
              <a:avLst/>
            </a:prstTxWarp>
            <a:spAutoFit/>
          </a:bodyPr>
          <a:lstStyle/>
          <a:p>
            <a:r>
              <a:rPr lang="en-US" sz="1600">
                <a:latin typeface="Times New Roman" charset="0"/>
              </a:rPr>
              <a:t>High MRD values occur at the same positions of 50 and 200 WC grain tracings</a:t>
            </a:r>
          </a:p>
          <a:p>
            <a:r>
              <a:rPr lang="en-US" sz="1600">
                <a:latin typeface="Times New Roman" charset="0"/>
                <a:sym typeface="Wingdings" charset="2"/>
              </a:rPr>
              <a:t> Only 200 grains are needed to determine habit planes because of the small number of facets</a:t>
            </a:r>
            <a:endParaRPr lang="en-US" sz="1600">
              <a:latin typeface="Times New Roman" charset="0"/>
            </a:endParaRPr>
          </a:p>
        </p:txBody>
      </p:sp>
      <p:sp>
        <p:nvSpPr>
          <p:cNvPr id="62473" name="Text Box 24"/>
          <p:cNvSpPr txBox="1">
            <a:spLocks noChangeArrowheads="1"/>
          </p:cNvSpPr>
          <p:nvPr/>
        </p:nvSpPr>
        <p:spPr bwMode="auto">
          <a:xfrm>
            <a:off x="381000" y="6284913"/>
            <a:ext cx="2468563" cy="369887"/>
          </a:xfrm>
          <a:prstGeom prst="rect">
            <a:avLst/>
          </a:prstGeom>
          <a:noFill/>
          <a:ln w="9525">
            <a:noFill/>
            <a:miter lim="800000"/>
            <a:headEnd/>
            <a:tailEnd/>
          </a:ln>
        </p:spPr>
        <p:txBody>
          <a:bodyPr wrap="none">
            <a:prstTxWarp prst="textNoShape">
              <a:avLst/>
            </a:prstTxWarp>
            <a:spAutoFit/>
          </a:bodyPr>
          <a:lstStyle/>
          <a:p>
            <a:r>
              <a:rPr lang="en-US" sz="1800"/>
              <a:t>[Changsoo Kim, 2004]</a:t>
            </a:r>
          </a:p>
        </p:txBody>
      </p:sp>
      <p:sp>
        <p:nvSpPr>
          <p:cNvPr id="62474" name="Slide Number Placeholder 24"/>
          <p:cNvSpPr>
            <a:spLocks noGrp="1"/>
          </p:cNvSpPr>
          <p:nvPr>
            <p:ph type="sldNum" sz="quarter" idx="12"/>
          </p:nvPr>
        </p:nvSpPr>
        <p:spPr>
          <a:noFill/>
        </p:spPr>
        <p:txBody>
          <a:bodyPr/>
          <a:lstStyle/>
          <a:p>
            <a:fld id="{AA07CB9E-BAB7-9B4F-94D1-93409C49CDEB}" type="slidenum">
              <a:rPr lang="en-US" smtClean="0"/>
              <a:pPr/>
              <a:t>29</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eaLnBrk="1" hangingPunct="1">
              <a:defRPr/>
            </a:pPr>
            <a:r>
              <a:rPr lang="en-US"/>
              <a:t>Stereology: References</a:t>
            </a:r>
          </a:p>
        </p:txBody>
      </p:sp>
      <p:sp>
        <p:nvSpPr>
          <p:cNvPr id="19459" name="Rectangle 3"/>
          <p:cNvSpPr>
            <a:spLocks noGrp="1" noChangeArrowheads="1"/>
          </p:cNvSpPr>
          <p:nvPr>
            <p:ph type="body" idx="1"/>
          </p:nvPr>
        </p:nvSpPr>
        <p:spPr>
          <a:xfrm>
            <a:off x="609600" y="1524000"/>
            <a:ext cx="8001000" cy="4800600"/>
          </a:xfrm>
        </p:spPr>
        <p:txBody>
          <a:bodyPr/>
          <a:lstStyle/>
          <a:p>
            <a:pPr eaLnBrk="1" hangingPunct="1"/>
            <a:r>
              <a:rPr lang="en-US" sz="1200" dirty="0"/>
              <a:t>These slides are </a:t>
            </a:r>
            <a:r>
              <a:rPr lang="en-US" sz="1200" dirty="0" smtClean="0"/>
              <a:t>partly based </a:t>
            </a:r>
            <a:r>
              <a:rPr lang="en-US" sz="1200" dirty="0"/>
              <a:t>on: </a:t>
            </a:r>
            <a:r>
              <a:rPr lang="en-US" sz="1200" i="1" dirty="0"/>
              <a:t>Quantitative Stereology</a:t>
            </a:r>
            <a:r>
              <a:rPr lang="en-US" sz="1200" dirty="0"/>
              <a:t>, E.E. Underwood, Addison-Wesley, 1970.</a:t>
            </a:r>
            <a:br>
              <a:rPr lang="en-US" sz="1200" dirty="0"/>
            </a:br>
            <a:r>
              <a:rPr lang="en-US" sz="1200" dirty="0"/>
              <a:t>- equation numbers given where appropriate.</a:t>
            </a:r>
          </a:p>
          <a:p>
            <a:pPr eaLnBrk="1" hangingPunct="1"/>
            <a:r>
              <a:rPr lang="en-US" sz="1200" dirty="0"/>
              <a:t>Also useful: M.G. Kendall &amp; P.A.P. Moran, </a:t>
            </a:r>
            <a:r>
              <a:rPr lang="en-US" sz="1200" i="1" dirty="0"/>
              <a:t>Geometrical Probability</a:t>
            </a:r>
            <a:r>
              <a:rPr lang="en-US" sz="1200" dirty="0"/>
              <a:t>, Griffin (1963).</a:t>
            </a:r>
          </a:p>
          <a:p>
            <a:pPr eaLnBrk="1" hangingPunct="1"/>
            <a:r>
              <a:rPr lang="en-US" sz="1200" dirty="0"/>
              <a:t>Kim C S and Rohrer G S Geometric and crystallographic characterization of WC surfaces and grain boundaries in WC-Co composites. </a:t>
            </a:r>
            <a:r>
              <a:rPr lang="en-US" sz="1200" i="1" dirty="0"/>
              <a:t>Interface Science</a:t>
            </a:r>
            <a:r>
              <a:rPr lang="en-US" sz="1200" dirty="0"/>
              <a:t>, </a:t>
            </a:r>
            <a:r>
              <a:rPr lang="en-US" sz="1200" b="1" dirty="0"/>
              <a:t>12 </a:t>
            </a:r>
            <a:r>
              <a:rPr lang="en-US" sz="1200" dirty="0"/>
              <a:t>19-27 (2004).</a:t>
            </a:r>
          </a:p>
          <a:p>
            <a:pPr eaLnBrk="1" hangingPunct="1"/>
            <a:r>
              <a:rPr lang="en-US" sz="1200" dirty="0"/>
              <a:t>C.-S. Kim, Y. Hu, G.S. Rohrer, V. Randle, "Five-Parameter Grain Boundary Distribution in Grain Boundary Engineered Brass," </a:t>
            </a:r>
            <a:r>
              <a:rPr lang="en-US" sz="1200" i="1" dirty="0" err="1"/>
              <a:t>Scripta</a:t>
            </a:r>
            <a:r>
              <a:rPr lang="en-US" sz="1200" i="1" dirty="0"/>
              <a:t> </a:t>
            </a:r>
            <a:r>
              <a:rPr lang="en-US" sz="1200" i="1" dirty="0" err="1"/>
              <a:t>Materialia</a:t>
            </a:r>
            <a:r>
              <a:rPr lang="en-US" sz="1200" dirty="0"/>
              <a:t>, </a:t>
            </a:r>
            <a:r>
              <a:rPr lang="en-US" sz="1200" b="1" dirty="0"/>
              <a:t>52 </a:t>
            </a:r>
            <a:r>
              <a:rPr lang="en-US" sz="1200" dirty="0"/>
              <a:t>(2005) 633-637. </a:t>
            </a:r>
          </a:p>
          <a:p>
            <a:pPr eaLnBrk="1" hangingPunct="1"/>
            <a:r>
              <a:rPr lang="en-US" sz="1200" dirty="0"/>
              <a:t>Miller HM, Saylor DM, Dasher BSE, Rollett AD, Rohrer GS. Crystallographic Distribution of Internal Interfaces in Spinel Polycrystals. </a:t>
            </a:r>
            <a:r>
              <a:rPr lang="en-US" sz="1200" i="1" dirty="0"/>
              <a:t>Materials Science Forum </a:t>
            </a:r>
            <a:r>
              <a:rPr lang="en-US" sz="1200" b="1" dirty="0"/>
              <a:t>467-470</a:t>
            </a:r>
            <a:r>
              <a:rPr lang="en-US" sz="1200" dirty="0"/>
              <a:t>:783 (2004).</a:t>
            </a:r>
          </a:p>
          <a:p>
            <a:pPr eaLnBrk="1" hangingPunct="1"/>
            <a:r>
              <a:rPr lang="en-US" sz="1200" dirty="0"/>
              <a:t>Rohrer GS, Saylor DM, El Dasher B, Adams BL, Rollett AD, </a:t>
            </a:r>
            <a:r>
              <a:rPr lang="en-US" sz="1200" dirty="0" err="1"/>
              <a:t>Wynblatt</a:t>
            </a:r>
            <a:r>
              <a:rPr lang="en-US" sz="1200" dirty="0"/>
              <a:t> P. The distribution of internal interfaces in polycrystals. </a:t>
            </a:r>
            <a:r>
              <a:rPr lang="en-US" sz="1200" i="1" dirty="0"/>
              <a:t>Z. Metall</a:t>
            </a:r>
            <a:r>
              <a:rPr lang="en-US" sz="1200" dirty="0"/>
              <a:t>. 2004; </a:t>
            </a:r>
            <a:r>
              <a:rPr lang="en-US" sz="1200" b="1" dirty="0"/>
              <a:t>95</a:t>
            </a:r>
            <a:r>
              <a:rPr lang="en-US" sz="1200" dirty="0"/>
              <a:t>:197.</a:t>
            </a:r>
          </a:p>
          <a:p>
            <a:pPr eaLnBrk="1" hangingPunct="1"/>
            <a:r>
              <a:rPr lang="en-US" sz="1200" dirty="0"/>
              <a:t>Saylor DM, El Dasher B, Pang Y, Miller HM, </a:t>
            </a:r>
            <a:r>
              <a:rPr lang="en-US" sz="1200" dirty="0" err="1"/>
              <a:t>Wynblatt</a:t>
            </a:r>
            <a:r>
              <a:rPr lang="en-US" sz="1200" dirty="0"/>
              <a:t> P, Rollett AD, Rohrer GS. Habits of grains in dense polycrystalline solids. </a:t>
            </a:r>
            <a:r>
              <a:rPr lang="en-US" sz="1200" i="1" dirty="0"/>
              <a:t>Journal of The American Ceramic Society </a:t>
            </a:r>
            <a:r>
              <a:rPr lang="en-US" sz="1200" dirty="0"/>
              <a:t>2004; </a:t>
            </a:r>
            <a:r>
              <a:rPr lang="en-US" sz="1200" b="1" dirty="0"/>
              <a:t>87</a:t>
            </a:r>
            <a:r>
              <a:rPr lang="en-US" sz="1200" dirty="0"/>
              <a:t>:724.</a:t>
            </a:r>
          </a:p>
          <a:p>
            <a:pPr eaLnBrk="1" hangingPunct="1"/>
            <a:r>
              <a:rPr lang="en-US" sz="1200" dirty="0"/>
              <a:t>Saylor DM, El Dasher BS, Rollett AD, Rohrer GS. Distribution of grain boundaries in aluminum as a function of five macroscopic parameters. </a:t>
            </a:r>
            <a:r>
              <a:rPr lang="en-US" sz="1200" i="1" dirty="0" err="1"/>
              <a:t>Acta</a:t>
            </a:r>
            <a:r>
              <a:rPr lang="en-US" sz="1200" i="1" dirty="0"/>
              <a:t> mater</a:t>
            </a:r>
            <a:r>
              <a:rPr lang="en-US" sz="1200" dirty="0"/>
              <a:t>. 2004; </a:t>
            </a:r>
            <a:r>
              <a:rPr lang="en-US" sz="1200" b="1" dirty="0"/>
              <a:t>52</a:t>
            </a:r>
            <a:r>
              <a:rPr lang="en-US" sz="1200" dirty="0"/>
              <a:t>:3649.</a:t>
            </a:r>
          </a:p>
          <a:p>
            <a:pPr eaLnBrk="1" hangingPunct="1"/>
            <a:r>
              <a:rPr lang="en-US" sz="1200" dirty="0"/>
              <a:t>Saylor DM, El-Dasher BS, Adams BL, Rohrer GS. Measuring the Five Parameter Grain Boundary Distribution From Observations of Planar Sections. </a:t>
            </a:r>
            <a:r>
              <a:rPr lang="en-US" sz="1200" i="1" dirty="0"/>
              <a:t>Metall. Mater. Trans.</a:t>
            </a:r>
            <a:r>
              <a:rPr lang="en-US" sz="1200" dirty="0"/>
              <a:t> 2004; </a:t>
            </a:r>
            <a:r>
              <a:rPr lang="en-US" sz="1200" b="1" dirty="0"/>
              <a:t>35A</a:t>
            </a:r>
            <a:r>
              <a:rPr lang="en-US" sz="1200" dirty="0"/>
              <a:t>:1981.</a:t>
            </a:r>
          </a:p>
          <a:p>
            <a:pPr eaLnBrk="1" hangingPunct="1"/>
            <a:r>
              <a:rPr lang="en-US" sz="1200" dirty="0"/>
              <a:t>Saylor DM, </a:t>
            </a:r>
            <a:r>
              <a:rPr lang="en-US" sz="1200" dirty="0" err="1"/>
              <a:t>Morawiec</a:t>
            </a:r>
            <a:r>
              <a:rPr lang="en-US" sz="1200" dirty="0"/>
              <a:t> A, Rohrer GS. Distribution and Energies of Grain Boundaries as a Function of Five Degrees of Freedom. </a:t>
            </a:r>
            <a:r>
              <a:rPr lang="en-US" sz="1200" i="1" dirty="0"/>
              <a:t>Journal of The American Ceramic Society </a:t>
            </a:r>
            <a:r>
              <a:rPr lang="en-US" sz="1200" dirty="0"/>
              <a:t>2002; </a:t>
            </a:r>
            <a:r>
              <a:rPr lang="en-US" sz="1200" b="1" dirty="0"/>
              <a:t>85</a:t>
            </a:r>
            <a:r>
              <a:rPr lang="en-US" sz="1200" dirty="0"/>
              <a:t>:3081.</a:t>
            </a:r>
          </a:p>
          <a:p>
            <a:pPr eaLnBrk="1" hangingPunct="1"/>
            <a:r>
              <a:rPr lang="en-US" sz="1200" dirty="0"/>
              <a:t>Saylor DM, </a:t>
            </a:r>
            <a:r>
              <a:rPr lang="en-US" sz="1200" dirty="0" err="1"/>
              <a:t>Morawiec</a:t>
            </a:r>
            <a:r>
              <a:rPr lang="en-US" sz="1200" dirty="0"/>
              <a:t> A, Rohrer GS. Distribution of Grain Boundaries in Magnesia as a Function of Five Macroscopic Parameters. </a:t>
            </a:r>
            <a:r>
              <a:rPr lang="en-US" sz="1200" i="1" dirty="0" err="1"/>
              <a:t>Acta</a:t>
            </a:r>
            <a:r>
              <a:rPr lang="en-US" sz="1200" i="1" dirty="0"/>
              <a:t> mater</a:t>
            </a:r>
            <a:r>
              <a:rPr lang="en-US" sz="1200" dirty="0"/>
              <a:t>. 2003; </a:t>
            </a:r>
            <a:r>
              <a:rPr lang="en-US" sz="1200" b="1" dirty="0"/>
              <a:t>51</a:t>
            </a:r>
            <a:r>
              <a:rPr lang="en-US" sz="1200" dirty="0"/>
              <a:t>:3663.</a:t>
            </a:r>
          </a:p>
          <a:p>
            <a:pPr eaLnBrk="1" hangingPunct="1"/>
            <a:r>
              <a:rPr lang="en-US" sz="1200" dirty="0"/>
              <a:t>Saylor DM, Rohrer GS. Determining Crystal Habits from Observations of Planar Sections. </a:t>
            </a:r>
            <a:r>
              <a:rPr lang="en-US" sz="1200" i="1" dirty="0"/>
              <a:t>Journal of The American Ceramic Society </a:t>
            </a:r>
            <a:r>
              <a:rPr lang="en-US" sz="1200" dirty="0"/>
              <a:t>2002; </a:t>
            </a:r>
            <a:r>
              <a:rPr lang="en-US" sz="1200" b="1" dirty="0"/>
              <a:t>85</a:t>
            </a:r>
            <a:r>
              <a:rPr lang="en-US" sz="1200" dirty="0"/>
              <a:t>:2799.</a:t>
            </a:r>
          </a:p>
        </p:txBody>
      </p:sp>
      <p:sp>
        <p:nvSpPr>
          <p:cNvPr id="19460"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solidFill>
                  <a:srgbClr val="CC0000"/>
                </a:solidFill>
                <a:latin typeface="Times" charset="0"/>
              </a:rPr>
              <a:t>Objectives</a:t>
            </a:r>
            <a:r>
              <a:rPr lang="en-US" sz="1600" b="1">
                <a:latin typeface="Times" charset="0"/>
              </a:rPr>
              <a:t>   Notation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19461" name="Slide Number Placeholder 4"/>
          <p:cNvSpPr>
            <a:spLocks noGrp="1"/>
          </p:cNvSpPr>
          <p:nvPr>
            <p:ph type="sldNum" sz="quarter" idx="12"/>
          </p:nvPr>
        </p:nvSpPr>
        <p:spPr>
          <a:noFill/>
        </p:spPr>
        <p:txBody>
          <a:bodyPr/>
          <a:lstStyle/>
          <a:p>
            <a:fld id="{DA4DEA7E-532B-684E-B608-3618231A9F85}" type="slidenum">
              <a:rPr lang="en-US" smtClean="0"/>
              <a:pPr/>
              <a:t>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092200" y="1411288"/>
            <a:ext cx="3108325" cy="3084512"/>
            <a:chOff x="2016" y="856"/>
            <a:chExt cx="1958" cy="1943"/>
          </a:xfrm>
        </p:grpSpPr>
        <p:sp>
          <p:nvSpPr>
            <p:cNvPr id="64535" name="Freeform 3"/>
            <p:cNvSpPr>
              <a:spLocks/>
            </p:cNvSpPr>
            <p:nvPr/>
          </p:nvSpPr>
          <p:spPr bwMode="auto">
            <a:xfrm>
              <a:off x="3702" y="1100"/>
              <a:ext cx="272" cy="480"/>
            </a:xfrm>
            <a:custGeom>
              <a:avLst/>
              <a:gdLst>
                <a:gd name="T0" fmla="*/ 0 w 272"/>
                <a:gd name="T1" fmla="*/ 480 h 480"/>
                <a:gd name="T2" fmla="*/ 272 w 272"/>
                <a:gd name="T3" fmla="*/ 0 h 480"/>
                <a:gd name="T4" fmla="*/ 0 60000 65536"/>
                <a:gd name="T5" fmla="*/ 0 60000 65536"/>
                <a:gd name="T6" fmla="*/ 0 w 272"/>
                <a:gd name="T7" fmla="*/ 0 h 480"/>
                <a:gd name="T8" fmla="*/ 272 w 272"/>
                <a:gd name="T9" fmla="*/ 480 h 480"/>
              </a:gdLst>
              <a:ahLst/>
              <a:cxnLst>
                <a:cxn ang="T4">
                  <a:pos x="T0" y="T1"/>
                </a:cxn>
                <a:cxn ang="T5">
                  <a:pos x="T2" y="T3"/>
                </a:cxn>
              </a:cxnLst>
              <a:rect l="T6" t="T7" r="T8" b="T9"/>
              <a:pathLst>
                <a:path w="272" h="480">
                  <a:moveTo>
                    <a:pt x="0" y="480"/>
                  </a:moveTo>
                  <a:lnTo>
                    <a:pt x="2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6" name="Freeform 4"/>
            <p:cNvSpPr>
              <a:spLocks/>
            </p:cNvSpPr>
            <p:nvPr/>
          </p:nvSpPr>
          <p:spPr bwMode="auto">
            <a:xfrm>
              <a:off x="2950" y="1096"/>
              <a:ext cx="1020" cy="408"/>
            </a:xfrm>
            <a:custGeom>
              <a:avLst/>
              <a:gdLst>
                <a:gd name="T0" fmla="*/ 0 w 1020"/>
                <a:gd name="T1" fmla="*/ 408 h 408"/>
                <a:gd name="T2" fmla="*/ 49 w 1020"/>
                <a:gd name="T3" fmla="*/ 353 h 408"/>
                <a:gd name="T4" fmla="*/ 102 w 1020"/>
                <a:gd name="T5" fmla="*/ 306 h 408"/>
                <a:gd name="T6" fmla="*/ 203 w 1020"/>
                <a:gd name="T7" fmla="*/ 255 h 408"/>
                <a:gd name="T8" fmla="*/ 272 w 1020"/>
                <a:gd name="T9" fmla="*/ 220 h 408"/>
                <a:gd name="T10" fmla="*/ 370 w 1020"/>
                <a:gd name="T11" fmla="*/ 184 h 408"/>
                <a:gd name="T12" fmla="*/ 451 w 1020"/>
                <a:gd name="T13" fmla="*/ 153 h 408"/>
                <a:gd name="T14" fmla="*/ 544 w 1020"/>
                <a:gd name="T15" fmla="*/ 112 h 408"/>
                <a:gd name="T16" fmla="*/ 716 w 1020"/>
                <a:gd name="T17" fmla="*/ 56 h 408"/>
                <a:gd name="T18" fmla="*/ 844 w 1020"/>
                <a:gd name="T19" fmla="*/ 20 h 408"/>
                <a:gd name="T20" fmla="*/ 940 w 1020"/>
                <a:gd name="T21" fmla="*/ 0 h 408"/>
                <a:gd name="T22" fmla="*/ 1020 w 1020"/>
                <a:gd name="T23" fmla="*/ 4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0"/>
                <a:gd name="T37" fmla="*/ 0 h 408"/>
                <a:gd name="T38" fmla="*/ 1020 w 1020"/>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0" h="408">
                  <a:moveTo>
                    <a:pt x="0" y="408"/>
                  </a:moveTo>
                  <a:lnTo>
                    <a:pt x="49" y="353"/>
                  </a:lnTo>
                  <a:lnTo>
                    <a:pt x="102" y="306"/>
                  </a:lnTo>
                  <a:lnTo>
                    <a:pt x="203" y="255"/>
                  </a:lnTo>
                  <a:lnTo>
                    <a:pt x="272" y="220"/>
                  </a:lnTo>
                  <a:lnTo>
                    <a:pt x="370" y="184"/>
                  </a:lnTo>
                  <a:lnTo>
                    <a:pt x="451" y="153"/>
                  </a:lnTo>
                  <a:lnTo>
                    <a:pt x="544" y="112"/>
                  </a:lnTo>
                  <a:lnTo>
                    <a:pt x="716" y="56"/>
                  </a:lnTo>
                  <a:lnTo>
                    <a:pt x="844" y="20"/>
                  </a:lnTo>
                  <a:lnTo>
                    <a:pt x="940" y="0"/>
                  </a:lnTo>
                  <a:lnTo>
                    <a:pt x="1020" y="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7" name="Freeform 5"/>
            <p:cNvSpPr>
              <a:spLocks/>
            </p:cNvSpPr>
            <p:nvPr/>
          </p:nvSpPr>
          <p:spPr bwMode="auto">
            <a:xfrm>
              <a:off x="2126" y="2104"/>
              <a:ext cx="832" cy="660"/>
            </a:xfrm>
            <a:custGeom>
              <a:avLst/>
              <a:gdLst>
                <a:gd name="T0" fmla="*/ 0 w 832"/>
                <a:gd name="T1" fmla="*/ 60 h 660"/>
                <a:gd name="T2" fmla="*/ 92 w 832"/>
                <a:gd name="T3" fmla="*/ 60 h 660"/>
                <a:gd name="T4" fmla="*/ 148 w 832"/>
                <a:gd name="T5" fmla="*/ 60 h 660"/>
                <a:gd name="T6" fmla="*/ 192 w 832"/>
                <a:gd name="T7" fmla="*/ 56 h 660"/>
                <a:gd name="T8" fmla="*/ 248 w 832"/>
                <a:gd name="T9" fmla="*/ 48 h 660"/>
                <a:gd name="T10" fmla="*/ 360 w 832"/>
                <a:gd name="T11" fmla="*/ 32 h 660"/>
                <a:gd name="T12" fmla="*/ 424 w 832"/>
                <a:gd name="T13" fmla="*/ 20 h 660"/>
                <a:gd name="T14" fmla="*/ 480 w 832"/>
                <a:gd name="T15" fmla="*/ 0 h 660"/>
                <a:gd name="T16" fmla="*/ 536 w 832"/>
                <a:gd name="T17" fmla="*/ 76 h 660"/>
                <a:gd name="T18" fmla="*/ 600 w 832"/>
                <a:gd name="T19" fmla="*/ 156 h 660"/>
                <a:gd name="T20" fmla="*/ 664 w 832"/>
                <a:gd name="T21" fmla="*/ 248 h 660"/>
                <a:gd name="T22" fmla="*/ 760 w 832"/>
                <a:gd name="T23" fmla="*/ 408 h 660"/>
                <a:gd name="T24" fmla="*/ 800 w 832"/>
                <a:gd name="T25" fmla="*/ 484 h 660"/>
                <a:gd name="T26" fmla="*/ 832 w 832"/>
                <a:gd name="T27" fmla="*/ 660 h 660"/>
                <a:gd name="T28" fmla="*/ 4 w 832"/>
                <a:gd name="T29" fmla="*/ 588 h 660"/>
                <a:gd name="T30" fmla="*/ 0 w 832"/>
                <a:gd name="T31" fmla="*/ 60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2"/>
                <a:gd name="T49" fmla="*/ 0 h 660"/>
                <a:gd name="T50" fmla="*/ 832 w 832"/>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2" h="660">
                  <a:moveTo>
                    <a:pt x="0" y="60"/>
                  </a:moveTo>
                  <a:lnTo>
                    <a:pt x="92" y="60"/>
                  </a:lnTo>
                  <a:lnTo>
                    <a:pt x="148" y="60"/>
                  </a:lnTo>
                  <a:cubicBezTo>
                    <a:pt x="189" y="55"/>
                    <a:pt x="174" y="56"/>
                    <a:pt x="192" y="56"/>
                  </a:cubicBezTo>
                  <a:lnTo>
                    <a:pt x="248" y="48"/>
                  </a:lnTo>
                  <a:lnTo>
                    <a:pt x="360" y="32"/>
                  </a:lnTo>
                  <a:lnTo>
                    <a:pt x="424" y="20"/>
                  </a:lnTo>
                  <a:lnTo>
                    <a:pt x="480" y="0"/>
                  </a:lnTo>
                  <a:lnTo>
                    <a:pt x="536" y="76"/>
                  </a:lnTo>
                  <a:lnTo>
                    <a:pt x="600" y="156"/>
                  </a:lnTo>
                  <a:lnTo>
                    <a:pt x="664" y="248"/>
                  </a:lnTo>
                  <a:lnTo>
                    <a:pt x="760" y="408"/>
                  </a:lnTo>
                  <a:lnTo>
                    <a:pt x="800" y="484"/>
                  </a:lnTo>
                  <a:lnTo>
                    <a:pt x="832" y="660"/>
                  </a:lnTo>
                  <a:lnTo>
                    <a:pt x="4" y="588"/>
                  </a:lnTo>
                  <a:lnTo>
                    <a:pt x="0" y="60"/>
                  </a:lnTo>
                  <a:close/>
                </a:path>
              </a:pathLst>
            </a:custGeom>
            <a:solidFill>
              <a:srgbClr val="7DD870"/>
            </a:solidFill>
            <a:ln w="28575">
              <a:solidFill>
                <a:schemeClr val="tx1"/>
              </a:solidFill>
              <a:round/>
              <a:headEnd/>
              <a:tailEnd/>
            </a:ln>
          </p:spPr>
          <p:txBody>
            <a:bodyPr wrap="none" anchor="ctr">
              <a:prstTxWarp prst="textNoShape">
                <a:avLst/>
              </a:prstTxWarp>
            </a:bodyPr>
            <a:lstStyle/>
            <a:p>
              <a:endParaRPr lang="en-US"/>
            </a:p>
          </p:txBody>
        </p:sp>
        <p:sp>
          <p:nvSpPr>
            <p:cNvPr id="64538" name="Freeform 6"/>
            <p:cNvSpPr>
              <a:spLocks/>
            </p:cNvSpPr>
            <p:nvPr/>
          </p:nvSpPr>
          <p:spPr bwMode="auto">
            <a:xfrm>
              <a:off x="2606" y="1972"/>
              <a:ext cx="226" cy="134"/>
            </a:xfrm>
            <a:custGeom>
              <a:avLst/>
              <a:gdLst>
                <a:gd name="T0" fmla="*/ 226 w 226"/>
                <a:gd name="T1" fmla="*/ 0 h 134"/>
                <a:gd name="T2" fmla="*/ 182 w 226"/>
                <a:gd name="T3" fmla="*/ 14 h 134"/>
                <a:gd name="T4" fmla="*/ 96 w 226"/>
                <a:gd name="T5" fmla="*/ 50 h 134"/>
                <a:gd name="T6" fmla="*/ 50 w 226"/>
                <a:gd name="T7" fmla="*/ 86 h 134"/>
                <a:gd name="T8" fmla="*/ 0 w 226"/>
                <a:gd name="T9" fmla="*/ 134 h 134"/>
                <a:gd name="T10" fmla="*/ 0 60000 65536"/>
                <a:gd name="T11" fmla="*/ 0 60000 65536"/>
                <a:gd name="T12" fmla="*/ 0 60000 65536"/>
                <a:gd name="T13" fmla="*/ 0 60000 65536"/>
                <a:gd name="T14" fmla="*/ 0 60000 65536"/>
                <a:gd name="T15" fmla="*/ 0 w 226"/>
                <a:gd name="T16" fmla="*/ 0 h 134"/>
                <a:gd name="T17" fmla="*/ 226 w 226"/>
                <a:gd name="T18" fmla="*/ 134 h 134"/>
              </a:gdLst>
              <a:ahLst/>
              <a:cxnLst>
                <a:cxn ang="T10">
                  <a:pos x="T0" y="T1"/>
                </a:cxn>
                <a:cxn ang="T11">
                  <a:pos x="T2" y="T3"/>
                </a:cxn>
                <a:cxn ang="T12">
                  <a:pos x="T4" y="T5"/>
                </a:cxn>
                <a:cxn ang="T13">
                  <a:pos x="T6" y="T7"/>
                </a:cxn>
                <a:cxn ang="T14">
                  <a:pos x="T8" y="T9"/>
                </a:cxn>
              </a:cxnLst>
              <a:rect l="T15" t="T16" r="T17" b="T18"/>
              <a:pathLst>
                <a:path w="226" h="134">
                  <a:moveTo>
                    <a:pt x="226" y="0"/>
                  </a:moveTo>
                  <a:cubicBezTo>
                    <a:pt x="161" y="20"/>
                    <a:pt x="204" y="6"/>
                    <a:pt x="182" y="14"/>
                  </a:cubicBezTo>
                  <a:lnTo>
                    <a:pt x="96" y="50"/>
                  </a:lnTo>
                  <a:lnTo>
                    <a:pt x="50" y="86"/>
                  </a:lnTo>
                  <a:lnTo>
                    <a:pt x="0" y="13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9" name="Freeform 7"/>
            <p:cNvSpPr>
              <a:spLocks/>
            </p:cNvSpPr>
            <p:nvPr/>
          </p:nvSpPr>
          <p:spPr bwMode="auto">
            <a:xfrm>
              <a:off x="2128" y="2010"/>
              <a:ext cx="166" cy="154"/>
            </a:xfrm>
            <a:custGeom>
              <a:avLst/>
              <a:gdLst>
                <a:gd name="T0" fmla="*/ 166 w 166"/>
                <a:gd name="T1" fmla="*/ 0 h 154"/>
                <a:gd name="T2" fmla="*/ 110 w 166"/>
                <a:gd name="T3" fmla="*/ 32 h 154"/>
                <a:gd name="T4" fmla="*/ 52 w 166"/>
                <a:gd name="T5" fmla="*/ 88 h 154"/>
                <a:gd name="T6" fmla="*/ 0 w 166"/>
                <a:gd name="T7" fmla="*/ 154 h 154"/>
                <a:gd name="T8" fmla="*/ 0 60000 65536"/>
                <a:gd name="T9" fmla="*/ 0 60000 65536"/>
                <a:gd name="T10" fmla="*/ 0 60000 65536"/>
                <a:gd name="T11" fmla="*/ 0 60000 65536"/>
                <a:gd name="T12" fmla="*/ 0 w 166"/>
                <a:gd name="T13" fmla="*/ 0 h 154"/>
                <a:gd name="T14" fmla="*/ 166 w 166"/>
                <a:gd name="T15" fmla="*/ 154 h 154"/>
              </a:gdLst>
              <a:ahLst/>
              <a:cxnLst>
                <a:cxn ang="T8">
                  <a:pos x="T0" y="T1"/>
                </a:cxn>
                <a:cxn ang="T9">
                  <a:pos x="T2" y="T3"/>
                </a:cxn>
                <a:cxn ang="T10">
                  <a:pos x="T4" y="T5"/>
                </a:cxn>
                <a:cxn ang="T11">
                  <a:pos x="T6" y="T7"/>
                </a:cxn>
              </a:cxnLst>
              <a:rect l="T12" t="T13" r="T14" b="T15"/>
              <a:pathLst>
                <a:path w="166" h="154">
                  <a:moveTo>
                    <a:pt x="166" y="0"/>
                  </a:moveTo>
                  <a:cubicBezTo>
                    <a:pt x="100" y="40"/>
                    <a:pt x="129" y="17"/>
                    <a:pt x="110" y="32"/>
                  </a:cubicBezTo>
                  <a:lnTo>
                    <a:pt x="52" y="88"/>
                  </a:lnTo>
                  <a:lnTo>
                    <a:pt x="0" y="15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0" name="Freeform 8"/>
            <p:cNvSpPr>
              <a:spLocks/>
            </p:cNvSpPr>
            <p:nvPr/>
          </p:nvSpPr>
          <p:spPr bwMode="auto">
            <a:xfrm>
              <a:off x="2616" y="1820"/>
              <a:ext cx="279" cy="66"/>
            </a:xfrm>
            <a:custGeom>
              <a:avLst/>
              <a:gdLst>
                <a:gd name="T0" fmla="*/ 302 w 268"/>
                <a:gd name="T1" fmla="*/ 0 h 66"/>
                <a:gd name="T2" fmla="*/ 212 w 268"/>
                <a:gd name="T3" fmla="*/ 32 h 66"/>
                <a:gd name="T4" fmla="*/ 178 w 268"/>
                <a:gd name="T5" fmla="*/ 42 h 66"/>
                <a:gd name="T6" fmla="*/ 133 w 268"/>
                <a:gd name="T7" fmla="*/ 52 h 66"/>
                <a:gd name="T8" fmla="*/ 77 w 268"/>
                <a:gd name="T9" fmla="*/ 62 h 66"/>
                <a:gd name="T10" fmla="*/ 33 w 268"/>
                <a:gd name="T11" fmla="*/ 66 h 66"/>
                <a:gd name="T12" fmla="*/ 0 w 268"/>
                <a:gd name="T13" fmla="*/ 66 h 66"/>
                <a:gd name="T14" fmla="*/ 0 60000 65536"/>
                <a:gd name="T15" fmla="*/ 0 60000 65536"/>
                <a:gd name="T16" fmla="*/ 0 60000 65536"/>
                <a:gd name="T17" fmla="*/ 0 60000 65536"/>
                <a:gd name="T18" fmla="*/ 0 60000 65536"/>
                <a:gd name="T19" fmla="*/ 0 60000 65536"/>
                <a:gd name="T20" fmla="*/ 0 60000 65536"/>
                <a:gd name="T21" fmla="*/ 0 w 268"/>
                <a:gd name="T22" fmla="*/ 0 h 66"/>
                <a:gd name="T23" fmla="*/ 268 w 26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66">
                  <a:moveTo>
                    <a:pt x="268" y="0"/>
                  </a:moveTo>
                  <a:cubicBezTo>
                    <a:pt x="255" y="5"/>
                    <a:pt x="206" y="25"/>
                    <a:pt x="188" y="32"/>
                  </a:cubicBezTo>
                  <a:cubicBezTo>
                    <a:pt x="170" y="39"/>
                    <a:pt x="170" y="39"/>
                    <a:pt x="158" y="42"/>
                  </a:cubicBezTo>
                  <a:lnTo>
                    <a:pt x="118" y="52"/>
                  </a:lnTo>
                  <a:cubicBezTo>
                    <a:pt x="68" y="62"/>
                    <a:pt x="88" y="62"/>
                    <a:pt x="68" y="62"/>
                  </a:cubicBezTo>
                  <a:lnTo>
                    <a:pt x="30" y="66"/>
                  </a:lnTo>
                  <a:lnTo>
                    <a:pt x="0" y="66"/>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1" name="Freeform 9"/>
            <p:cNvSpPr>
              <a:spLocks/>
            </p:cNvSpPr>
            <p:nvPr/>
          </p:nvSpPr>
          <p:spPr bwMode="auto">
            <a:xfrm>
              <a:off x="2960" y="2660"/>
              <a:ext cx="172" cy="106"/>
            </a:xfrm>
            <a:custGeom>
              <a:avLst/>
              <a:gdLst>
                <a:gd name="T0" fmla="*/ 0 w 172"/>
                <a:gd name="T1" fmla="*/ 106 h 106"/>
                <a:gd name="T2" fmla="*/ 54 w 172"/>
                <a:gd name="T3" fmla="*/ 54 h 106"/>
                <a:gd name="T4" fmla="*/ 102 w 172"/>
                <a:gd name="T5" fmla="*/ 24 h 106"/>
                <a:gd name="T6" fmla="*/ 134 w 172"/>
                <a:gd name="T7" fmla="*/ 10 h 106"/>
                <a:gd name="T8" fmla="*/ 172 w 172"/>
                <a:gd name="T9" fmla="*/ 0 h 106"/>
                <a:gd name="T10" fmla="*/ 0 60000 65536"/>
                <a:gd name="T11" fmla="*/ 0 60000 65536"/>
                <a:gd name="T12" fmla="*/ 0 60000 65536"/>
                <a:gd name="T13" fmla="*/ 0 60000 65536"/>
                <a:gd name="T14" fmla="*/ 0 60000 65536"/>
                <a:gd name="T15" fmla="*/ 0 w 172"/>
                <a:gd name="T16" fmla="*/ 0 h 106"/>
                <a:gd name="T17" fmla="*/ 172 w 172"/>
                <a:gd name="T18" fmla="*/ 106 h 106"/>
              </a:gdLst>
              <a:ahLst/>
              <a:cxnLst>
                <a:cxn ang="T10">
                  <a:pos x="T0" y="T1"/>
                </a:cxn>
                <a:cxn ang="T11">
                  <a:pos x="T2" y="T3"/>
                </a:cxn>
                <a:cxn ang="T12">
                  <a:pos x="T4" y="T5"/>
                </a:cxn>
                <a:cxn ang="T13">
                  <a:pos x="T6" y="T7"/>
                </a:cxn>
                <a:cxn ang="T14">
                  <a:pos x="T8" y="T9"/>
                </a:cxn>
              </a:cxnLst>
              <a:rect l="T15" t="T16" r="T17" b="T18"/>
              <a:pathLst>
                <a:path w="172" h="106">
                  <a:moveTo>
                    <a:pt x="0" y="106"/>
                  </a:moveTo>
                  <a:lnTo>
                    <a:pt x="54" y="54"/>
                  </a:lnTo>
                  <a:lnTo>
                    <a:pt x="102" y="24"/>
                  </a:lnTo>
                  <a:cubicBezTo>
                    <a:pt x="134" y="11"/>
                    <a:pt x="124" y="14"/>
                    <a:pt x="134" y="10"/>
                  </a:cubicBezTo>
                  <a:lnTo>
                    <a:pt x="1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2" name="Freeform 10"/>
            <p:cNvSpPr>
              <a:spLocks/>
            </p:cNvSpPr>
            <p:nvPr/>
          </p:nvSpPr>
          <p:spPr bwMode="auto">
            <a:xfrm>
              <a:off x="2018" y="1346"/>
              <a:ext cx="642" cy="690"/>
            </a:xfrm>
            <a:custGeom>
              <a:avLst/>
              <a:gdLst>
                <a:gd name="T0" fmla="*/ 0 w 642"/>
                <a:gd name="T1" fmla="*/ 0 h 690"/>
                <a:gd name="T2" fmla="*/ 642 w 642"/>
                <a:gd name="T3" fmla="*/ 58 h 690"/>
                <a:gd name="T4" fmla="*/ 626 w 642"/>
                <a:gd name="T5" fmla="*/ 148 h 690"/>
                <a:gd name="T6" fmla="*/ 602 w 642"/>
                <a:gd name="T7" fmla="*/ 280 h 690"/>
                <a:gd name="T8" fmla="*/ 576 w 642"/>
                <a:gd name="T9" fmla="*/ 376 h 690"/>
                <a:gd name="T10" fmla="*/ 526 w 642"/>
                <a:gd name="T11" fmla="*/ 526 h 690"/>
                <a:gd name="T12" fmla="*/ 476 w 642"/>
                <a:gd name="T13" fmla="*/ 636 h 690"/>
                <a:gd name="T14" fmla="*/ 380 w 642"/>
                <a:gd name="T15" fmla="*/ 644 h 690"/>
                <a:gd name="T16" fmla="*/ 310 w 642"/>
                <a:gd name="T17" fmla="*/ 656 h 690"/>
                <a:gd name="T18" fmla="*/ 208 w 642"/>
                <a:gd name="T19" fmla="*/ 678 h 690"/>
                <a:gd name="T20" fmla="*/ 172 w 642"/>
                <a:gd name="T21" fmla="*/ 686 h 690"/>
                <a:gd name="T22" fmla="*/ 122 w 642"/>
                <a:gd name="T23" fmla="*/ 690 h 690"/>
                <a:gd name="T24" fmla="*/ 2 w 642"/>
                <a:gd name="T25" fmla="*/ 688 h 690"/>
                <a:gd name="T26" fmla="*/ 0 w 642"/>
                <a:gd name="T27" fmla="*/ 0 h 6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2"/>
                <a:gd name="T43" fmla="*/ 0 h 690"/>
                <a:gd name="T44" fmla="*/ 642 w 642"/>
                <a:gd name="T45" fmla="*/ 690 h 6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2" h="690">
                  <a:moveTo>
                    <a:pt x="0" y="0"/>
                  </a:moveTo>
                  <a:lnTo>
                    <a:pt x="642" y="58"/>
                  </a:lnTo>
                  <a:lnTo>
                    <a:pt x="626" y="148"/>
                  </a:lnTo>
                  <a:lnTo>
                    <a:pt x="602" y="280"/>
                  </a:lnTo>
                  <a:lnTo>
                    <a:pt x="576" y="376"/>
                  </a:lnTo>
                  <a:lnTo>
                    <a:pt x="526" y="526"/>
                  </a:lnTo>
                  <a:lnTo>
                    <a:pt x="476" y="636"/>
                  </a:lnTo>
                  <a:lnTo>
                    <a:pt x="380" y="644"/>
                  </a:lnTo>
                  <a:lnTo>
                    <a:pt x="310" y="656"/>
                  </a:lnTo>
                  <a:lnTo>
                    <a:pt x="208" y="678"/>
                  </a:lnTo>
                  <a:lnTo>
                    <a:pt x="172" y="686"/>
                  </a:lnTo>
                  <a:cubicBezTo>
                    <a:pt x="123" y="690"/>
                    <a:pt x="140" y="690"/>
                    <a:pt x="122" y="690"/>
                  </a:cubicBezTo>
                  <a:lnTo>
                    <a:pt x="2" y="688"/>
                  </a:lnTo>
                  <a:lnTo>
                    <a:pt x="0" y="0"/>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3" name="Freeform 11"/>
            <p:cNvSpPr>
              <a:spLocks/>
            </p:cNvSpPr>
            <p:nvPr/>
          </p:nvSpPr>
          <p:spPr bwMode="auto">
            <a:xfrm>
              <a:off x="2492" y="1755"/>
              <a:ext cx="418" cy="225"/>
            </a:xfrm>
            <a:custGeom>
              <a:avLst/>
              <a:gdLst>
                <a:gd name="T0" fmla="*/ 434 w 410"/>
                <a:gd name="T1" fmla="*/ 0 h 220"/>
                <a:gd name="T2" fmla="*/ 326 w 410"/>
                <a:gd name="T3" fmla="*/ 55 h 220"/>
                <a:gd name="T4" fmla="*/ 200 w 410"/>
                <a:gd name="T5" fmla="*/ 104 h 220"/>
                <a:gd name="T6" fmla="*/ 124 w 410"/>
                <a:gd name="T7" fmla="*/ 133 h 220"/>
                <a:gd name="T8" fmla="*/ 81 w 410"/>
                <a:gd name="T9" fmla="*/ 153 h 220"/>
                <a:gd name="T10" fmla="*/ 47 w 410"/>
                <a:gd name="T11" fmla="*/ 184 h 220"/>
                <a:gd name="T12" fmla="*/ 16 w 410"/>
                <a:gd name="T13" fmla="*/ 215 h 220"/>
                <a:gd name="T14" fmla="*/ 0 w 410"/>
                <a:gd name="T15" fmla="*/ 235 h 220"/>
                <a:gd name="T16" fmla="*/ 0 60000 65536"/>
                <a:gd name="T17" fmla="*/ 0 60000 65536"/>
                <a:gd name="T18" fmla="*/ 0 60000 65536"/>
                <a:gd name="T19" fmla="*/ 0 60000 65536"/>
                <a:gd name="T20" fmla="*/ 0 60000 65536"/>
                <a:gd name="T21" fmla="*/ 0 60000 65536"/>
                <a:gd name="T22" fmla="*/ 0 60000 65536"/>
                <a:gd name="T23" fmla="*/ 0 60000 65536"/>
                <a:gd name="T24" fmla="*/ 0 w 410"/>
                <a:gd name="T25" fmla="*/ 0 h 220"/>
                <a:gd name="T26" fmla="*/ 410 w 410"/>
                <a:gd name="T27" fmla="*/ 220 h 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0" h="220">
                  <a:moveTo>
                    <a:pt x="410" y="0"/>
                  </a:moveTo>
                  <a:lnTo>
                    <a:pt x="308" y="52"/>
                  </a:lnTo>
                  <a:lnTo>
                    <a:pt x="188" y="98"/>
                  </a:lnTo>
                  <a:lnTo>
                    <a:pt x="118" y="124"/>
                  </a:lnTo>
                  <a:cubicBezTo>
                    <a:pt x="77" y="144"/>
                    <a:pt x="98" y="134"/>
                    <a:pt x="76" y="144"/>
                  </a:cubicBezTo>
                  <a:cubicBezTo>
                    <a:pt x="41" y="172"/>
                    <a:pt x="53" y="163"/>
                    <a:pt x="44" y="172"/>
                  </a:cubicBezTo>
                  <a:lnTo>
                    <a:pt x="16" y="200"/>
                  </a:lnTo>
                  <a:lnTo>
                    <a:pt x="0" y="22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4" name="Freeform 12"/>
            <p:cNvSpPr>
              <a:spLocks/>
            </p:cNvSpPr>
            <p:nvPr/>
          </p:nvSpPr>
          <p:spPr bwMode="auto">
            <a:xfrm>
              <a:off x="2016" y="856"/>
              <a:ext cx="1528" cy="546"/>
            </a:xfrm>
            <a:custGeom>
              <a:avLst/>
              <a:gdLst>
                <a:gd name="T0" fmla="*/ 0 w 1528"/>
                <a:gd name="T1" fmla="*/ 494 h 546"/>
                <a:gd name="T2" fmla="*/ 286 w 1528"/>
                <a:gd name="T3" fmla="*/ 0 h 546"/>
                <a:gd name="T4" fmla="*/ 1528 w 1528"/>
                <a:gd name="T5" fmla="*/ 106 h 546"/>
                <a:gd name="T6" fmla="*/ 1476 w 1528"/>
                <a:gd name="T7" fmla="*/ 196 h 546"/>
                <a:gd name="T8" fmla="*/ 1446 w 1528"/>
                <a:gd name="T9" fmla="*/ 200 h 546"/>
                <a:gd name="T10" fmla="*/ 1402 w 1528"/>
                <a:gd name="T11" fmla="*/ 200 h 546"/>
                <a:gd name="T12" fmla="*/ 1372 w 1528"/>
                <a:gd name="T13" fmla="*/ 208 h 546"/>
                <a:gd name="T14" fmla="*/ 1296 w 1528"/>
                <a:gd name="T15" fmla="*/ 220 h 546"/>
                <a:gd name="T16" fmla="*/ 1200 w 1528"/>
                <a:gd name="T17" fmla="*/ 244 h 546"/>
                <a:gd name="T18" fmla="*/ 1080 w 1528"/>
                <a:gd name="T19" fmla="*/ 280 h 546"/>
                <a:gd name="T20" fmla="*/ 972 w 1528"/>
                <a:gd name="T21" fmla="*/ 324 h 546"/>
                <a:gd name="T22" fmla="*/ 828 w 1528"/>
                <a:gd name="T23" fmla="*/ 388 h 546"/>
                <a:gd name="T24" fmla="*/ 718 w 1528"/>
                <a:gd name="T25" fmla="*/ 454 h 546"/>
                <a:gd name="T26" fmla="*/ 656 w 1528"/>
                <a:gd name="T27" fmla="*/ 518 h 546"/>
                <a:gd name="T28" fmla="*/ 642 w 1528"/>
                <a:gd name="T29" fmla="*/ 546 h 546"/>
                <a:gd name="T30" fmla="*/ 0 w 1528"/>
                <a:gd name="T31" fmla="*/ 494 h 5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8"/>
                <a:gd name="T49" fmla="*/ 0 h 546"/>
                <a:gd name="T50" fmla="*/ 1528 w 1528"/>
                <a:gd name="T51" fmla="*/ 546 h 5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8" h="546">
                  <a:moveTo>
                    <a:pt x="0" y="494"/>
                  </a:moveTo>
                  <a:lnTo>
                    <a:pt x="286" y="0"/>
                  </a:lnTo>
                  <a:lnTo>
                    <a:pt x="1528" y="106"/>
                  </a:lnTo>
                  <a:lnTo>
                    <a:pt x="1476" y="196"/>
                  </a:lnTo>
                  <a:lnTo>
                    <a:pt x="1446" y="200"/>
                  </a:lnTo>
                  <a:lnTo>
                    <a:pt x="1402" y="200"/>
                  </a:lnTo>
                  <a:lnTo>
                    <a:pt x="1372" y="208"/>
                  </a:lnTo>
                  <a:lnTo>
                    <a:pt x="1296" y="220"/>
                  </a:lnTo>
                  <a:lnTo>
                    <a:pt x="1200" y="244"/>
                  </a:lnTo>
                  <a:lnTo>
                    <a:pt x="1080" y="280"/>
                  </a:lnTo>
                  <a:lnTo>
                    <a:pt x="972" y="324"/>
                  </a:lnTo>
                  <a:lnTo>
                    <a:pt x="828" y="388"/>
                  </a:lnTo>
                  <a:lnTo>
                    <a:pt x="718" y="454"/>
                  </a:lnTo>
                  <a:lnTo>
                    <a:pt x="656" y="518"/>
                  </a:lnTo>
                  <a:lnTo>
                    <a:pt x="642" y="546"/>
                  </a:lnTo>
                  <a:lnTo>
                    <a:pt x="0" y="494"/>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5" name="Line 13"/>
            <p:cNvSpPr>
              <a:spLocks noChangeShapeType="1"/>
            </p:cNvSpPr>
            <p:nvPr/>
          </p:nvSpPr>
          <p:spPr bwMode="auto">
            <a:xfrm flipH="1">
              <a:off x="3542" y="964"/>
              <a:ext cx="2" cy="228"/>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6" name="Line 14"/>
            <p:cNvSpPr>
              <a:spLocks noChangeShapeType="1"/>
            </p:cNvSpPr>
            <p:nvPr/>
          </p:nvSpPr>
          <p:spPr bwMode="auto">
            <a:xfrm>
              <a:off x="3486" y="1052"/>
              <a:ext cx="0" cy="156"/>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7" name="Freeform 15"/>
            <p:cNvSpPr>
              <a:spLocks/>
            </p:cNvSpPr>
            <p:nvPr/>
          </p:nvSpPr>
          <p:spPr bwMode="auto">
            <a:xfrm>
              <a:off x="3646" y="1108"/>
              <a:ext cx="324" cy="1688"/>
            </a:xfrm>
            <a:custGeom>
              <a:avLst/>
              <a:gdLst>
                <a:gd name="T0" fmla="*/ 52 w 324"/>
                <a:gd name="T1" fmla="*/ 476 h 1688"/>
                <a:gd name="T2" fmla="*/ 324 w 324"/>
                <a:gd name="T3" fmla="*/ 0 h 1688"/>
                <a:gd name="T4" fmla="*/ 268 w 324"/>
                <a:gd name="T5" fmla="*/ 1272 h 1688"/>
                <a:gd name="T6" fmla="*/ 0 w 324"/>
                <a:gd name="T7" fmla="*/ 1688 h 1688"/>
                <a:gd name="T8" fmla="*/ 52 w 324"/>
                <a:gd name="T9" fmla="*/ 476 h 1688"/>
                <a:gd name="T10" fmla="*/ 0 60000 65536"/>
                <a:gd name="T11" fmla="*/ 0 60000 65536"/>
                <a:gd name="T12" fmla="*/ 0 60000 65536"/>
                <a:gd name="T13" fmla="*/ 0 60000 65536"/>
                <a:gd name="T14" fmla="*/ 0 60000 65536"/>
                <a:gd name="T15" fmla="*/ 0 w 324"/>
                <a:gd name="T16" fmla="*/ 0 h 1688"/>
                <a:gd name="T17" fmla="*/ 324 w 324"/>
                <a:gd name="T18" fmla="*/ 1688 h 1688"/>
              </a:gdLst>
              <a:ahLst/>
              <a:cxnLst>
                <a:cxn ang="T10">
                  <a:pos x="T0" y="T1"/>
                </a:cxn>
                <a:cxn ang="T11">
                  <a:pos x="T2" y="T3"/>
                </a:cxn>
                <a:cxn ang="T12">
                  <a:pos x="T4" y="T5"/>
                </a:cxn>
                <a:cxn ang="T13">
                  <a:pos x="T6" y="T7"/>
                </a:cxn>
                <a:cxn ang="T14">
                  <a:pos x="T8" y="T9"/>
                </a:cxn>
              </a:cxnLst>
              <a:rect l="T15" t="T16" r="T17" b="T18"/>
              <a:pathLst>
                <a:path w="324" h="1688">
                  <a:moveTo>
                    <a:pt x="52" y="476"/>
                  </a:moveTo>
                  <a:lnTo>
                    <a:pt x="324" y="0"/>
                  </a:lnTo>
                  <a:lnTo>
                    <a:pt x="268" y="1272"/>
                  </a:lnTo>
                  <a:lnTo>
                    <a:pt x="0" y="1688"/>
                  </a:lnTo>
                  <a:lnTo>
                    <a:pt x="52" y="47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8" name="Freeform 16"/>
            <p:cNvSpPr>
              <a:spLocks/>
            </p:cNvSpPr>
            <p:nvPr/>
          </p:nvSpPr>
          <p:spPr bwMode="auto">
            <a:xfrm>
              <a:off x="2946" y="1096"/>
              <a:ext cx="1028" cy="484"/>
            </a:xfrm>
            <a:custGeom>
              <a:avLst/>
              <a:gdLst>
                <a:gd name="T0" fmla="*/ 0 w 1028"/>
                <a:gd name="T1" fmla="*/ 416 h 484"/>
                <a:gd name="T2" fmla="*/ 52 w 1028"/>
                <a:gd name="T3" fmla="*/ 348 h 484"/>
                <a:gd name="T4" fmla="*/ 128 w 1028"/>
                <a:gd name="T5" fmla="*/ 292 h 484"/>
                <a:gd name="T6" fmla="*/ 200 w 1028"/>
                <a:gd name="T7" fmla="*/ 252 h 484"/>
                <a:gd name="T8" fmla="*/ 340 w 1028"/>
                <a:gd name="T9" fmla="*/ 192 h 484"/>
                <a:gd name="T10" fmla="*/ 488 w 1028"/>
                <a:gd name="T11" fmla="*/ 136 h 484"/>
                <a:gd name="T12" fmla="*/ 624 w 1028"/>
                <a:gd name="T13" fmla="*/ 84 h 484"/>
                <a:gd name="T14" fmla="*/ 764 w 1028"/>
                <a:gd name="T15" fmla="*/ 44 h 484"/>
                <a:gd name="T16" fmla="*/ 844 w 1028"/>
                <a:gd name="T17" fmla="*/ 24 h 484"/>
                <a:gd name="T18" fmla="*/ 944 w 1028"/>
                <a:gd name="T19" fmla="*/ 0 h 484"/>
                <a:gd name="T20" fmla="*/ 1028 w 1028"/>
                <a:gd name="T21" fmla="*/ 4 h 484"/>
                <a:gd name="T22" fmla="*/ 756 w 1028"/>
                <a:gd name="T23" fmla="*/ 484 h 484"/>
                <a:gd name="T24" fmla="*/ 0 w 1028"/>
                <a:gd name="T25" fmla="*/ 416 h 4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8"/>
                <a:gd name="T40" fmla="*/ 0 h 484"/>
                <a:gd name="T41" fmla="*/ 1028 w 1028"/>
                <a:gd name="T42" fmla="*/ 484 h 4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8" h="484">
                  <a:moveTo>
                    <a:pt x="0" y="416"/>
                  </a:moveTo>
                  <a:lnTo>
                    <a:pt x="52" y="348"/>
                  </a:lnTo>
                  <a:lnTo>
                    <a:pt x="128" y="292"/>
                  </a:lnTo>
                  <a:lnTo>
                    <a:pt x="200" y="252"/>
                  </a:lnTo>
                  <a:lnTo>
                    <a:pt x="340" y="192"/>
                  </a:lnTo>
                  <a:lnTo>
                    <a:pt x="488" y="136"/>
                  </a:lnTo>
                  <a:lnTo>
                    <a:pt x="624" y="84"/>
                  </a:lnTo>
                  <a:lnTo>
                    <a:pt x="764" y="44"/>
                  </a:lnTo>
                  <a:lnTo>
                    <a:pt x="844" y="24"/>
                  </a:lnTo>
                  <a:lnTo>
                    <a:pt x="944" y="0"/>
                  </a:lnTo>
                  <a:lnTo>
                    <a:pt x="1028" y="4"/>
                  </a:lnTo>
                  <a:lnTo>
                    <a:pt x="756" y="484"/>
                  </a:lnTo>
                  <a:lnTo>
                    <a:pt x="0" y="41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9" name="Line 17"/>
            <p:cNvSpPr>
              <a:spLocks noChangeShapeType="1"/>
            </p:cNvSpPr>
            <p:nvPr/>
          </p:nvSpPr>
          <p:spPr bwMode="auto">
            <a:xfrm>
              <a:off x="2666" y="1396"/>
              <a:ext cx="72" cy="17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0" name="Line 18"/>
            <p:cNvSpPr>
              <a:spLocks noChangeShapeType="1"/>
            </p:cNvSpPr>
            <p:nvPr/>
          </p:nvSpPr>
          <p:spPr bwMode="auto">
            <a:xfrm flipV="1">
              <a:off x="2626" y="1572"/>
              <a:ext cx="10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1" name="Line 19"/>
            <p:cNvSpPr>
              <a:spLocks noChangeShapeType="1"/>
            </p:cNvSpPr>
            <p:nvPr/>
          </p:nvSpPr>
          <p:spPr bwMode="auto">
            <a:xfrm flipH="1">
              <a:off x="2582" y="1570"/>
              <a:ext cx="158" cy="2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2" name="Line 20"/>
            <p:cNvSpPr>
              <a:spLocks noChangeShapeType="1"/>
            </p:cNvSpPr>
            <p:nvPr/>
          </p:nvSpPr>
          <p:spPr bwMode="auto">
            <a:xfrm>
              <a:off x="2586" y="1780"/>
              <a:ext cx="58" cy="8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3" name="Line 21"/>
            <p:cNvSpPr>
              <a:spLocks noChangeShapeType="1"/>
            </p:cNvSpPr>
            <p:nvPr/>
          </p:nvSpPr>
          <p:spPr bwMode="auto">
            <a:xfrm flipV="1">
              <a:off x="2580" y="1718"/>
              <a:ext cx="182" cy="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4" name="Line 22"/>
            <p:cNvSpPr>
              <a:spLocks noChangeShapeType="1"/>
            </p:cNvSpPr>
            <p:nvPr/>
          </p:nvSpPr>
          <p:spPr bwMode="auto">
            <a:xfrm flipV="1">
              <a:off x="2646" y="1724"/>
              <a:ext cx="104"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5" name="Line 23"/>
            <p:cNvSpPr>
              <a:spLocks noChangeShapeType="1"/>
            </p:cNvSpPr>
            <p:nvPr/>
          </p:nvSpPr>
          <p:spPr bwMode="auto">
            <a:xfrm flipH="1" flipV="1">
              <a:off x="2740" y="1572"/>
              <a:ext cx="10" cy="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6" name="Line 24"/>
            <p:cNvSpPr>
              <a:spLocks noChangeShapeType="1"/>
            </p:cNvSpPr>
            <p:nvPr/>
          </p:nvSpPr>
          <p:spPr bwMode="auto">
            <a:xfrm flipH="1">
              <a:off x="3394" y="1060"/>
              <a:ext cx="80"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7" name="Line 25"/>
            <p:cNvSpPr>
              <a:spLocks noChangeShapeType="1"/>
            </p:cNvSpPr>
            <p:nvPr/>
          </p:nvSpPr>
          <p:spPr bwMode="auto">
            <a:xfrm flipH="1" flipV="1">
              <a:off x="3282" y="1092"/>
              <a:ext cx="11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8" name="Line 26"/>
            <p:cNvSpPr>
              <a:spLocks noChangeShapeType="1"/>
            </p:cNvSpPr>
            <p:nvPr/>
          </p:nvSpPr>
          <p:spPr bwMode="auto">
            <a:xfrm flipH="1">
              <a:off x="3250" y="1096"/>
              <a:ext cx="32" cy="17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9" name="Line 27"/>
            <p:cNvSpPr>
              <a:spLocks noChangeShapeType="1"/>
            </p:cNvSpPr>
            <p:nvPr/>
          </p:nvSpPr>
          <p:spPr bwMode="auto">
            <a:xfrm flipH="1" flipV="1">
              <a:off x="3126" y="1128"/>
              <a:ext cx="124"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0" name="Line 28"/>
            <p:cNvSpPr>
              <a:spLocks noChangeShapeType="1"/>
            </p:cNvSpPr>
            <p:nvPr/>
          </p:nvSpPr>
          <p:spPr bwMode="auto">
            <a:xfrm flipH="1">
              <a:off x="3086" y="1124"/>
              <a:ext cx="48" cy="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1" name="Line 29"/>
            <p:cNvSpPr>
              <a:spLocks noChangeShapeType="1"/>
            </p:cNvSpPr>
            <p:nvPr/>
          </p:nvSpPr>
          <p:spPr bwMode="auto">
            <a:xfrm flipH="1" flipV="1">
              <a:off x="2962" y="1200"/>
              <a:ext cx="124" cy="1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2" name="Line 30"/>
            <p:cNvSpPr>
              <a:spLocks noChangeShapeType="1"/>
            </p:cNvSpPr>
            <p:nvPr/>
          </p:nvSpPr>
          <p:spPr bwMode="auto">
            <a:xfrm flipH="1">
              <a:off x="2916" y="1192"/>
              <a:ext cx="46" cy="2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3" name="Line 31"/>
            <p:cNvSpPr>
              <a:spLocks noChangeShapeType="1"/>
            </p:cNvSpPr>
            <p:nvPr/>
          </p:nvSpPr>
          <p:spPr bwMode="auto">
            <a:xfrm flipH="1" flipV="1">
              <a:off x="2822" y="1252"/>
              <a:ext cx="92"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4" name="Line 32"/>
            <p:cNvSpPr>
              <a:spLocks noChangeShapeType="1"/>
            </p:cNvSpPr>
            <p:nvPr/>
          </p:nvSpPr>
          <p:spPr bwMode="auto">
            <a:xfrm flipH="1">
              <a:off x="2738" y="1252"/>
              <a:ext cx="88" cy="3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5" name="Line 33"/>
            <p:cNvSpPr>
              <a:spLocks noChangeShapeType="1"/>
            </p:cNvSpPr>
            <p:nvPr/>
          </p:nvSpPr>
          <p:spPr bwMode="auto">
            <a:xfrm flipV="1">
              <a:off x="2738" y="1448"/>
              <a:ext cx="172" cy="12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6" name="Line 34"/>
            <p:cNvSpPr>
              <a:spLocks noChangeShapeType="1"/>
            </p:cNvSpPr>
            <p:nvPr/>
          </p:nvSpPr>
          <p:spPr bwMode="auto">
            <a:xfrm flipH="1">
              <a:off x="2906" y="1324"/>
              <a:ext cx="180"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7" name="Line 35"/>
            <p:cNvSpPr>
              <a:spLocks noChangeShapeType="1"/>
            </p:cNvSpPr>
            <p:nvPr/>
          </p:nvSpPr>
          <p:spPr bwMode="auto">
            <a:xfrm>
              <a:off x="2750" y="1724"/>
              <a:ext cx="60" cy="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8" name="Line 36"/>
            <p:cNvSpPr>
              <a:spLocks noChangeShapeType="1"/>
            </p:cNvSpPr>
            <p:nvPr/>
          </p:nvSpPr>
          <p:spPr bwMode="auto">
            <a:xfrm flipV="1">
              <a:off x="2822" y="1676"/>
              <a:ext cx="56" cy="1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9" name="Line 37"/>
            <p:cNvSpPr>
              <a:spLocks noChangeShapeType="1"/>
            </p:cNvSpPr>
            <p:nvPr/>
          </p:nvSpPr>
          <p:spPr bwMode="auto">
            <a:xfrm>
              <a:off x="2876" y="1674"/>
              <a:ext cx="38" cy="4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0" name="Line 38"/>
            <p:cNvSpPr>
              <a:spLocks noChangeShapeType="1"/>
            </p:cNvSpPr>
            <p:nvPr/>
          </p:nvSpPr>
          <p:spPr bwMode="auto">
            <a:xfrm flipV="1">
              <a:off x="2750" y="1678"/>
              <a:ext cx="128"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1" name="Line 39"/>
            <p:cNvSpPr>
              <a:spLocks noChangeShapeType="1"/>
            </p:cNvSpPr>
            <p:nvPr/>
          </p:nvSpPr>
          <p:spPr bwMode="auto">
            <a:xfrm flipV="1">
              <a:off x="2877" y="1438"/>
              <a:ext cx="39" cy="2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2" name="Line 40"/>
            <p:cNvSpPr>
              <a:spLocks noChangeShapeType="1"/>
            </p:cNvSpPr>
            <p:nvPr/>
          </p:nvSpPr>
          <p:spPr bwMode="auto">
            <a:xfrm>
              <a:off x="2912" y="1436"/>
              <a:ext cx="32" cy="1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3" name="Line 41"/>
            <p:cNvSpPr>
              <a:spLocks noChangeShapeType="1"/>
            </p:cNvSpPr>
            <p:nvPr/>
          </p:nvSpPr>
          <p:spPr bwMode="auto">
            <a:xfrm flipV="1">
              <a:off x="2880" y="1650"/>
              <a:ext cx="44"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4" name="Line 42"/>
            <p:cNvSpPr>
              <a:spLocks noChangeShapeType="1"/>
            </p:cNvSpPr>
            <p:nvPr/>
          </p:nvSpPr>
          <p:spPr bwMode="auto">
            <a:xfrm flipH="1">
              <a:off x="3062" y="1326"/>
              <a:ext cx="22"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5" name="Line 43"/>
            <p:cNvSpPr>
              <a:spLocks noChangeShapeType="1"/>
            </p:cNvSpPr>
            <p:nvPr/>
          </p:nvSpPr>
          <p:spPr bwMode="auto">
            <a:xfrm flipV="1">
              <a:off x="3084" y="1270"/>
              <a:ext cx="164"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6" name="Line 44"/>
            <p:cNvSpPr>
              <a:spLocks noChangeShapeType="1"/>
            </p:cNvSpPr>
            <p:nvPr/>
          </p:nvSpPr>
          <p:spPr bwMode="auto">
            <a:xfrm>
              <a:off x="3086" y="1324"/>
              <a:ext cx="32"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7" name="Line 45"/>
            <p:cNvSpPr>
              <a:spLocks noChangeShapeType="1"/>
            </p:cNvSpPr>
            <p:nvPr/>
          </p:nvSpPr>
          <p:spPr bwMode="auto">
            <a:xfrm flipH="1">
              <a:off x="3238" y="1268"/>
              <a:ext cx="10" cy="3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8" name="Line 46"/>
            <p:cNvSpPr>
              <a:spLocks noChangeShapeType="1"/>
            </p:cNvSpPr>
            <p:nvPr/>
          </p:nvSpPr>
          <p:spPr bwMode="auto">
            <a:xfrm flipV="1">
              <a:off x="3248" y="1248"/>
              <a:ext cx="128" cy="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9" name="Line 47"/>
            <p:cNvSpPr>
              <a:spLocks noChangeShapeType="1"/>
            </p:cNvSpPr>
            <p:nvPr/>
          </p:nvSpPr>
          <p:spPr bwMode="auto">
            <a:xfrm>
              <a:off x="3246" y="1272"/>
              <a:ext cx="16" cy="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0" name="Line 48"/>
            <p:cNvSpPr>
              <a:spLocks noChangeShapeType="1"/>
            </p:cNvSpPr>
            <p:nvPr/>
          </p:nvSpPr>
          <p:spPr bwMode="auto">
            <a:xfrm>
              <a:off x="2232" y="2052"/>
              <a:ext cx="22" cy="10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1" name="Line 49"/>
            <p:cNvSpPr>
              <a:spLocks noChangeShapeType="1"/>
            </p:cNvSpPr>
            <p:nvPr/>
          </p:nvSpPr>
          <p:spPr bwMode="auto">
            <a:xfrm flipV="1">
              <a:off x="2258" y="2058"/>
              <a:ext cx="96" cy="10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2" name="Line 50"/>
            <p:cNvSpPr>
              <a:spLocks noChangeShapeType="1"/>
            </p:cNvSpPr>
            <p:nvPr/>
          </p:nvSpPr>
          <p:spPr bwMode="auto">
            <a:xfrm>
              <a:off x="2354" y="2056"/>
              <a:ext cx="64" cy="9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3" name="Line 51"/>
            <p:cNvSpPr>
              <a:spLocks noChangeShapeType="1"/>
            </p:cNvSpPr>
            <p:nvPr/>
          </p:nvSpPr>
          <p:spPr bwMode="auto">
            <a:xfrm flipV="1">
              <a:off x="2420" y="2026"/>
              <a:ext cx="88" cy="1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4" name="Line 52"/>
            <p:cNvSpPr>
              <a:spLocks noChangeShapeType="1"/>
            </p:cNvSpPr>
            <p:nvPr/>
          </p:nvSpPr>
          <p:spPr bwMode="auto">
            <a:xfrm>
              <a:off x="2506" y="2028"/>
              <a:ext cx="102" cy="7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5" name="Line 53"/>
            <p:cNvSpPr>
              <a:spLocks noChangeShapeType="1"/>
            </p:cNvSpPr>
            <p:nvPr/>
          </p:nvSpPr>
          <p:spPr bwMode="auto">
            <a:xfrm>
              <a:off x="2238" y="2054"/>
              <a:ext cx="116"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6" name="Line 54"/>
            <p:cNvSpPr>
              <a:spLocks noChangeShapeType="1"/>
            </p:cNvSpPr>
            <p:nvPr/>
          </p:nvSpPr>
          <p:spPr bwMode="auto">
            <a:xfrm flipV="1">
              <a:off x="2356" y="2026"/>
              <a:ext cx="148"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7" name="Line 55"/>
            <p:cNvSpPr>
              <a:spLocks noChangeShapeType="1"/>
            </p:cNvSpPr>
            <p:nvPr/>
          </p:nvSpPr>
          <p:spPr bwMode="auto">
            <a:xfrm flipH="1">
              <a:off x="2508" y="2024"/>
              <a:ext cx="188"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8" name="Line 56"/>
            <p:cNvSpPr>
              <a:spLocks noChangeShapeType="1"/>
            </p:cNvSpPr>
            <p:nvPr/>
          </p:nvSpPr>
          <p:spPr bwMode="auto">
            <a:xfrm flipH="1" flipV="1">
              <a:off x="2648" y="1960"/>
              <a:ext cx="46" cy="5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9" name="Line 57"/>
            <p:cNvSpPr>
              <a:spLocks noChangeShapeType="1"/>
            </p:cNvSpPr>
            <p:nvPr/>
          </p:nvSpPr>
          <p:spPr bwMode="auto">
            <a:xfrm flipV="1">
              <a:off x="2506" y="1958"/>
              <a:ext cx="138"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0" name="Line 58"/>
            <p:cNvSpPr>
              <a:spLocks noChangeShapeType="1"/>
            </p:cNvSpPr>
            <p:nvPr/>
          </p:nvSpPr>
          <p:spPr bwMode="auto">
            <a:xfrm>
              <a:off x="2644" y="1954"/>
              <a:ext cx="160"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1" name="Line 59"/>
            <p:cNvSpPr>
              <a:spLocks noChangeShapeType="1"/>
            </p:cNvSpPr>
            <p:nvPr/>
          </p:nvSpPr>
          <p:spPr bwMode="auto">
            <a:xfrm flipV="1">
              <a:off x="2648" y="1926"/>
              <a:ext cx="206"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2" name="Line 60"/>
            <p:cNvSpPr>
              <a:spLocks noChangeShapeType="1"/>
            </p:cNvSpPr>
            <p:nvPr/>
          </p:nvSpPr>
          <p:spPr bwMode="auto">
            <a:xfrm flipH="1" flipV="1">
              <a:off x="2326" y="2012"/>
              <a:ext cx="28" cy="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3" name="Line 61"/>
            <p:cNvSpPr>
              <a:spLocks noChangeShapeType="1"/>
            </p:cNvSpPr>
            <p:nvPr/>
          </p:nvSpPr>
          <p:spPr bwMode="auto">
            <a:xfrm flipV="1">
              <a:off x="2360" y="1986"/>
              <a:ext cx="76"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4" name="Line 62"/>
            <p:cNvSpPr>
              <a:spLocks noChangeShapeType="1"/>
            </p:cNvSpPr>
            <p:nvPr/>
          </p:nvSpPr>
          <p:spPr bwMode="auto">
            <a:xfrm>
              <a:off x="2440" y="1988"/>
              <a:ext cx="70" cy="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5" name="Line 63"/>
            <p:cNvSpPr>
              <a:spLocks noChangeShapeType="1"/>
            </p:cNvSpPr>
            <p:nvPr/>
          </p:nvSpPr>
          <p:spPr bwMode="auto">
            <a:xfrm flipH="1">
              <a:off x="2518" y="1954"/>
              <a:ext cx="132"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6" name="Line 64"/>
            <p:cNvSpPr>
              <a:spLocks noChangeShapeType="1"/>
            </p:cNvSpPr>
            <p:nvPr/>
          </p:nvSpPr>
          <p:spPr bwMode="auto">
            <a:xfrm flipH="1" flipV="1">
              <a:off x="2570" y="1908"/>
              <a:ext cx="82"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7" name="Line 65"/>
            <p:cNvSpPr>
              <a:spLocks noChangeShapeType="1"/>
            </p:cNvSpPr>
            <p:nvPr/>
          </p:nvSpPr>
          <p:spPr bwMode="auto">
            <a:xfrm>
              <a:off x="2572" y="1910"/>
              <a:ext cx="124"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8" name="Line 66"/>
            <p:cNvSpPr>
              <a:spLocks noChangeShapeType="1"/>
            </p:cNvSpPr>
            <p:nvPr/>
          </p:nvSpPr>
          <p:spPr bwMode="auto">
            <a:xfrm flipV="1">
              <a:off x="2646" y="1922"/>
              <a:ext cx="54"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9" name="Line 67"/>
            <p:cNvSpPr>
              <a:spLocks noChangeShapeType="1"/>
            </p:cNvSpPr>
            <p:nvPr/>
          </p:nvSpPr>
          <p:spPr bwMode="auto">
            <a:xfrm flipH="1" flipV="1">
              <a:off x="2620" y="1892"/>
              <a:ext cx="74"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0" name="Line 68"/>
            <p:cNvSpPr>
              <a:spLocks noChangeShapeType="1"/>
            </p:cNvSpPr>
            <p:nvPr/>
          </p:nvSpPr>
          <p:spPr bwMode="auto">
            <a:xfrm flipV="1">
              <a:off x="2692" y="1872"/>
              <a:ext cx="66" cy="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1" name="Line 69"/>
            <p:cNvSpPr>
              <a:spLocks noChangeShapeType="1"/>
            </p:cNvSpPr>
            <p:nvPr/>
          </p:nvSpPr>
          <p:spPr bwMode="auto">
            <a:xfrm flipV="1">
              <a:off x="2698" y="1914"/>
              <a:ext cx="154"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2" name="Line 70"/>
            <p:cNvSpPr>
              <a:spLocks noChangeShapeType="1"/>
            </p:cNvSpPr>
            <p:nvPr/>
          </p:nvSpPr>
          <p:spPr bwMode="auto">
            <a:xfrm>
              <a:off x="2754" y="1876"/>
              <a:ext cx="104" cy="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3" name="Line 71"/>
            <p:cNvSpPr>
              <a:spLocks noChangeShapeType="1"/>
            </p:cNvSpPr>
            <p:nvPr/>
          </p:nvSpPr>
          <p:spPr bwMode="auto">
            <a:xfrm>
              <a:off x="3486" y="1052"/>
              <a:ext cx="48"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4" name="Line 72"/>
            <p:cNvSpPr>
              <a:spLocks noChangeShapeType="1"/>
            </p:cNvSpPr>
            <p:nvPr/>
          </p:nvSpPr>
          <p:spPr bwMode="auto">
            <a:xfrm>
              <a:off x="2702" y="2024"/>
              <a:ext cx="58" cy="1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5" name="Line 73"/>
            <p:cNvSpPr>
              <a:spLocks noChangeShapeType="1"/>
            </p:cNvSpPr>
            <p:nvPr/>
          </p:nvSpPr>
          <p:spPr bwMode="auto">
            <a:xfrm>
              <a:off x="2608" y="2108"/>
              <a:ext cx="156"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6" name="Line 74"/>
            <p:cNvSpPr>
              <a:spLocks noChangeShapeType="1"/>
            </p:cNvSpPr>
            <p:nvPr/>
          </p:nvSpPr>
          <p:spPr bwMode="auto">
            <a:xfrm flipH="1">
              <a:off x="2732" y="2156"/>
              <a:ext cx="3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7" name="Line 75"/>
            <p:cNvSpPr>
              <a:spLocks noChangeShapeType="1"/>
            </p:cNvSpPr>
            <p:nvPr/>
          </p:nvSpPr>
          <p:spPr bwMode="auto">
            <a:xfrm flipV="1">
              <a:off x="2766" y="2134"/>
              <a:ext cx="40" cy="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8" name="Line 76"/>
            <p:cNvSpPr>
              <a:spLocks noChangeShapeType="1"/>
            </p:cNvSpPr>
            <p:nvPr/>
          </p:nvSpPr>
          <p:spPr bwMode="auto">
            <a:xfrm>
              <a:off x="2702" y="2026"/>
              <a:ext cx="74"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9" name="Line 77"/>
            <p:cNvSpPr>
              <a:spLocks noChangeShapeType="1"/>
            </p:cNvSpPr>
            <p:nvPr/>
          </p:nvSpPr>
          <p:spPr bwMode="auto">
            <a:xfrm>
              <a:off x="2734" y="2254"/>
              <a:ext cx="114"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0" name="Line 78"/>
            <p:cNvSpPr>
              <a:spLocks noChangeShapeType="1"/>
            </p:cNvSpPr>
            <p:nvPr/>
          </p:nvSpPr>
          <p:spPr bwMode="auto">
            <a:xfrm flipH="1">
              <a:off x="2800" y="2272"/>
              <a:ext cx="48" cy="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1" name="Line 79"/>
            <p:cNvSpPr>
              <a:spLocks noChangeShapeType="1"/>
            </p:cNvSpPr>
            <p:nvPr/>
          </p:nvSpPr>
          <p:spPr bwMode="auto">
            <a:xfrm>
              <a:off x="2764" y="2158"/>
              <a:ext cx="84"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2" name="Line 80"/>
            <p:cNvSpPr>
              <a:spLocks noChangeShapeType="1"/>
            </p:cNvSpPr>
            <p:nvPr/>
          </p:nvSpPr>
          <p:spPr bwMode="auto">
            <a:xfrm>
              <a:off x="2848" y="2276"/>
              <a:ext cx="66"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3" name="Line 81"/>
            <p:cNvSpPr>
              <a:spLocks noChangeShapeType="1"/>
            </p:cNvSpPr>
            <p:nvPr/>
          </p:nvSpPr>
          <p:spPr bwMode="auto">
            <a:xfrm>
              <a:off x="2918" y="2374"/>
              <a:ext cx="5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4" name="Line 82"/>
            <p:cNvSpPr>
              <a:spLocks noChangeShapeType="1"/>
            </p:cNvSpPr>
            <p:nvPr/>
          </p:nvSpPr>
          <p:spPr bwMode="auto">
            <a:xfrm flipH="1" flipV="1">
              <a:off x="2802" y="2360"/>
              <a:ext cx="108"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5" name="Line 83"/>
            <p:cNvSpPr>
              <a:spLocks noChangeShapeType="1"/>
            </p:cNvSpPr>
            <p:nvPr/>
          </p:nvSpPr>
          <p:spPr bwMode="auto">
            <a:xfrm flipH="1">
              <a:off x="2862" y="2370"/>
              <a:ext cx="54"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6" name="Line 84"/>
            <p:cNvSpPr>
              <a:spLocks noChangeShapeType="1"/>
            </p:cNvSpPr>
            <p:nvPr/>
          </p:nvSpPr>
          <p:spPr bwMode="auto">
            <a:xfrm flipV="1">
              <a:off x="2866" y="2472"/>
              <a:ext cx="102"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7" name="Line 85"/>
            <p:cNvSpPr>
              <a:spLocks noChangeShapeType="1"/>
            </p:cNvSpPr>
            <p:nvPr/>
          </p:nvSpPr>
          <p:spPr bwMode="auto">
            <a:xfrm>
              <a:off x="2970" y="2474"/>
              <a:ext cx="32" cy="7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8" name="Line 86"/>
            <p:cNvSpPr>
              <a:spLocks noChangeShapeType="1"/>
            </p:cNvSpPr>
            <p:nvPr/>
          </p:nvSpPr>
          <p:spPr bwMode="auto">
            <a:xfrm>
              <a:off x="3004" y="2552"/>
              <a:ext cx="2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9" name="Line 87"/>
            <p:cNvSpPr>
              <a:spLocks noChangeShapeType="1"/>
            </p:cNvSpPr>
            <p:nvPr/>
          </p:nvSpPr>
          <p:spPr bwMode="auto">
            <a:xfrm flipH="1">
              <a:off x="2926" y="2472"/>
              <a:ext cx="40" cy="11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0" name="Line 88"/>
            <p:cNvSpPr>
              <a:spLocks noChangeShapeType="1"/>
            </p:cNvSpPr>
            <p:nvPr/>
          </p:nvSpPr>
          <p:spPr bwMode="auto">
            <a:xfrm flipV="1">
              <a:off x="2926" y="2552"/>
              <a:ext cx="7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1" name="Line 89"/>
            <p:cNvSpPr>
              <a:spLocks noChangeShapeType="1"/>
            </p:cNvSpPr>
            <p:nvPr/>
          </p:nvSpPr>
          <p:spPr bwMode="auto">
            <a:xfrm>
              <a:off x="2932" y="2588"/>
              <a:ext cx="96"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2" name="Line 90"/>
            <p:cNvSpPr>
              <a:spLocks noChangeShapeType="1"/>
            </p:cNvSpPr>
            <p:nvPr/>
          </p:nvSpPr>
          <p:spPr bwMode="auto">
            <a:xfrm>
              <a:off x="3003" y="2554"/>
              <a:ext cx="87" cy="1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3" name="Line 91"/>
            <p:cNvSpPr>
              <a:spLocks noChangeShapeType="1"/>
            </p:cNvSpPr>
            <p:nvPr/>
          </p:nvSpPr>
          <p:spPr bwMode="auto">
            <a:xfrm flipV="1">
              <a:off x="3006" y="2522"/>
              <a:ext cx="62"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4" name="Line 92"/>
            <p:cNvSpPr>
              <a:spLocks noChangeShapeType="1"/>
            </p:cNvSpPr>
            <p:nvPr/>
          </p:nvSpPr>
          <p:spPr bwMode="auto">
            <a:xfrm>
              <a:off x="2970" y="2474"/>
              <a:ext cx="80"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5" name="Line 93"/>
            <p:cNvSpPr>
              <a:spLocks noChangeShapeType="1"/>
            </p:cNvSpPr>
            <p:nvPr/>
          </p:nvSpPr>
          <p:spPr bwMode="auto">
            <a:xfrm flipV="1">
              <a:off x="2968" y="2380"/>
              <a:ext cx="36" cy="9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6" name="Line 94"/>
            <p:cNvSpPr>
              <a:spLocks noChangeShapeType="1"/>
            </p:cNvSpPr>
            <p:nvPr/>
          </p:nvSpPr>
          <p:spPr bwMode="auto">
            <a:xfrm flipV="1">
              <a:off x="2916" y="2362"/>
              <a:ext cx="64" cy="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7" name="Line 95"/>
            <p:cNvSpPr>
              <a:spLocks noChangeShapeType="1"/>
            </p:cNvSpPr>
            <p:nvPr/>
          </p:nvSpPr>
          <p:spPr bwMode="auto">
            <a:xfrm flipV="1">
              <a:off x="2914" y="2298"/>
              <a:ext cx="16"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8" name="Line 96"/>
            <p:cNvSpPr>
              <a:spLocks noChangeShapeType="1"/>
            </p:cNvSpPr>
            <p:nvPr/>
          </p:nvSpPr>
          <p:spPr bwMode="auto">
            <a:xfrm flipV="1">
              <a:off x="2844" y="2266"/>
              <a:ext cx="66"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9" name="Line 97"/>
            <p:cNvSpPr>
              <a:spLocks noChangeShapeType="1"/>
            </p:cNvSpPr>
            <p:nvPr/>
          </p:nvSpPr>
          <p:spPr bwMode="auto">
            <a:xfrm flipV="1">
              <a:off x="2842" y="2214"/>
              <a:ext cx="26"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0" name="Freeform 98"/>
            <p:cNvSpPr>
              <a:spLocks/>
            </p:cNvSpPr>
            <p:nvPr/>
          </p:nvSpPr>
          <p:spPr bwMode="auto">
            <a:xfrm>
              <a:off x="2782" y="1508"/>
              <a:ext cx="917" cy="1291"/>
            </a:xfrm>
            <a:custGeom>
              <a:avLst/>
              <a:gdLst>
                <a:gd name="T0" fmla="*/ 363 w 917"/>
                <a:gd name="T1" fmla="*/ 1287 h 1277"/>
                <a:gd name="T2" fmla="*/ 360 w 917"/>
                <a:gd name="T3" fmla="*/ 1199 h 1277"/>
                <a:gd name="T4" fmla="*/ 344 w 917"/>
                <a:gd name="T5" fmla="*/ 1145 h 1277"/>
                <a:gd name="T6" fmla="*/ 323 w 917"/>
                <a:gd name="T7" fmla="*/ 1087 h 1277"/>
                <a:gd name="T8" fmla="*/ 261 w 917"/>
                <a:gd name="T9" fmla="*/ 963 h 1277"/>
                <a:gd name="T10" fmla="*/ 211 w 917"/>
                <a:gd name="T11" fmla="*/ 890 h 1277"/>
                <a:gd name="T12" fmla="*/ 149 w 917"/>
                <a:gd name="T13" fmla="*/ 814 h 1277"/>
                <a:gd name="T14" fmla="*/ 96 w 917"/>
                <a:gd name="T15" fmla="*/ 739 h 1277"/>
                <a:gd name="T16" fmla="*/ 40 w 917"/>
                <a:gd name="T17" fmla="*/ 661 h 1277"/>
                <a:gd name="T18" fmla="*/ 21 w 917"/>
                <a:gd name="T19" fmla="*/ 632 h 1277"/>
                <a:gd name="T20" fmla="*/ 0 w 917"/>
                <a:gd name="T21" fmla="*/ 586 h 1277"/>
                <a:gd name="T22" fmla="*/ 51 w 917"/>
                <a:gd name="T23" fmla="*/ 479 h 1277"/>
                <a:gd name="T24" fmla="*/ 104 w 917"/>
                <a:gd name="T25" fmla="*/ 367 h 1277"/>
                <a:gd name="T26" fmla="*/ 141 w 917"/>
                <a:gd name="T27" fmla="*/ 219 h 1277"/>
                <a:gd name="T28" fmla="*/ 157 w 917"/>
                <a:gd name="T29" fmla="*/ 112 h 1277"/>
                <a:gd name="T30" fmla="*/ 168 w 917"/>
                <a:gd name="T31" fmla="*/ 0 h 1277"/>
                <a:gd name="T32" fmla="*/ 917 w 917"/>
                <a:gd name="T33" fmla="*/ 78 h 1277"/>
                <a:gd name="T34" fmla="*/ 864 w 917"/>
                <a:gd name="T35" fmla="*/ 1319 h 1277"/>
                <a:gd name="T36" fmla="*/ 363 w 917"/>
                <a:gd name="T37" fmla="*/ 1287 h 1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7"/>
                <a:gd name="T58" fmla="*/ 0 h 1277"/>
                <a:gd name="T59" fmla="*/ 917 w 917"/>
                <a:gd name="T60" fmla="*/ 1277 h 1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7" h="1277">
                  <a:moveTo>
                    <a:pt x="363" y="1245"/>
                  </a:moveTo>
                  <a:lnTo>
                    <a:pt x="360" y="1160"/>
                  </a:lnTo>
                  <a:cubicBezTo>
                    <a:pt x="343" y="1111"/>
                    <a:pt x="344" y="1128"/>
                    <a:pt x="344" y="1109"/>
                  </a:cubicBezTo>
                  <a:cubicBezTo>
                    <a:pt x="322" y="1052"/>
                    <a:pt x="323" y="1072"/>
                    <a:pt x="323" y="1051"/>
                  </a:cubicBezTo>
                  <a:lnTo>
                    <a:pt x="261" y="933"/>
                  </a:lnTo>
                  <a:lnTo>
                    <a:pt x="211" y="861"/>
                  </a:lnTo>
                  <a:lnTo>
                    <a:pt x="149" y="787"/>
                  </a:lnTo>
                  <a:lnTo>
                    <a:pt x="96" y="715"/>
                  </a:lnTo>
                  <a:lnTo>
                    <a:pt x="40" y="640"/>
                  </a:lnTo>
                  <a:lnTo>
                    <a:pt x="21" y="611"/>
                  </a:lnTo>
                  <a:lnTo>
                    <a:pt x="0" y="568"/>
                  </a:lnTo>
                  <a:lnTo>
                    <a:pt x="51" y="464"/>
                  </a:lnTo>
                  <a:lnTo>
                    <a:pt x="104" y="355"/>
                  </a:lnTo>
                  <a:lnTo>
                    <a:pt x="141" y="213"/>
                  </a:lnTo>
                  <a:lnTo>
                    <a:pt x="157" y="109"/>
                  </a:lnTo>
                  <a:lnTo>
                    <a:pt x="168" y="0"/>
                  </a:lnTo>
                  <a:lnTo>
                    <a:pt x="917" y="75"/>
                  </a:lnTo>
                  <a:lnTo>
                    <a:pt x="864" y="1277"/>
                  </a:lnTo>
                  <a:lnTo>
                    <a:pt x="363" y="1245"/>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631" name="Line 99"/>
            <p:cNvSpPr>
              <a:spLocks noChangeShapeType="1"/>
            </p:cNvSpPr>
            <p:nvPr/>
          </p:nvSpPr>
          <p:spPr bwMode="auto">
            <a:xfrm flipV="1">
              <a:off x="3091" y="2559"/>
              <a:ext cx="11" cy="1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2" name="Line 100"/>
            <p:cNvSpPr>
              <a:spLocks noChangeShapeType="1"/>
            </p:cNvSpPr>
            <p:nvPr/>
          </p:nvSpPr>
          <p:spPr bwMode="auto">
            <a:xfrm>
              <a:off x="2742" y="1572"/>
              <a:ext cx="136" cy="10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3" name="Text Box 101"/>
            <p:cNvSpPr txBox="1">
              <a:spLocks noChangeArrowheads="1"/>
            </p:cNvSpPr>
            <p:nvPr/>
          </p:nvSpPr>
          <p:spPr bwMode="auto">
            <a:xfrm>
              <a:off x="2404" y="1082"/>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p>
          </p:txBody>
        </p:sp>
        <p:sp>
          <p:nvSpPr>
            <p:cNvPr id="64634" name="Text Box 102"/>
            <p:cNvSpPr txBox="1">
              <a:spLocks noChangeArrowheads="1"/>
            </p:cNvSpPr>
            <p:nvPr/>
          </p:nvSpPr>
          <p:spPr bwMode="auto">
            <a:xfrm>
              <a:off x="3356" y="1226"/>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+1</a:t>
              </a:r>
              <a:endParaRPr lang="en-US" b="1" i="1">
                <a:latin typeface="Times" charset="0"/>
              </a:endParaRPr>
            </a:p>
          </p:txBody>
        </p:sp>
        <p:sp>
          <p:nvSpPr>
            <p:cNvPr id="64635" name="Text Box 103"/>
            <p:cNvSpPr txBox="1">
              <a:spLocks noChangeArrowheads="1"/>
            </p:cNvSpPr>
            <p:nvPr/>
          </p:nvSpPr>
          <p:spPr bwMode="auto">
            <a:xfrm>
              <a:off x="2316" y="2298"/>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+2</a:t>
              </a:r>
              <a:endParaRPr lang="en-US" b="1" i="1">
                <a:latin typeface="Times" charset="0"/>
              </a:endParaRPr>
            </a:p>
          </p:txBody>
        </p:sp>
        <p:sp>
          <p:nvSpPr>
            <p:cNvPr id="64636" name="Freeform 104"/>
            <p:cNvSpPr>
              <a:spLocks/>
            </p:cNvSpPr>
            <p:nvPr/>
          </p:nvSpPr>
          <p:spPr bwMode="auto">
            <a:xfrm>
              <a:off x="2964" y="1122"/>
              <a:ext cx="180" cy="206"/>
            </a:xfrm>
            <a:custGeom>
              <a:avLst/>
              <a:gdLst>
                <a:gd name="T0" fmla="*/ 0 w 180"/>
                <a:gd name="T1" fmla="*/ 70 h 206"/>
                <a:gd name="T2" fmla="*/ 180 w 180"/>
                <a:gd name="T3" fmla="*/ 0 h 206"/>
                <a:gd name="T4" fmla="*/ 132 w 180"/>
                <a:gd name="T5" fmla="*/ 206 h 206"/>
                <a:gd name="T6" fmla="*/ 0 w 180"/>
                <a:gd name="T7" fmla="*/ 70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637" name="Text Box 105"/>
            <p:cNvSpPr txBox="1">
              <a:spLocks noChangeArrowheads="1"/>
            </p:cNvSpPr>
            <p:nvPr/>
          </p:nvSpPr>
          <p:spPr bwMode="auto">
            <a:xfrm>
              <a:off x="3018" y="1097"/>
              <a:ext cx="152" cy="212"/>
            </a:xfrm>
            <a:prstGeom prst="rect">
              <a:avLst/>
            </a:prstGeom>
            <a:noFill/>
            <a:ln w="9525">
              <a:noFill/>
              <a:miter lim="800000"/>
              <a:headEnd/>
              <a:tailEnd/>
            </a:ln>
          </p:spPr>
          <p:txBody>
            <a:bodyPr wrap="none">
              <a:prstTxWarp prst="textNoShape">
                <a:avLst/>
              </a:prstTxWarp>
              <a:spAutoFit/>
            </a:bodyPr>
            <a:lstStyle/>
            <a:p>
              <a:r>
                <a:rPr lang="en-US" sz="1600" b="1" i="1">
                  <a:latin typeface="Times" charset="0"/>
                </a:rPr>
                <a:t>j</a:t>
              </a:r>
            </a:p>
          </p:txBody>
        </p:sp>
      </p:grpSp>
      <p:sp>
        <p:nvSpPr>
          <p:cNvPr id="272490" name="Text Box 106"/>
          <p:cNvSpPr txBox="1">
            <a:spLocks noChangeArrowheads="1"/>
          </p:cNvSpPr>
          <p:nvPr/>
        </p:nvSpPr>
        <p:spPr bwMode="auto">
          <a:xfrm>
            <a:off x="593725" y="76200"/>
            <a:ext cx="8397875" cy="1200329"/>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Times" charset="0"/>
              </a:rPr>
              <a:t>Five parameter grain boundary</a:t>
            </a:r>
            <a:r>
              <a:rPr lang="en-US" sz="3600" i="1" dirty="0" smtClean="0">
                <a:solidFill>
                  <a:srgbClr val="0A0296"/>
                </a:solidFill>
                <a:effectLst>
                  <a:outerShdw blurRad="38100" dist="38100" dir="2700000" algn="tl">
                    <a:srgbClr val="DDDDDD"/>
                  </a:outerShdw>
                </a:effectLst>
                <a:latin typeface="Times" charset="0"/>
              </a:rPr>
              <a:t> </a:t>
            </a:r>
            <a:br>
              <a:rPr lang="en-US" sz="3600" i="1" dirty="0" smtClean="0">
                <a:solidFill>
                  <a:srgbClr val="0A0296"/>
                </a:solidFill>
                <a:effectLst>
                  <a:outerShdw blurRad="38100" dist="38100" dir="2700000" algn="tl">
                    <a:srgbClr val="DDDDDD"/>
                  </a:outerShdw>
                </a:effectLst>
                <a:latin typeface="Times" charset="0"/>
              </a:rPr>
            </a:br>
            <a:r>
              <a:rPr lang="en-US" sz="3600" i="1" dirty="0" smtClean="0">
                <a:solidFill>
                  <a:srgbClr val="0A0296"/>
                </a:solidFill>
                <a:effectLst>
                  <a:outerShdw blurRad="38100" dist="38100" dir="2700000" algn="tl">
                    <a:srgbClr val="DDDDDD"/>
                  </a:outerShdw>
                </a:effectLst>
                <a:latin typeface="Times" charset="0"/>
              </a:rPr>
              <a:t>character </a:t>
            </a:r>
            <a:r>
              <a:rPr lang="en-US" sz="3600" i="1" dirty="0">
                <a:solidFill>
                  <a:srgbClr val="0A0296"/>
                </a:solidFill>
                <a:effectLst>
                  <a:outerShdw blurRad="38100" dist="38100" dir="2700000" algn="tl">
                    <a:srgbClr val="DDDDDD"/>
                  </a:outerShdw>
                </a:effectLst>
                <a:latin typeface="Times" charset="0"/>
              </a:rPr>
              <a:t>distribution (GBCD)</a:t>
            </a:r>
          </a:p>
        </p:txBody>
      </p:sp>
      <p:sp>
        <p:nvSpPr>
          <p:cNvPr id="64516" name="Text Box 107"/>
          <p:cNvSpPr txBox="1">
            <a:spLocks noChangeArrowheads="1"/>
          </p:cNvSpPr>
          <p:nvPr/>
        </p:nvSpPr>
        <p:spPr bwMode="auto">
          <a:xfrm>
            <a:off x="838200" y="4686300"/>
            <a:ext cx="4191000" cy="954107"/>
          </a:xfrm>
          <a:prstGeom prst="rect">
            <a:avLst/>
          </a:prstGeom>
          <a:noFill/>
          <a:ln w="9525">
            <a:noFill/>
            <a:miter lim="800000"/>
            <a:headEnd/>
            <a:tailEnd/>
          </a:ln>
        </p:spPr>
        <p:txBody>
          <a:bodyPr wrap="square">
            <a:prstTxWarp prst="textNoShape">
              <a:avLst/>
            </a:prstTxWarp>
            <a:spAutoFit/>
          </a:bodyPr>
          <a:lstStyle/>
          <a:p>
            <a:r>
              <a:rPr lang="en-US" sz="2800" dirty="0">
                <a:latin typeface="+mn-lt"/>
              </a:rPr>
              <a:t>Three parameters for the misorientation</a:t>
            </a:r>
            <a:r>
              <a:rPr lang="en-US" sz="2800" dirty="0">
                <a:latin typeface="Times" charset="0"/>
              </a:rPr>
              <a:t>: </a:t>
            </a:r>
            <a:r>
              <a:rPr lang="en-US" sz="2800" dirty="0">
                <a:latin typeface="Symbol" charset="2"/>
              </a:rPr>
              <a:t>D</a:t>
            </a:r>
            <a:r>
              <a:rPr lang="en-US" sz="2800" dirty="0">
                <a:latin typeface="Times" charset="0"/>
              </a:rPr>
              <a:t>g</a:t>
            </a:r>
            <a:r>
              <a:rPr lang="en-US" sz="2800" baseline="-25000" dirty="0">
                <a:latin typeface="Times" charset="0"/>
              </a:rPr>
              <a:t>i,i+1</a:t>
            </a:r>
            <a:endParaRPr lang="en-US" sz="2800" dirty="0">
              <a:latin typeface="Times" charset="0"/>
            </a:endParaRPr>
          </a:p>
        </p:txBody>
      </p:sp>
      <p:grpSp>
        <p:nvGrpSpPr>
          <p:cNvPr id="3" name="Group 108"/>
          <p:cNvGrpSpPr>
            <a:grpSpLocks/>
          </p:cNvGrpSpPr>
          <p:nvPr/>
        </p:nvGrpSpPr>
        <p:grpSpPr bwMode="auto">
          <a:xfrm>
            <a:off x="5156201" y="1693863"/>
            <a:ext cx="3835401" cy="3946525"/>
            <a:chOff x="3248" y="1067"/>
            <a:chExt cx="2416" cy="2486"/>
          </a:xfrm>
        </p:grpSpPr>
        <p:grpSp>
          <p:nvGrpSpPr>
            <p:cNvPr id="64520" name="Group 109"/>
            <p:cNvGrpSpPr>
              <a:grpSpLocks/>
            </p:cNvGrpSpPr>
            <p:nvPr/>
          </p:nvGrpSpPr>
          <p:grpSpPr bwMode="auto">
            <a:xfrm>
              <a:off x="3437" y="1067"/>
              <a:ext cx="1298" cy="1617"/>
              <a:chOff x="3437" y="1067"/>
              <a:chExt cx="1298" cy="1617"/>
            </a:xfrm>
          </p:grpSpPr>
          <p:sp>
            <p:nvSpPr>
              <p:cNvPr id="64522" name="Freeform 110"/>
              <p:cNvSpPr>
                <a:spLocks/>
              </p:cNvSpPr>
              <p:nvPr/>
            </p:nvSpPr>
            <p:spPr bwMode="auto">
              <a:xfrm>
                <a:off x="3559" y="1160"/>
                <a:ext cx="906" cy="1230"/>
              </a:xfrm>
              <a:custGeom>
                <a:avLst/>
                <a:gdLst>
                  <a:gd name="T0" fmla="*/ 0 w 180"/>
                  <a:gd name="T1" fmla="*/ 14903 h 206"/>
                  <a:gd name="T2" fmla="*/ 22952 w 180"/>
                  <a:gd name="T3" fmla="*/ 0 h 206"/>
                  <a:gd name="T4" fmla="*/ 16821 w 180"/>
                  <a:gd name="T5" fmla="*/ 43850 h 206"/>
                  <a:gd name="T6" fmla="*/ 0 w 180"/>
                  <a:gd name="T7" fmla="*/ 14903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523" name="Text Box 111"/>
              <p:cNvSpPr txBox="1">
                <a:spLocks noChangeArrowheads="1"/>
              </p:cNvSpPr>
              <p:nvPr/>
            </p:nvSpPr>
            <p:spPr bwMode="auto">
              <a:xfrm>
                <a:off x="4058" y="1549"/>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j</a:t>
                </a:r>
              </a:p>
            </p:txBody>
          </p:sp>
          <p:sp>
            <p:nvSpPr>
              <p:cNvPr id="64524" name="Line 112"/>
              <p:cNvSpPr>
                <a:spLocks noChangeShapeType="1"/>
              </p:cNvSpPr>
              <p:nvPr/>
            </p:nvSpPr>
            <p:spPr bwMode="auto">
              <a:xfrm flipH="1" flipV="1">
                <a:off x="3558" y="1575"/>
                <a:ext cx="664" cy="819"/>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5" name="Line 113"/>
              <p:cNvSpPr>
                <a:spLocks noChangeShapeType="1"/>
              </p:cNvSpPr>
              <p:nvPr/>
            </p:nvSpPr>
            <p:spPr bwMode="auto">
              <a:xfrm flipV="1">
                <a:off x="4214" y="1156"/>
                <a:ext cx="256" cy="1250"/>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6" name="Text Box 114"/>
              <p:cNvSpPr txBox="1">
                <a:spLocks noChangeArrowheads="1"/>
              </p:cNvSpPr>
              <p:nvPr/>
            </p:nvSpPr>
            <p:spPr bwMode="auto">
              <a:xfrm>
                <a:off x="4124" y="2396"/>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1</a:t>
                </a:r>
              </a:p>
            </p:txBody>
          </p:sp>
          <p:sp>
            <p:nvSpPr>
              <p:cNvPr id="64527" name="Text Box 115"/>
              <p:cNvSpPr txBox="1">
                <a:spLocks noChangeArrowheads="1"/>
              </p:cNvSpPr>
              <p:nvPr/>
            </p:nvSpPr>
            <p:spPr bwMode="auto">
              <a:xfrm>
                <a:off x="3437" y="1565"/>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2</a:t>
                </a:r>
              </a:p>
            </p:txBody>
          </p:sp>
          <p:sp>
            <p:nvSpPr>
              <p:cNvPr id="64528" name="Text Box 116"/>
              <p:cNvSpPr txBox="1">
                <a:spLocks noChangeArrowheads="1"/>
              </p:cNvSpPr>
              <p:nvPr/>
            </p:nvSpPr>
            <p:spPr bwMode="auto">
              <a:xfrm>
                <a:off x="4469" y="1162"/>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3</a:t>
                </a:r>
              </a:p>
            </p:txBody>
          </p:sp>
          <p:sp>
            <p:nvSpPr>
              <p:cNvPr id="64529" name="Text Box 117"/>
              <p:cNvSpPr txBox="1">
                <a:spLocks noChangeArrowheads="1"/>
              </p:cNvSpPr>
              <p:nvPr/>
            </p:nvSpPr>
            <p:spPr bwMode="auto">
              <a:xfrm>
                <a:off x="3599" y="1868"/>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1</a:t>
                </a:r>
                <a:endParaRPr lang="en-US">
                  <a:latin typeface="Times" charset="0"/>
                </a:endParaRPr>
              </a:p>
            </p:txBody>
          </p:sp>
          <p:sp>
            <p:nvSpPr>
              <p:cNvPr id="64530" name="Text Box 118"/>
              <p:cNvSpPr txBox="1">
                <a:spLocks noChangeArrowheads="1"/>
              </p:cNvSpPr>
              <p:nvPr/>
            </p:nvSpPr>
            <p:spPr bwMode="auto">
              <a:xfrm>
                <a:off x="4409" y="1417"/>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2</a:t>
                </a:r>
                <a:endParaRPr lang="en-US">
                  <a:latin typeface="Times" charset="0"/>
                </a:endParaRPr>
              </a:p>
            </p:txBody>
          </p:sp>
          <p:sp>
            <p:nvSpPr>
              <p:cNvPr id="64531" name="Line 119"/>
              <p:cNvSpPr>
                <a:spLocks noChangeShapeType="1"/>
              </p:cNvSpPr>
              <p:nvPr/>
            </p:nvSpPr>
            <p:spPr bwMode="auto">
              <a:xfrm>
                <a:off x="4087" y="1905"/>
                <a:ext cx="393" cy="233"/>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2" name="Text Box 120"/>
              <p:cNvSpPr txBox="1">
                <a:spLocks noChangeArrowheads="1"/>
              </p:cNvSpPr>
              <p:nvPr/>
            </p:nvSpPr>
            <p:spPr bwMode="auto">
              <a:xfrm>
                <a:off x="4364" y="2091"/>
                <a:ext cx="358"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n’</a:t>
                </a:r>
                <a:r>
                  <a:rPr lang="en-US" b="1" i="1" baseline="-25000">
                    <a:latin typeface="Times" charset="0"/>
                  </a:rPr>
                  <a:t>ij</a:t>
                </a:r>
                <a:endParaRPr lang="en-US">
                  <a:latin typeface="Times" charset="0"/>
                </a:endParaRPr>
              </a:p>
            </p:txBody>
          </p:sp>
          <p:sp>
            <p:nvSpPr>
              <p:cNvPr id="64533" name="Line 121"/>
              <p:cNvSpPr>
                <a:spLocks noChangeShapeType="1"/>
              </p:cNvSpPr>
              <p:nvPr/>
            </p:nvSpPr>
            <p:spPr bwMode="auto">
              <a:xfrm flipV="1">
                <a:off x="3555" y="1156"/>
                <a:ext cx="918" cy="421"/>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4" name="Text Box 122"/>
              <p:cNvSpPr txBox="1">
                <a:spLocks noChangeArrowheads="1"/>
              </p:cNvSpPr>
              <p:nvPr/>
            </p:nvSpPr>
            <p:spPr bwMode="auto">
              <a:xfrm>
                <a:off x="3730" y="1067"/>
                <a:ext cx="304"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l’</a:t>
                </a:r>
                <a:r>
                  <a:rPr lang="en-US" b="1" i="1" baseline="-25000">
                    <a:latin typeface="Times" charset="0"/>
                  </a:rPr>
                  <a:t>ij</a:t>
                </a:r>
                <a:endParaRPr lang="en-US">
                  <a:latin typeface="Times" charset="0"/>
                </a:endParaRPr>
              </a:p>
            </p:txBody>
          </p:sp>
        </p:grpSp>
        <p:sp>
          <p:nvSpPr>
            <p:cNvPr id="64521" name="Text Box 123"/>
            <p:cNvSpPr txBox="1">
              <a:spLocks noChangeArrowheads="1"/>
            </p:cNvSpPr>
            <p:nvPr/>
          </p:nvSpPr>
          <p:spPr bwMode="auto">
            <a:xfrm>
              <a:off x="3248" y="2952"/>
              <a:ext cx="2416" cy="601"/>
            </a:xfrm>
            <a:prstGeom prst="rect">
              <a:avLst/>
            </a:prstGeom>
            <a:noFill/>
            <a:ln w="9525">
              <a:noFill/>
              <a:miter lim="800000"/>
              <a:headEnd/>
              <a:tailEnd/>
            </a:ln>
          </p:spPr>
          <p:txBody>
            <a:bodyPr wrap="square">
              <a:prstTxWarp prst="textNoShape">
                <a:avLst/>
              </a:prstTxWarp>
              <a:spAutoFit/>
            </a:bodyPr>
            <a:lstStyle/>
            <a:p>
              <a:r>
                <a:rPr lang="en-US" sz="2800" dirty="0">
                  <a:latin typeface="+mn-lt"/>
                </a:rPr>
                <a:t>Two parameters for the orientation: </a:t>
              </a:r>
              <a:r>
                <a:rPr lang="en-US" sz="2800" b="1" dirty="0" err="1">
                  <a:latin typeface="Times" charset="0"/>
                </a:rPr>
                <a:t>n</a:t>
              </a:r>
              <a:r>
                <a:rPr lang="en-US" sz="2800" baseline="-25000" dirty="0" err="1">
                  <a:latin typeface="Times" charset="0"/>
                </a:rPr>
                <a:t>ij</a:t>
              </a:r>
              <a:endParaRPr lang="en-US" sz="2800" dirty="0">
                <a:latin typeface="Times" charset="0"/>
              </a:endParaRPr>
            </a:p>
          </p:txBody>
        </p:sp>
      </p:grpSp>
      <p:sp>
        <p:nvSpPr>
          <p:cNvPr id="272508" name="Text Box 124"/>
          <p:cNvSpPr txBox="1">
            <a:spLocks noChangeArrowheads="1"/>
          </p:cNvSpPr>
          <p:nvPr/>
        </p:nvSpPr>
        <p:spPr bwMode="auto">
          <a:xfrm>
            <a:off x="695325" y="5772150"/>
            <a:ext cx="8105775" cy="946150"/>
          </a:xfrm>
          <a:prstGeom prst="rect">
            <a:avLst/>
          </a:prstGeom>
          <a:noFill/>
          <a:ln w="9525">
            <a:noFill/>
            <a:miter lim="800000"/>
            <a:headEnd/>
            <a:tailEnd/>
          </a:ln>
        </p:spPr>
        <p:txBody>
          <a:bodyPr>
            <a:prstTxWarp prst="textNoShape">
              <a:avLst/>
            </a:prstTxWarp>
            <a:spAutoFit/>
          </a:bodyPr>
          <a:lstStyle/>
          <a:p>
            <a:r>
              <a:rPr lang="en-US" sz="2800" dirty="0">
                <a:latin typeface="+mn-lt"/>
              </a:rPr>
              <a:t>Grain boundary character distribution:</a:t>
            </a:r>
            <a:r>
              <a:rPr lang="en-US" sz="2800" dirty="0">
                <a:latin typeface="Times" charset="0"/>
              </a:rPr>
              <a:t> </a:t>
            </a:r>
            <a:r>
              <a:rPr lang="en-US" sz="2800" dirty="0">
                <a:latin typeface="Symbol" charset="2"/>
              </a:rPr>
              <a:t>l</a:t>
            </a:r>
            <a:r>
              <a:rPr lang="en-US" sz="2800" dirty="0">
                <a:latin typeface="Times" charset="0"/>
              </a:rPr>
              <a:t>(</a:t>
            </a:r>
            <a:r>
              <a:rPr lang="en-US" sz="2800" dirty="0">
                <a:latin typeface="Symbol" charset="2"/>
              </a:rPr>
              <a:t>D</a:t>
            </a:r>
            <a:r>
              <a:rPr lang="en-US" sz="2800" dirty="0">
                <a:latin typeface="Times" charset="0"/>
              </a:rPr>
              <a:t>g, </a:t>
            </a:r>
            <a:r>
              <a:rPr lang="en-US" sz="2800" b="1" dirty="0">
                <a:latin typeface="Times" charset="0"/>
              </a:rPr>
              <a:t>n</a:t>
            </a:r>
            <a:r>
              <a:rPr lang="en-US" sz="2800" dirty="0">
                <a:latin typeface="Times" charset="0"/>
              </a:rPr>
              <a:t>)</a:t>
            </a:r>
            <a:r>
              <a:rPr lang="en-US" sz="2800" dirty="0">
                <a:latin typeface="+mn-lt"/>
              </a:rPr>
              <a:t>, </a:t>
            </a:r>
            <a:r>
              <a:rPr lang="en-US" sz="2800" dirty="0" smtClean="0">
                <a:latin typeface="+mn-lt"/>
              </a:rPr>
              <a:t/>
            </a:r>
            <a:br>
              <a:rPr lang="en-US" sz="2800" dirty="0" smtClean="0">
                <a:latin typeface="+mn-lt"/>
              </a:rPr>
            </a:br>
            <a:r>
              <a:rPr lang="en-US" sz="2800" dirty="0" smtClean="0">
                <a:latin typeface="+mn-lt"/>
              </a:rPr>
              <a:t>  a </a:t>
            </a:r>
            <a:r>
              <a:rPr lang="en-US" sz="2800" dirty="0">
                <a:latin typeface="+mn-lt"/>
              </a:rPr>
              <a:t>normalized area measured in MRD</a:t>
            </a:r>
          </a:p>
        </p:txBody>
      </p:sp>
      <p:sp>
        <p:nvSpPr>
          <p:cNvPr id="64519" name="Slide Number Placeholder 124"/>
          <p:cNvSpPr>
            <a:spLocks noGrp="1"/>
          </p:cNvSpPr>
          <p:nvPr>
            <p:ph type="sldNum" sz="quarter" idx="12"/>
          </p:nvPr>
        </p:nvSpPr>
        <p:spPr>
          <a:noFill/>
        </p:spPr>
        <p:txBody>
          <a:bodyPr/>
          <a:lstStyle/>
          <a:p>
            <a:fld id="{2E3089D3-4944-5342-AC3A-106E7AC8918F}" type="slidenum">
              <a:rPr lang="en-US" smtClean="0"/>
              <a:pPr/>
              <a:t>30</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50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330200" y="152400"/>
            <a:ext cx="8534400" cy="641350"/>
          </a:xfrm>
          <a:prstGeom prst="rect">
            <a:avLst/>
          </a:prstGeom>
          <a:noFill/>
          <a:ln w="9525">
            <a:noFill/>
            <a:miter lim="800000"/>
            <a:headEnd/>
            <a:tailEnd/>
          </a:ln>
          <a:effectLst/>
        </p:spPr>
        <p:txBody>
          <a:bodyPr lIns="92075" tIns="46038" rIns="92075" bIns="46038">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Direct Measurement of the Five Parameters</a:t>
            </a:r>
          </a:p>
        </p:txBody>
      </p:sp>
      <p:pic>
        <p:nvPicPr>
          <p:cNvPr id="66563" name="Picture 3"/>
          <p:cNvPicPr>
            <a:picLocks noChangeAspect="1" noChangeArrowheads="1"/>
          </p:cNvPicPr>
          <p:nvPr/>
        </p:nvPicPr>
        <p:blipFill>
          <a:blip r:embed="rId3"/>
          <a:srcRect l="6487" t="11353" r="25948" b="28958"/>
          <a:stretch>
            <a:fillRect/>
          </a:stretch>
        </p:blipFill>
        <p:spPr bwMode="auto">
          <a:xfrm>
            <a:off x="3200400" y="2895600"/>
            <a:ext cx="3703638" cy="3271838"/>
          </a:xfrm>
          <a:prstGeom prst="rect">
            <a:avLst/>
          </a:prstGeom>
          <a:noFill/>
          <a:ln w="9525">
            <a:noFill/>
            <a:miter lim="800000"/>
            <a:headEnd/>
            <a:tailEnd/>
          </a:ln>
        </p:spPr>
      </p:pic>
      <p:grpSp>
        <p:nvGrpSpPr>
          <p:cNvPr id="66564" name="Group 4"/>
          <p:cNvGrpSpPr>
            <a:grpSpLocks noChangeAspect="1"/>
          </p:cNvGrpSpPr>
          <p:nvPr/>
        </p:nvGrpSpPr>
        <p:grpSpPr bwMode="auto">
          <a:xfrm>
            <a:off x="4514850" y="5272088"/>
            <a:ext cx="255588" cy="617537"/>
            <a:chOff x="3525" y="19164"/>
            <a:chExt cx="179" cy="432"/>
          </a:xfrm>
        </p:grpSpPr>
        <p:sp>
          <p:nvSpPr>
            <p:cNvPr id="66585" name="Freeform 5"/>
            <p:cNvSpPr>
              <a:spLocks noChangeAspect="1"/>
            </p:cNvSpPr>
            <p:nvPr/>
          </p:nvSpPr>
          <p:spPr bwMode="auto">
            <a:xfrm>
              <a:off x="3525" y="19194"/>
              <a:ext cx="105" cy="402"/>
            </a:xfrm>
            <a:custGeom>
              <a:avLst/>
              <a:gdLst>
                <a:gd name="T0" fmla="*/ 57 w 99"/>
                <a:gd name="T1" fmla="*/ 402 h 402"/>
                <a:gd name="T2" fmla="*/ 118 w 99"/>
                <a:gd name="T3" fmla="*/ 0 h 402"/>
                <a:gd name="T4" fmla="*/ 0 w 99"/>
                <a:gd name="T5" fmla="*/ 6 h 402"/>
                <a:gd name="T6" fmla="*/ 57 w 99"/>
                <a:gd name="T7" fmla="*/ 402 h 402"/>
                <a:gd name="T8" fmla="*/ 0 60000 65536"/>
                <a:gd name="T9" fmla="*/ 0 60000 65536"/>
                <a:gd name="T10" fmla="*/ 0 60000 65536"/>
                <a:gd name="T11" fmla="*/ 0 60000 65536"/>
                <a:gd name="T12" fmla="*/ 0 w 99"/>
                <a:gd name="T13" fmla="*/ 0 h 402"/>
                <a:gd name="T14" fmla="*/ 99 w 99"/>
                <a:gd name="T15" fmla="*/ 402 h 402"/>
              </a:gdLst>
              <a:ahLst/>
              <a:cxnLst>
                <a:cxn ang="T8">
                  <a:pos x="T0" y="T1"/>
                </a:cxn>
                <a:cxn ang="T9">
                  <a:pos x="T2" y="T3"/>
                </a:cxn>
                <a:cxn ang="T10">
                  <a:pos x="T4" y="T5"/>
                </a:cxn>
                <a:cxn ang="T11">
                  <a:pos x="T6" y="T7"/>
                </a:cxn>
              </a:cxnLst>
              <a:rect l="T12" t="T13" r="T14" b="T15"/>
              <a:pathLst>
                <a:path w="99" h="402">
                  <a:moveTo>
                    <a:pt x="48" y="402"/>
                  </a:moveTo>
                  <a:lnTo>
                    <a:pt x="99" y="0"/>
                  </a:lnTo>
                  <a:lnTo>
                    <a:pt x="0" y="6"/>
                  </a:lnTo>
                  <a:lnTo>
                    <a:pt x="48" y="402"/>
                  </a:lnTo>
                  <a:close/>
                </a:path>
              </a:pathLst>
            </a:custGeom>
            <a:solidFill>
              <a:srgbClr val="800080"/>
            </a:solidFill>
            <a:ln w="9525">
              <a:noFill/>
              <a:round/>
              <a:headEnd/>
              <a:tailEnd/>
            </a:ln>
          </p:spPr>
          <p:txBody>
            <a:bodyPr>
              <a:prstTxWarp prst="textNoShape">
                <a:avLst/>
              </a:prstTxWarp>
            </a:bodyPr>
            <a:lstStyle/>
            <a:p>
              <a:endParaRPr lang="en-US"/>
            </a:p>
          </p:txBody>
        </p:sp>
        <p:sp>
          <p:nvSpPr>
            <p:cNvPr id="66586" name="Freeform 6"/>
            <p:cNvSpPr>
              <a:spLocks noChangeAspect="1"/>
            </p:cNvSpPr>
            <p:nvPr/>
          </p:nvSpPr>
          <p:spPr bwMode="auto">
            <a:xfrm>
              <a:off x="3625" y="19164"/>
              <a:ext cx="79" cy="429"/>
            </a:xfrm>
            <a:custGeom>
              <a:avLst/>
              <a:gdLst>
                <a:gd name="T0" fmla="*/ 0 w 75"/>
                <a:gd name="T1" fmla="*/ 30 h 429"/>
                <a:gd name="T2" fmla="*/ 87 w 75"/>
                <a:gd name="T3" fmla="*/ 0 h 429"/>
                <a:gd name="T4" fmla="*/ 84 w 75"/>
                <a:gd name="T5" fmla="*/ 429 h 429"/>
                <a:gd name="T6" fmla="*/ 0 w 75"/>
                <a:gd name="T7" fmla="*/ 30 h 429"/>
                <a:gd name="T8" fmla="*/ 0 60000 65536"/>
                <a:gd name="T9" fmla="*/ 0 60000 65536"/>
                <a:gd name="T10" fmla="*/ 0 60000 65536"/>
                <a:gd name="T11" fmla="*/ 0 60000 65536"/>
                <a:gd name="T12" fmla="*/ 0 w 75"/>
                <a:gd name="T13" fmla="*/ 0 h 429"/>
                <a:gd name="T14" fmla="*/ 75 w 75"/>
                <a:gd name="T15" fmla="*/ 429 h 429"/>
              </a:gdLst>
              <a:ahLst/>
              <a:cxnLst>
                <a:cxn ang="T8">
                  <a:pos x="T0" y="T1"/>
                </a:cxn>
                <a:cxn ang="T9">
                  <a:pos x="T2" y="T3"/>
                </a:cxn>
                <a:cxn ang="T10">
                  <a:pos x="T4" y="T5"/>
                </a:cxn>
                <a:cxn ang="T11">
                  <a:pos x="T6" y="T7"/>
                </a:cxn>
              </a:cxnLst>
              <a:rect l="T12" t="T13" r="T14" b="T15"/>
              <a:pathLst>
                <a:path w="75" h="429">
                  <a:moveTo>
                    <a:pt x="0" y="30"/>
                  </a:moveTo>
                  <a:lnTo>
                    <a:pt x="75" y="0"/>
                  </a:lnTo>
                  <a:lnTo>
                    <a:pt x="72" y="429"/>
                  </a:lnTo>
                  <a:lnTo>
                    <a:pt x="0" y="30"/>
                  </a:lnTo>
                  <a:close/>
                </a:path>
              </a:pathLst>
            </a:custGeom>
            <a:solidFill>
              <a:srgbClr val="FF0000"/>
            </a:solidFill>
            <a:ln w="9525">
              <a:noFill/>
              <a:round/>
              <a:headEnd/>
              <a:tailEnd/>
            </a:ln>
          </p:spPr>
          <p:txBody>
            <a:bodyPr>
              <a:prstTxWarp prst="textNoShape">
                <a:avLst/>
              </a:prstTxWarp>
            </a:bodyPr>
            <a:lstStyle/>
            <a:p>
              <a:endParaRPr lang="en-US"/>
            </a:p>
          </p:txBody>
        </p:sp>
        <p:sp>
          <p:nvSpPr>
            <p:cNvPr id="66587" name="Freeform 7"/>
            <p:cNvSpPr>
              <a:spLocks noChangeAspect="1"/>
            </p:cNvSpPr>
            <p:nvPr/>
          </p:nvSpPr>
          <p:spPr bwMode="auto">
            <a:xfrm>
              <a:off x="3576" y="19192"/>
              <a:ext cx="124" cy="399"/>
            </a:xfrm>
            <a:custGeom>
              <a:avLst/>
              <a:gdLst>
                <a:gd name="T0" fmla="*/ 54 w 120"/>
                <a:gd name="T1" fmla="*/ 0 h 405"/>
                <a:gd name="T2" fmla="*/ 132 w 120"/>
                <a:gd name="T3" fmla="*/ 384 h 405"/>
                <a:gd name="T4" fmla="*/ 0 w 120"/>
                <a:gd name="T5" fmla="*/ 387 h 405"/>
                <a:gd name="T6" fmla="*/ 54 w 120"/>
                <a:gd name="T7" fmla="*/ 0 h 405"/>
                <a:gd name="T8" fmla="*/ 0 60000 65536"/>
                <a:gd name="T9" fmla="*/ 0 60000 65536"/>
                <a:gd name="T10" fmla="*/ 0 60000 65536"/>
                <a:gd name="T11" fmla="*/ 0 60000 65536"/>
                <a:gd name="T12" fmla="*/ 0 w 120"/>
                <a:gd name="T13" fmla="*/ 0 h 405"/>
                <a:gd name="T14" fmla="*/ 120 w 120"/>
                <a:gd name="T15" fmla="*/ 405 h 405"/>
              </a:gdLst>
              <a:ahLst/>
              <a:cxnLst>
                <a:cxn ang="T8">
                  <a:pos x="T0" y="T1"/>
                </a:cxn>
                <a:cxn ang="T9">
                  <a:pos x="T2" y="T3"/>
                </a:cxn>
                <a:cxn ang="T10">
                  <a:pos x="T4" y="T5"/>
                </a:cxn>
                <a:cxn ang="T11">
                  <a:pos x="T6" y="T7"/>
                </a:cxn>
              </a:cxnLst>
              <a:rect l="T12" t="T13" r="T14" b="T15"/>
              <a:pathLst>
                <a:path w="120" h="405">
                  <a:moveTo>
                    <a:pt x="48" y="0"/>
                  </a:moveTo>
                  <a:lnTo>
                    <a:pt x="120" y="402"/>
                  </a:lnTo>
                  <a:lnTo>
                    <a:pt x="0" y="405"/>
                  </a:lnTo>
                  <a:lnTo>
                    <a:pt x="48" y="0"/>
                  </a:lnTo>
                  <a:close/>
                </a:path>
              </a:pathLst>
            </a:custGeom>
            <a:solidFill>
              <a:srgbClr val="0000FF"/>
            </a:solidFill>
            <a:ln w="9525">
              <a:noFill/>
              <a:round/>
              <a:headEnd/>
              <a:tailEnd/>
            </a:ln>
          </p:spPr>
          <p:txBody>
            <a:bodyPr>
              <a:prstTxWarp prst="textNoShape">
                <a:avLst/>
              </a:prstTxWarp>
            </a:bodyPr>
            <a:lstStyle/>
            <a:p>
              <a:endParaRPr lang="en-US"/>
            </a:p>
          </p:txBody>
        </p:sp>
      </p:grpSp>
      <p:sp>
        <p:nvSpPr>
          <p:cNvPr id="66565" name="Freeform 8"/>
          <p:cNvSpPr>
            <a:spLocks noChangeAspect="1"/>
          </p:cNvSpPr>
          <p:nvPr/>
        </p:nvSpPr>
        <p:spPr bwMode="auto">
          <a:xfrm>
            <a:off x="4514850" y="5268913"/>
            <a:ext cx="257175" cy="612775"/>
          </a:xfrm>
          <a:custGeom>
            <a:avLst/>
            <a:gdLst>
              <a:gd name="T0" fmla="*/ 0 w 180"/>
              <a:gd name="T1" fmla="*/ 2147483647 h 429"/>
              <a:gd name="T2" fmla="*/ 2147483647 w 180"/>
              <a:gd name="T3" fmla="*/ 2147483647 h 429"/>
              <a:gd name="T4" fmla="*/ 2147483647 w 180"/>
              <a:gd name="T5" fmla="*/ 0 h 429"/>
              <a:gd name="T6" fmla="*/ 2147483647 w 180"/>
              <a:gd name="T7" fmla="*/ 2147483647 h 429"/>
              <a:gd name="T8" fmla="*/ 2147483647 w 180"/>
              <a:gd name="T9" fmla="*/ 2147483647 h 429"/>
              <a:gd name="T10" fmla="*/ 0 w 180"/>
              <a:gd name="T11" fmla="*/ 2147483647 h 429"/>
              <a:gd name="T12" fmla="*/ 0 60000 65536"/>
              <a:gd name="T13" fmla="*/ 0 60000 65536"/>
              <a:gd name="T14" fmla="*/ 0 60000 65536"/>
              <a:gd name="T15" fmla="*/ 0 60000 65536"/>
              <a:gd name="T16" fmla="*/ 0 60000 65536"/>
              <a:gd name="T17" fmla="*/ 0 60000 65536"/>
              <a:gd name="T18" fmla="*/ 0 w 180"/>
              <a:gd name="T19" fmla="*/ 0 h 429"/>
              <a:gd name="T20" fmla="*/ 180 w 180"/>
              <a:gd name="T21" fmla="*/ 429 h 429"/>
            </a:gdLst>
            <a:ahLst/>
            <a:cxnLst>
              <a:cxn ang="T12">
                <a:pos x="T0" y="T1"/>
              </a:cxn>
              <a:cxn ang="T13">
                <a:pos x="T2" y="T3"/>
              </a:cxn>
              <a:cxn ang="T14">
                <a:pos x="T4" y="T5"/>
              </a:cxn>
              <a:cxn ang="T15">
                <a:pos x="T6" y="T7"/>
              </a:cxn>
              <a:cxn ang="T16">
                <a:pos x="T8" y="T9"/>
              </a:cxn>
              <a:cxn ang="T17">
                <a:pos x="T10" y="T11"/>
              </a:cxn>
            </a:cxnLst>
            <a:rect l="T18" t="T19" r="T20" b="T21"/>
            <a:pathLst>
              <a:path w="180" h="429">
                <a:moveTo>
                  <a:pt x="0" y="39"/>
                </a:moveTo>
                <a:lnTo>
                  <a:pt x="99" y="33"/>
                </a:lnTo>
                <a:lnTo>
                  <a:pt x="180" y="0"/>
                </a:lnTo>
                <a:lnTo>
                  <a:pt x="174" y="426"/>
                </a:lnTo>
                <a:lnTo>
                  <a:pt x="45" y="429"/>
                </a:lnTo>
                <a:lnTo>
                  <a:pt x="0" y="39"/>
                </a:lnTo>
                <a:close/>
              </a:path>
            </a:pathLst>
          </a:custGeom>
          <a:noFill/>
          <a:ln w="12700">
            <a:solidFill>
              <a:schemeClr val="tx1"/>
            </a:solidFill>
            <a:round/>
            <a:headEnd/>
            <a:tailEnd/>
          </a:ln>
        </p:spPr>
        <p:txBody>
          <a:bodyPr>
            <a:prstTxWarp prst="textNoShape">
              <a:avLst/>
            </a:prstTxWarp>
          </a:bodyPr>
          <a:lstStyle/>
          <a:p>
            <a:endParaRPr lang="en-US"/>
          </a:p>
        </p:txBody>
      </p:sp>
      <p:sp>
        <p:nvSpPr>
          <p:cNvPr id="66566" name="Freeform 9"/>
          <p:cNvSpPr>
            <a:spLocks noChangeAspect="1"/>
          </p:cNvSpPr>
          <p:nvPr/>
        </p:nvSpPr>
        <p:spPr bwMode="auto">
          <a:xfrm>
            <a:off x="7439025" y="3535363"/>
            <a:ext cx="779463" cy="1817687"/>
          </a:xfrm>
          <a:custGeom>
            <a:avLst/>
            <a:gdLst>
              <a:gd name="T0" fmla="*/ 0 w 546"/>
              <a:gd name="T1" fmla="*/ 2147483647 h 1272"/>
              <a:gd name="T2" fmla="*/ 2147483647 w 546"/>
              <a:gd name="T3" fmla="*/ 2147483647 h 1272"/>
              <a:gd name="T4" fmla="*/ 2147483647 w 546"/>
              <a:gd name="T5" fmla="*/ 0 h 1272"/>
              <a:gd name="T6" fmla="*/ 2147483647 w 546"/>
              <a:gd name="T7" fmla="*/ 2147483647 h 1272"/>
              <a:gd name="T8" fmla="*/ 2147483647 w 546"/>
              <a:gd name="T9" fmla="*/ 2147483647 h 1272"/>
              <a:gd name="T10" fmla="*/ 0 w 546"/>
              <a:gd name="T11" fmla="*/ 2147483647 h 1272"/>
              <a:gd name="T12" fmla="*/ 0 60000 65536"/>
              <a:gd name="T13" fmla="*/ 0 60000 65536"/>
              <a:gd name="T14" fmla="*/ 0 60000 65536"/>
              <a:gd name="T15" fmla="*/ 0 60000 65536"/>
              <a:gd name="T16" fmla="*/ 0 60000 65536"/>
              <a:gd name="T17" fmla="*/ 0 60000 65536"/>
              <a:gd name="T18" fmla="*/ 0 w 546"/>
              <a:gd name="T19" fmla="*/ 0 h 1272"/>
              <a:gd name="T20" fmla="*/ 546 w 546"/>
              <a:gd name="T21" fmla="*/ 1272 h 1272"/>
            </a:gdLst>
            <a:ahLst/>
            <a:cxnLst>
              <a:cxn ang="T12">
                <a:pos x="T0" y="T1"/>
              </a:cxn>
              <a:cxn ang="T13">
                <a:pos x="T2" y="T3"/>
              </a:cxn>
              <a:cxn ang="T14">
                <a:pos x="T4" y="T5"/>
              </a:cxn>
              <a:cxn ang="T15">
                <a:pos x="T6" y="T7"/>
              </a:cxn>
              <a:cxn ang="T16">
                <a:pos x="T8" y="T9"/>
              </a:cxn>
              <a:cxn ang="T17">
                <a:pos x="T10" y="T11"/>
              </a:cxn>
            </a:cxnLst>
            <a:rect l="T18" t="T19" r="T20" b="T21"/>
            <a:pathLst>
              <a:path w="546" h="1272">
                <a:moveTo>
                  <a:pt x="0" y="102"/>
                </a:moveTo>
                <a:lnTo>
                  <a:pt x="306" y="90"/>
                </a:lnTo>
                <a:lnTo>
                  <a:pt x="546" y="0"/>
                </a:lnTo>
                <a:lnTo>
                  <a:pt x="528" y="1272"/>
                </a:lnTo>
                <a:lnTo>
                  <a:pt x="150" y="1272"/>
                </a:lnTo>
                <a:lnTo>
                  <a:pt x="0" y="102"/>
                </a:lnTo>
                <a:close/>
              </a:path>
            </a:pathLst>
          </a:custGeom>
          <a:noFill/>
          <a:ln w="25400">
            <a:solidFill>
              <a:schemeClr val="tx1"/>
            </a:solidFill>
            <a:round/>
            <a:headEnd/>
            <a:tailEnd/>
          </a:ln>
        </p:spPr>
        <p:txBody>
          <a:bodyPr>
            <a:prstTxWarp prst="textNoShape">
              <a:avLst/>
            </a:prstTxWarp>
          </a:bodyPr>
          <a:lstStyle/>
          <a:p>
            <a:endParaRPr lang="en-US"/>
          </a:p>
        </p:txBody>
      </p:sp>
      <p:sp>
        <p:nvSpPr>
          <p:cNvPr id="66567" name="Text Box 10"/>
          <p:cNvSpPr txBox="1">
            <a:spLocks noChangeAspect="1" noChangeArrowheads="1"/>
          </p:cNvSpPr>
          <p:nvPr/>
        </p:nvSpPr>
        <p:spPr bwMode="auto">
          <a:xfrm>
            <a:off x="8350250" y="4538663"/>
            <a:ext cx="354013" cy="457200"/>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Times" charset="0"/>
              </a:rPr>
              <a:t>n</a:t>
            </a:r>
          </a:p>
        </p:txBody>
      </p:sp>
      <p:sp>
        <p:nvSpPr>
          <p:cNvPr id="66568" name="Text Box 11"/>
          <p:cNvSpPr txBox="1">
            <a:spLocks noChangeAspect="1" noChangeArrowheads="1"/>
          </p:cNvSpPr>
          <p:nvPr/>
        </p:nvSpPr>
        <p:spPr bwMode="auto">
          <a:xfrm>
            <a:off x="7227888" y="4906963"/>
            <a:ext cx="354012" cy="457200"/>
          </a:xfrm>
          <a:prstGeom prst="rect">
            <a:avLst/>
          </a:prstGeom>
          <a:noFill/>
          <a:ln w="9525">
            <a:noFill/>
            <a:miter lim="800000"/>
            <a:headEnd/>
            <a:tailEnd/>
          </a:ln>
        </p:spPr>
        <p:txBody>
          <a:bodyPr wrap="none">
            <a:prstTxWarp prst="textNoShape">
              <a:avLst/>
            </a:prstTxWarp>
            <a:spAutoFit/>
          </a:bodyPr>
          <a:lstStyle/>
          <a:p>
            <a:r>
              <a:rPr lang="en-US" b="1">
                <a:solidFill>
                  <a:srgbClr val="800080"/>
                </a:solidFill>
                <a:latin typeface="Times" charset="0"/>
              </a:rPr>
              <a:t>n</a:t>
            </a:r>
          </a:p>
        </p:txBody>
      </p:sp>
      <p:sp>
        <p:nvSpPr>
          <p:cNvPr id="66569" name="Text Box 12"/>
          <p:cNvSpPr txBox="1">
            <a:spLocks noChangeAspect="1" noChangeArrowheads="1"/>
          </p:cNvSpPr>
          <p:nvPr/>
        </p:nvSpPr>
        <p:spPr bwMode="auto">
          <a:xfrm>
            <a:off x="7845425" y="5514975"/>
            <a:ext cx="354013" cy="457200"/>
          </a:xfrm>
          <a:prstGeom prst="rect">
            <a:avLst/>
          </a:prstGeom>
          <a:noFill/>
          <a:ln w="9525">
            <a:noFill/>
            <a:miter lim="800000"/>
            <a:headEnd/>
            <a:tailEnd/>
          </a:ln>
        </p:spPr>
        <p:txBody>
          <a:bodyPr wrap="none">
            <a:prstTxWarp prst="textNoShape">
              <a:avLst/>
            </a:prstTxWarp>
            <a:spAutoFit/>
          </a:bodyPr>
          <a:lstStyle/>
          <a:p>
            <a:r>
              <a:rPr lang="en-US" b="1">
                <a:solidFill>
                  <a:srgbClr val="0000FF"/>
                </a:solidFill>
                <a:latin typeface="Times" charset="0"/>
              </a:rPr>
              <a:t>n</a:t>
            </a:r>
          </a:p>
        </p:txBody>
      </p:sp>
      <p:grpSp>
        <p:nvGrpSpPr>
          <p:cNvPr id="66570" name="Group 13"/>
          <p:cNvGrpSpPr>
            <a:grpSpLocks noChangeAspect="1"/>
          </p:cNvGrpSpPr>
          <p:nvPr/>
        </p:nvGrpSpPr>
        <p:grpSpPr bwMode="auto">
          <a:xfrm>
            <a:off x="7451725" y="3535363"/>
            <a:ext cx="766763" cy="1849437"/>
            <a:chOff x="3621" y="19260"/>
            <a:chExt cx="179" cy="432"/>
          </a:xfrm>
        </p:grpSpPr>
        <p:sp>
          <p:nvSpPr>
            <p:cNvPr id="66582" name="Freeform 14"/>
            <p:cNvSpPr>
              <a:spLocks noChangeAspect="1"/>
            </p:cNvSpPr>
            <p:nvPr/>
          </p:nvSpPr>
          <p:spPr bwMode="auto">
            <a:xfrm>
              <a:off x="3621" y="19290"/>
              <a:ext cx="105" cy="402"/>
            </a:xfrm>
            <a:custGeom>
              <a:avLst/>
              <a:gdLst>
                <a:gd name="T0" fmla="*/ 57 w 99"/>
                <a:gd name="T1" fmla="*/ 402 h 402"/>
                <a:gd name="T2" fmla="*/ 118 w 99"/>
                <a:gd name="T3" fmla="*/ 0 h 402"/>
                <a:gd name="T4" fmla="*/ 0 w 99"/>
                <a:gd name="T5" fmla="*/ 6 h 402"/>
                <a:gd name="T6" fmla="*/ 57 w 99"/>
                <a:gd name="T7" fmla="*/ 402 h 402"/>
                <a:gd name="T8" fmla="*/ 0 60000 65536"/>
                <a:gd name="T9" fmla="*/ 0 60000 65536"/>
                <a:gd name="T10" fmla="*/ 0 60000 65536"/>
                <a:gd name="T11" fmla="*/ 0 60000 65536"/>
                <a:gd name="T12" fmla="*/ 0 w 99"/>
                <a:gd name="T13" fmla="*/ 0 h 402"/>
                <a:gd name="T14" fmla="*/ 99 w 99"/>
                <a:gd name="T15" fmla="*/ 402 h 402"/>
              </a:gdLst>
              <a:ahLst/>
              <a:cxnLst>
                <a:cxn ang="T8">
                  <a:pos x="T0" y="T1"/>
                </a:cxn>
                <a:cxn ang="T9">
                  <a:pos x="T2" y="T3"/>
                </a:cxn>
                <a:cxn ang="T10">
                  <a:pos x="T4" y="T5"/>
                </a:cxn>
                <a:cxn ang="T11">
                  <a:pos x="T6" y="T7"/>
                </a:cxn>
              </a:cxnLst>
              <a:rect l="T12" t="T13" r="T14" b="T15"/>
              <a:pathLst>
                <a:path w="99" h="402">
                  <a:moveTo>
                    <a:pt x="48" y="402"/>
                  </a:moveTo>
                  <a:lnTo>
                    <a:pt x="99" y="0"/>
                  </a:lnTo>
                  <a:lnTo>
                    <a:pt x="0" y="6"/>
                  </a:lnTo>
                  <a:lnTo>
                    <a:pt x="48" y="402"/>
                  </a:lnTo>
                  <a:close/>
                </a:path>
              </a:pathLst>
            </a:custGeom>
            <a:solidFill>
              <a:srgbClr val="800080"/>
            </a:solidFill>
            <a:ln w="9525">
              <a:noFill/>
              <a:round/>
              <a:headEnd/>
              <a:tailEnd/>
            </a:ln>
          </p:spPr>
          <p:txBody>
            <a:bodyPr>
              <a:prstTxWarp prst="textNoShape">
                <a:avLst/>
              </a:prstTxWarp>
            </a:bodyPr>
            <a:lstStyle/>
            <a:p>
              <a:endParaRPr lang="en-US"/>
            </a:p>
          </p:txBody>
        </p:sp>
        <p:sp>
          <p:nvSpPr>
            <p:cNvPr id="66583" name="Freeform 15"/>
            <p:cNvSpPr>
              <a:spLocks noChangeAspect="1"/>
            </p:cNvSpPr>
            <p:nvPr/>
          </p:nvSpPr>
          <p:spPr bwMode="auto">
            <a:xfrm>
              <a:off x="3721" y="19260"/>
              <a:ext cx="79" cy="429"/>
            </a:xfrm>
            <a:custGeom>
              <a:avLst/>
              <a:gdLst>
                <a:gd name="T0" fmla="*/ 0 w 75"/>
                <a:gd name="T1" fmla="*/ 30 h 429"/>
                <a:gd name="T2" fmla="*/ 87 w 75"/>
                <a:gd name="T3" fmla="*/ 0 h 429"/>
                <a:gd name="T4" fmla="*/ 84 w 75"/>
                <a:gd name="T5" fmla="*/ 429 h 429"/>
                <a:gd name="T6" fmla="*/ 0 w 75"/>
                <a:gd name="T7" fmla="*/ 30 h 429"/>
                <a:gd name="T8" fmla="*/ 0 60000 65536"/>
                <a:gd name="T9" fmla="*/ 0 60000 65536"/>
                <a:gd name="T10" fmla="*/ 0 60000 65536"/>
                <a:gd name="T11" fmla="*/ 0 60000 65536"/>
                <a:gd name="T12" fmla="*/ 0 w 75"/>
                <a:gd name="T13" fmla="*/ 0 h 429"/>
                <a:gd name="T14" fmla="*/ 75 w 75"/>
                <a:gd name="T15" fmla="*/ 429 h 429"/>
              </a:gdLst>
              <a:ahLst/>
              <a:cxnLst>
                <a:cxn ang="T8">
                  <a:pos x="T0" y="T1"/>
                </a:cxn>
                <a:cxn ang="T9">
                  <a:pos x="T2" y="T3"/>
                </a:cxn>
                <a:cxn ang="T10">
                  <a:pos x="T4" y="T5"/>
                </a:cxn>
                <a:cxn ang="T11">
                  <a:pos x="T6" y="T7"/>
                </a:cxn>
              </a:cxnLst>
              <a:rect l="T12" t="T13" r="T14" b="T15"/>
              <a:pathLst>
                <a:path w="75" h="429">
                  <a:moveTo>
                    <a:pt x="0" y="30"/>
                  </a:moveTo>
                  <a:lnTo>
                    <a:pt x="75" y="0"/>
                  </a:lnTo>
                  <a:lnTo>
                    <a:pt x="72" y="429"/>
                  </a:lnTo>
                  <a:lnTo>
                    <a:pt x="0" y="30"/>
                  </a:lnTo>
                  <a:close/>
                </a:path>
              </a:pathLst>
            </a:custGeom>
            <a:solidFill>
              <a:srgbClr val="FF0000"/>
            </a:solidFill>
            <a:ln w="9525">
              <a:noFill/>
              <a:round/>
              <a:headEnd/>
              <a:tailEnd/>
            </a:ln>
          </p:spPr>
          <p:txBody>
            <a:bodyPr>
              <a:prstTxWarp prst="textNoShape">
                <a:avLst/>
              </a:prstTxWarp>
            </a:bodyPr>
            <a:lstStyle/>
            <a:p>
              <a:endParaRPr lang="en-US"/>
            </a:p>
          </p:txBody>
        </p:sp>
        <p:sp>
          <p:nvSpPr>
            <p:cNvPr id="66584" name="Freeform 16"/>
            <p:cNvSpPr>
              <a:spLocks noChangeAspect="1"/>
            </p:cNvSpPr>
            <p:nvPr/>
          </p:nvSpPr>
          <p:spPr bwMode="auto">
            <a:xfrm>
              <a:off x="3672" y="19288"/>
              <a:ext cx="124" cy="399"/>
            </a:xfrm>
            <a:custGeom>
              <a:avLst/>
              <a:gdLst>
                <a:gd name="T0" fmla="*/ 54 w 120"/>
                <a:gd name="T1" fmla="*/ 0 h 405"/>
                <a:gd name="T2" fmla="*/ 132 w 120"/>
                <a:gd name="T3" fmla="*/ 384 h 405"/>
                <a:gd name="T4" fmla="*/ 0 w 120"/>
                <a:gd name="T5" fmla="*/ 387 h 405"/>
                <a:gd name="T6" fmla="*/ 54 w 120"/>
                <a:gd name="T7" fmla="*/ 0 h 405"/>
                <a:gd name="T8" fmla="*/ 0 60000 65536"/>
                <a:gd name="T9" fmla="*/ 0 60000 65536"/>
                <a:gd name="T10" fmla="*/ 0 60000 65536"/>
                <a:gd name="T11" fmla="*/ 0 60000 65536"/>
                <a:gd name="T12" fmla="*/ 0 w 120"/>
                <a:gd name="T13" fmla="*/ 0 h 405"/>
                <a:gd name="T14" fmla="*/ 120 w 120"/>
                <a:gd name="T15" fmla="*/ 405 h 405"/>
              </a:gdLst>
              <a:ahLst/>
              <a:cxnLst>
                <a:cxn ang="T8">
                  <a:pos x="T0" y="T1"/>
                </a:cxn>
                <a:cxn ang="T9">
                  <a:pos x="T2" y="T3"/>
                </a:cxn>
                <a:cxn ang="T10">
                  <a:pos x="T4" y="T5"/>
                </a:cxn>
                <a:cxn ang="T11">
                  <a:pos x="T6" y="T7"/>
                </a:cxn>
              </a:cxnLst>
              <a:rect l="T12" t="T13" r="T14" b="T15"/>
              <a:pathLst>
                <a:path w="120" h="405">
                  <a:moveTo>
                    <a:pt x="48" y="0"/>
                  </a:moveTo>
                  <a:lnTo>
                    <a:pt x="120" y="402"/>
                  </a:lnTo>
                  <a:lnTo>
                    <a:pt x="0" y="405"/>
                  </a:lnTo>
                  <a:lnTo>
                    <a:pt x="48" y="0"/>
                  </a:lnTo>
                  <a:close/>
                </a:path>
              </a:pathLst>
            </a:custGeom>
            <a:solidFill>
              <a:srgbClr val="0000FF"/>
            </a:solidFill>
            <a:ln w="9525">
              <a:noFill/>
              <a:round/>
              <a:headEnd/>
              <a:tailEnd/>
            </a:ln>
          </p:spPr>
          <p:txBody>
            <a:bodyPr>
              <a:prstTxWarp prst="textNoShape">
                <a:avLst/>
              </a:prstTxWarp>
            </a:bodyPr>
            <a:lstStyle/>
            <a:p>
              <a:endParaRPr lang="en-US"/>
            </a:p>
          </p:txBody>
        </p:sp>
      </p:grpSp>
      <p:sp>
        <p:nvSpPr>
          <p:cNvPr id="66571" name="Line 17"/>
          <p:cNvSpPr>
            <a:spLocks noChangeShapeType="1"/>
          </p:cNvSpPr>
          <p:nvPr/>
        </p:nvSpPr>
        <p:spPr bwMode="auto">
          <a:xfrm flipV="1">
            <a:off x="4775200" y="3683000"/>
            <a:ext cx="2628900" cy="1600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6572" name="Line 18"/>
          <p:cNvSpPr>
            <a:spLocks noChangeShapeType="1"/>
          </p:cNvSpPr>
          <p:nvPr/>
        </p:nvSpPr>
        <p:spPr bwMode="auto">
          <a:xfrm flipV="1">
            <a:off x="4762500" y="5346700"/>
            <a:ext cx="28829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66573" name="Picture 19"/>
          <p:cNvPicPr>
            <a:picLocks noChangeAspect="1" noChangeArrowheads="1"/>
          </p:cNvPicPr>
          <p:nvPr/>
        </p:nvPicPr>
        <p:blipFill>
          <a:blip r:embed="rId4">
            <a:clrChange>
              <a:clrFrom>
                <a:srgbClr val="FFFFFF"/>
              </a:clrFrom>
              <a:clrTo>
                <a:srgbClr val="FFFFFF">
                  <a:alpha val="0"/>
                </a:srgbClr>
              </a:clrTo>
            </a:clrChange>
          </a:blip>
          <a:srcRect r="9511" b="2773"/>
          <a:stretch>
            <a:fillRect/>
          </a:stretch>
        </p:blipFill>
        <p:spPr bwMode="auto">
          <a:xfrm>
            <a:off x="457200" y="1143000"/>
            <a:ext cx="4711700" cy="2225675"/>
          </a:xfrm>
          <a:prstGeom prst="rect">
            <a:avLst/>
          </a:prstGeom>
          <a:noFill/>
          <a:ln w="9525">
            <a:noFill/>
            <a:miter lim="800000"/>
            <a:headEnd/>
            <a:tailEnd/>
          </a:ln>
        </p:spPr>
      </p:pic>
      <p:sp>
        <p:nvSpPr>
          <p:cNvPr id="66574" name="Text Box 20"/>
          <p:cNvSpPr txBox="1">
            <a:spLocks noChangeArrowheads="1"/>
          </p:cNvSpPr>
          <p:nvPr/>
        </p:nvSpPr>
        <p:spPr bwMode="auto">
          <a:xfrm>
            <a:off x="5181600" y="914400"/>
            <a:ext cx="3810000" cy="1938992"/>
          </a:xfrm>
          <a:prstGeom prst="rect">
            <a:avLst/>
          </a:prstGeom>
          <a:noFill/>
          <a:ln w="9525">
            <a:noFill/>
            <a:miter lim="800000"/>
            <a:headEnd/>
            <a:tailEnd/>
          </a:ln>
        </p:spPr>
        <p:txBody>
          <a:bodyPr wrap="square">
            <a:prstTxWarp prst="textNoShape">
              <a:avLst/>
            </a:prstTxWarp>
            <a:spAutoFit/>
          </a:bodyPr>
          <a:lstStyle/>
          <a:p>
            <a:r>
              <a:rPr lang="en-US" sz="2000" dirty="0">
                <a:latin typeface="+mn-lt"/>
              </a:rPr>
              <a:t>Record high resolution EBSP maps on two adjacent layers.</a:t>
            </a:r>
          </a:p>
          <a:p>
            <a:endParaRPr lang="en-US" sz="2000" dirty="0">
              <a:latin typeface="+mn-lt"/>
            </a:endParaRPr>
          </a:p>
          <a:p>
            <a:r>
              <a:rPr lang="en-US" sz="2000" dirty="0">
                <a:latin typeface="+mn-lt"/>
              </a:rPr>
              <a:t>Assume triangular planes connect boundary segments on the two layers.</a:t>
            </a:r>
          </a:p>
        </p:txBody>
      </p:sp>
      <p:sp>
        <p:nvSpPr>
          <p:cNvPr id="66575" name="Line 21"/>
          <p:cNvSpPr>
            <a:spLocks noChangeAspect="1" noChangeShapeType="1"/>
          </p:cNvSpPr>
          <p:nvPr/>
        </p:nvSpPr>
        <p:spPr bwMode="auto">
          <a:xfrm>
            <a:off x="7918450" y="4748213"/>
            <a:ext cx="77788" cy="822325"/>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66576" name="Line 22"/>
          <p:cNvSpPr>
            <a:spLocks noChangeAspect="1" noChangeShapeType="1"/>
          </p:cNvSpPr>
          <p:nvPr/>
        </p:nvSpPr>
        <p:spPr bwMode="auto">
          <a:xfrm>
            <a:off x="8089900" y="4067175"/>
            <a:ext cx="300038" cy="625475"/>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66577" name="Line 23"/>
          <p:cNvSpPr>
            <a:spLocks noChangeAspect="1" noChangeShapeType="1"/>
          </p:cNvSpPr>
          <p:nvPr/>
        </p:nvSpPr>
        <p:spPr bwMode="auto">
          <a:xfrm flipH="1">
            <a:off x="7456488" y="4191000"/>
            <a:ext cx="204787" cy="796925"/>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66578" name="Text Box 24"/>
          <p:cNvSpPr txBox="1">
            <a:spLocks noChangeArrowheads="1"/>
          </p:cNvSpPr>
          <p:nvPr/>
        </p:nvSpPr>
        <p:spPr bwMode="auto">
          <a:xfrm>
            <a:off x="746125" y="4327525"/>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charset="0"/>
            </a:endParaRPr>
          </a:p>
        </p:txBody>
      </p:sp>
      <p:sp>
        <p:nvSpPr>
          <p:cNvPr id="66579" name="Text Box 25"/>
          <p:cNvSpPr txBox="1">
            <a:spLocks noChangeArrowheads="1"/>
          </p:cNvSpPr>
          <p:nvPr/>
        </p:nvSpPr>
        <p:spPr bwMode="auto">
          <a:xfrm>
            <a:off x="304800" y="4876800"/>
            <a:ext cx="2743200" cy="1200328"/>
          </a:xfrm>
          <a:prstGeom prst="rect">
            <a:avLst/>
          </a:prstGeom>
          <a:noFill/>
          <a:ln w="9525">
            <a:noFill/>
            <a:miter lim="800000"/>
            <a:headEnd/>
            <a:tailEnd/>
          </a:ln>
        </p:spPr>
        <p:txBody>
          <a:bodyPr>
            <a:prstTxWarp prst="textNoShape">
              <a:avLst/>
            </a:prstTxWarp>
            <a:spAutoFit/>
          </a:bodyPr>
          <a:lstStyle/>
          <a:p>
            <a:r>
              <a:rPr lang="en-US" dirty="0" smtClean="0">
                <a:latin typeface="+mn-lt"/>
              </a:rPr>
              <a:t>∆g </a:t>
            </a:r>
            <a:r>
              <a:rPr lang="en-US" dirty="0">
                <a:latin typeface="+mn-lt"/>
              </a:rPr>
              <a:t>and </a:t>
            </a:r>
            <a:r>
              <a:rPr lang="en-US" b="1" dirty="0">
                <a:latin typeface="+mn-lt"/>
              </a:rPr>
              <a:t>n</a:t>
            </a:r>
            <a:r>
              <a:rPr lang="en-US" dirty="0">
                <a:latin typeface="+mn-lt"/>
              </a:rPr>
              <a:t> can be specified for each triangular segment</a:t>
            </a:r>
          </a:p>
        </p:txBody>
      </p:sp>
      <p:sp>
        <p:nvSpPr>
          <p:cNvPr id="66580" name="Text Box 26"/>
          <p:cNvSpPr txBox="1">
            <a:spLocks noChangeArrowheads="1"/>
          </p:cNvSpPr>
          <p:nvPr/>
        </p:nvSpPr>
        <p:spPr bwMode="auto">
          <a:xfrm>
            <a:off x="390525" y="6335713"/>
            <a:ext cx="4906963" cy="336550"/>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Saylor, Morawiec, Rohrer, Acta Mater. </a:t>
            </a:r>
            <a:r>
              <a:rPr lang="en-US" sz="1600" b="1">
                <a:solidFill>
                  <a:srgbClr val="000000"/>
                </a:solidFill>
                <a:latin typeface="Times" charset="0"/>
              </a:rPr>
              <a:t>51 (2003) 3663</a:t>
            </a:r>
          </a:p>
        </p:txBody>
      </p:sp>
      <p:sp>
        <p:nvSpPr>
          <p:cNvPr id="66581" name="Slide Number Placeholder 26"/>
          <p:cNvSpPr>
            <a:spLocks noGrp="1"/>
          </p:cNvSpPr>
          <p:nvPr>
            <p:ph type="sldNum" sz="quarter" idx="12"/>
          </p:nvPr>
        </p:nvSpPr>
        <p:spPr>
          <a:noFill/>
        </p:spPr>
        <p:txBody>
          <a:bodyPr/>
          <a:lstStyle/>
          <a:p>
            <a:fld id="{0F127D68-53DB-3B40-88E4-DF4BB53FEAE4}" type="slidenum">
              <a:rPr lang="en-US" smtClean="0"/>
              <a:pPr/>
              <a:t>31</a:t>
            </a:fld>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527050" y="152400"/>
            <a:ext cx="8464550" cy="641350"/>
          </a:xfrm>
          <a:prstGeom prst="rect">
            <a:avLst/>
          </a:prstGeom>
          <a:noFill/>
          <a:ln w="9525">
            <a:noFill/>
            <a:miter lim="800000"/>
            <a:headEnd/>
            <a:tailEnd/>
          </a:ln>
          <a:effectLst/>
        </p:spPr>
        <p:txBody>
          <a:bodyPr>
            <a:prstTxWarp prst="textNoShape">
              <a:avLst/>
            </a:prstTxWarp>
            <a:spAutoFit/>
          </a:bodyPr>
          <a:lstStyle/>
          <a:p>
            <a:pPr algn="ctr">
              <a:defRPr/>
            </a:pPr>
            <a:r>
              <a:rPr lang="en-US" sz="3600" i="1">
                <a:solidFill>
                  <a:srgbClr val="0A0296"/>
                </a:solidFill>
                <a:effectLst>
                  <a:outerShdw blurRad="38100" dist="38100" dir="2700000" algn="tl">
                    <a:srgbClr val="DDDDDD"/>
                  </a:outerShdw>
                </a:effectLst>
                <a:latin typeface="Times" charset="0"/>
              </a:rPr>
              <a:t>Stereology for Measuring </a:t>
            </a:r>
            <a:r>
              <a:rPr lang="en-US" sz="3600" i="1">
                <a:solidFill>
                  <a:srgbClr val="0A0296"/>
                </a:solidFill>
                <a:effectLst>
                  <a:outerShdw blurRad="38100" dist="38100" dir="2700000" algn="tl">
                    <a:srgbClr val="DDDDDD"/>
                  </a:outerShdw>
                </a:effectLst>
                <a:latin typeface="Symbol" charset="2"/>
              </a:rPr>
              <a:t>D</a:t>
            </a:r>
            <a:r>
              <a:rPr lang="en-US" sz="3600" i="1">
                <a:solidFill>
                  <a:srgbClr val="0A0296"/>
                </a:solidFill>
                <a:effectLst>
                  <a:outerShdw blurRad="38100" dist="38100" dir="2700000" algn="tl">
                    <a:srgbClr val="DDDDDD"/>
                  </a:outerShdw>
                </a:effectLst>
                <a:latin typeface="Times" charset="0"/>
              </a:rPr>
              <a:t>g and n</a:t>
            </a:r>
          </a:p>
        </p:txBody>
      </p:sp>
      <p:sp>
        <p:nvSpPr>
          <p:cNvPr id="280579" name="Text Box 3"/>
          <p:cNvSpPr txBox="1">
            <a:spLocks noChangeArrowheads="1"/>
          </p:cNvSpPr>
          <p:nvPr/>
        </p:nvSpPr>
        <p:spPr bwMode="auto">
          <a:xfrm>
            <a:off x="5927725" y="971550"/>
            <a:ext cx="2339975" cy="2014538"/>
          </a:xfrm>
          <a:prstGeom prst="rect">
            <a:avLst/>
          </a:prstGeom>
          <a:noFill/>
          <a:ln w="9525">
            <a:noFill/>
            <a:miter lim="800000"/>
            <a:headEnd/>
            <a:tailEnd/>
          </a:ln>
          <a:effectLst/>
        </p:spPr>
        <p:txBody>
          <a:bodyPr>
            <a:prstTxWarp prst="textNoShape">
              <a:avLst/>
            </a:prstTxWarp>
            <a:spAutoFit/>
          </a:bodyPr>
          <a:lstStyle/>
          <a:p>
            <a:pPr>
              <a:defRPr/>
            </a:pPr>
            <a:r>
              <a:rPr lang="en-US" sz="1800" dirty="0">
                <a:latin typeface="+mn-lt"/>
              </a:rPr>
              <a:t>The probability that the correct plane is in the zone is 1.</a:t>
            </a:r>
          </a:p>
          <a:p>
            <a:pPr>
              <a:defRPr/>
            </a:pPr>
            <a:endParaRPr lang="en-US" sz="1800" dirty="0">
              <a:latin typeface="+mn-lt"/>
            </a:endParaRPr>
          </a:p>
          <a:p>
            <a:pPr>
              <a:defRPr/>
            </a:pPr>
            <a:r>
              <a:rPr lang="en-US" sz="1800" dirty="0">
                <a:latin typeface="+mn-lt"/>
              </a:rPr>
              <a:t>The probability that all planes are sampled is &lt; 1.</a:t>
            </a:r>
          </a:p>
        </p:txBody>
      </p:sp>
      <p:grpSp>
        <p:nvGrpSpPr>
          <p:cNvPr id="2" name="Group 4"/>
          <p:cNvGrpSpPr>
            <a:grpSpLocks/>
          </p:cNvGrpSpPr>
          <p:nvPr/>
        </p:nvGrpSpPr>
        <p:grpSpPr bwMode="auto">
          <a:xfrm>
            <a:off x="5638800" y="2819400"/>
            <a:ext cx="3365500" cy="3063875"/>
            <a:chOff x="3408" y="2122"/>
            <a:chExt cx="2120" cy="1930"/>
          </a:xfrm>
        </p:grpSpPr>
        <p:pic>
          <p:nvPicPr>
            <p:cNvPr id="68650" name="Picture 5" descr="stereopro"/>
            <p:cNvPicPr>
              <a:picLocks noChangeAspect="1" noChangeArrowheads="1"/>
            </p:cNvPicPr>
            <p:nvPr/>
          </p:nvPicPr>
          <p:blipFill>
            <a:blip r:embed="rId3"/>
            <a:srcRect l="12500" r="12500"/>
            <a:stretch>
              <a:fillRect/>
            </a:stretch>
          </p:blipFill>
          <p:spPr bwMode="auto">
            <a:xfrm>
              <a:off x="3496" y="2326"/>
              <a:ext cx="1658" cy="1658"/>
            </a:xfrm>
            <a:prstGeom prst="rect">
              <a:avLst/>
            </a:prstGeom>
            <a:noFill/>
            <a:ln w="9525">
              <a:noFill/>
              <a:miter lim="800000"/>
              <a:headEnd/>
              <a:tailEnd/>
            </a:ln>
          </p:spPr>
        </p:pic>
        <p:sp>
          <p:nvSpPr>
            <p:cNvPr id="68651" name="Arc 6"/>
            <p:cNvSpPr>
              <a:spLocks/>
            </p:cNvSpPr>
            <p:nvPr/>
          </p:nvSpPr>
          <p:spPr bwMode="auto">
            <a:xfrm flipV="1">
              <a:off x="3707" y="2360"/>
              <a:ext cx="934" cy="1573"/>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rgbClr val="CC0000"/>
              </a:solidFill>
              <a:round/>
              <a:headEnd/>
              <a:tailEnd/>
            </a:ln>
          </p:spPr>
          <p:txBody>
            <a:bodyPr wrap="none" anchor="ctr">
              <a:prstTxWarp prst="textNoShape">
                <a:avLst/>
              </a:prstTxWarp>
            </a:bodyPr>
            <a:lstStyle/>
            <a:p>
              <a:endParaRPr lang="en-US"/>
            </a:p>
          </p:txBody>
        </p:sp>
        <p:sp>
          <p:nvSpPr>
            <p:cNvPr id="68652" name="Oval 7"/>
            <p:cNvSpPr>
              <a:spLocks noChangeArrowheads="1"/>
            </p:cNvSpPr>
            <p:nvPr/>
          </p:nvSpPr>
          <p:spPr bwMode="auto">
            <a:xfrm>
              <a:off x="3936" y="3104"/>
              <a:ext cx="88" cy="88"/>
            </a:xfrm>
            <a:prstGeom prst="ellipse">
              <a:avLst/>
            </a:prstGeom>
            <a:solidFill>
              <a:srgbClr val="0000CC"/>
            </a:solidFill>
            <a:ln w="9525">
              <a:solidFill>
                <a:schemeClr val="tx1"/>
              </a:solidFill>
              <a:round/>
              <a:headEnd/>
              <a:tailEnd/>
            </a:ln>
          </p:spPr>
          <p:txBody>
            <a:bodyPr wrap="none" anchor="ctr">
              <a:prstTxWarp prst="textNoShape">
                <a:avLst/>
              </a:prstTxWarp>
            </a:bodyPr>
            <a:lstStyle/>
            <a:p>
              <a:endParaRPr lang="en-US"/>
            </a:p>
          </p:txBody>
        </p:sp>
        <p:sp>
          <p:nvSpPr>
            <p:cNvPr id="68653" name="Text Box 8"/>
            <p:cNvSpPr txBox="1">
              <a:spLocks noChangeArrowheads="1"/>
            </p:cNvSpPr>
            <p:nvPr/>
          </p:nvSpPr>
          <p:spPr bwMode="auto">
            <a:xfrm>
              <a:off x="3408" y="3840"/>
              <a:ext cx="695"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Trace pole</a:t>
              </a:r>
            </a:p>
          </p:txBody>
        </p:sp>
        <p:sp>
          <p:nvSpPr>
            <p:cNvPr id="68654" name="Line 9"/>
            <p:cNvSpPr>
              <a:spLocks noChangeShapeType="1"/>
            </p:cNvSpPr>
            <p:nvPr/>
          </p:nvSpPr>
          <p:spPr bwMode="auto">
            <a:xfrm flipV="1">
              <a:off x="3696" y="3224"/>
              <a:ext cx="240" cy="616"/>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68655" name="Text Box 10"/>
            <p:cNvSpPr txBox="1">
              <a:spLocks noChangeArrowheads="1"/>
            </p:cNvSpPr>
            <p:nvPr/>
          </p:nvSpPr>
          <p:spPr bwMode="auto">
            <a:xfrm>
              <a:off x="4865" y="2122"/>
              <a:ext cx="663" cy="520"/>
            </a:xfrm>
            <a:prstGeom prst="rect">
              <a:avLst/>
            </a:prstGeom>
            <a:noFill/>
            <a:ln w="9525">
              <a:noFill/>
              <a:miter lim="800000"/>
              <a:headEnd/>
              <a:tailEnd/>
            </a:ln>
          </p:spPr>
          <p:txBody>
            <a:bodyPr>
              <a:prstTxWarp prst="textNoShape">
                <a:avLst/>
              </a:prstTxWarp>
              <a:spAutoFit/>
            </a:bodyPr>
            <a:lstStyle/>
            <a:p>
              <a:r>
                <a:rPr lang="en-US" sz="1600" b="1">
                  <a:latin typeface="Times" charset="0"/>
                </a:rPr>
                <a:t>Poles of possible planes</a:t>
              </a:r>
            </a:p>
          </p:txBody>
        </p:sp>
        <p:sp>
          <p:nvSpPr>
            <p:cNvPr id="68656" name="Line 11"/>
            <p:cNvSpPr>
              <a:spLocks noChangeShapeType="1"/>
            </p:cNvSpPr>
            <p:nvPr/>
          </p:nvSpPr>
          <p:spPr bwMode="auto">
            <a:xfrm flipH="1">
              <a:off x="4592" y="2344"/>
              <a:ext cx="272" cy="304"/>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grpSp>
        <p:nvGrpSpPr>
          <p:cNvPr id="68613" name="Group 12"/>
          <p:cNvGrpSpPr>
            <a:grpSpLocks/>
          </p:cNvGrpSpPr>
          <p:nvPr/>
        </p:nvGrpSpPr>
        <p:grpSpPr bwMode="auto">
          <a:xfrm>
            <a:off x="576263" y="1271588"/>
            <a:ext cx="5135562" cy="2433637"/>
            <a:chOff x="363" y="801"/>
            <a:chExt cx="3235" cy="1533"/>
          </a:xfrm>
        </p:grpSpPr>
        <p:sp>
          <p:nvSpPr>
            <p:cNvPr id="68632" name="Freeform 13"/>
            <p:cNvSpPr>
              <a:spLocks/>
            </p:cNvSpPr>
            <p:nvPr/>
          </p:nvSpPr>
          <p:spPr bwMode="auto">
            <a:xfrm>
              <a:off x="1853" y="801"/>
              <a:ext cx="1291" cy="416"/>
            </a:xfrm>
            <a:custGeom>
              <a:avLst/>
              <a:gdLst>
                <a:gd name="T0" fmla="*/ 0 w 1291"/>
                <a:gd name="T1" fmla="*/ 0 h 416"/>
                <a:gd name="T2" fmla="*/ 1088 w 1291"/>
                <a:gd name="T3" fmla="*/ 5 h 416"/>
                <a:gd name="T4" fmla="*/ 1291 w 1291"/>
                <a:gd name="T5" fmla="*/ 304 h 416"/>
                <a:gd name="T6" fmla="*/ 848 w 1291"/>
                <a:gd name="T7" fmla="*/ 416 h 416"/>
                <a:gd name="T8" fmla="*/ 304 w 1291"/>
                <a:gd name="T9" fmla="*/ 282 h 416"/>
                <a:gd name="T10" fmla="*/ 0 w 1291"/>
                <a:gd name="T11" fmla="*/ 0 h 416"/>
                <a:gd name="T12" fmla="*/ 0 60000 65536"/>
                <a:gd name="T13" fmla="*/ 0 60000 65536"/>
                <a:gd name="T14" fmla="*/ 0 60000 65536"/>
                <a:gd name="T15" fmla="*/ 0 60000 65536"/>
                <a:gd name="T16" fmla="*/ 0 60000 65536"/>
                <a:gd name="T17" fmla="*/ 0 60000 65536"/>
                <a:gd name="T18" fmla="*/ 0 w 1291"/>
                <a:gd name="T19" fmla="*/ 0 h 416"/>
                <a:gd name="T20" fmla="*/ 1291 w 1291"/>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1291" h="416">
                  <a:moveTo>
                    <a:pt x="0" y="0"/>
                  </a:moveTo>
                  <a:lnTo>
                    <a:pt x="1088" y="5"/>
                  </a:lnTo>
                  <a:lnTo>
                    <a:pt x="1291" y="304"/>
                  </a:lnTo>
                  <a:lnTo>
                    <a:pt x="848" y="416"/>
                  </a:lnTo>
                  <a:lnTo>
                    <a:pt x="304" y="282"/>
                  </a:lnTo>
                  <a:lnTo>
                    <a:pt x="0" y="0"/>
                  </a:lnTo>
                  <a:close/>
                </a:path>
              </a:pathLst>
            </a:cu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8633" name="Freeform 14"/>
            <p:cNvSpPr>
              <a:spLocks/>
            </p:cNvSpPr>
            <p:nvPr/>
          </p:nvSpPr>
          <p:spPr bwMode="auto">
            <a:xfrm>
              <a:off x="920" y="801"/>
              <a:ext cx="1376" cy="592"/>
            </a:xfrm>
            <a:custGeom>
              <a:avLst/>
              <a:gdLst>
                <a:gd name="T0" fmla="*/ 0 w 1376"/>
                <a:gd name="T1" fmla="*/ 272 h 592"/>
                <a:gd name="T2" fmla="*/ 251 w 1376"/>
                <a:gd name="T3" fmla="*/ 5 h 592"/>
                <a:gd name="T4" fmla="*/ 1157 w 1376"/>
                <a:gd name="T5" fmla="*/ 0 h 592"/>
                <a:gd name="T6" fmla="*/ 1376 w 1376"/>
                <a:gd name="T7" fmla="*/ 261 h 592"/>
                <a:gd name="T8" fmla="*/ 1173 w 1376"/>
                <a:gd name="T9" fmla="*/ 320 h 592"/>
                <a:gd name="T10" fmla="*/ 1205 w 1376"/>
                <a:gd name="T11" fmla="*/ 480 h 592"/>
                <a:gd name="T12" fmla="*/ 789 w 1376"/>
                <a:gd name="T13" fmla="*/ 560 h 592"/>
                <a:gd name="T14" fmla="*/ 395 w 1376"/>
                <a:gd name="T15" fmla="*/ 592 h 592"/>
                <a:gd name="T16" fmla="*/ 0 w 1376"/>
                <a:gd name="T17" fmla="*/ 27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592"/>
                <a:gd name="T29" fmla="*/ 1376 w 137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592">
                  <a:moveTo>
                    <a:pt x="0" y="272"/>
                  </a:moveTo>
                  <a:lnTo>
                    <a:pt x="251" y="5"/>
                  </a:lnTo>
                  <a:lnTo>
                    <a:pt x="1157" y="0"/>
                  </a:lnTo>
                  <a:lnTo>
                    <a:pt x="1376" y="261"/>
                  </a:lnTo>
                  <a:lnTo>
                    <a:pt x="1173" y="320"/>
                  </a:lnTo>
                  <a:lnTo>
                    <a:pt x="1205" y="480"/>
                  </a:lnTo>
                  <a:lnTo>
                    <a:pt x="789" y="560"/>
                  </a:lnTo>
                  <a:lnTo>
                    <a:pt x="395" y="592"/>
                  </a:lnTo>
                  <a:lnTo>
                    <a:pt x="0" y="272"/>
                  </a:lnTo>
                  <a:close/>
                </a:path>
              </a:pathLst>
            </a:custGeom>
            <a:solidFill>
              <a:srgbClr val="0000FF"/>
            </a:solidFill>
            <a:ln w="19050">
              <a:solidFill>
                <a:schemeClr val="tx1"/>
              </a:solidFill>
              <a:round/>
              <a:headEnd/>
              <a:tailEnd/>
            </a:ln>
          </p:spPr>
          <p:txBody>
            <a:bodyPr wrap="none" anchor="ctr">
              <a:prstTxWarp prst="textNoShape">
                <a:avLst/>
              </a:prstTxWarp>
            </a:bodyPr>
            <a:lstStyle/>
            <a:p>
              <a:endParaRPr lang="en-US"/>
            </a:p>
          </p:txBody>
        </p:sp>
        <p:sp>
          <p:nvSpPr>
            <p:cNvPr id="68634" name="Freeform 15"/>
            <p:cNvSpPr>
              <a:spLocks/>
            </p:cNvSpPr>
            <p:nvPr/>
          </p:nvSpPr>
          <p:spPr bwMode="auto">
            <a:xfrm>
              <a:off x="2089" y="1067"/>
              <a:ext cx="695" cy="400"/>
            </a:xfrm>
            <a:custGeom>
              <a:avLst/>
              <a:gdLst>
                <a:gd name="T0" fmla="*/ 32 w 695"/>
                <a:gd name="T1" fmla="*/ 214 h 400"/>
                <a:gd name="T2" fmla="*/ 0 w 695"/>
                <a:gd name="T3" fmla="*/ 54 h 400"/>
                <a:gd name="T4" fmla="*/ 203 w 695"/>
                <a:gd name="T5" fmla="*/ 0 h 400"/>
                <a:gd name="T6" fmla="*/ 695 w 695"/>
                <a:gd name="T7" fmla="*/ 89 h 400"/>
                <a:gd name="T8" fmla="*/ 655 w 695"/>
                <a:gd name="T9" fmla="*/ 225 h 400"/>
                <a:gd name="T10" fmla="*/ 203 w 695"/>
                <a:gd name="T11" fmla="*/ 400 h 400"/>
                <a:gd name="T12" fmla="*/ 32 w 695"/>
                <a:gd name="T13" fmla="*/ 214 h 400"/>
                <a:gd name="T14" fmla="*/ 0 60000 65536"/>
                <a:gd name="T15" fmla="*/ 0 60000 65536"/>
                <a:gd name="T16" fmla="*/ 0 60000 65536"/>
                <a:gd name="T17" fmla="*/ 0 60000 65536"/>
                <a:gd name="T18" fmla="*/ 0 60000 65536"/>
                <a:gd name="T19" fmla="*/ 0 60000 65536"/>
                <a:gd name="T20" fmla="*/ 0 60000 65536"/>
                <a:gd name="T21" fmla="*/ 0 w 695"/>
                <a:gd name="T22" fmla="*/ 0 h 400"/>
                <a:gd name="T23" fmla="*/ 695 w 695"/>
                <a:gd name="T24" fmla="*/ 400 h 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400">
                  <a:moveTo>
                    <a:pt x="32" y="214"/>
                  </a:moveTo>
                  <a:lnTo>
                    <a:pt x="0" y="54"/>
                  </a:lnTo>
                  <a:lnTo>
                    <a:pt x="203" y="0"/>
                  </a:lnTo>
                  <a:lnTo>
                    <a:pt x="695" y="89"/>
                  </a:lnTo>
                  <a:lnTo>
                    <a:pt x="655" y="225"/>
                  </a:lnTo>
                  <a:lnTo>
                    <a:pt x="203" y="400"/>
                  </a:lnTo>
                  <a:lnTo>
                    <a:pt x="32" y="214"/>
                  </a:lnTo>
                  <a:close/>
                </a:path>
              </a:pathLst>
            </a:custGeom>
            <a:solidFill>
              <a:srgbClr val="33CC33"/>
            </a:solidFill>
            <a:ln w="19050">
              <a:solidFill>
                <a:schemeClr val="tx1"/>
              </a:solidFill>
              <a:round/>
              <a:headEnd/>
              <a:tailEnd/>
            </a:ln>
          </p:spPr>
          <p:txBody>
            <a:bodyPr wrap="none" anchor="ctr">
              <a:prstTxWarp prst="textNoShape">
                <a:avLst/>
              </a:prstTxWarp>
            </a:bodyPr>
            <a:lstStyle/>
            <a:p>
              <a:endParaRPr lang="en-US"/>
            </a:p>
          </p:txBody>
        </p:sp>
        <p:sp>
          <p:nvSpPr>
            <p:cNvPr id="68635" name="Freeform 16"/>
            <p:cNvSpPr>
              <a:spLocks/>
            </p:cNvSpPr>
            <p:nvPr/>
          </p:nvSpPr>
          <p:spPr bwMode="auto">
            <a:xfrm>
              <a:off x="2824" y="806"/>
              <a:ext cx="773" cy="795"/>
            </a:xfrm>
            <a:custGeom>
              <a:avLst/>
              <a:gdLst>
                <a:gd name="T0" fmla="*/ 197 w 773"/>
                <a:gd name="T1" fmla="*/ 288 h 795"/>
                <a:gd name="T2" fmla="*/ 0 w 773"/>
                <a:gd name="T3" fmla="*/ 11 h 795"/>
                <a:gd name="T4" fmla="*/ 64 w 773"/>
                <a:gd name="T5" fmla="*/ 0 h 795"/>
                <a:gd name="T6" fmla="*/ 765 w 773"/>
                <a:gd name="T7" fmla="*/ 0 h 795"/>
                <a:gd name="T8" fmla="*/ 773 w 773"/>
                <a:gd name="T9" fmla="*/ 672 h 795"/>
                <a:gd name="T10" fmla="*/ 656 w 773"/>
                <a:gd name="T11" fmla="*/ 795 h 795"/>
                <a:gd name="T12" fmla="*/ 555 w 773"/>
                <a:gd name="T13" fmla="*/ 229 h 795"/>
                <a:gd name="T14" fmla="*/ 197 w 773"/>
                <a:gd name="T15" fmla="*/ 288 h 795"/>
                <a:gd name="T16" fmla="*/ 0 60000 65536"/>
                <a:gd name="T17" fmla="*/ 0 60000 65536"/>
                <a:gd name="T18" fmla="*/ 0 60000 65536"/>
                <a:gd name="T19" fmla="*/ 0 60000 65536"/>
                <a:gd name="T20" fmla="*/ 0 60000 65536"/>
                <a:gd name="T21" fmla="*/ 0 60000 65536"/>
                <a:gd name="T22" fmla="*/ 0 60000 65536"/>
                <a:gd name="T23" fmla="*/ 0 60000 65536"/>
                <a:gd name="T24" fmla="*/ 0 w 773"/>
                <a:gd name="T25" fmla="*/ 0 h 795"/>
                <a:gd name="T26" fmla="*/ 773 w 773"/>
                <a:gd name="T27" fmla="*/ 795 h 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3" h="795">
                  <a:moveTo>
                    <a:pt x="197" y="288"/>
                  </a:moveTo>
                  <a:lnTo>
                    <a:pt x="0" y="11"/>
                  </a:lnTo>
                  <a:lnTo>
                    <a:pt x="64" y="0"/>
                  </a:lnTo>
                  <a:lnTo>
                    <a:pt x="765" y="0"/>
                  </a:lnTo>
                  <a:lnTo>
                    <a:pt x="773" y="672"/>
                  </a:lnTo>
                  <a:lnTo>
                    <a:pt x="656" y="795"/>
                  </a:lnTo>
                  <a:lnTo>
                    <a:pt x="555" y="229"/>
                  </a:lnTo>
                  <a:lnTo>
                    <a:pt x="197" y="288"/>
                  </a:lnTo>
                  <a:close/>
                </a:path>
              </a:pathLst>
            </a:custGeom>
            <a:solidFill>
              <a:srgbClr val="CC0000"/>
            </a:solidFill>
            <a:ln w="19050">
              <a:solidFill>
                <a:schemeClr val="tx1"/>
              </a:solidFill>
              <a:round/>
              <a:headEnd/>
              <a:tailEnd/>
            </a:ln>
          </p:spPr>
          <p:txBody>
            <a:bodyPr wrap="none" anchor="ctr">
              <a:prstTxWarp prst="textNoShape">
                <a:avLst/>
              </a:prstTxWarp>
            </a:bodyPr>
            <a:lstStyle/>
            <a:p>
              <a:endParaRPr lang="en-US"/>
            </a:p>
          </p:txBody>
        </p:sp>
        <p:sp>
          <p:nvSpPr>
            <p:cNvPr id="68636" name="Freeform 17"/>
            <p:cNvSpPr>
              <a:spLocks/>
            </p:cNvSpPr>
            <p:nvPr/>
          </p:nvSpPr>
          <p:spPr bwMode="auto">
            <a:xfrm>
              <a:off x="2746" y="1014"/>
              <a:ext cx="737" cy="1101"/>
            </a:xfrm>
            <a:custGeom>
              <a:avLst/>
              <a:gdLst>
                <a:gd name="T0" fmla="*/ 38 w 737"/>
                <a:gd name="T1" fmla="*/ 142 h 1101"/>
                <a:gd name="T2" fmla="*/ 270 w 737"/>
                <a:gd name="T3" fmla="*/ 75 h 1101"/>
                <a:gd name="T4" fmla="*/ 638 w 737"/>
                <a:gd name="T5" fmla="*/ 0 h 1101"/>
                <a:gd name="T6" fmla="*/ 737 w 737"/>
                <a:gd name="T7" fmla="*/ 584 h 1101"/>
                <a:gd name="T8" fmla="*/ 230 w 737"/>
                <a:gd name="T9" fmla="*/ 1101 h 1101"/>
                <a:gd name="T10" fmla="*/ 265 w 737"/>
                <a:gd name="T11" fmla="*/ 389 h 1101"/>
                <a:gd name="T12" fmla="*/ 0 w 737"/>
                <a:gd name="T13" fmla="*/ 270 h 1101"/>
                <a:gd name="T14" fmla="*/ 38 w 737"/>
                <a:gd name="T15" fmla="*/ 142 h 1101"/>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1101"/>
                <a:gd name="T26" fmla="*/ 737 w 737"/>
                <a:gd name="T27" fmla="*/ 1101 h 1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1101">
                  <a:moveTo>
                    <a:pt x="38" y="142"/>
                  </a:moveTo>
                  <a:lnTo>
                    <a:pt x="270" y="75"/>
                  </a:lnTo>
                  <a:lnTo>
                    <a:pt x="638" y="0"/>
                  </a:lnTo>
                  <a:lnTo>
                    <a:pt x="737" y="584"/>
                  </a:lnTo>
                  <a:lnTo>
                    <a:pt x="230" y="1101"/>
                  </a:lnTo>
                  <a:lnTo>
                    <a:pt x="265" y="389"/>
                  </a:lnTo>
                  <a:lnTo>
                    <a:pt x="0" y="270"/>
                  </a:lnTo>
                  <a:lnTo>
                    <a:pt x="38" y="142"/>
                  </a:lnTo>
                  <a:close/>
                </a:path>
              </a:pathLst>
            </a:custGeom>
            <a:solidFill>
              <a:srgbClr val="FF9933"/>
            </a:solidFill>
            <a:ln w="19050">
              <a:solidFill>
                <a:schemeClr val="tx1"/>
              </a:solidFill>
              <a:round/>
              <a:headEnd/>
              <a:tailEnd/>
            </a:ln>
          </p:spPr>
          <p:txBody>
            <a:bodyPr wrap="none" anchor="ctr">
              <a:prstTxWarp prst="textNoShape">
                <a:avLst/>
              </a:prstTxWarp>
            </a:bodyPr>
            <a:lstStyle/>
            <a:p>
              <a:endParaRPr lang="en-US"/>
            </a:p>
          </p:txBody>
        </p:sp>
        <p:sp>
          <p:nvSpPr>
            <p:cNvPr id="68637" name="Freeform 18"/>
            <p:cNvSpPr>
              <a:spLocks/>
            </p:cNvSpPr>
            <p:nvPr/>
          </p:nvSpPr>
          <p:spPr bwMode="auto">
            <a:xfrm>
              <a:off x="1320" y="1354"/>
              <a:ext cx="440" cy="488"/>
            </a:xfrm>
            <a:custGeom>
              <a:avLst/>
              <a:gdLst>
                <a:gd name="T0" fmla="*/ 4 w 440"/>
                <a:gd name="T1" fmla="*/ 32 h 488"/>
                <a:gd name="T2" fmla="*/ 396 w 440"/>
                <a:gd name="T3" fmla="*/ 0 h 488"/>
                <a:gd name="T4" fmla="*/ 440 w 440"/>
                <a:gd name="T5" fmla="*/ 392 h 488"/>
                <a:gd name="T6" fmla="*/ 0 w 440"/>
                <a:gd name="T7" fmla="*/ 488 h 488"/>
                <a:gd name="T8" fmla="*/ 4 w 440"/>
                <a:gd name="T9" fmla="*/ 32 h 488"/>
                <a:gd name="T10" fmla="*/ 0 60000 65536"/>
                <a:gd name="T11" fmla="*/ 0 60000 65536"/>
                <a:gd name="T12" fmla="*/ 0 60000 65536"/>
                <a:gd name="T13" fmla="*/ 0 60000 65536"/>
                <a:gd name="T14" fmla="*/ 0 60000 65536"/>
                <a:gd name="T15" fmla="*/ 0 w 440"/>
                <a:gd name="T16" fmla="*/ 0 h 488"/>
                <a:gd name="T17" fmla="*/ 440 w 440"/>
                <a:gd name="T18" fmla="*/ 488 h 488"/>
              </a:gdLst>
              <a:ahLst/>
              <a:cxnLst>
                <a:cxn ang="T10">
                  <a:pos x="T0" y="T1"/>
                </a:cxn>
                <a:cxn ang="T11">
                  <a:pos x="T2" y="T3"/>
                </a:cxn>
                <a:cxn ang="T12">
                  <a:pos x="T4" y="T5"/>
                </a:cxn>
                <a:cxn ang="T13">
                  <a:pos x="T6" y="T7"/>
                </a:cxn>
                <a:cxn ang="T14">
                  <a:pos x="T8" y="T9"/>
                </a:cxn>
              </a:cxnLst>
              <a:rect l="T15" t="T16" r="T17" b="T18"/>
              <a:pathLst>
                <a:path w="440" h="488">
                  <a:moveTo>
                    <a:pt x="4" y="32"/>
                  </a:moveTo>
                  <a:lnTo>
                    <a:pt x="396" y="0"/>
                  </a:lnTo>
                  <a:lnTo>
                    <a:pt x="440" y="392"/>
                  </a:lnTo>
                  <a:lnTo>
                    <a:pt x="0" y="488"/>
                  </a:lnTo>
                  <a:lnTo>
                    <a:pt x="4" y="32"/>
                  </a:lnTo>
                  <a:close/>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38" name="Freeform 19"/>
            <p:cNvSpPr>
              <a:spLocks/>
            </p:cNvSpPr>
            <p:nvPr/>
          </p:nvSpPr>
          <p:spPr bwMode="auto">
            <a:xfrm>
              <a:off x="1716" y="1282"/>
              <a:ext cx="584" cy="568"/>
            </a:xfrm>
            <a:custGeom>
              <a:avLst/>
              <a:gdLst>
                <a:gd name="T0" fmla="*/ 316 w 584"/>
                <a:gd name="T1" fmla="*/ 568 h 568"/>
                <a:gd name="T2" fmla="*/ 584 w 584"/>
                <a:gd name="T3" fmla="*/ 180 h 568"/>
                <a:gd name="T4" fmla="*/ 412 w 584"/>
                <a:gd name="T5" fmla="*/ 0 h 568"/>
                <a:gd name="T6" fmla="*/ 0 w 584"/>
                <a:gd name="T7" fmla="*/ 72 h 568"/>
                <a:gd name="T8" fmla="*/ 44 w 584"/>
                <a:gd name="T9" fmla="*/ 468 h 568"/>
                <a:gd name="T10" fmla="*/ 316 w 584"/>
                <a:gd name="T11" fmla="*/ 568 h 568"/>
                <a:gd name="T12" fmla="*/ 0 60000 65536"/>
                <a:gd name="T13" fmla="*/ 0 60000 65536"/>
                <a:gd name="T14" fmla="*/ 0 60000 65536"/>
                <a:gd name="T15" fmla="*/ 0 60000 65536"/>
                <a:gd name="T16" fmla="*/ 0 60000 65536"/>
                <a:gd name="T17" fmla="*/ 0 60000 65536"/>
                <a:gd name="T18" fmla="*/ 0 w 584"/>
                <a:gd name="T19" fmla="*/ 0 h 568"/>
                <a:gd name="T20" fmla="*/ 584 w 584"/>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584" h="568">
                  <a:moveTo>
                    <a:pt x="316" y="568"/>
                  </a:moveTo>
                  <a:lnTo>
                    <a:pt x="584" y="180"/>
                  </a:lnTo>
                  <a:lnTo>
                    <a:pt x="412" y="0"/>
                  </a:lnTo>
                  <a:lnTo>
                    <a:pt x="0" y="72"/>
                  </a:lnTo>
                  <a:lnTo>
                    <a:pt x="44" y="468"/>
                  </a:lnTo>
                  <a:lnTo>
                    <a:pt x="316" y="568"/>
                  </a:lnTo>
                  <a:close/>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39" name="Freeform 20"/>
            <p:cNvSpPr>
              <a:spLocks/>
            </p:cNvSpPr>
            <p:nvPr/>
          </p:nvSpPr>
          <p:spPr bwMode="auto">
            <a:xfrm>
              <a:off x="1900" y="1281"/>
              <a:ext cx="1111" cy="1050"/>
            </a:xfrm>
            <a:custGeom>
              <a:avLst/>
              <a:gdLst>
                <a:gd name="T0" fmla="*/ 588 w 1111"/>
                <a:gd name="T1" fmla="*/ 1050 h 1050"/>
                <a:gd name="T2" fmla="*/ 16 w 1111"/>
                <a:gd name="T3" fmla="*/ 805 h 1050"/>
                <a:gd name="T4" fmla="*/ 0 w 1111"/>
                <a:gd name="T5" fmla="*/ 799 h 1050"/>
                <a:gd name="T6" fmla="*/ 407 w 1111"/>
                <a:gd name="T7" fmla="*/ 378 h 1050"/>
                <a:gd name="T8" fmla="*/ 400 w 1111"/>
                <a:gd name="T9" fmla="*/ 171 h 1050"/>
                <a:gd name="T10" fmla="*/ 849 w 1111"/>
                <a:gd name="T11" fmla="*/ 0 h 1050"/>
                <a:gd name="T12" fmla="*/ 1111 w 1111"/>
                <a:gd name="T13" fmla="*/ 117 h 1050"/>
                <a:gd name="T14" fmla="*/ 1100 w 1111"/>
                <a:gd name="T15" fmla="*/ 824 h 1050"/>
                <a:gd name="T16" fmla="*/ 884 w 1111"/>
                <a:gd name="T17" fmla="*/ 1048 h 1050"/>
                <a:gd name="T18" fmla="*/ 588 w 1111"/>
                <a:gd name="T19" fmla="*/ 1050 h 10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1"/>
                <a:gd name="T31" fmla="*/ 0 h 1050"/>
                <a:gd name="T32" fmla="*/ 1111 w 1111"/>
                <a:gd name="T33" fmla="*/ 1050 h 10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1" h="1050">
                  <a:moveTo>
                    <a:pt x="588" y="1050"/>
                  </a:moveTo>
                  <a:lnTo>
                    <a:pt x="16" y="805"/>
                  </a:lnTo>
                  <a:lnTo>
                    <a:pt x="0" y="799"/>
                  </a:lnTo>
                  <a:lnTo>
                    <a:pt x="407" y="378"/>
                  </a:lnTo>
                  <a:lnTo>
                    <a:pt x="400" y="171"/>
                  </a:lnTo>
                  <a:lnTo>
                    <a:pt x="849" y="0"/>
                  </a:lnTo>
                  <a:lnTo>
                    <a:pt x="1111" y="117"/>
                  </a:lnTo>
                  <a:lnTo>
                    <a:pt x="1100" y="824"/>
                  </a:lnTo>
                  <a:lnTo>
                    <a:pt x="884" y="1048"/>
                  </a:lnTo>
                  <a:lnTo>
                    <a:pt x="588" y="1050"/>
                  </a:lnTo>
                  <a:close/>
                </a:path>
              </a:pathLst>
            </a:custGeom>
            <a:solidFill>
              <a:srgbClr val="990099"/>
            </a:solidFill>
            <a:ln w="19050">
              <a:solidFill>
                <a:schemeClr val="tx1"/>
              </a:solidFill>
              <a:round/>
              <a:headEnd/>
              <a:tailEnd/>
            </a:ln>
          </p:spPr>
          <p:txBody>
            <a:bodyPr wrap="none" anchor="ctr">
              <a:prstTxWarp prst="textNoShape">
                <a:avLst/>
              </a:prstTxWarp>
            </a:bodyPr>
            <a:lstStyle/>
            <a:p>
              <a:endParaRPr lang="en-US"/>
            </a:p>
          </p:txBody>
        </p:sp>
        <p:sp>
          <p:nvSpPr>
            <p:cNvPr id="68640" name="Freeform 21"/>
            <p:cNvSpPr>
              <a:spLocks/>
            </p:cNvSpPr>
            <p:nvPr/>
          </p:nvSpPr>
          <p:spPr bwMode="auto">
            <a:xfrm>
              <a:off x="381" y="1073"/>
              <a:ext cx="944" cy="586"/>
            </a:xfrm>
            <a:custGeom>
              <a:avLst/>
              <a:gdLst>
                <a:gd name="T0" fmla="*/ 699 w 944"/>
                <a:gd name="T1" fmla="*/ 586 h 586"/>
                <a:gd name="T2" fmla="*/ 944 w 944"/>
                <a:gd name="T3" fmla="*/ 314 h 586"/>
                <a:gd name="T4" fmla="*/ 539 w 944"/>
                <a:gd name="T5" fmla="*/ 0 h 586"/>
                <a:gd name="T6" fmla="*/ 0 w 944"/>
                <a:gd name="T7" fmla="*/ 576 h 586"/>
                <a:gd name="T8" fmla="*/ 699 w 944"/>
                <a:gd name="T9" fmla="*/ 586 h 586"/>
                <a:gd name="T10" fmla="*/ 0 60000 65536"/>
                <a:gd name="T11" fmla="*/ 0 60000 65536"/>
                <a:gd name="T12" fmla="*/ 0 60000 65536"/>
                <a:gd name="T13" fmla="*/ 0 60000 65536"/>
                <a:gd name="T14" fmla="*/ 0 60000 65536"/>
                <a:gd name="T15" fmla="*/ 0 w 944"/>
                <a:gd name="T16" fmla="*/ 0 h 586"/>
                <a:gd name="T17" fmla="*/ 944 w 944"/>
                <a:gd name="T18" fmla="*/ 586 h 586"/>
              </a:gdLst>
              <a:ahLst/>
              <a:cxnLst>
                <a:cxn ang="T10">
                  <a:pos x="T0" y="T1"/>
                </a:cxn>
                <a:cxn ang="T11">
                  <a:pos x="T2" y="T3"/>
                </a:cxn>
                <a:cxn ang="T12">
                  <a:pos x="T4" y="T5"/>
                </a:cxn>
                <a:cxn ang="T13">
                  <a:pos x="T6" y="T7"/>
                </a:cxn>
                <a:cxn ang="T14">
                  <a:pos x="T8" y="T9"/>
                </a:cxn>
              </a:cxnLst>
              <a:rect l="T15" t="T16" r="T17" b="T18"/>
              <a:pathLst>
                <a:path w="944" h="586">
                  <a:moveTo>
                    <a:pt x="699" y="586"/>
                  </a:moveTo>
                  <a:lnTo>
                    <a:pt x="944" y="314"/>
                  </a:lnTo>
                  <a:lnTo>
                    <a:pt x="539" y="0"/>
                  </a:lnTo>
                  <a:lnTo>
                    <a:pt x="0" y="576"/>
                  </a:lnTo>
                  <a:lnTo>
                    <a:pt x="699" y="586"/>
                  </a:lnTo>
                  <a:close/>
                </a:path>
              </a:pathLst>
            </a:custGeom>
            <a:solidFill>
              <a:schemeClr val="hlink"/>
            </a:solidFill>
            <a:ln w="19050">
              <a:solidFill>
                <a:schemeClr val="tx1"/>
              </a:solidFill>
              <a:round/>
              <a:headEnd/>
              <a:tailEnd/>
            </a:ln>
          </p:spPr>
          <p:txBody>
            <a:bodyPr wrap="none" anchor="ctr">
              <a:prstTxWarp prst="textNoShape">
                <a:avLst/>
              </a:prstTxWarp>
            </a:bodyPr>
            <a:lstStyle/>
            <a:p>
              <a:endParaRPr lang="en-US"/>
            </a:p>
          </p:txBody>
        </p:sp>
        <p:sp>
          <p:nvSpPr>
            <p:cNvPr id="68641" name="Freeform 22"/>
            <p:cNvSpPr>
              <a:spLocks/>
            </p:cNvSpPr>
            <p:nvPr/>
          </p:nvSpPr>
          <p:spPr bwMode="auto">
            <a:xfrm>
              <a:off x="376" y="1659"/>
              <a:ext cx="709" cy="667"/>
            </a:xfrm>
            <a:custGeom>
              <a:avLst/>
              <a:gdLst>
                <a:gd name="T0" fmla="*/ 0 w 709"/>
                <a:gd name="T1" fmla="*/ 667 h 667"/>
                <a:gd name="T2" fmla="*/ 0 w 709"/>
                <a:gd name="T3" fmla="*/ 0 h 667"/>
                <a:gd name="T4" fmla="*/ 709 w 709"/>
                <a:gd name="T5" fmla="*/ 0 h 667"/>
                <a:gd name="T6" fmla="*/ 709 w 709"/>
                <a:gd name="T7" fmla="*/ 422 h 667"/>
                <a:gd name="T8" fmla="*/ 528 w 709"/>
                <a:gd name="T9" fmla="*/ 667 h 667"/>
                <a:gd name="T10" fmla="*/ 0 w 709"/>
                <a:gd name="T11" fmla="*/ 667 h 667"/>
                <a:gd name="T12" fmla="*/ 0 60000 65536"/>
                <a:gd name="T13" fmla="*/ 0 60000 65536"/>
                <a:gd name="T14" fmla="*/ 0 60000 65536"/>
                <a:gd name="T15" fmla="*/ 0 60000 65536"/>
                <a:gd name="T16" fmla="*/ 0 60000 65536"/>
                <a:gd name="T17" fmla="*/ 0 60000 65536"/>
                <a:gd name="T18" fmla="*/ 0 w 709"/>
                <a:gd name="T19" fmla="*/ 0 h 667"/>
                <a:gd name="T20" fmla="*/ 709 w 709"/>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09" h="667">
                  <a:moveTo>
                    <a:pt x="0" y="667"/>
                  </a:moveTo>
                  <a:lnTo>
                    <a:pt x="0" y="0"/>
                  </a:lnTo>
                  <a:lnTo>
                    <a:pt x="709" y="0"/>
                  </a:lnTo>
                  <a:lnTo>
                    <a:pt x="709" y="422"/>
                  </a:lnTo>
                  <a:lnTo>
                    <a:pt x="528" y="667"/>
                  </a:lnTo>
                  <a:lnTo>
                    <a:pt x="0" y="667"/>
                  </a:lnTo>
                  <a:close/>
                </a:path>
              </a:pathLst>
            </a:custGeom>
            <a:solidFill>
              <a:schemeClr val="hlink"/>
            </a:solidFill>
            <a:ln w="19050">
              <a:solidFill>
                <a:schemeClr val="tx1"/>
              </a:solidFill>
              <a:round/>
              <a:headEnd/>
              <a:tailEnd/>
            </a:ln>
          </p:spPr>
          <p:txBody>
            <a:bodyPr wrap="none" anchor="ctr">
              <a:prstTxWarp prst="textNoShape">
                <a:avLst/>
              </a:prstTxWarp>
            </a:bodyPr>
            <a:lstStyle/>
            <a:p>
              <a:endParaRPr lang="en-US"/>
            </a:p>
          </p:txBody>
        </p:sp>
        <p:sp>
          <p:nvSpPr>
            <p:cNvPr id="68642" name="Freeform 23"/>
            <p:cNvSpPr>
              <a:spLocks/>
            </p:cNvSpPr>
            <p:nvPr/>
          </p:nvSpPr>
          <p:spPr bwMode="auto">
            <a:xfrm>
              <a:off x="900" y="2076"/>
              <a:ext cx="1596" cy="258"/>
            </a:xfrm>
            <a:custGeom>
              <a:avLst/>
              <a:gdLst>
                <a:gd name="T0" fmla="*/ 0 w 1596"/>
                <a:gd name="T1" fmla="*/ 250 h 258"/>
                <a:gd name="T2" fmla="*/ 184 w 1596"/>
                <a:gd name="T3" fmla="*/ 2 h 258"/>
                <a:gd name="T4" fmla="*/ 1006 w 1596"/>
                <a:gd name="T5" fmla="*/ 0 h 258"/>
                <a:gd name="T6" fmla="*/ 1596 w 1596"/>
                <a:gd name="T7" fmla="*/ 258 h 258"/>
                <a:gd name="T8" fmla="*/ 0 w 1596"/>
                <a:gd name="T9" fmla="*/ 250 h 258"/>
                <a:gd name="T10" fmla="*/ 0 60000 65536"/>
                <a:gd name="T11" fmla="*/ 0 60000 65536"/>
                <a:gd name="T12" fmla="*/ 0 60000 65536"/>
                <a:gd name="T13" fmla="*/ 0 60000 65536"/>
                <a:gd name="T14" fmla="*/ 0 60000 65536"/>
                <a:gd name="T15" fmla="*/ 0 w 1596"/>
                <a:gd name="T16" fmla="*/ 0 h 258"/>
                <a:gd name="T17" fmla="*/ 1596 w 1596"/>
                <a:gd name="T18" fmla="*/ 258 h 258"/>
              </a:gdLst>
              <a:ahLst/>
              <a:cxnLst>
                <a:cxn ang="T10">
                  <a:pos x="T0" y="T1"/>
                </a:cxn>
                <a:cxn ang="T11">
                  <a:pos x="T2" y="T3"/>
                </a:cxn>
                <a:cxn ang="T12">
                  <a:pos x="T4" y="T5"/>
                </a:cxn>
                <a:cxn ang="T13">
                  <a:pos x="T6" y="T7"/>
                </a:cxn>
                <a:cxn ang="T14">
                  <a:pos x="T8" y="T9"/>
                </a:cxn>
              </a:cxnLst>
              <a:rect l="T15" t="T16" r="T17" b="T18"/>
              <a:pathLst>
                <a:path w="1596" h="258">
                  <a:moveTo>
                    <a:pt x="0" y="250"/>
                  </a:moveTo>
                  <a:lnTo>
                    <a:pt x="184" y="2"/>
                  </a:lnTo>
                  <a:lnTo>
                    <a:pt x="1006" y="0"/>
                  </a:lnTo>
                  <a:lnTo>
                    <a:pt x="1596" y="258"/>
                  </a:lnTo>
                  <a:lnTo>
                    <a:pt x="0" y="250"/>
                  </a:lnTo>
                  <a:close/>
                </a:path>
              </a:pathLst>
            </a:custGeom>
            <a:solidFill>
              <a:schemeClr val="bg2"/>
            </a:solidFill>
            <a:ln w="19050">
              <a:solidFill>
                <a:schemeClr val="tx1"/>
              </a:solidFill>
              <a:round/>
              <a:headEnd/>
              <a:tailEnd/>
            </a:ln>
          </p:spPr>
          <p:txBody>
            <a:bodyPr wrap="none" anchor="ctr">
              <a:prstTxWarp prst="textNoShape">
                <a:avLst/>
              </a:prstTxWarp>
            </a:bodyPr>
            <a:lstStyle/>
            <a:p>
              <a:endParaRPr lang="en-US"/>
            </a:p>
          </p:txBody>
        </p:sp>
        <p:sp>
          <p:nvSpPr>
            <p:cNvPr id="68643" name="Freeform 24"/>
            <p:cNvSpPr>
              <a:spLocks/>
            </p:cNvSpPr>
            <p:nvPr/>
          </p:nvSpPr>
          <p:spPr bwMode="auto">
            <a:xfrm>
              <a:off x="363" y="1651"/>
              <a:ext cx="2421" cy="683"/>
            </a:xfrm>
            <a:custGeom>
              <a:avLst/>
              <a:gdLst>
                <a:gd name="T0" fmla="*/ 2480 w 2392"/>
                <a:gd name="T1" fmla="*/ 8 h 688"/>
                <a:gd name="T2" fmla="*/ 2480 w 2392"/>
                <a:gd name="T3" fmla="*/ 673 h 688"/>
                <a:gd name="T4" fmla="*/ 0 w 2392"/>
                <a:gd name="T5" fmla="*/ 673 h 688"/>
                <a:gd name="T6" fmla="*/ 0 w 2392"/>
                <a:gd name="T7" fmla="*/ 0 h 688"/>
                <a:gd name="T8" fmla="*/ 0 60000 65536"/>
                <a:gd name="T9" fmla="*/ 0 60000 65536"/>
                <a:gd name="T10" fmla="*/ 0 60000 65536"/>
                <a:gd name="T11" fmla="*/ 0 60000 65536"/>
                <a:gd name="T12" fmla="*/ 0 w 2392"/>
                <a:gd name="T13" fmla="*/ 0 h 688"/>
                <a:gd name="T14" fmla="*/ 2392 w 2392"/>
                <a:gd name="T15" fmla="*/ 688 h 688"/>
              </a:gdLst>
              <a:ahLst/>
              <a:cxnLst>
                <a:cxn ang="T8">
                  <a:pos x="T0" y="T1"/>
                </a:cxn>
                <a:cxn ang="T9">
                  <a:pos x="T2" y="T3"/>
                </a:cxn>
                <a:cxn ang="T10">
                  <a:pos x="T4" y="T5"/>
                </a:cxn>
                <a:cxn ang="T11">
                  <a:pos x="T6" y="T7"/>
                </a:cxn>
              </a:cxnLst>
              <a:rect l="T12" t="T13" r="T14" b="T15"/>
              <a:pathLst>
                <a:path w="2392" h="688">
                  <a:moveTo>
                    <a:pt x="2392" y="8"/>
                  </a:moveTo>
                  <a:lnTo>
                    <a:pt x="2392" y="688"/>
                  </a:lnTo>
                  <a:lnTo>
                    <a:pt x="0" y="688"/>
                  </a:lnTo>
                  <a:lnTo>
                    <a:pt x="0" y="0"/>
                  </a:ln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68644" name="Freeform 25"/>
            <p:cNvSpPr>
              <a:spLocks/>
            </p:cNvSpPr>
            <p:nvPr/>
          </p:nvSpPr>
          <p:spPr bwMode="auto">
            <a:xfrm>
              <a:off x="1084" y="1382"/>
              <a:ext cx="949" cy="699"/>
            </a:xfrm>
            <a:custGeom>
              <a:avLst/>
              <a:gdLst>
                <a:gd name="T0" fmla="*/ 240 w 949"/>
                <a:gd name="T1" fmla="*/ 0 h 699"/>
                <a:gd name="T2" fmla="*/ 240 w 949"/>
                <a:gd name="T3" fmla="*/ 459 h 699"/>
                <a:gd name="T4" fmla="*/ 677 w 949"/>
                <a:gd name="T5" fmla="*/ 363 h 699"/>
                <a:gd name="T6" fmla="*/ 949 w 949"/>
                <a:gd name="T7" fmla="*/ 464 h 699"/>
                <a:gd name="T8" fmla="*/ 821 w 949"/>
                <a:gd name="T9" fmla="*/ 699 h 699"/>
                <a:gd name="T10" fmla="*/ 0 w 949"/>
                <a:gd name="T11" fmla="*/ 699 h 699"/>
                <a:gd name="T12" fmla="*/ 240 w 949"/>
                <a:gd name="T13" fmla="*/ 464 h 699"/>
                <a:gd name="T14" fmla="*/ 0 60000 65536"/>
                <a:gd name="T15" fmla="*/ 0 60000 65536"/>
                <a:gd name="T16" fmla="*/ 0 60000 65536"/>
                <a:gd name="T17" fmla="*/ 0 60000 65536"/>
                <a:gd name="T18" fmla="*/ 0 60000 65536"/>
                <a:gd name="T19" fmla="*/ 0 60000 65536"/>
                <a:gd name="T20" fmla="*/ 0 60000 65536"/>
                <a:gd name="T21" fmla="*/ 0 w 949"/>
                <a:gd name="T22" fmla="*/ 0 h 699"/>
                <a:gd name="T23" fmla="*/ 949 w 949"/>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9" h="699">
                  <a:moveTo>
                    <a:pt x="240" y="0"/>
                  </a:moveTo>
                  <a:lnTo>
                    <a:pt x="240" y="459"/>
                  </a:lnTo>
                  <a:lnTo>
                    <a:pt x="677" y="363"/>
                  </a:lnTo>
                  <a:lnTo>
                    <a:pt x="949" y="464"/>
                  </a:lnTo>
                  <a:lnTo>
                    <a:pt x="821" y="699"/>
                  </a:lnTo>
                  <a:lnTo>
                    <a:pt x="0" y="699"/>
                  </a:lnTo>
                  <a:lnTo>
                    <a:pt x="240" y="464"/>
                  </a:lnTo>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45" name="Freeform 26"/>
            <p:cNvSpPr>
              <a:spLocks/>
            </p:cNvSpPr>
            <p:nvPr/>
          </p:nvSpPr>
          <p:spPr bwMode="auto">
            <a:xfrm>
              <a:off x="1902" y="1456"/>
              <a:ext cx="405" cy="626"/>
            </a:xfrm>
            <a:custGeom>
              <a:avLst/>
              <a:gdLst>
                <a:gd name="T0" fmla="*/ 122 w 405"/>
                <a:gd name="T1" fmla="*/ 405 h 626"/>
                <a:gd name="T2" fmla="*/ 399 w 405"/>
                <a:gd name="T3" fmla="*/ 0 h 626"/>
                <a:gd name="T4" fmla="*/ 405 w 405"/>
                <a:gd name="T5" fmla="*/ 213 h 626"/>
                <a:gd name="T6" fmla="*/ 0 w 405"/>
                <a:gd name="T7" fmla="*/ 626 h 626"/>
                <a:gd name="T8" fmla="*/ 122 w 405"/>
                <a:gd name="T9" fmla="*/ 405 h 626"/>
                <a:gd name="T10" fmla="*/ 0 60000 65536"/>
                <a:gd name="T11" fmla="*/ 0 60000 65536"/>
                <a:gd name="T12" fmla="*/ 0 60000 65536"/>
                <a:gd name="T13" fmla="*/ 0 60000 65536"/>
                <a:gd name="T14" fmla="*/ 0 60000 65536"/>
                <a:gd name="T15" fmla="*/ 0 w 405"/>
                <a:gd name="T16" fmla="*/ 0 h 626"/>
                <a:gd name="T17" fmla="*/ 405 w 405"/>
                <a:gd name="T18" fmla="*/ 626 h 626"/>
              </a:gdLst>
              <a:ahLst/>
              <a:cxnLst>
                <a:cxn ang="T10">
                  <a:pos x="T0" y="T1"/>
                </a:cxn>
                <a:cxn ang="T11">
                  <a:pos x="T2" y="T3"/>
                </a:cxn>
                <a:cxn ang="T12">
                  <a:pos x="T4" y="T5"/>
                </a:cxn>
                <a:cxn ang="T13">
                  <a:pos x="T6" y="T7"/>
                </a:cxn>
                <a:cxn ang="T14">
                  <a:pos x="T8" y="T9"/>
                </a:cxn>
              </a:cxnLst>
              <a:rect l="T15" t="T16" r="T17" b="T18"/>
              <a:pathLst>
                <a:path w="405" h="626">
                  <a:moveTo>
                    <a:pt x="122" y="405"/>
                  </a:moveTo>
                  <a:lnTo>
                    <a:pt x="399" y="0"/>
                  </a:lnTo>
                  <a:lnTo>
                    <a:pt x="405" y="213"/>
                  </a:lnTo>
                  <a:lnTo>
                    <a:pt x="0" y="626"/>
                  </a:lnTo>
                  <a:lnTo>
                    <a:pt x="122" y="405"/>
                  </a:lnTo>
                  <a:close/>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46" name="Freeform 27"/>
            <p:cNvSpPr>
              <a:spLocks/>
            </p:cNvSpPr>
            <p:nvPr/>
          </p:nvSpPr>
          <p:spPr bwMode="auto">
            <a:xfrm>
              <a:off x="1088" y="1390"/>
              <a:ext cx="236" cy="696"/>
            </a:xfrm>
            <a:custGeom>
              <a:avLst/>
              <a:gdLst>
                <a:gd name="T0" fmla="*/ 0 w 236"/>
                <a:gd name="T1" fmla="*/ 696 h 696"/>
                <a:gd name="T2" fmla="*/ 0 w 236"/>
                <a:gd name="T3" fmla="*/ 268 h 696"/>
                <a:gd name="T4" fmla="*/ 236 w 236"/>
                <a:gd name="T5" fmla="*/ 0 h 696"/>
                <a:gd name="T6" fmla="*/ 236 w 236"/>
                <a:gd name="T7" fmla="*/ 456 h 696"/>
                <a:gd name="T8" fmla="*/ 0 w 236"/>
                <a:gd name="T9" fmla="*/ 696 h 696"/>
                <a:gd name="T10" fmla="*/ 0 60000 65536"/>
                <a:gd name="T11" fmla="*/ 0 60000 65536"/>
                <a:gd name="T12" fmla="*/ 0 60000 65536"/>
                <a:gd name="T13" fmla="*/ 0 60000 65536"/>
                <a:gd name="T14" fmla="*/ 0 60000 65536"/>
                <a:gd name="T15" fmla="*/ 0 w 236"/>
                <a:gd name="T16" fmla="*/ 0 h 696"/>
                <a:gd name="T17" fmla="*/ 236 w 236"/>
                <a:gd name="T18" fmla="*/ 696 h 696"/>
              </a:gdLst>
              <a:ahLst/>
              <a:cxnLst>
                <a:cxn ang="T10">
                  <a:pos x="T0" y="T1"/>
                </a:cxn>
                <a:cxn ang="T11">
                  <a:pos x="T2" y="T3"/>
                </a:cxn>
                <a:cxn ang="T12">
                  <a:pos x="T4" y="T5"/>
                </a:cxn>
                <a:cxn ang="T13">
                  <a:pos x="T6" y="T7"/>
                </a:cxn>
                <a:cxn ang="T14">
                  <a:pos x="T8" y="T9"/>
                </a:cxn>
              </a:cxnLst>
              <a:rect l="T15" t="T16" r="T17" b="T18"/>
              <a:pathLst>
                <a:path w="236" h="696">
                  <a:moveTo>
                    <a:pt x="0" y="696"/>
                  </a:moveTo>
                  <a:lnTo>
                    <a:pt x="0" y="268"/>
                  </a:lnTo>
                  <a:lnTo>
                    <a:pt x="236" y="0"/>
                  </a:lnTo>
                  <a:lnTo>
                    <a:pt x="236" y="456"/>
                  </a:lnTo>
                  <a:lnTo>
                    <a:pt x="0" y="696"/>
                  </a:lnTo>
                  <a:close/>
                </a:path>
              </a:pathLst>
            </a:custGeom>
            <a:solidFill>
              <a:schemeClr val="accent1"/>
            </a:solidFill>
            <a:ln w="19050">
              <a:solidFill>
                <a:schemeClr val="tx1"/>
              </a:solidFill>
              <a:round/>
              <a:headEnd/>
              <a:tailEnd/>
            </a:ln>
          </p:spPr>
          <p:txBody>
            <a:bodyPr wrap="none" anchor="ctr">
              <a:prstTxWarp prst="textNoShape">
                <a:avLst/>
              </a:prstTxWarp>
            </a:bodyPr>
            <a:lstStyle/>
            <a:p>
              <a:endParaRPr lang="en-US"/>
            </a:p>
          </p:txBody>
        </p:sp>
        <p:sp>
          <p:nvSpPr>
            <p:cNvPr id="68647" name="AutoShape 28"/>
            <p:cNvSpPr>
              <a:spLocks noChangeArrowheads="1"/>
            </p:cNvSpPr>
            <p:nvPr/>
          </p:nvSpPr>
          <p:spPr bwMode="auto">
            <a:xfrm>
              <a:off x="376" y="806"/>
              <a:ext cx="3208" cy="848"/>
            </a:xfrm>
            <a:prstGeom prst="parallelogram">
              <a:avLst>
                <a:gd name="adj" fmla="val 94575"/>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68648" name="Freeform 29"/>
            <p:cNvSpPr>
              <a:spLocks/>
            </p:cNvSpPr>
            <p:nvPr/>
          </p:nvSpPr>
          <p:spPr bwMode="auto">
            <a:xfrm>
              <a:off x="2781" y="803"/>
              <a:ext cx="817" cy="1531"/>
            </a:xfrm>
            <a:custGeom>
              <a:avLst/>
              <a:gdLst>
                <a:gd name="T0" fmla="*/ 0 w 817"/>
                <a:gd name="T1" fmla="*/ 1531 h 1531"/>
                <a:gd name="T2" fmla="*/ 817 w 817"/>
                <a:gd name="T3" fmla="*/ 680 h 1531"/>
                <a:gd name="T4" fmla="*/ 817 w 817"/>
                <a:gd name="T5" fmla="*/ 0 h 1531"/>
                <a:gd name="T6" fmla="*/ 0 60000 65536"/>
                <a:gd name="T7" fmla="*/ 0 60000 65536"/>
                <a:gd name="T8" fmla="*/ 0 60000 65536"/>
                <a:gd name="T9" fmla="*/ 0 w 817"/>
                <a:gd name="T10" fmla="*/ 0 h 1531"/>
                <a:gd name="T11" fmla="*/ 817 w 817"/>
                <a:gd name="T12" fmla="*/ 1531 h 1531"/>
              </a:gdLst>
              <a:ahLst/>
              <a:cxnLst>
                <a:cxn ang="T6">
                  <a:pos x="T0" y="T1"/>
                </a:cxn>
                <a:cxn ang="T7">
                  <a:pos x="T2" y="T3"/>
                </a:cxn>
                <a:cxn ang="T8">
                  <a:pos x="T4" y="T5"/>
                </a:cxn>
              </a:cxnLst>
              <a:rect l="T9" t="T10" r="T11" b="T12"/>
              <a:pathLst>
                <a:path w="817" h="1531">
                  <a:moveTo>
                    <a:pt x="0" y="1531"/>
                  </a:moveTo>
                  <a:lnTo>
                    <a:pt x="817" y="680"/>
                  </a:lnTo>
                  <a:lnTo>
                    <a:pt x="817" y="0"/>
                  </a:ln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68649" name="Line 30"/>
            <p:cNvSpPr>
              <a:spLocks noChangeShapeType="1"/>
            </p:cNvSpPr>
            <p:nvPr/>
          </p:nvSpPr>
          <p:spPr bwMode="auto">
            <a:xfrm flipV="1">
              <a:off x="1952" y="1280"/>
              <a:ext cx="172" cy="528"/>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555625" y="1857375"/>
            <a:ext cx="3500438" cy="4144963"/>
            <a:chOff x="350" y="1170"/>
            <a:chExt cx="2205" cy="2611"/>
          </a:xfrm>
        </p:grpSpPr>
        <p:sp>
          <p:nvSpPr>
            <p:cNvPr id="68622" name="Line 32"/>
            <p:cNvSpPr>
              <a:spLocks noChangeShapeType="1"/>
            </p:cNvSpPr>
            <p:nvPr/>
          </p:nvSpPr>
          <p:spPr bwMode="auto">
            <a:xfrm flipV="1">
              <a:off x="1796" y="2619"/>
              <a:ext cx="701" cy="825"/>
            </a:xfrm>
            <a:prstGeom prst="line">
              <a:avLst/>
            </a:prstGeom>
            <a:noFill/>
            <a:ln w="38100">
              <a:solidFill>
                <a:srgbClr val="0000CC"/>
              </a:solidFill>
              <a:round/>
              <a:headEnd/>
              <a:tailEnd type="triangle" w="med" len="med"/>
            </a:ln>
          </p:spPr>
          <p:txBody>
            <a:bodyPr wrap="none" anchor="ctr">
              <a:prstTxWarp prst="textNoShape">
                <a:avLst/>
              </a:prstTxWarp>
            </a:bodyPr>
            <a:lstStyle/>
            <a:p>
              <a:endParaRPr lang="en-US"/>
            </a:p>
          </p:txBody>
        </p:sp>
        <p:sp>
          <p:nvSpPr>
            <p:cNvPr id="68623" name="Freeform 33"/>
            <p:cNvSpPr>
              <a:spLocks/>
            </p:cNvSpPr>
            <p:nvPr/>
          </p:nvSpPr>
          <p:spPr bwMode="auto">
            <a:xfrm>
              <a:off x="1803" y="2550"/>
              <a:ext cx="461" cy="1216"/>
            </a:xfrm>
            <a:custGeom>
              <a:avLst/>
              <a:gdLst>
                <a:gd name="T0" fmla="*/ 0 w 461"/>
                <a:gd name="T1" fmla="*/ 1216 h 1216"/>
                <a:gd name="T2" fmla="*/ 0 w 461"/>
                <a:gd name="T3" fmla="*/ 546 h 1216"/>
                <a:gd name="T4" fmla="*/ 461 w 461"/>
                <a:gd name="T5" fmla="*/ 0 h 1216"/>
                <a:gd name="T6" fmla="*/ 461 w 461"/>
                <a:gd name="T7" fmla="*/ 669 h 1216"/>
                <a:gd name="T8" fmla="*/ 0 w 461"/>
                <a:gd name="T9" fmla="*/ 1216 h 1216"/>
                <a:gd name="T10" fmla="*/ 0 60000 65536"/>
                <a:gd name="T11" fmla="*/ 0 60000 65536"/>
                <a:gd name="T12" fmla="*/ 0 60000 65536"/>
                <a:gd name="T13" fmla="*/ 0 60000 65536"/>
                <a:gd name="T14" fmla="*/ 0 60000 65536"/>
                <a:gd name="T15" fmla="*/ 0 w 461"/>
                <a:gd name="T16" fmla="*/ 0 h 1216"/>
                <a:gd name="T17" fmla="*/ 461 w 461"/>
                <a:gd name="T18" fmla="*/ 1216 h 1216"/>
              </a:gdLst>
              <a:ahLst/>
              <a:cxnLst>
                <a:cxn ang="T10">
                  <a:pos x="T0" y="T1"/>
                </a:cxn>
                <a:cxn ang="T11">
                  <a:pos x="T2" y="T3"/>
                </a:cxn>
                <a:cxn ang="T12">
                  <a:pos x="T4" y="T5"/>
                </a:cxn>
                <a:cxn ang="T13">
                  <a:pos x="T6" y="T7"/>
                </a:cxn>
                <a:cxn ang="T14">
                  <a:pos x="T8" y="T9"/>
                </a:cxn>
              </a:cxnLst>
              <a:rect l="T15" t="T16" r="T17" b="T18"/>
              <a:pathLst>
                <a:path w="461" h="1216">
                  <a:moveTo>
                    <a:pt x="0" y="1216"/>
                  </a:moveTo>
                  <a:lnTo>
                    <a:pt x="0" y="546"/>
                  </a:lnTo>
                  <a:lnTo>
                    <a:pt x="461" y="0"/>
                  </a:lnTo>
                  <a:lnTo>
                    <a:pt x="461" y="669"/>
                  </a:lnTo>
                  <a:lnTo>
                    <a:pt x="0" y="1216"/>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4" name="Freeform 34"/>
            <p:cNvSpPr>
              <a:spLocks/>
            </p:cNvSpPr>
            <p:nvPr/>
          </p:nvSpPr>
          <p:spPr bwMode="auto">
            <a:xfrm>
              <a:off x="1622" y="2625"/>
              <a:ext cx="827" cy="1061"/>
            </a:xfrm>
            <a:custGeom>
              <a:avLst/>
              <a:gdLst>
                <a:gd name="T0" fmla="*/ 827 w 827"/>
                <a:gd name="T1" fmla="*/ 504 h 1061"/>
                <a:gd name="T2" fmla="*/ 363 w 827"/>
                <a:gd name="T3" fmla="*/ 1061 h 1061"/>
                <a:gd name="T4" fmla="*/ 0 w 827"/>
                <a:gd name="T5" fmla="*/ 552 h 1061"/>
                <a:gd name="T6" fmla="*/ 461 w 827"/>
                <a:gd name="T7" fmla="*/ 0 h 1061"/>
                <a:gd name="T8" fmla="*/ 827 w 827"/>
                <a:gd name="T9" fmla="*/ 504 h 1061"/>
                <a:gd name="T10" fmla="*/ 0 60000 65536"/>
                <a:gd name="T11" fmla="*/ 0 60000 65536"/>
                <a:gd name="T12" fmla="*/ 0 60000 65536"/>
                <a:gd name="T13" fmla="*/ 0 60000 65536"/>
                <a:gd name="T14" fmla="*/ 0 60000 65536"/>
                <a:gd name="T15" fmla="*/ 0 w 827"/>
                <a:gd name="T16" fmla="*/ 0 h 1061"/>
                <a:gd name="T17" fmla="*/ 827 w 827"/>
                <a:gd name="T18" fmla="*/ 1061 h 1061"/>
              </a:gdLst>
              <a:ahLst/>
              <a:cxnLst>
                <a:cxn ang="T10">
                  <a:pos x="T0" y="T1"/>
                </a:cxn>
                <a:cxn ang="T11">
                  <a:pos x="T2" y="T3"/>
                </a:cxn>
                <a:cxn ang="T12">
                  <a:pos x="T4" y="T5"/>
                </a:cxn>
                <a:cxn ang="T13">
                  <a:pos x="T6" y="T7"/>
                </a:cxn>
                <a:cxn ang="T14">
                  <a:pos x="T8" y="T9"/>
                </a:cxn>
              </a:cxnLst>
              <a:rect l="T15" t="T16" r="T17" b="T18"/>
              <a:pathLst>
                <a:path w="827" h="1061">
                  <a:moveTo>
                    <a:pt x="827" y="504"/>
                  </a:moveTo>
                  <a:lnTo>
                    <a:pt x="363" y="1061"/>
                  </a:lnTo>
                  <a:lnTo>
                    <a:pt x="0" y="552"/>
                  </a:lnTo>
                  <a:lnTo>
                    <a:pt x="461" y="0"/>
                  </a:lnTo>
                  <a:lnTo>
                    <a:pt x="827" y="504"/>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5" name="Freeform 35"/>
            <p:cNvSpPr>
              <a:spLocks/>
            </p:cNvSpPr>
            <p:nvPr/>
          </p:nvSpPr>
          <p:spPr bwMode="auto">
            <a:xfrm>
              <a:off x="1620" y="2571"/>
              <a:ext cx="819" cy="1210"/>
            </a:xfrm>
            <a:custGeom>
              <a:avLst/>
              <a:gdLst>
                <a:gd name="T0" fmla="*/ 819 w 819"/>
                <a:gd name="T1" fmla="*/ 0 h 1210"/>
                <a:gd name="T2" fmla="*/ 462 w 819"/>
                <a:gd name="T3" fmla="*/ 650 h 1210"/>
                <a:gd name="T4" fmla="*/ 0 w 819"/>
                <a:gd name="T5" fmla="*/ 1210 h 1210"/>
                <a:gd name="T6" fmla="*/ 363 w 819"/>
                <a:gd name="T7" fmla="*/ 541 h 1210"/>
                <a:gd name="T8" fmla="*/ 819 w 819"/>
                <a:gd name="T9" fmla="*/ 0 h 1210"/>
                <a:gd name="T10" fmla="*/ 0 60000 65536"/>
                <a:gd name="T11" fmla="*/ 0 60000 65536"/>
                <a:gd name="T12" fmla="*/ 0 60000 65536"/>
                <a:gd name="T13" fmla="*/ 0 60000 65536"/>
                <a:gd name="T14" fmla="*/ 0 60000 65536"/>
                <a:gd name="T15" fmla="*/ 0 w 819"/>
                <a:gd name="T16" fmla="*/ 0 h 1210"/>
                <a:gd name="T17" fmla="*/ 819 w 819"/>
                <a:gd name="T18" fmla="*/ 1210 h 1210"/>
              </a:gdLst>
              <a:ahLst/>
              <a:cxnLst>
                <a:cxn ang="T10">
                  <a:pos x="T0" y="T1"/>
                </a:cxn>
                <a:cxn ang="T11">
                  <a:pos x="T2" y="T3"/>
                </a:cxn>
                <a:cxn ang="T12">
                  <a:pos x="T4" y="T5"/>
                </a:cxn>
                <a:cxn ang="T13">
                  <a:pos x="T6" y="T7"/>
                </a:cxn>
                <a:cxn ang="T14">
                  <a:pos x="T8" y="T9"/>
                </a:cxn>
              </a:cxnLst>
              <a:rect l="T15" t="T16" r="T17" b="T18"/>
              <a:pathLst>
                <a:path w="819" h="1210">
                  <a:moveTo>
                    <a:pt x="819" y="0"/>
                  </a:moveTo>
                  <a:lnTo>
                    <a:pt x="462" y="650"/>
                  </a:lnTo>
                  <a:lnTo>
                    <a:pt x="0" y="1210"/>
                  </a:lnTo>
                  <a:lnTo>
                    <a:pt x="363" y="541"/>
                  </a:lnTo>
                  <a:lnTo>
                    <a:pt x="819" y="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6" name="Freeform 36"/>
            <p:cNvSpPr>
              <a:spLocks/>
            </p:cNvSpPr>
            <p:nvPr/>
          </p:nvSpPr>
          <p:spPr bwMode="auto">
            <a:xfrm>
              <a:off x="1536" y="3371"/>
              <a:ext cx="566" cy="112"/>
            </a:xfrm>
            <a:custGeom>
              <a:avLst/>
              <a:gdLst>
                <a:gd name="T0" fmla="*/ 0 w 531"/>
                <a:gd name="T1" fmla="*/ 130 h 104"/>
                <a:gd name="T2" fmla="*/ 19 w 531"/>
                <a:gd name="T3" fmla="*/ 130 h 104"/>
                <a:gd name="T4" fmla="*/ 643 w 531"/>
                <a:gd name="T5" fmla="*/ 0 h 104"/>
                <a:gd name="T6" fmla="*/ 0 60000 65536"/>
                <a:gd name="T7" fmla="*/ 0 60000 65536"/>
                <a:gd name="T8" fmla="*/ 0 60000 65536"/>
                <a:gd name="T9" fmla="*/ 0 w 531"/>
                <a:gd name="T10" fmla="*/ 0 h 104"/>
                <a:gd name="T11" fmla="*/ 531 w 531"/>
                <a:gd name="T12" fmla="*/ 104 h 104"/>
              </a:gdLst>
              <a:ahLst/>
              <a:cxnLst>
                <a:cxn ang="T6">
                  <a:pos x="T0" y="T1"/>
                </a:cxn>
                <a:cxn ang="T7">
                  <a:pos x="T2" y="T3"/>
                </a:cxn>
                <a:cxn ang="T8">
                  <a:pos x="T4" y="T5"/>
                </a:cxn>
              </a:cxnLst>
              <a:rect l="T9" t="T10" r="T11" b="T12"/>
              <a:pathLst>
                <a:path w="531" h="104">
                  <a:moveTo>
                    <a:pt x="0" y="104"/>
                  </a:moveTo>
                  <a:cubicBezTo>
                    <a:pt x="5" y="104"/>
                    <a:pt x="10" y="104"/>
                    <a:pt x="16" y="104"/>
                  </a:cubicBezTo>
                  <a:lnTo>
                    <a:pt x="531" y="0"/>
                  </a:ln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7" name="Freeform 37"/>
            <p:cNvSpPr>
              <a:spLocks/>
            </p:cNvSpPr>
            <p:nvPr/>
          </p:nvSpPr>
          <p:spPr bwMode="auto">
            <a:xfrm>
              <a:off x="1966" y="2826"/>
              <a:ext cx="587" cy="115"/>
            </a:xfrm>
            <a:custGeom>
              <a:avLst/>
              <a:gdLst>
                <a:gd name="T0" fmla="*/ 0 w 531"/>
                <a:gd name="T1" fmla="*/ 140 h 104"/>
                <a:gd name="T2" fmla="*/ 22 w 531"/>
                <a:gd name="T3" fmla="*/ 140 h 104"/>
                <a:gd name="T4" fmla="*/ 717 w 531"/>
                <a:gd name="T5" fmla="*/ 0 h 104"/>
                <a:gd name="T6" fmla="*/ 0 60000 65536"/>
                <a:gd name="T7" fmla="*/ 0 60000 65536"/>
                <a:gd name="T8" fmla="*/ 0 60000 65536"/>
                <a:gd name="T9" fmla="*/ 0 w 531"/>
                <a:gd name="T10" fmla="*/ 0 h 104"/>
                <a:gd name="T11" fmla="*/ 531 w 531"/>
                <a:gd name="T12" fmla="*/ 104 h 104"/>
              </a:gdLst>
              <a:ahLst/>
              <a:cxnLst>
                <a:cxn ang="T6">
                  <a:pos x="T0" y="T1"/>
                </a:cxn>
                <a:cxn ang="T7">
                  <a:pos x="T2" y="T3"/>
                </a:cxn>
                <a:cxn ang="T8">
                  <a:pos x="T4" y="T5"/>
                </a:cxn>
              </a:cxnLst>
              <a:rect l="T9" t="T10" r="T11" b="T12"/>
              <a:pathLst>
                <a:path w="531" h="104">
                  <a:moveTo>
                    <a:pt x="0" y="104"/>
                  </a:moveTo>
                  <a:cubicBezTo>
                    <a:pt x="5" y="104"/>
                    <a:pt x="10" y="104"/>
                    <a:pt x="16" y="104"/>
                  </a:cubicBezTo>
                  <a:lnTo>
                    <a:pt x="531" y="0"/>
                  </a:ln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68628" name="Line 38"/>
            <p:cNvSpPr>
              <a:spLocks noChangeShapeType="1"/>
            </p:cNvSpPr>
            <p:nvPr/>
          </p:nvSpPr>
          <p:spPr bwMode="auto">
            <a:xfrm flipV="1">
              <a:off x="2102" y="2830"/>
              <a:ext cx="453" cy="54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8629" name="Line 39"/>
            <p:cNvSpPr>
              <a:spLocks noChangeShapeType="1"/>
            </p:cNvSpPr>
            <p:nvPr/>
          </p:nvSpPr>
          <p:spPr bwMode="auto">
            <a:xfrm flipH="1">
              <a:off x="1539" y="2942"/>
              <a:ext cx="430" cy="53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0616" name="Text Box 40"/>
            <p:cNvSpPr txBox="1">
              <a:spLocks noChangeArrowheads="1"/>
            </p:cNvSpPr>
            <p:nvPr/>
          </p:nvSpPr>
          <p:spPr bwMode="auto">
            <a:xfrm>
              <a:off x="350" y="2484"/>
              <a:ext cx="1234" cy="1105"/>
            </a:xfrm>
            <a:prstGeom prst="rect">
              <a:avLst/>
            </a:prstGeom>
            <a:noFill/>
            <a:ln w="9525">
              <a:noFill/>
              <a:miter lim="800000"/>
              <a:headEnd/>
              <a:tailEnd/>
            </a:ln>
            <a:effectLst/>
          </p:spPr>
          <p:txBody>
            <a:bodyPr>
              <a:prstTxWarp prst="textNoShape">
                <a:avLst/>
              </a:prstTxWarp>
              <a:spAutoFit/>
            </a:bodyPr>
            <a:lstStyle/>
            <a:p>
              <a:pPr>
                <a:defRPr/>
              </a:pPr>
              <a:r>
                <a:rPr lang="en-US" sz="1800" dirty="0">
                  <a:latin typeface="+mn-lt"/>
                </a:rPr>
                <a:t>The grain boundary surface trace is the zone axis of the possible boundary planes.</a:t>
              </a:r>
            </a:p>
          </p:txBody>
        </p:sp>
        <p:sp>
          <p:nvSpPr>
            <p:cNvPr id="68631" name="Arc 41"/>
            <p:cNvSpPr>
              <a:spLocks/>
            </p:cNvSpPr>
            <p:nvPr/>
          </p:nvSpPr>
          <p:spPr bwMode="auto">
            <a:xfrm rot="5472150" flipH="1">
              <a:off x="908" y="1435"/>
              <a:ext cx="1374" cy="843"/>
            </a:xfrm>
            <a:custGeom>
              <a:avLst/>
              <a:gdLst>
                <a:gd name="T0" fmla="*/ 0 w 21600"/>
                <a:gd name="T1" fmla="*/ 0 h 36790"/>
                <a:gd name="T2" fmla="*/ 0 w 21600"/>
                <a:gd name="T3" fmla="*/ 0 h 36790"/>
                <a:gd name="T4" fmla="*/ 0 w 21600"/>
                <a:gd name="T5" fmla="*/ 0 h 36790"/>
                <a:gd name="T6" fmla="*/ 0 60000 65536"/>
                <a:gd name="T7" fmla="*/ 0 60000 65536"/>
                <a:gd name="T8" fmla="*/ 0 60000 65536"/>
                <a:gd name="T9" fmla="*/ 0 w 21600"/>
                <a:gd name="T10" fmla="*/ 0 h 36790"/>
                <a:gd name="T11" fmla="*/ 21600 w 21600"/>
                <a:gd name="T12" fmla="*/ 36790 h 36790"/>
              </a:gdLst>
              <a:ahLst/>
              <a:cxnLst>
                <a:cxn ang="T6">
                  <a:pos x="T0" y="T1"/>
                </a:cxn>
                <a:cxn ang="T7">
                  <a:pos x="T2" y="T3"/>
                </a:cxn>
                <a:cxn ang="T8">
                  <a:pos x="T4" y="T5"/>
                </a:cxn>
              </a:cxnLst>
              <a:rect l="T9" t="T10" r="T11" b="T12"/>
              <a:pathLst>
                <a:path w="21600" h="36790" fill="none" extrusionOk="0">
                  <a:moveTo>
                    <a:pt x="0" y="-1"/>
                  </a:moveTo>
                  <a:cubicBezTo>
                    <a:pt x="11929" y="0"/>
                    <a:pt x="21600" y="9670"/>
                    <a:pt x="21600" y="21600"/>
                  </a:cubicBezTo>
                  <a:cubicBezTo>
                    <a:pt x="21600" y="27288"/>
                    <a:pt x="19356" y="32746"/>
                    <a:pt x="15355" y="36790"/>
                  </a:cubicBezTo>
                </a:path>
                <a:path w="21600" h="36790" stroke="0" extrusionOk="0">
                  <a:moveTo>
                    <a:pt x="0" y="-1"/>
                  </a:moveTo>
                  <a:cubicBezTo>
                    <a:pt x="11929" y="0"/>
                    <a:pt x="21600" y="9670"/>
                    <a:pt x="21600" y="21600"/>
                  </a:cubicBezTo>
                  <a:cubicBezTo>
                    <a:pt x="21600" y="27288"/>
                    <a:pt x="19356" y="32746"/>
                    <a:pt x="15355" y="36790"/>
                  </a:cubicBezTo>
                  <a:lnTo>
                    <a:pt x="0" y="21600"/>
                  </a:lnTo>
                  <a:close/>
                </a:path>
              </a:pathLst>
            </a:custGeom>
            <a:noFill/>
            <a:ln w="57150">
              <a:solidFill>
                <a:srgbClr val="66FFFF"/>
              </a:solidFill>
              <a:round/>
              <a:headEnd type="triangle" w="med" len="med"/>
              <a:tailEnd/>
            </a:ln>
          </p:spPr>
          <p:txBody>
            <a:bodyPr wrap="none" anchor="ctr">
              <a:prstTxWarp prst="textNoShape">
                <a:avLst/>
              </a:prstTxWarp>
            </a:bodyPr>
            <a:lstStyle/>
            <a:p>
              <a:endParaRPr lang="en-US"/>
            </a:p>
          </p:txBody>
        </p:sp>
      </p:grpSp>
      <p:grpSp>
        <p:nvGrpSpPr>
          <p:cNvPr id="5" name="Group 42"/>
          <p:cNvGrpSpPr>
            <a:grpSpLocks/>
          </p:cNvGrpSpPr>
          <p:nvPr/>
        </p:nvGrpSpPr>
        <p:grpSpPr bwMode="auto">
          <a:xfrm>
            <a:off x="4114800" y="3886200"/>
            <a:ext cx="1981200" cy="1524000"/>
            <a:chOff x="2592" y="2448"/>
            <a:chExt cx="1248" cy="960"/>
          </a:xfrm>
        </p:grpSpPr>
        <p:sp>
          <p:nvSpPr>
            <p:cNvPr id="68619" name="Line 43"/>
            <p:cNvSpPr>
              <a:spLocks noChangeShapeType="1"/>
            </p:cNvSpPr>
            <p:nvPr/>
          </p:nvSpPr>
          <p:spPr bwMode="auto">
            <a:xfrm>
              <a:off x="2640" y="3072"/>
              <a:ext cx="864" cy="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p>
          </p:txBody>
        </p:sp>
        <p:sp>
          <p:nvSpPr>
            <p:cNvPr id="280620" name="Text Box 44"/>
            <p:cNvSpPr txBox="1">
              <a:spLocks noChangeArrowheads="1"/>
            </p:cNvSpPr>
            <p:nvPr/>
          </p:nvSpPr>
          <p:spPr bwMode="auto">
            <a:xfrm>
              <a:off x="2592" y="2448"/>
              <a:ext cx="1248" cy="577"/>
            </a:xfrm>
            <a:prstGeom prst="rect">
              <a:avLst/>
            </a:prstGeom>
            <a:noFill/>
            <a:ln w="9525">
              <a:noFill/>
              <a:miter lim="800000"/>
              <a:headEnd/>
              <a:tailEnd/>
            </a:ln>
            <a:effectLst/>
          </p:spPr>
          <p:txBody>
            <a:bodyPr>
              <a:prstTxWarp prst="textNoShape">
                <a:avLst/>
              </a:prstTxWarp>
              <a:spAutoFit/>
            </a:bodyPr>
            <a:lstStyle/>
            <a:p>
              <a:pPr>
                <a:defRPr/>
              </a:pPr>
              <a:r>
                <a:rPr lang="en-US" sz="1800" dirty="0">
                  <a:latin typeface="+mn-lt"/>
                </a:rPr>
                <a:t>transform to the misorientation reference frame</a:t>
              </a:r>
            </a:p>
          </p:txBody>
        </p:sp>
        <p:sp>
          <p:nvSpPr>
            <p:cNvPr id="68621" name="Text Box 45"/>
            <p:cNvSpPr txBox="1">
              <a:spLocks noChangeArrowheads="1"/>
            </p:cNvSpPr>
            <p:nvPr/>
          </p:nvSpPr>
          <p:spPr bwMode="auto">
            <a:xfrm>
              <a:off x="2832" y="3120"/>
              <a:ext cx="377" cy="288"/>
            </a:xfrm>
            <a:prstGeom prst="rect">
              <a:avLst/>
            </a:prstGeom>
            <a:noFill/>
            <a:ln w="9525">
              <a:noFill/>
              <a:miter lim="800000"/>
              <a:headEnd/>
              <a:tailEnd/>
            </a:ln>
          </p:spPr>
          <p:txBody>
            <a:bodyPr wrap="none">
              <a:prstTxWarp prst="textNoShape">
                <a:avLst/>
              </a:prstTxWarp>
              <a:spAutoFit/>
            </a:bodyPr>
            <a:lstStyle/>
            <a:p>
              <a:r>
                <a:rPr lang="en-US" b="1">
                  <a:latin typeface="Symbol" charset="2"/>
                </a:rPr>
                <a:t>D</a:t>
              </a:r>
              <a:r>
                <a:rPr lang="en-US" b="1">
                  <a:latin typeface="Times" charset="0"/>
                </a:rPr>
                <a:t>g </a:t>
              </a:r>
            </a:p>
          </p:txBody>
        </p:sp>
      </p:grpSp>
      <p:sp>
        <p:nvSpPr>
          <p:cNvPr id="280622" name="Text Box 46"/>
          <p:cNvSpPr txBox="1">
            <a:spLocks noChangeArrowheads="1"/>
          </p:cNvSpPr>
          <p:nvPr/>
        </p:nvSpPr>
        <p:spPr bwMode="auto">
          <a:xfrm>
            <a:off x="479425" y="6324600"/>
            <a:ext cx="8131175" cy="523220"/>
          </a:xfrm>
          <a:prstGeom prst="rect">
            <a:avLst/>
          </a:prstGeom>
          <a:solidFill>
            <a:srgbClr val="FDFFC3"/>
          </a:solidFill>
          <a:ln w="9525">
            <a:noFill/>
            <a:miter lim="800000"/>
            <a:headEnd/>
            <a:tailEnd/>
          </a:ln>
          <a:effectLst/>
        </p:spPr>
        <p:txBody>
          <a:bodyPr>
            <a:prstTxWarp prst="textNoShape">
              <a:avLst/>
            </a:prstTxWarp>
            <a:spAutoFit/>
          </a:bodyPr>
          <a:lstStyle/>
          <a:p>
            <a:pPr>
              <a:spcBef>
                <a:spcPct val="50000"/>
              </a:spcBef>
              <a:defRPr/>
            </a:pPr>
            <a:r>
              <a:rPr lang="en-US" sz="1400" dirty="0">
                <a:solidFill>
                  <a:srgbClr val="660066"/>
                </a:solidFill>
                <a:effectLst>
                  <a:outerShdw blurRad="38100" dist="38100" dir="2700000" algn="tl">
                    <a:srgbClr val="FFFFFF"/>
                  </a:outerShdw>
                </a:effectLst>
                <a:latin typeface="Times" charset="0"/>
              </a:rPr>
              <a:t>D.M. Saylor, B.L. Adams, and G.S. Rohrer, "Measuring the Five Parameter Grain Boundary Distribution From Observations of Planar Sections," </a:t>
            </a:r>
            <a:r>
              <a:rPr lang="en-US" sz="1400" i="1" dirty="0">
                <a:solidFill>
                  <a:srgbClr val="660066"/>
                </a:solidFill>
                <a:effectLst>
                  <a:outerShdw blurRad="38100" dist="38100" dir="2700000" algn="tl">
                    <a:srgbClr val="FFFFFF"/>
                  </a:outerShdw>
                </a:effectLst>
                <a:latin typeface="Times" charset="0"/>
              </a:rPr>
              <a:t>Metallurgical and Materials Transactions</a:t>
            </a:r>
            <a:r>
              <a:rPr lang="en-US" sz="1400" dirty="0">
                <a:solidFill>
                  <a:srgbClr val="660066"/>
                </a:solidFill>
                <a:effectLst>
                  <a:outerShdw blurRad="38100" dist="38100" dir="2700000" algn="tl">
                    <a:srgbClr val="FFFFFF"/>
                  </a:outerShdw>
                </a:effectLst>
                <a:latin typeface="Times" charset="0"/>
              </a:rPr>
              <a:t>, </a:t>
            </a:r>
            <a:r>
              <a:rPr lang="en-US" sz="1400" b="1" dirty="0">
                <a:solidFill>
                  <a:srgbClr val="660066"/>
                </a:solidFill>
                <a:effectLst>
                  <a:outerShdw blurRad="38100" dist="38100" dir="2700000" algn="tl">
                    <a:srgbClr val="FFFFFF"/>
                  </a:outerShdw>
                </a:effectLst>
                <a:latin typeface="Times" charset="0"/>
              </a:rPr>
              <a:t>35A</a:t>
            </a:r>
            <a:r>
              <a:rPr lang="en-US" sz="1400" dirty="0">
                <a:solidFill>
                  <a:srgbClr val="660066"/>
                </a:solidFill>
                <a:effectLst>
                  <a:outerShdw blurRad="38100" dist="38100" dir="2700000" algn="tl">
                    <a:srgbClr val="FFFFFF"/>
                  </a:outerShdw>
                </a:effectLst>
                <a:latin typeface="Times" charset="0"/>
              </a:rPr>
              <a:t> (2004) 1981-1989.</a:t>
            </a:r>
          </a:p>
        </p:txBody>
      </p:sp>
      <p:sp>
        <p:nvSpPr>
          <p:cNvPr id="280623" name="Text Box 47"/>
          <p:cNvSpPr txBox="1">
            <a:spLocks noChangeArrowheads="1"/>
          </p:cNvSpPr>
          <p:nvPr/>
        </p:nvSpPr>
        <p:spPr bwMode="auto">
          <a:xfrm>
            <a:off x="539750" y="6019800"/>
            <a:ext cx="7232650" cy="336550"/>
          </a:xfrm>
          <a:prstGeom prst="rect">
            <a:avLst/>
          </a:prstGeom>
          <a:noFill/>
          <a:ln w="9525">
            <a:noFill/>
            <a:miter lim="800000"/>
            <a:headEnd/>
            <a:tailEnd/>
          </a:ln>
          <a:effectLst/>
        </p:spPr>
        <p:txBody>
          <a:bodyPr wrap="none">
            <a:prstTxWarp prst="textNoShape">
              <a:avLst/>
            </a:prstTxWarp>
            <a:spAutoFit/>
          </a:bodyPr>
          <a:lstStyle/>
          <a:p>
            <a:pPr>
              <a:defRPr/>
            </a:pPr>
            <a:r>
              <a:rPr lang="en-US" sz="1600">
                <a:solidFill>
                  <a:srgbClr val="187534"/>
                </a:solidFill>
                <a:effectLst>
                  <a:outerShdw blurRad="38100" dist="38100" dir="2700000" algn="tl">
                    <a:srgbClr val="DDDDDD"/>
                  </a:outerShdw>
                </a:effectLst>
              </a:rPr>
              <a:t>NB each trace contributes two poles, zones, one for each side of the boundary</a:t>
            </a:r>
          </a:p>
        </p:txBody>
      </p:sp>
      <p:sp>
        <p:nvSpPr>
          <p:cNvPr id="68618" name="Slide Number Placeholder 47"/>
          <p:cNvSpPr>
            <a:spLocks noGrp="1"/>
          </p:cNvSpPr>
          <p:nvPr>
            <p:ph type="sldNum" sz="quarter" idx="12"/>
          </p:nvPr>
        </p:nvSpPr>
        <p:spPr>
          <a:noFill/>
        </p:spPr>
        <p:txBody>
          <a:bodyPr/>
          <a:lstStyle/>
          <a:p>
            <a:fld id="{B4D03BC1-2AE8-804F-A392-2A820EC5EBE8}" type="slidenum">
              <a:rPr lang="en-US" smtClean="0"/>
              <a:pPr/>
              <a:t>32</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bigskel1"/>
          <p:cNvPicPr>
            <a:picLocks noChangeAspect="1" noChangeArrowheads="1"/>
          </p:cNvPicPr>
          <p:nvPr/>
        </p:nvPicPr>
        <p:blipFill>
          <a:blip r:embed="rId3"/>
          <a:srcRect l="1653" t="2547" r="5544" b="11021"/>
          <a:stretch>
            <a:fillRect/>
          </a:stretch>
        </p:blipFill>
        <p:spPr bwMode="auto">
          <a:xfrm>
            <a:off x="369888" y="1627188"/>
            <a:ext cx="5334000" cy="3724275"/>
          </a:xfrm>
          <a:prstGeom prst="rect">
            <a:avLst/>
          </a:prstGeom>
          <a:noFill/>
          <a:ln w="9525">
            <a:noFill/>
            <a:miter lim="800000"/>
            <a:headEnd/>
            <a:tailEnd/>
          </a:ln>
        </p:spPr>
      </p:pic>
      <p:sp>
        <p:nvSpPr>
          <p:cNvPr id="282627" name="Rectangle 3"/>
          <p:cNvSpPr>
            <a:spLocks noChangeArrowheads="1"/>
          </p:cNvSpPr>
          <p:nvPr/>
        </p:nvSpPr>
        <p:spPr bwMode="auto">
          <a:xfrm>
            <a:off x="347663" y="44450"/>
            <a:ext cx="8326437" cy="641350"/>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Times" charset="0"/>
              </a:rPr>
              <a:t>Illustration of Boundary Stereology</a:t>
            </a:r>
          </a:p>
        </p:txBody>
      </p:sp>
      <p:sp>
        <p:nvSpPr>
          <p:cNvPr id="70660" name="Text Box 4"/>
          <p:cNvSpPr txBox="1">
            <a:spLocks noChangeArrowheads="1"/>
          </p:cNvSpPr>
          <p:nvPr/>
        </p:nvSpPr>
        <p:spPr bwMode="auto">
          <a:xfrm>
            <a:off x="1039813" y="966788"/>
            <a:ext cx="4068762" cy="641350"/>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traces in sample reference frame</a:t>
            </a:r>
          </a:p>
        </p:txBody>
      </p:sp>
      <p:grpSp>
        <p:nvGrpSpPr>
          <p:cNvPr id="2" name="Group 5"/>
          <p:cNvGrpSpPr>
            <a:grpSpLocks/>
          </p:cNvGrpSpPr>
          <p:nvPr/>
        </p:nvGrpSpPr>
        <p:grpSpPr bwMode="auto">
          <a:xfrm>
            <a:off x="3743325" y="844550"/>
            <a:ext cx="5180013" cy="4364038"/>
            <a:chOff x="2358" y="532"/>
            <a:chExt cx="3263" cy="2749"/>
          </a:xfrm>
        </p:grpSpPr>
        <p:sp>
          <p:nvSpPr>
            <p:cNvPr id="70734" name="Text Box 6"/>
            <p:cNvSpPr txBox="1">
              <a:spLocks noChangeArrowheads="1"/>
            </p:cNvSpPr>
            <p:nvPr/>
          </p:nvSpPr>
          <p:spPr bwMode="auto">
            <a:xfrm>
              <a:off x="3651" y="532"/>
              <a:ext cx="1822" cy="577"/>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All planes in the zone of trace, in the misorientation frame (at a fixed </a:t>
              </a:r>
              <a:r>
                <a:rPr lang="en-US" sz="1800" b="1">
                  <a:latin typeface="Symbol" charset="2"/>
                </a:rPr>
                <a:t>D</a:t>
              </a:r>
              <a:r>
                <a:rPr lang="en-US" sz="1800" b="1">
                  <a:latin typeface="Times" charset="0"/>
                </a:rPr>
                <a:t>g)</a:t>
              </a:r>
            </a:p>
          </p:txBody>
        </p:sp>
        <p:grpSp>
          <p:nvGrpSpPr>
            <p:cNvPr id="70735" name="Group 7"/>
            <p:cNvGrpSpPr>
              <a:grpSpLocks/>
            </p:cNvGrpSpPr>
            <p:nvPr/>
          </p:nvGrpSpPr>
          <p:grpSpPr bwMode="auto">
            <a:xfrm>
              <a:off x="2358" y="1248"/>
              <a:ext cx="3263" cy="2033"/>
              <a:chOff x="2358" y="1248"/>
              <a:chExt cx="3263" cy="2033"/>
            </a:xfrm>
          </p:grpSpPr>
          <p:pic>
            <p:nvPicPr>
              <p:cNvPr id="70736" name="Picture 8"/>
              <p:cNvPicPr>
                <a:picLocks noChangeAspect="1" noChangeArrowheads="1"/>
              </p:cNvPicPr>
              <p:nvPr/>
            </p:nvPicPr>
            <p:blipFill>
              <a:blip r:embed="rId4"/>
              <a:srcRect l="9836" r="10040"/>
              <a:stretch>
                <a:fillRect/>
              </a:stretch>
            </p:blipFill>
            <p:spPr bwMode="auto">
              <a:xfrm>
                <a:off x="3666" y="1248"/>
                <a:ext cx="1955" cy="2033"/>
              </a:xfrm>
              <a:prstGeom prst="rect">
                <a:avLst/>
              </a:prstGeom>
              <a:noFill/>
              <a:ln w="9525">
                <a:noFill/>
                <a:miter lim="800000"/>
                <a:headEnd/>
                <a:tailEnd/>
              </a:ln>
            </p:spPr>
          </p:pic>
          <p:sp>
            <p:nvSpPr>
              <p:cNvPr id="70737" name="Line 9"/>
              <p:cNvSpPr>
                <a:spLocks noChangeShapeType="1"/>
              </p:cNvSpPr>
              <p:nvPr/>
            </p:nvSpPr>
            <p:spPr bwMode="auto">
              <a:xfrm flipH="1">
                <a:off x="2358" y="2225"/>
                <a:ext cx="176" cy="66"/>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grpSp>
        <p:nvGrpSpPr>
          <p:cNvPr id="4" name="Group 10"/>
          <p:cNvGrpSpPr>
            <a:grpSpLocks/>
          </p:cNvGrpSpPr>
          <p:nvPr/>
        </p:nvGrpSpPr>
        <p:grpSpPr bwMode="auto">
          <a:xfrm>
            <a:off x="1168400" y="1860550"/>
            <a:ext cx="7759700" cy="3352800"/>
            <a:chOff x="724" y="1168"/>
            <a:chExt cx="4888" cy="2112"/>
          </a:xfrm>
        </p:grpSpPr>
        <p:pic>
          <p:nvPicPr>
            <p:cNvPr id="70729" name="Picture 11"/>
            <p:cNvPicPr>
              <a:picLocks noChangeAspect="1" noChangeArrowheads="1"/>
            </p:cNvPicPr>
            <p:nvPr/>
          </p:nvPicPr>
          <p:blipFill>
            <a:blip r:embed="rId5"/>
            <a:srcRect l="10820" r="10492"/>
            <a:stretch>
              <a:fillRect/>
            </a:stretch>
          </p:blipFill>
          <p:spPr bwMode="auto">
            <a:xfrm>
              <a:off x="3692" y="1247"/>
              <a:ext cx="1920" cy="2033"/>
            </a:xfrm>
            <a:prstGeom prst="rect">
              <a:avLst/>
            </a:prstGeom>
            <a:noFill/>
            <a:ln w="9525">
              <a:noFill/>
              <a:miter lim="800000"/>
              <a:headEnd/>
              <a:tailEnd/>
            </a:ln>
          </p:spPr>
        </p:pic>
        <p:sp>
          <p:nvSpPr>
            <p:cNvPr id="70730" name="Line 12"/>
            <p:cNvSpPr>
              <a:spLocks noChangeShapeType="1"/>
            </p:cNvSpPr>
            <p:nvPr/>
          </p:nvSpPr>
          <p:spPr bwMode="auto">
            <a:xfrm>
              <a:off x="1692" y="2332"/>
              <a:ext cx="72" cy="68"/>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31" name="Line 13"/>
            <p:cNvSpPr>
              <a:spLocks noChangeShapeType="1"/>
            </p:cNvSpPr>
            <p:nvPr/>
          </p:nvSpPr>
          <p:spPr bwMode="auto">
            <a:xfrm flipV="1">
              <a:off x="756" y="1168"/>
              <a:ext cx="52" cy="3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32" name="Line 14"/>
            <p:cNvSpPr>
              <a:spLocks noChangeShapeType="1"/>
            </p:cNvSpPr>
            <p:nvPr/>
          </p:nvSpPr>
          <p:spPr bwMode="auto">
            <a:xfrm>
              <a:off x="724" y="3112"/>
              <a:ext cx="40"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33" name="Line 15"/>
            <p:cNvSpPr>
              <a:spLocks noChangeShapeType="1"/>
            </p:cNvSpPr>
            <p:nvPr/>
          </p:nvSpPr>
          <p:spPr bwMode="auto">
            <a:xfrm>
              <a:off x="2088" y="2580"/>
              <a:ext cx="56" cy="56"/>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nvGrpSpPr>
          <p:cNvPr id="5" name="Group 16"/>
          <p:cNvGrpSpPr>
            <a:grpSpLocks/>
          </p:cNvGrpSpPr>
          <p:nvPr/>
        </p:nvGrpSpPr>
        <p:grpSpPr bwMode="auto">
          <a:xfrm>
            <a:off x="1320800" y="2017713"/>
            <a:ext cx="7626350" cy="3227387"/>
            <a:chOff x="832" y="1271"/>
            <a:chExt cx="4804" cy="2033"/>
          </a:xfrm>
        </p:grpSpPr>
        <p:pic>
          <p:nvPicPr>
            <p:cNvPr id="70722" name="Picture 17"/>
            <p:cNvPicPr>
              <a:picLocks noChangeAspect="1" noChangeArrowheads="1"/>
            </p:cNvPicPr>
            <p:nvPr/>
          </p:nvPicPr>
          <p:blipFill>
            <a:blip r:embed="rId6"/>
            <a:srcRect l="10492" r="9508"/>
            <a:stretch>
              <a:fillRect/>
            </a:stretch>
          </p:blipFill>
          <p:spPr bwMode="auto">
            <a:xfrm>
              <a:off x="3684" y="1271"/>
              <a:ext cx="1952" cy="2033"/>
            </a:xfrm>
            <a:prstGeom prst="rect">
              <a:avLst/>
            </a:prstGeom>
            <a:noFill/>
            <a:ln w="9525">
              <a:noFill/>
              <a:miter lim="800000"/>
              <a:headEnd/>
              <a:tailEnd/>
            </a:ln>
          </p:spPr>
        </p:pic>
        <p:sp>
          <p:nvSpPr>
            <p:cNvPr id="70723" name="Line 18"/>
            <p:cNvSpPr>
              <a:spLocks noChangeShapeType="1"/>
            </p:cNvSpPr>
            <p:nvPr/>
          </p:nvSpPr>
          <p:spPr bwMode="auto">
            <a:xfrm flipH="1">
              <a:off x="1640" y="1600"/>
              <a:ext cx="32" cy="7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4" name="Line 19"/>
            <p:cNvSpPr>
              <a:spLocks noChangeShapeType="1"/>
            </p:cNvSpPr>
            <p:nvPr/>
          </p:nvSpPr>
          <p:spPr bwMode="auto">
            <a:xfrm>
              <a:off x="2448" y="1332"/>
              <a:ext cx="12" cy="10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5" name="Line 20"/>
            <p:cNvSpPr>
              <a:spLocks noChangeShapeType="1"/>
            </p:cNvSpPr>
            <p:nvPr/>
          </p:nvSpPr>
          <p:spPr bwMode="auto">
            <a:xfrm>
              <a:off x="2700" y="2844"/>
              <a:ext cx="48" cy="5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6" name="Line 21"/>
            <p:cNvSpPr>
              <a:spLocks noChangeShapeType="1"/>
            </p:cNvSpPr>
            <p:nvPr/>
          </p:nvSpPr>
          <p:spPr bwMode="auto">
            <a:xfrm>
              <a:off x="1072" y="3140"/>
              <a:ext cx="56" cy="1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7" name="Line 22"/>
            <p:cNvSpPr>
              <a:spLocks noChangeShapeType="1"/>
            </p:cNvSpPr>
            <p:nvPr/>
          </p:nvSpPr>
          <p:spPr bwMode="auto">
            <a:xfrm>
              <a:off x="1848" y="1908"/>
              <a:ext cx="24"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8" name="Line 23"/>
            <p:cNvSpPr>
              <a:spLocks noChangeShapeType="1"/>
            </p:cNvSpPr>
            <p:nvPr/>
          </p:nvSpPr>
          <p:spPr bwMode="auto">
            <a:xfrm>
              <a:off x="832" y="2000"/>
              <a:ext cx="32" cy="48"/>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nvGrpSpPr>
          <p:cNvPr id="6" name="Group 24"/>
          <p:cNvGrpSpPr>
            <a:grpSpLocks/>
          </p:cNvGrpSpPr>
          <p:nvPr/>
        </p:nvGrpSpPr>
        <p:grpSpPr bwMode="auto">
          <a:xfrm>
            <a:off x="1638300" y="2017713"/>
            <a:ext cx="7296150" cy="3227387"/>
            <a:chOff x="1032" y="1271"/>
            <a:chExt cx="4596" cy="2033"/>
          </a:xfrm>
        </p:grpSpPr>
        <p:pic>
          <p:nvPicPr>
            <p:cNvPr id="70711" name="Picture 25"/>
            <p:cNvPicPr>
              <a:picLocks noChangeAspect="1" noChangeArrowheads="1"/>
            </p:cNvPicPr>
            <p:nvPr/>
          </p:nvPicPr>
          <p:blipFill>
            <a:blip r:embed="rId7"/>
            <a:srcRect l="10164" r="10820"/>
            <a:stretch>
              <a:fillRect/>
            </a:stretch>
          </p:blipFill>
          <p:spPr bwMode="auto">
            <a:xfrm>
              <a:off x="3700" y="1271"/>
              <a:ext cx="1928" cy="2033"/>
            </a:xfrm>
            <a:prstGeom prst="rect">
              <a:avLst/>
            </a:prstGeom>
            <a:noFill/>
            <a:ln w="9525">
              <a:noFill/>
              <a:miter lim="800000"/>
              <a:headEnd/>
              <a:tailEnd/>
            </a:ln>
          </p:spPr>
        </p:pic>
        <p:sp>
          <p:nvSpPr>
            <p:cNvPr id="70712" name="Line 26"/>
            <p:cNvSpPr>
              <a:spLocks noChangeShapeType="1"/>
            </p:cNvSpPr>
            <p:nvPr/>
          </p:nvSpPr>
          <p:spPr bwMode="auto">
            <a:xfrm>
              <a:off x="1044" y="1824"/>
              <a:ext cx="20" cy="7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3" name="Line 27"/>
            <p:cNvSpPr>
              <a:spLocks noChangeShapeType="1"/>
            </p:cNvSpPr>
            <p:nvPr/>
          </p:nvSpPr>
          <p:spPr bwMode="auto">
            <a:xfrm flipH="1">
              <a:off x="1884" y="2104"/>
              <a:ext cx="32" cy="4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4" name="Line 28"/>
            <p:cNvSpPr>
              <a:spLocks noChangeShapeType="1"/>
            </p:cNvSpPr>
            <p:nvPr/>
          </p:nvSpPr>
          <p:spPr bwMode="auto">
            <a:xfrm>
              <a:off x="2360" y="2504"/>
              <a:ext cx="8" cy="8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5" name="Line 29"/>
            <p:cNvSpPr>
              <a:spLocks noChangeShapeType="1"/>
            </p:cNvSpPr>
            <p:nvPr/>
          </p:nvSpPr>
          <p:spPr bwMode="auto">
            <a:xfrm>
              <a:off x="2984" y="2748"/>
              <a:ext cx="12" cy="7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6" name="Line 30"/>
            <p:cNvSpPr>
              <a:spLocks noChangeShapeType="1"/>
            </p:cNvSpPr>
            <p:nvPr/>
          </p:nvSpPr>
          <p:spPr bwMode="auto">
            <a:xfrm>
              <a:off x="3000" y="2820"/>
              <a:ext cx="28" cy="3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7" name="Line 31"/>
            <p:cNvSpPr>
              <a:spLocks noChangeShapeType="1"/>
            </p:cNvSpPr>
            <p:nvPr/>
          </p:nvSpPr>
          <p:spPr bwMode="auto">
            <a:xfrm>
              <a:off x="3020" y="2848"/>
              <a:ext cx="36" cy="2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8" name="Line 32"/>
            <p:cNvSpPr>
              <a:spLocks noChangeShapeType="1"/>
            </p:cNvSpPr>
            <p:nvPr/>
          </p:nvSpPr>
          <p:spPr bwMode="auto">
            <a:xfrm>
              <a:off x="1908" y="3052"/>
              <a:ext cx="32" cy="3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9" name="Line 33"/>
            <p:cNvSpPr>
              <a:spLocks noChangeShapeType="1"/>
            </p:cNvSpPr>
            <p:nvPr/>
          </p:nvSpPr>
          <p:spPr bwMode="auto">
            <a:xfrm flipV="1">
              <a:off x="1936" y="3076"/>
              <a:ext cx="36" cy="1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0" name="Line 34"/>
            <p:cNvSpPr>
              <a:spLocks noChangeShapeType="1"/>
            </p:cNvSpPr>
            <p:nvPr/>
          </p:nvSpPr>
          <p:spPr bwMode="auto">
            <a:xfrm flipV="1">
              <a:off x="1136" y="2316"/>
              <a:ext cx="36" cy="3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21" name="Line 35"/>
            <p:cNvSpPr>
              <a:spLocks noChangeShapeType="1"/>
            </p:cNvSpPr>
            <p:nvPr/>
          </p:nvSpPr>
          <p:spPr bwMode="auto">
            <a:xfrm flipV="1">
              <a:off x="1032" y="2344"/>
              <a:ext cx="108" cy="68"/>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nvGrpSpPr>
          <p:cNvPr id="7" name="Group 36"/>
          <p:cNvGrpSpPr>
            <a:grpSpLocks/>
          </p:cNvGrpSpPr>
          <p:nvPr/>
        </p:nvGrpSpPr>
        <p:grpSpPr bwMode="auto">
          <a:xfrm>
            <a:off x="749300" y="1670050"/>
            <a:ext cx="8197850" cy="3575050"/>
            <a:chOff x="472" y="1052"/>
            <a:chExt cx="5164" cy="2252"/>
          </a:xfrm>
        </p:grpSpPr>
        <p:pic>
          <p:nvPicPr>
            <p:cNvPr id="70701" name="Picture 37"/>
            <p:cNvPicPr>
              <a:picLocks noChangeAspect="1" noChangeArrowheads="1"/>
            </p:cNvPicPr>
            <p:nvPr/>
          </p:nvPicPr>
          <p:blipFill>
            <a:blip r:embed="rId8"/>
            <a:srcRect l="9836" r="10492"/>
            <a:stretch>
              <a:fillRect/>
            </a:stretch>
          </p:blipFill>
          <p:spPr bwMode="auto">
            <a:xfrm>
              <a:off x="3692" y="1271"/>
              <a:ext cx="1944" cy="2033"/>
            </a:xfrm>
            <a:prstGeom prst="rect">
              <a:avLst/>
            </a:prstGeom>
            <a:noFill/>
            <a:ln w="9525">
              <a:noFill/>
              <a:miter lim="800000"/>
              <a:headEnd/>
              <a:tailEnd/>
            </a:ln>
          </p:spPr>
        </p:pic>
        <p:sp>
          <p:nvSpPr>
            <p:cNvPr id="70702" name="Line 38"/>
            <p:cNvSpPr>
              <a:spLocks noChangeShapeType="1"/>
            </p:cNvSpPr>
            <p:nvPr/>
          </p:nvSpPr>
          <p:spPr bwMode="auto">
            <a:xfrm flipH="1">
              <a:off x="3132" y="1052"/>
              <a:ext cx="12" cy="7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3" name="Line 39"/>
            <p:cNvSpPr>
              <a:spLocks noChangeShapeType="1"/>
            </p:cNvSpPr>
            <p:nvPr/>
          </p:nvSpPr>
          <p:spPr bwMode="auto">
            <a:xfrm flipH="1">
              <a:off x="2396" y="1900"/>
              <a:ext cx="36" cy="28"/>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4" name="Line 40"/>
            <p:cNvSpPr>
              <a:spLocks noChangeShapeType="1"/>
            </p:cNvSpPr>
            <p:nvPr/>
          </p:nvSpPr>
          <p:spPr bwMode="auto">
            <a:xfrm flipH="1">
              <a:off x="2240" y="2680"/>
              <a:ext cx="36" cy="6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5" name="Line 41"/>
            <p:cNvSpPr>
              <a:spLocks noChangeShapeType="1"/>
            </p:cNvSpPr>
            <p:nvPr/>
          </p:nvSpPr>
          <p:spPr bwMode="auto">
            <a:xfrm flipH="1">
              <a:off x="2148" y="3268"/>
              <a:ext cx="136" cy="2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6" name="Line 42"/>
            <p:cNvSpPr>
              <a:spLocks noChangeShapeType="1"/>
            </p:cNvSpPr>
            <p:nvPr/>
          </p:nvSpPr>
          <p:spPr bwMode="auto">
            <a:xfrm flipH="1">
              <a:off x="1596" y="2520"/>
              <a:ext cx="20" cy="5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7" name="Line 43"/>
            <p:cNvSpPr>
              <a:spLocks noChangeShapeType="1"/>
            </p:cNvSpPr>
            <p:nvPr/>
          </p:nvSpPr>
          <p:spPr bwMode="auto">
            <a:xfrm>
              <a:off x="1592" y="2576"/>
              <a:ext cx="4" cy="6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8" name="Line 44"/>
            <p:cNvSpPr>
              <a:spLocks noChangeShapeType="1"/>
            </p:cNvSpPr>
            <p:nvPr/>
          </p:nvSpPr>
          <p:spPr bwMode="auto">
            <a:xfrm>
              <a:off x="472" y="1544"/>
              <a:ext cx="16" cy="13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9" name="Line 45"/>
            <p:cNvSpPr>
              <a:spLocks noChangeShapeType="1"/>
            </p:cNvSpPr>
            <p:nvPr/>
          </p:nvSpPr>
          <p:spPr bwMode="auto">
            <a:xfrm flipH="1">
              <a:off x="2044" y="1150"/>
              <a:ext cx="12" cy="5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10" name="Line 46"/>
            <p:cNvSpPr>
              <a:spLocks noChangeShapeType="1"/>
            </p:cNvSpPr>
            <p:nvPr/>
          </p:nvSpPr>
          <p:spPr bwMode="auto">
            <a:xfrm flipH="1">
              <a:off x="2022" y="1198"/>
              <a:ext cx="22" cy="28"/>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grpSp>
        <p:nvGrpSpPr>
          <p:cNvPr id="8" name="Group 47"/>
          <p:cNvGrpSpPr>
            <a:grpSpLocks/>
          </p:cNvGrpSpPr>
          <p:nvPr/>
        </p:nvGrpSpPr>
        <p:grpSpPr bwMode="auto">
          <a:xfrm>
            <a:off x="393700" y="1987550"/>
            <a:ext cx="8553450" cy="3359150"/>
            <a:chOff x="248" y="1252"/>
            <a:chExt cx="5388" cy="2116"/>
          </a:xfrm>
        </p:grpSpPr>
        <p:pic>
          <p:nvPicPr>
            <p:cNvPr id="70672" name="Picture 48"/>
            <p:cNvPicPr>
              <a:picLocks noChangeAspect="1" noChangeArrowheads="1"/>
            </p:cNvPicPr>
            <p:nvPr/>
          </p:nvPicPr>
          <p:blipFill>
            <a:blip r:embed="rId9"/>
            <a:srcRect l="9836" r="10492"/>
            <a:stretch>
              <a:fillRect/>
            </a:stretch>
          </p:blipFill>
          <p:spPr bwMode="auto">
            <a:xfrm>
              <a:off x="3692" y="1279"/>
              <a:ext cx="1944" cy="2033"/>
            </a:xfrm>
            <a:prstGeom prst="rect">
              <a:avLst/>
            </a:prstGeom>
            <a:noFill/>
            <a:ln w="9525">
              <a:noFill/>
              <a:miter lim="800000"/>
              <a:headEnd/>
              <a:tailEnd/>
            </a:ln>
          </p:spPr>
        </p:pic>
        <p:sp>
          <p:nvSpPr>
            <p:cNvPr id="70673" name="Line 49"/>
            <p:cNvSpPr>
              <a:spLocks noChangeShapeType="1"/>
            </p:cNvSpPr>
            <p:nvPr/>
          </p:nvSpPr>
          <p:spPr bwMode="auto">
            <a:xfrm flipH="1" flipV="1">
              <a:off x="1320" y="1380"/>
              <a:ext cx="48" cy="6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4" name="Line 50"/>
            <p:cNvSpPr>
              <a:spLocks noChangeShapeType="1"/>
            </p:cNvSpPr>
            <p:nvPr/>
          </p:nvSpPr>
          <p:spPr bwMode="auto">
            <a:xfrm flipH="1" flipV="1">
              <a:off x="1308" y="1340"/>
              <a:ext cx="8"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5" name="Line 51"/>
            <p:cNvSpPr>
              <a:spLocks noChangeShapeType="1"/>
            </p:cNvSpPr>
            <p:nvPr/>
          </p:nvSpPr>
          <p:spPr bwMode="auto">
            <a:xfrm flipH="1" flipV="1">
              <a:off x="1296" y="1304"/>
              <a:ext cx="8"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6" name="Line 52"/>
            <p:cNvSpPr>
              <a:spLocks noChangeShapeType="1"/>
            </p:cNvSpPr>
            <p:nvPr/>
          </p:nvSpPr>
          <p:spPr bwMode="auto">
            <a:xfrm flipV="1">
              <a:off x="2152" y="1436"/>
              <a:ext cx="80" cy="6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7" name="Line 53"/>
            <p:cNvSpPr>
              <a:spLocks noChangeShapeType="1"/>
            </p:cNvSpPr>
            <p:nvPr/>
          </p:nvSpPr>
          <p:spPr bwMode="auto">
            <a:xfrm flipV="1">
              <a:off x="2868" y="1288"/>
              <a:ext cx="88" cy="2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8" name="Line 54"/>
            <p:cNvSpPr>
              <a:spLocks noChangeShapeType="1"/>
            </p:cNvSpPr>
            <p:nvPr/>
          </p:nvSpPr>
          <p:spPr bwMode="auto">
            <a:xfrm flipV="1">
              <a:off x="2996" y="1252"/>
              <a:ext cx="24" cy="2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79" name="Line 55"/>
            <p:cNvSpPr>
              <a:spLocks noChangeShapeType="1"/>
            </p:cNvSpPr>
            <p:nvPr/>
          </p:nvSpPr>
          <p:spPr bwMode="auto">
            <a:xfrm flipV="1">
              <a:off x="2936" y="1276"/>
              <a:ext cx="64" cy="1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0" name="Line 56"/>
            <p:cNvSpPr>
              <a:spLocks noChangeShapeType="1"/>
            </p:cNvSpPr>
            <p:nvPr/>
          </p:nvSpPr>
          <p:spPr bwMode="auto">
            <a:xfrm flipV="1">
              <a:off x="2816" y="2220"/>
              <a:ext cx="64" cy="1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1" name="Line 57"/>
            <p:cNvSpPr>
              <a:spLocks noChangeShapeType="1"/>
            </p:cNvSpPr>
            <p:nvPr/>
          </p:nvSpPr>
          <p:spPr bwMode="auto">
            <a:xfrm flipV="1">
              <a:off x="2648" y="3012"/>
              <a:ext cx="16" cy="3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2" name="Line 58"/>
            <p:cNvSpPr>
              <a:spLocks noChangeShapeType="1"/>
            </p:cNvSpPr>
            <p:nvPr/>
          </p:nvSpPr>
          <p:spPr bwMode="auto">
            <a:xfrm flipH="1">
              <a:off x="1856" y="3324"/>
              <a:ext cx="28" cy="4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3" name="Line 59"/>
            <p:cNvSpPr>
              <a:spLocks noChangeShapeType="1"/>
            </p:cNvSpPr>
            <p:nvPr/>
          </p:nvSpPr>
          <p:spPr bwMode="auto">
            <a:xfrm flipH="1">
              <a:off x="1940" y="3276"/>
              <a:ext cx="40" cy="1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4" name="Line 60"/>
            <p:cNvSpPr>
              <a:spLocks noChangeShapeType="1"/>
            </p:cNvSpPr>
            <p:nvPr/>
          </p:nvSpPr>
          <p:spPr bwMode="auto">
            <a:xfrm flipH="1">
              <a:off x="1892" y="3288"/>
              <a:ext cx="64" cy="8"/>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5" name="Line 61"/>
            <p:cNvSpPr>
              <a:spLocks noChangeShapeType="1"/>
            </p:cNvSpPr>
            <p:nvPr/>
          </p:nvSpPr>
          <p:spPr bwMode="auto">
            <a:xfrm flipV="1">
              <a:off x="1872" y="3296"/>
              <a:ext cx="24" cy="4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6" name="Line 62"/>
            <p:cNvSpPr>
              <a:spLocks noChangeShapeType="1"/>
            </p:cNvSpPr>
            <p:nvPr/>
          </p:nvSpPr>
          <p:spPr bwMode="auto">
            <a:xfrm flipH="1">
              <a:off x="844" y="2780"/>
              <a:ext cx="12" cy="40"/>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7" name="Line 63"/>
            <p:cNvSpPr>
              <a:spLocks noChangeShapeType="1"/>
            </p:cNvSpPr>
            <p:nvPr/>
          </p:nvSpPr>
          <p:spPr bwMode="auto">
            <a:xfrm>
              <a:off x="464" y="2248"/>
              <a:ext cx="28" cy="5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8" name="Line 64"/>
            <p:cNvSpPr>
              <a:spLocks noChangeShapeType="1"/>
            </p:cNvSpPr>
            <p:nvPr/>
          </p:nvSpPr>
          <p:spPr bwMode="auto">
            <a:xfrm flipH="1">
              <a:off x="248" y="1700"/>
              <a:ext cx="28" cy="72"/>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89" name="Line 65"/>
            <p:cNvSpPr>
              <a:spLocks noChangeShapeType="1"/>
            </p:cNvSpPr>
            <p:nvPr/>
          </p:nvSpPr>
          <p:spPr bwMode="auto">
            <a:xfrm>
              <a:off x="248" y="1764"/>
              <a:ext cx="16" cy="96"/>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0" name="Line 66"/>
            <p:cNvSpPr>
              <a:spLocks noChangeShapeType="1"/>
            </p:cNvSpPr>
            <p:nvPr/>
          </p:nvSpPr>
          <p:spPr bwMode="auto">
            <a:xfrm>
              <a:off x="3404" y="2540"/>
              <a:ext cx="28" cy="8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1" name="Line 67"/>
            <p:cNvSpPr>
              <a:spLocks noChangeShapeType="1"/>
            </p:cNvSpPr>
            <p:nvPr/>
          </p:nvSpPr>
          <p:spPr bwMode="auto">
            <a:xfrm>
              <a:off x="3436" y="2620"/>
              <a:ext cx="0" cy="6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2" name="Line 68"/>
            <p:cNvSpPr>
              <a:spLocks noChangeShapeType="1"/>
            </p:cNvSpPr>
            <p:nvPr/>
          </p:nvSpPr>
          <p:spPr bwMode="auto">
            <a:xfrm>
              <a:off x="621" y="2595"/>
              <a:ext cx="30" cy="3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3" name="Line 69"/>
            <p:cNvSpPr>
              <a:spLocks noChangeShapeType="1"/>
            </p:cNvSpPr>
            <p:nvPr/>
          </p:nvSpPr>
          <p:spPr bwMode="auto">
            <a:xfrm flipV="1">
              <a:off x="1589" y="2048"/>
              <a:ext cx="30" cy="5"/>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4" name="Line 70"/>
            <p:cNvSpPr>
              <a:spLocks noChangeShapeType="1"/>
            </p:cNvSpPr>
            <p:nvPr/>
          </p:nvSpPr>
          <p:spPr bwMode="auto">
            <a:xfrm>
              <a:off x="1623" y="2052"/>
              <a:ext cx="39" cy="35"/>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5" name="Line 71"/>
            <p:cNvSpPr>
              <a:spLocks noChangeShapeType="1"/>
            </p:cNvSpPr>
            <p:nvPr/>
          </p:nvSpPr>
          <p:spPr bwMode="auto">
            <a:xfrm>
              <a:off x="2068" y="2213"/>
              <a:ext cx="44" cy="1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6" name="Line 72"/>
            <p:cNvSpPr>
              <a:spLocks noChangeShapeType="1"/>
            </p:cNvSpPr>
            <p:nvPr/>
          </p:nvSpPr>
          <p:spPr bwMode="auto">
            <a:xfrm flipH="1">
              <a:off x="2146" y="2195"/>
              <a:ext cx="15" cy="24"/>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7" name="Line 73"/>
            <p:cNvSpPr>
              <a:spLocks noChangeShapeType="1"/>
            </p:cNvSpPr>
            <p:nvPr/>
          </p:nvSpPr>
          <p:spPr bwMode="auto">
            <a:xfrm flipH="1">
              <a:off x="2109" y="2217"/>
              <a:ext cx="36" cy="5"/>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8" name="Line 74"/>
            <p:cNvSpPr>
              <a:spLocks noChangeShapeType="1"/>
            </p:cNvSpPr>
            <p:nvPr/>
          </p:nvSpPr>
          <p:spPr bwMode="auto">
            <a:xfrm flipH="1" flipV="1">
              <a:off x="3206" y="1892"/>
              <a:ext cx="76" cy="33"/>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699" name="Line 75"/>
            <p:cNvSpPr>
              <a:spLocks noChangeShapeType="1"/>
            </p:cNvSpPr>
            <p:nvPr/>
          </p:nvSpPr>
          <p:spPr bwMode="auto">
            <a:xfrm flipH="1" flipV="1">
              <a:off x="3284" y="1303"/>
              <a:ext cx="38" cy="7"/>
            </a:xfrm>
            <a:prstGeom prst="line">
              <a:avLst/>
            </a:prstGeom>
            <a:noFill/>
            <a:ln w="38100">
              <a:solidFill>
                <a:srgbClr val="7900FF"/>
              </a:solidFill>
              <a:round/>
              <a:headEnd/>
              <a:tailEnd/>
            </a:ln>
          </p:spPr>
          <p:txBody>
            <a:bodyPr wrap="none" anchor="ctr">
              <a:prstTxWarp prst="textNoShape">
                <a:avLst/>
              </a:prstTxWarp>
            </a:bodyPr>
            <a:lstStyle/>
            <a:p>
              <a:endParaRPr lang="en-US"/>
            </a:p>
          </p:txBody>
        </p:sp>
        <p:sp>
          <p:nvSpPr>
            <p:cNvPr id="70700" name="Line 76"/>
            <p:cNvSpPr>
              <a:spLocks noChangeShapeType="1"/>
            </p:cNvSpPr>
            <p:nvPr/>
          </p:nvSpPr>
          <p:spPr bwMode="auto">
            <a:xfrm flipH="1" flipV="1">
              <a:off x="3320" y="1306"/>
              <a:ext cx="46" cy="33"/>
            </a:xfrm>
            <a:prstGeom prst="line">
              <a:avLst/>
            </a:prstGeom>
            <a:noFill/>
            <a:ln w="38100">
              <a:solidFill>
                <a:srgbClr val="7900FF"/>
              </a:solidFill>
              <a:round/>
              <a:headEnd/>
              <a:tailEnd/>
            </a:ln>
          </p:spPr>
          <p:txBody>
            <a:bodyPr wrap="none" anchor="ctr">
              <a:prstTxWarp prst="textNoShape">
                <a:avLst/>
              </a:prstTxWarp>
            </a:bodyPr>
            <a:lstStyle/>
            <a:p>
              <a:endParaRPr lang="en-US"/>
            </a:p>
          </p:txBody>
        </p:sp>
      </p:grpSp>
      <p:pic>
        <p:nvPicPr>
          <p:cNvPr id="282701" name="Picture 77"/>
          <p:cNvPicPr>
            <a:picLocks noChangeAspect="1" noChangeArrowheads="1"/>
          </p:cNvPicPr>
          <p:nvPr/>
        </p:nvPicPr>
        <p:blipFill>
          <a:blip r:embed="rId10"/>
          <a:srcRect l="10164" r="10492"/>
          <a:stretch>
            <a:fillRect/>
          </a:stretch>
        </p:blipFill>
        <p:spPr bwMode="auto">
          <a:xfrm>
            <a:off x="5873750" y="2030413"/>
            <a:ext cx="3073400" cy="3227387"/>
          </a:xfrm>
          <a:prstGeom prst="rect">
            <a:avLst/>
          </a:prstGeom>
          <a:noFill/>
          <a:ln w="9525">
            <a:noFill/>
            <a:miter lim="800000"/>
            <a:headEnd/>
            <a:tailEnd/>
          </a:ln>
        </p:spPr>
      </p:pic>
      <p:pic>
        <p:nvPicPr>
          <p:cNvPr id="282702" name="Picture 78"/>
          <p:cNvPicPr>
            <a:picLocks noChangeAspect="1" noChangeArrowheads="1"/>
          </p:cNvPicPr>
          <p:nvPr/>
        </p:nvPicPr>
        <p:blipFill>
          <a:blip r:embed="rId11"/>
          <a:srcRect l="9836" r="10820"/>
          <a:stretch>
            <a:fillRect/>
          </a:stretch>
        </p:blipFill>
        <p:spPr bwMode="auto">
          <a:xfrm>
            <a:off x="5880100" y="2070100"/>
            <a:ext cx="3073400" cy="3227388"/>
          </a:xfrm>
          <a:prstGeom prst="rect">
            <a:avLst/>
          </a:prstGeom>
          <a:noFill/>
          <a:ln w="9525">
            <a:noFill/>
            <a:miter lim="800000"/>
            <a:headEnd/>
            <a:tailEnd/>
          </a:ln>
        </p:spPr>
      </p:pic>
      <p:sp>
        <p:nvSpPr>
          <p:cNvPr id="282703" name="Text Box 79"/>
          <p:cNvSpPr txBox="1">
            <a:spLocks noChangeArrowheads="1"/>
          </p:cNvSpPr>
          <p:nvPr/>
        </p:nvSpPr>
        <p:spPr bwMode="auto">
          <a:xfrm>
            <a:off x="306388" y="5381625"/>
            <a:ext cx="8251825" cy="396875"/>
          </a:xfrm>
          <a:prstGeom prst="rect">
            <a:avLst/>
          </a:prstGeom>
          <a:noFill/>
          <a:ln w="9525">
            <a:noFill/>
            <a:miter lim="800000"/>
            <a:headEnd/>
            <a:tailEnd/>
          </a:ln>
        </p:spPr>
        <p:txBody>
          <a:bodyPr>
            <a:prstTxWarp prst="textNoShape">
              <a:avLst/>
            </a:prstTxWarp>
            <a:spAutoFit/>
          </a:bodyPr>
          <a:lstStyle/>
          <a:p>
            <a:r>
              <a:rPr lang="en-US" sz="2000" b="1">
                <a:latin typeface="Times New Roman" charset="0"/>
              </a:rPr>
              <a:t>The background of accumulated false signals must then be subtracted.</a:t>
            </a:r>
          </a:p>
        </p:txBody>
      </p:sp>
      <p:sp>
        <p:nvSpPr>
          <p:cNvPr id="282704" name="Text Box 80"/>
          <p:cNvSpPr txBox="1">
            <a:spLocks noChangeArrowheads="1"/>
          </p:cNvSpPr>
          <p:nvPr/>
        </p:nvSpPr>
        <p:spPr bwMode="auto">
          <a:xfrm>
            <a:off x="319088" y="5686425"/>
            <a:ext cx="8251825" cy="1006475"/>
          </a:xfrm>
          <a:prstGeom prst="rect">
            <a:avLst/>
          </a:prstGeom>
          <a:noFill/>
          <a:ln w="9525">
            <a:noFill/>
            <a:miter lim="800000"/>
            <a:headEnd/>
            <a:tailEnd/>
          </a:ln>
        </p:spPr>
        <p:txBody>
          <a:bodyPr>
            <a:prstTxWarp prst="textNoShape">
              <a:avLst/>
            </a:prstTxWarp>
            <a:spAutoFit/>
          </a:bodyPr>
          <a:lstStyle/>
          <a:p>
            <a:r>
              <a:rPr lang="en-US" sz="2000" b="1">
                <a:solidFill>
                  <a:srgbClr val="FF020D"/>
                </a:solidFill>
                <a:latin typeface="Times New Roman" charset="0"/>
              </a:rPr>
              <a:t>• The result is a representation of the true distribution of grain boundary planes at each misorientation.</a:t>
            </a:r>
          </a:p>
          <a:p>
            <a:r>
              <a:rPr lang="en-US" sz="2000" b="1">
                <a:solidFill>
                  <a:srgbClr val="FF020D"/>
                </a:solidFill>
                <a:latin typeface="Times New Roman" charset="0"/>
              </a:rPr>
              <a:t>• A continuous distribution requires roughly 2000 traces for each </a:t>
            </a:r>
            <a:r>
              <a:rPr lang="en-US" sz="2000" b="1">
                <a:solidFill>
                  <a:srgbClr val="FF020D"/>
                </a:solidFill>
                <a:latin typeface="Symbol" charset="2"/>
              </a:rPr>
              <a:t>D</a:t>
            </a:r>
            <a:r>
              <a:rPr lang="en-US" sz="2000" b="1">
                <a:solidFill>
                  <a:srgbClr val="FF020D"/>
                </a:solidFill>
                <a:latin typeface="Times New Roman" charset="0"/>
              </a:rPr>
              <a:t>g</a:t>
            </a:r>
          </a:p>
        </p:txBody>
      </p:sp>
      <p:sp>
        <p:nvSpPr>
          <p:cNvPr id="70671" name="Slide Number Placeholder 80"/>
          <p:cNvSpPr>
            <a:spLocks noGrp="1"/>
          </p:cNvSpPr>
          <p:nvPr>
            <p:ph type="sldNum" sz="quarter" idx="12"/>
          </p:nvPr>
        </p:nvSpPr>
        <p:spPr>
          <a:noFill/>
        </p:spPr>
        <p:txBody>
          <a:bodyPr/>
          <a:lstStyle/>
          <a:p>
            <a:fld id="{3C83D84A-F70E-3F4A-95DB-CD7BF2E9BCCB}" type="slidenum">
              <a:rPr lang="en-US" smtClean="0"/>
              <a:pPr/>
              <a:t>33</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827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270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2827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8270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827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03" grpId="0" build="p" autoUpdateAnimBg="0"/>
      <p:bldP spid="28270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347663" y="0"/>
            <a:ext cx="8326437" cy="701675"/>
          </a:xfrm>
          <a:prstGeom prst="rect">
            <a:avLst/>
          </a:prstGeom>
          <a:noFill/>
          <a:ln w="9525">
            <a:noFill/>
            <a:miter lim="800000"/>
            <a:headEnd/>
            <a:tailEnd/>
          </a:ln>
          <a:effectLst/>
        </p:spPr>
        <p:txBody>
          <a:bodyPr>
            <a:prstTxWarp prst="textNoShape">
              <a:avLst/>
            </a:prstTxWarp>
            <a:spAutoFit/>
          </a:bodyPr>
          <a:lstStyle/>
          <a:p>
            <a:pPr algn="ctr">
              <a:defRPr/>
            </a:pPr>
            <a:r>
              <a:rPr lang="en-US" sz="4000" i="1">
                <a:solidFill>
                  <a:srgbClr val="0A0296"/>
                </a:solidFill>
                <a:effectLst>
                  <a:outerShdw blurRad="38100" dist="38100" dir="2700000" algn="tl">
                    <a:srgbClr val="DDDDDD"/>
                  </a:outerShdw>
                </a:effectLst>
                <a:latin typeface="Times" charset="0"/>
              </a:rPr>
              <a:t>Background Subtraction</a:t>
            </a:r>
          </a:p>
        </p:txBody>
      </p:sp>
      <p:sp>
        <p:nvSpPr>
          <p:cNvPr id="72707" name="Rectangle 3"/>
          <p:cNvSpPr>
            <a:spLocks noChangeArrowheads="1"/>
          </p:cNvSpPr>
          <p:nvPr/>
        </p:nvSpPr>
        <p:spPr bwMode="auto">
          <a:xfrm>
            <a:off x="685800" y="1143000"/>
            <a:ext cx="7772400" cy="3124200"/>
          </a:xfrm>
          <a:prstGeom prst="rect">
            <a:avLst/>
          </a:prstGeom>
          <a:noFill/>
          <a:ln w="9525">
            <a:noFill/>
            <a:miter lim="800000"/>
            <a:headEnd/>
            <a:tailEnd/>
          </a:ln>
        </p:spPr>
        <p:txBody>
          <a:bodyPr>
            <a:prstTxWarp prst="textNoShape">
              <a:avLst/>
            </a:prstTxWarp>
          </a:bodyPr>
          <a:lstStyle/>
          <a:p>
            <a:pPr eaLnBrk="1" hangingPunct="1">
              <a:spcBef>
                <a:spcPct val="20000"/>
              </a:spcBef>
              <a:buFontTx/>
              <a:buChar char="•"/>
            </a:pPr>
            <a:r>
              <a:rPr lang="en-US" sz="2000"/>
              <a:t> Each tangent accumulated contributes intensity both to correct cells (with maxima) and to incorrect cells.  </a:t>
            </a:r>
          </a:p>
          <a:p>
            <a:pPr eaLnBrk="1" hangingPunct="1">
              <a:spcBef>
                <a:spcPct val="20000"/>
              </a:spcBef>
              <a:buFontTx/>
              <a:buChar char="•"/>
            </a:pPr>
            <a:r>
              <a:rPr lang="en-US" sz="2000"/>
              <a:t> The closer that two cells are to each other, the higher the probability of “leakage” of intensity.  Therefore the calculation of the correction is based on this.</a:t>
            </a:r>
          </a:p>
          <a:p>
            <a:pPr eaLnBrk="1" hangingPunct="1">
              <a:spcBef>
                <a:spcPct val="20000"/>
              </a:spcBef>
            </a:pPr>
            <a:r>
              <a:rPr lang="en-US" sz="2000"/>
              <a:t> The correct line length in the </a:t>
            </a:r>
            <a:r>
              <a:rPr lang="en-US" sz="2000" i="1">
                <a:latin typeface="Times" charset="0"/>
              </a:rPr>
              <a:t>i</a:t>
            </a:r>
            <a:r>
              <a:rPr lang="en-US" sz="2000" i="1" baseline="30000">
                <a:latin typeface="Times" charset="0"/>
              </a:rPr>
              <a:t>th</a:t>
            </a:r>
            <a:r>
              <a:rPr lang="en-US" sz="2000"/>
              <a:t> cell is </a:t>
            </a:r>
            <a:r>
              <a:rPr lang="en-US" sz="2000" i="1">
                <a:latin typeface="Times" charset="0"/>
              </a:rPr>
              <a:t>l</a:t>
            </a:r>
            <a:r>
              <a:rPr lang="en-US" sz="2000" i="1" baseline="-25000">
                <a:latin typeface="Times" charset="0"/>
              </a:rPr>
              <a:t>i</a:t>
            </a:r>
            <a:r>
              <a:rPr lang="en-US" sz="2000" i="1" baseline="30000">
                <a:latin typeface="Times" charset="0"/>
              </a:rPr>
              <a:t>c</a:t>
            </a:r>
            <a:r>
              <a:rPr lang="en-US" sz="2000"/>
              <a:t> and the observed line length is </a:t>
            </a:r>
            <a:r>
              <a:rPr lang="en-US" sz="2000" i="1">
                <a:latin typeface="Times" charset="0"/>
              </a:rPr>
              <a:t>l</a:t>
            </a:r>
            <a:r>
              <a:rPr lang="en-US" sz="2000" i="1" baseline="-25000">
                <a:latin typeface="Times" charset="0"/>
              </a:rPr>
              <a:t>i</a:t>
            </a:r>
            <a:r>
              <a:rPr lang="en-US" sz="2000" i="1" baseline="30000">
                <a:latin typeface="Times" charset="0"/>
              </a:rPr>
              <a:t>o</a:t>
            </a:r>
            <a:r>
              <a:rPr lang="en-US" sz="2000"/>
              <a:t>.  The discretization is specified by </a:t>
            </a:r>
            <a:r>
              <a:rPr lang="en-US" sz="2000" i="1">
                <a:latin typeface="Times" charset="0"/>
              </a:rPr>
              <a:t>D</a:t>
            </a:r>
            <a:r>
              <a:rPr lang="en-US" sz="2000"/>
              <a:t> cells over the angular range of the accumulator (stereogram).</a:t>
            </a:r>
          </a:p>
        </p:txBody>
      </p:sp>
      <p:pic>
        <p:nvPicPr>
          <p:cNvPr id="72708" name="Picture 4" descr="final"/>
          <p:cNvPicPr>
            <a:picLocks noChangeAspect="1" noChangeArrowheads="1"/>
          </p:cNvPicPr>
          <p:nvPr/>
        </p:nvPicPr>
        <p:blipFill>
          <a:blip r:embed="rId3"/>
          <a:srcRect/>
          <a:stretch>
            <a:fillRect/>
          </a:stretch>
        </p:blipFill>
        <p:spPr bwMode="auto">
          <a:xfrm>
            <a:off x="1371600" y="4572000"/>
            <a:ext cx="5880100" cy="1689100"/>
          </a:xfrm>
          <a:prstGeom prst="rect">
            <a:avLst/>
          </a:prstGeom>
          <a:noFill/>
          <a:ln w="9525">
            <a:noFill/>
            <a:miter lim="800000"/>
            <a:headEnd/>
            <a:tailEnd/>
          </a:ln>
        </p:spPr>
      </p:pic>
      <p:sp>
        <p:nvSpPr>
          <p:cNvPr id="72709" name="Slide Number Placeholder 4"/>
          <p:cNvSpPr>
            <a:spLocks noGrp="1"/>
          </p:cNvSpPr>
          <p:nvPr>
            <p:ph type="sldNum" sz="quarter" idx="12"/>
          </p:nvPr>
        </p:nvSpPr>
        <p:spPr>
          <a:noFill/>
        </p:spPr>
        <p:txBody>
          <a:bodyPr/>
          <a:lstStyle/>
          <a:p>
            <a:fld id="{890BF6DF-9004-5947-A3F0-116EF0F69AE8}" type="slidenum">
              <a:rPr lang="en-US" smtClean="0"/>
              <a:pPr/>
              <a:t>34</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347663" y="0"/>
            <a:ext cx="8326437" cy="701675"/>
          </a:xfrm>
          <a:prstGeom prst="rect">
            <a:avLst/>
          </a:prstGeom>
          <a:noFill/>
          <a:ln w="9525">
            <a:noFill/>
            <a:miter lim="800000"/>
            <a:headEnd/>
            <a:tailEnd/>
          </a:ln>
          <a:effectLst/>
        </p:spPr>
        <p:txBody>
          <a:bodyPr>
            <a:prstTxWarp prst="textNoShape">
              <a:avLst/>
            </a:prstTxWarp>
            <a:spAutoFit/>
          </a:bodyPr>
          <a:lstStyle/>
          <a:p>
            <a:pPr algn="ctr">
              <a:defRPr/>
            </a:pPr>
            <a:r>
              <a:rPr lang="en-US" sz="4000" i="1">
                <a:solidFill>
                  <a:srgbClr val="0A0296"/>
                </a:solidFill>
                <a:effectLst>
                  <a:outerShdw blurRad="38100" dist="38100" dir="2700000" algn="tl">
                    <a:srgbClr val="DDDDDD"/>
                  </a:outerShdw>
                </a:effectLst>
                <a:latin typeface="Times" charset="0"/>
              </a:rPr>
              <a:t>Background Subtraction: detail</a:t>
            </a:r>
          </a:p>
        </p:txBody>
      </p:sp>
      <p:sp>
        <p:nvSpPr>
          <p:cNvPr id="74755" name="Line 3"/>
          <p:cNvSpPr>
            <a:spLocks noChangeShapeType="1"/>
          </p:cNvSpPr>
          <p:nvPr/>
        </p:nvSpPr>
        <p:spPr bwMode="auto">
          <a:xfrm>
            <a:off x="3581400" y="2438400"/>
            <a:ext cx="1371600" cy="0"/>
          </a:xfrm>
          <a:prstGeom prst="line">
            <a:avLst/>
          </a:prstGeom>
          <a:noFill/>
          <a:ln w="50800">
            <a:solidFill>
              <a:srgbClr val="009900"/>
            </a:solidFill>
            <a:prstDash val="sysDot"/>
            <a:round/>
            <a:headEnd/>
            <a:tailEnd type="triangle" w="sm" len="lg"/>
          </a:ln>
        </p:spPr>
        <p:txBody>
          <a:bodyPr wrap="none" anchor="ctr">
            <a:prstTxWarp prst="textNoShape">
              <a:avLst/>
            </a:prstTxWarp>
          </a:bodyPr>
          <a:lstStyle/>
          <a:p>
            <a:endParaRPr lang="en-US"/>
          </a:p>
        </p:txBody>
      </p:sp>
      <p:grpSp>
        <p:nvGrpSpPr>
          <p:cNvPr id="74756" name="Group 4"/>
          <p:cNvGrpSpPr>
            <a:grpSpLocks/>
          </p:cNvGrpSpPr>
          <p:nvPr/>
        </p:nvGrpSpPr>
        <p:grpSpPr bwMode="auto">
          <a:xfrm>
            <a:off x="1524000" y="1752600"/>
            <a:ext cx="1828800" cy="1612900"/>
            <a:chOff x="808" y="2520"/>
            <a:chExt cx="1152" cy="1016"/>
          </a:xfrm>
        </p:grpSpPr>
        <p:sp>
          <p:nvSpPr>
            <p:cNvPr id="74781" name="Line 5"/>
            <p:cNvSpPr>
              <a:spLocks noChangeShapeType="1"/>
            </p:cNvSpPr>
            <p:nvPr/>
          </p:nvSpPr>
          <p:spPr bwMode="auto">
            <a:xfrm flipH="1">
              <a:off x="808" y="2528"/>
              <a:ext cx="950" cy="408"/>
            </a:xfrm>
            <a:prstGeom prst="line">
              <a:avLst/>
            </a:prstGeom>
            <a:noFill/>
            <a:ln w="25400">
              <a:solidFill>
                <a:srgbClr val="CC3399"/>
              </a:solidFill>
              <a:round/>
              <a:headEnd/>
              <a:tailEnd/>
            </a:ln>
          </p:spPr>
          <p:txBody>
            <a:bodyPr>
              <a:prstTxWarp prst="textNoShape">
                <a:avLst/>
              </a:prstTxWarp>
            </a:bodyPr>
            <a:lstStyle/>
            <a:p>
              <a:endParaRPr lang="en-US"/>
            </a:p>
          </p:txBody>
        </p:sp>
        <p:sp>
          <p:nvSpPr>
            <p:cNvPr id="74782" name="Line 6"/>
            <p:cNvSpPr>
              <a:spLocks noChangeShapeType="1"/>
            </p:cNvSpPr>
            <p:nvPr/>
          </p:nvSpPr>
          <p:spPr bwMode="auto">
            <a:xfrm>
              <a:off x="1178" y="3344"/>
              <a:ext cx="686" cy="0"/>
            </a:xfrm>
            <a:prstGeom prst="line">
              <a:avLst/>
            </a:prstGeom>
            <a:noFill/>
            <a:ln w="25400">
              <a:solidFill>
                <a:srgbClr val="00FF00"/>
              </a:solidFill>
              <a:round/>
              <a:headEnd/>
              <a:tailEnd/>
            </a:ln>
          </p:spPr>
          <p:txBody>
            <a:bodyPr>
              <a:prstTxWarp prst="textNoShape">
                <a:avLst/>
              </a:prstTxWarp>
            </a:bodyPr>
            <a:lstStyle/>
            <a:p>
              <a:endParaRPr lang="en-US"/>
            </a:p>
          </p:txBody>
        </p:sp>
        <p:cxnSp>
          <p:nvCxnSpPr>
            <p:cNvPr id="74783" name="AutoShape 7"/>
            <p:cNvCxnSpPr>
              <a:cxnSpLocks noChangeShapeType="1"/>
              <a:stCxn id="74781" idx="1"/>
              <a:endCxn id="74782" idx="0"/>
            </p:cNvCxnSpPr>
            <p:nvPr/>
          </p:nvCxnSpPr>
          <p:spPr bwMode="auto">
            <a:xfrm>
              <a:off x="808" y="2943"/>
              <a:ext cx="370" cy="393"/>
            </a:xfrm>
            <a:prstGeom prst="straightConnector1">
              <a:avLst/>
            </a:prstGeom>
            <a:noFill/>
            <a:ln w="25400">
              <a:solidFill>
                <a:srgbClr val="0000FF"/>
              </a:solidFill>
              <a:round/>
              <a:headEnd/>
              <a:tailEnd/>
            </a:ln>
          </p:spPr>
        </p:cxnSp>
        <p:cxnSp>
          <p:nvCxnSpPr>
            <p:cNvPr id="74784" name="AutoShape 8"/>
            <p:cNvCxnSpPr>
              <a:cxnSpLocks noChangeShapeType="1"/>
              <a:stCxn id="74781" idx="0"/>
              <a:endCxn id="74782" idx="1"/>
            </p:cNvCxnSpPr>
            <p:nvPr/>
          </p:nvCxnSpPr>
          <p:spPr bwMode="auto">
            <a:xfrm>
              <a:off x="1758" y="2520"/>
              <a:ext cx="106" cy="832"/>
            </a:xfrm>
            <a:prstGeom prst="straightConnector1">
              <a:avLst/>
            </a:prstGeom>
            <a:noFill/>
            <a:ln w="25400">
              <a:solidFill>
                <a:srgbClr val="996633"/>
              </a:solidFill>
              <a:round/>
              <a:headEnd/>
              <a:tailEnd/>
            </a:ln>
          </p:spPr>
        </p:cxnSp>
        <p:sp>
          <p:nvSpPr>
            <p:cNvPr id="74785" name="Text Box 9"/>
            <p:cNvSpPr txBox="1">
              <a:spLocks noChangeArrowheads="1"/>
            </p:cNvSpPr>
            <p:nvPr/>
          </p:nvSpPr>
          <p:spPr bwMode="auto">
            <a:xfrm>
              <a:off x="856" y="3065"/>
              <a:ext cx="188" cy="231"/>
            </a:xfrm>
            <a:prstGeom prst="rect">
              <a:avLst/>
            </a:prstGeom>
            <a:noFill/>
            <a:ln w="9525">
              <a:noFill/>
              <a:miter lim="800000"/>
              <a:headEnd/>
              <a:tailEnd/>
            </a:ln>
          </p:spPr>
          <p:txBody>
            <a:bodyPr wrap="none">
              <a:prstTxWarp prst="textNoShape">
                <a:avLst/>
              </a:prstTxWarp>
              <a:spAutoFit/>
            </a:bodyPr>
            <a:lstStyle/>
            <a:p>
              <a:r>
                <a:rPr lang="en-US" sz="1800" b="1">
                  <a:solidFill>
                    <a:schemeClr val="accent2"/>
                  </a:solidFill>
                  <a:latin typeface="Times New Roman" charset="0"/>
                </a:rPr>
                <a:t>1</a:t>
              </a:r>
            </a:p>
          </p:txBody>
        </p:sp>
        <p:sp>
          <p:nvSpPr>
            <p:cNvPr id="74786" name="Text Box 10"/>
            <p:cNvSpPr txBox="1">
              <a:spLocks noChangeArrowheads="1"/>
            </p:cNvSpPr>
            <p:nvPr/>
          </p:nvSpPr>
          <p:spPr bwMode="auto">
            <a:xfrm>
              <a:off x="1144" y="2537"/>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CC3399"/>
                  </a:solidFill>
                  <a:latin typeface="Times New Roman" charset="0"/>
                </a:rPr>
                <a:t>2</a:t>
              </a:r>
            </a:p>
          </p:txBody>
        </p:sp>
        <p:sp>
          <p:nvSpPr>
            <p:cNvPr id="74787" name="Text Box 11"/>
            <p:cNvSpPr txBox="1">
              <a:spLocks noChangeArrowheads="1"/>
            </p:cNvSpPr>
            <p:nvPr/>
          </p:nvSpPr>
          <p:spPr bwMode="auto">
            <a:xfrm>
              <a:off x="1480" y="3305"/>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00CC00"/>
                  </a:solidFill>
                  <a:latin typeface="Times New Roman" charset="0"/>
                </a:rPr>
                <a:t>4</a:t>
              </a:r>
            </a:p>
          </p:txBody>
        </p:sp>
        <p:sp>
          <p:nvSpPr>
            <p:cNvPr id="74788" name="Text Box 12"/>
            <p:cNvSpPr txBox="1">
              <a:spLocks noChangeArrowheads="1"/>
            </p:cNvSpPr>
            <p:nvPr/>
          </p:nvSpPr>
          <p:spPr bwMode="auto">
            <a:xfrm>
              <a:off x="1772" y="2576"/>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996633"/>
                  </a:solidFill>
                  <a:latin typeface="Times New Roman" charset="0"/>
                </a:rPr>
                <a:t>3</a:t>
              </a:r>
            </a:p>
          </p:txBody>
        </p:sp>
      </p:grpSp>
      <p:grpSp>
        <p:nvGrpSpPr>
          <p:cNvPr id="74757" name="Group 13"/>
          <p:cNvGrpSpPr>
            <a:grpSpLocks/>
          </p:cNvGrpSpPr>
          <p:nvPr/>
        </p:nvGrpSpPr>
        <p:grpSpPr bwMode="auto">
          <a:xfrm>
            <a:off x="4953000" y="1447800"/>
            <a:ext cx="2724150" cy="2881313"/>
            <a:chOff x="3120" y="1833"/>
            <a:chExt cx="1716" cy="1815"/>
          </a:xfrm>
        </p:grpSpPr>
        <p:grpSp>
          <p:nvGrpSpPr>
            <p:cNvPr id="74761" name="Group 14"/>
            <p:cNvGrpSpPr>
              <a:grpSpLocks/>
            </p:cNvGrpSpPr>
            <p:nvPr/>
          </p:nvGrpSpPr>
          <p:grpSpPr bwMode="auto">
            <a:xfrm>
              <a:off x="3120" y="1833"/>
              <a:ext cx="1716" cy="1719"/>
              <a:chOff x="3120" y="1833"/>
              <a:chExt cx="1716" cy="1719"/>
            </a:xfrm>
          </p:grpSpPr>
          <p:pic>
            <p:nvPicPr>
              <p:cNvPr id="74763" name="Picture 15" descr="stereopro"/>
              <p:cNvPicPr>
                <a:picLocks noChangeAspect="1" noChangeArrowheads="1"/>
              </p:cNvPicPr>
              <p:nvPr/>
            </p:nvPicPr>
            <p:blipFill>
              <a:blip r:embed="rId3"/>
              <a:srcRect l="12500" r="12500"/>
              <a:stretch>
                <a:fillRect/>
              </a:stretch>
            </p:blipFill>
            <p:spPr bwMode="auto">
              <a:xfrm>
                <a:off x="3196" y="1977"/>
                <a:ext cx="1584" cy="1575"/>
              </a:xfrm>
              <a:prstGeom prst="rect">
                <a:avLst/>
              </a:prstGeom>
              <a:noFill/>
              <a:ln w="9525">
                <a:noFill/>
                <a:miter lim="800000"/>
                <a:headEnd/>
                <a:tailEnd/>
              </a:ln>
            </p:spPr>
          </p:pic>
          <p:sp>
            <p:nvSpPr>
              <p:cNvPr id="74764" name="Oval 16"/>
              <p:cNvSpPr>
                <a:spLocks noChangeArrowheads="1"/>
              </p:cNvSpPr>
              <p:nvPr/>
            </p:nvSpPr>
            <p:spPr bwMode="auto">
              <a:xfrm>
                <a:off x="3629" y="2701"/>
                <a:ext cx="87" cy="83"/>
              </a:xfrm>
              <a:prstGeom prst="ellipse">
                <a:avLst/>
              </a:prstGeom>
              <a:solidFill>
                <a:srgbClr val="0000CC"/>
              </a:solidFill>
              <a:ln w="9525">
                <a:solidFill>
                  <a:schemeClr val="tx1"/>
                </a:solidFill>
                <a:round/>
                <a:headEnd/>
                <a:tailEnd/>
              </a:ln>
            </p:spPr>
            <p:txBody>
              <a:bodyPr wrap="none" anchor="ctr">
                <a:prstTxWarp prst="textNoShape">
                  <a:avLst/>
                </a:prstTxWarp>
              </a:bodyPr>
              <a:lstStyle/>
              <a:p>
                <a:endParaRPr lang="en-US"/>
              </a:p>
            </p:txBody>
          </p:sp>
          <p:sp>
            <p:nvSpPr>
              <p:cNvPr id="74765" name="Oval 17"/>
              <p:cNvSpPr>
                <a:spLocks noChangeArrowheads="1"/>
              </p:cNvSpPr>
              <p:nvPr/>
            </p:nvSpPr>
            <p:spPr bwMode="auto">
              <a:xfrm>
                <a:off x="3939" y="2701"/>
                <a:ext cx="87" cy="83"/>
              </a:xfrm>
              <a:prstGeom prst="ellipse">
                <a:avLst/>
              </a:prstGeom>
              <a:solidFill>
                <a:srgbClr val="CC3399"/>
              </a:solidFill>
              <a:ln w="9525">
                <a:solidFill>
                  <a:schemeClr val="tx1"/>
                </a:solidFill>
                <a:round/>
                <a:headEnd/>
                <a:tailEnd/>
              </a:ln>
            </p:spPr>
            <p:txBody>
              <a:bodyPr wrap="none" anchor="ctr">
                <a:prstTxWarp prst="textNoShape">
                  <a:avLst/>
                </a:prstTxWarp>
              </a:bodyPr>
              <a:lstStyle/>
              <a:p>
                <a:endParaRPr lang="en-US"/>
              </a:p>
            </p:txBody>
          </p:sp>
          <p:sp>
            <p:nvSpPr>
              <p:cNvPr id="74766" name="Arc 18"/>
              <p:cNvSpPr>
                <a:spLocks/>
              </p:cNvSpPr>
              <p:nvPr/>
            </p:nvSpPr>
            <p:spPr bwMode="auto">
              <a:xfrm flipV="1">
                <a:off x="3380" y="2009"/>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74767" name="Oval 19"/>
              <p:cNvSpPr>
                <a:spLocks noChangeArrowheads="1"/>
              </p:cNvSpPr>
              <p:nvPr/>
            </p:nvSpPr>
            <p:spPr bwMode="auto">
              <a:xfrm>
                <a:off x="3236" y="2009"/>
                <a:ext cx="1488" cy="1488"/>
              </a:xfrm>
              <a:prstGeom prst="ellipse">
                <a:avLst/>
              </a:prstGeom>
              <a:noFill/>
              <a:ln w="57150">
                <a:solidFill>
                  <a:srgbClr val="CC3399"/>
                </a:solidFill>
                <a:round/>
                <a:headEnd/>
                <a:tailEnd/>
              </a:ln>
            </p:spPr>
            <p:txBody>
              <a:bodyPr wrap="none" anchor="ctr">
                <a:prstTxWarp prst="textNoShape">
                  <a:avLst/>
                </a:prstTxWarp>
              </a:bodyPr>
              <a:lstStyle/>
              <a:p>
                <a:endParaRPr lang="en-US"/>
              </a:p>
            </p:txBody>
          </p:sp>
          <p:sp>
            <p:nvSpPr>
              <p:cNvPr id="74768" name="Oval 20"/>
              <p:cNvSpPr>
                <a:spLocks noChangeArrowheads="1"/>
              </p:cNvSpPr>
              <p:nvPr/>
            </p:nvSpPr>
            <p:spPr bwMode="auto">
              <a:xfrm>
                <a:off x="3939" y="3017"/>
                <a:ext cx="87" cy="83"/>
              </a:xfrm>
              <a:prstGeom prst="ellipse">
                <a:avLst/>
              </a:prstGeom>
              <a:solidFill>
                <a:srgbClr val="996633"/>
              </a:solidFill>
              <a:ln w="9525">
                <a:solidFill>
                  <a:schemeClr val="tx1"/>
                </a:solidFill>
                <a:round/>
                <a:headEnd/>
                <a:tailEnd/>
              </a:ln>
            </p:spPr>
            <p:txBody>
              <a:bodyPr wrap="none" anchor="ctr">
                <a:prstTxWarp prst="textNoShape">
                  <a:avLst/>
                </a:prstTxWarp>
              </a:bodyPr>
              <a:lstStyle/>
              <a:p>
                <a:endParaRPr lang="en-US"/>
              </a:p>
            </p:txBody>
          </p:sp>
          <p:sp>
            <p:nvSpPr>
              <p:cNvPr id="74769" name="Arc 21"/>
              <p:cNvSpPr>
                <a:spLocks/>
              </p:cNvSpPr>
              <p:nvPr/>
            </p:nvSpPr>
            <p:spPr bwMode="auto">
              <a:xfrm rot="16209934" flipV="1">
                <a:off x="3518" y="2148"/>
                <a:ext cx="921" cy="1490"/>
              </a:xfrm>
              <a:custGeom>
                <a:avLst/>
                <a:gdLst>
                  <a:gd name="T0" fmla="*/ 0 w 21600"/>
                  <a:gd name="T1" fmla="*/ 0 h 32392"/>
                  <a:gd name="T2" fmla="*/ 0 w 21600"/>
                  <a:gd name="T3" fmla="*/ 0 h 32392"/>
                  <a:gd name="T4" fmla="*/ 0 w 21600"/>
                  <a:gd name="T5" fmla="*/ 0 h 32392"/>
                  <a:gd name="T6" fmla="*/ 0 60000 65536"/>
                  <a:gd name="T7" fmla="*/ 0 60000 65536"/>
                  <a:gd name="T8" fmla="*/ 0 60000 65536"/>
                  <a:gd name="T9" fmla="*/ 0 w 21600"/>
                  <a:gd name="T10" fmla="*/ 0 h 32392"/>
                  <a:gd name="T11" fmla="*/ 21600 w 21600"/>
                  <a:gd name="T12" fmla="*/ 32392 h 32392"/>
                </a:gdLst>
                <a:ahLst/>
                <a:cxnLst>
                  <a:cxn ang="T6">
                    <a:pos x="T0" y="T1"/>
                  </a:cxn>
                  <a:cxn ang="T7">
                    <a:pos x="T2" y="T3"/>
                  </a:cxn>
                  <a:cxn ang="T8">
                    <a:pos x="T4" y="T5"/>
                  </a:cxn>
                </a:cxnLst>
                <a:rect l="T9" t="T10" r="T11" b="T12"/>
                <a:pathLst>
                  <a:path w="21600" h="32392" fill="none" extrusionOk="0">
                    <a:moveTo>
                      <a:pt x="14594" y="-1"/>
                    </a:moveTo>
                    <a:cubicBezTo>
                      <a:pt x="19058" y="4090"/>
                      <a:pt x="21600" y="9867"/>
                      <a:pt x="21600" y="15923"/>
                    </a:cubicBezTo>
                    <a:cubicBezTo>
                      <a:pt x="21600" y="22266"/>
                      <a:pt x="18811" y="28288"/>
                      <a:pt x="13975" y="32392"/>
                    </a:cubicBezTo>
                  </a:path>
                  <a:path w="21600" h="32392" stroke="0" extrusionOk="0">
                    <a:moveTo>
                      <a:pt x="14594" y="-1"/>
                    </a:moveTo>
                    <a:cubicBezTo>
                      <a:pt x="19058" y="4090"/>
                      <a:pt x="21600" y="9867"/>
                      <a:pt x="21600" y="15923"/>
                    </a:cubicBezTo>
                    <a:cubicBezTo>
                      <a:pt x="21600" y="22266"/>
                      <a:pt x="18811" y="28288"/>
                      <a:pt x="13975" y="32392"/>
                    </a:cubicBezTo>
                    <a:lnTo>
                      <a:pt x="0" y="15923"/>
                    </a:lnTo>
                    <a:close/>
                  </a:path>
                </a:pathLst>
              </a:custGeom>
              <a:noFill/>
              <a:ln w="57150">
                <a:solidFill>
                  <a:srgbClr val="996633"/>
                </a:solidFill>
                <a:round/>
                <a:headEnd/>
                <a:tailEnd/>
              </a:ln>
            </p:spPr>
            <p:txBody>
              <a:bodyPr wrap="none" anchor="ctr">
                <a:prstTxWarp prst="textNoShape">
                  <a:avLst/>
                </a:prstTxWarp>
              </a:bodyPr>
              <a:lstStyle/>
              <a:p>
                <a:endParaRPr lang="en-US"/>
              </a:p>
            </p:txBody>
          </p:sp>
          <p:sp>
            <p:nvSpPr>
              <p:cNvPr id="74770" name="Oval 22"/>
              <p:cNvSpPr>
                <a:spLocks noChangeArrowheads="1"/>
              </p:cNvSpPr>
              <p:nvPr/>
            </p:nvSpPr>
            <p:spPr bwMode="auto">
              <a:xfrm>
                <a:off x="3764" y="2701"/>
                <a:ext cx="87" cy="83"/>
              </a:xfrm>
              <a:prstGeom prst="ellipse">
                <a:avLst/>
              </a:prstGeom>
              <a:solidFill>
                <a:srgbClr val="00CC66"/>
              </a:solidFill>
              <a:ln w="9525">
                <a:solidFill>
                  <a:schemeClr val="tx1"/>
                </a:solidFill>
                <a:round/>
                <a:headEnd/>
                <a:tailEnd/>
              </a:ln>
            </p:spPr>
            <p:txBody>
              <a:bodyPr wrap="none" anchor="ctr">
                <a:prstTxWarp prst="textNoShape">
                  <a:avLst/>
                </a:prstTxWarp>
              </a:bodyPr>
              <a:lstStyle/>
              <a:p>
                <a:endParaRPr lang="en-US"/>
              </a:p>
            </p:txBody>
          </p:sp>
          <p:sp>
            <p:nvSpPr>
              <p:cNvPr id="74771" name="Arc 23"/>
              <p:cNvSpPr>
                <a:spLocks/>
              </p:cNvSpPr>
              <p:nvPr/>
            </p:nvSpPr>
            <p:spPr bwMode="auto">
              <a:xfrm flipV="1">
                <a:off x="3524" y="2009"/>
                <a:ext cx="912" cy="1490"/>
              </a:xfrm>
              <a:custGeom>
                <a:avLst/>
                <a:gdLst>
                  <a:gd name="T0" fmla="*/ 0 w 21600"/>
                  <a:gd name="T1" fmla="*/ 0 h 36775"/>
                  <a:gd name="T2" fmla="*/ 0 w 21600"/>
                  <a:gd name="T3" fmla="*/ 0 h 36775"/>
                  <a:gd name="T4" fmla="*/ 0 w 21600"/>
                  <a:gd name="T5" fmla="*/ 0 h 36775"/>
                  <a:gd name="T6" fmla="*/ 0 60000 65536"/>
                  <a:gd name="T7" fmla="*/ 0 60000 65536"/>
                  <a:gd name="T8" fmla="*/ 0 60000 65536"/>
                  <a:gd name="T9" fmla="*/ 0 w 21600"/>
                  <a:gd name="T10" fmla="*/ 0 h 36775"/>
                  <a:gd name="T11" fmla="*/ 21600 w 21600"/>
                  <a:gd name="T12" fmla="*/ 36775 h 36775"/>
                </a:gdLst>
                <a:ahLst/>
                <a:cxnLst>
                  <a:cxn ang="T6">
                    <a:pos x="T0" y="T1"/>
                  </a:cxn>
                  <a:cxn ang="T7">
                    <a:pos x="T2" y="T3"/>
                  </a:cxn>
                  <a:cxn ang="T8">
                    <a:pos x="T4" y="T5"/>
                  </a:cxn>
                </a:cxnLst>
                <a:rect l="T9" t="T10" r="T11" b="T12"/>
                <a:pathLst>
                  <a:path w="21600" h="36775" fill="none" extrusionOk="0">
                    <a:moveTo>
                      <a:pt x="11682" y="0"/>
                    </a:moveTo>
                    <a:cubicBezTo>
                      <a:pt x="17863" y="3974"/>
                      <a:pt x="21600" y="10819"/>
                      <a:pt x="21600" y="18168"/>
                    </a:cubicBezTo>
                    <a:cubicBezTo>
                      <a:pt x="21600" y="25814"/>
                      <a:pt x="17557" y="32890"/>
                      <a:pt x="10970" y="36774"/>
                    </a:cubicBezTo>
                  </a:path>
                  <a:path w="21600" h="36775" stroke="0" extrusionOk="0">
                    <a:moveTo>
                      <a:pt x="11682" y="0"/>
                    </a:moveTo>
                    <a:cubicBezTo>
                      <a:pt x="17863" y="3974"/>
                      <a:pt x="21600" y="10819"/>
                      <a:pt x="21600" y="18168"/>
                    </a:cubicBezTo>
                    <a:cubicBezTo>
                      <a:pt x="21600" y="25814"/>
                      <a:pt x="17557" y="32890"/>
                      <a:pt x="10970" y="36774"/>
                    </a:cubicBezTo>
                    <a:lnTo>
                      <a:pt x="0" y="18168"/>
                    </a:lnTo>
                    <a:close/>
                  </a:path>
                </a:pathLst>
              </a:custGeom>
              <a:noFill/>
              <a:ln w="57150">
                <a:solidFill>
                  <a:srgbClr val="00CC66"/>
                </a:solidFill>
                <a:round/>
                <a:headEnd/>
                <a:tailEnd/>
              </a:ln>
            </p:spPr>
            <p:txBody>
              <a:bodyPr wrap="none" anchor="ctr">
                <a:prstTxWarp prst="textNoShape">
                  <a:avLst/>
                </a:prstTxWarp>
              </a:bodyPr>
              <a:lstStyle/>
              <a:p>
                <a:endParaRPr lang="en-US"/>
              </a:p>
            </p:txBody>
          </p:sp>
          <p:sp>
            <p:nvSpPr>
              <p:cNvPr id="74772" name="Text Box 24"/>
              <p:cNvSpPr txBox="1">
                <a:spLocks noChangeArrowheads="1"/>
              </p:cNvSpPr>
              <p:nvPr/>
            </p:nvSpPr>
            <p:spPr bwMode="auto">
              <a:xfrm>
                <a:off x="3476" y="2681"/>
                <a:ext cx="188" cy="231"/>
              </a:xfrm>
              <a:prstGeom prst="rect">
                <a:avLst/>
              </a:prstGeom>
              <a:noFill/>
              <a:ln w="9525">
                <a:noFill/>
                <a:miter lim="800000"/>
                <a:headEnd/>
                <a:tailEnd/>
              </a:ln>
            </p:spPr>
            <p:txBody>
              <a:bodyPr wrap="none">
                <a:prstTxWarp prst="textNoShape">
                  <a:avLst/>
                </a:prstTxWarp>
                <a:spAutoFit/>
              </a:bodyPr>
              <a:lstStyle/>
              <a:p>
                <a:r>
                  <a:rPr lang="en-US" sz="1800" b="1">
                    <a:solidFill>
                      <a:schemeClr val="accent2"/>
                    </a:solidFill>
                    <a:latin typeface="Times New Roman" charset="0"/>
                  </a:rPr>
                  <a:t>1</a:t>
                </a:r>
              </a:p>
            </p:txBody>
          </p:sp>
          <p:sp>
            <p:nvSpPr>
              <p:cNvPr id="74773" name="Text Box 25"/>
              <p:cNvSpPr txBox="1">
                <a:spLocks noChangeArrowheads="1"/>
              </p:cNvSpPr>
              <p:nvPr/>
            </p:nvSpPr>
            <p:spPr bwMode="auto">
              <a:xfrm>
                <a:off x="3672" y="2738"/>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00CC00"/>
                    </a:solidFill>
                    <a:latin typeface="Times New Roman" charset="0"/>
                  </a:rPr>
                  <a:t>4</a:t>
                </a:r>
              </a:p>
            </p:txBody>
          </p:sp>
          <p:sp>
            <p:nvSpPr>
              <p:cNvPr id="74774" name="Text Box 26"/>
              <p:cNvSpPr txBox="1">
                <a:spLocks noChangeArrowheads="1"/>
              </p:cNvSpPr>
              <p:nvPr/>
            </p:nvSpPr>
            <p:spPr bwMode="auto">
              <a:xfrm>
                <a:off x="4008" y="2633"/>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CC3399"/>
                    </a:solidFill>
                    <a:latin typeface="Times New Roman" charset="0"/>
                  </a:rPr>
                  <a:t>2</a:t>
                </a:r>
              </a:p>
            </p:txBody>
          </p:sp>
          <p:sp>
            <p:nvSpPr>
              <p:cNvPr id="74775" name="Text Box 27"/>
              <p:cNvSpPr txBox="1">
                <a:spLocks noChangeArrowheads="1"/>
              </p:cNvSpPr>
              <p:nvPr/>
            </p:nvSpPr>
            <p:spPr bwMode="auto">
              <a:xfrm>
                <a:off x="3768" y="2921"/>
                <a:ext cx="188" cy="231"/>
              </a:xfrm>
              <a:prstGeom prst="rect">
                <a:avLst/>
              </a:prstGeom>
              <a:noFill/>
              <a:ln w="9525">
                <a:noFill/>
                <a:miter lim="800000"/>
                <a:headEnd/>
                <a:tailEnd/>
              </a:ln>
            </p:spPr>
            <p:txBody>
              <a:bodyPr wrap="none">
                <a:prstTxWarp prst="textNoShape">
                  <a:avLst/>
                </a:prstTxWarp>
                <a:spAutoFit/>
              </a:bodyPr>
              <a:lstStyle/>
              <a:p>
                <a:r>
                  <a:rPr lang="en-US" sz="1800" b="1">
                    <a:solidFill>
                      <a:srgbClr val="996633"/>
                    </a:solidFill>
                    <a:latin typeface="Times New Roman" charset="0"/>
                  </a:rPr>
                  <a:t>3</a:t>
                </a:r>
              </a:p>
            </p:txBody>
          </p:sp>
          <p:sp>
            <p:nvSpPr>
              <p:cNvPr id="74776" name="Text Box 28"/>
              <p:cNvSpPr txBox="1">
                <a:spLocks noChangeArrowheads="1"/>
              </p:cNvSpPr>
              <p:nvPr/>
            </p:nvSpPr>
            <p:spPr bwMode="auto">
              <a:xfrm>
                <a:off x="4624" y="263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74777" name="Text Box 29"/>
              <p:cNvSpPr txBox="1">
                <a:spLocks noChangeArrowheads="1"/>
              </p:cNvSpPr>
              <p:nvPr/>
            </p:nvSpPr>
            <p:spPr bwMode="auto">
              <a:xfrm>
                <a:off x="3120" y="2631"/>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74778" name="Text Box 30"/>
              <p:cNvSpPr txBox="1">
                <a:spLocks noChangeArrowheads="1"/>
              </p:cNvSpPr>
              <p:nvPr/>
            </p:nvSpPr>
            <p:spPr bwMode="auto">
              <a:xfrm>
                <a:off x="4144" y="234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74779" name="Text Box 31"/>
              <p:cNvSpPr txBox="1">
                <a:spLocks noChangeArrowheads="1"/>
              </p:cNvSpPr>
              <p:nvPr/>
            </p:nvSpPr>
            <p:spPr bwMode="auto">
              <a:xfrm>
                <a:off x="4288" y="2393"/>
                <a:ext cx="212" cy="231"/>
              </a:xfrm>
              <a:prstGeom prst="rect">
                <a:avLst/>
              </a:prstGeom>
              <a:noFill/>
              <a:ln w="9525">
                <a:noFill/>
                <a:miter lim="800000"/>
                <a:headEnd/>
                <a:tailEnd/>
              </a:ln>
            </p:spPr>
            <p:txBody>
              <a:bodyPr wrap="none">
                <a:prstTxWarp prst="textNoShape">
                  <a:avLst/>
                </a:prstTxWarp>
                <a:spAutoFit/>
              </a:bodyPr>
              <a:lstStyle/>
              <a:p>
                <a:r>
                  <a:rPr lang="en-US" sz="1800" b="1">
                    <a:solidFill>
                      <a:srgbClr val="FF0000"/>
                    </a:solidFill>
                  </a:rPr>
                  <a:t>X</a:t>
                </a:r>
              </a:p>
            </p:txBody>
          </p:sp>
          <p:sp>
            <p:nvSpPr>
              <p:cNvPr id="74780" name="Text Box 32"/>
              <p:cNvSpPr txBox="1">
                <a:spLocks noChangeArrowheads="1"/>
              </p:cNvSpPr>
              <p:nvPr/>
            </p:nvSpPr>
            <p:spPr bwMode="auto">
              <a:xfrm>
                <a:off x="3832" y="1833"/>
                <a:ext cx="265"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X</a:t>
                </a:r>
              </a:p>
            </p:txBody>
          </p:sp>
        </p:grpSp>
        <p:sp>
          <p:nvSpPr>
            <p:cNvPr id="74762" name="Text Box 33"/>
            <p:cNvSpPr txBox="1">
              <a:spLocks noChangeArrowheads="1"/>
            </p:cNvSpPr>
            <p:nvPr/>
          </p:nvSpPr>
          <p:spPr bwMode="auto">
            <a:xfrm>
              <a:off x="3835" y="3321"/>
              <a:ext cx="265" cy="327"/>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rPr>
                <a:t>X</a:t>
              </a:r>
            </a:p>
          </p:txBody>
        </p:sp>
      </p:grpSp>
      <p:sp>
        <p:nvSpPr>
          <p:cNvPr id="74758" name="Text Box 34"/>
          <p:cNvSpPr txBox="1">
            <a:spLocks noChangeArrowheads="1"/>
          </p:cNvSpPr>
          <p:nvPr/>
        </p:nvSpPr>
        <p:spPr bwMode="auto">
          <a:xfrm>
            <a:off x="746125" y="877888"/>
            <a:ext cx="7654925" cy="457200"/>
          </a:xfrm>
          <a:prstGeom prst="rect">
            <a:avLst/>
          </a:prstGeom>
          <a:noFill/>
          <a:ln w="9525">
            <a:noFill/>
            <a:miter lim="800000"/>
            <a:headEnd/>
            <a:tailEnd/>
          </a:ln>
        </p:spPr>
        <p:txBody>
          <a:bodyPr wrap="none">
            <a:prstTxWarp prst="textNoShape">
              <a:avLst/>
            </a:prstTxWarp>
            <a:spAutoFit/>
          </a:bodyPr>
          <a:lstStyle/>
          <a:p>
            <a:r>
              <a:rPr lang="en-US"/>
              <a:t>Recall the basic approach for the accumulator diagram:</a:t>
            </a:r>
          </a:p>
        </p:txBody>
      </p:sp>
      <p:sp>
        <p:nvSpPr>
          <p:cNvPr id="74759" name="Text Box 35"/>
          <p:cNvSpPr txBox="1">
            <a:spLocks noChangeArrowheads="1"/>
          </p:cNvSpPr>
          <p:nvPr/>
        </p:nvSpPr>
        <p:spPr bwMode="auto">
          <a:xfrm>
            <a:off x="762000" y="4495800"/>
            <a:ext cx="7772400" cy="1552575"/>
          </a:xfrm>
          <a:prstGeom prst="rect">
            <a:avLst/>
          </a:prstGeom>
          <a:noFill/>
          <a:ln w="9525">
            <a:noFill/>
            <a:miter lim="800000"/>
            <a:headEnd/>
            <a:tailEnd/>
          </a:ln>
        </p:spPr>
        <p:txBody>
          <a:bodyPr>
            <a:prstTxWarp prst="textNoShape">
              <a:avLst/>
            </a:prstTxWarp>
            <a:spAutoFit/>
          </a:bodyPr>
          <a:lstStyle/>
          <a:p>
            <a:r>
              <a:rPr lang="en-US"/>
              <a:t>Take the “correct” location of intensity at 111; the density of arcs decreases steadily as one moves away from this location.  This is the basis for the non-uniform background correction.</a:t>
            </a:r>
          </a:p>
        </p:txBody>
      </p:sp>
      <p:sp>
        <p:nvSpPr>
          <p:cNvPr id="74760" name="Slide Number Placeholder 35"/>
          <p:cNvSpPr>
            <a:spLocks noGrp="1"/>
          </p:cNvSpPr>
          <p:nvPr>
            <p:ph type="sldNum" sz="quarter" idx="12"/>
          </p:nvPr>
        </p:nvSpPr>
        <p:spPr>
          <a:noFill/>
        </p:spPr>
        <p:txBody>
          <a:bodyPr/>
          <a:lstStyle/>
          <a:p>
            <a:fld id="{05EBB9FF-AEE4-E940-B451-483E142822EF}" type="slidenum">
              <a:rPr lang="en-US" smtClean="0"/>
              <a:pPr/>
              <a:t>35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360363" y="60325"/>
            <a:ext cx="8326437" cy="701675"/>
          </a:xfrm>
          <a:prstGeom prst="rect">
            <a:avLst/>
          </a:prstGeom>
          <a:noFill/>
          <a:ln w="9525">
            <a:noFill/>
            <a:miter lim="800000"/>
            <a:headEnd/>
            <a:tailEnd/>
          </a:ln>
          <a:effectLst/>
        </p:spPr>
        <p:txBody>
          <a:bodyPr>
            <a:prstTxWarp prst="textNoShape">
              <a:avLst/>
            </a:prstTxWarp>
            <a:spAutoFit/>
          </a:bodyPr>
          <a:lstStyle/>
          <a:p>
            <a:pPr algn="ctr">
              <a:defRPr/>
            </a:pPr>
            <a:r>
              <a:rPr lang="en-US" sz="4000" i="1">
                <a:solidFill>
                  <a:srgbClr val="0A0296"/>
                </a:solidFill>
                <a:effectLst>
                  <a:outerShdw blurRad="38100" dist="38100" dir="2700000" algn="tl">
                    <a:srgbClr val="DDDDDD"/>
                  </a:outerShdw>
                </a:effectLst>
                <a:latin typeface="Times" charset="0"/>
              </a:rPr>
              <a:t>Background Subtraction: detail</a:t>
            </a:r>
          </a:p>
        </p:txBody>
      </p:sp>
      <p:sp>
        <p:nvSpPr>
          <p:cNvPr id="76803" name="Text Box 3"/>
          <p:cNvSpPr txBox="1">
            <a:spLocks noChangeArrowheads="1"/>
          </p:cNvSpPr>
          <p:nvPr/>
        </p:nvSpPr>
        <p:spPr bwMode="auto">
          <a:xfrm>
            <a:off x="746125" y="877888"/>
            <a:ext cx="7940675" cy="5203825"/>
          </a:xfrm>
          <a:prstGeom prst="rect">
            <a:avLst/>
          </a:prstGeom>
          <a:noFill/>
          <a:ln w="9525">
            <a:noFill/>
            <a:miter lim="800000"/>
            <a:headEnd/>
            <a:tailEnd/>
          </a:ln>
        </p:spPr>
        <p:txBody>
          <a:bodyPr>
            <a:prstTxWarp prst="textNoShape">
              <a:avLst/>
            </a:prstTxWarp>
            <a:spAutoFit/>
          </a:bodyPr>
          <a:lstStyle/>
          <a:p>
            <a:pPr marL="457200" indent="-457200"/>
            <a:r>
              <a:rPr lang="en-US"/>
              <a:t>The basis for the correction given by Saylor et al. is simplified to two parts.</a:t>
            </a:r>
          </a:p>
          <a:p>
            <a:pPr marL="457200" indent="-457200">
              <a:buFont typeface="Arial" charset="0"/>
              <a:buAutoNum type="arabicPeriod"/>
            </a:pPr>
            <a:r>
              <a:rPr lang="en-US"/>
              <a:t>A correction is applied for the background in all cells.</a:t>
            </a:r>
          </a:p>
          <a:p>
            <a:pPr marL="457200" indent="-457200">
              <a:buFont typeface="Arial" charset="0"/>
              <a:buAutoNum type="arabicPeriod" startAt="2"/>
            </a:pPr>
            <a:r>
              <a:rPr lang="en-US"/>
              <a:t>A second correction is applied for the nearest neighbor cells to each cell.</a:t>
            </a:r>
          </a:p>
          <a:p>
            <a:pPr marL="457200" indent="-457200">
              <a:buFont typeface="Arial" charset="0"/>
              <a:buNone/>
            </a:pPr>
            <a:r>
              <a:rPr lang="en-US"/>
              <a:t>In more detail:</a:t>
            </a:r>
          </a:p>
          <a:p>
            <a:pPr marL="457200" indent="-457200">
              <a:buFont typeface="Arial" charset="0"/>
              <a:buAutoNum type="arabicPeriod"/>
            </a:pPr>
            <a:r>
              <a:rPr lang="en-US"/>
              <a:t>The first correction uses the average of the intensities in all the cells except the one of interest, and the set of nearest neighbor (NN) cells.</a:t>
            </a:r>
          </a:p>
          <a:p>
            <a:pPr marL="457200" indent="-457200">
              <a:buFont typeface="Arial" charset="0"/>
              <a:buAutoNum type="arabicPeriod"/>
            </a:pPr>
            <a:r>
              <a:rPr lang="en-US"/>
              <a:t>The second correction uses the average of the intensities in just the NN cells, because these levels are higher than those of the far cells.</a:t>
            </a:r>
          </a:p>
          <a:p>
            <a:pPr marL="457200" indent="-457200">
              <a:buFont typeface="Arial" charset="0"/>
              <a:buNone/>
            </a:pPr>
            <a:r>
              <a:rPr lang="en-US"/>
              <a:t>Despite the rather approximate nature of this correction, it appears to function quite well.</a:t>
            </a:r>
          </a:p>
        </p:txBody>
      </p:sp>
      <p:sp>
        <p:nvSpPr>
          <p:cNvPr id="76804" name="Slide Number Placeholder 3"/>
          <p:cNvSpPr>
            <a:spLocks noGrp="1"/>
          </p:cNvSpPr>
          <p:nvPr>
            <p:ph type="sldNum" sz="quarter" idx="12"/>
          </p:nvPr>
        </p:nvSpPr>
        <p:spPr>
          <a:noFill/>
        </p:spPr>
        <p:txBody>
          <a:bodyPr/>
          <a:lstStyle/>
          <a:p>
            <a:fld id="{76925FDC-2526-D740-9616-3E3BD881F6E2}" type="slidenum">
              <a:rPr lang="en-US" smtClean="0"/>
              <a:pPr/>
              <a:t>36</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347663" y="76200"/>
            <a:ext cx="8326437" cy="701675"/>
          </a:xfrm>
          <a:prstGeom prst="rect">
            <a:avLst/>
          </a:prstGeom>
          <a:noFill/>
          <a:ln w="9525">
            <a:noFill/>
            <a:miter lim="800000"/>
            <a:headEnd/>
            <a:tailEnd/>
          </a:ln>
          <a:effectLst/>
        </p:spPr>
        <p:txBody>
          <a:bodyPr>
            <a:prstTxWarp prst="textNoShape">
              <a:avLst/>
            </a:prstTxWarp>
            <a:spAutoFit/>
          </a:bodyPr>
          <a:lstStyle/>
          <a:p>
            <a:pPr algn="ctr">
              <a:defRPr/>
            </a:pPr>
            <a:r>
              <a:rPr lang="en-US" sz="4000" i="1">
                <a:solidFill>
                  <a:srgbClr val="0A0296"/>
                </a:solidFill>
                <a:effectLst>
                  <a:outerShdw blurRad="38100" dist="38100" dir="2700000" algn="tl">
                    <a:srgbClr val="DDDDDD"/>
                  </a:outerShdw>
                </a:effectLst>
                <a:latin typeface="Times" charset="0"/>
              </a:rPr>
              <a:t>Background Subtraction: detail</a:t>
            </a:r>
          </a:p>
        </p:txBody>
      </p:sp>
      <p:sp>
        <p:nvSpPr>
          <p:cNvPr id="78851" name="Text Box 3"/>
          <p:cNvSpPr txBox="1">
            <a:spLocks noChangeArrowheads="1"/>
          </p:cNvSpPr>
          <p:nvPr/>
        </p:nvSpPr>
        <p:spPr bwMode="auto">
          <a:xfrm>
            <a:off x="746125" y="877888"/>
            <a:ext cx="7940675" cy="4154487"/>
          </a:xfrm>
          <a:prstGeom prst="rect">
            <a:avLst/>
          </a:prstGeom>
          <a:noFill/>
          <a:ln w="9525">
            <a:noFill/>
            <a:miter lim="800000"/>
            <a:headEnd/>
            <a:tailEnd/>
          </a:ln>
        </p:spPr>
        <p:txBody>
          <a:bodyPr>
            <a:prstTxWarp prst="textNoShape">
              <a:avLst/>
            </a:prstTxWarp>
            <a:spAutoFit/>
          </a:bodyPr>
          <a:lstStyle/>
          <a:p>
            <a:pPr marL="457200" indent="-457200"/>
            <a:r>
              <a:rPr lang="en-US"/>
              <a:t>The correction given by Saylor </a:t>
            </a:r>
            <a:r>
              <a:rPr lang="en-US" i="1"/>
              <a:t>et al</a:t>
            </a:r>
            <a:r>
              <a:rPr lang="en-US"/>
              <a:t>. is based on fractions of each line that do not belong to the point of interest.</a:t>
            </a:r>
          </a:p>
          <a:p>
            <a:pPr marL="457200" indent="-457200"/>
            <a:r>
              <a:rPr lang="en-US"/>
              <a:t>Out of </a:t>
            </a:r>
            <a:r>
              <a:rPr lang="en-US" i="1">
                <a:latin typeface="Times New Roman" charset="0"/>
                <a:ea typeface="Times New Roman" charset="0"/>
                <a:cs typeface="Times New Roman" charset="0"/>
              </a:rPr>
              <a:t>D</a:t>
            </a:r>
            <a:r>
              <a:rPr lang="en-US"/>
              <a:t> cells along each line (zone of a trace) </a:t>
            </a:r>
            <a:r>
              <a:rPr lang="en-US" i="1">
                <a:latin typeface="Times New Roman" charset="0"/>
                <a:ea typeface="Times New Roman" charset="0"/>
                <a:cs typeface="Times New Roman" charset="0"/>
              </a:rPr>
              <a:t>D-1</a:t>
            </a:r>
            <a:r>
              <a:rPr lang="en-US"/>
              <a:t> out of </a:t>
            </a:r>
            <a:r>
              <a:rPr lang="en-US" i="1">
                <a:latin typeface="Times New Roman" charset="0"/>
                <a:ea typeface="Times New Roman" charset="0"/>
                <a:cs typeface="Times New Roman" charset="0"/>
              </a:rPr>
              <a:t>D</a:t>
            </a:r>
            <a:r>
              <a:rPr lang="en-US"/>
              <a:t> cells are background.  The first order correction is therefore to subtract </a:t>
            </a:r>
            <a:r>
              <a:rPr lang="en-US" i="1">
                <a:latin typeface="Times New Roman" charset="0"/>
                <a:ea typeface="Times New Roman" charset="0"/>
                <a:cs typeface="Times New Roman" charset="0"/>
              </a:rPr>
              <a:t>(D-1)/D</a:t>
            </a:r>
            <a:r>
              <a:rPr lang="en-US"/>
              <a:t> multiplied by the average intensity, from the intensity in the cell of interest (the </a:t>
            </a:r>
            <a:r>
              <a:rPr lang="en-US" i="1">
                <a:latin typeface="Times New Roman" charset="0"/>
                <a:ea typeface="Times New Roman" charset="0"/>
                <a:cs typeface="Times New Roman" charset="0"/>
              </a:rPr>
              <a:t>i</a:t>
            </a:r>
            <a:r>
              <a:rPr lang="en-US" baseline="30000"/>
              <a:t>th</a:t>
            </a:r>
            <a:r>
              <a:rPr lang="en-US"/>
              <a:t> cell).</a:t>
            </a:r>
          </a:p>
          <a:p>
            <a:pPr marL="457200" indent="-457200"/>
            <a:r>
              <a:rPr lang="en-US"/>
              <a:t>This is then further corrected for the higher background in the </a:t>
            </a:r>
            <a:r>
              <a:rPr lang="en-US" i="1">
                <a:latin typeface="Times New Roman" charset="0"/>
                <a:ea typeface="Times New Roman" charset="0"/>
                <a:cs typeface="Times New Roman" charset="0"/>
              </a:rPr>
              <a:t>NN</a:t>
            </a:r>
            <a:r>
              <a:rPr lang="en-US" i="1"/>
              <a:t> </a:t>
            </a:r>
            <a:r>
              <a:rPr lang="en-US"/>
              <a:t>cells by removing a fraction </a:t>
            </a:r>
            <a:r>
              <a:rPr lang="en-US" i="1">
                <a:latin typeface="Times New Roman" charset="0"/>
                <a:ea typeface="Times New Roman" charset="0"/>
                <a:cs typeface="Times New Roman" charset="0"/>
              </a:rPr>
              <a:t>Z (=2/D)</a:t>
            </a:r>
            <a:r>
              <a:rPr lang="en-US"/>
              <a:t> of this amount and replacing it with a larger quantity, </a:t>
            </a:r>
            <a:r>
              <a:rPr lang="en-US" i="1">
                <a:latin typeface="Times New Roman" charset="0"/>
                <a:ea typeface="Times New Roman" charset="0"/>
                <a:cs typeface="Times New Roman" charset="0"/>
              </a:rPr>
              <a:t>Z(D-1)</a:t>
            </a:r>
            <a:r>
              <a:rPr lang="en-US"/>
              <a:t> multiplied by the intensity in the cell of interest (</a:t>
            </a:r>
            <a:r>
              <a:rPr lang="en-US" i="1">
                <a:latin typeface="Times New Roman" charset="0"/>
                <a:ea typeface="Times New Roman" charset="0"/>
                <a:cs typeface="Times New Roman" charset="0"/>
              </a:rPr>
              <a:t>l</a:t>
            </a:r>
            <a:r>
              <a:rPr lang="en-US" i="1" baseline="-25000">
                <a:latin typeface="Times New Roman" charset="0"/>
                <a:ea typeface="Times New Roman" charset="0"/>
                <a:cs typeface="Times New Roman" charset="0"/>
              </a:rPr>
              <a:t>i</a:t>
            </a:r>
            <a:r>
              <a:rPr lang="en-US" i="1" baseline="30000">
                <a:latin typeface="Times New Roman" charset="0"/>
                <a:ea typeface="Times New Roman" charset="0"/>
                <a:cs typeface="Times New Roman" charset="0"/>
              </a:rPr>
              <a:t>c</a:t>
            </a:r>
            <a:r>
              <a:rPr lang="en-US"/>
              <a:t>)</a:t>
            </a:r>
            <a:r>
              <a:rPr lang="en-US" i="1"/>
              <a:t>.</a:t>
            </a:r>
            <a:endParaRPr lang="en-US"/>
          </a:p>
        </p:txBody>
      </p:sp>
      <p:pic>
        <p:nvPicPr>
          <p:cNvPr id="78852" name="Picture 4" descr="final"/>
          <p:cNvPicPr>
            <a:picLocks noChangeAspect="1" noChangeArrowheads="1"/>
          </p:cNvPicPr>
          <p:nvPr/>
        </p:nvPicPr>
        <p:blipFill>
          <a:blip r:embed="rId3"/>
          <a:srcRect/>
          <a:stretch>
            <a:fillRect/>
          </a:stretch>
        </p:blipFill>
        <p:spPr bwMode="auto">
          <a:xfrm>
            <a:off x="685800" y="5410200"/>
            <a:ext cx="7778750" cy="1030288"/>
          </a:xfrm>
          <a:prstGeom prst="rect">
            <a:avLst/>
          </a:prstGeom>
          <a:noFill/>
          <a:ln w="9525">
            <a:noFill/>
            <a:miter lim="800000"/>
            <a:headEnd/>
            <a:tailEnd/>
          </a:ln>
        </p:spPr>
      </p:pic>
      <p:sp>
        <p:nvSpPr>
          <p:cNvPr id="78853" name="Slide Number Placeholder 4"/>
          <p:cNvSpPr>
            <a:spLocks noGrp="1"/>
          </p:cNvSpPr>
          <p:nvPr>
            <p:ph type="sldNum" sz="quarter" idx="12"/>
          </p:nvPr>
        </p:nvSpPr>
        <p:spPr>
          <a:noFill/>
        </p:spPr>
        <p:txBody>
          <a:bodyPr/>
          <a:lstStyle/>
          <a:p>
            <a:fld id="{718147EE-01BD-3D45-9109-33FAE7D32281}" type="slidenum">
              <a:rPr lang="en-US" smtClean="0"/>
              <a:pPr/>
              <a:t>37</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685800" y="76200"/>
            <a:ext cx="7772400" cy="1143000"/>
          </a:xfrm>
        </p:spPr>
        <p:txBody>
          <a:bodyPr/>
          <a:lstStyle/>
          <a:p>
            <a:pPr eaLnBrk="1" hangingPunct="1">
              <a:defRPr/>
            </a:pPr>
            <a:r>
              <a:rPr lang="en-US"/>
              <a:t>Texture effects, limitations</a:t>
            </a:r>
          </a:p>
        </p:txBody>
      </p:sp>
      <p:sp>
        <p:nvSpPr>
          <p:cNvPr id="80899" name="Rectangle 3"/>
          <p:cNvSpPr>
            <a:spLocks noGrp="1" noChangeArrowheads="1"/>
          </p:cNvSpPr>
          <p:nvPr>
            <p:ph type="body" idx="1"/>
          </p:nvPr>
        </p:nvSpPr>
        <p:spPr/>
        <p:txBody>
          <a:bodyPr/>
          <a:lstStyle/>
          <a:p>
            <a:pPr eaLnBrk="1" hangingPunct="1"/>
            <a:r>
              <a:rPr lang="en-US"/>
              <a:t>If the (orientation) texture of the material is too strong, the method as described will not work.</a:t>
            </a:r>
          </a:p>
          <a:p>
            <a:pPr eaLnBrk="1" hangingPunct="1"/>
            <a:r>
              <a:rPr lang="en-US"/>
              <a:t>Texture effects can be mitigated by taking sections with different normals, e.g. slices perpendicular to the RD, TD, ND.</a:t>
            </a:r>
          </a:p>
          <a:p>
            <a:pPr eaLnBrk="1" hangingPunct="1"/>
            <a:r>
              <a:rPr lang="en-US"/>
              <a:t>No theory is available for how to quantify this issue (e.g. how many sections are required?).</a:t>
            </a:r>
          </a:p>
        </p:txBody>
      </p:sp>
      <p:sp>
        <p:nvSpPr>
          <p:cNvPr id="80900" name="Slide Number Placeholder 3"/>
          <p:cNvSpPr>
            <a:spLocks noGrp="1"/>
          </p:cNvSpPr>
          <p:nvPr>
            <p:ph type="sldNum" sz="quarter" idx="12"/>
          </p:nvPr>
        </p:nvSpPr>
        <p:spPr>
          <a:noFill/>
        </p:spPr>
        <p:txBody>
          <a:bodyPr/>
          <a:lstStyle/>
          <a:p>
            <a:fld id="{5F8C1367-8CBE-3342-B1BC-5F1AD217C617}" type="slidenum">
              <a:rPr lang="en-US" smtClean="0"/>
              <a:pPr/>
              <a:t>38</a:t>
            </a:fld>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347663" y="76200"/>
            <a:ext cx="8458200" cy="1143000"/>
          </a:xfrm>
        </p:spPr>
        <p:txBody>
          <a:bodyPr/>
          <a:lstStyle/>
          <a:p>
            <a:pPr eaLnBrk="1" hangingPunct="1">
              <a:defRPr/>
            </a:pPr>
            <a:r>
              <a:rPr lang="en-US"/>
              <a:t>Examples of 2-Parameter GBCD</a:t>
            </a:r>
          </a:p>
        </p:txBody>
      </p:sp>
      <p:sp>
        <p:nvSpPr>
          <p:cNvPr id="82947" name="Rectangle 3"/>
          <p:cNvSpPr>
            <a:spLocks noGrp="1" noChangeArrowheads="1"/>
          </p:cNvSpPr>
          <p:nvPr>
            <p:ph type="body" idx="1"/>
          </p:nvPr>
        </p:nvSpPr>
        <p:spPr/>
        <p:txBody>
          <a:bodyPr/>
          <a:lstStyle/>
          <a:p>
            <a:pPr eaLnBrk="1" hangingPunct="1"/>
            <a:r>
              <a:rPr lang="en-US" sz="2000" i="1"/>
              <a:t>Important limitation of the stereological approach: it assumes that the (orientation) texture of the material is negligible.</a:t>
            </a:r>
            <a:endParaRPr lang="en-US" sz="2000"/>
          </a:p>
          <a:p>
            <a:pPr eaLnBrk="1" hangingPunct="1"/>
            <a:r>
              <a:rPr lang="en-US" sz="2000"/>
              <a:t>The next several slides show examples of 2-parameter and 5-parameter distributions from various materials.</a:t>
            </a:r>
          </a:p>
          <a:p>
            <a:pPr eaLnBrk="1" hangingPunct="1"/>
            <a:r>
              <a:rPr lang="en-US" sz="2000"/>
              <a:t>The 2-parameter distributions are equivalent to posing the question “how does the boundary population vary with plane/normal, regardless of misorientation?”</a:t>
            </a:r>
          </a:p>
          <a:p>
            <a:pPr eaLnBrk="1" hangingPunct="1"/>
            <a:r>
              <a:rPr lang="en-US" sz="2000"/>
              <a:t>Intensities are given in terms of multiples of a random (uniform) intensity (MRD/MUD).</a:t>
            </a:r>
          </a:p>
          <a:p>
            <a:pPr eaLnBrk="1" hangingPunct="1"/>
            <a:r>
              <a:rPr lang="en-US" sz="2000"/>
              <a:t>Grain boundary populations are computed for only the boundary normal (and the misorientation is “averaged out”).  These can be compared with surface energies.</a:t>
            </a:r>
          </a:p>
        </p:txBody>
      </p:sp>
      <p:sp>
        <p:nvSpPr>
          <p:cNvPr id="82948" name="Slide Number Placeholder 3"/>
          <p:cNvSpPr>
            <a:spLocks noGrp="1"/>
          </p:cNvSpPr>
          <p:nvPr>
            <p:ph type="sldNum" sz="quarter" idx="12"/>
          </p:nvPr>
        </p:nvSpPr>
        <p:spPr>
          <a:noFill/>
        </p:spPr>
        <p:txBody>
          <a:bodyPr/>
          <a:lstStyle/>
          <a:p>
            <a:fld id="{B1556709-C0E1-1E4D-836A-4DC5D1E0C4CC}" type="slidenum">
              <a:rPr lang="en-US" smtClean="0"/>
              <a:pPr/>
              <a:t>39</a:t>
            </a:fld>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smtClean="0"/>
              <a:t>Questions</a:t>
            </a:r>
            <a:endParaRPr lang="en-US" dirty="0"/>
          </a:p>
        </p:txBody>
      </p:sp>
      <p:sp>
        <p:nvSpPr>
          <p:cNvPr id="3" name="Content Placeholder 2"/>
          <p:cNvSpPr>
            <a:spLocks noGrp="1"/>
          </p:cNvSpPr>
          <p:nvPr>
            <p:ph sz="half" idx="1"/>
          </p:nvPr>
        </p:nvSpPr>
        <p:spPr>
          <a:xfrm>
            <a:off x="381000" y="762000"/>
            <a:ext cx="4038600" cy="5867400"/>
          </a:xfrm>
        </p:spPr>
        <p:txBody>
          <a:bodyPr/>
          <a:lstStyle/>
          <a:p>
            <a:pPr marL="514350" indent="-514350">
              <a:buFont typeface="+mj-lt"/>
              <a:buAutoNum type="arabicPeriod"/>
            </a:pPr>
            <a:r>
              <a:rPr lang="en-US" sz="1800" dirty="0" smtClean="0"/>
              <a:t>What is the connection between lines/traces observed on planar cross-sections of 3D interfaces and surface area?</a:t>
            </a:r>
          </a:p>
          <a:p>
            <a:pPr marL="514350" indent="-514350">
              <a:buFont typeface="+mj-lt"/>
              <a:buAutoNum type="arabicPeriod"/>
            </a:pPr>
            <a:r>
              <a:rPr lang="en-US" sz="1800" dirty="0" smtClean="0"/>
              <a:t>How does Buffon’s Needle measure π?</a:t>
            </a:r>
          </a:p>
          <a:p>
            <a:pPr marL="514350" indent="-514350">
              <a:buFont typeface="+mj-lt"/>
              <a:buAutoNum type="arabicPeriod"/>
            </a:pPr>
            <a:r>
              <a:rPr lang="en-US" sz="1800" dirty="0" smtClean="0"/>
              <a:t>What is the definition of Stereology?</a:t>
            </a:r>
          </a:p>
          <a:p>
            <a:pPr marL="514350" indent="-514350">
              <a:buFont typeface="+mj-lt"/>
              <a:buAutoNum type="arabicPeriod"/>
            </a:pPr>
            <a:r>
              <a:rPr lang="en-US" sz="1800" dirty="0" smtClean="0"/>
              <a:t>What are some examples of measureable quantities and derived quantities in stereology?</a:t>
            </a:r>
          </a:p>
          <a:p>
            <a:pPr marL="514350" indent="-514350">
              <a:buFont typeface="+mj-lt"/>
              <a:buAutoNum type="arabicPeriod"/>
            </a:pPr>
            <a:r>
              <a:rPr lang="en-US" sz="1800" dirty="0" smtClean="0"/>
              <a:t>What is an accumulator diagram/stereogram?</a:t>
            </a:r>
          </a:p>
          <a:p>
            <a:pPr marL="514350" indent="-514350">
              <a:buFont typeface="+mj-lt"/>
              <a:buAutoNum type="arabicPeriod"/>
            </a:pPr>
            <a:r>
              <a:rPr lang="en-US" sz="1800" dirty="0" smtClean="0"/>
              <a:t>When we observe the trace of a boundary/interface in a cross-section, what can we infer about the true normal to that interface?</a:t>
            </a:r>
          </a:p>
          <a:p>
            <a:pPr marL="514350" indent="-514350">
              <a:buFont typeface="+mj-lt"/>
              <a:buAutoNum type="arabicPeriod"/>
            </a:pPr>
            <a:r>
              <a:rPr lang="en-US" sz="1800" dirty="0" smtClean="0"/>
              <a:t>How do we use the trace, once converted to crystal coordinates, in an accumulator stereogram?</a:t>
            </a:r>
            <a:endParaRPr lang="en-US" sz="1800" dirty="0"/>
          </a:p>
        </p:txBody>
      </p:sp>
      <p:sp>
        <p:nvSpPr>
          <p:cNvPr id="5" name="Content Placeholder 4"/>
          <p:cNvSpPr>
            <a:spLocks noGrp="1"/>
          </p:cNvSpPr>
          <p:nvPr>
            <p:ph sz="half" idx="2"/>
          </p:nvPr>
        </p:nvSpPr>
        <p:spPr>
          <a:xfrm>
            <a:off x="4648200" y="838200"/>
            <a:ext cx="3810000" cy="5638800"/>
          </a:xfrm>
        </p:spPr>
        <p:txBody>
          <a:bodyPr/>
          <a:lstStyle/>
          <a:p>
            <a:r>
              <a:rPr lang="en-US" sz="1800" dirty="0" smtClean="0"/>
              <a:t>What is the standard discretization of the (hemi-)spherical accumulator stereogram?</a:t>
            </a:r>
          </a:p>
          <a:p>
            <a:r>
              <a:rPr lang="en-US" sz="1800" dirty="0" smtClean="0"/>
              <a:t>Why do we divide up the declination (co-latitude) angle in increments of </a:t>
            </a:r>
            <a:r>
              <a:rPr lang="en-US" sz="1800" dirty="0" err="1" smtClean="0"/>
              <a:t>cos</a:t>
            </a:r>
            <a:r>
              <a:rPr lang="en-US" sz="1800" dirty="0" smtClean="0"/>
              <a:t>(</a:t>
            </a:r>
            <a:r>
              <a:rPr lang="en-US" sz="1800" dirty="0" smtClean="0">
                <a:latin typeface="Symbol" charset="2"/>
                <a:cs typeface="Symbol" charset="2"/>
              </a:rPr>
              <a:t>q</a:t>
            </a:r>
            <a:r>
              <a:rPr lang="en-US" sz="1800" dirty="0" smtClean="0"/>
              <a:t>)?</a:t>
            </a:r>
          </a:p>
          <a:p>
            <a:r>
              <a:rPr lang="en-US" sz="1800" dirty="0" smtClean="0"/>
              <a:t>What is the key difference between analyzing surface </a:t>
            </a:r>
            <a:r>
              <a:rPr lang="en-US" sz="1800" dirty="0" err="1" smtClean="0"/>
              <a:t>normals</a:t>
            </a:r>
            <a:r>
              <a:rPr lang="en-US" sz="1800" dirty="0" smtClean="0"/>
              <a:t> and grain boundaries (to get the GBCD)?</a:t>
            </a:r>
          </a:p>
          <a:p>
            <a:r>
              <a:rPr lang="en-US" sz="1800" dirty="0" smtClean="0"/>
              <a:t>Given a 3D microstructure (i.e. image as an orientation map), what is the best way to proceed to extract grain boundary </a:t>
            </a:r>
            <a:r>
              <a:rPr lang="en-US" sz="1800" dirty="0" err="1" smtClean="0"/>
              <a:t>normals</a:t>
            </a:r>
            <a:r>
              <a:rPr lang="en-US" sz="1800" dirty="0" smtClean="0"/>
              <a:t> (and misorientations)?</a:t>
            </a:r>
          </a:p>
          <a:p>
            <a:r>
              <a:rPr lang="en-US" sz="1800" dirty="0" smtClean="0"/>
              <a:t>What units do we (typically) use for GBCD and Misorientation Distributions?</a:t>
            </a:r>
            <a:endParaRPr lang="en-US" sz="1800" dirty="0"/>
          </a:p>
        </p:txBody>
      </p:sp>
      <p:sp>
        <p:nvSpPr>
          <p:cNvPr id="4" name="Slide Number Placeholder 3"/>
          <p:cNvSpPr>
            <a:spLocks noGrp="1"/>
          </p:cNvSpPr>
          <p:nvPr>
            <p:ph type="sldNum" sz="quarter" idx="12"/>
          </p:nvPr>
        </p:nvSpPr>
        <p:spPr/>
        <p:txBody>
          <a:bodyPr/>
          <a:lstStyle/>
          <a:p>
            <a:pPr>
              <a:defRPr/>
            </a:pPr>
            <a:fld id="{A3E638F0-9707-1A41-BC28-98498F9DD7AB}" type="slidenum">
              <a:rPr lang="en-US" smtClean="0"/>
              <a:pPr>
                <a:defRPr/>
              </a:pPr>
              <a:t>4</a:t>
            </a:fld>
            <a:endParaRPr lang="en-US"/>
          </a:p>
        </p:txBody>
      </p:sp>
    </p:spTree>
    <p:extLst>
      <p:ext uri="{BB962C8B-B14F-4D97-AF65-F5344CB8AC3E}">
        <p14:creationId xmlns:p14="http://schemas.microsoft.com/office/powerpoint/2010/main" val="4173299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479425" y="23813"/>
            <a:ext cx="79311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Examples of Two Parameter Distributions</a:t>
            </a:r>
          </a:p>
        </p:txBody>
      </p:sp>
      <p:pic>
        <p:nvPicPr>
          <p:cNvPr id="84995" name="Picture 3"/>
          <p:cNvPicPr>
            <a:picLocks noChangeAspect="1" noChangeArrowheads="1"/>
          </p:cNvPicPr>
          <p:nvPr/>
        </p:nvPicPr>
        <p:blipFill>
          <a:blip r:embed="rId3"/>
          <a:srcRect/>
          <a:stretch>
            <a:fillRect/>
          </a:stretch>
        </p:blipFill>
        <p:spPr bwMode="auto">
          <a:xfrm>
            <a:off x="1498600" y="1333500"/>
            <a:ext cx="3043238" cy="2282825"/>
          </a:xfrm>
          <a:prstGeom prst="rect">
            <a:avLst/>
          </a:prstGeom>
          <a:noFill/>
          <a:ln w="9525">
            <a:noFill/>
            <a:miter lim="800000"/>
            <a:headEnd/>
            <a:tailEnd/>
          </a:ln>
        </p:spPr>
      </p:pic>
      <p:sp>
        <p:nvSpPr>
          <p:cNvPr id="84996" name="Text Box 4"/>
          <p:cNvSpPr txBox="1">
            <a:spLocks noChangeArrowheads="1"/>
          </p:cNvSpPr>
          <p:nvPr/>
        </p:nvSpPr>
        <p:spPr bwMode="auto">
          <a:xfrm>
            <a:off x="1571625" y="700088"/>
            <a:ext cx="2724150" cy="641350"/>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Population (</a:t>
            </a:r>
            <a:r>
              <a:rPr lang="en-US" sz="1800" b="1">
                <a:latin typeface="Symbol" charset="2"/>
              </a:rPr>
              <a:t>D</a:t>
            </a:r>
            <a:r>
              <a:rPr lang="en-US" sz="1800" b="1">
                <a:latin typeface="Times" charset="0"/>
              </a:rPr>
              <a:t>g averaged)</a:t>
            </a:r>
          </a:p>
        </p:txBody>
      </p:sp>
      <p:sp>
        <p:nvSpPr>
          <p:cNvPr id="84997" name="Text Box 5"/>
          <p:cNvSpPr txBox="1">
            <a:spLocks noChangeArrowheads="1"/>
          </p:cNvSpPr>
          <p:nvPr/>
        </p:nvSpPr>
        <p:spPr bwMode="auto">
          <a:xfrm>
            <a:off x="368300" y="2039938"/>
            <a:ext cx="1087438" cy="579437"/>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MgO</a:t>
            </a:r>
          </a:p>
        </p:txBody>
      </p:sp>
      <p:sp>
        <p:nvSpPr>
          <p:cNvPr id="84998" name="Oval 6"/>
          <p:cNvSpPr>
            <a:spLocks noChangeAspect="1" noChangeArrowheads="1"/>
          </p:cNvSpPr>
          <p:nvPr/>
        </p:nvSpPr>
        <p:spPr bwMode="auto">
          <a:xfrm>
            <a:off x="3095625" y="1951038"/>
            <a:ext cx="238125" cy="228600"/>
          </a:xfrm>
          <a:prstGeom prst="ellipse">
            <a:avLst/>
          </a:prstGeom>
          <a:noFill/>
          <a:ln w="28575">
            <a:solidFill>
              <a:schemeClr val="bg1"/>
            </a:solidFill>
            <a:round/>
            <a:headEnd/>
            <a:tailEnd/>
          </a:ln>
        </p:spPr>
        <p:txBody>
          <a:bodyPr wrap="none" anchor="ctr">
            <a:prstTxWarp prst="textNoShape">
              <a:avLst/>
            </a:prstTxWarp>
          </a:bodyPr>
          <a:lstStyle/>
          <a:p>
            <a:endParaRPr lang="en-US"/>
          </a:p>
        </p:txBody>
      </p:sp>
      <p:sp>
        <p:nvSpPr>
          <p:cNvPr id="84999" name="AutoShape 7"/>
          <p:cNvSpPr>
            <a:spLocks noChangeAspect="1" noChangeArrowheads="1"/>
          </p:cNvSpPr>
          <p:nvPr/>
        </p:nvSpPr>
        <p:spPr bwMode="auto">
          <a:xfrm>
            <a:off x="3124200" y="1954213"/>
            <a:ext cx="182563" cy="176212"/>
          </a:xfrm>
          <a:prstGeom prst="triangle">
            <a:avLst>
              <a:gd name="adj" fmla="val 50000"/>
            </a:avLst>
          </a:prstGeom>
          <a:noFill/>
          <a:ln w="28575">
            <a:solidFill>
              <a:schemeClr val="bg1"/>
            </a:solidFill>
            <a:miter lim="800000"/>
            <a:headEnd/>
            <a:tailEnd/>
          </a:ln>
        </p:spPr>
        <p:txBody>
          <a:bodyPr wrap="none" anchor="ctr">
            <a:prstTxWarp prst="textNoShape">
              <a:avLst/>
            </a:prstTxWarp>
          </a:bodyPr>
          <a:lstStyle/>
          <a:p>
            <a:endParaRPr lang="en-US"/>
          </a:p>
        </p:txBody>
      </p:sp>
      <p:sp>
        <p:nvSpPr>
          <p:cNvPr id="85000" name="Oval 8"/>
          <p:cNvSpPr>
            <a:spLocks noChangeAspect="1" noChangeArrowheads="1"/>
          </p:cNvSpPr>
          <p:nvPr/>
        </p:nvSpPr>
        <p:spPr bwMode="auto">
          <a:xfrm>
            <a:off x="3478213" y="1603375"/>
            <a:ext cx="238125" cy="228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5001" name="Line 9"/>
          <p:cNvSpPr>
            <a:spLocks noChangeAspect="1" noChangeShapeType="1"/>
          </p:cNvSpPr>
          <p:nvPr/>
        </p:nvSpPr>
        <p:spPr bwMode="auto">
          <a:xfrm rot="-5400000">
            <a:off x="3595688" y="1600200"/>
            <a:ext cx="0" cy="2381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002" name="Oval 10"/>
          <p:cNvSpPr>
            <a:spLocks noChangeAspect="1" noChangeArrowheads="1"/>
          </p:cNvSpPr>
          <p:nvPr/>
        </p:nvSpPr>
        <p:spPr bwMode="auto">
          <a:xfrm>
            <a:off x="3813175" y="2370138"/>
            <a:ext cx="238125" cy="230187"/>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5003" name="Line 11"/>
          <p:cNvSpPr>
            <a:spLocks noChangeAspect="1" noChangeShapeType="1"/>
          </p:cNvSpPr>
          <p:nvPr/>
        </p:nvSpPr>
        <p:spPr bwMode="auto">
          <a:xfrm rot="-5400000">
            <a:off x="3934619" y="2369344"/>
            <a:ext cx="0" cy="2365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004" name="Line 12"/>
          <p:cNvSpPr>
            <a:spLocks noChangeAspect="1" noChangeShapeType="1"/>
          </p:cNvSpPr>
          <p:nvPr/>
        </p:nvSpPr>
        <p:spPr bwMode="auto">
          <a:xfrm>
            <a:off x="3932238" y="2370138"/>
            <a:ext cx="0" cy="230187"/>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2" name="Group 13"/>
          <p:cNvGrpSpPr>
            <a:grpSpLocks/>
          </p:cNvGrpSpPr>
          <p:nvPr/>
        </p:nvGrpSpPr>
        <p:grpSpPr bwMode="auto">
          <a:xfrm>
            <a:off x="241300" y="3835400"/>
            <a:ext cx="7621588" cy="2660650"/>
            <a:chOff x="152" y="2416"/>
            <a:chExt cx="4801" cy="1676"/>
          </a:xfrm>
        </p:grpSpPr>
        <p:grpSp>
          <p:nvGrpSpPr>
            <p:cNvPr id="85013" name="Group 14"/>
            <p:cNvGrpSpPr>
              <a:grpSpLocks/>
            </p:cNvGrpSpPr>
            <p:nvPr/>
          </p:nvGrpSpPr>
          <p:grpSpPr bwMode="auto">
            <a:xfrm>
              <a:off x="152" y="2416"/>
              <a:ext cx="4553" cy="1498"/>
              <a:chOff x="168" y="2464"/>
              <a:chExt cx="4553" cy="1498"/>
            </a:xfrm>
          </p:grpSpPr>
          <p:pic>
            <p:nvPicPr>
              <p:cNvPr id="85015" name="Picture 15"/>
              <p:cNvPicPr>
                <a:picLocks noChangeAspect="1" noChangeArrowheads="1"/>
              </p:cNvPicPr>
              <p:nvPr/>
            </p:nvPicPr>
            <p:blipFill>
              <a:blip r:embed="rId4"/>
              <a:srcRect l="6750" r="5737" b="1801"/>
              <a:stretch>
                <a:fillRect/>
              </a:stretch>
            </p:blipFill>
            <p:spPr bwMode="auto">
              <a:xfrm>
                <a:off x="1047" y="2464"/>
                <a:ext cx="1746" cy="1469"/>
              </a:xfrm>
              <a:prstGeom prst="rect">
                <a:avLst/>
              </a:prstGeom>
              <a:noFill/>
              <a:ln w="9525">
                <a:noFill/>
                <a:miter lim="800000"/>
                <a:headEnd/>
                <a:tailEnd/>
              </a:ln>
            </p:spPr>
          </p:pic>
          <p:pic>
            <p:nvPicPr>
              <p:cNvPr id="85016" name="Picture 16"/>
              <p:cNvPicPr>
                <a:picLocks noChangeAspect="1" noChangeArrowheads="1"/>
              </p:cNvPicPr>
              <p:nvPr/>
            </p:nvPicPr>
            <p:blipFill>
              <a:blip r:embed="rId5"/>
              <a:srcRect l="5524"/>
              <a:stretch>
                <a:fillRect/>
              </a:stretch>
            </p:blipFill>
            <p:spPr bwMode="auto">
              <a:xfrm>
                <a:off x="2846" y="2474"/>
                <a:ext cx="1875" cy="1488"/>
              </a:xfrm>
              <a:prstGeom prst="rect">
                <a:avLst/>
              </a:prstGeom>
              <a:noFill/>
              <a:ln w="9525">
                <a:noFill/>
                <a:miter lim="800000"/>
                <a:headEnd/>
                <a:tailEnd/>
              </a:ln>
            </p:spPr>
          </p:pic>
          <p:sp>
            <p:nvSpPr>
              <p:cNvPr id="85017" name="Text Box 17"/>
              <p:cNvSpPr txBox="1">
                <a:spLocks noChangeArrowheads="1"/>
              </p:cNvSpPr>
              <p:nvPr/>
            </p:nvSpPr>
            <p:spPr bwMode="auto">
              <a:xfrm>
                <a:off x="168" y="3093"/>
                <a:ext cx="897" cy="365"/>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SrTiO</a:t>
                </a:r>
                <a:r>
                  <a:rPr lang="en-US" sz="3200" b="1" baseline="-25000">
                    <a:latin typeface="Times" charset="0"/>
                  </a:rPr>
                  <a:t>3</a:t>
                </a:r>
                <a:endParaRPr lang="en-US" sz="3200" b="1">
                  <a:latin typeface="Times" charset="0"/>
                </a:endParaRPr>
              </a:p>
            </p:txBody>
          </p:sp>
          <p:sp>
            <p:nvSpPr>
              <p:cNvPr id="85018" name="Oval 18"/>
              <p:cNvSpPr>
                <a:spLocks noChangeAspect="1" noChangeArrowheads="1"/>
              </p:cNvSpPr>
              <p:nvPr/>
            </p:nvSpPr>
            <p:spPr bwMode="auto">
              <a:xfrm>
                <a:off x="1966" y="2869"/>
                <a:ext cx="150" cy="144"/>
              </a:xfrm>
              <a:prstGeom prst="ellipse">
                <a:avLst/>
              </a:prstGeom>
              <a:noFill/>
              <a:ln w="28575">
                <a:solidFill>
                  <a:schemeClr val="bg1"/>
                </a:solidFill>
                <a:round/>
                <a:headEnd/>
                <a:tailEnd/>
              </a:ln>
            </p:spPr>
            <p:txBody>
              <a:bodyPr wrap="none" anchor="ctr">
                <a:prstTxWarp prst="textNoShape">
                  <a:avLst/>
                </a:prstTxWarp>
              </a:bodyPr>
              <a:lstStyle/>
              <a:p>
                <a:endParaRPr lang="en-US"/>
              </a:p>
            </p:txBody>
          </p:sp>
          <p:sp>
            <p:nvSpPr>
              <p:cNvPr id="85019" name="AutoShape 19"/>
              <p:cNvSpPr>
                <a:spLocks noChangeAspect="1" noChangeArrowheads="1"/>
              </p:cNvSpPr>
              <p:nvPr/>
            </p:nvSpPr>
            <p:spPr bwMode="auto">
              <a:xfrm>
                <a:off x="1984" y="2871"/>
                <a:ext cx="115" cy="111"/>
              </a:xfrm>
              <a:prstGeom prst="triangle">
                <a:avLst>
                  <a:gd name="adj" fmla="val 50000"/>
                </a:avLst>
              </a:prstGeom>
              <a:noFill/>
              <a:ln w="28575">
                <a:solidFill>
                  <a:schemeClr val="bg1"/>
                </a:solidFill>
                <a:miter lim="800000"/>
                <a:headEnd/>
                <a:tailEnd/>
              </a:ln>
            </p:spPr>
            <p:txBody>
              <a:bodyPr wrap="none" anchor="ctr">
                <a:prstTxWarp prst="textNoShape">
                  <a:avLst/>
                </a:prstTxWarp>
              </a:bodyPr>
              <a:lstStyle/>
              <a:p>
                <a:endParaRPr lang="en-US"/>
              </a:p>
            </p:txBody>
          </p:sp>
          <p:sp>
            <p:nvSpPr>
              <p:cNvPr id="85020" name="Oval 20"/>
              <p:cNvSpPr>
                <a:spLocks noChangeAspect="1" noChangeArrowheads="1"/>
              </p:cNvSpPr>
              <p:nvPr/>
            </p:nvSpPr>
            <p:spPr bwMode="auto">
              <a:xfrm>
                <a:off x="2207" y="2650"/>
                <a:ext cx="150" cy="14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5021" name="Line 21"/>
              <p:cNvSpPr>
                <a:spLocks noChangeAspect="1" noChangeShapeType="1"/>
              </p:cNvSpPr>
              <p:nvPr/>
            </p:nvSpPr>
            <p:spPr bwMode="auto">
              <a:xfrm rot="-5400000">
                <a:off x="2281" y="2648"/>
                <a:ext cx="0" cy="1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022" name="Oval 22"/>
              <p:cNvSpPr>
                <a:spLocks noChangeAspect="1" noChangeArrowheads="1"/>
              </p:cNvSpPr>
              <p:nvPr/>
            </p:nvSpPr>
            <p:spPr bwMode="auto">
              <a:xfrm>
                <a:off x="2418" y="3133"/>
                <a:ext cx="150" cy="145"/>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5023" name="Line 23"/>
              <p:cNvSpPr>
                <a:spLocks noChangeAspect="1" noChangeShapeType="1"/>
              </p:cNvSpPr>
              <p:nvPr/>
            </p:nvSpPr>
            <p:spPr bwMode="auto">
              <a:xfrm rot="-5400000">
                <a:off x="2495" y="3132"/>
                <a:ext cx="0" cy="14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024" name="Line 24"/>
              <p:cNvSpPr>
                <a:spLocks noChangeAspect="1" noChangeShapeType="1"/>
              </p:cNvSpPr>
              <p:nvPr/>
            </p:nvSpPr>
            <p:spPr bwMode="auto">
              <a:xfrm>
                <a:off x="2493" y="3133"/>
                <a:ext cx="0" cy="145"/>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85014" name="Rectangle 25"/>
            <p:cNvSpPr>
              <a:spLocks noChangeArrowheads="1"/>
            </p:cNvSpPr>
            <p:nvPr/>
          </p:nvSpPr>
          <p:spPr bwMode="auto">
            <a:xfrm>
              <a:off x="2488" y="3900"/>
              <a:ext cx="2465" cy="192"/>
            </a:xfrm>
            <a:prstGeom prst="rect">
              <a:avLst/>
            </a:prstGeom>
            <a:noFill/>
            <a:ln w="9525">
              <a:noFill/>
              <a:miter lim="800000"/>
              <a:headEnd/>
              <a:tailEnd/>
            </a:ln>
          </p:spPr>
          <p:txBody>
            <a:bodyPr wrap="none">
              <a:prstTxWarp prst="textNoShape">
                <a:avLst/>
              </a:prstTxWarp>
              <a:spAutoFit/>
            </a:bodyPr>
            <a:lstStyle/>
            <a:p>
              <a:r>
                <a:rPr lang="en-US" sz="1400" b="1">
                  <a:solidFill>
                    <a:srgbClr val="000000"/>
                  </a:solidFill>
                  <a:latin typeface="Times" charset="0"/>
                </a:rPr>
                <a:t>Sano et al., J. Amer. Ceram. Soc., 86 (2003) 1933.</a:t>
              </a:r>
            </a:p>
          </p:txBody>
        </p:sp>
      </p:grpSp>
      <p:grpSp>
        <p:nvGrpSpPr>
          <p:cNvPr id="4" name="Group 26"/>
          <p:cNvGrpSpPr>
            <a:grpSpLocks/>
          </p:cNvGrpSpPr>
          <p:nvPr/>
        </p:nvGrpSpPr>
        <p:grpSpPr bwMode="auto">
          <a:xfrm>
            <a:off x="4241800" y="712788"/>
            <a:ext cx="4405313" cy="3141662"/>
            <a:chOff x="2672" y="449"/>
            <a:chExt cx="2775" cy="1979"/>
          </a:xfrm>
        </p:grpSpPr>
        <p:sp>
          <p:nvSpPr>
            <p:cNvPr id="85008" name="AutoShape 27"/>
            <p:cNvSpPr>
              <a:spLocks noChangeArrowheads="1"/>
            </p:cNvSpPr>
            <p:nvPr/>
          </p:nvSpPr>
          <p:spPr bwMode="auto">
            <a:xfrm>
              <a:off x="4848" y="1272"/>
              <a:ext cx="599" cy="576"/>
            </a:xfrm>
            <a:prstGeom prst="cube">
              <a:avLst>
                <a:gd name="adj" fmla="val 25000"/>
              </a:avLst>
            </a:prstGeom>
            <a:solidFill>
              <a:srgbClr val="33E9FF"/>
            </a:solidFill>
            <a:ln w="38100">
              <a:solidFill>
                <a:schemeClr val="tx1"/>
              </a:solidFill>
              <a:miter lim="800000"/>
              <a:headEnd/>
              <a:tailEnd/>
            </a:ln>
          </p:spPr>
          <p:txBody>
            <a:bodyPr wrap="none" anchor="ctr">
              <a:prstTxWarp prst="textNoShape">
                <a:avLst/>
              </a:prstTxWarp>
            </a:bodyPr>
            <a:lstStyle/>
            <a:p>
              <a:endParaRPr lang="en-US"/>
            </a:p>
          </p:txBody>
        </p:sp>
        <p:grpSp>
          <p:nvGrpSpPr>
            <p:cNvPr id="85009" name="Group 28"/>
            <p:cNvGrpSpPr>
              <a:grpSpLocks/>
            </p:cNvGrpSpPr>
            <p:nvPr/>
          </p:nvGrpSpPr>
          <p:grpSpPr bwMode="auto">
            <a:xfrm>
              <a:off x="2672" y="449"/>
              <a:ext cx="2029" cy="1979"/>
              <a:chOff x="2672" y="449"/>
              <a:chExt cx="2029" cy="1979"/>
            </a:xfrm>
          </p:grpSpPr>
          <p:pic>
            <p:nvPicPr>
              <p:cNvPr id="85010" name="Picture 29"/>
              <p:cNvPicPr>
                <a:picLocks noChangeAspect="1" noChangeArrowheads="1"/>
              </p:cNvPicPr>
              <p:nvPr/>
            </p:nvPicPr>
            <p:blipFill>
              <a:blip r:embed="rId6"/>
              <a:srcRect l="5424" r="4172"/>
              <a:stretch>
                <a:fillRect/>
              </a:stretch>
            </p:blipFill>
            <p:spPr bwMode="auto">
              <a:xfrm>
                <a:off x="2864" y="848"/>
                <a:ext cx="1733" cy="1438"/>
              </a:xfrm>
              <a:prstGeom prst="rect">
                <a:avLst/>
              </a:prstGeom>
              <a:noFill/>
              <a:ln w="9525">
                <a:noFill/>
                <a:miter lim="800000"/>
                <a:headEnd/>
                <a:tailEnd/>
              </a:ln>
            </p:spPr>
          </p:pic>
          <p:sp>
            <p:nvSpPr>
              <p:cNvPr id="85011" name="Text Box 30"/>
              <p:cNvSpPr txBox="1">
                <a:spLocks noChangeArrowheads="1"/>
              </p:cNvSpPr>
              <p:nvPr/>
            </p:nvSpPr>
            <p:spPr bwMode="auto">
              <a:xfrm>
                <a:off x="2830" y="449"/>
                <a:ext cx="1492"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Measured Surface  Energies</a:t>
                </a:r>
                <a:endParaRPr lang="en-US" sz="1800">
                  <a:latin typeface="Times" charset="0"/>
                  <a:ea typeface="Times" charset="0"/>
                  <a:cs typeface="Times" charset="0"/>
                </a:endParaRPr>
              </a:p>
            </p:txBody>
          </p:sp>
          <p:sp>
            <p:nvSpPr>
              <p:cNvPr id="85012" name="Rectangle 31"/>
              <p:cNvSpPr>
                <a:spLocks noChangeArrowheads="1"/>
              </p:cNvSpPr>
              <p:nvPr/>
            </p:nvSpPr>
            <p:spPr bwMode="auto">
              <a:xfrm>
                <a:off x="2672" y="2236"/>
                <a:ext cx="2029" cy="192"/>
              </a:xfrm>
              <a:prstGeom prst="rect">
                <a:avLst/>
              </a:prstGeom>
              <a:noFill/>
              <a:ln w="9525">
                <a:noFill/>
                <a:miter lim="800000"/>
                <a:headEnd/>
                <a:tailEnd/>
              </a:ln>
            </p:spPr>
            <p:txBody>
              <a:bodyPr wrap="none">
                <a:prstTxWarp prst="textNoShape">
                  <a:avLst/>
                </a:prstTxWarp>
                <a:spAutoFit/>
              </a:bodyPr>
              <a:lstStyle/>
              <a:p>
                <a:r>
                  <a:rPr lang="en-US" sz="1400" b="1">
                    <a:latin typeface="Times" charset="0"/>
                    <a:ea typeface="Times" charset="0"/>
                    <a:cs typeface="Times" charset="0"/>
                  </a:rPr>
                  <a:t>Saylor &amp; Rohrer, Inter. Sci. 9 (2001) 35.</a:t>
                </a:r>
                <a:endParaRPr lang="en-US" sz="1400" b="1">
                  <a:solidFill>
                    <a:srgbClr val="000000"/>
                  </a:solidFill>
                  <a:latin typeface="Times" charset="0"/>
                </a:endParaRPr>
              </a:p>
            </p:txBody>
          </p:sp>
        </p:grpSp>
      </p:grpSp>
      <p:sp>
        <p:nvSpPr>
          <p:cNvPr id="85007" name="Slide Number Placeholder 31"/>
          <p:cNvSpPr>
            <a:spLocks noGrp="1"/>
          </p:cNvSpPr>
          <p:nvPr>
            <p:ph type="sldNum" sz="quarter" idx="12"/>
          </p:nvPr>
        </p:nvSpPr>
        <p:spPr>
          <a:noFill/>
        </p:spPr>
        <p:txBody>
          <a:bodyPr/>
          <a:lstStyle/>
          <a:p>
            <a:fld id="{C38A3F3C-B96B-134C-852B-287B4445A958}" type="slidenum">
              <a:rPr lang="en-US" smtClean="0"/>
              <a:pPr/>
              <a:t>40</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679450" y="120650"/>
            <a:ext cx="79311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Examples of Two Parameter Distributions</a:t>
            </a:r>
          </a:p>
        </p:txBody>
      </p:sp>
      <p:grpSp>
        <p:nvGrpSpPr>
          <p:cNvPr id="87043" name="Group 3"/>
          <p:cNvGrpSpPr>
            <a:grpSpLocks/>
          </p:cNvGrpSpPr>
          <p:nvPr/>
        </p:nvGrpSpPr>
        <p:grpSpPr bwMode="auto">
          <a:xfrm>
            <a:off x="142875" y="827088"/>
            <a:ext cx="8339138" cy="2962275"/>
            <a:chOff x="90" y="521"/>
            <a:chExt cx="5253" cy="1866"/>
          </a:xfrm>
        </p:grpSpPr>
        <p:grpSp>
          <p:nvGrpSpPr>
            <p:cNvPr id="87082" name="Group 4"/>
            <p:cNvGrpSpPr>
              <a:grpSpLocks/>
            </p:cNvGrpSpPr>
            <p:nvPr/>
          </p:nvGrpSpPr>
          <p:grpSpPr bwMode="auto">
            <a:xfrm>
              <a:off x="90" y="521"/>
              <a:ext cx="4194" cy="1866"/>
              <a:chOff x="90" y="617"/>
              <a:chExt cx="4194" cy="1866"/>
            </a:xfrm>
          </p:grpSpPr>
          <p:pic>
            <p:nvPicPr>
              <p:cNvPr id="87088" name="Picture 5"/>
              <p:cNvPicPr preferRelativeResize="0">
                <a:picLocks noChangeAspect="1" noChangeArrowheads="1"/>
              </p:cNvPicPr>
              <p:nvPr/>
            </p:nvPicPr>
            <p:blipFill>
              <a:blip r:embed="rId3"/>
              <a:srcRect t="9000" b="9360"/>
              <a:stretch>
                <a:fillRect/>
              </a:stretch>
            </p:blipFill>
            <p:spPr bwMode="auto">
              <a:xfrm>
                <a:off x="959" y="1066"/>
                <a:ext cx="1712" cy="1398"/>
              </a:xfrm>
              <a:prstGeom prst="rect">
                <a:avLst/>
              </a:prstGeom>
              <a:noFill/>
              <a:ln w="9525">
                <a:noFill/>
                <a:miter lim="800000"/>
                <a:headEnd/>
                <a:tailEnd/>
              </a:ln>
            </p:spPr>
          </p:pic>
          <p:sp>
            <p:nvSpPr>
              <p:cNvPr id="87089" name="Text Box 6"/>
              <p:cNvSpPr txBox="1">
                <a:spLocks noChangeArrowheads="1"/>
              </p:cNvSpPr>
              <p:nvPr/>
            </p:nvSpPr>
            <p:spPr bwMode="auto">
              <a:xfrm>
                <a:off x="90" y="1219"/>
                <a:ext cx="990" cy="327"/>
              </a:xfrm>
              <a:prstGeom prst="rect">
                <a:avLst/>
              </a:prstGeom>
              <a:noFill/>
              <a:ln w="9525">
                <a:noFill/>
                <a:miter lim="800000"/>
                <a:headEnd/>
                <a:tailEnd/>
              </a:ln>
            </p:spPr>
            <p:txBody>
              <a:bodyPr wrap="none">
                <a:prstTxWarp prst="textNoShape">
                  <a:avLst/>
                </a:prstTxWarp>
                <a:spAutoFit/>
              </a:bodyPr>
              <a:lstStyle/>
              <a:p>
                <a:r>
                  <a:rPr lang="en-US" sz="2800" b="1">
                    <a:latin typeface="Times" charset="0"/>
                  </a:rPr>
                  <a:t>MgAl</a:t>
                </a:r>
                <a:r>
                  <a:rPr lang="en-US" sz="2800" b="1" baseline="-25000">
                    <a:latin typeface="Times" charset="0"/>
                  </a:rPr>
                  <a:t>2</a:t>
                </a:r>
                <a:r>
                  <a:rPr lang="en-US" sz="2800" b="1">
                    <a:latin typeface="Times" charset="0"/>
                  </a:rPr>
                  <a:t>O</a:t>
                </a:r>
                <a:r>
                  <a:rPr lang="en-US" sz="2800" b="1" baseline="-25000">
                    <a:latin typeface="Times" charset="0"/>
                  </a:rPr>
                  <a:t>4</a:t>
                </a:r>
                <a:endParaRPr lang="en-US" b="1">
                  <a:latin typeface="Times" charset="0"/>
                </a:endParaRPr>
              </a:p>
            </p:txBody>
          </p:sp>
          <p:grpSp>
            <p:nvGrpSpPr>
              <p:cNvPr id="87090" name="Group 7"/>
              <p:cNvGrpSpPr>
                <a:grpSpLocks/>
              </p:cNvGrpSpPr>
              <p:nvPr/>
            </p:nvGrpSpPr>
            <p:grpSpPr bwMode="auto">
              <a:xfrm>
                <a:off x="2710" y="1029"/>
                <a:ext cx="1574" cy="1454"/>
                <a:chOff x="3294" y="781"/>
                <a:chExt cx="1166" cy="1077"/>
              </a:xfrm>
            </p:grpSpPr>
            <p:sp>
              <p:nvSpPr>
                <p:cNvPr id="87093" name="Rectangle 8"/>
                <p:cNvSpPr>
                  <a:spLocks noChangeArrowheads="1"/>
                </p:cNvSpPr>
                <p:nvPr/>
              </p:nvSpPr>
              <p:spPr bwMode="auto">
                <a:xfrm>
                  <a:off x="4416" y="1005"/>
                  <a:ext cx="44" cy="731"/>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87094" name="Oval 9"/>
                <p:cNvSpPr>
                  <a:spLocks noChangeArrowheads="1"/>
                </p:cNvSpPr>
                <p:nvPr/>
              </p:nvSpPr>
              <p:spPr bwMode="auto">
                <a:xfrm>
                  <a:off x="3335" y="825"/>
                  <a:ext cx="997" cy="991"/>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87095" name="Oval 10"/>
                <p:cNvSpPr>
                  <a:spLocks noChangeArrowheads="1"/>
                </p:cNvSpPr>
                <p:nvPr/>
              </p:nvSpPr>
              <p:spPr bwMode="auto">
                <a:xfrm>
                  <a:off x="3789" y="1270"/>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96" name="Oval 11"/>
                <p:cNvSpPr>
                  <a:spLocks noChangeArrowheads="1"/>
                </p:cNvSpPr>
                <p:nvPr/>
              </p:nvSpPr>
              <p:spPr bwMode="auto">
                <a:xfrm>
                  <a:off x="3794" y="1763"/>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97" name="Oval 12"/>
                <p:cNvSpPr>
                  <a:spLocks noChangeArrowheads="1"/>
                </p:cNvSpPr>
                <p:nvPr/>
              </p:nvSpPr>
              <p:spPr bwMode="auto">
                <a:xfrm>
                  <a:off x="4279" y="1274"/>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98" name="Oval 13"/>
                <p:cNvSpPr>
                  <a:spLocks noChangeArrowheads="1"/>
                </p:cNvSpPr>
                <p:nvPr/>
              </p:nvSpPr>
              <p:spPr bwMode="auto">
                <a:xfrm>
                  <a:off x="3294" y="1270"/>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99" name="Oval 14"/>
                <p:cNvSpPr>
                  <a:spLocks noChangeArrowheads="1"/>
                </p:cNvSpPr>
                <p:nvPr/>
              </p:nvSpPr>
              <p:spPr bwMode="auto">
                <a:xfrm>
                  <a:off x="3789" y="781"/>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100" name="Oval 15"/>
                <p:cNvSpPr>
                  <a:spLocks noChangeArrowheads="1"/>
                </p:cNvSpPr>
                <p:nvPr/>
              </p:nvSpPr>
              <p:spPr bwMode="auto">
                <a:xfrm>
                  <a:off x="3608" y="1096"/>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101" name="Oval 16"/>
                <p:cNvSpPr>
                  <a:spLocks noChangeArrowheads="1"/>
                </p:cNvSpPr>
                <p:nvPr/>
              </p:nvSpPr>
              <p:spPr bwMode="auto">
                <a:xfrm>
                  <a:off x="3971" y="1092"/>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102" name="Oval 17"/>
                <p:cNvSpPr>
                  <a:spLocks noChangeArrowheads="1"/>
                </p:cNvSpPr>
                <p:nvPr/>
              </p:nvSpPr>
              <p:spPr bwMode="auto">
                <a:xfrm>
                  <a:off x="3975" y="1454"/>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103" name="Oval 18"/>
                <p:cNvSpPr>
                  <a:spLocks noChangeArrowheads="1"/>
                </p:cNvSpPr>
                <p:nvPr/>
              </p:nvSpPr>
              <p:spPr bwMode="auto">
                <a:xfrm>
                  <a:off x="3602" y="1460"/>
                  <a:ext cx="96"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7104" name="Rectangle 19"/>
                <p:cNvSpPr>
                  <a:spLocks noChangeArrowheads="1"/>
                </p:cNvSpPr>
                <p:nvPr/>
              </p:nvSpPr>
              <p:spPr bwMode="auto">
                <a:xfrm>
                  <a:off x="4416" y="1433"/>
                  <a:ext cx="44" cy="3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87105" name="Rectangle 20"/>
                <p:cNvSpPr>
                  <a:spLocks noChangeArrowheads="1"/>
                </p:cNvSpPr>
                <p:nvPr/>
              </p:nvSpPr>
              <p:spPr bwMode="auto">
                <a:xfrm>
                  <a:off x="4416" y="1590"/>
                  <a:ext cx="44" cy="14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sp>
            <p:nvSpPr>
              <p:cNvPr id="87091" name="Text Box 21"/>
              <p:cNvSpPr txBox="1">
                <a:spLocks noChangeArrowheads="1"/>
              </p:cNvSpPr>
              <p:nvPr/>
            </p:nvSpPr>
            <p:spPr bwMode="auto">
              <a:xfrm>
                <a:off x="934" y="617"/>
                <a:ext cx="1716"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Population (</a:t>
                </a:r>
                <a:r>
                  <a:rPr lang="en-US" sz="1800" b="1">
                    <a:latin typeface="Symbol" charset="2"/>
                  </a:rPr>
                  <a:t>D</a:t>
                </a:r>
                <a:r>
                  <a:rPr lang="en-US" sz="1800" b="1">
                    <a:latin typeface="Times" charset="0"/>
                  </a:rPr>
                  <a:t>g averaged)</a:t>
                </a:r>
              </a:p>
            </p:txBody>
          </p:sp>
          <p:sp>
            <p:nvSpPr>
              <p:cNvPr id="87092" name="Text Box 22"/>
              <p:cNvSpPr txBox="1">
                <a:spLocks noChangeArrowheads="1"/>
              </p:cNvSpPr>
              <p:nvPr/>
            </p:nvSpPr>
            <p:spPr bwMode="auto">
              <a:xfrm>
                <a:off x="2686" y="617"/>
                <a:ext cx="1492"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Surface  Energies/habit planes </a:t>
                </a:r>
                <a:endParaRPr lang="en-US" sz="1800">
                  <a:latin typeface="Times" charset="0"/>
                  <a:ea typeface="Times" charset="0"/>
                  <a:cs typeface="Times" charset="0"/>
                </a:endParaRPr>
              </a:p>
            </p:txBody>
          </p:sp>
        </p:grpSp>
        <p:grpSp>
          <p:nvGrpSpPr>
            <p:cNvPr id="87083" name="Group 23"/>
            <p:cNvGrpSpPr>
              <a:grpSpLocks/>
            </p:cNvGrpSpPr>
            <p:nvPr/>
          </p:nvGrpSpPr>
          <p:grpSpPr bwMode="auto">
            <a:xfrm>
              <a:off x="4408" y="1184"/>
              <a:ext cx="935" cy="904"/>
              <a:chOff x="3880" y="2032"/>
              <a:chExt cx="1497" cy="1448"/>
            </a:xfrm>
          </p:grpSpPr>
          <p:sp>
            <p:nvSpPr>
              <p:cNvPr id="87084" name="Freeform 24"/>
              <p:cNvSpPr>
                <a:spLocks/>
              </p:cNvSpPr>
              <p:nvPr/>
            </p:nvSpPr>
            <p:spPr bwMode="auto">
              <a:xfrm>
                <a:off x="3886" y="2032"/>
                <a:ext cx="827" cy="984"/>
              </a:xfrm>
              <a:custGeom>
                <a:avLst/>
                <a:gdLst>
                  <a:gd name="T0" fmla="*/ 0 w 1072"/>
                  <a:gd name="T1" fmla="*/ 480 h 1256"/>
                  <a:gd name="T2" fmla="*/ 430 w 1072"/>
                  <a:gd name="T3" fmla="*/ 0 h 1256"/>
                  <a:gd name="T4" fmla="*/ 492 w 1072"/>
                  <a:gd name="T5" fmla="*/ 604 h 1256"/>
                  <a:gd name="T6" fmla="*/ 0 w 1072"/>
                  <a:gd name="T7" fmla="*/ 480 h 1256"/>
                  <a:gd name="T8" fmla="*/ 0 60000 65536"/>
                  <a:gd name="T9" fmla="*/ 0 60000 65536"/>
                  <a:gd name="T10" fmla="*/ 0 60000 65536"/>
                  <a:gd name="T11" fmla="*/ 0 60000 65536"/>
                  <a:gd name="T12" fmla="*/ 0 w 1072"/>
                  <a:gd name="T13" fmla="*/ 0 h 1256"/>
                  <a:gd name="T14" fmla="*/ 1072 w 1072"/>
                  <a:gd name="T15" fmla="*/ 1256 h 1256"/>
                </a:gdLst>
                <a:ahLst/>
                <a:cxnLst>
                  <a:cxn ang="T8">
                    <a:pos x="T0" y="T1"/>
                  </a:cxn>
                  <a:cxn ang="T9">
                    <a:pos x="T2" y="T3"/>
                  </a:cxn>
                  <a:cxn ang="T10">
                    <a:pos x="T4" y="T5"/>
                  </a:cxn>
                  <a:cxn ang="T11">
                    <a:pos x="T6" y="T7"/>
                  </a:cxn>
                </a:cxnLst>
                <a:rect l="T12" t="T13" r="T14" b="T15"/>
                <a:pathLst>
                  <a:path w="1072" h="1256">
                    <a:moveTo>
                      <a:pt x="0" y="1000"/>
                    </a:moveTo>
                    <a:lnTo>
                      <a:pt x="936" y="0"/>
                    </a:lnTo>
                    <a:lnTo>
                      <a:pt x="1072" y="1256"/>
                    </a:lnTo>
                    <a:lnTo>
                      <a:pt x="0" y="1000"/>
                    </a:lnTo>
                    <a:close/>
                  </a:path>
                </a:pathLst>
              </a:custGeom>
              <a:gradFill rotWithShape="0">
                <a:gsLst>
                  <a:gs pos="0">
                    <a:srgbClr val="7BCAFA"/>
                  </a:gs>
                  <a:gs pos="100000">
                    <a:srgbClr val="2A4656"/>
                  </a:gs>
                </a:gsLst>
                <a:path path="rect">
                  <a:fillToRect l="100000" t="100000"/>
                </a:path>
              </a:gradFill>
              <a:ln w="38100">
                <a:solidFill>
                  <a:schemeClr val="accent2"/>
                </a:solidFill>
                <a:round/>
                <a:headEnd/>
                <a:tailEnd/>
              </a:ln>
            </p:spPr>
            <p:txBody>
              <a:bodyPr wrap="none" anchor="ctr">
                <a:prstTxWarp prst="textNoShape">
                  <a:avLst/>
                </a:prstTxWarp>
              </a:bodyPr>
              <a:lstStyle/>
              <a:p>
                <a:endParaRPr lang="en-US"/>
              </a:p>
            </p:txBody>
          </p:sp>
          <p:sp>
            <p:nvSpPr>
              <p:cNvPr id="87085" name="Freeform 25"/>
              <p:cNvSpPr>
                <a:spLocks/>
              </p:cNvSpPr>
              <p:nvPr/>
            </p:nvSpPr>
            <p:spPr bwMode="auto">
              <a:xfrm>
                <a:off x="4611" y="2032"/>
                <a:ext cx="766" cy="984"/>
              </a:xfrm>
              <a:custGeom>
                <a:avLst/>
                <a:gdLst>
                  <a:gd name="T0" fmla="*/ 0 w 992"/>
                  <a:gd name="T1" fmla="*/ 0 h 1256"/>
                  <a:gd name="T2" fmla="*/ 456 w 992"/>
                  <a:gd name="T3" fmla="*/ 421 h 1256"/>
                  <a:gd name="T4" fmla="*/ 59 w 992"/>
                  <a:gd name="T5" fmla="*/ 604 h 1256"/>
                  <a:gd name="T6" fmla="*/ 0 w 992"/>
                  <a:gd name="T7" fmla="*/ 0 h 1256"/>
                  <a:gd name="T8" fmla="*/ 0 60000 65536"/>
                  <a:gd name="T9" fmla="*/ 0 60000 65536"/>
                  <a:gd name="T10" fmla="*/ 0 60000 65536"/>
                  <a:gd name="T11" fmla="*/ 0 60000 65536"/>
                  <a:gd name="T12" fmla="*/ 0 w 992"/>
                  <a:gd name="T13" fmla="*/ 0 h 1256"/>
                  <a:gd name="T14" fmla="*/ 992 w 992"/>
                  <a:gd name="T15" fmla="*/ 1256 h 1256"/>
                </a:gdLst>
                <a:ahLst/>
                <a:cxnLst>
                  <a:cxn ang="T8">
                    <a:pos x="T0" y="T1"/>
                  </a:cxn>
                  <a:cxn ang="T9">
                    <a:pos x="T2" y="T3"/>
                  </a:cxn>
                  <a:cxn ang="T10">
                    <a:pos x="T4" y="T5"/>
                  </a:cxn>
                  <a:cxn ang="T11">
                    <a:pos x="T6" y="T7"/>
                  </a:cxn>
                </a:cxnLst>
                <a:rect l="T12" t="T13" r="T14" b="T15"/>
                <a:pathLst>
                  <a:path w="992" h="1256">
                    <a:moveTo>
                      <a:pt x="0" y="0"/>
                    </a:moveTo>
                    <a:lnTo>
                      <a:pt x="992" y="876"/>
                    </a:lnTo>
                    <a:lnTo>
                      <a:pt x="128" y="1256"/>
                    </a:lnTo>
                    <a:lnTo>
                      <a:pt x="0" y="0"/>
                    </a:lnTo>
                    <a:close/>
                  </a:path>
                </a:pathLst>
              </a:custGeom>
              <a:gradFill rotWithShape="0">
                <a:gsLst>
                  <a:gs pos="0">
                    <a:srgbClr val="7BCAFA"/>
                  </a:gs>
                  <a:gs pos="100000">
                    <a:srgbClr val="DFF2FE"/>
                  </a:gs>
                </a:gsLst>
                <a:path path="rect">
                  <a:fillToRect l="100000" b="100000"/>
                </a:path>
              </a:gradFill>
              <a:ln w="38100">
                <a:solidFill>
                  <a:schemeClr val="accent2"/>
                </a:solidFill>
                <a:round/>
                <a:headEnd/>
                <a:tailEnd/>
              </a:ln>
            </p:spPr>
            <p:txBody>
              <a:bodyPr wrap="none" anchor="ctr">
                <a:prstTxWarp prst="textNoShape">
                  <a:avLst/>
                </a:prstTxWarp>
              </a:bodyPr>
              <a:lstStyle/>
              <a:p>
                <a:endParaRPr lang="en-US"/>
              </a:p>
            </p:txBody>
          </p:sp>
          <p:sp>
            <p:nvSpPr>
              <p:cNvPr id="87086" name="Freeform 26"/>
              <p:cNvSpPr>
                <a:spLocks/>
              </p:cNvSpPr>
              <p:nvPr/>
            </p:nvSpPr>
            <p:spPr bwMode="auto">
              <a:xfrm>
                <a:off x="3880" y="2819"/>
                <a:ext cx="830" cy="661"/>
              </a:xfrm>
              <a:custGeom>
                <a:avLst/>
                <a:gdLst>
                  <a:gd name="T0" fmla="*/ 0 w 1076"/>
                  <a:gd name="T1" fmla="*/ 0 h 844"/>
                  <a:gd name="T2" fmla="*/ 464 w 1076"/>
                  <a:gd name="T3" fmla="*/ 406 h 844"/>
                  <a:gd name="T4" fmla="*/ 494 w 1076"/>
                  <a:gd name="T5" fmla="*/ 119 h 844"/>
                  <a:gd name="T6" fmla="*/ 0 w 1076"/>
                  <a:gd name="T7" fmla="*/ 0 h 844"/>
                  <a:gd name="T8" fmla="*/ 0 60000 65536"/>
                  <a:gd name="T9" fmla="*/ 0 60000 65536"/>
                  <a:gd name="T10" fmla="*/ 0 60000 65536"/>
                  <a:gd name="T11" fmla="*/ 0 60000 65536"/>
                  <a:gd name="T12" fmla="*/ 0 w 1076"/>
                  <a:gd name="T13" fmla="*/ 0 h 844"/>
                  <a:gd name="T14" fmla="*/ 1076 w 1076"/>
                  <a:gd name="T15" fmla="*/ 844 h 844"/>
                </a:gdLst>
                <a:ahLst/>
                <a:cxnLst>
                  <a:cxn ang="T8">
                    <a:pos x="T0" y="T1"/>
                  </a:cxn>
                  <a:cxn ang="T9">
                    <a:pos x="T2" y="T3"/>
                  </a:cxn>
                  <a:cxn ang="T10">
                    <a:pos x="T4" y="T5"/>
                  </a:cxn>
                  <a:cxn ang="T11">
                    <a:pos x="T6" y="T7"/>
                  </a:cxn>
                </a:cxnLst>
                <a:rect l="T12" t="T13" r="T14" b="T15"/>
                <a:pathLst>
                  <a:path w="1076" h="844">
                    <a:moveTo>
                      <a:pt x="0" y="0"/>
                    </a:moveTo>
                    <a:lnTo>
                      <a:pt x="1012" y="844"/>
                    </a:lnTo>
                    <a:lnTo>
                      <a:pt x="1076" y="248"/>
                    </a:lnTo>
                    <a:lnTo>
                      <a:pt x="0" y="0"/>
                    </a:lnTo>
                    <a:close/>
                  </a:path>
                </a:pathLst>
              </a:custGeom>
              <a:gradFill rotWithShape="0">
                <a:gsLst>
                  <a:gs pos="0">
                    <a:srgbClr val="7BCAFA"/>
                  </a:gs>
                  <a:gs pos="100000">
                    <a:srgbClr val="000000"/>
                  </a:gs>
                </a:gsLst>
                <a:path path="rect">
                  <a:fillToRect l="100000" b="100000"/>
                </a:path>
              </a:gradFill>
              <a:ln w="38100">
                <a:solidFill>
                  <a:schemeClr val="accent2"/>
                </a:solidFill>
                <a:round/>
                <a:headEnd/>
                <a:tailEnd/>
              </a:ln>
            </p:spPr>
            <p:txBody>
              <a:bodyPr wrap="none" anchor="ctr">
                <a:prstTxWarp prst="textNoShape">
                  <a:avLst/>
                </a:prstTxWarp>
              </a:bodyPr>
              <a:lstStyle/>
              <a:p>
                <a:endParaRPr lang="en-US"/>
              </a:p>
            </p:txBody>
          </p:sp>
          <p:sp>
            <p:nvSpPr>
              <p:cNvPr id="87087" name="Freeform 27"/>
              <p:cNvSpPr>
                <a:spLocks/>
              </p:cNvSpPr>
              <p:nvPr/>
            </p:nvSpPr>
            <p:spPr bwMode="auto">
              <a:xfrm>
                <a:off x="4658" y="2718"/>
                <a:ext cx="719" cy="762"/>
              </a:xfrm>
              <a:custGeom>
                <a:avLst/>
                <a:gdLst>
                  <a:gd name="T0" fmla="*/ 0 w 932"/>
                  <a:gd name="T1" fmla="*/ 468 h 972"/>
                  <a:gd name="T2" fmla="*/ 428 w 932"/>
                  <a:gd name="T3" fmla="*/ 0 h 972"/>
                  <a:gd name="T4" fmla="*/ 31 w 932"/>
                  <a:gd name="T5" fmla="*/ 183 h 972"/>
                  <a:gd name="T6" fmla="*/ 0 w 932"/>
                  <a:gd name="T7" fmla="*/ 468 h 972"/>
                  <a:gd name="T8" fmla="*/ 0 60000 65536"/>
                  <a:gd name="T9" fmla="*/ 0 60000 65536"/>
                  <a:gd name="T10" fmla="*/ 0 60000 65536"/>
                  <a:gd name="T11" fmla="*/ 0 60000 65536"/>
                  <a:gd name="T12" fmla="*/ 0 w 932"/>
                  <a:gd name="T13" fmla="*/ 0 h 972"/>
                  <a:gd name="T14" fmla="*/ 932 w 932"/>
                  <a:gd name="T15" fmla="*/ 972 h 972"/>
                </a:gdLst>
                <a:ahLst/>
                <a:cxnLst>
                  <a:cxn ang="T8">
                    <a:pos x="T0" y="T1"/>
                  </a:cxn>
                  <a:cxn ang="T9">
                    <a:pos x="T2" y="T3"/>
                  </a:cxn>
                  <a:cxn ang="T10">
                    <a:pos x="T4" y="T5"/>
                  </a:cxn>
                  <a:cxn ang="T11">
                    <a:pos x="T6" y="T7"/>
                  </a:cxn>
                </a:cxnLst>
                <a:rect l="T12" t="T13" r="T14" b="T15"/>
                <a:pathLst>
                  <a:path w="932" h="972">
                    <a:moveTo>
                      <a:pt x="0" y="972"/>
                    </a:moveTo>
                    <a:lnTo>
                      <a:pt x="932" y="0"/>
                    </a:lnTo>
                    <a:lnTo>
                      <a:pt x="68" y="380"/>
                    </a:lnTo>
                    <a:lnTo>
                      <a:pt x="0" y="972"/>
                    </a:lnTo>
                    <a:close/>
                  </a:path>
                </a:pathLst>
              </a:custGeom>
              <a:gradFill rotWithShape="0">
                <a:gsLst>
                  <a:gs pos="0">
                    <a:srgbClr val="7BCAFA"/>
                  </a:gs>
                  <a:gs pos="100000">
                    <a:srgbClr val="AEDFFC"/>
                  </a:gs>
                </a:gsLst>
                <a:path path="rect">
                  <a:fillToRect r="100000" b="100000"/>
                </a:path>
              </a:gradFill>
              <a:ln w="38100">
                <a:solidFill>
                  <a:schemeClr val="accent2"/>
                </a:solidFill>
                <a:round/>
                <a:headEnd/>
                <a:tailEnd/>
              </a:ln>
            </p:spPr>
            <p:txBody>
              <a:bodyPr wrap="none" anchor="ctr">
                <a:prstTxWarp prst="textNoShape">
                  <a:avLst/>
                </a:prstTxWarp>
              </a:bodyPr>
              <a:lstStyle/>
              <a:p>
                <a:endParaRPr lang="en-US"/>
              </a:p>
            </p:txBody>
          </p:sp>
        </p:grpSp>
      </p:grpSp>
      <p:sp>
        <p:nvSpPr>
          <p:cNvPr id="87044" name="Oval 28"/>
          <p:cNvSpPr>
            <a:spLocks noChangeAspect="1" noChangeArrowheads="1"/>
          </p:cNvSpPr>
          <p:nvPr/>
        </p:nvSpPr>
        <p:spPr bwMode="auto">
          <a:xfrm>
            <a:off x="2930525" y="2128838"/>
            <a:ext cx="238125" cy="228600"/>
          </a:xfrm>
          <a:prstGeom prst="ellipse">
            <a:avLst/>
          </a:prstGeom>
          <a:noFill/>
          <a:ln w="28575">
            <a:solidFill>
              <a:schemeClr val="bg1"/>
            </a:solidFill>
            <a:round/>
            <a:headEnd/>
            <a:tailEnd/>
          </a:ln>
        </p:spPr>
        <p:txBody>
          <a:bodyPr wrap="none" anchor="ctr">
            <a:prstTxWarp prst="textNoShape">
              <a:avLst/>
            </a:prstTxWarp>
          </a:bodyPr>
          <a:lstStyle/>
          <a:p>
            <a:endParaRPr lang="en-US"/>
          </a:p>
        </p:txBody>
      </p:sp>
      <p:sp>
        <p:nvSpPr>
          <p:cNvPr id="87045" name="AutoShape 29"/>
          <p:cNvSpPr>
            <a:spLocks noChangeAspect="1" noChangeArrowheads="1"/>
          </p:cNvSpPr>
          <p:nvPr/>
        </p:nvSpPr>
        <p:spPr bwMode="auto">
          <a:xfrm>
            <a:off x="2959100" y="2132013"/>
            <a:ext cx="182563" cy="176212"/>
          </a:xfrm>
          <a:prstGeom prst="triangle">
            <a:avLst>
              <a:gd name="adj" fmla="val 50000"/>
            </a:avLst>
          </a:prstGeom>
          <a:noFill/>
          <a:ln w="28575">
            <a:solidFill>
              <a:schemeClr val="bg1"/>
            </a:solidFill>
            <a:miter lim="800000"/>
            <a:headEnd/>
            <a:tailEnd/>
          </a:ln>
        </p:spPr>
        <p:txBody>
          <a:bodyPr wrap="none" anchor="ctr">
            <a:prstTxWarp prst="textNoShape">
              <a:avLst/>
            </a:prstTxWarp>
          </a:bodyPr>
          <a:lstStyle/>
          <a:p>
            <a:endParaRPr lang="en-US"/>
          </a:p>
        </p:txBody>
      </p:sp>
      <p:sp>
        <p:nvSpPr>
          <p:cNvPr id="87046" name="Oval 30"/>
          <p:cNvSpPr>
            <a:spLocks noChangeAspect="1" noChangeArrowheads="1"/>
          </p:cNvSpPr>
          <p:nvPr/>
        </p:nvSpPr>
        <p:spPr bwMode="auto">
          <a:xfrm>
            <a:off x="3300413" y="1806575"/>
            <a:ext cx="238125" cy="228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7047" name="Line 31"/>
          <p:cNvSpPr>
            <a:spLocks noChangeAspect="1" noChangeShapeType="1"/>
          </p:cNvSpPr>
          <p:nvPr/>
        </p:nvSpPr>
        <p:spPr bwMode="auto">
          <a:xfrm rot="-5400000">
            <a:off x="3417888" y="1803400"/>
            <a:ext cx="0" cy="2381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48" name="Oval 32"/>
          <p:cNvSpPr>
            <a:spLocks noChangeAspect="1" noChangeArrowheads="1"/>
          </p:cNvSpPr>
          <p:nvPr/>
        </p:nvSpPr>
        <p:spPr bwMode="auto">
          <a:xfrm>
            <a:off x="3622675" y="2535238"/>
            <a:ext cx="238125" cy="230187"/>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7049" name="Line 33"/>
          <p:cNvSpPr>
            <a:spLocks noChangeAspect="1" noChangeShapeType="1"/>
          </p:cNvSpPr>
          <p:nvPr/>
        </p:nvSpPr>
        <p:spPr bwMode="auto">
          <a:xfrm rot="-5400000">
            <a:off x="3744119" y="2534444"/>
            <a:ext cx="0" cy="2365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50" name="Line 34"/>
          <p:cNvSpPr>
            <a:spLocks noChangeAspect="1" noChangeShapeType="1"/>
          </p:cNvSpPr>
          <p:nvPr/>
        </p:nvSpPr>
        <p:spPr bwMode="auto">
          <a:xfrm>
            <a:off x="3741738" y="2535238"/>
            <a:ext cx="0" cy="230187"/>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6" name="Group 35"/>
          <p:cNvGrpSpPr>
            <a:grpSpLocks/>
          </p:cNvGrpSpPr>
          <p:nvPr/>
        </p:nvGrpSpPr>
        <p:grpSpPr bwMode="auto">
          <a:xfrm>
            <a:off x="336550" y="3937000"/>
            <a:ext cx="8604250" cy="2740025"/>
            <a:chOff x="212" y="2480"/>
            <a:chExt cx="5420" cy="1726"/>
          </a:xfrm>
        </p:grpSpPr>
        <p:pic>
          <p:nvPicPr>
            <p:cNvPr id="87053" name="Picture 36"/>
            <p:cNvPicPr>
              <a:picLocks noChangeArrowheads="1"/>
            </p:cNvPicPr>
            <p:nvPr/>
          </p:nvPicPr>
          <p:blipFill>
            <a:blip r:embed="rId4"/>
            <a:srcRect/>
            <a:stretch>
              <a:fillRect/>
            </a:stretch>
          </p:blipFill>
          <p:spPr bwMode="auto">
            <a:xfrm>
              <a:off x="4334" y="2480"/>
              <a:ext cx="1298" cy="1384"/>
            </a:xfrm>
            <a:prstGeom prst="rect">
              <a:avLst/>
            </a:prstGeom>
            <a:noFill/>
            <a:ln w="12700">
              <a:noFill/>
              <a:miter lim="800000"/>
              <a:headEnd/>
              <a:tailEnd/>
            </a:ln>
          </p:spPr>
        </p:pic>
        <p:grpSp>
          <p:nvGrpSpPr>
            <p:cNvPr id="87054" name="Group 37"/>
            <p:cNvGrpSpPr>
              <a:grpSpLocks/>
            </p:cNvGrpSpPr>
            <p:nvPr/>
          </p:nvGrpSpPr>
          <p:grpSpPr bwMode="auto">
            <a:xfrm>
              <a:off x="212" y="2525"/>
              <a:ext cx="5136" cy="1681"/>
              <a:chOff x="212" y="2525"/>
              <a:chExt cx="5136" cy="1681"/>
            </a:xfrm>
          </p:grpSpPr>
          <p:grpSp>
            <p:nvGrpSpPr>
              <p:cNvPr id="87055" name="Group 38"/>
              <p:cNvGrpSpPr>
                <a:grpSpLocks/>
              </p:cNvGrpSpPr>
              <p:nvPr/>
            </p:nvGrpSpPr>
            <p:grpSpPr bwMode="auto">
              <a:xfrm>
                <a:off x="212" y="2525"/>
                <a:ext cx="4097" cy="1454"/>
                <a:chOff x="212" y="2621"/>
                <a:chExt cx="4097" cy="1454"/>
              </a:xfrm>
            </p:grpSpPr>
            <p:pic>
              <p:nvPicPr>
                <p:cNvPr id="87057" name="Picture 39"/>
                <p:cNvPicPr preferRelativeResize="0">
                  <a:picLocks noChangeAspect="1" noChangeArrowheads="1"/>
                </p:cNvPicPr>
                <p:nvPr/>
              </p:nvPicPr>
              <p:blipFill>
                <a:blip r:embed="rId5"/>
                <a:srcRect t="8986" b="9917"/>
                <a:stretch>
                  <a:fillRect/>
                </a:stretch>
              </p:blipFill>
              <p:spPr bwMode="auto">
                <a:xfrm>
                  <a:off x="924" y="2637"/>
                  <a:ext cx="1752" cy="1422"/>
                </a:xfrm>
                <a:prstGeom prst="rect">
                  <a:avLst/>
                </a:prstGeom>
                <a:noFill/>
                <a:ln w="9525">
                  <a:noFill/>
                  <a:miter lim="800000"/>
                  <a:headEnd/>
                  <a:tailEnd/>
                </a:ln>
              </p:spPr>
            </p:pic>
            <p:sp>
              <p:nvSpPr>
                <p:cNvPr id="87058" name="Text Box 40"/>
                <p:cNvSpPr txBox="1">
                  <a:spLocks noChangeArrowheads="1"/>
                </p:cNvSpPr>
                <p:nvPr/>
              </p:nvSpPr>
              <p:spPr bwMode="auto">
                <a:xfrm>
                  <a:off x="212" y="2893"/>
                  <a:ext cx="578" cy="327"/>
                </a:xfrm>
                <a:prstGeom prst="rect">
                  <a:avLst/>
                </a:prstGeom>
                <a:noFill/>
                <a:ln w="9525">
                  <a:noFill/>
                  <a:miter lim="800000"/>
                  <a:headEnd/>
                  <a:tailEnd/>
                </a:ln>
              </p:spPr>
              <p:txBody>
                <a:bodyPr wrap="none">
                  <a:prstTxWarp prst="textNoShape">
                    <a:avLst/>
                  </a:prstTxWarp>
                  <a:spAutoFit/>
                </a:bodyPr>
                <a:lstStyle/>
                <a:p>
                  <a:r>
                    <a:rPr lang="en-US" sz="2800" b="1">
                      <a:latin typeface="Times" charset="0"/>
                    </a:rPr>
                    <a:t>TiO</a:t>
                  </a:r>
                  <a:r>
                    <a:rPr lang="en-US" sz="2800" b="1" baseline="-25000">
                      <a:latin typeface="Times" charset="0"/>
                    </a:rPr>
                    <a:t>2</a:t>
                  </a:r>
                  <a:endParaRPr lang="en-US" b="1">
                    <a:latin typeface="Times" charset="0"/>
                  </a:endParaRPr>
                </a:p>
              </p:txBody>
            </p:sp>
            <p:grpSp>
              <p:nvGrpSpPr>
                <p:cNvPr id="87059" name="Group 41"/>
                <p:cNvGrpSpPr>
                  <a:grpSpLocks/>
                </p:cNvGrpSpPr>
                <p:nvPr/>
              </p:nvGrpSpPr>
              <p:grpSpPr bwMode="auto">
                <a:xfrm>
                  <a:off x="2735" y="2621"/>
                  <a:ext cx="1574" cy="1454"/>
                  <a:chOff x="2559" y="2453"/>
                  <a:chExt cx="1166" cy="1077"/>
                </a:xfrm>
              </p:grpSpPr>
              <p:sp>
                <p:nvSpPr>
                  <p:cNvPr id="87060" name="Rectangle 42"/>
                  <p:cNvSpPr>
                    <a:spLocks noChangeArrowheads="1"/>
                  </p:cNvSpPr>
                  <p:nvPr/>
                </p:nvSpPr>
                <p:spPr bwMode="auto">
                  <a:xfrm>
                    <a:off x="3681" y="2677"/>
                    <a:ext cx="44" cy="731"/>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87061" name="Rectangle 43"/>
                  <p:cNvSpPr>
                    <a:spLocks noChangeArrowheads="1"/>
                  </p:cNvSpPr>
                  <p:nvPr/>
                </p:nvSpPr>
                <p:spPr bwMode="auto">
                  <a:xfrm>
                    <a:off x="3681" y="2948"/>
                    <a:ext cx="44" cy="457"/>
                  </a:xfrm>
                  <a:prstGeom prst="rect">
                    <a:avLst/>
                  </a:prstGeom>
                  <a:solidFill>
                    <a:srgbClr val="00CC00"/>
                  </a:solidFill>
                  <a:ln w="9525">
                    <a:solidFill>
                      <a:schemeClr val="tx1"/>
                    </a:solidFill>
                    <a:miter lim="800000"/>
                    <a:headEnd/>
                    <a:tailEnd/>
                  </a:ln>
                </p:spPr>
                <p:txBody>
                  <a:bodyPr wrap="none" anchor="ctr">
                    <a:prstTxWarp prst="textNoShape">
                      <a:avLst/>
                    </a:prstTxWarp>
                  </a:bodyPr>
                  <a:lstStyle/>
                  <a:p>
                    <a:endParaRPr lang="en-US"/>
                  </a:p>
                </p:txBody>
              </p:sp>
              <p:sp>
                <p:nvSpPr>
                  <p:cNvPr id="87062" name="Oval 44"/>
                  <p:cNvSpPr>
                    <a:spLocks noChangeArrowheads="1"/>
                  </p:cNvSpPr>
                  <p:nvPr/>
                </p:nvSpPr>
                <p:spPr bwMode="auto">
                  <a:xfrm>
                    <a:off x="2600" y="2497"/>
                    <a:ext cx="997" cy="991"/>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87063" name="Oval 45"/>
                  <p:cNvSpPr>
                    <a:spLocks noChangeArrowheads="1"/>
                  </p:cNvSpPr>
                  <p:nvPr/>
                </p:nvSpPr>
                <p:spPr bwMode="auto">
                  <a:xfrm>
                    <a:off x="3054" y="2942"/>
                    <a:ext cx="95" cy="95"/>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87064" name="Oval 46"/>
                  <p:cNvSpPr>
                    <a:spLocks noChangeArrowheads="1"/>
                  </p:cNvSpPr>
                  <p:nvPr/>
                </p:nvSpPr>
                <p:spPr bwMode="auto">
                  <a:xfrm>
                    <a:off x="3059" y="3435"/>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65" name="Oval 47"/>
                  <p:cNvSpPr>
                    <a:spLocks noChangeArrowheads="1"/>
                  </p:cNvSpPr>
                  <p:nvPr/>
                </p:nvSpPr>
                <p:spPr bwMode="auto">
                  <a:xfrm>
                    <a:off x="3544" y="2946"/>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66" name="Oval 48"/>
                  <p:cNvSpPr>
                    <a:spLocks noChangeArrowheads="1"/>
                  </p:cNvSpPr>
                  <p:nvPr/>
                </p:nvSpPr>
                <p:spPr bwMode="auto">
                  <a:xfrm>
                    <a:off x="2559" y="2942"/>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67" name="Oval 49"/>
                  <p:cNvSpPr>
                    <a:spLocks noChangeArrowheads="1"/>
                  </p:cNvSpPr>
                  <p:nvPr/>
                </p:nvSpPr>
                <p:spPr bwMode="auto">
                  <a:xfrm>
                    <a:off x="3054" y="2453"/>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7068" name="Oval 50"/>
                  <p:cNvSpPr>
                    <a:spLocks noChangeArrowheads="1"/>
                  </p:cNvSpPr>
                  <p:nvPr/>
                </p:nvSpPr>
                <p:spPr bwMode="auto">
                  <a:xfrm>
                    <a:off x="3257" y="2950"/>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87069" name="Oval 51"/>
                  <p:cNvSpPr>
                    <a:spLocks noChangeArrowheads="1"/>
                  </p:cNvSpPr>
                  <p:nvPr/>
                </p:nvSpPr>
                <p:spPr bwMode="auto">
                  <a:xfrm>
                    <a:off x="3403" y="3295"/>
                    <a:ext cx="95" cy="95"/>
                  </a:xfrm>
                  <a:prstGeom prst="ellipse">
                    <a:avLst/>
                  </a:prstGeom>
                  <a:solidFill>
                    <a:srgbClr val="F41B00"/>
                  </a:solidFill>
                  <a:ln w="9525">
                    <a:solidFill>
                      <a:schemeClr val="tx1"/>
                    </a:solidFill>
                    <a:round/>
                    <a:headEnd/>
                    <a:tailEnd/>
                  </a:ln>
                </p:spPr>
                <p:txBody>
                  <a:bodyPr wrap="none" anchor="ctr">
                    <a:prstTxWarp prst="textNoShape">
                      <a:avLst/>
                    </a:prstTxWarp>
                  </a:bodyPr>
                  <a:lstStyle/>
                  <a:p>
                    <a:endParaRPr lang="en-US"/>
                  </a:p>
                </p:txBody>
              </p:sp>
              <p:sp>
                <p:nvSpPr>
                  <p:cNvPr id="87070" name="Oval 52"/>
                  <p:cNvSpPr>
                    <a:spLocks noChangeArrowheads="1"/>
                  </p:cNvSpPr>
                  <p:nvPr/>
                </p:nvSpPr>
                <p:spPr bwMode="auto">
                  <a:xfrm>
                    <a:off x="2695" y="3297"/>
                    <a:ext cx="95" cy="95"/>
                  </a:xfrm>
                  <a:prstGeom prst="ellipse">
                    <a:avLst/>
                  </a:prstGeom>
                  <a:solidFill>
                    <a:srgbClr val="F41B00"/>
                  </a:solidFill>
                  <a:ln w="9525">
                    <a:solidFill>
                      <a:schemeClr val="tx1"/>
                    </a:solidFill>
                    <a:round/>
                    <a:headEnd/>
                    <a:tailEnd/>
                  </a:ln>
                </p:spPr>
                <p:txBody>
                  <a:bodyPr wrap="none" anchor="ctr">
                    <a:prstTxWarp prst="textNoShape">
                      <a:avLst/>
                    </a:prstTxWarp>
                  </a:bodyPr>
                  <a:lstStyle/>
                  <a:p>
                    <a:endParaRPr lang="en-US"/>
                  </a:p>
                </p:txBody>
              </p:sp>
              <p:sp>
                <p:nvSpPr>
                  <p:cNvPr id="87071" name="Oval 53"/>
                  <p:cNvSpPr>
                    <a:spLocks noChangeArrowheads="1"/>
                  </p:cNvSpPr>
                  <p:nvPr/>
                </p:nvSpPr>
                <p:spPr bwMode="auto">
                  <a:xfrm>
                    <a:off x="3050" y="3149"/>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87072" name="Oval 54"/>
                  <p:cNvSpPr>
                    <a:spLocks noChangeArrowheads="1"/>
                  </p:cNvSpPr>
                  <p:nvPr/>
                </p:nvSpPr>
                <p:spPr bwMode="auto">
                  <a:xfrm>
                    <a:off x="2850" y="2948"/>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87073" name="Oval 55"/>
                  <p:cNvSpPr>
                    <a:spLocks noChangeArrowheads="1"/>
                  </p:cNvSpPr>
                  <p:nvPr/>
                </p:nvSpPr>
                <p:spPr bwMode="auto">
                  <a:xfrm>
                    <a:off x="2698" y="2605"/>
                    <a:ext cx="96" cy="95"/>
                  </a:xfrm>
                  <a:prstGeom prst="ellipse">
                    <a:avLst/>
                  </a:prstGeom>
                  <a:solidFill>
                    <a:srgbClr val="F41B00"/>
                  </a:solidFill>
                  <a:ln w="9525">
                    <a:solidFill>
                      <a:schemeClr val="tx1"/>
                    </a:solidFill>
                    <a:round/>
                    <a:headEnd/>
                    <a:tailEnd/>
                  </a:ln>
                </p:spPr>
                <p:txBody>
                  <a:bodyPr wrap="none" anchor="ctr">
                    <a:prstTxWarp prst="textNoShape">
                      <a:avLst/>
                    </a:prstTxWarp>
                  </a:bodyPr>
                  <a:lstStyle/>
                  <a:p>
                    <a:endParaRPr lang="en-US"/>
                  </a:p>
                </p:txBody>
              </p:sp>
              <p:sp>
                <p:nvSpPr>
                  <p:cNvPr id="87074" name="Oval 56"/>
                  <p:cNvSpPr>
                    <a:spLocks noChangeArrowheads="1"/>
                  </p:cNvSpPr>
                  <p:nvPr/>
                </p:nvSpPr>
                <p:spPr bwMode="auto">
                  <a:xfrm>
                    <a:off x="3401" y="2601"/>
                    <a:ext cx="95" cy="95"/>
                  </a:xfrm>
                  <a:prstGeom prst="ellipse">
                    <a:avLst/>
                  </a:prstGeom>
                  <a:solidFill>
                    <a:srgbClr val="F41B00"/>
                  </a:solidFill>
                  <a:ln w="9525">
                    <a:solidFill>
                      <a:schemeClr val="tx1"/>
                    </a:solidFill>
                    <a:round/>
                    <a:headEnd/>
                    <a:tailEnd/>
                  </a:ln>
                </p:spPr>
                <p:txBody>
                  <a:bodyPr wrap="none" anchor="ctr">
                    <a:prstTxWarp prst="textNoShape">
                      <a:avLst/>
                    </a:prstTxWarp>
                  </a:bodyPr>
                  <a:lstStyle/>
                  <a:p>
                    <a:endParaRPr lang="en-US"/>
                  </a:p>
                </p:txBody>
              </p:sp>
              <p:sp>
                <p:nvSpPr>
                  <p:cNvPr id="87075" name="Oval 57"/>
                  <p:cNvSpPr>
                    <a:spLocks noChangeArrowheads="1"/>
                  </p:cNvSpPr>
                  <p:nvPr/>
                </p:nvSpPr>
                <p:spPr bwMode="auto">
                  <a:xfrm>
                    <a:off x="3050" y="2742"/>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87076" name="Oval 58"/>
                  <p:cNvSpPr>
                    <a:spLocks noChangeArrowheads="1"/>
                  </p:cNvSpPr>
                  <p:nvPr/>
                </p:nvSpPr>
                <p:spPr bwMode="auto">
                  <a:xfrm>
                    <a:off x="2873" y="2768"/>
                    <a:ext cx="95" cy="95"/>
                  </a:xfrm>
                  <a:prstGeom prst="ellipse">
                    <a:avLst/>
                  </a:prstGeom>
                  <a:solidFill>
                    <a:srgbClr val="58FF51"/>
                  </a:solidFill>
                  <a:ln w="9525">
                    <a:solidFill>
                      <a:schemeClr val="tx1"/>
                    </a:solidFill>
                    <a:round/>
                    <a:headEnd/>
                    <a:tailEnd/>
                  </a:ln>
                </p:spPr>
                <p:txBody>
                  <a:bodyPr wrap="none" anchor="ctr">
                    <a:prstTxWarp prst="textNoShape">
                      <a:avLst/>
                    </a:prstTxWarp>
                  </a:bodyPr>
                  <a:lstStyle/>
                  <a:p>
                    <a:endParaRPr lang="en-US"/>
                  </a:p>
                </p:txBody>
              </p:sp>
              <p:sp>
                <p:nvSpPr>
                  <p:cNvPr id="87077" name="Oval 59"/>
                  <p:cNvSpPr>
                    <a:spLocks noChangeArrowheads="1"/>
                  </p:cNvSpPr>
                  <p:nvPr/>
                </p:nvSpPr>
                <p:spPr bwMode="auto">
                  <a:xfrm>
                    <a:off x="3236" y="2764"/>
                    <a:ext cx="95" cy="95"/>
                  </a:xfrm>
                  <a:prstGeom prst="ellipse">
                    <a:avLst/>
                  </a:prstGeom>
                  <a:solidFill>
                    <a:srgbClr val="58FF51"/>
                  </a:solidFill>
                  <a:ln w="9525">
                    <a:solidFill>
                      <a:schemeClr val="tx1"/>
                    </a:solidFill>
                    <a:round/>
                    <a:headEnd/>
                    <a:tailEnd/>
                  </a:ln>
                </p:spPr>
                <p:txBody>
                  <a:bodyPr wrap="none" anchor="ctr">
                    <a:prstTxWarp prst="textNoShape">
                      <a:avLst/>
                    </a:prstTxWarp>
                  </a:bodyPr>
                  <a:lstStyle/>
                  <a:p>
                    <a:endParaRPr lang="en-US"/>
                  </a:p>
                </p:txBody>
              </p:sp>
              <p:sp>
                <p:nvSpPr>
                  <p:cNvPr id="87078" name="Oval 60"/>
                  <p:cNvSpPr>
                    <a:spLocks noChangeArrowheads="1"/>
                  </p:cNvSpPr>
                  <p:nvPr/>
                </p:nvSpPr>
                <p:spPr bwMode="auto">
                  <a:xfrm>
                    <a:off x="3240" y="3126"/>
                    <a:ext cx="95" cy="95"/>
                  </a:xfrm>
                  <a:prstGeom prst="ellipse">
                    <a:avLst/>
                  </a:prstGeom>
                  <a:solidFill>
                    <a:srgbClr val="58FF51"/>
                  </a:solidFill>
                  <a:ln w="9525">
                    <a:solidFill>
                      <a:schemeClr val="tx1"/>
                    </a:solidFill>
                    <a:round/>
                    <a:headEnd/>
                    <a:tailEnd/>
                  </a:ln>
                </p:spPr>
                <p:txBody>
                  <a:bodyPr wrap="none" anchor="ctr">
                    <a:prstTxWarp prst="textNoShape">
                      <a:avLst/>
                    </a:prstTxWarp>
                  </a:bodyPr>
                  <a:lstStyle/>
                  <a:p>
                    <a:endParaRPr lang="en-US"/>
                  </a:p>
                </p:txBody>
              </p:sp>
              <p:sp>
                <p:nvSpPr>
                  <p:cNvPr id="87079" name="Oval 61"/>
                  <p:cNvSpPr>
                    <a:spLocks noChangeArrowheads="1"/>
                  </p:cNvSpPr>
                  <p:nvPr/>
                </p:nvSpPr>
                <p:spPr bwMode="auto">
                  <a:xfrm>
                    <a:off x="2867" y="3132"/>
                    <a:ext cx="96" cy="95"/>
                  </a:xfrm>
                  <a:prstGeom prst="ellipse">
                    <a:avLst/>
                  </a:prstGeom>
                  <a:solidFill>
                    <a:srgbClr val="58FF51"/>
                  </a:solidFill>
                  <a:ln w="9525">
                    <a:solidFill>
                      <a:schemeClr val="tx1"/>
                    </a:solidFill>
                    <a:round/>
                    <a:headEnd/>
                    <a:tailEnd/>
                  </a:ln>
                </p:spPr>
                <p:txBody>
                  <a:bodyPr wrap="none" anchor="ctr">
                    <a:prstTxWarp prst="textNoShape">
                      <a:avLst/>
                    </a:prstTxWarp>
                  </a:bodyPr>
                  <a:lstStyle/>
                  <a:p>
                    <a:endParaRPr lang="en-US"/>
                  </a:p>
                </p:txBody>
              </p:sp>
              <p:sp>
                <p:nvSpPr>
                  <p:cNvPr id="87080" name="Rectangle 62"/>
                  <p:cNvSpPr>
                    <a:spLocks noChangeArrowheads="1"/>
                  </p:cNvSpPr>
                  <p:nvPr/>
                </p:nvSpPr>
                <p:spPr bwMode="auto">
                  <a:xfrm>
                    <a:off x="3681" y="3105"/>
                    <a:ext cx="44" cy="3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87081" name="Rectangle 63"/>
                  <p:cNvSpPr>
                    <a:spLocks noChangeArrowheads="1"/>
                  </p:cNvSpPr>
                  <p:nvPr/>
                </p:nvSpPr>
                <p:spPr bwMode="auto">
                  <a:xfrm>
                    <a:off x="3681" y="3262"/>
                    <a:ext cx="44" cy="14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87056" name="Text Box 64"/>
              <p:cNvSpPr txBox="1">
                <a:spLocks noChangeArrowheads="1"/>
              </p:cNvSpPr>
              <p:nvPr/>
            </p:nvSpPr>
            <p:spPr bwMode="auto">
              <a:xfrm>
                <a:off x="2862" y="4014"/>
                <a:ext cx="2486" cy="192"/>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Ramamoorthy et al., </a:t>
                </a:r>
                <a:r>
                  <a:rPr lang="en-US" sz="1400" b="1" i="1">
                    <a:latin typeface="Times" charset="0"/>
                  </a:rPr>
                  <a:t>Phys. Rev. B</a:t>
                </a:r>
                <a:r>
                  <a:rPr lang="en-US" sz="1400" b="1">
                    <a:latin typeface="Times" charset="0"/>
                  </a:rPr>
                  <a:t> 49 (1994)16721.</a:t>
                </a:r>
              </a:p>
            </p:txBody>
          </p:sp>
        </p:grpSp>
      </p:grpSp>
      <p:sp>
        <p:nvSpPr>
          <p:cNvPr id="87052" name="Slide Number Placeholder 64"/>
          <p:cNvSpPr>
            <a:spLocks noGrp="1"/>
          </p:cNvSpPr>
          <p:nvPr>
            <p:ph type="sldNum" sz="quarter" idx="12"/>
          </p:nvPr>
        </p:nvSpPr>
        <p:spPr>
          <a:noFill/>
        </p:spPr>
        <p:txBody>
          <a:bodyPr/>
          <a:lstStyle/>
          <a:p>
            <a:fld id="{8C4B8E72-7514-3440-983A-93B77B475660}" type="slidenum">
              <a:rPr lang="en-US" smtClean="0"/>
              <a:pPr/>
              <a:t>41</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 Box 2"/>
          <p:cNvSpPr txBox="1">
            <a:spLocks noChangeArrowheads="1"/>
          </p:cNvSpPr>
          <p:nvPr/>
        </p:nvSpPr>
        <p:spPr bwMode="auto">
          <a:xfrm>
            <a:off x="679450" y="76200"/>
            <a:ext cx="7931150" cy="641350"/>
          </a:xfrm>
          <a:prstGeom prst="rect">
            <a:avLst/>
          </a:prstGeom>
          <a:noFill/>
          <a:ln w="9525">
            <a:noFill/>
            <a:miter lim="800000"/>
            <a:headEnd/>
            <a:tailEnd/>
          </a:ln>
          <a:effectLst/>
        </p:spPr>
        <p:txBody>
          <a:bodyPr wrap="none">
            <a:prstTxWarp prst="textNoShape">
              <a:avLst/>
            </a:prstTxWarp>
            <a:spAutoFit/>
          </a:bodyPr>
          <a:lstStyle/>
          <a:p>
            <a:pPr>
              <a:defRPr/>
            </a:pPr>
            <a:r>
              <a:rPr lang="en-US" sz="3600" i="1">
                <a:solidFill>
                  <a:srgbClr val="0A0296"/>
                </a:solidFill>
                <a:effectLst>
                  <a:outerShdw blurRad="38100" dist="38100" dir="2700000" algn="tl">
                    <a:srgbClr val="DDDDDD"/>
                  </a:outerShdw>
                </a:effectLst>
                <a:latin typeface="Times" charset="0"/>
              </a:rPr>
              <a:t>Examples of Two Parameter Distributions</a:t>
            </a:r>
          </a:p>
        </p:txBody>
      </p:sp>
      <p:pic>
        <p:nvPicPr>
          <p:cNvPr id="89091" name="Picture 3"/>
          <p:cNvPicPr preferRelativeResize="0">
            <a:picLocks noChangeAspect="1" noChangeArrowheads="1"/>
          </p:cNvPicPr>
          <p:nvPr/>
        </p:nvPicPr>
        <p:blipFill>
          <a:blip r:embed="rId3"/>
          <a:srcRect/>
          <a:stretch>
            <a:fillRect/>
          </a:stretch>
        </p:blipFill>
        <p:spPr bwMode="auto">
          <a:xfrm>
            <a:off x="684213" y="1368425"/>
            <a:ext cx="3322637" cy="2490788"/>
          </a:xfrm>
          <a:prstGeom prst="rect">
            <a:avLst/>
          </a:prstGeom>
          <a:noFill/>
          <a:ln w="9525">
            <a:noFill/>
            <a:miter lim="800000"/>
            <a:headEnd/>
            <a:tailEnd/>
          </a:ln>
        </p:spPr>
      </p:pic>
      <p:grpSp>
        <p:nvGrpSpPr>
          <p:cNvPr id="89092" name="Group 4"/>
          <p:cNvGrpSpPr>
            <a:grpSpLocks/>
          </p:cNvGrpSpPr>
          <p:nvPr/>
        </p:nvGrpSpPr>
        <p:grpSpPr bwMode="auto">
          <a:xfrm>
            <a:off x="3925888" y="1465263"/>
            <a:ext cx="3979862" cy="2360612"/>
            <a:chOff x="2713" y="1195"/>
            <a:chExt cx="1671" cy="991"/>
          </a:xfrm>
        </p:grpSpPr>
        <p:sp>
          <p:nvSpPr>
            <p:cNvPr id="89124" name="Oval 5"/>
            <p:cNvSpPr>
              <a:spLocks noChangeArrowheads="1"/>
            </p:cNvSpPr>
            <p:nvPr/>
          </p:nvSpPr>
          <p:spPr bwMode="auto">
            <a:xfrm>
              <a:off x="2713" y="1195"/>
              <a:ext cx="996" cy="991"/>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89125" name="Oval 6"/>
            <p:cNvSpPr>
              <a:spLocks noChangeArrowheads="1"/>
            </p:cNvSpPr>
            <p:nvPr/>
          </p:nvSpPr>
          <p:spPr bwMode="auto">
            <a:xfrm>
              <a:off x="3149" y="1617"/>
              <a:ext cx="131" cy="137"/>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89126" name="Oval 7"/>
            <p:cNvSpPr>
              <a:spLocks noChangeArrowheads="1"/>
            </p:cNvSpPr>
            <p:nvPr/>
          </p:nvSpPr>
          <p:spPr bwMode="auto">
            <a:xfrm>
              <a:off x="3385" y="1486"/>
              <a:ext cx="131" cy="13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27" name="Oval 8"/>
            <p:cNvSpPr>
              <a:spLocks noChangeArrowheads="1"/>
            </p:cNvSpPr>
            <p:nvPr/>
          </p:nvSpPr>
          <p:spPr bwMode="auto">
            <a:xfrm>
              <a:off x="2902" y="1489"/>
              <a:ext cx="131" cy="13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28" name="Oval 9"/>
            <p:cNvSpPr>
              <a:spLocks noChangeArrowheads="1"/>
            </p:cNvSpPr>
            <p:nvPr/>
          </p:nvSpPr>
          <p:spPr bwMode="auto">
            <a:xfrm>
              <a:off x="3149" y="1899"/>
              <a:ext cx="131" cy="13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29" name="Text Box 10"/>
            <p:cNvSpPr txBox="1">
              <a:spLocks noChangeArrowheads="1"/>
            </p:cNvSpPr>
            <p:nvPr/>
          </p:nvSpPr>
          <p:spPr bwMode="auto">
            <a:xfrm>
              <a:off x="3790" y="1934"/>
              <a:ext cx="546" cy="115"/>
            </a:xfrm>
            <a:prstGeom prst="rect">
              <a:avLst/>
            </a:prstGeom>
            <a:noFill/>
            <a:ln w="9525">
              <a:noFill/>
              <a:miter lim="800000"/>
              <a:headEnd/>
              <a:tailEnd/>
            </a:ln>
          </p:spPr>
          <p:txBody>
            <a:bodyPr>
              <a:prstTxWarp prst="textNoShape">
                <a:avLst/>
              </a:prstTxWarp>
              <a:spAutoFit/>
            </a:bodyPr>
            <a:lstStyle/>
            <a:p>
              <a:r>
                <a:rPr lang="en-US" sz="1200" b="1">
                  <a:latin typeface="Times" charset="0"/>
                </a:rPr>
                <a:t>0.95</a:t>
              </a:r>
            </a:p>
          </p:txBody>
        </p:sp>
        <p:sp>
          <p:nvSpPr>
            <p:cNvPr id="89130" name="Rectangle 11"/>
            <p:cNvSpPr>
              <a:spLocks noChangeArrowheads="1"/>
            </p:cNvSpPr>
            <p:nvPr/>
          </p:nvSpPr>
          <p:spPr bwMode="auto">
            <a:xfrm>
              <a:off x="3728" y="1332"/>
              <a:ext cx="44" cy="730"/>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89131" name="Rectangle 12"/>
            <p:cNvSpPr>
              <a:spLocks noChangeArrowheads="1"/>
            </p:cNvSpPr>
            <p:nvPr/>
          </p:nvSpPr>
          <p:spPr bwMode="auto">
            <a:xfrm>
              <a:off x="3728" y="1760"/>
              <a:ext cx="44" cy="299"/>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89132" name="Rectangle 13"/>
            <p:cNvSpPr>
              <a:spLocks noChangeArrowheads="1"/>
            </p:cNvSpPr>
            <p:nvPr/>
          </p:nvSpPr>
          <p:spPr bwMode="auto">
            <a:xfrm>
              <a:off x="3728" y="1917"/>
              <a:ext cx="44" cy="142"/>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89133" name="Text Box 14"/>
            <p:cNvSpPr txBox="1">
              <a:spLocks noChangeArrowheads="1"/>
            </p:cNvSpPr>
            <p:nvPr/>
          </p:nvSpPr>
          <p:spPr bwMode="auto">
            <a:xfrm>
              <a:off x="3784" y="1780"/>
              <a:ext cx="600" cy="115"/>
            </a:xfrm>
            <a:prstGeom prst="rect">
              <a:avLst/>
            </a:prstGeom>
            <a:noFill/>
            <a:ln w="9525">
              <a:noFill/>
              <a:miter lim="800000"/>
              <a:headEnd/>
              <a:tailEnd/>
            </a:ln>
          </p:spPr>
          <p:txBody>
            <a:bodyPr>
              <a:prstTxWarp prst="textNoShape">
                <a:avLst/>
              </a:prstTxWarp>
              <a:spAutoFit/>
            </a:bodyPr>
            <a:lstStyle/>
            <a:p>
              <a:r>
                <a:rPr lang="en-US" sz="1200" b="1">
                  <a:latin typeface="Times" charset="0"/>
                </a:rPr>
                <a:t>1.00</a:t>
              </a:r>
            </a:p>
          </p:txBody>
        </p:sp>
        <p:sp>
          <p:nvSpPr>
            <p:cNvPr id="89134" name="Text Box 15"/>
            <p:cNvSpPr txBox="1">
              <a:spLocks noChangeArrowheads="1"/>
            </p:cNvSpPr>
            <p:nvPr/>
          </p:nvSpPr>
          <p:spPr bwMode="auto">
            <a:xfrm>
              <a:off x="3743" y="1334"/>
              <a:ext cx="637" cy="116"/>
            </a:xfrm>
            <a:prstGeom prst="rect">
              <a:avLst/>
            </a:prstGeom>
            <a:noFill/>
            <a:ln w="9525">
              <a:noFill/>
              <a:miter lim="800000"/>
              <a:headEnd/>
              <a:tailEnd/>
            </a:ln>
          </p:spPr>
          <p:txBody>
            <a:bodyPr>
              <a:prstTxWarp prst="textNoShape">
                <a:avLst/>
              </a:prstTxWarp>
              <a:spAutoFit/>
            </a:bodyPr>
            <a:lstStyle/>
            <a:p>
              <a:r>
                <a:rPr lang="en-US" sz="1200" b="1">
                  <a:latin typeface="Times" charset="0"/>
                </a:rPr>
                <a:t>1.00&lt;</a:t>
              </a:r>
              <a:r>
                <a:rPr lang="en-US" sz="1200" b="1">
                  <a:latin typeface="Symbol" charset="2"/>
                  <a:sym typeface="Symbol" charset="2"/>
                </a:rPr>
                <a:t>g</a:t>
              </a:r>
              <a:endParaRPr lang="en-US" sz="1200" b="1">
                <a:latin typeface="Times" charset="0"/>
              </a:endParaRPr>
            </a:p>
          </p:txBody>
        </p:sp>
      </p:grpSp>
      <p:sp>
        <p:nvSpPr>
          <p:cNvPr id="89093" name="Text Box 16"/>
          <p:cNvSpPr txBox="1">
            <a:spLocks noChangeArrowheads="1"/>
          </p:cNvSpPr>
          <p:nvPr/>
        </p:nvSpPr>
        <p:spPr bwMode="auto">
          <a:xfrm>
            <a:off x="169863" y="1303338"/>
            <a:ext cx="1173162" cy="579437"/>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Al</a:t>
            </a:r>
            <a:r>
              <a:rPr lang="en-US" sz="3200" b="1" baseline="-25000">
                <a:latin typeface="Times" charset="0"/>
              </a:rPr>
              <a:t>2</a:t>
            </a:r>
            <a:r>
              <a:rPr lang="en-US" sz="3200" b="1">
                <a:latin typeface="Times" charset="0"/>
              </a:rPr>
              <a:t>O</a:t>
            </a:r>
            <a:r>
              <a:rPr lang="en-US" sz="3200" b="1" baseline="-25000">
                <a:latin typeface="Times" charset="0"/>
              </a:rPr>
              <a:t>3</a:t>
            </a:r>
            <a:endParaRPr lang="en-US" sz="3200" b="1">
              <a:latin typeface="Times" charset="0"/>
            </a:endParaRPr>
          </a:p>
        </p:txBody>
      </p:sp>
      <p:sp>
        <p:nvSpPr>
          <p:cNvPr id="89094" name="Text Box 17"/>
          <p:cNvSpPr txBox="1">
            <a:spLocks noChangeArrowheads="1"/>
          </p:cNvSpPr>
          <p:nvPr/>
        </p:nvSpPr>
        <p:spPr bwMode="auto">
          <a:xfrm>
            <a:off x="949325" y="738188"/>
            <a:ext cx="2724150" cy="641350"/>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Population (</a:t>
            </a:r>
            <a:r>
              <a:rPr lang="en-US" sz="1800" b="1">
                <a:latin typeface="Symbol" charset="2"/>
              </a:rPr>
              <a:t>D</a:t>
            </a:r>
            <a:r>
              <a:rPr lang="en-US" sz="1800" b="1">
                <a:latin typeface="Times" charset="0"/>
              </a:rPr>
              <a:t>g averaged)</a:t>
            </a:r>
          </a:p>
        </p:txBody>
      </p:sp>
      <p:sp>
        <p:nvSpPr>
          <p:cNvPr id="89095" name="Text Box 18"/>
          <p:cNvSpPr txBox="1">
            <a:spLocks noChangeArrowheads="1"/>
          </p:cNvSpPr>
          <p:nvPr/>
        </p:nvSpPr>
        <p:spPr bwMode="auto">
          <a:xfrm>
            <a:off x="3908425" y="738188"/>
            <a:ext cx="2368550" cy="641350"/>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Surface  Energies/habits</a:t>
            </a:r>
            <a:endParaRPr lang="en-US" sz="1800">
              <a:latin typeface="Times" charset="0"/>
              <a:ea typeface="Times" charset="0"/>
              <a:cs typeface="Times" charset="0"/>
            </a:endParaRPr>
          </a:p>
        </p:txBody>
      </p:sp>
      <p:pic>
        <p:nvPicPr>
          <p:cNvPr id="89096" name="Picture 19" descr="big"/>
          <p:cNvPicPr>
            <a:picLocks noChangeAspect="1" noChangeArrowheads="1"/>
          </p:cNvPicPr>
          <p:nvPr/>
        </p:nvPicPr>
        <p:blipFill>
          <a:blip r:embed="rId4"/>
          <a:srcRect l="8278" t="24472" r="6750" b="15805"/>
          <a:stretch>
            <a:fillRect/>
          </a:stretch>
        </p:blipFill>
        <p:spPr bwMode="auto">
          <a:xfrm>
            <a:off x="6956425" y="2073275"/>
            <a:ext cx="1879600" cy="1322388"/>
          </a:xfrm>
          <a:prstGeom prst="rect">
            <a:avLst/>
          </a:prstGeom>
          <a:noFill/>
          <a:ln w="9525">
            <a:noFill/>
            <a:miter lim="800000"/>
            <a:headEnd/>
            <a:tailEnd/>
          </a:ln>
        </p:spPr>
      </p:pic>
      <p:grpSp>
        <p:nvGrpSpPr>
          <p:cNvPr id="3" name="Group 20"/>
          <p:cNvGrpSpPr>
            <a:grpSpLocks/>
          </p:cNvGrpSpPr>
          <p:nvPr/>
        </p:nvGrpSpPr>
        <p:grpSpPr bwMode="auto">
          <a:xfrm>
            <a:off x="258763" y="3602038"/>
            <a:ext cx="8494712" cy="3032125"/>
            <a:chOff x="163" y="2269"/>
            <a:chExt cx="5351" cy="1910"/>
          </a:xfrm>
        </p:grpSpPr>
        <p:pic>
          <p:nvPicPr>
            <p:cNvPr id="89100" name="Picture 21" descr="hexagonal"/>
            <p:cNvPicPr>
              <a:picLocks noChangeAspect="1" noChangeArrowheads="1"/>
            </p:cNvPicPr>
            <p:nvPr/>
          </p:nvPicPr>
          <p:blipFill>
            <a:blip r:embed="rId5"/>
            <a:srcRect l="14236" t="11957" r="14236" b="10507"/>
            <a:stretch>
              <a:fillRect/>
            </a:stretch>
          </p:blipFill>
          <p:spPr bwMode="auto">
            <a:xfrm>
              <a:off x="4336" y="2848"/>
              <a:ext cx="1178" cy="1224"/>
            </a:xfrm>
            <a:prstGeom prst="rect">
              <a:avLst/>
            </a:prstGeom>
            <a:noFill/>
            <a:ln w="9525">
              <a:noFill/>
              <a:miter lim="800000"/>
              <a:headEnd/>
              <a:tailEnd/>
            </a:ln>
          </p:spPr>
        </p:pic>
        <p:grpSp>
          <p:nvGrpSpPr>
            <p:cNvPr id="89101" name="Group 22"/>
            <p:cNvGrpSpPr>
              <a:grpSpLocks/>
            </p:cNvGrpSpPr>
            <p:nvPr/>
          </p:nvGrpSpPr>
          <p:grpSpPr bwMode="auto">
            <a:xfrm>
              <a:off x="163" y="2269"/>
              <a:ext cx="3899" cy="1910"/>
              <a:chOff x="163" y="2269"/>
              <a:chExt cx="3899" cy="1910"/>
            </a:xfrm>
          </p:grpSpPr>
          <p:grpSp>
            <p:nvGrpSpPr>
              <p:cNvPr id="89102" name="Group 23"/>
              <p:cNvGrpSpPr>
                <a:grpSpLocks/>
              </p:cNvGrpSpPr>
              <p:nvPr/>
            </p:nvGrpSpPr>
            <p:grpSpPr bwMode="auto">
              <a:xfrm>
                <a:off x="288" y="2593"/>
                <a:ext cx="1839" cy="1586"/>
                <a:chOff x="240" y="2337"/>
                <a:chExt cx="2095" cy="1807"/>
              </a:xfrm>
            </p:grpSpPr>
            <p:pic>
              <p:nvPicPr>
                <p:cNvPr id="89115" name="Picture 24" descr="K3012E_HMS_WC_10degree"/>
                <p:cNvPicPr>
                  <a:picLocks noChangeAspect="1" noChangeArrowheads="1"/>
                </p:cNvPicPr>
                <p:nvPr/>
              </p:nvPicPr>
              <p:blipFill>
                <a:blip r:embed="rId6"/>
                <a:srcRect t="8151" r="2965" b="8151"/>
                <a:stretch>
                  <a:fillRect/>
                </a:stretch>
              </p:blipFill>
              <p:spPr bwMode="auto">
                <a:xfrm>
                  <a:off x="240" y="2337"/>
                  <a:ext cx="2095" cy="1807"/>
                </a:xfrm>
                <a:prstGeom prst="rect">
                  <a:avLst/>
                </a:prstGeom>
                <a:noFill/>
                <a:ln w="9525">
                  <a:noFill/>
                  <a:miter lim="800000"/>
                  <a:headEnd/>
                  <a:tailEnd/>
                </a:ln>
              </p:spPr>
            </p:pic>
            <p:grpSp>
              <p:nvGrpSpPr>
                <p:cNvPr id="89116" name="Group 25"/>
                <p:cNvGrpSpPr>
                  <a:grpSpLocks/>
                </p:cNvGrpSpPr>
                <p:nvPr/>
              </p:nvGrpSpPr>
              <p:grpSpPr bwMode="auto">
                <a:xfrm>
                  <a:off x="565" y="2360"/>
                  <a:ext cx="1750" cy="1751"/>
                  <a:chOff x="656" y="1018"/>
                  <a:chExt cx="1750" cy="1751"/>
                </a:xfrm>
              </p:grpSpPr>
              <p:sp>
                <p:nvSpPr>
                  <p:cNvPr id="89117" name="Oval 26"/>
                  <p:cNvSpPr>
                    <a:spLocks noChangeAspect="1" noChangeArrowheads="1"/>
                  </p:cNvSpPr>
                  <p:nvPr/>
                </p:nvSpPr>
                <p:spPr bwMode="auto">
                  <a:xfrm>
                    <a:off x="662" y="1024"/>
                    <a:ext cx="1739" cy="1739"/>
                  </a:xfrm>
                  <a:prstGeom prst="ellipse">
                    <a:avLst/>
                  </a:prstGeom>
                  <a:noFill/>
                  <a:ln w="19050">
                    <a:solidFill>
                      <a:schemeClr val="tx1"/>
                    </a:solidFill>
                    <a:round/>
                    <a:headEnd/>
                    <a:tailEnd/>
                  </a:ln>
                </p:spPr>
                <p:txBody>
                  <a:bodyPr wrap="none" anchor="ctr">
                    <a:prstTxWarp prst="textNoShape">
                      <a:avLst/>
                    </a:prstTxWarp>
                  </a:bodyPr>
                  <a:lstStyle/>
                  <a:p>
                    <a:endParaRPr lang="en-US"/>
                  </a:p>
                </p:txBody>
              </p:sp>
              <p:sp>
                <p:nvSpPr>
                  <p:cNvPr id="89118" name="Line 27"/>
                  <p:cNvSpPr>
                    <a:spLocks noChangeShapeType="1"/>
                  </p:cNvSpPr>
                  <p:nvPr/>
                </p:nvSpPr>
                <p:spPr bwMode="auto">
                  <a:xfrm>
                    <a:off x="667" y="1905"/>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19" name="Line 28"/>
                  <p:cNvSpPr>
                    <a:spLocks noChangeShapeType="1"/>
                  </p:cNvSpPr>
                  <p:nvPr/>
                </p:nvSpPr>
                <p:spPr bwMode="auto">
                  <a:xfrm rot="5400000">
                    <a:off x="666" y="1888"/>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20" name="Line 29"/>
                  <p:cNvSpPr>
                    <a:spLocks noChangeShapeType="1"/>
                  </p:cNvSpPr>
                  <p:nvPr/>
                </p:nvSpPr>
                <p:spPr bwMode="auto">
                  <a:xfrm rot="1800000">
                    <a:off x="656" y="1905"/>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21" name="Line 30"/>
                  <p:cNvSpPr>
                    <a:spLocks noChangeShapeType="1"/>
                  </p:cNvSpPr>
                  <p:nvPr/>
                </p:nvSpPr>
                <p:spPr bwMode="auto">
                  <a:xfrm rot="3600000">
                    <a:off x="656" y="1900"/>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22" name="Line 31"/>
                  <p:cNvSpPr>
                    <a:spLocks noChangeShapeType="1"/>
                  </p:cNvSpPr>
                  <p:nvPr/>
                </p:nvSpPr>
                <p:spPr bwMode="auto">
                  <a:xfrm rot="7200000">
                    <a:off x="667" y="1900"/>
                    <a:ext cx="1739"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89123" name="Line 32"/>
                  <p:cNvSpPr>
                    <a:spLocks noChangeShapeType="1"/>
                  </p:cNvSpPr>
                  <p:nvPr/>
                </p:nvSpPr>
                <p:spPr bwMode="auto">
                  <a:xfrm rot="9000000">
                    <a:off x="662" y="1911"/>
                    <a:ext cx="1739" cy="0"/>
                  </a:xfrm>
                  <a:prstGeom prst="line">
                    <a:avLst/>
                  </a:prstGeom>
                  <a:noFill/>
                  <a:ln w="19050">
                    <a:solidFill>
                      <a:schemeClr val="tx1"/>
                    </a:solidFill>
                    <a:round/>
                    <a:headEnd/>
                    <a:tailEnd/>
                  </a:ln>
                </p:spPr>
                <p:txBody>
                  <a:bodyPr>
                    <a:prstTxWarp prst="textNoShape">
                      <a:avLst/>
                    </a:prstTxWarp>
                  </a:bodyPr>
                  <a:lstStyle/>
                  <a:p>
                    <a:endParaRPr lang="en-US"/>
                  </a:p>
                </p:txBody>
              </p:sp>
            </p:grpSp>
          </p:grpSp>
          <p:sp>
            <p:nvSpPr>
              <p:cNvPr id="89103" name="Text Box 33"/>
              <p:cNvSpPr txBox="1">
                <a:spLocks noChangeArrowheads="1"/>
              </p:cNvSpPr>
              <p:nvPr/>
            </p:nvSpPr>
            <p:spPr bwMode="auto">
              <a:xfrm>
                <a:off x="163" y="2269"/>
                <a:ext cx="557" cy="365"/>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WC</a:t>
                </a:r>
              </a:p>
            </p:txBody>
          </p:sp>
          <p:sp>
            <p:nvSpPr>
              <p:cNvPr id="89104" name="Oval 34"/>
              <p:cNvSpPr>
                <a:spLocks noChangeArrowheads="1"/>
              </p:cNvSpPr>
              <p:nvPr/>
            </p:nvSpPr>
            <p:spPr bwMode="auto">
              <a:xfrm>
                <a:off x="2473" y="2603"/>
                <a:ext cx="1494" cy="1487"/>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89105" name="Oval 35"/>
              <p:cNvSpPr>
                <a:spLocks noChangeArrowheads="1"/>
              </p:cNvSpPr>
              <p:nvPr/>
            </p:nvSpPr>
            <p:spPr bwMode="auto">
              <a:xfrm>
                <a:off x="3145" y="2520"/>
                <a:ext cx="197" cy="20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06" name="Oval 36"/>
              <p:cNvSpPr>
                <a:spLocks noChangeArrowheads="1"/>
              </p:cNvSpPr>
              <p:nvPr/>
            </p:nvSpPr>
            <p:spPr bwMode="auto">
              <a:xfrm>
                <a:off x="3757" y="3620"/>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07" name="Oval 37"/>
              <p:cNvSpPr>
                <a:spLocks noChangeArrowheads="1"/>
              </p:cNvSpPr>
              <p:nvPr/>
            </p:nvSpPr>
            <p:spPr bwMode="auto">
              <a:xfrm>
                <a:off x="2527" y="3667"/>
                <a:ext cx="197"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08" name="Rectangle 38"/>
              <p:cNvSpPr>
                <a:spLocks noChangeArrowheads="1"/>
              </p:cNvSpPr>
              <p:nvPr/>
            </p:nvSpPr>
            <p:spPr bwMode="auto">
              <a:xfrm>
                <a:off x="3996" y="2809"/>
                <a:ext cx="66" cy="1095"/>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89109" name="Rectangle 39"/>
              <p:cNvSpPr>
                <a:spLocks noChangeArrowheads="1"/>
              </p:cNvSpPr>
              <p:nvPr/>
            </p:nvSpPr>
            <p:spPr bwMode="auto">
              <a:xfrm>
                <a:off x="3996" y="3451"/>
                <a:ext cx="66" cy="44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89110" name="Rectangle 40"/>
              <p:cNvSpPr>
                <a:spLocks noChangeArrowheads="1"/>
              </p:cNvSpPr>
              <p:nvPr/>
            </p:nvSpPr>
            <p:spPr bwMode="auto">
              <a:xfrm>
                <a:off x="3996" y="3686"/>
                <a:ext cx="66" cy="21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89111" name="Oval 41"/>
              <p:cNvSpPr>
                <a:spLocks noChangeArrowheads="1"/>
              </p:cNvSpPr>
              <p:nvPr/>
            </p:nvSpPr>
            <p:spPr bwMode="auto">
              <a:xfrm>
                <a:off x="3125" y="3260"/>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12" name="Oval 42"/>
              <p:cNvSpPr>
                <a:spLocks noChangeArrowheads="1"/>
              </p:cNvSpPr>
              <p:nvPr/>
            </p:nvSpPr>
            <p:spPr bwMode="auto">
              <a:xfrm>
                <a:off x="3117" y="3956"/>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13" name="Oval 43"/>
              <p:cNvSpPr>
                <a:spLocks noChangeArrowheads="1"/>
              </p:cNvSpPr>
              <p:nvPr/>
            </p:nvSpPr>
            <p:spPr bwMode="auto">
              <a:xfrm>
                <a:off x="2477" y="2876"/>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89114" name="Oval 44"/>
              <p:cNvSpPr>
                <a:spLocks noChangeArrowheads="1"/>
              </p:cNvSpPr>
              <p:nvPr/>
            </p:nvSpPr>
            <p:spPr bwMode="auto">
              <a:xfrm>
                <a:off x="3749" y="2820"/>
                <a:ext cx="196" cy="20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pSp>
      <p:sp>
        <p:nvSpPr>
          <p:cNvPr id="89098" name="Text Box 45"/>
          <p:cNvSpPr txBox="1">
            <a:spLocks noChangeArrowheads="1"/>
          </p:cNvSpPr>
          <p:nvPr/>
        </p:nvSpPr>
        <p:spPr bwMode="auto">
          <a:xfrm>
            <a:off x="5949950" y="3544888"/>
            <a:ext cx="2038350" cy="517525"/>
          </a:xfrm>
          <a:prstGeom prst="rect">
            <a:avLst/>
          </a:prstGeom>
          <a:noFill/>
          <a:ln w="9525">
            <a:noFill/>
            <a:miter lim="800000"/>
            <a:headEnd/>
            <a:tailEnd/>
          </a:ln>
        </p:spPr>
        <p:txBody>
          <a:bodyPr>
            <a:prstTxWarp prst="textNoShape">
              <a:avLst/>
            </a:prstTxWarp>
            <a:spAutoFit/>
          </a:bodyPr>
          <a:lstStyle/>
          <a:p>
            <a:r>
              <a:rPr lang="en-US" sz="1400" b="1">
                <a:latin typeface="Times" charset="0"/>
              </a:rPr>
              <a:t>Kitayama and Glaeser, JACerS, 85 (2002) 611.</a:t>
            </a:r>
          </a:p>
        </p:txBody>
      </p:sp>
      <p:sp>
        <p:nvSpPr>
          <p:cNvPr id="89099" name="Slide Number Placeholder 45"/>
          <p:cNvSpPr>
            <a:spLocks noGrp="1"/>
          </p:cNvSpPr>
          <p:nvPr>
            <p:ph type="sldNum" sz="quarter" idx="12"/>
          </p:nvPr>
        </p:nvSpPr>
        <p:spPr>
          <a:noFill/>
        </p:spPr>
        <p:txBody>
          <a:bodyPr/>
          <a:lstStyle/>
          <a:p>
            <a:fld id="{4112EAB4-B774-EF45-B000-ACFEE0E922F0}" type="slidenum">
              <a:rPr lang="en-US" smtClean="0"/>
              <a:pPr/>
              <a:t>42</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79450" y="76200"/>
            <a:ext cx="7931150" cy="641350"/>
          </a:xfrm>
          <a:prstGeom prst="rect">
            <a:avLst/>
          </a:prstGeom>
          <a:noFill/>
          <a:ln w="9525">
            <a:noFill/>
            <a:miter lim="800000"/>
            <a:headEnd/>
            <a:tailEnd/>
          </a:ln>
        </p:spPr>
        <p:txBody>
          <a:bodyPr wrap="none">
            <a:prstTxWarp prst="textNoShape">
              <a:avLst/>
            </a:prstTxWarp>
            <a:spAutoFit/>
          </a:bodyPr>
          <a:lstStyle/>
          <a:p>
            <a:r>
              <a:rPr lang="en-US" sz="3600" i="1">
                <a:solidFill>
                  <a:srgbClr val="0A0296"/>
                </a:solidFill>
                <a:latin typeface="Times" charset="0"/>
              </a:rPr>
              <a:t>Examples of Two Parameter Distributions</a:t>
            </a:r>
          </a:p>
        </p:txBody>
      </p:sp>
      <p:grpSp>
        <p:nvGrpSpPr>
          <p:cNvPr id="91139" name="Group 3"/>
          <p:cNvGrpSpPr>
            <a:grpSpLocks/>
          </p:cNvGrpSpPr>
          <p:nvPr/>
        </p:nvGrpSpPr>
        <p:grpSpPr bwMode="auto">
          <a:xfrm>
            <a:off x="7404100" y="1905000"/>
            <a:ext cx="1484313" cy="1435100"/>
            <a:chOff x="3880" y="2032"/>
            <a:chExt cx="1497" cy="1448"/>
          </a:xfrm>
        </p:grpSpPr>
        <p:sp>
          <p:nvSpPr>
            <p:cNvPr id="91223" name="Freeform 4"/>
            <p:cNvSpPr>
              <a:spLocks/>
            </p:cNvSpPr>
            <p:nvPr/>
          </p:nvSpPr>
          <p:spPr bwMode="auto">
            <a:xfrm>
              <a:off x="3886" y="2032"/>
              <a:ext cx="827" cy="984"/>
            </a:xfrm>
            <a:custGeom>
              <a:avLst/>
              <a:gdLst>
                <a:gd name="T0" fmla="*/ 0 w 1072"/>
                <a:gd name="T1" fmla="*/ 480 h 1256"/>
                <a:gd name="T2" fmla="*/ 430 w 1072"/>
                <a:gd name="T3" fmla="*/ 0 h 1256"/>
                <a:gd name="T4" fmla="*/ 492 w 1072"/>
                <a:gd name="T5" fmla="*/ 604 h 1256"/>
                <a:gd name="T6" fmla="*/ 0 w 1072"/>
                <a:gd name="T7" fmla="*/ 480 h 1256"/>
                <a:gd name="T8" fmla="*/ 0 60000 65536"/>
                <a:gd name="T9" fmla="*/ 0 60000 65536"/>
                <a:gd name="T10" fmla="*/ 0 60000 65536"/>
                <a:gd name="T11" fmla="*/ 0 60000 65536"/>
                <a:gd name="T12" fmla="*/ 0 w 1072"/>
                <a:gd name="T13" fmla="*/ 0 h 1256"/>
                <a:gd name="T14" fmla="*/ 1072 w 1072"/>
                <a:gd name="T15" fmla="*/ 1256 h 1256"/>
              </a:gdLst>
              <a:ahLst/>
              <a:cxnLst>
                <a:cxn ang="T8">
                  <a:pos x="T0" y="T1"/>
                </a:cxn>
                <a:cxn ang="T9">
                  <a:pos x="T2" y="T3"/>
                </a:cxn>
                <a:cxn ang="T10">
                  <a:pos x="T4" y="T5"/>
                </a:cxn>
                <a:cxn ang="T11">
                  <a:pos x="T6" y="T7"/>
                </a:cxn>
              </a:cxnLst>
              <a:rect l="T12" t="T13" r="T14" b="T15"/>
              <a:pathLst>
                <a:path w="1072" h="1256">
                  <a:moveTo>
                    <a:pt x="0" y="1000"/>
                  </a:moveTo>
                  <a:lnTo>
                    <a:pt x="936" y="0"/>
                  </a:lnTo>
                  <a:lnTo>
                    <a:pt x="1072" y="1256"/>
                  </a:lnTo>
                  <a:lnTo>
                    <a:pt x="0" y="1000"/>
                  </a:lnTo>
                  <a:close/>
                </a:path>
              </a:pathLst>
            </a:custGeom>
            <a:gradFill rotWithShape="0">
              <a:gsLst>
                <a:gs pos="0">
                  <a:srgbClr val="7BCAFA"/>
                </a:gs>
                <a:gs pos="100000">
                  <a:srgbClr val="2A4656"/>
                </a:gs>
              </a:gsLst>
              <a:path path="rect">
                <a:fillToRect l="100000" t="100000"/>
              </a:path>
            </a:gradFill>
            <a:ln w="38100">
              <a:solidFill>
                <a:schemeClr val="accent2"/>
              </a:solidFill>
              <a:round/>
              <a:headEnd/>
              <a:tailEnd/>
            </a:ln>
          </p:spPr>
          <p:txBody>
            <a:bodyPr wrap="none" anchor="ctr">
              <a:prstTxWarp prst="textNoShape">
                <a:avLst/>
              </a:prstTxWarp>
            </a:bodyPr>
            <a:lstStyle/>
            <a:p>
              <a:endParaRPr lang="en-US"/>
            </a:p>
          </p:txBody>
        </p:sp>
        <p:sp>
          <p:nvSpPr>
            <p:cNvPr id="91224" name="Freeform 5"/>
            <p:cNvSpPr>
              <a:spLocks/>
            </p:cNvSpPr>
            <p:nvPr/>
          </p:nvSpPr>
          <p:spPr bwMode="auto">
            <a:xfrm>
              <a:off x="4611" y="2032"/>
              <a:ext cx="766" cy="984"/>
            </a:xfrm>
            <a:custGeom>
              <a:avLst/>
              <a:gdLst>
                <a:gd name="T0" fmla="*/ 0 w 992"/>
                <a:gd name="T1" fmla="*/ 0 h 1256"/>
                <a:gd name="T2" fmla="*/ 456 w 992"/>
                <a:gd name="T3" fmla="*/ 421 h 1256"/>
                <a:gd name="T4" fmla="*/ 59 w 992"/>
                <a:gd name="T5" fmla="*/ 604 h 1256"/>
                <a:gd name="T6" fmla="*/ 0 w 992"/>
                <a:gd name="T7" fmla="*/ 0 h 1256"/>
                <a:gd name="T8" fmla="*/ 0 60000 65536"/>
                <a:gd name="T9" fmla="*/ 0 60000 65536"/>
                <a:gd name="T10" fmla="*/ 0 60000 65536"/>
                <a:gd name="T11" fmla="*/ 0 60000 65536"/>
                <a:gd name="T12" fmla="*/ 0 w 992"/>
                <a:gd name="T13" fmla="*/ 0 h 1256"/>
                <a:gd name="T14" fmla="*/ 992 w 992"/>
                <a:gd name="T15" fmla="*/ 1256 h 1256"/>
              </a:gdLst>
              <a:ahLst/>
              <a:cxnLst>
                <a:cxn ang="T8">
                  <a:pos x="T0" y="T1"/>
                </a:cxn>
                <a:cxn ang="T9">
                  <a:pos x="T2" y="T3"/>
                </a:cxn>
                <a:cxn ang="T10">
                  <a:pos x="T4" y="T5"/>
                </a:cxn>
                <a:cxn ang="T11">
                  <a:pos x="T6" y="T7"/>
                </a:cxn>
              </a:cxnLst>
              <a:rect l="T12" t="T13" r="T14" b="T15"/>
              <a:pathLst>
                <a:path w="992" h="1256">
                  <a:moveTo>
                    <a:pt x="0" y="0"/>
                  </a:moveTo>
                  <a:lnTo>
                    <a:pt x="992" y="876"/>
                  </a:lnTo>
                  <a:lnTo>
                    <a:pt x="128" y="1256"/>
                  </a:lnTo>
                  <a:lnTo>
                    <a:pt x="0" y="0"/>
                  </a:lnTo>
                  <a:close/>
                </a:path>
              </a:pathLst>
            </a:custGeom>
            <a:gradFill rotWithShape="0">
              <a:gsLst>
                <a:gs pos="0">
                  <a:srgbClr val="7BCAFA"/>
                </a:gs>
                <a:gs pos="100000">
                  <a:srgbClr val="DFF2FE"/>
                </a:gs>
              </a:gsLst>
              <a:path path="rect">
                <a:fillToRect l="100000" b="100000"/>
              </a:path>
            </a:gradFill>
            <a:ln w="38100">
              <a:solidFill>
                <a:schemeClr val="accent2"/>
              </a:solidFill>
              <a:round/>
              <a:headEnd/>
              <a:tailEnd/>
            </a:ln>
          </p:spPr>
          <p:txBody>
            <a:bodyPr wrap="none" anchor="ctr">
              <a:prstTxWarp prst="textNoShape">
                <a:avLst/>
              </a:prstTxWarp>
            </a:bodyPr>
            <a:lstStyle/>
            <a:p>
              <a:endParaRPr lang="en-US"/>
            </a:p>
          </p:txBody>
        </p:sp>
        <p:sp>
          <p:nvSpPr>
            <p:cNvPr id="91225" name="Freeform 6"/>
            <p:cNvSpPr>
              <a:spLocks/>
            </p:cNvSpPr>
            <p:nvPr/>
          </p:nvSpPr>
          <p:spPr bwMode="auto">
            <a:xfrm>
              <a:off x="3880" y="2819"/>
              <a:ext cx="830" cy="661"/>
            </a:xfrm>
            <a:custGeom>
              <a:avLst/>
              <a:gdLst>
                <a:gd name="T0" fmla="*/ 0 w 1076"/>
                <a:gd name="T1" fmla="*/ 0 h 844"/>
                <a:gd name="T2" fmla="*/ 464 w 1076"/>
                <a:gd name="T3" fmla="*/ 406 h 844"/>
                <a:gd name="T4" fmla="*/ 494 w 1076"/>
                <a:gd name="T5" fmla="*/ 119 h 844"/>
                <a:gd name="T6" fmla="*/ 0 w 1076"/>
                <a:gd name="T7" fmla="*/ 0 h 844"/>
                <a:gd name="T8" fmla="*/ 0 60000 65536"/>
                <a:gd name="T9" fmla="*/ 0 60000 65536"/>
                <a:gd name="T10" fmla="*/ 0 60000 65536"/>
                <a:gd name="T11" fmla="*/ 0 60000 65536"/>
                <a:gd name="T12" fmla="*/ 0 w 1076"/>
                <a:gd name="T13" fmla="*/ 0 h 844"/>
                <a:gd name="T14" fmla="*/ 1076 w 1076"/>
                <a:gd name="T15" fmla="*/ 844 h 844"/>
              </a:gdLst>
              <a:ahLst/>
              <a:cxnLst>
                <a:cxn ang="T8">
                  <a:pos x="T0" y="T1"/>
                </a:cxn>
                <a:cxn ang="T9">
                  <a:pos x="T2" y="T3"/>
                </a:cxn>
                <a:cxn ang="T10">
                  <a:pos x="T4" y="T5"/>
                </a:cxn>
                <a:cxn ang="T11">
                  <a:pos x="T6" y="T7"/>
                </a:cxn>
              </a:cxnLst>
              <a:rect l="T12" t="T13" r="T14" b="T15"/>
              <a:pathLst>
                <a:path w="1076" h="844">
                  <a:moveTo>
                    <a:pt x="0" y="0"/>
                  </a:moveTo>
                  <a:lnTo>
                    <a:pt x="1012" y="844"/>
                  </a:lnTo>
                  <a:lnTo>
                    <a:pt x="1076" y="248"/>
                  </a:lnTo>
                  <a:lnTo>
                    <a:pt x="0" y="0"/>
                  </a:lnTo>
                  <a:close/>
                </a:path>
              </a:pathLst>
            </a:custGeom>
            <a:gradFill rotWithShape="0">
              <a:gsLst>
                <a:gs pos="0">
                  <a:srgbClr val="7BCAFA"/>
                </a:gs>
                <a:gs pos="100000">
                  <a:srgbClr val="000000"/>
                </a:gs>
              </a:gsLst>
              <a:path path="rect">
                <a:fillToRect l="100000" b="100000"/>
              </a:path>
            </a:gradFill>
            <a:ln w="38100">
              <a:solidFill>
                <a:schemeClr val="accent2"/>
              </a:solidFill>
              <a:round/>
              <a:headEnd/>
              <a:tailEnd/>
            </a:ln>
          </p:spPr>
          <p:txBody>
            <a:bodyPr wrap="none" anchor="ctr">
              <a:prstTxWarp prst="textNoShape">
                <a:avLst/>
              </a:prstTxWarp>
            </a:bodyPr>
            <a:lstStyle/>
            <a:p>
              <a:endParaRPr lang="en-US"/>
            </a:p>
          </p:txBody>
        </p:sp>
        <p:sp>
          <p:nvSpPr>
            <p:cNvPr id="91226" name="Freeform 7"/>
            <p:cNvSpPr>
              <a:spLocks/>
            </p:cNvSpPr>
            <p:nvPr/>
          </p:nvSpPr>
          <p:spPr bwMode="auto">
            <a:xfrm>
              <a:off x="4658" y="2718"/>
              <a:ext cx="719" cy="762"/>
            </a:xfrm>
            <a:custGeom>
              <a:avLst/>
              <a:gdLst>
                <a:gd name="T0" fmla="*/ 0 w 932"/>
                <a:gd name="T1" fmla="*/ 468 h 972"/>
                <a:gd name="T2" fmla="*/ 428 w 932"/>
                <a:gd name="T3" fmla="*/ 0 h 972"/>
                <a:gd name="T4" fmla="*/ 31 w 932"/>
                <a:gd name="T5" fmla="*/ 183 h 972"/>
                <a:gd name="T6" fmla="*/ 0 w 932"/>
                <a:gd name="T7" fmla="*/ 468 h 972"/>
                <a:gd name="T8" fmla="*/ 0 60000 65536"/>
                <a:gd name="T9" fmla="*/ 0 60000 65536"/>
                <a:gd name="T10" fmla="*/ 0 60000 65536"/>
                <a:gd name="T11" fmla="*/ 0 60000 65536"/>
                <a:gd name="T12" fmla="*/ 0 w 932"/>
                <a:gd name="T13" fmla="*/ 0 h 972"/>
                <a:gd name="T14" fmla="*/ 932 w 932"/>
                <a:gd name="T15" fmla="*/ 972 h 972"/>
              </a:gdLst>
              <a:ahLst/>
              <a:cxnLst>
                <a:cxn ang="T8">
                  <a:pos x="T0" y="T1"/>
                </a:cxn>
                <a:cxn ang="T9">
                  <a:pos x="T2" y="T3"/>
                </a:cxn>
                <a:cxn ang="T10">
                  <a:pos x="T4" y="T5"/>
                </a:cxn>
                <a:cxn ang="T11">
                  <a:pos x="T6" y="T7"/>
                </a:cxn>
              </a:cxnLst>
              <a:rect l="T12" t="T13" r="T14" b="T15"/>
              <a:pathLst>
                <a:path w="932" h="972">
                  <a:moveTo>
                    <a:pt x="0" y="972"/>
                  </a:moveTo>
                  <a:lnTo>
                    <a:pt x="932" y="0"/>
                  </a:lnTo>
                  <a:lnTo>
                    <a:pt x="68" y="380"/>
                  </a:lnTo>
                  <a:lnTo>
                    <a:pt x="0" y="972"/>
                  </a:lnTo>
                  <a:close/>
                </a:path>
              </a:pathLst>
            </a:custGeom>
            <a:gradFill rotWithShape="0">
              <a:gsLst>
                <a:gs pos="0">
                  <a:srgbClr val="7BCAFA"/>
                </a:gs>
                <a:gs pos="100000">
                  <a:srgbClr val="AEDFFC"/>
                </a:gs>
              </a:gsLst>
              <a:path path="rect">
                <a:fillToRect r="100000" b="100000"/>
              </a:path>
            </a:gradFill>
            <a:ln w="38100">
              <a:solidFill>
                <a:schemeClr val="accent2"/>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93700" y="3836988"/>
            <a:ext cx="8750300" cy="2830512"/>
            <a:chOff x="248" y="2417"/>
            <a:chExt cx="5512" cy="1783"/>
          </a:xfrm>
        </p:grpSpPr>
        <p:grpSp>
          <p:nvGrpSpPr>
            <p:cNvPr id="91185" name="Group 9"/>
            <p:cNvGrpSpPr>
              <a:grpSpLocks/>
            </p:cNvGrpSpPr>
            <p:nvPr/>
          </p:nvGrpSpPr>
          <p:grpSpPr bwMode="auto">
            <a:xfrm>
              <a:off x="248" y="2417"/>
              <a:ext cx="5392" cy="1783"/>
              <a:chOff x="248" y="2417"/>
              <a:chExt cx="5392" cy="1783"/>
            </a:xfrm>
          </p:grpSpPr>
          <p:grpSp>
            <p:nvGrpSpPr>
              <p:cNvPr id="91187" name="Group 10"/>
              <p:cNvGrpSpPr>
                <a:grpSpLocks/>
              </p:cNvGrpSpPr>
              <p:nvPr/>
            </p:nvGrpSpPr>
            <p:grpSpPr bwMode="auto">
              <a:xfrm>
                <a:off x="248" y="2417"/>
                <a:ext cx="4175" cy="1783"/>
                <a:chOff x="248" y="2425"/>
                <a:chExt cx="4175" cy="1783"/>
              </a:xfrm>
            </p:grpSpPr>
            <p:grpSp>
              <p:nvGrpSpPr>
                <p:cNvPr id="91189" name="Group 11"/>
                <p:cNvGrpSpPr>
                  <a:grpSpLocks/>
                </p:cNvGrpSpPr>
                <p:nvPr/>
              </p:nvGrpSpPr>
              <p:grpSpPr bwMode="auto">
                <a:xfrm>
                  <a:off x="712" y="2425"/>
                  <a:ext cx="3711" cy="1783"/>
                  <a:chOff x="712" y="2425"/>
                  <a:chExt cx="3711" cy="1783"/>
                </a:xfrm>
              </p:grpSpPr>
              <p:grpSp>
                <p:nvGrpSpPr>
                  <p:cNvPr id="91191" name="Group 12"/>
                  <p:cNvGrpSpPr>
                    <a:grpSpLocks/>
                  </p:cNvGrpSpPr>
                  <p:nvPr/>
                </p:nvGrpSpPr>
                <p:grpSpPr bwMode="auto">
                  <a:xfrm>
                    <a:off x="712" y="2440"/>
                    <a:ext cx="1759" cy="1759"/>
                    <a:chOff x="0" y="576"/>
                    <a:chExt cx="2879" cy="2879"/>
                  </a:xfrm>
                </p:grpSpPr>
                <p:pic>
                  <p:nvPicPr>
                    <p:cNvPr id="91212" name="Picture 13" descr="2d_plot"/>
                    <p:cNvPicPr>
                      <a:picLocks noChangeAspect="1" noChangeArrowheads="1"/>
                    </p:cNvPicPr>
                    <p:nvPr/>
                  </p:nvPicPr>
                  <p:blipFill>
                    <a:blip r:embed="rId3"/>
                    <a:srcRect/>
                    <a:stretch>
                      <a:fillRect/>
                    </a:stretch>
                  </p:blipFill>
                  <p:spPr bwMode="auto">
                    <a:xfrm>
                      <a:off x="0" y="576"/>
                      <a:ext cx="2879" cy="2879"/>
                    </a:xfrm>
                    <a:prstGeom prst="rect">
                      <a:avLst/>
                    </a:prstGeom>
                    <a:noFill/>
                    <a:ln w="9525">
                      <a:noFill/>
                      <a:miter lim="800000"/>
                      <a:headEnd/>
                      <a:tailEnd/>
                    </a:ln>
                  </p:spPr>
                </p:pic>
                <p:grpSp>
                  <p:nvGrpSpPr>
                    <p:cNvPr id="91213" name="Group 14"/>
                    <p:cNvGrpSpPr>
                      <a:grpSpLocks noChangeAspect="1"/>
                    </p:cNvGrpSpPr>
                    <p:nvPr/>
                  </p:nvGrpSpPr>
                  <p:grpSpPr bwMode="auto">
                    <a:xfrm>
                      <a:off x="48" y="816"/>
                      <a:ext cx="2407" cy="2407"/>
                      <a:chOff x="336" y="720"/>
                      <a:chExt cx="2304" cy="2304"/>
                    </a:xfrm>
                  </p:grpSpPr>
                  <p:sp>
                    <p:nvSpPr>
                      <p:cNvPr id="91214" name="Oval 15"/>
                      <p:cNvSpPr>
                        <a:spLocks noChangeAspect="1" noChangeArrowheads="1"/>
                      </p:cNvSpPr>
                      <p:nvPr/>
                    </p:nvSpPr>
                    <p:spPr bwMode="auto">
                      <a:xfrm>
                        <a:off x="337" y="721"/>
                        <a:ext cx="2303" cy="2303"/>
                      </a:xfrm>
                      <a:prstGeom prst="ellipse">
                        <a:avLst/>
                      </a:prstGeom>
                      <a:noFill/>
                      <a:ln w="15875">
                        <a:solidFill>
                          <a:schemeClr val="tx1"/>
                        </a:solidFill>
                        <a:round/>
                        <a:headEnd/>
                        <a:tailEnd/>
                      </a:ln>
                    </p:spPr>
                    <p:txBody>
                      <a:bodyPr wrap="none" anchor="ctr">
                        <a:prstTxWarp prst="textNoShape">
                          <a:avLst/>
                        </a:prstTxWarp>
                      </a:bodyPr>
                      <a:lstStyle/>
                      <a:p>
                        <a:endParaRPr lang="en-US"/>
                      </a:p>
                    </p:txBody>
                  </p:sp>
                  <p:sp>
                    <p:nvSpPr>
                      <p:cNvPr id="91215" name="Line 16"/>
                      <p:cNvSpPr>
                        <a:spLocks noChangeAspect="1" noChangeShapeType="1"/>
                      </p:cNvSpPr>
                      <p:nvPr/>
                    </p:nvSpPr>
                    <p:spPr bwMode="auto">
                      <a:xfrm>
                        <a:off x="1488" y="720"/>
                        <a:ext cx="0" cy="2303"/>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16" name="Line 17"/>
                      <p:cNvSpPr>
                        <a:spLocks noChangeAspect="1" noChangeShapeType="1"/>
                      </p:cNvSpPr>
                      <p:nvPr/>
                    </p:nvSpPr>
                    <p:spPr bwMode="auto">
                      <a:xfrm>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17" name="Line 18"/>
                      <p:cNvSpPr>
                        <a:spLocks noChangeAspect="1" noChangeShapeType="1"/>
                      </p:cNvSpPr>
                      <p:nvPr/>
                    </p:nvSpPr>
                    <p:spPr bwMode="auto">
                      <a:xfrm rot="2700000">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18" name="Line 19"/>
                      <p:cNvSpPr>
                        <a:spLocks noChangeAspect="1" noChangeShapeType="1"/>
                      </p:cNvSpPr>
                      <p:nvPr/>
                    </p:nvSpPr>
                    <p:spPr bwMode="auto">
                      <a:xfrm rot="-2700000">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19" name="Arc 20"/>
                      <p:cNvSpPr>
                        <a:spLocks noChangeAspect="1"/>
                      </p:cNvSpPr>
                      <p:nvPr/>
                    </p:nvSpPr>
                    <p:spPr bwMode="auto">
                      <a:xfrm rot="2700000" flipV="1">
                        <a:off x="672" y="1056"/>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20" name="Arc 21"/>
                      <p:cNvSpPr>
                        <a:spLocks noChangeAspect="1"/>
                      </p:cNvSpPr>
                      <p:nvPr/>
                    </p:nvSpPr>
                    <p:spPr bwMode="auto">
                      <a:xfrm rot="8100000" flipV="1">
                        <a:off x="671" y="1057"/>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21" name="Arc 22"/>
                      <p:cNvSpPr>
                        <a:spLocks noChangeAspect="1"/>
                      </p:cNvSpPr>
                      <p:nvPr/>
                    </p:nvSpPr>
                    <p:spPr bwMode="auto">
                      <a:xfrm rot="18900000" flipV="1">
                        <a:off x="671" y="1057"/>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22" name="Arc 23"/>
                      <p:cNvSpPr>
                        <a:spLocks noChangeAspect="1"/>
                      </p:cNvSpPr>
                      <p:nvPr/>
                    </p:nvSpPr>
                    <p:spPr bwMode="auto">
                      <a:xfrm rot="13500000" flipV="1">
                        <a:off x="672" y="1056"/>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grpSp>
              </p:grpSp>
              <p:grpSp>
                <p:nvGrpSpPr>
                  <p:cNvPr id="91192" name="Group 24"/>
                  <p:cNvGrpSpPr>
                    <a:grpSpLocks/>
                  </p:cNvGrpSpPr>
                  <p:nvPr/>
                </p:nvGrpSpPr>
                <p:grpSpPr bwMode="auto">
                  <a:xfrm>
                    <a:off x="2640" y="2425"/>
                    <a:ext cx="1783" cy="1783"/>
                    <a:chOff x="2880" y="576"/>
                    <a:chExt cx="2879" cy="2879"/>
                  </a:xfrm>
                </p:grpSpPr>
                <p:pic>
                  <p:nvPicPr>
                    <p:cNvPr id="91201" name="Picture 25" descr="Fe_Si_energy_Lattice_Harmonic_expansion"/>
                    <p:cNvPicPr>
                      <a:picLocks noChangeAspect="1" noChangeArrowheads="1"/>
                    </p:cNvPicPr>
                    <p:nvPr/>
                  </p:nvPicPr>
                  <p:blipFill>
                    <a:blip r:embed="rId4"/>
                    <a:srcRect/>
                    <a:stretch>
                      <a:fillRect/>
                    </a:stretch>
                  </p:blipFill>
                  <p:spPr bwMode="auto">
                    <a:xfrm>
                      <a:off x="2880" y="576"/>
                      <a:ext cx="2879" cy="2879"/>
                    </a:xfrm>
                    <a:prstGeom prst="rect">
                      <a:avLst/>
                    </a:prstGeom>
                    <a:noFill/>
                    <a:ln w="9525">
                      <a:noFill/>
                      <a:miter lim="800000"/>
                      <a:headEnd/>
                      <a:tailEnd/>
                    </a:ln>
                  </p:spPr>
                </p:pic>
                <p:grpSp>
                  <p:nvGrpSpPr>
                    <p:cNvPr id="91202" name="Group 26"/>
                    <p:cNvGrpSpPr>
                      <a:grpSpLocks noChangeAspect="1"/>
                    </p:cNvGrpSpPr>
                    <p:nvPr/>
                  </p:nvGrpSpPr>
                  <p:grpSpPr bwMode="auto">
                    <a:xfrm>
                      <a:off x="2902" y="817"/>
                      <a:ext cx="2407" cy="2407"/>
                      <a:chOff x="336" y="720"/>
                      <a:chExt cx="2304" cy="2304"/>
                    </a:xfrm>
                  </p:grpSpPr>
                  <p:sp>
                    <p:nvSpPr>
                      <p:cNvPr id="91203" name="Oval 27"/>
                      <p:cNvSpPr>
                        <a:spLocks noChangeAspect="1" noChangeArrowheads="1"/>
                      </p:cNvSpPr>
                      <p:nvPr/>
                    </p:nvSpPr>
                    <p:spPr bwMode="auto">
                      <a:xfrm>
                        <a:off x="337" y="721"/>
                        <a:ext cx="2303" cy="2303"/>
                      </a:xfrm>
                      <a:prstGeom prst="ellipse">
                        <a:avLst/>
                      </a:prstGeom>
                      <a:noFill/>
                      <a:ln w="15875">
                        <a:solidFill>
                          <a:schemeClr val="tx1"/>
                        </a:solidFill>
                        <a:round/>
                        <a:headEnd/>
                        <a:tailEnd/>
                      </a:ln>
                    </p:spPr>
                    <p:txBody>
                      <a:bodyPr wrap="none" anchor="ctr">
                        <a:prstTxWarp prst="textNoShape">
                          <a:avLst/>
                        </a:prstTxWarp>
                      </a:bodyPr>
                      <a:lstStyle/>
                      <a:p>
                        <a:endParaRPr lang="en-US"/>
                      </a:p>
                    </p:txBody>
                  </p:sp>
                  <p:sp>
                    <p:nvSpPr>
                      <p:cNvPr id="91204" name="Line 28"/>
                      <p:cNvSpPr>
                        <a:spLocks noChangeAspect="1" noChangeShapeType="1"/>
                      </p:cNvSpPr>
                      <p:nvPr/>
                    </p:nvSpPr>
                    <p:spPr bwMode="auto">
                      <a:xfrm>
                        <a:off x="1488" y="720"/>
                        <a:ext cx="0" cy="2303"/>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05" name="Line 29"/>
                      <p:cNvSpPr>
                        <a:spLocks noChangeAspect="1" noChangeShapeType="1"/>
                      </p:cNvSpPr>
                      <p:nvPr/>
                    </p:nvSpPr>
                    <p:spPr bwMode="auto">
                      <a:xfrm>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06" name="Line 30"/>
                      <p:cNvSpPr>
                        <a:spLocks noChangeAspect="1" noChangeShapeType="1"/>
                      </p:cNvSpPr>
                      <p:nvPr/>
                    </p:nvSpPr>
                    <p:spPr bwMode="auto">
                      <a:xfrm rot="2700000">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07" name="Line 31"/>
                      <p:cNvSpPr>
                        <a:spLocks noChangeAspect="1" noChangeShapeType="1"/>
                      </p:cNvSpPr>
                      <p:nvPr/>
                    </p:nvSpPr>
                    <p:spPr bwMode="auto">
                      <a:xfrm rot="-2700000">
                        <a:off x="336" y="1872"/>
                        <a:ext cx="2303" cy="0"/>
                      </a:xfrm>
                      <a:prstGeom prst="line">
                        <a:avLst/>
                      </a:prstGeom>
                      <a:noFill/>
                      <a:ln w="15875">
                        <a:solidFill>
                          <a:schemeClr val="tx1"/>
                        </a:solidFill>
                        <a:round/>
                        <a:headEnd/>
                        <a:tailEnd/>
                      </a:ln>
                    </p:spPr>
                    <p:txBody>
                      <a:bodyPr>
                        <a:prstTxWarp prst="textNoShape">
                          <a:avLst/>
                        </a:prstTxWarp>
                      </a:bodyPr>
                      <a:lstStyle/>
                      <a:p>
                        <a:endParaRPr lang="en-US"/>
                      </a:p>
                    </p:txBody>
                  </p:sp>
                  <p:sp>
                    <p:nvSpPr>
                      <p:cNvPr id="91208" name="Arc 32"/>
                      <p:cNvSpPr>
                        <a:spLocks noChangeAspect="1"/>
                      </p:cNvSpPr>
                      <p:nvPr/>
                    </p:nvSpPr>
                    <p:spPr bwMode="auto">
                      <a:xfrm rot="2700000" flipV="1">
                        <a:off x="672" y="1056"/>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09" name="Arc 33"/>
                      <p:cNvSpPr>
                        <a:spLocks noChangeAspect="1"/>
                      </p:cNvSpPr>
                      <p:nvPr/>
                    </p:nvSpPr>
                    <p:spPr bwMode="auto">
                      <a:xfrm rot="8100000" flipV="1">
                        <a:off x="671" y="1057"/>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10" name="Arc 34"/>
                      <p:cNvSpPr>
                        <a:spLocks noChangeAspect="1"/>
                      </p:cNvSpPr>
                      <p:nvPr/>
                    </p:nvSpPr>
                    <p:spPr bwMode="auto">
                      <a:xfrm rot="18900000" flipV="1">
                        <a:off x="671" y="1057"/>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sp>
                    <p:nvSpPr>
                      <p:cNvPr id="91211" name="Arc 35"/>
                      <p:cNvSpPr>
                        <a:spLocks noChangeAspect="1"/>
                      </p:cNvSpPr>
                      <p:nvPr/>
                    </p:nvSpPr>
                    <p:spPr bwMode="auto">
                      <a:xfrm rot="13500000" flipV="1">
                        <a:off x="672" y="1056"/>
                        <a:ext cx="1630" cy="1627"/>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5875">
                        <a:solidFill>
                          <a:schemeClr val="tx1"/>
                        </a:solidFill>
                        <a:round/>
                        <a:headEnd/>
                        <a:tailEnd/>
                      </a:ln>
                    </p:spPr>
                    <p:txBody>
                      <a:bodyPr wrap="none" anchor="ctr">
                        <a:prstTxWarp prst="textNoShape">
                          <a:avLst/>
                        </a:prstTxWarp>
                      </a:bodyPr>
                      <a:lstStyle/>
                      <a:p>
                        <a:endParaRPr lang="en-US"/>
                      </a:p>
                    </p:txBody>
                  </p:sp>
                </p:grpSp>
              </p:grpSp>
              <p:grpSp>
                <p:nvGrpSpPr>
                  <p:cNvPr id="91193" name="Group 36"/>
                  <p:cNvGrpSpPr>
                    <a:grpSpLocks/>
                  </p:cNvGrpSpPr>
                  <p:nvPr/>
                </p:nvGrpSpPr>
                <p:grpSpPr bwMode="auto">
                  <a:xfrm>
                    <a:off x="1694" y="2744"/>
                    <a:ext cx="563" cy="632"/>
                    <a:chOff x="1702" y="2696"/>
                    <a:chExt cx="563" cy="632"/>
                  </a:xfrm>
                </p:grpSpPr>
                <p:sp>
                  <p:nvSpPr>
                    <p:cNvPr id="91194" name="Oval 37"/>
                    <p:cNvSpPr>
                      <a:spLocks noChangeAspect="1" noChangeArrowheads="1"/>
                    </p:cNvSpPr>
                    <p:nvPr/>
                  </p:nvSpPr>
                  <p:spPr bwMode="auto">
                    <a:xfrm>
                      <a:off x="1702" y="2947"/>
                      <a:ext cx="104" cy="10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95" name="AutoShape 38"/>
                    <p:cNvSpPr>
                      <a:spLocks noChangeAspect="1" noChangeArrowheads="1"/>
                    </p:cNvSpPr>
                    <p:nvPr/>
                  </p:nvSpPr>
                  <p:spPr bwMode="auto">
                    <a:xfrm>
                      <a:off x="1715" y="2949"/>
                      <a:ext cx="80" cy="80"/>
                    </a:xfrm>
                    <a:prstGeom prst="triangle">
                      <a:avLst>
                        <a:gd name="adj" fmla="val 50000"/>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91196" name="Oval 39"/>
                    <p:cNvSpPr>
                      <a:spLocks noChangeAspect="1" noChangeArrowheads="1"/>
                    </p:cNvSpPr>
                    <p:nvPr/>
                  </p:nvSpPr>
                  <p:spPr bwMode="auto">
                    <a:xfrm>
                      <a:off x="1942" y="2696"/>
                      <a:ext cx="104" cy="10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97" name="Line 40"/>
                    <p:cNvSpPr>
                      <a:spLocks noChangeAspect="1" noChangeShapeType="1"/>
                    </p:cNvSpPr>
                    <p:nvPr/>
                  </p:nvSpPr>
                  <p:spPr bwMode="auto">
                    <a:xfrm rot="-5400000">
                      <a:off x="1996" y="2697"/>
                      <a:ext cx="0" cy="10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198" name="Oval 41"/>
                    <p:cNvSpPr>
                      <a:spLocks noChangeAspect="1" noChangeArrowheads="1"/>
                    </p:cNvSpPr>
                    <p:nvPr/>
                  </p:nvSpPr>
                  <p:spPr bwMode="auto">
                    <a:xfrm>
                      <a:off x="2160" y="3224"/>
                      <a:ext cx="104" cy="10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99" name="Line 42"/>
                    <p:cNvSpPr>
                      <a:spLocks noChangeAspect="1" noChangeShapeType="1"/>
                    </p:cNvSpPr>
                    <p:nvPr/>
                  </p:nvSpPr>
                  <p:spPr bwMode="auto">
                    <a:xfrm rot="-5400000">
                      <a:off x="2214" y="3225"/>
                      <a:ext cx="0" cy="10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200" name="Line 43"/>
                    <p:cNvSpPr>
                      <a:spLocks noChangeAspect="1" noChangeShapeType="1"/>
                    </p:cNvSpPr>
                    <p:nvPr/>
                  </p:nvSpPr>
                  <p:spPr bwMode="auto">
                    <a:xfrm>
                      <a:off x="2212" y="3224"/>
                      <a:ext cx="0" cy="104"/>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sp>
              <p:nvSpPr>
                <p:cNvPr id="91190" name="Text Box 44"/>
                <p:cNvSpPr txBox="1">
                  <a:spLocks noChangeArrowheads="1"/>
                </p:cNvSpPr>
                <p:nvPr/>
              </p:nvSpPr>
              <p:spPr bwMode="auto">
                <a:xfrm>
                  <a:off x="248" y="2536"/>
                  <a:ext cx="860"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latin typeface="Times" charset="0"/>
                    </a:rPr>
                    <a:t>Fe-Si</a:t>
                  </a:r>
                </a:p>
              </p:txBody>
            </p:sp>
          </p:grpSp>
          <p:sp>
            <p:nvSpPr>
              <p:cNvPr id="91188" name="Text Box 45"/>
              <p:cNvSpPr txBox="1">
                <a:spLocks noChangeArrowheads="1"/>
              </p:cNvSpPr>
              <p:nvPr/>
            </p:nvSpPr>
            <p:spPr bwMode="auto">
              <a:xfrm>
                <a:off x="3716" y="4001"/>
                <a:ext cx="1924" cy="192"/>
              </a:xfrm>
              <a:prstGeom prst="rect">
                <a:avLst/>
              </a:prstGeom>
              <a:noFill/>
              <a:ln w="9525">
                <a:noFill/>
                <a:miter lim="800000"/>
                <a:headEnd/>
                <a:tailEnd/>
              </a:ln>
            </p:spPr>
            <p:txBody>
              <a:bodyPr>
                <a:prstTxWarp prst="textNoShape">
                  <a:avLst/>
                </a:prstTxWarp>
                <a:spAutoFit/>
              </a:bodyPr>
              <a:lstStyle/>
              <a:p>
                <a:r>
                  <a:rPr lang="en-US" sz="1400" b="1">
                    <a:latin typeface="Times" charset="0"/>
                  </a:rPr>
                  <a:t>Gale et al. Phil. Mag. 25 (1972) 947.</a:t>
                </a:r>
                <a:endParaRPr lang="en-US">
                  <a:latin typeface="Times" charset="0"/>
                </a:endParaRPr>
              </a:p>
            </p:txBody>
          </p:sp>
        </p:grpSp>
        <p:pic>
          <p:nvPicPr>
            <p:cNvPr id="91186" name="Picture 46"/>
            <p:cNvPicPr>
              <a:picLocks noChangeAspect="1" noChangeArrowheads="1"/>
            </p:cNvPicPr>
            <p:nvPr/>
          </p:nvPicPr>
          <p:blipFill>
            <a:blip r:embed="rId5"/>
            <a:srcRect/>
            <a:stretch>
              <a:fillRect/>
            </a:stretch>
          </p:blipFill>
          <p:spPr bwMode="auto">
            <a:xfrm>
              <a:off x="4535" y="2776"/>
              <a:ext cx="1225" cy="1072"/>
            </a:xfrm>
            <a:prstGeom prst="rect">
              <a:avLst/>
            </a:prstGeom>
            <a:noFill/>
            <a:ln w="9525">
              <a:noFill/>
              <a:miter lim="800000"/>
              <a:headEnd/>
              <a:tailEnd/>
            </a:ln>
          </p:spPr>
        </p:pic>
      </p:grpSp>
      <p:grpSp>
        <p:nvGrpSpPr>
          <p:cNvPr id="91141" name="Group 47"/>
          <p:cNvGrpSpPr>
            <a:grpSpLocks/>
          </p:cNvGrpSpPr>
          <p:nvPr/>
        </p:nvGrpSpPr>
        <p:grpSpPr bwMode="auto">
          <a:xfrm>
            <a:off x="487363" y="725488"/>
            <a:ext cx="7683500" cy="3219450"/>
            <a:chOff x="331" y="497"/>
            <a:chExt cx="4840" cy="2028"/>
          </a:xfrm>
        </p:grpSpPr>
        <p:grpSp>
          <p:nvGrpSpPr>
            <p:cNvPr id="91146" name="Group 48"/>
            <p:cNvGrpSpPr>
              <a:grpSpLocks/>
            </p:cNvGrpSpPr>
            <p:nvPr/>
          </p:nvGrpSpPr>
          <p:grpSpPr bwMode="auto">
            <a:xfrm>
              <a:off x="331" y="497"/>
              <a:ext cx="4840" cy="2028"/>
              <a:chOff x="331" y="497"/>
              <a:chExt cx="4840" cy="2028"/>
            </a:xfrm>
          </p:grpSpPr>
          <p:pic>
            <p:nvPicPr>
              <p:cNvPr id="91154" name="Picture 49"/>
              <p:cNvPicPr preferRelativeResize="0">
                <a:picLocks noChangeAspect="1" noChangeArrowheads="1"/>
              </p:cNvPicPr>
              <p:nvPr/>
            </p:nvPicPr>
            <p:blipFill>
              <a:blip r:embed="rId6"/>
              <a:srcRect/>
              <a:stretch>
                <a:fillRect/>
              </a:stretch>
            </p:blipFill>
            <p:spPr bwMode="auto">
              <a:xfrm>
                <a:off x="542" y="930"/>
                <a:ext cx="2093" cy="1571"/>
              </a:xfrm>
              <a:prstGeom prst="rect">
                <a:avLst/>
              </a:prstGeom>
              <a:noFill/>
              <a:ln w="9525">
                <a:noFill/>
                <a:miter lim="800000"/>
                <a:headEnd/>
                <a:tailEnd/>
              </a:ln>
            </p:spPr>
          </p:pic>
          <p:grpSp>
            <p:nvGrpSpPr>
              <p:cNvPr id="91155" name="Group 50"/>
              <p:cNvGrpSpPr>
                <a:grpSpLocks/>
              </p:cNvGrpSpPr>
              <p:nvPr/>
            </p:nvGrpSpPr>
            <p:grpSpPr bwMode="auto">
              <a:xfrm>
                <a:off x="2595" y="909"/>
                <a:ext cx="2576" cy="1616"/>
                <a:chOff x="2747" y="501"/>
                <a:chExt cx="1717" cy="1077"/>
              </a:xfrm>
            </p:grpSpPr>
            <p:sp>
              <p:nvSpPr>
                <p:cNvPr id="91159" name="Rectangle 51"/>
                <p:cNvSpPr>
                  <a:spLocks noChangeArrowheads="1"/>
                </p:cNvSpPr>
                <p:nvPr/>
              </p:nvSpPr>
              <p:spPr bwMode="auto">
                <a:xfrm>
                  <a:off x="3869" y="725"/>
                  <a:ext cx="44" cy="731"/>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91160" name="Rectangle 52"/>
                <p:cNvSpPr>
                  <a:spLocks noChangeArrowheads="1"/>
                </p:cNvSpPr>
                <p:nvPr/>
              </p:nvSpPr>
              <p:spPr bwMode="auto">
                <a:xfrm>
                  <a:off x="3869" y="996"/>
                  <a:ext cx="44" cy="457"/>
                </a:xfrm>
                <a:prstGeom prst="rect">
                  <a:avLst/>
                </a:prstGeom>
                <a:solidFill>
                  <a:srgbClr val="00CC00"/>
                </a:solidFill>
                <a:ln w="9525">
                  <a:solidFill>
                    <a:schemeClr val="tx1"/>
                  </a:solidFill>
                  <a:miter lim="800000"/>
                  <a:headEnd/>
                  <a:tailEnd/>
                </a:ln>
              </p:spPr>
              <p:txBody>
                <a:bodyPr wrap="none" anchor="ctr">
                  <a:prstTxWarp prst="textNoShape">
                    <a:avLst/>
                  </a:prstTxWarp>
                </a:bodyPr>
                <a:lstStyle/>
                <a:p>
                  <a:endParaRPr lang="en-US"/>
                </a:p>
              </p:txBody>
            </p:sp>
            <p:sp>
              <p:nvSpPr>
                <p:cNvPr id="91161" name="Oval 53"/>
                <p:cNvSpPr>
                  <a:spLocks noChangeArrowheads="1"/>
                </p:cNvSpPr>
                <p:nvPr/>
              </p:nvSpPr>
              <p:spPr bwMode="auto">
                <a:xfrm>
                  <a:off x="2788" y="545"/>
                  <a:ext cx="997" cy="991"/>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91162" name="Oval 54"/>
                <p:cNvSpPr>
                  <a:spLocks noChangeArrowheads="1"/>
                </p:cNvSpPr>
                <p:nvPr/>
              </p:nvSpPr>
              <p:spPr bwMode="auto">
                <a:xfrm>
                  <a:off x="3242" y="990"/>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3" name="Oval 55"/>
                <p:cNvSpPr>
                  <a:spLocks noChangeArrowheads="1"/>
                </p:cNvSpPr>
                <p:nvPr/>
              </p:nvSpPr>
              <p:spPr bwMode="auto">
                <a:xfrm>
                  <a:off x="3247" y="1483"/>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4" name="Oval 56"/>
                <p:cNvSpPr>
                  <a:spLocks noChangeArrowheads="1"/>
                </p:cNvSpPr>
                <p:nvPr/>
              </p:nvSpPr>
              <p:spPr bwMode="auto">
                <a:xfrm>
                  <a:off x="3732" y="994"/>
                  <a:ext cx="96"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5" name="Oval 57"/>
                <p:cNvSpPr>
                  <a:spLocks noChangeArrowheads="1"/>
                </p:cNvSpPr>
                <p:nvPr/>
              </p:nvSpPr>
              <p:spPr bwMode="auto">
                <a:xfrm>
                  <a:off x="2747" y="990"/>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6" name="Oval 58"/>
                <p:cNvSpPr>
                  <a:spLocks noChangeArrowheads="1"/>
                </p:cNvSpPr>
                <p:nvPr/>
              </p:nvSpPr>
              <p:spPr bwMode="auto">
                <a:xfrm>
                  <a:off x="3242" y="501"/>
                  <a:ext cx="95" cy="9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1167" name="Oval 59"/>
                <p:cNvSpPr>
                  <a:spLocks noChangeArrowheads="1"/>
                </p:cNvSpPr>
                <p:nvPr/>
              </p:nvSpPr>
              <p:spPr bwMode="auto">
                <a:xfrm>
                  <a:off x="3445" y="998"/>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68" name="Oval 60"/>
                <p:cNvSpPr>
                  <a:spLocks noChangeArrowheads="1"/>
                </p:cNvSpPr>
                <p:nvPr/>
              </p:nvSpPr>
              <p:spPr bwMode="auto">
                <a:xfrm>
                  <a:off x="3591" y="1343"/>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69" name="Oval 61"/>
                <p:cNvSpPr>
                  <a:spLocks noChangeArrowheads="1"/>
                </p:cNvSpPr>
                <p:nvPr/>
              </p:nvSpPr>
              <p:spPr bwMode="auto">
                <a:xfrm>
                  <a:off x="2883" y="1345"/>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0" name="Oval 62"/>
                <p:cNvSpPr>
                  <a:spLocks noChangeArrowheads="1"/>
                </p:cNvSpPr>
                <p:nvPr/>
              </p:nvSpPr>
              <p:spPr bwMode="auto">
                <a:xfrm>
                  <a:off x="3238" y="1197"/>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1" name="Oval 63"/>
                <p:cNvSpPr>
                  <a:spLocks noChangeArrowheads="1"/>
                </p:cNvSpPr>
                <p:nvPr/>
              </p:nvSpPr>
              <p:spPr bwMode="auto">
                <a:xfrm>
                  <a:off x="3038" y="996"/>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2" name="Oval 64"/>
                <p:cNvSpPr>
                  <a:spLocks noChangeArrowheads="1"/>
                </p:cNvSpPr>
                <p:nvPr/>
              </p:nvSpPr>
              <p:spPr bwMode="auto">
                <a:xfrm>
                  <a:off x="2886" y="653"/>
                  <a:ext cx="96"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3" name="Oval 65"/>
                <p:cNvSpPr>
                  <a:spLocks noChangeArrowheads="1"/>
                </p:cNvSpPr>
                <p:nvPr/>
              </p:nvSpPr>
              <p:spPr bwMode="auto">
                <a:xfrm>
                  <a:off x="3589" y="649"/>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4" name="Oval 66"/>
                <p:cNvSpPr>
                  <a:spLocks noChangeArrowheads="1"/>
                </p:cNvSpPr>
                <p:nvPr/>
              </p:nvSpPr>
              <p:spPr bwMode="auto">
                <a:xfrm>
                  <a:off x="3238" y="790"/>
                  <a:ext cx="95" cy="95"/>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91175" name="Oval 67"/>
                <p:cNvSpPr>
                  <a:spLocks noChangeArrowheads="1"/>
                </p:cNvSpPr>
                <p:nvPr/>
              </p:nvSpPr>
              <p:spPr bwMode="auto">
                <a:xfrm>
                  <a:off x="3061" y="816"/>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91176" name="Oval 68"/>
                <p:cNvSpPr>
                  <a:spLocks noChangeArrowheads="1"/>
                </p:cNvSpPr>
                <p:nvPr/>
              </p:nvSpPr>
              <p:spPr bwMode="auto">
                <a:xfrm>
                  <a:off x="3424" y="812"/>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91177" name="Oval 69"/>
                <p:cNvSpPr>
                  <a:spLocks noChangeArrowheads="1"/>
                </p:cNvSpPr>
                <p:nvPr/>
              </p:nvSpPr>
              <p:spPr bwMode="auto">
                <a:xfrm>
                  <a:off x="3428" y="1174"/>
                  <a:ext cx="95"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91178" name="Oval 70"/>
                <p:cNvSpPr>
                  <a:spLocks noChangeArrowheads="1"/>
                </p:cNvSpPr>
                <p:nvPr/>
              </p:nvSpPr>
              <p:spPr bwMode="auto">
                <a:xfrm>
                  <a:off x="3055" y="1180"/>
                  <a:ext cx="96" cy="9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91179" name="Text Box 71"/>
                <p:cNvSpPr txBox="1">
                  <a:spLocks noChangeArrowheads="1"/>
                </p:cNvSpPr>
                <p:nvPr/>
              </p:nvSpPr>
              <p:spPr bwMode="auto">
                <a:xfrm>
                  <a:off x="3899" y="1328"/>
                  <a:ext cx="517" cy="115"/>
                </a:xfrm>
                <a:prstGeom prst="rect">
                  <a:avLst/>
                </a:prstGeom>
                <a:noFill/>
                <a:ln w="9525">
                  <a:noFill/>
                  <a:miter lim="800000"/>
                  <a:headEnd/>
                  <a:tailEnd/>
                </a:ln>
              </p:spPr>
              <p:txBody>
                <a:bodyPr>
                  <a:prstTxWarp prst="textNoShape">
                    <a:avLst/>
                  </a:prstTxWarp>
                  <a:spAutoFit/>
                </a:bodyPr>
                <a:lstStyle/>
                <a:p>
                  <a:r>
                    <a:rPr lang="en-US" sz="1200" b="1">
                      <a:latin typeface="Times" charset="0"/>
                    </a:rPr>
                    <a:t>0.95</a:t>
                  </a:r>
                </a:p>
              </p:txBody>
            </p:sp>
            <p:sp>
              <p:nvSpPr>
                <p:cNvPr id="91180" name="Rectangle 72"/>
                <p:cNvSpPr>
                  <a:spLocks noChangeArrowheads="1"/>
                </p:cNvSpPr>
                <p:nvPr/>
              </p:nvSpPr>
              <p:spPr bwMode="auto">
                <a:xfrm>
                  <a:off x="3869" y="1153"/>
                  <a:ext cx="44" cy="3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91181" name="Rectangle 73"/>
                <p:cNvSpPr>
                  <a:spLocks noChangeArrowheads="1"/>
                </p:cNvSpPr>
                <p:nvPr/>
              </p:nvSpPr>
              <p:spPr bwMode="auto">
                <a:xfrm>
                  <a:off x="3869" y="1310"/>
                  <a:ext cx="44" cy="14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91182" name="Text Box 74"/>
                <p:cNvSpPr txBox="1">
                  <a:spLocks noChangeArrowheads="1"/>
                </p:cNvSpPr>
                <p:nvPr/>
              </p:nvSpPr>
              <p:spPr bwMode="auto">
                <a:xfrm>
                  <a:off x="3893" y="1174"/>
                  <a:ext cx="571" cy="115"/>
                </a:xfrm>
                <a:prstGeom prst="rect">
                  <a:avLst/>
                </a:prstGeom>
                <a:noFill/>
                <a:ln w="9525">
                  <a:noFill/>
                  <a:miter lim="800000"/>
                  <a:headEnd/>
                  <a:tailEnd/>
                </a:ln>
              </p:spPr>
              <p:txBody>
                <a:bodyPr>
                  <a:prstTxWarp prst="textNoShape">
                    <a:avLst/>
                  </a:prstTxWarp>
                  <a:spAutoFit/>
                </a:bodyPr>
                <a:lstStyle/>
                <a:p>
                  <a:r>
                    <a:rPr lang="en-US" sz="1200" b="1">
                      <a:latin typeface="Times" charset="0"/>
                    </a:rPr>
                    <a:t>0.98</a:t>
                  </a:r>
                </a:p>
              </p:txBody>
            </p:sp>
            <p:sp>
              <p:nvSpPr>
                <p:cNvPr id="91183" name="Text Box 75"/>
                <p:cNvSpPr txBox="1">
                  <a:spLocks noChangeArrowheads="1"/>
                </p:cNvSpPr>
                <p:nvPr/>
              </p:nvSpPr>
              <p:spPr bwMode="auto">
                <a:xfrm>
                  <a:off x="3911" y="1016"/>
                  <a:ext cx="553" cy="115"/>
                </a:xfrm>
                <a:prstGeom prst="rect">
                  <a:avLst/>
                </a:prstGeom>
                <a:noFill/>
                <a:ln w="9525">
                  <a:noFill/>
                  <a:miter lim="800000"/>
                  <a:headEnd/>
                  <a:tailEnd/>
                </a:ln>
              </p:spPr>
              <p:txBody>
                <a:bodyPr>
                  <a:prstTxWarp prst="textNoShape">
                    <a:avLst/>
                  </a:prstTxWarp>
                  <a:spAutoFit/>
                </a:bodyPr>
                <a:lstStyle/>
                <a:p>
                  <a:r>
                    <a:rPr lang="en-US" sz="1200" b="1">
                      <a:latin typeface="Times" charset="0"/>
                    </a:rPr>
                    <a:t>1.0</a:t>
                  </a:r>
                </a:p>
              </p:txBody>
            </p:sp>
            <p:sp>
              <p:nvSpPr>
                <p:cNvPr id="91184" name="Text Box 76"/>
                <p:cNvSpPr txBox="1">
                  <a:spLocks noChangeArrowheads="1"/>
                </p:cNvSpPr>
                <p:nvPr/>
              </p:nvSpPr>
              <p:spPr bwMode="auto">
                <a:xfrm>
                  <a:off x="3848" y="707"/>
                  <a:ext cx="536" cy="115"/>
                </a:xfrm>
                <a:prstGeom prst="rect">
                  <a:avLst/>
                </a:prstGeom>
                <a:noFill/>
                <a:ln w="9525">
                  <a:noFill/>
                  <a:miter lim="800000"/>
                  <a:headEnd/>
                  <a:tailEnd/>
                </a:ln>
              </p:spPr>
              <p:txBody>
                <a:bodyPr>
                  <a:prstTxWarp prst="textNoShape">
                    <a:avLst/>
                  </a:prstTxWarp>
                  <a:spAutoFit/>
                </a:bodyPr>
                <a:lstStyle/>
                <a:p>
                  <a:r>
                    <a:rPr lang="en-US" sz="1200" b="1">
                      <a:latin typeface="Times" charset="0"/>
                    </a:rPr>
                    <a:t>&gt;1.0</a:t>
                  </a:r>
                </a:p>
              </p:txBody>
            </p:sp>
          </p:grpSp>
          <p:sp>
            <p:nvSpPr>
              <p:cNvPr id="91156" name="Text Box 77"/>
              <p:cNvSpPr txBox="1">
                <a:spLocks noChangeArrowheads="1"/>
              </p:cNvSpPr>
              <p:nvPr/>
            </p:nvSpPr>
            <p:spPr bwMode="auto">
              <a:xfrm>
                <a:off x="331" y="1133"/>
                <a:ext cx="372" cy="365"/>
              </a:xfrm>
              <a:prstGeom prst="rect">
                <a:avLst/>
              </a:prstGeom>
              <a:noFill/>
              <a:ln w="9525">
                <a:noFill/>
                <a:miter lim="800000"/>
                <a:headEnd/>
                <a:tailEnd/>
              </a:ln>
            </p:spPr>
            <p:txBody>
              <a:bodyPr wrap="none">
                <a:prstTxWarp prst="textNoShape">
                  <a:avLst/>
                </a:prstTxWarp>
                <a:spAutoFit/>
              </a:bodyPr>
              <a:lstStyle/>
              <a:p>
                <a:r>
                  <a:rPr lang="en-US" sz="3200" b="1">
                    <a:latin typeface="Times" charset="0"/>
                  </a:rPr>
                  <a:t>Al</a:t>
                </a:r>
              </a:p>
            </p:txBody>
          </p:sp>
          <p:sp>
            <p:nvSpPr>
              <p:cNvPr id="91157" name="Text Box 78"/>
              <p:cNvSpPr txBox="1">
                <a:spLocks noChangeArrowheads="1"/>
              </p:cNvSpPr>
              <p:nvPr/>
            </p:nvSpPr>
            <p:spPr bwMode="auto">
              <a:xfrm>
                <a:off x="550" y="521"/>
                <a:ext cx="1716"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Grain Boundary Population (</a:t>
                </a:r>
                <a:r>
                  <a:rPr lang="en-US" sz="1800" b="1">
                    <a:latin typeface="Symbol" charset="2"/>
                  </a:rPr>
                  <a:t>D</a:t>
                </a:r>
                <a:r>
                  <a:rPr lang="en-US" sz="1800" b="1">
                    <a:latin typeface="Times" charset="0"/>
                  </a:rPr>
                  <a:t>g averaged)</a:t>
                </a:r>
              </a:p>
            </p:txBody>
          </p:sp>
          <p:sp>
            <p:nvSpPr>
              <p:cNvPr id="91158" name="Text Box 79"/>
              <p:cNvSpPr txBox="1">
                <a:spLocks noChangeArrowheads="1"/>
              </p:cNvSpPr>
              <p:nvPr/>
            </p:nvSpPr>
            <p:spPr bwMode="auto">
              <a:xfrm>
                <a:off x="2590" y="497"/>
                <a:ext cx="1492" cy="404"/>
              </a:xfrm>
              <a:prstGeom prst="rect">
                <a:avLst/>
              </a:prstGeom>
              <a:noFill/>
              <a:ln w="9525">
                <a:noFill/>
                <a:miter lim="800000"/>
                <a:headEnd/>
                <a:tailEnd/>
              </a:ln>
            </p:spPr>
            <p:txBody>
              <a:bodyPr>
                <a:prstTxWarp prst="textNoShape">
                  <a:avLst/>
                </a:prstTxWarp>
                <a:spAutoFit/>
              </a:bodyPr>
              <a:lstStyle/>
              <a:p>
                <a:pPr algn="ctr"/>
                <a:r>
                  <a:rPr lang="en-US" sz="1800" b="1">
                    <a:latin typeface="Times" charset="0"/>
                  </a:rPr>
                  <a:t>Measured Surface  Energies</a:t>
                </a:r>
                <a:endParaRPr lang="en-US" sz="1800">
                  <a:latin typeface="Times" charset="0"/>
                  <a:ea typeface="Times" charset="0"/>
                  <a:cs typeface="Times" charset="0"/>
                </a:endParaRPr>
              </a:p>
            </p:txBody>
          </p:sp>
        </p:grpSp>
        <p:sp>
          <p:nvSpPr>
            <p:cNvPr id="91147" name="Oval 80"/>
            <p:cNvSpPr>
              <a:spLocks noChangeAspect="1" noChangeArrowheads="1"/>
            </p:cNvSpPr>
            <p:nvPr/>
          </p:nvSpPr>
          <p:spPr bwMode="auto">
            <a:xfrm>
              <a:off x="1662" y="1365"/>
              <a:ext cx="150" cy="144"/>
            </a:xfrm>
            <a:prstGeom prst="ellipse">
              <a:avLst/>
            </a:prstGeom>
            <a:noFill/>
            <a:ln w="28575">
              <a:solidFill>
                <a:schemeClr val="bg1"/>
              </a:solidFill>
              <a:round/>
              <a:headEnd/>
              <a:tailEnd/>
            </a:ln>
          </p:spPr>
          <p:txBody>
            <a:bodyPr wrap="none" anchor="ctr">
              <a:prstTxWarp prst="textNoShape">
                <a:avLst/>
              </a:prstTxWarp>
            </a:bodyPr>
            <a:lstStyle/>
            <a:p>
              <a:endParaRPr lang="en-US"/>
            </a:p>
          </p:txBody>
        </p:sp>
        <p:sp>
          <p:nvSpPr>
            <p:cNvPr id="91148" name="AutoShape 81"/>
            <p:cNvSpPr>
              <a:spLocks noChangeAspect="1" noChangeArrowheads="1"/>
            </p:cNvSpPr>
            <p:nvPr/>
          </p:nvSpPr>
          <p:spPr bwMode="auto">
            <a:xfrm>
              <a:off x="1680" y="1367"/>
              <a:ext cx="115" cy="111"/>
            </a:xfrm>
            <a:prstGeom prst="triangle">
              <a:avLst>
                <a:gd name="adj" fmla="val 50000"/>
              </a:avLst>
            </a:prstGeom>
            <a:noFill/>
            <a:ln w="28575">
              <a:solidFill>
                <a:schemeClr val="bg1"/>
              </a:solidFill>
              <a:miter lim="800000"/>
              <a:headEnd/>
              <a:tailEnd/>
            </a:ln>
          </p:spPr>
          <p:txBody>
            <a:bodyPr wrap="none" anchor="ctr">
              <a:prstTxWarp prst="textNoShape">
                <a:avLst/>
              </a:prstTxWarp>
            </a:bodyPr>
            <a:lstStyle/>
            <a:p>
              <a:endParaRPr lang="en-US"/>
            </a:p>
          </p:txBody>
        </p:sp>
        <p:sp>
          <p:nvSpPr>
            <p:cNvPr id="91149" name="Oval 82"/>
            <p:cNvSpPr>
              <a:spLocks noChangeAspect="1" noChangeArrowheads="1"/>
            </p:cNvSpPr>
            <p:nvPr/>
          </p:nvSpPr>
          <p:spPr bwMode="auto">
            <a:xfrm>
              <a:off x="1919" y="1122"/>
              <a:ext cx="150" cy="14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50" name="Line 83"/>
            <p:cNvSpPr>
              <a:spLocks noChangeAspect="1" noChangeShapeType="1"/>
            </p:cNvSpPr>
            <p:nvPr/>
          </p:nvSpPr>
          <p:spPr bwMode="auto">
            <a:xfrm rot="-5400000">
              <a:off x="1993" y="1120"/>
              <a:ext cx="0" cy="1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151" name="Oval 84"/>
            <p:cNvSpPr>
              <a:spLocks noChangeAspect="1" noChangeArrowheads="1"/>
            </p:cNvSpPr>
            <p:nvPr/>
          </p:nvSpPr>
          <p:spPr bwMode="auto">
            <a:xfrm>
              <a:off x="2122" y="1645"/>
              <a:ext cx="150" cy="145"/>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1152" name="Line 85"/>
            <p:cNvSpPr>
              <a:spLocks noChangeAspect="1" noChangeShapeType="1"/>
            </p:cNvSpPr>
            <p:nvPr/>
          </p:nvSpPr>
          <p:spPr bwMode="auto">
            <a:xfrm rot="-5400000">
              <a:off x="2199" y="1644"/>
              <a:ext cx="0" cy="14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153" name="Line 86"/>
            <p:cNvSpPr>
              <a:spLocks noChangeAspect="1" noChangeShapeType="1"/>
            </p:cNvSpPr>
            <p:nvPr/>
          </p:nvSpPr>
          <p:spPr bwMode="auto">
            <a:xfrm>
              <a:off x="2197" y="1645"/>
              <a:ext cx="0" cy="145"/>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91142" name="Text Box 87"/>
          <p:cNvSpPr txBox="1">
            <a:spLocks noChangeArrowheads="1"/>
          </p:cNvSpPr>
          <p:nvPr/>
        </p:nvSpPr>
        <p:spPr bwMode="auto">
          <a:xfrm>
            <a:off x="5848350" y="3735388"/>
            <a:ext cx="3054350" cy="304800"/>
          </a:xfrm>
          <a:prstGeom prst="rect">
            <a:avLst/>
          </a:prstGeom>
          <a:noFill/>
          <a:ln w="9525">
            <a:noFill/>
            <a:miter lim="800000"/>
            <a:headEnd/>
            <a:tailEnd/>
          </a:ln>
        </p:spPr>
        <p:txBody>
          <a:bodyPr>
            <a:prstTxWarp prst="textNoShape">
              <a:avLst/>
            </a:prstTxWarp>
            <a:spAutoFit/>
          </a:bodyPr>
          <a:lstStyle/>
          <a:p>
            <a:r>
              <a:rPr lang="en-US" sz="1400" b="1">
                <a:latin typeface="Times" charset="0"/>
              </a:rPr>
              <a:t>Nelson et al. Phil. Mag. 11 (1965) 91.</a:t>
            </a:r>
          </a:p>
        </p:txBody>
      </p:sp>
      <p:sp>
        <p:nvSpPr>
          <p:cNvPr id="91143" name="Slide Number Placeholder 87"/>
          <p:cNvSpPr>
            <a:spLocks noGrp="1"/>
          </p:cNvSpPr>
          <p:nvPr>
            <p:ph type="sldNum" sz="quarter" idx="12"/>
          </p:nvPr>
        </p:nvSpPr>
        <p:spPr>
          <a:noFill/>
        </p:spPr>
        <p:txBody>
          <a:bodyPr/>
          <a:lstStyle/>
          <a:p>
            <a:fld id="{D3A9CAEB-FBB1-0740-BB06-D60EFE5ADC49}" type="slidenum">
              <a:rPr lang="en-US" smtClean="0"/>
              <a:pPr/>
              <a:t>43</a:t>
            </a:fld>
            <a:endParaRPr lang="en-US" smtClean="0"/>
          </a:p>
        </p:txBody>
      </p:sp>
      <p:sp>
        <p:nvSpPr>
          <p:cNvPr id="91144" name="TextBox 88"/>
          <p:cNvSpPr txBox="1">
            <a:spLocks noChangeArrowheads="1"/>
          </p:cNvSpPr>
          <p:nvPr/>
        </p:nvSpPr>
        <p:spPr bwMode="auto">
          <a:xfrm>
            <a:off x="76200" y="3733800"/>
            <a:ext cx="3490913" cy="307975"/>
          </a:xfrm>
          <a:prstGeom prst="rect">
            <a:avLst/>
          </a:prstGeom>
          <a:noFill/>
          <a:ln w="9525">
            <a:noFill/>
            <a:miter lim="800000"/>
            <a:headEnd/>
            <a:tailEnd/>
          </a:ln>
        </p:spPr>
        <p:txBody>
          <a:bodyPr wrap="none">
            <a:prstTxWarp prst="textNoShape">
              <a:avLst/>
            </a:prstTxWarp>
            <a:spAutoFit/>
          </a:bodyPr>
          <a:lstStyle/>
          <a:p>
            <a:r>
              <a:rPr lang="en-US" altLang="ja-JP" sz="1400">
                <a:latin typeface="Times New Roman" charset="0"/>
                <a:ea typeface="Times New Roman" charset="0"/>
                <a:cs typeface="Times New Roman" charset="0"/>
              </a:rPr>
              <a:t>Saylor </a:t>
            </a:r>
            <a:r>
              <a:rPr lang="en-US" altLang="ja-JP" sz="1400" i="1">
                <a:latin typeface="Times New Roman" charset="0"/>
                <a:ea typeface="Times New Roman" charset="0"/>
                <a:cs typeface="Times New Roman" charset="0"/>
              </a:rPr>
              <a:t>et al</a:t>
            </a:r>
            <a:r>
              <a:rPr lang="en-US" altLang="ja-JP" sz="1400">
                <a:latin typeface="Times New Roman" charset="0"/>
                <a:ea typeface="Times New Roman" charset="0"/>
                <a:cs typeface="Times New Roman" charset="0"/>
              </a:rPr>
              <a:t>. (2004) Acta mater. </a:t>
            </a:r>
            <a:r>
              <a:rPr lang="en-US" altLang="ja-JP" sz="1400" b="1">
                <a:latin typeface="Times New Roman" charset="0"/>
                <a:ea typeface="Times New Roman" charset="0"/>
                <a:cs typeface="Times New Roman" charset="0"/>
              </a:rPr>
              <a:t>52</a:t>
            </a:r>
            <a:r>
              <a:rPr lang="en-US" altLang="ja-JP" sz="1400">
                <a:latin typeface="Times New Roman" charset="0"/>
                <a:ea typeface="Times New Roman" charset="0"/>
                <a:cs typeface="Times New Roman" charset="0"/>
              </a:rPr>
              <a:t> 3649-3655</a:t>
            </a:r>
          </a:p>
        </p:txBody>
      </p:sp>
      <p:sp>
        <p:nvSpPr>
          <p:cNvPr id="91145" name="TextBox 89"/>
          <p:cNvSpPr txBox="1">
            <a:spLocks noChangeArrowheads="1"/>
          </p:cNvSpPr>
          <p:nvPr/>
        </p:nvSpPr>
        <p:spPr bwMode="auto">
          <a:xfrm>
            <a:off x="152400" y="6400800"/>
            <a:ext cx="4881563" cy="276225"/>
          </a:xfrm>
          <a:prstGeom prst="rect">
            <a:avLst/>
          </a:prstGeom>
          <a:noFill/>
          <a:ln w="9525">
            <a:noFill/>
            <a:miter lim="800000"/>
            <a:headEnd/>
            <a:tailEnd/>
          </a:ln>
        </p:spPr>
        <p:txBody>
          <a:bodyPr wrap="none">
            <a:prstTxWarp prst="textNoShape">
              <a:avLst/>
            </a:prstTxWarp>
            <a:spAutoFit/>
          </a:bodyPr>
          <a:lstStyle/>
          <a:p>
            <a:r>
              <a:rPr lang="en-US" altLang="ja-JP" sz="1200">
                <a:latin typeface="Times New Roman" charset="0"/>
                <a:ea typeface="Times New Roman" charset="0"/>
                <a:cs typeface="Times New Roman" charset="0"/>
              </a:rPr>
              <a:t>Bennett </a:t>
            </a:r>
            <a:r>
              <a:rPr lang="en-US" altLang="ja-JP" sz="1200" i="1">
                <a:latin typeface="Times New Roman" charset="0"/>
                <a:ea typeface="Times New Roman" charset="0"/>
                <a:cs typeface="Times New Roman" charset="0"/>
              </a:rPr>
              <a:t>et al</a:t>
            </a:r>
            <a:r>
              <a:rPr lang="en-US" altLang="ja-JP" sz="1200">
                <a:latin typeface="Times New Roman" charset="0"/>
                <a:ea typeface="Times New Roman" charset="0"/>
                <a:cs typeface="Times New Roman" charset="0"/>
              </a:rPr>
              <a:t>. (2004) Recrystallization and Grain Growth, </a:t>
            </a:r>
            <a:r>
              <a:rPr lang="en-US" altLang="ja-JP" sz="1200" b="1">
                <a:latin typeface="Times New Roman" charset="0"/>
                <a:ea typeface="Times New Roman" charset="0"/>
                <a:cs typeface="Times New Roman" charset="0"/>
              </a:rPr>
              <a:t>467-470</a:t>
            </a:r>
            <a:r>
              <a:rPr lang="en-US" altLang="ja-JP" sz="1200">
                <a:latin typeface="Times New Roman" charset="0"/>
                <a:ea typeface="Times New Roman" charset="0"/>
                <a:cs typeface="Times New Roman" charset="0"/>
              </a:rPr>
              <a:t>: 727-732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0"/>
            <a:ext cx="7772400" cy="1143000"/>
          </a:xfrm>
        </p:spPr>
        <p:txBody>
          <a:bodyPr/>
          <a:lstStyle/>
          <a:p>
            <a:pPr eaLnBrk="1" hangingPunct="1">
              <a:defRPr/>
            </a:pPr>
            <a:r>
              <a:rPr lang="en-US" sz="3600"/>
              <a:t>Examples of 5-parameter GBCDs</a:t>
            </a:r>
            <a:endParaRPr lang="en-US" sz="4400"/>
          </a:p>
        </p:txBody>
      </p:sp>
      <p:sp>
        <p:nvSpPr>
          <p:cNvPr id="93187" name="Rectangle 3"/>
          <p:cNvSpPr>
            <a:spLocks noGrp="1" noChangeArrowheads="1"/>
          </p:cNvSpPr>
          <p:nvPr>
            <p:ph type="body" idx="1"/>
          </p:nvPr>
        </p:nvSpPr>
        <p:spPr>
          <a:xfrm>
            <a:off x="685800" y="1066800"/>
            <a:ext cx="7772400" cy="5257800"/>
          </a:xfrm>
        </p:spPr>
        <p:txBody>
          <a:bodyPr/>
          <a:lstStyle/>
          <a:p>
            <a:pPr eaLnBrk="1" hangingPunct="1">
              <a:lnSpc>
                <a:spcPct val="90000"/>
              </a:lnSpc>
            </a:pPr>
            <a:r>
              <a:rPr lang="en-US" sz="2400"/>
              <a:t>Next, we consider how the population varies when the misorientation is taken into account</a:t>
            </a:r>
          </a:p>
          <a:p>
            <a:pPr eaLnBrk="1" hangingPunct="1">
              <a:lnSpc>
                <a:spcPct val="90000"/>
              </a:lnSpc>
            </a:pPr>
            <a:r>
              <a:rPr lang="en-US" sz="2400"/>
              <a:t>Each stereogram corresponds to an individual misorientation: as a consequence, the crystal symmetry is (in general) absent because the misorientation axis is located in a particular asymmetric zone in the stereogram.</a:t>
            </a:r>
          </a:p>
          <a:p>
            <a:pPr eaLnBrk="1" hangingPunct="1">
              <a:lnSpc>
                <a:spcPct val="90000"/>
              </a:lnSpc>
            </a:pPr>
            <a:r>
              <a:rPr lang="en-US" sz="2400"/>
              <a:t>It is interesting to compare the populations to those that would be predicted by the CSL approach.</a:t>
            </a:r>
          </a:p>
          <a:p>
            <a:pPr eaLnBrk="1" hangingPunct="1">
              <a:lnSpc>
                <a:spcPct val="90000"/>
              </a:lnSpc>
            </a:pPr>
            <a:r>
              <a:rPr lang="en-US" sz="2400"/>
              <a:t>Note that the </a:t>
            </a:r>
            <a:r>
              <a:rPr lang="en-US" sz="2400" i="1"/>
              <a:t>pure twist boundary</a:t>
            </a:r>
            <a:r>
              <a:rPr lang="en-US" sz="2400"/>
              <a:t> is represented by normals parallel to (coincident with) the misorientation axis.  </a:t>
            </a:r>
            <a:r>
              <a:rPr lang="en-US" sz="2400" i="1"/>
              <a:t>Pure tilt boundaries</a:t>
            </a:r>
            <a:r>
              <a:rPr lang="en-US" sz="2400"/>
              <a:t> lie on the zone of the misorientation axis.</a:t>
            </a:r>
          </a:p>
          <a:p>
            <a:pPr eaLnBrk="1" hangingPunct="1">
              <a:lnSpc>
                <a:spcPct val="90000"/>
              </a:lnSpc>
            </a:pPr>
            <a:r>
              <a:rPr lang="en-US" sz="2400"/>
              <a:t>The misorientation axis is always placed in the 100-110-111 triangle.</a:t>
            </a:r>
          </a:p>
        </p:txBody>
      </p:sp>
      <p:sp>
        <p:nvSpPr>
          <p:cNvPr id="93188" name="Slide Number Placeholder 3"/>
          <p:cNvSpPr>
            <a:spLocks noGrp="1"/>
          </p:cNvSpPr>
          <p:nvPr>
            <p:ph type="sldNum" sz="quarter" idx="12"/>
          </p:nvPr>
        </p:nvSpPr>
        <p:spPr>
          <a:noFill/>
        </p:spPr>
        <p:txBody>
          <a:bodyPr/>
          <a:lstStyle/>
          <a:p>
            <a:fld id="{65394934-CA2F-C54C-BC6E-C4C094FBFA6D}" type="slidenum">
              <a:rPr lang="en-US" smtClean="0"/>
              <a:pPr/>
              <a:t>44</a:t>
            </a:fld>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srcRect/>
          <a:stretch>
            <a:fillRect/>
          </a:stretch>
        </p:blipFill>
        <p:spPr bwMode="auto">
          <a:xfrm>
            <a:off x="5664200" y="1295400"/>
            <a:ext cx="3048000" cy="2286000"/>
          </a:xfrm>
          <a:prstGeom prst="rect">
            <a:avLst/>
          </a:prstGeom>
          <a:noFill/>
          <a:ln w="9525">
            <a:noFill/>
            <a:miter lim="800000"/>
            <a:headEnd/>
            <a:tailEnd/>
          </a:ln>
        </p:spPr>
      </p:pic>
      <p:pic>
        <p:nvPicPr>
          <p:cNvPr id="95235" name="Picture 3"/>
          <p:cNvPicPr>
            <a:picLocks noChangeAspect="1" noChangeArrowheads="1"/>
          </p:cNvPicPr>
          <p:nvPr/>
        </p:nvPicPr>
        <p:blipFill>
          <a:blip r:embed="rId4"/>
          <a:srcRect l="7094" t="1112" r="6259" b="1669"/>
          <a:stretch>
            <a:fillRect/>
          </a:stretch>
        </p:blipFill>
        <p:spPr bwMode="auto">
          <a:xfrm>
            <a:off x="2819400" y="3733800"/>
            <a:ext cx="2757488" cy="2244725"/>
          </a:xfrm>
          <a:prstGeom prst="rect">
            <a:avLst/>
          </a:prstGeom>
          <a:noFill/>
          <a:ln w="9525">
            <a:noFill/>
            <a:miter lim="800000"/>
            <a:headEnd/>
            <a:tailEnd/>
          </a:ln>
        </p:spPr>
      </p:pic>
      <p:pic>
        <p:nvPicPr>
          <p:cNvPr id="95236" name="Picture 4"/>
          <p:cNvPicPr>
            <a:picLocks noChangeAspect="1" noChangeArrowheads="1"/>
          </p:cNvPicPr>
          <p:nvPr/>
        </p:nvPicPr>
        <p:blipFill>
          <a:blip r:embed="rId5"/>
          <a:srcRect l="6667"/>
          <a:stretch>
            <a:fillRect/>
          </a:stretch>
        </p:blipFill>
        <p:spPr bwMode="auto">
          <a:xfrm>
            <a:off x="5846763" y="3690938"/>
            <a:ext cx="3006725" cy="2286000"/>
          </a:xfrm>
          <a:prstGeom prst="rect">
            <a:avLst/>
          </a:prstGeom>
          <a:noFill/>
          <a:ln w="9525">
            <a:noFill/>
            <a:miter lim="800000"/>
            <a:headEnd/>
            <a:tailEnd/>
          </a:ln>
        </p:spPr>
      </p:pic>
      <p:sp>
        <p:nvSpPr>
          <p:cNvPr id="95237" name="Text Box 5"/>
          <p:cNvSpPr txBox="1">
            <a:spLocks noChangeArrowheads="1"/>
          </p:cNvSpPr>
          <p:nvPr/>
        </p:nvSpPr>
        <p:spPr bwMode="auto">
          <a:xfrm>
            <a:off x="2787650" y="3308350"/>
            <a:ext cx="450850" cy="366713"/>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(a)</a:t>
            </a:r>
          </a:p>
        </p:txBody>
      </p:sp>
      <p:sp>
        <p:nvSpPr>
          <p:cNvPr id="95238" name="Text Box 6"/>
          <p:cNvSpPr txBox="1">
            <a:spLocks noChangeArrowheads="1"/>
          </p:cNvSpPr>
          <p:nvPr/>
        </p:nvSpPr>
        <p:spPr bwMode="auto">
          <a:xfrm>
            <a:off x="5741988" y="3281363"/>
            <a:ext cx="463550" cy="366712"/>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(b)</a:t>
            </a:r>
          </a:p>
        </p:txBody>
      </p:sp>
      <p:sp>
        <p:nvSpPr>
          <p:cNvPr id="95239" name="Text Box 7"/>
          <p:cNvSpPr txBox="1">
            <a:spLocks noChangeArrowheads="1"/>
          </p:cNvSpPr>
          <p:nvPr/>
        </p:nvSpPr>
        <p:spPr bwMode="auto">
          <a:xfrm>
            <a:off x="2794000" y="5711825"/>
            <a:ext cx="438150" cy="366713"/>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(c)</a:t>
            </a:r>
          </a:p>
        </p:txBody>
      </p:sp>
      <p:sp>
        <p:nvSpPr>
          <p:cNvPr id="95240" name="Text Box 8"/>
          <p:cNvSpPr txBox="1">
            <a:spLocks noChangeArrowheads="1"/>
          </p:cNvSpPr>
          <p:nvPr/>
        </p:nvSpPr>
        <p:spPr bwMode="auto">
          <a:xfrm>
            <a:off x="5746750" y="5689600"/>
            <a:ext cx="463550" cy="366713"/>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(d)</a:t>
            </a:r>
          </a:p>
        </p:txBody>
      </p:sp>
      <p:sp>
        <p:nvSpPr>
          <p:cNvPr id="95241" name="Text Box 9"/>
          <p:cNvSpPr txBox="1">
            <a:spLocks noChangeArrowheads="1"/>
          </p:cNvSpPr>
          <p:nvPr/>
        </p:nvSpPr>
        <p:spPr bwMode="auto">
          <a:xfrm>
            <a:off x="7797800" y="3332163"/>
            <a:ext cx="92075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40°</a:t>
            </a:r>
            <a:r>
              <a:rPr lang="en-US" sz="1600" b="1">
                <a:latin typeface="Times" charset="0"/>
                <a:sym typeface="Symbol" charset="2"/>
              </a:rPr>
              <a:t></a:t>
            </a:r>
            <a:r>
              <a:rPr lang="en-US" sz="1600" b="1">
                <a:latin typeface="Symbol" charset="2"/>
              </a:rPr>
              <a:t>S</a:t>
            </a:r>
            <a:r>
              <a:rPr lang="en-US" sz="1600" b="1">
                <a:latin typeface="Times" charset="0"/>
              </a:rPr>
              <a:t>9</a:t>
            </a:r>
          </a:p>
        </p:txBody>
      </p:sp>
      <p:sp>
        <p:nvSpPr>
          <p:cNvPr id="95242" name="Text Box 10"/>
          <p:cNvSpPr txBox="1">
            <a:spLocks noChangeArrowheads="1"/>
          </p:cNvSpPr>
          <p:nvPr/>
        </p:nvSpPr>
        <p:spPr bwMode="auto">
          <a:xfrm>
            <a:off x="8069263" y="1314450"/>
            <a:ext cx="83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MRD</a:t>
            </a:r>
          </a:p>
        </p:txBody>
      </p:sp>
      <p:sp>
        <p:nvSpPr>
          <p:cNvPr id="95243" name="Text Box 11"/>
          <p:cNvSpPr txBox="1">
            <a:spLocks noChangeArrowheads="1"/>
          </p:cNvSpPr>
          <p:nvPr/>
        </p:nvSpPr>
        <p:spPr bwMode="auto">
          <a:xfrm>
            <a:off x="5062538" y="3689350"/>
            <a:ext cx="83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MRD</a:t>
            </a:r>
          </a:p>
        </p:txBody>
      </p:sp>
      <p:sp>
        <p:nvSpPr>
          <p:cNvPr id="95244" name="Text Box 12"/>
          <p:cNvSpPr txBox="1">
            <a:spLocks noChangeArrowheads="1"/>
          </p:cNvSpPr>
          <p:nvPr/>
        </p:nvSpPr>
        <p:spPr bwMode="auto">
          <a:xfrm>
            <a:off x="8115300" y="3671888"/>
            <a:ext cx="83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MRD</a:t>
            </a:r>
          </a:p>
        </p:txBody>
      </p:sp>
      <p:grpSp>
        <p:nvGrpSpPr>
          <p:cNvPr id="95245" name="Group 13"/>
          <p:cNvGrpSpPr>
            <a:grpSpLocks/>
          </p:cNvGrpSpPr>
          <p:nvPr/>
        </p:nvGrpSpPr>
        <p:grpSpPr bwMode="auto">
          <a:xfrm>
            <a:off x="1752600" y="304800"/>
            <a:ext cx="4470400" cy="4324350"/>
            <a:chOff x="436" y="0"/>
            <a:chExt cx="2816" cy="2724"/>
          </a:xfrm>
        </p:grpSpPr>
        <p:sp>
          <p:nvSpPr>
            <p:cNvPr id="95283" name="Oval 14"/>
            <p:cNvSpPr>
              <a:spLocks noChangeAspect="1" noChangeArrowheads="1"/>
            </p:cNvSpPr>
            <p:nvPr/>
          </p:nvSpPr>
          <p:spPr bwMode="auto">
            <a:xfrm>
              <a:off x="1135" y="675"/>
              <a:ext cx="1434" cy="1384"/>
            </a:xfrm>
            <a:prstGeom prst="ellipse">
              <a:avLst/>
            </a:prstGeom>
            <a:noFill/>
            <a:ln w="12700">
              <a:solidFill>
                <a:schemeClr val="bg2"/>
              </a:solidFill>
              <a:round/>
              <a:headEnd/>
              <a:tailEnd/>
            </a:ln>
          </p:spPr>
          <p:txBody>
            <a:bodyPr wrap="none" anchor="ctr">
              <a:prstTxWarp prst="textNoShape">
                <a:avLst/>
              </a:prstTxWarp>
            </a:bodyPr>
            <a:lstStyle/>
            <a:p>
              <a:endParaRPr lang="en-US"/>
            </a:p>
          </p:txBody>
        </p:sp>
        <p:sp>
          <p:nvSpPr>
            <p:cNvPr id="95284" name="Arc 15"/>
            <p:cNvSpPr>
              <a:spLocks noChangeAspect="1"/>
            </p:cNvSpPr>
            <p:nvPr/>
          </p:nvSpPr>
          <p:spPr bwMode="auto">
            <a:xfrm flipH="1">
              <a:off x="1138" y="1078"/>
              <a:ext cx="717" cy="1646"/>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5" name="Arc 16"/>
            <p:cNvSpPr>
              <a:spLocks noChangeAspect="1"/>
            </p:cNvSpPr>
            <p:nvPr/>
          </p:nvSpPr>
          <p:spPr bwMode="auto">
            <a:xfrm rot="16200000" flipH="1">
              <a:off x="2053" y="856"/>
              <a:ext cx="693" cy="1705"/>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6" name="Arc 17"/>
            <p:cNvSpPr>
              <a:spLocks noChangeAspect="1"/>
            </p:cNvSpPr>
            <p:nvPr/>
          </p:nvSpPr>
          <p:spPr bwMode="auto">
            <a:xfrm>
              <a:off x="1852" y="1078"/>
              <a:ext cx="718" cy="1646"/>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7" name="Arc 18"/>
            <p:cNvSpPr>
              <a:spLocks noChangeAspect="1"/>
            </p:cNvSpPr>
            <p:nvPr/>
          </p:nvSpPr>
          <p:spPr bwMode="auto">
            <a:xfrm rot="5400000" flipH="1" flipV="1">
              <a:off x="2053" y="161"/>
              <a:ext cx="694" cy="1705"/>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8" name="Arc 19"/>
            <p:cNvSpPr>
              <a:spLocks noChangeAspect="1"/>
            </p:cNvSpPr>
            <p:nvPr/>
          </p:nvSpPr>
          <p:spPr bwMode="auto">
            <a:xfrm rot="5400000">
              <a:off x="942" y="856"/>
              <a:ext cx="693" cy="1705"/>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89" name="Arc 20"/>
            <p:cNvSpPr>
              <a:spLocks noChangeAspect="1"/>
            </p:cNvSpPr>
            <p:nvPr/>
          </p:nvSpPr>
          <p:spPr bwMode="auto">
            <a:xfrm rot="16200000" flipV="1">
              <a:off x="942" y="161"/>
              <a:ext cx="694" cy="1705"/>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90" name="Arc 21"/>
            <p:cNvSpPr>
              <a:spLocks noChangeAspect="1"/>
            </p:cNvSpPr>
            <p:nvPr/>
          </p:nvSpPr>
          <p:spPr bwMode="auto">
            <a:xfrm flipH="1" flipV="1">
              <a:off x="1132" y="0"/>
              <a:ext cx="719" cy="1646"/>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91" name="Arc 22"/>
            <p:cNvSpPr>
              <a:spLocks noChangeAspect="1"/>
            </p:cNvSpPr>
            <p:nvPr/>
          </p:nvSpPr>
          <p:spPr bwMode="auto">
            <a:xfrm flipV="1">
              <a:off x="1846" y="0"/>
              <a:ext cx="719" cy="1646"/>
            </a:xfrm>
            <a:custGeom>
              <a:avLst/>
              <a:gdLst>
                <a:gd name="T0" fmla="*/ 0 w 12103"/>
                <a:gd name="T1" fmla="*/ 0 h 21600"/>
                <a:gd name="T2" fmla="*/ 0 w 12103"/>
                <a:gd name="T3" fmla="*/ 0 h 21600"/>
                <a:gd name="T4" fmla="*/ 0 w 12103"/>
                <a:gd name="T5" fmla="*/ 1 h 21600"/>
                <a:gd name="T6" fmla="*/ 0 60000 65536"/>
                <a:gd name="T7" fmla="*/ 0 60000 65536"/>
                <a:gd name="T8" fmla="*/ 0 60000 65536"/>
                <a:gd name="T9" fmla="*/ 0 w 12103"/>
                <a:gd name="T10" fmla="*/ 0 h 21600"/>
                <a:gd name="T11" fmla="*/ 12103 w 12103"/>
                <a:gd name="T12" fmla="*/ 21600 h 21600"/>
              </a:gdLst>
              <a:ahLst/>
              <a:cxnLst>
                <a:cxn ang="T6">
                  <a:pos x="T0" y="T1"/>
                </a:cxn>
                <a:cxn ang="T7">
                  <a:pos x="T2" y="T3"/>
                </a:cxn>
                <a:cxn ang="T8">
                  <a:pos x="T4" y="T5"/>
                </a:cxn>
              </a:cxnLst>
              <a:rect l="T9" t="T10" r="T11" b="T12"/>
              <a:pathLst>
                <a:path w="12103" h="21600" fill="none" extrusionOk="0">
                  <a:moveTo>
                    <a:pt x="0" y="-1"/>
                  </a:moveTo>
                  <a:cubicBezTo>
                    <a:pt x="4314" y="-1"/>
                    <a:pt x="8529" y="1292"/>
                    <a:pt x="12103" y="3709"/>
                  </a:cubicBezTo>
                </a:path>
                <a:path w="12103" h="21600" stroke="0" extrusionOk="0">
                  <a:moveTo>
                    <a:pt x="0" y="-1"/>
                  </a:moveTo>
                  <a:cubicBezTo>
                    <a:pt x="4314" y="-1"/>
                    <a:pt x="8529" y="1292"/>
                    <a:pt x="12103" y="3709"/>
                  </a:cubicBezTo>
                  <a:lnTo>
                    <a:pt x="0" y="21600"/>
                  </a:lnTo>
                  <a:close/>
                </a:path>
              </a:pathLst>
            </a:custGeom>
            <a:noFill/>
            <a:ln w="12700">
              <a:solidFill>
                <a:schemeClr val="bg2"/>
              </a:solidFill>
              <a:round/>
              <a:headEnd/>
              <a:tailEnd/>
            </a:ln>
          </p:spPr>
          <p:txBody>
            <a:bodyPr wrap="none" anchor="ctr">
              <a:prstTxWarp prst="textNoShape">
                <a:avLst/>
              </a:prstTxWarp>
            </a:bodyPr>
            <a:lstStyle/>
            <a:p>
              <a:endParaRPr lang="en-US"/>
            </a:p>
          </p:txBody>
        </p:sp>
        <p:sp>
          <p:nvSpPr>
            <p:cNvPr id="95292" name="Line 23"/>
            <p:cNvSpPr>
              <a:spLocks noChangeAspect="1" noChangeShapeType="1"/>
            </p:cNvSpPr>
            <p:nvPr/>
          </p:nvSpPr>
          <p:spPr bwMode="auto">
            <a:xfrm>
              <a:off x="1333" y="876"/>
              <a:ext cx="1017" cy="972"/>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95293" name="Line 24"/>
            <p:cNvSpPr>
              <a:spLocks noChangeAspect="1" noChangeShapeType="1"/>
            </p:cNvSpPr>
            <p:nvPr/>
          </p:nvSpPr>
          <p:spPr bwMode="auto">
            <a:xfrm flipV="1">
              <a:off x="1333" y="871"/>
              <a:ext cx="1022" cy="987"/>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95294" name="Line 25"/>
            <p:cNvSpPr>
              <a:spLocks noChangeAspect="1" noChangeShapeType="1"/>
            </p:cNvSpPr>
            <p:nvPr/>
          </p:nvSpPr>
          <p:spPr bwMode="auto">
            <a:xfrm>
              <a:off x="1844" y="669"/>
              <a:ext cx="0" cy="1395"/>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95295" name="Line 26"/>
            <p:cNvSpPr>
              <a:spLocks noChangeAspect="1" noChangeShapeType="1"/>
            </p:cNvSpPr>
            <p:nvPr/>
          </p:nvSpPr>
          <p:spPr bwMode="auto">
            <a:xfrm flipV="1">
              <a:off x="1129" y="1360"/>
              <a:ext cx="1440" cy="4"/>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95296" name="Oval 27"/>
            <p:cNvSpPr>
              <a:spLocks noChangeAspect="1" noChangeArrowheads="1"/>
            </p:cNvSpPr>
            <p:nvPr/>
          </p:nvSpPr>
          <p:spPr bwMode="auto">
            <a:xfrm>
              <a:off x="2034" y="1053"/>
              <a:ext cx="150" cy="14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5297" name="AutoShape 28"/>
            <p:cNvSpPr>
              <a:spLocks noChangeAspect="1" noChangeArrowheads="1"/>
            </p:cNvSpPr>
            <p:nvPr/>
          </p:nvSpPr>
          <p:spPr bwMode="auto">
            <a:xfrm>
              <a:off x="2052" y="1055"/>
              <a:ext cx="115" cy="111"/>
            </a:xfrm>
            <a:prstGeom prst="triangle">
              <a:avLst>
                <a:gd name="adj" fmla="val 50000"/>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95298" name="Oval 29"/>
            <p:cNvSpPr>
              <a:spLocks noChangeAspect="1" noChangeArrowheads="1"/>
            </p:cNvSpPr>
            <p:nvPr/>
          </p:nvSpPr>
          <p:spPr bwMode="auto">
            <a:xfrm>
              <a:off x="2279" y="806"/>
              <a:ext cx="150" cy="14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5299" name="Line 30"/>
            <p:cNvSpPr>
              <a:spLocks noChangeAspect="1" noChangeShapeType="1"/>
            </p:cNvSpPr>
            <p:nvPr/>
          </p:nvSpPr>
          <p:spPr bwMode="auto">
            <a:xfrm rot="-5400000">
              <a:off x="2353" y="804"/>
              <a:ext cx="0" cy="1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300" name="Oval 31"/>
            <p:cNvSpPr>
              <a:spLocks noChangeAspect="1" noChangeArrowheads="1"/>
            </p:cNvSpPr>
            <p:nvPr/>
          </p:nvSpPr>
          <p:spPr bwMode="auto">
            <a:xfrm>
              <a:off x="2494" y="1281"/>
              <a:ext cx="150" cy="145"/>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5301" name="Line 32"/>
            <p:cNvSpPr>
              <a:spLocks noChangeAspect="1" noChangeShapeType="1"/>
            </p:cNvSpPr>
            <p:nvPr/>
          </p:nvSpPr>
          <p:spPr bwMode="auto">
            <a:xfrm rot="-5400000">
              <a:off x="2571" y="1284"/>
              <a:ext cx="0" cy="14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302" name="Line 33"/>
            <p:cNvSpPr>
              <a:spLocks noChangeAspect="1" noChangeShapeType="1"/>
            </p:cNvSpPr>
            <p:nvPr/>
          </p:nvSpPr>
          <p:spPr bwMode="auto">
            <a:xfrm>
              <a:off x="2569" y="1281"/>
              <a:ext cx="0" cy="14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303" name="Arc 34"/>
            <p:cNvSpPr>
              <a:spLocks noChangeAspect="1"/>
            </p:cNvSpPr>
            <p:nvPr/>
          </p:nvSpPr>
          <p:spPr bwMode="auto">
            <a:xfrm rot="-2562607">
              <a:off x="1610" y="666"/>
              <a:ext cx="498" cy="1366"/>
            </a:xfrm>
            <a:custGeom>
              <a:avLst/>
              <a:gdLst>
                <a:gd name="T0" fmla="*/ 0 w 21600"/>
                <a:gd name="T1" fmla="*/ 0 h 35626"/>
                <a:gd name="T2" fmla="*/ 0 w 21600"/>
                <a:gd name="T3" fmla="*/ 0 h 35626"/>
                <a:gd name="T4" fmla="*/ 0 w 21600"/>
                <a:gd name="T5" fmla="*/ 0 h 35626"/>
                <a:gd name="T6" fmla="*/ 0 60000 65536"/>
                <a:gd name="T7" fmla="*/ 0 60000 65536"/>
                <a:gd name="T8" fmla="*/ 0 60000 65536"/>
                <a:gd name="T9" fmla="*/ 0 w 21600"/>
                <a:gd name="T10" fmla="*/ 0 h 35626"/>
                <a:gd name="T11" fmla="*/ 21600 w 21600"/>
                <a:gd name="T12" fmla="*/ 35626 h 35626"/>
              </a:gdLst>
              <a:ahLst/>
              <a:cxnLst>
                <a:cxn ang="T6">
                  <a:pos x="T0" y="T1"/>
                </a:cxn>
                <a:cxn ang="T7">
                  <a:pos x="T2" y="T3"/>
                </a:cxn>
                <a:cxn ang="T8">
                  <a:pos x="T4" y="T5"/>
                </a:cxn>
              </a:cxnLst>
              <a:rect l="T9" t="T10" r="T11" b="T12"/>
              <a:pathLst>
                <a:path w="21600" h="35626" fill="none" extrusionOk="0">
                  <a:moveTo>
                    <a:pt x="11063" y="35626"/>
                  </a:moveTo>
                  <a:cubicBezTo>
                    <a:pt x="4232" y="31809"/>
                    <a:pt x="0" y="24596"/>
                    <a:pt x="0" y="16771"/>
                  </a:cubicBezTo>
                  <a:cubicBezTo>
                    <a:pt x="0" y="10262"/>
                    <a:pt x="2934" y="4100"/>
                    <a:pt x="7988" y="-1"/>
                  </a:cubicBezTo>
                </a:path>
                <a:path w="21600" h="35626" stroke="0" extrusionOk="0">
                  <a:moveTo>
                    <a:pt x="11063" y="35626"/>
                  </a:moveTo>
                  <a:cubicBezTo>
                    <a:pt x="4232" y="31809"/>
                    <a:pt x="0" y="24596"/>
                    <a:pt x="0" y="16771"/>
                  </a:cubicBezTo>
                  <a:cubicBezTo>
                    <a:pt x="0" y="10262"/>
                    <a:pt x="2934" y="4100"/>
                    <a:pt x="7988" y="-1"/>
                  </a:cubicBezTo>
                  <a:lnTo>
                    <a:pt x="21600" y="16771"/>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95246" name="Text Box 35"/>
          <p:cNvSpPr txBox="1">
            <a:spLocks noChangeArrowheads="1"/>
          </p:cNvSpPr>
          <p:nvPr/>
        </p:nvSpPr>
        <p:spPr bwMode="auto">
          <a:xfrm>
            <a:off x="4649788" y="5762625"/>
            <a:ext cx="906462"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38°=</a:t>
            </a:r>
            <a:r>
              <a:rPr lang="en-US" sz="1600" b="1">
                <a:latin typeface="Symbol" charset="2"/>
              </a:rPr>
              <a:t>S</a:t>
            </a:r>
            <a:r>
              <a:rPr lang="en-US" sz="1600" b="1">
                <a:latin typeface="Times" charset="0"/>
              </a:rPr>
              <a:t>7</a:t>
            </a:r>
          </a:p>
        </p:txBody>
      </p:sp>
      <p:sp>
        <p:nvSpPr>
          <p:cNvPr id="95247" name="Text Box 36"/>
          <p:cNvSpPr txBox="1">
            <a:spLocks noChangeArrowheads="1"/>
          </p:cNvSpPr>
          <p:nvPr/>
        </p:nvSpPr>
        <p:spPr bwMode="auto">
          <a:xfrm>
            <a:off x="7794625" y="5745163"/>
            <a:ext cx="906463"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latin typeface="Times" charset="0"/>
              </a:rPr>
              <a:t>60°=</a:t>
            </a:r>
            <a:r>
              <a:rPr lang="en-US" sz="1600" b="1">
                <a:latin typeface="Symbol" charset="2"/>
              </a:rPr>
              <a:t>S</a:t>
            </a:r>
            <a:r>
              <a:rPr lang="en-US" sz="1600" b="1">
                <a:latin typeface="Times" charset="0"/>
              </a:rPr>
              <a:t>3</a:t>
            </a:r>
          </a:p>
        </p:txBody>
      </p:sp>
      <p:pic>
        <p:nvPicPr>
          <p:cNvPr id="95248" name="Picture 37"/>
          <p:cNvPicPr preferRelativeResize="0">
            <a:picLocks noChangeAspect="1" noChangeArrowheads="1"/>
          </p:cNvPicPr>
          <p:nvPr/>
        </p:nvPicPr>
        <p:blipFill>
          <a:blip r:embed="rId6"/>
          <a:srcRect/>
          <a:stretch>
            <a:fillRect/>
          </a:stretch>
        </p:blipFill>
        <p:spPr bwMode="auto">
          <a:xfrm>
            <a:off x="152400" y="1371600"/>
            <a:ext cx="2667000" cy="2001838"/>
          </a:xfrm>
          <a:prstGeom prst="rect">
            <a:avLst/>
          </a:prstGeom>
          <a:noFill/>
          <a:ln w="9525">
            <a:noFill/>
            <a:miter lim="800000"/>
            <a:headEnd/>
            <a:tailEnd/>
          </a:ln>
        </p:spPr>
      </p:pic>
      <p:sp>
        <p:nvSpPr>
          <p:cNvPr id="102417" name="Text Box 38"/>
          <p:cNvSpPr txBox="1">
            <a:spLocks noChangeArrowheads="1"/>
          </p:cNvSpPr>
          <p:nvPr/>
        </p:nvSpPr>
        <p:spPr bwMode="auto">
          <a:xfrm>
            <a:off x="242888" y="0"/>
            <a:ext cx="8901112" cy="646113"/>
          </a:xfrm>
          <a:prstGeom prst="rect">
            <a:avLst/>
          </a:prstGeom>
          <a:noFill/>
          <a:ln w="9525">
            <a:noFill/>
            <a:miter lim="800000"/>
            <a:headEnd/>
            <a:tailEnd/>
          </a:ln>
        </p:spPr>
        <p:txBody>
          <a:bodyPr wrap="none">
            <a:prstTxWarp prst="textNoShape">
              <a:avLst/>
            </a:prstTxWarp>
            <a:spAutoFit/>
          </a:bodyPr>
          <a:lstStyle/>
          <a:p>
            <a:pPr algn="ctr">
              <a:defRPr/>
            </a:pPr>
            <a:r>
              <a:rPr lang="en-US" sz="3600" i="1" dirty="0">
                <a:solidFill>
                  <a:srgbClr val="0211A6"/>
                </a:solidFill>
                <a:latin typeface="+mj-lt"/>
              </a:rPr>
              <a:t>Grain Boundary Distribution in Al: [111] axes</a:t>
            </a:r>
          </a:p>
        </p:txBody>
      </p:sp>
      <p:sp>
        <p:nvSpPr>
          <p:cNvPr id="95250" name="Text Box 39"/>
          <p:cNvSpPr txBox="1">
            <a:spLocks noChangeArrowheads="1"/>
          </p:cNvSpPr>
          <p:nvPr/>
        </p:nvSpPr>
        <p:spPr bwMode="auto">
          <a:xfrm>
            <a:off x="3235325" y="768350"/>
            <a:ext cx="1730375" cy="641350"/>
          </a:xfrm>
          <a:prstGeom prst="rect">
            <a:avLst/>
          </a:prstGeom>
          <a:noFill/>
          <a:ln w="9525">
            <a:noFill/>
            <a:miter lim="800000"/>
            <a:headEnd/>
            <a:tailEnd/>
          </a:ln>
        </p:spPr>
        <p:txBody>
          <a:bodyPr wrap="none">
            <a:prstTxWarp prst="textNoShape">
              <a:avLst/>
            </a:prstTxWarp>
            <a:spAutoFit/>
          </a:bodyPr>
          <a:lstStyle/>
          <a:p>
            <a:r>
              <a:rPr lang="en-US" sz="3600">
                <a:latin typeface="Symbol" charset="2"/>
              </a:rPr>
              <a:t>l</a:t>
            </a:r>
            <a:r>
              <a:rPr lang="en-US" sz="3600">
                <a:latin typeface="Times" charset="0"/>
              </a:rPr>
              <a:t>(</a:t>
            </a:r>
            <a:r>
              <a:rPr lang="en-US" sz="3600" b="1">
                <a:latin typeface="Symbol" charset="2"/>
              </a:rPr>
              <a:t>D</a:t>
            </a:r>
            <a:r>
              <a:rPr lang="en-US" sz="3600" b="1">
                <a:latin typeface="Times" charset="0"/>
              </a:rPr>
              <a:t>g, n</a:t>
            </a:r>
            <a:r>
              <a:rPr lang="en-US" sz="3600">
                <a:latin typeface="Times" charset="0"/>
              </a:rPr>
              <a:t>)</a:t>
            </a:r>
          </a:p>
        </p:txBody>
      </p:sp>
      <p:sp>
        <p:nvSpPr>
          <p:cNvPr id="95251" name="Text Box 40"/>
          <p:cNvSpPr txBox="1">
            <a:spLocks noChangeArrowheads="1"/>
          </p:cNvSpPr>
          <p:nvPr/>
        </p:nvSpPr>
        <p:spPr bwMode="auto">
          <a:xfrm>
            <a:off x="796925" y="828675"/>
            <a:ext cx="993775" cy="641350"/>
          </a:xfrm>
          <a:prstGeom prst="rect">
            <a:avLst/>
          </a:prstGeom>
          <a:noFill/>
          <a:ln w="9525">
            <a:noFill/>
            <a:miter lim="800000"/>
            <a:headEnd/>
            <a:tailEnd/>
          </a:ln>
        </p:spPr>
        <p:txBody>
          <a:bodyPr wrap="none">
            <a:prstTxWarp prst="textNoShape">
              <a:avLst/>
            </a:prstTxWarp>
            <a:spAutoFit/>
          </a:bodyPr>
          <a:lstStyle/>
          <a:p>
            <a:r>
              <a:rPr lang="en-US" sz="3600">
                <a:latin typeface="Symbol" charset="2"/>
              </a:rPr>
              <a:t>l</a:t>
            </a:r>
            <a:r>
              <a:rPr lang="en-US" sz="3600">
                <a:latin typeface="Times" charset="0"/>
              </a:rPr>
              <a:t>(</a:t>
            </a:r>
            <a:r>
              <a:rPr lang="en-US" sz="3600" b="1">
                <a:latin typeface="Times" charset="0"/>
              </a:rPr>
              <a:t>n</a:t>
            </a:r>
            <a:r>
              <a:rPr lang="en-US" sz="3600">
                <a:latin typeface="Times" charset="0"/>
              </a:rPr>
              <a:t>)</a:t>
            </a:r>
          </a:p>
        </p:txBody>
      </p:sp>
      <p:sp>
        <p:nvSpPr>
          <p:cNvPr id="95252" name="Text Box 41"/>
          <p:cNvSpPr txBox="1">
            <a:spLocks noChangeArrowheads="1"/>
          </p:cNvSpPr>
          <p:nvPr/>
        </p:nvSpPr>
        <p:spPr bwMode="auto">
          <a:xfrm>
            <a:off x="6080125" y="949325"/>
            <a:ext cx="1962150" cy="457200"/>
          </a:xfrm>
          <a:prstGeom prst="rect">
            <a:avLst/>
          </a:prstGeom>
          <a:noFill/>
          <a:ln w="9525">
            <a:noFill/>
            <a:miter lim="800000"/>
            <a:headEnd/>
            <a:tailEnd/>
          </a:ln>
        </p:spPr>
        <p:txBody>
          <a:bodyPr wrap="none">
            <a:prstTxWarp prst="textNoShape">
              <a:avLst/>
            </a:prstTxWarp>
            <a:spAutoFit/>
          </a:bodyPr>
          <a:lstStyle/>
          <a:p>
            <a:r>
              <a:rPr lang="en-US">
                <a:latin typeface="Symbol" charset="2"/>
              </a:rPr>
              <a:t>l</a:t>
            </a:r>
            <a:r>
              <a:rPr lang="en-US">
                <a:latin typeface="Times" charset="0"/>
              </a:rPr>
              <a:t>(</a:t>
            </a:r>
            <a:r>
              <a:rPr lang="en-US" b="1">
                <a:latin typeface="Times" charset="0"/>
              </a:rPr>
              <a:t>n|40°/[110]</a:t>
            </a:r>
            <a:r>
              <a:rPr lang="en-US">
                <a:latin typeface="Times" charset="0"/>
              </a:rPr>
              <a:t>)</a:t>
            </a:r>
          </a:p>
        </p:txBody>
      </p:sp>
      <p:sp>
        <p:nvSpPr>
          <p:cNvPr id="95253" name="Text Box 42"/>
          <p:cNvSpPr txBox="1">
            <a:spLocks noChangeArrowheads="1"/>
          </p:cNvSpPr>
          <p:nvPr/>
        </p:nvSpPr>
        <p:spPr bwMode="auto">
          <a:xfrm>
            <a:off x="3019425" y="5940425"/>
            <a:ext cx="1962150" cy="457200"/>
          </a:xfrm>
          <a:prstGeom prst="rect">
            <a:avLst/>
          </a:prstGeom>
          <a:noFill/>
          <a:ln w="9525">
            <a:noFill/>
            <a:miter lim="800000"/>
            <a:headEnd/>
            <a:tailEnd/>
          </a:ln>
        </p:spPr>
        <p:txBody>
          <a:bodyPr wrap="none">
            <a:prstTxWarp prst="textNoShape">
              <a:avLst/>
            </a:prstTxWarp>
            <a:spAutoFit/>
          </a:bodyPr>
          <a:lstStyle/>
          <a:p>
            <a:r>
              <a:rPr lang="en-US">
                <a:latin typeface="Symbol" charset="2"/>
              </a:rPr>
              <a:t>l</a:t>
            </a:r>
            <a:r>
              <a:rPr lang="en-US">
                <a:latin typeface="Times" charset="0"/>
              </a:rPr>
              <a:t>(</a:t>
            </a:r>
            <a:r>
              <a:rPr lang="en-US" b="1">
                <a:latin typeface="Times" charset="0"/>
              </a:rPr>
              <a:t>n|38°/[111]</a:t>
            </a:r>
            <a:r>
              <a:rPr lang="en-US">
                <a:latin typeface="Times" charset="0"/>
              </a:rPr>
              <a:t>)</a:t>
            </a:r>
          </a:p>
        </p:txBody>
      </p:sp>
      <p:sp>
        <p:nvSpPr>
          <p:cNvPr id="95254" name="Text Box 43"/>
          <p:cNvSpPr txBox="1">
            <a:spLocks noChangeArrowheads="1"/>
          </p:cNvSpPr>
          <p:nvPr/>
        </p:nvSpPr>
        <p:spPr bwMode="auto">
          <a:xfrm>
            <a:off x="6080125" y="5953125"/>
            <a:ext cx="1962150" cy="457200"/>
          </a:xfrm>
          <a:prstGeom prst="rect">
            <a:avLst/>
          </a:prstGeom>
          <a:noFill/>
          <a:ln w="9525">
            <a:noFill/>
            <a:miter lim="800000"/>
            <a:headEnd/>
            <a:tailEnd/>
          </a:ln>
        </p:spPr>
        <p:txBody>
          <a:bodyPr wrap="none">
            <a:prstTxWarp prst="textNoShape">
              <a:avLst/>
            </a:prstTxWarp>
            <a:spAutoFit/>
          </a:bodyPr>
          <a:lstStyle/>
          <a:p>
            <a:r>
              <a:rPr lang="en-US">
                <a:latin typeface="Symbol" charset="2"/>
              </a:rPr>
              <a:t>l</a:t>
            </a:r>
            <a:r>
              <a:rPr lang="en-US">
                <a:latin typeface="Times" charset="0"/>
              </a:rPr>
              <a:t>(</a:t>
            </a:r>
            <a:r>
              <a:rPr lang="en-US" b="1">
                <a:latin typeface="Times" charset="0"/>
              </a:rPr>
              <a:t>n|60°/[111]</a:t>
            </a:r>
            <a:r>
              <a:rPr lang="en-US">
                <a:latin typeface="Times" charset="0"/>
              </a:rPr>
              <a:t>)</a:t>
            </a:r>
          </a:p>
        </p:txBody>
      </p:sp>
      <p:sp>
        <p:nvSpPr>
          <p:cNvPr id="95255" name="Text Box 44"/>
          <p:cNvSpPr txBox="1">
            <a:spLocks noChangeArrowheads="1"/>
          </p:cNvSpPr>
          <p:nvPr/>
        </p:nvSpPr>
        <p:spPr bwMode="auto">
          <a:xfrm>
            <a:off x="2971800" y="6477000"/>
            <a:ext cx="6116638" cy="366713"/>
          </a:xfrm>
          <a:prstGeom prst="rect">
            <a:avLst/>
          </a:prstGeom>
          <a:noFill/>
          <a:ln w="9525">
            <a:noFill/>
            <a:miter lim="800000"/>
            <a:headEnd/>
            <a:tailEnd/>
          </a:ln>
        </p:spPr>
        <p:txBody>
          <a:bodyPr wrap="none">
            <a:prstTxWarp prst="textNoShape">
              <a:avLst/>
            </a:prstTxWarp>
            <a:spAutoFit/>
          </a:bodyPr>
          <a:lstStyle/>
          <a:p>
            <a:r>
              <a:rPr lang="en-US" sz="1800"/>
              <a:t>(111) Twist boundaries are the dominant feature in </a:t>
            </a:r>
            <a:r>
              <a:rPr lang="en-US" sz="1800" i="1">
                <a:latin typeface="Symbol" charset="2"/>
              </a:rPr>
              <a:t>l</a:t>
            </a:r>
            <a:r>
              <a:rPr lang="en-US" sz="1800"/>
              <a:t>(∆g,</a:t>
            </a:r>
            <a:r>
              <a:rPr lang="en-US" sz="1800" b="1"/>
              <a:t>n</a:t>
            </a:r>
            <a:r>
              <a:rPr lang="en-US" sz="1800"/>
              <a:t>)</a:t>
            </a:r>
          </a:p>
        </p:txBody>
      </p:sp>
      <p:grpSp>
        <p:nvGrpSpPr>
          <p:cNvPr id="95256" name="Group 45"/>
          <p:cNvGrpSpPr>
            <a:grpSpLocks/>
          </p:cNvGrpSpPr>
          <p:nvPr/>
        </p:nvGrpSpPr>
        <p:grpSpPr bwMode="auto">
          <a:xfrm>
            <a:off x="3213100" y="4330700"/>
            <a:ext cx="1257300" cy="1206500"/>
            <a:chOff x="965" y="2547"/>
            <a:chExt cx="931" cy="889"/>
          </a:xfrm>
        </p:grpSpPr>
        <p:sp>
          <p:nvSpPr>
            <p:cNvPr id="95279" name="Oval 46"/>
            <p:cNvSpPr>
              <a:spLocks noChangeAspect="1" noChangeArrowheads="1"/>
            </p:cNvSpPr>
            <p:nvPr/>
          </p:nvSpPr>
          <p:spPr bwMode="auto">
            <a:xfrm>
              <a:off x="1787" y="2596"/>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5280" name="Rectangle 47"/>
            <p:cNvSpPr>
              <a:spLocks noChangeArrowheads="1"/>
            </p:cNvSpPr>
            <p:nvPr/>
          </p:nvSpPr>
          <p:spPr bwMode="auto">
            <a:xfrm>
              <a:off x="1244" y="3015"/>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5281" name="Rectangle 48"/>
            <p:cNvSpPr>
              <a:spLocks noChangeArrowheads="1"/>
            </p:cNvSpPr>
            <p:nvPr/>
          </p:nvSpPr>
          <p:spPr bwMode="auto">
            <a:xfrm>
              <a:off x="1627" y="3324"/>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5282" name="Rectangle 49"/>
            <p:cNvSpPr>
              <a:spLocks noChangeArrowheads="1"/>
            </p:cNvSpPr>
            <p:nvPr/>
          </p:nvSpPr>
          <p:spPr bwMode="auto">
            <a:xfrm>
              <a:off x="965" y="2547"/>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nvGrpSpPr>
          <p:cNvPr id="95257" name="Group 50"/>
          <p:cNvGrpSpPr>
            <a:grpSpLocks noChangeAspect="1"/>
          </p:cNvGrpSpPr>
          <p:nvPr/>
        </p:nvGrpSpPr>
        <p:grpSpPr bwMode="auto">
          <a:xfrm>
            <a:off x="6172200" y="1587500"/>
            <a:ext cx="1684338" cy="1689100"/>
            <a:chOff x="3303" y="2300"/>
            <a:chExt cx="1269" cy="1272"/>
          </a:xfrm>
        </p:grpSpPr>
        <p:sp>
          <p:nvSpPr>
            <p:cNvPr id="95275" name="Oval 51"/>
            <p:cNvSpPr>
              <a:spLocks noChangeAspect="1" noChangeArrowheads="1"/>
            </p:cNvSpPr>
            <p:nvPr/>
          </p:nvSpPr>
          <p:spPr bwMode="auto">
            <a:xfrm>
              <a:off x="3303" y="3466"/>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5276" name="Rectangle 52"/>
            <p:cNvSpPr>
              <a:spLocks noChangeArrowheads="1"/>
            </p:cNvSpPr>
            <p:nvPr/>
          </p:nvSpPr>
          <p:spPr bwMode="auto">
            <a:xfrm>
              <a:off x="3473" y="2469"/>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5277" name="Oval 53"/>
            <p:cNvSpPr>
              <a:spLocks noChangeAspect="1" noChangeArrowheads="1"/>
            </p:cNvSpPr>
            <p:nvPr/>
          </p:nvSpPr>
          <p:spPr bwMode="auto">
            <a:xfrm>
              <a:off x="4463" y="2300"/>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5278" name="Rectangle 54"/>
            <p:cNvSpPr>
              <a:spLocks noChangeArrowheads="1"/>
            </p:cNvSpPr>
            <p:nvPr/>
          </p:nvSpPr>
          <p:spPr bwMode="auto">
            <a:xfrm>
              <a:off x="3983" y="2982"/>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nvGrpSpPr>
          <p:cNvPr id="95258" name="Group 55"/>
          <p:cNvGrpSpPr>
            <a:grpSpLocks/>
          </p:cNvGrpSpPr>
          <p:nvPr/>
        </p:nvGrpSpPr>
        <p:grpSpPr bwMode="auto">
          <a:xfrm>
            <a:off x="6359525" y="1524000"/>
            <a:ext cx="574675" cy="304800"/>
            <a:chOff x="3331" y="2317"/>
            <a:chExt cx="362" cy="192"/>
          </a:xfrm>
        </p:grpSpPr>
        <p:sp>
          <p:nvSpPr>
            <p:cNvPr id="95273" name="Text Box 56"/>
            <p:cNvSpPr txBox="1">
              <a:spLocks noChangeArrowheads="1"/>
            </p:cNvSpPr>
            <p:nvPr/>
          </p:nvSpPr>
          <p:spPr bwMode="auto">
            <a:xfrm>
              <a:off x="3331" y="2317"/>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(221)</a:t>
              </a:r>
            </a:p>
          </p:txBody>
        </p:sp>
        <p:sp>
          <p:nvSpPr>
            <p:cNvPr id="95274" name="Line 57"/>
            <p:cNvSpPr>
              <a:spLocks noChangeShapeType="1"/>
            </p:cNvSpPr>
            <p:nvPr/>
          </p:nvSpPr>
          <p:spPr bwMode="auto">
            <a:xfrm>
              <a:off x="3425" y="2348"/>
              <a:ext cx="5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5259" name="Group 58"/>
          <p:cNvGrpSpPr>
            <a:grpSpLocks/>
          </p:cNvGrpSpPr>
          <p:nvPr/>
        </p:nvGrpSpPr>
        <p:grpSpPr bwMode="auto">
          <a:xfrm>
            <a:off x="7315200" y="2514600"/>
            <a:ext cx="574675" cy="304800"/>
            <a:chOff x="3965" y="2985"/>
            <a:chExt cx="362" cy="192"/>
          </a:xfrm>
        </p:grpSpPr>
        <p:sp>
          <p:nvSpPr>
            <p:cNvPr id="95271" name="Text Box 59"/>
            <p:cNvSpPr txBox="1">
              <a:spLocks noChangeArrowheads="1"/>
            </p:cNvSpPr>
            <p:nvPr/>
          </p:nvSpPr>
          <p:spPr bwMode="auto">
            <a:xfrm>
              <a:off x="3965" y="2985"/>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(114)</a:t>
              </a:r>
            </a:p>
          </p:txBody>
        </p:sp>
        <p:sp>
          <p:nvSpPr>
            <p:cNvPr id="95272" name="Line 60"/>
            <p:cNvSpPr>
              <a:spLocks noChangeShapeType="1"/>
            </p:cNvSpPr>
            <p:nvPr/>
          </p:nvSpPr>
          <p:spPr bwMode="auto">
            <a:xfrm>
              <a:off x="4113" y="3018"/>
              <a:ext cx="5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5260" name="Group 61"/>
          <p:cNvGrpSpPr>
            <a:grpSpLocks/>
          </p:cNvGrpSpPr>
          <p:nvPr/>
        </p:nvGrpSpPr>
        <p:grpSpPr bwMode="auto">
          <a:xfrm>
            <a:off x="76200" y="3733800"/>
            <a:ext cx="7935913" cy="2863850"/>
            <a:chOff x="48" y="2352"/>
            <a:chExt cx="4999" cy="1804"/>
          </a:xfrm>
        </p:grpSpPr>
        <p:pic>
          <p:nvPicPr>
            <p:cNvPr id="95266" name="Picture 62"/>
            <p:cNvPicPr>
              <a:picLocks noChangeAspect="1" noChangeArrowheads="1"/>
            </p:cNvPicPr>
            <p:nvPr/>
          </p:nvPicPr>
          <p:blipFill>
            <a:blip r:embed="rId7"/>
            <a:srcRect/>
            <a:stretch>
              <a:fillRect/>
            </a:stretch>
          </p:blipFill>
          <p:spPr bwMode="auto">
            <a:xfrm>
              <a:off x="48" y="2352"/>
              <a:ext cx="1728" cy="1290"/>
            </a:xfrm>
            <a:prstGeom prst="rect">
              <a:avLst/>
            </a:prstGeom>
            <a:noFill/>
            <a:ln w="9525">
              <a:noFill/>
              <a:miter lim="800000"/>
              <a:headEnd/>
              <a:tailEnd/>
            </a:ln>
          </p:spPr>
        </p:pic>
        <p:sp>
          <p:nvSpPr>
            <p:cNvPr id="95267" name="Text Box 63"/>
            <p:cNvSpPr txBox="1">
              <a:spLocks noChangeArrowheads="1"/>
            </p:cNvSpPr>
            <p:nvPr/>
          </p:nvSpPr>
          <p:spPr bwMode="auto">
            <a:xfrm>
              <a:off x="206" y="3696"/>
              <a:ext cx="1426" cy="460"/>
            </a:xfrm>
            <a:prstGeom prst="rect">
              <a:avLst/>
            </a:prstGeom>
            <a:noFill/>
            <a:ln w="9525">
              <a:noFill/>
              <a:miter lim="800000"/>
              <a:headEnd/>
              <a:tailEnd/>
            </a:ln>
          </p:spPr>
          <p:txBody>
            <a:bodyPr>
              <a:prstTxWarp prst="textNoShape">
                <a:avLst/>
              </a:prstTxWarp>
              <a:spAutoFit/>
            </a:bodyPr>
            <a:lstStyle/>
            <a:p>
              <a:pPr>
                <a:spcBef>
                  <a:spcPct val="50000"/>
                </a:spcBef>
              </a:pPr>
              <a:r>
                <a:rPr lang="en-US" sz="1400"/>
                <a:t>&lt;111&gt; tilt boundaries analyzed in an Al thin film, annealed at 400°C.</a:t>
              </a:r>
            </a:p>
          </p:txBody>
        </p:sp>
        <p:sp>
          <p:nvSpPr>
            <p:cNvPr id="95268" name="Arc 64"/>
            <p:cNvSpPr>
              <a:spLocks/>
            </p:cNvSpPr>
            <p:nvPr/>
          </p:nvSpPr>
          <p:spPr bwMode="auto">
            <a:xfrm rot="10296967">
              <a:off x="2090" y="2496"/>
              <a:ext cx="1047" cy="1110"/>
            </a:xfrm>
            <a:custGeom>
              <a:avLst/>
              <a:gdLst>
                <a:gd name="T0" fmla="*/ 0 w 21600"/>
                <a:gd name="T1" fmla="*/ 0 h 21220"/>
                <a:gd name="T2" fmla="*/ 0 w 21600"/>
                <a:gd name="T3" fmla="*/ 0 h 21220"/>
                <a:gd name="T4" fmla="*/ 0 w 21600"/>
                <a:gd name="T5" fmla="*/ 0 h 21220"/>
                <a:gd name="T6" fmla="*/ 0 60000 65536"/>
                <a:gd name="T7" fmla="*/ 0 60000 65536"/>
                <a:gd name="T8" fmla="*/ 0 60000 65536"/>
                <a:gd name="T9" fmla="*/ 0 w 21600"/>
                <a:gd name="T10" fmla="*/ 0 h 21220"/>
                <a:gd name="T11" fmla="*/ 21600 w 21600"/>
                <a:gd name="T12" fmla="*/ 21220 h 21220"/>
              </a:gdLst>
              <a:ahLst/>
              <a:cxnLst>
                <a:cxn ang="T6">
                  <a:pos x="T0" y="T1"/>
                </a:cxn>
                <a:cxn ang="T7">
                  <a:pos x="T2" y="T3"/>
                </a:cxn>
                <a:cxn ang="T8">
                  <a:pos x="T4" y="T5"/>
                </a:cxn>
              </a:cxnLst>
              <a:rect l="T9" t="T10" r="T11" b="T12"/>
              <a:pathLst>
                <a:path w="21600" h="21220" fill="none" extrusionOk="0">
                  <a:moveTo>
                    <a:pt x="4032" y="-1"/>
                  </a:moveTo>
                  <a:cubicBezTo>
                    <a:pt x="14224" y="1936"/>
                    <a:pt x="21600" y="10845"/>
                    <a:pt x="21600" y="21220"/>
                  </a:cubicBezTo>
                </a:path>
                <a:path w="21600" h="21220" stroke="0" extrusionOk="0">
                  <a:moveTo>
                    <a:pt x="4032" y="-1"/>
                  </a:moveTo>
                  <a:cubicBezTo>
                    <a:pt x="14224" y="1936"/>
                    <a:pt x="21600" y="10845"/>
                    <a:pt x="21600" y="21220"/>
                  </a:cubicBezTo>
                  <a:lnTo>
                    <a:pt x="0" y="21220"/>
                  </a:lnTo>
                  <a:close/>
                </a:path>
              </a:pathLst>
            </a:custGeom>
            <a:noFill/>
            <a:ln w="38100">
              <a:solidFill>
                <a:schemeClr val="tx1"/>
              </a:solidFill>
              <a:prstDash val="lgDash"/>
              <a:round/>
              <a:headEnd/>
              <a:tailEnd/>
            </a:ln>
          </p:spPr>
          <p:txBody>
            <a:bodyPr wrap="none" anchor="ctr">
              <a:prstTxWarp prst="textNoShape">
                <a:avLst/>
              </a:prstTxWarp>
            </a:bodyPr>
            <a:lstStyle/>
            <a:p>
              <a:endParaRPr lang="en-US"/>
            </a:p>
          </p:txBody>
        </p:sp>
        <p:sp>
          <p:nvSpPr>
            <p:cNvPr id="95269" name="Line 65"/>
            <p:cNvSpPr>
              <a:spLocks noChangeShapeType="1"/>
            </p:cNvSpPr>
            <p:nvPr/>
          </p:nvSpPr>
          <p:spPr bwMode="auto">
            <a:xfrm>
              <a:off x="1104" y="2784"/>
              <a:ext cx="864" cy="0"/>
            </a:xfrm>
            <a:prstGeom prst="line">
              <a:avLst/>
            </a:prstGeom>
            <a:noFill/>
            <a:ln w="2857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95270" name="Arc 66"/>
            <p:cNvSpPr>
              <a:spLocks/>
            </p:cNvSpPr>
            <p:nvPr/>
          </p:nvSpPr>
          <p:spPr bwMode="auto">
            <a:xfrm rot="10296967">
              <a:off x="4000" y="2472"/>
              <a:ext cx="1047" cy="1110"/>
            </a:xfrm>
            <a:custGeom>
              <a:avLst/>
              <a:gdLst>
                <a:gd name="T0" fmla="*/ 0 w 21600"/>
                <a:gd name="T1" fmla="*/ 0 h 21220"/>
                <a:gd name="T2" fmla="*/ 0 w 21600"/>
                <a:gd name="T3" fmla="*/ 0 h 21220"/>
                <a:gd name="T4" fmla="*/ 0 w 21600"/>
                <a:gd name="T5" fmla="*/ 0 h 21220"/>
                <a:gd name="T6" fmla="*/ 0 60000 65536"/>
                <a:gd name="T7" fmla="*/ 0 60000 65536"/>
                <a:gd name="T8" fmla="*/ 0 60000 65536"/>
                <a:gd name="T9" fmla="*/ 0 w 21600"/>
                <a:gd name="T10" fmla="*/ 0 h 21220"/>
                <a:gd name="T11" fmla="*/ 21600 w 21600"/>
                <a:gd name="T12" fmla="*/ 21220 h 21220"/>
              </a:gdLst>
              <a:ahLst/>
              <a:cxnLst>
                <a:cxn ang="T6">
                  <a:pos x="T0" y="T1"/>
                </a:cxn>
                <a:cxn ang="T7">
                  <a:pos x="T2" y="T3"/>
                </a:cxn>
                <a:cxn ang="T8">
                  <a:pos x="T4" y="T5"/>
                </a:cxn>
              </a:cxnLst>
              <a:rect l="T9" t="T10" r="T11" b="T12"/>
              <a:pathLst>
                <a:path w="21600" h="21220" fill="none" extrusionOk="0">
                  <a:moveTo>
                    <a:pt x="4032" y="-1"/>
                  </a:moveTo>
                  <a:cubicBezTo>
                    <a:pt x="14224" y="1936"/>
                    <a:pt x="21600" y="10845"/>
                    <a:pt x="21600" y="21220"/>
                  </a:cubicBezTo>
                </a:path>
                <a:path w="21600" h="21220" stroke="0" extrusionOk="0">
                  <a:moveTo>
                    <a:pt x="4032" y="-1"/>
                  </a:moveTo>
                  <a:cubicBezTo>
                    <a:pt x="14224" y="1936"/>
                    <a:pt x="21600" y="10845"/>
                    <a:pt x="21600" y="21220"/>
                  </a:cubicBezTo>
                  <a:lnTo>
                    <a:pt x="0" y="21220"/>
                  </a:lnTo>
                  <a:close/>
                </a:path>
              </a:pathLst>
            </a:custGeom>
            <a:noFill/>
            <a:ln w="38100">
              <a:solidFill>
                <a:schemeClr val="tx1"/>
              </a:solidFill>
              <a:prstDash val="lgDash"/>
              <a:round/>
              <a:headEnd/>
              <a:tailEnd/>
            </a:ln>
          </p:spPr>
          <p:txBody>
            <a:bodyPr wrap="none" anchor="ctr">
              <a:prstTxWarp prst="textNoShape">
                <a:avLst/>
              </a:prstTxWarp>
            </a:bodyPr>
            <a:lstStyle/>
            <a:p>
              <a:endParaRPr lang="en-US"/>
            </a:p>
          </p:txBody>
        </p:sp>
      </p:grpSp>
      <p:sp>
        <p:nvSpPr>
          <p:cNvPr id="95261" name="Line 67"/>
          <p:cNvSpPr>
            <a:spLocks noChangeShapeType="1"/>
          </p:cNvSpPr>
          <p:nvPr/>
        </p:nvSpPr>
        <p:spPr bwMode="auto">
          <a:xfrm flipV="1">
            <a:off x="1676400" y="3581400"/>
            <a:ext cx="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262" name="Rectangle 68"/>
          <p:cNvSpPr>
            <a:spLocks noChangeArrowheads="1"/>
          </p:cNvSpPr>
          <p:nvPr/>
        </p:nvSpPr>
        <p:spPr bwMode="auto">
          <a:xfrm>
            <a:off x="1651000" y="3549650"/>
            <a:ext cx="406400" cy="336550"/>
          </a:xfrm>
          <a:prstGeom prst="rect">
            <a:avLst/>
          </a:prstGeom>
          <a:noFill/>
          <a:ln w="9525">
            <a:noFill/>
            <a:miter lim="800000"/>
            <a:headEnd/>
            <a:tailEnd/>
          </a:ln>
        </p:spPr>
        <p:txBody>
          <a:bodyPr wrap="none">
            <a:prstTxWarp prst="textNoShape">
              <a:avLst/>
            </a:prstTxWarp>
            <a:spAutoFit/>
          </a:bodyPr>
          <a:lstStyle/>
          <a:p>
            <a:r>
              <a:rPr lang="en-US" sz="1600" b="1">
                <a:latin typeface="Symbol" charset="2"/>
              </a:rPr>
              <a:t>S</a:t>
            </a:r>
            <a:r>
              <a:rPr lang="en-US" sz="1600" b="1">
                <a:latin typeface="Times" charset="0"/>
              </a:rPr>
              <a:t>7</a:t>
            </a:r>
          </a:p>
        </p:txBody>
      </p:sp>
      <p:sp>
        <p:nvSpPr>
          <p:cNvPr id="95263" name="Slide Number Placeholder 68"/>
          <p:cNvSpPr>
            <a:spLocks noGrp="1"/>
          </p:cNvSpPr>
          <p:nvPr>
            <p:ph type="sldNum" sz="quarter" idx="12"/>
          </p:nvPr>
        </p:nvSpPr>
        <p:spPr>
          <a:noFill/>
        </p:spPr>
        <p:txBody>
          <a:bodyPr/>
          <a:lstStyle/>
          <a:p>
            <a:fld id="{F2269E50-8F1D-204B-AC88-9D0A04392BFC}" type="slidenum">
              <a:rPr lang="en-US" smtClean="0"/>
              <a:pPr/>
              <a:t>45</a:t>
            </a:fld>
            <a:endParaRPr lang="en-US" smtClean="0"/>
          </a:p>
        </p:txBody>
      </p:sp>
      <p:sp>
        <p:nvSpPr>
          <p:cNvPr id="95264" name="TextBox 69"/>
          <p:cNvSpPr txBox="1">
            <a:spLocks noChangeArrowheads="1"/>
          </p:cNvSpPr>
          <p:nvPr/>
        </p:nvSpPr>
        <p:spPr bwMode="auto">
          <a:xfrm>
            <a:off x="4413250" y="609600"/>
            <a:ext cx="3890963" cy="338138"/>
          </a:xfrm>
          <a:prstGeom prst="rect">
            <a:avLst/>
          </a:prstGeom>
          <a:noFill/>
          <a:ln w="9525">
            <a:noFill/>
            <a:miter lim="800000"/>
            <a:headEnd/>
            <a:tailEnd/>
          </a:ln>
        </p:spPr>
        <p:txBody>
          <a:bodyPr wrap="none">
            <a:prstTxWarp prst="textNoShape">
              <a:avLst/>
            </a:prstTxWarp>
            <a:spAutoFit/>
          </a:bodyPr>
          <a:lstStyle/>
          <a:p>
            <a:r>
              <a:rPr lang="en-US" sz="1600" b="1">
                <a:solidFill>
                  <a:srgbClr val="660066"/>
                </a:solidFill>
              </a:rPr>
              <a:t>Misorientation axis always in this SST</a:t>
            </a:r>
          </a:p>
        </p:txBody>
      </p:sp>
      <p:cxnSp>
        <p:nvCxnSpPr>
          <p:cNvPr id="95265" name="Straight Arrow Connector 71"/>
          <p:cNvCxnSpPr>
            <a:cxnSpLocks noChangeShapeType="1"/>
          </p:cNvCxnSpPr>
          <p:nvPr/>
        </p:nvCxnSpPr>
        <p:spPr bwMode="auto">
          <a:xfrm rot="5400000">
            <a:off x="4686300" y="1028700"/>
            <a:ext cx="1143000" cy="914400"/>
          </a:xfrm>
          <a:prstGeom prst="straightConnector1">
            <a:avLst/>
          </a:prstGeom>
          <a:noFill/>
          <a:ln w="28575">
            <a:solidFill>
              <a:srgbClr val="660066"/>
            </a:solidFill>
            <a:round/>
            <a:headEnd type="arrow" w="med" len="me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608013" y="0"/>
            <a:ext cx="7894637" cy="641350"/>
          </a:xfrm>
          <a:prstGeom prst="rect">
            <a:avLst/>
          </a:prstGeom>
          <a:noFill/>
          <a:ln w="9525">
            <a:noFill/>
            <a:miter lim="800000"/>
            <a:headEnd/>
            <a:tailEnd/>
          </a:ln>
        </p:spPr>
        <p:txBody>
          <a:bodyPr wrap="none">
            <a:prstTxWarp prst="textNoShape">
              <a:avLst/>
            </a:prstTxWarp>
            <a:spAutoFit/>
          </a:bodyPr>
          <a:lstStyle/>
          <a:p>
            <a:r>
              <a:rPr lang="en-US" sz="3600" i="1">
                <a:solidFill>
                  <a:srgbClr val="0211A6"/>
                </a:solidFill>
                <a:latin typeface="Symbol" charset="2"/>
              </a:rPr>
              <a:t>l</a:t>
            </a:r>
            <a:r>
              <a:rPr lang="en-US" sz="3600" i="1">
                <a:solidFill>
                  <a:srgbClr val="0211A6"/>
                </a:solidFill>
                <a:latin typeface="Hoefler Text" charset="0"/>
              </a:rPr>
              <a:t>(n) for low </a:t>
            </a:r>
            <a:r>
              <a:rPr lang="en-US" sz="3600" i="1">
                <a:solidFill>
                  <a:srgbClr val="0211A6"/>
                </a:solidFill>
                <a:latin typeface="Symbol" charset="2"/>
              </a:rPr>
              <a:t>S</a:t>
            </a:r>
            <a:r>
              <a:rPr lang="en-US" sz="3600" i="1">
                <a:solidFill>
                  <a:srgbClr val="0211A6"/>
                </a:solidFill>
                <a:latin typeface="Times" charset="0"/>
              </a:rPr>
              <a:t> </a:t>
            </a:r>
            <a:r>
              <a:rPr lang="en-US" sz="3600" i="1">
                <a:solidFill>
                  <a:srgbClr val="0211A6"/>
                </a:solidFill>
                <a:latin typeface="Hoefler Text" charset="0"/>
              </a:rPr>
              <a:t>CSL misorientations: SrTiO</a:t>
            </a:r>
            <a:r>
              <a:rPr lang="en-US" sz="3600" i="1" baseline="-25000">
                <a:solidFill>
                  <a:srgbClr val="0211A6"/>
                </a:solidFill>
                <a:latin typeface="Hoefler Text" charset="0"/>
              </a:rPr>
              <a:t>3</a:t>
            </a:r>
            <a:endParaRPr lang="en-US" sz="3600" i="1">
              <a:solidFill>
                <a:srgbClr val="0211A6"/>
              </a:solidFill>
              <a:latin typeface="Times" charset="0"/>
            </a:endParaRPr>
          </a:p>
        </p:txBody>
      </p:sp>
      <p:grpSp>
        <p:nvGrpSpPr>
          <p:cNvPr id="97283" name="Group 3"/>
          <p:cNvGrpSpPr>
            <a:grpSpLocks/>
          </p:cNvGrpSpPr>
          <p:nvPr/>
        </p:nvGrpSpPr>
        <p:grpSpPr bwMode="auto">
          <a:xfrm>
            <a:off x="4727575" y="3368675"/>
            <a:ext cx="3303588" cy="2743200"/>
            <a:chOff x="3072" y="2066"/>
            <a:chExt cx="2081" cy="1728"/>
          </a:xfrm>
        </p:grpSpPr>
        <p:pic>
          <p:nvPicPr>
            <p:cNvPr id="97329" name="Picture 4"/>
            <p:cNvPicPr>
              <a:picLocks noChangeAspect="1" noChangeArrowheads="1"/>
            </p:cNvPicPr>
            <p:nvPr/>
          </p:nvPicPr>
          <p:blipFill>
            <a:blip r:embed="rId3"/>
            <a:srcRect l="6252" r="6209"/>
            <a:stretch>
              <a:fillRect/>
            </a:stretch>
          </p:blipFill>
          <p:spPr bwMode="auto">
            <a:xfrm>
              <a:off x="3072" y="2066"/>
              <a:ext cx="2016" cy="1728"/>
            </a:xfrm>
            <a:prstGeom prst="rect">
              <a:avLst/>
            </a:prstGeom>
            <a:noFill/>
            <a:ln w="9525">
              <a:noFill/>
              <a:miter lim="800000"/>
              <a:headEnd/>
              <a:tailEnd/>
            </a:ln>
          </p:spPr>
        </p:pic>
        <p:sp>
          <p:nvSpPr>
            <p:cNvPr id="97330" name="Text Box 5"/>
            <p:cNvSpPr txBox="1">
              <a:spLocks noChangeArrowheads="1"/>
            </p:cNvSpPr>
            <p:nvPr/>
          </p:nvSpPr>
          <p:spPr bwMode="auto">
            <a:xfrm>
              <a:off x="4731" y="2082"/>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nvGrpSpPr>
            <p:cNvPr id="97331" name="Group 6"/>
            <p:cNvGrpSpPr>
              <a:grpSpLocks/>
            </p:cNvGrpSpPr>
            <p:nvPr/>
          </p:nvGrpSpPr>
          <p:grpSpPr bwMode="auto">
            <a:xfrm>
              <a:off x="3300" y="2297"/>
              <a:ext cx="1269" cy="1272"/>
              <a:chOff x="3303" y="2300"/>
              <a:chExt cx="1269" cy="1272"/>
            </a:xfrm>
          </p:grpSpPr>
          <p:sp>
            <p:nvSpPr>
              <p:cNvPr id="97332" name="Oval 7"/>
              <p:cNvSpPr>
                <a:spLocks noChangeAspect="1" noChangeArrowheads="1"/>
              </p:cNvSpPr>
              <p:nvPr/>
            </p:nvSpPr>
            <p:spPr bwMode="auto">
              <a:xfrm>
                <a:off x="3303" y="3466"/>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33" name="Rectangle 8"/>
              <p:cNvSpPr>
                <a:spLocks noChangeArrowheads="1"/>
              </p:cNvSpPr>
              <p:nvPr/>
            </p:nvSpPr>
            <p:spPr bwMode="auto">
              <a:xfrm>
                <a:off x="3473" y="2469"/>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34" name="Oval 9"/>
              <p:cNvSpPr>
                <a:spLocks noChangeAspect="1" noChangeArrowheads="1"/>
              </p:cNvSpPr>
              <p:nvPr/>
            </p:nvSpPr>
            <p:spPr bwMode="auto">
              <a:xfrm>
                <a:off x="4463" y="2300"/>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35" name="Rectangle 10"/>
              <p:cNvSpPr>
                <a:spLocks noChangeArrowheads="1"/>
              </p:cNvSpPr>
              <p:nvPr/>
            </p:nvSpPr>
            <p:spPr bwMode="auto">
              <a:xfrm>
                <a:off x="3983" y="2982"/>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grpSp>
        <p:nvGrpSpPr>
          <p:cNvPr id="97284" name="Group 11"/>
          <p:cNvGrpSpPr>
            <a:grpSpLocks/>
          </p:cNvGrpSpPr>
          <p:nvPr/>
        </p:nvGrpSpPr>
        <p:grpSpPr bwMode="auto">
          <a:xfrm>
            <a:off x="909638" y="3367088"/>
            <a:ext cx="3303587" cy="2743200"/>
            <a:chOff x="674" y="2065"/>
            <a:chExt cx="2081" cy="1728"/>
          </a:xfrm>
        </p:grpSpPr>
        <p:pic>
          <p:nvPicPr>
            <p:cNvPr id="97322" name="Picture 12"/>
            <p:cNvPicPr>
              <a:picLocks noChangeAspect="1" noChangeArrowheads="1"/>
            </p:cNvPicPr>
            <p:nvPr/>
          </p:nvPicPr>
          <p:blipFill>
            <a:blip r:embed="rId4"/>
            <a:srcRect l="6252" r="6209"/>
            <a:stretch>
              <a:fillRect/>
            </a:stretch>
          </p:blipFill>
          <p:spPr bwMode="auto">
            <a:xfrm>
              <a:off x="674" y="2065"/>
              <a:ext cx="2016" cy="1728"/>
            </a:xfrm>
            <a:prstGeom prst="rect">
              <a:avLst/>
            </a:prstGeom>
            <a:noFill/>
            <a:ln w="9525">
              <a:noFill/>
              <a:miter lim="800000"/>
              <a:headEnd/>
              <a:tailEnd/>
            </a:ln>
          </p:spPr>
        </p:pic>
        <p:sp>
          <p:nvSpPr>
            <p:cNvPr id="97323" name="Text Box 13"/>
            <p:cNvSpPr txBox="1">
              <a:spLocks noChangeArrowheads="1"/>
            </p:cNvSpPr>
            <p:nvPr/>
          </p:nvSpPr>
          <p:spPr bwMode="auto">
            <a:xfrm>
              <a:off x="2333" y="2084"/>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nvGrpSpPr>
            <p:cNvPr id="97324" name="Group 14"/>
            <p:cNvGrpSpPr>
              <a:grpSpLocks/>
            </p:cNvGrpSpPr>
            <p:nvPr/>
          </p:nvGrpSpPr>
          <p:grpSpPr bwMode="auto">
            <a:xfrm>
              <a:off x="962" y="2526"/>
              <a:ext cx="931" cy="889"/>
              <a:chOff x="965" y="2547"/>
              <a:chExt cx="931" cy="889"/>
            </a:xfrm>
          </p:grpSpPr>
          <p:sp>
            <p:nvSpPr>
              <p:cNvPr id="97325" name="Oval 15"/>
              <p:cNvSpPr>
                <a:spLocks noChangeAspect="1" noChangeArrowheads="1"/>
              </p:cNvSpPr>
              <p:nvPr/>
            </p:nvSpPr>
            <p:spPr bwMode="auto">
              <a:xfrm>
                <a:off x="1787" y="2596"/>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26" name="Rectangle 16"/>
              <p:cNvSpPr>
                <a:spLocks noChangeArrowheads="1"/>
              </p:cNvSpPr>
              <p:nvPr/>
            </p:nvSpPr>
            <p:spPr bwMode="auto">
              <a:xfrm>
                <a:off x="1244" y="3015"/>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27" name="Rectangle 17"/>
              <p:cNvSpPr>
                <a:spLocks noChangeArrowheads="1"/>
              </p:cNvSpPr>
              <p:nvPr/>
            </p:nvSpPr>
            <p:spPr bwMode="auto">
              <a:xfrm>
                <a:off x="1627" y="3324"/>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28" name="Rectangle 18"/>
              <p:cNvSpPr>
                <a:spLocks noChangeArrowheads="1"/>
              </p:cNvSpPr>
              <p:nvPr/>
            </p:nvSpPr>
            <p:spPr bwMode="auto">
              <a:xfrm>
                <a:off x="965" y="2547"/>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grpSp>
        <p:nvGrpSpPr>
          <p:cNvPr id="97285" name="Group 19"/>
          <p:cNvGrpSpPr>
            <a:grpSpLocks/>
          </p:cNvGrpSpPr>
          <p:nvPr/>
        </p:nvGrpSpPr>
        <p:grpSpPr bwMode="auto">
          <a:xfrm>
            <a:off x="4713288" y="677863"/>
            <a:ext cx="3214687" cy="2743200"/>
            <a:chOff x="3063" y="322"/>
            <a:chExt cx="2025" cy="1728"/>
          </a:xfrm>
        </p:grpSpPr>
        <p:pic>
          <p:nvPicPr>
            <p:cNvPr id="97314" name="Picture 20"/>
            <p:cNvPicPr>
              <a:picLocks noChangeAspect="1" noChangeArrowheads="1"/>
            </p:cNvPicPr>
            <p:nvPr/>
          </p:nvPicPr>
          <p:blipFill>
            <a:blip r:embed="rId5"/>
            <a:srcRect l="6252" r="6209"/>
            <a:stretch>
              <a:fillRect/>
            </a:stretch>
          </p:blipFill>
          <p:spPr bwMode="auto">
            <a:xfrm>
              <a:off x="3072" y="322"/>
              <a:ext cx="2016" cy="1728"/>
            </a:xfrm>
            <a:prstGeom prst="rect">
              <a:avLst/>
            </a:prstGeom>
            <a:noFill/>
            <a:ln w="9525">
              <a:noFill/>
              <a:miter lim="800000"/>
              <a:headEnd/>
              <a:tailEnd/>
            </a:ln>
          </p:spPr>
        </p:pic>
        <p:grpSp>
          <p:nvGrpSpPr>
            <p:cNvPr id="97315" name="Group 21"/>
            <p:cNvGrpSpPr>
              <a:grpSpLocks/>
            </p:cNvGrpSpPr>
            <p:nvPr/>
          </p:nvGrpSpPr>
          <p:grpSpPr bwMode="auto">
            <a:xfrm>
              <a:off x="3063" y="535"/>
              <a:ext cx="1748" cy="1212"/>
              <a:chOff x="3063" y="547"/>
              <a:chExt cx="1748" cy="1212"/>
            </a:xfrm>
          </p:grpSpPr>
          <p:sp>
            <p:nvSpPr>
              <p:cNvPr id="97316" name="Oval 22"/>
              <p:cNvSpPr>
                <a:spLocks noChangeAspect="1" noChangeArrowheads="1"/>
              </p:cNvSpPr>
              <p:nvPr/>
            </p:nvSpPr>
            <p:spPr bwMode="auto">
              <a:xfrm>
                <a:off x="4702" y="1141"/>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17" name="Oval 23"/>
              <p:cNvSpPr>
                <a:spLocks noChangeAspect="1" noChangeArrowheads="1"/>
              </p:cNvSpPr>
              <p:nvPr/>
            </p:nvSpPr>
            <p:spPr bwMode="auto">
              <a:xfrm>
                <a:off x="3063" y="1141"/>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18" name="Rectangle 24"/>
              <p:cNvSpPr>
                <a:spLocks noChangeArrowheads="1"/>
              </p:cNvSpPr>
              <p:nvPr/>
            </p:nvSpPr>
            <p:spPr bwMode="auto">
              <a:xfrm>
                <a:off x="3885" y="1647"/>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19" name="Rectangle 25"/>
              <p:cNvSpPr>
                <a:spLocks noChangeArrowheads="1"/>
              </p:cNvSpPr>
              <p:nvPr/>
            </p:nvSpPr>
            <p:spPr bwMode="auto">
              <a:xfrm>
                <a:off x="3885" y="946"/>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20" name="Rectangle 26"/>
              <p:cNvSpPr>
                <a:spLocks noChangeArrowheads="1"/>
              </p:cNvSpPr>
              <p:nvPr/>
            </p:nvSpPr>
            <p:spPr bwMode="auto">
              <a:xfrm>
                <a:off x="3885" y="1278"/>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21" name="Rectangle 27"/>
              <p:cNvSpPr>
                <a:spLocks noChangeArrowheads="1"/>
              </p:cNvSpPr>
              <p:nvPr/>
            </p:nvSpPr>
            <p:spPr bwMode="auto">
              <a:xfrm>
                <a:off x="3885" y="547"/>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grpSp>
        <p:nvGrpSpPr>
          <p:cNvPr id="97286" name="Group 28"/>
          <p:cNvGrpSpPr>
            <a:grpSpLocks/>
          </p:cNvGrpSpPr>
          <p:nvPr/>
        </p:nvGrpSpPr>
        <p:grpSpPr bwMode="auto">
          <a:xfrm>
            <a:off x="911225" y="677863"/>
            <a:ext cx="3316288" cy="2743200"/>
            <a:chOff x="668" y="322"/>
            <a:chExt cx="2089" cy="1728"/>
          </a:xfrm>
        </p:grpSpPr>
        <p:pic>
          <p:nvPicPr>
            <p:cNvPr id="97308" name="Picture 29"/>
            <p:cNvPicPr>
              <a:picLocks noChangeAspect="1" noChangeArrowheads="1"/>
            </p:cNvPicPr>
            <p:nvPr/>
          </p:nvPicPr>
          <p:blipFill>
            <a:blip r:embed="rId6"/>
            <a:srcRect l="6252" r="6209"/>
            <a:stretch>
              <a:fillRect/>
            </a:stretch>
          </p:blipFill>
          <p:spPr bwMode="auto">
            <a:xfrm>
              <a:off x="668" y="322"/>
              <a:ext cx="2016" cy="1728"/>
            </a:xfrm>
            <a:prstGeom prst="rect">
              <a:avLst/>
            </a:prstGeom>
            <a:noFill/>
            <a:ln w="9525">
              <a:noFill/>
              <a:miter lim="800000"/>
              <a:headEnd/>
              <a:tailEnd/>
            </a:ln>
          </p:spPr>
        </p:pic>
        <p:sp>
          <p:nvSpPr>
            <p:cNvPr id="97309" name="Rectangle 30"/>
            <p:cNvSpPr>
              <a:spLocks noChangeArrowheads="1"/>
            </p:cNvSpPr>
            <p:nvPr/>
          </p:nvSpPr>
          <p:spPr bwMode="auto">
            <a:xfrm>
              <a:off x="997" y="891"/>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10" name="Rectangle 31"/>
            <p:cNvSpPr>
              <a:spLocks noChangeArrowheads="1"/>
            </p:cNvSpPr>
            <p:nvPr/>
          </p:nvSpPr>
          <p:spPr bwMode="auto">
            <a:xfrm>
              <a:off x="1294" y="1316"/>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11" name="Rectangle 32"/>
            <p:cNvSpPr>
              <a:spLocks noChangeArrowheads="1"/>
            </p:cNvSpPr>
            <p:nvPr/>
          </p:nvSpPr>
          <p:spPr bwMode="auto">
            <a:xfrm>
              <a:off x="1725" y="1603"/>
              <a:ext cx="109" cy="11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97312" name="Oval 33"/>
            <p:cNvSpPr>
              <a:spLocks noChangeAspect="1" noChangeArrowheads="1"/>
            </p:cNvSpPr>
            <p:nvPr/>
          </p:nvSpPr>
          <p:spPr bwMode="auto">
            <a:xfrm>
              <a:off x="1781" y="833"/>
              <a:ext cx="109" cy="10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97313" name="Text Box 34"/>
            <p:cNvSpPr txBox="1">
              <a:spLocks noChangeArrowheads="1"/>
            </p:cNvSpPr>
            <p:nvPr/>
          </p:nvSpPr>
          <p:spPr bwMode="auto">
            <a:xfrm>
              <a:off x="2335" y="339"/>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sp>
        <p:nvSpPr>
          <p:cNvPr id="97287" name="Text Box 35"/>
          <p:cNvSpPr txBox="1">
            <a:spLocks noChangeArrowheads="1"/>
          </p:cNvSpPr>
          <p:nvPr/>
        </p:nvSpPr>
        <p:spPr bwMode="auto">
          <a:xfrm>
            <a:off x="7364413" y="701675"/>
            <a:ext cx="669925" cy="336550"/>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sp>
        <p:nvSpPr>
          <p:cNvPr id="97288" name="Rectangle 36"/>
          <p:cNvSpPr>
            <a:spLocks noChangeArrowheads="1"/>
          </p:cNvSpPr>
          <p:nvPr/>
        </p:nvSpPr>
        <p:spPr bwMode="auto">
          <a:xfrm>
            <a:off x="884238" y="2884488"/>
            <a:ext cx="573087" cy="519112"/>
          </a:xfrm>
          <a:prstGeom prst="rect">
            <a:avLst/>
          </a:prstGeom>
          <a:noFill/>
          <a:ln w="9525">
            <a:noFill/>
            <a:miter lim="800000"/>
            <a:headEnd/>
            <a:tailEnd/>
          </a:ln>
        </p:spPr>
        <p:txBody>
          <a:bodyPr wrap="none">
            <a:prstTxWarp prst="textNoShape">
              <a:avLst/>
            </a:prstTxWarp>
            <a:spAutoFit/>
          </a:bodyPr>
          <a:lstStyle/>
          <a:p>
            <a:r>
              <a:rPr lang="en-US" sz="2800" b="1">
                <a:latin typeface="Symbol" charset="2"/>
              </a:rPr>
              <a:t>S</a:t>
            </a:r>
            <a:r>
              <a:rPr lang="en-US" sz="2800" b="1">
                <a:latin typeface="Times" charset="0"/>
              </a:rPr>
              <a:t>3</a:t>
            </a:r>
          </a:p>
        </p:txBody>
      </p:sp>
      <p:sp>
        <p:nvSpPr>
          <p:cNvPr id="97289" name="Rectangle 37"/>
          <p:cNvSpPr>
            <a:spLocks noChangeArrowheads="1"/>
          </p:cNvSpPr>
          <p:nvPr/>
        </p:nvSpPr>
        <p:spPr bwMode="auto">
          <a:xfrm>
            <a:off x="4584700" y="2890838"/>
            <a:ext cx="517525" cy="457200"/>
          </a:xfrm>
          <a:prstGeom prst="rect">
            <a:avLst/>
          </a:prstGeom>
          <a:noFill/>
          <a:ln w="9525">
            <a:noFill/>
            <a:miter lim="800000"/>
            <a:headEnd/>
            <a:tailEnd/>
          </a:ln>
        </p:spPr>
        <p:txBody>
          <a:bodyPr wrap="none">
            <a:prstTxWarp prst="textNoShape">
              <a:avLst/>
            </a:prstTxWarp>
            <a:spAutoFit/>
          </a:bodyPr>
          <a:lstStyle/>
          <a:p>
            <a:r>
              <a:rPr lang="en-US" b="1">
                <a:latin typeface="Symbol" charset="2"/>
              </a:rPr>
              <a:t>S</a:t>
            </a:r>
            <a:r>
              <a:rPr lang="en-US" b="1">
                <a:latin typeface="Times" charset="0"/>
              </a:rPr>
              <a:t>5</a:t>
            </a:r>
          </a:p>
        </p:txBody>
      </p:sp>
      <p:sp>
        <p:nvSpPr>
          <p:cNvPr id="97290" name="Rectangle 38"/>
          <p:cNvSpPr>
            <a:spLocks noChangeArrowheads="1"/>
          </p:cNvSpPr>
          <p:nvPr/>
        </p:nvSpPr>
        <p:spPr bwMode="auto">
          <a:xfrm>
            <a:off x="933450" y="5656263"/>
            <a:ext cx="517525" cy="457200"/>
          </a:xfrm>
          <a:prstGeom prst="rect">
            <a:avLst/>
          </a:prstGeom>
          <a:noFill/>
          <a:ln w="9525">
            <a:noFill/>
            <a:miter lim="800000"/>
            <a:headEnd/>
            <a:tailEnd/>
          </a:ln>
        </p:spPr>
        <p:txBody>
          <a:bodyPr wrap="none">
            <a:prstTxWarp prst="textNoShape">
              <a:avLst/>
            </a:prstTxWarp>
            <a:spAutoFit/>
          </a:bodyPr>
          <a:lstStyle/>
          <a:p>
            <a:r>
              <a:rPr lang="en-US" b="1">
                <a:latin typeface="Symbol" charset="2"/>
              </a:rPr>
              <a:t>S</a:t>
            </a:r>
            <a:r>
              <a:rPr lang="en-US" b="1">
                <a:latin typeface="Times" charset="0"/>
              </a:rPr>
              <a:t>7</a:t>
            </a:r>
          </a:p>
        </p:txBody>
      </p:sp>
      <p:sp>
        <p:nvSpPr>
          <p:cNvPr id="97291" name="Rectangle 39"/>
          <p:cNvSpPr>
            <a:spLocks noChangeArrowheads="1"/>
          </p:cNvSpPr>
          <p:nvPr/>
        </p:nvSpPr>
        <p:spPr bwMode="auto">
          <a:xfrm>
            <a:off x="4532313" y="5641975"/>
            <a:ext cx="517525" cy="457200"/>
          </a:xfrm>
          <a:prstGeom prst="rect">
            <a:avLst/>
          </a:prstGeom>
          <a:noFill/>
          <a:ln w="9525">
            <a:noFill/>
            <a:miter lim="800000"/>
            <a:headEnd/>
            <a:tailEnd/>
          </a:ln>
        </p:spPr>
        <p:txBody>
          <a:bodyPr wrap="none">
            <a:prstTxWarp prst="textNoShape">
              <a:avLst/>
            </a:prstTxWarp>
            <a:spAutoFit/>
          </a:bodyPr>
          <a:lstStyle/>
          <a:p>
            <a:r>
              <a:rPr lang="en-US" b="1">
                <a:latin typeface="Symbol" charset="2"/>
              </a:rPr>
              <a:t>S</a:t>
            </a:r>
            <a:r>
              <a:rPr lang="en-US" b="1">
                <a:latin typeface="Times" charset="0"/>
              </a:rPr>
              <a:t>9</a:t>
            </a:r>
          </a:p>
        </p:txBody>
      </p:sp>
      <p:sp>
        <p:nvSpPr>
          <p:cNvPr id="97292" name="Text Box 40"/>
          <p:cNvSpPr txBox="1">
            <a:spLocks noChangeArrowheads="1"/>
          </p:cNvSpPr>
          <p:nvPr/>
        </p:nvSpPr>
        <p:spPr bwMode="auto">
          <a:xfrm>
            <a:off x="463550" y="6200775"/>
            <a:ext cx="8353425" cy="581025"/>
          </a:xfrm>
          <a:prstGeom prst="rect">
            <a:avLst/>
          </a:prstGeom>
          <a:noFill/>
          <a:ln w="9525">
            <a:noFill/>
            <a:miter lim="800000"/>
            <a:headEnd/>
            <a:tailEnd/>
          </a:ln>
        </p:spPr>
        <p:txBody>
          <a:bodyPr>
            <a:prstTxWarp prst="textNoShape">
              <a:avLst/>
            </a:prstTxWarp>
            <a:spAutoFit/>
          </a:bodyPr>
          <a:lstStyle/>
          <a:p>
            <a:r>
              <a:rPr lang="en-US" sz="1600" dirty="0"/>
              <a:t>Except for the coherent twin, high lattice coincidence and high planar coincidence do not explain the variations in the grain boundary population.</a:t>
            </a:r>
          </a:p>
        </p:txBody>
      </p:sp>
      <p:grpSp>
        <p:nvGrpSpPr>
          <p:cNvPr id="97293" name="Group 41"/>
          <p:cNvGrpSpPr>
            <a:grpSpLocks/>
          </p:cNvGrpSpPr>
          <p:nvPr/>
        </p:nvGrpSpPr>
        <p:grpSpPr bwMode="auto">
          <a:xfrm>
            <a:off x="1122363" y="1241425"/>
            <a:ext cx="574675" cy="304800"/>
            <a:chOff x="707" y="788"/>
            <a:chExt cx="362" cy="192"/>
          </a:xfrm>
        </p:grpSpPr>
        <p:sp>
          <p:nvSpPr>
            <p:cNvPr id="97306" name="Text Box 42"/>
            <p:cNvSpPr txBox="1">
              <a:spLocks noChangeArrowheads="1"/>
            </p:cNvSpPr>
            <p:nvPr/>
          </p:nvSpPr>
          <p:spPr bwMode="auto">
            <a:xfrm>
              <a:off x="707" y="788"/>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(211)</a:t>
              </a:r>
            </a:p>
          </p:txBody>
        </p:sp>
        <p:sp>
          <p:nvSpPr>
            <p:cNvPr id="97307" name="Line 43"/>
            <p:cNvSpPr>
              <a:spLocks noChangeShapeType="1"/>
            </p:cNvSpPr>
            <p:nvPr/>
          </p:nvSpPr>
          <p:spPr bwMode="auto">
            <a:xfrm>
              <a:off x="803" y="821"/>
              <a:ext cx="54"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97294" name="Text Box 44"/>
          <p:cNvSpPr txBox="1">
            <a:spLocks noChangeArrowheads="1"/>
          </p:cNvSpPr>
          <p:nvPr/>
        </p:nvSpPr>
        <p:spPr bwMode="auto">
          <a:xfrm>
            <a:off x="6148388" y="955675"/>
            <a:ext cx="569912"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(031)</a:t>
            </a:r>
          </a:p>
        </p:txBody>
      </p:sp>
      <p:sp>
        <p:nvSpPr>
          <p:cNvPr id="97295" name="Text Box 45"/>
          <p:cNvSpPr txBox="1">
            <a:spLocks noChangeArrowheads="1"/>
          </p:cNvSpPr>
          <p:nvPr/>
        </p:nvSpPr>
        <p:spPr bwMode="auto">
          <a:xfrm>
            <a:off x="6153150" y="1590675"/>
            <a:ext cx="569913"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(012)</a:t>
            </a:r>
          </a:p>
        </p:txBody>
      </p:sp>
      <p:grpSp>
        <p:nvGrpSpPr>
          <p:cNvPr id="97296" name="Group 46"/>
          <p:cNvGrpSpPr>
            <a:grpSpLocks/>
          </p:cNvGrpSpPr>
          <p:nvPr/>
        </p:nvGrpSpPr>
        <p:grpSpPr bwMode="auto">
          <a:xfrm>
            <a:off x="728663" y="3908425"/>
            <a:ext cx="574675" cy="304800"/>
            <a:chOff x="466" y="2462"/>
            <a:chExt cx="362" cy="192"/>
          </a:xfrm>
        </p:grpSpPr>
        <p:sp>
          <p:nvSpPr>
            <p:cNvPr id="97304" name="Text Box 47"/>
            <p:cNvSpPr txBox="1">
              <a:spLocks noChangeArrowheads="1"/>
            </p:cNvSpPr>
            <p:nvPr/>
          </p:nvSpPr>
          <p:spPr bwMode="auto">
            <a:xfrm>
              <a:off x="466" y="2462"/>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(321)</a:t>
              </a:r>
            </a:p>
          </p:txBody>
        </p:sp>
        <p:sp>
          <p:nvSpPr>
            <p:cNvPr id="97305" name="Line 48"/>
            <p:cNvSpPr>
              <a:spLocks noChangeShapeType="1"/>
            </p:cNvSpPr>
            <p:nvPr/>
          </p:nvSpPr>
          <p:spPr bwMode="auto">
            <a:xfrm>
              <a:off x="562" y="2495"/>
              <a:ext cx="54"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7297" name="Group 49"/>
          <p:cNvGrpSpPr>
            <a:grpSpLocks/>
          </p:cNvGrpSpPr>
          <p:nvPr/>
        </p:nvGrpSpPr>
        <p:grpSpPr bwMode="auto">
          <a:xfrm>
            <a:off x="5287963" y="3678238"/>
            <a:ext cx="574675" cy="304800"/>
            <a:chOff x="3331" y="2317"/>
            <a:chExt cx="362" cy="192"/>
          </a:xfrm>
        </p:grpSpPr>
        <p:sp>
          <p:nvSpPr>
            <p:cNvPr id="97302" name="Text Box 50"/>
            <p:cNvSpPr txBox="1">
              <a:spLocks noChangeArrowheads="1"/>
            </p:cNvSpPr>
            <p:nvPr/>
          </p:nvSpPr>
          <p:spPr bwMode="auto">
            <a:xfrm>
              <a:off x="3331" y="2317"/>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(221)</a:t>
              </a:r>
            </a:p>
          </p:txBody>
        </p:sp>
        <p:sp>
          <p:nvSpPr>
            <p:cNvPr id="97303" name="Line 51"/>
            <p:cNvSpPr>
              <a:spLocks noChangeShapeType="1"/>
            </p:cNvSpPr>
            <p:nvPr/>
          </p:nvSpPr>
          <p:spPr bwMode="auto">
            <a:xfrm>
              <a:off x="3425" y="2348"/>
              <a:ext cx="5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7298" name="Group 52"/>
          <p:cNvGrpSpPr>
            <a:grpSpLocks/>
          </p:cNvGrpSpPr>
          <p:nvPr/>
        </p:nvGrpSpPr>
        <p:grpSpPr bwMode="auto">
          <a:xfrm>
            <a:off x="6294438" y="4738688"/>
            <a:ext cx="574675" cy="304800"/>
            <a:chOff x="3965" y="2985"/>
            <a:chExt cx="362" cy="192"/>
          </a:xfrm>
        </p:grpSpPr>
        <p:sp>
          <p:nvSpPr>
            <p:cNvPr id="97300" name="Text Box 53"/>
            <p:cNvSpPr txBox="1">
              <a:spLocks noChangeArrowheads="1"/>
            </p:cNvSpPr>
            <p:nvPr/>
          </p:nvSpPr>
          <p:spPr bwMode="auto">
            <a:xfrm>
              <a:off x="3965" y="2985"/>
              <a:ext cx="362"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latin typeface="Times" charset="0"/>
                </a:rPr>
                <a:t>(114)</a:t>
              </a:r>
            </a:p>
          </p:txBody>
        </p:sp>
        <p:sp>
          <p:nvSpPr>
            <p:cNvPr id="97301" name="Line 54"/>
            <p:cNvSpPr>
              <a:spLocks noChangeShapeType="1"/>
            </p:cNvSpPr>
            <p:nvPr/>
          </p:nvSpPr>
          <p:spPr bwMode="auto">
            <a:xfrm>
              <a:off x="4113" y="3018"/>
              <a:ext cx="5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97299" name="Slide Number Placeholder 54"/>
          <p:cNvSpPr>
            <a:spLocks noGrp="1"/>
          </p:cNvSpPr>
          <p:nvPr>
            <p:ph type="sldNum" sz="quarter" idx="12"/>
          </p:nvPr>
        </p:nvSpPr>
        <p:spPr>
          <a:noFill/>
        </p:spPr>
        <p:txBody>
          <a:bodyPr/>
          <a:lstStyle/>
          <a:p>
            <a:fld id="{424EC7F0-B490-0143-9B8B-4E030E92BFB5}" type="slidenum">
              <a:rPr lang="en-US" smtClean="0"/>
              <a:pPr/>
              <a:t>46</a:t>
            </a:fld>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p:cNvPicPr>
            <a:picLocks noChangeAspect="1" noChangeArrowheads="1"/>
          </p:cNvPicPr>
          <p:nvPr/>
        </p:nvPicPr>
        <p:blipFill>
          <a:blip r:embed="rId3"/>
          <a:srcRect t="7471" b="7184"/>
          <a:stretch>
            <a:fillRect/>
          </a:stretch>
        </p:blipFill>
        <p:spPr bwMode="auto">
          <a:xfrm>
            <a:off x="1524000" y="2286000"/>
            <a:ext cx="4419600" cy="3771900"/>
          </a:xfrm>
          <a:prstGeom prst="rect">
            <a:avLst/>
          </a:prstGeom>
          <a:noFill/>
          <a:ln w="9525">
            <a:noFill/>
            <a:miter lim="800000"/>
            <a:headEnd/>
            <a:tailEnd/>
          </a:ln>
        </p:spPr>
      </p:pic>
      <p:sp>
        <p:nvSpPr>
          <p:cNvPr id="432133" name="Text Box 5"/>
          <p:cNvSpPr txBox="1">
            <a:spLocks noChangeArrowheads="1"/>
          </p:cNvSpPr>
          <p:nvPr/>
        </p:nvSpPr>
        <p:spPr bwMode="auto">
          <a:xfrm>
            <a:off x="920750" y="76200"/>
            <a:ext cx="7689850" cy="1190625"/>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i="1">
                <a:solidFill>
                  <a:srgbClr val="0A0296"/>
                </a:solidFill>
                <a:effectLst>
                  <a:outerShdw blurRad="38100" dist="38100" dir="2700000" algn="tl">
                    <a:srgbClr val="DDDDDD"/>
                  </a:outerShdw>
                </a:effectLst>
                <a:latin typeface="Times" charset="0"/>
              </a:rPr>
              <a:t>Distribution of planes at a single misorientation</a:t>
            </a:r>
          </a:p>
        </p:txBody>
      </p:sp>
      <p:sp>
        <p:nvSpPr>
          <p:cNvPr id="99332" name="Text Box 6"/>
          <p:cNvSpPr txBox="1">
            <a:spLocks noChangeArrowheads="1"/>
          </p:cNvSpPr>
          <p:nvPr/>
        </p:nvSpPr>
        <p:spPr bwMode="auto">
          <a:xfrm>
            <a:off x="5127625" y="1228725"/>
            <a:ext cx="3370033" cy="1200328"/>
          </a:xfrm>
          <a:prstGeom prst="rect">
            <a:avLst/>
          </a:prstGeom>
          <a:noFill/>
          <a:ln w="9525">
            <a:noFill/>
            <a:miter lim="800000"/>
            <a:headEnd/>
            <a:tailEnd/>
          </a:ln>
        </p:spPr>
        <p:txBody>
          <a:bodyPr wrap="none">
            <a:prstTxWarp prst="textNoShape">
              <a:avLst/>
            </a:prstTxWarp>
            <a:spAutoFit/>
          </a:bodyPr>
          <a:lstStyle/>
          <a:p>
            <a:r>
              <a:rPr lang="en-US" dirty="0">
                <a:latin typeface="+mn-lt"/>
              </a:rPr>
              <a:t>Twin in TiO</a:t>
            </a:r>
            <a:r>
              <a:rPr lang="en-US" baseline="-25000" dirty="0">
                <a:latin typeface="+mn-lt"/>
              </a:rPr>
              <a:t>2</a:t>
            </a:r>
            <a:endParaRPr lang="en-US" dirty="0">
              <a:latin typeface="+mn-lt"/>
            </a:endParaRPr>
          </a:p>
          <a:p>
            <a:r>
              <a:rPr lang="en-US" dirty="0">
                <a:latin typeface="+mn-lt"/>
              </a:rPr>
              <a:t>66° around [100]</a:t>
            </a:r>
          </a:p>
          <a:p>
            <a:r>
              <a:rPr lang="en-US" dirty="0">
                <a:latin typeface="+mn-lt"/>
              </a:rPr>
              <a:t>or, 180° around &lt;101&gt;</a:t>
            </a:r>
          </a:p>
        </p:txBody>
      </p:sp>
      <p:sp>
        <p:nvSpPr>
          <p:cNvPr id="99333" name="Rectangle 7"/>
          <p:cNvSpPr>
            <a:spLocks noChangeArrowheads="1"/>
          </p:cNvSpPr>
          <p:nvPr/>
        </p:nvSpPr>
        <p:spPr bwMode="auto">
          <a:xfrm>
            <a:off x="5778500" y="4064000"/>
            <a:ext cx="177800" cy="203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9334" name="Text Box 8"/>
          <p:cNvSpPr txBox="1">
            <a:spLocks noChangeArrowheads="1"/>
          </p:cNvSpPr>
          <p:nvPr/>
        </p:nvSpPr>
        <p:spPr bwMode="auto">
          <a:xfrm>
            <a:off x="6003925" y="3921125"/>
            <a:ext cx="844550" cy="457200"/>
          </a:xfrm>
          <a:prstGeom prst="rect">
            <a:avLst/>
          </a:prstGeom>
          <a:noFill/>
          <a:ln w="9525">
            <a:noFill/>
            <a:miter lim="800000"/>
            <a:headEnd/>
            <a:tailEnd/>
          </a:ln>
        </p:spPr>
        <p:txBody>
          <a:bodyPr wrap="none">
            <a:prstTxWarp prst="textNoShape">
              <a:avLst/>
            </a:prstTxWarp>
            <a:spAutoFit/>
          </a:bodyPr>
          <a:lstStyle/>
          <a:p>
            <a:r>
              <a:rPr lang="en-US">
                <a:latin typeface="Times" charset="0"/>
              </a:rPr>
              <a:t>[100]</a:t>
            </a:r>
          </a:p>
        </p:txBody>
      </p:sp>
      <p:sp>
        <p:nvSpPr>
          <p:cNvPr id="432137" name="Text Box 9"/>
          <p:cNvSpPr txBox="1">
            <a:spLocks noChangeArrowheads="1"/>
          </p:cNvSpPr>
          <p:nvPr/>
        </p:nvSpPr>
        <p:spPr bwMode="auto">
          <a:xfrm>
            <a:off x="3197225" y="4733925"/>
            <a:ext cx="844550" cy="457200"/>
          </a:xfrm>
          <a:prstGeom prst="rect">
            <a:avLst/>
          </a:prstGeom>
          <a:noFill/>
          <a:ln w="9525">
            <a:noFill/>
            <a:miter lim="800000"/>
            <a:headEnd/>
            <a:tailEnd/>
          </a:ln>
          <a:effectLst/>
        </p:spPr>
        <p:txBody>
          <a:bodyPr wrap="none">
            <a:prstTxWarp prst="textNoShape">
              <a:avLst/>
            </a:prstTxWarp>
            <a:spAutoFit/>
          </a:bodyPr>
          <a:lstStyle/>
          <a:p>
            <a:pPr>
              <a:defRPr/>
            </a:pPr>
            <a:r>
              <a:rPr lang="en-US" b="1">
                <a:effectLst>
                  <a:outerShdw blurRad="38100" dist="38100" dir="2700000" algn="tl">
                    <a:srgbClr val="DDDDDD"/>
                  </a:outerShdw>
                </a:effectLst>
                <a:latin typeface="Times" charset="0"/>
              </a:rPr>
              <a:t>(011)</a:t>
            </a:r>
          </a:p>
        </p:txBody>
      </p:sp>
      <p:sp>
        <p:nvSpPr>
          <p:cNvPr id="99336" name="Text Box 10"/>
          <p:cNvSpPr txBox="1">
            <a:spLocks noChangeArrowheads="1"/>
          </p:cNvSpPr>
          <p:nvPr/>
        </p:nvSpPr>
        <p:spPr bwMode="auto">
          <a:xfrm>
            <a:off x="3209925" y="1930400"/>
            <a:ext cx="15652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latin typeface="Symbol" charset="2"/>
              </a:rPr>
              <a:t>l</a:t>
            </a:r>
            <a:r>
              <a:rPr lang="en-US" sz="1800" b="1">
                <a:latin typeface="Times" charset="0"/>
              </a:rPr>
              <a:t>(n|66°[100])</a:t>
            </a:r>
          </a:p>
        </p:txBody>
      </p:sp>
      <p:sp>
        <p:nvSpPr>
          <p:cNvPr id="99337" name="Slide Number Placeholder 8"/>
          <p:cNvSpPr>
            <a:spLocks noGrp="1"/>
          </p:cNvSpPr>
          <p:nvPr>
            <p:ph type="sldNum" sz="quarter" idx="12"/>
          </p:nvPr>
        </p:nvSpPr>
        <p:spPr>
          <a:noFill/>
        </p:spPr>
        <p:txBody>
          <a:bodyPr/>
          <a:lstStyle/>
          <a:p>
            <a:fld id="{39AB3482-95C9-3F4D-B6FD-5CC33532BCFD}"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2" descr="02_RAxis_total_color"/>
          <p:cNvPicPr>
            <a:picLocks noChangeAspect="1" noChangeArrowheads="1"/>
          </p:cNvPicPr>
          <p:nvPr/>
        </p:nvPicPr>
        <p:blipFill>
          <a:blip r:embed="rId4"/>
          <a:srcRect b="5438"/>
          <a:stretch>
            <a:fillRect/>
          </a:stretch>
        </p:blipFill>
        <p:spPr bwMode="auto">
          <a:xfrm>
            <a:off x="539750" y="1689100"/>
            <a:ext cx="4094163" cy="3871913"/>
          </a:xfrm>
          <a:prstGeom prst="rect">
            <a:avLst/>
          </a:prstGeom>
          <a:noFill/>
          <a:ln w="9525">
            <a:noFill/>
            <a:miter lim="800000"/>
            <a:headEnd/>
            <a:tailEnd/>
          </a:ln>
        </p:spPr>
      </p:pic>
      <p:grpSp>
        <p:nvGrpSpPr>
          <p:cNvPr id="2" name="Group 3"/>
          <p:cNvGrpSpPr>
            <a:grpSpLocks/>
          </p:cNvGrpSpPr>
          <p:nvPr/>
        </p:nvGrpSpPr>
        <p:grpSpPr bwMode="auto">
          <a:xfrm>
            <a:off x="3327400" y="1090613"/>
            <a:ext cx="5235575" cy="2852737"/>
            <a:chOff x="2096" y="687"/>
            <a:chExt cx="3298" cy="1797"/>
          </a:xfrm>
        </p:grpSpPr>
        <p:grpSp>
          <p:nvGrpSpPr>
            <p:cNvPr id="101403" name="Group 4"/>
            <p:cNvGrpSpPr>
              <a:grpSpLocks/>
            </p:cNvGrpSpPr>
            <p:nvPr/>
          </p:nvGrpSpPr>
          <p:grpSpPr bwMode="auto">
            <a:xfrm>
              <a:off x="3504" y="687"/>
              <a:ext cx="1756" cy="1506"/>
              <a:chOff x="3504" y="783"/>
              <a:chExt cx="1756" cy="1506"/>
            </a:xfrm>
          </p:grpSpPr>
          <p:pic>
            <p:nvPicPr>
              <p:cNvPr id="101407" name="Picture 5" descr="5d_30_0001"/>
              <p:cNvPicPr>
                <a:picLocks noChangeAspect="1" noChangeArrowheads="1"/>
              </p:cNvPicPr>
              <p:nvPr/>
            </p:nvPicPr>
            <p:blipFill>
              <a:blip r:embed="rId5"/>
              <a:srcRect t="7233" b="7715"/>
              <a:stretch>
                <a:fillRect/>
              </a:stretch>
            </p:blipFill>
            <p:spPr bwMode="auto">
              <a:xfrm>
                <a:off x="3504" y="878"/>
                <a:ext cx="1658" cy="1411"/>
              </a:xfrm>
              <a:prstGeom prst="rect">
                <a:avLst/>
              </a:prstGeom>
              <a:noFill/>
              <a:ln w="9525">
                <a:noFill/>
                <a:miter lim="800000"/>
                <a:headEnd/>
                <a:tailEnd/>
              </a:ln>
            </p:spPr>
          </p:pic>
          <p:sp>
            <p:nvSpPr>
              <p:cNvPr id="101408" name="Line 6"/>
              <p:cNvSpPr>
                <a:spLocks noChangeShapeType="1"/>
              </p:cNvSpPr>
              <p:nvPr/>
            </p:nvSpPr>
            <p:spPr bwMode="auto">
              <a:xfrm>
                <a:off x="4723" y="1470"/>
                <a:ext cx="61" cy="1"/>
              </a:xfrm>
              <a:prstGeom prst="line">
                <a:avLst/>
              </a:prstGeom>
              <a:noFill/>
              <a:ln w="7938">
                <a:solidFill>
                  <a:schemeClr val="bg1"/>
                </a:solidFill>
                <a:round/>
                <a:headEnd/>
                <a:tailEnd/>
              </a:ln>
            </p:spPr>
            <p:txBody>
              <a:bodyPr>
                <a:prstTxWarp prst="textNoShape">
                  <a:avLst/>
                </a:prstTxWarp>
              </a:bodyPr>
              <a:lstStyle/>
              <a:p>
                <a:endParaRPr lang="en-US"/>
              </a:p>
            </p:txBody>
          </p:sp>
          <p:sp>
            <p:nvSpPr>
              <p:cNvPr id="101409" name="Rectangle 7"/>
              <p:cNvSpPr>
                <a:spLocks noChangeArrowheads="1"/>
              </p:cNvSpPr>
              <p:nvPr/>
            </p:nvSpPr>
            <p:spPr bwMode="auto">
              <a:xfrm>
                <a:off x="4792" y="1466"/>
                <a:ext cx="107"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0)</a:t>
                </a:r>
                <a:endParaRPr lang="en-US">
                  <a:solidFill>
                    <a:schemeClr val="bg1"/>
                  </a:solidFill>
                  <a:latin typeface="Times" charset="0"/>
                </a:endParaRPr>
              </a:p>
            </p:txBody>
          </p:sp>
          <p:sp>
            <p:nvSpPr>
              <p:cNvPr id="101410" name="Rectangle 8"/>
              <p:cNvSpPr>
                <a:spLocks noChangeArrowheads="1"/>
              </p:cNvSpPr>
              <p:nvPr/>
            </p:nvSpPr>
            <p:spPr bwMode="auto">
              <a:xfrm>
                <a:off x="4727" y="1466"/>
                <a:ext cx="64"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2</a:t>
                </a:r>
                <a:endParaRPr lang="en-US">
                  <a:solidFill>
                    <a:schemeClr val="bg1"/>
                  </a:solidFill>
                  <a:latin typeface="Times" charset="0"/>
                </a:endParaRPr>
              </a:p>
            </p:txBody>
          </p:sp>
          <p:sp>
            <p:nvSpPr>
              <p:cNvPr id="101411" name="Rectangle 9"/>
              <p:cNvSpPr>
                <a:spLocks noChangeArrowheads="1"/>
              </p:cNvSpPr>
              <p:nvPr/>
            </p:nvSpPr>
            <p:spPr bwMode="auto">
              <a:xfrm>
                <a:off x="4562" y="1466"/>
                <a:ext cx="171"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(11</a:t>
                </a:r>
                <a:endParaRPr lang="en-US">
                  <a:solidFill>
                    <a:schemeClr val="bg1"/>
                  </a:solidFill>
                  <a:latin typeface="Times" charset="0"/>
                </a:endParaRPr>
              </a:p>
            </p:txBody>
          </p:sp>
          <p:grpSp>
            <p:nvGrpSpPr>
              <p:cNvPr id="101412" name="Group 10"/>
              <p:cNvGrpSpPr>
                <a:grpSpLocks/>
              </p:cNvGrpSpPr>
              <p:nvPr/>
            </p:nvGrpSpPr>
            <p:grpSpPr bwMode="auto">
              <a:xfrm>
                <a:off x="4479" y="1197"/>
                <a:ext cx="348" cy="154"/>
                <a:chOff x="4479" y="1269"/>
                <a:chExt cx="348" cy="154"/>
              </a:xfrm>
            </p:grpSpPr>
            <p:sp>
              <p:nvSpPr>
                <p:cNvPr id="101423" name="Line 11"/>
                <p:cNvSpPr>
                  <a:spLocks noChangeShapeType="1"/>
                </p:cNvSpPr>
                <p:nvPr/>
              </p:nvSpPr>
              <p:spPr bwMode="auto">
                <a:xfrm>
                  <a:off x="4648" y="1270"/>
                  <a:ext cx="61" cy="1"/>
                </a:xfrm>
                <a:prstGeom prst="line">
                  <a:avLst/>
                </a:prstGeom>
                <a:noFill/>
                <a:ln w="7938">
                  <a:solidFill>
                    <a:schemeClr val="bg1"/>
                  </a:solidFill>
                  <a:round/>
                  <a:headEnd/>
                  <a:tailEnd/>
                </a:ln>
              </p:spPr>
              <p:txBody>
                <a:bodyPr>
                  <a:prstTxWarp prst="textNoShape">
                    <a:avLst/>
                  </a:prstTxWarp>
                </a:bodyPr>
                <a:lstStyle/>
                <a:p>
                  <a:endParaRPr lang="en-US"/>
                </a:p>
              </p:txBody>
            </p:sp>
            <p:sp>
              <p:nvSpPr>
                <p:cNvPr id="101424" name="Rectangle 12"/>
                <p:cNvSpPr>
                  <a:spLocks noChangeArrowheads="1"/>
                </p:cNvSpPr>
                <p:nvPr/>
              </p:nvSpPr>
              <p:spPr bwMode="auto">
                <a:xfrm>
                  <a:off x="4720" y="1269"/>
                  <a:ext cx="107"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0)</a:t>
                  </a:r>
                  <a:endParaRPr lang="en-US">
                    <a:solidFill>
                      <a:schemeClr val="bg1"/>
                    </a:solidFill>
                    <a:latin typeface="Times" charset="0"/>
                  </a:endParaRPr>
                </a:p>
              </p:txBody>
            </p:sp>
            <p:sp>
              <p:nvSpPr>
                <p:cNvPr id="101425" name="Rectangle 13"/>
                <p:cNvSpPr>
                  <a:spLocks noChangeArrowheads="1"/>
                </p:cNvSpPr>
                <p:nvPr/>
              </p:nvSpPr>
              <p:spPr bwMode="auto">
                <a:xfrm>
                  <a:off x="4650" y="1269"/>
                  <a:ext cx="64"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a:t>
                  </a:r>
                  <a:endParaRPr lang="en-US">
                    <a:solidFill>
                      <a:schemeClr val="bg1"/>
                    </a:solidFill>
                    <a:latin typeface="Times" charset="0"/>
                  </a:endParaRPr>
                </a:p>
              </p:txBody>
            </p:sp>
            <p:sp>
              <p:nvSpPr>
                <p:cNvPr id="101426" name="Rectangle 14"/>
                <p:cNvSpPr>
                  <a:spLocks noChangeArrowheads="1"/>
                </p:cNvSpPr>
                <p:nvPr/>
              </p:nvSpPr>
              <p:spPr bwMode="auto">
                <a:xfrm>
                  <a:off x="4479" y="1269"/>
                  <a:ext cx="171"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(10</a:t>
                  </a:r>
                  <a:endParaRPr lang="en-US">
                    <a:solidFill>
                      <a:schemeClr val="bg1"/>
                    </a:solidFill>
                    <a:latin typeface="Times" charset="0"/>
                  </a:endParaRPr>
                </a:p>
              </p:txBody>
            </p:sp>
          </p:grpSp>
          <p:grpSp>
            <p:nvGrpSpPr>
              <p:cNvPr id="101413" name="Group 15"/>
              <p:cNvGrpSpPr>
                <a:grpSpLocks noChangeAspect="1"/>
              </p:cNvGrpSpPr>
              <p:nvPr/>
            </p:nvGrpSpPr>
            <p:grpSpPr bwMode="auto">
              <a:xfrm>
                <a:off x="3526" y="902"/>
                <a:ext cx="1370" cy="1370"/>
                <a:chOff x="3760" y="2304"/>
                <a:chExt cx="1329" cy="1324"/>
              </a:xfrm>
            </p:grpSpPr>
            <p:sp>
              <p:nvSpPr>
                <p:cNvPr id="101416" name="Oval 16"/>
                <p:cNvSpPr>
                  <a:spLocks noChangeAspect="1" noChangeArrowheads="1"/>
                </p:cNvSpPr>
                <p:nvPr/>
              </p:nvSpPr>
              <p:spPr bwMode="auto">
                <a:xfrm>
                  <a:off x="3760" y="2304"/>
                  <a:ext cx="1324" cy="1324"/>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1417" name="Line 17"/>
                <p:cNvSpPr>
                  <a:spLocks noChangeAspect="1" noChangeShapeType="1"/>
                </p:cNvSpPr>
                <p:nvPr/>
              </p:nvSpPr>
              <p:spPr bwMode="auto">
                <a:xfrm>
                  <a:off x="3764" y="297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18" name="Line 18"/>
                <p:cNvSpPr>
                  <a:spLocks noChangeAspect="1" noChangeShapeType="1"/>
                </p:cNvSpPr>
                <p:nvPr/>
              </p:nvSpPr>
              <p:spPr bwMode="auto">
                <a:xfrm rot="1800000">
                  <a:off x="3764" y="297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19" name="Line 19"/>
                <p:cNvSpPr>
                  <a:spLocks noChangeAspect="1" noChangeShapeType="1"/>
                </p:cNvSpPr>
                <p:nvPr/>
              </p:nvSpPr>
              <p:spPr bwMode="auto">
                <a:xfrm rot="3600000">
                  <a:off x="3754"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20" name="Line 20"/>
                <p:cNvSpPr>
                  <a:spLocks noChangeAspect="1" noChangeShapeType="1"/>
                </p:cNvSpPr>
                <p:nvPr/>
              </p:nvSpPr>
              <p:spPr bwMode="auto">
                <a:xfrm rot="5400000">
                  <a:off x="3754"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21" name="Line 21"/>
                <p:cNvSpPr>
                  <a:spLocks noChangeAspect="1" noChangeShapeType="1"/>
                </p:cNvSpPr>
                <p:nvPr/>
              </p:nvSpPr>
              <p:spPr bwMode="auto">
                <a:xfrm rot="7200000">
                  <a:off x="3760"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22" name="Line 22"/>
                <p:cNvSpPr>
                  <a:spLocks noChangeAspect="1" noChangeShapeType="1"/>
                </p:cNvSpPr>
                <p:nvPr/>
              </p:nvSpPr>
              <p:spPr bwMode="auto">
                <a:xfrm rot="9000000">
                  <a:off x="3765" y="2971"/>
                  <a:ext cx="1324" cy="0"/>
                </a:xfrm>
                <a:prstGeom prst="line">
                  <a:avLst/>
                </a:prstGeom>
                <a:noFill/>
                <a:ln w="12700">
                  <a:solidFill>
                    <a:schemeClr val="tx1"/>
                  </a:solidFill>
                  <a:round/>
                  <a:headEnd/>
                  <a:tailEnd/>
                </a:ln>
              </p:spPr>
              <p:txBody>
                <a:bodyPr>
                  <a:prstTxWarp prst="textNoShape">
                    <a:avLst/>
                  </a:prstTxWarp>
                </a:bodyPr>
                <a:lstStyle/>
                <a:p>
                  <a:endParaRPr lang="en-US"/>
                </a:p>
              </p:txBody>
            </p:sp>
          </p:grpSp>
          <p:sp>
            <p:nvSpPr>
              <p:cNvPr id="101414" name="Text Box 23"/>
              <p:cNvSpPr txBox="1">
                <a:spLocks noChangeArrowheads="1"/>
              </p:cNvSpPr>
              <p:nvPr/>
            </p:nvSpPr>
            <p:spPr bwMode="auto">
              <a:xfrm>
                <a:off x="3990" y="1577"/>
                <a:ext cx="519"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bg1"/>
                    </a:solidFill>
                    <a:latin typeface="Times" charset="0"/>
                  </a:rPr>
                  <a:t>(0001)</a:t>
                </a:r>
              </a:p>
            </p:txBody>
          </p:sp>
          <p:sp>
            <p:nvSpPr>
              <p:cNvPr id="101415" name="Text Box 24"/>
              <p:cNvSpPr txBox="1">
                <a:spLocks noChangeArrowheads="1"/>
              </p:cNvSpPr>
              <p:nvPr/>
            </p:nvSpPr>
            <p:spPr bwMode="auto">
              <a:xfrm>
                <a:off x="4838" y="783"/>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sp>
          <p:nvSpPr>
            <p:cNvPr id="101404" name="Text Box 25"/>
            <p:cNvSpPr txBox="1">
              <a:spLocks noChangeAspect="1" noChangeArrowheads="1"/>
            </p:cNvSpPr>
            <p:nvPr/>
          </p:nvSpPr>
          <p:spPr bwMode="auto">
            <a:xfrm>
              <a:off x="3344" y="2158"/>
              <a:ext cx="2050" cy="326"/>
            </a:xfrm>
            <a:prstGeom prst="rect">
              <a:avLst/>
            </a:prstGeom>
            <a:noFill/>
            <a:ln w="9525">
              <a:noFill/>
              <a:miter lim="800000"/>
              <a:headEnd/>
              <a:tailEnd/>
            </a:ln>
          </p:spPr>
          <p:txBody>
            <a:bodyPr>
              <a:prstTxWarp prst="textNoShape">
                <a:avLst/>
              </a:prstTxWarp>
              <a:spAutoFit/>
            </a:bodyPr>
            <a:lstStyle/>
            <a:p>
              <a:r>
                <a:rPr lang="en-US" sz="1400">
                  <a:latin typeface="Times New Roman" charset="0"/>
                </a:rPr>
                <a:t>Plane orientations for grain boundaries with a 30</a:t>
              </a:r>
              <a:r>
                <a:rPr lang="en-US" sz="1400">
                  <a:latin typeface="Times New Roman" charset="0"/>
                  <a:sym typeface="Symbol" charset="2"/>
                </a:rPr>
                <a:t> misorientation about [0001]</a:t>
              </a:r>
            </a:p>
          </p:txBody>
        </p:sp>
        <p:sp>
          <p:nvSpPr>
            <p:cNvPr id="101405" name="Oval 26"/>
            <p:cNvSpPr>
              <a:spLocks noChangeArrowheads="1"/>
            </p:cNvSpPr>
            <p:nvPr/>
          </p:nvSpPr>
          <p:spPr bwMode="auto">
            <a:xfrm>
              <a:off x="2096" y="1528"/>
              <a:ext cx="216" cy="216"/>
            </a:xfrm>
            <a:prstGeom prst="ellipse">
              <a:avLst/>
            </a:prstGeom>
            <a:noFill/>
            <a:ln w="38100">
              <a:solidFill>
                <a:schemeClr val="tx1"/>
              </a:solidFill>
              <a:round/>
              <a:headEnd/>
              <a:tailEnd/>
            </a:ln>
          </p:spPr>
          <p:txBody>
            <a:bodyPr wrap="none" anchor="ctr">
              <a:prstTxWarp prst="textNoShape">
                <a:avLst/>
              </a:prstTxWarp>
            </a:bodyPr>
            <a:lstStyle/>
            <a:p>
              <a:endParaRPr lang="en-US"/>
            </a:p>
          </p:txBody>
        </p:sp>
        <p:sp>
          <p:nvSpPr>
            <p:cNvPr id="101406" name="Line 27"/>
            <p:cNvSpPr>
              <a:spLocks noChangeShapeType="1"/>
            </p:cNvSpPr>
            <p:nvPr/>
          </p:nvSpPr>
          <p:spPr bwMode="auto">
            <a:xfrm flipV="1">
              <a:off x="2328" y="1400"/>
              <a:ext cx="1208" cy="208"/>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grpSp>
        <p:nvGrpSpPr>
          <p:cNvPr id="6" name="Group 28"/>
          <p:cNvGrpSpPr>
            <a:grpSpLocks/>
          </p:cNvGrpSpPr>
          <p:nvPr/>
        </p:nvGrpSpPr>
        <p:grpSpPr bwMode="auto">
          <a:xfrm>
            <a:off x="2755900" y="3856038"/>
            <a:ext cx="5632450" cy="2925762"/>
            <a:chOff x="1736" y="2429"/>
            <a:chExt cx="3548" cy="1843"/>
          </a:xfrm>
        </p:grpSpPr>
        <p:grpSp>
          <p:nvGrpSpPr>
            <p:cNvPr id="101384" name="Group 29"/>
            <p:cNvGrpSpPr>
              <a:grpSpLocks/>
            </p:cNvGrpSpPr>
            <p:nvPr/>
          </p:nvGrpSpPr>
          <p:grpSpPr bwMode="auto">
            <a:xfrm>
              <a:off x="3270" y="2429"/>
              <a:ext cx="2014" cy="1843"/>
              <a:chOff x="3334" y="2381"/>
              <a:chExt cx="2014" cy="1843"/>
            </a:xfrm>
          </p:grpSpPr>
          <p:pic>
            <p:nvPicPr>
              <p:cNvPr id="101387" name="Picture 30" descr="5d_90_10-10"/>
              <p:cNvPicPr>
                <a:picLocks noChangeAspect="1" noChangeArrowheads="1"/>
              </p:cNvPicPr>
              <p:nvPr/>
            </p:nvPicPr>
            <p:blipFill>
              <a:blip r:embed="rId6"/>
              <a:srcRect t="8476" b="8476"/>
              <a:stretch>
                <a:fillRect/>
              </a:stretch>
            </p:blipFill>
            <p:spPr bwMode="auto">
              <a:xfrm>
                <a:off x="3576" y="2511"/>
                <a:ext cx="1699" cy="1411"/>
              </a:xfrm>
              <a:prstGeom prst="rect">
                <a:avLst/>
              </a:prstGeom>
              <a:noFill/>
              <a:ln w="9525">
                <a:noFill/>
                <a:miter lim="800000"/>
                <a:headEnd/>
                <a:tailEnd/>
              </a:ln>
            </p:spPr>
          </p:pic>
          <p:sp>
            <p:nvSpPr>
              <p:cNvPr id="101388" name="Text Box 31"/>
              <p:cNvSpPr txBox="1">
                <a:spLocks noChangeAspect="1" noChangeArrowheads="1"/>
              </p:cNvSpPr>
              <p:nvPr/>
            </p:nvSpPr>
            <p:spPr bwMode="auto">
              <a:xfrm>
                <a:off x="3334" y="3898"/>
                <a:ext cx="1900" cy="326"/>
              </a:xfrm>
              <a:prstGeom prst="rect">
                <a:avLst/>
              </a:prstGeom>
              <a:noFill/>
              <a:ln w="9525">
                <a:noFill/>
                <a:miter lim="800000"/>
                <a:headEnd/>
                <a:tailEnd/>
              </a:ln>
            </p:spPr>
            <p:txBody>
              <a:bodyPr>
                <a:prstTxWarp prst="textNoShape">
                  <a:avLst/>
                </a:prstTxWarp>
                <a:spAutoFit/>
              </a:bodyPr>
              <a:lstStyle/>
              <a:p>
                <a:r>
                  <a:rPr lang="en-US" sz="1400">
                    <a:latin typeface="Times New Roman" charset="0"/>
                  </a:rPr>
                  <a:t>Plane orientations for grain boundaries with a 90</a:t>
                </a:r>
                <a:r>
                  <a:rPr lang="en-US" sz="1400">
                    <a:latin typeface="Times New Roman" charset="0"/>
                    <a:sym typeface="Symbol" charset="2"/>
                  </a:rPr>
                  <a:t> misorientation about</a:t>
                </a:r>
              </a:p>
            </p:txBody>
          </p:sp>
          <p:graphicFrame>
            <p:nvGraphicFramePr>
              <p:cNvPr id="101378" name="Object 2"/>
              <p:cNvGraphicFramePr>
                <a:graphicFrameLocks noChangeAspect="1"/>
              </p:cNvGraphicFramePr>
              <p:nvPr/>
            </p:nvGraphicFramePr>
            <p:xfrm>
              <a:off x="4823" y="4041"/>
              <a:ext cx="318" cy="159"/>
            </p:xfrm>
            <a:graphic>
              <a:graphicData uri="http://schemas.openxmlformats.org/presentationml/2006/ole">
                <mc:AlternateContent xmlns:mc="http://schemas.openxmlformats.org/markup-compatibility/2006">
                  <mc:Choice xmlns:v="urn:schemas-microsoft-com:vml" Requires="v">
                    <p:oleObj spid="_x0000_s101385" name="Equation" r:id="rId7" imgW="457597" imgH="228997" progId="Equation.3">
                      <p:embed/>
                    </p:oleObj>
                  </mc:Choice>
                  <mc:Fallback>
                    <p:oleObj name="Equation" r:id="rId7" imgW="457597" imgH="228997"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3" y="4041"/>
                            <a:ext cx="318" cy="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1389" name="Group 33"/>
              <p:cNvGrpSpPr>
                <a:grpSpLocks noChangeAspect="1"/>
              </p:cNvGrpSpPr>
              <p:nvPr/>
            </p:nvGrpSpPr>
            <p:grpSpPr bwMode="auto">
              <a:xfrm>
                <a:off x="3596" y="2532"/>
                <a:ext cx="1370" cy="1370"/>
                <a:chOff x="3760" y="2304"/>
                <a:chExt cx="1329" cy="1324"/>
              </a:xfrm>
            </p:grpSpPr>
            <p:sp>
              <p:nvSpPr>
                <p:cNvPr id="101396" name="Oval 34"/>
                <p:cNvSpPr>
                  <a:spLocks noChangeAspect="1" noChangeArrowheads="1"/>
                </p:cNvSpPr>
                <p:nvPr/>
              </p:nvSpPr>
              <p:spPr bwMode="auto">
                <a:xfrm>
                  <a:off x="3760" y="2304"/>
                  <a:ext cx="1324" cy="1324"/>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1397" name="Line 35"/>
                <p:cNvSpPr>
                  <a:spLocks noChangeAspect="1" noChangeShapeType="1"/>
                </p:cNvSpPr>
                <p:nvPr/>
              </p:nvSpPr>
              <p:spPr bwMode="auto">
                <a:xfrm>
                  <a:off x="3764" y="297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398" name="Line 36"/>
                <p:cNvSpPr>
                  <a:spLocks noChangeAspect="1" noChangeShapeType="1"/>
                </p:cNvSpPr>
                <p:nvPr/>
              </p:nvSpPr>
              <p:spPr bwMode="auto">
                <a:xfrm rot="1800000">
                  <a:off x="3764" y="297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399" name="Line 37"/>
                <p:cNvSpPr>
                  <a:spLocks noChangeAspect="1" noChangeShapeType="1"/>
                </p:cNvSpPr>
                <p:nvPr/>
              </p:nvSpPr>
              <p:spPr bwMode="auto">
                <a:xfrm rot="3600000">
                  <a:off x="3754"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00" name="Line 38"/>
                <p:cNvSpPr>
                  <a:spLocks noChangeAspect="1" noChangeShapeType="1"/>
                </p:cNvSpPr>
                <p:nvPr/>
              </p:nvSpPr>
              <p:spPr bwMode="auto">
                <a:xfrm rot="5400000">
                  <a:off x="3754"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01" name="Line 39"/>
                <p:cNvSpPr>
                  <a:spLocks noChangeAspect="1" noChangeShapeType="1"/>
                </p:cNvSpPr>
                <p:nvPr/>
              </p:nvSpPr>
              <p:spPr bwMode="auto">
                <a:xfrm rot="7200000">
                  <a:off x="3760" y="2966"/>
                  <a:ext cx="132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1402" name="Line 40"/>
                <p:cNvSpPr>
                  <a:spLocks noChangeAspect="1" noChangeShapeType="1"/>
                </p:cNvSpPr>
                <p:nvPr/>
              </p:nvSpPr>
              <p:spPr bwMode="auto">
                <a:xfrm rot="9000000">
                  <a:off x="3765" y="2971"/>
                  <a:ext cx="1324" cy="0"/>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101390" name="Group 41"/>
              <p:cNvGrpSpPr>
                <a:grpSpLocks/>
              </p:cNvGrpSpPr>
              <p:nvPr/>
            </p:nvGrpSpPr>
            <p:grpSpPr bwMode="auto">
              <a:xfrm>
                <a:off x="4487" y="2939"/>
                <a:ext cx="348" cy="154"/>
                <a:chOff x="4479" y="1269"/>
                <a:chExt cx="348" cy="154"/>
              </a:xfrm>
            </p:grpSpPr>
            <p:sp>
              <p:nvSpPr>
                <p:cNvPr id="101392" name="Line 42"/>
                <p:cNvSpPr>
                  <a:spLocks noChangeShapeType="1"/>
                </p:cNvSpPr>
                <p:nvPr/>
              </p:nvSpPr>
              <p:spPr bwMode="auto">
                <a:xfrm>
                  <a:off x="4648" y="1270"/>
                  <a:ext cx="61" cy="1"/>
                </a:xfrm>
                <a:prstGeom prst="line">
                  <a:avLst/>
                </a:prstGeom>
                <a:noFill/>
                <a:ln w="7938">
                  <a:solidFill>
                    <a:schemeClr val="bg1"/>
                  </a:solidFill>
                  <a:round/>
                  <a:headEnd/>
                  <a:tailEnd/>
                </a:ln>
              </p:spPr>
              <p:txBody>
                <a:bodyPr>
                  <a:prstTxWarp prst="textNoShape">
                    <a:avLst/>
                  </a:prstTxWarp>
                </a:bodyPr>
                <a:lstStyle/>
                <a:p>
                  <a:endParaRPr lang="en-US"/>
                </a:p>
              </p:txBody>
            </p:sp>
            <p:sp>
              <p:nvSpPr>
                <p:cNvPr id="101393" name="Rectangle 43"/>
                <p:cNvSpPr>
                  <a:spLocks noChangeArrowheads="1"/>
                </p:cNvSpPr>
                <p:nvPr/>
              </p:nvSpPr>
              <p:spPr bwMode="auto">
                <a:xfrm>
                  <a:off x="4720" y="1269"/>
                  <a:ext cx="107"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0)</a:t>
                  </a:r>
                  <a:endParaRPr lang="en-US">
                    <a:solidFill>
                      <a:schemeClr val="bg1"/>
                    </a:solidFill>
                    <a:latin typeface="Times" charset="0"/>
                  </a:endParaRPr>
                </a:p>
              </p:txBody>
            </p:sp>
            <p:sp>
              <p:nvSpPr>
                <p:cNvPr id="101394" name="Rectangle 44"/>
                <p:cNvSpPr>
                  <a:spLocks noChangeArrowheads="1"/>
                </p:cNvSpPr>
                <p:nvPr/>
              </p:nvSpPr>
              <p:spPr bwMode="auto">
                <a:xfrm>
                  <a:off x="4650" y="1269"/>
                  <a:ext cx="64"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a:t>
                  </a:r>
                  <a:endParaRPr lang="en-US">
                    <a:solidFill>
                      <a:schemeClr val="bg1"/>
                    </a:solidFill>
                    <a:latin typeface="Times" charset="0"/>
                  </a:endParaRPr>
                </a:p>
              </p:txBody>
            </p:sp>
            <p:sp>
              <p:nvSpPr>
                <p:cNvPr id="101395" name="Rectangle 45"/>
                <p:cNvSpPr>
                  <a:spLocks noChangeArrowheads="1"/>
                </p:cNvSpPr>
                <p:nvPr/>
              </p:nvSpPr>
              <p:spPr bwMode="auto">
                <a:xfrm>
                  <a:off x="4479" y="1269"/>
                  <a:ext cx="171"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chemeClr val="bg1"/>
                      </a:solidFill>
                      <a:latin typeface="Times New Roman" charset="0"/>
                    </a:rPr>
                    <a:t>(10</a:t>
                  </a:r>
                  <a:endParaRPr lang="en-US">
                    <a:solidFill>
                      <a:schemeClr val="bg1"/>
                    </a:solidFill>
                    <a:latin typeface="Times" charset="0"/>
                  </a:endParaRPr>
                </a:p>
              </p:txBody>
            </p:sp>
          </p:grpSp>
          <p:sp>
            <p:nvSpPr>
              <p:cNvPr id="101391" name="Text Box 46"/>
              <p:cNvSpPr txBox="1">
                <a:spLocks noChangeArrowheads="1"/>
              </p:cNvSpPr>
              <p:nvPr/>
            </p:nvSpPr>
            <p:spPr bwMode="auto">
              <a:xfrm>
                <a:off x="4926" y="2381"/>
                <a:ext cx="422" cy="212"/>
              </a:xfrm>
              <a:prstGeom prst="rect">
                <a:avLst/>
              </a:prstGeom>
              <a:noFill/>
              <a:ln w="9525">
                <a:noFill/>
                <a:miter lim="800000"/>
                <a:headEnd/>
                <a:tailEnd/>
              </a:ln>
            </p:spPr>
            <p:txBody>
              <a:bodyPr wrap="none">
                <a:prstTxWarp prst="textNoShape">
                  <a:avLst/>
                </a:prstTxWarp>
                <a:spAutoFit/>
              </a:bodyPr>
              <a:lstStyle/>
              <a:p>
                <a:r>
                  <a:rPr lang="en-US" sz="1600" b="1">
                    <a:latin typeface="Times" charset="0"/>
                  </a:rPr>
                  <a:t>MRD</a:t>
                </a:r>
              </a:p>
            </p:txBody>
          </p:sp>
        </p:grpSp>
        <p:sp>
          <p:nvSpPr>
            <p:cNvPr id="101385" name="Oval 47"/>
            <p:cNvSpPr>
              <a:spLocks noChangeArrowheads="1"/>
            </p:cNvSpPr>
            <p:nvPr/>
          </p:nvSpPr>
          <p:spPr bwMode="auto">
            <a:xfrm>
              <a:off x="1736" y="2968"/>
              <a:ext cx="216" cy="216"/>
            </a:xfrm>
            <a:prstGeom prst="ellipse">
              <a:avLst/>
            </a:prstGeom>
            <a:noFill/>
            <a:ln w="38100">
              <a:solidFill>
                <a:schemeClr val="tx1"/>
              </a:solidFill>
              <a:round/>
              <a:headEnd/>
              <a:tailEnd/>
            </a:ln>
          </p:spPr>
          <p:txBody>
            <a:bodyPr wrap="none" anchor="ctr">
              <a:prstTxWarp prst="textNoShape">
                <a:avLst/>
              </a:prstTxWarp>
            </a:bodyPr>
            <a:lstStyle/>
            <a:p>
              <a:endParaRPr lang="en-US"/>
            </a:p>
          </p:txBody>
        </p:sp>
        <p:sp>
          <p:nvSpPr>
            <p:cNvPr id="101386" name="Line 48"/>
            <p:cNvSpPr>
              <a:spLocks noChangeShapeType="1"/>
            </p:cNvSpPr>
            <p:nvPr/>
          </p:nvSpPr>
          <p:spPr bwMode="auto">
            <a:xfrm flipV="1">
              <a:off x="1968" y="2768"/>
              <a:ext cx="1784" cy="280"/>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419889" name="Text Box 49"/>
          <p:cNvSpPr txBox="1">
            <a:spLocks noChangeArrowheads="1"/>
          </p:cNvSpPr>
          <p:nvPr/>
        </p:nvSpPr>
        <p:spPr bwMode="auto">
          <a:xfrm>
            <a:off x="373063" y="127000"/>
            <a:ext cx="7689850" cy="1190625"/>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i="1">
                <a:solidFill>
                  <a:srgbClr val="0A0296"/>
                </a:solidFill>
                <a:effectLst>
                  <a:outerShdw blurRad="38100" dist="38100" dir="2700000" algn="tl">
                    <a:srgbClr val="DDDDDD"/>
                  </a:outerShdw>
                </a:effectLst>
                <a:latin typeface="Times" charset="0"/>
              </a:rPr>
              <a:t>Distribution of planes at a single misorientations: WC</a:t>
            </a:r>
          </a:p>
        </p:txBody>
      </p:sp>
      <p:sp>
        <p:nvSpPr>
          <p:cNvPr id="101383" name="Slide Number Placeholder 49"/>
          <p:cNvSpPr>
            <a:spLocks noGrp="1"/>
          </p:cNvSpPr>
          <p:nvPr>
            <p:ph type="sldNum" sz="quarter" idx="12"/>
          </p:nvPr>
        </p:nvSpPr>
        <p:spPr>
          <a:noFill/>
        </p:spPr>
        <p:txBody>
          <a:bodyPr/>
          <a:lstStyle/>
          <a:p>
            <a:fld id="{7C3E8B94-A9DE-444E-B1DE-C05AE8AECFD3}" type="slidenum">
              <a:rPr lang="en-US" smtClean="0"/>
              <a:pPr/>
              <a:t>48</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srcRect/>
          <a:stretch>
            <a:fillRect/>
          </a:stretch>
        </p:blipFill>
        <p:spPr bwMode="auto">
          <a:xfrm>
            <a:off x="889000" y="2400300"/>
            <a:ext cx="3656013" cy="2741613"/>
          </a:xfrm>
          <a:prstGeom prst="rect">
            <a:avLst/>
          </a:prstGeom>
          <a:noFill/>
          <a:ln w="9525">
            <a:noFill/>
            <a:miter lim="800000"/>
            <a:headEnd/>
            <a:tailEnd/>
          </a:ln>
        </p:spPr>
      </p:pic>
      <p:grpSp>
        <p:nvGrpSpPr>
          <p:cNvPr id="103427" name="Group 3"/>
          <p:cNvGrpSpPr>
            <a:grpSpLocks/>
          </p:cNvGrpSpPr>
          <p:nvPr/>
        </p:nvGrpSpPr>
        <p:grpSpPr bwMode="auto">
          <a:xfrm>
            <a:off x="5054600" y="2387600"/>
            <a:ext cx="3124200" cy="2638425"/>
            <a:chOff x="816" y="2560"/>
            <a:chExt cx="1968" cy="1662"/>
          </a:xfrm>
        </p:grpSpPr>
        <p:pic>
          <p:nvPicPr>
            <p:cNvPr id="103437" name="Picture 4" descr="avg_2d"/>
            <p:cNvPicPr>
              <a:picLocks noChangeAspect="1" noChangeArrowheads="1"/>
            </p:cNvPicPr>
            <p:nvPr/>
          </p:nvPicPr>
          <p:blipFill>
            <a:blip r:embed="rId4"/>
            <a:srcRect t="6911" b="8943"/>
            <a:stretch>
              <a:fillRect/>
            </a:stretch>
          </p:blipFill>
          <p:spPr bwMode="auto">
            <a:xfrm>
              <a:off x="816" y="2560"/>
              <a:ext cx="1968" cy="1656"/>
            </a:xfrm>
            <a:prstGeom prst="rect">
              <a:avLst/>
            </a:prstGeom>
            <a:noFill/>
            <a:ln w="9525">
              <a:noFill/>
              <a:miter lim="800000"/>
              <a:headEnd/>
              <a:tailEnd/>
            </a:ln>
          </p:spPr>
        </p:pic>
        <p:grpSp>
          <p:nvGrpSpPr>
            <p:cNvPr id="103438" name="Group 5"/>
            <p:cNvGrpSpPr>
              <a:grpSpLocks noChangeAspect="1"/>
            </p:cNvGrpSpPr>
            <p:nvPr/>
          </p:nvGrpSpPr>
          <p:grpSpPr bwMode="auto">
            <a:xfrm>
              <a:off x="855" y="2585"/>
              <a:ext cx="1637" cy="1637"/>
              <a:chOff x="334" y="1053"/>
              <a:chExt cx="1532" cy="1532"/>
            </a:xfrm>
          </p:grpSpPr>
          <p:sp>
            <p:nvSpPr>
              <p:cNvPr id="103439" name="Oval 6"/>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3440" name="Line 7"/>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3441" name="Line 8"/>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3442" name="Line 9"/>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3443" name="Line 10"/>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3444" name="Arc 11"/>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3445" name="Arc 12"/>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3446" name="Arc 13"/>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3447" name="Arc 14"/>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sp>
        <p:nvSpPr>
          <p:cNvPr id="103428" name="Text Box 15"/>
          <p:cNvSpPr txBox="1">
            <a:spLocks noChangeArrowheads="1"/>
          </p:cNvSpPr>
          <p:nvPr/>
        </p:nvSpPr>
        <p:spPr bwMode="auto">
          <a:xfrm>
            <a:off x="508000" y="2476500"/>
            <a:ext cx="488950" cy="457200"/>
          </a:xfrm>
          <a:prstGeom prst="rect">
            <a:avLst/>
          </a:prstGeom>
          <a:noFill/>
          <a:ln w="9525">
            <a:noFill/>
            <a:miter lim="800000"/>
            <a:headEnd/>
            <a:tailEnd/>
          </a:ln>
        </p:spPr>
        <p:txBody>
          <a:bodyPr wrap="none">
            <a:prstTxWarp prst="textNoShape">
              <a:avLst/>
            </a:prstTxWarp>
            <a:spAutoFit/>
          </a:bodyPr>
          <a:lstStyle/>
          <a:p>
            <a:r>
              <a:rPr lang="en-US">
                <a:latin typeface="Times" charset="0"/>
              </a:rPr>
              <a:t>Ni</a:t>
            </a:r>
          </a:p>
        </p:txBody>
      </p:sp>
      <p:sp>
        <p:nvSpPr>
          <p:cNvPr id="103429" name="Text Box 16"/>
          <p:cNvSpPr txBox="1">
            <a:spLocks noChangeArrowheads="1"/>
          </p:cNvSpPr>
          <p:nvPr/>
        </p:nvSpPr>
        <p:spPr bwMode="auto">
          <a:xfrm>
            <a:off x="4597400" y="2286000"/>
            <a:ext cx="1104900" cy="457200"/>
          </a:xfrm>
          <a:prstGeom prst="rect">
            <a:avLst/>
          </a:prstGeom>
          <a:noFill/>
          <a:ln w="9525">
            <a:noFill/>
            <a:miter lim="800000"/>
            <a:headEnd/>
            <a:tailEnd/>
          </a:ln>
        </p:spPr>
        <p:txBody>
          <a:bodyPr wrap="none">
            <a:prstTxWarp prst="textNoShape">
              <a:avLst/>
            </a:prstTxWarp>
            <a:spAutoFit/>
          </a:bodyPr>
          <a:lstStyle/>
          <a:p>
            <a:r>
              <a:rPr lang="en-US">
                <a:latin typeface="Symbol" charset="2"/>
              </a:rPr>
              <a:t>a</a:t>
            </a:r>
            <a:r>
              <a:rPr lang="en-US">
                <a:latin typeface="Times" charset="0"/>
              </a:rPr>
              <a:t>-brass</a:t>
            </a:r>
          </a:p>
        </p:txBody>
      </p:sp>
      <p:sp>
        <p:nvSpPr>
          <p:cNvPr id="423953" name="Text Box 17"/>
          <p:cNvSpPr txBox="1">
            <a:spLocks noChangeArrowheads="1"/>
          </p:cNvSpPr>
          <p:nvPr/>
        </p:nvSpPr>
        <p:spPr bwMode="auto">
          <a:xfrm>
            <a:off x="1295400" y="104775"/>
            <a:ext cx="6248400" cy="1190625"/>
          </a:xfrm>
          <a:prstGeom prst="rect">
            <a:avLst/>
          </a:prstGeom>
          <a:noFill/>
          <a:ln w="9525">
            <a:noFill/>
            <a:miter lim="800000"/>
            <a:headEnd/>
            <a:tailEnd/>
          </a:ln>
          <a:effectLst/>
        </p:spPr>
        <p:txBody>
          <a:bodyPr wrap="square">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Times" charset="0"/>
              </a:rPr>
              <a:t>Cubic close packed metals with low stacking fault energies</a:t>
            </a:r>
          </a:p>
        </p:txBody>
      </p:sp>
      <p:sp>
        <p:nvSpPr>
          <p:cNvPr id="103431" name="Text Box 18"/>
          <p:cNvSpPr txBox="1">
            <a:spLocks noChangeArrowheads="1"/>
          </p:cNvSpPr>
          <p:nvPr/>
        </p:nvSpPr>
        <p:spPr bwMode="auto">
          <a:xfrm>
            <a:off x="609600" y="5486400"/>
            <a:ext cx="8229600" cy="1200328"/>
          </a:xfrm>
          <a:prstGeom prst="rect">
            <a:avLst/>
          </a:prstGeom>
          <a:noFill/>
          <a:ln w="9525">
            <a:noFill/>
            <a:miter lim="800000"/>
            <a:headEnd/>
            <a:tailEnd/>
          </a:ln>
        </p:spPr>
        <p:txBody>
          <a:bodyPr wrap="square">
            <a:prstTxWarp prst="textNoShape">
              <a:avLst/>
            </a:prstTxWarp>
            <a:spAutoFit/>
          </a:bodyPr>
          <a:lstStyle/>
          <a:p>
            <a:r>
              <a:rPr lang="en-US" dirty="0">
                <a:latin typeface="+mn-lt"/>
              </a:rPr>
              <a:t>Preference for the (111) plane is stronger than in Al, but this is mainly a consequence of the high frequency of annealing twins in low to medium stacking-fault energy </a:t>
            </a:r>
            <a:r>
              <a:rPr lang="en-US" dirty="0" err="1">
                <a:latin typeface="+mn-lt"/>
              </a:rPr>
              <a:t>fcc</a:t>
            </a:r>
            <a:r>
              <a:rPr lang="en-US" dirty="0">
                <a:latin typeface="+mn-lt"/>
              </a:rPr>
              <a:t> metals.</a:t>
            </a:r>
          </a:p>
        </p:txBody>
      </p:sp>
      <p:sp>
        <p:nvSpPr>
          <p:cNvPr id="103432" name="Text Box 19"/>
          <p:cNvSpPr txBox="1">
            <a:spLocks noChangeArrowheads="1"/>
          </p:cNvSpPr>
          <p:nvPr/>
        </p:nvSpPr>
        <p:spPr bwMode="auto">
          <a:xfrm>
            <a:off x="3756025" y="2401888"/>
            <a:ext cx="730250" cy="366712"/>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MRD</a:t>
            </a:r>
          </a:p>
        </p:txBody>
      </p:sp>
      <p:sp>
        <p:nvSpPr>
          <p:cNvPr id="103433" name="Text Box 20"/>
          <p:cNvSpPr txBox="1">
            <a:spLocks noChangeArrowheads="1"/>
          </p:cNvSpPr>
          <p:nvPr/>
        </p:nvSpPr>
        <p:spPr bwMode="auto">
          <a:xfrm>
            <a:off x="7629525" y="2262188"/>
            <a:ext cx="730250" cy="366712"/>
          </a:xfrm>
          <a:prstGeom prst="rect">
            <a:avLst/>
          </a:prstGeom>
          <a:noFill/>
          <a:ln w="9525">
            <a:noFill/>
            <a:miter lim="800000"/>
            <a:headEnd/>
            <a:tailEnd/>
          </a:ln>
        </p:spPr>
        <p:txBody>
          <a:bodyPr wrap="none">
            <a:prstTxWarp prst="textNoShape">
              <a:avLst/>
            </a:prstTxWarp>
            <a:spAutoFit/>
          </a:bodyPr>
          <a:lstStyle/>
          <a:p>
            <a:r>
              <a:rPr lang="en-US" sz="1800" b="1">
                <a:latin typeface="Times" charset="0"/>
              </a:rPr>
              <a:t>MRD</a:t>
            </a:r>
          </a:p>
        </p:txBody>
      </p:sp>
      <p:sp>
        <p:nvSpPr>
          <p:cNvPr id="103434" name="Text Box 21"/>
          <p:cNvSpPr txBox="1">
            <a:spLocks noChangeArrowheads="1"/>
          </p:cNvSpPr>
          <p:nvPr/>
        </p:nvSpPr>
        <p:spPr bwMode="auto">
          <a:xfrm>
            <a:off x="1990725" y="1822450"/>
            <a:ext cx="993775" cy="641350"/>
          </a:xfrm>
          <a:prstGeom prst="rect">
            <a:avLst/>
          </a:prstGeom>
          <a:noFill/>
          <a:ln w="9525">
            <a:noFill/>
            <a:miter lim="800000"/>
            <a:headEnd/>
            <a:tailEnd/>
          </a:ln>
        </p:spPr>
        <p:txBody>
          <a:bodyPr wrap="none">
            <a:prstTxWarp prst="textNoShape">
              <a:avLst/>
            </a:prstTxWarp>
            <a:spAutoFit/>
          </a:bodyPr>
          <a:lstStyle/>
          <a:p>
            <a:r>
              <a:rPr lang="en-US" sz="3600">
                <a:latin typeface="Symbol" charset="2"/>
              </a:rPr>
              <a:t>l</a:t>
            </a:r>
            <a:r>
              <a:rPr lang="en-US" sz="3600">
                <a:latin typeface="Times" charset="0"/>
              </a:rPr>
              <a:t>(</a:t>
            </a:r>
            <a:r>
              <a:rPr lang="en-US" sz="3600" b="1">
                <a:latin typeface="Times" charset="0"/>
              </a:rPr>
              <a:t>n</a:t>
            </a:r>
            <a:r>
              <a:rPr lang="en-US" sz="3600">
                <a:latin typeface="Times" charset="0"/>
              </a:rPr>
              <a:t>)</a:t>
            </a:r>
          </a:p>
        </p:txBody>
      </p:sp>
      <p:sp>
        <p:nvSpPr>
          <p:cNvPr id="103435" name="Text Box 22"/>
          <p:cNvSpPr txBox="1">
            <a:spLocks noChangeArrowheads="1"/>
          </p:cNvSpPr>
          <p:nvPr/>
        </p:nvSpPr>
        <p:spPr bwMode="auto">
          <a:xfrm>
            <a:off x="5902325" y="1746250"/>
            <a:ext cx="993775" cy="641350"/>
          </a:xfrm>
          <a:prstGeom prst="rect">
            <a:avLst/>
          </a:prstGeom>
          <a:noFill/>
          <a:ln w="9525">
            <a:noFill/>
            <a:miter lim="800000"/>
            <a:headEnd/>
            <a:tailEnd/>
          </a:ln>
        </p:spPr>
        <p:txBody>
          <a:bodyPr wrap="none">
            <a:prstTxWarp prst="textNoShape">
              <a:avLst/>
            </a:prstTxWarp>
            <a:spAutoFit/>
          </a:bodyPr>
          <a:lstStyle/>
          <a:p>
            <a:r>
              <a:rPr lang="en-US" sz="3600">
                <a:latin typeface="Symbol" charset="2"/>
              </a:rPr>
              <a:t>l</a:t>
            </a:r>
            <a:r>
              <a:rPr lang="en-US" sz="3600">
                <a:latin typeface="Times" charset="0"/>
              </a:rPr>
              <a:t>(</a:t>
            </a:r>
            <a:r>
              <a:rPr lang="en-US" sz="3600" b="1">
                <a:latin typeface="Times" charset="0"/>
              </a:rPr>
              <a:t>n</a:t>
            </a:r>
            <a:r>
              <a:rPr lang="en-US" sz="3600">
                <a:latin typeface="Times" charset="0"/>
              </a:rPr>
              <a:t>)</a:t>
            </a:r>
          </a:p>
        </p:txBody>
      </p:sp>
      <p:sp>
        <p:nvSpPr>
          <p:cNvPr id="103436" name="Slide Number Placeholder 22"/>
          <p:cNvSpPr>
            <a:spLocks noGrp="1"/>
          </p:cNvSpPr>
          <p:nvPr>
            <p:ph type="sldNum" sz="quarter" idx="12"/>
          </p:nvPr>
        </p:nvSpPr>
        <p:spPr>
          <a:noFill/>
        </p:spPr>
        <p:txBody>
          <a:bodyPr/>
          <a:lstStyle/>
          <a:p>
            <a:fld id="{5B800C5E-0023-B047-8FA2-061D54CDBED2}" type="slidenum">
              <a:rPr lang="en-US" smtClean="0"/>
              <a:pPr/>
              <a:t>49</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B567A69-5BE4-7043-85E7-0863A791243A}" type="slidenum">
              <a:rPr lang="en-US"/>
              <a:pPr/>
              <a:t>5</a:t>
            </a:fld>
            <a:endParaRPr lang="en-US"/>
          </a:p>
        </p:txBody>
      </p:sp>
      <p:sp>
        <p:nvSpPr>
          <p:cNvPr id="105474" name="Rectangle 2"/>
          <p:cNvSpPr>
            <a:spLocks noGrp="1" noChangeArrowheads="1"/>
          </p:cNvSpPr>
          <p:nvPr>
            <p:ph type="title"/>
          </p:nvPr>
        </p:nvSpPr>
        <p:spPr/>
        <p:txBody>
          <a:bodyPr/>
          <a:lstStyle/>
          <a:p>
            <a:pPr>
              <a:defRPr/>
            </a:pPr>
            <a:r>
              <a:rPr lang="en-US"/>
              <a:t>Measurable Quantities</a:t>
            </a:r>
          </a:p>
        </p:txBody>
      </p:sp>
      <p:sp>
        <p:nvSpPr>
          <p:cNvPr id="21508" name="Rectangle 3"/>
          <p:cNvSpPr>
            <a:spLocks noGrp="1" noChangeArrowheads="1"/>
          </p:cNvSpPr>
          <p:nvPr>
            <p:ph type="body" idx="1"/>
          </p:nvPr>
        </p:nvSpPr>
        <p:spPr/>
        <p:txBody>
          <a:bodyPr/>
          <a:lstStyle/>
          <a:p>
            <a:r>
              <a:rPr lang="en-US">
                <a:solidFill>
                  <a:srgbClr val="0A0296"/>
                </a:solidFill>
                <a:latin typeface="Times New Roman" charset="0"/>
              </a:rPr>
              <a:t>N</a:t>
            </a:r>
            <a:r>
              <a:rPr lang="en-US">
                <a:solidFill>
                  <a:srgbClr val="0A0296"/>
                </a:solidFill>
              </a:rPr>
              <a:t> := </a:t>
            </a:r>
            <a:r>
              <a:rPr lang="en-US" u="sng">
                <a:solidFill>
                  <a:srgbClr val="0A0296"/>
                </a:solidFill>
              </a:rPr>
              <a:t>n</a:t>
            </a:r>
            <a:r>
              <a:rPr lang="en-US">
                <a:solidFill>
                  <a:srgbClr val="0A0296"/>
                </a:solidFill>
              </a:rPr>
              <a:t>umber (e.g. of points, intersections)</a:t>
            </a:r>
          </a:p>
          <a:p>
            <a:r>
              <a:rPr lang="en-US">
                <a:solidFill>
                  <a:srgbClr val="0A0296"/>
                </a:solidFill>
                <a:latin typeface="Times New Roman" charset="0"/>
              </a:rPr>
              <a:t>P</a:t>
            </a:r>
            <a:r>
              <a:rPr lang="en-US">
                <a:solidFill>
                  <a:srgbClr val="0A0296"/>
                </a:solidFill>
              </a:rPr>
              <a:t> := </a:t>
            </a:r>
            <a:r>
              <a:rPr lang="en-US" u="sng">
                <a:solidFill>
                  <a:srgbClr val="0A0296"/>
                </a:solidFill>
              </a:rPr>
              <a:t>p</a:t>
            </a:r>
            <a:r>
              <a:rPr lang="en-US">
                <a:solidFill>
                  <a:srgbClr val="0A0296"/>
                </a:solidFill>
              </a:rPr>
              <a:t>oints</a:t>
            </a:r>
          </a:p>
          <a:p>
            <a:r>
              <a:rPr lang="en-US">
                <a:solidFill>
                  <a:srgbClr val="0A0296"/>
                </a:solidFill>
                <a:latin typeface="Times New Roman" charset="0"/>
              </a:rPr>
              <a:t>L</a:t>
            </a:r>
            <a:r>
              <a:rPr lang="en-US">
                <a:solidFill>
                  <a:srgbClr val="0A0296"/>
                </a:solidFill>
              </a:rPr>
              <a:t> := </a:t>
            </a:r>
            <a:r>
              <a:rPr lang="en-US" u="sng">
                <a:solidFill>
                  <a:srgbClr val="0A0296"/>
                </a:solidFill>
              </a:rPr>
              <a:t>l</a:t>
            </a:r>
            <a:r>
              <a:rPr lang="en-US">
                <a:solidFill>
                  <a:srgbClr val="0A0296"/>
                </a:solidFill>
              </a:rPr>
              <a:t>ine length</a:t>
            </a:r>
            <a:endParaRPr lang="en-US"/>
          </a:p>
          <a:p>
            <a:r>
              <a:rPr lang="en-US" i="1">
                <a:solidFill>
                  <a:srgbClr val="0A0296"/>
                </a:solidFill>
              </a:rPr>
              <a:t>Blue </a:t>
            </a:r>
            <a:r>
              <a:rPr lang="en-US" i="1">
                <a:sym typeface="Symbol" charset="2"/>
              </a:rPr>
              <a:t></a:t>
            </a:r>
            <a:r>
              <a:rPr lang="en-US">
                <a:solidFill>
                  <a:srgbClr val="0A0296"/>
                </a:solidFill>
              </a:rPr>
              <a:t> easily measured directly from images</a:t>
            </a:r>
          </a:p>
          <a:p>
            <a:r>
              <a:rPr lang="en-US">
                <a:solidFill>
                  <a:srgbClr val="CC0000"/>
                </a:solidFill>
                <a:latin typeface="Times New Roman" charset="0"/>
              </a:rPr>
              <a:t>A</a:t>
            </a:r>
            <a:r>
              <a:rPr lang="en-US">
                <a:solidFill>
                  <a:srgbClr val="CC0000"/>
                </a:solidFill>
              </a:rPr>
              <a:t> := </a:t>
            </a:r>
            <a:r>
              <a:rPr lang="en-US" u="sng">
                <a:solidFill>
                  <a:srgbClr val="CC0000"/>
                </a:solidFill>
              </a:rPr>
              <a:t>a</a:t>
            </a:r>
            <a:r>
              <a:rPr lang="en-US">
                <a:solidFill>
                  <a:srgbClr val="CC0000"/>
                </a:solidFill>
              </a:rPr>
              <a:t>rea</a:t>
            </a:r>
          </a:p>
          <a:p>
            <a:r>
              <a:rPr lang="en-US">
                <a:solidFill>
                  <a:srgbClr val="CC0000"/>
                </a:solidFill>
                <a:latin typeface="Times New Roman" charset="0"/>
              </a:rPr>
              <a:t>S</a:t>
            </a:r>
            <a:r>
              <a:rPr lang="en-US">
                <a:solidFill>
                  <a:srgbClr val="CC0000"/>
                </a:solidFill>
              </a:rPr>
              <a:t> := </a:t>
            </a:r>
            <a:r>
              <a:rPr lang="en-US" u="sng">
                <a:solidFill>
                  <a:srgbClr val="CC0000"/>
                </a:solidFill>
              </a:rPr>
              <a:t>s</a:t>
            </a:r>
            <a:r>
              <a:rPr lang="en-US">
                <a:solidFill>
                  <a:srgbClr val="CC0000"/>
                </a:solidFill>
              </a:rPr>
              <a:t>urface or interface area</a:t>
            </a:r>
          </a:p>
          <a:p>
            <a:r>
              <a:rPr lang="en-US">
                <a:solidFill>
                  <a:srgbClr val="CC0000"/>
                </a:solidFill>
                <a:latin typeface="Times New Roman" charset="0"/>
              </a:rPr>
              <a:t>V</a:t>
            </a:r>
            <a:r>
              <a:rPr lang="en-US">
                <a:solidFill>
                  <a:srgbClr val="CC0000"/>
                </a:solidFill>
              </a:rPr>
              <a:t> := </a:t>
            </a:r>
            <a:r>
              <a:rPr lang="en-US" u="sng">
                <a:solidFill>
                  <a:srgbClr val="CC0000"/>
                </a:solidFill>
              </a:rPr>
              <a:t>v</a:t>
            </a:r>
            <a:r>
              <a:rPr lang="en-US">
                <a:solidFill>
                  <a:srgbClr val="CC0000"/>
                </a:solidFill>
              </a:rPr>
              <a:t>olume</a:t>
            </a:r>
          </a:p>
          <a:p>
            <a:r>
              <a:rPr lang="en-US" i="1">
                <a:solidFill>
                  <a:srgbClr val="CC0000"/>
                </a:solidFill>
              </a:rPr>
              <a:t>Red</a:t>
            </a:r>
            <a:r>
              <a:rPr lang="en-US">
                <a:solidFill>
                  <a:srgbClr val="CC0000"/>
                </a:solidFill>
              </a:rPr>
              <a:t> </a:t>
            </a:r>
            <a:r>
              <a:rPr lang="en-US" i="1">
                <a:sym typeface="Symbol" charset="2"/>
              </a:rPr>
              <a:t></a:t>
            </a:r>
            <a:r>
              <a:rPr lang="en-US">
                <a:solidFill>
                  <a:srgbClr val="CC0000"/>
                </a:solidFill>
              </a:rPr>
              <a:t> not easily measured directly</a:t>
            </a:r>
          </a:p>
        </p:txBody>
      </p:sp>
      <p:sp>
        <p:nvSpPr>
          <p:cNvPr id="21509"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a:t>
            </a:r>
            <a:r>
              <a:rPr lang="en-US" sz="1600" b="1">
                <a:solidFill>
                  <a:srgbClr val="CC0000"/>
                </a:solidFill>
                <a:latin typeface="Times" charset="0"/>
              </a:rPr>
              <a:t>Notation</a:t>
            </a:r>
            <a:r>
              <a:rPr lang="en-US" sz="1600" b="1">
                <a:latin typeface="Times" charset="0"/>
              </a:rPr>
              <a:t>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682625" y="758825"/>
            <a:ext cx="5008563" cy="457200"/>
          </a:xfrm>
          <a:prstGeom prst="rect">
            <a:avLst/>
          </a:prstGeom>
          <a:noFill/>
          <a:ln w="9525">
            <a:noFill/>
            <a:miter lim="800000"/>
            <a:headEnd/>
            <a:tailEnd/>
          </a:ln>
        </p:spPr>
        <p:txBody>
          <a:bodyPr wrap="none">
            <a:prstTxWarp prst="textNoShape">
              <a:avLst/>
            </a:prstTxWarp>
            <a:spAutoFit/>
          </a:bodyPr>
          <a:lstStyle/>
          <a:p>
            <a:r>
              <a:rPr lang="en-US" b="1">
                <a:latin typeface="Times" charset="0"/>
              </a:rPr>
              <a:t>Grain Boundary Engineered </a:t>
            </a:r>
            <a:r>
              <a:rPr lang="en-US" b="1">
                <a:latin typeface="Symbol" charset="2"/>
              </a:rPr>
              <a:t>a</a:t>
            </a:r>
            <a:r>
              <a:rPr lang="en-US" b="1">
                <a:latin typeface="Times" charset="0"/>
              </a:rPr>
              <a:t>-Brass</a:t>
            </a:r>
          </a:p>
        </p:txBody>
      </p:sp>
      <p:grpSp>
        <p:nvGrpSpPr>
          <p:cNvPr id="2" name="Group 3"/>
          <p:cNvGrpSpPr>
            <a:grpSpLocks/>
          </p:cNvGrpSpPr>
          <p:nvPr/>
        </p:nvGrpSpPr>
        <p:grpSpPr bwMode="auto">
          <a:xfrm>
            <a:off x="4149725" y="1290638"/>
            <a:ext cx="2868613" cy="4565650"/>
            <a:chOff x="2014" y="733"/>
            <a:chExt cx="1807" cy="2876"/>
          </a:xfrm>
        </p:grpSpPr>
        <p:grpSp>
          <p:nvGrpSpPr>
            <p:cNvPr id="105526" name="Group 4"/>
            <p:cNvGrpSpPr>
              <a:grpSpLocks noChangeAspect="1"/>
            </p:cNvGrpSpPr>
            <p:nvPr/>
          </p:nvGrpSpPr>
          <p:grpSpPr bwMode="auto">
            <a:xfrm>
              <a:off x="2076" y="2144"/>
              <a:ext cx="1361" cy="1361"/>
              <a:chOff x="3164" y="1584"/>
              <a:chExt cx="1445" cy="1445"/>
            </a:xfrm>
          </p:grpSpPr>
          <p:pic>
            <p:nvPicPr>
              <p:cNvPr id="105544" name="Picture 5" descr="110_39_sigma9"/>
              <p:cNvPicPr>
                <a:picLocks noChangeAspect="1" noChangeArrowheads="1"/>
              </p:cNvPicPr>
              <p:nvPr/>
            </p:nvPicPr>
            <p:blipFill>
              <a:blip r:embed="rId3"/>
              <a:srcRect/>
              <a:stretch>
                <a:fillRect/>
              </a:stretch>
            </p:blipFill>
            <p:spPr bwMode="auto">
              <a:xfrm>
                <a:off x="3164" y="1584"/>
                <a:ext cx="1445" cy="1445"/>
              </a:xfrm>
              <a:prstGeom prst="rect">
                <a:avLst/>
              </a:prstGeom>
              <a:noFill/>
              <a:ln w="9525">
                <a:noFill/>
                <a:miter lim="800000"/>
                <a:headEnd/>
                <a:tailEnd/>
              </a:ln>
            </p:spPr>
          </p:pic>
          <p:grpSp>
            <p:nvGrpSpPr>
              <p:cNvPr id="105545" name="Group 6"/>
              <p:cNvGrpSpPr>
                <a:grpSpLocks noChangeAspect="1"/>
              </p:cNvGrpSpPr>
              <p:nvPr/>
            </p:nvGrpSpPr>
            <p:grpSpPr bwMode="auto">
              <a:xfrm>
                <a:off x="3428" y="1735"/>
                <a:ext cx="1152" cy="1152"/>
                <a:chOff x="334" y="1053"/>
                <a:chExt cx="1532" cy="1532"/>
              </a:xfrm>
            </p:grpSpPr>
            <p:sp>
              <p:nvSpPr>
                <p:cNvPr id="105546" name="Oval 7"/>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547" name="Line 8"/>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48" name="Line 9"/>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49" name="Line 10"/>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50" name="Line 11"/>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51" name="Arc 12"/>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52" name="Arc 13"/>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53" name="Arc 14"/>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54" name="Arc 15"/>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grpSp>
          <p:nvGrpSpPr>
            <p:cNvPr id="105527" name="Group 16"/>
            <p:cNvGrpSpPr>
              <a:grpSpLocks noChangeAspect="1"/>
            </p:cNvGrpSpPr>
            <p:nvPr/>
          </p:nvGrpSpPr>
          <p:grpSpPr bwMode="auto">
            <a:xfrm>
              <a:off x="2076" y="848"/>
              <a:ext cx="1380" cy="1380"/>
              <a:chOff x="3164" y="289"/>
              <a:chExt cx="1445" cy="1445"/>
            </a:xfrm>
          </p:grpSpPr>
          <p:pic>
            <p:nvPicPr>
              <p:cNvPr id="105533" name="Picture 17" descr="110_39_sigma9"/>
              <p:cNvPicPr>
                <a:picLocks noChangeAspect="1" noChangeArrowheads="1"/>
              </p:cNvPicPr>
              <p:nvPr/>
            </p:nvPicPr>
            <p:blipFill>
              <a:blip r:embed="rId4"/>
              <a:srcRect/>
              <a:stretch>
                <a:fillRect/>
              </a:stretch>
            </p:blipFill>
            <p:spPr bwMode="auto">
              <a:xfrm>
                <a:off x="3164" y="289"/>
                <a:ext cx="1445" cy="1445"/>
              </a:xfrm>
              <a:prstGeom prst="rect">
                <a:avLst/>
              </a:prstGeom>
              <a:noFill/>
              <a:ln w="9525">
                <a:noFill/>
                <a:miter lim="800000"/>
                <a:headEnd/>
                <a:tailEnd/>
              </a:ln>
            </p:spPr>
          </p:pic>
          <p:grpSp>
            <p:nvGrpSpPr>
              <p:cNvPr id="105534" name="Group 18"/>
              <p:cNvGrpSpPr>
                <a:grpSpLocks noChangeAspect="1"/>
              </p:cNvGrpSpPr>
              <p:nvPr/>
            </p:nvGrpSpPr>
            <p:grpSpPr bwMode="auto">
              <a:xfrm>
                <a:off x="3436" y="439"/>
                <a:ext cx="1152" cy="1152"/>
                <a:chOff x="334" y="1053"/>
                <a:chExt cx="1532" cy="1532"/>
              </a:xfrm>
            </p:grpSpPr>
            <p:sp>
              <p:nvSpPr>
                <p:cNvPr id="105535" name="Oval 19"/>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536" name="Line 20"/>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37" name="Line 21"/>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38" name="Line 22"/>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39" name="Line 23"/>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40" name="Arc 24"/>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41" name="Arc 25"/>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42" name="Arc 26"/>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43" name="Arc 27"/>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sp>
          <p:nvSpPr>
            <p:cNvPr id="105528" name="Text Box 28"/>
            <p:cNvSpPr txBox="1">
              <a:spLocks noChangeArrowheads="1"/>
            </p:cNvSpPr>
            <p:nvPr/>
          </p:nvSpPr>
          <p:spPr bwMode="auto">
            <a:xfrm>
              <a:off x="2310" y="3397"/>
              <a:ext cx="1198" cy="212"/>
            </a:xfrm>
            <a:prstGeom prst="rect">
              <a:avLst/>
            </a:prstGeom>
            <a:noFill/>
            <a:ln w="9525">
              <a:noFill/>
              <a:miter lim="800000"/>
              <a:headEnd/>
              <a:tailEnd/>
            </a:ln>
          </p:spPr>
          <p:txBody>
            <a:bodyPr wrap="none">
              <a:prstTxWarp prst="textNoShape">
                <a:avLst/>
              </a:prstTxWarp>
              <a:spAutoFit/>
            </a:bodyPr>
            <a:lstStyle/>
            <a:p>
              <a:r>
                <a:rPr lang="en-US" sz="1600">
                  <a:latin typeface="Symbol" charset="2"/>
                </a:rPr>
                <a:t>S</a:t>
              </a:r>
              <a:r>
                <a:rPr lang="en-US" sz="1600">
                  <a:latin typeface="Times" charset="0"/>
                </a:rPr>
                <a:t>9 3.8% of total area</a:t>
              </a:r>
            </a:p>
          </p:txBody>
        </p:sp>
        <p:sp>
          <p:nvSpPr>
            <p:cNvPr id="105529" name="Text Box 29"/>
            <p:cNvSpPr txBox="1">
              <a:spLocks noChangeArrowheads="1"/>
            </p:cNvSpPr>
            <p:nvPr/>
          </p:nvSpPr>
          <p:spPr bwMode="auto">
            <a:xfrm>
              <a:off x="2270" y="733"/>
              <a:ext cx="1551" cy="212"/>
            </a:xfrm>
            <a:prstGeom prst="rect">
              <a:avLst/>
            </a:prstGeom>
            <a:noFill/>
            <a:ln w="9525">
              <a:noFill/>
              <a:miter lim="800000"/>
              <a:headEnd/>
              <a:tailEnd/>
            </a:ln>
          </p:spPr>
          <p:txBody>
            <a:bodyPr wrap="none">
              <a:prstTxWarp prst="textNoShape">
                <a:avLst/>
              </a:prstTxWarp>
              <a:spAutoFit/>
            </a:bodyPr>
            <a:lstStyle/>
            <a:p>
              <a:r>
                <a:rPr lang="en-US" sz="1600">
                  <a:latin typeface="Times" charset="0"/>
                </a:rPr>
                <a:t>planes at </a:t>
              </a:r>
              <a:r>
                <a:rPr lang="en-US" sz="1600">
                  <a:latin typeface="Symbol" charset="2"/>
                </a:rPr>
                <a:t>S</a:t>
              </a:r>
              <a:r>
                <a:rPr lang="en-US" sz="1600">
                  <a:latin typeface="Times" charset="0"/>
                </a:rPr>
                <a:t>9: </a:t>
              </a:r>
              <a:r>
                <a:rPr lang="en-US" sz="1600">
                  <a:latin typeface="Symbol" charset="2"/>
                </a:rPr>
                <a:t>l</a:t>
              </a:r>
              <a:r>
                <a:rPr lang="en-US" sz="1600">
                  <a:latin typeface="Times" charset="0"/>
                </a:rPr>
                <a:t>(</a:t>
              </a:r>
              <a:r>
                <a:rPr lang="en-US" sz="1600" b="1">
                  <a:latin typeface="Times" charset="0"/>
                </a:rPr>
                <a:t>n</a:t>
              </a:r>
              <a:r>
                <a:rPr lang="en-US" sz="1600">
                  <a:latin typeface="Times" charset="0"/>
                </a:rPr>
                <a:t>|39°/[110])</a:t>
              </a:r>
            </a:p>
          </p:txBody>
        </p:sp>
        <p:sp>
          <p:nvSpPr>
            <p:cNvPr id="105530" name="Text Box 30"/>
            <p:cNvSpPr txBox="1">
              <a:spLocks noChangeArrowheads="1"/>
            </p:cNvSpPr>
            <p:nvPr/>
          </p:nvSpPr>
          <p:spPr bwMode="auto">
            <a:xfrm>
              <a:off x="2366" y="2117"/>
              <a:ext cx="1198" cy="212"/>
            </a:xfrm>
            <a:prstGeom prst="rect">
              <a:avLst/>
            </a:prstGeom>
            <a:noFill/>
            <a:ln w="9525">
              <a:noFill/>
              <a:miter lim="800000"/>
              <a:headEnd/>
              <a:tailEnd/>
            </a:ln>
          </p:spPr>
          <p:txBody>
            <a:bodyPr wrap="none">
              <a:prstTxWarp prst="textNoShape">
                <a:avLst/>
              </a:prstTxWarp>
              <a:spAutoFit/>
            </a:bodyPr>
            <a:lstStyle/>
            <a:p>
              <a:r>
                <a:rPr lang="en-US" sz="1600">
                  <a:latin typeface="Symbol" charset="2"/>
                </a:rPr>
                <a:t>S</a:t>
              </a:r>
              <a:r>
                <a:rPr lang="en-US" sz="1600">
                  <a:latin typeface="Times" charset="0"/>
                </a:rPr>
                <a:t>9 2.8% of total area</a:t>
              </a:r>
            </a:p>
          </p:txBody>
        </p:sp>
        <p:sp>
          <p:nvSpPr>
            <p:cNvPr id="105531" name="Text Box 31"/>
            <p:cNvSpPr txBox="1">
              <a:spLocks noChangeArrowheads="1"/>
            </p:cNvSpPr>
            <p:nvPr/>
          </p:nvSpPr>
          <p:spPr bwMode="auto">
            <a:xfrm>
              <a:off x="2014" y="854"/>
              <a:ext cx="383" cy="192"/>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MRD</a:t>
              </a:r>
            </a:p>
          </p:txBody>
        </p:sp>
        <p:sp>
          <p:nvSpPr>
            <p:cNvPr id="105532" name="Text Box 32"/>
            <p:cNvSpPr txBox="1">
              <a:spLocks noChangeArrowheads="1"/>
            </p:cNvSpPr>
            <p:nvPr/>
          </p:nvSpPr>
          <p:spPr bwMode="auto">
            <a:xfrm>
              <a:off x="2022" y="2142"/>
              <a:ext cx="383" cy="192"/>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MRD</a:t>
              </a:r>
            </a:p>
          </p:txBody>
        </p:sp>
      </p:grpSp>
      <p:grpSp>
        <p:nvGrpSpPr>
          <p:cNvPr id="105476" name="Group 33"/>
          <p:cNvGrpSpPr>
            <a:grpSpLocks noChangeAspect="1"/>
          </p:cNvGrpSpPr>
          <p:nvPr/>
        </p:nvGrpSpPr>
        <p:grpSpPr bwMode="auto">
          <a:xfrm>
            <a:off x="1498600" y="1563688"/>
            <a:ext cx="2060575" cy="2060575"/>
            <a:chOff x="672" y="481"/>
            <a:chExt cx="1871" cy="1871"/>
          </a:xfrm>
        </p:grpSpPr>
        <p:pic>
          <p:nvPicPr>
            <p:cNvPr id="105515" name="Picture 34" descr="2d_resol10"/>
            <p:cNvPicPr>
              <a:picLocks noChangeAspect="1" noChangeArrowheads="1"/>
            </p:cNvPicPr>
            <p:nvPr/>
          </p:nvPicPr>
          <p:blipFill>
            <a:blip r:embed="rId5"/>
            <a:srcRect/>
            <a:stretch>
              <a:fillRect/>
            </a:stretch>
          </p:blipFill>
          <p:spPr bwMode="auto">
            <a:xfrm>
              <a:off x="672" y="481"/>
              <a:ext cx="1871" cy="1871"/>
            </a:xfrm>
            <a:prstGeom prst="rect">
              <a:avLst/>
            </a:prstGeom>
            <a:noFill/>
            <a:ln w="9525">
              <a:noFill/>
              <a:miter lim="800000"/>
              <a:headEnd/>
              <a:tailEnd/>
            </a:ln>
          </p:spPr>
        </p:pic>
        <p:grpSp>
          <p:nvGrpSpPr>
            <p:cNvPr id="105516" name="Group 35"/>
            <p:cNvGrpSpPr>
              <a:grpSpLocks noChangeAspect="1"/>
            </p:cNvGrpSpPr>
            <p:nvPr/>
          </p:nvGrpSpPr>
          <p:grpSpPr bwMode="auto">
            <a:xfrm>
              <a:off x="963" y="638"/>
              <a:ext cx="1555" cy="1555"/>
              <a:chOff x="334" y="1053"/>
              <a:chExt cx="1532" cy="1532"/>
            </a:xfrm>
          </p:grpSpPr>
          <p:sp>
            <p:nvSpPr>
              <p:cNvPr id="105517" name="Oval 36"/>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518" name="Line 37"/>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19" name="Line 38"/>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20" name="Line 39"/>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21" name="Line 40"/>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22" name="Arc 41"/>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23" name="Arc 42"/>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24" name="Arc 43"/>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25" name="Arc 44"/>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grpSp>
        <p:nvGrpSpPr>
          <p:cNvPr id="105477" name="Group 45"/>
          <p:cNvGrpSpPr>
            <a:grpSpLocks noChangeAspect="1"/>
          </p:cNvGrpSpPr>
          <p:nvPr/>
        </p:nvGrpSpPr>
        <p:grpSpPr bwMode="auto">
          <a:xfrm>
            <a:off x="1512888" y="3608388"/>
            <a:ext cx="2041525" cy="2041525"/>
            <a:chOff x="49" y="961"/>
            <a:chExt cx="1871" cy="1871"/>
          </a:xfrm>
        </p:grpSpPr>
        <p:pic>
          <p:nvPicPr>
            <p:cNvPr id="105504" name="Picture 46" descr="2d_resol10"/>
            <p:cNvPicPr>
              <a:picLocks noChangeAspect="1" noChangeArrowheads="1"/>
            </p:cNvPicPr>
            <p:nvPr/>
          </p:nvPicPr>
          <p:blipFill>
            <a:blip r:embed="rId6"/>
            <a:srcRect/>
            <a:stretch>
              <a:fillRect/>
            </a:stretch>
          </p:blipFill>
          <p:spPr bwMode="auto">
            <a:xfrm>
              <a:off x="49" y="961"/>
              <a:ext cx="1871" cy="1871"/>
            </a:xfrm>
            <a:prstGeom prst="rect">
              <a:avLst/>
            </a:prstGeom>
            <a:noFill/>
            <a:ln w="9525">
              <a:noFill/>
              <a:miter lim="800000"/>
              <a:headEnd/>
              <a:tailEnd/>
            </a:ln>
          </p:spPr>
        </p:pic>
        <p:grpSp>
          <p:nvGrpSpPr>
            <p:cNvPr id="105505" name="Group 47"/>
            <p:cNvGrpSpPr>
              <a:grpSpLocks noChangeAspect="1"/>
            </p:cNvGrpSpPr>
            <p:nvPr/>
          </p:nvGrpSpPr>
          <p:grpSpPr bwMode="auto">
            <a:xfrm>
              <a:off x="339" y="1117"/>
              <a:ext cx="1555" cy="1555"/>
              <a:chOff x="334" y="1053"/>
              <a:chExt cx="1532" cy="1532"/>
            </a:xfrm>
          </p:grpSpPr>
          <p:sp>
            <p:nvSpPr>
              <p:cNvPr id="105506" name="Oval 48"/>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507" name="Line 49"/>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08" name="Line 50"/>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09" name="Line 51"/>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10" name="Line 52"/>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11" name="Arc 53"/>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12" name="Arc 54"/>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13" name="Arc 55"/>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14" name="Arc 56"/>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sp>
        <p:nvSpPr>
          <p:cNvPr id="105478" name="Text Box 57"/>
          <p:cNvSpPr txBox="1">
            <a:spLocks noChangeArrowheads="1"/>
          </p:cNvSpPr>
          <p:nvPr/>
        </p:nvSpPr>
        <p:spPr bwMode="auto">
          <a:xfrm>
            <a:off x="2066925" y="1328738"/>
            <a:ext cx="1419225" cy="336550"/>
          </a:xfrm>
          <a:prstGeom prst="rect">
            <a:avLst/>
          </a:prstGeom>
          <a:noFill/>
          <a:ln w="9525">
            <a:noFill/>
            <a:miter lim="800000"/>
            <a:headEnd/>
            <a:tailEnd/>
          </a:ln>
        </p:spPr>
        <p:txBody>
          <a:bodyPr wrap="none">
            <a:prstTxWarp prst="textNoShape">
              <a:avLst/>
            </a:prstTxWarp>
            <a:spAutoFit/>
          </a:bodyPr>
          <a:lstStyle/>
          <a:p>
            <a:r>
              <a:rPr lang="en-US" sz="1600">
                <a:latin typeface="Times" charset="0"/>
              </a:rPr>
              <a:t>all planes, </a:t>
            </a:r>
            <a:r>
              <a:rPr lang="en-US" sz="1600">
                <a:latin typeface="Symbol" charset="2"/>
              </a:rPr>
              <a:t>l</a:t>
            </a:r>
            <a:r>
              <a:rPr lang="en-US" sz="1600">
                <a:latin typeface="Times" charset="0"/>
              </a:rPr>
              <a:t>(</a:t>
            </a:r>
            <a:r>
              <a:rPr lang="en-US" sz="1600" b="1">
                <a:latin typeface="Times" charset="0"/>
              </a:rPr>
              <a:t>n</a:t>
            </a:r>
            <a:r>
              <a:rPr lang="en-US" sz="1600">
                <a:latin typeface="Times" charset="0"/>
              </a:rPr>
              <a:t>)</a:t>
            </a:r>
          </a:p>
        </p:txBody>
      </p:sp>
      <p:sp>
        <p:nvSpPr>
          <p:cNvPr id="105479" name="Text Box 58"/>
          <p:cNvSpPr txBox="1">
            <a:spLocks noChangeArrowheads="1"/>
          </p:cNvSpPr>
          <p:nvPr/>
        </p:nvSpPr>
        <p:spPr bwMode="auto">
          <a:xfrm>
            <a:off x="1381125" y="3414713"/>
            <a:ext cx="2678113" cy="336550"/>
          </a:xfrm>
          <a:prstGeom prst="rect">
            <a:avLst/>
          </a:prstGeom>
          <a:noFill/>
          <a:ln w="9525">
            <a:noFill/>
            <a:miter lim="800000"/>
            <a:headEnd/>
            <a:tailEnd/>
          </a:ln>
        </p:spPr>
        <p:txBody>
          <a:bodyPr wrap="none">
            <a:prstTxWarp prst="textNoShape">
              <a:avLst/>
            </a:prstTxWarp>
            <a:spAutoFit/>
          </a:bodyPr>
          <a:lstStyle/>
          <a:p>
            <a:r>
              <a:rPr lang="en-US" sz="1600">
                <a:latin typeface="Times" charset="0"/>
              </a:rPr>
              <a:t>Strain-recrystallization cycle 1</a:t>
            </a:r>
          </a:p>
        </p:txBody>
      </p:sp>
      <p:sp>
        <p:nvSpPr>
          <p:cNvPr id="105480" name="Text Box 59"/>
          <p:cNvSpPr txBox="1">
            <a:spLocks noChangeArrowheads="1"/>
          </p:cNvSpPr>
          <p:nvPr/>
        </p:nvSpPr>
        <p:spPr bwMode="auto">
          <a:xfrm>
            <a:off x="1381125" y="5484813"/>
            <a:ext cx="2678113" cy="336550"/>
          </a:xfrm>
          <a:prstGeom prst="rect">
            <a:avLst/>
          </a:prstGeom>
          <a:noFill/>
          <a:ln w="9525">
            <a:noFill/>
            <a:miter lim="800000"/>
            <a:headEnd/>
            <a:tailEnd/>
          </a:ln>
        </p:spPr>
        <p:txBody>
          <a:bodyPr wrap="none">
            <a:prstTxWarp prst="textNoShape">
              <a:avLst/>
            </a:prstTxWarp>
            <a:spAutoFit/>
          </a:bodyPr>
          <a:lstStyle/>
          <a:p>
            <a:r>
              <a:rPr lang="en-US" sz="1600">
                <a:latin typeface="Times" charset="0"/>
              </a:rPr>
              <a:t>Strain-recrystallization cycle 5</a:t>
            </a:r>
          </a:p>
        </p:txBody>
      </p:sp>
      <p:sp>
        <p:nvSpPr>
          <p:cNvPr id="105481" name="Text Box 60"/>
          <p:cNvSpPr txBox="1">
            <a:spLocks noChangeArrowheads="1"/>
          </p:cNvSpPr>
          <p:nvPr/>
        </p:nvSpPr>
        <p:spPr bwMode="auto">
          <a:xfrm>
            <a:off x="1355725" y="1546225"/>
            <a:ext cx="608013"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MRD</a:t>
            </a:r>
          </a:p>
        </p:txBody>
      </p:sp>
      <p:sp>
        <p:nvSpPr>
          <p:cNvPr id="105482" name="Text Box 61"/>
          <p:cNvSpPr txBox="1">
            <a:spLocks noChangeArrowheads="1"/>
          </p:cNvSpPr>
          <p:nvPr/>
        </p:nvSpPr>
        <p:spPr bwMode="auto">
          <a:xfrm>
            <a:off x="1355725" y="3603625"/>
            <a:ext cx="608013"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MRD</a:t>
            </a:r>
          </a:p>
        </p:txBody>
      </p:sp>
      <p:sp>
        <p:nvSpPr>
          <p:cNvPr id="105483" name="Text Box 62"/>
          <p:cNvSpPr txBox="1">
            <a:spLocks noChangeArrowheads="1"/>
          </p:cNvSpPr>
          <p:nvPr/>
        </p:nvSpPr>
        <p:spPr bwMode="auto">
          <a:xfrm>
            <a:off x="3260725" y="1724025"/>
            <a:ext cx="569913" cy="304800"/>
          </a:xfrm>
          <a:prstGeom prst="rect">
            <a:avLst/>
          </a:prstGeom>
          <a:noFill/>
          <a:ln w="9525">
            <a:noFill/>
            <a:miter lim="800000"/>
            <a:headEnd/>
            <a:tailEnd/>
          </a:ln>
        </p:spPr>
        <p:txBody>
          <a:bodyPr wrap="none">
            <a:prstTxWarp prst="textNoShape">
              <a:avLst/>
            </a:prstTxWarp>
            <a:spAutoFit/>
          </a:bodyPr>
          <a:lstStyle/>
          <a:p>
            <a:r>
              <a:rPr lang="en-US" sz="1400" b="1">
                <a:latin typeface="Times" charset="0"/>
              </a:rPr>
              <a:t>[110]</a:t>
            </a:r>
          </a:p>
        </p:txBody>
      </p:sp>
      <p:sp>
        <p:nvSpPr>
          <p:cNvPr id="426047" name="Text Box 63"/>
          <p:cNvSpPr txBox="1">
            <a:spLocks noChangeArrowheads="1"/>
          </p:cNvSpPr>
          <p:nvPr/>
        </p:nvSpPr>
        <p:spPr bwMode="auto">
          <a:xfrm>
            <a:off x="685800" y="152400"/>
            <a:ext cx="7988300" cy="57943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200" i="1" dirty="0">
                <a:solidFill>
                  <a:srgbClr val="140ECF"/>
                </a:solidFill>
                <a:effectLst>
                  <a:outerShdw blurRad="38100" dist="38100" dir="2700000" algn="tl">
                    <a:srgbClr val="DDDDDD"/>
                  </a:outerShdw>
                </a:effectLst>
                <a:latin typeface="Times" charset="0"/>
              </a:rPr>
              <a:t>Influence of GBCD on Properties: Experiment</a:t>
            </a:r>
          </a:p>
        </p:txBody>
      </p:sp>
      <p:grpSp>
        <p:nvGrpSpPr>
          <p:cNvPr id="11" name="Group 64"/>
          <p:cNvGrpSpPr>
            <a:grpSpLocks/>
          </p:cNvGrpSpPr>
          <p:nvPr/>
        </p:nvGrpSpPr>
        <p:grpSpPr bwMode="auto">
          <a:xfrm>
            <a:off x="6638925" y="2179638"/>
            <a:ext cx="2517775" cy="3779837"/>
            <a:chOff x="4182" y="1373"/>
            <a:chExt cx="1586" cy="2381"/>
          </a:xfrm>
        </p:grpSpPr>
        <p:sp>
          <p:nvSpPr>
            <p:cNvPr id="105489" name="Text Box 65"/>
            <p:cNvSpPr txBox="1">
              <a:spLocks noChangeArrowheads="1"/>
            </p:cNvSpPr>
            <p:nvPr/>
          </p:nvSpPr>
          <p:spPr bwMode="auto">
            <a:xfrm>
              <a:off x="4278" y="2870"/>
              <a:ext cx="1490" cy="884"/>
            </a:xfrm>
            <a:prstGeom prst="rect">
              <a:avLst/>
            </a:prstGeom>
            <a:noFill/>
            <a:ln w="9525">
              <a:noFill/>
              <a:miter lim="800000"/>
              <a:headEnd/>
              <a:tailEnd/>
            </a:ln>
          </p:spPr>
          <p:txBody>
            <a:bodyPr>
              <a:prstTxWarp prst="textNoShape">
                <a:avLst/>
              </a:prstTxWarp>
              <a:spAutoFit/>
            </a:bodyPr>
            <a:lstStyle/>
            <a:p>
              <a:r>
                <a:rPr lang="en-US" sz="1800" b="1">
                  <a:latin typeface="Times New Roman" charset="0"/>
                </a:rPr>
                <a:t>The engineering of the GBCD leads to a 40% increase in ductility: </a:t>
              </a:r>
              <a:r>
                <a:rPr lang="en-US" sz="1400">
                  <a:latin typeface="Times New Roman" charset="0"/>
                </a:rPr>
                <a:t>V. Randle, Phil. Mag. A (2001) 81 2553.</a:t>
              </a:r>
            </a:p>
          </p:txBody>
        </p:sp>
        <p:grpSp>
          <p:nvGrpSpPr>
            <p:cNvPr id="105490" name="Group 66"/>
            <p:cNvGrpSpPr>
              <a:grpSpLocks noChangeAspect="1"/>
            </p:cNvGrpSpPr>
            <p:nvPr/>
          </p:nvGrpSpPr>
          <p:grpSpPr bwMode="auto">
            <a:xfrm>
              <a:off x="4288" y="1588"/>
              <a:ext cx="1338" cy="1338"/>
              <a:chOff x="4088" y="1252"/>
              <a:chExt cx="1428" cy="1428"/>
            </a:xfrm>
          </p:grpSpPr>
          <p:pic>
            <p:nvPicPr>
              <p:cNvPr id="105493" name="Picture 67" descr="diff_110_39_sigma9"/>
              <p:cNvPicPr>
                <a:picLocks noChangeAspect="1" noChangeArrowheads="1"/>
              </p:cNvPicPr>
              <p:nvPr/>
            </p:nvPicPr>
            <p:blipFill>
              <a:blip r:embed="rId7"/>
              <a:srcRect/>
              <a:stretch>
                <a:fillRect/>
              </a:stretch>
            </p:blipFill>
            <p:spPr bwMode="auto">
              <a:xfrm>
                <a:off x="4088" y="1252"/>
                <a:ext cx="1428" cy="1428"/>
              </a:xfrm>
              <a:prstGeom prst="rect">
                <a:avLst/>
              </a:prstGeom>
              <a:noFill/>
              <a:ln w="9525">
                <a:noFill/>
                <a:miter lim="800000"/>
                <a:headEnd/>
                <a:tailEnd/>
              </a:ln>
            </p:spPr>
          </p:pic>
          <p:grpSp>
            <p:nvGrpSpPr>
              <p:cNvPr id="105494" name="Group 68"/>
              <p:cNvGrpSpPr>
                <a:grpSpLocks noChangeAspect="1"/>
              </p:cNvGrpSpPr>
              <p:nvPr/>
            </p:nvGrpSpPr>
            <p:grpSpPr bwMode="auto">
              <a:xfrm>
                <a:off x="4352" y="1392"/>
                <a:ext cx="1152" cy="1152"/>
                <a:chOff x="334" y="1053"/>
                <a:chExt cx="1532" cy="1532"/>
              </a:xfrm>
            </p:grpSpPr>
            <p:sp>
              <p:nvSpPr>
                <p:cNvPr id="105495" name="Oval 69"/>
                <p:cNvSpPr>
                  <a:spLocks noChangeAspect="1" noChangeArrowheads="1"/>
                </p:cNvSpPr>
                <p:nvPr/>
              </p:nvSpPr>
              <p:spPr bwMode="auto">
                <a:xfrm>
                  <a:off x="335" y="1054"/>
                  <a:ext cx="1531" cy="1531"/>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105496" name="Line 70"/>
                <p:cNvSpPr>
                  <a:spLocks noChangeAspect="1" noChangeShapeType="1"/>
                </p:cNvSpPr>
                <p:nvPr/>
              </p:nvSpPr>
              <p:spPr bwMode="auto">
                <a:xfrm>
                  <a:off x="1100" y="1053"/>
                  <a:ext cx="0" cy="153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497" name="Line 71"/>
                <p:cNvSpPr>
                  <a:spLocks noChangeAspect="1" noChangeShapeType="1"/>
                </p:cNvSpPr>
                <p:nvPr/>
              </p:nvSpPr>
              <p:spPr bwMode="auto">
                <a:xfrm>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498" name="Line 72"/>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499" name="Line 73"/>
                <p:cNvSpPr>
                  <a:spLocks noChangeAspect="1" noChangeShapeType="1"/>
                </p:cNvSpPr>
                <p:nvPr/>
              </p:nvSpPr>
              <p:spPr bwMode="auto">
                <a:xfrm rot="-2700000">
                  <a:off x="334" y="1819"/>
                  <a:ext cx="1531"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05500" name="Arc 74"/>
                <p:cNvSpPr>
                  <a:spLocks noChangeAspect="1"/>
                </p:cNvSpPr>
                <p:nvPr/>
              </p:nvSpPr>
              <p:spPr bwMode="auto">
                <a:xfrm rot="27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01" name="Arc 75"/>
                <p:cNvSpPr>
                  <a:spLocks noChangeAspect="1"/>
                </p:cNvSpPr>
                <p:nvPr/>
              </p:nvSpPr>
              <p:spPr bwMode="auto">
                <a:xfrm rot="81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02" name="Arc 76"/>
                <p:cNvSpPr>
                  <a:spLocks noChangeAspect="1"/>
                </p:cNvSpPr>
                <p:nvPr/>
              </p:nvSpPr>
              <p:spPr bwMode="auto">
                <a:xfrm rot="18900000" flipV="1">
                  <a:off x="556" y="1277"/>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105503" name="Arc 77"/>
                <p:cNvSpPr>
                  <a:spLocks noChangeAspect="1"/>
                </p:cNvSpPr>
                <p:nvPr/>
              </p:nvSpPr>
              <p:spPr bwMode="auto">
                <a:xfrm rot="13500000" flipV="1">
                  <a:off x="557" y="1276"/>
                  <a:ext cx="1084" cy="10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grpSp>
        </p:grpSp>
        <p:sp>
          <p:nvSpPr>
            <p:cNvPr id="105491" name="Text Box 78"/>
            <p:cNvSpPr txBox="1">
              <a:spLocks noChangeArrowheads="1"/>
            </p:cNvSpPr>
            <p:nvPr/>
          </p:nvSpPr>
          <p:spPr bwMode="auto">
            <a:xfrm>
              <a:off x="4182" y="1595"/>
              <a:ext cx="452" cy="192"/>
            </a:xfrm>
            <a:prstGeom prst="rect">
              <a:avLst/>
            </a:prstGeom>
            <a:noFill/>
            <a:ln w="9525">
              <a:noFill/>
              <a:miter lim="800000"/>
              <a:headEnd/>
              <a:tailEnd/>
            </a:ln>
          </p:spPr>
          <p:txBody>
            <a:bodyPr wrap="none">
              <a:prstTxWarp prst="textNoShape">
                <a:avLst/>
              </a:prstTxWarp>
              <a:spAutoFit/>
            </a:bodyPr>
            <a:lstStyle/>
            <a:p>
              <a:r>
                <a:rPr lang="en-US" sz="1400" b="1">
                  <a:latin typeface="Symbol" charset="2"/>
                </a:rPr>
                <a:t>D</a:t>
              </a:r>
              <a:r>
                <a:rPr lang="en-US" sz="1400" b="1">
                  <a:latin typeface="Times" charset="0"/>
                </a:rPr>
                <a:t>MRD</a:t>
              </a:r>
            </a:p>
          </p:txBody>
        </p:sp>
        <p:sp>
          <p:nvSpPr>
            <p:cNvPr id="105492" name="Text Box 79"/>
            <p:cNvSpPr txBox="1">
              <a:spLocks noChangeArrowheads="1"/>
            </p:cNvSpPr>
            <p:nvPr/>
          </p:nvSpPr>
          <p:spPr bwMode="auto">
            <a:xfrm>
              <a:off x="4706" y="1373"/>
              <a:ext cx="699" cy="366"/>
            </a:xfrm>
            <a:prstGeom prst="rect">
              <a:avLst/>
            </a:prstGeom>
            <a:noFill/>
            <a:ln w="9525">
              <a:noFill/>
              <a:miter lim="800000"/>
              <a:headEnd/>
              <a:tailEnd/>
            </a:ln>
          </p:spPr>
          <p:txBody>
            <a:bodyPr wrap="none">
              <a:prstTxWarp prst="textNoShape">
                <a:avLst/>
              </a:prstTxWarp>
              <a:spAutoFit/>
            </a:bodyPr>
            <a:lstStyle/>
            <a:p>
              <a:pPr algn="ctr" eaLnBrk="1" hangingPunct="1"/>
              <a:r>
                <a:rPr lang="en-US" sz="1600" b="1">
                  <a:latin typeface="Times New Roman" charset="0"/>
                </a:rPr>
                <a:t>Difference</a:t>
              </a:r>
            </a:p>
            <a:p>
              <a:pPr algn="ctr" eaLnBrk="1" hangingPunct="1"/>
              <a:r>
                <a:rPr lang="en-US" sz="1600" b="1">
                  <a:latin typeface="Times New Roman" charset="0"/>
                </a:rPr>
                <a:t>(SR5-SR1)</a:t>
              </a:r>
            </a:p>
          </p:txBody>
        </p:sp>
      </p:grpSp>
      <p:sp>
        <p:nvSpPr>
          <p:cNvPr id="105486" name="Text Box 80"/>
          <p:cNvSpPr txBox="1">
            <a:spLocks noChangeArrowheads="1"/>
          </p:cNvSpPr>
          <p:nvPr/>
        </p:nvSpPr>
        <p:spPr bwMode="auto">
          <a:xfrm>
            <a:off x="8658225" y="6484938"/>
            <a:ext cx="336550" cy="274637"/>
          </a:xfrm>
          <a:prstGeom prst="rect">
            <a:avLst/>
          </a:prstGeom>
          <a:noFill/>
          <a:ln w="9525">
            <a:noFill/>
            <a:miter lim="800000"/>
            <a:headEnd/>
            <a:tailEnd/>
          </a:ln>
        </p:spPr>
        <p:txBody>
          <a:bodyPr wrap="none">
            <a:prstTxWarp prst="textNoShape">
              <a:avLst/>
            </a:prstTxWarp>
            <a:spAutoFit/>
          </a:bodyPr>
          <a:lstStyle/>
          <a:p>
            <a:r>
              <a:rPr lang="en-US" sz="1200">
                <a:latin typeface="Times" charset="0"/>
              </a:rPr>
              <a:t>14</a:t>
            </a:r>
          </a:p>
        </p:txBody>
      </p:sp>
      <p:sp>
        <p:nvSpPr>
          <p:cNvPr id="426065" name="Text Box 81"/>
          <p:cNvSpPr txBox="1">
            <a:spLocks noChangeArrowheads="1"/>
          </p:cNvSpPr>
          <p:nvPr/>
        </p:nvSpPr>
        <p:spPr bwMode="auto">
          <a:xfrm>
            <a:off x="1112837" y="6054725"/>
            <a:ext cx="7040563" cy="641350"/>
          </a:xfrm>
          <a:prstGeom prst="rect">
            <a:avLst/>
          </a:prstGeom>
          <a:noFill/>
          <a:ln w="9525">
            <a:noFill/>
            <a:miter lim="800000"/>
            <a:headEnd/>
            <a:tailEnd/>
          </a:ln>
        </p:spPr>
        <p:txBody>
          <a:bodyPr>
            <a:prstTxWarp prst="textNoShape">
              <a:avLst/>
            </a:prstTxWarp>
            <a:spAutoFit/>
          </a:bodyPr>
          <a:lstStyle/>
          <a:p>
            <a:r>
              <a:rPr lang="en-US" sz="1800" dirty="0">
                <a:latin typeface="+mn-lt"/>
              </a:rPr>
              <a:t>The increase in ductility can be linked to increased dislocation transmission at grain boundaries.</a:t>
            </a:r>
          </a:p>
        </p:txBody>
      </p:sp>
      <p:sp>
        <p:nvSpPr>
          <p:cNvPr id="105488" name="Slide Number Placeholder 81"/>
          <p:cNvSpPr>
            <a:spLocks noGrp="1"/>
          </p:cNvSpPr>
          <p:nvPr>
            <p:ph type="sldNum" sz="quarter" idx="12"/>
          </p:nvPr>
        </p:nvSpPr>
        <p:spPr>
          <a:noFill/>
        </p:spPr>
        <p:txBody>
          <a:bodyPr/>
          <a:lstStyle/>
          <a:p>
            <a:fld id="{4D10D2A0-CA29-A642-924E-DE3E82C5D60A}" type="slidenum">
              <a:rPr lang="en-US" smtClean="0"/>
              <a:pPr/>
              <a:t>50</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60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6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3324225" y="4354513"/>
            <a:ext cx="2862263" cy="2227262"/>
            <a:chOff x="1816" y="680"/>
            <a:chExt cx="1803" cy="1403"/>
          </a:xfrm>
        </p:grpSpPr>
        <p:pic>
          <p:nvPicPr>
            <p:cNvPr id="107573" name="Picture 3" descr="Aluminum_small"/>
            <p:cNvPicPr>
              <a:picLocks noChangeAspect="1" noChangeArrowheads="1"/>
            </p:cNvPicPr>
            <p:nvPr/>
          </p:nvPicPr>
          <p:blipFill>
            <a:blip r:embed="rId3"/>
            <a:srcRect/>
            <a:stretch>
              <a:fillRect/>
            </a:stretch>
          </p:blipFill>
          <p:spPr bwMode="auto">
            <a:xfrm>
              <a:off x="2352" y="816"/>
              <a:ext cx="1267" cy="1267"/>
            </a:xfrm>
            <a:prstGeom prst="rect">
              <a:avLst/>
            </a:prstGeom>
            <a:noFill/>
            <a:ln w="9525">
              <a:noFill/>
              <a:miter lim="800000"/>
              <a:headEnd/>
              <a:tailEnd/>
            </a:ln>
          </p:spPr>
        </p:pic>
        <p:sp>
          <p:nvSpPr>
            <p:cNvPr id="107574" name="Text Box 4"/>
            <p:cNvSpPr txBox="1">
              <a:spLocks noChangeArrowheads="1"/>
            </p:cNvSpPr>
            <p:nvPr/>
          </p:nvSpPr>
          <p:spPr bwMode="auto">
            <a:xfrm>
              <a:off x="2014" y="680"/>
              <a:ext cx="460"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MRD</a:t>
              </a:r>
            </a:p>
          </p:txBody>
        </p:sp>
        <p:grpSp>
          <p:nvGrpSpPr>
            <p:cNvPr id="107575" name="Group 5"/>
            <p:cNvGrpSpPr>
              <a:grpSpLocks/>
            </p:cNvGrpSpPr>
            <p:nvPr/>
          </p:nvGrpSpPr>
          <p:grpSpPr bwMode="auto">
            <a:xfrm>
              <a:off x="1816" y="832"/>
              <a:ext cx="510" cy="1248"/>
              <a:chOff x="240" y="480"/>
              <a:chExt cx="510" cy="1248"/>
            </a:xfrm>
          </p:grpSpPr>
          <p:pic>
            <p:nvPicPr>
              <p:cNvPr id="107576" name="Picture 6" descr="scale"/>
              <p:cNvPicPr>
                <a:picLocks noChangeAspect="1" noChangeArrowheads="1"/>
              </p:cNvPicPr>
              <p:nvPr/>
            </p:nvPicPr>
            <p:blipFill>
              <a:blip r:embed="rId4"/>
              <a:srcRect/>
              <a:stretch>
                <a:fillRect/>
              </a:stretch>
            </p:blipFill>
            <p:spPr bwMode="auto">
              <a:xfrm>
                <a:off x="596" y="574"/>
                <a:ext cx="154" cy="1037"/>
              </a:xfrm>
              <a:prstGeom prst="rect">
                <a:avLst/>
              </a:prstGeom>
              <a:noFill/>
              <a:ln w="9525">
                <a:noFill/>
                <a:miter lim="800000"/>
                <a:headEnd/>
                <a:tailEnd/>
              </a:ln>
            </p:spPr>
          </p:pic>
          <p:sp>
            <p:nvSpPr>
              <p:cNvPr id="107577" name="Text Box 7"/>
              <p:cNvSpPr txBox="1">
                <a:spLocks noChangeArrowheads="1"/>
              </p:cNvSpPr>
              <p:nvPr/>
            </p:nvSpPr>
            <p:spPr bwMode="auto">
              <a:xfrm>
                <a:off x="256" y="1497"/>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0.86</a:t>
                </a:r>
              </a:p>
            </p:txBody>
          </p:sp>
          <p:sp>
            <p:nvSpPr>
              <p:cNvPr id="107578" name="Text Box 8"/>
              <p:cNvSpPr txBox="1">
                <a:spLocks noChangeArrowheads="1"/>
              </p:cNvSpPr>
              <p:nvPr/>
            </p:nvSpPr>
            <p:spPr bwMode="auto">
              <a:xfrm>
                <a:off x="240" y="480"/>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1.25</a:t>
                </a:r>
              </a:p>
            </p:txBody>
          </p:sp>
          <p:sp>
            <p:nvSpPr>
              <p:cNvPr id="107579" name="Text Box 9"/>
              <p:cNvSpPr txBox="1">
                <a:spLocks noChangeArrowheads="1"/>
              </p:cNvSpPr>
              <p:nvPr/>
            </p:nvSpPr>
            <p:spPr bwMode="auto">
              <a:xfrm>
                <a:off x="256" y="969"/>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1.06</a:t>
                </a:r>
              </a:p>
            </p:txBody>
          </p:sp>
        </p:grpSp>
      </p:grpSp>
      <p:sp>
        <p:nvSpPr>
          <p:cNvPr id="107523" name="Text Box 10"/>
          <p:cNvSpPr txBox="1">
            <a:spLocks noChangeArrowheads="1"/>
          </p:cNvSpPr>
          <p:nvPr/>
        </p:nvSpPr>
        <p:spPr bwMode="auto">
          <a:xfrm>
            <a:off x="1905000" y="1066800"/>
            <a:ext cx="6351588" cy="457200"/>
          </a:xfrm>
          <a:prstGeom prst="rect">
            <a:avLst/>
          </a:prstGeom>
          <a:noFill/>
          <a:ln w="9525">
            <a:noFill/>
            <a:miter lim="800000"/>
            <a:headEnd/>
            <a:tailEnd/>
          </a:ln>
        </p:spPr>
        <p:txBody>
          <a:bodyPr>
            <a:prstTxWarp prst="textNoShape">
              <a:avLst/>
            </a:prstTxWarp>
            <a:spAutoFit/>
          </a:bodyPr>
          <a:lstStyle/>
          <a:p>
            <a:r>
              <a:rPr lang="en-US" b="1" dirty="0">
                <a:latin typeface="Symbol" charset="2"/>
              </a:rPr>
              <a:t>l</a:t>
            </a:r>
            <a:r>
              <a:rPr lang="en-US" b="1" dirty="0">
                <a:latin typeface="Times" charset="0"/>
              </a:rPr>
              <a:t>(n), averaged over all misorientations (</a:t>
            </a:r>
            <a:r>
              <a:rPr lang="en-US" b="1" dirty="0">
                <a:latin typeface="Symbol" charset="2"/>
              </a:rPr>
              <a:t>D</a:t>
            </a:r>
            <a:r>
              <a:rPr lang="en-US" b="1" dirty="0">
                <a:latin typeface="Times" charset="0"/>
              </a:rPr>
              <a:t>g)</a:t>
            </a:r>
          </a:p>
        </p:txBody>
      </p:sp>
      <p:sp>
        <p:nvSpPr>
          <p:cNvPr id="436235" name="Text Box 11"/>
          <p:cNvSpPr txBox="1">
            <a:spLocks noChangeArrowheads="1"/>
          </p:cNvSpPr>
          <p:nvPr/>
        </p:nvSpPr>
        <p:spPr bwMode="auto">
          <a:xfrm>
            <a:off x="466725" y="128588"/>
            <a:ext cx="8296275" cy="641350"/>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805BA"/>
                </a:solidFill>
                <a:effectLst>
                  <a:outerShdw blurRad="38100" dist="38100" dir="2700000" algn="tl">
                    <a:srgbClr val="DDDDDD"/>
                  </a:outerShdw>
                </a:effectLst>
                <a:latin typeface="+mj-lt"/>
              </a:rPr>
              <a:t>Effect of GB Engineering on GBCD</a:t>
            </a:r>
          </a:p>
        </p:txBody>
      </p:sp>
      <p:grpSp>
        <p:nvGrpSpPr>
          <p:cNvPr id="107525" name="Group 12"/>
          <p:cNvGrpSpPr>
            <a:grpSpLocks/>
          </p:cNvGrpSpPr>
          <p:nvPr/>
        </p:nvGrpSpPr>
        <p:grpSpPr bwMode="auto">
          <a:xfrm>
            <a:off x="1844675" y="5211763"/>
            <a:ext cx="1182688" cy="1092200"/>
            <a:chOff x="2635" y="1757"/>
            <a:chExt cx="1749" cy="1616"/>
          </a:xfrm>
        </p:grpSpPr>
        <p:sp>
          <p:nvSpPr>
            <p:cNvPr id="107551" name="Rectangle 13"/>
            <p:cNvSpPr>
              <a:spLocks noChangeArrowheads="1"/>
            </p:cNvSpPr>
            <p:nvPr/>
          </p:nvSpPr>
          <p:spPr bwMode="auto">
            <a:xfrm>
              <a:off x="4318" y="2093"/>
              <a:ext cx="66" cy="1097"/>
            </a:xfrm>
            <a:prstGeom prst="rect">
              <a:avLst/>
            </a:prstGeom>
            <a:solidFill>
              <a:srgbClr val="66CCFF"/>
            </a:solidFill>
            <a:ln w="9525">
              <a:solidFill>
                <a:schemeClr val="tx1"/>
              </a:solidFill>
              <a:miter lim="800000"/>
              <a:headEnd/>
              <a:tailEnd/>
            </a:ln>
          </p:spPr>
          <p:txBody>
            <a:bodyPr wrap="none" anchor="ctr">
              <a:prstTxWarp prst="textNoShape">
                <a:avLst/>
              </a:prstTxWarp>
            </a:bodyPr>
            <a:lstStyle/>
            <a:p>
              <a:endParaRPr lang="en-US"/>
            </a:p>
          </p:txBody>
        </p:sp>
        <p:sp>
          <p:nvSpPr>
            <p:cNvPr id="107552" name="Rectangle 14"/>
            <p:cNvSpPr>
              <a:spLocks noChangeArrowheads="1"/>
            </p:cNvSpPr>
            <p:nvPr/>
          </p:nvSpPr>
          <p:spPr bwMode="auto">
            <a:xfrm>
              <a:off x="4318" y="2500"/>
              <a:ext cx="66" cy="685"/>
            </a:xfrm>
            <a:prstGeom prst="rect">
              <a:avLst/>
            </a:prstGeom>
            <a:solidFill>
              <a:srgbClr val="00CC00"/>
            </a:solidFill>
            <a:ln w="9525">
              <a:solidFill>
                <a:schemeClr val="tx1"/>
              </a:solidFill>
              <a:miter lim="800000"/>
              <a:headEnd/>
              <a:tailEnd/>
            </a:ln>
          </p:spPr>
          <p:txBody>
            <a:bodyPr wrap="none" anchor="ctr">
              <a:prstTxWarp prst="textNoShape">
                <a:avLst/>
              </a:prstTxWarp>
            </a:bodyPr>
            <a:lstStyle/>
            <a:p>
              <a:endParaRPr lang="en-US"/>
            </a:p>
          </p:txBody>
        </p:sp>
        <p:sp>
          <p:nvSpPr>
            <p:cNvPr id="107553" name="Oval 15"/>
            <p:cNvSpPr>
              <a:spLocks noChangeArrowheads="1"/>
            </p:cNvSpPr>
            <p:nvPr/>
          </p:nvSpPr>
          <p:spPr bwMode="auto">
            <a:xfrm>
              <a:off x="2697" y="1823"/>
              <a:ext cx="1495" cy="1487"/>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endParaRPr lang="en-US">
                <a:latin typeface="Times" charset="0"/>
              </a:endParaRPr>
            </a:p>
          </p:txBody>
        </p:sp>
        <p:sp>
          <p:nvSpPr>
            <p:cNvPr id="107554" name="Oval 16"/>
            <p:cNvSpPr>
              <a:spLocks noChangeArrowheads="1"/>
            </p:cNvSpPr>
            <p:nvPr/>
          </p:nvSpPr>
          <p:spPr bwMode="auto">
            <a:xfrm>
              <a:off x="3378" y="2491"/>
              <a:ext cx="142" cy="14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5" name="Oval 17"/>
            <p:cNvSpPr>
              <a:spLocks noChangeArrowheads="1"/>
            </p:cNvSpPr>
            <p:nvPr/>
          </p:nvSpPr>
          <p:spPr bwMode="auto">
            <a:xfrm>
              <a:off x="3385" y="3230"/>
              <a:ext cx="144" cy="143"/>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6" name="Oval 18"/>
            <p:cNvSpPr>
              <a:spLocks noChangeArrowheads="1"/>
            </p:cNvSpPr>
            <p:nvPr/>
          </p:nvSpPr>
          <p:spPr bwMode="auto">
            <a:xfrm>
              <a:off x="4113" y="2497"/>
              <a:ext cx="144" cy="14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7" name="Oval 19"/>
            <p:cNvSpPr>
              <a:spLocks noChangeArrowheads="1"/>
            </p:cNvSpPr>
            <p:nvPr/>
          </p:nvSpPr>
          <p:spPr bwMode="auto">
            <a:xfrm>
              <a:off x="2635" y="2491"/>
              <a:ext cx="143" cy="14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8" name="Oval 20"/>
            <p:cNvSpPr>
              <a:spLocks noChangeArrowheads="1"/>
            </p:cNvSpPr>
            <p:nvPr/>
          </p:nvSpPr>
          <p:spPr bwMode="auto">
            <a:xfrm>
              <a:off x="3378" y="1757"/>
              <a:ext cx="142" cy="143"/>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7559" name="Oval 21"/>
            <p:cNvSpPr>
              <a:spLocks noChangeArrowheads="1"/>
            </p:cNvSpPr>
            <p:nvPr/>
          </p:nvSpPr>
          <p:spPr bwMode="auto">
            <a:xfrm>
              <a:off x="3682" y="2503"/>
              <a:ext cx="144" cy="142"/>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0" name="Oval 22"/>
            <p:cNvSpPr>
              <a:spLocks noChangeArrowheads="1"/>
            </p:cNvSpPr>
            <p:nvPr/>
          </p:nvSpPr>
          <p:spPr bwMode="auto">
            <a:xfrm>
              <a:off x="3901" y="3020"/>
              <a:ext cx="143"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1" name="Oval 23"/>
            <p:cNvSpPr>
              <a:spLocks noChangeArrowheads="1"/>
            </p:cNvSpPr>
            <p:nvPr/>
          </p:nvSpPr>
          <p:spPr bwMode="auto">
            <a:xfrm>
              <a:off x="2839" y="3023"/>
              <a:ext cx="143"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2" name="Oval 24"/>
            <p:cNvSpPr>
              <a:spLocks noChangeArrowheads="1"/>
            </p:cNvSpPr>
            <p:nvPr/>
          </p:nvSpPr>
          <p:spPr bwMode="auto">
            <a:xfrm>
              <a:off x="3372" y="2801"/>
              <a:ext cx="144"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3" name="Oval 25"/>
            <p:cNvSpPr>
              <a:spLocks noChangeArrowheads="1"/>
            </p:cNvSpPr>
            <p:nvPr/>
          </p:nvSpPr>
          <p:spPr bwMode="auto">
            <a:xfrm>
              <a:off x="3072" y="2500"/>
              <a:ext cx="142" cy="142"/>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4" name="Oval 26"/>
            <p:cNvSpPr>
              <a:spLocks noChangeArrowheads="1"/>
            </p:cNvSpPr>
            <p:nvPr/>
          </p:nvSpPr>
          <p:spPr bwMode="auto">
            <a:xfrm>
              <a:off x="2844" y="1985"/>
              <a:ext cx="144"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5" name="Oval 27"/>
            <p:cNvSpPr>
              <a:spLocks noChangeArrowheads="1"/>
            </p:cNvSpPr>
            <p:nvPr/>
          </p:nvSpPr>
          <p:spPr bwMode="auto">
            <a:xfrm>
              <a:off x="3898" y="1979"/>
              <a:ext cx="143" cy="143"/>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6" name="Oval 28"/>
            <p:cNvSpPr>
              <a:spLocks noChangeArrowheads="1"/>
            </p:cNvSpPr>
            <p:nvPr/>
          </p:nvSpPr>
          <p:spPr bwMode="auto">
            <a:xfrm>
              <a:off x="3372" y="2191"/>
              <a:ext cx="142" cy="142"/>
            </a:xfrm>
            <a:prstGeom prst="ellipse">
              <a:avLst/>
            </a:prstGeom>
            <a:solidFill>
              <a:srgbClr val="00CC00"/>
            </a:solidFill>
            <a:ln w="9525">
              <a:solidFill>
                <a:schemeClr val="tx1"/>
              </a:solidFill>
              <a:round/>
              <a:headEnd/>
              <a:tailEnd/>
            </a:ln>
          </p:spPr>
          <p:txBody>
            <a:bodyPr wrap="none" anchor="ctr">
              <a:prstTxWarp prst="textNoShape">
                <a:avLst/>
              </a:prstTxWarp>
            </a:bodyPr>
            <a:lstStyle/>
            <a:p>
              <a:endParaRPr lang="en-US"/>
            </a:p>
          </p:txBody>
        </p:sp>
        <p:sp>
          <p:nvSpPr>
            <p:cNvPr id="107567" name="Oval 29"/>
            <p:cNvSpPr>
              <a:spLocks noChangeArrowheads="1"/>
            </p:cNvSpPr>
            <p:nvPr/>
          </p:nvSpPr>
          <p:spPr bwMode="auto">
            <a:xfrm>
              <a:off x="3106" y="2230"/>
              <a:ext cx="143" cy="14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07568" name="Oval 30"/>
            <p:cNvSpPr>
              <a:spLocks noChangeArrowheads="1"/>
            </p:cNvSpPr>
            <p:nvPr/>
          </p:nvSpPr>
          <p:spPr bwMode="auto">
            <a:xfrm>
              <a:off x="3651" y="2224"/>
              <a:ext cx="142" cy="14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07569" name="Oval 31"/>
            <p:cNvSpPr>
              <a:spLocks noChangeArrowheads="1"/>
            </p:cNvSpPr>
            <p:nvPr/>
          </p:nvSpPr>
          <p:spPr bwMode="auto">
            <a:xfrm>
              <a:off x="3657" y="2767"/>
              <a:ext cx="142" cy="14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07570" name="Oval 32"/>
            <p:cNvSpPr>
              <a:spLocks noChangeArrowheads="1"/>
            </p:cNvSpPr>
            <p:nvPr/>
          </p:nvSpPr>
          <p:spPr bwMode="auto">
            <a:xfrm>
              <a:off x="3097" y="2776"/>
              <a:ext cx="144" cy="14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07571" name="Rectangle 33"/>
            <p:cNvSpPr>
              <a:spLocks noChangeArrowheads="1"/>
            </p:cNvSpPr>
            <p:nvPr/>
          </p:nvSpPr>
          <p:spPr bwMode="auto">
            <a:xfrm>
              <a:off x="4318" y="2735"/>
              <a:ext cx="66" cy="45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107572" name="Rectangle 34"/>
            <p:cNvSpPr>
              <a:spLocks noChangeArrowheads="1"/>
            </p:cNvSpPr>
            <p:nvPr/>
          </p:nvSpPr>
          <p:spPr bwMode="auto">
            <a:xfrm>
              <a:off x="4318" y="2971"/>
              <a:ext cx="66" cy="214"/>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sp>
        <p:nvSpPr>
          <p:cNvPr id="107526" name="Text Box 35"/>
          <p:cNvSpPr txBox="1">
            <a:spLocks noChangeArrowheads="1"/>
          </p:cNvSpPr>
          <p:nvPr/>
        </p:nvSpPr>
        <p:spPr bwMode="auto">
          <a:xfrm>
            <a:off x="1644650" y="4464050"/>
            <a:ext cx="641350" cy="641350"/>
          </a:xfrm>
          <a:prstGeom prst="rect">
            <a:avLst/>
          </a:prstGeom>
          <a:noFill/>
          <a:ln w="9525">
            <a:noFill/>
            <a:miter lim="800000"/>
            <a:headEnd/>
            <a:tailEnd/>
          </a:ln>
        </p:spPr>
        <p:txBody>
          <a:bodyPr wrap="none">
            <a:prstTxWarp prst="textNoShape">
              <a:avLst/>
            </a:prstTxWarp>
            <a:spAutoFit/>
          </a:bodyPr>
          <a:lstStyle/>
          <a:p>
            <a:r>
              <a:rPr lang="en-US" sz="3600" b="1">
                <a:latin typeface="Times" charset="0"/>
              </a:rPr>
              <a:t>Al</a:t>
            </a:r>
          </a:p>
        </p:txBody>
      </p:sp>
      <p:grpSp>
        <p:nvGrpSpPr>
          <p:cNvPr id="5" name="Group 36"/>
          <p:cNvGrpSpPr>
            <a:grpSpLocks/>
          </p:cNvGrpSpPr>
          <p:nvPr/>
        </p:nvGrpSpPr>
        <p:grpSpPr bwMode="auto">
          <a:xfrm>
            <a:off x="468313" y="1641475"/>
            <a:ext cx="8308975" cy="2676525"/>
            <a:chOff x="312" y="2184"/>
            <a:chExt cx="5234" cy="1686"/>
          </a:xfrm>
        </p:grpSpPr>
        <p:pic>
          <p:nvPicPr>
            <p:cNvPr id="107532" name="Picture 37" descr="brass_sigma3 excluded_small"/>
            <p:cNvPicPr>
              <a:picLocks noChangeAspect="1" noChangeArrowheads="1"/>
            </p:cNvPicPr>
            <p:nvPr/>
          </p:nvPicPr>
          <p:blipFill>
            <a:blip r:embed="rId5"/>
            <a:srcRect/>
            <a:stretch>
              <a:fillRect/>
            </a:stretch>
          </p:blipFill>
          <p:spPr bwMode="auto">
            <a:xfrm>
              <a:off x="4272" y="2320"/>
              <a:ext cx="1267" cy="1267"/>
            </a:xfrm>
            <a:prstGeom prst="rect">
              <a:avLst/>
            </a:prstGeom>
            <a:noFill/>
            <a:ln w="9525">
              <a:noFill/>
              <a:miter lim="800000"/>
              <a:headEnd/>
              <a:tailEnd/>
            </a:ln>
          </p:spPr>
        </p:pic>
        <p:sp>
          <p:nvSpPr>
            <p:cNvPr id="107533" name="Text Box 38"/>
            <p:cNvSpPr txBox="1">
              <a:spLocks noChangeArrowheads="1"/>
            </p:cNvSpPr>
            <p:nvPr/>
          </p:nvSpPr>
          <p:spPr bwMode="auto">
            <a:xfrm>
              <a:off x="3942" y="2184"/>
              <a:ext cx="460"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MRD</a:t>
              </a:r>
            </a:p>
          </p:txBody>
        </p:sp>
        <p:grpSp>
          <p:nvGrpSpPr>
            <p:cNvPr id="107534" name="Group 39"/>
            <p:cNvGrpSpPr>
              <a:grpSpLocks/>
            </p:cNvGrpSpPr>
            <p:nvPr/>
          </p:nvGrpSpPr>
          <p:grpSpPr bwMode="auto">
            <a:xfrm>
              <a:off x="3736" y="2336"/>
              <a:ext cx="510" cy="1248"/>
              <a:chOff x="240" y="480"/>
              <a:chExt cx="510" cy="1248"/>
            </a:xfrm>
          </p:grpSpPr>
          <p:pic>
            <p:nvPicPr>
              <p:cNvPr id="107547" name="Picture 40" descr="scale"/>
              <p:cNvPicPr>
                <a:picLocks noChangeAspect="1" noChangeArrowheads="1"/>
              </p:cNvPicPr>
              <p:nvPr/>
            </p:nvPicPr>
            <p:blipFill>
              <a:blip r:embed="rId4"/>
              <a:srcRect/>
              <a:stretch>
                <a:fillRect/>
              </a:stretch>
            </p:blipFill>
            <p:spPr bwMode="auto">
              <a:xfrm>
                <a:off x="596" y="574"/>
                <a:ext cx="154" cy="1037"/>
              </a:xfrm>
              <a:prstGeom prst="rect">
                <a:avLst/>
              </a:prstGeom>
              <a:noFill/>
              <a:ln w="9525">
                <a:noFill/>
                <a:miter lim="800000"/>
                <a:headEnd/>
                <a:tailEnd/>
              </a:ln>
            </p:spPr>
          </p:pic>
          <p:sp>
            <p:nvSpPr>
              <p:cNvPr id="107548" name="Text Box 41"/>
              <p:cNvSpPr txBox="1">
                <a:spLocks noChangeArrowheads="1"/>
              </p:cNvSpPr>
              <p:nvPr/>
            </p:nvSpPr>
            <p:spPr bwMode="auto">
              <a:xfrm>
                <a:off x="256" y="1497"/>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0.67</a:t>
                </a:r>
              </a:p>
            </p:txBody>
          </p:sp>
          <p:sp>
            <p:nvSpPr>
              <p:cNvPr id="107549" name="Text Box 42"/>
              <p:cNvSpPr txBox="1">
                <a:spLocks noChangeArrowheads="1"/>
              </p:cNvSpPr>
              <p:nvPr/>
            </p:nvSpPr>
            <p:spPr bwMode="auto">
              <a:xfrm>
                <a:off x="240" y="480"/>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1.39</a:t>
                </a:r>
              </a:p>
            </p:txBody>
          </p:sp>
          <p:sp>
            <p:nvSpPr>
              <p:cNvPr id="107550" name="Text Box 43"/>
              <p:cNvSpPr txBox="1">
                <a:spLocks noChangeArrowheads="1"/>
              </p:cNvSpPr>
              <p:nvPr/>
            </p:nvSpPr>
            <p:spPr bwMode="auto">
              <a:xfrm>
                <a:off x="256" y="969"/>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1.03</a:t>
                </a:r>
              </a:p>
            </p:txBody>
          </p:sp>
        </p:grpSp>
        <p:sp>
          <p:nvSpPr>
            <p:cNvPr id="107535" name="Text Box 44"/>
            <p:cNvSpPr txBox="1">
              <a:spLocks noChangeArrowheads="1"/>
            </p:cNvSpPr>
            <p:nvPr/>
          </p:nvSpPr>
          <p:spPr bwMode="auto">
            <a:xfrm>
              <a:off x="312" y="2738"/>
              <a:ext cx="116" cy="231"/>
            </a:xfrm>
            <a:prstGeom prst="rect">
              <a:avLst/>
            </a:prstGeom>
            <a:noFill/>
            <a:ln w="9525">
              <a:noFill/>
              <a:miter lim="800000"/>
              <a:headEnd/>
              <a:tailEnd/>
            </a:ln>
          </p:spPr>
          <p:txBody>
            <a:bodyPr wrap="none">
              <a:prstTxWarp prst="textNoShape">
                <a:avLst/>
              </a:prstTxWarp>
              <a:spAutoFit/>
            </a:bodyPr>
            <a:lstStyle/>
            <a:p>
              <a:endParaRPr lang="en-US" sz="1800">
                <a:latin typeface="Times" charset="0"/>
              </a:endParaRPr>
            </a:p>
          </p:txBody>
        </p:sp>
        <p:grpSp>
          <p:nvGrpSpPr>
            <p:cNvPr id="107536" name="Group 45"/>
            <p:cNvGrpSpPr>
              <a:grpSpLocks/>
            </p:cNvGrpSpPr>
            <p:nvPr/>
          </p:nvGrpSpPr>
          <p:grpSpPr bwMode="auto">
            <a:xfrm>
              <a:off x="1888" y="2208"/>
              <a:ext cx="1795" cy="1646"/>
              <a:chOff x="1288" y="2240"/>
              <a:chExt cx="1795" cy="1646"/>
            </a:xfrm>
          </p:grpSpPr>
          <p:pic>
            <p:nvPicPr>
              <p:cNvPr id="107538" name="Picture 46" descr="brass_sigma3 included_small"/>
              <p:cNvPicPr>
                <a:picLocks noChangeAspect="1" noChangeArrowheads="1"/>
              </p:cNvPicPr>
              <p:nvPr/>
            </p:nvPicPr>
            <p:blipFill>
              <a:blip r:embed="rId6"/>
              <a:srcRect/>
              <a:stretch>
                <a:fillRect/>
              </a:stretch>
            </p:blipFill>
            <p:spPr bwMode="auto">
              <a:xfrm>
                <a:off x="1816" y="2320"/>
                <a:ext cx="1267" cy="1267"/>
              </a:xfrm>
              <a:prstGeom prst="rect">
                <a:avLst/>
              </a:prstGeom>
              <a:noFill/>
              <a:ln w="9525">
                <a:noFill/>
                <a:miter lim="800000"/>
                <a:headEnd/>
                <a:tailEnd/>
              </a:ln>
            </p:spPr>
          </p:pic>
          <p:grpSp>
            <p:nvGrpSpPr>
              <p:cNvPr id="107539" name="Group 47"/>
              <p:cNvGrpSpPr>
                <a:grpSpLocks/>
              </p:cNvGrpSpPr>
              <p:nvPr/>
            </p:nvGrpSpPr>
            <p:grpSpPr bwMode="auto">
              <a:xfrm>
                <a:off x="1288" y="2240"/>
                <a:ext cx="666" cy="1376"/>
                <a:chOff x="240" y="2320"/>
                <a:chExt cx="666" cy="1376"/>
              </a:xfrm>
            </p:grpSpPr>
            <p:sp>
              <p:nvSpPr>
                <p:cNvPr id="107541" name="Text Box 48"/>
                <p:cNvSpPr txBox="1">
                  <a:spLocks noChangeArrowheads="1"/>
                </p:cNvSpPr>
                <p:nvPr/>
              </p:nvSpPr>
              <p:spPr bwMode="auto">
                <a:xfrm>
                  <a:off x="446" y="2320"/>
                  <a:ext cx="460"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MRD</a:t>
                  </a:r>
                </a:p>
              </p:txBody>
            </p:sp>
            <p:grpSp>
              <p:nvGrpSpPr>
                <p:cNvPr id="107542" name="Group 49"/>
                <p:cNvGrpSpPr>
                  <a:grpSpLocks/>
                </p:cNvGrpSpPr>
                <p:nvPr/>
              </p:nvGrpSpPr>
              <p:grpSpPr bwMode="auto">
                <a:xfrm>
                  <a:off x="240" y="2448"/>
                  <a:ext cx="510" cy="1248"/>
                  <a:chOff x="240" y="480"/>
                  <a:chExt cx="510" cy="1248"/>
                </a:xfrm>
              </p:grpSpPr>
              <p:pic>
                <p:nvPicPr>
                  <p:cNvPr id="107543" name="Picture 50" descr="scale"/>
                  <p:cNvPicPr>
                    <a:picLocks noChangeAspect="1" noChangeArrowheads="1"/>
                  </p:cNvPicPr>
                  <p:nvPr/>
                </p:nvPicPr>
                <p:blipFill>
                  <a:blip r:embed="rId4"/>
                  <a:srcRect/>
                  <a:stretch>
                    <a:fillRect/>
                  </a:stretch>
                </p:blipFill>
                <p:spPr bwMode="auto">
                  <a:xfrm>
                    <a:off x="596" y="574"/>
                    <a:ext cx="154" cy="1037"/>
                  </a:xfrm>
                  <a:prstGeom prst="rect">
                    <a:avLst/>
                  </a:prstGeom>
                  <a:noFill/>
                  <a:ln w="9525">
                    <a:noFill/>
                    <a:miter lim="800000"/>
                    <a:headEnd/>
                    <a:tailEnd/>
                  </a:ln>
                </p:spPr>
              </p:pic>
              <p:sp>
                <p:nvSpPr>
                  <p:cNvPr id="107544" name="Text Box 51"/>
                  <p:cNvSpPr txBox="1">
                    <a:spLocks noChangeArrowheads="1"/>
                  </p:cNvSpPr>
                  <p:nvPr/>
                </p:nvSpPr>
                <p:spPr bwMode="auto">
                  <a:xfrm>
                    <a:off x="256" y="1497"/>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0.08</a:t>
                    </a:r>
                  </a:p>
                </p:txBody>
              </p:sp>
              <p:sp>
                <p:nvSpPr>
                  <p:cNvPr id="107545" name="Text Box 52"/>
                  <p:cNvSpPr txBox="1">
                    <a:spLocks noChangeArrowheads="1"/>
                  </p:cNvSpPr>
                  <p:nvPr/>
                </p:nvSpPr>
                <p:spPr bwMode="auto">
                  <a:xfrm>
                    <a:off x="240" y="480"/>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7.79</a:t>
                    </a:r>
                  </a:p>
                </p:txBody>
              </p:sp>
              <p:sp>
                <p:nvSpPr>
                  <p:cNvPr id="107546" name="Text Box 53"/>
                  <p:cNvSpPr txBox="1">
                    <a:spLocks noChangeArrowheads="1"/>
                  </p:cNvSpPr>
                  <p:nvPr/>
                </p:nvSpPr>
                <p:spPr bwMode="auto">
                  <a:xfrm>
                    <a:off x="256" y="969"/>
                    <a:ext cx="368" cy="231"/>
                  </a:xfrm>
                  <a:prstGeom prst="rect">
                    <a:avLst/>
                  </a:prstGeom>
                  <a:noFill/>
                  <a:ln w="9525">
                    <a:noFill/>
                    <a:miter lim="800000"/>
                    <a:headEnd/>
                    <a:tailEnd/>
                  </a:ln>
                </p:spPr>
                <p:txBody>
                  <a:bodyPr wrap="none">
                    <a:prstTxWarp prst="textNoShape">
                      <a:avLst/>
                    </a:prstTxWarp>
                    <a:spAutoFit/>
                  </a:bodyPr>
                  <a:lstStyle/>
                  <a:p>
                    <a:pPr eaLnBrk="1" hangingPunct="1"/>
                    <a:r>
                      <a:rPr lang="en-US" sz="1800" b="1">
                        <a:latin typeface="Times New Roman" charset="0"/>
                      </a:rPr>
                      <a:t>3.94</a:t>
                    </a:r>
                  </a:p>
                </p:txBody>
              </p:sp>
            </p:grpSp>
          </p:grpSp>
          <p:sp>
            <p:nvSpPr>
              <p:cNvPr id="107540" name="Text Box 54"/>
              <p:cNvSpPr txBox="1">
                <a:spLocks noChangeArrowheads="1"/>
              </p:cNvSpPr>
              <p:nvPr/>
            </p:nvSpPr>
            <p:spPr bwMode="auto">
              <a:xfrm>
                <a:off x="1854" y="3598"/>
                <a:ext cx="1198" cy="288"/>
              </a:xfrm>
              <a:prstGeom prst="rect">
                <a:avLst/>
              </a:prstGeom>
              <a:noFill/>
              <a:ln w="9525">
                <a:noFill/>
                <a:miter lim="800000"/>
                <a:headEnd/>
                <a:tailEnd/>
              </a:ln>
            </p:spPr>
            <p:txBody>
              <a:bodyPr wrap="none">
                <a:prstTxWarp prst="textNoShape">
                  <a:avLst/>
                </a:prstTxWarp>
                <a:spAutoFit/>
              </a:bodyPr>
              <a:lstStyle/>
              <a:p>
                <a:r>
                  <a:rPr lang="en-US">
                    <a:latin typeface="Times" charset="0"/>
                  </a:rPr>
                  <a:t>all boundaries</a:t>
                </a:r>
              </a:p>
            </p:txBody>
          </p:sp>
        </p:grpSp>
        <p:sp>
          <p:nvSpPr>
            <p:cNvPr id="107537" name="Text Box 55"/>
            <p:cNvSpPr txBox="1">
              <a:spLocks noChangeArrowheads="1"/>
            </p:cNvSpPr>
            <p:nvPr/>
          </p:nvSpPr>
          <p:spPr bwMode="auto">
            <a:xfrm>
              <a:off x="4294" y="3582"/>
              <a:ext cx="1252" cy="288"/>
            </a:xfrm>
            <a:prstGeom prst="rect">
              <a:avLst/>
            </a:prstGeom>
            <a:noFill/>
            <a:ln w="9525">
              <a:noFill/>
              <a:miter lim="800000"/>
              <a:headEnd/>
              <a:tailEnd/>
            </a:ln>
          </p:spPr>
          <p:txBody>
            <a:bodyPr wrap="none">
              <a:prstTxWarp prst="textNoShape">
                <a:avLst/>
              </a:prstTxWarp>
              <a:spAutoFit/>
            </a:bodyPr>
            <a:lstStyle/>
            <a:p>
              <a:r>
                <a:rPr lang="en-US">
                  <a:latin typeface="Times" charset="0"/>
                </a:rPr>
                <a:t>twins removed</a:t>
              </a:r>
            </a:p>
          </p:txBody>
        </p:sp>
      </p:grpSp>
      <p:sp>
        <p:nvSpPr>
          <p:cNvPr id="436280" name="Text Box 56"/>
          <p:cNvSpPr txBox="1">
            <a:spLocks noChangeArrowheads="1"/>
          </p:cNvSpPr>
          <p:nvPr/>
        </p:nvSpPr>
        <p:spPr bwMode="auto">
          <a:xfrm>
            <a:off x="6289675" y="5165725"/>
            <a:ext cx="2560638" cy="915988"/>
          </a:xfrm>
          <a:prstGeom prst="rect">
            <a:avLst/>
          </a:prstGeom>
          <a:noFill/>
          <a:ln w="9525">
            <a:noFill/>
            <a:miter lim="800000"/>
            <a:headEnd/>
            <a:tailEnd/>
          </a:ln>
          <a:effectLst/>
        </p:spPr>
        <p:txBody>
          <a:bodyPr>
            <a:prstTxWarp prst="textNoShape">
              <a:avLst/>
            </a:prstTxWarp>
            <a:spAutoFit/>
          </a:bodyPr>
          <a:lstStyle/>
          <a:p>
            <a:pPr>
              <a:defRPr/>
            </a:pPr>
            <a:r>
              <a:rPr lang="en-US" sz="1800">
                <a:effectLst>
                  <a:outerShdw blurRad="38100" dist="38100" dir="2700000" algn="tl">
                    <a:srgbClr val="DDDDDD"/>
                  </a:outerShdw>
                </a:effectLst>
              </a:rPr>
              <a:t>With the exception of the twins, GBE brass is similar to Al</a:t>
            </a:r>
          </a:p>
        </p:txBody>
      </p:sp>
      <p:sp>
        <p:nvSpPr>
          <p:cNvPr id="436281" name="Text Box 57"/>
          <p:cNvSpPr txBox="1">
            <a:spLocks noChangeArrowheads="1"/>
          </p:cNvSpPr>
          <p:nvPr/>
        </p:nvSpPr>
        <p:spPr bwMode="auto">
          <a:xfrm>
            <a:off x="377825" y="3048000"/>
            <a:ext cx="2432050" cy="1165225"/>
          </a:xfrm>
          <a:prstGeom prst="rect">
            <a:avLst/>
          </a:prstGeom>
          <a:noFill/>
          <a:ln w="9525">
            <a:solidFill>
              <a:srgbClr val="CC0000"/>
            </a:solidFill>
            <a:miter lim="800000"/>
            <a:headEnd/>
            <a:tailEnd/>
          </a:ln>
          <a:effectLst/>
        </p:spPr>
        <p:txBody>
          <a:bodyPr>
            <a:prstTxWarp prst="textNoShape">
              <a:avLst/>
            </a:prstTxWarp>
            <a:spAutoFit/>
          </a:bodyPr>
          <a:lstStyle/>
          <a:p>
            <a:pPr>
              <a:spcBef>
                <a:spcPct val="50000"/>
              </a:spcBef>
              <a:defRPr/>
            </a:pPr>
            <a:r>
              <a:rPr lang="en-US" sz="1400">
                <a:solidFill>
                  <a:srgbClr val="CC0000"/>
                </a:solidFill>
                <a:effectLst>
                  <a:outerShdw blurRad="38100" dist="38100" dir="2700000" algn="tl">
                    <a:srgbClr val="DDDDDD"/>
                  </a:outerShdw>
                </a:effectLst>
              </a:rPr>
              <a:t>Can processes that are not permitted to reach steady state be predicted from steady state behavior (grain boundary engineering)?</a:t>
            </a:r>
          </a:p>
        </p:txBody>
      </p:sp>
      <p:sp>
        <p:nvSpPr>
          <p:cNvPr id="107530" name="Text Box 58"/>
          <p:cNvSpPr txBox="1">
            <a:spLocks noChangeArrowheads="1"/>
          </p:cNvSpPr>
          <p:nvPr/>
        </p:nvSpPr>
        <p:spPr bwMode="auto">
          <a:xfrm>
            <a:off x="1143000" y="1905000"/>
            <a:ext cx="1501775" cy="579438"/>
          </a:xfrm>
          <a:prstGeom prst="rect">
            <a:avLst/>
          </a:prstGeom>
          <a:noFill/>
          <a:ln w="9525">
            <a:noFill/>
            <a:miter lim="800000"/>
            <a:headEnd/>
            <a:tailEnd/>
          </a:ln>
        </p:spPr>
        <p:txBody>
          <a:bodyPr wrap="none">
            <a:prstTxWarp prst="textNoShape">
              <a:avLst/>
            </a:prstTxWarp>
            <a:spAutoFit/>
          </a:bodyPr>
          <a:lstStyle/>
          <a:p>
            <a:r>
              <a:rPr lang="en-US" sz="3200" b="1">
                <a:latin typeface="Symbol" charset="2"/>
              </a:rPr>
              <a:t>a</a:t>
            </a:r>
            <a:r>
              <a:rPr lang="en-US" sz="3200" b="1">
                <a:latin typeface="Times" charset="0"/>
              </a:rPr>
              <a:t>-brass</a:t>
            </a:r>
          </a:p>
        </p:txBody>
      </p:sp>
      <p:sp>
        <p:nvSpPr>
          <p:cNvPr id="107531" name="Slide Number Placeholder 58"/>
          <p:cNvSpPr>
            <a:spLocks noGrp="1"/>
          </p:cNvSpPr>
          <p:nvPr>
            <p:ph type="sldNum" sz="quarter" idx="12"/>
          </p:nvPr>
        </p:nvSpPr>
        <p:spPr>
          <a:noFill/>
        </p:spPr>
        <p:txBody>
          <a:bodyPr/>
          <a:lstStyle/>
          <a:p>
            <a:fld id="{AB075154-F0DB-D64A-A108-07E53A8C5D27}" type="slidenum">
              <a:rPr lang="en-US" smtClean="0"/>
              <a:pPr/>
              <a:t>51</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4"/>
          <p:cNvSpPr>
            <a:spLocks noChangeAspect="1" noChangeArrowheads="1" noTextEdit="1"/>
          </p:cNvSpPr>
          <p:nvPr/>
        </p:nvSpPr>
        <p:spPr bwMode="auto">
          <a:xfrm>
            <a:off x="1419225" y="1508125"/>
            <a:ext cx="5830888" cy="2700338"/>
          </a:xfrm>
          <a:prstGeom prst="rect">
            <a:avLst/>
          </a:prstGeom>
          <a:noFill/>
          <a:ln w="9525">
            <a:noFill/>
            <a:miter lim="800000"/>
            <a:headEnd/>
            <a:tailEnd/>
          </a:ln>
        </p:spPr>
        <p:txBody>
          <a:bodyPr>
            <a:prstTxWarp prst="textNoShape">
              <a:avLst/>
            </a:prstTxWarp>
          </a:bodyPr>
          <a:lstStyle/>
          <a:p>
            <a:endParaRPr lang="en-US"/>
          </a:p>
        </p:txBody>
      </p:sp>
      <p:sp>
        <p:nvSpPr>
          <p:cNvPr id="109571" name="Rectangle 7"/>
          <p:cNvSpPr>
            <a:spLocks noChangeArrowheads="1"/>
          </p:cNvSpPr>
          <p:nvPr/>
        </p:nvSpPr>
        <p:spPr bwMode="auto">
          <a:xfrm>
            <a:off x="4938713" y="5118100"/>
            <a:ext cx="3671887" cy="344488"/>
          </a:xfrm>
          <a:prstGeom prst="rect">
            <a:avLst/>
          </a:prstGeom>
          <a:noFill/>
          <a:ln w="28575">
            <a:noFill/>
            <a:miter lim="800000"/>
            <a:headEnd/>
            <a:tailEnd/>
          </a:ln>
        </p:spPr>
        <p:txBody>
          <a:bodyPr wrap="none" lIns="68580" tIns="34290" rIns="68580" bIns="34290">
            <a:prstTxWarp prst="textNoShape">
              <a:avLst/>
            </a:prstTxWarp>
            <a:spAutoFit/>
          </a:bodyPr>
          <a:lstStyle/>
          <a:p>
            <a:r>
              <a:rPr lang="en-US" sz="1800"/>
              <a:t>Ca-doped MgO, grain size: 24</a:t>
            </a:r>
            <a:r>
              <a:rPr lang="en-US" sz="1800">
                <a:latin typeface="Symbol" charset="2"/>
              </a:rPr>
              <a:t>m</a:t>
            </a:r>
            <a:r>
              <a:rPr lang="en-US" sz="1800"/>
              <a:t>m</a:t>
            </a:r>
          </a:p>
        </p:txBody>
      </p:sp>
      <p:grpSp>
        <p:nvGrpSpPr>
          <p:cNvPr id="109572" name="Group 14"/>
          <p:cNvGrpSpPr>
            <a:grpSpLocks/>
          </p:cNvGrpSpPr>
          <p:nvPr/>
        </p:nvGrpSpPr>
        <p:grpSpPr bwMode="auto">
          <a:xfrm>
            <a:off x="569913" y="1489075"/>
            <a:ext cx="3454400" cy="3452813"/>
            <a:chOff x="307" y="429"/>
            <a:chExt cx="2176" cy="2175"/>
          </a:xfrm>
        </p:grpSpPr>
        <p:pic>
          <p:nvPicPr>
            <p:cNvPr id="109582" name="Picture 5" descr="2D_24um_MgO_Ca3000scaled"/>
            <p:cNvPicPr>
              <a:picLocks noChangeAspect="1" noChangeArrowheads="1"/>
            </p:cNvPicPr>
            <p:nvPr/>
          </p:nvPicPr>
          <p:blipFill>
            <a:blip r:embed="rId3"/>
            <a:srcRect/>
            <a:stretch>
              <a:fillRect/>
            </a:stretch>
          </p:blipFill>
          <p:spPr bwMode="auto">
            <a:xfrm>
              <a:off x="308" y="429"/>
              <a:ext cx="2175" cy="2175"/>
            </a:xfrm>
            <a:prstGeom prst="rect">
              <a:avLst/>
            </a:prstGeom>
            <a:noFill/>
            <a:ln w="9525">
              <a:noFill/>
              <a:miter lim="800000"/>
              <a:headEnd/>
              <a:tailEnd/>
            </a:ln>
          </p:spPr>
        </p:pic>
        <p:pic>
          <p:nvPicPr>
            <p:cNvPr id="109583" name="Picture 9" descr="Stereo_Projection"/>
            <p:cNvPicPr>
              <a:picLocks noChangeAspect="1" noChangeArrowheads="1"/>
            </p:cNvPicPr>
            <p:nvPr/>
          </p:nvPicPr>
          <p:blipFill>
            <a:blip r:embed="rId4"/>
            <a:srcRect/>
            <a:stretch>
              <a:fillRect/>
            </a:stretch>
          </p:blipFill>
          <p:spPr bwMode="auto">
            <a:xfrm>
              <a:off x="307" y="593"/>
              <a:ext cx="1854" cy="1856"/>
            </a:xfrm>
            <a:prstGeom prst="rect">
              <a:avLst/>
            </a:prstGeom>
            <a:noFill/>
            <a:ln w="9525">
              <a:noFill/>
              <a:miter lim="800000"/>
              <a:headEnd/>
              <a:tailEnd/>
            </a:ln>
          </p:spPr>
        </p:pic>
      </p:grpSp>
      <p:grpSp>
        <p:nvGrpSpPr>
          <p:cNvPr id="109573" name="Group 13"/>
          <p:cNvGrpSpPr>
            <a:grpSpLocks/>
          </p:cNvGrpSpPr>
          <p:nvPr/>
        </p:nvGrpSpPr>
        <p:grpSpPr bwMode="auto">
          <a:xfrm>
            <a:off x="4827588" y="1447800"/>
            <a:ext cx="3519487" cy="3481388"/>
            <a:chOff x="2710" y="827"/>
            <a:chExt cx="1466" cy="1450"/>
          </a:xfrm>
        </p:grpSpPr>
        <p:pic>
          <p:nvPicPr>
            <p:cNvPr id="109579" name="Picture 6" descr="Ca3000"/>
            <p:cNvPicPr>
              <a:picLocks noChangeAspect="1" noChangeArrowheads="1"/>
            </p:cNvPicPr>
            <p:nvPr/>
          </p:nvPicPr>
          <p:blipFill>
            <a:blip r:embed="rId5"/>
            <a:srcRect/>
            <a:stretch>
              <a:fillRect/>
            </a:stretch>
          </p:blipFill>
          <p:spPr bwMode="auto">
            <a:xfrm>
              <a:off x="2710" y="827"/>
              <a:ext cx="1450" cy="1450"/>
            </a:xfrm>
            <a:prstGeom prst="rect">
              <a:avLst/>
            </a:prstGeom>
            <a:noFill/>
            <a:ln w="9525">
              <a:noFill/>
              <a:miter lim="800000"/>
              <a:headEnd/>
              <a:tailEnd/>
            </a:ln>
          </p:spPr>
        </p:pic>
        <p:pic>
          <p:nvPicPr>
            <p:cNvPr id="109580" name="Picture 10" descr="Stereo_Projection"/>
            <p:cNvPicPr>
              <a:picLocks noChangeAspect="1" noChangeArrowheads="1"/>
            </p:cNvPicPr>
            <p:nvPr/>
          </p:nvPicPr>
          <p:blipFill>
            <a:blip r:embed="rId4"/>
            <a:srcRect/>
            <a:stretch>
              <a:fillRect/>
            </a:stretch>
          </p:blipFill>
          <p:spPr bwMode="auto">
            <a:xfrm>
              <a:off x="2717" y="934"/>
              <a:ext cx="1233" cy="1233"/>
            </a:xfrm>
            <a:prstGeom prst="rect">
              <a:avLst/>
            </a:prstGeom>
            <a:noFill/>
            <a:ln w="9525">
              <a:noFill/>
              <a:miter lim="800000"/>
              <a:headEnd/>
              <a:tailEnd/>
            </a:ln>
          </p:spPr>
        </p:pic>
        <p:sp>
          <p:nvSpPr>
            <p:cNvPr id="109581" name="Text Box 11"/>
            <p:cNvSpPr txBox="1">
              <a:spLocks noChangeArrowheads="1"/>
            </p:cNvSpPr>
            <p:nvPr/>
          </p:nvSpPr>
          <p:spPr bwMode="auto">
            <a:xfrm>
              <a:off x="3923" y="893"/>
              <a:ext cx="253" cy="105"/>
            </a:xfrm>
            <a:prstGeom prst="rect">
              <a:avLst/>
            </a:prstGeom>
            <a:noFill/>
            <a:ln w="28575">
              <a:noFill/>
              <a:miter lim="800000"/>
              <a:headEnd/>
              <a:tailEnd/>
            </a:ln>
          </p:spPr>
          <p:txBody>
            <a:bodyPr lIns="68580" tIns="34290" rIns="68580" bIns="34290">
              <a:prstTxWarp prst="textNoShape">
                <a:avLst/>
              </a:prstTxWarp>
              <a:spAutoFit/>
            </a:bodyPr>
            <a:lstStyle/>
            <a:p>
              <a:r>
                <a:rPr lang="en-US" sz="1200" b="1">
                  <a:solidFill>
                    <a:srgbClr val="000000"/>
                  </a:solidFill>
                </a:rPr>
                <a:t>MRD</a:t>
              </a:r>
            </a:p>
          </p:txBody>
        </p:sp>
      </p:grpSp>
      <p:sp>
        <p:nvSpPr>
          <p:cNvPr id="109574" name="Text Box 15"/>
          <p:cNvSpPr txBox="1">
            <a:spLocks noChangeArrowheads="1"/>
          </p:cNvSpPr>
          <p:nvPr/>
        </p:nvSpPr>
        <p:spPr bwMode="auto">
          <a:xfrm>
            <a:off x="538163" y="5176838"/>
            <a:ext cx="3657600" cy="36671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a:t>Undoped MgO, grain size: 24</a:t>
            </a:r>
            <a:r>
              <a:rPr lang="en-US" sz="1800">
                <a:latin typeface="Symbol" charset="2"/>
              </a:rPr>
              <a:t>m</a:t>
            </a:r>
            <a:r>
              <a:rPr lang="en-US" sz="1800"/>
              <a:t>m</a:t>
            </a:r>
            <a:endParaRPr lang="en-US"/>
          </a:p>
        </p:txBody>
      </p:sp>
      <p:sp>
        <p:nvSpPr>
          <p:cNvPr id="109575" name="Text Box 16"/>
          <p:cNvSpPr txBox="1">
            <a:spLocks noChangeArrowheads="1"/>
          </p:cNvSpPr>
          <p:nvPr/>
        </p:nvSpPr>
        <p:spPr bwMode="auto">
          <a:xfrm>
            <a:off x="1371600" y="5638800"/>
            <a:ext cx="6629400" cy="101600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rgbClr val="000000"/>
                </a:solidFill>
              </a:rPr>
              <a:t>Larger GB frequency range of Ca-doped MgO suggests a larger GB energy anisotropy than for undoped MgO</a:t>
            </a:r>
          </a:p>
        </p:txBody>
      </p:sp>
      <p:sp>
        <p:nvSpPr>
          <p:cNvPr id="116744" name="Text Box 2"/>
          <p:cNvSpPr txBox="1">
            <a:spLocks noChangeArrowheads="1"/>
          </p:cNvSpPr>
          <p:nvPr/>
        </p:nvSpPr>
        <p:spPr bwMode="auto">
          <a:xfrm>
            <a:off x="454025" y="111125"/>
            <a:ext cx="8613775" cy="1077913"/>
          </a:xfrm>
          <a:prstGeom prst="rect">
            <a:avLst/>
          </a:prstGeom>
          <a:noFill/>
          <a:ln w="9525">
            <a:noFill/>
            <a:miter lim="800000"/>
            <a:headEnd/>
            <a:tailEnd/>
          </a:ln>
        </p:spPr>
        <p:txBody>
          <a:bodyPr>
            <a:prstTxWarp prst="textNoShape">
              <a:avLst/>
            </a:prstTxWarp>
            <a:spAutoFit/>
          </a:bodyPr>
          <a:lstStyle/>
          <a:p>
            <a:pPr algn="ctr">
              <a:defRPr/>
            </a:pPr>
            <a:r>
              <a:rPr lang="en-US" sz="3200" i="1" dirty="0">
                <a:solidFill>
                  <a:srgbClr val="000090"/>
                </a:solidFill>
                <a:latin typeface="+mj-lt"/>
              </a:rPr>
              <a:t>Experiment: compare the GBCD and GBED for pure (</a:t>
            </a:r>
            <a:r>
              <a:rPr lang="en-US" sz="3200" i="1" dirty="0" err="1">
                <a:solidFill>
                  <a:srgbClr val="000090"/>
                </a:solidFill>
                <a:latin typeface="+mj-lt"/>
              </a:rPr>
              <a:t>undoped</a:t>
            </a:r>
            <a:r>
              <a:rPr lang="en-US" sz="3200" i="1" dirty="0">
                <a:solidFill>
                  <a:srgbClr val="000090"/>
                </a:solidFill>
                <a:latin typeface="+mj-lt"/>
              </a:rPr>
              <a:t>) and doped materials</a:t>
            </a:r>
          </a:p>
        </p:txBody>
      </p:sp>
      <p:sp>
        <p:nvSpPr>
          <p:cNvPr id="109577" name="TextBox 14"/>
          <p:cNvSpPr txBox="1">
            <a:spLocks noChangeArrowheads="1"/>
          </p:cNvSpPr>
          <p:nvPr/>
        </p:nvSpPr>
        <p:spPr bwMode="auto">
          <a:xfrm>
            <a:off x="8572500" y="6429375"/>
            <a:ext cx="341313" cy="276225"/>
          </a:xfrm>
          <a:prstGeom prst="rect">
            <a:avLst/>
          </a:prstGeom>
          <a:noFill/>
          <a:ln w="9525">
            <a:noFill/>
            <a:miter lim="800000"/>
            <a:headEnd/>
            <a:tailEnd/>
          </a:ln>
        </p:spPr>
        <p:txBody>
          <a:bodyPr wrap="none">
            <a:prstTxWarp prst="textNoShape">
              <a:avLst/>
            </a:prstTxWarp>
            <a:spAutoFit/>
          </a:bodyPr>
          <a:lstStyle/>
          <a:p>
            <a:r>
              <a:rPr lang="en-US" sz="1200">
                <a:solidFill>
                  <a:srgbClr val="7F7F7F"/>
                </a:solidFill>
              </a:rPr>
              <a:t>75</a:t>
            </a:r>
          </a:p>
        </p:txBody>
      </p:sp>
      <p:sp>
        <p:nvSpPr>
          <p:cNvPr id="109578" name="Slide Number Placeholder 14"/>
          <p:cNvSpPr>
            <a:spLocks noGrp="1"/>
          </p:cNvSpPr>
          <p:nvPr>
            <p:ph type="sldNum" sz="quarter" idx="12"/>
          </p:nvPr>
        </p:nvSpPr>
        <p:spPr>
          <a:noFill/>
        </p:spPr>
        <p:txBody>
          <a:bodyPr/>
          <a:lstStyle/>
          <a:p>
            <a:fld id="{4D0CE4DD-19EF-964B-A823-68B062CD4283}" type="slidenum">
              <a:rPr lang="en-US" smtClean="0"/>
              <a:pPr/>
              <a:t>52</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ALL_Energy_Plot"/>
          <p:cNvPicPr>
            <a:picLocks noChangeAspect="1" noChangeArrowheads="1"/>
          </p:cNvPicPr>
          <p:nvPr/>
        </p:nvPicPr>
        <p:blipFill>
          <a:blip r:embed="rId3"/>
          <a:srcRect l="4401" t="15901" r="11067"/>
          <a:stretch>
            <a:fillRect/>
          </a:stretch>
        </p:blipFill>
        <p:spPr bwMode="auto">
          <a:xfrm>
            <a:off x="609600" y="1765300"/>
            <a:ext cx="4059238" cy="4038600"/>
          </a:xfrm>
          <a:prstGeom prst="rect">
            <a:avLst/>
          </a:prstGeom>
          <a:noFill/>
          <a:ln w="9525">
            <a:noFill/>
            <a:miter lim="800000"/>
            <a:headEnd/>
            <a:tailEnd/>
          </a:ln>
        </p:spPr>
      </p:pic>
      <p:sp>
        <p:nvSpPr>
          <p:cNvPr id="111619" name="Rectangle 3"/>
          <p:cNvSpPr>
            <a:spLocks noChangeArrowheads="1"/>
          </p:cNvSpPr>
          <p:nvPr/>
        </p:nvSpPr>
        <p:spPr bwMode="auto">
          <a:xfrm>
            <a:off x="2133600" y="1992313"/>
            <a:ext cx="1752600" cy="3124200"/>
          </a:xfrm>
          <a:prstGeom prst="rect">
            <a:avLst/>
          </a:prstGeom>
          <a:solidFill>
            <a:srgbClr val="5CE816">
              <a:alpha val="27843"/>
            </a:srgbClr>
          </a:solidFill>
          <a:ln w="28575">
            <a:noFill/>
            <a:miter lim="800000"/>
            <a:headEnd/>
            <a:tailEnd/>
          </a:ln>
        </p:spPr>
        <p:txBody>
          <a:bodyPr wrap="none" anchor="ctr">
            <a:prstTxWarp prst="textNoShape">
              <a:avLst/>
            </a:prstTxWarp>
          </a:bodyPr>
          <a:lstStyle/>
          <a:p>
            <a:endParaRPr lang="en-US"/>
          </a:p>
        </p:txBody>
      </p:sp>
      <p:sp>
        <p:nvSpPr>
          <p:cNvPr id="111620" name="Text Box 6"/>
          <p:cNvSpPr txBox="1">
            <a:spLocks noChangeArrowheads="1"/>
          </p:cNvSpPr>
          <p:nvPr/>
        </p:nvSpPr>
        <p:spPr bwMode="auto">
          <a:xfrm>
            <a:off x="3962400" y="2144713"/>
            <a:ext cx="2286000" cy="396875"/>
          </a:xfrm>
          <a:prstGeom prst="rect">
            <a:avLst/>
          </a:prstGeom>
          <a:noFill/>
          <a:ln w="28575">
            <a:noFill/>
            <a:miter lim="800000"/>
            <a:headEnd/>
            <a:tailEnd/>
          </a:ln>
        </p:spPr>
        <p:txBody>
          <a:bodyPr>
            <a:prstTxWarp prst="textNoShape">
              <a:avLst/>
            </a:prstTxWarp>
            <a:spAutoFit/>
          </a:bodyPr>
          <a:lstStyle/>
          <a:p>
            <a:pPr>
              <a:spcBef>
                <a:spcPct val="50000"/>
              </a:spcBef>
            </a:pPr>
            <a:r>
              <a:rPr lang="el-GR">
                <a:solidFill>
                  <a:srgbClr val="009900"/>
                </a:solidFill>
                <a:ea typeface="Times New Roman" charset="0"/>
                <a:cs typeface="Times New Roman" charset="0"/>
              </a:rPr>
              <a:t>Δγ</a:t>
            </a:r>
            <a:r>
              <a:rPr lang="en-US">
                <a:solidFill>
                  <a:srgbClr val="009900"/>
                </a:solidFill>
                <a:ea typeface="Times New Roman" charset="0"/>
                <a:cs typeface="Times New Roman" charset="0"/>
              </a:rPr>
              <a:t> = 1.09</a:t>
            </a:r>
            <a:endParaRPr lang="el-GR">
              <a:solidFill>
                <a:srgbClr val="009900"/>
              </a:solidFill>
              <a:ea typeface="Times New Roman" charset="0"/>
              <a:cs typeface="Times New Roman" charset="0"/>
            </a:endParaRPr>
          </a:p>
        </p:txBody>
      </p:sp>
      <p:sp>
        <p:nvSpPr>
          <p:cNvPr id="111621" name="Line 7"/>
          <p:cNvSpPr>
            <a:spLocks noChangeShapeType="1"/>
          </p:cNvSpPr>
          <p:nvPr/>
        </p:nvSpPr>
        <p:spPr bwMode="auto">
          <a:xfrm flipV="1">
            <a:off x="2514600" y="3363913"/>
            <a:ext cx="0" cy="304800"/>
          </a:xfrm>
          <a:prstGeom prst="line">
            <a:avLst/>
          </a:prstGeom>
          <a:noFill/>
          <a:ln w="28575">
            <a:solidFill>
              <a:srgbClr val="000080"/>
            </a:solidFill>
            <a:round/>
            <a:headEnd/>
            <a:tailEnd/>
          </a:ln>
        </p:spPr>
        <p:txBody>
          <a:bodyPr>
            <a:prstTxWarp prst="textNoShape">
              <a:avLst/>
            </a:prstTxWarp>
          </a:bodyPr>
          <a:lstStyle/>
          <a:p>
            <a:endParaRPr lang="en-US"/>
          </a:p>
        </p:txBody>
      </p:sp>
      <p:sp>
        <p:nvSpPr>
          <p:cNvPr id="111622" name="Line 8"/>
          <p:cNvSpPr>
            <a:spLocks noChangeShapeType="1"/>
          </p:cNvSpPr>
          <p:nvPr/>
        </p:nvSpPr>
        <p:spPr bwMode="auto">
          <a:xfrm>
            <a:off x="2514600" y="3516313"/>
            <a:ext cx="762000" cy="0"/>
          </a:xfrm>
          <a:prstGeom prst="line">
            <a:avLst/>
          </a:prstGeom>
          <a:noFill/>
          <a:ln w="28575">
            <a:solidFill>
              <a:srgbClr val="000080"/>
            </a:solidFill>
            <a:round/>
            <a:headEnd type="stealth" w="med" len="med"/>
            <a:tailEnd type="stealth" w="med" len="med"/>
          </a:ln>
        </p:spPr>
        <p:txBody>
          <a:bodyPr>
            <a:prstTxWarp prst="textNoShape">
              <a:avLst/>
            </a:prstTxWarp>
          </a:bodyPr>
          <a:lstStyle/>
          <a:p>
            <a:endParaRPr lang="en-US"/>
          </a:p>
        </p:txBody>
      </p:sp>
      <p:sp>
        <p:nvSpPr>
          <p:cNvPr id="111623" name="Rectangle 10"/>
          <p:cNvSpPr>
            <a:spLocks noChangeArrowheads="1"/>
          </p:cNvSpPr>
          <p:nvPr/>
        </p:nvSpPr>
        <p:spPr bwMode="auto">
          <a:xfrm>
            <a:off x="2514600" y="1992313"/>
            <a:ext cx="762000" cy="3124200"/>
          </a:xfrm>
          <a:prstGeom prst="rect">
            <a:avLst/>
          </a:prstGeom>
          <a:solidFill>
            <a:srgbClr val="3366FF">
              <a:alpha val="30980"/>
            </a:srgbClr>
          </a:solidFill>
          <a:ln w="28575">
            <a:noFill/>
            <a:miter lim="800000"/>
            <a:headEnd/>
            <a:tailEnd/>
          </a:ln>
        </p:spPr>
        <p:txBody>
          <a:bodyPr wrap="none" anchor="ctr">
            <a:prstTxWarp prst="textNoShape">
              <a:avLst/>
            </a:prstTxWarp>
          </a:bodyPr>
          <a:lstStyle/>
          <a:p>
            <a:endParaRPr lang="en-US"/>
          </a:p>
        </p:txBody>
      </p:sp>
      <p:sp>
        <p:nvSpPr>
          <p:cNvPr id="111624" name="Line 11"/>
          <p:cNvSpPr>
            <a:spLocks noChangeShapeType="1"/>
          </p:cNvSpPr>
          <p:nvPr/>
        </p:nvSpPr>
        <p:spPr bwMode="auto">
          <a:xfrm>
            <a:off x="2133600" y="2373313"/>
            <a:ext cx="1752600" cy="0"/>
          </a:xfrm>
          <a:prstGeom prst="line">
            <a:avLst/>
          </a:prstGeom>
          <a:noFill/>
          <a:ln w="28575">
            <a:solidFill>
              <a:srgbClr val="339966"/>
            </a:solidFill>
            <a:round/>
            <a:headEnd type="stealth" w="med" len="med"/>
            <a:tailEnd type="stealth" w="med" len="med"/>
          </a:ln>
        </p:spPr>
        <p:txBody>
          <a:bodyPr>
            <a:prstTxWarp prst="textNoShape">
              <a:avLst/>
            </a:prstTxWarp>
          </a:bodyPr>
          <a:lstStyle/>
          <a:p>
            <a:endParaRPr lang="en-US"/>
          </a:p>
        </p:txBody>
      </p:sp>
      <p:sp>
        <p:nvSpPr>
          <p:cNvPr id="111625" name="Line 12"/>
          <p:cNvSpPr>
            <a:spLocks noChangeShapeType="1"/>
          </p:cNvSpPr>
          <p:nvPr/>
        </p:nvSpPr>
        <p:spPr bwMode="auto">
          <a:xfrm flipV="1">
            <a:off x="3254375" y="3363913"/>
            <a:ext cx="0" cy="304800"/>
          </a:xfrm>
          <a:prstGeom prst="line">
            <a:avLst/>
          </a:prstGeom>
          <a:noFill/>
          <a:ln w="28575">
            <a:solidFill>
              <a:srgbClr val="000080"/>
            </a:solidFill>
            <a:round/>
            <a:headEnd/>
            <a:tailEnd/>
          </a:ln>
        </p:spPr>
        <p:txBody>
          <a:bodyPr>
            <a:prstTxWarp prst="textNoShape">
              <a:avLst/>
            </a:prstTxWarp>
          </a:bodyPr>
          <a:lstStyle/>
          <a:p>
            <a:endParaRPr lang="en-US"/>
          </a:p>
        </p:txBody>
      </p:sp>
      <p:sp>
        <p:nvSpPr>
          <p:cNvPr id="111626" name="Line 13"/>
          <p:cNvSpPr>
            <a:spLocks noChangeShapeType="1"/>
          </p:cNvSpPr>
          <p:nvPr/>
        </p:nvSpPr>
        <p:spPr bwMode="auto">
          <a:xfrm>
            <a:off x="2133600" y="2243138"/>
            <a:ext cx="0" cy="228600"/>
          </a:xfrm>
          <a:prstGeom prst="line">
            <a:avLst/>
          </a:prstGeom>
          <a:noFill/>
          <a:ln w="28575">
            <a:solidFill>
              <a:srgbClr val="339966"/>
            </a:solidFill>
            <a:round/>
            <a:headEnd/>
            <a:tailEnd/>
          </a:ln>
        </p:spPr>
        <p:txBody>
          <a:bodyPr>
            <a:prstTxWarp prst="textNoShape">
              <a:avLst/>
            </a:prstTxWarp>
          </a:bodyPr>
          <a:lstStyle/>
          <a:p>
            <a:endParaRPr lang="en-US"/>
          </a:p>
        </p:txBody>
      </p:sp>
      <p:sp>
        <p:nvSpPr>
          <p:cNvPr id="111627" name="Line 14"/>
          <p:cNvSpPr>
            <a:spLocks noChangeShapeType="1"/>
          </p:cNvSpPr>
          <p:nvPr/>
        </p:nvSpPr>
        <p:spPr bwMode="auto">
          <a:xfrm>
            <a:off x="3886200" y="2265363"/>
            <a:ext cx="0" cy="228600"/>
          </a:xfrm>
          <a:prstGeom prst="line">
            <a:avLst/>
          </a:prstGeom>
          <a:noFill/>
          <a:ln w="28575">
            <a:solidFill>
              <a:srgbClr val="339966"/>
            </a:solidFill>
            <a:round/>
            <a:headEnd/>
            <a:tailEnd/>
          </a:ln>
        </p:spPr>
        <p:txBody>
          <a:bodyPr>
            <a:prstTxWarp prst="textNoShape">
              <a:avLst/>
            </a:prstTxWarp>
          </a:bodyPr>
          <a:lstStyle/>
          <a:p>
            <a:endParaRPr lang="en-US"/>
          </a:p>
        </p:txBody>
      </p:sp>
      <p:sp>
        <p:nvSpPr>
          <p:cNvPr id="111628" name="Text Box 15"/>
          <p:cNvSpPr txBox="1">
            <a:spLocks noChangeArrowheads="1"/>
          </p:cNvSpPr>
          <p:nvPr/>
        </p:nvSpPr>
        <p:spPr bwMode="auto">
          <a:xfrm>
            <a:off x="3352800" y="3271838"/>
            <a:ext cx="1295400" cy="396875"/>
          </a:xfrm>
          <a:prstGeom prst="rect">
            <a:avLst/>
          </a:prstGeom>
          <a:noFill/>
          <a:ln w="28575">
            <a:noFill/>
            <a:miter lim="800000"/>
            <a:headEnd/>
            <a:tailEnd/>
          </a:ln>
        </p:spPr>
        <p:txBody>
          <a:bodyPr>
            <a:prstTxWarp prst="textNoShape">
              <a:avLst/>
            </a:prstTxWarp>
            <a:spAutoFit/>
          </a:bodyPr>
          <a:lstStyle/>
          <a:p>
            <a:pPr>
              <a:spcBef>
                <a:spcPct val="50000"/>
              </a:spcBef>
            </a:pPr>
            <a:r>
              <a:rPr lang="el-GR">
                <a:solidFill>
                  <a:srgbClr val="0000CC"/>
                </a:solidFill>
                <a:ea typeface="Times New Roman" charset="0"/>
                <a:cs typeface="Times New Roman" charset="0"/>
              </a:rPr>
              <a:t>Δγ</a:t>
            </a:r>
            <a:r>
              <a:rPr lang="en-US">
                <a:solidFill>
                  <a:srgbClr val="0000CC"/>
                </a:solidFill>
                <a:ea typeface="Times New Roman" charset="0"/>
                <a:cs typeface="Times New Roman" charset="0"/>
              </a:rPr>
              <a:t> = 0.46</a:t>
            </a:r>
            <a:endParaRPr lang="el-GR">
              <a:solidFill>
                <a:srgbClr val="0000CC"/>
              </a:solidFill>
              <a:ea typeface="Times New Roman" charset="0"/>
              <a:cs typeface="Times New Roman" charset="0"/>
            </a:endParaRPr>
          </a:p>
        </p:txBody>
      </p:sp>
      <p:sp>
        <p:nvSpPr>
          <p:cNvPr id="111629" name="Rectangle 23"/>
          <p:cNvSpPr>
            <a:spLocks noChangeArrowheads="1"/>
          </p:cNvSpPr>
          <p:nvPr/>
        </p:nvSpPr>
        <p:spPr bwMode="auto">
          <a:xfrm>
            <a:off x="1854200" y="5816600"/>
            <a:ext cx="7010400" cy="762000"/>
          </a:xfrm>
          <a:prstGeom prst="rect">
            <a:avLst/>
          </a:prstGeom>
          <a:noFill/>
          <a:ln w="28575">
            <a:noFill/>
            <a:miter lim="800000"/>
            <a:headEnd/>
            <a:tailEnd/>
          </a:ln>
        </p:spPr>
        <p:txBody>
          <a:bodyPr wrap="none">
            <a:prstTxWarp prst="textNoShape">
              <a:avLst/>
            </a:prstTxWarp>
          </a:bodyPr>
          <a:lstStyle/>
          <a:p>
            <a:r>
              <a:rPr lang="en-US" altLang="ko-KR" sz="1800">
                <a:ea typeface="굴림" charset="-127"/>
                <a:cs typeface="굴림" charset="-127"/>
              </a:rPr>
              <a:t>Ca solute increases the range of the </a:t>
            </a:r>
            <a:r>
              <a:rPr lang="el-GR">
                <a:latin typeface="Symbol" charset="2"/>
                <a:ea typeface="Symbol" charset="2"/>
                <a:cs typeface="Symbol" charset="2"/>
              </a:rPr>
              <a:t>γ</a:t>
            </a:r>
            <a:r>
              <a:rPr lang="en-US" baseline="-25000"/>
              <a:t>gb</a:t>
            </a:r>
            <a:r>
              <a:rPr lang="en-US"/>
              <a:t>/ </a:t>
            </a:r>
            <a:r>
              <a:rPr lang="el-GR">
                <a:latin typeface="Symbol" charset="2"/>
                <a:ea typeface="Symbol" charset="2"/>
                <a:cs typeface="Symbol" charset="2"/>
              </a:rPr>
              <a:t>γ</a:t>
            </a:r>
            <a:r>
              <a:rPr lang="en-US" baseline="-25000"/>
              <a:t>s</a:t>
            </a:r>
            <a:r>
              <a:rPr lang="en-US" altLang="ko-KR"/>
              <a:t> </a:t>
            </a:r>
            <a:r>
              <a:rPr lang="en-US" altLang="ko-KR" sz="1800">
                <a:ea typeface="굴림" charset="-127"/>
                <a:cs typeface="굴림" charset="-127"/>
              </a:rPr>
              <a:t>ratio.</a:t>
            </a:r>
            <a:br>
              <a:rPr lang="en-US" altLang="ko-KR" sz="1800">
                <a:ea typeface="굴림" charset="-127"/>
                <a:cs typeface="굴림" charset="-127"/>
              </a:rPr>
            </a:br>
            <a:r>
              <a:rPr lang="en-US" altLang="ko-KR" sz="1800">
                <a:ea typeface="굴림" charset="-127"/>
                <a:cs typeface="굴림" charset="-127"/>
              </a:rPr>
              <a:t>The variation of the relative energy in undoped MgO is lower </a:t>
            </a:r>
            <a:br>
              <a:rPr lang="en-US" altLang="ko-KR" sz="1800">
                <a:ea typeface="굴림" charset="-127"/>
                <a:cs typeface="굴림" charset="-127"/>
              </a:rPr>
            </a:br>
            <a:r>
              <a:rPr lang="en-US" altLang="ko-KR" sz="1800">
                <a:ea typeface="굴림" charset="-127"/>
                <a:cs typeface="굴림" charset="-127"/>
              </a:rPr>
              <a:t>(narrower distribution) than in the case of doped material.</a:t>
            </a:r>
          </a:p>
        </p:txBody>
      </p:sp>
      <p:pic>
        <p:nvPicPr>
          <p:cNvPr id="111630" name="Picture 24" descr="ALL_Energy_Plot_Legend"/>
          <p:cNvPicPr>
            <a:picLocks noChangeAspect="1" noChangeArrowheads="1"/>
          </p:cNvPicPr>
          <p:nvPr/>
        </p:nvPicPr>
        <p:blipFill>
          <a:blip r:embed="rId4"/>
          <a:srcRect/>
          <a:stretch>
            <a:fillRect/>
          </a:stretch>
        </p:blipFill>
        <p:spPr bwMode="auto">
          <a:xfrm>
            <a:off x="2133600" y="1371600"/>
            <a:ext cx="1616075" cy="536575"/>
          </a:xfrm>
          <a:prstGeom prst="rect">
            <a:avLst/>
          </a:prstGeom>
          <a:noFill/>
          <a:ln w="9525">
            <a:noFill/>
            <a:miter lim="800000"/>
            <a:headEnd/>
            <a:tailEnd/>
          </a:ln>
        </p:spPr>
      </p:pic>
      <p:sp>
        <p:nvSpPr>
          <p:cNvPr id="118799" name="Text Box 2"/>
          <p:cNvSpPr txBox="1">
            <a:spLocks noChangeArrowheads="1"/>
          </p:cNvSpPr>
          <p:nvPr/>
        </p:nvSpPr>
        <p:spPr bwMode="auto">
          <a:xfrm>
            <a:off x="530225" y="111125"/>
            <a:ext cx="8613775" cy="1200150"/>
          </a:xfrm>
          <a:prstGeom prst="rect">
            <a:avLst/>
          </a:prstGeom>
          <a:noFill/>
          <a:ln w="9525">
            <a:noFill/>
            <a:miter lim="800000"/>
            <a:headEnd/>
            <a:tailEnd/>
          </a:ln>
        </p:spPr>
        <p:txBody>
          <a:bodyPr>
            <a:prstTxWarp prst="textNoShape">
              <a:avLst/>
            </a:prstTxWarp>
            <a:spAutoFit/>
          </a:bodyPr>
          <a:lstStyle/>
          <a:p>
            <a:pPr>
              <a:defRPr/>
            </a:pPr>
            <a:r>
              <a:rPr lang="en-US" sz="3600" i="1" dirty="0">
                <a:solidFill>
                  <a:srgbClr val="000090"/>
                </a:solidFill>
                <a:latin typeface="+mj-lt"/>
              </a:rPr>
              <a:t>Grain Boundary Energy Distribution is Affected by Composition</a:t>
            </a:r>
          </a:p>
        </p:txBody>
      </p:sp>
      <p:pic>
        <p:nvPicPr>
          <p:cNvPr id="111632" name="Picture 35" descr="Formula"/>
          <p:cNvPicPr>
            <a:picLocks noChangeAspect="1" noChangeArrowheads="1"/>
          </p:cNvPicPr>
          <p:nvPr/>
        </p:nvPicPr>
        <p:blipFill>
          <a:blip r:embed="rId5"/>
          <a:srcRect l="10884" r="11720"/>
          <a:stretch>
            <a:fillRect/>
          </a:stretch>
        </p:blipFill>
        <p:spPr bwMode="auto">
          <a:xfrm>
            <a:off x="6110288" y="5053013"/>
            <a:ext cx="1520825" cy="720725"/>
          </a:xfrm>
          <a:prstGeom prst="rect">
            <a:avLst/>
          </a:prstGeom>
          <a:noFill/>
          <a:ln w="9525">
            <a:solidFill>
              <a:schemeClr val="tx1"/>
            </a:solidFill>
            <a:miter lim="800000"/>
            <a:headEnd/>
            <a:tailEnd/>
          </a:ln>
        </p:spPr>
      </p:pic>
      <p:grpSp>
        <p:nvGrpSpPr>
          <p:cNvPr id="111633" name="Group 42"/>
          <p:cNvGrpSpPr>
            <a:grpSpLocks/>
          </p:cNvGrpSpPr>
          <p:nvPr/>
        </p:nvGrpSpPr>
        <p:grpSpPr bwMode="auto">
          <a:xfrm>
            <a:off x="5410200" y="3503613"/>
            <a:ext cx="3086100" cy="1331912"/>
            <a:chOff x="2016" y="1872"/>
            <a:chExt cx="2448" cy="1056"/>
          </a:xfrm>
        </p:grpSpPr>
        <p:pic>
          <p:nvPicPr>
            <p:cNvPr id="111639" name="Picture 34" descr="Groove"/>
            <p:cNvPicPr>
              <a:picLocks noChangeAspect="1" noChangeArrowheads="1"/>
            </p:cNvPicPr>
            <p:nvPr/>
          </p:nvPicPr>
          <p:blipFill>
            <a:blip r:embed="rId6"/>
            <a:srcRect l="12781" t="7613" r="14793" b="8644"/>
            <a:stretch>
              <a:fillRect/>
            </a:stretch>
          </p:blipFill>
          <p:spPr bwMode="auto">
            <a:xfrm>
              <a:off x="2016" y="1872"/>
              <a:ext cx="2448" cy="1056"/>
            </a:xfrm>
            <a:prstGeom prst="rect">
              <a:avLst/>
            </a:prstGeom>
            <a:noFill/>
            <a:ln w="9525">
              <a:noFill/>
              <a:miter lim="800000"/>
              <a:headEnd/>
              <a:tailEnd/>
            </a:ln>
          </p:spPr>
        </p:pic>
        <p:sp>
          <p:nvSpPr>
            <p:cNvPr id="111640" name="Rectangle 41"/>
            <p:cNvSpPr>
              <a:spLocks noChangeArrowheads="1"/>
            </p:cNvSpPr>
            <p:nvPr/>
          </p:nvSpPr>
          <p:spPr bwMode="auto">
            <a:xfrm>
              <a:off x="2256" y="2688"/>
              <a:ext cx="192" cy="192"/>
            </a:xfrm>
            <a:prstGeom prst="rect">
              <a:avLst/>
            </a:prstGeom>
            <a:solidFill>
              <a:schemeClr val="bg1"/>
            </a:solidFill>
            <a:ln w="28575">
              <a:noFill/>
              <a:miter lim="800000"/>
              <a:headEnd/>
              <a:tailEnd/>
            </a:ln>
          </p:spPr>
          <p:txBody>
            <a:bodyPr wrap="none" anchor="ctr">
              <a:prstTxWarp prst="textNoShape">
                <a:avLst/>
              </a:prstTxWarp>
            </a:bodyPr>
            <a:lstStyle/>
            <a:p>
              <a:endParaRPr lang="en-US"/>
            </a:p>
          </p:txBody>
        </p:sp>
      </p:grpSp>
      <p:pic>
        <p:nvPicPr>
          <p:cNvPr id="111634" name="Picture 2" descr="MgO"/>
          <p:cNvPicPr>
            <a:picLocks noChangeAspect="1" noChangeArrowheads="1"/>
          </p:cNvPicPr>
          <p:nvPr/>
        </p:nvPicPr>
        <p:blipFill>
          <a:blip r:embed="rId7"/>
          <a:srcRect/>
          <a:stretch>
            <a:fillRect/>
          </a:stretch>
        </p:blipFill>
        <p:spPr bwMode="auto">
          <a:xfrm>
            <a:off x="5954713" y="1136650"/>
            <a:ext cx="2211387" cy="2212975"/>
          </a:xfrm>
          <a:prstGeom prst="rect">
            <a:avLst/>
          </a:prstGeom>
          <a:noFill/>
          <a:ln w="9525">
            <a:solidFill>
              <a:schemeClr val="tx1"/>
            </a:solidFill>
            <a:miter lim="800000"/>
            <a:headEnd/>
            <a:tailEnd/>
          </a:ln>
        </p:spPr>
      </p:pic>
      <p:sp>
        <p:nvSpPr>
          <p:cNvPr id="111635" name="Rectangle 5"/>
          <p:cNvSpPr>
            <a:spLocks noChangeArrowheads="1"/>
          </p:cNvSpPr>
          <p:nvPr/>
        </p:nvSpPr>
        <p:spPr bwMode="auto">
          <a:xfrm>
            <a:off x="5954713" y="2667000"/>
            <a:ext cx="839787"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en-US">
                <a:latin typeface="Times" charset="0"/>
              </a:rPr>
              <a:t>1 </a:t>
            </a:r>
            <a:r>
              <a:rPr lang="en-US">
                <a:latin typeface="Symbol" charset="2"/>
              </a:rPr>
              <a:t></a:t>
            </a:r>
            <a:r>
              <a:rPr lang="en-US">
                <a:latin typeface="Times" charset="0"/>
              </a:rPr>
              <a:t>m</a:t>
            </a:r>
          </a:p>
        </p:txBody>
      </p:sp>
      <p:cxnSp>
        <p:nvCxnSpPr>
          <p:cNvPr id="25" name="Straight Connector 24"/>
          <p:cNvCxnSpPr/>
          <p:nvPr/>
        </p:nvCxnSpPr>
        <p:spPr>
          <a:xfrm>
            <a:off x="6110288" y="3198813"/>
            <a:ext cx="519112" cy="1587"/>
          </a:xfrm>
          <a:prstGeom prst="line">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1637" name="TextBox 23"/>
          <p:cNvSpPr txBox="1">
            <a:spLocks noChangeArrowheads="1"/>
          </p:cNvSpPr>
          <p:nvPr/>
        </p:nvSpPr>
        <p:spPr bwMode="auto">
          <a:xfrm>
            <a:off x="8572500" y="6429375"/>
            <a:ext cx="341313" cy="276225"/>
          </a:xfrm>
          <a:prstGeom prst="rect">
            <a:avLst/>
          </a:prstGeom>
          <a:noFill/>
          <a:ln w="9525">
            <a:noFill/>
            <a:miter lim="800000"/>
            <a:headEnd/>
            <a:tailEnd/>
          </a:ln>
        </p:spPr>
        <p:txBody>
          <a:bodyPr wrap="none">
            <a:prstTxWarp prst="textNoShape">
              <a:avLst/>
            </a:prstTxWarp>
            <a:spAutoFit/>
          </a:bodyPr>
          <a:lstStyle/>
          <a:p>
            <a:r>
              <a:rPr lang="en-US" sz="1200">
                <a:solidFill>
                  <a:srgbClr val="7F7F7F"/>
                </a:solidFill>
              </a:rPr>
              <a:t>76</a:t>
            </a:r>
          </a:p>
        </p:txBody>
      </p:sp>
      <p:sp>
        <p:nvSpPr>
          <p:cNvPr id="111638" name="Slide Number Placeholder 23"/>
          <p:cNvSpPr>
            <a:spLocks noGrp="1"/>
          </p:cNvSpPr>
          <p:nvPr>
            <p:ph type="sldNum" sz="quarter" idx="12"/>
          </p:nvPr>
        </p:nvSpPr>
        <p:spPr>
          <a:noFill/>
        </p:spPr>
        <p:txBody>
          <a:bodyPr/>
          <a:lstStyle/>
          <a:p>
            <a:fld id="{3B17EF99-E311-864E-8844-3B1350A9590D}" type="slidenum">
              <a:rPr lang="en-US" smtClean="0"/>
              <a:pPr/>
              <a:t>53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7"/>
          <p:cNvGrpSpPr>
            <a:grpSpLocks/>
          </p:cNvGrpSpPr>
          <p:nvPr/>
        </p:nvGrpSpPr>
        <p:grpSpPr bwMode="auto">
          <a:xfrm>
            <a:off x="533400" y="1431925"/>
            <a:ext cx="4414838" cy="4257675"/>
            <a:chOff x="1152" y="1164"/>
            <a:chExt cx="3072" cy="2963"/>
          </a:xfrm>
        </p:grpSpPr>
        <p:pic>
          <p:nvPicPr>
            <p:cNvPr id="113677" name="Picture 3"/>
            <p:cNvPicPr>
              <a:picLocks noChangeAspect="1" noChangeArrowheads="1"/>
            </p:cNvPicPr>
            <p:nvPr/>
          </p:nvPicPr>
          <p:blipFill>
            <a:blip r:embed="rId3"/>
            <a:srcRect/>
            <a:stretch>
              <a:fillRect/>
            </a:stretch>
          </p:blipFill>
          <p:spPr bwMode="auto">
            <a:xfrm>
              <a:off x="1152" y="1164"/>
              <a:ext cx="3072" cy="2963"/>
            </a:xfrm>
            <a:prstGeom prst="rect">
              <a:avLst/>
            </a:prstGeom>
            <a:noFill/>
            <a:ln w="9525">
              <a:noFill/>
              <a:miter lim="800000"/>
              <a:headEnd/>
              <a:tailEnd/>
            </a:ln>
          </p:spPr>
        </p:pic>
        <p:sp>
          <p:nvSpPr>
            <p:cNvPr id="113678" name="Rectangle 5"/>
            <p:cNvSpPr>
              <a:spLocks noChangeArrowheads="1"/>
            </p:cNvSpPr>
            <p:nvPr/>
          </p:nvSpPr>
          <p:spPr bwMode="auto">
            <a:xfrm>
              <a:off x="2322" y="1252"/>
              <a:ext cx="887" cy="2409"/>
            </a:xfrm>
            <a:prstGeom prst="rect">
              <a:avLst/>
            </a:prstGeom>
            <a:solidFill>
              <a:srgbClr val="0000FF">
                <a:alpha val="50195"/>
              </a:srgbClr>
            </a:solidFill>
            <a:ln w="9525">
              <a:noFill/>
              <a:miter lim="800000"/>
              <a:headEnd/>
              <a:tailEnd/>
            </a:ln>
          </p:spPr>
          <p:txBody>
            <a:bodyPr wrap="none" anchor="ctr">
              <a:prstTxWarp prst="textNoShape">
                <a:avLst/>
              </a:prstTxWarp>
            </a:bodyPr>
            <a:lstStyle/>
            <a:p>
              <a:endParaRPr lang="en-US"/>
            </a:p>
          </p:txBody>
        </p:sp>
        <p:sp>
          <p:nvSpPr>
            <p:cNvPr id="113679" name="Rectangle 6"/>
            <p:cNvSpPr>
              <a:spLocks noChangeArrowheads="1"/>
            </p:cNvSpPr>
            <p:nvPr/>
          </p:nvSpPr>
          <p:spPr bwMode="auto">
            <a:xfrm>
              <a:off x="2853" y="1244"/>
              <a:ext cx="634" cy="2417"/>
            </a:xfrm>
            <a:prstGeom prst="rect">
              <a:avLst/>
            </a:prstGeom>
            <a:solidFill>
              <a:srgbClr val="FF0000">
                <a:alpha val="50195"/>
              </a:srgbClr>
            </a:solidFill>
            <a:ln w="9525">
              <a:noFill/>
              <a:miter lim="800000"/>
              <a:headEnd/>
              <a:tailEnd/>
            </a:ln>
          </p:spPr>
          <p:txBody>
            <a:bodyPr wrap="none" anchor="ctr">
              <a:prstTxWarp prst="textNoShape">
                <a:avLst/>
              </a:prstTxWarp>
            </a:bodyPr>
            <a:lstStyle/>
            <a:p>
              <a:endParaRPr lang="en-US"/>
            </a:p>
          </p:txBody>
        </p:sp>
      </p:grpSp>
      <p:sp>
        <p:nvSpPr>
          <p:cNvPr id="113667" name="Text Box 8"/>
          <p:cNvSpPr txBox="1">
            <a:spLocks noChangeArrowheads="1"/>
          </p:cNvSpPr>
          <p:nvPr/>
        </p:nvSpPr>
        <p:spPr bwMode="auto">
          <a:xfrm>
            <a:off x="762000" y="5857875"/>
            <a:ext cx="6870700" cy="923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Range of </a:t>
            </a:r>
            <a:r>
              <a:rPr lang="en-US" sz="1800" dirty="0" err="1">
                <a:solidFill>
                  <a:srgbClr val="000000"/>
                </a:solidFill>
                <a:latin typeface="Symbol" charset="2"/>
              </a:rPr>
              <a:t>g</a:t>
            </a:r>
            <a:r>
              <a:rPr lang="en-US" sz="1800" baseline="-25000" dirty="0" err="1">
                <a:solidFill>
                  <a:srgbClr val="000000"/>
                </a:solidFill>
              </a:rPr>
              <a:t>GB</a:t>
            </a:r>
            <a:r>
              <a:rPr lang="en-US" sz="1800" dirty="0">
                <a:solidFill>
                  <a:srgbClr val="000000"/>
                </a:solidFill>
              </a:rPr>
              <a:t>/</a:t>
            </a:r>
            <a:r>
              <a:rPr lang="en-US" sz="1800" dirty="0" err="1">
                <a:solidFill>
                  <a:srgbClr val="000000"/>
                </a:solidFill>
                <a:latin typeface="Symbol" charset="2"/>
              </a:rPr>
              <a:t>g</a:t>
            </a:r>
            <a:r>
              <a:rPr lang="en-US" sz="1800" baseline="-25000" dirty="0" err="1">
                <a:solidFill>
                  <a:srgbClr val="000000"/>
                </a:solidFill>
              </a:rPr>
              <a:t>S</a:t>
            </a:r>
            <a:r>
              <a:rPr lang="en-US" sz="1800" dirty="0">
                <a:solidFill>
                  <a:srgbClr val="000000"/>
                </a:solidFill>
              </a:rPr>
              <a:t> (on log scale) is smaller for Bi-doped Ni than for pure Ni, indicating smaller anisotropy of </a:t>
            </a:r>
            <a:r>
              <a:rPr lang="en-US" sz="1800" dirty="0" err="1">
                <a:solidFill>
                  <a:srgbClr val="000000"/>
                </a:solidFill>
                <a:latin typeface="Symbol" charset="2"/>
              </a:rPr>
              <a:t>g</a:t>
            </a:r>
            <a:r>
              <a:rPr lang="en-US" sz="1800" baseline="-25000" dirty="0" err="1">
                <a:solidFill>
                  <a:srgbClr val="000000"/>
                </a:solidFill>
              </a:rPr>
              <a:t>GB</a:t>
            </a:r>
            <a:r>
              <a:rPr lang="en-US" sz="1800" dirty="0">
                <a:solidFill>
                  <a:srgbClr val="000000"/>
                </a:solidFill>
              </a:rPr>
              <a:t>/</a:t>
            </a:r>
            <a:r>
              <a:rPr lang="en-US" sz="1800" dirty="0" err="1">
                <a:solidFill>
                  <a:srgbClr val="000000"/>
                </a:solidFill>
                <a:latin typeface="Symbol" charset="2"/>
              </a:rPr>
              <a:t>g</a:t>
            </a:r>
            <a:r>
              <a:rPr lang="en-US" sz="1800" baseline="-25000" dirty="0" err="1">
                <a:solidFill>
                  <a:srgbClr val="000000"/>
                </a:solidFill>
              </a:rPr>
              <a:t>S</a:t>
            </a:r>
            <a:r>
              <a:rPr lang="en-US" sz="1800" dirty="0">
                <a:solidFill>
                  <a:srgbClr val="000000"/>
                </a:solidFill>
              </a:rPr>
              <a:t>. This correlates with the plane distribution</a:t>
            </a:r>
          </a:p>
        </p:txBody>
      </p:sp>
      <p:sp>
        <p:nvSpPr>
          <p:cNvPr id="120836" name="Text Box 2"/>
          <p:cNvSpPr txBox="1">
            <a:spLocks noChangeArrowheads="1"/>
          </p:cNvSpPr>
          <p:nvPr/>
        </p:nvSpPr>
        <p:spPr bwMode="auto">
          <a:xfrm>
            <a:off x="304800" y="111125"/>
            <a:ext cx="8613775" cy="646113"/>
          </a:xfrm>
          <a:prstGeom prst="rect">
            <a:avLst/>
          </a:prstGeom>
          <a:noFill/>
          <a:ln w="9525">
            <a:noFill/>
            <a:miter lim="800000"/>
            <a:headEnd/>
            <a:tailEnd/>
          </a:ln>
        </p:spPr>
        <p:txBody>
          <a:bodyPr>
            <a:prstTxWarp prst="textNoShape">
              <a:avLst/>
            </a:prstTxWarp>
            <a:spAutoFit/>
          </a:bodyPr>
          <a:lstStyle/>
          <a:p>
            <a:pPr algn="ctr">
              <a:defRPr/>
            </a:pPr>
            <a:r>
              <a:rPr lang="en-US" sz="3600" i="1" dirty="0">
                <a:solidFill>
                  <a:srgbClr val="000090"/>
                </a:solidFill>
                <a:latin typeface="+mj-lt"/>
              </a:rPr>
              <a:t>Bi impurities in Ni have the opposite effect</a:t>
            </a:r>
          </a:p>
        </p:txBody>
      </p:sp>
      <p:pic>
        <p:nvPicPr>
          <p:cNvPr id="113669" name="Picture 2" descr="Ni700_GD2_sept2006"/>
          <p:cNvPicPr>
            <a:picLocks noChangeAspect="1" noChangeArrowheads="1"/>
          </p:cNvPicPr>
          <p:nvPr/>
        </p:nvPicPr>
        <p:blipFill>
          <a:blip r:embed="rId4"/>
          <a:srcRect/>
          <a:stretch>
            <a:fillRect/>
          </a:stretch>
        </p:blipFill>
        <p:spPr bwMode="auto">
          <a:xfrm>
            <a:off x="5943600" y="1119188"/>
            <a:ext cx="2219325" cy="2219325"/>
          </a:xfrm>
          <a:prstGeom prst="rect">
            <a:avLst/>
          </a:prstGeom>
          <a:noFill/>
          <a:ln w="9525">
            <a:noFill/>
            <a:miter lim="800000"/>
            <a:headEnd/>
            <a:tailEnd/>
          </a:ln>
        </p:spPr>
      </p:pic>
      <p:pic>
        <p:nvPicPr>
          <p:cNvPr id="113670" name="Picture 3" descr="All_NiBi_Scaled"/>
          <p:cNvPicPr>
            <a:picLocks noChangeAspect="1" noChangeArrowheads="1"/>
          </p:cNvPicPr>
          <p:nvPr/>
        </p:nvPicPr>
        <p:blipFill>
          <a:blip r:embed="rId5"/>
          <a:srcRect/>
          <a:stretch>
            <a:fillRect/>
          </a:stretch>
        </p:blipFill>
        <p:spPr bwMode="auto">
          <a:xfrm>
            <a:off x="5943600" y="3338513"/>
            <a:ext cx="2195513" cy="2195512"/>
          </a:xfrm>
          <a:prstGeom prst="rect">
            <a:avLst/>
          </a:prstGeom>
          <a:noFill/>
          <a:ln w="9525">
            <a:noFill/>
            <a:miter lim="800000"/>
            <a:headEnd/>
            <a:tailEnd/>
          </a:ln>
        </p:spPr>
      </p:pic>
      <p:sp>
        <p:nvSpPr>
          <p:cNvPr id="113671" name="Text Box 5"/>
          <p:cNvSpPr txBox="1">
            <a:spLocks noChangeArrowheads="1"/>
          </p:cNvSpPr>
          <p:nvPr/>
        </p:nvSpPr>
        <p:spPr bwMode="auto">
          <a:xfrm>
            <a:off x="5715000" y="3154363"/>
            <a:ext cx="2667000" cy="33972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a:t>Pure Ni, grain size: 20</a:t>
            </a:r>
            <a:r>
              <a:rPr lang="en-US" sz="1600">
                <a:latin typeface="Symbol" charset="2"/>
              </a:rPr>
              <a:t>m</a:t>
            </a:r>
            <a:r>
              <a:rPr lang="en-US" sz="1600"/>
              <a:t>m</a:t>
            </a:r>
          </a:p>
        </p:txBody>
      </p:sp>
      <p:sp>
        <p:nvSpPr>
          <p:cNvPr id="113672" name="Text Box 6"/>
          <p:cNvSpPr txBox="1">
            <a:spLocks noChangeArrowheads="1"/>
          </p:cNvSpPr>
          <p:nvPr/>
        </p:nvSpPr>
        <p:spPr bwMode="auto">
          <a:xfrm>
            <a:off x="5562600" y="5349875"/>
            <a:ext cx="3048000" cy="33972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a:t>Bi-doped Ni, grain size: 21</a:t>
            </a:r>
            <a:r>
              <a:rPr lang="en-US" sz="1600">
                <a:latin typeface="Symbol" charset="2"/>
              </a:rPr>
              <a:t>m</a:t>
            </a:r>
            <a:r>
              <a:rPr lang="en-US" sz="1600"/>
              <a:t>m</a:t>
            </a:r>
          </a:p>
        </p:txBody>
      </p:sp>
      <p:cxnSp>
        <p:nvCxnSpPr>
          <p:cNvPr id="14" name="Straight Arrow Connector 13"/>
          <p:cNvCxnSpPr/>
          <p:nvPr/>
        </p:nvCxnSpPr>
        <p:spPr>
          <a:xfrm rot="10800000" flipV="1">
            <a:off x="2978150" y="2286000"/>
            <a:ext cx="2965450" cy="868363"/>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733800" y="3338513"/>
            <a:ext cx="2286000" cy="77628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3675" name="TextBox 14"/>
          <p:cNvSpPr txBox="1">
            <a:spLocks noChangeArrowheads="1"/>
          </p:cNvSpPr>
          <p:nvPr/>
        </p:nvSpPr>
        <p:spPr bwMode="auto">
          <a:xfrm>
            <a:off x="8572500" y="6429375"/>
            <a:ext cx="341313" cy="276225"/>
          </a:xfrm>
          <a:prstGeom prst="rect">
            <a:avLst/>
          </a:prstGeom>
          <a:noFill/>
          <a:ln w="9525">
            <a:noFill/>
            <a:miter lim="800000"/>
            <a:headEnd/>
            <a:tailEnd/>
          </a:ln>
        </p:spPr>
        <p:txBody>
          <a:bodyPr wrap="none">
            <a:prstTxWarp prst="textNoShape">
              <a:avLst/>
            </a:prstTxWarp>
            <a:spAutoFit/>
          </a:bodyPr>
          <a:lstStyle/>
          <a:p>
            <a:r>
              <a:rPr lang="en-US" sz="1200">
                <a:solidFill>
                  <a:srgbClr val="7F7F7F"/>
                </a:solidFill>
              </a:rPr>
              <a:t>77</a:t>
            </a:r>
          </a:p>
        </p:txBody>
      </p:sp>
      <p:sp>
        <p:nvSpPr>
          <p:cNvPr id="113676" name="Slide Number Placeholder 14"/>
          <p:cNvSpPr>
            <a:spLocks noGrp="1"/>
          </p:cNvSpPr>
          <p:nvPr>
            <p:ph type="sldNum" sz="quarter" idx="12"/>
          </p:nvPr>
        </p:nvSpPr>
        <p:spPr>
          <a:noFill/>
        </p:spPr>
        <p:txBody>
          <a:bodyPr/>
          <a:lstStyle/>
          <a:p>
            <a:fld id="{E6ACB8BA-3237-B240-9242-A71D399808D6}" type="slidenum">
              <a:rPr lang="en-US" smtClean="0"/>
              <a:pPr/>
              <a:t>54</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352800" y="304800"/>
            <a:ext cx="2695575" cy="701675"/>
          </a:xfrm>
          <a:prstGeom prst="rect">
            <a:avLst/>
          </a:prstGeom>
          <a:noFill/>
          <a:ln w="9525">
            <a:noFill/>
            <a:miter lim="800000"/>
            <a:headEnd/>
            <a:tailEnd/>
          </a:ln>
        </p:spPr>
        <p:txBody>
          <a:bodyPr wrap="none">
            <a:prstTxWarp prst="textNoShape">
              <a:avLst/>
            </a:prstTxWarp>
            <a:spAutoFit/>
          </a:bodyPr>
          <a:lstStyle/>
          <a:p>
            <a:r>
              <a:rPr lang="en-US" sz="4000" i="1">
                <a:solidFill>
                  <a:srgbClr val="0A0296"/>
                </a:solidFill>
                <a:latin typeface="Times" charset="0"/>
              </a:rPr>
              <a:t>Conclusions</a:t>
            </a:r>
          </a:p>
        </p:txBody>
      </p:sp>
      <p:sp>
        <p:nvSpPr>
          <p:cNvPr id="115715" name="Text Box 3"/>
          <p:cNvSpPr txBox="1">
            <a:spLocks noChangeArrowheads="1"/>
          </p:cNvSpPr>
          <p:nvPr/>
        </p:nvSpPr>
        <p:spPr bwMode="auto">
          <a:xfrm>
            <a:off x="708025" y="1371600"/>
            <a:ext cx="8218488" cy="4894263"/>
          </a:xfrm>
          <a:prstGeom prst="rect">
            <a:avLst/>
          </a:prstGeom>
          <a:noFill/>
          <a:ln w="9525">
            <a:noFill/>
            <a:miter lim="800000"/>
            <a:headEnd/>
            <a:tailEnd/>
          </a:ln>
        </p:spPr>
        <p:txBody>
          <a:bodyPr>
            <a:prstTxWarp prst="textNoShape">
              <a:avLst/>
            </a:prstTxWarp>
            <a:spAutoFit/>
          </a:bodyPr>
          <a:lstStyle/>
          <a:p>
            <a:r>
              <a:rPr lang="en-US"/>
              <a:t>• Statistical stereology can be used to reconstruct a most probable distribution of boundary normals, based on their traces on a single section plane.</a:t>
            </a:r>
          </a:p>
          <a:p>
            <a:r>
              <a:rPr lang="en-US"/>
              <a:t>• Thus, the full 5-parameter Grain Boundary Character Distribution can be obtained stereologically from plane sections, provided that the texture is weak.</a:t>
            </a:r>
          </a:p>
          <a:p>
            <a:r>
              <a:rPr lang="en-US"/>
              <a:t>• The tendency for grain boundaries to terminate on planes of low index and low energy is widespread in materials with a variety of symmetries and cohesive forces.</a:t>
            </a:r>
          </a:p>
          <a:p>
            <a:r>
              <a:rPr lang="en-US"/>
              <a:t>• The observations reduce the apparent complexity of interfacial networks and suggest that the mechanisms of solid state grain growth may be analogous to conventional crystal growth.  </a:t>
            </a:r>
          </a:p>
        </p:txBody>
      </p:sp>
      <p:sp>
        <p:nvSpPr>
          <p:cNvPr id="115716" name="Slide Number Placeholder 3"/>
          <p:cNvSpPr>
            <a:spLocks noGrp="1"/>
          </p:cNvSpPr>
          <p:nvPr>
            <p:ph type="sldNum" sz="quarter" idx="12"/>
          </p:nvPr>
        </p:nvSpPr>
        <p:spPr>
          <a:noFill/>
        </p:spPr>
        <p:txBody>
          <a:bodyPr/>
          <a:lstStyle/>
          <a:p>
            <a:fld id="{0F9A74F4-C49B-3D4B-9607-421B71A1F536}" type="slidenum">
              <a:rPr lang="en-US" smtClean="0"/>
              <a:pPr/>
              <a:t>55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Questions</a:t>
            </a:r>
            <a:endParaRPr lang="en-US" dirty="0"/>
          </a:p>
        </p:txBody>
      </p:sp>
      <p:sp>
        <p:nvSpPr>
          <p:cNvPr id="3" name="Content Placeholder 2"/>
          <p:cNvSpPr>
            <a:spLocks noGrp="1"/>
          </p:cNvSpPr>
          <p:nvPr>
            <p:ph idx="1"/>
          </p:nvPr>
        </p:nvSpPr>
        <p:spPr>
          <a:xfrm>
            <a:off x="533400" y="1143000"/>
            <a:ext cx="8229600" cy="5638800"/>
          </a:xfrm>
        </p:spPr>
        <p:txBody>
          <a:bodyPr/>
          <a:lstStyle/>
          <a:p>
            <a:r>
              <a:rPr lang="en-US" dirty="0" smtClean="0"/>
              <a:t>What is an accumulator diagram?</a:t>
            </a:r>
          </a:p>
          <a:p>
            <a:r>
              <a:rPr lang="en-US" dirty="0" smtClean="0"/>
              <a:t>Why do we transform grain boundary traces from the sample frame to the crystal frame?</a:t>
            </a:r>
          </a:p>
          <a:p>
            <a:r>
              <a:rPr lang="en-US" dirty="0" smtClean="0"/>
              <a:t>What is stereology?</a:t>
            </a:r>
          </a:p>
          <a:p>
            <a:r>
              <a:rPr lang="en-US" dirty="0" smtClean="0"/>
              <a:t>Which quantities can be measured directly from cross-sections?</a:t>
            </a:r>
          </a:p>
          <a:p>
            <a:r>
              <a:rPr lang="en-US" dirty="0" smtClean="0"/>
              <a:t>What is the stereological relationship between line length (e.g. of grain boundaries) measured in cross-section to surface area per unit volume?</a:t>
            </a:r>
          </a:p>
          <a:p>
            <a:r>
              <a:rPr lang="en-US" dirty="0" smtClean="0"/>
              <a:t>How does frequency of grain boundary type relate to surface energy?</a:t>
            </a:r>
            <a:endParaRPr lang="en-US" dirty="0"/>
          </a:p>
        </p:txBody>
      </p:sp>
      <p:sp>
        <p:nvSpPr>
          <p:cNvPr id="4" name="Slide Number Placeholder 3"/>
          <p:cNvSpPr>
            <a:spLocks noGrp="1"/>
          </p:cNvSpPr>
          <p:nvPr>
            <p:ph type="sldNum" sz="quarter" idx="12"/>
          </p:nvPr>
        </p:nvSpPr>
        <p:spPr/>
        <p:txBody>
          <a:bodyPr/>
          <a:lstStyle/>
          <a:p>
            <a:pPr>
              <a:defRPr/>
            </a:pPr>
            <a:fld id="{A3E638F0-9707-1A41-BC28-98498F9DD7AB}" type="slidenum">
              <a:rPr lang="en-US" smtClean="0"/>
              <a:pPr>
                <a:defRPr/>
              </a:pPr>
              <a:t>56</a:t>
            </a:fld>
            <a:endParaRPr lang="en-US"/>
          </a:p>
        </p:txBody>
      </p:sp>
    </p:spTree>
    <p:extLst>
      <p:ext uri="{BB962C8B-B14F-4D97-AF65-F5344CB8AC3E}">
        <p14:creationId xmlns:p14="http://schemas.microsoft.com/office/powerpoint/2010/main" val="3087981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Questions - 2</a:t>
            </a:r>
            <a:endParaRPr lang="en-US" dirty="0"/>
          </a:p>
        </p:txBody>
      </p:sp>
      <p:sp>
        <p:nvSpPr>
          <p:cNvPr id="3" name="Content Placeholder 2"/>
          <p:cNvSpPr>
            <a:spLocks noGrp="1"/>
          </p:cNvSpPr>
          <p:nvPr>
            <p:ph idx="1"/>
          </p:nvPr>
        </p:nvSpPr>
        <p:spPr>
          <a:xfrm>
            <a:off x="609600" y="1219200"/>
            <a:ext cx="8305800" cy="4800600"/>
          </a:xfrm>
        </p:spPr>
        <p:txBody>
          <a:bodyPr/>
          <a:lstStyle/>
          <a:p>
            <a:r>
              <a:rPr lang="en-US" dirty="0" smtClean="0"/>
              <a:t>What is the significance, if any of the CSL concept in terms of grain boundary populations?</a:t>
            </a:r>
          </a:p>
          <a:p>
            <a:r>
              <a:rPr lang="en-US" dirty="0" smtClean="0"/>
              <a:t>Which CSL types are actually observed in large numbers (and in which materials)?</a:t>
            </a:r>
          </a:p>
          <a:p>
            <a:r>
              <a:rPr lang="en-US" dirty="0" smtClean="0"/>
              <a:t>How does grain boundary frequency relate to grain boundary energy?</a:t>
            </a:r>
          </a:p>
          <a:p>
            <a:r>
              <a:rPr lang="en-US" dirty="0" smtClean="0"/>
              <a:t>What is “Buffon’s Needle”?</a:t>
            </a:r>
          </a:p>
          <a:p>
            <a:r>
              <a:rPr lang="en-US" dirty="0" smtClean="0"/>
              <a:t>How does stereology help us to measure the Grain Boundary Character Distribution?</a:t>
            </a:r>
          </a:p>
          <a:p>
            <a:r>
              <a:rPr lang="en-US" dirty="0" smtClean="0"/>
              <a:t>What are typical 1-, 3-, 5- and 2-parameter plots of GB character?</a:t>
            </a:r>
            <a:endParaRPr lang="en-US" dirty="0"/>
          </a:p>
        </p:txBody>
      </p:sp>
      <p:sp>
        <p:nvSpPr>
          <p:cNvPr id="4" name="Slide Number Placeholder 3"/>
          <p:cNvSpPr>
            <a:spLocks noGrp="1"/>
          </p:cNvSpPr>
          <p:nvPr>
            <p:ph type="sldNum" sz="quarter" idx="12"/>
          </p:nvPr>
        </p:nvSpPr>
        <p:spPr/>
        <p:txBody>
          <a:bodyPr/>
          <a:lstStyle/>
          <a:p>
            <a:pPr>
              <a:defRPr/>
            </a:pPr>
            <a:fld id="{A3E638F0-9707-1A41-BC28-98498F9DD7AB}" type="slidenum">
              <a:rPr lang="en-US" smtClean="0"/>
              <a:pPr>
                <a:defRPr/>
              </a:pPr>
              <a:t>57</a:t>
            </a:fld>
            <a:endParaRPr lang="en-US"/>
          </a:p>
        </p:txBody>
      </p:sp>
    </p:spTree>
    <p:extLst>
      <p:ext uri="{BB962C8B-B14F-4D97-AF65-F5344CB8AC3E}">
        <p14:creationId xmlns:p14="http://schemas.microsoft.com/office/powerpoint/2010/main" val="2480641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Supplemental Slides</a:t>
            </a:r>
            <a:endParaRPr lang="en-US" dirty="0"/>
          </a:p>
        </p:txBody>
      </p:sp>
      <p:sp>
        <p:nvSpPr>
          <p:cNvPr id="117763" name="Content Placeholder 2"/>
          <p:cNvSpPr>
            <a:spLocks noGrp="1"/>
          </p:cNvSpPr>
          <p:nvPr>
            <p:ph idx="1"/>
          </p:nvPr>
        </p:nvSpPr>
        <p:spPr/>
        <p:txBody>
          <a:bodyPr/>
          <a:lstStyle/>
          <a:p>
            <a:r>
              <a:rPr lang="en-US" smtClean="0"/>
              <a:t>Details about how to construct the zone to an individual pole in a stereogram that represents a (hemi-)spherical space.</a:t>
            </a:r>
          </a:p>
          <a:p>
            <a:r>
              <a:rPr lang="en-US" smtClean="0"/>
              <a:t>Details about how texture affects the stereological approach to determining GBCD.</a:t>
            </a:r>
          </a:p>
        </p:txBody>
      </p:sp>
      <p:sp>
        <p:nvSpPr>
          <p:cNvPr id="117764" name="Slide Number Placeholder 3"/>
          <p:cNvSpPr>
            <a:spLocks noGrp="1"/>
          </p:cNvSpPr>
          <p:nvPr>
            <p:ph type="sldNum" sz="quarter" idx="12"/>
          </p:nvPr>
        </p:nvSpPr>
        <p:spPr>
          <a:noFill/>
        </p:spPr>
        <p:txBody>
          <a:bodyPr/>
          <a:lstStyle/>
          <a:p>
            <a:fld id="{AC50AC95-0259-704E-BDCB-253F552A30B9}" type="slidenum">
              <a:rPr lang="en-US" smtClean="0"/>
              <a:pPr/>
              <a:t>58</a:t>
            </a:fld>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685800" y="228600"/>
            <a:ext cx="7772400" cy="1143000"/>
          </a:xfrm>
        </p:spPr>
        <p:txBody>
          <a:bodyPr/>
          <a:lstStyle/>
          <a:p>
            <a:pPr eaLnBrk="1" hangingPunct="1">
              <a:defRPr/>
            </a:pPr>
            <a:r>
              <a:rPr lang="en-US">
                <a:solidFill>
                  <a:schemeClr val="accent2"/>
                </a:solidFill>
              </a:rPr>
              <a:t>Boundary Tangents</a:t>
            </a:r>
          </a:p>
        </p:txBody>
      </p:sp>
      <p:sp>
        <p:nvSpPr>
          <p:cNvPr id="118787" name="Rectangle 3"/>
          <p:cNvSpPr>
            <a:spLocks noGrp="1" noChangeArrowheads="1"/>
          </p:cNvSpPr>
          <p:nvPr>
            <p:ph type="body" idx="1"/>
          </p:nvPr>
        </p:nvSpPr>
        <p:spPr>
          <a:xfrm>
            <a:off x="685800" y="1676400"/>
            <a:ext cx="7772400" cy="1143000"/>
          </a:xfrm>
        </p:spPr>
        <p:txBody>
          <a:bodyPr/>
          <a:lstStyle/>
          <a:p>
            <a:pPr eaLnBrk="1" hangingPunct="1">
              <a:lnSpc>
                <a:spcPct val="90000"/>
              </a:lnSpc>
            </a:pPr>
            <a:r>
              <a:rPr lang="en-US" sz="2400"/>
              <a:t>A more detailed approach is as follows.</a:t>
            </a:r>
          </a:p>
          <a:p>
            <a:pPr eaLnBrk="1" hangingPunct="1">
              <a:lnSpc>
                <a:spcPct val="90000"/>
              </a:lnSpc>
            </a:pPr>
            <a:r>
              <a:rPr lang="en-US" sz="2400"/>
              <a:t>Measure the (local) boundary tangent: the normal must lie in its zone.</a:t>
            </a:r>
          </a:p>
        </p:txBody>
      </p:sp>
      <p:sp>
        <p:nvSpPr>
          <p:cNvPr id="118788" name="Line 4"/>
          <p:cNvSpPr>
            <a:spLocks noChangeShapeType="1"/>
          </p:cNvSpPr>
          <p:nvPr/>
        </p:nvSpPr>
        <p:spPr bwMode="auto">
          <a:xfrm>
            <a:off x="5181600" y="4054475"/>
            <a:ext cx="2133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89" name="Line 5"/>
          <p:cNvSpPr>
            <a:spLocks noChangeShapeType="1"/>
          </p:cNvSpPr>
          <p:nvPr/>
        </p:nvSpPr>
        <p:spPr bwMode="auto">
          <a:xfrm flipV="1">
            <a:off x="7315200" y="3444875"/>
            <a:ext cx="609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90" name="Line 6"/>
          <p:cNvSpPr>
            <a:spLocks noChangeShapeType="1"/>
          </p:cNvSpPr>
          <p:nvPr/>
        </p:nvSpPr>
        <p:spPr bwMode="auto">
          <a:xfrm flipV="1">
            <a:off x="4578350" y="4054475"/>
            <a:ext cx="609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91" name="Line 7"/>
          <p:cNvSpPr>
            <a:spLocks noChangeShapeType="1"/>
          </p:cNvSpPr>
          <p:nvPr/>
        </p:nvSpPr>
        <p:spPr bwMode="auto">
          <a:xfrm>
            <a:off x="7315200" y="4054475"/>
            <a:ext cx="60960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92" name="Line 8"/>
          <p:cNvSpPr>
            <a:spLocks noChangeShapeType="1"/>
          </p:cNvSpPr>
          <p:nvPr/>
        </p:nvSpPr>
        <p:spPr bwMode="auto">
          <a:xfrm>
            <a:off x="4572000" y="3292475"/>
            <a:ext cx="60960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93" name="Text Box 9"/>
          <p:cNvSpPr txBox="1">
            <a:spLocks noChangeArrowheads="1"/>
          </p:cNvSpPr>
          <p:nvPr/>
        </p:nvSpPr>
        <p:spPr bwMode="auto">
          <a:xfrm>
            <a:off x="5105400" y="4267200"/>
            <a:ext cx="47783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A</a:t>
            </a:r>
          </a:p>
        </p:txBody>
      </p:sp>
      <p:sp>
        <p:nvSpPr>
          <p:cNvPr id="118794" name="Text Box 10"/>
          <p:cNvSpPr txBox="1">
            <a:spLocks noChangeArrowheads="1"/>
          </p:cNvSpPr>
          <p:nvPr/>
        </p:nvSpPr>
        <p:spPr bwMode="auto">
          <a:xfrm>
            <a:off x="5105400" y="3551238"/>
            <a:ext cx="455613" cy="579437"/>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B</a:t>
            </a:r>
          </a:p>
        </p:txBody>
      </p:sp>
      <p:sp>
        <p:nvSpPr>
          <p:cNvPr id="118795" name="Line 11"/>
          <p:cNvSpPr>
            <a:spLocks noChangeShapeType="1"/>
          </p:cNvSpPr>
          <p:nvPr/>
        </p:nvSpPr>
        <p:spPr bwMode="auto">
          <a:xfrm flipV="1">
            <a:off x="6400800" y="3444875"/>
            <a:ext cx="0" cy="6096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en-US"/>
          </a:p>
        </p:txBody>
      </p:sp>
      <p:sp>
        <p:nvSpPr>
          <p:cNvPr id="118796" name="Text Box 12"/>
          <p:cNvSpPr txBox="1">
            <a:spLocks noChangeArrowheads="1"/>
          </p:cNvSpPr>
          <p:nvPr/>
        </p:nvSpPr>
        <p:spPr bwMode="auto">
          <a:xfrm>
            <a:off x="6461125" y="3033713"/>
            <a:ext cx="884238" cy="579437"/>
          </a:xfrm>
          <a:prstGeom prst="rect">
            <a:avLst/>
          </a:prstGeom>
          <a:noFill/>
          <a:ln w="9525">
            <a:noFill/>
            <a:miter lim="800000"/>
            <a:headEnd/>
            <a:tailEnd/>
          </a:ln>
        </p:spPr>
        <p:txBody>
          <a:bodyPr wrap="none">
            <a:prstTxWarp prst="textNoShape">
              <a:avLst/>
            </a:prstTxWarp>
            <a:spAutoFit/>
          </a:bodyPr>
          <a:lstStyle/>
          <a:p>
            <a:r>
              <a:rPr lang="en-US" sz="3200" b="1">
                <a:solidFill>
                  <a:srgbClr val="008000"/>
                </a:solidFill>
                <a:latin typeface="Times" charset="0"/>
              </a:rPr>
              <a:t>n</a:t>
            </a:r>
            <a:r>
              <a:rPr lang="en-US" sz="3200" baseline="-25000">
                <a:solidFill>
                  <a:srgbClr val="008000"/>
                </a:solidFill>
                <a:latin typeface="Times" charset="0"/>
              </a:rPr>
              <a:t>s</a:t>
            </a:r>
            <a:r>
              <a:rPr lang="en-US" sz="3200" baseline="30000">
                <a:solidFill>
                  <a:srgbClr val="008000"/>
                </a:solidFill>
                <a:latin typeface="Times" charset="0"/>
              </a:rPr>
              <a:t>(A)</a:t>
            </a:r>
            <a:endParaRPr lang="en-US" sz="3200">
              <a:solidFill>
                <a:srgbClr val="008000"/>
              </a:solidFill>
              <a:latin typeface="Times" charset="0"/>
            </a:endParaRPr>
          </a:p>
        </p:txBody>
      </p:sp>
      <p:sp>
        <p:nvSpPr>
          <p:cNvPr id="118797" name="Line 13"/>
          <p:cNvSpPr>
            <a:spLocks noChangeShapeType="1"/>
          </p:cNvSpPr>
          <p:nvPr/>
        </p:nvSpPr>
        <p:spPr bwMode="auto">
          <a:xfrm flipV="1">
            <a:off x="7543800" y="4968875"/>
            <a:ext cx="0" cy="10668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118798" name="Line 14"/>
          <p:cNvSpPr>
            <a:spLocks noChangeShapeType="1"/>
          </p:cNvSpPr>
          <p:nvPr/>
        </p:nvSpPr>
        <p:spPr bwMode="auto">
          <a:xfrm flipH="1">
            <a:off x="6477000" y="6035675"/>
            <a:ext cx="1066800" cy="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118799" name="Text Box 15"/>
          <p:cNvSpPr txBox="1">
            <a:spLocks noChangeArrowheads="1"/>
          </p:cNvSpPr>
          <p:nvPr/>
        </p:nvSpPr>
        <p:spPr bwMode="auto">
          <a:xfrm>
            <a:off x="7543800" y="4892675"/>
            <a:ext cx="4381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Times" charset="0"/>
              </a:rPr>
              <a:t>x</a:t>
            </a:r>
            <a:r>
              <a:rPr lang="en-US" baseline="-25000">
                <a:solidFill>
                  <a:schemeClr val="accent2"/>
                </a:solidFill>
                <a:latin typeface="Times" charset="0"/>
              </a:rPr>
              <a:t>1</a:t>
            </a:r>
            <a:endParaRPr lang="en-US">
              <a:solidFill>
                <a:schemeClr val="accent2"/>
              </a:solidFill>
              <a:latin typeface="Times" charset="0"/>
            </a:endParaRPr>
          </a:p>
        </p:txBody>
      </p:sp>
      <p:sp>
        <p:nvSpPr>
          <p:cNvPr id="118800" name="Line 16"/>
          <p:cNvSpPr>
            <a:spLocks noChangeShapeType="1"/>
          </p:cNvSpPr>
          <p:nvPr/>
        </p:nvSpPr>
        <p:spPr bwMode="auto">
          <a:xfrm>
            <a:off x="5943600" y="4191000"/>
            <a:ext cx="914400" cy="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en-US"/>
          </a:p>
        </p:txBody>
      </p:sp>
      <p:sp>
        <p:nvSpPr>
          <p:cNvPr id="118801" name="Text Box 17"/>
          <p:cNvSpPr txBox="1">
            <a:spLocks noChangeArrowheads="1"/>
          </p:cNvSpPr>
          <p:nvPr/>
        </p:nvSpPr>
        <p:spPr bwMode="auto">
          <a:xfrm>
            <a:off x="6400800" y="4221163"/>
            <a:ext cx="793750" cy="579437"/>
          </a:xfrm>
          <a:prstGeom prst="rect">
            <a:avLst/>
          </a:prstGeom>
          <a:noFill/>
          <a:ln w="9525">
            <a:noFill/>
            <a:miter lim="800000"/>
            <a:headEnd/>
            <a:tailEnd/>
          </a:ln>
        </p:spPr>
        <p:txBody>
          <a:bodyPr wrap="none">
            <a:prstTxWarp prst="textNoShape">
              <a:avLst/>
            </a:prstTxWarp>
            <a:spAutoFit/>
          </a:bodyPr>
          <a:lstStyle/>
          <a:p>
            <a:r>
              <a:rPr lang="en-US" sz="3200" b="1">
                <a:solidFill>
                  <a:srgbClr val="CC0000"/>
                </a:solidFill>
                <a:latin typeface="Times" charset="0"/>
              </a:rPr>
              <a:t>t</a:t>
            </a:r>
            <a:r>
              <a:rPr lang="en-US" sz="3200" baseline="-25000">
                <a:solidFill>
                  <a:srgbClr val="CC0000"/>
                </a:solidFill>
                <a:latin typeface="Times" charset="0"/>
              </a:rPr>
              <a:t>s</a:t>
            </a:r>
            <a:r>
              <a:rPr lang="en-US" sz="3200" baseline="30000">
                <a:solidFill>
                  <a:srgbClr val="CC0000"/>
                </a:solidFill>
                <a:latin typeface="Times" charset="0"/>
              </a:rPr>
              <a:t>(A)</a:t>
            </a:r>
            <a:endParaRPr lang="en-US" sz="3200">
              <a:solidFill>
                <a:srgbClr val="CC0000"/>
              </a:solidFill>
              <a:latin typeface="Times" charset="0"/>
            </a:endParaRPr>
          </a:p>
        </p:txBody>
      </p:sp>
      <p:sp>
        <p:nvSpPr>
          <p:cNvPr id="118802" name="Text Box 18"/>
          <p:cNvSpPr txBox="1">
            <a:spLocks noChangeArrowheads="1"/>
          </p:cNvSpPr>
          <p:nvPr/>
        </p:nvSpPr>
        <p:spPr bwMode="auto">
          <a:xfrm>
            <a:off x="6172200" y="5943600"/>
            <a:ext cx="4381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Times" charset="0"/>
              </a:rPr>
              <a:t>x</a:t>
            </a:r>
            <a:r>
              <a:rPr lang="en-US" baseline="-25000">
                <a:solidFill>
                  <a:schemeClr val="accent2"/>
                </a:solidFill>
                <a:latin typeface="Times" charset="0"/>
              </a:rPr>
              <a:t>2</a:t>
            </a:r>
            <a:endParaRPr lang="en-US">
              <a:solidFill>
                <a:schemeClr val="accent2"/>
              </a:solidFill>
              <a:latin typeface="Times" charset="0"/>
            </a:endParaRPr>
          </a:p>
        </p:txBody>
      </p:sp>
      <p:grpSp>
        <p:nvGrpSpPr>
          <p:cNvPr id="118803" name="Group 19"/>
          <p:cNvGrpSpPr>
            <a:grpSpLocks/>
          </p:cNvGrpSpPr>
          <p:nvPr/>
        </p:nvGrpSpPr>
        <p:grpSpPr bwMode="auto">
          <a:xfrm>
            <a:off x="5638800" y="4876800"/>
            <a:ext cx="457200" cy="381000"/>
            <a:chOff x="1056" y="1680"/>
            <a:chExt cx="576" cy="480"/>
          </a:xfrm>
        </p:grpSpPr>
        <p:sp>
          <p:nvSpPr>
            <p:cNvPr id="118812" name="AutoShape 20"/>
            <p:cNvSpPr>
              <a:spLocks noChangeArrowheads="1"/>
            </p:cNvSpPr>
            <p:nvPr/>
          </p:nvSpPr>
          <p:spPr bwMode="auto">
            <a:xfrm>
              <a:off x="1056" y="1680"/>
              <a:ext cx="576" cy="480"/>
            </a:xfrm>
            <a:prstGeom prst="hexagon">
              <a:avLst>
                <a:gd name="adj" fmla="val 30000"/>
                <a:gd name="vf" fmla="val 115470"/>
              </a:avLst>
            </a:prstGeom>
            <a:noFill/>
            <a:ln w="9525">
              <a:solidFill>
                <a:srgbClr val="CC0000"/>
              </a:solidFill>
              <a:miter lim="800000"/>
              <a:headEnd/>
              <a:tailEnd/>
            </a:ln>
          </p:spPr>
          <p:txBody>
            <a:bodyPr wrap="none" anchor="ctr">
              <a:prstTxWarp prst="textNoShape">
                <a:avLst/>
              </a:prstTxWarp>
            </a:bodyPr>
            <a:lstStyle/>
            <a:p>
              <a:endParaRPr lang="en-US"/>
            </a:p>
          </p:txBody>
        </p:sp>
        <p:sp>
          <p:nvSpPr>
            <p:cNvPr id="118813" name="Line 21"/>
            <p:cNvSpPr>
              <a:spLocks noChangeShapeType="1"/>
            </p:cNvSpPr>
            <p:nvPr/>
          </p:nvSpPr>
          <p:spPr bwMode="auto">
            <a:xfrm>
              <a:off x="1056" y="1920"/>
              <a:ext cx="288" cy="1"/>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118814" name="Line 22"/>
            <p:cNvSpPr>
              <a:spLocks noChangeShapeType="1"/>
            </p:cNvSpPr>
            <p:nvPr/>
          </p:nvSpPr>
          <p:spPr bwMode="auto">
            <a:xfrm flipV="1">
              <a:off x="1344" y="1680"/>
              <a:ext cx="144" cy="240"/>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118815" name="Line 23"/>
            <p:cNvSpPr>
              <a:spLocks noChangeShapeType="1"/>
            </p:cNvSpPr>
            <p:nvPr/>
          </p:nvSpPr>
          <p:spPr bwMode="auto">
            <a:xfrm>
              <a:off x="1344" y="1920"/>
              <a:ext cx="144" cy="240"/>
            </a:xfrm>
            <a:prstGeom prst="line">
              <a:avLst/>
            </a:prstGeom>
            <a:noFill/>
            <a:ln w="9525">
              <a:solidFill>
                <a:srgbClr val="CC0000"/>
              </a:solidFill>
              <a:round/>
              <a:headEnd/>
              <a:tailEnd/>
            </a:ln>
          </p:spPr>
          <p:txBody>
            <a:bodyPr wrap="none" anchor="ctr">
              <a:prstTxWarp prst="textNoShape">
                <a:avLst/>
              </a:prstTxWarp>
            </a:bodyPr>
            <a:lstStyle/>
            <a:p>
              <a:endParaRPr lang="en-US"/>
            </a:p>
          </p:txBody>
        </p:sp>
      </p:grpSp>
      <p:grpSp>
        <p:nvGrpSpPr>
          <p:cNvPr id="118804" name="Group 24"/>
          <p:cNvGrpSpPr>
            <a:grpSpLocks/>
          </p:cNvGrpSpPr>
          <p:nvPr/>
        </p:nvGrpSpPr>
        <p:grpSpPr bwMode="auto">
          <a:xfrm rot="2138281">
            <a:off x="5562600" y="3124200"/>
            <a:ext cx="457200" cy="381000"/>
            <a:chOff x="1056" y="1680"/>
            <a:chExt cx="576" cy="480"/>
          </a:xfrm>
        </p:grpSpPr>
        <p:sp>
          <p:nvSpPr>
            <p:cNvPr id="118808" name="AutoShape 25"/>
            <p:cNvSpPr>
              <a:spLocks noChangeArrowheads="1"/>
            </p:cNvSpPr>
            <p:nvPr/>
          </p:nvSpPr>
          <p:spPr bwMode="auto">
            <a:xfrm>
              <a:off x="1056" y="1680"/>
              <a:ext cx="576" cy="480"/>
            </a:xfrm>
            <a:prstGeom prst="hexagon">
              <a:avLst>
                <a:gd name="adj" fmla="val 30000"/>
                <a:gd name="vf" fmla="val 115470"/>
              </a:avLst>
            </a:prstGeom>
            <a:noFill/>
            <a:ln w="9525">
              <a:solidFill>
                <a:srgbClr val="CC0000"/>
              </a:solidFill>
              <a:miter lim="800000"/>
              <a:headEnd/>
              <a:tailEnd/>
            </a:ln>
          </p:spPr>
          <p:txBody>
            <a:bodyPr wrap="none" anchor="ctr">
              <a:prstTxWarp prst="textNoShape">
                <a:avLst/>
              </a:prstTxWarp>
            </a:bodyPr>
            <a:lstStyle/>
            <a:p>
              <a:endParaRPr lang="en-US"/>
            </a:p>
          </p:txBody>
        </p:sp>
        <p:sp>
          <p:nvSpPr>
            <p:cNvPr id="118809" name="Line 26"/>
            <p:cNvSpPr>
              <a:spLocks noChangeShapeType="1"/>
            </p:cNvSpPr>
            <p:nvPr/>
          </p:nvSpPr>
          <p:spPr bwMode="auto">
            <a:xfrm>
              <a:off x="1056" y="1920"/>
              <a:ext cx="288" cy="1"/>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118810" name="Line 27"/>
            <p:cNvSpPr>
              <a:spLocks noChangeShapeType="1"/>
            </p:cNvSpPr>
            <p:nvPr/>
          </p:nvSpPr>
          <p:spPr bwMode="auto">
            <a:xfrm flipV="1">
              <a:off x="1344" y="1680"/>
              <a:ext cx="144" cy="240"/>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118811" name="Line 28"/>
            <p:cNvSpPr>
              <a:spLocks noChangeShapeType="1"/>
            </p:cNvSpPr>
            <p:nvPr/>
          </p:nvSpPr>
          <p:spPr bwMode="auto">
            <a:xfrm>
              <a:off x="1344" y="1920"/>
              <a:ext cx="144" cy="240"/>
            </a:xfrm>
            <a:prstGeom prst="line">
              <a:avLst/>
            </a:prstGeom>
            <a:noFill/>
            <a:ln w="9525">
              <a:solidFill>
                <a:srgbClr val="CC0000"/>
              </a:solidFill>
              <a:round/>
              <a:headEnd/>
              <a:tailEnd/>
            </a:ln>
          </p:spPr>
          <p:txBody>
            <a:bodyPr wrap="none" anchor="ctr">
              <a:prstTxWarp prst="textNoShape">
                <a:avLst/>
              </a:prstTxWarp>
            </a:bodyPr>
            <a:lstStyle/>
            <a:p>
              <a:endParaRPr lang="en-US"/>
            </a:p>
          </p:txBody>
        </p:sp>
      </p:grpSp>
      <p:sp>
        <p:nvSpPr>
          <p:cNvPr id="118805" name="Text Box 29"/>
          <p:cNvSpPr txBox="1">
            <a:spLocks noChangeArrowheads="1"/>
          </p:cNvSpPr>
          <p:nvPr/>
        </p:nvSpPr>
        <p:spPr bwMode="auto">
          <a:xfrm>
            <a:off x="6019800" y="5105400"/>
            <a:ext cx="482600" cy="457200"/>
          </a:xfrm>
          <a:prstGeom prst="rect">
            <a:avLst/>
          </a:prstGeom>
          <a:noFill/>
          <a:ln w="9525">
            <a:noFill/>
            <a:miter lim="800000"/>
            <a:headEnd/>
            <a:tailEnd/>
          </a:ln>
        </p:spPr>
        <p:txBody>
          <a:bodyPr wrap="none">
            <a:prstTxWarp prst="textNoShape">
              <a:avLst/>
            </a:prstTxWarp>
            <a:spAutoFit/>
          </a:bodyPr>
          <a:lstStyle/>
          <a:p>
            <a:r>
              <a:rPr lang="en-US">
                <a:solidFill>
                  <a:srgbClr val="CC0000"/>
                </a:solidFill>
                <a:latin typeface="Times" charset="0"/>
              </a:rPr>
              <a:t>g</a:t>
            </a:r>
            <a:r>
              <a:rPr lang="en-US" baseline="-25000">
                <a:solidFill>
                  <a:srgbClr val="CC0000"/>
                </a:solidFill>
                <a:latin typeface="Times" charset="0"/>
              </a:rPr>
              <a:t>A</a:t>
            </a:r>
            <a:endParaRPr lang="en-US">
              <a:solidFill>
                <a:srgbClr val="CC0000"/>
              </a:solidFill>
              <a:latin typeface="Times" charset="0"/>
            </a:endParaRPr>
          </a:p>
        </p:txBody>
      </p:sp>
      <p:sp>
        <p:nvSpPr>
          <p:cNvPr id="118806" name="Text Box 30"/>
          <p:cNvSpPr txBox="1">
            <a:spLocks noChangeArrowheads="1"/>
          </p:cNvSpPr>
          <p:nvPr/>
        </p:nvSpPr>
        <p:spPr bwMode="auto">
          <a:xfrm>
            <a:off x="5867400" y="2667000"/>
            <a:ext cx="471488" cy="457200"/>
          </a:xfrm>
          <a:prstGeom prst="rect">
            <a:avLst/>
          </a:prstGeom>
          <a:noFill/>
          <a:ln w="9525">
            <a:noFill/>
            <a:miter lim="800000"/>
            <a:headEnd/>
            <a:tailEnd/>
          </a:ln>
        </p:spPr>
        <p:txBody>
          <a:bodyPr wrap="none">
            <a:prstTxWarp prst="textNoShape">
              <a:avLst/>
            </a:prstTxWarp>
            <a:spAutoFit/>
          </a:bodyPr>
          <a:lstStyle/>
          <a:p>
            <a:r>
              <a:rPr lang="en-US">
                <a:solidFill>
                  <a:srgbClr val="CC0000"/>
                </a:solidFill>
                <a:latin typeface="Times" charset="0"/>
              </a:rPr>
              <a:t>g</a:t>
            </a:r>
            <a:r>
              <a:rPr lang="en-US" baseline="-25000">
                <a:solidFill>
                  <a:srgbClr val="CC0000"/>
                </a:solidFill>
                <a:latin typeface="Times" charset="0"/>
              </a:rPr>
              <a:t>B</a:t>
            </a:r>
            <a:endParaRPr lang="en-US">
              <a:solidFill>
                <a:srgbClr val="CC0000"/>
              </a:solidFill>
              <a:latin typeface="Times" charset="0"/>
            </a:endParaRPr>
          </a:p>
        </p:txBody>
      </p:sp>
      <p:sp>
        <p:nvSpPr>
          <p:cNvPr id="118807" name="Slide Number Placeholder 30"/>
          <p:cNvSpPr>
            <a:spLocks noGrp="1"/>
          </p:cNvSpPr>
          <p:nvPr>
            <p:ph type="sldNum" sz="quarter" idx="12"/>
          </p:nvPr>
        </p:nvSpPr>
        <p:spPr>
          <a:noFill/>
        </p:spPr>
        <p:txBody>
          <a:bodyPr/>
          <a:lstStyle/>
          <a:p>
            <a:fld id="{C9B49187-ECC5-5D42-9007-EA18342F2CBB}" type="slidenum">
              <a:rPr lang="en-US" smtClean="0"/>
              <a:pPr/>
              <a:t>59</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68813BE0-76F6-2548-AF75-FB75E8436935}" type="slidenum">
              <a:rPr lang="en-US"/>
              <a:pPr/>
              <a:t>6</a:t>
            </a:fld>
            <a:endParaRPr lang="en-US"/>
          </a:p>
        </p:txBody>
      </p:sp>
      <p:sp>
        <p:nvSpPr>
          <p:cNvPr id="12290" name="Rectangle 2"/>
          <p:cNvSpPr>
            <a:spLocks noGrp="1" noChangeArrowheads="1"/>
          </p:cNvSpPr>
          <p:nvPr>
            <p:ph type="title"/>
          </p:nvPr>
        </p:nvSpPr>
        <p:spPr>
          <a:xfrm>
            <a:off x="381000" y="76200"/>
            <a:ext cx="3429000" cy="1905000"/>
          </a:xfrm>
        </p:spPr>
        <p:txBody>
          <a:bodyPr/>
          <a:lstStyle/>
          <a:p>
            <a:pPr>
              <a:defRPr/>
            </a:pPr>
            <a:r>
              <a:rPr lang="en-US"/>
              <a:t>Definitions</a:t>
            </a:r>
          </a:p>
        </p:txBody>
      </p:sp>
      <p:pic>
        <p:nvPicPr>
          <p:cNvPr id="23556" name="Picture 4"/>
          <p:cNvPicPr>
            <a:picLocks noChangeAspect="1" noChangeArrowheads="1"/>
          </p:cNvPicPr>
          <p:nvPr/>
        </p:nvPicPr>
        <p:blipFill>
          <a:blip r:embed="rId3"/>
          <a:srcRect t="5951"/>
          <a:stretch>
            <a:fillRect/>
          </a:stretch>
        </p:blipFill>
        <p:spPr bwMode="auto">
          <a:xfrm>
            <a:off x="4572000" y="0"/>
            <a:ext cx="4397375" cy="6019800"/>
          </a:xfrm>
          <a:prstGeom prst="rect">
            <a:avLst/>
          </a:prstGeom>
          <a:noFill/>
          <a:ln w="9525">
            <a:noFill/>
            <a:miter lim="800000"/>
            <a:headEnd/>
            <a:tailEnd/>
          </a:ln>
        </p:spPr>
      </p:pic>
      <p:sp>
        <p:nvSpPr>
          <p:cNvPr id="23557" name="Text Box 5"/>
          <p:cNvSpPr txBox="1">
            <a:spLocks noChangeArrowheads="1"/>
          </p:cNvSpPr>
          <p:nvPr/>
        </p:nvSpPr>
        <p:spPr bwMode="auto">
          <a:xfrm>
            <a:off x="398463" y="1574800"/>
            <a:ext cx="3563937" cy="4362450"/>
          </a:xfrm>
          <a:prstGeom prst="rect">
            <a:avLst/>
          </a:prstGeom>
          <a:noFill/>
          <a:ln w="9525">
            <a:noFill/>
            <a:miter lim="800000"/>
            <a:headEnd/>
            <a:tailEnd/>
          </a:ln>
        </p:spPr>
        <p:txBody>
          <a:bodyPr wrap="none">
            <a:prstTxWarp prst="textNoShape">
              <a:avLst/>
            </a:prstTxWarp>
            <a:spAutoFit/>
          </a:bodyPr>
          <a:lstStyle/>
          <a:p>
            <a:r>
              <a:rPr lang="en-US" sz="2800"/>
              <a:t>Subscripts:</a:t>
            </a:r>
            <a:br>
              <a:rPr lang="en-US" sz="2800"/>
            </a:br>
            <a:r>
              <a:rPr lang="en-US" sz="2800"/>
              <a:t>  </a:t>
            </a:r>
            <a:r>
              <a:rPr lang="en-US" sz="2800" i="1">
                <a:latin typeface="Times New Roman" charset="0"/>
              </a:rPr>
              <a:t>P</a:t>
            </a:r>
            <a:r>
              <a:rPr lang="en-US" sz="2800" i="1"/>
              <a:t> </a:t>
            </a:r>
            <a:r>
              <a:rPr lang="en-US" sz="2800"/>
              <a:t>:= per test </a:t>
            </a:r>
            <a:r>
              <a:rPr lang="en-US" sz="2800" u="sng"/>
              <a:t>p</a:t>
            </a:r>
            <a:r>
              <a:rPr lang="en-US" sz="2800"/>
              <a:t>oint</a:t>
            </a:r>
            <a:br>
              <a:rPr lang="en-US" sz="2800"/>
            </a:br>
            <a:r>
              <a:rPr lang="en-US" sz="2800"/>
              <a:t>  </a:t>
            </a:r>
            <a:r>
              <a:rPr lang="en-US" sz="2800" i="1">
                <a:latin typeface="Times New Roman" charset="0"/>
              </a:rPr>
              <a:t>L</a:t>
            </a:r>
            <a:r>
              <a:rPr lang="en-US" sz="2800" i="1"/>
              <a:t> </a:t>
            </a:r>
            <a:r>
              <a:rPr lang="en-US" sz="2800"/>
              <a:t>:= per unit of </a:t>
            </a:r>
            <a:r>
              <a:rPr lang="en-US" sz="2800" u="sng"/>
              <a:t>l</a:t>
            </a:r>
            <a:r>
              <a:rPr lang="en-US" sz="2800"/>
              <a:t>ine</a:t>
            </a:r>
            <a:br>
              <a:rPr lang="en-US" sz="2800"/>
            </a:br>
            <a:r>
              <a:rPr lang="en-US" sz="2800"/>
              <a:t>  </a:t>
            </a:r>
            <a:r>
              <a:rPr lang="en-US" sz="2800" i="1">
                <a:latin typeface="Times New Roman" charset="0"/>
              </a:rPr>
              <a:t>A</a:t>
            </a:r>
            <a:r>
              <a:rPr lang="en-US" sz="2800" i="1"/>
              <a:t> </a:t>
            </a:r>
            <a:r>
              <a:rPr lang="en-US" sz="2800"/>
              <a:t>:= per unit </a:t>
            </a:r>
            <a:r>
              <a:rPr lang="en-US" sz="2800" u="sng"/>
              <a:t>a</a:t>
            </a:r>
            <a:r>
              <a:rPr lang="en-US" sz="2800"/>
              <a:t>rea</a:t>
            </a:r>
            <a:br>
              <a:rPr lang="en-US" sz="2800"/>
            </a:br>
            <a:r>
              <a:rPr lang="en-US" sz="2800"/>
              <a:t>  </a:t>
            </a:r>
            <a:r>
              <a:rPr lang="en-US" sz="2800" i="1">
                <a:latin typeface="Times New Roman" charset="0"/>
              </a:rPr>
              <a:t>V</a:t>
            </a:r>
            <a:r>
              <a:rPr lang="en-US" sz="2800" i="1"/>
              <a:t> </a:t>
            </a:r>
            <a:r>
              <a:rPr lang="en-US" sz="2800"/>
              <a:t>:= per unit </a:t>
            </a:r>
            <a:r>
              <a:rPr lang="en-US" sz="2800" u="sng"/>
              <a:t>v</a:t>
            </a:r>
            <a:r>
              <a:rPr lang="en-US" sz="2800"/>
              <a:t>olume</a:t>
            </a:r>
            <a:br>
              <a:rPr lang="en-US" sz="2800"/>
            </a:br>
            <a:r>
              <a:rPr lang="en-US" sz="2800"/>
              <a:t>  </a:t>
            </a:r>
            <a:r>
              <a:rPr lang="en-US" sz="2800" i="1">
                <a:latin typeface="Times New Roman" charset="0"/>
              </a:rPr>
              <a:t>T</a:t>
            </a:r>
            <a:r>
              <a:rPr lang="en-US" sz="2800" i="1"/>
              <a:t> </a:t>
            </a:r>
            <a:r>
              <a:rPr lang="en-US" sz="2800"/>
              <a:t>:= </a:t>
            </a:r>
            <a:r>
              <a:rPr lang="en-US" sz="2800" u="sng"/>
              <a:t>t</a:t>
            </a:r>
            <a:r>
              <a:rPr lang="en-US" sz="2800"/>
              <a:t>otal</a:t>
            </a:r>
            <a:br>
              <a:rPr lang="en-US" sz="2800"/>
            </a:br>
            <a:r>
              <a:rPr lang="en-US" sz="2800"/>
              <a:t>overbar:= average</a:t>
            </a:r>
            <a:br>
              <a:rPr lang="en-US" sz="2800"/>
            </a:br>
            <a:r>
              <a:rPr lang="en-US" sz="2800"/>
              <a:t>&lt;</a:t>
            </a:r>
            <a:r>
              <a:rPr lang="en-US" sz="2800">
                <a:latin typeface="Times New Roman" charset="0"/>
              </a:rPr>
              <a:t>x</a:t>
            </a:r>
            <a:r>
              <a:rPr lang="en-US" sz="2800"/>
              <a:t>&gt; = average of </a:t>
            </a:r>
            <a:r>
              <a:rPr lang="en-US" sz="2800">
                <a:latin typeface="Times New Roman" charset="0"/>
              </a:rPr>
              <a:t>x</a:t>
            </a:r>
            <a:endParaRPr lang="en-US" sz="2800"/>
          </a:p>
          <a:p>
            <a:r>
              <a:rPr lang="en-US" sz="2800">
                <a:solidFill>
                  <a:srgbClr val="0A0296"/>
                </a:solidFill>
              </a:rPr>
              <a:t>E.g. </a:t>
            </a:r>
            <a:r>
              <a:rPr lang="en-US" sz="2800" i="1">
                <a:solidFill>
                  <a:srgbClr val="0A0296"/>
                </a:solidFill>
                <a:latin typeface="Times New Roman" charset="0"/>
              </a:rPr>
              <a:t>P</a:t>
            </a:r>
            <a:r>
              <a:rPr lang="en-US" sz="2800" i="1" baseline="-25000">
                <a:solidFill>
                  <a:srgbClr val="0A0296"/>
                </a:solidFill>
                <a:latin typeface="Times New Roman" charset="0"/>
              </a:rPr>
              <a:t>A</a:t>
            </a:r>
            <a:r>
              <a:rPr lang="en-US" sz="2800">
                <a:solidFill>
                  <a:srgbClr val="0A0296"/>
                </a:solidFill>
              </a:rPr>
              <a:t> := </a:t>
            </a:r>
            <a:br>
              <a:rPr lang="en-US" sz="2800">
                <a:solidFill>
                  <a:srgbClr val="0A0296"/>
                </a:solidFill>
              </a:rPr>
            </a:br>
            <a:r>
              <a:rPr lang="en-US" sz="2800">
                <a:solidFill>
                  <a:srgbClr val="0A0296"/>
                </a:solidFill>
              </a:rPr>
              <a:t>   </a:t>
            </a:r>
            <a:r>
              <a:rPr lang="en-US" sz="2800" u="sng">
                <a:solidFill>
                  <a:srgbClr val="0A0296"/>
                </a:solidFill>
              </a:rPr>
              <a:t>P</a:t>
            </a:r>
            <a:r>
              <a:rPr lang="en-US" sz="2800">
                <a:solidFill>
                  <a:srgbClr val="0A0296"/>
                </a:solidFill>
              </a:rPr>
              <a:t>oints per unit </a:t>
            </a:r>
            <a:r>
              <a:rPr lang="en-US" sz="2800" u="sng">
                <a:solidFill>
                  <a:srgbClr val="0A0296"/>
                </a:solidFill>
              </a:rPr>
              <a:t>a</a:t>
            </a:r>
            <a:r>
              <a:rPr lang="en-US" sz="2800">
                <a:solidFill>
                  <a:srgbClr val="0A0296"/>
                </a:solidFill>
              </a:rPr>
              <a:t>rea</a:t>
            </a:r>
            <a:endParaRPr lang="en-US" sz="2800"/>
          </a:p>
        </p:txBody>
      </p:sp>
      <p:sp>
        <p:nvSpPr>
          <p:cNvPr id="23558" name="Text Box 6"/>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a:t>
            </a:r>
            <a:r>
              <a:rPr lang="en-US" sz="1600" b="1">
                <a:solidFill>
                  <a:srgbClr val="CC0000"/>
                </a:solidFill>
                <a:latin typeface="Times" charset="0"/>
              </a:rPr>
              <a:t>Notation</a:t>
            </a:r>
            <a:r>
              <a:rPr lang="en-US" sz="1600" b="1">
                <a:latin typeface="Times" charset="0"/>
              </a:rPr>
              <a:t>   Equations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23559" name="Text Box 7"/>
          <p:cNvSpPr txBox="1">
            <a:spLocks noChangeArrowheads="1"/>
          </p:cNvSpPr>
          <p:nvPr/>
        </p:nvSpPr>
        <p:spPr bwMode="auto">
          <a:xfrm>
            <a:off x="5013325" y="6072188"/>
            <a:ext cx="1416050" cy="366712"/>
          </a:xfrm>
          <a:prstGeom prst="rect">
            <a:avLst/>
          </a:prstGeom>
          <a:noFill/>
          <a:ln w="9525">
            <a:noFill/>
            <a:miter lim="800000"/>
            <a:headEnd/>
            <a:tailEnd/>
          </a:ln>
        </p:spPr>
        <p:txBody>
          <a:bodyPr wrap="none">
            <a:prstTxWarp prst="textNoShape">
              <a:avLst/>
            </a:prstTxWarp>
            <a:spAutoFit/>
          </a:bodyPr>
          <a:lstStyle/>
          <a:p>
            <a:r>
              <a:rPr lang="en-US" sz="1800">
                <a:latin typeface="Times" charset="0"/>
              </a:rPr>
              <a:t>[Underwood]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685800" y="152400"/>
            <a:ext cx="7772400" cy="1143000"/>
          </a:xfrm>
        </p:spPr>
        <p:txBody>
          <a:bodyPr/>
          <a:lstStyle/>
          <a:p>
            <a:pPr eaLnBrk="1" hangingPunct="1">
              <a:defRPr/>
            </a:pPr>
            <a:r>
              <a:rPr lang="en-US">
                <a:solidFill>
                  <a:schemeClr val="accent2"/>
                </a:solidFill>
              </a:rPr>
              <a:t>G.B. tangent: disorientation</a:t>
            </a:r>
          </a:p>
        </p:txBody>
      </p:sp>
      <p:sp>
        <p:nvSpPr>
          <p:cNvPr id="120838" name="Rectangle 3"/>
          <p:cNvSpPr>
            <a:spLocks noGrp="1" noChangeArrowheads="1"/>
          </p:cNvSpPr>
          <p:nvPr>
            <p:ph type="body" idx="1"/>
          </p:nvPr>
        </p:nvSpPr>
        <p:spPr>
          <a:xfrm>
            <a:off x="685800" y="1676400"/>
            <a:ext cx="7772400" cy="1371600"/>
          </a:xfrm>
        </p:spPr>
        <p:txBody>
          <a:bodyPr/>
          <a:lstStyle/>
          <a:p>
            <a:pPr eaLnBrk="1" hangingPunct="1">
              <a:lnSpc>
                <a:spcPct val="90000"/>
              </a:lnSpc>
            </a:pPr>
            <a:r>
              <a:rPr lang="en-US"/>
              <a:t>Select the pair of symmetry operators that identifies the </a:t>
            </a:r>
            <a:r>
              <a:rPr lang="en-US" i="1"/>
              <a:t>disorientation</a:t>
            </a:r>
            <a:r>
              <a:rPr lang="en-US"/>
              <a:t>, i.e. minimum angle </a:t>
            </a:r>
            <a:r>
              <a:rPr lang="en-US" i="1"/>
              <a:t>and</a:t>
            </a:r>
            <a:r>
              <a:rPr lang="en-US"/>
              <a:t> the axis in the SST.</a:t>
            </a:r>
          </a:p>
        </p:txBody>
      </p:sp>
      <p:graphicFrame>
        <p:nvGraphicFramePr>
          <p:cNvPr id="120834" name="Object 2"/>
          <p:cNvGraphicFramePr>
            <a:graphicFrameLocks noChangeAspect="1"/>
          </p:cNvGraphicFramePr>
          <p:nvPr/>
        </p:nvGraphicFramePr>
        <p:xfrm>
          <a:off x="1905000" y="3124200"/>
          <a:ext cx="5483225" cy="889000"/>
        </p:xfrm>
        <a:graphic>
          <a:graphicData uri="http://schemas.openxmlformats.org/presentationml/2006/ole">
            <mc:AlternateContent xmlns:mc="http://schemas.openxmlformats.org/markup-compatibility/2006">
              <mc:Choice xmlns:v="urn:schemas-microsoft-com:vml" Requires="v">
                <p:oleObj spid="_x0000_s120851" name="Equation" r:id="rId4" imgW="1879600" imgH="304800" progId="Equation.3">
                  <p:embed/>
                </p:oleObj>
              </mc:Choice>
              <mc:Fallback>
                <p:oleObj name="Equation" r:id="rId4" imgW="1879600" imgH="304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124200"/>
                        <a:ext cx="5483225"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35" name="Object 3"/>
          <p:cNvGraphicFramePr>
            <a:graphicFrameLocks noChangeAspect="1"/>
          </p:cNvGraphicFramePr>
          <p:nvPr/>
        </p:nvGraphicFramePr>
        <p:xfrm>
          <a:off x="2181225" y="4114800"/>
          <a:ext cx="5581650" cy="1444625"/>
        </p:xfrm>
        <a:graphic>
          <a:graphicData uri="http://schemas.openxmlformats.org/presentationml/2006/ole">
            <mc:AlternateContent xmlns:mc="http://schemas.openxmlformats.org/markup-compatibility/2006">
              <mc:Choice xmlns:v="urn:schemas-microsoft-com:vml" Requires="v">
                <p:oleObj spid="_x0000_s120852" name="Equation" r:id="rId6" imgW="2552700" imgH="660400" progId="Equation.3">
                  <p:embed/>
                </p:oleObj>
              </mc:Choice>
              <mc:Fallback>
                <p:oleObj name="Equation" r:id="rId6" imgW="2552700" imgH="660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1225" y="4114800"/>
                        <a:ext cx="55816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0836" name="Object 4"/>
          <p:cNvGraphicFramePr>
            <a:graphicFrameLocks noChangeAspect="1"/>
          </p:cNvGraphicFramePr>
          <p:nvPr/>
        </p:nvGraphicFramePr>
        <p:xfrm>
          <a:off x="685800" y="5486400"/>
          <a:ext cx="7797800" cy="854075"/>
        </p:xfrm>
        <a:graphic>
          <a:graphicData uri="http://schemas.openxmlformats.org/presentationml/2006/ole">
            <mc:AlternateContent xmlns:mc="http://schemas.openxmlformats.org/markup-compatibility/2006">
              <mc:Choice xmlns:v="urn:schemas-microsoft-com:vml" Requires="v">
                <p:oleObj spid="_x0000_s120853" name="Equation" r:id="rId8" imgW="4406900" imgH="482600" progId="Equation.3">
                  <p:embed/>
                </p:oleObj>
              </mc:Choice>
              <mc:Fallback>
                <p:oleObj name="Equation" r:id="rId8" imgW="4406900" imgH="482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5486400"/>
                        <a:ext cx="7797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0839" name="Slide Number Placeholder 6"/>
          <p:cNvSpPr>
            <a:spLocks noGrp="1"/>
          </p:cNvSpPr>
          <p:nvPr>
            <p:ph type="sldNum" sz="quarter" idx="12"/>
          </p:nvPr>
        </p:nvSpPr>
        <p:spPr>
          <a:noFill/>
        </p:spPr>
        <p:txBody>
          <a:bodyPr/>
          <a:lstStyle/>
          <a:p>
            <a:fld id="{B8C2E157-E8AC-594E-8113-A96F761D007D}" type="slidenum">
              <a:rPr lang="en-US" smtClean="0"/>
              <a:pPr/>
              <a:t>60</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685800" y="152400"/>
            <a:ext cx="7772400" cy="1143000"/>
          </a:xfrm>
        </p:spPr>
        <p:txBody>
          <a:bodyPr/>
          <a:lstStyle/>
          <a:p>
            <a:pPr eaLnBrk="1" hangingPunct="1">
              <a:defRPr/>
            </a:pPr>
            <a:r>
              <a:rPr lang="en-US">
                <a:solidFill>
                  <a:schemeClr val="accent2"/>
                </a:solidFill>
              </a:rPr>
              <a:t>Tangent </a:t>
            </a:r>
            <a:r>
              <a:rPr lang="en-US">
                <a:solidFill>
                  <a:schemeClr val="accent2"/>
                </a:solidFill>
                <a:sym typeface="Symbol" charset="2"/>
              </a:rPr>
              <a:t> Boundary space</a:t>
            </a:r>
            <a:endParaRPr lang="en-US">
              <a:solidFill>
                <a:schemeClr val="accent2"/>
              </a:solidFill>
            </a:endParaRPr>
          </a:p>
        </p:txBody>
      </p:sp>
      <p:sp>
        <p:nvSpPr>
          <p:cNvPr id="122883" name="Rectangle 3"/>
          <p:cNvSpPr>
            <a:spLocks noGrp="1" noChangeArrowheads="1"/>
          </p:cNvSpPr>
          <p:nvPr>
            <p:ph type="body" idx="1"/>
          </p:nvPr>
        </p:nvSpPr>
        <p:spPr>
          <a:xfrm>
            <a:off x="685800" y="1447800"/>
            <a:ext cx="7772400" cy="2057400"/>
          </a:xfrm>
        </p:spPr>
        <p:txBody>
          <a:bodyPr/>
          <a:lstStyle/>
          <a:p>
            <a:pPr eaLnBrk="1" hangingPunct="1"/>
            <a:r>
              <a:rPr lang="en-US" sz="2400"/>
              <a:t>Next we apply the </a:t>
            </a:r>
            <a:r>
              <a:rPr lang="en-US" sz="2400" i="1"/>
              <a:t>same symmetry operator</a:t>
            </a:r>
            <a:r>
              <a:rPr lang="en-US" sz="2400"/>
              <a:t> to the tangent so that we can plot it on the same axes as the disorientation axis.</a:t>
            </a:r>
          </a:p>
          <a:p>
            <a:pPr eaLnBrk="1" hangingPunct="1"/>
            <a:r>
              <a:rPr lang="en-US" sz="2400"/>
              <a:t>We transform the zone of the tangent into a great circle.</a:t>
            </a:r>
          </a:p>
        </p:txBody>
      </p:sp>
      <p:pic>
        <p:nvPicPr>
          <p:cNvPr id="122884" name="Picture 4"/>
          <p:cNvPicPr>
            <a:picLocks noChangeAspect="1" noChangeArrowheads="1"/>
          </p:cNvPicPr>
          <p:nvPr/>
        </p:nvPicPr>
        <p:blipFill>
          <a:blip r:embed="rId3"/>
          <a:srcRect l="63763" b="-1157"/>
          <a:stretch>
            <a:fillRect/>
          </a:stretch>
        </p:blipFill>
        <p:spPr bwMode="auto">
          <a:xfrm>
            <a:off x="6019800" y="3597275"/>
            <a:ext cx="2338388" cy="2771775"/>
          </a:xfrm>
          <a:prstGeom prst="rect">
            <a:avLst/>
          </a:prstGeom>
          <a:noFill/>
          <a:ln w="9525">
            <a:noFill/>
            <a:miter lim="800000"/>
            <a:headEnd/>
            <a:tailEnd/>
          </a:ln>
        </p:spPr>
      </p:pic>
      <p:sp>
        <p:nvSpPr>
          <p:cNvPr id="122885" name="Text Box 5"/>
          <p:cNvSpPr txBox="1">
            <a:spLocks noChangeArrowheads="1"/>
          </p:cNvSpPr>
          <p:nvPr/>
        </p:nvSpPr>
        <p:spPr bwMode="auto">
          <a:xfrm>
            <a:off x="762000" y="4162425"/>
            <a:ext cx="5245100" cy="155257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Times" charset="0"/>
              </a:rPr>
              <a:t>Boundary planes lie on zone </a:t>
            </a:r>
            <a:br>
              <a:rPr lang="en-US">
                <a:solidFill>
                  <a:schemeClr val="accent2"/>
                </a:solidFill>
                <a:latin typeface="Times" charset="0"/>
              </a:rPr>
            </a:br>
            <a:r>
              <a:rPr lang="en-US">
                <a:solidFill>
                  <a:schemeClr val="accent2"/>
                </a:solidFill>
                <a:latin typeface="Times" charset="0"/>
              </a:rPr>
              <a:t>of the boundary tangent: in this example</a:t>
            </a:r>
            <a:br>
              <a:rPr lang="en-US">
                <a:solidFill>
                  <a:schemeClr val="accent2"/>
                </a:solidFill>
                <a:latin typeface="Times" charset="0"/>
              </a:rPr>
            </a:br>
            <a:r>
              <a:rPr lang="en-US">
                <a:solidFill>
                  <a:schemeClr val="accent2"/>
                </a:solidFill>
                <a:latin typeface="Times" charset="0"/>
              </a:rPr>
              <a:t>the tangent happens to be coincident with</a:t>
            </a:r>
            <a:br>
              <a:rPr lang="en-US">
                <a:solidFill>
                  <a:schemeClr val="accent2"/>
                </a:solidFill>
                <a:latin typeface="Times" charset="0"/>
              </a:rPr>
            </a:br>
            <a:r>
              <a:rPr lang="en-US">
                <a:solidFill>
                  <a:schemeClr val="accent2"/>
                </a:solidFill>
                <a:latin typeface="Times" charset="0"/>
              </a:rPr>
              <a:t>the disorientation axis.</a:t>
            </a:r>
          </a:p>
        </p:txBody>
      </p:sp>
      <p:sp>
        <p:nvSpPr>
          <p:cNvPr id="122886" name="Text Box 6"/>
          <p:cNvSpPr txBox="1">
            <a:spLocks noChangeArrowheads="1"/>
          </p:cNvSpPr>
          <p:nvPr/>
        </p:nvSpPr>
        <p:spPr bwMode="auto">
          <a:xfrm>
            <a:off x="3657600" y="6019800"/>
            <a:ext cx="2495550" cy="457200"/>
          </a:xfrm>
          <a:prstGeom prst="rect">
            <a:avLst/>
          </a:prstGeom>
          <a:noFill/>
          <a:ln w="9525">
            <a:noFill/>
            <a:miter lim="800000"/>
            <a:headEnd/>
            <a:tailEnd/>
          </a:ln>
        </p:spPr>
        <p:txBody>
          <a:bodyPr wrap="none">
            <a:prstTxWarp prst="textNoShape">
              <a:avLst/>
            </a:prstTxWarp>
            <a:spAutoFit/>
          </a:bodyPr>
          <a:lstStyle/>
          <a:p>
            <a:r>
              <a:rPr lang="en-US">
                <a:solidFill>
                  <a:srgbClr val="CC0000"/>
                </a:solidFill>
                <a:latin typeface="Times" charset="0"/>
              </a:rPr>
              <a:t>Disorientation axis</a:t>
            </a:r>
          </a:p>
        </p:txBody>
      </p:sp>
      <p:sp>
        <p:nvSpPr>
          <p:cNvPr id="122887" name="Line 7"/>
          <p:cNvSpPr>
            <a:spLocks noChangeShapeType="1"/>
          </p:cNvSpPr>
          <p:nvPr/>
        </p:nvSpPr>
        <p:spPr bwMode="auto">
          <a:xfrm>
            <a:off x="4572000" y="4419600"/>
            <a:ext cx="1752600" cy="228600"/>
          </a:xfrm>
          <a:prstGeom prst="line">
            <a:avLst/>
          </a:prstGeom>
          <a:noFill/>
          <a:ln w="28575">
            <a:solidFill>
              <a:schemeClr val="accent2"/>
            </a:solidFill>
            <a:round/>
            <a:headEnd type="triangle" w="med" len="med"/>
            <a:tailEnd type="triangle" w="med" len="med"/>
          </a:ln>
        </p:spPr>
        <p:txBody>
          <a:bodyPr wrap="none" anchor="ctr">
            <a:prstTxWarp prst="textNoShape">
              <a:avLst/>
            </a:prstTxWarp>
          </a:bodyPr>
          <a:lstStyle/>
          <a:p>
            <a:endParaRPr lang="en-US"/>
          </a:p>
        </p:txBody>
      </p:sp>
      <p:sp>
        <p:nvSpPr>
          <p:cNvPr id="122888" name="Line 8"/>
          <p:cNvSpPr>
            <a:spLocks noChangeShapeType="1"/>
          </p:cNvSpPr>
          <p:nvPr/>
        </p:nvSpPr>
        <p:spPr bwMode="auto">
          <a:xfrm flipV="1">
            <a:off x="6096000" y="4648200"/>
            <a:ext cx="1371600" cy="15240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en-US"/>
          </a:p>
        </p:txBody>
      </p:sp>
      <p:sp>
        <p:nvSpPr>
          <p:cNvPr id="122889" name="Slide Number Placeholder 8"/>
          <p:cNvSpPr>
            <a:spLocks noGrp="1"/>
          </p:cNvSpPr>
          <p:nvPr>
            <p:ph type="sldNum" sz="quarter" idx="12"/>
          </p:nvPr>
        </p:nvSpPr>
        <p:spPr>
          <a:noFill/>
        </p:spPr>
        <p:txBody>
          <a:bodyPr/>
          <a:lstStyle/>
          <a:p>
            <a:fld id="{E5663EBD-0EB7-794D-91C6-769183DA28BF}" type="slidenum">
              <a:rPr lang="en-US" smtClean="0"/>
              <a:pPr/>
              <a:t>61</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pPr eaLnBrk="1" hangingPunct="1">
              <a:defRPr/>
            </a:pPr>
            <a:r>
              <a:rPr lang="en-US">
                <a:solidFill>
                  <a:schemeClr val="accent2"/>
                </a:solidFill>
              </a:rPr>
              <a:t>Tangent Zone</a:t>
            </a:r>
          </a:p>
        </p:txBody>
      </p:sp>
      <p:sp>
        <p:nvSpPr>
          <p:cNvPr id="124931" name="Rectangle 3"/>
          <p:cNvSpPr>
            <a:spLocks noGrp="1" noChangeArrowheads="1"/>
          </p:cNvSpPr>
          <p:nvPr>
            <p:ph type="body" idx="1"/>
          </p:nvPr>
        </p:nvSpPr>
        <p:spPr/>
        <p:txBody>
          <a:bodyPr/>
          <a:lstStyle/>
          <a:p>
            <a:pPr eaLnBrk="1" hangingPunct="1"/>
            <a:r>
              <a:rPr lang="en-US"/>
              <a:t>The tangent transforms thus:</a:t>
            </a:r>
            <a:br>
              <a:rPr lang="en-US"/>
            </a:br>
            <a:r>
              <a:rPr lang="en-US"/>
              <a:t>		</a:t>
            </a:r>
            <a:r>
              <a:rPr lang="en-US" b="1">
                <a:latin typeface="Times New Roman" charset="0"/>
              </a:rPr>
              <a:t>t</a:t>
            </a:r>
            <a:r>
              <a:rPr lang="en-US" baseline="-25000">
                <a:latin typeface="Times New Roman" charset="0"/>
              </a:rPr>
              <a:t>A</a:t>
            </a:r>
            <a:r>
              <a:rPr lang="en-US">
                <a:latin typeface="Times New Roman" charset="0"/>
              </a:rPr>
              <a:t> = </a:t>
            </a:r>
            <a:r>
              <a:rPr lang="en-US" i="1">
                <a:latin typeface="Times New Roman" charset="0"/>
              </a:rPr>
              <a:t>O</a:t>
            </a:r>
            <a:r>
              <a:rPr lang="en-US" i="1" baseline="-25000">
                <a:latin typeface="Times New Roman" charset="0"/>
              </a:rPr>
              <a:t>A</a:t>
            </a:r>
            <a:r>
              <a:rPr lang="en-US" i="1">
                <a:latin typeface="Times New Roman" charset="0"/>
              </a:rPr>
              <a:t>g</a:t>
            </a:r>
            <a:r>
              <a:rPr lang="en-US" i="1" baseline="-25000">
                <a:latin typeface="Times New Roman" charset="0"/>
              </a:rPr>
              <a:t>A</a:t>
            </a:r>
            <a:r>
              <a:rPr lang="en-US" b="1">
                <a:latin typeface="Times New Roman" charset="0"/>
              </a:rPr>
              <a:t>t</a:t>
            </a:r>
            <a:r>
              <a:rPr lang="en-US" baseline="-25000">
                <a:latin typeface="Times New Roman" charset="0"/>
              </a:rPr>
              <a:t>S</a:t>
            </a:r>
            <a:r>
              <a:rPr lang="en-US" baseline="30000">
                <a:latin typeface="Times New Roman" charset="0"/>
              </a:rPr>
              <a:t>(A)</a:t>
            </a:r>
          </a:p>
          <a:p>
            <a:pPr eaLnBrk="1" hangingPunct="1"/>
            <a:r>
              <a:rPr lang="en-US"/>
              <a:t>This puts the tangent into the boundary plane (A) space.</a:t>
            </a:r>
          </a:p>
          <a:p>
            <a:pPr eaLnBrk="1" hangingPunct="1"/>
            <a:r>
              <a:rPr lang="en-US"/>
              <a:t>To be able to plot the great circle that represent its great circle, consider spherical angles for the tangent, {</a:t>
            </a:r>
            <a:r>
              <a:rPr lang="en-US">
                <a:latin typeface="Symbol" charset="2"/>
              </a:rPr>
              <a:t>c</a:t>
            </a:r>
            <a:r>
              <a:rPr lang="en-US" baseline="-25000"/>
              <a:t>t</a:t>
            </a:r>
            <a:r>
              <a:rPr lang="en-US"/>
              <a:t>,</a:t>
            </a:r>
            <a:r>
              <a:rPr lang="en-US">
                <a:latin typeface="Symbol" charset="2"/>
              </a:rPr>
              <a:t>f</a:t>
            </a:r>
            <a:r>
              <a:rPr lang="en-US" baseline="-25000"/>
              <a:t>t</a:t>
            </a:r>
            <a:r>
              <a:rPr lang="en-US"/>
              <a:t>}, and for the zone (on which the normal must lie), {</a:t>
            </a:r>
            <a:r>
              <a:rPr lang="en-US">
                <a:latin typeface="Symbol" charset="2"/>
              </a:rPr>
              <a:t>c</a:t>
            </a:r>
            <a:r>
              <a:rPr lang="en-US" baseline="-25000"/>
              <a:t>n</a:t>
            </a:r>
            <a:r>
              <a:rPr lang="en-US"/>
              <a:t>,</a:t>
            </a:r>
            <a:r>
              <a:rPr lang="en-US">
                <a:latin typeface="Symbol" charset="2"/>
              </a:rPr>
              <a:t>f</a:t>
            </a:r>
            <a:r>
              <a:rPr lang="en-US" baseline="-25000"/>
              <a:t>n</a:t>
            </a:r>
            <a:r>
              <a:rPr lang="en-US"/>
              <a:t>}.</a:t>
            </a:r>
          </a:p>
        </p:txBody>
      </p:sp>
      <p:sp>
        <p:nvSpPr>
          <p:cNvPr id="124932" name="Slide Number Placeholder 3"/>
          <p:cNvSpPr>
            <a:spLocks noGrp="1"/>
          </p:cNvSpPr>
          <p:nvPr>
            <p:ph type="sldNum" sz="quarter" idx="12"/>
          </p:nvPr>
        </p:nvSpPr>
        <p:spPr>
          <a:noFill/>
        </p:spPr>
        <p:txBody>
          <a:bodyPr/>
          <a:lstStyle/>
          <a:p>
            <a:fld id="{4DBE9DA0-45A4-7045-A71F-8479B9E875F5}" type="slidenum">
              <a:rPr lang="en-US" smtClean="0"/>
              <a:pPr/>
              <a:t>62</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76200"/>
            <a:ext cx="7772400" cy="1143000"/>
          </a:xfrm>
        </p:spPr>
        <p:txBody>
          <a:bodyPr/>
          <a:lstStyle/>
          <a:p>
            <a:pPr eaLnBrk="1" hangingPunct="1">
              <a:defRPr/>
            </a:pPr>
            <a:r>
              <a:rPr lang="en-US">
                <a:solidFill>
                  <a:schemeClr val="accent2"/>
                </a:solidFill>
              </a:rPr>
              <a:t>Spherical angles</a:t>
            </a:r>
          </a:p>
        </p:txBody>
      </p:sp>
      <p:pic>
        <p:nvPicPr>
          <p:cNvPr id="126979" name="Picture 3"/>
          <p:cNvPicPr>
            <a:picLocks noChangeAspect="1" noChangeArrowheads="1"/>
          </p:cNvPicPr>
          <p:nvPr/>
        </p:nvPicPr>
        <p:blipFill>
          <a:blip r:embed="rId3"/>
          <a:srcRect l="63763" b="-1157"/>
          <a:stretch>
            <a:fillRect/>
          </a:stretch>
        </p:blipFill>
        <p:spPr bwMode="auto">
          <a:xfrm>
            <a:off x="2354263" y="1295400"/>
            <a:ext cx="4435475" cy="5257800"/>
          </a:xfrm>
          <a:prstGeom prst="rect">
            <a:avLst/>
          </a:prstGeom>
          <a:noFill/>
          <a:ln w="19050">
            <a:noFill/>
            <a:miter lim="800000"/>
            <a:headEnd/>
            <a:tailEnd/>
          </a:ln>
        </p:spPr>
      </p:pic>
      <p:sp>
        <p:nvSpPr>
          <p:cNvPr id="126980" name="Line 4"/>
          <p:cNvSpPr>
            <a:spLocks noChangeShapeType="1"/>
          </p:cNvSpPr>
          <p:nvPr/>
        </p:nvSpPr>
        <p:spPr bwMode="auto">
          <a:xfrm>
            <a:off x="4564063" y="1828800"/>
            <a:ext cx="0" cy="403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26981" name="Line 5"/>
          <p:cNvSpPr>
            <a:spLocks noChangeShapeType="1"/>
          </p:cNvSpPr>
          <p:nvPr/>
        </p:nvSpPr>
        <p:spPr bwMode="auto">
          <a:xfrm>
            <a:off x="2590800" y="3886200"/>
            <a:ext cx="39624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26982" name="Oval 6"/>
          <p:cNvSpPr>
            <a:spLocks noChangeArrowheads="1"/>
          </p:cNvSpPr>
          <p:nvPr/>
        </p:nvSpPr>
        <p:spPr bwMode="auto">
          <a:xfrm>
            <a:off x="3124200" y="3124200"/>
            <a:ext cx="152400" cy="152400"/>
          </a:xfrm>
          <a:prstGeom prst="ellipse">
            <a:avLst/>
          </a:prstGeom>
          <a:solidFill>
            <a:srgbClr val="CC0000"/>
          </a:solidFill>
          <a:ln w="9525">
            <a:solidFill>
              <a:schemeClr val="tx1"/>
            </a:solidFill>
            <a:round/>
            <a:headEnd/>
            <a:tailEnd/>
          </a:ln>
        </p:spPr>
        <p:txBody>
          <a:bodyPr wrap="none" anchor="ctr">
            <a:prstTxWarp prst="textNoShape">
              <a:avLst/>
            </a:prstTxWarp>
          </a:bodyPr>
          <a:lstStyle/>
          <a:p>
            <a:endParaRPr lang="en-US"/>
          </a:p>
        </p:txBody>
      </p:sp>
      <p:sp>
        <p:nvSpPr>
          <p:cNvPr id="126983" name="Line 7"/>
          <p:cNvSpPr>
            <a:spLocks noChangeShapeType="1"/>
          </p:cNvSpPr>
          <p:nvPr/>
        </p:nvSpPr>
        <p:spPr bwMode="auto">
          <a:xfrm flipH="1" flipV="1">
            <a:off x="3352800" y="3276600"/>
            <a:ext cx="1219200" cy="6096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en-US"/>
          </a:p>
        </p:txBody>
      </p:sp>
      <p:sp>
        <p:nvSpPr>
          <p:cNvPr id="126984" name="Text Box 8"/>
          <p:cNvSpPr txBox="1">
            <a:spLocks noChangeArrowheads="1"/>
          </p:cNvSpPr>
          <p:nvPr/>
        </p:nvSpPr>
        <p:spPr bwMode="auto">
          <a:xfrm>
            <a:off x="3565525" y="3344863"/>
            <a:ext cx="407988"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latin typeface="Symbol" charset="2"/>
              </a:rPr>
              <a:t>c</a:t>
            </a:r>
            <a:endParaRPr lang="en-US">
              <a:solidFill>
                <a:srgbClr val="CC0000"/>
              </a:solidFill>
              <a:latin typeface="Times" charset="0"/>
            </a:endParaRPr>
          </a:p>
        </p:txBody>
      </p:sp>
      <p:sp>
        <p:nvSpPr>
          <p:cNvPr id="126985" name="Freeform 9"/>
          <p:cNvSpPr>
            <a:spLocks/>
          </p:cNvSpPr>
          <p:nvPr/>
        </p:nvSpPr>
        <p:spPr bwMode="auto">
          <a:xfrm>
            <a:off x="3810000" y="3098800"/>
            <a:ext cx="1524000" cy="787400"/>
          </a:xfrm>
          <a:custGeom>
            <a:avLst/>
            <a:gdLst>
              <a:gd name="T0" fmla="*/ 2147483647 w 960"/>
              <a:gd name="T1" fmla="*/ 2147483647 h 496"/>
              <a:gd name="T2" fmla="*/ 2147483647 w 960"/>
              <a:gd name="T3" fmla="*/ 2147483647 h 496"/>
              <a:gd name="T4" fmla="*/ 2147483647 w 960"/>
              <a:gd name="T5" fmla="*/ 2147483647 h 496"/>
              <a:gd name="T6" fmla="*/ 2147483647 w 960"/>
              <a:gd name="T7" fmla="*/ 2147483647 h 496"/>
              <a:gd name="T8" fmla="*/ 2147483647 w 960"/>
              <a:gd name="T9" fmla="*/ 2147483647 h 496"/>
              <a:gd name="T10" fmla="*/ 2147483647 w 960"/>
              <a:gd name="T11" fmla="*/ 2147483647 h 496"/>
              <a:gd name="T12" fmla="*/ 0 w 960"/>
              <a:gd name="T13" fmla="*/ 2147483647 h 496"/>
              <a:gd name="T14" fmla="*/ 0 60000 65536"/>
              <a:gd name="T15" fmla="*/ 0 60000 65536"/>
              <a:gd name="T16" fmla="*/ 0 60000 65536"/>
              <a:gd name="T17" fmla="*/ 0 60000 65536"/>
              <a:gd name="T18" fmla="*/ 0 60000 65536"/>
              <a:gd name="T19" fmla="*/ 0 60000 65536"/>
              <a:gd name="T20" fmla="*/ 0 60000 65536"/>
              <a:gd name="T21" fmla="*/ 0 w 960"/>
              <a:gd name="T22" fmla="*/ 0 h 496"/>
              <a:gd name="T23" fmla="*/ 960 w 960"/>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496">
                <a:moveTo>
                  <a:pt x="960" y="496"/>
                </a:moveTo>
                <a:cubicBezTo>
                  <a:pt x="951" y="431"/>
                  <a:pt x="943" y="367"/>
                  <a:pt x="912" y="304"/>
                </a:cubicBezTo>
                <a:cubicBezTo>
                  <a:pt x="880" y="240"/>
                  <a:pt x="832" y="160"/>
                  <a:pt x="768" y="112"/>
                </a:cubicBezTo>
                <a:cubicBezTo>
                  <a:pt x="703" y="63"/>
                  <a:pt x="600" y="32"/>
                  <a:pt x="528" y="16"/>
                </a:cubicBezTo>
                <a:cubicBezTo>
                  <a:pt x="456" y="0"/>
                  <a:pt x="408" y="0"/>
                  <a:pt x="336" y="16"/>
                </a:cubicBezTo>
                <a:cubicBezTo>
                  <a:pt x="264" y="32"/>
                  <a:pt x="151" y="80"/>
                  <a:pt x="96" y="112"/>
                </a:cubicBezTo>
                <a:cubicBezTo>
                  <a:pt x="40" y="143"/>
                  <a:pt x="20" y="175"/>
                  <a:pt x="0" y="208"/>
                </a:cubicBezTo>
              </a:path>
            </a:pathLst>
          </a:cu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126986" name="Text Box 10"/>
          <p:cNvSpPr txBox="1">
            <a:spLocks noChangeArrowheads="1"/>
          </p:cNvSpPr>
          <p:nvPr/>
        </p:nvSpPr>
        <p:spPr bwMode="auto">
          <a:xfrm>
            <a:off x="4011613" y="2590800"/>
            <a:ext cx="395287"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Symbol" charset="2"/>
              </a:rPr>
              <a:t>f</a:t>
            </a:r>
            <a:endParaRPr lang="en-US">
              <a:solidFill>
                <a:srgbClr val="CC0000"/>
              </a:solidFill>
              <a:latin typeface="Times" charset="0"/>
            </a:endParaRPr>
          </a:p>
        </p:txBody>
      </p:sp>
      <p:sp>
        <p:nvSpPr>
          <p:cNvPr id="126987" name="Text Box 11"/>
          <p:cNvSpPr txBox="1">
            <a:spLocks noChangeArrowheads="1"/>
          </p:cNvSpPr>
          <p:nvPr/>
        </p:nvSpPr>
        <p:spPr bwMode="auto">
          <a:xfrm>
            <a:off x="593725" y="1127125"/>
            <a:ext cx="2590800" cy="822325"/>
          </a:xfrm>
          <a:prstGeom prst="rect">
            <a:avLst/>
          </a:prstGeom>
          <a:noFill/>
          <a:ln w="9525">
            <a:noFill/>
            <a:miter lim="800000"/>
            <a:headEnd/>
            <a:tailEnd/>
          </a:ln>
        </p:spPr>
        <p:txBody>
          <a:bodyPr wrap="none">
            <a:prstTxWarp prst="textNoShape">
              <a:avLst/>
            </a:prstTxWarp>
            <a:spAutoFit/>
          </a:bodyPr>
          <a:lstStyle/>
          <a:p>
            <a:r>
              <a:rPr lang="en-US">
                <a:latin typeface="Times" charset="0"/>
              </a:rPr>
              <a:t>“</a:t>
            </a:r>
            <a:r>
              <a:rPr lang="en-US">
                <a:solidFill>
                  <a:srgbClr val="CC0000"/>
                </a:solidFill>
                <a:latin typeface="Times" charset="0"/>
              </a:rPr>
              <a:t>chi</a:t>
            </a:r>
            <a:r>
              <a:rPr lang="en-US">
                <a:latin typeface="Times" charset="0"/>
              </a:rPr>
              <a:t>” := declination</a:t>
            </a:r>
          </a:p>
          <a:p>
            <a:r>
              <a:rPr lang="en-US">
                <a:latin typeface="Times" charset="0"/>
              </a:rPr>
              <a:t>“</a:t>
            </a:r>
            <a:r>
              <a:rPr lang="en-US">
                <a:solidFill>
                  <a:schemeClr val="accent2"/>
                </a:solidFill>
                <a:latin typeface="Times" charset="0"/>
              </a:rPr>
              <a:t>phi</a:t>
            </a:r>
            <a:r>
              <a:rPr lang="en-US">
                <a:latin typeface="Times" charset="0"/>
              </a:rPr>
              <a:t>” := azimuth</a:t>
            </a:r>
          </a:p>
        </p:txBody>
      </p:sp>
      <p:sp>
        <p:nvSpPr>
          <p:cNvPr id="126988" name="Line 12"/>
          <p:cNvSpPr>
            <a:spLocks noChangeShapeType="1"/>
          </p:cNvSpPr>
          <p:nvPr/>
        </p:nvSpPr>
        <p:spPr bwMode="auto">
          <a:xfrm flipV="1">
            <a:off x="5410200" y="1905000"/>
            <a:ext cx="990600" cy="1066800"/>
          </a:xfrm>
          <a:prstGeom prst="line">
            <a:avLst/>
          </a:prstGeom>
          <a:noFill/>
          <a:ln w="9525">
            <a:solidFill>
              <a:schemeClr val="tx1"/>
            </a:solidFill>
            <a:round/>
            <a:headEnd type="arrow" w="med" len="med"/>
            <a:tailEnd/>
          </a:ln>
        </p:spPr>
        <p:txBody>
          <a:bodyPr wrap="none" anchor="ctr">
            <a:prstTxWarp prst="textNoShape">
              <a:avLst/>
            </a:prstTxWarp>
          </a:bodyPr>
          <a:lstStyle/>
          <a:p>
            <a:endParaRPr lang="en-US"/>
          </a:p>
        </p:txBody>
      </p:sp>
      <p:sp>
        <p:nvSpPr>
          <p:cNvPr id="126989" name="Rectangle 13"/>
          <p:cNvSpPr>
            <a:spLocks noChangeArrowheads="1"/>
          </p:cNvSpPr>
          <p:nvPr/>
        </p:nvSpPr>
        <p:spPr bwMode="auto">
          <a:xfrm>
            <a:off x="5935663" y="1295400"/>
            <a:ext cx="2217737" cy="641350"/>
          </a:xfrm>
          <a:prstGeom prst="rect">
            <a:avLst/>
          </a:prstGeom>
          <a:noFill/>
          <a:ln w="9525">
            <a:noFill/>
            <a:miter lim="800000"/>
            <a:headEnd/>
            <a:tailEnd/>
          </a:ln>
        </p:spPr>
        <p:txBody>
          <a:bodyPr wrap="none">
            <a:prstTxWarp prst="textNoShape">
              <a:avLst/>
            </a:prstTxWarp>
            <a:spAutoFit/>
          </a:bodyPr>
          <a:lstStyle/>
          <a:p>
            <a:r>
              <a:rPr lang="en-US" sz="1800"/>
              <a:t>Pole of tangent has </a:t>
            </a:r>
            <a:br>
              <a:rPr lang="en-US" sz="1800"/>
            </a:br>
            <a:r>
              <a:rPr lang="en-US" sz="1800"/>
              <a:t>coordinates (</a:t>
            </a:r>
            <a:r>
              <a:rPr lang="en-US" sz="1800">
                <a:latin typeface="Symbol" charset="2"/>
              </a:rPr>
              <a:t>c</a:t>
            </a:r>
            <a:r>
              <a:rPr lang="en-US" sz="1800" baseline="-25000"/>
              <a:t>t</a:t>
            </a:r>
            <a:r>
              <a:rPr lang="en-US" sz="1800"/>
              <a:t>,</a:t>
            </a:r>
            <a:r>
              <a:rPr lang="en-US" sz="1800">
                <a:latin typeface="Symbol" charset="2"/>
              </a:rPr>
              <a:t>f</a:t>
            </a:r>
            <a:r>
              <a:rPr lang="en-US" sz="1800" baseline="-25000"/>
              <a:t>t</a:t>
            </a:r>
            <a:r>
              <a:rPr lang="en-US" sz="1800"/>
              <a:t>)</a:t>
            </a:r>
          </a:p>
        </p:txBody>
      </p:sp>
      <p:sp>
        <p:nvSpPr>
          <p:cNvPr id="126990" name="Line 14"/>
          <p:cNvSpPr>
            <a:spLocks noChangeShapeType="1"/>
          </p:cNvSpPr>
          <p:nvPr/>
        </p:nvSpPr>
        <p:spPr bwMode="auto">
          <a:xfrm flipH="1">
            <a:off x="1828800" y="4572000"/>
            <a:ext cx="2133600" cy="762000"/>
          </a:xfrm>
          <a:prstGeom prst="line">
            <a:avLst/>
          </a:prstGeom>
          <a:noFill/>
          <a:ln w="9525">
            <a:solidFill>
              <a:schemeClr val="tx1"/>
            </a:solidFill>
            <a:round/>
            <a:headEnd type="arrow" w="med" len="med"/>
            <a:tailEnd/>
          </a:ln>
        </p:spPr>
        <p:txBody>
          <a:bodyPr wrap="none" anchor="ctr">
            <a:prstTxWarp prst="textNoShape">
              <a:avLst/>
            </a:prstTxWarp>
          </a:bodyPr>
          <a:lstStyle/>
          <a:p>
            <a:endParaRPr lang="en-US"/>
          </a:p>
        </p:txBody>
      </p:sp>
      <p:sp>
        <p:nvSpPr>
          <p:cNvPr id="126991" name="Rectangle 15"/>
          <p:cNvSpPr>
            <a:spLocks noChangeArrowheads="1"/>
          </p:cNvSpPr>
          <p:nvPr/>
        </p:nvSpPr>
        <p:spPr bwMode="auto">
          <a:xfrm>
            <a:off x="838200" y="5343525"/>
            <a:ext cx="2479675" cy="366713"/>
          </a:xfrm>
          <a:prstGeom prst="rect">
            <a:avLst/>
          </a:prstGeom>
          <a:noFill/>
          <a:ln w="9525">
            <a:noFill/>
            <a:miter lim="800000"/>
            <a:headEnd/>
            <a:tailEnd/>
          </a:ln>
        </p:spPr>
        <p:txBody>
          <a:bodyPr wrap="none">
            <a:prstTxWarp prst="textNoShape">
              <a:avLst/>
            </a:prstTxWarp>
            <a:spAutoFit/>
          </a:bodyPr>
          <a:lstStyle/>
          <a:p>
            <a:r>
              <a:rPr lang="en-US" sz="1800"/>
              <a:t>Zone of tangent (</a:t>
            </a:r>
            <a:r>
              <a:rPr lang="en-US" sz="1800">
                <a:latin typeface="Symbol" charset="2"/>
              </a:rPr>
              <a:t>c</a:t>
            </a:r>
            <a:r>
              <a:rPr lang="en-US" sz="1800" baseline="-25000"/>
              <a:t>n</a:t>
            </a:r>
            <a:r>
              <a:rPr lang="en-US" sz="1800"/>
              <a:t>,</a:t>
            </a:r>
            <a:r>
              <a:rPr lang="en-US" sz="1800">
                <a:latin typeface="Symbol" charset="2"/>
              </a:rPr>
              <a:t>f</a:t>
            </a:r>
            <a:r>
              <a:rPr lang="en-US" sz="1800" baseline="-25000"/>
              <a:t>n</a:t>
            </a:r>
            <a:r>
              <a:rPr lang="en-US" sz="1800"/>
              <a:t>)</a:t>
            </a:r>
          </a:p>
        </p:txBody>
      </p:sp>
      <p:sp>
        <p:nvSpPr>
          <p:cNvPr id="126992" name="Slide Number Placeholder 15"/>
          <p:cNvSpPr>
            <a:spLocks noGrp="1"/>
          </p:cNvSpPr>
          <p:nvPr>
            <p:ph type="sldNum" sz="quarter" idx="12"/>
          </p:nvPr>
        </p:nvSpPr>
        <p:spPr>
          <a:noFill/>
        </p:spPr>
        <p:txBody>
          <a:bodyPr/>
          <a:lstStyle/>
          <a:p>
            <a:fld id="{ACFD6241-3EAC-5649-A8F3-3692C7318351}" type="slidenum">
              <a:rPr lang="en-US" smtClean="0"/>
              <a:pPr/>
              <a:t>63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685800" y="304800"/>
            <a:ext cx="7772400" cy="1143000"/>
          </a:xfrm>
        </p:spPr>
        <p:txBody>
          <a:bodyPr/>
          <a:lstStyle/>
          <a:p>
            <a:pPr eaLnBrk="1" hangingPunct="1">
              <a:defRPr/>
            </a:pPr>
            <a:r>
              <a:rPr lang="en-US">
                <a:solidFill>
                  <a:schemeClr val="accent2"/>
                </a:solidFill>
              </a:rPr>
              <a:t>Tangent Zone, parameterized</a:t>
            </a:r>
          </a:p>
        </p:txBody>
      </p:sp>
      <p:sp>
        <p:nvSpPr>
          <p:cNvPr id="129028" name="Rectangle 3"/>
          <p:cNvSpPr>
            <a:spLocks noGrp="1" noChangeArrowheads="1"/>
          </p:cNvSpPr>
          <p:nvPr>
            <p:ph type="body" idx="1"/>
          </p:nvPr>
        </p:nvSpPr>
        <p:spPr>
          <a:xfrm>
            <a:off x="685800" y="1752600"/>
            <a:ext cx="7772400" cy="1447800"/>
          </a:xfrm>
        </p:spPr>
        <p:txBody>
          <a:bodyPr/>
          <a:lstStyle/>
          <a:p>
            <a:pPr eaLnBrk="1" hangingPunct="1"/>
            <a:r>
              <a:rPr lang="en-US" sz="2400"/>
              <a:t>The scalar product of the (unit) vectors representing the tangent and its zone must be zero:</a:t>
            </a:r>
          </a:p>
          <a:p>
            <a:pPr eaLnBrk="1" hangingPunct="1"/>
            <a:endParaRPr lang="en-US" sz="2400"/>
          </a:p>
        </p:txBody>
      </p:sp>
      <p:graphicFrame>
        <p:nvGraphicFramePr>
          <p:cNvPr id="129026" name="Object 2"/>
          <p:cNvGraphicFramePr>
            <a:graphicFrameLocks noChangeAspect="1"/>
          </p:cNvGraphicFramePr>
          <p:nvPr/>
        </p:nvGraphicFramePr>
        <p:xfrm>
          <a:off x="1447800" y="2743200"/>
          <a:ext cx="6248400" cy="2946400"/>
        </p:xfrm>
        <a:graphic>
          <a:graphicData uri="http://schemas.openxmlformats.org/presentationml/2006/ole">
            <mc:AlternateContent xmlns:mc="http://schemas.openxmlformats.org/markup-compatibility/2006">
              <mc:Choice xmlns:v="urn:schemas-microsoft-com:vml" Requires="v">
                <p:oleObj spid="_x0000_s129033" name="Equation" r:id="rId4" imgW="3149600" imgH="1485900" progId="Equation.3">
                  <p:embed/>
                </p:oleObj>
              </mc:Choice>
              <mc:Fallback>
                <p:oleObj name="Equation" r:id="rId4" imgW="3149600" imgH="14859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743200"/>
                        <a:ext cx="6248400" cy="294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29" name="Text Box 5"/>
          <p:cNvSpPr txBox="1">
            <a:spLocks noChangeArrowheads="1"/>
          </p:cNvSpPr>
          <p:nvPr/>
        </p:nvSpPr>
        <p:spPr bwMode="auto">
          <a:xfrm>
            <a:off x="898525" y="5715000"/>
            <a:ext cx="7407275" cy="822325"/>
          </a:xfrm>
          <a:prstGeom prst="rect">
            <a:avLst/>
          </a:prstGeom>
          <a:noFill/>
          <a:ln w="9525">
            <a:noFill/>
            <a:miter lim="800000"/>
            <a:headEnd/>
            <a:tailEnd/>
          </a:ln>
        </p:spPr>
        <p:txBody>
          <a:bodyPr>
            <a:prstTxWarp prst="textNoShape">
              <a:avLst/>
            </a:prstTxWarp>
            <a:spAutoFit/>
          </a:bodyPr>
          <a:lstStyle/>
          <a:p>
            <a:r>
              <a:rPr lang="en-US"/>
              <a:t>To use this formula, choose an azimuth angle, </a:t>
            </a:r>
            <a:r>
              <a:rPr lang="en-US">
                <a:latin typeface="Symbol" charset="2"/>
                <a:sym typeface="Symbol" charset="2"/>
              </a:rPr>
              <a:t></a:t>
            </a:r>
            <a:r>
              <a:rPr lang="en-US" baseline="-25000"/>
              <a:t>t</a:t>
            </a:r>
            <a:r>
              <a:rPr lang="en-US"/>
              <a:t>, and calculate the declination angle, </a:t>
            </a:r>
            <a:r>
              <a:rPr lang="en-US">
                <a:latin typeface="Symbol" charset="2"/>
                <a:sym typeface="Symbol" charset="2"/>
              </a:rPr>
              <a:t></a:t>
            </a:r>
            <a:r>
              <a:rPr lang="en-US" baseline="-25000"/>
              <a:t>n</a:t>
            </a:r>
            <a:r>
              <a:rPr lang="en-US"/>
              <a:t>, that goes with it.</a:t>
            </a:r>
          </a:p>
        </p:txBody>
      </p:sp>
      <p:sp>
        <p:nvSpPr>
          <p:cNvPr id="129030" name="Slide Number Placeholder 5"/>
          <p:cNvSpPr>
            <a:spLocks noGrp="1"/>
          </p:cNvSpPr>
          <p:nvPr>
            <p:ph type="sldNum" sz="quarter" idx="12"/>
          </p:nvPr>
        </p:nvSpPr>
        <p:spPr>
          <a:noFill/>
        </p:spPr>
        <p:txBody>
          <a:bodyPr/>
          <a:lstStyle/>
          <a:p>
            <a:fld id="{3DAA7656-ACE9-CD49-BD39-82CCF0AB7DD3}" type="slidenum">
              <a:rPr lang="en-US" smtClean="0"/>
              <a:pPr/>
              <a:t>64</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685800" y="304800"/>
            <a:ext cx="7772400" cy="1143000"/>
          </a:xfrm>
        </p:spPr>
        <p:txBody>
          <a:bodyPr/>
          <a:lstStyle/>
          <a:p>
            <a:pPr eaLnBrk="1" hangingPunct="1">
              <a:defRPr/>
            </a:pPr>
            <a:r>
              <a:rPr lang="en-US" smtClean="0"/>
              <a:t>Effect of Texture:</a:t>
            </a:r>
            <a:br>
              <a:rPr lang="en-US" smtClean="0"/>
            </a:br>
            <a:r>
              <a:rPr lang="en-US" smtClean="0"/>
              <a:t>Distribution of misorientation axes in the sample frame</a:t>
            </a:r>
          </a:p>
        </p:txBody>
      </p:sp>
      <p:sp>
        <p:nvSpPr>
          <p:cNvPr id="131075" name="Rectangle 3"/>
          <p:cNvSpPr>
            <a:spLocks noGrp="1" noChangeArrowheads="1"/>
          </p:cNvSpPr>
          <p:nvPr>
            <p:ph type="body" idx="1"/>
          </p:nvPr>
        </p:nvSpPr>
        <p:spPr>
          <a:xfrm>
            <a:off x="457200" y="2057400"/>
            <a:ext cx="4648200" cy="4114800"/>
          </a:xfrm>
        </p:spPr>
        <p:txBody>
          <a:bodyPr/>
          <a:lstStyle/>
          <a:p>
            <a:pPr eaLnBrk="1" hangingPunct="1">
              <a:lnSpc>
                <a:spcPct val="90000"/>
              </a:lnSpc>
            </a:pPr>
            <a:r>
              <a:rPr lang="en-US" sz="1400"/>
              <a:t>To make a start on the issue of how texture affects stereological measurement of GBCD, consider the distribution of misorientation axes.</a:t>
            </a:r>
          </a:p>
          <a:p>
            <a:pPr eaLnBrk="1" hangingPunct="1">
              <a:lnSpc>
                <a:spcPct val="90000"/>
              </a:lnSpc>
            </a:pPr>
            <a:r>
              <a:rPr lang="en-US" sz="1400"/>
              <a:t>In a uniformly textured material, the misorientation axes are also uniformly (randomly) distributed in sample space.</a:t>
            </a:r>
          </a:p>
          <a:p>
            <a:pPr eaLnBrk="1" hangingPunct="1">
              <a:lnSpc>
                <a:spcPct val="90000"/>
              </a:lnSpc>
            </a:pPr>
            <a:r>
              <a:rPr lang="en-US" sz="1400"/>
              <a:t>In a strongly textured material, this is no longer true, and this perturbs the stereology of the GBCD measurement.</a:t>
            </a:r>
          </a:p>
          <a:p>
            <a:pPr eaLnBrk="1" hangingPunct="1">
              <a:lnSpc>
                <a:spcPct val="90000"/>
              </a:lnSpc>
            </a:pPr>
            <a:r>
              <a:rPr lang="en-US" sz="1400"/>
              <a:t>For example, for a strong fiber texture, e.g. </a:t>
            </a:r>
            <a:r>
              <a:rPr lang="en-US" sz="1400">
                <a:latin typeface="Times New Roman" charset="0"/>
              </a:rPr>
              <a:t>&lt;111&gt;//ND</a:t>
            </a:r>
            <a:r>
              <a:rPr lang="en-US" sz="1400"/>
              <a:t>, the misorientation axes are also parallel to the common axis.  Therefore the misorientation axes are also //ND.  This means that, although all types of tilt and twist boundaries may be present in the material (for an equi-axed grain morphology), all the grain boundaries that one can sample with a section perpendicular to the ND will be much more likely to be tilt boundaries than twist boundaries.  This then biases the sampling of the boundaries.  In effect,  the only boundaries that can be detected are those along the zone of the 111 pole that represents the misorientation axis (see diagram on the right).</a:t>
            </a:r>
          </a:p>
        </p:txBody>
      </p:sp>
      <p:grpSp>
        <p:nvGrpSpPr>
          <p:cNvPr id="131076" name="Group 4"/>
          <p:cNvGrpSpPr>
            <a:grpSpLocks/>
          </p:cNvGrpSpPr>
          <p:nvPr/>
        </p:nvGrpSpPr>
        <p:grpSpPr bwMode="auto">
          <a:xfrm>
            <a:off x="5395913" y="2667000"/>
            <a:ext cx="3671887" cy="3260725"/>
            <a:chOff x="2918" y="1680"/>
            <a:chExt cx="2313" cy="2054"/>
          </a:xfrm>
        </p:grpSpPr>
        <p:pic>
          <p:nvPicPr>
            <p:cNvPr id="131078" name="Picture 5"/>
            <p:cNvPicPr>
              <a:picLocks noChangeAspect="1" noChangeArrowheads="1"/>
            </p:cNvPicPr>
            <p:nvPr/>
          </p:nvPicPr>
          <p:blipFill>
            <a:blip r:embed="rId3"/>
            <a:srcRect l="63763" b="-1157"/>
            <a:stretch>
              <a:fillRect/>
            </a:stretch>
          </p:blipFill>
          <p:spPr bwMode="auto">
            <a:xfrm>
              <a:off x="3456" y="1680"/>
              <a:ext cx="1473" cy="1746"/>
            </a:xfrm>
            <a:prstGeom prst="rect">
              <a:avLst/>
            </a:prstGeom>
            <a:noFill/>
            <a:ln w="9525">
              <a:noFill/>
              <a:miter lim="800000"/>
              <a:headEnd/>
              <a:tailEnd/>
            </a:ln>
          </p:spPr>
        </p:pic>
        <p:sp>
          <p:nvSpPr>
            <p:cNvPr id="131079" name="Text Box 6"/>
            <p:cNvSpPr txBox="1">
              <a:spLocks noChangeArrowheads="1"/>
            </p:cNvSpPr>
            <p:nvPr/>
          </p:nvSpPr>
          <p:spPr bwMode="auto">
            <a:xfrm>
              <a:off x="2918" y="3446"/>
              <a:ext cx="2313" cy="288"/>
            </a:xfrm>
            <a:prstGeom prst="rect">
              <a:avLst/>
            </a:prstGeom>
            <a:noFill/>
            <a:ln w="9525">
              <a:noFill/>
              <a:miter lim="800000"/>
              <a:headEnd/>
              <a:tailEnd/>
            </a:ln>
          </p:spPr>
          <p:txBody>
            <a:bodyPr wrap="none">
              <a:prstTxWarp prst="textNoShape">
                <a:avLst/>
              </a:prstTxWarp>
              <a:spAutoFit/>
            </a:bodyPr>
            <a:lstStyle/>
            <a:p>
              <a:r>
                <a:rPr lang="en-US">
                  <a:solidFill>
                    <a:srgbClr val="CC0000"/>
                  </a:solidFill>
                  <a:latin typeface="Times" charset="0"/>
                </a:rPr>
                <a:t>Misorientation axis, e.g. 111</a:t>
              </a:r>
            </a:p>
          </p:txBody>
        </p:sp>
        <p:sp>
          <p:nvSpPr>
            <p:cNvPr id="131080" name="Line 7"/>
            <p:cNvSpPr>
              <a:spLocks noChangeShapeType="1"/>
            </p:cNvSpPr>
            <p:nvPr/>
          </p:nvSpPr>
          <p:spPr bwMode="auto">
            <a:xfrm flipV="1">
              <a:off x="3504" y="2304"/>
              <a:ext cx="912" cy="12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en-US"/>
            </a:p>
          </p:txBody>
        </p:sp>
      </p:grpSp>
      <p:sp>
        <p:nvSpPr>
          <p:cNvPr id="131077" name="Slide Number Placeholder 7"/>
          <p:cNvSpPr>
            <a:spLocks noGrp="1"/>
          </p:cNvSpPr>
          <p:nvPr>
            <p:ph type="sldNum" sz="quarter" idx="12"/>
          </p:nvPr>
        </p:nvSpPr>
        <p:spPr>
          <a:noFill/>
        </p:spPr>
        <p:txBody>
          <a:bodyPr/>
          <a:lstStyle/>
          <a:p>
            <a:fld id="{D8DB748E-CCA2-8F4C-818A-176C6294DAB6}" type="slidenum">
              <a:rPr lang="en-US" smtClean="0"/>
              <a:pPr/>
              <a:t>65</a:t>
            </a:fld>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685800" y="0"/>
            <a:ext cx="7772400" cy="1143000"/>
          </a:xfrm>
        </p:spPr>
        <p:txBody>
          <a:bodyPr/>
          <a:lstStyle/>
          <a:p>
            <a:pPr eaLnBrk="1" hangingPunct="1">
              <a:defRPr/>
            </a:pPr>
            <a:r>
              <a:rPr lang="en-US"/>
              <a:t>GBCD in annealed Ni</a:t>
            </a:r>
          </a:p>
        </p:txBody>
      </p:sp>
      <p:sp>
        <p:nvSpPr>
          <p:cNvPr id="133123" name="Rectangle 3"/>
          <p:cNvSpPr>
            <a:spLocks noGrp="1" noChangeArrowheads="1"/>
          </p:cNvSpPr>
          <p:nvPr>
            <p:ph type="body" idx="1"/>
          </p:nvPr>
        </p:nvSpPr>
        <p:spPr>
          <a:xfrm>
            <a:off x="685800" y="1066800"/>
            <a:ext cx="7772400" cy="1676400"/>
          </a:xfrm>
        </p:spPr>
        <p:txBody>
          <a:bodyPr/>
          <a:lstStyle/>
          <a:p>
            <a:pPr eaLnBrk="1" hangingPunct="1"/>
            <a:r>
              <a:rPr lang="en-US" sz="2000"/>
              <a:t>This Ni sample had a high density of annealing twins, hence an enormous peak for 111/60° twist boundaries (the coherent twin).  Two different contour sets shown, with lower values on the left, and higher on the right, because of the variation in frequency of different misorientations.</a:t>
            </a:r>
          </a:p>
        </p:txBody>
      </p:sp>
      <p:pic>
        <p:nvPicPr>
          <p:cNvPr id="133124" name="Picture 7" descr="gbcd_degrees_Ni_111axes_1500"/>
          <p:cNvPicPr>
            <a:picLocks noChangeAspect="1" noChangeArrowheads="1"/>
          </p:cNvPicPr>
          <p:nvPr/>
        </p:nvPicPr>
        <p:blipFill>
          <a:blip r:embed="rId3"/>
          <a:srcRect b="21141"/>
          <a:stretch>
            <a:fillRect/>
          </a:stretch>
        </p:blipFill>
        <p:spPr bwMode="auto">
          <a:xfrm>
            <a:off x="4649788" y="2667000"/>
            <a:ext cx="3656012" cy="4079875"/>
          </a:xfrm>
          <a:prstGeom prst="rect">
            <a:avLst/>
          </a:prstGeom>
          <a:noFill/>
          <a:ln w="9525">
            <a:noFill/>
            <a:miter lim="800000"/>
            <a:headEnd/>
            <a:tailEnd/>
          </a:ln>
        </p:spPr>
      </p:pic>
      <p:pic>
        <p:nvPicPr>
          <p:cNvPr id="133125" name="Picture 8" descr="gbcd_degrees_Ni_111axes_10"/>
          <p:cNvPicPr>
            <a:picLocks noChangeAspect="1" noChangeArrowheads="1"/>
          </p:cNvPicPr>
          <p:nvPr/>
        </p:nvPicPr>
        <p:blipFill>
          <a:blip r:embed="rId4"/>
          <a:srcRect b="21141"/>
          <a:stretch>
            <a:fillRect/>
          </a:stretch>
        </p:blipFill>
        <p:spPr bwMode="auto">
          <a:xfrm>
            <a:off x="762000" y="2667000"/>
            <a:ext cx="3656013" cy="4079875"/>
          </a:xfrm>
          <a:prstGeom prst="rect">
            <a:avLst/>
          </a:prstGeom>
          <a:noFill/>
          <a:ln w="9525">
            <a:noFill/>
            <a:miter lim="800000"/>
            <a:headEnd/>
            <a:tailEnd/>
          </a:ln>
        </p:spPr>
      </p:pic>
      <p:sp>
        <p:nvSpPr>
          <p:cNvPr id="133126" name="Slide Number Placeholder 5"/>
          <p:cNvSpPr>
            <a:spLocks noGrp="1"/>
          </p:cNvSpPr>
          <p:nvPr>
            <p:ph type="sldNum" sz="quarter" idx="12"/>
          </p:nvPr>
        </p:nvSpPr>
        <p:spPr>
          <a:noFill/>
        </p:spPr>
        <p:txBody>
          <a:bodyPr/>
          <a:lstStyle/>
          <a:p>
            <a:fld id="{80F8CB78-5BB9-4A4C-B4D6-54334E86C0FC}" type="slidenum">
              <a:rPr lang="en-US" smtClean="0"/>
              <a:pPr/>
              <a:t>66</a:t>
            </a:fld>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0"/>
            <a:ext cx="7772400" cy="1143000"/>
          </a:xfrm>
        </p:spPr>
        <p:txBody>
          <a:bodyPr/>
          <a:lstStyle/>
          <a:p>
            <a:pPr eaLnBrk="1" hangingPunct="1">
              <a:defRPr/>
            </a:pPr>
            <a:r>
              <a:rPr lang="en-US"/>
              <a:t>Misorientation axes: Ni example</a:t>
            </a:r>
          </a:p>
        </p:txBody>
      </p:sp>
      <p:pic>
        <p:nvPicPr>
          <p:cNvPr id="135171" name="Picture 4" descr="misors_Wgtd_Ni_ref_degs_0_10"/>
          <p:cNvPicPr>
            <a:picLocks noChangeAspect="1" noChangeArrowheads="1"/>
          </p:cNvPicPr>
          <p:nvPr/>
        </p:nvPicPr>
        <p:blipFill>
          <a:blip r:embed="rId3"/>
          <a:srcRect b="19147"/>
          <a:stretch>
            <a:fillRect/>
          </a:stretch>
        </p:blipFill>
        <p:spPr bwMode="auto">
          <a:xfrm>
            <a:off x="990600" y="2674938"/>
            <a:ext cx="3656013" cy="4183062"/>
          </a:xfrm>
          <a:prstGeom prst="rect">
            <a:avLst/>
          </a:prstGeom>
          <a:noFill/>
          <a:ln w="9525">
            <a:noFill/>
            <a:miter lim="800000"/>
            <a:headEnd/>
            <a:tailEnd/>
          </a:ln>
        </p:spPr>
      </p:pic>
      <p:pic>
        <p:nvPicPr>
          <p:cNvPr id="135172" name="Picture 5" descr="misors_Wgtd_Ni_ref_degs_0_100"/>
          <p:cNvPicPr>
            <a:picLocks noChangeAspect="1" noChangeArrowheads="1"/>
          </p:cNvPicPr>
          <p:nvPr/>
        </p:nvPicPr>
        <p:blipFill>
          <a:blip r:embed="rId4"/>
          <a:srcRect b="18994"/>
          <a:stretch>
            <a:fillRect/>
          </a:stretch>
        </p:blipFill>
        <p:spPr bwMode="auto">
          <a:xfrm>
            <a:off x="4876800" y="2667000"/>
            <a:ext cx="3656013" cy="4191000"/>
          </a:xfrm>
          <a:prstGeom prst="rect">
            <a:avLst/>
          </a:prstGeom>
          <a:noFill/>
          <a:ln w="9525">
            <a:noFill/>
            <a:miter lim="800000"/>
            <a:headEnd/>
            <a:tailEnd/>
          </a:ln>
        </p:spPr>
      </p:pic>
      <p:sp>
        <p:nvSpPr>
          <p:cNvPr id="135173" name="Rectangle 3"/>
          <p:cNvSpPr>
            <a:spLocks noGrp="1" noChangeArrowheads="1"/>
          </p:cNvSpPr>
          <p:nvPr>
            <p:ph type="body" idx="1"/>
          </p:nvPr>
        </p:nvSpPr>
        <p:spPr>
          <a:xfrm>
            <a:off x="533400" y="914400"/>
            <a:ext cx="8305800" cy="1752600"/>
          </a:xfrm>
        </p:spPr>
        <p:txBody>
          <a:bodyPr/>
          <a:lstStyle/>
          <a:p>
            <a:pPr eaLnBrk="1" hangingPunct="1"/>
            <a:r>
              <a:rPr lang="en-US" sz="1800"/>
              <a:t>Now we show the distributions of misorientation axes in sample axes, again with lower contour values on the left.  Note that for the 111/60° case, the result resembles a pole figure, which of course it is (of selected 111 poles, in this case).  The distributions for the 111/60° and the 110/60° cases are surprisingly non-uniform.  However, no strong concentration of the misorientation axes exists in a single sample direction.</a:t>
            </a:r>
          </a:p>
        </p:txBody>
      </p:sp>
      <p:sp>
        <p:nvSpPr>
          <p:cNvPr id="135174" name="Slide Number Placeholder 5"/>
          <p:cNvSpPr>
            <a:spLocks noGrp="1"/>
          </p:cNvSpPr>
          <p:nvPr>
            <p:ph type="sldNum" sz="quarter" idx="12"/>
          </p:nvPr>
        </p:nvSpPr>
        <p:spPr>
          <a:noFill/>
        </p:spPr>
        <p:txBody>
          <a:bodyPr/>
          <a:lstStyle/>
          <a:p>
            <a:fld id="{984E0F4D-B204-E74F-84F4-161BE59F7BE3}" type="slidenum">
              <a:rPr lang="en-US" smtClean="0"/>
              <a:pPr/>
              <a:t>67</a:t>
            </a:fld>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eaLnBrk="1" hangingPunct="1">
              <a:defRPr/>
            </a:pPr>
            <a:r>
              <a:rPr lang="en-US"/>
              <a:t>Zones of specimen normals </a:t>
            </a:r>
            <a:br>
              <a:rPr lang="en-US"/>
            </a:br>
            <a:r>
              <a:rPr lang="en-US"/>
              <a:t>in crystal axes (at each boundary)</a:t>
            </a:r>
          </a:p>
        </p:txBody>
      </p:sp>
      <p:sp>
        <p:nvSpPr>
          <p:cNvPr id="137219" name="Rectangle 3"/>
          <p:cNvSpPr>
            <a:spLocks noGrp="1" noChangeArrowheads="1"/>
          </p:cNvSpPr>
          <p:nvPr>
            <p:ph type="body" idx="1"/>
          </p:nvPr>
        </p:nvSpPr>
        <p:spPr>
          <a:xfrm>
            <a:off x="685800" y="1981200"/>
            <a:ext cx="4191000" cy="4343400"/>
          </a:xfrm>
        </p:spPr>
        <p:txBody>
          <a:bodyPr/>
          <a:lstStyle/>
          <a:p>
            <a:pPr eaLnBrk="1" hangingPunct="1">
              <a:lnSpc>
                <a:spcPct val="90000"/>
              </a:lnSpc>
            </a:pPr>
            <a:r>
              <a:rPr lang="en-US" sz="1800"/>
              <a:t>An alternate approach is to consider where the specimen normal lies with respect to the crystal axes, at each grain boundary (and on both sides of the boundary).  Rather than drawing/plotting the normal itself, it is better to draw the zone of the normal because this will give information on how uniformly, or otherwise, we are sampling different types of boundaries.</a:t>
            </a:r>
          </a:p>
          <a:p>
            <a:pPr eaLnBrk="1" hangingPunct="1">
              <a:lnSpc>
                <a:spcPct val="90000"/>
              </a:lnSpc>
            </a:pPr>
            <a:r>
              <a:rPr lang="en-US" sz="1800"/>
              <a:t>Note that the crystal frame is chosen so as to fix the misorientation axis in a particular location, just as for the grain boundary character distributions.</a:t>
            </a:r>
          </a:p>
        </p:txBody>
      </p:sp>
      <p:grpSp>
        <p:nvGrpSpPr>
          <p:cNvPr id="137220" name="Group 8"/>
          <p:cNvGrpSpPr>
            <a:grpSpLocks/>
          </p:cNvGrpSpPr>
          <p:nvPr/>
        </p:nvGrpSpPr>
        <p:grpSpPr bwMode="auto">
          <a:xfrm>
            <a:off x="5330825" y="2579688"/>
            <a:ext cx="3290888" cy="3290887"/>
            <a:chOff x="3358" y="1625"/>
            <a:chExt cx="2073" cy="2073"/>
          </a:xfrm>
        </p:grpSpPr>
        <p:sp>
          <p:nvSpPr>
            <p:cNvPr id="137232" name="Oval 4"/>
            <p:cNvSpPr>
              <a:spLocks noChangeArrowheads="1"/>
            </p:cNvSpPr>
            <p:nvPr/>
          </p:nvSpPr>
          <p:spPr bwMode="auto">
            <a:xfrm>
              <a:off x="3360" y="1632"/>
              <a:ext cx="2064" cy="2064"/>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37233" name="Line 6"/>
            <p:cNvSpPr>
              <a:spLocks noChangeShapeType="1"/>
            </p:cNvSpPr>
            <p:nvPr/>
          </p:nvSpPr>
          <p:spPr bwMode="auto">
            <a:xfrm rot="-5400000">
              <a:off x="4395" y="1621"/>
              <a:ext cx="0" cy="207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4" name="Line 7"/>
            <p:cNvSpPr>
              <a:spLocks noChangeShapeType="1"/>
            </p:cNvSpPr>
            <p:nvPr/>
          </p:nvSpPr>
          <p:spPr bwMode="auto">
            <a:xfrm>
              <a:off x="4388" y="1625"/>
              <a:ext cx="0" cy="2073"/>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137221" name="AutoShape 9"/>
          <p:cNvSpPr>
            <a:spLocks noChangeArrowheads="1"/>
          </p:cNvSpPr>
          <p:nvPr/>
        </p:nvSpPr>
        <p:spPr bwMode="auto">
          <a:xfrm>
            <a:off x="7848600" y="3733800"/>
            <a:ext cx="152400" cy="152400"/>
          </a:xfrm>
          <a:custGeom>
            <a:avLst/>
            <a:gdLst>
              <a:gd name="T0" fmla="*/ 26763839 w 21600"/>
              <a:gd name="T1" fmla="*/ 0 h 21600"/>
              <a:gd name="T2" fmla="*/ 7838447 w 21600"/>
              <a:gd name="T3" fmla="*/ 7838447 h 21600"/>
              <a:gd name="T4" fmla="*/ 0 w 21600"/>
              <a:gd name="T5" fmla="*/ 26763839 h 21600"/>
              <a:gd name="T6" fmla="*/ 7838447 w 21600"/>
              <a:gd name="T7" fmla="*/ 45689273 h 21600"/>
              <a:gd name="T8" fmla="*/ 26763839 w 21600"/>
              <a:gd name="T9" fmla="*/ 53527720 h 21600"/>
              <a:gd name="T10" fmla="*/ 45689273 w 21600"/>
              <a:gd name="T11" fmla="*/ 45689273 h 21600"/>
              <a:gd name="T12" fmla="*/ 53527720 w 21600"/>
              <a:gd name="T13" fmla="*/ 26763839 h 21600"/>
              <a:gd name="T14" fmla="*/ 45689273 w 21600"/>
              <a:gd name="T15" fmla="*/ 78384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137222" name="Text Box 10"/>
          <p:cNvSpPr txBox="1">
            <a:spLocks noChangeArrowheads="1"/>
          </p:cNvSpPr>
          <p:nvPr/>
        </p:nvSpPr>
        <p:spPr bwMode="auto">
          <a:xfrm>
            <a:off x="7315200" y="3733800"/>
            <a:ext cx="539750" cy="457200"/>
          </a:xfrm>
          <a:prstGeom prst="rect">
            <a:avLst/>
          </a:prstGeom>
          <a:noFill/>
          <a:ln w="9525">
            <a:noFill/>
            <a:miter lim="800000"/>
            <a:headEnd/>
            <a:tailEnd/>
          </a:ln>
        </p:spPr>
        <p:txBody>
          <a:bodyPr wrap="none">
            <a:prstTxWarp prst="textNoShape">
              <a:avLst/>
            </a:prstTxWarp>
            <a:spAutoFit/>
          </a:bodyPr>
          <a:lstStyle/>
          <a:p>
            <a:r>
              <a:rPr lang="en-US" i="1"/>
              <a:t>∆g</a:t>
            </a:r>
            <a:endParaRPr lang="en-US"/>
          </a:p>
        </p:txBody>
      </p:sp>
      <p:sp>
        <p:nvSpPr>
          <p:cNvPr id="137223" name="Rectangle 11"/>
          <p:cNvSpPr>
            <a:spLocks noChangeArrowheads="1"/>
          </p:cNvSpPr>
          <p:nvPr/>
        </p:nvSpPr>
        <p:spPr bwMode="auto">
          <a:xfrm>
            <a:off x="6324600" y="3200400"/>
            <a:ext cx="152400" cy="152400"/>
          </a:xfrm>
          <a:prstGeom prst="rect">
            <a:avLst/>
          </a:prstGeom>
          <a:solidFill>
            <a:srgbClr val="E60A0C"/>
          </a:solidFill>
          <a:ln w="9525">
            <a:solidFill>
              <a:schemeClr val="tx1"/>
            </a:solidFill>
            <a:miter lim="800000"/>
            <a:headEnd/>
            <a:tailEnd/>
          </a:ln>
        </p:spPr>
        <p:txBody>
          <a:bodyPr wrap="none" anchor="ctr">
            <a:prstTxWarp prst="textNoShape">
              <a:avLst/>
            </a:prstTxWarp>
          </a:bodyPr>
          <a:lstStyle/>
          <a:p>
            <a:endParaRPr lang="en-US"/>
          </a:p>
        </p:txBody>
      </p:sp>
      <p:sp>
        <p:nvSpPr>
          <p:cNvPr id="137224" name="Rectangle 12"/>
          <p:cNvSpPr>
            <a:spLocks noChangeArrowheads="1"/>
          </p:cNvSpPr>
          <p:nvPr/>
        </p:nvSpPr>
        <p:spPr bwMode="auto">
          <a:xfrm>
            <a:off x="7010400" y="5181600"/>
            <a:ext cx="152400" cy="152400"/>
          </a:xfrm>
          <a:prstGeom prst="rect">
            <a:avLst/>
          </a:prstGeom>
          <a:solidFill>
            <a:srgbClr val="140ECF"/>
          </a:solidFill>
          <a:ln w="9525">
            <a:solidFill>
              <a:schemeClr val="tx1"/>
            </a:solidFill>
            <a:miter lim="800000"/>
            <a:headEnd/>
            <a:tailEnd/>
          </a:ln>
        </p:spPr>
        <p:txBody>
          <a:bodyPr wrap="none" anchor="ctr">
            <a:prstTxWarp prst="textNoShape">
              <a:avLst/>
            </a:prstTxWarp>
          </a:bodyPr>
          <a:lstStyle/>
          <a:p>
            <a:endParaRPr lang="en-US"/>
          </a:p>
        </p:txBody>
      </p:sp>
      <p:sp>
        <p:nvSpPr>
          <p:cNvPr id="137225" name="Arc 13"/>
          <p:cNvSpPr>
            <a:spLocks/>
          </p:cNvSpPr>
          <p:nvPr/>
        </p:nvSpPr>
        <p:spPr bwMode="auto">
          <a:xfrm rot="-2877556">
            <a:off x="5824538" y="3048000"/>
            <a:ext cx="2286000" cy="2286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140ECF"/>
            </a:solidFill>
            <a:round/>
            <a:headEnd/>
            <a:tailEnd/>
          </a:ln>
        </p:spPr>
        <p:txBody>
          <a:bodyPr wrap="none" anchor="ctr">
            <a:prstTxWarp prst="textNoShape">
              <a:avLst/>
            </a:prstTxWarp>
          </a:bodyPr>
          <a:lstStyle/>
          <a:p>
            <a:endParaRPr lang="en-US"/>
          </a:p>
        </p:txBody>
      </p:sp>
      <p:sp>
        <p:nvSpPr>
          <p:cNvPr id="137226" name="Arc 14"/>
          <p:cNvSpPr>
            <a:spLocks/>
          </p:cNvSpPr>
          <p:nvPr/>
        </p:nvSpPr>
        <p:spPr bwMode="auto">
          <a:xfrm rot="6718152">
            <a:off x="5888038" y="3200400"/>
            <a:ext cx="2286000" cy="2286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E60A0C"/>
            </a:solidFill>
            <a:round/>
            <a:headEnd/>
            <a:tailEnd/>
          </a:ln>
        </p:spPr>
        <p:txBody>
          <a:bodyPr wrap="none" anchor="ctr">
            <a:prstTxWarp prst="textNoShape">
              <a:avLst/>
            </a:prstTxWarp>
          </a:bodyPr>
          <a:lstStyle/>
          <a:p>
            <a:endParaRPr lang="en-US"/>
          </a:p>
        </p:txBody>
      </p:sp>
      <p:sp>
        <p:nvSpPr>
          <p:cNvPr id="137227" name="Text Box 15"/>
          <p:cNvSpPr txBox="1">
            <a:spLocks noChangeArrowheads="1"/>
          </p:cNvSpPr>
          <p:nvPr/>
        </p:nvSpPr>
        <p:spPr bwMode="auto">
          <a:xfrm>
            <a:off x="6367463" y="2797175"/>
            <a:ext cx="488950" cy="457200"/>
          </a:xfrm>
          <a:prstGeom prst="rect">
            <a:avLst/>
          </a:prstGeom>
          <a:noFill/>
          <a:ln w="9525">
            <a:noFill/>
            <a:miter lim="800000"/>
            <a:headEnd/>
            <a:tailEnd/>
          </a:ln>
        </p:spPr>
        <p:txBody>
          <a:bodyPr wrap="none">
            <a:prstTxWarp prst="textNoShape">
              <a:avLst/>
            </a:prstTxWarp>
            <a:spAutoFit/>
          </a:bodyPr>
          <a:lstStyle/>
          <a:p>
            <a:r>
              <a:rPr lang="en-US" i="1">
                <a:solidFill>
                  <a:srgbClr val="E60A0C"/>
                </a:solidFill>
              </a:rPr>
              <a:t>n</a:t>
            </a:r>
            <a:r>
              <a:rPr lang="en-US" i="1" baseline="-25000">
                <a:solidFill>
                  <a:srgbClr val="E60A0C"/>
                </a:solidFill>
              </a:rPr>
              <a:t>A</a:t>
            </a:r>
            <a:endParaRPr lang="en-US">
              <a:solidFill>
                <a:srgbClr val="E60A0C"/>
              </a:solidFill>
            </a:endParaRPr>
          </a:p>
        </p:txBody>
      </p:sp>
      <p:sp>
        <p:nvSpPr>
          <p:cNvPr id="137228" name="Text Box 17"/>
          <p:cNvSpPr txBox="1">
            <a:spLocks noChangeArrowheads="1"/>
          </p:cNvSpPr>
          <p:nvPr/>
        </p:nvSpPr>
        <p:spPr bwMode="auto">
          <a:xfrm>
            <a:off x="7162800" y="5181600"/>
            <a:ext cx="488950" cy="457200"/>
          </a:xfrm>
          <a:prstGeom prst="rect">
            <a:avLst/>
          </a:prstGeom>
          <a:noFill/>
          <a:ln w="9525">
            <a:noFill/>
            <a:miter lim="800000"/>
            <a:headEnd/>
            <a:tailEnd/>
          </a:ln>
        </p:spPr>
        <p:txBody>
          <a:bodyPr wrap="none">
            <a:prstTxWarp prst="textNoShape">
              <a:avLst/>
            </a:prstTxWarp>
            <a:spAutoFit/>
          </a:bodyPr>
          <a:lstStyle/>
          <a:p>
            <a:r>
              <a:rPr lang="en-US" i="1">
                <a:solidFill>
                  <a:schemeClr val="accent2"/>
                </a:solidFill>
              </a:rPr>
              <a:t>n</a:t>
            </a:r>
            <a:r>
              <a:rPr lang="en-US" i="1" baseline="-25000">
                <a:solidFill>
                  <a:schemeClr val="accent2"/>
                </a:solidFill>
              </a:rPr>
              <a:t>B</a:t>
            </a:r>
            <a:endParaRPr lang="en-US">
              <a:solidFill>
                <a:schemeClr val="accent2"/>
              </a:solidFill>
            </a:endParaRPr>
          </a:p>
        </p:txBody>
      </p:sp>
      <p:sp>
        <p:nvSpPr>
          <p:cNvPr id="137229" name="Text Box 18"/>
          <p:cNvSpPr txBox="1">
            <a:spLocks noChangeArrowheads="1"/>
          </p:cNvSpPr>
          <p:nvPr/>
        </p:nvSpPr>
        <p:spPr bwMode="auto">
          <a:xfrm>
            <a:off x="5759450" y="4738688"/>
            <a:ext cx="1174750" cy="366712"/>
          </a:xfrm>
          <a:prstGeom prst="rect">
            <a:avLst/>
          </a:prstGeom>
          <a:noFill/>
          <a:ln w="9525">
            <a:noFill/>
            <a:miter lim="800000"/>
            <a:headEnd/>
            <a:tailEnd/>
          </a:ln>
        </p:spPr>
        <p:txBody>
          <a:bodyPr wrap="none">
            <a:prstTxWarp prst="textNoShape">
              <a:avLst/>
            </a:prstTxWarp>
            <a:spAutoFit/>
          </a:bodyPr>
          <a:lstStyle/>
          <a:p>
            <a:r>
              <a:rPr lang="en-US" sz="1800" i="1">
                <a:solidFill>
                  <a:srgbClr val="E60A0C"/>
                </a:solidFill>
              </a:rPr>
              <a:t>Zone of A</a:t>
            </a:r>
            <a:endParaRPr lang="en-US" sz="1800">
              <a:solidFill>
                <a:srgbClr val="E60A0C"/>
              </a:solidFill>
            </a:endParaRPr>
          </a:p>
        </p:txBody>
      </p:sp>
      <p:sp>
        <p:nvSpPr>
          <p:cNvPr id="137230" name="Text Box 19"/>
          <p:cNvSpPr txBox="1">
            <a:spLocks noChangeArrowheads="1"/>
          </p:cNvSpPr>
          <p:nvPr/>
        </p:nvSpPr>
        <p:spPr bwMode="auto">
          <a:xfrm>
            <a:off x="5867400" y="3733800"/>
            <a:ext cx="1174750" cy="366713"/>
          </a:xfrm>
          <a:prstGeom prst="rect">
            <a:avLst/>
          </a:prstGeom>
          <a:noFill/>
          <a:ln w="9525">
            <a:noFill/>
            <a:miter lim="800000"/>
            <a:headEnd/>
            <a:tailEnd/>
          </a:ln>
        </p:spPr>
        <p:txBody>
          <a:bodyPr wrap="none">
            <a:prstTxWarp prst="textNoShape">
              <a:avLst/>
            </a:prstTxWarp>
            <a:spAutoFit/>
          </a:bodyPr>
          <a:lstStyle/>
          <a:p>
            <a:r>
              <a:rPr lang="en-US" sz="1800" i="1">
                <a:solidFill>
                  <a:schemeClr val="accent2"/>
                </a:solidFill>
              </a:rPr>
              <a:t>Zone of B</a:t>
            </a:r>
            <a:endParaRPr lang="en-US" sz="1800">
              <a:solidFill>
                <a:schemeClr val="accent2"/>
              </a:solidFill>
            </a:endParaRPr>
          </a:p>
        </p:txBody>
      </p:sp>
      <p:sp>
        <p:nvSpPr>
          <p:cNvPr id="137231" name="Slide Number Placeholder 17"/>
          <p:cNvSpPr>
            <a:spLocks noGrp="1"/>
          </p:cNvSpPr>
          <p:nvPr>
            <p:ph type="sldNum" sz="quarter" idx="12"/>
          </p:nvPr>
        </p:nvSpPr>
        <p:spPr>
          <a:noFill/>
        </p:spPr>
        <p:txBody>
          <a:bodyPr/>
          <a:lstStyle/>
          <a:p>
            <a:fld id="{F00531A2-1493-EB49-A56B-C4941757DD1F}" type="slidenum">
              <a:rPr lang="en-US" smtClean="0"/>
              <a:pPr/>
              <a:t>68</a:t>
            </a:fld>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685800" y="76200"/>
            <a:ext cx="7772400" cy="1143000"/>
          </a:xfrm>
        </p:spPr>
        <p:txBody>
          <a:bodyPr/>
          <a:lstStyle/>
          <a:p>
            <a:pPr eaLnBrk="1" hangingPunct="1">
              <a:defRPr/>
            </a:pPr>
            <a:r>
              <a:rPr lang="en-US"/>
              <a:t>Zones of specimen normals: </a:t>
            </a:r>
            <a:br>
              <a:rPr lang="en-US"/>
            </a:br>
            <a:r>
              <a:rPr lang="en-US"/>
              <a:t>Ni example</a:t>
            </a:r>
          </a:p>
        </p:txBody>
      </p:sp>
      <p:pic>
        <p:nvPicPr>
          <p:cNvPr id="139267" name="Picture 4" descr="Ni_ref_norm_zones_NoW_1to10"/>
          <p:cNvPicPr>
            <a:picLocks noChangeAspect="1" noChangeArrowheads="1"/>
          </p:cNvPicPr>
          <p:nvPr/>
        </p:nvPicPr>
        <p:blipFill>
          <a:blip r:embed="rId3"/>
          <a:srcRect b="18748"/>
          <a:stretch>
            <a:fillRect/>
          </a:stretch>
        </p:blipFill>
        <p:spPr bwMode="auto">
          <a:xfrm>
            <a:off x="685800" y="2362200"/>
            <a:ext cx="3656013" cy="4203700"/>
          </a:xfrm>
          <a:prstGeom prst="rect">
            <a:avLst/>
          </a:prstGeom>
          <a:noFill/>
          <a:ln w="9525">
            <a:noFill/>
            <a:miter lim="800000"/>
            <a:headEnd/>
            <a:tailEnd/>
          </a:ln>
        </p:spPr>
      </p:pic>
      <p:pic>
        <p:nvPicPr>
          <p:cNvPr id="139268" name="Picture 5" descr="Ni_ref_norm_zones_NoW_gbcd_degrees_"/>
          <p:cNvPicPr>
            <a:picLocks noChangeAspect="1" noChangeArrowheads="1"/>
          </p:cNvPicPr>
          <p:nvPr/>
        </p:nvPicPr>
        <p:blipFill>
          <a:blip r:embed="rId4"/>
          <a:srcRect b="20221"/>
          <a:stretch>
            <a:fillRect/>
          </a:stretch>
        </p:blipFill>
        <p:spPr bwMode="auto">
          <a:xfrm>
            <a:off x="4876800" y="2362200"/>
            <a:ext cx="3656013" cy="4127500"/>
          </a:xfrm>
          <a:prstGeom prst="rect">
            <a:avLst/>
          </a:prstGeom>
          <a:noFill/>
          <a:ln w="9525">
            <a:noFill/>
            <a:miter lim="800000"/>
            <a:headEnd/>
            <a:tailEnd/>
          </a:ln>
        </p:spPr>
      </p:pic>
      <p:sp>
        <p:nvSpPr>
          <p:cNvPr id="139269" name="Rectangle 3"/>
          <p:cNvSpPr>
            <a:spLocks noGrp="1" noChangeArrowheads="1"/>
          </p:cNvSpPr>
          <p:nvPr>
            <p:ph type="body" idx="1"/>
          </p:nvPr>
        </p:nvSpPr>
        <p:spPr>
          <a:xfrm>
            <a:off x="685800" y="1295400"/>
            <a:ext cx="7772400" cy="4114800"/>
          </a:xfrm>
        </p:spPr>
        <p:txBody>
          <a:bodyPr/>
          <a:lstStyle/>
          <a:p>
            <a:pPr eaLnBrk="1" hangingPunct="1"/>
            <a:r>
              <a:rPr lang="en-US" sz="2000"/>
              <a:t>Again, two different scales to add visualization with lower values on the left.  Note that the 111 cases are all quite flat (uniform).  The 110/60° case, however, is far from flat, and two of the 3 peaks coincide with the peaks in the GBCD.</a:t>
            </a:r>
          </a:p>
        </p:txBody>
      </p:sp>
      <p:sp>
        <p:nvSpPr>
          <p:cNvPr id="139270" name="Slide Number Placeholder 5"/>
          <p:cNvSpPr>
            <a:spLocks noGrp="1"/>
          </p:cNvSpPr>
          <p:nvPr>
            <p:ph type="sldNum" sz="quarter" idx="12"/>
          </p:nvPr>
        </p:nvSpPr>
        <p:spPr>
          <a:noFill/>
        </p:spPr>
        <p:txBody>
          <a:bodyPr/>
          <a:lstStyle/>
          <a:p>
            <a:fld id="{5EEC291D-4C61-8047-967A-4DC9DCE47F87}" type="slidenum">
              <a:rPr lang="en-US" smtClean="0"/>
              <a:pPr/>
              <a:t>69</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defRPr/>
            </a:pPr>
            <a:r>
              <a:rPr lang="en-US" dirty="0"/>
              <a:t>Relationships between Quantities</a:t>
            </a:r>
          </a:p>
        </p:txBody>
      </p:sp>
      <p:sp>
        <p:nvSpPr>
          <p:cNvPr id="25603" name="Rectangle 3"/>
          <p:cNvSpPr>
            <a:spLocks noGrp="1" noChangeArrowheads="1"/>
          </p:cNvSpPr>
          <p:nvPr>
            <p:ph type="body" idx="1"/>
          </p:nvPr>
        </p:nvSpPr>
        <p:spPr/>
        <p:txBody>
          <a:bodyPr/>
          <a:lstStyle/>
          <a:p>
            <a:pPr eaLnBrk="1" hangingPunct="1">
              <a:lnSpc>
                <a:spcPct val="90000"/>
              </a:lnSpc>
            </a:pPr>
            <a:r>
              <a:rPr lang="en-US" sz="2400" i="1">
                <a:latin typeface="Times" charset="0"/>
              </a:rPr>
              <a:t>V</a:t>
            </a:r>
            <a:r>
              <a:rPr lang="en-US" sz="2400" i="1" baseline="-25000">
                <a:latin typeface="Times" charset="0"/>
              </a:rPr>
              <a:t>V</a:t>
            </a:r>
            <a:r>
              <a:rPr lang="en-US" sz="2400" i="1">
                <a:latin typeface="Times" charset="0"/>
              </a:rPr>
              <a:t> = A</a:t>
            </a:r>
            <a:r>
              <a:rPr lang="en-US" sz="2400" i="1" baseline="-25000">
                <a:latin typeface="Times" charset="0"/>
              </a:rPr>
              <a:t>A</a:t>
            </a:r>
            <a:r>
              <a:rPr lang="en-US" sz="2400" i="1">
                <a:latin typeface="Times" charset="0"/>
              </a:rPr>
              <a:t> = L</a:t>
            </a:r>
            <a:r>
              <a:rPr lang="en-US" sz="2400" i="1" baseline="-25000">
                <a:latin typeface="Times" charset="0"/>
              </a:rPr>
              <a:t>L</a:t>
            </a:r>
            <a:r>
              <a:rPr lang="en-US" sz="2400" i="1">
                <a:latin typeface="Times" charset="0"/>
              </a:rPr>
              <a:t> = P</a:t>
            </a:r>
            <a:r>
              <a:rPr lang="en-US" sz="2400" i="1" baseline="-25000">
                <a:latin typeface="Times" charset="0"/>
              </a:rPr>
              <a:t>P</a:t>
            </a:r>
            <a:r>
              <a:rPr lang="en-US" sz="2400">
                <a:latin typeface="Times" charset="0"/>
              </a:rPr>
              <a:t>     mm</a:t>
            </a:r>
            <a:r>
              <a:rPr lang="en-US" sz="2400" baseline="30000">
                <a:latin typeface="Times" charset="0"/>
              </a:rPr>
              <a:t>0</a:t>
            </a:r>
            <a:endParaRPr lang="en-US" sz="2400">
              <a:latin typeface="Times" charset="0"/>
            </a:endParaRPr>
          </a:p>
          <a:p>
            <a:pPr eaLnBrk="1" hangingPunct="1">
              <a:lnSpc>
                <a:spcPct val="90000"/>
              </a:lnSpc>
            </a:pPr>
            <a:r>
              <a:rPr lang="en-US" sz="2400" i="1">
                <a:latin typeface="Times" charset="0"/>
              </a:rPr>
              <a:t>S</a:t>
            </a:r>
            <a:r>
              <a:rPr lang="en-US" sz="2400" i="1" baseline="-25000">
                <a:latin typeface="Times" charset="0"/>
              </a:rPr>
              <a:t>V</a:t>
            </a:r>
            <a:r>
              <a:rPr lang="en-US" sz="2400" i="1">
                <a:latin typeface="Times" charset="0"/>
              </a:rPr>
              <a:t> = (4/π)L</a:t>
            </a:r>
            <a:r>
              <a:rPr lang="en-US" sz="2400" i="1" baseline="-25000">
                <a:latin typeface="Times" charset="0"/>
              </a:rPr>
              <a:t>A</a:t>
            </a:r>
            <a:r>
              <a:rPr lang="en-US" sz="2400" i="1">
                <a:latin typeface="Times" charset="0"/>
              </a:rPr>
              <a:t> = 2P</a:t>
            </a:r>
            <a:r>
              <a:rPr lang="en-US" sz="2400" i="1" baseline="-25000">
                <a:latin typeface="Times" charset="0"/>
              </a:rPr>
              <a:t>L</a:t>
            </a:r>
            <a:r>
              <a:rPr lang="en-US" sz="2400">
                <a:latin typeface="Times" charset="0"/>
              </a:rPr>
              <a:t>    mm</a:t>
            </a:r>
            <a:r>
              <a:rPr lang="en-US" sz="2400" baseline="30000">
                <a:latin typeface="Times" charset="0"/>
              </a:rPr>
              <a:t>-1</a:t>
            </a:r>
            <a:endParaRPr lang="en-US" sz="2400">
              <a:latin typeface="Times" charset="0"/>
            </a:endParaRPr>
          </a:p>
          <a:p>
            <a:pPr eaLnBrk="1" hangingPunct="1">
              <a:lnSpc>
                <a:spcPct val="90000"/>
              </a:lnSpc>
            </a:pPr>
            <a:r>
              <a:rPr lang="en-US" sz="2400" i="1">
                <a:latin typeface="Times" charset="0"/>
              </a:rPr>
              <a:t>L</a:t>
            </a:r>
            <a:r>
              <a:rPr lang="en-US" sz="2400" i="1" baseline="-25000">
                <a:latin typeface="Times" charset="0"/>
              </a:rPr>
              <a:t>V</a:t>
            </a:r>
            <a:r>
              <a:rPr lang="en-US" sz="2400" i="1">
                <a:latin typeface="Times" charset="0"/>
              </a:rPr>
              <a:t> = 2P</a:t>
            </a:r>
            <a:r>
              <a:rPr lang="en-US" sz="2400" i="1" baseline="-25000">
                <a:latin typeface="Times" charset="0"/>
              </a:rPr>
              <a:t>A</a:t>
            </a:r>
            <a:r>
              <a:rPr lang="en-US" sz="2400">
                <a:latin typeface="Times" charset="0"/>
              </a:rPr>
              <a:t>		  	mm</a:t>
            </a:r>
            <a:r>
              <a:rPr lang="en-US" sz="2400" baseline="30000">
                <a:latin typeface="Times" charset="0"/>
              </a:rPr>
              <a:t>-2</a:t>
            </a:r>
            <a:endParaRPr lang="en-US" sz="2400">
              <a:latin typeface="Times" charset="0"/>
            </a:endParaRPr>
          </a:p>
          <a:p>
            <a:pPr eaLnBrk="1" hangingPunct="1">
              <a:lnSpc>
                <a:spcPct val="90000"/>
              </a:lnSpc>
            </a:pPr>
            <a:r>
              <a:rPr lang="en-US" sz="2400" i="1">
                <a:latin typeface="Times" charset="0"/>
              </a:rPr>
              <a:t>P</a:t>
            </a:r>
            <a:r>
              <a:rPr lang="en-US" sz="2400" i="1" baseline="-25000">
                <a:latin typeface="Times" charset="0"/>
              </a:rPr>
              <a:t>V</a:t>
            </a:r>
            <a:r>
              <a:rPr lang="en-US" sz="2400" i="1">
                <a:latin typeface="Times" charset="0"/>
              </a:rPr>
              <a:t> = 0.5L</a:t>
            </a:r>
            <a:r>
              <a:rPr lang="en-US" sz="2400" i="1" baseline="-25000">
                <a:latin typeface="Times" charset="0"/>
              </a:rPr>
              <a:t>V</a:t>
            </a:r>
            <a:r>
              <a:rPr lang="en-US" sz="2400" i="1">
                <a:latin typeface="Times" charset="0"/>
              </a:rPr>
              <a:t>S</a:t>
            </a:r>
            <a:r>
              <a:rPr lang="en-US" sz="2400" i="1" baseline="-25000">
                <a:latin typeface="Times" charset="0"/>
              </a:rPr>
              <a:t>V</a:t>
            </a:r>
            <a:r>
              <a:rPr lang="en-US" sz="2400" i="1">
                <a:latin typeface="Times" charset="0"/>
              </a:rPr>
              <a:t> = 2P</a:t>
            </a:r>
            <a:r>
              <a:rPr lang="en-US" sz="2400" i="1" baseline="-25000">
                <a:latin typeface="Times" charset="0"/>
              </a:rPr>
              <a:t>A</a:t>
            </a:r>
            <a:r>
              <a:rPr lang="en-US" sz="2400" i="1">
                <a:latin typeface="Times" charset="0"/>
              </a:rPr>
              <a:t>P</a:t>
            </a:r>
            <a:r>
              <a:rPr lang="en-US" sz="2400" i="1" baseline="-25000">
                <a:latin typeface="Times" charset="0"/>
              </a:rPr>
              <a:t>L</a:t>
            </a:r>
            <a:r>
              <a:rPr lang="en-US" sz="2400">
                <a:latin typeface="Times" charset="0"/>
              </a:rPr>
              <a:t>  mm</a:t>
            </a:r>
            <a:r>
              <a:rPr lang="en-US" sz="2400" baseline="30000">
                <a:latin typeface="Times" charset="0"/>
              </a:rPr>
              <a:t>-3</a:t>
            </a:r>
            <a:r>
              <a:rPr lang="en-US" sz="2400"/>
              <a:t>	(2.1-4).</a:t>
            </a:r>
          </a:p>
          <a:p>
            <a:pPr eaLnBrk="1" hangingPunct="1">
              <a:lnSpc>
                <a:spcPct val="90000"/>
              </a:lnSpc>
            </a:pPr>
            <a:r>
              <a:rPr lang="en-US" sz="2400"/>
              <a:t>These are exact relationships, provided that measurements are made with statistical uniformity (randomly).  Obviously experimental data is subject to error.</a:t>
            </a:r>
          </a:p>
          <a:p>
            <a:pPr eaLnBrk="1" hangingPunct="1">
              <a:lnSpc>
                <a:spcPct val="90000"/>
              </a:lnSpc>
            </a:pPr>
            <a:r>
              <a:rPr lang="en-US" sz="2400"/>
              <a:t>Notation and Eq. numbers from Underwood, 1971</a:t>
            </a:r>
          </a:p>
        </p:txBody>
      </p:sp>
      <p:sp>
        <p:nvSpPr>
          <p:cNvPr id="25604" name="Text Box 4"/>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a:t>
            </a:r>
            <a:r>
              <a:rPr lang="en-US" sz="1600" b="1">
                <a:solidFill>
                  <a:srgbClr val="CC0000"/>
                </a:solidFill>
                <a:latin typeface="Times" charset="0"/>
              </a:rPr>
              <a:t>Equations</a:t>
            </a:r>
            <a:r>
              <a:rPr lang="en-US" sz="1600" b="1">
                <a:latin typeface="Times" charset="0"/>
              </a:rPr>
              <a:t>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25605" name="Slide Number Placeholder 4"/>
          <p:cNvSpPr>
            <a:spLocks noGrp="1"/>
          </p:cNvSpPr>
          <p:nvPr>
            <p:ph type="sldNum" sz="quarter" idx="12"/>
          </p:nvPr>
        </p:nvSpPr>
        <p:spPr>
          <a:noFill/>
        </p:spPr>
        <p:txBody>
          <a:bodyPr/>
          <a:lstStyle/>
          <a:p>
            <a:fld id="{52673086-589C-FC45-BE94-40FB11D68D7D}" type="slidenum">
              <a:rPr lang="en-US" smtClean="0"/>
              <a:pPr/>
              <a:t>7</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defRPr/>
            </a:pPr>
            <a:r>
              <a:rPr lang="en-US"/>
              <a:t>Measured vs. Derived Quantities</a:t>
            </a:r>
          </a:p>
        </p:txBody>
      </p:sp>
      <p:sp>
        <p:nvSpPr>
          <p:cNvPr id="27651" name="Text Box 3"/>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a:t>
            </a:r>
            <a:r>
              <a:rPr lang="en-US" sz="1600" b="1">
                <a:solidFill>
                  <a:srgbClr val="CC0000"/>
                </a:solidFill>
                <a:latin typeface="Times" charset="0"/>
              </a:rPr>
              <a:t>Equations</a:t>
            </a:r>
            <a:r>
              <a:rPr lang="en-US" sz="1600" b="1">
                <a:latin typeface="Times" charset="0"/>
              </a:rPr>
              <a:t>  Delesse  S</a:t>
            </a:r>
            <a:r>
              <a:rPr lang="en-US" sz="1600" b="1" baseline="-25000">
                <a:latin typeface="Times" charset="0"/>
              </a:rPr>
              <a:t>V</a:t>
            </a:r>
            <a:r>
              <a:rPr lang="en-US" sz="1600" b="1">
                <a:latin typeface="Times" charset="0"/>
              </a:rPr>
              <a:t>-P</a:t>
            </a:r>
            <a:r>
              <a:rPr lang="en-US" sz="1600" b="1" baseline="-25000">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27652" name="Text Box 4"/>
          <p:cNvSpPr txBox="1">
            <a:spLocks noChangeArrowheads="1"/>
          </p:cNvSpPr>
          <p:nvPr/>
        </p:nvSpPr>
        <p:spPr bwMode="auto">
          <a:xfrm>
            <a:off x="601663" y="5410200"/>
            <a:ext cx="7940675" cy="1006475"/>
          </a:xfrm>
          <a:prstGeom prst="rect">
            <a:avLst/>
          </a:prstGeom>
          <a:noFill/>
          <a:ln w="9525">
            <a:noFill/>
            <a:miter lim="800000"/>
            <a:headEnd/>
            <a:tailEnd/>
          </a:ln>
        </p:spPr>
        <p:txBody>
          <a:bodyPr>
            <a:prstTxWarp prst="textNoShape">
              <a:avLst/>
            </a:prstTxWarp>
            <a:spAutoFit/>
          </a:bodyPr>
          <a:lstStyle/>
          <a:p>
            <a:r>
              <a:rPr lang="en-US" sz="2000">
                <a:solidFill>
                  <a:srgbClr val="CC0000"/>
                </a:solidFill>
              </a:rPr>
              <a:t>Remember that it is not easy to obtain true 3D measurements (squares) and so we must find stereological methods to estimate the 3D quantities (squares) </a:t>
            </a:r>
            <a:r>
              <a:rPr lang="en-US" sz="2000">
                <a:solidFill>
                  <a:schemeClr val="accent2"/>
                </a:solidFill>
              </a:rPr>
              <a:t>from 2D measurements (circles).</a:t>
            </a:r>
          </a:p>
        </p:txBody>
      </p:sp>
      <p:grpSp>
        <p:nvGrpSpPr>
          <p:cNvPr id="27653" name="Group 5"/>
          <p:cNvGrpSpPr>
            <a:grpSpLocks/>
          </p:cNvGrpSpPr>
          <p:nvPr/>
        </p:nvGrpSpPr>
        <p:grpSpPr bwMode="auto">
          <a:xfrm>
            <a:off x="342900" y="990600"/>
            <a:ext cx="8458200" cy="4443413"/>
            <a:chOff x="216" y="624"/>
            <a:chExt cx="5328" cy="2799"/>
          </a:xfrm>
        </p:grpSpPr>
        <p:pic>
          <p:nvPicPr>
            <p:cNvPr id="27656" name="Picture 6"/>
            <p:cNvPicPr>
              <a:picLocks noChangeAspect="1" noChangeArrowheads="1"/>
            </p:cNvPicPr>
            <p:nvPr/>
          </p:nvPicPr>
          <p:blipFill>
            <a:blip r:embed="rId3"/>
            <a:srcRect l="5556"/>
            <a:stretch>
              <a:fillRect/>
            </a:stretch>
          </p:blipFill>
          <p:spPr bwMode="auto">
            <a:xfrm>
              <a:off x="216" y="624"/>
              <a:ext cx="5328" cy="2799"/>
            </a:xfrm>
            <a:prstGeom prst="rect">
              <a:avLst/>
            </a:prstGeom>
            <a:noFill/>
            <a:ln w="9525">
              <a:noFill/>
              <a:miter lim="800000"/>
              <a:headEnd/>
              <a:tailEnd/>
            </a:ln>
          </p:spPr>
        </p:pic>
        <p:sp>
          <p:nvSpPr>
            <p:cNvPr id="27657" name="Rectangle 7"/>
            <p:cNvSpPr>
              <a:spLocks noChangeAspect="1" noChangeArrowheads="1"/>
            </p:cNvSpPr>
            <p:nvPr/>
          </p:nvSpPr>
          <p:spPr bwMode="auto">
            <a:xfrm>
              <a:off x="2196" y="3066"/>
              <a:ext cx="232" cy="230"/>
            </a:xfrm>
            <a:prstGeom prst="rect">
              <a:avLst/>
            </a:prstGeom>
            <a:noFill/>
            <a:ln w="28575">
              <a:solidFill>
                <a:srgbClr val="CC0000"/>
              </a:solidFill>
              <a:miter lim="800000"/>
              <a:headEnd/>
              <a:tailEnd/>
            </a:ln>
          </p:spPr>
          <p:txBody>
            <a:bodyPr wrap="none" anchor="ctr">
              <a:prstTxWarp prst="textNoShape">
                <a:avLst/>
              </a:prstTxWarp>
            </a:bodyPr>
            <a:lstStyle/>
            <a:p>
              <a:endParaRPr lang="en-US"/>
            </a:p>
          </p:txBody>
        </p:sp>
        <p:sp>
          <p:nvSpPr>
            <p:cNvPr id="27658" name="Rectangle 8"/>
            <p:cNvSpPr>
              <a:spLocks noChangeAspect="1" noChangeArrowheads="1"/>
            </p:cNvSpPr>
            <p:nvPr/>
          </p:nvSpPr>
          <p:spPr bwMode="auto">
            <a:xfrm>
              <a:off x="3000" y="2706"/>
              <a:ext cx="232" cy="230"/>
            </a:xfrm>
            <a:prstGeom prst="rect">
              <a:avLst/>
            </a:prstGeom>
            <a:noFill/>
            <a:ln w="28575">
              <a:solidFill>
                <a:srgbClr val="CC0000"/>
              </a:solidFill>
              <a:miter lim="800000"/>
              <a:headEnd/>
              <a:tailEnd/>
            </a:ln>
          </p:spPr>
          <p:txBody>
            <a:bodyPr wrap="none" anchor="ctr">
              <a:prstTxWarp prst="textNoShape">
                <a:avLst/>
              </a:prstTxWarp>
            </a:bodyPr>
            <a:lstStyle/>
            <a:p>
              <a:endParaRPr lang="en-US"/>
            </a:p>
          </p:txBody>
        </p:sp>
        <p:sp>
          <p:nvSpPr>
            <p:cNvPr id="27659" name="Rectangle 9"/>
            <p:cNvSpPr>
              <a:spLocks noChangeAspect="1" noChangeArrowheads="1"/>
            </p:cNvSpPr>
            <p:nvPr/>
          </p:nvSpPr>
          <p:spPr bwMode="auto">
            <a:xfrm>
              <a:off x="3822" y="2358"/>
              <a:ext cx="232" cy="230"/>
            </a:xfrm>
            <a:prstGeom prst="rect">
              <a:avLst/>
            </a:prstGeom>
            <a:noFill/>
            <a:ln w="28575">
              <a:solidFill>
                <a:srgbClr val="CC0000"/>
              </a:solidFill>
              <a:miter lim="800000"/>
              <a:headEnd/>
              <a:tailEnd/>
            </a:ln>
          </p:spPr>
          <p:txBody>
            <a:bodyPr wrap="none" anchor="ctr">
              <a:prstTxWarp prst="textNoShape">
                <a:avLst/>
              </a:prstTxWarp>
            </a:bodyPr>
            <a:lstStyle/>
            <a:p>
              <a:endParaRPr lang="en-US"/>
            </a:p>
          </p:txBody>
        </p:sp>
        <p:sp>
          <p:nvSpPr>
            <p:cNvPr id="27660" name="Rectangle 10"/>
            <p:cNvSpPr>
              <a:spLocks noChangeAspect="1" noChangeArrowheads="1"/>
            </p:cNvSpPr>
            <p:nvPr/>
          </p:nvSpPr>
          <p:spPr bwMode="auto">
            <a:xfrm>
              <a:off x="4626" y="1997"/>
              <a:ext cx="232" cy="230"/>
            </a:xfrm>
            <a:prstGeom prst="rect">
              <a:avLst/>
            </a:prstGeom>
            <a:noFill/>
            <a:ln w="28575">
              <a:solidFill>
                <a:srgbClr val="CC0000"/>
              </a:solidFill>
              <a:miter lim="800000"/>
              <a:headEnd/>
              <a:tailEnd/>
            </a:ln>
          </p:spPr>
          <p:txBody>
            <a:bodyPr wrap="none" anchor="ctr">
              <a:prstTxWarp prst="textNoShape">
                <a:avLst/>
              </a:prstTxWarp>
            </a:bodyPr>
            <a:lstStyle/>
            <a:p>
              <a:endParaRPr lang="en-US"/>
            </a:p>
          </p:txBody>
        </p:sp>
        <p:sp>
          <p:nvSpPr>
            <p:cNvPr id="27661" name="Oval 11"/>
            <p:cNvSpPr>
              <a:spLocks noChangeArrowheads="1"/>
            </p:cNvSpPr>
            <p:nvPr/>
          </p:nvSpPr>
          <p:spPr bwMode="auto">
            <a:xfrm>
              <a:off x="2184" y="2016"/>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2" name="Oval 12"/>
            <p:cNvSpPr>
              <a:spLocks noChangeArrowheads="1"/>
            </p:cNvSpPr>
            <p:nvPr/>
          </p:nvSpPr>
          <p:spPr bwMode="auto">
            <a:xfrm>
              <a:off x="2184" y="2364"/>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3" name="Oval 13"/>
            <p:cNvSpPr>
              <a:spLocks noChangeArrowheads="1"/>
            </p:cNvSpPr>
            <p:nvPr/>
          </p:nvSpPr>
          <p:spPr bwMode="auto">
            <a:xfrm>
              <a:off x="2184" y="2718"/>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4" name="Oval 14"/>
            <p:cNvSpPr>
              <a:spLocks noChangeArrowheads="1"/>
            </p:cNvSpPr>
            <p:nvPr/>
          </p:nvSpPr>
          <p:spPr bwMode="auto">
            <a:xfrm>
              <a:off x="3012" y="1998"/>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5" name="Oval 15"/>
            <p:cNvSpPr>
              <a:spLocks noChangeArrowheads="1"/>
            </p:cNvSpPr>
            <p:nvPr/>
          </p:nvSpPr>
          <p:spPr bwMode="auto">
            <a:xfrm>
              <a:off x="3012" y="2358"/>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27666" name="Oval 16"/>
            <p:cNvSpPr>
              <a:spLocks noChangeArrowheads="1"/>
            </p:cNvSpPr>
            <p:nvPr/>
          </p:nvSpPr>
          <p:spPr bwMode="auto">
            <a:xfrm>
              <a:off x="3816" y="1998"/>
              <a:ext cx="240" cy="24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grpSp>
      <p:sp>
        <p:nvSpPr>
          <p:cNvPr id="27654" name="Slide Number Placeholder 16"/>
          <p:cNvSpPr>
            <a:spLocks noGrp="1"/>
          </p:cNvSpPr>
          <p:nvPr>
            <p:ph type="sldNum" sz="quarter" idx="12"/>
          </p:nvPr>
        </p:nvSpPr>
        <p:spPr>
          <a:noFill/>
        </p:spPr>
        <p:txBody>
          <a:bodyPr/>
          <a:lstStyle/>
          <a:p>
            <a:fld id="{7F79A5E0-1C00-0C4E-A864-5F38112F6E2A}" type="slidenum">
              <a:rPr lang="en-US" smtClean="0"/>
              <a:pPr/>
              <a:t>8</a:t>
            </a:fld>
            <a:endParaRPr lang="en-US" smtClean="0"/>
          </a:p>
        </p:txBody>
      </p:sp>
      <p:sp>
        <p:nvSpPr>
          <p:cNvPr id="18" name="Rectangle 2"/>
          <p:cNvSpPr txBox="1">
            <a:spLocks noChangeArrowheads="1"/>
          </p:cNvSpPr>
          <p:nvPr/>
        </p:nvSpPr>
        <p:spPr bwMode="auto">
          <a:xfrm>
            <a:off x="838200" y="17463"/>
            <a:ext cx="7772400" cy="1143000"/>
          </a:xfrm>
          <a:prstGeom prst="rect">
            <a:avLst/>
          </a:prstGeom>
          <a:noFill/>
          <a:ln w="9525">
            <a:noFill/>
            <a:miter lim="800000"/>
            <a:headEnd/>
            <a:tailEnd/>
          </a:ln>
        </p:spPr>
        <p:txBody>
          <a:bodyPr anchor="ctr">
            <a:prstTxWarp prst="textNoShape">
              <a:avLst/>
            </a:prstTxWarp>
          </a:bodyPr>
          <a:lstStyle/>
          <a:p>
            <a:pPr algn="ctr" eaLnBrk="1" hangingPunct="1">
              <a:defRPr/>
            </a:pPr>
            <a:r>
              <a:rPr lang="en-US" sz="4000" i="1" kern="0">
                <a:solidFill>
                  <a:srgbClr val="140ECF"/>
                </a:solidFill>
                <a:effectLst>
                  <a:outerShdw blurRad="38100" dist="38100" dir="2700000" algn="tl">
                    <a:srgbClr val="DDDDDD"/>
                  </a:outerShdw>
                </a:effectLst>
                <a:latin typeface="+mj-lt"/>
                <a:ea typeface="+mj-ea"/>
                <a:cs typeface="+mj-cs"/>
              </a:rPr>
              <a:t>Relationships between Quantities</a:t>
            </a:r>
            <a:endParaRPr lang="en-US" sz="4000" i="1" kern="0" dirty="0">
              <a:solidFill>
                <a:srgbClr val="140ECF"/>
              </a:solidFill>
              <a:effectLst>
                <a:outerShdw blurRad="38100" dist="38100" dir="2700000" algn="tl">
                  <a:srgbClr val="DDDDDD"/>
                </a:outerShdw>
              </a:effectLst>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1143000"/>
          </a:xfrm>
        </p:spPr>
        <p:txBody>
          <a:bodyPr/>
          <a:lstStyle/>
          <a:p>
            <a:pPr eaLnBrk="1" hangingPunct="1">
              <a:defRPr/>
            </a:pPr>
            <a:r>
              <a:rPr lang="en-US"/>
              <a:t>Surface Area (per unit volume)</a:t>
            </a:r>
          </a:p>
        </p:txBody>
      </p:sp>
      <p:sp>
        <p:nvSpPr>
          <p:cNvPr id="29699" name="Rectangle 3"/>
          <p:cNvSpPr>
            <a:spLocks noGrp="1" noChangeArrowheads="1"/>
          </p:cNvSpPr>
          <p:nvPr>
            <p:ph type="body" idx="1"/>
          </p:nvPr>
        </p:nvSpPr>
        <p:spPr>
          <a:xfrm>
            <a:off x="457200" y="1371600"/>
            <a:ext cx="4800600" cy="5029200"/>
          </a:xfrm>
        </p:spPr>
        <p:txBody>
          <a:bodyPr/>
          <a:lstStyle/>
          <a:p>
            <a:pPr eaLnBrk="1" hangingPunct="1"/>
            <a:r>
              <a:rPr lang="en-US" sz="2400" i="1">
                <a:latin typeface="Times" charset="0"/>
              </a:rPr>
              <a:t>S</a:t>
            </a:r>
            <a:r>
              <a:rPr lang="en-US" sz="2400" i="1" baseline="-25000">
                <a:latin typeface="Times" charset="0"/>
              </a:rPr>
              <a:t>V</a:t>
            </a:r>
            <a:r>
              <a:rPr lang="en-US" sz="2400" i="1">
                <a:latin typeface="Times" charset="0"/>
              </a:rPr>
              <a:t> = 2P</a:t>
            </a:r>
            <a:r>
              <a:rPr lang="en-US" sz="2400" i="1" baseline="-25000">
                <a:latin typeface="Times" charset="0"/>
              </a:rPr>
              <a:t>L</a:t>
            </a:r>
            <a:r>
              <a:rPr lang="en-US" sz="2400" baseline="-25000"/>
              <a:t>	</a:t>
            </a:r>
            <a:r>
              <a:rPr lang="en-US" sz="2400"/>
              <a:t>		(2.2).</a:t>
            </a:r>
          </a:p>
          <a:p>
            <a:pPr eaLnBrk="1" hangingPunct="1"/>
            <a:r>
              <a:rPr lang="en-US" sz="2400"/>
              <a:t>Derivation based on random intersection of lines with (internal) surfaces.  Probability of intersection depends on inclination angle, </a:t>
            </a:r>
            <a:r>
              <a:rPr lang="en-US" sz="2400" i="1">
                <a:latin typeface="Symbol" charset="2"/>
              </a:rPr>
              <a:t>q</a:t>
            </a:r>
            <a:r>
              <a:rPr lang="en-US" sz="2400"/>
              <a:t>. Averaging </a:t>
            </a:r>
            <a:r>
              <a:rPr lang="en-US" sz="2400" i="1">
                <a:latin typeface="Symbol" charset="2"/>
              </a:rPr>
              <a:t>q</a:t>
            </a:r>
            <a:r>
              <a:rPr lang="en-US" sz="2400"/>
              <a:t> gives factor of 2.</a:t>
            </a:r>
          </a:p>
          <a:p>
            <a:pPr eaLnBrk="1" hangingPunct="1"/>
            <a:r>
              <a:rPr lang="en-US" sz="2400"/>
              <a:t>Clearly, the area of grain boundary per unit volume is measured by </a:t>
            </a:r>
            <a:r>
              <a:rPr lang="en-US" sz="2400" i="1">
                <a:latin typeface="Times New Roman" charset="0"/>
                <a:ea typeface="Times New Roman" charset="0"/>
                <a:cs typeface="Times New Roman" charset="0"/>
              </a:rPr>
              <a:t>S</a:t>
            </a:r>
            <a:r>
              <a:rPr lang="en-US" sz="2400" i="1" baseline="-25000">
                <a:latin typeface="Times New Roman" charset="0"/>
                <a:ea typeface="Times New Roman" charset="0"/>
                <a:cs typeface="Times New Roman" charset="0"/>
              </a:rPr>
              <a:t>V</a:t>
            </a:r>
            <a:r>
              <a:rPr lang="en-US" sz="2400" i="1"/>
              <a:t>.</a:t>
            </a:r>
            <a:endParaRPr lang="en-US" sz="2400"/>
          </a:p>
        </p:txBody>
      </p:sp>
      <p:pic>
        <p:nvPicPr>
          <p:cNvPr id="29700" name="Picture 4"/>
          <p:cNvPicPr>
            <a:picLocks noChangeAspect="1" noChangeArrowheads="1"/>
          </p:cNvPicPr>
          <p:nvPr/>
        </p:nvPicPr>
        <p:blipFill>
          <a:blip r:embed="rId3"/>
          <a:srcRect/>
          <a:stretch>
            <a:fillRect/>
          </a:stretch>
        </p:blipFill>
        <p:spPr bwMode="auto">
          <a:xfrm>
            <a:off x="5053013" y="1347788"/>
            <a:ext cx="4092575" cy="4214812"/>
          </a:xfrm>
          <a:prstGeom prst="rect">
            <a:avLst/>
          </a:prstGeom>
          <a:noFill/>
          <a:ln w="9525">
            <a:noFill/>
            <a:miter lim="800000"/>
            <a:headEnd/>
            <a:tailEnd/>
          </a:ln>
        </p:spPr>
      </p:pic>
      <p:sp>
        <p:nvSpPr>
          <p:cNvPr id="29701" name="Text Box 5"/>
          <p:cNvSpPr txBox="1">
            <a:spLocks noChangeArrowheads="1"/>
          </p:cNvSpPr>
          <p:nvPr/>
        </p:nvSpPr>
        <p:spPr bwMode="auto">
          <a:xfrm>
            <a:off x="152400" y="6477000"/>
            <a:ext cx="8305800" cy="346075"/>
          </a:xfrm>
          <a:prstGeom prst="rect">
            <a:avLst/>
          </a:prstGeom>
          <a:solidFill>
            <a:srgbClr val="FFFF99"/>
          </a:solidFill>
          <a:ln w="9525">
            <a:solidFill>
              <a:schemeClr val="tx1"/>
            </a:solidFill>
            <a:miter lim="800000"/>
            <a:headEnd/>
            <a:tailEnd/>
          </a:ln>
        </p:spPr>
        <p:txBody>
          <a:bodyPr>
            <a:prstTxWarp prst="textNoShape">
              <a:avLst/>
            </a:prstTxWarp>
            <a:spAutoFit/>
          </a:bodyPr>
          <a:lstStyle/>
          <a:p>
            <a:pPr>
              <a:spcBef>
                <a:spcPct val="50000"/>
              </a:spcBef>
            </a:pPr>
            <a:r>
              <a:rPr lang="en-US" sz="1600" b="1">
                <a:latin typeface="Times" charset="0"/>
              </a:rPr>
              <a:t>Objectives   Notation   Equations  Delesse  </a:t>
            </a:r>
            <a:r>
              <a:rPr lang="en-US" sz="1600" b="1">
                <a:solidFill>
                  <a:srgbClr val="CC0000"/>
                </a:solidFill>
                <a:latin typeface="Times" charset="0"/>
              </a:rPr>
              <a:t>S</a:t>
            </a:r>
            <a:r>
              <a:rPr lang="en-US" sz="1600" b="1" baseline="-25000">
                <a:solidFill>
                  <a:srgbClr val="CC0000"/>
                </a:solidFill>
                <a:latin typeface="Times" charset="0"/>
              </a:rPr>
              <a:t>V</a:t>
            </a:r>
            <a:r>
              <a:rPr lang="en-US" sz="1600" b="1">
                <a:solidFill>
                  <a:srgbClr val="CC0000"/>
                </a:solidFill>
                <a:latin typeface="Times" charset="0"/>
              </a:rPr>
              <a:t>-P</a:t>
            </a:r>
            <a:r>
              <a:rPr lang="en-US" sz="1600" b="1" baseline="-25000">
                <a:solidFill>
                  <a:srgbClr val="CC0000"/>
                </a:solidFill>
                <a:latin typeface="Times" charset="0"/>
              </a:rPr>
              <a:t>L</a:t>
            </a:r>
            <a:r>
              <a:rPr lang="en-US" sz="1600" b="1">
                <a:latin typeface="Times" charset="0"/>
              </a:rPr>
              <a:t>  L</a:t>
            </a:r>
            <a:r>
              <a:rPr lang="en-US" sz="1600" b="1" baseline="-25000">
                <a:latin typeface="Times" charset="0"/>
              </a:rPr>
              <a:t>A</a:t>
            </a:r>
            <a:r>
              <a:rPr lang="en-US" sz="1600" b="1">
                <a:latin typeface="Times" charset="0"/>
              </a:rPr>
              <a:t>-P</a:t>
            </a:r>
            <a:r>
              <a:rPr lang="en-US" sz="1600" b="1" baseline="-25000">
                <a:latin typeface="Times" charset="0"/>
              </a:rPr>
              <a:t>L</a:t>
            </a:r>
            <a:r>
              <a:rPr lang="en-US" sz="1600" b="1">
                <a:latin typeface="Times" charset="0"/>
              </a:rPr>
              <a:t>  Topology  Grain_Size  Distributions</a:t>
            </a:r>
          </a:p>
        </p:txBody>
      </p:sp>
      <p:sp>
        <p:nvSpPr>
          <p:cNvPr id="29702" name="Slide Number Placeholder 5"/>
          <p:cNvSpPr>
            <a:spLocks noGrp="1"/>
          </p:cNvSpPr>
          <p:nvPr>
            <p:ph type="sldNum" sz="quarter" idx="12"/>
          </p:nvPr>
        </p:nvSpPr>
        <p:spPr>
          <a:noFill/>
        </p:spPr>
        <p:txBody>
          <a:bodyPr/>
          <a:lstStyle/>
          <a:p>
            <a:fld id="{A1574FDD-64CB-F748-901C-E204FAB9E03C}"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TotalTime>
  <Words>5674</Words>
  <Application>Microsoft Macintosh PowerPoint</Application>
  <PresentationFormat>On-screen Show (4:3)</PresentationFormat>
  <Paragraphs>699</Paragraphs>
  <Slides>69</Slides>
  <Notes>65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Blank Presentation</vt:lpstr>
      <vt:lpstr>Equation</vt:lpstr>
      <vt:lpstr>Stereology applied to GBCD</vt:lpstr>
      <vt:lpstr>Objectives</vt:lpstr>
      <vt:lpstr>Stereology: References</vt:lpstr>
      <vt:lpstr>Questions</vt:lpstr>
      <vt:lpstr>Measurable Quantities</vt:lpstr>
      <vt:lpstr>Definitions</vt:lpstr>
      <vt:lpstr>Relationships between Quantities</vt:lpstr>
      <vt:lpstr>Measured vs. Derived Quantities</vt:lpstr>
      <vt:lpstr>Surface Area (per unit volume)</vt:lpstr>
      <vt:lpstr>SV = 2PL</vt:lpstr>
      <vt:lpstr>SV = 2PL</vt:lpstr>
      <vt:lpstr>Length of Line per Unit Area, LA versus Intersection Points Density, PL</vt:lpstr>
      <vt:lpstr>LA = π/2 PL, contd.</vt:lpstr>
      <vt:lpstr>LA = π/2 PL, contd.</vt:lpstr>
      <vt:lpstr>Buffon’s Needle Experiment</vt:lpstr>
      <vt:lpstr>SV = (4/π)LA</vt:lpstr>
      <vt:lpstr>Example Problem:  Tungsten Carbide</vt:lpstr>
      <vt:lpstr>Faceted particles, contd.</vt:lpstr>
      <vt:lpstr>PowerPoint Presentation</vt:lpstr>
      <vt:lpstr>PowerPoint Presentation</vt:lpstr>
      <vt:lpstr>PowerPoint Presentation</vt:lpstr>
      <vt:lpstr>PowerPoint Presentation</vt:lpstr>
      <vt:lpstr>Crystallography</vt:lpstr>
      <vt:lpstr>Faceted particles, facet analysis</vt:lpstr>
      <vt:lpstr>Faceted particles, area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Texture effects, limitations</vt:lpstr>
      <vt:lpstr>Examples of 2-Parameter GBCD</vt:lpstr>
      <vt:lpstr>PowerPoint Presentation</vt:lpstr>
      <vt:lpstr>PowerPoint Presentation</vt:lpstr>
      <vt:lpstr>PowerPoint Presentation</vt:lpstr>
      <vt:lpstr>PowerPoint Presentation</vt:lpstr>
      <vt:lpstr>Examples of 5-parameter GBCDs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Questions - 2</vt:lpstr>
      <vt:lpstr>Supplemental Slides</vt:lpstr>
      <vt:lpstr>Boundary Tangents</vt:lpstr>
      <vt:lpstr>G.B. tangent: disorientation</vt:lpstr>
      <vt:lpstr>Tangent  Boundary space</vt:lpstr>
      <vt:lpstr>Tangent Zone</vt:lpstr>
      <vt:lpstr>Spherical angles</vt:lpstr>
      <vt:lpstr>Tangent Zone, parameterized</vt:lpstr>
      <vt:lpstr>Effect of Texture: Distribution of misorientation axes in the sample frame</vt:lpstr>
      <vt:lpstr>GBCD in annealed Ni</vt:lpstr>
      <vt:lpstr>Misorientation axes: Ni example</vt:lpstr>
      <vt:lpstr>Zones of specimen normals  in crystal axes (at each boundary)</vt:lpstr>
      <vt:lpstr>Zones of specimen normals:  Ni example</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L18 Stereology applied to GBCD</dc:title>
  <dc:creator>Anthony Rollett</dc:creator>
  <cp:lastModifiedBy>Anthony Rollett</cp:lastModifiedBy>
  <cp:revision>33</cp:revision>
  <cp:lastPrinted>2011-11-10T01:13:26Z</cp:lastPrinted>
  <dcterms:created xsi:type="dcterms:W3CDTF">2011-11-10T00:58:49Z</dcterms:created>
  <dcterms:modified xsi:type="dcterms:W3CDTF">2014-03-19T13:31:35Z</dcterms:modified>
</cp:coreProperties>
</file>