
<file path=[Content_Types].xml><?xml version="1.0" encoding="utf-8"?>
<Types xmlns="http://schemas.openxmlformats.org/package/2006/content-types">
  <Default Extension="xml" ContentType="application/xml"/>
  <Default Extension="doc" ContentType="application/msword"/>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notesSlides/notesSlide10.xml" ContentType="application/vnd.openxmlformats-officedocument.presentationml.notesSlide+xml"/>
  <Override PartName="/ppt/embeddings/oleObject2.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embeddings/oleObject3.bin" ContentType="application/vnd.openxmlformats-officedocument.oleObject"/>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embeddings/oleObject4.bin" ContentType="application/vnd.openxmlformats-officedocument.oleObject"/>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8"/>
  </p:notesMasterIdLst>
  <p:handoutMasterIdLst>
    <p:handoutMasterId r:id="rId79"/>
  </p:handoutMasterIdLst>
  <p:sldIdLst>
    <p:sldId id="256" r:id="rId2"/>
    <p:sldId id="344" r:id="rId3"/>
    <p:sldId id="351" r:id="rId4"/>
    <p:sldId id="345" r:id="rId5"/>
    <p:sldId id="379" r:id="rId6"/>
    <p:sldId id="346" r:id="rId7"/>
    <p:sldId id="337" r:id="rId8"/>
    <p:sldId id="338" r:id="rId9"/>
    <p:sldId id="339" r:id="rId10"/>
    <p:sldId id="340" r:id="rId11"/>
    <p:sldId id="367" r:id="rId12"/>
    <p:sldId id="368" r:id="rId13"/>
    <p:sldId id="369" r:id="rId14"/>
    <p:sldId id="341" r:id="rId15"/>
    <p:sldId id="342" r:id="rId16"/>
    <p:sldId id="257" r:id="rId17"/>
    <p:sldId id="260" r:id="rId18"/>
    <p:sldId id="258" r:id="rId19"/>
    <p:sldId id="261" r:id="rId20"/>
    <p:sldId id="262" r:id="rId21"/>
    <p:sldId id="263" r:id="rId22"/>
    <p:sldId id="348" r:id="rId23"/>
    <p:sldId id="354" r:id="rId24"/>
    <p:sldId id="363" r:id="rId25"/>
    <p:sldId id="362" r:id="rId26"/>
    <p:sldId id="361" r:id="rId27"/>
    <p:sldId id="360" r:id="rId28"/>
    <p:sldId id="359" r:id="rId29"/>
    <p:sldId id="358" r:id="rId30"/>
    <p:sldId id="357" r:id="rId31"/>
    <p:sldId id="355" r:id="rId32"/>
    <p:sldId id="356" r:id="rId33"/>
    <p:sldId id="265" r:id="rId34"/>
    <p:sldId id="264" r:id="rId35"/>
    <p:sldId id="266" r:id="rId36"/>
    <p:sldId id="267" r:id="rId37"/>
    <p:sldId id="268" r:id="rId38"/>
    <p:sldId id="269" r:id="rId39"/>
    <p:sldId id="270" r:id="rId40"/>
    <p:sldId id="271" r:id="rId41"/>
    <p:sldId id="272" r:id="rId42"/>
    <p:sldId id="380" r:id="rId43"/>
    <p:sldId id="381" r:id="rId44"/>
    <p:sldId id="259" r:id="rId45"/>
    <p:sldId id="335" r:id="rId46"/>
    <p:sldId id="273" r:id="rId47"/>
    <p:sldId id="274" r:id="rId48"/>
    <p:sldId id="372" r:id="rId49"/>
    <p:sldId id="370" r:id="rId50"/>
    <p:sldId id="371" r:id="rId51"/>
    <p:sldId id="373" r:id="rId52"/>
    <p:sldId id="374" r:id="rId53"/>
    <p:sldId id="375" r:id="rId54"/>
    <p:sldId id="316" r:id="rId55"/>
    <p:sldId id="364" r:id="rId56"/>
    <p:sldId id="317" r:id="rId57"/>
    <p:sldId id="313" r:id="rId58"/>
    <p:sldId id="314" r:id="rId59"/>
    <p:sldId id="315" r:id="rId60"/>
    <p:sldId id="350" r:id="rId61"/>
    <p:sldId id="365" r:id="rId62"/>
    <p:sldId id="366" r:id="rId63"/>
    <p:sldId id="276" r:id="rId64"/>
    <p:sldId id="277" r:id="rId65"/>
    <p:sldId id="278" r:id="rId66"/>
    <p:sldId id="305" r:id="rId67"/>
    <p:sldId id="333" r:id="rId68"/>
    <p:sldId id="306" r:id="rId69"/>
    <p:sldId id="307" r:id="rId70"/>
    <p:sldId id="332" r:id="rId71"/>
    <p:sldId id="334" r:id="rId72"/>
    <p:sldId id="336" r:id="rId73"/>
    <p:sldId id="330" r:id="rId74"/>
    <p:sldId id="376" r:id="rId75"/>
    <p:sldId id="377" r:id="rId76"/>
    <p:sldId id="378" r:id="rId7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FF1BE6"/>
    <a:srgbClr val="0201B5"/>
    <a:srgbClr val="FEFFD5"/>
    <a:srgbClr val="008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9" d="100"/>
          <a:sy n="149" d="100"/>
        </p:scale>
        <p:origin x="-48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5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interSettings" Target="printerSettings/printerSettings1.bin"/><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notesMaster" Target="notesMasters/notesMaster1.xml"/><Relationship Id="rId79" Type="http://schemas.openxmlformats.org/officeDocument/2006/relationships/handoutMaster" Target="handoutMasters/handout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6.emf"/><Relationship Id="rId2" Type="http://schemas.openxmlformats.org/officeDocument/2006/relationships/image" Target="../media/image4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endParaRPr lang="en-US"/>
          </a:p>
        </p:txBody>
      </p:sp>
      <p:sp>
        <p:nvSpPr>
          <p:cNvPr id="430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endParaRPr lang="en-US"/>
          </a:p>
        </p:txBody>
      </p:sp>
      <p:sp>
        <p:nvSpPr>
          <p:cNvPr id="430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endParaRPr lang="en-US"/>
          </a:p>
        </p:txBody>
      </p:sp>
      <p:sp>
        <p:nvSpPr>
          <p:cNvPr id="430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21CBBEEB-346D-5946-9DA4-3267F2ACAD99}" type="slidenum">
              <a:rPr lang="en-US"/>
              <a:pPr>
                <a:defRPr/>
              </a:pPr>
              <a:t>‹#›</a:t>
            </a:fld>
            <a:endParaRPr lang="en-US"/>
          </a:p>
        </p:txBody>
      </p:sp>
    </p:spTree>
    <p:extLst>
      <p:ext uri="{BB962C8B-B14F-4D97-AF65-F5344CB8AC3E}">
        <p14:creationId xmlns:p14="http://schemas.microsoft.com/office/powerpoint/2010/main" val="3061896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1FDA8B9F-3292-2345-8012-21799AD7C2F9}" type="slidenum">
              <a:rPr lang="en-US"/>
              <a:pPr>
                <a:defRPr/>
              </a:pPr>
              <a:t>‹#›</a:t>
            </a:fld>
            <a:endParaRPr lang="en-US"/>
          </a:p>
        </p:txBody>
      </p:sp>
    </p:spTree>
    <p:extLst>
      <p:ext uri="{BB962C8B-B14F-4D97-AF65-F5344CB8AC3E}">
        <p14:creationId xmlns:p14="http://schemas.microsoft.com/office/powerpoint/2010/main" val="251534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01A1C73-8601-FB49-A46B-0E996869FF45}" type="slidenum">
              <a:rPr lang="en-US"/>
              <a:pPr/>
              <a:t>1</a:t>
            </a:fld>
            <a:endParaRPr lang="en-US"/>
          </a:p>
        </p:txBody>
      </p:sp>
      <p:sp>
        <p:nvSpPr>
          <p:cNvPr id="17411" name="Rectangle 1026"/>
          <p:cNvSpPr>
            <a:spLocks noGrp="1" noRot="1" noChangeAspect="1" noChangeArrowheads="1" noTextEdit="1"/>
          </p:cNvSpPr>
          <p:nvPr>
            <p:ph type="sldImg"/>
          </p:nvPr>
        </p:nvSpPr>
        <p:spPr>
          <a:ln/>
        </p:spPr>
      </p:sp>
      <p:sp>
        <p:nvSpPr>
          <p:cNvPr id="17412" name="Rectangle 1027"/>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a:ln/>
        </p:spPr>
      </p:sp>
      <p:sp>
        <p:nvSpPr>
          <p:cNvPr id="36867" name="Rectangle 3"/>
          <p:cNvSpPr>
            <a:spLocks noGrp="1"/>
          </p:cNvSpPr>
          <p:nvPr>
            <p:ph type="body" idx="1"/>
          </p:nvPr>
        </p:nvSpPr>
        <p:spPr>
          <a:noFill/>
          <a:ln/>
        </p:spPr>
        <p:txBody>
          <a:bodyPr/>
          <a:lstStyle/>
          <a:p>
            <a:r>
              <a:rPr lang="en-US" smtClean="0">
                <a:ea typeface="ＭＳ Ｐゴシック" charset="-128"/>
                <a:cs typeface="ＭＳ Ｐゴシック" charset="-128"/>
              </a:rPr>
              <a:t>Austenitic stainless alloy, Ni: 72, Cr:14-17, Fe:6-10, Cu:0.50, C:0.15, Mg: 1, S: 0.015, Si: 0.50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a:ln/>
        </p:spPr>
      </p:sp>
      <p:sp>
        <p:nvSpPr>
          <p:cNvPr id="38915" name="Rectangle 3"/>
          <p:cNvSpPr>
            <a:spLocks noGrp="1"/>
          </p:cNvSpPr>
          <p:nvPr>
            <p:ph type="body" idx="1"/>
          </p:nvPr>
        </p:nvSpPr>
        <p:spPr>
          <a:noFill/>
          <a:ln/>
        </p:spPr>
        <p:txBody>
          <a:bodyPr/>
          <a:lstStyle/>
          <a:p>
            <a:endParaRPr lang="en-US" smtClean="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10B716D-1297-A345-9387-C605152367C9}" type="slidenum">
              <a:rPr lang="en-US"/>
              <a:pPr/>
              <a:t>14</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5301F4A-A42D-B641-9828-9579189F89EB}" type="slidenum">
              <a:rPr lang="en-US"/>
              <a:pPr/>
              <a:t>15</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48DA0FC-3818-4244-9072-085DCF94F553}" type="slidenum">
              <a:rPr lang="en-US"/>
              <a:pPr/>
              <a:t>16</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52CA104-7072-EB4E-9F3F-2350A36FF7B0}" type="slidenum">
              <a:rPr lang="en-US"/>
              <a:pPr/>
              <a:t>17</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566601F-8E13-9346-98F1-B36EA053B8EB}" type="slidenum">
              <a:rPr lang="en-US"/>
              <a:pPr/>
              <a:t>18</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143DEE2-CB94-EE4D-919F-744ACC759D53}" type="slidenum">
              <a:rPr lang="en-US"/>
              <a:pPr/>
              <a:t>19</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D98BC83-B6F0-DF4A-8416-FE4F11021BE3}" type="slidenum">
              <a:rPr lang="en-US"/>
              <a:pPr/>
              <a:t>20</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E4BFBD1-0C32-BD4A-89ED-79EE4E9BE120}" type="slidenum">
              <a:rPr lang="en-US"/>
              <a:pPr/>
              <a:t>21</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1DC6026F-6A11-1244-B1D4-761DF8286D38}" type="slidenum">
              <a:rPr lang="en-US"/>
              <a:pPr/>
              <a:t>2</a:t>
            </a:fld>
            <a:endParaRPr lang="en-US"/>
          </a:p>
        </p:txBody>
      </p:sp>
      <p:sp>
        <p:nvSpPr>
          <p:cNvPr id="19459" name="Rectangle 1026"/>
          <p:cNvSpPr>
            <a:spLocks noGrp="1" noRot="1" noChangeAspect="1" noChangeArrowheads="1" noTextEdit="1"/>
          </p:cNvSpPr>
          <p:nvPr>
            <p:ph type="sldImg"/>
          </p:nvPr>
        </p:nvSpPr>
        <p:spPr>
          <a:ln/>
        </p:spPr>
      </p:sp>
      <p:sp>
        <p:nvSpPr>
          <p:cNvPr id="19460" name="Rectangle 1027"/>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D843DAA-E31C-B641-A919-820FF1E95DBD}" type="slidenum">
              <a:rPr lang="en-US"/>
              <a:pPr/>
              <a:t>22</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A08541D-903B-6346-B575-68A391FC9344}" type="slidenum">
              <a:rPr lang="en-US"/>
              <a:pPr/>
              <a:t>23</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0A457D0-6157-7647-877F-6E86E97E5883}" type="slidenum">
              <a:rPr lang="en-US"/>
              <a:pPr/>
              <a:t>24</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8026487-E53C-1E45-82A2-89E4DC6F9CBF}" type="slidenum">
              <a:rPr lang="en-US"/>
              <a:pPr/>
              <a:t>25</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03FD25F-DE1E-8F4A-8EDF-4759E74FEF37}" type="slidenum">
              <a:rPr lang="en-US"/>
              <a:pPr/>
              <a:t>26</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B76A23C-81E3-C24B-870A-4008725FA684}" type="slidenum">
              <a:rPr lang="en-US"/>
              <a:pPr/>
              <a:t>27</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CA722A56-3EC2-3542-A01B-0091AEDEAE20}" type="slidenum">
              <a:rPr lang="en-US"/>
              <a:pPr/>
              <a:t>28</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1A0258F1-5649-424A-A900-61F371923B8F}" type="slidenum">
              <a:rPr lang="en-US"/>
              <a:pPr/>
              <a:t>29</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E1FAE09-4879-924D-89CA-B672FE89BE66}" type="slidenum">
              <a:rPr lang="en-US"/>
              <a:pPr/>
              <a:t>30</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DF6BBA6-26E4-A845-B611-4AA390E53212}" type="slidenum">
              <a:rPr lang="en-US"/>
              <a:pPr/>
              <a:t>31</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2727BC2-7ACC-5C4D-A998-88E03DA8B362}" type="slidenum">
              <a:rPr lang="en-US"/>
              <a:pPr/>
              <a:t>3</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E1292B7-ED3D-A942-9892-923CA0FE4B63}" type="slidenum">
              <a:rPr lang="en-US"/>
              <a:pPr/>
              <a:t>32</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41982B1F-17B7-CE47-92BC-8485854E2DC2}" type="slidenum">
              <a:rPr lang="en-US"/>
              <a:pPr/>
              <a:t>33</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CEE1831-4AC3-0543-9803-0726BD732E68}" type="slidenum">
              <a:rPr lang="en-US"/>
              <a:pPr/>
              <a:t>34</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28405D5-A322-1548-AD33-C6ECE807BCE4}" type="slidenum">
              <a:rPr lang="en-US"/>
              <a:pPr/>
              <a:t>35</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3A74701-A9CF-094B-AE47-3DE290EB8E33}" type="slidenum">
              <a:rPr lang="en-US"/>
              <a:pPr/>
              <a:t>36</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7AAE7B7E-23E0-6E49-BC34-B0B2829CE04C}" type="slidenum">
              <a:rPr lang="en-US"/>
              <a:pPr/>
              <a:t>37</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BD72B9C-D68C-9041-BE1D-20A67CA45B61}" type="slidenum">
              <a:rPr lang="en-US"/>
              <a:pPr/>
              <a:t>38</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ED0FD3F-34F1-C948-B2C9-AFCBD84C2101}" type="slidenum">
              <a:rPr lang="en-US"/>
              <a:pPr/>
              <a:t>39</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FB7071BF-2588-6F4F-ADC5-B08B63AECEAE}" type="slidenum">
              <a:rPr lang="en-US"/>
              <a:pPr/>
              <a:t>40</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E1576AE-862B-2245-8FCC-0F3533301193}" type="slidenum">
              <a:rPr lang="en-US"/>
              <a:pPr/>
              <a:t>41</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BAFEA52-D395-5E44-B8F1-FD162EA7F8C6}" type="slidenum">
              <a:rPr lang="en-US"/>
              <a:pPr/>
              <a:t>4</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65E607D-1410-2D4F-B016-9C73E4B61EED}" type="slidenum">
              <a:rPr lang="en-US"/>
              <a:pPr/>
              <a:t>44</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A2CA368E-6FB2-594B-A9BD-3640DCE3189A}" type="slidenum">
              <a:rPr lang="en-US"/>
              <a:pPr/>
              <a:t>45</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C5E62A2D-B838-3F40-80B9-1E19B41119F3}" type="slidenum">
              <a:rPr lang="en-US"/>
              <a:pPr/>
              <a:t>46</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170C2FD-68E5-664A-AE49-7362CA731619}" type="slidenum">
              <a:rPr lang="en-US"/>
              <a:pPr/>
              <a:t>47</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2473F6A4-695D-2142-9679-14DD696620BB}" type="slidenum">
              <a:rPr lang="en-US" sz="1200"/>
              <a:pPr algn="r"/>
              <a:t>50</a:t>
            </a:fld>
            <a:endParaRPr lang="en-US" sz="120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endParaRPr lang="en-US" smtClean="0">
              <a:ea typeface="ＭＳ Ｐゴシック" charset="-128"/>
              <a:cs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E485EF-FA84-EE4E-A0E1-42A344432DDA}" type="slidenum">
              <a:rPr lang="en-US"/>
              <a:pPr/>
              <a:t>51</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EEFC5D-6C9B-4C48-8E81-D5AEE2A8A975}" type="slidenum">
              <a:rPr lang="en-US"/>
              <a:pPr/>
              <a:t>52</a:t>
            </a:fld>
            <a:endParaRPr lang="en-US"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9DC940-C004-B944-8EEC-03E52C9C5AFC}" type="slidenum">
              <a:rPr lang="en-US"/>
              <a:pPr/>
              <a:t>53</a:t>
            </a:fld>
            <a:endParaRPr lang="en-US"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AB658F38-0946-8445-AA3A-86B336422CD4}" type="slidenum">
              <a:rPr lang="en-US"/>
              <a:pPr/>
              <a:t>54</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B5F39BDF-C328-9349-9105-C29DBE7D0178}" type="slidenum">
              <a:rPr lang="en-US"/>
              <a:pPr/>
              <a:t>56</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1F47552-59AE-FD4E-BC51-2E48E76604C0}" type="slidenum">
              <a:rPr lang="en-US"/>
              <a:pPr/>
              <a:t>6</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EF5C01F-293D-6B4E-B59C-99E9D42A326E}" type="slidenum">
              <a:rPr lang="en-US"/>
              <a:pPr/>
              <a:t>57</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BCA72938-10F5-1742-84B7-40D9BCD2FDA9}" type="slidenum">
              <a:rPr lang="en-US"/>
              <a:pPr/>
              <a:t>58</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7A573A5C-78B6-DB4B-8108-7A216B47A803}" type="slidenum">
              <a:rPr lang="en-US"/>
              <a:pPr/>
              <a:t>59</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EA07D0AC-8B70-C447-B73D-961D4AEF9329}" type="slidenum">
              <a:rPr lang="en-US"/>
              <a:pPr/>
              <a:t>60</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D126C2BE-1D9C-0C44-8DE0-BFF9ED5ACCCF}" type="slidenum">
              <a:rPr lang="en-US"/>
              <a:pPr/>
              <a:t>63</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2CFFC06D-86E6-BB4F-BED3-F12D5DC28C49}" type="slidenum">
              <a:rPr lang="en-US"/>
              <a:pPr/>
              <a:t>64</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2A46C3DD-792B-A242-8E54-5B36E5A5F596}" type="slidenum">
              <a:rPr lang="en-US"/>
              <a:pPr/>
              <a:t>65</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86C179E1-C7C7-6A48-A2D3-06C0DEF70FA8}" type="slidenum">
              <a:rPr lang="en-US"/>
              <a:pPr/>
              <a:t>66</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16048AB1-0DDA-1840-92A6-6DCAF292A41A}" type="slidenum">
              <a:rPr lang="en-US"/>
              <a:pPr/>
              <a:t>67</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49654928-2D14-1049-8A8D-DBC4DBA76275}" type="slidenum">
              <a:rPr lang="en-US"/>
              <a:pPr/>
              <a:t>68</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5C2FB88-FA5C-D744-8572-AD4958E5F9DF}" type="slidenum">
              <a:rPr lang="en-US"/>
              <a:pPr/>
              <a:t>7</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C5DB3F6E-028B-2B45-A9BF-DBB6242CBEFB}" type="slidenum">
              <a:rPr lang="en-US"/>
              <a:pPr/>
              <a:t>69</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77DEE8B2-467B-9942-A65A-39B1B8796B3F}" type="slidenum">
              <a:rPr lang="en-US"/>
              <a:pPr/>
              <a:t>70</a:t>
            </a:fld>
            <a:endParaRPr 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F4E32CAC-30CC-8045-A66D-DF29785BFF63}" type="slidenum">
              <a:rPr lang="en-US"/>
              <a:pPr/>
              <a:t>71</a:t>
            </a:fld>
            <a:endParaRPr 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095392D5-E068-7C43-94A8-70AD9D32C9E1}" type="slidenum">
              <a:rPr lang="en-US"/>
              <a:pPr/>
              <a:t>72</a:t>
            </a:fld>
            <a:endParaRPr 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B5EEADC3-9326-0440-AF73-5CD47AB9E66D}" type="slidenum">
              <a:rPr lang="en-US"/>
              <a:pPr/>
              <a:t>73</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4D2F6E12-8EDC-3845-8920-C9CAC375A67C}" type="slidenum">
              <a:rPr lang="en-US"/>
              <a:pPr/>
              <a:t>8</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596C3F6-10EB-2749-A661-D542C7D5E4B7}" type="slidenum">
              <a:rPr lang="en-US"/>
              <a:pPr/>
              <a:t>9</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D75ED45-0445-6C41-AF29-9B90496BEBEF}" type="slidenum">
              <a:rPr lang="en-US"/>
              <a:pPr/>
              <a:t>10</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19C204-DF93-1F4E-B73B-B3D5A7392CF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2AEE56-9399-6A4C-BC6A-FAF1DBD4E58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EF58BC-9773-064C-8525-51CED21E81C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3"/>
          <p:cNvSpPr>
            <a:spLocks noGrp="1"/>
          </p:cNvSpPr>
          <p:nvPr>
            <p:ph type="sldNum" sz="quarter" idx="10"/>
          </p:nvPr>
        </p:nvSpPr>
        <p:spPr/>
        <p:txBody>
          <a:bodyPr/>
          <a:lstStyle>
            <a:lvl1pPr>
              <a:defRPr/>
            </a:lvl1pPr>
          </a:lstStyle>
          <a:p>
            <a:pPr>
              <a:defRPr/>
            </a:pPr>
            <a:fld id="{B1A2A085-462E-E046-872C-5D669292574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34B607-4D29-A94E-9028-5F154EAD364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D4DDEA-3150-1141-A9E2-C7CEF654E52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3CAD1B-AFAD-FC4F-AB05-5FC68DEBC34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4138E4-A8E2-0F4F-8B14-98C96D29C76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D37C3C-1496-F545-9098-59B6B277716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B4971B8-C7DB-C947-A582-8EFEE7F6EBC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E9DB0B-3513-7444-B131-2A79078A79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3BAA4F-6C64-144F-A99F-5ABD5FF1140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524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endParaRPr lang="en-US"/>
          </a:p>
        </p:txBody>
      </p:sp>
      <p:sp>
        <p:nvSpPr>
          <p:cNvPr id="1029" name="Rectangle 5"/>
          <p:cNvSpPr>
            <a:spLocks noGrp="1" noChangeArrowheads="1"/>
          </p:cNvSpPr>
          <p:nvPr>
            <p:ph type="ftr" sz="quarter" idx="3"/>
          </p:nvPr>
        </p:nvSpPr>
        <p:spPr bwMode="auto">
          <a:xfrm>
            <a:off x="3124200" y="64770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endParaRPr lang="en-US"/>
          </a:p>
        </p:txBody>
      </p:sp>
      <p:sp>
        <p:nvSpPr>
          <p:cNvPr id="1030" name="Rectangle 6"/>
          <p:cNvSpPr>
            <a:spLocks noGrp="1" noChangeArrowheads="1"/>
          </p:cNvSpPr>
          <p:nvPr>
            <p:ph type="sldNum" sz="quarter" idx="4"/>
          </p:nvPr>
        </p:nvSpPr>
        <p:spPr bwMode="auto">
          <a:xfrm>
            <a:off x="0" y="0"/>
            <a:ext cx="609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j-lt"/>
              </a:defRPr>
            </a:lvl1pPr>
          </a:lstStyle>
          <a:p>
            <a:pPr>
              <a:defRPr/>
            </a:pPr>
            <a:fld id="{BCE94C70-3D29-9C4C-8B50-AB825E48F6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ftr="0" dt="0"/>
  <p:txStyles>
    <p:titleStyle>
      <a:lvl1pPr algn="ctr" rtl="0" eaLnBrk="0" fontAlgn="base" hangingPunct="0">
        <a:spcBef>
          <a:spcPct val="0"/>
        </a:spcBef>
        <a:spcAft>
          <a:spcPct val="0"/>
        </a:spcAft>
        <a:defRPr sz="4400" i="1">
          <a:solidFill>
            <a:srgbClr val="0201B5"/>
          </a:solidFill>
          <a:effectLst>
            <a:outerShdw blurRad="38100" dist="38100" dir="2700000" algn="tl">
              <a:srgbClr val="DDDDDD"/>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i="1">
          <a:solidFill>
            <a:srgbClr val="0201B5"/>
          </a:solidFill>
          <a:effectLst>
            <a:outerShdw blurRad="38100" dist="38100" dir="2700000" algn="tl">
              <a:srgbClr val="DDDDDD"/>
            </a:outerShdw>
          </a:effectLst>
          <a:latin typeface="Times"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i="1">
          <a:solidFill>
            <a:srgbClr val="0201B5"/>
          </a:solidFill>
          <a:effectLst>
            <a:outerShdw blurRad="38100" dist="38100" dir="2700000" algn="tl">
              <a:srgbClr val="DDDDDD"/>
            </a:outerShdw>
          </a:effectLst>
          <a:latin typeface="Times"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i="1">
          <a:solidFill>
            <a:srgbClr val="0201B5"/>
          </a:solidFill>
          <a:effectLst>
            <a:outerShdw blurRad="38100" dist="38100" dir="2700000" algn="tl">
              <a:srgbClr val="DDDDDD"/>
            </a:outerShdw>
          </a:effectLst>
          <a:latin typeface="Times"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i="1">
          <a:solidFill>
            <a:srgbClr val="0201B5"/>
          </a:solidFill>
          <a:effectLst>
            <a:outerShdw blurRad="38100" dist="38100" dir="2700000" algn="tl">
              <a:srgbClr val="DDDDDD"/>
            </a:outerShdw>
          </a:effectLst>
          <a:latin typeface="Times"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i="1">
          <a:solidFill>
            <a:srgbClr val="0201B5"/>
          </a:solidFill>
          <a:effectLst>
            <a:outerShdw blurRad="38100" dist="38100" dir="2700000" algn="tl">
              <a:srgbClr val="DDDDDD"/>
            </a:outerShdw>
          </a:effectLst>
          <a:latin typeface="Times" charset="0"/>
        </a:defRPr>
      </a:lvl6pPr>
      <a:lvl7pPr marL="914400" algn="ctr" rtl="0" eaLnBrk="0" fontAlgn="base" hangingPunct="0">
        <a:spcBef>
          <a:spcPct val="0"/>
        </a:spcBef>
        <a:spcAft>
          <a:spcPct val="0"/>
        </a:spcAft>
        <a:defRPr sz="4400" i="1">
          <a:solidFill>
            <a:srgbClr val="0201B5"/>
          </a:solidFill>
          <a:effectLst>
            <a:outerShdw blurRad="38100" dist="38100" dir="2700000" algn="tl">
              <a:srgbClr val="DDDDDD"/>
            </a:outerShdw>
          </a:effectLst>
          <a:latin typeface="Times" charset="0"/>
        </a:defRPr>
      </a:lvl7pPr>
      <a:lvl8pPr marL="1371600" algn="ctr" rtl="0" eaLnBrk="0" fontAlgn="base" hangingPunct="0">
        <a:spcBef>
          <a:spcPct val="0"/>
        </a:spcBef>
        <a:spcAft>
          <a:spcPct val="0"/>
        </a:spcAft>
        <a:defRPr sz="4400" i="1">
          <a:solidFill>
            <a:srgbClr val="0201B5"/>
          </a:solidFill>
          <a:effectLst>
            <a:outerShdw blurRad="38100" dist="38100" dir="2700000" algn="tl">
              <a:srgbClr val="DDDDDD"/>
            </a:outerShdw>
          </a:effectLst>
          <a:latin typeface="Times" charset="0"/>
        </a:defRPr>
      </a:lvl8pPr>
      <a:lvl9pPr marL="1828800" algn="ctr" rtl="0" eaLnBrk="0" fontAlgn="base" hangingPunct="0">
        <a:spcBef>
          <a:spcPct val="0"/>
        </a:spcBef>
        <a:spcAft>
          <a:spcPct val="0"/>
        </a:spcAft>
        <a:defRPr sz="4400" i="1">
          <a:solidFill>
            <a:srgbClr val="0201B5"/>
          </a:solidFill>
          <a:effectLst>
            <a:outerShdw blurRad="38100" dist="38100" dir="2700000" algn="tl">
              <a:srgbClr val="DDDDDD"/>
            </a:outerShdw>
          </a:effectLst>
          <a:latin typeface="Times"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5.jpeg"/><Relationship Id="rId9" Type="http://schemas.openxmlformats.org/officeDocument/2006/relationships/oleObject" Target="../embeddings/oleObject1.bin"/><Relationship Id="rId10"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7.jpeg"/><Relationship Id="rId5" Type="http://schemas.openxmlformats.org/officeDocument/2006/relationships/oleObject" Target="../embeddings/oleObject2.bin"/><Relationship Id="rId6" Type="http://schemas.openxmlformats.org/officeDocument/2006/relationships/image" Target="../media/image16.png"/><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3.png"/><Relationship Id="rId5" Type="http://schemas.openxmlformats.org/officeDocument/2006/relationships/image" Target="../media/image19.emf"/><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5.jpeg"/><Relationship Id="rId6"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hyperlink" Target="http://www.tf.uni-kiel.de/matwis/amat/def_en/kap_7/illustr/a7_1_1.html" TargetMode="External"/><Relationship Id="rId4" Type="http://schemas.openxmlformats.org/officeDocument/2006/relationships/hyperlink" Target="http://www.tf.uni-kiel.de/matwis/amat/def_en/index.html"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Microsoft_Word_97_-_2004_Document1.doc"/><Relationship Id="rId5" Type="http://schemas.openxmlformats.org/officeDocument/2006/relationships/image" Target="../media/image26.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Microsoft_Word_97_-_2004_Document2.doc"/><Relationship Id="rId5" Type="http://schemas.openxmlformats.org/officeDocument/2006/relationships/image" Target="../media/image27.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Microsoft_Word_97_-_2004_Document3.doc"/><Relationship Id="rId5" Type="http://schemas.openxmlformats.org/officeDocument/2006/relationships/image" Target="../media/image26.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Microsoft_Word_97_-_2004_Document4.doc"/><Relationship Id="rId5" Type="http://schemas.openxmlformats.org/officeDocument/2006/relationships/image" Target="../media/image26.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3.bin"/><Relationship Id="rId5" Type="http://schemas.openxmlformats.org/officeDocument/2006/relationships/image" Target="../media/image28.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NULL"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Microsoft_Word_97_-_2004_Document5.doc"/><Relationship Id="rId5" Type="http://schemas.openxmlformats.org/officeDocument/2006/relationships/image" Target="../media/image30.emf"/><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oleObject" Target="HD-truchas:Word:MIMP:Corrosion_Lisa:100405_chan_thesis-ADR.doc!OLE_LINK1" TargetMode="External"/><Relationship Id="rId4" Type="http://schemas.openxmlformats.org/officeDocument/2006/relationships/image" Target="../media/image32.png"/><Relationship Id="rId5" Type="http://schemas.openxmlformats.org/officeDocument/2006/relationships/image" Target="../media/image33.tif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oleObject" Target="../embeddings/Microsoft_Excel_97_-_2004_Worksheet6.xls"/><Relationship Id="rId5" Type="http://schemas.openxmlformats.org/officeDocument/2006/relationships/image" Target="../media/image34.emf"/><Relationship Id="rId1" Type="http://schemas.openxmlformats.org/officeDocument/2006/relationships/vmlDrawing" Target="../drawings/vmlDrawing10.vml"/><Relationship Id="rId2"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jpeg"/><Relationship Id="rId6" Type="http://schemas.openxmlformats.org/officeDocument/2006/relationships/image" Target="../media/image42.jpeg"/><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oleObject" Target="../embeddings/Microsoft_Word_97_-_2004_Document7.doc"/><Relationship Id="rId5" Type="http://schemas.openxmlformats.org/officeDocument/2006/relationships/image" Target="../media/image46.emf"/><Relationship Id="rId6" Type="http://schemas.openxmlformats.org/officeDocument/2006/relationships/oleObject" Target="../embeddings/oleObject4.bin"/><Relationship Id="rId7" Type="http://schemas.openxmlformats.org/officeDocument/2006/relationships/image" Target="../media/image47.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 Id="rId3" Type="http://schemas.openxmlformats.org/officeDocument/2006/relationships/image" Target="../media/image4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4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50.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9.xml"/><Relationship Id="rId4" Type="http://schemas.openxmlformats.org/officeDocument/2006/relationships/oleObject" Target="../embeddings/Microsoft_Word_97_-_2004_Document8.doc"/><Relationship Id="rId5" Type="http://schemas.openxmlformats.org/officeDocument/2006/relationships/image" Target="../media/image51.png"/><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 Id="rId3" Type="http://schemas.openxmlformats.org/officeDocument/2006/relationships/image" Target="../media/image5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5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 Id="rId3" Type="http://schemas.openxmlformats.org/officeDocument/2006/relationships/image" Target="../media/image5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emf"/></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3.png"/><Relationship Id="rId7"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C57EC8F6-F0BF-F24D-812D-9C6DD3CCBAA3}" type="slidenum">
              <a:rPr lang="en-US" smtClean="0"/>
              <a:pPr>
                <a:defRPr/>
              </a:pPr>
              <a:t>1</a:t>
            </a:fld>
            <a:endParaRPr lang="en-US"/>
          </a:p>
        </p:txBody>
      </p:sp>
      <p:sp>
        <p:nvSpPr>
          <p:cNvPr id="3074" name="Rectangle 2"/>
          <p:cNvSpPr>
            <a:spLocks noGrp="1" noChangeArrowheads="1"/>
          </p:cNvSpPr>
          <p:nvPr>
            <p:ph type="ctrTitle"/>
          </p:nvPr>
        </p:nvSpPr>
        <p:spPr>
          <a:xfrm>
            <a:off x="414338" y="1219200"/>
            <a:ext cx="8348662" cy="3429000"/>
          </a:xfrm>
          <a:solidFill>
            <a:srgbClr val="FEFFD5"/>
          </a:solidFill>
          <a:ln w="38100" cmpd="dbl">
            <a:solidFill>
              <a:schemeClr val="tx1"/>
            </a:solidFill>
          </a:ln>
          <a:effectLst>
            <a:outerShdw blurRad="63500" dist="38099" dir="2700000" algn="ctr" rotWithShape="0">
              <a:schemeClr val="bg2">
                <a:alpha val="74998"/>
              </a:schemeClr>
            </a:outerShdw>
          </a:effectLst>
        </p:spPr>
        <p:txBody>
          <a:bodyPr/>
          <a:lstStyle/>
          <a:p>
            <a:pPr>
              <a:defRPr/>
            </a:pPr>
            <a:r>
              <a:rPr lang="en-US" dirty="0" smtClean="0">
                <a:effectLst>
                  <a:outerShdw blurRad="38100" dist="38100" dir="2700000" algn="tl">
                    <a:srgbClr val="000000"/>
                  </a:outerShdw>
                </a:effectLst>
              </a:rPr>
              <a:t>Grain Boundary Engineering</a:t>
            </a:r>
            <a:br>
              <a:rPr lang="en-US" dirty="0" smtClean="0">
                <a:effectLst>
                  <a:outerShdw blurRad="38100" dist="38100" dir="2700000" algn="tl">
                    <a:srgbClr val="000000"/>
                  </a:outerShdw>
                </a:effectLst>
              </a:rPr>
            </a:br>
            <a:r>
              <a:rPr lang="en-US" dirty="0" smtClean="0">
                <a:effectLst>
                  <a:outerShdw blurRad="38100" dist="38100" dir="2700000" algn="tl">
                    <a:srgbClr val="000000"/>
                  </a:outerShdw>
                </a:effectLst>
              </a:rPr>
              <a:t>&amp; </a:t>
            </a:r>
            <a:br>
              <a:rPr lang="en-US" dirty="0" smtClean="0">
                <a:effectLst>
                  <a:outerShdw blurRad="38100" dist="38100" dir="2700000" algn="tl">
                    <a:srgbClr val="000000"/>
                  </a:outerShdw>
                </a:effectLst>
              </a:rPr>
            </a:br>
            <a:r>
              <a:rPr lang="en-US" dirty="0" smtClean="0">
                <a:effectLst>
                  <a:outerShdw blurRad="38100" dist="38100" dir="2700000" algn="tl">
                    <a:srgbClr val="000000"/>
                  </a:outerShdw>
                </a:effectLst>
              </a:rPr>
              <a:t>Coincident Site Lattice </a:t>
            </a:r>
            <a:br>
              <a:rPr lang="en-US" dirty="0" smtClean="0">
                <a:effectLst>
                  <a:outerShdw blurRad="38100" dist="38100" dir="2700000" algn="tl">
                    <a:srgbClr val="000000"/>
                  </a:outerShdw>
                </a:effectLst>
              </a:rPr>
            </a:br>
            <a:r>
              <a:rPr lang="en-US" dirty="0" smtClean="0">
                <a:effectLst>
                  <a:outerShdw blurRad="38100" dist="38100" dir="2700000" algn="tl">
                    <a:srgbClr val="000000"/>
                  </a:outerShdw>
                </a:effectLst>
              </a:rPr>
              <a:t>(CSL) Theory</a:t>
            </a:r>
          </a:p>
        </p:txBody>
      </p:sp>
      <p:sp>
        <p:nvSpPr>
          <p:cNvPr id="16388" name="Rectangle 3"/>
          <p:cNvSpPr>
            <a:spLocks noGrp="1" noChangeArrowheads="1"/>
          </p:cNvSpPr>
          <p:nvPr>
            <p:ph type="subTitle" idx="1"/>
          </p:nvPr>
        </p:nvSpPr>
        <p:spPr>
          <a:xfrm>
            <a:off x="1295400" y="5029200"/>
            <a:ext cx="6400800" cy="1752600"/>
          </a:xfrm>
        </p:spPr>
        <p:txBody>
          <a:bodyPr/>
          <a:lstStyle/>
          <a:p>
            <a:r>
              <a:rPr lang="en-US" dirty="0" smtClean="0">
                <a:ea typeface="ＭＳ Ｐゴシック" charset="-128"/>
                <a:cs typeface="ＭＳ Ｐゴシック" charset="-128"/>
              </a:rPr>
              <a:t>Texture, Microstructure &amp; Anisotropy</a:t>
            </a:r>
          </a:p>
          <a:p>
            <a:r>
              <a:rPr lang="en-US" dirty="0" smtClean="0">
                <a:ea typeface="ＭＳ Ｐゴシック" charset="-128"/>
                <a:cs typeface="ＭＳ Ｐゴシック" charset="-128"/>
              </a:rPr>
              <a:t>A.D. Rollett</a:t>
            </a:r>
          </a:p>
        </p:txBody>
      </p:sp>
      <p:pic>
        <p:nvPicPr>
          <p:cNvPr id="16390" name="Picture 9" descr="cmu_web"/>
          <p:cNvPicPr>
            <a:picLocks noChangeAspect="1" noChangeArrowheads="1"/>
          </p:cNvPicPr>
          <p:nvPr/>
        </p:nvPicPr>
        <p:blipFill>
          <a:blip r:embed="rId3"/>
          <a:srcRect t="11351" r="26942" b="17929"/>
          <a:stretch>
            <a:fillRect/>
          </a:stretch>
        </p:blipFill>
        <p:spPr bwMode="auto">
          <a:xfrm>
            <a:off x="152400" y="76200"/>
            <a:ext cx="2997200" cy="603250"/>
          </a:xfrm>
          <a:prstGeom prst="rect">
            <a:avLst/>
          </a:prstGeom>
          <a:noFill/>
          <a:ln w="9525">
            <a:noFill/>
            <a:miter lim="800000"/>
            <a:headEnd/>
            <a:tailEnd/>
          </a:ln>
        </p:spPr>
      </p:pic>
      <p:sp>
        <p:nvSpPr>
          <p:cNvPr id="16391" name="Text Box 8"/>
          <p:cNvSpPr txBox="1">
            <a:spLocks noChangeArrowheads="1"/>
          </p:cNvSpPr>
          <p:nvPr/>
        </p:nvSpPr>
        <p:spPr bwMode="auto">
          <a:xfrm>
            <a:off x="5029200" y="6305490"/>
            <a:ext cx="3188700" cy="400110"/>
          </a:xfrm>
          <a:prstGeom prst="rect">
            <a:avLst/>
          </a:prstGeom>
          <a:noFill/>
          <a:ln w="9525">
            <a:noFill/>
            <a:miter lim="800000"/>
            <a:headEnd/>
            <a:tailEnd/>
          </a:ln>
        </p:spPr>
        <p:txBody>
          <a:bodyPr wrap="none">
            <a:prstTxWarp prst="textNoShape">
              <a:avLst/>
            </a:prstTxWarp>
            <a:spAutoFit/>
          </a:bodyPr>
          <a:lstStyle/>
          <a:p>
            <a:r>
              <a:rPr lang="en-US" sz="2000" i="1" dirty="0"/>
              <a:t>Last revised:</a:t>
            </a:r>
            <a:r>
              <a:rPr lang="en-US" sz="2000" i="1" dirty="0" smtClean="0"/>
              <a:t> </a:t>
            </a:r>
            <a:r>
              <a:rPr lang="en-US" sz="2000" i="1" dirty="0" smtClean="0"/>
              <a:t>18</a:t>
            </a:r>
            <a:r>
              <a:rPr lang="en-US" sz="2000" i="1" baseline="30000" dirty="0" smtClean="0"/>
              <a:t>th</a:t>
            </a:r>
            <a:r>
              <a:rPr lang="en-US" sz="2000" i="1" dirty="0" smtClean="0"/>
              <a:t> </a:t>
            </a:r>
            <a:r>
              <a:rPr lang="en-US" sz="2000" i="1" dirty="0" smtClean="0"/>
              <a:t>Mar. ‘14</a:t>
            </a:r>
            <a:endParaRPr lang="en-US" sz="2000" i="1" dirty="0"/>
          </a:p>
        </p:txBody>
      </p:sp>
      <p:pic>
        <p:nvPicPr>
          <p:cNvPr id="8" name="Picture 11" descr="sealgraphic"/>
          <p:cNvPicPr>
            <a:picLocks noChangeAspect="1" noChangeArrowheads="1"/>
          </p:cNvPicPr>
          <p:nvPr/>
        </p:nvPicPr>
        <p:blipFill>
          <a:blip r:embed="rId4"/>
          <a:srcRect/>
          <a:stretch>
            <a:fillRect/>
          </a:stretch>
        </p:blipFill>
        <p:spPr bwMode="auto">
          <a:xfrm>
            <a:off x="8077200" y="76200"/>
            <a:ext cx="990600" cy="9636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2"/>
          </p:nvPr>
        </p:nvSpPr>
        <p:spPr/>
        <p:txBody>
          <a:bodyPr/>
          <a:lstStyle/>
          <a:p>
            <a:pPr>
              <a:defRPr/>
            </a:pPr>
            <a:fld id="{9F753672-8AC9-9047-8B9A-FAE0750EBF32}" type="slidenum">
              <a:rPr lang="en-US" smtClean="0"/>
              <a:pPr>
                <a:defRPr/>
              </a:pPr>
              <a:t>10</a:t>
            </a:fld>
            <a:endParaRPr lang="en-US"/>
          </a:p>
        </p:txBody>
      </p:sp>
      <p:sp>
        <p:nvSpPr>
          <p:cNvPr id="32772" name="Line 1027"/>
          <p:cNvSpPr>
            <a:spLocks noChangeShapeType="1"/>
          </p:cNvSpPr>
          <p:nvPr/>
        </p:nvSpPr>
        <p:spPr bwMode="auto">
          <a:xfrm>
            <a:off x="0" y="1179513"/>
            <a:ext cx="9144000" cy="0"/>
          </a:xfrm>
          <a:prstGeom prst="line">
            <a:avLst/>
          </a:prstGeom>
          <a:noFill/>
          <a:ln w="63500">
            <a:solidFill>
              <a:schemeClr val="folHlink"/>
            </a:solidFill>
            <a:round/>
            <a:headEnd/>
            <a:tailEnd/>
          </a:ln>
        </p:spPr>
        <p:txBody>
          <a:bodyPr wrap="none" anchor="ctr">
            <a:prstTxWarp prst="textNoShape">
              <a:avLst/>
            </a:prstTxWarp>
          </a:bodyPr>
          <a:lstStyle/>
          <a:p>
            <a:endParaRPr lang="en-US"/>
          </a:p>
        </p:txBody>
      </p:sp>
      <p:sp>
        <p:nvSpPr>
          <p:cNvPr id="32773" name="Rectangle 1028"/>
          <p:cNvSpPr>
            <a:spLocks noChangeArrowheads="1"/>
          </p:cNvSpPr>
          <p:nvPr/>
        </p:nvSpPr>
        <p:spPr bwMode="auto">
          <a:xfrm>
            <a:off x="2286000" y="304800"/>
            <a:ext cx="4572000" cy="609600"/>
          </a:xfrm>
          <a:prstGeom prst="rect">
            <a:avLst/>
          </a:prstGeom>
          <a:noFill/>
          <a:ln w="9525">
            <a:noFill/>
            <a:miter lim="800000"/>
            <a:headEnd/>
            <a:tailEnd/>
          </a:ln>
        </p:spPr>
        <p:txBody>
          <a:bodyPr lIns="102590" tIns="51296" rIns="102590" bIns="51296">
            <a:prstTxWarp prst="textNoShape">
              <a:avLst/>
            </a:prstTxWarp>
          </a:bodyPr>
          <a:lstStyle/>
          <a:p>
            <a:pPr eaLnBrk="1" hangingPunct="1">
              <a:lnSpc>
                <a:spcPct val="80000"/>
              </a:lnSpc>
              <a:spcBef>
                <a:spcPct val="20000"/>
              </a:spcBef>
              <a:tabLst>
                <a:tab pos="3035300" algn="l"/>
              </a:tabLst>
            </a:pPr>
            <a:r>
              <a:rPr lang="en-US" sz="4000" i="1">
                <a:solidFill>
                  <a:srgbClr val="0201B5"/>
                </a:solidFill>
                <a:latin typeface="Times" charset="0"/>
              </a:rPr>
              <a:t>Lead-Acid Batteries</a:t>
            </a:r>
            <a:endParaRPr lang="en-CA" sz="4000" i="1">
              <a:solidFill>
                <a:srgbClr val="0201B5"/>
              </a:solidFill>
              <a:latin typeface="Times" charset="0"/>
            </a:endParaRPr>
          </a:p>
        </p:txBody>
      </p:sp>
      <p:pic>
        <p:nvPicPr>
          <p:cNvPr id="32774" name="Picture 1029" descr="Integran with bi-line"/>
          <p:cNvPicPr>
            <a:picLocks noChangeAspect="1" noChangeArrowheads="1"/>
          </p:cNvPicPr>
          <p:nvPr/>
        </p:nvPicPr>
        <p:blipFill>
          <a:blip r:embed="rId4"/>
          <a:srcRect/>
          <a:stretch>
            <a:fillRect/>
          </a:stretch>
        </p:blipFill>
        <p:spPr bwMode="auto">
          <a:xfrm>
            <a:off x="7302500" y="282575"/>
            <a:ext cx="1676400" cy="763588"/>
          </a:xfrm>
          <a:prstGeom prst="rect">
            <a:avLst/>
          </a:prstGeom>
          <a:noFill/>
          <a:ln w="9525">
            <a:noFill/>
            <a:miter lim="800000"/>
            <a:headEnd/>
            <a:tailEnd/>
          </a:ln>
        </p:spPr>
      </p:pic>
      <p:pic>
        <p:nvPicPr>
          <p:cNvPr id="32775" name="Picture 1030" descr="pb1 cracking"/>
          <p:cNvPicPr>
            <a:picLocks noChangeAspect="1" noChangeArrowheads="1"/>
          </p:cNvPicPr>
          <p:nvPr/>
        </p:nvPicPr>
        <p:blipFill>
          <a:blip r:embed="rId5"/>
          <a:srcRect/>
          <a:stretch>
            <a:fillRect/>
          </a:stretch>
        </p:blipFill>
        <p:spPr bwMode="auto">
          <a:xfrm>
            <a:off x="615950" y="3297238"/>
            <a:ext cx="2076450" cy="1501775"/>
          </a:xfrm>
          <a:prstGeom prst="rect">
            <a:avLst/>
          </a:prstGeom>
          <a:noFill/>
          <a:ln w="9525">
            <a:noFill/>
            <a:miter lim="800000"/>
            <a:headEnd/>
            <a:tailEnd/>
          </a:ln>
        </p:spPr>
      </p:pic>
      <p:sp>
        <p:nvSpPr>
          <p:cNvPr id="32776" name="Text Box 1031"/>
          <p:cNvSpPr txBox="1">
            <a:spLocks noChangeArrowheads="1"/>
          </p:cNvSpPr>
          <p:nvPr/>
        </p:nvSpPr>
        <p:spPr bwMode="auto">
          <a:xfrm>
            <a:off x="482600" y="4922838"/>
            <a:ext cx="2376488" cy="639762"/>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200" b="1"/>
              <a:t>Conventional lead-acid battery grid (Pb-1wt%Sb) following 4 years of service.</a:t>
            </a:r>
            <a:r>
              <a:rPr lang="en-CA" sz="1200" b="1"/>
              <a:t> </a:t>
            </a:r>
          </a:p>
        </p:txBody>
      </p:sp>
      <p:sp>
        <p:nvSpPr>
          <p:cNvPr id="32777" name="Text Box 1032"/>
          <p:cNvSpPr txBox="1">
            <a:spLocks noChangeArrowheads="1"/>
          </p:cNvSpPr>
          <p:nvPr/>
        </p:nvSpPr>
        <p:spPr bwMode="auto">
          <a:xfrm>
            <a:off x="533400" y="2449513"/>
            <a:ext cx="4114800" cy="73025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400" b="1">
                <a:solidFill>
                  <a:srgbClr val="003366"/>
                </a:solidFill>
              </a:rPr>
              <a:t>The cycle - life of lead-acid batteries (e.g., automotive) is compromised by intergranular degradation processes (corrosion, cracking).</a:t>
            </a:r>
            <a:endParaRPr lang="en-CA" sz="1400" b="1">
              <a:solidFill>
                <a:srgbClr val="003366"/>
              </a:solidFill>
            </a:endParaRPr>
          </a:p>
        </p:txBody>
      </p:sp>
      <p:grpSp>
        <p:nvGrpSpPr>
          <p:cNvPr id="2" name="Group 1033"/>
          <p:cNvGrpSpPr>
            <a:grpSpLocks/>
          </p:cNvGrpSpPr>
          <p:nvPr/>
        </p:nvGrpSpPr>
        <p:grpSpPr bwMode="auto">
          <a:xfrm>
            <a:off x="5346700" y="1927225"/>
            <a:ext cx="2636838" cy="2347913"/>
            <a:chOff x="336" y="2352"/>
            <a:chExt cx="2256" cy="1811"/>
          </a:xfrm>
        </p:grpSpPr>
        <p:pic>
          <p:nvPicPr>
            <p:cNvPr id="32781" name="Picture 1034" descr="GM Pb Con"/>
            <p:cNvPicPr>
              <a:picLocks noChangeAspect="1" noChangeArrowheads="1"/>
            </p:cNvPicPr>
            <p:nvPr/>
          </p:nvPicPr>
          <p:blipFill>
            <a:blip r:embed="rId6"/>
            <a:srcRect/>
            <a:stretch>
              <a:fillRect/>
            </a:stretch>
          </p:blipFill>
          <p:spPr bwMode="auto">
            <a:xfrm>
              <a:off x="336" y="2592"/>
              <a:ext cx="1104" cy="884"/>
            </a:xfrm>
            <a:prstGeom prst="rect">
              <a:avLst/>
            </a:prstGeom>
            <a:noFill/>
            <a:ln w="9525">
              <a:noFill/>
              <a:miter lim="800000"/>
              <a:headEnd/>
              <a:tailEnd/>
            </a:ln>
          </p:spPr>
        </p:pic>
        <p:pic>
          <p:nvPicPr>
            <p:cNvPr id="32782" name="Picture 1035" descr="GM Pb GBE"/>
            <p:cNvPicPr>
              <a:picLocks noChangeAspect="1" noChangeArrowheads="1"/>
            </p:cNvPicPr>
            <p:nvPr/>
          </p:nvPicPr>
          <p:blipFill>
            <a:blip r:embed="rId7"/>
            <a:srcRect/>
            <a:stretch>
              <a:fillRect/>
            </a:stretch>
          </p:blipFill>
          <p:spPr bwMode="auto">
            <a:xfrm>
              <a:off x="1488" y="2592"/>
              <a:ext cx="1104" cy="885"/>
            </a:xfrm>
            <a:prstGeom prst="rect">
              <a:avLst/>
            </a:prstGeom>
            <a:noFill/>
            <a:ln w="9525">
              <a:noFill/>
              <a:miter lim="800000"/>
              <a:headEnd/>
              <a:tailEnd/>
            </a:ln>
          </p:spPr>
        </p:pic>
        <p:sp>
          <p:nvSpPr>
            <p:cNvPr id="32783" name="Text Box 1036"/>
            <p:cNvSpPr txBox="1">
              <a:spLocks noChangeArrowheads="1"/>
            </p:cNvSpPr>
            <p:nvPr/>
          </p:nvSpPr>
          <p:spPr bwMode="auto">
            <a:xfrm>
              <a:off x="384" y="3505"/>
              <a:ext cx="1153" cy="658"/>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en-US" sz="1400" b="1"/>
                <a:t>Conventional</a:t>
              </a:r>
              <a:r>
                <a:rPr lang="en-US" sz="1400"/>
                <a:t> </a:t>
              </a:r>
              <a:r>
                <a:rPr lang="en-US" sz="1200"/>
                <a:t>(fsp&lt;15%) after 2 weeks of cycling.</a:t>
              </a:r>
              <a:endParaRPr lang="en-CA" sz="1200"/>
            </a:p>
          </p:txBody>
        </p:sp>
        <p:sp>
          <p:nvSpPr>
            <p:cNvPr id="32784" name="Text Box 1037"/>
            <p:cNvSpPr txBox="1">
              <a:spLocks noChangeArrowheads="1"/>
            </p:cNvSpPr>
            <p:nvPr/>
          </p:nvSpPr>
          <p:spPr bwMode="auto">
            <a:xfrm>
              <a:off x="1537" y="3506"/>
              <a:ext cx="1055" cy="657"/>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en-US" sz="1400" b="1"/>
                <a:t>GBE</a:t>
              </a:r>
              <a:r>
                <a:rPr lang="en-US" sz="1400"/>
                <a:t>       </a:t>
              </a:r>
              <a:r>
                <a:rPr lang="en-US" sz="1200"/>
                <a:t>(fsp=55%) after 4 weeks of cycling.</a:t>
              </a:r>
              <a:endParaRPr lang="en-CA" sz="1200"/>
            </a:p>
          </p:txBody>
        </p:sp>
        <p:sp>
          <p:nvSpPr>
            <p:cNvPr id="32785" name="Text Box 1038"/>
            <p:cNvSpPr txBox="1">
              <a:spLocks noChangeArrowheads="1"/>
            </p:cNvSpPr>
            <p:nvPr/>
          </p:nvSpPr>
          <p:spPr bwMode="auto">
            <a:xfrm>
              <a:off x="768" y="2352"/>
              <a:ext cx="1580" cy="235"/>
            </a:xfrm>
            <a:prstGeom prst="rect">
              <a:avLst/>
            </a:prstGeom>
            <a:noFill/>
            <a:ln w="9525">
              <a:noFill/>
              <a:miter lim="800000"/>
              <a:headEnd/>
              <a:tailEnd/>
            </a:ln>
          </p:spPr>
          <p:txBody>
            <a:bodyPr>
              <a:prstTxWarp prst="textNoShape">
                <a:avLst/>
              </a:prstTxWarp>
              <a:spAutoFit/>
            </a:bodyPr>
            <a:lstStyle/>
            <a:p>
              <a:pPr eaLnBrk="1" hangingPunct="1">
                <a:spcBef>
                  <a:spcPct val="50000"/>
                </a:spcBef>
              </a:pPr>
              <a:endParaRPr lang="en-CA" sz="1400" b="1"/>
            </a:p>
          </p:txBody>
        </p:sp>
      </p:grpSp>
      <p:pic>
        <p:nvPicPr>
          <p:cNvPr id="32779" name="Picture 1039"/>
          <p:cNvPicPr>
            <a:picLocks noChangeAspect="1" noChangeArrowheads="1"/>
          </p:cNvPicPr>
          <p:nvPr/>
        </p:nvPicPr>
        <p:blipFill>
          <a:blip r:embed="rId8"/>
          <a:srcRect/>
          <a:stretch>
            <a:fillRect/>
          </a:stretch>
        </p:blipFill>
        <p:spPr bwMode="auto">
          <a:xfrm>
            <a:off x="200025" y="165100"/>
            <a:ext cx="1789113" cy="900113"/>
          </a:xfrm>
          <a:prstGeom prst="rect">
            <a:avLst/>
          </a:prstGeom>
          <a:noFill/>
          <a:ln w="9525">
            <a:noFill/>
            <a:miter lim="800000"/>
            <a:headEnd/>
            <a:tailEnd/>
          </a:ln>
        </p:spPr>
      </p:pic>
      <p:sp>
        <p:nvSpPr>
          <p:cNvPr id="105488" name="Text Box 1040"/>
          <p:cNvSpPr txBox="1">
            <a:spLocks noChangeArrowheads="1"/>
          </p:cNvSpPr>
          <p:nvPr/>
        </p:nvSpPr>
        <p:spPr bwMode="auto">
          <a:xfrm>
            <a:off x="519113" y="1371600"/>
            <a:ext cx="8397875" cy="146367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defRPr/>
            </a:pPr>
            <a:r>
              <a:rPr lang="en-US" sz="1800" b="1">
                <a:solidFill>
                  <a:srgbClr val="FF0000"/>
                </a:solidFill>
              </a:rPr>
              <a:t>Integran’s innovative GBE</a:t>
            </a:r>
            <a:r>
              <a:rPr lang="en-US" sz="1800" b="1" baseline="30000">
                <a:solidFill>
                  <a:srgbClr val="FF0000"/>
                </a:solidFill>
                <a:ea typeface="Arial" charset="0"/>
                <a:cs typeface="Arial" charset="0"/>
              </a:rPr>
              <a:t>®</a:t>
            </a:r>
            <a:r>
              <a:rPr lang="en-US" sz="1800" b="1">
                <a:solidFill>
                  <a:srgbClr val="FF0000"/>
                </a:solidFill>
              </a:rPr>
              <a:t> grid processing technology is designed to extend the service life of conventional SLI and industrial batteries (US Patent No. 6,342,110 B1).</a:t>
            </a:r>
          </a:p>
          <a:p>
            <a:pPr eaLnBrk="1" hangingPunct="1">
              <a:spcBef>
                <a:spcPct val="50000"/>
              </a:spcBef>
              <a:defRPr/>
            </a:pPr>
            <a:endParaRPr lang="en-CA">
              <a:effectLst>
                <a:outerShdw blurRad="38100" dist="38100" dir="2700000" algn="tl">
                  <a:srgbClr val="DDDDDD"/>
                </a:outerShdw>
              </a:effectLst>
            </a:endParaRPr>
          </a:p>
        </p:txBody>
      </p:sp>
      <p:graphicFrame>
        <p:nvGraphicFramePr>
          <p:cNvPr id="105489" name="Object 2"/>
          <p:cNvGraphicFramePr>
            <a:graphicFrameLocks noChangeAspect="1"/>
          </p:cNvGraphicFramePr>
          <p:nvPr/>
        </p:nvGraphicFramePr>
        <p:xfrm>
          <a:off x="2544763" y="4102100"/>
          <a:ext cx="4113212" cy="2755900"/>
        </p:xfrm>
        <a:graphic>
          <a:graphicData uri="http://schemas.openxmlformats.org/presentationml/2006/ole">
            <mc:AlternateContent xmlns:mc="http://schemas.openxmlformats.org/markup-compatibility/2006">
              <mc:Choice xmlns:v="urn:schemas-microsoft-com:vml" Requires="v">
                <p:oleObj spid="_x0000_s32786" name="Picture" r:id="rId9" imgW="4969764" imgH="3331464" progId="Word.Picture.8">
                  <p:embed/>
                </p:oleObj>
              </mc:Choice>
              <mc:Fallback>
                <p:oleObj name="Picture" r:id="rId9" imgW="4969764" imgH="3331464" progId="Word.Picture.8">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44763" y="4102100"/>
                        <a:ext cx="4113212" cy="275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p:nvPr/>
        </p:nvSpPr>
        <p:spPr>
          <a:xfrm>
            <a:off x="6705600" y="4647962"/>
            <a:ext cx="2133600" cy="1384995"/>
          </a:xfrm>
          <a:prstGeom prst="rect">
            <a:avLst/>
          </a:prstGeom>
        </p:spPr>
        <p:txBody>
          <a:bodyPr wrap="square">
            <a:spAutoFit/>
          </a:bodyPr>
          <a:lstStyle/>
          <a:p>
            <a:r>
              <a:rPr lang="en-US" sz="1400" dirty="0">
                <a:solidFill>
                  <a:srgbClr val="660066"/>
                </a:solidFill>
                <a:latin typeface="Times New Roman"/>
                <a:cs typeface="Times New Roman"/>
              </a:rPr>
              <a:t>Palumbo, G</a:t>
            </a:r>
            <a:r>
              <a:rPr lang="en-US" sz="1400" dirty="0" smtClean="0">
                <a:solidFill>
                  <a:srgbClr val="660066"/>
                </a:solidFill>
                <a:latin typeface="Times New Roman"/>
                <a:cs typeface="Times New Roman"/>
              </a:rPr>
              <a:t>.</a:t>
            </a:r>
            <a:r>
              <a:rPr lang="en-US" sz="1400" i="1" dirty="0" smtClean="0">
                <a:solidFill>
                  <a:srgbClr val="660066"/>
                </a:solidFill>
                <a:latin typeface="Times New Roman"/>
                <a:cs typeface="Times New Roman"/>
              </a:rPr>
              <a:t> et </a:t>
            </a:r>
            <a:r>
              <a:rPr lang="en-US" sz="1400" i="1" dirty="0">
                <a:solidFill>
                  <a:srgbClr val="660066"/>
                </a:solidFill>
                <a:latin typeface="Times New Roman"/>
                <a:cs typeface="Times New Roman"/>
              </a:rPr>
              <a:t>al</a:t>
            </a:r>
            <a:r>
              <a:rPr lang="en-US" sz="1400" dirty="0">
                <a:solidFill>
                  <a:srgbClr val="660066"/>
                </a:solidFill>
                <a:latin typeface="Times New Roman"/>
                <a:cs typeface="Times New Roman"/>
              </a:rPr>
              <a:t>. (1998). "Applications for grain boundary engineered materials." </a:t>
            </a:r>
            <a:r>
              <a:rPr lang="en-US" sz="1400" i="1" dirty="0">
                <a:solidFill>
                  <a:srgbClr val="660066"/>
                </a:solidFill>
                <a:latin typeface="Times New Roman"/>
                <a:cs typeface="Times New Roman"/>
              </a:rPr>
              <a:t>Journal of Minerals, Metallurgy and Materials (JOM)</a:t>
            </a:r>
            <a:r>
              <a:rPr lang="en-US" sz="1400" dirty="0">
                <a:solidFill>
                  <a:srgbClr val="660066"/>
                </a:solidFill>
                <a:latin typeface="Times New Roman"/>
                <a:cs typeface="Times New Roman"/>
              </a:rPr>
              <a:t> </a:t>
            </a:r>
            <a:r>
              <a:rPr lang="en-US" sz="1400" b="1" dirty="0" smtClean="0">
                <a:solidFill>
                  <a:srgbClr val="660066"/>
                </a:solidFill>
                <a:latin typeface="Times New Roman"/>
                <a:cs typeface="Times New Roman"/>
              </a:rPr>
              <a:t>50</a:t>
            </a:r>
            <a:r>
              <a:rPr lang="en-US" sz="1400" dirty="0" smtClean="0">
                <a:solidFill>
                  <a:srgbClr val="660066"/>
                </a:solidFill>
                <a:latin typeface="Times New Roman"/>
                <a:cs typeface="Times New Roman"/>
              </a:rPr>
              <a:t> </a:t>
            </a:r>
            <a:r>
              <a:rPr lang="en-US" sz="1400" dirty="0">
                <a:solidFill>
                  <a:srgbClr val="660066"/>
                </a:solidFill>
                <a:latin typeface="Times New Roman"/>
                <a:cs typeface="Times New Roman"/>
              </a:rPr>
              <a:t>40-43.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54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5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D345DD2F-D753-314A-B8A4-3874B4C31B76}" type="slidenum">
              <a:rPr lang="en-US" smtClean="0"/>
              <a:pPr>
                <a:defRPr/>
              </a:pPr>
              <a:t>11</a:t>
            </a:fld>
            <a:endParaRPr lang="en-US"/>
          </a:p>
        </p:txBody>
      </p:sp>
      <p:sp>
        <p:nvSpPr>
          <p:cNvPr id="195586" name="Rectangle 2"/>
          <p:cNvSpPr>
            <a:spLocks noGrp="1" noChangeArrowheads="1"/>
          </p:cNvSpPr>
          <p:nvPr>
            <p:ph type="title"/>
          </p:nvPr>
        </p:nvSpPr>
        <p:spPr>
          <a:xfrm>
            <a:off x="685800" y="0"/>
            <a:ext cx="7772400" cy="1143000"/>
          </a:xfrm>
        </p:spPr>
        <p:txBody>
          <a:bodyPr/>
          <a:lstStyle/>
          <a:p>
            <a:pPr>
              <a:defRPr/>
            </a:pPr>
            <a:r>
              <a:rPr lang="en-US">
                <a:ea typeface="+mj-ea"/>
                <a:cs typeface="+mj-cs"/>
              </a:rPr>
              <a:t>Corrosion of Aluminum 2124</a:t>
            </a:r>
          </a:p>
        </p:txBody>
      </p:sp>
      <p:sp>
        <p:nvSpPr>
          <p:cNvPr id="34820" name="Rectangle 3"/>
          <p:cNvSpPr>
            <a:spLocks noGrp="1" noChangeArrowheads="1"/>
          </p:cNvSpPr>
          <p:nvPr>
            <p:ph type="body" idx="1"/>
          </p:nvPr>
        </p:nvSpPr>
        <p:spPr>
          <a:xfrm>
            <a:off x="685800" y="4572000"/>
            <a:ext cx="7772400" cy="1981200"/>
          </a:xfrm>
        </p:spPr>
        <p:txBody>
          <a:bodyPr/>
          <a:lstStyle/>
          <a:p>
            <a:r>
              <a:rPr lang="en-US" sz="2000">
                <a:ea typeface="ＭＳ Ｐゴシック" charset="-128"/>
                <a:cs typeface="ＭＳ Ｐゴシック" charset="-128"/>
              </a:rPr>
              <a:t>Results from experiment involving intergranular corrosion of aluminum alloy 2124.  Low angle boundaries are measurably more resistant than high angle boundaries.  Some evidence for resistance of </a:t>
            </a:r>
            <a:r>
              <a:rPr lang="en-US" sz="2000">
                <a:latin typeface="Symbol" charset="2"/>
                <a:ea typeface="ＭＳ Ｐゴシック" charset="-128"/>
                <a:cs typeface="ＭＳ Ｐゴシック" charset="-128"/>
                <a:sym typeface="Symbol" charset="2"/>
              </a:rPr>
              <a:t></a:t>
            </a:r>
            <a:r>
              <a:rPr lang="en-US" sz="2000">
                <a:ea typeface="ＭＳ Ｐゴシック" charset="-128"/>
                <a:cs typeface="ＭＳ Ｐゴシック" charset="-128"/>
              </a:rPr>
              <a:t>3 and </a:t>
            </a:r>
            <a:r>
              <a:rPr lang="en-US" sz="2000">
                <a:latin typeface="Symbol" charset="2"/>
                <a:ea typeface="ＭＳ Ｐゴシック" charset="-128"/>
                <a:cs typeface="ＭＳ Ｐゴシック" charset="-128"/>
                <a:sym typeface="Symbol" charset="2"/>
              </a:rPr>
              <a:t></a:t>
            </a:r>
            <a:r>
              <a:rPr lang="en-US" sz="2000">
                <a:ea typeface="ＭＳ Ｐゴシック" charset="-128"/>
                <a:cs typeface="ＭＳ Ｐゴシック" charset="-128"/>
              </a:rPr>
              <a:t>7 boundaries (possibly also </a:t>
            </a:r>
            <a:r>
              <a:rPr lang="en-US" sz="2000">
                <a:latin typeface="Symbol" charset="2"/>
                <a:ea typeface="ＭＳ Ｐゴシック" charset="-128"/>
                <a:cs typeface="ＭＳ Ｐゴシック" charset="-128"/>
                <a:sym typeface="Symbol" charset="2"/>
              </a:rPr>
              <a:t></a:t>
            </a:r>
            <a:r>
              <a:rPr lang="en-US" sz="2000">
                <a:ea typeface="ＭＳ Ｐゴシック" charset="-128"/>
                <a:cs typeface="ＭＳ Ｐゴシック" charset="-128"/>
              </a:rPr>
              <a:t>3).  Research by Lisa Chan, CMU.</a:t>
            </a:r>
          </a:p>
        </p:txBody>
      </p:sp>
      <p:pic>
        <p:nvPicPr>
          <p:cNvPr id="34821" name="Picture 7" descr="Lisa_Corrosion"/>
          <p:cNvPicPr>
            <a:picLocks noChangeAspect="1" noChangeArrowheads="1"/>
          </p:cNvPicPr>
          <p:nvPr/>
        </p:nvPicPr>
        <p:blipFill>
          <a:blip r:embed="rId2"/>
          <a:srcRect/>
          <a:stretch>
            <a:fillRect/>
          </a:stretch>
        </p:blipFill>
        <p:spPr bwMode="auto">
          <a:xfrm>
            <a:off x="228600" y="1066800"/>
            <a:ext cx="4213225" cy="3209925"/>
          </a:xfrm>
          <a:prstGeom prst="rect">
            <a:avLst/>
          </a:prstGeom>
          <a:noFill/>
          <a:ln w="9525">
            <a:noFill/>
            <a:miter lim="800000"/>
            <a:headEnd/>
            <a:tailEnd/>
          </a:ln>
        </p:spPr>
      </p:pic>
      <p:pic>
        <p:nvPicPr>
          <p:cNvPr id="34822" name="Picture 8" descr="Lisa_Corrosion_CSLdata"/>
          <p:cNvPicPr>
            <a:picLocks noChangeAspect="1" noChangeArrowheads="1"/>
          </p:cNvPicPr>
          <p:nvPr/>
        </p:nvPicPr>
        <p:blipFill>
          <a:blip r:embed="rId3"/>
          <a:srcRect/>
          <a:stretch>
            <a:fillRect/>
          </a:stretch>
        </p:blipFill>
        <p:spPr bwMode="auto">
          <a:xfrm>
            <a:off x="4343400" y="1219200"/>
            <a:ext cx="4375150" cy="29289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p:txBody>
          <a:bodyPr/>
          <a:lstStyle/>
          <a:p>
            <a:pPr>
              <a:defRPr/>
            </a:pPr>
            <a:fld id="{C3AFBEAA-0028-774D-A436-3DC6691108A9}" type="slidenum">
              <a:rPr lang="en-US"/>
              <a:pPr>
                <a:defRPr/>
              </a:pPr>
              <a:t>12</a:t>
            </a:fld>
            <a:endParaRPr lang="en-US"/>
          </a:p>
        </p:txBody>
      </p:sp>
      <p:sp>
        <p:nvSpPr>
          <p:cNvPr id="245762" name="Rectangle 2"/>
          <p:cNvSpPr>
            <a:spLocks noGrp="1" noChangeArrowheads="1"/>
          </p:cNvSpPr>
          <p:nvPr>
            <p:ph type="title" idx="4294967295"/>
          </p:nvPr>
        </p:nvSpPr>
        <p:spPr>
          <a:xfrm>
            <a:off x="3276600" y="0"/>
            <a:ext cx="5181600" cy="838200"/>
          </a:xfrm>
        </p:spPr>
        <p:txBody>
          <a:bodyPr/>
          <a:lstStyle/>
          <a:p>
            <a:pPr>
              <a:defRPr/>
            </a:pPr>
            <a:r>
              <a:rPr lang="en-US" dirty="0" smtClean="0">
                <a:ea typeface="+mj-ea"/>
                <a:cs typeface="+mj-cs"/>
              </a:rPr>
              <a:t>Corrosion in Ni</a:t>
            </a:r>
          </a:p>
        </p:txBody>
      </p:sp>
      <p:sp>
        <p:nvSpPr>
          <p:cNvPr id="35845" name="Text Box 89"/>
          <p:cNvSpPr txBox="1">
            <a:spLocks noChangeArrowheads="1"/>
          </p:cNvSpPr>
          <p:nvPr/>
        </p:nvSpPr>
        <p:spPr bwMode="auto">
          <a:xfrm>
            <a:off x="806450" y="6248400"/>
            <a:ext cx="6200775" cy="304800"/>
          </a:xfrm>
          <a:prstGeom prst="rect">
            <a:avLst/>
          </a:prstGeom>
          <a:noFill/>
          <a:ln w="9525">
            <a:noFill/>
            <a:miter lim="800000"/>
            <a:headEnd/>
            <a:tailEnd/>
          </a:ln>
        </p:spPr>
        <p:txBody>
          <a:bodyPr>
            <a:prstTxWarp prst="textNoShape">
              <a:avLst/>
            </a:prstTxWarp>
            <a:spAutoFit/>
          </a:bodyPr>
          <a:lstStyle/>
          <a:p>
            <a:r>
              <a:rPr lang="en-US" sz="1400" b="1">
                <a:latin typeface="Times New Roman" charset="0"/>
              </a:rPr>
              <a:t>Gertsman </a:t>
            </a:r>
            <a:r>
              <a:rPr lang="en-US" sz="1400" b="1" i="1">
                <a:latin typeface="Times New Roman" charset="0"/>
              </a:rPr>
              <a:t>et al.</a:t>
            </a:r>
            <a:r>
              <a:rPr lang="en-US" sz="1400" b="1">
                <a:latin typeface="Times New Roman" charset="0"/>
              </a:rPr>
              <a:t>, Acta Mater., 49 (9):  1589-1598 (2001).</a:t>
            </a:r>
            <a:endParaRPr lang="en-US" sz="1400" b="1">
              <a:latin typeface="Symbol" charset="2"/>
            </a:endParaRPr>
          </a:p>
        </p:txBody>
      </p:sp>
      <p:sp>
        <p:nvSpPr>
          <p:cNvPr id="35846" name="Rectangle 3"/>
          <p:cNvSpPr>
            <a:spLocks noChangeArrowheads="1"/>
          </p:cNvSpPr>
          <p:nvPr/>
        </p:nvSpPr>
        <p:spPr bwMode="auto">
          <a:xfrm>
            <a:off x="465138" y="1981200"/>
            <a:ext cx="8221662" cy="4629150"/>
          </a:xfrm>
          <a:prstGeom prst="rect">
            <a:avLst/>
          </a:prstGeom>
          <a:noFill/>
          <a:ln w="9525">
            <a:noFill/>
            <a:miter lim="800000"/>
            <a:headEnd/>
            <a:tailEnd/>
          </a:ln>
        </p:spPr>
        <p:txBody>
          <a:bodyPr>
            <a:prstTxWarp prst="textNoShape">
              <a:avLst/>
            </a:prstTxWarp>
          </a:bodyPr>
          <a:lstStyle/>
          <a:p>
            <a:pPr marL="342900" indent="-342900">
              <a:spcBef>
                <a:spcPct val="20000"/>
              </a:spcBef>
              <a:buFont typeface="Arial" charset="0"/>
              <a:buChar char="•"/>
            </a:pPr>
            <a:endParaRPr lang="en-US" sz="2000">
              <a:latin typeface="Calibri" charset="0"/>
            </a:endParaRPr>
          </a:p>
          <a:p>
            <a:pPr marL="342900" indent="-342900">
              <a:spcBef>
                <a:spcPct val="20000"/>
              </a:spcBef>
              <a:buFont typeface="Arial" charset="0"/>
              <a:buChar char="•"/>
            </a:pPr>
            <a:endParaRPr lang="en-US" sz="2000">
              <a:latin typeface="Calibri" charset="0"/>
            </a:endParaRPr>
          </a:p>
          <a:p>
            <a:pPr marL="342900" indent="-342900">
              <a:spcBef>
                <a:spcPct val="20000"/>
              </a:spcBef>
              <a:buFont typeface="Arial" charset="0"/>
              <a:buChar char="•"/>
            </a:pPr>
            <a:endParaRPr lang="en-US" sz="2000">
              <a:latin typeface="Calibri" charset="0"/>
            </a:endParaRPr>
          </a:p>
          <a:p>
            <a:pPr marL="342900" indent="-342900">
              <a:spcBef>
                <a:spcPct val="20000"/>
              </a:spcBef>
              <a:buFont typeface="Arial" charset="0"/>
              <a:buNone/>
            </a:pPr>
            <a:endParaRPr lang="en-US" sz="2000">
              <a:latin typeface="Calibri" charset="0"/>
            </a:endParaRPr>
          </a:p>
          <a:p>
            <a:pPr marL="342900" indent="-342900">
              <a:spcBef>
                <a:spcPct val="20000"/>
              </a:spcBef>
              <a:buFont typeface="Arial" charset="0"/>
              <a:buNone/>
            </a:pPr>
            <a:endParaRPr lang="en-US" sz="2000">
              <a:latin typeface="Calibri" charset="0"/>
            </a:endParaRPr>
          </a:p>
          <a:p>
            <a:pPr marL="342900" indent="-342900">
              <a:spcBef>
                <a:spcPct val="20000"/>
              </a:spcBef>
              <a:buFont typeface="Arial" charset="0"/>
              <a:buNone/>
            </a:pPr>
            <a:endParaRPr lang="en-US" sz="900">
              <a:latin typeface="Calibri" charset="0"/>
            </a:endParaRPr>
          </a:p>
          <a:p>
            <a:pPr marL="342900" indent="-342900">
              <a:spcBef>
                <a:spcPct val="20000"/>
              </a:spcBef>
              <a:buFont typeface="Arial" charset="0"/>
              <a:buNone/>
            </a:pPr>
            <a:endParaRPr lang="en-US" sz="900">
              <a:latin typeface="Calibri" charset="0"/>
            </a:endParaRPr>
          </a:p>
          <a:p>
            <a:pPr marL="342900" indent="-342900">
              <a:spcBef>
                <a:spcPct val="20000"/>
              </a:spcBef>
              <a:buFont typeface="Arial" charset="0"/>
              <a:buNone/>
            </a:pPr>
            <a:endParaRPr lang="en-US" sz="900">
              <a:latin typeface="Calibri" charset="0"/>
            </a:endParaRPr>
          </a:p>
          <a:p>
            <a:pPr marL="342900" indent="-342900">
              <a:spcBef>
                <a:spcPct val="20000"/>
              </a:spcBef>
              <a:buFont typeface="Arial" charset="0"/>
              <a:buNone/>
            </a:pPr>
            <a:endParaRPr lang="en-US" sz="900">
              <a:latin typeface="Calibri" charset="0"/>
            </a:endParaRPr>
          </a:p>
          <a:p>
            <a:pPr marL="342900" indent="-342900">
              <a:spcBef>
                <a:spcPct val="20000"/>
              </a:spcBef>
              <a:buFont typeface="Arial" charset="0"/>
              <a:buNone/>
            </a:pPr>
            <a:endParaRPr lang="en-US" sz="900">
              <a:latin typeface="Calibri" charset="0"/>
            </a:endParaRPr>
          </a:p>
          <a:p>
            <a:pPr marL="342900" indent="-342900">
              <a:spcBef>
                <a:spcPct val="20000"/>
              </a:spcBef>
              <a:buFont typeface="Arial" charset="0"/>
              <a:buNone/>
            </a:pPr>
            <a:endParaRPr lang="en-US" sz="1200">
              <a:latin typeface="Calibri" charset="0"/>
            </a:endParaRPr>
          </a:p>
          <a:p>
            <a:pPr marL="342900" indent="-342900">
              <a:spcBef>
                <a:spcPct val="20000"/>
              </a:spcBef>
              <a:buFont typeface="Arial" charset="0"/>
              <a:buNone/>
            </a:pPr>
            <a:endParaRPr lang="en-US" sz="1200">
              <a:latin typeface="Calibri" charset="0"/>
            </a:endParaRPr>
          </a:p>
          <a:p>
            <a:pPr marL="342900" indent="-342900">
              <a:spcBef>
                <a:spcPct val="20000"/>
              </a:spcBef>
              <a:buFont typeface="Arial" charset="0"/>
              <a:buNone/>
            </a:pPr>
            <a:endParaRPr lang="en-US" sz="1200">
              <a:latin typeface="Calibri" charset="0"/>
            </a:endParaRPr>
          </a:p>
          <a:p>
            <a:pPr marL="342900" indent="-342900">
              <a:spcBef>
                <a:spcPct val="20000"/>
              </a:spcBef>
              <a:buFont typeface="Arial" charset="0"/>
              <a:buNone/>
            </a:pPr>
            <a:r>
              <a:rPr lang="en-US">
                <a:latin typeface="Calibri" charset="0"/>
              </a:rPr>
              <a:t>	Several </a:t>
            </a:r>
            <a:r>
              <a:rPr lang="el-GR">
                <a:latin typeface="Times New Roman" charset="0"/>
                <a:ea typeface="Times New Roman" charset="0"/>
                <a:cs typeface="Times New Roman" charset="0"/>
                <a:sym typeface="Symbol" charset="2"/>
              </a:rPr>
              <a:t></a:t>
            </a:r>
            <a:r>
              <a:rPr lang="en-US">
                <a:latin typeface="Calibri" charset="0"/>
              </a:rPr>
              <a:t>3 boundaries with larger deviations from ideal misorientation cracked.</a:t>
            </a:r>
          </a:p>
        </p:txBody>
      </p:sp>
      <p:pic>
        <p:nvPicPr>
          <p:cNvPr id="35847" name="Picture 6" descr="Gertsman-Fig6"/>
          <p:cNvPicPr>
            <a:picLocks noChangeAspect="1" noChangeArrowheads="1"/>
          </p:cNvPicPr>
          <p:nvPr/>
        </p:nvPicPr>
        <p:blipFill>
          <a:blip r:embed="rId4"/>
          <a:srcRect/>
          <a:stretch>
            <a:fillRect/>
          </a:stretch>
        </p:blipFill>
        <p:spPr bwMode="auto">
          <a:xfrm>
            <a:off x="152400" y="1257300"/>
            <a:ext cx="8686800" cy="4076700"/>
          </a:xfrm>
          <a:prstGeom prst="rect">
            <a:avLst/>
          </a:prstGeom>
          <a:noFill/>
          <a:ln w="9525">
            <a:noFill/>
            <a:miter lim="800000"/>
            <a:headEnd/>
            <a:tailEnd/>
          </a:ln>
        </p:spPr>
      </p:pic>
      <p:graphicFrame>
        <p:nvGraphicFramePr>
          <p:cNvPr id="35842" name="Object 2"/>
          <p:cNvGraphicFramePr>
            <a:graphicFrameLocks noChangeAspect="1"/>
          </p:cNvGraphicFramePr>
          <p:nvPr/>
        </p:nvGraphicFramePr>
        <p:xfrm>
          <a:off x="5943600" y="898525"/>
          <a:ext cx="2743200" cy="1997075"/>
        </p:xfrm>
        <a:graphic>
          <a:graphicData uri="http://schemas.openxmlformats.org/presentationml/2006/ole">
            <mc:AlternateContent xmlns:mc="http://schemas.openxmlformats.org/markup-compatibility/2006">
              <mc:Choice xmlns:v="urn:schemas-microsoft-com:vml" Requires="v">
                <p:oleObj spid="_x0000_s35857" name="Image" r:id="rId5" imgW="4571429" imgH="3326984" progId="">
                  <p:embed/>
                </p:oleObj>
              </mc:Choice>
              <mc:Fallback>
                <p:oleObj name="Image" r:id="rId5" imgW="4571429" imgH="3326984"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898525"/>
                        <a:ext cx="2743200" cy="1997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35848" name="Group 9"/>
          <p:cNvGrpSpPr>
            <a:grpSpLocks/>
          </p:cNvGrpSpPr>
          <p:nvPr/>
        </p:nvGrpSpPr>
        <p:grpSpPr bwMode="auto">
          <a:xfrm>
            <a:off x="152400" y="762000"/>
            <a:ext cx="3429000" cy="463550"/>
            <a:chOff x="282" y="2107"/>
            <a:chExt cx="1392" cy="727"/>
          </a:xfrm>
        </p:grpSpPr>
        <p:sp>
          <p:nvSpPr>
            <p:cNvPr id="35849" name="Rectangle 10"/>
            <p:cNvSpPr>
              <a:spLocks noChangeArrowheads="1"/>
            </p:cNvSpPr>
            <p:nvPr/>
          </p:nvSpPr>
          <p:spPr bwMode="auto">
            <a:xfrm>
              <a:off x="282" y="2107"/>
              <a:ext cx="1392" cy="684"/>
            </a:xfrm>
            <a:prstGeom prst="rect">
              <a:avLst/>
            </a:prstGeom>
            <a:solidFill>
              <a:srgbClr val="E9E9E9"/>
            </a:solidFill>
            <a:ln w="9525">
              <a:noFill/>
              <a:miter lim="800000"/>
              <a:headEnd/>
              <a:tailEnd/>
            </a:ln>
          </p:spPr>
          <p:txBody>
            <a:bodyPr wrap="none" anchor="ctr">
              <a:prstTxWarp prst="textNoShape">
                <a:avLst/>
              </a:prstTxWarp>
            </a:bodyPr>
            <a:lstStyle/>
            <a:p>
              <a:endParaRPr lang="en-US"/>
            </a:p>
          </p:txBody>
        </p:sp>
        <p:sp>
          <p:nvSpPr>
            <p:cNvPr id="35850" name="Text Box 5"/>
            <p:cNvSpPr txBox="1">
              <a:spLocks noChangeArrowheads="1"/>
            </p:cNvSpPr>
            <p:nvPr/>
          </p:nvSpPr>
          <p:spPr bwMode="auto">
            <a:xfrm>
              <a:off x="282" y="2117"/>
              <a:ext cx="1392" cy="717"/>
            </a:xfrm>
            <a:prstGeom prst="rect">
              <a:avLst/>
            </a:prstGeom>
            <a:noFill/>
            <a:ln w="9525">
              <a:noFill/>
              <a:miter lim="800000"/>
              <a:headEnd/>
              <a:tailEnd/>
            </a:ln>
          </p:spPr>
          <p:txBody>
            <a:bodyPr>
              <a:prstTxWarp prst="textNoShape">
                <a:avLst/>
              </a:prstTxWarp>
              <a:spAutoFit/>
            </a:bodyPr>
            <a:lstStyle/>
            <a:p>
              <a:r>
                <a:rPr lang="en-US">
                  <a:solidFill>
                    <a:schemeClr val="tx2"/>
                  </a:solidFill>
                  <a:latin typeface="Times New Roman" charset="0"/>
                  <a:ea typeface="Arial" charset="0"/>
                  <a:cs typeface="Arial" charset="0"/>
                </a:rPr>
                <a:t>Alloy 600 (Ni-base alloy)</a:t>
              </a:r>
            </a:p>
          </p:txBody>
        </p:sp>
      </p:gr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fld id="{6087BBF4-4275-E94A-888D-DC84921734C3}" type="slidenum">
              <a:rPr lang="en-US"/>
              <a:pPr>
                <a:defRPr/>
              </a:pPr>
              <a:t>13</a:t>
            </a:fld>
            <a:endParaRPr lang="en-US"/>
          </a:p>
        </p:txBody>
      </p:sp>
      <p:sp>
        <p:nvSpPr>
          <p:cNvPr id="111618" name="Rectangle 2"/>
          <p:cNvSpPr>
            <a:spLocks noGrp="1" noChangeArrowheads="1"/>
          </p:cNvSpPr>
          <p:nvPr>
            <p:ph type="title" idx="4294967295"/>
          </p:nvPr>
        </p:nvSpPr>
        <p:spPr>
          <a:xfrm>
            <a:off x="2286000" y="152400"/>
            <a:ext cx="4724400" cy="1143000"/>
          </a:xfrm>
        </p:spPr>
        <p:txBody>
          <a:bodyPr/>
          <a:lstStyle/>
          <a:p>
            <a:pPr>
              <a:defRPr/>
            </a:pPr>
            <a:r>
              <a:rPr lang="en-US" sz="4800" dirty="0" smtClean="0">
                <a:latin typeface="Symbol" charset="2"/>
                <a:ea typeface="+mj-ea"/>
                <a:cs typeface="Symbol" charset="2"/>
              </a:rPr>
              <a:t>S</a:t>
            </a:r>
            <a:r>
              <a:rPr lang="en-US" sz="4800" dirty="0" smtClean="0">
                <a:ea typeface="+mj-ea"/>
                <a:cs typeface="+mj-cs"/>
              </a:rPr>
              <a:t>3 Boundaries</a:t>
            </a:r>
          </a:p>
        </p:txBody>
      </p:sp>
      <p:sp>
        <p:nvSpPr>
          <p:cNvPr id="37892" name="Slide Number Placeholder 4"/>
          <p:cNvSpPr txBox="1">
            <a:spLocks noGrp="1"/>
          </p:cNvSpPr>
          <p:nvPr/>
        </p:nvSpPr>
        <p:spPr bwMode="auto">
          <a:xfrm>
            <a:off x="8686800" y="6400800"/>
            <a:ext cx="381000" cy="365125"/>
          </a:xfrm>
          <a:prstGeom prst="rect">
            <a:avLst/>
          </a:prstGeom>
          <a:noFill/>
          <a:ln w="9525">
            <a:noFill/>
            <a:miter lim="800000"/>
            <a:headEnd/>
            <a:tailEnd/>
          </a:ln>
        </p:spPr>
        <p:txBody>
          <a:bodyPr anchor="ctr">
            <a:prstTxWarp prst="textNoShape">
              <a:avLst/>
            </a:prstTxWarp>
          </a:bodyPr>
          <a:lstStyle/>
          <a:p>
            <a:pPr algn="r"/>
            <a:fld id="{032CAD69-C53C-4142-82CD-D7B2CCF8A4C3}" type="slidenum">
              <a:rPr lang="en-US" sz="1200" b="1">
                <a:latin typeface="Calibri" charset="0"/>
              </a:rPr>
              <a:pPr algn="r"/>
              <a:t>13</a:t>
            </a:fld>
            <a:endParaRPr lang="en-US" sz="1200" b="1">
              <a:latin typeface="Calibri" charset="0"/>
            </a:endParaRPr>
          </a:p>
        </p:txBody>
      </p:sp>
      <p:sp>
        <p:nvSpPr>
          <p:cNvPr id="37893" name="Text Box 89"/>
          <p:cNvSpPr txBox="1">
            <a:spLocks noChangeArrowheads="1"/>
          </p:cNvSpPr>
          <p:nvPr/>
        </p:nvSpPr>
        <p:spPr bwMode="auto">
          <a:xfrm>
            <a:off x="806450" y="6248400"/>
            <a:ext cx="6200775" cy="304800"/>
          </a:xfrm>
          <a:prstGeom prst="rect">
            <a:avLst/>
          </a:prstGeom>
          <a:noFill/>
          <a:ln w="9525">
            <a:noFill/>
            <a:miter lim="800000"/>
            <a:headEnd/>
            <a:tailEnd/>
          </a:ln>
        </p:spPr>
        <p:txBody>
          <a:bodyPr>
            <a:prstTxWarp prst="textNoShape">
              <a:avLst/>
            </a:prstTxWarp>
            <a:spAutoFit/>
          </a:bodyPr>
          <a:lstStyle/>
          <a:p>
            <a:r>
              <a:rPr lang="en-US" sz="1400" dirty="0">
                <a:solidFill>
                  <a:srgbClr val="660066"/>
                </a:solidFill>
                <a:latin typeface="Times New Roman" charset="0"/>
              </a:rPr>
              <a:t>Lin </a:t>
            </a:r>
            <a:r>
              <a:rPr lang="en-US" sz="1400" i="1" dirty="0">
                <a:solidFill>
                  <a:srgbClr val="660066"/>
                </a:solidFill>
                <a:latin typeface="Times New Roman" charset="0"/>
              </a:rPr>
              <a:t>et al.</a:t>
            </a:r>
            <a:r>
              <a:rPr lang="en-US" sz="1400" dirty="0">
                <a:solidFill>
                  <a:srgbClr val="660066"/>
                </a:solidFill>
                <a:latin typeface="Times New Roman" charset="0"/>
              </a:rPr>
              <a:t>, </a:t>
            </a:r>
            <a:r>
              <a:rPr lang="en-US" sz="1400" i="1" dirty="0" err="1">
                <a:solidFill>
                  <a:srgbClr val="660066"/>
                </a:solidFill>
                <a:latin typeface="Times New Roman" charset="0"/>
              </a:rPr>
              <a:t>Acta</a:t>
            </a:r>
            <a:r>
              <a:rPr lang="en-US" sz="1400" i="1" dirty="0">
                <a:solidFill>
                  <a:srgbClr val="660066"/>
                </a:solidFill>
                <a:latin typeface="Times New Roman" charset="0"/>
              </a:rPr>
              <a:t> Metall. Mater.</a:t>
            </a:r>
            <a:r>
              <a:rPr lang="en-US" sz="1400" dirty="0">
                <a:solidFill>
                  <a:srgbClr val="660066"/>
                </a:solidFill>
                <a:latin typeface="Times New Roman" charset="0"/>
              </a:rPr>
              <a:t>, </a:t>
            </a:r>
            <a:r>
              <a:rPr lang="en-US" sz="1400" b="1" dirty="0">
                <a:solidFill>
                  <a:srgbClr val="660066"/>
                </a:solidFill>
                <a:latin typeface="Times New Roman" charset="0"/>
              </a:rPr>
              <a:t>41 </a:t>
            </a:r>
            <a:r>
              <a:rPr lang="en-US" sz="1400" dirty="0">
                <a:solidFill>
                  <a:srgbClr val="660066"/>
                </a:solidFill>
                <a:latin typeface="Times New Roman" charset="0"/>
              </a:rPr>
              <a:t>(2):  553-562 (1993).</a:t>
            </a:r>
            <a:endParaRPr lang="en-US" sz="1400" dirty="0">
              <a:solidFill>
                <a:srgbClr val="660066"/>
              </a:solidFill>
              <a:latin typeface="Symbol" charset="2"/>
            </a:endParaRPr>
          </a:p>
        </p:txBody>
      </p:sp>
      <p:sp>
        <p:nvSpPr>
          <p:cNvPr id="37894" name="Rectangle 3"/>
          <p:cNvSpPr>
            <a:spLocks noChangeArrowheads="1"/>
          </p:cNvSpPr>
          <p:nvPr/>
        </p:nvSpPr>
        <p:spPr bwMode="auto">
          <a:xfrm>
            <a:off x="465138" y="1981200"/>
            <a:ext cx="8221662" cy="4629150"/>
          </a:xfrm>
          <a:prstGeom prst="rect">
            <a:avLst/>
          </a:prstGeom>
          <a:noFill/>
          <a:ln w="9525">
            <a:noFill/>
            <a:miter lim="800000"/>
            <a:headEnd/>
            <a:tailEnd/>
          </a:ln>
        </p:spPr>
        <p:txBody>
          <a:bodyPr>
            <a:prstTxWarp prst="textNoShape">
              <a:avLst/>
            </a:prstTxWarp>
          </a:bodyPr>
          <a:lstStyle/>
          <a:p>
            <a:pPr marL="342900" indent="-342900">
              <a:spcBef>
                <a:spcPct val="20000"/>
              </a:spcBef>
              <a:buFont typeface="Arial" charset="0"/>
              <a:buChar char="•"/>
            </a:pPr>
            <a:endParaRPr lang="en-US" sz="2000">
              <a:latin typeface="Calibri" charset="0"/>
            </a:endParaRPr>
          </a:p>
          <a:p>
            <a:pPr marL="342900" indent="-342900">
              <a:spcBef>
                <a:spcPct val="20000"/>
              </a:spcBef>
              <a:buFont typeface="Arial" charset="0"/>
              <a:buChar char="•"/>
            </a:pPr>
            <a:endParaRPr lang="en-US" sz="2000">
              <a:latin typeface="Calibri" charset="0"/>
            </a:endParaRPr>
          </a:p>
          <a:p>
            <a:pPr marL="342900" indent="-342900">
              <a:spcBef>
                <a:spcPct val="20000"/>
              </a:spcBef>
              <a:buFont typeface="Arial" charset="0"/>
              <a:buChar char="•"/>
            </a:pPr>
            <a:endParaRPr lang="en-US" sz="2000">
              <a:latin typeface="Calibri" charset="0"/>
            </a:endParaRPr>
          </a:p>
          <a:p>
            <a:pPr marL="342900" indent="-342900">
              <a:spcBef>
                <a:spcPct val="20000"/>
              </a:spcBef>
              <a:buFont typeface="Arial" charset="0"/>
              <a:buNone/>
            </a:pPr>
            <a:endParaRPr lang="en-US" sz="2000">
              <a:latin typeface="Calibri" charset="0"/>
            </a:endParaRPr>
          </a:p>
          <a:p>
            <a:pPr marL="342900" indent="-342900">
              <a:spcBef>
                <a:spcPct val="20000"/>
              </a:spcBef>
              <a:buFont typeface="Arial" charset="0"/>
              <a:buNone/>
            </a:pPr>
            <a:endParaRPr lang="en-US" sz="2000">
              <a:latin typeface="Calibri" charset="0"/>
            </a:endParaRPr>
          </a:p>
          <a:p>
            <a:pPr marL="342900" indent="-342900">
              <a:spcBef>
                <a:spcPct val="20000"/>
              </a:spcBef>
              <a:buFont typeface="Arial" charset="0"/>
              <a:buNone/>
            </a:pPr>
            <a:endParaRPr lang="en-US" sz="900">
              <a:latin typeface="Calibri" charset="0"/>
            </a:endParaRPr>
          </a:p>
          <a:p>
            <a:pPr marL="342900" indent="-342900">
              <a:spcBef>
                <a:spcPct val="20000"/>
              </a:spcBef>
              <a:buFont typeface="Arial" charset="0"/>
              <a:buNone/>
            </a:pPr>
            <a:endParaRPr lang="en-US" sz="900">
              <a:latin typeface="Calibri" charset="0"/>
            </a:endParaRPr>
          </a:p>
          <a:p>
            <a:pPr marL="342900" indent="-342900">
              <a:spcBef>
                <a:spcPct val="20000"/>
              </a:spcBef>
              <a:buFont typeface="Arial" charset="0"/>
              <a:buNone/>
            </a:pPr>
            <a:endParaRPr lang="en-US" sz="900">
              <a:latin typeface="Calibri" charset="0"/>
            </a:endParaRPr>
          </a:p>
          <a:p>
            <a:pPr marL="342900" indent="-342900">
              <a:spcBef>
                <a:spcPct val="20000"/>
              </a:spcBef>
              <a:buFont typeface="Arial" charset="0"/>
              <a:buNone/>
            </a:pPr>
            <a:endParaRPr lang="en-US" sz="900">
              <a:latin typeface="Calibri" charset="0"/>
            </a:endParaRPr>
          </a:p>
          <a:p>
            <a:pPr marL="342900" indent="-342900">
              <a:spcBef>
                <a:spcPct val="20000"/>
              </a:spcBef>
              <a:buFont typeface="Arial" charset="0"/>
              <a:buNone/>
            </a:pPr>
            <a:endParaRPr lang="en-US" sz="900">
              <a:latin typeface="Calibri" charset="0"/>
            </a:endParaRPr>
          </a:p>
          <a:p>
            <a:pPr marL="342900" indent="-342900">
              <a:spcBef>
                <a:spcPct val="20000"/>
              </a:spcBef>
              <a:buFont typeface="Arial" charset="0"/>
              <a:buNone/>
            </a:pPr>
            <a:endParaRPr lang="en-US" sz="1200">
              <a:latin typeface="Calibri" charset="0"/>
            </a:endParaRPr>
          </a:p>
          <a:p>
            <a:pPr marL="342900" indent="-342900">
              <a:spcBef>
                <a:spcPct val="20000"/>
              </a:spcBef>
              <a:buFont typeface="Arial" charset="0"/>
              <a:buNone/>
            </a:pPr>
            <a:endParaRPr lang="en-US" sz="1200">
              <a:latin typeface="Calibri" charset="0"/>
            </a:endParaRPr>
          </a:p>
          <a:p>
            <a:pPr marL="342900" indent="-342900">
              <a:spcBef>
                <a:spcPct val="20000"/>
              </a:spcBef>
              <a:buFont typeface="Arial" charset="0"/>
              <a:buNone/>
            </a:pPr>
            <a:r>
              <a:rPr lang="en-US">
                <a:latin typeface="Calibri" charset="0"/>
              </a:rPr>
              <a:t>	Cracked </a:t>
            </a:r>
            <a:r>
              <a:rPr lang="el-GR">
                <a:latin typeface="Times New Roman" charset="0"/>
                <a:ea typeface="Times New Roman" charset="0"/>
                <a:cs typeface="Times New Roman" charset="0"/>
                <a:sym typeface="Symbol" charset="2"/>
              </a:rPr>
              <a:t></a:t>
            </a:r>
            <a:r>
              <a:rPr lang="en-US">
                <a:latin typeface="Calibri" charset="0"/>
              </a:rPr>
              <a:t>3 boundaries were found to deviate more than 5°from the trace of the {111} plane.</a:t>
            </a:r>
          </a:p>
        </p:txBody>
      </p:sp>
      <p:pic>
        <p:nvPicPr>
          <p:cNvPr id="37895" name="Picture 24" descr="Lin-Fig10"/>
          <p:cNvPicPr>
            <a:picLocks noChangeAspect="1" noChangeArrowheads="1"/>
          </p:cNvPicPr>
          <p:nvPr/>
        </p:nvPicPr>
        <p:blipFill>
          <a:blip r:embed="rId3"/>
          <a:srcRect/>
          <a:stretch>
            <a:fillRect/>
          </a:stretch>
        </p:blipFill>
        <p:spPr bwMode="auto">
          <a:xfrm>
            <a:off x="914400" y="1236663"/>
            <a:ext cx="4643438" cy="3859212"/>
          </a:xfrm>
          <a:prstGeom prst="rect">
            <a:avLst/>
          </a:prstGeom>
          <a:noFill/>
          <a:ln w="9525">
            <a:noFill/>
            <a:miter lim="800000"/>
            <a:headEnd/>
            <a:tailEnd/>
          </a:ln>
        </p:spPr>
      </p:pic>
      <p:sp>
        <p:nvSpPr>
          <p:cNvPr id="37898" name="Text Box 5"/>
          <p:cNvSpPr txBox="1">
            <a:spLocks noChangeArrowheads="1"/>
          </p:cNvSpPr>
          <p:nvPr/>
        </p:nvSpPr>
        <p:spPr bwMode="auto">
          <a:xfrm>
            <a:off x="5562600" y="1905000"/>
            <a:ext cx="1828800" cy="646340"/>
          </a:xfrm>
          <a:prstGeom prst="rect">
            <a:avLst/>
          </a:prstGeom>
          <a:noFill/>
          <a:ln w="9525">
            <a:noFill/>
            <a:miter lim="800000"/>
            <a:headEnd/>
            <a:tailEnd/>
          </a:ln>
        </p:spPr>
        <p:txBody>
          <a:bodyPr>
            <a:prstTxWarp prst="textNoShape">
              <a:avLst/>
            </a:prstTxWarp>
            <a:spAutoFit/>
          </a:bodyPr>
          <a:lstStyle/>
          <a:p>
            <a:r>
              <a:rPr lang="en-US" sz="3600" dirty="0">
                <a:solidFill>
                  <a:schemeClr val="tx2"/>
                </a:solidFill>
                <a:latin typeface="Times New Roman" charset="0"/>
                <a:ea typeface="Arial" charset="0"/>
                <a:cs typeface="Arial" charset="0"/>
              </a:rPr>
              <a:t>Ni</a:t>
            </a:r>
            <a:r>
              <a:rPr lang="en-US" sz="3600" baseline="-25000" dirty="0">
                <a:solidFill>
                  <a:schemeClr val="tx2"/>
                </a:solidFill>
                <a:latin typeface="Times New Roman" charset="0"/>
                <a:ea typeface="Arial" charset="0"/>
                <a:cs typeface="Arial" charset="0"/>
              </a:rPr>
              <a:t>3</a:t>
            </a:r>
            <a:r>
              <a:rPr lang="en-US" sz="3600" dirty="0">
                <a:solidFill>
                  <a:schemeClr val="tx2"/>
                </a:solidFill>
                <a:latin typeface="Times New Roman" charset="0"/>
                <a:ea typeface="Arial" charset="0"/>
                <a:cs typeface="Arial" charset="0"/>
              </a:rPr>
              <a:t>Al</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 name="Slide Number Placeholder 3"/>
          <p:cNvSpPr>
            <a:spLocks noGrp="1"/>
          </p:cNvSpPr>
          <p:nvPr>
            <p:ph type="sldNum" sz="quarter" idx="12"/>
          </p:nvPr>
        </p:nvSpPr>
        <p:spPr/>
        <p:txBody>
          <a:bodyPr/>
          <a:lstStyle/>
          <a:p>
            <a:pPr>
              <a:defRPr/>
            </a:pPr>
            <a:fld id="{65DBAC2C-FCF5-3B44-A2C4-B2B67FEB525A}" type="slidenum">
              <a:rPr lang="en-US" smtClean="0"/>
              <a:pPr>
                <a:defRPr/>
              </a:pPr>
              <a:t>14</a:t>
            </a:fld>
            <a:endParaRPr lang="en-US"/>
          </a:p>
        </p:txBody>
      </p:sp>
      <p:sp>
        <p:nvSpPr>
          <p:cNvPr id="39939" name="Rectangle 1027"/>
          <p:cNvSpPr>
            <a:spLocks noChangeArrowheads="1"/>
          </p:cNvSpPr>
          <p:nvPr/>
        </p:nvSpPr>
        <p:spPr bwMode="auto">
          <a:xfrm>
            <a:off x="3087688" y="455613"/>
            <a:ext cx="2967037" cy="609600"/>
          </a:xfrm>
          <a:prstGeom prst="rect">
            <a:avLst/>
          </a:prstGeom>
          <a:noFill/>
          <a:ln w="9525">
            <a:noFill/>
            <a:miter lim="800000"/>
            <a:headEnd/>
            <a:tailEnd/>
          </a:ln>
        </p:spPr>
        <p:txBody>
          <a:bodyPr lIns="102590" tIns="51296" rIns="102590" bIns="51296">
            <a:prstTxWarp prst="textNoShape">
              <a:avLst/>
            </a:prstTxWarp>
          </a:bodyPr>
          <a:lstStyle/>
          <a:p>
            <a:pPr algn="ctr" eaLnBrk="1" hangingPunct="1"/>
            <a:r>
              <a:rPr lang="en-US" sz="4800" i="1">
                <a:solidFill>
                  <a:srgbClr val="0201B5"/>
                </a:solidFill>
                <a:latin typeface="Times" charset="0"/>
              </a:rPr>
              <a:t>Fatigue</a:t>
            </a:r>
          </a:p>
        </p:txBody>
      </p:sp>
      <p:pic>
        <p:nvPicPr>
          <p:cNvPr id="39940" name="Picture 1028"/>
          <p:cNvPicPr>
            <a:picLocks noChangeAspect="1" noChangeArrowheads="1"/>
          </p:cNvPicPr>
          <p:nvPr/>
        </p:nvPicPr>
        <p:blipFill>
          <a:blip r:embed="rId3"/>
          <a:srcRect/>
          <a:stretch>
            <a:fillRect/>
          </a:stretch>
        </p:blipFill>
        <p:spPr bwMode="auto">
          <a:xfrm>
            <a:off x="555625" y="150813"/>
            <a:ext cx="2446338" cy="1230312"/>
          </a:xfrm>
          <a:prstGeom prst="rect">
            <a:avLst/>
          </a:prstGeom>
          <a:noFill/>
          <a:ln w="9525">
            <a:noFill/>
            <a:miter lim="800000"/>
            <a:headEnd/>
            <a:tailEnd/>
          </a:ln>
        </p:spPr>
      </p:pic>
      <p:pic>
        <p:nvPicPr>
          <p:cNvPr id="39941" name="Picture 1029" descr="Integran with bi-line"/>
          <p:cNvPicPr>
            <a:picLocks noChangeAspect="1" noChangeArrowheads="1"/>
          </p:cNvPicPr>
          <p:nvPr/>
        </p:nvPicPr>
        <p:blipFill>
          <a:blip r:embed="rId4"/>
          <a:srcRect/>
          <a:stretch>
            <a:fillRect/>
          </a:stretch>
        </p:blipFill>
        <p:spPr bwMode="auto">
          <a:xfrm>
            <a:off x="6249988" y="266700"/>
            <a:ext cx="2514600" cy="1144588"/>
          </a:xfrm>
          <a:prstGeom prst="rect">
            <a:avLst/>
          </a:prstGeom>
          <a:noFill/>
          <a:ln w="9525">
            <a:noFill/>
            <a:miter lim="800000"/>
            <a:headEnd/>
            <a:tailEnd/>
          </a:ln>
        </p:spPr>
      </p:pic>
      <p:sp>
        <p:nvSpPr>
          <p:cNvPr id="39942" name="Rectangle 1219"/>
          <p:cNvSpPr>
            <a:spLocks noChangeArrowheads="1"/>
          </p:cNvSpPr>
          <p:nvPr/>
        </p:nvSpPr>
        <p:spPr bwMode="auto">
          <a:xfrm>
            <a:off x="1465263" y="3157538"/>
            <a:ext cx="120650" cy="4762"/>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39943" name="Rectangle 1234"/>
          <p:cNvSpPr>
            <a:spLocks noChangeArrowheads="1"/>
          </p:cNvSpPr>
          <p:nvPr/>
        </p:nvSpPr>
        <p:spPr bwMode="auto">
          <a:xfrm>
            <a:off x="1465263" y="3243263"/>
            <a:ext cx="120650" cy="6350"/>
          </a:xfrm>
          <a:prstGeom prst="rect">
            <a:avLst/>
          </a:prstGeom>
          <a:solidFill>
            <a:srgbClr val="000000"/>
          </a:solidFill>
          <a:ln w="9525">
            <a:noFill/>
            <a:miter lim="800000"/>
            <a:headEnd/>
            <a:tailEnd/>
          </a:ln>
        </p:spPr>
        <p:txBody>
          <a:bodyPr>
            <a:prstTxWarp prst="textNoShape">
              <a:avLst/>
            </a:prstTxWarp>
          </a:bodyPr>
          <a:lstStyle/>
          <a:p>
            <a:endParaRPr lang="en-US"/>
          </a:p>
        </p:txBody>
      </p:sp>
      <p:grpSp>
        <p:nvGrpSpPr>
          <p:cNvPr id="39944" name="Group 1273"/>
          <p:cNvGrpSpPr>
            <a:grpSpLocks/>
          </p:cNvGrpSpPr>
          <p:nvPr/>
        </p:nvGrpSpPr>
        <p:grpSpPr bwMode="auto">
          <a:xfrm>
            <a:off x="304800" y="2319338"/>
            <a:ext cx="4014788" cy="3362325"/>
            <a:chOff x="192" y="1461"/>
            <a:chExt cx="2529" cy="2118"/>
          </a:xfrm>
        </p:grpSpPr>
        <p:grpSp>
          <p:nvGrpSpPr>
            <p:cNvPr id="39947" name="Group 1233"/>
            <p:cNvGrpSpPr>
              <a:grpSpLocks/>
            </p:cNvGrpSpPr>
            <p:nvPr/>
          </p:nvGrpSpPr>
          <p:grpSpPr bwMode="auto">
            <a:xfrm>
              <a:off x="739" y="2801"/>
              <a:ext cx="1982" cy="506"/>
              <a:chOff x="739" y="2801"/>
              <a:chExt cx="1982" cy="506"/>
            </a:xfrm>
          </p:grpSpPr>
          <p:sp>
            <p:nvSpPr>
              <p:cNvPr id="148513" name="Freeform 1033"/>
              <p:cNvSpPr>
                <a:spLocks/>
              </p:cNvSpPr>
              <p:nvPr/>
            </p:nvSpPr>
            <p:spPr bwMode="auto">
              <a:xfrm>
                <a:off x="739"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14" name="Freeform 1034"/>
              <p:cNvSpPr>
                <a:spLocks/>
              </p:cNvSpPr>
              <p:nvPr/>
            </p:nvSpPr>
            <p:spPr bwMode="auto">
              <a:xfrm>
                <a:off x="762"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15" name="Freeform 1035"/>
              <p:cNvSpPr>
                <a:spLocks/>
              </p:cNvSpPr>
              <p:nvPr/>
            </p:nvSpPr>
            <p:spPr bwMode="auto">
              <a:xfrm>
                <a:off x="784"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16" name="Freeform 1036"/>
              <p:cNvSpPr>
                <a:spLocks/>
              </p:cNvSpPr>
              <p:nvPr/>
            </p:nvSpPr>
            <p:spPr bwMode="auto">
              <a:xfrm>
                <a:off x="806"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17" name="Freeform 1037"/>
              <p:cNvSpPr>
                <a:spLocks/>
              </p:cNvSpPr>
              <p:nvPr/>
            </p:nvSpPr>
            <p:spPr bwMode="auto">
              <a:xfrm>
                <a:off x="827"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18" name="Freeform 1038"/>
              <p:cNvSpPr>
                <a:spLocks/>
              </p:cNvSpPr>
              <p:nvPr/>
            </p:nvSpPr>
            <p:spPr bwMode="auto">
              <a:xfrm>
                <a:off x="849"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19" name="Freeform 1039"/>
              <p:cNvSpPr>
                <a:spLocks/>
              </p:cNvSpPr>
              <p:nvPr/>
            </p:nvSpPr>
            <p:spPr bwMode="auto">
              <a:xfrm>
                <a:off x="872" y="3306"/>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20" name="Freeform 1040"/>
              <p:cNvSpPr>
                <a:spLocks/>
              </p:cNvSpPr>
              <p:nvPr/>
            </p:nvSpPr>
            <p:spPr bwMode="auto">
              <a:xfrm>
                <a:off x="892"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21" name="Freeform 1041"/>
              <p:cNvSpPr>
                <a:spLocks/>
              </p:cNvSpPr>
              <p:nvPr/>
            </p:nvSpPr>
            <p:spPr bwMode="auto">
              <a:xfrm>
                <a:off x="914"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22" name="Freeform 1042"/>
              <p:cNvSpPr>
                <a:spLocks/>
              </p:cNvSpPr>
              <p:nvPr/>
            </p:nvSpPr>
            <p:spPr bwMode="auto">
              <a:xfrm>
                <a:off x="937"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23" name="Freeform 1043"/>
              <p:cNvSpPr>
                <a:spLocks/>
              </p:cNvSpPr>
              <p:nvPr/>
            </p:nvSpPr>
            <p:spPr bwMode="auto">
              <a:xfrm>
                <a:off x="959"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24" name="Freeform 1044"/>
              <p:cNvSpPr>
                <a:spLocks/>
              </p:cNvSpPr>
              <p:nvPr/>
            </p:nvSpPr>
            <p:spPr bwMode="auto">
              <a:xfrm>
                <a:off x="981"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25" name="Freeform 1045"/>
              <p:cNvSpPr>
                <a:spLocks/>
              </p:cNvSpPr>
              <p:nvPr/>
            </p:nvSpPr>
            <p:spPr bwMode="auto">
              <a:xfrm>
                <a:off x="1002"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26" name="Freeform 1046"/>
              <p:cNvSpPr>
                <a:spLocks/>
              </p:cNvSpPr>
              <p:nvPr/>
            </p:nvSpPr>
            <p:spPr bwMode="auto">
              <a:xfrm>
                <a:off x="1024"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27" name="Freeform 1047"/>
              <p:cNvSpPr>
                <a:spLocks/>
              </p:cNvSpPr>
              <p:nvPr/>
            </p:nvSpPr>
            <p:spPr bwMode="auto">
              <a:xfrm>
                <a:off x="1046"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28" name="Freeform 1048"/>
              <p:cNvSpPr>
                <a:spLocks/>
              </p:cNvSpPr>
              <p:nvPr/>
            </p:nvSpPr>
            <p:spPr bwMode="auto">
              <a:xfrm>
                <a:off x="1067"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29" name="Freeform 1049"/>
              <p:cNvSpPr>
                <a:spLocks/>
              </p:cNvSpPr>
              <p:nvPr/>
            </p:nvSpPr>
            <p:spPr bwMode="auto">
              <a:xfrm>
                <a:off x="1089" y="3306"/>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530" name="Freeform 1050"/>
              <p:cNvSpPr>
                <a:spLocks/>
              </p:cNvSpPr>
              <p:nvPr/>
            </p:nvSpPr>
            <p:spPr bwMode="auto">
              <a:xfrm>
                <a:off x="1112"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31" name="Freeform 1051"/>
              <p:cNvSpPr>
                <a:spLocks/>
              </p:cNvSpPr>
              <p:nvPr/>
            </p:nvSpPr>
            <p:spPr bwMode="auto">
              <a:xfrm>
                <a:off x="1134" y="3306"/>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32" name="Freeform 1052"/>
              <p:cNvSpPr>
                <a:spLocks/>
              </p:cNvSpPr>
              <p:nvPr/>
            </p:nvSpPr>
            <p:spPr bwMode="auto">
              <a:xfrm>
                <a:off x="1156" y="3306"/>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33" name="Freeform 1053"/>
              <p:cNvSpPr>
                <a:spLocks/>
              </p:cNvSpPr>
              <p:nvPr/>
            </p:nvSpPr>
            <p:spPr bwMode="auto">
              <a:xfrm>
                <a:off x="1177"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34" name="Freeform 1054"/>
              <p:cNvSpPr>
                <a:spLocks/>
              </p:cNvSpPr>
              <p:nvPr/>
            </p:nvSpPr>
            <p:spPr bwMode="auto">
              <a:xfrm>
                <a:off x="1199" y="3306"/>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35" name="Freeform 1055"/>
              <p:cNvSpPr>
                <a:spLocks/>
              </p:cNvSpPr>
              <p:nvPr/>
            </p:nvSpPr>
            <p:spPr bwMode="auto">
              <a:xfrm>
                <a:off x="1222"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36" name="Freeform 1056"/>
              <p:cNvSpPr>
                <a:spLocks/>
              </p:cNvSpPr>
              <p:nvPr/>
            </p:nvSpPr>
            <p:spPr bwMode="auto">
              <a:xfrm>
                <a:off x="1243"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37" name="Freeform 1057"/>
              <p:cNvSpPr>
                <a:spLocks/>
              </p:cNvSpPr>
              <p:nvPr/>
            </p:nvSpPr>
            <p:spPr bwMode="auto">
              <a:xfrm>
                <a:off x="1265"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38" name="Freeform 1058"/>
              <p:cNvSpPr>
                <a:spLocks/>
              </p:cNvSpPr>
              <p:nvPr/>
            </p:nvSpPr>
            <p:spPr bwMode="auto">
              <a:xfrm>
                <a:off x="1287"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39" name="Freeform 1059"/>
              <p:cNvSpPr>
                <a:spLocks/>
              </p:cNvSpPr>
              <p:nvPr/>
            </p:nvSpPr>
            <p:spPr bwMode="auto">
              <a:xfrm>
                <a:off x="1309"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40" name="Freeform 1060"/>
              <p:cNvSpPr>
                <a:spLocks/>
              </p:cNvSpPr>
              <p:nvPr/>
            </p:nvSpPr>
            <p:spPr bwMode="auto">
              <a:xfrm>
                <a:off x="1332"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41" name="Freeform 1061"/>
              <p:cNvSpPr>
                <a:spLocks/>
              </p:cNvSpPr>
              <p:nvPr/>
            </p:nvSpPr>
            <p:spPr bwMode="auto">
              <a:xfrm>
                <a:off x="1352"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42" name="Freeform 1062"/>
              <p:cNvSpPr>
                <a:spLocks/>
              </p:cNvSpPr>
              <p:nvPr/>
            </p:nvSpPr>
            <p:spPr bwMode="auto">
              <a:xfrm>
                <a:off x="1375"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43" name="Freeform 1063"/>
              <p:cNvSpPr>
                <a:spLocks/>
              </p:cNvSpPr>
              <p:nvPr/>
            </p:nvSpPr>
            <p:spPr bwMode="auto">
              <a:xfrm>
                <a:off x="1397"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44" name="Freeform 1064"/>
              <p:cNvSpPr>
                <a:spLocks/>
              </p:cNvSpPr>
              <p:nvPr/>
            </p:nvSpPr>
            <p:spPr bwMode="auto">
              <a:xfrm>
                <a:off x="1418" y="3306"/>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45" name="Freeform 1065"/>
              <p:cNvSpPr>
                <a:spLocks/>
              </p:cNvSpPr>
              <p:nvPr/>
            </p:nvSpPr>
            <p:spPr bwMode="auto">
              <a:xfrm>
                <a:off x="1440"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46" name="Freeform 1066"/>
              <p:cNvSpPr>
                <a:spLocks/>
              </p:cNvSpPr>
              <p:nvPr/>
            </p:nvSpPr>
            <p:spPr bwMode="auto">
              <a:xfrm>
                <a:off x="1462"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47" name="Freeform 1067"/>
              <p:cNvSpPr>
                <a:spLocks/>
              </p:cNvSpPr>
              <p:nvPr/>
            </p:nvSpPr>
            <p:spPr bwMode="auto">
              <a:xfrm>
                <a:off x="1484"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48" name="Freeform 1068"/>
              <p:cNvSpPr>
                <a:spLocks/>
              </p:cNvSpPr>
              <p:nvPr/>
            </p:nvSpPr>
            <p:spPr bwMode="auto">
              <a:xfrm>
                <a:off x="1507"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49" name="Freeform 1069"/>
              <p:cNvSpPr>
                <a:spLocks/>
              </p:cNvSpPr>
              <p:nvPr/>
            </p:nvSpPr>
            <p:spPr bwMode="auto">
              <a:xfrm>
                <a:off x="1527"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50" name="Freeform 1070"/>
              <p:cNvSpPr>
                <a:spLocks/>
              </p:cNvSpPr>
              <p:nvPr/>
            </p:nvSpPr>
            <p:spPr bwMode="auto">
              <a:xfrm>
                <a:off x="1550" y="3306"/>
                <a:ext cx="7" cy="1"/>
              </a:xfrm>
              <a:custGeom>
                <a:avLst/>
                <a:gdLst>
                  <a:gd name="T0" fmla="*/ 0 w 7"/>
                  <a:gd name="T1" fmla="*/ 0 h 1"/>
                  <a:gd name="T2" fmla="*/ 4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4"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51" name="Freeform 1071"/>
              <p:cNvSpPr>
                <a:spLocks/>
              </p:cNvSpPr>
              <p:nvPr/>
            </p:nvSpPr>
            <p:spPr bwMode="auto">
              <a:xfrm>
                <a:off x="1572"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52" name="Freeform 1072"/>
              <p:cNvSpPr>
                <a:spLocks/>
              </p:cNvSpPr>
              <p:nvPr/>
            </p:nvSpPr>
            <p:spPr bwMode="auto">
              <a:xfrm>
                <a:off x="1592" y="3306"/>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553" name="Freeform 1073"/>
              <p:cNvSpPr>
                <a:spLocks/>
              </p:cNvSpPr>
              <p:nvPr/>
            </p:nvSpPr>
            <p:spPr bwMode="auto">
              <a:xfrm>
                <a:off x="1615"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54" name="Freeform 1074"/>
              <p:cNvSpPr>
                <a:spLocks/>
              </p:cNvSpPr>
              <p:nvPr/>
            </p:nvSpPr>
            <p:spPr bwMode="auto">
              <a:xfrm>
                <a:off x="1637" y="3306"/>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55" name="Freeform 1075"/>
              <p:cNvSpPr>
                <a:spLocks/>
              </p:cNvSpPr>
              <p:nvPr/>
            </p:nvSpPr>
            <p:spPr bwMode="auto">
              <a:xfrm>
                <a:off x="1659" y="3306"/>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556" name="Freeform 1076"/>
              <p:cNvSpPr>
                <a:spLocks/>
              </p:cNvSpPr>
              <p:nvPr/>
            </p:nvSpPr>
            <p:spPr bwMode="auto">
              <a:xfrm>
                <a:off x="1681" y="3306"/>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557" name="Freeform 1077"/>
              <p:cNvSpPr>
                <a:spLocks/>
              </p:cNvSpPr>
              <p:nvPr/>
            </p:nvSpPr>
            <p:spPr bwMode="auto">
              <a:xfrm>
                <a:off x="1702" y="3306"/>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558" name="Freeform 1078"/>
              <p:cNvSpPr>
                <a:spLocks/>
              </p:cNvSpPr>
              <p:nvPr/>
            </p:nvSpPr>
            <p:spPr bwMode="auto">
              <a:xfrm>
                <a:off x="1725"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59" name="Freeform 1079"/>
              <p:cNvSpPr>
                <a:spLocks/>
              </p:cNvSpPr>
              <p:nvPr/>
            </p:nvSpPr>
            <p:spPr bwMode="auto">
              <a:xfrm>
                <a:off x="1747"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60" name="Freeform 1080"/>
              <p:cNvSpPr>
                <a:spLocks/>
              </p:cNvSpPr>
              <p:nvPr/>
            </p:nvSpPr>
            <p:spPr bwMode="auto">
              <a:xfrm>
                <a:off x="1768"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61" name="Freeform 1081"/>
              <p:cNvSpPr>
                <a:spLocks/>
              </p:cNvSpPr>
              <p:nvPr/>
            </p:nvSpPr>
            <p:spPr bwMode="auto">
              <a:xfrm>
                <a:off x="1790"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62" name="Freeform 1082"/>
              <p:cNvSpPr>
                <a:spLocks/>
              </p:cNvSpPr>
              <p:nvPr/>
            </p:nvSpPr>
            <p:spPr bwMode="auto">
              <a:xfrm>
                <a:off x="1813"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63" name="Freeform 1083"/>
              <p:cNvSpPr>
                <a:spLocks/>
              </p:cNvSpPr>
              <p:nvPr/>
            </p:nvSpPr>
            <p:spPr bwMode="auto">
              <a:xfrm>
                <a:off x="1835"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64" name="Freeform 1084"/>
              <p:cNvSpPr>
                <a:spLocks/>
              </p:cNvSpPr>
              <p:nvPr/>
            </p:nvSpPr>
            <p:spPr bwMode="auto">
              <a:xfrm>
                <a:off x="1857"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65" name="Freeform 1085"/>
              <p:cNvSpPr>
                <a:spLocks/>
              </p:cNvSpPr>
              <p:nvPr/>
            </p:nvSpPr>
            <p:spPr bwMode="auto">
              <a:xfrm>
                <a:off x="1878"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66" name="Freeform 1086"/>
              <p:cNvSpPr>
                <a:spLocks/>
              </p:cNvSpPr>
              <p:nvPr/>
            </p:nvSpPr>
            <p:spPr bwMode="auto">
              <a:xfrm>
                <a:off x="1900"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67" name="Freeform 1087"/>
              <p:cNvSpPr>
                <a:spLocks/>
              </p:cNvSpPr>
              <p:nvPr/>
            </p:nvSpPr>
            <p:spPr bwMode="auto">
              <a:xfrm>
                <a:off x="1922"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68" name="Freeform 1088"/>
              <p:cNvSpPr>
                <a:spLocks/>
              </p:cNvSpPr>
              <p:nvPr/>
            </p:nvSpPr>
            <p:spPr bwMode="auto">
              <a:xfrm>
                <a:off x="1943"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69" name="Freeform 1089"/>
              <p:cNvSpPr>
                <a:spLocks/>
              </p:cNvSpPr>
              <p:nvPr/>
            </p:nvSpPr>
            <p:spPr bwMode="auto">
              <a:xfrm>
                <a:off x="1965"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70" name="Freeform 1090"/>
              <p:cNvSpPr>
                <a:spLocks/>
              </p:cNvSpPr>
              <p:nvPr/>
            </p:nvSpPr>
            <p:spPr bwMode="auto">
              <a:xfrm>
                <a:off x="1988" y="3306"/>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71" name="Freeform 1091"/>
              <p:cNvSpPr>
                <a:spLocks/>
              </p:cNvSpPr>
              <p:nvPr/>
            </p:nvSpPr>
            <p:spPr bwMode="auto">
              <a:xfrm>
                <a:off x="2010"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72" name="Freeform 1092"/>
              <p:cNvSpPr>
                <a:spLocks/>
              </p:cNvSpPr>
              <p:nvPr/>
            </p:nvSpPr>
            <p:spPr bwMode="auto">
              <a:xfrm>
                <a:off x="2032"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73" name="Freeform 1093"/>
              <p:cNvSpPr>
                <a:spLocks/>
              </p:cNvSpPr>
              <p:nvPr/>
            </p:nvSpPr>
            <p:spPr bwMode="auto">
              <a:xfrm>
                <a:off x="2053"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74" name="Freeform 1094"/>
              <p:cNvSpPr>
                <a:spLocks/>
              </p:cNvSpPr>
              <p:nvPr/>
            </p:nvSpPr>
            <p:spPr bwMode="auto">
              <a:xfrm>
                <a:off x="2075" y="3306"/>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75" name="Freeform 1095"/>
              <p:cNvSpPr>
                <a:spLocks/>
              </p:cNvSpPr>
              <p:nvPr/>
            </p:nvSpPr>
            <p:spPr bwMode="auto">
              <a:xfrm>
                <a:off x="2097" y="3306"/>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576" name="Freeform 1096"/>
              <p:cNvSpPr>
                <a:spLocks/>
              </p:cNvSpPr>
              <p:nvPr/>
            </p:nvSpPr>
            <p:spPr bwMode="auto">
              <a:xfrm>
                <a:off x="2118" y="3306"/>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77" name="Freeform 1097"/>
              <p:cNvSpPr>
                <a:spLocks/>
              </p:cNvSpPr>
              <p:nvPr/>
            </p:nvSpPr>
            <p:spPr bwMode="auto">
              <a:xfrm>
                <a:off x="2140" y="3306"/>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578" name="Freeform 1098"/>
              <p:cNvSpPr>
                <a:spLocks/>
              </p:cNvSpPr>
              <p:nvPr/>
            </p:nvSpPr>
            <p:spPr bwMode="auto">
              <a:xfrm>
                <a:off x="2162" y="3306"/>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579" name="Freeform 1099"/>
              <p:cNvSpPr>
                <a:spLocks/>
              </p:cNvSpPr>
              <p:nvPr/>
            </p:nvSpPr>
            <p:spPr bwMode="auto">
              <a:xfrm>
                <a:off x="2185"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80" name="Freeform 1100"/>
              <p:cNvSpPr>
                <a:spLocks/>
              </p:cNvSpPr>
              <p:nvPr/>
            </p:nvSpPr>
            <p:spPr bwMode="auto">
              <a:xfrm>
                <a:off x="2208"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81" name="Freeform 1101"/>
              <p:cNvSpPr>
                <a:spLocks/>
              </p:cNvSpPr>
              <p:nvPr/>
            </p:nvSpPr>
            <p:spPr bwMode="auto">
              <a:xfrm>
                <a:off x="2228"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82" name="Freeform 1102"/>
              <p:cNvSpPr>
                <a:spLocks/>
              </p:cNvSpPr>
              <p:nvPr/>
            </p:nvSpPr>
            <p:spPr bwMode="auto">
              <a:xfrm>
                <a:off x="2251"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83" name="Freeform 1103"/>
              <p:cNvSpPr>
                <a:spLocks/>
              </p:cNvSpPr>
              <p:nvPr/>
            </p:nvSpPr>
            <p:spPr bwMode="auto">
              <a:xfrm>
                <a:off x="2273"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84" name="Freeform 1104"/>
              <p:cNvSpPr>
                <a:spLocks/>
              </p:cNvSpPr>
              <p:nvPr/>
            </p:nvSpPr>
            <p:spPr bwMode="auto">
              <a:xfrm>
                <a:off x="2294" y="3306"/>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85" name="Freeform 1105"/>
              <p:cNvSpPr>
                <a:spLocks/>
              </p:cNvSpPr>
              <p:nvPr/>
            </p:nvSpPr>
            <p:spPr bwMode="auto">
              <a:xfrm>
                <a:off x="2316"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86" name="Freeform 1106"/>
              <p:cNvSpPr>
                <a:spLocks/>
              </p:cNvSpPr>
              <p:nvPr/>
            </p:nvSpPr>
            <p:spPr bwMode="auto">
              <a:xfrm>
                <a:off x="2338"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87" name="Freeform 1107"/>
              <p:cNvSpPr>
                <a:spLocks/>
              </p:cNvSpPr>
              <p:nvPr/>
            </p:nvSpPr>
            <p:spPr bwMode="auto">
              <a:xfrm>
                <a:off x="2360"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88" name="Freeform 1108"/>
              <p:cNvSpPr>
                <a:spLocks/>
              </p:cNvSpPr>
              <p:nvPr/>
            </p:nvSpPr>
            <p:spPr bwMode="auto">
              <a:xfrm>
                <a:off x="2383"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89" name="Freeform 1109"/>
              <p:cNvSpPr>
                <a:spLocks/>
              </p:cNvSpPr>
              <p:nvPr/>
            </p:nvSpPr>
            <p:spPr bwMode="auto">
              <a:xfrm>
                <a:off x="2403"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90" name="Freeform 1110"/>
              <p:cNvSpPr>
                <a:spLocks/>
              </p:cNvSpPr>
              <p:nvPr/>
            </p:nvSpPr>
            <p:spPr bwMode="auto">
              <a:xfrm>
                <a:off x="2425"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91" name="Freeform 1111"/>
              <p:cNvSpPr>
                <a:spLocks/>
              </p:cNvSpPr>
              <p:nvPr/>
            </p:nvSpPr>
            <p:spPr bwMode="auto">
              <a:xfrm>
                <a:off x="2448"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92" name="Freeform 1112"/>
              <p:cNvSpPr>
                <a:spLocks/>
              </p:cNvSpPr>
              <p:nvPr/>
            </p:nvSpPr>
            <p:spPr bwMode="auto">
              <a:xfrm>
                <a:off x="2468"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93" name="Freeform 1113"/>
              <p:cNvSpPr>
                <a:spLocks/>
              </p:cNvSpPr>
              <p:nvPr/>
            </p:nvSpPr>
            <p:spPr bwMode="auto">
              <a:xfrm>
                <a:off x="2491"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94" name="Freeform 1114"/>
              <p:cNvSpPr>
                <a:spLocks/>
              </p:cNvSpPr>
              <p:nvPr/>
            </p:nvSpPr>
            <p:spPr bwMode="auto">
              <a:xfrm>
                <a:off x="2513"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95" name="Freeform 1115"/>
              <p:cNvSpPr>
                <a:spLocks/>
              </p:cNvSpPr>
              <p:nvPr/>
            </p:nvSpPr>
            <p:spPr bwMode="auto">
              <a:xfrm>
                <a:off x="2535" y="3306"/>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596" name="Freeform 1116"/>
              <p:cNvSpPr>
                <a:spLocks/>
              </p:cNvSpPr>
              <p:nvPr/>
            </p:nvSpPr>
            <p:spPr bwMode="auto">
              <a:xfrm>
                <a:off x="2557" y="3306"/>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597" name="Freeform 1117"/>
              <p:cNvSpPr>
                <a:spLocks/>
              </p:cNvSpPr>
              <p:nvPr/>
            </p:nvSpPr>
            <p:spPr bwMode="auto">
              <a:xfrm>
                <a:off x="2578" y="3306"/>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598" name="Freeform 1118"/>
              <p:cNvSpPr>
                <a:spLocks/>
              </p:cNvSpPr>
              <p:nvPr/>
            </p:nvSpPr>
            <p:spPr bwMode="auto">
              <a:xfrm>
                <a:off x="2600" y="3306"/>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599" name="Freeform 1119"/>
              <p:cNvSpPr>
                <a:spLocks/>
              </p:cNvSpPr>
              <p:nvPr/>
            </p:nvSpPr>
            <p:spPr bwMode="auto">
              <a:xfrm>
                <a:off x="2623"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00" name="Freeform 1120"/>
              <p:cNvSpPr>
                <a:spLocks/>
              </p:cNvSpPr>
              <p:nvPr/>
            </p:nvSpPr>
            <p:spPr bwMode="auto">
              <a:xfrm>
                <a:off x="2643" y="3306"/>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601" name="Freeform 1121"/>
              <p:cNvSpPr>
                <a:spLocks/>
              </p:cNvSpPr>
              <p:nvPr/>
            </p:nvSpPr>
            <p:spPr bwMode="auto">
              <a:xfrm>
                <a:off x="2666"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02" name="Freeform 1122"/>
              <p:cNvSpPr>
                <a:spLocks/>
              </p:cNvSpPr>
              <p:nvPr/>
            </p:nvSpPr>
            <p:spPr bwMode="auto">
              <a:xfrm>
                <a:off x="2690"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03" name="Freeform 1123"/>
              <p:cNvSpPr>
                <a:spLocks/>
              </p:cNvSpPr>
              <p:nvPr/>
            </p:nvSpPr>
            <p:spPr bwMode="auto">
              <a:xfrm>
                <a:off x="2714"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04" name="Freeform 1124"/>
              <p:cNvSpPr>
                <a:spLocks/>
              </p:cNvSpPr>
              <p:nvPr/>
            </p:nvSpPr>
            <p:spPr bwMode="auto">
              <a:xfrm>
                <a:off x="754" y="3053"/>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605" name="Freeform 1125"/>
              <p:cNvSpPr>
                <a:spLocks/>
              </p:cNvSpPr>
              <p:nvPr/>
            </p:nvSpPr>
            <p:spPr bwMode="auto">
              <a:xfrm>
                <a:off x="775"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06" name="Freeform 1126"/>
              <p:cNvSpPr>
                <a:spLocks/>
              </p:cNvSpPr>
              <p:nvPr/>
            </p:nvSpPr>
            <p:spPr bwMode="auto">
              <a:xfrm>
                <a:off x="796"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07" name="Freeform 1127"/>
              <p:cNvSpPr>
                <a:spLocks/>
              </p:cNvSpPr>
              <p:nvPr/>
            </p:nvSpPr>
            <p:spPr bwMode="auto">
              <a:xfrm>
                <a:off x="818"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08" name="Freeform 1128"/>
              <p:cNvSpPr>
                <a:spLocks/>
              </p:cNvSpPr>
              <p:nvPr/>
            </p:nvSpPr>
            <p:spPr bwMode="auto">
              <a:xfrm>
                <a:off x="839" y="3053"/>
                <a:ext cx="7" cy="1"/>
              </a:xfrm>
              <a:custGeom>
                <a:avLst/>
                <a:gdLst>
                  <a:gd name="T0" fmla="*/ 0 w 7"/>
                  <a:gd name="T1" fmla="*/ 0 h 1"/>
                  <a:gd name="T2" fmla="*/ 4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4"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09" name="Freeform 1129"/>
              <p:cNvSpPr>
                <a:spLocks/>
              </p:cNvSpPr>
              <p:nvPr/>
            </p:nvSpPr>
            <p:spPr bwMode="auto">
              <a:xfrm>
                <a:off x="861" y="3053"/>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10" name="Freeform 1130"/>
              <p:cNvSpPr>
                <a:spLocks/>
              </p:cNvSpPr>
              <p:nvPr/>
            </p:nvSpPr>
            <p:spPr bwMode="auto">
              <a:xfrm>
                <a:off x="883" y="3053"/>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11" name="Freeform 1131"/>
              <p:cNvSpPr>
                <a:spLocks/>
              </p:cNvSpPr>
              <p:nvPr/>
            </p:nvSpPr>
            <p:spPr bwMode="auto">
              <a:xfrm>
                <a:off x="905" y="3053"/>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612" name="Freeform 1132"/>
              <p:cNvSpPr>
                <a:spLocks/>
              </p:cNvSpPr>
              <p:nvPr/>
            </p:nvSpPr>
            <p:spPr bwMode="auto">
              <a:xfrm>
                <a:off x="928"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13" name="Freeform 1133"/>
              <p:cNvSpPr>
                <a:spLocks/>
              </p:cNvSpPr>
              <p:nvPr/>
            </p:nvSpPr>
            <p:spPr bwMode="auto">
              <a:xfrm>
                <a:off x="948" y="3053"/>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614" name="Freeform 1134"/>
              <p:cNvSpPr>
                <a:spLocks/>
              </p:cNvSpPr>
              <p:nvPr/>
            </p:nvSpPr>
            <p:spPr bwMode="auto">
              <a:xfrm>
                <a:off x="971"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15" name="Freeform 1135"/>
              <p:cNvSpPr>
                <a:spLocks/>
              </p:cNvSpPr>
              <p:nvPr/>
            </p:nvSpPr>
            <p:spPr bwMode="auto">
              <a:xfrm>
                <a:off x="994"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16" name="Freeform 1136"/>
              <p:cNvSpPr>
                <a:spLocks/>
              </p:cNvSpPr>
              <p:nvPr/>
            </p:nvSpPr>
            <p:spPr bwMode="auto">
              <a:xfrm>
                <a:off x="1014"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17" name="Freeform 1137"/>
              <p:cNvSpPr>
                <a:spLocks/>
              </p:cNvSpPr>
              <p:nvPr/>
            </p:nvSpPr>
            <p:spPr bwMode="auto">
              <a:xfrm>
                <a:off x="1036"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18" name="Freeform 1138"/>
              <p:cNvSpPr>
                <a:spLocks/>
              </p:cNvSpPr>
              <p:nvPr/>
            </p:nvSpPr>
            <p:spPr bwMode="auto">
              <a:xfrm>
                <a:off x="1059"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19" name="Freeform 1139"/>
              <p:cNvSpPr>
                <a:spLocks/>
              </p:cNvSpPr>
              <p:nvPr/>
            </p:nvSpPr>
            <p:spPr bwMode="auto">
              <a:xfrm>
                <a:off x="1081"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20" name="Freeform 1140"/>
              <p:cNvSpPr>
                <a:spLocks/>
              </p:cNvSpPr>
              <p:nvPr/>
            </p:nvSpPr>
            <p:spPr bwMode="auto">
              <a:xfrm>
                <a:off x="1103"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21" name="Freeform 1141"/>
              <p:cNvSpPr>
                <a:spLocks/>
              </p:cNvSpPr>
              <p:nvPr/>
            </p:nvSpPr>
            <p:spPr bwMode="auto">
              <a:xfrm>
                <a:off x="1124"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22" name="Freeform 1142"/>
              <p:cNvSpPr>
                <a:spLocks/>
              </p:cNvSpPr>
              <p:nvPr/>
            </p:nvSpPr>
            <p:spPr bwMode="auto">
              <a:xfrm>
                <a:off x="1146"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23" name="Freeform 1143"/>
              <p:cNvSpPr>
                <a:spLocks/>
              </p:cNvSpPr>
              <p:nvPr/>
            </p:nvSpPr>
            <p:spPr bwMode="auto">
              <a:xfrm>
                <a:off x="1168"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24" name="Freeform 1144"/>
              <p:cNvSpPr>
                <a:spLocks/>
              </p:cNvSpPr>
              <p:nvPr/>
            </p:nvSpPr>
            <p:spPr bwMode="auto">
              <a:xfrm>
                <a:off x="1189"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25" name="Freeform 1145"/>
              <p:cNvSpPr>
                <a:spLocks/>
              </p:cNvSpPr>
              <p:nvPr/>
            </p:nvSpPr>
            <p:spPr bwMode="auto">
              <a:xfrm>
                <a:off x="1211"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26" name="Freeform 1146"/>
              <p:cNvSpPr>
                <a:spLocks/>
              </p:cNvSpPr>
              <p:nvPr/>
            </p:nvSpPr>
            <p:spPr bwMode="auto">
              <a:xfrm>
                <a:off x="1234"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27" name="Freeform 1147"/>
              <p:cNvSpPr>
                <a:spLocks/>
              </p:cNvSpPr>
              <p:nvPr/>
            </p:nvSpPr>
            <p:spPr bwMode="auto">
              <a:xfrm>
                <a:off x="1256"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28" name="Freeform 1148"/>
              <p:cNvSpPr>
                <a:spLocks/>
              </p:cNvSpPr>
              <p:nvPr/>
            </p:nvSpPr>
            <p:spPr bwMode="auto">
              <a:xfrm>
                <a:off x="1278" y="3053"/>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629" name="Freeform 1149"/>
              <p:cNvSpPr>
                <a:spLocks/>
              </p:cNvSpPr>
              <p:nvPr/>
            </p:nvSpPr>
            <p:spPr bwMode="auto">
              <a:xfrm>
                <a:off x="1299"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30" name="Freeform 1150"/>
              <p:cNvSpPr>
                <a:spLocks/>
              </p:cNvSpPr>
              <p:nvPr/>
            </p:nvSpPr>
            <p:spPr bwMode="auto">
              <a:xfrm>
                <a:off x="1321" y="3053"/>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31" name="Freeform 1151"/>
              <p:cNvSpPr>
                <a:spLocks/>
              </p:cNvSpPr>
              <p:nvPr/>
            </p:nvSpPr>
            <p:spPr bwMode="auto">
              <a:xfrm>
                <a:off x="1343" y="3053"/>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632" name="Freeform 1152"/>
              <p:cNvSpPr>
                <a:spLocks/>
              </p:cNvSpPr>
              <p:nvPr/>
            </p:nvSpPr>
            <p:spPr bwMode="auto">
              <a:xfrm>
                <a:off x="1364" y="3053"/>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33" name="Freeform 1153"/>
              <p:cNvSpPr>
                <a:spLocks/>
              </p:cNvSpPr>
              <p:nvPr/>
            </p:nvSpPr>
            <p:spPr bwMode="auto">
              <a:xfrm>
                <a:off x="1386" y="3053"/>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634" name="Freeform 1154"/>
              <p:cNvSpPr>
                <a:spLocks/>
              </p:cNvSpPr>
              <p:nvPr/>
            </p:nvSpPr>
            <p:spPr bwMode="auto">
              <a:xfrm>
                <a:off x="1408" y="3053"/>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635" name="Freeform 1155"/>
              <p:cNvSpPr>
                <a:spLocks/>
              </p:cNvSpPr>
              <p:nvPr/>
            </p:nvSpPr>
            <p:spPr bwMode="auto">
              <a:xfrm>
                <a:off x="1432"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36" name="Freeform 1156"/>
              <p:cNvSpPr>
                <a:spLocks/>
              </p:cNvSpPr>
              <p:nvPr/>
            </p:nvSpPr>
            <p:spPr bwMode="auto">
              <a:xfrm>
                <a:off x="1454"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37" name="Freeform 1157"/>
              <p:cNvSpPr>
                <a:spLocks/>
              </p:cNvSpPr>
              <p:nvPr/>
            </p:nvSpPr>
            <p:spPr bwMode="auto">
              <a:xfrm>
                <a:off x="1474"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38" name="Freeform 1158"/>
              <p:cNvSpPr>
                <a:spLocks/>
              </p:cNvSpPr>
              <p:nvPr/>
            </p:nvSpPr>
            <p:spPr bwMode="auto">
              <a:xfrm>
                <a:off x="1497"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39" name="Freeform 1159"/>
              <p:cNvSpPr>
                <a:spLocks/>
              </p:cNvSpPr>
              <p:nvPr/>
            </p:nvSpPr>
            <p:spPr bwMode="auto">
              <a:xfrm>
                <a:off x="1519"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40" name="Freeform 1160"/>
              <p:cNvSpPr>
                <a:spLocks/>
              </p:cNvSpPr>
              <p:nvPr/>
            </p:nvSpPr>
            <p:spPr bwMode="auto">
              <a:xfrm>
                <a:off x="1540"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41" name="Freeform 1161"/>
              <p:cNvSpPr>
                <a:spLocks/>
              </p:cNvSpPr>
              <p:nvPr/>
            </p:nvSpPr>
            <p:spPr bwMode="auto">
              <a:xfrm>
                <a:off x="1562"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42" name="Freeform 1162"/>
              <p:cNvSpPr>
                <a:spLocks/>
              </p:cNvSpPr>
              <p:nvPr/>
            </p:nvSpPr>
            <p:spPr bwMode="auto">
              <a:xfrm>
                <a:off x="1584"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43" name="Freeform 1163"/>
              <p:cNvSpPr>
                <a:spLocks/>
              </p:cNvSpPr>
              <p:nvPr/>
            </p:nvSpPr>
            <p:spPr bwMode="auto">
              <a:xfrm>
                <a:off x="1606"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44" name="Freeform 1164"/>
              <p:cNvSpPr>
                <a:spLocks/>
              </p:cNvSpPr>
              <p:nvPr/>
            </p:nvSpPr>
            <p:spPr bwMode="auto">
              <a:xfrm>
                <a:off x="1629"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45" name="Freeform 1165"/>
              <p:cNvSpPr>
                <a:spLocks/>
              </p:cNvSpPr>
              <p:nvPr/>
            </p:nvSpPr>
            <p:spPr bwMode="auto">
              <a:xfrm>
                <a:off x="1649"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46" name="Freeform 1166"/>
              <p:cNvSpPr>
                <a:spLocks/>
              </p:cNvSpPr>
              <p:nvPr/>
            </p:nvSpPr>
            <p:spPr bwMode="auto">
              <a:xfrm>
                <a:off x="1672"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47" name="Freeform 1167"/>
              <p:cNvSpPr>
                <a:spLocks/>
              </p:cNvSpPr>
              <p:nvPr/>
            </p:nvSpPr>
            <p:spPr bwMode="auto">
              <a:xfrm>
                <a:off x="1694"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48" name="Freeform 1168"/>
              <p:cNvSpPr>
                <a:spLocks/>
              </p:cNvSpPr>
              <p:nvPr/>
            </p:nvSpPr>
            <p:spPr bwMode="auto">
              <a:xfrm>
                <a:off x="1714"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49" name="Freeform 1169"/>
              <p:cNvSpPr>
                <a:spLocks/>
              </p:cNvSpPr>
              <p:nvPr/>
            </p:nvSpPr>
            <p:spPr bwMode="auto">
              <a:xfrm>
                <a:off x="1737"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50" name="Freeform 1170"/>
              <p:cNvSpPr>
                <a:spLocks/>
              </p:cNvSpPr>
              <p:nvPr/>
            </p:nvSpPr>
            <p:spPr bwMode="auto">
              <a:xfrm>
                <a:off x="1759"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51" name="Freeform 1171"/>
              <p:cNvSpPr>
                <a:spLocks/>
              </p:cNvSpPr>
              <p:nvPr/>
            </p:nvSpPr>
            <p:spPr bwMode="auto">
              <a:xfrm>
                <a:off x="1781" y="3053"/>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652" name="Freeform 1172"/>
              <p:cNvSpPr>
                <a:spLocks/>
              </p:cNvSpPr>
              <p:nvPr/>
            </p:nvSpPr>
            <p:spPr bwMode="auto">
              <a:xfrm>
                <a:off x="1804"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53" name="Freeform 1173"/>
              <p:cNvSpPr>
                <a:spLocks/>
              </p:cNvSpPr>
              <p:nvPr/>
            </p:nvSpPr>
            <p:spPr bwMode="auto">
              <a:xfrm>
                <a:off x="1824" y="3053"/>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654" name="Freeform 1174"/>
              <p:cNvSpPr>
                <a:spLocks/>
              </p:cNvSpPr>
              <p:nvPr/>
            </p:nvSpPr>
            <p:spPr bwMode="auto">
              <a:xfrm>
                <a:off x="1846" y="3053"/>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655" name="Freeform 1175"/>
              <p:cNvSpPr>
                <a:spLocks/>
              </p:cNvSpPr>
              <p:nvPr/>
            </p:nvSpPr>
            <p:spPr bwMode="auto">
              <a:xfrm>
                <a:off x="1869" y="3053"/>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56" name="Freeform 1176"/>
              <p:cNvSpPr>
                <a:spLocks/>
              </p:cNvSpPr>
              <p:nvPr/>
            </p:nvSpPr>
            <p:spPr bwMode="auto">
              <a:xfrm>
                <a:off x="1889" y="3053"/>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657" name="Freeform 1177"/>
              <p:cNvSpPr>
                <a:spLocks/>
              </p:cNvSpPr>
              <p:nvPr/>
            </p:nvSpPr>
            <p:spPr bwMode="auto">
              <a:xfrm>
                <a:off x="1912"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58" name="Freeform 1178"/>
              <p:cNvSpPr>
                <a:spLocks/>
              </p:cNvSpPr>
              <p:nvPr/>
            </p:nvSpPr>
            <p:spPr bwMode="auto">
              <a:xfrm>
                <a:off x="1935"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59" name="Freeform 1179"/>
              <p:cNvSpPr>
                <a:spLocks/>
              </p:cNvSpPr>
              <p:nvPr/>
            </p:nvSpPr>
            <p:spPr bwMode="auto">
              <a:xfrm>
                <a:off x="1957"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60" name="Freeform 1180"/>
              <p:cNvSpPr>
                <a:spLocks/>
              </p:cNvSpPr>
              <p:nvPr/>
            </p:nvSpPr>
            <p:spPr bwMode="auto">
              <a:xfrm>
                <a:off x="1979"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61" name="Freeform 1181"/>
              <p:cNvSpPr>
                <a:spLocks/>
              </p:cNvSpPr>
              <p:nvPr/>
            </p:nvSpPr>
            <p:spPr bwMode="auto">
              <a:xfrm>
                <a:off x="2000"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62" name="Freeform 1182"/>
              <p:cNvSpPr>
                <a:spLocks/>
              </p:cNvSpPr>
              <p:nvPr/>
            </p:nvSpPr>
            <p:spPr bwMode="auto">
              <a:xfrm>
                <a:off x="2022"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63" name="Freeform 1183"/>
              <p:cNvSpPr>
                <a:spLocks/>
              </p:cNvSpPr>
              <p:nvPr/>
            </p:nvSpPr>
            <p:spPr bwMode="auto">
              <a:xfrm>
                <a:off x="2044"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64" name="Freeform 1184"/>
              <p:cNvSpPr>
                <a:spLocks/>
              </p:cNvSpPr>
              <p:nvPr/>
            </p:nvSpPr>
            <p:spPr bwMode="auto">
              <a:xfrm>
                <a:off x="2065"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65" name="Freeform 1185"/>
              <p:cNvSpPr>
                <a:spLocks/>
              </p:cNvSpPr>
              <p:nvPr/>
            </p:nvSpPr>
            <p:spPr bwMode="auto">
              <a:xfrm>
                <a:off x="2087"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66" name="Freeform 1186"/>
              <p:cNvSpPr>
                <a:spLocks/>
              </p:cNvSpPr>
              <p:nvPr/>
            </p:nvSpPr>
            <p:spPr bwMode="auto">
              <a:xfrm>
                <a:off x="2110"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67" name="Freeform 1187"/>
              <p:cNvSpPr>
                <a:spLocks/>
              </p:cNvSpPr>
              <p:nvPr/>
            </p:nvSpPr>
            <p:spPr bwMode="auto">
              <a:xfrm>
                <a:off x="2132"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68" name="Freeform 1188"/>
              <p:cNvSpPr>
                <a:spLocks/>
              </p:cNvSpPr>
              <p:nvPr/>
            </p:nvSpPr>
            <p:spPr bwMode="auto">
              <a:xfrm>
                <a:off x="2154"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69" name="Freeform 1189"/>
              <p:cNvSpPr>
                <a:spLocks/>
              </p:cNvSpPr>
              <p:nvPr/>
            </p:nvSpPr>
            <p:spPr bwMode="auto">
              <a:xfrm>
                <a:off x="2175"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70" name="Freeform 1190"/>
              <p:cNvSpPr>
                <a:spLocks/>
              </p:cNvSpPr>
              <p:nvPr/>
            </p:nvSpPr>
            <p:spPr bwMode="auto">
              <a:xfrm>
                <a:off x="2197"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71" name="Freeform 1191"/>
              <p:cNvSpPr>
                <a:spLocks/>
              </p:cNvSpPr>
              <p:nvPr/>
            </p:nvSpPr>
            <p:spPr bwMode="auto">
              <a:xfrm>
                <a:off x="2219"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72" name="Freeform 1192"/>
              <p:cNvSpPr>
                <a:spLocks/>
              </p:cNvSpPr>
              <p:nvPr/>
            </p:nvSpPr>
            <p:spPr bwMode="auto">
              <a:xfrm>
                <a:off x="2240"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73" name="Freeform 1193"/>
              <p:cNvSpPr>
                <a:spLocks/>
              </p:cNvSpPr>
              <p:nvPr/>
            </p:nvSpPr>
            <p:spPr bwMode="auto">
              <a:xfrm>
                <a:off x="2262" y="3053"/>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674" name="Freeform 1194"/>
              <p:cNvSpPr>
                <a:spLocks/>
              </p:cNvSpPr>
              <p:nvPr/>
            </p:nvSpPr>
            <p:spPr bwMode="auto">
              <a:xfrm>
                <a:off x="2284" y="3053"/>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675" name="Freeform 1195"/>
              <p:cNvSpPr>
                <a:spLocks/>
              </p:cNvSpPr>
              <p:nvPr/>
            </p:nvSpPr>
            <p:spPr bwMode="auto">
              <a:xfrm>
                <a:off x="2307"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76" name="Freeform 1196"/>
              <p:cNvSpPr>
                <a:spLocks/>
              </p:cNvSpPr>
              <p:nvPr/>
            </p:nvSpPr>
            <p:spPr bwMode="auto">
              <a:xfrm>
                <a:off x="2329" y="3053"/>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77" name="Freeform 1197"/>
              <p:cNvSpPr>
                <a:spLocks/>
              </p:cNvSpPr>
              <p:nvPr/>
            </p:nvSpPr>
            <p:spPr bwMode="auto">
              <a:xfrm>
                <a:off x="2350"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78" name="Freeform 1198"/>
              <p:cNvSpPr>
                <a:spLocks/>
              </p:cNvSpPr>
              <p:nvPr/>
            </p:nvSpPr>
            <p:spPr bwMode="auto">
              <a:xfrm>
                <a:off x="2372" y="3053"/>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79" name="Freeform 1199"/>
              <p:cNvSpPr>
                <a:spLocks/>
              </p:cNvSpPr>
              <p:nvPr/>
            </p:nvSpPr>
            <p:spPr bwMode="auto">
              <a:xfrm>
                <a:off x="2395"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80" name="Freeform 1200"/>
              <p:cNvSpPr>
                <a:spLocks/>
              </p:cNvSpPr>
              <p:nvPr/>
            </p:nvSpPr>
            <p:spPr bwMode="auto">
              <a:xfrm>
                <a:off x="2415" y="3053"/>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81" name="Freeform 1201"/>
              <p:cNvSpPr>
                <a:spLocks/>
              </p:cNvSpPr>
              <p:nvPr/>
            </p:nvSpPr>
            <p:spPr bwMode="auto">
              <a:xfrm>
                <a:off x="2438"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82" name="Freeform 1202"/>
              <p:cNvSpPr>
                <a:spLocks/>
              </p:cNvSpPr>
              <p:nvPr/>
            </p:nvSpPr>
            <p:spPr bwMode="auto">
              <a:xfrm>
                <a:off x="2460"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83" name="Freeform 1203"/>
              <p:cNvSpPr>
                <a:spLocks/>
              </p:cNvSpPr>
              <p:nvPr/>
            </p:nvSpPr>
            <p:spPr bwMode="auto">
              <a:xfrm>
                <a:off x="2482"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84" name="Freeform 1204"/>
              <p:cNvSpPr>
                <a:spLocks/>
              </p:cNvSpPr>
              <p:nvPr/>
            </p:nvSpPr>
            <p:spPr bwMode="auto">
              <a:xfrm>
                <a:off x="2505"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85" name="Freeform 1205"/>
              <p:cNvSpPr>
                <a:spLocks/>
              </p:cNvSpPr>
              <p:nvPr/>
            </p:nvSpPr>
            <p:spPr bwMode="auto">
              <a:xfrm>
                <a:off x="2525"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86" name="Freeform 1206"/>
              <p:cNvSpPr>
                <a:spLocks/>
              </p:cNvSpPr>
              <p:nvPr/>
            </p:nvSpPr>
            <p:spPr bwMode="auto">
              <a:xfrm>
                <a:off x="2548"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87" name="Freeform 1207"/>
              <p:cNvSpPr>
                <a:spLocks/>
              </p:cNvSpPr>
              <p:nvPr/>
            </p:nvSpPr>
            <p:spPr bwMode="auto">
              <a:xfrm>
                <a:off x="2570"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88" name="Freeform 1208"/>
              <p:cNvSpPr>
                <a:spLocks/>
              </p:cNvSpPr>
              <p:nvPr/>
            </p:nvSpPr>
            <p:spPr bwMode="auto">
              <a:xfrm>
                <a:off x="2590"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89" name="Freeform 1209"/>
              <p:cNvSpPr>
                <a:spLocks/>
              </p:cNvSpPr>
              <p:nvPr/>
            </p:nvSpPr>
            <p:spPr bwMode="auto">
              <a:xfrm>
                <a:off x="2613"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90" name="Freeform 1210"/>
              <p:cNvSpPr>
                <a:spLocks/>
              </p:cNvSpPr>
              <p:nvPr/>
            </p:nvSpPr>
            <p:spPr bwMode="auto">
              <a:xfrm>
                <a:off x="2635"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91" name="Freeform 1211"/>
              <p:cNvSpPr>
                <a:spLocks/>
              </p:cNvSpPr>
              <p:nvPr/>
            </p:nvSpPr>
            <p:spPr bwMode="auto">
              <a:xfrm>
                <a:off x="2657"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92" name="Freeform 1212"/>
              <p:cNvSpPr>
                <a:spLocks/>
              </p:cNvSpPr>
              <p:nvPr/>
            </p:nvSpPr>
            <p:spPr bwMode="auto">
              <a:xfrm>
                <a:off x="2680" y="3053"/>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93" name="Freeform 1213"/>
              <p:cNvSpPr>
                <a:spLocks/>
              </p:cNvSpPr>
              <p:nvPr/>
            </p:nvSpPr>
            <p:spPr bwMode="auto">
              <a:xfrm>
                <a:off x="2702"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94" name="Freeform 1214"/>
              <p:cNvSpPr>
                <a:spLocks/>
              </p:cNvSpPr>
              <p:nvPr/>
            </p:nvSpPr>
            <p:spPr bwMode="auto">
              <a:xfrm>
                <a:off x="744"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95" name="Freeform 1215"/>
              <p:cNvSpPr>
                <a:spLocks/>
              </p:cNvSpPr>
              <p:nvPr/>
            </p:nvSpPr>
            <p:spPr bwMode="auto">
              <a:xfrm>
                <a:off x="765"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96" name="Freeform 1216"/>
              <p:cNvSpPr>
                <a:spLocks/>
              </p:cNvSpPr>
              <p:nvPr/>
            </p:nvSpPr>
            <p:spPr bwMode="auto">
              <a:xfrm>
                <a:off x="786"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97" name="Freeform 1217"/>
              <p:cNvSpPr>
                <a:spLocks/>
              </p:cNvSpPr>
              <p:nvPr/>
            </p:nvSpPr>
            <p:spPr bwMode="auto">
              <a:xfrm>
                <a:off x="808"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98" name="Freeform 1218"/>
              <p:cNvSpPr>
                <a:spLocks/>
              </p:cNvSpPr>
              <p:nvPr/>
            </p:nvSpPr>
            <p:spPr bwMode="auto">
              <a:xfrm>
                <a:off x="830"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99" name="Freeform 1219"/>
              <p:cNvSpPr>
                <a:spLocks/>
              </p:cNvSpPr>
              <p:nvPr/>
            </p:nvSpPr>
            <p:spPr bwMode="auto">
              <a:xfrm>
                <a:off x="853" y="2801"/>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700" name="Freeform 1220"/>
              <p:cNvSpPr>
                <a:spLocks/>
              </p:cNvSpPr>
              <p:nvPr/>
            </p:nvSpPr>
            <p:spPr bwMode="auto">
              <a:xfrm>
                <a:off x="875"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701" name="Freeform 1221"/>
              <p:cNvSpPr>
                <a:spLocks/>
              </p:cNvSpPr>
              <p:nvPr/>
            </p:nvSpPr>
            <p:spPr bwMode="auto">
              <a:xfrm>
                <a:off x="895"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702" name="Freeform 1222"/>
              <p:cNvSpPr>
                <a:spLocks/>
              </p:cNvSpPr>
              <p:nvPr/>
            </p:nvSpPr>
            <p:spPr bwMode="auto">
              <a:xfrm>
                <a:off x="918"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703" name="Freeform 1223"/>
              <p:cNvSpPr>
                <a:spLocks/>
              </p:cNvSpPr>
              <p:nvPr/>
            </p:nvSpPr>
            <p:spPr bwMode="auto">
              <a:xfrm>
                <a:off x="940"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704" name="Freeform 1224"/>
              <p:cNvSpPr>
                <a:spLocks/>
              </p:cNvSpPr>
              <p:nvPr/>
            </p:nvSpPr>
            <p:spPr bwMode="auto">
              <a:xfrm>
                <a:off x="961"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705" name="Freeform 1225"/>
              <p:cNvSpPr>
                <a:spLocks/>
              </p:cNvSpPr>
              <p:nvPr/>
            </p:nvSpPr>
            <p:spPr bwMode="auto">
              <a:xfrm>
                <a:off x="983"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706" name="Freeform 1226"/>
              <p:cNvSpPr>
                <a:spLocks/>
              </p:cNvSpPr>
              <p:nvPr/>
            </p:nvSpPr>
            <p:spPr bwMode="auto">
              <a:xfrm>
                <a:off x="1005" y="2801"/>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707" name="Freeform 1227"/>
              <p:cNvSpPr>
                <a:spLocks/>
              </p:cNvSpPr>
              <p:nvPr/>
            </p:nvSpPr>
            <p:spPr bwMode="auto">
              <a:xfrm>
                <a:off x="1027" y="2801"/>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708" name="Freeform 1228"/>
              <p:cNvSpPr>
                <a:spLocks/>
              </p:cNvSpPr>
              <p:nvPr/>
            </p:nvSpPr>
            <p:spPr bwMode="auto">
              <a:xfrm>
                <a:off x="1050"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709" name="Freeform 1229"/>
              <p:cNvSpPr>
                <a:spLocks/>
              </p:cNvSpPr>
              <p:nvPr/>
            </p:nvSpPr>
            <p:spPr bwMode="auto">
              <a:xfrm>
                <a:off x="1070" y="2801"/>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710" name="Freeform 1230"/>
              <p:cNvSpPr>
                <a:spLocks/>
              </p:cNvSpPr>
              <p:nvPr/>
            </p:nvSpPr>
            <p:spPr bwMode="auto">
              <a:xfrm>
                <a:off x="1093"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711" name="Freeform 1231"/>
              <p:cNvSpPr>
                <a:spLocks/>
              </p:cNvSpPr>
              <p:nvPr/>
            </p:nvSpPr>
            <p:spPr bwMode="auto">
              <a:xfrm>
                <a:off x="1115" y="2801"/>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712" name="Freeform 1232"/>
              <p:cNvSpPr>
                <a:spLocks/>
              </p:cNvSpPr>
              <p:nvPr/>
            </p:nvSpPr>
            <p:spPr bwMode="auto">
              <a:xfrm>
                <a:off x="1135" y="2801"/>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grpSp>
        <p:grpSp>
          <p:nvGrpSpPr>
            <p:cNvPr id="39948" name="Group 1434"/>
            <p:cNvGrpSpPr>
              <a:grpSpLocks/>
            </p:cNvGrpSpPr>
            <p:nvPr/>
          </p:nvGrpSpPr>
          <p:grpSpPr bwMode="auto">
            <a:xfrm>
              <a:off x="749" y="2298"/>
              <a:ext cx="1972" cy="504"/>
              <a:chOff x="749" y="2298"/>
              <a:chExt cx="1972" cy="504"/>
            </a:xfrm>
          </p:grpSpPr>
          <p:sp>
            <p:nvSpPr>
              <p:cNvPr id="40793" name="Freeform 1234"/>
              <p:cNvSpPr>
                <a:spLocks/>
              </p:cNvSpPr>
              <p:nvPr/>
            </p:nvSpPr>
            <p:spPr bwMode="auto">
              <a:xfrm>
                <a:off x="1158"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94" name="Freeform 1235"/>
              <p:cNvSpPr>
                <a:spLocks/>
              </p:cNvSpPr>
              <p:nvPr/>
            </p:nvSpPr>
            <p:spPr bwMode="auto">
              <a:xfrm>
                <a:off x="1181"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95" name="Freeform 1236"/>
              <p:cNvSpPr>
                <a:spLocks/>
              </p:cNvSpPr>
              <p:nvPr/>
            </p:nvSpPr>
            <p:spPr bwMode="auto">
              <a:xfrm>
                <a:off x="1203"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96" name="Freeform 1237"/>
              <p:cNvSpPr>
                <a:spLocks/>
              </p:cNvSpPr>
              <p:nvPr/>
            </p:nvSpPr>
            <p:spPr bwMode="auto">
              <a:xfrm>
                <a:off x="1225"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97" name="Freeform 1238"/>
              <p:cNvSpPr>
                <a:spLocks/>
              </p:cNvSpPr>
              <p:nvPr/>
            </p:nvSpPr>
            <p:spPr bwMode="auto">
              <a:xfrm>
                <a:off x="1246"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98" name="Freeform 1239"/>
              <p:cNvSpPr>
                <a:spLocks/>
              </p:cNvSpPr>
              <p:nvPr/>
            </p:nvSpPr>
            <p:spPr bwMode="auto">
              <a:xfrm>
                <a:off x="1268"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99" name="Freeform 1240"/>
              <p:cNvSpPr>
                <a:spLocks/>
              </p:cNvSpPr>
              <p:nvPr/>
            </p:nvSpPr>
            <p:spPr bwMode="auto">
              <a:xfrm>
                <a:off x="1291" y="2801"/>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00" name="Freeform 1241"/>
              <p:cNvSpPr>
                <a:spLocks/>
              </p:cNvSpPr>
              <p:nvPr/>
            </p:nvSpPr>
            <p:spPr bwMode="auto">
              <a:xfrm>
                <a:off x="1311"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01" name="Freeform 1242"/>
              <p:cNvSpPr>
                <a:spLocks/>
              </p:cNvSpPr>
              <p:nvPr/>
            </p:nvSpPr>
            <p:spPr bwMode="auto">
              <a:xfrm>
                <a:off x="1333"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02" name="Freeform 1243"/>
              <p:cNvSpPr>
                <a:spLocks/>
              </p:cNvSpPr>
              <p:nvPr/>
            </p:nvSpPr>
            <p:spPr bwMode="auto">
              <a:xfrm>
                <a:off x="1356"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03" name="Freeform 1244"/>
              <p:cNvSpPr>
                <a:spLocks/>
              </p:cNvSpPr>
              <p:nvPr/>
            </p:nvSpPr>
            <p:spPr bwMode="auto">
              <a:xfrm>
                <a:off x="1378"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04" name="Freeform 1245"/>
              <p:cNvSpPr>
                <a:spLocks/>
              </p:cNvSpPr>
              <p:nvPr/>
            </p:nvSpPr>
            <p:spPr bwMode="auto">
              <a:xfrm>
                <a:off x="1400"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05" name="Freeform 1246"/>
              <p:cNvSpPr>
                <a:spLocks/>
              </p:cNvSpPr>
              <p:nvPr/>
            </p:nvSpPr>
            <p:spPr bwMode="auto">
              <a:xfrm>
                <a:off x="1421"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06" name="Freeform 1247"/>
              <p:cNvSpPr>
                <a:spLocks/>
              </p:cNvSpPr>
              <p:nvPr/>
            </p:nvSpPr>
            <p:spPr bwMode="auto">
              <a:xfrm>
                <a:off x="1443"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07" name="Freeform 1248"/>
              <p:cNvSpPr>
                <a:spLocks/>
              </p:cNvSpPr>
              <p:nvPr/>
            </p:nvSpPr>
            <p:spPr bwMode="auto">
              <a:xfrm>
                <a:off x="1465"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08" name="Freeform 1249"/>
              <p:cNvSpPr>
                <a:spLocks/>
              </p:cNvSpPr>
              <p:nvPr/>
            </p:nvSpPr>
            <p:spPr bwMode="auto">
              <a:xfrm>
                <a:off x="1486"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09" name="Freeform 1250"/>
              <p:cNvSpPr>
                <a:spLocks/>
              </p:cNvSpPr>
              <p:nvPr/>
            </p:nvSpPr>
            <p:spPr bwMode="auto">
              <a:xfrm>
                <a:off x="1508" y="2801"/>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810" name="Freeform 1251"/>
              <p:cNvSpPr>
                <a:spLocks/>
              </p:cNvSpPr>
              <p:nvPr/>
            </p:nvSpPr>
            <p:spPr bwMode="auto">
              <a:xfrm>
                <a:off x="1531"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11" name="Freeform 1252"/>
              <p:cNvSpPr>
                <a:spLocks/>
              </p:cNvSpPr>
              <p:nvPr/>
            </p:nvSpPr>
            <p:spPr bwMode="auto">
              <a:xfrm>
                <a:off x="1553" y="2801"/>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12" name="Freeform 1253"/>
              <p:cNvSpPr>
                <a:spLocks/>
              </p:cNvSpPr>
              <p:nvPr/>
            </p:nvSpPr>
            <p:spPr bwMode="auto">
              <a:xfrm>
                <a:off x="1575" y="2801"/>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813" name="Freeform 1254"/>
              <p:cNvSpPr>
                <a:spLocks/>
              </p:cNvSpPr>
              <p:nvPr/>
            </p:nvSpPr>
            <p:spPr bwMode="auto">
              <a:xfrm>
                <a:off x="1596"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14" name="Freeform 1255"/>
              <p:cNvSpPr>
                <a:spLocks/>
              </p:cNvSpPr>
              <p:nvPr/>
            </p:nvSpPr>
            <p:spPr bwMode="auto">
              <a:xfrm>
                <a:off x="1618" y="2801"/>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15" name="Freeform 1256"/>
              <p:cNvSpPr>
                <a:spLocks/>
              </p:cNvSpPr>
              <p:nvPr/>
            </p:nvSpPr>
            <p:spPr bwMode="auto">
              <a:xfrm>
                <a:off x="1641"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16" name="Freeform 1257"/>
              <p:cNvSpPr>
                <a:spLocks/>
              </p:cNvSpPr>
              <p:nvPr/>
            </p:nvSpPr>
            <p:spPr bwMode="auto">
              <a:xfrm>
                <a:off x="1662"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17" name="Freeform 1258"/>
              <p:cNvSpPr>
                <a:spLocks/>
              </p:cNvSpPr>
              <p:nvPr/>
            </p:nvSpPr>
            <p:spPr bwMode="auto">
              <a:xfrm>
                <a:off x="1684"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18" name="Freeform 1259"/>
              <p:cNvSpPr>
                <a:spLocks/>
              </p:cNvSpPr>
              <p:nvPr/>
            </p:nvSpPr>
            <p:spPr bwMode="auto">
              <a:xfrm>
                <a:off x="1706"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19" name="Freeform 1260"/>
              <p:cNvSpPr>
                <a:spLocks/>
              </p:cNvSpPr>
              <p:nvPr/>
            </p:nvSpPr>
            <p:spPr bwMode="auto">
              <a:xfrm>
                <a:off x="1729" y="2801"/>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20" name="Freeform 1261"/>
              <p:cNvSpPr>
                <a:spLocks/>
              </p:cNvSpPr>
              <p:nvPr/>
            </p:nvSpPr>
            <p:spPr bwMode="auto">
              <a:xfrm>
                <a:off x="1751"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21" name="Freeform 1262"/>
              <p:cNvSpPr>
                <a:spLocks/>
              </p:cNvSpPr>
              <p:nvPr/>
            </p:nvSpPr>
            <p:spPr bwMode="auto">
              <a:xfrm>
                <a:off x="1771"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22" name="Freeform 1263"/>
              <p:cNvSpPr>
                <a:spLocks/>
              </p:cNvSpPr>
              <p:nvPr/>
            </p:nvSpPr>
            <p:spPr bwMode="auto">
              <a:xfrm>
                <a:off x="1794"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23" name="Freeform 1264"/>
              <p:cNvSpPr>
                <a:spLocks/>
              </p:cNvSpPr>
              <p:nvPr/>
            </p:nvSpPr>
            <p:spPr bwMode="auto">
              <a:xfrm>
                <a:off x="1816"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24" name="Freeform 1265"/>
              <p:cNvSpPr>
                <a:spLocks/>
              </p:cNvSpPr>
              <p:nvPr/>
            </p:nvSpPr>
            <p:spPr bwMode="auto">
              <a:xfrm>
                <a:off x="1837"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25" name="Freeform 1266"/>
              <p:cNvSpPr>
                <a:spLocks/>
              </p:cNvSpPr>
              <p:nvPr/>
            </p:nvSpPr>
            <p:spPr bwMode="auto">
              <a:xfrm>
                <a:off x="1859"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26" name="Freeform 1267"/>
              <p:cNvSpPr>
                <a:spLocks/>
              </p:cNvSpPr>
              <p:nvPr/>
            </p:nvSpPr>
            <p:spPr bwMode="auto">
              <a:xfrm>
                <a:off x="1881"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27" name="Freeform 1268"/>
              <p:cNvSpPr>
                <a:spLocks/>
              </p:cNvSpPr>
              <p:nvPr/>
            </p:nvSpPr>
            <p:spPr bwMode="auto">
              <a:xfrm>
                <a:off x="1903"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28" name="Freeform 1269"/>
              <p:cNvSpPr>
                <a:spLocks/>
              </p:cNvSpPr>
              <p:nvPr/>
            </p:nvSpPr>
            <p:spPr bwMode="auto">
              <a:xfrm>
                <a:off x="1926"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29" name="Freeform 1270"/>
              <p:cNvSpPr>
                <a:spLocks/>
              </p:cNvSpPr>
              <p:nvPr/>
            </p:nvSpPr>
            <p:spPr bwMode="auto">
              <a:xfrm>
                <a:off x="1946"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30" name="Freeform 1271"/>
              <p:cNvSpPr>
                <a:spLocks/>
              </p:cNvSpPr>
              <p:nvPr/>
            </p:nvSpPr>
            <p:spPr bwMode="auto">
              <a:xfrm>
                <a:off x="1969" y="2801"/>
                <a:ext cx="7" cy="1"/>
              </a:xfrm>
              <a:custGeom>
                <a:avLst/>
                <a:gdLst>
                  <a:gd name="T0" fmla="*/ 0 w 7"/>
                  <a:gd name="T1" fmla="*/ 0 h 1"/>
                  <a:gd name="T2" fmla="*/ 4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4"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31" name="Freeform 1272"/>
              <p:cNvSpPr>
                <a:spLocks/>
              </p:cNvSpPr>
              <p:nvPr/>
            </p:nvSpPr>
            <p:spPr bwMode="auto">
              <a:xfrm>
                <a:off x="1991"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32" name="Freeform 1273"/>
              <p:cNvSpPr>
                <a:spLocks/>
              </p:cNvSpPr>
              <p:nvPr/>
            </p:nvSpPr>
            <p:spPr bwMode="auto">
              <a:xfrm>
                <a:off x="2011" y="2801"/>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833" name="Freeform 1274"/>
              <p:cNvSpPr>
                <a:spLocks/>
              </p:cNvSpPr>
              <p:nvPr/>
            </p:nvSpPr>
            <p:spPr bwMode="auto">
              <a:xfrm>
                <a:off x="2034"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34" name="Freeform 1275"/>
              <p:cNvSpPr>
                <a:spLocks/>
              </p:cNvSpPr>
              <p:nvPr/>
            </p:nvSpPr>
            <p:spPr bwMode="auto">
              <a:xfrm>
                <a:off x="2056" y="2801"/>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35" name="Freeform 1276"/>
              <p:cNvSpPr>
                <a:spLocks/>
              </p:cNvSpPr>
              <p:nvPr/>
            </p:nvSpPr>
            <p:spPr bwMode="auto">
              <a:xfrm>
                <a:off x="2078" y="2801"/>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836" name="Freeform 1277"/>
              <p:cNvSpPr>
                <a:spLocks/>
              </p:cNvSpPr>
              <p:nvPr/>
            </p:nvSpPr>
            <p:spPr bwMode="auto">
              <a:xfrm>
                <a:off x="2101"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37" name="Freeform 1278"/>
              <p:cNvSpPr>
                <a:spLocks/>
              </p:cNvSpPr>
              <p:nvPr/>
            </p:nvSpPr>
            <p:spPr bwMode="auto">
              <a:xfrm>
                <a:off x="2121" y="2801"/>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838" name="Freeform 1279"/>
              <p:cNvSpPr>
                <a:spLocks/>
              </p:cNvSpPr>
              <p:nvPr/>
            </p:nvSpPr>
            <p:spPr bwMode="auto">
              <a:xfrm>
                <a:off x="2144"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39" name="Freeform 1280"/>
              <p:cNvSpPr>
                <a:spLocks/>
              </p:cNvSpPr>
              <p:nvPr/>
            </p:nvSpPr>
            <p:spPr bwMode="auto">
              <a:xfrm>
                <a:off x="2166"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40" name="Freeform 1281"/>
              <p:cNvSpPr>
                <a:spLocks/>
              </p:cNvSpPr>
              <p:nvPr/>
            </p:nvSpPr>
            <p:spPr bwMode="auto">
              <a:xfrm>
                <a:off x="2187"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41" name="Freeform 1282"/>
              <p:cNvSpPr>
                <a:spLocks/>
              </p:cNvSpPr>
              <p:nvPr/>
            </p:nvSpPr>
            <p:spPr bwMode="auto">
              <a:xfrm>
                <a:off x="2209"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42" name="Freeform 1283"/>
              <p:cNvSpPr>
                <a:spLocks/>
              </p:cNvSpPr>
              <p:nvPr/>
            </p:nvSpPr>
            <p:spPr bwMode="auto">
              <a:xfrm>
                <a:off x="2232"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43" name="Freeform 1284"/>
              <p:cNvSpPr>
                <a:spLocks/>
              </p:cNvSpPr>
              <p:nvPr/>
            </p:nvSpPr>
            <p:spPr bwMode="auto">
              <a:xfrm>
                <a:off x="2254"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44" name="Freeform 1285"/>
              <p:cNvSpPr>
                <a:spLocks/>
              </p:cNvSpPr>
              <p:nvPr/>
            </p:nvSpPr>
            <p:spPr bwMode="auto">
              <a:xfrm>
                <a:off x="2276"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45" name="Freeform 1286"/>
              <p:cNvSpPr>
                <a:spLocks/>
              </p:cNvSpPr>
              <p:nvPr/>
            </p:nvSpPr>
            <p:spPr bwMode="auto">
              <a:xfrm>
                <a:off x="2297"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46" name="Freeform 1287"/>
              <p:cNvSpPr>
                <a:spLocks/>
              </p:cNvSpPr>
              <p:nvPr/>
            </p:nvSpPr>
            <p:spPr bwMode="auto">
              <a:xfrm>
                <a:off x="2319"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47" name="Freeform 1288"/>
              <p:cNvSpPr>
                <a:spLocks/>
              </p:cNvSpPr>
              <p:nvPr/>
            </p:nvSpPr>
            <p:spPr bwMode="auto">
              <a:xfrm>
                <a:off x="2341"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48" name="Freeform 1289"/>
              <p:cNvSpPr>
                <a:spLocks/>
              </p:cNvSpPr>
              <p:nvPr/>
            </p:nvSpPr>
            <p:spPr bwMode="auto">
              <a:xfrm>
                <a:off x="2362"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49" name="Freeform 1290"/>
              <p:cNvSpPr>
                <a:spLocks/>
              </p:cNvSpPr>
              <p:nvPr/>
            </p:nvSpPr>
            <p:spPr bwMode="auto">
              <a:xfrm>
                <a:off x="2384"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50" name="Freeform 1291"/>
              <p:cNvSpPr>
                <a:spLocks/>
              </p:cNvSpPr>
              <p:nvPr/>
            </p:nvSpPr>
            <p:spPr bwMode="auto">
              <a:xfrm>
                <a:off x="2407" y="2801"/>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51" name="Freeform 1292"/>
              <p:cNvSpPr>
                <a:spLocks/>
              </p:cNvSpPr>
              <p:nvPr/>
            </p:nvSpPr>
            <p:spPr bwMode="auto">
              <a:xfrm>
                <a:off x="2429"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52" name="Freeform 1293"/>
              <p:cNvSpPr>
                <a:spLocks/>
              </p:cNvSpPr>
              <p:nvPr/>
            </p:nvSpPr>
            <p:spPr bwMode="auto">
              <a:xfrm>
                <a:off x="2451"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53" name="Freeform 1294"/>
              <p:cNvSpPr>
                <a:spLocks/>
              </p:cNvSpPr>
              <p:nvPr/>
            </p:nvSpPr>
            <p:spPr bwMode="auto">
              <a:xfrm>
                <a:off x="2472"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54" name="Freeform 1295"/>
              <p:cNvSpPr>
                <a:spLocks/>
              </p:cNvSpPr>
              <p:nvPr/>
            </p:nvSpPr>
            <p:spPr bwMode="auto">
              <a:xfrm>
                <a:off x="2494" y="2801"/>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55" name="Freeform 1296"/>
              <p:cNvSpPr>
                <a:spLocks/>
              </p:cNvSpPr>
              <p:nvPr/>
            </p:nvSpPr>
            <p:spPr bwMode="auto">
              <a:xfrm>
                <a:off x="2516" y="2801"/>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856" name="Freeform 1297"/>
              <p:cNvSpPr>
                <a:spLocks/>
              </p:cNvSpPr>
              <p:nvPr/>
            </p:nvSpPr>
            <p:spPr bwMode="auto">
              <a:xfrm>
                <a:off x="2537" y="2801"/>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57" name="Freeform 1298"/>
              <p:cNvSpPr>
                <a:spLocks/>
              </p:cNvSpPr>
              <p:nvPr/>
            </p:nvSpPr>
            <p:spPr bwMode="auto">
              <a:xfrm>
                <a:off x="2559" y="2801"/>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858" name="Freeform 1299"/>
              <p:cNvSpPr>
                <a:spLocks/>
              </p:cNvSpPr>
              <p:nvPr/>
            </p:nvSpPr>
            <p:spPr bwMode="auto">
              <a:xfrm>
                <a:off x="2581" y="2801"/>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859" name="Freeform 1300"/>
              <p:cNvSpPr>
                <a:spLocks/>
              </p:cNvSpPr>
              <p:nvPr/>
            </p:nvSpPr>
            <p:spPr bwMode="auto">
              <a:xfrm>
                <a:off x="2604"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60" name="Freeform 1301"/>
              <p:cNvSpPr>
                <a:spLocks/>
              </p:cNvSpPr>
              <p:nvPr/>
            </p:nvSpPr>
            <p:spPr bwMode="auto">
              <a:xfrm>
                <a:off x="2627"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61" name="Freeform 1302"/>
              <p:cNvSpPr>
                <a:spLocks/>
              </p:cNvSpPr>
              <p:nvPr/>
            </p:nvSpPr>
            <p:spPr bwMode="auto">
              <a:xfrm>
                <a:off x="2649"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62" name="Freeform 1303"/>
              <p:cNvSpPr>
                <a:spLocks/>
              </p:cNvSpPr>
              <p:nvPr/>
            </p:nvSpPr>
            <p:spPr bwMode="auto">
              <a:xfrm>
                <a:off x="2671"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63" name="Freeform 1304"/>
              <p:cNvSpPr>
                <a:spLocks/>
              </p:cNvSpPr>
              <p:nvPr/>
            </p:nvSpPr>
            <p:spPr bwMode="auto">
              <a:xfrm>
                <a:off x="2692"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64" name="Freeform 1305"/>
              <p:cNvSpPr>
                <a:spLocks/>
              </p:cNvSpPr>
              <p:nvPr/>
            </p:nvSpPr>
            <p:spPr bwMode="auto">
              <a:xfrm>
                <a:off x="2714"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65" name="Freeform 1306"/>
              <p:cNvSpPr>
                <a:spLocks/>
              </p:cNvSpPr>
              <p:nvPr/>
            </p:nvSpPr>
            <p:spPr bwMode="auto">
              <a:xfrm>
                <a:off x="754" y="2550"/>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866" name="Freeform 1307"/>
              <p:cNvSpPr>
                <a:spLocks/>
              </p:cNvSpPr>
              <p:nvPr/>
            </p:nvSpPr>
            <p:spPr bwMode="auto">
              <a:xfrm>
                <a:off x="777"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67" name="Freeform 1308"/>
              <p:cNvSpPr>
                <a:spLocks/>
              </p:cNvSpPr>
              <p:nvPr/>
            </p:nvSpPr>
            <p:spPr bwMode="auto">
              <a:xfrm>
                <a:off x="799" y="2550"/>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68" name="Freeform 1309"/>
              <p:cNvSpPr>
                <a:spLocks/>
              </p:cNvSpPr>
              <p:nvPr/>
            </p:nvSpPr>
            <p:spPr bwMode="auto">
              <a:xfrm>
                <a:off x="821" y="2550"/>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869" name="Freeform 1310"/>
              <p:cNvSpPr>
                <a:spLocks/>
              </p:cNvSpPr>
              <p:nvPr/>
            </p:nvSpPr>
            <p:spPr bwMode="auto">
              <a:xfrm>
                <a:off x="842" y="2550"/>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70" name="Freeform 1311"/>
              <p:cNvSpPr>
                <a:spLocks/>
              </p:cNvSpPr>
              <p:nvPr/>
            </p:nvSpPr>
            <p:spPr bwMode="auto">
              <a:xfrm>
                <a:off x="864" y="2550"/>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871" name="Freeform 1312"/>
              <p:cNvSpPr>
                <a:spLocks/>
              </p:cNvSpPr>
              <p:nvPr/>
            </p:nvSpPr>
            <p:spPr bwMode="auto">
              <a:xfrm>
                <a:off x="887"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72" name="Freeform 1313"/>
              <p:cNvSpPr>
                <a:spLocks/>
              </p:cNvSpPr>
              <p:nvPr/>
            </p:nvSpPr>
            <p:spPr bwMode="auto">
              <a:xfrm>
                <a:off x="908"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73" name="Freeform 1314"/>
              <p:cNvSpPr>
                <a:spLocks/>
              </p:cNvSpPr>
              <p:nvPr/>
            </p:nvSpPr>
            <p:spPr bwMode="auto">
              <a:xfrm>
                <a:off x="930"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74" name="Freeform 1315"/>
              <p:cNvSpPr>
                <a:spLocks/>
              </p:cNvSpPr>
              <p:nvPr/>
            </p:nvSpPr>
            <p:spPr bwMode="auto">
              <a:xfrm>
                <a:off x="952"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75" name="Freeform 1316"/>
              <p:cNvSpPr>
                <a:spLocks/>
              </p:cNvSpPr>
              <p:nvPr/>
            </p:nvSpPr>
            <p:spPr bwMode="auto">
              <a:xfrm>
                <a:off x="975"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76" name="Freeform 1317"/>
              <p:cNvSpPr>
                <a:spLocks/>
              </p:cNvSpPr>
              <p:nvPr/>
            </p:nvSpPr>
            <p:spPr bwMode="auto">
              <a:xfrm>
                <a:off x="997"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77" name="Freeform 1318"/>
              <p:cNvSpPr>
                <a:spLocks/>
              </p:cNvSpPr>
              <p:nvPr/>
            </p:nvSpPr>
            <p:spPr bwMode="auto">
              <a:xfrm>
                <a:off x="1017"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78" name="Freeform 1319"/>
              <p:cNvSpPr>
                <a:spLocks/>
              </p:cNvSpPr>
              <p:nvPr/>
            </p:nvSpPr>
            <p:spPr bwMode="auto">
              <a:xfrm>
                <a:off x="1040"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79" name="Freeform 1320"/>
              <p:cNvSpPr>
                <a:spLocks/>
              </p:cNvSpPr>
              <p:nvPr/>
            </p:nvSpPr>
            <p:spPr bwMode="auto">
              <a:xfrm>
                <a:off x="1062"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80" name="Freeform 1321"/>
              <p:cNvSpPr>
                <a:spLocks/>
              </p:cNvSpPr>
              <p:nvPr/>
            </p:nvSpPr>
            <p:spPr bwMode="auto">
              <a:xfrm>
                <a:off x="1083"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81" name="Freeform 1322"/>
              <p:cNvSpPr>
                <a:spLocks/>
              </p:cNvSpPr>
              <p:nvPr/>
            </p:nvSpPr>
            <p:spPr bwMode="auto">
              <a:xfrm>
                <a:off x="1105"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82" name="Freeform 1323"/>
              <p:cNvSpPr>
                <a:spLocks/>
              </p:cNvSpPr>
              <p:nvPr/>
            </p:nvSpPr>
            <p:spPr bwMode="auto">
              <a:xfrm>
                <a:off x="1127"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83" name="Freeform 1324"/>
              <p:cNvSpPr>
                <a:spLocks/>
              </p:cNvSpPr>
              <p:nvPr/>
            </p:nvSpPr>
            <p:spPr bwMode="auto">
              <a:xfrm>
                <a:off x="1149"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84" name="Freeform 1325"/>
              <p:cNvSpPr>
                <a:spLocks/>
              </p:cNvSpPr>
              <p:nvPr/>
            </p:nvSpPr>
            <p:spPr bwMode="auto">
              <a:xfrm>
                <a:off x="1172"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85" name="Freeform 1326"/>
              <p:cNvSpPr>
                <a:spLocks/>
              </p:cNvSpPr>
              <p:nvPr/>
            </p:nvSpPr>
            <p:spPr bwMode="auto">
              <a:xfrm>
                <a:off x="1192"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86" name="Freeform 1327"/>
              <p:cNvSpPr>
                <a:spLocks/>
              </p:cNvSpPr>
              <p:nvPr/>
            </p:nvSpPr>
            <p:spPr bwMode="auto">
              <a:xfrm>
                <a:off x="1215"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87" name="Freeform 1328"/>
              <p:cNvSpPr>
                <a:spLocks/>
              </p:cNvSpPr>
              <p:nvPr/>
            </p:nvSpPr>
            <p:spPr bwMode="auto">
              <a:xfrm>
                <a:off x="1237" y="2550"/>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88" name="Freeform 1329"/>
              <p:cNvSpPr>
                <a:spLocks/>
              </p:cNvSpPr>
              <p:nvPr/>
            </p:nvSpPr>
            <p:spPr bwMode="auto">
              <a:xfrm>
                <a:off x="1258" y="2550"/>
                <a:ext cx="7" cy="1"/>
              </a:xfrm>
              <a:custGeom>
                <a:avLst/>
                <a:gdLst>
                  <a:gd name="T0" fmla="*/ 0 w 7"/>
                  <a:gd name="T1" fmla="*/ 0 h 1"/>
                  <a:gd name="T2" fmla="*/ 4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4"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89" name="Freeform 1330"/>
              <p:cNvSpPr>
                <a:spLocks/>
              </p:cNvSpPr>
              <p:nvPr/>
            </p:nvSpPr>
            <p:spPr bwMode="auto">
              <a:xfrm>
                <a:off x="1280" y="2550"/>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90" name="Freeform 1331"/>
              <p:cNvSpPr>
                <a:spLocks/>
              </p:cNvSpPr>
              <p:nvPr/>
            </p:nvSpPr>
            <p:spPr bwMode="auto">
              <a:xfrm>
                <a:off x="1302" y="2550"/>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91" name="Freeform 1332"/>
              <p:cNvSpPr>
                <a:spLocks/>
              </p:cNvSpPr>
              <p:nvPr/>
            </p:nvSpPr>
            <p:spPr bwMode="auto">
              <a:xfrm>
                <a:off x="1324" y="2550"/>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892" name="Freeform 1333"/>
              <p:cNvSpPr>
                <a:spLocks/>
              </p:cNvSpPr>
              <p:nvPr/>
            </p:nvSpPr>
            <p:spPr bwMode="auto">
              <a:xfrm>
                <a:off x="1347"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93" name="Freeform 1334"/>
              <p:cNvSpPr>
                <a:spLocks/>
              </p:cNvSpPr>
              <p:nvPr/>
            </p:nvSpPr>
            <p:spPr bwMode="auto">
              <a:xfrm>
                <a:off x="1367" y="2550"/>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894" name="Freeform 1335"/>
              <p:cNvSpPr>
                <a:spLocks/>
              </p:cNvSpPr>
              <p:nvPr/>
            </p:nvSpPr>
            <p:spPr bwMode="auto">
              <a:xfrm>
                <a:off x="1390"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95" name="Freeform 1336"/>
              <p:cNvSpPr>
                <a:spLocks/>
              </p:cNvSpPr>
              <p:nvPr/>
            </p:nvSpPr>
            <p:spPr bwMode="auto">
              <a:xfrm>
                <a:off x="1413"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96" name="Freeform 1337"/>
              <p:cNvSpPr>
                <a:spLocks/>
              </p:cNvSpPr>
              <p:nvPr/>
            </p:nvSpPr>
            <p:spPr bwMode="auto">
              <a:xfrm>
                <a:off x="1433"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97" name="Freeform 1338"/>
              <p:cNvSpPr>
                <a:spLocks/>
              </p:cNvSpPr>
              <p:nvPr/>
            </p:nvSpPr>
            <p:spPr bwMode="auto">
              <a:xfrm>
                <a:off x="1455"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98" name="Freeform 1339"/>
              <p:cNvSpPr>
                <a:spLocks/>
              </p:cNvSpPr>
              <p:nvPr/>
            </p:nvSpPr>
            <p:spPr bwMode="auto">
              <a:xfrm>
                <a:off x="1478"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99" name="Freeform 1340"/>
              <p:cNvSpPr>
                <a:spLocks/>
              </p:cNvSpPr>
              <p:nvPr/>
            </p:nvSpPr>
            <p:spPr bwMode="auto">
              <a:xfrm>
                <a:off x="1500"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00" name="Freeform 1341"/>
              <p:cNvSpPr>
                <a:spLocks/>
              </p:cNvSpPr>
              <p:nvPr/>
            </p:nvSpPr>
            <p:spPr bwMode="auto">
              <a:xfrm>
                <a:off x="1522"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01" name="Freeform 1342"/>
              <p:cNvSpPr>
                <a:spLocks/>
              </p:cNvSpPr>
              <p:nvPr/>
            </p:nvSpPr>
            <p:spPr bwMode="auto">
              <a:xfrm>
                <a:off x="1543"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02" name="Freeform 1343"/>
              <p:cNvSpPr>
                <a:spLocks/>
              </p:cNvSpPr>
              <p:nvPr/>
            </p:nvSpPr>
            <p:spPr bwMode="auto">
              <a:xfrm>
                <a:off x="1565"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03" name="Freeform 1344"/>
              <p:cNvSpPr>
                <a:spLocks/>
              </p:cNvSpPr>
              <p:nvPr/>
            </p:nvSpPr>
            <p:spPr bwMode="auto">
              <a:xfrm>
                <a:off x="1587"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04" name="Freeform 1345"/>
              <p:cNvSpPr>
                <a:spLocks/>
              </p:cNvSpPr>
              <p:nvPr/>
            </p:nvSpPr>
            <p:spPr bwMode="auto">
              <a:xfrm>
                <a:off x="1608"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05" name="Freeform 1346"/>
              <p:cNvSpPr>
                <a:spLocks/>
              </p:cNvSpPr>
              <p:nvPr/>
            </p:nvSpPr>
            <p:spPr bwMode="auto">
              <a:xfrm>
                <a:off x="1630"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06" name="Freeform 1347"/>
              <p:cNvSpPr>
                <a:spLocks/>
              </p:cNvSpPr>
              <p:nvPr/>
            </p:nvSpPr>
            <p:spPr bwMode="auto">
              <a:xfrm>
                <a:off x="1653"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907" name="Freeform 1348"/>
              <p:cNvSpPr>
                <a:spLocks/>
              </p:cNvSpPr>
              <p:nvPr/>
            </p:nvSpPr>
            <p:spPr bwMode="auto">
              <a:xfrm>
                <a:off x="1675"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908" name="Freeform 1349"/>
              <p:cNvSpPr>
                <a:spLocks/>
              </p:cNvSpPr>
              <p:nvPr/>
            </p:nvSpPr>
            <p:spPr bwMode="auto">
              <a:xfrm>
                <a:off x="1697" y="2550"/>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909" name="Freeform 1350"/>
              <p:cNvSpPr>
                <a:spLocks/>
              </p:cNvSpPr>
              <p:nvPr/>
            </p:nvSpPr>
            <p:spPr bwMode="auto">
              <a:xfrm>
                <a:off x="1718"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10" name="Freeform 1351"/>
              <p:cNvSpPr>
                <a:spLocks/>
              </p:cNvSpPr>
              <p:nvPr/>
            </p:nvSpPr>
            <p:spPr bwMode="auto">
              <a:xfrm>
                <a:off x="1740" y="2550"/>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11" name="Freeform 1352"/>
              <p:cNvSpPr>
                <a:spLocks/>
              </p:cNvSpPr>
              <p:nvPr/>
            </p:nvSpPr>
            <p:spPr bwMode="auto">
              <a:xfrm>
                <a:off x="1762" y="2550"/>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912" name="Freeform 1353"/>
              <p:cNvSpPr>
                <a:spLocks/>
              </p:cNvSpPr>
              <p:nvPr/>
            </p:nvSpPr>
            <p:spPr bwMode="auto">
              <a:xfrm>
                <a:off x="1783" y="2550"/>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13" name="Freeform 1354"/>
              <p:cNvSpPr>
                <a:spLocks/>
              </p:cNvSpPr>
              <p:nvPr/>
            </p:nvSpPr>
            <p:spPr bwMode="auto">
              <a:xfrm>
                <a:off x="1805" y="2550"/>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914" name="Freeform 1355"/>
              <p:cNvSpPr>
                <a:spLocks/>
              </p:cNvSpPr>
              <p:nvPr/>
            </p:nvSpPr>
            <p:spPr bwMode="auto">
              <a:xfrm>
                <a:off x="1827" y="2550"/>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915" name="Freeform 1356"/>
              <p:cNvSpPr>
                <a:spLocks/>
              </p:cNvSpPr>
              <p:nvPr/>
            </p:nvSpPr>
            <p:spPr bwMode="auto">
              <a:xfrm>
                <a:off x="1851"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916" name="Freeform 1357"/>
              <p:cNvSpPr>
                <a:spLocks/>
              </p:cNvSpPr>
              <p:nvPr/>
            </p:nvSpPr>
            <p:spPr bwMode="auto">
              <a:xfrm>
                <a:off x="1873"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917" name="Freeform 1358"/>
              <p:cNvSpPr>
                <a:spLocks/>
              </p:cNvSpPr>
              <p:nvPr/>
            </p:nvSpPr>
            <p:spPr bwMode="auto">
              <a:xfrm>
                <a:off x="1893"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18" name="Freeform 1359"/>
              <p:cNvSpPr>
                <a:spLocks/>
              </p:cNvSpPr>
              <p:nvPr/>
            </p:nvSpPr>
            <p:spPr bwMode="auto">
              <a:xfrm>
                <a:off x="1916"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919" name="Freeform 1360"/>
              <p:cNvSpPr>
                <a:spLocks/>
              </p:cNvSpPr>
              <p:nvPr/>
            </p:nvSpPr>
            <p:spPr bwMode="auto">
              <a:xfrm>
                <a:off x="1938"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20" name="Freeform 1361"/>
              <p:cNvSpPr>
                <a:spLocks/>
              </p:cNvSpPr>
              <p:nvPr/>
            </p:nvSpPr>
            <p:spPr bwMode="auto">
              <a:xfrm>
                <a:off x="1959"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921" name="Freeform 1362"/>
              <p:cNvSpPr>
                <a:spLocks/>
              </p:cNvSpPr>
              <p:nvPr/>
            </p:nvSpPr>
            <p:spPr bwMode="auto">
              <a:xfrm>
                <a:off x="1981"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22" name="Freeform 1363"/>
              <p:cNvSpPr>
                <a:spLocks/>
              </p:cNvSpPr>
              <p:nvPr/>
            </p:nvSpPr>
            <p:spPr bwMode="auto">
              <a:xfrm>
                <a:off x="2003"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23" name="Freeform 1364"/>
              <p:cNvSpPr>
                <a:spLocks/>
              </p:cNvSpPr>
              <p:nvPr/>
            </p:nvSpPr>
            <p:spPr bwMode="auto">
              <a:xfrm>
                <a:off x="2025"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24" name="Freeform 1365"/>
              <p:cNvSpPr>
                <a:spLocks/>
              </p:cNvSpPr>
              <p:nvPr/>
            </p:nvSpPr>
            <p:spPr bwMode="auto">
              <a:xfrm>
                <a:off x="2048"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925" name="Freeform 1366"/>
              <p:cNvSpPr>
                <a:spLocks/>
              </p:cNvSpPr>
              <p:nvPr/>
            </p:nvSpPr>
            <p:spPr bwMode="auto">
              <a:xfrm>
                <a:off x="2068"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26" name="Freeform 1367"/>
              <p:cNvSpPr>
                <a:spLocks/>
              </p:cNvSpPr>
              <p:nvPr/>
            </p:nvSpPr>
            <p:spPr bwMode="auto">
              <a:xfrm>
                <a:off x="2091"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927" name="Freeform 1368"/>
              <p:cNvSpPr>
                <a:spLocks/>
              </p:cNvSpPr>
              <p:nvPr/>
            </p:nvSpPr>
            <p:spPr bwMode="auto">
              <a:xfrm>
                <a:off x="2113"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928" name="Freeform 1369"/>
              <p:cNvSpPr>
                <a:spLocks/>
              </p:cNvSpPr>
              <p:nvPr/>
            </p:nvSpPr>
            <p:spPr bwMode="auto">
              <a:xfrm>
                <a:off x="2133"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29" name="Freeform 1370"/>
              <p:cNvSpPr>
                <a:spLocks/>
              </p:cNvSpPr>
              <p:nvPr/>
            </p:nvSpPr>
            <p:spPr bwMode="auto">
              <a:xfrm>
                <a:off x="2156"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930" name="Freeform 1371"/>
              <p:cNvSpPr>
                <a:spLocks/>
              </p:cNvSpPr>
              <p:nvPr/>
            </p:nvSpPr>
            <p:spPr bwMode="auto">
              <a:xfrm>
                <a:off x="2178"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31" name="Freeform 1372"/>
              <p:cNvSpPr>
                <a:spLocks/>
              </p:cNvSpPr>
              <p:nvPr/>
            </p:nvSpPr>
            <p:spPr bwMode="auto">
              <a:xfrm>
                <a:off x="2200" y="2550"/>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932" name="Freeform 1373"/>
              <p:cNvSpPr>
                <a:spLocks/>
              </p:cNvSpPr>
              <p:nvPr/>
            </p:nvSpPr>
            <p:spPr bwMode="auto">
              <a:xfrm>
                <a:off x="2223"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33" name="Freeform 1374"/>
              <p:cNvSpPr>
                <a:spLocks/>
              </p:cNvSpPr>
              <p:nvPr/>
            </p:nvSpPr>
            <p:spPr bwMode="auto">
              <a:xfrm>
                <a:off x="2243" y="2550"/>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934" name="Freeform 1375"/>
              <p:cNvSpPr>
                <a:spLocks/>
              </p:cNvSpPr>
              <p:nvPr/>
            </p:nvSpPr>
            <p:spPr bwMode="auto">
              <a:xfrm>
                <a:off x="2265" y="2550"/>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935" name="Freeform 1376"/>
              <p:cNvSpPr>
                <a:spLocks/>
              </p:cNvSpPr>
              <p:nvPr/>
            </p:nvSpPr>
            <p:spPr bwMode="auto">
              <a:xfrm>
                <a:off x="2288" y="2550"/>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36" name="Freeform 1377"/>
              <p:cNvSpPr>
                <a:spLocks/>
              </p:cNvSpPr>
              <p:nvPr/>
            </p:nvSpPr>
            <p:spPr bwMode="auto">
              <a:xfrm>
                <a:off x="2308" y="2550"/>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937" name="Freeform 1378"/>
              <p:cNvSpPr>
                <a:spLocks/>
              </p:cNvSpPr>
              <p:nvPr/>
            </p:nvSpPr>
            <p:spPr bwMode="auto">
              <a:xfrm>
                <a:off x="2331"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38" name="Freeform 1379"/>
              <p:cNvSpPr>
                <a:spLocks/>
              </p:cNvSpPr>
              <p:nvPr/>
            </p:nvSpPr>
            <p:spPr bwMode="auto">
              <a:xfrm>
                <a:off x="2354"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939" name="Freeform 1380"/>
              <p:cNvSpPr>
                <a:spLocks/>
              </p:cNvSpPr>
              <p:nvPr/>
            </p:nvSpPr>
            <p:spPr bwMode="auto">
              <a:xfrm>
                <a:off x="2376"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40" name="Freeform 1381"/>
              <p:cNvSpPr>
                <a:spLocks/>
              </p:cNvSpPr>
              <p:nvPr/>
            </p:nvSpPr>
            <p:spPr bwMode="auto">
              <a:xfrm>
                <a:off x="2398"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41" name="Freeform 1382"/>
              <p:cNvSpPr>
                <a:spLocks/>
              </p:cNvSpPr>
              <p:nvPr/>
            </p:nvSpPr>
            <p:spPr bwMode="auto">
              <a:xfrm>
                <a:off x="2419"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942" name="Freeform 1383"/>
              <p:cNvSpPr>
                <a:spLocks/>
              </p:cNvSpPr>
              <p:nvPr/>
            </p:nvSpPr>
            <p:spPr bwMode="auto">
              <a:xfrm>
                <a:off x="2441"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43" name="Freeform 1384"/>
              <p:cNvSpPr>
                <a:spLocks/>
              </p:cNvSpPr>
              <p:nvPr/>
            </p:nvSpPr>
            <p:spPr bwMode="auto">
              <a:xfrm>
                <a:off x="2463"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44" name="Freeform 1385"/>
              <p:cNvSpPr>
                <a:spLocks/>
              </p:cNvSpPr>
              <p:nvPr/>
            </p:nvSpPr>
            <p:spPr bwMode="auto">
              <a:xfrm>
                <a:off x="2484"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45" name="Freeform 1386"/>
              <p:cNvSpPr>
                <a:spLocks/>
              </p:cNvSpPr>
              <p:nvPr/>
            </p:nvSpPr>
            <p:spPr bwMode="auto">
              <a:xfrm>
                <a:off x="2506"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46" name="Freeform 1387"/>
              <p:cNvSpPr>
                <a:spLocks/>
              </p:cNvSpPr>
              <p:nvPr/>
            </p:nvSpPr>
            <p:spPr bwMode="auto">
              <a:xfrm>
                <a:off x="2529"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947" name="Freeform 1388"/>
              <p:cNvSpPr>
                <a:spLocks/>
              </p:cNvSpPr>
              <p:nvPr/>
            </p:nvSpPr>
            <p:spPr bwMode="auto">
              <a:xfrm>
                <a:off x="2551"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948" name="Freeform 1389"/>
              <p:cNvSpPr>
                <a:spLocks/>
              </p:cNvSpPr>
              <p:nvPr/>
            </p:nvSpPr>
            <p:spPr bwMode="auto">
              <a:xfrm>
                <a:off x="2573"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49" name="Freeform 1390"/>
              <p:cNvSpPr>
                <a:spLocks/>
              </p:cNvSpPr>
              <p:nvPr/>
            </p:nvSpPr>
            <p:spPr bwMode="auto">
              <a:xfrm>
                <a:off x="2594"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950" name="Freeform 1391"/>
              <p:cNvSpPr>
                <a:spLocks/>
              </p:cNvSpPr>
              <p:nvPr/>
            </p:nvSpPr>
            <p:spPr bwMode="auto">
              <a:xfrm>
                <a:off x="2616"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51" name="Freeform 1392"/>
              <p:cNvSpPr>
                <a:spLocks/>
              </p:cNvSpPr>
              <p:nvPr/>
            </p:nvSpPr>
            <p:spPr bwMode="auto">
              <a:xfrm>
                <a:off x="2638"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52" name="Freeform 1393"/>
              <p:cNvSpPr>
                <a:spLocks/>
              </p:cNvSpPr>
              <p:nvPr/>
            </p:nvSpPr>
            <p:spPr bwMode="auto">
              <a:xfrm>
                <a:off x="2659"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53" name="Freeform 1394"/>
              <p:cNvSpPr>
                <a:spLocks/>
              </p:cNvSpPr>
              <p:nvPr/>
            </p:nvSpPr>
            <p:spPr bwMode="auto">
              <a:xfrm>
                <a:off x="2681" y="2550"/>
                <a:ext cx="9" cy="1"/>
              </a:xfrm>
              <a:custGeom>
                <a:avLst/>
                <a:gdLst>
                  <a:gd name="T0" fmla="*/ 0 w 9"/>
                  <a:gd name="T1" fmla="*/ 0 h 1"/>
                  <a:gd name="T2" fmla="*/ 8 w 9"/>
                  <a:gd name="T3" fmla="*/ 0 h 1"/>
                  <a:gd name="T4" fmla="*/ 9 w 9"/>
                  <a:gd name="T5" fmla="*/ 0 h 1"/>
                  <a:gd name="T6" fmla="*/ 0 60000 65536"/>
                  <a:gd name="T7" fmla="*/ 0 60000 65536"/>
                  <a:gd name="T8" fmla="*/ 0 60000 65536"/>
                  <a:gd name="T9" fmla="*/ 0 w 9"/>
                  <a:gd name="T10" fmla="*/ 0 h 1"/>
                  <a:gd name="T11" fmla="*/ 9 w 9"/>
                  <a:gd name="T12" fmla="*/ 1 h 1"/>
                </a:gdLst>
                <a:ahLst/>
                <a:cxnLst>
                  <a:cxn ang="T6">
                    <a:pos x="T0" y="T1"/>
                  </a:cxn>
                  <a:cxn ang="T7">
                    <a:pos x="T2" y="T3"/>
                  </a:cxn>
                  <a:cxn ang="T8">
                    <a:pos x="T4" y="T5"/>
                  </a:cxn>
                </a:cxnLst>
                <a:rect l="T9" t="T10" r="T11" b="T12"/>
                <a:pathLst>
                  <a:path w="9" h="1">
                    <a:moveTo>
                      <a:pt x="0" y="0"/>
                    </a:moveTo>
                    <a:lnTo>
                      <a:pt x="8" y="0"/>
                    </a:lnTo>
                    <a:lnTo>
                      <a:pt x="9" y="0"/>
                    </a:lnTo>
                  </a:path>
                </a:pathLst>
              </a:custGeom>
              <a:noFill/>
              <a:ln w="3175">
                <a:solidFill>
                  <a:srgbClr val="0000D4"/>
                </a:solidFill>
                <a:round/>
                <a:headEnd/>
                <a:tailEnd/>
              </a:ln>
            </p:spPr>
            <p:txBody>
              <a:bodyPr>
                <a:prstTxWarp prst="textNoShape">
                  <a:avLst/>
                </a:prstTxWarp>
              </a:bodyPr>
              <a:lstStyle/>
              <a:p>
                <a:endParaRPr lang="en-US"/>
              </a:p>
            </p:txBody>
          </p:sp>
          <p:sp>
            <p:nvSpPr>
              <p:cNvPr id="40954" name="Freeform 1395"/>
              <p:cNvSpPr>
                <a:spLocks/>
              </p:cNvSpPr>
              <p:nvPr/>
            </p:nvSpPr>
            <p:spPr bwMode="auto">
              <a:xfrm>
                <a:off x="2707" y="2550"/>
                <a:ext cx="9" cy="1"/>
              </a:xfrm>
              <a:custGeom>
                <a:avLst/>
                <a:gdLst>
                  <a:gd name="T0" fmla="*/ 0 w 9"/>
                  <a:gd name="T1" fmla="*/ 0 h 1"/>
                  <a:gd name="T2" fmla="*/ 7 w 9"/>
                  <a:gd name="T3" fmla="*/ 0 h 1"/>
                  <a:gd name="T4" fmla="*/ 9 w 9"/>
                  <a:gd name="T5" fmla="*/ 0 h 1"/>
                  <a:gd name="T6" fmla="*/ 0 60000 65536"/>
                  <a:gd name="T7" fmla="*/ 0 60000 65536"/>
                  <a:gd name="T8" fmla="*/ 0 60000 65536"/>
                  <a:gd name="T9" fmla="*/ 0 w 9"/>
                  <a:gd name="T10" fmla="*/ 0 h 1"/>
                  <a:gd name="T11" fmla="*/ 9 w 9"/>
                  <a:gd name="T12" fmla="*/ 1 h 1"/>
                </a:gdLst>
                <a:ahLst/>
                <a:cxnLst>
                  <a:cxn ang="T6">
                    <a:pos x="T0" y="T1"/>
                  </a:cxn>
                  <a:cxn ang="T7">
                    <a:pos x="T2" y="T3"/>
                  </a:cxn>
                  <a:cxn ang="T8">
                    <a:pos x="T4" y="T5"/>
                  </a:cxn>
                </a:cxnLst>
                <a:rect l="T9" t="T10" r="T11" b="T12"/>
                <a:pathLst>
                  <a:path w="9" h="1">
                    <a:moveTo>
                      <a:pt x="0" y="0"/>
                    </a:moveTo>
                    <a:lnTo>
                      <a:pt x="7" y="0"/>
                    </a:lnTo>
                    <a:lnTo>
                      <a:pt x="9" y="0"/>
                    </a:lnTo>
                  </a:path>
                </a:pathLst>
              </a:custGeom>
              <a:noFill/>
              <a:ln w="3175">
                <a:solidFill>
                  <a:srgbClr val="0000D4"/>
                </a:solidFill>
                <a:round/>
                <a:headEnd/>
                <a:tailEnd/>
              </a:ln>
            </p:spPr>
            <p:txBody>
              <a:bodyPr>
                <a:prstTxWarp prst="textNoShape">
                  <a:avLst/>
                </a:prstTxWarp>
              </a:bodyPr>
              <a:lstStyle/>
              <a:p>
                <a:endParaRPr lang="en-US"/>
              </a:p>
            </p:txBody>
          </p:sp>
          <p:sp>
            <p:nvSpPr>
              <p:cNvPr id="40955" name="Freeform 1396"/>
              <p:cNvSpPr>
                <a:spLocks/>
              </p:cNvSpPr>
              <p:nvPr/>
            </p:nvSpPr>
            <p:spPr bwMode="auto">
              <a:xfrm>
                <a:off x="749"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56" name="Freeform 1397"/>
              <p:cNvSpPr>
                <a:spLocks/>
              </p:cNvSpPr>
              <p:nvPr/>
            </p:nvSpPr>
            <p:spPr bwMode="auto">
              <a:xfrm>
                <a:off x="770"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57" name="Freeform 1398"/>
              <p:cNvSpPr>
                <a:spLocks/>
              </p:cNvSpPr>
              <p:nvPr/>
            </p:nvSpPr>
            <p:spPr bwMode="auto">
              <a:xfrm>
                <a:off x="791"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958" name="Freeform 1399"/>
              <p:cNvSpPr>
                <a:spLocks/>
              </p:cNvSpPr>
              <p:nvPr/>
            </p:nvSpPr>
            <p:spPr bwMode="auto">
              <a:xfrm>
                <a:off x="811"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59" name="Freeform 1400"/>
              <p:cNvSpPr>
                <a:spLocks/>
              </p:cNvSpPr>
              <p:nvPr/>
            </p:nvSpPr>
            <p:spPr bwMode="auto">
              <a:xfrm>
                <a:off x="834"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480" name="Freeform 1401"/>
              <p:cNvSpPr>
                <a:spLocks/>
              </p:cNvSpPr>
              <p:nvPr/>
            </p:nvSpPr>
            <p:spPr bwMode="auto">
              <a:xfrm>
                <a:off x="854"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481" name="Freeform 1402"/>
              <p:cNvSpPr>
                <a:spLocks/>
              </p:cNvSpPr>
              <p:nvPr/>
            </p:nvSpPr>
            <p:spPr bwMode="auto">
              <a:xfrm>
                <a:off x="876"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482" name="Freeform 1403"/>
              <p:cNvSpPr>
                <a:spLocks/>
              </p:cNvSpPr>
              <p:nvPr/>
            </p:nvSpPr>
            <p:spPr bwMode="auto">
              <a:xfrm>
                <a:off x="899"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483" name="Freeform 1404"/>
              <p:cNvSpPr>
                <a:spLocks/>
              </p:cNvSpPr>
              <p:nvPr/>
            </p:nvSpPr>
            <p:spPr bwMode="auto">
              <a:xfrm>
                <a:off x="921"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484" name="Freeform 1405"/>
              <p:cNvSpPr>
                <a:spLocks/>
              </p:cNvSpPr>
              <p:nvPr/>
            </p:nvSpPr>
            <p:spPr bwMode="auto">
              <a:xfrm>
                <a:off x="943" y="2298"/>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485" name="Freeform 1406"/>
              <p:cNvSpPr>
                <a:spLocks/>
              </p:cNvSpPr>
              <p:nvPr/>
            </p:nvSpPr>
            <p:spPr bwMode="auto">
              <a:xfrm>
                <a:off x="964"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486" name="Freeform 1407"/>
              <p:cNvSpPr>
                <a:spLocks/>
              </p:cNvSpPr>
              <p:nvPr/>
            </p:nvSpPr>
            <p:spPr bwMode="auto">
              <a:xfrm>
                <a:off x="986" y="2298"/>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487" name="Freeform 1408"/>
              <p:cNvSpPr>
                <a:spLocks/>
              </p:cNvSpPr>
              <p:nvPr/>
            </p:nvSpPr>
            <p:spPr bwMode="auto">
              <a:xfrm>
                <a:off x="1008" y="2298"/>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488" name="Freeform 1409"/>
              <p:cNvSpPr>
                <a:spLocks/>
              </p:cNvSpPr>
              <p:nvPr/>
            </p:nvSpPr>
            <p:spPr bwMode="auto">
              <a:xfrm>
                <a:off x="1029" y="2298"/>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489" name="Freeform 1410"/>
              <p:cNvSpPr>
                <a:spLocks/>
              </p:cNvSpPr>
              <p:nvPr/>
            </p:nvSpPr>
            <p:spPr bwMode="auto">
              <a:xfrm>
                <a:off x="1051" y="2298"/>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490" name="Freeform 1411"/>
              <p:cNvSpPr>
                <a:spLocks/>
              </p:cNvSpPr>
              <p:nvPr/>
            </p:nvSpPr>
            <p:spPr bwMode="auto">
              <a:xfrm>
                <a:off x="1074"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491" name="Freeform 1412"/>
              <p:cNvSpPr>
                <a:spLocks/>
              </p:cNvSpPr>
              <p:nvPr/>
            </p:nvSpPr>
            <p:spPr bwMode="auto">
              <a:xfrm>
                <a:off x="1097"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492" name="Freeform 1413"/>
              <p:cNvSpPr>
                <a:spLocks/>
              </p:cNvSpPr>
              <p:nvPr/>
            </p:nvSpPr>
            <p:spPr bwMode="auto">
              <a:xfrm>
                <a:off x="1119"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493" name="Freeform 1414"/>
              <p:cNvSpPr>
                <a:spLocks/>
              </p:cNvSpPr>
              <p:nvPr/>
            </p:nvSpPr>
            <p:spPr bwMode="auto">
              <a:xfrm>
                <a:off x="1140"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494" name="Freeform 1415"/>
              <p:cNvSpPr>
                <a:spLocks/>
              </p:cNvSpPr>
              <p:nvPr/>
            </p:nvSpPr>
            <p:spPr bwMode="auto">
              <a:xfrm>
                <a:off x="1162"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495" name="Freeform 1416"/>
              <p:cNvSpPr>
                <a:spLocks/>
              </p:cNvSpPr>
              <p:nvPr/>
            </p:nvSpPr>
            <p:spPr bwMode="auto">
              <a:xfrm>
                <a:off x="1184"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496" name="Freeform 1417"/>
              <p:cNvSpPr>
                <a:spLocks/>
              </p:cNvSpPr>
              <p:nvPr/>
            </p:nvSpPr>
            <p:spPr bwMode="auto">
              <a:xfrm>
                <a:off x="1205"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497" name="Freeform 1418"/>
              <p:cNvSpPr>
                <a:spLocks/>
              </p:cNvSpPr>
              <p:nvPr/>
            </p:nvSpPr>
            <p:spPr bwMode="auto">
              <a:xfrm>
                <a:off x="1227"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498" name="Freeform 1419"/>
              <p:cNvSpPr>
                <a:spLocks/>
              </p:cNvSpPr>
              <p:nvPr/>
            </p:nvSpPr>
            <p:spPr bwMode="auto">
              <a:xfrm>
                <a:off x="1249"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499" name="Freeform 1420"/>
              <p:cNvSpPr>
                <a:spLocks/>
              </p:cNvSpPr>
              <p:nvPr/>
            </p:nvSpPr>
            <p:spPr bwMode="auto">
              <a:xfrm>
                <a:off x="1272" y="2298"/>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00" name="Freeform 1421"/>
              <p:cNvSpPr>
                <a:spLocks/>
              </p:cNvSpPr>
              <p:nvPr/>
            </p:nvSpPr>
            <p:spPr bwMode="auto">
              <a:xfrm>
                <a:off x="1294"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01" name="Freeform 1422"/>
              <p:cNvSpPr>
                <a:spLocks/>
              </p:cNvSpPr>
              <p:nvPr/>
            </p:nvSpPr>
            <p:spPr bwMode="auto">
              <a:xfrm>
                <a:off x="1314"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02" name="Freeform 1423"/>
              <p:cNvSpPr>
                <a:spLocks/>
              </p:cNvSpPr>
              <p:nvPr/>
            </p:nvSpPr>
            <p:spPr bwMode="auto">
              <a:xfrm>
                <a:off x="1337"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03" name="Freeform 1424"/>
              <p:cNvSpPr>
                <a:spLocks/>
              </p:cNvSpPr>
              <p:nvPr/>
            </p:nvSpPr>
            <p:spPr bwMode="auto">
              <a:xfrm>
                <a:off x="1359"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04" name="Freeform 1425"/>
              <p:cNvSpPr>
                <a:spLocks/>
              </p:cNvSpPr>
              <p:nvPr/>
            </p:nvSpPr>
            <p:spPr bwMode="auto">
              <a:xfrm>
                <a:off x="1380"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05" name="Freeform 1426"/>
              <p:cNvSpPr>
                <a:spLocks/>
              </p:cNvSpPr>
              <p:nvPr/>
            </p:nvSpPr>
            <p:spPr bwMode="auto">
              <a:xfrm>
                <a:off x="1402"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06" name="Freeform 1427"/>
              <p:cNvSpPr>
                <a:spLocks/>
              </p:cNvSpPr>
              <p:nvPr/>
            </p:nvSpPr>
            <p:spPr bwMode="auto">
              <a:xfrm>
                <a:off x="1424" y="2298"/>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507" name="Freeform 1428"/>
              <p:cNvSpPr>
                <a:spLocks/>
              </p:cNvSpPr>
              <p:nvPr/>
            </p:nvSpPr>
            <p:spPr bwMode="auto">
              <a:xfrm>
                <a:off x="1446" y="2298"/>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508" name="Freeform 1429"/>
              <p:cNvSpPr>
                <a:spLocks/>
              </p:cNvSpPr>
              <p:nvPr/>
            </p:nvSpPr>
            <p:spPr bwMode="auto">
              <a:xfrm>
                <a:off x="1469"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09" name="Freeform 1430"/>
              <p:cNvSpPr>
                <a:spLocks/>
              </p:cNvSpPr>
              <p:nvPr/>
            </p:nvSpPr>
            <p:spPr bwMode="auto">
              <a:xfrm>
                <a:off x="1489" y="2298"/>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510" name="Freeform 1431"/>
              <p:cNvSpPr>
                <a:spLocks/>
              </p:cNvSpPr>
              <p:nvPr/>
            </p:nvSpPr>
            <p:spPr bwMode="auto">
              <a:xfrm>
                <a:off x="1512"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11" name="Freeform 1432"/>
              <p:cNvSpPr>
                <a:spLocks/>
              </p:cNvSpPr>
              <p:nvPr/>
            </p:nvSpPr>
            <p:spPr bwMode="auto">
              <a:xfrm>
                <a:off x="1534" y="2298"/>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12" name="Freeform 1433"/>
              <p:cNvSpPr>
                <a:spLocks/>
              </p:cNvSpPr>
              <p:nvPr/>
            </p:nvSpPr>
            <p:spPr bwMode="auto">
              <a:xfrm>
                <a:off x="1554" y="2298"/>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grpSp>
        <p:grpSp>
          <p:nvGrpSpPr>
            <p:cNvPr id="39949" name="Group 1635"/>
            <p:cNvGrpSpPr>
              <a:grpSpLocks/>
            </p:cNvGrpSpPr>
            <p:nvPr/>
          </p:nvGrpSpPr>
          <p:grpSpPr bwMode="auto">
            <a:xfrm>
              <a:off x="739" y="1795"/>
              <a:ext cx="1977" cy="504"/>
              <a:chOff x="739" y="1795"/>
              <a:chExt cx="1977" cy="504"/>
            </a:xfrm>
          </p:grpSpPr>
          <p:sp>
            <p:nvSpPr>
              <p:cNvPr id="40593" name="Freeform 1435"/>
              <p:cNvSpPr>
                <a:spLocks/>
              </p:cNvSpPr>
              <p:nvPr/>
            </p:nvSpPr>
            <p:spPr bwMode="auto">
              <a:xfrm>
                <a:off x="1577" y="2298"/>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594" name="Freeform 1436"/>
              <p:cNvSpPr>
                <a:spLocks/>
              </p:cNvSpPr>
              <p:nvPr/>
            </p:nvSpPr>
            <p:spPr bwMode="auto">
              <a:xfrm>
                <a:off x="1600"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595" name="Freeform 1437"/>
              <p:cNvSpPr>
                <a:spLocks/>
              </p:cNvSpPr>
              <p:nvPr/>
            </p:nvSpPr>
            <p:spPr bwMode="auto">
              <a:xfrm>
                <a:off x="1622"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596" name="Freeform 1438"/>
              <p:cNvSpPr>
                <a:spLocks/>
              </p:cNvSpPr>
              <p:nvPr/>
            </p:nvSpPr>
            <p:spPr bwMode="auto">
              <a:xfrm>
                <a:off x="1644"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597" name="Freeform 1439"/>
              <p:cNvSpPr>
                <a:spLocks/>
              </p:cNvSpPr>
              <p:nvPr/>
            </p:nvSpPr>
            <p:spPr bwMode="auto">
              <a:xfrm>
                <a:off x="1665"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598" name="Freeform 1440"/>
              <p:cNvSpPr>
                <a:spLocks/>
              </p:cNvSpPr>
              <p:nvPr/>
            </p:nvSpPr>
            <p:spPr bwMode="auto">
              <a:xfrm>
                <a:off x="1687"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599" name="Freeform 1441"/>
              <p:cNvSpPr>
                <a:spLocks/>
              </p:cNvSpPr>
              <p:nvPr/>
            </p:nvSpPr>
            <p:spPr bwMode="auto">
              <a:xfrm>
                <a:off x="1710" y="2298"/>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00" name="Freeform 1442"/>
              <p:cNvSpPr>
                <a:spLocks/>
              </p:cNvSpPr>
              <p:nvPr/>
            </p:nvSpPr>
            <p:spPr bwMode="auto">
              <a:xfrm>
                <a:off x="1730"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01" name="Freeform 1443"/>
              <p:cNvSpPr>
                <a:spLocks/>
              </p:cNvSpPr>
              <p:nvPr/>
            </p:nvSpPr>
            <p:spPr bwMode="auto">
              <a:xfrm>
                <a:off x="1752"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02" name="Freeform 1444"/>
              <p:cNvSpPr>
                <a:spLocks/>
              </p:cNvSpPr>
              <p:nvPr/>
            </p:nvSpPr>
            <p:spPr bwMode="auto">
              <a:xfrm>
                <a:off x="1775"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03" name="Freeform 1445"/>
              <p:cNvSpPr>
                <a:spLocks/>
              </p:cNvSpPr>
              <p:nvPr/>
            </p:nvSpPr>
            <p:spPr bwMode="auto">
              <a:xfrm>
                <a:off x="1797"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04" name="Freeform 1446"/>
              <p:cNvSpPr>
                <a:spLocks/>
              </p:cNvSpPr>
              <p:nvPr/>
            </p:nvSpPr>
            <p:spPr bwMode="auto">
              <a:xfrm>
                <a:off x="1819"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05" name="Freeform 1447"/>
              <p:cNvSpPr>
                <a:spLocks/>
              </p:cNvSpPr>
              <p:nvPr/>
            </p:nvSpPr>
            <p:spPr bwMode="auto">
              <a:xfrm>
                <a:off x="1840"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06" name="Freeform 1448"/>
              <p:cNvSpPr>
                <a:spLocks/>
              </p:cNvSpPr>
              <p:nvPr/>
            </p:nvSpPr>
            <p:spPr bwMode="auto">
              <a:xfrm>
                <a:off x="1862"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07" name="Freeform 1449"/>
              <p:cNvSpPr>
                <a:spLocks/>
              </p:cNvSpPr>
              <p:nvPr/>
            </p:nvSpPr>
            <p:spPr bwMode="auto">
              <a:xfrm>
                <a:off x="1884"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08" name="Freeform 1450"/>
              <p:cNvSpPr>
                <a:spLocks/>
              </p:cNvSpPr>
              <p:nvPr/>
            </p:nvSpPr>
            <p:spPr bwMode="auto">
              <a:xfrm>
                <a:off x="1905"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09" name="Freeform 1451"/>
              <p:cNvSpPr>
                <a:spLocks/>
              </p:cNvSpPr>
              <p:nvPr/>
            </p:nvSpPr>
            <p:spPr bwMode="auto">
              <a:xfrm>
                <a:off x="1927" y="2298"/>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610" name="Freeform 1452"/>
              <p:cNvSpPr>
                <a:spLocks/>
              </p:cNvSpPr>
              <p:nvPr/>
            </p:nvSpPr>
            <p:spPr bwMode="auto">
              <a:xfrm>
                <a:off x="1950"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11" name="Freeform 1453"/>
              <p:cNvSpPr>
                <a:spLocks/>
              </p:cNvSpPr>
              <p:nvPr/>
            </p:nvSpPr>
            <p:spPr bwMode="auto">
              <a:xfrm>
                <a:off x="1972" y="2298"/>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12" name="Freeform 1454"/>
              <p:cNvSpPr>
                <a:spLocks/>
              </p:cNvSpPr>
              <p:nvPr/>
            </p:nvSpPr>
            <p:spPr bwMode="auto">
              <a:xfrm>
                <a:off x="1994" y="2298"/>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613" name="Freeform 1455"/>
              <p:cNvSpPr>
                <a:spLocks/>
              </p:cNvSpPr>
              <p:nvPr/>
            </p:nvSpPr>
            <p:spPr bwMode="auto">
              <a:xfrm>
                <a:off x="2015"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14" name="Freeform 1456"/>
              <p:cNvSpPr>
                <a:spLocks/>
              </p:cNvSpPr>
              <p:nvPr/>
            </p:nvSpPr>
            <p:spPr bwMode="auto">
              <a:xfrm>
                <a:off x="2037" y="2298"/>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15" name="Freeform 1457"/>
              <p:cNvSpPr>
                <a:spLocks/>
              </p:cNvSpPr>
              <p:nvPr/>
            </p:nvSpPr>
            <p:spPr bwMode="auto">
              <a:xfrm>
                <a:off x="2060"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16" name="Freeform 1458"/>
              <p:cNvSpPr>
                <a:spLocks/>
              </p:cNvSpPr>
              <p:nvPr/>
            </p:nvSpPr>
            <p:spPr bwMode="auto">
              <a:xfrm>
                <a:off x="2081"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17" name="Freeform 1459"/>
              <p:cNvSpPr>
                <a:spLocks/>
              </p:cNvSpPr>
              <p:nvPr/>
            </p:nvSpPr>
            <p:spPr bwMode="auto">
              <a:xfrm>
                <a:off x="2103"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18" name="Freeform 1460"/>
              <p:cNvSpPr>
                <a:spLocks/>
              </p:cNvSpPr>
              <p:nvPr/>
            </p:nvSpPr>
            <p:spPr bwMode="auto">
              <a:xfrm>
                <a:off x="2125"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19" name="Freeform 1461"/>
              <p:cNvSpPr>
                <a:spLocks/>
              </p:cNvSpPr>
              <p:nvPr/>
            </p:nvSpPr>
            <p:spPr bwMode="auto">
              <a:xfrm>
                <a:off x="2148" y="2298"/>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20" name="Freeform 1462"/>
              <p:cNvSpPr>
                <a:spLocks/>
              </p:cNvSpPr>
              <p:nvPr/>
            </p:nvSpPr>
            <p:spPr bwMode="auto">
              <a:xfrm>
                <a:off x="2170"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21" name="Freeform 1463"/>
              <p:cNvSpPr>
                <a:spLocks/>
              </p:cNvSpPr>
              <p:nvPr/>
            </p:nvSpPr>
            <p:spPr bwMode="auto">
              <a:xfrm>
                <a:off x="2190"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22" name="Freeform 1464"/>
              <p:cNvSpPr>
                <a:spLocks/>
              </p:cNvSpPr>
              <p:nvPr/>
            </p:nvSpPr>
            <p:spPr bwMode="auto">
              <a:xfrm>
                <a:off x="2213"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23" name="Freeform 1465"/>
              <p:cNvSpPr>
                <a:spLocks/>
              </p:cNvSpPr>
              <p:nvPr/>
            </p:nvSpPr>
            <p:spPr bwMode="auto">
              <a:xfrm>
                <a:off x="2235"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24" name="Freeform 1466"/>
              <p:cNvSpPr>
                <a:spLocks/>
              </p:cNvSpPr>
              <p:nvPr/>
            </p:nvSpPr>
            <p:spPr bwMode="auto">
              <a:xfrm>
                <a:off x="2256"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25" name="Freeform 1467"/>
              <p:cNvSpPr>
                <a:spLocks/>
              </p:cNvSpPr>
              <p:nvPr/>
            </p:nvSpPr>
            <p:spPr bwMode="auto">
              <a:xfrm>
                <a:off x="2278"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26" name="Freeform 1468"/>
              <p:cNvSpPr>
                <a:spLocks/>
              </p:cNvSpPr>
              <p:nvPr/>
            </p:nvSpPr>
            <p:spPr bwMode="auto">
              <a:xfrm>
                <a:off x="2300"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27" name="Freeform 1469"/>
              <p:cNvSpPr>
                <a:spLocks/>
              </p:cNvSpPr>
              <p:nvPr/>
            </p:nvSpPr>
            <p:spPr bwMode="auto">
              <a:xfrm>
                <a:off x="2322"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28" name="Freeform 1470"/>
              <p:cNvSpPr>
                <a:spLocks/>
              </p:cNvSpPr>
              <p:nvPr/>
            </p:nvSpPr>
            <p:spPr bwMode="auto">
              <a:xfrm>
                <a:off x="2345"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29" name="Freeform 1471"/>
              <p:cNvSpPr>
                <a:spLocks/>
              </p:cNvSpPr>
              <p:nvPr/>
            </p:nvSpPr>
            <p:spPr bwMode="auto">
              <a:xfrm>
                <a:off x="2365"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30" name="Freeform 1472"/>
              <p:cNvSpPr>
                <a:spLocks/>
              </p:cNvSpPr>
              <p:nvPr/>
            </p:nvSpPr>
            <p:spPr bwMode="auto">
              <a:xfrm>
                <a:off x="2388" y="2298"/>
                <a:ext cx="7" cy="1"/>
              </a:xfrm>
              <a:custGeom>
                <a:avLst/>
                <a:gdLst>
                  <a:gd name="T0" fmla="*/ 0 w 7"/>
                  <a:gd name="T1" fmla="*/ 0 h 1"/>
                  <a:gd name="T2" fmla="*/ 4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4"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31" name="Freeform 1473"/>
              <p:cNvSpPr>
                <a:spLocks/>
              </p:cNvSpPr>
              <p:nvPr/>
            </p:nvSpPr>
            <p:spPr bwMode="auto">
              <a:xfrm>
                <a:off x="2410"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32" name="Freeform 1474"/>
              <p:cNvSpPr>
                <a:spLocks/>
              </p:cNvSpPr>
              <p:nvPr/>
            </p:nvSpPr>
            <p:spPr bwMode="auto">
              <a:xfrm>
                <a:off x="2430" y="2298"/>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633" name="Freeform 1475"/>
              <p:cNvSpPr>
                <a:spLocks/>
              </p:cNvSpPr>
              <p:nvPr/>
            </p:nvSpPr>
            <p:spPr bwMode="auto">
              <a:xfrm>
                <a:off x="2453"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34" name="Freeform 1476"/>
              <p:cNvSpPr>
                <a:spLocks/>
              </p:cNvSpPr>
              <p:nvPr/>
            </p:nvSpPr>
            <p:spPr bwMode="auto">
              <a:xfrm>
                <a:off x="2475" y="2298"/>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35" name="Freeform 1477"/>
              <p:cNvSpPr>
                <a:spLocks/>
              </p:cNvSpPr>
              <p:nvPr/>
            </p:nvSpPr>
            <p:spPr bwMode="auto">
              <a:xfrm>
                <a:off x="2497" y="2298"/>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636" name="Freeform 1478"/>
              <p:cNvSpPr>
                <a:spLocks/>
              </p:cNvSpPr>
              <p:nvPr/>
            </p:nvSpPr>
            <p:spPr bwMode="auto">
              <a:xfrm>
                <a:off x="2520"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37" name="Freeform 1479"/>
              <p:cNvSpPr>
                <a:spLocks/>
              </p:cNvSpPr>
              <p:nvPr/>
            </p:nvSpPr>
            <p:spPr bwMode="auto">
              <a:xfrm>
                <a:off x="2540" y="2298"/>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638" name="Freeform 1480"/>
              <p:cNvSpPr>
                <a:spLocks/>
              </p:cNvSpPr>
              <p:nvPr/>
            </p:nvSpPr>
            <p:spPr bwMode="auto">
              <a:xfrm>
                <a:off x="2563"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39" name="Freeform 1481"/>
              <p:cNvSpPr>
                <a:spLocks/>
              </p:cNvSpPr>
              <p:nvPr/>
            </p:nvSpPr>
            <p:spPr bwMode="auto">
              <a:xfrm>
                <a:off x="2586" y="2298"/>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40" name="Freeform 1482"/>
              <p:cNvSpPr>
                <a:spLocks/>
              </p:cNvSpPr>
              <p:nvPr/>
            </p:nvSpPr>
            <p:spPr bwMode="auto">
              <a:xfrm>
                <a:off x="2606"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41" name="Freeform 1483"/>
              <p:cNvSpPr>
                <a:spLocks/>
              </p:cNvSpPr>
              <p:nvPr/>
            </p:nvSpPr>
            <p:spPr bwMode="auto">
              <a:xfrm>
                <a:off x="2628"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42" name="Freeform 1484"/>
              <p:cNvSpPr>
                <a:spLocks/>
              </p:cNvSpPr>
              <p:nvPr/>
            </p:nvSpPr>
            <p:spPr bwMode="auto">
              <a:xfrm>
                <a:off x="2651"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43" name="Freeform 1485"/>
              <p:cNvSpPr>
                <a:spLocks/>
              </p:cNvSpPr>
              <p:nvPr/>
            </p:nvSpPr>
            <p:spPr bwMode="auto">
              <a:xfrm>
                <a:off x="2673"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44" name="Freeform 1486"/>
              <p:cNvSpPr>
                <a:spLocks/>
              </p:cNvSpPr>
              <p:nvPr/>
            </p:nvSpPr>
            <p:spPr bwMode="auto">
              <a:xfrm>
                <a:off x="2695" y="2298"/>
                <a:ext cx="8" cy="1"/>
              </a:xfrm>
              <a:custGeom>
                <a:avLst/>
                <a:gdLst>
                  <a:gd name="T0" fmla="*/ 0 w 8"/>
                  <a:gd name="T1" fmla="*/ 0 h 1"/>
                  <a:gd name="T2" fmla="*/ 7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7"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645" name="Freeform 1487"/>
              <p:cNvSpPr>
                <a:spLocks/>
              </p:cNvSpPr>
              <p:nvPr/>
            </p:nvSpPr>
            <p:spPr bwMode="auto">
              <a:xfrm>
                <a:off x="739"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46" name="Freeform 1488"/>
              <p:cNvSpPr>
                <a:spLocks/>
              </p:cNvSpPr>
              <p:nvPr/>
            </p:nvSpPr>
            <p:spPr bwMode="auto">
              <a:xfrm>
                <a:off x="759" y="204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647" name="Freeform 1489"/>
              <p:cNvSpPr>
                <a:spLocks/>
              </p:cNvSpPr>
              <p:nvPr/>
            </p:nvSpPr>
            <p:spPr bwMode="auto">
              <a:xfrm>
                <a:off x="780" y="204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48" name="Freeform 1490"/>
              <p:cNvSpPr>
                <a:spLocks/>
              </p:cNvSpPr>
              <p:nvPr/>
            </p:nvSpPr>
            <p:spPr bwMode="auto">
              <a:xfrm>
                <a:off x="801"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49" name="Freeform 1491"/>
              <p:cNvSpPr>
                <a:spLocks/>
              </p:cNvSpPr>
              <p:nvPr/>
            </p:nvSpPr>
            <p:spPr bwMode="auto">
              <a:xfrm>
                <a:off x="823" y="204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50" name="Freeform 1492"/>
              <p:cNvSpPr>
                <a:spLocks/>
              </p:cNvSpPr>
              <p:nvPr/>
            </p:nvSpPr>
            <p:spPr bwMode="auto">
              <a:xfrm>
                <a:off x="846"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51" name="Freeform 1493"/>
              <p:cNvSpPr>
                <a:spLocks/>
              </p:cNvSpPr>
              <p:nvPr/>
            </p:nvSpPr>
            <p:spPr bwMode="auto">
              <a:xfrm>
                <a:off x="868"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52" name="Freeform 1494"/>
              <p:cNvSpPr>
                <a:spLocks/>
              </p:cNvSpPr>
              <p:nvPr/>
            </p:nvSpPr>
            <p:spPr bwMode="auto">
              <a:xfrm>
                <a:off x="890"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53" name="Freeform 1495"/>
              <p:cNvSpPr>
                <a:spLocks/>
              </p:cNvSpPr>
              <p:nvPr/>
            </p:nvSpPr>
            <p:spPr bwMode="auto">
              <a:xfrm>
                <a:off x="911"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54" name="Freeform 1496"/>
              <p:cNvSpPr>
                <a:spLocks/>
              </p:cNvSpPr>
              <p:nvPr/>
            </p:nvSpPr>
            <p:spPr bwMode="auto">
              <a:xfrm>
                <a:off x="933"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55" name="Freeform 1497"/>
              <p:cNvSpPr>
                <a:spLocks/>
              </p:cNvSpPr>
              <p:nvPr/>
            </p:nvSpPr>
            <p:spPr bwMode="auto">
              <a:xfrm>
                <a:off x="956"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56" name="Freeform 1498"/>
              <p:cNvSpPr>
                <a:spLocks/>
              </p:cNvSpPr>
              <p:nvPr/>
            </p:nvSpPr>
            <p:spPr bwMode="auto">
              <a:xfrm>
                <a:off x="976"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57" name="Freeform 1499"/>
              <p:cNvSpPr>
                <a:spLocks/>
              </p:cNvSpPr>
              <p:nvPr/>
            </p:nvSpPr>
            <p:spPr bwMode="auto">
              <a:xfrm>
                <a:off x="999" y="2045"/>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58" name="Freeform 1500"/>
              <p:cNvSpPr>
                <a:spLocks/>
              </p:cNvSpPr>
              <p:nvPr/>
            </p:nvSpPr>
            <p:spPr bwMode="auto">
              <a:xfrm>
                <a:off x="1021"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59" name="Freeform 1501"/>
              <p:cNvSpPr>
                <a:spLocks/>
              </p:cNvSpPr>
              <p:nvPr/>
            </p:nvSpPr>
            <p:spPr bwMode="auto">
              <a:xfrm>
                <a:off x="1043"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60" name="Freeform 1502"/>
              <p:cNvSpPr>
                <a:spLocks/>
              </p:cNvSpPr>
              <p:nvPr/>
            </p:nvSpPr>
            <p:spPr bwMode="auto">
              <a:xfrm>
                <a:off x="1065"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61" name="Freeform 1503"/>
              <p:cNvSpPr>
                <a:spLocks/>
              </p:cNvSpPr>
              <p:nvPr/>
            </p:nvSpPr>
            <p:spPr bwMode="auto">
              <a:xfrm>
                <a:off x="1086"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62" name="Freeform 1504"/>
              <p:cNvSpPr>
                <a:spLocks/>
              </p:cNvSpPr>
              <p:nvPr/>
            </p:nvSpPr>
            <p:spPr bwMode="auto">
              <a:xfrm>
                <a:off x="1108"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63" name="Freeform 1505"/>
              <p:cNvSpPr>
                <a:spLocks/>
              </p:cNvSpPr>
              <p:nvPr/>
            </p:nvSpPr>
            <p:spPr bwMode="auto">
              <a:xfrm>
                <a:off x="1131" y="2045"/>
                <a:ext cx="7" cy="1"/>
              </a:xfrm>
              <a:custGeom>
                <a:avLst/>
                <a:gdLst>
                  <a:gd name="T0" fmla="*/ 0 w 7"/>
                  <a:gd name="T1" fmla="*/ 0 h 1"/>
                  <a:gd name="T2" fmla="*/ 4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4"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64" name="Freeform 1506"/>
              <p:cNvSpPr>
                <a:spLocks/>
              </p:cNvSpPr>
              <p:nvPr/>
            </p:nvSpPr>
            <p:spPr bwMode="auto">
              <a:xfrm>
                <a:off x="1151"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65" name="Freeform 1507"/>
              <p:cNvSpPr>
                <a:spLocks/>
              </p:cNvSpPr>
              <p:nvPr/>
            </p:nvSpPr>
            <p:spPr bwMode="auto">
              <a:xfrm>
                <a:off x="1173" y="2045"/>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666" name="Freeform 1508"/>
              <p:cNvSpPr>
                <a:spLocks/>
              </p:cNvSpPr>
              <p:nvPr/>
            </p:nvSpPr>
            <p:spPr bwMode="auto">
              <a:xfrm>
                <a:off x="1196"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67" name="Freeform 1509"/>
              <p:cNvSpPr>
                <a:spLocks/>
              </p:cNvSpPr>
              <p:nvPr/>
            </p:nvSpPr>
            <p:spPr bwMode="auto">
              <a:xfrm>
                <a:off x="1218" y="204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68" name="Freeform 1510"/>
              <p:cNvSpPr>
                <a:spLocks/>
              </p:cNvSpPr>
              <p:nvPr/>
            </p:nvSpPr>
            <p:spPr bwMode="auto">
              <a:xfrm>
                <a:off x="1240" y="204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669" name="Freeform 1511"/>
              <p:cNvSpPr>
                <a:spLocks/>
              </p:cNvSpPr>
              <p:nvPr/>
            </p:nvSpPr>
            <p:spPr bwMode="auto">
              <a:xfrm>
                <a:off x="1261" y="204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70" name="Freeform 1512"/>
              <p:cNvSpPr>
                <a:spLocks/>
              </p:cNvSpPr>
              <p:nvPr/>
            </p:nvSpPr>
            <p:spPr bwMode="auto">
              <a:xfrm>
                <a:off x="1283" y="204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671" name="Freeform 1513"/>
              <p:cNvSpPr>
                <a:spLocks/>
              </p:cNvSpPr>
              <p:nvPr/>
            </p:nvSpPr>
            <p:spPr bwMode="auto">
              <a:xfrm>
                <a:off x="1306"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72" name="Freeform 1514"/>
              <p:cNvSpPr>
                <a:spLocks/>
              </p:cNvSpPr>
              <p:nvPr/>
            </p:nvSpPr>
            <p:spPr bwMode="auto">
              <a:xfrm>
                <a:off x="1327"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73" name="Freeform 1515"/>
              <p:cNvSpPr>
                <a:spLocks/>
              </p:cNvSpPr>
              <p:nvPr/>
            </p:nvSpPr>
            <p:spPr bwMode="auto">
              <a:xfrm>
                <a:off x="1349"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74" name="Freeform 1516"/>
              <p:cNvSpPr>
                <a:spLocks/>
              </p:cNvSpPr>
              <p:nvPr/>
            </p:nvSpPr>
            <p:spPr bwMode="auto">
              <a:xfrm>
                <a:off x="1371"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75" name="Freeform 1517"/>
              <p:cNvSpPr>
                <a:spLocks/>
              </p:cNvSpPr>
              <p:nvPr/>
            </p:nvSpPr>
            <p:spPr bwMode="auto">
              <a:xfrm>
                <a:off x="1394"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76" name="Freeform 1518"/>
              <p:cNvSpPr>
                <a:spLocks/>
              </p:cNvSpPr>
              <p:nvPr/>
            </p:nvSpPr>
            <p:spPr bwMode="auto">
              <a:xfrm>
                <a:off x="1416"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77" name="Freeform 1519"/>
              <p:cNvSpPr>
                <a:spLocks/>
              </p:cNvSpPr>
              <p:nvPr/>
            </p:nvSpPr>
            <p:spPr bwMode="auto">
              <a:xfrm>
                <a:off x="1437" y="2045"/>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78" name="Freeform 1520"/>
              <p:cNvSpPr>
                <a:spLocks/>
              </p:cNvSpPr>
              <p:nvPr/>
            </p:nvSpPr>
            <p:spPr bwMode="auto">
              <a:xfrm>
                <a:off x="1459"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79" name="Freeform 1521"/>
              <p:cNvSpPr>
                <a:spLocks/>
              </p:cNvSpPr>
              <p:nvPr/>
            </p:nvSpPr>
            <p:spPr bwMode="auto">
              <a:xfrm>
                <a:off x="1481"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80" name="Freeform 1522"/>
              <p:cNvSpPr>
                <a:spLocks/>
              </p:cNvSpPr>
              <p:nvPr/>
            </p:nvSpPr>
            <p:spPr bwMode="auto">
              <a:xfrm>
                <a:off x="1502"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81" name="Freeform 1523"/>
              <p:cNvSpPr>
                <a:spLocks/>
              </p:cNvSpPr>
              <p:nvPr/>
            </p:nvSpPr>
            <p:spPr bwMode="auto">
              <a:xfrm>
                <a:off x="1524"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82" name="Freeform 1524"/>
              <p:cNvSpPr>
                <a:spLocks/>
              </p:cNvSpPr>
              <p:nvPr/>
            </p:nvSpPr>
            <p:spPr bwMode="auto">
              <a:xfrm>
                <a:off x="1546"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83" name="Freeform 1525"/>
              <p:cNvSpPr>
                <a:spLocks/>
              </p:cNvSpPr>
              <p:nvPr/>
            </p:nvSpPr>
            <p:spPr bwMode="auto">
              <a:xfrm>
                <a:off x="1568"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84" name="Freeform 1526"/>
              <p:cNvSpPr>
                <a:spLocks/>
              </p:cNvSpPr>
              <p:nvPr/>
            </p:nvSpPr>
            <p:spPr bwMode="auto">
              <a:xfrm>
                <a:off x="1591"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85" name="Freeform 1527"/>
              <p:cNvSpPr>
                <a:spLocks/>
              </p:cNvSpPr>
              <p:nvPr/>
            </p:nvSpPr>
            <p:spPr bwMode="auto">
              <a:xfrm>
                <a:off x="1611"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86" name="Freeform 1528"/>
              <p:cNvSpPr>
                <a:spLocks/>
              </p:cNvSpPr>
              <p:nvPr/>
            </p:nvSpPr>
            <p:spPr bwMode="auto">
              <a:xfrm>
                <a:off x="1634"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87" name="Freeform 1529"/>
              <p:cNvSpPr>
                <a:spLocks/>
              </p:cNvSpPr>
              <p:nvPr/>
            </p:nvSpPr>
            <p:spPr bwMode="auto">
              <a:xfrm>
                <a:off x="1656" y="204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88" name="Freeform 1530"/>
              <p:cNvSpPr>
                <a:spLocks/>
              </p:cNvSpPr>
              <p:nvPr/>
            </p:nvSpPr>
            <p:spPr bwMode="auto">
              <a:xfrm>
                <a:off x="1677" y="2045"/>
                <a:ext cx="7" cy="1"/>
              </a:xfrm>
              <a:custGeom>
                <a:avLst/>
                <a:gdLst>
                  <a:gd name="T0" fmla="*/ 0 w 7"/>
                  <a:gd name="T1" fmla="*/ 0 h 1"/>
                  <a:gd name="T2" fmla="*/ 4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4"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89" name="Freeform 1531"/>
              <p:cNvSpPr>
                <a:spLocks/>
              </p:cNvSpPr>
              <p:nvPr/>
            </p:nvSpPr>
            <p:spPr bwMode="auto">
              <a:xfrm>
                <a:off x="1699" y="204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90" name="Freeform 1532"/>
              <p:cNvSpPr>
                <a:spLocks/>
              </p:cNvSpPr>
              <p:nvPr/>
            </p:nvSpPr>
            <p:spPr bwMode="auto">
              <a:xfrm>
                <a:off x="1721" y="204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691" name="Freeform 1533"/>
              <p:cNvSpPr>
                <a:spLocks/>
              </p:cNvSpPr>
              <p:nvPr/>
            </p:nvSpPr>
            <p:spPr bwMode="auto">
              <a:xfrm>
                <a:off x="1743" y="204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692" name="Freeform 1534"/>
              <p:cNvSpPr>
                <a:spLocks/>
              </p:cNvSpPr>
              <p:nvPr/>
            </p:nvSpPr>
            <p:spPr bwMode="auto">
              <a:xfrm>
                <a:off x="1766"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93" name="Freeform 1535"/>
              <p:cNvSpPr>
                <a:spLocks/>
              </p:cNvSpPr>
              <p:nvPr/>
            </p:nvSpPr>
            <p:spPr bwMode="auto">
              <a:xfrm>
                <a:off x="1786" y="204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694" name="Freeform 1536"/>
              <p:cNvSpPr>
                <a:spLocks/>
              </p:cNvSpPr>
              <p:nvPr/>
            </p:nvSpPr>
            <p:spPr bwMode="auto">
              <a:xfrm>
                <a:off x="1809"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95" name="Freeform 1537"/>
              <p:cNvSpPr>
                <a:spLocks/>
              </p:cNvSpPr>
              <p:nvPr/>
            </p:nvSpPr>
            <p:spPr bwMode="auto">
              <a:xfrm>
                <a:off x="1832"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96" name="Freeform 1538"/>
              <p:cNvSpPr>
                <a:spLocks/>
              </p:cNvSpPr>
              <p:nvPr/>
            </p:nvSpPr>
            <p:spPr bwMode="auto">
              <a:xfrm>
                <a:off x="1852"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97" name="Freeform 1539"/>
              <p:cNvSpPr>
                <a:spLocks/>
              </p:cNvSpPr>
              <p:nvPr/>
            </p:nvSpPr>
            <p:spPr bwMode="auto">
              <a:xfrm>
                <a:off x="1875" y="2045"/>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98" name="Freeform 1540"/>
              <p:cNvSpPr>
                <a:spLocks/>
              </p:cNvSpPr>
              <p:nvPr/>
            </p:nvSpPr>
            <p:spPr bwMode="auto">
              <a:xfrm>
                <a:off x="1897"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99" name="Freeform 1541"/>
              <p:cNvSpPr>
                <a:spLocks/>
              </p:cNvSpPr>
              <p:nvPr/>
            </p:nvSpPr>
            <p:spPr bwMode="auto">
              <a:xfrm>
                <a:off x="1919"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00" name="Freeform 1542"/>
              <p:cNvSpPr>
                <a:spLocks/>
              </p:cNvSpPr>
              <p:nvPr/>
            </p:nvSpPr>
            <p:spPr bwMode="auto">
              <a:xfrm>
                <a:off x="1941"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01" name="Freeform 1543"/>
              <p:cNvSpPr>
                <a:spLocks/>
              </p:cNvSpPr>
              <p:nvPr/>
            </p:nvSpPr>
            <p:spPr bwMode="auto">
              <a:xfrm>
                <a:off x="1962"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02" name="Freeform 1544"/>
              <p:cNvSpPr>
                <a:spLocks/>
              </p:cNvSpPr>
              <p:nvPr/>
            </p:nvSpPr>
            <p:spPr bwMode="auto">
              <a:xfrm>
                <a:off x="1984"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03" name="Freeform 1545"/>
              <p:cNvSpPr>
                <a:spLocks/>
              </p:cNvSpPr>
              <p:nvPr/>
            </p:nvSpPr>
            <p:spPr bwMode="auto">
              <a:xfrm>
                <a:off x="2006"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04" name="Freeform 1546"/>
              <p:cNvSpPr>
                <a:spLocks/>
              </p:cNvSpPr>
              <p:nvPr/>
            </p:nvSpPr>
            <p:spPr bwMode="auto">
              <a:xfrm>
                <a:off x="2027"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05" name="Freeform 1547"/>
              <p:cNvSpPr>
                <a:spLocks/>
              </p:cNvSpPr>
              <p:nvPr/>
            </p:nvSpPr>
            <p:spPr bwMode="auto">
              <a:xfrm>
                <a:off x="2049"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06" name="Freeform 1548"/>
              <p:cNvSpPr>
                <a:spLocks/>
              </p:cNvSpPr>
              <p:nvPr/>
            </p:nvSpPr>
            <p:spPr bwMode="auto">
              <a:xfrm>
                <a:off x="2072"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07" name="Freeform 1549"/>
              <p:cNvSpPr>
                <a:spLocks/>
              </p:cNvSpPr>
              <p:nvPr/>
            </p:nvSpPr>
            <p:spPr bwMode="auto">
              <a:xfrm>
                <a:off x="2094"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08" name="Freeform 1550"/>
              <p:cNvSpPr>
                <a:spLocks/>
              </p:cNvSpPr>
              <p:nvPr/>
            </p:nvSpPr>
            <p:spPr bwMode="auto">
              <a:xfrm>
                <a:off x="2116" y="2045"/>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709" name="Freeform 1551"/>
              <p:cNvSpPr>
                <a:spLocks/>
              </p:cNvSpPr>
              <p:nvPr/>
            </p:nvSpPr>
            <p:spPr bwMode="auto">
              <a:xfrm>
                <a:off x="2137"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10" name="Freeform 1552"/>
              <p:cNvSpPr>
                <a:spLocks/>
              </p:cNvSpPr>
              <p:nvPr/>
            </p:nvSpPr>
            <p:spPr bwMode="auto">
              <a:xfrm>
                <a:off x="2159" y="204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11" name="Freeform 1553"/>
              <p:cNvSpPr>
                <a:spLocks/>
              </p:cNvSpPr>
              <p:nvPr/>
            </p:nvSpPr>
            <p:spPr bwMode="auto">
              <a:xfrm>
                <a:off x="2181" y="204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712" name="Freeform 1554"/>
              <p:cNvSpPr>
                <a:spLocks/>
              </p:cNvSpPr>
              <p:nvPr/>
            </p:nvSpPr>
            <p:spPr bwMode="auto">
              <a:xfrm>
                <a:off x="2202" y="204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13" name="Freeform 1555"/>
              <p:cNvSpPr>
                <a:spLocks/>
              </p:cNvSpPr>
              <p:nvPr/>
            </p:nvSpPr>
            <p:spPr bwMode="auto">
              <a:xfrm>
                <a:off x="2224" y="204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714" name="Freeform 1556"/>
              <p:cNvSpPr>
                <a:spLocks/>
              </p:cNvSpPr>
              <p:nvPr/>
            </p:nvSpPr>
            <p:spPr bwMode="auto">
              <a:xfrm>
                <a:off x="2247"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15" name="Freeform 1557"/>
              <p:cNvSpPr>
                <a:spLocks/>
              </p:cNvSpPr>
              <p:nvPr/>
            </p:nvSpPr>
            <p:spPr bwMode="auto">
              <a:xfrm>
                <a:off x="2270"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16" name="Freeform 1558"/>
              <p:cNvSpPr>
                <a:spLocks/>
              </p:cNvSpPr>
              <p:nvPr/>
            </p:nvSpPr>
            <p:spPr bwMode="auto">
              <a:xfrm>
                <a:off x="2292"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17" name="Freeform 1559"/>
              <p:cNvSpPr>
                <a:spLocks/>
              </p:cNvSpPr>
              <p:nvPr/>
            </p:nvSpPr>
            <p:spPr bwMode="auto">
              <a:xfrm>
                <a:off x="2312"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18" name="Freeform 1560"/>
              <p:cNvSpPr>
                <a:spLocks/>
              </p:cNvSpPr>
              <p:nvPr/>
            </p:nvSpPr>
            <p:spPr bwMode="auto">
              <a:xfrm>
                <a:off x="2335"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19" name="Freeform 1561"/>
              <p:cNvSpPr>
                <a:spLocks/>
              </p:cNvSpPr>
              <p:nvPr/>
            </p:nvSpPr>
            <p:spPr bwMode="auto">
              <a:xfrm>
                <a:off x="2357"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20" name="Freeform 1562"/>
              <p:cNvSpPr>
                <a:spLocks/>
              </p:cNvSpPr>
              <p:nvPr/>
            </p:nvSpPr>
            <p:spPr bwMode="auto">
              <a:xfrm>
                <a:off x="2378"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21" name="Freeform 1563"/>
              <p:cNvSpPr>
                <a:spLocks/>
              </p:cNvSpPr>
              <p:nvPr/>
            </p:nvSpPr>
            <p:spPr bwMode="auto">
              <a:xfrm>
                <a:off x="2400"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22" name="Freeform 1564"/>
              <p:cNvSpPr>
                <a:spLocks/>
              </p:cNvSpPr>
              <p:nvPr/>
            </p:nvSpPr>
            <p:spPr bwMode="auto">
              <a:xfrm>
                <a:off x="2422"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23" name="Freeform 1565"/>
              <p:cNvSpPr>
                <a:spLocks/>
              </p:cNvSpPr>
              <p:nvPr/>
            </p:nvSpPr>
            <p:spPr bwMode="auto">
              <a:xfrm>
                <a:off x="2444"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24" name="Freeform 1566"/>
              <p:cNvSpPr>
                <a:spLocks/>
              </p:cNvSpPr>
              <p:nvPr/>
            </p:nvSpPr>
            <p:spPr bwMode="auto">
              <a:xfrm>
                <a:off x="2467"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25" name="Freeform 1567"/>
              <p:cNvSpPr>
                <a:spLocks/>
              </p:cNvSpPr>
              <p:nvPr/>
            </p:nvSpPr>
            <p:spPr bwMode="auto">
              <a:xfrm>
                <a:off x="2487"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26" name="Freeform 1568"/>
              <p:cNvSpPr>
                <a:spLocks/>
              </p:cNvSpPr>
              <p:nvPr/>
            </p:nvSpPr>
            <p:spPr bwMode="auto">
              <a:xfrm>
                <a:off x="2510"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27" name="Freeform 1569"/>
              <p:cNvSpPr>
                <a:spLocks/>
              </p:cNvSpPr>
              <p:nvPr/>
            </p:nvSpPr>
            <p:spPr bwMode="auto">
              <a:xfrm>
                <a:off x="2532"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28" name="Freeform 1570"/>
              <p:cNvSpPr>
                <a:spLocks/>
              </p:cNvSpPr>
              <p:nvPr/>
            </p:nvSpPr>
            <p:spPr bwMode="auto">
              <a:xfrm>
                <a:off x="2553" y="2045"/>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29" name="Freeform 1571"/>
              <p:cNvSpPr>
                <a:spLocks/>
              </p:cNvSpPr>
              <p:nvPr/>
            </p:nvSpPr>
            <p:spPr bwMode="auto">
              <a:xfrm>
                <a:off x="2575"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30" name="Freeform 1572"/>
              <p:cNvSpPr>
                <a:spLocks/>
              </p:cNvSpPr>
              <p:nvPr/>
            </p:nvSpPr>
            <p:spPr bwMode="auto">
              <a:xfrm>
                <a:off x="2597"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31" name="Freeform 1573"/>
              <p:cNvSpPr>
                <a:spLocks/>
              </p:cNvSpPr>
              <p:nvPr/>
            </p:nvSpPr>
            <p:spPr bwMode="auto">
              <a:xfrm>
                <a:off x="2619" y="204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732" name="Freeform 1574"/>
              <p:cNvSpPr>
                <a:spLocks/>
              </p:cNvSpPr>
              <p:nvPr/>
            </p:nvSpPr>
            <p:spPr bwMode="auto">
              <a:xfrm>
                <a:off x="2642"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33" name="Freeform 1575"/>
              <p:cNvSpPr>
                <a:spLocks/>
              </p:cNvSpPr>
              <p:nvPr/>
            </p:nvSpPr>
            <p:spPr bwMode="auto">
              <a:xfrm>
                <a:off x="2664" y="204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34" name="Freeform 1576"/>
              <p:cNvSpPr>
                <a:spLocks/>
              </p:cNvSpPr>
              <p:nvPr/>
            </p:nvSpPr>
            <p:spPr bwMode="auto">
              <a:xfrm>
                <a:off x="2686" y="204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735" name="Freeform 1577"/>
              <p:cNvSpPr>
                <a:spLocks/>
              </p:cNvSpPr>
              <p:nvPr/>
            </p:nvSpPr>
            <p:spPr bwMode="auto">
              <a:xfrm>
                <a:off x="2709"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36" name="Freeform 1578"/>
              <p:cNvSpPr>
                <a:spLocks/>
              </p:cNvSpPr>
              <p:nvPr/>
            </p:nvSpPr>
            <p:spPr bwMode="auto">
              <a:xfrm>
                <a:off x="749"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37" name="Freeform 1579"/>
              <p:cNvSpPr>
                <a:spLocks/>
              </p:cNvSpPr>
              <p:nvPr/>
            </p:nvSpPr>
            <p:spPr bwMode="auto">
              <a:xfrm>
                <a:off x="770"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38" name="Freeform 1580"/>
              <p:cNvSpPr>
                <a:spLocks/>
              </p:cNvSpPr>
              <p:nvPr/>
            </p:nvSpPr>
            <p:spPr bwMode="auto">
              <a:xfrm>
                <a:off x="792"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39" name="Freeform 1581"/>
              <p:cNvSpPr>
                <a:spLocks/>
              </p:cNvSpPr>
              <p:nvPr/>
            </p:nvSpPr>
            <p:spPr bwMode="auto">
              <a:xfrm>
                <a:off x="815"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40" name="Freeform 1582"/>
              <p:cNvSpPr>
                <a:spLocks/>
              </p:cNvSpPr>
              <p:nvPr/>
            </p:nvSpPr>
            <p:spPr bwMode="auto">
              <a:xfrm>
                <a:off x="837"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41" name="Freeform 1583"/>
              <p:cNvSpPr>
                <a:spLocks/>
              </p:cNvSpPr>
              <p:nvPr/>
            </p:nvSpPr>
            <p:spPr bwMode="auto">
              <a:xfrm>
                <a:off x="857"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42" name="Freeform 1584"/>
              <p:cNvSpPr>
                <a:spLocks/>
              </p:cNvSpPr>
              <p:nvPr/>
            </p:nvSpPr>
            <p:spPr bwMode="auto">
              <a:xfrm>
                <a:off x="880"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43" name="Freeform 1585"/>
              <p:cNvSpPr>
                <a:spLocks/>
              </p:cNvSpPr>
              <p:nvPr/>
            </p:nvSpPr>
            <p:spPr bwMode="auto">
              <a:xfrm>
                <a:off x="902" y="179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44" name="Freeform 1586"/>
              <p:cNvSpPr>
                <a:spLocks/>
              </p:cNvSpPr>
              <p:nvPr/>
            </p:nvSpPr>
            <p:spPr bwMode="auto">
              <a:xfrm>
                <a:off x="923"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45" name="Freeform 1587"/>
              <p:cNvSpPr>
                <a:spLocks/>
              </p:cNvSpPr>
              <p:nvPr/>
            </p:nvSpPr>
            <p:spPr bwMode="auto">
              <a:xfrm>
                <a:off x="945" y="179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46" name="Freeform 1588"/>
              <p:cNvSpPr>
                <a:spLocks/>
              </p:cNvSpPr>
              <p:nvPr/>
            </p:nvSpPr>
            <p:spPr bwMode="auto">
              <a:xfrm>
                <a:off x="967" y="179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747" name="Freeform 1589"/>
              <p:cNvSpPr>
                <a:spLocks/>
              </p:cNvSpPr>
              <p:nvPr/>
            </p:nvSpPr>
            <p:spPr bwMode="auto">
              <a:xfrm>
                <a:off x="989" y="179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748" name="Freeform 1590"/>
              <p:cNvSpPr>
                <a:spLocks/>
              </p:cNvSpPr>
              <p:nvPr/>
            </p:nvSpPr>
            <p:spPr bwMode="auto">
              <a:xfrm>
                <a:off x="1013" y="1795"/>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49" name="Freeform 1591"/>
              <p:cNvSpPr>
                <a:spLocks/>
              </p:cNvSpPr>
              <p:nvPr/>
            </p:nvSpPr>
            <p:spPr bwMode="auto">
              <a:xfrm>
                <a:off x="1033"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50" name="Freeform 1592"/>
              <p:cNvSpPr>
                <a:spLocks/>
              </p:cNvSpPr>
              <p:nvPr/>
            </p:nvSpPr>
            <p:spPr bwMode="auto">
              <a:xfrm>
                <a:off x="1055"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51" name="Freeform 1593"/>
              <p:cNvSpPr>
                <a:spLocks/>
              </p:cNvSpPr>
              <p:nvPr/>
            </p:nvSpPr>
            <p:spPr bwMode="auto">
              <a:xfrm>
                <a:off x="1078"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52" name="Freeform 1594"/>
              <p:cNvSpPr>
                <a:spLocks/>
              </p:cNvSpPr>
              <p:nvPr/>
            </p:nvSpPr>
            <p:spPr bwMode="auto">
              <a:xfrm>
                <a:off x="1098"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53" name="Freeform 1595"/>
              <p:cNvSpPr>
                <a:spLocks/>
              </p:cNvSpPr>
              <p:nvPr/>
            </p:nvSpPr>
            <p:spPr bwMode="auto">
              <a:xfrm>
                <a:off x="1121"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54" name="Freeform 1596"/>
              <p:cNvSpPr>
                <a:spLocks/>
              </p:cNvSpPr>
              <p:nvPr/>
            </p:nvSpPr>
            <p:spPr bwMode="auto">
              <a:xfrm>
                <a:off x="1143"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55" name="Freeform 1597"/>
              <p:cNvSpPr>
                <a:spLocks/>
              </p:cNvSpPr>
              <p:nvPr/>
            </p:nvSpPr>
            <p:spPr bwMode="auto">
              <a:xfrm>
                <a:off x="1165"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56" name="Freeform 1598"/>
              <p:cNvSpPr>
                <a:spLocks/>
              </p:cNvSpPr>
              <p:nvPr/>
            </p:nvSpPr>
            <p:spPr bwMode="auto">
              <a:xfrm>
                <a:off x="1187"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57" name="Freeform 1599"/>
              <p:cNvSpPr>
                <a:spLocks/>
              </p:cNvSpPr>
              <p:nvPr/>
            </p:nvSpPr>
            <p:spPr bwMode="auto">
              <a:xfrm>
                <a:off x="1208"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58" name="Freeform 1600"/>
              <p:cNvSpPr>
                <a:spLocks/>
              </p:cNvSpPr>
              <p:nvPr/>
            </p:nvSpPr>
            <p:spPr bwMode="auto">
              <a:xfrm>
                <a:off x="1230"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59" name="Freeform 1601"/>
              <p:cNvSpPr>
                <a:spLocks/>
              </p:cNvSpPr>
              <p:nvPr/>
            </p:nvSpPr>
            <p:spPr bwMode="auto">
              <a:xfrm>
                <a:off x="1253"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60" name="Freeform 1602"/>
              <p:cNvSpPr>
                <a:spLocks/>
              </p:cNvSpPr>
              <p:nvPr/>
            </p:nvSpPr>
            <p:spPr bwMode="auto">
              <a:xfrm>
                <a:off x="1273"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61" name="Freeform 1603"/>
              <p:cNvSpPr>
                <a:spLocks/>
              </p:cNvSpPr>
              <p:nvPr/>
            </p:nvSpPr>
            <p:spPr bwMode="auto">
              <a:xfrm>
                <a:off x="1295"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62" name="Freeform 1604"/>
              <p:cNvSpPr>
                <a:spLocks/>
              </p:cNvSpPr>
              <p:nvPr/>
            </p:nvSpPr>
            <p:spPr bwMode="auto">
              <a:xfrm>
                <a:off x="1318"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63" name="Freeform 1605"/>
              <p:cNvSpPr>
                <a:spLocks/>
              </p:cNvSpPr>
              <p:nvPr/>
            </p:nvSpPr>
            <p:spPr bwMode="auto">
              <a:xfrm>
                <a:off x="1340"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64" name="Freeform 1606"/>
              <p:cNvSpPr>
                <a:spLocks/>
              </p:cNvSpPr>
              <p:nvPr/>
            </p:nvSpPr>
            <p:spPr bwMode="auto">
              <a:xfrm>
                <a:off x="1362" y="1795"/>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765" name="Freeform 1607"/>
              <p:cNvSpPr>
                <a:spLocks/>
              </p:cNvSpPr>
              <p:nvPr/>
            </p:nvSpPr>
            <p:spPr bwMode="auto">
              <a:xfrm>
                <a:off x="1383"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66" name="Freeform 1608"/>
              <p:cNvSpPr>
                <a:spLocks/>
              </p:cNvSpPr>
              <p:nvPr/>
            </p:nvSpPr>
            <p:spPr bwMode="auto">
              <a:xfrm>
                <a:off x="1405" y="179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767" name="Freeform 1609"/>
              <p:cNvSpPr>
                <a:spLocks/>
              </p:cNvSpPr>
              <p:nvPr/>
            </p:nvSpPr>
            <p:spPr bwMode="auto">
              <a:xfrm>
                <a:off x="1427" y="179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768" name="Freeform 1610"/>
              <p:cNvSpPr>
                <a:spLocks/>
              </p:cNvSpPr>
              <p:nvPr/>
            </p:nvSpPr>
            <p:spPr bwMode="auto">
              <a:xfrm>
                <a:off x="1448" y="179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69" name="Freeform 1611"/>
              <p:cNvSpPr>
                <a:spLocks/>
              </p:cNvSpPr>
              <p:nvPr/>
            </p:nvSpPr>
            <p:spPr bwMode="auto">
              <a:xfrm>
                <a:off x="1470" y="179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770" name="Freeform 1612"/>
              <p:cNvSpPr>
                <a:spLocks/>
              </p:cNvSpPr>
              <p:nvPr/>
            </p:nvSpPr>
            <p:spPr bwMode="auto">
              <a:xfrm>
                <a:off x="1493"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71" name="Freeform 1613"/>
              <p:cNvSpPr>
                <a:spLocks/>
              </p:cNvSpPr>
              <p:nvPr/>
            </p:nvSpPr>
            <p:spPr bwMode="auto">
              <a:xfrm>
                <a:off x="1516"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72" name="Freeform 1614"/>
              <p:cNvSpPr>
                <a:spLocks/>
              </p:cNvSpPr>
              <p:nvPr/>
            </p:nvSpPr>
            <p:spPr bwMode="auto">
              <a:xfrm>
                <a:off x="1538"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73" name="Freeform 1615"/>
              <p:cNvSpPr>
                <a:spLocks/>
              </p:cNvSpPr>
              <p:nvPr/>
            </p:nvSpPr>
            <p:spPr bwMode="auto">
              <a:xfrm>
                <a:off x="1559"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74" name="Freeform 1616"/>
              <p:cNvSpPr>
                <a:spLocks/>
              </p:cNvSpPr>
              <p:nvPr/>
            </p:nvSpPr>
            <p:spPr bwMode="auto">
              <a:xfrm>
                <a:off x="1581"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75" name="Freeform 1617"/>
              <p:cNvSpPr>
                <a:spLocks/>
              </p:cNvSpPr>
              <p:nvPr/>
            </p:nvSpPr>
            <p:spPr bwMode="auto">
              <a:xfrm>
                <a:off x="1603"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76" name="Freeform 1618"/>
              <p:cNvSpPr>
                <a:spLocks/>
              </p:cNvSpPr>
              <p:nvPr/>
            </p:nvSpPr>
            <p:spPr bwMode="auto">
              <a:xfrm>
                <a:off x="1624"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77" name="Freeform 1619"/>
              <p:cNvSpPr>
                <a:spLocks/>
              </p:cNvSpPr>
              <p:nvPr/>
            </p:nvSpPr>
            <p:spPr bwMode="auto">
              <a:xfrm>
                <a:off x="1646"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78" name="Freeform 1620"/>
              <p:cNvSpPr>
                <a:spLocks/>
              </p:cNvSpPr>
              <p:nvPr/>
            </p:nvSpPr>
            <p:spPr bwMode="auto">
              <a:xfrm>
                <a:off x="1668"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79" name="Freeform 1621"/>
              <p:cNvSpPr>
                <a:spLocks/>
              </p:cNvSpPr>
              <p:nvPr/>
            </p:nvSpPr>
            <p:spPr bwMode="auto">
              <a:xfrm>
                <a:off x="1691"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80" name="Freeform 1622"/>
              <p:cNvSpPr>
                <a:spLocks/>
              </p:cNvSpPr>
              <p:nvPr/>
            </p:nvSpPr>
            <p:spPr bwMode="auto">
              <a:xfrm>
                <a:off x="1713"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81" name="Freeform 1623"/>
              <p:cNvSpPr>
                <a:spLocks/>
              </p:cNvSpPr>
              <p:nvPr/>
            </p:nvSpPr>
            <p:spPr bwMode="auto">
              <a:xfrm>
                <a:off x="1733"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82" name="Freeform 1624"/>
              <p:cNvSpPr>
                <a:spLocks/>
              </p:cNvSpPr>
              <p:nvPr/>
            </p:nvSpPr>
            <p:spPr bwMode="auto">
              <a:xfrm>
                <a:off x="1756"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83" name="Freeform 1625"/>
              <p:cNvSpPr>
                <a:spLocks/>
              </p:cNvSpPr>
              <p:nvPr/>
            </p:nvSpPr>
            <p:spPr bwMode="auto">
              <a:xfrm>
                <a:off x="1778"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84" name="Freeform 1626"/>
              <p:cNvSpPr>
                <a:spLocks/>
              </p:cNvSpPr>
              <p:nvPr/>
            </p:nvSpPr>
            <p:spPr bwMode="auto">
              <a:xfrm>
                <a:off x="1799"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85" name="Freeform 1627"/>
              <p:cNvSpPr>
                <a:spLocks/>
              </p:cNvSpPr>
              <p:nvPr/>
            </p:nvSpPr>
            <p:spPr bwMode="auto">
              <a:xfrm>
                <a:off x="1821"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86" name="Freeform 1628"/>
              <p:cNvSpPr>
                <a:spLocks/>
              </p:cNvSpPr>
              <p:nvPr/>
            </p:nvSpPr>
            <p:spPr bwMode="auto">
              <a:xfrm>
                <a:off x="1843" y="1795"/>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787" name="Freeform 1629"/>
              <p:cNvSpPr>
                <a:spLocks/>
              </p:cNvSpPr>
              <p:nvPr/>
            </p:nvSpPr>
            <p:spPr bwMode="auto">
              <a:xfrm>
                <a:off x="1865" y="179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788" name="Freeform 1630"/>
              <p:cNvSpPr>
                <a:spLocks/>
              </p:cNvSpPr>
              <p:nvPr/>
            </p:nvSpPr>
            <p:spPr bwMode="auto">
              <a:xfrm>
                <a:off x="1888"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89" name="Freeform 1631"/>
              <p:cNvSpPr>
                <a:spLocks/>
              </p:cNvSpPr>
              <p:nvPr/>
            </p:nvSpPr>
            <p:spPr bwMode="auto">
              <a:xfrm>
                <a:off x="1908" y="179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790" name="Freeform 1632"/>
              <p:cNvSpPr>
                <a:spLocks/>
              </p:cNvSpPr>
              <p:nvPr/>
            </p:nvSpPr>
            <p:spPr bwMode="auto">
              <a:xfrm>
                <a:off x="1931"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91" name="Freeform 1633"/>
              <p:cNvSpPr>
                <a:spLocks/>
              </p:cNvSpPr>
              <p:nvPr/>
            </p:nvSpPr>
            <p:spPr bwMode="auto">
              <a:xfrm>
                <a:off x="1953" y="179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92" name="Freeform 1634"/>
              <p:cNvSpPr>
                <a:spLocks/>
              </p:cNvSpPr>
              <p:nvPr/>
            </p:nvSpPr>
            <p:spPr bwMode="auto">
              <a:xfrm>
                <a:off x="1973" y="179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grpSp>
        <p:grpSp>
          <p:nvGrpSpPr>
            <p:cNvPr id="39950" name="Group 1836"/>
            <p:cNvGrpSpPr>
              <a:grpSpLocks/>
            </p:cNvGrpSpPr>
            <p:nvPr/>
          </p:nvGrpSpPr>
          <p:grpSpPr bwMode="auto">
            <a:xfrm>
              <a:off x="739" y="1795"/>
              <a:ext cx="1964" cy="1495"/>
              <a:chOff x="739" y="1795"/>
              <a:chExt cx="1964" cy="1495"/>
            </a:xfrm>
          </p:grpSpPr>
          <p:sp>
            <p:nvSpPr>
              <p:cNvPr id="40393" name="Freeform 1636"/>
              <p:cNvSpPr>
                <a:spLocks/>
              </p:cNvSpPr>
              <p:nvPr/>
            </p:nvSpPr>
            <p:spPr bwMode="auto">
              <a:xfrm>
                <a:off x="1996" y="179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394" name="Freeform 1637"/>
              <p:cNvSpPr>
                <a:spLocks/>
              </p:cNvSpPr>
              <p:nvPr/>
            </p:nvSpPr>
            <p:spPr bwMode="auto">
              <a:xfrm>
                <a:off x="2019"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395" name="Freeform 1638"/>
              <p:cNvSpPr>
                <a:spLocks/>
              </p:cNvSpPr>
              <p:nvPr/>
            </p:nvSpPr>
            <p:spPr bwMode="auto">
              <a:xfrm>
                <a:off x="2041"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396" name="Freeform 1639"/>
              <p:cNvSpPr>
                <a:spLocks/>
              </p:cNvSpPr>
              <p:nvPr/>
            </p:nvSpPr>
            <p:spPr bwMode="auto">
              <a:xfrm>
                <a:off x="2063"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397" name="Freeform 1640"/>
              <p:cNvSpPr>
                <a:spLocks/>
              </p:cNvSpPr>
              <p:nvPr/>
            </p:nvSpPr>
            <p:spPr bwMode="auto">
              <a:xfrm>
                <a:off x="2084"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398" name="Freeform 1641"/>
              <p:cNvSpPr>
                <a:spLocks/>
              </p:cNvSpPr>
              <p:nvPr/>
            </p:nvSpPr>
            <p:spPr bwMode="auto">
              <a:xfrm>
                <a:off x="2106"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399" name="Freeform 1642"/>
              <p:cNvSpPr>
                <a:spLocks/>
              </p:cNvSpPr>
              <p:nvPr/>
            </p:nvSpPr>
            <p:spPr bwMode="auto">
              <a:xfrm>
                <a:off x="2129" y="1795"/>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400" name="Freeform 1643"/>
              <p:cNvSpPr>
                <a:spLocks/>
              </p:cNvSpPr>
              <p:nvPr/>
            </p:nvSpPr>
            <p:spPr bwMode="auto">
              <a:xfrm>
                <a:off x="2149"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401" name="Freeform 1644"/>
              <p:cNvSpPr>
                <a:spLocks/>
              </p:cNvSpPr>
              <p:nvPr/>
            </p:nvSpPr>
            <p:spPr bwMode="auto">
              <a:xfrm>
                <a:off x="2171"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402" name="Freeform 1645"/>
              <p:cNvSpPr>
                <a:spLocks/>
              </p:cNvSpPr>
              <p:nvPr/>
            </p:nvSpPr>
            <p:spPr bwMode="auto">
              <a:xfrm>
                <a:off x="2194"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403" name="Freeform 1646"/>
              <p:cNvSpPr>
                <a:spLocks/>
              </p:cNvSpPr>
              <p:nvPr/>
            </p:nvSpPr>
            <p:spPr bwMode="auto">
              <a:xfrm>
                <a:off x="2216"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404" name="Freeform 1647"/>
              <p:cNvSpPr>
                <a:spLocks/>
              </p:cNvSpPr>
              <p:nvPr/>
            </p:nvSpPr>
            <p:spPr bwMode="auto">
              <a:xfrm>
                <a:off x="2238"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405" name="Freeform 1648"/>
              <p:cNvSpPr>
                <a:spLocks/>
              </p:cNvSpPr>
              <p:nvPr/>
            </p:nvSpPr>
            <p:spPr bwMode="auto">
              <a:xfrm>
                <a:off x="2259"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406" name="Freeform 1649"/>
              <p:cNvSpPr>
                <a:spLocks/>
              </p:cNvSpPr>
              <p:nvPr/>
            </p:nvSpPr>
            <p:spPr bwMode="auto">
              <a:xfrm>
                <a:off x="2281"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407" name="Freeform 1650"/>
              <p:cNvSpPr>
                <a:spLocks/>
              </p:cNvSpPr>
              <p:nvPr/>
            </p:nvSpPr>
            <p:spPr bwMode="auto">
              <a:xfrm>
                <a:off x="2303"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408" name="Freeform 1651"/>
              <p:cNvSpPr>
                <a:spLocks/>
              </p:cNvSpPr>
              <p:nvPr/>
            </p:nvSpPr>
            <p:spPr bwMode="auto">
              <a:xfrm>
                <a:off x="2324"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409" name="Freeform 1652"/>
              <p:cNvSpPr>
                <a:spLocks/>
              </p:cNvSpPr>
              <p:nvPr/>
            </p:nvSpPr>
            <p:spPr bwMode="auto">
              <a:xfrm>
                <a:off x="2346" y="1795"/>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410" name="Freeform 1653"/>
              <p:cNvSpPr>
                <a:spLocks/>
              </p:cNvSpPr>
              <p:nvPr/>
            </p:nvSpPr>
            <p:spPr bwMode="auto">
              <a:xfrm>
                <a:off x="2369"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411" name="Freeform 1654"/>
              <p:cNvSpPr>
                <a:spLocks/>
              </p:cNvSpPr>
              <p:nvPr/>
            </p:nvSpPr>
            <p:spPr bwMode="auto">
              <a:xfrm>
                <a:off x="2391" y="179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412" name="Freeform 1655"/>
              <p:cNvSpPr>
                <a:spLocks/>
              </p:cNvSpPr>
              <p:nvPr/>
            </p:nvSpPr>
            <p:spPr bwMode="auto">
              <a:xfrm>
                <a:off x="2413" y="179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413" name="Freeform 1656"/>
              <p:cNvSpPr>
                <a:spLocks/>
              </p:cNvSpPr>
              <p:nvPr/>
            </p:nvSpPr>
            <p:spPr bwMode="auto">
              <a:xfrm>
                <a:off x="2434" y="179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414" name="Freeform 1657"/>
              <p:cNvSpPr>
                <a:spLocks/>
              </p:cNvSpPr>
              <p:nvPr/>
            </p:nvSpPr>
            <p:spPr bwMode="auto">
              <a:xfrm>
                <a:off x="2456" y="179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415" name="Freeform 1658"/>
              <p:cNvSpPr>
                <a:spLocks/>
              </p:cNvSpPr>
              <p:nvPr/>
            </p:nvSpPr>
            <p:spPr bwMode="auto">
              <a:xfrm>
                <a:off x="2479"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416" name="Freeform 1659"/>
              <p:cNvSpPr>
                <a:spLocks/>
              </p:cNvSpPr>
              <p:nvPr/>
            </p:nvSpPr>
            <p:spPr bwMode="auto">
              <a:xfrm>
                <a:off x="2500"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417" name="Freeform 1660"/>
              <p:cNvSpPr>
                <a:spLocks/>
              </p:cNvSpPr>
              <p:nvPr/>
            </p:nvSpPr>
            <p:spPr bwMode="auto">
              <a:xfrm>
                <a:off x="2522"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418" name="Freeform 1661"/>
              <p:cNvSpPr>
                <a:spLocks/>
              </p:cNvSpPr>
              <p:nvPr/>
            </p:nvSpPr>
            <p:spPr bwMode="auto">
              <a:xfrm>
                <a:off x="2544"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419" name="Freeform 1662"/>
              <p:cNvSpPr>
                <a:spLocks/>
              </p:cNvSpPr>
              <p:nvPr/>
            </p:nvSpPr>
            <p:spPr bwMode="auto">
              <a:xfrm>
                <a:off x="2567" y="1795"/>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420" name="Freeform 1663"/>
              <p:cNvSpPr>
                <a:spLocks/>
              </p:cNvSpPr>
              <p:nvPr/>
            </p:nvSpPr>
            <p:spPr bwMode="auto">
              <a:xfrm>
                <a:off x="2589"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421" name="Freeform 1664"/>
              <p:cNvSpPr>
                <a:spLocks/>
              </p:cNvSpPr>
              <p:nvPr/>
            </p:nvSpPr>
            <p:spPr bwMode="auto">
              <a:xfrm>
                <a:off x="2609"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422" name="Freeform 1665"/>
              <p:cNvSpPr>
                <a:spLocks/>
              </p:cNvSpPr>
              <p:nvPr/>
            </p:nvSpPr>
            <p:spPr bwMode="auto">
              <a:xfrm>
                <a:off x="2632"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423" name="Freeform 1666"/>
              <p:cNvSpPr>
                <a:spLocks/>
              </p:cNvSpPr>
              <p:nvPr/>
            </p:nvSpPr>
            <p:spPr bwMode="auto">
              <a:xfrm>
                <a:off x="2654"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424" name="Freeform 1667"/>
              <p:cNvSpPr>
                <a:spLocks/>
              </p:cNvSpPr>
              <p:nvPr/>
            </p:nvSpPr>
            <p:spPr bwMode="auto">
              <a:xfrm>
                <a:off x="2675"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425" name="Freeform 1668"/>
              <p:cNvSpPr>
                <a:spLocks/>
              </p:cNvSpPr>
              <p:nvPr/>
            </p:nvSpPr>
            <p:spPr bwMode="auto">
              <a:xfrm>
                <a:off x="2697"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426" name="Freeform 1669"/>
              <p:cNvSpPr>
                <a:spLocks/>
              </p:cNvSpPr>
              <p:nvPr/>
            </p:nvSpPr>
            <p:spPr bwMode="auto">
              <a:xfrm>
                <a:off x="739" y="179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27" name="Freeform 1670"/>
              <p:cNvSpPr>
                <a:spLocks/>
              </p:cNvSpPr>
              <p:nvPr/>
            </p:nvSpPr>
            <p:spPr bwMode="auto">
              <a:xfrm>
                <a:off x="739" y="1817"/>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28" name="Freeform 1671"/>
              <p:cNvSpPr>
                <a:spLocks/>
              </p:cNvSpPr>
              <p:nvPr/>
            </p:nvSpPr>
            <p:spPr bwMode="auto">
              <a:xfrm>
                <a:off x="739" y="1840"/>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29" name="Freeform 1672"/>
              <p:cNvSpPr>
                <a:spLocks/>
              </p:cNvSpPr>
              <p:nvPr/>
            </p:nvSpPr>
            <p:spPr bwMode="auto">
              <a:xfrm>
                <a:off x="739" y="1862"/>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30" name="Freeform 1673"/>
              <p:cNvSpPr>
                <a:spLocks/>
              </p:cNvSpPr>
              <p:nvPr/>
            </p:nvSpPr>
            <p:spPr bwMode="auto">
              <a:xfrm>
                <a:off x="739" y="1882"/>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31" name="Freeform 1674"/>
              <p:cNvSpPr>
                <a:spLocks/>
              </p:cNvSpPr>
              <p:nvPr/>
            </p:nvSpPr>
            <p:spPr bwMode="auto">
              <a:xfrm>
                <a:off x="739" y="1905"/>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32" name="Freeform 1675"/>
              <p:cNvSpPr>
                <a:spLocks/>
              </p:cNvSpPr>
              <p:nvPr/>
            </p:nvSpPr>
            <p:spPr bwMode="auto">
              <a:xfrm>
                <a:off x="739" y="1927"/>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33" name="Freeform 1676"/>
              <p:cNvSpPr>
                <a:spLocks/>
              </p:cNvSpPr>
              <p:nvPr/>
            </p:nvSpPr>
            <p:spPr bwMode="auto">
              <a:xfrm>
                <a:off x="739" y="1947"/>
                <a:ext cx="1" cy="8"/>
              </a:xfrm>
              <a:custGeom>
                <a:avLst/>
                <a:gdLst>
                  <a:gd name="T0" fmla="*/ 0 w 1"/>
                  <a:gd name="T1" fmla="*/ 0 h 8"/>
                  <a:gd name="T2" fmla="*/ 0 w 1"/>
                  <a:gd name="T3" fmla="*/ 5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5"/>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434" name="Freeform 1677"/>
              <p:cNvSpPr>
                <a:spLocks/>
              </p:cNvSpPr>
              <p:nvPr/>
            </p:nvSpPr>
            <p:spPr bwMode="auto">
              <a:xfrm>
                <a:off x="739" y="197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35" name="Freeform 1678"/>
              <p:cNvSpPr>
                <a:spLocks/>
              </p:cNvSpPr>
              <p:nvPr/>
            </p:nvSpPr>
            <p:spPr bwMode="auto">
              <a:xfrm>
                <a:off x="739" y="1992"/>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36" name="Freeform 1679"/>
              <p:cNvSpPr>
                <a:spLocks/>
              </p:cNvSpPr>
              <p:nvPr/>
            </p:nvSpPr>
            <p:spPr bwMode="auto">
              <a:xfrm>
                <a:off x="739" y="201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37" name="Freeform 1680"/>
              <p:cNvSpPr>
                <a:spLocks/>
              </p:cNvSpPr>
              <p:nvPr/>
            </p:nvSpPr>
            <p:spPr bwMode="auto">
              <a:xfrm>
                <a:off x="739" y="2037"/>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38" name="Freeform 1681"/>
              <p:cNvSpPr>
                <a:spLocks/>
              </p:cNvSpPr>
              <p:nvPr/>
            </p:nvSpPr>
            <p:spPr bwMode="auto">
              <a:xfrm>
                <a:off x="739" y="2058"/>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39" name="Freeform 1682"/>
              <p:cNvSpPr>
                <a:spLocks/>
              </p:cNvSpPr>
              <p:nvPr/>
            </p:nvSpPr>
            <p:spPr bwMode="auto">
              <a:xfrm>
                <a:off x="739" y="208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40" name="Freeform 1683"/>
              <p:cNvSpPr>
                <a:spLocks/>
              </p:cNvSpPr>
              <p:nvPr/>
            </p:nvSpPr>
            <p:spPr bwMode="auto">
              <a:xfrm>
                <a:off x="739" y="2102"/>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41" name="Freeform 1684"/>
              <p:cNvSpPr>
                <a:spLocks/>
              </p:cNvSpPr>
              <p:nvPr/>
            </p:nvSpPr>
            <p:spPr bwMode="auto">
              <a:xfrm>
                <a:off x="739" y="2123"/>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42" name="Freeform 1685"/>
              <p:cNvSpPr>
                <a:spLocks/>
              </p:cNvSpPr>
              <p:nvPr/>
            </p:nvSpPr>
            <p:spPr bwMode="auto">
              <a:xfrm>
                <a:off x="739" y="214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43" name="Freeform 1686"/>
              <p:cNvSpPr>
                <a:spLocks/>
              </p:cNvSpPr>
              <p:nvPr/>
            </p:nvSpPr>
            <p:spPr bwMode="auto">
              <a:xfrm>
                <a:off x="739" y="2167"/>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44" name="Freeform 1687"/>
              <p:cNvSpPr>
                <a:spLocks/>
              </p:cNvSpPr>
              <p:nvPr/>
            </p:nvSpPr>
            <p:spPr bwMode="auto">
              <a:xfrm>
                <a:off x="739" y="2189"/>
                <a:ext cx="1" cy="8"/>
              </a:xfrm>
              <a:custGeom>
                <a:avLst/>
                <a:gdLst>
                  <a:gd name="T0" fmla="*/ 0 w 1"/>
                  <a:gd name="T1" fmla="*/ 0 h 8"/>
                  <a:gd name="T2" fmla="*/ 0 w 1"/>
                  <a:gd name="T3" fmla="*/ 5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5"/>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445" name="Freeform 1688"/>
              <p:cNvSpPr>
                <a:spLocks/>
              </p:cNvSpPr>
              <p:nvPr/>
            </p:nvSpPr>
            <p:spPr bwMode="auto">
              <a:xfrm>
                <a:off x="739" y="2212"/>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46" name="Freeform 1689"/>
              <p:cNvSpPr>
                <a:spLocks/>
              </p:cNvSpPr>
              <p:nvPr/>
            </p:nvSpPr>
            <p:spPr bwMode="auto">
              <a:xfrm>
                <a:off x="739" y="2232"/>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447" name="Freeform 1690"/>
              <p:cNvSpPr>
                <a:spLocks/>
              </p:cNvSpPr>
              <p:nvPr/>
            </p:nvSpPr>
            <p:spPr bwMode="auto">
              <a:xfrm>
                <a:off x="739" y="2254"/>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448" name="Freeform 1691"/>
              <p:cNvSpPr>
                <a:spLocks/>
              </p:cNvSpPr>
              <p:nvPr/>
            </p:nvSpPr>
            <p:spPr bwMode="auto">
              <a:xfrm>
                <a:off x="739" y="2278"/>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49" name="Freeform 1692"/>
              <p:cNvSpPr>
                <a:spLocks/>
              </p:cNvSpPr>
              <p:nvPr/>
            </p:nvSpPr>
            <p:spPr bwMode="auto">
              <a:xfrm>
                <a:off x="739" y="229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50" name="Freeform 1693"/>
              <p:cNvSpPr>
                <a:spLocks/>
              </p:cNvSpPr>
              <p:nvPr/>
            </p:nvSpPr>
            <p:spPr bwMode="auto">
              <a:xfrm>
                <a:off x="739" y="232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51" name="Freeform 1694"/>
              <p:cNvSpPr>
                <a:spLocks/>
              </p:cNvSpPr>
              <p:nvPr/>
            </p:nvSpPr>
            <p:spPr bwMode="auto">
              <a:xfrm>
                <a:off x="739" y="2343"/>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52" name="Freeform 1695"/>
              <p:cNvSpPr>
                <a:spLocks/>
              </p:cNvSpPr>
              <p:nvPr/>
            </p:nvSpPr>
            <p:spPr bwMode="auto">
              <a:xfrm>
                <a:off x="739" y="2365"/>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53" name="Freeform 1696"/>
              <p:cNvSpPr>
                <a:spLocks/>
              </p:cNvSpPr>
              <p:nvPr/>
            </p:nvSpPr>
            <p:spPr bwMode="auto">
              <a:xfrm>
                <a:off x="739" y="2387"/>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54" name="Freeform 1697"/>
              <p:cNvSpPr>
                <a:spLocks/>
              </p:cNvSpPr>
              <p:nvPr/>
            </p:nvSpPr>
            <p:spPr bwMode="auto">
              <a:xfrm>
                <a:off x="739" y="2408"/>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55" name="Freeform 1698"/>
              <p:cNvSpPr>
                <a:spLocks/>
              </p:cNvSpPr>
              <p:nvPr/>
            </p:nvSpPr>
            <p:spPr bwMode="auto">
              <a:xfrm>
                <a:off x="739" y="243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56" name="Freeform 1699"/>
              <p:cNvSpPr>
                <a:spLocks/>
              </p:cNvSpPr>
              <p:nvPr/>
            </p:nvSpPr>
            <p:spPr bwMode="auto">
              <a:xfrm>
                <a:off x="739" y="2452"/>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57" name="Freeform 1700"/>
              <p:cNvSpPr>
                <a:spLocks/>
              </p:cNvSpPr>
              <p:nvPr/>
            </p:nvSpPr>
            <p:spPr bwMode="auto">
              <a:xfrm>
                <a:off x="739" y="247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58" name="Freeform 1701"/>
              <p:cNvSpPr>
                <a:spLocks/>
              </p:cNvSpPr>
              <p:nvPr/>
            </p:nvSpPr>
            <p:spPr bwMode="auto">
              <a:xfrm>
                <a:off x="739" y="2495"/>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59" name="Freeform 1702"/>
              <p:cNvSpPr>
                <a:spLocks/>
              </p:cNvSpPr>
              <p:nvPr/>
            </p:nvSpPr>
            <p:spPr bwMode="auto">
              <a:xfrm>
                <a:off x="739" y="251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60" name="Freeform 1703"/>
              <p:cNvSpPr>
                <a:spLocks/>
              </p:cNvSpPr>
              <p:nvPr/>
            </p:nvSpPr>
            <p:spPr bwMode="auto">
              <a:xfrm>
                <a:off x="739" y="254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61" name="Freeform 1704"/>
              <p:cNvSpPr>
                <a:spLocks/>
              </p:cNvSpPr>
              <p:nvPr/>
            </p:nvSpPr>
            <p:spPr bwMode="auto">
              <a:xfrm>
                <a:off x="739" y="2562"/>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62" name="Freeform 1705"/>
              <p:cNvSpPr>
                <a:spLocks/>
              </p:cNvSpPr>
              <p:nvPr/>
            </p:nvSpPr>
            <p:spPr bwMode="auto">
              <a:xfrm>
                <a:off x="739" y="258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63" name="Freeform 1706"/>
              <p:cNvSpPr>
                <a:spLocks/>
              </p:cNvSpPr>
              <p:nvPr/>
            </p:nvSpPr>
            <p:spPr bwMode="auto">
              <a:xfrm>
                <a:off x="739" y="260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64" name="Freeform 1707"/>
              <p:cNvSpPr>
                <a:spLocks/>
              </p:cNvSpPr>
              <p:nvPr/>
            </p:nvSpPr>
            <p:spPr bwMode="auto">
              <a:xfrm>
                <a:off x="739" y="2627"/>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65" name="Freeform 1708"/>
              <p:cNvSpPr>
                <a:spLocks/>
              </p:cNvSpPr>
              <p:nvPr/>
            </p:nvSpPr>
            <p:spPr bwMode="auto">
              <a:xfrm>
                <a:off x="739" y="264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66" name="Freeform 1709"/>
              <p:cNvSpPr>
                <a:spLocks/>
              </p:cNvSpPr>
              <p:nvPr/>
            </p:nvSpPr>
            <p:spPr bwMode="auto">
              <a:xfrm>
                <a:off x="739" y="2670"/>
                <a:ext cx="1" cy="8"/>
              </a:xfrm>
              <a:custGeom>
                <a:avLst/>
                <a:gdLst>
                  <a:gd name="T0" fmla="*/ 0 w 1"/>
                  <a:gd name="T1" fmla="*/ 0 h 8"/>
                  <a:gd name="T2" fmla="*/ 0 w 1"/>
                  <a:gd name="T3" fmla="*/ 5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5"/>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467" name="Freeform 1710"/>
              <p:cNvSpPr>
                <a:spLocks/>
              </p:cNvSpPr>
              <p:nvPr/>
            </p:nvSpPr>
            <p:spPr bwMode="auto">
              <a:xfrm>
                <a:off x="739" y="2692"/>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468" name="Freeform 1711"/>
              <p:cNvSpPr>
                <a:spLocks/>
              </p:cNvSpPr>
              <p:nvPr/>
            </p:nvSpPr>
            <p:spPr bwMode="auto">
              <a:xfrm>
                <a:off x="739" y="271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69" name="Freeform 1712"/>
              <p:cNvSpPr>
                <a:spLocks/>
              </p:cNvSpPr>
              <p:nvPr/>
            </p:nvSpPr>
            <p:spPr bwMode="auto">
              <a:xfrm>
                <a:off x="739" y="2738"/>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70" name="Freeform 1713"/>
              <p:cNvSpPr>
                <a:spLocks/>
              </p:cNvSpPr>
              <p:nvPr/>
            </p:nvSpPr>
            <p:spPr bwMode="auto">
              <a:xfrm>
                <a:off x="739" y="275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71" name="Freeform 1714"/>
              <p:cNvSpPr>
                <a:spLocks/>
              </p:cNvSpPr>
              <p:nvPr/>
            </p:nvSpPr>
            <p:spPr bwMode="auto">
              <a:xfrm>
                <a:off x="739" y="2781"/>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72" name="Freeform 1715"/>
              <p:cNvSpPr>
                <a:spLocks/>
              </p:cNvSpPr>
              <p:nvPr/>
            </p:nvSpPr>
            <p:spPr bwMode="auto">
              <a:xfrm>
                <a:off x="739" y="2803"/>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73" name="Freeform 1716"/>
              <p:cNvSpPr>
                <a:spLocks/>
              </p:cNvSpPr>
              <p:nvPr/>
            </p:nvSpPr>
            <p:spPr bwMode="auto">
              <a:xfrm>
                <a:off x="739" y="282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74" name="Freeform 1717"/>
              <p:cNvSpPr>
                <a:spLocks/>
              </p:cNvSpPr>
              <p:nvPr/>
            </p:nvSpPr>
            <p:spPr bwMode="auto">
              <a:xfrm>
                <a:off x="739" y="2846"/>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75" name="Freeform 1718"/>
              <p:cNvSpPr>
                <a:spLocks/>
              </p:cNvSpPr>
              <p:nvPr/>
            </p:nvSpPr>
            <p:spPr bwMode="auto">
              <a:xfrm>
                <a:off x="739" y="2868"/>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76" name="Freeform 1719"/>
              <p:cNvSpPr>
                <a:spLocks/>
              </p:cNvSpPr>
              <p:nvPr/>
            </p:nvSpPr>
            <p:spPr bwMode="auto">
              <a:xfrm>
                <a:off x="739" y="289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77" name="Freeform 1720"/>
              <p:cNvSpPr>
                <a:spLocks/>
              </p:cNvSpPr>
              <p:nvPr/>
            </p:nvSpPr>
            <p:spPr bwMode="auto">
              <a:xfrm>
                <a:off x="739" y="2912"/>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478" name="Freeform 1721"/>
              <p:cNvSpPr>
                <a:spLocks/>
              </p:cNvSpPr>
              <p:nvPr/>
            </p:nvSpPr>
            <p:spPr bwMode="auto">
              <a:xfrm>
                <a:off x="739" y="2933"/>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79" name="Freeform 1722"/>
              <p:cNvSpPr>
                <a:spLocks/>
              </p:cNvSpPr>
              <p:nvPr/>
            </p:nvSpPr>
            <p:spPr bwMode="auto">
              <a:xfrm>
                <a:off x="739" y="2955"/>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80" name="Freeform 1723"/>
              <p:cNvSpPr>
                <a:spLocks/>
              </p:cNvSpPr>
              <p:nvPr/>
            </p:nvSpPr>
            <p:spPr bwMode="auto">
              <a:xfrm>
                <a:off x="739" y="297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81" name="Freeform 1724"/>
              <p:cNvSpPr>
                <a:spLocks/>
              </p:cNvSpPr>
              <p:nvPr/>
            </p:nvSpPr>
            <p:spPr bwMode="auto">
              <a:xfrm>
                <a:off x="739" y="2999"/>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82" name="Freeform 1725"/>
              <p:cNvSpPr>
                <a:spLocks/>
              </p:cNvSpPr>
              <p:nvPr/>
            </p:nvSpPr>
            <p:spPr bwMode="auto">
              <a:xfrm>
                <a:off x="739" y="3021"/>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83" name="Freeform 1726"/>
              <p:cNvSpPr>
                <a:spLocks/>
              </p:cNvSpPr>
              <p:nvPr/>
            </p:nvSpPr>
            <p:spPr bwMode="auto">
              <a:xfrm>
                <a:off x="739" y="304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84" name="Freeform 1727"/>
              <p:cNvSpPr>
                <a:spLocks/>
              </p:cNvSpPr>
              <p:nvPr/>
            </p:nvSpPr>
            <p:spPr bwMode="auto">
              <a:xfrm>
                <a:off x="739" y="306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85" name="Freeform 1728"/>
              <p:cNvSpPr>
                <a:spLocks/>
              </p:cNvSpPr>
              <p:nvPr/>
            </p:nvSpPr>
            <p:spPr bwMode="auto">
              <a:xfrm>
                <a:off x="739" y="3088"/>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86" name="Freeform 1729"/>
              <p:cNvSpPr>
                <a:spLocks/>
              </p:cNvSpPr>
              <p:nvPr/>
            </p:nvSpPr>
            <p:spPr bwMode="auto">
              <a:xfrm>
                <a:off x="739" y="310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87" name="Freeform 1730"/>
              <p:cNvSpPr>
                <a:spLocks/>
              </p:cNvSpPr>
              <p:nvPr/>
            </p:nvSpPr>
            <p:spPr bwMode="auto">
              <a:xfrm>
                <a:off x="739" y="313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88" name="Freeform 1731"/>
              <p:cNvSpPr>
                <a:spLocks/>
              </p:cNvSpPr>
              <p:nvPr/>
            </p:nvSpPr>
            <p:spPr bwMode="auto">
              <a:xfrm>
                <a:off x="739" y="315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89" name="Freeform 1732"/>
              <p:cNvSpPr>
                <a:spLocks/>
              </p:cNvSpPr>
              <p:nvPr/>
            </p:nvSpPr>
            <p:spPr bwMode="auto">
              <a:xfrm>
                <a:off x="739" y="3173"/>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490" name="Freeform 1733"/>
              <p:cNvSpPr>
                <a:spLocks/>
              </p:cNvSpPr>
              <p:nvPr/>
            </p:nvSpPr>
            <p:spPr bwMode="auto">
              <a:xfrm>
                <a:off x="739" y="3195"/>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491" name="Freeform 1734"/>
              <p:cNvSpPr>
                <a:spLocks/>
              </p:cNvSpPr>
              <p:nvPr/>
            </p:nvSpPr>
            <p:spPr bwMode="auto">
              <a:xfrm>
                <a:off x="739" y="321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92" name="Freeform 1735"/>
              <p:cNvSpPr>
                <a:spLocks/>
              </p:cNvSpPr>
              <p:nvPr/>
            </p:nvSpPr>
            <p:spPr bwMode="auto">
              <a:xfrm>
                <a:off x="739" y="3241"/>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93" name="Freeform 1736"/>
              <p:cNvSpPr>
                <a:spLocks/>
              </p:cNvSpPr>
              <p:nvPr/>
            </p:nvSpPr>
            <p:spPr bwMode="auto">
              <a:xfrm>
                <a:off x="739" y="326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94" name="Freeform 1737"/>
              <p:cNvSpPr>
                <a:spLocks/>
              </p:cNvSpPr>
              <p:nvPr/>
            </p:nvSpPr>
            <p:spPr bwMode="auto">
              <a:xfrm>
                <a:off x="739" y="3284"/>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95" name="Freeform 1738"/>
              <p:cNvSpPr>
                <a:spLocks/>
              </p:cNvSpPr>
              <p:nvPr/>
            </p:nvSpPr>
            <p:spPr bwMode="auto">
              <a:xfrm>
                <a:off x="1399" y="179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96" name="Freeform 1739"/>
              <p:cNvSpPr>
                <a:spLocks/>
              </p:cNvSpPr>
              <p:nvPr/>
            </p:nvSpPr>
            <p:spPr bwMode="auto">
              <a:xfrm>
                <a:off x="1399" y="1817"/>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97" name="Freeform 1740"/>
              <p:cNvSpPr>
                <a:spLocks/>
              </p:cNvSpPr>
              <p:nvPr/>
            </p:nvSpPr>
            <p:spPr bwMode="auto">
              <a:xfrm>
                <a:off x="1399" y="183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98" name="Freeform 1741"/>
              <p:cNvSpPr>
                <a:spLocks/>
              </p:cNvSpPr>
              <p:nvPr/>
            </p:nvSpPr>
            <p:spPr bwMode="auto">
              <a:xfrm>
                <a:off x="1399" y="186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99" name="Freeform 1742"/>
              <p:cNvSpPr>
                <a:spLocks/>
              </p:cNvSpPr>
              <p:nvPr/>
            </p:nvSpPr>
            <p:spPr bwMode="auto">
              <a:xfrm>
                <a:off x="1399" y="1882"/>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00" name="Freeform 1743"/>
              <p:cNvSpPr>
                <a:spLocks/>
              </p:cNvSpPr>
              <p:nvPr/>
            </p:nvSpPr>
            <p:spPr bwMode="auto">
              <a:xfrm>
                <a:off x="1399" y="1905"/>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01" name="Freeform 1744"/>
              <p:cNvSpPr>
                <a:spLocks/>
              </p:cNvSpPr>
              <p:nvPr/>
            </p:nvSpPr>
            <p:spPr bwMode="auto">
              <a:xfrm>
                <a:off x="1399" y="1927"/>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02" name="Freeform 1745"/>
              <p:cNvSpPr>
                <a:spLocks/>
              </p:cNvSpPr>
              <p:nvPr/>
            </p:nvSpPr>
            <p:spPr bwMode="auto">
              <a:xfrm>
                <a:off x="1399" y="1947"/>
                <a:ext cx="1" cy="8"/>
              </a:xfrm>
              <a:custGeom>
                <a:avLst/>
                <a:gdLst>
                  <a:gd name="T0" fmla="*/ 0 w 1"/>
                  <a:gd name="T1" fmla="*/ 0 h 8"/>
                  <a:gd name="T2" fmla="*/ 0 w 1"/>
                  <a:gd name="T3" fmla="*/ 5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5"/>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503" name="Freeform 1746"/>
              <p:cNvSpPr>
                <a:spLocks/>
              </p:cNvSpPr>
              <p:nvPr/>
            </p:nvSpPr>
            <p:spPr bwMode="auto">
              <a:xfrm>
                <a:off x="1399" y="197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04" name="Freeform 1747"/>
              <p:cNvSpPr>
                <a:spLocks/>
              </p:cNvSpPr>
              <p:nvPr/>
            </p:nvSpPr>
            <p:spPr bwMode="auto">
              <a:xfrm>
                <a:off x="1399" y="1992"/>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05" name="Freeform 1748"/>
              <p:cNvSpPr>
                <a:spLocks/>
              </p:cNvSpPr>
              <p:nvPr/>
            </p:nvSpPr>
            <p:spPr bwMode="auto">
              <a:xfrm>
                <a:off x="1399" y="2012"/>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506" name="Freeform 1749"/>
              <p:cNvSpPr>
                <a:spLocks/>
              </p:cNvSpPr>
              <p:nvPr/>
            </p:nvSpPr>
            <p:spPr bwMode="auto">
              <a:xfrm>
                <a:off x="1399" y="2036"/>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07" name="Freeform 1750"/>
              <p:cNvSpPr>
                <a:spLocks/>
              </p:cNvSpPr>
              <p:nvPr/>
            </p:nvSpPr>
            <p:spPr bwMode="auto">
              <a:xfrm>
                <a:off x="1399" y="2058"/>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08" name="Freeform 1751"/>
              <p:cNvSpPr>
                <a:spLocks/>
              </p:cNvSpPr>
              <p:nvPr/>
            </p:nvSpPr>
            <p:spPr bwMode="auto">
              <a:xfrm>
                <a:off x="1399" y="208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09" name="Freeform 1752"/>
              <p:cNvSpPr>
                <a:spLocks/>
              </p:cNvSpPr>
              <p:nvPr/>
            </p:nvSpPr>
            <p:spPr bwMode="auto">
              <a:xfrm>
                <a:off x="1399" y="2102"/>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10" name="Freeform 1753"/>
              <p:cNvSpPr>
                <a:spLocks/>
              </p:cNvSpPr>
              <p:nvPr/>
            </p:nvSpPr>
            <p:spPr bwMode="auto">
              <a:xfrm>
                <a:off x="1399" y="2123"/>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11" name="Freeform 1754"/>
              <p:cNvSpPr>
                <a:spLocks/>
              </p:cNvSpPr>
              <p:nvPr/>
            </p:nvSpPr>
            <p:spPr bwMode="auto">
              <a:xfrm>
                <a:off x="1399" y="214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12" name="Freeform 1755"/>
              <p:cNvSpPr>
                <a:spLocks/>
              </p:cNvSpPr>
              <p:nvPr/>
            </p:nvSpPr>
            <p:spPr bwMode="auto">
              <a:xfrm>
                <a:off x="1399" y="2167"/>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13" name="Freeform 1756"/>
              <p:cNvSpPr>
                <a:spLocks/>
              </p:cNvSpPr>
              <p:nvPr/>
            </p:nvSpPr>
            <p:spPr bwMode="auto">
              <a:xfrm>
                <a:off x="1399" y="2188"/>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14" name="Freeform 1757"/>
              <p:cNvSpPr>
                <a:spLocks/>
              </p:cNvSpPr>
              <p:nvPr/>
            </p:nvSpPr>
            <p:spPr bwMode="auto">
              <a:xfrm>
                <a:off x="1399" y="2210"/>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15" name="Freeform 1758"/>
              <p:cNvSpPr>
                <a:spLocks/>
              </p:cNvSpPr>
              <p:nvPr/>
            </p:nvSpPr>
            <p:spPr bwMode="auto">
              <a:xfrm>
                <a:off x="1399" y="2232"/>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516" name="Freeform 1759"/>
              <p:cNvSpPr>
                <a:spLocks/>
              </p:cNvSpPr>
              <p:nvPr/>
            </p:nvSpPr>
            <p:spPr bwMode="auto">
              <a:xfrm>
                <a:off x="1399" y="2254"/>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517" name="Freeform 1760"/>
              <p:cNvSpPr>
                <a:spLocks/>
              </p:cNvSpPr>
              <p:nvPr/>
            </p:nvSpPr>
            <p:spPr bwMode="auto">
              <a:xfrm>
                <a:off x="1399" y="2278"/>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18" name="Freeform 1761"/>
              <p:cNvSpPr>
                <a:spLocks/>
              </p:cNvSpPr>
              <p:nvPr/>
            </p:nvSpPr>
            <p:spPr bwMode="auto">
              <a:xfrm>
                <a:off x="1399" y="229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19" name="Freeform 1762"/>
              <p:cNvSpPr>
                <a:spLocks/>
              </p:cNvSpPr>
              <p:nvPr/>
            </p:nvSpPr>
            <p:spPr bwMode="auto">
              <a:xfrm>
                <a:off x="1399" y="232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20" name="Freeform 1763"/>
              <p:cNvSpPr>
                <a:spLocks/>
              </p:cNvSpPr>
              <p:nvPr/>
            </p:nvSpPr>
            <p:spPr bwMode="auto">
              <a:xfrm>
                <a:off x="1399" y="2343"/>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21" name="Freeform 1764"/>
              <p:cNvSpPr>
                <a:spLocks/>
              </p:cNvSpPr>
              <p:nvPr/>
            </p:nvSpPr>
            <p:spPr bwMode="auto">
              <a:xfrm>
                <a:off x="1399" y="236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22" name="Freeform 1765"/>
              <p:cNvSpPr>
                <a:spLocks/>
              </p:cNvSpPr>
              <p:nvPr/>
            </p:nvSpPr>
            <p:spPr bwMode="auto">
              <a:xfrm>
                <a:off x="1399" y="238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23" name="Freeform 1766"/>
              <p:cNvSpPr>
                <a:spLocks/>
              </p:cNvSpPr>
              <p:nvPr/>
            </p:nvSpPr>
            <p:spPr bwMode="auto">
              <a:xfrm>
                <a:off x="1399" y="2408"/>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24" name="Freeform 1767"/>
              <p:cNvSpPr>
                <a:spLocks/>
              </p:cNvSpPr>
              <p:nvPr/>
            </p:nvSpPr>
            <p:spPr bwMode="auto">
              <a:xfrm>
                <a:off x="1399" y="243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25" name="Freeform 1768"/>
              <p:cNvSpPr>
                <a:spLocks/>
              </p:cNvSpPr>
              <p:nvPr/>
            </p:nvSpPr>
            <p:spPr bwMode="auto">
              <a:xfrm>
                <a:off x="1399" y="2452"/>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26" name="Freeform 1769"/>
              <p:cNvSpPr>
                <a:spLocks/>
              </p:cNvSpPr>
              <p:nvPr/>
            </p:nvSpPr>
            <p:spPr bwMode="auto">
              <a:xfrm>
                <a:off x="1399" y="247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27" name="Freeform 1770"/>
              <p:cNvSpPr>
                <a:spLocks/>
              </p:cNvSpPr>
              <p:nvPr/>
            </p:nvSpPr>
            <p:spPr bwMode="auto">
              <a:xfrm>
                <a:off x="1399" y="2495"/>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28" name="Freeform 1771"/>
              <p:cNvSpPr>
                <a:spLocks/>
              </p:cNvSpPr>
              <p:nvPr/>
            </p:nvSpPr>
            <p:spPr bwMode="auto">
              <a:xfrm>
                <a:off x="1399" y="251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29" name="Freeform 1772"/>
              <p:cNvSpPr>
                <a:spLocks/>
              </p:cNvSpPr>
              <p:nvPr/>
            </p:nvSpPr>
            <p:spPr bwMode="auto">
              <a:xfrm>
                <a:off x="1399" y="2539"/>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30" name="Freeform 1773"/>
              <p:cNvSpPr>
                <a:spLocks/>
              </p:cNvSpPr>
              <p:nvPr/>
            </p:nvSpPr>
            <p:spPr bwMode="auto">
              <a:xfrm>
                <a:off x="1399" y="2561"/>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31" name="Freeform 1774"/>
              <p:cNvSpPr>
                <a:spLocks/>
              </p:cNvSpPr>
              <p:nvPr/>
            </p:nvSpPr>
            <p:spPr bwMode="auto">
              <a:xfrm>
                <a:off x="1399" y="258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32" name="Freeform 1775"/>
              <p:cNvSpPr>
                <a:spLocks/>
              </p:cNvSpPr>
              <p:nvPr/>
            </p:nvSpPr>
            <p:spPr bwMode="auto">
              <a:xfrm>
                <a:off x="1399" y="260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33" name="Freeform 1776"/>
              <p:cNvSpPr>
                <a:spLocks/>
              </p:cNvSpPr>
              <p:nvPr/>
            </p:nvSpPr>
            <p:spPr bwMode="auto">
              <a:xfrm>
                <a:off x="1399" y="2627"/>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34" name="Freeform 1777"/>
              <p:cNvSpPr>
                <a:spLocks/>
              </p:cNvSpPr>
              <p:nvPr/>
            </p:nvSpPr>
            <p:spPr bwMode="auto">
              <a:xfrm>
                <a:off x="1399" y="264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35" name="Freeform 1778"/>
              <p:cNvSpPr>
                <a:spLocks/>
              </p:cNvSpPr>
              <p:nvPr/>
            </p:nvSpPr>
            <p:spPr bwMode="auto">
              <a:xfrm>
                <a:off x="1399" y="2670"/>
                <a:ext cx="1" cy="8"/>
              </a:xfrm>
              <a:custGeom>
                <a:avLst/>
                <a:gdLst>
                  <a:gd name="T0" fmla="*/ 0 w 1"/>
                  <a:gd name="T1" fmla="*/ 0 h 8"/>
                  <a:gd name="T2" fmla="*/ 0 w 1"/>
                  <a:gd name="T3" fmla="*/ 5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5"/>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536" name="Freeform 1779"/>
              <p:cNvSpPr>
                <a:spLocks/>
              </p:cNvSpPr>
              <p:nvPr/>
            </p:nvSpPr>
            <p:spPr bwMode="auto">
              <a:xfrm>
                <a:off x="1399" y="2692"/>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537" name="Freeform 1780"/>
              <p:cNvSpPr>
                <a:spLocks/>
              </p:cNvSpPr>
              <p:nvPr/>
            </p:nvSpPr>
            <p:spPr bwMode="auto">
              <a:xfrm>
                <a:off x="1399" y="2713"/>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38" name="Freeform 1781"/>
              <p:cNvSpPr>
                <a:spLocks/>
              </p:cNvSpPr>
              <p:nvPr/>
            </p:nvSpPr>
            <p:spPr bwMode="auto">
              <a:xfrm>
                <a:off x="1399" y="2735"/>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539" name="Freeform 1782"/>
              <p:cNvSpPr>
                <a:spLocks/>
              </p:cNvSpPr>
              <p:nvPr/>
            </p:nvSpPr>
            <p:spPr bwMode="auto">
              <a:xfrm>
                <a:off x="1399" y="275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40" name="Freeform 1783"/>
              <p:cNvSpPr>
                <a:spLocks/>
              </p:cNvSpPr>
              <p:nvPr/>
            </p:nvSpPr>
            <p:spPr bwMode="auto">
              <a:xfrm>
                <a:off x="1399" y="2781"/>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41" name="Freeform 1784"/>
              <p:cNvSpPr>
                <a:spLocks/>
              </p:cNvSpPr>
              <p:nvPr/>
            </p:nvSpPr>
            <p:spPr bwMode="auto">
              <a:xfrm>
                <a:off x="1399" y="2803"/>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42" name="Freeform 1785"/>
              <p:cNvSpPr>
                <a:spLocks/>
              </p:cNvSpPr>
              <p:nvPr/>
            </p:nvSpPr>
            <p:spPr bwMode="auto">
              <a:xfrm>
                <a:off x="1399" y="282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43" name="Freeform 1786"/>
              <p:cNvSpPr>
                <a:spLocks/>
              </p:cNvSpPr>
              <p:nvPr/>
            </p:nvSpPr>
            <p:spPr bwMode="auto">
              <a:xfrm>
                <a:off x="1399" y="2846"/>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44" name="Freeform 1787"/>
              <p:cNvSpPr>
                <a:spLocks/>
              </p:cNvSpPr>
              <p:nvPr/>
            </p:nvSpPr>
            <p:spPr bwMode="auto">
              <a:xfrm>
                <a:off x="1399" y="2868"/>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45" name="Freeform 1788"/>
              <p:cNvSpPr>
                <a:spLocks/>
              </p:cNvSpPr>
              <p:nvPr/>
            </p:nvSpPr>
            <p:spPr bwMode="auto">
              <a:xfrm>
                <a:off x="1399" y="288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46" name="Freeform 1789"/>
              <p:cNvSpPr>
                <a:spLocks/>
              </p:cNvSpPr>
              <p:nvPr/>
            </p:nvSpPr>
            <p:spPr bwMode="auto">
              <a:xfrm>
                <a:off x="1399" y="2911"/>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47" name="Freeform 1790"/>
              <p:cNvSpPr>
                <a:spLocks/>
              </p:cNvSpPr>
              <p:nvPr/>
            </p:nvSpPr>
            <p:spPr bwMode="auto">
              <a:xfrm>
                <a:off x="1399" y="2933"/>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48" name="Freeform 1791"/>
              <p:cNvSpPr>
                <a:spLocks/>
              </p:cNvSpPr>
              <p:nvPr/>
            </p:nvSpPr>
            <p:spPr bwMode="auto">
              <a:xfrm>
                <a:off x="1399" y="2955"/>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49" name="Freeform 1792"/>
              <p:cNvSpPr>
                <a:spLocks/>
              </p:cNvSpPr>
              <p:nvPr/>
            </p:nvSpPr>
            <p:spPr bwMode="auto">
              <a:xfrm>
                <a:off x="1399" y="297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50" name="Freeform 1793"/>
              <p:cNvSpPr>
                <a:spLocks/>
              </p:cNvSpPr>
              <p:nvPr/>
            </p:nvSpPr>
            <p:spPr bwMode="auto">
              <a:xfrm>
                <a:off x="1399" y="2999"/>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51" name="Freeform 1794"/>
              <p:cNvSpPr>
                <a:spLocks/>
              </p:cNvSpPr>
              <p:nvPr/>
            </p:nvSpPr>
            <p:spPr bwMode="auto">
              <a:xfrm>
                <a:off x="1399" y="3021"/>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52" name="Freeform 1795"/>
              <p:cNvSpPr>
                <a:spLocks/>
              </p:cNvSpPr>
              <p:nvPr/>
            </p:nvSpPr>
            <p:spPr bwMode="auto">
              <a:xfrm>
                <a:off x="1399" y="304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53" name="Freeform 1796"/>
              <p:cNvSpPr>
                <a:spLocks/>
              </p:cNvSpPr>
              <p:nvPr/>
            </p:nvSpPr>
            <p:spPr bwMode="auto">
              <a:xfrm>
                <a:off x="1399" y="3064"/>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54" name="Freeform 1797"/>
              <p:cNvSpPr>
                <a:spLocks/>
              </p:cNvSpPr>
              <p:nvPr/>
            </p:nvSpPr>
            <p:spPr bwMode="auto">
              <a:xfrm>
                <a:off x="1399" y="3086"/>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55" name="Freeform 1798"/>
              <p:cNvSpPr>
                <a:spLocks/>
              </p:cNvSpPr>
              <p:nvPr/>
            </p:nvSpPr>
            <p:spPr bwMode="auto">
              <a:xfrm>
                <a:off x="1399" y="310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56" name="Freeform 1799"/>
              <p:cNvSpPr>
                <a:spLocks/>
              </p:cNvSpPr>
              <p:nvPr/>
            </p:nvSpPr>
            <p:spPr bwMode="auto">
              <a:xfrm>
                <a:off x="1399" y="313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57" name="Freeform 1800"/>
              <p:cNvSpPr>
                <a:spLocks/>
              </p:cNvSpPr>
              <p:nvPr/>
            </p:nvSpPr>
            <p:spPr bwMode="auto">
              <a:xfrm>
                <a:off x="1399" y="315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58" name="Freeform 1801"/>
              <p:cNvSpPr>
                <a:spLocks/>
              </p:cNvSpPr>
              <p:nvPr/>
            </p:nvSpPr>
            <p:spPr bwMode="auto">
              <a:xfrm>
                <a:off x="1399" y="3173"/>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559" name="Freeform 1802"/>
              <p:cNvSpPr>
                <a:spLocks/>
              </p:cNvSpPr>
              <p:nvPr/>
            </p:nvSpPr>
            <p:spPr bwMode="auto">
              <a:xfrm>
                <a:off x="1399" y="3195"/>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560" name="Freeform 1803"/>
              <p:cNvSpPr>
                <a:spLocks/>
              </p:cNvSpPr>
              <p:nvPr/>
            </p:nvSpPr>
            <p:spPr bwMode="auto">
              <a:xfrm>
                <a:off x="1399" y="321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61" name="Freeform 1804"/>
              <p:cNvSpPr>
                <a:spLocks/>
              </p:cNvSpPr>
              <p:nvPr/>
            </p:nvSpPr>
            <p:spPr bwMode="auto">
              <a:xfrm>
                <a:off x="1399" y="3239"/>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62" name="Freeform 1805"/>
              <p:cNvSpPr>
                <a:spLocks/>
              </p:cNvSpPr>
              <p:nvPr/>
            </p:nvSpPr>
            <p:spPr bwMode="auto">
              <a:xfrm>
                <a:off x="1399" y="3261"/>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63" name="Freeform 1806"/>
              <p:cNvSpPr>
                <a:spLocks/>
              </p:cNvSpPr>
              <p:nvPr/>
            </p:nvSpPr>
            <p:spPr bwMode="auto">
              <a:xfrm>
                <a:off x="1399" y="3284"/>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64" name="Freeform 1807"/>
              <p:cNvSpPr>
                <a:spLocks/>
              </p:cNvSpPr>
              <p:nvPr/>
            </p:nvSpPr>
            <p:spPr bwMode="auto">
              <a:xfrm>
                <a:off x="2058" y="179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65" name="Freeform 1808"/>
              <p:cNvSpPr>
                <a:spLocks/>
              </p:cNvSpPr>
              <p:nvPr/>
            </p:nvSpPr>
            <p:spPr bwMode="auto">
              <a:xfrm>
                <a:off x="2058" y="1817"/>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66" name="Freeform 1809"/>
              <p:cNvSpPr>
                <a:spLocks/>
              </p:cNvSpPr>
              <p:nvPr/>
            </p:nvSpPr>
            <p:spPr bwMode="auto">
              <a:xfrm>
                <a:off x="2058" y="183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67" name="Freeform 1810"/>
              <p:cNvSpPr>
                <a:spLocks/>
              </p:cNvSpPr>
              <p:nvPr/>
            </p:nvSpPr>
            <p:spPr bwMode="auto">
              <a:xfrm>
                <a:off x="2058" y="186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68" name="Freeform 1811"/>
              <p:cNvSpPr>
                <a:spLocks/>
              </p:cNvSpPr>
              <p:nvPr/>
            </p:nvSpPr>
            <p:spPr bwMode="auto">
              <a:xfrm>
                <a:off x="2058" y="1882"/>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69" name="Freeform 1812"/>
              <p:cNvSpPr>
                <a:spLocks/>
              </p:cNvSpPr>
              <p:nvPr/>
            </p:nvSpPr>
            <p:spPr bwMode="auto">
              <a:xfrm>
                <a:off x="2058" y="190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70" name="Freeform 1813"/>
              <p:cNvSpPr>
                <a:spLocks/>
              </p:cNvSpPr>
              <p:nvPr/>
            </p:nvSpPr>
            <p:spPr bwMode="auto">
              <a:xfrm>
                <a:off x="2058" y="192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71" name="Freeform 1814"/>
              <p:cNvSpPr>
                <a:spLocks/>
              </p:cNvSpPr>
              <p:nvPr/>
            </p:nvSpPr>
            <p:spPr bwMode="auto">
              <a:xfrm>
                <a:off x="2058" y="1947"/>
                <a:ext cx="1" cy="8"/>
              </a:xfrm>
              <a:custGeom>
                <a:avLst/>
                <a:gdLst>
                  <a:gd name="T0" fmla="*/ 0 w 1"/>
                  <a:gd name="T1" fmla="*/ 0 h 8"/>
                  <a:gd name="T2" fmla="*/ 0 w 1"/>
                  <a:gd name="T3" fmla="*/ 5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5"/>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572" name="Freeform 1815"/>
              <p:cNvSpPr>
                <a:spLocks/>
              </p:cNvSpPr>
              <p:nvPr/>
            </p:nvSpPr>
            <p:spPr bwMode="auto">
              <a:xfrm>
                <a:off x="2058" y="197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73" name="Freeform 1816"/>
              <p:cNvSpPr>
                <a:spLocks/>
              </p:cNvSpPr>
              <p:nvPr/>
            </p:nvSpPr>
            <p:spPr bwMode="auto">
              <a:xfrm>
                <a:off x="2058" y="1992"/>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74" name="Freeform 1817"/>
              <p:cNvSpPr>
                <a:spLocks/>
              </p:cNvSpPr>
              <p:nvPr/>
            </p:nvSpPr>
            <p:spPr bwMode="auto">
              <a:xfrm>
                <a:off x="2058" y="2012"/>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575" name="Freeform 1818"/>
              <p:cNvSpPr>
                <a:spLocks/>
              </p:cNvSpPr>
              <p:nvPr/>
            </p:nvSpPr>
            <p:spPr bwMode="auto">
              <a:xfrm>
                <a:off x="2058" y="2036"/>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76" name="Freeform 1819"/>
              <p:cNvSpPr>
                <a:spLocks/>
              </p:cNvSpPr>
              <p:nvPr/>
            </p:nvSpPr>
            <p:spPr bwMode="auto">
              <a:xfrm>
                <a:off x="2058" y="2058"/>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77" name="Freeform 1820"/>
              <p:cNvSpPr>
                <a:spLocks/>
              </p:cNvSpPr>
              <p:nvPr/>
            </p:nvSpPr>
            <p:spPr bwMode="auto">
              <a:xfrm>
                <a:off x="2058" y="207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78" name="Freeform 1821"/>
              <p:cNvSpPr>
                <a:spLocks/>
              </p:cNvSpPr>
              <p:nvPr/>
            </p:nvSpPr>
            <p:spPr bwMode="auto">
              <a:xfrm>
                <a:off x="2058" y="2101"/>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79" name="Freeform 1822"/>
              <p:cNvSpPr>
                <a:spLocks/>
              </p:cNvSpPr>
              <p:nvPr/>
            </p:nvSpPr>
            <p:spPr bwMode="auto">
              <a:xfrm>
                <a:off x="2058" y="2123"/>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80" name="Freeform 1823"/>
              <p:cNvSpPr>
                <a:spLocks/>
              </p:cNvSpPr>
              <p:nvPr/>
            </p:nvSpPr>
            <p:spPr bwMode="auto">
              <a:xfrm>
                <a:off x="2058" y="214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81" name="Freeform 1824"/>
              <p:cNvSpPr>
                <a:spLocks/>
              </p:cNvSpPr>
              <p:nvPr/>
            </p:nvSpPr>
            <p:spPr bwMode="auto">
              <a:xfrm>
                <a:off x="2058" y="2167"/>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82" name="Freeform 1825"/>
              <p:cNvSpPr>
                <a:spLocks/>
              </p:cNvSpPr>
              <p:nvPr/>
            </p:nvSpPr>
            <p:spPr bwMode="auto">
              <a:xfrm>
                <a:off x="2058" y="2188"/>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83" name="Freeform 1826"/>
              <p:cNvSpPr>
                <a:spLocks/>
              </p:cNvSpPr>
              <p:nvPr/>
            </p:nvSpPr>
            <p:spPr bwMode="auto">
              <a:xfrm>
                <a:off x="2058" y="2210"/>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84" name="Freeform 1827"/>
              <p:cNvSpPr>
                <a:spLocks/>
              </p:cNvSpPr>
              <p:nvPr/>
            </p:nvSpPr>
            <p:spPr bwMode="auto">
              <a:xfrm>
                <a:off x="2058" y="2232"/>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585" name="Freeform 1828"/>
              <p:cNvSpPr>
                <a:spLocks/>
              </p:cNvSpPr>
              <p:nvPr/>
            </p:nvSpPr>
            <p:spPr bwMode="auto">
              <a:xfrm>
                <a:off x="2058" y="2253"/>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86" name="Freeform 1829"/>
              <p:cNvSpPr>
                <a:spLocks/>
              </p:cNvSpPr>
              <p:nvPr/>
            </p:nvSpPr>
            <p:spPr bwMode="auto">
              <a:xfrm>
                <a:off x="2058" y="2276"/>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87" name="Freeform 1830"/>
              <p:cNvSpPr>
                <a:spLocks/>
              </p:cNvSpPr>
              <p:nvPr/>
            </p:nvSpPr>
            <p:spPr bwMode="auto">
              <a:xfrm>
                <a:off x="2058" y="229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88" name="Freeform 1831"/>
              <p:cNvSpPr>
                <a:spLocks/>
              </p:cNvSpPr>
              <p:nvPr/>
            </p:nvSpPr>
            <p:spPr bwMode="auto">
              <a:xfrm>
                <a:off x="2058" y="232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89" name="Freeform 1832"/>
              <p:cNvSpPr>
                <a:spLocks/>
              </p:cNvSpPr>
              <p:nvPr/>
            </p:nvSpPr>
            <p:spPr bwMode="auto">
              <a:xfrm>
                <a:off x="2058" y="2343"/>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90" name="Freeform 1833"/>
              <p:cNvSpPr>
                <a:spLocks/>
              </p:cNvSpPr>
              <p:nvPr/>
            </p:nvSpPr>
            <p:spPr bwMode="auto">
              <a:xfrm>
                <a:off x="2058" y="236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91" name="Freeform 1834"/>
              <p:cNvSpPr>
                <a:spLocks/>
              </p:cNvSpPr>
              <p:nvPr/>
            </p:nvSpPr>
            <p:spPr bwMode="auto">
              <a:xfrm>
                <a:off x="2058" y="238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92" name="Freeform 1835"/>
              <p:cNvSpPr>
                <a:spLocks/>
              </p:cNvSpPr>
              <p:nvPr/>
            </p:nvSpPr>
            <p:spPr bwMode="auto">
              <a:xfrm>
                <a:off x="2058" y="2408"/>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grpSp>
        <p:grpSp>
          <p:nvGrpSpPr>
            <p:cNvPr id="39951" name="Group 2037"/>
            <p:cNvGrpSpPr>
              <a:grpSpLocks/>
            </p:cNvGrpSpPr>
            <p:nvPr/>
          </p:nvGrpSpPr>
          <p:grpSpPr bwMode="auto">
            <a:xfrm>
              <a:off x="739" y="1795"/>
              <a:ext cx="1981" cy="1514"/>
              <a:chOff x="739" y="1795"/>
              <a:chExt cx="1981" cy="1514"/>
            </a:xfrm>
          </p:grpSpPr>
          <p:sp>
            <p:nvSpPr>
              <p:cNvPr id="40193" name="Freeform 1837"/>
              <p:cNvSpPr>
                <a:spLocks/>
              </p:cNvSpPr>
              <p:nvPr/>
            </p:nvSpPr>
            <p:spPr bwMode="auto">
              <a:xfrm>
                <a:off x="2058" y="242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194" name="Freeform 1838"/>
              <p:cNvSpPr>
                <a:spLocks/>
              </p:cNvSpPr>
              <p:nvPr/>
            </p:nvSpPr>
            <p:spPr bwMode="auto">
              <a:xfrm>
                <a:off x="2058" y="2450"/>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195" name="Freeform 1839"/>
              <p:cNvSpPr>
                <a:spLocks/>
              </p:cNvSpPr>
              <p:nvPr/>
            </p:nvSpPr>
            <p:spPr bwMode="auto">
              <a:xfrm>
                <a:off x="2058" y="247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196" name="Freeform 1840"/>
              <p:cNvSpPr>
                <a:spLocks/>
              </p:cNvSpPr>
              <p:nvPr/>
            </p:nvSpPr>
            <p:spPr bwMode="auto">
              <a:xfrm>
                <a:off x="2058" y="2495"/>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197" name="Freeform 1841"/>
              <p:cNvSpPr>
                <a:spLocks/>
              </p:cNvSpPr>
              <p:nvPr/>
            </p:nvSpPr>
            <p:spPr bwMode="auto">
              <a:xfrm>
                <a:off x="2058" y="251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198" name="Freeform 1842"/>
              <p:cNvSpPr>
                <a:spLocks/>
              </p:cNvSpPr>
              <p:nvPr/>
            </p:nvSpPr>
            <p:spPr bwMode="auto">
              <a:xfrm>
                <a:off x="2058" y="2539"/>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199" name="Freeform 1843"/>
              <p:cNvSpPr>
                <a:spLocks/>
              </p:cNvSpPr>
              <p:nvPr/>
            </p:nvSpPr>
            <p:spPr bwMode="auto">
              <a:xfrm>
                <a:off x="2058" y="2561"/>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00" name="Freeform 1844"/>
              <p:cNvSpPr>
                <a:spLocks/>
              </p:cNvSpPr>
              <p:nvPr/>
            </p:nvSpPr>
            <p:spPr bwMode="auto">
              <a:xfrm>
                <a:off x="2058" y="258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01" name="Freeform 1845"/>
              <p:cNvSpPr>
                <a:spLocks/>
              </p:cNvSpPr>
              <p:nvPr/>
            </p:nvSpPr>
            <p:spPr bwMode="auto">
              <a:xfrm>
                <a:off x="2058" y="2604"/>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02" name="Freeform 1846"/>
              <p:cNvSpPr>
                <a:spLocks/>
              </p:cNvSpPr>
              <p:nvPr/>
            </p:nvSpPr>
            <p:spPr bwMode="auto">
              <a:xfrm>
                <a:off x="2058" y="2626"/>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03" name="Freeform 1847"/>
              <p:cNvSpPr>
                <a:spLocks/>
              </p:cNvSpPr>
              <p:nvPr/>
            </p:nvSpPr>
            <p:spPr bwMode="auto">
              <a:xfrm>
                <a:off x="2058" y="264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04" name="Freeform 1848"/>
              <p:cNvSpPr>
                <a:spLocks/>
              </p:cNvSpPr>
              <p:nvPr/>
            </p:nvSpPr>
            <p:spPr bwMode="auto">
              <a:xfrm>
                <a:off x="2058" y="2670"/>
                <a:ext cx="1" cy="8"/>
              </a:xfrm>
              <a:custGeom>
                <a:avLst/>
                <a:gdLst>
                  <a:gd name="T0" fmla="*/ 0 w 1"/>
                  <a:gd name="T1" fmla="*/ 0 h 8"/>
                  <a:gd name="T2" fmla="*/ 0 w 1"/>
                  <a:gd name="T3" fmla="*/ 5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5"/>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205" name="Freeform 1849"/>
              <p:cNvSpPr>
                <a:spLocks/>
              </p:cNvSpPr>
              <p:nvPr/>
            </p:nvSpPr>
            <p:spPr bwMode="auto">
              <a:xfrm>
                <a:off x="2058" y="2692"/>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206" name="Freeform 1850"/>
              <p:cNvSpPr>
                <a:spLocks/>
              </p:cNvSpPr>
              <p:nvPr/>
            </p:nvSpPr>
            <p:spPr bwMode="auto">
              <a:xfrm>
                <a:off x="2058" y="2713"/>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07" name="Freeform 1851"/>
              <p:cNvSpPr>
                <a:spLocks/>
              </p:cNvSpPr>
              <p:nvPr/>
            </p:nvSpPr>
            <p:spPr bwMode="auto">
              <a:xfrm>
                <a:off x="2058" y="2735"/>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208" name="Freeform 1852"/>
              <p:cNvSpPr>
                <a:spLocks/>
              </p:cNvSpPr>
              <p:nvPr/>
            </p:nvSpPr>
            <p:spPr bwMode="auto">
              <a:xfrm>
                <a:off x="2058" y="275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09" name="Freeform 1853"/>
              <p:cNvSpPr>
                <a:spLocks/>
              </p:cNvSpPr>
              <p:nvPr/>
            </p:nvSpPr>
            <p:spPr bwMode="auto">
              <a:xfrm>
                <a:off x="2058" y="2779"/>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10" name="Freeform 1854"/>
              <p:cNvSpPr>
                <a:spLocks/>
              </p:cNvSpPr>
              <p:nvPr/>
            </p:nvSpPr>
            <p:spPr bwMode="auto">
              <a:xfrm>
                <a:off x="2058" y="2801"/>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11" name="Freeform 1855"/>
              <p:cNvSpPr>
                <a:spLocks/>
              </p:cNvSpPr>
              <p:nvPr/>
            </p:nvSpPr>
            <p:spPr bwMode="auto">
              <a:xfrm>
                <a:off x="2058" y="282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12" name="Freeform 1856"/>
              <p:cNvSpPr>
                <a:spLocks/>
              </p:cNvSpPr>
              <p:nvPr/>
            </p:nvSpPr>
            <p:spPr bwMode="auto">
              <a:xfrm>
                <a:off x="2058" y="2846"/>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13" name="Freeform 1857"/>
              <p:cNvSpPr>
                <a:spLocks/>
              </p:cNvSpPr>
              <p:nvPr/>
            </p:nvSpPr>
            <p:spPr bwMode="auto">
              <a:xfrm>
                <a:off x="2058" y="2868"/>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14" name="Freeform 1858"/>
              <p:cNvSpPr>
                <a:spLocks/>
              </p:cNvSpPr>
              <p:nvPr/>
            </p:nvSpPr>
            <p:spPr bwMode="auto">
              <a:xfrm>
                <a:off x="2058" y="288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15" name="Freeform 1859"/>
              <p:cNvSpPr>
                <a:spLocks/>
              </p:cNvSpPr>
              <p:nvPr/>
            </p:nvSpPr>
            <p:spPr bwMode="auto">
              <a:xfrm>
                <a:off x="2058" y="2911"/>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16" name="Freeform 1860"/>
              <p:cNvSpPr>
                <a:spLocks/>
              </p:cNvSpPr>
              <p:nvPr/>
            </p:nvSpPr>
            <p:spPr bwMode="auto">
              <a:xfrm>
                <a:off x="2058" y="2933"/>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17" name="Freeform 1861"/>
              <p:cNvSpPr>
                <a:spLocks/>
              </p:cNvSpPr>
              <p:nvPr/>
            </p:nvSpPr>
            <p:spPr bwMode="auto">
              <a:xfrm>
                <a:off x="2058" y="2953"/>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218" name="Freeform 1862"/>
              <p:cNvSpPr>
                <a:spLocks/>
              </p:cNvSpPr>
              <p:nvPr/>
            </p:nvSpPr>
            <p:spPr bwMode="auto">
              <a:xfrm>
                <a:off x="2058" y="2976"/>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19" name="Freeform 1863"/>
              <p:cNvSpPr>
                <a:spLocks/>
              </p:cNvSpPr>
              <p:nvPr/>
            </p:nvSpPr>
            <p:spPr bwMode="auto">
              <a:xfrm>
                <a:off x="2058" y="2999"/>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20" name="Freeform 1864"/>
              <p:cNvSpPr>
                <a:spLocks/>
              </p:cNvSpPr>
              <p:nvPr/>
            </p:nvSpPr>
            <p:spPr bwMode="auto">
              <a:xfrm>
                <a:off x="2058" y="3021"/>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21" name="Freeform 1865"/>
              <p:cNvSpPr>
                <a:spLocks/>
              </p:cNvSpPr>
              <p:nvPr/>
            </p:nvSpPr>
            <p:spPr bwMode="auto">
              <a:xfrm>
                <a:off x="2058" y="304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22" name="Freeform 1866"/>
              <p:cNvSpPr>
                <a:spLocks/>
              </p:cNvSpPr>
              <p:nvPr/>
            </p:nvSpPr>
            <p:spPr bwMode="auto">
              <a:xfrm>
                <a:off x="2058" y="3064"/>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23" name="Freeform 1867"/>
              <p:cNvSpPr>
                <a:spLocks/>
              </p:cNvSpPr>
              <p:nvPr/>
            </p:nvSpPr>
            <p:spPr bwMode="auto">
              <a:xfrm>
                <a:off x="2058" y="3086"/>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24" name="Freeform 1868"/>
              <p:cNvSpPr>
                <a:spLocks/>
              </p:cNvSpPr>
              <p:nvPr/>
            </p:nvSpPr>
            <p:spPr bwMode="auto">
              <a:xfrm>
                <a:off x="2058" y="310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25" name="Freeform 1869"/>
              <p:cNvSpPr>
                <a:spLocks/>
              </p:cNvSpPr>
              <p:nvPr/>
            </p:nvSpPr>
            <p:spPr bwMode="auto">
              <a:xfrm>
                <a:off x="2058" y="3129"/>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26" name="Freeform 1870"/>
              <p:cNvSpPr>
                <a:spLocks/>
              </p:cNvSpPr>
              <p:nvPr/>
            </p:nvSpPr>
            <p:spPr bwMode="auto">
              <a:xfrm>
                <a:off x="2058" y="3151"/>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27" name="Freeform 1871"/>
              <p:cNvSpPr>
                <a:spLocks/>
              </p:cNvSpPr>
              <p:nvPr/>
            </p:nvSpPr>
            <p:spPr bwMode="auto">
              <a:xfrm>
                <a:off x="2058" y="3173"/>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228" name="Freeform 1872"/>
              <p:cNvSpPr>
                <a:spLocks/>
              </p:cNvSpPr>
              <p:nvPr/>
            </p:nvSpPr>
            <p:spPr bwMode="auto">
              <a:xfrm>
                <a:off x="2058" y="3195"/>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229" name="Freeform 1873"/>
              <p:cNvSpPr>
                <a:spLocks/>
              </p:cNvSpPr>
              <p:nvPr/>
            </p:nvSpPr>
            <p:spPr bwMode="auto">
              <a:xfrm>
                <a:off x="2058" y="321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30" name="Freeform 1874"/>
              <p:cNvSpPr>
                <a:spLocks/>
              </p:cNvSpPr>
              <p:nvPr/>
            </p:nvSpPr>
            <p:spPr bwMode="auto">
              <a:xfrm>
                <a:off x="2058" y="3241"/>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31" name="Freeform 1875"/>
              <p:cNvSpPr>
                <a:spLocks/>
              </p:cNvSpPr>
              <p:nvPr/>
            </p:nvSpPr>
            <p:spPr bwMode="auto">
              <a:xfrm>
                <a:off x="2058" y="326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32" name="Freeform 1876"/>
              <p:cNvSpPr>
                <a:spLocks/>
              </p:cNvSpPr>
              <p:nvPr/>
            </p:nvSpPr>
            <p:spPr bwMode="auto">
              <a:xfrm>
                <a:off x="2058" y="3284"/>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33" name="Freeform 1877"/>
              <p:cNvSpPr>
                <a:spLocks/>
              </p:cNvSpPr>
              <p:nvPr/>
            </p:nvSpPr>
            <p:spPr bwMode="auto">
              <a:xfrm>
                <a:off x="2719" y="179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34" name="Freeform 1878"/>
              <p:cNvSpPr>
                <a:spLocks/>
              </p:cNvSpPr>
              <p:nvPr/>
            </p:nvSpPr>
            <p:spPr bwMode="auto">
              <a:xfrm>
                <a:off x="2719" y="1816"/>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35" name="Freeform 1879"/>
              <p:cNvSpPr>
                <a:spLocks/>
              </p:cNvSpPr>
              <p:nvPr/>
            </p:nvSpPr>
            <p:spPr bwMode="auto">
              <a:xfrm>
                <a:off x="2719" y="183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36" name="Freeform 1880"/>
              <p:cNvSpPr>
                <a:spLocks/>
              </p:cNvSpPr>
              <p:nvPr/>
            </p:nvSpPr>
            <p:spPr bwMode="auto">
              <a:xfrm>
                <a:off x="2719" y="186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37" name="Freeform 1881"/>
              <p:cNvSpPr>
                <a:spLocks/>
              </p:cNvSpPr>
              <p:nvPr/>
            </p:nvSpPr>
            <p:spPr bwMode="auto">
              <a:xfrm>
                <a:off x="2719" y="1882"/>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38" name="Freeform 1882"/>
              <p:cNvSpPr>
                <a:spLocks/>
              </p:cNvSpPr>
              <p:nvPr/>
            </p:nvSpPr>
            <p:spPr bwMode="auto">
              <a:xfrm>
                <a:off x="2719" y="190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39" name="Freeform 1883"/>
              <p:cNvSpPr>
                <a:spLocks/>
              </p:cNvSpPr>
              <p:nvPr/>
            </p:nvSpPr>
            <p:spPr bwMode="auto">
              <a:xfrm>
                <a:off x="2719" y="192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40" name="Freeform 1884"/>
              <p:cNvSpPr>
                <a:spLocks/>
              </p:cNvSpPr>
              <p:nvPr/>
            </p:nvSpPr>
            <p:spPr bwMode="auto">
              <a:xfrm>
                <a:off x="2719" y="1947"/>
                <a:ext cx="1" cy="8"/>
              </a:xfrm>
              <a:custGeom>
                <a:avLst/>
                <a:gdLst>
                  <a:gd name="T0" fmla="*/ 0 w 1"/>
                  <a:gd name="T1" fmla="*/ 0 h 8"/>
                  <a:gd name="T2" fmla="*/ 0 w 1"/>
                  <a:gd name="T3" fmla="*/ 5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5"/>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241" name="Freeform 1885"/>
              <p:cNvSpPr>
                <a:spLocks/>
              </p:cNvSpPr>
              <p:nvPr/>
            </p:nvSpPr>
            <p:spPr bwMode="auto">
              <a:xfrm>
                <a:off x="2719" y="196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42" name="Freeform 1886"/>
              <p:cNvSpPr>
                <a:spLocks/>
              </p:cNvSpPr>
              <p:nvPr/>
            </p:nvSpPr>
            <p:spPr bwMode="auto">
              <a:xfrm>
                <a:off x="2719" y="1990"/>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243" name="Freeform 1887"/>
              <p:cNvSpPr>
                <a:spLocks/>
              </p:cNvSpPr>
              <p:nvPr/>
            </p:nvSpPr>
            <p:spPr bwMode="auto">
              <a:xfrm>
                <a:off x="2719" y="2012"/>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244" name="Freeform 1888"/>
              <p:cNvSpPr>
                <a:spLocks/>
              </p:cNvSpPr>
              <p:nvPr/>
            </p:nvSpPr>
            <p:spPr bwMode="auto">
              <a:xfrm>
                <a:off x="2719" y="2036"/>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45" name="Freeform 1889"/>
              <p:cNvSpPr>
                <a:spLocks/>
              </p:cNvSpPr>
              <p:nvPr/>
            </p:nvSpPr>
            <p:spPr bwMode="auto">
              <a:xfrm>
                <a:off x="2719" y="2058"/>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46" name="Freeform 1890"/>
              <p:cNvSpPr>
                <a:spLocks/>
              </p:cNvSpPr>
              <p:nvPr/>
            </p:nvSpPr>
            <p:spPr bwMode="auto">
              <a:xfrm>
                <a:off x="2719" y="207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47" name="Freeform 1891"/>
              <p:cNvSpPr>
                <a:spLocks/>
              </p:cNvSpPr>
              <p:nvPr/>
            </p:nvSpPr>
            <p:spPr bwMode="auto">
              <a:xfrm>
                <a:off x="2719" y="2101"/>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48" name="Freeform 1892"/>
              <p:cNvSpPr>
                <a:spLocks/>
              </p:cNvSpPr>
              <p:nvPr/>
            </p:nvSpPr>
            <p:spPr bwMode="auto">
              <a:xfrm>
                <a:off x="2719" y="2123"/>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49" name="Freeform 1893"/>
              <p:cNvSpPr>
                <a:spLocks/>
              </p:cNvSpPr>
              <p:nvPr/>
            </p:nvSpPr>
            <p:spPr bwMode="auto">
              <a:xfrm>
                <a:off x="2719" y="214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50" name="Freeform 1894"/>
              <p:cNvSpPr>
                <a:spLocks/>
              </p:cNvSpPr>
              <p:nvPr/>
            </p:nvSpPr>
            <p:spPr bwMode="auto">
              <a:xfrm>
                <a:off x="2719" y="2166"/>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51" name="Freeform 1895"/>
              <p:cNvSpPr>
                <a:spLocks/>
              </p:cNvSpPr>
              <p:nvPr/>
            </p:nvSpPr>
            <p:spPr bwMode="auto">
              <a:xfrm>
                <a:off x="2719" y="2188"/>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52" name="Freeform 1896"/>
              <p:cNvSpPr>
                <a:spLocks/>
              </p:cNvSpPr>
              <p:nvPr/>
            </p:nvSpPr>
            <p:spPr bwMode="auto">
              <a:xfrm>
                <a:off x="2719" y="2210"/>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53" name="Freeform 1897"/>
              <p:cNvSpPr>
                <a:spLocks/>
              </p:cNvSpPr>
              <p:nvPr/>
            </p:nvSpPr>
            <p:spPr bwMode="auto">
              <a:xfrm>
                <a:off x="2719" y="2232"/>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254" name="Freeform 1898"/>
              <p:cNvSpPr>
                <a:spLocks/>
              </p:cNvSpPr>
              <p:nvPr/>
            </p:nvSpPr>
            <p:spPr bwMode="auto">
              <a:xfrm>
                <a:off x="2719" y="2253"/>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55" name="Freeform 1899"/>
              <p:cNvSpPr>
                <a:spLocks/>
              </p:cNvSpPr>
              <p:nvPr/>
            </p:nvSpPr>
            <p:spPr bwMode="auto">
              <a:xfrm>
                <a:off x="2719" y="2276"/>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56" name="Freeform 1900"/>
              <p:cNvSpPr>
                <a:spLocks/>
              </p:cNvSpPr>
              <p:nvPr/>
            </p:nvSpPr>
            <p:spPr bwMode="auto">
              <a:xfrm>
                <a:off x="2719" y="229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57" name="Freeform 1901"/>
              <p:cNvSpPr>
                <a:spLocks/>
              </p:cNvSpPr>
              <p:nvPr/>
            </p:nvSpPr>
            <p:spPr bwMode="auto">
              <a:xfrm>
                <a:off x="2719" y="2319"/>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58" name="Freeform 1902"/>
              <p:cNvSpPr>
                <a:spLocks/>
              </p:cNvSpPr>
              <p:nvPr/>
            </p:nvSpPr>
            <p:spPr bwMode="auto">
              <a:xfrm>
                <a:off x="2719" y="2341"/>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59" name="Freeform 1903"/>
              <p:cNvSpPr>
                <a:spLocks/>
              </p:cNvSpPr>
              <p:nvPr/>
            </p:nvSpPr>
            <p:spPr bwMode="auto">
              <a:xfrm>
                <a:off x="2719" y="236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60" name="Freeform 1904"/>
              <p:cNvSpPr>
                <a:spLocks/>
              </p:cNvSpPr>
              <p:nvPr/>
            </p:nvSpPr>
            <p:spPr bwMode="auto">
              <a:xfrm>
                <a:off x="2719" y="238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61" name="Freeform 1905"/>
              <p:cNvSpPr>
                <a:spLocks/>
              </p:cNvSpPr>
              <p:nvPr/>
            </p:nvSpPr>
            <p:spPr bwMode="auto">
              <a:xfrm>
                <a:off x="2719" y="2408"/>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62" name="Freeform 1906"/>
              <p:cNvSpPr>
                <a:spLocks/>
              </p:cNvSpPr>
              <p:nvPr/>
            </p:nvSpPr>
            <p:spPr bwMode="auto">
              <a:xfrm>
                <a:off x="2719" y="242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63" name="Freeform 1907"/>
              <p:cNvSpPr>
                <a:spLocks/>
              </p:cNvSpPr>
              <p:nvPr/>
            </p:nvSpPr>
            <p:spPr bwMode="auto">
              <a:xfrm>
                <a:off x="2719" y="2450"/>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264" name="Freeform 1908"/>
              <p:cNvSpPr>
                <a:spLocks/>
              </p:cNvSpPr>
              <p:nvPr/>
            </p:nvSpPr>
            <p:spPr bwMode="auto">
              <a:xfrm>
                <a:off x="2719" y="247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65" name="Freeform 1909"/>
              <p:cNvSpPr>
                <a:spLocks/>
              </p:cNvSpPr>
              <p:nvPr/>
            </p:nvSpPr>
            <p:spPr bwMode="auto">
              <a:xfrm>
                <a:off x="2719" y="2493"/>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266" name="Freeform 1910"/>
              <p:cNvSpPr>
                <a:spLocks/>
              </p:cNvSpPr>
              <p:nvPr/>
            </p:nvSpPr>
            <p:spPr bwMode="auto">
              <a:xfrm>
                <a:off x="2719" y="2516"/>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67" name="Freeform 1911"/>
              <p:cNvSpPr>
                <a:spLocks/>
              </p:cNvSpPr>
              <p:nvPr/>
            </p:nvSpPr>
            <p:spPr bwMode="auto">
              <a:xfrm>
                <a:off x="2719" y="2539"/>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68" name="Freeform 1912"/>
              <p:cNvSpPr>
                <a:spLocks/>
              </p:cNvSpPr>
              <p:nvPr/>
            </p:nvSpPr>
            <p:spPr bwMode="auto">
              <a:xfrm>
                <a:off x="2719" y="2561"/>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69" name="Freeform 1913"/>
              <p:cNvSpPr>
                <a:spLocks/>
              </p:cNvSpPr>
              <p:nvPr/>
            </p:nvSpPr>
            <p:spPr bwMode="auto">
              <a:xfrm>
                <a:off x="2719" y="258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70" name="Freeform 1914"/>
              <p:cNvSpPr>
                <a:spLocks/>
              </p:cNvSpPr>
              <p:nvPr/>
            </p:nvSpPr>
            <p:spPr bwMode="auto">
              <a:xfrm>
                <a:off x="2719" y="2604"/>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71" name="Freeform 1915"/>
              <p:cNvSpPr>
                <a:spLocks/>
              </p:cNvSpPr>
              <p:nvPr/>
            </p:nvSpPr>
            <p:spPr bwMode="auto">
              <a:xfrm>
                <a:off x="2719" y="2626"/>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72" name="Freeform 1916"/>
              <p:cNvSpPr>
                <a:spLocks/>
              </p:cNvSpPr>
              <p:nvPr/>
            </p:nvSpPr>
            <p:spPr bwMode="auto">
              <a:xfrm>
                <a:off x="2719" y="264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73" name="Freeform 1917"/>
              <p:cNvSpPr>
                <a:spLocks/>
              </p:cNvSpPr>
              <p:nvPr/>
            </p:nvSpPr>
            <p:spPr bwMode="auto">
              <a:xfrm>
                <a:off x="2719" y="2669"/>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74" name="Freeform 1918"/>
              <p:cNvSpPr>
                <a:spLocks/>
              </p:cNvSpPr>
              <p:nvPr/>
            </p:nvSpPr>
            <p:spPr bwMode="auto">
              <a:xfrm>
                <a:off x="2719" y="2691"/>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75" name="Freeform 1919"/>
              <p:cNvSpPr>
                <a:spLocks/>
              </p:cNvSpPr>
              <p:nvPr/>
            </p:nvSpPr>
            <p:spPr bwMode="auto">
              <a:xfrm>
                <a:off x="2719" y="2713"/>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76" name="Freeform 1920"/>
              <p:cNvSpPr>
                <a:spLocks/>
              </p:cNvSpPr>
              <p:nvPr/>
            </p:nvSpPr>
            <p:spPr bwMode="auto">
              <a:xfrm>
                <a:off x="2719" y="2735"/>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277" name="Freeform 1921"/>
              <p:cNvSpPr>
                <a:spLocks/>
              </p:cNvSpPr>
              <p:nvPr/>
            </p:nvSpPr>
            <p:spPr bwMode="auto">
              <a:xfrm>
                <a:off x="2719" y="275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78" name="Freeform 1922"/>
              <p:cNvSpPr>
                <a:spLocks/>
              </p:cNvSpPr>
              <p:nvPr/>
            </p:nvSpPr>
            <p:spPr bwMode="auto">
              <a:xfrm>
                <a:off x="2719" y="2779"/>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79" name="Freeform 1923"/>
              <p:cNvSpPr>
                <a:spLocks/>
              </p:cNvSpPr>
              <p:nvPr/>
            </p:nvSpPr>
            <p:spPr bwMode="auto">
              <a:xfrm>
                <a:off x="2719" y="2801"/>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80" name="Freeform 1924"/>
              <p:cNvSpPr>
                <a:spLocks/>
              </p:cNvSpPr>
              <p:nvPr/>
            </p:nvSpPr>
            <p:spPr bwMode="auto">
              <a:xfrm>
                <a:off x="2719" y="282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81" name="Freeform 1925"/>
              <p:cNvSpPr>
                <a:spLocks/>
              </p:cNvSpPr>
              <p:nvPr/>
            </p:nvSpPr>
            <p:spPr bwMode="auto">
              <a:xfrm>
                <a:off x="2719" y="2844"/>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82" name="Freeform 1926"/>
              <p:cNvSpPr>
                <a:spLocks/>
              </p:cNvSpPr>
              <p:nvPr/>
            </p:nvSpPr>
            <p:spPr bwMode="auto">
              <a:xfrm>
                <a:off x="2719" y="2866"/>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83" name="Freeform 1927"/>
              <p:cNvSpPr>
                <a:spLocks/>
              </p:cNvSpPr>
              <p:nvPr/>
            </p:nvSpPr>
            <p:spPr bwMode="auto">
              <a:xfrm>
                <a:off x="2719" y="288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84" name="Freeform 1928"/>
              <p:cNvSpPr>
                <a:spLocks/>
              </p:cNvSpPr>
              <p:nvPr/>
            </p:nvSpPr>
            <p:spPr bwMode="auto">
              <a:xfrm>
                <a:off x="2719" y="2911"/>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85" name="Freeform 1929"/>
              <p:cNvSpPr>
                <a:spLocks/>
              </p:cNvSpPr>
              <p:nvPr/>
            </p:nvSpPr>
            <p:spPr bwMode="auto">
              <a:xfrm>
                <a:off x="2719" y="2933"/>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86" name="Freeform 1930"/>
              <p:cNvSpPr>
                <a:spLocks/>
              </p:cNvSpPr>
              <p:nvPr/>
            </p:nvSpPr>
            <p:spPr bwMode="auto">
              <a:xfrm>
                <a:off x="2719" y="2953"/>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287" name="Freeform 1931"/>
              <p:cNvSpPr>
                <a:spLocks/>
              </p:cNvSpPr>
              <p:nvPr/>
            </p:nvSpPr>
            <p:spPr bwMode="auto">
              <a:xfrm>
                <a:off x="2719" y="2976"/>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88" name="Freeform 1932"/>
              <p:cNvSpPr>
                <a:spLocks/>
              </p:cNvSpPr>
              <p:nvPr/>
            </p:nvSpPr>
            <p:spPr bwMode="auto">
              <a:xfrm>
                <a:off x="2719" y="2999"/>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89" name="Freeform 1933"/>
              <p:cNvSpPr>
                <a:spLocks/>
              </p:cNvSpPr>
              <p:nvPr/>
            </p:nvSpPr>
            <p:spPr bwMode="auto">
              <a:xfrm>
                <a:off x="2719" y="3019"/>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90" name="Freeform 1934"/>
              <p:cNvSpPr>
                <a:spLocks/>
              </p:cNvSpPr>
              <p:nvPr/>
            </p:nvSpPr>
            <p:spPr bwMode="auto">
              <a:xfrm>
                <a:off x="2719" y="3042"/>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91" name="Freeform 1935"/>
              <p:cNvSpPr>
                <a:spLocks/>
              </p:cNvSpPr>
              <p:nvPr/>
            </p:nvSpPr>
            <p:spPr bwMode="auto">
              <a:xfrm>
                <a:off x="2719" y="3064"/>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92" name="Freeform 1936"/>
              <p:cNvSpPr>
                <a:spLocks/>
              </p:cNvSpPr>
              <p:nvPr/>
            </p:nvSpPr>
            <p:spPr bwMode="auto">
              <a:xfrm>
                <a:off x="2719" y="3086"/>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93" name="Freeform 1937"/>
              <p:cNvSpPr>
                <a:spLocks/>
              </p:cNvSpPr>
              <p:nvPr/>
            </p:nvSpPr>
            <p:spPr bwMode="auto">
              <a:xfrm>
                <a:off x="2719" y="310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94" name="Freeform 1938"/>
              <p:cNvSpPr>
                <a:spLocks/>
              </p:cNvSpPr>
              <p:nvPr/>
            </p:nvSpPr>
            <p:spPr bwMode="auto">
              <a:xfrm>
                <a:off x="2719" y="3129"/>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95" name="Freeform 1939"/>
              <p:cNvSpPr>
                <a:spLocks/>
              </p:cNvSpPr>
              <p:nvPr/>
            </p:nvSpPr>
            <p:spPr bwMode="auto">
              <a:xfrm>
                <a:off x="2719" y="3151"/>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96" name="Freeform 1940"/>
              <p:cNvSpPr>
                <a:spLocks/>
              </p:cNvSpPr>
              <p:nvPr/>
            </p:nvSpPr>
            <p:spPr bwMode="auto">
              <a:xfrm>
                <a:off x="2719" y="3173"/>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297" name="Freeform 1941"/>
              <p:cNvSpPr>
                <a:spLocks/>
              </p:cNvSpPr>
              <p:nvPr/>
            </p:nvSpPr>
            <p:spPr bwMode="auto">
              <a:xfrm>
                <a:off x="2719" y="3194"/>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98" name="Freeform 1942"/>
              <p:cNvSpPr>
                <a:spLocks/>
              </p:cNvSpPr>
              <p:nvPr/>
            </p:nvSpPr>
            <p:spPr bwMode="auto">
              <a:xfrm>
                <a:off x="2719" y="3216"/>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99" name="Freeform 1943"/>
              <p:cNvSpPr>
                <a:spLocks/>
              </p:cNvSpPr>
              <p:nvPr/>
            </p:nvSpPr>
            <p:spPr bwMode="auto">
              <a:xfrm>
                <a:off x="2719" y="3239"/>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300" name="Freeform 1944"/>
              <p:cNvSpPr>
                <a:spLocks/>
              </p:cNvSpPr>
              <p:nvPr/>
            </p:nvSpPr>
            <p:spPr bwMode="auto">
              <a:xfrm>
                <a:off x="2719" y="3261"/>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301" name="Freeform 1945"/>
              <p:cNvSpPr>
                <a:spLocks/>
              </p:cNvSpPr>
              <p:nvPr/>
            </p:nvSpPr>
            <p:spPr bwMode="auto">
              <a:xfrm>
                <a:off x="2719" y="3284"/>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302" name="Rectangle 1946"/>
              <p:cNvSpPr>
                <a:spLocks noChangeArrowheads="1"/>
              </p:cNvSpPr>
              <p:nvPr/>
            </p:nvSpPr>
            <p:spPr bwMode="auto">
              <a:xfrm>
                <a:off x="806" y="2894"/>
                <a:ext cx="264" cy="415"/>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40303" name="Freeform 1947"/>
              <p:cNvSpPr>
                <a:spLocks/>
              </p:cNvSpPr>
              <p:nvPr/>
            </p:nvSpPr>
            <p:spPr bwMode="auto">
              <a:xfrm>
                <a:off x="805" y="2892"/>
                <a:ext cx="1" cy="412"/>
              </a:xfrm>
              <a:custGeom>
                <a:avLst/>
                <a:gdLst>
                  <a:gd name="T0" fmla="*/ 0 w 1"/>
                  <a:gd name="T1" fmla="*/ 412 h 412"/>
                  <a:gd name="T2" fmla="*/ 0 w 1"/>
                  <a:gd name="T3" fmla="*/ 1 h 412"/>
                  <a:gd name="T4" fmla="*/ 0 w 1"/>
                  <a:gd name="T5" fmla="*/ 0 h 412"/>
                  <a:gd name="T6" fmla="*/ 0 60000 65536"/>
                  <a:gd name="T7" fmla="*/ 0 60000 65536"/>
                  <a:gd name="T8" fmla="*/ 0 60000 65536"/>
                  <a:gd name="T9" fmla="*/ 0 w 1"/>
                  <a:gd name="T10" fmla="*/ 0 h 412"/>
                  <a:gd name="T11" fmla="*/ 1 w 1"/>
                  <a:gd name="T12" fmla="*/ 412 h 412"/>
                </a:gdLst>
                <a:ahLst/>
                <a:cxnLst>
                  <a:cxn ang="T6">
                    <a:pos x="T0" y="T1"/>
                  </a:cxn>
                  <a:cxn ang="T7">
                    <a:pos x="T2" y="T3"/>
                  </a:cxn>
                  <a:cxn ang="T8">
                    <a:pos x="T4" y="T5"/>
                  </a:cxn>
                </a:cxnLst>
                <a:rect l="T9" t="T10" r="T11" b="T12"/>
                <a:pathLst>
                  <a:path w="1" h="412">
                    <a:moveTo>
                      <a:pt x="0" y="412"/>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04" name="Freeform 1948"/>
              <p:cNvSpPr>
                <a:spLocks/>
              </p:cNvSpPr>
              <p:nvPr/>
            </p:nvSpPr>
            <p:spPr bwMode="auto">
              <a:xfrm>
                <a:off x="805" y="2893"/>
                <a:ext cx="265" cy="1"/>
              </a:xfrm>
              <a:custGeom>
                <a:avLst/>
                <a:gdLst>
                  <a:gd name="T0" fmla="*/ 0 w 265"/>
                  <a:gd name="T1" fmla="*/ 0 h 1"/>
                  <a:gd name="T2" fmla="*/ 264 w 265"/>
                  <a:gd name="T3" fmla="*/ 0 h 1"/>
                  <a:gd name="T4" fmla="*/ 265 w 265"/>
                  <a:gd name="T5" fmla="*/ 0 h 1"/>
                  <a:gd name="T6" fmla="*/ 0 60000 65536"/>
                  <a:gd name="T7" fmla="*/ 0 60000 65536"/>
                  <a:gd name="T8" fmla="*/ 0 60000 65536"/>
                  <a:gd name="T9" fmla="*/ 0 w 265"/>
                  <a:gd name="T10" fmla="*/ 0 h 1"/>
                  <a:gd name="T11" fmla="*/ 265 w 265"/>
                  <a:gd name="T12" fmla="*/ 1 h 1"/>
                </a:gdLst>
                <a:ahLst/>
                <a:cxnLst>
                  <a:cxn ang="T6">
                    <a:pos x="T0" y="T1"/>
                  </a:cxn>
                  <a:cxn ang="T7">
                    <a:pos x="T2" y="T3"/>
                  </a:cxn>
                  <a:cxn ang="T8">
                    <a:pos x="T4" y="T5"/>
                  </a:cxn>
                </a:cxnLst>
                <a:rect l="T9" t="T10" r="T11" b="T12"/>
                <a:pathLst>
                  <a:path w="265" h="1">
                    <a:moveTo>
                      <a:pt x="0" y="0"/>
                    </a:moveTo>
                    <a:lnTo>
                      <a:pt x="264" y="0"/>
                    </a:lnTo>
                    <a:lnTo>
                      <a:pt x="265" y="0"/>
                    </a:lnTo>
                  </a:path>
                </a:pathLst>
              </a:custGeom>
              <a:noFill/>
              <a:ln w="3175">
                <a:solidFill>
                  <a:srgbClr val="000000"/>
                </a:solidFill>
                <a:round/>
                <a:headEnd/>
                <a:tailEnd/>
              </a:ln>
            </p:spPr>
            <p:txBody>
              <a:bodyPr>
                <a:prstTxWarp prst="textNoShape">
                  <a:avLst/>
                </a:prstTxWarp>
              </a:bodyPr>
              <a:lstStyle/>
              <a:p>
                <a:endParaRPr lang="en-US"/>
              </a:p>
            </p:txBody>
          </p:sp>
          <p:sp>
            <p:nvSpPr>
              <p:cNvPr id="40305" name="Freeform 1949"/>
              <p:cNvSpPr>
                <a:spLocks/>
              </p:cNvSpPr>
              <p:nvPr/>
            </p:nvSpPr>
            <p:spPr bwMode="auto">
              <a:xfrm>
                <a:off x="1069" y="2893"/>
                <a:ext cx="1" cy="413"/>
              </a:xfrm>
              <a:custGeom>
                <a:avLst/>
                <a:gdLst>
                  <a:gd name="T0" fmla="*/ 0 w 1"/>
                  <a:gd name="T1" fmla="*/ 0 h 413"/>
                  <a:gd name="T2" fmla="*/ 0 w 1"/>
                  <a:gd name="T3" fmla="*/ 411 h 413"/>
                  <a:gd name="T4" fmla="*/ 0 w 1"/>
                  <a:gd name="T5" fmla="*/ 413 h 413"/>
                  <a:gd name="T6" fmla="*/ 0 60000 65536"/>
                  <a:gd name="T7" fmla="*/ 0 60000 65536"/>
                  <a:gd name="T8" fmla="*/ 0 60000 65536"/>
                  <a:gd name="T9" fmla="*/ 0 w 1"/>
                  <a:gd name="T10" fmla="*/ 0 h 413"/>
                  <a:gd name="T11" fmla="*/ 1 w 1"/>
                  <a:gd name="T12" fmla="*/ 413 h 413"/>
                </a:gdLst>
                <a:ahLst/>
                <a:cxnLst>
                  <a:cxn ang="T6">
                    <a:pos x="T0" y="T1"/>
                  </a:cxn>
                  <a:cxn ang="T7">
                    <a:pos x="T2" y="T3"/>
                  </a:cxn>
                  <a:cxn ang="T8">
                    <a:pos x="T4" y="T5"/>
                  </a:cxn>
                </a:cxnLst>
                <a:rect l="T9" t="T10" r="T11" b="T12"/>
                <a:pathLst>
                  <a:path w="1" h="413">
                    <a:moveTo>
                      <a:pt x="0" y="0"/>
                    </a:moveTo>
                    <a:lnTo>
                      <a:pt x="0" y="411"/>
                    </a:lnTo>
                    <a:lnTo>
                      <a:pt x="0" y="413"/>
                    </a:lnTo>
                  </a:path>
                </a:pathLst>
              </a:custGeom>
              <a:noFill/>
              <a:ln w="3175">
                <a:solidFill>
                  <a:srgbClr val="000000"/>
                </a:solidFill>
                <a:round/>
                <a:headEnd/>
                <a:tailEnd/>
              </a:ln>
            </p:spPr>
            <p:txBody>
              <a:bodyPr>
                <a:prstTxWarp prst="textNoShape">
                  <a:avLst/>
                </a:prstTxWarp>
              </a:bodyPr>
              <a:lstStyle/>
              <a:p>
                <a:endParaRPr lang="en-US"/>
              </a:p>
            </p:txBody>
          </p:sp>
          <p:sp>
            <p:nvSpPr>
              <p:cNvPr id="40306" name="Rectangle 1950"/>
              <p:cNvSpPr>
                <a:spLocks noChangeArrowheads="1"/>
              </p:cNvSpPr>
              <p:nvPr/>
            </p:nvSpPr>
            <p:spPr bwMode="auto">
              <a:xfrm>
                <a:off x="1069" y="2669"/>
                <a:ext cx="266" cy="640"/>
              </a:xfrm>
              <a:prstGeom prst="rect">
                <a:avLst/>
              </a:prstGeom>
              <a:solidFill>
                <a:srgbClr val="0000D4"/>
              </a:solidFill>
              <a:ln w="9525">
                <a:noFill/>
                <a:miter lim="800000"/>
                <a:headEnd/>
                <a:tailEnd/>
              </a:ln>
            </p:spPr>
            <p:txBody>
              <a:bodyPr>
                <a:prstTxWarp prst="textNoShape">
                  <a:avLst/>
                </a:prstTxWarp>
              </a:bodyPr>
              <a:lstStyle/>
              <a:p>
                <a:endParaRPr lang="en-US"/>
              </a:p>
            </p:txBody>
          </p:sp>
          <p:sp>
            <p:nvSpPr>
              <p:cNvPr id="40307" name="Freeform 1951"/>
              <p:cNvSpPr>
                <a:spLocks/>
              </p:cNvSpPr>
              <p:nvPr/>
            </p:nvSpPr>
            <p:spPr bwMode="auto">
              <a:xfrm>
                <a:off x="1069" y="2667"/>
                <a:ext cx="1" cy="637"/>
              </a:xfrm>
              <a:custGeom>
                <a:avLst/>
                <a:gdLst>
                  <a:gd name="T0" fmla="*/ 0 w 1"/>
                  <a:gd name="T1" fmla="*/ 637 h 637"/>
                  <a:gd name="T2" fmla="*/ 0 w 1"/>
                  <a:gd name="T3" fmla="*/ 2 h 637"/>
                  <a:gd name="T4" fmla="*/ 0 w 1"/>
                  <a:gd name="T5" fmla="*/ 0 h 637"/>
                  <a:gd name="T6" fmla="*/ 0 60000 65536"/>
                  <a:gd name="T7" fmla="*/ 0 60000 65536"/>
                  <a:gd name="T8" fmla="*/ 0 60000 65536"/>
                  <a:gd name="T9" fmla="*/ 0 w 1"/>
                  <a:gd name="T10" fmla="*/ 0 h 637"/>
                  <a:gd name="T11" fmla="*/ 1 w 1"/>
                  <a:gd name="T12" fmla="*/ 637 h 637"/>
                </a:gdLst>
                <a:ahLst/>
                <a:cxnLst>
                  <a:cxn ang="T6">
                    <a:pos x="T0" y="T1"/>
                  </a:cxn>
                  <a:cxn ang="T7">
                    <a:pos x="T2" y="T3"/>
                  </a:cxn>
                  <a:cxn ang="T8">
                    <a:pos x="T4" y="T5"/>
                  </a:cxn>
                </a:cxnLst>
                <a:rect l="T9" t="T10" r="T11" b="T12"/>
                <a:pathLst>
                  <a:path w="1" h="637">
                    <a:moveTo>
                      <a:pt x="0" y="637"/>
                    </a:moveTo>
                    <a:lnTo>
                      <a:pt x="0" y="2"/>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08" name="Freeform 1952"/>
              <p:cNvSpPr>
                <a:spLocks/>
              </p:cNvSpPr>
              <p:nvPr/>
            </p:nvSpPr>
            <p:spPr bwMode="auto">
              <a:xfrm>
                <a:off x="1069" y="2669"/>
                <a:ext cx="264" cy="1"/>
              </a:xfrm>
              <a:custGeom>
                <a:avLst/>
                <a:gdLst>
                  <a:gd name="T0" fmla="*/ 0 w 264"/>
                  <a:gd name="T1" fmla="*/ 0 h 1"/>
                  <a:gd name="T2" fmla="*/ 263 w 264"/>
                  <a:gd name="T3" fmla="*/ 0 h 1"/>
                  <a:gd name="T4" fmla="*/ 264 w 264"/>
                  <a:gd name="T5" fmla="*/ 0 h 1"/>
                  <a:gd name="T6" fmla="*/ 0 60000 65536"/>
                  <a:gd name="T7" fmla="*/ 0 60000 65536"/>
                  <a:gd name="T8" fmla="*/ 0 60000 65536"/>
                  <a:gd name="T9" fmla="*/ 0 w 264"/>
                  <a:gd name="T10" fmla="*/ 0 h 1"/>
                  <a:gd name="T11" fmla="*/ 264 w 264"/>
                  <a:gd name="T12" fmla="*/ 1 h 1"/>
                </a:gdLst>
                <a:ahLst/>
                <a:cxnLst>
                  <a:cxn ang="T6">
                    <a:pos x="T0" y="T1"/>
                  </a:cxn>
                  <a:cxn ang="T7">
                    <a:pos x="T2" y="T3"/>
                  </a:cxn>
                  <a:cxn ang="T8">
                    <a:pos x="T4" y="T5"/>
                  </a:cxn>
                </a:cxnLst>
                <a:rect l="T9" t="T10" r="T11" b="T12"/>
                <a:pathLst>
                  <a:path w="264" h="1">
                    <a:moveTo>
                      <a:pt x="0" y="0"/>
                    </a:moveTo>
                    <a:lnTo>
                      <a:pt x="263" y="0"/>
                    </a:lnTo>
                    <a:lnTo>
                      <a:pt x="264" y="0"/>
                    </a:lnTo>
                  </a:path>
                </a:pathLst>
              </a:custGeom>
              <a:noFill/>
              <a:ln w="3175">
                <a:solidFill>
                  <a:srgbClr val="000000"/>
                </a:solidFill>
                <a:round/>
                <a:headEnd/>
                <a:tailEnd/>
              </a:ln>
            </p:spPr>
            <p:txBody>
              <a:bodyPr>
                <a:prstTxWarp prst="textNoShape">
                  <a:avLst/>
                </a:prstTxWarp>
              </a:bodyPr>
              <a:lstStyle/>
              <a:p>
                <a:endParaRPr lang="en-US"/>
              </a:p>
            </p:txBody>
          </p:sp>
          <p:sp>
            <p:nvSpPr>
              <p:cNvPr id="40309" name="Freeform 1953"/>
              <p:cNvSpPr>
                <a:spLocks/>
              </p:cNvSpPr>
              <p:nvPr/>
            </p:nvSpPr>
            <p:spPr bwMode="auto">
              <a:xfrm>
                <a:off x="1332" y="2669"/>
                <a:ext cx="1" cy="637"/>
              </a:xfrm>
              <a:custGeom>
                <a:avLst/>
                <a:gdLst>
                  <a:gd name="T0" fmla="*/ 0 w 1"/>
                  <a:gd name="T1" fmla="*/ 0 h 637"/>
                  <a:gd name="T2" fmla="*/ 0 w 1"/>
                  <a:gd name="T3" fmla="*/ 635 h 637"/>
                  <a:gd name="T4" fmla="*/ 0 w 1"/>
                  <a:gd name="T5" fmla="*/ 637 h 637"/>
                  <a:gd name="T6" fmla="*/ 0 60000 65536"/>
                  <a:gd name="T7" fmla="*/ 0 60000 65536"/>
                  <a:gd name="T8" fmla="*/ 0 60000 65536"/>
                  <a:gd name="T9" fmla="*/ 0 w 1"/>
                  <a:gd name="T10" fmla="*/ 0 h 637"/>
                  <a:gd name="T11" fmla="*/ 1 w 1"/>
                  <a:gd name="T12" fmla="*/ 637 h 637"/>
                </a:gdLst>
                <a:ahLst/>
                <a:cxnLst>
                  <a:cxn ang="T6">
                    <a:pos x="T0" y="T1"/>
                  </a:cxn>
                  <a:cxn ang="T7">
                    <a:pos x="T2" y="T3"/>
                  </a:cxn>
                  <a:cxn ang="T8">
                    <a:pos x="T4" y="T5"/>
                  </a:cxn>
                </a:cxnLst>
                <a:rect l="T9" t="T10" r="T11" b="T12"/>
                <a:pathLst>
                  <a:path w="1" h="637">
                    <a:moveTo>
                      <a:pt x="0" y="0"/>
                    </a:moveTo>
                    <a:lnTo>
                      <a:pt x="0" y="635"/>
                    </a:lnTo>
                    <a:lnTo>
                      <a:pt x="0" y="637"/>
                    </a:lnTo>
                  </a:path>
                </a:pathLst>
              </a:custGeom>
              <a:noFill/>
              <a:ln w="3175">
                <a:solidFill>
                  <a:srgbClr val="000000"/>
                </a:solidFill>
                <a:round/>
                <a:headEnd/>
                <a:tailEnd/>
              </a:ln>
            </p:spPr>
            <p:txBody>
              <a:bodyPr>
                <a:prstTxWarp prst="textNoShape">
                  <a:avLst/>
                </a:prstTxWarp>
              </a:bodyPr>
              <a:lstStyle/>
              <a:p>
                <a:endParaRPr lang="en-US"/>
              </a:p>
            </p:txBody>
          </p:sp>
          <p:sp>
            <p:nvSpPr>
              <p:cNvPr id="40310" name="Rectangle 1954"/>
              <p:cNvSpPr>
                <a:spLocks noChangeArrowheads="1"/>
              </p:cNvSpPr>
              <p:nvPr/>
            </p:nvSpPr>
            <p:spPr bwMode="auto">
              <a:xfrm>
                <a:off x="1465" y="2865"/>
                <a:ext cx="267" cy="444"/>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40311" name="Freeform 1955"/>
              <p:cNvSpPr>
                <a:spLocks/>
              </p:cNvSpPr>
              <p:nvPr/>
            </p:nvSpPr>
            <p:spPr bwMode="auto">
              <a:xfrm>
                <a:off x="1464" y="2863"/>
                <a:ext cx="1" cy="441"/>
              </a:xfrm>
              <a:custGeom>
                <a:avLst/>
                <a:gdLst>
                  <a:gd name="T0" fmla="*/ 0 w 1"/>
                  <a:gd name="T1" fmla="*/ 441 h 441"/>
                  <a:gd name="T2" fmla="*/ 0 w 1"/>
                  <a:gd name="T3" fmla="*/ 2 h 441"/>
                  <a:gd name="T4" fmla="*/ 0 w 1"/>
                  <a:gd name="T5" fmla="*/ 0 h 441"/>
                  <a:gd name="T6" fmla="*/ 0 60000 65536"/>
                  <a:gd name="T7" fmla="*/ 0 60000 65536"/>
                  <a:gd name="T8" fmla="*/ 0 60000 65536"/>
                  <a:gd name="T9" fmla="*/ 0 w 1"/>
                  <a:gd name="T10" fmla="*/ 0 h 441"/>
                  <a:gd name="T11" fmla="*/ 1 w 1"/>
                  <a:gd name="T12" fmla="*/ 441 h 441"/>
                </a:gdLst>
                <a:ahLst/>
                <a:cxnLst>
                  <a:cxn ang="T6">
                    <a:pos x="T0" y="T1"/>
                  </a:cxn>
                  <a:cxn ang="T7">
                    <a:pos x="T2" y="T3"/>
                  </a:cxn>
                  <a:cxn ang="T8">
                    <a:pos x="T4" y="T5"/>
                  </a:cxn>
                </a:cxnLst>
                <a:rect l="T9" t="T10" r="T11" b="T12"/>
                <a:pathLst>
                  <a:path w="1" h="441">
                    <a:moveTo>
                      <a:pt x="0" y="441"/>
                    </a:moveTo>
                    <a:lnTo>
                      <a:pt x="0" y="2"/>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12" name="Freeform 1956"/>
              <p:cNvSpPr>
                <a:spLocks/>
              </p:cNvSpPr>
              <p:nvPr/>
            </p:nvSpPr>
            <p:spPr bwMode="auto">
              <a:xfrm>
                <a:off x="1464" y="2865"/>
                <a:ext cx="266" cy="1"/>
              </a:xfrm>
              <a:custGeom>
                <a:avLst/>
                <a:gdLst>
                  <a:gd name="T0" fmla="*/ 0 w 266"/>
                  <a:gd name="T1" fmla="*/ 0 h 1"/>
                  <a:gd name="T2" fmla="*/ 265 w 266"/>
                  <a:gd name="T3" fmla="*/ 0 h 1"/>
                  <a:gd name="T4" fmla="*/ 266 w 266"/>
                  <a:gd name="T5" fmla="*/ 0 h 1"/>
                  <a:gd name="T6" fmla="*/ 0 60000 65536"/>
                  <a:gd name="T7" fmla="*/ 0 60000 65536"/>
                  <a:gd name="T8" fmla="*/ 0 60000 65536"/>
                  <a:gd name="T9" fmla="*/ 0 w 266"/>
                  <a:gd name="T10" fmla="*/ 0 h 1"/>
                  <a:gd name="T11" fmla="*/ 266 w 266"/>
                  <a:gd name="T12" fmla="*/ 1 h 1"/>
                </a:gdLst>
                <a:ahLst/>
                <a:cxnLst>
                  <a:cxn ang="T6">
                    <a:pos x="T0" y="T1"/>
                  </a:cxn>
                  <a:cxn ang="T7">
                    <a:pos x="T2" y="T3"/>
                  </a:cxn>
                  <a:cxn ang="T8">
                    <a:pos x="T4" y="T5"/>
                  </a:cxn>
                </a:cxnLst>
                <a:rect l="T9" t="T10" r="T11" b="T12"/>
                <a:pathLst>
                  <a:path w="266" h="1">
                    <a:moveTo>
                      <a:pt x="0" y="0"/>
                    </a:moveTo>
                    <a:lnTo>
                      <a:pt x="265" y="0"/>
                    </a:lnTo>
                    <a:lnTo>
                      <a:pt x="266" y="0"/>
                    </a:lnTo>
                  </a:path>
                </a:pathLst>
              </a:custGeom>
              <a:noFill/>
              <a:ln w="3175">
                <a:solidFill>
                  <a:srgbClr val="000000"/>
                </a:solidFill>
                <a:round/>
                <a:headEnd/>
                <a:tailEnd/>
              </a:ln>
            </p:spPr>
            <p:txBody>
              <a:bodyPr>
                <a:prstTxWarp prst="textNoShape">
                  <a:avLst/>
                </a:prstTxWarp>
              </a:bodyPr>
              <a:lstStyle/>
              <a:p>
                <a:endParaRPr lang="en-US"/>
              </a:p>
            </p:txBody>
          </p:sp>
          <p:sp>
            <p:nvSpPr>
              <p:cNvPr id="40313" name="Freeform 1957"/>
              <p:cNvSpPr>
                <a:spLocks/>
              </p:cNvSpPr>
              <p:nvPr/>
            </p:nvSpPr>
            <p:spPr bwMode="auto">
              <a:xfrm>
                <a:off x="1729" y="2865"/>
                <a:ext cx="1" cy="441"/>
              </a:xfrm>
              <a:custGeom>
                <a:avLst/>
                <a:gdLst>
                  <a:gd name="T0" fmla="*/ 0 w 1"/>
                  <a:gd name="T1" fmla="*/ 0 h 441"/>
                  <a:gd name="T2" fmla="*/ 0 w 1"/>
                  <a:gd name="T3" fmla="*/ 439 h 441"/>
                  <a:gd name="T4" fmla="*/ 0 w 1"/>
                  <a:gd name="T5" fmla="*/ 441 h 441"/>
                  <a:gd name="T6" fmla="*/ 0 60000 65536"/>
                  <a:gd name="T7" fmla="*/ 0 60000 65536"/>
                  <a:gd name="T8" fmla="*/ 0 60000 65536"/>
                  <a:gd name="T9" fmla="*/ 0 w 1"/>
                  <a:gd name="T10" fmla="*/ 0 h 441"/>
                  <a:gd name="T11" fmla="*/ 1 w 1"/>
                  <a:gd name="T12" fmla="*/ 441 h 441"/>
                </a:gdLst>
                <a:ahLst/>
                <a:cxnLst>
                  <a:cxn ang="T6">
                    <a:pos x="T0" y="T1"/>
                  </a:cxn>
                  <a:cxn ang="T7">
                    <a:pos x="T2" y="T3"/>
                  </a:cxn>
                  <a:cxn ang="T8">
                    <a:pos x="T4" y="T5"/>
                  </a:cxn>
                </a:cxnLst>
                <a:rect l="T9" t="T10" r="T11" b="T12"/>
                <a:pathLst>
                  <a:path w="1" h="441">
                    <a:moveTo>
                      <a:pt x="0" y="0"/>
                    </a:moveTo>
                    <a:lnTo>
                      <a:pt x="0" y="439"/>
                    </a:lnTo>
                    <a:lnTo>
                      <a:pt x="0" y="441"/>
                    </a:lnTo>
                  </a:path>
                </a:pathLst>
              </a:custGeom>
              <a:noFill/>
              <a:ln w="3175">
                <a:solidFill>
                  <a:srgbClr val="000000"/>
                </a:solidFill>
                <a:round/>
                <a:headEnd/>
                <a:tailEnd/>
              </a:ln>
            </p:spPr>
            <p:txBody>
              <a:bodyPr>
                <a:prstTxWarp prst="textNoShape">
                  <a:avLst/>
                </a:prstTxWarp>
              </a:bodyPr>
              <a:lstStyle/>
              <a:p>
                <a:endParaRPr lang="en-US"/>
              </a:p>
            </p:txBody>
          </p:sp>
          <p:sp>
            <p:nvSpPr>
              <p:cNvPr id="40314" name="Rectangle 1958"/>
              <p:cNvSpPr>
                <a:spLocks noChangeArrowheads="1"/>
              </p:cNvSpPr>
              <p:nvPr/>
            </p:nvSpPr>
            <p:spPr bwMode="auto">
              <a:xfrm>
                <a:off x="1729" y="1984"/>
                <a:ext cx="263" cy="1325"/>
              </a:xfrm>
              <a:prstGeom prst="rect">
                <a:avLst/>
              </a:prstGeom>
              <a:solidFill>
                <a:srgbClr val="0000D4"/>
              </a:solidFill>
              <a:ln w="9525">
                <a:noFill/>
                <a:miter lim="800000"/>
                <a:headEnd/>
                <a:tailEnd/>
              </a:ln>
            </p:spPr>
            <p:txBody>
              <a:bodyPr>
                <a:prstTxWarp prst="textNoShape">
                  <a:avLst/>
                </a:prstTxWarp>
              </a:bodyPr>
              <a:lstStyle/>
              <a:p>
                <a:endParaRPr lang="en-US"/>
              </a:p>
            </p:txBody>
          </p:sp>
          <p:sp>
            <p:nvSpPr>
              <p:cNvPr id="40315" name="Freeform 1959"/>
              <p:cNvSpPr>
                <a:spLocks/>
              </p:cNvSpPr>
              <p:nvPr/>
            </p:nvSpPr>
            <p:spPr bwMode="auto">
              <a:xfrm>
                <a:off x="1729" y="1982"/>
                <a:ext cx="1" cy="1322"/>
              </a:xfrm>
              <a:custGeom>
                <a:avLst/>
                <a:gdLst>
                  <a:gd name="T0" fmla="*/ 0 w 1"/>
                  <a:gd name="T1" fmla="*/ 1322 h 1322"/>
                  <a:gd name="T2" fmla="*/ 0 w 1"/>
                  <a:gd name="T3" fmla="*/ 2 h 1322"/>
                  <a:gd name="T4" fmla="*/ 0 w 1"/>
                  <a:gd name="T5" fmla="*/ 0 h 1322"/>
                  <a:gd name="T6" fmla="*/ 0 60000 65536"/>
                  <a:gd name="T7" fmla="*/ 0 60000 65536"/>
                  <a:gd name="T8" fmla="*/ 0 60000 65536"/>
                  <a:gd name="T9" fmla="*/ 0 w 1"/>
                  <a:gd name="T10" fmla="*/ 0 h 1322"/>
                  <a:gd name="T11" fmla="*/ 1 w 1"/>
                  <a:gd name="T12" fmla="*/ 1322 h 1322"/>
                </a:gdLst>
                <a:ahLst/>
                <a:cxnLst>
                  <a:cxn ang="T6">
                    <a:pos x="T0" y="T1"/>
                  </a:cxn>
                  <a:cxn ang="T7">
                    <a:pos x="T2" y="T3"/>
                  </a:cxn>
                  <a:cxn ang="T8">
                    <a:pos x="T4" y="T5"/>
                  </a:cxn>
                </a:cxnLst>
                <a:rect l="T9" t="T10" r="T11" b="T12"/>
                <a:pathLst>
                  <a:path w="1" h="1322">
                    <a:moveTo>
                      <a:pt x="0" y="1322"/>
                    </a:moveTo>
                    <a:lnTo>
                      <a:pt x="0" y="2"/>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16" name="Freeform 1960"/>
              <p:cNvSpPr>
                <a:spLocks/>
              </p:cNvSpPr>
              <p:nvPr/>
            </p:nvSpPr>
            <p:spPr bwMode="auto">
              <a:xfrm>
                <a:off x="1729" y="1984"/>
                <a:ext cx="263" cy="1"/>
              </a:xfrm>
              <a:custGeom>
                <a:avLst/>
                <a:gdLst>
                  <a:gd name="T0" fmla="*/ 0 w 263"/>
                  <a:gd name="T1" fmla="*/ 0 h 1"/>
                  <a:gd name="T2" fmla="*/ 262 w 263"/>
                  <a:gd name="T3" fmla="*/ 0 h 1"/>
                  <a:gd name="T4" fmla="*/ 263 w 263"/>
                  <a:gd name="T5" fmla="*/ 0 h 1"/>
                  <a:gd name="T6" fmla="*/ 0 60000 65536"/>
                  <a:gd name="T7" fmla="*/ 0 60000 65536"/>
                  <a:gd name="T8" fmla="*/ 0 60000 65536"/>
                  <a:gd name="T9" fmla="*/ 0 w 263"/>
                  <a:gd name="T10" fmla="*/ 0 h 1"/>
                  <a:gd name="T11" fmla="*/ 263 w 263"/>
                  <a:gd name="T12" fmla="*/ 1 h 1"/>
                </a:gdLst>
                <a:ahLst/>
                <a:cxnLst>
                  <a:cxn ang="T6">
                    <a:pos x="T0" y="T1"/>
                  </a:cxn>
                  <a:cxn ang="T7">
                    <a:pos x="T2" y="T3"/>
                  </a:cxn>
                  <a:cxn ang="T8">
                    <a:pos x="T4" y="T5"/>
                  </a:cxn>
                </a:cxnLst>
                <a:rect l="T9" t="T10" r="T11" b="T12"/>
                <a:pathLst>
                  <a:path w="263" h="1">
                    <a:moveTo>
                      <a:pt x="0" y="0"/>
                    </a:moveTo>
                    <a:lnTo>
                      <a:pt x="262" y="0"/>
                    </a:lnTo>
                    <a:lnTo>
                      <a:pt x="263" y="0"/>
                    </a:lnTo>
                  </a:path>
                </a:pathLst>
              </a:custGeom>
              <a:noFill/>
              <a:ln w="3175">
                <a:solidFill>
                  <a:srgbClr val="000000"/>
                </a:solidFill>
                <a:round/>
                <a:headEnd/>
                <a:tailEnd/>
              </a:ln>
            </p:spPr>
            <p:txBody>
              <a:bodyPr>
                <a:prstTxWarp prst="textNoShape">
                  <a:avLst/>
                </a:prstTxWarp>
              </a:bodyPr>
              <a:lstStyle/>
              <a:p>
                <a:endParaRPr lang="en-US"/>
              </a:p>
            </p:txBody>
          </p:sp>
          <p:sp>
            <p:nvSpPr>
              <p:cNvPr id="40317" name="Freeform 1961"/>
              <p:cNvSpPr>
                <a:spLocks/>
              </p:cNvSpPr>
              <p:nvPr/>
            </p:nvSpPr>
            <p:spPr bwMode="auto">
              <a:xfrm>
                <a:off x="1991" y="1984"/>
                <a:ext cx="1" cy="1322"/>
              </a:xfrm>
              <a:custGeom>
                <a:avLst/>
                <a:gdLst>
                  <a:gd name="T0" fmla="*/ 0 w 1"/>
                  <a:gd name="T1" fmla="*/ 0 h 1322"/>
                  <a:gd name="T2" fmla="*/ 0 w 1"/>
                  <a:gd name="T3" fmla="*/ 1320 h 1322"/>
                  <a:gd name="T4" fmla="*/ 0 w 1"/>
                  <a:gd name="T5" fmla="*/ 1322 h 1322"/>
                  <a:gd name="T6" fmla="*/ 0 60000 65536"/>
                  <a:gd name="T7" fmla="*/ 0 60000 65536"/>
                  <a:gd name="T8" fmla="*/ 0 60000 65536"/>
                  <a:gd name="T9" fmla="*/ 0 w 1"/>
                  <a:gd name="T10" fmla="*/ 0 h 1322"/>
                  <a:gd name="T11" fmla="*/ 1 w 1"/>
                  <a:gd name="T12" fmla="*/ 1322 h 1322"/>
                </a:gdLst>
                <a:ahLst/>
                <a:cxnLst>
                  <a:cxn ang="T6">
                    <a:pos x="T0" y="T1"/>
                  </a:cxn>
                  <a:cxn ang="T7">
                    <a:pos x="T2" y="T3"/>
                  </a:cxn>
                  <a:cxn ang="T8">
                    <a:pos x="T4" y="T5"/>
                  </a:cxn>
                </a:cxnLst>
                <a:rect l="T9" t="T10" r="T11" b="T12"/>
                <a:pathLst>
                  <a:path w="1" h="1322">
                    <a:moveTo>
                      <a:pt x="0" y="0"/>
                    </a:moveTo>
                    <a:lnTo>
                      <a:pt x="0" y="1320"/>
                    </a:lnTo>
                    <a:lnTo>
                      <a:pt x="0" y="1322"/>
                    </a:lnTo>
                  </a:path>
                </a:pathLst>
              </a:custGeom>
              <a:noFill/>
              <a:ln w="3175">
                <a:solidFill>
                  <a:srgbClr val="000000"/>
                </a:solidFill>
                <a:round/>
                <a:headEnd/>
                <a:tailEnd/>
              </a:ln>
            </p:spPr>
            <p:txBody>
              <a:bodyPr>
                <a:prstTxWarp prst="textNoShape">
                  <a:avLst/>
                </a:prstTxWarp>
              </a:bodyPr>
              <a:lstStyle/>
              <a:p>
                <a:endParaRPr lang="en-US"/>
              </a:p>
            </p:txBody>
          </p:sp>
          <p:sp>
            <p:nvSpPr>
              <p:cNvPr id="40318" name="Rectangle 1962"/>
              <p:cNvSpPr>
                <a:spLocks noChangeArrowheads="1"/>
              </p:cNvSpPr>
              <p:nvPr/>
            </p:nvSpPr>
            <p:spPr bwMode="auto">
              <a:xfrm>
                <a:off x="2124" y="2676"/>
                <a:ext cx="265" cy="633"/>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40319" name="Freeform 1963"/>
              <p:cNvSpPr>
                <a:spLocks/>
              </p:cNvSpPr>
              <p:nvPr/>
            </p:nvSpPr>
            <p:spPr bwMode="auto">
              <a:xfrm>
                <a:off x="2124" y="2674"/>
                <a:ext cx="1" cy="630"/>
              </a:xfrm>
              <a:custGeom>
                <a:avLst/>
                <a:gdLst>
                  <a:gd name="T0" fmla="*/ 0 w 1"/>
                  <a:gd name="T1" fmla="*/ 630 h 630"/>
                  <a:gd name="T2" fmla="*/ 0 w 1"/>
                  <a:gd name="T3" fmla="*/ 1 h 630"/>
                  <a:gd name="T4" fmla="*/ 0 w 1"/>
                  <a:gd name="T5" fmla="*/ 0 h 630"/>
                  <a:gd name="T6" fmla="*/ 0 60000 65536"/>
                  <a:gd name="T7" fmla="*/ 0 60000 65536"/>
                  <a:gd name="T8" fmla="*/ 0 60000 65536"/>
                  <a:gd name="T9" fmla="*/ 0 w 1"/>
                  <a:gd name="T10" fmla="*/ 0 h 630"/>
                  <a:gd name="T11" fmla="*/ 1 w 1"/>
                  <a:gd name="T12" fmla="*/ 630 h 630"/>
                </a:gdLst>
                <a:ahLst/>
                <a:cxnLst>
                  <a:cxn ang="T6">
                    <a:pos x="T0" y="T1"/>
                  </a:cxn>
                  <a:cxn ang="T7">
                    <a:pos x="T2" y="T3"/>
                  </a:cxn>
                  <a:cxn ang="T8">
                    <a:pos x="T4" y="T5"/>
                  </a:cxn>
                </a:cxnLst>
                <a:rect l="T9" t="T10" r="T11" b="T12"/>
                <a:pathLst>
                  <a:path w="1" h="630">
                    <a:moveTo>
                      <a:pt x="0" y="630"/>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20" name="Freeform 1964"/>
              <p:cNvSpPr>
                <a:spLocks/>
              </p:cNvSpPr>
              <p:nvPr/>
            </p:nvSpPr>
            <p:spPr bwMode="auto">
              <a:xfrm>
                <a:off x="2124" y="2675"/>
                <a:ext cx="265" cy="1"/>
              </a:xfrm>
              <a:custGeom>
                <a:avLst/>
                <a:gdLst>
                  <a:gd name="T0" fmla="*/ 0 w 265"/>
                  <a:gd name="T1" fmla="*/ 0 h 1"/>
                  <a:gd name="T2" fmla="*/ 264 w 265"/>
                  <a:gd name="T3" fmla="*/ 0 h 1"/>
                  <a:gd name="T4" fmla="*/ 265 w 265"/>
                  <a:gd name="T5" fmla="*/ 0 h 1"/>
                  <a:gd name="T6" fmla="*/ 0 60000 65536"/>
                  <a:gd name="T7" fmla="*/ 0 60000 65536"/>
                  <a:gd name="T8" fmla="*/ 0 60000 65536"/>
                  <a:gd name="T9" fmla="*/ 0 w 265"/>
                  <a:gd name="T10" fmla="*/ 0 h 1"/>
                  <a:gd name="T11" fmla="*/ 265 w 265"/>
                  <a:gd name="T12" fmla="*/ 1 h 1"/>
                </a:gdLst>
                <a:ahLst/>
                <a:cxnLst>
                  <a:cxn ang="T6">
                    <a:pos x="T0" y="T1"/>
                  </a:cxn>
                  <a:cxn ang="T7">
                    <a:pos x="T2" y="T3"/>
                  </a:cxn>
                  <a:cxn ang="T8">
                    <a:pos x="T4" y="T5"/>
                  </a:cxn>
                </a:cxnLst>
                <a:rect l="T9" t="T10" r="T11" b="T12"/>
                <a:pathLst>
                  <a:path w="265" h="1">
                    <a:moveTo>
                      <a:pt x="0" y="0"/>
                    </a:moveTo>
                    <a:lnTo>
                      <a:pt x="264" y="0"/>
                    </a:lnTo>
                    <a:lnTo>
                      <a:pt x="265" y="0"/>
                    </a:lnTo>
                  </a:path>
                </a:pathLst>
              </a:custGeom>
              <a:noFill/>
              <a:ln w="3175">
                <a:solidFill>
                  <a:srgbClr val="000000"/>
                </a:solidFill>
                <a:round/>
                <a:headEnd/>
                <a:tailEnd/>
              </a:ln>
            </p:spPr>
            <p:txBody>
              <a:bodyPr>
                <a:prstTxWarp prst="textNoShape">
                  <a:avLst/>
                </a:prstTxWarp>
              </a:bodyPr>
              <a:lstStyle/>
              <a:p>
                <a:endParaRPr lang="en-US"/>
              </a:p>
            </p:txBody>
          </p:sp>
          <p:sp>
            <p:nvSpPr>
              <p:cNvPr id="40321" name="Freeform 1965"/>
              <p:cNvSpPr>
                <a:spLocks/>
              </p:cNvSpPr>
              <p:nvPr/>
            </p:nvSpPr>
            <p:spPr bwMode="auto">
              <a:xfrm>
                <a:off x="2388" y="2675"/>
                <a:ext cx="1" cy="631"/>
              </a:xfrm>
              <a:custGeom>
                <a:avLst/>
                <a:gdLst>
                  <a:gd name="T0" fmla="*/ 0 w 1"/>
                  <a:gd name="T1" fmla="*/ 0 h 631"/>
                  <a:gd name="T2" fmla="*/ 0 w 1"/>
                  <a:gd name="T3" fmla="*/ 629 h 631"/>
                  <a:gd name="T4" fmla="*/ 0 w 1"/>
                  <a:gd name="T5" fmla="*/ 631 h 631"/>
                  <a:gd name="T6" fmla="*/ 0 60000 65536"/>
                  <a:gd name="T7" fmla="*/ 0 60000 65536"/>
                  <a:gd name="T8" fmla="*/ 0 60000 65536"/>
                  <a:gd name="T9" fmla="*/ 0 w 1"/>
                  <a:gd name="T10" fmla="*/ 0 h 631"/>
                  <a:gd name="T11" fmla="*/ 1 w 1"/>
                  <a:gd name="T12" fmla="*/ 631 h 631"/>
                </a:gdLst>
                <a:ahLst/>
                <a:cxnLst>
                  <a:cxn ang="T6">
                    <a:pos x="T0" y="T1"/>
                  </a:cxn>
                  <a:cxn ang="T7">
                    <a:pos x="T2" y="T3"/>
                  </a:cxn>
                  <a:cxn ang="T8">
                    <a:pos x="T4" y="T5"/>
                  </a:cxn>
                </a:cxnLst>
                <a:rect l="T9" t="T10" r="T11" b="T12"/>
                <a:pathLst>
                  <a:path w="1" h="631">
                    <a:moveTo>
                      <a:pt x="0" y="0"/>
                    </a:moveTo>
                    <a:lnTo>
                      <a:pt x="0" y="629"/>
                    </a:lnTo>
                    <a:lnTo>
                      <a:pt x="0" y="631"/>
                    </a:lnTo>
                  </a:path>
                </a:pathLst>
              </a:custGeom>
              <a:noFill/>
              <a:ln w="3175">
                <a:solidFill>
                  <a:srgbClr val="000000"/>
                </a:solidFill>
                <a:round/>
                <a:headEnd/>
                <a:tailEnd/>
              </a:ln>
            </p:spPr>
            <p:txBody>
              <a:bodyPr>
                <a:prstTxWarp prst="textNoShape">
                  <a:avLst/>
                </a:prstTxWarp>
              </a:bodyPr>
              <a:lstStyle/>
              <a:p>
                <a:endParaRPr lang="en-US"/>
              </a:p>
            </p:txBody>
          </p:sp>
          <p:sp>
            <p:nvSpPr>
              <p:cNvPr id="40322" name="Rectangle 1966"/>
              <p:cNvSpPr>
                <a:spLocks noChangeArrowheads="1"/>
              </p:cNvSpPr>
              <p:nvPr/>
            </p:nvSpPr>
            <p:spPr bwMode="auto">
              <a:xfrm>
                <a:off x="2388" y="2268"/>
                <a:ext cx="268" cy="1041"/>
              </a:xfrm>
              <a:prstGeom prst="rect">
                <a:avLst/>
              </a:prstGeom>
              <a:solidFill>
                <a:srgbClr val="0000D4"/>
              </a:solidFill>
              <a:ln w="9525">
                <a:noFill/>
                <a:miter lim="800000"/>
                <a:headEnd/>
                <a:tailEnd/>
              </a:ln>
            </p:spPr>
            <p:txBody>
              <a:bodyPr>
                <a:prstTxWarp prst="textNoShape">
                  <a:avLst/>
                </a:prstTxWarp>
              </a:bodyPr>
              <a:lstStyle/>
              <a:p>
                <a:endParaRPr lang="en-US"/>
              </a:p>
            </p:txBody>
          </p:sp>
          <p:sp>
            <p:nvSpPr>
              <p:cNvPr id="40323" name="Freeform 1967"/>
              <p:cNvSpPr>
                <a:spLocks/>
              </p:cNvSpPr>
              <p:nvPr/>
            </p:nvSpPr>
            <p:spPr bwMode="auto">
              <a:xfrm>
                <a:off x="2388" y="2265"/>
                <a:ext cx="1" cy="1039"/>
              </a:xfrm>
              <a:custGeom>
                <a:avLst/>
                <a:gdLst>
                  <a:gd name="T0" fmla="*/ 0 w 1"/>
                  <a:gd name="T1" fmla="*/ 1039 h 1039"/>
                  <a:gd name="T2" fmla="*/ 0 w 1"/>
                  <a:gd name="T3" fmla="*/ 2 h 1039"/>
                  <a:gd name="T4" fmla="*/ 0 w 1"/>
                  <a:gd name="T5" fmla="*/ 0 h 1039"/>
                  <a:gd name="T6" fmla="*/ 0 60000 65536"/>
                  <a:gd name="T7" fmla="*/ 0 60000 65536"/>
                  <a:gd name="T8" fmla="*/ 0 60000 65536"/>
                  <a:gd name="T9" fmla="*/ 0 w 1"/>
                  <a:gd name="T10" fmla="*/ 0 h 1039"/>
                  <a:gd name="T11" fmla="*/ 1 w 1"/>
                  <a:gd name="T12" fmla="*/ 1039 h 1039"/>
                </a:gdLst>
                <a:ahLst/>
                <a:cxnLst>
                  <a:cxn ang="T6">
                    <a:pos x="T0" y="T1"/>
                  </a:cxn>
                  <a:cxn ang="T7">
                    <a:pos x="T2" y="T3"/>
                  </a:cxn>
                  <a:cxn ang="T8">
                    <a:pos x="T4" y="T5"/>
                  </a:cxn>
                </a:cxnLst>
                <a:rect l="T9" t="T10" r="T11" b="T12"/>
                <a:pathLst>
                  <a:path w="1" h="1039">
                    <a:moveTo>
                      <a:pt x="0" y="1039"/>
                    </a:moveTo>
                    <a:lnTo>
                      <a:pt x="0" y="2"/>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24" name="Freeform 1968"/>
              <p:cNvSpPr>
                <a:spLocks/>
              </p:cNvSpPr>
              <p:nvPr/>
            </p:nvSpPr>
            <p:spPr bwMode="auto">
              <a:xfrm>
                <a:off x="2388" y="2267"/>
                <a:ext cx="266" cy="1"/>
              </a:xfrm>
              <a:custGeom>
                <a:avLst/>
                <a:gdLst>
                  <a:gd name="T0" fmla="*/ 0 w 266"/>
                  <a:gd name="T1" fmla="*/ 0 h 1"/>
                  <a:gd name="T2" fmla="*/ 264 w 266"/>
                  <a:gd name="T3" fmla="*/ 0 h 1"/>
                  <a:gd name="T4" fmla="*/ 266 w 266"/>
                  <a:gd name="T5" fmla="*/ 0 h 1"/>
                  <a:gd name="T6" fmla="*/ 0 60000 65536"/>
                  <a:gd name="T7" fmla="*/ 0 60000 65536"/>
                  <a:gd name="T8" fmla="*/ 0 60000 65536"/>
                  <a:gd name="T9" fmla="*/ 0 w 266"/>
                  <a:gd name="T10" fmla="*/ 0 h 1"/>
                  <a:gd name="T11" fmla="*/ 266 w 266"/>
                  <a:gd name="T12" fmla="*/ 1 h 1"/>
                </a:gdLst>
                <a:ahLst/>
                <a:cxnLst>
                  <a:cxn ang="T6">
                    <a:pos x="T0" y="T1"/>
                  </a:cxn>
                  <a:cxn ang="T7">
                    <a:pos x="T2" y="T3"/>
                  </a:cxn>
                  <a:cxn ang="T8">
                    <a:pos x="T4" y="T5"/>
                  </a:cxn>
                </a:cxnLst>
                <a:rect l="T9" t="T10" r="T11" b="T12"/>
                <a:pathLst>
                  <a:path w="266" h="1">
                    <a:moveTo>
                      <a:pt x="0" y="0"/>
                    </a:moveTo>
                    <a:lnTo>
                      <a:pt x="264" y="0"/>
                    </a:lnTo>
                    <a:lnTo>
                      <a:pt x="266" y="0"/>
                    </a:lnTo>
                  </a:path>
                </a:pathLst>
              </a:custGeom>
              <a:noFill/>
              <a:ln w="3175">
                <a:solidFill>
                  <a:srgbClr val="000000"/>
                </a:solidFill>
                <a:round/>
                <a:headEnd/>
                <a:tailEnd/>
              </a:ln>
            </p:spPr>
            <p:txBody>
              <a:bodyPr>
                <a:prstTxWarp prst="textNoShape">
                  <a:avLst/>
                </a:prstTxWarp>
              </a:bodyPr>
              <a:lstStyle/>
              <a:p>
                <a:endParaRPr lang="en-US"/>
              </a:p>
            </p:txBody>
          </p:sp>
          <p:sp>
            <p:nvSpPr>
              <p:cNvPr id="40325" name="Freeform 1969"/>
              <p:cNvSpPr>
                <a:spLocks/>
              </p:cNvSpPr>
              <p:nvPr/>
            </p:nvSpPr>
            <p:spPr bwMode="auto">
              <a:xfrm>
                <a:off x="2652" y="2267"/>
                <a:ext cx="1" cy="1039"/>
              </a:xfrm>
              <a:custGeom>
                <a:avLst/>
                <a:gdLst>
                  <a:gd name="T0" fmla="*/ 0 w 1"/>
                  <a:gd name="T1" fmla="*/ 0 h 1039"/>
                  <a:gd name="T2" fmla="*/ 0 w 1"/>
                  <a:gd name="T3" fmla="*/ 1037 h 1039"/>
                  <a:gd name="T4" fmla="*/ 0 w 1"/>
                  <a:gd name="T5" fmla="*/ 1039 h 1039"/>
                  <a:gd name="T6" fmla="*/ 0 60000 65536"/>
                  <a:gd name="T7" fmla="*/ 0 60000 65536"/>
                  <a:gd name="T8" fmla="*/ 0 60000 65536"/>
                  <a:gd name="T9" fmla="*/ 0 w 1"/>
                  <a:gd name="T10" fmla="*/ 0 h 1039"/>
                  <a:gd name="T11" fmla="*/ 1 w 1"/>
                  <a:gd name="T12" fmla="*/ 1039 h 1039"/>
                </a:gdLst>
                <a:ahLst/>
                <a:cxnLst>
                  <a:cxn ang="T6">
                    <a:pos x="T0" y="T1"/>
                  </a:cxn>
                  <a:cxn ang="T7">
                    <a:pos x="T2" y="T3"/>
                  </a:cxn>
                  <a:cxn ang="T8">
                    <a:pos x="T4" y="T5"/>
                  </a:cxn>
                </a:cxnLst>
                <a:rect l="T9" t="T10" r="T11" b="T12"/>
                <a:pathLst>
                  <a:path w="1" h="1039">
                    <a:moveTo>
                      <a:pt x="0" y="0"/>
                    </a:moveTo>
                    <a:lnTo>
                      <a:pt x="0" y="1037"/>
                    </a:lnTo>
                    <a:lnTo>
                      <a:pt x="0" y="1039"/>
                    </a:lnTo>
                  </a:path>
                </a:pathLst>
              </a:custGeom>
              <a:noFill/>
              <a:ln w="3175">
                <a:solidFill>
                  <a:srgbClr val="000000"/>
                </a:solidFill>
                <a:round/>
                <a:headEnd/>
                <a:tailEnd/>
              </a:ln>
            </p:spPr>
            <p:txBody>
              <a:bodyPr>
                <a:prstTxWarp prst="textNoShape">
                  <a:avLst/>
                </a:prstTxWarp>
              </a:bodyPr>
              <a:lstStyle/>
              <a:p>
                <a:endParaRPr lang="en-US"/>
              </a:p>
            </p:txBody>
          </p:sp>
          <p:sp>
            <p:nvSpPr>
              <p:cNvPr id="40326" name="Freeform 1970"/>
              <p:cNvSpPr>
                <a:spLocks/>
              </p:cNvSpPr>
              <p:nvPr/>
            </p:nvSpPr>
            <p:spPr bwMode="auto">
              <a:xfrm>
                <a:off x="739" y="3306"/>
                <a:ext cx="34" cy="1"/>
              </a:xfrm>
              <a:custGeom>
                <a:avLst/>
                <a:gdLst>
                  <a:gd name="T0" fmla="*/ 0 w 34"/>
                  <a:gd name="T1" fmla="*/ 0 h 1"/>
                  <a:gd name="T2" fmla="*/ 33 w 34"/>
                  <a:gd name="T3" fmla="*/ 0 h 1"/>
                  <a:gd name="T4" fmla="*/ 34 w 34"/>
                  <a:gd name="T5" fmla="*/ 0 h 1"/>
                  <a:gd name="T6" fmla="*/ 0 60000 65536"/>
                  <a:gd name="T7" fmla="*/ 0 60000 65536"/>
                  <a:gd name="T8" fmla="*/ 0 60000 65536"/>
                  <a:gd name="T9" fmla="*/ 0 w 34"/>
                  <a:gd name="T10" fmla="*/ 0 h 1"/>
                  <a:gd name="T11" fmla="*/ 34 w 34"/>
                  <a:gd name="T12" fmla="*/ 1 h 1"/>
                </a:gdLst>
                <a:ahLst/>
                <a:cxnLst>
                  <a:cxn ang="T6">
                    <a:pos x="T0" y="T1"/>
                  </a:cxn>
                  <a:cxn ang="T7">
                    <a:pos x="T2" y="T3"/>
                  </a:cxn>
                  <a:cxn ang="T8">
                    <a:pos x="T4" y="T5"/>
                  </a:cxn>
                </a:cxnLst>
                <a:rect l="T9" t="T10" r="T11" b="T12"/>
                <a:pathLst>
                  <a:path w="34" h="1">
                    <a:moveTo>
                      <a:pt x="0" y="0"/>
                    </a:moveTo>
                    <a:lnTo>
                      <a:pt x="33" y="0"/>
                    </a:lnTo>
                    <a:lnTo>
                      <a:pt x="34" y="0"/>
                    </a:lnTo>
                  </a:path>
                </a:pathLst>
              </a:custGeom>
              <a:noFill/>
              <a:ln w="3175">
                <a:solidFill>
                  <a:srgbClr val="000000"/>
                </a:solidFill>
                <a:round/>
                <a:headEnd/>
                <a:tailEnd/>
              </a:ln>
            </p:spPr>
            <p:txBody>
              <a:bodyPr>
                <a:prstTxWarp prst="textNoShape">
                  <a:avLst/>
                </a:prstTxWarp>
              </a:bodyPr>
              <a:lstStyle/>
              <a:p>
                <a:endParaRPr lang="en-US"/>
              </a:p>
            </p:txBody>
          </p:sp>
          <p:sp>
            <p:nvSpPr>
              <p:cNvPr id="40327" name="Freeform 1971"/>
              <p:cNvSpPr>
                <a:spLocks/>
              </p:cNvSpPr>
              <p:nvPr/>
            </p:nvSpPr>
            <p:spPr bwMode="auto">
              <a:xfrm>
                <a:off x="739" y="3053"/>
                <a:ext cx="34" cy="1"/>
              </a:xfrm>
              <a:custGeom>
                <a:avLst/>
                <a:gdLst>
                  <a:gd name="T0" fmla="*/ 0 w 34"/>
                  <a:gd name="T1" fmla="*/ 0 h 1"/>
                  <a:gd name="T2" fmla="*/ 33 w 34"/>
                  <a:gd name="T3" fmla="*/ 0 h 1"/>
                  <a:gd name="T4" fmla="*/ 34 w 34"/>
                  <a:gd name="T5" fmla="*/ 0 h 1"/>
                  <a:gd name="T6" fmla="*/ 0 60000 65536"/>
                  <a:gd name="T7" fmla="*/ 0 60000 65536"/>
                  <a:gd name="T8" fmla="*/ 0 60000 65536"/>
                  <a:gd name="T9" fmla="*/ 0 w 34"/>
                  <a:gd name="T10" fmla="*/ 0 h 1"/>
                  <a:gd name="T11" fmla="*/ 34 w 34"/>
                  <a:gd name="T12" fmla="*/ 1 h 1"/>
                </a:gdLst>
                <a:ahLst/>
                <a:cxnLst>
                  <a:cxn ang="T6">
                    <a:pos x="T0" y="T1"/>
                  </a:cxn>
                  <a:cxn ang="T7">
                    <a:pos x="T2" y="T3"/>
                  </a:cxn>
                  <a:cxn ang="T8">
                    <a:pos x="T4" y="T5"/>
                  </a:cxn>
                </a:cxnLst>
                <a:rect l="T9" t="T10" r="T11" b="T12"/>
                <a:pathLst>
                  <a:path w="34" h="1">
                    <a:moveTo>
                      <a:pt x="0" y="0"/>
                    </a:moveTo>
                    <a:lnTo>
                      <a:pt x="33" y="0"/>
                    </a:lnTo>
                    <a:lnTo>
                      <a:pt x="34" y="0"/>
                    </a:lnTo>
                  </a:path>
                </a:pathLst>
              </a:custGeom>
              <a:noFill/>
              <a:ln w="3175">
                <a:solidFill>
                  <a:srgbClr val="000000"/>
                </a:solidFill>
                <a:round/>
                <a:headEnd/>
                <a:tailEnd/>
              </a:ln>
            </p:spPr>
            <p:txBody>
              <a:bodyPr>
                <a:prstTxWarp prst="textNoShape">
                  <a:avLst/>
                </a:prstTxWarp>
              </a:bodyPr>
              <a:lstStyle/>
              <a:p>
                <a:endParaRPr lang="en-US"/>
              </a:p>
            </p:txBody>
          </p:sp>
          <p:sp>
            <p:nvSpPr>
              <p:cNvPr id="40328" name="Freeform 1972"/>
              <p:cNvSpPr>
                <a:spLocks/>
              </p:cNvSpPr>
              <p:nvPr/>
            </p:nvSpPr>
            <p:spPr bwMode="auto">
              <a:xfrm>
                <a:off x="739" y="2801"/>
                <a:ext cx="34" cy="1"/>
              </a:xfrm>
              <a:custGeom>
                <a:avLst/>
                <a:gdLst>
                  <a:gd name="T0" fmla="*/ 0 w 34"/>
                  <a:gd name="T1" fmla="*/ 0 h 1"/>
                  <a:gd name="T2" fmla="*/ 33 w 34"/>
                  <a:gd name="T3" fmla="*/ 0 h 1"/>
                  <a:gd name="T4" fmla="*/ 34 w 34"/>
                  <a:gd name="T5" fmla="*/ 0 h 1"/>
                  <a:gd name="T6" fmla="*/ 0 60000 65536"/>
                  <a:gd name="T7" fmla="*/ 0 60000 65536"/>
                  <a:gd name="T8" fmla="*/ 0 60000 65536"/>
                  <a:gd name="T9" fmla="*/ 0 w 34"/>
                  <a:gd name="T10" fmla="*/ 0 h 1"/>
                  <a:gd name="T11" fmla="*/ 34 w 34"/>
                  <a:gd name="T12" fmla="*/ 1 h 1"/>
                </a:gdLst>
                <a:ahLst/>
                <a:cxnLst>
                  <a:cxn ang="T6">
                    <a:pos x="T0" y="T1"/>
                  </a:cxn>
                  <a:cxn ang="T7">
                    <a:pos x="T2" y="T3"/>
                  </a:cxn>
                  <a:cxn ang="T8">
                    <a:pos x="T4" y="T5"/>
                  </a:cxn>
                </a:cxnLst>
                <a:rect l="T9" t="T10" r="T11" b="T12"/>
                <a:pathLst>
                  <a:path w="34" h="1">
                    <a:moveTo>
                      <a:pt x="0" y="0"/>
                    </a:moveTo>
                    <a:lnTo>
                      <a:pt x="33" y="0"/>
                    </a:lnTo>
                    <a:lnTo>
                      <a:pt x="34" y="0"/>
                    </a:lnTo>
                  </a:path>
                </a:pathLst>
              </a:custGeom>
              <a:noFill/>
              <a:ln w="3175">
                <a:solidFill>
                  <a:srgbClr val="000000"/>
                </a:solidFill>
                <a:round/>
                <a:headEnd/>
                <a:tailEnd/>
              </a:ln>
            </p:spPr>
            <p:txBody>
              <a:bodyPr>
                <a:prstTxWarp prst="textNoShape">
                  <a:avLst/>
                </a:prstTxWarp>
              </a:bodyPr>
              <a:lstStyle/>
              <a:p>
                <a:endParaRPr lang="en-US"/>
              </a:p>
            </p:txBody>
          </p:sp>
          <p:sp>
            <p:nvSpPr>
              <p:cNvPr id="40329" name="Freeform 1973"/>
              <p:cNvSpPr>
                <a:spLocks/>
              </p:cNvSpPr>
              <p:nvPr/>
            </p:nvSpPr>
            <p:spPr bwMode="auto">
              <a:xfrm>
                <a:off x="739" y="2550"/>
                <a:ext cx="34" cy="1"/>
              </a:xfrm>
              <a:custGeom>
                <a:avLst/>
                <a:gdLst>
                  <a:gd name="T0" fmla="*/ 0 w 34"/>
                  <a:gd name="T1" fmla="*/ 0 h 1"/>
                  <a:gd name="T2" fmla="*/ 33 w 34"/>
                  <a:gd name="T3" fmla="*/ 0 h 1"/>
                  <a:gd name="T4" fmla="*/ 34 w 34"/>
                  <a:gd name="T5" fmla="*/ 0 h 1"/>
                  <a:gd name="T6" fmla="*/ 0 60000 65536"/>
                  <a:gd name="T7" fmla="*/ 0 60000 65536"/>
                  <a:gd name="T8" fmla="*/ 0 60000 65536"/>
                  <a:gd name="T9" fmla="*/ 0 w 34"/>
                  <a:gd name="T10" fmla="*/ 0 h 1"/>
                  <a:gd name="T11" fmla="*/ 34 w 34"/>
                  <a:gd name="T12" fmla="*/ 1 h 1"/>
                </a:gdLst>
                <a:ahLst/>
                <a:cxnLst>
                  <a:cxn ang="T6">
                    <a:pos x="T0" y="T1"/>
                  </a:cxn>
                  <a:cxn ang="T7">
                    <a:pos x="T2" y="T3"/>
                  </a:cxn>
                  <a:cxn ang="T8">
                    <a:pos x="T4" y="T5"/>
                  </a:cxn>
                </a:cxnLst>
                <a:rect l="T9" t="T10" r="T11" b="T12"/>
                <a:pathLst>
                  <a:path w="34" h="1">
                    <a:moveTo>
                      <a:pt x="0" y="0"/>
                    </a:moveTo>
                    <a:lnTo>
                      <a:pt x="33" y="0"/>
                    </a:lnTo>
                    <a:lnTo>
                      <a:pt x="34" y="0"/>
                    </a:lnTo>
                  </a:path>
                </a:pathLst>
              </a:custGeom>
              <a:noFill/>
              <a:ln w="3175">
                <a:solidFill>
                  <a:srgbClr val="000000"/>
                </a:solidFill>
                <a:round/>
                <a:headEnd/>
                <a:tailEnd/>
              </a:ln>
            </p:spPr>
            <p:txBody>
              <a:bodyPr>
                <a:prstTxWarp prst="textNoShape">
                  <a:avLst/>
                </a:prstTxWarp>
              </a:bodyPr>
              <a:lstStyle/>
              <a:p>
                <a:endParaRPr lang="en-US"/>
              </a:p>
            </p:txBody>
          </p:sp>
          <p:sp>
            <p:nvSpPr>
              <p:cNvPr id="40330" name="Freeform 1974"/>
              <p:cNvSpPr>
                <a:spLocks/>
              </p:cNvSpPr>
              <p:nvPr/>
            </p:nvSpPr>
            <p:spPr bwMode="auto">
              <a:xfrm>
                <a:off x="739" y="2298"/>
                <a:ext cx="34" cy="1"/>
              </a:xfrm>
              <a:custGeom>
                <a:avLst/>
                <a:gdLst>
                  <a:gd name="T0" fmla="*/ 0 w 34"/>
                  <a:gd name="T1" fmla="*/ 0 h 1"/>
                  <a:gd name="T2" fmla="*/ 33 w 34"/>
                  <a:gd name="T3" fmla="*/ 0 h 1"/>
                  <a:gd name="T4" fmla="*/ 34 w 34"/>
                  <a:gd name="T5" fmla="*/ 0 h 1"/>
                  <a:gd name="T6" fmla="*/ 0 60000 65536"/>
                  <a:gd name="T7" fmla="*/ 0 60000 65536"/>
                  <a:gd name="T8" fmla="*/ 0 60000 65536"/>
                  <a:gd name="T9" fmla="*/ 0 w 34"/>
                  <a:gd name="T10" fmla="*/ 0 h 1"/>
                  <a:gd name="T11" fmla="*/ 34 w 34"/>
                  <a:gd name="T12" fmla="*/ 1 h 1"/>
                </a:gdLst>
                <a:ahLst/>
                <a:cxnLst>
                  <a:cxn ang="T6">
                    <a:pos x="T0" y="T1"/>
                  </a:cxn>
                  <a:cxn ang="T7">
                    <a:pos x="T2" y="T3"/>
                  </a:cxn>
                  <a:cxn ang="T8">
                    <a:pos x="T4" y="T5"/>
                  </a:cxn>
                </a:cxnLst>
                <a:rect l="T9" t="T10" r="T11" b="T12"/>
                <a:pathLst>
                  <a:path w="34" h="1">
                    <a:moveTo>
                      <a:pt x="0" y="0"/>
                    </a:moveTo>
                    <a:lnTo>
                      <a:pt x="33" y="0"/>
                    </a:lnTo>
                    <a:lnTo>
                      <a:pt x="34" y="0"/>
                    </a:lnTo>
                  </a:path>
                </a:pathLst>
              </a:custGeom>
              <a:noFill/>
              <a:ln w="3175">
                <a:solidFill>
                  <a:srgbClr val="000000"/>
                </a:solidFill>
                <a:round/>
                <a:headEnd/>
                <a:tailEnd/>
              </a:ln>
            </p:spPr>
            <p:txBody>
              <a:bodyPr>
                <a:prstTxWarp prst="textNoShape">
                  <a:avLst/>
                </a:prstTxWarp>
              </a:bodyPr>
              <a:lstStyle/>
              <a:p>
                <a:endParaRPr lang="en-US"/>
              </a:p>
            </p:txBody>
          </p:sp>
          <p:sp>
            <p:nvSpPr>
              <p:cNvPr id="40331" name="Freeform 1975"/>
              <p:cNvSpPr>
                <a:spLocks/>
              </p:cNvSpPr>
              <p:nvPr/>
            </p:nvSpPr>
            <p:spPr bwMode="auto">
              <a:xfrm>
                <a:off x="739" y="2045"/>
                <a:ext cx="34" cy="1"/>
              </a:xfrm>
              <a:custGeom>
                <a:avLst/>
                <a:gdLst>
                  <a:gd name="T0" fmla="*/ 0 w 34"/>
                  <a:gd name="T1" fmla="*/ 0 h 1"/>
                  <a:gd name="T2" fmla="*/ 33 w 34"/>
                  <a:gd name="T3" fmla="*/ 0 h 1"/>
                  <a:gd name="T4" fmla="*/ 34 w 34"/>
                  <a:gd name="T5" fmla="*/ 0 h 1"/>
                  <a:gd name="T6" fmla="*/ 0 60000 65536"/>
                  <a:gd name="T7" fmla="*/ 0 60000 65536"/>
                  <a:gd name="T8" fmla="*/ 0 60000 65536"/>
                  <a:gd name="T9" fmla="*/ 0 w 34"/>
                  <a:gd name="T10" fmla="*/ 0 h 1"/>
                  <a:gd name="T11" fmla="*/ 34 w 34"/>
                  <a:gd name="T12" fmla="*/ 1 h 1"/>
                </a:gdLst>
                <a:ahLst/>
                <a:cxnLst>
                  <a:cxn ang="T6">
                    <a:pos x="T0" y="T1"/>
                  </a:cxn>
                  <a:cxn ang="T7">
                    <a:pos x="T2" y="T3"/>
                  </a:cxn>
                  <a:cxn ang="T8">
                    <a:pos x="T4" y="T5"/>
                  </a:cxn>
                </a:cxnLst>
                <a:rect l="T9" t="T10" r="T11" b="T12"/>
                <a:pathLst>
                  <a:path w="34" h="1">
                    <a:moveTo>
                      <a:pt x="0" y="0"/>
                    </a:moveTo>
                    <a:lnTo>
                      <a:pt x="33" y="0"/>
                    </a:lnTo>
                    <a:lnTo>
                      <a:pt x="34" y="0"/>
                    </a:lnTo>
                  </a:path>
                </a:pathLst>
              </a:custGeom>
              <a:noFill/>
              <a:ln w="3175">
                <a:solidFill>
                  <a:srgbClr val="000000"/>
                </a:solidFill>
                <a:round/>
                <a:headEnd/>
                <a:tailEnd/>
              </a:ln>
            </p:spPr>
            <p:txBody>
              <a:bodyPr>
                <a:prstTxWarp prst="textNoShape">
                  <a:avLst/>
                </a:prstTxWarp>
              </a:bodyPr>
              <a:lstStyle/>
              <a:p>
                <a:endParaRPr lang="en-US"/>
              </a:p>
            </p:txBody>
          </p:sp>
          <p:sp>
            <p:nvSpPr>
              <p:cNvPr id="40332" name="Freeform 1976"/>
              <p:cNvSpPr>
                <a:spLocks/>
              </p:cNvSpPr>
              <p:nvPr/>
            </p:nvSpPr>
            <p:spPr bwMode="auto">
              <a:xfrm>
                <a:off x="739" y="1795"/>
                <a:ext cx="34" cy="1"/>
              </a:xfrm>
              <a:custGeom>
                <a:avLst/>
                <a:gdLst>
                  <a:gd name="T0" fmla="*/ 0 w 34"/>
                  <a:gd name="T1" fmla="*/ 0 h 1"/>
                  <a:gd name="T2" fmla="*/ 33 w 34"/>
                  <a:gd name="T3" fmla="*/ 0 h 1"/>
                  <a:gd name="T4" fmla="*/ 34 w 34"/>
                  <a:gd name="T5" fmla="*/ 0 h 1"/>
                  <a:gd name="T6" fmla="*/ 0 60000 65536"/>
                  <a:gd name="T7" fmla="*/ 0 60000 65536"/>
                  <a:gd name="T8" fmla="*/ 0 60000 65536"/>
                  <a:gd name="T9" fmla="*/ 0 w 34"/>
                  <a:gd name="T10" fmla="*/ 0 h 1"/>
                  <a:gd name="T11" fmla="*/ 34 w 34"/>
                  <a:gd name="T12" fmla="*/ 1 h 1"/>
                </a:gdLst>
                <a:ahLst/>
                <a:cxnLst>
                  <a:cxn ang="T6">
                    <a:pos x="T0" y="T1"/>
                  </a:cxn>
                  <a:cxn ang="T7">
                    <a:pos x="T2" y="T3"/>
                  </a:cxn>
                  <a:cxn ang="T8">
                    <a:pos x="T4" y="T5"/>
                  </a:cxn>
                </a:cxnLst>
                <a:rect l="T9" t="T10" r="T11" b="T12"/>
                <a:pathLst>
                  <a:path w="34" h="1">
                    <a:moveTo>
                      <a:pt x="0" y="0"/>
                    </a:moveTo>
                    <a:lnTo>
                      <a:pt x="33" y="0"/>
                    </a:lnTo>
                    <a:lnTo>
                      <a:pt x="34" y="0"/>
                    </a:lnTo>
                  </a:path>
                </a:pathLst>
              </a:custGeom>
              <a:noFill/>
              <a:ln w="3175">
                <a:solidFill>
                  <a:srgbClr val="000000"/>
                </a:solidFill>
                <a:round/>
                <a:headEnd/>
                <a:tailEnd/>
              </a:ln>
            </p:spPr>
            <p:txBody>
              <a:bodyPr>
                <a:prstTxWarp prst="textNoShape">
                  <a:avLst/>
                </a:prstTxWarp>
              </a:bodyPr>
              <a:lstStyle/>
              <a:p>
                <a:endParaRPr lang="en-US"/>
              </a:p>
            </p:txBody>
          </p:sp>
          <p:sp>
            <p:nvSpPr>
              <p:cNvPr id="40333" name="Freeform 1977"/>
              <p:cNvSpPr>
                <a:spLocks/>
              </p:cNvSpPr>
              <p:nvPr/>
            </p:nvSpPr>
            <p:spPr bwMode="auto">
              <a:xfrm>
                <a:off x="739" y="3242"/>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34" name="Freeform 1978"/>
              <p:cNvSpPr>
                <a:spLocks/>
              </p:cNvSpPr>
              <p:nvPr/>
            </p:nvSpPr>
            <p:spPr bwMode="auto">
              <a:xfrm>
                <a:off x="739" y="3181"/>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35" name="Freeform 1979"/>
              <p:cNvSpPr>
                <a:spLocks/>
              </p:cNvSpPr>
              <p:nvPr/>
            </p:nvSpPr>
            <p:spPr bwMode="auto">
              <a:xfrm>
                <a:off x="739" y="3116"/>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36" name="Freeform 1980"/>
              <p:cNvSpPr>
                <a:spLocks/>
              </p:cNvSpPr>
              <p:nvPr/>
            </p:nvSpPr>
            <p:spPr bwMode="auto">
              <a:xfrm>
                <a:off x="739" y="2990"/>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37" name="Freeform 1981"/>
              <p:cNvSpPr>
                <a:spLocks/>
              </p:cNvSpPr>
              <p:nvPr/>
            </p:nvSpPr>
            <p:spPr bwMode="auto">
              <a:xfrm>
                <a:off x="739" y="2928"/>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38" name="Freeform 1982"/>
              <p:cNvSpPr>
                <a:spLocks/>
              </p:cNvSpPr>
              <p:nvPr/>
            </p:nvSpPr>
            <p:spPr bwMode="auto">
              <a:xfrm>
                <a:off x="739" y="2865"/>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39" name="Freeform 1983"/>
              <p:cNvSpPr>
                <a:spLocks/>
              </p:cNvSpPr>
              <p:nvPr/>
            </p:nvSpPr>
            <p:spPr bwMode="auto">
              <a:xfrm>
                <a:off x="739" y="2739"/>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40" name="Freeform 1984"/>
              <p:cNvSpPr>
                <a:spLocks/>
              </p:cNvSpPr>
              <p:nvPr/>
            </p:nvSpPr>
            <p:spPr bwMode="auto">
              <a:xfrm>
                <a:off x="739" y="2675"/>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41" name="Freeform 1985"/>
              <p:cNvSpPr>
                <a:spLocks/>
              </p:cNvSpPr>
              <p:nvPr/>
            </p:nvSpPr>
            <p:spPr bwMode="auto">
              <a:xfrm>
                <a:off x="739" y="2613"/>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42" name="Freeform 1986"/>
              <p:cNvSpPr>
                <a:spLocks/>
              </p:cNvSpPr>
              <p:nvPr/>
            </p:nvSpPr>
            <p:spPr bwMode="auto">
              <a:xfrm>
                <a:off x="739" y="2487"/>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43" name="Freeform 1987"/>
              <p:cNvSpPr>
                <a:spLocks/>
              </p:cNvSpPr>
              <p:nvPr/>
            </p:nvSpPr>
            <p:spPr bwMode="auto">
              <a:xfrm>
                <a:off x="739" y="2425"/>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44" name="Freeform 1988"/>
              <p:cNvSpPr>
                <a:spLocks/>
              </p:cNvSpPr>
              <p:nvPr/>
            </p:nvSpPr>
            <p:spPr bwMode="auto">
              <a:xfrm>
                <a:off x="739" y="2362"/>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45" name="Freeform 1989"/>
              <p:cNvSpPr>
                <a:spLocks/>
              </p:cNvSpPr>
              <p:nvPr/>
            </p:nvSpPr>
            <p:spPr bwMode="auto">
              <a:xfrm>
                <a:off x="739" y="2234"/>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46" name="Freeform 1990"/>
              <p:cNvSpPr>
                <a:spLocks/>
              </p:cNvSpPr>
              <p:nvPr/>
            </p:nvSpPr>
            <p:spPr bwMode="auto">
              <a:xfrm>
                <a:off x="739" y="2172"/>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47" name="Freeform 1991"/>
              <p:cNvSpPr>
                <a:spLocks/>
              </p:cNvSpPr>
              <p:nvPr/>
            </p:nvSpPr>
            <p:spPr bwMode="auto">
              <a:xfrm>
                <a:off x="739" y="2109"/>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48" name="Freeform 1992"/>
              <p:cNvSpPr>
                <a:spLocks/>
              </p:cNvSpPr>
              <p:nvPr/>
            </p:nvSpPr>
            <p:spPr bwMode="auto">
              <a:xfrm>
                <a:off x="739" y="1984"/>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49" name="Freeform 1993"/>
              <p:cNvSpPr>
                <a:spLocks/>
              </p:cNvSpPr>
              <p:nvPr/>
            </p:nvSpPr>
            <p:spPr bwMode="auto">
              <a:xfrm>
                <a:off x="739" y="1920"/>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50" name="Freeform 1994"/>
              <p:cNvSpPr>
                <a:spLocks/>
              </p:cNvSpPr>
              <p:nvPr/>
            </p:nvSpPr>
            <p:spPr bwMode="auto">
              <a:xfrm>
                <a:off x="739" y="1859"/>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51" name="Freeform 1995"/>
              <p:cNvSpPr>
                <a:spLocks/>
              </p:cNvSpPr>
              <p:nvPr/>
            </p:nvSpPr>
            <p:spPr bwMode="auto">
              <a:xfrm>
                <a:off x="2683" y="3306"/>
                <a:ext cx="36" cy="1"/>
              </a:xfrm>
              <a:custGeom>
                <a:avLst/>
                <a:gdLst>
                  <a:gd name="T0" fmla="*/ 36 w 36"/>
                  <a:gd name="T1" fmla="*/ 0 h 1"/>
                  <a:gd name="T2" fmla="*/ 1 w 36"/>
                  <a:gd name="T3" fmla="*/ 0 h 1"/>
                  <a:gd name="T4" fmla="*/ 0 w 36"/>
                  <a:gd name="T5" fmla="*/ 0 h 1"/>
                  <a:gd name="T6" fmla="*/ 0 60000 65536"/>
                  <a:gd name="T7" fmla="*/ 0 60000 65536"/>
                  <a:gd name="T8" fmla="*/ 0 60000 65536"/>
                  <a:gd name="T9" fmla="*/ 0 w 36"/>
                  <a:gd name="T10" fmla="*/ 0 h 1"/>
                  <a:gd name="T11" fmla="*/ 36 w 36"/>
                  <a:gd name="T12" fmla="*/ 1 h 1"/>
                </a:gdLst>
                <a:ahLst/>
                <a:cxnLst>
                  <a:cxn ang="T6">
                    <a:pos x="T0" y="T1"/>
                  </a:cxn>
                  <a:cxn ang="T7">
                    <a:pos x="T2" y="T3"/>
                  </a:cxn>
                  <a:cxn ang="T8">
                    <a:pos x="T4" y="T5"/>
                  </a:cxn>
                </a:cxnLst>
                <a:rect l="T9" t="T10" r="T11" b="T12"/>
                <a:pathLst>
                  <a:path w="36" h="1">
                    <a:moveTo>
                      <a:pt x="36" y="0"/>
                    </a:moveTo>
                    <a:lnTo>
                      <a:pt x="1"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52" name="Freeform 1996"/>
              <p:cNvSpPr>
                <a:spLocks/>
              </p:cNvSpPr>
              <p:nvPr/>
            </p:nvSpPr>
            <p:spPr bwMode="auto">
              <a:xfrm>
                <a:off x="2683" y="3053"/>
                <a:ext cx="36" cy="1"/>
              </a:xfrm>
              <a:custGeom>
                <a:avLst/>
                <a:gdLst>
                  <a:gd name="T0" fmla="*/ 36 w 36"/>
                  <a:gd name="T1" fmla="*/ 0 h 1"/>
                  <a:gd name="T2" fmla="*/ 1 w 36"/>
                  <a:gd name="T3" fmla="*/ 0 h 1"/>
                  <a:gd name="T4" fmla="*/ 0 w 36"/>
                  <a:gd name="T5" fmla="*/ 0 h 1"/>
                  <a:gd name="T6" fmla="*/ 0 60000 65536"/>
                  <a:gd name="T7" fmla="*/ 0 60000 65536"/>
                  <a:gd name="T8" fmla="*/ 0 60000 65536"/>
                  <a:gd name="T9" fmla="*/ 0 w 36"/>
                  <a:gd name="T10" fmla="*/ 0 h 1"/>
                  <a:gd name="T11" fmla="*/ 36 w 36"/>
                  <a:gd name="T12" fmla="*/ 1 h 1"/>
                </a:gdLst>
                <a:ahLst/>
                <a:cxnLst>
                  <a:cxn ang="T6">
                    <a:pos x="T0" y="T1"/>
                  </a:cxn>
                  <a:cxn ang="T7">
                    <a:pos x="T2" y="T3"/>
                  </a:cxn>
                  <a:cxn ang="T8">
                    <a:pos x="T4" y="T5"/>
                  </a:cxn>
                </a:cxnLst>
                <a:rect l="T9" t="T10" r="T11" b="T12"/>
                <a:pathLst>
                  <a:path w="36" h="1">
                    <a:moveTo>
                      <a:pt x="36" y="0"/>
                    </a:moveTo>
                    <a:lnTo>
                      <a:pt x="1"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53" name="Freeform 1997"/>
              <p:cNvSpPr>
                <a:spLocks/>
              </p:cNvSpPr>
              <p:nvPr/>
            </p:nvSpPr>
            <p:spPr bwMode="auto">
              <a:xfrm>
                <a:off x="2683" y="2801"/>
                <a:ext cx="36" cy="1"/>
              </a:xfrm>
              <a:custGeom>
                <a:avLst/>
                <a:gdLst>
                  <a:gd name="T0" fmla="*/ 36 w 36"/>
                  <a:gd name="T1" fmla="*/ 0 h 1"/>
                  <a:gd name="T2" fmla="*/ 1 w 36"/>
                  <a:gd name="T3" fmla="*/ 0 h 1"/>
                  <a:gd name="T4" fmla="*/ 0 w 36"/>
                  <a:gd name="T5" fmla="*/ 0 h 1"/>
                  <a:gd name="T6" fmla="*/ 0 60000 65536"/>
                  <a:gd name="T7" fmla="*/ 0 60000 65536"/>
                  <a:gd name="T8" fmla="*/ 0 60000 65536"/>
                  <a:gd name="T9" fmla="*/ 0 w 36"/>
                  <a:gd name="T10" fmla="*/ 0 h 1"/>
                  <a:gd name="T11" fmla="*/ 36 w 36"/>
                  <a:gd name="T12" fmla="*/ 1 h 1"/>
                </a:gdLst>
                <a:ahLst/>
                <a:cxnLst>
                  <a:cxn ang="T6">
                    <a:pos x="T0" y="T1"/>
                  </a:cxn>
                  <a:cxn ang="T7">
                    <a:pos x="T2" y="T3"/>
                  </a:cxn>
                  <a:cxn ang="T8">
                    <a:pos x="T4" y="T5"/>
                  </a:cxn>
                </a:cxnLst>
                <a:rect l="T9" t="T10" r="T11" b="T12"/>
                <a:pathLst>
                  <a:path w="36" h="1">
                    <a:moveTo>
                      <a:pt x="36" y="0"/>
                    </a:moveTo>
                    <a:lnTo>
                      <a:pt x="1"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54" name="Freeform 1998"/>
              <p:cNvSpPr>
                <a:spLocks/>
              </p:cNvSpPr>
              <p:nvPr/>
            </p:nvSpPr>
            <p:spPr bwMode="auto">
              <a:xfrm>
                <a:off x="2683" y="2550"/>
                <a:ext cx="36" cy="1"/>
              </a:xfrm>
              <a:custGeom>
                <a:avLst/>
                <a:gdLst>
                  <a:gd name="T0" fmla="*/ 36 w 36"/>
                  <a:gd name="T1" fmla="*/ 0 h 1"/>
                  <a:gd name="T2" fmla="*/ 1 w 36"/>
                  <a:gd name="T3" fmla="*/ 0 h 1"/>
                  <a:gd name="T4" fmla="*/ 0 w 36"/>
                  <a:gd name="T5" fmla="*/ 0 h 1"/>
                  <a:gd name="T6" fmla="*/ 0 60000 65536"/>
                  <a:gd name="T7" fmla="*/ 0 60000 65536"/>
                  <a:gd name="T8" fmla="*/ 0 60000 65536"/>
                  <a:gd name="T9" fmla="*/ 0 w 36"/>
                  <a:gd name="T10" fmla="*/ 0 h 1"/>
                  <a:gd name="T11" fmla="*/ 36 w 36"/>
                  <a:gd name="T12" fmla="*/ 1 h 1"/>
                </a:gdLst>
                <a:ahLst/>
                <a:cxnLst>
                  <a:cxn ang="T6">
                    <a:pos x="T0" y="T1"/>
                  </a:cxn>
                  <a:cxn ang="T7">
                    <a:pos x="T2" y="T3"/>
                  </a:cxn>
                  <a:cxn ang="T8">
                    <a:pos x="T4" y="T5"/>
                  </a:cxn>
                </a:cxnLst>
                <a:rect l="T9" t="T10" r="T11" b="T12"/>
                <a:pathLst>
                  <a:path w="36" h="1">
                    <a:moveTo>
                      <a:pt x="36" y="0"/>
                    </a:moveTo>
                    <a:lnTo>
                      <a:pt x="1"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55" name="Freeform 1999"/>
              <p:cNvSpPr>
                <a:spLocks/>
              </p:cNvSpPr>
              <p:nvPr/>
            </p:nvSpPr>
            <p:spPr bwMode="auto">
              <a:xfrm>
                <a:off x="2683" y="2298"/>
                <a:ext cx="36" cy="1"/>
              </a:xfrm>
              <a:custGeom>
                <a:avLst/>
                <a:gdLst>
                  <a:gd name="T0" fmla="*/ 36 w 36"/>
                  <a:gd name="T1" fmla="*/ 0 h 1"/>
                  <a:gd name="T2" fmla="*/ 1 w 36"/>
                  <a:gd name="T3" fmla="*/ 0 h 1"/>
                  <a:gd name="T4" fmla="*/ 0 w 36"/>
                  <a:gd name="T5" fmla="*/ 0 h 1"/>
                  <a:gd name="T6" fmla="*/ 0 60000 65536"/>
                  <a:gd name="T7" fmla="*/ 0 60000 65536"/>
                  <a:gd name="T8" fmla="*/ 0 60000 65536"/>
                  <a:gd name="T9" fmla="*/ 0 w 36"/>
                  <a:gd name="T10" fmla="*/ 0 h 1"/>
                  <a:gd name="T11" fmla="*/ 36 w 36"/>
                  <a:gd name="T12" fmla="*/ 1 h 1"/>
                </a:gdLst>
                <a:ahLst/>
                <a:cxnLst>
                  <a:cxn ang="T6">
                    <a:pos x="T0" y="T1"/>
                  </a:cxn>
                  <a:cxn ang="T7">
                    <a:pos x="T2" y="T3"/>
                  </a:cxn>
                  <a:cxn ang="T8">
                    <a:pos x="T4" y="T5"/>
                  </a:cxn>
                </a:cxnLst>
                <a:rect l="T9" t="T10" r="T11" b="T12"/>
                <a:pathLst>
                  <a:path w="36" h="1">
                    <a:moveTo>
                      <a:pt x="36" y="0"/>
                    </a:moveTo>
                    <a:lnTo>
                      <a:pt x="1"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56" name="Freeform 2000"/>
              <p:cNvSpPr>
                <a:spLocks/>
              </p:cNvSpPr>
              <p:nvPr/>
            </p:nvSpPr>
            <p:spPr bwMode="auto">
              <a:xfrm>
                <a:off x="2683" y="2045"/>
                <a:ext cx="36" cy="1"/>
              </a:xfrm>
              <a:custGeom>
                <a:avLst/>
                <a:gdLst>
                  <a:gd name="T0" fmla="*/ 36 w 36"/>
                  <a:gd name="T1" fmla="*/ 0 h 1"/>
                  <a:gd name="T2" fmla="*/ 1 w 36"/>
                  <a:gd name="T3" fmla="*/ 0 h 1"/>
                  <a:gd name="T4" fmla="*/ 0 w 36"/>
                  <a:gd name="T5" fmla="*/ 0 h 1"/>
                  <a:gd name="T6" fmla="*/ 0 60000 65536"/>
                  <a:gd name="T7" fmla="*/ 0 60000 65536"/>
                  <a:gd name="T8" fmla="*/ 0 60000 65536"/>
                  <a:gd name="T9" fmla="*/ 0 w 36"/>
                  <a:gd name="T10" fmla="*/ 0 h 1"/>
                  <a:gd name="T11" fmla="*/ 36 w 36"/>
                  <a:gd name="T12" fmla="*/ 1 h 1"/>
                </a:gdLst>
                <a:ahLst/>
                <a:cxnLst>
                  <a:cxn ang="T6">
                    <a:pos x="T0" y="T1"/>
                  </a:cxn>
                  <a:cxn ang="T7">
                    <a:pos x="T2" y="T3"/>
                  </a:cxn>
                  <a:cxn ang="T8">
                    <a:pos x="T4" y="T5"/>
                  </a:cxn>
                </a:cxnLst>
                <a:rect l="T9" t="T10" r="T11" b="T12"/>
                <a:pathLst>
                  <a:path w="36" h="1">
                    <a:moveTo>
                      <a:pt x="36" y="0"/>
                    </a:moveTo>
                    <a:lnTo>
                      <a:pt x="1"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57" name="Freeform 2001"/>
              <p:cNvSpPr>
                <a:spLocks/>
              </p:cNvSpPr>
              <p:nvPr/>
            </p:nvSpPr>
            <p:spPr bwMode="auto">
              <a:xfrm>
                <a:off x="2683" y="1795"/>
                <a:ext cx="36" cy="1"/>
              </a:xfrm>
              <a:custGeom>
                <a:avLst/>
                <a:gdLst>
                  <a:gd name="T0" fmla="*/ 36 w 36"/>
                  <a:gd name="T1" fmla="*/ 0 h 1"/>
                  <a:gd name="T2" fmla="*/ 1 w 36"/>
                  <a:gd name="T3" fmla="*/ 0 h 1"/>
                  <a:gd name="T4" fmla="*/ 0 w 36"/>
                  <a:gd name="T5" fmla="*/ 0 h 1"/>
                  <a:gd name="T6" fmla="*/ 0 60000 65536"/>
                  <a:gd name="T7" fmla="*/ 0 60000 65536"/>
                  <a:gd name="T8" fmla="*/ 0 60000 65536"/>
                  <a:gd name="T9" fmla="*/ 0 w 36"/>
                  <a:gd name="T10" fmla="*/ 0 h 1"/>
                  <a:gd name="T11" fmla="*/ 36 w 36"/>
                  <a:gd name="T12" fmla="*/ 1 h 1"/>
                </a:gdLst>
                <a:ahLst/>
                <a:cxnLst>
                  <a:cxn ang="T6">
                    <a:pos x="T0" y="T1"/>
                  </a:cxn>
                  <a:cxn ang="T7">
                    <a:pos x="T2" y="T3"/>
                  </a:cxn>
                  <a:cxn ang="T8">
                    <a:pos x="T4" y="T5"/>
                  </a:cxn>
                </a:cxnLst>
                <a:rect l="T9" t="T10" r="T11" b="T12"/>
                <a:pathLst>
                  <a:path w="36" h="1">
                    <a:moveTo>
                      <a:pt x="36" y="0"/>
                    </a:moveTo>
                    <a:lnTo>
                      <a:pt x="1"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58" name="Freeform 2002"/>
              <p:cNvSpPr>
                <a:spLocks/>
              </p:cNvSpPr>
              <p:nvPr/>
            </p:nvSpPr>
            <p:spPr bwMode="auto">
              <a:xfrm>
                <a:off x="2700" y="3242"/>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59" name="Freeform 2003"/>
              <p:cNvSpPr>
                <a:spLocks/>
              </p:cNvSpPr>
              <p:nvPr/>
            </p:nvSpPr>
            <p:spPr bwMode="auto">
              <a:xfrm>
                <a:off x="2700" y="3181"/>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60" name="Freeform 2004"/>
              <p:cNvSpPr>
                <a:spLocks/>
              </p:cNvSpPr>
              <p:nvPr/>
            </p:nvSpPr>
            <p:spPr bwMode="auto">
              <a:xfrm>
                <a:off x="2700" y="3116"/>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61" name="Freeform 2005"/>
              <p:cNvSpPr>
                <a:spLocks/>
              </p:cNvSpPr>
              <p:nvPr/>
            </p:nvSpPr>
            <p:spPr bwMode="auto">
              <a:xfrm>
                <a:off x="2700" y="2990"/>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62" name="Freeform 2006"/>
              <p:cNvSpPr>
                <a:spLocks/>
              </p:cNvSpPr>
              <p:nvPr/>
            </p:nvSpPr>
            <p:spPr bwMode="auto">
              <a:xfrm>
                <a:off x="2700" y="2928"/>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63" name="Freeform 2007"/>
              <p:cNvSpPr>
                <a:spLocks/>
              </p:cNvSpPr>
              <p:nvPr/>
            </p:nvSpPr>
            <p:spPr bwMode="auto">
              <a:xfrm>
                <a:off x="2700" y="2865"/>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64" name="Freeform 2008"/>
              <p:cNvSpPr>
                <a:spLocks/>
              </p:cNvSpPr>
              <p:nvPr/>
            </p:nvSpPr>
            <p:spPr bwMode="auto">
              <a:xfrm>
                <a:off x="2700" y="2739"/>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65" name="Freeform 2009"/>
              <p:cNvSpPr>
                <a:spLocks/>
              </p:cNvSpPr>
              <p:nvPr/>
            </p:nvSpPr>
            <p:spPr bwMode="auto">
              <a:xfrm>
                <a:off x="2700" y="2675"/>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66" name="Freeform 2010"/>
              <p:cNvSpPr>
                <a:spLocks/>
              </p:cNvSpPr>
              <p:nvPr/>
            </p:nvSpPr>
            <p:spPr bwMode="auto">
              <a:xfrm>
                <a:off x="2700" y="2613"/>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67" name="Freeform 2011"/>
              <p:cNvSpPr>
                <a:spLocks/>
              </p:cNvSpPr>
              <p:nvPr/>
            </p:nvSpPr>
            <p:spPr bwMode="auto">
              <a:xfrm>
                <a:off x="2700" y="2487"/>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68" name="Freeform 2012"/>
              <p:cNvSpPr>
                <a:spLocks/>
              </p:cNvSpPr>
              <p:nvPr/>
            </p:nvSpPr>
            <p:spPr bwMode="auto">
              <a:xfrm>
                <a:off x="2700" y="2425"/>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69" name="Freeform 2013"/>
              <p:cNvSpPr>
                <a:spLocks/>
              </p:cNvSpPr>
              <p:nvPr/>
            </p:nvSpPr>
            <p:spPr bwMode="auto">
              <a:xfrm>
                <a:off x="2700" y="2362"/>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70" name="Freeform 2014"/>
              <p:cNvSpPr>
                <a:spLocks/>
              </p:cNvSpPr>
              <p:nvPr/>
            </p:nvSpPr>
            <p:spPr bwMode="auto">
              <a:xfrm>
                <a:off x="2700" y="2234"/>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71" name="Freeform 2015"/>
              <p:cNvSpPr>
                <a:spLocks/>
              </p:cNvSpPr>
              <p:nvPr/>
            </p:nvSpPr>
            <p:spPr bwMode="auto">
              <a:xfrm>
                <a:off x="2700" y="2172"/>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72" name="Freeform 2016"/>
              <p:cNvSpPr>
                <a:spLocks/>
              </p:cNvSpPr>
              <p:nvPr/>
            </p:nvSpPr>
            <p:spPr bwMode="auto">
              <a:xfrm>
                <a:off x="2700" y="2109"/>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73" name="Freeform 2017"/>
              <p:cNvSpPr>
                <a:spLocks/>
              </p:cNvSpPr>
              <p:nvPr/>
            </p:nvSpPr>
            <p:spPr bwMode="auto">
              <a:xfrm>
                <a:off x="2700" y="1984"/>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74" name="Freeform 2018"/>
              <p:cNvSpPr>
                <a:spLocks/>
              </p:cNvSpPr>
              <p:nvPr/>
            </p:nvSpPr>
            <p:spPr bwMode="auto">
              <a:xfrm>
                <a:off x="2700" y="1920"/>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75" name="Freeform 2019"/>
              <p:cNvSpPr>
                <a:spLocks/>
              </p:cNvSpPr>
              <p:nvPr/>
            </p:nvSpPr>
            <p:spPr bwMode="auto">
              <a:xfrm>
                <a:off x="2700" y="1859"/>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76" name="Freeform 2020"/>
              <p:cNvSpPr>
                <a:spLocks/>
              </p:cNvSpPr>
              <p:nvPr/>
            </p:nvSpPr>
            <p:spPr bwMode="auto">
              <a:xfrm>
                <a:off x="739" y="3271"/>
                <a:ext cx="1" cy="35"/>
              </a:xfrm>
              <a:custGeom>
                <a:avLst/>
                <a:gdLst>
                  <a:gd name="T0" fmla="*/ 0 w 1"/>
                  <a:gd name="T1" fmla="*/ 35 h 35"/>
                  <a:gd name="T2" fmla="*/ 0 w 1"/>
                  <a:gd name="T3" fmla="*/ 2 h 35"/>
                  <a:gd name="T4" fmla="*/ 0 w 1"/>
                  <a:gd name="T5" fmla="*/ 0 h 35"/>
                  <a:gd name="T6" fmla="*/ 0 60000 65536"/>
                  <a:gd name="T7" fmla="*/ 0 60000 65536"/>
                  <a:gd name="T8" fmla="*/ 0 60000 65536"/>
                  <a:gd name="T9" fmla="*/ 0 w 1"/>
                  <a:gd name="T10" fmla="*/ 0 h 35"/>
                  <a:gd name="T11" fmla="*/ 1 w 1"/>
                  <a:gd name="T12" fmla="*/ 35 h 35"/>
                </a:gdLst>
                <a:ahLst/>
                <a:cxnLst>
                  <a:cxn ang="T6">
                    <a:pos x="T0" y="T1"/>
                  </a:cxn>
                  <a:cxn ang="T7">
                    <a:pos x="T2" y="T3"/>
                  </a:cxn>
                  <a:cxn ang="T8">
                    <a:pos x="T4" y="T5"/>
                  </a:cxn>
                </a:cxnLst>
                <a:rect l="T9" t="T10" r="T11" b="T12"/>
                <a:pathLst>
                  <a:path w="1" h="35">
                    <a:moveTo>
                      <a:pt x="0" y="35"/>
                    </a:moveTo>
                    <a:lnTo>
                      <a:pt x="0" y="2"/>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77" name="Freeform 2021"/>
              <p:cNvSpPr>
                <a:spLocks/>
              </p:cNvSpPr>
              <p:nvPr/>
            </p:nvSpPr>
            <p:spPr bwMode="auto">
              <a:xfrm>
                <a:off x="1399" y="3271"/>
                <a:ext cx="1" cy="35"/>
              </a:xfrm>
              <a:custGeom>
                <a:avLst/>
                <a:gdLst>
                  <a:gd name="T0" fmla="*/ 0 w 1"/>
                  <a:gd name="T1" fmla="*/ 35 h 35"/>
                  <a:gd name="T2" fmla="*/ 0 w 1"/>
                  <a:gd name="T3" fmla="*/ 2 h 35"/>
                  <a:gd name="T4" fmla="*/ 0 w 1"/>
                  <a:gd name="T5" fmla="*/ 0 h 35"/>
                  <a:gd name="T6" fmla="*/ 0 60000 65536"/>
                  <a:gd name="T7" fmla="*/ 0 60000 65536"/>
                  <a:gd name="T8" fmla="*/ 0 60000 65536"/>
                  <a:gd name="T9" fmla="*/ 0 w 1"/>
                  <a:gd name="T10" fmla="*/ 0 h 35"/>
                  <a:gd name="T11" fmla="*/ 1 w 1"/>
                  <a:gd name="T12" fmla="*/ 35 h 35"/>
                </a:gdLst>
                <a:ahLst/>
                <a:cxnLst>
                  <a:cxn ang="T6">
                    <a:pos x="T0" y="T1"/>
                  </a:cxn>
                  <a:cxn ang="T7">
                    <a:pos x="T2" y="T3"/>
                  </a:cxn>
                  <a:cxn ang="T8">
                    <a:pos x="T4" y="T5"/>
                  </a:cxn>
                </a:cxnLst>
                <a:rect l="T9" t="T10" r="T11" b="T12"/>
                <a:pathLst>
                  <a:path w="1" h="35">
                    <a:moveTo>
                      <a:pt x="0" y="35"/>
                    </a:moveTo>
                    <a:lnTo>
                      <a:pt x="0" y="2"/>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78" name="Freeform 2022"/>
              <p:cNvSpPr>
                <a:spLocks/>
              </p:cNvSpPr>
              <p:nvPr/>
            </p:nvSpPr>
            <p:spPr bwMode="auto">
              <a:xfrm>
                <a:off x="2058" y="3271"/>
                <a:ext cx="1" cy="35"/>
              </a:xfrm>
              <a:custGeom>
                <a:avLst/>
                <a:gdLst>
                  <a:gd name="T0" fmla="*/ 0 w 1"/>
                  <a:gd name="T1" fmla="*/ 35 h 35"/>
                  <a:gd name="T2" fmla="*/ 0 w 1"/>
                  <a:gd name="T3" fmla="*/ 2 h 35"/>
                  <a:gd name="T4" fmla="*/ 0 w 1"/>
                  <a:gd name="T5" fmla="*/ 0 h 35"/>
                  <a:gd name="T6" fmla="*/ 0 60000 65536"/>
                  <a:gd name="T7" fmla="*/ 0 60000 65536"/>
                  <a:gd name="T8" fmla="*/ 0 60000 65536"/>
                  <a:gd name="T9" fmla="*/ 0 w 1"/>
                  <a:gd name="T10" fmla="*/ 0 h 35"/>
                  <a:gd name="T11" fmla="*/ 1 w 1"/>
                  <a:gd name="T12" fmla="*/ 35 h 35"/>
                </a:gdLst>
                <a:ahLst/>
                <a:cxnLst>
                  <a:cxn ang="T6">
                    <a:pos x="T0" y="T1"/>
                  </a:cxn>
                  <a:cxn ang="T7">
                    <a:pos x="T2" y="T3"/>
                  </a:cxn>
                  <a:cxn ang="T8">
                    <a:pos x="T4" y="T5"/>
                  </a:cxn>
                </a:cxnLst>
                <a:rect l="T9" t="T10" r="T11" b="T12"/>
                <a:pathLst>
                  <a:path w="1" h="35">
                    <a:moveTo>
                      <a:pt x="0" y="35"/>
                    </a:moveTo>
                    <a:lnTo>
                      <a:pt x="0" y="2"/>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79" name="Freeform 2023"/>
              <p:cNvSpPr>
                <a:spLocks/>
              </p:cNvSpPr>
              <p:nvPr/>
            </p:nvSpPr>
            <p:spPr bwMode="auto">
              <a:xfrm>
                <a:off x="2719" y="3271"/>
                <a:ext cx="1" cy="35"/>
              </a:xfrm>
              <a:custGeom>
                <a:avLst/>
                <a:gdLst>
                  <a:gd name="T0" fmla="*/ 0 w 1"/>
                  <a:gd name="T1" fmla="*/ 35 h 35"/>
                  <a:gd name="T2" fmla="*/ 0 w 1"/>
                  <a:gd name="T3" fmla="*/ 2 h 35"/>
                  <a:gd name="T4" fmla="*/ 0 w 1"/>
                  <a:gd name="T5" fmla="*/ 0 h 35"/>
                  <a:gd name="T6" fmla="*/ 0 60000 65536"/>
                  <a:gd name="T7" fmla="*/ 0 60000 65536"/>
                  <a:gd name="T8" fmla="*/ 0 60000 65536"/>
                  <a:gd name="T9" fmla="*/ 0 w 1"/>
                  <a:gd name="T10" fmla="*/ 0 h 35"/>
                  <a:gd name="T11" fmla="*/ 1 w 1"/>
                  <a:gd name="T12" fmla="*/ 35 h 35"/>
                </a:gdLst>
                <a:ahLst/>
                <a:cxnLst>
                  <a:cxn ang="T6">
                    <a:pos x="T0" y="T1"/>
                  </a:cxn>
                  <a:cxn ang="T7">
                    <a:pos x="T2" y="T3"/>
                  </a:cxn>
                  <a:cxn ang="T8">
                    <a:pos x="T4" y="T5"/>
                  </a:cxn>
                </a:cxnLst>
                <a:rect l="T9" t="T10" r="T11" b="T12"/>
                <a:pathLst>
                  <a:path w="1" h="35">
                    <a:moveTo>
                      <a:pt x="0" y="35"/>
                    </a:moveTo>
                    <a:lnTo>
                      <a:pt x="0" y="2"/>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80" name="Freeform 2024"/>
              <p:cNvSpPr>
                <a:spLocks/>
              </p:cNvSpPr>
              <p:nvPr/>
            </p:nvSpPr>
            <p:spPr bwMode="auto">
              <a:xfrm>
                <a:off x="805"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81" name="Freeform 2025"/>
              <p:cNvSpPr>
                <a:spLocks/>
              </p:cNvSpPr>
              <p:nvPr/>
            </p:nvSpPr>
            <p:spPr bwMode="auto">
              <a:xfrm>
                <a:off x="872"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82" name="Freeform 2026"/>
              <p:cNvSpPr>
                <a:spLocks/>
              </p:cNvSpPr>
              <p:nvPr/>
            </p:nvSpPr>
            <p:spPr bwMode="auto">
              <a:xfrm>
                <a:off x="937"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83" name="Freeform 2027"/>
              <p:cNvSpPr>
                <a:spLocks/>
              </p:cNvSpPr>
              <p:nvPr/>
            </p:nvSpPr>
            <p:spPr bwMode="auto">
              <a:xfrm>
                <a:off x="1002"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84" name="Freeform 2028"/>
              <p:cNvSpPr>
                <a:spLocks/>
              </p:cNvSpPr>
              <p:nvPr/>
            </p:nvSpPr>
            <p:spPr bwMode="auto">
              <a:xfrm>
                <a:off x="1069"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85" name="Freeform 2029"/>
              <p:cNvSpPr>
                <a:spLocks/>
              </p:cNvSpPr>
              <p:nvPr/>
            </p:nvSpPr>
            <p:spPr bwMode="auto">
              <a:xfrm>
                <a:off x="1134"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86" name="Freeform 2030"/>
              <p:cNvSpPr>
                <a:spLocks/>
              </p:cNvSpPr>
              <p:nvPr/>
            </p:nvSpPr>
            <p:spPr bwMode="auto">
              <a:xfrm>
                <a:off x="1201"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87" name="Freeform 2031"/>
              <p:cNvSpPr>
                <a:spLocks/>
              </p:cNvSpPr>
              <p:nvPr/>
            </p:nvSpPr>
            <p:spPr bwMode="auto">
              <a:xfrm>
                <a:off x="1267"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88" name="Freeform 2032"/>
              <p:cNvSpPr>
                <a:spLocks/>
              </p:cNvSpPr>
              <p:nvPr/>
            </p:nvSpPr>
            <p:spPr bwMode="auto">
              <a:xfrm>
                <a:off x="1333"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89" name="Freeform 2033"/>
              <p:cNvSpPr>
                <a:spLocks/>
              </p:cNvSpPr>
              <p:nvPr/>
            </p:nvSpPr>
            <p:spPr bwMode="auto">
              <a:xfrm>
                <a:off x="1465"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90" name="Freeform 2034"/>
              <p:cNvSpPr>
                <a:spLocks/>
              </p:cNvSpPr>
              <p:nvPr/>
            </p:nvSpPr>
            <p:spPr bwMode="auto">
              <a:xfrm>
                <a:off x="1531"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91" name="Freeform 2035"/>
              <p:cNvSpPr>
                <a:spLocks/>
              </p:cNvSpPr>
              <p:nvPr/>
            </p:nvSpPr>
            <p:spPr bwMode="auto">
              <a:xfrm>
                <a:off x="1596"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92" name="Freeform 2036"/>
              <p:cNvSpPr>
                <a:spLocks/>
              </p:cNvSpPr>
              <p:nvPr/>
            </p:nvSpPr>
            <p:spPr bwMode="auto">
              <a:xfrm>
                <a:off x="1663"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grpSp>
        <p:grpSp>
          <p:nvGrpSpPr>
            <p:cNvPr id="39952" name="Group 1214"/>
            <p:cNvGrpSpPr>
              <a:grpSpLocks/>
            </p:cNvGrpSpPr>
            <p:nvPr/>
          </p:nvGrpSpPr>
          <p:grpSpPr bwMode="auto">
            <a:xfrm>
              <a:off x="422" y="1461"/>
              <a:ext cx="2299" cy="1980"/>
              <a:chOff x="422" y="1461"/>
              <a:chExt cx="2299" cy="1980"/>
            </a:xfrm>
          </p:grpSpPr>
          <p:sp>
            <p:nvSpPr>
              <p:cNvPr id="39993" name="Freeform 2038"/>
              <p:cNvSpPr>
                <a:spLocks/>
              </p:cNvSpPr>
              <p:nvPr/>
            </p:nvSpPr>
            <p:spPr bwMode="auto">
              <a:xfrm>
                <a:off x="1729"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39994" name="Freeform 2039"/>
              <p:cNvSpPr>
                <a:spLocks/>
              </p:cNvSpPr>
              <p:nvPr/>
            </p:nvSpPr>
            <p:spPr bwMode="auto">
              <a:xfrm>
                <a:off x="1795"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39995" name="Freeform 2040"/>
              <p:cNvSpPr>
                <a:spLocks/>
              </p:cNvSpPr>
              <p:nvPr/>
            </p:nvSpPr>
            <p:spPr bwMode="auto">
              <a:xfrm>
                <a:off x="1860"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39996" name="Freeform 2041"/>
              <p:cNvSpPr>
                <a:spLocks/>
              </p:cNvSpPr>
              <p:nvPr/>
            </p:nvSpPr>
            <p:spPr bwMode="auto">
              <a:xfrm>
                <a:off x="1927"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39997" name="Freeform 2042"/>
              <p:cNvSpPr>
                <a:spLocks/>
              </p:cNvSpPr>
              <p:nvPr/>
            </p:nvSpPr>
            <p:spPr bwMode="auto">
              <a:xfrm>
                <a:off x="1992"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39998" name="Freeform 2043"/>
              <p:cNvSpPr>
                <a:spLocks/>
              </p:cNvSpPr>
              <p:nvPr/>
            </p:nvSpPr>
            <p:spPr bwMode="auto">
              <a:xfrm>
                <a:off x="2125"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39999" name="Freeform 2044"/>
              <p:cNvSpPr>
                <a:spLocks/>
              </p:cNvSpPr>
              <p:nvPr/>
            </p:nvSpPr>
            <p:spPr bwMode="auto">
              <a:xfrm>
                <a:off x="2190"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000" name="Freeform 2045"/>
              <p:cNvSpPr>
                <a:spLocks/>
              </p:cNvSpPr>
              <p:nvPr/>
            </p:nvSpPr>
            <p:spPr bwMode="auto">
              <a:xfrm>
                <a:off x="2256"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001" name="Freeform 2046"/>
              <p:cNvSpPr>
                <a:spLocks/>
              </p:cNvSpPr>
              <p:nvPr/>
            </p:nvSpPr>
            <p:spPr bwMode="auto">
              <a:xfrm>
                <a:off x="2322"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002" name="Freeform 2047"/>
              <p:cNvSpPr>
                <a:spLocks/>
              </p:cNvSpPr>
              <p:nvPr/>
            </p:nvSpPr>
            <p:spPr bwMode="auto">
              <a:xfrm>
                <a:off x="2388"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003" name="Freeform 1024"/>
              <p:cNvSpPr>
                <a:spLocks/>
              </p:cNvSpPr>
              <p:nvPr/>
            </p:nvSpPr>
            <p:spPr bwMode="auto">
              <a:xfrm>
                <a:off x="2454"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004" name="Freeform 1025"/>
              <p:cNvSpPr>
                <a:spLocks/>
              </p:cNvSpPr>
              <p:nvPr/>
            </p:nvSpPr>
            <p:spPr bwMode="auto">
              <a:xfrm>
                <a:off x="2520"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005" name="Freeform 1026"/>
              <p:cNvSpPr>
                <a:spLocks/>
              </p:cNvSpPr>
              <p:nvPr/>
            </p:nvSpPr>
            <p:spPr bwMode="auto">
              <a:xfrm>
                <a:off x="2587"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006" name="Freeform 1027"/>
              <p:cNvSpPr>
                <a:spLocks/>
              </p:cNvSpPr>
              <p:nvPr/>
            </p:nvSpPr>
            <p:spPr bwMode="auto">
              <a:xfrm>
                <a:off x="2652"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007" name="Freeform 1028"/>
              <p:cNvSpPr>
                <a:spLocks/>
              </p:cNvSpPr>
              <p:nvPr/>
            </p:nvSpPr>
            <p:spPr bwMode="auto">
              <a:xfrm>
                <a:off x="739" y="1795"/>
                <a:ext cx="1" cy="34"/>
              </a:xfrm>
              <a:custGeom>
                <a:avLst/>
                <a:gdLst>
                  <a:gd name="T0" fmla="*/ 0 w 1"/>
                  <a:gd name="T1" fmla="*/ 0 h 34"/>
                  <a:gd name="T2" fmla="*/ 0 w 1"/>
                  <a:gd name="T3" fmla="*/ 32 h 34"/>
                  <a:gd name="T4" fmla="*/ 0 w 1"/>
                  <a:gd name="T5" fmla="*/ 34 h 34"/>
                  <a:gd name="T6" fmla="*/ 0 60000 65536"/>
                  <a:gd name="T7" fmla="*/ 0 60000 65536"/>
                  <a:gd name="T8" fmla="*/ 0 60000 65536"/>
                  <a:gd name="T9" fmla="*/ 0 w 1"/>
                  <a:gd name="T10" fmla="*/ 0 h 34"/>
                  <a:gd name="T11" fmla="*/ 1 w 1"/>
                  <a:gd name="T12" fmla="*/ 34 h 34"/>
                </a:gdLst>
                <a:ahLst/>
                <a:cxnLst>
                  <a:cxn ang="T6">
                    <a:pos x="T0" y="T1"/>
                  </a:cxn>
                  <a:cxn ang="T7">
                    <a:pos x="T2" y="T3"/>
                  </a:cxn>
                  <a:cxn ang="T8">
                    <a:pos x="T4" y="T5"/>
                  </a:cxn>
                </a:cxnLst>
                <a:rect l="T9" t="T10" r="T11" b="T12"/>
                <a:pathLst>
                  <a:path w="1" h="34">
                    <a:moveTo>
                      <a:pt x="0" y="0"/>
                    </a:moveTo>
                    <a:lnTo>
                      <a:pt x="0" y="32"/>
                    </a:lnTo>
                    <a:lnTo>
                      <a:pt x="0" y="34"/>
                    </a:lnTo>
                  </a:path>
                </a:pathLst>
              </a:custGeom>
              <a:noFill/>
              <a:ln w="3175">
                <a:solidFill>
                  <a:srgbClr val="000000"/>
                </a:solidFill>
                <a:round/>
                <a:headEnd/>
                <a:tailEnd/>
              </a:ln>
            </p:spPr>
            <p:txBody>
              <a:bodyPr>
                <a:prstTxWarp prst="textNoShape">
                  <a:avLst/>
                </a:prstTxWarp>
              </a:bodyPr>
              <a:lstStyle/>
              <a:p>
                <a:endParaRPr lang="en-US"/>
              </a:p>
            </p:txBody>
          </p:sp>
          <p:sp>
            <p:nvSpPr>
              <p:cNvPr id="40008" name="Freeform 1029"/>
              <p:cNvSpPr>
                <a:spLocks/>
              </p:cNvSpPr>
              <p:nvPr/>
            </p:nvSpPr>
            <p:spPr bwMode="auto">
              <a:xfrm>
                <a:off x="1399" y="1795"/>
                <a:ext cx="1" cy="34"/>
              </a:xfrm>
              <a:custGeom>
                <a:avLst/>
                <a:gdLst>
                  <a:gd name="T0" fmla="*/ 0 w 1"/>
                  <a:gd name="T1" fmla="*/ 0 h 34"/>
                  <a:gd name="T2" fmla="*/ 0 w 1"/>
                  <a:gd name="T3" fmla="*/ 32 h 34"/>
                  <a:gd name="T4" fmla="*/ 0 w 1"/>
                  <a:gd name="T5" fmla="*/ 34 h 34"/>
                  <a:gd name="T6" fmla="*/ 0 60000 65536"/>
                  <a:gd name="T7" fmla="*/ 0 60000 65536"/>
                  <a:gd name="T8" fmla="*/ 0 60000 65536"/>
                  <a:gd name="T9" fmla="*/ 0 w 1"/>
                  <a:gd name="T10" fmla="*/ 0 h 34"/>
                  <a:gd name="T11" fmla="*/ 1 w 1"/>
                  <a:gd name="T12" fmla="*/ 34 h 34"/>
                </a:gdLst>
                <a:ahLst/>
                <a:cxnLst>
                  <a:cxn ang="T6">
                    <a:pos x="T0" y="T1"/>
                  </a:cxn>
                  <a:cxn ang="T7">
                    <a:pos x="T2" y="T3"/>
                  </a:cxn>
                  <a:cxn ang="T8">
                    <a:pos x="T4" y="T5"/>
                  </a:cxn>
                </a:cxnLst>
                <a:rect l="T9" t="T10" r="T11" b="T12"/>
                <a:pathLst>
                  <a:path w="1" h="34">
                    <a:moveTo>
                      <a:pt x="0" y="0"/>
                    </a:moveTo>
                    <a:lnTo>
                      <a:pt x="0" y="32"/>
                    </a:lnTo>
                    <a:lnTo>
                      <a:pt x="0" y="34"/>
                    </a:lnTo>
                  </a:path>
                </a:pathLst>
              </a:custGeom>
              <a:noFill/>
              <a:ln w="3175">
                <a:solidFill>
                  <a:srgbClr val="000000"/>
                </a:solidFill>
                <a:round/>
                <a:headEnd/>
                <a:tailEnd/>
              </a:ln>
            </p:spPr>
            <p:txBody>
              <a:bodyPr>
                <a:prstTxWarp prst="textNoShape">
                  <a:avLst/>
                </a:prstTxWarp>
              </a:bodyPr>
              <a:lstStyle/>
              <a:p>
                <a:endParaRPr lang="en-US"/>
              </a:p>
            </p:txBody>
          </p:sp>
          <p:sp>
            <p:nvSpPr>
              <p:cNvPr id="40009" name="Freeform 1030"/>
              <p:cNvSpPr>
                <a:spLocks/>
              </p:cNvSpPr>
              <p:nvPr/>
            </p:nvSpPr>
            <p:spPr bwMode="auto">
              <a:xfrm>
                <a:off x="2058" y="1795"/>
                <a:ext cx="1" cy="34"/>
              </a:xfrm>
              <a:custGeom>
                <a:avLst/>
                <a:gdLst>
                  <a:gd name="T0" fmla="*/ 0 w 1"/>
                  <a:gd name="T1" fmla="*/ 0 h 34"/>
                  <a:gd name="T2" fmla="*/ 0 w 1"/>
                  <a:gd name="T3" fmla="*/ 32 h 34"/>
                  <a:gd name="T4" fmla="*/ 0 w 1"/>
                  <a:gd name="T5" fmla="*/ 34 h 34"/>
                  <a:gd name="T6" fmla="*/ 0 60000 65536"/>
                  <a:gd name="T7" fmla="*/ 0 60000 65536"/>
                  <a:gd name="T8" fmla="*/ 0 60000 65536"/>
                  <a:gd name="T9" fmla="*/ 0 w 1"/>
                  <a:gd name="T10" fmla="*/ 0 h 34"/>
                  <a:gd name="T11" fmla="*/ 1 w 1"/>
                  <a:gd name="T12" fmla="*/ 34 h 34"/>
                </a:gdLst>
                <a:ahLst/>
                <a:cxnLst>
                  <a:cxn ang="T6">
                    <a:pos x="T0" y="T1"/>
                  </a:cxn>
                  <a:cxn ang="T7">
                    <a:pos x="T2" y="T3"/>
                  </a:cxn>
                  <a:cxn ang="T8">
                    <a:pos x="T4" y="T5"/>
                  </a:cxn>
                </a:cxnLst>
                <a:rect l="T9" t="T10" r="T11" b="T12"/>
                <a:pathLst>
                  <a:path w="1" h="34">
                    <a:moveTo>
                      <a:pt x="0" y="0"/>
                    </a:moveTo>
                    <a:lnTo>
                      <a:pt x="0" y="32"/>
                    </a:lnTo>
                    <a:lnTo>
                      <a:pt x="0" y="34"/>
                    </a:lnTo>
                  </a:path>
                </a:pathLst>
              </a:custGeom>
              <a:noFill/>
              <a:ln w="3175">
                <a:solidFill>
                  <a:srgbClr val="000000"/>
                </a:solidFill>
                <a:round/>
                <a:headEnd/>
                <a:tailEnd/>
              </a:ln>
            </p:spPr>
            <p:txBody>
              <a:bodyPr>
                <a:prstTxWarp prst="textNoShape">
                  <a:avLst/>
                </a:prstTxWarp>
              </a:bodyPr>
              <a:lstStyle/>
              <a:p>
                <a:endParaRPr lang="en-US"/>
              </a:p>
            </p:txBody>
          </p:sp>
          <p:sp>
            <p:nvSpPr>
              <p:cNvPr id="40010" name="Freeform 1031"/>
              <p:cNvSpPr>
                <a:spLocks/>
              </p:cNvSpPr>
              <p:nvPr/>
            </p:nvSpPr>
            <p:spPr bwMode="auto">
              <a:xfrm>
                <a:off x="2719" y="1795"/>
                <a:ext cx="1" cy="34"/>
              </a:xfrm>
              <a:custGeom>
                <a:avLst/>
                <a:gdLst>
                  <a:gd name="T0" fmla="*/ 0 w 1"/>
                  <a:gd name="T1" fmla="*/ 0 h 34"/>
                  <a:gd name="T2" fmla="*/ 0 w 1"/>
                  <a:gd name="T3" fmla="*/ 32 h 34"/>
                  <a:gd name="T4" fmla="*/ 0 w 1"/>
                  <a:gd name="T5" fmla="*/ 34 h 34"/>
                  <a:gd name="T6" fmla="*/ 0 60000 65536"/>
                  <a:gd name="T7" fmla="*/ 0 60000 65536"/>
                  <a:gd name="T8" fmla="*/ 0 60000 65536"/>
                  <a:gd name="T9" fmla="*/ 0 w 1"/>
                  <a:gd name="T10" fmla="*/ 0 h 34"/>
                  <a:gd name="T11" fmla="*/ 1 w 1"/>
                  <a:gd name="T12" fmla="*/ 34 h 34"/>
                </a:gdLst>
                <a:ahLst/>
                <a:cxnLst>
                  <a:cxn ang="T6">
                    <a:pos x="T0" y="T1"/>
                  </a:cxn>
                  <a:cxn ang="T7">
                    <a:pos x="T2" y="T3"/>
                  </a:cxn>
                  <a:cxn ang="T8">
                    <a:pos x="T4" y="T5"/>
                  </a:cxn>
                </a:cxnLst>
                <a:rect l="T9" t="T10" r="T11" b="T12"/>
                <a:pathLst>
                  <a:path w="1" h="34">
                    <a:moveTo>
                      <a:pt x="0" y="0"/>
                    </a:moveTo>
                    <a:lnTo>
                      <a:pt x="0" y="32"/>
                    </a:lnTo>
                    <a:lnTo>
                      <a:pt x="0" y="34"/>
                    </a:lnTo>
                  </a:path>
                </a:pathLst>
              </a:custGeom>
              <a:noFill/>
              <a:ln w="3175">
                <a:solidFill>
                  <a:srgbClr val="000000"/>
                </a:solidFill>
                <a:round/>
                <a:headEnd/>
                <a:tailEnd/>
              </a:ln>
            </p:spPr>
            <p:txBody>
              <a:bodyPr>
                <a:prstTxWarp prst="textNoShape">
                  <a:avLst/>
                </a:prstTxWarp>
              </a:bodyPr>
              <a:lstStyle/>
              <a:p>
                <a:endParaRPr lang="en-US"/>
              </a:p>
            </p:txBody>
          </p:sp>
          <p:sp>
            <p:nvSpPr>
              <p:cNvPr id="40011" name="Freeform 1032"/>
              <p:cNvSpPr>
                <a:spLocks/>
              </p:cNvSpPr>
              <p:nvPr/>
            </p:nvSpPr>
            <p:spPr bwMode="auto">
              <a:xfrm>
                <a:off x="805"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12" name="Freeform 1033"/>
              <p:cNvSpPr>
                <a:spLocks/>
              </p:cNvSpPr>
              <p:nvPr/>
            </p:nvSpPr>
            <p:spPr bwMode="auto">
              <a:xfrm>
                <a:off x="872"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13" name="Freeform 1034"/>
              <p:cNvSpPr>
                <a:spLocks/>
              </p:cNvSpPr>
              <p:nvPr/>
            </p:nvSpPr>
            <p:spPr bwMode="auto">
              <a:xfrm>
                <a:off x="937"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14" name="Freeform 1035"/>
              <p:cNvSpPr>
                <a:spLocks/>
              </p:cNvSpPr>
              <p:nvPr/>
            </p:nvSpPr>
            <p:spPr bwMode="auto">
              <a:xfrm>
                <a:off x="1002"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15" name="Freeform 1036"/>
              <p:cNvSpPr>
                <a:spLocks/>
              </p:cNvSpPr>
              <p:nvPr/>
            </p:nvSpPr>
            <p:spPr bwMode="auto">
              <a:xfrm>
                <a:off x="1069"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16" name="Freeform 1037"/>
              <p:cNvSpPr>
                <a:spLocks/>
              </p:cNvSpPr>
              <p:nvPr/>
            </p:nvSpPr>
            <p:spPr bwMode="auto">
              <a:xfrm>
                <a:off x="1134"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17" name="Freeform 1038"/>
              <p:cNvSpPr>
                <a:spLocks/>
              </p:cNvSpPr>
              <p:nvPr/>
            </p:nvSpPr>
            <p:spPr bwMode="auto">
              <a:xfrm>
                <a:off x="1201"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18" name="Freeform 1039"/>
              <p:cNvSpPr>
                <a:spLocks/>
              </p:cNvSpPr>
              <p:nvPr/>
            </p:nvSpPr>
            <p:spPr bwMode="auto">
              <a:xfrm>
                <a:off x="1267"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19" name="Freeform 1040"/>
              <p:cNvSpPr>
                <a:spLocks/>
              </p:cNvSpPr>
              <p:nvPr/>
            </p:nvSpPr>
            <p:spPr bwMode="auto">
              <a:xfrm>
                <a:off x="1333"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20" name="Freeform 1041"/>
              <p:cNvSpPr>
                <a:spLocks/>
              </p:cNvSpPr>
              <p:nvPr/>
            </p:nvSpPr>
            <p:spPr bwMode="auto">
              <a:xfrm>
                <a:off x="1465"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21" name="Freeform 1042"/>
              <p:cNvSpPr>
                <a:spLocks/>
              </p:cNvSpPr>
              <p:nvPr/>
            </p:nvSpPr>
            <p:spPr bwMode="auto">
              <a:xfrm>
                <a:off x="1531"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22" name="Freeform 1043"/>
              <p:cNvSpPr>
                <a:spLocks/>
              </p:cNvSpPr>
              <p:nvPr/>
            </p:nvSpPr>
            <p:spPr bwMode="auto">
              <a:xfrm>
                <a:off x="1596"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23" name="Freeform 1044"/>
              <p:cNvSpPr>
                <a:spLocks/>
              </p:cNvSpPr>
              <p:nvPr/>
            </p:nvSpPr>
            <p:spPr bwMode="auto">
              <a:xfrm>
                <a:off x="1663"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24" name="Freeform 1045"/>
              <p:cNvSpPr>
                <a:spLocks/>
              </p:cNvSpPr>
              <p:nvPr/>
            </p:nvSpPr>
            <p:spPr bwMode="auto">
              <a:xfrm>
                <a:off x="1729"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25" name="Freeform 1046"/>
              <p:cNvSpPr>
                <a:spLocks/>
              </p:cNvSpPr>
              <p:nvPr/>
            </p:nvSpPr>
            <p:spPr bwMode="auto">
              <a:xfrm>
                <a:off x="1795"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26" name="Freeform 1047"/>
              <p:cNvSpPr>
                <a:spLocks/>
              </p:cNvSpPr>
              <p:nvPr/>
            </p:nvSpPr>
            <p:spPr bwMode="auto">
              <a:xfrm>
                <a:off x="1860"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27" name="Freeform 1048"/>
              <p:cNvSpPr>
                <a:spLocks/>
              </p:cNvSpPr>
              <p:nvPr/>
            </p:nvSpPr>
            <p:spPr bwMode="auto">
              <a:xfrm>
                <a:off x="1927"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28" name="Freeform 1049"/>
              <p:cNvSpPr>
                <a:spLocks/>
              </p:cNvSpPr>
              <p:nvPr/>
            </p:nvSpPr>
            <p:spPr bwMode="auto">
              <a:xfrm>
                <a:off x="1992"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29" name="Freeform 1050"/>
              <p:cNvSpPr>
                <a:spLocks/>
              </p:cNvSpPr>
              <p:nvPr/>
            </p:nvSpPr>
            <p:spPr bwMode="auto">
              <a:xfrm>
                <a:off x="2125"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30" name="Freeform 1051"/>
              <p:cNvSpPr>
                <a:spLocks/>
              </p:cNvSpPr>
              <p:nvPr/>
            </p:nvSpPr>
            <p:spPr bwMode="auto">
              <a:xfrm>
                <a:off x="2190"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31" name="Freeform 1052"/>
              <p:cNvSpPr>
                <a:spLocks/>
              </p:cNvSpPr>
              <p:nvPr/>
            </p:nvSpPr>
            <p:spPr bwMode="auto">
              <a:xfrm>
                <a:off x="2256"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32" name="Freeform 1053"/>
              <p:cNvSpPr>
                <a:spLocks/>
              </p:cNvSpPr>
              <p:nvPr/>
            </p:nvSpPr>
            <p:spPr bwMode="auto">
              <a:xfrm>
                <a:off x="2322"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33" name="Freeform 1054"/>
              <p:cNvSpPr>
                <a:spLocks/>
              </p:cNvSpPr>
              <p:nvPr/>
            </p:nvSpPr>
            <p:spPr bwMode="auto">
              <a:xfrm>
                <a:off x="2388"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34" name="Freeform 1055"/>
              <p:cNvSpPr>
                <a:spLocks/>
              </p:cNvSpPr>
              <p:nvPr/>
            </p:nvSpPr>
            <p:spPr bwMode="auto">
              <a:xfrm>
                <a:off x="2454"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35" name="Freeform 1056"/>
              <p:cNvSpPr>
                <a:spLocks/>
              </p:cNvSpPr>
              <p:nvPr/>
            </p:nvSpPr>
            <p:spPr bwMode="auto">
              <a:xfrm>
                <a:off x="2520"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36" name="Freeform 1057"/>
              <p:cNvSpPr>
                <a:spLocks/>
              </p:cNvSpPr>
              <p:nvPr/>
            </p:nvSpPr>
            <p:spPr bwMode="auto">
              <a:xfrm>
                <a:off x="2587"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37" name="Freeform 1058"/>
              <p:cNvSpPr>
                <a:spLocks/>
              </p:cNvSpPr>
              <p:nvPr/>
            </p:nvSpPr>
            <p:spPr bwMode="auto">
              <a:xfrm>
                <a:off x="2652"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38" name="Freeform 1059"/>
              <p:cNvSpPr>
                <a:spLocks/>
              </p:cNvSpPr>
              <p:nvPr/>
            </p:nvSpPr>
            <p:spPr bwMode="auto">
              <a:xfrm>
                <a:off x="739" y="1793"/>
                <a:ext cx="1" cy="1513"/>
              </a:xfrm>
              <a:custGeom>
                <a:avLst/>
                <a:gdLst>
                  <a:gd name="T0" fmla="*/ 0 w 1"/>
                  <a:gd name="T1" fmla="*/ 1513 h 1513"/>
                  <a:gd name="T2" fmla="*/ 0 w 1"/>
                  <a:gd name="T3" fmla="*/ 2 h 1513"/>
                  <a:gd name="T4" fmla="*/ 0 w 1"/>
                  <a:gd name="T5" fmla="*/ 0 h 1513"/>
                  <a:gd name="T6" fmla="*/ 0 60000 65536"/>
                  <a:gd name="T7" fmla="*/ 0 60000 65536"/>
                  <a:gd name="T8" fmla="*/ 0 60000 65536"/>
                  <a:gd name="T9" fmla="*/ 0 w 1"/>
                  <a:gd name="T10" fmla="*/ 0 h 1513"/>
                  <a:gd name="T11" fmla="*/ 1 w 1"/>
                  <a:gd name="T12" fmla="*/ 1513 h 1513"/>
                </a:gdLst>
                <a:ahLst/>
                <a:cxnLst>
                  <a:cxn ang="T6">
                    <a:pos x="T0" y="T1"/>
                  </a:cxn>
                  <a:cxn ang="T7">
                    <a:pos x="T2" y="T3"/>
                  </a:cxn>
                  <a:cxn ang="T8">
                    <a:pos x="T4" y="T5"/>
                  </a:cxn>
                </a:cxnLst>
                <a:rect l="T9" t="T10" r="T11" b="T12"/>
                <a:pathLst>
                  <a:path w="1" h="1513">
                    <a:moveTo>
                      <a:pt x="0" y="1513"/>
                    </a:moveTo>
                    <a:lnTo>
                      <a:pt x="0" y="2"/>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039" name="Freeform 1060"/>
              <p:cNvSpPr>
                <a:spLocks/>
              </p:cNvSpPr>
              <p:nvPr/>
            </p:nvSpPr>
            <p:spPr bwMode="auto">
              <a:xfrm>
                <a:off x="2719" y="1793"/>
                <a:ext cx="1" cy="1513"/>
              </a:xfrm>
              <a:custGeom>
                <a:avLst/>
                <a:gdLst>
                  <a:gd name="T0" fmla="*/ 0 w 1"/>
                  <a:gd name="T1" fmla="*/ 1513 h 1513"/>
                  <a:gd name="T2" fmla="*/ 0 w 1"/>
                  <a:gd name="T3" fmla="*/ 2 h 1513"/>
                  <a:gd name="T4" fmla="*/ 0 w 1"/>
                  <a:gd name="T5" fmla="*/ 0 h 1513"/>
                  <a:gd name="T6" fmla="*/ 0 60000 65536"/>
                  <a:gd name="T7" fmla="*/ 0 60000 65536"/>
                  <a:gd name="T8" fmla="*/ 0 60000 65536"/>
                  <a:gd name="T9" fmla="*/ 0 w 1"/>
                  <a:gd name="T10" fmla="*/ 0 h 1513"/>
                  <a:gd name="T11" fmla="*/ 1 w 1"/>
                  <a:gd name="T12" fmla="*/ 1513 h 1513"/>
                </a:gdLst>
                <a:ahLst/>
                <a:cxnLst>
                  <a:cxn ang="T6">
                    <a:pos x="T0" y="T1"/>
                  </a:cxn>
                  <a:cxn ang="T7">
                    <a:pos x="T2" y="T3"/>
                  </a:cxn>
                  <a:cxn ang="T8">
                    <a:pos x="T4" y="T5"/>
                  </a:cxn>
                </a:cxnLst>
                <a:rect l="T9" t="T10" r="T11" b="T12"/>
                <a:pathLst>
                  <a:path w="1" h="1513">
                    <a:moveTo>
                      <a:pt x="0" y="1513"/>
                    </a:moveTo>
                    <a:lnTo>
                      <a:pt x="0" y="2"/>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040" name="Freeform 1061"/>
              <p:cNvSpPr>
                <a:spLocks/>
              </p:cNvSpPr>
              <p:nvPr/>
            </p:nvSpPr>
            <p:spPr bwMode="auto">
              <a:xfrm>
                <a:off x="739" y="3306"/>
                <a:ext cx="1982" cy="1"/>
              </a:xfrm>
              <a:custGeom>
                <a:avLst/>
                <a:gdLst>
                  <a:gd name="T0" fmla="*/ 0 w 1982"/>
                  <a:gd name="T1" fmla="*/ 0 h 1"/>
                  <a:gd name="T2" fmla="*/ 1980 w 1982"/>
                  <a:gd name="T3" fmla="*/ 0 h 1"/>
                  <a:gd name="T4" fmla="*/ 1982 w 1982"/>
                  <a:gd name="T5" fmla="*/ 0 h 1"/>
                  <a:gd name="T6" fmla="*/ 0 60000 65536"/>
                  <a:gd name="T7" fmla="*/ 0 60000 65536"/>
                  <a:gd name="T8" fmla="*/ 0 60000 65536"/>
                  <a:gd name="T9" fmla="*/ 0 w 1982"/>
                  <a:gd name="T10" fmla="*/ 0 h 1"/>
                  <a:gd name="T11" fmla="*/ 1982 w 1982"/>
                  <a:gd name="T12" fmla="*/ 1 h 1"/>
                </a:gdLst>
                <a:ahLst/>
                <a:cxnLst>
                  <a:cxn ang="T6">
                    <a:pos x="T0" y="T1"/>
                  </a:cxn>
                  <a:cxn ang="T7">
                    <a:pos x="T2" y="T3"/>
                  </a:cxn>
                  <a:cxn ang="T8">
                    <a:pos x="T4" y="T5"/>
                  </a:cxn>
                </a:cxnLst>
                <a:rect l="T9" t="T10" r="T11" b="T12"/>
                <a:pathLst>
                  <a:path w="1982" h="1">
                    <a:moveTo>
                      <a:pt x="0" y="0"/>
                    </a:moveTo>
                    <a:lnTo>
                      <a:pt x="1980" y="0"/>
                    </a:lnTo>
                    <a:lnTo>
                      <a:pt x="1982" y="0"/>
                    </a:lnTo>
                  </a:path>
                </a:pathLst>
              </a:custGeom>
              <a:noFill/>
              <a:ln w="3175">
                <a:solidFill>
                  <a:srgbClr val="000000"/>
                </a:solidFill>
                <a:round/>
                <a:headEnd/>
                <a:tailEnd/>
              </a:ln>
            </p:spPr>
            <p:txBody>
              <a:bodyPr>
                <a:prstTxWarp prst="textNoShape">
                  <a:avLst/>
                </a:prstTxWarp>
              </a:bodyPr>
              <a:lstStyle/>
              <a:p>
                <a:endParaRPr lang="en-US"/>
              </a:p>
            </p:txBody>
          </p:sp>
          <p:sp>
            <p:nvSpPr>
              <p:cNvPr id="40041" name="Freeform 1062"/>
              <p:cNvSpPr>
                <a:spLocks/>
              </p:cNvSpPr>
              <p:nvPr/>
            </p:nvSpPr>
            <p:spPr bwMode="auto">
              <a:xfrm>
                <a:off x="739" y="1795"/>
                <a:ext cx="1982" cy="1"/>
              </a:xfrm>
              <a:custGeom>
                <a:avLst/>
                <a:gdLst>
                  <a:gd name="T0" fmla="*/ 0 w 1982"/>
                  <a:gd name="T1" fmla="*/ 0 h 1"/>
                  <a:gd name="T2" fmla="*/ 1980 w 1982"/>
                  <a:gd name="T3" fmla="*/ 0 h 1"/>
                  <a:gd name="T4" fmla="*/ 1982 w 1982"/>
                  <a:gd name="T5" fmla="*/ 0 h 1"/>
                  <a:gd name="T6" fmla="*/ 0 60000 65536"/>
                  <a:gd name="T7" fmla="*/ 0 60000 65536"/>
                  <a:gd name="T8" fmla="*/ 0 60000 65536"/>
                  <a:gd name="T9" fmla="*/ 0 w 1982"/>
                  <a:gd name="T10" fmla="*/ 0 h 1"/>
                  <a:gd name="T11" fmla="*/ 1982 w 1982"/>
                  <a:gd name="T12" fmla="*/ 1 h 1"/>
                </a:gdLst>
                <a:ahLst/>
                <a:cxnLst>
                  <a:cxn ang="T6">
                    <a:pos x="T0" y="T1"/>
                  </a:cxn>
                  <a:cxn ang="T7">
                    <a:pos x="T2" y="T3"/>
                  </a:cxn>
                  <a:cxn ang="T8">
                    <a:pos x="T4" y="T5"/>
                  </a:cxn>
                </a:cxnLst>
                <a:rect l="T9" t="T10" r="T11" b="T12"/>
                <a:pathLst>
                  <a:path w="1982" h="1">
                    <a:moveTo>
                      <a:pt x="0" y="0"/>
                    </a:moveTo>
                    <a:lnTo>
                      <a:pt x="1980" y="0"/>
                    </a:lnTo>
                    <a:lnTo>
                      <a:pt x="1982" y="0"/>
                    </a:lnTo>
                  </a:path>
                </a:pathLst>
              </a:custGeom>
              <a:noFill/>
              <a:ln w="3175">
                <a:solidFill>
                  <a:srgbClr val="000000"/>
                </a:solidFill>
                <a:round/>
                <a:headEnd/>
                <a:tailEnd/>
              </a:ln>
            </p:spPr>
            <p:txBody>
              <a:bodyPr>
                <a:prstTxWarp prst="textNoShape">
                  <a:avLst/>
                </a:prstTxWarp>
              </a:bodyPr>
              <a:lstStyle/>
              <a:p>
                <a:endParaRPr lang="en-US"/>
              </a:p>
            </p:txBody>
          </p:sp>
          <p:sp>
            <p:nvSpPr>
              <p:cNvPr id="40042" name="Rectangle 1063"/>
              <p:cNvSpPr>
                <a:spLocks noChangeArrowheads="1"/>
              </p:cNvSpPr>
              <p:nvPr/>
            </p:nvSpPr>
            <p:spPr bwMode="auto">
              <a:xfrm>
                <a:off x="652" y="3289"/>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43" name="Rectangle 1064"/>
              <p:cNvSpPr>
                <a:spLocks noChangeArrowheads="1"/>
              </p:cNvSpPr>
              <p:nvPr/>
            </p:nvSpPr>
            <p:spPr bwMode="auto">
              <a:xfrm>
                <a:off x="460" y="3038"/>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2</a:t>
                </a:r>
                <a:endParaRPr lang="en-US">
                  <a:latin typeface="Times" charset="0"/>
                </a:endParaRPr>
              </a:p>
            </p:txBody>
          </p:sp>
          <p:sp>
            <p:nvSpPr>
              <p:cNvPr id="40044" name="Rectangle 1065"/>
              <p:cNvSpPr>
                <a:spLocks noChangeArrowheads="1"/>
              </p:cNvSpPr>
              <p:nvPr/>
            </p:nvSpPr>
            <p:spPr bwMode="auto">
              <a:xfrm>
                <a:off x="496" y="3038"/>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45" name="Rectangle 1066"/>
              <p:cNvSpPr>
                <a:spLocks noChangeArrowheads="1"/>
              </p:cNvSpPr>
              <p:nvPr/>
            </p:nvSpPr>
            <p:spPr bwMode="auto">
              <a:xfrm>
                <a:off x="532" y="3038"/>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46" name="Rectangle 1067"/>
              <p:cNvSpPr>
                <a:spLocks noChangeArrowheads="1"/>
              </p:cNvSpPr>
              <p:nvPr/>
            </p:nvSpPr>
            <p:spPr bwMode="auto">
              <a:xfrm>
                <a:off x="570" y="3038"/>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47" name="Rectangle 1068"/>
              <p:cNvSpPr>
                <a:spLocks noChangeArrowheads="1"/>
              </p:cNvSpPr>
              <p:nvPr/>
            </p:nvSpPr>
            <p:spPr bwMode="auto">
              <a:xfrm>
                <a:off x="606" y="3038"/>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48" name="Rectangle 1069"/>
              <p:cNvSpPr>
                <a:spLocks noChangeArrowheads="1"/>
              </p:cNvSpPr>
              <p:nvPr/>
            </p:nvSpPr>
            <p:spPr bwMode="auto">
              <a:xfrm>
                <a:off x="642" y="3038"/>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49" name="Rectangle 1070"/>
              <p:cNvSpPr>
                <a:spLocks noChangeArrowheads="1"/>
              </p:cNvSpPr>
              <p:nvPr/>
            </p:nvSpPr>
            <p:spPr bwMode="auto">
              <a:xfrm>
                <a:off x="460" y="2786"/>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4</a:t>
                </a:r>
                <a:endParaRPr lang="en-US">
                  <a:latin typeface="Times" charset="0"/>
                </a:endParaRPr>
              </a:p>
            </p:txBody>
          </p:sp>
          <p:sp>
            <p:nvSpPr>
              <p:cNvPr id="40050" name="Rectangle 1071"/>
              <p:cNvSpPr>
                <a:spLocks noChangeArrowheads="1"/>
              </p:cNvSpPr>
              <p:nvPr/>
            </p:nvSpPr>
            <p:spPr bwMode="auto">
              <a:xfrm>
                <a:off x="496" y="2786"/>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51" name="Rectangle 1072"/>
              <p:cNvSpPr>
                <a:spLocks noChangeArrowheads="1"/>
              </p:cNvSpPr>
              <p:nvPr/>
            </p:nvSpPr>
            <p:spPr bwMode="auto">
              <a:xfrm>
                <a:off x="532" y="2786"/>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52" name="Rectangle 1073"/>
              <p:cNvSpPr>
                <a:spLocks noChangeArrowheads="1"/>
              </p:cNvSpPr>
              <p:nvPr/>
            </p:nvSpPr>
            <p:spPr bwMode="auto">
              <a:xfrm>
                <a:off x="570" y="2786"/>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53" name="Rectangle 1074"/>
              <p:cNvSpPr>
                <a:spLocks noChangeArrowheads="1"/>
              </p:cNvSpPr>
              <p:nvPr/>
            </p:nvSpPr>
            <p:spPr bwMode="auto">
              <a:xfrm>
                <a:off x="606" y="2786"/>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54" name="Rectangle 1075"/>
              <p:cNvSpPr>
                <a:spLocks noChangeArrowheads="1"/>
              </p:cNvSpPr>
              <p:nvPr/>
            </p:nvSpPr>
            <p:spPr bwMode="auto">
              <a:xfrm>
                <a:off x="642" y="2786"/>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55" name="Rectangle 1076"/>
              <p:cNvSpPr>
                <a:spLocks noChangeArrowheads="1"/>
              </p:cNvSpPr>
              <p:nvPr/>
            </p:nvSpPr>
            <p:spPr bwMode="auto">
              <a:xfrm>
                <a:off x="460" y="2533"/>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6</a:t>
                </a:r>
                <a:endParaRPr lang="en-US">
                  <a:latin typeface="Times" charset="0"/>
                </a:endParaRPr>
              </a:p>
            </p:txBody>
          </p:sp>
          <p:sp>
            <p:nvSpPr>
              <p:cNvPr id="40056" name="Rectangle 1077"/>
              <p:cNvSpPr>
                <a:spLocks noChangeArrowheads="1"/>
              </p:cNvSpPr>
              <p:nvPr/>
            </p:nvSpPr>
            <p:spPr bwMode="auto">
              <a:xfrm>
                <a:off x="496" y="2533"/>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57" name="Rectangle 1078"/>
              <p:cNvSpPr>
                <a:spLocks noChangeArrowheads="1"/>
              </p:cNvSpPr>
              <p:nvPr/>
            </p:nvSpPr>
            <p:spPr bwMode="auto">
              <a:xfrm>
                <a:off x="532" y="2533"/>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58" name="Rectangle 1079"/>
              <p:cNvSpPr>
                <a:spLocks noChangeArrowheads="1"/>
              </p:cNvSpPr>
              <p:nvPr/>
            </p:nvSpPr>
            <p:spPr bwMode="auto">
              <a:xfrm>
                <a:off x="570" y="2533"/>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59" name="Rectangle 1080"/>
              <p:cNvSpPr>
                <a:spLocks noChangeArrowheads="1"/>
              </p:cNvSpPr>
              <p:nvPr/>
            </p:nvSpPr>
            <p:spPr bwMode="auto">
              <a:xfrm>
                <a:off x="606" y="2533"/>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60" name="Rectangle 1081"/>
              <p:cNvSpPr>
                <a:spLocks noChangeArrowheads="1"/>
              </p:cNvSpPr>
              <p:nvPr/>
            </p:nvSpPr>
            <p:spPr bwMode="auto">
              <a:xfrm>
                <a:off x="642" y="2533"/>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61" name="Rectangle 1082"/>
              <p:cNvSpPr>
                <a:spLocks noChangeArrowheads="1"/>
              </p:cNvSpPr>
              <p:nvPr/>
            </p:nvSpPr>
            <p:spPr bwMode="auto">
              <a:xfrm>
                <a:off x="460" y="2283"/>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8</a:t>
                </a:r>
                <a:endParaRPr lang="en-US">
                  <a:latin typeface="Times" charset="0"/>
                </a:endParaRPr>
              </a:p>
            </p:txBody>
          </p:sp>
          <p:sp>
            <p:nvSpPr>
              <p:cNvPr id="40062" name="Rectangle 1083"/>
              <p:cNvSpPr>
                <a:spLocks noChangeArrowheads="1"/>
              </p:cNvSpPr>
              <p:nvPr/>
            </p:nvSpPr>
            <p:spPr bwMode="auto">
              <a:xfrm>
                <a:off x="496" y="2283"/>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63" name="Rectangle 1084"/>
              <p:cNvSpPr>
                <a:spLocks noChangeArrowheads="1"/>
              </p:cNvSpPr>
              <p:nvPr/>
            </p:nvSpPr>
            <p:spPr bwMode="auto">
              <a:xfrm>
                <a:off x="532" y="2283"/>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64" name="Rectangle 1085"/>
              <p:cNvSpPr>
                <a:spLocks noChangeArrowheads="1"/>
              </p:cNvSpPr>
              <p:nvPr/>
            </p:nvSpPr>
            <p:spPr bwMode="auto">
              <a:xfrm>
                <a:off x="570" y="2283"/>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65" name="Rectangle 1086"/>
              <p:cNvSpPr>
                <a:spLocks noChangeArrowheads="1"/>
              </p:cNvSpPr>
              <p:nvPr/>
            </p:nvSpPr>
            <p:spPr bwMode="auto">
              <a:xfrm>
                <a:off x="606" y="2283"/>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66" name="Rectangle 1087"/>
              <p:cNvSpPr>
                <a:spLocks noChangeArrowheads="1"/>
              </p:cNvSpPr>
              <p:nvPr/>
            </p:nvSpPr>
            <p:spPr bwMode="auto">
              <a:xfrm>
                <a:off x="642" y="2283"/>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67" name="Rectangle 1088"/>
              <p:cNvSpPr>
                <a:spLocks noChangeArrowheads="1"/>
              </p:cNvSpPr>
              <p:nvPr/>
            </p:nvSpPr>
            <p:spPr bwMode="auto">
              <a:xfrm>
                <a:off x="422" y="2030"/>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1</a:t>
                </a:r>
                <a:endParaRPr lang="en-US">
                  <a:latin typeface="Times" charset="0"/>
                </a:endParaRPr>
              </a:p>
            </p:txBody>
          </p:sp>
          <p:sp>
            <p:nvSpPr>
              <p:cNvPr id="40068" name="Rectangle 1089"/>
              <p:cNvSpPr>
                <a:spLocks noChangeArrowheads="1"/>
              </p:cNvSpPr>
              <p:nvPr/>
            </p:nvSpPr>
            <p:spPr bwMode="auto">
              <a:xfrm>
                <a:off x="458" y="2030"/>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69" name="Rectangle 1090"/>
              <p:cNvSpPr>
                <a:spLocks noChangeArrowheads="1"/>
              </p:cNvSpPr>
              <p:nvPr/>
            </p:nvSpPr>
            <p:spPr bwMode="auto">
              <a:xfrm>
                <a:off x="494" y="2030"/>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70" name="Rectangle 1091"/>
              <p:cNvSpPr>
                <a:spLocks noChangeArrowheads="1"/>
              </p:cNvSpPr>
              <p:nvPr/>
            </p:nvSpPr>
            <p:spPr bwMode="auto">
              <a:xfrm>
                <a:off x="530" y="2030"/>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71" name="Rectangle 1092"/>
              <p:cNvSpPr>
                <a:spLocks noChangeArrowheads="1"/>
              </p:cNvSpPr>
              <p:nvPr/>
            </p:nvSpPr>
            <p:spPr bwMode="auto">
              <a:xfrm>
                <a:off x="568" y="2030"/>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72" name="Rectangle 1093"/>
              <p:cNvSpPr>
                <a:spLocks noChangeArrowheads="1"/>
              </p:cNvSpPr>
              <p:nvPr/>
            </p:nvSpPr>
            <p:spPr bwMode="auto">
              <a:xfrm>
                <a:off x="604" y="2030"/>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73" name="Rectangle 1094"/>
              <p:cNvSpPr>
                <a:spLocks noChangeArrowheads="1"/>
              </p:cNvSpPr>
              <p:nvPr/>
            </p:nvSpPr>
            <p:spPr bwMode="auto">
              <a:xfrm>
                <a:off x="640" y="2030"/>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74" name="Rectangle 1095"/>
              <p:cNvSpPr>
                <a:spLocks noChangeArrowheads="1"/>
              </p:cNvSpPr>
              <p:nvPr/>
            </p:nvSpPr>
            <p:spPr bwMode="auto">
              <a:xfrm>
                <a:off x="422" y="1778"/>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1</a:t>
                </a:r>
                <a:endParaRPr lang="en-US">
                  <a:latin typeface="Times" charset="0"/>
                </a:endParaRPr>
              </a:p>
            </p:txBody>
          </p:sp>
          <p:sp>
            <p:nvSpPr>
              <p:cNvPr id="40075" name="Rectangle 1096"/>
              <p:cNvSpPr>
                <a:spLocks noChangeArrowheads="1"/>
              </p:cNvSpPr>
              <p:nvPr/>
            </p:nvSpPr>
            <p:spPr bwMode="auto">
              <a:xfrm>
                <a:off x="458" y="1778"/>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2</a:t>
                </a:r>
                <a:endParaRPr lang="en-US">
                  <a:latin typeface="Times" charset="0"/>
                </a:endParaRPr>
              </a:p>
            </p:txBody>
          </p:sp>
          <p:sp>
            <p:nvSpPr>
              <p:cNvPr id="40076" name="Rectangle 1097"/>
              <p:cNvSpPr>
                <a:spLocks noChangeArrowheads="1"/>
              </p:cNvSpPr>
              <p:nvPr/>
            </p:nvSpPr>
            <p:spPr bwMode="auto">
              <a:xfrm>
                <a:off x="494" y="1778"/>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77" name="Rectangle 1098"/>
              <p:cNvSpPr>
                <a:spLocks noChangeArrowheads="1"/>
              </p:cNvSpPr>
              <p:nvPr/>
            </p:nvSpPr>
            <p:spPr bwMode="auto">
              <a:xfrm>
                <a:off x="530" y="1778"/>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78" name="Rectangle 1099"/>
              <p:cNvSpPr>
                <a:spLocks noChangeArrowheads="1"/>
              </p:cNvSpPr>
              <p:nvPr/>
            </p:nvSpPr>
            <p:spPr bwMode="auto">
              <a:xfrm>
                <a:off x="568" y="1778"/>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79" name="Rectangle 1100"/>
              <p:cNvSpPr>
                <a:spLocks noChangeArrowheads="1"/>
              </p:cNvSpPr>
              <p:nvPr/>
            </p:nvSpPr>
            <p:spPr bwMode="auto">
              <a:xfrm>
                <a:off x="604" y="1778"/>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80" name="Rectangle 1101"/>
              <p:cNvSpPr>
                <a:spLocks noChangeArrowheads="1"/>
              </p:cNvSpPr>
              <p:nvPr/>
            </p:nvSpPr>
            <p:spPr bwMode="auto">
              <a:xfrm>
                <a:off x="640" y="1778"/>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81" name="Rectangle 1102"/>
              <p:cNvSpPr>
                <a:spLocks noChangeArrowheads="1"/>
              </p:cNvSpPr>
              <p:nvPr/>
            </p:nvSpPr>
            <p:spPr bwMode="auto">
              <a:xfrm>
                <a:off x="848" y="3355"/>
                <a:ext cx="52"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A</a:t>
                </a:r>
                <a:endParaRPr lang="en-US">
                  <a:latin typeface="Times" charset="0"/>
                </a:endParaRPr>
              </a:p>
            </p:txBody>
          </p:sp>
          <p:sp>
            <p:nvSpPr>
              <p:cNvPr id="40082" name="Rectangle 1103"/>
              <p:cNvSpPr>
                <a:spLocks noChangeArrowheads="1"/>
              </p:cNvSpPr>
              <p:nvPr/>
            </p:nvSpPr>
            <p:spPr bwMode="auto">
              <a:xfrm>
                <a:off x="893" y="3355"/>
                <a:ext cx="2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l</a:t>
                </a:r>
                <a:endParaRPr lang="en-US">
                  <a:latin typeface="Times" charset="0"/>
                </a:endParaRPr>
              </a:p>
            </p:txBody>
          </p:sp>
          <p:sp>
            <p:nvSpPr>
              <p:cNvPr id="40083" name="Rectangle 1104"/>
              <p:cNvSpPr>
                <a:spLocks noChangeArrowheads="1"/>
              </p:cNvSpPr>
              <p:nvPr/>
            </p:nvSpPr>
            <p:spPr bwMode="auto">
              <a:xfrm>
                <a:off x="912" y="3355"/>
                <a:ext cx="2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l</a:t>
                </a:r>
                <a:endParaRPr lang="en-US">
                  <a:latin typeface="Times" charset="0"/>
                </a:endParaRPr>
              </a:p>
            </p:txBody>
          </p:sp>
          <p:sp>
            <p:nvSpPr>
              <p:cNvPr id="40084" name="Rectangle 1105"/>
              <p:cNvSpPr>
                <a:spLocks noChangeArrowheads="1"/>
              </p:cNvSpPr>
              <p:nvPr/>
            </p:nvSpPr>
            <p:spPr bwMode="auto">
              <a:xfrm>
                <a:off x="928" y="3355"/>
                <a:ext cx="44"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o</a:t>
                </a:r>
                <a:endParaRPr lang="en-US">
                  <a:latin typeface="Times" charset="0"/>
                </a:endParaRPr>
              </a:p>
            </p:txBody>
          </p:sp>
          <p:sp>
            <p:nvSpPr>
              <p:cNvPr id="40085" name="Rectangle 1106"/>
              <p:cNvSpPr>
                <a:spLocks noChangeArrowheads="1"/>
              </p:cNvSpPr>
              <p:nvPr/>
            </p:nvSpPr>
            <p:spPr bwMode="auto">
              <a:xfrm>
                <a:off x="968"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y</a:t>
                </a:r>
                <a:endParaRPr lang="en-US">
                  <a:latin typeface="Times" charset="0"/>
                </a:endParaRPr>
              </a:p>
            </p:txBody>
          </p:sp>
          <p:sp>
            <p:nvSpPr>
              <p:cNvPr id="40086" name="Rectangle 1107"/>
              <p:cNvSpPr>
                <a:spLocks noChangeArrowheads="1"/>
              </p:cNvSpPr>
              <p:nvPr/>
            </p:nvSpPr>
            <p:spPr bwMode="auto">
              <a:xfrm>
                <a:off x="1003" y="3355"/>
                <a:ext cx="2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 </a:t>
                </a:r>
                <a:endParaRPr lang="en-US">
                  <a:latin typeface="Times" charset="0"/>
                </a:endParaRPr>
              </a:p>
            </p:txBody>
          </p:sp>
          <p:sp>
            <p:nvSpPr>
              <p:cNvPr id="40087" name="Rectangle 1108"/>
              <p:cNvSpPr>
                <a:spLocks noChangeArrowheads="1"/>
              </p:cNvSpPr>
              <p:nvPr/>
            </p:nvSpPr>
            <p:spPr bwMode="auto">
              <a:xfrm>
                <a:off x="1022"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6</a:t>
                </a:r>
                <a:endParaRPr lang="en-US">
                  <a:latin typeface="Times" charset="0"/>
                </a:endParaRPr>
              </a:p>
            </p:txBody>
          </p:sp>
          <p:sp>
            <p:nvSpPr>
              <p:cNvPr id="40088" name="Rectangle 1109"/>
              <p:cNvSpPr>
                <a:spLocks noChangeArrowheads="1"/>
              </p:cNvSpPr>
              <p:nvPr/>
            </p:nvSpPr>
            <p:spPr bwMode="auto">
              <a:xfrm>
                <a:off x="1058"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2</a:t>
                </a:r>
                <a:endParaRPr lang="en-US">
                  <a:latin typeface="Times" charset="0"/>
                </a:endParaRPr>
              </a:p>
            </p:txBody>
          </p:sp>
          <p:sp>
            <p:nvSpPr>
              <p:cNvPr id="40089" name="Rectangle 1110"/>
              <p:cNvSpPr>
                <a:spLocks noChangeArrowheads="1"/>
              </p:cNvSpPr>
              <p:nvPr/>
            </p:nvSpPr>
            <p:spPr bwMode="auto">
              <a:xfrm>
                <a:off x="1093"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5</a:t>
                </a:r>
                <a:endParaRPr lang="en-US">
                  <a:latin typeface="Times" charset="0"/>
                </a:endParaRPr>
              </a:p>
            </p:txBody>
          </p:sp>
          <p:sp>
            <p:nvSpPr>
              <p:cNvPr id="40090" name="Rectangle 1111"/>
              <p:cNvSpPr>
                <a:spLocks noChangeArrowheads="1"/>
              </p:cNvSpPr>
              <p:nvPr/>
            </p:nvSpPr>
            <p:spPr bwMode="auto">
              <a:xfrm>
                <a:off x="1130" y="3355"/>
                <a:ext cx="2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a:t>
                </a:r>
                <a:endParaRPr lang="en-US">
                  <a:latin typeface="Times" charset="0"/>
                </a:endParaRPr>
              </a:p>
            </p:txBody>
          </p:sp>
          <p:sp>
            <p:nvSpPr>
              <p:cNvPr id="40091" name="Rectangle 1112"/>
              <p:cNvSpPr>
                <a:spLocks noChangeArrowheads="1"/>
              </p:cNvSpPr>
              <p:nvPr/>
            </p:nvSpPr>
            <p:spPr bwMode="auto">
              <a:xfrm>
                <a:off x="1149"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6</a:t>
                </a:r>
                <a:endParaRPr lang="en-US">
                  <a:latin typeface="Times" charset="0"/>
                </a:endParaRPr>
              </a:p>
            </p:txBody>
          </p:sp>
          <p:sp>
            <p:nvSpPr>
              <p:cNvPr id="40092" name="Rectangle 1113"/>
              <p:cNvSpPr>
                <a:spLocks noChangeArrowheads="1"/>
              </p:cNvSpPr>
              <p:nvPr/>
            </p:nvSpPr>
            <p:spPr bwMode="auto">
              <a:xfrm>
                <a:off x="1185"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93" name="Rectangle 1114"/>
              <p:cNvSpPr>
                <a:spLocks noChangeArrowheads="1"/>
              </p:cNvSpPr>
              <p:nvPr/>
            </p:nvSpPr>
            <p:spPr bwMode="auto">
              <a:xfrm>
                <a:off x="1220"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k</a:t>
                </a:r>
                <a:endParaRPr lang="en-US">
                  <a:latin typeface="Times" charset="0"/>
                </a:endParaRPr>
              </a:p>
            </p:txBody>
          </p:sp>
          <p:sp>
            <p:nvSpPr>
              <p:cNvPr id="40094" name="Rectangle 1115"/>
              <p:cNvSpPr>
                <a:spLocks noChangeArrowheads="1"/>
              </p:cNvSpPr>
              <p:nvPr/>
            </p:nvSpPr>
            <p:spPr bwMode="auto">
              <a:xfrm>
                <a:off x="1257"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s</a:t>
                </a:r>
                <a:endParaRPr lang="en-US">
                  <a:latin typeface="Times" charset="0"/>
                </a:endParaRPr>
              </a:p>
            </p:txBody>
          </p:sp>
          <p:sp>
            <p:nvSpPr>
              <p:cNvPr id="40095" name="Rectangle 1116"/>
              <p:cNvSpPr>
                <a:spLocks noChangeArrowheads="1"/>
              </p:cNvSpPr>
              <p:nvPr/>
            </p:nvSpPr>
            <p:spPr bwMode="auto">
              <a:xfrm>
                <a:off x="1293" y="3355"/>
                <a:ext cx="2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i</a:t>
                </a:r>
                <a:endParaRPr lang="en-US">
                  <a:latin typeface="Times" charset="0"/>
                </a:endParaRPr>
              </a:p>
            </p:txBody>
          </p:sp>
          <p:sp>
            <p:nvSpPr>
              <p:cNvPr id="40096" name="Rectangle 1117"/>
              <p:cNvSpPr>
                <a:spLocks noChangeArrowheads="1"/>
              </p:cNvSpPr>
              <p:nvPr/>
            </p:nvSpPr>
            <p:spPr bwMode="auto">
              <a:xfrm>
                <a:off x="1509" y="3355"/>
                <a:ext cx="52"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A</a:t>
                </a:r>
                <a:endParaRPr lang="en-US">
                  <a:latin typeface="Times" charset="0"/>
                </a:endParaRPr>
              </a:p>
            </p:txBody>
          </p:sp>
          <p:sp>
            <p:nvSpPr>
              <p:cNvPr id="40097" name="Rectangle 1118"/>
              <p:cNvSpPr>
                <a:spLocks noChangeArrowheads="1"/>
              </p:cNvSpPr>
              <p:nvPr/>
            </p:nvSpPr>
            <p:spPr bwMode="auto">
              <a:xfrm>
                <a:off x="1554" y="3355"/>
                <a:ext cx="2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l</a:t>
                </a:r>
                <a:endParaRPr lang="en-US">
                  <a:latin typeface="Times" charset="0"/>
                </a:endParaRPr>
              </a:p>
            </p:txBody>
          </p:sp>
          <p:sp>
            <p:nvSpPr>
              <p:cNvPr id="40098" name="Rectangle 1119"/>
              <p:cNvSpPr>
                <a:spLocks noChangeArrowheads="1"/>
              </p:cNvSpPr>
              <p:nvPr/>
            </p:nvSpPr>
            <p:spPr bwMode="auto">
              <a:xfrm>
                <a:off x="1573" y="3355"/>
                <a:ext cx="2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l</a:t>
                </a:r>
                <a:endParaRPr lang="en-US">
                  <a:latin typeface="Times" charset="0"/>
                </a:endParaRPr>
              </a:p>
            </p:txBody>
          </p:sp>
          <p:sp>
            <p:nvSpPr>
              <p:cNvPr id="40099" name="Rectangle 1120"/>
              <p:cNvSpPr>
                <a:spLocks noChangeArrowheads="1"/>
              </p:cNvSpPr>
              <p:nvPr/>
            </p:nvSpPr>
            <p:spPr bwMode="auto">
              <a:xfrm>
                <a:off x="1590" y="3355"/>
                <a:ext cx="44"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o</a:t>
                </a:r>
                <a:endParaRPr lang="en-US">
                  <a:latin typeface="Times" charset="0"/>
                </a:endParaRPr>
              </a:p>
            </p:txBody>
          </p:sp>
          <p:sp>
            <p:nvSpPr>
              <p:cNvPr id="40100" name="Rectangle 1121"/>
              <p:cNvSpPr>
                <a:spLocks noChangeArrowheads="1"/>
              </p:cNvSpPr>
              <p:nvPr/>
            </p:nvSpPr>
            <p:spPr bwMode="auto">
              <a:xfrm>
                <a:off x="1629"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y</a:t>
                </a:r>
                <a:endParaRPr lang="en-US">
                  <a:latin typeface="Times" charset="0"/>
                </a:endParaRPr>
              </a:p>
            </p:txBody>
          </p:sp>
          <p:sp>
            <p:nvSpPr>
              <p:cNvPr id="40101" name="Rectangle 1122"/>
              <p:cNvSpPr>
                <a:spLocks noChangeArrowheads="1"/>
              </p:cNvSpPr>
              <p:nvPr/>
            </p:nvSpPr>
            <p:spPr bwMode="auto">
              <a:xfrm>
                <a:off x="1664" y="3355"/>
                <a:ext cx="2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 </a:t>
                </a:r>
                <a:endParaRPr lang="en-US">
                  <a:latin typeface="Times" charset="0"/>
                </a:endParaRPr>
              </a:p>
            </p:txBody>
          </p:sp>
          <p:sp>
            <p:nvSpPr>
              <p:cNvPr id="40102" name="Rectangle 1123"/>
              <p:cNvSpPr>
                <a:spLocks noChangeArrowheads="1"/>
              </p:cNvSpPr>
              <p:nvPr/>
            </p:nvSpPr>
            <p:spPr bwMode="auto">
              <a:xfrm>
                <a:off x="1682"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7</a:t>
                </a:r>
                <a:endParaRPr lang="en-US">
                  <a:latin typeface="Times" charset="0"/>
                </a:endParaRPr>
              </a:p>
            </p:txBody>
          </p:sp>
          <p:sp>
            <p:nvSpPr>
              <p:cNvPr id="40103" name="Rectangle 1124"/>
              <p:cNvSpPr>
                <a:spLocks noChangeArrowheads="1"/>
              </p:cNvSpPr>
              <p:nvPr/>
            </p:nvSpPr>
            <p:spPr bwMode="auto">
              <a:xfrm>
                <a:off x="1719"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3</a:t>
                </a:r>
                <a:endParaRPr lang="en-US">
                  <a:latin typeface="Times" charset="0"/>
                </a:endParaRPr>
              </a:p>
            </p:txBody>
          </p:sp>
          <p:sp>
            <p:nvSpPr>
              <p:cNvPr id="40104" name="Rectangle 1125"/>
              <p:cNvSpPr>
                <a:spLocks noChangeArrowheads="1"/>
              </p:cNvSpPr>
              <p:nvPr/>
            </p:nvSpPr>
            <p:spPr bwMode="auto">
              <a:xfrm>
                <a:off x="1755"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8</a:t>
                </a:r>
                <a:endParaRPr lang="en-US">
                  <a:latin typeface="Times" charset="0"/>
                </a:endParaRPr>
              </a:p>
            </p:txBody>
          </p:sp>
          <p:sp>
            <p:nvSpPr>
              <p:cNvPr id="40105" name="Rectangle 1126"/>
              <p:cNvSpPr>
                <a:spLocks noChangeArrowheads="1"/>
              </p:cNvSpPr>
              <p:nvPr/>
            </p:nvSpPr>
            <p:spPr bwMode="auto">
              <a:xfrm>
                <a:off x="1791" y="3355"/>
                <a:ext cx="2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a:t>
                </a:r>
                <a:endParaRPr lang="en-US">
                  <a:latin typeface="Times" charset="0"/>
                </a:endParaRPr>
              </a:p>
            </p:txBody>
          </p:sp>
          <p:sp>
            <p:nvSpPr>
              <p:cNvPr id="40106" name="Rectangle 1127"/>
              <p:cNvSpPr>
                <a:spLocks noChangeArrowheads="1"/>
              </p:cNvSpPr>
              <p:nvPr/>
            </p:nvSpPr>
            <p:spPr bwMode="auto">
              <a:xfrm>
                <a:off x="1810"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4</a:t>
                </a:r>
                <a:endParaRPr lang="en-US">
                  <a:latin typeface="Times" charset="0"/>
                </a:endParaRPr>
              </a:p>
            </p:txBody>
          </p:sp>
          <p:sp>
            <p:nvSpPr>
              <p:cNvPr id="40107" name="Rectangle 1128"/>
              <p:cNvSpPr>
                <a:spLocks noChangeArrowheads="1"/>
              </p:cNvSpPr>
              <p:nvPr/>
            </p:nvSpPr>
            <p:spPr bwMode="auto">
              <a:xfrm>
                <a:off x="1846"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108" name="Rectangle 1129"/>
              <p:cNvSpPr>
                <a:spLocks noChangeArrowheads="1"/>
              </p:cNvSpPr>
              <p:nvPr/>
            </p:nvSpPr>
            <p:spPr bwMode="auto">
              <a:xfrm>
                <a:off x="1882"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k</a:t>
                </a:r>
                <a:endParaRPr lang="en-US">
                  <a:latin typeface="Times" charset="0"/>
                </a:endParaRPr>
              </a:p>
            </p:txBody>
          </p:sp>
          <p:sp>
            <p:nvSpPr>
              <p:cNvPr id="40109" name="Rectangle 1130"/>
              <p:cNvSpPr>
                <a:spLocks noChangeArrowheads="1"/>
              </p:cNvSpPr>
              <p:nvPr/>
            </p:nvSpPr>
            <p:spPr bwMode="auto">
              <a:xfrm>
                <a:off x="1918"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s</a:t>
                </a:r>
                <a:endParaRPr lang="en-US">
                  <a:latin typeface="Times" charset="0"/>
                </a:endParaRPr>
              </a:p>
            </p:txBody>
          </p:sp>
          <p:sp>
            <p:nvSpPr>
              <p:cNvPr id="40110" name="Rectangle 1131"/>
              <p:cNvSpPr>
                <a:spLocks noChangeArrowheads="1"/>
              </p:cNvSpPr>
              <p:nvPr/>
            </p:nvSpPr>
            <p:spPr bwMode="auto">
              <a:xfrm>
                <a:off x="1954" y="3355"/>
                <a:ext cx="2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i</a:t>
                </a:r>
                <a:endParaRPr lang="en-US">
                  <a:latin typeface="Times" charset="0"/>
                </a:endParaRPr>
              </a:p>
            </p:txBody>
          </p:sp>
          <p:sp>
            <p:nvSpPr>
              <p:cNvPr id="40111" name="Rectangle 1132"/>
              <p:cNvSpPr>
                <a:spLocks noChangeArrowheads="1"/>
              </p:cNvSpPr>
              <p:nvPr/>
            </p:nvSpPr>
            <p:spPr bwMode="auto">
              <a:xfrm>
                <a:off x="2247" y="3355"/>
                <a:ext cx="48"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V</a:t>
                </a:r>
                <a:endParaRPr lang="en-US">
                  <a:latin typeface="Times" charset="0"/>
                </a:endParaRPr>
              </a:p>
            </p:txBody>
          </p:sp>
          <p:sp>
            <p:nvSpPr>
              <p:cNvPr id="40112" name="Rectangle 1133"/>
              <p:cNvSpPr>
                <a:spLocks noChangeArrowheads="1"/>
              </p:cNvSpPr>
              <p:nvPr/>
            </p:nvSpPr>
            <p:spPr bwMode="auto">
              <a:xfrm>
                <a:off x="2291"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5</a:t>
                </a:r>
                <a:endParaRPr lang="en-US">
                  <a:latin typeface="Times" charset="0"/>
                </a:endParaRPr>
              </a:p>
            </p:txBody>
          </p:sp>
          <p:sp>
            <p:nvSpPr>
              <p:cNvPr id="40113" name="Rectangle 1134"/>
              <p:cNvSpPr>
                <a:spLocks noChangeArrowheads="1"/>
              </p:cNvSpPr>
              <p:nvPr/>
            </p:nvSpPr>
            <p:spPr bwMode="auto">
              <a:xfrm>
                <a:off x="2326"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7</a:t>
                </a:r>
                <a:endParaRPr lang="en-US">
                  <a:latin typeface="Times" charset="0"/>
                </a:endParaRPr>
              </a:p>
            </p:txBody>
          </p:sp>
          <p:sp>
            <p:nvSpPr>
              <p:cNvPr id="40114" name="Rectangle 1135"/>
              <p:cNvSpPr>
                <a:spLocks noChangeArrowheads="1"/>
              </p:cNvSpPr>
              <p:nvPr/>
            </p:nvSpPr>
            <p:spPr bwMode="auto">
              <a:xfrm>
                <a:off x="2363" y="3355"/>
                <a:ext cx="2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a:t>
                </a:r>
                <a:endParaRPr lang="en-US">
                  <a:latin typeface="Times" charset="0"/>
                </a:endParaRPr>
              </a:p>
            </p:txBody>
          </p:sp>
          <p:sp>
            <p:nvSpPr>
              <p:cNvPr id="40115" name="Rectangle 1136"/>
              <p:cNvSpPr>
                <a:spLocks noChangeArrowheads="1"/>
              </p:cNvSpPr>
              <p:nvPr/>
            </p:nvSpPr>
            <p:spPr bwMode="auto">
              <a:xfrm>
                <a:off x="2382"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4</a:t>
                </a:r>
                <a:endParaRPr lang="en-US">
                  <a:latin typeface="Times" charset="0"/>
                </a:endParaRPr>
              </a:p>
            </p:txBody>
          </p:sp>
          <p:sp>
            <p:nvSpPr>
              <p:cNvPr id="40116" name="Rectangle 1137"/>
              <p:cNvSpPr>
                <a:spLocks noChangeArrowheads="1"/>
              </p:cNvSpPr>
              <p:nvPr/>
            </p:nvSpPr>
            <p:spPr bwMode="auto">
              <a:xfrm>
                <a:off x="2418"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117" name="Rectangle 1138"/>
              <p:cNvSpPr>
                <a:spLocks noChangeArrowheads="1"/>
              </p:cNvSpPr>
              <p:nvPr/>
            </p:nvSpPr>
            <p:spPr bwMode="auto">
              <a:xfrm>
                <a:off x="2453"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k</a:t>
                </a:r>
                <a:endParaRPr lang="en-US">
                  <a:latin typeface="Times" charset="0"/>
                </a:endParaRPr>
              </a:p>
            </p:txBody>
          </p:sp>
          <p:sp>
            <p:nvSpPr>
              <p:cNvPr id="40118" name="Rectangle 1139"/>
              <p:cNvSpPr>
                <a:spLocks noChangeArrowheads="1"/>
              </p:cNvSpPr>
              <p:nvPr/>
            </p:nvSpPr>
            <p:spPr bwMode="auto">
              <a:xfrm>
                <a:off x="2490"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s</a:t>
                </a:r>
                <a:endParaRPr lang="en-US">
                  <a:latin typeface="Times" charset="0"/>
                </a:endParaRPr>
              </a:p>
            </p:txBody>
          </p:sp>
          <p:sp>
            <p:nvSpPr>
              <p:cNvPr id="40119" name="Rectangle 1140"/>
              <p:cNvSpPr>
                <a:spLocks noChangeArrowheads="1"/>
              </p:cNvSpPr>
              <p:nvPr/>
            </p:nvSpPr>
            <p:spPr bwMode="auto">
              <a:xfrm>
                <a:off x="2526" y="3355"/>
                <a:ext cx="2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i</a:t>
                </a:r>
                <a:endParaRPr lang="en-US">
                  <a:latin typeface="Times" charset="0"/>
                </a:endParaRPr>
              </a:p>
            </p:txBody>
          </p:sp>
          <p:sp>
            <p:nvSpPr>
              <p:cNvPr id="40120" name="Rectangle 1141"/>
              <p:cNvSpPr>
                <a:spLocks noChangeArrowheads="1"/>
              </p:cNvSpPr>
              <p:nvPr/>
            </p:nvSpPr>
            <p:spPr bwMode="auto">
              <a:xfrm>
                <a:off x="701" y="1461"/>
                <a:ext cx="75"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R</a:t>
                </a:r>
                <a:endParaRPr lang="en-US">
                  <a:latin typeface="Times" charset="0"/>
                </a:endParaRPr>
              </a:p>
            </p:txBody>
          </p:sp>
          <p:sp>
            <p:nvSpPr>
              <p:cNvPr id="40121" name="Rectangle 1142"/>
              <p:cNvSpPr>
                <a:spLocks noChangeArrowheads="1"/>
              </p:cNvSpPr>
              <p:nvPr/>
            </p:nvSpPr>
            <p:spPr bwMode="auto">
              <a:xfrm>
                <a:off x="771" y="1461"/>
                <a:ext cx="64"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o</a:t>
                </a:r>
                <a:endParaRPr lang="en-US">
                  <a:latin typeface="Times" charset="0"/>
                </a:endParaRPr>
              </a:p>
            </p:txBody>
          </p:sp>
          <p:sp>
            <p:nvSpPr>
              <p:cNvPr id="40122" name="Rectangle 1143"/>
              <p:cNvSpPr>
                <a:spLocks noChangeArrowheads="1"/>
              </p:cNvSpPr>
              <p:nvPr/>
            </p:nvSpPr>
            <p:spPr bwMode="auto">
              <a:xfrm>
                <a:off x="831" y="1461"/>
                <a:ext cx="64"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o</a:t>
                </a:r>
                <a:endParaRPr lang="en-US">
                  <a:latin typeface="Times" charset="0"/>
                </a:endParaRPr>
              </a:p>
            </p:txBody>
          </p:sp>
          <p:sp>
            <p:nvSpPr>
              <p:cNvPr id="40123" name="Rectangle 1144"/>
              <p:cNvSpPr>
                <a:spLocks noChangeArrowheads="1"/>
              </p:cNvSpPr>
              <p:nvPr/>
            </p:nvSpPr>
            <p:spPr bwMode="auto">
              <a:xfrm>
                <a:off x="891" y="1461"/>
                <a:ext cx="92"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m</a:t>
                </a:r>
                <a:endParaRPr lang="en-US">
                  <a:latin typeface="Times" charset="0"/>
                </a:endParaRPr>
              </a:p>
            </p:txBody>
          </p:sp>
          <p:sp>
            <p:nvSpPr>
              <p:cNvPr id="40124" name="Rectangle 1145"/>
              <p:cNvSpPr>
                <a:spLocks noChangeArrowheads="1"/>
              </p:cNvSpPr>
              <p:nvPr/>
            </p:nvSpPr>
            <p:spPr bwMode="auto">
              <a:xfrm>
                <a:off x="979" y="1461"/>
                <a:ext cx="29"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 </a:t>
                </a:r>
                <a:endParaRPr lang="en-US">
                  <a:latin typeface="Times" charset="0"/>
                </a:endParaRPr>
              </a:p>
            </p:txBody>
          </p:sp>
          <p:sp>
            <p:nvSpPr>
              <p:cNvPr id="40125" name="Rectangle 1146"/>
              <p:cNvSpPr>
                <a:spLocks noChangeArrowheads="1"/>
              </p:cNvSpPr>
              <p:nvPr/>
            </p:nvSpPr>
            <p:spPr bwMode="auto">
              <a:xfrm>
                <a:off x="1006" y="1461"/>
                <a:ext cx="64"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T</a:t>
                </a:r>
                <a:endParaRPr lang="en-US">
                  <a:latin typeface="Times" charset="0"/>
                </a:endParaRPr>
              </a:p>
            </p:txBody>
          </p:sp>
          <p:sp>
            <p:nvSpPr>
              <p:cNvPr id="40126" name="Rectangle 1147"/>
              <p:cNvSpPr>
                <a:spLocks noChangeArrowheads="1"/>
              </p:cNvSpPr>
              <p:nvPr/>
            </p:nvSpPr>
            <p:spPr bwMode="auto">
              <a:xfrm>
                <a:off x="1064" y="1461"/>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e</a:t>
                </a:r>
                <a:endParaRPr lang="en-US">
                  <a:latin typeface="Times" charset="0"/>
                </a:endParaRPr>
              </a:p>
            </p:txBody>
          </p:sp>
          <p:sp>
            <p:nvSpPr>
              <p:cNvPr id="40127" name="Rectangle 1148"/>
              <p:cNvSpPr>
                <a:spLocks noChangeArrowheads="1"/>
              </p:cNvSpPr>
              <p:nvPr/>
            </p:nvSpPr>
            <p:spPr bwMode="auto">
              <a:xfrm>
                <a:off x="1120" y="1461"/>
                <a:ext cx="92"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m</a:t>
                </a:r>
                <a:endParaRPr lang="en-US">
                  <a:latin typeface="Times" charset="0"/>
                </a:endParaRPr>
              </a:p>
            </p:txBody>
          </p:sp>
          <p:sp>
            <p:nvSpPr>
              <p:cNvPr id="40128" name="Rectangle 1149"/>
              <p:cNvSpPr>
                <a:spLocks noChangeArrowheads="1"/>
              </p:cNvSpPr>
              <p:nvPr/>
            </p:nvSpPr>
            <p:spPr bwMode="auto">
              <a:xfrm>
                <a:off x="1207" y="1461"/>
                <a:ext cx="64"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p</a:t>
                </a:r>
                <a:endParaRPr lang="en-US">
                  <a:latin typeface="Times" charset="0"/>
                </a:endParaRPr>
              </a:p>
            </p:txBody>
          </p:sp>
          <p:sp>
            <p:nvSpPr>
              <p:cNvPr id="40129" name="Rectangle 1150"/>
              <p:cNvSpPr>
                <a:spLocks noChangeArrowheads="1"/>
              </p:cNvSpPr>
              <p:nvPr/>
            </p:nvSpPr>
            <p:spPr bwMode="auto">
              <a:xfrm>
                <a:off x="1267" y="1461"/>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e</a:t>
                </a:r>
                <a:endParaRPr lang="en-US">
                  <a:latin typeface="Times" charset="0"/>
                </a:endParaRPr>
              </a:p>
            </p:txBody>
          </p:sp>
          <p:sp>
            <p:nvSpPr>
              <p:cNvPr id="40130" name="Rectangle 1151"/>
              <p:cNvSpPr>
                <a:spLocks noChangeArrowheads="1"/>
              </p:cNvSpPr>
              <p:nvPr/>
            </p:nvSpPr>
            <p:spPr bwMode="auto">
              <a:xfrm>
                <a:off x="1322" y="1461"/>
                <a:ext cx="40"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r</a:t>
                </a:r>
                <a:endParaRPr lang="en-US">
                  <a:latin typeface="Times" charset="0"/>
                </a:endParaRPr>
              </a:p>
            </p:txBody>
          </p:sp>
          <p:sp>
            <p:nvSpPr>
              <p:cNvPr id="40131" name="Rectangle 1152"/>
              <p:cNvSpPr>
                <a:spLocks noChangeArrowheads="1"/>
              </p:cNvSpPr>
              <p:nvPr/>
            </p:nvSpPr>
            <p:spPr bwMode="auto">
              <a:xfrm>
                <a:off x="1360" y="1461"/>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a</a:t>
                </a:r>
                <a:endParaRPr lang="en-US">
                  <a:latin typeface="Times" charset="0"/>
                </a:endParaRPr>
              </a:p>
            </p:txBody>
          </p:sp>
          <p:sp>
            <p:nvSpPr>
              <p:cNvPr id="40132" name="Rectangle 1153"/>
              <p:cNvSpPr>
                <a:spLocks noChangeArrowheads="1"/>
              </p:cNvSpPr>
              <p:nvPr/>
            </p:nvSpPr>
            <p:spPr bwMode="auto">
              <a:xfrm>
                <a:off x="1415" y="1461"/>
                <a:ext cx="35"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t</a:t>
                </a:r>
                <a:endParaRPr lang="en-US">
                  <a:latin typeface="Times" charset="0"/>
                </a:endParaRPr>
              </a:p>
            </p:txBody>
          </p:sp>
          <p:sp>
            <p:nvSpPr>
              <p:cNvPr id="40133" name="Rectangle 1154"/>
              <p:cNvSpPr>
                <a:spLocks noChangeArrowheads="1"/>
              </p:cNvSpPr>
              <p:nvPr/>
            </p:nvSpPr>
            <p:spPr bwMode="auto">
              <a:xfrm>
                <a:off x="1447" y="1461"/>
                <a:ext cx="64"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u</a:t>
                </a:r>
                <a:endParaRPr lang="en-US">
                  <a:latin typeface="Times" charset="0"/>
                </a:endParaRPr>
              </a:p>
            </p:txBody>
          </p:sp>
          <p:sp>
            <p:nvSpPr>
              <p:cNvPr id="40134" name="Rectangle 1155"/>
              <p:cNvSpPr>
                <a:spLocks noChangeArrowheads="1"/>
              </p:cNvSpPr>
              <p:nvPr/>
            </p:nvSpPr>
            <p:spPr bwMode="auto">
              <a:xfrm>
                <a:off x="1507" y="1461"/>
                <a:ext cx="40"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r</a:t>
                </a:r>
                <a:endParaRPr lang="en-US">
                  <a:latin typeface="Times" charset="0"/>
                </a:endParaRPr>
              </a:p>
            </p:txBody>
          </p:sp>
          <p:sp>
            <p:nvSpPr>
              <p:cNvPr id="40135" name="Rectangle 1156"/>
              <p:cNvSpPr>
                <a:spLocks noChangeArrowheads="1"/>
              </p:cNvSpPr>
              <p:nvPr/>
            </p:nvSpPr>
            <p:spPr bwMode="auto">
              <a:xfrm>
                <a:off x="1545" y="1461"/>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e</a:t>
                </a:r>
                <a:endParaRPr lang="en-US">
                  <a:latin typeface="Times" charset="0"/>
                </a:endParaRPr>
              </a:p>
            </p:txBody>
          </p:sp>
          <p:sp>
            <p:nvSpPr>
              <p:cNvPr id="40136" name="Rectangle 1157"/>
              <p:cNvSpPr>
                <a:spLocks noChangeArrowheads="1"/>
              </p:cNvSpPr>
              <p:nvPr/>
            </p:nvSpPr>
            <p:spPr bwMode="auto">
              <a:xfrm>
                <a:off x="1601" y="1461"/>
                <a:ext cx="29"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 </a:t>
                </a:r>
                <a:endParaRPr lang="en-US">
                  <a:latin typeface="Times" charset="0"/>
                </a:endParaRPr>
              </a:p>
            </p:txBody>
          </p:sp>
          <p:sp>
            <p:nvSpPr>
              <p:cNvPr id="40137" name="Rectangle 1158"/>
              <p:cNvSpPr>
                <a:spLocks noChangeArrowheads="1"/>
              </p:cNvSpPr>
              <p:nvPr/>
            </p:nvSpPr>
            <p:spPr bwMode="auto">
              <a:xfrm>
                <a:off x="1626" y="1461"/>
                <a:ext cx="64"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F</a:t>
                </a:r>
                <a:endParaRPr lang="en-US">
                  <a:latin typeface="Times" charset="0"/>
                </a:endParaRPr>
              </a:p>
            </p:txBody>
          </p:sp>
          <p:sp>
            <p:nvSpPr>
              <p:cNvPr id="40138" name="Rectangle 1159"/>
              <p:cNvSpPr>
                <a:spLocks noChangeArrowheads="1"/>
              </p:cNvSpPr>
              <p:nvPr/>
            </p:nvSpPr>
            <p:spPr bwMode="auto">
              <a:xfrm>
                <a:off x="1688" y="1461"/>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a</a:t>
                </a:r>
                <a:endParaRPr lang="en-US">
                  <a:latin typeface="Times" charset="0"/>
                </a:endParaRPr>
              </a:p>
            </p:txBody>
          </p:sp>
          <p:sp>
            <p:nvSpPr>
              <p:cNvPr id="40139" name="Rectangle 1160"/>
              <p:cNvSpPr>
                <a:spLocks noChangeArrowheads="1"/>
              </p:cNvSpPr>
              <p:nvPr/>
            </p:nvSpPr>
            <p:spPr bwMode="auto">
              <a:xfrm>
                <a:off x="1741" y="1461"/>
                <a:ext cx="35"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t</a:t>
                </a:r>
                <a:endParaRPr lang="en-US">
                  <a:latin typeface="Times" charset="0"/>
                </a:endParaRPr>
              </a:p>
            </p:txBody>
          </p:sp>
          <p:sp>
            <p:nvSpPr>
              <p:cNvPr id="40140" name="Rectangle 1161"/>
              <p:cNvSpPr>
                <a:spLocks noChangeArrowheads="1"/>
              </p:cNvSpPr>
              <p:nvPr/>
            </p:nvSpPr>
            <p:spPr bwMode="auto">
              <a:xfrm>
                <a:off x="1774" y="1461"/>
                <a:ext cx="29"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i</a:t>
                </a:r>
                <a:endParaRPr lang="en-US">
                  <a:latin typeface="Times" charset="0"/>
                </a:endParaRPr>
              </a:p>
            </p:txBody>
          </p:sp>
          <p:sp>
            <p:nvSpPr>
              <p:cNvPr id="40141" name="Rectangle 1162"/>
              <p:cNvSpPr>
                <a:spLocks noChangeArrowheads="1"/>
              </p:cNvSpPr>
              <p:nvPr/>
            </p:nvSpPr>
            <p:spPr bwMode="auto">
              <a:xfrm>
                <a:off x="1801" y="1461"/>
                <a:ext cx="64"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g</a:t>
                </a:r>
                <a:endParaRPr lang="en-US">
                  <a:latin typeface="Times" charset="0"/>
                </a:endParaRPr>
              </a:p>
            </p:txBody>
          </p:sp>
          <p:sp>
            <p:nvSpPr>
              <p:cNvPr id="40142" name="Rectangle 1163"/>
              <p:cNvSpPr>
                <a:spLocks noChangeArrowheads="1"/>
              </p:cNvSpPr>
              <p:nvPr/>
            </p:nvSpPr>
            <p:spPr bwMode="auto">
              <a:xfrm>
                <a:off x="1861" y="1461"/>
                <a:ext cx="64"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u</a:t>
                </a:r>
                <a:endParaRPr lang="en-US">
                  <a:latin typeface="Times" charset="0"/>
                </a:endParaRPr>
              </a:p>
            </p:txBody>
          </p:sp>
          <p:sp>
            <p:nvSpPr>
              <p:cNvPr id="40143" name="Rectangle 1164"/>
              <p:cNvSpPr>
                <a:spLocks noChangeArrowheads="1"/>
              </p:cNvSpPr>
              <p:nvPr/>
            </p:nvSpPr>
            <p:spPr bwMode="auto">
              <a:xfrm>
                <a:off x="1921" y="1461"/>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e</a:t>
                </a:r>
                <a:endParaRPr lang="en-US">
                  <a:latin typeface="Times" charset="0"/>
                </a:endParaRPr>
              </a:p>
            </p:txBody>
          </p:sp>
          <p:sp>
            <p:nvSpPr>
              <p:cNvPr id="40144" name="Rectangle 1165"/>
              <p:cNvSpPr>
                <a:spLocks noChangeArrowheads="1"/>
              </p:cNvSpPr>
              <p:nvPr/>
            </p:nvSpPr>
            <p:spPr bwMode="auto">
              <a:xfrm>
                <a:off x="1977" y="1461"/>
                <a:ext cx="29"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 </a:t>
                </a:r>
                <a:endParaRPr lang="en-US">
                  <a:latin typeface="Times" charset="0"/>
                </a:endParaRPr>
              </a:p>
            </p:txBody>
          </p:sp>
          <p:sp>
            <p:nvSpPr>
              <p:cNvPr id="40145" name="Rectangle 1166"/>
              <p:cNvSpPr>
                <a:spLocks noChangeArrowheads="1"/>
              </p:cNvSpPr>
              <p:nvPr/>
            </p:nvSpPr>
            <p:spPr bwMode="auto">
              <a:xfrm>
                <a:off x="2004" y="1461"/>
                <a:ext cx="69"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P</a:t>
                </a:r>
                <a:endParaRPr lang="en-US">
                  <a:latin typeface="Times" charset="0"/>
                </a:endParaRPr>
              </a:p>
            </p:txBody>
          </p:sp>
          <p:sp>
            <p:nvSpPr>
              <p:cNvPr id="40146" name="Rectangle 1167"/>
              <p:cNvSpPr>
                <a:spLocks noChangeArrowheads="1"/>
              </p:cNvSpPr>
              <p:nvPr/>
            </p:nvSpPr>
            <p:spPr bwMode="auto">
              <a:xfrm>
                <a:off x="2069" y="1461"/>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e</a:t>
                </a:r>
                <a:endParaRPr lang="en-US">
                  <a:latin typeface="Times" charset="0"/>
                </a:endParaRPr>
              </a:p>
            </p:txBody>
          </p:sp>
          <p:sp>
            <p:nvSpPr>
              <p:cNvPr id="40147" name="Rectangle 1168"/>
              <p:cNvSpPr>
                <a:spLocks noChangeArrowheads="1"/>
              </p:cNvSpPr>
              <p:nvPr/>
            </p:nvSpPr>
            <p:spPr bwMode="auto">
              <a:xfrm>
                <a:off x="2124" y="1461"/>
                <a:ext cx="40"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r</a:t>
                </a:r>
                <a:endParaRPr lang="en-US">
                  <a:latin typeface="Times" charset="0"/>
                </a:endParaRPr>
              </a:p>
            </p:txBody>
          </p:sp>
          <p:sp>
            <p:nvSpPr>
              <p:cNvPr id="40148" name="Rectangle 1169"/>
              <p:cNvSpPr>
                <a:spLocks noChangeArrowheads="1"/>
              </p:cNvSpPr>
              <p:nvPr/>
            </p:nvSpPr>
            <p:spPr bwMode="auto">
              <a:xfrm>
                <a:off x="2161" y="1461"/>
                <a:ext cx="35"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f</a:t>
                </a:r>
                <a:endParaRPr lang="en-US">
                  <a:latin typeface="Times" charset="0"/>
                </a:endParaRPr>
              </a:p>
            </p:txBody>
          </p:sp>
          <p:sp>
            <p:nvSpPr>
              <p:cNvPr id="40149" name="Rectangle 1170"/>
              <p:cNvSpPr>
                <a:spLocks noChangeArrowheads="1"/>
              </p:cNvSpPr>
              <p:nvPr/>
            </p:nvSpPr>
            <p:spPr bwMode="auto">
              <a:xfrm>
                <a:off x="2194" y="1461"/>
                <a:ext cx="64"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o</a:t>
                </a:r>
                <a:endParaRPr lang="en-US">
                  <a:latin typeface="Times" charset="0"/>
                </a:endParaRPr>
              </a:p>
            </p:txBody>
          </p:sp>
          <p:sp>
            <p:nvSpPr>
              <p:cNvPr id="40150" name="Rectangle 1171"/>
              <p:cNvSpPr>
                <a:spLocks noChangeArrowheads="1"/>
              </p:cNvSpPr>
              <p:nvPr/>
            </p:nvSpPr>
            <p:spPr bwMode="auto">
              <a:xfrm>
                <a:off x="2255" y="1461"/>
                <a:ext cx="40"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r</a:t>
                </a:r>
                <a:endParaRPr lang="en-US">
                  <a:latin typeface="Times" charset="0"/>
                </a:endParaRPr>
              </a:p>
            </p:txBody>
          </p:sp>
          <p:sp>
            <p:nvSpPr>
              <p:cNvPr id="40151" name="Rectangle 1172"/>
              <p:cNvSpPr>
                <a:spLocks noChangeArrowheads="1"/>
              </p:cNvSpPr>
              <p:nvPr/>
            </p:nvSpPr>
            <p:spPr bwMode="auto">
              <a:xfrm>
                <a:off x="2293" y="1461"/>
                <a:ext cx="92"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m</a:t>
                </a:r>
                <a:endParaRPr lang="en-US">
                  <a:latin typeface="Times" charset="0"/>
                </a:endParaRPr>
              </a:p>
            </p:txBody>
          </p:sp>
          <p:sp>
            <p:nvSpPr>
              <p:cNvPr id="40152" name="Rectangle 1173"/>
              <p:cNvSpPr>
                <a:spLocks noChangeArrowheads="1"/>
              </p:cNvSpPr>
              <p:nvPr/>
            </p:nvSpPr>
            <p:spPr bwMode="auto">
              <a:xfrm>
                <a:off x="2380" y="1461"/>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a</a:t>
                </a:r>
                <a:endParaRPr lang="en-US">
                  <a:latin typeface="Times" charset="0"/>
                </a:endParaRPr>
              </a:p>
            </p:txBody>
          </p:sp>
          <p:sp>
            <p:nvSpPr>
              <p:cNvPr id="40153" name="Rectangle 1174"/>
              <p:cNvSpPr>
                <a:spLocks noChangeArrowheads="1"/>
              </p:cNvSpPr>
              <p:nvPr/>
            </p:nvSpPr>
            <p:spPr bwMode="auto">
              <a:xfrm>
                <a:off x="2434" y="1461"/>
                <a:ext cx="64"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n</a:t>
                </a:r>
                <a:endParaRPr lang="en-US">
                  <a:latin typeface="Times" charset="0"/>
                </a:endParaRPr>
              </a:p>
            </p:txBody>
          </p:sp>
          <p:sp>
            <p:nvSpPr>
              <p:cNvPr id="40154" name="Rectangle 1175"/>
              <p:cNvSpPr>
                <a:spLocks noChangeArrowheads="1"/>
              </p:cNvSpPr>
              <p:nvPr/>
            </p:nvSpPr>
            <p:spPr bwMode="auto">
              <a:xfrm>
                <a:off x="2495" y="1461"/>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c</a:t>
                </a:r>
                <a:endParaRPr lang="en-US">
                  <a:latin typeface="Times" charset="0"/>
                </a:endParaRPr>
              </a:p>
            </p:txBody>
          </p:sp>
          <p:sp>
            <p:nvSpPr>
              <p:cNvPr id="40155" name="Rectangle 1176"/>
              <p:cNvSpPr>
                <a:spLocks noChangeArrowheads="1"/>
              </p:cNvSpPr>
              <p:nvPr/>
            </p:nvSpPr>
            <p:spPr bwMode="auto">
              <a:xfrm>
                <a:off x="2548" y="1461"/>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e</a:t>
                </a:r>
                <a:endParaRPr lang="en-US">
                  <a:latin typeface="Times" charset="0"/>
                </a:endParaRPr>
              </a:p>
            </p:txBody>
          </p:sp>
          <p:sp>
            <p:nvSpPr>
              <p:cNvPr id="40156" name="Rectangle 1177"/>
              <p:cNvSpPr>
                <a:spLocks noChangeArrowheads="1"/>
              </p:cNvSpPr>
              <p:nvPr/>
            </p:nvSpPr>
            <p:spPr bwMode="auto">
              <a:xfrm>
                <a:off x="2603" y="1461"/>
                <a:ext cx="29"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 </a:t>
                </a:r>
                <a:endParaRPr lang="en-US">
                  <a:latin typeface="Times" charset="0"/>
                </a:endParaRPr>
              </a:p>
            </p:txBody>
          </p:sp>
          <p:sp>
            <p:nvSpPr>
              <p:cNvPr id="40157" name="Rectangle 1178"/>
              <p:cNvSpPr>
                <a:spLocks noChangeArrowheads="1"/>
              </p:cNvSpPr>
              <p:nvPr/>
            </p:nvSpPr>
            <p:spPr bwMode="auto">
              <a:xfrm>
                <a:off x="932" y="1578"/>
                <a:ext cx="64"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o</a:t>
                </a:r>
                <a:endParaRPr lang="en-US">
                  <a:latin typeface="Times" charset="0"/>
                </a:endParaRPr>
              </a:p>
            </p:txBody>
          </p:sp>
          <p:sp>
            <p:nvSpPr>
              <p:cNvPr id="40158" name="Rectangle 1179"/>
              <p:cNvSpPr>
                <a:spLocks noChangeArrowheads="1"/>
              </p:cNvSpPr>
              <p:nvPr/>
            </p:nvSpPr>
            <p:spPr bwMode="auto">
              <a:xfrm>
                <a:off x="993" y="1578"/>
                <a:ext cx="35"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f</a:t>
                </a:r>
                <a:endParaRPr lang="en-US">
                  <a:latin typeface="Times" charset="0"/>
                </a:endParaRPr>
              </a:p>
            </p:txBody>
          </p:sp>
          <p:sp>
            <p:nvSpPr>
              <p:cNvPr id="40159" name="Rectangle 1180"/>
              <p:cNvSpPr>
                <a:spLocks noChangeArrowheads="1"/>
              </p:cNvSpPr>
              <p:nvPr/>
            </p:nvSpPr>
            <p:spPr bwMode="auto">
              <a:xfrm>
                <a:off x="1026" y="1578"/>
                <a:ext cx="29"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 </a:t>
                </a:r>
                <a:endParaRPr lang="en-US">
                  <a:latin typeface="Times" charset="0"/>
                </a:endParaRPr>
              </a:p>
            </p:txBody>
          </p:sp>
          <p:sp>
            <p:nvSpPr>
              <p:cNvPr id="40160" name="Rectangle 1181"/>
              <p:cNvSpPr>
                <a:spLocks noChangeArrowheads="1"/>
              </p:cNvSpPr>
              <p:nvPr/>
            </p:nvSpPr>
            <p:spPr bwMode="auto">
              <a:xfrm>
                <a:off x="1052" y="1578"/>
                <a:ext cx="69"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S</a:t>
                </a:r>
                <a:endParaRPr lang="en-US">
                  <a:latin typeface="Times" charset="0"/>
                </a:endParaRPr>
              </a:p>
            </p:txBody>
          </p:sp>
          <p:sp>
            <p:nvSpPr>
              <p:cNvPr id="40161" name="Rectangle 1182"/>
              <p:cNvSpPr>
                <a:spLocks noChangeArrowheads="1"/>
              </p:cNvSpPr>
              <p:nvPr/>
            </p:nvSpPr>
            <p:spPr bwMode="auto">
              <a:xfrm>
                <a:off x="1118" y="1578"/>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e</a:t>
                </a:r>
                <a:endParaRPr lang="en-US">
                  <a:latin typeface="Times" charset="0"/>
                </a:endParaRPr>
              </a:p>
            </p:txBody>
          </p:sp>
          <p:sp>
            <p:nvSpPr>
              <p:cNvPr id="40162" name="Rectangle 1183"/>
              <p:cNvSpPr>
                <a:spLocks noChangeArrowheads="1"/>
              </p:cNvSpPr>
              <p:nvPr/>
            </p:nvSpPr>
            <p:spPr bwMode="auto">
              <a:xfrm>
                <a:off x="1172" y="1578"/>
                <a:ext cx="29"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l</a:t>
                </a:r>
                <a:endParaRPr lang="en-US">
                  <a:latin typeface="Times" charset="0"/>
                </a:endParaRPr>
              </a:p>
            </p:txBody>
          </p:sp>
          <p:sp>
            <p:nvSpPr>
              <p:cNvPr id="40163" name="Rectangle 1184"/>
              <p:cNvSpPr>
                <a:spLocks noChangeArrowheads="1"/>
              </p:cNvSpPr>
              <p:nvPr/>
            </p:nvSpPr>
            <p:spPr bwMode="auto">
              <a:xfrm>
                <a:off x="1200" y="1578"/>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e</a:t>
                </a:r>
                <a:endParaRPr lang="en-US">
                  <a:latin typeface="Times" charset="0"/>
                </a:endParaRPr>
              </a:p>
            </p:txBody>
          </p:sp>
          <p:sp>
            <p:nvSpPr>
              <p:cNvPr id="40164" name="Rectangle 1185"/>
              <p:cNvSpPr>
                <a:spLocks noChangeArrowheads="1"/>
              </p:cNvSpPr>
              <p:nvPr/>
            </p:nvSpPr>
            <p:spPr bwMode="auto">
              <a:xfrm>
                <a:off x="1255" y="1578"/>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c</a:t>
                </a:r>
                <a:endParaRPr lang="en-US">
                  <a:latin typeface="Times" charset="0"/>
                </a:endParaRPr>
              </a:p>
            </p:txBody>
          </p:sp>
          <p:sp>
            <p:nvSpPr>
              <p:cNvPr id="40165" name="Rectangle 1186"/>
              <p:cNvSpPr>
                <a:spLocks noChangeArrowheads="1"/>
              </p:cNvSpPr>
              <p:nvPr/>
            </p:nvSpPr>
            <p:spPr bwMode="auto">
              <a:xfrm>
                <a:off x="1309" y="1578"/>
                <a:ext cx="35"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t</a:t>
                </a:r>
                <a:endParaRPr lang="en-US">
                  <a:latin typeface="Times" charset="0"/>
                </a:endParaRPr>
              </a:p>
            </p:txBody>
          </p:sp>
          <p:sp>
            <p:nvSpPr>
              <p:cNvPr id="40166" name="Rectangle 1187"/>
              <p:cNvSpPr>
                <a:spLocks noChangeArrowheads="1"/>
              </p:cNvSpPr>
              <p:nvPr/>
            </p:nvSpPr>
            <p:spPr bwMode="auto">
              <a:xfrm>
                <a:off x="1342" y="1578"/>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e</a:t>
                </a:r>
                <a:endParaRPr lang="en-US">
                  <a:latin typeface="Times" charset="0"/>
                </a:endParaRPr>
              </a:p>
            </p:txBody>
          </p:sp>
          <p:sp>
            <p:nvSpPr>
              <p:cNvPr id="40167" name="Rectangle 1188"/>
              <p:cNvSpPr>
                <a:spLocks noChangeArrowheads="1"/>
              </p:cNvSpPr>
              <p:nvPr/>
            </p:nvSpPr>
            <p:spPr bwMode="auto">
              <a:xfrm>
                <a:off x="1396" y="1578"/>
                <a:ext cx="64"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d</a:t>
                </a:r>
                <a:endParaRPr lang="en-US">
                  <a:latin typeface="Times" charset="0"/>
                </a:endParaRPr>
              </a:p>
            </p:txBody>
          </p:sp>
          <p:sp>
            <p:nvSpPr>
              <p:cNvPr id="40168" name="Rectangle 1189"/>
              <p:cNvSpPr>
                <a:spLocks noChangeArrowheads="1"/>
              </p:cNvSpPr>
              <p:nvPr/>
            </p:nvSpPr>
            <p:spPr bwMode="auto">
              <a:xfrm>
                <a:off x="1456" y="1578"/>
                <a:ext cx="29"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 </a:t>
                </a:r>
                <a:endParaRPr lang="en-US">
                  <a:latin typeface="Times" charset="0"/>
                </a:endParaRPr>
              </a:p>
            </p:txBody>
          </p:sp>
          <p:sp>
            <p:nvSpPr>
              <p:cNvPr id="40169" name="Rectangle 1190"/>
              <p:cNvSpPr>
                <a:spLocks noChangeArrowheads="1"/>
              </p:cNvSpPr>
              <p:nvPr/>
            </p:nvSpPr>
            <p:spPr bwMode="auto">
              <a:xfrm>
                <a:off x="1483" y="1578"/>
                <a:ext cx="75"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N</a:t>
                </a:r>
                <a:endParaRPr lang="en-US">
                  <a:latin typeface="Times" charset="0"/>
                </a:endParaRPr>
              </a:p>
            </p:txBody>
          </p:sp>
          <p:sp>
            <p:nvSpPr>
              <p:cNvPr id="40170" name="Rectangle 1191"/>
              <p:cNvSpPr>
                <a:spLocks noChangeArrowheads="1"/>
              </p:cNvSpPr>
              <p:nvPr/>
            </p:nvSpPr>
            <p:spPr bwMode="auto">
              <a:xfrm>
                <a:off x="1554" y="1578"/>
                <a:ext cx="29"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i</a:t>
                </a:r>
                <a:endParaRPr lang="en-US">
                  <a:latin typeface="Times" charset="0"/>
                </a:endParaRPr>
              </a:p>
            </p:txBody>
          </p:sp>
          <p:sp>
            <p:nvSpPr>
              <p:cNvPr id="40171" name="Rectangle 1192"/>
              <p:cNvSpPr>
                <a:spLocks noChangeArrowheads="1"/>
              </p:cNvSpPr>
              <p:nvPr/>
            </p:nvSpPr>
            <p:spPr bwMode="auto">
              <a:xfrm>
                <a:off x="1582" y="1578"/>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c</a:t>
                </a:r>
                <a:endParaRPr lang="en-US">
                  <a:latin typeface="Times" charset="0"/>
                </a:endParaRPr>
              </a:p>
            </p:txBody>
          </p:sp>
          <p:sp>
            <p:nvSpPr>
              <p:cNvPr id="40172" name="Rectangle 1193"/>
              <p:cNvSpPr>
                <a:spLocks noChangeArrowheads="1"/>
              </p:cNvSpPr>
              <p:nvPr/>
            </p:nvSpPr>
            <p:spPr bwMode="auto">
              <a:xfrm>
                <a:off x="1636" y="1578"/>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k</a:t>
                </a:r>
                <a:endParaRPr lang="en-US">
                  <a:latin typeface="Times" charset="0"/>
                </a:endParaRPr>
              </a:p>
            </p:txBody>
          </p:sp>
          <p:sp>
            <p:nvSpPr>
              <p:cNvPr id="40173" name="Rectangle 1194"/>
              <p:cNvSpPr>
                <a:spLocks noChangeArrowheads="1"/>
              </p:cNvSpPr>
              <p:nvPr/>
            </p:nvSpPr>
            <p:spPr bwMode="auto">
              <a:xfrm>
                <a:off x="1691" y="1578"/>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e</a:t>
                </a:r>
                <a:endParaRPr lang="en-US">
                  <a:latin typeface="Times" charset="0"/>
                </a:endParaRPr>
              </a:p>
            </p:txBody>
          </p:sp>
          <p:sp>
            <p:nvSpPr>
              <p:cNvPr id="40174" name="Rectangle 1195"/>
              <p:cNvSpPr>
                <a:spLocks noChangeArrowheads="1"/>
              </p:cNvSpPr>
              <p:nvPr/>
            </p:nvSpPr>
            <p:spPr bwMode="auto">
              <a:xfrm>
                <a:off x="1744" y="1578"/>
                <a:ext cx="29"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l</a:t>
                </a:r>
                <a:endParaRPr lang="en-US">
                  <a:latin typeface="Times" charset="0"/>
                </a:endParaRPr>
              </a:p>
            </p:txBody>
          </p:sp>
          <p:sp>
            <p:nvSpPr>
              <p:cNvPr id="40175" name="Rectangle 1196"/>
              <p:cNvSpPr>
                <a:spLocks noChangeArrowheads="1"/>
              </p:cNvSpPr>
              <p:nvPr/>
            </p:nvSpPr>
            <p:spPr bwMode="auto">
              <a:xfrm>
                <a:off x="1772" y="1578"/>
                <a:ext cx="29"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 </a:t>
                </a:r>
                <a:endParaRPr lang="en-US">
                  <a:latin typeface="Times" charset="0"/>
                </a:endParaRPr>
              </a:p>
            </p:txBody>
          </p:sp>
          <p:sp>
            <p:nvSpPr>
              <p:cNvPr id="40176" name="Rectangle 1197"/>
              <p:cNvSpPr>
                <a:spLocks noChangeArrowheads="1"/>
              </p:cNvSpPr>
              <p:nvPr/>
            </p:nvSpPr>
            <p:spPr bwMode="auto">
              <a:xfrm>
                <a:off x="1799" y="1578"/>
                <a:ext cx="75"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B</a:t>
                </a:r>
                <a:endParaRPr lang="en-US">
                  <a:latin typeface="Times" charset="0"/>
                </a:endParaRPr>
              </a:p>
            </p:txBody>
          </p:sp>
          <p:sp>
            <p:nvSpPr>
              <p:cNvPr id="40177" name="Rectangle 1198"/>
              <p:cNvSpPr>
                <a:spLocks noChangeArrowheads="1"/>
              </p:cNvSpPr>
              <p:nvPr/>
            </p:nvSpPr>
            <p:spPr bwMode="auto">
              <a:xfrm>
                <a:off x="1869" y="1578"/>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a</a:t>
                </a:r>
                <a:endParaRPr lang="en-US">
                  <a:latin typeface="Times" charset="0"/>
                </a:endParaRPr>
              </a:p>
            </p:txBody>
          </p:sp>
          <p:sp>
            <p:nvSpPr>
              <p:cNvPr id="40178" name="Rectangle 1199"/>
              <p:cNvSpPr>
                <a:spLocks noChangeArrowheads="1"/>
              </p:cNvSpPr>
              <p:nvPr/>
            </p:nvSpPr>
            <p:spPr bwMode="auto">
              <a:xfrm>
                <a:off x="1925" y="1578"/>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s</a:t>
                </a:r>
                <a:endParaRPr lang="en-US">
                  <a:latin typeface="Times" charset="0"/>
                </a:endParaRPr>
              </a:p>
            </p:txBody>
          </p:sp>
          <p:sp>
            <p:nvSpPr>
              <p:cNvPr id="40179" name="Rectangle 1200"/>
              <p:cNvSpPr>
                <a:spLocks noChangeArrowheads="1"/>
              </p:cNvSpPr>
              <p:nvPr/>
            </p:nvSpPr>
            <p:spPr bwMode="auto">
              <a:xfrm>
                <a:off x="1980" y="1578"/>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e</a:t>
                </a:r>
                <a:endParaRPr lang="en-US">
                  <a:latin typeface="Times" charset="0"/>
                </a:endParaRPr>
              </a:p>
            </p:txBody>
          </p:sp>
          <p:sp>
            <p:nvSpPr>
              <p:cNvPr id="40180" name="Rectangle 1201"/>
              <p:cNvSpPr>
                <a:spLocks noChangeArrowheads="1"/>
              </p:cNvSpPr>
              <p:nvPr/>
            </p:nvSpPr>
            <p:spPr bwMode="auto">
              <a:xfrm>
                <a:off x="2033" y="1578"/>
                <a:ext cx="64"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d</a:t>
                </a:r>
                <a:endParaRPr lang="en-US">
                  <a:latin typeface="Times" charset="0"/>
                </a:endParaRPr>
              </a:p>
            </p:txBody>
          </p:sp>
          <p:sp>
            <p:nvSpPr>
              <p:cNvPr id="40181" name="Rectangle 1202"/>
              <p:cNvSpPr>
                <a:spLocks noChangeArrowheads="1"/>
              </p:cNvSpPr>
              <p:nvPr/>
            </p:nvSpPr>
            <p:spPr bwMode="auto">
              <a:xfrm>
                <a:off x="2095" y="1578"/>
                <a:ext cx="29"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 </a:t>
                </a:r>
                <a:endParaRPr lang="en-US">
                  <a:latin typeface="Times" charset="0"/>
                </a:endParaRPr>
              </a:p>
            </p:txBody>
          </p:sp>
          <p:sp>
            <p:nvSpPr>
              <p:cNvPr id="40182" name="Rectangle 1203"/>
              <p:cNvSpPr>
                <a:spLocks noChangeArrowheads="1"/>
              </p:cNvSpPr>
              <p:nvPr/>
            </p:nvSpPr>
            <p:spPr bwMode="auto">
              <a:xfrm>
                <a:off x="2120" y="1578"/>
                <a:ext cx="75"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A</a:t>
                </a:r>
                <a:endParaRPr lang="en-US">
                  <a:latin typeface="Times" charset="0"/>
                </a:endParaRPr>
              </a:p>
            </p:txBody>
          </p:sp>
          <p:sp>
            <p:nvSpPr>
              <p:cNvPr id="40183" name="Rectangle 1204"/>
              <p:cNvSpPr>
                <a:spLocks noChangeArrowheads="1"/>
              </p:cNvSpPr>
              <p:nvPr/>
            </p:nvSpPr>
            <p:spPr bwMode="auto">
              <a:xfrm>
                <a:off x="2188" y="1578"/>
                <a:ext cx="29"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l</a:t>
                </a:r>
                <a:endParaRPr lang="en-US">
                  <a:latin typeface="Times" charset="0"/>
                </a:endParaRPr>
              </a:p>
            </p:txBody>
          </p:sp>
          <p:sp>
            <p:nvSpPr>
              <p:cNvPr id="40184" name="Rectangle 1205"/>
              <p:cNvSpPr>
                <a:spLocks noChangeArrowheads="1"/>
              </p:cNvSpPr>
              <p:nvPr/>
            </p:nvSpPr>
            <p:spPr bwMode="auto">
              <a:xfrm>
                <a:off x="2215" y="1578"/>
                <a:ext cx="29"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l</a:t>
                </a:r>
                <a:endParaRPr lang="en-US">
                  <a:latin typeface="Times" charset="0"/>
                </a:endParaRPr>
              </a:p>
            </p:txBody>
          </p:sp>
          <p:sp>
            <p:nvSpPr>
              <p:cNvPr id="40185" name="Rectangle 1206"/>
              <p:cNvSpPr>
                <a:spLocks noChangeArrowheads="1"/>
              </p:cNvSpPr>
              <p:nvPr/>
            </p:nvSpPr>
            <p:spPr bwMode="auto">
              <a:xfrm>
                <a:off x="2242" y="1578"/>
                <a:ext cx="64"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o</a:t>
                </a:r>
                <a:endParaRPr lang="en-US">
                  <a:latin typeface="Times" charset="0"/>
                </a:endParaRPr>
              </a:p>
            </p:txBody>
          </p:sp>
          <p:sp>
            <p:nvSpPr>
              <p:cNvPr id="40186" name="Rectangle 1207"/>
              <p:cNvSpPr>
                <a:spLocks noChangeArrowheads="1"/>
              </p:cNvSpPr>
              <p:nvPr/>
            </p:nvSpPr>
            <p:spPr bwMode="auto">
              <a:xfrm>
                <a:off x="2303" y="1578"/>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y</a:t>
                </a:r>
                <a:endParaRPr lang="en-US">
                  <a:latin typeface="Times" charset="0"/>
                </a:endParaRPr>
              </a:p>
            </p:txBody>
          </p:sp>
          <p:sp>
            <p:nvSpPr>
              <p:cNvPr id="40187" name="Rectangle 1208"/>
              <p:cNvSpPr>
                <a:spLocks noChangeArrowheads="1"/>
              </p:cNvSpPr>
              <p:nvPr/>
            </p:nvSpPr>
            <p:spPr bwMode="auto">
              <a:xfrm>
                <a:off x="2356" y="1578"/>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s</a:t>
                </a:r>
                <a:endParaRPr lang="en-US">
                  <a:latin typeface="Times" charset="0"/>
                </a:endParaRPr>
              </a:p>
            </p:txBody>
          </p:sp>
          <p:sp>
            <p:nvSpPr>
              <p:cNvPr id="40188" name="Rectangle 1209"/>
              <p:cNvSpPr>
                <a:spLocks noChangeArrowheads="1"/>
              </p:cNvSpPr>
              <p:nvPr/>
            </p:nvSpPr>
            <p:spPr bwMode="auto">
              <a:xfrm>
                <a:off x="819" y="1880"/>
                <a:ext cx="796" cy="279"/>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40189" name="Rectangle 1210"/>
              <p:cNvSpPr>
                <a:spLocks noChangeArrowheads="1"/>
              </p:cNvSpPr>
              <p:nvPr/>
            </p:nvSpPr>
            <p:spPr bwMode="auto">
              <a:xfrm>
                <a:off x="819" y="1880"/>
                <a:ext cx="796" cy="4"/>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40190" name="Rectangle 1211"/>
              <p:cNvSpPr>
                <a:spLocks noChangeArrowheads="1"/>
              </p:cNvSpPr>
              <p:nvPr/>
            </p:nvSpPr>
            <p:spPr bwMode="auto">
              <a:xfrm>
                <a:off x="819" y="1882"/>
                <a:ext cx="2" cy="273"/>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40191" name="Rectangle 1212"/>
              <p:cNvSpPr>
                <a:spLocks noChangeArrowheads="1"/>
              </p:cNvSpPr>
              <p:nvPr/>
            </p:nvSpPr>
            <p:spPr bwMode="auto">
              <a:xfrm>
                <a:off x="819" y="2154"/>
                <a:ext cx="796" cy="5"/>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40192" name="Rectangle 1213"/>
              <p:cNvSpPr>
                <a:spLocks noChangeArrowheads="1"/>
              </p:cNvSpPr>
              <p:nvPr/>
            </p:nvSpPr>
            <p:spPr bwMode="auto">
              <a:xfrm>
                <a:off x="1612" y="1882"/>
                <a:ext cx="3" cy="273"/>
              </a:xfrm>
              <a:prstGeom prst="rect">
                <a:avLst/>
              </a:prstGeom>
              <a:solidFill>
                <a:srgbClr val="000000"/>
              </a:solidFill>
              <a:ln w="9525">
                <a:noFill/>
                <a:miter lim="800000"/>
                <a:headEnd/>
                <a:tailEnd/>
              </a:ln>
            </p:spPr>
            <p:txBody>
              <a:bodyPr>
                <a:prstTxWarp prst="textNoShape">
                  <a:avLst/>
                </a:prstTxWarp>
              </a:bodyPr>
              <a:lstStyle/>
              <a:p>
                <a:endParaRPr lang="en-US"/>
              </a:p>
            </p:txBody>
          </p:sp>
        </p:grpSp>
        <p:sp>
          <p:nvSpPr>
            <p:cNvPr id="39953" name="Freeform 1215"/>
            <p:cNvSpPr>
              <a:spLocks/>
            </p:cNvSpPr>
            <p:nvPr/>
          </p:nvSpPr>
          <p:spPr bwMode="auto">
            <a:xfrm>
              <a:off x="819" y="1880"/>
              <a:ext cx="811" cy="291"/>
            </a:xfrm>
            <a:custGeom>
              <a:avLst/>
              <a:gdLst>
                <a:gd name="T0" fmla="*/ 5 w 811"/>
                <a:gd name="T1" fmla="*/ 5 h 291"/>
                <a:gd name="T2" fmla="*/ 0 w 811"/>
                <a:gd name="T3" fmla="*/ 0 h 291"/>
                <a:gd name="T4" fmla="*/ 0 w 811"/>
                <a:gd name="T5" fmla="*/ 277 h 291"/>
                <a:gd name="T6" fmla="*/ 15 w 811"/>
                <a:gd name="T7" fmla="*/ 291 h 291"/>
                <a:gd name="T8" fmla="*/ 811 w 811"/>
                <a:gd name="T9" fmla="*/ 291 h 291"/>
                <a:gd name="T10" fmla="*/ 811 w 811"/>
                <a:gd name="T11" fmla="*/ 16 h 291"/>
                <a:gd name="T12" fmla="*/ 795 w 811"/>
                <a:gd name="T13" fmla="*/ 0 h 291"/>
                <a:gd name="T14" fmla="*/ 0 w 811"/>
                <a:gd name="T15" fmla="*/ 0 h 291"/>
                <a:gd name="T16" fmla="*/ 5 w 811"/>
                <a:gd name="T17" fmla="*/ 5 h 291"/>
                <a:gd name="T18" fmla="*/ 5 w 811"/>
                <a:gd name="T19" fmla="*/ 274 h 291"/>
                <a:gd name="T20" fmla="*/ 793 w 811"/>
                <a:gd name="T21" fmla="*/ 274 h 291"/>
                <a:gd name="T22" fmla="*/ 793 w 811"/>
                <a:gd name="T23" fmla="*/ 5 h 291"/>
                <a:gd name="T24" fmla="*/ 5 w 811"/>
                <a:gd name="T25" fmla="*/ 5 h 2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11"/>
                <a:gd name="T40" fmla="*/ 0 h 291"/>
                <a:gd name="T41" fmla="*/ 811 w 811"/>
                <a:gd name="T42" fmla="*/ 291 h 2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11" h="291">
                  <a:moveTo>
                    <a:pt x="5" y="5"/>
                  </a:moveTo>
                  <a:lnTo>
                    <a:pt x="0" y="0"/>
                  </a:lnTo>
                  <a:lnTo>
                    <a:pt x="0" y="277"/>
                  </a:lnTo>
                  <a:lnTo>
                    <a:pt x="15" y="291"/>
                  </a:lnTo>
                  <a:lnTo>
                    <a:pt x="811" y="291"/>
                  </a:lnTo>
                  <a:lnTo>
                    <a:pt x="811" y="16"/>
                  </a:lnTo>
                  <a:lnTo>
                    <a:pt x="795" y="0"/>
                  </a:lnTo>
                  <a:lnTo>
                    <a:pt x="0" y="0"/>
                  </a:lnTo>
                  <a:lnTo>
                    <a:pt x="5" y="5"/>
                  </a:lnTo>
                  <a:lnTo>
                    <a:pt x="5" y="274"/>
                  </a:lnTo>
                  <a:lnTo>
                    <a:pt x="793" y="274"/>
                  </a:lnTo>
                  <a:lnTo>
                    <a:pt x="793" y="5"/>
                  </a:lnTo>
                  <a:lnTo>
                    <a:pt x="5" y="5"/>
                  </a:lnTo>
                  <a:close/>
                </a:path>
              </a:pathLst>
            </a:custGeom>
            <a:solidFill>
              <a:srgbClr val="000000"/>
            </a:solidFill>
            <a:ln w="9525">
              <a:noFill/>
              <a:round/>
              <a:headEnd/>
              <a:tailEnd/>
            </a:ln>
          </p:spPr>
          <p:txBody>
            <a:bodyPr>
              <a:prstTxWarp prst="textNoShape">
                <a:avLst/>
              </a:prstTxWarp>
            </a:bodyPr>
            <a:lstStyle/>
            <a:p>
              <a:endParaRPr lang="en-US"/>
            </a:p>
          </p:txBody>
        </p:sp>
        <p:sp>
          <p:nvSpPr>
            <p:cNvPr id="39954" name="Rectangle 1216"/>
            <p:cNvSpPr>
              <a:spLocks noChangeArrowheads="1"/>
            </p:cNvSpPr>
            <p:nvPr/>
          </p:nvSpPr>
          <p:spPr bwMode="auto">
            <a:xfrm>
              <a:off x="923" y="1919"/>
              <a:ext cx="76" cy="73"/>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39955" name="Rectangle 1217"/>
            <p:cNvSpPr>
              <a:spLocks noChangeArrowheads="1"/>
            </p:cNvSpPr>
            <p:nvPr/>
          </p:nvSpPr>
          <p:spPr bwMode="auto">
            <a:xfrm>
              <a:off x="923" y="1919"/>
              <a:ext cx="76" cy="5"/>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39956" name="Rectangle 1218"/>
            <p:cNvSpPr>
              <a:spLocks noChangeArrowheads="1"/>
            </p:cNvSpPr>
            <p:nvPr/>
          </p:nvSpPr>
          <p:spPr bwMode="auto">
            <a:xfrm>
              <a:off x="923" y="1921"/>
              <a:ext cx="3" cy="69"/>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39957" name="Rectangle 1220"/>
            <p:cNvSpPr>
              <a:spLocks noChangeArrowheads="1"/>
            </p:cNvSpPr>
            <p:nvPr/>
          </p:nvSpPr>
          <p:spPr bwMode="auto">
            <a:xfrm>
              <a:off x="994" y="1921"/>
              <a:ext cx="5" cy="69"/>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39958" name="Rectangle 1221"/>
            <p:cNvSpPr>
              <a:spLocks noChangeArrowheads="1"/>
            </p:cNvSpPr>
            <p:nvPr/>
          </p:nvSpPr>
          <p:spPr bwMode="auto">
            <a:xfrm>
              <a:off x="1068" y="1916"/>
              <a:ext cx="58"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C</a:t>
              </a:r>
              <a:endParaRPr lang="en-US">
                <a:latin typeface="Times" charset="0"/>
              </a:endParaRPr>
            </a:p>
          </p:txBody>
        </p:sp>
        <p:sp>
          <p:nvSpPr>
            <p:cNvPr id="39959" name="Rectangle 1222"/>
            <p:cNvSpPr>
              <a:spLocks noChangeArrowheads="1"/>
            </p:cNvSpPr>
            <p:nvPr/>
          </p:nvSpPr>
          <p:spPr bwMode="auto">
            <a:xfrm>
              <a:off x="1123" y="1916"/>
              <a:ext cx="49"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o</a:t>
              </a:r>
              <a:endParaRPr lang="en-US">
                <a:latin typeface="Times" charset="0"/>
              </a:endParaRPr>
            </a:p>
          </p:txBody>
        </p:sp>
        <p:sp>
          <p:nvSpPr>
            <p:cNvPr id="39960" name="Rectangle 1223"/>
            <p:cNvSpPr>
              <a:spLocks noChangeArrowheads="1"/>
            </p:cNvSpPr>
            <p:nvPr/>
          </p:nvSpPr>
          <p:spPr bwMode="auto">
            <a:xfrm>
              <a:off x="1171" y="1916"/>
              <a:ext cx="49"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n</a:t>
              </a:r>
              <a:endParaRPr lang="en-US">
                <a:latin typeface="Times" charset="0"/>
              </a:endParaRPr>
            </a:p>
          </p:txBody>
        </p:sp>
        <p:sp>
          <p:nvSpPr>
            <p:cNvPr id="39961" name="Rectangle 1224"/>
            <p:cNvSpPr>
              <a:spLocks noChangeArrowheads="1"/>
            </p:cNvSpPr>
            <p:nvPr/>
          </p:nvSpPr>
          <p:spPr bwMode="auto">
            <a:xfrm>
              <a:off x="1217" y="1916"/>
              <a:ext cx="44"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v</a:t>
              </a:r>
              <a:endParaRPr lang="en-US">
                <a:latin typeface="Times" charset="0"/>
              </a:endParaRPr>
            </a:p>
          </p:txBody>
        </p:sp>
        <p:sp>
          <p:nvSpPr>
            <p:cNvPr id="39962" name="Rectangle 1225"/>
            <p:cNvSpPr>
              <a:spLocks noChangeArrowheads="1"/>
            </p:cNvSpPr>
            <p:nvPr/>
          </p:nvSpPr>
          <p:spPr bwMode="auto">
            <a:xfrm>
              <a:off x="1260" y="1916"/>
              <a:ext cx="44"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e</a:t>
              </a:r>
              <a:endParaRPr lang="en-US">
                <a:latin typeface="Times" charset="0"/>
              </a:endParaRPr>
            </a:p>
          </p:txBody>
        </p:sp>
        <p:sp>
          <p:nvSpPr>
            <p:cNvPr id="39963" name="Rectangle 1226"/>
            <p:cNvSpPr>
              <a:spLocks noChangeArrowheads="1"/>
            </p:cNvSpPr>
            <p:nvPr/>
          </p:nvSpPr>
          <p:spPr bwMode="auto">
            <a:xfrm>
              <a:off x="1303" y="1916"/>
              <a:ext cx="49"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n</a:t>
              </a:r>
              <a:endParaRPr lang="en-US">
                <a:latin typeface="Times" charset="0"/>
              </a:endParaRPr>
            </a:p>
          </p:txBody>
        </p:sp>
        <p:sp>
          <p:nvSpPr>
            <p:cNvPr id="39964" name="Rectangle 1227"/>
            <p:cNvSpPr>
              <a:spLocks noChangeArrowheads="1"/>
            </p:cNvSpPr>
            <p:nvPr/>
          </p:nvSpPr>
          <p:spPr bwMode="auto">
            <a:xfrm>
              <a:off x="1350" y="1916"/>
              <a:ext cx="27"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t</a:t>
              </a:r>
              <a:endParaRPr lang="en-US">
                <a:latin typeface="Times" charset="0"/>
              </a:endParaRPr>
            </a:p>
          </p:txBody>
        </p:sp>
        <p:sp>
          <p:nvSpPr>
            <p:cNvPr id="39965" name="Rectangle 1228"/>
            <p:cNvSpPr>
              <a:spLocks noChangeArrowheads="1"/>
            </p:cNvSpPr>
            <p:nvPr/>
          </p:nvSpPr>
          <p:spPr bwMode="auto">
            <a:xfrm>
              <a:off x="1375" y="1916"/>
              <a:ext cx="22"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i</a:t>
              </a:r>
              <a:endParaRPr lang="en-US">
                <a:latin typeface="Times" charset="0"/>
              </a:endParaRPr>
            </a:p>
          </p:txBody>
        </p:sp>
        <p:sp>
          <p:nvSpPr>
            <p:cNvPr id="39966" name="Rectangle 1229"/>
            <p:cNvSpPr>
              <a:spLocks noChangeArrowheads="1"/>
            </p:cNvSpPr>
            <p:nvPr/>
          </p:nvSpPr>
          <p:spPr bwMode="auto">
            <a:xfrm>
              <a:off x="1398" y="1916"/>
              <a:ext cx="49"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o</a:t>
              </a:r>
              <a:endParaRPr lang="en-US">
                <a:latin typeface="Times" charset="0"/>
              </a:endParaRPr>
            </a:p>
          </p:txBody>
        </p:sp>
        <p:sp>
          <p:nvSpPr>
            <p:cNvPr id="39967" name="Rectangle 1230"/>
            <p:cNvSpPr>
              <a:spLocks noChangeArrowheads="1"/>
            </p:cNvSpPr>
            <p:nvPr/>
          </p:nvSpPr>
          <p:spPr bwMode="auto">
            <a:xfrm>
              <a:off x="1444" y="1916"/>
              <a:ext cx="49"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n</a:t>
              </a:r>
              <a:endParaRPr lang="en-US">
                <a:latin typeface="Times" charset="0"/>
              </a:endParaRPr>
            </a:p>
          </p:txBody>
        </p:sp>
        <p:sp>
          <p:nvSpPr>
            <p:cNvPr id="39968" name="Rectangle 1231"/>
            <p:cNvSpPr>
              <a:spLocks noChangeArrowheads="1"/>
            </p:cNvSpPr>
            <p:nvPr/>
          </p:nvSpPr>
          <p:spPr bwMode="auto">
            <a:xfrm>
              <a:off x="1492" y="1916"/>
              <a:ext cx="44"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a</a:t>
              </a:r>
              <a:endParaRPr lang="en-US">
                <a:latin typeface="Times" charset="0"/>
              </a:endParaRPr>
            </a:p>
          </p:txBody>
        </p:sp>
        <p:sp>
          <p:nvSpPr>
            <p:cNvPr id="39969" name="Rectangle 1232"/>
            <p:cNvSpPr>
              <a:spLocks noChangeArrowheads="1"/>
            </p:cNvSpPr>
            <p:nvPr/>
          </p:nvSpPr>
          <p:spPr bwMode="auto">
            <a:xfrm>
              <a:off x="1535" y="1916"/>
              <a:ext cx="22"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l</a:t>
              </a:r>
              <a:endParaRPr lang="en-US">
                <a:latin typeface="Times" charset="0"/>
              </a:endParaRPr>
            </a:p>
          </p:txBody>
        </p:sp>
        <p:sp>
          <p:nvSpPr>
            <p:cNvPr id="39970" name="Rectangle 1233"/>
            <p:cNvSpPr>
              <a:spLocks noChangeArrowheads="1"/>
            </p:cNvSpPr>
            <p:nvPr/>
          </p:nvSpPr>
          <p:spPr bwMode="auto">
            <a:xfrm>
              <a:off x="923" y="2043"/>
              <a:ext cx="76" cy="75"/>
            </a:xfrm>
            <a:prstGeom prst="rect">
              <a:avLst/>
            </a:prstGeom>
            <a:solidFill>
              <a:srgbClr val="0000D4"/>
            </a:solidFill>
            <a:ln w="9525">
              <a:noFill/>
              <a:miter lim="800000"/>
              <a:headEnd/>
              <a:tailEnd/>
            </a:ln>
          </p:spPr>
          <p:txBody>
            <a:bodyPr>
              <a:prstTxWarp prst="textNoShape">
                <a:avLst/>
              </a:prstTxWarp>
            </a:bodyPr>
            <a:lstStyle/>
            <a:p>
              <a:endParaRPr lang="en-US"/>
            </a:p>
          </p:txBody>
        </p:sp>
        <p:sp>
          <p:nvSpPr>
            <p:cNvPr id="39971" name="Rectangle 1235"/>
            <p:cNvSpPr>
              <a:spLocks noChangeArrowheads="1"/>
            </p:cNvSpPr>
            <p:nvPr/>
          </p:nvSpPr>
          <p:spPr bwMode="auto">
            <a:xfrm>
              <a:off x="923" y="2045"/>
              <a:ext cx="3" cy="69"/>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39972" name="Rectangle 1236"/>
            <p:cNvSpPr>
              <a:spLocks noChangeArrowheads="1"/>
            </p:cNvSpPr>
            <p:nvPr/>
          </p:nvSpPr>
          <p:spPr bwMode="auto">
            <a:xfrm>
              <a:off x="923" y="2113"/>
              <a:ext cx="76" cy="5"/>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39973" name="Rectangle 1237"/>
            <p:cNvSpPr>
              <a:spLocks noChangeArrowheads="1"/>
            </p:cNvSpPr>
            <p:nvPr/>
          </p:nvSpPr>
          <p:spPr bwMode="auto">
            <a:xfrm>
              <a:off x="994" y="2045"/>
              <a:ext cx="5" cy="69"/>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39974" name="Rectangle 1238"/>
            <p:cNvSpPr>
              <a:spLocks noChangeArrowheads="1"/>
            </p:cNvSpPr>
            <p:nvPr/>
          </p:nvSpPr>
          <p:spPr bwMode="auto">
            <a:xfrm>
              <a:off x="1068" y="2040"/>
              <a:ext cx="62"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D4"/>
                  </a:solidFill>
                </a:rPr>
                <a:t>G</a:t>
              </a:r>
              <a:endParaRPr lang="en-US">
                <a:latin typeface="Times" charset="0"/>
              </a:endParaRPr>
            </a:p>
          </p:txBody>
        </p:sp>
        <p:sp>
          <p:nvSpPr>
            <p:cNvPr id="39975" name="Rectangle 1239"/>
            <p:cNvSpPr>
              <a:spLocks noChangeArrowheads="1"/>
            </p:cNvSpPr>
            <p:nvPr/>
          </p:nvSpPr>
          <p:spPr bwMode="auto">
            <a:xfrm>
              <a:off x="1128" y="2040"/>
              <a:ext cx="58"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D4"/>
                  </a:solidFill>
                </a:rPr>
                <a:t>B</a:t>
              </a:r>
              <a:endParaRPr lang="en-US">
                <a:latin typeface="Times" charset="0"/>
              </a:endParaRPr>
            </a:p>
          </p:txBody>
        </p:sp>
        <p:sp>
          <p:nvSpPr>
            <p:cNvPr id="39976" name="Rectangle 1240"/>
            <p:cNvSpPr>
              <a:spLocks noChangeArrowheads="1"/>
            </p:cNvSpPr>
            <p:nvPr/>
          </p:nvSpPr>
          <p:spPr bwMode="auto">
            <a:xfrm>
              <a:off x="1185" y="2040"/>
              <a:ext cx="53"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D4"/>
                  </a:solidFill>
                </a:rPr>
                <a:t>E</a:t>
              </a:r>
              <a:endParaRPr lang="en-US">
                <a:latin typeface="Times" charset="0"/>
              </a:endParaRPr>
            </a:p>
          </p:txBody>
        </p:sp>
        <p:sp>
          <p:nvSpPr>
            <p:cNvPr id="39977" name="Rectangle 1241"/>
            <p:cNvSpPr>
              <a:spLocks noChangeArrowheads="1"/>
            </p:cNvSpPr>
            <p:nvPr/>
          </p:nvSpPr>
          <p:spPr bwMode="auto">
            <a:xfrm rot="-5400000">
              <a:off x="-243" y="2163"/>
              <a:ext cx="1024" cy="154"/>
            </a:xfrm>
            <a:prstGeom prst="rect">
              <a:avLst/>
            </a:prstGeom>
            <a:noFill/>
            <a:ln w="9525">
              <a:noFill/>
              <a:miter lim="800000"/>
              <a:headEnd/>
              <a:tailEnd/>
            </a:ln>
          </p:spPr>
          <p:txBody>
            <a:bodyPr wrap="none" lIns="0" tIns="0" rIns="0" bIns="0">
              <a:prstTxWarp prst="textNoShape">
                <a:avLst/>
              </a:prstTxWarp>
              <a:spAutoFit/>
            </a:bodyPr>
            <a:lstStyle/>
            <a:p>
              <a:r>
                <a:rPr lang="en-US" sz="1600" b="1">
                  <a:solidFill>
                    <a:srgbClr val="000000"/>
                  </a:solidFill>
                </a:rPr>
                <a:t>Cycles to Failure</a:t>
              </a:r>
              <a:endParaRPr lang="en-US" sz="3600">
                <a:latin typeface="Times" charset="0"/>
              </a:endParaRPr>
            </a:p>
          </p:txBody>
        </p:sp>
        <p:sp>
          <p:nvSpPr>
            <p:cNvPr id="39978" name="Rectangle 1258"/>
            <p:cNvSpPr>
              <a:spLocks noChangeArrowheads="1"/>
            </p:cNvSpPr>
            <p:nvPr/>
          </p:nvSpPr>
          <p:spPr bwMode="auto">
            <a:xfrm>
              <a:off x="1442" y="3483"/>
              <a:ext cx="67"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M</a:t>
              </a:r>
              <a:endParaRPr lang="en-US">
                <a:latin typeface="Times" charset="0"/>
              </a:endParaRPr>
            </a:p>
          </p:txBody>
        </p:sp>
        <p:sp>
          <p:nvSpPr>
            <p:cNvPr id="39979" name="Rectangle 1259"/>
            <p:cNvSpPr>
              <a:spLocks noChangeArrowheads="1"/>
            </p:cNvSpPr>
            <p:nvPr/>
          </p:nvSpPr>
          <p:spPr bwMode="auto">
            <a:xfrm>
              <a:off x="1507" y="3483"/>
              <a:ext cx="44"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a</a:t>
              </a:r>
              <a:endParaRPr lang="en-US">
                <a:latin typeface="Times" charset="0"/>
              </a:endParaRPr>
            </a:p>
          </p:txBody>
        </p:sp>
        <p:sp>
          <p:nvSpPr>
            <p:cNvPr id="39980" name="Rectangle 1260"/>
            <p:cNvSpPr>
              <a:spLocks noChangeArrowheads="1"/>
            </p:cNvSpPr>
            <p:nvPr/>
          </p:nvSpPr>
          <p:spPr bwMode="auto">
            <a:xfrm>
              <a:off x="1550" y="3483"/>
              <a:ext cx="27"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t</a:t>
              </a:r>
              <a:endParaRPr lang="en-US">
                <a:latin typeface="Times" charset="0"/>
              </a:endParaRPr>
            </a:p>
          </p:txBody>
        </p:sp>
        <p:sp>
          <p:nvSpPr>
            <p:cNvPr id="39981" name="Rectangle 1261"/>
            <p:cNvSpPr>
              <a:spLocks noChangeArrowheads="1"/>
            </p:cNvSpPr>
            <p:nvPr/>
          </p:nvSpPr>
          <p:spPr bwMode="auto">
            <a:xfrm>
              <a:off x="1576" y="3483"/>
              <a:ext cx="44"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e</a:t>
              </a:r>
              <a:endParaRPr lang="en-US">
                <a:latin typeface="Times" charset="0"/>
              </a:endParaRPr>
            </a:p>
          </p:txBody>
        </p:sp>
        <p:sp>
          <p:nvSpPr>
            <p:cNvPr id="39982" name="Rectangle 1262"/>
            <p:cNvSpPr>
              <a:spLocks noChangeArrowheads="1"/>
            </p:cNvSpPr>
            <p:nvPr/>
          </p:nvSpPr>
          <p:spPr bwMode="auto">
            <a:xfrm>
              <a:off x="1619" y="3483"/>
              <a:ext cx="31"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r</a:t>
              </a:r>
              <a:endParaRPr lang="en-US">
                <a:latin typeface="Times" charset="0"/>
              </a:endParaRPr>
            </a:p>
          </p:txBody>
        </p:sp>
        <p:sp>
          <p:nvSpPr>
            <p:cNvPr id="39983" name="Rectangle 1263"/>
            <p:cNvSpPr>
              <a:spLocks noChangeArrowheads="1"/>
            </p:cNvSpPr>
            <p:nvPr/>
          </p:nvSpPr>
          <p:spPr bwMode="auto">
            <a:xfrm>
              <a:off x="1650" y="3483"/>
              <a:ext cx="22"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i</a:t>
              </a:r>
              <a:endParaRPr lang="en-US">
                <a:latin typeface="Times" charset="0"/>
              </a:endParaRPr>
            </a:p>
          </p:txBody>
        </p:sp>
        <p:sp>
          <p:nvSpPr>
            <p:cNvPr id="39984" name="Rectangle 1264"/>
            <p:cNvSpPr>
              <a:spLocks noChangeArrowheads="1"/>
            </p:cNvSpPr>
            <p:nvPr/>
          </p:nvSpPr>
          <p:spPr bwMode="auto">
            <a:xfrm>
              <a:off x="1671" y="3483"/>
              <a:ext cx="44"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a</a:t>
              </a:r>
              <a:endParaRPr lang="en-US">
                <a:latin typeface="Times" charset="0"/>
              </a:endParaRPr>
            </a:p>
          </p:txBody>
        </p:sp>
        <p:sp>
          <p:nvSpPr>
            <p:cNvPr id="39985" name="Rectangle 1265"/>
            <p:cNvSpPr>
              <a:spLocks noChangeArrowheads="1"/>
            </p:cNvSpPr>
            <p:nvPr/>
          </p:nvSpPr>
          <p:spPr bwMode="auto">
            <a:xfrm>
              <a:off x="1714" y="3483"/>
              <a:ext cx="22"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l</a:t>
              </a:r>
              <a:endParaRPr lang="en-US">
                <a:latin typeface="Times" charset="0"/>
              </a:endParaRPr>
            </a:p>
          </p:txBody>
        </p:sp>
        <p:sp>
          <p:nvSpPr>
            <p:cNvPr id="39986" name="Rectangle 1266"/>
            <p:cNvSpPr>
              <a:spLocks noChangeArrowheads="1"/>
            </p:cNvSpPr>
            <p:nvPr/>
          </p:nvSpPr>
          <p:spPr bwMode="auto">
            <a:xfrm>
              <a:off x="1736" y="3483"/>
              <a:ext cx="22"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a:t>
              </a:r>
              <a:endParaRPr lang="en-US">
                <a:latin typeface="Times" charset="0"/>
              </a:endParaRPr>
            </a:p>
          </p:txBody>
        </p:sp>
        <p:sp>
          <p:nvSpPr>
            <p:cNvPr id="39987" name="Rectangle 1267"/>
            <p:cNvSpPr>
              <a:spLocks noChangeArrowheads="1"/>
            </p:cNvSpPr>
            <p:nvPr/>
          </p:nvSpPr>
          <p:spPr bwMode="auto">
            <a:xfrm>
              <a:off x="1756" y="3483"/>
              <a:ext cx="53"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S</a:t>
              </a:r>
              <a:endParaRPr lang="en-US">
                <a:latin typeface="Times" charset="0"/>
              </a:endParaRPr>
            </a:p>
          </p:txBody>
        </p:sp>
        <p:sp>
          <p:nvSpPr>
            <p:cNvPr id="39988" name="Rectangle 1268"/>
            <p:cNvSpPr>
              <a:spLocks noChangeArrowheads="1"/>
            </p:cNvSpPr>
            <p:nvPr/>
          </p:nvSpPr>
          <p:spPr bwMode="auto">
            <a:xfrm>
              <a:off x="1808" y="3483"/>
              <a:ext cx="27"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t</a:t>
              </a:r>
              <a:endParaRPr lang="en-US">
                <a:latin typeface="Times" charset="0"/>
              </a:endParaRPr>
            </a:p>
          </p:txBody>
        </p:sp>
        <p:sp>
          <p:nvSpPr>
            <p:cNvPr id="39989" name="Rectangle 1269"/>
            <p:cNvSpPr>
              <a:spLocks noChangeArrowheads="1"/>
            </p:cNvSpPr>
            <p:nvPr/>
          </p:nvSpPr>
          <p:spPr bwMode="auto">
            <a:xfrm>
              <a:off x="1834" y="3483"/>
              <a:ext cx="31"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r</a:t>
              </a:r>
              <a:endParaRPr lang="en-US">
                <a:latin typeface="Times" charset="0"/>
              </a:endParaRPr>
            </a:p>
          </p:txBody>
        </p:sp>
        <p:sp>
          <p:nvSpPr>
            <p:cNvPr id="39990" name="Rectangle 1270"/>
            <p:cNvSpPr>
              <a:spLocks noChangeArrowheads="1"/>
            </p:cNvSpPr>
            <p:nvPr/>
          </p:nvSpPr>
          <p:spPr bwMode="auto">
            <a:xfrm>
              <a:off x="1865" y="3483"/>
              <a:ext cx="44"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e</a:t>
              </a:r>
              <a:endParaRPr lang="en-US">
                <a:latin typeface="Times" charset="0"/>
              </a:endParaRPr>
            </a:p>
          </p:txBody>
        </p:sp>
        <p:sp>
          <p:nvSpPr>
            <p:cNvPr id="39991" name="Rectangle 1271"/>
            <p:cNvSpPr>
              <a:spLocks noChangeArrowheads="1"/>
            </p:cNvSpPr>
            <p:nvPr/>
          </p:nvSpPr>
          <p:spPr bwMode="auto">
            <a:xfrm>
              <a:off x="1907" y="3483"/>
              <a:ext cx="44"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s</a:t>
              </a:r>
              <a:endParaRPr lang="en-US">
                <a:latin typeface="Times" charset="0"/>
              </a:endParaRPr>
            </a:p>
          </p:txBody>
        </p:sp>
        <p:sp>
          <p:nvSpPr>
            <p:cNvPr id="39992" name="Rectangle 1272"/>
            <p:cNvSpPr>
              <a:spLocks noChangeArrowheads="1"/>
            </p:cNvSpPr>
            <p:nvPr/>
          </p:nvSpPr>
          <p:spPr bwMode="auto">
            <a:xfrm>
              <a:off x="1950" y="3483"/>
              <a:ext cx="44"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s</a:t>
              </a:r>
              <a:endParaRPr lang="en-US">
                <a:latin typeface="Times" charset="0"/>
              </a:endParaRPr>
            </a:p>
          </p:txBody>
        </p:sp>
      </p:grpSp>
      <p:pic>
        <p:nvPicPr>
          <p:cNvPr id="39945" name="Picture 1031"/>
          <p:cNvPicPr>
            <a:picLocks noChangeAspect="1" noChangeArrowheads="1"/>
          </p:cNvPicPr>
          <p:nvPr/>
        </p:nvPicPr>
        <p:blipFill>
          <a:blip r:embed="rId5"/>
          <a:srcRect/>
          <a:stretch>
            <a:fillRect/>
          </a:stretch>
        </p:blipFill>
        <p:spPr bwMode="auto">
          <a:xfrm>
            <a:off x="4800600" y="2133600"/>
            <a:ext cx="3810000" cy="3522663"/>
          </a:xfrm>
          <a:prstGeom prst="rect">
            <a:avLst/>
          </a:prstGeom>
          <a:noFill/>
          <a:ln w="9525">
            <a:noFill/>
            <a:miter lim="800000"/>
            <a:headEnd/>
            <a:tailEnd/>
          </a:ln>
        </p:spPr>
      </p:pic>
      <p:sp>
        <p:nvSpPr>
          <p:cNvPr id="39946" name="Line 1032"/>
          <p:cNvSpPr>
            <a:spLocks noChangeShapeType="1"/>
          </p:cNvSpPr>
          <p:nvPr/>
        </p:nvSpPr>
        <p:spPr bwMode="auto">
          <a:xfrm>
            <a:off x="0" y="1973263"/>
            <a:ext cx="9144000" cy="0"/>
          </a:xfrm>
          <a:prstGeom prst="line">
            <a:avLst/>
          </a:prstGeom>
          <a:noFill/>
          <a:ln w="63500">
            <a:solidFill>
              <a:schemeClr val="folHlink"/>
            </a:solidFill>
            <a:round/>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p:cNvSpPr>
            <a:spLocks noGrp="1"/>
          </p:cNvSpPr>
          <p:nvPr>
            <p:ph type="sldNum" sz="quarter" idx="12"/>
          </p:nvPr>
        </p:nvSpPr>
        <p:spPr/>
        <p:txBody>
          <a:bodyPr/>
          <a:lstStyle/>
          <a:p>
            <a:pPr>
              <a:defRPr/>
            </a:pPr>
            <a:fld id="{56BD939E-8F0E-A14C-AF9C-61D880A4DCD8}" type="slidenum">
              <a:rPr lang="en-US" smtClean="0"/>
              <a:pPr>
                <a:defRPr/>
              </a:pPr>
              <a:t>15</a:t>
            </a:fld>
            <a:endParaRPr lang="en-US"/>
          </a:p>
        </p:txBody>
      </p:sp>
      <p:sp>
        <p:nvSpPr>
          <p:cNvPr id="41987" name="Rectangle 1026"/>
          <p:cNvSpPr>
            <a:spLocks noChangeArrowheads="1"/>
          </p:cNvSpPr>
          <p:nvPr/>
        </p:nvSpPr>
        <p:spPr bwMode="auto">
          <a:xfrm>
            <a:off x="2514600" y="5546725"/>
            <a:ext cx="3763963" cy="1006475"/>
          </a:xfrm>
          <a:prstGeom prst="rect">
            <a:avLst/>
          </a:prstGeom>
          <a:solidFill>
            <a:schemeClr val="folHlink"/>
          </a:solidFill>
          <a:ln w="9525">
            <a:solidFill>
              <a:schemeClr val="tx1"/>
            </a:solidFill>
            <a:miter lim="800000"/>
            <a:headEnd/>
            <a:tailEnd/>
          </a:ln>
        </p:spPr>
        <p:txBody>
          <a:bodyPr wrap="none" anchor="ctr">
            <a:prstTxWarp prst="textNoShape">
              <a:avLst/>
            </a:prstTxWarp>
          </a:bodyPr>
          <a:lstStyle/>
          <a:p>
            <a:endParaRPr lang="en-US"/>
          </a:p>
        </p:txBody>
      </p:sp>
      <p:grpSp>
        <p:nvGrpSpPr>
          <p:cNvPr id="41988" name="Group 1027"/>
          <p:cNvGrpSpPr>
            <a:grpSpLocks/>
          </p:cNvGrpSpPr>
          <p:nvPr/>
        </p:nvGrpSpPr>
        <p:grpSpPr bwMode="auto">
          <a:xfrm>
            <a:off x="4648200" y="2057400"/>
            <a:ext cx="4191000" cy="3806825"/>
            <a:chOff x="2928" y="1296"/>
            <a:chExt cx="2640" cy="2398"/>
          </a:xfrm>
        </p:grpSpPr>
        <p:pic>
          <p:nvPicPr>
            <p:cNvPr id="42004" name="Picture 1028" descr="creep 625"/>
            <p:cNvPicPr>
              <a:picLocks noChangeAspect="1" noChangeArrowheads="1"/>
            </p:cNvPicPr>
            <p:nvPr/>
          </p:nvPicPr>
          <p:blipFill>
            <a:blip r:embed="rId3"/>
            <a:srcRect/>
            <a:stretch>
              <a:fillRect/>
            </a:stretch>
          </p:blipFill>
          <p:spPr bwMode="auto">
            <a:xfrm>
              <a:off x="2928" y="1386"/>
              <a:ext cx="2640" cy="2308"/>
            </a:xfrm>
            <a:prstGeom prst="rect">
              <a:avLst/>
            </a:prstGeom>
            <a:noFill/>
            <a:ln w="9525">
              <a:noFill/>
              <a:miter lim="800000"/>
              <a:headEnd/>
              <a:tailEnd/>
            </a:ln>
          </p:spPr>
        </p:pic>
        <p:sp>
          <p:nvSpPr>
            <p:cNvPr id="42005" name="Rectangle 1029"/>
            <p:cNvSpPr>
              <a:spLocks noChangeArrowheads="1"/>
            </p:cNvSpPr>
            <p:nvPr/>
          </p:nvSpPr>
          <p:spPr bwMode="auto">
            <a:xfrm>
              <a:off x="3744" y="1296"/>
              <a:ext cx="1104" cy="384"/>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grpSp>
      <p:grpSp>
        <p:nvGrpSpPr>
          <p:cNvPr id="41989" name="Group 1030"/>
          <p:cNvGrpSpPr>
            <a:grpSpLocks/>
          </p:cNvGrpSpPr>
          <p:nvPr/>
        </p:nvGrpSpPr>
        <p:grpSpPr bwMode="auto">
          <a:xfrm>
            <a:off x="304800" y="2171700"/>
            <a:ext cx="4419600" cy="4075113"/>
            <a:chOff x="192" y="1368"/>
            <a:chExt cx="2784" cy="2567"/>
          </a:xfrm>
        </p:grpSpPr>
        <p:pic>
          <p:nvPicPr>
            <p:cNvPr id="42002" name="Picture 1031" descr="creep v-57"/>
            <p:cNvPicPr>
              <a:picLocks noChangeAspect="1" noChangeArrowheads="1"/>
            </p:cNvPicPr>
            <p:nvPr/>
          </p:nvPicPr>
          <p:blipFill>
            <a:blip r:embed="rId4"/>
            <a:srcRect/>
            <a:stretch>
              <a:fillRect/>
            </a:stretch>
          </p:blipFill>
          <p:spPr bwMode="auto">
            <a:xfrm>
              <a:off x="192" y="1500"/>
              <a:ext cx="2784" cy="2435"/>
            </a:xfrm>
            <a:prstGeom prst="rect">
              <a:avLst/>
            </a:prstGeom>
            <a:noFill/>
            <a:ln w="9525">
              <a:noFill/>
              <a:miter lim="800000"/>
              <a:headEnd/>
              <a:tailEnd/>
            </a:ln>
          </p:spPr>
        </p:pic>
        <p:sp>
          <p:nvSpPr>
            <p:cNvPr id="42003" name="Rectangle 1032"/>
            <p:cNvSpPr>
              <a:spLocks noChangeArrowheads="1"/>
            </p:cNvSpPr>
            <p:nvPr/>
          </p:nvSpPr>
          <p:spPr bwMode="auto">
            <a:xfrm>
              <a:off x="1056" y="1368"/>
              <a:ext cx="1056" cy="336"/>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grpSp>
      <p:sp>
        <p:nvSpPr>
          <p:cNvPr id="41990" name="Rectangle 1033"/>
          <p:cNvSpPr>
            <a:spLocks noChangeArrowheads="1"/>
          </p:cNvSpPr>
          <p:nvPr/>
        </p:nvSpPr>
        <p:spPr bwMode="auto">
          <a:xfrm>
            <a:off x="0" y="5378450"/>
            <a:ext cx="9144000" cy="1508125"/>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41991" name="Rectangle 1035"/>
          <p:cNvSpPr>
            <a:spLocks noChangeArrowheads="1"/>
          </p:cNvSpPr>
          <p:nvPr/>
        </p:nvSpPr>
        <p:spPr bwMode="auto">
          <a:xfrm>
            <a:off x="3087688" y="304800"/>
            <a:ext cx="2967037" cy="609600"/>
          </a:xfrm>
          <a:prstGeom prst="rect">
            <a:avLst/>
          </a:prstGeom>
          <a:noFill/>
          <a:ln w="9525">
            <a:noFill/>
            <a:miter lim="800000"/>
            <a:headEnd/>
            <a:tailEnd/>
          </a:ln>
        </p:spPr>
        <p:txBody>
          <a:bodyPr lIns="102590" tIns="51296" rIns="102590" bIns="51296">
            <a:prstTxWarp prst="textNoShape">
              <a:avLst/>
            </a:prstTxWarp>
          </a:bodyPr>
          <a:lstStyle/>
          <a:p>
            <a:pPr algn="ctr" eaLnBrk="1" hangingPunct="1">
              <a:tabLst>
                <a:tab pos="2743200" algn="l"/>
              </a:tabLst>
            </a:pPr>
            <a:r>
              <a:rPr lang="en-US" sz="5400" i="1">
                <a:solidFill>
                  <a:srgbClr val="0201B5"/>
                </a:solidFill>
                <a:latin typeface="Times" charset="0"/>
              </a:rPr>
              <a:t>Creep</a:t>
            </a:r>
          </a:p>
        </p:txBody>
      </p:sp>
      <p:pic>
        <p:nvPicPr>
          <p:cNvPr id="41992" name="Picture 1036"/>
          <p:cNvPicPr>
            <a:picLocks noChangeAspect="1" noChangeArrowheads="1"/>
          </p:cNvPicPr>
          <p:nvPr/>
        </p:nvPicPr>
        <p:blipFill>
          <a:blip r:embed="rId5"/>
          <a:srcRect/>
          <a:stretch>
            <a:fillRect/>
          </a:stretch>
        </p:blipFill>
        <p:spPr bwMode="auto">
          <a:xfrm>
            <a:off x="555625" y="150813"/>
            <a:ext cx="2446338" cy="1230312"/>
          </a:xfrm>
          <a:prstGeom prst="rect">
            <a:avLst/>
          </a:prstGeom>
          <a:noFill/>
          <a:ln w="9525">
            <a:noFill/>
            <a:miter lim="800000"/>
            <a:headEnd/>
            <a:tailEnd/>
          </a:ln>
        </p:spPr>
      </p:pic>
      <p:pic>
        <p:nvPicPr>
          <p:cNvPr id="41993" name="Picture 1037" descr="Integran with bi-line"/>
          <p:cNvPicPr>
            <a:picLocks noChangeAspect="1" noChangeArrowheads="1"/>
          </p:cNvPicPr>
          <p:nvPr/>
        </p:nvPicPr>
        <p:blipFill>
          <a:blip r:embed="rId6"/>
          <a:srcRect/>
          <a:stretch>
            <a:fillRect/>
          </a:stretch>
        </p:blipFill>
        <p:spPr bwMode="auto">
          <a:xfrm>
            <a:off x="6249988" y="266700"/>
            <a:ext cx="2514600" cy="1144588"/>
          </a:xfrm>
          <a:prstGeom prst="rect">
            <a:avLst/>
          </a:prstGeom>
          <a:noFill/>
          <a:ln w="9525">
            <a:noFill/>
            <a:miter lim="800000"/>
            <a:headEnd/>
            <a:tailEnd/>
          </a:ln>
        </p:spPr>
      </p:pic>
      <p:sp>
        <p:nvSpPr>
          <p:cNvPr id="41994" name="Text Box 1038"/>
          <p:cNvSpPr txBox="1">
            <a:spLocks noChangeArrowheads="1"/>
          </p:cNvSpPr>
          <p:nvPr/>
        </p:nvSpPr>
        <p:spPr bwMode="auto">
          <a:xfrm>
            <a:off x="1825625" y="2352675"/>
            <a:ext cx="1600200" cy="45720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b="1">
                <a:solidFill>
                  <a:srgbClr val="003366"/>
                </a:solidFill>
              </a:rPr>
              <a:t>Alloy V57</a:t>
            </a:r>
            <a:endParaRPr lang="en-CA" b="1">
              <a:solidFill>
                <a:srgbClr val="003366"/>
              </a:solidFill>
            </a:endParaRPr>
          </a:p>
        </p:txBody>
      </p:sp>
      <p:sp>
        <p:nvSpPr>
          <p:cNvPr id="41995" name="Text Box 1039"/>
          <p:cNvSpPr txBox="1">
            <a:spLocks noChangeArrowheads="1"/>
          </p:cNvSpPr>
          <p:nvPr/>
        </p:nvSpPr>
        <p:spPr bwMode="auto">
          <a:xfrm>
            <a:off x="6156325" y="2352675"/>
            <a:ext cx="1600200" cy="45720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b="1">
                <a:solidFill>
                  <a:srgbClr val="003366"/>
                </a:solidFill>
              </a:rPr>
              <a:t>Alloy 625</a:t>
            </a:r>
            <a:endParaRPr lang="en-CA" b="1">
              <a:solidFill>
                <a:srgbClr val="003366"/>
              </a:solidFill>
            </a:endParaRPr>
          </a:p>
        </p:txBody>
      </p:sp>
      <p:sp>
        <p:nvSpPr>
          <p:cNvPr id="41996" name="Rectangle 1040"/>
          <p:cNvSpPr>
            <a:spLocks noChangeArrowheads="1"/>
          </p:cNvSpPr>
          <p:nvPr/>
        </p:nvSpPr>
        <p:spPr bwMode="auto">
          <a:xfrm>
            <a:off x="2179638" y="5516563"/>
            <a:ext cx="4205287" cy="1082675"/>
          </a:xfrm>
          <a:prstGeom prst="rect">
            <a:avLst/>
          </a:prstGeom>
          <a:solidFill>
            <a:schemeClr val="folHlink"/>
          </a:solidFill>
          <a:ln w="9525">
            <a:solidFill>
              <a:schemeClr val="tx1"/>
            </a:solidFill>
            <a:miter lim="800000"/>
            <a:headEnd/>
            <a:tailEnd/>
          </a:ln>
        </p:spPr>
        <p:txBody>
          <a:bodyPr wrap="none" anchor="ctr">
            <a:prstTxWarp prst="textNoShape">
              <a:avLst/>
            </a:prstTxWarp>
          </a:bodyPr>
          <a:lstStyle/>
          <a:p>
            <a:endParaRPr lang="en-US"/>
          </a:p>
        </p:txBody>
      </p:sp>
      <p:grpSp>
        <p:nvGrpSpPr>
          <p:cNvPr id="41997" name="Group 1041"/>
          <p:cNvGrpSpPr>
            <a:grpSpLocks/>
          </p:cNvGrpSpPr>
          <p:nvPr/>
        </p:nvGrpSpPr>
        <p:grpSpPr bwMode="auto">
          <a:xfrm>
            <a:off x="2895600" y="5640388"/>
            <a:ext cx="3352800" cy="779462"/>
            <a:chOff x="1728" y="3459"/>
            <a:chExt cx="2112" cy="491"/>
          </a:xfrm>
        </p:grpSpPr>
        <p:sp>
          <p:nvSpPr>
            <p:cNvPr id="41999" name="Line 1042"/>
            <p:cNvSpPr>
              <a:spLocks noChangeShapeType="1"/>
            </p:cNvSpPr>
            <p:nvPr/>
          </p:nvSpPr>
          <p:spPr bwMode="auto">
            <a:xfrm>
              <a:off x="1728" y="3603"/>
              <a:ext cx="720" cy="0"/>
            </a:xfrm>
            <a:prstGeom prst="line">
              <a:avLst/>
            </a:prstGeom>
            <a:noFill/>
            <a:ln w="76200">
              <a:solidFill>
                <a:schemeClr val="tx1"/>
              </a:solidFill>
              <a:round/>
              <a:headEnd/>
              <a:tailEnd/>
            </a:ln>
          </p:spPr>
          <p:txBody>
            <a:bodyPr>
              <a:prstTxWarp prst="textNoShape">
                <a:avLst/>
              </a:prstTxWarp>
            </a:bodyPr>
            <a:lstStyle/>
            <a:p>
              <a:endParaRPr lang="en-US"/>
            </a:p>
          </p:txBody>
        </p:sp>
        <p:sp>
          <p:nvSpPr>
            <p:cNvPr id="42000" name="Line 1043"/>
            <p:cNvSpPr>
              <a:spLocks noChangeShapeType="1"/>
            </p:cNvSpPr>
            <p:nvPr/>
          </p:nvSpPr>
          <p:spPr bwMode="auto">
            <a:xfrm>
              <a:off x="1728" y="3843"/>
              <a:ext cx="72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2001" name="Text Box 1044"/>
            <p:cNvSpPr txBox="1">
              <a:spLocks noChangeArrowheads="1"/>
            </p:cNvSpPr>
            <p:nvPr/>
          </p:nvSpPr>
          <p:spPr bwMode="auto">
            <a:xfrm>
              <a:off x="2640" y="3459"/>
              <a:ext cx="1200" cy="491"/>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800" b="1">
                  <a:solidFill>
                    <a:srgbClr val="003366"/>
                  </a:solidFill>
                </a:rPr>
                <a:t>Conventional</a:t>
              </a:r>
            </a:p>
            <a:p>
              <a:pPr eaLnBrk="1" hangingPunct="1">
                <a:spcBef>
                  <a:spcPct val="50000"/>
                </a:spcBef>
              </a:pPr>
              <a:r>
                <a:rPr lang="en-US" sz="1800" b="1">
                  <a:solidFill>
                    <a:srgbClr val="003366"/>
                  </a:solidFill>
                </a:rPr>
                <a:t>GBE</a:t>
              </a:r>
              <a:endParaRPr lang="en-CA" sz="1800" b="1">
                <a:solidFill>
                  <a:srgbClr val="003366"/>
                </a:solidFill>
              </a:endParaRPr>
            </a:p>
          </p:txBody>
        </p:sp>
      </p:grpSp>
      <p:sp>
        <p:nvSpPr>
          <p:cNvPr id="41998" name="Line 1045"/>
          <p:cNvSpPr>
            <a:spLocks noChangeShapeType="1"/>
          </p:cNvSpPr>
          <p:nvPr/>
        </p:nvSpPr>
        <p:spPr bwMode="auto">
          <a:xfrm>
            <a:off x="0" y="1631950"/>
            <a:ext cx="9144000" cy="0"/>
          </a:xfrm>
          <a:prstGeom prst="line">
            <a:avLst/>
          </a:prstGeom>
          <a:noFill/>
          <a:ln w="63500">
            <a:solidFill>
              <a:schemeClr val="folHlink"/>
            </a:solidFill>
            <a:round/>
            <a:headEnd/>
            <a:tailEnd/>
          </a:ln>
        </p:spPr>
        <p:txBody>
          <a:bodyPr wrap="none" anchor="ctr">
            <a:prstTxWarp prst="textNoShape">
              <a:avLst/>
            </a:prstTxWarp>
          </a:bodyPr>
          <a:lstStyle/>
          <a:p>
            <a:endParaRPr lang="en-US"/>
          </a:p>
        </p:txBody>
      </p:sp>
      <p:sp>
        <p:nvSpPr>
          <p:cNvPr id="2" name="Rectangle 1"/>
          <p:cNvSpPr/>
          <p:nvPr/>
        </p:nvSpPr>
        <p:spPr>
          <a:xfrm>
            <a:off x="381000" y="1720841"/>
            <a:ext cx="8458200" cy="600164"/>
          </a:xfrm>
          <a:prstGeom prst="rect">
            <a:avLst/>
          </a:prstGeom>
        </p:spPr>
        <p:txBody>
          <a:bodyPr wrap="square">
            <a:spAutoFit/>
          </a:bodyPr>
          <a:lstStyle/>
          <a:p>
            <a:r>
              <a:rPr lang="en-US" sz="1100" dirty="0" err="1">
                <a:solidFill>
                  <a:srgbClr val="660066"/>
                </a:solidFill>
              </a:rPr>
              <a:t>Thaveeprungsriporn</a:t>
            </a:r>
            <a:r>
              <a:rPr lang="en-US" sz="1100" dirty="0">
                <a:solidFill>
                  <a:srgbClr val="660066"/>
                </a:solidFill>
              </a:rPr>
              <a:t>, V. and G. S. Was (1997). "The role of coincidence-site-lattice boundaries in creep of Ni-16Cr-9Fe at 360 degrees C." </a:t>
            </a:r>
            <a:r>
              <a:rPr lang="en-US" sz="1100" i="1" dirty="0">
                <a:solidFill>
                  <a:srgbClr val="660066"/>
                </a:solidFill>
              </a:rPr>
              <a:t>Metallurgical And Materials Transactions </a:t>
            </a:r>
            <a:r>
              <a:rPr lang="en-US" sz="1100" i="1" dirty="0" smtClean="0">
                <a:solidFill>
                  <a:srgbClr val="660066"/>
                </a:solidFill>
              </a:rPr>
              <a:t>A </a:t>
            </a:r>
            <a:r>
              <a:rPr lang="en-US" sz="1100" b="1" dirty="0" smtClean="0">
                <a:solidFill>
                  <a:srgbClr val="660066"/>
                </a:solidFill>
              </a:rPr>
              <a:t>28</a:t>
            </a:r>
            <a:r>
              <a:rPr lang="en-US" sz="1100" dirty="0">
                <a:solidFill>
                  <a:srgbClr val="660066"/>
                </a:solidFill>
              </a:rPr>
              <a:t>(10): </a:t>
            </a:r>
            <a:r>
              <a:rPr lang="en-US" sz="1100" dirty="0" smtClean="0">
                <a:solidFill>
                  <a:srgbClr val="660066"/>
                </a:solidFill>
              </a:rPr>
              <a:t>2101; </a:t>
            </a:r>
            <a:r>
              <a:rPr lang="en-US" sz="1100" dirty="0" err="1">
                <a:solidFill>
                  <a:srgbClr val="660066"/>
                </a:solidFill>
              </a:rPr>
              <a:t>Alexandreanu</a:t>
            </a:r>
            <a:r>
              <a:rPr lang="en-US" sz="1100" dirty="0">
                <a:solidFill>
                  <a:srgbClr val="660066"/>
                </a:solidFill>
              </a:rPr>
              <a:t>, B</a:t>
            </a:r>
            <a:r>
              <a:rPr lang="en-US" sz="1100" dirty="0" smtClean="0">
                <a:solidFill>
                  <a:srgbClr val="660066"/>
                </a:solidFill>
              </a:rPr>
              <a:t>. </a:t>
            </a:r>
            <a:r>
              <a:rPr lang="en-US" sz="1100" dirty="0">
                <a:solidFill>
                  <a:srgbClr val="660066"/>
                </a:solidFill>
              </a:rPr>
              <a:t>et al. (2003). "The effect of grain boundary character distribution on the high temperature deformation behavior of Ni-16Cr-9Fe alloys." </a:t>
            </a:r>
            <a:r>
              <a:rPr lang="en-US" sz="1100" i="1" dirty="0" err="1">
                <a:solidFill>
                  <a:srgbClr val="660066"/>
                </a:solidFill>
              </a:rPr>
              <a:t>Acta</a:t>
            </a:r>
            <a:r>
              <a:rPr lang="en-US" sz="1100" i="1" dirty="0">
                <a:solidFill>
                  <a:srgbClr val="660066"/>
                </a:solidFill>
              </a:rPr>
              <a:t> </a:t>
            </a:r>
            <a:r>
              <a:rPr lang="en-US" sz="1100" i="1" dirty="0" err="1">
                <a:solidFill>
                  <a:srgbClr val="660066"/>
                </a:solidFill>
              </a:rPr>
              <a:t>materialia</a:t>
            </a:r>
            <a:r>
              <a:rPr lang="en-US" sz="1100" i="1" dirty="0">
                <a:solidFill>
                  <a:srgbClr val="660066"/>
                </a:solidFill>
              </a:rPr>
              <a:t> </a:t>
            </a:r>
            <a:r>
              <a:rPr lang="en-US" sz="1100" b="1" dirty="0" smtClean="0">
                <a:solidFill>
                  <a:srgbClr val="660066"/>
                </a:solidFill>
              </a:rPr>
              <a:t>51</a:t>
            </a:r>
            <a:r>
              <a:rPr lang="en-US" sz="1100" dirty="0" smtClean="0">
                <a:solidFill>
                  <a:srgbClr val="660066"/>
                </a:solidFill>
              </a:rPr>
              <a:t> 3831.</a:t>
            </a:r>
            <a:endParaRPr lang="en-US" sz="1100" dirty="0">
              <a:solidFill>
                <a:srgbClr val="660066"/>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E24822D-7AEE-5E40-9C8C-D1BED79A967F}" type="slidenum">
              <a:rPr lang="en-US" smtClean="0"/>
              <a:pPr>
                <a:defRPr/>
              </a:pPr>
              <a:t>16</a:t>
            </a:fld>
            <a:endParaRPr lang="en-US"/>
          </a:p>
        </p:txBody>
      </p:sp>
      <p:sp>
        <p:nvSpPr>
          <p:cNvPr id="4098" name="Rectangle 2"/>
          <p:cNvSpPr>
            <a:spLocks noGrp="1" noChangeArrowheads="1"/>
          </p:cNvSpPr>
          <p:nvPr>
            <p:ph type="title"/>
          </p:nvPr>
        </p:nvSpPr>
        <p:spPr/>
        <p:txBody>
          <a:bodyPr/>
          <a:lstStyle/>
          <a:p>
            <a:pPr>
              <a:defRPr/>
            </a:pPr>
            <a:r>
              <a:rPr lang="en-US">
                <a:ea typeface="+mj-ea"/>
                <a:cs typeface="+mj-cs"/>
              </a:rPr>
              <a:t>Special Grain Boundaries</a:t>
            </a:r>
          </a:p>
        </p:txBody>
      </p:sp>
      <p:sp>
        <p:nvSpPr>
          <p:cNvPr id="44036" name="Rectangle 3"/>
          <p:cNvSpPr>
            <a:spLocks noGrp="1" noChangeArrowheads="1"/>
          </p:cNvSpPr>
          <p:nvPr>
            <p:ph type="body" idx="1"/>
          </p:nvPr>
        </p:nvSpPr>
        <p:spPr>
          <a:xfrm>
            <a:off x="685800" y="1219200"/>
            <a:ext cx="7772400" cy="4953000"/>
          </a:xfrm>
        </p:spPr>
        <p:txBody>
          <a:bodyPr/>
          <a:lstStyle/>
          <a:p>
            <a:pPr>
              <a:lnSpc>
                <a:spcPct val="90000"/>
              </a:lnSpc>
            </a:pPr>
            <a:r>
              <a:rPr lang="en-US" sz="2000">
                <a:ea typeface="ＭＳ Ｐゴシック" charset="-128"/>
                <a:cs typeface="ＭＳ Ｐゴシック" charset="-128"/>
              </a:rPr>
              <a:t>There are some boundaries that have special properties, e.g. low energy.</a:t>
            </a:r>
          </a:p>
          <a:p>
            <a:pPr>
              <a:lnSpc>
                <a:spcPct val="90000"/>
              </a:lnSpc>
            </a:pPr>
            <a:r>
              <a:rPr lang="en-US" sz="2000">
                <a:ea typeface="ＭＳ Ｐゴシック" charset="-128"/>
                <a:cs typeface="ＭＳ Ｐゴシック" charset="-128"/>
              </a:rPr>
              <a:t>In most known cases (but not all!), these boundaries are also special with respect to their crystallography.</a:t>
            </a:r>
          </a:p>
          <a:p>
            <a:pPr>
              <a:lnSpc>
                <a:spcPct val="90000"/>
              </a:lnSpc>
            </a:pPr>
            <a:r>
              <a:rPr lang="en-US" sz="2000">
                <a:ea typeface="ＭＳ Ｐゴシック" charset="-128"/>
                <a:cs typeface="ＭＳ Ｐゴシック" charset="-128"/>
              </a:rPr>
              <a:t>When a finite fraction of lattice sites coincide between the two lattices, then one can define a coincident site lattice (CSL).</a:t>
            </a:r>
          </a:p>
          <a:p>
            <a:pPr>
              <a:lnSpc>
                <a:spcPct val="90000"/>
              </a:lnSpc>
            </a:pPr>
            <a:r>
              <a:rPr lang="en-US" sz="2000">
                <a:ea typeface="ＭＳ Ｐゴシック" charset="-128"/>
                <a:cs typeface="ＭＳ Ｐゴシック" charset="-128"/>
              </a:rPr>
              <a:t>A boundary that contains a high density of lattice points in a CSL is expected to have low energy because of good atomic fit.</a:t>
            </a:r>
          </a:p>
          <a:p>
            <a:pPr>
              <a:lnSpc>
                <a:spcPct val="90000"/>
              </a:lnSpc>
            </a:pPr>
            <a:r>
              <a:rPr lang="en-US" sz="2000">
                <a:ea typeface="ＭＳ Ｐゴシック" charset="-128"/>
                <a:cs typeface="ＭＳ Ｐゴシック" charset="-128"/>
              </a:rPr>
              <a:t>Note that the boundary plane matters, in addition to the misorientation; this means, in effect, that only pure tilt or pure twist boundaries are likely to have a high density of CSL lattice points.</a:t>
            </a:r>
          </a:p>
          <a:p>
            <a:pPr>
              <a:lnSpc>
                <a:spcPct val="90000"/>
              </a:lnSpc>
            </a:pPr>
            <a:r>
              <a:rPr lang="en-US" sz="2000">
                <a:ea typeface="ＭＳ Ｐゴシック" charset="-128"/>
                <a:cs typeface="ＭＳ Ｐゴシック" charset="-128"/>
              </a:rPr>
              <a:t>Relevant website: </a:t>
            </a:r>
            <a:r>
              <a:rPr lang="en-US" sz="2000">
                <a:ea typeface="ＭＳ Ｐゴシック" charset="-128"/>
                <a:cs typeface="ＭＳ Ｐゴシック" charset="-128"/>
                <a:hlinkClick r:id="rId3"/>
              </a:rPr>
              <a:t>http://www.tf.uni-kiel.de/matwis/amat/def_en/kap_7/illustr/a7_1_1.html</a:t>
            </a:r>
            <a:r>
              <a:rPr lang="en-US" sz="2000">
                <a:ea typeface="ＭＳ Ｐゴシック" charset="-128"/>
                <a:cs typeface="ＭＳ Ｐゴシック" charset="-128"/>
              </a:rPr>
              <a:t>  (a page from a general set of pages on defects in crystals: </a:t>
            </a:r>
            <a:r>
              <a:rPr lang="en-US" sz="2000">
                <a:ea typeface="ＭＳ Ｐゴシック" charset="-128"/>
                <a:cs typeface="ＭＳ Ｐゴシック" charset="-128"/>
                <a:hlinkClick r:id="rId4"/>
              </a:rPr>
              <a:t>http://www.tf.uni-kiel.de/matwis/amat/def_en/index.html</a:t>
            </a:r>
            <a:r>
              <a:rPr lang="en-US" sz="2000">
                <a:ea typeface="ＭＳ Ｐゴシック" charset="-128"/>
                <a:cs typeface="ＭＳ Ｐゴシック" charset="-128"/>
              </a:rPr>
              <a:t> ).</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783ECF14-BD85-E544-8177-367BBEDCF0D0}" type="slidenum">
              <a:rPr lang="en-US" smtClean="0"/>
              <a:pPr>
                <a:defRPr/>
              </a:pPr>
              <a:t>17</a:t>
            </a:fld>
            <a:endParaRPr lang="en-US"/>
          </a:p>
        </p:txBody>
      </p:sp>
      <p:sp>
        <p:nvSpPr>
          <p:cNvPr id="8194" name="Rectangle 2"/>
          <p:cNvSpPr>
            <a:spLocks noGrp="1" noChangeArrowheads="1"/>
          </p:cNvSpPr>
          <p:nvPr>
            <p:ph type="title"/>
          </p:nvPr>
        </p:nvSpPr>
        <p:spPr/>
        <p:txBody>
          <a:bodyPr/>
          <a:lstStyle/>
          <a:p>
            <a:pPr>
              <a:defRPr/>
            </a:pPr>
            <a:r>
              <a:rPr lang="en-US">
                <a:ea typeface="+mj-ea"/>
                <a:cs typeface="+mj-cs"/>
              </a:rPr>
              <a:t>Grain Boundary properties</a:t>
            </a:r>
          </a:p>
        </p:txBody>
      </p:sp>
      <p:pic>
        <p:nvPicPr>
          <p:cNvPr id="46084" name="Picture 4"/>
          <p:cNvPicPr>
            <a:picLocks noChangeAspect="1" noChangeArrowheads="1"/>
          </p:cNvPicPr>
          <p:nvPr/>
        </p:nvPicPr>
        <p:blipFill>
          <a:blip r:embed="rId3"/>
          <a:srcRect/>
          <a:stretch>
            <a:fillRect/>
          </a:stretch>
        </p:blipFill>
        <p:spPr bwMode="auto">
          <a:xfrm>
            <a:off x="3429000" y="1673225"/>
            <a:ext cx="5410200" cy="3509963"/>
          </a:xfrm>
          <a:prstGeom prst="rect">
            <a:avLst/>
          </a:prstGeom>
          <a:noFill/>
          <a:ln w="9525">
            <a:noFill/>
            <a:miter lim="800000"/>
            <a:headEnd/>
            <a:tailEnd/>
          </a:ln>
        </p:spPr>
      </p:pic>
      <p:sp>
        <p:nvSpPr>
          <p:cNvPr id="46085" name="Text Box 5"/>
          <p:cNvSpPr txBox="1">
            <a:spLocks noChangeArrowheads="1"/>
          </p:cNvSpPr>
          <p:nvPr/>
        </p:nvSpPr>
        <p:spPr bwMode="auto">
          <a:xfrm>
            <a:off x="563563" y="5638800"/>
            <a:ext cx="8016875" cy="457200"/>
          </a:xfrm>
          <a:prstGeom prst="rect">
            <a:avLst/>
          </a:prstGeom>
          <a:noFill/>
          <a:ln w="9525">
            <a:noFill/>
            <a:miter lim="800000"/>
            <a:headEnd/>
            <a:tailEnd/>
          </a:ln>
        </p:spPr>
        <p:txBody>
          <a:bodyPr>
            <a:prstTxWarp prst="textNoShape">
              <a:avLst/>
            </a:prstTxWarp>
            <a:spAutoFit/>
          </a:bodyPr>
          <a:lstStyle/>
          <a:p>
            <a:r>
              <a:rPr lang="en-US" sz="1200" dirty="0"/>
              <a:t>Figure taken from Gottstein &amp; Shvindlerman, based on </a:t>
            </a:r>
            <a:r>
              <a:rPr lang="en-US" sz="1200" dirty="0" err="1" smtClean="0">
                <a:solidFill>
                  <a:srgbClr val="660066"/>
                </a:solidFill>
              </a:rPr>
              <a:t>Goux</a:t>
            </a:r>
            <a:r>
              <a:rPr lang="en-US" sz="1200" dirty="0">
                <a:solidFill>
                  <a:srgbClr val="660066"/>
                </a:solidFill>
              </a:rPr>
              <a:t>, C. (1974). “Structure des joints de grains: consideration </a:t>
            </a:r>
            <a:r>
              <a:rPr lang="en-US" sz="1200" dirty="0" err="1">
                <a:solidFill>
                  <a:srgbClr val="660066"/>
                </a:solidFill>
              </a:rPr>
              <a:t>cristallographiques</a:t>
            </a:r>
            <a:r>
              <a:rPr lang="en-US" sz="1200" dirty="0">
                <a:solidFill>
                  <a:srgbClr val="660066"/>
                </a:solidFill>
              </a:rPr>
              <a:t> et </a:t>
            </a:r>
            <a:r>
              <a:rPr lang="en-US" sz="1200" dirty="0" err="1">
                <a:solidFill>
                  <a:srgbClr val="660066"/>
                </a:solidFill>
              </a:rPr>
              <a:t>methodes</a:t>
            </a:r>
            <a:r>
              <a:rPr lang="en-US" sz="1200" dirty="0">
                <a:solidFill>
                  <a:srgbClr val="660066"/>
                </a:solidFill>
              </a:rPr>
              <a:t> de </a:t>
            </a:r>
            <a:r>
              <a:rPr lang="en-US" sz="1200" dirty="0" err="1">
                <a:solidFill>
                  <a:srgbClr val="660066"/>
                </a:solidFill>
              </a:rPr>
              <a:t>calcul</a:t>
            </a:r>
            <a:r>
              <a:rPr lang="en-US" sz="1200" dirty="0">
                <a:solidFill>
                  <a:srgbClr val="660066"/>
                </a:solidFill>
              </a:rPr>
              <a:t> des structures.” </a:t>
            </a:r>
            <a:r>
              <a:rPr lang="en-US" sz="1200" u="sng" dirty="0">
                <a:solidFill>
                  <a:srgbClr val="660066"/>
                </a:solidFill>
              </a:rPr>
              <a:t>Canadian Metallurgical Quarterly</a:t>
            </a:r>
            <a:r>
              <a:rPr lang="en-US" sz="1200" dirty="0">
                <a:solidFill>
                  <a:srgbClr val="660066"/>
                </a:solidFill>
              </a:rPr>
              <a:t> </a:t>
            </a:r>
            <a:r>
              <a:rPr lang="en-US" sz="1200" b="1" dirty="0">
                <a:solidFill>
                  <a:srgbClr val="660066"/>
                </a:solidFill>
              </a:rPr>
              <a:t>13</a:t>
            </a:r>
            <a:r>
              <a:rPr lang="en-US" sz="1200" dirty="0">
                <a:solidFill>
                  <a:srgbClr val="660066"/>
                </a:solidFill>
              </a:rPr>
              <a:t>: 9-31.</a:t>
            </a:r>
            <a:r>
              <a:rPr lang="en-US" sz="1200" dirty="0"/>
              <a:t>]</a:t>
            </a:r>
          </a:p>
        </p:txBody>
      </p:sp>
      <p:sp>
        <p:nvSpPr>
          <p:cNvPr id="46086" name="Rectangle 7"/>
          <p:cNvSpPr>
            <a:spLocks noGrp="1" noChangeArrowheads="1"/>
          </p:cNvSpPr>
          <p:nvPr>
            <p:ph type="body" idx="1"/>
          </p:nvPr>
        </p:nvSpPr>
        <p:spPr>
          <a:xfrm>
            <a:off x="457200" y="1524000"/>
            <a:ext cx="2895600" cy="4038600"/>
          </a:xfrm>
          <a:noFill/>
        </p:spPr>
        <p:txBody>
          <a:bodyPr/>
          <a:lstStyle/>
          <a:p>
            <a:pPr>
              <a:lnSpc>
                <a:spcPct val="90000"/>
              </a:lnSpc>
            </a:pPr>
            <a:r>
              <a:rPr lang="en-US" sz="2400">
                <a:ea typeface="ＭＳ Ｐゴシック" charset="-128"/>
                <a:cs typeface="ＭＳ Ｐゴシック" charset="-128"/>
              </a:rPr>
              <a:t>For example,</a:t>
            </a:r>
            <a:br>
              <a:rPr lang="en-US" sz="2400">
                <a:ea typeface="ＭＳ Ｐゴシック" charset="-128"/>
                <a:cs typeface="ＭＳ Ｐゴシック" charset="-128"/>
              </a:rPr>
            </a:br>
            <a:r>
              <a:rPr lang="en-US" sz="2400">
                <a:ea typeface="ＭＳ Ｐゴシック" charset="-128"/>
                <a:cs typeface="ＭＳ Ｐゴシック" charset="-128"/>
              </a:rPr>
              <a:t>fcc &lt;110&gt; tilt boundaries show pronounced minima in energy</a:t>
            </a:r>
          </a:p>
          <a:p>
            <a:pPr>
              <a:lnSpc>
                <a:spcPct val="90000"/>
              </a:lnSpc>
            </a:pPr>
            <a:r>
              <a:rPr lang="en-US" sz="2400">
                <a:ea typeface="ＭＳ Ｐゴシック" charset="-128"/>
                <a:cs typeface="ＭＳ Ｐゴシック" charset="-128"/>
              </a:rPr>
              <a:t>However, some caution needed because the &lt;100&gt; series do </a:t>
            </a:r>
            <a:r>
              <a:rPr lang="en-US" sz="2400" i="1">
                <a:ea typeface="ＭＳ Ｐゴシック" charset="-128"/>
                <a:cs typeface="ＭＳ Ｐゴシック" charset="-128"/>
              </a:rPr>
              <a:t>not</a:t>
            </a:r>
            <a:r>
              <a:rPr lang="en-US" sz="2400">
                <a:ea typeface="ＭＳ Ｐゴシック" charset="-128"/>
                <a:cs typeface="ＭＳ Ｐゴシック" charset="-128"/>
              </a:rPr>
              <a:t> show these minima.</a:t>
            </a:r>
          </a:p>
        </p:txBody>
      </p:sp>
      <p:sp>
        <p:nvSpPr>
          <p:cNvPr id="46087" name="Line 8"/>
          <p:cNvSpPr>
            <a:spLocks noChangeShapeType="1"/>
          </p:cNvSpPr>
          <p:nvPr/>
        </p:nvSpPr>
        <p:spPr bwMode="auto">
          <a:xfrm flipV="1">
            <a:off x="5638800" y="1600200"/>
            <a:ext cx="0" cy="685800"/>
          </a:xfrm>
          <a:prstGeom prst="line">
            <a:avLst/>
          </a:prstGeom>
          <a:noFill/>
          <a:ln w="9525">
            <a:solidFill>
              <a:srgbClr val="CC0000"/>
            </a:solidFill>
            <a:round/>
            <a:headEnd type="triangle" w="med" len="med"/>
            <a:tailEnd/>
          </a:ln>
        </p:spPr>
        <p:txBody>
          <a:bodyPr wrap="none" anchor="ctr">
            <a:prstTxWarp prst="textNoShape">
              <a:avLst/>
            </a:prstTxWarp>
          </a:bodyPr>
          <a:lstStyle/>
          <a:p>
            <a:endParaRPr lang="en-US"/>
          </a:p>
        </p:txBody>
      </p:sp>
      <p:sp>
        <p:nvSpPr>
          <p:cNvPr id="46088" name="Text Box 9"/>
          <p:cNvSpPr txBox="1">
            <a:spLocks noChangeArrowheads="1"/>
          </p:cNvSpPr>
          <p:nvPr/>
        </p:nvSpPr>
        <p:spPr bwMode="auto">
          <a:xfrm>
            <a:off x="5394325" y="1063625"/>
            <a:ext cx="2063750"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Symbol" charset="2"/>
              </a:rPr>
              <a:t>S</a:t>
            </a:r>
            <a:r>
              <a:rPr lang="en-US">
                <a:solidFill>
                  <a:srgbClr val="FF0000"/>
                </a:solidFill>
                <a:latin typeface="Times" charset="0"/>
              </a:rPr>
              <a:t>3 </a:t>
            </a:r>
            <a:r>
              <a:rPr lang="en-US">
                <a:solidFill>
                  <a:srgbClr val="FF0000"/>
                </a:solidFill>
                <a:latin typeface="Symbol" charset="2"/>
                <a:sym typeface="Symbol" charset="2"/>
              </a:rPr>
              <a:t></a:t>
            </a:r>
            <a:r>
              <a:rPr lang="en-US">
                <a:solidFill>
                  <a:srgbClr val="FF0000"/>
                </a:solidFill>
                <a:latin typeface="Times" charset="0"/>
              </a:rPr>
              <a:t> 60°&lt;111&gt;</a:t>
            </a:r>
          </a:p>
        </p:txBody>
      </p:sp>
      <p:sp>
        <p:nvSpPr>
          <p:cNvPr id="46089" name="Text Box 10"/>
          <p:cNvSpPr txBox="1">
            <a:spLocks noChangeArrowheads="1"/>
          </p:cNvSpPr>
          <p:nvPr/>
        </p:nvSpPr>
        <p:spPr bwMode="auto">
          <a:xfrm>
            <a:off x="6465888" y="1676400"/>
            <a:ext cx="2216150"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Symbol" charset="2"/>
              </a:rPr>
              <a:t>S</a:t>
            </a:r>
            <a:r>
              <a:rPr lang="en-US">
                <a:solidFill>
                  <a:srgbClr val="FF0000"/>
                </a:solidFill>
                <a:latin typeface="Times" charset="0"/>
              </a:rPr>
              <a:t>11 </a:t>
            </a:r>
            <a:r>
              <a:rPr lang="en-US">
                <a:solidFill>
                  <a:srgbClr val="FF0000"/>
                </a:solidFill>
                <a:latin typeface="Symbol" charset="2"/>
                <a:sym typeface="Symbol" charset="2"/>
              </a:rPr>
              <a:t></a:t>
            </a:r>
            <a:r>
              <a:rPr lang="en-US">
                <a:solidFill>
                  <a:srgbClr val="FF0000"/>
                </a:solidFill>
                <a:latin typeface="Times" charset="0"/>
              </a:rPr>
              <a:t> 50°&lt;110&gt;</a:t>
            </a:r>
          </a:p>
        </p:txBody>
      </p:sp>
      <p:sp>
        <p:nvSpPr>
          <p:cNvPr id="46090" name="Line 11"/>
          <p:cNvSpPr>
            <a:spLocks noChangeShapeType="1"/>
          </p:cNvSpPr>
          <p:nvPr/>
        </p:nvSpPr>
        <p:spPr bwMode="auto">
          <a:xfrm flipV="1">
            <a:off x="6743700" y="2133600"/>
            <a:ext cx="0" cy="685800"/>
          </a:xfrm>
          <a:prstGeom prst="line">
            <a:avLst/>
          </a:prstGeom>
          <a:noFill/>
          <a:ln w="9525">
            <a:solidFill>
              <a:srgbClr val="CC0000"/>
            </a:solidFill>
            <a:round/>
            <a:headEnd type="triangle" w="med" len="me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29DCA483-D496-CE43-9AA2-38FA70F32AF5}" type="slidenum">
              <a:rPr lang="en-US" smtClean="0"/>
              <a:pPr>
                <a:defRPr/>
              </a:pPr>
              <a:t>18</a:t>
            </a:fld>
            <a:endParaRPr lang="en-US"/>
          </a:p>
        </p:txBody>
      </p:sp>
      <p:sp>
        <p:nvSpPr>
          <p:cNvPr id="6146" name="Rectangle 2"/>
          <p:cNvSpPr>
            <a:spLocks noGrp="1" noChangeArrowheads="1"/>
          </p:cNvSpPr>
          <p:nvPr>
            <p:ph type="title"/>
          </p:nvPr>
        </p:nvSpPr>
        <p:spPr/>
        <p:txBody>
          <a:bodyPr/>
          <a:lstStyle/>
          <a:p>
            <a:pPr>
              <a:defRPr/>
            </a:pPr>
            <a:r>
              <a:rPr lang="en-US">
                <a:ea typeface="+mj-ea"/>
                <a:cs typeface="+mj-cs"/>
              </a:rPr>
              <a:t>Kronberg &amp; Wilson</a:t>
            </a:r>
          </a:p>
        </p:txBody>
      </p:sp>
      <p:sp>
        <p:nvSpPr>
          <p:cNvPr id="48132" name="Rectangle 3"/>
          <p:cNvSpPr>
            <a:spLocks noGrp="1" noChangeArrowheads="1"/>
          </p:cNvSpPr>
          <p:nvPr>
            <p:ph type="body" idx="1"/>
          </p:nvPr>
        </p:nvSpPr>
        <p:spPr>
          <a:xfrm>
            <a:off x="685800" y="1295400"/>
            <a:ext cx="7772400" cy="4114800"/>
          </a:xfrm>
        </p:spPr>
        <p:txBody>
          <a:bodyPr/>
          <a:lstStyle/>
          <a:p>
            <a:r>
              <a:rPr lang="en-US" sz="2400">
                <a:ea typeface="ＭＳ Ｐゴシック" charset="-128"/>
                <a:cs typeface="ＭＳ Ｐゴシック" charset="-128"/>
              </a:rPr>
              <a:t>Kronberg &amp; Wilson in 1947 considered coincidence patterns for atoms in the boundary planes (as opposed to the coincidence of lattice sites).  Their atomic coincidence patterns for 22° and 38° rotations on the 111 plane correspond to the </a:t>
            </a:r>
            <a:r>
              <a:rPr lang="en-US" sz="2400">
                <a:latin typeface="Symbol" charset="2"/>
                <a:ea typeface="ＭＳ Ｐゴシック" charset="-128"/>
                <a:cs typeface="ＭＳ Ｐゴシック" charset="-128"/>
              </a:rPr>
              <a:t>S</a:t>
            </a:r>
            <a:r>
              <a:rPr lang="en-US" sz="2400">
                <a:ea typeface="ＭＳ Ｐゴシック" charset="-128"/>
                <a:cs typeface="ＭＳ Ｐゴシック" charset="-128"/>
              </a:rPr>
              <a:t>13b and </a:t>
            </a:r>
            <a:r>
              <a:rPr lang="en-US" sz="2400">
                <a:latin typeface="Symbol" charset="2"/>
                <a:ea typeface="ＭＳ Ｐゴシック" charset="-128"/>
                <a:cs typeface="ＭＳ Ｐゴシック" charset="-128"/>
              </a:rPr>
              <a:t>S</a:t>
            </a:r>
            <a:r>
              <a:rPr lang="en-US" sz="2400">
                <a:ea typeface="ＭＳ Ｐゴシック" charset="-128"/>
                <a:cs typeface="ＭＳ Ｐゴシック" charset="-128"/>
              </a:rPr>
              <a:t>7 CSL boundary types.  Note the significance of coincidence in the plane of the boundary.  </a:t>
            </a:r>
          </a:p>
          <a:p>
            <a:r>
              <a:rPr lang="en-US" sz="2400">
                <a:ea typeface="ＭＳ Ｐゴシック" charset="-128"/>
                <a:cs typeface="ＭＳ Ｐゴシック" charset="-128"/>
              </a:rPr>
              <a:t>Friedel also explored CSL-like structures in a study of twins.</a:t>
            </a:r>
          </a:p>
        </p:txBody>
      </p:sp>
      <p:sp>
        <p:nvSpPr>
          <p:cNvPr id="48133" name="Text Box 4"/>
          <p:cNvSpPr txBox="1">
            <a:spLocks noChangeArrowheads="1"/>
          </p:cNvSpPr>
          <p:nvPr/>
        </p:nvSpPr>
        <p:spPr bwMode="auto">
          <a:xfrm>
            <a:off x="593725" y="5795963"/>
            <a:ext cx="7788275" cy="646331"/>
          </a:xfrm>
          <a:prstGeom prst="rect">
            <a:avLst/>
          </a:prstGeom>
          <a:noFill/>
          <a:ln w="9525">
            <a:noFill/>
            <a:miter lim="800000"/>
            <a:headEnd/>
            <a:tailEnd/>
          </a:ln>
        </p:spPr>
        <p:txBody>
          <a:bodyPr>
            <a:prstTxWarp prst="textNoShape">
              <a:avLst/>
            </a:prstTxWarp>
            <a:spAutoFit/>
          </a:bodyPr>
          <a:lstStyle/>
          <a:p>
            <a:r>
              <a:rPr lang="en-US" sz="1200">
                <a:solidFill>
                  <a:srgbClr val="660066"/>
                </a:solidFill>
              </a:rPr>
              <a:t>Kronberg, M. L. and F. H. Wilson (1949), “Secondary recrystallization in copper”, </a:t>
            </a:r>
            <a:r>
              <a:rPr lang="en-US" sz="1200" i="1">
                <a:solidFill>
                  <a:srgbClr val="660066"/>
                </a:solidFill>
              </a:rPr>
              <a:t>Trans. Met. Soc. AIME</a:t>
            </a:r>
            <a:r>
              <a:rPr lang="en-US" sz="1200">
                <a:solidFill>
                  <a:srgbClr val="660066"/>
                </a:solidFill>
              </a:rPr>
              <a:t>, </a:t>
            </a:r>
            <a:r>
              <a:rPr lang="en-US" sz="1200" b="1">
                <a:solidFill>
                  <a:srgbClr val="660066"/>
                </a:solidFill>
              </a:rPr>
              <a:t>185</a:t>
            </a:r>
            <a:r>
              <a:rPr lang="en-US" sz="1200">
                <a:solidFill>
                  <a:srgbClr val="660066"/>
                </a:solidFill>
              </a:rPr>
              <a:t>, 501-514 (1947).</a:t>
            </a:r>
          </a:p>
          <a:p>
            <a:r>
              <a:rPr lang="en-US" sz="1200">
                <a:solidFill>
                  <a:srgbClr val="660066"/>
                </a:solidFill>
                <a:latin typeface="Geneva" charset="0"/>
              </a:rPr>
              <a:t>Friedel, G. (1926). </a:t>
            </a:r>
            <a:r>
              <a:rPr lang="en-US" sz="1200" i="1">
                <a:solidFill>
                  <a:srgbClr val="660066"/>
                </a:solidFill>
                <a:latin typeface="Geneva" charset="0"/>
              </a:rPr>
              <a:t>Lecons de Cristallographie</a:t>
            </a:r>
            <a:r>
              <a:rPr lang="en-US" sz="1200">
                <a:solidFill>
                  <a:srgbClr val="660066"/>
                </a:solidFill>
                <a:latin typeface="Geneva" charset="0"/>
              </a:rPr>
              <a:t> (2nd ed.). Blanchard, Paris. </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SB-fig2-10-Sigma5-diagr.png"/>
          <p:cNvPicPr>
            <a:picLocks noChangeAspect="1"/>
          </p:cNvPicPr>
          <p:nvPr/>
        </p:nvPicPr>
        <p:blipFill>
          <a:blip r:embed="rId3"/>
          <a:srcRect/>
          <a:stretch>
            <a:fillRect/>
          </a:stretch>
        </p:blipFill>
        <p:spPr bwMode="auto">
          <a:xfrm>
            <a:off x="2895600" y="228600"/>
            <a:ext cx="6248400" cy="6583363"/>
          </a:xfrm>
          <a:prstGeom prst="rect">
            <a:avLst/>
          </a:prstGeom>
          <a:noFill/>
          <a:ln w="9525">
            <a:noFill/>
            <a:miter lim="800000"/>
            <a:headEnd/>
            <a:tailEnd/>
          </a:ln>
        </p:spPr>
      </p:pic>
      <p:sp>
        <p:nvSpPr>
          <p:cNvPr id="7" name="Slide Number Placeholder 5"/>
          <p:cNvSpPr>
            <a:spLocks noGrp="1"/>
          </p:cNvSpPr>
          <p:nvPr>
            <p:ph type="sldNum" sz="quarter" idx="12"/>
          </p:nvPr>
        </p:nvSpPr>
        <p:spPr/>
        <p:txBody>
          <a:bodyPr/>
          <a:lstStyle/>
          <a:p>
            <a:pPr>
              <a:defRPr/>
            </a:pPr>
            <a:fld id="{C425AAA5-0FE0-734E-A5C9-316C28A2FC83}" type="slidenum">
              <a:rPr lang="en-US" smtClean="0"/>
              <a:pPr>
                <a:defRPr/>
              </a:pPr>
              <a:t>19</a:t>
            </a:fld>
            <a:endParaRPr lang="en-US"/>
          </a:p>
        </p:txBody>
      </p:sp>
      <p:sp>
        <p:nvSpPr>
          <p:cNvPr id="9218" name="Rectangle 2"/>
          <p:cNvSpPr>
            <a:spLocks noGrp="1" noChangeArrowheads="1"/>
          </p:cNvSpPr>
          <p:nvPr>
            <p:ph type="title"/>
          </p:nvPr>
        </p:nvSpPr>
        <p:spPr>
          <a:xfrm>
            <a:off x="457200" y="152400"/>
            <a:ext cx="2971800" cy="4648200"/>
          </a:xfrm>
        </p:spPr>
        <p:txBody>
          <a:bodyPr/>
          <a:lstStyle/>
          <a:p>
            <a:pPr>
              <a:defRPr/>
            </a:pPr>
            <a:r>
              <a:rPr lang="en-US">
                <a:ea typeface="+mj-ea"/>
                <a:cs typeface="+mj-cs"/>
              </a:rPr>
              <a:t>Sigma=5, 36.9° &lt;100&gt;</a:t>
            </a:r>
          </a:p>
        </p:txBody>
      </p:sp>
      <p:sp>
        <p:nvSpPr>
          <p:cNvPr id="50181" name="Text Box 5"/>
          <p:cNvSpPr txBox="1">
            <a:spLocks noChangeArrowheads="1"/>
          </p:cNvSpPr>
          <p:nvPr/>
        </p:nvSpPr>
        <p:spPr bwMode="auto">
          <a:xfrm>
            <a:off x="898525" y="6138863"/>
            <a:ext cx="1938338" cy="366712"/>
          </a:xfrm>
          <a:prstGeom prst="rect">
            <a:avLst/>
          </a:prstGeom>
          <a:noFill/>
          <a:ln w="9525">
            <a:noFill/>
            <a:miter lim="800000"/>
            <a:headEnd/>
            <a:tailEnd/>
          </a:ln>
        </p:spPr>
        <p:txBody>
          <a:bodyPr wrap="none">
            <a:prstTxWarp prst="textNoShape">
              <a:avLst/>
            </a:prstTxWarp>
            <a:spAutoFit/>
          </a:bodyPr>
          <a:lstStyle/>
          <a:p>
            <a:r>
              <a:rPr lang="en-US" sz="1800">
                <a:solidFill>
                  <a:srgbClr val="660066"/>
                </a:solidFill>
              </a:rPr>
              <a:t>[Sutton &amp; Balluffi]</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AFB5253-98A3-BB40-9619-CC9C775B49F9}" type="slidenum">
              <a:rPr lang="en-US" smtClean="0"/>
              <a:pPr>
                <a:defRPr/>
              </a:pPr>
              <a:t>2</a:t>
            </a:fld>
            <a:endParaRPr lang="en-US"/>
          </a:p>
        </p:txBody>
      </p:sp>
      <p:sp>
        <p:nvSpPr>
          <p:cNvPr id="109570" name="Rectangle 1026"/>
          <p:cNvSpPr>
            <a:spLocks noGrp="1" noChangeArrowheads="1"/>
          </p:cNvSpPr>
          <p:nvPr>
            <p:ph type="title"/>
          </p:nvPr>
        </p:nvSpPr>
        <p:spPr/>
        <p:txBody>
          <a:bodyPr/>
          <a:lstStyle/>
          <a:p>
            <a:pPr>
              <a:defRPr/>
            </a:pPr>
            <a:r>
              <a:rPr lang="en-US">
                <a:ea typeface="+mj-ea"/>
                <a:cs typeface="+mj-cs"/>
              </a:rPr>
              <a:t>Objectives</a:t>
            </a:r>
          </a:p>
        </p:txBody>
      </p:sp>
      <p:sp>
        <p:nvSpPr>
          <p:cNvPr id="18436" name="Rectangle 1027"/>
          <p:cNvSpPr>
            <a:spLocks noGrp="1" noChangeArrowheads="1"/>
          </p:cNvSpPr>
          <p:nvPr>
            <p:ph type="body" idx="1"/>
          </p:nvPr>
        </p:nvSpPr>
        <p:spPr/>
        <p:txBody>
          <a:bodyPr/>
          <a:lstStyle/>
          <a:p>
            <a:r>
              <a:rPr lang="en-US">
                <a:ea typeface="ＭＳ Ｐゴシック" charset="-128"/>
                <a:cs typeface="ＭＳ Ｐゴシック" charset="-128"/>
              </a:rPr>
              <a:t>The objectives of this lecture are:</a:t>
            </a:r>
          </a:p>
          <a:p>
            <a:r>
              <a:rPr lang="en-US">
                <a:ea typeface="ＭＳ Ｐゴシック" charset="-128"/>
                <a:cs typeface="ＭＳ Ｐゴシック" charset="-128"/>
              </a:rPr>
              <a:t>Develop an understanding of grain boundary engineering</a:t>
            </a:r>
          </a:p>
          <a:p>
            <a:r>
              <a:rPr lang="en-US">
                <a:ea typeface="ＭＳ Ｐゴシック" charset="-128"/>
                <a:cs typeface="ＭＳ Ｐゴシック" charset="-128"/>
              </a:rPr>
              <a:t>Explain the theory of Coincident Site Lattices (CSLs) and how it applies to grain boundaries</a:t>
            </a:r>
          </a:p>
          <a:p>
            <a:r>
              <a:rPr lang="en-US">
                <a:ea typeface="ＭＳ Ｐゴシック" charset="-128"/>
                <a:cs typeface="ＭＳ Ｐゴシック" charset="-128"/>
              </a:rPr>
              <a:t>Show how microstructures are analyzed for CSL content</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3DABA2D-59F1-A04D-B8B4-774978C00C0B}" type="slidenum">
              <a:rPr lang="en-US" smtClean="0"/>
              <a:pPr>
                <a:defRPr/>
              </a:pPr>
              <a:t>20</a:t>
            </a:fld>
            <a:endParaRPr lang="en-US"/>
          </a:p>
        </p:txBody>
      </p:sp>
      <p:sp>
        <p:nvSpPr>
          <p:cNvPr id="10242" name="Rectangle 2"/>
          <p:cNvSpPr>
            <a:spLocks noGrp="1" noChangeArrowheads="1"/>
          </p:cNvSpPr>
          <p:nvPr>
            <p:ph type="title"/>
          </p:nvPr>
        </p:nvSpPr>
        <p:spPr/>
        <p:txBody>
          <a:bodyPr/>
          <a:lstStyle/>
          <a:p>
            <a:pPr>
              <a:defRPr/>
            </a:pPr>
            <a:r>
              <a:rPr lang="en-US">
                <a:ea typeface="+mj-ea"/>
                <a:cs typeface="+mj-cs"/>
              </a:rPr>
              <a:t>CSL = geometrical concept</a:t>
            </a:r>
          </a:p>
        </p:txBody>
      </p:sp>
      <p:sp>
        <p:nvSpPr>
          <p:cNvPr id="52228" name="Rectangle 3"/>
          <p:cNvSpPr>
            <a:spLocks noGrp="1" noChangeArrowheads="1"/>
          </p:cNvSpPr>
          <p:nvPr>
            <p:ph type="body" idx="1"/>
          </p:nvPr>
        </p:nvSpPr>
        <p:spPr/>
        <p:txBody>
          <a:bodyPr/>
          <a:lstStyle/>
          <a:p>
            <a:pPr>
              <a:lnSpc>
                <a:spcPct val="90000"/>
              </a:lnSpc>
            </a:pPr>
            <a:r>
              <a:rPr lang="en-US" sz="2400">
                <a:ea typeface="ＭＳ Ｐゴシック" charset="-128"/>
                <a:cs typeface="ＭＳ Ｐゴシック" charset="-128"/>
              </a:rPr>
              <a:t>The CSL is a geometrical construction based on the geometry of the lattice.</a:t>
            </a:r>
          </a:p>
          <a:p>
            <a:pPr>
              <a:lnSpc>
                <a:spcPct val="90000"/>
              </a:lnSpc>
            </a:pPr>
            <a:r>
              <a:rPr lang="en-US" sz="2400">
                <a:ea typeface="ＭＳ Ｐゴシック" charset="-128"/>
                <a:cs typeface="ＭＳ Ｐゴシック" charset="-128"/>
              </a:rPr>
              <a:t>Lattices cannot actually overlap!</a:t>
            </a:r>
          </a:p>
          <a:p>
            <a:pPr>
              <a:lnSpc>
                <a:spcPct val="90000"/>
              </a:lnSpc>
            </a:pPr>
            <a:r>
              <a:rPr lang="en-US" sz="2400">
                <a:ea typeface="ＭＳ Ｐゴシック" charset="-128"/>
                <a:cs typeface="ＭＳ Ｐゴシック" charset="-128"/>
              </a:rPr>
              <a:t>If a (fixed) fraction of lattice sites are coincident, then the expectation is that the boundary structure will be more regular than a general boundary.</a:t>
            </a:r>
          </a:p>
          <a:p>
            <a:pPr>
              <a:lnSpc>
                <a:spcPct val="90000"/>
              </a:lnSpc>
            </a:pPr>
            <a:r>
              <a:rPr lang="en-US" sz="2400">
                <a:ea typeface="ＭＳ Ｐゴシック" charset="-128"/>
                <a:cs typeface="ＭＳ Ｐゴシック" charset="-128"/>
              </a:rPr>
              <a:t>Atomic positions are </a:t>
            </a:r>
            <a:r>
              <a:rPr lang="en-US" sz="2400" i="1">
                <a:ea typeface="ＭＳ Ｐゴシック" charset="-128"/>
                <a:cs typeface="ＭＳ Ｐゴシック" charset="-128"/>
              </a:rPr>
              <a:t>not</a:t>
            </a:r>
            <a:r>
              <a:rPr lang="en-US" sz="2400">
                <a:ea typeface="ＭＳ Ｐゴシック" charset="-128"/>
                <a:cs typeface="ＭＳ Ｐゴシック" charset="-128"/>
              </a:rPr>
              <a:t> accounted for in CSLs.</a:t>
            </a:r>
          </a:p>
          <a:p>
            <a:pPr>
              <a:lnSpc>
                <a:spcPct val="90000"/>
              </a:lnSpc>
            </a:pPr>
            <a:r>
              <a:rPr lang="en-US" sz="2400">
                <a:ea typeface="ＭＳ Ｐゴシック" charset="-128"/>
                <a:cs typeface="ＭＳ Ｐゴシック" charset="-128"/>
              </a:rPr>
              <a:t>It is possible to compute the density of coincident sites in the plane of the boundary - this goes beyond The basic CSL concept, which has to do only with the lattice misorientation.</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B9CE85C-2BCD-E044-BF19-46575115EAE8}" type="slidenum">
              <a:rPr lang="en-US" smtClean="0"/>
              <a:pPr>
                <a:defRPr/>
              </a:pPr>
              <a:t>21</a:t>
            </a:fld>
            <a:endParaRPr lang="en-US"/>
          </a:p>
        </p:txBody>
      </p:sp>
      <p:sp>
        <p:nvSpPr>
          <p:cNvPr id="11266" name="Rectangle 2"/>
          <p:cNvSpPr>
            <a:spLocks noGrp="1" noChangeArrowheads="1"/>
          </p:cNvSpPr>
          <p:nvPr>
            <p:ph type="title"/>
          </p:nvPr>
        </p:nvSpPr>
        <p:spPr/>
        <p:txBody>
          <a:bodyPr/>
          <a:lstStyle/>
          <a:p>
            <a:pPr>
              <a:defRPr/>
            </a:pPr>
            <a:r>
              <a:rPr lang="en-US">
                <a:ea typeface="+mj-ea"/>
                <a:cs typeface="+mj-cs"/>
              </a:rPr>
              <a:t>CSL construction</a:t>
            </a:r>
          </a:p>
        </p:txBody>
      </p:sp>
      <p:sp>
        <p:nvSpPr>
          <p:cNvPr id="54276" name="Rectangle 3"/>
          <p:cNvSpPr>
            <a:spLocks noGrp="1" noChangeArrowheads="1"/>
          </p:cNvSpPr>
          <p:nvPr>
            <p:ph type="body" idx="1"/>
          </p:nvPr>
        </p:nvSpPr>
        <p:spPr/>
        <p:txBody>
          <a:bodyPr/>
          <a:lstStyle/>
          <a:p>
            <a:r>
              <a:rPr lang="en-US">
                <a:ea typeface="ＭＳ Ｐゴシック" charset="-128"/>
                <a:cs typeface="ＭＳ Ｐゴシック" charset="-128"/>
              </a:rPr>
              <a:t>The rotation of the second lattice is limited to those values that bring a (lattice) point into coincidence with a different point in the first lattice.</a:t>
            </a:r>
          </a:p>
          <a:p>
            <a:r>
              <a:rPr lang="en-US">
                <a:ea typeface="ＭＳ Ｐゴシック" charset="-128"/>
                <a:cs typeface="ＭＳ Ｐゴシック" charset="-128"/>
              </a:rPr>
              <a:t>The geometry is such that the rotated point (in the rotated lattice 2) and the superimposed point (in the fixed lattice 1) are related by a mirror plane in the unrotated state.</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pPr>
              <a:defRPr/>
            </a:pPr>
            <a:fld id="{27D87047-1BED-B042-BD42-90B5A38BE4F4}" type="slidenum">
              <a:rPr lang="en-US" smtClean="0"/>
              <a:pPr>
                <a:defRPr/>
              </a:pPr>
              <a:t>22</a:t>
            </a:fld>
            <a:endParaRPr lang="en-US"/>
          </a:p>
        </p:txBody>
      </p:sp>
      <p:sp>
        <p:nvSpPr>
          <p:cNvPr id="114690" name="Rectangle 2"/>
          <p:cNvSpPr>
            <a:spLocks noGrp="1" noChangeArrowheads="1"/>
          </p:cNvSpPr>
          <p:nvPr>
            <p:ph type="title"/>
          </p:nvPr>
        </p:nvSpPr>
        <p:spPr/>
        <p:txBody>
          <a:bodyPr/>
          <a:lstStyle/>
          <a:p>
            <a:pPr>
              <a:defRPr/>
            </a:pPr>
            <a:r>
              <a:rPr lang="en-US">
                <a:ea typeface="+mj-ea"/>
                <a:cs typeface="+mj-cs"/>
              </a:rPr>
              <a:t>Rotation to Coincidence</a:t>
            </a:r>
          </a:p>
        </p:txBody>
      </p:sp>
      <p:sp>
        <p:nvSpPr>
          <p:cNvPr id="56324" name="Rectangle 3"/>
          <p:cNvSpPr>
            <a:spLocks noGrp="1" noChangeArrowheads="1"/>
          </p:cNvSpPr>
          <p:nvPr>
            <p:ph type="body" idx="1"/>
          </p:nvPr>
        </p:nvSpPr>
        <p:spPr>
          <a:xfrm>
            <a:off x="685800" y="1524000"/>
            <a:ext cx="2743200" cy="4114800"/>
          </a:xfrm>
        </p:spPr>
        <p:txBody>
          <a:bodyPr/>
          <a:lstStyle/>
          <a:p>
            <a:r>
              <a:rPr lang="en-US">
                <a:ea typeface="ＭＳ Ｐゴシック" charset="-128"/>
                <a:cs typeface="ＭＳ Ｐゴシック" charset="-128"/>
              </a:rPr>
              <a:t>Red and Green lattices coincide</a:t>
            </a:r>
          </a:p>
        </p:txBody>
      </p:sp>
      <p:grpSp>
        <p:nvGrpSpPr>
          <p:cNvPr id="56325" name="Group 13"/>
          <p:cNvGrpSpPr>
            <a:grpSpLocks/>
          </p:cNvGrpSpPr>
          <p:nvPr/>
        </p:nvGrpSpPr>
        <p:grpSpPr bwMode="auto">
          <a:xfrm>
            <a:off x="3429000" y="1524000"/>
            <a:ext cx="4324350" cy="4287838"/>
            <a:chOff x="2160" y="960"/>
            <a:chExt cx="2724" cy="2701"/>
          </a:xfrm>
        </p:grpSpPr>
        <p:pic>
          <p:nvPicPr>
            <p:cNvPr id="56338" name="Picture 4"/>
            <p:cNvPicPr>
              <a:picLocks noChangeAspect="1" noChangeArrowheads="1"/>
            </p:cNvPicPr>
            <p:nvPr/>
          </p:nvPicPr>
          <p:blipFill>
            <a:blip r:embed="rId3"/>
            <a:srcRect/>
            <a:stretch>
              <a:fillRect/>
            </a:stretch>
          </p:blipFill>
          <p:spPr bwMode="auto">
            <a:xfrm>
              <a:off x="2160" y="960"/>
              <a:ext cx="2724" cy="2701"/>
            </a:xfrm>
            <a:prstGeom prst="rect">
              <a:avLst/>
            </a:prstGeom>
            <a:noFill/>
            <a:ln w="9525">
              <a:noFill/>
              <a:miter lim="800000"/>
              <a:headEnd/>
              <a:tailEnd/>
            </a:ln>
          </p:spPr>
        </p:pic>
        <p:sp>
          <p:nvSpPr>
            <p:cNvPr id="56339" name="Oval 12"/>
            <p:cNvSpPr>
              <a:spLocks noChangeArrowheads="1"/>
            </p:cNvSpPr>
            <p:nvPr/>
          </p:nvSpPr>
          <p:spPr bwMode="auto">
            <a:xfrm>
              <a:off x="3564" y="2154"/>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56326" name="Group 11"/>
          <p:cNvGrpSpPr>
            <a:grpSpLocks/>
          </p:cNvGrpSpPr>
          <p:nvPr/>
        </p:nvGrpSpPr>
        <p:grpSpPr bwMode="auto">
          <a:xfrm>
            <a:off x="3429000" y="1524000"/>
            <a:ext cx="4324350" cy="4287838"/>
            <a:chOff x="0" y="1248"/>
            <a:chExt cx="2724" cy="2701"/>
          </a:xfrm>
        </p:grpSpPr>
        <p:grpSp>
          <p:nvGrpSpPr>
            <p:cNvPr id="56334" name="Group 9"/>
            <p:cNvGrpSpPr>
              <a:grpSpLocks/>
            </p:cNvGrpSpPr>
            <p:nvPr/>
          </p:nvGrpSpPr>
          <p:grpSpPr bwMode="auto">
            <a:xfrm>
              <a:off x="0" y="1248"/>
              <a:ext cx="2724" cy="2701"/>
              <a:chOff x="-96" y="1056"/>
              <a:chExt cx="2724" cy="2701"/>
            </a:xfrm>
          </p:grpSpPr>
          <p:pic>
            <p:nvPicPr>
              <p:cNvPr id="56336" name="Picture 5"/>
              <p:cNvPicPr>
                <a:picLocks noChangeAspect="1" noChangeArrowheads="1"/>
              </p:cNvPicPr>
              <p:nvPr/>
            </p:nvPicPr>
            <p:blipFill>
              <a:blip r:embed="rId4">
                <a:lum bright="-50000" contrast="100000"/>
                <a:alphaModFix amt="39000"/>
              </a:blip>
              <a:srcRect/>
              <a:stretch>
                <a:fillRect/>
              </a:stretch>
            </p:blipFill>
            <p:spPr bwMode="auto">
              <a:xfrm rot="15261">
                <a:off x="-96" y="1056"/>
                <a:ext cx="2724" cy="2701"/>
              </a:xfrm>
              <a:prstGeom prst="rect">
                <a:avLst/>
              </a:prstGeom>
              <a:noFill/>
              <a:ln w="9525">
                <a:noFill/>
                <a:miter lim="800000"/>
                <a:headEnd/>
                <a:tailEnd/>
              </a:ln>
            </p:spPr>
          </p:pic>
          <p:sp>
            <p:nvSpPr>
              <p:cNvPr id="56337" name="Oval 8"/>
              <p:cNvSpPr>
                <a:spLocks noChangeArrowheads="1"/>
              </p:cNvSpPr>
              <p:nvPr/>
            </p:nvSpPr>
            <p:spPr bwMode="auto">
              <a:xfrm>
                <a:off x="1302" y="2532"/>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sp>
          <p:nvSpPr>
            <p:cNvPr id="56335" name="Rectangle 10"/>
            <p:cNvSpPr>
              <a:spLocks noChangeArrowheads="1"/>
            </p:cNvSpPr>
            <p:nvPr/>
          </p:nvSpPr>
          <p:spPr bwMode="auto">
            <a:xfrm>
              <a:off x="978" y="2580"/>
              <a:ext cx="96" cy="9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grpSp>
      <p:sp>
        <p:nvSpPr>
          <p:cNvPr id="56327" name="Line 6"/>
          <p:cNvSpPr>
            <a:spLocks noChangeShapeType="1"/>
          </p:cNvSpPr>
          <p:nvPr/>
        </p:nvSpPr>
        <p:spPr bwMode="auto">
          <a:xfrm flipV="1">
            <a:off x="2209800" y="2428875"/>
            <a:ext cx="6705600" cy="22288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6328" name="Line 7"/>
          <p:cNvSpPr>
            <a:spLocks noChangeShapeType="1"/>
          </p:cNvSpPr>
          <p:nvPr/>
        </p:nvSpPr>
        <p:spPr bwMode="auto">
          <a:xfrm>
            <a:off x="2714625" y="3714750"/>
            <a:ext cx="6019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6329" name="Line 14"/>
          <p:cNvSpPr>
            <a:spLocks noChangeShapeType="1"/>
          </p:cNvSpPr>
          <p:nvPr/>
        </p:nvSpPr>
        <p:spPr bwMode="auto">
          <a:xfrm>
            <a:off x="2667000" y="2876550"/>
            <a:ext cx="5715000" cy="197167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6330" name="AutoShape 15"/>
          <p:cNvSpPr>
            <a:spLocks noChangeArrowheads="1"/>
          </p:cNvSpPr>
          <p:nvPr/>
        </p:nvSpPr>
        <p:spPr bwMode="auto">
          <a:xfrm rot="5400000" flipH="1">
            <a:off x="7334250" y="3257550"/>
            <a:ext cx="1751013" cy="1027113"/>
          </a:xfrm>
          <a:custGeom>
            <a:avLst/>
            <a:gdLst>
              <a:gd name="T0" fmla="*/ 2147483647 w 21600"/>
              <a:gd name="T1" fmla="*/ 971452415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49" y="10350"/>
                </a:moveTo>
                <a:cubicBezTo>
                  <a:pt x="18510" y="6134"/>
                  <a:pt x="15022" y="2837"/>
                  <a:pt x="10800" y="2837"/>
                </a:cubicBezTo>
                <a:cubicBezTo>
                  <a:pt x="6402" y="2838"/>
                  <a:pt x="2838" y="6402"/>
                  <a:pt x="2838" y="10800"/>
                </a:cubicBezTo>
                <a:lnTo>
                  <a:pt x="-1" y="10799"/>
                </a:lnTo>
                <a:cubicBezTo>
                  <a:pt x="0" y="4835"/>
                  <a:pt x="4835" y="0"/>
                  <a:pt x="10800" y="0"/>
                </a:cubicBezTo>
                <a:cubicBezTo>
                  <a:pt x="16527" y="-1"/>
                  <a:pt x="21259" y="4471"/>
                  <a:pt x="21582" y="10189"/>
                </a:cubicBezTo>
                <a:lnTo>
                  <a:pt x="24278" y="10037"/>
                </a:lnTo>
                <a:lnTo>
                  <a:pt x="20399" y="14382"/>
                </a:lnTo>
                <a:lnTo>
                  <a:pt x="16053" y="10502"/>
                </a:lnTo>
                <a:lnTo>
                  <a:pt x="18749" y="10350"/>
                </a:lnTo>
                <a:close/>
              </a:path>
            </a:pathLst>
          </a:custGeom>
          <a:solidFill>
            <a:srgbClr val="FEFFD5"/>
          </a:solidFill>
          <a:ln w="9525">
            <a:solidFill>
              <a:schemeClr val="tx1"/>
            </a:solidFill>
            <a:miter lim="800000"/>
            <a:headEnd/>
            <a:tailEnd/>
          </a:ln>
        </p:spPr>
        <p:txBody>
          <a:bodyPr wrap="none" anchor="ctr">
            <a:prstTxWarp prst="textNoShape">
              <a:avLst/>
            </a:prstTxWarp>
          </a:bodyPr>
          <a:lstStyle/>
          <a:p>
            <a:endParaRPr lang="en-US"/>
          </a:p>
        </p:txBody>
      </p:sp>
      <p:sp>
        <p:nvSpPr>
          <p:cNvPr id="56331" name="Line 16"/>
          <p:cNvSpPr>
            <a:spLocks noChangeShapeType="1"/>
          </p:cNvSpPr>
          <p:nvPr/>
        </p:nvSpPr>
        <p:spPr bwMode="auto">
          <a:xfrm flipV="1">
            <a:off x="2514600" y="3581400"/>
            <a:ext cx="3124200" cy="1981200"/>
          </a:xfrm>
          <a:prstGeom prst="line">
            <a:avLst/>
          </a:prstGeom>
          <a:noFill/>
          <a:ln w="28575">
            <a:solidFill>
              <a:srgbClr val="CC0000"/>
            </a:solidFill>
            <a:round/>
            <a:headEnd/>
            <a:tailEnd type="arrow" w="med" len="med"/>
          </a:ln>
        </p:spPr>
        <p:txBody>
          <a:bodyPr wrap="none" anchor="ctr">
            <a:prstTxWarp prst="textNoShape">
              <a:avLst/>
            </a:prstTxWarp>
          </a:bodyPr>
          <a:lstStyle/>
          <a:p>
            <a:endParaRPr lang="en-US"/>
          </a:p>
        </p:txBody>
      </p:sp>
      <p:sp>
        <p:nvSpPr>
          <p:cNvPr id="56332" name="Line 17"/>
          <p:cNvSpPr>
            <a:spLocks noChangeShapeType="1"/>
          </p:cNvSpPr>
          <p:nvPr/>
        </p:nvSpPr>
        <p:spPr bwMode="auto">
          <a:xfrm flipV="1">
            <a:off x="2514600" y="3962400"/>
            <a:ext cx="3124200" cy="1600200"/>
          </a:xfrm>
          <a:prstGeom prst="line">
            <a:avLst/>
          </a:prstGeom>
          <a:noFill/>
          <a:ln w="28575">
            <a:solidFill>
              <a:srgbClr val="CC0000"/>
            </a:solidFill>
            <a:round/>
            <a:headEnd/>
            <a:tailEnd type="arrow" w="med" len="med"/>
          </a:ln>
        </p:spPr>
        <p:txBody>
          <a:bodyPr wrap="none" anchor="ctr">
            <a:prstTxWarp prst="textNoShape">
              <a:avLst/>
            </a:prstTxWarp>
          </a:bodyPr>
          <a:lstStyle/>
          <a:p>
            <a:endParaRPr lang="en-US"/>
          </a:p>
        </p:txBody>
      </p:sp>
      <p:sp>
        <p:nvSpPr>
          <p:cNvPr id="56333" name="Text Box 18"/>
          <p:cNvSpPr txBox="1">
            <a:spLocks noChangeArrowheads="1"/>
          </p:cNvSpPr>
          <p:nvPr/>
        </p:nvSpPr>
        <p:spPr bwMode="auto">
          <a:xfrm>
            <a:off x="593725" y="4992688"/>
            <a:ext cx="2301875" cy="1187450"/>
          </a:xfrm>
          <a:prstGeom prst="rect">
            <a:avLst/>
          </a:prstGeom>
          <a:noFill/>
          <a:ln w="9525">
            <a:noFill/>
            <a:miter lim="800000"/>
            <a:headEnd/>
            <a:tailEnd/>
          </a:ln>
        </p:spPr>
        <p:txBody>
          <a:bodyPr>
            <a:prstTxWarp prst="textNoShape">
              <a:avLst/>
            </a:prstTxWarp>
            <a:spAutoFit/>
          </a:bodyPr>
          <a:lstStyle/>
          <a:p>
            <a:r>
              <a:rPr lang="en-US">
                <a:solidFill>
                  <a:srgbClr val="CC0000"/>
                </a:solidFill>
              </a:rPr>
              <a:t>Points to be brought into coincidence</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6D44E4C1-B104-2747-A818-B45068A0A1B5}" type="slidenum">
              <a:rPr lang="en-US" smtClean="0"/>
              <a:pPr>
                <a:defRPr/>
              </a:pPr>
              <a:t>23</a:t>
            </a:fld>
            <a:endParaRPr lang="en-US"/>
          </a:p>
        </p:txBody>
      </p:sp>
      <p:sp>
        <p:nvSpPr>
          <p:cNvPr id="120834" name="Rectangle 2"/>
          <p:cNvSpPr>
            <a:spLocks noGrp="1" noChangeArrowheads="1"/>
          </p:cNvSpPr>
          <p:nvPr>
            <p:ph type="title"/>
          </p:nvPr>
        </p:nvSpPr>
        <p:spPr>
          <a:xfrm>
            <a:off x="685800" y="152400"/>
            <a:ext cx="5410200" cy="1143000"/>
          </a:xfrm>
        </p:spPr>
        <p:txBody>
          <a:bodyPr/>
          <a:lstStyle/>
          <a:p>
            <a:pPr>
              <a:defRPr/>
            </a:pPr>
            <a:r>
              <a:rPr lang="en-US">
                <a:ea typeface="+mj-ea"/>
                <a:cs typeface="+mj-cs"/>
              </a:rPr>
              <a:t>rotating to the </a:t>
            </a:r>
            <a:r>
              <a:rPr lang="en-US">
                <a:latin typeface="Symbol" charset="2"/>
                <a:ea typeface="+mj-ea"/>
                <a:cs typeface="+mj-cs"/>
              </a:rPr>
              <a:t>S</a:t>
            </a:r>
            <a:r>
              <a:rPr lang="en-US">
                <a:ea typeface="+mj-ea"/>
                <a:cs typeface="+mj-cs"/>
              </a:rPr>
              <a:t>5 relationship</a:t>
            </a:r>
          </a:p>
        </p:txBody>
      </p:sp>
      <p:grpSp>
        <p:nvGrpSpPr>
          <p:cNvPr id="58372" name="Group 4"/>
          <p:cNvGrpSpPr>
            <a:grpSpLocks/>
          </p:cNvGrpSpPr>
          <p:nvPr/>
        </p:nvGrpSpPr>
        <p:grpSpPr bwMode="auto">
          <a:xfrm>
            <a:off x="3429000" y="1524000"/>
            <a:ext cx="4324350" cy="4287838"/>
            <a:chOff x="2160" y="960"/>
            <a:chExt cx="2724" cy="2701"/>
          </a:xfrm>
        </p:grpSpPr>
        <p:pic>
          <p:nvPicPr>
            <p:cNvPr id="58379" name="Picture 5"/>
            <p:cNvPicPr>
              <a:picLocks noChangeAspect="1" noChangeArrowheads="1"/>
            </p:cNvPicPr>
            <p:nvPr/>
          </p:nvPicPr>
          <p:blipFill>
            <a:blip r:embed="rId3"/>
            <a:srcRect/>
            <a:stretch>
              <a:fillRect/>
            </a:stretch>
          </p:blipFill>
          <p:spPr bwMode="auto">
            <a:xfrm>
              <a:off x="2160" y="960"/>
              <a:ext cx="2724" cy="2701"/>
            </a:xfrm>
            <a:prstGeom prst="rect">
              <a:avLst/>
            </a:prstGeom>
            <a:noFill/>
            <a:ln w="9525">
              <a:noFill/>
              <a:miter lim="800000"/>
              <a:headEnd/>
              <a:tailEnd/>
            </a:ln>
          </p:spPr>
        </p:pic>
        <p:sp>
          <p:nvSpPr>
            <p:cNvPr id="58380" name="Oval 6"/>
            <p:cNvSpPr>
              <a:spLocks noChangeArrowheads="1"/>
            </p:cNvSpPr>
            <p:nvPr/>
          </p:nvSpPr>
          <p:spPr bwMode="auto">
            <a:xfrm>
              <a:off x="3564" y="2154"/>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58373" name="Group 7"/>
          <p:cNvGrpSpPr>
            <a:grpSpLocks/>
          </p:cNvGrpSpPr>
          <p:nvPr/>
        </p:nvGrpSpPr>
        <p:grpSpPr bwMode="auto">
          <a:xfrm rot="-465658">
            <a:off x="3419475" y="1465263"/>
            <a:ext cx="4324350" cy="4287837"/>
            <a:chOff x="0" y="1248"/>
            <a:chExt cx="2724" cy="2701"/>
          </a:xfrm>
        </p:grpSpPr>
        <p:grpSp>
          <p:nvGrpSpPr>
            <p:cNvPr id="58375" name="Group 8"/>
            <p:cNvGrpSpPr>
              <a:grpSpLocks/>
            </p:cNvGrpSpPr>
            <p:nvPr/>
          </p:nvGrpSpPr>
          <p:grpSpPr bwMode="auto">
            <a:xfrm>
              <a:off x="0" y="1248"/>
              <a:ext cx="2724" cy="2701"/>
              <a:chOff x="-96" y="1056"/>
              <a:chExt cx="2724" cy="2701"/>
            </a:xfrm>
          </p:grpSpPr>
          <p:pic>
            <p:nvPicPr>
              <p:cNvPr id="58377" name="Picture 9"/>
              <p:cNvPicPr>
                <a:picLocks noChangeAspect="1" noChangeArrowheads="1"/>
              </p:cNvPicPr>
              <p:nvPr/>
            </p:nvPicPr>
            <p:blipFill>
              <a:blip r:embed="rId4">
                <a:lum bright="-50000" contrast="100000"/>
                <a:alphaModFix amt="39000"/>
              </a:blip>
              <a:srcRect/>
              <a:stretch>
                <a:fillRect/>
              </a:stretch>
            </p:blipFill>
            <p:spPr bwMode="auto">
              <a:xfrm rot="15261">
                <a:off x="-96" y="1056"/>
                <a:ext cx="2724" cy="2701"/>
              </a:xfrm>
              <a:prstGeom prst="rect">
                <a:avLst/>
              </a:prstGeom>
              <a:noFill/>
              <a:ln w="9525">
                <a:noFill/>
                <a:miter lim="800000"/>
                <a:headEnd/>
                <a:tailEnd/>
              </a:ln>
            </p:spPr>
          </p:pic>
          <p:sp>
            <p:nvSpPr>
              <p:cNvPr id="58378" name="Oval 10"/>
              <p:cNvSpPr>
                <a:spLocks noChangeArrowheads="1"/>
              </p:cNvSpPr>
              <p:nvPr/>
            </p:nvSpPr>
            <p:spPr bwMode="auto">
              <a:xfrm>
                <a:off x="1302" y="2532"/>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sp>
          <p:nvSpPr>
            <p:cNvPr id="58376" name="Rectangle 11"/>
            <p:cNvSpPr>
              <a:spLocks noChangeArrowheads="1"/>
            </p:cNvSpPr>
            <p:nvPr/>
          </p:nvSpPr>
          <p:spPr bwMode="auto">
            <a:xfrm>
              <a:off x="978" y="2580"/>
              <a:ext cx="96" cy="9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grpSp>
      <p:sp>
        <p:nvSpPr>
          <p:cNvPr id="58374" name="Line 13"/>
          <p:cNvSpPr>
            <a:spLocks noChangeShapeType="1"/>
          </p:cNvSpPr>
          <p:nvPr/>
        </p:nvSpPr>
        <p:spPr bwMode="auto">
          <a:xfrm>
            <a:off x="2714625" y="3714750"/>
            <a:ext cx="6019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DFC31008-1627-1043-B436-215A449BB577}" type="slidenum">
              <a:rPr lang="en-US" smtClean="0"/>
              <a:pPr>
                <a:defRPr/>
              </a:pPr>
              <a:t>24</a:t>
            </a:fld>
            <a:endParaRPr lang="en-US"/>
          </a:p>
        </p:txBody>
      </p:sp>
      <p:grpSp>
        <p:nvGrpSpPr>
          <p:cNvPr id="60419" name="Group 4"/>
          <p:cNvGrpSpPr>
            <a:grpSpLocks/>
          </p:cNvGrpSpPr>
          <p:nvPr/>
        </p:nvGrpSpPr>
        <p:grpSpPr bwMode="auto">
          <a:xfrm>
            <a:off x="3429000" y="1524000"/>
            <a:ext cx="4324350" cy="4287838"/>
            <a:chOff x="2160" y="960"/>
            <a:chExt cx="2724" cy="2701"/>
          </a:xfrm>
        </p:grpSpPr>
        <p:pic>
          <p:nvPicPr>
            <p:cNvPr id="60427" name="Picture 5"/>
            <p:cNvPicPr>
              <a:picLocks noChangeAspect="1" noChangeArrowheads="1"/>
            </p:cNvPicPr>
            <p:nvPr/>
          </p:nvPicPr>
          <p:blipFill>
            <a:blip r:embed="rId3"/>
            <a:srcRect/>
            <a:stretch>
              <a:fillRect/>
            </a:stretch>
          </p:blipFill>
          <p:spPr bwMode="auto">
            <a:xfrm>
              <a:off x="2160" y="960"/>
              <a:ext cx="2724" cy="2701"/>
            </a:xfrm>
            <a:prstGeom prst="rect">
              <a:avLst/>
            </a:prstGeom>
            <a:noFill/>
            <a:ln w="9525">
              <a:noFill/>
              <a:miter lim="800000"/>
              <a:headEnd/>
              <a:tailEnd/>
            </a:ln>
          </p:spPr>
        </p:pic>
        <p:sp>
          <p:nvSpPr>
            <p:cNvPr id="60428" name="Oval 6"/>
            <p:cNvSpPr>
              <a:spLocks noChangeArrowheads="1"/>
            </p:cNvSpPr>
            <p:nvPr/>
          </p:nvSpPr>
          <p:spPr bwMode="auto">
            <a:xfrm>
              <a:off x="3564" y="2154"/>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60420" name="Group 7"/>
          <p:cNvGrpSpPr>
            <a:grpSpLocks/>
          </p:cNvGrpSpPr>
          <p:nvPr/>
        </p:nvGrpSpPr>
        <p:grpSpPr bwMode="auto">
          <a:xfrm rot="-737223">
            <a:off x="3409950" y="1417638"/>
            <a:ext cx="4324350" cy="4287837"/>
            <a:chOff x="0" y="1248"/>
            <a:chExt cx="2724" cy="2701"/>
          </a:xfrm>
        </p:grpSpPr>
        <p:grpSp>
          <p:nvGrpSpPr>
            <p:cNvPr id="60423" name="Group 8"/>
            <p:cNvGrpSpPr>
              <a:grpSpLocks/>
            </p:cNvGrpSpPr>
            <p:nvPr/>
          </p:nvGrpSpPr>
          <p:grpSpPr bwMode="auto">
            <a:xfrm>
              <a:off x="0" y="1248"/>
              <a:ext cx="2724" cy="2701"/>
              <a:chOff x="-96" y="1056"/>
              <a:chExt cx="2724" cy="2701"/>
            </a:xfrm>
          </p:grpSpPr>
          <p:pic>
            <p:nvPicPr>
              <p:cNvPr id="60425" name="Picture 9"/>
              <p:cNvPicPr>
                <a:picLocks noChangeAspect="1" noChangeArrowheads="1"/>
              </p:cNvPicPr>
              <p:nvPr/>
            </p:nvPicPr>
            <p:blipFill>
              <a:blip r:embed="rId4">
                <a:lum bright="-50000" contrast="100000"/>
                <a:alphaModFix amt="39000"/>
              </a:blip>
              <a:srcRect/>
              <a:stretch>
                <a:fillRect/>
              </a:stretch>
            </p:blipFill>
            <p:spPr bwMode="auto">
              <a:xfrm rot="15261">
                <a:off x="-96" y="1056"/>
                <a:ext cx="2724" cy="2701"/>
              </a:xfrm>
              <a:prstGeom prst="rect">
                <a:avLst/>
              </a:prstGeom>
              <a:noFill/>
              <a:ln w="9525">
                <a:noFill/>
                <a:miter lim="800000"/>
                <a:headEnd/>
                <a:tailEnd/>
              </a:ln>
            </p:spPr>
          </p:pic>
          <p:sp>
            <p:nvSpPr>
              <p:cNvPr id="60426" name="Oval 10"/>
              <p:cNvSpPr>
                <a:spLocks noChangeArrowheads="1"/>
              </p:cNvSpPr>
              <p:nvPr/>
            </p:nvSpPr>
            <p:spPr bwMode="auto">
              <a:xfrm>
                <a:off x="1302" y="2532"/>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sp>
          <p:nvSpPr>
            <p:cNvPr id="60424" name="Rectangle 11"/>
            <p:cNvSpPr>
              <a:spLocks noChangeArrowheads="1"/>
            </p:cNvSpPr>
            <p:nvPr/>
          </p:nvSpPr>
          <p:spPr bwMode="auto">
            <a:xfrm>
              <a:off x="978" y="2580"/>
              <a:ext cx="96" cy="9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grpSp>
      <p:sp>
        <p:nvSpPr>
          <p:cNvPr id="60421" name="Line 13"/>
          <p:cNvSpPr>
            <a:spLocks noChangeShapeType="1"/>
          </p:cNvSpPr>
          <p:nvPr/>
        </p:nvSpPr>
        <p:spPr bwMode="auto">
          <a:xfrm>
            <a:off x="2714625" y="3714750"/>
            <a:ext cx="6019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0065" name="Rectangle 17"/>
          <p:cNvSpPr>
            <a:spLocks noGrp="1" noChangeArrowheads="1"/>
          </p:cNvSpPr>
          <p:nvPr>
            <p:ph type="title"/>
          </p:nvPr>
        </p:nvSpPr>
        <p:spPr>
          <a:xfrm>
            <a:off x="685800" y="152400"/>
            <a:ext cx="5410200" cy="1143000"/>
          </a:xfrm>
        </p:spPr>
        <p:txBody>
          <a:bodyPr/>
          <a:lstStyle/>
          <a:p>
            <a:pPr>
              <a:defRPr/>
            </a:pPr>
            <a:r>
              <a:rPr lang="en-US">
                <a:ea typeface="+mj-ea"/>
                <a:cs typeface="+mj-cs"/>
              </a:rPr>
              <a:t>rotating to the </a:t>
            </a:r>
            <a:r>
              <a:rPr lang="en-US">
                <a:latin typeface="Symbol" charset="2"/>
                <a:ea typeface="+mj-ea"/>
                <a:cs typeface="+mj-cs"/>
              </a:rPr>
              <a:t>S</a:t>
            </a:r>
            <a:r>
              <a:rPr lang="en-US">
                <a:ea typeface="+mj-ea"/>
                <a:cs typeface="+mj-cs"/>
              </a:rPr>
              <a:t>5 relationship</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A70C253B-2D9C-5143-8DCE-AB08D13C11F9}" type="slidenum">
              <a:rPr lang="en-US" smtClean="0"/>
              <a:pPr>
                <a:defRPr/>
              </a:pPr>
              <a:t>25</a:t>
            </a:fld>
            <a:endParaRPr lang="en-US"/>
          </a:p>
        </p:txBody>
      </p:sp>
      <p:grpSp>
        <p:nvGrpSpPr>
          <p:cNvPr id="62467" name="Group 4"/>
          <p:cNvGrpSpPr>
            <a:grpSpLocks/>
          </p:cNvGrpSpPr>
          <p:nvPr/>
        </p:nvGrpSpPr>
        <p:grpSpPr bwMode="auto">
          <a:xfrm>
            <a:off x="3429000" y="1524000"/>
            <a:ext cx="4324350" cy="4287838"/>
            <a:chOff x="2160" y="960"/>
            <a:chExt cx="2724" cy="2701"/>
          </a:xfrm>
        </p:grpSpPr>
        <p:pic>
          <p:nvPicPr>
            <p:cNvPr id="62475" name="Picture 5"/>
            <p:cNvPicPr>
              <a:picLocks noChangeAspect="1" noChangeArrowheads="1"/>
            </p:cNvPicPr>
            <p:nvPr/>
          </p:nvPicPr>
          <p:blipFill>
            <a:blip r:embed="rId3"/>
            <a:srcRect/>
            <a:stretch>
              <a:fillRect/>
            </a:stretch>
          </p:blipFill>
          <p:spPr bwMode="auto">
            <a:xfrm>
              <a:off x="2160" y="960"/>
              <a:ext cx="2724" cy="2701"/>
            </a:xfrm>
            <a:prstGeom prst="rect">
              <a:avLst/>
            </a:prstGeom>
            <a:noFill/>
            <a:ln w="9525">
              <a:noFill/>
              <a:miter lim="800000"/>
              <a:headEnd/>
              <a:tailEnd/>
            </a:ln>
          </p:spPr>
        </p:pic>
        <p:sp>
          <p:nvSpPr>
            <p:cNvPr id="62476" name="Oval 6"/>
            <p:cNvSpPr>
              <a:spLocks noChangeArrowheads="1"/>
            </p:cNvSpPr>
            <p:nvPr/>
          </p:nvSpPr>
          <p:spPr bwMode="auto">
            <a:xfrm>
              <a:off x="3564" y="2154"/>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62468" name="Group 7"/>
          <p:cNvGrpSpPr>
            <a:grpSpLocks/>
          </p:cNvGrpSpPr>
          <p:nvPr/>
        </p:nvGrpSpPr>
        <p:grpSpPr bwMode="auto">
          <a:xfrm rot="-1007420">
            <a:off x="3400425" y="1379538"/>
            <a:ext cx="4324350" cy="4287837"/>
            <a:chOff x="0" y="1248"/>
            <a:chExt cx="2724" cy="2701"/>
          </a:xfrm>
        </p:grpSpPr>
        <p:grpSp>
          <p:nvGrpSpPr>
            <p:cNvPr id="62471" name="Group 8"/>
            <p:cNvGrpSpPr>
              <a:grpSpLocks/>
            </p:cNvGrpSpPr>
            <p:nvPr/>
          </p:nvGrpSpPr>
          <p:grpSpPr bwMode="auto">
            <a:xfrm>
              <a:off x="0" y="1248"/>
              <a:ext cx="2724" cy="2701"/>
              <a:chOff x="-96" y="1056"/>
              <a:chExt cx="2724" cy="2701"/>
            </a:xfrm>
          </p:grpSpPr>
          <p:pic>
            <p:nvPicPr>
              <p:cNvPr id="62473" name="Picture 9"/>
              <p:cNvPicPr>
                <a:picLocks noChangeAspect="1" noChangeArrowheads="1"/>
              </p:cNvPicPr>
              <p:nvPr/>
            </p:nvPicPr>
            <p:blipFill>
              <a:blip r:embed="rId4">
                <a:lum bright="-50000" contrast="100000"/>
                <a:alphaModFix amt="39000"/>
              </a:blip>
              <a:srcRect/>
              <a:stretch>
                <a:fillRect/>
              </a:stretch>
            </p:blipFill>
            <p:spPr bwMode="auto">
              <a:xfrm rot="15261">
                <a:off x="-96" y="1056"/>
                <a:ext cx="2724" cy="2701"/>
              </a:xfrm>
              <a:prstGeom prst="rect">
                <a:avLst/>
              </a:prstGeom>
              <a:noFill/>
              <a:ln w="9525">
                <a:noFill/>
                <a:miter lim="800000"/>
                <a:headEnd/>
                <a:tailEnd/>
              </a:ln>
            </p:spPr>
          </p:pic>
          <p:sp>
            <p:nvSpPr>
              <p:cNvPr id="62474" name="Oval 10"/>
              <p:cNvSpPr>
                <a:spLocks noChangeArrowheads="1"/>
              </p:cNvSpPr>
              <p:nvPr/>
            </p:nvSpPr>
            <p:spPr bwMode="auto">
              <a:xfrm>
                <a:off x="1302" y="2532"/>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sp>
          <p:nvSpPr>
            <p:cNvPr id="62472" name="Rectangle 11"/>
            <p:cNvSpPr>
              <a:spLocks noChangeArrowheads="1"/>
            </p:cNvSpPr>
            <p:nvPr/>
          </p:nvSpPr>
          <p:spPr bwMode="auto">
            <a:xfrm>
              <a:off x="978" y="2580"/>
              <a:ext cx="96" cy="9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grpSp>
      <p:sp>
        <p:nvSpPr>
          <p:cNvPr id="62469" name="Line 13"/>
          <p:cNvSpPr>
            <a:spLocks noChangeShapeType="1"/>
          </p:cNvSpPr>
          <p:nvPr/>
        </p:nvSpPr>
        <p:spPr bwMode="auto">
          <a:xfrm>
            <a:off x="2714625" y="3714750"/>
            <a:ext cx="6019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29041" name="Rectangle 17"/>
          <p:cNvSpPr>
            <a:spLocks noGrp="1" noChangeArrowheads="1"/>
          </p:cNvSpPr>
          <p:nvPr>
            <p:ph type="title"/>
          </p:nvPr>
        </p:nvSpPr>
        <p:spPr>
          <a:xfrm>
            <a:off x="685800" y="152400"/>
            <a:ext cx="5410200" cy="1143000"/>
          </a:xfrm>
        </p:spPr>
        <p:txBody>
          <a:bodyPr/>
          <a:lstStyle/>
          <a:p>
            <a:pPr>
              <a:defRPr/>
            </a:pPr>
            <a:r>
              <a:rPr lang="en-US">
                <a:ea typeface="+mj-ea"/>
                <a:cs typeface="+mj-cs"/>
              </a:rPr>
              <a:t>rotating to the </a:t>
            </a:r>
            <a:r>
              <a:rPr lang="en-US">
                <a:latin typeface="Symbol" charset="2"/>
                <a:ea typeface="+mj-ea"/>
                <a:cs typeface="+mj-cs"/>
              </a:rPr>
              <a:t>S</a:t>
            </a:r>
            <a:r>
              <a:rPr lang="en-US">
                <a:ea typeface="+mj-ea"/>
                <a:cs typeface="+mj-cs"/>
              </a:rPr>
              <a:t>5 relationship</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C9F258FA-F687-1C43-8DD6-5BDFBB778D30}" type="slidenum">
              <a:rPr lang="en-US" smtClean="0"/>
              <a:pPr>
                <a:defRPr/>
              </a:pPr>
              <a:t>26</a:t>
            </a:fld>
            <a:endParaRPr lang="en-US"/>
          </a:p>
        </p:txBody>
      </p:sp>
      <p:grpSp>
        <p:nvGrpSpPr>
          <p:cNvPr id="64515" name="Group 4"/>
          <p:cNvGrpSpPr>
            <a:grpSpLocks/>
          </p:cNvGrpSpPr>
          <p:nvPr/>
        </p:nvGrpSpPr>
        <p:grpSpPr bwMode="auto">
          <a:xfrm>
            <a:off x="3429000" y="1524000"/>
            <a:ext cx="4324350" cy="4287838"/>
            <a:chOff x="2160" y="960"/>
            <a:chExt cx="2724" cy="2701"/>
          </a:xfrm>
        </p:grpSpPr>
        <p:pic>
          <p:nvPicPr>
            <p:cNvPr id="64523" name="Picture 5"/>
            <p:cNvPicPr>
              <a:picLocks noChangeAspect="1" noChangeArrowheads="1"/>
            </p:cNvPicPr>
            <p:nvPr/>
          </p:nvPicPr>
          <p:blipFill>
            <a:blip r:embed="rId3"/>
            <a:srcRect/>
            <a:stretch>
              <a:fillRect/>
            </a:stretch>
          </p:blipFill>
          <p:spPr bwMode="auto">
            <a:xfrm>
              <a:off x="2160" y="960"/>
              <a:ext cx="2724" cy="2701"/>
            </a:xfrm>
            <a:prstGeom prst="rect">
              <a:avLst/>
            </a:prstGeom>
            <a:noFill/>
            <a:ln w="9525">
              <a:noFill/>
              <a:miter lim="800000"/>
              <a:headEnd/>
              <a:tailEnd/>
            </a:ln>
          </p:spPr>
        </p:pic>
        <p:sp>
          <p:nvSpPr>
            <p:cNvPr id="64524" name="Oval 6"/>
            <p:cNvSpPr>
              <a:spLocks noChangeArrowheads="1"/>
            </p:cNvSpPr>
            <p:nvPr/>
          </p:nvSpPr>
          <p:spPr bwMode="auto">
            <a:xfrm>
              <a:off x="3564" y="2154"/>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64516" name="Group 7"/>
          <p:cNvGrpSpPr>
            <a:grpSpLocks/>
          </p:cNvGrpSpPr>
          <p:nvPr/>
        </p:nvGrpSpPr>
        <p:grpSpPr bwMode="auto">
          <a:xfrm rot="-1220471">
            <a:off x="3390900" y="1341438"/>
            <a:ext cx="4324350" cy="4287837"/>
            <a:chOff x="0" y="1248"/>
            <a:chExt cx="2724" cy="2701"/>
          </a:xfrm>
        </p:grpSpPr>
        <p:grpSp>
          <p:nvGrpSpPr>
            <p:cNvPr id="64519" name="Group 8"/>
            <p:cNvGrpSpPr>
              <a:grpSpLocks/>
            </p:cNvGrpSpPr>
            <p:nvPr/>
          </p:nvGrpSpPr>
          <p:grpSpPr bwMode="auto">
            <a:xfrm>
              <a:off x="0" y="1248"/>
              <a:ext cx="2724" cy="2701"/>
              <a:chOff x="-96" y="1056"/>
              <a:chExt cx="2724" cy="2701"/>
            </a:xfrm>
          </p:grpSpPr>
          <p:pic>
            <p:nvPicPr>
              <p:cNvPr id="64521" name="Picture 9"/>
              <p:cNvPicPr>
                <a:picLocks noChangeAspect="1" noChangeArrowheads="1"/>
              </p:cNvPicPr>
              <p:nvPr/>
            </p:nvPicPr>
            <p:blipFill>
              <a:blip r:embed="rId4">
                <a:lum bright="-50000" contrast="100000"/>
                <a:alphaModFix amt="39000"/>
              </a:blip>
              <a:srcRect/>
              <a:stretch>
                <a:fillRect/>
              </a:stretch>
            </p:blipFill>
            <p:spPr bwMode="auto">
              <a:xfrm rot="15261">
                <a:off x="-96" y="1056"/>
                <a:ext cx="2724" cy="2701"/>
              </a:xfrm>
              <a:prstGeom prst="rect">
                <a:avLst/>
              </a:prstGeom>
              <a:noFill/>
              <a:ln w="9525">
                <a:noFill/>
                <a:miter lim="800000"/>
                <a:headEnd/>
                <a:tailEnd/>
              </a:ln>
            </p:spPr>
          </p:pic>
          <p:sp>
            <p:nvSpPr>
              <p:cNvPr id="64522" name="Oval 10"/>
              <p:cNvSpPr>
                <a:spLocks noChangeArrowheads="1"/>
              </p:cNvSpPr>
              <p:nvPr/>
            </p:nvSpPr>
            <p:spPr bwMode="auto">
              <a:xfrm>
                <a:off x="1302" y="2532"/>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sp>
          <p:nvSpPr>
            <p:cNvPr id="64520" name="Rectangle 11"/>
            <p:cNvSpPr>
              <a:spLocks noChangeArrowheads="1"/>
            </p:cNvSpPr>
            <p:nvPr/>
          </p:nvSpPr>
          <p:spPr bwMode="auto">
            <a:xfrm>
              <a:off x="978" y="2580"/>
              <a:ext cx="96" cy="9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grpSp>
      <p:sp>
        <p:nvSpPr>
          <p:cNvPr id="64517" name="Line 13"/>
          <p:cNvSpPr>
            <a:spLocks noChangeShapeType="1"/>
          </p:cNvSpPr>
          <p:nvPr/>
        </p:nvSpPr>
        <p:spPr bwMode="auto">
          <a:xfrm>
            <a:off x="2714625" y="3714750"/>
            <a:ext cx="6019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28017" name="Rectangle 17"/>
          <p:cNvSpPr>
            <a:spLocks noGrp="1" noChangeArrowheads="1"/>
          </p:cNvSpPr>
          <p:nvPr>
            <p:ph type="title"/>
          </p:nvPr>
        </p:nvSpPr>
        <p:spPr>
          <a:xfrm>
            <a:off x="685800" y="152400"/>
            <a:ext cx="5410200" cy="1143000"/>
          </a:xfrm>
        </p:spPr>
        <p:txBody>
          <a:bodyPr/>
          <a:lstStyle/>
          <a:p>
            <a:pPr>
              <a:defRPr/>
            </a:pPr>
            <a:r>
              <a:rPr lang="en-US">
                <a:ea typeface="+mj-ea"/>
                <a:cs typeface="+mj-cs"/>
              </a:rPr>
              <a:t>rotating to the </a:t>
            </a:r>
            <a:r>
              <a:rPr lang="en-US">
                <a:latin typeface="Symbol" charset="2"/>
                <a:ea typeface="+mj-ea"/>
                <a:cs typeface="+mj-cs"/>
              </a:rPr>
              <a:t>S</a:t>
            </a:r>
            <a:r>
              <a:rPr lang="en-US">
                <a:ea typeface="+mj-ea"/>
                <a:cs typeface="+mj-cs"/>
              </a:rPr>
              <a:t>5 relationship</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B0F52CF2-02E9-0641-8129-F784B4B05EB9}" type="slidenum">
              <a:rPr lang="en-US" smtClean="0"/>
              <a:pPr>
                <a:defRPr/>
              </a:pPr>
              <a:t>27</a:t>
            </a:fld>
            <a:endParaRPr lang="en-US"/>
          </a:p>
        </p:txBody>
      </p:sp>
      <p:grpSp>
        <p:nvGrpSpPr>
          <p:cNvPr id="66563" name="Group 4"/>
          <p:cNvGrpSpPr>
            <a:grpSpLocks/>
          </p:cNvGrpSpPr>
          <p:nvPr/>
        </p:nvGrpSpPr>
        <p:grpSpPr bwMode="auto">
          <a:xfrm>
            <a:off x="3429000" y="1524000"/>
            <a:ext cx="4324350" cy="4287838"/>
            <a:chOff x="2160" y="960"/>
            <a:chExt cx="2724" cy="2701"/>
          </a:xfrm>
        </p:grpSpPr>
        <p:pic>
          <p:nvPicPr>
            <p:cNvPr id="66571" name="Picture 5"/>
            <p:cNvPicPr>
              <a:picLocks noChangeAspect="1" noChangeArrowheads="1"/>
            </p:cNvPicPr>
            <p:nvPr/>
          </p:nvPicPr>
          <p:blipFill>
            <a:blip r:embed="rId3"/>
            <a:srcRect/>
            <a:stretch>
              <a:fillRect/>
            </a:stretch>
          </p:blipFill>
          <p:spPr bwMode="auto">
            <a:xfrm>
              <a:off x="2160" y="960"/>
              <a:ext cx="2724" cy="2701"/>
            </a:xfrm>
            <a:prstGeom prst="rect">
              <a:avLst/>
            </a:prstGeom>
            <a:noFill/>
            <a:ln w="9525">
              <a:noFill/>
              <a:miter lim="800000"/>
              <a:headEnd/>
              <a:tailEnd/>
            </a:ln>
          </p:spPr>
        </p:pic>
        <p:sp>
          <p:nvSpPr>
            <p:cNvPr id="66572" name="Oval 6"/>
            <p:cNvSpPr>
              <a:spLocks noChangeArrowheads="1"/>
            </p:cNvSpPr>
            <p:nvPr/>
          </p:nvSpPr>
          <p:spPr bwMode="auto">
            <a:xfrm>
              <a:off x="3564" y="2154"/>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66564" name="Group 7"/>
          <p:cNvGrpSpPr>
            <a:grpSpLocks/>
          </p:cNvGrpSpPr>
          <p:nvPr/>
        </p:nvGrpSpPr>
        <p:grpSpPr bwMode="auto">
          <a:xfrm rot="-1553078">
            <a:off x="3362325" y="1303338"/>
            <a:ext cx="4324350" cy="4287837"/>
            <a:chOff x="0" y="1248"/>
            <a:chExt cx="2724" cy="2701"/>
          </a:xfrm>
        </p:grpSpPr>
        <p:grpSp>
          <p:nvGrpSpPr>
            <p:cNvPr id="66567" name="Group 8"/>
            <p:cNvGrpSpPr>
              <a:grpSpLocks/>
            </p:cNvGrpSpPr>
            <p:nvPr/>
          </p:nvGrpSpPr>
          <p:grpSpPr bwMode="auto">
            <a:xfrm>
              <a:off x="0" y="1248"/>
              <a:ext cx="2724" cy="2701"/>
              <a:chOff x="-96" y="1056"/>
              <a:chExt cx="2724" cy="2701"/>
            </a:xfrm>
          </p:grpSpPr>
          <p:pic>
            <p:nvPicPr>
              <p:cNvPr id="66569" name="Picture 9"/>
              <p:cNvPicPr>
                <a:picLocks noChangeAspect="1" noChangeArrowheads="1"/>
              </p:cNvPicPr>
              <p:nvPr/>
            </p:nvPicPr>
            <p:blipFill>
              <a:blip r:embed="rId4">
                <a:lum bright="-50000" contrast="100000"/>
                <a:alphaModFix amt="39000"/>
              </a:blip>
              <a:srcRect/>
              <a:stretch>
                <a:fillRect/>
              </a:stretch>
            </p:blipFill>
            <p:spPr bwMode="auto">
              <a:xfrm rot="15261">
                <a:off x="-96" y="1056"/>
                <a:ext cx="2724" cy="2701"/>
              </a:xfrm>
              <a:prstGeom prst="rect">
                <a:avLst/>
              </a:prstGeom>
              <a:noFill/>
              <a:ln w="9525">
                <a:noFill/>
                <a:miter lim="800000"/>
                <a:headEnd/>
                <a:tailEnd/>
              </a:ln>
            </p:spPr>
          </p:pic>
          <p:sp>
            <p:nvSpPr>
              <p:cNvPr id="66570" name="Oval 10"/>
              <p:cNvSpPr>
                <a:spLocks noChangeArrowheads="1"/>
              </p:cNvSpPr>
              <p:nvPr/>
            </p:nvSpPr>
            <p:spPr bwMode="auto">
              <a:xfrm>
                <a:off x="1302" y="2532"/>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sp>
          <p:nvSpPr>
            <p:cNvPr id="66568" name="Rectangle 11"/>
            <p:cNvSpPr>
              <a:spLocks noChangeArrowheads="1"/>
            </p:cNvSpPr>
            <p:nvPr/>
          </p:nvSpPr>
          <p:spPr bwMode="auto">
            <a:xfrm>
              <a:off x="978" y="2580"/>
              <a:ext cx="96" cy="9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grpSp>
      <p:sp>
        <p:nvSpPr>
          <p:cNvPr id="66565" name="Line 13"/>
          <p:cNvSpPr>
            <a:spLocks noChangeShapeType="1"/>
          </p:cNvSpPr>
          <p:nvPr/>
        </p:nvSpPr>
        <p:spPr bwMode="auto">
          <a:xfrm>
            <a:off x="2714625" y="3714750"/>
            <a:ext cx="6019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26993" name="Rectangle 17"/>
          <p:cNvSpPr>
            <a:spLocks noGrp="1" noChangeArrowheads="1"/>
          </p:cNvSpPr>
          <p:nvPr>
            <p:ph type="title"/>
          </p:nvPr>
        </p:nvSpPr>
        <p:spPr>
          <a:xfrm>
            <a:off x="685800" y="152400"/>
            <a:ext cx="5410200" cy="1143000"/>
          </a:xfrm>
        </p:spPr>
        <p:txBody>
          <a:bodyPr/>
          <a:lstStyle/>
          <a:p>
            <a:pPr>
              <a:defRPr/>
            </a:pPr>
            <a:r>
              <a:rPr lang="en-US">
                <a:ea typeface="+mj-ea"/>
                <a:cs typeface="+mj-cs"/>
              </a:rPr>
              <a:t>rotating to the </a:t>
            </a:r>
            <a:r>
              <a:rPr lang="en-US">
                <a:latin typeface="Symbol" charset="2"/>
                <a:ea typeface="+mj-ea"/>
                <a:cs typeface="+mj-cs"/>
              </a:rPr>
              <a:t>S</a:t>
            </a:r>
            <a:r>
              <a:rPr lang="en-US">
                <a:ea typeface="+mj-ea"/>
                <a:cs typeface="+mj-cs"/>
              </a:rPr>
              <a:t>5 relationship</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F87D2086-1E03-4845-887A-7BADE4A4A72C}" type="slidenum">
              <a:rPr lang="en-US" smtClean="0"/>
              <a:pPr>
                <a:defRPr/>
              </a:pPr>
              <a:t>28</a:t>
            </a:fld>
            <a:endParaRPr lang="en-US"/>
          </a:p>
        </p:txBody>
      </p:sp>
      <p:grpSp>
        <p:nvGrpSpPr>
          <p:cNvPr id="68611" name="Group 4"/>
          <p:cNvGrpSpPr>
            <a:grpSpLocks/>
          </p:cNvGrpSpPr>
          <p:nvPr/>
        </p:nvGrpSpPr>
        <p:grpSpPr bwMode="auto">
          <a:xfrm>
            <a:off x="3429000" y="1524000"/>
            <a:ext cx="4324350" cy="4287838"/>
            <a:chOff x="2160" y="960"/>
            <a:chExt cx="2724" cy="2701"/>
          </a:xfrm>
        </p:grpSpPr>
        <p:pic>
          <p:nvPicPr>
            <p:cNvPr id="68619" name="Picture 5"/>
            <p:cNvPicPr>
              <a:picLocks noChangeAspect="1" noChangeArrowheads="1"/>
            </p:cNvPicPr>
            <p:nvPr/>
          </p:nvPicPr>
          <p:blipFill>
            <a:blip r:embed="rId3"/>
            <a:srcRect/>
            <a:stretch>
              <a:fillRect/>
            </a:stretch>
          </p:blipFill>
          <p:spPr bwMode="auto">
            <a:xfrm>
              <a:off x="2160" y="960"/>
              <a:ext cx="2724" cy="2701"/>
            </a:xfrm>
            <a:prstGeom prst="rect">
              <a:avLst/>
            </a:prstGeom>
            <a:noFill/>
            <a:ln w="9525">
              <a:noFill/>
              <a:miter lim="800000"/>
              <a:headEnd/>
              <a:tailEnd/>
            </a:ln>
          </p:spPr>
        </p:pic>
        <p:sp>
          <p:nvSpPr>
            <p:cNvPr id="68620" name="Oval 6"/>
            <p:cNvSpPr>
              <a:spLocks noChangeArrowheads="1"/>
            </p:cNvSpPr>
            <p:nvPr/>
          </p:nvSpPr>
          <p:spPr bwMode="auto">
            <a:xfrm>
              <a:off x="3564" y="2154"/>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68612" name="Group 7"/>
          <p:cNvGrpSpPr>
            <a:grpSpLocks/>
          </p:cNvGrpSpPr>
          <p:nvPr/>
        </p:nvGrpSpPr>
        <p:grpSpPr bwMode="auto">
          <a:xfrm rot="-1720440">
            <a:off x="3343275" y="1274763"/>
            <a:ext cx="4324350" cy="4287837"/>
            <a:chOff x="0" y="1248"/>
            <a:chExt cx="2724" cy="2701"/>
          </a:xfrm>
        </p:grpSpPr>
        <p:grpSp>
          <p:nvGrpSpPr>
            <p:cNvPr id="68615" name="Group 8"/>
            <p:cNvGrpSpPr>
              <a:grpSpLocks/>
            </p:cNvGrpSpPr>
            <p:nvPr/>
          </p:nvGrpSpPr>
          <p:grpSpPr bwMode="auto">
            <a:xfrm>
              <a:off x="0" y="1248"/>
              <a:ext cx="2724" cy="2701"/>
              <a:chOff x="-96" y="1056"/>
              <a:chExt cx="2724" cy="2701"/>
            </a:xfrm>
          </p:grpSpPr>
          <p:pic>
            <p:nvPicPr>
              <p:cNvPr id="68617" name="Picture 9"/>
              <p:cNvPicPr>
                <a:picLocks noChangeAspect="1" noChangeArrowheads="1"/>
              </p:cNvPicPr>
              <p:nvPr/>
            </p:nvPicPr>
            <p:blipFill>
              <a:blip r:embed="rId4">
                <a:lum bright="-50000" contrast="100000"/>
                <a:alphaModFix amt="39000"/>
              </a:blip>
              <a:srcRect/>
              <a:stretch>
                <a:fillRect/>
              </a:stretch>
            </p:blipFill>
            <p:spPr bwMode="auto">
              <a:xfrm rot="15261">
                <a:off x="-96" y="1056"/>
                <a:ext cx="2724" cy="2701"/>
              </a:xfrm>
              <a:prstGeom prst="rect">
                <a:avLst/>
              </a:prstGeom>
              <a:noFill/>
              <a:ln w="9525">
                <a:noFill/>
                <a:miter lim="800000"/>
                <a:headEnd/>
                <a:tailEnd/>
              </a:ln>
            </p:spPr>
          </p:pic>
          <p:sp>
            <p:nvSpPr>
              <p:cNvPr id="68618" name="Oval 10"/>
              <p:cNvSpPr>
                <a:spLocks noChangeArrowheads="1"/>
              </p:cNvSpPr>
              <p:nvPr/>
            </p:nvSpPr>
            <p:spPr bwMode="auto">
              <a:xfrm>
                <a:off x="1302" y="2532"/>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sp>
          <p:nvSpPr>
            <p:cNvPr id="68616" name="Rectangle 11"/>
            <p:cNvSpPr>
              <a:spLocks noChangeArrowheads="1"/>
            </p:cNvSpPr>
            <p:nvPr/>
          </p:nvSpPr>
          <p:spPr bwMode="auto">
            <a:xfrm>
              <a:off x="978" y="2580"/>
              <a:ext cx="96" cy="9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grpSp>
      <p:sp>
        <p:nvSpPr>
          <p:cNvPr id="68613" name="Line 13"/>
          <p:cNvSpPr>
            <a:spLocks noChangeShapeType="1"/>
          </p:cNvSpPr>
          <p:nvPr/>
        </p:nvSpPr>
        <p:spPr bwMode="auto">
          <a:xfrm>
            <a:off x="2714625" y="3714750"/>
            <a:ext cx="6019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25969" name="Rectangle 17"/>
          <p:cNvSpPr>
            <a:spLocks noGrp="1" noChangeArrowheads="1"/>
          </p:cNvSpPr>
          <p:nvPr>
            <p:ph type="title"/>
          </p:nvPr>
        </p:nvSpPr>
        <p:spPr>
          <a:xfrm>
            <a:off x="685800" y="152400"/>
            <a:ext cx="5410200" cy="1143000"/>
          </a:xfrm>
        </p:spPr>
        <p:txBody>
          <a:bodyPr/>
          <a:lstStyle/>
          <a:p>
            <a:pPr>
              <a:defRPr/>
            </a:pPr>
            <a:r>
              <a:rPr lang="en-US">
                <a:ea typeface="+mj-ea"/>
                <a:cs typeface="+mj-cs"/>
              </a:rPr>
              <a:t>rotating to the </a:t>
            </a:r>
            <a:r>
              <a:rPr lang="en-US">
                <a:latin typeface="Symbol" charset="2"/>
                <a:ea typeface="+mj-ea"/>
                <a:cs typeface="+mj-cs"/>
              </a:rPr>
              <a:t>S</a:t>
            </a:r>
            <a:r>
              <a:rPr lang="en-US">
                <a:ea typeface="+mj-ea"/>
                <a:cs typeface="+mj-cs"/>
              </a:rPr>
              <a:t>5 relationship</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600410BE-F81A-D043-824D-CD34FE1C679E}" type="slidenum">
              <a:rPr lang="en-US" smtClean="0"/>
              <a:pPr>
                <a:defRPr/>
              </a:pPr>
              <a:t>29</a:t>
            </a:fld>
            <a:endParaRPr lang="en-US"/>
          </a:p>
        </p:txBody>
      </p:sp>
      <p:grpSp>
        <p:nvGrpSpPr>
          <p:cNvPr id="70659" name="Group 4"/>
          <p:cNvGrpSpPr>
            <a:grpSpLocks/>
          </p:cNvGrpSpPr>
          <p:nvPr/>
        </p:nvGrpSpPr>
        <p:grpSpPr bwMode="auto">
          <a:xfrm>
            <a:off x="3429000" y="1524000"/>
            <a:ext cx="4324350" cy="4287838"/>
            <a:chOff x="2160" y="960"/>
            <a:chExt cx="2724" cy="2701"/>
          </a:xfrm>
        </p:grpSpPr>
        <p:pic>
          <p:nvPicPr>
            <p:cNvPr id="70667" name="Picture 5"/>
            <p:cNvPicPr>
              <a:picLocks noChangeAspect="1" noChangeArrowheads="1"/>
            </p:cNvPicPr>
            <p:nvPr/>
          </p:nvPicPr>
          <p:blipFill>
            <a:blip r:embed="rId3"/>
            <a:srcRect/>
            <a:stretch>
              <a:fillRect/>
            </a:stretch>
          </p:blipFill>
          <p:spPr bwMode="auto">
            <a:xfrm>
              <a:off x="2160" y="960"/>
              <a:ext cx="2724" cy="2701"/>
            </a:xfrm>
            <a:prstGeom prst="rect">
              <a:avLst/>
            </a:prstGeom>
            <a:noFill/>
            <a:ln w="9525">
              <a:noFill/>
              <a:miter lim="800000"/>
              <a:headEnd/>
              <a:tailEnd/>
            </a:ln>
          </p:spPr>
        </p:pic>
        <p:sp>
          <p:nvSpPr>
            <p:cNvPr id="70668" name="Oval 6"/>
            <p:cNvSpPr>
              <a:spLocks noChangeArrowheads="1"/>
            </p:cNvSpPr>
            <p:nvPr/>
          </p:nvSpPr>
          <p:spPr bwMode="auto">
            <a:xfrm>
              <a:off x="3564" y="2154"/>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70660" name="Group 7"/>
          <p:cNvGrpSpPr>
            <a:grpSpLocks/>
          </p:cNvGrpSpPr>
          <p:nvPr/>
        </p:nvGrpSpPr>
        <p:grpSpPr bwMode="auto">
          <a:xfrm rot="-1892863">
            <a:off x="3343275" y="1255713"/>
            <a:ext cx="4324350" cy="4287837"/>
            <a:chOff x="0" y="1248"/>
            <a:chExt cx="2724" cy="2701"/>
          </a:xfrm>
        </p:grpSpPr>
        <p:grpSp>
          <p:nvGrpSpPr>
            <p:cNvPr id="70663" name="Group 8"/>
            <p:cNvGrpSpPr>
              <a:grpSpLocks/>
            </p:cNvGrpSpPr>
            <p:nvPr/>
          </p:nvGrpSpPr>
          <p:grpSpPr bwMode="auto">
            <a:xfrm>
              <a:off x="0" y="1248"/>
              <a:ext cx="2724" cy="2701"/>
              <a:chOff x="-96" y="1056"/>
              <a:chExt cx="2724" cy="2701"/>
            </a:xfrm>
          </p:grpSpPr>
          <p:pic>
            <p:nvPicPr>
              <p:cNvPr id="70665" name="Picture 9"/>
              <p:cNvPicPr>
                <a:picLocks noChangeAspect="1" noChangeArrowheads="1"/>
              </p:cNvPicPr>
              <p:nvPr/>
            </p:nvPicPr>
            <p:blipFill>
              <a:blip r:embed="rId4">
                <a:lum bright="-50000" contrast="100000"/>
                <a:alphaModFix amt="39000"/>
              </a:blip>
              <a:srcRect/>
              <a:stretch>
                <a:fillRect/>
              </a:stretch>
            </p:blipFill>
            <p:spPr bwMode="auto">
              <a:xfrm rot="15261">
                <a:off x="-96" y="1056"/>
                <a:ext cx="2724" cy="2701"/>
              </a:xfrm>
              <a:prstGeom prst="rect">
                <a:avLst/>
              </a:prstGeom>
              <a:noFill/>
              <a:ln w="9525">
                <a:noFill/>
                <a:miter lim="800000"/>
                <a:headEnd/>
                <a:tailEnd/>
              </a:ln>
            </p:spPr>
          </p:pic>
          <p:sp>
            <p:nvSpPr>
              <p:cNvPr id="70666" name="Oval 10"/>
              <p:cNvSpPr>
                <a:spLocks noChangeArrowheads="1"/>
              </p:cNvSpPr>
              <p:nvPr/>
            </p:nvSpPr>
            <p:spPr bwMode="auto">
              <a:xfrm>
                <a:off x="1302" y="2532"/>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sp>
          <p:nvSpPr>
            <p:cNvPr id="70664" name="Rectangle 11"/>
            <p:cNvSpPr>
              <a:spLocks noChangeArrowheads="1"/>
            </p:cNvSpPr>
            <p:nvPr/>
          </p:nvSpPr>
          <p:spPr bwMode="auto">
            <a:xfrm>
              <a:off x="978" y="2580"/>
              <a:ext cx="96" cy="9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grpSp>
      <p:sp>
        <p:nvSpPr>
          <p:cNvPr id="70661" name="Line 13"/>
          <p:cNvSpPr>
            <a:spLocks noChangeShapeType="1"/>
          </p:cNvSpPr>
          <p:nvPr/>
        </p:nvSpPr>
        <p:spPr bwMode="auto">
          <a:xfrm>
            <a:off x="2714625" y="3714750"/>
            <a:ext cx="6019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24945" name="Rectangle 17"/>
          <p:cNvSpPr>
            <a:spLocks noGrp="1" noChangeArrowheads="1"/>
          </p:cNvSpPr>
          <p:nvPr>
            <p:ph type="title"/>
          </p:nvPr>
        </p:nvSpPr>
        <p:spPr>
          <a:xfrm>
            <a:off x="685800" y="152400"/>
            <a:ext cx="5410200" cy="1143000"/>
          </a:xfrm>
        </p:spPr>
        <p:txBody>
          <a:bodyPr/>
          <a:lstStyle/>
          <a:p>
            <a:pPr>
              <a:defRPr/>
            </a:pPr>
            <a:r>
              <a:rPr lang="en-US">
                <a:ea typeface="+mj-ea"/>
                <a:cs typeface="+mj-cs"/>
              </a:rPr>
              <a:t>rotating to the </a:t>
            </a:r>
            <a:r>
              <a:rPr lang="en-US">
                <a:latin typeface="Symbol" charset="2"/>
                <a:ea typeface="+mj-ea"/>
                <a:cs typeface="+mj-cs"/>
              </a:rPr>
              <a:t>S</a:t>
            </a:r>
            <a:r>
              <a:rPr lang="en-US">
                <a:ea typeface="+mj-ea"/>
                <a:cs typeface="+mj-cs"/>
              </a:rPr>
              <a:t>5 relationship</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DE50722-23C1-A645-9B51-47442F2D0748}" type="slidenum">
              <a:rPr lang="en-US" smtClean="0"/>
              <a:pPr>
                <a:defRPr/>
              </a:pPr>
              <a:t>3</a:t>
            </a:fld>
            <a:endParaRPr lang="en-US"/>
          </a:p>
        </p:txBody>
      </p:sp>
      <p:sp>
        <p:nvSpPr>
          <p:cNvPr id="117762" name="Rectangle 2050"/>
          <p:cNvSpPr>
            <a:spLocks noGrp="1" noChangeArrowheads="1"/>
          </p:cNvSpPr>
          <p:nvPr>
            <p:ph type="title"/>
          </p:nvPr>
        </p:nvSpPr>
        <p:spPr>
          <a:xfrm>
            <a:off x="685800" y="0"/>
            <a:ext cx="7772400" cy="1143000"/>
          </a:xfrm>
        </p:spPr>
        <p:txBody>
          <a:bodyPr/>
          <a:lstStyle/>
          <a:p>
            <a:pPr>
              <a:defRPr/>
            </a:pPr>
            <a:r>
              <a:rPr lang="en-US">
                <a:ea typeface="+mj-ea"/>
                <a:cs typeface="+mj-cs"/>
              </a:rPr>
              <a:t>References</a:t>
            </a:r>
          </a:p>
        </p:txBody>
      </p:sp>
      <p:sp>
        <p:nvSpPr>
          <p:cNvPr id="20484" name="Rectangle 2051"/>
          <p:cNvSpPr>
            <a:spLocks noGrp="1" noChangeArrowheads="1"/>
          </p:cNvSpPr>
          <p:nvPr>
            <p:ph type="body" idx="1"/>
          </p:nvPr>
        </p:nvSpPr>
        <p:spPr>
          <a:xfrm>
            <a:off x="685800" y="1219200"/>
            <a:ext cx="7772400" cy="5334000"/>
          </a:xfrm>
        </p:spPr>
        <p:txBody>
          <a:bodyPr/>
          <a:lstStyle/>
          <a:p>
            <a:pPr>
              <a:lnSpc>
                <a:spcPct val="120000"/>
              </a:lnSpc>
              <a:spcBef>
                <a:spcPct val="0"/>
              </a:spcBef>
            </a:pPr>
            <a:r>
              <a:rPr lang="en-US" sz="1400" u="sng" dirty="0">
                <a:ea typeface="ＭＳ Ｐゴシック" charset="-128"/>
                <a:cs typeface="ＭＳ Ｐゴシック" charset="-128"/>
              </a:rPr>
              <a:t>Interfaces in Crystalline Materials</a:t>
            </a:r>
            <a:r>
              <a:rPr lang="en-US" sz="1400" dirty="0">
                <a:ea typeface="ＭＳ Ｐゴシック" charset="-128"/>
                <a:cs typeface="ＭＳ Ｐゴシック" charset="-128"/>
              </a:rPr>
              <a:t>, Sutton &amp; </a:t>
            </a:r>
            <a:r>
              <a:rPr lang="en-US" sz="1400" dirty="0" err="1">
                <a:ea typeface="ＭＳ Ｐゴシック" charset="-128"/>
                <a:cs typeface="ＭＳ Ｐゴシック" charset="-128"/>
              </a:rPr>
              <a:t>Balluffi</a:t>
            </a:r>
            <a:r>
              <a:rPr lang="en-US" sz="1400" dirty="0">
                <a:ea typeface="ＭＳ Ｐゴシック" charset="-128"/>
                <a:cs typeface="ＭＳ Ｐゴシック" charset="-128"/>
              </a:rPr>
              <a:t>, Oxford U.P., 1998.  Very complete compendium on interfaces.</a:t>
            </a:r>
          </a:p>
          <a:p>
            <a:pPr>
              <a:lnSpc>
                <a:spcPct val="120000"/>
              </a:lnSpc>
              <a:spcBef>
                <a:spcPct val="0"/>
              </a:spcBef>
            </a:pPr>
            <a:r>
              <a:rPr lang="en-US" sz="1400" u="sng" dirty="0">
                <a:ea typeface="ＭＳ Ｐゴシック" charset="-128"/>
                <a:cs typeface="ＭＳ Ｐゴシック" charset="-128"/>
              </a:rPr>
              <a:t>Interfaces in Materials</a:t>
            </a:r>
            <a:r>
              <a:rPr lang="en-US" sz="1400" dirty="0">
                <a:ea typeface="ＭＳ Ｐゴシック" charset="-128"/>
                <a:cs typeface="ＭＳ Ｐゴシック" charset="-128"/>
              </a:rPr>
              <a:t>, J. Howe, Wiley, 1999.  Useful general text at the upper undergraduate/graduate level.</a:t>
            </a:r>
          </a:p>
          <a:p>
            <a:pPr>
              <a:lnSpc>
                <a:spcPct val="120000"/>
              </a:lnSpc>
              <a:spcBef>
                <a:spcPct val="0"/>
              </a:spcBef>
            </a:pPr>
            <a:r>
              <a:rPr lang="en-US" sz="1400" u="sng" dirty="0">
                <a:ea typeface="ＭＳ Ｐゴシック" charset="-128"/>
                <a:cs typeface="ＭＳ Ｐゴシック" charset="-128"/>
              </a:rPr>
              <a:t>Crystal Defects and Crystalline Interfaces, </a:t>
            </a:r>
            <a:r>
              <a:rPr lang="en-US" sz="1400" dirty="0">
                <a:ea typeface="ＭＳ Ｐゴシック" charset="-128"/>
                <a:cs typeface="ＭＳ Ｐゴシック" charset="-128"/>
              </a:rPr>
              <a:t>W. </a:t>
            </a:r>
            <a:r>
              <a:rPr lang="en-US" sz="1400" dirty="0" err="1">
                <a:ea typeface="ＭＳ Ｐゴシック" charset="-128"/>
                <a:cs typeface="ＭＳ Ｐゴシック" charset="-128"/>
              </a:rPr>
              <a:t>Bollmann</a:t>
            </a:r>
            <a:r>
              <a:rPr lang="en-US" sz="1400" dirty="0">
                <a:ea typeface="ＭＳ Ｐゴシック" charset="-128"/>
                <a:cs typeface="ＭＳ Ｐゴシック" charset="-128"/>
              </a:rPr>
              <a:t>, (1970). New York, Springer </a:t>
            </a:r>
            <a:r>
              <a:rPr lang="en-US" sz="1400" dirty="0" err="1">
                <a:ea typeface="ＭＳ Ｐゴシック" charset="-128"/>
                <a:cs typeface="ＭＳ Ｐゴシック" charset="-128"/>
              </a:rPr>
              <a:t>Verlag</a:t>
            </a:r>
            <a:r>
              <a:rPr lang="en-US" sz="1400" dirty="0">
                <a:ea typeface="ＭＳ Ｐゴシック" charset="-128"/>
                <a:cs typeface="ＭＳ Ｐゴシック" charset="-128"/>
              </a:rPr>
              <a:t>.</a:t>
            </a:r>
            <a:endParaRPr lang="en-US" sz="1400" u="sng" dirty="0">
              <a:ea typeface="ＭＳ Ｐゴシック" charset="-128"/>
              <a:cs typeface="ＭＳ Ｐゴシック" charset="-128"/>
            </a:endParaRPr>
          </a:p>
          <a:p>
            <a:pPr>
              <a:lnSpc>
                <a:spcPct val="120000"/>
              </a:lnSpc>
              <a:spcBef>
                <a:spcPct val="0"/>
              </a:spcBef>
            </a:pPr>
            <a:r>
              <a:rPr lang="en-US" sz="1400" u="sng" dirty="0">
                <a:ea typeface="ＭＳ Ｐゴシック" charset="-128"/>
                <a:cs typeface="ＭＳ Ｐゴシック" charset="-128"/>
              </a:rPr>
              <a:t>Grain Boundary Migration in Metals</a:t>
            </a:r>
            <a:r>
              <a:rPr lang="en-US" sz="1400" dirty="0">
                <a:ea typeface="ＭＳ Ｐゴシック" charset="-128"/>
                <a:cs typeface="ＭＳ Ｐゴシック" charset="-128"/>
              </a:rPr>
              <a:t>, G. Gottstein and L. </a:t>
            </a:r>
            <a:r>
              <a:rPr lang="en-US" sz="1400" dirty="0" err="1">
                <a:ea typeface="ＭＳ Ｐゴシック" charset="-128"/>
                <a:cs typeface="ＭＳ Ｐゴシック" charset="-128"/>
              </a:rPr>
              <a:t>Shvindlerman</a:t>
            </a:r>
            <a:r>
              <a:rPr lang="en-US" sz="1400" dirty="0">
                <a:ea typeface="ＭＳ Ｐゴシック" charset="-128"/>
                <a:cs typeface="ＭＳ Ｐゴシック" charset="-128"/>
              </a:rPr>
              <a:t>, CRC Press, 1999.  The most complete review on grain boundary migration and mobility.</a:t>
            </a:r>
          </a:p>
          <a:p>
            <a:pPr>
              <a:lnSpc>
                <a:spcPct val="120000"/>
              </a:lnSpc>
              <a:spcBef>
                <a:spcPct val="0"/>
              </a:spcBef>
            </a:pPr>
            <a:r>
              <a:rPr lang="en-US" sz="1400" u="sng" dirty="0">
                <a:ea typeface="ＭＳ Ｐゴシック" charset="-128"/>
                <a:cs typeface="ＭＳ Ｐゴシック" charset="-128"/>
              </a:rPr>
              <a:t>Materials Interfaces: Atomic-Level Structure &amp; Properties</a:t>
            </a:r>
            <a:r>
              <a:rPr lang="en-US" sz="1400" dirty="0">
                <a:ea typeface="ＭＳ Ｐゴシック" charset="-128"/>
                <a:cs typeface="ＭＳ Ｐゴシック" charset="-128"/>
              </a:rPr>
              <a:t>, D. Wolf &amp; S. Yip, Chapman &amp; Hall, 1992.</a:t>
            </a:r>
          </a:p>
          <a:p>
            <a:pPr>
              <a:lnSpc>
                <a:spcPct val="120000"/>
              </a:lnSpc>
              <a:spcBef>
                <a:spcPct val="0"/>
              </a:spcBef>
            </a:pPr>
            <a:r>
              <a:rPr lang="en-US" sz="1400" dirty="0" err="1" smtClean="0">
                <a:ea typeface="ＭＳ Ｐゴシック" charset="-128"/>
                <a:cs typeface="ＭＳ Ｐゴシック" charset="-128"/>
              </a:rPr>
              <a:t>Bollmann</a:t>
            </a:r>
            <a:r>
              <a:rPr lang="en-US" sz="1400" dirty="0">
                <a:ea typeface="ＭＳ Ｐゴシック" charset="-128"/>
                <a:cs typeface="ＭＳ Ｐゴシック" charset="-128"/>
              </a:rPr>
              <a:t>, W. (</a:t>
            </a:r>
            <a:r>
              <a:rPr lang="en-US" sz="1400" dirty="0" smtClean="0">
                <a:ea typeface="ＭＳ Ｐゴシック" charset="-128"/>
                <a:cs typeface="ＭＳ Ｐゴシック" charset="-128"/>
              </a:rPr>
              <a:t>1982), </a:t>
            </a:r>
            <a:r>
              <a:rPr lang="en-US" sz="1400" u="sng" dirty="0">
                <a:ea typeface="ＭＳ Ｐゴシック" charset="-128"/>
                <a:cs typeface="ＭＳ Ｐゴシック" charset="-128"/>
              </a:rPr>
              <a:t>Crystal lattices, interfaces, matrices</a:t>
            </a:r>
            <a:r>
              <a:rPr lang="en-US" sz="1400" dirty="0">
                <a:ea typeface="ＭＳ Ｐゴシック" charset="-128"/>
                <a:cs typeface="ＭＳ Ｐゴシック" charset="-128"/>
              </a:rPr>
              <a:t>. Published by the author, </a:t>
            </a:r>
            <a:r>
              <a:rPr lang="en-US" sz="1400" dirty="0" smtClean="0">
                <a:ea typeface="ＭＳ Ｐゴシック" charset="-128"/>
                <a:cs typeface="ＭＳ Ｐゴシック" charset="-128"/>
              </a:rPr>
              <a:t>Geneva.</a:t>
            </a:r>
            <a:endParaRPr lang="en-US" sz="1400" dirty="0">
              <a:ea typeface="ＭＳ Ｐゴシック" charset="-128"/>
              <a:cs typeface="ＭＳ Ｐゴシック" charset="-128"/>
            </a:endParaRPr>
          </a:p>
          <a:p>
            <a:pPr>
              <a:lnSpc>
                <a:spcPct val="120000"/>
              </a:lnSpc>
              <a:spcBef>
                <a:spcPct val="0"/>
              </a:spcBef>
            </a:pPr>
            <a:r>
              <a:rPr lang="en-US" sz="1400" dirty="0">
                <a:ea typeface="ＭＳ Ｐゴシック" charset="-128"/>
                <a:cs typeface="ＭＳ Ｐゴシック" charset="-128"/>
              </a:rPr>
              <a:t>Grimmer, H</a:t>
            </a:r>
            <a:r>
              <a:rPr lang="en-US" sz="1400" dirty="0" smtClean="0">
                <a:ea typeface="ＭＳ Ｐゴシック" charset="-128"/>
                <a:cs typeface="ＭＳ Ｐゴシック" charset="-128"/>
              </a:rPr>
              <a:t>., </a:t>
            </a:r>
            <a:r>
              <a:rPr lang="en-US" sz="1400" dirty="0">
                <a:ea typeface="ＭＳ Ｐゴシック" charset="-128"/>
                <a:cs typeface="ＭＳ Ｐゴシック" charset="-128"/>
              </a:rPr>
              <a:t>Disorientations and coincidence rotations for cubic lattices. </a:t>
            </a:r>
            <a:r>
              <a:rPr lang="en-US" sz="1400" i="1" dirty="0" err="1">
                <a:ea typeface="ＭＳ Ｐゴシック" charset="-128"/>
                <a:cs typeface="ＭＳ Ｐゴシック" charset="-128"/>
              </a:rPr>
              <a:t>Acta</a:t>
            </a:r>
            <a:r>
              <a:rPr lang="en-US" sz="1400" i="1" dirty="0">
                <a:ea typeface="ＭＳ Ｐゴシック" charset="-128"/>
                <a:cs typeface="ＭＳ Ｐゴシック" charset="-128"/>
              </a:rPr>
              <a:t> </a:t>
            </a:r>
            <a:r>
              <a:rPr lang="en-US" sz="1400" i="1" dirty="0" err="1" smtClean="0">
                <a:ea typeface="ＭＳ Ｐゴシック" charset="-128"/>
                <a:cs typeface="ＭＳ Ｐゴシック" charset="-128"/>
              </a:rPr>
              <a:t>Crystall</a:t>
            </a:r>
            <a:r>
              <a:rPr lang="en-US" sz="1400" dirty="0" smtClean="0">
                <a:ea typeface="ＭＳ Ｐゴシック" charset="-128"/>
                <a:cs typeface="ＭＳ Ｐゴシック" charset="-128"/>
              </a:rPr>
              <a:t>. </a:t>
            </a:r>
            <a:r>
              <a:rPr lang="en-US" sz="1400" b="1" dirty="0">
                <a:ea typeface="ＭＳ Ｐゴシック" charset="-128"/>
                <a:cs typeface="ＭＳ Ｐゴシック" charset="-128"/>
              </a:rPr>
              <a:t>A30 </a:t>
            </a:r>
            <a:r>
              <a:rPr lang="en-US" sz="1400" dirty="0">
                <a:ea typeface="ＭＳ Ｐゴシック" charset="-128"/>
                <a:cs typeface="ＭＳ Ｐゴシック" charset="-128"/>
              </a:rPr>
              <a:t>(1974) 685–688.</a:t>
            </a:r>
          </a:p>
          <a:p>
            <a:pPr>
              <a:lnSpc>
                <a:spcPct val="120000"/>
              </a:lnSpc>
              <a:spcBef>
                <a:spcPct val="0"/>
              </a:spcBef>
            </a:pPr>
            <a:r>
              <a:rPr lang="en-US" sz="1400" dirty="0">
                <a:ea typeface="ＭＳ Ｐゴシック" charset="-128"/>
                <a:cs typeface="ＭＳ Ｐゴシック" charset="-128"/>
              </a:rPr>
              <a:t>Grimmer, H</a:t>
            </a:r>
            <a:r>
              <a:rPr lang="en-US" sz="1400" dirty="0" smtClean="0">
                <a:ea typeface="ＭＳ Ｐゴシック" charset="-128"/>
                <a:cs typeface="ＭＳ Ｐゴシック" charset="-128"/>
              </a:rPr>
              <a:t>., </a:t>
            </a:r>
            <a:r>
              <a:rPr lang="en-US" sz="1400" dirty="0" err="1">
                <a:ea typeface="ＭＳ Ｐゴシック" charset="-128"/>
                <a:cs typeface="ＭＳ Ｐゴシック" charset="-128"/>
              </a:rPr>
              <a:t>Bollmann</a:t>
            </a:r>
            <a:r>
              <a:rPr lang="en-US" sz="1400" dirty="0">
                <a:ea typeface="ＭＳ Ｐゴシック" charset="-128"/>
                <a:cs typeface="ＭＳ Ｐゴシック" charset="-128"/>
              </a:rPr>
              <a:t>, W</a:t>
            </a:r>
            <a:r>
              <a:rPr lang="en-US" sz="1400" dirty="0" smtClean="0">
                <a:ea typeface="ＭＳ Ｐゴシック" charset="-128"/>
                <a:cs typeface="ＭＳ Ｐゴシック" charset="-128"/>
              </a:rPr>
              <a:t>., </a:t>
            </a:r>
            <a:r>
              <a:rPr lang="en-US" sz="1400" dirty="0">
                <a:ea typeface="ＭＳ Ｐゴシック" charset="-128"/>
                <a:cs typeface="ＭＳ Ｐゴシック" charset="-128"/>
              </a:rPr>
              <a:t>Warrington, D. H</a:t>
            </a:r>
            <a:r>
              <a:rPr lang="en-US" sz="1400" dirty="0" smtClean="0">
                <a:ea typeface="ＭＳ Ｐゴシック" charset="-128"/>
                <a:cs typeface="ＭＳ Ｐゴシック" charset="-128"/>
              </a:rPr>
              <a:t>., </a:t>
            </a:r>
            <a:r>
              <a:rPr lang="en-US" sz="1400" dirty="0">
                <a:ea typeface="ＭＳ Ｐゴシック" charset="-128"/>
                <a:cs typeface="ＭＳ Ｐゴシック" charset="-128"/>
              </a:rPr>
              <a:t>Coincidence- site lattices and complete pattern-shift lattices in cubic crystals. </a:t>
            </a:r>
            <a:r>
              <a:rPr lang="en-US" sz="1400" i="1" dirty="0" err="1">
                <a:ea typeface="ＭＳ Ｐゴシック" charset="-128"/>
                <a:cs typeface="ＭＳ Ｐゴシック" charset="-128"/>
              </a:rPr>
              <a:t>Acta</a:t>
            </a:r>
            <a:r>
              <a:rPr lang="en-US" sz="1400" i="1" dirty="0">
                <a:ea typeface="ＭＳ Ｐゴシック" charset="-128"/>
                <a:cs typeface="ＭＳ Ｐゴシック" charset="-128"/>
              </a:rPr>
              <a:t> </a:t>
            </a:r>
            <a:r>
              <a:rPr lang="en-US" sz="1400" i="1" dirty="0" err="1">
                <a:ea typeface="ＭＳ Ｐゴシック" charset="-128"/>
                <a:cs typeface="ＭＳ Ｐゴシック" charset="-128"/>
              </a:rPr>
              <a:t>Cryst</a:t>
            </a:r>
            <a:r>
              <a:rPr lang="en-US" sz="1400" dirty="0">
                <a:ea typeface="ＭＳ Ｐゴシック" charset="-128"/>
                <a:cs typeface="ＭＳ Ｐゴシック" charset="-128"/>
              </a:rPr>
              <a:t>. </a:t>
            </a:r>
            <a:r>
              <a:rPr lang="en-US" sz="1400" b="1" dirty="0">
                <a:ea typeface="ＭＳ Ｐゴシック" charset="-128"/>
                <a:cs typeface="ＭＳ Ｐゴシック" charset="-128"/>
              </a:rPr>
              <a:t>A30 </a:t>
            </a:r>
            <a:r>
              <a:rPr lang="en-US" sz="1400" dirty="0">
                <a:ea typeface="ＭＳ Ｐゴシック" charset="-128"/>
                <a:cs typeface="ＭＳ Ｐゴシック" charset="-128"/>
              </a:rPr>
              <a:t>(1974) 197 – 207</a:t>
            </a:r>
            <a:r>
              <a:rPr lang="en-US" sz="1400" dirty="0" smtClean="0">
                <a:ea typeface="ＭＳ Ｐゴシック" charset="-128"/>
                <a:cs typeface="ＭＳ Ｐゴシック" charset="-128"/>
              </a:rPr>
              <a:t>.</a:t>
            </a:r>
          </a:p>
          <a:p>
            <a:pPr>
              <a:lnSpc>
                <a:spcPct val="120000"/>
              </a:lnSpc>
              <a:spcBef>
                <a:spcPct val="0"/>
              </a:spcBef>
            </a:pPr>
            <a:r>
              <a:rPr lang="en-US" altLang="ja-JP" sz="1400" dirty="0" smtClean="0">
                <a:ea typeface="ＭＳ Ｐゴシック" charset="-128"/>
                <a:cs typeface="ＭＳ Ｐゴシック" charset="-128"/>
              </a:rPr>
              <a:t>Bonnet, R., </a:t>
            </a:r>
            <a:r>
              <a:rPr lang="en-US" altLang="ja-JP" sz="1400" i="1" dirty="0" smtClean="0">
                <a:ea typeface="ＭＳ Ｐゴシック" charset="-128"/>
                <a:cs typeface="ＭＳ Ｐゴシック" charset="-128"/>
              </a:rPr>
              <a:t>et al</a:t>
            </a:r>
            <a:r>
              <a:rPr lang="en-US" altLang="ja-JP" sz="1400" dirty="0" smtClean="0">
                <a:ea typeface="ＭＳ Ｐゴシック" charset="-128"/>
                <a:cs typeface="ＭＳ Ｐゴシック" charset="-128"/>
              </a:rPr>
              <a:t>. (1981). Determination of near-Coincident Cells Hexagonal Crystals - Related DSC Lattices. </a:t>
            </a:r>
            <a:r>
              <a:rPr lang="en-US" altLang="ja-JP" sz="1400" i="1" dirty="0" err="1" smtClean="0">
                <a:ea typeface="ＭＳ Ｐゴシック" charset="-128"/>
                <a:cs typeface="ＭＳ Ｐゴシック" charset="-128"/>
              </a:rPr>
              <a:t>Acta</a:t>
            </a:r>
            <a:r>
              <a:rPr lang="en-US" altLang="ja-JP" sz="1400" i="1" dirty="0" smtClean="0">
                <a:ea typeface="ＭＳ Ｐゴシック" charset="-128"/>
                <a:cs typeface="ＭＳ Ｐゴシック" charset="-128"/>
              </a:rPr>
              <a:t> </a:t>
            </a:r>
            <a:r>
              <a:rPr lang="en-US" altLang="ja-JP" sz="1400" i="1" dirty="0" err="1" smtClean="0">
                <a:ea typeface="ＭＳ Ｐゴシック" charset="-128"/>
                <a:cs typeface="ＭＳ Ｐゴシック" charset="-128"/>
              </a:rPr>
              <a:t>Crystall</a:t>
            </a:r>
            <a:r>
              <a:rPr lang="en-US" altLang="ja-JP" sz="1400" i="1" dirty="0" smtClean="0">
                <a:ea typeface="ＭＳ Ｐゴシック" charset="-128"/>
                <a:cs typeface="ＭＳ Ｐゴシック" charset="-128"/>
              </a:rPr>
              <a:t>. </a:t>
            </a:r>
            <a:r>
              <a:rPr lang="en-US" altLang="ja-JP" sz="1400" b="1" dirty="0" smtClean="0">
                <a:ea typeface="ＭＳ Ｐゴシック" charset="-128"/>
                <a:cs typeface="ＭＳ Ｐゴシック" charset="-128"/>
              </a:rPr>
              <a:t>A37</a:t>
            </a:r>
            <a:r>
              <a:rPr lang="en-US" altLang="ja-JP" sz="1400" dirty="0" smtClean="0">
                <a:ea typeface="ＭＳ Ｐゴシック" charset="-128"/>
                <a:cs typeface="ＭＳ Ｐゴシック" charset="-128"/>
              </a:rPr>
              <a:t> 184-189.</a:t>
            </a:r>
          </a:p>
          <a:p>
            <a:pPr>
              <a:lnSpc>
                <a:spcPct val="120000"/>
              </a:lnSpc>
              <a:spcBef>
                <a:spcPct val="0"/>
              </a:spcBef>
            </a:pPr>
            <a:r>
              <a:rPr lang="en-US" altLang="ja-JP" sz="1400" dirty="0" err="1" smtClean="0">
                <a:ea typeface="ＭＳ Ｐゴシック" charset="-128"/>
                <a:cs typeface="ＭＳ Ｐゴシック" charset="-128"/>
              </a:rPr>
              <a:t>Ikuhara</a:t>
            </a:r>
            <a:r>
              <a:rPr lang="en-US" altLang="ja-JP" sz="1400" dirty="0" smtClean="0">
                <a:ea typeface="ＭＳ Ｐゴシック" charset="-128"/>
                <a:cs typeface="ＭＳ Ｐゴシック" charset="-128"/>
              </a:rPr>
              <a:t>, Y. and P. </a:t>
            </a:r>
            <a:r>
              <a:rPr lang="en-US" altLang="ja-JP" sz="1400" dirty="0" err="1" smtClean="0">
                <a:ea typeface="ＭＳ Ｐゴシック" charset="-128"/>
                <a:cs typeface="ＭＳ Ｐゴシック" charset="-128"/>
              </a:rPr>
              <a:t>Pirouz</a:t>
            </a:r>
            <a:r>
              <a:rPr lang="en-US" altLang="ja-JP" sz="1400" dirty="0" smtClean="0">
                <a:ea typeface="ＭＳ Ｐゴシック" charset="-128"/>
                <a:cs typeface="ＭＳ Ｐゴシック" charset="-128"/>
              </a:rPr>
              <a:t> (1996). Orientation relationship in large mismatched </a:t>
            </a:r>
            <a:r>
              <a:rPr lang="en-US" altLang="ja-JP" sz="1400" dirty="0" err="1" smtClean="0">
                <a:ea typeface="ＭＳ Ｐゴシック" charset="-128"/>
                <a:cs typeface="ＭＳ Ｐゴシック" charset="-128"/>
              </a:rPr>
              <a:t>bicrystals</a:t>
            </a:r>
            <a:r>
              <a:rPr lang="en-US" altLang="ja-JP" sz="1400" dirty="0" smtClean="0">
                <a:ea typeface="ＭＳ Ｐゴシック" charset="-128"/>
                <a:cs typeface="ＭＳ Ｐゴシック" charset="-128"/>
              </a:rPr>
              <a:t> and coincidence of reciprocal lattice points (CRLP). In: </a:t>
            </a:r>
            <a:r>
              <a:rPr lang="en-US" altLang="ja-JP" sz="1400" u="sng" dirty="0" smtClean="0">
                <a:ea typeface="ＭＳ Ｐゴシック" charset="-128"/>
                <a:cs typeface="ＭＳ Ｐゴシック" charset="-128"/>
              </a:rPr>
              <a:t>Intergranular and </a:t>
            </a:r>
            <a:r>
              <a:rPr lang="en-US" altLang="ja-JP" sz="1400" u="sng" dirty="0" err="1" smtClean="0">
                <a:ea typeface="ＭＳ Ｐゴシック" charset="-128"/>
                <a:cs typeface="ＭＳ Ｐゴシック" charset="-128"/>
              </a:rPr>
              <a:t>Interphase</a:t>
            </a:r>
            <a:r>
              <a:rPr lang="en-US" altLang="ja-JP" sz="1400" u="sng" dirty="0" smtClean="0">
                <a:ea typeface="ＭＳ Ｐゴシック" charset="-128"/>
                <a:cs typeface="ＭＳ Ｐゴシック" charset="-128"/>
              </a:rPr>
              <a:t> Boundaries in Materials, Pt 1</a:t>
            </a:r>
            <a:r>
              <a:rPr lang="en-US" altLang="ja-JP" sz="1400" dirty="0" smtClean="0">
                <a:ea typeface="ＭＳ Ｐゴシック" charset="-128"/>
                <a:cs typeface="ＭＳ Ｐゴシック" charset="-128"/>
              </a:rPr>
              <a:t>. </a:t>
            </a:r>
            <a:r>
              <a:rPr lang="en-US" altLang="ja-JP" sz="1400" b="1" dirty="0" smtClean="0">
                <a:ea typeface="ＭＳ Ｐゴシック" charset="-128"/>
                <a:cs typeface="ＭＳ Ｐゴシック" charset="-128"/>
              </a:rPr>
              <a:t>207</a:t>
            </a:r>
            <a:r>
              <a:rPr lang="en-US" altLang="ja-JP" sz="1400" dirty="0" smtClean="0">
                <a:ea typeface="ＭＳ Ｐゴシック" charset="-128"/>
                <a:cs typeface="ＭＳ Ｐゴシック" charset="-128"/>
              </a:rPr>
              <a:t> 121-124.</a:t>
            </a:r>
            <a:endParaRPr lang="en-US" sz="1400" dirty="0">
              <a:ea typeface="ＭＳ Ｐゴシック" charset="-128"/>
              <a:cs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D77D2DE8-8A4A-FB49-90FB-AD19A9CC6741}" type="slidenum">
              <a:rPr lang="en-US" smtClean="0"/>
              <a:pPr>
                <a:defRPr/>
              </a:pPr>
              <a:t>30</a:t>
            </a:fld>
            <a:endParaRPr lang="en-US"/>
          </a:p>
        </p:txBody>
      </p:sp>
      <p:grpSp>
        <p:nvGrpSpPr>
          <p:cNvPr id="72707" name="Group 4"/>
          <p:cNvGrpSpPr>
            <a:grpSpLocks/>
          </p:cNvGrpSpPr>
          <p:nvPr/>
        </p:nvGrpSpPr>
        <p:grpSpPr bwMode="auto">
          <a:xfrm>
            <a:off x="3429000" y="1524000"/>
            <a:ext cx="4324350" cy="4287838"/>
            <a:chOff x="2160" y="960"/>
            <a:chExt cx="2724" cy="2701"/>
          </a:xfrm>
        </p:grpSpPr>
        <p:pic>
          <p:nvPicPr>
            <p:cNvPr id="72715" name="Picture 5"/>
            <p:cNvPicPr>
              <a:picLocks noChangeAspect="1" noChangeArrowheads="1"/>
            </p:cNvPicPr>
            <p:nvPr/>
          </p:nvPicPr>
          <p:blipFill>
            <a:blip r:embed="rId3"/>
            <a:srcRect/>
            <a:stretch>
              <a:fillRect/>
            </a:stretch>
          </p:blipFill>
          <p:spPr bwMode="auto">
            <a:xfrm>
              <a:off x="2160" y="960"/>
              <a:ext cx="2724" cy="2701"/>
            </a:xfrm>
            <a:prstGeom prst="rect">
              <a:avLst/>
            </a:prstGeom>
            <a:noFill/>
            <a:ln w="9525">
              <a:noFill/>
              <a:miter lim="800000"/>
              <a:headEnd/>
              <a:tailEnd/>
            </a:ln>
          </p:spPr>
        </p:pic>
        <p:sp>
          <p:nvSpPr>
            <p:cNvPr id="72716" name="Oval 6"/>
            <p:cNvSpPr>
              <a:spLocks noChangeArrowheads="1"/>
            </p:cNvSpPr>
            <p:nvPr/>
          </p:nvSpPr>
          <p:spPr bwMode="auto">
            <a:xfrm>
              <a:off x="3564" y="2154"/>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72708" name="Group 7"/>
          <p:cNvGrpSpPr>
            <a:grpSpLocks/>
          </p:cNvGrpSpPr>
          <p:nvPr/>
        </p:nvGrpSpPr>
        <p:grpSpPr bwMode="auto">
          <a:xfrm rot="-2036114">
            <a:off x="3324225" y="1239838"/>
            <a:ext cx="4324350" cy="4287837"/>
            <a:chOff x="0" y="1248"/>
            <a:chExt cx="2724" cy="2701"/>
          </a:xfrm>
        </p:grpSpPr>
        <p:grpSp>
          <p:nvGrpSpPr>
            <p:cNvPr id="72711" name="Group 8"/>
            <p:cNvGrpSpPr>
              <a:grpSpLocks/>
            </p:cNvGrpSpPr>
            <p:nvPr/>
          </p:nvGrpSpPr>
          <p:grpSpPr bwMode="auto">
            <a:xfrm>
              <a:off x="0" y="1248"/>
              <a:ext cx="2724" cy="2701"/>
              <a:chOff x="-96" y="1056"/>
              <a:chExt cx="2724" cy="2701"/>
            </a:xfrm>
          </p:grpSpPr>
          <p:pic>
            <p:nvPicPr>
              <p:cNvPr id="72713" name="Picture 9"/>
              <p:cNvPicPr>
                <a:picLocks noChangeAspect="1" noChangeArrowheads="1"/>
              </p:cNvPicPr>
              <p:nvPr/>
            </p:nvPicPr>
            <p:blipFill>
              <a:blip r:embed="rId4">
                <a:lum bright="-50000" contrast="100000"/>
                <a:alphaModFix amt="39000"/>
              </a:blip>
              <a:srcRect/>
              <a:stretch>
                <a:fillRect/>
              </a:stretch>
            </p:blipFill>
            <p:spPr bwMode="auto">
              <a:xfrm rot="15261">
                <a:off x="-96" y="1056"/>
                <a:ext cx="2724" cy="2701"/>
              </a:xfrm>
              <a:prstGeom prst="rect">
                <a:avLst/>
              </a:prstGeom>
              <a:noFill/>
              <a:ln w="9525">
                <a:noFill/>
                <a:miter lim="800000"/>
                <a:headEnd/>
                <a:tailEnd/>
              </a:ln>
            </p:spPr>
          </p:pic>
          <p:sp>
            <p:nvSpPr>
              <p:cNvPr id="72714" name="Oval 10"/>
              <p:cNvSpPr>
                <a:spLocks noChangeArrowheads="1"/>
              </p:cNvSpPr>
              <p:nvPr/>
            </p:nvSpPr>
            <p:spPr bwMode="auto">
              <a:xfrm>
                <a:off x="1302" y="2532"/>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sp>
          <p:nvSpPr>
            <p:cNvPr id="72712" name="Rectangle 11"/>
            <p:cNvSpPr>
              <a:spLocks noChangeArrowheads="1"/>
            </p:cNvSpPr>
            <p:nvPr/>
          </p:nvSpPr>
          <p:spPr bwMode="auto">
            <a:xfrm>
              <a:off x="978" y="2580"/>
              <a:ext cx="96" cy="9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grpSp>
      <p:sp>
        <p:nvSpPr>
          <p:cNvPr id="72709" name="Line 13"/>
          <p:cNvSpPr>
            <a:spLocks noChangeShapeType="1"/>
          </p:cNvSpPr>
          <p:nvPr/>
        </p:nvSpPr>
        <p:spPr bwMode="auto">
          <a:xfrm>
            <a:off x="2714625" y="3714750"/>
            <a:ext cx="6019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23921" name="Rectangle 17"/>
          <p:cNvSpPr>
            <a:spLocks noGrp="1" noChangeArrowheads="1"/>
          </p:cNvSpPr>
          <p:nvPr>
            <p:ph type="title"/>
          </p:nvPr>
        </p:nvSpPr>
        <p:spPr>
          <a:xfrm>
            <a:off x="685800" y="152400"/>
            <a:ext cx="5410200" cy="1143000"/>
          </a:xfrm>
        </p:spPr>
        <p:txBody>
          <a:bodyPr/>
          <a:lstStyle/>
          <a:p>
            <a:pPr>
              <a:defRPr/>
            </a:pPr>
            <a:r>
              <a:rPr lang="en-US">
                <a:ea typeface="+mj-ea"/>
                <a:cs typeface="+mj-cs"/>
              </a:rPr>
              <a:t>rotating to the </a:t>
            </a:r>
            <a:r>
              <a:rPr lang="en-US">
                <a:latin typeface="Symbol" charset="2"/>
                <a:ea typeface="+mj-ea"/>
                <a:cs typeface="+mj-cs"/>
              </a:rPr>
              <a:t>S</a:t>
            </a:r>
            <a:r>
              <a:rPr lang="en-US">
                <a:ea typeface="+mj-ea"/>
                <a:cs typeface="+mj-cs"/>
              </a:rPr>
              <a:t>5 relationship</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1E685713-A615-2743-837F-76AB3CB0DF13}" type="slidenum">
              <a:rPr lang="en-US" smtClean="0"/>
              <a:pPr>
                <a:defRPr/>
              </a:pPr>
              <a:t>31</a:t>
            </a:fld>
            <a:endParaRPr lang="en-US"/>
          </a:p>
        </p:txBody>
      </p:sp>
      <p:grpSp>
        <p:nvGrpSpPr>
          <p:cNvPr id="74755" name="Group 4"/>
          <p:cNvGrpSpPr>
            <a:grpSpLocks/>
          </p:cNvGrpSpPr>
          <p:nvPr/>
        </p:nvGrpSpPr>
        <p:grpSpPr bwMode="auto">
          <a:xfrm>
            <a:off x="3429000" y="1524000"/>
            <a:ext cx="4324350" cy="4287838"/>
            <a:chOff x="2160" y="960"/>
            <a:chExt cx="2724" cy="2701"/>
          </a:xfrm>
        </p:grpSpPr>
        <p:pic>
          <p:nvPicPr>
            <p:cNvPr id="74763" name="Picture 5"/>
            <p:cNvPicPr>
              <a:picLocks noChangeAspect="1" noChangeArrowheads="1"/>
            </p:cNvPicPr>
            <p:nvPr/>
          </p:nvPicPr>
          <p:blipFill>
            <a:blip r:embed="rId3"/>
            <a:srcRect/>
            <a:stretch>
              <a:fillRect/>
            </a:stretch>
          </p:blipFill>
          <p:spPr bwMode="auto">
            <a:xfrm>
              <a:off x="2160" y="960"/>
              <a:ext cx="2724" cy="2701"/>
            </a:xfrm>
            <a:prstGeom prst="rect">
              <a:avLst/>
            </a:prstGeom>
            <a:noFill/>
            <a:ln w="9525">
              <a:noFill/>
              <a:miter lim="800000"/>
              <a:headEnd/>
              <a:tailEnd/>
            </a:ln>
          </p:spPr>
        </p:pic>
        <p:sp>
          <p:nvSpPr>
            <p:cNvPr id="74764" name="Oval 6"/>
            <p:cNvSpPr>
              <a:spLocks noChangeArrowheads="1"/>
            </p:cNvSpPr>
            <p:nvPr/>
          </p:nvSpPr>
          <p:spPr bwMode="auto">
            <a:xfrm>
              <a:off x="3564" y="2154"/>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74756" name="Group 7"/>
          <p:cNvGrpSpPr>
            <a:grpSpLocks/>
          </p:cNvGrpSpPr>
          <p:nvPr/>
        </p:nvGrpSpPr>
        <p:grpSpPr bwMode="auto">
          <a:xfrm rot="-2142592">
            <a:off x="3314700" y="1220788"/>
            <a:ext cx="4324350" cy="4287837"/>
            <a:chOff x="0" y="1248"/>
            <a:chExt cx="2724" cy="2701"/>
          </a:xfrm>
        </p:grpSpPr>
        <p:grpSp>
          <p:nvGrpSpPr>
            <p:cNvPr id="74759" name="Group 8"/>
            <p:cNvGrpSpPr>
              <a:grpSpLocks/>
            </p:cNvGrpSpPr>
            <p:nvPr/>
          </p:nvGrpSpPr>
          <p:grpSpPr bwMode="auto">
            <a:xfrm>
              <a:off x="0" y="1248"/>
              <a:ext cx="2724" cy="2701"/>
              <a:chOff x="-96" y="1056"/>
              <a:chExt cx="2724" cy="2701"/>
            </a:xfrm>
          </p:grpSpPr>
          <p:pic>
            <p:nvPicPr>
              <p:cNvPr id="74761" name="Picture 9"/>
              <p:cNvPicPr>
                <a:picLocks noChangeAspect="1" noChangeArrowheads="1"/>
              </p:cNvPicPr>
              <p:nvPr/>
            </p:nvPicPr>
            <p:blipFill>
              <a:blip r:embed="rId4">
                <a:lum bright="-50000" contrast="100000"/>
                <a:alphaModFix amt="39000"/>
              </a:blip>
              <a:srcRect/>
              <a:stretch>
                <a:fillRect/>
              </a:stretch>
            </p:blipFill>
            <p:spPr bwMode="auto">
              <a:xfrm rot="15261">
                <a:off x="-96" y="1056"/>
                <a:ext cx="2724" cy="2701"/>
              </a:xfrm>
              <a:prstGeom prst="rect">
                <a:avLst/>
              </a:prstGeom>
              <a:noFill/>
              <a:ln w="9525">
                <a:noFill/>
                <a:miter lim="800000"/>
                <a:headEnd/>
                <a:tailEnd/>
              </a:ln>
            </p:spPr>
          </p:pic>
          <p:sp>
            <p:nvSpPr>
              <p:cNvPr id="74762" name="Oval 10"/>
              <p:cNvSpPr>
                <a:spLocks noChangeArrowheads="1"/>
              </p:cNvSpPr>
              <p:nvPr/>
            </p:nvSpPr>
            <p:spPr bwMode="auto">
              <a:xfrm>
                <a:off x="1302" y="2532"/>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sp>
          <p:nvSpPr>
            <p:cNvPr id="74760" name="Rectangle 11"/>
            <p:cNvSpPr>
              <a:spLocks noChangeArrowheads="1"/>
            </p:cNvSpPr>
            <p:nvPr/>
          </p:nvSpPr>
          <p:spPr bwMode="auto">
            <a:xfrm>
              <a:off x="978" y="2580"/>
              <a:ext cx="96" cy="9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grpSp>
      <p:sp>
        <p:nvSpPr>
          <p:cNvPr id="74757" name="Line 13"/>
          <p:cNvSpPr>
            <a:spLocks noChangeShapeType="1"/>
          </p:cNvSpPr>
          <p:nvPr/>
        </p:nvSpPr>
        <p:spPr bwMode="auto">
          <a:xfrm>
            <a:off x="2714625" y="3714750"/>
            <a:ext cx="6019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21873" name="Rectangle 17"/>
          <p:cNvSpPr>
            <a:spLocks noGrp="1" noChangeArrowheads="1"/>
          </p:cNvSpPr>
          <p:nvPr>
            <p:ph type="title"/>
          </p:nvPr>
        </p:nvSpPr>
        <p:spPr>
          <a:xfrm>
            <a:off x="685800" y="152400"/>
            <a:ext cx="5410200" cy="1143000"/>
          </a:xfrm>
        </p:spPr>
        <p:txBody>
          <a:bodyPr/>
          <a:lstStyle/>
          <a:p>
            <a:pPr>
              <a:defRPr/>
            </a:pPr>
            <a:r>
              <a:rPr lang="en-US">
                <a:ea typeface="+mj-ea"/>
                <a:cs typeface="+mj-cs"/>
              </a:rPr>
              <a:t>rotating to the </a:t>
            </a:r>
            <a:r>
              <a:rPr lang="en-US">
                <a:latin typeface="Symbol" charset="2"/>
                <a:ea typeface="+mj-ea"/>
                <a:cs typeface="+mj-cs"/>
              </a:rPr>
              <a:t>S</a:t>
            </a:r>
            <a:r>
              <a:rPr lang="en-US">
                <a:ea typeface="+mj-ea"/>
                <a:cs typeface="+mj-cs"/>
              </a:rPr>
              <a:t>5 relationship</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pPr>
              <a:defRPr/>
            </a:pPr>
            <a:fld id="{B798577C-4E0B-BC4C-87BB-BC517FA40381}" type="slidenum">
              <a:rPr lang="en-US" smtClean="0"/>
              <a:pPr>
                <a:defRPr/>
              </a:pPr>
              <a:t>32</a:t>
            </a:fld>
            <a:endParaRPr lang="en-US"/>
          </a:p>
        </p:txBody>
      </p:sp>
      <p:sp>
        <p:nvSpPr>
          <p:cNvPr id="122882" name="Rectangle 2"/>
          <p:cNvSpPr>
            <a:spLocks noGrp="1" noChangeArrowheads="1"/>
          </p:cNvSpPr>
          <p:nvPr>
            <p:ph type="title"/>
          </p:nvPr>
        </p:nvSpPr>
        <p:spPr>
          <a:xfrm>
            <a:off x="685800" y="152400"/>
            <a:ext cx="5410200" cy="1143000"/>
          </a:xfrm>
        </p:spPr>
        <p:txBody>
          <a:bodyPr/>
          <a:lstStyle/>
          <a:p>
            <a:pPr>
              <a:defRPr/>
            </a:pPr>
            <a:r>
              <a:rPr lang="en-US">
                <a:latin typeface="Symbol" charset="2"/>
                <a:ea typeface="+mj-ea"/>
                <a:cs typeface="+mj-cs"/>
              </a:rPr>
              <a:t>S</a:t>
            </a:r>
            <a:r>
              <a:rPr lang="en-US">
                <a:ea typeface="+mj-ea"/>
                <a:cs typeface="+mj-cs"/>
              </a:rPr>
              <a:t>5 relationship</a:t>
            </a:r>
          </a:p>
        </p:txBody>
      </p:sp>
      <p:sp>
        <p:nvSpPr>
          <p:cNvPr id="76804" name="Rectangle 3"/>
          <p:cNvSpPr>
            <a:spLocks noGrp="1" noChangeArrowheads="1"/>
          </p:cNvSpPr>
          <p:nvPr>
            <p:ph type="body" idx="1"/>
          </p:nvPr>
        </p:nvSpPr>
        <p:spPr>
          <a:xfrm>
            <a:off x="381000" y="3048000"/>
            <a:ext cx="2743200" cy="3429000"/>
          </a:xfrm>
        </p:spPr>
        <p:txBody>
          <a:bodyPr/>
          <a:lstStyle/>
          <a:p>
            <a:pPr>
              <a:buFontTx/>
              <a:buNone/>
            </a:pPr>
            <a:r>
              <a:rPr lang="en-US">
                <a:ea typeface="ＭＳ Ｐゴシック" charset="-128"/>
                <a:cs typeface="ＭＳ Ｐゴシック" charset="-128"/>
              </a:rPr>
              <a:t>Red and Green lattices coincide after rotation of </a:t>
            </a:r>
            <a:br>
              <a:rPr lang="en-US">
                <a:ea typeface="ＭＳ Ｐゴシック" charset="-128"/>
                <a:cs typeface="ＭＳ Ｐゴシック" charset="-128"/>
              </a:rPr>
            </a:br>
            <a:r>
              <a:rPr lang="en-US" i="1">
                <a:ea typeface="ＭＳ Ｐゴシック" charset="-128"/>
                <a:cs typeface="ＭＳ Ｐゴシック" charset="-128"/>
              </a:rPr>
              <a:t>2 tan</a:t>
            </a:r>
            <a:r>
              <a:rPr lang="en-US" i="1" baseline="30000">
                <a:ea typeface="ＭＳ Ｐゴシック" charset="-128"/>
                <a:cs typeface="ＭＳ Ｐゴシック" charset="-128"/>
              </a:rPr>
              <a:t>-1 </a:t>
            </a:r>
            <a:r>
              <a:rPr lang="en-US" i="1">
                <a:ea typeface="ＭＳ Ｐゴシック" charset="-128"/>
                <a:cs typeface="ＭＳ Ｐゴシック" charset="-128"/>
              </a:rPr>
              <a:t> (1/3) = 36.9°</a:t>
            </a:r>
            <a:r>
              <a:rPr lang="en-US">
                <a:ea typeface="ＭＳ Ｐゴシック" charset="-128"/>
                <a:cs typeface="ＭＳ Ｐゴシック" charset="-128"/>
              </a:rPr>
              <a:t> </a:t>
            </a:r>
          </a:p>
        </p:txBody>
      </p:sp>
      <p:grpSp>
        <p:nvGrpSpPr>
          <p:cNvPr id="76805" name="Group 4"/>
          <p:cNvGrpSpPr>
            <a:grpSpLocks/>
          </p:cNvGrpSpPr>
          <p:nvPr/>
        </p:nvGrpSpPr>
        <p:grpSpPr bwMode="auto">
          <a:xfrm>
            <a:off x="3429000" y="1524000"/>
            <a:ext cx="4324350" cy="4287838"/>
            <a:chOff x="2160" y="960"/>
            <a:chExt cx="2724" cy="2701"/>
          </a:xfrm>
        </p:grpSpPr>
        <p:pic>
          <p:nvPicPr>
            <p:cNvPr id="76814" name="Picture 5"/>
            <p:cNvPicPr>
              <a:picLocks noChangeAspect="1" noChangeArrowheads="1"/>
            </p:cNvPicPr>
            <p:nvPr/>
          </p:nvPicPr>
          <p:blipFill>
            <a:blip r:embed="rId3"/>
            <a:srcRect/>
            <a:stretch>
              <a:fillRect/>
            </a:stretch>
          </p:blipFill>
          <p:spPr bwMode="auto">
            <a:xfrm>
              <a:off x="2160" y="960"/>
              <a:ext cx="2724" cy="2701"/>
            </a:xfrm>
            <a:prstGeom prst="rect">
              <a:avLst/>
            </a:prstGeom>
            <a:noFill/>
            <a:ln w="9525">
              <a:noFill/>
              <a:miter lim="800000"/>
              <a:headEnd/>
              <a:tailEnd/>
            </a:ln>
          </p:spPr>
        </p:pic>
        <p:sp>
          <p:nvSpPr>
            <p:cNvPr id="76815" name="Oval 6"/>
            <p:cNvSpPr>
              <a:spLocks noChangeArrowheads="1"/>
            </p:cNvSpPr>
            <p:nvPr/>
          </p:nvSpPr>
          <p:spPr bwMode="auto">
            <a:xfrm>
              <a:off x="3564" y="2154"/>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76806" name="Group 7"/>
          <p:cNvGrpSpPr>
            <a:grpSpLocks/>
          </p:cNvGrpSpPr>
          <p:nvPr/>
        </p:nvGrpSpPr>
        <p:grpSpPr bwMode="auto">
          <a:xfrm rot="-2242697">
            <a:off x="3295650" y="1211263"/>
            <a:ext cx="4324350" cy="4287837"/>
            <a:chOff x="0" y="1248"/>
            <a:chExt cx="2724" cy="2701"/>
          </a:xfrm>
        </p:grpSpPr>
        <p:grpSp>
          <p:nvGrpSpPr>
            <p:cNvPr id="76810" name="Group 8"/>
            <p:cNvGrpSpPr>
              <a:grpSpLocks/>
            </p:cNvGrpSpPr>
            <p:nvPr/>
          </p:nvGrpSpPr>
          <p:grpSpPr bwMode="auto">
            <a:xfrm>
              <a:off x="0" y="1248"/>
              <a:ext cx="2724" cy="2701"/>
              <a:chOff x="-96" y="1056"/>
              <a:chExt cx="2724" cy="2701"/>
            </a:xfrm>
          </p:grpSpPr>
          <p:pic>
            <p:nvPicPr>
              <p:cNvPr id="76812" name="Picture 9"/>
              <p:cNvPicPr>
                <a:picLocks noChangeAspect="1" noChangeArrowheads="1"/>
              </p:cNvPicPr>
              <p:nvPr/>
            </p:nvPicPr>
            <p:blipFill>
              <a:blip r:embed="rId4">
                <a:lum bright="-50000" contrast="100000"/>
                <a:alphaModFix amt="39000"/>
              </a:blip>
              <a:srcRect/>
              <a:stretch>
                <a:fillRect/>
              </a:stretch>
            </p:blipFill>
            <p:spPr bwMode="auto">
              <a:xfrm rot="15261">
                <a:off x="-96" y="1056"/>
                <a:ext cx="2724" cy="2701"/>
              </a:xfrm>
              <a:prstGeom prst="rect">
                <a:avLst/>
              </a:prstGeom>
              <a:noFill/>
              <a:ln w="9525">
                <a:noFill/>
                <a:miter lim="800000"/>
                <a:headEnd/>
                <a:tailEnd/>
              </a:ln>
            </p:spPr>
          </p:pic>
          <p:sp>
            <p:nvSpPr>
              <p:cNvPr id="76813" name="Oval 10"/>
              <p:cNvSpPr>
                <a:spLocks noChangeArrowheads="1"/>
              </p:cNvSpPr>
              <p:nvPr/>
            </p:nvSpPr>
            <p:spPr bwMode="auto">
              <a:xfrm>
                <a:off x="1302" y="2532"/>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sp>
          <p:nvSpPr>
            <p:cNvPr id="76811" name="Rectangle 11"/>
            <p:cNvSpPr>
              <a:spLocks noChangeArrowheads="1"/>
            </p:cNvSpPr>
            <p:nvPr/>
          </p:nvSpPr>
          <p:spPr bwMode="auto">
            <a:xfrm>
              <a:off x="978" y="2580"/>
              <a:ext cx="96" cy="9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grpSp>
      <p:sp>
        <p:nvSpPr>
          <p:cNvPr id="76807" name="Line 12"/>
          <p:cNvSpPr>
            <a:spLocks noChangeShapeType="1"/>
          </p:cNvSpPr>
          <p:nvPr/>
        </p:nvSpPr>
        <p:spPr bwMode="auto">
          <a:xfrm flipV="1">
            <a:off x="3048000" y="2428875"/>
            <a:ext cx="5867400" cy="19431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6808" name="Line 13"/>
          <p:cNvSpPr>
            <a:spLocks noChangeShapeType="1"/>
          </p:cNvSpPr>
          <p:nvPr/>
        </p:nvSpPr>
        <p:spPr bwMode="auto">
          <a:xfrm>
            <a:off x="2714625" y="3714750"/>
            <a:ext cx="6019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6809" name="Line 14"/>
          <p:cNvSpPr>
            <a:spLocks noChangeShapeType="1"/>
          </p:cNvSpPr>
          <p:nvPr/>
        </p:nvSpPr>
        <p:spPr bwMode="auto">
          <a:xfrm>
            <a:off x="2667000" y="2886075"/>
            <a:ext cx="5715000" cy="1971675"/>
          </a:xfrm>
          <a:prstGeom prst="line">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C445499F-BB59-804F-94C2-319328758DEC}" type="slidenum">
              <a:rPr lang="en-US" smtClean="0"/>
              <a:pPr>
                <a:defRPr/>
              </a:pPr>
              <a:t>33</a:t>
            </a:fld>
            <a:endParaRPr lang="en-US"/>
          </a:p>
        </p:txBody>
      </p:sp>
      <p:sp>
        <p:nvSpPr>
          <p:cNvPr id="13314" name="Rectangle 2"/>
          <p:cNvSpPr>
            <a:spLocks noGrp="1" noChangeArrowheads="1"/>
          </p:cNvSpPr>
          <p:nvPr>
            <p:ph type="title"/>
          </p:nvPr>
        </p:nvSpPr>
        <p:spPr/>
        <p:txBody>
          <a:bodyPr/>
          <a:lstStyle/>
          <a:p>
            <a:pPr>
              <a:defRPr/>
            </a:pPr>
            <a:r>
              <a:rPr lang="en-US">
                <a:ea typeface="+mj-ea"/>
                <a:cs typeface="+mj-cs"/>
              </a:rPr>
              <a:t>Rotation to achieve coincidence</a:t>
            </a:r>
          </a:p>
        </p:txBody>
      </p:sp>
      <p:graphicFrame>
        <p:nvGraphicFramePr>
          <p:cNvPr id="78850" name="Object 2"/>
          <p:cNvGraphicFramePr>
            <a:graphicFrameLocks noChangeAspect="1"/>
          </p:cNvGraphicFramePr>
          <p:nvPr/>
        </p:nvGraphicFramePr>
        <p:xfrm>
          <a:off x="3238500" y="2052638"/>
          <a:ext cx="5600700" cy="4119562"/>
        </p:xfrm>
        <a:graphic>
          <a:graphicData uri="http://schemas.openxmlformats.org/presentationml/2006/ole">
            <mc:AlternateContent xmlns:mc="http://schemas.openxmlformats.org/markup-compatibility/2006">
              <mc:Choice xmlns:v="urn:schemas-microsoft-com:vml" Requires="v">
                <p:oleObj spid="_x0000_s78866" name="Document" r:id="rId4" imgW="3733800" imgH="2746248" progId="Word.Document.8">
                  <p:embed/>
                </p:oleObj>
              </mc:Choice>
              <mc:Fallback>
                <p:oleObj name="Document" r:id="rId4" imgW="3733800" imgH="2746248"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0" y="2052638"/>
                        <a:ext cx="5600700" cy="411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8853" name="Rectangle 6"/>
          <p:cNvSpPr>
            <a:spLocks noGrp="1" noChangeArrowheads="1"/>
          </p:cNvSpPr>
          <p:nvPr>
            <p:ph type="body" idx="1"/>
          </p:nvPr>
        </p:nvSpPr>
        <p:spPr>
          <a:xfrm>
            <a:off x="685800" y="1143000"/>
            <a:ext cx="3352800" cy="4876800"/>
          </a:xfrm>
          <a:noFill/>
        </p:spPr>
        <p:txBody>
          <a:bodyPr/>
          <a:lstStyle/>
          <a:p>
            <a:r>
              <a:rPr lang="en-US">
                <a:ea typeface="ＭＳ Ｐゴシック" charset="-128"/>
                <a:cs typeface="ＭＳ Ｐゴシック" charset="-128"/>
              </a:rPr>
              <a:t>Rotate lattice 1 until a lattice point in lattice 1 coincides with a lattice point in lattice 2.</a:t>
            </a:r>
          </a:p>
          <a:p>
            <a:r>
              <a:rPr lang="en-US">
                <a:ea typeface="ＭＳ Ｐゴシック" charset="-128"/>
                <a:cs typeface="ＭＳ Ｐゴシック" charset="-128"/>
              </a:rPr>
              <a:t>Clear that a higher density of points observed for low index axis.</a:t>
            </a:r>
          </a:p>
        </p:txBody>
      </p:sp>
      <p:sp>
        <p:nvSpPr>
          <p:cNvPr id="78854" name="Text Box 7"/>
          <p:cNvSpPr txBox="1">
            <a:spLocks noChangeArrowheads="1"/>
          </p:cNvSpPr>
          <p:nvPr/>
        </p:nvSpPr>
        <p:spPr bwMode="auto">
          <a:xfrm>
            <a:off x="4495800" y="1295400"/>
            <a:ext cx="3978275" cy="457200"/>
          </a:xfrm>
          <a:prstGeom prst="rect">
            <a:avLst/>
          </a:prstGeom>
          <a:noFill/>
          <a:ln w="9525">
            <a:noFill/>
            <a:miter lim="800000"/>
            <a:headEnd/>
            <a:tailEnd/>
          </a:ln>
        </p:spPr>
        <p:txBody>
          <a:bodyPr>
            <a:prstTxWarp prst="textNoShape">
              <a:avLst/>
            </a:prstTxWarp>
            <a:spAutoFit/>
          </a:bodyPr>
          <a:lstStyle/>
          <a:p>
            <a:r>
              <a:rPr lang="en-US" sz="1200">
                <a:solidFill>
                  <a:srgbClr val="660066"/>
                </a:solidFill>
              </a:rPr>
              <a:t>[Bollmann, W. (1970). </a:t>
            </a:r>
            <a:r>
              <a:rPr lang="en-US" sz="1200" u="sng">
                <a:solidFill>
                  <a:srgbClr val="660066"/>
                </a:solidFill>
              </a:rPr>
              <a:t>Crystal Defects and Crystalline Interfaces</a:t>
            </a:r>
            <a:r>
              <a:rPr lang="en-US" sz="1200">
                <a:solidFill>
                  <a:srgbClr val="660066"/>
                </a:solidFill>
              </a:rPr>
              <a:t>. New York, Springer Verlag.]</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AEF8745E-75F6-9642-8D57-B3F0C786712E}" type="slidenum">
              <a:rPr lang="en-US" smtClean="0"/>
              <a:pPr>
                <a:defRPr/>
              </a:pPr>
              <a:t>34</a:t>
            </a:fld>
            <a:endParaRPr lang="en-US"/>
          </a:p>
        </p:txBody>
      </p:sp>
      <p:sp>
        <p:nvSpPr>
          <p:cNvPr id="12290" name="Rectangle 2"/>
          <p:cNvSpPr>
            <a:spLocks noGrp="1" noChangeArrowheads="1"/>
          </p:cNvSpPr>
          <p:nvPr>
            <p:ph type="title"/>
          </p:nvPr>
        </p:nvSpPr>
        <p:spPr/>
        <p:txBody>
          <a:bodyPr/>
          <a:lstStyle/>
          <a:p>
            <a:pPr>
              <a:defRPr/>
            </a:pPr>
            <a:r>
              <a:rPr lang="en-US">
                <a:ea typeface="+mj-ea"/>
                <a:cs typeface="+mj-cs"/>
              </a:rPr>
              <a:t>CSL rotation angle</a:t>
            </a:r>
          </a:p>
        </p:txBody>
      </p:sp>
      <p:sp>
        <p:nvSpPr>
          <p:cNvPr id="80901" name="Rectangle 3"/>
          <p:cNvSpPr>
            <a:spLocks noGrp="1" noChangeArrowheads="1"/>
          </p:cNvSpPr>
          <p:nvPr>
            <p:ph type="body" idx="1"/>
          </p:nvPr>
        </p:nvSpPr>
        <p:spPr>
          <a:xfrm>
            <a:off x="381000" y="1219200"/>
            <a:ext cx="5638800" cy="5105400"/>
          </a:xfrm>
        </p:spPr>
        <p:txBody>
          <a:bodyPr/>
          <a:lstStyle/>
          <a:p>
            <a:pPr>
              <a:lnSpc>
                <a:spcPct val="90000"/>
              </a:lnSpc>
            </a:pPr>
            <a:r>
              <a:rPr lang="en-US">
                <a:ea typeface="ＭＳ Ｐゴシック" charset="-128"/>
                <a:cs typeface="ＭＳ Ｐゴシック" charset="-128"/>
              </a:rPr>
              <a:t>The angle of rotation can be determined from the lattice geometry.  The discrete nature of the lattice means that the angle is always determined as follows.</a:t>
            </a:r>
            <a:br>
              <a:rPr lang="en-US">
                <a:ea typeface="ＭＳ Ｐゴシック" charset="-128"/>
                <a:cs typeface="ＭＳ Ｐゴシック" charset="-128"/>
              </a:rPr>
            </a:br>
            <a:r>
              <a:rPr lang="en-US">
                <a:ea typeface="ＭＳ Ｐゴシック" charset="-128"/>
                <a:cs typeface="ＭＳ Ｐゴシック" charset="-128"/>
              </a:rPr>
              <a:t/>
            </a:r>
            <a:br>
              <a:rPr lang="en-US">
                <a:ea typeface="ＭＳ Ｐゴシック" charset="-128"/>
                <a:cs typeface="ＭＳ Ｐゴシック" charset="-128"/>
              </a:rPr>
            </a:br>
            <a:r>
              <a:rPr lang="en-US">
                <a:ea typeface="ＭＳ Ｐゴシック" charset="-128"/>
                <a:cs typeface="ＭＳ Ｐゴシック" charset="-128"/>
              </a:rPr>
              <a:t>         </a:t>
            </a:r>
            <a:r>
              <a:rPr lang="en-US" i="1">
                <a:latin typeface="Symbol" charset="2"/>
                <a:ea typeface="ＭＳ Ｐゴシック" charset="-128"/>
                <a:cs typeface="ＭＳ Ｐゴシック" charset="-128"/>
              </a:rPr>
              <a:t>q</a:t>
            </a:r>
            <a:r>
              <a:rPr lang="en-US" i="1">
                <a:latin typeface="Times New Roman" charset="0"/>
                <a:ea typeface="Times New Roman" charset="0"/>
                <a:cs typeface="Times New Roman" charset="0"/>
              </a:rPr>
              <a:t> = 2 tan</a:t>
            </a:r>
            <a:r>
              <a:rPr lang="en-US" i="1" baseline="30000">
                <a:latin typeface="Times New Roman" charset="0"/>
                <a:ea typeface="Times New Roman" charset="0"/>
                <a:cs typeface="Times New Roman" charset="0"/>
              </a:rPr>
              <a:t>-1 </a:t>
            </a:r>
            <a:r>
              <a:rPr lang="en-US" i="1">
                <a:latin typeface="Times New Roman" charset="0"/>
                <a:ea typeface="Times New Roman" charset="0"/>
                <a:cs typeface="Times New Roman" charset="0"/>
              </a:rPr>
              <a:t> (</a:t>
            </a:r>
            <a:r>
              <a:rPr lang="en-US" i="1">
                <a:solidFill>
                  <a:srgbClr val="0201B5"/>
                </a:solidFill>
                <a:latin typeface="Times New Roman" charset="0"/>
                <a:ea typeface="Times New Roman" charset="0"/>
                <a:cs typeface="Times New Roman" charset="0"/>
              </a:rPr>
              <a:t>y</a:t>
            </a:r>
            <a:r>
              <a:rPr lang="en-US" i="1">
                <a:latin typeface="Times New Roman" charset="0"/>
                <a:ea typeface="Times New Roman" charset="0"/>
                <a:cs typeface="Times New Roman" charset="0"/>
              </a:rPr>
              <a:t>/</a:t>
            </a:r>
            <a:r>
              <a:rPr lang="en-US" i="1">
                <a:solidFill>
                  <a:srgbClr val="CC0000"/>
                </a:solidFill>
                <a:latin typeface="Times New Roman" charset="0"/>
                <a:ea typeface="Times New Roman" charset="0"/>
                <a:cs typeface="Times New Roman" charset="0"/>
              </a:rPr>
              <a:t>x</a:t>
            </a:r>
            <a:r>
              <a:rPr lang="en-US" i="1">
                <a:latin typeface="Times New Roman" charset="0"/>
                <a:ea typeface="Times New Roman" charset="0"/>
                <a:cs typeface="Times New Roman" charset="0"/>
              </a:rPr>
              <a:t>)</a:t>
            </a:r>
            <a:r>
              <a:rPr lang="en-US" i="1">
                <a:ea typeface="ＭＳ Ｐゴシック" charset="-128"/>
                <a:cs typeface="ＭＳ Ｐゴシック" charset="-128"/>
              </a:rPr>
              <a:t>,</a:t>
            </a:r>
            <a:r>
              <a:rPr lang="en-US">
                <a:ea typeface="ＭＳ Ｐゴシック" charset="-128"/>
                <a:cs typeface="ＭＳ Ｐゴシック" charset="-128"/>
              </a:rPr>
              <a:t>  </a:t>
            </a:r>
            <a:br>
              <a:rPr lang="en-US">
                <a:ea typeface="ＭＳ Ｐゴシック" charset="-128"/>
                <a:cs typeface="ＭＳ Ｐゴシック" charset="-128"/>
              </a:rPr>
            </a:br>
            <a:r>
              <a:rPr lang="en-US">
                <a:ea typeface="ＭＳ Ｐゴシック" charset="-128"/>
                <a:cs typeface="ＭＳ Ｐゴシック" charset="-128"/>
              </a:rPr>
              <a:t>where </a:t>
            </a:r>
            <a:r>
              <a:rPr lang="en-US">
                <a:latin typeface="Times New Roman" charset="0"/>
                <a:ea typeface="Times New Roman" charset="0"/>
                <a:cs typeface="Times New Roman" charset="0"/>
              </a:rPr>
              <a:t>(</a:t>
            </a:r>
            <a:r>
              <a:rPr lang="en-US">
                <a:solidFill>
                  <a:srgbClr val="CC0000"/>
                </a:solidFill>
                <a:latin typeface="Times New Roman" charset="0"/>
                <a:ea typeface="Times New Roman" charset="0"/>
                <a:cs typeface="Times New Roman" charset="0"/>
              </a:rPr>
              <a:t>x</a:t>
            </a:r>
            <a:r>
              <a:rPr lang="en-US">
                <a:latin typeface="Times New Roman" charset="0"/>
                <a:ea typeface="Times New Roman" charset="0"/>
                <a:cs typeface="Times New Roman" charset="0"/>
              </a:rPr>
              <a:t>,</a:t>
            </a:r>
            <a:r>
              <a:rPr lang="en-US">
                <a:solidFill>
                  <a:srgbClr val="0201B5"/>
                </a:solidFill>
                <a:latin typeface="Times New Roman" charset="0"/>
                <a:ea typeface="Times New Roman" charset="0"/>
                <a:cs typeface="Times New Roman" charset="0"/>
              </a:rPr>
              <a:t>y</a:t>
            </a:r>
            <a:r>
              <a:rPr lang="en-US">
                <a:latin typeface="Times New Roman" charset="0"/>
                <a:ea typeface="Times New Roman" charset="0"/>
                <a:cs typeface="Times New Roman" charset="0"/>
              </a:rPr>
              <a:t>)</a:t>
            </a:r>
            <a:r>
              <a:rPr lang="en-US">
                <a:ea typeface="ＭＳ Ｐゴシック" charset="-128"/>
                <a:cs typeface="ＭＳ Ｐゴシック" charset="-128"/>
              </a:rPr>
              <a:t> are the coordinates of the superimposed point (in 1); </a:t>
            </a:r>
            <a:r>
              <a:rPr lang="en-US">
                <a:solidFill>
                  <a:srgbClr val="CC0000"/>
                </a:solidFill>
                <a:latin typeface="Times New Roman" charset="0"/>
                <a:ea typeface="Times New Roman" charset="0"/>
                <a:cs typeface="Times New Roman" charset="0"/>
              </a:rPr>
              <a:t>x</a:t>
            </a:r>
            <a:r>
              <a:rPr lang="en-US">
                <a:ea typeface="ＭＳ Ｐゴシック" charset="-128"/>
                <a:cs typeface="ＭＳ Ｐゴシック" charset="-128"/>
              </a:rPr>
              <a:t> is measured parallel to the mirror plane.</a:t>
            </a:r>
          </a:p>
        </p:txBody>
      </p:sp>
      <p:graphicFrame>
        <p:nvGraphicFramePr>
          <p:cNvPr id="80898" name="Object 2"/>
          <p:cNvGraphicFramePr>
            <a:graphicFrameLocks noChangeAspect="1"/>
          </p:cNvGraphicFramePr>
          <p:nvPr/>
        </p:nvGraphicFramePr>
        <p:xfrm>
          <a:off x="5867400" y="2590800"/>
          <a:ext cx="2927350" cy="2160588"/>
        </p:xfrm>
        <a:graphic>
          <a:graphicData uri="http://schemas.openxmlformats.org/presentationml/2006/ole">
            <mc:AlternateContent xmlns:mc="http://schemas.openxmlformats.org/markup-compatibility/2006">
              <mc:Choice xmlns:v="urn:schemas-microsoft-com:vml" Requires="v">
                <p:oleObj spid="_x0000_s80913" name="Document" r:id="rId4" imgW="1084580" imgH="800100" progId="Word.Document.8">
                  <p:embed/>
                </p:oleObj>
              </mc:Choice>
              <mc:Fallback>
                <p:oleObj name="Document" r:id="rId4" imgW="1084580" imgH="8001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590800"/>
                        <a:ext cx="2927350"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0902" name="Line 5"/>
          <p:cNvSpPr>
            <a:spLocks noChangeShapeType="1"/>
          </p:cNvSpPr>
          <p:nvPr/>
        </p:nvSpPr>
        <p:spPr bwMode="auto">
          <a:xfrm>
            <a:off x="6172200" y="3886200"/>
            <a:ext cx="1600200" cy="0"/>
          </a:xfrm>
          <a:prstGeom prst="line">
            <a:avLst/>
          </a:prstGeom>
          <a:noFill/>
          <a:ln w="76200">
            <a:solidFill>
              <a:srgbClr val="CC0000"/>
            </a:solidFill>
            <a:round/>
            <a:headEnd/>
            <a:tailEnd/>
          </a:ln>
        </p:spPr>
        <p:txBody>
          <a:bodyPr wrap="none" anchor="ctr">
            <a:prstTxWarp prst="textNoShape">
              <a:avLst/>
            </a:prstTxWarp>
          </a:bodyPr>
          <a:lstStyle/>
          <a:p>
            <a:endParaRPr lang="en-US"/>
          </a:p>
        </p:txBody>
      </p:sp>
      <p:sp>
        <p:nvSpPr>
          <p:cNvPr id="80903" name="Line 6"/>
          <p:cNvSpPr>
            <a:spLocks noChangeShapeType="1"/>
          </p:cNvSpPr>
          <p:nvPr/>
        </p:nvSpPr>
        <p:spPr bwMode="auto">
          <a:xfrm flipV="1">
            <a:off x="7772400" y="3352800"/>
            <a:ext cx="0" cy="533400"/>
          </a:xfrm>
          <a:prstGeom prst="line">
            <a:avLst/>
          </a:prstGeom>
          <a:noFill/>
          <a:ln w="76200">
            <a:solidFill>
              <a:srgbClr val="0201B5"/>
            </a:solidFill>
            <a:round/>
            <a:headEnd/>
            <a:tailEnd/>
          </a:ln>
        </p:spPr>
        <p:txBody>
          <a:bodyPr wrap="none" anchor="ctr">
            <a:prstTxWarp prst="textNoShape">
              <a:avLst/>
            </a:prstTxWarp>
          </a:bodyPr>
          <a:lstStyle/>
          <a:p>
            <a:endParaRPr lang="en-US"/>
          </a:p>
        </p:txBody>
      </p:sp>
      <p:sp>
        <p:nvSpPr>
          <p:cNvPr id="80904" name="Text Box 7"/>
          <p:cNvSpPr txBox="1">
            <a:spLocks noChangeArrowheads="1"/>
          </p:cNvSpPr>
          <p:nvPr/>
        </p:nvSpPr>
        <p:spPr bwMode="auto">
          <a:xfrm>
            <a:off x="8137525" y="1360488"/>
            <a:ext cx="473075" cy="519112"/>
          </a:xfrm>
          <a:prstGeom prst="rect">
            <a:avLst/>
          </a:prstGeom>
          <a:noFill/>
          <a:ln w="9525">
            <a:noFill/>
            <a:miter lim="800000"/>
            <a:headEnd/>
            <a:tailEnd/>
          </a:ln>
        </p:spPr>
        <p:txBody>
          <a:bodyPr>
            <a:prstTxWarp prst="textNoShape">
              <a:avLst/>
            </a:prstTxWarp>
            <a:spAutoFit/>
          </a:bodyPr>
          <a:lstStyle/>
          <a:p>
            <a:r>
              <a:rPr lang="en-US" sz="2800" i="1">
                <a:solidFill>
                  <a:srgbClr val="0201B5"/>
                </a:solidFill>
              </a:rPr>
              <a:t>y</a:t>
            </a:r>
          </a:p>
        </p:txBody>
      </p:sp>
      <p:sp>
        <p:nvSpPr>
          <p:cNvPr id="80905" name="Freeform 8"/>
          <p:cNvSpPr>
            <a:spLocks/>
          </p:cNvSpPr>
          <p:nvPr/>
        </p:nvSpPr>
        <p:spPr bwMode="auto">
          <a:xfrm>
            <a:off x="7924800" y="1828800"/>
            <a:ext cx="927100" cy="1752600"/>
          </a:xfrm>
          <a:custGeom>
            <a:avLst/>
            <a:gdLst>
              <a:gd name="T0" fmla="*/ 2147483647 w 584"/>
              <a:gd name="T1" fmla="*/ 0 h 1104"/>
              <a:gd name="T2" fmla="*/ 2147483647 w 584"/>
              <a:gd name="T3" fmla="*/ 2147483647 h 1104"/>
              <a:gd name="T4" fmla="*/ 2147483647 w 584"/>
              <a:gd name="T5" fmla="*/ 2147483647 h 1104"/>
              <a:gd name="T6" fmla="*/ 2147483647 w 584"/>
              <a:gd name="T7" fmla="*/ 2147483647 h 1104"/>
              <a:gd name="T8" fmla="*/ 0 w 584"/>
              <a:gd name="T9" fmla="*/ 2147483647 h 1104"/>
              <a:gd name="T10" fmla="*/ 0 60000 65536"/>
              <a:gd name="T11" fmla="*/ 0 60000 65536"/>
              <a:gd name="T12" fmla="*/ 0 60000 65536"/>
              <a:gd name="T13" fmla="*/ 0 60000 65536"/>
              <a:gd name="T14" fmla="*/ 0 60000 65536"/>
              <a:gd name="T15" fmla="*/ 0 w 584"/>
              <a:gd name="T16" fmla="*/ 0 h 1104"/>
              <a:gd name="T17" fmla="*/ 584 w 584"/>
              <a:gd name="T18" fmla="*/ 1104 h 1104"/>
            </a:gdLst>
            <a:ahLst/>
            <a:cxnLst>
              <a:cxn ang="T10">
                <a:pos x="T0" y="T1"/>
              </a:cxn>
              <a:cxn ang="T11">
                <a:pos x="T2" y="T3"/>
              </a:cxn>
              <a:cxn ang="T12">
                <a:pos x="T4" y="T5"/>
              </a:cxn>
              <a:cxn ang="T13">
                <a:pos x="T6" y="T7"/>
              </a:cxn>
              <a:cxn ang="T14">
                <a:pos x="T8" y="T9"/>
              </a:cxn>
            </a:cxnLst>
            <a:rect l="T15" t="T16" r="T17" b="T18"/>
            <a:pathLst>
              <a:path w="584" h="1104">
                <a:moveTo>
                  <a:pt x="432" y="0"/>
                </a:moveTo>
                <a:cubicBezTo>
                  <a:pt x="468" y="52"/>
                  <a:pt x="504" y="104"/>
                  <a:pt x="528" y="192"/>
                </a:cubicBezTo>
                <a:cubicBezTo>
                  <a:pt x="552" y="280"/>
                  <a:pt x="584" y="424"/>
                  <a:pt x="576" y="528"/>
                </a:cubicBezTo>
                <a:cubicBezTo>
                  <a:pt x="568" y="632"/>
                  <a:pt x="576" y="720"/>
                  <a:pt x="480" y="816"/>
                </a:cubicBezTo>
                <a:cubicBezTo>
                  <a:pt x="384" y="912"/>
                  <a:pt x="192" y="1008"/>
                  <a:pt x="0" y="1104"/>
                </a:cubicBezTo>
              </a:path>
            </a:pathLst>
          </a:custGeom>
          <a:noFill/>
          <a:ln w="9525">
            <a:solidFill>
              <a:srgbClr val="0201B5"/>
            </a:solidFill>
            <a:round/>
            <a:headEnd/>
            <a:tailEnd type="arrow" w="med" len="med"/>
          </a:ln>
        </p:spPr>
        <p:txBody>
          <a:bodyPr wrap="none" anchor="ctr">
            <a:prstTxWarp prst="textNoShape">
              <a:avLst/>
            </a:prstTxWarp>
          </a:bodyPr>
          <a:lstStyle/>
          <a:p>
            <a:endParaRPr lang="en-US"/>
          </a:p>
        </p:txBody>
      </p:sp>
      <p:sp>
        <p:nvSpPr>
          <p:cNvPr id="80906" name="Text Box 9"/>
          <p:cNvSpPr txBox="1">
            <a:spLocks noChangeArrowheads="1"/>
          </p:cNvSpPr>
          <p:nvPr/>
        </p:nvSpPr>
        <p:spPr bwMode="auto">
          <a:xfrm>
            <a:off x="6705600" y="5105400"/>
            <a:ext cx="473075" cy="519113"/>
          </a:xfrm>
          <a:prstGeom prst="rect">
            <a:avLst/>
          </a:prstGeom>
          <a:noFill/>
          <a:ln w="9525">
            <a:noFill/>
            <a:miter lim="800000"/>
            <a:headEnd/>
            <a:tailEnd/>
          </a:ln>
        </p:spPr>
        <p:txBody>
          <a:bodyPr>
            <a:prstTxWarp prst="textNoShape">
              <a:avLst/>
            </a:prstTxWarp>
            <a:spAutoFit/>
          </a:bodyPr>
          <a:lstStyle/>
          <a:p>
            <a:r>
              <a:rPr lang="en-US" sz="2800" i="1">
                <a:solidFill>
                  <a:srgbClr val="CC0000"/>
                </a:solidFill>
              </a:rPr>
              <a:t>x</a:t>
            </a:r>
            <a:endParaRPr lang="en-US" sz="2800" i="1">
              <a:solidFill>
                <a:srgbClr val="0201B5"/>
              </a:solidFill>
            </a:endParaRPr>
          </a:p>
        </p:txBody>
      </p:sp>
      <p:sp>
        <p:nvSpPr>
          <p:cNvPr id="80907" name="Freeform 10"/>
          <p:cNvSpPr>
            <a:spLocks/>
          </p:cNvSpPr>
          <p:nvPr/>
        </p:nvSpPr>
        <p:spPr bwMode="auto">
          <a:xfrm>
            <a:off x="7058025" y="3914775"/>
            <a:ext cx="393700" cy="1485900"/>
          </a:xfrm>
          <a:custGeom>
            <a:avLst/>
            <a:gdLst>
              <a:gd name="T0" fmla="*/ 0 w 248"/>
              <a:gd name="T1" fmla="*/ 2147483647 h 936"/>
              <a:gd name="T2" fmla="*/ 2147483647 w 248"/>
              <a:gd name="T3" fmla="*/ 2147483647 h 936"/>
              <a:gd name="T4" fmla="*/ 2147483647 w 248"/>
              <a:gd name="T5" fmla="*/ 2147483647 h 936"/>
              <a:gd name="T6" fmla="*/ 2147483647 w 248"/>
              <a:gd name="T7" fmla="*/ 2147483647 h 936"/>
              <a:gd name="T8" fmla="*/ 2147483647 w 248"/>
              <a:gd name="T9" fmla="*/ 2147483647 h 936"/>
              <a:gd name="T10" fmla="*/ 0 60000 65536"/>
              <a:gd name="T11" fmla="*/ 0 60000 65536"/>
              <a:gd name="T12" fmla="*/ 0 60000 65536"/>
              <a:gd name="T13" fmla="*/ 0 60000 65536"/>
              <a:gd name="T14" fmla="*/ 0 60000 65536"/>
              <a:gd name="T15" fmla="*/ 0 w 248"/>
              <a:gd name="T16" fmla="*/ 0 h 936"/>
              <a:gd name="T17" fmla="*/ 248 w 248"/>
              <a:gd name="T18" fmla="*/ 936 h 936"/>
            </a:gdLst>
            <a:ahLst/>
            <a:cxnLst>
              <a:cxn ang="T10">
                <a:pos x="T0" y="T1"/>
              </a:cxn>
              <a:cxn ang="T11">
                <a:pos x="T2" y="T3"/>
              </a:cxn>
              <a:cxn ang="T12">
                <a:pos x="T4" y="T5"/>
              </a:cxn>
              <a:cxn ang="T13">
                <a:pos x="T6" y="T7"/>
              </a:cxn>
              <a:cxn ang="T14">
                <a:pos x="T8" y="T9"/>
              </a:cxn>
            </a:cxnLst>
            <a:rect l="T15" t="T16" r="T17" b="T18"/>
            <a:pathLst>
              <a:path w="248" h="936">
                <a:moveTo>
                  <a:pt x="0" y="936"/>
                </a:moveTo>
                <a:cubicBezTo>
                  <a:pt x="80" y="880"/>
                  <a:pt x="160" y="824"/>
                  <a:pt x="192" y="744"/>
                </a:cubicBezTo>
                <a:cubicBezTo>
                  <a:pt x="224" y="664"/>
                  <a:pt x="184" y="568"/>
                  <a:pt x="192" y="456"/>
                </a:cubicBezTo>
                <a:cubicBezTo>
                  <a:pt x="200" y="344"/>
                  <a:pt x="232" y="144"/>
                  <a:pt x="240" y="72"/>
                </a:cubicBezTo>
                <a:cubicBezTo>
                  <a:pt x="248" y="0"/>
                  <a:pt x="244" y="12"/>
                  <a:pt x="240" y="24"/>
                </a:cubicBezTo>
              </a:path>
            </a:pathLst>
          </a:custGeom>
          <a:noFill/>
          <a:ln w="9525">
            <a:solidFill>
              <a:srgbClr val="CC0000"/>
            </a:solidFill>
            <a:round/>
            <a:headEnd/>
            <a:tailEnd type="arrow" w="med" len="me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4825BA0-B69B-9B48-AE81-44021269297F}" type="slidenum">
              <a:rPr lang="en-US" smtClean="0"/>
              <a:pPr>
                <a:defRPr/>
              </a:pPr>
              <a:t>35</a:t>
            </a:fld>
            <a:endParaRPr lang="en-US"/>
          </a:p>
        </p:txBody>
      </p:sp>
      <p:sp>
        <p:nvSpPr>
          <p:cNvPr id="14338" name="Rectangle 2"/>
          <p:cNvSpPr>
            <a:spLocks noGrp="1" noChangeArrowheads="1"/>
          </p:cNvSpPr>
          <p:nvPr>
            <p:ph type="title"/>
          </p:nvPr>
        </p:nvSpPr>
        <p:spPr/>
        <p:txBody>
          <a:bodyPr/>
          <a:lstStyle/>
          <a:p>
            <a:pPr>
              <a:defRPr/>
            </a:pPr>
            <a:r>
              <a:rPr lang="en-US">
                <a:ea typeface="+mj-ea"/>
                <a:cs typeface="+mj-cs"/>
              </a:rPr>
              <a:t>CSL &lt;-&gt; Rodrigues</a:t>
            </a:r>
          </a:p>
        </p:txBody>
      </p:sp>
      <p:sp>
        <p:nvSpPr>
          <p:cNvPr id="82948" name="Rectangle 3"/>
          <p:cNvSpPr>
            <a:spLocks noGrp="1" noChangeArrowheads="1"/>
          </p:cNvSpPr>
          <p:nvPr>
            <p:ph type="body" idx="1"/>
          </p:nvPr>
        </p:nvSpPr>
        <p:spPr>
          <a:xfrm>
            <a:off x="685800" y="1524000"/>
            <a:ext cx="7772400" cy="4876800"/>
          </a:xfrm>
        </p:spPr>
        <p:txBody>
          <a:bodyPr/>
          <a:lstStyle/>
          <a:p>
            <a:r>
              <a:rPr lang="en-US">
                <a:ea typeface="ＭＳ Ｐゴシック" charset="-128"/>
                <a:cs typeface="ＭＳ Ｐゴシック" charset="-128"/>
              </a:rPr>
              <a:t>You can immediately relate the angle to a Rodrigues vector because the tangent of the semi-angle of rotation must be rational (a fraction, </a:t>
            </a:r>
            <a:r>
              <a:rPr lang="en-US" i="1">
                <a:solidFill>
                  <a:srgbClr val="0201B5"/>
                </a:solidFill>
                <a:latin typeface="Times New Roman" charset="0"/>
                <a:ea typeface="Times New Roman" charset="0"/>
                <a:cs typeface="Times New Roman" charset="0"/>
              </a:rPr>
              <a:t>y</a:t>
            </a:r>
            <a:r>
              <a:rPr lang="en-US" i="1">
                <a:latin typeface="Times New Roman" charset="0"/>
                <a:ea typeface="Times New Roman" charset="0"/>
                <a:cs typeface="Times New Roman" charset="0"/>
              </a:rPr>
              <a:t>/</a:t>
            </a:r>
            <a:r>
              <a:rPr lang="en-US" i="1">
                <a:solidFill>
                  <a:srgbClr val="CC0000"/>
                </a:solidFill>
                <a:latin typeface="Times New Roman" charset="0"/>
                <a:ea typeface="Times New Roman" charset="0"/>
                <a:cs typeface="Times New Roman" charset="0"/>
              </a:rPr>
              <a:t>x</a:t>
            </a:r>
            <a:r>
              <a:rPr lang="en-US">
                <a:ea typeface="ＭＳ Ｐゴシック" charset="-128"/>
                <a:cs typeface="ＭＳ Ｐゴシック" charset="-128"/>
              </a:rPr>
              <a:t>); thus the magnitude of the corresponding Rodrigues vector must also be rational!</a:t>
            </a:r>
          </a:p>
          <a:p>
            <a:r>
              <a:rPr lang="en-US">
                <a:ea typeface="ＭＳ Ｐゴシック" charset="-128"/>
                <a:cs typeface="ＭＳ Ｐゴシック" charset="-128"/>
              </a:rPr>
              <a:t>Example: for the </a:t>
            </a:r>
            <a:r>
              <a:rPr lang="en-US">
                <a:latin typeface="Symbol" charset="2"/>
                <a:ea typeface="ＭＳ Ｐゴシック" charset="-128"/>
                <a:cs typeface="ＭＳ Ｐゴシック" charset="-128"/>
              </a:rPr>
              <a:t>S</a:t>
            </a:r>
            <a:r>
              <a:rPr lang="en-US">
                <a:ea typeface="ＭＳ Ｐゴシック" charset="-128"/>
                <a:cs typeface="ＭＳ Ｐゴシック" charset="-128"/>
              </a:rPr>
              <a:t>5 relationship, </a:t>
            </a:r>
            <a:r>
              <a:rPr lang="en-US" i="1">
                <a:solidFill>
                  <a:srgbClr val="CC0000"/>
                </a:solidFill>
                <a:latin typeface="Times New Roman" charset="0"/>
                <a:ea typeface="Times New Roman" charset="0"/>
                <a:cs typeface="Times New Roman" charset="0"/>
              </a:rPr>
              <a:t>x=3</a:t>
            </a:r>
            <a:r>
              <a:rPr lang="en-US">
                <a:ea typeface="ＭＳ Ｐゴシック" charset="-128"/>
                <a:cs typeface="ＭＳ Ｐゴシック" charset="-128"/>
              </a:rPr>
              <a:t> and </a:t>
            </a:r>
            <a:r>
              <a:rPr lang="en-US" i="1">
                <a:solidFill>
                  <a:srgbClr val="0201B5"/>
                </a:solidFill>
                <a:latin typeface="Times New Roman" charset="0"/>
                <a:ea typeface="Times New Roman" charset="0"/>
                <a:cs typeface="Times New Roman" charset="0"/>
              </a:rPr>
              <a:t>y=1</a:t>
            </a:r>
            <a:r>
              <a:rPr lang="en-US">
                <a:ea typeface="ＭＳ Ｐゴシック" charset="-128"/>
                <a:cs typeface="ＭＳ Ｐゴシック" charset="-128"/>
              </a:rPr>
              <a:t>; thus </a:t>
            </a:r>
            <a:r>
              <a:rPr lang="en-US" i="1">
                <a:latin typeface="Symbol" charset="2"/>
                <a:ea typeface="ＭＳ Ｐゴシック" charset="-128"/>
                <a:cs typeface="ＭＳ Ｐゴシック" charset="-128"/>
              </a:rPr>
              <a:t>q</a:t>
            </a:r>
            <a:r>
              <a:rPr lang="en-US" i="1">
                <a:latin typeface="Times New Roman" charset="0"/>
                <a:ea typeface="Times New Roman" charset="0"/>
                <a:cs typeface="Times New Roman" charset="0"/>
              </a:rPr>
              <a:t> = 2 tan</a:t>
            </a:r>
            <a:r>
              <a:rPr lang="en-US" i="1" baseline="30000">
                <a:latin typeface="Times New Roman" charset="0"/>
                <a:ea typeface="Times New Roman" charset="0"/>
                <a:cs typeface="Times New Roman" charset="0"/>
              </a:rPr>
              <a:t>-1 </a:t>
            </a:r>
            <a:r>
              <a:rPr lang="en-US" i="1">
                <a:latin typeface="Times New Roman" charset="0"/>
                <a:ea typeface="Times New Roman" charset="0"/>
                <a:cs typeface="Times New Roman" charset="0"/>
              </a:rPr>
              <a:t>(</a:t>
            </a:r>
            <a:r>
              <a:rPr lang="en-US" i="1">
                <a:solidFill>
                  <a:srgbClr val="0201B5"/>
                </a:solidFill>
                <a:latin typeface="Times New Roman" charset="0"/>
                <a:ea typeface="Times New Roman" charset="0"/>
                <a:cs typeface="Times New Roman" charset="0"/>
              </a:rPr>
              <a:t>y</a:t>
            </a:r>
            <a:r>
              <a:rPr lang="en-US" i="1">
                <a:latin typeface="Times New Roman" charset="0"/>
                <a:ea typeface="Times New Roman" charset="0"/>
                <a:cs typeface="Times New Roman" charset="0"/>
              </a:rPr>
              <a:t>/</a:t>
            </a:r>
            <a:r>
              <a:rPr lang="en-US" i="1">
                <a:solidFill>
                  <a:srgbClr val="CC0000"/>
                </a:solidFill>
                <a:latin typeface="Times New Roman" charset="0"/>
                <a:ea typeface="Times New Roman" charset="0"/>
                <a:cs typeface="Times New Roman" charset="0"/>
              </a:rPr>
              <a:t>x</a:t>
            </a:r>
            <a:r>
              <a:rPr lang="en-US" i="1">
                <a:latin typeface="Times New Roman" charset="0"/>
                <a:ea typeface="Times New Roman" charset="0"/>
                <a:cs typeface="Times New Roman" charset="0"/>
              </a:rPr>
              <a:t>) = 2 tan</a:t>
            </a:r>
            <a:r>
              <a:rPr lang="en-US" i="1" baseline="30000">
                <a:latin typeface="Times New Roman" charset="0"/>
                <a:ea typeface="Times New Roman" charset="0"/>
                <a:cs typeface="Times New Roman" charset="0"/>
              </a:rPr>
              <a:t>-1 </a:t>
            </a:r>
            <a:r>
              <a:rPr lang="en-US" i="1">
                <a:latin typeface="Times New Roman" charset="0"/>
                <a:ea typeface="Times New Roman" charset="0"/>
                <a:cs typeface="Times New Roman" charset="0"/>
              </a:rPr>
              <a:t> (1/3)</a:t>
            </a:r>
            <a:r>
              <a:rPr lang="en-US" i="1">
                <a:ea typeface="ＭＳ Ｐゴシック" charset="-128"/>
                <a:cs typeface="ＭＳ Ｐゴシック" charset="-128"/>
              </a:rPr>
              <a:t> = 36.9° </a:t>
            </a:r>
            <a:r>
              <a:rPr lang="en-US">
                <a:ea typeface="ＭＳ Ｐゴシック" charset="-128"/>
                <a:cs typeface="ＭＳ Ｐゴシック" charset="-128"/>
              </a:rPr>
              <a:t>and the rotation axis is </a:t>
            </a:r>
            <a:r>
              <a:rPr lang="en-US">
                <a:latin typeface="Times New Roman" charset="0"/>
                <a:ea typeface="Times New Roman" charset="0"/>
                <a:cs typeface="Times New Roman" charset="0"/>
              </a:rPr>
              <a:t>[1,0,0]</a:t>
            </a:r>
            <a:r>
              <a:rPr lang="en-US">
                <a:ea typeface="ＭＳ Ｐゴシック" charset="-128"/>
                <a:cs typeface="ＭＳ Ｐゴシック" charset="-128"/>
              </a:rPr>
              <a:t>, so the complete Rodrigues vector = </a:t>
            </a:r>
            <a:r>
              <a:rPr lang="en-US">
                <a:latin typeface="Times New Roman" charset="0"/>
                <a:ea typeface="Times New Roman" charset="0"/>
                <a:cs typeface="Times New Roman" charset="0"/>
              </a:rPr>
              <a:t>[1/3, 0, 0]</a:t>
            </a:r>
            <a:r>
              <a:rPr lang="en-US">
                <a:ea typeface="ＭＳ Ｐゴシック" charset="-128"/>
                <a:cs typeface="ＭＳ Ｐゴシック" charset="-128"/>
              </a:rPr>
              <a:t>. </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6299418-71CF-0645-877F-CA567F3537FE}" type="slidenum">
              <a:rPr lang="en-US" smtClean="0"/>
              <a:pPr>
                <a:defRPr/>
              </a:pPr>
              <a:t>36</a:t>
            </a:fld>
            <a:endParaRPr lang="en-US"/>
          </a:p>
        </p:txBody>
      </p:sp>
      <p:sp>
        <p:nvSpPr>
          <p:cNvPr id="15362" name="Rectangle 2"/>
          <p:cNvSpPr>
            <a:spLocks noGrp="1" noChangeArrowheads="1"/>
          </p:cNvSpPr>
          <p:nvPr>
            <p:ph type="title"/>
          </p:nvPr>
        </p:nvSpPr>
        <p:spPr/>
        <p:txBody>
          <a:bodyPr/>
          <a:lstStyle/>
          <a:p>
            <a:pPr>
              <a:defRPr/>
            </a:pPr>
            <a:r>
              <a:rPr lang="en-US">
                <a:ea typeface="+mj-ea"/>
                <a:cs typeface="+mj-cs"/>
              </a:rPr>
              <a:t>The Sigma value (</a:t>
            </a:r>
            <a:r>
              <a:rPr lang="en-US">
                <a:latin typeface="Symbol" charset="2"/>
                <a:ea typeface="+mj-ea"/>
                <a:cs typeface="+mj-cs"/>
              </a:rPr>
              <a:t>S</a:t>
            </a:r>
            <a:r>
              <a:rPr lang="en-US">
                <a:ea typeface="+mj-ea"/>
                <a:cs typeface="+mj-cs"/>
              </a:rPr>
              <a:t>)</a:t>
            </a:r>
          </a:p>
        </p:txBody>
      </p:sp>
      <p:sp>
        <p:nvSpPr>
          <p:cNvPr id="84996" name="Rectangle 3"/>
          <p:cNvSpPr>
            <a:spLocks noGrp="1" noChangeArrowheads="1"/>
          </p:cNvSpPr>
          <p:nvPr>
            <p:ph type="body" idx="1"/>
          </p:nvPr>
        </p:nvSpPr>
        <p:spPr>
          <a:xfrm>
            <a:off x="685800" y="1676400"/>
            <a:ext cx="7772400" cy="4114800"/>
          </a:xfrm>
        </p:spPr>
        <p:txBody>
          <a:bodyPr/>
          <a:lstStyle/>
          <a:p>
            <a:pPr>
              <a:lnSpc>
                <a:spcPct val="90000"/>
              </a:lnSpc>
            </a:pPr>
            <a:r>
              <a:rPr lang="en-US">
                <a:ea typeface="ＭＳ Ｐゴシック" charset="-128"/>
                <a:cs typeface="ＭＳ Ｐゴシック" charset="-128"/>
              </a:rPr>
              <a:t>Define a quantity, </a:t>
            </a:r>
            <a:r>
              <a:rPr lang="en-US">
                <a:latin typeface="Symbol" charset="2"/>
                <a:ea typeface="ＭＳ Ｐゴシック" charset="-128"/>
                <a:cs typeface="ＭＳ Ｐゴシック" charset="-128"/>
              </a:rPr>
              <a:t>S</a:t>
            </a:r>
            <a:r>
              <a:rPr lang="en-US">
                <a:ea typeface="ＭＳ Ｐゴシック" charset="-128"/>
                <a:cs typeface="ＭＳ Ｐゴシック" charset="-128"/>
              </a:rPr>
              <a:t>', as the ratio between the area enclosed by a unit cell of the coincidence sites, and the standard unit cell.  For the cubic case that whenever an even number is obtained for </a:t>
            </a:r>
            <a:r>
              <a:rPr lang="en-US">
                <a:latin typeface="Symbol" charset="2"/>
                <a:ea typeface="ＭＳ Ｐゴシック" charset="-128"/>
                <a:cs typeface="ＭＳ Ｐゴシック" charset="-128"/>
              </a:rPr>
              <a:t>S</a:t>
            </a:r>
            <a:r>
              <a:rPr lang="en-US">
                <a:ea typeface="ＭＳ Ｐゴシック" charset="-128"/>
                <a:cs typeface="ＭＳ Ｐゴシック" charset="-128"/>
              </a:rPr>
              <a:t>', there is a coincidence lattice site in the center of the cell which then means that the true area ratio, </a:t>
            </a:r>
            <a:r>
              <a:rPr lang="en-US">
                <a:latin typeface="Symbol" charset="2"/>
                <a:ea typeface="ＭＳ Ｐゴシック" charset="-128"/>
                <a:cs typeface="ＭＳ Ｐゴシック" charset="-128"/>
              </a:rPr>
              <a:t>S</a:t>
            </a:r>
            <a:r>
              <a:rPr lang="en-US">
                <a:ea typeface="ＭＳ Ｐゴシック" charset="-128"/>
                <a:cs typeface="ＭＳ Ｐゴシック" charset="-128"/>
              </a:rPr>
              <a:t>, is half of the apparent quantity.  Therefore </a:t>
            </a:r>
            <a:r>
              <a:rPr lang="en-US">
                <a:latin typeface="Symbol" charset="2"/>
                <a:ea typeface="ＭＳ Ｐゴシック" charset="-128"/>
                <a:cs typeface="ＭＳ Ｐゴシック" charset="-128"/>
              </a:rPr>
              <a:t>S</a:t>
            </a:r>
            <a:r>
              <a:rPr lang="en-US">
                <a:ea typeface="ＭＳ Ｐゴシック" charset="-128"/>
                <a:cs typeface="ＭＳ Ｐゴシック" charset="-128"/>
              </a:rPr>
              <a:t> is always odd in the cubic system.</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D4108E6D-F4C9-C94E-A186-9DC708ED58D3}" type="slidenum">
              <a:rPr lang="en-US" smtClean="0"/>
              <a:pPr>
                <a:defRPr/>
              </a:pPr>
              <a:t>37</a:t>
            </a:fld>
            <a:endParaRPr lang="en-US"/>
          </a:p>
        </p:txBody>
      </p:sp>
      <p:sp>
        <p:nvSpPr>
          <p:cNvPr id="16386" name="Rectangle 2"/>
          <p:cNvSpPr>
            <a:spLocks noGrp="1" noChangeArrowheads="1"/>
          </p:cNvSpPr>
          <p:nvPr>
            <p:ph type="title"/>
          </p:nvPr>
        </p:nvSpPr>
        <p:spPr/>
        <p:txBody>
          <a:bodyPr/>
          <a:lstStyle/>
          <a:p>
            <a:pPr>
              <a:defRPr/>
            </a:pPr>
            <a:r>
              <a:rPr lang="en-US">
                <a:ea typeface="+mj-ea"/>
                <a:cs typeface="+mj-cs"/>
              </a:rPr>
              <a:t>Generating function</a:t>
            </a:r>
          </a:p>
        </p:txBody>
      </p:sp>
      <p:sp>
        <p:nvSpPr>
          <p:cNvPr id="87045" name="Rectangle 3"/>
          <p:cNvSpPr>
            <a:spLocks noGrp="1" noChangeArrowheads="1"/>
          </p:cNvSpPr>
          <p:nvPr>
            <p:ph type="body" idx="1"/>
          </p:nvPr>
        </p:nvSpPr>
        <p:spPr>
          <a:xfrm>
            <a:off x="457200" y="1524000"/>
            <a:ext cx="5410200" cy="4876800"/>
          </a:xfrm>
        </p:spPr>
        <p:txBody>
          <a:bodyPr/>
          <a:lstStyle/>
          <a:p>
            <a:r>
              <a:rPr lang="en-US" sz="2400">
                <a:ea typeface="ＭＳ Ｐゴシック" charset="-128"/>
                <a:cs typeface="ＭＳ Ｐゴシック" charset="-128"/>
              </a:rPr>
              <a:t>Start with a square lattice.  Assign the coordinates of the coincident points as </a:t>
            </a:r>
            <a:r>
              <a:rPr lang="en-US" sz="2400">
                <a:latin typeface="Times New Roman" charset="0"/>
                <a:ea typeface="Times New Roman" charset="0"/>
                <a:cs typeface="Times New Roman" charset="0"/>
              </a:rPr>
              <a:t>(</a:t>
            </a:r>
            <a:r>
              <a:rPr lang="en-US" sz="2400" i="1">
                <a:latin typeface="Times New Roman" charset="0"/>
                <a:ea typeface="Times New Roman" charset="0"/>
                <a:cs typeface="Times New Roman" charset="0"/>
              </a:rPr>
              <a:t>n,m</a:t>
            </a:r>
            <a:r>
              <a:rPr lang="en-US" sz="2400">
                <a:latin typeface="Times New Roman" charset="0"/>
                <a:ea typeface="Times New Roman" charset="0"/>
                <a:cs typeface="Times New Roman" charset="0"/>
              </a:rPr>
              <a:t>)</a:t>
            </a:r>
            <a:r>
              <a:rPr lang="en-US" sz="2400">
                <a:ea typeface="ＭＳ Ｐゴシック" charset="-128"/>
                <a:cs typeface="ＭＳ Ｐゴシック" charset="-128"/>
              </a:rPr>
              <a:t>*: the new unit cell for the coincidence site lattice is square, each side is √</a:t>
            </a:r>
            <a:r>
              <a:rPr lang="en-US" sz="2400">
                <a:latin typeface="Times New Roman" charset="0"/>
                <a:ea typeface="Times New Roman" charset="0"/>
                <a:cs typeface="Times New Roman" charset="0"/>
              </a:rPr>
              <a:t>(</a:t>
            </a:r>
            <a:r>
              <a:rPr lang="en-US" sz="2400" i="1">
                <a:latin typeface="Times New Roman" charset="0"/>
                <a:ea typeface="Times New Roman" charset="0"/>
                <a:cs typeface="Times New Roman" charset="0"/>
              </a:rPr>
              <a:t>m</a:t>
            </a:r>
            <a:r>
              <a:rPr lang="en-US" sz="2400" i="1" baseline="30000">
                <a:latin typeface="Times New Roman" charset="0"/>
                <a:ea typeface="Times New Roman" charset="0"/>
                <a:cs typeface="Times New Roman" charset="0"/>
              </a:rPr>
              <a:t>2</a:t>
            </a:r>
            <a:r>
              <a:rPr lang="en-US" sz="2400" i="1">
                <a:latin typeface="Times New Roman" charset="0"/>
                <a:ea typeface="Times New Roman" charset="0"/>
                <a:cs typeface="Times New Roman" charset="0"/>
              </a:rPr>
              <a:t>+n</a:t>
            </a:r>
            <a:r>
              <a:rPr lang="en-US" sz="2400" i="1" baseline="30000">
                <a:latin typeface="Times New Roman" charset="0"/>
                <a:ea typeface="Times New Roman" charset="0"/>
                <a:cs typeface="Times New Roman" charset="0"/>
              </a:rPr>
              <a:t>2</a:t>
            </a:r>
            <a:r>
              <a:rPr lang="en-US" sz="2400">
                <a:latin typeface="Times New Roman" charset="0"/>
                <a:ea typeface="Times New Roman" charset="0"/>
                <a:cs typeface="Times New Roman" charset="0"/>
              </a:rPr>
              <a:t>)</a:t>
            </a:r>
            <a:r>
              <a:rPr lang="en-US" sz="2400">
                <a:ea typeface="ＭＳ Ｐゴシック" charset="-128"/>
                <a:cs typeface="ＭＳ Ｐゴシック" charset="-128"/>
              </a:rPr>
              <a:t> long.  Thus the area of the cell is </a:t>
            </a:r>
            <a:r>
              <a:rPr lang="en-US" sz="2400" i="1">
                <a:latin typeface="Times New Roman" charset="0"/>
                <a:ea typeface="Times New Roman" charset="0"/>
                <a:cs typeface="Times New Roman" charset="0"/>
              </a:rPr>
              <a:t>m</a:t>
            </a:r>
            <a:r>
              <a:rPr lang="en-US" sz="2400" i="1" baseline="30000">
                <a:latin typeface="Times New Roman" charset="0"/>
                <a:ea typeface="Times New Roman" charset="0"/>
                <a:cs typeface="Times New Roman" charset="0"/>
              </a:rPr>
              <a:t>2</a:t>
            </a:r>
            <a:r>
              <a:rPr lang="en-US" sz="2400" i="1">
                <a:latin typeface="Times New Roman" charset="0"/>
                <a:ea typeface="Times New Roman" charset="0"/>
                <a:cs typeface="Times New Roman" charset="0"/>
              </a:rPr>
              <a:t>+n</a:t>
            </a:r>
            <a:r>
              <a:rPr lang="en-US" sz="2400" i="1" baseline="30000">
                <a:latin typeface="Times New Roman" charset="0"/>
                <a:ea typeface="Times New Roman" charset="0"/>
                <a:cs typeface="Times New Roman" charset="0"/>
              </a:rPr>
              <a:t>2</a:t>
            </a:r>
            <a:r>
              <a:rPr lang="en-US" sz="2400">
                <a:ea typeface="ＭＳ Ｐゴシック" charset="-128"/>
                <a:cs typeface="ＭＳ Ｐゴシック" charset="-128"/>
              </a:rPr>
              <a:t>.  Correct for </a:t>
            </a:r>
            <a:r>
              <a:rPr lang="en-US" sz="2400" i="1">
                <a:latin typeface="Times New Roman" charset="0"/>
                <a:ea typeface="Times New Roman" charset="0"/>
                <a:cs typeface="Times New Roman" charset="0"/>
              </a:rPr>
              <a:t>m</a:t>
            </a:r>
            <a:r>
              <a:rPr lang="en-US" sz="2400" i="1" baseline="30000">
                <a:latin typeface="Times New Roman" charset="0"/>
                <a:ea typeface="Times New Roman" charset="0"/>
                <a:cs typeface="Times New Roman" charset="0"/>
              </a:rPr>
              <a:t>2</a:t>
            </a:r>
            <a:r>
              <a:rPr lang="en-US" sz="2400" i="1">
                <a:latin typeface="Times New Roman" charset="0"/>
                <a:ea typeface="Times New Roman" charset="0"/>
                <a:cs typeface="Times New Roman" charset="0"/>
              </a:rPr>
              <a:t>+n</a:t>
            </a:r>
            <a:r>
              <a:rPr lang="en-US" sz="2400" i="1" baseline="30000">
                <a:latin typeface="Times New Roman" charset="0"/>
                <a:ea typeface="Times New Roman" charset="0"/>
                <a:cs typeface="Times New Roman" charset="0"/>
              </a:rPr>
              <a:t>2</a:t>
            </a:r>
            <a:r>
              <a:rPr lang="en-US" sz="2400">
                <a:ea typeface="ＭＳ Ｐゴシック" charset="-128"/>
                <a:cs typeface="ＭＳ Ｐゴシック" charset="-128"/>
              </a:rPr>
              <a:t> even: there is another lattice point in the center of the cell thereby dividing the area by two.  </a:t>
            </a:r>
          </a:p>
          <a:p>
            <a:r>
              <a:rPr lang="en-US" sz="2400">
                <a:ea typeface="ＭＳ Ｐゴシック" charset="-128"/>
                <a:cs typeface="ＭＳ Ｐゴシック" charset="-128"/>
              </a:rPr>
              <a:t>* </a:t>
            </a:r>
            <a:r>
              <a:rPr lang="en-US" sz="2400" i="1">
                <a:latin typeface="Times New Roman" charset="0"/>
                <a:ea typeface="Times New Roman" charset="0"/>
                <a:cs typeface="Times New Roman" charset="0"/>
              </a:rPr>
              <a:t>n</a:t>
            </a:r>
            <a:r>
              <a:rPr lang="en-US" sz="2400">
                <a:ea typeface="ＭＳ Ｐゴシック" charset="-128"/>
                <a:cs typeface="ＭＳ Ｐゴシック" charset="-128"/>
              </a:rPr>
              <a:t> and </a:t>
            </a:r>
            <a:r>
              <a:rPr lang="en-US" sz="2400" i="1">
                <a:latin typeface="Times New Roman" charset="0"/>
                <a:ea typeface="Times New Roman" charset="0"/>
                <a:cs typeface="Times New Roman" charset="0"/>
              </a:rPr>
              <a:t>m</a:t>
            </a:r>
            <a:r>
              <a:rPr lang="en-US" sz="2400">
                <a:ea typeface="ＭＳ Ｐゴシック" charset="-128"/>
                <a:cs typeface="ＭＳ Ｐゴシック" charset="-128"/>
              </a:rPr>
              <a:t> are identical to </a:t>
            </a:r>
            <a:r>
              <a:rPr lang="en-US" sz="2400" i="1">
                <a:latin typeface="Times New Roman" charset="0"/>
                <a:ea typeface="Times New Roman" charset="0"/>
                <a:cs typeface="Times New Roman" charset="0"/>
              </a:rPr>
              <a:t>x</a:t>
            </a:r>
            <a:r>
              <a:rPr lang="en-US" sz="2400" i="1">
                <a:ea typeface="ＭＳ Ｐゴシック" charset="-128"/>
                <a:cs typeface="ＭＳ Ｐゴシック" charset="-128"/>
              </a:rPr>
              <a:t> </a:t>
            </a:r>
            <a:r>
              <a:rPr lang="en-US" sz="2400">
                <a:ea typeface="ＭＳ Ｐゴシック" charset="-128"/>
                <a:cs typeface="ＭＳ Ｐゴシック" charset="-128"/>
              </a:rPr>
              <a:t>and </a:t>
            </a:r>
            <a:r>
              <a:rPr lang="en-US" sz="2400" i="1">
                <a:latin typeface="Times New Roman" charset="0"/>
                <a:ea typeface="Times New Roman" charset="0"/>
                <a:cs typeface="Times New Roman" charset="0"/>
              </a:rPr>
              <a:t>y</a:t>
            </a:r>
            <a:r>
              <a:rPr lang="en-US" sz="2400">
                <a:ea typeface="ＭＳ Ｐゴシック" charset="-128"/>
                <a:cs typeface="ＭＳ Ｐゴシック" charset="-128"/>
              </a:rPr>
              <a:t> discussed in previous slides</a:t>
            </a:r>
          </a:p>
        </p:txBody>
      </p:sp>
      <p:graphicFrame>
        <p:nvGraphicFramePr>
          <p:cNvPr id="87042" name="Object 2"/>
          <p:cNvGraphicFramePr>
            <a:graphicFrameLocks noChangeAspect="1"/>
          </p:cNvGraphicFramePr>
          <p:nvPr/>
        </p:nvGraphicFramePr>
        <p:xfrm>
          <a:off x="5867400" y="2362200"/>
          <a:ext cx="2971800" cy="2971800"/>
        </p:xfrm>
        <a:graphic>
          <a:graphicData uri="http://schemas.openxmlformats.org/presentationml/2006/ole">
            <mc:AlternateContent xmlns:mc="http://schemas.openxmlformats.org/markup-compatibility/2006">
              <mc:Choice xmlns:v="urn:schemas-microsoft-com:vml" Requires="v">
                <p:oleObj spid="_x0000_s87057" name="Document" r:id="rId4" imgW="3733800" imgH="2746248" progId="Word.Document.8">
                  <p:embed/>
                </p:oleObj>
              </mc:Choice>
              <mc:Fallback>
                <p:oleObj name="Document" r:id="rId4" imgW="3733800" imgH="2746248"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l="27892" t="14914" r="19048" b="12949"/>
                      <a:stretch>
                        <a:fillRect/>
                      </a:stretch>
                    </p:blipFill>
                    <p:spPr bwMode="auto">
                      <a:xfrm>
                        <a:off x="5867400" y="2362200"/>
                        <a:ext cx="2971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6" name="Line 5"/>
          <p:cNvSpPr>
            <a:spLocks noChangeShapeType="1"/>
          </p:cNvSpPr>
          <p:nvPr/>
        </p:nvSpPr>
        <p:spPr bwMode="auto">
          <a:xfrm flipV="1">
            <a:off x="5791200" y="3686175"/>
            <a:ext cx="2819400" cy="914400"/>
          </a:xfrm>
          <a:prstGeom prst="line">
            <a:avLst/>
          </a:prstGeom>
          <a:noFill/>
          <a:ln w="38100">
            <a:solidFill>
              <a:srgbClr val="CC0000"/>
            </a:solidFill>
            <a:round/>
            <a:headEnd/>
            <a:tailEnd/>
          </a:ln>
        </p:spPr>
        <p:txBody>
          <a:bodyPr wrap="none" anchor="ctr">
            <a:prstTxWarp prst="textNoShape">
              <a:avLst/>
            </a:prstTxWarp>
          </a:bodyPr>
          <a:lstStyle/>
          <a:p>
            <a:endParaRPr lang="en-US"/>
          </a:p>
        </p:txBody>
      </p:sp>
      <p:sp>
        <p:nvSpPr>
          <p:cNvPr id="87047" name="Line 6"/>
          <p:cNvSpPr>
            <a:spLocks noChangeShapeType="1"/>
          </p:cNvSpPr>
          <p:nvPr/>
        </p:nvSpPr>
        <p:spPr bwMode="auto">
          <a:xfrm>
            <a:off x="6953250" y="4219575"/>
            <a:ext cx="457200" cy="1371600"/>
          </a:xfrm>
          <a:prstGeom prst="line">
            <a:avLst/>
          </a:prstGeom>
          <a:noFill/>
          <a:ln w="38100">
            <a:solidFill>
              <a:srgbClr val="CC0000"/>
            </a:solidFill>
            <a:round/>
            <a:headEnd/>
            <a:tailEnd/>
          </a:ln>
        </p:spPr>
        <p:txBody>
          <a:bodyPr wrap="none" anchor="ctr">
            <a:prstTxWarp prst="textNoShape">
              <a:avLst/>
            </a:prstTxWarp>
          </a:bodyPr>
          <a:lstStyle/>
          <a:p>
            <a:endParaRPr lang="en-US"/>
          </a:p>
        </p:txBody>
      </p:sp>
      <p:sp>
        <p:nvSpPr>
          <p:cNvPr id="87048" name="Line 7"/>
          <p:cNvSpPr>
            <a:spLocks noChangeShapeType="1"/>
          </p:cNvSpPr>
          <p:nvPr/>
        </p:nvSpPr>
        <p:spPr bwMode="auto">
          <a:xfrm>
            <a:off x="7829550" y="3933825"/>
            <a:ext cx="457200" cy="1371600"/>
          </a:xfrm>
          <a:prstGeom prst="line">
            <a:avLst/>
          </a:prstGeom>
          <a:noFill/>
          <a:ln w="38100">
            <a:solidFill>
              <a:srgbClr val="CC0000"/>
            </a:solidFill>
            <a:round/>
            <a:headEnd/>
            <a:tailEnd/>
          </a:ln>
        </p:spPr>
        <p:txBody>
          <a:bodyPr wrap="none" anchor="ctr">
            <a:prstTxWarp prst="textNoShape">
              <a:avLst/>
            </a:prstTxWarp>
          </a:bodyPr>
          <a:lstStyle/>
          <a:p>
            <a:endParaRPr lang="en-US"/>
          </a:p>
        </p:txBody>
      </p:sp>
      <p:sp>
        <p:nvSpPr>
          <p:cNvPr id="87049" name="Line 8"/>
          <p:cNvSpPr>
            <a:spLocks noChangeShapeType="1"/>
          </p:cNvSpPr>
          <p:nvPr/>
        </p:nvSpPr>
        <p:spPr bwMode="auto">
          <a:xfrm flipV="1">
            <a:off x="6238875" y="4524375"/>
            <a:ext cx="2819400" cy="914400"/>
          </a:xfrm>
          <a:prstGeom prst="line">
            <a:avLst/>
          </a:prstGeom>
          <a:noFill/>
          <a:ln w="38100">
            <a:solidFill>
              <a:srgbClr val="CC0000"/>
            </a:solidFill>
            <a:round/>
            <a:headEnd/>
            <a:tailEnd/>
          </a:ln>
        </p:spPr>
        <p:txBody>
          <a:bodyPr wrap="none" anchor="ctr">
            <a:prstTxWarp prst="textNoShape">
              <a:avLst/>
            </a:prstTxWarp>
          </a:bodyPr>
          <a:lstStyle/>
          <a:p>
            <a:endParaRPr lang="en-US"/>
          </a:p>
        </p:txBody>
      </p:sp>
      <p:sp>
        <p:nvSpPr>
          <p:cNvPr id="87050" name="AutoShape 9"/>
          <p:cNvSpPr>
            <a:spLocks/>
          </p:cNvSpPr>
          <p:nvPr/>
        </p:nvSpPr>
        <p:spPr bwMode="auto">
          <a:xfrm rot="4140240">
            <a:off x="7185819" y="3398044"/>
            <a:ext cx="228600" cy="909638"/>
          </a:xfrm>
          <a:prstGeom prst="leftBrace">
            <a:avLst>
              <a:gd name="adj1" fmla="val 33160"/>
              <a:gd name="adj2" fmla="val 50000"/>
            </a:avLst>
          </a:prstGeom>
          <a:noFill/>
          <a:ln w="38100">
            <a:solidFill>
              <a:schemeClr val="accent2"/>
            </a:solidFill>
            <a:round/>
            <a:headEnd/>
            <a:tailEnd/>
          </a:ln>
        </p:spPr>
        <p:txBody>
          <a:bodyPr wrap="none" anchor="ctr">
            <a:prstTxWarp prst="textNoShape">
              <a:avLst/>
            </a:prstTxWarp>
          </a:bodyPr>
          <a:lstStyle/>
          <a:p>
            <a:endParaRPr lang="en-US"/>
          </a:p>
        </p:txBody>
      </p:sp>
      <p:sp>
        <p:nvSpPr>
          <p:cNvPr id="87051" name="Freeform 11"/>
          <p:cNvSpPr>
            <a:spLocks/>
          </p:cNvSpPr>
          <p:nvPr/>
        </p:nvSpPr>
        <p:spPr bwMode="auto">
          <a:xfrm>
            <a:off x="4876800" y="3098800"/>
            <a:ext cx="2362200" cy="482600"/>
          </a:xfrm>
          <a:custGeom>
            <a:avLst/>
            <a:gdLst>
              <a:gd name="T0" fmla="*/ 0 w 1488"/>
              <a:gd name="T1" fmla="*/ 2147483647 h 304"/>
              <a:gd name="T2" fmla="*/ 2147483647 w 1488"/>
              <a:gd name="T3" fmla="*/ 2147483647 h 304"/>
              <a:gd name="T4" fmla="*/ 2147483647 w 1488"/>
              <a:gd name="T5" fmla="*/ 2147483647 h 304"/>
              <a:gd name="T6" fmla="*/ 2147483647 w 1488"/>
              <a:gd name="T7" fmla="*/ 2147483647 h 304"/>
              <a:gd name="T8" fmla="*/ 2147483647 w 1488"/>
              <a:gd name="T9" fmla="*/ 2147483647 h 304"/>
              <a:gd name="T10" fmla="*/ 0 60000 65536"/>
              <a:gd name="T11" fmla="*/ 0 60000 65536"/>
              <a:gd name="T12" fmla="*/ 0 60000 65536"/>
              <a:gd name="T13" fmla="*/ 0 60000 65536"/>
              <a:gd name="T14" fmla="*/ 0 60000 65536"/>
              <a:gd name="T15" fmla="*/ 0 w 1488"/>
              <a:gd name="T16" fmla="*/ 0 h 304"/>
              <a:gd name="T17" fmla="*/ 1488 w 1488"/>
              <a:gd name="T18" fmla="*/ 304 h 304"/>
            </a:gdLst>
            <a:ahLst/>
            <a:cxnLst>
              <a:cxn ang="T10">
                <a:pos x="T0" y="T1"/>
              </a:cxn>
              <a:cxn ang="T11">
                <a:pos x="T2" y="T3"/>
              </a:cxn>
              <a:cxn ang="T12">
                <a:pos x="T4" y="T5"/>
              </a:cxn>
              <a:cxn ang="T13">
                <a:pos x="T6" y="T7"/>
              </a:cxn>
              <a:cxn ang="T14">
                <a:pos x="T8" y="T9"/>
              </a:cxn>
            </a:cxnLst>
            <a:rect l="T15" t="T16" r="T17" b="T18"/>
            <a:pathLst>
              <a:path w="1488" h="304">
                <a:moveTo>
                  <a:pt x="0" y="256"/>
                </a:moveTo>
                <a:cubicBezTo>
                  <a:pt x="8" y="228"/>
                  <a:pt x="16" y="200"/>
                  <a:pt x="48" y="160"/>
                </a:cubicBezTo>
                <a:cubicBezTo>
                  <a:pt x="80" y="120"/>
                  <a:pt x="0" y="32"/>
                  <a:pt x="192" y="16"/>
                </a:cubicBezTo>
                <a:cubicBezTo>
                  <a:pt x="384" y="0"/>
                  <a:pt x="984" y="16"/>
                  <a:pt x="1200" y="64"/>
                </a:cubicBezTo>
                <a:cubicBezTo>
                  <a:pt x="1416" y="112"/>
                  <a:pt x="1452" y="208"/>
                  <a:pt x="1488" y="304"/>
                </a:cubicBezTo>
              </a:path>
            </a:pathLst>
          </a:custGeom>
          <a:noFill/>
          <a:ln w="28575">
            <a:solidFill>
              <a:schemeClr val="accent2"/>
            </a:solidFill>
            <a:round/>
            <a:headEnd type="arrow" w="med" len="med"/>
            <a:tailEnd type="arrow" w="med" len="me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2594AE0C-1999-224F-B001-AE3A2CAC7534}" type="slidenum">
              <a:rPr lang="en-US" smtClean="0"/>
              <a:pPr>
                <a:defRPr/>
              </a:pPr>
              <a:t>38</a:t>
            </a:fld>
            <a:endParaRPr lang="en-US"/>
          </a:p>
        </p:txBody>
      </p:sp>
      <p:sp>
        <p:nvSpPr>
          <p:cNvPr id="17410" name="Rectangle 2"/>
          <p:cNvSpPr>
            <a:spLocks noGrp="1" noChangeArrowheads="1"/>
          </p:cNvSpPr>
          <p:nvPr>
            <p:ph type="title"/>
          </p:nvPr>
        </p:nvSpPr>
        <p:spPr/>
        <p:txBody>
          <a:bodyPr/>
          <a:lstStyle/>
          <a:p>
            <a:pPr>
              <a:defRPr/>
            </a:pPr>
            <a:r>
              <a:rPr lang="en-US">
                <a:ea typeface="+mj-ea"/>
                <a:cs typeface="+mj-cs"/>
              </a:rPr>
              <a:t>Range of m,n</a:t>
            </a:r>
          </a:p>
        </p:txBody>
      </p:sp>
      <p:sp>
        <p:nvSpPr>
          <p:cNvPr id="89093" name="Rectangle 3"/>
          <p:cNvSpPr>
            <a:spLocks noGrp="1" noChangeArrowheads="1"/>
          </p:cNvSpPr>
          <p:nvPr>
            <p:ph type="body" idx="1"/>
          </p:nvPr>
        </p:nvSpPr>
        <p:spPr>
          <a:xfrm>
            <a:off x="685800" y="1219200"/>
            <a:ext cx="7848600" cy="2743200"/>
          </a:xfrm>
        </p:spPr>
        <p:txBody>
          <a:bodyPr/>
          <a:lstStyle/>
          <a:p>
            <a:r>
              <a:rPr lang="en-US" sz="2400">
                <a:ea typeface="ＭＳ Ｐゴシック" charset="-128"/>
                <a:cs typeface="ＭＳ Ｐゴシック" charset="-128"/>
              </a:rPr>
              <a:t>Restrict the range of </a:t>
            </a:r>
            <a:r>
              <a:rPr lang="en-US" sz="2400" i="1">
                <a:latin typeface="Times New Roman" charset="0"/>
                <a:ea typeface="Times New Roman" charset="0"/>
                <a:cs typeface="Times New Roman" charset="0"/>
              </a:rPr>
              <a:t>m</a:t>
            </a:r>
            <a:r>
              <a:rPr lang="en-US" sz="2400">
                <a:latin typeface="Times New Roman" charset="0"/>
                <a:ea typeface="Times New Roman" charset="0"/>
                <a:cs typeface="Times New Roman" charset="0"/>
              </a:rPr>
              <a:t> </a:t>
            </a:r>
            <a:r>
              <a:rPr lang="en-US" sz="2400">
                <a:ea typeface="ＭＳ Ｐゴシック" charset="-128"/>
                <a:cs typeface="ＭＳ Ｐゴシック" charset="-128"/>
              </a:rPr>
              <a:t>and </a:t>
            </a:r>
            <a:r>
              <a:rPr lang="en-US" sz="2400" i="1">
                <a:latin typeface="Times New Roman" charset="0"/>
                <a:ea typeface="Times New Roman" charset="0"/>
                <a:cs typeface="Times New Roman" charset="0"/>
              </a:rPr>
              <a:t>n</a:t>
            </a:r>
            <a:r>
              <a:rPr lang="en-US" sz="2400" i="1">
                <a:ea typeface="ＭＳ Ｐゴシック" charset="-128"/>
                <a:cs typeface="ＭＳ Ｐゴシック" charset="-128"/>
              </a:rPr>
              <a:t> </a:t>
            </a:r>
            <a:r>
              <a:rPr lang="en-US" sz="2400">
                <a:ea typeface="ＭＳ Ｐゴシック" charset="-128"/>
                <a:cs typeface="ＭＳ Ｐゴシック" charset="-128"/>
              </a:rPr>
              <a:t>such that </a:t>
            </a:r>
            <a:r>
              <a:rPr lang="en-US" sz="2400" i="1">
                <a:latin typeface="Times New Roman" charset="0"/>
                <a:ea typeface="Times New Roman" charset="0"/>
                <a:cs typeface="Times New Roman" charset="0"/>
              </a:rPr>
              <a:t>m&lt;n</a:t>
            </a:r>
            <a:r>
              <a:rPr lang="en-US" sz="2400">
                <a:ea typeface="ＭＳ Ｐゴシック" charset="-128"/>
                <a:cs typeface="ＭＳ Ｐゴシック" charset="-128"/>
              </a:rPr>
              <a:t>.</a:t>
            </a:r>
          </a:p>
          <a:p>
            <a:r>
              <a:rPr lang="en-US" sz="2400">
                <a:ea typeface="ＭＳ Ｐゴシック" charset="-128"/>
                <a:cs typeface="ＭＳ Ｐゴシック" charset="-128"/>
              </a:rPr>
              <a:t>If </a:t>
            </a:r>
            <a:r>
              <a:rPr lang="en-US" sz="2400" i="1">
                <a:latin typeface="Times New Roman" charset="0"/>
                <a:ea typeface="Times New Roman" charset="0"/>
                <a:cs typeface="Times New Roman" charset="0"/>
              </a:rPr>
              <a:t>n=m</a:t>
            </a:r>
            <a:r>
              <a:rPr lang="en-US" sz="2400">
                <a:ea typeface="ＭＳ Ｐゴシック" charset="-128"/>
                <a:cs typeface="ＭＳ Ｐゴシック" charset="-128"/>
              </a:rPr>
              <a:t> then all points coincide, and </a:t>
            </a:r>
            <a:r>
              <a:rPr lang="en-US" sz="2400" i="1">
                <a:latin typeface="Times New Roman" charset="0"/>
                <a:ea typeface="Times New Roman" charset="0"/>
                <a:cs typeface="Times New Roman" charset="0"/>
              </a:rPr>
              <a:t>m&gt;n</a:t>
            </a:r>
            <a:r>
              <a:rPr lang="en-US" sz="2400" i="1">
                <a:ea typeface="ＭＳ Ｐゴシック" charset="-128"/>
                <a:cs typeface="ＭＳ Ｐゴシック" charset="-128"/>
              </a:rPr>
              <a:t> </a:t>
            </a:r>
            <a:r>
              <a:rPr lang="en-US" sz="2400">
                <a:ea typeface="ＭＳ Ｐゴシック" charset="-128"/>
                <a:cs typeface="ＭＳ Ｐゴシック" charset="-128"/>
              </a:rPr>
              <a:t>does not produce any new lattices.</a:t>
            </a:r>
          </a:p>
          <a:p>
            <a:r>
              <a:rPr lang="en-US" sz="2400">
                <a:ea typeface="ＭＳ Ｐゴシック" charset="-128"/>
                <a:cs typeface="ＭＳ Ｐゴシック" charset="-128"/>
              </a:rPr>
              <a:t>Example of </a:t>
            </a:r>
            <a:r>
              <a:rPr lang="en-US" sz="2400">
                <a:latin typeface="Symbol" charset="2"/>
                <a:ea typeface="ＭＳ Ｐゴシック" charset="-128"/>
                <a:cs typeface="ＭＳ Ｐゴシック" charset="-128"/>
                <a:sym typeface="Symbol" charset="2"/>
              </a:rPr>
              <a:t></a:t>
            </a:r>
            <a:r>
              <a:rPr lang="en-US" sz="2400">
                <a:ea typeface="ＭＳ Ｐゴシック" charset="-128"/>
                <a:cs typeface="ＭＳ Ｐゴシック" charset="-128"/>
              </a:rPr>
              <a:t>5: </a:t>
            </a:r>
            <a:r>
              <a:rPr lang="en-US" sz="2400" i="1">
                <a:latin typeface="Times New Roman" charset="0"/>
                <a:ea typeface="ＭＳ Ｐゴシック" charset="-128"/>
                <a:cs typeface="ＭＳ Ｐゴシック" charset="-128"/>
              </a:rPr>
              <a:t>m</a:t>
            </a:r>
            <a:r>
              <a:rPr lang="en-US" sz="2400">
                <a:latin typeface="Times New Roman" charset="0"/>
                <a:ea typeface="ＭＳ Ｐゴシック" charset="-128"/>
                <a:cs typeface="ＭＳ Ｐゴシック" charset="-128"/>
              </a:rPr>
              <a:t>=1, </a:t>
            </a:r>
            <a:r>
              <a:rPr lang="en-US" sz="2400" i="1">
                <a:latin typeface="Times New Roman" charset="0"/>
                <a:ea typeface="ＭＳ Ｐゴシック" charset="-128"/>
                <a:cs typeface="ＭＳ Ｐゴシック" charset="-128"/>
              </a:rPr>
              <a:t>n</a:t>
            </a:r>
            <a:r>
              <a:rPr lang="en-US" sz="2400">
                <a:latin typeface="Times New Roman" charset="0"/>
                <a:ea typeface="ＭＳ Ｐゴシック" charset="-128"/>
                <a:cs typeface="ＭＳ Ｐゴシック" charset="-128"/>
              </a:rPr>
              <a:t>=3,</a:t>
            </a:r>
            <a:r>
              <a:rPr lang="en-US" sz="2400">
                <a:ea typeface="ＭＳ Ｐゴシック" charset="-128"/>
                <a:cs typeface="ＭＳ Ｐゴシック" charset="-128"/>
              </a:rPr>
              <a:t> area </a:t>
            </a:r>
            <a:r>
              <a:rPr lang="en-US" sz="2400">
                <a:latin typeface="Times New Roman" charset="0"/>
                <a:ea typeface="ＭＳ Ｐゴシック" charset="-128"/>
                <a:cs typeface="ＭＳ Ｐゴシック" charset="-128"/>
              </a:rPr>
              <a:t>=(3</a:t>
            </a:r>
            <a:r>
              <a:rPr lang="en-US" sz="2400" baseline="30000">
                <a:latin typeface="Times New Roman" charset="0"/>
                <a:ea typeface="ＭＳ Ｐゴシック" charset="-128"/>
                <a:cs typeface="ＭＳ Ｐゴシック" charset="-128"/>
              </a:rPr>
              <a:t>2</a:t>
            </a:r>
            <a:r>
              <a:rPr lang="en-US" sz="2400">
                <a:latin typeface="Times New Roman" charset="0"/>
                <a:ea typeface="ＭＳ Ｐゴシック" charset="-128"/>
                <a:cs typeface="ＭＳ Ｐゴシック" charset="-128"/>
              </a:rPr>
              <a:t>+1</a:t>
            </a:r>
            <a:r>
              <a:rPr lang="en-US" sz="2400" baseline="30000">
                <a:latin typeface="Times New Roman" charset="0"/>
                <a:ea typeface="ＭＳ Ｐゴシック" charset="-128"/>
                <a:cs typeface="ＭＳ Ｐゴシック" charset="-128"/>
              </a:rPr>
              <a:t>2</a:t>
            </a:r>
            <a:r>
              <a:rPr lang="en-US" sz="2400">
                <a:latin typeface="Times New Roman" charset="0"/>
                <a:ea typeface="ＭＳ Ｐゴシック" charset="-128"/>
                <a:cs typeface="ＭＳ Ｐゴシック" charset="-128"/>
              </a:rPr>
              <a:t>) = 10;</a:t>
            </a:r>
            <a:r>
              <a:rPr lang="en-US" sz="2400">
                <a:ea typeface="ＭＳ Ｐゴシック" charset="-128"/>
                <a:cs typeface="ＭＳ Ｐゴシック" charset="-128"/>
              </a:rPr>
              <a:t> two lattice points per cell, therefore volume ratio = 1:5; rotation angle </a:t>
            </a:r>
            <a:r>
              <a:rPr lang="en-US" sz="2400">
                <a:latin typeface="Times New Roman" charset="0"/>
                <a:ea typeface="ＭＳ Ｐゴシック" charset="-128"/>
                <a:cs typeface="ＭＳ Ｐゴシック" charset="-128"/>
              </a:rPr>
              <a:t>=2 tan</a:t>
            </a:r>
            <a:r>
              <a:rPr lang="en-US" sz="2400" baseline="30000">
                <a:latin typeface="Times New Roman" charset="0"/>
                <a:ea typeface="ＭＳ Ｐゴシック" charset="-128"/>
                <a:cs typeface="ＭＳ Ｐゴシック" charset="-128"/>
              </a:rPr>
              <a:t>-1</a:t>
            </a:r>
            <a:r>
              <a:rPr lang="en-US" sz="2400">
                <a:latin typeface="Times New Roman" charset="0"/>
                <a:ea typeface="ＭＳ Ｐゴシック" charset="-128"/>
                <a:cs typeface="ＭＳ Ｐゴシック" charset="-128"/>
              </a:rPr>
              <a:t>1/3 = 36.9°</a:t>
            </a:r>
            <a:r>
              <a:rPr lang="en-US" sz="2400">
                <a:ea typeface="ＭＳ Ｐゴシック" charset="-128"/>
                <a:cs typeface="ＭＳ Ｐゴシック" charset="-128"/>
              </a:rPr>
              <a:t>.</a:t>
            </a:r>
          </a:p>
        </p:txBody>
      </p:sp>
      <p:graphicFrame>
        <p:nvGraphicFramePr>
          <p:cNvPr id="89090" name="Object 2"/>
          <p:cNvGraphicFramePr>
            <a:graphicFrameLocks noChangeAspect="1"/>
          </p:cNvGraphicFramePr>
          <p:nvPr/>
        </p:nvGraphicFramePr>
        <p:xfrm>
          <a:off x="3581400" y="3810000"/>
          <a:ext cx="3352800" cy="2279650"/>
        </p:xfrm>
        <a:graphic>
          <a:graphicData uri="http://schemas.openxmlformats.org/presentationml/2006/ole">
            <mc:AlternateContent xmlns:mc="http://schemas.openxmlformats.org/markup-compatibility/2006">
              <mc:Choice xmlns:v="urn:schemas-microsoft-com:vml" Requires="v">
                <p:oleObj spid="_x0000_s89105" name="Document" r:id="rId4" imgW="3733800" imgH="2746248" progId="Word.Document.8">
                  <p:embed/>
                </p:oleObj>
              </mc:Choice>
              <mc:Fallback>
                <p:oleObj name="Document" r:id="rId4" imgW="3733800" imgH="2746248"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l="23808" t="48207" r="42175" b="20345"/>
                      <a:stretch>
                        <a:fillRect/>
                      </a:stretch>
                    </p:blipFill>
                    <p:spPr bwMode="auto">
                      <a:xfrm>
                        <a:off x="3581400" y="3810000"/>
                        <a:ext cx="3352800"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4" name="Line 5"/>
          <p:cNvSpPr>
            <a:spLocks noChangeShapeType="1"/>
          </p:cNvSpPr>
          <p:nvPr/>
        </p:nvSpPr>
        <p:spPr bwMode="auto">
          <a:xfrm flipV="1">
            <a:off x="5905500" y="4648200"/>
            <a:ext cx="0" cy="533400"/>
          </a:xfrm>
          <a:prstGeom prst="line">
            <a:avLst/>
          </a:prstGeom>
          <a:noFill/>
          <a:ln w="57150">
            <a:solidFill>
              <a:srgbClr val="CC0000"/>
            </a:solidFill>
            <a:round/>
            <a:headEnd/>
            <a:tailEnd/>
          </a:ln>
        </p:spPr>
        <p:txBody>
          <a:bodyPr wrap="none" anchor="ctr">
            <a:prstTxWarp prst="textNoShape">
              <a:avLst/>
            </a:prstTxWarp>
          </a:bodyPr>
          <a:lstStyle/>
          <a:p>
            <a:endParaRPr lang="en-US"/>
          </a:p>
        </p:txBody>
      </p:sp>
      <p:sp>
        <p:nvSpPr>
          <p:cNvPr id="89095" name="Text Box 6"/>
          <p:cNvSpPr txBox="1">
            <a:spLocks noChangeArrowheads="1"/>
          </p:cNvSpPr>
          <p:nvPr/>
        </p:nvSpPr>
        <p:spPr bwMode="auto">
          <a:xfrm>
            <a:off x="5943600" y="4602163"/>
            <a:ext cx="500063" cy="579437"/>
          </a:xfrm>
          <a:prstGeom prst="rect">
            <a:avLst/>
          </a:prstGeom>
          <a:noFill/>
          <a:ln w="9525">
            <a:noFill/>
            <a:miter lim="800000"/>
            <a:headEnd/>
            <a:tailEnd/>
          </a:ln>
        </p:spPr>
        <p:txBody>
          <a:bodyPr wrap="none">
            <a:prstTxWarp prst="textNoShape">
              <a:avLst/>
            </a:prstTxWarp>
            <a:spAutoFit/>
          </a:bodyPr>
          <a:lstStyle/>
          <a:p>
            <a:r>
              <a:rPr lang="en-US" sz="3200">
                <a:solidFill>
                  <a:srgbClr val="CC0000"/>
                </a:solidFill>
                <a:latin typeface="Times" charset="0"/>
              </a:rPr>
              <a:t>m</a:t>
            </a:r>
          </a:p>
        </p:txBody>
      </p:sp>
      <p:sp>
        <p:nvSpPr>
          <p:cNvPr id="89096" name="Line 7"/>
          <p:cNvSpPr>
            <a:spLocks noChangeShapeType="1"/>
          </p:cNvSpPr>
          <p:nvPr/>
        </p:nvSpPr>
        <p:spPr bwMode="auto">
          <a:xfrm>
            <a:off x="4343400" y="5181600"/>
            <a:ext cx="1524000" cy="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89097" name="Text Box 8"/>
          <p:cNvSpPr txBox="1">
            <a:spLocks noChangeArrowheads="1"/>
          </p:cNvSpPr>
          <p:nvPr/>
        </p:nvSpPr>
        <p:spPr bwMode="auto">
          <a:xfrm>
            <a:off x="5486400" y="5105400"/>
            <a:ext cx="387350" cy="579438"/>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Times" charset="0"/>
              </a:rPr>
              <a:t>n</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3A5E443F-4958-E141-ADC4-4B9555482AEC}" type="slidenum">
              <a:rPr lang="en-US" smtClean="0"/>
              <a:pPr>
                <a:defRPr/>
              </a:pPr>
              <a:t>39</a:t>
            </a:fld>
            <a:endParaRPr lang="en-US"/>
          </a:p>
        </p:txBody>
      </p:sp>
      <p:sp>
        <p:nvSpPr>
          <p:cNvPr id="18434" name="Rectangle 2"/>
          <p:cNvSpPr>
            <a:spLocks noGrp="1" noChangeArrowheads="1"/>
          </p:cNvSpPr>
          <p:nvPr>
            <p:ph type="title"/>
          </p:nvPr>
        </p:nvSpPr>
        <p:spPr/>
        <p:txBody>
          <a:bodyPr/>
          <a:lstStyle/>
          <a:p>
            <a:pPr>
              <a:defRPr/>
            </a:pPr>
            <a:r>
              <a:rPr lang="en-US">
                <a:ea typeface="+mj-ea"/>
                <a:cs typeface="+mj-cs"/>
              </a:rPr>
              <a:t>Generating function, contd.</a:t>
            </a:r>
          </a:p>
        </p:txBody>
      </p:sp>
      <p:sp>
        <p:nvSpPr>
          <p:cNvPr id="91141" name="Rectangle 3"/>
          <p:cNvSpPr>
            <a:spLocks noGrp="1" noChangeArrowheads="1"/>
          </p:cNvSpPr>
          <p:nvPr>
            <p:ph type="body" idx="1"/>
          </p:nvPr>
        </p:nvSpPr>
        <p:spPr>
          <a:xfrm>
            <a:off x="685800" y="1524000"/>
            <a:ext cx="7772400" cy="1524000"/>
          </a:xfrm>
        </p:spPr>
        <p:txBody>
          <a:bodyPr/>
          <a:lstStyle/>
          <a:p>
            <a:r>
              <a:rPr lang="en-US">
                <a:ea typeface="ＭＳ Ｐゴシック" charset="-128"/>
                <a:cs typeface="ＭＳ Ｐゴシック" charset="-128"/>
              </a:rPr>
              <a:t>Generating function:  we call the calculation of the area a </a:t>
            </a:r>
            <a:r>
              <a:rPr lang="en-US" i="1">
                <a:ea typeface="ＭＳ Ｐゴシック" charset="-128"/>
                <a:cs typeface="ＭＳ Ｐゴシック" charset="-128"/>
              </a:rPr>
              <a:t>generating function</a:t>
            </a:r>
            <a:r>
              <a:rPr lang="en-US">
                <a:ea typeface="ＭＳ Ｐゴシック" charset="-128"/>
                <a:cs typeface="ＭＳ Ｐゴシック" charset="-128"/>
              </a:rPr>
              <a:t>.</a:t>
            </a:r>
          </a:p>
        </p:txBody>
      </p:sp>
      <p:graphicFrame>
        <p:nvGraphicFramePr>
          <p:cNvPr id="91138" name="Object 2"/>
          <p:cNvGraphicFramePr>
            <a:graphicFrameLocks noChangeAspect="1"/>
          </p:cNvGraphicFramePr>
          <p:nvPr/>
        </p:nvGraphicFramePr>
        <p:xfrm>
          <a:off x="571500" y="3092450"/>
          <a:ext cx="8001000" cy="2089150"/>
        </p:xfrm>
        <a:graphic>
          <a:graphicData uri="http://schemas.openxmlformats.org/presentationml/2006/ole">
            <mc:AlternateContent xmlns:mc="http://schemas.openxmlformats.org/markup-compatibility/2006">
              <mc:Choice xmlns:v="urn:schemas-microsoft-com:vml" Requires="v">
                <p:oleObj spid="_x0000_s91153" name="Equation" r:id="rId4" imgW="2286000" imgH="596900" progId="Equation.3">
                  <p:embed/>
                </p:oleObj>
              </mc:Choice>
              <mc:Fallback>
                <p:oleObj name="Equation" r:id="rId4" imgW="2286000" imgH="5969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3092450"/>
                        <a:ext cx="8001000"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1142" name="Text Box 5"/>
          <p:cNvSpPr txBox="1">
            <a:spLocks noChangeArrowheads="1"/>
          </p:cNvSpPr>
          <p:nvPr/>
        </p:nvSpPr>
        <p:spPr bwMode="auto">
          <a:xfrm>
            <a:off x="746125" y="5181600"/>
            <a:ext cx="8016875" cy="1066800"/>
          </a:xfrm>
          <a:prstGeom prst="rect">
            <a:avLst/>
          </a:prstGeom>
          <a:noFill/>
          <a:ln w="9525">
            <a:noFill/>
            <a:miter lim="800000"/>
            <a:headEnd/>
            <a:tailEnd/>
          </a:ln>
        </p:spPr>
        <p:txBody>
          <a:bodyPr>
            <a:prstTxWarp prst="textNoShape">
              <a:avLst/>
            </a:prstTxWarp>
            <a:spAutoFit/>
          </a:bodyPr>
          <a:lstStyle/>
          <a:p>
            <a:r>
              <a:rPr lang="en-US" sz="3200"/>
              <a:t>Sigma denotes the ratio of the volume of coincidence site lattice to the regular lattice</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0828E36-7CF9-DB43-945B-8FD25C1C0FEE}" type="slidenum">
              <a:rPr lang="en-US" smtClean="0"/>
              <a:pPr>
                <a:defRPr/>
              </a:pPr>
              <a:t>4</a:t>
            </a:fld>
            <a:endParaRPr lang="en-US"/>
          </a:p>
        </p:txBody>
      </p:sp>
      <p:sp>
        <p:nvSpPr>
          <p:cNvPr id="111618" name="Rectangle 1026"/>
          <p:cNvSpPr>
            <a:spLocks noGrp="1" noChangeArrowheads="1"/>
          </p:cNvSpPr>
          <p:nvPr>
            <p:ph type="title"/>
          </p:nvPr>
        </p:nvSpPr>
        <p:spPr/>
        <p:txBody>
          <a:bodyPr/>
          <a:lstStyle/>
          <a:p>
            <a:pPr>
              <a:defRPr/>
            </a:pPr>
            <a:r>
              <a:rPr lang="en-US">
                <a:ea typeface="+mj-ea"/>
                <a:cs typeface="+mj-cs"/>
              </a:rPr>
              <a:t>Outline</a:t>
            </a:r>
          </a:p>
        </p:txBody>
      </p:sp>
      <p:sp>
        <p:nvSpPr>
          <p:cNvPr id="22532" name="Rectangle 1027"/>
          <p:cNvSpPr>
            <a:spLocks noGrp="1" noChangeArrowheads="1"/>
          </p:cNvSpPr>
          <p:nvPr>
            <p:ph type="body" idx="1"/>
          </p:nvPr>
        </p:nvSpPr>
        <p:spPr/>
        <p:txBody>
          <a:bodyPr/>
          <a:lstStyle/>
          <a:p>
            <a:r>
              <a:rPr lang="en-US">
                <a:ea typeface="ＭＳ Ｐゴシック" charset="-128"/>
                <a:cs typeface="ＭＳ Ｐゴシック" charset="-128"/>
              </a:rPr>
              <a:t>Slides from Integran with examples of Grain Boundary Engineered materials</a:t>
            </a:r>
          </a:p>
          <a:p>
            <a:r>
              <a:rPr lang="en-US">
                <a:ea typeface="ＭＳ Ｐゴシック" charset="-128"/>
                <a:cs typeface="ＭＳ Ｐゴシック" charset="-128"/>
              </a:rPr>
              <a:t>CSL theory</a:t>
            </a:r>
          </a:p>
          <a:p>
            <a:r>
              <a:rPr lang="en-US">
                <a:ea typeface="ＭＳ Ｐゴシック" charset="-128"/>
                <a:cs typeface="ＭＳ Ｐゴシック" charset="-128"/>
              </a:rPr>
              <a:t>Brandon’s criterion for classification of grain boundaries by CSL type</a:t>
            </a:r>
          </a:p>
          <a:p>
            <a:r>
              <a:rPr lang="en-US">
                <a:ea typeface="ＭＳ Ｐゴシック" charset="-128"/>
                <a:cs typeface="ＭＳ Ｐゴシック" charset="-128"/>
              </a:rPr>
              <a:t>Technical information on comparative properties of GBE and non-GBE materials</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90AB854-8D6C-334C-981E-5F43751DF87B}" type="slidenum">
              <a:rPr lang="en-US" smtClean="0"/>
              <a:pPr>
                <a:defRPr/>
              </a:pPr>
              <a:t>40</a:t>
            </a:fld>
            <a:endParaRPr lang="en-US"/>
          </a:p>
        </p:txBody>
      </p:sp>
      <p:sp>
        <p:nvSpPr>
          <p:cNvPr id="19458" name="Rectangle 2"/>
          <p:cNvSpPr>
            <a:spLocks noGrp="1" noChangeArrowheads="1"/>
          </p:cNvSpPr>
          <p:nvPr>
            <p:ph type="title"/>
          </p:nvPr>
        </p:nvSpPr>
        <p:spPr/>
        <p:txBody>
          <a:bodyPr/>
          <a:lstStyle/>
          <a:p>
            <a:pPr>
              <a:defRPr/>
            </a:pPr>
            <a:r>
              <a:rPr lang="en-US">
                <a:ea typeface="+mj-ea"/>
                <a:cs typeface="+mj-cs"/>
              </a:rPr>
              <a:t>Generating function: Rodrigues</a:t>
            </a:r>
          </a:p>
        </p:txBody>
      </p:sp>
      <p:sp>
        <p:nvSpPr>
          <p:cNvPr id="93188" name="Rectangle 3"/>
          <p:cNvSpPr>
            <a:spLocks noGrp="1" noChangeArrowheads="1"/>
          </p:cNvSpPr>
          <p:nvPr>
            <p:ph type="body" idx="1"/>
          </p:nvPr>
        </p:nvSpPr>
        <p:spPr/>
        <p:txBody>
          <a:bodyPr/>
          <a:lstStyle/>
          <a:p>
            <a:r>
              <a:rPr lang="en-US">
                <a:ea typeface="ＭＳ Ｐゴシック" charset="-128"/>
                <a:cs typeface="ＭＳ Ｐゴシック" charset="-128"/>
              </a:rPr>
              <a:t>A rational Rodrigues vector can be generated by the following expression, where </a:t>
            </a:r>
            <a:r>
              <a:rPr lang="en-US">
                <a:latin typeface="Times New Roman" charset="0"/>
                <a:ea typeface="ＭＳ Ｐゴシック" charset="-128"/>
                <a:cs typeface="ＭＳ Ｐゴシック" charset="-128"/>
              </a:rPr>
              <a:t>{</a:t>
            </a:r>
            <a:r>
              <a:rPr lang="en-US" i="1">
                <a:latin typeface="Times New Roman" charset="0"/>
                <a:ea typeface="ＭＳ Ｐゴシック" charset="-128"/>
                <a:cs typeface="ＭＳ Ｐゴシック" charset="-128"/>
              </a:rPr>
              <a:t>m,n,h,k,l</a:t>
            </a:r>
            <a:r>
              <a:rPr lang="en-US">
                <a:latin typeface="Times New Roman" charset="0"/>
                <a:ea typeface="ＭＳ Ｐゴシック" charset="-128"/>
                <a:cs typeface="ＭＳ Ｐゴシック" charset="-128"/>
              </a:rPr>
              <a:t>}</a:t>
            </a:r>
            <a:r>
              <a:rPr lang="en-US">
                <a:ea typeface="ＭＳ Ｐゴシック" charset="-128"/>
                <a:cs typeface="ＭＳ Ｐゴシック" charset="-128"/>
              </a:rPr>
              <a:t> are all integers, </a:t>
            </a:r>
            <a:r>
              <a:rPr lang="en-US" i="1">
                <a:latin typeface="Times New Roman" charset="0"/>
                <a:ea typeface="ＭＳ Ｐゴシック" charset="-128"/>
                <a:cs typeface="ＭＳ Ｐゴシック" charset="-128"/>
              </a:rPr>
              <a:t>m&lt;n</a:t>
            </a:r>
            <a:r>
              <a:rPr lang="en-US">
                <a:ea typeface="ＭＳ Ｐゴシック" charset="-128"/>
                <a:cs typeface="ＭＳ Ｐゴシック" charset="-128"/>
              </a:rPr>
              <a:t>.</a:t>
            </a:r>
            <a:br>
              <a:rPr lang="en-US">
                <a:ea typeface="ＭＳ Ｐゴシック" charset="-128"/>
                <a:cs typeface="ＭＳ Ｐゴシック" charset="-128"/>
              </a:rPr>
            </a:br>
            <a:r>
              <a:rPr lang="en-US">
                <a:ea typeface="ＭＳ Ｐゴシック" charset="-128"/>
                <a:cs typeface="ＭＳ Ｐゴシック" charset="-128"/>
              </a:rPr>
              <a:t>		</a:t>
            </a:r>
            <a:br>
              <a:rPr lang="en-US">
                <a:ea typeface="ＭＳ Ｐゴシック" charset="-128"/>
                <a:cs typeface="ＭＳ Ｐゴシック" charset="-128"/>
              </a:rPr>
            </a:br>
            <a:r>
              <a:rPr lang="en-US">
                <a:ea typeface="ＭＳ Ｐゴシック" charset="-128"/>
                <a:cs typeface="ＭＳ Ｐゴシック" charset="-128"/>
              </a:rPr>
              <a:t>		</a:t>
            </a:r>
            <a:r>
              <a:rPr lang="en-US" b="1" i="1">
                <a:latin typeface="Symbol" charset="2"/>
                <a:ea typeface="ＭＳ Ｐゴシック" charset="-128"/>
                <a:cs typeface="ＭＳ Ｐゴシック" charset="-128"/>
              </a:rPr>
              <a:t>r</a:t>
            </a:r>
            <a:r>
              <a:rPr lang="en-US" i="1">
                <a:ea typeface="ＭＳ Ｐゴシック" charset="-128"/>
                <a:cs typeface="ＭＳ Ｐゴシック" charset="-128"/>
              </a:rPr>
              <a:t> </a:t>
            </a:r>
            <a:r>
              <a:rPr lang="en-US" i="1">
                <a:latin typeface="Times New Roman" charset="0"/>
                <a:ea typeface="ＭＳ Ｐゴシック" charset="-128"/>
                <a:cs typeface="ＭＳ Ｐゴシック" charset="-128"/>
              </a:rPr>
              <a:t>= m/n [h,k,l]</a:t>
            </a:r>
            <a:br>
              <a:rPr lang="en-US" i="1">
                <a:latin typeface="Times New Roman" charset="0"/>
                <a:ea typeface="ＭＳ Ｐゴシック" charset="-128"/>
                <a:cs typeface="ＭＳ Ｐゴシック" charset="-128"/>
              </a:rPr>
            </a:br>
            <a:endParaRPr lang="en-US">
              <a:ea typeface="ＭＳ Ｐゴシック" charset="-128"/>
              <a:cs typeface="ＭＳ Ｐゴシック" charset="-128"/>
            </a:endParaRPr>
          </a:p>
          <a:p>
            <a:r>
              <a:rPr lang="en-US">
                <a:ea typeface="ＭＳ Ｐゴシック" charset="-128"/>
                <a:cs typeface="ＭＳ Ｐゴシック" charset="-128"/>
              </a:rPr>
              <a:t>The rotation angle is then:</a:t>
            </a:r>
            <a:br>
              <a:rPr lang="en-US">
                <a:ea typeface="ＭＳ Ｐゴシック" charset="-128"/>
                <a:cs typeface="ＭＳ Ｐゴシック" charset="-128"/>
              </a:rPr>
            </a:br>
            <a:r>
              <a:rPr lang="en-US">
                <a:ea typeface="ＭＳ Ｐゴシック" charset="-128"/>
                <a:cs typeface="ＭＳ Ｐゴシック" charset="-128"/>
              </a:rPr>
              <a:t/>
            </a:r>
            <a:br>
              <a:rPr lang="en-US">
                <a:ea typeface="ＭＳ Ｐゴシック" charset="-128"/>
                <a:cs typeface="ＭＳ Ｐゴシック" charset="-128"/>
              </a:rPr>
            </a:br>
            <a:r>
              <a:rPr lang="en-US">
                <a:ea typeface="ＭＳ Ｐゴシック" charset="-128"/>
                <a:cs typeface="ＭＳ Ｐゴシック" charset="-128"/>
              </a:rPr>
              <a:t>		tan </a:t>
            </a:r>
            <a:r>
              <a:rPr lang="en-US" i="1">
                <a:latin typeface="Symbol" charset="2"/>
                <a:ea typeface="ＭＳ Ｐゴシック" charset="-128"/>
                <a:cs typeface="ＭＳ Ｐゴシック" charset="-128"/>
              </a:rPr>
              <a:t>q</a:t>
            </a:r>
            <a:r>
              <a:rPr lang="en-US" i="1">
                <a:latin typeface="Times New Roman" charset="0"/>
                <a:ea typeface="ＭＳ Ｐゴシック" charset="-128"/>
                <a:cs typeface="ＭＳ Ｐゴシック" charset="-128"/>
              </a:rPr>
              <a:t>/2</a:t>
            </a:r>
            <a:r>
              <a:rPr lang="en-US">
                <a:latin typeface="Times New Roman" charset="0"/>
                <a:ea typeface="ＭＳ Ｐゴシック" charset="-128"/>
                <a:cs typeface="ＭＳ Ｐゴシック" charset="-128"/>
              </a:rPr>
              <a:t> = </a:t>
            </a:r>
            <a:r>
              <a:rPr lang="en-US" i="1">
                <a:latin typeface="Times New Roman" charset="0"/>
                <a:ea typeface="ＭＳ Ｐゴシック" charset="-128"/>
                <a:cs typeface="ＭＳ Ｐゴシック" charset="-128"/>
              </a:rPr>
              <a:t>m/n</a:t>
            </a:r>
            <a:r>
              <a:rPr lang="en-US">
                <a:latin typeface="Times New Roman" charset="0"/>
                <a:ea typeface="ＭＳ Ｐゴシック" charset="-128"/>
                <a:cs typeface="ＭＳ Ｐゴシック" charset="-128"/>
              </a:rPr>
              <a:t> </a:t>
            </a:r>
            <a:r>
              <a:rPr lang="en-US">
                <a:latin typeface="Symbol" charset="2"/>
                <a:ea typeface="ＭＳ Ｐゴシック" charset="-128"/>
                <a:cs typeface="ＭＳ Ｐゴシック" charset="-128"/>
                <a:sym typeface="Symbol" charset="2"/>
              </a:rPr>
              <a:t>√</a:t>
            </a:r>
            <a:r>
              <a:rPr lang="en-US">
                <a:latin typeface="Times New Roman" charset="0"/>
                <a:ea typeface="ＭＳ Ｐゴシック" charset="-128"/>
                <a:cs typeface="ＭＳ Ｐゴシック" charset="-128"/>
              </a:rPr>
              <a:t>(</a:t>
            </a:r>
            <a:r>
              <a:rPr lang="en-US" i="1">
                <a:latin typeface="Times New Roman" charset="0"/>
                <a:ea typeface="ＭＳ Ｐゴシック" charset="-128"/>
                <a:cs typeface="ＭＳ Ｐゴシック" charset="-128"/>
              </a:rPr>
              <a:t>h</a:t>
            </a:r>
            <a:r>
              <a:rPr lang="en-US" i="1" baseline="30000">
                <a:latin typeface="Times New Roman" charset="0"/>
                <a:ea typeface="ＭＳ Ｐゴシック" charset="-128"/>
                <a:cs typeface="ＭＳ Ｐゴシック" charset="-128"/>
              </a:rPr>
              <a:t>2</a:t>
            </a:r>
            <a:r>
              <a:rPr lang="en-US" i="1">
                <a:latin typeface="Times New Roman" charset="0"/>
                <a:ea typeface="ＭＳ Ｐゴシック" charset="-128"/>
                <a:cs typeface="ＭＳ Ｐゴシック" charset="-128"/>
              </a:rPr>
              <a:t>+k</a:t>
            </a:r>
            <a:r>
              <a:rPr lang="en-US" i="1" baseline="30000">
                <a:latin typeface="Times New Roman" charset="0"/>
                <a:ea typeface="ＭＳ Ｐゴシック" charset="-128"/>
                <a:cs typeface="ＭＳ Ｐゴシック" charset="-128"/>
              </a:rPr>
              <a:t>2</a:t>
            </a:r>
            <a:r>
              <a:rPr lang="en-US" i="1">
                <a:latin typeface="Times New Roman" charset="0"/>
                <a:ea typeface="ＭＳ Ｐゴシック" charset="-128"/>
                <a:cs typeface="ＭＳ Ｐゴシック" charset="-128"/>
              </a:rPr>
              <a:t>+l</a:t>
            </a:r>
            <a:r>
              <a:rPr lang="en-US" i="1" baseline="30000">
                <a:latin typeface="Times New Roman" charset="0"/>
                <a:ea typeface="ＭＳ Ｐゴシック" charset="-128"/>
                <a:cs typeface="ＭＳ Ｐゴシック" charset="-128"/>
              </a:rPr>
              <a:t>2</a:t>
            </a:r>
            <a:r>
              <a:rPr lang="en-US">
                <a:latin typeface="Times New Roman" charset="0"/>
                <a:ea typeface="ＭＳ Ｐゴシック" charset="-128"/>
                <a:cs typeface="ＭＳ Ｐゴシック" charset="-128"/>
              </a:rPr>
              <a:t>)</a:t>
            </a:r>
            <a:endParaRPr lang="en-US">
              <a:ea typeface="ＭＳ Ｐゴシック" charset="-128"/>
              <a:cs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7E7952C6-8960-354B-8C8F-C18FF188EA76}" type="slidenum">
              <a:rPr lang="en-US" smtClean="0"/>
              <a:pPr>
                <a:defRPr/>
              </a:pPr>
              <a:t>41</a:t>
            </a:fld>
            <a:endParaRPr lang="en-US"/>
          </a:p>
        </p:txBody>
      </p:sp>
      <p:sp>
        <p:nvSpPr>
          <p:cNvPr id="20482" name="Rectangle 2"/>
          <p:cNvSpPr>
            <a:spLocks noGrp="1" noChangeArrowheads="1"/>
          </p:cNvSpPr>
          <p:nvPr>
            <p:ph type="title"/>
          </p:nvPr>
        </p:nvSpPr>
        <p:spPr/>
        <p:txBody>
          <a:bodyPr/>
          <a:lstStyle/>
          <a:p>
            <a:pPr>
              <a:defRPr/>
            </a:pPr>
            <a:r>
              <a:rPr lang="en-US">
                <a:ea typeface="ＭＳ Ｐゴシック" charset="-128"/>
                <a:cs typeface="ＭＳ Ｐゴシック" charset="-128"/>
              </a:rPr>
              <a:t>Sigma Values</a:t>
            </a:r>
          </a:p>
        </p:txBody>
      </p:sp>
      <p:sp>
        <p:nvSpPr>
          <p:cNvPr id="95236" name="Rectangle 3"/>
          <p:cNvSpPr>
            <a:spLocks noGrp="1" noChangeArrowheads="1"/>
          </p:cNvSpPr>
          <p:nvPr>
            <p:ph type="body" idx="1"/>
          </p:nvPr>
        </p:nvSpPr>
        <p:spPr>
          <a:xfrm>
            <a:off x="685800" y="1219200"/>
            <a:ext cx="7772400" cy="4800600"/>
          </a:xfrm>
        </p:spPr>
        <p:txBody>
          <a:bodyPr/>
          <a:lstStyle/>
          <a:p>
            <a:r>
              <a:rPr lang="en-US" sz="2400" dirty="0">
                <a:ea typeface="ＭＳ Ｐゴシック" charset="-128"/>
                <a:cs typeface="ＭＳ Ｐゴシック" charset="-128"/>
              </a:rPr>
              <a:t>A further useful relationship for </a:t>
            </a:r>
            <a:r>
              <a:rPr lang="en-US" sz="2400" dirty="0" err="1">
                <a:ea typeface="ＭＳ Ｐゴシック" charset="-128"/>
                <a:cs typeface="ＭＳ Ｐゴシック" charset="-128"/>
              </a:rPr>
              <a:t>CSLs</a:t>
            </a:r>
            <a:r>
              <a:rPr lang="en-US" sz="2400" dirty="0">
                <a:ea typeface="ＭＳ Ｐゴシック" charset="-128"/>
                <a:cs typeface="ＭＳ Ｐゴシック" charset="-128"/>
              </a:rPr>
              <a:t> is that for sigma.  Consider the rotation in the (100) plane</a:t>
            </a:r>
            <a:r>
              <a:rPr lang="en-US" sz="2400" dirty="0" smtClean="0">
                <a:ea typeface="ＭＳ Ｐゴシック" charset="-128"/>
                <a:cs typeface="ＭＳ Ｐゴシック" charset="-128"/>
              </a:rPr>
              <a:t>:</a:t>
            </a:r>
            <a:br>
              <a:rPr lang="en-US" sz="2400" dirty="0" smtClean="0">
                <a:ea typeface="ＭＳ Ｐゴシック" charset="-128"/>
                <a:cs typeface="ＭＳ Ｐゴシック" charset="-128"/>
              </a:rPr>
            </a:br>
            <a:r>
              <a:rPr lang="en-US" sz="2400" dirty="0" smtClean="0">
                <a:ea typeface="ＭＳ Ｐゴシック" charset="-128"/>
                <a:cs typeface="ＭＳ Ｐゴシック" charset="-128"/>
              </a:rPr>
              <a:t>    </a:t>
            </a:r>
            <a:r>
              <a:rPr lang="en-US" sz="2400" dirty="0">
                <a:latin typeface="Times New Roman" charset="0"/>
                <a:ea typeface="Times New Roman" charset="0"/>
                <a:cs typeface="Times New Roman" charset="0"/>
              </a:rPr>
              <a:t>tan{</a:t>
            </a:r>
            <a:r>
              <a:rPr lang="en-US" sz="2400" i="1" dirty="0">
                <a:latin typeface="Symbol" charset="2"/>
                <a:ea typeface="ＭＳ Ｐゴシック" charset="-128"/>
                <a:cs typeface="ＭＳ Ｐゴシック" charset="-128"/>
              </a:rPr>
              <a:t>q</a:t>
            </a:r>
            <a:r>
              <a:rPr lang="en-US" sz="2400" i="1" dirty="0">
                <a:latin typeface="Times New Roman" charset="0"/>
                <a:ea typeface="Times New Roman" charset="0"/>
                <a:cs typeface="Times New Roman" charset="0"/>
              </a:rPr>
              <a:t>/2</a:t>
            </a:r>
            <a:r>
              <a:rPr lang="en-US" sz="2400" dirty="0">
                <a:latin typeface="Times New Roman" charset="0"/>
                <a:ea typeface="Times New Roman" charset="0"/>
                <a:cs typeface="Times New Roman" charset="0"/>
              </a:rPr>
              <a:t>} = </a:t>
            </a:r>
            <a:r>
              <a:rPr lang="en-US" sz="2400" i="1" dirty="0" err="1">
                <a:latin typeface="Times New Roman" charset="0"/>
                <a:ea typeface="Times New Roman" charset="0"/>
                <a:cs typeface="Times New Roman" charset="0"/>
              </a:rPr>
              <a:t>m/n</a:t>
            </a:r>
            <a:endParaRPr lang="en-US" sz="2400" dirty="0">
              <a:latin typeface="Times New Roman" charset="0"/>
              <a:ea typeface="Times New Roman" charset="0"/>
              <a:cs typeface="Times New Roman" charset="0"/>
            </a:endParaRPr>
          </a:p>
          <a:p>
            <a:r>
              <a:rPr lang="en-US" sz="2400" dirty="0">
                <a:ea typeface="ＭＳ Ｐゴシック" charset="-128"/>
                <a:cs typeface="ＭＳ Ｐゴシック" charset="-128"/>
              </a:rPr>
              <a:t>area of CSL cell </a:t>
            </a:r>
            <a:r>
              <a:rPr lang="en-US" sz="2400" dirty="0">
                <a:latin typeface="Times New Roman" charset="0"/>
                <a:ea typeface="Times New Roman" charset="0"/>
                <a:cs typeface="Times New Roman" charset="0"/>
              </a:rPr>
              <a:t>= </a:t>
            </a:r>
            <a:r>
              <a:rPr lang="en-US" sz="2400" i="1" dirty="0">
                <a:latin typeface="Times New Roman" charset="0"/>
                <a:ea typeface="Times New Roman" charset="0"/>
                <a:cs typeface="Times New Roman" charset="0"/>
              </a:rPr>
              <a:t>m</a:t>
            </a:r>
            <a:r>
              <a:rPr lang="en-US" sz="2400" i="1" baseline="30000" dirty="0">
                <a:latin typeface="Times New Roman" charset="0"/>
                <a:ea typeface="Times New Roman" charset="0"/>
                <a:cs typeface="Times New Roman" charset="0"/>
              </a:rPr>
              <a:t>2</a:t>
            </a:r>
            <a:r>
              <a:rPr lang="en-US" sz="2400" i="1" dirty="0">
                <a:latin typeface="Times New Roman" charset="0"/>
                <a:ea typeface="Times New Roman" charset="0"/>
                <a:cs typeface="Times New Roman" charset="0"/>
              </a:rPr>
              <a:t>+n</a:t>
            </a:r>
            <a:r>
              <a:rPr lang="en-US" sz="2400" i="1" baseline="30000" dirty="0">
                <a:latin typeface="Times New Roman" charset="0"/>
                <a:ea typeface="Times New Roman" charset="0"/>
                <a:cs typeface="Times New Roman" charset="0"/>
              </a:rPr>
              <a:t>2</a:t>
            </a:r>
            <a:r>
              <a:rPr lang="en-US" sz="2400" dirty="0">
                <a:ea typeface="ＭＳ Ｐゴシック" charset="-128"/>
                <a:cs typeface="ＭＳ Ｐゴシック" charset="-128"/>
              </a:rPr>
              <a:t> </a:t>
            </a:r>
            <a:br>
              <a:rPr lang="en-US" sz="2400" dirty="0">
                <a:ea typeface="ＭＳ Ｐゴシック" charset="-128"/>
                <a:cs typeface="ＭＳ Ｐゴシック" charset="-128"/>
              </a:rPr>
            </a:br>
            <a:r>
              <a:rPr lang="en-US" sz="2400" dirty="0">
                <a:latin typeface="Times New Roman" charset="0"/>
                <a:ea typeface="Times New Roman" charset="0"/>
                <a:cs typeface="Times New Roman" charset="0"/>
              </a:rPr>
              <a:t>=  </a:t>
            </a:r>
            <a:r>
              <a:rPr lang="en-US" sz="2400" i="1" dirty="0">
                <a:latin typeface="Times New Roman" charset="0"/>
                <a:ea typeface="Times New Roman" charset="0"/>
                <a:cs typeface="Times New Roman" charset="0"/>
              </a:rPr>
              <a:t>n</a:t>
            </a:r>
            <a:r>
              <a:rPr lang="en-US" sz="2400" i="1" baseline="30000" dirty="0">
                <a:latin typeface="Times New Roman" charset="0"/>
                <a:ea typeface="Times New Roman" charset="0"/>
                <a:cs typeface="Times New Roman" charset="0"/>
              </a:rPr>
              <a:t>2</a:t>
            </a:r>
            <a:r>
              <a:rPr lang="en-US" sz="2400" i="1" dirty="0">
                <a:latin typeface="Times New Roman" charset="0"/>
                <a:ea typeface="Times New Roman" charset="0"/>
                <a:cs typeface="Times New Roman" charset="0"/>
              </a:rPr>
              <a:t> (1 + (m/n)</a:t>
            </a:r>
            <a:r>
              <a:rPr lang="en-US" sz="2400" i="1" baseline="30000" dirty="0">
                <a:latin typeface="Times New Roman" charset="0"/>
                <a:ea typeface="Times New Roman" charset="0"/>
                <a:cs typeface="Times New Roman" charset="0"/>
              </a:rPr>
              <a:t>2</a:t>
            </a:r>
            <a:r>
              <a:rPr lang="en-US" sz="2400" i="1" dirty="0">
                <a:latin typeface="Times New Roman" charset="0"/>
                <a:ea typeface="Times New Roman" charset="0"/>
                <a:cs typeface="Times New Roman" charset="0"/>
              </a:rPr>
              <a:t>)  =  n</a:t>
            </a:r>
            <a:r>
              <a:rPr lang="en-US" sz="2400" i="1" baseline="30000" dirty="0">
                <a:latin typeface="Times New Roman" charset="0"/>
                <a:ea typeface="Times New Roman" charset="0"/>
                <a:cs typeface="Times New Roman" charset="0"/>
              </a:rPr>
              <a:t>2</a:t>
            </a:r>
            <a:r>
              <a:rPr lang="en-US" sz="2400" dirty="0">
                <a:latin typeface="Times New Roman" charset="0"/>
                <a:ea typeface="Times New Roman" charset="0"/>
                <a:cs typeface="Times New Roman" charset="0"/>
              </a:rPr>
              <a:t> (1 + tan</a:t>
            </a:r>
            <a:r>
              <a:rPr lang="en-US" sz="2400" baseline="30000" dirty="0">
                <a:latin typeface="Times New Roman" charset="0"/>
                <a:ea typeface="Times New Roman" charset="0"/>
                <a:cs typeface="Times New Roman" charset="0"/>
              </a:rPr>
              <a:t>2</a:t>
            </a:r>
            <a:r>
              <a:rPr lang="en-US" sz="2400" dirty="0">
                <a:latin typeface="Times New Roman" charset="0"/>
                <a:ea typeface="Times New Roman" charset="0"/>
                <a:cs typeface="Times New Roman" charset="0"/>
              </a:rPr>
              <a:t>{</a:t>
            </a:r>
            <a:r>
              <a:rPr lang="en-US" sz="2400" i="1" dirty="0">
                <a:latin typeface="Symbol" charset="2"/>
                <a:ea typeface="ＭＳ Ｐゴシック" charset="-128"/>
                <a:cs typeface="ＭＳ Ｐゴシック" charset="-128"/>
              </a:rPr>
              <a:t>q</a:t>
            </a:r>
            <a:r>
              <a:rPr lang="en-US" sz="2400" i="1" dirty="0">
                <a:latin typeface="Times New Roman" charset="0"/>
                <a:ea typeface="Times New Roman" charset="0"/>
                <a:cs typeface="Times New Roman" charset="0"/>
              </a:rPr>
              <a:t>/2</a:t>
            </a:r>
            <a:r>
              <a:rPr lang="en-US" sz="2400" dirty="0">
                <a:latin typeface="Times New Roman" charset="0"/>
                <a:ea typeface="Times New Roman" charset="0"/>
                <a:cs typeface="Times New Roman" charset="0"/>
              </a:rPr>
              <a:t>})</a:t>
            </a:r>
          </a:p>
          <a:p>
            <a:r>
              <a:rPr lang="en-US" sz="2400" dirty="0">
                <a:ea typeface="ＭＳ Ｐゴシック" charset="-128"/>
                <a:cs typeface="ＭＳ Ｐゴシック" charset="-128"/>
              </a:rPr>
              <a:t>Extending this to the general case, we can write:</a:t>
            </a:r>
            <a:br>
              <a:rPr lang="en-US" sz="2400" dirty="0">
                <a:ea typeface="ＭＳ Ｐゴシック" charset="-128"/>
                <a:cs typeface="ＭＳ Ｐゴシック" charset="-128"/>
              </a:rPr>
            </a:br>
            <a:r>
              <a:rPr lang="en-US" sz="2400" dirty="0">
                <a:latin typeface="Symbol" charset="2"/>
                <a:ea typeface="ＭＳ Ｐゴシック" charset="-128"/>
                <a:cs typeface="ＭＳ Ｐゴシック" charset="-128"/>
              </a:rPr>
              <a:t>S</a:t>
            </a:r>
            <a:r>
              <a:rPr lang="en-US" sz="2400" dirty="0">
                <a:latin typeface="Times New Roman" charset="0"/>
                <a:ea typeface="Times New Roman" charset="0"/>
                <a:cs typeface="Times New Roman" charset="0"/>
              </a:rPr>
              <a:t> = </a:t>
            </a:r>
            <a:r>
              <a:rPr lang="en-US" sz="2400" i="1" dirty="0">
                <a:latin typeface="Times New Roman" charset="0"/>
                <a:ea typeface="Times New Roman" charset="0"/>
                <a:cs typeface="Times New Roman" charset="0"/>
              </a:rPr>
              <a:t>n</a:t>
            </a:r>
            <a:r>
              <a:rPr lang="en-US" sz="2400" i="1" baseline="30000" dirty="0">
                <a:latin typeface="Times New Roman" charset="0"/>
                <a:ea typeface="Times New Roman" charset="0"/>
                <a:cs typeface="Times New Roman" charset="0"/>
              </a:rPr>
              <a:t>2</a:t>
            </a:r>
            <a:r>
              <a:rPr lang="en-US" sz="2400" dirty="0">
                <a:latin typeface="Times New Roman" charset="0"/>
                <a:ea typeface="Times New Roman" charset="0"/>
                <a:cs typeface="Times New Roman" charset="0"/>
              </a:rPr>
              <a:t> (1 + tan</a:t>
            </a:r>
            <a:r>
              <a:rPr lang="en-US" sz="2400" baseline="30000" dirty="0">
                <a:latin typeface="Times New Roman" charset="0"/>
                <a:ea typeface="Times New Roman" charset="0"/>
                <a:cs typeface="Times New Roman" charset="0"/>
              </a:rPr>
              <a:t>2</a:t>
            </a:r>
            <a:r>
              <a:rPr lang="en-US" sz="2400" dirty="0">
                <a:latin typeface="Times New Roman" charset="0"/>
                <a:ea typeface="Times New Roman" charset="0"/>
                <a:cs typeface="Times New Roman" charset="0"/>
              </a:rPr>
              <a:t>{</a:t>
            </a:r>
            <a:r>
              <a:rPr lang="en-US" sz="2400" i="1" dirty="0">
                <a:latin typeface="Symbol" charset="2"/>
                <a:ea typeface="ＭＳ Ｐゴシック" charset="-128"/>
                <a:cs typeface="ＭＳ Ｐゴシック" charset="-128"/>
              </a:rPr>
              <a:t>q</a:t>
            </a:r>
            <a:r>
              <a:rPr lang="en-US" sz="2400" i="1" dirty="0">
                <a:latin typeface="Times New Roman" charset="0"/>
                <a:ea typeface="Times New Roman" charset="0"/>
                <a:cs typeface="Times New Roman" charset="0"/>
              </a:rPr>
              <a:t>/2</a:t>
            </a:r>
            <a:r>
              <a:rPr lang="en-US" sz="2400" dirty="0">
                <a:latin typeface="Times New Roman" charset="0"/>
                <a:ea typeface="Times New Roman" charset="0"/>
                <a:cs typeface="Times New Roman" charset="0"/>
              </a:rPr>
              <a:t>}) =</a:t>
            </a:r>
            <a:r>
              <a:rPr lang="en-US" sz="2400" dirty="0">
                <a:ea typeface="ＭＳ Ｐゴシック" charset="-128"/>
                <a:cs typeface="ＭＳ Ｐゴシック" charset="-128"/>
              </a:rPr>
              <a:t> </a:t>
            </a:r>
            <a:br>
              <a:rPr lang="en-US" sz="2400" dirty="0">
                <a:ea typeface="ＭＳ Ｐゴシック" charset="-128"/>
                <a:cs typeface="ＭＳ Ｐゴシック" charset="-128"/>
              </a:rPr>
            </a:br>
            <a:r>
              <a:rPr lang="en-US" sz="2400" i="1" dirty="0">
                <a:latin typeface="Times New Roman" charset="0"/>
                <a:ea typeface="Times New Roman" charset="0"/>
                <a:cs typeface="Times New Roman" charset="0"/>
              </a:rPr>
              <a:t>n</a:t>
            </a:r>
            <a:r>
              <a:rPr lang="en-US" sz="2400" i="1" baseline="30000" dirty="0">
                <a:latin typeface="Times New Roman" charset="0"/>
                <a:ea typeface="Times New Roman" charset="0"/>
                <a:cs typeface="Times New Roman" charset="0"/>
              </a:rPr>
              <a:t>2</a:t>
            </a:r>
            <a:r>
              <a:rPr lang="en-US" sz="2400" i="1" dirty="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a:t>
            </a:r>
            <a:r>
              <a:rPr lang="en-US" sz="2400" i="1" dirty="0">
                <a:latin typeface="Times New Roman" charset="0"/>
                <a:ea typeface="Times New Roman" charset="0"/>
                <a:cs typeface="Times New Roman" charset="0"/>
              </a:rPr>
              <a:t>1 + </a:t>
            </a:r>
            <a:r>
              <a:rPr lang="en-US" sz="2400" dirty="0">
                <a:latin typeface="Times New Roman" charset="0"/>
                <a:ea typeface="Times New Roman" charset="0"/>
                <a:cs typeface="Times New Roman" charset="0"/>
              </a:rPr>
              <a:t>{</a:t>
            </a:r>
            <a:r>
              <a:rPr lang="en-US" sz="2400" i="1" dirty="0" err="1">
                <a:latin typeface="Times New Roman" charset="0"/>
                <a:ea typeface="Times New Roman" charset="0"/>
                <a:cs typeface="Times New Roman" charset="0"/>
              </a:rPr>
              <a:t>m/n</a:t>
            </a:r>
            <a:r>
              <a:rPr lang="en-US" sz="2400" i="1" dirty="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a:t>
            </a:r>
            <a:r>
              <a:rPr lang="en-US" sz="2400" i="1" dirty="0">
                <a:latin typeface="Times New Roman" charset="0"/>
                <a:ea typeface="Times New Roman" charset="0"/>
                <a:cs typeface="Times New Roman" charset="0"/>
              </a:rPr>
              <a:t>h</a:t>
            </a:r>
            <a:r>
              <a:rPr lang="en-US" sz="2400" i="1" baseline="30000" dirty="0">
                <a:latin typeface="Times New Roman" charset="0"/>
                <a:ea typeface="Times New Roman" charset="0"/>
                <a:cs typeface="Times New Roman" charset="0"/>
              </a:rPr>
              <a:t>2</a:t>
            </a:r>
            <a:r>
              <a:rPr lang="en-US" sz="2400" i="1" dirty="0">
                <a:latin typeface="Times New Roman" charset="0"/>
                <a:ea typeface="Times New Roman" charset="0"/>
                <a:cs typeface="Times New Roman" charset="0"/>
              </a:rPr>
              <a:t>+k</a:t>
            </a:r>
            <a:r>
              <a:rPr lang="en-US" sz="2400" i="1" baseline="30000" dirty="0">
                <a:latin typeface="Times New Roman" charset="0"/>
                <a:ea typeface="Times New Roman" charset="0"/>
                <a:cs typeface="Times New Roman" charset="0"/>
              </a:rPr>
              <a:t>2</a:t>
            </a:r>
            <a:r>
              <a:rPr lang="en-US" sz="2400" i="1" dirty="0">
                <a:latin typeface="Times New Roman" charset="0"/>
                <a:ea typeface="Times New Roman" charset="0"/>
                <a:cs typeface="Times New Roman" charset="0"/>
              </a:rPr>
              <a:t>+l</a:t>
            </a:r>
            <a:r>
              <a:rPr lang="en-US" sz="2400" i="1" baseline="30000" dirty="0">
                <a:latin typeface="Times New Roman" charset="0"/>
                <a:ea typeface="Times New Roman" charset="0"/>
                <a:cs typeface="Times New Roman" charset="0"/>
              </a:rPr>
              <a:t>2</a:t>
            </a:r>
            <a:r>
              <a:rPr lang="en-US" sz="2400" dirty="0">
                <a:latin typeface="Times New Roman" charset="0"/>
                <a:ea typeface="Times New Roman" charset="0"/>
                <a:cs typeface="Times New Roman" charset="0"/>
              </a:rPr>
              <a:t>)}</a:t>
            </a:r>
            <a:r>
              <a:rPr lang="en-US" sz="2400" i="1" baseline="30000" dirty="0">
                <a:latin typeface="Times New Roman" charset="0"/>
                <a:ea typeface="Times New Roman" charset="0"/>
                <a:cs typeface="Times New Roman" charset="0"/>
              </a:rPr>
              <a:t>2</a:t>
            </a:r>
            <a:r>
              <a:rPr lang="en-US" sz="2400" dirty="0">
                <a:latin typeface="Times New Roman" charset="0"/>
                <a:ea typeface="Times New Roman" charset="0"/>
                <a:cs typeface="Times New Roman" charset="0"/>
              </a:rPr>
              <a:t>) = </a:t>
            </a:r>
            <a:r>
              <a:rPr lang="en-US" sz="2400" i="1" dirty="0">
                <a:latin typeface="Times New Roman" charset="0"/>
                <a:ea typeface="Times New Roman" charset="0"/>
                <a:cs typeface="Times New Roman" charset="0"/>
              </a:rPr>
              <a:t>n</a:t>
            </a:r>
            <a:r>
              <a:rPr lang="en-US" sz="2400" i="1" baseline="30000" dirty="0">
                <a:latin typeface="Times New Roman" charset="0"/>
                <a:ea typeface="Times New Roman" charset="0"/>
                <a:cs typeface="Times New Roman" charset="0"/>
              </a:rPr>
              <a:t>2</a:t>
            </a:r>
            <a:r>
              <a:rPr lang="en-US" sz="2400" i="1" dirty="0">
                <a:latin typeface="Times New Roman" charset="0"/>
                <a:ea typeface="Times New Roman" charset="0"/>
                <a:cs typeface="Times New Roman" charset="0"/>
              </a:rPr>
              <a:t> + m</a:t>
            </a:r>
            <a:r>
              <a:rPr lang="en-US" sz="2400" i="1" baseline="30000" dirty="0">
                <a:latin typeface="Times New Roman" charset="0"/>
                <a:ea typeface="Times New Roman" charset="0"/>
                <a:cs typeface="Times New Roman" charset="0"/>
              </a:rPr>
              <a:t>2</a:t>
            </a:r>
            <a:r>
              <a:rPr lang="en-US" sz="2400" dirty="0">
                <a:latin typeface="Times New Roman" charset="0"/>
                <a:ea typeface="Times New Roman" charset="0"/>
                <a:cs typeface="Times New Roman" charset="0"/>
              </a:rPr>
              <a:t>(</a:t>
            </a:r>
            <a:r>
              <a:rPr lang="en-US" sz="2400" i="1" dirty="0">
                <a:latin typeface="Times New Roman" charset="0"/>
                <a:ea typeface="Times New Roman" charset="0"/>
                <a:cs typeface="Times New Roman" charset="0"/>
              </a:rPr>
              <a:t>h</a:t>
            </a:r>
            <a:r>
              <a:rPr lang="en-US" sz="2400" i="1" baseline="30000" dirty="0">
                <a:latin typeface="Times New Roman" charset="0"/>
                <a:ea typeface="Times New Roman" charset="0"/>
                <a:cs typeface="Times New Roman" charset="0"/>
              </a:rPr>
              <a:t>2</a:t>
            </a:r>
            <a:r>
              <a:rPr lang="en-US" sz="2400" i="1" dirty="0">
                <a:latin typeface="Times New Roman" charset="0"/>
                <a:ea typeface="Times New Roman" charset="0"/>
                <a:cs typeface="Times New Roman" charset="0"/>
              </a:rPr>
              <a:t>+k</a:t>
            </a:r>
            <a:r>
              <a:rPr lang="en-US" sz="2400" i="1" baseline="30000" dirty="0">
                <a:latin typeface="Times New Roman" charset="0"/>
                <a:ea typeface="Times New Roman" charset="0"/>
                <a:cs typeface="Times New Roman" charset="0"/>
              </a:rPr>
              <a:t>2</a:t>
            </a:r>
            <a:r>
              <a:rPr lang="en-US" sz="2400" i="1" dirty="0">
                <a:latin typeface="Times New Roman" charset="0"/>
                <a:ea typeface="Times New Roman" charset="0"/>
                <a:cs typeface="Times New Roman" charset="0"/>
              </a:rPr>
              <a:t>+l</a:t>
            </a:r>
            <a:r>
              <a:rPr lang="en-US" sz="2400" i="1" baseline="30000" dirty="0">
                <a:latin typeface="Times New Roman" charset="0"/>
                <a:ea typeface="Times New Roman" charset="0"/>
                <a:cs typeface="Times New Roman" charset="0"/>
              </a:rPr>
              <a:t>2</a:t>
            </a:r>
            <a:r>
              <a:rPr lang="en-US" sz="2400" dirty="0">
                <a:latin typeface="Times New Roman" charset="0"/>
                <a:ea typeface="Times New Roman" charset="0"/>
                <a:cs typeface="Times New Roman" charset="0"/>
              </a:rPr>
              <a:t>)</a:t>
            </a:r>
          </a:p>
          <a:p>
            <a:r>
              <a:rPr lang="en-US" sz="2400" dirty="0">
                <a:ea typeface="Times New Roman" charset="0"/>
                <a:cs typeface="Times New Roman" charset="0"/>
              </a:rPr>
              <a:t>Note that although using these formulas and inserting low order integers generates most of the low order </a:t>
            </a:r>
            <a:r>
              <a:rPr lang="en-US" sz="2400" dirty="0" err="1">
                <a:ea typeface="Times New Roman" charset="0"/>
                <a:cs typeface="Times New Roman" charset="0"/>
              </a:rPr>
              <a:t>CSLs</a:t>
            </a:r>
            <a:r>
              <a:rPr lang="en-US" sz="2400" dirty="0">
                <a:ea typeface="Times New Roman" charset="0"/>
                <a:cs typeface="Times New Roman" charset="0"/>
              </a:rPr>
              <a:t>,</a:t>
            </a:r>
            <a:r>
              <a:rPr lang="en-US" sz="2400" dirty="0" smtClean="0">
                <a:ea typeface="Times New Roman" charset="0"/>
                <a:cs typeface="Times New Roman" charset="0"/>
              </a:rPr>
              <a:t> one must go to values of n~5 to obtain </a:t>
            </a:r>
            <a:r>
              <a:rPr lang="en-US" sz="2400" dirty="0">
                <a:ea typeface="Times New Roman" charset="0"/>
                <a:cs typeface="Times New Roman" charset="0"/>
              </a:rPr>
              <a:t>a complete list.</a:t>
            </a:r>
          </a:p>
        </p:txBody>
      </p:sp>
      <p:sp>
        <p:nvSpPr>
          <p:cNvPr id="95237" name="Text Box 4"/>
          <p:cNvSpPr txBox="1">
            <a:spLocks noChangeArrowheads="1"/>
          </p:cNvSpPr>
          <p:nvPr/>
        </p:nvSpPr>
        <p:spPr bwMode="auto">
          <a:xfrm>
            <a:off x="762000" y="6019800"/>
            <a:ext cx="7559675" cy="461665"/>
          </a:xfrm>
          <a:prstGeom prst="rect">
            <a:avLst/>
          </a:prstGeom>
          <a:noFill/>
          <a:ln w="9525">
            <a:noFill/>
            <a:miter lim="800000"/>
            <a:headEnd/>
            <a:tailEnd/>
          </a:ln>
        </p:spPr>
        <p:txBody>
          <a:bodyPr wrap="square">
            <a:prstTxWarp prst="textNoShape">
              <a:avLst/>
            </a:prstTxWarp>
            <a:spAutoFit/>
          </a:bodyPr>
          <a:lstStyle/>
          <a:p>
            <a:pPr algn="ctr"/>
            <a:r>
              <a:rPr lang="en-US" sz="1200" dirty="0">
                <a:solidFill>
                  <a:srgbClr val="660066"/>
                </a:solidFill>
              </a:rPr>
              <a:t>[</a:t>
            </a:r>
            <a:r>
              <a:rPr lang="en-US" sz="1200" dirty="0" err="1">
                <a:solidFill>
                  <a:srgbClr val="660066"/>
                </a:solidFill>
              </a:rPr>
              <a:t>Ranganathan</a:t>
            </a:r>
            <a:r>
              <a:rPr lang="en-US" sz="1200" dirty="0">
                <a:solidFill>
                  <a:srgbClr val="660066"/>
                </a:solidFill>
              </a:rPr>
              <a:t>, S. (1966). “On the geometry of coincidence-site lattices.” </a:t>
            </a:r>
            <a:r>
              <a:rPr lang="en-US" sz="1200" u="sng" dirty="0" err="1">
                <a:solidFill>
                  <a:srgbClr val="660066"/>
                </a:solidFill>
              </a:rPr>
              <a:t>Acta</a:t>
            </a:r>
            <a:r>
              <a:rPr lang="en-US" sz="1200" u="sng" dirty="0">
                <a:solidFill>
                  <a:srgbClr val="660066"/>
                </a:solidFill>
              </a:rPr>
              <a:t> </a:t>
            </a:r>
            <a:r>
              <a:rPr lang="en-US" sz="1200" u="sng" dirty="0" err="1">
                <a:solidFill>
                  <a:srgbClr val="660066"/>
                </a:solidFill>
              </a:rPr>
              <a:t>Crystallographica</a:t>
            </a:r>
            <a:r>
              <a:rPr lang="en-US" sz="1200" dirty="0">
                <a:solidFill>
                  <a:srgbClr val="660066"/>
                </a:solidFill>
              </a:rPr>
              <a:t> </a:t>
            </a:r>
            <a:r>
              <a:rPr lang="en-US" sz="1200" b="1" dirty="0" smtClean="0">
                <a:solidFill>
                  <a:srgbClr val="660066"/>
                </a:solidFill>
              </a:rPr>
              <a:t>21</a:t>
            </a:r>
            <a:r>
              <a:rPr lang="en-US" sz="1200" dirty="0" smtClean="0">
                <a:solidFill>
                  <a:srgbClr val="660066"/>
                </a:solidFill>
              </a:rPr>
              <a:t> </a:t>
            </a:r>
            <a:r>
              <a:rPr lang="en-US" sz="1200" dirty="0">
                <a:solidFill>
                  <a:srgbClr val="660066"/>
                </a:solidFill>
              </a:rPr>
              <a:t>197-</a:t>
            </a:r>
            <a:r>
              <a:rPr lang="en-US" sz="1200" dirty="0" smtClean="0">
                <a:solidFill>
                  <a:srgbClr val="660066"/>
                </a:solidFill>
              </a:rPr>
              <a:t>199; see also the </a:t>
            </a:r>
            <a:r>
              <a:rPr lang="en-US" sz="1200" dirty="0" err="1" smtClean="0">
                <a:solidFill>
                  <a:srgbClr val="660066"/>
                </a:solidFill>
              </a:rPr>
              <a:t>Morawiec</a:t>
            </a:r>
            <a:r>
              <a:rPr lang="en-US" sz="1200" dirty="0" smtClean="0">
                <a:solidFill>
                  <a:srgbClr val="660066"/>
                </a:solidFill>
              </a:rPr>
              <a:t> book, pp 142-149 for discussion of cubic and lower symmetry cases]</a:t>
            </a:r>
            <a:endParaRPr lang="en-US" sz="1200" dirty="0">
              <a:solidFill>
                <a:srgbClr val="660066"/>
              </a:solidFill>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38200"/>
          </a:xfrm>
        </p:spPr>
        <p:txBody>
          <a:bodyPr/>
          <a:lstStyle/>
          <a:p>
            <a:r>
              <a:rPr lang="en-US" dirty="0" smtClean="0"/>
              <a:t>Quaternions</a:t>
            </a:r>
            <a:endParaRPr lang="en-US" dirty="0"/>
          </a:p>
        </p:txBody>
      </p:sp>
      <p:sp>
        <p:nvSpPr>
          <p:cNvPr id="3" name="Content Placeholder 2"/>
          <p:cNvSpPr>
            <a:spLocks noGrp="1"/>
          </p:cNvSpPr>
          <p:nvPr>
            <p:ph idx="1"/>
          </p:nvPr>
        </p:nvSpPr>
        <p:spPr>
          <a:xfrm>
            <a:off x="381000" y="914400"/>
            <a:ext cx="8534400" cy="5334000"/>
          </a:xfrm>
        </p:spPr>
        <p:txBody>
          <a:bodyPr/>
          <a:lstStyle/>
          <a:p>
            <a:r>
              <a:rPr lang="en-US" sz="2000" dirty="0" smtClean="0"/>
              <a:t>Recall that all CSL relationships can be thought of as twin relationships, which means that (in a </a:t>
            </a:r>
            <a:r>
              <a:rPr lang="en-US" sz="2000" dirty="0" err="1" smtClean="0"/>
              <a:t>centrosymmetric</a:t>
            </a:r>
            <a:r>
              <a:rPr lang="en-US" sz="2000" dirty="0" smtClean="0"/>
              <a:t> lattice) they can be constructed as 180° rotations about some axis.  </a:t>
            </a:r>
          </a:p>
          <a:p>
            <a:r>
              <a:rPr lang="en-US" sz="2000" dirty="0" smtClean="0"/>
              <a:t>Rotations of 180° have a very simple representation as a quaternion (by contrast to Rodrigues vectors) because </a:t>
            </a:r>
            <a:br>
              <a:rPr lang="en-US" sz="2000" dirty="0" smtClean="0"/>
            </a:br>
            <a:r>
              <a:rPr lang="en-US" sz="2000" dirty="0" err="1" smtClean="0">
                <a:latin typeface="Times New Roman"/>
                <a:cs typeface="Times New Roman"/>
              </a:rPr>
              <a:t>cos</a:t>
            </a:r>
            <a:r>
              <a:rPr lang="en-US" sz="2000" dirty="0" smtClean="0">
                <a:latin typeface="Times New Roman"/>
                <a:cs typeface="Times New Roman"/>
              </a:rPr>
              <a:t>(</a:t>
            </a:r>
            <a:r>
              <a:rPr lang="en-US" sz="2000" dirty="0" smtClean="0">
                <a:latin typeface="Symbol" charset="2"/>
                <a:cs typeface="Symbol" charset="2"/>
              </a:rPr>
              <a:t>q</a:t>
            </a:r>
            <a:r>
              <a:rPr lang="en-US" sz="2000" dirty="0" smtClean="0">
                <a:latin typeface="Times New Roman"/>
                <a:cs typeface="Times New Roman"/>
              </a:rPr>
              <a:t>/2)=</a:t>
            </a:r>
            <a:r>
              <a:rPr lang="en-US" sz="2000" dirty="0" err="1" smtClean="0">
                <a:latin typeface="Times New Roman"/>
                <a:cs typeface="Times New Roman"/>
              </a:rPr>
              <a:t>cos</a:t>
            </a:r>
            <a:r>
              <a:rPr lang="en-US" sz="2000" dirty="0" smtClean="0">
                <a:latin typeface="Times New Roman"/>
                <a:cs typeface="Times New Roman"/>
              </a:rPr>
              <a:t>(90°)=0</a:t>
            </a:r>
            <a:r>
              <a:rPr lang="en-US" sz="2000" dirty="0" smtClean="0"/>
              <a:t> and </a:t>
            </a:r>
            <a:r>
              <a:rPr lang="en-US" sz="2000" dirty="0" smtClean="0">
                <a:latin typeface="Times New Roman"/>
                <a:cs typeface="Times New Roman"/>
              </a:rPr>
              <a:t>sin(</a:t>
            </a:r>
            <a:r>
              <a:rPr lang="en-US" sz="2000" dirty="0">
                <a:latin typeface="Times New Roman"/>
                <a:cs typeface="Times New Roman"/>
              </a:rPr>
              <a:t>90°)</a:t>
            </a:r>
            <a:r>
              <a:rPr lang="en-US" sz="2000" dirty="0" smtClean="0">
                <a:latin typeface="Times New Roman"/>
                <a:cs typeface="Times New Roman"/>
              </a:rPr>
              <a:t>=1</a:t>
            </a:r>
            <a:r>
              <a:rPr lang="en-US" sz="2000" dirty="0" smtClean="0"/>
              <a:t>.  Therefore for a rotation axis of </a:t>
            </a:r>
            <a:r>
              <a:rPr lang="en-US" sz="2000" dirty="0" smtClean="0">
                <a:latin typeface="Times New Roman"/>
                <a:cs typeface="Times New Roman"/>
              </a:rPr>
              <a:t>[</a:t>
            </a:r>
            <a:r>
              <a:rPr lang="en-US" sz="2000" dirty="0" err="1" smtClean="0">
                <a:latin typeface="Times New Roman"/>
                <a:cs typeface="Times New Roman"/>
              </a:rPr>
              <a:t>x,y,z</a:t>
            </a:r>
            <a:r>
              <a:rPr lang="en-US" sz="2000" dirty="0" smtClean="0">
                <a:latin typeface="Times New Roman"/>
                <a:cs typeface="Times New Roman"/>
              </a:rPr>
              <a:t>]</a:t>
            </a:r>
            <a:r>
              <a:rPr lang="en-US" sz="2000" dirty="0" smtClean="0"/>
              <a:t> the unit quaternion = </a:t>
            </a:r>
            <a:r>
              <a:rPr lang="en-US" sz="2000" dirty="0" smtClean="0">
                <a:latin typeface="Times New Roman"/>
                <a:cs typeface="Times New Roman"/>
              </a:rPr>
              <a:t>{x,y,z,0}</a:t>
            </a:r>
            <a:r>
              <a:rPr lang="en-US" sz="2000" dirty="0" smtClean="0">
                <a:cs typeface="Times New Roman"/>
              </a:rPr>
              <a:t>.</a:t>
            </a:r>
          </a:p>
          <a:p>
            <a:r>
              <a:rPr lang="en-US" sz="2000" dirty="0" smtClean="0">
                <a:cs typeface="Times New Roman"/>
              </a:rPr>
              <a:t>Take the </a:t>
            </a:r>
            <a:r>
              <a:rPr lang="en-US" sz="2000" dirty="0" smtClean="0">
                <a:latin typeface="Symbol" charset="2"/>
                <a:cs typeface="Symbol" charset="2"/>
              </a:rPr>
              <a:t>S</a:t>
            </a:r>
            <a:r>
              <a:rPr lang="en-US" sz="2000" dirty="0" smtClean="0">
                <a:cs typeface="Times New Roman"/>
              </a:rPr>
              <a:t>5 as an example.  The rotation axis is [310], therefore the quaternion representation is </a:t>
            </a:r>
            <a:r>
              <a:rPr lang="en-US" sz="2000" dirty="0">
                <a:latin typeface="Times New Roman"/>
                <a:cs typeface="Times New Roman"/>
              </a:rPr>
              <a:t>1/√</a:t>
            </a:r>
            <a:r>
              <a:rPr lang="en-US" sz="2000" dirty="0" smtClean="0">
                <a:latin typeface="Times New Roman"/>
                <a:cs typeface="Times New Roman"/>
              </a:rPr>
              <a:t>10{3,1,0,0}</a:t>
            </a:r>
            <a:r>
              <a:rPr lang="en-US" sz="2000" dirty="0" smtClean="0">
                <a:cs typeface="Times New Roman"/>
              </a:rPr>
              <a:t>.</a:t>
            </a:r>
          </a:p>
          <a:p>
            <a:r>
              <a:rPr lang="en-US" sz="2000" dirty="0" smtClean="0">
                <a:cs typeface="Times New Roman"/>
              </a:rPr>
              <a:t>Check that this is indeed the expected value by applying symmetry to the ∆g and indeed one finds that this is equivalent to </a:t>
            </a:r>
            <a:r>
              <a:rPr lang="en-US" sz="2000" dirty="0" smtClean="0">
                <a:latin typeface="Times New Roman"/>
                <a:cs typeface="Times New Roman"/>
              </a:rPr>
              <a:t>{1/3,0,0}</a:t>
            </a:r>
            <a:r>
              <a:rPr lang="en-US" sz="2000" dirty="0" smtClean="0">
                <a:cs typeface="Times New Roman"/>
              </a:rPr>
              <a:t> as a Rodrigues vector or </a:t>
            </a:r>
            <a:r>
              <a:rPr lang="en-US" sz="2000" dirty="0" smtClean="0">
                <a:latin typeface="Times New Roman"/>
                <a:cs typeface="Times New Roman"/>
              </a:rPr>
              <a:t>38.9°[100]</a:t>
            </a:r>
            <a:r>
              <a:rPr lang="en-US" sz="2000" dirty="0" smtClean="0">
                <a:cs typeface="Times New Roman"/>
              </a:rPr>
              <a:t>.</a:t>
            </a:r>
          </a:p>
          <a:p>
            <a:r>
              <a:rPr lang="en-US" sz="2000" dirty="0" smtClean="0">
                <a:cs typeface="Times New Roman"/>
              </a:rPr>
              <a:t>One can further check that a vector of type [310] is mapped onto its negative by using the quaternion to transform/rotate it.  If we choose [-1,3,0] as being orthogonal to the [310] access, we can use the standard formula.  PTO…</a:t>
            </a:r>
            <a:endParaRPr lang="en-US" sz="2000" dirty="0">
              <a:cs typeface="Times New Roman"/>
            </a:endParaRPr>
          </a:p>
        </p:txBody>
      </p:sp>
      <p:sp>
        <p:nvSpPr>
          <p:cNvPr id="4" name="Slide Number Placeholder 3"/>
          <p:cNvSpPr>
            <a:spLocks noGrp="1"/>
          </p:cNvSpPr>
          <p:nvPr>
            <p:ph type="sldNum" sz="quarter" idx="12"/>
          </p:nvPr>
        </p:nvSpPr>
        <p:spPr/>
        <p:txBody>
          <a:bodyPr/>
          <a:lstStyle/>
          <a:p>
            <a:pPr>
              <a:defRPr/>
            </a:pPr>
            <a:fld id="{B234B607-4D29-A94E-9028-5F154EAD3648}" type="slidenum">
              <a:rPr lang="en-US" smtClean="0"/>
              <a:pPr>
                <a:defRPr/>
              </a:pPr>
              <a:t>42</a:t>
            </a:fld>
            <a:endParaRPr lang="en-US"/>
          </a:p>
        </p:txBody>
      </p:sp>
      <p:pic>
        <p:nvPicPr>
          <p:cNvPr id="5" name="quaternionspassivevectmultdef.jpg" descr="/afs/andrew.cmu.edu/usr19/srwilson/quaternionspassivevectmultdef.jpg"/>
          <p:cNvPicPr>
            <a:picLocks noChangeAspect="1"/>
          </p:cNvPicPr>
          <p:nvPr/>
        </p:nvPicPr>
        <p:blipFill>
          <a:blip r:embed="rId2" r:link="rId3"/>
          <a:srcRect/>
          <a:stretch>
            <a:fillRect/>
          </a:stretch>
        </p:blipFill>
        <p:spPr bwMode="auto">
          <a:xfrm>
            <a:off x="1592262" y="6172200"/>
            <a:ext cx="5189538" cy="525463"/>
          </a:xfrm>
          <a:prstGeom prst="rect">
            <a:avLst/>
          </a:prstGeom>
          <a:noFill/>
          <a:ln w="9525">
            <a:noFill/>
            <a:miter lim="800000"/>
            <a:headEnd/>
            <a:tailEnd/>
          </a:ln>
        </p:spPr>
      </p:pic>
    </p:spTree>
    <p:extLst>
      <p:ext uri="{BB962C8B-B14F-4D97-AF65-F5344CB8AC3E}">
        <p14:creationId xmlns:p14="http://schemas.microsoft.com/office/powerpoint/2010/main" val="27251843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dirty="0" smtClean="0"/>
              <a:t>Quaternions, contd.</a:t>
            </a:r>
            <a:endParaRPr lang="en-US" dirty="0"/>
          </a:p>
        </p:txBody>
      </p:sp>
      <p:sp>
        <p:nvSpPr>
          <p:cNvPr id="3" name="Content Placeholder 2"/>
          <p:cNvSpPr>
            <a:spLocks noGrp="1"/>
          </p:cNvSpPr>
          <p:nvPr>
            <p:ph idx="1"/>
          </p:nvPr>
        </p:nvSpPr>
        <p:spPr>
          <a:xfrm>
            <a:off x="685800" y="1143000"/>
            <a:ext cx="7772400" cy="5257800"/>
          </a:xfrm>
        </p:spPr>
        <p:txBody>
          <a:bodyPr/>
          <a:lstStyle/>
          <a:p>
            <a:r>
              <a:rPr lang="en-US" sz="2000" dirty="0" smtClean="0"/>
              <a:t>Note that q</a:t>
            </a:r>
            <a:r>
              <a:rPr lang="en-US" sz="2000" baseline="-25000" dirty="0" smtClean="0"/>
              <a:t>0</a:t>
            </a:r>
            <a:r>
              <a:rPr lang="en-US" sz="2000" dirty="0" smtClean="0"/>
              <a:t> = 0 in these cases (of 180° rotations) and </a:t>
            </a:r>
            <a:r>
              <a:rPr lang="en-US" sz="2000" b="1" dirty="0" smtClean="0"/>
              <a:t>q</a:t>
            </a:r>
            <a:r>
              <a:rPr lang="en-US" sz="2000" baseline="30000" dirty="0" smtClean="0"/>
              <a:t>2</a:t>
            </a:r>
            <a:r>
              <a:rPr lang="en-US" sz="2000" dirty="0" smtClean="0"/>
              <a:t>=1, so that simplifies the formula considerably:</a:t>
            </a:r>
            <a:br>
              <a:rPr lang="en-US" sz="2000" dirty="0" smtClean="0"/>
            </a:br>
            <a:r>
              <a:rPr lang="en-US" sz="2000" dirty="0" smtClean="0">
                <a:latin typeface="Times New Roman"/>
                <a:cs typeface="Times New Roman"/>
              </a:rPr>
              <a:t>s = -</a:t>
            </a:r>
            <a:r>
              <a:rPr lang="en-US" sz="2000" b="1" dirty="0" smtClean="0">
                <a:latin typeface="Times New Roman"/>
                <a:cs typeface="Times New Roman"/>
              </a:rPr>
              <a:t>v</a:t>
            </a:r>
            <a:r>
              <a:rPr lang="en-US" sz="2000" dirty="0" smtClean="0">
                <a:latin typeface="Times New Roman"/>
                <a:cs typeface="Times New Roman"/>
              </a:rPr>
              <a:t> + 2(</a:t>
            </a:r>
            <a:r>
              <a:rPr lang="en-US" sz="2000" b="1" dirty="0" err="1" smtClean="0">
                <a:latin typeface="Times New Roman"/>
                <a:cs typeface="Times New Roman"/>
              </a:rPr>
              <a:t>v•q</a:t>
            </a:r>
            <a:r>
              <a:rPr lang="en-US" sz="2000" dirty="0" smtClean="0">
                <a:latin typeface="Times New Roman"/>
                <a:cs typeface="Times New Roman"/>
              </a:rPr>
              <a:t>) </a:t>
            </a:r>
            <a:r>
              <a:rPr lang="en-US" sz="2000" b="1" dirty="0" smtClean="0">
                <a:latin typeface="Times New Roman"/>
                <a:cs typeface="Times New Roman"/>
              </a:rPr>
              <a:t>q</a:t>
            </a:r>
            <a:br>
              <a:rPr lang="en-US" sz="2000" b="1" dirty="0" smtClean="0">
                <a:latin typeface="Times New Roman"/>
                <a:cs typeface="Times New Roman"/>
              </a:rPr>
            </a:br>
            <a:r>
              <a:rPr lang="en-US" sz="2000" b="1" dirty="0" smtClean="0">
                <a:latin typeface="Times New Roman"/>
                <a:cs typeface="Times New Roman"/>
              </a:rPr>
              <a:t>   </a:t>
            </a:r>
            <a:r>
              <a:rPr lang="en-US" sz="2000" dirty="0" smtClean="0">
                <a:latin typeface="Times New Roman"/>
                <a:cs typeface="Times New Roman"/>
              </a:rPr>
              <a:t>= -</a:t>
            </a:r>
            <a:r>
              <a:rPr lang="en-US" sz="2000" b="1" dirty="0" smtClean="0">
                <a:latin typeface="Times New Roman"/>
                <a:cs typeface="Times New Roman"/>
              </a:rPr>
              <a:t>v</a:t>
            </a:r>
            <a:r>
              <a:rPr lang="en-US" sz="2000" dirty="0" smtClean="0">
                <a:latin typeface="Times New Roman"/>
                <a:cs typeface="Times New Roman"/>
              </a:rPr>
              <a:t> </a:t>
            </a:r>
            <a:r>
              <a:rPr lang="en-US" sz="2000" dirty="0">
                <a:latin typeface="Times New Roman"/>
                <a:cs typeface="Times New Roman"/>
              </a:rPr>
              <a:t>+ 2(</a:t>
            </a:r>
            <a:r>
              <a:rPr lang="en-US" sz="2000" b="1" dirty="0">
                <a:latin typeface="Times New Roman"/>
                <a:cs typeface="Times New Roman"/>
              </a:rPr>
              <a:t>v</a:t>
            </a:r>
            <a:r>
              <a:rPr lang="en-US" sz="2000" b="1" dirty="0" smtClean="0">
                <a:latin typeface="Times New Roman"/>
                <a:cs typeface="Times New Roman"/>
              </a:rPr>
              <a:t>•</a:t>
            </a:r>
            <a:r>
              <a:rPr lang="en-US" sz="2000" dirty="0" smtClean="0">
                <a:latin typeface="Times New Roman"/>
                <a:cs typeface="Times New Roman"/>
              </a:rPr>
              <a:t>[310]) [310]</a:t>
            </a:r>
          </a:p>
          <a:p>
            <a:r>
              <a:rPr lang="en-US" sz="2000" dirty="0" smtClean="0">
                <a:cs typeface="Times New Roman"/>
              </a:rPr>
              <a:t>Pick [-1,3,0] as an example:</a:t>
            </a:r>
            <a:br>
              <a:rPr lang="en-US" sz="2000" dirty="0" smtClean="0">
                <a:cs typeface="Times New Roman"/>
              </a:rPr>
            </a:br>
            <a:r>
              <a:rPr lang="en-US" sz="2000" b="1" dirty="0">
                <a:latin typeface="Times New Roman"/>
                <a:cs typeface="Times New Roman"/>
              </a:rPr>
              <a:t> </a:t>
            </a:r>
            <a:r>
              <a:rPr lang="en-US" sz="2000" dirty="0">
                <a:latin typeface="Times New Roman"/>
                <a:cs typeface="Times New Roman"/>
              </a:rPr>
              <a:t>= </a:t>
            </a:r>
            <a:r>
              <a:rPr lang="en-US" sz="2000" dirty="0" smtClean="0">
                <a:latin typeface="Times New Roman"/>
                <a:cs typeface="Times New Roman"/>
              </a:rPr>
              <a:t>-</a:t>
            </a:r>
            <a:r>
              <a:rPr lang="en-US" sz="2000" b="1" dirty="0" smtClean="0">
                <a:latin typeface="Times New Roman"/>
                <a:cs typeface="Times New Roman"/>
              </a:rPr>
              <a:t>v</a:t>
            </a:r>
            <a:r>
              <a:rPr lang="en-US" sz="2000" dirty="0" smtClean="0">
                <a:latin typeface="Times New Roman"/>
                <a:cs typeface="Times New Roman"/>
              </a:rPr>
              <a:t> </a:t>
            </a:r>
            <a:r>
              <a:rPr lang="en-US" sz="2000" dirty="0">
                <a:latin typeface="Times New Roman"/>
                <a:cs typeface="Times New Roman"/>
              </a:rPr>
              <a:t>+ 2</a:t>
            </a:r>
            <a:r>
              <a:rPr lang="en-US" sz="2000" dirty="0" smtClean="0">
                <a:latin typeface="Times New Roman"/>
                <a:cs typeface="Times New Roman"/>
              </a:rPr>
              <a:t>([-1,3,0</a:t>
            </a:r>
            <a:r>
              <a:rPr lang="en-US" sz="2000" dirty="0">
                <a:latin typeface="Times New Roman"/>
                <a:cs typeface="Times New Roman"/>
              </a:rPr>
              <a:t>]</a:t>
            </a:r>
            <a:r>
              <a:rPr lang="en-US" sz="2000" b="1" dirty="0" smtClean="0">
                <a:latin typeface="Times New Roman"/>
                <a:cs typeface="Times New Roman"/>
              </a:rPr>
              <a:t>•</a:t>
            </a:r>
            <a:r>
              <a:rPr lang="en-US" sz="2000" dirty="0">
                <a:latin typeface="Times New Roman"/>
                <a:cs typeface="Times New Roman"/>
              </a:rPr>
              <a:t>[</a:t>
            </a:r>
            <a:r>
              <a:rPr lang="en-US" sz="2000" dirty="0" smtClean="0">
                <a:latin typeface="Times New Roman"/>
                <a:cs typeface="Times New Roman"/>
              </a:rPr>
              <a:t>3,1,0</a:t>
            </a:r>
            <a:r>
              <a:rPr lang="en-US" sz="2000" dirty="0">
                <a:latin typeface="Times New Roman"/>
                <a:cs typeface="Times New Roman"/>
              </a:rPr>
              <a:t>]) [</a:t>
            </a:r>
            <a:r>
              <a:rPr lang="en-US" sz="2000" dirty="0" smtClean="0">
                <a:latin typeface="Times New Roman"/>
                <a:cs typeface="Times New Roman"/>
              </a:rPr>
              <a:t>3,1,0]</a:t>
            </a:r>
            <a:br>
              <a:rPr lang="en-US" sz="2000" dirty="0" smtClean="0">
                <a:latin typeface="Times New Roman"/>
                <a:cs typeface="Times New Roman"/>
              </a:rPr>
            </a:br>
            <a:r>
              <a:rPr lang="en-US" sz="2000" b="1" dirty="0">
                <a:latin typeface="Times New Roman"/>
                <a:cs typeface="Times New Roman"/>
              </a:rPr>
              <a:t> </a:t>
            </a:r>
            <a:r>
              <a:rPr lang="en-US" sz="2000" dirty="0">
                <a:latin typeface="Times New Roman"/>
                <a:cs typeface="Times New Roman"/>
              </a:rPr>
              <a:t>= </a:t>
            </a:r>
            <a:r>
              <a:rPr lang="en-US" sz="2000" dirty="0" smtClean="0">
                <a:latin typeface="Times New Roman"/>
                <a:cs typeface="Times New Roman"/>
              </a:rPr>
              <a:t>-</a:t>
            </a:r>
            <a:r>
              <a:rPr lang="en-US" sz="2000" b="1" dirty="0" smtClean="0">
                <a:latin typeface="Times New Roman"/>
                <a:cs typeface="Times New Roman"/>
              </a:rPr>
              <a:t>v</a:t>
            </a:r>
            <a:r>
              <a:rPr lang="en-US" sz="2000" dirty="0" smtClean="0">
                <a:latin typeface="Times New Roman"/>
                <a:cs typeface="Times New Roman"/>
              </a:rPr>
              <a:t> </a:t>
            </a:r>
            <a:r>
              <a:rPr lang="en-US" sz="2000" dirty="0">
                <a:latin typeface="Times New Roman"/>
                <a:cs typeface="Times New Roman"/>
              </a:rPr>
              <a:t>+ 2([</a:t>
            </a:r>
            <a:r>
              <a:rPr lang="en-US" sz="2000" dirty="0" smtClean="0">
                <a:latin typeface="Times New Roman"/>
                <a:cs typeface="Times New Roman"/>
              </a:rPr>
              <a:t>-3+3+0</a:t>
            </a:r>
            <a:r>
              <a:rPr lang="en-US" sz="2000" dirty="0">
                <a:latin typeface="Times New Roman"/>
                <a:cs typeface="Times New Roman"/>
              </a:rPr>
              <a:t>]) [3,1,0</a:t>
            </a:r>
            <a:r>
              <a:rPr lang="en-US" sz="2000" dirty="0" smtClean="0">
                <a:latin typeface="Times New Roman"/>
                <a:cs typeface="Times New Roman"/>
              </a:rPr>
              <a:t>]</a:t>
            </a:r>
            <a:br>
              <a:rPr lang="en-US" sz="2000" dirty="0" smtClean="0">
                <a:latin typeface="Times New Roman"/>
                <a:cs typeface="Times New Roman"/>
              </a:rPr>
            </a:br>
            <a:r>
              <a:rPr lang="en-US" sz="2000" b="1" dirty="0">
                <a:latin typeface="Times New Roman"/>
                <a:cs typeface="Times New Roman"/>
              </a:rPr>
              <a:t> </a:t>
            </a:r>
            <a:r>
              <a:rPr lang="en-US" sz="2000" dirty="0">
                <a:latin typeface="Times New Roman"/>
                <a:cs typeface="Times New Roman"/>
              </a:rPr>
              <a:t>= </a:t>
            </a:r>
            <a:r>
              <a:rPr lang="en-US" sz="2000" dirty="0" smtClean="0">
                <a:latin typeface="Times New Roman"/>
                <a:cs typeface="Times New Roman"/>
              </a:rPr>
              <a:t>[+1,-3,0</a:t>
            </a:r>
            <a:r>
              <a:rPr lang="en-US" sz="2000" dirty="0">
                <a:latin typeface="Times New Roman"/>
                <a:cs typeface="Times New Roman"/>
              </a:rPr>
              <a:t>]</a:t>
            </a:r>
            <a:endParaRPr lang="en-US" sz="2000" dirty="0">
              <a:cs typeface="Times New Roman"/>
            </a:endParaRPr>
          </a:p>
          <a:p>
            <a:r>
              <a:rPr lang="en-US" sz="2000" dirty="0" smtClean="0">
                <a:cs typeface="Times New Roman"/>
              </a:rPr>
              <a:t>Note that any value of the z coefficient will </a:t>
            </a:r>
            <a:r>
              <a:rPr lang="en-US" sz="2000" i="1" dirty="0" smtClean="0">
                <a:cs typeface="Times New Roman"/>
              </a:rPr>
              <a:t>also</a:t>
            </a:r>
            <a:r>
              <a:rPr lang="en-US" sz="2000" dirty="0" smtClean="0">
                <a:cs typeface="Times New Roman"/>
              </a:rPr>
              <a:t> satisfy the relationship.</a:t>
            </a:r>
          </a:p>
          <a:p>
            <a:r>
              <a:rPr lang="en-US" sz="2000" dirty="0" smtClean="0">
                <a:cs typeface="Times New Roman"/>
              </a:rPr>
              <a:t>Note that any combination of </a:t>
            </a:r>
            <a:r>
              <a:rPr lang="en-US" sz="2000" dirty="0" smtClean="0">
                <a:latin typeface="Times New Roman"/>
                <a:cs typeface="Times New Roman"/>
              </a:rPr>
              <a:t>b=-3a</a:t>
            </a:r>
            <a:r>
              <a:rPr lang="en-US" sz="2000" dirty="0" smtClean="0">
                <a:cs typeface="Times New Roman"/>
              </a:rPr>
              <a:t> in </a:t>
            </a:r>
            <a:r>
              <a:rPr lang="en-US" sz="2000" dirty="0" smtClean="0">
                <a:latin typeface="Times New Roman"/>
                <a:cs typeface="Times New Roman"/>
              </a:rPr>
              <a:t>[</a:t>
            </a:r>
            <a:r>
              <a:rPr lang="en-US" sz="2000" dirty="0" err="1" smtClean="0">
                <a:latin typeface="Times New Roman"/>
                <a:cs typeface="Times New Roman"/>
              </a:rPr>
              <a:t>a,b,c</a:t>
            </a:r>
            <a:r>
              <a:rPr lang="en-US" sz="2000" dirty="0" smtClean="0">
                <a:latin typeface="Times New Roman"/>
                <a:cs typeface="Times New Roman"/>
              </a:rPr>
              <a:t>]</a:t>
            </a:r>
            <a:r>
              <a:rPr lang="en-US" sz="2000" dirty="0" smtClean="0">
                <a:cs typeface="Times New Roman"/>
              </a:rPr>
              <a:t> (i.e. that has integer coordinates to be a point in the lattice, and is perpendicular to the axis) will also work.  This helps to make the point that there is an infinite set of points that coincide, each of which satisfies the required relationship.  That infinite set of coincident points is the Coincident Site </a:t>
            </a:r>
            <a:r>
              <a:rPr lang="en-US" sz="2000" i="1" dirty="0" smtClean="0">
                <a:cs typeface="Times New Roman"/>
              </a:rPr>
              <a:t>Lattice</a:t>
            </a:r>
            <a:r>
              <a:rPr lang="en-US" sz="2000" dirty="0" smtClean="0">
                <a:cs typeface="Times New Roman"/>
              </a:rPr>
              <a:t>.</a:t>
            </a:r>
            <a:endParaRPr lang="en-US" sz="2000" dirty="0">
              <a:cs typeface="Times New Roman"/>
            </a:endParaRPr>
          </a:p>
        </p:txBody>
      </p:sp>
      <p:sp>
        <p:nvSpPr>
          <p:cNvPr id="4" name="Slide Number Placeholder 3"/>
          <p:cNvSpPr>
            <a:spLocks noGrp="1"/>
          </p:cNvSpPr>
          <p:nvPr>
            <p:ph type="sldNum" sz="quarter" idx="12"/>
          </p:nvPr>
        </p:nvSpPr>
        <p:spPr/>
        <p:txBody>
          <a:bodyPr/>
          <a:lstStyle/>
          <a:p>
            <a:pPr>
              <a:defRPr/>
            </a:pPr>
            <a:fld id="{B234B607-4D29-A94E-9028-5F154EAD3648}" type="slidenum">
              <a:rPr lang="en-US" smtClean="0"/>
              <a:pPr>
                <a:defRPr/>
              </a:pPr>
              <a:t>43</a:t>
            </a:fld>
            <a:endParaRPr lang="en-US"/>
          </a:p>
        </p:txBody>
      </p:sp>
    </p:spTree>
    <p:extLst>
      <p:ext uri="{BB962C8B-B14F-4D97-AF65-F5344CB8AC3E}">
        <p14:creationId xmlns:p14="http://schemas.microsoft.com/office/powerpoint/2010/main" val="16889810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B89513CA-3A1B-6241-BD1C-17A03B917F95}" type="slidenum">
              <a:rPr lang="en-US" smtClean="0"/>
              <a:pPr>
                <a:defRPr/>
              </a:pPr>
              <a:t>44</a:t>
            </a:fld>
            <a:endParaRPr lang="en-US"/>
          </a:p>
        </p:txBody>
      </p:sp>
      <p:graphicFrame>
        <p:nvGraphicFramePr>
          <p:cNvPr id="97282" name="Object 2"/>
          <p:cNvGraphicFramePr>
            <a:graphicFrameLocks noChangeAspect="1"/>
          </p:cNvGraphicFramePr>
          <p:nvPr>
            <p:extLst>
              <p:ext uri="{D42A27DB-BD31-4B8C-83A1-F6EECF244321}">
                <p14:modId xmlns:p14="http://schemas.microsoft.com/office/powerpoint/2010/main" val="1405213063"/>
              </p:ext>
            </p:extLst>
          </p:nvPr>
        </p:nvGraphicFramePr>
        <p:xfrm>
          <a:off x="2667000" y="228600"/>
          <a:ext cx="6070600" cy="5676900"/>
        </p:xfrm>
        <a:graphic>
          <a:graphicData uri="http://schemas.openxmlformats.org/presentationml/2006/ole">
            <mc:AlternateContent xmlns:mc="http://schemas.openxmlformats.org/markup-compatibility/2006">
              <mc:Choice xmlns:v="urn:schemas-microsoft-com:vml" Requires="v">
                <p:oleObj spid="_x0000_s97299" name="Document" r:id="rId4" imgW="6070600" imgH="5676900" progId="Word.Document.8">
                  <p:embed/>
                </p:oleObj>
              </mc:Choice>
              <mc:Fallback>
                <p:oleObj name="Document" r:id="rId4" imgW="6070600" imgH="5676900" progId="Word.Document.8">
                  <p:embed/>
                  <p:pic>
                    <p:nvPicPr>
                      <p:cNvPr id="0" name="Picture 2"/>
                      <p:cNvPicPr>
                        <a:picLocks noChangeAspect="1" noChangeArrowheads="1"/>
                      </p:cNvPicPr>
                      <p:nvPr/>
                    </p:nvPicPr>
                    <p:blipFill>
                      <a:blip r:embed="rId5"/>
                      <a:srcRect/>
                      <a:stretch>
                        <a:fillRect/>
                      </a:stretch>
                    </p:blipFill>
                    <p:spPr bwMode="auto">
                      <a:xfrm>
                        <a:off x="2667000" y="228600"/>
                        <a:ext cx="6070600" cy="56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7284" name="Text Box 3"/>
          <p:cNvSpPr txBox="1">
            <a:spLocks noChangeArrowheads="1"/>
          </p:cNvSpPr>
          <p:nvPr/>
        </p:nvSpPr>
        <p:spPr bwMode="auto">
          <a:xfrm>
            <a:off x="228600" y="381000"/>
            <a:ext cx="2286000" cy="4965700"/>
          </a:xfrm>
          <a:prstGeom prst="rect">
            <a:avLst/>
          </a:prstGeom>
          <a:noFill/>
          <a:ln w="9525">
            <a:noFill/>
            <a:miter lim="800000"/>
            <a:headEnd/>
            <a:tailEnd/>
          </a:ln>
        </p:spPr>
        <p:txBody>
          <a:bodyPr>
            <a:prstTxWarp prst="textNoShape">
              <a:avLst/>
            </a:prstTxWarp>
            <a:spAutoFit/>
          </a:bodyPr>
          <a:lstStyle/>
          <a:p>
            <a:r>
              <a:rPr lang="en-US" sz="3200" dirty="0">
                <a:solidFill>
                  <a:srgbClr val="0201B5"/>
                </a:solidFill>
                <a:latin typeface="Times" charset="0"/>
              </a:rPr>
              <a:t>Table of CSL values in axis/angle, Euler angles, Rodrigues vectors</a:t>
            </a:r>
            <a:br>
              <a:rPr lang="en-US" sz="3200" dirty="0">
                <a:solidFill>
                  <a:srgbClr val="0201B5"/>
                </a:solidFill>
                <a:latin typeface="Times" charset="0"/>
              </a:rPr>
            </a:br>
            <a:r>
              <a:rPr lang="en-US" sz="3200" dirty="0">
                <a:solidFill>
                  <a:srgbClr val="0201B5"/>
                </a:solidFill>
                <a:latin typeface="Times" charset="0"/>
              </a:rPr>
              <a:t>and quaternions</a:t>
            </a:r>
          </a:p>
        </p:txBody>
      </p:sp>
      <p:sp>
        <p:nvSpPr>
          <p:cNvPr id="97285" name="Text Box 4"/>
          <p:cNvSpPr txBox="1">
            <a:spLocks noChangeArrowheads="1"/>
          </p:cNvSpPr>
          <p:nvPr/>
        </p:nvSpPr>
        <p:spPr bwMode="auto">
          <a:xfrm>
            <a:off x="304800" y="5486400"/>
            <a:ext cx="1997075" cy="1169551"/>
          </a:xfrm>
          <a:prstGeom prst="rect">
            <a:avLst/>
          </a:prstGeom>
          <a:solidFill>
            <a:srgbClr val="FEFFD5"/>
          </a:solidFill>
          <a:ln w="9525">
            <a:noFill/>
            <a:miter lim="800000"/>
            <a:headEnd/>
            <a:tailEnd/>
          </a:ln>
        </p:spPr>
        <p:txBody>
          <a:bodyPr>
            <a:prstTxWarp prst="textNoShape">
              <a:avLst/>
            </a:prstTxWarp>
            <a:spAutoFit/>
          </a:bodyPr>
          <a:lstStyle/>
          <a:p>
            <a:r>
              <a:rPr lang="en-US" sz="1000" dirty="0" smtClean="0"/>
              <a:t>Note: in order to compare a measured misorientation with one of these values, it is necessary to compute the values to high precision (because most are fractions based on integers).</a:t>
            </a:r>
            <a:endParaRPr lang="en-US" sz="1000" dirty="0"/>
          </a:p>
        </p:txBody>
      </p:sp>
      <p:sp>
        <p:nvSpPr>
          <p:cNvPr id="6" name="Text Box 4"/>
          <p:cNvSpPr txBox="1">
            <a:spLocks noChangeArrowheads="1"/>
          </p:cNvSpPr>
          <p:nvPr/>
        </p:nvSpPr>
        <p:spPr bwMode="auto">
          <a:xfrm>
            <a:off x="2667000" y="5848290"/>
            <a:ext cx="6019800" cy="400110"/>
          </a:xfrm>
          <a:prstGeom prst="rect">
            <a:avLst/>
          </a:prstGeom>
          <a:solidFill>
            <a:srgbClr val="FEFFD5"/>
          </a:solidFill>
          <a:ln w="9525">
            <a:noFill/>
            <a:miter lim="800000"/>
            <a:headEnd/>
            <a:tailEnd/>
          </a:ln>
        </p:spPr>
        <p:txBody>
          <a:bodyPr wrap="square">
            <a:prstTxWarp prst="textNoShape">
              <a:avLst/>
            </a:prstTxWarp>
            <a:spAutoFit/>
          </a:bodyPr>
          <a:lstStyle/>
          <a:p>
            <a:r>
              <a:rPr lang="en-US" sz="1000" dirty="0" smtClean="0"/>
              <a:t>Note</a:t>
            </a:r>
            <a:r>
              <a:rPr lang="en-US" sz="1000" dirty="0" smtClean="0"/>
              <a:t>: integer fractions are quoted for most of the Rodrigues vectors.  The entries in decimals also correspond to integer values and will be updated at a later time.</a:t>
            </a:r>
            <a:endParaRPr lang="en-US" sz="1000"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8F3CD15-1B80-BE46-9FF5-B7643819DFE4}" type="slidenum">
              <a:rPr lang="en-US" smtClean="0"/>
              <a:pPr>
                <a:defRPr/>
              </a:pPr>
              <a:t>45</a:t>
            </a:fld>
            <a:endParaRPr lang="en-US"/>
          </a:p>
        </p:txBody>
      </p:sp>
      <p:sp>
        <p:nvSpPr>
          <p:cNvPr id="100354" name="Rectangle 2"/>
          <p:cNvSpPr>
            <a:spLocks noGrp="1" noChangeArrowheads="1"/>
          </p:cNvSpPr>
          <p:nvPr>
            <p:ph type="title"/>
          </p:nvPr>
        </p:nvSpPr>
        <p:spPr/>
        <p:txBody>
          <a:bodyPr/>
          <a:lstStyle/>
          <a:p>
            <a:pPr>
              <a:defRPr/>
            </a:pPr>
            <a:r>
              <a:rPr lang="en-US">
                <a:ea typeface="+mj-ea"/>
                <a:cs typeface="+mj-cs"/>
              </a:rPr>
              <a:t>CSL + boundary plane</a:t>
            </a:r>
          </a:p>
        </p:txBody>
      </p:sp>
      <p:sp>
        <p:nvSpPr>
          <p:cNvPr id="99332" name="Rectangle 3"/>
          <p:cNvSpPr>
            <a:spLocks noGrp="1" noChangeArrowheads="1"/>
          </p:cNvSpPr>
          <p:nvPr>
            <p:ph type="body" idx="1"/>
          </p:nvPr>
        </p:nvSpPr>
        <p:spPr>
          <a:xfrm>
            <a:off x="685800" y="1600200"/>
            <a:ext cx="8001000" cy="4114800"/>
          </a:xfrm>
        </p:spPr>
        <p:txBody>
          <a:bodyPr/>
          <a:lstStyle/>
          <a:p>
            <a:pPr>
              <a:lnSpc>
                <a:spcPct val="90000"/>
              </a:lnSpc>
            </a:pPr>
            <a:r>
              <a:rPr lang="en-US" sz="2000">
                <a:ea typeface="ＭＳ Ｐゴシック" charset="-128"/>
                <a:cs typeface="ＭＳ Ｐゴシック" charset="-128"/>
              </a:rPr>
              <a:t>Good atomic fit at an interface is expected for boundaries that intersect a high density of (coincident site) lattice points.</a:t>
            </a:r>
          </a:p>
          <a:p>
            <a:pPr>
              <a:lnSpc>
                <a:spcPct val="90000"/>
              </a:lnSpc>
            </a:pPr>
            <a:r>
              <a:rPr lang="en-US" sz="2000">
                <a:ea typeface="ＭＳ Ｐゴシック" charset="-128"/>
                <a:cs typeface="ＭＳ Ｐゴシック" charset="-128"/>
              </a:rPr>
              <a:t>How to determine these planes for a given CSL type?</a:t>
            </a:r>
          </a:p>
          <a:p>
            <a:pPr>
              <a:lnSpc>
                <a:spcPct val="90000"/>
              </a:lnSpc>
            </a:pPr>
            <a:r>
              <a:rPr lang="en-US" sz="2000">
                <a:ea typeface="ＭＳ Ｐゴシック" charset="-128"/>
                <a:cs typeface="ＭＳ Ｐゴシック" charset="-128"/>
              </a:rPr>
              <a:t>The coincident lattice is aligned such that one of its axes is parallel to the misorientation axis.  Therefore there are two obvious choices of boundary plane to maximize the density of CSL lattice points:</a:t>
            </a:r>
            <a:br>
              <a:rPr lang="en-US" sz="2000">
                <a:ea typeface="ＭＳ Ｐゴシック" charset="-128"/>
                <a:cs typeface="ＭＳ Ｐゴシック" charset="-128"/>
              </a:rPr>
            </a:br>
            <a:r>
              <a:rPr lang="en-US" sz="2000">
                <a:ea typeface="ＭＳ Ｐゴシック" charset="-128"/>
                <a:cs typeface="ＭＳ Ｐゴシック" charset="-128"/>
              </a:rPr>
              <a:t>(a) a </a:t>
            </a:r>
            <a:r>
              <a:rPr lang="en-US" sz="2000" i="1">
                <a:ea typeface="ＭＳ Ｐゴシック" charset="-128"/>
                <a:cs typeface="ＭＳ Ｐゴシック" charset="-128"/>
              </a:rPr>
              <a:t>pure twist </a:t>
            </a:r>
            <a:r>
              <a:rPr lang="en-US" sz="2000">
                <a:ea typeface="ＭＳ Ｐゴシック" charset="-128"/>
                <a:cs typeface="ＭＳ Ｐゴシック" charset="-128"/>
              </a:rPr>
              <a:t>boundary with a normal // misorientation axis is one example, e.g. (100) for any &lt;100&gt;-based CSL; </a:t>
            </a:r>
            <a:br>
              <a:rPr lang="en-US" sz="2000">
                <a:ea typeface="ＭＳ Ｐゴシック" charset="-128"/>
                <a:cs typeface="ＭＳ Ｐゴシック" charset="-128"/>
              </a:rPr>
            </a:br>
            <a:r>
              <a:rPr lang="en-US" sz="2000">
                <a:ea typeface="ＭＳ Ｐゴシック" charset="-128"/>
                <a:cs typeface="ＭＳ Ｐゴシック" charset="-128"/>
              </a:rPr>
              <a:t>(b) a </a:t>
            </a:r>
            <a:r>
              <a:rPr lang="en-US" sz="2000" i="1">
                <a:ea typeface="ＭＳ Ｐゴシック" charset="-128"/>
                <a:cs typeface="ＭＳ Ｐゴシック" charset="-128"/>
              </a:rPr>
              <a:t>symmetric tilt </a:t>
            </a:r>
            <a:r>
              <a:rPr lang="en-US" sz="2000">
                <a:ea typeface="ＭＳ Ｐゴシック" charset="-128"/>
                <a:cs typeface="ＭＳ Ｐゴシック" charset="-128"/>
              </a:rPr>
              <a:t>boundary that lies perpendicular to the axis and that bisects the rotation should also contain a high density of points.  Example: for </a:t>
            </a:r>
            <a:r>
              <a:rPr lang="en-US" sz="2400">
                <a:latin typeface="Symbol" charset="2"/>
                <a:ea typeface="ＭＳ Ｐゴシック" charset="-128"/>
                <a:cs typeface="ＭＳ Ｐゴシック" charset="-128"/>
              </a:rPr>
              <a:t>S</a:t>
            </a:r>
            <a:r>
              <a:rPr lang="en-US" sz="2000">
                <a:ea typeface="ＭＳ Ｐゴシック" charset="-128"/>
                <a:cs typeface="ＭＳ Ｐゴシック" charset="-128"/>
              </a:rPr>
              <a:t>5, 36.9° about &lt;001&gt;, </a:t>
            </a:r>
            <a:r>
              <a:rPr lang="en-US" sz="2000" i="1">
                <a:ea typeface="ＭＳ Ｐゴシック" charset="-128"/>
                <a:cs typeface="ＭＳ Ｐゴシック" charset="-128"/>
              </a:rPr>
              <a:t>x=3, y=1</a:t>
            </a:r>
            <a:r>
              <a:rPr lang="en-US" sz="2000">
                <a:ea typeface="ＭＳ Ｐゴシック" charset="-128"/>
                <a:cs typeface="ＭＳ Ｐゴシック" charset="-128"/>
              </a:rPr>
              <a:t>, and so the (310) plane corresponds to the </a:t>
            </a:r>
            <a:r>
              <a:rPr lang="en-US" sz="2400">
                <a:latin typeface="Symbol" charset="2"/>
                <a:ea typeface="ＭＳ Ｐゴシック" charset="-128"/>
                <a:cs typeface="ＭＳ Ｐゴシック" charset="-128"/>
              </a:rPr>
              <a:t>S</a:t>
            </a:r>
            <a:r>
              <a:rPr lang="en-US" sz="2000">
                <a:ea typeface="ＭＳ Ｐゴシック" charset="-128"/>
                <a:cs typeface="ＭＳ Ｐゴシック" charset="-128"/>
              </a:rPr>
              <a:t>5 </a:t>
            </a:r>
            <a:r>
              <a:rPr lang="en-US" sz="2000" i="1">
                <a:ea typeface="ＭＳ Ｐゴシック" charset="-128"/>
                <a:cs typeface="ＭＳ Ｐゴシック" charset="-128"/>
              </a:rPr>
              <a:t>symmetric tilt boundary </a:t>
            </a:r>
            <a:r>
              <a:rPr lang="en-US" sz="2000">
                <a:ea typeface="ＭＳ Ｐゴシック" charset="-128"/>
                <a:cs typeface="ＭＳ Ｐゴシック" charset="-128"/>
              </a:rPr>
              <a:t>plane [i.e. (</a:t>
            </a:r>
            <a:r>
              <a:rPr lang="en-US" sz="2000" i="1">
                <a:ea typeface="ＭＳ Ｐゴシック" charset="-128"/>
                <a:cs typeface="ＭＳ Ｐゴシック" charset="-128"/>
              </a:rPr>
              <a:t>n,m,0</a:t>
            </a:r>
            <a:r>
              <a:rPr lang="en-US" sz="2000">
                <a:ea typeface="ＭＳ Ｐゴシック" charset="-128"/>
                <a:cs typeface="ＭＳ Ｐゴシック" charset="-128"/>
              </a:rPr>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1836818-D79F-C840-9A0E-2EA4DF505573}" type="slidenum">
              <a:rPr lang="en-US" smtClean="0"/>
              <a:pPr>
                <a:defRPr/>
              </a:pPr>
              <a:t>46</a:t>
            </a:fld>
            <a:endParaRPr lang="en-US"/>
          </a:p>
        </p:txBody>
      </p:sp>
      <p:sp>
        <p:nvSpPr>
          <p:cNvPr id="21506" name="Rectangle 2"/>
          <p:cNvSpPr>
            <a:spLocks noGrp="1" noChangeArrowheads="1"/>
          </p:cNvSpPr>
          <p:nvPr>
            <p:ph type="title"/>
          </p:nvPr>
        </p:nvSpPr>
        <p:spPr/>
        <p:txBody>
          <a:bodyPr/>
          <a:lstStyle/>
          <a:p>
            <a:pPr>
              <a:defRPr/>
            </a:pPr>
            <a:r>
              <a:rPr lang="en-US">
                <a:ea typeface="+mj-ea"/>
                <a:cs typeface="+mj-cs"/>
              </a:rPr>
              <a:t>CSL boundaries and RF space</a:t>
            </a:r>
          </a:p>
        </p:txBody>
      </p:sp>
      <p:sp>
        <p:nvSpPr>
          <p:cNvPr id="101380" name="Rectangle 3"/>
          <p:cNvSpPr>
            <a:spLocks noGrp="1" noChangeArrowheads="1"/>
          </p:cNvSpPr>
          <p:nvPr>
            <p:ph type="body" idx="1"/>
          </p:nvPr>
        </p:nvSpPr>
        <p:spPr>
          <a:xfrm>
            <a:off x="685800" y="1295400"/>
            <a:ext cx="7772400" cy="4114800"/>
          </a:xfrm>
        </p:spPr>
        <p:txBody>
          <a:bodyPr/>
          <a:lstStyle/>
          <a:p>
            <a:r>
              <a:rPr lang="en-US">
                <a:ea typeface="ＭＳ Ｐゴシック" charset="-128"/>
                <a:cs typeface="ＭＳ Ｐゴシック" charset="-128"/>
              </a:rPr>
              <a:t>The coordinates of nearly all the low-sigma CSLs are distributed along low index directions, i.e. &lt;100&gt;, &lt;110&gt; and &lt;111&gt;.  Thus nearly all the CSL boundary types are located on the edges of the space and are therefore easily located.  </a:t>
            </a:r>
          </a:p>
          <a:p>
            <a:r>
              <a:rPr lang="en-US">
                <a:ea typeface="ＭＳ Ｐゴシック" charset="-128"/>
                <a:cs typeface="ＭＳ Ｐゴシック" charset="-128"/>
              </a:rPr>
              <a:t>There are some CSLs on the 210, 331 and 221 directions, which are shown in the interior of the space.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37" descr="RF-misorients-CSLs.png"/>
          <p:cNvPicPr>
            <a:picLocks noChangeAspect="1"/>
          </p:cNvPicPr>
          <p:nvPr/>
        </p:nvPicPr>
        <p:blipFill>
          <a:blip r:embed="rId3"/>
          <a:srcRect/>
          <a:stretch>
            <a:fillRect/>
          </a:stretch>
        </p:blipFill>
        <p:spPr bwMode="auto">
          <a:xfrm>
            <a:off x="4475163" y="179388"/>
            <a:ext cx="4140200" cy="6400800"/>
          </a:xfrm>
          <a:prstGeom prst="rect">
            <a:avLst/>
          </a:prstGeom>
          <a:noFill/>
          <a:ln w="9525">
            <a:noFill/>
            <a:miter lim="800000"/>
            <a:headEnd/>
            <a:tailEnd/>
          </a:ln>
        </p:spPr>
      </p:pic>
      <p:sp>
        <p:nvSpPr>
          <p:cNvPr id="39" name="Slide Number Placeholder 5"/>
          <p:cNvSpPr>
            <a:spLocks noGrp="1"/>
          </p:cNvSpPr>
          <p:nvPr>
            <p:ph type="sldNum" sz="quarter" idx="12"/>
          </p:nvPr>
        </p:nvSpPr>
        <p:spPr/>
        <p:txBody>
          <a:bodyPr/>
          <a:lstStyle/>
          <a:p>
            <a:pPr>
              <a:defRPr/>
            </a:pPr>
            <a:fld id="{7B67ED3A-B88D-3C40-A950-12A01A887DE3}" type="slidenum">
              <a:rPr lang="en-US" smtClean="0"/>
              <a:pPr>
                <a:defRPr/>
              </a:pPr>
              <a:t>47</a:t>
            </a:fld>
            <a:endParaRPr lang="en-US"/>
          </a:p>
        </p:txBody>
      </p:sp>
      <p:sp>
        <p:nvSpPr>
          <p:cNvPr id="22530" name="Rectangle 2"/>
          <p:cNvSpPr>
            <a:spLocks noGrp="1" noChangeArrowheads="1"/>
          </p:cNvSpPr>
          <p:nvPr>
            <p:ph type="title"/>
          </p:nvPr>
        </p:nvSpPr>
        <p:spPr>
          <a:xfrm>
            <a:off x="685800" y="152400"/>
            <a:ext cx="3657600" cy="2743200"/>
          </a:xfrm>
        </p:spPr>
        <p:txBody>
          <a:bodyPr/>
          <a:lstStyle/>
          <a:p>
            <a:pPr>
              <a:defRPr/>
            </a:pPr>
            <a:r>
              <a:rPr lang="en-US">
                <a:ea typeface="+mj-ea"/>
                <a:cs typeface="+mj-cs"/>
              </a:rPr>
              <a:t>RF pyramid and CSL locations</a:t>
            </a:r>
          </a:p>
        </p:txBody>
      </p:sp>
      <p:sp>
        <p:nvSpPr>
          <p:cNvPr id="103429" name="Freeform 12"/>
          <p:cNvSpPr>
            <a:spLocks/>
          </p:cNvSpPr>
          <p:nvPr/>
        </p:nvSpPr>
        <p:spPr bwMode="auto">
          <a:xfrm>
            <a:off x="1230313" y="2819400"/>
            <a:ext cx="2266950" cy="2363788"/>
          </a:xfrm>
          <a:custGeom>
            <a:avLst/>
            <a:gdLst>
              <a:gd name="T0" fmla="*/ 2147483647 w 1428"/>
              <a:gd name="T1" fmla="*/ 0 h 1489"/>
              <a:gd name="T2" fmla="*/ 0 w 1428"/>
              <a:gd name="T3" fmla="*/ 2147483647 h 1489"/>
              <a:gd name="T4" fmla="*/ 0 w 1428"/>
              <a:gd name="T5" fmla="*/ 2147483647 h 1489"/>
              <a:gd name="T6" fmla="*/ 2147483647 w 1428"/>
              <a:gd name="T7" fmla="*/ 2147483647 h 1489"/>
              <a:gd name="T8" fmla="*/ 2147483647 w 1428"/>
              <a:gd name="T9" fmla="*/ 2147483647 h 1489"/>
              <a:gd name="T10" fmla="*/ 2147483647 w 1428"/>
              <a:gd name="T11" fmla="*/ 0 h 1489"/>
              <a:gd name="T12" fmla="*/ 2147483647 w 1428"/>
              <a:gd name="T13" fmla="*/ 0 h 1489"/>
              <a:gd name="T14" fmla="*/ 0 60000 65536"/>
              <a:gd name="T15" fmla="*/ 0 60000 65536"/>
              <a:gd name="T16" fmla="*/ 0 60000 65536"/>
              <a:gd name="T17" fmla="*/ 0 60000 65536"/>
              <a:gd name="T18" fmla="*/ 0 60000 65536"/>
              <a:gd name="T19" fmla="*/ 0 60000 65536"/>
              <a:gd name="T20" fmla="*/ 0 60000 65536"/>
              <a:gd name="T21" fmla="*/ 0 w 1428"/>
              <a:gd name="T22" fmla="*/ 0 h 1489"/>
              <a:gd name="T23" fmla="*/ 1428 w 1428"/>
              <a:gd name="T24" fmla="*/ 1489 h 1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8" h="1489">
                <a:moveTo>
                  <a:pt x="487" y="0"/>
                </a:moveTo>
                <a:lnTo>
                  <a:pt x="0" y="494"/>
                </a:lnTo>
                <a:lnTo>
                  <a:pt x="0" y="1489"/>
                </a:lnTo>
                <a:lnTo>
                  <a:pt x="941" y="1489"/>
                </a:lnTo>
                <a:lnTo>
                  <a:pt x="1428" y="995"/>
                </a:lnTo>
                <a:lnTo>
                  <a:pt x="1428" y="0"/>
                </a:lnTo>
                <a:lnTo>
                  <a:pt x="487" y="0"/>
                </a:lnTo>
                <a:close/>
              </a:path>
            </a:pathLst>
          </a:custGeom>
          <a:solidFill>
            <a:srgbClr val="FFFFFF"/>
          </a:solidFill>
          <a:ln w="9525">
            <a:noFill/>
            <a:round/>
            <a:headEnd/>
            <a:tailEnd/>
          </a:ln>
        </p:spPr>
        <p:txBody>
          <a:bodyPr>
            <a:prstTxWarp prst="textNoShape">
              <a:avLst/>
            </a:prstTxWarp>
          </a:bodyPr>
          <a:lstStyle/>
          <a:p>
            <a:endParaRPr lang="en-US"/>
          </a:p>
        </p:txBody>
      </p:sp>
      <p:sp>
        <p:nvSpPr>
          <p:cNvPr id="103430" name="Freeform 13"/>
          <p:cNvSpPr>
            <a:spLocks/>
          </p:cNvSpPr>
          <p:nvPr/>
        </p:nvSpPr>
        <p:spPr bwMode="auto">
          <a:xfrm>
            <a:off x="1230313" y="2819400"/>
            <a:ext cx="2266950" cy="2363788"/>
          </a:xfrm>
          <a:custGeom>
            <a:avLst/>
            <a:gdLst>
              <a:gd name="T0" fmla="*/ 2147483647 w 1428"/>
              <a:gd name="T1" fmla="*/ 0 h 1489"/>
              <a:gd name="T2" fmla="*/ 0 w 1428"/>
              <a:gd name="T3" fmla="*/ 2147483647 h 1489"/>
              <a:gd name="T4" fmla="*/ 0 w 1428"/>
              <a:gd name="T5" fmla="*/ 2147483647 h 1489"/>
              <a:gd name="T6" fmla="*/ 2147483647 w 1428"/>
              <a:gd name="T7" fmla="*/ 2147483647 h 1489"/>
              <a:gd name="T8" fmla="*/ 2147483647 w 1428"/>
              <a:gd name="T9" fmla="*/ 2147483647 h 1489"/>
              <a:gd name="T10" fmla="*/ 0 60000 65536"/>
              <a:gd name="T11" fmla="*/ 0 60000 65536"/>
              <a:gd name="T12" fmla="*/ 0 60000 65536"/>
              <a:gd name="T13" fmla="*/ 0 60000 65536"/>
              <a:gd name="T14" fmla="*/ 0 60000 65536"/>
              <a:gd name="T15" fmla="*/ 0 w 1428"/>
              <a:gd name="T16" fmla="*/ 0 h 1489"/>
              <a:gd name="T17" fmla="*/ 1428 w 1428"/>
              <a:gd name="T18" fmla="*/ 1489 h 1489"/>
            </a:gdLst>
            <a:ahLst/>
            <a:cxnLst>
              <a:cxn ang="T10">
                <a:pos x="T0" y="T1"/>
              </a:cxn>
              <a:cxn ang="T11">
                <a:pos x="T2" y="T3"/>
              </a:cxn>
              <a:cxn ang="T12">
                <a:pos x="T4" y="T5"/>
              </a:cxn>
              <a:cxn ang="T13">
                <a:pos x="T6" y="T7"/>
              </a:cxn>
              <a:cxn ang="T14">
                <a:pos x="T8" y="T9"/>
              </a:cxn>
            </a:cxnLst>
            <a:rect l="T15" t="T16" r="T17" b="T18"/>
            <a:pathLst>
              <a:path w="1428" h="1489">
                <a:moveTo>
                  <a:pt x="487" y="0"/>
                </a:moveTo>
                <a:lnTo>
                  <a:pt x="0" y="494"/>
                </a:lnTo>
                <a:lnTo>
                  <a:pt x="0" y="1489"/>
                </a:lnTo>
                <a:lnTo>
                  <a:pt x="941" y="1489"/>
                </a:lnTo>
                <a:lnTo>
                  <a:pt x="1428" y="995"/>
                </a:lnTo>
              </a:path>
            </a:pathLst>
          </a:custGeom>
          <a:noFill/>
          <a:ln w="12700">
            <a:solidFill>
              <a:srgbClr val="1C216E"/>
            </a:solidFill>
            <a:round/>
            <a:headEnd/>
            <a:tailEnd/>
          </a:ln>
        </p:spPr>
        <p:txBody>
          <a:bodyPr>
            <a:prstTxWarp prst="textNoShape">
              <a:avLst/>
            </a:prstTxWarp>
          </a:bodyPr>
          <a:lstStyle/>
          <a:p>
            <a:endParaRPr lang="en-US"/>
          </a:p>
        </p:txBody>
      </p:sp>
      <p:sp>
        <p:nvSpPr>
          <p:cNvPr id="103431" name="Rectangle 14"/>
          <p:cNvSpPr>
            <a:spLocks noChangeArrowheads="1"/>
          </p:cNvSpPr>
          <p:nvPr/>
        </p:nvSpPr>
        <p:spPr bwMode="auto">
          <a:xfrm>
            <a:off x="2003425" y="2819400"/>
            <a:ext cx="1493838" cy="1579563"/>
          </a:xfrm>
          <a:prstGeom prst="rect">
            <a:avLst/>
          </a:prstGeom>
          <a:noFill/>
          <a:ln w="12700">
            <a:solidFill>
              <a:srgbClr val="1C216E"/>
            </a:solidFill>
            <a:miter lim="800000"/>
            <a:headEnd/>
            <a:tailEnd/>
          </a:ln>
        </p:spPr>
        <p:txBody>
          <a:bodyPr>
            <a:prstTxWarp prst="textNoShape">
              <a:avLst/>
            </a:prstTxWarp>
          </a:bodyPr>
          <a:lstStyle/>
          <a:p>
            <a:endParaRPr lang="en-US"/>
          </a:p>
        </p:txBody>
      </p:sp>
      <p:sp>
        <p:nvSpPr>
          <p:cNvPr id="103432" name="Line 15"/>
          <p:cNvSpPr>
            <a:spLocks noChangeShapeType="1"/>
          </p:cNvSpPr>
          <p:nvPr/>
        </p:nvSpPr>
        <p:spPr bwMode="auto">
          <a:xfrm flipH="1">
            <a:off x="1230313" y="4398963"/>
            <a:ext cx="773112" cy="784225"/>
          </a:xfrm>
          <a:prstGeom prst="line">
            <a:avLst/>
          </a:prstGeom>
          <a:noFill/>
          <a:ln w="12700">
            <a:solidFill>
              <a:srgbClr val="CC0000"/>
            </a:solidFill>
            <a:round/>
            <a:headEnd/>
            <a:tailEnd/>
          </a:ln>
        </p:spPr>
        <p:txBody>
          <a:bodyPr>
            <a:prstTxWarp prst="textNoShape">
              <a:avLst/>
            </a:prstTxWarp>
          </a:bodyPr>
          <a:lstStyle/>
          <a:p>
            <a:endParaRPr lang="en-US"/>
          </a:p>
        </p:txBody>
      </p:sp>
      <p:sp>
        <p:nvSpPr>
          <p:cNvPr id="103433" name="Freeform 16"/>
          <p:cNvSpPr>
            <a:spLocks/>
          </p:cNvSpPr>
          <p:nvPr/>
        </p:nvSpPr>
        <p:spPr bwMode="auto">
          <a:xfrm>
            <a:off x="1230313" y="3590925"/>
            <a:ext cx="1493837" cy="1592263"/>
          </a:xfrm>
          <a:custGeom>
            <a:avLst/>
            <a:gdLst>
              <a:gd name="T0" fmla="*/ 0 w 941"/>
              <a:gd name="T1" fmla="*/ 0 h 1003"/>
              <a:gd name="T2" fmla="*/ 2147483647 w 941"/>
              <a:gd name="T3" fmla="*/ 0 h 1003"/>
              <a:gd name="T4" fmla="*/ 2147483647 w 941"/>
              <a:gd name="T5" fmla="*/ 2147483647 h 1003"/>
              <a:gd name="T6" fmla="*/ 0 60000 65536"/>
              <a:gd name="T7" fmla="*/ 0 60000 65536"/>
              <a:gd name="T8" fmla="*/ 0 60000 65536"/>
              <a:gd name="T9" fmla="*/ 0 w 941"/>
              <a:gd name="T10" fmla="*/ 0 h 1003"/>
              <a:gd name="T11" fmla="*/ 941 w 941"/>
              <a:gd name="T12" fmla="*/ 1003 h 1003"/>
            </a:gdLst>
            <a:ahLst/>
            <a:cxnLst>
              <a:cxn ang="T6">
                <a:pos x="T0" y="T1"/>
              </a:cxn>
              <a:cxn ang="T7">
                <a:pos x="T2" y="T3"/>
              </a:cxn>
              <a:cxn ang="T8">
                <a:pos x="T4" y="T5"/>
              </a:cxn>
            </a:cxnLst>
            <a:rect l="T9" t="T10" r="T11" b="T12"/>
            <a:pathLst>
              <a:path w="941" h="1003">
                <a:moveTo>
                  <a:pt x="0" y="0"/>
                </a:moveTo>
                <a:lnTo>
                  <a:pt x="941" y="0"/>
                </a:lnTo>
                <a:lnTo>
                  <a:pt x="941" y="1003"/>
                </a:lnTo>
              </a:path>
            </a:pathLst>
          </a:custGeom>
          <a:noFill/>
          <a:ln w="12700">
            <a:solidFill>
              <a:srgbClr val="1C216E"/>
            </a:solidFill>
            <a:round/>
            <a:headEnd/>
            <a:tailEnd/>
          </a:ln>
        </p:spPr>
        <p:txBody>
          <a:bodyPr>
            <a:prstTxWarp prst="textNoShape">
              <a:avLst/>
            </a:prstTxWarp>
          </a:bodyPr>
          <a:lstStyle/>
          <a:p>
            <a:endParaRPr lang="en-US"/>
          </a:p>
        </p:txBody>
      </p:sp>
      <p:sp>
        <p:nvSpPr>
          <p:cNvPr id="103434" name="Line 17"/>
          <p:cNvSpPr>
            <a:spLocks noChangeShapeType="1"/>
          </p:cNvSpPr>
          <p:nvPr/>
        </p:nvSpPr>
        <p:spPr bwMode="auto">
          <a:xfrm flipH="1">
            <a:off x="2724150" y="2819400"/>
            <a:ext cx="773113" cy="771525"/>
          </a:xfrm>
          <a:prstGeom prst="line">
            <a:avLst/>
          </a:prstGeom>
          <a:noFill/>
          <a:ln w="12700">
            <a:solidFill>
              <a:srgbClr val="1C216E"/>
            </a:solidFill>
            <a:round/>
            <a:headEnd/>
            <a:tailEnd/>
          </a:ln>
        </p:spPr>
        <p:txBody>
          <a:bodyPr>
            <a:prstTxWarp prst="textNoShape">
              <a:avLst/>
            </a:prstTxWarp>
          </a:bodyPr>
          <a:lstStyle/>
          <a:p>
            <a:endParaRPr lang="en-US"/>
          </a:p>
        </p:txBody>
      </p:sp>
      <p:sp>
        <p:nvSpPr>
          <p:cNvPr id="103435" name="Freeform 18"/>
          <p:cNvSpPr>
            <a:spLocks/>
          </p:cNvSpPr>
          <p:nvPr/>
        </p:nvSpPr>
        <p:spPr bwMode="auto">
          <a:xfrm>
            <a:off x="1230313" y="4360863"/>
            <a:ext cx="773112" cy="847725"/>
          </a:xfrm>
          <a:custGeom>
            <a:avLst/>
            <a:gdLst>
              <a:gd name="T0" fmla="*/ 2147483647 w 487"/>
              <a:gd name="T1" fmla="*/ 0 h 534"/>
              <a:gd name="T2" fmla="*/ 2147483647 w 487"/>
              <a:gd name="T3" fmla="*/ 2147483647 h 534"/>
              <a:gd name="T4" fmla="*/ 2147483647 w 487"/>
              <a:gd name="T5" fmla="*/ 2147483647 h 534"/>
              <a:gd name="T6" fmla="*/ 0 w 487"/>
              <a:gd name="T7" fmla="*/ 2147483647 h 534"/>
              <a:gd name="T8" fmla="*/ 2147483647 w 487"/>
              <a:gd name="T9" fmla="*/ 0 h 534"/>
              <a:gd name="T10" fmla="*/ 0 60000 65536"/>
              <a:gd name="T11" fmla="*/ 0 60000 65536"/>
              <a:gd name="T12" fmla="*/ 0 60000 65536"/>
              <a:gd name="T13" fmla="*/ 0 60000 65536"/>
              <a:gd name="T14" fmla="*/ 0 60000 65536"/>
              <a:gd name="T15" fmla="*/ 0 w 487"/>
              <a:gd name="T16" fmla="*/ 0 h 534"/>
              <a:gd name="T17" fmla="*/ 487 w 487"/>
              <a:gd name="T18" fmla="*/ 534 h 534"/>
            </a:gdLst>
            <a:ahLst/>
            <a:cxnLst>
              <a:cxn ang="T10">
                <a:pos x="T0" y="T1"/>
              </a:cxn>
              <a:cxn ang="T11">
                <a:pos x="T2" y="T3"/>
              </a:cxn>
              <a:cxn ang="T12">
                <a:pos x="T4" y="T5"/>
              </a:cxn>
              <a:cxn ang="T13">
                <a:pos x="T6" y="T7"/>
              </a:cxn>
              <a:cxn ang="T14">
                <a:pos x="T8" y="T9"/>
              </a:cxn>
            </a:cxnLst>
            <a:rect l="T15" t="T16" r="T17" b="T18"/>
            <a:pathLst>
              <a:path w="487" h="534">
                <a:moveTo>
                  <a:pt x="471" y="0"/>
                </a:moveTo>
                <a:lnTo>
                  <a:pt x="487" y="16"/>
                </a:lnTo>
                <a:lnTo>
                  <a:pt x="16" y="534"/>
                </a:lnTo>
                <a:lnTo>
                  <a:pt x="0" y="518"/>
                </a:lnTo>
                <a:lnTo>
                  <a:pt x="471" y="0"/>
                </a:lnTo>
                <a:close/>
              </a:path>
            </a:pathLst>
          </a:custGeom>
          <a:solidFill>
            <a:srgbClr val="C9CAE0"/>
          </a:solidFill>
          <a:ln w="9525">
            <a:solidFill>
              <a:srgbClr val="CC0000"/>
            </a:solidFill>
            <a:round/>
            <a:headEnd/>
            <a:tailEnd/>
          </a:ln>
        </p:spPr>
        <p:txBody>
          <a:bodyPr>
            <a:prstTxWarp prst="textNoShape">
              <a:avLst/>
            </a:prstTxWarp>
          </a:bodyPr>
          <a:lstStyle/>
          <a:p>
            <a:endParaRPr lang="en-US"/>
          </a:p>
        </p:txBody>
      </p:sp>
      <p:sp>
        <p:nvSpPr>
          <p:cNvPr id="103436" name="Freeform 19"/>
          <p:cNvSpPr>
            <a:spLocks/>
          </p:cNvSpPr>
          <p:nvPr/>
        </p:nvSpPr>
        <p:spPr bwMode="auto">
          <a:xfrm>
            <a:off x="1990725" y="4373563"/>
            <a:ext cx="733425" cy="822325"/>
          </a:xfrm>
          <a:custGeom>
            <a:avLst/>
            <a:gdLst>
              <a:gd name="T0" fmla="*/ 0 w 462"/>
              <a:gd name="T1" fmla="*/ 2147483647 h 518"/>
              <a:gd name="T2" fmla="*/ 2147483647 w 462"/>
              <a:gd name="T3" fmla="*/ 0 h 518"/>
              <a:gd name="T4" fmla="*/ 2147483647 w 462"/>
              <a:gd name="T5" fmla="*/ 2147483647 h 518"/>
              <a:gd name="T6" fmla="*/ 2147483647 w 462"/>
              <a:gd name="T7" fmla="*/ 2147483647 h 518"/>
              <a:gd name="T8" fmla="*/ 0 w 462"/>
              <a:gd name="T9" fmla="*/ 2147483647 h 518"/>
              <a:gd name="T10" fmla="*/ 0 60000 65536"/>
              <a:gd name="T11" fmla="*/ 0 60000 65536"/>
              <a:gd name="T12" fmla="*/ 0 60000 65536"/>
              <a:gd name="T13" fmla="*/ 0 60000 65536"/>
              <a:gd name="T14" fmla="*/ 0 60000 65536"/>
              <a:gd name="T15" fmla="*/ 0 w 462"/>
              <a:gd name="T16" fmla="*/ 0 h 518"/>
              <a:gd name="T17" fmla="*/ 462 w 462"/>
              <a:gd name="T18" fmla="*/ 518 h 518"/>
            </a:gdLst>
            <a:ahLst/>
            <a:cxnLst>
              <a:cxn ang="T10">
                <a:pos x="T0" y="T1"/>
              </a:cxn>
              <a:cxn ang="T11">
                <a:pos x="T2" y="T3"/>
              </a:cxn>
              <a:cxn ang="T12">
                <a:pos x="T4" y="T5"/>
              </a:cxn>
              <a:cxn ang="T13">
                <a:pos x="T6" y="T7"/>
              </a:cxn>
              <a:cxn ang="T14">
                <a:pos x="T8" y="T9"/>
              </a:cxn>
            </a:cxnLst>
            <a:rect l="T15" t="T16" r="T17" b="T18"/>
            <a:pathLst>
              <a:path w="462" h="518">
                <a:moveTo>
                  <a:pt x="0" y="16"/>
                </a:moveTo>
                <a:lnTo>
                  <a:pt x="15" y="0"/>
                </a:lnTo>
                <a:lnTo>
                  <a:pt x="462" y="502"/>
                </a:lnTo>
                <a:lnTo>
                  <a:pt x="446" y="518"/>
                </a:lnTo>
                <a:lnTo>
                  <a:pt x="0" y="16"/>
                </a:lnTo>
                <a:close/>
              </a:path>
            </a:pathLst>
          </a:custGeom>
          <a:solidFill>
            <a:srgbClr val="77B329"/>
          </a:solidFill>
          <a:ln w="9525">
            <a:solidFill>
              <a:srgbClr val="008000"/>
            </a:solidFill>
            <a:round/>
            <a:headEnd/>
            <a:tailEnd/>
          </a:ln>
        </p:spPr>
        <p:txBody>
          <a:bodyPr>
            <a:prstTxWarp prst="textNoShape">
              <a:avLst/>
            </a:prstTxWarp>
          </a:bodyPr>
          <a:lstStyle/>
          <a:p>
            <a:endParaRPr lang="en-US"/>
          </a:p>
        </p:txBody>
      </p:sp>
      <p:sp>
        <p:nvSpPr>
          <p:cNvPr id="103437" name="Line 20"/>
          <p:cNvSpPr>
            <a:spLocks noChangeShapeType="1"/>
          </p:cNvSpPr>
          <p:nvPr/>
        </p:nvSpPr>
        <p:spPr bwMode="auto">
          <a:xfrm>
            <a:off x="1876425" y="3590925"/>
            <a:ext cx="847725" cy="746125"/>
          </a:xfrm>
          <a:prstGeom prst="line">
            <a:avLst/>
          </a:prstGeom>
          <a:noFill/>
          <a:ln w="12700">
            <a:solidFill>
              <a:srgbClr val="1C216E"/>
            </a:solidFill>
            <a:round/>
            <a:headEnd/>
            <a:tailEnd/>
          </a:ln>
        </p:spPr>
        <p:txBody>
          <a:bodyPr>
            <a:prstTxWarp prst="textNoShape">
              <a:avLst/>
            </a:prstTxWarp>
          </a:bodyPr>
          <a:lstStyle/>
          <a:p>
            <a:endParaRPr lang="en-US"/>
          </a:p>
        </p:txBody>
      </p:sp>
      <p:sp>
        <p:nvSpPr>
          <p:cNvPr id="103438" name="Line 21"/>
          <p:cNvSpPr>
            <a:spLocks noChangeShapeType="1"/>
          </p:cNvSpPr>
          <p:nvPr/>
        </p:nvSpPr>
        <p:spPr bwMode="auto">
          <a:xfrm flipV="1">
            <a:off x="2724150" y="3059113"/>
            <a:ext cx="544513" cy="1265237"/>
          </a:xfrm>
          <a:prstGeom prst="line">
            <a:avLst/>
          </a:prstGeom>
          <a:noFill/>
          <a:ln w="12700">
            <a:solidFill>
              <a:srgbClr val="1C216E"/>
            </a:solidFill>
            <a:round/>
            <a:headEnd/>
            <a:tailEnd/>
          </a:ln>
        </p:spPr>
        <p:txBody>
          <a:bodyPr>
            <a:prstTxWarp prst="textNoShape">
              <a:avLst/>
            </a:prstTxWarp>
          </a:bodyPr>
          <a:lstStyle/>
          <a:p>
            <a:endParaRPr lang="en-US"/>
          </a:p>
        </p:txBody>
      </p:sp>
      <p:sp>
        <p:nvSpPr>
          <p:cNvPr id="103439" name="Line 22"/>
          <p:cNvSpPr>
            <a:spLocks noChangeShapeType="1"/>
          </p:cNvSpPr>
          <p:nvPr/>
        </p:nvSpPr>
        <p:spPr bwMode="auto">
          <a:xfrm flipV="1">
            <a:off x="1876425" y="3059113"/>
            <a:ext cx="1379538" cy="531812"/>
          </a:xfrm>
          <a:prstGeom prst="line">
            <a:avLst/>
          </a:prstGeom>
          <a:noFill/>
          <a:ln w="12700">
            <a:solidFill>
              <a:srgbClr val="1C216E"/>
            </a:solidFill>
            <a:round/>
            <a:headEnd/>
            <a:tailEnd/>
          </a:ln>
        </p:spPr>
        <p:txBody>
          <a:bodyPr>
            <a:prstTxWarp prst="textNoShape">
              <a:avLst/>
            </a:prstTxWarp>
          </a:bodyPr>
          <a:lstStyle/>
          <a:p>
            <a:endParaRPr lang="en-US"/>
          </a:p>
        </p:txBody>
      </p:sp>
      <p:sp>
        <p:nvSpPr>
          <p:cNvPr id="103440" name="Freeform 23"/>
          <p:cNvSpPr>
            <a:spLocks/>
          </p:cNvSpPr>
          <p:nvPr/>
        </p:nvSpPr>
        <p:spPr bwMode="auto">
          <a:xfrm>
            <a:off x="1990725" y="3741738"/>
            <a:ext cx="606425" cy="657225"/>
          </a:xfrm>
          <a:custGeom>
            <a:avLst/>
            <a:gdLst>
              <a:gd name="T0" fmla="*/ 2147483647 w 382"/>
              <a:gd name="T1" fmla="*/ 2147483647 h 414"/>
              <a:gd name="T2" fmla="*/ 0 w 382"/>
              <a:gd name="T3" fmla="*/ 2147483647 h 414"/>
              <a:gd name="T4" fmla="*/ 2147483647 w 382"/>
              <a:gd name="T5" fmla="*/ 0 h 414"/>
              <a:gd name="T6" fmla="*/ 2147483647 w 382"/>
              <a:gd name="T7" fmla="*/ 2147483647 h 414"/>
              <a:gd name="T8" fmla="*/ 2147483647 w 382"/>
              <a:gd name="T9" fmla="*/ 2147483647 h 414"/>
              <a:gd name="T10" fmla="*/ 0 60000 65536"/>
              <a:gd name="T11" fmla="*/ 0 60000 65536"/>
              <a:gd name="T12" fmla="*/ 0 60000 65536"/>
              <a:gd name="T13" fmla="*/ 0 60000 65536"/>
              <a:gd name="T14" fmla="*/ 0 60000 65536"/>
              <a:gd name="T15" fmla="*/ 0 w 382"/>
              <a:gd name="T16" fmla="*/ 0 h 414"/>
              <a:gd name="T17" fmla="*/ 382 w 382"/>
              <a:gd name="T18" fmla="*/ 414 h 414"/>
            </a:gdLst>
            <a:ahLst/>
            <a:cxnLst>
              <a:cxn ang="T10">
                <a:pos x="T0" y="T1"/>
              </a:cxn>
              <a:cxn ang="T11">
                <a:pos x="T2" y="T3"/>
              </a:cxn>
              <a:cxn ang="T12">
                <a:pos x="T4" y="T5"/>
              </a:cxn>
              <a:cxn ang="T13">
                <a:pos x="T6" y="T7"/>
              </a:cxn>
              <a:cxn ang="T14">
                <a:pos x="T8" y="T9"/>
              </a:cxn>
            </a:cxnLst>
            <a:rect l="T15" t="T16" r="T17" b="T18"/>
            <a:pathLst>
              <a:path w="382" h="414">
                <a:moveTo>
                  <a:pt x="15" y="414"/>
                </a:moveTo>
                <a:lnTo>
                  <a:pt x="0" y="398"/>
                </a:lnTo>
                <a:lnTo>
                  <a:pt x="366" y="0"/>
                </a:lnTo>
                <a:lnTo>
                  <a:pt x="382" y="16"/>
                </a:lnTo>
                <a:lnTo>
                  <a:pt x="15" y="414"/>
                </a:lnTo>
                <a:close/>
              </a:path>
            </a:pathLst>
          </a:custGeom>
          <a:solidFill>
            <a:srgbClr val="E03125"/>
          </a:solidFill>
          <a:ln w="9525">
            <a:solidFill>
              <a:srgbClr val="0201B5"/>
            </a:solidFill>
            <a:round/>
            <a:headEnd/>
            <a:tailEnd/>
          </a:ln>
        </p:spPr>
        <p:txBody>
          <a:bodyPr>
            <a:prstTxWarp prst="textNoShape">
              <a:avLst/>
            </a:prstTxWarp>
          </a:bodyPr>
          <a:lstStyle/>
          <a:p>
            <a:endParaRPr lang="en-US"/>
          </a:p>
        </p:txBody>
      </p:sp>
      <p:sp>
        <p:nvSpPr>
          <p:cNvPr id="103441" name="Line 24"/>
          <p:cNvSpPr>
            <a:spLocks noChangeShapeType="1"/>
          </p:cNvSpPr>
          <p:nvPr/>
        </p:nvSpPr>
        <p:spPr bwMode="auto">
          <a:xfrm flipH="1">
            <a:off x="2319338" y="3741738"/>
            <a:ext cx="265112" cy="241300"/>
          </a:xfrm>
          <a:prstGeom prst="line">
            <a:avLst/>
          </a:prstGeom>
          <a:noFill/>
          <a:ln w="12700">
            <a:solidFill>
              <a:srgbClr val="1C216E"/>
            </a:solidFill>
            <a:round/>
            <a:headEnd/>
            <a:tailEnd/>
          </a:ln>
        </p:spPr>
        <p:txBody>
          <a:bodyPr>
            <a:prstTxWarp prst="textNoShape">
              <a:avLst/>
            </a:prstTxWarp>
          </a:bodyPr>
          <a:lstStyle/>
          <a:p>
            <a:endParaRPr lang="en-US"/>
          </a:p>
        </p:txBody>
      </p:sp>
      <p:sp>
        <p:nvSpPr>
          <p:cNvPr id="103442" name="Line 25"/>
          <p:cNvSpPr>
            <a:spLocks noChangeShapeType="1"/>
          </p:cNvSpPr>
          <p:nvPr/>
        </p:nvSpPr>
        <p:spPr bwMode="auto">
          <a:xfrm flipH="1">
            <a:off x="1295400" y="3962400"/>
            <a:ext cx="1089025" cy="1187450"/>
          </a:xfrm>
          <a:prstGeom prst="line">
            <a:avLst/>
          </a:prstGeom>
          <a:noFill/>
          <a:ln w="12700">
            <a:solidFill>
              <a:srgbClr val="0201B5"/>
            </a:solidFill>
            <a:round/>
            <a:headEnd/>
            <a:tailEnd/>
          </a:ln>
        </p:spPr>
        <p:txBody>
          <a:bodyPr>
            <a:prstTxWarp prst="textNoShape">
              <a:avLst/>
            </a:prstTxWarp>
          </a:bodyPr>
          <a:lstStyle/>
          <a:p>
            <a:endParaRPr lang="en-US"/>
          </a:p>
        </p:txBody>
      </p:sp>
      <p:sp>
        <p:nvSpPr>
          <p:cNvPr id="103443" name="Line 26"/>
          <p:cNvSpPr>
            <a:spLocks noChangeShapeType="1"/>
          </p:cNvSpPr>
          <p:nvPr/>
        </p:nvSpPr>
        <p:spPr bwMode="auto">
          <a:xfrm flipH="1" flipV="1">
            <a:off x="2584450" y="3754438"/>
            <a:ext cx="368300" cy="63500"/>
          </a:xfrm>
          <a:prstGeom prst="line">
            <a:avLst/>
          </a:prstGeom>
          <a:noFill/>
          <a:ln w="12700">
            <a:solidFill>
              <a:srgbClr val="1C216E"/>
            </a:solidFill>
            <a:round/>
            <a:headEnd/>
            <a:tailEnd/>
          </a:ln>
        </p:spPr>
        <p:txBody>
          <a:bodyPr>
            <a:prstTxWarp prst="textNoShape">
              <a:avLst/>
            </a:prstTxWarp>
          </a:bodyPr>
          <a:lstStyle/>
          <a:p>
            <a:endParaRPr lang="en-US"/>
          </a:p>
        </p:txBody>
      </p:sp>
      <p:sp>
        <p:nvSpPr>
          <p:cNvPr id="103444" name="Line 27"/>
          <p:cNvSpPr>
            <a:spLocks noChangeShapeType="1"/>
          </p:cNvSpPr>
          <p:nvPr/>
        </p:nvSpPr>
        <p:spPr bwMode="auto">
          <a:xfrm>
            <a:off x="2940050" y="3817938"/>
            <a:ext cx="557213" cy="568325"/>
          </a:xfrm>
          <a:prstGeom prst="line">
            <a:avLst/>
          </a:prstGeom>
          <a:noFill/>
          <a:ln w="12700">
            <a:solidFill>
              <a:srgbClr val="1C216E"/>
            </a:solidFill>
            <a:round/>
            <a:headEnd/>
            <a:tailEnd/>
          </a:ln>
        </p:spPr>
        <p:txBody>
          <a:bodyPr>
            <a:prstTxWarp prst="textNoShape">
              <a:avLst/>
            </a:prstTxWarp>
          </a:bodyPr>
          <a:lstStyle/>
          <a:p>
            <a:endParaRPr lang="en-US"/>
          </a:p>
        </p:txBody>
      </p:sp>
      <p:sp>
        <p:nvSpPr>
          <p:cNvPr id="103445" name="Rectangle 28"/>
          <p:cNvSpPr>
            <a:spLocks noChangeArrowheads="1"/>
          </p:cNvSpPr>
          <p:nvPr/>
        </p:nvSpPr>
        <p:spPr bwMode="auto">
          <a:xfrm>
            <a:off x="627063" y="4733925"/>
            <a:ext cx="50800" cy="274638"/>
          </a:xfrm>
          <a:prstGeom prst="rect">
            <a:avLst/>
          </a:prstGeom>
          <a:noFill/>
          <a:ln w="9525">
            <a:noFill/>
            <a:miter lim="800000"/>
            <a:headEnd/>
            <a:tailEnd/>
          </a:ln>
        </p:spPr>
        <p:txBody>
          <a:bodyPr wrap="none" lIns="0" tIns="0" rIns="0" bIns="0">
            <a:prstTxWarp prst="textNoShape">
              <a:avLst/>
            </a:prstTxWarp>
            <a:spAutoFit/>
          </a:bodyPr>
          <a:lstStyle/>
          <a:p>
            <a:r>
              <a:rPr lang="en-US" sz="1800" i="1">
                <a:solidFill>
                  <a:srgbClr val="CC0000"/>
                </a:solidFill>
                <a:latin typeface="Helvetica" charset="0"/>
              </a:rPr>
              <a:t>l</a:t>
            </a:r>
            <a:endParaRPr lang="en-US">
              <a:solidFill>
                <a:srgbClr val="CC0000"/>
              </a:solidFill>
              <a:latin typeface="Times" charset="0"/>
            </a:endParaRPr>
          </a:p>
        </p:txBody>
      </p:sp>
      <p:sp>
        <p:nvSpPr>
          <p:cNvPr id="103446" name="Rectangle 29"/>
          <p:cNvSpPr>
            <a:spLocks noChangeArrowheads="1"/>
          </p:cNvSpPr>
          <p:nvPr/>
        </p:nvSpPr>
        <p:spPr bwMode="auto">
          <a:xfrm>
            <a:off x="682625" y="4733925"/>
            <a:ext cx="51435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CC0000"/>
                </a:solidFill>
                <a:latin typeface="Helvetica" charset="0"/>
              </a:rPr>
              <a:t>=100</a:t>
            </a:r>
            <a:endParaRPr lang="en-US">
              <a:solidFill>
                <a:srgbClr val="CC0000"/>
              </a:solidFill>
              <a:latin typeface="Times" charset="0"/>
            </a:endParaRPr>
          </a:p>
        </p:txBody>
      </p:sp>
      <p:sp>
        <p:nvSpPr>
          <p:cNvPr id="103447" name="Rectangle 30"/>
          <p:cNvSpPr>
            <a:spLocks noChangeArrowheads="1"/>
          </p:cNvSpPr>
          <p:nvPr/>
        </p:nvSpPr>
        <p:spPr bwMode="auto">
          <a:xfrm>
            <a:off x="2628900" y="5303838"/>
            <a:ext cx="50800" cy="274637"/>
          </a:xfrm>
          <a:prstGeom prst="rect">
            <a:avLst/>
          </a:prstGeom>
          <a:noFill/>
          <a:ln w="9525">
            <a:noFill/>
            <a:miter lim="800000"/>
            <a:headEnd/>
            <a:tailEnd/>
          </a:ln>
        </p:spPr>
        <p:txBody>
          <a:bodyPr wrap="none" lIns="0" tIns="0" rIns="0" bIns="0">
            <a:prstTxWarp prst="textNoShape">
              <a:avLst/>
            </a:prstTxWarp>
            <a:spAutoFit/>
          </a:bodyPr>
          <a:lstStyle/>
          <a:p>
            <a:r>
              <a:rPr lang="en-US" sz="1800" i="1">
                <a:solidFill>
                  <a:srgbClr val="008000"/>
                </a:solidFill>
                <a:latin typeface="Helvetica" charset="0"/>
              </a:rPr>
              <a:t>l</a:t>
            </a:r>
            <a:endParaRPr lang="en-US">
              <a:solidFill>
                <a:srgbClr val="008000"/>
              </a:solidFill>
              <a:latin typeface="Times" charset="0"/>
            </a:endParaRPr>
          </a:p>
        </p:txBody>
      </p:sp>
      <p:sp>
        <p:nvSpPr>
          <p:cNvPr id="103448" name="Rectangle 31"/>
          <p:cNvSpPr>
            <a:spLocks noChangeArrowheads="1"/>
          </p:cNvSpPr>
          <p:nvPr/>
        </p:nvSpPr>
        <p:spPr bwMode="auto">
          <a:xfrm>
            <a:off x="2682875" y="5303838"/>
            <a:ext cx="514350" cy="274637"/>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8000"/>
                </a:solidFill>
                <a:latin typeface="Helvetica" charset="0"/>
              </a:rPr>
              <a:t>=110</a:t>
            </a:r>
            <a:endParaRPr lang="en-US">
              <a:solidFill>
                <a:srgbClr val="008000"/>
              </a:solidFill>
              <a:latin typeface="Times" charset="0"/>
            </a:endParaRPr>
          </a:p>
        </p:txBody>
      </p:sp>
      <p:sp>
        <p:nvSpPr>
          <p:cNvPr id="103449" name="Rectangle 32"/>
          <p:cNvSpPr>
            <a:spLocks noChangeArrowheads="1"/>
          </p:cNvSpPr>
          <p:nvPr/>
        </p:nvSpPr>
        <p:spPr bwMode="auto">
          <a:xfrm>
            <a:off x="1603375" y="3862388"/>
            <a:ext cx="50800" cy="274637"/>
          </a:xfrm>
          <a:prstGeom prst="rect">
            <a:avLst/>
          </a:prstGeom>
          <a:noFill/>
          <a:ln w="9525">
            <a:noFill/>
            <a:miter lim="800000"/>
            <a:headEnd/>
            <a:tailEnd/>
          </a:ln>
        </p:spPr>
        <p:txBody>
          <a:bodyPr wrap="none" lIns="0" tIns="0" rIns="0" bIns="0">
            <a:prstTxWarp prst="textNoShape">
              <a:avLst/>
            </a:prstTxWarp>
            <a:spAutoFit/>
          </a:bodyPr>
          <a:lstStyle/>
          <a:p>
            <a:r>
              <a:rPr lang="en-US" sz="1800" i="1">
                <a:solidFill>
                  <a:srgbClr val="0201B5"/>
                </a:solidFill>
                <a:latin typeface="Helvetica" charset="0"/>
              </a:rPr>
              <a:t>l</a:t>
            </a:r>
            <a:endParaRPr lang="en-US">
              <a:solidFill>
                <a:srgbClr val="0201B5"/>
              </a:solidFill>
              <a:latin typeface="Times" charset="0"/>
            </a:endParaRPr>
          </a:p>
        </p:txBody>
      </p:sp>
      <p:sp>
        <p:nvSpPr>
          <p:cNvPr id="103450" name="Rectangle 33"/>
          <p:cNvSpPr>
            <a:spLocks noChangeArrowheads="1"/>
          </p:cNvSpPr>
          <p:nvPr/>
        </p:nvSpPr>
        <p:spPr bwMode="auto">
          <a:xfrm>
            <a:off x="1657350" y="3862388"/>
            <a:ext cx="514350" cy="274637"/>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201B5"/>
                </a:solidFill>
                <a:latin typeface="Helvetica" charset="0"/>
              </a:rPr>
              <a:t>=111</a:t>
            </a:r>
            <a:endParaRPr lang="en-US">
              <a:solidFill>
                <a:srgbClr val="0201B5"/>
              </a:solidFill>
              <a:latin typeface="Times" charset="0"/>
            </a:endParaRPr>
          </a:p>
        </p:txBody>
      </p:sp>
      <p:sp>
        <p:nvSpPr>
          <p:cNvPr id="103451" name="Rectangle 34"/>
          <p:cNvSpPr>
            <a:spLocks noChangeArrowheads="1"/>
          </p:cNvSpPr>
          <p:nvPr/>
        </p:nvSpPr>
        <p:spPr bwMode="auto">
          <a:xfrm>
            <a:off x="3679825" y="3141663"/>
            <a:ext cx="1277938" cy="274637"/>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latin typeface="Helvetica" charset="0"/>
              </a:rPr>
              <a:t>R</a:t>
            </a:r>
            <a:r>
              <a:rPr lang="en-US" sz="1800" baseline="-25000">
                <a:solidFill>
                  <a:srgbClr val="000000"/>
                </a:solidFill>
                <a:latin typeface="Helvetica" charset="0"/>
              </a:rPr>
              <a:t>1</a:t>
            </a:r>
            <a:r>
              <a:rPr lang="en-US" sz="1800">
                <a:solidFill>
                  <a:srgbClr val="000000"/>
                </a:solidFill>
                <a:latin typeface="Helvetica" charset="0"/>
              </a:rPr>
              <a:t>+R</a:t>
            </a:r>
            <a:r>
              <a:rPr lang="en-US" sz="1800" baseline="-25000">
                <a:solidFill>
                  <a:srgbClr val="000000"/>
                </a:solidFill>
                <a:latin typeface="Helvetica" charset="0"/>
              </a:rPr>
              <a:t>2</a:t>
            </a:r>
            <a:r>
              <a:rPr lang="en-US" sz="1800">
                <a:solidFill>
                  <a:srgbClr val="000000"/>
                </a:solidFill>
                <a:latin typeface="Helvetica" charset="0"/>
              </a:rPr>
              <a:t>+R</a:t>
            </a:r>
            <a:r>
              <a:rPr lang="en-US" sz="1800" baseline="-25000">
                <a:solidFill>
                  <a:srgbClr val="000000"/>
                </a:solidFill>
                <a:latin typeface="Helvetica" charset="0"/>
              </a:rPr>
              <a:t>3</a:t>
            </a:r>
            <a:r>
              <a:rPr lang="en-US" sz="1800">
                <a:solidFill>
                  <a:srgbClr val="000000"/>
                </a:solidFill>
                <a:latin typeface="Helvetica" charset="0"/>
              </a:rPr>
              <a:t>=1</a:t>
            </a:r>
            <a:endParaRPr lang="en-US">
              <a:latin typeface="Times" charset="0"/>
            </a:endParaRPr>
          </a:p>
        </p:txBody>
      </p:sp>
      <p:sp>
        <p:nvSpPr>
          <p:cNvPr id="103452" name="Line 35"/>
          <p:cNvSpPr>
            <a:spLocks noChangeShapeType="1"/>
          </p:cNvSpPr>
          <p:nvPr/>
        </p:nvSpPr>
        <p:spPr bwMode="auto">
          <a:xfrm flipH="1">
            <a:off x="3003550" y="3249613"/>
            <a:ext cx="646113" cy="303212"/>
          </a:xfrm>
          <a:prstGeom prst="line">
            <a:avLst/>
          </a:prstGeom>
          <a:noFill/>
          <a:ln w="12700">
            <a:solidFill>
              <a:srgbClr val="1C216E"/>
            </a:solidFill>
            <a:round/>
            <a:headEnd/>
            <a:tailEnd/>
          </a:ln>
        </p:spPr>
        <p:txBody>
          <a:bodyPr>
            <a:prstTxWarp prst="textNoShape">
              <a:avLst/>
            </a:prstTxWarp>
          </a:bodyPr>
          <a:lstStyle/>
          <a:p>
            <a:endParaRPr lang="en-US"/>
          </a:p>
        </p:txBody>
      </p:sp>
      <p:sp>
        <p:nvSpPr>
          <p:cNvPr id="103453" name="Freeform 36"/>
          <p:cNvSpPr>
            <a:spLocks/>
          </p:cNvSpPr>
          <p:nvPr/>
        </p:nvSpPr>
        <p:spPr bwMode="auto">
          <a:xfrm>
            <a:off x="2889250" y="3502025"/>
            <a:ext cx="152400" cy="101600"/>
          </a:xfrm>
          <a:custGeom>
            <a:avLst/>
            <a:gdLst>
              <a:gd name="T0" fmla="*/ 2147483647 w 96"/>
              <a:gd name="T1" fmla="*/ 0 h 64"/>
              <a:gd name="T2" fmla="*/ 2147483647 w 96"/>
              <a:gd name="T3" fmla="*/ 2147483647 h 64"/>
              <a:gd name="T4" fmla="*/ 2147483647 w 96"/>
              <a:gd name="T5" fmla="*/ 2147483647 h 64"/>
              <a:gd name="T6" fmla="*/ 2147483647 w 96"/>
              <a:gd name="T7" fmla="*/ 2147483647 h 64"/>
              <a:gd name="T8" fmla="*/ 0 w 96"/>
              <a:gd name="T9" fmla="*/ 2147483647 h 64"/>
              <a:gd name="T10" fmla="*/ 0 w 96"/>
              <a:gd name="T11" fmla="*/ 2147483647 h 64"/>
              <a:gd name="T12" fmla="*/ 2147483647 w 96"/>
              <a:gd name="T13" fmla="*/ 0 h 64"/>
              <a:gd name="T14" fmla="*/ 0 60000 65536"/>
              <a:gd name="T15" fmla="*/ 0 60000 65536"/>
              <a:gd name="T16" fmla="*/ 0 60000 65536"/>
              <a:gd name="T17" fmla="*/ 0 60000 65536"/>
              <a:gd name="T18" fmla="*/ 0 60000 65536"/>
              <a:gd name="T19" fmla="*/ 0 60000 65536"/>
              <a:gd name="T20" fmla="*/ 0 60000 65536"/>
              <a:gd name="T21" fmla="*/ 0 w 96"/>
              <a:gd name="T22" fmla="*/ 0 h 64"/>
              <a:gd name="T23" fmla="*/ 96 w 9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64">
                <a:moveTo>
                  <a:pt x="72" y="0"/>
                </a:moveTo>
                <a:lnTo>
                  <a:pt x="88" y="24"/>
                </a:lnTo>
                <a:lnTo>
                  <a:pt x="96" y="56"/>
                </a:lnTo>
                <a:lnTo>
                  <a:pt x="0" y="64"/>
                </a:lnTo>
                <a:lnTo>
                  <a:pt x="72" y="0"/>
                </a:lnTo>
                <a:close/>
              </a:path>
            </a:pathLst>
          </a:custGeom>
          <a:solidFill>
            <a:srgbClr val="1C216E"/>
          </a:solidFill>
          <a:ln w="9525">
            <a:noFill/>
            <a:round/>
            <a:headEnd/>
            <a:tailEnd/>
          </a:ln>
        </p:spPr>
        <p:txBody>
          <a:bodyPr>
            <a:prstTxWarp prst="textNoShape">
              <a:avLst/>
            </a:prstTxWarp>
          </a:bodyPr>
          <a:lstStyle/>
          <a:p>
            <a:endParaRPr lang="en-US"/>
          </a:p>
        </p:txBody>
      </p:sp>
      <p:sp>
        <p:nvSpPr>
          <p:cNvPr id="103454" name="Rectangle 37"/>
          <p:cNvSpPr>
            <a:spLocks noChangeArrowheads="1"/>
          </p:cNvSpPr>
          <p:nvPr/>
        </p:nvSpPr>
        <p:spPr bwMode="auto">
          <a:xfrm>
            <a:off x="652463" y="5265738"/>
            <a:ext cx="803275" cy="274637"/>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latin typeface="Helvetica" charset="0"/>
              </a:rPr>
              <a:t>(</a:t>
            </a:r>
            <a:r>
              <a:rPr lang="en-US" sz="1800">
                <a:solidFill>
                  <a:srgbClr val="000000"/>
                </a:solidFill>
                <a:latin typeface="Helvetica" charset="0"/>
                <a:ea typeface="ヒラギノ角ゴ Pro W3" charset="-128"/>
                <a:cs typeface="ヒラギノ角ゴ Pro W3" charset="-128"/>
              </a:rPr>
              <a:t>√</a:t>
            </a:r>
            <a:r>
              <a:rPr lang="en-US" sz="1800">
                <a:solidFill>
                  <a:srgbClr val="000000"/>
                </a:solidFill>
                <a:latin typeface="Helvetica" charset="0"/>
              </a:rPr>
              <a:t>2-1,0)</a:t>
            </a:r>
            <a:endParaRPr lang="en-US">
              <a:latin typeface="Times" charset="0"/>
            </a:endParaRPr>
          </a:p>
        </p:txBody>
      </p:sp>
      <p:sp>
        <p:nvSpPr>
          <p:cNvPr id="103455" name="Rectangle 38"/>
          <p:cNvSpPr>
            <a:spLocks noChangeArrowheads="1"/>
          </p:cNvSpPr>
          <p:nvPr/>
        </p:nvSpPr>
        <p:spPr bwMode="auto">
          <a:xfrm>
            <a:off x="2957513" y="5024438"/>
            <a:ext cx="1138237" cy="274637"/>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latin typeface="Helvetica" charset="0"/>
              </a:rPr>
              <a:t>(</a:t>
            </a:r>
            <a:r>
              <a:rPr lang="en-US" sz="1800">
                <a:solidFill>
                  <a:srgbClr val="000000"/>
                </a:solidFill>
                <a:latin typeface="Helvetica" charset="0"/>
                <a:ea typeface="ヒラギノ角ゴ Pro W3" charset="-128"/>
                <a:cs typeface="ヒラギノ角ゴ Pro W3" charset="-128"/>
              </a:rPr>
              <a:t>√</a:t>
            </a:r>
            <a:r>
              <a:rPr lang="en-US" sz="1800">
                <a:solidFill>
                  <a:srgbClr val="000000"/>
                </a:solidFill>
                <a:latin typeface="Helvetica" charset="0"/>
              </a:rPr>
              <a:t>2-1,</a:t>
            </a:r>
            <a:r>
              <a:rPr lang="en-US" sz="1800">
                <a:solidFill>
                  <a:srgbClr val="000000"/>
                </a:solidFill>
                <a:latin typeface="Helvetica" charset="0"/>
                <a:ea typeface="ヒラギノ角ゴ Pro W3" charset="-128"/>
                <a:cs typeface="ヒラギノ角ゴ Pro W3" charset="-128"/>
              </a:rPr>
              <a:t>√</a:t>
            </a:r>
            <a:r>
              <a:rPr lang="en-US" sz="1800">
                <a:solidFill>
                  <a:srgbClr val="000000"/>
                </a:solidFill>
                <a:latin typeface="Helvetica" charset="0"/>
              </a:rPr>
              <a:t>2-1)</a:t>
            </a:r>
            <a:endParaRPr lang="en-US">
              <a:latin typeface="Times" charset="0"/>
            </a:endParaRPr>
          </a:p>
        </p:txBody>
      </p:sp>
      <p:sp>
        <p:nvSpPr>
          <p:cNvPr id="103456" name="Line 6"/>
          <p:cNvSpPr>
            <a:spLocks noChangeShapeType="1"/>
          </p:cNvSpPr>
          <p:nvPr/>
        </p:nvSpPr>
        <p:spPr bwMode="auto">
          <a:xfrm flipV="1">
            <a:off x="6400800" y="228600"/>
            <a:ext cx="1371600" cy="1219200"/>
          </a:xfrm>
          <a:prstGeom prst="line">
            <a:avLst/>
          </a:prstGeom>
          <a:noFill/>
          <a:ln w="28575">
            <a:solidFill>
              <a:srgbClr val="0201B5"/>
            </a:solidFill>
            <a:round/>
            <a:headEnd/>
            <a:tailEnd/>
          </a:ln>
        </p:spPr>
        <p:txBody>
          <a:bodyPr wrap="none" anchor="ctr">
            <a:prstTxWarp prst="textNoShape">
              <a:avLst/>
            </a:prstTxWarp>
          </a:bodyPr>
          <a:lstStyle/>
          <a:p>
            <a:endParaRPr lang="en-US"/>
          </a:p>
        </p:txBody>
      </p:sp>
      <p:sp>
        <p:nvSpPr>
          <p:cNvPr id="103457" name="Line 7"/>
          <p:cNvSpPr>
            <a:spLocks noChangeShapeType="1"/>
          </p:cNvSpPr>
          <p:nvPr/>
        </p:nvSpPr>
        <p:spPr bwMode="auto">
          <a:xfrm flipV="1">
            <a:off x="4733925" y="3581400"/>
            <a:ext cx="3267075" cy="2752725"/>
          </a:xfrm>
          <a:prstGeom prst="line">
            <a:avLst/>
          </a:prstGeom>
          <a:noFill/>
          <a:ln w="28575">
            <a:solidFill>
              <a:srgbClr val="0201B5"/>
            </a:solidFill>
            <a:round/>
            <a:headEnd/>
            <a:tailEnd/>
          </a:ln>
        </p:spPr>
        <p:txBody>
          <a:bodyPr wrap="none" anchor="ctr">
            <a:prstTxWarp prst="textNoShape">
              <a:avLst/>
            </a:prstTxWarp>
          </a:bodyPr>
          <a:lstStyle/>
          <a:p>
            <a:endParaRPr lang="en-US"/>
          </a:p>
        </p:txBody>
      </p:sp>
      <p:sp>
        <p:nvSpPr>
          <p:cNvPr id="103458" name="Line 8"/>
          <p:cNvSpPr>
            <a:spLocks noChangeShapeType="1"/>
          </p:cNvSpPr>
          <p:nvPr/>
        </p:nvSpPr>
        <p:spPr bwMode="auto">
          <a:xfrm flipH="1">
            <a:off x="5181600" y="1447800"/>
            <a:ext cx="1219200" cy="1447800"/>
          </a:xfrm>
          <a:prstGeom prst="line">
            <a:avLst/>
          </a:prstGeom>
          <a:noFill/>
          <a:ln w="28575">
            <a:solidFill>
              <a:srgbClr val="CC0000"/>
            </a:solidFill>
            <a:round/>
            <a:headEnd/>
            <a:tailEnd/>
          </a:ln>
        </p:spPr>
        <p:txBody>
          <a:bodyPr wrap="none" anchor="ctr">
            <a:prstTxWarp prst="textNoShape">
              <a:avLst/>
            </a:prstTxWarp>
          </a:bodyPr>
          <a:lstStyle/>
          <a:p>
            <a:endParaRPr lang="en-US"/>
          </a:p>
        </p:txBody>
      </p:sp>
      <p:sp>
        <p:nvSpPr>
          <p:cNvPr id="103459" name="Line 9"/>
          <p:cNvSpPr>
            <a:spLocks noChangeShapeType="1"/>
          </p:cNvSpPr>
          <p:nvPr/>
        </p:nvSpPr>
        <p:spPr bwMode="auto">
          <a:xfrm flipH="1">
            <a:off x="4743450" y="6315075"/>
            <a:ext cx="2362200" cy="0"/>
          </a:xfrm>
          <a:prstGeom prst="line">
            <a:avLst/>
          </a:prstGeom>
          <a:noFill/>
          <a:ln w="28575">
            <a:solidFill>
              <a:srgbClr val="CC0000"/>
            </a:solidFill>
            <a:round/>
            <a:headEnd/>
            <a:tailEnd/>
          </a:ln>
        </p:spPr>
        <p:txBody>
          <a:bodyPr wrap="none" anchor="ctr">
            <a:prstTxWarp prst="textNoShape">
              <a:avLst/>
            </a:prstTxWarp>
          </a:bodyPr>
          <a:lstStyle/>
          <a:p>
            <a:endParaRPr lang="en-US"/>
          </a:p>
        </p:txBody>
      </p:sp>
      <p:sp>
        <p:nvSpPr>
          <p:cNvPr id="103460" name="Line 10"/>
          <p:cNvSpPr>
            <a:spLocks noChangeShapeType="1"/>
          </p:cNvSpPr>
          <p:nvPr/>
        </p:nvSpPr>
        <p:spPr bwMode="auto">
          <a:xfrm>
            <a:off x="6400800" y="1447800"/>
            <a:ext cx="1676400" cy="1447800"/>
          </a:xfrm>
          <a:prstGeom prst="line">
            <a:avLst/>
          </a:prstGeom>
          <a:noFill/>
          <a:ln w="28575">
            <a:solidFill>
              <a:srgbClr val="008000"/>
            </a:solidFill>
            <a:round/>
            <a:headEnd/>
            <a:tailEnd/>
          </a:ln>
        </p:spPr>
        <p:txBody>
          <a:bodyPr wrap="none" anchor="ctr">
            <a:prstTxWarp prst="textNoShape">
              <a:avLst/>
            </a:prstTxWarp>
          </a:bodyPr>
          <a:lstStyle/>
          <a:p>
            <a:endParaRPr lang="en-US"/>
          </a:p>
        </p:txBody>
      </p:sp>
      <p:sp>
        <p:nvSpPr>
          <p:cNvPr id="103461" name="Line 11"/>
          <p:cNvSpPr>
            <a:spLocks noChangeShapeType="1"/>
          </p:cNvSpPr>
          <p:nvPr/>
        </p:nvSpPr>
        <p:spPr bwMode="auto">
          <a:xfrm flipV="1">
            <a:off x="4724400" y="5181600"/>
            <a:ext cx="3733800" cy="1143000"/>
          </a:xfrm>
          <a:prstGeom prst="line">
            <a:avLst/>
          </a:prstGeom>
          <a:noFill/>
          <a:ln w="28575">
            <a:solidFill>
              <a:srgbClr val="008000"/>
            </a:solidFill>
            <a:round/>
            <a:headEnd/>
            <a:tailEnd/>
          </a:ln>
        </p:spPr>
        <p:txBody>
          <a:bodyPr wrap="none" anchor="ctr">
            <a:prstTxWarp prst="textNoShape">
              <a:avLst/>
            </a:prstTxWarp>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Object 2"/>
          <p:cNvGraphicFramePr>
            <a:graphicFrameLocks noChangeAspect="1"/>
          </p:cNvGraphicFramePr>
          <p:nvPr/>
        </p:nvGraphicFramePr>
        <p:xfrm>
          <a:off x="2019300" y="230188"/>
          <a:ext cx="6819900" cy="6292850"/>
        </p:xfrm>
        <a:graphic>
          <a:graphicData uri="http://schemas.openxmlformats.org/presentationml/2006/ole">
            <mc:AlternateContent xmlns:mc="http://schemas.openxmlformats.org/markup-compatibility/2006">
              <mc:Choice xmlns:v="urn:schemas-microsoft-com:vml" Requires="v">
                <p:oleObj spid="_x0000_s105489" name="Document" r:id="rId3" imgW="3124200" imgH="2882900" progId="Word.Document.8">
                  <p:link updateAutomatic="1"/>
                </p:oleObj>
              </mc:Choice>
              <mc:Fallback>
                <p:oleObj name="Document" r:id="rId3" imgW="3124200" imgH="2882900" progId="Word.Document.8">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300" y="230188"/>
                        <a:ext cx="6819900" cy="629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Title 1"/>
          <p:cNvSpPr>
            <a:spLocks noGrp="1"/>
          </p:cNvSpPr>
          <p:nvPr>
            <p:ph type="title"/>
          </p:nvPr>
        </p:nvSpPr>
        <p:spPr>
          <a:xfrm>
            <a:off x="228600" y="228600"/>
            <a:ext cx="3048000" cy="2514600"/>
          </a:xfrm>
        </p:spPr>
        <p:txBody>
          <a:bodyPr/>
          <a:lstStyle/>
          <a:p>
            <a:pPr>
              <a:defRPr/>
            </a:pPr>
            <a:r>
              <a:rPr lang="en-US" dirty="0" smtClean="0"/>
              <a:t>Plan View:</a:t>
            </a:r>
            <a:br>
              <a:rPr lang="en-US" dirty="0" smtClean="0"/>
            </a:br>
            <a:r>
              <a:rPr lang="en-US" dirty="0" smtClean="0"/>
              <a:t>Projection on R</a:t>
            </a:r>
            <a:r>
              <a:rPr lang="en-US" baseline="-25000" dirty="0" smtClean="0"/>
              <a:t>3</a:t>
            </a:r>
            <a:r>
              <a:rPr lang="en-US" dirty="0" smtClean="0"/>
              <a:t>= 0</a:t>
            </a:r>
            <a:endParaRPr lang="en-US" dirty="0"/>
          </a:p>
        </p:txBody>
      </p:sp>
      <p:sp>
        <p:nvSpPr>
          <p:cNvPr id="4" name="Slide Number Placeholder 3"/>
          <p:cNvSpPr>
            <a:spLocks noGrp="1"/>
          </p:cNvSpPr>
          <p:nvPr>
            <p:ph type="sldNum" sz="quarter" idx="12"/>
          </p:nvPr>
        </p:nvSpPr>
        <p:spPr/>
        <p:txBody>
          <a:bodyPr/>
          <a:lstStyle/>
          <a:p>
            <a:pPr>
              <a:defRPr/>
            </a:pPr>
            <a:fld id="{D89164B5-C9A5-AF4B-922B-97F53C0D9EE5}" type="slidenum">
              <a:rPr lang="en-US" smtClean="0"/>
              <a:pPr>
                <a:defRPr/>
              </a:pPr>
              <a:t>48</a:t>
            </a:fld>
            <a:endParaRPr lang="en-US"/>
          </a:p>
        </p:txBody>
      </p:sp>
      <p:sp>
        <p:nvSpPr>
          <p:cNvPr id="105477" name="Text Box 8"/>
          <p:cNvSpPr txBox="1">
            <a:spLocks noChangeArrowheads="1"/>
          </p:cNvSpPr>
          <p:nvPr/>
        </p:nvSpPr>
        <p:spPr bwMode="auto">
          <a:xfrm>
            <a:off x="5638800" y="228600"/>
            <a:ext cx="1354138" cy="1066800"/>
          </a:xfrm>
          <a:prstGeom prst="rect">
            <a:avLst/>
          </a:prstGeom>
          <a:noFill/>
          <a:ln w="9525">
            <a:noFill/>
            <a:miter lim="800000"/>
            <a:headEnd/>
            <a:tailEnd/>
          </a:ln>
        </p:spPr>
        <p:txBody>
          <a:bodyPr wrap="none">
            <a:prstTxWarp prst="textNoShape">
              <a:avLst/>
            </a:prstTxWarp>
            <a:spAutoFit/>
          </a:bodyPr>
          <a:lstStyle/>
          <a:p>
            <a:r>
              <a:rPr lang="en-US" sz="3200">
                <a:solidFill>
                  <a:srgbClr val="008000"/>
                </a:solidFill>
                <a:latin typeface="Times" charset="0"/>
              </a:rPr>
              <a:t>&lt;110&gt;,</a:t>
            </a:r>
            <a:r>
              <a:rPr lang="en-US" sz="3200">
                <a:solidFill>
                  <a:schemeClr val="accent1"/>
                </a:solidFill>
                <a:latin typeface="Times" charset="0"/>
              </a:rPr>
              <a:t/>
            </a:r>
            <a:br>
              <a:rPr lang="en-US" sz="3200">
                <a:solidFill>
                  <a:schemeClr val="accent1"/>
                </a:solidFill>
                <a:latin typeface="Times" charset="0"/>
              </a:rPr>
            </a:br>
            <a:r>
              <a:rPr lang="en-US" sz="3200">
                <a:solidFill>
                  <a:srgbClr val="0201B5"/>
                </a:solidFill>
                <a:latin typeface="Times" charset="0"/>
              </a:rPr>
              <a:t>&lt;111&gt;</a:t>
            </a:r>
            <a:endParaRPr lang="en-US" sz="3200">
              <a:solidFill>
                <a:schemeClr val="accent1"/>
              </a:solidFill>
              <a:latin typeface="Times" charset="0"/>
            </a:endParaRPr>
          </a:p>
        </p:txBody>
      </p:sp>
      <p:sp>
        <p:nvSpPr>
          <p:cNvPr id="105478" name="Text Box 9"/>
          <p:cNvSpPr txBox="1">
            <a:spLocks noChangeArrowheads="1"/>
          </p:cNvSpPr>
          <p:nvPr/>
        </p:nvSpPr>
        <p:spPr bwMode="auto">
          <a:xfrm>
            <a:off x="4876800" y="6278563"/>
            <a:ext cx="1252538" cy="579437"/>
          </a:xfrm>
          <a:prstGeom prst="rect">
            <a:avLst/>
          </a:prstGeom>
          <a:noFill/>
          <a:ln w="9525">
            <a:noFill/>
            <a:miter lim="800000"/>
            <a:headEnd/>
            <a:tailEnd/>
          </a:ln>
        </p:spPr>
        <p:txBody>
          <a:bodyPr wrap="none">
            <a:prstTxWarp prst="textNoShape">
              <a:avLst/>
            </a:prstTxWarp>
            <a:spAutoFit/>
          </a:bodyPr>
          <a:lstStyle/>
          <a:p>
            <a:r>
              <a:rPr lang="en-US" sz="3200">
                <a:solidFill>
                  <a:srgbClr val="CC0000"/>
                </a:solidFill>
                <a:latin typeface="Times" charset="0"/>
              </a:rPr>
              <a:t>&lt;100&gt;</a:t>
            </a:r>
            <a:endParaRPr lang="en-US" sz="3200">
              <a:solidFill>
                <a:schemeClr val="accent2"/>
              </a:solidFill>
              <a:latin typeface="Times" charset="0"/>
            </a:endParaRPr>
          </a:p>
        </p:txBody>
      </p:sp>
      <p:sp>
        <p:nvSpPr>
          <p:cNvPr id="105479" name="Text Box 7"/>
          <p:cNvSpPr txBox="1">
            <a:spLocks noChangeArrowheads="1"/>
          </p:cNvSpPr>
          <p:nvPr/>
        </p:nvSpPr>
        <p:spPr bwMode="auto">
          <a:xfrm>
            <a:off x="76200" y="2819400"/>
            <a:ext cx="4051300" cy="1066800"/>
          </a:xfrm>
          <a:prstGeom prst="rect">
            <a:avLst/>
          </a:prstGeom>
          <a:noFill/>
          <a:ln w="9525">
            <a:noFill/>
            <a:miter lim="800000"/>
            <a:headEnd/>
            <a:tailEnd/>
          </a:ln>
        </p:spPr>
        <p:txBody>
          <a:bodyPr wrap="none">
            <a:prstTxWarp prst="textNoShape">
              <a:avLst/>
            </a:prstTxWarp>
            <a:spAutoFit/>
          </a:bodyPr>
          <a:lstStyle/>
          <a:p>
            <a:r>
              <a:rPr lang="en-US" sz="3200">
                <a:solidFill>
                  <a:srgbClr val="0201B5"/>
                </a:solidFill>
                <a:latin typeface="Times" charset="0"/>
              </a:rPr>
              <a:t>&lt;111&gt;</a:t>
            </a:r>
            <a:r>
              <a:rPr lang="en-US" sz="3200">
                <a:latin typeface="Times" charset="0"/>
              </a:rPr>
              <a:t> line</a:t>
            </a:r>
            <a:br>
              <a:rPr lang="en-US" sz="3200">
                <a:latin typeface="Times" charset="0"/>
              </a:rPr>
            </a:br>
            <a:r>
              <a:rPr lang="en-US" sz="3200">
                <a:latin typeface="Times" charset="0"/>
              </a:rPr>
              <a:t>lies over the </a:t>
            </a:r>
            <a:r>
              <a:rPr lang="en-US" sz="3200">
                <a:solidFill>
                  <a:srgbClr val="008000"/>
                </a:solidFill>
                <a:latin typeface="Times" charset="0"/>
              </a:rPr>
              <a:t>&lt;110&gt;</a:t>
            </a:r>
            <a:r>
              <a:rPr lang="en-US" sz="3200">
                <a:latin typeface="Times" charset="0"/>
              </a:rPr>
              <a:t> line</a:t>
            </a:r>
          </a:p>
        </p:txBody>
      </p:sp>
      <p:pic>
        <p:nvPicPr>
          <p:cNvPr id="8" name="Picture 7" descr="magenta-circle-for-CSL-layout.tiff"/>
          <p:cNvPicPr>
            <a:picLocks noChangeAspect="1"/>
          </p:cNvPicPr>
          <p:nvPr/>
        </p:nvPicPr>
        <p:blipFill>
          <a:blip r:embed="rId5"/>
          <a:srcRect l="8409" t="10162" r="15896" b="-1627"/>
          <a:stretch>
            <a:fillRect/>
          </a:stretch>
        </p:blipFill>
        <p:spPr>
          <a:xfrm>
            <a:off x="7636931" y="685800"/>
            <a:ext cx="228600" cy="152400"/>
          </a:xfrm>
          <a:prstGeom prst="rect">
            <a:avLst/>
          </a:prstGeom>
        </p:spPr>
      </p:pic>
      <p:sp>
        <p:nvSpPr>
          <p:cNvPr id="10" name="TextBox 9"/>
          <p:cNvSpPr txBox="1"/>
          <p:nvPr/>
        </p:nvSpPr>
        <p:spPr>
          <a:xfrm>
            <a:off x="7409314" y="228600"/>
            <a:ext cx="515486" cy="338554"/>
          </a:xfrm>
          <a:prstGeom prst="rect">
            <a:avLst/>
          </a:prstGeom>
          <a:noFill/>
        </p:spPr>
        <p:txBody>
          <a:bodyPr wrap="none" rtlCol="0">
            <a:spAutoFit/>
          </a:bodyPr>
          <a:lstStyle/>
          <a:p>
            <a:r>
              <a:rPr lang="en-US" sz="1600" dirty="0" smtClean="0">
                <a:solidFill>
                  <a:srgbClr val="FF1BE6"/>
                </a:solidFill>
              </a:rPr>
              <a:t>33c</a:t>
            </a:r>
            <a:endParaRPr lang="en-US" sz="1600" dirty="0">
              <a:solidFill>
                <a:srgbClr val="FF1BE6"/>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DB9D28-E0C3-4D40-BAB6-B95E05503259}" type="slidenum">
              <a:rPr lang="en-US" smtClean="0"/>
              <a:pPr>
                <a:defRPr/>
              </a:pPr>
              <a:t>49</a:t>
            </a:fld>
            <a:endParaRPr lang="en-US"/>
          </a:p>
        </p:txBody>
      </p:sp>
      <p:sp>
        <p:nvSpPr>
          <p:cNvPr id="3" name="Rectangle 2"/>
          <p:cNvSpPr txBox="1">
            <a:spLocks noChangeArrowheads="1"/>
          </p:cNvSpPr>
          <p:nvPr/>
        </p:nvSpPr>
        <p:spPr bwMode="auto">
          <a:xfrm>
            <a:off x="685800" y="152400"/>
            <a:ext cx="7772400" cy="1143000"/>
          </a:xfrm>
          <a:prstGeom prst="rect">
            <a:avLst/>
          </a:prstGeom>
          <a:noFill/>
          <a:ln w="9525">
            <a:noFill/>
            <a:miter lim="800000"/>
            <a:headEnd/>
            <a:tailEnd/>
          </a:ln>
          <a:effectLst/>
        </p:spPr>
        <p:txBody>
          <a:bodyPr anchor="ctr">
            <a:prstTxWarp prst="textNoShape">
              <a:avLst/>
            </a:prstTxWarp>
          </a:bodyPr>
          <a:lstStyle/>
          <a:p>
            <a:pPr algn="ctr">
              <a:defRPr/>
            </a:pPr>
            <a:r>
              <a:rPr lang="en-US" sz="4000" i="1" kern="0" dirty="0">
                <a:solidFill>
                  <a:srgbClr val="0201B5"/>
                </a:solidFill>
                <a:effectLst>
                  <a:outerShdw blurRad="38100" dist="38100" dir="2700000" algn="tl">
                    <a:srgbClr val="DDDDDD"/>
                  </a:outerShdw>
                </a:effectLst>
                <a:latin typeface="+mj-lt"/>
                <a:ea typeface="+mj-ea"/>
                <a:cs typeface="+mj-cs"/>
              </a:rPr>
              <a:t>Fractions of CSL Boundaries in a Randomly Oriented Microstructure</a:t>
            </a:r>
          </a:p>
        </p:txBody>
      </p:sp>
      <p:sp>
        <p:nvSpPr>
          <p:cNvPr id="4" name="Rectangle 3"/>
          <p:cNvSpPr txBox="1">
            <a:spLocks noChangeArrowheads="1"/>
          </p:cNvSpPr>
          <p:nvPr/>
        </p:nvSpPr>
        <p:spPr bwMode="auto">
          <a:xfrm>
            <a:off x="685800" y="1828800"/>
            <a:ext cx="7772400" cy="4114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defRPr/>
            </a:pPr>
            <a:r>
              <a:rPr lang="en-US" kern="0" dirty="0">
                <a:latin typeface="+mn-lt"/>
                <a:ea typeface="ＭＳ Ｐゴシック" pitchFamily="-112" charset="-128"/>
                <a:cs typeface="ＭＳ Ｐゴシック" pitchFamily="-112" charset="-128"/>
              </a:rPr>
              <a:t>It is interesting is to ask what fraction of boundaries correspond to each sigma value in a randomly oriented polycrystal?</a:t>
            </a:r>
          </a:p>
          <a:p>
            <a:pPr marL="342900" indent="-342900">
              <a:lnSpc>
                <a:spcPct val="90000"/>
              </a:lnSpc>
              <a:spcBef>
                <a:spcPct val="20000"/>
              </a:spcBef>
              <a:buFontTx/>
              <a:buChar char="•"/>
              <a:defRPr/>
            </a:pPr>
            <a:r>
              <a:rPr lang="en-US" kern="0" dirty="0">
                <a:latin typeface="+mn-lt"/>
                <a:ea typeface="ＭＳ Ｐゴシック" pitchFamily="-112" charset="-128"/>
                <a:cs typeface="ＭＳ Ｐゴシック" pitchFamily="-112" charset="-128"/>
              </a:rPr>
              <a:t>The method to calculate such (area) fractions is exactly the same as for volume fractions in an Orientation Distribution.</a:t>
            </a:r>
          </a:p>
          <a:p>
            <a:pPr marL="342900" indent="-342900">
              <a:lnSpc>
                <a:spcPct val="90000"/>
              </a:lnSpc>
              <a:spcBef>
                <a:spcPct val="20000"/>
              </a:spcBef>
              <a:buFontTx/>
              <a:buChar char="•"/>
              <a:defRPr/>
            </a:pPr>
            <a:r>
              <a:rPr lang="en-US" kern="0" dirty="0">
                <a:latin typeface="+mn-lt"/>
                <a:ea typeface="ＭＳ Ｐゴシック" pitchFamily="-112" charset="-128"/>
                <a:cs typeface="ＭＳ Ｐゴシック" pitchFamily="-112" charset="-128"/>
              </a:rPr>
              <a:t>The Brandon Criterion establishes the “capture radius” for each sigma value (which decreases with increasing sigma value).</a:t>
            </a:r>
          </a:p>
          <a:p>
            <a:pPr marL="342900" indent="-342900">
              <a:lnSpc>
                <a:spcPct val="90000"/>
              </a:lnSpc>
              <a:spcBef>
                <a:spcPct val="20000"/>
              </a:spcBef>
              <a:buFontTx/>
              <a:buChar char="•"/>
              <a:defRPr/>
            </a:pPr>
            <a:r>
              <a:rPr lang="en-US" kern="0" dirty="0">
                <a:latin typeface="+mn-lt"/>
                <a:ea typeface="ＭＳ Ｐゴシック" pitchFamily="-112" charset="-128"/>
                <a:cs typeface="ＭＳ Ｐゴシック" pitchFamily="-112" charset="-128"/>
              </a:rPr>
              <a:t>All points (in a discretized MD) are assigned to a given CSL type if they fall within the capture radius.</a:t>
            </a:r>
          </a:p>
          <a:p>
            <a:pPr marL="342900" indent="-342900">
              <a:lnSpc>
                <a:spcPct val="90000"/>
              </a:lnSpc>
              <a:spcBef>
                <a:spcPct val="20000"/>
              </a:spcBef>
              <a:defRPr/>
            </a:pPr>
            <a:endParaRPr lang="en-US" kern="0" dirty="0">
              <a:latin typeface="+mn-lt"/>
              <a:ea typeface="ＭＳ Ｐゴシック" pitchFamily="-112" charset="-128"/>
              <a:cs typeface="ＭＳ Ｐゴシック" pitchFamily="-112"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a:t>
            </a:r>
            <a:endParaRPr lang="en-US" dirty="0"/>
          </a:p>
        </p:txBody>
      </p:sp>
      <p:sp>
        <p:nvSpPr>
          <p:cNvPr id="3" name="Content Placeholder 2"/>
          <p:cNvSpPr>
            <a:spLocks noGrp="1"/>
          </p:cNvSpPr>
          <p:nvPr>
            <p:ph idx="1"/>
          </p:nvPr>
        </p:nvSpPr>
        <p:spPr/>
        <p:txBody>
          <a:bodyPr/>
          <a:lstStyle/>
          <a:p>
            <a:r>
              <a:rPr lang="en-US" dirty="0" smtClean="0"/>
              <a:t>Pages 3-25 of Sutton &amp; Balluffi</a:t>
            </a:r>
          </a:p>
          <a:p>
            <a:r>
              <a:rPr lang="en-US" dirty="0" smtClean="0"/>
              <a:t>Pages 307-346 of Howe.</a:t>
            </a:r>
            <a:endParaRPr lang="en-US" dirty="0"/>
          </a:p>
        </p:txBody>
      </p:sp>
      <p:sp>
        <p:nvSpPr>
          <p:cNvPr id="4" name="Slide Number Placeholder 3"/>
          <p:cNvSpPr>
            <a:spLocks noGrp="1"/>
          </p:cNvSpPr>
          <p:nvPr>
            <p:ph type="sldNum" sz="quarter" idx="12"/>
          </p:nvPr>
        </p:nvSpPr>
        <p:spPr/>
        <p:txBody>
          <a:bodyPr/>
          <a:lstStyle/>
          <a:p>
            <a:pPr>
              <a:defRPr/>
            </a:pPr>
            <a:fld id="{7F38E55D-414E-9D41-ABD6-D8AE16B00153}" type="slidenum">
              <a:rPr lang="en-US" smtClean="0"/>
              <a:pPr>
                <a:defRPr/>
              </a:pPr>
              <a:t>5</a:t>
            </a:fld>
            <a:endParaRPr lang="en-US"/>
          </a:p>
        </p:txBody>
      </p:sp>
    </p:spTree>
    <p:extLst>
      <p:ext uri="{BB962C8B-B14F-4D97-AF65-F5344CB8AC3E}">
        <p14:creationId xmlns:p14="http://schemas.microsoft.com/office/powerpoint/2010/main" val="20995142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pPr>
              <a:defRPr/>
            </a:pPr>
            <a:fld id="{85A237EC-E2CB-BE40-B594-00BDB74D4983}" type="slidenum">
              <a:rPr lang="en-US"/>
              <a:pPr>
                <a:defRPr/>
              </a:pPr>
              <a:t>50</a:t>
            </a:fld>
            <a:endParaRPr lang="en-US"/>
          </a:p>
        </p:txBody>
      </p:sp>
      <p:graphicFrame>
        <p:nvGraphicFramePr>
          <p:cNvPr id="129026" name="Object 2"/>
          <p:cNvGraphicFramePr>
            <a:graphicFrameLocks noChangeAspect="1"/>
          </p:cNvGraphicFramePr>
          <p:nvPr/>
        </p:nvGraphicFramePr>
        <p:xfrm>
          <a:off x="0" y="703263"/>
          <a:ext cx="8915400" cy="5164137"/>
        </p:xfrm>
        <a:graphic>
          <a:graphicData uri="http://schemas.openxmlformats.org/presentationml/2006/ole">
            <mc:AlternateContent xmlns:mc="http://schemas.openxmlformats.org/markup-compatibility/2006">
              <mc:Choice xmlns:v="urn:schemas-microsoft-com:vml" Requires="v">
                <p:oleObj spid="_x0000_s129042" name="Chart" r:id="rId4" imgW="10464800" imgH="6311900" progId="Excel.Sheet.8">
                  <p:embed/>
                </p:oleObj>
              </mc:Choice>
              <mc:Fallback>
                <p:oleObj name="Chart" r:id="rId4" imgW="10464800" imgH="6311900"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t="3871"/>
                      <a:stretch>
                        <a:fillRect/>
                      </a:stretch>
                    </p:blipFill>
                    <p:spPr bwMode="auto">
                      <a:xfrm>
                        <a:off x="0" y="703263"/>
                        <a:ext cx="891540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1730" name="Rectangle 12"/>
          <p:cNvSpPr>
            <a:spLocks noGrp="1" noChangeArrowheads="1"/>
          </p:cNvSpPr>
          <p:nvPr>
            <p:ph type="title" idx="4294967295"/>
          </p:nvPr>
        </p:nvSpPr>
        <p:spPr>
          <a:xfrm>
            <a:off x="2057400" y="114300"/>
            <a:ext cx="6858000" cy="571500"/>
          </a:xfrm>
        </p:spPr>
        <p:txBody>
          <a:bodyPr/>
          <a:lstStyle/>
          <a:p>
            <a:pPr>
              <a:defRPr/>
            </a:pPr>
            <a:r>
              <a:rPr lang="en-US" sz="4000" dirty="0" smtClean="0">
                <a:ea typeface="+mj-ea"/>
                <a:cs typeface="+mj-cs"/>
              </a:rPr>
              <a:t>CSL % for Random Texture</a:t>
            </a:r>
          </a:p>
        </p:txBody>
      </p:sp>
      <p:sp>
        <p:nvSpPr>
          <p:cNvPr id="129029" name="Rectangle 4"/>
          <p:cNvSpPr>
            <a:spLocks noChangeArrowheads="1"/>
          </p:cNvSpPr>
          <p:nvPr/>
        </p:nvSpPr>
        <p:spPr bwMode="auto">
          <a:xfrm>
            <a:off x="0" y="320040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129030" name="Rectangle 6"/>
          <p:cNvSpPr>
            <a:spLocks noChangeArrowheads="1"/>
          </p:cNvSpPr>
          <p:nvPr/>
        </p:nvSpPr>
        <p:spPr bwMode="auto">
          <a:xfrm>
            <a:off x="0" y="320040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129031" name="Rectangle 8"/>
          <p:cNvSpPr>
            <a:spLocks noChangeArrowheads="1"/>
          </p:cNvSpPr>
          <p:nvPr/>
        </p:nvSpPr>
        <p:spPr bwMode="auto">
          <a:xfrm>
            <a:off x="0" y="320040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129032" name="Text Box 89"/>
          <p:cNvSpPr txBox="1">
            <a:spLocks noChangeArrowheads="1"/>
          </p:cNvSpPr>
          <p:nvPr/>
        </p:nvSpPr>
        <p:spPr bwMode="auto">
          <a:xfrm>
            <a:off x="617539" y="5791200"/>
            <a:ext cx="5021262" cy="954107"/>
          </a:xfrm>
          <a:prstGeom prst="rect">
            <a:avLst/>
          </a:prstGeom>
          <a:noFill/>
          <a:ln w="9525">
            <a:noFill/>
            <a:miter lim="800000"/>
            <a:headEnd/>
            <a:tailEnd/>
          </a:ln>
        </p:spPr>
        <p:txBody>
          <a:bodyPr wrap="square">
            <a:prstTxWarp prst="textNoShape">
              <a:avLst/>
            </a:prstTxWarp>
            <a:spAutoFit/>
          </a:bodyPr>
          <a:lstStyle/>
          <a:p>
            <a:r>
              <a:rPr lang="en-US" sz="1400" dirty="0" err="1">
                <a:solidFill>
                  <a:srgbClr val="660066"/>
                </a:solidFill>
                <a:latin typeface="Times New Roman" charset="0"/>
              </a:rPr>
              <a:t>Garbacz</a:t>
            </a:r>
            <a:r>
              <a:rPr lang="en-US" sz="1400" dirty="0">
                <a:solidFill>
                  <a:srgbClr val="660066"/>
                </a:solidFill>
                <a:latin typeface="Times New Roman" charset="0"/>
              </a:rPr>
              <a:t> </a:t>
            </a:r>
            <a:r>
              <a:rPr lang="en-US" sz="1400" i="1" dirty="0">
                <a:solidFill>
                  <a:srgbClr val="660066"/>
                </a:solidFill>
                <a:latin typeface="Times New Roman" charset="0"/>
              </a:rPr>
              <a:t>et al.</a:t>
            </a:r>
            <a:r>
              <a:rPr lang="en-US" sz="1400" dirty="0">
                <a:solidFill>
                  <a:srgbClr val="660066"/>
                </a:solidFill>
                <a:latin typeface="Times New Roman" charset="0"/>
              </a:rPr>
              <a:t>, Scr. Mater., </a:t>
            </a:r>
            <a:r>
              <a:rPr lang="en-US" sz="1400" b="1" dirty="0">
                <a:solidFill>
                  <a:srgbClr val="660066"/>
                </a:solidFill>
                <a:latin typeface="Times New Roman" charset="0"/>
              </a:rPr>
              <a:t>23 </a:t>
            </a:r>
            <a:r>
              <a:rPr lang="en-US" sz="1400" dirty="0">
                <a:solidFill>
                  <a:srgbClr val="660066"/>
                </a:solidFill>
                <a:latin typeface="Times New Roman" charset="0"/>
              </a:rPr>
              <a:t>(8): 1369-1374 (1989).</a:t>
            </a:r>
          </a:p>
          <a:p>
            <a:r>
              <a:rPr lang="en-US" sz="1400" dirty="0" err="1">
                <a:solidFill>
                  <a:srgbClr val="660066"/>
                </a:solidFill>
                <a:latin typeface="Times New Roman" charset="0"/>
              </a:rPr>
              <a:t>Gertsman</a:t>
            </a:r>
            <a:r>
              <a:rPr lang="en-US" sz="1400" dirty="0">
                <a:solidFill>
                  <a:srgbClr val="660066"/>
                </a:solidFill>
                <a:latin typeface="Times New Roman" charset="0"/>
              </a:rPr>
              <a:t> </a:t>
            </a:r>
            <a:r>
              <a:rPr lang="en-US" sz="1400" i="1" dirty="0">
                <a:solidFill>
                  <a:srgbClr val="660066"/>
                </a:solidFill>
                <a:latin typeface="Times New Roman" charset="0"/>
              </a:rPr>
              <a:t>et al.</a:t>
            </a:r>
            <a:r>
              <a:rPr lang="en-US" sz="1400" dirty="0">
                <a:solidFill>
                  <a:srgbClr val="660066"/>
                </a:solidFill>
                <a:latin typeface="Times New Roman" charset="0"/>
              </a:rPr>
              <a:t>, </a:t>
            </a:r>
            <a:r>
              <a:rPr lang="en-US" sz="1400" dirty="0" err="1">
                <a:solidFill>
                  <a:srgbClr val="660066"/>
                </a:solidFill>
                <a:latin typeface="Times New Roman" charset="0"/>
              </a:rPr>
              <a:t>Acta</a:t>
            </a:r>
            <a:r>
              <a:rPr lang="en-US" sz="1400" dirty="0">
                <a:solidFill>
                  <a:srgbClr val="660066"/>
                </a:solidFill>
                <a:latin typeface="Times New Roman" charset="0"/>
              </a:rPr>
              <a:t> Metall. Mater., </a:t>
            </a:r>
            <a:r>
              <a:rPr lang="en-US" sz="1400" b="1" dirty="0">
                <a:solidFill>
                  <a:srgbClr val="660066"/>
                </a:solidFill>
                <a:latin typeface="Times New Roman" charset="0"/>
              </a:rPr>
              <a:t>42 </a:t>
            </a:r>
            <a:r>
              <a:rPr lang="en-US" sz="1400" dirty="0">
                <a:solidFill>
                  <a:srgbClr val="660066"/>
                </a:solidFill>
                <a:latin typeface="Times New Roman" charset="0"/>
              </a:rPr>
              <a:t>(6): 1785-1804 (1994).</a:t>
            </a:r>
          </a:p>
          <a:p>
            <a:r>
              <a:rPr lang="en-US" sz="1400" dirty="0" err="1">
                <a:solidFill>
                  <a:srgbClr val="660066"/>
                </a:solidFill>
                <a:latin typeface="Times New Roman" charset="0"/>
              </a:rPr>
              <a:t>Morawiec</a:t>
            </a:r>
            <a:r>
              <a:rPr lang="en-US" sz="1400" dirty="0">
                <a:solidFill>
                  <a:srgbClr val="660066"/>
                </a:solidFill>
                <a:latin typeface="Times New Roman" charset="0"/>
              </a:rPr>
              <a:t> </a:t>
            </a:r>
            <a:r>
              <a:rPr lang="en-US" sz="1400" i="1" dirty="0">
                <a:solidFill>
                  <a:srgbClr val="660066"/>
                </a:solidFill>
                <a:latin typeface="Times New Roman" charset="0"/>
              </a:rPr>
              <a:t>et. al.</a:t>
            </a:r>
            <a:r>
              <a:rPr lang="en-US" sz="1400" dirty="0">
                <a:solidFill>
                  <a:srgbClr val="660066"/>
                </a:solidFill>
                <a:latin typeface="Times New Roman" charset="0"/>
              </a:rPr>
              <a:t>, </a:t>
            </a:r>
            <a:r>
              <a:rPr lang="en-US" sz="1400" dirty="0" err="1">
                <a:solidFill>
                  <a:srgbClr val="660066"/>
                </a:solidFill>
                <a:latin typeface="Times New Roman" charset="0"/>
              </a:rPr>
              <a:t>Acta</a:t>
            </a:r>
            <a:r>
              <a:rPr lang="en-US" sz="1400" dirty="0">
                <a:solidFill>
                  <a:srgbClr val="660066"/>
                </a:solidFill>
                <a:latin typeface="Times New Roman" charset="0"/>
              </a:rPr>
              <a:t> Metall. Mater., </a:t>
            </a:r>
            <a:r>
              <a:rPr lang="en-US" sz="1400" b="1" dirty="0">
                <a:solidFill>
                  <a:srgbClr val="660066"/>
                </a:solidFill>
                <a:latin typeface="Times New Roman" charset="0"/>
              </a:rPr>
              <a:t>41</a:t>
            </a:r>
            <a:r>
              <a:rPr lang="en-US" sz="1400" dirty="0">
                <a:solidFill>
                  <a:srgbClr val="660066"/>
                </a:solidFill>
                <a:latin typeface="Times New Roman" charset="0"/>
              </a:rPr>
              <a:t> (10): 2825-2832 (1993).</a:t>
            </a:r>
          </a:p>
          <a:p>
            <a:r>
              <a:rPr lang="en-US" sz="1400" dirty="0">
                <a:solidFill>
                  <a:srgbClr val="660066"/>
                </a:solidFill>
                <a:latin typeface="Times New Roman" charset="0"/>
              </a:rPr>
              <a:t>Pan </a:t>
            </a:r>
            <a:r>
              <a:rPr lang="en-US" sz="1400" i="1" dirty="0">
                <a:solidFill>
                  <a:srgbClr val="660066"/>
                </a:solidFill>
                <a:latin typeface="Times New Roman" charset="0"/>
              </a:rPr>
              <a:t>et al.</a:t>
            </a:r>
            <a:r>
              <a:rPr lang="en-US" sz="1400" dirty="0">
                <a:solidFill>
                  <a:srgbClr val="660066"/>
                </a:solidFill>
                <a:latin typeface="Times New Roman" charset="0"/>
              </a:rPr>
              <a:t>, Scr. Metall. Mater., </a:t>
            </a:r>
            <a:r>
              <a:rPr lang="en-US" sz="1400" b="1" dirty="0">
                <a:solidFill>
                  <a:srgbClr val="660066"/>
                </a:solidFill>
                <a:latin typeface="Times New Roman" charset="0"/>
              </a:rPr>
              <a:t>30 </a:t>
            </a:r>
            <a:r>
              <a:rPr lang="en-US" sz="1400" dirty="0">
                <a:solidFill>
                  <a:srgbClr val="660066"/>
                </a:solidFill>
                <a:latin typeface="Times New Roman" charset="0"/>
              </a:rPr>
              <a:t>(8): 1055-1060 (1994).</a:t>
            </a:r>
            <a:endParaRPr lang="en-US" sz="1400" dirty="0">
              <a:solidFill>
                <a:srgbClr val="660066"/>
              </a:solidFill>
              <a:latin typeface="Symbol" charset="2"/>
            </a:endParaRPr>
          </a:p>
        </p:txBody>
      </p:sp>
      <p:sp>
        <p:nvSpPr>
          <p:cNvPr id="129033" name="TextBox 8"/>
          <p:cNvSpPr txBox="1">
            <a:spLocks noChangeArrowheads="1"/>
          </p:cNvSpPr>
          <p:nvPr/>
        </p:nvSpPr>
        <p:spPr bwMode="auto">
          <a:xfrm>
            <a:off x="5943600" y="5827713"/>
            <a:ext cx="2971800" cy="954087"/>
          </a:xfrm>
          <a:prstGeom prst="rect">
            <a:avLst/>
          </a:prstGeom>
          <a:noFill/>
          <a:ln w="9525">
            <a:noFill/>
            <a:miter lim="800000"/>
            <a:headEnd/>
            <a:tailEnd/>
          </a:ln>
        </p:spPr>
        <p:txBody>
          <a:bodyPr>
            <a:prstTxWarp prst="textNoShape">
              <a:avLst/>
            </a:prstTxWarp>
            <a:spAutoFit/>
          </a:bodyPr>
          <a:lstStyle/>
          <a:p>
            <a:r>
              <a:rPr lang="en-US" sz="1400">
                <a:solidFill>
                  <a:srgbClr val="0000FF"/>
                </a:solidFill>
              </a:rPr>
              <a:t>Generate MD from a random texture; analyze for fraction near each CSL type (method to be discussed later).</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Text Box 4"/>
          <p:cNvSpPr txBox="1">
            <a:spLocks noChangeArrowheads="1"/>
          </p:cNvSpPr>
          <p:nvPr/>
        </p:nvSpPr>
        <p:spPr bwMode="auto">
          <a:xfrm>
            <a:off x="519480" y="147935"/>
            <a:ext cx="8167320" cy="461665"/>
          </a:xfrm>
          <a:prstGeom prst="rect">
            <a:avLst/>
          </a:prstGeom>
          <a:noFill/>
          <a:ln w="9525">
            <a:noFill/>
            <a:miter lim="800000"/>
            <a:headEnd/>
            <a:tailEnd/>
          </a:ln>
          <a:effectLst/>
        </p:spPr>
        <p:txBody>
          <a:bodyPr wrap="none">
            <a:prstTxWarp prst="textNoShape">
              <a:avLst/>
            </a:prstTxWarp>
            <a:spAutoFit/>
          </a:bodyPr>
          <a:lstStyle/>
          <a:p>
            <a:pPr algn="ctr"/>
            <a:r>
              <a:rPr lang="en-US" dirty="0" smtClean="0">
                <a:solidFill>
                  <a:srgbClr val="000090"/>
                </a:solidFill>
              </a:rPr>
              <a:t>Grain Boundaries from High Energy Diffraction Microscopy</a:t>
            </a:r>
            <a:endParaRPr lang="en-US" dirty="0">
              <a:solidFill>
                <a:srgbClr val="000090"/>
              </a:solidFill>
            </a:endParaRPr>
          </a:p>
        </p:txBody>
      </p:sp>
      <p:sp>
        <p:nvSpPr>
          <p:cNvPr id="152581" name="Text Box 5"/>
          <p:cNvSpPr txBox="1">
            <a:spLocks noChangeArrowheads="1"/>
          </p:cNvSpPr>
          <p:nvPr/>
        </p:nvSpPr>
        <p:spPr bwMode="auto">
          <a:xfrm>
            <a:off x="462961" y="697059"/>
            <a:ext cx="8223840" cy="1233671"/>
          </a:xfrm>
          <a:prstGeom prst="rect">
            <a:avLst/>
          </a:prstGeom>
          <a:noFill/>
          <a:ln w="9525">
            <a:noFill/>
            <a:miter lim="800000"/>
            <a:headEnd/>
            <a:tailEnd/>
          </a:ln>
          <a:effectLst/>
        </p:spPr>
        <p:txBody>
          <a:bodyPr wrap="square">
            <a:prstTxWarp prst="textNoShape">
              <a:avLst/>
            </a:prstTxWarp>
            <a:spAutoFit/>
          </a:bodyPr>
          <a:lstStyle/>
          <a:p>
            <a:pPr marL="342900" indent="-342900">
              <a:lnSpc>
                <a:spcPct val="125000"/>
              </a:lnSpc>
            </a:pPr>
            <a:r>
              <a:rPr lang="en-US" sz="2000" b="0" dirty="0" smtClean="0"/>
              <a:t>Measurements made at the Advanced Photon Source: </a:t>
            </a:r>
            <a:br>
              <a:rPr lang="en-US" sz="2000" b="0" dirty="0" smtClean="0"/>
            </a:br>
            <a:r>
              <a:rPr lang="en-US" sz="2000" b="0" dirty="0" smtClean="0"/>
              <a:t>see </a:t>
            </a:r>
            <a:r>
              <a:rPr lang="en-US" altLang="ja-JP" sz="2000" dirty="0" err="1" smtClean="0">
                <a:solidFill>
                  <a:srgbClr val="660066"/>
                </a:solidFill>
              </a:rPr>
              <a:t>Hefferan</a:t>
            </a:r>
            <a:r>
              <a:rPr lang="en-US" altLang="ja-JP" sz="2000" dirty="0" smtClean="0">
                <a:solidFill>
                  <a:srgbClr val="660066"/>
                </a:solidFill>
              </a:rPr>
              <a:t> </a:t>
            </a:r>
            <a:r>
              <a:rPr lang="en-US" altLang="ja-JP" sz="2000" i="1" dirty="0" smtClean="0">
                <a:solidFill>
                  <a:srgbClr val="660066"/>
                </a:solidFill>
              </a:rPr>
              <a:t>et al</a:t>
            </a:r>
            <a:r>
              <a:rPr lang="en-US" altLang="ja-JP" sz="2000" dirty="0" smtClean="0">
                <a:solidFill>
                  <a:srgbClr val="660066"/>
                </a:solidFill>
              </a:rPr>
              <a:t>. (2009). CMC </a:t>
            </a:r>
            <a:r>
              <a:rPr lang="en-US" altLang="ja-JP" sz="2000" b="1" dirty="0" smtClean="0">
                <a:solidFill>
                  <a:srgbClr val="660066"/>
                </a:solidFill>
              </a:rPr>
              <a:t>14</a:t>
            </a:r>
            <a:r>
              <a:rPr lang="en-US" altLang="ja-JP" sz="2000" dirty="0" smtClean="0">
                <a:solidFill>
                  <a:srgbClr val="660066"/>
                </a:solidFill>
              </a:rPr>
              <a:t> 209-219.</a:t>
            </a:r>
            <a:endParaRPr lang="en-US" sz="2000" b="0" dirty="0" smtClean="0">
              <a:solidFill>
                <a:srgbClr val="660066"/>
              </a:solidFill>
            </a:endParaRPr>
          </a:p>
          <a:p>
            <a:pPr marL="342900" indent="-342900">
              <a:lnSpc>
                <a:spcPct val="125000"/>
              </a:lnSpc>
            </a:pPr>
            <a:r>
              <a:rPr lang="en-US" sz="2000" b="0" dirty="0" smtClean="0"/>
              <a:t>Pure </a:t>
            </a:r>
            <a:r>
              <a:rPr lang="en-US" sz="2000" b="0" dirty="0"/>
              <a:t>Nickel: 42 layers, 4 micron spacing, 0.16 </a:t>
            </a:r>
            <a:r>
              <a:rPr lang="en-US" sz="2000" b="0" dirty="0" smtClean="0"/>
              <a:t>mm</a:t>
            </a:r>
            <a:r>
              <a:rPr lang="en-US" sz="2000" b="0" baseline="30000" dirty="0" smtClean="0"/>
              <a:t>3</a:t>
            </a:r>
          </a:p>
        </p:txBody>
      </p:sp>
      <p:pic>
        <p:nvPicPr>
          <p:cNvPr id="152583" name="Picture 5" descr="NiBi-renumB-Rodr-2nd-view.png"/>
          <p:cNvPicPr>
            <a:picLocks noChangeAspect="1"/>
          </p:cNvPicPr>
          <p:nvPr/>
        </p:nvPicPr>
        <p:blipFill>
          <a:blip r:embed="rId3"/>
          <a:srcRect l="8725" t="9113" r="15085" b="9032"/>
          <a:stretch>
            <a:fillRect/>
          </a:stretch>
        </p:blipFill>
        <p:spPr bwMode="auto">
          <a:xfrm>
            <a:off x="448751" y="2988733"/>
            <a:ext cx="4093473" cy="3869267"/>
          </a:xfrm>
          <a:prstGeom prst="rect">
            <a:avLst/>
          </a:prstGeom>
          <a:noFill/>
          <a:ln w="9525">
            <a:noFill/>
            <a:miter lim="800000"/>
            <a:headEnd/>
            <a:tailEnd/>
          </a:ln>
        </p:spPr>
      </p:pic>
      <p:sp>
        <p:nvSpPr>
          <p:cNvPr id="152584" name="Rectangle 8"/>
          <p:cNvSpPr>
            <a:spLocks noChangeArrowheads="1"/>
          </p:cNvSpPr>
          <p:nvPr/>
        </p:nvSpPr>
        <p:spPr bwMode="auto">
          <a:xfrm>
            <a:off x="4709340" y="5758351"/>
            <a:ext cx="4076957" cy="830997"/>
          </a:xfrm>
          <a:prstGeom prst="rect">
            <a:avLst/>
          </a:prstGeom>
          <a:noFill/>
          <a:ln w="9525">
            <a:noFill/>
            <a:miter lim="800000"/>
            <a:headEnd/>
            <a:tailEnd/>
          </a:ln>
          <a:effectLst/>
        </p:spPr>
        <p:txBody>
          <a:bodyPr wrap="square">
            <a:prstTxWarp prst="textNoShape">
              <a:avLst/>
            </a:prstTxWarp>
            <a:spAutoFit/>
          </a:bodyPr>
          <a:lstStyle/>
          <a:p>
            <a:r>
              <a:rPr lang="en-US" sz="2400" dirty="0" smtClean="0"/>
              <a:t>Pure Ni sample, 42 layers</a:t>
            </a:r>
            <a:br>
              <a:rPr lang="en-US" sz="2400" dirty="0" smtClean="0"/>
            </a:br>
            <a:r>
              <a:rPr lang="en-US" sz="2400" dirty="0" smtClean="0"/>
              <a:t>3,496 </a:t>
            </a:r>
            <a:r>
              <a:rPr lang="en-US" sz="2400" dirty="0"/>
              <a:t>grains; ~ 23,598 </a:t>
            </a:r>
            <a:r>
              <a:rPr lang="en-US" sz="2400" dirty="0" err="1" smtClean="0"/>
              <a:t>GBs</a:t>
            </a:r>
            <a:endParaRPr lang="en-US" sz="2400" dirty="0"/>
          </a:p>
        </p:txBody>
      </p:sp>
      <p:pic>
        <p:nvPicPr>
          <p:cNvPr id="6" name="Picture 5" descr="mesh-node-type-1000steps.png"/>
          <p:cNvPicPr>
            <a:picLocks noChangeAspect="1"/>
          </p:cNvPicPr>
          <p:nvPr/>
        </p:nvPicPr>
        <p:blipFill>
          <a:blip r:embed="rId4"/>
          <a:stretch>
            <a:fillRect/>
          </a:stretch>
        </p:blipFill>
        <p:spPr>
          <a:xfrm>
            <a:off x="4873116" y="2979301"/>
            <a:ext cx="3953369" cy="270421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317051" y="228600"/>
            <a:ext cx="8369749" cy="646331"/>
          </a:xfrm>
          <a:prstGeom prst="rect">
            <a:avLst/>
          </a:prstGeom>
          <a:noFill/>
          <a:ln w="9525">
            <a:noFill/>
            <a:miter lim="800000"/>
            <a:headEnd/>
            <a:tailEnd/>
          </a:ln>
        </p:spPr>
        <p:txBody>
          <a:bodyPr wrap="none">
            <a:prstTxWarp prst="textNoShape">
              <a:avLst/>
            </a:prstTxWarp>
            <a:spAutoFit/>
          </a:bodyPr>
          <a:lstStyle/>
          <a:p>
            <a:r>
              <a:rPr lang="en-US" sz="3600" dirty="0">
                <a:solidFill>
                  <a:srgbClr val="000090"/>
                </a:solidFill>
              </a:rPr>
              <a:t>Statistics extraction from large data sets</a:t>
            </a:r>
          </a:p>
        </p:txBody>
      </p:sp>
      <p:pic>
        <p:nvPicPr>
          <p:cNvPr id="15364" name="Picture 4" descr="PureNi_mis_p1_all"/>
          <p:cNvPicPr>
            <a:picLocks noChangeAspect="1" noChangeArrowheads="1"/>
          </p:cNvPicPr>
          <p:nvPr/>
        </p:nvPicPr>
        <p:blipFill>
          <a:blip r:embed="rId3"/>
          <a:srcRect/>
          <a:stretch>
            <a:fillRect/>
          </a:stretch>
        </p:blipFill>
        <p:spPr bwMode="auto">
          <a:xfrm>
            <a:off x="2971800" y="1462088"/>
            <a:ext cx="5849938" cy="4797425"/>
          </a:xfrm>
          <a:prstGeom prst="rect">
            <a:avLst/>
          </a:prstGeom>
          <a:noFill/>
          <a:ln w="9525">
            <a:noFill/>
            <a:miter lim="800000"/>
            <a:headEnd/>
            <a:tailEnd/>
          </a:ln>
        </p:spPr>
      </p:pic>
      <p:pic>
        <p:nvPicPr>
          <p:cNvPr id="15365" name="Picture 5" descr="NiBi_mis_p1_all"/>
          <p:cNvPicPr>
            <a:picLocks noChangeAspect="1" noChangeArrowheads="1"/>
          </p:cNvPicPr>
          <p:nvPr/>
        </p:nvPicPr>
        <p:blipFill>
          <a:blip r:embed="rId4"/>
          <a:srcRect/>
          <a:stretch>
            <a:fillRect/>
          </a:stretch>
        </p:blipFill>
        <p:spPr bwMode="auto">
          <a:xfrm>
            <a:off x="2970213" y="1462088"/>
            <a:ext cx="6078537" cy="4795837"/>
          </a:xfrm>
          <a:prstGeom prst="rect">
            <a:avLst/>
          </a:prstGeom>
          <a:noFill/>
          <a:ln w="9525">
            <a:noFill/>
            <a:miter lim="800000"/>
            <a:headEnd/>
            <a:tailEnd/>
          </a:ln>
        </p:spPr>
      </p:pic>
      <p:sp>
        <p:nvSpPr>
          <p:cNvPr id="15363" name="Text Box 7"/>
          <p:cNvSpPr txBox="1">
            <a:spLocks noChangeArrowheads="1"/>
          </p:cNvSpPr>
          <p:nvPr/>
        </p:nvSpPr>
        <p:spPr bwMode="auto">
          <a:xfrm>
            <a:off x="270240" y="1997075"/>
            <a:ext cx="2769885" cy="1815882"/>
          </a:xfrm>
          <a:prstGeom prst="rect">
            <a:avLst/>
          </a:prstGeom>
          <a:noFill/>
          <a:ln w="9525">
            <a:noFill/>
            <a:miter lim="800000"/>
            <a:headEnd/>
            <a:tailEnd/>
          </a:ln>
        </p:spPr>
        <p:txBody>
          <a:bodyPr wrap="square">
            <a:prstTxWarp prst="textNoShape">
              <a:avLst/>
            </a:prstTxWarp>
            <a:spAutoFit/>
          </a:bodyPr>
          <a:lstStyle/>
          <a:p>
            <a:pPr algn="r"/>
            <a:r>
              <a:rPr lang="en-US" sz="2800" dirty="0"/>
              <a:t>Neighbor misorientation angle distribution</a:t>
            </a:r>
          </a:p>
        </p:txBody>
      </p:sp>
      <p:sp>
        <p:nvSpPr>
          <p:cNvPr id="6" name="Rectangle 5"/>
          <p:cNvSpPr/>
          <p:nvPr/>
        </p:nvSpPr>
        <p:spPr>
          <a:xfrm>
            <a:off x="381000" y="6248400"/>
            <a:ext cx="6324600" cy="400110"/>
          </a:xfrm>
          <a:prstGeom prst="rect">
            <a:avLst/>
          </a:prstGeom>
        </p:spPr>
        <p:txBody>
          <a:bodyPr wrap="square">
            <a:spAutoFit/>
          </a:bodyPr>
          <a:lstStyle/>
          <a:p>
            <a:r>
              <a:rPr lang="en-US" altLang="ja-JP" sz="2000" dirty="0" err="1" smtClean="0">
                <a:solidFill>
                  <a:srgbClr val="660066"/>
                </a:solidFill>
                <a:latin typeface="Times New Roman"/>
                <a:cs typeface="Times New Roman"/>
              </a:rPr>
              <a:t>Hefferan</a:t>
            </a:r>
            <a:r>
              <a:rPr lang="en-US" altLang="ja-JP" sz="2000" dirty="0" smtClean="0">
                <a:solidFill>
                  <a:srgbClr val="660066"/>
                </a:solidFill>
                <a:latin typeface="Times New Roman"/>
                <a:cs typeface="Times New Roman"/>
              </a:rPr>
              <a:t> </a:t>
            </a:r>
            <a:r>
              <a:rPr lang="en-US" altLang="ja-JP" sz="2000" i="1" dirty="0" smtClean="0">
                <a:solidFill>
                  <a:srgbClr val="660066"/>
                </a:solidFill>
                <a:latin typeface="Times New Roman"/>
                <a:cs typeface="Times New Roman"/>
              </a:rPr>
              <a:t>et al</a:t>
            </a:r>
            <a:r>
              <a:rPr lang="en-US" altLang="ja-JP" sz="2000" dirty="0" smtClean="0">
                <a:solidFill>
                  <a:srgbClr val="660066"/>
                </a:solidFill>
                <a:latin typeface="Times New Roman"/>
                <a:cs typeface="Times New Roman"/>
              </a:rPr>
              <a:t>. (2009). CMC </a:t>
            </a:r>
            <a:r>
              <a:rPr lang="en-US" altLang="ja-JP" sz="2000" b="1" dirty="0" smtClean="0">
                <a:solidFill>
                  <a:srgbClr val="660066"/>
                </a:solidFill>
                <a:latin typeface="Times New Roman"/>
                <a:cs typeface="Times New Roman"/>
              </a:rPr>
              <a:t>14</a:t>
            </a:r>
            <a:r>
              <a:rPr lang="en-US" altLang="ja-JP" sz="2000" dirty="0" smtClean="0">
                <a:solidFill>
                  <a:srgbClr val="660066"/>
                </a:solidFill>
                <a:latin typeface="Times New Roman"/>
                <a:cs typeface="Times New Roman"/>
              </a:rPr>
              <a:t> 209-219.</a:t>
            </a:r>
            <a:endParaRPr lang="en-US" sz="2000" dirty="0">
              <a:solidFill>
                <a:srgbClr val="660066"/>
              </a:solidFill>
              <a:latin typeface="Times New Roman"/>
              <a:cs typeface="Times New Roman"/>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741613" y="1462088"/>
            <a:ext cx="6078537" cy="4795837"/>
            <a:chOff x="1727" y="921"/>
            <a:chExt cx="3829" cy="3021"/>
          </a:xfrm>
        </p:grpSpPr>
        <p:pic>
          <p:nvPicPr>
            <p:cNvPr id="17411" name="Picture 3" descr="PureNi_mis_p02_31d"/>
            <p:cNvPicPr>
              <a:picLocks noChangeAspect="1" noChangeArrowheads="1"/>
            </p:cNvPicPr>
            <p:nvPr/>
          </p:nvPicPr>
          <p:blipFill>
            <a:blip r:embed="rId3"/>
            <a:srcRect/>
            <a:stretch>
              <a:fillRect/>
            </a:stretch>
          </p:blipFill>
          <p:spPr bwMode="auto">
            <a:xfrm>
              <a:off x="1727" y="921"/>
              <a:ext cx="3829" cy="3021"/>
            </a:xfrm>
            <a:prstGeom prst="rect">
              <a:avLst/>
            </a:prstGeom>
            <a:noFill/>
            <a:ln w="9525">
              <a:noFill/>
              <a:miter lim="800000"/>
              <a:headEnd/>
              <a:tailEnd/>
            </a:ln>
          </p:spPr>
        </p:pic>
        <p:sp>
          <p:nvSpPr>
            <p:cNvPr id="17412" name="Text Box 4"/>
            <p:cNvSpPr txBox="1">
              <a:spLocks noChangeArrowheads="1"/>
            </p:cNvSpPr>
            <p:nvPr/>
          </p:nvSpPr>
          <p:spPr bwMode="auto">
            <a:xfrm>
              <a:off x="4413" y="1343"/>
              <a:ext cx="584" cy="327"/>
            </a:xfrm>
            <a:prstGeom prst="rect">
              <a:avLst/>
            </a:prstGeom>
            <a:noFill/>
            <a:ln w="9525">
              <a:noFill/>
              <a:miter lim="800000"/>
              <a:headEnd/>
              <a:tailEnd/>
            </a:ln>
            <a:effectLst/>
          </p:spPr>
          <p:txBody>
            <a:bodyPr wrap="none">
              <a:prstTxWarp prst="textNoShape">
                <a:avLst/>
              </a:prstTxWarp>
              <a:spAutoFit/>
            </a:bodyPr>
            <a:lstStyle/>
            <a:p>
              <a:pPr algn="ctr"/>
              <a:r>
                <a:rPr lang="en-US" sz="2800" dirty="0">
                  <a:latin typeface="Symbol" charset="2"/>
                </a:rPr>
                <a:t>S27</a:t>
              </a:r>
              <a:r>
                <a:rPr lang="en-US" sz="2800" dirty="0"/>
                <a:t>a</a:t>
              </a:r>
              <a:endParaRPr lang="en-US" sz="2800" dirty="0">
                <a:latin typeface="Symbol" charset="2"/>
              </a:endParaRPr>
            </a:p>
          </p:txBody>
        </p:sp>
      </p:grpSp>
      <p:sp>
        <p:nvSpPr>
          <p:cNvPr id="17413" name="Text Box 4"/>
          <p:cNvSpPr txBox="1">
            <a:spLocks noChangeArrowheads="1"/>
          </p:cNvSpPr>
          <p:nvPr/>
        </p:nvSpPr>
        <p:spPr bwMode="auto">
          <a:xfrm>
            <a:off x="132912" y="242887"/>
            <a:ext cx="8369749" cy="646331"/>
          </a:xfrm>
          <a:prstGeom prst="rect">
            <a:avLst/>
          </a:prstGeom>
          <a:noFill/>
          <a:ln w="9525">
            <a:noFill/>
            <a:miter lim="800000"/>
            <a:headEnd/>
            <a:tailEnd/>
          </a:ln>
        </p:spPr>
        <p:txBody>
          <a:bodyPr wrap="none">
            <a:prstTxWarp prst="textNoShape">
              <a:avLst/>
            </a:prstTxWarp>
            <a:spAutoFit/>
          </a:bodyPr>
          <a:lstStyle/>
          <a:p>
            <a:r>
              <a:rPr lang="en-US" sz="3600" dirty="0">
                <a:solidFill>
                  <a:srgbClr val="000090"/>
                </a:solidFill>
              </a:rPr>
              <a:t>Statistics extraction from large data sets</a:t>
            </a:r>
          </a:p>
        </p:txBody>
      </p:sp>
      <p:sp>
        <p:nvSpPr>
          <p:cNvPr id="17414" name="Text Box 7"/>
          <p:cNvSpPr txBox="1">
            <a:spLocks noChangeArrowheads="1"/>
          </p:cNvSpPr>
          <p:nvPr/>
        </p:nvSpPr>
        <p:spPr bwMode="auto">
          <a:xfrm>
            <a:off x="292386" y="1295400"/>
            <a:ext cx="2514600" cy="1569660"/>
          </a:xfrm>
          <a:prstGeom prst="rect">
            <a:avLst/>
          </a:prstGeom>
          <a:noFill/>
          <a:ln w="9525">
            <a:noFill/>
            <a:miter lim="800000"/>
            <a:headEnd/>
            <a:tailEnd/>
          </a:ln>
        </p:spPr>
        <p:txBody>
          <a:bodyPr wrap="square">
            <a:prstTxWarp prst="textNoShape">
              <a:avLst/>
            </a:prstTxWarp>
            <a:spAutoFit/>
          </a:bodyPr>
          <a:lstStyle/>
          <a:p>
            <a:pPr algn="r"/>
            <a:r>
              <a:rPr lang="en-US" sz="2400" dirty="0"/>
              <a:t>Neighbor misorientation angle distribution</a:t>
            </a:r>
          </a:p>
        </p:txBody>
      </p:sp>
      <p:grpSp>
        <p:nvGrpSpPr>
          <p:cNvPr id="3" name="Group 7"/>
          <p:cNvGrpSpPr>
            <a:grpSpLocks/>
          </p:cNvGrpSpPr>
          <p:nvPr/>
        </p:nvGrpSpPr>
        <p:grpSpPr bwMode="auto">
          <a:xfrm>
            <a:off x="2741613" y="1462088"/>
            <a:ext cx="6078537" cy="4795837"/>
            <a:chOff x="1727" y="921"/>
            <a:chExt cx="3829" cy="3021"/>
          </a:xfrm>
        </p:grpSpPr>
        <p:pic>
          <p:nvPicPr>
            <p:cNvPr id="17416" name="Picture 8" descr="PureNi_mis_p02_35d"/>
            <p:cNvPicPr>
              <a:picLocks noChangeAspect="1" noChangeArrowheads="1"/>
            </p:cNvPicPr>
            <p:nvPr/>
          </p:nvPicPr>
          <p:blipFill>
            <a:blip r:embed="rId4"/>
            <a:srcRect/>
            <a:stretch>
              <a:fillRect/>
            </a:stretch>
          </p:blipFill>
          <p:spPr bwMode="auto">
            <a:xfrm>
              <a:off x="1727" y="921"/>
              <a:ext cx="3829" cy="3021"/>
            </a:xfrm>
            <a:prstGeom prst="rect">
              <a:avLst/>
            </a:prstGeom>
            <a:noFill/>
          </p:spPr>
        </p:pic>
        <p:sp>
          <p:nvSpPr>
            <p:cNvPr id="17417" name="Text Box 9"/>
            <p:cNvSpPr txBox="1">
              <a:spLocks noChangeArrowheads="1"/>
            </p:cNvSpPr>
            <p:nvPr/>
          </p:nvSpPr>
          <p:spPr bwMode="auto">
            <a:xfrm>
              <a:off x="4606" y="1439"/>
              <a:ext cx="593" cy="327"/>
            </a:xfrm>
            <a:prstGeom prst="rect">
              <a:avLst/>
            </a:prstGeom>
            <a:noFill/>
            <a:ln w="9525">
              <a:noFill/>
              <a:miter lim="800000"/>
              <a:headEnd/>
              <a:tailEnd/>
            </a:ln>
            <a:effectLst/>
          </p:spPr>
          <p:txBody>
            <a:bodyPr wrap="none">
              <a:prstTxWarp prst="textNoShape">
                <a:avLst/>
              </a:prstTxWarp>
              <a:spAutoFit/>
            </a:bodyPr>
            <a:lstStyle/>
            <a:p>
              <a:pPr algn="ctr"/>
              <a:r>
                <a:rPr lang="en-US" sz="2800" dirty="0">
                  <a:latin typeface="Symbol" charset="2"/>
                </a:rPr>
                <a:t>S27</a:t>
              </a:r>
              <a:r>
                <a:rPr lang="en-US" sz="2800" dirty="0"/>
                <a:t>b</a:t>
              </a:r>
              <a:endParaRPr lang="en-US" sz="2800" dirty="0">
                <a:latin typeface="Symbol" charset="2"/>
              </a:endParaRPr>
            </a:p>
          </p:txBody>
        </p:sp>
      </p:grpSp>
      <p:grpSp>
        <p:nvGrpSpPr>
          <p:cNvPr id="4" name="Group 10"/>
          <p:cNvGrpSpPr>
            <a:grpSpLocks/>
          </p:cNvGrpSpPr>
          <p:nvPr/>
        </p:nvGrpSpPr>
        <p:grpSpPr bwMode="auto">
          <a:xfrm>
            <a:off x="2741613" y="1462088"/>
            <a:ext cx="6078537" cy="4795837"/>
            <a:chOff x="1727" y="921"/>
            <a:chExt cx="3829" cy="3021"/>
          </a:xfrm>
        </p:grpSpPr>
        <p:pic>
          <p:nvPicPr>
            <p:cNvPr id="17419" name="Picture 11" descr="PureNi_mis_p02_39d"/>
            <p:cNvPicPr>
              <a:picLocks noChangeAspect="1" noChangeArrowheads="1"/>
            </p:cNvPicPr>
            <p:nvPr/>
          </p:nvPicPr>
          <p:blipFill>
            <a:blip r:embed="rId5"/>
            <a:srcRect/>
            <a:stretch>
              <a:fillRect/>
            </a:stretch>
          </p:blipFill>
          <p:spPr bwMode="auto">
            <a:xfrm>
              <a:off x="1727" y="921"/>
              <a:ext cx="3829" cy="3021"/>
            </a:xfrm>
            <a:prstGeom prst="rect">
              <a:avLst/>
            </a:prstGeom>
            <a:noFill/>
          </p:spPr>
        </p:pic>
        <p:sp>
          <p:nvSpPr>
            <p:cNvPr id="17420" name="Text Box 12"/>
            <p:cNvSpPr txBox="1">
              <a:spLocks noChangeArrowheads="1"/>
            </p:cNvSpPr>
            <p:nvPr/>
          </p:nvSpPr>
          <p:spPr bwMode="auto">
            <a:xfrm>
              <a:off x="4606" y="1439"/>
              <a:ext cx="361" cy="327"/>
            </a:xfrm>
            <a:prstGeom prst="rect">
              <a:avLst/>
            </a:prstGeom>
            <a:noFill/>
            <a:ln w="9525">
              <a:noFill/>
              <a:miter lim="800000"/>
              <a:headEnd/>
              <a:tailEnd/>
            </a:ln>
            <a:effectLst/>
          </p:spPr>
          <p:txBody>
            <a:bodyPr wrap="none">
              <a:prstTxWarp prst="textNoShape">
                <a:avLst/>
              </a:prstTxWarp>
              <a:spAutoFit/>
            </a:bodyPr>
            <a:lstStyle/>
            <a:p>
              <a:pPr algn="ctr"/>
              <a:r>
                <a:rPr lang="en-US" sz="2800" dirty="0">
                  <a:latin typeface="Symbol" charset="2"/>
                </a:rPr>
                <a:t>S7</a:t>
              </a:r>
            </a:p>
          </p:txBody>
        </p:sp>
      </p:grpSp>
      <p:grpSp>
        <p:nvGrpSpPr>
          <p:cNvPr id="5" name="Group 13"/>
          <p:cNvGrpSpPr>
            <a:grpSpLocks/>
          </p:cNvGrpSpPr>
          <p:nvPr/>
        </p:nvGrpSpPr>
        <p:grpSpPr bwMode="auto">
          <a:xfrm>
            <a:off x="2741613" y="1461213"/>
            <a:ext cx="6078537" cy="4795837"/>
            <a:chOff x="1727" y="921"/>
            <a:chExt cx="3829" cy="3021"/>
          </a:xfrm>
        </p:grpSpPr>
        <p:pic>
          <p:nvPicPr>
            <p:cNvPr id="17422" name="Picture 14" descr="PureNi_mis_p02_60d"/>
            <p:cNvPicPr>
              <a:picLocks noChangeAspect="1" noChangeArrowheads="1"/>
            </p:cNvPicPr>
            <p:nvPr/>
          </p:nvPicPr>
          <p:blipFill>
            <a:blip r:embed="rId6"/>
            <a:srcRect/>
            <a:stretch>
              <a:fillRect/>
            </a:stretch>
          </p:blipFill>
          <p:spPr bwMode="auto">
            <a:xfrm>
              <a:off x="1727" y="921"/>
              <a:ext cx="3829" cy="3021"/>
            </a:xfrm>
            <a:prstGeom prst="rect">
              <a:avLst/>
            </a:prstGeom>
            <a:noFill/>
          </p:spPr>
        </p:pic>
        <p:sp>
          <p:nvSpPr>
            <p:cNvPr id="17423" name="Text Box 15"/>
            <p:cNvSpPr txBox="1">
              <a:spLocks noChangeArrowheads="1"/>
            </p:cNvSpPr>
            <p:nvPr/>
          </p:nvSpPr>
          <p:spPr bwMode="auto">
            <a:xfrm>
              <a:off x="4606" y="1439"/>
              <a:ext cx="361" cy="327"/>
            </a:xfrm>
            <a:prstGeom prst="rect">
              <a:avLst/>
            </a:prstGeom>
            <a:noFill/>
            <a:ln w="9525">
              <a:noFill/>
              <a:miter lim="800000"/>
              <a:headEnd/>
              <a:tailEnd/>
            </a:ln>
            <a:effectLst/>
          </p:spPr>
          <p:txBody>
            <a:bodyPr wrap="none">
              <a:prstTxWarp prst="textNoShape">
                <a:avLst/>
              </a:prstTxWarp>
              <a:spAutoFit/>
            </a:bodyPr>
            <a:lstStyle/>
            <a:p>
              <a:pPr algn="ctr"/>
              <a:r>
                <a:rPr lang="en-US" sz="2800" dirty="0">
                  <a:latin typeface="Symbol" charset="2"/>
                </a:rPr>
                <a:t>S3</a:t>
              </a:r>
            </a:p>
          </p:txBody>
        </p:sp>
      </p:grpSp>
      <p:sp>
        <p:nvSpPr>
          <p:cNvPr id="17" name="TextBox 16"/>
          <p:cNvSpPr txBox="1"/>
          <p:nvPr/>
        </p:nvSpPr>
        <p:spPr>
          <a:xfrm>
            <a:off x="304800" y="2895600"/>
            <a:ext cx="2590800" cy="2862322"/>
          </a:xfrm>
          <a:prstGeom prst="rect">
            <a:avLst/>
          </a:prstGeom>
          <a:noFill/>
        </p:spPr>
        <p:txBody>
          <a:bodyPr wrap="square" rtlCol="0">
            <a:spAutoFit/>
          </a:bodyPr>
          <a:lstStyle/>
          <a:p>
            <a:r>
              <a:rPr lang="en-US" sz="2000" dirty="0" smtClean="0"/>
              <a:t>Conclusion: </a:t>
            </a:r>
            <a:br>
              <a:rPr lang="en-US" sz="2000" dirty="0" smtClean="0"/>
            </a:br>
            <a:r>
              <a:rPr lang="en-US" sz="2000" dirty="0" smtClean="0"/>
              <a:t>The misorientations of grain boundaries in these nickel samples are concentrated on a small number of CSL types, i.e. sigma = 3,7,9,11,27</a:t>
            </a:r>
            <a:endParaRPr lang="en-US" sz="2000" dirty="0"/>
          </a:p>
        </p:txBody>
      </p:sp>
      <p:sp>
        <p:nvSpPr>
          <p:cNvPr id="18" name="Rectangle 17"/>
          <p:cNvSpPr/>
          <p:nvPr/>
        </p:nvSpPr>
        <p:spPr>
          <a:xfrm>
            <a:off x="381000" y="6248400"/>
            <a:ext cx="6324600" cy="400110"/>
          </a:xfrm>
          <a:prstGeom prst="rect">
            <a:avLst/>
          </a:prstGeom>
        </p:spPr>
        <p:txBody>
          <a:bodyPr wrap="square">
            <a:spAutoFit/>
          </a:bodyPr>
          <a:lstStyle/>
          <a:p>
            <a:r>
              <a:rPr lang="en-US" altLang="ja-JP" sz="2000" dirty="0" err="1" smtClean="0">
                <a:solidFill>
                  <a:srgbClr val="660066"/>
                </a:solidFill>
                <a:latin typeface="Times New Roman"/>
                <a:cs typeface="Times New Roman"/>
              </a:rPr>
              <a:t>Hefferan</a:t>
            </a:r>
            <a:r>
              <a:rPr lang="en-US" altLang="ja-JP" sz="2000" dirty="0" smtClean="0">
                <a:solidFill>
                  <a:srgbClr val="660066"/>
                </a:solidFill>
                <a:latin typeface="Times New Roman"/>
                <a:cs typeface="Times New Roman"/>
              </a:rPr>
              <a:t> </a:t>
            </a:r>
            <a:r>
              <a:rPr lang="en-US" altLang="ja-JP" sz="2000" i="1" dirty="0" smtClean="0">
                <a:solidFill>
                  <a:srgbClr val="660066"/>
                </a:solidFill>
                <a:latin typeface="Times New Roman"/>
                <a:cs typeface="Times New Roman"/>
              </a:rPr>
              <a:t>et al</a:t>
            </a:r>
            <a:r>
              <a:rPr lang="en-US" altLang="ja-JP" sz="2000" dirty="0" smtClean="0">
                <a:solidFill>
                  <a:srgbClr val="660066"/>
                </a:solidFill>
                <a:latin typeface="Times New Roman"/>
                <a:cs typeface="Times New Roman"/>
              </a:rPr>
              <a:t>. (2009). CMC </a:t>
            </a:r>
            <a:r>
              <a:rPr lang="en-US" altLang="ja-JP" sz="2000" b="1" dirty="0" smtClean="0">
                <a:solidFill>
                  <a:srgbClr val="660066"/>
                </a:solidFill>
                <a:latin typeface="Times New Roman"/>
                <a:cs typeface="Times New Roman"/>
              </a:rPr>
              <a:t>14</a:t>
            </a:r>
            <a:r>
              <a:rPr lang="en-US" altLang="ja-JP" sz="2000" dirty="0" smtClean="0">
                <a:solidFill>
                  <a:srgbClr val="660066"/>
                </a:solidFill>
                <a:latin typeface="Times New Roman"/>
                <a:cs typeface="Times New Roman"/>
              </a:rPr>
              <a:t> 209-219.</a:t>
            </a:r>
            <a:endParaRPr lang="en-US" sz="2000" dirty="0">
              <a:solidFill>
                <a:srgbClr val="660066"/>
              </a:solidFill>
              <a:latin typeface="Times New Roman"/>
              <a:cs typeface="Times New Roman"/>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2C55843-9320-054B-A1C1-98435C8FD471}" type="slidenum">
              <a:rPr lang="en-US" smtClean="0"/>
              <a:pPr>
                <a:defRPr/>
              </a:pPr>
              <a:t>54</a:t>
            </a:fld>
            <a:endParaRPr lang="en-US"/>
          </a:p>
        </p:txBody>
      </p:sp>
      <p:sp>
        <p:nvSpPr>
          <p:cNvPr id="67586" name="Rectangle 2"/>
          <p:cNvSpPr>
            <a:spLocks noGrp="1" noChangeArrowheads="1"/>
          </p:cNvSpPr>
          <p:nvPr>
            <p:ph type="title"/>
          </p:nvPr>
        </p:nvSpPr>
        <p:spPr/>
        <p:txBody>
          <a:bodyPr/>
          <a:lstStyle/>
          <a:p>
            <a:pPr>
              <a:defRPr/>
            </a:pPr>
            <a:r>
              <a:rPr lang="en-US">
                <a:ea typeface="+mj-ea"/>
                <a:cs typeface="+mj-cs"/>
              </a:rPr>
              <a:t>Brandon Criterion</a:t>
            </a:r>
          </a:p>
        </p:txBody>
      </p:sp>
      <p:sp>
        <p:nvSpPr>
          <p:cNvPr id="112644" name="Rectangle 3"/>
          <p:cNvSpPr>
            <a:spLocks noGrp="1" noChangeArrowheads="1"/>
          </p:cNvSpPr>
          <p:nvPr>
            <p:ph type="body" idx="1"/>
          </p:nvPr>
        </p:nvSpPr>
        <p:spPr>
          <a:xfrm>
            <a:off x="685800" y="1828800"/>
            <a:ext cx="7772400" cy="4495800"/>
          </a:xfrm>
        </p:spPr>
        <p:txBody>
          <a:bodyPr/>
          <a:lstStyle/>
          <a:p>
            <a:pPr>
              <a:lnSpc>
                <a:spcPct val="110000"/>
              </a:lnSpc>
            </a:pPr>
            <a:r>
              <a:rPr lang="en-US" sz="1800" dirty="0">
                <a:ea typeface="ＭＳ Ｐゴシック" charset="-128"/>
                <a:cs typeface="ＭＳ Ｐゴシック" charset="-128"/>
              </a:rPr>
              <a:t>David Brandon [ </a:t>
            </a:r>
            <a:r>
              <a:rPr lang="en-US" sz="1800" dirty="0">
                <a:solidFill>
                  <a:srgbClr val="660066"/>
                </a:solidFill>
                <a:ea typeface="ＭＳ Ｐゴシック" charset="-128"/>
                <a:cs typeface="ＭＳ Ｐゴシック" charset="-128"/>
              </a:rPr>
              <a:t>1966: "The structure of high-angle grain boundaries”, </a:t>
            </a:r>
            <a:r>
              <a:rPr lang="en-US" sz="1800" i="1" dirty="0" err="1">
                <a:solidFill>
                  <a:srgbClr val="660066"/>
                </a:solidFill>
                <a:ea typeface="ＭＳ Ｐゴシック" charset="-128"/>
                <a:cs typeface="ＭＳ Ｐゴシック" charset="-128"/>
              </a:rPr>
              <a:t>Acta</a:t>
            </a:r>
            <a:r>
              <a:rPr lang="en-US" sz="1800" i="1" dirty="0">
                <a:solidFill>
                  <a:srgbClr val="660066"/>
                </a:solidFill>
                <a:ea typeface="ＭＳ Ｐゴシック" charset="-128"/>
                <a:cs typeface="ＭＳ Ｐゴシック" charset="-128"/>
              </a:rPr>
              <a:t> </a:t>
            </a:r>
            <a:r>
              <a:rPr lang="en-US" sz="1800" i="1" dirty="0" err="1">
                <a:solidFill>
                  <a:srgbClr val="660066"/>
                </a:solidFill>
                <a:ea typeface="ＭＳ Ｐゴシック" charset="-128"/>
                <a:cs typeface="ＭＳ Ｐゴシック" charset="-128"/>
              </a:rPr>
              <a:t>metallurgica</a:t>
            </a:r>
            <a:r>
              <a:rPr lang="en-US" sz="1800" i="1" dirty="0">
                <a:solidFill>
                  <a:srgbClr val="660066"/>
                </a:solidFill>
                <a:ea typeface="ＭＳ Ｐゴシック" charset="-128"/>
                <a:cs typeface="ＭＳ Ｐゴシック" charset="-128"/>
              </a:rPr>
              <a:t> </a:t>
            </a:r>
            <a:r>
              <a:rPr lang="en-US" sz="1800" b="1" dirty="0">
                <a:solidFill>
                  <a:srgbClr val="660066"/>
                </a:solidFill>
                <a:ea typeface="ＭＳ Ｐゴシック" charset="-128"/>
                <a:cs typeface="ＭＳ Ｐゴシック" charset="-128"/>
              </a:rPr>
              <a:t>14</a:t>
            </a:r>
            <a:r>
              <a:rPr lang="en-US" sz="1800" dirty="0">
                <a:solidFill>
                  <a:srgbClr val="660066"/>
                </a:solidFill>
                <a:ea typeface="ＭＳ Ｐゴシック" charset="-128"/>
                <a:cs typeface="ＭＳ Ｐゴシック" charset="-128"/>
              </a:rPr>
              <a:t>: 1479-1484</a:t>
            </a:r>
            <a:r>
              <a:rPr lang="en-US" sz="1800" dirty="0">
                <a:ea typeface="ＭＳ Ｐゴシック" charset="-128"/>
                <a:cs typeface="ＭＳ Ｐゴシック" charset="-128"/>
              </a:rPr>
              <a:t>] originated a criterion for proximity to a CSL structure.</a:t>
            </a:r>
            <a:br>
              <a:rPr lang="en-US" sz="1800" dirty="0">
                <a:ea typeface="ＭＳ Ｐゴシック" charset="-128"/>
                <a:cs typeface="ＭＳ Ｐゴシック" charset="-128"/>
              </a:rPr>
            </a:br>
            <a:r>
              <a:rPr lang="en-US" sz="1800" dirty="0">
                <a:ea typeface="ＭＳ Ｐゴシック" charset="-128"/>
                <a:cs typeface="ＭＳ Ｐゴシック" charset="-128"/>
              </a:rPr>
              <a:t>			</a:t>
            </a:r>
            <a:r>
              <a:rPr lang="en-US" sz="1800" i="1" dirty="0" err="1">
                <a:latin typeface="Times" charset="0"/>
                <a:ea typeface="ＭＳ Ｐゴシック" charset="-128"/>
                <a:cs typeface="ＭＳ Ｐゴシック" charset="-128"/>
              </a:rPr>
              <a:t>v</a:t>
            </a:r>
            <a:r>
              <a:rPr lang="en-US" sz="1800" i="1" baseline="-25000" dirty="0" err="1">
                <a:latin typeface="Times" charset="0"/>
                <a:ea typeface="ＭＳ Ｐゴシック" charset="-128"/>
                <a:cs typeface="ＭＳ Ｐゴシック" charset="-128"/>
              </a:rPr>
              <a:t>m</a:t>
            </a:r>
            <a:r>
              <a:rPr lang="en-US" sz="1800" i="1" dirty="0">
                <a:latin typeface="Times" charset="0"/>
                <a:ea typeface="ＭＳ Ｐゴシック" charset="-128"/>
                <a:cs typeface="ＭＳ Ｐゴシック" charset="-128"/>
              </a:rPr>
              <a:t> = v</a:t>
            </a:r>
            <a:r>
              <a:rPr lang="en-US" sz="1800" i="1" baseline="-25000" dirty="0">
                <a:latin typeface="Times" charset="0"/>
                <a:ea typeface="ＭＳ Ｐゴシック" charset="-128"/>
                <a:cs typeface="ＭＳ Ｐゴシック" charset="-128"/>
              </a:rPr>
              <a:t>0</a:t>
            </a:r>
            <a:r>
              <a:rPr lang="en-US" sz="1800" i="1" dirty="0">
                <a:latin typeface="Symbol" charset="2"/>
                <a:ea typeface="ＭＳ Ｐゴシック" charset="-128"/>
                <a:cs typeface="ＭＳ Ｐゴシック" charset="-128"/>
              </a:rPr>
              <a:t>S</a:t>
            </a:r>
            <a:r>
              <a:rPr lang="en-US" sz="1800" i="1" baseline="30000" dirty="0">
                <a:latin typeface="Times" charset="0"/>
                <a:ea typeface="ＭＳ Ｐゴシック" charset="-128"/>
                <a:cs typeface="ＭＳ Ｐゴシック" charset="-128"/>
              </a:rPr>
              <a:t>-1/2</a:t>
            </a:r>
            <a:r>
              <a:rPr lang="en-US" sz="1800" dirty="0">
                <a:ea typeface="ＭＳ Ｐゴシック" charset="-128"/>
                <a:cs typeface="ＭＳ Ｐゴシック" charset="-128"/>
              </a:rPr>
              <a:t/>
            </a:r>
            <a:br>
              <a:rPr lang="en-US" sz="1800" dirty="0">
                <a:ea typeface="ＭＳ Ｐゴシック" charset="-128"/>
                <a:cs typeface="ＭＳ Ｐゴシック" charset="-128"/>
              </a:rPr>
            </a:br>
            <a:r>
              <a:rPr lang="en-US" sz="1800" dirty="0">
                <a:ea typeface="ＭＳ Ｐゴシック" charset="-128"/>
                <a:cs typeface="ＭＳ Ｐゴシック" charset="-128"/>
              </a:rPr>
              <a:t>where the proportionality constant, v</a:t>
            </a:r>
            <a:r>
              <a:rPr lang="en-US" sz="1800" baseline="-25000" dirty="0">
                <a:ea typeface="ＭＳ Ｐゴシック" charset="-128"/>
                <a:cs typeface="ＭＳ Ｐゴシック" charset="-128"/>
              </a:rPr>
              <a:t>0</a:t>
            </a:r>
            <a:r>
              <a:rPr lang="en-US" sz="1800" dirty="0">
                <a:ea typeface="ＭＳ Ｐゴシック" charset="-128"/>
                <a:cs typeface="ＭＳ Ｐゴシック" charset="-128"/>
              </a:rPr>
              <a:t>, is generally taken to be 15°, based on the low-to-high angle transition.</a:t>
            </a:r>
          </a:p>
          <a:p>
            <a:pPr>
              <a:lnSpc>
                <a:spcPct val="110000"/>
              </a:lnSpc>
            </a:pPr>
            <a:r>
              <a:rPr lang="en-US" sz="1800" dirty="0">
                <a:ea typeface="ＭＳ Ｐゴシック" charset="-128"/>
                <a:cs typeface="ＭＳ Ｐゴシック" charset="-128"/>
              </a:rPr>
              <a:t>Larger sigma values imply larger unit cells in the boundary, fewer coincident points, larger dislocation densities for the same deviation from the exact CSL misorientation.  Thus one has to closer to the exact CSL position in order for a given boundary to be counted as belonging to that CSL type.</a:t>
            </a:r>
          </a:p>
          <a:p>
            <a:pPr>
              <a:lnSpc>
                <a:spcPct val="110000"/>
              </a:lnSpc>
            </a:pPr>
            <a:r>
              <a:rPr lang="en-US" sz="1800" dirty="0">
                <a:ea typeface="ＭＳ Ｐゴシック" charset="-128"/>
                <a:cs typeface="ＭＳ Ｐゴシック" charset="-128"/>
              </a:rPr>
              <a:t>Closeness to a misorientation type is defined by the angle associated with the rotation between the misorientation in question, </a:t>
            </a:r>
            <a:r>
              <a:rPr lang="en-US" sz="1800" i="1" dirty="0">
                <a:latin typeface="Times" charset="0"/>
                <a:ea typeface="ＭＳ Ｐゴシック" charset="-128"/>
                <a:cs typeface="ＭＳ Ｐゴシック" charset="-128"/>
              </a:rPr>
              <a:t>∆g</a:t>
            </a:r>
            <a:r>
              <a:rPr lang="en-US" sz="1800" dirty="0">
                <a:ea typeface="ＭＳ Ｐゴシック" charset="-128"/>
                <a:cs typeface="ＭＳ Ｐゴシック" charset="-128"/>
              </a:rPr>
              <a:t>, and the CSL misorientation, </a:t>
            </a:r>
            <a:r>
              <a:rPr lang="en-US" sz="1800" i="1" dirty="0">
                <a:latin typeface="Times" charset="0"/>
                <a:ea typeface="ＭＳ Ｐゴシック" charset="-128"/>
                <a:cs typeface="ＭＳ Ｐゴシック" charset="-128"/>
              </a:rPr>
              <a:t>∆</a:t>
            </a:r>
            <a:r>
              <a:rPr lang="en-US" sz="1800" i="1" dirty="0" err="1">
                <a:latin typeface="Times" charset="0"/>
                <a:ea typeface="ＭＳ Ｐゴシック" charset="-128"/>
                <a:cs typeface="ＭＳ Ｐゴシック" charset="-128"/>
              </a:rPr>
              <a:t>g</a:t>
            </a:r>
            <a:r>
              <a:rPr lang="en-US" sz="1800" i="1" baseline="-25000" dirty="0" err="1">
                <a:latin typeface="Times" charset="0"/>
                <a:ea typeface="ＭＳ Ｐゴシック" charset="-128"/>
                <a:cs typeface="ＭＳ Ｐゴシック" charset="-128"/>
              </a:rPr>
              <a:t>CSL</a:t>
            </a:r>
            <a:r>
              <a:rPr lang="en-US" sz="1800" dirty="0">
                <a:ea typeface="ＭＳ Ｐゴシック" charset="-128"/>
                <a:cs typeface="ＭＳ Ｐゴシック" charset="-128"/>
              </a:rPr>
              <a:t>.</a:t>
            </a:r>
            <a:br>
              <a:rPr lang="en-US" sz="1800" dirty="0">
                <a:ea typeface="ＭＳ Ｐゴシック" charset="-128"/>
                <a:cs typeface="ＭＳ Ｐゴシック" charset="-128"/>
              </a:rPr>
            </a:br>
            <a:r>
              <a:rPr lang="en-US" sz="1800" dirty="0">
                <a:ea typeface="ＭＳ Ｐゴシック" charset="-128"/>
                <a:cs typeface="ＭＳ Ｐゴシック" charset="-128"/>
              </a:rPr>
              <a:t>                             </a:t>
            </a:r>
            <a:r>
              <a:rPr lang="en-US" sz="1800" dirty="0" err="1">
                <a:latin typeface="Times" charset="0"/>
                <a:ea typeface="ＭＳ Ｐゴシック" charset="-128"/>
                <a:cs typeface="ＭＳ Ｐゴシック" charset="-128"/>
              </a:rPr>
              <a:t>cos</a:t>
            </a:r>
            <a:r>
              <a:rPr lang="en-US" sz="1800" dirty="0">
                <a:latin typeface="Times" charset="0"/>
                <a:ea typeface="ＭＳ Ｐゴシック" charset="-128"/>
                <a:cs typeface="ＭＳ Ｐゴシック" charset="-128"/>
              </a:rPr>
              <a:t>(</a:t>
            </a:r>
            <a:r>
              <a:rPr lang="en-US" sz="1800" i="1" dirty="0">
                <a:latin typeface="Symbol" charset="2"/>
                <a:ea typeface="ＭＳ Ｐゴシック" charset="-128"/>
                <a:cs typeface="ＭＳ Ｐゴシック" charset="-128"/>
                <a:sym typeface="Symbol" charset="2"/>
              </a:rPr>
              <a:t></a:t>
            </a:r>
            <a:r>
              <a:rPr lang="en-US" sz="1800" baseline="-25000" dirty="0">
                <a:latin typeface="Times" charset="0"/>
                <a:ea typeface="ＭＳ Ｐゴシック" charset="-128"/>
                <a:cs typeface="ＭＳ Ｐゴシック" charset="-128"/>
              </a:rPr>
              <a:t>m</a:t>
            </a:r>
            <a:r>
              <a:rPr lang="en-US" sz="1800" dirty="0">
                <a:latin typeface="Times" charset="0"/>
                <a:ea typeface="ＭＳ Ｐゴシック" charset="-128"/>
                <a:cs typeface="ＭＳ Ｐゴシック" charset="-128"/>
              </a:rPr>
              <a:t>) = {trace(∆g ∆</a:t>
            </a:r>
            <a:r>
              <a:rPr lang="en-US" sz="1800" dirty="0" err="1">
                <a:latin typeface="Times" charset="0"/>
                <a:ea typeface="ＭＳ Ｐゴシック" charset="-128"/>
                <a:cs typeface="ＭＳ Ｐゴシック" charset="-128"/>
              </a:rPr>
              <a:t>g</a:t>
            </a:r>
            <a:r>
              <a:rPr lang="en-US" sz="1800" baseline="30000" dirty="0" err="1">
                <a:latin typeface="Times" charset="0"/>
                <a:ea typeface="ＭＳ Ｐゴシック" charset="-128"/>
                <a:cs typeface="ＭＳ Ｐゴシック" charset="-128"/>
              </a:rPr>
              <a:t>T</a:t>
            </a:r>
            <a:r>
              <a:rPr lang="en-US" sz="1800" baseline="-25000" dirty="0" err="1">
                <a:latin typeface="Times" charset="0"/>
                <a:ea typeface="ＭＳ Ｐゴシック" charset="-128"/>
                <a:cs typeface="ＭＳ Ｐゴシック" charset="-128"/>
              </a:rPr>
              <a:t>CSL</a:t>
            </a:r>
            <a:r>
              <a:rPr lang="en-US" sz="1800" dirty="0">
                <a:latin typeface="Times" charset="0"/>
                <a:ea typeface="ＭＳ Ｐゴシック" charset="-128"/>
                <a:cs typeface="ＭＳ Ｐゴシック" charset="-128"/>
              </a:rPr>
              <a:t>)-1}/2</a:t>
            </a:r>
            <a:endParaRPr lang="en-US" sz="1800" baseline="-25000" dirty="0">
              <a:ea typeface="ＭＳ Ｐゴシック" charset="-128"/>
              <a:cs typeface="ＭＳ Ｐゴシック" charset="-128"/>
            </a:endParaRPr>
          </a:p>
        </p:txBody>
      </p:sp>
      <p:pic>
        <p:nvPicPr>
          <p:cNvPr id="112645" name="Picture 4" descr="David_Brandon"/>
          <p:cNvPicPr>
            <a:picLocks noChangeAspect="1" noChangeArrowheads="1"/>
          </p:cNvPicPr>
          <p:nvPr/>
        </p:nvPicPr>
        <p:blipFill>
          <a:blip r:embed="rId3"/>
          <a:srcRect/>
          <a:stretch>
            <a:fillRect/>
          </a:stretch>
        </p:blipFill>
        <p:spPr bwMode="auto">
          <a:xfrm>
            <a:off x="7569200" y="0"/>
            <a:ext cx="1395413" cy="19050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AEAE3DB9-BDDD-A241-B2BA-8CC45E711CF7}" type="slidenum">
              <a:rPr lang="en-US" smtClean="0"/>
              <a:pPr>
                <a:defRPr/>
              </a:pPr>
              <a:t>55</a:t>
            </a:fld>
            <a:endParaRPr lang="en-US"/>
          </a:p>
        </p:txBody>
      </p:sp>
      <p:sp>
        <p:nvSpPr>
          <p:cNvPr id="191490" name="Rectangle 2"/>
          <p:cNvSpPr>
            <a:spLocks noGrp="1" noChangeArrowheads="1"/>
          </p:cNvSpPr>
          <p:nvPr>
            <p:ph type="title"/>
          </p:nvPr>
        </p:nvSpPr>
        <p:spPr>
          <a:xfrm>
            <a:off x="304800" y="609600"/>
            <a:ext cx="3048000" cy="2667000"/>
          </a:xfrm>
        </p:spPr>
        <p:txBody>
          <a:bodyPr/>
          <a:lstStyle/>
          <a:p>
            <a:pPr>
              <a:defRPr/>
            </a:pPr>
            <a:r>
              <a:rPr lang="en-US">
                <a:ea typeface="+mj-ea"/>
                <a:cs typeface="+mj-cs"/>
              </a:rPr>
              <a:t>Impact of the Brandon Criterion</a:t>
            </a:r>
          </a:p>
        </p:txBody>
      </p:sp>
      <p:pic>
        <p:nvPicPr>
          <p:cNvPr id="114692" name="Picture 3" descr="brandon-list"/>
          <p:cNvPicPr>
            <a:picLocks noChangeAspect="1" noChangeArrowheads="1"/>
          </p:cNvPicPr>
          <p:nvPr/>
        </p:nvPicPr>
        <p:blipFill>
          <a:blip r:embed="rId2"/>
          <a:srcRect t="14290" r="45305" b="12454"/>
          <a:stretch>
            <a:fillRect/>
          </a:stretch>
        </p:blipFill>
        <p:spPr bwMode="auto">
          <a:xfrm>
            <a:off x="3529013" y="762000"/>
            <a:ext cx="5267325" cy="5562600"/>
          </a:xfrm>
          <a:prstGeom prst="rect">
            <a:avLst/>
          </a:prstGeom>
          <a:noFill/>
          <a:ln w="9525">
            <a:noFill/>
            <a:miter lim="800000"/>
            <a:headEnd/>
            <a:tailEnd/>
          </a:ln>
        </p:spPr>
      </p:pic>
      <p:sp>
        <p:nvSpPr>
          <p:cNvPr id="114693" name="Oval 4"/>
          <p:cNvSpPr>
            <a:spLocks noChangeArrowheads="1"/>
          </p:cNvSpPr>
          <p:nvPr/>
        </p:nvSpPr>
        <p:spPr bwMode="auto">
          <a:xfrm>
            <a:off x="3352800" y="3657600"/>
            <a:ext cx="4343400" cy="990600"/>
          </a:xfrm>
          <a:prstGeom prst="ellipse">
            <a:avLst/>
          </a:prstGeom>
          <a:noFill/>
          <a:ln w="38100">
            <a:solidFill>
              <a:srgbClr val="FF130B"/>
            </a:solidFill>
            <a:round/>
            <a:headEnd/>
            <a:tailEnd/>
          </a:ln>
        </p:spPr>
        <p:txBody>
          <a:bodyPr wrap="none" anchor="ctr">
            <a:prstTxWarp prst="textNoShape">
              <a:avLst/>
            </a:prstTxWarp>
          </a:bodyP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92104D47-88B3-0046-B603-8B7D7EF43484}" type="slidenum">
              <a:rPr lang="en-US" smtClean="0"/>
              <a:pPr>
                <a:defRPr/>
              </a:pPr>
              <a:t>56</a:t>
            </a:fld>
            <a:endParaRPr lang="en-US"/>
          </a:p>
        </p:txBody>
      </p:sp>
      <p:sp>
        <p:nvSpPr>
          <p:cNvPr id="68610" name="Rectangle 2"/>
          <p:cNvSpPr>
            <a:spLocks noGrp="1" noChangeArrowheads="1"/>
          </p:cNvSpPr>
          <p:nvPr>
            <p:ph type="title"/>
          </p:nvPr>
        </p:nvSpPr>
        <p:spPr/>
        <p:txBody>
          <a:bodyPr/>
          <a:lstStyle/>
          <a:p>
            <a:pPr>
              <a:defRPr/>
            </a:pPr>
            <a:r>
              <a:rPr lang="en-US">
                <a:ea typeface="+mj-ea"/>
                <a:cs typeface="+mj-cs"/>
              </a:rPr>
              <a:t>Brandon Criterion, contd.</a:t>
            </a:r>
          </a:p>
        </p:txBody>
      </p:sp>
      <p:sp>
        <p:nvSpPr>
          <p:cNvPr id="115716" name="Rectangle 3"/>
          <p:cNvSpPr>
            <a:spLocks noGrp="1" noChangeArrowheads="1"/>
          </p:cNvSpPr>
          <p:nvPr>
            <p:ph type="body" idx="1"/>
          </p:nvPr>
        </p:nvSpPr>
        <p:spPr>
          <a:xfrm>
            <a:off x="533400" y="1066800"/>
            <a:ext cx="8382000" cy="5334000"/>
          </a:xfrm>
        </p:spPr>
        <p:txBody>
          <a:bodyPr/>
          <a:lstStyle/>
          <a:p>
            <a:pPr>
              <a:lnSpc>
                <a:spcPct val="90000"/>
              </a:lnSpc>
            </a:pPr>
            <a:r>
              <a:rPr lang="en-US">
                <a:ea typeface="ＭＳ Ｐゴシック" charset="-128"/>
                <a:cs typeface="ＭＳ Ｐゴシック" charset="-128"/>
              </a:rPr>
              <a:t>Thus, if:</a:t>
            </a:r>
            <a:br>
              <a:rPr lang="en-US">
                <a:ea typeface="ＭＳ Ｐゴシック" charset="-128"/>
                <a:cs typeface="ＭＳ Ｐゴシック" charset="-128"/>
              </a:rPr>
            </a:br>
            <a:r>
              <a:rPr lang="en-US">
                <a:ea typeface="ＭＳ Ｐゴシック" charset="-128"/>
                <a:cs typeface="ＭＳ Ｐゴシック" charset="-128"/>
              </a:rPr>
              <a:t>	 </a:t>
            </a:r>
            <a:br>
              <a:rPr lang="en-US">
                <a:ea typeface="ＭＳ Ｐゴシック" charset="-128"/>
                <a:cs typeface="ＭＳ Ｐゴシック" charset="-128"/>
              </a:rPr>
            </a:br>
            <a:r>
              <a:rPr lang="en-US" i="1">
                <a:solidFill>
                  <a:srgbClr val="FF0000"/>
                </a:solidFill>
                <a:latin typeface="Symbol" charset="2"/>
                <a:ea typeface="ＭＳ Ｐゴシック" charset="-128"/>
                <a:cs typeface="ＭＳ Ｐゴシック" charset="-128"/>
              </a:rPr>
              <a:t>q</a:t>
            </a:r>
            <a:r>
              <a:rPr lang="en-US" i="1" baseline="-25000">
                <a:solidFill>
                  <a:srgbClr val="FF0000"/>
                </a:solidFill>
                <a:latin typeface="Times" charset="0"/>
                <a:ea typeface="ＭＳ Ｐゴシック" charset="-128"/>
                <a:cs typeface="ＭＳ Ｐゴシック" charset="-128"/>
              </a:rPr>
              <a:t>m</a:t>
            </a:r>
            <a:r>
              <a:rPr lang="en-US" i="1">
                <a:solidFill>
                  <a:srgbClr val="FF0000"/>
                </a:solidFill>
                <a:latin typeface="Times" charset="0"/>
                <a:ea typeface="ＭＳ Ｐゴシック" charset="-128"/>
                <a:cs typeface="ＭＳ Ｐゴシック" charset="-128"/>
              </a:rPr>
              <a:t> &lt; v</a:t>
            </a:r>
            <a:r>
              <a:rPr lang="en-US" i="1" baseline="-25000">
                <a:solidFill>
                  <a:srgbClr val="FF0000"/>
                </a:solidFill>
                <a:latin typeface="Times" charset="0"/>
                <a:ea typeface="ＭＳ Ｐゴシック" charset="-128"/>
                <a:cs typeface="ＭＳ Ｐゴシック" charset="-128"/>
              </a:rPr>
              <a:t>0</a:t>
            </a:r>
            <a:r>
              <a:rPr lang="en-US" i="1">
                <a:solidFill>
                  <a:srgbClr val="FF0000"/>
                </a:solidFill>
                <a:latin typeface="Symbol" charset="2"/>
                <a:ea typeface="ＭＳ Ｐゴシック" charset="-128"/>
                <a:cs typeface="ＭＳ Ｐゴシック" charset="-128"/>
              </a:rPr>
              <a:t>S</a:t>
            </a:r>
            <a:r>
              <a:rPr lang="en-US" i="1" baseline="-25000">
                <a:solidFill>
                  <a:srgbClr val="FF0000"/>
                </a:solidFill>
                <a:latin typeface="Times" charset="0"/>
                <a:ea typeface="ＭＳ Ｐゴシック" charset="-128"/>
                <a:cs typeface="ＭＳ Ｐゴシック" charset="-128"/>
              </a:rPr>
              <a:t>m</a:t>
            </a:r>
            <a:r>
              <a:rPr lang="en-US" i="1" baseline="30000">
                <a:solidFill>
                  <a:srgbClr val="FF0000"/>
                </a:solidFill>
                <a:latin typeface="Times" charset="0"/>
                <a:ea typeface="ＭＳ Ｐゴシック" charset="-128"/>
                <a:cs typeface="ＭＳ Ｐゴシック" charset="-128"/>
              </a:rPr>
              <a:t>-1/2</a:t>
            </a:r>
            <a:r>
              <a:rPr lang="en-US" i="1">
                <a:solidFill>
                  <a:srgbClr val="FF0000"/>
                </a:solidFill>
                <a:latin typeface="Times" charset="0"/>
                <a:ea typeface="ＭＳ Ｐゴシック" charset="-128"/>
                <a:cs typeface="ＭＳ Ｐゴシック" charset="-128"/>
              </a:rPr>
              <a:t> &lt; 15°m</a:t>
            </a:r>
            <a:r>
              <a:rPr lang="en-US" i="1" baseline="30000">
                <a:solidFill>
                  <a:srgbClr val="FF0000"/>
                </a:solidFill>
                <a:latin typeface="Times" charset="0"/>
                <a:ea typeface="ＭＳ Ｐゴシック" charset="-128"/>
                <a:cs typeface="ＭＳ Ｐゴシック" charset="-128"/>
              </a:rPr>
              <a:t>-1/2</a:t>
            </a:r>
            <a:r>
              <a:rPr lang="en-US" i="1">
                <a:latin typeface="Times" charset="0"/>
                <a:ea typeface="ＭＳ Ｐゴシック" charset="-128"/>
                <a:cs typeface="ＭＳ Ｐゴシック" charset="-128"/>
              </a:rPr>
              <a:t/>
            </a:r>
            <a:br>
              <a:rPr lang="en-US" i="1">
                <a:latin typeface="Times" charset="0"/>
                <a:ea typeface="ＭＳ Ｐゴシック" charset="-128"/>
                <a:cs typeface="ＭＳ Ｐゴシック" charset="-128"/>
              </a:rPr>
            </a:br>
            <a:r>
              <a:rPr lang="en-US">
                <a:ea typeface="ＭＳ Ｐゴシック" charset="-128"/>
                <a:cs typeface="ＭＳ Ｐゴシック" charset="-128"/>
              </a:rPr>
              <a:t/>
            </a:r>
            <a:br>
              <a:rPr lang="en-US">
                <a:ea typeface="ＭＳ Ｐゴシック" charset="-128"/>
                <a:cs typeface="ＭＳ Ｐゴシック" charset="-128"/>
              </a:rPr>
            </a:br>
            <a:r>
              <a:rPr lang="en-US">
                <a:ea typeface="ＭＳ Ｐゴシック" charset="-128"/>
                <a:cs typeface="ＭＳ Ｐゴシック" charset="-128"/>
              </a:rPr>
              <a:t>then we accept the </a:t>
            </a:r>
            <a:br>
              <a:rPr lang="en-US">
                <a:ea typeface="ＭＳ Ｐゴシック" charset="-128"/>
                <a:cs typeface="ＭＳ Ｐゴシック" charset="-128"/>
              </a:rPr>
            </a:br>
            <a:r>
              <a:rPr lang="en-US">
                <a:ea typeface="ＭＳ Ｐゴシック" charset="-128"/>
                <a:cs typeface="ＭＳ Ｐゴシック" charset="-128"/>
              </a:rPr>
              <a:t>boundary as belonging </a:t>
            </a:r>
            <a:br>
              <a:rPr lang="en-US">
                <a:ea typeface="ＭＳ Ｐゴシック" charset="-128"/>
                <a:cs typeface="ＭＳ Ｐゴシック" charset="-128"/>
              </a:rPr>
            </a:br>
            <a:r>
              <a:rPr lang="en-US">
                <a:ea typeface="ＭＳ Ｐゴシック" charset="-128"/>
                <a:cs typeface="ＭＳ Ｐゴシック" charset="-128"/>
              </a:rPr>
              <a:t>to the CSL of type </a:t>
            </a:r>
            <a:r>
              <a:rPr lang="en-US">
                <a:latin typeface="Symbol" charset="2"/>
                <a:ea typeface="ＭＳ Ｐゴシック" charset="-128"/>
                <a:cs typeface="ＭＳ Ｐゴシック" charset="-128"/>
              </a:rPr>
              <a:t>S=</a:t>
            </a:r>
            <a:r>
              <a:rPr lang="en-US" i="1">
                <a:ea typeface="ＭＳ Ｐゴシック" charset="-128"/>
                <a:cs typeface="ＭＳ Ｐゴシック" charset="-128"/>
              </a:rPr>
              <a:t>m</a:t>
            </a:r>
            <a:r>
              <a:rPr lang="en-US">
                <a:ea typeface="ＭＳ Ｐゴシック" charset="-128"/>
                <a:cs typeface="ＭＳ Ｐゴシック" charset="-128"/>
              </a:rPr>
              <a:t>.</a:t>
            </a:r>
          </a:p>
          <a:p>
            <a:pPr>
              <a:lnSpc>
                <a:spcPct val="90000"/>
              </a:lnSpc>
            </a:pPr>
            <a:r>
              <a:rPr lang="en-US">
                <a:ea typeface="ＭＳ Ｐゴシック" charset="-128"/>
                <a:cs typeface="ＭＳ Ｐゴシック" charset="-128"/>
              </a:rPr>
              <a:t>The justification is </a:t>
            </a:r>
            <a:br>
              <a:rPr lang="en-US">
                <a:ea typeface="ＭＳ Ｐゴシック" charset="-128"/>
                <a:cs typeface="ＭＳ Ｐゴシック" charset="-128"/>
              </a:rPr>
            </a:br>
            <a:r>
              <a:rPr lang="en-US">
                <a:ea typeface="ＭＳ Ｐゴシック" charset="-128"/>
                <a:cs typeface="ＭＳ Ｐゴシック" charset="-128"/>
              </a:rPr>
              <a:t>based on the existence </a:t>
            </a:r>
            <a:br>
              <a:rPr lang="en-US">
                <a:ea typeface="ＭＳ Ｐゴシック" charset="-128"/>
                <a:cs typeface="ＭＳ Ｐゴシック" charset="-128"/>
              </a:rPr>
            </a:br>
            <a:r>
              <a:rPr lang="en-US">
                <a:ea typeface="ＭＳ Ｐゴシック" charset="-128"/>
                <a:cs typeface="ＭＳ Ｐゴシック" charset="-128"/>
              </a:rPr>
              <a:t>of a dislocation structure for vicinal interfaces to CSL structures, just as for low angle boundaries [see fig. 2.33 from Sutton &amp; Balluffi]. Typical cutoff at </a:t>
            </a:r>
            <a:r>
              <a:rPr lang="en-US">
                <a:latin typeface="Symbol" charset="2"/>
                <a:ea typeface="ＭＳ Ｐゴシック" charset="-128"/>
                <a:cs typeface="ＭＳ Ｐゴシック" charset="-128"/>
              </a:rPr>
              <a:t>S=</a:t>
            </a:r>
            <a:r>
              <a:rPr lang="en-US" i="1">
                <a:ea typeface="ＭＳ Ｐゴシック" charset="-128"/>
                <a:cs typeface="ＭＳ Ｐゴシック" charset="-128"/>
              </a:rPr>
              <a:t>29.</a:t>
            </a:r>
          </a:p>
        </p:txBody>
      </p:sp>
      <p:pic>
        <p:nvPicPr>
          <p:cNvPr id="115717" name="Picture 4"/>
          <p:cNvPicPr>
            <a:picLocks noChangeAspect="1" noChangeArrowheads="1"/>
          </p:cNvPicPr>
          <p:nvPr/>
        </p:nvPicPr>
        <p:blipFill>
          <a:blip r:embed="rId3"/>
          <a:srcRect/>
          <a:stretch>
            <a:fillRect/>
          </a:stretch>
        </p:blipFill>
        <p:spPr bwMode="auto">
          <a:xfrm>
            <a:off x="4876800" y="1066800"/>
            <a:ext cx="4252913" cy="332105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8722990-CE02-144D-BBF0-96CE82FF66EC}" type="slidenum">
              <a:rPr lang="en-US" smtClean="0"/>
              <a:pPr>
                <a:defRPr/>
              </a:pPr>
              <a:t>57</a:t>
            </a:fld>
            <a:endParaRPr lang="en-US"/>
          </a:p>
        </p:txBody>
      </p:sp>
      <p:sp>
        <p:nvSpPr>
          <p:cNvPr id="64514" name="Rectangle 2"/>
          <p:cNvSpPr>
            <a:spLocks noGrp="1" noChangeArrowheads="1"/>
          </p:cNvSpPr>
          <p:nvPr>
            <p:ph type="title"/>
          </p:nvPr>
        </p:nvSpPr>
        <p:spPr/>
        <p:txBody>
          <a:bodyPr/>
          <a:lstStyle/>
          <a:p>
            <a:pPr>
              <a:defRPr/>
            </a:pPr>
            <a:r>
              <a:rPr lang="en-US">
                <a:ea typeface="+mj-ea"/>
                <a:cs typeface="+mj-cs"/>
              </a:rPr>
              <a:t>How near to a CSL?</a:t>
            </a:r>
          </a:p>
        </p:txBody>
      </p:sp>
      <p:sp>
        <p:nvSpPr>
          <p:cNvPr id="117764" name="Rectangle 3"/>
          <p:cNvSpPr>
            <a:spLocks noGrp="1" noChangeArrowheads="1"/>
          </p:cNvSpPr>
          <p:nvPr>
            <p:ph type="body" idx="1"/>
          </p:nvPr>
        </p:nvSpPr>
        <p:spPr/>
        <p:txBody>
          <a:bodyPr/>
          <a:lstStyle/>
          <a:p>
            <a:r>
              <a:rPr lang="en-US">
                <a:ea typeface="ＭＳ Ｐゴシック" charset="-128"/>
                <a:cs typeface="ＭＳ Ｐゴシック" charset="-128"/>
              </a:rPr>
              <a:t>A reasonable way to measure distance from a special boundary type and an arbitrarily specified boundary is to calculate a minimum rotation angle (“orientation distance”) in exactly the same way as for the disorientation.  In terms of Rodrigues vectors, we write the following for the composition of two rotations, </a:t>
            </a:r>
            <a:r>
              <a:rPr lang="en-US" b="1">
                <a:latin typeface="Symbol" charset="2"/>
                <a:ea typeface="ＭＳ Ｐゴシック" charset="-128"/>
                <a:cs typeface="ＭＳ Ｐゴシック" charset="-128"/>
              </a:rPr>
              <a:t>r</a:t>
            </a:r>
            <a:r>
              <a:rPr lang="en-US" baseline="-25000">
                <a:ea typeface="ＭＳ Ｐゴシック" charset="-128"/>
                <a:cs typeface="ＭＳ Ｐゴシック" charset="-128"/>
              </a:rPr>
              <a:t>1</a:t>
            </a:r>
            <a:r>
              <a:rPr lang="en-US" b="1">
                <a:latin typeface="Symbol" charset="2"/>
                <a:ea typeface="ＭＳ Ｐゴシック" charset="-128"/>
                <a:cs typeface="ＭＳ Ｐゴシック" charset="-128"/>
              </a:rPr>
              <a:t>r</a:t>
            </a:r>
            <a:r>
              <a:rPr lang="en-US" baseline="-25000">
                <a:ea typeface="ＭＳ Ｐゴシック" charset="-128"/>
                <a:cs typeface="ＭＳ Ｐゴシック" charset="-128"/>
              </a:rPr>
              <a:t>2,</a:t>
            </a:r>
            <a:r>
              <a:rPr lang="en-US">
                <a:ea typeface="ＭＳ Ｐゴシック" charset="-128"/>
                <a:cs typeface="ＭＳ Ｐゴシック" charset="-128"/>
              </a:rPr>
              <a:t> which represents </a:t>
            </a:r>
            <a:r>
              <a:rPr lang="en-US" b="1">
                <a:latin typeface="Symbol" charset="2"/>
                <a:ea typeface="ＭＳ Ｐゴシック" charset="-128"/>
                <a:cs typeface="ＭＳ Ｐゴシック" charset="-128"/>
              </a:rPr>
              <a:t>r</a:t>
            </a:r>
            <a:r>
              <a:rPr lang="en-US" baseline="-25000">
                <a:ea typeface="ＭＳ Ｐゴシック" charset="-128"/>
                <a:cs typeface="ＭＳ Ｐゴシック" charset="-128"/>
              </a:rPr>
              <a:t>1</a:t>
            </a:r>
            <a:r>
              <a:rPr lang="en-US">
                <a:ea typeface="ＭＳ Ｐゴシック" charset="-128"/>
                <a:cs typeface="ＭＳ Ｐゴシック" charset="-128"/>
              </a:rPr>
              <a:t> followed by </a:t>
            </a:r>
            <a:r>
              <a:rPr lang="en-US" b="1">
                <a:latin typeface="Symbol" charset="2"/>
                <a:ea typeface="ＭＳ Ｐゴシック" charset="-128"/>
                <a:cs typeface="ＭＳ Ｐゴシック" charset="-128"/>
              </a:rPr>
              <a:t>r</a:t>
            </a:r>
            <a:r>
              <a:rPr lang="en-US" baseline="-25000">
                <a:ea typeface="ＭＳ Ｐゴシック" charset="-128"/>
                <a:cs typeface="ＭＳ Ｐゴシック" charset="-128"/>
              </a:rPr>
              <a:t>2</a:t>
            </a:r>
            <a:r>
              <a:rPr lang="en-US">
                <a:ea typeface="ＭＳ Ｐゴシック" charset="-128"/>
                <a:cs typeface="ＭＳ Ｐゴシック" charset="-128"/>
              </a:rPr>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DBBC5835-B1BF-9F45-8C9A-3D7D4504F401}" type="slidenum">
              <a:rPr lang="en-US" smtClean="0"/>
              <a:pPr>
                <a:defRPr/>
              </a:pPr>
              <a:t>58</a:t>
            </a:fld>
            <a:endParaRPr lang="en-US"/>
          </a:p>
        </p:txBody>
      </p:sp>
      <p:sp>
        <p:nvSpPr>
          <p:cNvPr id="65538" name="Rectangle 2"/>
          <p:cNvSpPr>
            <a:spLocks noGrp="1" noChangeArrowheads="1"/>
          </p:cNvSpPr>
          <p:nvPr>
            <p:ph type="title"/>
          </p:nvPr>
        </p:nvSpPr>
        <p:spPr>
          <a:xfrm>
            <a:off x="381000" y="152400"/>
            <a:ext cx="8077200" cy="1143000"/>
          </a:xfrm>
        </p:spPr>
        <p:txBody>
          <a:bodyPr/>
          <a:lstStyle/>
          <a:p>
            <a:pPr>
              <a:defRPr/>
            </a:pPr>
            <a:r>
              <a:rPr lang="en-US">
                <a:ea typeface="+mj-ea"/>
                <a:cs typeface="+mj-cs"/>
              </a:rPr>
              <a:t>Composition of Rodrigues vectors</a:t>
            </a:r>
          </a:p>
        </p:txBody>
      </p:sp>
      <p:sp>
        <p:nvSpPr>
          <p:cNvPr id="119814" name="Rectangle 3"/>
          <p:cNvSpPr>
            <a:spLocks noGrp="1" noChangeArrowheads="1"/>
          </p:cNvSpPr>
          <p:nvPr>
            <p:ph type="body" idx="1"/>
          </p:nvPr>
        </p:nvSpPr>
        <p:spPr>
          <a:xfrm>
            <a:off x="685800" y="2743200"/>
            <a:ext cx="7772400" cy="1524000"/>
          </a:xfrm>
        </p:spPr>
        <p:txBody>
          <a:bodyPr/>
          <a:lstStyle/>
          <a:p>
            <a:r>
              <a:rPr lang="en-US" sz="2000">
                <a:ea typeface="ＭＳ Ｐゴシック" charset="-128"/>
                <a:cs typeface="ＭＳ Ｐゴシック" charset="-128"/>
              </a:rPr>
              <a:t>To use this, we simply assign the components of a CSL boundary type to one of the Rodrigues vectors (strictly speaking, the inverse rotation, although the negative rotation is always equivalent to the positive one.</a:t>
            </a:r>
          </a:p>
        </p:txBody>
      </p:sp>
      <p:graphicFrame>
        <p:nvGraphicFramePr>
          <p:cNvPr id="119810" name="Object 2"/>
          <p:cNvGraphicFramePr>
            <a:graphicFrameLocks noChangeAspect="1"/>
          </p:cNvGraphicFramePr>
          <p:nvPr/>
        </p:nvGraphicFramePr>
        <p:xfrm>
          <a:off x="1600200" y="1420813"/>
          <a:ext cx="5486400" cy="1246187"/>
        </p:xfrm>
        <a:graphic>
          <a:graphicData uri="http://schemas.openxmlformats.org/presentationml/2006/ole">
            <mc:AlternateContent xmlns:mc="http://schemas.openxmlformats.org/markup-compatibility/2006">
              <mc:Choice xmlns:v="urn:schemas-microsoft-com:vml" Requires="v">
                <p:oleObj spid="_x0000_s119838" name="Document" r:id="rId4" imgW="1728216" imgH="393192" progId="Word.Document.8">
                  <p:embed/>
                </p:oleObj>
              </mc:Choice>
              <mc:Fallback>
                <p:oleObj name="Document" r:id="rId4" imgW="1728216" imgH="393192"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420813"/>
                        <a:ext cx="5486400" cy="1246187"/>
                      </a:xfrm>
                      <a:prstGeom prst="rect">
                        <a:avLst/>
                      </a:prstGeom>
                      <a:solidFill>
                        <a:srgbClr val="FEFF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9811" name="Object 3"/>
          <p:cNvGraphicFramePr>
            <a:graphicFrameLocks noChangeAspect="1"/>
          </p:cNvGraphicFramePr>
          <p:nvPr/>
        </p:nvGraphicFramePr>
        <p:xfrm>
          <a:off x="1295400" y="4087813"/>
          <a:ext cx="6896100" cy="1377950"/>
        </p:xfrm>
        <a:graphic>
          <a:graphicData uri="http://schemas.openxmlformats.org/presentationml/2006/ole">
            <mc:AlternateContent xmlns:mc="http://schemas.openxmlformats.org/markup-compatibility/2006">
              <mc:Choice xmlns:v="urn:schemas-microsoft-com:vml" Requires="v">
                <p:oleObj spid="_x0000_s119839" name="Equation" r:id="rId6" imgW="2540000" imgH="508000" progId="Equation.3">
                  <p:embed/>
                </p:oleObj>
              </mc:Choice>
              <mc:Fallback>
                <p:oleObj name="Equation" r:id="rId6" imgW="2540000" imgH="5080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4087813"/>
                        <a:ext cx="6896100" cy="1377950"/>
                      </a:xfrm>
                      <a:prstGeom prst="rect">
                        <a:avLst/>
                      </a:prstGeom>
                      <a:solidFill>
                        <a:srgbClr val="FEFFD5"/>
                      </a:solidFill>
                    </p:spPr>
                  </p:pic>
                </p:oleObj>
              </mc:Fallback>
            </mc:AlternateContent>
          </a:graphicData>
        </a:graphic>
      </p:graphicFrame>
      <p:sp>
        <p:nvSpPr>
          <p:cNvPr id="119815" name="Rectangle 6"/>
          <p:cNvSpPr>
            <a:spLocks noChangeArrowheads="1"/>
          </p:cNvSpPr>
          <p:nvPr/>
        </p:nvSpPr>
        <p:spPr bwMode="auto">
          <a:xfrm>
            <a:off x="685800" y="5410200"/>
            <a:ext cx="7772400" cy="12192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1800"/>
              <a:t>As always, one must use the crystal symmetry operators in order to find the smallest available angle.  </a:t>
            </a:r>
            <a:r>
              <a:rPr lang="en-US" sz="1800">
                <a:solidFill>
                  <a:srgbClr val="CC0000"/>
                </a:solidFill>
              </a:rPr>
              <a:t>Unless both the CSL value </a:t>
            </a:r>
            <a:r>
              <a:rPr lang="en-US" sz="1800" i="1">
                <a:solidFill>
                  <a:srgbClr val="CC0000"/>
                </a:solidFill>
              </a:rPr>
              <a:t>and</a:t>
            </a:r>
            <a:r>
              <a:rPr lang="en-US" sz="1800">
                <a:solidFill>
                  <a:srgbClr val="CC0000"/>
                </a:solidFill>
              </a:rPr>
              <a:t> the misorientation have been placed in the fundamental zone, then one will obtain the wrong result</a:t>
            </a:r>
            <a:r>
              <a:rPr lang="en-US" sz="1800"/>
              <a: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957D782-DDDD-D348-870A-410AD4ED423F}" type="slidenum">
              <a:rPr lang="en-US" smtClean="0"/>
              <a:pPr>
                <a:defRPr/>
              </a:pPr>
              <a:t>59</a:t>
            </a:fld>
            <a:endParaRPr lang="en-US"/>
          </a:p>
        </p:txBody>
      </p:sp>
      <p:sp>
        <p:nvSpPr>
          <p:cNvPr id="66562" name="Rectangle 2"/>
          <p:cNvSpPr>
            <a:spLocks noGrp="1" noChangeArrowheads="1"/>
          </p:cNvSpPr>
          <p:nvPr>
            <p:ph type="title"/>
          </p:nvPr>
        </p:nvSpPr>
        <p:spPr/>
        <p:txBody>
          <a:bodyPr/>
          <a:lstStyle/>
          <a:p>
            <a:pPr>
              <a:defRPr/>
            </a:pPr>
            <a:r>
              <a:rPr lang="en-US">
                <a:ea typeface="+mj-ea"/>
                <a:cs typeface="+mj-cs"/>
              </a:rPr>
              <a:t>Angle from CSL</a:t>
            </a:r>
          </a:p>
        </p:txBody>
      </p:sp>
      <p:sp>
        <p:nvSpPr>
          <p:cNvPr id="121860" name="Rectangle 3"/>
          <p:cNvSpPr>
            <a:spLocks noGrp="1" noChangeArrowheads="1"/>
          </p:cNvSpPr>
          <p:nvPr>
            <p:ph type="body" idx="1"/>
          </p:nvPr>
        </p:nvSpPr>
        <p:spPr>
          <a:xfrm>
            <a:off x="304800" y="1524000"/>
            <a:ext cx="8534400" cy="4648200"/>
          </a:xfrm>
        </p:spPr>
        <p:txBody>
          <a:bodyPr/>
          <a:lstStyle/>
          <a:p>
            <a:pPr>
              <a:buFontTx/>
              <a:buNone/>
            </a:pPr>
            <a:r>
              <a:rPr lang="en-US">
                <a:ea typeface="ＭＳ Ｐゴシック" charset="-128"/>
                <a:cs typeface="ＭＳ Ｐゴシック" charset="-128"/>
              </a:rPr>
              <a:t>One can then extract the angle, </a:t>
            </a:r>
            <a:r>
              <a:rPr lang="en-US">
                <a:latin typeface="Symbol" charset="2"/>
                <a:ea typeface="ＭＳ Ｐゴシック" charset="-128"/>
                <a:cs typeface="ＭＳ Ｐゴシック" charset="-128"/>
              </a:rPr>
              <a:t>q</a:t>
            </a:r>
            <a:r>
              <a:rPr lang="en-US">
                <a:ea typeface="ＭＳ Ｐゴシック" charset="-128"/>
                <a:cs typeface="ＭＳ Ｐゴシック" charset="-128"/>
              </a:rPr>
              <a:t>, from the length of the resultant vector (Chapter 3), where </a:t>
            </a:r>
            <a:r>
              <a:rPr lang="en-US" b="1">
                <a:latin typeface="Symbol" charset="2"/>
                <a:ea typeface="ＭＳ Ｐゴシック" charset="-128"/>
                <a:cs typeface="ＭＳ Ｐゴシック" charset="-128"/>
              </a:rPr>
              <a:t>r</a:t>
            </a:r>
            <a:r>
              <a:rPr lang="en-US">
                <a:ea typeface="ＭＳ Ｐゴシック" charset="-128"/>
                <a:cs typeface="ＭＳ Ｐゴシック" charset="-128"/>
              </a:rPr>
              <a:t> is the Rodrigues vector description of the boundary in question and |</a:t>
            </a:r>
            <a:r>
              <a:rPr lang="en-US">
                <a:latin typeface="Symbol" charset="2"/>
                <a:ea typeface="ＭＳ Ｐゴシック" charset="-128"/>
                <a:cs typeface="ＭＳ Ｐゴシック" charset="-128"/>
              </a:rPr>
              <a:t>r</a:t>
            </a:r>
            <a:r>
              <a:rPr lang="en-US">
                <a:ea typeface="ＭＳ Ｐゴシック" charset="-128"/>
                <a:cs typeface="ＭＳ Ｐゴシック" charset="-128"/>
              </a:rPr>
              <a:t>| is the rotation angle associated with the vector:</a:t>
            </a:r>
          </a:p>
          <a:p>
            <a:pPr algn="ctr">
              <a:buFontTx/>
              <a:buNone/>
            </a:pPr>
            <a:r>
              <a:rPr lang="en-US">
                <a:ea typeface="ＭＳ Ｐゴシック" charset="-128"/>
                <a:cs typeface="ＭＳ Ｐゴシック" charset="-128"/>
              </a:rPr>
              <a:t> </a:t>
            </a:r>
            <a:r>
              <a:rPr lang="en-US" i="1">
                <a:latin typeface="Symbol" charset="2"/>
                <a:ea typeface="ＭＳ Ｐゴシック" charset="-128"/>
                <a:cs typeface="ＭＳ Ｐゴシック" charset="-128"/>
              </a:rPr>
              <a:t>q</a:t>
            </a:r>
            <a:r>
              <a:rPr lang="en-US" i="1" baseline="-25000">
                <a:ea typeface="ＭＳ Ｐゴシック" charset="-128"/>
                <a:cs typeface="ＭＳ Ｐゴシック" charset="-128"/>
              </a:rPr>
              <a:t>0</a:t>
            </a:r>
            <a:r>
              <a:rPr lang="en-US" i="1">
                <a:ea typeface="ＭＳ Ｐゴシック" charset="-128"/>
                <a:cs typeface="ＭＳ Ｐゴシック" charset="-128"/>
              </a:rPr>
              <a:t> = |</a:t>
            </a:r>
            <a:r>
              <a:rPr lang="en-US" b="1" i="1">
                <a:latin typeface="Symbol" charset="2"/>
                <a:ea typeface="ＭＳ Ｐゴシック" charset="-128"/>
                <a:cs typeface="ＭＳ Ｐゴシック" charset="-128"/>
              </a:rPr>
              <a:t>r</a:t>
            </a:r>
            <a:r>
              <a:rPr lang="en-US" i="1">
                <a:ea typeface="ＭＳ Ｐゴシック" charset="-128"/>
                <a:cs typeface="ＭＳ Ｐゴシック" charset="-128"/>
              </a:rPr>
              <a:t> </a:t>
            </a:r>
            <a:r>
              <a:rPr lang="en-US" sz="1400" i="1">
                <a:ea typeface="ＭＳ Ｐゴシック" charset="-128"/>
                <a:cs typeface="ＭＳ Ｐゴシック" charset="-128"/>
              </a:rPr>
              <a:t>•</a:t>
            </a:r>
            <a:r>
              <a:rPr lang="en-US" i="1">
                <a:ea typeface="ＭＳ Ｐゴシック" charset="-128"/>
                <a:cs typeface="ＭＳ Ｐゴシック" charset="-128"/>
              </a:rPr>
              <a:t> </a:t>
            </a:r>
            <a:r>
              <a:rPr lang="en-US" b="1" i="1">
                <a:latin typeface="Symbol" charset="2"/>
                <a:ea typeface="ＭＳ Ｐゴシック" charset="-128"/>
                <a:cs typeface="ＭＳ Ｐゴシック" charset="-128"/>
              </a:rPr>
              <a:t>r</a:t>
            </a:r>
            <a:r>
              <a:rPr lang="en-US" i="1" baseline="-25000">
                <a:ea typeface="ＭＳ Ｐゴシック" charset="-128"/>
                <a:cs typeface="ＭＳ Ｐゴシック" charset="-128"/>
              </a:rPr>
              <a:t>000/0°</a:t>
            </a:r>
            <a:r>
              <a:rPr lang="en-US" i="1">
                <a:ea typeface="ＭＳ Ｐゴシック" charset="-128"/>
                <a:cs typeface="ＭＳ Ｐゴシック" charset="-128"/>
              </a:rPr>
              <a:t>| = |</a:t>
            </a:r>
            <a:r>
              <a:rPr lang="en-US" b="1" i="1">
                <a:latin typeface="Symbol" charset="2"/>
                <a:ea typeface="ＭＳ Ｐゴシック" charset="-128"/>
                <a:cs typeface="ＭＳ Ｐゴシック" charset="-128"/>
              </a:rPr>
              <a:t>r</a:t>
            </a:r>
            <a:r>
              <a:rPr lang="en-US" i="1">
                <a:ea typeface="ＭＳ Ｐゴシック" charset="-128"/>
                <a:cs typeface="ＭＳ Ｐゴシック" charset="-128"/>
              </a:rPr>
              <a:t> </a:t>
            </a:r>
            <a:r>
              <a:rPr lang="en-US" sz="1400" i="1">
                <a:ea typeface="ＭＳ Ｐゴシック" charset="-128"/>
                <a:cs typeface="ＭＳ Ｐゴシック" charset="-128"/>
              </a:rPr>
              <a:t>•</a:t>
            </a:r>
            <a:r>
              <a:rPr lang="en-US" i="1">
                <a:ea typeface="ＭＳ Ｐゴシック" charset="-128"/>
                <a:cs typeface="ＭＳ Ｐゴシック" charset="-128"/>
              </a:rPr>
              <a:t> </a:t>
            </a:r>
            <a:r>
              <a:rPr lang="en-US" b="1" i="1">
                <a:latin typeface="Symbol" charset="2"/>
                <a:ea typeface="ＭＳ Ｐゴシック" charset="-128"/>
                <a:cs typeface="ＭＳ Ｐゴシック" charset="-128"/>
              </a:rPr>
              <a:t>r</a:t>
            </a:r>
            <a:r>
              <a:rPr lang="en-US" i="1" baseline="-25000">
                <a:latin typeface="Symbol" charset="2"/>
                <a:ea typeface="ＭＳ Ｐゴシック" charset="-128"/>
                <a:cs typeface="ＭＳ Ｐゴシック" charset="-128"/>
              </a:rPr>
              <a:t>S1</a:t>
            </a:r>
            <a:r>
              <a:rPr lang="en-US" i="1">
                <a:ea typeface="ＭＳ Ｐゴシック" charset="-128"/>
                <a:cs typeface="ＭＳ Ｐゴシック" charset="-128"/>
              </a:rPr>
              <a:t>|, </a:t>
            </a:r>
            <a:r>
              <a:rPr lang="en-US" b="1" i="1">
                <a:latin typeface="Symbol" charset="2"/>
                <a:ea typeface="ＭＳ Ｐゴシック" charset="-128"/>
                <a:cs typeface="ＭＳ Ｐゴシック" charset="-128"/>
              </a:rPr>
              <a:t>r</a:t>
            </a:r>
            <a:r>
              <a:rPr lang="en-US" i="1" baseline="-25000">
                <a:latin typeface="Symbol" charset="2"/>
                <a:ea typeface="ＭＳ Ｐゴシック" charset="-128"/>
                <a:cs typeface="ＭＳ Ｐゴシック" charset="-128"/>
              </a:rPr>
              <a:t>S1</a:t>
            </a:r>
            <a:r>
              <a:rPr lang="en-US" i="1">
                <a:latin typeface="Symbol" charset="2"/>
                <a:ea typeface="ＭＳ Ｐゴシック" charset="-128"/>
                <a:cs typeface="ＭＳ Ｐゴシック" charset="-128"/>
              </a:rPr>
              <a:t>=(0,0,0)</a:t>
            </a:r>
            <a:endParaRPr lang="en-US" i="1" baseline="-25000">
              <a:ea typeface="ＭＳ Ｐゴシック" charset="-128"/>
              <a:cs typeface="ＭＳ Ｐゴシック" charset="-128"/>
            </a:endParaRPr>
          </a:p>
          <a:p>
            <a:pPr algn="ctr">
              <a:buFontTx/>
              <a:buNone/>
            </a:pPr>
            <a:r>
              <a:rPr lang="en-US" i="1">
                <a:latin typeface="Symbol" charset="2"/>
                <a:ea typeface="ＭＳ Ｐゴシック" charset="-128"/>
                <a:cs typeface="ＭＳ Ｐゴシック" charset="-128"/>
              </a:rPr>
              <a:t>q</a:t>
            </a:r>
            <a:r>
              <a:rPr lang="en-US" i="1" baseline="-25000">
                <a:ea typeface="ＭＳ Ｐゴシック" charset="-128"/>
                <a:cs typeface="ＭＳ Ｐゴシック" charset="-128"/>
              </a:rPr>
              <a:t>1</a:t>
            </a:r>
            <a:r>
              <a:rPr lang="en-US" i="1">
                <a:ea typeface="ＭＳ Ｐゴシック" charset="-128"/>
                <a:cs typeface="ＭＳ Ｐゴシック" charset="-128"/>
              </a:rPr>
              <a:t> = |</a:t>
            </a:r>
            <a:r>
              <a:rPr lang="en-US" b="1" i="1">
                <a:latin typeface="Symbol" charset="2"/>
                <a:ea typeface="ＭＳ Ｐゴシック" charset="-128"/>
                <a:cs typeface="ＭＳ Ｐゴシック" charset="-128"/>
              </a:rPr>
              <a:t>r</a:t>
            </a:r>
            <a:r>
              <a:rPr lang="en-US" i="1">
                <a:ea typeface="ＭＳ Ｐゴシック" charset="-128"/>
                <a:cs typeface="ＭＳ Ｐゴシック" charset="-128"/>
              </a:rPr>
              <a:t> </a:t>
            </a:r>
            <a:r>
              <a:rPr lang="en-US" sz="1400" i="1">
                <a:ea typeface="ＭＳ Ｐゴシック" charset="-128"/>
                <a:cs typeface="ＭＳ Ｐゴシック" charset="-128"/>
              </a:rPr>
              <a:t>•</a:t>
            </a:r>
            <a:r>
              <a:rPr lang="en-US" i="1">
                <a:ea typeface="ＭＳ Ｐゴシック" charset="-128"/>
                <a:cs typeface="ＭＳ Ｐゴシック" charset="-128"/>
              </a:rPr>
              <a:t> </a:t>
            </a:r>
            <a:r>
              <a:rPr lang="en-US" b="1" i="1">
                <a:latin typeface="Symbol" charset="2"/>
                <a:ea typeface="ＭＳ Ｐゴシック" charset="-128"/>
                <a:cs typeface="ＭＳ Ｐゴシック" charset="-128"/>
              </a:rPr>
              <a:t>r</a:t>
            </a:r>
            <a:r>
              <a:rPr lang="en-US" i="1" baseline="-25000">
                <a:ea typeface="ＭＳ Ｐゴシック" charset="-128"/>
                <a:cs typeface="ＭＳ Ｐゴシック" charset="-128"/>
              </a:rPr>
              <a:t>111/60°</a:t>
            </a:r>
            <a:r>
              <a:rPr lang="en-US" i="1">
                <a:ea typeface="ＭＳ Ｐゴシック" charset="-128"/>
                <a:cs typeface="ＭＳ Ｐゴシック" charset="-128"/>
              </a:rPr>
              <a:t>| = |</a:t>
            </a:r>
            <a:r>
              <a:rPr lang="en-US" b="1" i="1">
                <a:latin typeface="Symbol" charset="2"/>
                <a:ea typeface="ＭＳ Ｐゴシック" charset="-128"/>
                <a:cs typeface="ＭＳ Ｐゴシック" charset="-128"/>
              </a:rPr>
              <a:t>r</a:t>
            </a:r>
            <a:r>
              <a:rPr lang="en-US" i="1">
                <a:ea typeface="ＭＳ Ｐゴシック" charset="-128"/>
                <a:cs typeface="ＭＳ Ｐゴシック" charset="-128"/>
              </a:rPr>
              <a:t> </a:t>
            </a:r>
            <a:r>
              <a:rPr lang="en-US" sz="1400" i="1">
                <a:ea typeface="ＭＳ Ｐゴシック" charset="-128"/>
                <a:cs typeface="ＭＳ Ｐゴシック" charset="-128"/>
              </a:rPr>
              <a:t>•</a:t>
            </a:r>
            <a:r>
              <a:rPr lang="en-US" i="1">
                <a:ea typeface="ＭＳ Ｐゴシック" charset="-128"/>
                <a:cs typeface="ＭＳ Ｐゴシック" charset="-128"/>
              </a:rPr>
              <a:t> </a:t>
            </a:r>
            <a:r>
              <a:rPr lang="en-US" b="1" i="1">
                <a:latin typeface="Symbol" charset="2"/>
                <a:ea typeface="ＭＳ Ｐゴシック" charset="-128"/>
                <a:cs typeface="ＭＳ Ｐゴシック" charset="-128"/>
              </a:rPr>
              <a:t>r</a:t>
            </a:r>
            <a:r>
              <a:rPr lang="en-US" i="1" baseline="-25000">
                <a:latin typeface="Symbol" charset="2"/>
                <a:ea typeface="ＭＳ Ｐゴシック" charset="-128"/>
                <a:cs typeface="ＭＳ Ｐゴシック" charset="-128"/>
              </a:rPr>
              <a:t>S3</a:t>
            </a:r>
            <a:r>
              <a:rPr lang="en-US" i="1">
                <a:ea typeface="ＭＳ Ｐゴシック" charset="-128"/>
                <a:cs typeface="ＭＳ Ｐゴシック" charset="-128"/>
              </a:rPr>
              <a:t>|, </a:t>
            </a:r>
            <a:r>
              <a:rPr lang="en-US" b="1" i="1">
                <a:latin typeface="Symbol" charset="2"/>
                <a:ea typeface="ＭＳ Ｐゴシック" charset="-128"/>
                <a:cs typeface="ＭＳ Ｐゴシック" charset="-128"/>
              </a:rPr>
              <a:t>r</a:t>
            </a:r>
            <a:r>
              <a:rPr lang="en-US" i="1" baseline="-25000">
                <a:latin typeface="Symbol" charset="2"/>
                <a:ea typeface="ＭＳ Ｐゴシック" charset="-128"/>
                <a:cs typeface="ＭＳ Ｐゴシック" charset="-128"/>
              </a:rPr>
              <a:t>S3</a:t>
            </a:r>
            <a:r>
              <a:rPr lang="en-US" i="1">
                <a:latin typeface="Symbol" charset="2"/>
                <a:ea typeface="ＭＳ Ｐゴシック" charset="-128"/>
                <a:cs typeface="ＭＳ Ｐゴシック" charset="-128"/>
              </a:rPr>
              <a:t>=(1/3,1/3,1/3)</a:t>
            </a:r>
            <a:endParaRPr lang="en-US" i="1">
              <a:ea typeface="ＭＳ Ｐゴシック" charset="-128"/>
              <a:cs typeface="ＭＳ Ｐゴシック" charset="-128"/>
            </a:endParaRPr>
          </a:p>
          <a:p>
            <a:pPr algn="ctr">
              <a:buFontTx/>
              <a:buNone/>
            </a:pPr>
            <a:r>
              <a:rPr lang="en-US" i="1">
                <a:latin typeface="Symbol" charset="2"/>
                <a:ea typeface="ＭＳ Ｐゴシック" charset="-128"/>
                <a:cs typeface="ＭＳ Ｐゴシック" charset="-128"/>
              </a:rPr>
              <a:t>q</a:t>
            </a:r>
            <a:r>
              <a:rPr lang="en-US" i="1" baseline="-25000">
                <a:ea typeface="ＭＳ Ｐゴシック" charset="-128"/>
                <a:cs typeface="ＭＳ Ｐゴシック" charset="-128"/>
              </a:rPr>
              <a:t>3</a:t>
            </a:r>
            <a:r>
              <a:rPr lang="en-US" i="1">
                <a:ea typeface="ＭＳ Ｐゴシック" charset="-128"/>
                <a:cs typeface="ＭＳ Ｐゴシック" charset="-128"/>
              </a:rPr>
              <a:t> = |</a:t>
            </a:r>
            <a:r>
              <a:rPr lang="en-US" b="1" i="1">
                <a:latin typeface="Symbol" charset="2"/>
                <a:ea typeface="ＭＳ Ｐゴシック" charset="-128"/>
                <a:cs typeface="ＭＳ Ｐゴシック" charset="-128"/>
              </a:rPr>
              <a:t>r</a:t>
            </a:r>
            <a:r>
              <a:rPr lang="en-US" i="1">
                <a:ea typeface="ＭＳ Ｐゴシック" charset="-128"/>
                <a:cs typeface="ＭＳ Ｐゴシック" charset="-128"/>
              </a:rPr>
              <a:t> </a:t>
            </a:r>
            <a:r>
              <a:rPr lang="en-US" sz="1400" i="1">
                <a:ea typeface="ＭＳ Ｐゴシック" charset="-128"/>
                <a:cs typeface="ＭＳ Ｐゴシック" charset="-128"/>
              </a:rPr>
              <a:t>•</a:t>
            </a:r>
            <a:r>
              <a:rPr lang="en-US" i="1">
                <a:ea typeface="ＭＳ Ｐゴシック" charset="-128"/>
                <a:cs typeface="ＭＳ Ｐゴシック" charset="-128"/>
              </a:rPr>
              <a:t> </a:t>
            </a:r>
            <a:r>
              <a:rPr lang="en-US" b="1" i="1">
                <a:latin typeface="Symbol" charset="2"/>
                <a:ea typeface="ＭＳ Ｐゴシック" charset="-128"/>
                <a:cs typeface="ＭＳ Ｐゴシック" charset="-128"/>
              </a:rPr>
              <a:t>r</a:t>
            </a:r>
            <a:r>
              <a:rPr lang="en-US" i="1" baseline="-25000">
                <a:ea typeface="ＭＳ Ｐゴシック" charset="-128"/>
                <a:cs typeface="ＭＳ Ｐゴシック" charset="-128"/>
              </a:rPr>
              <a:t>111/38.21°</a:t>
            </a:r>
            <a:r>
              <a:rPr lang="en-US" i="1">
                <a:ea typeface="ＭＳ Ｐゴシック" charset="-128"/>
                <a:cs typeface="ＭＳ Ｐゴシック" charset="-128"/>
              </a:rPr>
              <a:t>| , </a:t>
            </a:r>
            <a:r>
              <a:rPr lang="en-US" b="1" i="1">
                <a:latin typeface="Symbol" charset="2"/>
                <a:ea typeface="ＭＳ Ｐゴシック" charset="-128"/>
                <a:cs typeface="ＭＳ Ｐゴシック" charset="-128"/>
              </a:rPr>
              <a:t>r</a:t>
            </a:r>
            <a:r>
              <a:rPr lang="en-US" i="1" baseline="-25000">
                <a:latin typeface="Symbol" charset="2"/>
                <a:ea typeface="ＭＳ Ｐゴシック" charset="-128"/>
                <a:cs typeface="ＭＳ Ｐゴシック" charset="-128"/>
              </a:rPr>
              <a:t>S7</a:t>
            </a:r>
            <a:r>
              <a:rPr lang="en-US" i="1">
                <a:latin typeface="Symbol" charset="2"/>
                <a:ea typeface="ＭＳ Ｐゴシック" charset="-128"/>
                <a:cs typeface="ＭＳ Ｐゴシック" charset="-128"/>
              </a:rPr>
              <a:t>=(0.2,0.2,0.2)</a:t>
            </a:r>
            <a:endParaRPr lang="en-US">
              <a:ea typeface="ＭＳ Ｐゴシック" charset="-128"/>
              <a:cs typeface="ＭＳ Ｐゴシック" charset="-128"/>
            </a:endParaRPr>
          </a:p>
          <a:p>
            <a:endParaRPr lang="en-US">
              <a:ea typeface="ＭＳ Ｐゴシック" charset="-128"/>
              <a:cs typeface="ＭＳ Ｐゴシック"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DDCB14C-322B-314F-898E-0363CC5FEB0A}" type="slidenum">
              <a:rPr lang="en-US" smtClean="0"/>
              <a:pPr>
                <a:defRPr/>
              </a:pPr>
              <a:t>6</a:t>
            </a:fld>
            <a:endParaRPr lang="en-US"/>
          </a:p>
        </p:txBody>
      </p:sp>
      <p:sp>
        <p:nvSpPr>
          <p:cNvPr id="112642" name="Rectangle 2050"/>
          <p:cNvSpPr>
            <a:spLocks noGrp="1" noChangeArrowheads="1"/>
          </p:cNvSpPr>
          <p:nvPr>
            <p:ph type="title"/>
          </p:nvPr>
        </p:nvSpPr>
        <p:spPr/>
        <p:txBody>
          <a:bodyPr/>
          <a:lstStyle/>
          <a:p>
            <a:pPr>
              <a:defRPr/>
            </a:pPr>
            <a:r>
              <a:rPr lang="en-US">
                <a:ea typeface="+mj-ea"/>
                <a:cs typeface="+mj-cs"/>
              </a:rPr>
              <a:t>Grain Boundary Engineering</a:t>
            </a:r>
          </a:p>
        </p:txBody>
      </p:sp>
      <p:sp>
        <p:nvSpPr>
          <p:cNvPr id="24580" name="Rectangle 2051"/>
          <p:cNvSpPr>
            <a:spLocks noGrp="1" noChangeArrowheads="1"/>
          </p:cNvSpPr>
          <p:nvPr>
            <p:ph type="body" idx="1"/>
          </p:nvPr>
        </p:nvSpPr>
        <p:spPr>
          <a:xfrm>
            <a:off x="685800" y="1295400"/>
            <a:ext cx="7924800" cy="5105400"/>
          </a:xfrm>
        </p:spPr>
        <p:txBody>
          <a:bodyPr/>
          <a:lstStyle/>
          <a:p>
            <a:pPr>
              <a:lnSpc>
                <a:spcPct val="90000"/>
              </a:lnSpc>
            </a:pPr>
            <a:r>
              <a:rPr lang="en-US" sz="2000" dirty="0">
                <a:ea typeface="ＭＳ Ｐゴシック" charset="-128"/>
                <a:cs typeface="ＭＳ Ｐゴシック" charset="-128"/>
              </a:rPr>
              <a:t>Grain Boundary Engineering (GBE) is the practice of obtaining microstructures with a high fraction of boundaries with desirable properties.</a:t>
            </a:r>
          </a:p>
          <a:p>
            <a:pPr>
              <a:lnSpc>
                <a:spcPct val="90000"/>
              </a:lnSpc>
            </a:pPr>
            <a:r>
              <a:rPr lang="en-US" sz="2000" dirty="0">
                <a:ea typeface="ＭＳ Ｐゴシック" charset="-128"/>
                <a:cs typeface="ＭＳ Ｐゴシック" charset="-128"/>
              </a:rPr>
              <a:t>In general, desirable properties are associated with boundaries that have simple, low energy structures.</a:t>
            </a:r>
          </a:p>
          <a:p>
            <a:pPr>
              <a:lnSpc>
                <a:spcPct val="90000"/>
              </a:lnSpc>
            </a:pPr>
            <a:r>
              <a:rPr lang="en-US" sz="2000" dirty="0">
                <a:ea typeface="ＭＳ Ｐゴシック" charset="-128"/>
                <a:cs typeface="ＭＳ Ｐゴシック" charset="-128"/>
              </a:rPr>
              <a:t>Such low energy structures are, in turn, associated with CSL boundaries.</a:t>
            </a:r>
          </a:p>
          <a:p>
            <a:pPr>
              <a:lnSpc>
                <a:spcPct val="90000"/>
              </a:lnSpc>
            </a:pPr>
            <a:r>
              <a:rPr lang="en-US" sz="2000" dirty="0">
                <a:ea typeface="ＭＳ Ｐゴシック" charset="-128"/>
                <a:cs typeface="ＭＳ Ｐゴシック" charset="-128"/>
              </a:rPr>
              <a:t>GBE generally consists of repeated cycles of deformation and annealing, chosen so as to generate large fractions of “special boundaries” and avoid development of strong recrystallization textures.</a:t>
            </a:r>
          </a:p>
          <a:p>
            <a:pPr>
              <a:lnSpc>
                <a:spcPct val="90000"/>
              </a:lnSpc>
            </a:pPr>
            <a:r>
              <a:rPr lang="en-US" sz="2000" dirty="0">
                <a:ea typeface="ＭＳ Ｐゴシック" charset="-128"/>
                <a:cs typeface="ＭＳ Ｐゴシック" charset="-128"/>
              </a:rPr>
              <a:t>GBE is largely confined at present to </a:t>
            </a:r>
            <a:r>
              <a:rPr lang="en-US" sz="2000" dirty="0" err="1">
                <a:ea typeface="ＭＳ Ｐゴシック" charset="-128"/>
                <a:cs typeface="ＭＳ Ｐゴシック" charset="-128"/>
              </a:rPr>
              <a:t>fcc</a:t>
            </a:r>
            <a:r>
              <a:rPr lang="en-US" sz="2000" dirty="0">
                <a:ea typeface="ＭＳ Ｐゴシック" charset="-128"/>
                <a:cs typeface="ＭＳ Ｐゴシック" charset="-128"/>
              </a:rPr>
              <a:t> metallic systems such as stainless steel, nickel alloys, </a:t>
            </a:r>
            <a:r>
              <a:rPr lang="en-US" sz="2000" dirty="0" err="1">
                <a:ea typeface="ＭＳ Ｐゴシック" charset="-128"/>
                <a:cs typeface="ＭＳ Ｐゴシック" charset="-128"/>
              </a:rPr>
              <a:t>Pb</a:t>
            </a:r>
            <a:r>
              <a:rPr lang="en-US" sz="2000" dirty="0">
                <a:ea typeface="ＭＳ Ｐゴシック" charset="-128"/>
                <a:cs typeface="ＭＳ Ｐゴシック" charset="-128"/>
              </a:rPr>
              <a:t>, Cu.</a:t>
            </a:r>
          </a:p>
          <a:p>
            <a:pPr>
              <a:lnSpc>
                <a:spcPct val="90000"/>
              </a:lnSpc>
            </a:pPr>
            <a:r>
              <a:rPr lang="en-US" sz="2000" dirty="0">
                <a:ea typeface="ＭＳ Ｐゴシック" charset="-128"/>
                <a:cs typeface="ＭＳ Ｐゴシック" charset="-128"/>
              </a:rPr>
              <a:t>Note that detailed information on exactly which CSL boundaries have useful properties is lacking, as is information on how the typical processing routes actually produce high fractions of CSL boundaries.</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D5E07CB-50C6-F04C-A02D-71D9D0046E46}" type="slidenum">
              <a:rPr lang="en-US" smtClean="0"/>
              <a:pPr>
                <a:defRPr/>
              </a:pPr>
              <a:t>60</a:t>
            </a:fld>
            <a:endParaRPr lang="en-US"/>
          </a:p>
        </p:txBody>
      </p:sp>
      <p:sp>
        <p:nvSpPr>
          <p:cNvPr id="116738" name="Rectangle 2"/>
          <p:cNvSpPr>
            <a:spLocks noGrp="1" noChangeArrowheads="1"/>
          </p:cNvSpPr>
          <p:nvPr>
            <p:ph type="title"/>
          </p:nvPr>
        </p:nvSpPr>
        <p:spPr/>
        <p:txBody>
          <a:bodyPr/>
          <a:lstStyle/>
          <a:p>
            <a:pPr>
              <a:defRPr/>
            </a:pPr>
            <a:r>
              <a:rPr lang="en-US">
                <a:ea typeface="+mj-ea"/>
                <a:cs typeface="+mj-cs"/>
              </a:rPr>
              <a:t>Deviation from a CSL</a:t>
            </a:r>
          </a:p>
        </p:txBody>
      </p:sp>
      <p:sp>
        <p:nvSpPr>
          <p:cNvPr id="123908" name="Rectangle 3"/>
          <p:cNvSpPr>
            <a:spLocks noGrp="1" noChangeArrowheads="1"/>
          </p:cNvSpPr>
          <p:nvPr>
            <p:ph type="body" idx="1"/>
          </p:nvPr>
        </p:nvSpPr>
        <p:spPr>
          <a:xfrm>
            <a:off x="685800" y="1143000"/>
            <a:ext cx="7772400" cy="5257800"/>
          </a:xfrm>
        </p:spPr>
        <p:txBody>
          <a:bodyPr/>
          <a:lstStyle/>
          <a:p>
            <a:pPr>
              <a:lnSpc>
                <a:spcPct val="90000"/>
              </a:lnSpc>
            </a:pPr>
            <a:r>
              <a:rPr lang="en-US" sz="2000">
                <a:ea typeface="ＭＳ Ｐゴシック" charset="-128"/>
                <a:cs typeface="ＭＳ Ｐゴシック" charset="-128"/>
              </a:rPr>
              <a:t>The deviation of a given misorientation from an exact misorientation type, such as a CSL type, is found by forming the product of the misorientation to be tested, and the inverse of the reference type.</a:t>
            </a:r>
          </a:p>
          <a:p>
            <a:pPr>
              <a:lnSpc>
                <a:spcPct val="90000"/>
              </a:lnSpc>
            </a:pPr>
            <a:r>
              <a:rPr lang="en-US" sz="2000">
                <a:ea typeface="ＭＳ Ｐゴシック" charset="-128"/>
                <a:cs typeface="ＭＳ Ｐゴシック" charset="-128"/>
              </a:rPr>
              <a:t>Given a </a:t>
            </a:r>
            <a:r>
              <a:rPr lang="en-US" sz="2000" i="1">
                <a:latin typeface="Times" charset="0"/>
                <a:ea typeface="ＭＳ Ｐゴシック" charset="-128"/>
                <a:cs typeface="ＭＳ Ｐゴシック" charset="-128"/>
              </a:rPr>
              <a:t>∆g = (O</a:t>
            </a:r>
            <a:r>
              <a:rPr lang="en-US" sz="2000" i="1" baseline="-25000">
                <a:latin typeface="Times" charset="0"/>
                <a:ea typeface="ＭＳ Ｐゴシック" charset="-128"/>
                <a:cs typeface="ＭＳ Ｐゴシック" charset="-128"/>
              </a:rPr>
              <a:t>B</a:t>
            </a:r>
            <a:r>
              <a:rPr lang="en-US" sz="2000" i="1">
                <a:latin typeface="Times" charset="0"/>
                <a:ea typeface="ＭＳ Ｐゴシック" charset="-128"/>
                <a:cs typeface="ＭＳ Ｐゴシック" charset="-128"/>
              </a:rPr>
              <a:t>g</a:t>
            </a:r>
            <a:r>
              <a:rPr lang="en-US" sz="2000" i="1" baseline="-25000">
                <a:latin typeface="Times" charset="0"/>
                <a:ea typeface="ＭＳ Ｐゴシック" charset="-128"/>
                <a:cs typeface="ＭＳ Ｐゴシック" charset="-128"/>
              </a:rPr>
              <a:t>B</a:t>
            </a:r>
            <a:r>
              <a:rPr lang="en-US" sz="2000" i="1">
                <a:latin typeface="Times" charset="0"/>
                <a:ea typeface="ＭＳ Ｐゴシック" charset="-128"/>
                <a:cs typeface="ＭＳ Ｐゴシック" charset="-128"/>
              </a:rPr>
              <a:t>)(O</a:t>
            </a:r>
            <a:r>
              <a:rPr lang="en-US" sz="2000" i="1" baseline="-25000">
                <a:latin typeface="Times" charset="0"/>
                <a:ea typeface="ＭＳ Ｐゴシック" charset="-128"/>
                <a:cs typeface="ＭＳ Ｐゴシック" charset="-128"/>
              </a:rPr>
              <a:t>A</a:t>
            </a:r>
            <a:r>
              <a:rPr lang="en-US" sz="2000" i="1">
                <a:latin typeface="Times" charset="0"/>
                <a:ea typeface="ＭＳ Ｐゴシック" charset="-128"/>
                <a:cs typeface="ＭＳ Ｐゴシック" charset="-128"/>
              </a:rPr>
              <a:t>g</a:t>
            </a:r>
            <a:r>
              <a:rPr lang="en-US" sz="2000" i="1" baseline="-25000">
                <a:latin typeface="Times" charset="0"/>
                <a:ea typeface="ＭＳ Ｐゴシック" charset="-128"/>
                <a:cs typeface="ＭＳ Ｐゴシック" charset="-128"/>
              </a:rPr>
              <a:t>A</a:t>
            </a:r>
            <a:r>
              <a:rPr lang="en-US" sz="2000" i="1">
                <a:latin typeface="Times" charset="0"/>
                <a:ea typeface="ＭＳ Ｐゴシック" charset="-128"/>
                <a:cs typeface="ＭＳ Ｐゴシック" charset="-128"/>
              </a:rPr>
              <a:t>)</a:t>
            </a:r>
            <a:r>
              <a:rPr lang="en-US" sz="2000" i="1" baseline="30000">
                <a:latin typeface="Times" charset="0"/>
                <a:ea typeface="ＭＳ Ｐゴシック" charset="-128"/>
                <a:cs typeface="ＭＳ Ｐゴシック" charset="-128"/>
              </a:rPr>
              <a:t>-1</a:t>
            </a:r>
            <a:r>
              <a:rPr lang="en-US" sz="2000">
                <a:ea typeface="ＭＳ Ｐゴシック" charset="-128"/>
                <a:cs typeface="ＭＳ Ｐゴシック" charset="-128"/>
              </a:rPr>
              <a:t>, and a reference type, </a:t>
            </a:r>
            <a:r>
              <a:rPr lang="en-US" sz="2000" i="1">
                <a:latin typeface="Times" charset="0"/>
                <a:ea typeface="ＭＳ Ｐゴシック" charset="-128"/>
                <a:cs typeface="ＭＳ Ｐゴシック" charset="-128"/>
              </a:rPr>
              <a:t>∆g</a:t>
            </a:r>
            <a:r>
              <a:rPr lang="en-US" sz="2000" i="1" baseline="-25000">
                <a:latin typeface="Times" charset="0"/>
                <a:ea typeface="ＭＳ Ｐゴシック" charset="-128"/>
                <a:cs typeface="ＭＳ Ｐゴシック" charset="-128"/>
              </a:rPr>
              <a:t>CSL</a:t>
            </a:r>
            <a:r>
              <a:rPr lang="en-US" sz="2000">
                <a:ea typeface="ＭＳ Ｐゴシック" charset="-128"/>
                <a:cs typeface="ＭＳ Ｐゴシック" charset="-128"/>
              </a:rPr>
              <a:t>, then form the product </a:t>
            </a:r>
            <a:br>
              <a:rPr lang="en-US" sz="2000">
                <a:ea typeface="ＭＳ Ｐゴシック" charset="-128"/>
                <a:cs typeface="ＭＳ Ｐゴシック" charset="-128"/>
              </a:rPr>
            </a:br>
            <a:r>
              <a:rPr lang="en-US" sz="2000">
                <a:ea typeface="ＭＳ Ｐゴシック" charset="-128"/>
                <a:cs typeface="ＭＳ Ｐゴシック" charset="-128"/>
              </a:rPr>
              <a:t>             </a:t>
            </a:r>
            <a:r>
              <a:rPr lang="en-US" sz="2000" i="1">
                <a:latin typeface="Times" charset="0"/>
                <a:ea typeface="ＭＳ Ｐゴシック" charset="-128"/>
                <a:cs typeface="ＭＳ Ｐゴシック" charset="-128"/>
              </a:rPr>
              <a:t>∆g’ = ∆g (∆g</a:t>
            </a:r>
            <a:r>
              <a:rPr lang="en-US" sz="2000" i="1" baseline="-25000">
                <a:latin typeface="Times" charset="0"/>
                <a:ea typeface="ＭＳ Ｐゴシック" charset="-128"/>
                <a:cs typeface="ＭＳ Ｐゴシック" charset="-128"/>
              </a:rPr>
              <a:t>CSL</a:t>
            </a:r>
            <a:r>
              <a:rPr lang="en-US" sz="2000" i="1">
                <a:latin typeface="Times" charset="0"/>
                <a:ea typeface="ＭＳ Ｐゴシック" charset="-128"/>
                <a:cs typeface="ＭＳ Ｐゴシック" charset="-128"/>
              </a:rPr>
              <a:t>)</a:t>
            </a:r>
            <a:r>
              <a:rPr lang="en-US" sz="2000" i="1" baseline="30000">
                <a:latin typeface="Times" charset="0"/>
                <a:ea typeface="ＭＳ Ｐゴシック" charset="-128"/>
                <a:cs typeface="ＭＳ Ｐゴシック" charset="-128"/>
              </a:rPr>
              <a:t>-1</a:t>
            </a:r>
            <a:r>
              <a:rPr lang="en-US" sz="2000">
                <a:ea typeface="ＭＳ Ｐゴシック" charset="-128"/>
                <a:cs typeface="ＭＳ Ｐゴシック" charset="-128"/>
              </a:rPr>
              <a:t>.</a:t>
            </a:r>
          </a:p>
          <a:p>
            <a:pPr>
              <a:lnSpc>
                <a:spcPct val="90000"/>
              </a:lnSpc>
            </a:pPr>
            <a:r>
              <a:rPr lang="en-US" sz="2000">
                <a:ea typeface="ＭＳ Ｐゴシック" charset="-128"/>
                <a:cs typeface="ＭＳ Ｐゴシック" charset="-128"/>
              </a:rPr>
              <a:t>As stated before, it is necessary to apply </a:t>
            </a:r>
            <a:r>
              <a:rPr lang="en-US" sz="2000" i="1">
                <a:ea typeface="ＭＳ Ｐゴシック" charset="-128"/>
                <a:cs typeface="ＭＳ Ｐゴシック" charset="-128"/>
              </a:rPr>
              <a:t>all </a:t>
            </a:r>
            <a:r>
              <a:rPr lang="en-US" sz="2000">
                <a:ea typeface="ＭＳ Ｐゴシック" charset="-128"/>
                <a:cs typeface="ＭＳ Ｐゴシック" charset="-128"/>
              </a:rPr>
              <a:t>the relevant (crystal) symmetry operators (including the switching symmetry) to the </a:t>
            </a:r>
            <a:r>
              <a:rPr lang="en-US" sz="2000" i="1">
                <a:latin typeface="Times" charset="0"/>
                <a:ea typeface="ＭＳ Ｐゴシック" charset="-128"/>
                <a:cs typeface="ＭＳ Ｐゴシック" charset="-128"/>
              </a:rPr>
              <a:t>∆g</a:t>
            </a:r>
            <a:r>
              <a:rPr lang="en-US" sz="2000">
                <a:ea typeface="ＭＳ Ｐゴシック" charset="-128"/>
                <a:cs typeface="ＭＳ Ｐゴシック" charset="-128"/>
              </a:rPr>
              <a:t> in order to ensure that the variant that is closest to the reference type is included in the comparison.  This means that the result must be chosen that produces the minimum angle </a:t>
            </a:r>
            <a:r>
              <a:rPr lang="en-US" sz="2000" i="1">
                <a:ea typeface="ＭＳ Ｐゴシック" charset="-128"/>
                <a:cs typeface="ＭＳ Ｐゴシック" charset="-128"/>
              </a:rPr>
              <a:t>and </a:t>
            </a:r>
            <a:r>
              <a:rPr lang="en-US" sz="2000">
                <a:ea typeface="ＭＳ Ｐゴシック" charset="-128"/>
                <a:cs typeface="ＭＳ Ｐゴシック" charset="-128"/>
              </a:rPr>
              <a:t>that places the misorientation axis in the fundamental zone.</a:t>
            </a:r>
          </a:p>
          <a:p>
            <a:pPr>
              <a:lnSpc>
                <a:spcPct val="90000"/>
              </a:lnSpc>
            </a:pPr>
            <a:r>
              <a:rPr lang="en-US" sz="2000">
                <a:ea typeface="ＭＳ Ｐゴシック" charset="-128"/>
                <a:cs typeface="ＭＳ Ｐゴシック" charset="-128"/>
              </a:rPr>
              <a:t>Given the product “mis-misorientation”, one usually only considers the magnitude (rotation angle) extracted from it.</a:t>
            </a:r>
          </a:p>
          <a:p>
            <a:pPr>
              <a:lnSpc>
                <a:spcPct val="90000"/>
              </a:lnSpc>
            </a:pPr>
            <a:r>
              <a:rPr lang="en-US" sz="2000">
                <a:ea typeface="ＭＳ Ｐゴシック" charset="-128"/>
                <a:cs typeface="ＭＳ Ｐゴシック" charset="-128"/>
              </a:rPr>
              <a:t>All these operations can be performed with matrices, Rodrigues vectors, or (unit) quaternions.  Most serious software uses quaternions.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7F952AEF-18BF-C04B-9737-01A4BEEF6FCF}" type="slidenum">
              <a:rPr lang="en-US" smtClean="0"/>
              <a:pPr>
                <a:defRPr/>
              </a:pPr>
              <a:t>61</a:t>
            </a:fld>
            <a:endParaRPr lang="en-US"/>
          </a:p>
        </p:txBody>
      </p:sp>
      <p:sp>
        <p:nvSpPr>
          <p:cNvPr id="192514" name="Rectangle 2"/>
          <p:cNvSpPr>
            <a:spLocks noGrp="1" noChangeArrowheads="1"/>
          </p:cNvSpPr>
          <p:nvPr>
            <p:ph type="title"/>
          </p:nvPr>
        </p:nvSpPr>
        <p:spPr>
          <a:xfrm>
            <a:off x="685800" y="76200"/>
            <a:ext cx="7772400" cy="1143000"/>
          </a:xfrm>
        </p:spPr>
        <p:txBody>
          <a:bodyPr/>
          <a:lstStyle/>
          <a:p>
            <a:pPr>
              <a:defRPr/>
            </a:pPr>
            <a:r>
              <a:rPr lang="en-US">
                <a:ea typeface="+mj-ea"/>
                <a:cs typeface="+mj-cs"/>
              </a:rPr>
              <a:t>Algorithm for Disorientation: 1</a:t>
            </a:r>
          </a:p>
        </p:txBody>
      </p:sp>
      <p:sp>
        <p:nvSpPr>
          <p:cNvPr id="125956" name="Rectangle 3"/>
          <p:cNvSpPr>
            <a:spLocks noGrp="1" noChangeArrowheads="1"/>
          </p:cNvSpPr>
          <p:nvPr>
            <p:ph type="body" idx="1"/>
          </p:nvPr>
        </p:nvSpPr>
        <p:spPr>
          <a:xfrm>
            <a:off x="685800" y="1219200"/>
            <a:ext cx="7772400" cy="4572000"/>
          </a:xfrm>
        </p:spPr>
        <p:txBody>
          <a:bodyPr/>
          <a:lstStyle/>
          <a:p>
            <a:pPr marL="457200" indent="-457200">
              <a:lnSpc>
                <a:spcPct val="90000"/>
              </a:lnSpc>
            </a:pPr>
            <a:r>
              <a:rPr lang="en-US" sz="1800" dirty="0">
                <a:ea typeface="ＭＳ Ｐゴシック" charset="-128"/>
                <a:cs typeface="ＭＳ Ｐゴシック" charset="-128"/>
              </a:rPr>
              <a:t>To find the disorientation</a:t>
            </a:r>
            <a:r>
              <a:rPr lang="en-US" sz="1800" dirty="0" smtClean="0">
                <a:ea typeface="ＭＳ Ｐゴシック" charset="-128"/>
                <a:cs typeface="ＭＳ Ｐゴシック" charset="-128"/>
              </a:rPr>
              <a:t>*, as just an angle, </a:t>
            </a:r>
            <a:r>
              <a:rPr lang="en-US" sz="1800" dirty="0">
                <a:ea typeface="ＭＳ Ｐゴシック" charset="-128"/>
                <a:cs typeface="ＭＳ Ｐゴシック" charset="-128"/>
              </a:rPr>
              <a:t>associated with a grain boundary but not identifying which symmetry operator was required for each crystal:</a:t>
            </a:r>
            <a:endParaRPr lang="en-US" sz="1800" dirty="0" smtClean="0">
              <a:ea typeface="ＭＳ Ｐゴシック" charset="-128"/>
              <a:cs typeface="ＭＳ Ｐゴシック" charset="-128"/>
            </a:endParaRPr>
          </a:p>
          <a:p>
            <a:pPr marL="838200" lvl="1" indent="-381000">
              <a:lnSpc>
                <a:spcPct val="90000"/>
              </a:lnSpc>
              <a:buFontTx/>
              <a:buAutoNum type="arabicPeriod"/>
            </a:pPr>
            <a:r>
              <a:rPr lang="en-US" sz="1800" dirty="0" smtClean="0"/>
              <a:t>Make a list of all crystal symmetry </a:t>
            </a:r>
            <a:r>
              <a:rPr lang="en-US" sz="1800" dirty="0"/>
              <a:t>operators;</a:t>
            </a:r>
            <a:endParaRPr lang="en-US" sz="1800" dirty="0" smtClean="0"/>
          </a:p>
          <a:p>
            <a:pPr marL="838200" lvl="1" indent="-381000">
              <a:lnSpc>
                <a:spcPct val="90000"/>
              </a:lnSpc>
              <a:buFontTx/>
              <a:buAutoNum type="arabicPeriod"/>
            </a:pPr>
            <a:r>
              <a:rPr lang="en-US" sz="1800" dirty="0" smtClean="0"/>
              <a:t>Loop </a:t>
            </a:r>
            <a:r>
              <a:rPr lang="en-US" sz="1800" dirty="0"/>
              <a:t>over switching symmetry (2 passes</a:t>
            </a:r>
            <a:r>
              <a:rPr lang="en-US" sz="1800" dirty="0" smtClean="0"/>
              <a:t>), which computes both </a:t>
            </a:r>
            <a:r>
              <a:rPr lang="en-US" sz="1800" i="1" dirty="0" smtClean="0">
                <a:latin typeface="Times" charset="0"/>
              </a:rPr>
              <a:t>∆</a:t>
            </a:r>
            <a:r>
              <a:rPr lang="en-US" sz="1800" i="1" dirty="0" err="1" smtClean="0">
                <a:latin typeface="Times" charset="0"/>
              </a:rPr>
              <a:t>g</a:t>
            </a:r>
            <a:r>
              <a:rPr lang="en-US" sz="1800" i="1" baseline="-25000" dirty="0" err="1" smtClean="0">
                <a:latin typeface="Times" charset="0"/>
              </a:rPr>
              <a:t>AB</a:t>
            </a:r>
            <a:r>
              <a:rPr lang="en-US" sz="1800" i="1" dirty="0" smtClean="0">
                <a:latin typeface="Times" charset="0"/>
              </a:rPr>
              <a:t> </a:t>
            </a:r>
            <a:r>
              <a:rPr lang="en-US" sz="1800" dirty="0" smtClean="0"/>
              <a:t>and </a:t>
            </a:r>
            <a:r>
              <a:rPr lang="en-US" sz="1800" i="1" dirty="0" smtClean="0">
                <a:latin typeface="Times" charset="0"/>
              </a:rPr>
              <a:t>∆</a:t>
            </a:r>
            <a:r>
              <a:rPr lang="en-US" sz="1800" i="1" dirty="0" err="1" smtClean="0">
                <a:latin typeface="Times" charset="0"/>
              </a:rPr>
              <a:t>g</a:t>
            </a:r>
            <a:r>
              <a:rPr lang="en-US" sz="1800" i="1" baseline="-25000" dirty="0" err="1" smtClean="0">
                <a:latin typeface="Times" charset="0"/>
              </a:rPr>
              <a:t>BA</a:t>
            </a:r>
            <a:r>
              <a:rPr lang="en-US" sz="1800" i="1" baseline="-25000" dirty="0" smtClean="0">
                <a:latin typeface="Times" charset="0"/>
              </a:rPr>
              <a:t> </a:t>
            </a:r>
            <a:r>
              <a:rPr lang="en-US" sz="1800" dirty="0" smtClean="0"/>
              <a:t>;</a:t>
            </a:r>
            <a:endParaRPr lang="en-US" sz="1800" i="1" dirty="0"/>
          </a:p>
          <a:p>
            <a:pPr marL="838200" lvl="1" indent="-381000">
              <a:lnSpc>
                <a:spcPct val="90000"/>
              </a:lnSpc>
              <a:buFontTx/>
              <a:buAutoNum type="arabicPeriod"/>
            </a:pPr>
            <a:r>
              <a:rPr lang="en-US" sz="1800" dirty="0"/>
              <a:t>Loop over </a:t>
            </a:r>
            <a:r>
              <a:rPr lang="en-US" sz="1800" i="1" dirty="0">
                <a:latin typeface="Times New Roman" charset="0"/>
              </a:rPr>
              <a:t>O</a:t>
            </a:r>
            <a:r>
              <a:rPr lang="en-US" sz="1800" i="1" baseline="-25000" dirty="0">
                <a:latin typeface="Times New Roman" charset="0"/>
              </a:rPr>
              <a:t>A</a:t>
            </a:r>
            <a:r>
              <a:rPr lang="en-US" sz="1800" dirty="0" smtClean="0"/>
              <a:t> (24 different operators, for cubic </a:t>
            </a:r>
            <a:r>
              <a:rPr lang="en-US" sz="1800" dirty="0" err="1" smtClean="0"/>
              <a:t>xtal</a:t>
            </a:r>
            <a:r>
              <a:rPr lang="en-US" sz="1800" dirty="0" smtClean="0"/>
              <a:t> symmetry);</a:t>
            </a:r>
            <a:endParaRPr lang="en-US" sz="1800" dirty="0"/>
          </a:p>
          <a:p>
            <a:pPr marL="838200" lvl="1" indent="-381000">
              <a:lnSpc>
                <a:spcPct val="90000"/>
              </a:lnSpc>
              <a:buFontTx/>
              <a:buAutoNum type="arabicPeriod"/>
            </a:pPr>
            <a:r>
              <a:rPr lang="en-US" sz="1800" dirty="0"/>
              <a:t>Calculate </a:t>
            </a:r>
            <a:r>
              <a:rPr lang="en-US" sz="1800" i="1" dirty="0">
                <a:latin typeface="Times" charset="0"/>
              </a:rPr>
              <a:t>∆g</a:t>
            </a:r>
            <a:r>
              <a:rPr lang="en-US" sz="1800" dirty="0"/>
              <a:t> = </a:t>
            </a:r>
            <a:r>
              <a:rPr lang="en-US" sz="1800" i="1" dirty="0" err="1">
                <a:latin typeface="Times" charset="0"/>
              </a:rPr>
              <a:t>g</a:t>
            </a:r>
            <a:r>
              <a:rPr lang="en-US" sz="1800" i="1" baseline="-25000" dirty="0" err="1">
                <a:latin typeface="Times" charset="0"/>
              </a:rPr>
              <a:t>B</a:t>
            </a:r>
            <a:r>
              <a:rPr lang="en-US" sz="1800" i="1" dirty="0">
                <a:latin typeface="Times" charset="0"/>
              </a:rPr>
              <a:t> (</a:t>
            </a:r>
            <a:r>
              <a:rPr lang="en-US" sz="1800" i="1" dirty="0" err="1">
                <a:latin typeface="Times" charset="0"/>
              </a:rPr>
              <a:t>O</a:t>
            </a:r>
            <a:r>
              <a:rPr lang="en-US" sz="1800" i="1" baseline="-25000" dirty="0" err="1">
                <a:latin typeface="Times" charset="0"/>
              </a:rPr>
              <a:t>A</a:t>
            </a:r>
            <a:r>
              <a:rPr lang="en-US" sz="1800" i="1" dirty="0" err="1">
                <a:latin typeface="Times" charset="0"/>
              </a:rPr>
              <a:t>g</a:t>
            </a:r>
            <a:r>
              <a:rPr lang="en-US" sz="1800" i="1" baseline="-25000" dirty="0" err="1">
                <a:latin typeface="Times" charset="0"/>
              </a:rPr>
              <a:t>A</a:t>
            </a:r>
            <a:r>
              <a:rPr lang="en-US" sz="1800" i="1" dirty="0">
                <a:latin typeface="Times" charset="0"/>
              </a:rPr>
              <a:t>)</a:t>
            </a:r>
            <a:r>
              <a:rPr lang="en-US" sz="1800" i="1" baseline="30000" dirty="0">
                <a:latin typeface="Times" charset="0"/>
              </a:rPr>
              <a:t>-1 </a:t>
            </a:r>
            <a:r>
              <a:rPr lang="en-US" sz="1800" dirty="0"/>
              <a:t>or </a:t>
            </a:r>
            <a:r>
              <a:rPr lang="en-US" sz="1800" i="1" dirty="0">
                <a:latin typeface="Times" charset="0"/>
              </a:rPr>
              <a:t>(</a:t>
            </a:r>
            <a:r>
              <a:rPr lang="en-US" sz="1800" i="1" dirty="0" err="1">
                <a:latin typeface="Times" charset="0"/>
              </a:rPr>
              <a:t>O</a:t>
            </a:r>
            <a:r>
              <a:rPr lang="en-US" sz="1800" i="1" baseline="-25000" dirty="0" err="1">
                <a:latin typeface="Times" charset="0"/>
              </a:rPr>
              <a:t>A</a:t>
            </a:r>
            <a:r>
              <a:rPr lang="en-US" sz="1800" i="1" dirty="0" err="1">
                <a:latin typeface="Times" charset="0"/>
              </a:rPr>
              <a:t>g</a:t>
            </a:r>
            <a:r>
              <a:rPr lang="en-US" sz="1800" i="1" baseline="-25000" dirty="0" err="1">
                <a:latin typeface="Times" charset="0"/>
              </a:rPr>
              <a:t>A</a:t>
            </a:r>
            <a:r>
              <a:rPr lang="en-US" sz="1800" i="1" dirty="0">
                <a:latin typeface="Times" charset="0"/>
              </a:rPr>
              <a:t>) g</a:t>
            </a:r>
            <a:r>
              <a:rPr lang="en-US" sz="1800" i="1" baseline="-25000" dirty="0">
                <a:latin typeface="Times" charset="0"/>
              </a:rPr>
              <a:t>B</a:t>
            </a:r>
            <a:r>
              <a:rPr lang="en-US" sz="1800" i="1" baseline="30000" dirty="0">
                <a:latin typeface="Times" charset="0"/>
              </a:rPr>
              <a:t>-1</a:t>
            </a:r>
            <a:r>
              <a:rPr lang="en-US" sz="1800" i="1" dirty="0" smtClean="0">
                <a:latin typeface="Times" charset="0"/>
              </a:rPr>
              <a:t> </a:t>
            </a:r>
            <a:r>
              <a:rPr lang="en-US" sz="1800" dirty="0" smtClean="0"/>
              <a:t>and extract the angle (e.g. as arc-cosine of [trace(</a:t>
            </a:r>
            <a:r>
              <a:rPr lang="en-US" sz="1800" i="1" dirty="0" smtClean="0">
                <a:latin typeface="Times" charset="0"/>
              </a:rPr>
              <a:t>∆g</a:t>
            </a:r>
            <a:r>
              <a:rPr lang="en-US" sz="1800" dirty="0" smtClean="0"/>
              <a:t>)-1]/2), </a:t>
            </a:r>
            <a:r>
              <a:rPr lang="en-US" sz="1800" dirty="0"/>
              <a:t>depending on the first loop;</a:t>
            </a:r>
          </a:p>
          <a:p>
            <a:pPr marL="838200" lvl="1" indent="-381000">
              <a:lnSpc>
                <a:spcPct val="90000"/>
              </a:lnSpc>
              <a:buFontTx/>
              <a:buAutoNum type="arabicPeriod"/>
            </a:pPr>
            <a:r>
              <a:rPr lang="en-US" sz="1800" dirty="0"/>
              <a:t>If (misorientation) angle is lower than the previous result then retain the result (as the current candidate for the disorientation);</a:t>
            </a:r>
          </a:p>
          <a:p>
            <a:pPr marL="838200" lvl="1" indent="-381000">
              <a:lnSpc>
                <a:spcPct val="90000"/>
              </a:lnSpc>
              <a:buFontTx/>
              <a:buAutoNum type="arabicPeriod"/>
            </a:pPr>
            <a:r>
              <a:rPr lang="en-US" sz="1800" dirty="0"/>
              <a:t>End of loops: the misorientation that satisfied the tests is the disorientation because it possesses the minimum rotation angle.  The misorientation axis can be placed in a</a:t>
            </a:r>
            <a:r>
              <a:rPr lang="en-US" sz="1800" dirty="0" smtClean="0"/>
              <a:t> single standard </a:t>
            </a:r>
            <a:r>
              <a:rPr lang="en-US" sz="1800" dirty="0"/>
              <a:t>stereographic triangle by making all the indices positive that are associated with the minimum angle, and re-ordering so as to make </a:t>
            </a:r>
            <a:r>
              <a:rPr lang="en-US" sz="1800" dirty="0" err="1">
                <a:latin typeface="Times New Roman"/>
                <a:cs typeface="Times New Roman"/>
              </a:rPr>
              <a:t>h≤k≤l</a:t>
            </a:r>
            <a:r>
              <a:rPr lang="en-US" sz="1800" dirty="0"/>
              <a:t>, for example.</a:t>
            </a:r>
          </a:p>
        </p:txBody>
      </p:sp>
      <p:sp>
        <p:nvSpPr>
          <p:cNvPr id="125957" name="Text Box 4"/>
          <p:cNvSpPr txBox="1">
            <a:spLocks noChangeArrowheads="1"/>
          </p:cNvSpPr>
          <p:nvPr/>
        </p:nvSpPr>
        <p:spPr bwMode="auto">
          <a:xfrm>
            <a:off x="708025" y="6019800"/>
            <a:ext cx="7978775"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1800"/>
              <a:t>*Disorientation:= combination of minimum angle and axis located in the fundamental zone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B414D43-1FD4-9B40-BC83-EF85234594FF}" type="slidenum">
              <a:rPr lang="en-US" smtClean="0"/>
              <a:pPr>
                <a:defRPr/>
              </a:pPr>
              <a:t>62</a:t>
            </a:fld>
            <a:endParaRPr lang="en-US"/>
          </a:p>
        </p:txBody>
      </p:sp>
      <p:sp>
        <p:nvSpPr>
          <p:cNvPr id="193538" name="Rectangle 1026"/>
          <p:cNvSpPr>
            <a:spLocks noGrp="1" noChangeArrowheads="1"/>
          </p:cNvSpPr>
          <p:nvPr>
            <p:ph type="title"/>
          </p:nvPr>
        </p:nvSpPr>
        <p:spPr>
          <a:xfrm>
            <a:off x="685800" y="0"/>
            <a:ext cx="7772400" cy="990600"/>
          </a:xfrm>
        </p:spPr>
        <p:txBody>
          <a:bodyPr/>
          <a:lstStyle/>
          <a:p>
            <a:pPr>
              <a:defRPr/>
            </a:pPr>
            <a:r>
              <a:rPr lang="en-US">
                <a:ea typeface="+mj-ea"/>
                <a:cs typeface="+mj-cs"/>
              </a:rPr>
              <a:t>Algorithm for Disorientation: 2</a:t>
            </a:r>
          </a:p>
        </p:txBody>
      </p:sp>
      <p:sp>
        <p:nvSpPr>
          <p:cNvPr id="126980" name="Rectangle 1027"/>
          <p:cNvSpPr>
            <a:spLocks noGrp="1" noChangeArrowheads="1"/>
          </p:cNvSpPr>
          <p:nvPr>
            <p:ph type="body" idx="1"/>
          </p:nvPr>
        </p:nvSpPr>
        <p:spPr>
          <a:xfrm>
            <a:off x="685800" y="990600"/>
            <a:ext cx="7848600" cy="4953000"/>
          </a:xfrm>
        </p:spPr>
        <p:txBody>
          <a:bodyPr/>
          <a:lstStyle/>
          <a:p>
            <a:pPr marL="457200" indent="-457200">
              <a:lnSpc>
                <a:spcPct val="90000"/>
              </a:lnSpc>
            </a:pPr>
            <a:r>
              <a:rPr lang="en-US" sz="1600">
                <a:ea typeface="ＭＳ Ｐゴシック" charset="-128"/>
                <a:cs typeface="ＭＳ Ｐゴシック" charset="-128"/>
              </a:rPr>
              <a:t>To find the disorientation* associated with a grain boundary and identify which symmetry operator on each crystal provided the disorientation (useful for analyzing 5-parameter grain boundary character:</a:t>
            </a:r>
          </a:p>
          <a:p>
            <a:pPr marL="838200" lvl="1" indent="-381000">
              <a:lnSpc>
                <a:spcPct val="90000"/>
              </a:lnSpc>
              <a:buFontTx/>
              <a:buAutoNum type="arabicPeriod"/>
            </a:pPr>
            <a:r>
              <a:rPr lang="en-US" sz="1600"/>
              <a:t>List all relevant symmetry operators;</a:t>
            </a:r>
          </a:p>
          <a:p>
            <a:pPr marL="838200" lvl="1" indent="-381000">
              <a:lnSpc>
                <a:spcPct val="90000"/>
              </a:lnSpc>
              <a:buFontTx/>
              <a:buAutoNum type="arabicPeriod"/>
            </a:pPr>
            <a:r>
              <a:rPr lang="en-US" sz="1600"/>
              <a:t>Compute both </a:t>
            </a:r>
            <a:r>
              <a:rPr lang="en-US" sz="1600" i="1">
                <a:latin typeface="Times" charset="0"/>
              </a:rPr>
              <a:t>∆g</a:t>
            </a:r>
            <a:r>
              <a:rPr lang="en-US" sz="1600" i="1" baseline="-25000">
                <a:latin typeface="Times" charset="0"/>
              </a:rPr>
              <a:t>AB</a:t>
            </a:r>
            <a:r>
              <a:rPr lang="en-US" sz="1600" i="1">
                <a:latin typeface="Times" charset="0"/>
              </a:rPr>
              <a:t> </a:t>
            </a:r>
            <a:r>
              <a:rPr lang="en-US" sz="1600"/>
              <a:t>and </a:t>
            </a:r>
            <a:r>
              <a:rPr lang="en-US" sz="1600" i="1">
                <a:latin typeface="Times" charset="0"/>
              </a:rPr>
              <a:t>∆g</a:t>
            </a:r>
            <a:r>
              <a:rPr lang="en-US" sz="1600" i="1" baseline="-25000">
                <a:latin typeface="Times" charset="0"/>
              </a:rPr>
              <a:t>BA</a:t>
            </a:r>
            <a:r>
              <a:rPr lang="en-US" sz="1600"/>
              <a:t> (for switching symmetry)</a:t>
            </a:r>
            <a:r>
              <a:rPr lang="en-US" sz="1600" i="1">
                <a:latin typeface="Times" charset="0"/>
              </a:rPr>
              <a:t>;</a:t>
            </a:r>
            <a:r>
              <a:rPr lang="en-US" sz="1600" i="1"/>
              <a:t> </a:t>
            </a:r>
            <a:r>
              <a:rPr lang="en-US" sz="1600"/>
              <a:t>first loop over switching symmetry (2 passes);</a:t>
            </a:r>
            <a:endParaRPr lang="en-US" sz="1600" i="1"/>
          </a:p>
          <a:p>
            <a:pPr marL="838200" lvl="1" indent="-381000">
              <a:lnSpc>
                <a:spcPct val="90000"/>
              </a:lnSpc>
              <a:buFontTx/>
              <a:buAutoNum type="arabicPeriod"/>
            </a:pPr>
            <a:r>
              <a:rPr lang="en-US" sz="1600"/>
              <a:t>Second loop over O</a:t>
            </a:r>
            <a:r>
              <a:rPr lang="en-US" sz="1600" baseline="-25000"/>
              <a:t>A</a:t>
            </a:r>
            <a:r>
              <a:rPr lang="en-US" sz="1600"/>
              <a:t> ;</a:t>
            </a:r>
          </a:p>
          <a:p>
            <a:pPr marL="838200" lvl="1" indent="-381000">
              <a:lnSpc>
                <a:spcPct val="90000"/>
              </a:lnSpc>
              <a:buFontTx/>
              <a:buAutoNum type="arabicPeriod"/>
            </a:pPr>
            <a:r>
              <a:rPr lang="en-US" sz="1600"/>
              <a:t>Third loop over O</a:t>
            </a:r>
            <a:r>
              <a:rPr lang="en-US" sz="1600" baseline="-25000"/>
              <a:t>B</a:t>
            </a:r>
            <a:r>
              <a:rPr lang="en-US" sz="1600"/>
              <a:t> to calculate </a:t>
            </a:r>
            <a:r>
              <a:rPr lang="en-US" sz="1600" i="1">
                <a:latin typeface="Times" charset="0"/>
              </a:rPr>
              <a:t>∆g</a:t>
            </a:r>
            <a:r>
              <a:rPr lang="en-US" sz="1600"/>
              <a:t> = </a:t>
            </a:r>
            <a:r>
              <a:rPr lang="en-US" sz="1600" i="1">
                <a:latin typeface="Times" charset="0"/>
              </a:rPr>
              <a:t>(O</a:t>
            </a:r>
            <a:r>
              <a:rPr lang="en-US" sz="1600" i="1" baseline="-25000">
                <a:latin typeface="Times" charset="0"/>
              </a:rPr>
              <a:t>B</a:t>
            </a:r>
            <a:r>
              <a:rPr lang="en-US" sz="1600" i="1">
                <a:latin typeface="Times" charset="0"/>
              </a:rPr>
              <a:t>g</a:t>
            </a:r>
            <a:r>
              <a:rPr lang="en-US" sz="1600" i="1" baseline="-25000">
                <a:latin typeface="Times" charset="0"/>
              </a:rPr>
              <a:t>B</a:t>
            </a:r>
            <a:r>
              <a:rPr lang="en-US" sz="1600" i="1">
                <a:latin typeface="Times" charset="0"/>
              </a:rPr>
              <a:t>)(g</a:t>
            </a:r>
            <a:r>
              <a:rPr lang="en-US" sz="1600" i="1" baseline="-25000">
                <a:latin typeface="Times" charset="0"/>
              </a:rPr>
              <a:t>A</a:t>
            </a:r>
            <a:r>
              <a:rPr lang="en-US" sz="1600" i="1">
                <a:latin typeface="Times" charset="0"/>
              </a:rPr>
              <a:t>O</a:t>
            </a:r>
            <a:r>
              <a:rPr lang="en-US" sz="1600" i="1" baseline="-25000">
                <a:latin typeface="Times" charset="0"/>
              </a:rPr>
              <a:t>A</a:t>
            </a:r>
            <a:r>
              <a:rPr lang="en-US" sz="1600" i="1">
                <a:latin typeface="Times" charset="0"/>
              </a:rPr>
              <a:t>)</a:t>
            </a:r>
            <a:r>
              <a:rPr lang="en-US" sz="1600" i="1" baseline="30000">
                <a:latin typeface="Times" charset="0"/>
              </a:rPr>
              <a:t>-1 </a:t>
            </a:r>
            <a:r>
              <a:rPr lang="en-US" sz="1600"/>
              <a:t>or </a:t>
            </a:r>
            <a:r>
              <a:rPr lang="en-US" sz="1600" i="1">
                <a:latin typeface="Times" charset="0"/>
              </a:rPr>
              <a:t>(O</a:t>
            </a:r>
            <a:r>
              <a:rPr lang="en-US" sz="1600" i="1" baseline="-25000">
                <a:latin typeface="Times" charset="0"/>
              </a:rPr>
              <a:t>A</a:t>
            </a:r>
            <a:r>
              <a:rPr lang="en-US" sz="1600" i="1">
                <a:latin typeface="Times" charset="0"/>
              </a:rPr>
              <a:t>g</a:t>
            </a:r>
            <a:r>
              <a:rPr lang="en-US" sz="1600" i="1" baseline="-25000">
                <a:latin typeface="Times" charset="0"/>
              </a:rPr>
              <a:t>A</a:t>
            </a:r>
            <a:r>
              <a:rPr lang="en-US" sz="1600" i="1">
                <a:latin typeface="Times" charset="0"/>
              </a:rPr>
              <a:t>)(g</a:t>
            </a:r>
            <a:r>
              <a:rPr lang="en-US" sz="1600" i="1" baseline="-25000">
                <a:latin typeface="Times" charset="0"/>
              </a:rPr>
              <a:t>B</a:t>
            </a:r>
            <a:r>
              <a:rPr lang="en-US" sz="1600" i="1">
                <a:latin typeface="Times" charset="0"/>
              </a:rPr>
              <a:t>O</a:t>
            </a:r>
            <a:r>
              <a:rPr lang="en-US" sz="1600" i="1" baseline="-25000">
                <a:latin typeface="Times" charset="0"/>
              </a:rPr>
              <a:t>B</a:t>
            </a:r>
            <a:r>
              <a:rPr lang="en-US" sz="1600" i="1">
                <a:latin typeface="Times" charset="0"/>
              </a:rPr>
              <a:t>)</a:t>
            </a:r>
            <a:r>
              <a:rPr lang="en-US" sz="1600" i="1" baseline="30000">
                <a:latin typeface="Times" charset="0"/>
              </a:rPr>
              <a:t>-1</a:t>
            </a:r>
            <a:r>
              <a:rPr lang="en-US" sz="1600" i="1">
                <a:latin typeface="Times" charset="0"/>
              </a:rPr>
              <a:t> </a:t>
            </a:r>
            <a:r>
              <a:rPr lang="en-US" sz="1600"/>
              <a:t>, depending on the first loop;</a:t>
            </a:r>
            <a:endParaRPr lang="en-US" sz="1600" smtClean="0"/>
          </a:p>
          <a:p>
            <a:pPr marL="838200" lvl="1" indent="-381000">
              <a:lnSpc>
                <a:spcPct val="90000"/>
              </a:lnSpc>
              <a:buFontTx/>
              <a:buAutoNum type="arabicPeriod"/>
            </a:pPr>
            <a:r>
              <a:rPr lang="en-US" sz="1600" smtClean="0"/>
              <a:t>If (misorientation) rotation axis associated with </a:t>
            </a:r>
            <a:r>
              <a:rPr lang="en-US" sz="1600" i="1" smtClean="0">
                <a:latin typeface="Times" charset="0"/>
              </a:rPr>
              <a:t>∆g </a:t>
            </a:r>
            <a:r>
              <a:rPr lang="en-US" sz="1600" smtClean="0"/>
              <a:t>lies within the fundamental zone (e.g. 100-110-111 SST for cubic), then proceed to the next test (treat the first such finding as a special case, i.e. retain the result and do </a:t>
            </a:r>
            <a:r>
              <a:rPr lang="en-US" sz="1600" i="1" smtClean="0"/>
              <a:t>not </a:t>
            </a:r>
            <a:r>
              <a:rPr lang="en-US" sz="1600" smtClean="0"/>
              <a:t>apply the next test);</a:t>
            </a:r>
          </a:p>
          <a:p>
            <a:pPr marL="838200" lvl="1" indent="-381000">
              <a:lnSpc>
                <a:spcPct val="90000"/>
              </a:lnSpc>
              <a:buFontTx/>
              <a:buAutoNum type="arabicPeriod"/>
            </a:pPr>
            <a:r>
              <a:rPr lang="en-US" sz="1600" smtClean="0"/>
              <a:t>If </a:t>
            </a:r>
            <a:r>
              <a:rPr lang="en-US" sz="1600"/>
              <a:t>(misorientation) angle is lower than the previous result then retain the result (as the current candidate for the disorientation); </a:t>
            </a:r>
            <a:endParaRPr lang="en-US" sz="1600" smtClean="0"/>
          </a:p>
          <a:p>
            <a:pPr marL="838200" lvl="1" indent="-381000">
              <a:lnSpc>
                <a:spcPct val="90000"/>
              </a:lnSpc>
              <a:buFontTx/>
              <a:buAutoNum type="arabicPeriod"/>
            </a:pPr>
            <a:r>
              <a:rPr lang="en-US" sz="1600" smtClean="0"/>
              <a:t>End </a:t>
            </a:r>
            <a:r>
              <a:rPr lang="en-US" sz="1600"/>
              <a:t>of loops: the misorientation that satisfied the tests is the disorientation because it lies within the fundamental zone and possesses the minimum rotation angle</a:t>
            </a:r>
            <a:r>
              <a:rPr lang="en-US" sz="1600" smtClean="0"/>
              <a:t>.</a:t>
            </a:r>
          </a:p>
          <a:p>
            <a:pPr marL="838200" lvl="1" indent="-381000">
              <a:lnSpc>
                <a:spcPct val="90000"/>
              </a:lnSpc>
              <a:buFontTx/>
              <a:buAutoNum type="arabicPeriod"/>
            </a:pPr>
            <a:r>
              <a:rPr lang="en-US" sz="1600" smtClean="0"/>
              <a:t>For any subsequent calculations, e.g. of boundary normal, ensure that you use the same symmetry operator in each grain as was found to yield the disorientation.</a:t>
            </a:r>
            <a:endParaRPr lang="en-US" sz="1600"/>
          </a:p>
        </p:txBody>
      </p:sp>
      <p:sp>
        <p:nvSpPr>
          <p:cNvPr id="126981" name="Text Box 1028"/>
          <p:cNvSpPr txBox="1">
            <a:spLocks noChangeArrowheads="1"/>
          </p:cNvSpPr>
          <p:nvPr/>
        </p:nvSpPr>
        <p:spPr bwMode="auto">
          <a:xfrm>
            <a:off x="708025" y="6172200"/>
            <a:ext cx="7978775"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1800"/>
              <a:t>*Disorientation:= combination of minimum angle and axis located in the fundamental zone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6961AE3-6F1C-9E40-8B83-5D3BB5793EF4}" type="slidenum">
              <a:rPr lang="en-US" smtClean="0"/>
              <a:pPr>
                <a:defRPr/>
              </a:pPr>
              <a:t>63</a:t>
            </a:fld>
            <a:endParaRPr lang="en-US"/>
          </a:p>
        </p:txBody>
      </p:sp>
      <p:sp>
        <p:nvSpPr>
          <p:cNvPr id="24578" name="Rectangle 2"/>
          <p:cNvSpPr>
            <a:spLocks noGrp="1" noChangeArrowheads="1"/>
          </p:cNvSpPr>
          <p:nvPr>
            <p:ph type="title"/>
          </p:nvPr>
        </p:nvSpPr>
        <p:spPr/>
        <p:txBody>
          <a:bodyPr/>
          <a:lstStyle/>
          <a:p>
            <a:pPr>
              <a:defRPr/>
            </a:pPr>
            <a:r>
              <a:rPr lang="en-US" sz="4000">
                <a:ea typeface="Times" charset="0"/>
                <a:cs typeface="Times" charset="0"/>
              </a:rPr>
              <a:t>Example: Effect of GBCD on Pb Electrodes in Lead-Acid Batteries</a:t>
            </a:r>
            <a:endParaRPr lang="en-US">
              <a:ea typeface="Times" charset="0"/>
              <a:cs typeface="Times" charset="0"/>
            </a:endParaRPr>
          </a:p>
        </p:txBody>
      </p:sp>
      <p:sp>
        <p:nvSpPr>
          <p:cNvPr id="106500" name="Rectangle 3"/>
          <p:cNvSpPr>
            <a:spLocks noGrp="1" noChangeArrowheads="1"/>
          </p:cNvSpPr>
          <p:nvPr>
            <p:ph type="body" idx="1"/>
          </p:nvPr>
        </p:nvSpPr>
        <p:spPr>
          <a:xfrm>
            <a:off x="609600" y="1752600"/>
            <a:ext cx="7772400" cy="4724400"/>
          </a:xfrm>
        </p:spPr>
        <p:txBody>
          <a:bodyPr/>
          <a:lstStyle/>
          <a:p>
            <a:pPr>
              <a:buFontTx/>
              <a:buNone/>
            </a:pPr>
            <a:r>
              <a:rPr lang="en-US" sz="2400" dirty="0">
                <a:ea typeface="Times" charset="0"/>
                <a:cs typeface="Times" charset="0"/>
              </a:rPr>
              <a:t>Palumbo et al. [</a:t>
            </a:r>
            <a:r>
              <a:rPr lang="en-US" sz="2400" dirty="0">
                <a:solidFill>
                  <a:srgbClr val="660066"/>
                </a:solidFill>
                <a:ea typeface="ＭＳ Ｐゴシック" charset="-128"/>
                <a:cs typeface="ＭＳ Ｐゴシック" charset="-128"/>
              </a:rPr>
              <a:t>Palumbo, G., E. M. </a:t>
            </a:r>
            <a:r>
              <a:rPr lang="en-US" sz="2400" dirty="0" err="1">
                <a:solidFill>
                  <a:srgbClr val="660066"/>
                </a:solidFill>
                <a:ea typeface="ＭＳ Ｐゴシック" charset="-128"/>
                <a:cs typeface="ＭＳ Ｐゴシック" charset="-128"/>
              </a:rPr>
              <a:t>Lehockey</a:t>
            </a:r>
            <a:r>
              <a:rPr lang="en-US" sz="2400" dirty="0">
                <a:solidFill>
                  <a:srgbClr val="660066"/>
                </a:solidFill>
                <a:ea typeface="ＭＳ Ｐゴシック" charset="-128"/>
                <a:cs typeface="ＭＳ Ｐゴシック" charset="-128"/>
              </a:rPr>
              <a:t>, and P. Lin (1998). “Applications for grain boundary engineered materials.” </a:t>
            </a:r>
            <a:r>
              <a:rPr lang="en-US" sz="2400" u="sng" dirty="0">
                <a:solidFill>
                  <a:srgbClr val="660066"/>
                </a:solidFill>
                <a:ea typeface="ＭＳ Ｐゴシック" charset="-128"/>
                <a:cs typeface="ＭＳ Ｐゴシック" charset="-128"/>
              </a:rPr>
              <a:t>JOM</a:t>
            </a:r>
            <a:r>
              <a:rPr lang="en-US" sz="2400" dirty="0">
                <a:solidFill>
                  <a:srgbClr val="660066"/>
                </a:solidFill>
                <a:ea typeface="ＭＳ Ｐゴシック" charset="-128"/>
                <a:cs typeface="ＭＳ Ｐゴシック" charset="-128"/>
              </a:rPr>
              <a:t> </a:t>
            </a:r>
            <a:r>
              <a:rPr lang="en-US" sz="2400" b="1" dirty="0">
                <a:solidFill>
                  <a:srgbClr val="660066"/>
                </a:solidFill>
                <a:ea typeface="ＭＳ Ｐゴシック" charset="-128"/>
                <a:cs typeface="ＭＳ Ｐゴシック" charset="-128"/>
              </a:rPr>
              <a:t>50</a:t>
            </a:r>
            <a:r>
              <a:rPr lang="en-US" sz="2400" dirty="0">
                <a:solidFill>
                  <a:srgbClr val="660066"/>
                </a:solidFill>
                <a:ea typeface="ＭＳ Ｐゴシック" charset="-128"/>
                <a:cs typeface="ＭＳ Ｐゴシック" charset="-128"/>
              </a:rPr>
              <a:t>(2): 40-43.</a:t>
            </a:r>
            <a:r>
              <a:rPr lang="en-US" sz="2400" dirty="0">
                <a:ea typeface="ＭＳ Ｐゴシック" charset="-128"/>
                <a:cs typeface="ＭＳ Ｐゴシック" charset="-128"/>
              </a:rPr>
              <a:t>] have shown that the crystallographic nature of grain boundaries in </a:t>
            </a:r>
            <a:r>
              <a:rPr lang="en-US" sz="2400" dirty="0" err="1">
                <a:ea typeface="ＭＳ Ｐゴシック" charset="-128"/>
                <a:cs typeface="ＭＳ Ｐゴシック" charset="-128"/>
              </a:rPr>
              <a:t>Pb</a:t>
            </a:r>
            <a:r>
              <a:rPr lang="en-US" sz="2400" dirty="0">
                <a:ea typeface="ＭＳ Ｐゴシック" charset="-128"/>
                <a:cs typeface="ＭＳ Ｐゴシック" charset="-128"/>
              </a:rPr>
              <a:t> have a strong effect on the resistance of </a:t>
            </a:r>
            <a:r>
              <a:rPr lang="en-US" sz="2400" dirty="0" err="1">
                <a:ea typeface="ＭＳ Ｐゴシック" charset="-128"/>
                <a:cs typeface="ＭＳ Ｐゴシック" charset="-128"/>
              </a:rPr>
              <a:t>Pb</a:t>
            </a:r>
            <a:r>
              <a:rPr lang="en-US" sz="2400" dirty="0">
                <a:ea typeface="ＭＳ Ｐゴシック" charset="-128"/>
                <a:cs typeface="ＭＳ Ｐゴシック" charset="-128"/>
              </a:rPr>
              <a:t> electrodes (in the form of lattice-work grids) to failure via </a:t>
            </a:r>
            <a:r>
              <a:rPr lang="en-US" sz="2400" dirty="0" err="1">
                <a:ea typeface="ＭＳ Ｐゴシック" charset="-128"/>
                <a:cs typeface="ＭＳ Ｐゴシック" charset="-128"/>
              </a:rPr>
              <a:t>intergranular</a:t>
            </a:r>
            <a:r>
              <a:rPr lang="en-US" sz="2400" dirty="0">
                <a:ea typeface="ＭＳ Ｐゴシック" charset="-128"/>
                <a:cs typeface="ＭＳ Ｐゴシック" charset="-128"/>
              </a:rPr>
              <a:t> corrosion and creep-cracking.  More specifically, </a:t>
            </a:r>
            <a:r>
              <a:rPr lang="en-US" sz="2400" dirty="0" err="1">
                <a:ea typeface="ＭＳ Ｐゴシック" charset="-128"/>
                <a:cs typeface="ＭＳ Ｐゴシック" charset="-128"/>
              </a:rPr>
              <a:t>Pb</a:t>
            </a:r>
            <a:r>
              <a:rPr lang="en-US" sz="2400" dirty="0">
                <a:ea typeface="ＭＳ Ｐゴシック" charset="-128"/>
                <a:cs typeface="ＭＳ Ｐゴシック" charset="-128"/>
              </a:rPr>
              <a:t> that has been processed to have a high fraction of special boundaries, i.e. coincidence site lattice boundaries with low sigma numbers, exhibit significantly longer lifetimes.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83D3644-57D2-6348-B0BE-6B0A3526D0A2}" type="slidenum">
              <a:rPr lang="en-US" smtClean="0"/>
              <a:pPr>
                <a:defRPr/>
              </a:pPr>
              <a:t>64</a:t>
            </a:fld>
            <a:endParaRPr lang="en-US"/>
          </a:p>
        </p:txBody>
      </p:sp>
      <p:sp>
        <p:nvSpPr>
          <p:cNvPr id="25602" name="Rectangle 2"/>
          <p:cNvSpPr>
            <a:spLocks noGrp="1" noChangeArrowheads="1"/>
          </p:cNvSpPr>
          <p:nvPr>
            <p:ph type="title"/>
          </p:nvPr>
        </p:nvSpPr>
        <p:spPr/>
        <p:txBody>
          <a:bodyPr/>
          <a:lstStyle/>
          <a:p>
            <a:pPr>
              <a:defRPr/>
            </a:pPr>
            <a:r>
              <a:rPr lang="en-US">
                <a:ea typeface="+mj-ea"/>
                <a:cs typeface="+mj-cs"/>
              </a:rPr>
              <a:t>Pb electrodes, contd.</a:t>
            </a:r>
          </a:p>
        </p:txBody>
      </p:sp>
      <p:sp>
        <p:nvSpPr>
          <p:cNvPr id="108548" name="Rectangle 3"/>
          <p:cNvSpPr>
            <a:spLocks noGrp="1" noChangeArrowheads="1"/>
          </p:cNvSpPr>
          <p:nvPr>
            <p:ph type="body" idx="1"/>
          </p:nvPr>
        </p:nvSpPr>
        <p:spPr>
          <a:xfrm>
            <a:off x="762000" y="1447800"/>
            <a:ext cx="7620000" cy="4724400"/>
          </a:xfrm>
        </p:spPr>
        <p:txBody>
          <a:bodyPr/>
          <a:lstStyle/>
          <a:p>
            <a:pPr>
              <a:lnSpc>
                <a:spcPct val="90000"/>
              </a:lnSpc>
              <a:buFontTx/>
              <a:buNone/>
            </a:pPr>
            <a:r>
              <a:rPr lang="en-US">
                <a:ea typeface="ＭＳ Ｐゴシック" charset="-128"/>
                <a:cs typeface="ＭＳ Ｐゴシック" charset="-128"/>
              </a:rPr>
              <a:t>The figure (next slide) illustrates the difference in performance for Pb-Ca-Sn-Ag lead-acid positive battery grids following 40 charge-discharge cycles.  The image on the left is the as-cast material with 7% special boundaries (3 </a:t>
            </a:r>
            <a:r>
              <a:rPr lang="en-US">
                <a:ea typeface="ＭＳ Ｐゴシック" charset="-128"/>
                <a:cs typeface="ＭＳ Ｐゴシック" charset="-128"/>
                <a:sym typeface="Symbol" charset="2"/>
              </a:rPr>
              <a:t> </a:t>
            </a:r>
            <a:r>
              <a:rPr lang="en-US">
                <a:latin typeface="Symbol" charset="2"/>
                <a:ea typeface="ＭＳ Ｐゴシック" charset="-128"/>
                <a:cs typeface="ＭＳ Ｐゴシック" charset="-128"/>
              </a:rPr>
              <a:t>S </a:t>
            </a:r>
            <a:r>
              <a:rPr lang="en-US">
                <a:ea typeface="ＭＳ Ｐゴシック" charset="-128"/>
                <a:cs typeface="ＭＳ Ｐゴシック" charset="-128"/>
                <a:sym typeface="Symbol" charset="2"/>
              </a:rPr>
              <a:t></a:t>
            </a:r>
            <a:r>
              <a:rPr lang="en-US">
                <a:ea typeface="ＭＳ Ｐゴシック" charset="-128"/>
                <a:cs typeface="ＭＳ Ｐゴシック" charset="-128"/>
              </a:rPr>
              <a:t> 29); the image on the right is the grain boundary engineered material with 67.6% special boundaries.  The small amount of Ca added to Pb is a hardening agent (from the eutectic at 0.07% Ca).</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0F5050E-F9A0-8944-965B-9D87D4AEAA9D}" type="slidenum">
              <a:rPr lang="en-US" smtClean="0"/>
              <a:pPr>
                <a:defRPr/>
              </a:pPr>
              <a:t>65</a:t>
            </a:fld>
            <a:endParaRPr lang="en-US"/>
          </a:p>
        </p:txBody>
      </p:sp>
      <p:pic>
        <p:nvPicPr>
          <p:cNvPr id="110595" name="Picture 3"/>
          <p:cNvPicPr>
            <a:picLocks noChangeAspect="1" noChangeArrowheads="1"/>
          </p:cNvPicPr>
          <p:nvPr/>
        </p:nvPicPr>
        <p:blipFill>
          <a:blip r:embed="rId3"/>
          <a:srcRect/>
          <a:stretch>
            <a:fillRect/>
          </a:stretch>
        </p:blipFill>
        <p:spPr bwMode="auto">
          <a:xfrm>
            <a:off x="1655763" y="228600"/>
            <a:ext cx="5830887" cy="64008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FA85E9CB-080C-8C48-9B61-1D89D6FA1ED3}" type="slidenum">
              <a:rPr lang="en-US" smtClean="0"/>
              <a:pPr>
                <a:defRPr/>
              </a:pPr>
              <a:t>66</a:t>
            </a:fld>
            <a:endParaRPr lang="en-US"/>
          </a:p>
        </p:txBody>
      </p:sp>
      <p:sp>
        <p:nvSpPr>
          <p:cNvPr id="56322" name="Rectangle 2"/>
          <p:cNvSpPr>
            <a:spLocks noGrp="1" noChangeArrowheads="1"/>
          </p:cNvSpPr>
          <p:nvPr>
            <p:ph type="title"/>
          </p:nvPr>
        </p:nvSpPr>
        <p:spPr/>
        <p:txBody>
          <a:bodyPr/>
          <a:lstStyle/>
          <a:p>
            <a:pPr>
              <a:defRPr/>
            </a:pPr>
            <a:r>
              <a:rPr lang="en-US">
                <a:ea typeface="+mj-ea"/>
                <a:cs typeface="+mj-cs"/>
              </a:rPr>
              <a:t>Example: creep resistance in Inconel 600: Ni-16Cr-9Fe</a:t>
            </a:r>
          </a:p>
        </p:txBody>
      </p:sp>
      <p:sp>
        <p:nvSpPr>
          <p:cNvPr id="131076" name="Rectangle 3"/>
          <p:cNvSpPr>
            <a:spLocks noGrp="1" noChangeArrowheads="1"/>
          </p:cNvSpPr>
          <p:nvPr>
            <p:ph type="body" idx="1"/>
          </p:nvPr>
        </p:nvSpPr>
        <p:spPr>
          <a:xfrm>
            <a:off x="685800" y="1524000"/>
            <a:ext cx="4648200" cy="4191000"/>
          </a:xfrm>
        </p:spPr>
        <p:txBody>
          <a:bodyPr/>
          <a:lstStyle/>
          <a:p>
            <a:pPr>
              <a:lnSpc>
                <a:spcPct val="90000"/>
              </a:lnSpc>
            </a:pPr>
            <a:r>
              <a:rPr lang="en-US">
                <a:ea typeface="Times" charset="0"/>
                <a:cs typeface="Times" charset="0"/>
              </a:rPr>
              <a:t>Creep resistance of Ni-alloys is strongly enhanced by maximizing the fraction of special boundaries.</a:t>
            </a:r>
          </a:p>
          <a:p>
            <a:pPr>
              <a:lnSpc>
                <a:spcPct val="90000"/>
              </a:lnSpc>
            </a:pPr>
            <a:r>
              <a:rPr lang="en-US">
                <a:ea typeface="Times" charset="0"/>
                <a:cs typeface="Times" charset="0"/>
              </a:rPr>
              <a:t>Solution annealed (SA) vs. CSL-enhanced (CSLE): note higher frequencies of low-</a:t>
            </a:r>
            <a:r>
              <a:rPr lang="en-US">
                <a:latin typeface="Symbol" charset="2"/>
                <a:ea typeface="Times" charset="0"/>
                <a:cs typeface="Times" charset="0"/>
                <a:sym typeface="Symbol" charset="2"/>
              </a:rPr>
              <a:t></a:t>
            </a:r>
            <a:r>
              <a:rPr lang="en-US">
                <a:ea typeface="Times" charset="0"/>
                <a:cs typeface="Times" charset="0"/>
              </a:rPr>
              <a:t> boundaries.</a:t>
            </a:r>
          </a:p>
        </p:txBody>
      </p:sp>
      <p:sp>
        <p:nvSpPr>
          <p:cNvPr id="131077" name="Text Box 4"/>
          <p:cNvSpPr txBox="1">
            <a:spLocks noChangeArrowheads="1"/>
          </p:cNvSpPr>
          <p:nvPr/>
        </p:nvSpPr>
        <p:spPr bwMode="auto">
          <a:xfrm>
            <a:off x="381000" y="5715000"/>
            <a:ext cx="5045075" cy="646331"/>
          </a:xfrm>
          <a:prstGeom prst="rect">
            <a:avLst/>
          </a:prstGeom>
          <a:noFill/>
          <a:ln w="9525">
            <a:noFill/>
            <a:miter lim="800000"/>
            <a:headEnd/>
            <a:tailEnd/>
          </a:ln>
        </p:spPr>
        <p:txBody>
          <a:bodyPr>
            <a:prstTxWarp prst="textNoShape">
              <a:avLst/>
            </a:prstTxWarp>
            <a:spAutoFit/>
          </a:bodyPr>
          <a:lstStyle/>
          <a:p>
            <a:r>
              <a:rPr lang="en-US" sz="1200">
                <a:solidFill>
                  <a:srgbClr val="660066"/>
                </a:solidFill>
                <a:latin typeface="Times" charset="0"/>
                <a:ea typeface="Times" charset="0"/>
                <a:cs typeface="Times" charset="0"/>
              </a:rPr>
              <a:t>Was, G. S., V. Thaveepringsriporn, et al. (1998). “Grain boundary misorientation effects on creep and cracking in Ni-based alloys.” </a:t>
            </a:r>
            <a:r>
              <a:rPr lang="en-US" sz="1200" u="sng">
                <a:solidFill>
                  <a:srgbClr val="660066"/>
                </a:solidFill>
                <a:latin typeface="Times" charset="0"/>
                <a:ea typeface="Times" charset="0"/>
                <a:cs typeface="Times" charset="0"/>
              </a:rPr>
              <a:t>JOM</a:t>
            </a:r>
            <a:r>
              <a:rPr lang="en-US" sz="1200">
                <a:solidFill>
                  <a:srgbClr val="660066"/>
                </a:solidFill>
                <a:latin typeface="Times" charset="0"/>
                <a:ea typeface="Times" charset="0"/>
                <a:cs typeface="Times" charset="0"/>
              </a:rPr>
              <a:t> </a:t>
            </a:r>
            <a:r>
              <a:rPr lang="en-US" sz="1200" b="1">
                <a:solidFill>
                  <a:srgbClr val="660066"/>
                </a:solidFill>
                <a:latin typeface="Times" charset="0"/>
                <a:ea typeface="Times" charset="0"/>
                <a:cs typeface="Times" charset="0"/>
              </a:rPr>
              <a:t>50</a:t>
            </a:r>
            <a:r>
              <a:rPr lang="en-US" sz="1200">
                <a:solidFill>
                  <a:srgbClr val="660066"/>
                </a:solidFill>
                <a:latin typeface="Times" charset="0"/>
                <a:ea typeface="Times" charset="0"/>
                <a:cs typeface="Times" charset="0"/>
              </a:rPr>
              <a:t>(2): 44-49.</a:t>
            </a:r>
          </a:p>
        </p:txBody>
      </p:sp>
      <p:pic>
        <p:nvPicPr>
          <p:cNvPr id="131078" name="Picture 5"/>
          <p:cNvPicPr>
            <a:picLocks noChangeAspect="1" noChangeArrowheads="1"/>
          </p:cNvPicPr>
          <p:nvPr/>
        </p:nvPicPr>
        <p:blipFill>
          <a:blip r:embed="rId3"/>
          <a:srcRect/>
          <a:stretch>
            <a:fillRect/>
          </a:stretch>
        </p:blipFill>
        <p:spPr bwMode="auto">
          <a:xfrm>
            <a:off x="5410200" y="1295400"/>
            <a:ext cx="2613025" cy="495300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81259087-1240-F54C-8E34-CDDC60E20C7C}" type="slidenum">
              <a:rPr lang="en-US" smtClean="0"/>
              <a:pPr>
                <a:defRPr/>
              </a:pPr>
              <a:t>67</a:t>
            </a:fld>
            <a:endParaRPr lang="en-US"/>
          </a:p>
        </p:txBody>
      </p:sp>
      <p:sp>
        <p:nvSpPr>
          <p:cNvPr id="98306" name="Rectangle 2"/>
          <p:cNvSpPr>
            <a:spLocks noGrp="1" noChangeArrowheads="1"/>
          </p:cNvSpPr>
          <p:nvPr>
            <p:ph type="title"/>
          </p:nvPr>
        </p:nvSpPr>
        <p:spPr>
          <a:xfrm>
            <a:off x="685800" y="0"/>
            <a:ext cx="4876800" cy="838200"/>
          </a:xfrm>
        </p:spPr>
        <p:txBody>
          <a:bodyPr/>
          <a:lstStyle/>
          <a:p>
            <a:pPr>
              <a:defRPr/>
            </a:pPr>
            <a:r>
              <a:rPr lang="en-US">
                <a:ea typeface="+mj-ea"/>
                <a:cs typeface="+mj-cs"/>
              </a:rPr>
              <a:t>Creep Resistance</a:t>
            </a:r>
          </a:p>
        </p:txBody>
      </p:sp>
      <p:sp>
        <p:nvSpPr>
          <p:cNvPr id="133124" name="Rectangle 3"/>
          <p:cNvSpPr>
            <a:spLocks noGrp="1" noChangeArrowheads="1"/>
          </p:cNvSpPr>
          <p:nvPr>
            <p:ph type="body" idx="1"/>
          </p:nvPr>
        </p:nvSpPr>
        <p:spPr>
          <a:xfrm>
            <a:off x="685800" y="4876800"/>
            <a:ext cx="7772400" cy="1676400"/>
          </a:xfrm>
        </p:spPr>
        <p:txBody>
          <a:bodyPr/>
          <a:lstStyle/>
          <a:p>
            <a:r>
              <a:rPr lang="en-US" sz="2400">
                <a:ea typeface="ＭＳ Ｐゴシック" charset="-128"/>
                <a:cs typeface="ＭＳ Ｐゴシック" charset="-128"/>
              </a:rPr>
              <a:t>Constant load creep curves show dramatic improvement in creep resistance from samples with normal boundaries, and [grain boundary engineered] GBE samples with a high fraction of CSL boundaries.</a:t>
            </a:r>
          </a:p>
        </p:txBody>
      </p:sp>
      <p:pic>
        <p:nvPicPr>
          <p:cNvPr id="133125" name="Picture 4"/>
          <p:cNvPicPr>
            <a:picLocks noChangeAspect="1" noChangeArrowheads="1"/>
          </p:cNvPicPr>
          <p:nvPr/>
        </p:nvPicPr>
        <p:blipFill>
          <a:blip r:embed="rId3"/>
          <a:srcRect/>
          <a:stretch>
            <a:fillRect/>
          </a:stretch>
        </p:blipFill>
        <p:spPr bwMode="auto">
          <a:xfrm>
            <a:off x="914400" y="1295400"/>
            <a:ext cx="7315200" cy="3576638"/>
          </a:xfrm>
          <a:prstGeom prst="rect">
            <a:avLst/>
          </a:prstGeom>
          <a:noFill/>
          <a:ln w="9525">
            <a:noFill/>
            <a:miter lim="800000"/>
            <a:headEnd/>
            <a:tailEnd/>
          </a:ln>
        </p:spPr>
      </p:pic>
      <p:sp>
        <p:nvSpPr>
          <p:cNvPr id="133126" name="Text Box 6"/>
          <p:cNvSpPr txBox="1">
            <a:spLocks noChangeArrowheads="1"/>
          </p:cNvSpPr>
          <p:nvPr/>
        </p:nvSpPr>
        <p:spPr bwMode="auto">
          <a:xfrm>
            <a:off x="6765925" y="76200"/>
            <a:ext cx="1844675" cy="1187450"/>
          </a:xfrm>
          <a:prstGeom prst="rect">
            <a:avLst/>
          </a:prstGeom>
          <a:solidFill>
            <a:srgbClr val="FEFFD5"/>
          </a:solidFill>
          <a:ln w="9525">
            <a:noFill/>
            <a:miter lim="800000"/>
            <a:headEnd/>
            <a:tailEnd/>
          </a:ln>
        </p:spPr>
        <p:txBody>
          <a:bodyPr>
            <a:prstTxWarp prst="textNoShape">
              <a:avLst/>
            </a:prstTxWarp>
            <a:spAutoFit/>
          </a:bodyPr>
          <a:lstStyle/>
          <a:p>
            <a:r>
              <a:rPr lang="en-US" i="1">
                <a:solidFill>
                  <a:srgbClr val="0201B5"/>
                </a:solidFill>
              </a:rPr>
              <a:t>Grain Boundary Engineered</a:t>
            </a:r>
            <a:endParaRPr lang="en-US"/>
          </a:p>
        </p:txBody>
      </p:sp>
      <p:sp>
        <p:nvSpPr>
          <p:cNvPr id="133127" name="Line 7"/>
          <p:cNvSpPr>
            <a:spLocks noChangeShapeType="1"/>
          </p:cNvSpPr>
          <p:nvPr/>
        </p:nvSpPr>
        <p:spPr bwMode="auto">
          <a:xfrm flipH="1">
            <a:off x="6934200" y="1219200"/>
            <a:ext cx="381000" cy="2133600"/>
          </a:xfrm>
          <a:prstGeom prst="line">
            <a:avLst/>
          </a:prstGeom>
          <a:noFill/>
          <a:ln w="9525">
            <a:solidFill>
              <a:srgbClr val="0201B5"/>
            </a:solidFill>
            <a:round/>
            <a:headEnd/>
            <a:tailEnd type="triangle" w="med" len="med"/>
          </a:ln>
        </p:spPr>
        <p:txBody>
          <a:bodyPr wrap="none" anchor="ctr">
            <a:prstTxWarp prst="textNoShape">
              <a:avLst/>
            </a:prstTxWarp>
          </a:bodyPr>
          <a:lstStyle/>
          <a:p>
            <a:endParaRPr lang="en-US"/>
          </a:p>
        </p:txBody>
      </p:sp>
      <p:sp>
        <p:nvSpPr>
          <p:cNvPr id="133128" name="Text Box 8"/>
          <p:cNvSpPr txBox="1">
            <a:spLocks noChangeArrowheads="1"/>
          </p:cNvSpPr>
          <p:nvPr/>
        </p:nvSpPr>
        <p:spPr bwMode="auto">
          <a:xfrm>
            <a:off x="3429000" y="914400"/>
            <a:ext cx="2589213" cy="457200"/>
          </a:xfrm>
          <a:prstGeom prst="rect">
            <a:avLst/>
          </a:prstGeom>
          <a:solidFill>
            <a:srgbClr val="FEFFD5"/>
          </a:solidFill>
          <a:ln w="9525">
            <a:noFill/>
            <a:miter lim="800000"/>
            <a:headEnd/>
            <a:tailEnd/>
          </a:ln>
        </p:spPr>
        <p:txBody>
          <a:bodyPr wrap="none">
            <a:prstTxWarp prst="textNoShape">
              <a:avLst/>
            </a:prstTxWarp>
            <a:spAutoFit/>
          </a:bodyPr>
          <a:lstStyle/>
          <a:p>
            <a:r>
              <a:rPr lang="en-US" i="1">
                <a:solidFill>
                  <a:srgbClr val="CC0000"/>
                </a:solidFill>
              </a:rPr>
              <a:t>Standard Material</a:t>
            </a:r>
          </a:p>
        </p:txBody>
      </p:sp>
      <p:sp>
        <p:nvSpPr>
          <p:cNvPr id="133129" name="Line 9"/>
          <p:cNvSpPr>
            <a:spLocks noChangeShapeType="1"/>
          </p:cNvSpPr>
          <p:nvPr/>
        </p:nvSpPr>
        <p:spPr bwMode="auto">
          <a:xfrm>
            <a:off x="4876800" y="1447800"/>
            <a:ext cx="533400" cy="838200"/>
          </a:xfrm>
          <a:prstGeom prst="line">
            <a:avLst/>
          </a:prstGeom>
          <a:noFill/>
          <a:ln w="9525">
            <a:solidFill>
              <a:srgbClr val="CC0000"/>
            </a:solidFill>
            <a:round/>
            <a:headEnd/>
            <a:tailEnd type="triangle" w="med" len="med"/>
          </a:ln>
        </p:spPr>
        <p:txBody>
          <a:bodyPr wrap="none" anchor="ctr">
            <a:prstTxWarp prst="textNoShape">
              <a:avLst/>
            </a:prstTxWarp>
          </a:bodyPr>
          <a:lstStyle/>
          <a:p>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6388929D-C74F-D54D-A5E8-3CBAC191387D}" type="slidenum">
              <a:rPr lang="en-US" smtClean="0"/>
              <a:pPr>
                <a:defRPr/>
              </a:pPr>
              <a:t>68</a:t>
            </a:fld>
            <a:endParaRPr lang="en-US"/>
          </a:p>
        </p:txBody>
      </p:sp>
      <p:sp>
        <p:nvSpPr>
          <p:cNvPr id="57346" name="Rectangle 2"/>
          <p:cNvSpPr>
            <a:spLocks noGrp="1" noChangeArrowheads="1"/>
          </p:cNvSpPr>
          <p:nvPr>
            <p:ph type="title"/>
          </p:nvPr>
        </p:nvSpPr>
        <p:spPr>
          <a:xfrm>
            <a:off x="1295400" y="0"/>
            <a:ext cx="7772400" cy="1143000"/>
          </a:xfrm>
        </p:spPr>
        <p:txBody>
          <a:bodyPr/>
          <a:lstStyle/>
          <a:p>
            <a:pPr algn="l">
              <a:defRPr/>
            </a:pPr>
            <a:r>
              <a:rPr lang="en-US">
                <a:ea typeface="+mj-ea"/>
                <a:cs typeface="+mj-cs"/>
              </a:rPr>
              <a:t>Creep Rates</a:t>
            </a:r>
          </a:p>
        </p:txBody>
      </p:sp>
      <p:sp>
        <p:nvSpPr>
          <p:cNvPr id="135173" name="Rectangle 3"/>
          <p:cNvSpPr>
            <a:spLocks noGrp="1" noChangeArrowheads="1"/>
          </p:cNvSpPr>
          <p:nvPr>
            <p:ph type="body" idx="1"/>
          </p:nvPr>
        </p:nvSpPr>
        <p:spPr>
          <a:xfrm>
            <a:off x="685800" y="1219200"/>
            <a:ext cx="4648200" cy="4953000"/>
          </a:xfrm>
        </p:spPr>
        <p:txBody>
          <a:bodyPr/>
          <a:lstStyle/>
          <a:p>
            <a:r>
              <a:rPr lang="en-US">
                <a:ea typeface="ＭＳ Ｐゴシック" charset="-128"/>
                <a:cs typeface="ＭＳ Ｐゴシック" charset="-128"/>
              </a:rPr>
              <a:t>Creep resistance thought to be enhanced by resistance of CSL boundaries to recovery of extrinsic dislocations.  Lack of recovery in CSLs means higher back stresses opposing creep stress, therefore lower strain rate.</a:t>
            </a:r>
          </a:p>
        </p:txBody>
      </p:sp>
      <p:graphicFrame>
        <p:nvGraphicFramePr>
          <p:cNvPr id="135170" name="Object 2"/>
          <p:cNvGraphicFramePr>
            <a:graphicFrameLocks noChangeAspect="1"/>
          </p:cNvGraphicFramePr>
          <p:nvPr/>
        </p:nvGraphicFramePr>
        <p:xfrm>
          <a:off x="5715000" y="0"/>
          <a:ext cx="2570163" cy="6124575"/>
        </p:xfrm>
        <a:graphic>
          <a:graphicData uri="http://schemas.openxmlformats.org/presentationml/2006/ole">
            <mc:AlternateContent xmlns:mc="http://schemas.openxmlformats.org/markup-compatibility/2006">
              <mc:Choice xmlns:v="urn:schemas-microsoft-com:vml" Requires="v">
                <p:oleObj spid="_x0000_s135186" name="Document" r:id="rId4" imgW="2569464" imgH="6123432" progId="Word.Document.8">
                  <p:embed/>
                </p:oleObj>
              </mc:Choice>
              <mc:Fallback>
                <p:oleObj name="Document" r:id="rId4" imgW="2569464" imgH="6123432"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0"/>
                        <a:ext cx="2570163" cy="612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A0572AB3-A2C8-F84F-BF7F-2DFD39953246}" type="slidenum">
              <a:rPr lang="en-US" smtClean="0"/>
              <a:pPr>
                <a:defRPr/>
              </a:pPr>
              <a:t>69</a:t>
            </a:fld>
            <a:endParaRPr lang="en-US"/>
          </a:p>
        </p:txBody>
      </p:sp>
      <p:pic>
        <p:nvPicPr>
          <p:cNvPr id="137219" name="Picture 3"/>
          <p:cNvPicPr>
            <a:picLocks noChangeAspect="1" noChangeArrowheads="1"/>
          </p:cNvPicPr>
          <p:nvPr/>
        </p:nvPicPr>
        <p:blipFill>
          <a:blip r:embed="rId3"/>
          <a:srcRect/>
          <a:stretch>
            <a:fillRect/>
          </a:stretch>
        </p:blipFill>
        <p:spPr bwMode="auto">
          <a:xfrm>
            <a:off x="5257800" y="228600"/>
            <a:ext cx="2413000" cy="5484813"/>
          </a:xfrm>
          <a:prstGeom prst="rect">
            <a:avLst/>
          </a:prstGeom>
          <a:noFill/>
          <a:ln w="9525">
            <a:noFill/>
            <a:miter lim="800000"/>
            <a:headEnd/>
            <a:tailEnd/>
          </a:ln>
        </p:spPr>
      </p:pic>
      <p:sp>
        <p:nvSpPr>
          <p:cNvPr id="137220" name="Text Box 4"/>
          <p:cNvSpPr txBox="1">
            <a:spLocks noChangeArrowheads="1"/>
          </p:cNvSpPr>
          <p:nvPr/>
        </p:nvSpPr>
        <p:spPr bwMode="auto">
          <a:xfrm>
            <a:off x="441325" y="5638800"/>
            <a:ext cx="4740275" cy="457200"/>
          </a:xfrm>
          <a:prstGeom prst="rect">
            <a:avLst/>
          </a:prstGeom>
          <a:noFill/>
          <a:ln w="9525">
            <a:noFill/>
            <a:miter lim="800000"/>
            <a:headEnd/>
            <a:tailEnd/>
          </a:ln>
        </p:spPr>
        <p:txBody>
          <a:bodyPr>
            <a:prstTxWarp prst="textNoShape">
              <a:avLst/>
            </a:prstTxWarp>
            <a:spAutoFit/>
          </a:bodyPr>
          <a:lstStyle/>
          <a:p>
            <a:r>
              <a:rPr lang="en-US" sz="1200" dirty="0">
                <a:solidFill>
                  <a:srgbClr val="660066"/>
                </a:solidFill>
                <a:latin typeface="Times" charset="0"/>
                <a:ea typeface="Times" charset="0"/>
                <a:cs typeface="Times" charset="0"/>
              </a:rPr>
              <a:t>V. </a:t>
            </a:r>
            <a:r>
              <a:rPr lang="en-US" sz="1200" dirty="0" err="1">
                <a:solidFill>
                  <a:srgbClr val="660066"/>
                </a:solidFill>
                <a:latin typeface="Times" charset="0"/>
                <a:ea typeface="Times" charset="0"/>
                <a:cs typeface="Times" charset="0"/>
              </a:rPr>
              <a:t>Thaveepringsriporn</a:t>
            </a:r>
            <a:r>
              <a:rPr lang="en-US" sz="1200" dirty="0">
                <a:solidFill>
                  <a:srgbClr val="660066"/>
                </a:solidFill>
                <a:latin typeface="Times" charset="0"/>
                <a:ea typeface="Times" charset="0"/>
                <a:cs typeface="Times" charset="0"/>
              </a:rPr>
              <a:t> and Was, G. S. (1997). “The role of CSL boundaries in creep of Ni-16Cr</a:t>
            </a:r>
            <a:r>
              <a:rPr lang="en-US" sz="1200" dirty="0" smtClean="0">
                <a:solidFill>
                  <a:srgbClr val="660066"/>
                </a:solidFill>
                <a:latin typeface="Times" charset="0"/>
                <a:ea typeface="Times" charset="0"/>
                <a:cs typeface="Times" charset="0"/>
              </a:rPr>
              <a:t>-9Fe </a:t>
            </a:r>
            <a:r>
              <a:rPr lang="en-US" sz="1200" dirty="0">
                <a:solidFill>
                  <a:srgbClr val="660066"/>
                </a:solidFill>
                <a:latin typeface="Times" charset="0"/>
                <a:ea typeface="Times" charset="0"/>
                <a:cs typeface="Times" charset="0"/>
              </a:rPr>
              <a:t>at 360°C.” </a:t>
            </a:r>
            <a:r>
              <a:rPr lang="en-US" sz="1200" u="sng" dirty="0">
                <a:solidFill>
                  <a:srgbClr val="660066"/>
                </a:solidFill>
                <a:latin typeface="Times" charset="0"/>
                <a:ea typeface="Times" charset="0"/>
                <a:cs typeface="Times" charset="0"/>
              </a:rPr>
              <a:t>Metall. Trans.</a:t>
            </a:r>
            <a:r>
              <a:rPr lang="en-US" sz="1200" dirty="0">
                <a:solidFill>
                  <a:srgbClr val="660066"/>
                </a:solidFill>
                <a:latin typeface="Times" charset="0"/>
                <a:ea typeface="Times" charset="0"/>
                <a:cs typeface="Times" charset="0"/>
              </a:rPr>
              <a:t> </a:t>
            </a:r>
            <a:r>
              <a:rPr lang="en-US" sz="1200" b="1" dirty="0">
                <a:solidFill>
                  <a:srgbClr val="660066"/>
                </a:solidFill>
                <a:latin typeface="Times" charset="0"/>
                <a:ea typeface="Times" charset="0"/>
                <a:cs typeface="Times" charset="0"/>
              </a:rPr>
              <a:t>28A</a:t>
            </a:r>
            <a:r>
              <a:rPr lang="en-US" sz="1200" dirty="0">
                <a:solidFill>
                  <a:srgbClr val="660066"/>
                </a:solidFill>
                <a:latin typeface="Times" charset="0"/>
                <a:ea typeface="Times" charset="0"/>
                <a:cs typeface="Times" charset="0"/>
              </a:rPr>
              <a:t>: 2101.</a:t>
            </a:r>
          </a:p>
        </p:txBody>
      </p:sp>
      <p:sp>
        <p:nvSpPr>
          <p:cNvPr id="58373" name="Rectangle 5"/>
          <p:cNvSpPr>
            <a:spLocks noGrp="1" noChangeArrowheads="1"/>
          </p:cNvSpPr>
          <p:nvPr>
            <p:ph type="title"/>
          </p:nvPr>
        </p:nvSpPr>
        <p:spPr>
          <a:xfrm>
            <a:off x="685800" y="152400"/>
            <a:ext cx="3886200" cy="1600200"/>
          </a:xfrm>
        </p:spPr>
        <p:txBody>
          <a:bodyPr/>
          <a:lstStyle/>
          <a:p>
            <a:pPr algn="l">
              <a:defRPr/>
            </a:pPr>
            <a:r>
              <a:rPr lang="en-US">
                <a:ea typeface="+mj-ea"/>
                <a:cs typeface="+mj-cs"/>
              </a:rPr>
              <a:t>Mechanism</a:t>
            </a:r>
          </a:p>
        </p:txBody>
      </p:sp>
      <p:sp>
        <p:nvSpPr>
          <p:cNvPr id="137222" name="Rectangle 6"/>
          <p:cNvSpPr>
            <a:spLocks noChangeArrowheads="1"/>
          </p:cNvSpPr>
          <p:nvPr/>
        </p:nvSpPr>
        <p:spPr bwMode="auto">
          <a:xfrm>
            <a:off x="762000" y="1828800"/>
            <a:ext cx="3733800" cy="3081338"/>
          </a:xfrm>
          <a:prstGeom prst="rect">
            <a:avLst/>
          </a:prstGeom>
          <a:noFill/>
          <a:ln w="9525">
            <a:noFill/>
            <a:miter lim="800000"/>
            <a:headEnd/>
            <a:tailEnd/>
          </a:ln>
        </p:spPr>
        <p:txBody>
          <a:bodyPr>
            <a:prstTxWarp prst="textNoShape">
              <a:avLst/>
            </a:prstTxWarp>
            <a:spAutoFit/>
          </a:bodyPr>
          <a:lstStyle/>
          <a:p>
            <a:pPr>
              <a:spcBef>
                <a:spcPct val="20000"/>
              </a:spcBef>
            </a:pPr>
            <a:r>
              <a:rPr lang="en-US" sz="2800">
                <a:latin typeface="Times" charset="0"/>
              </a:rPr>
              <a:t>Dislocations (extrinsic grain boundary dislocations) accumulate in CSL boundaries giving rise to back stresses that oppose creep.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pPr>
              <a:defRPr/>
            </a:pPr>
            <a:fld id="{F5B664FA-3027-0841-8869-6C62361A6908}" type="slidenum">
              <a:rPr lang="en-US" smtClean="0"/>
              <a:pPr>
                <a:defRPr/>
              </a:pPr>
              <a:t>7</a:t>
            </a:fld>
            <a:endParaRPr lang="en-US"/>
          </a:p>
        </p:txBody>
      </p:sp>
      <p:pic>
        <p:nvPicPr>
          <p:cNvPr id="26627" name="Picture 1026" descr="Integran with bi-line"/>
          <p:cNvPicPr>
            <a:picLocks noChangeAspect="1" noChangeArrowheads="1"/>
          </p:cNvPicPr>
          <p:nvPr/>
        </p:nvPicPr>
        <p:blipFill>
          <a:blip r:embed="rId3"/>
          <a:srcRect/>
          <a:stretch>
            <a:fillRect/>
          </a:stretch>
        </p:blipFill>
        <p:spPr bwMode="auto">
          <a:xfrm>
            <a:off x="6915150" y="571500"/>
            <a:ext cx="1925638" cy="876300"/>
          </a:xfrm>
          <a:prstGeom prst="rect">
            <a:avLst/>
          </a:prstGeom>
          <a:noFill/>
          <a:ln w="9525">
            <a:noFill/>
            <a:miter lim="800000"/>
            <a:headEnd/>
            <a:tailEnd/>
          </a:ln>
        </p:spPr>
      </p:pic>
      <p:sp>
        <p:nvSpPr>
          <p:cNvPr id="26628" name="Rectangle 1028"/>
          <p:cNvSpPr>
            <a:spLocks noChangeArrowheads="1"/>
          </p:cNvSpPr>
          <p:nvPr/>
        </p:nvSpPr>
        <p:spPr bwMode="auto">
          <a:xfrm>
            <a:off x="306388" y="447675"/>
            <a:ext cx="6519862" cy="609600"/>
          </a:xfrm>
          <a:prstGeom prst="rect">
            <a:avLst/>
          </a:prstGeom>
          <a:noFill/>
          <a:ln w="9525">
            <a:noFill/>
            <a:miter lim="800000"/>
            <a:headEnd/>
            <a:tailEnd/>
          </a:ln>
        </p:spPr>
        <p:txBody>
          <a:bodyPr lIns="102590" tIns="51296" rIns="102590" bIns="51296">
            <a:prstTxWarp prst="textNoShape">
              <a:avLst/>
            </a:prstTxWarp>
          </a:bodyPr>
          <a:lstStyle/>
          <a:p>
            <a:pPr algn="ctr" eaLnBrk="1" hangingPunct="1"/>
            <a:r>
              <a:rPr lang="en-US" sz="3600" i="1">
                <a:solidFill>
                  <a:srgbClr val="0201B5"/>
                </a:solidFill>
                <a:latin typeface="Times" charset="0"/>
              </a:rPr>
              <a:t>Metallurgical Nano-Technology </a:t>
            </a:r>
          </a:p>
        </p:txBody>
      </p:sp>
      <p:sp>
        <p:nvSpPr>
          <p:cNvPr id="26629" name="Text Box 1029"/>
          <p:cNvSpPr txBox="1">
            <a:spLocks noChangeArrowheads="1"/>
          </p:cNvSpPr>
          <p:nvPr/>
        </p:nvSpPr>
        <p:spPr bwMode="auto">
          <a:xfrm>
            <a:off x="3778250" y="4170363"/>
            <a:ext cx="5080000" cy="204470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2000" b="1"/>
              <a:t>Nanocrystalline materials</a:t>
            </a:r>
            <a:r>
              <a:rPr lang="en-US" sz="2000"/>
              <a:t> </a:t>
            </a:r>
            <a:r>
              <a:rPr lang="en-US" sz="1800">
                <a:ea typeface="Arial" charset="0"/>
                <a:cs typeface="Arial" charset="0"/>
              </a:rPr>
              <a:t>are those in which the average crystal size is reduced 1000-fold from the micron-range in conventional materials to the nanometer size range (3-100nm).  This can be cost -effectively achieved by proprietary electrodeposition techniques (</a:t>
            </a:r>
            <a:r>
              <a:rPr lang="en-US" sz="1800"/>
              <a:t>NanoPlate</a:t>
            </a:r>
            <a:r>
              <a:rPr lang="en-US" sz="1800">
                <a:ea typeface="Arial" charset="0"/>
                <a:cs typeface="Arial" charset="0"/>
              </a:rPr>
              <a:t>™).</a:t>
            </a:r>
            <a:r>
              <a:rPr lang="en-US" sz="2000">
                <a:ea typeface="Arial" charset="0"/>
                <a:cs typeface="Arial" charset="0"/>
              </a:rPr>
              <a:t> </a:t>
            </a:r>
          </a:p>
        </p:txBody>
      </p:sp>
      <p:sp>
        <p:nvSpPr>
          <p:cNvPr id="26630" name="Text Box 1030"/>
          <p:cNvSpPr txBox="1">
            <a:spLocks noChangeArrowheads="1"/>
          </p:cNvSpPr>
          <p:nvPr/>
        </p:nvSpPr>
        <p:spPr bwMode="auto">
          <a:xfrm>
            <a:off x="3733800" y="1905000"/>
            <a:ext cx="5257800" cy="1825625"/>
          </a:xfrm>
          <a:prstGeom prst="rect">
            <a:avLst/>
          </a:prstGeom>
          <a:noFill/>
          <a:ln w="9525">
            <a:noFill/>
            <a:miter lim="800000"/>
            <a:headEnd/>
            <a:tailEnd/>
          </a:ln>
        </p:spPr>
        <p:txBody>
          <a:bodyPr>
            <a:prstTxWarp prst="textNoShape">
              <a:avLst/>
            </a:prstTxWarp>
            <a:spAutoFit/>
          </a:bodyPr>
          <a:lstStyle/>
          <a:p>
            <a:pPr eaLnBrk="1" hangingPunct="1">
              <a:spcBef>
                <a:spcPct val="20000"/>
              </a:spcBef>
            </a:pPr>
            <a:r>
              <a:rPr lang="en-US" sz="2000" b="1" dirty="0"/>
              <a:t>Grain boundary engineering</a:t>
            </a:r>
            <a:r>
              <a:rPr lang="en-US" sz="2000" dirty="0"/>
              <a:t> (GBE™) </a:t>
            </a:r>
          </a:p>
          <a:p>
            <a:pPr eaLnBrk="1" hangingPunct="1">
              <a:spcBef>
                <a:spcPct val="20000"/>
              </a:spcBef>
            </a:pPr>
            <a:r>
              <a:rPr lang="en-US" sz="1800" dirty="0"/>
              <a:t>is the methodology by which the local grain boundary structure is characterized and material processing variables adjusted to create an optimized grain boundary microstructure for improved material performance.</a:t>
            </a:r>
          </a:p>
        </p:txBody>
      </p:sp>
      <p:sp>
        <p:nvSpPr>
          <p:cNvPr id="26631" name="Line 1031"/>
          <p:cNvSpPr>
            <a:spLocks noChangeShapeType="1"/>
          </p:cNvSpPr>
          <p:nvPr/>
        </p:nvSpPr>
        <p:spPr bwMode="auto">
          <a:xfrm>
            <a:off x="0" y="1693863"/>
            <a:ext cx="9144000" cy="0"/>
          </a:xfrm>
          <a:prstGeom prst="line">
            <a:avLst/>
          </a:prstGeom>
          <a:noFill/>
          <a:ln w="63500">
            <a:solidFill>
              <a:schemeClr val="folHlink"/>
            </a:solidFill>
            <a:round/>
            <a:headEnd/>
            <a:tailEnd/>
          </a:ln>
        </p:spPr>
        <p:txBody>
          <a:bodyPr wrap="none" anchor="ctr">
            <a:prstTxWarp prst="textNoShape">
              <a:avLst/>
            </a:prstTxWarp>
          </a:bodyPr>
          <a:lstStyle/>
          <a:p>
            <a:endParaRPr lang="en-US"/>
          </a:p>
        </p:txBody>
      </p:sp>
      <p:pic>
        <p:nvPicPr>
          <p:cNvPr id="102408" name="Picture 1032" descr="GBEhex"/>
          <p:cNvPicPr>
            <a:picLocks noChangeAspect="1" noChangeArrowheads="1"/>
          </p:cNvPicPr>
          <p:nvPr/>
        </p:nvPicPr>
        <p:blipFill>
          <a:blip r:embed="rId4"/>
          <a:srcRect/>
          <a:stretch>
            <a:fillRect/>
          </a:stretch>
        </p:blipFill>
        <p:spPr bwMode="auto">
          <a:xfrm>
            <a:off x="573088" y="2324100"/>
            <a:ext cx="2351087" cy="2514600"/>
          </a:xfrm>
          <a:prstGeom prst="rect">
            <a:avLst/>
          </a:prstGeom>
          <a:noFill/>
          <a:ln w="9525">
            <a:noFill/>
            <a:miter lim="800000"/>
            <a:headEnd/>
            <a:tailEnd/>
          </a:ln>
        </p:spPr>
      </p:pic>
      <p:sp>
        <p:nvSpPr>
          <p:cNvPr id="26633" name="Line 1033"/>
          <p:cNvSpPr>
            <a:spLocks noChangeShapeType="1"/>
          </p:cNvSpPr>
          <p:nvPr/>
        </p:nvSpPr>
        <p:spPr bwMode="auto">
          <a:xfrm flipH="1" flipV="1">
            <a:off x="1763713" y="4395788"/>
            <a:ext cx="1976437"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6634" name="Line 1034"/>
          <p:cNvSpPr>
            <a:spLocks noChangeShapeType="1"/>
          </p:cNvSpPr>
          <p:nvPr/>
        </p:nvSpPr>
        <p:spPr bwMode="auto">
          <a:xfrm flipH="1">
            <a:off x="3200400" y="2112963"/>
            <a:ext cx="477838"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6635" name="Line 1035"/>
          <p:cNvSpPr>
            <a:spLocks noChangeShapeType="1"/>
          </p:cNvSpPr>
          <p:nvPr/>
        </p:nvSpPr>
        <p:spPr bwMode="auto">
          <a:xfrm flipH="1">
            <a:off x="2244725" y="2112963"/>
            <a:ext cx="955675" cy="609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6636" name="Text Box 1036"/>
          <p:cNvSpPr txBox="1">
            <a:spLocks noChangeArrowheads="1"/>
          </p:cNvSpPr>
          <p:nvPr/>
        </p:nvSpPr>
        <p:spPr bwMode="auto">
          <a:xfrm>
            <a:off x="6858000" y="90488"/>
            <a:ext cx="1882775"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a:t>Courtesy of:</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02408"/>
                                        </p:tgtEl>
                                        <p:attrNameLst>
                                          <p:attrName>style.visibility</p:attrName>
                                        </p:attrNameLst>
                                      </p:cBhvr>
                                      <p:to>
                                        <p:strVal val="visible"/>
                                      </p:to>
                                    </p:set>
                                    <p:animEffect transition="in" filter="box(out)">
                                      <p:cBhvr>
                                        <p:cTn id="7" dur="500"/>
                                        <p:tgtEl>
                                          <p:spTgt spid="102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B109E6E9-B89E-F048-922D-454989562FBD}" type="slidenum">
              <a:rPr lang="en-US" smtClean="0"/>
              <a:pPr>
                <a:defRPr/>
              </a:pPr>
              <a:t>70</a:t>
            </a:fld>
            <a:endParaRPr lang="en-US"/>
          </a:p>
        </p:txBody>
      </p:sp>
      <p:sp>
        <p:nvSpPr>
          <p:cNvPr id="97282" name="Rectangle 2"/>
          <p:cNvSpPr>
            <a:spLocks noGrp="1" noChangeArrowheads="1"/>
          </p:cNvSpPr>
          <p:nvPr>
            <p:ph type="title"/>
          </p:nvPr>
        </p:nvSpPr>
        <p:spPr/>
        <p:txBody>
          <a:bodyPr/>
          <a:lstStyle/>
          <a:p>
            <a:pPr>
              <a:defRPr/>
            </a:pPr>
            <a:r>
              <a:rPr lang="en-US">
                <a:ea typeface="+mj-ea"/>
                <a:cs typeface="+mj-cs"/>
              </a:rPr>
              <a:t>Creep of Ni: model</a:t>
            </a:r>
          </a:p>
        </p:txBody>
      </p:sp>
      <p:sp>
        <p:nvSpPr>
          <p:cNvPr id="139268" name="Rectangle 3"/>
          <p:cNvSpPr>
            <a:spLocks noGrp="1" noChangeArrowheads="1"/>
          </p:cNvSpPr>
          <p:nvPr>
            <p:ph type="body" idx="1"/>
          </p:nvPr>
        </p:nvSpPr>
        <p:spPr>
          <a:xfrm>
            <a:off x="685800" y="1524000"/>
            <a:ext cx="3733800" cy="4800600"/>
          </a:xfrm>
        </p:spPr>
        <p:txBody>
          <a:bodyPr/>
          <a:lstStyle/>
          <a:p>
            <a:pPr>
              <a:lnSpc>
                <a:spcPct val="90000"/>
              </a:lnSpc>
            </a:pPr>
            <a:r>
              <a:rPr lang="en-US">
                <a:ea typeface="ＭＳ Ｐゴシック" charset="-128"/>
                <a:cs typeface="ＭＳ Ｐゴシック" charset="-128"/>
              </a:rPr>
              <a:t>The creep rate as a function of grain size and boundary type was modeled (after Sangal &amp; Tangri) assuming that dislocation annihilation is much slower in CSL boundaries  than in general boundaries.</a:t>
            </a:r>
          </a:p>
        </p:txBody>
      </p:sp>
      <p:pic>
        <p:nvPicPr>
          <p:cNvPr id="139269" name="Picture 4"/>
          <p:cNvPicPr>
            <a:picLocks noChangeAspect="1" noChangeArrowheads="1"/>
          </p:cNvPicPr>
          <p:nvPr/>
        </p:nvPicPr>
        <p:blipFill>
          <a:blip r:embed="rId3"/>
          <a:srcRect/>
          <a:stretch>
            <a:fillRect/>
          </a:stretch>
        </p:blipFill>
        <p:spPr bwMode="auto">
          <a:xfrm>
            <a:off x="4449763" y="1600200"/>
            <a:ext cx="4694237" cy="487045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B886D795-121C-8C47-B318-56693C13C2D8}" type="slidenum">
              <a:rPr lang="en-US" smtClean="0"/>
              <a:pPr>
                <a:defRPr/>
              </a:pPr>
              <a:t>71</a:t>
            </a:fld>
            <a:endParaRPr lang="en-US"/>
          </a:p>
        </p:txBody>
      </p:sp>
      <p:pic>
        <p:nvPicPr>
          <p:cNvPr id="141315" name="Picture 2"/>
          <p:cNvPicPr>
            <a:picLocks noChangeAspect="1" noChangeArrowheads="1"/>
          </p:cNvPicPr>
          <p:nvPr/>
        </p:nvPicPr>
        <p:blipFill>
          <a:blip r:embed="rId3"/>
          <a:srcRect/>
          <a:stretch>
            <a:fillRect/>
          </a:stretch>
        </p:blipFill>
        <p:spPr bwMode="auto">
          <a:xfrm>
            <a:off x="5029200" y="152400"/>
            <a:ext cx="3692525" cy="6553200"/>
          </a:xfrm>
          <a:prstGeom prst="rect">
            <a:avLst/>
          </a:prstGeom>
          <a:noFill/>
          <a:ln w="9525">
            <a:noFill/>
            <a:miter lim="800000"/>
            <a:headEnd/>
            <a:tailEnd/>
          </a:ln>
        </p:spPr>
      </p:pic>
      <p:sp>
        <p:nvSpPr>
          <p:cNvPr id="141316" name="Text Box 4"/>
          <p:cNvSpPr txBox="1">
            <a:spLocks noChangeArrowheads="1"/>
          </p:cNvSpPr>
          <p:nvPr/>
        </p:nvSpPr>
        <p:spPr bwMode="auto">
          <a:xfrm>
            <a:off x="441325" y="5638800"/>
            <a:ext cx="4740275" cy="457200"/>
          </a:xfrm>
          <a:prstGeom prst="rect">
            <a:avLst/>
          </a:prstGeom>
          <a:noFill/>
          <a:ln w="9525">
            <a:noFill/>
            <a:miter lim="800000"/>
            <a:headEnd/>
            <a:tailEnd/>
          </a:ln>
        </p:spPr>
        <p:txBody>
          <a:bodyPr>
            <a:prstTxWarp prst="textNoShape">
              <a:avLst/>
            </a:prstTxWarp>
            <a:spAutoFit/>
          </a:bodyPr>
          <a:lstStyle/>
          <a:p>
            <a:r>
              <a:rPr lang="en-US" sz="1200" dirty="0">
                <a:solidFill>
                  <a:srgbClr val="660066"/>
                </a:solidFill>
                <a:latin typeface="Times" charset="0"/>
                <a:ea typeface="Times" charset="0"/>
                <a:cs typeface="Times" charset="0"/>
              </a:rPr>
              <a:t>V. </a:t>
            </a:r>
            <a:r>
              <a:rPr lang="en-US" sz="1200" dirty="0" err="1">
                <a:solidFill>
                  <a:srgbClr val="660066"/>
                </a:solidFill>
                <a:latin typeface="Times" charset="0"/>
                <a:ea typeface="Times" charset="0"/>
                <a:cs typeface="Times" charset="0"/>
              </a:rPr>
              <a:t>Thaveepringsriporn</a:t>
            </a:r>
            <a:r>
              <a:rPr lang="en-US" sz="1200" dirty="0">
                <a:solidFill>
                  <a:srgbClr val="660066"/>
                </a:solidFill>
                <a:latin typeface="Times" charset="0"/>
                <a:ea typeface="Times" charset="0"/>
                <a:cs typeface="Times" charset="0"/>
              </a:rPr>
              <a:t> and Was, G. S. (1997). “The role of CSL boundaries in creep of Ni-16Cr</a:t>
            </a:r>
            <a:r>
              <a:rPr lang="en-US" sz="1200" dirty="0" smtClean="0">
                <a:solidFill>
                  <a:srgbClr val="660066"/>
                </a:solidFill>
                <a:latin typeface="Times" charset="0"/>
                <a:ea typeface="Times" charset="0"/>
                <a:cs typeface="Times" charset="0"/>
              </a:rPr>
              <a:t>-9Fe </a:t>
            </a:r>
            <a:r>
              <a:rPr lang="en-US" sz="1200" dirty="0">
                <a:solidFill>
                  <a:srgbClr val="660066"/>
                </a:solidFill>
                <a:latin typeface="Times" charset="0"/>
                <a:ea typeface="Times" charset="0"/>
                <a:cs typeface="Times" charset="0"/>
              </a:rPr>
              <a:t>at 360°C.” </a:t>
            </a:r>
            <a:r>
              <a:rPr lang="en-US" sz="1200" u="sng" dirty="0">
                <a:solidFill>
                  <a:srgbClr val="660066"/>
                </a:solidFill>
                <a:latin typeface="Times" charset="0"/>
                <a:ea typeface="Times" charset="0"/>
                <a:cs typeface="Times" charset="0"/>
              </a:rPr>
              <a:t>Metall. Trans.</a:t>
            </a:r>
            <a:r>
              <a:rPr lang="en-US" sz="1200" dirty="0">
                <a:solidFill>
                  <a:srgbClr val="660066"/>
                </a:solidFill>
                <a:latin typeface="Times" charset="0"/>
                <a:ea typeface="Times" charset="0"/>
                <a:cs typeface="Times" charset="0"/>
              </a:rPr>
              <a:t> </a:t>
            </a:r>
            <a:r>
              <a:rPr lang="en-US" sz="1200" b="1" dirty="0">
                <a:solidFill>
                  <a:srgbClr val="660066"/>
                </a:solidFill>
                <a:latin typeface="Times" charset="0"/>
                <a:ea typeface="Times" charset="0"/>
                <a:cs typeface="Times" charset="0"/>
              </a:rPr>
              <a:t>28A</a:t>
            </a:r>
            <a:r>
              <a:rPr lang="en-US" sz="1200" dirty="0">
                <a:solidFill>
                  <a:srgbClr val="660066"/>
                </a:solidFill>
                <a:latin typeface="Times" charset="0"/>
                <a:ea typeface="Times" charset="0"/>
                <a:cs typeface="Times" charset="0"/>
              </a:rPr>
              <a:t>: 2101.</a:t>
            </a:r>
          </a:p>
        </p:txBody>
      </p:sp>
      <p:sp>
        <p:nvSpPr>
          <p:cNvPr id="99333" name="Rectangle 5"/>
          <p:cNvSpPr>
            <a:spLocks noGrp="1" noChangeArrowheads="1"/>
          </p:cNvSpPr>
          <p:nvPr>
            <p:ph type="title"/>
          </p:nvPr>
        </p:nvSpPr>
        <p:spPr>
          <a:xfrm>
            <a:off x="685800" y="152400"/>
            <a:ext cx="3886200" cy="1600200"/>
          </a:xfrm>
        </p:spPr>
        <p:txBody>
          <a:bodyPr/>
          <a:lstStyle/>
          <a:p>
            <a:pPr algn="l">
              <a:defRPr/>
            </a:pPr>
            <a:r>
              <a:rPr lang="en-US">
                <a:ea typeface="+mj-ea"/>
                <a:cs typeface="+mj-cs"/>
              </a:rPr>
              <a:t>Grain Boundary</a:t>
            </a:r>
            <a:br>
              <a:rPr lang="en-US">
                <a:ea typeface="+mj-ea"/>
                <a:cs typeface="+mj-cs"/>
              </a:rPr>
            </a:br>
            <a:r>
              <a:rPr lang="en-US">
                <a:ea typeface="+mj-ea"/>
                <a:cs typeface="+mj-cs"/>
              </a:rPr>
              <a:t>Cracking</a:t>
            </a:r>
          </a:p>
        </p:txBody>
      </p:sp>
      <p:sp>
        <p:nvSpPr>
          <p:cNvPr id="141318" name="Rectangle 6"/>
          <p:cNvSpPr>
            <a:spLocks noChangeArrowheads="1"/>
          </p:cNvSpPr>
          <p:nvPr/>
        </p:nvSpPr>
        <p:spPr bwMode="auto">
          <a:xfrm>
            <a:off x="762000" y="1828800"/>
            <a:ext cx="3733800" cy="3508375"/>
          </a:xfrm>
          <a:prstGeom prst="rect">
            <a:avLst/>
          </a:prstGeom>
          <a:noFill/>
          <a:ln w="9525">
            <a:noFill/>
            <a:miter lim="800000"/>
            <a:headEnd/>
            <a:tailEnd/>
          </a:ln>
        </p:spPr>
        <p:txBody>
          <a:bodyPr>
            <a:prstTxWarp prst="textNoShape">
              <a:avLst/>
            </a:prstTxWarp>
            <a:spAutoFit/>
          </a:bodyPr>
          <a:lstStyle/>
          <a:p>
            <a:pPr>
              <a:spcBef>
                <a:spcPct val="20000"/>
              </a:spcBef>
            </a:pPr>
            <a:r>
              <a:rPr lang="en-US" sz="2800">
                <a:latin typeface="Times" charset="0"/>
              </a:rPr>
              <a:t>Cracking at grain boundaries in corrosion testing post-creep shows strong sensitivity to boundary type: CSL boundaries are less prone to corrosion attack.</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FE8550D-2306-574C-BDA2-8CB68DDAF075}" type="slidenum">
              <a:rPr lang="en-US" smtClean="0"/>
              <a:pPr>
                <a:defRPr/>
              </a:pPr>
              <a:t>72</a:t>
            </a:fld>
            <a:endParaRPr lang="en-US"/>
          </a:p>
        </p:txBody>
      </p:sp>
      <p:sp>
        <p:nvSpPr>
          <p:cNvPr id="101378" name="Rectangle 2"/>
          <p:cNvSpPr>
            <a:spLocks noGrp="1" noChangeArrowheads="1"/>
          </p:cNvSpPr>
          <p:nvPr>
            <p:ph type="title"/>
          </p:nvPr>
        </p:nvSpPr>
        <p:spPr>
          <a:xfrm>
            <a:off x="685800" y="76200"/>
            <a:ext cx="7772400" cy="914400"/>
          </a:xfrm>
        </p:spPr>
        <p:txBody>
          <a:bodyPr/>
          <a:lstStyle/>
          <a:p>
            <a:pPr>
              <a:defRPr/>
            </a:pPr>
            <a:r>
              <a:rPr lang="en-US">
                <a:ea typeface="+mj-ea"/>
                <a:cs typeface="+mj-cs"/>
              </a:rPr>
              <a:t>Grain Boundary Properties</a:t>
            </a:r>
          </a:p>
        </p:txBody>
      </p:sp>
      <p:sp>
        <p:nvSpPr>
          <p:cNvPr id="143364" name="Rectangle 3"/>
          <p:cNvSpPr>
            <a:spLocks noGrp="1" noChangeArrowheads="1"/>
          </p:cNvSpPr>
          <p:nvPr>
            <p:ph type="body" idx="1"/>
          </p:nvPr>
        </p:nvSpPr>
        <p:spPr>
          <a:xfrm>
            <a:off x="685800" y="1143000"/>
            <a:ext cx="7620000" cy="5562600"/>
          </a:xfrm>
        </p:spPr>
        <p:txBody>
          <a:bodyPr/>
          <a:lstStyle/>
          <a:p>
            <a:r>
              <a:rPr lang="en-US" sz="1800" dirty="0">
                <a:ea typeface="ＭＳ Ｐゴシック" charset="-128"/>
                <a:cs typeface="ＭＳ Ｐゴシック" charset="-128"/>
              </a:rPr>
              <a:t>Based on these remarks on grain boundary structure, one might expect that CSL boundaries (especially in the pure twist or tilt boundary alignment) would have low energy because of good atomic fit.</a:t>
            </a:r>
          </a:p>
          <a:p>
            <a:r>
              <a:rPr lang="en-US" sz="1800" dirty="0">
                <a:ea typeface="ＭＳ Ｐゴシック" charset="-128"/>
                <a:cs typeface="ＭＳ Ｐゴシック" charset="-128"/>
              </a:rPr>
              <a:t>Some observations support this, e.g. deposition of small particles on a single crystal shows that low-sigma CSL boundaries are favored.</a:t>
            </a:r>
          </a:p>
          <a:p>
            <a:r>
              <a:rPr lang="en-US" sz="1800" dirty="0">
                <a:ea typeface="ＭＳ Ｐゴシック" charset="-128"/>
                <a:cs typeface="ＭＳ Ｐゴシック" charset="-128"/>
              </a:rPr>
              <a:t>“Grain boundary engineering” relies on simply maximizing the (area) fraction of CSL boundaries.  This is typically made quantitative by adopting Brandon’s criterion and counting the fraction of boundaries that are associated with </a:t>
            </a:r>
            <a:r>
              <a:rPr lang="en-US" sz="1800" dirty="0">
                <a:latin typeface="Symbol" charset="2"/>
                <a:ea typeface="ＭＳ Ｐゴシック" charset="-128"/>
                <a:cs typeface="Symbol" charset="2"/>
              </a:rPr>
              <a:t>S</a:t>
            </a:r>
            <a:r>
              <a:rPr lang="en-US" sz="1800" dirty="0">
                <a:ea typeface="ＭＳ Ｐゴシック" charset="-128"/>
                <a:cs typeface="ＭＳ Ｐゴシック" charset="-128"/>
              </a:rPr>
              <a:t>≤29.</a:t>
            </a:r>
          </a:p>
          <a:p>
            <a:r>
              <a:rPr lang="en-US" sz="1800" dirty="0" smtClean="0">
                <a:ea typeface="ＭＳ Ｐゴシック" charset="-128"/>
                <a:cs typeface="ＭＳ Ｐゴシック" charset="-128"/>
              </a:rPr>
              <a:t>Observations of grain boundary character </a:t>
            </a:r>
            <a:r>
              <a:rPr lang="en-US" sz="1800" dirty="0" err="1" smtClean="0">
                <a:ea typeface="ＭＳ Ｐゴシック" charset="-128"/>
                <a:cs typeface="ＭＳ Ｐゴシック" charset="-128"/>
              </a:rPr>
              <a:t>MgO</a:t>
            </a:r>
            <a:r>
              <a:rPr lang="en-US" sz="1800" dirty="0" smtClean="0">
                <a:ea typeface="ＭＳ Ｐゴシック" charset="-128"/>
                <a:cs typeface="ＭＳ Ｐゴシック" charset="-128"/>
              </a:rPr>
              <a:t> </a:t>
            </a:r>
            <a:r>
              <a:rPr lang="en-US" sz="1800" dirty="0">
                <a:ea typeface="ＭＳ Ｐゴシック" charset="-128"/>
                <a:cs typeface="ＭＳ Ｐゴシック" charset="-128"/>
              </a:rPr>
              <a:t>[Saylor &amp; Rohrer] suggest otherwise: the low surface energy plane tends to dominate the grain boundary distribution, and </a:t>
            </a:r>
            <a:r>
              <a:rPr lang="en-US" sz="1800" dirty="0" smtClean="0">
                <a:ea typeface="ＭＳ Ｐゴシック" charset="-128"/>
                <a:cs typeface="ＭＳ Ｐゴシック" charset="-128"/>
              </a:rPr>
              <a:t>is associated </a:t>
            </a:r>
            <a:r>
              <a:rPr lang="en-US" sz="1800" dirty="0">
                <a:ea typeface="ＭＳ Ｐゴシック" charset="-128"/>
                <a:cs typeface="ＭＳ Ｐゴシック" charset="-128"/>
              </a:rPr>
              <a:t>with low </a:t>
            </a:r>
            <a:r>
              <a:rPr lang="en-US" sz="1800" dirty="0" smtClean="0">
                <a:ea typeface="ＭＳ Ｐゴシック" charset="-128"/>
                <a:cs typeface="ＭＳ Ｐゴシック" charset="-128"/>
              </a:rPr>
              <a:t>boundary energy in all crystalline materials.</a:t>
            </a:r>
          </a:p>
          <a:p>
            <a:r>
              <a:rPr lang="en-US" sz="1800" dirty="0" smtClean="0">
                <a:ea typeface="ＭＳ Ｐゴシック" charset="-128"/>
                <a:cs typeface="ＭＳ Ｐゴシック" charset="-128"/>
              </a:rPr>
              <a:t>It turns out that </a:t>
            </a:r>
            <a:r>
              <a:rPr lang="en-US" sz="1800" dirty="0" err="1" smtClean="0">
                <a:ea typeface="ＭＳ Ｐゴシック" charset="-128"/>
                <a:cs typeface="ＭＳ Ｐゴシック" charset="-128"/>
              </a:rPr>
              <a:t>fcc</a:t>
            </a:r>
            <a:r>
              <a:rPr lang="en-US" sz="1800" dirty="0" smtClean="0">
                <a:ea typeface="ＭＳ Ｐゴシック" charset="-128"/>
                <a:cs typeface="ＭＳ Ｐゴシック" charset="-128"/>
              </a:rPr>
              <a:t> metals are the exception because of their exceptionally low coherent twin boundary energy, which, in Ni &amp; Cu (for example) is about 5% of the high angle GB energy.  This promotes the formation of annealing twins, which in turn result in related CSL types being present such as </a:t>
            </a:r>
            <a:r>
              <a:rPr lang="en-US" sz="1800" dirty="0" smtClean="0">
                <a:latin typeface="Symbol" charset="2"/>
                <a:ea typeface="ＭＳ Ｐゴシック" charset="-128"/>
                <a:cs typeface="Symbol" charset="2"/>
              </a:rPr>
              <a:t>S</a:t>
            </a:r>
            <a:r>
              <a:rPr lang="en-US" sz="1800" dirty="0" smtClean="0">
                <a:ea typeface="ＭＳ Ｐゴシック" charset="-128"/>
                <a:cs typeface="ＭＳ Ｐゴシック" charset="-128"/>
              </a:rPr>
              <a:t>9, </a:t>
            </a:r>
            <a:r>
              <a:rPr lang="en-US" sz="1800" dirty="0" smtClean="0">
                <a:latin typeface="Symbol" charset="2"/>
                <a:ea typeface="ＭＳ Ｐゴシック" charset="-128"/>
                <a:cs typeface="Symbol" charset="2"/>
              </a:rPr>
              <a:t>S</a:t>
            </a:r>
            <a:r>
              <a:rPr lang="en-US" sz="1800" dirty="0" smtClean="0">
                <a:ea typeface="ＭＳ Ｐゴシック" charset="-128"/>
                <a:cs typeface="ＭＳ Ｐゴシック" charset="-128"/>
              </a:rPr>
              <a:t>27.</a:t>
            </a:r>
            <a:endParaRPr lang="en-US" sz="1800" dirty="0">
              <a:ea typeface="ＭＳ Ｐゴシック" charset="-128"/>
              <a:cs typeface="ＭＳ Ｐゴシック" charset="-128"/>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BF39653-4B5F-2343-80DC-68B08C8E5BB2}" type="slidenum">
              <a:rPr lang="en-US" smtClean="0"/>
              <a:pPr>
                <a:defRPr/>
              </a:pPr>
              <a:t>73</a:t>
            </a:fld>
            <a:endParaRPr lang="en-US"/>
          </a:p>
        </p:txBody>
      </p:sp>
      <p:sp>
        <p:nvSpPr>
          <p:cNvPr id="81922" name="Rectangle 2"/>
          <p:cNvSpPr>
            <a:spLocks noGrp="1" noChangeArrowheads="1"/>
          </p:cNvSpPr>
          <p:nvPr>
            <p:ph type="title"/>
          </p:nvPr>
        </p:nvSpPr>
        <p:spPr>
          <a:xfrm>
            <a:off x="685800" y="0"/>
            <a:ext cx="7772400" cy="1143000"/>
          </a:xfrm>
        </p:spPr>
        <p:txBody>
          <a:bodyPr/>
          <a:lstStyle/>
          <a:p>
            <a:pPr>
              <a:defRPr/>
            </a:pPr>
            <a:r>
              <a:rPr lang="en-US">
                <a:ea typeface="+mj-ea"/>
                <a:cs typeface="+mj-cs"/>
              </a:rPr>
              <a:t>Summary</a:t>
            </a:r>
          </a:p>
        </p:txBody>
      </p:sp>
      <p:sp>
        <p:nvSpPr>
          <p:cNvPr id="145412" name="Rectangle 3"/>
          <p:cNvSpPr>
            <a:spLocks noGrp="1" noChangeArrowheads="1"/>
          </p:cNvSpPr>
          <p:nvPr>
            <p:ph type="body" idx="1"/>
          </p:nvPr>
        </p:nvSpPr>
        <p:spPr>
          <a:xfrm>
            <a:off x="685800" y="1295400"/>
            <a:ext cx="7772400" cy="5181600"/>
          </a:xfrm>
        </p:spPr>
        <p:txBody>
          <a:bodyPr/>
          <a:lstStyle/>
          <a:p>
            <a:r>
              <a:rPr lang="en-US" sz="1800" dirty="0">
                <a:ea typeface="ＭＳ Ｐゴシック" charset="-128"/>
                <a:cs typeface="ＭＳ Ｐゴシック" charset="-128"/>
              </a:rPr>
              <a:t>The </a:t>
            </a:r>
            <a:r>
              <a:rPr lang="en-US" sz="1800" i="1" dirty="0">
                <a:ea typeface="ＭＳ Ｐゴシック" charset="-128"/>
                <a:cs typeface="ＭＳ Ｐゴシック" charset="-128"/>
              </a:rPr>
              <a:t>Coincident Site Lattice </a:t>
            </a:r>
            <a:r>
              <a:rPr lang="en-US" sz="1800" dirty="0">
                <a:ea typeface="ＭＳ Ｐゴシック" charset="-128"/>
                <a:cs typeface="ＭＳ Ｐゴシック" charset="-128"/>
              </a:rPr>
              <a:t>is a useful concept for identifying boundaries with low misfit (thus, low energy</a:t>
            </a:r>
            <a:r>
              <a:rPr lang="en-US" sz="1800" dirty="0" smtClean="0">
                <a:ea typeface="ＭＳ Ｐゴシック" charset="-128"/>
                <a:cs typeface="ＭＳ Ｐゴシック" charset="-128"/>
              </a:rPr>
              <a:t>) in </a:t>
            </a:r>
            <a:r>
              <a:rPr lang="en-US" sz="1800" dirty="0" err="1" smtClean="0">
                <a:ea typeface="ＭＳ Ｐゴシック" charset="-128"/>
                <a:cs typeface="ＭＳ Ｐゴシック" charset="-128"/>
              </a:rPr>
              <a:t>fcc</a:t>
            </a:r>
            <a:r>
              <a:rPr lang="en-US" sz="1800" dirty="0" smtClean="0">
                <a:ea typeface="ＭＳ Ｐゴシック" charset="-128"/>
                <a:cs typeface="ＭＳ Ｐゴシック" charset="-128"/>
              </a:rPr>
              <a:t> metals.</a:t>
            </a:r>
            <a:endParaRPr lang="en-US" sz="1800" dirty="0">
              <a:ea typeface="ＭＳ Ｐゴシック" charset="-128"/>
              <a:cs typeface="ＭＳ Ｐゴシック" charset="-128"/>
            </a:endParaRPr>
          </a:p>
          <a:p>
            <a:r>
              <a:rPr lang="en-US" sz="1800" i="1" dirty="0">
                <a:ea typeface="ＭＳ Ｐゴシック" charset="-128"/>
                <a:cs typeface="ＭＳ Ｐゴシック" charset="-128"/>
              </a:rPr>
              <a:t>Brandon’s criterion: </a:t>
            </a:r>
            <a:r>
              <a:rPr lang="en-US" sz="1800" dirty="0">
                <a:ea typeface="ＭＳ Ｐゴシック" charset="-128"/>
                <a:cs typeface="ＭＳ Ｐゴシック" charset="-128"/>
              </a:rPr>
              <a:t>Standard analysis of orientation distance leads to a criterion for how close a given grain boundary is to a particular CSL type.  Brandon’s criterion</a:t>
            </a:r>
            <a:r>
              <a:rPr lang="en-US" sz="1800" i="1" dirty="0">
                <a:ea typeface="ＭＳ Ｐゴシック" charset="-128"/>
                <a:cs typeface="ＭＳ Ｐゴシック" charset="-128"/>
              </a:rPr>
              <a:t> </a:t>
            </a:r>
            <a:r>
              <a:rPr lang="en-US" sz="1800" dirty="0">
                <a:ea typeface="ＭＳ Ｐゴシック" charset="-128"/>
                <a:cs typeface="ＭＳ Ｐゴシック" charset="-128"/>
              </a:rPr>
              <a:t>provides a numerical measure that is based on the concept of interfacial dislocations that accommodate small departures from an exact CSL relationship.</a:t>
            </a:r>
          </a:p>
          <a:p>
            <a:r>
              <a:rPr lang="en-US" sz="1800" i="1" dirty="0">
                <a:ea typeface="ＭＳ Ｐゴシック" charset="-128"/>
                <a:cs typeface="ＭＳ Ｐゴシック" charset="-128"/>
              </a:rPr>
              <a:t>Grain Boundary Engineering </a:t>
            </a:r>
            <a:r>
              <a:rPr lang="en-US" sz="1800" dirty="0">
                <a:ea typeface="ＭＳ Ｐゴシック" charset="-128"/>
                <a:cs typeface="ＭＳ Ｐゴシック" charset="-128"/>
              </a:rPr>
              <a:t>relies upon CSL analysis.</a:t>
            </a:r>
          </a:p>
          <a:p>
            <a:r>
              <a:rPr lang="en-US" sz="1800" i="1" dirty="0">
                <a:ea typeface="ＭＳ Ｐゴシック" charset="-128"/>
                <a:cs typeface="ＭＳ Ｐゴシック" charset="-128"/>
              </a:rPr>
              <a:t>Macroscopic Degrees of Freedom</a:t>
            </a:r>
            <a:r>
              <a:rPr lang="en-US" sz="1800" dirty="0">
                <a:ea typeface="ＭＳ Ｐゴシック" charset="-128"/>
                <a:cs typeface="ＭＳ Ｐゴシック" charset="-128"/>
              </a:rPr>
              <a:t>: In general, five parameters needed to describe crystallographic grain boundary character.  This is apparent in the combination of CSL misorientation relationship and twist or tilt boundary plane (to maximize CSL point density in the boundary plane).</a:t>
            </a:r>
          </a:p>
          <a:p>
            <a:r>
              <a:rPr lang="en-US" sz="1800" i="1" dirty="0">
                <a:ea typeface="ＭＳ Ｐゴシック" charset="-128"/>
                <a:cs typeface="ＭＳ Ｐゴシック" charset="-128"/>
              </a:rPr>
              <a:t>Caution</a:t>
            </a:r>
            <a:r>
              <a:rPr lang="en-US" sz="1800" dirty="0">
                <a:ea typeface="ＭＳ Ｐゴシック" charset="-128"/>
                <a:cs typeface="ＭＳ Ｐゴシック" charset="-128"/>
              </a:rPr>
              <a:t>: the CSL theory applies to lattice sites, not atom positions.  </a:t>
            </a:r>
            <a:r>
              <a:rPr lang="en-US" sz="1800" dirty="0" smtClean="0">
                <a:ea typeface="ＭＳ Ｐゴシック" charset="-128"/>
                <a:cs typeface="ＭＳ Ｐゴシック" charset="-128"/>
              </a:rPr>
              <a:t>Evidence </a:t>
            </a:r>
            <a:r>
              <a:rPr lang="en-US" sz="1800" dirty="0">
                <a:ea typeface="ＭＳ Ｐゴシック" charset="-128"/>
                <a:cs typeface="ＭＳ Ｐゴシック" charset="-128"/>
              </a:rPr>
              <a:t>suggests </a:t>
            </a:r>
            <a:r>
              <a:rPr lang="en-US" sz="1800" dirty="0" smtClean="0">
                <a:ea typeface="ＭＳ Ｐゴシック" charset="-128"/>
                <a:cs typeface="ＭＳ Ｐゴシック" charset="-128"/>
              </a:rPr>
              <a:t>strongly </a:t>
            </a:r>
            <a:r>
              <a:rPr lang="en-US" sz="1800" dirty="0">
                <a:ea typeface="ＭＳ Ｐゴシック" charset="-128"/>
                <a:cs typeface="ＭＳ Ｐゴシック" charset="-128"/>
              </a:rPr>
              <a:t>that </a:t>
            </a:r>
            <a:r>
              <a:rPr lang="en-US" sz="1800" dirty="0" smtClean="0">
                <a:ea typeface="ＭＳ Ｐゴシック" charset="-128"/>
                <a:cs typeface="ＭＳ Ｐゴシック" charset="-128"/>
              </a:rPr>
              <a:t>in all except </a:t>
            </a:r>
            <a:r>
              <a:rPr lang="en-US" sz="1800" dirty="0" err="1" smtClean="0">
                <a:ea typeface="ＭＳ Ｐゴシック" charset="-128"/>
                <a:cs typeface="ＭＳ Ｐゴシック" charset="-128"/>
              </a:rPr>
              <a:t>fcc</a:t>
            </a:r>
            <a:r>
              <a:rPr lang="en-US" sz="1800" dirty="0" smtClean="0">
                <a:ea typeface="ＭＳ Ｐゴシック" charset="-128"/>
                <a:cs typeface="ＭＳ Ｐゴシック" charset="-128"/>
              </a:rPr>
              <a:t> metals, the properties </a:t>
            </a:r>
            <a:r>
              <a:rPr lang="en-US" sz="1800" dirty="0">
                <a:ea typeface="ＭＳ Ｐゴシック" charset="-128"/>
                <a:cs typeface="ＭＳ Ｐゴシック" charset="-128"/>
              </a:rPr>
              <a:t>are </a:t>
            </a:r>
            <a:r>
              <a:rPr lang="en-US" sz="1800" dirty="0" smtClean="0">
                <a:ea typeface="ＭＳ Ｐゴシック" charset="-128"/>
                <a:cs typeface="ＭＳ Ｐゴシック" charset="-128"/>
              </a:rPr>
              <a:t>related to the </a:t>
            </a:r>
            <a:r>
              <a:rPr lang="en-US" sz="1800" dirty="0">
                <a:ea typeface="ＭＳ Ｐゴシック" charset="-128"/>
                <a:cs typeface="ＭＳ Ｐゴシック" charset="-128"/>
              </a:rPr>
              <a:t>two surfaces that make up the boundary, not </a:t>
            </a:r>
            <a:r>
              <a:rPr lang="en-US" sz="1800" dirty="0" smtClean="0">
                <a:ea typeface="ＭＳ Ｐゴシック" charset="-128"/>
                <a:cs typeface="ＭＳ Ｐゴシック" charset="-128"/>
              </a:rPr>
              <a:t>the CSL </a:t>
            </a:r>
            <a:r>
              <a:rPr lang="en-US" sz="1800" dirty="0">
                <a:ea typeface="ＭＳ Ｐゴシック" charset="-128"/>
                <a:cs typeface="ＭＳ Ｐゴシック" charset="-128"/>
              </a:rPr>
              <a:t>structure.  The existence of low energy boundaries for e.g., </a:t>
            </a:r>
            <a:r>
              <a:rPr lang="en-US" sz="1800" dirty="0">
                <a:latin typeface="Symbol" charset="2"/>
                <a:ea typeface="ＭＳ Ｐゴシック" charset="-128"/>
                <a:cs typeface="ＭＳ Ｐゴシック" charset="-128"/>
                <a:sym typeface="Symbol" charset="2"/>
              </a:rPr>
              <a:t></a:t>
            </a:r>
            <a:r>
              <a:rPr lang="en-US" sz="1800" dirty="0">
                <a:ea typeface="ＭＳ Ｐゴシック" charset="-128"/>
                <a:cs typeface="ＭＳ Ｐゴシック" charset="-128"/>
              </a:rPr>
              <a:t>3 and </a:t>
            </a:r>
            <a:r>
              <a:rPr lang="en-US" sz="1800" dirty="0">
                <a:latin typeface="Symbol" charset="2"/>
                <a:ea typeface="ＭＳ Ｐゴシック" charset="-128"/>
                <a:cs typeface="ＭＳ Ｐゴシック" charset="-128"/>
                <a:sym typeface="Symbol" charset="2"/>
              </a:rPr>
              <a:t></a:t>
            </a:r>
            <a:r>
              <a:rPr lang="en-US" sz="1800" dirty="0">
                <a:ea typeface="ＭＳ Ｐゴシック" charset="-128"/>
                <a:cs typeface="ＭＳ Ｐゴシック" charset="-128"/>
              </a:rPr>
              <a:t>11 boundaries is “coincidence”.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Supplemental Slides</a:t>
            </a:r>
            <a:endParaRPr lang="en-US" dirty="0"/>
          </a:p>
        </p:txBody>
      </p:sp>
      <p:sp>
        <p:nvSpPr>
          <p:cNvPr id="3" name="Content Placeholder 2"/>
          <p:cNvSpPr>
            <a:spLocks noGrp="1"/>
          </p:cNvSpPr>
          <p:nvPr>
            <p:ph idx="1"/>
          </p:nvPr>
        </p:nvSpPr>
        <p:spPr/>
        <p:txBody>
          <a:bodyPr/>
          <a:lstStyle/>
          <a:p>
            <a:r>
              <a:rPr lang="en-US" dirty="0" smtClean="0"/>
              <a:t>Information on CSL relationships in </a:t>
            </a:r>
            <a:r>
              <a:rPr lang="en-US" dirty="0" err="1" smtClean="0"/>
              <a:t>hcp</a:t>
            </a:r>
            <a:r>
              <a:rPr lang="en-US" dirty="0" smtClean="0"/>
              <a:t> metals, courtesy of Nathalie Bozzolo, CEMEF, France.</a:t>
            </a:r>
            <a:endParaRPr lang="en-US" dirty="0"/>
          </a:p>
        </p:txBody>
      </p:sp>
      <p:sp>
        <p:nvSpPr>
          <p:cNvPr id="4" name="Slide Number Placeholder 3"/>
          <p:cNvSpPr>
            <a:spLocks noGrp="1"/>
          </p:cNvSpPr>
          <p:nvPr>
            <p:ph type="sldNum" sz="quarter" idx="12"/>
          </p:nvPr>
        </p:nvSpPr>
        <p:spPr/>
        <p:txBody>
          <a:bodyPr/>
          <a:lstStyle/>
          <a:p>
            <a:pPr>
              <a:defRPr/>
            </a:pPr>
            <a:fld id="{B234B607-4D29-A94E-9028-5F154EAD3648}" type="slidenum">
              <a:rPr lang="en-US" smtClean="0"/>
              <a:pPr>
                <a:defRPr/>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i="0" dirty="0" smtClean="0"/>
              <a:t>CSL list for HCP</a:t>
            </a:r>
            <a:endParaRPr lang="en-US" i="0" dirty="0"/>
          </a:p>
        </p:txBody>
      </p:sp>
      <p:sp>
        <p:nvSpPr>
          <p:cNvPr id="4" name="Slide Number Placeholder 3"/>
          <p:cNvSpPr>
            <a:spLocks noGrp="1"/>
          </p:cNvSpPr>
          <p:nvPr>
            <p:ph type="sldNum" sz="quarter" idx="12"/>
          </p:nvPr>
        </p:nvSpPr>
        <p:spPr/>
        <p:txBody>
          <a:bodyPr/>
          <a:lstStyle/>
          <a:p>
            <a:pPr>
              <a:defRPr/>
            </a:pPr>
            <a:fld id="{B234B607-4D29-A94E-9028-5F154EAD3648}" type="slidenum">
              <a:rPr lang="en-US" smtClean="0"/>
              <a:pPr>
                <a:defRPr/>
              </a:pPr>
              <a:t>75</a:t>
            </a:fld>
            <a:endParaRPr lang="en-US"/>
          </a:p>
        </p:txBody>
      </p:sp>
      <p:pic>
        <p:nvPicPr>
          <p:cNvPr id="5" name="Picture 4" descr="CSL_in_RFspace_Ti_Zr-slide_1.pdf"/>
          <p:cNvPicPr>
            <a:picLocks noChangeAspect="1"/>
          </p:cNvPicPr>
          <p:nvPr/>
        </p:nvPicPr>
        <p:blipFill>
          <a:blip r:embed="rId2"/>
          <a:srcRect l="16483" t="15556" r="11176" b="10000"/>
          <a:stretch>
            <a:fillRect/>
          </a:stretch>
        </p:blipFill>
        <p:spPr>
          <a:xfrm rot="5400000">
            <a:off x="1911255" y="146145"/>
            <a:ext cx="5550090" cy="7391400"/>
          </a:xfrm>
          <a:prstGeom prst="rect">
            <a:avLst/>
          </a:prstGeom>
        </p:spPr>
      </p:pic>
      <p:sp>
        <p:nvSpPr>
          <p:cNvPr id="6" name="TextBox 5"/>
          <p:cNvSpPr txBox="1"/>
          <p:nvPr/>
        </p:nvSpPr>
        <p:spPr>
          <a:xfrm>
            <a:off x="744362" y="6581001"/>
            <a:ext cx="7790038" cy="276999"/>
          </a:xfrm>
          <a:prstGeom prst="rect">
            <a:avLst/>
          </a:prstGeom>
          <a:noFill/>
        </p:spPr>
        <p:txBody>
          <a:bodyPr wrap="none" rtlCol="0">
            <a:spAutoFit/>
          </a:bodyPr>
          <a:lstStyle/>
          <a:p>
            <a:r>
              <a:rPr lang="en-US" altLang="ja-JP" sz="1200" dirty="0" smtClean="0">
                <a:solidFill>
                  <a:srgbClr val="660066"/>
                </a:solidFill>
                <a:latin typeface="Times New Roman"/>
                <a:cs typeface="Times New Roman"/>
              </a:rPr>
              <a:t>Bozzolo </a:t>
            </a:r>
            <a:r>
              <a:rPr lang="en-US" altLang="ja-JP" sz="1200" i="1" dirty="0" smtClean="0">
                <a:solidFill>
                  <a:srgbClr val="660066"/>
                </a:solidFill>
                <a:latin typeface="Times New Roman"/>
                <a:cs typeface="Times New Roman"/>
              </a:rPr>
              <a:t>et al</a:t>
            </a:r>
            <a:r>
              <a:rPr lang="en-US" altLang="ja-JP" sz="1200" dirty="0" smtClean="0">
                <a:solidFill>
                  <a:srgbClr val="660066"/>
                </a:solidFill>
                <a:latin typeface="Times New Roman"/>
                <a:cs typeface="Times New Roman"/>
              </a:rPr>
              <a:t>. (2010). "Misorientations induced by deformation twinning in titanium." J. Appl. Crystallography </a:t>
            </a:r>
            <a:r>
              <a:rPr lang="en-US" altLang="ja-JP" sz="1200" b="1" dirty="0" smtClean="0">
                <a:solidFill>
                  <a:srgbClr val="660066"/>
                </a:solidFill>
                <a:latin typeface="Times New Roman"/>
                <a:cs typeface="Times New Roman"/>
              </a:rPr>
              <a:t>43</a:t>
            </a:r>
            <a:r>
              <a:rPr lang="en-US" altLang="ja-JP" sz="1200" dirty="0" smtClean="0">
                <a:solidFill>
                  <a:srgbClr val="660066"/>
                </a:solidFill>
                <a:latin typeface="Times New Roman"/>
                <a:cs typeface="Times New Roman"/>
              </a:rPr>
              <a:t> 596-602</a:t>
            </a:r>
            <a:endParaRPr lang="en-US" sz="1200" dirty="0">
              <a:solidFill>
                <a:srgbClr val="660066"/>
              </a:solidFill>
              <a:latin typeface="Times New Roman"/>
              <a:cs typeface="Times New Roman"/>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err="1" smtClean="0"/>
              <a:t>CSLs</a:t>
            </a:r>
            <a:r>
              <a:rPr lang="en-US" dirty="0" smtClean="0"/>
              <a:t> for HCP in RF space</a:t>
            </a:r>
            <a:endParaRPr lang="en-US" dirty="0"/>
          </a:p>
        </p:txBody>
      </p:sp>
      <p:sp>
        <p:nvSpPr>
          <p:cNvPr id="4" name="Slide Number Placeholder 3"/>
          <p:cNvSpPr>
            <a:spLocks noGrp="1"/>
          </p:cNvSpPr>
          <p:nvPr>
            <p:ph type="sldNum" sz="quarter" idx="12"/>
          </p:nvPr>
        </p:nvSpPr>
        <p:spPr/>
        <p:txBody>
          <a:bodyPr/>
          <a:lstStyle/>
          <a:p>
            <a:pPr>
              <a:defRPr/>
            </a:pPr>
            <a:fld id="{B234B607-4D29-A94E-9028-5F154EAD3648}" type="slidenum">
              <a:rPr lang="en-US" smtClean="0"/>
              <a:pPr>
                <a:defRPr/>
              </a:pPr>
              <a:t>76</a:t>
            </a:fld>
            <a:endParaRPr lang="en-US"/>
          </a:p>
        </p:txBody>
      </p:sp>
      <p:pic>
        <p:nvPicPr>
          <p:cNvPr id="5" name="Picture 4" descr="CSL_in_RFspace_Ti_Zr-slide_2.pdf"/>
          <p:cNvPicPr>
            <a:picLocks noChangeAspect="1"/>
          </p:cNvPicPr>
          <p:nvPr/>
        </p:nvPicPr>
        <p:blipFill>
          <a:blip r:embed="rId2"/>
          <a:srcRect l="9739" t="16667" r="11176" b="11111"/>
          <a:stretch>
            <a:fillRect/>
          </a:stretch>
        </p:blipFill>
        <p:spPr>
          <a:xfrm rot="5400000">
            <a:off x="3094892" y="638908"/>
            <a:ext cx="5545015" cy="6553200"/>
          </a:xfrm>
          <a:prstGeom prst="rect">
            <a:avLst/>
          </a:prstGeom>
        </p:spPr>
      </p:pic>
      <p:sp>
        <p:nvSpPr>
          <p:cNvPr id="6" name="TextBox 5"/>
          <p:cNvSpPr txBox="1"/>
          <p:nvPr/>
        </p:nvSpPr>
        <p:spPr>
          <a:xfrm>
            <a:off x="457201" y="1295400"/>
            <a:ext cx="2133600" cy="4832092"/>
          </a:xfrm>
          <a:prstGeom prst="rect">
            <a:avLst/>
          </a:prstGeom>
          <a:noFill/>
        </p:spPr>
        <p:txBody>
          <a:bodyPr wrap="square" rtlCol="0">
            <a:spAutoFit/>
          </a:bodyPr>
          <a:lstStyle/>
          <a:p>
            <a:pPr marL="342900" indent="-342900">
              <a:buAutoNum type="arabicPeriod"/>
            </a:pPr>
            <a:r>
              <a:rPr lang="en-US" sz="1400" dirty="0" smtClean="0"/>
              <a:t>Note the two different conventions for alignment of the </a:t>
            </a:r>
            <a:r>
              <a:rPr lang="en-US" sz="1400" dirty="0" err="1" smtClean="0"/>
              <a:t>orthonormal</a:t>
            </a:r>
            <a:r>
              <a:rPr lang="en-US" sz="1400" dirty="0" smtClean="0"/>
              <a:t> coordinate system (used for calculations) with the crystallographic axes.  Typically Channel (HKL) systems use the Y-convention whereas EDAX (TSL/OIM) systems use the X-convention.</a:t>
            </a:r>
          </a:p>
          <a:p>
            <a:pPr marL="342900" indent="-342900">
              <a:buAutoNum type="arabicPeriod"/>
            </a:pPr>
            <a:r>
              <a:rPr lang="en-US" sz="1400" dirty="0" smtClean="0"/>
              <a:t>Certain CSL relationships correspond to deformation twins  observed in Ti and </a:t>
            </a:r>
            <a:r>
              <a:rPr lang="en-US" sz="1400" dirty="0" err="1" smtClean="0"/>
              <a:t>Zr</a:t>
            </a:r>
            <a:r>
              <a:rPr lang="en-US" sz="1400" dirty="0" smtClean="0"/>
              <a:t>.</a:t>
            </a:r>
            <a:endParaRPr lang="en-US" sz="1400" dirty="0"/>
          </a:p>
        </p:txBody>
      </p:sp>
      <p:sp>
        <p:nvSpPr>
          <p:cNvPr id="7" name="TextBox 6"/>
          <p:cNvSpPr txBox="1"/>
          <p:nvPr/>
        </p:nvSpPr>
        <p:spPr>
          <a:xfrm>
            <a:off x="914400" y="6581001"/>
            <a:ext cx="7790038" cy="276999"/>
          </a:xfrm>
          <a:prstGeom prst="rect">
            <a:avLst/>
          </a:prstGeom>
          <a:noFill/>
        </p:spPr>
        <p:txBody>
          <a:bodyPr wrap="none" rtlCol="0">
            <a:spAutoFit/>
          </a:bodyPr>
          <a:lstStyle/>
          <a:p>
            <a:r>
              <a:rPr lang="en-US" altLang="ja-JP" sz="1200" dirty="0" smtClean="0">
                <a:solidFill>
                  <a:srgbClr val="660066"/>
                </a:solidFill>
                <a:latin typeface="Times New Roman"/>
                <a:cs typeface="Times New Roman"/>
              </a:rPr>
              <a:t>Bozzolo </a:t>
            </a:r>
            <a:r>
              <a:rPr lang="en-US" altLang="ja-JP" sz="1200" i="1" dirty="0" smtClean="0">
                <a:solidFill>
                  <a:srgbClr val="660066"/>
                </a:solidFill>
                <a:latin typeface="Times New Roman"/>
                <a:cs typeface="Times New Roman"/>
              </a:rPr>
              <a:t>et al</a:t>
            </a:r>
            <a:r>
              <a:rPr lang="en-US" altLang="ja-JP" sz="1200" dirty="0" smtClean="0">
                <a:solidFill>
                  <a:srgbClr val="660066"/>
                </a:solidFill>
                <a:latin typeface="Times New Roman"/>
                <a:cs typeface="Times New Roman"/>
              </a:rPr>
              <a:t>. (2010). "Misorientations induced by deformation twinning in titanium." J. Appl. Crystallography </a:t>
            </a:r>
            <a:r>
              <a:rPr lang="en-US" altLang="ja-JP" sz="1200" b="1" dirty="0" smtClean="0">
                <a:solidFill>
                  <a:srgbClr val="660066"/>
                </a:solidFill>
                <a:latin typeface="Times New Roman"/>
                <a:cs typeface="Times New Roman"/>
              </a:rPr>
              <a:t>43</a:t>
            </a:r>
            <a:r>
              <a:rPr lang="en-US" altLang="ja-JP" sz="1200" dirty="0" smtClean="0">
                <a:solidFill>
                  <a:srgbClr val="660066"/>
                </a:solidFill>
                <a:latin typeface="Times New Roman"/>
                <a:cs typeface="Times New Roman"/>
              </a:rPr>
              <a:t> 596-602</a:t>
            </a:r>
            <a:endParaRPr lang="en-US" sz="1200" dirty="0">
              <a:solidFill>
                <a:srgbClr val="660066"/>
              </a:solidFill>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p:cNvSpPr>
            <a:spLocks noGrp="1"/>
          </p:cNvSpPr>
          <p:nvPr>
            <p:ph type="sldNum" sz="quarter" idx="12"/>
          </p:nvPr>
        </p:nvSpPr>
        <p:spPr/>
        <p:txBody>
          <a:bodyPr/>
          <a:lstStyle/>
          <a:p>
            <a:pPr>
              <a:defRPr/>
            </a:pPr>
            <a:fld id="{EEC46B8A-DBFE-BD49-A5E0-559B51DD3485}" type="slidenum">
              <a:rPr lang="en-US" smtClean="0"/>
              <a:pPr>
                <a:defRPr/>
              </a:pPr>
              <a:t>8</a:t>
            </a:fld>
            <a:endParaRPr lang="en-US"/>
          </a:p>
        </p:txBody>
      </p:sp>
      <p:sp>
        <p:nvSpPr>
          <p:cNvPr id="28675" name="Line 1026"/>
          <p:cNvSpPr>
            <a:spLocks noChangeShapeType="1"/>
          </p:cNvSpPr>
          <p:nvPr/>
        </p:nvSpPr>
        <p:spPr bwMode="auto">
          <a:xfrm>
            <a:off x="0" y="1185863"/>
            <a:ext cx="9144000" cy="0"/>
          </a:xfrm>
          <a:prstGeom prst="line">
            <a:avLst/>
          </a:prstGeom>
          <a:noFill/>
          <a:ln w="63500">
            <a:solidFill>
              <a:schemeClr val="folHlink"/>
            </a:solidFill>
            <a:round/>
            <a:headEnd/>
            <a:tailEnd/>
          </a:ln>
        </p:spPr>
        <p:txBody>
          <a:bodyPr wrap="none" anchor="ctr">
            <a:prstTxWarp prst="textNoShape">
              <a:avLst/>
            </a:prstTxWarp>
          </a:bodyPr>
          <a:lstStyle/>
          <a:p>
            <a:endParaRPr lang="en-US"/>
          </a:p>
        </p:txBody>
      </p:sp>
      <p:sp>
        <p:nvSpPr>
          <p:cNvPr id="28676" name="Rectangle 1027"/>
          <p:cNvSpPr>
            <a:spLocks noChangeArrowheads="1"/>
          </p:cNvSpPr>
          <p:nvPr/>
        </p:nvSpPr>
        <p:spPr bwMode="auto">
          <a:xfrm>
            <a:off x="5229225" y="6007100"/>
            <a:ext cx="4495800" cy="5181600"/>
          </a:xfrm>
          <a:prstGeom prst="rect">
            <a:avLst/>
          </a:prstGeom>
          <a:noFill/>
          <a:ln w="9525">
            <a:noFill/>
            <a:miter lim="800000"/>
            <a:headEnd/>
            <a:tailEnd/>
          </a:ln>
        </p:spPr>
        <p:txBody>
          <a:bodyPr>
            <a:prstTxWarp prst="textNoShape">
              <a:avLst/>
            </a:prstTxWarp>
          </a:bodyPr>
          <a:lstStyle/>
          <a:p>
            <a:pPr marL="742950" lvl="1" indent="-285750" eaLnBrk="1" hangingPunct="1">
              <a:spcBef>
                <a:spcPct val="20000"/>
              </a:spcBef>
              <a:buFont typeface="Wingdings" charset="2"/>
              <a:buNone/>
            </a:pPr>
            <a:endParaRPr lang="en-US" sz="1600">
              <a:solidFill>
                <a:srgbClr val="0000CC"/>
              </a:solidFill>
            </a:endParaRPr>
          </a:p>
          <a:p>
            <a:pPr marL="342900" indent="-342900" eaLnBrk="1" hangingPunct="1">
              <a:spcBef>
                <a:spcPct val="20000"/>
              </a:spcBef>
              <a:buFont typeface="Wingdings" charset="2"/>
              <a:buNone/>
            </a:pPr>
            <a:endParaRPr lang="en-US" sz="1800" b="1"/>
          </a:p>
          <a:p>
            <a:pPr marL="742950" lvl="1" indent="-285750" eaLnBrk="1" hangingPunct="1">
              <a:spcBef>
                <a:spcPct val="20000"/>
              </a:spcBef>
              <a:buFont typeface="Wingdings" charset="2"/>
              <a:buNone/>
            </a:pPr>
            <a:endParaRPr lang="en-US" sz="1600"/>
          </a:p>
          <a:p>
            <a:pPr marL="742950" lvl="1" indent="-285750" eaLnBrk="1" hangingPunct="1">
              <a:spcBef>
                <a:spcPct val="20000"/>
              </a:spcBef>
              <a:buFont typeface="Wingdings" charset="2"/>
              <a:buNone/>
            </a:pPr>
            <a:endParaRPr lang="en-US" sz="1600"/>
          </a:p>
          <a:p>
            <a:pPr marL="342900" indent="-342900" eaLnBrk="1" hangingPunct="1">
              <a:spcBef>
                <a:spcPct val="20000"/>
              </a:spcBef>
              <a:buFont typeface="Wingdings" charset="2"/>
              <a:buNone/>
            </a:pPr>
            <a:r>
              <a:rPr lang="en-US" sz="2000" b="1"/>
              <a:t>	</a:t>
            </a:r>
            <a:endParaRPr lang="en-US" sz="2000">
              <a:solidFill>
                <a:srgbClr val="006600"/>
              </a:solidFill>
              <a:ea typeface="Times New Roman" charset="0"/>
              <a:cs typeface="Times New Roman" charset="0"/>
            </a:endParaRPr>
          </a:p>
        </p:txBody>
      </p:sp>
      <p:sp>
        <p:nvSpPr>
          <p:cNvPr id="28677" name="Rectangle 1029"/>
          <p:cNvSpPr>
            <a:spLocks noChangeArrowheads="1"/>
          </p:cNvSpPr>
          <p:nvPr/>
        </p:nvSpPr>
        <p:spPr bwMode="auto">
          <a:xfrm>
            <a:off x="2471738" y="349250"/>
            <a:ext cx="4157662" cy="609600"/>
          </a:xfrm>
          <a:prstGeom prst="rect">
            <a:avLst/>
          </a:prstGeom>
          <a:noFill/>
          <a:ln w="9525">
            <a:noFill/>
            <a:miter lim="800000"/>
            <a:headEnd/>
            <a:tailEnd/>
          </a:ln>
        </p:spPr>
        <p:txBody>
          <a:bodyPr lIns="102590" tIns="51296" rIns="102590" bIns="51296">
            <a:prstTxWarp prst="textNoShape">
              <a:avLst/>
            </a:prstTxWarp>
          </a:bodyPr>
          <a:lstStyle/>
          <a:p>
            <a:pPr algn="ctr" eaLnBrk="1" hangingPunct="1"/>
            <a:r>
              <a:rPr lang="en-US" sz="4000" i="1">
                <a:solidFill>
                  <a:srgbClr val="0201B5"/>
                </a:solidFill>
                <a:latin typeface="Times" charset="0"/>
              </a:rPr>
              <a:t>GBE Technology</a:t>
            </a:r>
          </a:p>
        </p:txBody>
      </p:sp>
      <p:pic>
        <p:nvPicPr>
          <p:cNvPr id="28678" name="Picture 1030"/>
          <p:cNvPicPr>
            <a:picLocks noChangeAspect="1" noChangeArrowheads="1"/>
          </p:cNvPicPr>
          <p:nvPr/>
        </p:nvPicPr>
        <p:blipFill>
          <a:blip r:embed="rId3"/>
          <a:srcRect/>
          <a:stretch>
            <a:fillRect/>
          </a:stretch>
        </p:blipFill>
        <p:spPr bwMode="auto">
          <a:xfrm>
            <a:off x="230188" y="220663"/>
            <a:ext cx="1679575" cy="844550"/>
          </a:xfrm>
          <a:prstGeom prst="rect">
            <a:avLst/>
          </a:prstGeom>
          <a:noFill/>
          <a:ln w="9525">
            <a:noFill/>
            <a:miter lim="800000"/>
            <a:headEnd/>
            <a:tailEnd/>
          </a:ln>
        </p:spPr>
      </p:pic>
      <p:sp>
        <p:nvSpPr>
          <p:cNvPr id="28679" name="Text Box 1031"/>
          <p:cNvSpPr txBox="1">
            <a:spLocks noChangeArrowheads="1"/>
          </p:cNvSpPr>
          <p:nvPr/>
        </p:nvSpPr>
        <p:spPr bwMode="auto">
          <a:xfrm>
            <a:off x="463550" y="3022600"/>
            <a:ext cx="4627563" cy="2498725"/>
          </a:xfrm>
          <a:prstGeom prst="rect">
            <a:avLst/>
          </a:prstGeom>
          <a:noFill/>
          <a:ln w="9525">
            <a:noFill/>
            <a:miter lim="800000"/>
            <a:headEnd/>
            <a:tailEnd/>
          </a:ln>
        </p:spPr>
        <p:txBody>
          <a:bodyPr>
            <a:prstTxWarp prst="textNoShape">
              <a:avLst/>
            </a:prstTxWarp>
            <a:spAutoFit/>
          </a:bodyPr>
          <a:lstStyle/>
          <a:p>
            <a:pPr eaLnBrk="1" hangingPunct="1">
              <a:spcBef>
                <a:spcPct val="50000"/>
              </a:spcBef>
              <a:tabLst>
                <a:tab pos="635000" algn="l"/>
              </a:tabLst>
            </a:pPr>
            <a:r>
              <a:rPr lang="en-US" sz="1400" b="1">
                <a:solidFill>
                  <a:srgbClr val="003366"/>
                </a:solidFill>
              </a:rPr>
              <a:t>Patent-Protected Thermo-Mechanical Metallurgical Process </a:t>
            </a:r>
            <a:endParaRPr lang="en-US" sz="1400" b="1"/>
          </a:p>
          <a:p>
            <a:pPr eaLnBrk="1" hangingPunct="1">
              <a:spcBef>
                <a:spcPct val="50000"/>
              </a:spcBef>
              <a:tabLst>
                <a:tab pos="635000" algn="l"/>
              </a:tabLst>
            </a:pPr>
            <a:r>
              <a:rPr lang="en-US" sz="1200"/>
              <a:t>Applied during component forming/fabrication processes. </a:t>
            </a:r>
          </a:p>
          <a:p>
            <a:pPr eaLnBrk="1" hangingPunct="1">
              <a:spcBef>
                <a:spcPct val="20000"/>
              </a:spcBef>
              <a:buClr>
                <a:srgbClr val="003366"/>
              </a:buClr>
              <a:buSzPct val="50000"/>
              <a:buFont typeface="Monotype Sorts" charset="2"/>
              <a:buNone/>
              <a:tabLst>
                <a:tab pos="635000" algn="l"/>
              </a:tabLst>
            </a:pPr>
            <a:r>
              <a:rPr lang="en-US" sz="1200"/>
              <a:t>Can also be applied as a surface treatment (0.1 to 1mm) to finished or semi-finished structures.</a:t>
            </a:r>
          </a:p>
          <a:p>
            <a:pPr eaLnBrk="1" hangingPunct="1">
              <a:spcBef>
                <a:spcPct val="50000"/>
              </a:spcBef>
              <a:buFontTx/>
              <a:buChar char="•"/>
              <a:tabLst>
                <a:tab pos="635000" algn="l"/>
              </a:tabLst>
            </a:pPr>
            <a:r>
              <a:rPr lang="en-US" sz="1400" b="1">
                <a:solidFill>
                  <a:srgbClr val="003366"/>
                </a:solidFill>
              </a:rPr>
              <a:t> Increases Population of ‘Special’ Grain Boundaries</a:t>
            </a:r>
          </a:p>
          <a:p>
            <a:pPr eaLnBrk="1" hangingPunct="1">
              <a:spcBef>
                <a:spcPct val="50000"/>
              </a:spcBef>
              <a:buFontTx/>
              <a:buChar char="•"/>
              <a:tabLst>
                <a:tab pos="635000" algn="l"/>
              </a:tabLst>
            </a:pPr>
            <a:r>
              <a:rPr lang="en-US" sz="1400" b="1">
                <a:solidFill>
                  <a:srgbClr val="003366"/>
                </a:solidFill>
              </a:rPr>
              <a:t> Reduces Average Grain Size</a:t>
            </a:r>
          </a:p>
          <a:p>
            <a:pPr eaLnBrk="1" hangingPunct="1">
              <a:spcBef>
                <a:spcPct val="50000"/>
              </a:spcBef>
              <a:buFontTx/>
              <a:buChar char="•"/>
              <a:tabLst>
                <a:tab pos="635000" algn="l"/>
              </a:tabLst>
            </a:pPr>
            <a:r>
              <a:rPr lang="en-US" sz="1400" b="1">
                <a:solidFill>
                  <a:srgbClr val="003366"/>
                </a:solidFill>
              </a:rPr>
              <a:t> Enhances Microstructural Uniformity </a:t>
            </a:r>
          </a:p>
          <a:p>
            <a:pPr eaLnBrk="1" hangingPunct="1">
              <a:spcBef>
                <a:spcPct val="50000"/>
              </a:spcBef>
              <a:buFontTx/>
              <a:buChar char="•"/>
              <a:tabLst>
                <a:tab pos="635000" algn="l"/>
              </a:tabLst>
            </a:pPr>
            <a:r>
              <a:rPr lang="en-US" sz="1400" b="1">
                <a:solidFill>
                  <a:srgbClr val="003366"/>
                </a:solidFill>
              </a:rPr>
              <a:t> Fully Randomizes Crystallographic Texture</a:t>
            </a:r>
            <a:endParaRPr lang="en-US" sz="1400" b="1"/>
          </a:p>
        </p:txBody>
      </p:sp>
      <p:pic>
        <p:nvPicPr>
          <p:cNvPr id="28680" name="Picture 1032" descr="Integran with bi-line"/>
          <p:cNvPicPr>
            <a:picLocks noChangeAspect="1" noChangeArrowheads="1"/>
          </p:cNvPicPr>
          <p:nvPr/>
        </p:nvPicPr>
        <p:blipFill>
          <a:blip r:embed="rId4"/>
          <a:srcRect/>
          <a:stretch>
            <a:fillRect/>
          </a:stretch>
        </p:blipFill>
        <p:spPr bwMode="auto">
          <a:xfrm>
            <a:off x="6977063" y="190500"/>
            <a:ext cx="1863725" cy="852488"/>
          </a:xfrm>
          <a:prstGeom prst="rect">
            <a:avLst/>
          </a:prstGeom>
          <a:noFill/>
          <a:ln w="9525">
            <a:noFill/>
            <a:miter lim="800000"/>
            <a:headEnd/>
            <a:tailEnd/>
          </a:ln>
        </p:spPr>
      </p:pic>
      <p:grpSp>
        <p:nvGrpSpPr>
          <p:cNvPr id="28681" name="Group 1033"/>
          <p:cNvGrpSpPr>
            <a:grpSpLocks/>
          </p:cNvGrpSpPr>
          <p:nvPr/>
        </p:nvGrpSpPr>
        <p:grpSpPr bwMode="auto">
          <a:xfrm>
            <a:off x="5572125" y="1306513"/>
            <a:ext cx="3155950" cy="2686050"/>
            <a:chOff x="3360" y="1392"/>
            <a:chExt cx="2400" cy="2168"/>
          </a:xfrm>
        </p:grpSpPr>
        <p:pic>
          <p:nvPicPr>
            <p:cNvPr id="28689" name="Picture 1034" descr="oimmapB"/>
            <p:cNvPicPr>
              <a:picLocks noChangeAspect="1" noChangeArrowheads="1"/>
            </p:cNvPicPr>
            <p:nvPr/>
          </p:nvPicPr>
          <p:blipFill>
            <a:blip r:embed="rId5"/>
            <a:srcRect/>
            <a:stretch>
              <a:fillRect/>
            </a:stretch>
          </p:blipFill>
          <p:spPr bwMode="auto">
            <a:xfrm>
              <a:off x="3360" y="1392"/>
              <a:ext cx="1176" cy="1776"/>
            </a:xfrm>
            <a:prstGeom prst="rect">
              <a:avLst/>
            </a:prstGeom>
            <a:noFill/>
            <a:ln w="9525">
              <a:noFill/>
              <a:miter lim="800000"/>
              <a:headEnd/>
              <a:tailEnd/>
            </a:ln>
          </p:spPr>
        </p:pic>
        <p:sp>
          <p:nvSpPr>
            <p:cNvPr id="28690" name="Line 1035"/>
            <p:cNvSpPr>
              <a:spLocks noChangeShapeType="1"/>
            </p:cNvSpPr>
            <p:nvPr/>
          </p:nvSpPr>
          <p:spPr bwMode="auto">
            <a:xfrm>
              <a:off x="4560" y="2496"/>
              <a:ext cx="288" cy="0"/>
            </a:xfrm>
            <a:prstGeom prst="line">
              <a:avLst/>
            </a:prstGeom>
            <a:noFill/>
            <a:ln w="9525">
              <a:solidFill>
                <a:schemeClr val="tx1"/>
              </a:solidFill>
              <a:round/>
              <a:headEnd type="triangle" w="med" len="med"/>
              <a:tailEnd/>
            </a:ln>
          </p:spPr>
          <p:txBody>
            <a:bodyPr>
              <a:prstTxWarp prst="textNoShape">
                <a:avLst/>
              </a:prstTxWarp>
            </a:bodyPr>
            <a:lstStyle/>
            <a:p>
              <a:endParaRPr lang="en-US"/>
            </a:p>
          </p:txBody>
        </p:sp>
        <p:sp>
          <p:nvSpPr>
            <p:cNvPr id="28691" name="Text Box 1036"/>
            <p:cNvSpPr txBox="1">
              <a:spLocks noChangeArrowheads="1"/>
            </p:cNvSpPr>
            <p:nvPr/>
          </p:nvSpPr>
          <p:spPr bwMode="auto">
            <a:xfrm>
              <a:off x="4800" y="2304"/>
              <a:ext cx="960" cy="369"/>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200"/>
                <a:t>GBE Surface Treatment</a:t>
              </a:r>
            </a:p>
          </p:txBody>
        </p:sp>
        <p:sp>
          <p:nvSpPr>
            <p:cNvPr id="28692" name="Line 1037"/>
            <p:cNvSpPr>
              <a:spLocks noChangeShapeType="1"/>
            </p:cNvSpPr>
            <p:nvPr/>
          </p:nvSpPr>
          <p:spPr bwMode="auto">
            <a:xfrm>
              <a:off x="4560" y="1776"/>
              <a:ext cx="288" cy="0"/>
            </a:xfrm>
            <a:prstGeom prst="line">
              <a:avLst/>
            </a:prstGeom>
            <a:noFill/>
            <a:ln w="9525">
              <a:solidFill>
                <a:schemeClr val="tx1"/>
              </a:solidFill>
              <a:round/>
              <a:headEnd type="triangle" w="med" len="med"/>
              <a:tailEnd/>
            </a:ln>
          </p:spPr>
          <p:txBody>
            <a:bodyPr>
              <a:prstTxWarp prst="textNoShape">
                <a:avLst/>
              </a:prstTxWarp>
            </a:bodyPr>
            <a:lstStyle/>
            <a:p>
              <a:endParaRPr lang="en-US"/>
            </a:p>
          </p:txBody>
        </p:sp>
        <p:sp>
          <p:nvSpPr>
            <p:cNvPr id="28693" name="Text Box 1038"/>
            <p:cNvSpPr txBox="1">
              <a:spLocks noChangeArrowheads="1"/>
            </p:cNvSpPr>
            <p:nvPr/>
          </p:nvSpPr>
          <p:spPr bwMode="auto">
            <a:xfrm>
              <a:off x="4849" y="1536"/>
              <a:ext cx="767" cy="271"/>
            </a:xfrm>
            <a:prstGeom prst="rect">
              <a:avLst/>
            </a:prstGeom>
            <a:noFill/>
            <a:ln w="9525">
              <a:noFill/>
              <a:miter lim="800000"/>
              <a:headEnd/>
              <a:tailEnd/>
            </a:ln>
          </p:spPr>
          <p:txBody>
            <a:bodyPr>
              <a:prstTxWarp prst="textNoShape">
                <a:avLst/>
              </a:prstTxWarp>
              <a:spAutoFit/>
            </a:bodyPr>
            <a:lstStyle/>
            <a:p>
              <a:pPr eaLnBrk="1" hangingPunct="1">
                <a:spcBef>
                  <a:spcPct val="50000"/>
                </a:spcBef>
              </a:pPr>
              <a:endParaRPr lang="en-CA" sz="1600"/>
            </a:p>
          </p:txBody>
        </p:sp>
        <p:sp>
          <p:nvSpPr>
            <p:cNvPr id="28694" name="Text Box 1039"/>
            <p:cNvSpPr txBox="1">
              <a:spLocks noChangeArrowheads="1"/>
            </p:cNvSpPr>
            <p:nvPr/>
          </p:nvSpPr>
          <p:spPr bwMode="auto">
            <a:xfrm>
              <a:off x="3504" y="3264"/>
              <a:ext cx="1153" cy="296"/>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800" b="1"/>
                <a:t>Alloy 625</a:t>
              </a:r>
            </a:p>
          </p:txBody>
        </p:sp>
      </p:grpSp>
      <p:sp>
        <p:nvSpPr>
          <p:cNvPr id="28682" name="Text Box 1040"/>
          <p:cNvSpPr txBox="1">
            <a:spLocks noChangeArrowheads="1"/>
          </p:cNvSpPr>
          <p:nvPr/>
        </p:nvSpPr>
        <p:spPr bwMode="auto">
          <a:xfrm>
            <a:off x="5165725" y="4033838"/>
            <a:ext cx="2438400" cy="652462"/>
          </a:xfrm>
          <a:prstGeom prst="rect">
            <a:avLst/>
          </a:prstGeom>
          <a:solidFill>
            <a:schemeClr val="folHlink"/>
          </a:solidFill>
          <a:ln w="28575">
            <a:solidFill>
              <a:srgbClr val="003366"/>
            </a:solidFill>
            <a:miter lim="800000"/>
            <a:headEnd/>
            <a:tailEnd/>
          </a:ln>
        </p:spPr>
        <p:txBody>
          <a:bodyPr>
            <a:prstTxWarp prst="textNoShape">
              <a:avLst/>
            </a:prstTxWarp>
            <a:spAutoFit/>
          </a:bodyPr>
          <a:lstStyle/>
          <a:p>
            <a:pPr eaLnBrk="1" hangingPunct="1">
              <a:spcBef>
                <a:spcPct val="50000"/>
              </a:spcBef>
            </a:pPr>
            <a:r>
              <a:rPr lang="en-US" sz="1400">
                <a:solidFill>
                  <a:srgbClr val="003366"/>
                </a:solidFill>
              </a:rPr>
              <a:t>Special GB’s (</a:t>
            </a:r>
            <a:r>
              <a:rPr lang="en-US" sz="1400">
                <a:solidFill>
                  <a:srgbClr val="FF3300"/>
                </a:solidFill>
              </a:rPr>
              <a:t>red</a:t>
            </a:r>
            <a:r>
              <a:rPr lang="en-US" sz="1400">
                <a:solidFill>
                  <a:srgbClr val="003366"/>
                </a:solidFill>
              </a:rPr>
              <a:t>;</a:t>
            </a:r>
            <a:r>
              <a:rPr lang="en-US" sz="1400"/>
              <a:t> </a:t>
            </a:r>
            <a:r>
              <a:rPr lang="en-US" sz="1400">
                <a:solidFill>
                  <a:srgbClr val="FFFF00"/>
                </a:solidFill>
              </a:rPr>
              <a:t>yellow</a:t>
            </a:r>
            <a:r>
              <a:rPr lang="en-US" sz="1400">
                <a:solidFill>
                  <a:srgbClr val="003366"/>
                </a:solidFill>
              </a:rPr>
              <a:t>)</a:t>
            </a:r>
          </a:p>
          <a:p>
            <a:pPr eaLnBrk="1" hangingPunct="1">
              <a:spcBef>
                <a:spcPct val="50000"/>
              </a:spcBef>
            </a:pPr>
            <a:r>
              <a:rPr lang="en-US" sz="1400">
                <a:solidFill>
                  <a:srgbClr val="003366"/>
                </a:solidFill>
              </a:rPr>
              <a:t>General GB’s</a:t>
            </a:r>
            <a:r>
              <a:rPr lang="en-US" sz="1400"/>
              <a:t> </a:t>
            </a:r>
            <a:r>
              <a:rPr lang="en-US" sz="1400">
                <a:solidFill>
                  <a:srgbClr val="003366"/>
                </a:solidFill>
              </a:rPr>
              <a:t>(</a:t>
            </a:r>
            <a:r>
              <a:rPr lang="en-US" sz="1400"/>
              <a:t>black</a:t>
            </a:r>
            <a:r>
              <a:rPr lang="en-US" sz="1400">
                <a:solidFill>
                  <a:srgbClr val="003366"/>
                </a:solidFill>
              </a:rPr>
              <a:t>)</a:t>
            </a:r>
            <a:endParaRPr lang="en-CA" sz="1400">
              <a:solidFill>
                <a:srgbClr val="003366"/>
              </a:solidFill>
            </a:endParaRPr>
          </a:p>
        </p:txBody>
      </p:sp>
      <p:pic>
        <p:nvPicPr>
          <p:cNvPr id="103441" name="Picture 1041" descr="GBEhex"/>
          <p:cNvPicPr>
            <a:picLocks noChangeAspect="1" noChangeArrowheads="1"/>
          </p:cNvPicPr>
          <p:nvPr/>
        </p:nvPicPr>
        <p:blipFill>
          <a:blip r:embed="rId6"/>
          <a:srcRect/>
          <a:stretch>
            <a:fillRect/>
          </a:stretch>
        </p:blipFill>
        <p:spPr bwMode="auto">
          <a:xfrm>
            <a:off x="630238" y="1470025"/>
            <a:ext cx="1196975" cy="1279525"/>
          </a:xfrm>
          <a:prstGeom prst="rect">
            <a:avLst/>
          </a:prstGeom>
          <a:noFill/>
          <a:ln w="9525">
            <a:noFill/>
            <a:miter lim="800000"/>
            <a:headEnd/>
            <a:tailEnd/>
          </a:ln>
        </p:spPr>
      </p:pic>
      <p:sp>
        <p:nvSpPr>
          <p:cNvPr id="28684" name="Text Box 1042"/>
          <p:cNvSpPr txBox="1">
            <a:spLocks noChangeArrowheads="1"/>
          </p:cNvSpPr>
          <p:nvPr/>
        </p:nvSpPr>
        <p:spPr bwMode="auto">
          <a:xfrm>
            <a:off x="2286000" y="1538288"/>
            <a:ext cx="2879725" cy="1006475"/>
          </a:xfrm>
          <a:prstGeom prst="rect">
            <a:avLst/>
          </a:prstGeom>
          <a:noFill/>
          <a:ln w="9525">
            <a:noFill/>
            <a:miter lim="800000"/>
            <a:headEnd/>
            <a:tailEnd/>
          </a:ln>
        </p:spPr>
        <p:txBody>
          <a:bodyPr>
            <a:prstTxWarp prst="textNoShape">
              <a:avLst/>
            </a:prstTxWarp>
            <a:spAutoFit/>
          </a:bodyPr>
          <a:lstStyle/>
          <a:p>
            <a:pPr eaLnBrk="1" hangingPunct="1">
              <a:spcBef>
                <a:spcPct val="20000"/>
              </a:spcBef>
            </a:pPr>
            <a:r>
              <a:rPr lang="en-US" sz="1000" b="1"/>
              <a:t>Grain boundary engineering</a:t>
            </a:r>
            <a:r>
              <a:rPr lang="en-US" sz="1000"/>
              <a:t> (GBE™) is the methodology by which the local grain boundary structure is characterized and material processing variables adjusted to create an optimized grain boundary microstructure for improved material performance.</a:t>
            </a:r>
          </a:p>
        </p:txBody>
      </p:sp>
      <p:sp>
        <p:nvSpPr>
          <p:cNvPr id="28685" name="Line 1043"/>
          <p:cNvSpPr>
            <a:spLocks noChangeShapeType="1"/>
          </p:cNvSpPr>
          <p:nvPr/>
        </p:nvSpPr>
        <p:spPr bwMode="auto">
          <a:xfrm flipH="1">
            <a:off x="1725613" y="1717675"/>
            <a:ext cx="530225" cy="379413"/>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8686" name="Rectangle 1044"/>
          <p:cNvSpPr>
            <a:spLocks noChangeArrowheads="1"/>
          </p:cNvSpPr>
          <p:nvPr/>
        </p:nvSpPr>
        <p:spPr bwMode="auto">
          <a:xfrm>
            <a:off x="487363" y="1385888"/>
            <a:ext cx="4678362" cy="1433512"/>
          </a:xfrm>
          <a:prstGeom prst="rect">
            <a:avLst/>
          </a:prstGeom>
          <a:noFill/>
          <a:ln w="38100">
            <a:solidFill>
              <a:srgbClr val="FF0000"/>
            </a:solidFill>
            <a:miter lim="800000"/>
            <a:headEnd/>
            <a:tailEnd/>
          </a:ln>
        </p:spPr>
        <p:txBody>
          <a:bodyPr wrap="none" anchor="ctr">
            <a:prstTxWarp prst="textNoShape">
              <a:avLst/>
            </a:prstTxWarp>
          </a:bodyPr>
          <a:lstStyle/>
          <a:p>
            <a:endParaRPr lang="en-US"/>
          </a:p>
        </p:txBody>
      </p:sp>
      <p:sp>
        <p:nvSpPr>
          <p:cNvPr id="103445" name="Text Box 1045"/>
          <p:cNvSpPr txBox="1">
            <a:spLocks noChangeArrowheads="1"/>
          </p:cNvSpPr>
          <p:nvPr/>
        </p:nvSpPr>
        <p:spPr bwMode="auto">
          <a:xfrm>
            <a:off x="7543800" y="1643063"/>
            <a:ext cx="1600200" cy="8223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defRPr/>
            </a:pPr>
            <a:r>
              <a:rPr lang="en-US" sz="1200"/>
              <a:t>Base Material</a:t>
            </a:r>
          </a:p>
          <a:p>
            <a:pPr eaLnBrk="1" hangingPunct="1">
              <a:spcBef>
                <a:spcPct val="50000"/>
              </a:spcBef>
              <a:defRPr/>
            </a:pPr>
            <a:endParaRPr lang="en-CA">
              <a:effectLst>
                <a:outerShdw blurRad="38100" dist="38100" dir="2700000" algn="tl">
                  <a:srgbClr val="DDDDDD"/>
                </a:outerShdw>
              </a:effectLst>
            </a:endParaRPr>
          </a:p>
        </p:txBody>
      </p:sp>
      <p:sp>
        <p:nvSpPr>
          <p:cNvPr id="28688" name="Text Box 1046"/>
          <p:cNvSpPr txBox="1">
            <a:spLocks noChangeArrowheads="1"/>
          </p:cNvSpPr>
          <p:nvPr/>
        </p:nvSpPr>
        <p:spPr bwMode="auto">
          <a:xfrm>
            <a:off x="457200" y="5607050"/>
            <a:ext cx="8275638" cy="73025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400" b="1" i="1"/>
              <a:t>Integran’s GBE technology has also been applied to mitigate stress corrosion cracking susceptibility of Ni-base alloys, extend the service-life of lead-acid battery grids, and improve the fatigue and creep performance of aerospace superalloys.</a:t>
            </a:r>
            <a:endParaRPr lang="en-CA" sz="1400" b="1" i="1"/>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03441"/>
                                        </p:tgtEl>
                                        <p:attrNameLst>
                                          <p:attrName>style.visibility</p:attrName>
                                        </p:attrNameLst>
                                      </p:cBhvr>
                                      <p:to>
                                        <p:strVal val="visible"/>
                                      </p:to>
                                    </p:set>
                                    <p:animEffect transition="in" filter="box(out)">
                                      <p:cBhvr>
                                        <p:cTn id="7" dur="500"/>
                                        <p:tgtEl>
                                          <p:spTgt spid="103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Slide Number Placeholder 3"/>
          <p:cNvSpPr>
            <a:spLocks noGrp="1"/>
          </p:cNvSpPr>
          <p:nvPr>
            <p:ph type="sldNum" sz="quarter" idx="12"/>
          </p:nvPr>
        </p:nvSpPr>
        <p:spPr/>
        <p:txBody>
          <a:bodyPr/>
          <a:lstStyle/>
          <a:p>
            <a:pPr>
              <a:defRPr/>
            </a:pPr>
            <a:fld id="{56B73D56-9D6D-334F-8AF1-E6A87286BA2D}" type="slidenum">
              <a:rPr lang="en-US" smtClean="0"/>
              <a:pPr>
                <a:defRPr/>
              </a:pPr>
              <a:t>9</a:t>
            </a:fld>
            <a:endParaRPr lang="en-US"/>
          </a:p>
        </p:txBody>
      </p:sp>
      <p:sp>
        <p:nvSpPr>
          <p:cNvPr id="30723" name="Line 1026"/>
          <p:cNvSpPr>
            <a:spLocks noChangeShapeType="1"/>
          </p:cNvSpPr>
          <p:nvPr/>
        </p:nvSpPr>
        <p:spPr bwMode="auto">
          <a:xfrm>
            <a:off x="7067550" y="5138738"/>
            <a:ext cx="685800" cy="0"/>
          </a:xfrm>
          <a:prstGeom prst="line">
            <a:avLst/>
          </a:prstGeom>
          <a:noFill/>
          <a:ln w="76200">
            <a:solidFill>
              <a:schemeClr val="tx1"/>
            </a:solidFill>
            <a:round/>
            <a:headEnd/>
            <a:tailEnd/>
          </a:ln>
        </p:spPr>
        <p:txBody>
          <a:bodyPr>
            <a:prstTxWarp prst="textNoShape">
              <a:avLst/>
            </a:prstTxWarp>
          </a:bodyPr>
          <a:lstStyle/>
          <a:p>
            <a:endParaRPr lang="en-US"/>
          </a:p>
        </p:txBody>
      </p:sp>
      <p:sp>
        <p:nvSpPr>
          <p:cNvPr id="30724" name="Text Box 1027"/>
          <p:cNvSpPr txBox="1">
            <a:spLocks noChangeArrowheads="1"/>
          </p:cNvSpPr>
          <p:nvPr/>
        </p:nvSpPr>
        <p:spPr bwMode="auto">
          <a:xfrm>
            <a:off x="8458200" y="3862388"/>
            <a:ext cx="685800" cy="274637"/>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200"/>
              <a:t>0.02 in.</a:t>
            </a:r>
          </a:p>
        </p:txBody>
      </p:sp>
      <p:grpSp>
        <p:nvGrpSpPr>
          <p:cNvPr id="30725" name="Group 1028"/>
          <p:cNvGrpSpPr>
            <a:grpSpLocks/>
          </p:cNvGrpSpPr>
          <p:nvPr/>
        </p:nvGrpSpPr>
        <p:grpSpPr bwMode="auto">
          <a:xfrm>
            <a:off x="1057275" y="2790825"/>
            <a:ext cx="3429000" cy="3048000"/>
            <a:chOff x="2160" y="1440"/>
            <a:chExt cx="8064" cy="5899"/>
          </a:xfrm>
        </p:grpSpPr>
        <p:pic>
          <p:nvPicPr>
            <p:cNvPr id="30739" name="Picture 1029" descr="1g1a_1"/>
            <p:cNvPicPr>
              <a:picLocks noChangeAspect="1" noChangeArrowheads="1"/>
            </p:cNvPicPr>
            <p:nvPr/>
          </p:nvPicPr>
          <p:blipFill>
            <a:blip r:embed="rId3"/>
            <a:srcRect/>
            <a:stretch>
              <a:fillRect/>
            </a:stretch>
          </p:blipFill>
          <p:spPr bwMode="auto">
            <a:xfrm>
              <a:off x="2160" y="1440"/>
              <a:ext cx="8064" cy="5899"/>
            </a:xfrm>
            <a:prstGeom prst="rect">
              <a:avLst/>
            </a:prstGeom>
            <a:noFill/>
            <a:ln w="9525">
              <a:noFill/>
              <a:miter lim="800000"/>
              <a:headEnd/>
              <a:tailEnd/>
            </a:ln>
          </p:spPr>
        </p:pic>
        <p:sp>
          <p:nvSpPr>
            <p:cNvPr id="30740" name="Line 1030"/>
            <p:cNvSpPr>
              <a:spLocks noChangeShapeType="1"/>
            </p:cNvSpPr>
            <p:nvPr/>
          </p:nvSpPr>
          <p:spPr bwMode="auto">
            <a:xfrm>
              <a:off x="7488" y="6480"/>
              <a:ext cx="1728" cy="0"/>
            </a:xfrm>
            <a:prstGeom prst="line">
              <a:avLst/>
            </a:prstGeom>
            <a:noFill/>
            <a:ln w="76200">
              <a:solidFill>
                <a:srgbClr val="000000"/>
              </a:solidFill>
              <a:round/>
              <a:headEnd/>
              <a:tailEnd/>
            </a:ln>
          </p:spPr>
          <p:txBody>
            <a:bodyPr>
              <a:prstTxWarp prst="textNoShape">
                <a:avLst/>
              </a:prstTxWarp>
            </a:bodyPr>
            <a:lstStyle/>
            <a:p>
              <a:endParaRPr lang="en-US"/>
            </a:p>
          </p:txBody>
        </p:sp>
        <p:sp>
          <p:nvSpPr>
            <p:cNvPr id="30741" name="Text Box 1031"/>
            <p:cNvSpPr txBox="1">
              <a:spLocks noChangeArrowheads="1"/>
            </p:cNvSpPr>
            <p:nvPr/>
          </p:nvSpPr>
          <p:spPr bwMode="auto">
            <a:xfrm>
              <a:off x="7920" y="6480"/>
              <a:ext cx="1152" cy="576"/>
            </a:xfrm>
            <a:prstGeom prst="rect">
              <a:avLst/>
            </a:prstGeom>
            <a:noFill/>
            <a:ln w="9525">
              <a:noFill/>
              <a:miter lim="800000"/>
              <a:headEnd/>
              <a:tailEnd/>
            </a:ln>
          </p:spPr>
          <p:txBody>
            <a:bodyPr>
              <a:prstTxWarp prst="textNoShape">
                <a:avLst/>
              </a:prstTxWarp>
            </a:bodyPr>
            <a:lstStyle/>
            <a:p>
              <a:r>
                <a:rPr lang="en-US" sz="1600" b="1"/>
                <a:t>0.02”</a:t>
              </a:r>
            </a:p>
          </p:txBody>
        </p:sp>
      </p:grpSp>
      <p:pic>
        <p:nvPicPr>
          <p:cNvPr id="30726" name="Picture 1032" descr="1g2a"/>
          <p:cNvPicPr>
            <a:picLocks noChangeAspect="1" noChangeArrowheads="1"/>
          </p:cNvPicPr>
          <p:nvPr/>
        </p:nvPicPr>
        <p:blipFill>
          <a:blip r:embed="rId4"/>
          <a:srcRect/>
          <a:stretch>
            <a:fillRect/>
          </a:stretch>
        </p:blipFill>
        <p:spPr bwMode="auto">
          <a:xfrm>
            <a:off x="4657725" y="2924175"/>
            <a:ext cx="3581400" cy="2590800"/>
          </a:xfrm>
          <a:prstGeom prst="rect">
            <a:avLst/>
          </a:prstGeom>
          <a:noFill/>
          <a:ln w="9525">
            <a:noFill/>
            <a:miter lim="800000"/>
            <a:headEnd/>
            <a:tailEnd/>
          </a:ln>
        </p:spPr>
      </p:pic>
      <p:sp>
        <p:nvSpPr>
          <p:cNvPr id="30727" name="Line 1033"/>
          <p:cNvSpPr>
            <a:spLocks noChangeShapeType="1"/>
          </p:cNvSpPr>
          <p:nvPr/>
        </p:nvSpPr>
        <p:spPr bwMode="auto">
          <a:xfrm>
            <a:off x="8329613" y="3871913"/>
            <a:ext cx="776287" cy="0"/>
          </a:xfrm>
          <a:prstGeom prst="line">
            <a:avLst/>
          </a:prstGeom>
          <a:noFill/>
          <a:ln w="76200">
            <a:solidFill>
              <a:srgbClr val="000000"/>
            </a:solidFill>
            <a:round/>
            <a:headEnd/>
            <a:tailEnd/>
          </a:ln>
        </p:spPr>
        <p:txBody>
          <a:bodyPr>
            <a:prstTxWarp prst="textNoShape">
              <a:avLst/>
            </a:prstTxWarp>
          </a:bodyPr>
          <a:lstStyle/>
          <a:p>
            <a:endParaRPr lang="en-US"/>
          </a:p>
        </p:txBody>
      </p:sp>
      <p:sp>
        <p:nvSpPr>
          <p:cNvPr id="30728" name="Text Box 1034"/>
          <p:cNvSpPr txBox="1">
            <a:spLocks noChangeArrowheads="1"/>
          </p:cNvSpPr>
          <p:nvPr/>
        </p:nvSpPr>
        <p:spPr bwMode="auto">
          <a:xfrm>
            <a:off x="7354888" y="5148263"/>
            <a:ext cx="538162" cy="236537"/>
          </a:xfrm>
          <a:prstGeom prst="rect">
            <a:avLst/>
          </a:prstGeom>
          <a:noFill/>
          <a:ln w="9525">
            <a:noFill/>
            <a:miter lim="800000"/>
            <a:headEnd/>
            <a:tailEnd/>
          </a:ln>
        </p:spPr>
        <p:txBody>
          <a:bodyPr>
            <a:prstTxWarp prst="textNoShape">
              <a:avLst/>
            </a:prstTxWarp>
          </a:bodyPr>
          <a:lstStyle/>
          <a:p>
            <a:r>
              <a:rPr lang="en-US" sz="1600" b="1"/>
              <a:t>0.02”</a:t>
            </a:r>
          </a:p>
        </p:txBody>
      </p:sp>
      <p:sp>
        <p:nvSpPr>
          <p:cNvPr id="30729" name="Rectangle 1035"/>
          <p:cNvSpPr>
            <a:spLocks noChangeArrowheads="1"/>
          </p:cNvSpPr>
          <p:nvPr/>
        </p:nvSpPr>
        <p:spPr bwMode="auto">
          <a:xfrm>
            <a:off x="796925" y="5062538"/>
            <a:ext cx="7924800" cy="8382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30730" name="Rectangle 1036"/>
          <p:cNvSpPr>
            <a:spLocks noChangeArrowheads="1"/>
          </p:cNvSpPr>
          <p:nvPr/>
        </p:nvSpPr>
        <p:spPr bwMode="auto">
          <a:xfrm>
            <a:off x="854075" y="2560638"/>
            <a:ext cx="7924800" cy="38735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30731" name="Text Box 1037"/>
          <p:cNvSpPr txBox="1">
            <a:spLocks noChangeArrowheads="1"/>
          </p:cNvSpPr>
          <p:nvPr/>
        </p:nvSpPr>
        <p:spPr bwMode="auto">
          <a:xfrm>
            <a:off x="1525588" y="3829050"/>
            <a:ext cx="2590800" cy="396875"/>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en-US" sz="2000" b="1">
                <a:solidFill>
                  <a:schemeClr val="accent2"/>
                </a:solidFill>
              </a:rPr>
              <a:t>Conventional</a:t>
            </a:r>
          </a:p>
        </p:txBody>
      </p:sp>
      <p:pic>
        <p:nvPicPr>
          <p:cNvPr id="30732" name="Picture 1038" descr="GBE"/>
          <p:cNvPicPr>
            <a:picLocks noChangeAspect="1" noChangeArrowheads="1"/>
          </p:cNvPicPr>
          <p:nvPr/>
        </p:nvPicPr>
        <p:blipFill>
          <a:blip r:embed="rId5"/>
          <a:srcRect/>
          <a:stretch>
            <a:fillRect/>
          </a:stretch>
        </p:blipFill>
        <p:spPr bwMode="auto">
          <a:xfrm>
            <a:off x="6142038" y="3757613"/>
            <a:ext cx="838200" cy="574675"/>
          </a:xfrm>
          <a:prstGeom prst="rect">
            <a:avLst/>
          </a:prstGeom>
          <a:noFill/>
          <a:ln w="9525">
            <a:noFill/>
            <a:miter lim="800000"/>
            <a:headEnd/>
            <a:tailEnd/>
          </a:ln>
        </p:spPr>
      </p:pic>
      <p:sp>
        <p:nvSpPr>
          <p:cNvPr id="30733" name="Line 1040"/>
          <p:cNvSpPr>
            <a:spLocks noChangeShapeType="1"/>
          </p:cNvSpPr>
          <p:nvPr/>
        </p:nvSpPr>
        <p:spPr bwMode="auto">
          <a:xfrm>
            <a:off x="0" y="1271588"/>
            <a:ext cx="9144000" cy="0"/>
          </a:xfrm>
          <a:prstGeom prst="line">
            <a:avLst/>
          </a:prstGeom>
          <a:noFill/>
          <a:ln w="63500">
            <a:solidFill>
              <a:schemeClr val="folHlink"/>
            </a:solidFill>
            <a:round/>
            <a:headEnd/>
            <a:tailEnd/>
          </a:ln>
        </p:spPr>
        <p:txBody>
          <a:bodyPr wrap="none" anchor="ctr">
            <a:prstTxWarp prst="textNoShape">
              <a:avLst/>
            </a:prstTxWarp>
          </a:bodyPr>
          <a:lstStyle/>
          <a:p>
            <a:endParaRPr lang="en-US"/>
          </a:p>
        </p:txBody>
      </p:sp>
      <p:sp>
        <p:nvSpPr>
          <p:cNvPr id="30734" name="Rectangle 1041"/>
          <p:cNvSpPr>
            <a:spLocks noChangeArrowheads="1"/>
          </p:cNvSpPr>
          <p:nvPr/>
        </p:nvSpPr>
        <p:spPr bwMode="auto">
          <a:xfrm>
            <a:off x="1676400" y="457200"/>
            <a:ext cx="5837238" cy="609600"/>
          </a:xfrm>
          <a:prstGeom prst="rect">
            <a:avLst/>
          </a:prstGeom>
          <a:noFill/>
          <a:ln w="9525">
            <a:noFill/>
            <a:miter lim="800000"/>
            <a:headEnd/>
            <a:tailEnd/>
          </a:ln>
        </p:spPr>
        <p:txBody>
          <a:bodyPr lIns="102590" tIns="51296" rIns="102590" bIns="51296">
            <a:prstTxWarp prst="textNoShape">
              <a:avLst/>
            </a:prstTxWarp>
          </a:bodyPr>
          <a:lstStyle/>
          <a:p>
            <a:pPr eaLnBrk="1" hangingPunct="1">
              <a:lnSpc>
                <a:spcPct val="80000"/>
              </a:lnSpc>
              <a:spcBef>
                <a:spcPct val="20000"/>
              </a:spcBef>
              <a:tabLst>
                <a:tab pos="3035300" algn="l"/>
              </a:tabLst>
            </a:pPr>
            <a:r>
              <a:rPr lang="en-US" sz="3200" i="1">
                <a:solidFill>
                  <a:srgbClr val="0201B5"/>
                </a:solidFill>
                <a:latin typeface="Times" charset="0"/>
              </a:rPr>
              <a:t>Nuclear Steam Generator Tubing</a:t>
            </a:r>
            <a:endParaRPr lang="en-CA" sz="3200" i="1">
              <a:solidFill>
                <a:srgbClr val="0201B5"/>
              </a:solidFill>
              <a:latin typeface="Times" charset="0"/>
            </a:endParaRPr>
          </a:p>
        </p:txBody>
      </p:sp>
      <p:pic>
        <p:nvPicPr>
          <p:cNvPr id="30735" name="Picture 1042" descr="Integran with bi-line"/>
          <p:cNvPicPr>
            <a:picLocks noChangeAspect="1" noChangeArrowheads="1"/>
          </p:cNvPicPr>
          <p:nvPr/>
        </p:nvPicPr>
        <p:blipFill>
          <a:blip r:embed="rId6"/>
          <a:srcRect/>
          <a:stretch>
            <a:fillRect/>
          </a:stretch>
        </p:blipFill>
        <p:spPr bwMode="auto">
          <a:xfrm>
            <a:off x="7496175" y="333375"/>
            <a:ext cx="1514475" cy="690563"/>
          </a:xfrm>
          <a:prstGeom prst="rect">
            <a:avLst/>
          </a:prstGeom>
          <a:noFill/>
          <a:ln w="9525">
            <a:noFill/>
            <a:miter lim="800000"/>
            <a:headEnd/>
            <a:tailEnd/>
          </a:ln>
        </p:spPr>
      </p:pic>
      <p:sp>
        <p:nvSpPr>
          <p:cNvPr id="30736" name="Text Box 1043"/>
          <p:cNvSpPr txBox="1">
            <a:spLocks noChangeArrowheads="1"/>
          </p:cNvSpPr>
          <p:nvPr/>
        </p:nvSpPr>
        <p:spPr bwMode="auto">
          <a:xfrm>
            <a:off x="1123950" y="5003800"/>
            <a:ext cx="7086600" cy="1473200"/>
          </a:xfrm>
          <a:prstGeom prst="rect">
            <a:avLst/>
          </a:prstGeom>
          <a:noFill/>
          <a:ln w="9525">
            <a:noFill/>
            <a:miter lim="800000"/>
            <a:headEnd/>
            <a:tailEnd/>
          </a:ln>
        </p:spPr>
        <p:txBody>
          <a:bodyPr>
            <a:prstTxWarp prst="textNoShape">
              <a:avLst/>
            </a:prstTxWarp>
            <a:spAutoFit/>
          </a:bodyPr>
          <a:lstStyle/>
          <a:p>
            <a:pPr eaLnBrk="1" hangingPunct="1">
              <a:spcBef>
                <a:spcPct val="50000"/>
              </a:spcBef>
              <a:tabLst>
                <a:tab pos="228600" algn="l"/>
                <a:tab pos="749300" algn="l"/>
              </a:tabLst>
            </a:pPr>
            <a:endParaRPr lang="en-US" sz="2000" b="1"/>
          </a:p>
          <a:p>
            <a:pPr lvl="1" eaLnBrk="1" hangingPunct="1">
              <a:spcBef>
                <a:spcPct val="20000"/>
              </a:spcBef>
              <a:buClr>
                <a:srgbClr val="003366"/>
              </a:buClr>
              <a:buSzPct val="50000"/>
              <a:buFont typeface="Monotype Sorts" charset="2"/>
              <a:buChar char="l"/>
              <a:tabLst>
                <a:tab pos="228600" algn="l"/>
                <a:tab pos="749300" algn="l"/>
              </a:tabLst>
            </a:pPr>
            <a:r>
              <a:rPr lang="en-US" sz="1600"/>
              <a:t>  	Cross sections of sample gauge lengths following interrupted 	 	environmental CERT tests.</a:t>
            </a:r>
          </a:p>
          <a:p>
            <a:pPr lvl="1" eaLnBrk="1" hangingPunct="1">
              <a:spcBef>
                <a:spcPct val="20000"/>
              </a:spcBef>
              <a:buClr>
                <a:srgbClr val="003366"/>
              </a:buClr>
              <a:buSzPct val="50000"/>
              <a:buFont typeface="Monotype Sorts" charset="2"/>
              <a:buChar char="l"/>
              <a:tabLst>
                <a:tab pos="228600" algn="l"/>
                <a:tab pos="749300" algn="l"/>
              </a:tabLst>
            </a:pPr>
            <a:r>
              <a:rPr lang="en-US" sz="1600"/>
              <a:t> 	Test Conditions: 60h; 10% NaOH; 600F; +0.100 mV vs. OCP; Ni  	Ref. Electrode; 5X10</a:t>
            </a:r>
            <a:r>
              <a:rPr lang="en-US" sz="1600" baseline="30000"/>
              <a:t>-7</a:t>
            </a:r>
            <a:r>
              <a:rPr lang="en-US" sz="1600"/>
              <a:t> in/sec.</a:t>
            </a:r>
            <a:endParaRPr lang="en-CA" sz="1600"/>
          </a:p>
        </p:txBody>
      </p:sp>
      <p:sp>
        <p:nvSpPr>
          <p:cNvPr id="30737" name="Text Box 1044"/>
          <p:cNvSpPr txBox="1">
            <a:spLocks noChangeArrowheads="1"/>
          </p:cNvSpPr>
          <p:nvPr/>
        </p:nvSpPr>
        <p:spPr bwMode="auto">
          <a:xfrm>
            <a:off x="903288" y="1566863"/>
            <a:ext cx="7620000" cy="1323975"/>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2000" b="1">
                <a:solidFill>
                  <a:srgbClr val="003366"/>
                </a:solidFill>
              </a:rPr>
              <a:t>Alloy 690 nuclear steam generator tubing can be further optimized for SCC-resistance by GBE mill processing technology. Alloy 690 is replacing 600 in many nuclear power plants because of its enhanced resistance to SCC.</a:t>
            </a:r>
            <a:endParaRPr lang="en-US" sz="1800" b="1"/>
          </a:p>
        </p:txBody>
      </p:sp>
      <p:pic>
        <p:nvPicPr>
          <p:cNvPr id="30738" name="Picture 1045"/>
          <p:cNvPicPr>
            <a:picLocks noChangeAspect="1" noChangeArrowheads="1"/>
          </p:cNvPicPr>
          <p:nvPr/>
        </p:nvPicPr>
        <p:blipFill>
          <a:blip r:embed="rId7"/>
          <a:srcRect/>
          <a:stretch>
            <a:fillRect/>
          </a:stretch>
        </p:blipFill>
        <p:spPr bwMode="auto">
          <a:xfrm>
            <a:off x="200025" y="266700"/>
            <a:ext cx="1427163" cy="717550"/>
          </a:xfrm>
          <a:prstGeom prst="rect">
            <a:avLst/>
          </a:prstGeom>
          <a:noFill/>
          <a:ln w="9525">
            <a:noFill/>
            <a:miter lim="800000"/>
            <a:headEnd/>
            <a:tailEnd/>
          </a:ln>
        </p:spPr>
      </p:pic>
      <p:sp>
        <p:nvSpPr>
          <p:cNvPr id="2" name="Rectangle 1"/>
          <p:cNvSpPr/>
          <p:nvPr/>
        </p:nvSpPr>
        <p:spPr>
          <a:xfrm>
            <a:off x="1143000" y="6400800"/>
            <a:ext cx="7467600" cy="430887"/>
          </a:xfrm>
          <a:prstGeom prst="rect">
            <a:avLst/>
          </a:prstGeom>
        </p:spPr>
        <p:txBody>
          <a:bodyPr wrap="square">
            <a:spAutoFit/>
          </a:bodyPr>
          <a:lstStyle/>
          <a:p>
            <a:r>
              <a:rPr lang="en-US" sz="1100" dirty="0" smtClean="0">
                <a:solidFill>
                  <a:srgbClr val="660066"/>
                </a:solidFill>
              </a:rPr>
              <a:t>See also: </a:t>
            </a:r>
            <a:r>
              <a:rPr lang="en-US" sz="1100" dirty="0" err="1" smtClean="0">
                <a:solidFill>
                  <a:srgbClr val="660066"/>
                </a:solidFill>
              </a:rPr>
              <a:t>Alexandreanu</a:t>
            </a:r>
            <a:r>
              <a:rPr lang="en-US" sz="1100" dirty="0">
                <a:solidFill>
                  <a:srgbClr val="660066"/>
                </a:solidFill>
              </a:rPr>
              <a:t>, B., B. </a:t>
            </a:r>
            <a:r>
              <a:rPr lang="en-US" sz="1100" dirty="0" err="1">
                <a:solidFill>
                  <a:srgbClr val="660066"/>
                </a:solidFill>
              </a:rPr>
              <a:t>Capell</a:t>
            </a:r>
            <a:r>
              <a:rPr lang="en-US" sz="1100" dirty="0">
                <a:solidFill>
                  <a:srgbClr val="660066"/>
                </a:solidFill>
              </a:rPr>
              <a:t>, et al. (2001). "Combined effect of special grain boundaries and grain boundary carbides on IGSCC of Ni-16Cr-9Fe-xC alloys." </a:t>
            </a:r>
            <a:r>
              <a:rPr lang="en-US" sz="1100" i="1" dirty="0">
                <a:solidFill>
                  <a:srgbClr val="660066"/>
                </a:solidFill>
              </a:rPr>
              <a:t>Materials Science and Engineering </a:t>
            </a:r>
            <a:r>
              <a:rPr lang="en-US" sz="1100" i="1" dirty="0" smtClean="0">
                <a:solidFill>
                  <a:srgbClr val="660066"/>
                </a:solidFill>
              </a:rPr>
              <a:t>A </a:t>
            </a:r>
            <a:r>
              <a:rPr lang="en-US" sz="1100" b="1" dirty="0" smtClean="0">
                <a:solidFill>
                  <a:srgbClr val="660066"/>
                </a:solidFill>
              </a:rPr>
              <a:t>300</a:t>
            </a:r>
            <a:r>
              <a:rPr lang="en-US" sz="1100" dirty="0">
                <a:solidFill>
                  <a:srgbClr val="660066"/>
                </a:solidFill>
              </a:rPr>
              <a:t>(1-2): </a:t>
            </a:r>
            <a:r>
              <a:rPr lang="en-US" sz="1100" dirty="0" smtClean="0">
                <a:solidFill>
                  <a:srgbClr val="660066"/>
                </a:solidFill>
              </a:rPr>
              <a:t>94.</a:t>
            </a:r>
            <a:endParaRPr lang="en-US" sz="1100" dirty="0">
              <a:solidFill>
                <a:srgbClr val="660066"/>
              </a:solidFill>
            </a:endParaRPr>
          </a:p>
        </p:txBody>
      </p:sp>
    </p:spTree>
  </p:cSld>
  <p:clrMapOvr>
    <a:masterClrMapping/>
  </p:clrMapOvr>
  <p:transition xmlns:p14="http://schemas.microsoft.com/office/powerpoint/2010/main"/>
</p:sld>
</file>

<file path=ppt/theme/theme1.xml><?xml version="1.0" encoding="utf-8"?>
<a:theme xmlns:a="http://schemas.openxmlformats.org/drawingml/2006/main" name="Blank Presentation">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Blank Presentation">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iMac HD:Applications (Mac OS 9):Microsoft Office 98:Templates:Blank Presentation</Template>
  <TotalTime>3660</TotalTime>
  <Words>5517</Words>
  <Application>Microsoft Macintosh PowerPoint</Application>
  <PresentationFormat>On-screen Show (4:3)</PresentationFormat>
  <Paragraphs>658</Paragraphs>
  <Slides>76</Slides>
  <Notes>64</Notes>
  <HiddenSlides>1</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6</vt:i4>
      </vt:variant>
      <vt:variant>
        <vt:lpstr>Slide Titles</vt:lpstr>
      </vt:variant>
      <vt:variant>
        <vt:i4>76</vt:i4>
      </vt:variant>
    </vt:vector>
  </HeadingPairs>
  <TitlesOfParts>
    <vt:vector size="84" baseType="lpstr">
      <vt:lpstr>Blank Presentation</vt:lpstr>
      <vt:lpstr>HD-truchas:Word:MIMP:Corrosion_Lisa:100405_chan_thesis-ADR.doc!OLE_LINK1</vt:lpstr>
      <vt:lpstr>Picture</vt:lpstr>
      <vt:lpstr>Image</vt:lpstr>
      <vt:lpstr>Document</vt:lpstr>
      <vt:lpstr>Equation</vt:lpstr>
      <vt:lpstr>Microsoft Word 97 - 2004 Document</vt:lpstr>
      <vt:lpstr>Chart</vt:lpstr>
      <vt:lpstr>Grain Boundary Engineering &amp;  Coincident Site Lattice  (CSL) Theory</vt:lpstr>
      <vt:lpstr>Objectives</vt:lpstr>
      <vt:lpstr>References</vt:lpstr>
      <vt:lpstr>Outline</vt:lpstr>
      <vt:lpstr>Reading</vt:lpstr>
      <vt:lpstr>Grain Boundary Engineering</vt:lpstr>
      <vt:lpstr>PowerPoint Presentation</vt:lpstr>
      <vt:lpstr>PowerPoint Presentation</vt:lpstr>
      <vt:lpstr>PowerPoint Presentation</vt:lpstr>
      <vt:lpstr>PowerPoint Presentation</vt:lpstr>
      <vt:lpstr>Corrosion of Aluminum 2124</vt:lpstr>
      <vt:lpstr>Corrosion in Ni</vt:lpstr>
      <vt:lpstr>S3 Boundaries</vt:lpstr>
      <vt:lpstr>PowerPoint Presentation</vt:lpstr>
      <vt:lpstr>PowerPoint Presentation</vt:lpstr>
      <vt:lpstr>Special Grain Boundaries</vt:lpstr>
      <vt:lpstr>Grain Boundary properties</vt:lpstr>
      <vt:lpstr>Kronberg &amp; Wilson</vt:lpstr>
      <vt:lpstr>Sigma=5, 36.9° &lt;100&gt;</vt:lpstr>
      <vt:lpstr>CSL = geometrical concept</vt:lpstr>
      <vt:lpstr>CSL construction</vt:lpstr>
      <vt:lpstr>Rotation to Coincidence</vt:lpstr>
      <vt:lpstr>rotating to the S5 relationship</vt:lpstr>
      <vt:lpstr>rotating to the S5 relationship</vt:lpstr>
      <vt:lpstr>rotating to the S5 relationship</vt:lpstr>
      <vt:lpstr>rotating to the S5 relationship</vt:lpstr>
      <vt:lpstr>rotating to the S5 relationship</vt:lpstr>
      <vt:lpstr>rotating to the S5 relationship</vt:lpstr>
      <vt:lpstr>rotating to the S5 relationship</vt:lpstr>
      <vt:lpstr>rotating to the S5 relationship</vt:lpstr>
      <vt:lpstr>rotating to the S5 relationship</vt:lpstr>
      <vt:lpstr>S5 relationship</vt:lpstr>
      <vt:lpstr>Rotation to achieve coincidence</vt:lpstr>
      <vt:lpstr>CSL rotation angle</vt:lpstr>
      <vt:lpstr>CSL &lt;-&gt; Rodrigues</vt:lpstr>
      <vt:lpstr>The Sigma value (S)</vt:lpstr>
      <vt:lpstr>Generating function</vt:lpstr>
      <vt:lpstr>Range of m,n</vt:lpstr>
      <vt:lpstr>Generating function, contd.</vt:lpstr>
      <vt:lpstr>Generating function: Rodrigues</vt:lpstr>
      <vt:lpstr>Sigma Values</vt:lpstr>
      <vt:lpstr>Quaternions</vt:lpstr>
      <vt:lpstr>Quaternions, contd.</vt:lpstr>
      <vt:lpstr>PowerPoint Presentation</vt:lpstr>
      <vt:lpstr>CSL + boundary plane</vt:lpstr>
      <vt:lpstr>CSL boundaries and RF space</vt:lpstr>
      <vt:lpstr>RF pyramid and CSL locations</vt:lpstr>
      <vt:lpstr>Plan View: Projection on R3= 0</vt:lpstr>
      <vt:lpstr>PowerPoint Presentation</vt:lpstr>
      <vt:lpstr>CSL % for Random Texture</vt:lpstr>
      <vt:lpstr>PowerPoint Presentation</vt:lpstr>
      <vt:lpstr>PowerPoint Presentation</vt:lpstr>
      <vt:lpstr>PowerPoint Presentation</vt:lpstr>
      <vt:lpstr>Brandon Criterion</vt:lpstr>
      <vt:lpstr>Impact of the Brandon Criterion</vt:lpstr>
      <vt:lpstr>Brandon Criterion, contd.</vt:lpstr>
      <vt:lpstr>How near to a CSL?</vt:lpstr>
      <vt:lpstr>Composition of Rodrigues vectors</vt:lpstr>
      <vt:lpstr>Angle from CSL</vt:lpstr>
      <vt:lpstr>Deviation from a CSL</vt:lpstr>
      <vt:lpstr>Algorithm for Disorientation: 1</vt:lpstr>
      <vt:lpstr>Algorithm for Disorientation: 2</vt:lpstr>
      <vt:lpstr>Example: Effect of GBCD on Pb Electrodes in Lead-Acid Batteries</vt:lpstr>
      <vt:lpstr>Pb electrodes, contd.</vt:lpstr>
      <vt:lpstr>PowerPoint Presentation</vt:lpstr>
      <vt:lpstr>Example: creep resistance in Inconel 600: Ni-16Cr-9Fe</vt:lpstr>
      <vt:lpstr>Creep Resistance</vt:lpstr>
      <vt:lpstr>Creep Rates</vt:lpstr>
      <vt:lpstr>Mechanism</vt:lpstr>
      <vt:lpstr>Creep of Ni: model</vt:lpstr>
      <vt:lpstr>Grain Boundary Cracking</vt:lpstr>
      <vt:lpstr>Grain Boundary Properties</vt:lpstr>
      <vt:lpstr>Summary</vt:lpstr>
      <vt:lpstr>Supplemental Slides</vt:lpstr>
      <vt:lpstr>CSL list for HCP</vt:lpstr>
      <vt:lpstr>CSLs for HCP in RF space</vt:lpstr>
    </vt:vector>
  </TitlesOfParts>
  <Company>mse/cmu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Misorientations &amp; the Coincident Site Lattice Concept</dc:title>
  <dc:creator>a. d. rollett</dc:creator>
  <cp:lastModifiedBy>Anthony Rollett</cp:lastModifiedBy>
  <cp:revision>156</cp:revision>
  <cp:lastPrinted>2011-11-07T02:41:26Z</cp:lastPrinted>
  <dcterms:created xsi:type="dcterms:W3CDTF">2011-11-07T02:41:01Z</dcterms:created>
  <dcterms:modified xsi:type="dcterms:W3CDTF">2014-03-18T17:28:00Z</dcterms:modified>
</cp:coreProperties>
</file>