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notesSlides/notesSlide1.xml" ContentType="application/vnd.openxmlformats-officedocument.presentationml.notesSlide+xml"/>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03"/>
  </p:notesMasterIdLst>
  <p:handoutMasterIdLst>
    <p:handoutMasterId r:id="rId104"/>
  </p:handoutMasterIdLst>
  <p:sldIdLst>
    <p:sldId id="256" r:id="rId2"/>
    <p:sldId id="257" r:id="rId3"/>
    <p:sldId id="397" r:id="rId4"/>
    <p:sldId id="388" r:id="rId5"/>
    <p:sldId id="406" r:id="rId6"/>
    <p:sldId id="366" r:id="rId7"/>
    <p:sldId id="258" r:id="rId8"/>
    <p:sldId id="259" r:id="rId9"/>
    <p:sldId id="345" r:id="rId10"/>
    <p:sldId id="392" r:id="rId11"/>
    <p:sldId id="393" r:id="rId12"/>
    <p:sldId id="389" r:id="rId13"/>
    <p:sldId id="384" r:id="rId14"/>
    <p:sldId id="385" r:id="rId15"/>
    <p:sldId id="383" r:id="rId16"/>
    <p:sldId id="382" r:id="rId17"/>
    <p:sldId id="405" r:id="rId18"/>
    <p:sldId id="269" r:id="rId19"/>
    <p:sldId id="403" r:id="rId20"/>
    <p:sldId id="404" r:id="rId21"/>
    <p:sldId id="408" r:id="rId22"/>
    <p:sldId id="407" r:id="rId23"/>
    <p:sldId id="322" r:id="rId24"/>
    <p:sldId id="323" r:id="rId25"/>
    <p:sldId id="305" r:id="rId26"/>
    <p:sldId id="280" r:id="rId27"/>
    <p:sldId id="260" r:id="rId28"/>
    <p:sldId id="272" r:id="rId29"/>
    <p:sldId id="409" r:id="rId30"/>
    <p:sldId id="271" r:id="rId31"/>
    <p:sldId id="261" r:id="rId32"/>
    <p:sldId id="273" r:id="rId33"/>
    <p:sldId id="339" r:id="rId34"/>
    <p:sldId id="349" r:id="rId35"/>
    <p:sldId id="346" r:id="rId36"/>
    <p:sldId id="347" r:id="rId37"/>
    <p:sldId id="348" r:id="rId38"/>
    <p:sldId id="402" r:id="rId39"/>
    <p:sldId id="264" r:id="rId40"/>
    <p:sldId id="306" r:id="rId41"/>
    <p:sldId id="307" r:id="rId42"/>
    <p:sldId id="308" r:id="rId43"/>
    <p:sldId id="309" r:id="rId44"/>
    <p:sldId id="350" r:id="rId45"/>
    <p:sldId id="351" r:id="rId46"/>
    <p:sldId id="359" r:id="rId47"/>
    <p:sldId id="361" r:id="rId48"/>
    <p:sldId id="354" r:id="rId49"/>
    <p:sldId id="352" r:id="rId50"/>
    <p:sldId id="362" r:id="rId51"/>
    <p:sldId id="401" r:id="rId52"/>
    <p:sldId id="363" r:id="rId53"/>
    <p:sldId id="355" r:id="rId54"/>
    <p:sldId id="357" r:id="rId55"/>
    <p:sldId id="356" r:id="rId56"/>
    <p:sldId id="367" r:id="rId57"/>
    <p:sldId id="400" r:id="rId58"/>
    <p:sldId id="368" r:id="rId59"/>
    <p:sldId id="390" r:id="rId60"/>
    <p:sldId id="391" r:id="rId61"/>
    <p:sldId id="369" r:id="rId62"/>
    <p:sldId id="353" r:id="rId63"/>
    <p:sldId id="358" r:id="rId64"/>
    <p:sldId id="370" r:id="rId65"/>
    <p:sldId id="364" r:id="rId66"/>
    <p:sldId id="310" r:id="rId67"/>
    <p:sldId id="386" r:id="rId68"/>
    <p:sldId id="387" r:id="rId69"/>
    <p:sldId id="311" r:id="rId70"/>
    <p:sldId id="394" r:id="rId71"/>
    <p:sldId id="395" r:id="rId72"/>
    <p:sldId id="396" r:id="rId73"/>
    <p:sldId id="318" r:id="rId74"/>
    <p:sldId id="320" r:id="rId75"/>
    <p:sldId id="399" r:id="rId76"/>
    <p:sldId id="317" r:id="rId77"/>
    <p:sldId id="372" r:id="rId78"/>
    <p:sldId id="373" r:id="rId79"/>
    <p:sldId id="374" r:id="rId80"/>
    <p:sldId id="375" r:id="rId81"/>
    <p:sldId id="376" r:id="rId82"/>
    <p:sldId id="377" r:id="rId83"/>
    <p:sldId id="378" r:id="rId84"/>
    <p:sldId id="379" r:id="rId85"/>
    <p:sldId id="380" r:id="rId86"/>
    <p:sldId id="381" r:id="rId87"/>
    <p:sldId id="319" r:id="rId88"/>
    <p:sldId id="371" r:id="rId89"/>
    <p:sldId id="365" r:id="rId90"/>
    <p:sldId id="340" r:id="rId91"/>
    <p:sldId id="398" r:id="rId92"/>
    <p:sldId id="325" r:id="rId93"/>
    <p:sldId id="326" r:id="rId94"/>
    <p:sldId id="327" r:id="rId95"/>
    <p:sldId id="328" r:id="rId96"/>
    <p:sldId id="329" r:id="rId97"/>
    <p:sldId id="330" r:id="rId98"/>
    <p:sldId id="332" r:id="rId99"/>
    <p:sldId id="333" r:id="rId100"/>
    <p:sldId id="334" r:id="rId101"/>
    <p:sldId id="360" r:id="rId102"/>
  </p:sldIdLst>
  <p:sldSz cx="9144000" cy="6858000" type="screen4x3"/>
  <p:notesSz cx="6858000" cy="9144000"/>
  <p:defaultTextStyle>
    <a:defPPr>
      <a:defRPr lang="en-US"/>
    </a:defPPr>
    <a:lvl1pPr algn="l" rtl="0" eaLnBrk="0" fontAlgn="base" hangingPunct="0">
      <a:spcBef>
        <a:spcPct val="0"/>
      </a:spcBef>
      <a:spcAft>
        <a:spcPct val="0"/>
      </a:spcAft>
      <a:defRPr kumimoji="1" sz="2400" b="1" kern="1200">
        <a:solidFill>
          <a:schemeClr val="bg2"/>
        </a:solidFill>
        <a:latin typeface="Arial" charset="0"/>
        <a:ea typeface="+mn-ea"/>
        <a:cs typeface="+mn-cs"/>
      </a:defRPr>
    </a:lvl1pPr>
    <a:lvl2pPr marL="457200" algn="l" rtl="0" eaLnBrk="0" fontAlgn="base" hangingPunct="0">
      <a:spcBef>
        <a:spcPct val="0"/>
      </a:spcBef>
      <a:spcAft>
        <a:spcPct val="0"/>
      </a:spcAft>
      <a:defRPr kumimoji="1" sz="2400" b="1" kern="1200">
        <a:solidFill>
          <a:schemeClr val="bg2"/>
        </a:solidFill>
        <a:latin typeface="Arial" charset="0"/>
        <a:ea typeface="+mn-ea"/>
        <a:cs typeface="+mn-cs"/>
      </a:defRPr>
    </a:lvl2pPr>
    <a:lvl3pPr marL="914400" algn="l" rtl="0" eaLnBrk="0" fontAlgn="base" hangingPunct="0">
      <a:spcBef>
        <a:spcPct val="0"/>
      </a:spcBef>
      <a:spcAft>
        <a:spcPct val="0"/>
      </a:spcAft>
      <a:defRPr kumimoji="1" sz="2400" b="1" kern="1200">
        <a:solidFill>
          <a:schemeClr val="bg2"/>
        </a:solidFill>
        <a:latin typeface="Arial" charset="0"/>
        <a:ea typeface="+mn-ea"/>
        <a:cs typeface="+mn-cs"/>
      </a:defRPr>
    </a:lvl3pPr>
    <a:lvl4pPr marL="1371600" algn="l" rtl="0" eaLnBrk="0" fontAlgn="base" hangingPunct="0">
      <a:spcBef>
        <a:spcPct val="0"/>
      </a:spcBef>
      <a:spcAft>
        <a:spcPct val="0"/>
      </a:spcAft>
      <a:defRPr kumimoji="1" sz="2400" b="1" kern="1200">
        <a:solidFill>
          <a:schemeClr val="bg2"/>
        </a:solidFill>
        <a:latin typeface="Arial" charset="0"/>
        <a:ea typeface="+mn-ea"/>
        <a:cs typeface="+mn-cs"/>
      </a:defRPr>
    </a:lvl4pPr>
    <a:lvl5pPr marL="1828800" algn="l" rtl="0" eaLnBrk="0" fontAlgn="base" hangingPunct="0">
      <a:spcBef>
        <a:spcPct val="0"/>
      </a:spcBef>
      <a:spcAft>
        <a:spcPct val="0"/>
      </a:spcAft>
      <a:defRPr kumimoji="1" sz="2400" b="1" kern="1200">
        <a:solidFill>
          <a:schemeClr val="bg2"/>
        </a:solidFill>
        <a:latin typeface="Arial" charset="0"/>
        <a:ea typeface="+mn-ea"/>
        <a:cs typeface="+mn-cs"/>
      </a:defRPr>
    </a:lvl5pPr>
    <a:lvl6pPr marL="2286000" algn="l" defTabSz="457200" rtl="0" eaLnBrk="1" latinLnBrk="0" hangingPunct="1">
      <a:defRPr kumimoji="1" sz="2400" b="1" kern="1200">
        <a:solidFill>
          <a:schemeClr val="bg2"/>
        </a:solidFill>
        <a:latin typeface="Arial" charset="0"/>
        <a:ea typeface="+mn-ea"/>
        <a:cs typeface="+mn-cs"/>
      </a:defRPr>
    </a:lvl6pPr>
    <a:lvl7pPr marL="2743200" algn="l" defTabSz="457200" rtl="0" eaLnBrk="1" latinLnBrk="0" hangingPunct="1">
      <a:defRPr kumimoji="1" sz="2400" b="1" kern="1200">
        <a:solidFill>
          <a:schemeClr val="bg2"/>
        </a:solidFill>
        <a:latin typeface="Arial" charset="0"/>
        <a:ea typeface="+mn-ea"/>
        <a:cs typeface="+mn-cs"/>
      </a:defRPr>
    </a:lvl7pPr>
    <a:lvl8pPr marL="3200400" algn="l" defTabSz="457200" rtl="0" eaLnBrk="1" latinLnBrk="0" hangingPunct="1">
      <a:defRPr kumimoji="1" sz="2400" b="1" kern="1200">
        <a:solidFill>
          <a:schemeClr val="bg2"/>
        </a:solidFill>
        <a:latin typeface="Arial" charset="0"/>
        <a:ea typeface="+mn-ea"/>
        <a:cs typeface="+mn-cs"/>
      </a:defRPr>
    </a:lvl8pPr>
    <a:lvl9pPr marL="3657600" algn="l" defTabSz="457200" rtl="0" eaLnBrk="1" latinLnBrk="0" hangingPunct="1">
      <a:defRPr kumimoji="1" sz="2400" b="1"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0000"/>
    <a:srgbClr val="0000FF"/>
    <a:srgbClr val="336600"/>
    <a:srgbClr val="008000"/>
    <a:srgbClr val="CCFFCC"/>
    <a:srgbClr val="CDFFFE"/>
    <a:srgbClr val="011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847" autoAdjust="0"/>
  </p:normalViewPr>
  <p:slideViewPr>
    <p:cSldViewPr>
      <p:cViewPr varScale="1">
        <p:scale>
          <a:sx n="96" d="100"/>
          <a:sy n="96" d="100"/>
        </p:scale>
        <p:origin x="-100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48"/>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handoutMaster" Target="handoutMasters/handout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image" Target="../media/image44.emf"/><Relationship Id="rId2"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image" Target="../media/image53.emf"/><Relationship Id="rId2"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emf"/><Relationship Id="rId2" Type="http://schemas.openxmlformats.org/officeDocument/2006/relationships/image" Target="../media/image7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3.emf"/><Relationship Id="rId2" Type="http://schemas.openxmlformats.org/officeDocument/2006/relationships/image" Target="../media/image7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0.emf"/><Relationship Id="rId2" Type="http://schemas.openxmlformats.org/officeDocument/2006/relationships/image" Target="../media/image8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7.emf"/><Relationship Id="rId2" Type="http://schemas.openxmlformats.org/officeDocument/2006/relationships/image" Target="../media/image8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1.emf"/><Relationship Id="rId4" Type="http://schemas.openxmlformats.org/officeDocument/2006/relationships/image" Target="../media/image92.emf"/><Relationship Id="rId1" Type="http://schemas.openxmlformats.org/officeDocument/2006/relationships/image" Target="../media/image89.emf"/><Relationship Id="rId2" Type="http://schemas.openxmlformats.org/officeDocument/2006/relationships/image" Target="../media/image9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3.emf"/><Relationship Id="rId2" Type="http://schemas.openxmlformats.org/officeDocument/2006/relationships/image" Target="../media/image9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5.emf"/><Relationship Id="rId2" Type="http://schemas.openxmlformats.org/officeDocument/2006/relationships/image" Target="../media/image9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7.emf"/><Relationship Id="rId2"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8.emf"/><Relationship Id="rId2" Type="http://schemas.openxmlformats.org/officeDocument/2006/relationships/image" Target="../media/image9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0.emf"/><Relationship Id="rId2" Type="http://schemas.openxmlformats.org/officeDocument/2006/relationships/image" Target="../media/image10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10.emf"/><Relationship Id="rId4" Type="http://schemas.openxmlformats.org/officeDocument/2006/relationships/image" Target="../media/image111.emf"/><Relationship Id="rId1" Type="http://schemas.openxmlformats.org/officeDocument/2006/relationships/image" Target="../media/image108.emf"/><Relationship Id="rId2" Type="http://schemas.openxmlformats.org/officeDocument/2006/relationships/image" Target="../media/image10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3.emf"/><Relationship Id="rId2" Type="http://schemas.openxmlformats.org/officeDocument/2006/relationships/image" Target="../media/image114.emf"/><Relationship Id="rId3" Type="http://schemas.openxmlformats.org/officeDocument/2006/relationships/image" Target="../media/image11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7.emf"/><Relationship Id="rId2" Type="http://schemas.openxmlformats.org/officeDocument/2006/relationships/image" Target="../media/image1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21.emf"/><Relationship Id="rId4" Type="http://schemas.openxmlformats.org/officeDocument/2006/relationships/image" Target="../media/image122.emf"/><Relationship Id="rId1" Type="http://schemas.openxmlformats.org/officeDocument/2006/relationships/image" Target="../media/image119.emf"/><Relationship Id="rId2" Type="http://schemas.openxmlformats.org/officeDocument/2006/relationships/image" Target="../media/image1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23.emf"/><Relationship Id="rId2" Type="http://schemas.openxmlformats.org/officeDocument/2006/relationships/image" Target="../media/image12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5.emf"/><Relationship Id="rId2" Type="http://schemas.openxmlformats.org/officeDocument/2006/relationships/image" Target="../media/image1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image" Target="../media/image30.emf"/><Relationship Id="rId2"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200" b="0">
                <a:solidFill>
                  <a:schemeClr val="tx1"/>
                </a:solidFill>
                <a:latin typeface="Times" charset="0"/>
              </a:defRPr>
            </a:lvl1pPr>
          </a:lstStyle>
          <a:p>
            <a:r>
              <a:rPr lang="en-US"/>
              <a:t>Hamid Garmestani</a:t>
            </a:r>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200" b="0">
                <a:solidFill>
                  <a:schemeClr val="tx1"/>
                </a:solidFill>
                <a:latin typeface="Times" charset="0"/>
              </a:defRPr>
            </a:lvl1pPr>
          </a:lstStyle>
          <a:p>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0" sz="1200" b="0">
                <a:solidFill>
                  <a:schemeClr val="tx1"/>
                </a:solidFill>
                <a:latin typeface="Times" charset="0"/>
              </a:defRPr>
            </a:lvl1pPr>
          </a:lstStyle>
          <a:p>
            <a:r>
              <a:rPr lang="en-US"/>
              <a:t>Impact Test</a:t>
            </a:r>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0" sz="1200" b="0">
                <a:solidFill>
                  <a:schemeClr val="tx1"/>
                </a:solidFill>
                <a:latin typeface="Times" charset="0"/>
              </a:defRPr>
            </a:lvl1pPr>
          </a:lstStyle>
          <a:p>
            <a:fld id="{0E58569A-B4B2-2F4E-9C3C-D2FE3610F36C}" type="slidenum">
              <a:rPr lang="en-US"/>
              <a:pPr/>
              <a:t>‹#›</a:t>
            </a:fld>
            <a:endParaRPr lang="en-US"/>
          </a:p>
        </p:txBody>
      </p:sp>
    </p:spTree>
    <p:extLst>
      <p:ext uri="{BB962C8B-B14F-4D97-AF65-F5344CB8AC3E}">
        <p14:creationId xmlns:p14="http://schemas.microsoft.com/office/powerpoint/2010/main" val="74453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charset="0"/>
              </a:defRPr>
            </a:lvl1pPr>
          </a:lstStyle>
          <a:p>
            <a:endParaRPr lang="en-US"/>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charset="0"/>
              </a:defRPr>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charset="0"/>
              </a:defRPr>
            </a:lvl1pPr>
          </a:lstStyle>
          <a:p>
            <a:endParaRPr lang="en-US"/>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charset="0"/>
              </a:defRPr>
            </a:lvl1pPr>
          </a:lstStyle>
          <a:p>
            <a:fld id="{6A302087-8E6B-AE4F-925E-3A13140E01CA}" type="slidenum">
              <a:rPr lang="en-US"/>
              <a:pPr/>
              <a:t>‹#›</a:t>
            </a:fld>
            <a:endParaRPr lang="en-US"/>
          </a:p>
        </p:txBody>
      </p:sp>
    </p:spTree>
    <p:extLst>
      <p:ext uri="{BB962C8B-B14F-4D97-AF65-F5344CB8AC3E}">
        <p14:creationId xmlns:p14="http://schemas.microsoft.com/office/powerpoint/2010/main" val="3561158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32"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pitchFamily="-32" charset="0"/>
        <a:ea typeface="ＭＳ Ｐゴシック" pitchFamily="-32"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2" charset="0"/>
        <a:ea typeface="ＭＳ Ｐゴシック" pitchFamily="-32"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2" charset="0"/>
        <a:ea typeface="ＭＳ Ｐゴシック" pitchFamily="-32"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2" charset="0"/>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Times New Roman" charset="0"/>
              </a:rPr>
              <a:t>Consider the “stress-free transformation strain” to be the same as an EIGENSTRAIN.  Where this comes from is the difference in plastic behavior between the grain itself and the matrix.</a:t>
            </a:r>
          </a:p>
        </p:txBody>
      </p:sp>
      <p:sp>
        <p:nvSpPr>
          <p:cNvPr id="103428" name="Slide Number Placeholder 3"/>
          <p:cNvSpPr>
            <a:spLocks noGrp="1"/>
          </p:cNvSpPr>
          <p:nvPr>
            <p:ph type="sldNum" sz="quarter" idx="5"/>
          </p:nvPr>
        </p:nvSpPr>
        <p:spPr>
          <a:noFill/>
        </p:spPr>
        <p:txBody>
          <a:bodyPr/>
          <a:lstStyle/>
          <a:p>
            <a:fld id="{52A4D8F4-4065-1045-8636-23DE8FE675CB}" type="slidenum">
              <a:rPr lang="en-US" smtClean="0"/>
              <a:pPr/>
              <a:t>96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prstTxWarp prst="textNoShape">
              <a:avLst/>
            </a:prstTxWarp>
          </a:bodyPr>
          <a:lstStyle/>
          <a:p>
            <a:pPr>
              <a:defRPr/>
            </a:pPr>
            <a:endParaRPr lang="en-US">
              <a:latin typeface="Arial" pitchFamily="-32" charset="0"/>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prstTxWarp prst="textNoShape">
              <a:avLst/>
            </a:prstTxWarp>
          </a:bodyPr>
          <a:lstStyle/>
          <a:p>
            <a:endParaRPr lang="en-US"/>
          </a:p>
        </p:txBody>
      </p:sp>
      <p:sp>
        <p:nvSpPr>
          <p:cNvPr id="6" name="Rectangle 6">
            <a:hlinkClick r:id="" action="ppaction://hlinkshowjump?jump=firstslide"/>
          </p:cNvPr>
          <p:cNvSpPr>
            <a:spLocks noChangeArrowheads="1"/>
          </p:cNvSpPr>
          <p:nvPr/>
        </p:nvSpPr>
        <p:spPr bwMode="auto">
          <a:xfrm>
            <a:off x="7004050" y="6499225"/>
            <a:ext cx="1530350" cy="419100"/>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pPr>
            <a:r>
              <a:rPr lang="en-US" sz="1200" b="0">
                <a:solidFill>
                  <a:schemeClr val="folHlink"/>
                </a:solidFill>
                <a:hlinkClick r:id="" action="ppaction://hlinkshowjump?jump=firstslide"/>
              </a:rPr>
              <a:t>Jump to first page</a:t>
            </a:r>
          </a:p>
        </p:txBody>
      </p:sp>
      <p:sp>
        <p:nvSpPr>
          <p:cNvPr id="7" name="AutoShape 7">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prstTxWarp prst="textNoShape">
              <a:avLst/>
            </a:prstTxWarp>
          </a:bodyPr>
          <a:lstStyle/>
          <a:p>
            <a:endParaRPr lang="en-US"/>
          </a:p>
        </p:txBody>
      </p:sp>
      <p:sp>
        <p:nvSpPr>
          <p:cNvPr id="8" name="AutoShape 8">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prstTxWarp prst="textNoShape">
              <a:avLst/>
            </a:prstTxWarp>
          </a:bodyPr>
          <a:lstStyle/>
          <a:p>
            <a:endParaRPr kumimoji="0" lang="en-US" b="0">
              <a:solidFill>
                <a:schemeClr val="tx1"/>
              </a:solidFill>
              <a:latin typeface="Times New Roman" charset="0"/>
            </a:endParaRPr>
          </a:p>
        </p:txBody>
      </p:sp>
      <p:sp>
        <p:nvSpPr>
          <p:cNvPr id="15364" name="Rectangle 4"/>
          <p:cNvSpPr>
            <a:spLocks noGrp="1" noChangeArrowheads="1"/>
          </p:cNvSpPr>
          <p:nvPr>
            <p:ph type="ctrTitle" sz="quarter"/>
          </p:nvPr>
        </p:nvSpPr>
        <p:spPr>
          <a:xfrm>
            <a:off x="2590800" y="781050"/>
            <a:ext cx="6248400" cy="1143000"/>
          </a:xfrm>
        </p:spPr>
        <p:txBody>
          <a:bodyPr anchor="b"/>
          <a:lstStyle>
            <a:lvl1pPr>
              <a:defRPr sz="4800"/>
            </a:lvl1pPr>
          </a:lstStyle>
          <a:p>
            <a:r>
              <a:rPr lang="en-US"/>
              <a:t>Click to edit Master title style</a:t>
            </a:r>
          </a:p>
        </p:txBody>
      </p:sp>
      <p:sp>
        <p:nvSpPr>
          <p:cNvPr id="15365"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32" charset="2"/>
              <a:buNone/>
              <a:defRPr sz="2400"/>
            </a:lvl1pPr>
          </a:lstStyle>
          <a:p>
            <a:r>
              <a:rPr lang="en-US"/>
              <a:t>Click to edit Master subtitle style</a:t>
            </a:r>
          </a:p>
        </p:txBody>
      </p:sp>
      <p:sp>
        <p:nvSpPr>
          <p:cNvPr id="9" name="Rectangle 9"/>
          <p:cNvSpPr>
            <a:spLocks noGrp="1" noChangeArrowheads="1"/>
          </p:cNvSpPr>
          <p:nvPr>
            <p:ph type="dt" sz="quarter" idx="10"/>
          </p:nvPr>
        </p:nvSpPr>
        <p:spPr>
          <a:xfrm>
            <a:off x="152400" y="5486400"/>
            <a:ext cx="1905000" cy="304800"/>
          </a:xfrm>
        </p:spPr>
        <p:txBody>
          <a:bodyPr/>
          <a:lstStyle>
            <a:lvl1pPr>
              <a:defRPr/>
            </a:lvl1pPr>
          </a:lstStyle>
          <a:p>
            <a:fld id="{252312B9-AD75-5D40-A928-BE8DADD70586}" type="datetime1">
              <a:rPr lang="en-US" altLang="ja-JP"/>
              <a:pPr/>
              <a:t>3/17/13</a:t>
            </a:fld>
            <a:endParaRPr lang="en-US"/>
          </a:p>
        </p:txBody>
      </p:sp>
      <p:sp>
        <p:nvSpPr>
          <p:cNvPr id="10" name="Rectangle 10"/>
          <p:cNvSpPr>
            <a:spLocks noGrp="1" noChangeArrowheads="1"/>
          </p:cNvSpPr>
          <p:nvPr>
            <p:ph type="ftr" sz="quarter" idx="11"/>
          </p:nvPr>
        </p:nvSpPr>
        <p:spPr bwMode="auto">
          <a:xfrm>
            <a:off x="152400" y="5791200"/>
            <a:ext cx="26670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400" b="0">
                <a:solidFill>
                  <a:schemeClr val="folHlink"/>
                </a:solidFill>
              </a:defRPr>
            </a:lvl1pPr>
          </a:lstStyle>
          <a:p>
            <a:endParaRPr lang="en-US"/>
          </a:p>
        </p:txBody>
      </p:sp>
      <p:sp>
        <p:nvSpPr>
          <p:cNvPr id="11" name="Rectangle 11"/>
          <p:cNvSpPr>
            <a:spLocks noGrp="1" noChangeArrowheads="1"/>
          </p:cNvSpPr>
          <p:nvPr>
            <p:ph type="sldNum" sz="quarter" idx="12"/>
          </p:nvPr>
        </p:nvSpPr>
        <p:spPr>
          <a:xfrm>
            <a:off x="152400" y="6248400"/>
            <a:ext cx="1905000" cy="457200"/>
          </a:xfrm>
        </p:spPr>
        <p:txBody>
          <a:bodyPr/>
          <a:lstStyle>
            <a:lvl1pPr>
              <a:defRPr kumimoji="0" b="0">
                <a:solidFill>
                  <a:schemeClr val="folHlink"/>
                </a:solidFill>
                <a:latin typeface="Arial" charset="0"/>
              </a:defRPr>
            </a:lvl1pPr>
          </a:lstStyle>
          <a:p>
            <a:fld id="{F7AF811A-7FBF-3248-BF15-B74CCE7F0CC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DDA81576-93D7-FB4D-AC80-00B5ABAF1A8F}" type="datetime1">
              <a:rPr lang="en-US" altLang="ja-JP"/>
              <a:pPr/>
              <a:t>3/17/13</a:t>
            </a:fld>
            <a:endParaRPr lang="en-US"/>
          </a:p>
        </p:txBody>
      </p:sp>
      <p:sp>
        <p:nvSpPr>
          <p:cNvPr id="5" name="Rectangle 15"/>
          <p:cNvSpPr>
            <a:spLocks noGrp="1" noChangeArrowheads="1"/>
          </p:cNvSpPr>
          <p:nvPr>
            <p:ph type="sldNum" sz="quarter" idx="11"/>
          </p:nvPr>
        </p:nvSpPr>
        <p:spPr>
          <a:ln/>
        </p:spPr>
        <p:txBody>
          <a:bodyPr/>
          <a:lstStyle>
            <a:lvl1pPr>
              <a:defRPr/>
            </a:lvl1pPr>
          </a:lstStyle>
          <a:p>
            <a:fld id="{A4286127-A6E0-AA47-9B67-256F60D7AB7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5550" y="304800"/>
            <a:ext cx="18478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04800"/>
            <a:ext cx="53911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95A2618A-2F2F-D64F-B327-0CC85F1F8109}" type="datetime1">
              <a:rPr lang="en-US" altLang="ja-JP"/>
              <a:pPr/>
              <a:t>3/17/13</a:t>
            </a:fld>
            <a:endParaRPr lang="en-US"/>
          </a:p>
        </p:txBody>
      </p:sp>
      <p:sp>
        <p:nvSpPr>
          <p:cNvPr id="5" name="Rectangle 15"/>
          <p:cNvSpPr>
            <a:spLocks noGrp="1" noChangeArrowheads="1"/>
          </p:cNvSpPr>
          <p:nvPr>
            <p:ph type="sldNum" sz="quarter" idx="11"/>
          </p:nvPr>
        </p:nvSpPr>
        <p:spPr>
          <a:ln/>
        </p:spPr>
        <p:txBody>
          <a:bodyPr/>
          <a:lstStyle>
            <a:lvl1pPr>
              <a:defRPr/>
            </a:lvl1pPr>
          </a:lstStyle>
          <a:p>
            <a:fld id="{502CDA37-C615-E049-9248-5577B0B2E1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fld id="{2E2F640F-7007-534D-99FF-814C64D7BAB2}" type="datetime1">
              <a:rPr lang="en-US" altLang="ja-JP"/>
              <a:pPr/>
              <a:t>3/17/13</a:t>
            </a:fld>
            <a:endParaRPr lang="en-US"/>
          </a:p>
        </p:txBody>
      </p:sp>
      <p:sp>
        <p:nvSpPr>
          <p:cNvPr id="5" name="Rectangle 15"/>
          <p:cNvSpPr>
            <a:spLocks noGrp="1" noChangeArrowheads="1"/>
          </p:cNvSpPr>
          <p:nvPr>
            <p:ph type="sldNum" sz="quarter" idx="11"/>
          </p:nvPr>
        </p:nvSpPr>
        <p:spPr>
          <a:ln/>
        </p:spPr>
        <p:txBody>
          <a:bodyPr/>
          <a:lstStyle>
            <a:lvl1pPr>
              <a:defRPr/>
            </a:lvl1pPr>
          </a:lstStyle>
          <a:p>
            <a:fld id="{D7FF8BA9-0D87-9D47-93A0-1CE4DE5A0A9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4F44B018-22CB-C74A-9B3E-1135C4129CC9}" type="datetime1">
              <a:rPr lang="en-US" altLang="ja-JP"/>
              <a:pPr/>
              <a:t>3/17/13</a:t>
            </a:fld>
            <a:endParaRPr lang="en-US"/>
          </a:p>
        </p:txBody>
      </p:sp>
      <p:sp>
        <p:nvSpPr>
          <p:cNvPr id="5" name="Rectangle 15"/>
          <p:cNvSpPr>
            <a:spLocks noGrp="1" noChangeArrowheads="1"/>
          </p:cNvSpPr>
          <p:nvPr>
            <p:ph type="sldNum" sz="quarter" idx="11"/>
          </p:nvPr>
        </p:nvSpPr>
        <p:spPr>
          <a:ln/>
        </p:spPr>
        <p:txBody>
          <a:bodyPr/>
          <a:lstStyle>
            <a:lvl1pPr>
              <a:defRPr/>
            </a:lvl1pPr>
          </a:lstStyle>
          <a:p>
            <a:fld id="{1107D304-A670-CB43-A676-0ED34971088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752600"/>
            <a:ext cx="3619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B8A050E3-5F90-5D40-88C8-444B329409DA}" type="datetime1">
              <a:rPr lang="en-US" altLang="ja-JP"/>
              <a:pPr/>
              <a:t>3/17/13</a:t>
            </a:fld>
            <a:endParaRPr lang="en-US"/>
          </a:p>
        </p:txBody>
      </p:sp>
      <p:sp>
        <p:nvSpPr>
          <p:cNvPr id="6" name="Rectangle 15"/>
          <p:cNvSpPr>
            <a:spLocks noGrp="1" noChangeArrowheads="1"/>
          </p:cNvSpPr>
          <p:nvPr>
            <p:ph type="sldNum" sz="quarter" idx="11"/>
          </p:nvPr>
        </p:nvSpPr>
        <p:spPr>
          <a:ln/>
        </p:spPr>
        <p:txBody>
          <a:bodyPr/>
          <a:lstStyle>
            <a:lvl1pPr>
              <a:defRPr/>
            </a:lvl1pPr>
          </a:lstStyle>
          <a:p>
            <a:fld id="{A41AB978-A141-A24B-A67B-E1755D2FC9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fld id="{34880BF1-AA1B-E641-8E83-72A58E425E5F}" type="datetime1">
              <a:rPr lang="en-US" altLang="ja-JP"/>
              <a:pPr/>
              <a:t>3/17/13</a:t>
            </a:fld>
            <a:endParaRPr lang="en-US"/>
          </a:p>
        </p:txBody>
      </p:sp>
      <p:sp>
        <p:nvSpPr>
          <p:cNvPr id="8" name="Rectangle 15"/>
          <p:cNvSpPr>
            <a:spLocks noGrp="1" noChangeArrowheads="1"/>
          </p:cNvSpPr>
          <p:nvPr>
            <p:ph type="sldNum" sz="quarter" idx="11"/>
          </p:nvPr>
        </p:nvSpPr>
        <p:spPr>
          <a:ln/>
        </p:spPr>
        <p:txBody>
          <a:bodyPr/>
          <a:lstStyle>
            <a:lvl1pPr>
              <a:defRPr/>
            </a:lvl1pPr>
          </a:lstStyle>
          <a:p>
            <a:fld id="{99AAE9CB-5D40-3149-9A25-650E5D4995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fld id="{E1EF0736-FEFD-5842-B032-6CBFA4070EDE}" type="datetime1">
              <a:rPr lang="en-US" altLang="ja-JP"/>
              <a:pPr/>
              <a:t>3/17/13</a:t>
            </a:fld>
            <a:endParaRPr lang="en-US"/>
          </a:p>
        </p:txBody>
      </p:sp>
      <p:sp>
        <p:nvSpPr>
          <p:cNvPr id="4" name="Rectangle 15"/>
          <p:cNvSpPr>
            <a:spLocks noGrp="1" noChangeArrowheads="1"/>
          </p:cNvSpPr>
          <p:nvPr>
            <p:ph type="sldNum" sz="quarter" idx="11"/>
          </p:nvPr>
        </p:nvSpPr>
        <p:spPr>
          <a:ln/>
        </p:spPr>
        <p:txBody>
          <a:bodyPr/>
          <a:lstStyle>
            <a:lvl1pPr>
              <a:defRPr/>
            </a:lvl1pPr>
          </a:lstStyle>
          <a:p>
            <a:fld id="{8064A2E9-3297-084F-A9A4-E314D9859A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fld id="{0B16BDDA-48F4-3E4B-A591-4D1EE072DF5A}" type="datetime1">
              <a:rPr lang="en-US" altLang="ja-JP"/>
              <a:pPr/>
              <a:t>3/17/13</a:t>
            </a:fld>
            <a:endParaRPr lang="en-US"/>
          </a:p>
        </p:txBody>
      </p:sp>
      <p:sp>
        <p:nvSpPr>
          <p:cNvPr id="3" name="Rectangle 15"/>
          <p:cNvSpPr>
            <a:spLocks noGrp="1" noChangeArrowheads="1"/>
          </p:cNvSpPr>
          <p:nvPr>
            <p:ph type="sldNum" sz="quarter" idx="11"/>
          </p:nvPr>
        </p:nvSpPr>
        <p:spPr>
          <a:ln/>
        </p:spPr>
        <p:txBody>
          <a:bodyPr/>
          <a:lstStyle>
            <a:lvl1pPr>
              <a:defRPr/>
            </a:lvl1pPr>
          </a:lstStyle>
          <a:p>
            <a:fld id="{F05C9C5E-3608-144A-B067-E334C2848F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AA17CDFA-6F2D-744A-8520-A08A4B2DDDAF}" type="datetime1">
              <a:rPr lang="en-US" altLang="ja-JP"/>
              <a:pPr/>
              <a:t>3/17/13</a:t>
            </a:fld>
            <a:endParaRPr lang="en-US"/>
          </a:p>
        </p:txBody>
      </p:sp>
      <p:sp>
        <p:nvSpPr>
          <p:cNvPr id="6" name="Rectangle 15"/>
          <p:cNvSpPr>
            <a:spLocks noGrp="1" noChangeArrowheads="1"/>
          </p:cNvSpPr>
          <p:nvPr>
            <p:ph type="sldNum" sz="quarter" idx="11"/>
          </p:nvPr>
        </p:nvSpPr>
        <p:spPr>
          <a:ln/>
        </p:spPr>
        <p:txBody>
          <a:bodyPr/>
          <a:lstStyle>
            <a:lvl1pPr>
              <a:defRPr/>
            </a:lvl1pPr>
          </a:lstStyle>
          <a:p>
            <a:fld id="{C4AC640E-C675-C946-9EB6-AD7B0C88C9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40B1A781-E7B0-6242-BA15-580B1000147E}" type="datetime1">
              <a:rPr lang="en-US" altLang="ja-JP"/>
              <a:pPr/>
              <a:t>3/17/13</a:t>
            </a:fld>
            <a:endParaRPr lang="en-US"/>
          </a:p>
        </p:txBody>
      </p:sp>
      <p:sp>
        <p:nvSpPr>
          <p:cNvPr id="6" name="Rectangle 15"/>
          <p:cNvSpPr>
            <a:spLocks noGrp="1" noChangeArrowheads="1"/>
          </p:cNvSpPr>
          <p:nvPr>
            <p:ph type="sldNum" sz="quarter" idx="11"/>
          </p:nvPr>
        </p:nvSpPr>
        <p:spPr>
          <a:ln/>
        </p:spPr>
        <p:txBody>
          <a:bodyPr/>
          <a:lstStyle>
            <a:lvl1pPr>
              <a:defRPr/>
            </a:lvl1pPr>
          </a:lstStyle>
          <a:p>
            <a:fld id="{9C4DF28F-55DD-6B4F-9DA4-10C467B5C8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0" y="304800"/>
            <a:ext cx="6096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762000" y="1752600"/>
            <a:ext cx="7391400" cy="4495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AutoShape 6">
            <a:hlinkClick r:id="" action="ppaction://hlinkshowjump?jump=previousslide"/>
          </p:cNvPr>
          <p:cNvSpPr>
            <a:spLocks noChangeArrowheads="1"/>
          </p:cNvSpPr>
          <p:nvPr/>
        </p:nvSpPr>
        <p:spPr bwMode="auto">
          <a:xfrm>
            <a:off x="8502650" y="6554788"/>
            <a:ext cx="193675" cy="227012"/>
          </a:xfrm>
          <a:prstGeom prst="leftArrow">
            <a:avLst>
              <a:gd name="adj1" fmla="val 50000"/>
              <a:gd name="adj2" fmla="val 63796"/>
            </a:avLst>
          </a:prstGeom>
          <a:solidFill>
            <a:schemeClr val="bg1"/>
          </a:solidFill>
          <a:ln w="12700" cap="sq">
            <a:solidFill>
              <a:schemeClr val="folHlink"/>
            </a:solidFill>
            <a:miter lim="800000"/>
            <a:headEnd/>
            <a:tailEnd/>
          </a:ln>
          <a:effectLst/>
        </p:spPr>
        <p:txBody>
          <a:bodyPr>
            <a:prstTxWarp prst="textNoShape">
              <a:avLst/>
            </a:prstTxWarp>
          </a:bodyPr>
          <a:lstStyle/>
          <a:p>
            <a:endParaRPr lang="en-US"/>
          </a:p>
        </p:txBody>
      </p:sp>
      <p:sp>
        <p:nvSpPr>
          <p:cNvPr id="14343" name="AutoShape 7">
            <a:hlinkClick r:id="" action="ppaction://hlinkshowjump?jump=nextslide"/>
          </p:cNvPr>
          <p:cNvSpPr>
            <a:spLocks noChangeArrowheads="1"/>
          </p:cNvSpPr>
          <p:nvPr/>
        </p:nvSpPr>
        <p:spPr bwMode="auto">
          <a:xfrm>
            <a:off x="8731250" y="6556375"/>
            <a:ext cx="193675" cy="227013"/>
          </a:xfrm>
          <a:prstGeom prst="rightArrow">
            <a:avLst>
              <a:gd name="adj1" fmla="val 50000"/>
              <a:gd name="adj2" fmla="val 63806"/>
            </a:avLst>
          </a:prstGeom>
          <a:solidFill>
            <a:schemeClr val="bg1"/>
          </a:solidFill>
          <a:ln w="12700" cap="sq">
            <a:solidFill>
              <a:schemeClr val="folHlink"/>
            </a:solidFill>
            <a:miter lim="800000"/>
            <a:headEnd/>
            <a:tailEnd/>
          </a:ln>
          <a:effectLst/>
        </p:spPr>
        <p:txBody>
          <a:bodyPr>
            <a:prstTxWarp prst="textNoShape">
              <a:avLst/>
            </a:prstTxWarp>
          </a:bodyPr>
          <a:lstStyle/>
          <a:p>
            <a:endParaRPr lang="en-US"/>
          </a:p>
        </p:txBody>
      </p:sp>
      <p:sp>
        <p:nvSpPr>
          <p:cNvPr id="14344" name="Rectangle 8"/>
          <p:cNvSpPr>
            <a:spLocks noGrp="1" noChangeArrowheads="1"/>
          </p:cNvSpPr>
          <p:nvPr>
            <p:ph type="dt" sz="half" idx="2"/>
          </p:nvPr>
        </p:nvSpPr>
        <p:spPr bwMode="auto">
          <a:xfrm>
            <a:off x="76200" y="6400800"/>
            <a:ext cx="114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b="0">
                <a:solidFill>
                  <a:schemeClr val="folHlink"/>
                </a:solidFill>
              </a:defRPr>
            </a:lvl1pPr>
          </a:lstStyle>
          <a:p>
            <a:fld id="{FD3F5381-F2C1-E94D-8365-43159F767922}" type="datetime1">
              <a:rPr lang="en-US" altLang="ja-JP"/>
              <a:pPr/>
              <a:t>3/17/13</a:t>
            </a:fld>
            <a:endParaRPr lang="en-US"/>
          </a:p>
        </p:txBody>
      </p:sp>
      <p:sp>
        <p:nvSpPr>
          <p:cNvPr id="14351" name="Rectangle 15"/>
          <p:cNvSpPr>
            <a:spLocks noGrp="1" noChangeArrowheads="1"/>
          </p:cNvSpPr>
          <p:nvPr>
            <p:ph type="sldNum" sz="quarter" idx="4"/>
          </p:nvPr>
        </p:nvSpPr>
        <p:spPr bwMode="auto">
          <a:xfrm>
            <a:off x="28575" y="76200"/>
            <a:ext cx="7334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D711FF83-5D22-3E46-A3B4-8F024D187F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p:titleStyle>
    <p:bodyStyle>
      <a:lvl1pPr marL="342900" indent="-342900" algn="l" rtl="0" eaLnBrk="0" fontAlgn="base" hangingPunct="0">
        <a:spcBef>
          <a:spcPct val="20000"/>
        </a:spcBef>
        <a:spcAft>
          <a:spcPct val="0"/>
        </a:spcAft>
        <a:buClr>
          <a:schemeClr val="hlink"/>
        </a:buClr>
        <a:buSzPct val="50000"/>
        <a:buFont typeface="Monotype Sorts" charset="2"/>
        <a:buChar char="n"/>
        <a:defRPr kumimoji="1" sz="2800">
          <a:solidFill>
            <a:schemeClr val="bg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Monotype Sorts" charset="2"/>
        <a:buChar char="u"/>
        <a:defRPr kumimoji="1" sz="2600">
          <a:solidFill>
            <a:schemeClr val="bg2"/>
          </a:solidFill>
          <a:latin typeface="+mn-lt"/>
          <a:ea typeface="ＭＳ Ｐゴシック" pitchFamily="-32" charset="-128"/>
        </a:defRPr>
      </a:lvl2pPr>
      <a:lvl3pPr marL="1143000" indent="-228600" algn="l" rtl="0" eaLnBrk="0" fontAlgn="base" hangingPunct="0">
        <a:spcBef>
          <a:spcPct val="20000"/>
        </a:spcBef>
        <a:spcAft>
          <a:spcPct val="0"/>
        </a:spcAft>
        <a:buClr>
          <a:schemeClr val="hlink"/>
        </a:buClr>
        <a:buSzPct val="65000"/>
        <a:buFont typeface="Monotype Sorts" charset="2"/>
        <a:buChar char="F"/>
        <a:defRPr kumimoji="1" sz="2400">
          <a:solidFill>
            <a:schemeClr val="bg2"/>
          </a:solidFill>
          <a:latin typeface="+mn-lt"/>
          <a:ea typeface="ＭＳ Ｐゴシック" pitchFamily="-32" charset="-128"/>
        </a:defRPr>
      </a:lvl3pPr>
      <a:lvl4pPr marL="1600200" indent="-228600" algn="l" rtl="0" eaLnBrk="0" fontAlgn="base" hangingPunct="0">
        <a:spcBef>
          <a:spcPct val="20000"/>
        </a:spcBef>
        <a:spcAft>
          <a:spcPct val="0"/>
        </a:spcAft>
        <a:buClr>
          <a:schemeClr val="tx2"/>
        </a:buClr>
        <a:buSzPct val="100000"/>
        <a:buChar char="•"/>
        <a:defRPr kumimoji="1" sz="2000">
          <a:solidFill>
            <a:schemeClr val="bg2"/>
          </a:solidFill>
          <a:latin typeface="+mn-lt"/>
          <a:ea typeface="ＭＳ Ｐゴシック" pitchFamily="-32" charset="-128"/>
        </a:defRPr>
      </a:lvl4pPr>
      <a:lvl5pPr marL="20574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5pPr>
      <a:lvl6pPr marL="25146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6pPr>
      <a:lvl7pPr marL="29718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7pPr>
      <a:lvl8pPr marL="34290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8pPr>
      <a:lvl9pPr marL="3886200" indent="-228600" algn="l" rtl="0" eaLnBrk="0" fontAlgn="base" hangingPunct="0">
        <a:spcBef>
          <a:spcPct val="20000"/>
        </a:spcBef>
        <a:spcAft>
          <a:spcPct val="0"/>
        </a:spcAft>
        <a:buClr>
          <a:schemeClr val="hlink"/>
        </a:buClr>
        <a:buSzPct val="100000"/>
        <a:buChar char="–"/>
        <a:defRPr kumimoji="1" sz="2000">
          <a:solidFill>
            <a:schemeClr val="bg2"/>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emf"/><Relationship Id="rId5" Type="http://schemas.openxmlformats.org/officeDocument/2006/relationships/oleObject" Target="../embeddings/oleObject2.bin"/><Relationship Id="rId6"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125.emf"/><Relationship Id="rId5" Type="http://schemas.openxmlformats.org/officeDocument/2006/relationships/oleObject" Target="../embeddings/oleObject81.bin"/><Relationship Id="rId6" Type="http://schemas.openxmlformats.org/officeDocument/2006/relationships/image" Target="../media/image126.emf"/><Relationship Id="rId1" Type="http://schemas.openxmlformats.org/officeDocument/2006/relationships/vmlDrawing" Target="../drawings/vmlDrawing42.vml"/><Relationship Id="rId2"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4.emf"/><Relationship Id="rId5" Type="http://schemas.openxmlformats.org/officeDocument/2006/relationships/oleObject" Target="../embeddings/oleObject4.bin"/><Relationship Id="rId6"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6.emf"/><Relationship Id="rId5" Type="http://schemas.openxmlformats.org/officeDocument/2006/relationships/oleObject" Target="../embeddings/oleObject6.bin"/><Relationship Id="rId6" Type="http://schemas.openxmlformats.org/officeDocument/2006/relationships/image" Target="../media/image17.emf"/><Relationship Id="rId7" Type="http://schemas.openxmlformats.org/officeDocument/2006/relationships/image" Target="../media/image18.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9.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3.emf"/><Relationship Id="rId5" Type="http://schemas.openxmlformats.org/officeDocument/2006/relationships/oleObject" Target="../embeddings/oleObject9.bin"/><Relationship Id="rId6" Type="http://schemas.openxmlformats.org/officeDocument/2006/relationships/image" Target="../media/image24.emf"/><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16.bin"/><Relationship Id="rId12" Type="http://schemas.openxmlformats.org/officeDocument/2006/relationships/image" Target="../media/image34.emf"/><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embeddings/oleObject12.bin"/><Relationship Id="rId4" Type="http://schemas.openxmlformats.org/officeDocument/2006/relationships/image" Target="../media/image30.emf"/><Relationship Id="rId5" Type="http://schemas.openxmlformats.org/officeDocument/2006/relationships/oleObject" Target="../embeddings/oleObject13.bin"/><Relationship Id="rId6" Type="http://schemas.openxmlformats.org/officeDocument/2006/relationships/image" Target="../media/image31.emf"/><Relationship Id="rId7" Type="http://schemas.openxmlformats.org/officeDocument/2006/relationships/oleObject" Target="../embeddings/oleObject14.bin"/><Relationship Id="rId8" Type="http://schemas.openxmlformats.org/officeDocument/2006/relationships/image" Target="../media/image32.emf"/><Relationship Id="rId9" Type="http://schemas.openxmlformats.org/officeDocument/2006/relationships/oleObject" Target="../embeddings/oleObject15.bin"/><Relationship Id="rId10"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35.emf"/><Relationship Id="rId5" Type="http://schemas.openxmlformats.org/officeDocument/2006/relationships/oleObject" Target="../embeddings/oleObject18.bin"/><Relationship Id="rId6" Type="http://schemas.openxmlformats.org/officeDocument/2006/relationships/image" Target="../media/image36.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7.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42.emf"/><Relationship Id="rId5" Type="http://schemas.openxmlformats.org/officeDocument/2006/relationships/image" Target="../media/image43.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1" Type="http://schemas.openxmlformats.org/officeDocument/2006/relationships/oleObject" Target="../embeddings/oleObject24.bin"/><Relationship Id="rId12" Type="http://schemas.openxmlformats.org/officeDocument/2006/relationships/image" Target="../media/image47.emf"/><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image" Target="../media/image48.jpeg"/><Relationship Id="rId4" Type="http://schemas.openxmlformats.org/officeDocument/2006/relationships/oleObject" Target="../embeddings/oleObject21.bin"/><Relationship Id="rId5" Type="http://schemas.openxmlformats.org/officeDocument/2006/relationships/image" Target="../media/image44.emf"/><Relationship Id="rId6" Type="http://schemas.openxmlformats.org/officeDocument/2006/relationships/oleObject" Target="../embeddings/oleObject22.bin"/><Relationship Id="rId7" Type="http://schemas.openxmlformats.org/officeDocument/2006/relationships/image" Target="../media/image45.emf"/><Relationship Id="rId8" Type="http://schemas.openxmlformats.org/officeDocument/2006/relationships/oleObject" Target="../embeddings/oleObject23.bin"/><Relationship Id="rId9" Type="http://schemas.openxmlformats.org/officeDocument/2006/relationships/image" Target="../media/image46.emf"/><Relationship Id="rId10"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50.emf"/><Relationship Id="rId5" Type="http://schemas.openxmlformats.org/officeDocument/2006/relationships/oleObject" Target="../embeddings/oleObject26.bin"/><Relationship Id="rId6" Type="http://schemas.openxmlformats.org/officeDocument/2006/relationships/image" Target="../media/image51.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52.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53.emf"/><Relationship Id="rId5" Type="http://schemas.openxmlformats.org/officeDocument/2006/relationships/oleObject" Target="../embeddings/oleObject29.bin"/><Relationship Id="rId6" Type="http://schemas.openxmlformats.org/officeDocument/2006/relationships/image" Target="../media/image54.emf"/><Relationship Id="rId7" Type="http://schemas.openxmlformats.org/officeDocument/2006/relationships/oleObject" Target="../embeddings/oleObject30.bin"/><Relationship Id="rId8" Type="http://schemas.openxmlformats.org/officeDocument/2006/relationships/image" Target="../media/image55.emf"/><Relationship Id="rId9" Type="http://schemas.openxmlformats.org/officeDocument/2006/relationships/oleObject" Target="../embeddings/oleObject31.bin"/><Relationship Id="rId10" Type="http://schemas.openxmlformats.org/officeDocument/2006/relationships/image" Target="../media/image56.emf"/><Relationship Id="rId11" Type="http://schemas.openxmlformats.org/officeDocument/2006/relationships/image" Target="../media/image48.jpe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5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67.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oleObject" Target="../embeddings/oleObject33.bin"/><Relationship Id="rId5" Type="http://schemas.openxmlformats.org/officeDocument/2006/relationships/image" Target="../media/image68.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70.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71.emf"/><Relationship Id="rId5" Type="http://schemas.openxmlformats.org/officeDocument/2006/relationships/oleObject" Target="../embeddings/oleObject36.bin"/><Relationship Id="rId6" Type="http://schemas.openxmlformats.org/officeDocument/2006/relationships/image" Target="../media/image72.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73.emf"/><Relationship Id="rId5" Type="http://schemas.openxmlformats.org/officeDocument/2006/relationships/oleObject" Target="../embeddings/oleObject38.bin"/><Relationship Id="rId6" Type="http://schemas.openxmlformats.org/officeDocument/2006/relationships/image" Target="../media/image74.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 Id="rId3" Type="http://schemas.openxmlformats.org/officeDocument/2006/relationships/image" Target="../media/image7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79.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80.emf"/><Relationship Id="rId5" Type="http://schemas.openxmlformats.org/officeDocument/2006/relationships/oleObject" Target="../embeddings/oleObject41.bin"/><Relationship Id="rId6" Type="http://schemas.openxmlformats.org/officeDocument/2006/relationships/image" Target="../media/image81.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82.emf"/><Relationship Id="rId5" Type="http://schemas.openxmlformats.org/officeDocument/2006/relationships/oleObject" Target="../embeddings/oleObject43.bin"/><Relationship Id="rId6" Type="http://schemas.openxmlformats.org/officeDocument/2006/relationships/image" Target="../media/image83.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84.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85.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jpe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87.emf"/><Relationship Id="rId5" Type="http://schemas.openxmlformats.org/officeDocument/2006/relationships/oleObject" Target="../embeddings/oleObject47.bin"/><Relationship Id="rId6" Type="http://schemas.openxmlformats.org/officeDocument/2006/relationships/image" Target="../media/image88.emf"/><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89.emf"/><Relationship Id="rId5" Type="http://schemas.openxmlformats.org/officeDocument/2006/relationships/oleObject" Target="../embeddings/oleObject49.bin"/><Relationship Id="rId6" Type="http://schemas.openxmlformats.org/officeDocument/2006/relationships/image" Target="../media/image90.emf"/><Relationship Id="rId7" Type="http://schemas.openxmlformats.org/officeDocument/2006/relationships/oleObject" Target="../embeddings/oleObject50.bin"/><Relationship Id="rId8" Type="http://schemas.openxmlformats.org/officeDocument/2006/relationships/image" Target="../media/image91.emf"/><Relationship Id="rId9" Type="http://schemas.openxmlformats.org/officeDocument/2006/relationships/oleObject" Target="../embeddings/oleObject51.bin"/><Relationship Id="rId10" Type="http://schemas.openxmlformats.org/officeDocument/2006/relationships/image" Target="../media/image92.emf"/><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93.emf"/><Relationship Id="rId5" Type="http://schemas.openxmlformats.org/officeDocument/2006/relationships/oleObject" Target="../embeddings/oleObject53.bin"/><Relationship Id="rId6" Type="http://schemas.openxmlformats.org/officeDocument/2006/relationships/image" Target="../media/image94.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95.emf"/><Relationship Id="rId5" Type="http://schemas.openxmlformats.org/officeDocument/2006/relationships/oleObject" Target="../embeddings/oleObject55.bin"/><Relationship Id="rId6" Type="http://schemas.openxmlformats.org/officeDocument/2006/relationships/image" Target="../media/image96.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97.emf"/><Relationship Id="rId5" Type="http://schemas.openxmlformats.org/officeDocument/2006/relationships/oleObject" Target="../embeddings/oleObject57.bin"/><Relationship Id="rId6" Type="http://schemas.openxmlformats.org/officeDocument/2006/relationships/image" Target="../media/image11.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98.emf"/><Relationship Id="rId5" Type="http://schemas.openxmlformats.org/officeDocument/2006/relationships/oleObject" Target="../embeddings/Microsoft_Word_97_-_2004_Document1.doc"/><Relationship Id="rId6" Type="http://schemas.openxmlformats.org/officeDocument/2006/relationships/image" Target="../media/image99.e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9.bin"/><Relationship Id="rId4" Type="http://schemas.openxmlformats.org/officeDocument/2006/relationships/image" Target="../media/image100.emf"/><Relationship Id="rId5" Type="http://schemas.openxmlformats.org/officeDocument/2006/relationships/oleObject" Target="../embeddings/oleObject60.bin"/><Relationship Id="rId6" Type="http://schemas.openxmlformats.org/officeDocument/2006/relationships/image" Target="../media/image101.e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102.e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103.e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63.bin"/><Relationship Id="rId4" Type="http://schemas.openxmlformats.org/officeDocument/2006/relationships/image" Target="../media/image104.emf"/><Relationship Id="rId1" Type="http://schemas.openxmlformats.org/officeDocument/2006/relationships/vmlDrawing" Target="../drawings/vmlDrawing35.vml"/><Relationship Id="rId2"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5.jpeg"/><Relationship Id="rId3" Type="http://schemas.openxmlformats.org/officeDocument/2006/relationships/image" Target="../media/image106.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7.jpeg"/></Relationships>
</file>

<file path=ppt/slides/_rels/slide93.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oleObject" Target="../embeddings/oleObject64.bin"/><Relationship Id="rId5" Type="http://schemas.openxmlformats.org/officeDocument/2006/relationships/image" Target="../media/image108.emf"/><Relationship Id="rId6" Type="http://schemas.openxmlformats.org/officeDocument/2006/relationships/oleObject" Target="../embeddings/oleObject65.bin"/><Relationship Id="rId7" Type="http://schemas.openxmlformats.org/officeDocument/2006/relationships/image" Target="../media/image109.emf"/><Relationship Id="rId8" Type="http://schemas.openxmlformats.org/officeDocument/2006/relationships/oleObject" Target="../embeddings/oleObject66.bin"/><Relationship Id="rId9" Type="http://schemas.openxmlformats.org/officeDocument/2006/relationships/image" Target="../media/image110.emf"/><Relationship Id="rId10" Type="http://schemas.openxmlformats.org/officeDocument/2006/relationships/oleObject" Target="../embeddings/oleObject67.bin"/><Relationship Id="rId11" Type="http://schemas.openxmlformats.org/officeDocument/2006/relationships/image" Target="../media/image111.emf"/><Relationship Id="rId1" Type="http://schemas.openxmlformats.org/officeDocument/2006/relationships/vmlDrawing" Target="../drawings/vmlDrawing36.vml"/><Relationship Id="rId2"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2.jpeg"/></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68.bin"/><Relationship Id="rId4" Type="http://schemas.openxmlformats.org/officeDocument/2006/relationships/image" Target="../media/image113.emf"/><Relationship Id="rId5" Type="http://schemas.openxmlformats.org/officeDocument/2006/relationships/oleObject" Target="../embeddings/oleObject69.bin"/><Relationship Id="rId6" Type="http://schemas.openxmlformats.org/officeDocument/2006/relationships/image" Target="../media/image114.emf"/><Relationship Id="rId7" Type="http://schemas.openxmlformats.org/officeDocument/2006/relationships/image" Target="../media/image112.jpeg"/><Relationship Id="rId8" Type="http://schemas.openxmlformats.org/officeDocument/2006/relationships/oleObject" Target="../embeddings/oleObject70.bin"/><Relationship Id="rId9" Type="http://schemas.openxmlformats.org/officeDocument/2006/relationships/image" Target="../media/image115.emf"/><Relationship Id="rId10" Type="http://schemas.openxmlformats.org/officeDocument/2006/relationships/image" Target="../media/image107.jpeg"/><Relationship Id="rId1" Type="http://schemas.openxmlformats.org/officeDocument/2006/relationships/vmlDrawing" Target="../drawings/vmlDrawing37.vml"/><Relationship Id="rId2"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12.jpeg"/><Relationship Id="rId5" Type="http://schemas.openxmlformats.org/officeDocument/2006/relationships/oleObject" Target="../embeddings/oleObject71.bin"/><Relationship Id="rId6" Type="http://schemas.openxmlformats.org/officeDocument/2006/relationships/image" Target="../media/image116.emf"/><Relationship Id="rId7" Type="http://schemas.openxmlformats.org/officeDocument/2006/relationships/image" Target="../media/image107.jpeg"/><Relationship Id="rId1" Type="http://schemas.openxmlformats.org/officeDocument/2006/relationships/vmlDrawing" Target="../drawings/vmlDrawing38.vml"/><Relationship Id="rId2"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12.jpeg"/><Relationship Id="rId4" Type="http://schemas.openxmlformats.org/officeDocument/2006/relationships/oleObject" Target="../embeddings/oleObject72.bin"/><Relationship Id="rId5" Type="http://schemas.openxmlformats.org/officeDocument/2006/relationships/image" Target="../media/image117.emf"/><Relationship Id="rId6" Type="http://schemas.openxmlformats.org/officeDocument/2006/relationships/oleObject" Target="../embeddings/oleObject73.bin"/><Relationship Id="rId7" Type="http://schemas.openxmlformats.org/officeDocument/2006/relationships/image" Target="../media/image118.emf"/><Relationship Id="rId1" Type="http://schemas.openxmlformats.org/officeDocument/2006/relationships/vmlDrawing" Target="../drawings/vmlDrawing39.vml"/><Relationship Id="rId2"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119.emf"/><Relationship Id="rId5" Type="http://schemas.openxmlformats.org/officeDocument/2006/relationships/oleObject" Target="../embeddings/oleObject75.bin"/><Relationship Id="rId6" Type="http://schemas.openxmlformats.org/officeDocument/2006/relationships/image" Target="../media/image120.emf"/><Relationship Id="rId7" Type="http://schemas.openxmlformats.org/officeDocument/2006/relationships/oleObject" Target="../embeddings/oleObject76.bin"/><Relationship Id="rId8" Type="http://schemas.openxmlformats.org/officeDocument/2006/relationships/image" Target="../media/image121.emf"/><Relationship Id="rId9" Type="http://schemas.openxmlformats.org/officeDocument/2006/relationships/oleObject" Target="../embeddings/oleObject77.bin"/><Relationship Id="rId10" Type="http://schemas.openxmlformats.org/officeDocument/2006/relationships/image" Target="../media/image122.emf"/><Relationship Id="rId1" Type="http://schemas.openxmlformats.org/officeDocument/2006/relationships/vmlDrawing" Target="../drawings/vmlDrawing40.vml"/><Relationship Id="rId2"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123.emf"/><Relationship Id="rId5" Type="http://schemas.openxmlformats.org/officeDocument/2006/relationships/oleObject" Target="../embeddings/oleObject79.bin"/><Relationship Id="rId6" Type="http://schemas.openxmlformats.org/officeDocument/2006/relationships/image" Target="../media/image124.emf"/><Relationship Id="rId1" Type="http://schemas.openxmlformats.org/officeDocument/2006/relationships/vmlDrawing" Target="../drawings/vmlDrawing4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
          <p:cNvSpPr>
            <a:spLocks noGrp="1" noChangeArrowheads="1"/>
          </p:cNvSpPr>
          <p:nvPr>
            <p:ph type="sldNum" sz="quarter" idx="12"/>
          </p:nvPr>
        </p:nvSpPr>
        <p:spPr>
          <a:noFill/>
        </p:spPr>
        <p:txBody>
          <a:bodyPr/>
          <a:lstStyle/>
          <a:p>
            <a:fld id="{71C36626-E8D8-B645-8BA0-692DB5F4F904}" type="slidenum">
              <a:rPr lang="en-US"/>
              <a:pPr/>
              <a:t>1</a:t>
            </a:fld>
            <a:endParaRPr lang="en-US"/>
          </a:p>
        </p:txBody>
      </p:sp>
      <p:sp>
        <p:nvSpPr>
          <p:cNvPr id="15363" name="Rectangle 8"/>
          <p:cNvSpPr>
            <a:spLocks noGrp="1" noChangeArrowheads="1"/>
          </p:cNvSpPr>
          <p:nvPr>
            <p:ph type="ctrTitle"/>
          </p:nvPr>
        </p:nvSpPr>
        <p:spPr>
          <a:xfrm>
            <a:off x="990600" y="838200"/>
            <a:ext cx="7162800" cy="1447800"/>
          </a:xfrm>
          <a:solidFill>
            <a:schemeClr val="accent2"/>
          </a:solidFill>
          <a:ln w="38100" cmpd="dbl">
            <a:solidFill>
              <a:schemeClr val="bg2"/>
            </a:solidFill>
          </a:ln>
        </p:spPr>
        <p:txBody>
          <a:bodyPr/>
          <a:lstStyle/>
          <a:p>
            <a:pPr>
              <a:lnSpc>
                <a:spcPct val="100000"/>
              </a:lnSpc>
            </a:pPr>
            <a:r>
              <a:rPr lang="en-US" sz="4000" dirty="0" smtClean="0"/>
              <a:t>Polycrystal Plasticity -</a:t>
            </a:r>
            <a:br>
              <a:rPr lang="en-US" sz="4000" dirty="0" smtClean="0"/>
            </a:br>
            <a:r>
              <a:rPr lang="en-US" sz="4000" dirty="0" smtClean="0"/>
              <a:t>Multiple </a:t>
            </a:r>
            <a:r>
              <a:rPr lang="en-US" sz="4400" dirty="0" smtClean="0"/>
              <a:t>Slip</a:t>
            </a:r>
          </a:p>
        </p:txBody>
      </p:sp>
      <p:pic>
        <p:nvPicPr>
          <p:cNvPr id="15364" name="Picture 11"/>
          <p:cNvPicPr>
            <a:picLocks noChangeAspect="1" noChangeArrowheads="1"/>
          </p:cNvPicPr>
          <p:nvPr/>
        </p:nvPicPr>
        <p:blipFill>
          <a:blip r:embed="rId2"/>
          <a:srcRect/>
          <a:stretch>
            <a:fillRect/>
          </a:stretch>
        </p:blipFill>
        <p:spPr bwMode="auto">
          <a:xfrm>
            <a:off x="76200" y="4775200"/>
            <a:ext cx="1536700" cy="1016000"/>
          </a:xfrm>
          <a:prstGeom prst="rect">
            <a:avLst/>
          </a:prstGeom>
          <a:noFill/>
          <a:ln w="12700">
            <a:noFill/>
            <a:miter lim="800000"/>
            <a:headEnd/>
            <a:tailEnd/>
          </a:ln>
        </p:spPr>
      </p:pic>
      <p:sp>
        <p:nvSpPr>
          <p:cNvPr id="15365" name="Rectangle 7"/>
          <p:cNvSpPr>
            <a:spLocks noChangeArrowheads="1"/>
          </p:cNvSpPr>
          <p:nvPr/>
        </p:nvSpPr>
        <p:spPr bwMode="auto">
          <a:xfrm>
            <a:off x="1600200" y="2590800"/>
            <a:ext cx="5867400" cy="2677656"/>
          </a:xfrm>
          <a:prstGeom prst="rect">
            <a:avLst/>
          </a:prstGeom>
          <a:noFill/>
          <a:ln w="9525">
            <a:noFill/>
            <a:miter lim="800000"/>
            <a:headEnd/>
            <a:tailEnd/>
          </a:ln>
        </p:spPr>
        <p:txBody>
          <a:bodyPr>
            <a:prstTxWarp prst="textNoShape">
              <a:avLst/>
            </a:prstTxWarp>
            <a:spAutoFit/>
          </a:bodyPr>
          <a:lstStyle/>
          <a:p>
            <a:pPr algn="ctr"/>
            <a:r>
              <a:rPr lang="en-US" sz="2800" b="0" dirty="0">
                <a:ea typeface="ＭＳ Ｐゴシック" charset="-128"/>
                <a:cs typeface="ＭＳ Ｐゴシック" charset="-128"/>
              </a:rPr>
              <a:t>27-</a:t>
            </a:r>
            <a:r>
              <a:rPr lang="en-US" sz="2800" b="0" dirty="0" smtClean="0">
                <a:ea typeface="ＭＳ Ｐゴシック" charset="-128"/>
                <a:cs typeface="ＭＳ Ｐゴシック" charset="-128"/>
              </a:rPr>
              <a:t>750</a:t>
            </a:r>
          </a:p>
          <a:p>
            <a:pPr algn="ctr"/>
            <a:r>
              <a:rPr lang="en-US" sz="2800" b="0" dirty="0">
                <a:ea typeface="ＭＳ Ｐゴシック" charset="-128"/>
                <a:cs typeface="ＭＳ Ｐゴシック" charset="-128"/>
              </a:rPr>
              <a:t>Texture, Microstructure &amp; </a:t>
            </a:r>
            <a:r>
              <a:rPr lang="en-US" sz="2800" b="0" dirty="0" smtClean="0">
                <a:ea typeface="ＭＳ Ｐゴシック" charset="-128"/>
                <a:cs typeface="ＭＳ Ｐゴシック" charset="-128"/>
              </a:rPr>
              <a:t>Anisotropy</a:t>
            </a:r>
          </a:p>
          <a:p>
            <a:pPr algn="ctr"/>
            <a:r>
              <a:rPr lang="en-US" sz="2800" b="0" dirty="0">
                <a:ea typeface="ＭＳ Ｐゴシック" charset="-128"/>
                <a:cs typeface="ＭＳ Ｐゴシック" charset="-128"/>
              </a:rPr>
              <a:t>A.D. Rollett</a:t>
            </a:r>
            <a:r>
              <a:rPr lang="en-US" sz="2800" b="0" dirty="0" smtClean="0">
                <a:ea typeface="ＭＳ Ｐゴシック" charset="-128"/>
                <a:cs typeface="ＭＳ Ｐゴシック" charset="-128"/>
              </a:rPr>
              <a:t>,</a:t>
            </a:r>
          </a:p>
          <a:p>
            <a:pPr algn="ctr"/>
            <a:r>
              <a:rPr lang="en-US" sz="2800" b="0" dirty="0"/>
              <a:t>H. </a:t>
            </a:r>
            <a:r>
              <a:rPr lang="en-US" sz="2800" b="0" dirty="0" err="1"/>
              <a:t>Garmestani</a:t>
            </a:r>
            <a:r>
              <a:rPr lang="en-US" sz="2800" b="0" dirty="0"/>
              <a:t> (</a:t>
            </a:r>
            <a:r>
              <a:rPr lang="en-US" sz="2800" b="0" dirty="0" err="1"/>
              <a:t>GaTech</a:t>
            </a:r>
            <a:r>
              <a:rPr lang="en-US" sz="2800" b="0" dirty="0"/>
              <a:t>), </a:t>
            </a:r>
            <a:br>
              <a:rPr lang="en-US" sz="2800" b="0" dirty="0"/>
            </a:br>
            <a:r>
              <a:rPr lang="en-US" sz="2800" b="0" dirty="0"/>
              <a:t>G. </a:t>
            </a:r>
            <a:r>
              <a:rPr lang="en-US" sz="2800" b="0" dirty="0" err="1"/>
              <a:t>Branco</a:t>
            </a:r>
            <a:r>
              <a:rPr lang="en-US" sz="2800" b="0" dirty="0"/>
              <a:t> (FAMU/FSU)</a:t>
            </a:r>
          </a:p>
        </p:txBody>
      </p:sp>
      <p:pic>
        <p:nvPicPr>
          <p:cNvPr id="15366" name="Picture 9" descr="cmu_web"/>
          <p:cNvPicPr>
            <a:picLocks noChangeAspect="1" noChangeArrowheads="1"/>
          </p:cNvPicPr>
          <p:nvPr/>
        </p:nvPicPr>
        <p:blipFill>
          <a:blip r:embed="rId3"/>
          <a:srcRect t="11351" r="26942" b="17929"/>
          <a:stretch>
            <a:fillRect/>
          </a:stretch>
        </p:blipFill>
        <p:spPr bwMode="auto">
          <a:xfrm>
            <a:off x="76200" y="6019800"/>
            <a:ext cx="2997200" cy="603250"/>
          </a:xfrm>
          <a:prstGeom prst="rect">
            <a:avLst/>
          </a:prstGeom>
          <a:noFill/>
          <a:ln w="9525">
            <a:noFill/>
            <a:miter lim="800000"/>
            <a:headEnd/>
            <a:tailEnd/>
          </a:ln>
        </p:spPr>
      </p:pic>
      <p:sp>
        <p:nvSpPr>
          <p:cNvPr id="15367" name="Text Box 8"/>
          <p:cNvSpPr txBox="1">
            <a:spLocks noChangeArrowheads="1"/>
          </p:cNvSpPr>
          <p:nvPr/>
        </p:nvSpPr>
        <p:spPr bwMode="auto">
          <a:xfrm>
            <a:off x="4495800" y="5791200"/>
            <a:ext cx="3431655" cy="400110"/>
          </a:xfrm>
          <a:prstGeom prst="rect">
            <a:avLst/>
          </a:prstGeom>
          <a:noFill/>
          <a:ln w="9525">
            <a:noFill/>
            <a:miter lim="800000"/>
            <a:headEnd/>
            <a:tailEnd/>
          </a:ln>
        </p:spPr>
        <p:txBody>
          <a:bodyPr wrap="none">
            <a:prstTxWarp prst="textNoShape">
              <a:avLst/>
            </a:prstTxWarp>
            <a:spAutoFit/>
          </a:bodyPr>
          <a:lstStyle/>
          <a:p>
            <a:r>
              <a:rPr lang="en-US" sz="2000" b="0" i="1" dirty="0"/>
              <a:t>Last revised:</a:t>
            </a:r>
            <a:r>
              <a:rPr lang="en-US" sz="2000" b="0" i="1" dirty="0" smtClean="0"/>
              <a:t> 14</a:t>
            </a:r>
            <a:r>
              <a:rPr lang="en-US" sz="2000" b="0" i="1" baseline="30000" dirty="0" smtClean="0"/>
              <a:t>th</a:t>
            </a:r>
            <a:r>
              <a:rPr lang="en-US" sz="2000" b="0" i="1" dirty="0" smtClean="0"/>
              <a:t> Aug. 2012</a:t>
            </a:r>
            <a:endParaRPr lang="en-US" sz="2000" b="0" i="1" dirty="0"/>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4"/>
          <p:cNvSpPr>
            <a:spLocks noGrp="1"/>
          </p:cNvSpPr>
          <p:nvPr>
            <p:ph type="sldNum" sz="quarter" idx="11"/>
          </p:nvPr>
        </p:nvSpPr>
        <p:spPr>
          <a:noFill/>
        </p:spPr>
        <p:txBody>
          <a:bodyPr/>
          <a:lstStyle/>
          <a:p>
            <a:fld id="{7FF3BAAD-6637-254A-BEAA-E55A174DB92B}" type="slidenum">
              <a:rPr lang="en-US" smtClean="0"/>
              <a:pPr/>
              <a:t>10</a:t>
            </a:fld>
            <a:endParaRPr lang="en-US" smtClean="0"/>
          </a:p>
        </p:txBody>
      </p:sp>
      <p:sp>
        <p:nvSpPr>
          <p:cNvPr id="22532" name="Rectangle 2"/>
          <p:cNvSpPr>
            <a:spLocks noGrp="1" noChangeArrowheads="1"/>
          </p:cNvSpPr>
          <p:nvPr>
            <p:ph type="title"/>
          </p:nvPr>
        </p:nvSpPr>
        <p:spPr>
          <a:xfrm>
            <a:off x="609600" y="12211"/>
            <a:ext cx="7620000" cy="1371600"/>
          </a:xfrm>
        </p:spPr>
        <p:txBody>
          <a:bodyPr/>
          <a:lstStyle/>
          <a:p>
            <a:r>
              <a:rPr lang="en-US" b="1" i="0" dirty="0"/>
              <a:t>Sachs </a:t>
            </a:r>
            <a:r>
              <a:rPr lang="en-US" i="0" dirty="0"/>
              <a:t>versus </a:t>
            </a:r>
            <a:r>
              <a:rPr lang="en-US" b="1" i="0" dirty="0"/>
              <a:t>Taylor</a:t>
            </a:r>
            <a:r>
              <a:rPr lang="en-US" i="0" dirty="0" smtClean="0"/>
              <a:t>: 3</a:t>
            </a:r>
            <a:r>
              <a:rPr lang="en-US" i="0" dirty="0"/>
              <a:t/>
            </a:r>
            <a:br>
              <a:rPr lang="en-US" i="0" dirty="0"/>
            </a:br>
            <a:r>
              <a:rPr lang="en-US" i="0" dirty="0">
                <a:solidFill>
                  <a:srgbClr val="660066"/>
                </a:solidFill>
              </a:rPr>
              <a:t>   Single     </a:t>
            </a:r>
            <a:r>
              <a:rPr lang="en-US" dirty="0">
                <a:solidFill>
                  <a:srgbClr val="660066"/>
                </a:solidFill>
              </a:rPr>
              <a:t>versus   </a:t>
            </a:r>
            <a:r>
              <a:rPr lang="en-US" i="0" dirty="0">
                <a:solidFill>
                  <a:srgbClr val="660066"/>
                </a:solidFill>
              </a:rPr>
              <a:t>Multiple Slip</a:t>
            </a:r>
            <a:endParaRPr lang="en-US" dirty="0">
              <a:solidFill>
                <a:srgbClr val="660066"/>
              </a:solidFill>
            </a:endParaRPr>
          </a:p>
        </p:txBody>
      </p:sp>
      <p:grpSp>
        <p:nvGrpSpPr>
          <p:cNvPr id="22533" name="Group 42"/>
          <p:cNvGrpSpPr>
            <a:grpSpLocks/>
          </p:cNvGrpSpPr>
          <p:nvPr/>
        </p:nvGrpSpPr>
        <p:grpSpPr bwMode="auto">
          <a:xfrm>
            <a:off x="1219200" y="1963738"/>
            <a:ext cx="1371600" cy="1371600"/>
            <a:chOff x="768" y="1488"/>
            <a:chExt cx="864" cy="864"/>
          </a:xfrm>
        </p:grpSpPr>
        <p:sp>
          <p:nvSpPr>
            <p:cNvPr id="22608" name="Rectangle 4"/>
            <p:cNvSpPr>
              <a:spLocks noChangeAspect="1" noChangeArrowheads="1"/>
            </p:cNvSpPr>
            <p:nvPr/>
          </p:nvSpPr>
          <p:spPr bwMode="auto">
            <a:xfrm>
              <a:off x="768"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9" name="Rectangle 5"/>
            <p:cNvSpPr>
              <a:spLocks noChangeAspect="1" noChangeArrowheads="1"/>
            </p:cNvSpPr>
            <p:nvPr/>
          </p:nvSpPr>
          <p:spPr bwMode="auto">
            <a:xfrm>
              <a:off x="105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0" name="Rectangle 6"/>
            <p:cNvSpPr>
              <a:spLocks noChangeAspect="1" noChangeArrowheads="1"/>
            </p:cNvSpPr>
            <p:nvPr/>
          </p:nvSpPr>
          <p:spPr bwMode="auto">
            <a:xfrm>
              <a:off x="768"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1" name="Rectangle 7"/>
            <p:cNvSpPr>
              <a:spLocks noChangeAspect="1" noChangeArrowheads="1"/>
            </p:cNvSpPr>
            <p:nvPr/>
          </p:nvSpPr>
          <p:spPr bwMode="auto">
            <a:xfrm>
              <a:off x="105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2" name="Rectangle 8"/>
            <p:cNvSpPr>
              <a:spLocks noChangeAspect="1" noChangeArrowheads="1"/>
            </p:cNvSpPr>
            <p:nvPr/>
          </p:nvSpPr>
          <p:spPr bwMode="auto">
            <a:xfrm>
              <a:off x="134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3" name="Rectangle 9"/>
            <p:cNvSpPr>
              <a:spLocks noChangeAspect="1" noChangeArrowheads="1"/>
            </p:cNvSpPr>
            <p:nvPr/>
          </p:nvSpPr>
          <p:spPr bwMode="auto">
            <a:xfrm>
              <a:off x="134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4" name="Rectangle 10"/>
            <p:cNvSpPr>
              <a:spLocks noChangeAspect="1" noChangeArrowheads="1"/>
            </p:cNvSpPr>
            <p:nvPr/>
          </p:nvSpPr>
          <p:spPr bwMode="auto">
            <a:xfrm>
              <a:off x="768"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5" name="Rectangle 11"/>
            <p:cNvSpPr>
              <a:spLocks noChangeAspect="1" noChangeArrowheads="1"/>
            </p:cNvSpPr>
            <p:nvPr/>
          </p:nvSpPr>
          <p:spPr bwMode="auto">
            <a:xfrm>
              <a:off x="105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16" name="Rectangle 12"/>
            <p:cNvSpPr>
              <a:spLocks noChangeAspect="1" noChangeArrowheads="1"/>
            </p:cNvSpPr>
            <p:nvPr/>
          </p:nvSpPr>
          <p:spPr bwMode="auto">
            <a:xfrm>
              <a:off x="134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grpSp>
      <p:grpSp>
        <p:nvGrpSpPr>
          <p:cNvPr id="22534" name="Group 41"/>
          <p:cNvGrpSpPr>
            <a:grpSpLocks/>
          </p:cNvGrpSpPr>
          <p:nvPr/>
        </p:nvGrpSpPr>
        <p:grpSpPr bwMode="auto">
          <a:xfrm>
            <a:off x="5105400" y="1981200"/>
            <a:ext cx="1371600" cy="1371600"/>
            <a:chOff x="3216" y="1488"/>
            <a:chExt cx="864" cy="864"/>
          </a:xfrm>
        </p:grpSpPr>
        <p:sp>
          <p:nvSpPr>
            <p:cNvPr id="22599" name="Rectangle 13"/>
            <p:cNvSpPr>
              <a:spLocks noChangeAspect="1" noChangeArrowheads="1"/>
            </p:cNvSpPr>
            <p:nvPr/>
          </p:nvSpPr>
          <p:spPr bwMode="auto">
            <a:xfrm>
              <a:off x="3216"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0" name="Rectangle 14"/>
            <p:cNvSpPr>
              <a:spLocks noChangeAspect="1" noChangeArrowheads="1"/>
            </p:cNvSpPr>
            <p:nvPr/>
          </p:nvSpPr>
          <p:spPr bwMode="auto">
            <a:xfrm>
              <a:off x="3504"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1" name="Rectangle 15"/>
            <p:cNvSpPr>
              <a:spLocks noChangeAspect="1" noChangeArrowheads="1"/>
            </p:cNvSpPr>
            <p:nvPr/>
          </p:nvSpPr>
          <p:spPr bwMode="auto">
            <a:xfrm>
              <a:off x="3216"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2" name="Rectangle 16"/>
            <p:cNvSpPr>
              <a:spLocks noChangeAspect="1" noChangeArrowheads="1"/>
            </p:cNvSpPr>
            <p:nvPr/>
          </p:nvSpPr>
          <p:spPr bwMode="auto">
            <a:xfrm>
              <a:off x="3504"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3" name="Rectangle 17"/>
            <p:cNvSpPr>
              <a:spLocks noChangeAspect="1" noChangeArrowheads="1"/>
            </p:cNvSpPr>
            <p:nvPr/>
          </p:nvSpPr>
          <p:spPr bwMode="auto">
            <a:xfrm>
              <a:off x="3792" y="1488"/>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4" name="Rectangle 18"/>
            <p:cNvSpPr>
              <a:spLocks noChangeAspect="1" noChangeArrowheads="1"/>
            </p:cNvSpPr>
            <p:nvPr/>
          </p:nvSpPr>
          <p:spPr bwMode="auto">
            <a:xfrm>
              <a:off x="3792" y="1776"/>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5" name="Rectangle 19"/>
            <p:cNvSpPr>
              <a:spLocks noChangeAspect="1" noChangeArrowheads="1"/>
            </p:cNvSpPr>
            <p:nvPr/>
          </p:nvSpPr>
          <p:spPr bwMode="auto">
            <a:xfrm>
              <a:off x="3216"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6" name="Rectangle 20"/>
            <p:cNvSpPr>
              <a:spLocks noChangeAspect="1" noChangeArrowheads="1"/>
            </p:cNvSpPr>
            <p:nvPr/>
          </p:nvSpPr>
          <p:spPr bwMode="auto">
            <a:xfrm>
              <a:off x="3504"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607" name="Rectangle 21"/>
            <p:cNvSpPr>
              <a:spLocks noChangeAspect="1" noChangeArrowheads="1"/>
            </p:cNvSpPr>
            <p:nvPr/>
          </p:nvSpPr>
          <p:spPr bwMode="auto">
            <a:xfrm>
              <a:off x="3792" y="2064"/>
              <a:ext cx="288" cy="288"/>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grpSp>
      <p:grpSp>
        <p:nvGrpSpPr>
          <p:cNvPr id="22535" name="Group 40"/>
          <p:cNvGrpSpPr>
            <a:grpSpLocks/>
          </p:cNvGrpSpPr>
          <p:nvPr/>
        </p:nvGrpSpPr>
        <p:grpSpPr bwMode="auto">
          <a:xfrm>
            <a:off x="5334000" y="3810000"/>
            <a:ext cx="685800" cy="1828800"/>
            <a:chOff x="3360" y="2640"/>
            <a:chExt cx="432" cy="1152"/>
          </a:xfrm>
        </p:grpSpPr>
        <p:sp>
          <p:nvSpPr>
            <p:cNvPr id="22590" name="Rectangle 31"/>
            <p:cNvSpPr>
              <a:spLocks noChangeArrowheads="1"/>
            </p:cNvSpPr>
            <p:nvPr/>
          </p:nvSpPr>
          <p:spPr bwMode="auto">
            <a:xfrm>
              <a:off x="3360"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1" name="Rectangle 32"/>
            <p:cNvSpPr>
              <a:spLocks noChangeArrowheads="1"/>
            </p:cNvSpPr>
            <p:nvPr/>
          </p:nvSpPr>
          <p:spPr bwMode="auto">
            <a:xfrm>
              <a:off x="3504"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2" name="Rectangle 33"/>
            <p:cNvSpPr>
              <a:spLocks noChangeArrowheads="1"/>
            </p:cNvSpPr>
            <p:nvPr/>
          </p:nvSpPr>
          <p:spPr bwMode="auto">
            <a:xfrm>
              <a:off x="3360"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3" name="Rectangle 34"/>
            <p:cNvSpPr>
              <a:spLocks noChangeArrowheads="1"/>
            </p:cNvSpPr>
            <p:nvPr/>
          </p:nvSpPr>
          <p:spPr bwMode="auto">
            <a:xfrm>
              <a:off x="3504"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4" name="Rectangle 35"/>
            <p:cNvSpPr>
              <a:spLocks noChangeArrowheads="1"/>
            </p:cNvSpPr>
            <p:nvPr/>
          </p:nvSpPr>
          <p:spPr bwMode="auto">
            <a:xfrm>
              <a:off x="3648" y="2640"/>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5" name="Rectangle 36"/>
            <p:cNvSpPr>
              <a:spLocks noChangeArrowheads="1"/>
            </p:cNvSpPr>
            <p:nvPr/>
          </p:nvSpPr>
          <p:spPr bwMode="auto">
            <a:xfrm>
              <a:off x="3648" y="2928"/>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6" name="Rectangle 37"/>
            <p:cNvSpPr>
              <a:spLocks noChangeArrowheads="1"/>
            </p:cNvSpPr>
            <p:nvPr/>
          </p:nvSpPr>
          <p:spPr bwMode="auto">
            <a:xfrm>
              <a:off x="3360"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7" name="Rectangle 38"/>
            <p:cNvSpPr>
              <a:spLocks noChangeArrowheads="1"/>
            </p:cNvSpPr>
            <p:nvPr/>
          </p:nvSpPr>
          <p:spPr bwMode="auto">
            <a:xfrm>
              <a:off x="3504"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98" name="Rectangle 39"/>
            <p:cNvSpPr>
              <a:spLocks noChangeArrowheads="1"/>
            </p:cNvSpPr>
            <p:nvPr/>
          </p:nvSpPr>
          <p:spPr bwMode="auto">
            <a:xfrm>
              <a:off x="3648" y="3216"/>
              <a:ext cx="144" cy="576"/>
            </a:xfrm>
            <a:prstGeom prst="rect">
              <a:avLst/>
            </a:prstGeom>
            <a:noFill/>
            <a:ln w="9525">
              <a:solidFill>
                <a:schemeClr val="bg2"/>
              </a:solidFill>
              <a:miter lim="800000"/>
              <a:headEnd/>
              <a:tailEnd/>
            </a:ln>
          </p:spPr>
          <p:txBody>
            <a:bodyPr wrap="none" anchor="ctr">
              <a:prstTxWarp prst="textNoShape">
                <a:avLst/>
              </a:prstTxWarp>
            </a:bodyPr>
            <a:lstStyle/>
            <a:p>
              <a:endParaRPr lang="en-US"/>
            </a:p>
          </p:txBody>
        </p:sp>
      </p:grpSp>
      <p:sp>
        <p:nvSpPr>
          <p:cNvPr id="22536" name="AutoShape 43"/>
          <p:cNvSpPr>
            <a:spLocks noChangeArrowheads="1"/>
          </p:cNvSpPr>
          <p:nvPr/>
        </p:nvSpPr>
        <p:spPr bwMode="auto">
          <a:xfrm>
            <a:off x="4038600" y="2057400"/>
            <a:ext cx="457200" cy="1981200"/>
          </a:xfrm>
          <a:prstGeom prst="upDownArrow">
            <a:avLst>
              <a:gd name="adj1" fmla="val 50000"/>
              <a:gd name="adj2" fmla="val 160000"/>
            </a:avLst>
          </a:prstGeom>
          <a:solidFill>
            <a:schemeClr val="hlink"/>
          </a:solidFill>
          <a:ln w="9525">
            <a:solidFill>
              <a:schemeClr val="bg2"/>
            </a:solidFill>
            <a:miter lim="800000"/>
            <a:headEnd/>
            <a:tailEnd/>
          </a:ln>
        </p:spPr>
        <p:txBody>
          <a:bodyPr wrap="none" anchor="ctr">
            <a:prstTxWarp prst="textNoShape">
              <a:avLst/>
            </a:prstTxWarp>
          </a:bodyPr>
          <a:lstStyle/>
          <a:p>
            <a:endParaRPr lang="en-US"/>
          </a:p>
        </p:txBody>
      </p:sp>
      <p:sp>
        <p:nvSpPr>
          <p:cNvPr id="22537" name="Text Box 44"/>
          <p:cNvSpPr txBox="1">
            <a:spLocks noChangeArrowheads="1"/>
          </p:cNvSpPr>
          <p:nvPr/>
        </p:nvSpPr>
        <p:spPr bwMode="auto">
          <a:xfrm>
            <a:off x="609600" y="1371600"/>
            <a:ext cx="6723063" cy="457200"/>
          </a:xfrm>
          <a:prstGeom prst="rect">
            <a:avLst/>
          </a:prstGeom>
          <a:noFill/>
          <a:ln w="9525">
            <a:noFill/>
            <a:miter lim="800000"/>
            <a:headEnd/>
            <a:tailEnd/>
          </a:ln>
        </p:spPr>
        <p:txBody>
          <a:bodyPr wrap="none">
            <a:prstTxWarp prst="textNoShape">
              <a:avLst/>
            </a:prstTxWarp>
            <a:spAutoFit/>
          </a:bodyPr>
          <a:lstStyle/>
          <a:p>
            <a:r>
              <a:rPr lang="en-US"/>
              <a:t>External Stress          or            External Strain</a:t>
            </a:r>
          </a:p>
        </p:txBody>
      </p:sp>
      <p:sp>
        <p:nvSpPr>
          <p:cNvPr id="22538" name="AutoShape 46"/>
          <p:cNvSpPr>
            <a:spLocks noChangeArrowheads="1"/>
          </p:cNvSpPr>
          <p:nvPr/>
        </p:nvSpPr>
        <p:spPr bwMode="auto">
          <a:xfrm>
            <a:off x="15240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39" name="AutoShape 47"/>
          <p:cNvSpPr>
            <a:spLocks noChangeArrowheads="1"/>
          </p:cNvSpPr>
          <p:nvPr/>
        </p:nvSpPr>
        <p:spPr bwMode="auto">
          <a:xfrm flipH="1">
            <a:off x="16764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0" name="AutoShape 48"/>
          <p:cNvSpPr>
            <a:spLocks noChangeArrowheads="1"/>
          </p:cNvSpPr>
          <p:nvPr/>
        </p:nvSpPr>
        <p:spPr bwMode="auto">
          <a:xfrm>
            <a:off x="1828800" y="38687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1" name="AutoShape 49"/>
          <p:cNvSpPr>
            <a:spLocks noChangeArrowheads="1"/>
          </p:cNvSpPr>
          <p:nvPr/>
        </p:nvSpPr>
        <p:spPr bwMode="auto">
          <a:xfrm flipV="1">
            <a:off x="1524000" y="4554538"/>
            <a:ext cx="152400" cy="685800"/>
          </a:xfrm>
          <a:prstGeom prst="parallelogram">
            <a:avLst>
              <a:gd name="adj" fmla="val 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2" name="AutoShape 50"/>
          <p:cNvSpPr>
            <a:spLocks noChangeArrowheads="1"/>
          </p:cNvSpPr>
          <p:nvPr/>
        </p:nvSpPr>
        <p:spPr bwMode="auto">
          <a:xfrm>
            <a:off x="1600200" y="4478338"/>
            <a:ext cx="228600" cy="838200"/>
          </a:xfrm>
          <a:prstGeom prst="parallelogram">
            <a:avLst>
              <a:gd name="adj" fmla="val 54861"/>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3" name="AutoShape 51"/>
          <p:cNvSpPr>
            <a:spLocks noChangeArrowheads="1"/>
          </p:cNvSpPr>
          <p:nvPr/>
        </p:nvSpPr>
        <p:spPr bwMode="auto">
          <a:xfrm flipH="1">
            <a:off x="1790700" y="45545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4" name="AutoShape 52"/>
          <p:cNvSpPr>
            <a:spLocks noChangeArrowheads="1"/>
          </p:cNvSpPr>
          <p:nvPr/>
        </p:nvSpPr>
        <p:spPr bwMode="auto">
          <a:xfrm>
            <a:off x="1828800" y="524033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5" name="AutoShape 53"/>
          <p:cNvSpPr>
            <a:spLocks noChangeArrowheads="1"/>
          </p:cNvSpPr>
          <p:nvPr/>
        </p:nvSpPr>
        <p:spPr bwMode="auto">
          <a:xfrm>
            <a:off x="1485900" y="5259388"/>
            <a:ext cx="228600" cy="685800"/>
          </a:xfrm>
          <a:prstGeom prst="parallelogram">
            <a:avLst>
              <a:gd name="adj" fmla="val 25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6" name="AutoShape 54"/>
          <p:cNvSpPr>
            <a:spLocks noChangeArrowheads="1"/>
          </p:cNvSpPr>
          <p:nvPr/>
        </p:nvSpPr>
        <p:spPr bwMode="auto">
          <a:xfrm>
            <a:off x="1676400" y="5240338"/>
            <a:ext cx="228600" cy="685800"/>
          </a:xfrm>
          <a:prstGeom prst="parallelogram">
            <a:avLst>
              <a:gd name="adj" fmla="val 50000"/>
            </a:avLst>
          </a:prstGeom>
          <a:noFill/>
          <a:ln w="9525">
            <a:solidFill>
              <a:schemeClr val="bg2"/>
            </a:solidFill>
            <a:miter lim="800000"/>
            <a:headEnd/>
            <a:tailEnd/>
          </a:ln>
        </p:spPr>
        <p:txBody>
          <a:bodyPr wrap="none" anchor="ctr">
            <a:prstTxWarp prst="textNoShape">
              <a:avLst/>
            </a:prstTxWarp>
          </a:bodyPr>
          <a:lstStyle/>
          <a:p>
            <a:endParaRPr lang="en-US"/>
          </a:p>
        </p:txBody>
      </p:sp>
      <p:sp>
        <p:nvSpPr>
          <p:cNvPr id="22547" name="AutoShape 55"/>
          <p:cNvSpPr>
            <a:spLocks noChangeArrowheads="1"/>
          </p:cNvSpPr>
          <p:nvPr/>
        </p:nvSpPr>
        <p:spPr bwMode="auto">
          <a:xfrm>
            <a:off x="1400175" y="20018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48" name="AutoShape 56"/>
          <p:cNvSpPr>
            <a:spLocks noChangeArrowheads="1"/>
          </p:cNvSpPr>
          <p:nvPr/>
        </p:nvSpPr>
        <p:spPr bwMode="auto">
          <a:xfrm>
            <a:off x="1828800"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49" name="AutoShape 57"/>
          <p:cNvSpPr>
            <a:spLocks noChangeArrowheads="1"/>
          </p:cNvSpPr>
          <p:nvPr/>
        </p:nvSpPr>
        <p:spPr bwMode="auto">
          <a:xfrm>
            <a:off x="14001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0" name="AutoShape 58"/>
          <p:cNvSpPr>
            <a:spLocks noChangeArrowheads="1"/>
          </p:cNvSpPr>
          <p:nvPr/>
        </p:nvSpPr>
        <p:spPr bwMode="auto">
          <a:xfrm>
            <a:off x="1400175" y="290671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1" name="AutoShape 59"/>
          <p:cNvSpPr>
            <a:spLocks noChangeArrowheads="1"/>
          </p:cNvSpPr>
          <p:nvPr/>
        </p:nvSpPr>
        <p:spPr bwMode="auto">
          <a:xfrm>
            <a:off x="1828800"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2" name="AutoShape 60"/>
          <p:cNvSpPr>
            <a:spLocks noChangeArrowheads="1"/>
          </p:cNvSpPr>
          <p:nvPr/>
        </p:nvSpPr>
        <p:spPr bwMode="auto">
          <a:xfrm>
            <a:off x="1828800"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3" name="AutoShape 61"/>
          <p:cNvSpPr>
            <a:spLocks noChangeArrowheads="1"/>
          </p:cNvSpPr>
          <p:nvPr/>
        </p:nvSpPr>
        <p:spPr bwMode="auto">
          <a:xfrm>
            <a:off x="2314575" y="2011363"/>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4" name="AutoShape 62"/>
          <p:cNvSpPr>
            <a:spLocks noChangeArrowheads="1"/>
          </p:cNvSpPr>
          <p:nvPr/>
        </p:nvSpPr>
        <p:spPr bwMode="auto">
          <a:xfrm>
            <a:off x="2314575" y="24590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sp>
        <p:nvSpPr>
          <p:cNvPr id="22555" name="AutoShape 63"/>
          <p:cNvSpPr>
            <a:spLocks noChangeArrowheads="1"/>
          </p:cNvSpPr>
          <p:nvPr/>
        </p:nvSpPr>
        <p:spPr bwMode="auto">
          <a:xfrm>
            <a:off x="2314575" y="2916238"/>
            <a:ext cx="76200" cy="381000"/>
          </a:xfrm>
          <a:prstGeom prst="upDownArrow">
            <a:avLst>
              <a:gd name="adj1" fmla="val 50000"/>
              <a:gd name="adj2" fmla="val 100000"/>
            </a:avLst>
          </a:prstGeom>
          <a:solidFill>
            <a:srgbClr val="0000FF"/>
          </a:solidFill>
          <a:ln w="9525">
            <a:solidFill>
              <a:schemeClr val="bg2"/>
            </a:solidFill>
            <a:miter lim="800000"/>
            <a:headEnd/>
            <a:tailEnd/>
          </a:ln>
        </p:spPr>
        <p:txBody>
          <a:bodyPr wrap="none" anchor="ctr">
            <a:prstTxWarp prst="textNoShape">
              <a:avLst/>
            </a:prstTxWarp>
          </a:bodyPr>
          <a:lstStyle/>
          <a:p>
            <a:endParaRPr lang="en-US"/>
          </a:p>
        </p:txBody>
      </p:sp>
      <p:grpSp>
        <p:nvGrpSpPr>
          <p:cNvPr id="22556" name="Group 66"/>
          <p:cNvGrpSpPr>
            <a:grpSpLocks/>
          </p:cNvGrpSpPr>
          <p:nvPr/>
        </p:nvGrpSpPr>
        <p:grpSpPr bwMode="auto">
          <a:xfrm rot="1038031">
            <a:off x="5189538" y="1981200"/>
            <a:ext cx="201612" cy="381000"/>
            <a:chOff x="3269" y="1488"/>
            <a:chExt cx="127" cy="240"/>
          </a:xfrm>
        </p:grpSpPr>
        <p:sp>
          <p:nvSpPr>
            <p:cNvPr id="22588" name="AutoShape 6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9" name="AutoShape 6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57" name="Group 67"/>
          <p:cNvGrpSpPr>
            <a:grpSpLocks/>
          </p:cNvGrpSpPr>
          <p:nvPr/>
        </p:nvGrpSpPr>
        <p:grpSpPr bwMode="auto">
          <a:xfrm rot="-316093">
            <a:off x="5665788" y="2000250"/>
            <a:ext cx="201612" cy="381000"/>
            <a:chOff x="3269" y="1488"/>
            <a:chExt cx="127" cy="240"/>
          </a:xfrm>
        </p:grpSpPr>
        <p:sp>
          <p:nvSpPr>
            <p:cNvPr id="22586" name="AutoShape 68"/>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7" name="AutoShape 69"/>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58" name="Group 70"/>
          <p:cNvGrpSpPr>
            <a:grpSpLocks/>
          </p:cNvGrpSpPr>
          <p:nvPr/>
        </p:nvGrpSpPr>
        <p:grpSpPr bwMode="auto">
          <a:xfrm rot="-678307">
            <a:off x="5200650" y="2457450"/>
            <a:ext cx="201613" cy="381000"/>
            <a:chOff x="3269" y="1488"/>
            <a:chExt cx="127" cy="240"/>
          </a:xfrm>
        </p:grpSpPr>
        <p:sp>
          <p:nvSpPr>
            <p:cNvPr id="22584" name="AutoShape 71"/>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5" name="AutoShape 72"/>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59" name="Group 73"/>
          <p:cNvGrpSpPr>
            <a:grpSpLocks/>
          </p:cNvGrpSpPr>
          <p:nvPr/>
        </p:nvGrpSpPr>
        <p:grpSpPr bwMode="auto">
          <a:xfrm rot="-899301">
            <a:off x="5665788" y="2466975"/>
            <a:ext cx="201612" cy="381000"/>
            <a:chOff x="3269" y="1488"/>
            <a:chExt cx="127" cy="240"/>
          </a:xfrm>
        </p:grpSpPr>
        <p:sp>
          <p:nvSpPr>
            <p:cNvPr id="22582" name="AutoShape 74"/>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3" name="AutoShape 75"/>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0" name="Group 76"/>
          <p:cNvGrpSpPr>
            <a:grpSpLocks/>
          </p:cNvGrpSpPr>
          <p:nvPr/>
        </p:nvGrpSpPr>
        <p:grpSpPr bwMode="auto">
          <a:xfrm rot="768604">
            <a:off x="5200650" y="2914650"/>
            <a:ext cx="201613" cy="381000"/>
            <a:chOff x="3269" y="1488"/>
            <a:chExt cx="127" cy="240"/>
          </a:xfrm>
        </p:grpSpPr>
        <p:sp>
          <p:nvSpPr>
            <p:cNvPr id="22580" name="AutoShape 77"/>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81" name="AutoShape 78"/>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1" name="Group 79"/>
          <p:cNvGrpSpPr>
            <a:grpSpLocks/>
          </p:cNvGrpSpPr>
          <p:nvPr/>
        </p:nvGrpSpPr>
        <p:grpSpPr bwMode="auto">
          <a:xfrm>
            <a:off x="5665788" y="2924175"/>
            <a:ext cx="201612" cy="381000"/>
            <a:chOff x="3269" y="1488"/>
            <a:chExt cx="127" cy="240"/>
          </a:xfrm>
        </p:grpSpPr>
        <p:sp>
          <p:nvSpPr>
            <p:cNvPr id="22578" name="AutoShape 80"/>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79" name="AutoShape 81"/>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2" name="Group 82"/>
          <p:cNvGrpSpPr>
            <a:grpSpLocks/>
          </p:cNvGrpSpPr>
          <p:nvPr/>
        </p:nvGrpSpPr>
        <p:grpSpPr bwMode="auto">
          <a:xfrm rot="2189509">
            <a:off x="6122988" y="2009775"/>
            <a:ext cx="201612" cy="381000"/>
            <a:chOff x="3269" y="1488"/>
            <a:chExt cx="127" cy="240"/>
          </a:xfrm>
        </p:grpSpPr>
        <p:sp>
          <p:nvSpPr>
            <p:cNvPr id="22576" name="AutoShape 83"/>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77" name="AutoShape 84"/>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3" name="Group 85"/>
          <p:cNvGrpSpPr>
            <a:grpSpLocks/>
          </p:cNvGrpSpPr>
          <p:nvPr/>
        </p:nvGrpSpPr>
        <p:grpSpPr bwMode="auto">
          <a:xfrm rot="-891021">
            <a:off x="6122988" y="2476500"/>
            <a:ext cx="201612" cy="381000"/>
            <a:chOff x="3269" y="1488"/>
            <a:chExt cx="127" cy="240"/>
          </a:xfrm>
        </p:grpSpPr>
        <p:sp>
          <p:nvSpPr>
            <p:cNvPr id="22574" name="AutoShape 86"/>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75" name="AutoShape 87"/>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grpSp>
        <p:nvGrpSpPr>
          <p:cNvPr id="22564" name="Group 88"/>
          <p:cNvGrpSpPr>
            <a:grpSpLocks/>
          </p:cNvGrpSpPr>
          <p:nvPr/>
        </p:nvGrpSpPr>
        <p:grpSpPr bwMode="auto">
          <a:xfrm rot="1073840">
            <a:off x="6122988" y="2924175"/>
            <a:ext cx="201612" cy="381000"/>
            <a:chOff x="3269" y="1488"/>
            <a:chExt cx="127" cy="240"/>
          </a:xfrm>
        </p:grpSpPr>
        <p:sp>
          <p:nvSpPr>
            <p:cNvPr id="22572" name="AutoShape 89"/>
            <p:cNvSpPr>
              <a:spLocks noChangeArrowheads="1"/>
            </p:cNvSpPr>
            <p:nvPr/>
          </p:nvSpPr>
          <p:spPr bwMode="auto">
            <a:xfrm>
              <a:off x="3312" y="1488"/>
              <a:ext cx="48" cy="240"/>
            </a:xfrm>
            <a:prstGeom prst="upDownArrow">
              <a:avLst>
                <a:gd name="adj1" fmla="val 50000"/>
                <a:gd name="adj2" fmla="val 100000"/>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sp>
          <p:nvSpPr>
            <p:cNvPr id="22573" name="AutoShape 90"/>
            <p:cNvSpPr>
              <a:spLocks noChangeArrowheads="1"/>
            </p:cNvSpPr>
            <p:nvPr/>
          </p:nvSpPr>
          <p:spPr bwMode="auto">
            <a:xfrm rot="-5400000">
              <a:off x="3310" y="1542"/>
              <a:ext cx="46" cy="127"/>
            </a:xfrm>
            <a:prstGeom prst="upDownArrow">
              <a:avLst>
                <a:gd name="adj1" fmla="val 50000"/>
                <a:gd name="adj2" fmla="val 55217"/>
              </a:avLst>
            </a:prstGeom>
            <a:solidFill>
              <a:srgbClr val="FF0000"/>
            </a:solidFill>
            <a:ln w="9525">
              <a:solidFill>
                <a:schemeClr val="bg2"/>
              </a:solidFill>
              <a:miter lim="800000"/>
              <a:headEnd/>
              <a:tailEnd/>
            </a:ln>
          </p:spPr>
          <p:txBody>
            <a:bodyPr wrap="none" anchor="ctr">
              <a:prstTxWarp prst="textNoShape">
                <a:avLst/>
              </a:prstTxWarp>
            </a:bodyPr>
            <a:lstStyle/>
            <a:p>
              <a:endParaRPr lang="en-US"/>
            </a:p>
          </p:txBody>
        </p:sp>
      </p:grpSp>
      <p:sp>
        <p:nvSpPr>
          <p:cNvPr id="22565" name="Text Box 91"/>
          <p:cNvSpPr txBox="1">
            <a:spLocks noChangeArrowheads="1"/>
          </p:cNvSpPr>
          <p:nvPr/>
        </p:nvSpPr>
        <p:spPr bwMode="auto">
          <a:xfrm>
            <a:off x="6842125" y="2085975"/>
            <a:ext cx="2073275" cy="1190625"/>
          </a:xfrm>
          <a:prstGeom prst="rect">
            <a:avLst/>
          </a:prstGeom>
          <a:noFill/>
          <a:ln w="9525">
            <a:noFill/>
            <a:miter lim="800000"/>
            <a:headEnd/>
            <a:tailEnd/>
          </a:ln>
        </p:spPr>
        <p:txBody>
          <a:bodyPr>
            <a:prstTxWarp prst="textNoShape">
              <a:avLst/>
            </a:prstTxWarp>
            <a:spAutoFit/>
          </a:bodyPr>
          <a:lstStyle/>
          <a:p>
            <a:r>
              <a:rPr lang="en-US" sz="1800" b="0"/>
              <a:t>Small </a:t>
            </a:r>
            <a:r>
              <a:rPr lang="en-US" sz="1800" b="0">
                <a:solidFill>
                  <a:srgbClr val="FF0000"/>
                </a:solidFill>
              </a:rPr>
              <a:t>arrows</a:t>
            </a:r>
            <a:r>
              <a:rPr lang="en-US" sz="1800" b="0"/>
              <a:t> indicate variable stress state in each grain</a:t>
            </a:r>
          </a:p>
        </p:txBody>
      </p:sp>
      <p:sp>
        <p:nvSpPr>
          <p:cNvPr id="22566" name="Text Box 92"/>
          <p:cNvSpPr txBox="1">
            <a:spLocks noChangeArrowheads="1"/>
          </p:cNvSpPr>
          <p:nvPr/>
        </p:nvSpPr>
        <p:spPr bwMode="auto">
          <a:xfrm>
            <a:off x="2133600" y="3440113"/>
            <a:ext cx="1905000" cy="1190625"/>
          </a:xfrm>
          <a:prstGeom prst="rect">
            <a:avLst/>
          </a:prstGeom>
          <a:noFill/>
          <a:ln w="9525">
            <a:noFill/>
            <a:miter lim="800000"/>
            <a:headEnd/>
            <a:tailEnd/>
          </a:ln>
        </p:spPr>
        <p:txBody>
          <a:bodyPr>
            <a:prstTxWarp prst="textNoShape">
              <a:avLst/>
            </a:prstTxWarp>
            <a:spAutoFit/>
          </a:bodyPr>
          <a:lstStyle/>
          <a:p>
            <a:r>
              <a:rPr lang="en-US" sz="1800" b="0"/>
              <a:t>Small </a:t>
            </a:r>
            <a:r>
              <a:rPr lang="en-US" sz="1800" b="0">
                <a:solidFill>
                  <a:srgbClr val="0000FF"/>
                </a:solidFill>
              </a:rPr>
              <a:t>arrows</a:t>
            </a:r>
            <a:r>
              <a:rPr lang="en-US" sz="1800" b="0"/>
              <a:t> indicate identical stress state in each grain</a:t>
            </a:r>
          </a:p>
        </p:txBody>
      </p:sp>
      <p:sp>
        <p:nvSpPr>
          <p:cNvPr id="22567" name="Text Box 93"/>
          <p:cNvSpPr txBox="1">
            <a:spLocks noChangeArrowheads="1"/>
          </p:cNvSpPr>
          <p:nvPr/>
        </p:nvSpPr>
        <p:spPr bwMode="auto">
          <a:xfrm>
            <a:off x="6400800" y="3733800"/>
            <a:ext cx="2362200" cy="1465263"/>
          </a:xfrm>
          <a:prstGeom prst="rect">
            <a:avLst/>
          </a:prstGeom>
          <a:noFill/>
          <a:ln w="9525">
            <a:noFill/>
            <a:miter lim="800000"/>
            <a:headEnd/>
            <a:tailEnd/>
          </a:ln>
        </p:spPr>
        <p:txBody>
          <a:bodyPr>
            <a:prstTxWarp prst="textNoShape">
              <a:avLst/>
            </a:prstTxWarp>
            <a:spAutoFit/>
          </a:bodyPr>
          <a:lstStyle/>
          <a:p>
            <a:r>
              <a:rPr lang="en-US" sz="1800" b="0" dirty="0">
                <a:solidFill>
                  <a:srgbClr val="FF0000"/>
                </a:solidFill>
              </a:rPr>
              <a:t>Multiple slip</a:t>
            </a:r>
            <a:r>
              <a:rPr lang="en-US" sz="1800" b="0" dirty="0"/>
              <a:t> (with 5 or more systems) in each grain satisfies the externally imposed </a:t>
            </a:r>
            <a:r>
              <a:rPr lang="en-US" sz="1800" dirty="0"/>
              <a:t>strain, </a:t>
            </a:r>
            <a:r>
              <a:rPr lang="en-US" sz="1800" i="1" dirty="0"/>
              <a:t>D</a:t>
            </a:r>
            <a:endParaRPr lang="en-US" sz="1800" b="0" dirty="0"/>
          </a:p>
        </p:txBody>
      </p:sp>
      <p:sp>
        <p:nvSpPr>
          <p:cNvPr id="22568" name="Text Box 94"/>
          <p:cNvSpPr txBox="1">
            <a:spLocks noChangeArrowheads="1"/>
          </p:cNvSpPr>
          <p:nvPr/>
        </p:nvSpPr>
        <p:spPr bwMode="auto">
          <a:xfrm>
            <a:off x="2286000" y="4859338"/>
            <a:ext cx="2073275" cy="1465262"/>
          </a:xfrm>
          <a:prstGeom prst="rect">
            <a:avLst/>
          </a:prstGeom>
          <a:noFill/>
          <a:ln w="9525">
            <a:noFill/>
            <a:miter lim="800000"/>
            <a:headEnd/>
            <a:tailEnd/>
          </a:ln>
        </p:spPr>
        <p:txBody>
          <a:bodyPr>
            <a:prstTxWarp prst="textNoShape">
              <a:avLst/>
            </a:prstTxWarp>
            <a:spAutoFit/>
          </a:bodyPr>
          <a:lstStyle/>
          <a:p>
            <a:r>
              <a:rPr lang="en-US" sz="1800" b="0"/>
              <a:t>Each grain deforms according to which </a:t>
            </a:r>
            <a:r>
              <a:rPr lang="en-US" sz="1800" b="0">
                <a:solidFill>
                  <a:srgbClr val="0000FF"/>
                </a:solidFill>
              </a:rPr>
              <a:t>single slip</a:t>
            </a:r>
            <a:r>
              <a:rPr lang="en-US" sz="1800" b="0"/>
              <a:t> system is active</a:t>
            </a:r>
          </a:p>
        </p:txBody>
      </p:sp>
      <p:sp>
        <p:nvSpPr>
          <p:cNvPr id="22569" name="AutoShape 95"/>
          <p:cNvSpPr>
            <a:spLocks noChangeArrowheads="1"/>
          </p:cNvSpPr>
          <p:nvPr/>
        </p:nvSpPr>
        <p:spPr bwMode="auto">
          <a:xfrm>
            <a:off x="457200" y="2133600"/>
            <a:ext cx="609600" cy="3733800"/>
          </a:xfrm>
          <a:prstGeom prst="downArrow">
            <a:avLst>
              <a:gd name="adj1" fmla="val 50000"/>
              <a:gd name="adj2" fmla="val 153125"/>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2570" name="Text Box 96"/>
          <p:cNvSpPr txBox="1">
            <a:spLocks noChangeArrowheads="1"/>
          </p:cNvSpPr>
          <p:nvPr/>
        </p:nvSpPr>
        <p:spPr bwMode="auto">
          <a:xfrm rot="-5400000">
            <a:off x="-238918" y="3982243"/>
            <a:ext cx="2012950" cy="366713"/>
          </a:xfrm>
          <a:prstGeom prst="rect">
            <a:avLst/>
          </a:prstGeom>
          <a:noFill/>
          <a:ln w="9525">
            <a:noFill/>
            <a:miter lim="800000"/>
            <a:headEnd/>
            <a:tailEnd/>
          </a:ln>
        </p:spPr>
        <p:txBody>
          <a:bodyPr wrap="none">
            <a:prstTxWarp prst="textNoShape">
              <a:avLst/>
            </a:prstTxWarp>
            <a:spAutoFit/>
          </a:bodyPr>
          <a:lstStyle/>
          <a:p>
            <a:r>
              <a:rPr lang="en-US" sz="1800"/>
              <a:t>Increasing strain</a:t>
            </a:r>
          </a:p>
        </p:txBody>
      </p:sp>
      <p:sp>
        <p:nvSpPr>
          <p:cNvPr id="22571" name="Rectangle 97"/>
          <p:cNvSpPr>
            <a:spLocks noChangeArrowheads="1"/>
          </p:cNvSpPr>
          <p:nvPr/>
        </p:nvSpPr>
        <p:spPr bwMode="auto">
          <a:xfrm>
            <a:off x="6403975" y="5410200"/>
            <a:ext cx="1673225" cy="519113"/>
          </a:xfrm>
          <a:prstGeom prst="rect">
            <a:avLst/>
          </a:prstGeom>
          <a:solidFill>
            <a:schemeClr val="accent2"/>
          </a:solidFill>
          <a:ln w="9525">
            <a:noFill/>
            <a:miter lim="800000"/>
            <a:headEnd/>
            <a:tailEnd/>
          </a:ln>
        </p:spPr>
        <p:txBody>
          <a:bodyPr wrap="none">
            <a:prstTxWarp prst="textNoShape">
              <a:avLst/>
            </a:prstTxWarp>
            <a:spAutoFit/>
          </a:bodyPr>
          <a:lstStyle/>
          <a:p>
            <a:r>
              <a:rPr lang="en-US" sz="2800" i="1" dirty="0">
                <a:latin typeface="Times" charset="0"/>
              </a:rPr>
              <a:t>D</a:t>
            </a:r>
            <a:r>
              <a:rPr lang="en-US" sz="2800" i="1" dirty="0"/>
              <a:t> = E</a:t>
            </a:r>
            <a:r>
              <a:rPr lang="en-US" sz="2800" i="1" baseline="30000" dirty="0"/>
              <a:t>T</a:t>
            </a:r>
            <a:r>
              <a:rPr lang="en-US" sz="2800" i="1" dirty="0"/>
              <a:t> </a:t>
            </a:r>
            <a:r>
              <a:rPr lang="en-US" sz="2800" b="0" i="1" dirty="0"/>
              <a:t>d</a:t>
            </a:r>
            <a:r>
              <a:rPr lang="en-US" sz="2800" i="1" dirty="0">
                <a:latin typeface="Symbol" charset="2"/>
                <a:sym typeface="Symbol" charset="2"/>
              </a:rPr>
              <a:t></a:t>
            </a:r>
          </a:p>
        </p:txBody>
      </p:sp>
      <p:graphicFrame>
        <p:nvGraphicFramePr>
          <p:cNvPr id="22530" name="Object 2"/>
          <p:cNvGraphicFramePr>
            <a:graphicFrameLocks noChangeAspect="1"/>
          </p:cNvGraphicFramePr>
          <p:nvPr>
            <p:extLst>
              <p:ext uri="{D42A27DB-BD31-4B8C-83A1-F6EECF244321}">
                <p14:modId xmlns:p14="http://schemas.microsoft.com/office/powerpoint/2010/main" val="2713892737"/>
              </p:ext>
            </p:extLst>
          </p:nvPr>
        </p:nvGraphicFramePr>
        <p:xfrm>
          <a:off x="590550" y="6034088"/>
          <a:ext cx="2990850" cy="747712"/>
        </p:xfrm>
        <a:graphic>
          <a:graphicData uri="http://schemas.openxmlformats.org/presentationml/2006/ole">
            <mc:AlternateContent xmlns:mc="http://schemas.openxmlformats.org/markup-compatibility/2006">
              <mc:Choice xmlns:v="urn:schemas-microsoft-com:vml" Requires="v">
                <p:oleObj spid="_x0000_s22553" name="Equation" r:id="rId3" imgW="1574800" imgH="393700" progId="Equation.3">
                  <p:embed/>
                </p:oleObj>
              </mc:Choice>
              <mc:Fallback>
                <p:oleObj name="Equation" r:id="rId3" imgW="15748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6034088"/>
                        <a:ext cx="2990850" cy="747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 name="Object 3"/>
          <p:cNvGraphicFramePr>
            <a:graphicFrameLocks noChangeAspect="1"/>
          </p:cNvGraphicFramePr>
          <p:nvPr>
            <p:extLst>
              <p:ext uri="{D42A27DB-BD31-4B8C-83A1-F6EECF244321}">
                <p14:modId xmlns:p14="http://schemas.microsoft.com/office/powerpoint/2010/main" val="1630374683"/>
              </p:ext>
            </p:extLst>
          </p:nvPr>
        </p:nvGraphicFramePr>
        <p:xfrm>
          <a:off x="4681537" y="5867400"/>
          <a:ext cx="4310063" cy="875241"/>
        </p:xfrm>
        <a:graphic>
          <a:graphicData uri="http://schemas.openxmlformats.org/presentationml/2006/ole">
            <mc:AlternateContent xmlns:mc="http://schemas.openxmlformats.org/markup-compatibility/2006">
              <mc:Choice xmlns:v="urn:schemas-microsoft-com:vml" Requires="v">
                <p:oleObj spid="_x0000_s22554" name="Equation" r:id="rId5" imgW="2438400" imgH="495300" progId="Equation.3">
                  <p:embed/>
                </p:oleObj>
              </mc:Choice>
              <mc:Fallback>
                <p:oleObj name="Equation" r:id="rId5" imgW="2438400" imgH="495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7" y="5867400"/>
                        <a:ext cx="4310063" cy="875241"/>
                      </a:xfrm>
                      <a:prstGeom prst="rect">
                        <a:avLst/>
                      </a:prstGeom>
                      <a:noFill/>
                      <a:ln>
                        <a:noFill/>
                      </a:ln>
                      <a:effec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Slide Number Placeholder 2"/>
          <p:cNvSpPr>
            <a:spLocks noGrp="1"/>
          </p:cNvSpPr>
          <p:nvPr>
            <p:ph type="sldNum" sz="quarter" idx="11"/>
          </p:nvPr>
        </p:nvSpPr>
        <p:spPr>
          <a:noFill/>
        </p:spPr>
        <p:txBody>
          <a:bodyPr/>
          <a:lstStyle/>
          <a:p>
            <a:fld id="{E8B1712D-3B93-9948-AB51-382BACB4744D}" type="slidenum">
              <a:rPr lang="en-US" smtClean="0"/>
              <a:pPr/>
              <a:t>100</a:t>
            </a:fld>
            <a:endParaRPr lang="en-US" smtClean="0"/>
          </a:p>
        </p:txBody>
      </p:sp>
      <p:sp>
        <p:nvSpPr>
          <p:cNvPr id="107525" name="Text Box 3"/>
          <p:cNvSpPr txBox="1">
            <a:spLocks noChangeArrowheads="1"/>
          </p:cNvSpPr>
          <p:nvPr/>
        </p:nvSpPr>
        <p:spPr bwMode="auto">
          <a:xfrm>
            <a:off x="1033463" y="457200"/>
            <a:ext cx="70866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7526" name="Text Box 7"/>
          <p:cNvSpPr txBox="1">
            <a:spLocks noChangeArrowheads="1"/>
          </p:cNvSpPr>
          <p:nvPr/>
        </p:nvSpPr>
        <p:spPr bwMode="auto">
          <a:xfrm>
            <a:off x="669925" y="1870075"/>
            <a:ext cx="2825750"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In incremental form</a:t>
            </a:r>
          </a:p>
        </p:txBody>
      </p:sp>
      <p:graphicFrame>
        <p:nvGraphicFramePr>
          <p:cNvPr id="107522" name="Object 2"/>
          <p:cNvGraphicFramePr>
            <a:graphicFrameLocks noChangeAspect="1"/>
          </p:cNvGraphicFramePr>
          <p:nvPr/>
        </p:nvGraphicFramePr>
        <p:xfrm>
          <a:off x="1471613" y="2795588"/>
          <a:ext cx="6557962" cy="844550"/>
        </p:xfrm>
        <a:graphic>
          <a:graphicData uri="http://schemas.openxmlformats.org/presentationml/2006/ole">
            <mc:AlternateContent xmlns:mc="http://schemas.openxmlformats.org/markup-compatibility/2006">
              <mc:Choice xmlns:v="urn:schemas-microsoft-com:vml" Requires="v">
                <p:oleObj spid="_x0000_s107544" name="Equation" r:id="rId3" imgW="1574800" imgH="203200" progId="Equation.3">
                  <p:embed/>
                </p:oleObj>
              </mc:Choice>
              <mc:Fallback>
                <p:oleObj name="Equation" r:id="rId3" imgW="1574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2795588"/>
                        <a:ext cx="6557962" cy="8445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7" name="Text Box 9"/>
          <p:cNvSpPr txBox="1">
            <a:spLocks noChangeArrowheads="1"/>
          </p:cNvSpPr>
          <p:nvPr/>
        </p:nvSpPr>
        <p:spPr bwMode="auto">
          <a:xfrm>
            <a:off x="746125" y="4079875"/>
            <a:ext cx="979488"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where</a:t>
            </a:r>
          </a:p>
        </p:txBody>
      </p:sp>
      <p:graphicFrame>
        <p:nvGraphicFramePr>
          <p:cNvPr id="107523" name="Object 3"/>
          <p:cNvGraphicFramePr>
            <a:graphicFrameLocks noChangeAspect="1"/>
          </p:cNvGraphicFramePr>
          <p:nvPr/>
        </p:nvGraphicFramePr>
        <p:xfrm>
          <a:off x="2344738" y="4722813"/>
          <a:ext cx="5368925" cy="1412875"/>
        </p:xfrm>
        <a:graphic>
          <a:graphicData uri="http://schemas.openxmlformats.org/presentationml/2006/ole">
            <mc:AlternateContent xmlns:mc="http://schemas.openxmlformats.org/markup-compatibility/2006">
              <mc:Choice xmlns:v="urn:schemas-microsoft-com:vml" Requires="v">
                <p:oleObj spid="_x0000_s107545" name="Equation" r:id="rId5" imgW="1689100" imgH="444500" progId="Equation.3">
                  <p:embed/>
                </p:oleObj>
              </mc:Choice>
              <mc:Fallback>
                <p:oleObj name="Equation" r:id="rId5" imgW="1689100" imgH="444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4738" y="4722813"/>
                        <a:ext cx="5368925"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1"/>
          </p:nvPr>
        </p:nvSpPr>
        <p:spPr>
          <a:noFill/>
        </p:spPr>
        <p:txBody>
          <a:bodyPr/>
          <a:lstStyle/>
          <a:p>
            <a:fld id="{156E9DC7-A5D7-6140-8067-008BB286E4EE}" type="slidenum">
              <a:rPr lang="en-US" smtClean="0"/>
              <a:pPr/>
              <a:t>101</a:t>
            </a:fld>
            <a:endParaRPr lang="en-US" smtClean="0"/>
          </a:p>
        </p:txBody>
      </p:sp>
      <p:sp>
        <p:nvSpPr>
          <p:cNvPr id="108547" name="Rectangle 2"/>
          <p:cNvSpPr>
            <a:spLocks noGrp="1" noChangeArrowheads="1"/>
          </p:cNvSpPr>
          <p:nvPr>
            <p:ph type="title"/>
          </p:nvPr>
        </p:nvSpPr>
        <p:spPr/>
        <p:txBody>
          <a:bodyPr/>
          <a:lstStyle/>
          <a:p>
            <a:r>
              <a:rPr lang="en-US"/>
              <a:t>Equations</a:t>
            </a:r>
          </a:p>
        </p:txBody>
      </p:sp>
      <p:sp>
        <p:nvSpPr>
          <p:cNvPr id="108548" name="Text Box 3"/>
          <p:cNvSpPr txBox="1">
            <a:spLocks noChangeArrowheads="1"/>
          </p:cNvSpPr>
          <p:nvPr/>
        </p:nvSpPr>
        <p:spPr bwMode="auto">
          <a:xfrm>
            <a:off x="914400" y="1524000"/>
            <a:ext cx="7026275" cy="365125"/>
          </a:xfrm>
          <a:prstGeom prst="rect">
            <a:avLst/>
          </a:prstGeom>
          <a:noFill/>
          <a:ln w="9525">
            <a:noFill/>
            <a:miter lim="800000"/>
            <a:headEnd/>
            <a:tailEnd/>
          </a:ln>
        </p:spPr>
        <p:txBody>
          <a:bodyPr>
            <a:prstTxWarp prst="textNoShape">
              <a:avLst/>
            </a:prstTxWarp>
            <a:spAutoFit/>
          </a:bodyPr>
          <a:lstStyle/>
          <a:p>
            <a:r>
              <a:rPr lang="en-US" sz="900" b="0">
                <a:solidFill>
                  <a:schemeClr val="tx1"/>
                </a:solidFill>
                <a:latin typeface="Times New Roman" charset="0"/>
              </a:rPr>
              <a:t>Slide 31:  \tau =  m_{11} \sigma_{11}  + m_{22} \sigma_{22} + m_{33} \sigma_{33}  + ( m_{12}  + m_{21}) \sigma_{12}  \\+  (m_{13}  + m_{31})   \sigma_{13}    +(m_{23}  + m_{32})  \sigma_{23} </a:t>
            </a:r>
          </a:p>
        </p:txBody>
      </p:sp>
      <p:sp>
        <p:nvSpPr>
          <p:cNvPr id="108549" name="Text Box 4"/>
          <p:cNvSpPr txBox="1">
            <a:spLocks noChangeArrowheads="1"/>
          </p:cNvSpPr>
          <p:nvPr/>
        </p:nvSpPr>
        <p:spPr bwMode="auto">
          <a:xfrm>
            <a:off x="525463" y="4572000"/>
            <a:ext cx="8093075" cy="703263"/>
          </a:xfrm>
          <a:prstGeom prst="rect">
            <a:avLst/>
          </a:prstGeom>
          <a:noFill/>
          <a:ln w="9525">
            <a:noFill/>
            <a:miter lim="800000"/>
            <a:headEnd/>
            <a:tailEnd/>
          </a:ln>
        </p:spPr>
        <p:txBody>
          <a:bodyPr>
            <a:prstTxWarp prst="textNoShape">
              <a:avLst/>
            </a:prstTxWarp>
            <a:spAutoFit/>
          </a:bodyPr>
          <a:lstStyle/>
          <a:p>
            <a:r>
              <a:rPr lang="en-US" sz="800" b="0">
                <a:solidFill>
                  <a:schemeClr val="tx1"/>
                </a:solidFill>
                <a:latin typeface="Times New Roman" charset="0"/>
              </a:rPr>
              <a:t>\begin{bmatrix} -C \\ B \\ F \\ G \\ H \end{bmatrix} = \begin{bmatrix}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+m_{21}^{(5)})\end{bmatrix} \begin{bmatrix} \tau_1&amp; \\ \tau_2&amp; \\ \tau_3&amp; \\ \tau_4&amp; \\ \tau_5&amp; \end{bmatrix}</a:t>
            </a:r>
          </a:p>
        </p:txBody>
      </p:sp>
      <p:sp>
        <p:nvSpPr>
          <p:cNvPr id="108550" name="Text Box 5"/>
          <p:cNvSpPr txBox="1">
            <a:spLocks noChangeArrowheads="1"/>
          </p:cNvSpPr>
          <p:nvPr/>
        </p:nvSpPr>
        <p:spPr bwMode="auto">
          <a:xfrm>
            <a:off x="411163" y="2527300"/>
            <a:ext cx="8321675" cy="1803400"/>
          </a:xfrm>
          <a:prstGeom prst="rect">
            <a:avLst/>
          </a:prstGeom>
          <a:noFill/>
          <a:ln w="9525">
            <a:noFill/>
            <a:miter lim="800000"/>
            <a:headEnd/>
            <a:tailEnd/>
          </a:ln>
        </p:spPr>
        <p:txBody>
          <a:bodyPr>
            <a:prstTxWarp prst="textNoShape">
              <a:avLst/>
            </a:prstTxWarp>
            <a:spAutoFit/>
          </a:bodyPr>
          <a:lstStyle/>
          <a:p>
            <a:r>
              <a:rPr lang="en-US" sz="800" b="0">
                <a:solidFill>
                  <a:schemeClr val="tx1"/>
                </a:solidFill>
                <a:latin typeface="Times New Roman" charset="0"/>
              </a:rPr>
              <a:t>SLIDE 34:</a:t>
            </a:r>
          </a:p>
          <a:p>
            <a:r>
              <a:rPr lang="en-US" sz="800" b="0">
                <a:solidFill>
                  <a:schemeClr val="tx1"/>
                </a:solidFill>
                <a:latin typeface="Times New Roman" charset="0"/>
              </a:rPr>
              <a:t>\begin{bmatrix} \tau_1&amp; \\ \tau_2&amp; \\ \tau_3&amp; \\ \tau_4&amp; \\ \tau_5&amp; \end{bmatrix}= \begin{bmatrix} m_{11}^{(1) } &amp; m_{22}^{(1) } &amp; m_{33}^{(1)} &amp; (m_{23}^{(1)}+m_{32}^{(1)}) &amp; (m_{13}^{(1)}+m_{31}^{(1)})  &amp; (m_{12}^{(1)}+m_{21}^{(1)}) </a:t>
            </a:r>
          </a:p>
          <a:p>
            <a:r>
              <a:rPr lang="en-US" sz="800" b="0">
                <a:solidFill>
                  <a:schemeClr val="tx1"/>
                </a:solidFill>
                <a:latin typeface="Times New Roman" charset="0"/>
              </a:rPr>
              <a:t> \\ m_{11}^{(2)} &amp;  m_{22}^{(2)} &amp; m_{33}^{(2)} &amp; (m_{23}^{(2)}+m_{32}^{(2)}) &amp; (m_{13}^{(2)}+m_{31}^{(2)}) &amp; (m_{12}^{(2)}+m_{21}^{(2)})  \\ m_{11}^{(3)} &amp; m_{22}^{(3)} &amp; m_{33}^{(3)} &amp; (m_{23}^{(3)}+m_{32}^{(3)}) &amp; (m_{13}^{(3)}+m_{31}^{(3)}) &amp; (m_{12}^{(3)}+m_{21}^{(3)}) \\ </a:t>
            </a:r>
          </a:p>
          <a:p>
            <a:r>
              <a:rPr lang="en-US" sz="800" b="0">
                <a:solidFill>
                  <a:schemeClr val="tx1"/>
                </a:solidFill>
                <a:latin typeface="Times New Roman" charset="0"/>
              </a:rPr>
              <a:t>m_{11}^{(4)} &amp; m_{22}^{(4)} &amp; m_{33}^{(4)} &amp; (m_{23}^{(4)}+m_{32}^{(4)})  &amp; (m_{13}^{(4)}+m_{31}^{(4)}) &amp; (m_{12}^{(4)}+m_{21}^{(4)}) \\ </a:t>
            </a:r>
          </a:p>
          <a:p>
            <a:r>
              <a:rPr lang="en-US" sz="800" b="0">
                <a:solidFill>
                  <a:schemeClr val="tx1"/>
                </a:solidFill>
                <a:latin typeface="Times New Roman" charset="0"/>
              </a:rPr>
              <a:t>m_{11}^{(5)} &amp; m_{22}^{(5)} &amp; m_{33}^{(5)}  &amp; (m_{23}^{(5)}+m_{32}^{(5)}) &amp; (m_{13}^{(5)}+m_{31}^{(5)})  &amp; (m_{12}^{(5)}+m_{21}^{(5)}) \end{bmatrix} </a:t>
            </a:r>
          </a:p>
          <a:p>
            <a:r>
              <a:rPr lang="en-US" sz="800" b="0">
                <a:solidFill>
                  <a:schemeClr val="tx1"/>
                </a:solidFill>
                <a:latin typeface="Times New Roman" charset="0"/>
              </a:rPr>
              <a:t>\begin{bmatrix} \sigma_{11}  \\  \sigma_{22} \\ \sigma_{33} \\ \sigma_{23}  \\   \sigma_{13} \\  \sigma_{12}  \end{bmatrix} </a:t>
            </a:r>
          </a:p>
          <a:p>
            <a:r>
              <a:rPr lang="en-US" sz="800" b="0">
                <a:solidFill>
                  <a:schemeClr val="tx1"/>
                </a:solidFill>
                <a:latin typeface="Times New Roman" charset="0"/>
              </a:rPr>
              <a:t>\begin{bmatrix} \tau_1&amp; \\ \tau_2&amp; \\ \tau_3&amp; \\ \tau_4&amp; \\ \tau_5&amp; \end{bmatrix}= \begin{bmatrix} m_{22}^{(1) } &amp; m_{33}^{(1)} &amp; (m_{23}^{(1)}+m_{32}^{(1)}) &amp; (m_{13}^{(1)}+m_{31}^{(1)})  &amp; (m_{12}^{(1)}+m_{21}^{(1)})  \\ m_{22}^{(2)} &amp; m_{33}^{(2)} &amp; (m_{23}^{(2)}+m_{32}^{(2)}) &amp; (m_{13}^{(2)}+m_{31}^{(2)}) &amp; (m_{12}^{(2)}+m_{21}^{(2)})  \\ m_{22}^{(3)} &amp; m_{33}^{(3)} &amp; (m_{23}^{(1)}+m_{32}^{(3)}) &amp; (m_{13}^{(3)}+m_{31}^{(3)}) &amp; (m_{12}^{(3)}+m_{21}^{(3)}) \\ </a:t>
            </a:r>
          </a:p>
          <a:p>
            <a:r>
              <a:rPr lang="en-US" sz="800" b="0">
                <a:solidFill>
                  <a:schemeClr val="tx1"/>
                </a:solidFill>
                <a:latin typeface="Times New Roman" charset="0"/>
              </a:rPr>
              <a:t>m_{22}^{(5)} &amp; m_{33}^{(4)} &amp; (m_{23}^{(1)}+m_{32}^{(4)})  &amp; (m_{13}^{(4)}+m_{31}^{(4)}) &amp; (m_{12}^{(4)}+m_{21}^{(4)}) \\ </a:t>
            </a:r>
          </a:p>
          <a:p>
            <a:r>
              <a:rPr lang="en-US" sz="800" b="0">
                <a:solidFill>
                  <a:schemeClr val="tx1"/>
                </a:solidFill>
                <a:latin typeface="Times New Roman" charset="0"/>
              </a:rPr>
              <a:t>m_{22}^{(5)} &amp; m_{33}^{(5)}  &amp; (m_{23}^{(5)}+m_{32}^{(5)}) &amp; (m_{13}^{(5)}+m_{31}^{(5)})  &amp; (m_{12}^{(5)}+m_{21}^{(5)}) \end{bmatrix} </a:t>
            </a:r>
          </a:p>
          <a:p>
            <a:r>
              <a:rPr lang="en-US" sz="800" b="0">
                <a:solidFill>
                  <a:schemeClr val="tx1"/>
                </a:solidFill>
                <a:latin typeface="Times New Roman" charset="0"/>
              </a:rPr>
              <a:t>\begin{bmatrix} -C \\ B \\ F \\ G \\ H \end{bmatrix} </a:t>
            </a:r>
          </a:p>
        </p:txBody>
      </p:sp>
      <p:sp>
        <p:nvSpPr>
          <p:cNvPr id="108551" name="Text Box 6"/>
          <p:cNvSpPr txBox="1">
            <a:spLocks noChangeArrowheads="1"/>
          </p:cNvSpPr>
          <p:nvPr/>
        </p:nvSpPr>
        <p:spPr bwMode="auto">
          <a:xfrm>
            <a:off x="403225" y="5638800"/>
            <a:ext cx="8081963" cy="501650"/>
          </a:xfrm>
          <a:prstGeom prst="rect">
            <a:avLst/>
          </a:prstGeom>
          <a:noFill/>
          <a:ln w="9525">
            <a:noFill/>
            <a:miter lim="800000"/>
            <a:headEnd/>
            <a:tailEnd/>
          </a:ln>
        </p:spPr>
        <p:txBody>
          <a:bodyPr wrap="none">
            <a:prstTxWarp prst="textNoShape">
              <a:avLst/>
            </a:prstTxWarp>
            <a:spAutoFit/>
          </a:bodyPr>
          <a:lstStyle/>
          <a:p>
            <a:r>
              <a:rPr lang="en-US" sz="900" b="0">
                <a:solidFill>
                  <a:schemeClr val="tx1"/>
                </a:solidFill>
                <a:latin typeface="Times New Roman" charset="0"/>
              </a:rPr>
              <a:t>SLIDE 37</a:t>
            </a:r>
            <a:br>
              <a:rPr lang="en-US" sz="900" b="0">
                <a:solidFill>
                  <a:schemeClr val="tx1"/>
                </a:solidFill>
                <a:latin typeface="Times New Roman" charset="0"/>
              </a:rPr>
            </a:br>
            <a:r>
              <a:rPr lang="en-US" sz="900" b="0">
                <a:solidFill>
                  <a:schemeClr val="tx1"/>
                </a:solidFill>
                <a:latin typeface="Times New Roman" charset="0"/>
              </a:rPr>
              <a:t>\delta w = \sigma_{11} d\epsilon_{11}  + \sigma_{22} d\epsilon_{22} +\sigma_{33} d\epsilon_{33} + 2 \sigma_{12} d\epsilon_{12}   + 2 \sigma_{13} d\epsilon_{13}  +</a:t>
            </a:r>
          </a:p>
          <a:p>
            <a:r>
              <a:rPr lang="en-US" sz="900" b="0">
                <a:solidFill>
                  <a:schemeClr val="tx1"/>
                </a:solidFill>
                <a:latin typeface="Times New Roman" charset="0"/>
              </a:rPr>
              <a:t>2 \sigma_{23} d\epsilon_{23} </a:t>
            </a:r>
          </a:p>
        </p:txBody>
      </p:sp>
      <p:sp>
        <p:nvSpPr>
          <p:cNvPr id="108552" name="Rectangle 7"/>
          <p:cNvSpPr>
            <a:spLocks noChangeArrowheads="1"/>
          </p:cNvSpPr>
          <p:nvPr/>
        </p:nvSpPr>
        <p:spPr bwMode="auto">
          <a:xfrm>
            <a:off x="457200" y="6324600"/>
            <a:ext cx="5240338" cy="214313"/>
          </a:xfrm>
          <a:prstGeom prst="rect">
            <a:avLst/>
          </a:prstGeom>
          <a:noFill/>
          <a:ln w="9525">
            <a:noFill/>
            <a:miter lim="800000"/>
            <a:headEnd/>
            <a:tailEnd/>
          </a:ln>
        </p:spPr>
        <p:txBody>
          <a:bodyPr wrap="none">
            <a:prstTxWarp prst="textNoShape">
              <a:avLst/>
            </a:prstTxWarp>
            <a:spAutoFit/>
          </a:bodyPr>
          <a:lstStyle/>
          <a:p>
            <a:r>
              <a:rPr lang="en-US" sz="800" b="0">
                <a:solidFill>
                  <a:schemeClr val="tx1"/>
                </a:solidFill>
                <a:latin typeface="Times New Roman" charset="0"/>
              </a:rPr>
              <a:t>SLIDE 53:   \Omega_{ij}^{(\alpha)} = \frac{1}{2} (b_i&amp;^{(\alpha)} n_j&amp;^{(\alpha)} - b_j&amp;^{(\alpha)} n_i&amp;^{(\alpha)}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76200"/>
            <a:ext cx="6096000" cy="990600"/>
          </a:xfrm>
        </p:spPr>
        <p:txBody>
          <a:bodyPr/>
          <a:lstStyle/>
          <a:p>
            <a:r>
              <a:rPr lang="en-US" dirty="0" smtClean="0"/>
              <a:t>Taylor model: uniform strain</a:t>
            </a:r>
          </a:p>
        </p:txBody>
      </p:sp>
      <p:pic>
        <p:nvPicPr>
          <p:cNvPr id="23555" name="Content Placeholder 4" descr="Taylor-multiple-slip.tiff"/>
          <p:cNvPicPr>
            <a:picLocks noGrp="1" noChangeAspect="1"/>
          </p:cNvPicPr>
          <p:nvPr>
            <p:ph idx="1"/>
          </p:nvPr>
        </p:nvPicPr>
        <p:blipFill>
          <a:blip r:embed="rId2"/>
          <a:srcRect l="-6921" r="-6921"/>
          <a:stretch>
            <a:fillRect/>
          </a:stretch>
        </p:blipFill>
        <p:spPr>
          <a:xfrm>
            <a:off x="990600" y="990600"/>
            <a:ext cx="7391400" cy="4495800"/>
          </a:xfrm>
        </p:spPr>
      </p:pic>
      <p:sp>
        <p:nvSpPr>
          <p:cNvPr id="23556" name="Slide Number Placeholder 3"/>
          <p:cNvSpPr>
            <a:spLocks noGrp="1"/>
          </p:cNvSpPr>
          <p:nvPr>
            <p:ph type="sldNum" sz="quarter" idx="11"/>
          </p:nvPr>
        </p:nvSpPr>
        <p:spPr>
          <a:noFill/>
        </p:spPr>
        <p:txBody>
          <a:bodyPr/>
          <a:lstStyle/>
          <a:p>
            <a:fld id="{7AE824D4-9445-8B41-832D-24962AB73630}" type="slidenum">
              <a:rPr lang="en-US" smtClean="0"/>
              <a:pPr/>
              <a:t>11</a:t>
            </a:fld>
            <a:endParaRPr lang="en-US" smtClean="0"/>
          </a:p>
        </p:txBody>
      </p:sp>
      <p:sp>
        <p:nvSpPr>
          <p:cNvPr id="23557" name="TextBox 5"/>
          <p:cNvSpPr txBox="1">
            <a:spLocks noChangeArrowheads="1"/>
          </p:cNvSpPr>
          <p:nvPr/>
        </p:nvSpPr>
        <p:spPr bwMode="auto">
          <a:xfrm>
            <a:off x="914400" y="5486400"/>
            <a:ext cx="8229600" cy="1200328"/>
          </a:xfrm>
          <a:prstGeom prst="rect">
            <a:avLst/>
          </a:prstGeom>
          <a:noFill/>
          <a:ln w="9525">
            <a:noFill/>
            <a:miter lim="800000"/>
            <a:headEnd/>
            <a:tailEnd/>
          </a:ln>
        </p:spPr>
        <p:txBody>
          <a:bodyPr>
            <a:prstTxWarp prst="textNoShape">
              <a:avLst/>
            </a:prstTxWarp>
            <a:spAutoFit/>
          </a:bodyPr>
          <a:lstStyle/>
          <a:p>
            <a:r>
              <a:rPr lang="en-US" b="0" dirty="0" smtClean="0"/>
              <a:t>An essential assumption of the Taylor model is that each </a:t>
            </a:r>
            <a:r>
              <a:rPr lang="en-US" b="0" dirty="0"/>
              <a:t>grain </a:t>
            </a:r>
            <a:r>
              <a:rPr lang="en-US" b="0" dirty="0" smtClean="0"/>
              <a:t>conforms </a:t>
            </a:r>
            <a:r>
              <a:rPr lang="en-US" b="0" dirty="0"/>
              <a:t>to the macroscopic strain imposed on the polycrystal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1"/>
          </p:nvPr>
        </p:nvSpPr>
        <p:spPr>
          <a:noFill/>
        </p:spPr>
        <p:txBody>
          <a:bodyPr/>
          <a:lstStyle/>
          <a:p>
            <a:fld id="{42A780F4-FB2F-E64B-9C91-14C3F73E285F}" type="slidenum">
              <a:rPr lang="en-US" smtClean="0"/>
              <a:pPr/>
              <a:t>12</a:t>
            </a:fld>
            <a:endParaRPr lang="en-US" smtClean="0"/>
          </a:p>
        </p:txBody>
      </p:sp>
      <p:sp>
        <p:nvSpPr>
          <p:cNvPr id="24579" name="Rectangle 3"/>
          <p:cNvSpPr>
            <a:spLocks noChangeArrowheads="1"/>
          </p:cNvSpPr>
          <p:nvPr/>
        </p:nvSpPr>
        <p:spPr bwMode="auto">
          <a:xfrm>
            <a:off x="533400" y="24422"/>
            <a:ext cx="7848600" cy="1143000"/>
          </a:xfrm>
          <a:prstGeom prst="rect">
            <a:avLst/>
          </a:prstGeom>
          <a:noFill/>
          <a:ln w="9525">
            <a:noFill/>
            <a:miter lim="800000"/>
            <a:headEnd/>
            <a:tailEnd/>
          </a:ln>
        </p:spPr>
        <p:txBody>
          <a:bodyPr lIns="92075" tIns="46038" rIns="92075" bIns="46038" anchor="b">
            <a:prstTxWarp prst="textNoShape">
              <a:avLst/>
            </a:prstTxWarp>
          </a:bodyPr>
          <a:lstStyle/>
          <a:p>
            <a:pPr algn="ctr">
              <a:lnSpc>
                <a:spcPct val="120000"/>
              </a:lnSpc>
            </a:pPr>
            <a:r>
              <a:rPr lang="en-US" altLang="ko-KR" sz="3200" b="0" i="1">
                <a:solidFill>
                  <a:srgbClr val="0000CC"/>
                </a:solidFill>
                <a:latin typeface="Helvetica" charset="0"/>
                <a:ea typeface="AppleMyungjo" charset="-127"/>
                <a:cs typeface="AppleMyungjo" charset="-127"/>
              </a:rPr>
              <a:t>Example of Slip Lines at Surface </a:t>
            </a:r>
            <a:br>
              <a:rPr lang="en-US" altLang="ko-KR" sz="3200" b="0" i="1">
                <a:solidFill>
                  <a:srgbClr val="0000CC"/>
                </a:solidFill>
                <a:latin typeface="Helvetica" charset="0"/>
                <a:ea typeface="AppleMyungjo" charset="-127"/>
                <a:cs typeface="AppleMyungjo" charset="-127"/>
              </a:rPr>
            </a:br>
            <a:r>
              <a:rPr lang="en-US" altLang="ko-KR" sz="3200" b="0" i="1">
                <a:solidFill>
                  <a:srgbClr val="0000CC"/>
                </a:solidFill>
                <a:latin typeface="Helvetica" charset="0"/>
                <a:ea typeface="AppleMyungjo" charset="-127"/>
                <a:cs typeface="AppleMyungjo" charset="-127"/>
              </a:rPr>
              <a:t>(plane strain stretched Al 6022)</a:t>
            </a:r>
          </a:p>
        </p:txBody>
      </p:sp>
      <p:sp>
        <p:nvSpPr>
          <p:cNvPr id="24580" name="Text Box 4"/>
          <p:cNvSpPr txBox="1">
            <a:spLocks noChangeArrowheads="1"/>
          </p:cNvSpPr>
          <p:nvPr/>
        </p:nvSpPr>
        <p:spPr bwMode="auto">
          <a:xfrm>
            <a:off x="1371600" y="1295400"/>
            <a:ext cx="3429000" cy="374650"/>
          </a:xfrm>
          <a:prstGeom prst="rect">
            <a:avLst/>
          </a:prstGeom>
          <a:noFill/>
          <a:ln w="12700">
            <a:noFill/>
            <a:miter lim="800000"/>
            <a:headEnd type="none" w="sm" len="sm"/>
            <a:tailEnd type="none" w="sm" len="sm"/>
          </a:ln>
        </p:spPr>
        <p:txBody>
          <a:bodyPr>
            <a:prstTxWarp prst="textNoShape">
              <a:avLst/>
            </a:prstTxWarp>
            <a:spAutoFit/>
          </a:bodyPr>
          <a:lstStyle/>
          <a:p>
            <a:pPr algn="ctr">
              <a:lnSpc>
                <a:spcPct val="90000"/>
              </a:lnSpc>
              <a:spcBef>
                <a:spcPct val="50000"/>
              </a:spcBef>
            </a:pPr>
            <a:r>
              <a:rPr kumimoji="0" lang="en-US" altLang="ko-KR" sz="2000" i="1">
                <a:solidFill>
                  <a:srgbClr val="9900FF"/>
                </a:solidFill>
                <a:ea typeface="굴림" charset="-127"/>
                <a:cs typeface="굴림" charset="-127"/>
              </a:rPr>
              <a:t>T-Sample at 15% strain</a:t>
            </a:r>
          </a:p>
        </p:txBody>
      </p:sp>
      <p:sp>
        <p:nvSpPr>
          <p:cNvPr id="24581" name="Line 6"/>
          <p:cNvSpPr>
            <a:spLocks noChangeShapeType="1"/>
          </p:cNvSpPr>
          <p:nvPr/>
        </p:nvSpPr>
        <p:spPr bwMode="auto">
          <a:xfrm>
            <a:off x="2582863" y="6159500"/>
            <a:ext cx="0" cy="409575"/>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a:p>
        </p:txBody>
      </p:sp>
      <p:sp>
        <p:nvSpPr>
          <p:cNvPr id="24582" name="Line 7"/>
          <p:cNvSpPr>
            <a:spLocks noChangeShapeType="1"/>
          </p:cNvSpPr>
          <p:nvPr/>
        </p:nvSpPr>
        <p:spPr bwMode="auto">
          <a:xfrm rot="5400000">
            <a:off x="2808288" y="6342063"/>
            <a:ext cx="1587" cy="452437"/>
          </a:xfrm>
          <a:prstGeom prst="line">
            <a:avLst/>
          </a:prstGeom>
          <a:noFill/>
          <a:ln w="19050">
            <a:solidFill>
              <a:schemeClr val="bg2"/>
            </a:solidFill>
            <a:round/>
            <a:headEnd type="triangle" w="sm" len="med"/>
            <a:tailEnd type="none" w="sm" len="sm"/>
          </a:ln>
        </p:spPr>
        <p:txBody>
          <a:bodyPr wrap="none" anchor="ctr">
            <a:prstTxWarp prst="textNoShape">
              <a:avLst/>
            </a:prstTxWarp>
          </a:bodyPr>
          <a:lstStyle/>
          <a:p>
            <a:endParaRPr lang="en-US"/>
          </a:p>
        </p:txBody>
      </p:sp>
      <p:sp>
        <p:nvSpPr>
          <p:cNvPr id="24586" name="Text Box 8"/>
          <p:cNvSpPr txBox="1">
            <a:spLocks noChangeArrowheads="1"/>
          </p:cNvSpPr>
          <p:nvPr/>
        </p:nvSpPr>
        <p:spPr bwMode="auto">
          <a:xfrm>
            <a:off x="1676400" y="6019800"/>
            <a:ext cx="838200" cy="276225"/>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a:ea typeface="굴림" charset="-127"/>
                <a:cs typeface="굴림" charset="-127"/>
              </a:rPr>
              <a:t>PD // TD</a:t>
            </a:r>
            <a:endParaRPr kumimoji="0" lang="en-US" altLang="ko-KR" b="0">
              <a:ea typeface="굴림" charset="-127"/>
              <a:cs typeface="굴림" charset="-127"/>
            </a:endParaRPr>
          </a:p>
        </p:txBody>
      </p:sp>
      <p:sp>
        <p:nvSpPr>
          <p:cNvPr id="24587" name="Text Box 9"/>
          <p:cNvSpPr txBox="1">
            <a:spLocks noChangeArrowheads="1"/>
          </p:cNvSpPr>
          <p:nvPr/>
        </p:nvSpPr>
        <p:spPr bwMode="auto">
          <a:xfrm>
            <a:off x="3200400" y="6400800"/>
            <a:ext cx="914400" cy="287338"/>
          </a:xfrm>
          <a:prstGeom prst="rect">
            <a:avLst/>
          </a:prstGeom>
          <a:noFill/>
          <a:ln w="12700">
            <a:solidFill>
              <a:schemeClr val="bg2"/>
            </a:solidFill>
            <a:miter lim="800000"/>
            <a:headEnd type="none" w="sm" len="sm"/>
            <a:tailEnd type="none" w="sm" len="sm"/>
          </a:ln>
        </p:spPr>
        <p:txBody>
          <a:bodyPr>
            <a:prstTxWarp prst="textNoShape">
              <a:avLst/>
            </a:prstTxWarp>
            <a:spAutoFit/>
          </a:bodyPr>
          <a:lstStyle/>
          <a:p>
            <a:pPr>
              <a:spcBef>
                <a:spcPct val="50000"/>
              </a:spcBef>
            </a:pPr>
            <a:r>
              <a:rPr kumimoji="0" lang="en-US" altLang="ko-KR" sz="1200">
                <a:ea typeface="굴림" charset="-127"/>
                <a:cs typeface="굴림" charset="-127"/>
              </a:rPr>
              <a:t>PSD // RD</a:t>
            </a:r>
            <a:endParaRPr kumimoji="0" lang="en-US" altLang="ko-KR" b="0">
              <a:ea typeface="굴림" charset="-127"/>
              <a:cs typeface="굴림" charset="-127"/>
            </a:endParaRPr>
          </a:p>
        </p:txBody>
      </p:sp>
      <p:pic>
        <p:nvPicPr>
          <p:cNvPr id="24585" name="Picture 11" descr="p5t2sem2"/>
          <p:cNvPicPr>
            <a:picLocks noChangeAspect="1" noChangeArrowheads="1"/>
          </p:cNvPicPr>
          <p:nvPr/>
        </p:nvPicPr>
        <p:blipFill>
          <a:blip r:embed="rId2"/>
          <a:srcRect/>
          <a:stretch>
            <a:fillRect/>
          </a:stretch>
        </p:blipFill>
        <p:spPr bwMode="auto">
          <a:xfrm>
            <a:off x="685800" y="1708150"/>
            <a:ext cx="4419600" cy="4235450"/>
          </a:xfrm>
          <a:prstGeom prst="rect">
            <a:avLst/>
          </a:prstGeom>
          <a:noFill/>
          <a:ln w="9525">
            <a:noFill/>
            <a:miter lim="800000"/>
            <a:headEnd/>
            <a:tailEnd/>
          </a:ln>
        </p:spPr>
      </p:pic>
      <p:sp>
        <p:nvSpPr>
          <p:cNvPr id="2" name="Rectangle 52"/>
          <p:cNvSpPr>
            <a:spLocks noChangeArrowheads="1"/>
          </p:cNvSpPr>
          <p:nvPr/>
        </p:nvSpPr>
        <p:spPr bwMode="auto">
          <a:xfrm>
            <a:off x="5257800" y="1371600"/>
            <a:ext cx="3276600" cy="4572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000" b="0"/>
              <a:t>Note how each grain exhibits varying degrees of slip line markings.</a:t>
            </a:r>
          </a:p>
          <a:p>
            <a:pPr marL="342900" indent="-342900">
              <a:spcBef>
                <a:spcPct val="20000"/>
              </a:spcBef>
              <a:buClr>
                <a:schemeClr val="hlink"/>
              </a:buClr>
              <a:buSzPct val="50000"/>
              <a:buFont typeface="Monotype Sorts" charset="2"/>
              <a:buChar char="n"/>
            </a:pPr>
            <a:r>
              <a:rPr lang="en-US" sz="2000" b="0"/>
              <a:t>Although any given grain has one dominant slip line (trace of a slip plane), more than one is generally present.</a:t>
            </a:r>
          </a:p>
          <a:p>
            <a:pPr marL="342900" indent="-342900">
              <a:spcBef>
                <a:spcPct val="20000"/>
              </a:spcBef>
              <a:buClr>
                <a:schemeClr val="hlink"/>
              </a:buClr>
              <a:buSzPct val="50000"/>
              <a:buFont typeface="Monotype Sorts" charset="2"/>
              <a:buChar char="n"/>
            </a:pPr>
            <a:r>
              <a:rPr lang="en-US" sz="2000" b="0"/>
              <a:t>Taken from PhD research of Yoon-Suk Choi on surface roughness development in Al 6022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p>
            <a:fld id="{A8E36526-D591-5F4F-AF36-D934C26498DA}" type="slidenum">
              <a:rPr lang="en-US" smtClean="0"/>
              <a:pPr/>
              <a:t>13</a:t>
            </a:fld>
            <a:endParaRPr lang="en-US" smtClean="0"/>
          </a:p>
        </p:txBody>
      </p:sp>
      <p:sp>
        <p:nvSpPr>
          <p:cNvPr id="25603" name="Rectangle 2"/>
          <p:cNvSpPr>
            <a:spLocks noGrp="1" noChangeArrowheads="1"/>
          </p:cNvSpPr>
          <p:nvPr>
            <p:ph type="title"/>
          </p:nvPr>
        </p:nvSpPr>
        <p:spPr>
          <a:xfrm>
            <a:off x="1524000" y="0"/>
            <a:ext cx="6096000" cy="1371600"/>
          </a:xfrm>
        </p:spPr>
        <p:txBody>
          <a:bodyPr/>
          <a:lstStyle/>
          <a:p>
            <a:r>
              <a:rPr lang="en-US"/>
              <a:t>Notation: 1</a:t>
            </a:r>
          </a:p>
        </p:txBody>
      </p:sp>
      <p:sp>
        <p:nvSpPr>
          <p:cNvPr id="25604" name="Rectangle 3"/>
          <p:cNvSpPr>
            <a:spLocks noGrp="1" noChangeArrowheads="1"/>
          </p:cNvSpPr>
          <p:nvPr>
            <p:ph type="body" idx="1"/>
          </p:nvPr>
        </p:nvSpPr>
        <p:spPr>
          <a:xfrm>
            <a:off x="838200" y="1524000"/>
            <a:ext cx="7467600" cy="4724400"/>
          </a:xfrm>
        </p:spPr>
        <p:txBody>
          <a:bodyPr/>
          <a:lstStyle/>
          <a:p>
            <a:pPr>
              <a:lnSpc>
                <a:spcPct val="90000"/>
              </a:lnSpc>
            </a:pPr>
            <a:r>
              <a:rPr lang="en-US" sz="2000" dirty="0"/>
              <a:t>Strain, local: </a:t>
            </a:r>
            <a:r>
              <a:rPr lang="en-US" sz="2000" i="1" dirty="0" err="1">
                <a:latin typeface="Times" charset="0"/>
              </a:rPr>
              <a:t>E</a:t>
            </a:r>
            <a:r>
              <a:rPr lang="en-US" sz="2000" i="1" baseline="30000" dirty="0" err="1">
                <a:latin typeface="Times" charset="0"/>
              </a:rPr>
              <a:t>local</a:t>
            </a:r>
            <a:r>
              <a:rPr lang="en-US" sz="2000" dirty="0"/>
              <a:t>; global: </a:t>
            </a:r>
            <a:r>
              <a:rPr lang="en-US" sz="2000" i="1" dirty="0" err="1">
                <a:latin typeface="Times" charset="0"/>
              </a:rPr>
              <a:t>E</a:t>
            </a:r>
            <a:r>
              <a:rPr lang="en-US" sz="2000" i="1" baseline="30000" dirty="0" err="1">
                <a:latin typeface="Times" charset="0"/>
              </a:rPr>
              <a:t>global</a:t>
            </a:r>
            <a:endParaRPr lang="en-US" sz="2000" dirty="0"/>
          </a:p>
          <a:p>
            <a:pPr>
              <a:lnSpc>
                <a:spcPct val="90000"/>
              </a:lnSpc>
            </a:pPr>
            <a:r>
              <a:rPr lang="en-US" sz="2000" dirty="0"/>
              <a:t>Slip direction (unit vector): </a:t>
            </a:r>
            <a:r>
              <a:rPr lang="en-US" sz="2000" b="1" dirty="0">
                <a:latin typeface="Times New Roman" charset="0"/>
              </a:rPr>
              <a:t>b</a:t>
            </a:r>
            <a:r>
              <a:rPr lang="en-US" sz="2000" dirty="0"/>
              <a:t> or </a:t>
            </a:r>
            <a:r>
              <a:rPr lang="en-US" sz="2000" b="1" dirty="0">
                <a:latin typeface="Times New Roman" charset="0"/>
              </a:rPr>
              <a:t>s</a:t>
            </a:r>
            <a:endParaRPr lang="en-US" sz="2000" dirty="0"/>
          </a:p>
          <a:p>
            <a:pPr>
              <a:lnSpc>
                <a:spcPct val="90000"/>
              </a:lnSpc>
            </a:pPr>
            <a:r>
              <a:rPr lang="en-US" sz="2000" dirty="0"/>
              <a:t>Slip plane (unit) normal: </a:t>
            </a:r>
            <a:r>
              <a:rPr lang="en-US" sz="2000" b="1" dirty="0">
                <a:latin typeface="Times New Roman" charset="0"/>
              </a:rPr>
              <a:t>n</a:t>
            </a:r>
            <a:endParaRPr lang="en-US" sz="2000" b="1" dirty="0"/>
          </a:p>
          <a:p>
            <a:pPr>
              <a:lnSpc>
                <a:spcPct val="90000"/>
              </a:lnSpc>
            </a:pPr>
            <a:r>
              <a:rPr lang="en-US" sz="2000" dirty="0"/>
              <a:t>Slip tensor, </a:t>
            </a:r>
            <a:r>
              <a:rPr lang="en-US" sz="2000" i="1" dirty="0" err="1">
                <a:latin typeface="Times New Roman" charset="0"/>
              </a:rPr>
              <a:t>m</a:t>
            </a:r>
            <a:r>
              <a:rPr lang="en-US" sz="2000" i="1" baseline="-25000" dirty="0" err="1">
                <a:latin typeface="Times New Roman" charset="0"/>
              </a:rPr>
              <a:t>ij</a:t>
            </a:r>
            <a:r>
              <a:rPr lang="en-US" sz="2000" i="1" dirty="0">
                <a:latin typeface="Times New Roman" charset="0"/>
              </a:rPr>
              <a:t> = </a:t>
            </a:r>
            <a:r>
              <a:rPr lang="en-US" sz="2000" i="1" dirty="0" err="1" smtClean="0">
                <a:latin typeface="Times New Roman" charset="0"/>
              </a:rPr>
              <a:t>b</a:t>
            </a:r>
            <a:r>
              <a:rPr lang="en-US" sz="2000" i="1" baseline="-25000" dirty="0" err="1" smtClean="0">
                <a:latin typeface="Times New Roman" charset="0"/>
              </a:rPr>
              <a:t>i</a:t>
            </a:r>
            <a:r>
              <a:rPr lang="en-US" sz="2000" i="1" dirty="0" err="1" smtClean="0">
                <a:latin typeface="Times New Roman" charset="0"/>
              </a:rPr>
              <a:t>n</a:t>
            </a:r>
            <a:r>
              <a:rPr lang="en-US" sz="2000" i="1" baseline="-25000" dirty="0" err="1" smtClean="0">
                <a:latin typeface="Times New Roman" charset="0"/>
              </a:rPr>
              <a:t>j</a:t>
            </a:r>
            <a:r>
              <a:rPr lang="en-US" sz="2000" i="1" dirty="0" smtClean="0">
                <a:latin typeface="Times New Roman" charset="0"/>
              </a:rPr>
              <a:t> =</a:t>
            </a:r>
            <a:r>
              <a:rPr lang="en-US" sz="2000" i="1" dirty="0" err="1" smtClean="0">
                <a:latin typeface="Times New Roman" charset="0"/>
              </a:rPr>
              <a:t>P</a:t>
            </a:r>
            <a:r>
              <a:rPr lang="en-US" sz="2000" i="1" baseline="-25000" dirty="0" err="1">
                <a:latin typeface="Times New Roman" charset="0"/>
              </a:rPr>
              <a:t>ij</a:t>
            </a:r>
            <a:r>
              <a:rPr lang="en-US" sz="2000" i="1" baseline="-25000" dirty="0" smtClean="0"/>
              <a:t> </a:t>
            </a:r>
            <a:r>
              <a:rPr lang="en-US" sz="2000" i="1" dirty="0" smtClean="0"/>
              <a:t> </a:t>
            </a:r>
            <a:endParaRPr lang="en-US" sz="2000" dirty="0"/>
          </a:p>
          <a:p>
            <a:pPr>
              <a:lnSpc>
                <a:spcPct val="90000"/>
              </a:lnSpc>
            </a:pPr>
            <a:r>
              <a:rPr lang="en-US" sz="2000" dirty="0"/>
              <a:t>Stress (tensor or vector): </a:t>
            </a:r>
            <a:r>
              <a:rPr lang="en-US" sz="2000" i="1" dirty="0">
                <a:latin typeface="Symbol" charset="2"/>
                <a:ea typeface="Times" charset="0"/>
                <a:cs typeface="Times" charset="0"/>
              </a:rPr>
              <a:t>s</a:t>
            </a:r>
          </a:p>
          <a:p>
            <a:pPr>
              <a:lnSpc>
                <a:spcPct val="90000"/>
              </a:lnSpc>
            </a:pPr>
            <a:r>
              <a:rPr lang="en-US" sz="2000" dirty="0">
                <a:ea typeface="Times" charset="0"/>
                <a:cs typeface="Times" charset="0"/>
              </a:rPr>
              <a:t>Shear stress (</a:t>
            </a:r>
            <a:r>
              <a:rPr lang="en-US" sz="1800" dirty="0">
                <a:ea typeface="Times" charset="0"/>
                <a:cs typeface="Times" charset="0"/>
              </a:rPr>
              <a:t>usually on a slip system</a:t>
            </a:r>
            <a:r>
              <a:rPr lang="en-US" sz="2000" dirty="0">
                <a:ea typeface="Times" charset="0"/>
                <a:cs typeface="Times" charset="0"/>
              </a:rPr>
              <a:t>): </a:t>
            </a:r>
            <a:r>
              <a:rPr lang="en-US" sz="2000" i="1" dirty="0">
                <a:latin typeface="Symbol" charset="2"/>
                <a:ea typeface="Times" charset="0"/>
                <a:cs typeface="Times" charset="0"/>
              </a:rPr>
              <a:t>t</a:t>
            </a:r>
          </a:p>
          <a:p>
            <a:pPr>
              <a:lnSpc>
                <a:spcPct val="90000"/>
              </a:lnSpc>
            </a:pPr>
            <a:r>
              <a:rPr lang="en-US" sz="2000" dirty="0">
                <a:ea typeface="Times" charset="0"/>
                <a:cs typeface="Times" charset="0"/>
              </a:rPr>
              <a:t>Shear strain (</a:t>
            </a:r>
            <a:r>
              <a:rPr lang="en-US" sz="1800" dirty="0">
                <a:ea typeface="Times" charset="0"/>
                <a:cs typeface="Times" charset="0"/>
              </a:rPr>
              <a:t>usually on a slip system</a:t>
            </a:r>
            <a:r>
              <a:rPr lang="en-US" sz="2000" dirty="0">
                <a:ea typeface="Times" charset="0"/>
                <a:cs typeface="Times" charset="0"/>
              </a:rPr>
              <a:t>)</a:t>
            </a:r>
            <a:r>
              <a:rPr lang="en-US" sz="2000" i="1" dirty="0">
                <a:ea typeface="Times" charset="0"/>
                <a:cs typeface="Times" charset="0"/>
              </a:rPr>
              <a:t>: </a:t>
            </a:r>
            <a:r>
              <a:rPr lang="en-US" sz="2000" i="1" dirty="0">
                <a:latin typeface="Symbol" charset="2"/>
                <a:ea typeface="Times" charset="0"/>
                <a:cs typeface="Times" charset="0"/>
              </a:rPr>
              <a:t>g</a:t>
            </a:r>
          </a:p>
          <a:p>
            <a:pPr>
              <a:lnSpc>
                <a:spcPct val="90000"/>
              </a:lnSpc>
            </a:pPr>
            <a:r>
              <a:rPr lang="en-US" sz="2000" dirty="0">
                <a:ea typeface="Times" charset="0"/>
                <a:cs typeface="Times" charset="0"/>
              </a:rPr>
              <a:t>Stress deviator (tensor): </a:t>
            </a:r>
            <a:r>
              <a:rPr lang="en-US" sz="2000" i="1" dirty="0">
                <a:latin typeface="Times New Roman" charset="0"/>
                <a:ea typeface="Times" charset="0"/>
                <a:cs typeface="Times" charset="0"/>
              </a:rPr>
              <a:t>S</a:t>
            </a:r>
            <a:endParaRPr lang="en-US" sz="2000" dirty="0">
              <a:ea typeface="Times" charset="0"/>
              <a:cs typeface="Times" charset="0"/>
            </a:endParaRPr>
          </a:p>
          <a:p>
            <a:pPr>
              <a:lnSpc>
                <a:spcPct val="90000"/>
              </a:lnSpc>
            </a:pPr>
            <a:r>
              <a:rPr lang="en-US" sz="2000" dirty="0">
                <a:ea typeface="Times" charset="0"/>
                <a:cs typeface="Times" charset="0"/>
              </a:rPr>
              <a:t>Rate sensitivity exponent: </a:t>
            </a:r>
            <a:r>
              <a:rPr lang="en-US" sz="2000" i="1" dirty="0">
                <a:latin typeface="Times New Roman" charset="0"/>
                <a:ea typeface="Times" charset="0"/>
                <a:cs typeface="Times" charset="0"/>
              </a:rPr>
              <a:t>n</a:t>
            </a:r>
            <a:endParaRPr lang="en-US" sz="2000" i="1" dirty="0">
              <a:ea typeface="Times" charset="0"/>
              <a:cs typeface="Times" charset="0"/>
            </a:endParaRPr>
          </a:p>
          <a:p>
            <a:pPr>
              <a:lnSpc>
                <a:spcPct val="90000"/>
              </a:lnSpc>
            </a:pPr>
            <a:r>
              <a:rPr lang="en-US" sz="2000" dirty="0">
                <a:ea typeface="Times" charset="0"/>
                <a:cs typeface="Times" charset="0"/>
              </a:rPr>
              <a:t>Slip system index: </a:t>
            </a:r>
            <a:r>
              <a:rPr lang="en-US" sz="2000" i="1" dirty="0">
                <a:latin typeface="Times New Roman" charset="0"/>
                <a:ea typeface="Times" charset="0"/>
                <a:cs typeface="Times" charset="0"/>
              </a:rPr>
              <a:t>s</a:t>
            </a:r>
            <a:r>
              <a:rPr lang="en-US" sz="2000" i="1" dirty="0">
                <a:ea typeface="Times" charset="0"/>
                <a:cs typeface="Times" charset="0"/>
              </a:rPr>
              <a:t>  </a:t>
            </a:r>
            <a:r>
              <a:rPr lang="en-US" sz="2000" dirty="0">
                <a:ea typeface="Times" charset="0"/>
                <a:cs typeface="Times" charset="0"/>
              </a:rPr>
              <a:t>or  </a:t>
            </a:r>
            <a:r>
              <a:rPr lang="en-US" sz="2000" i="1" dirty="0">
                <a:latin typeface="Symbol" charset="2"/>
                <a:ea typeface="Times" charset="0"/>
                <a:cs typeface="Times" charset="0"/>
                <a:sym typeface="Symbol" charset="2"/>
              </a:rPr>
              <a:t></a:t>
            </a:r>
          </a:p>
          <a:p>
            <a:pPr>
              <a:lnSpc>
                <a:spcPct val="90000"/>
              </a:lnSpc>
            </a:pPr>
            <a:r>
              <a:rPr lang="en-US" sz="2000" dirty="0">
                <a:ea typeface="Times" charset="0"/>
                <a:cs typeface="Times" charset="0"/>
              </a:rPr>
              <a:t>Note that when an index (e.g. of a Slip system, </a:t>
            </a:r>
            <a:r>
              <a:rPr lang="en-US" sz="2000" i="1" dirty="0">
                <a:latin typeface="Times New Roman" charset="0"/>
                <a:ea typeface="Times" charset="0"/>
                <a:cs typeface="Times" charset="0"/>
              </a:rPr>
              <a:t>b</a:t>
            </a:r>
            <a:r>
              <a:rPr lang="en-US" sz="2000" i="1" baseline="30000" dirty="0">
                <a:latin typeface="Times New Roman" charset="0"/>
                <a:ea typeface="Times" charset="0"/>
                <a:cs typeface="Times" charset="0"/>
              </a:rPr>
              <a:t>(s)</a:t>
            </a:r>
            <a:r>
              <a:rPr lang="en-US" sz="2000" i="1" dirty="0">
                <a:latin typeface="Times New Roman" charset="0"/>
                <a:ea typeface="Times" charset="0"/>
                <a:cs typeface="Times" charset="0"/>
              </a:rPr>
              <a:t>n</a:t>
            </a:r>
            <a:r>
              <a:rPr lang="en-US" sz="2000" i="1" baseline="30000" dirty="0">
                <a:latin typeface="Times New Roman" charset="0"/>
                <a:ea typeface="Times" charset="0"/>
                <a:cs typeface="Times" charset="0"/>
              </a:rPr>
              <a:t>(s)</a:t>
            </a:r>
            <a:r>
              <a:rPr lang="en-US" sz="2000" dirty="0">
                <a:ea typeface="Times" charset="0"/>
                <a:cs typeface="Times" charset="0"/>
              </a:rPr>
              <a:t>) is enclosed in parentheses, it means that the summation convention does not apply even if the index is repeated in the equation. </a:t>
            </a:r>
          </a:p>
        </p:txBody>
      </p:sp>
      <p:sp>
        <p:nvSpPr>
          <p:cNvPr id="25605"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fld id="{5700BEA2-8229-4347-902C-5E469A0B783D}" type="slidenum">
              <a:rPr lang="en-US" smtClean="0"/>
              <a:pPr/>
              <a:t>14</a:t>
            </a:fld>
            <a:endParaRPr lang="en-US" smtClean="0"/>
          </a:p>
        </p:txBody>
      </p:sp>
      <p:sp>
        <p:nvSpPr>
          <p:cNvPr id="26627" name="Rectangle 2"/>
          <p:cNvSpPr>
            <a:spLocks noGrp="1" noChangeArrowheads="1"/>
          </p:cNvSpPr>
          <p:nvPr>
            <p:ph type="title"/>
          </p:nvPr>
        </p:nvSpPr>
        <p:spPr>
          <a:xfrm>
            <a:off x="1524000" y="0"/>
            <a:ext cx="6096000" cy="1371600"/>
          </a:xfrm>
        </p:spPr>
        <p:txBody>
          <a:bodyPr/>
          <a:lstStyle/>
          <a:p>
            <a:r>
              <a:rPr lang="en-US"/>
              <a:t>Notation: 2</a:t>
            </a:r>
          </a:p>
        </p:txBody>
      </p:sp>
      <p:sp>
        <p:nvSpPr>
          <p:cNvPr id="26628" name="Rectangle 3"/>
          <p:cNvSpPr>
            <a:spLocks noGrp="1" noChangeArrowheads="1"/>
          </p:cNvSpPr>
          <p:nvPr>
            <p:ph type="body" idx="1"/>
          </p:nvPr>
        </p:nvSpPr>
        <p:spPr>
          <a:xfrm>
            <a:off x="762000" y="1371600"/>
            <a:ext cx="7391400" cy="4495800"/>
          </a:xfrm>
        </p:spPr>
        <p:txBody>
          <a:bodyPr/>
          <a:lstStyle/>
          <a:p>
            <a:r>
              <a:rPr lang="en-US" sz="2400" dirty="0"/>
              <a:t>Coordinates: current: </a:t>
            </a:r>
            <a:r>
              <a:rPr lang="en-US" sz="2400" i="1" dirty="0">
                <a:latin typeface="Times" charset="0"/>
              </a:rPr>
              <a:t>x</a:t>
            </a:r>
            <a:r>
              <a:rPr lang="en-US" sz="2400" dirty="0"/>
              <a:t>; reference </a:t>
            </a:r>
            <a:r>
              <a:rPr lang="en-US" sz="2400" i="1" dirty="0">
                <a:latin typeface="Times" charset="0"/>
              </a:rPr>
              <a:t>X</a:t>
            </a:r>
            <a:endParaRPr lang="en-US" sz="2400" dirty="0"/>
          </a:p>
          <a:p>
            <a:r>
              <a:rPr lang="en-US" sz="2400" dirty="0"/>
              <a:t>Velocity of a point: </a:t>
            </a:r>
            <a:r>
              <a:rPr lang="en-US" sz="2400" i="1" dirty="0">
                <a:latin typeface="Times" charset="0"/>
              </a:rPr>
              <a:t>v</a:t>
            </a:r>
            <a:r>
              <a:rPr lang="en-US" sz="2400" dirty="0"/>
              <a:t>.</a:t>
            </a:r>
          </a:p>
          <a:p>
            <a:r>
              <a:rPr lang="en-US" sz="2400" dirty="0"/>
              <a:t>Displacement: </a:t>
            </a:r>
            <a:r>
              <a:rPr lang="en-US" sz="2400" i="1" dirty="0">
                <a:latin typeface="Times" charset="0"/>
              </a:rPr>
              <a:t>u</a:t>
            </a:r>
            <a:endParaRPr lang="en-US" sz="2400" dirty="0"/>
          </a:p>
          <a:p>
            <a:r>
              <a:rPr lang="en-US" sz="2400" dirty="0"/>
              <a:t>Hardening coefficient: </a:t>
            </a:r>
            <a:r>
              <a:rPr lang="en-US" sz="2400" i="1" dirty="0">
                <a:latin typeface="Times" charset="0"/>
              </a:rPr>
              <a:t>h  (d</a:t>
            </a:r>
            <a:r>
              <a:rPr lang="en-US" sz="2000" i="1" dirty="0">
                <a:latin typeface="Symbol" charset="2"/>
                <a:ea typeface="Times" charset="0"/>
                <a:cs typeface="Times" charset="0"/>
              </a:rPr>
              <a:t>s </a:t>
            </a:r>
            <a:r>
              <a:rPr lang="en-US" sz="2400" i="1" dirty="0">
                <a:latin typeface="Times" charset="0"/>
              </a:rPr>
              <a:t>h d</a:t>
            </a:r>
            <a:r>
              <a:rPr lang="en-US" sz="2000" i="1" dirty="0">
                <a:latin typeface="Symbol" charset="2"/>
                <a:ea typeface="Times" charset="0"/>
                <a:cs typeface="Times" charset="0"/>
              </a:rPr>
              <a:t>g</a:t>
            </a:r>
            <a:endParaRPr lang="en-US" sz="2400" dirty="0"/>
          </a:p>
          <a:p>
            <a:r>
              <a:rPr lang="en-US" sz="2400" dirty="0"/>
              <a:t>Strain, </a:t>
            </a:r>
            <a:r>
              <a:rPr lang="en-US" sz="2400" i="1" dirty="0">
                <a:latin typeface="Symbol" charset="2"/>
                <a:ea typeface="Times" charset="0"/>
                <a:cs typeface="Times" charset="0"/>
              </a:rPr>
              <a:t>e</a:t>
            </a:r>
            <a:endParaRPr lang="en-US" sz="2400" dirty="0">
              <a:latin typeface="Symbol" charset="2"/>
              <a:ea typeface="Times" charset="0"/>
              <a:cs typeface="Times" charset="0"/>
            </a:endParaRPr>
          </a:p>
          <a:p>
            <a:pPr lvl="1"/>
            <a:r>
              <a:rPr lang="en-US" sz="2200" dirty="0">
                <a:ea typeface="Times" charset="0"/>
                <a:cs typeface="Times" charset="0"/>
              </a:rPr>
              <a:t>measures the change in shape</a:t>
            </a:r>
          </a:p>
          <a:p>
            <a:r>
              <a:rPr lang="en-US" sz="2400" dirty="0">
                <a:ea typeface="Times" charset="0"/>
                <a:cs typeface="Times" charset="0"/>
              </a:rPr>
              <a:t>Work increment: </a:t>
            </a:r>
            <a:r>
              <a:rPr lang="en-US" sz="2400" i="1" dirty="0" err="1">
                <a:latin typeface="Times" charset="0"/>
                <a:ea typeface="Times" charset="0"/>
                <a:cs typeface="Times" charset="0"/>
              </a:rPr>
              <a:t>dW</a:t>
            </a:r>
            <a:endParaRPr lang="en-US" sz="2400" dirty="0">
              <a:ea typeface="Times" charset="0"/>
              <a:cs typeface="Times" charset="0"/>
            </a:endParaRPr>
          </a:p>
          <a:p>
            <a:pPr lvl="1"/>
            <a:r>
              <a:rPr lang="en-US" sz="2200" dirty="0">
                <a:ea typeface="Times" charset="0"/>
                <a:cs typeface="Times" charset="0"/>
              </a:rPr>
              <a:t>do not confuse with </a:t>
            </a:r>
            <a:r>
              <a:rPr lang="en-US" sz="2200" i="1" dirty="0">
                <a:ea typeface="Times" charset="0"/>
                <a:cs typeface="Times" charset="0"/>
              </a:rPr>
              <a:t>spin</a:t>
            </a:r>
            <a:r>
              <a:rPr lang="en-US" sz="2200" dirty="0">
                <a:ea typeface="Times" charset="0"/>
                <a:cs typeface="Times" charset="0"/>
              </a:rPr>
              <a:t>!</a:t>
            </a:r>
            <a:endParaRPr lang="en-US" dirty="0">
              <a:ea typeface="Times" charset="0"/>
              <a:cs typeface="Times" charset="0"/>
            </a:endParaRPr>
          </a:p>
          <a:p>
            <a:r>
              <a:rPr lang="en-US" sz="2400" dirty="0"/>
              <a:t>Infinitesimal rotation tensor: </a:t>
            </a:r>
            <a:r>
              <a:rPr lang="en-US" sz="2400" dirty="0">
                <a:latin typeface="Symbol" charset="2"/>
              </a:rPr>
              <a:t>W</a:t>
            </a:r>
            <a:endParaRPr lang="en-US" sz="2400" dirty="0"/>
          </a:p>
          <a:p>
            <a:r>
              <a:rPr lang="en-US" sz="2400" dirty="0"/>
              <a:t>Elastic Stiffness Tensor (4th rank): </a:t>
            </a:r>
            <a:r>
              <a:rPr lang="en-US" sz="2400" i="1" dirty="0" smtClean="0">
                <a:latin typeface="Times New Roman" charset="0"/>
              </a:rPr>
              <a:t>C</a:t>
            </a:r>
          </a:p>
          <a:p>
            <a:pPr marL="342900" lvl="1" indent="-342900">
              <a:buClr>
                <a:schemeClr val="hlink"/>
              </a:buClr>
              <a:buSzPct val="50000"/>
              <a:buFont typeface="Monotype Sorts" charset="2"/>
              <a:buChar char="n"/>
            </a:pPr>
            <a:r>
              <a:rPr lang="en-US" sz="2400" dirty="0" smtClean="0"/>
              <a:t>Load, e.g. on a tensile sample: </a:t>
            </a:r>
            <a:r>
              <a:rPr lang="en-US" sz="2400" i="1" dirty="0" smtClean="0">
                <a:latin typeface="Times New Roman" charset="0"/>
              </a:rPr>
              <a:t>P</a:t>
            </a:r>
          </a:p>
          <a:p>
            <a:pPr marL="742950" lvl="2" indent="-342900">
              <a:buSzPct val="50000"/>
              <a:buFont typeface="Monotype Sorts" charset="2"/>
              <a:buChar char="n"/>
            </a:pPr>
            <a:r>
              <a:rPr lang="en-US" sz="2000" dirty="0" smtClean="0">
                <a:ea typeface="Times" charset="0"/>
                <a:cs typeface="Times" charset="0"/>
              </a:rPr>
              <a:t>do </a:t>
            </a:r>
            <a:r>
              <a:rPr lang="en-US" sz="2000" dirty="0">
                <a:ea typeface="Times" charset="0"/>
                <a:cs typeface="Times" charset="0"/>
              </a:rPr>
              <a:t>not confuse with </a:t>
            </a:r>
            <a:r>
              <a:rPr lang="en-US" sz="2000" i="1" dirty="0" smtClean="0">
                <a:ea typeface="Times" charset="0"/>
                <a:cs typeface="Times" charset="0"/>
              </a:rPr>
              <a:t>slip tensor</a:t>
            </a:r>
            <a:r>
              <a:rPr lang="en-US" sz="2000" dirty="0" smtClean="0">
                <a:ea typeface="Times" charset="0"/>
                <a:cs typeface="Times" charset="0"/>
              </a:rPr>
              <a:t>!</a:t>
            </a:r>
            <a:endParaRPr lang="en-US" dirty="0">
              <a:ea typeface="Times" charset="0"/>
              <a:cs typeface="Times"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fld id="{70B91319-E7B5-8D47-8F57-FEAA8E47F1F3}" type="slidenum">
              <a:rPr lang="en-US" smtClean="0"/>
              <a:pPr/>
              <a:t>15</a:t>
            </a:fld>
            <a:endParaRPr lang="en-US" smtClean="0"/>
          </a:p>
        </p:txBody>
      </p:sp>
      <p:sp>
        <p:nvSpPr>
          <p:cNvPr id="27651" name="Rectangle 2"/>
          <p:cNvSpPr>
            <a:spLocks noGrp="1" noChangeArrowheads="1"/>
          </p:cNvSpPr>
          <p:nvPr>
            <p:ph type="title"/>
          </p:nvPr>
        </p:nvSpPr>
        <p:spPr>
          <a:xfrm>
            <a:off x="1524000" y="0"/>
            <a:ext cx="6096000" cy="1371600"/>
          </a:xfrm>
        </p:spPr>
        <p:txBody>
          <a:bodyPr/>
          <a:lstStyle/>
          <a:p>
            <a:r>
              <a:rPr lang="en-US"/>
              <a:t>Notation: 3</a:t>
            </a:r>
          </a:p>
        </p:txBody>
      </p:sp>
      <p:sp>
        <p:nvSpPr>
          <p:cNvPr id="27652" name="Rectangle 3"/>
          <p:cNvSpPr>
            <a:spLocks noGrp="1" noChangeArrowheads="1"/>
          </p:cNvSpPr>
          <p:nvPr>
            <p:ph type="body" idx="1"/>
          </p:nvPr>
        </p:nvSpPr>
        <p:spPr/>
        <p:txBody>
          <a:bodyPr/>
          <a:lstStyle/>
          <a:p>
            <a:r>
              <a:rPr lang="en-US"/>
              <a:t>Plastic spin: </a:t>
            </a:r>
            <a:r>
              <a:rPr lang="en-US" i="1">
                <a:latin typeface="Times" charset="0"/>
              </a:rPr>
              <a:t>W</a:t>
            </a:r>
            <a:endParaRPr lang="en-US"/>
          </a:p>
          <a:p>
            <a:pPr lvl="1"/>
            <a:r>
              <a:rPr lang="en-US"/>
              <a:t>measures the rotation rate; more than one kind of spin is used:</a:t>
            </a:r>
          </a:p>
          <a:p>
            <a:pPr lvl="1"/>
            <a:r>
              <a:rPr lang="en-US"/>
              <a:t>“Rigid body” spin of the whole polycrystal: </a:t>
            </a:r>
            <a:r>
              <a:rPr lang="en-US" i="1">
                <a:latin typeface="Times" charset="0"/>
              </a:rPr>
              <a:t>W</a:t>
            </a:r>
            <a:endParaRPr lang="en-US" i="1"/>
          </a:p>
          <a:p>
            <a:pPr lvl="1"/>
            <a:r>
              <a:rPr lang="en-US"/>
              <a:t>“grain spin”</a:t>
            </a:r>
            <a:r>
              <a:rPr lang="en-US" i="1"/>
              <a:t> </a:t>
            </a:r>
            <a:r>
              <a:rPr lang="en-US"/>
              <a:t>of the grain axes (e.g. in torsion): </a:t>
            </a:r>
            <a:r>
              <a:rPr lang="en-US" i="1">
                <a:latin typeface="Times" charset="0"/>
              </a:rPr>
              <a:t>W</a:t>
            </a:r>
            <a:r>
              <a:rPr lang="en-US" i="1" baseline="30000">
                <a:latin typeface="Times" charset="0"/>
              </a:rPr>
              <a:t>g</a:t>
            </a:r>
            <a:endParaRPr lang="en-US"/>
          </a:p>
          <a:p>
            <a:pPr lvl="1"/>
            <a:r>
              <a:rPr lang="en-US"/>
              <a:t>“lattice spin” from slip/twinning (skew symmetric part of the strain): </a:t>
            </a:r>
            <a:r>
              <a:rPr lang="en-US" i="1">
                <a:latin typeface="Times" charset="0"/>
              </a:rPr>
              <a:t>W</a:t>
            </a:r>
            <a:r>
              <a:rPr lang="en-US" i="1" baseline="30000">
                <a:latin typeface="Times" charset="0"/>
              </a:rPr>
              <a:t>c</a:t>
            </a:r>
            <a:r>
              <a:rPr lang="en-US"/>
              <a:t>.</a:t>
            </a:r>
            <a:endParaRPr lang="en-US" i="1" baseline="30000"/>
          </a:p>
          <a:p>
            <a:r>
              <a:rPr lang="en-US">
                <a:ea typeface="Times" charset="0"/>
                <a:cs typeface="Times" charset="0"/>
              </a:rPr>
              <a:t>Rotation (small): </a:t>
            </a:r>
            <a:r>
              <a:rPr lang="en-US" i="1">
                <a:latin typeface="Symbol" charset="2"/>
                <a:ea typeface="Times" charset="0"/>
                <a:cs typeface="Times" charset="0"/>
              </a:rPr>
              <a:t>w</a:t>
            </a:r>
            <a:endParaRPr lang="en-US"/>
          </a:p>
        </p:txBody>
      </p:sp>
      <p:sp>
        <p:nvSpPr>
          <p:cNvPr id="27653" name="Rectangle 4"/>
          <p:cNvSpPr>
            <a:spLocks noChangeArrowheads="1"/>
          </p:cNvSpPr>
          <p:nvPr/>
        </p:nvSpPr>
        <p:spPr bwMode="auto">
          <a:xfrm>
            <a:off x="0" y="48768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4"/>
          <p:cNvSpPr>
            <a:spLocks noGrp="1"/>
          </p:cNvSpPr>
          <p:nvPr>
            <p:ph type="sldNum" sz="quarter" idx="11"/>
          </p:nvPr>
        </p:nvSpPr>
        <p:spPr>
          <a:noFill/>
        </p:spPr>
        <p:txBody>
          <a:bodyPr/>
          <a:lstStyle/>
          <a:p>
            <a:fld id="{E0A3A472-DB6E-E746-A78A-AB71E58CC254}" type="slidenum">
              <a:rPr lang="en-US" smtClean="0"/>
              <a:pPr/>
              <a:t>16</a:t>
            </a:fld>
            <a:endParaRPr lang="en-US" smtClean="0"/>
          </a:p>
        </p:txBody>
      </p:sp>
      <p:sp>
        <p:nvSpPr>
          <p:cNvPr id="28677" name="Rectangle 2"/>
          <p:cNvSpPr>
            <a:spLocks noGrp="1" noChangeArrowheads="1"/>
          </p:cNvSpPr>
          <p:nvPr>
            <p:ph type="title"/>
          </p:nvPr>
        </p:nvSpPr>
        <p:spPr>
          <a:xfrm>
            <a:off x="1524000" y="0"/>
            <a:ext cx="6096000" cy="1371600"/>
          </a:xfrm>
        </p:spPr>
        <p:txBody>
          <a:bodyPr/>
          <a:lstStyle/>
          <a:p>
            <a:r>
              <a:rPr lang="en-US" smtClean="0"/>
              <a:t>Notation: 4</a:t>
            </a:r>
          </a:p>
        </p:txBody>
      </p:sp>
      <p:sp>
        <p:nvSpPr>
          <p:cNvPr id="28678" name="Rectangle 3"/>
          <p:cNvSpPr>
            <a:spLocks noGrp="1" noChangeArrowheads="1"/>
          </p:cNvSpPr>
          <p:nvPr>
            <p:ph type="body" idx="1"/>
          </p:nvPr>
        </p:nvSpPr>
        <p:spPr/>
        <p:txBody>
          <a:bodyPr/>
          <a:lstStyle/>
          <a:p>
            <a:r>
              <a:rPr lang="en-US" dirty="0"/>
              <a:t>Deformation gradient: </a:t>
            </a:r>
            <a:r>
              <a:rPr lang="en-US" i="1" dirty="0">
                <a:latin typeface="Times New Roman" charset="0"/>
              </a:rPr>
              <a:t>F</a:t>
            </a:r>
            <a:endParaRPr lang="en-US" dirty="0"/>
          </a:p>
          <a:p>
            <a:pPr lvl="1"/>
            <a:r>
              <a:rPr lang="en-US" dirty="0"/>
              <a:t>Measures the total change in shape (rotations included).</a:t>
            </a:r>
          </a:p>
          <a:p>
            <a:r>
              <a:rPr lang="en-US" dirty="0"/>
              <a:t>Velocity gradient: </a:t>
            </a:r>
            <a:r>
              <a:rPr lang="en-US" b="1" i="1" dirty="0">
                <a:latin typeface="Times New Roman" charset="0"/>
              </a:rPr>
              <a:t>L</a:t>
            </a:r>
            <a:endParaRPr lang="en-US" b="1" dirty="0"/>
          </a:p>
          <a:p>
            <a:pPr lvl="1"/>
            <a:r>
              <a:rPr lang="en-US" dirty="0"/>
              <a:t>Tensor, measures the rate of change of the deformation gradient</a:t>
            </a:r>
          </a:p>
          <a:p>
            <a:r>
              <a:rPr lang="en-US" dirty="0"/>
              <a:t>Time: </a:t>
            </a:r>
            <a:r>
              <a:rPr lang="en-US" i="1" dirty="0">
                <a:latin typeface="Times New Roman" charset="0"/>
              </a:rPr>
              <a:t>t</a:t>
            </a:r>
            <a:endParaRPr lang="en-US" dirty="0"/>
          </a:p>
          <a:p>
            <a:r>
              <a:rPr lang="en-US" dirty="0" smtClean="0"/>
              <a:t>Slip geometry matrix: </a:t>
            </a:r>
            <a:r>
              <a:rPr lang="en-US" b="1" i="1" dirty="0" smtClean="0"/>
              <a:t>E</a:t>
            </a:r>
            <a:r>
              <a:rPr lang="en-US" sz="1800" dirty="0" smtClean="0"/>
              <a:t> (do not confuse with strain)</a:t>
            </a:r>
            <a:endParaRPr lang="en-US" dirty="0"/>
          </a:p>
          <a:p>
            <a:r>
              <a:rPr lang="en-US" dirty="0" smtClean="0"/>
              <a:t>Strain </a:t>
            </a:r>
            <a:r>
              <a:rPr lang="en-US" dirty="0"/>
              <a:t>rate: </a:t>
            </a:r>
            <a:r>
              <a:rPr lang="en-US" b="1" i="1" dirty="0">
                <a:latin typeface="Times New Roman" charset="0"/>
              </a:rPr>
              <a:t>D</a:t>
            </a:r>
            <a:endParaRPr lang="en-US" b="1" dirty="0"/>
          </a:p>
          <a:p>
            <a:pPr lvl="1"/>
            <a:r>
              <a:rPr lang="en-US" dirty="0"/>
              <a:t>symmetric tensor;</a:t>
            </a:r>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D</a:t>
            </a:r>
            <a:r>
              <a:rPr lang="en-US" dirty="0">
                <a:latin typeface="Times New Roman" charset="0"/>
                <a:ea typeface="Times New Roman" charset="0"/>
                <a:cs typeface="Times New Roman" charset="0"/>
              </a:rPr>
              <a:t> = </a:t>
            </a:r>
            <a:r>
              <a:rPr lang="en-US" dirty="0" err="1">
                <a:latin typeface="Times New Roman" charset="0"/>
                <a:ea typeface="Times New Roman" charset="0"/>
                <a:cs typeface="Times New Roman" charset="0"/>
              </a:rPr>
              <a:t>symm</a:t>
            </a:r>
            <a:r>
              <a:rPr lang="en-US" dirty="0">
                <a:latin typeface="Times New Roman" charset="0"/>
                <a:ea typeface="Times New Roman" charset="0"/>
                <a:cs typeface="Times New Roman" charset="0"/>
              </a:rPr>
              <a:t>(</a:t>
            </a:r>
            <a:r>
              <a:rPr lang="en-US" b="1" dirty="0">
                <a:latin typeface="Times New Roman" charset="0"/>
                <a:ea typeface="Times New Roman" charset="0"/>
                <a:cs typeface="Times New Roman" charset="0"/>
              </a:rPr>
              <a:t>L</a:t>
            </a:r>
            <a:r>
              <a:rPr lang="en-US" dirty="0">
                <a:latin typeface="Times New Roman" charset="0"/>
                <a:ea typeface="Times New Roman" charset="0"/>
                <a:cs typeface="Times New Roman" charset="0"/>
              </a:rPr>
              <a:t>)</a:t>
            </a:r>
          </a:p>
        </p:txBody>
      </p:sp>
      <p:graphicFrame>
        <p:nvGraphicFramePr>
          <p:cNvPr id="28674" name="Object 2"/>
          <p:cNvGraphicFramePr>
            <a:graphicFrameLocks noChangeAspect="1"/>
          </p:cNvGraphicFramePr>
          <p:nvPr>
            <p:extLst>
              <p:ext uri="{D42A27DB-BD31-4B8C-83A1-F6EECF244321}">
                <p14:modId xmlns:p14="http://schemas.microsoft.com/office/powerpoint/2010/main" val="470233431"/>
              </p:ext>
            </p:extLst>
          </p:nvPr>
        </p:nvGraphicFramePr>
        <p:xfrm>
          <a:off x="3431928" y="5536711"/>
          <a:ext cx="827088" cy="571500"/>
        </p:xfrm>
        <a:graphic>
          <a:graphicData uri="http://schemas.openxmlformats.org/presentationml/2006/ole">
            <mc:AlternateContent xmlns:mc="http://schemas.openxmlformats.org/markup-compatibility/2006">
              <mc:Choice xmlns:v="urn:schemas-microsoft-com:vml" Requires="v">
                <p:oleObj spid="_x0000_s28698" name="Equation" r:id="rId3" imgW="533400" imgH="368300" progId="Equation.3">
                  <p:embed/>
                </p:oleObj>
              </mc:Choice>
              <mc:Fallback>
                <p:oleObj name="Equation" r:id="rId3" imgW="533400" imgH="368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928" y="5536711"/>
                        <a:ext cx="827088" cy="571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5791200" y="1498600"/>
          <a:ext cx="1066800" cy="749300"/>
        </p:xfrm>
        <a:graphic>
          <a:graphicData uri="http://schemas.openxmlformats.org/presentationml/2006/ole">
            <mc:AlternateContent xmlns:mc="http://schemas.openxmlformats.org/markup-compatibility/2006">
              <mc:Choice xmlns:v="urn:schemas-microsoft-com:vml" Requires="v">
                <p:oleObj spid="_x0000_s28699" name="Equation" r:id="rId5" imgW="596900" imgH="419100" progId="Equation.3">
                  <p:embed/>
                </p:oleObj>
              </mc:Choice>
              <mc:Fallback>
                <p:oleObj name="Equation" r:id="rId5" imgW="596900" imgH="419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1498600"/>
                        <a:ext cx="1066800"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Schmid / Sachs / Single Slip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17</a:t>
            </a:fld>
            <a:endParaRPr lang="en-US"/>
          </a:p>
        </p:txBody>
      </p:sp>
    </p:spTree>
    <p:extLst>
      <p:ext uri="{BB962C8B-B14F-4D97-AF65-F5344CB8AC3E}">
        <p14:creationId xmlns:p14="http://schemas.microsoft.com/office/powerpoint/2010/main" val="323288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1"/>
          </p:nvPr>
        </p:nvSpPr>
        <p:spPr>
          <a:noFill/>
        </p:spPr>
        <p:txBody>
          <a:bodyPr/>
          <a:lstStyle/>
          <a:p>
            <a:fld id="{62FDCF18-6D0F-8349-90D6-C76CD21B5FED}" type="slidenum">
              <a:rPr lang="en-US" smtClean="0"/>
              <a:pPr/>
              <a:t>18</a:t>
            </a:fld>
            <a:endParaRPr lang="en-US" smtClean="0"/>
          </a:p>
        </p:txBody>
      </p:sp>
      <p:sp>
        <p:nvSpPr>
          <p:cNvPr id="30723" name="Rectangle 47"/>
          <p:cNvSpPr>
            <a:spLocks noGrp="1" noChangeArrowheads="1"/>
          </p:cNvSpPr>
          <p:nvPr>
            <p:ph type="title"/>
          </p:nvPr>
        </p:nvSpPr>
        <p:spPr>
          <a:xfrm>
            <a:off x="1676400" y="76200"/>
            <a:ext cx="6096000" cy="1524000"/>
          </a:xfrm>
        </p:spPr>
        <p:txBody>
          <a:bodyPr/>
          <a:lstStyle/>
          <a:p>
            <a:r>
              <a:rPr lang="en-US" sz="4000"/>
              <a:t>Schmid’s Law</a:t>
            </a:r>
            <a:endParaRPr lang="en-US"/>
          </a:p>
        </p:txBody>
      </p:sp>
      <p:sp>
        <p:nvSpPr>
          <p:cNvPr id="30724" name="Text Box 50"/>
          <p:cNvSpPr txBox="1">
            <a:spLocks noChangeArrowheads="1"/>
          </p:cNvSpPr>
          <p:nvPr/>
        </p:nvSpPr>
        <p:spPr bwMode="auto">
          <a:xfrm>
            <a:off x="746125" y="1295400"/>
            <a:ext cx="8016875" cy="5324535"/>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sz="2000" b="0" dirty="0">
                <a:latin typeface="Cambria"/>
                <a:cs typeface="Cambria"/>
              </a:rPr>
              <a:t> Initial yield stress varies from sample to sample depending on, among several factors, the relation between the crystal lattice to the loading axis (i.e. </a:t>
            </a:r>
            <a:r>
              <a:rPr lang="en-US" sz="2000" b="0" i="1" dirty="0">
                <a:latin typeface="Cambria"/>
                <a:cs typeface="Cambria"/>
              </a:rPr>
              <a:t>orientation</a:t>
            </a:r>
            <a:r>
              <a:rPr lang="en-US" sz="2000" b="0" dirty="0">
                <a:latin typeface="Cambria"/>
                <a:cs typeface="Cambria"/>
              </a:rPr>
              <a:t>, written as </a:t>
            </a:r>
            <a:r>
              <a:rPr lang="en-US" sz="2000" b="0" i="1" dirty="0">
                <a:latin typeface="Cambria"/>
                <a:cs typeface="Cambria"/>
              </a:rPr>
              <a:t>g</a:t>
            </a:r>
            <a:r>
              <a:rPr lang="en-US" sz="2000" b="0" dirty="0">
                <a:latin typeface="Cambria"/>
                <a:cs typeface="Cambria"/>
              </a:rPr>
              <a:t>).</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applied stress resolved along the slip direction on the slip plane (to give a shear stress) initiates and controls the extent of plastic deformation.</a:t>
            </a:r>
          </a:p>
          <a:p>
            <a:endParaRPr lang="en-US" sz="2000" b="0" dirty="0">
              <a:latin typeface="Cambria"/>
              <a:cs typeface="Cambria"/>
            </a:endParaRPr>
          </a:p>
          <a:p>
            <a:pPr>
              <a:buClr>
                <a:schemeClr val="hlink"/>
              </a:buClr>
              <a:buFont typeface="Wingdings" charset="2"/>
              <a:buChar char="q"/>
            </a:pPr>
            <a:r>
              <a:rPr lang="en-US" sz="2000" b="0" dirty="0">
                <a:latin typeface="Cambria"/>
                <a:cs typeface="Cambria"/>
              </a:rPr>
              <a:t> Yield begins on a given slip system when the shear stress on this system reaches a critical value, called the </a:t>
            </a:r>
            <a:r>
              <a:rPr lang="en-US" sz="2000" b="0" i="1" dirty="0">
                <a:latin typeface="Cambria"/>
                <a:cs typeface="Cambria"/>
              </a:rPr>
              <a:t>critical resolved shear stress (</a:t>
            </a:r>
            <a:r>
              <a:rPr lang="en-US" sz="2000" b="0" i="1" dirty="0" err="1">
                <a:latin typeface="Cambria"/>
                <a:cs typeface="Cambria"/>
              </a:rPr>
              <a:t>crss</a:t>
            </a:r>
            <a:r>
              <a:rPr lang="en-US" sz="2000" b="0" i="1" dirty="0">
                <a:latin typeface="Cambria"/>
                <a:cs typeface="Cambria"/>
              </a:rPr>
              <a:t>), </a:t>
            </a:r>
            <a:r>
              <a:rPr lang="en-US" sz="2000" b="0" dirty="0">
                <a:latin typeface="Cambria"/>
                <a:cs typeface="Cambria"/>
              </a:rPr>
              <a:t>independent of the tensile stress or any other normal stress on the lattice plane (in less symmetric lattices, however, there may be some dependence on the hydrostatic stress)</a:t>
            </a:r>
            <a:r>
              <a:rPr lang="en-US" sz="2000" b="0" dirty="0" smtClean="0">
                <a:latin typeface="Cambria"/>
                <a:cs typeface="Cambria"/>
              </a:rPr>
              <a:t>.</a:t>
            </a:r>
            <a:br>
              <a:rPr lang="en-US" sz="2000" b="0" dirty="0" smtClean="0">
                <a:latin typeface="Cambria"/>
                <a:cs typeface="Cambria"/>
              </a:rPr>
            </a:br>
            <a:endParaRPr lang="en-US" sz="2000" b="0" dirty="0">
              <a:latin typeface="Cambria"/>
              <a:cs typeface="Cambria"/>
            </a:endParaRPr>
          </a:p>
          <a:p>
            <a:pPr>
              <a:buClr>
                <a:schemeClr val="hlink"/>
              </a:buClr>
              <a:buFont typeface="Wingdings" charset="2"/>
              <a:buChar char="q"/>
            </a:pPr>
            <a:r>
              <a:rPr lang="en-US" sz="2000" b="0" dirty="0">
                <a:latin typeface="Cambria"/>
                <a:cs typeface="Cambria"/>
              </a:rPr>
              <a:t> The magnitude of the yield stress depends on the density and arrangement of obstacles to dislocation flow, such as precipitates (not discussed 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2"/>
          <p:cNvSpPr>
            <a:spLocks noGrp="1"/>
          </p:cNvSpPr>
          <p:nvPr>
            <p:ph type="sldNum" sz="quarter" idx="11"/>
          </p:nvPr>
        </p:nvSpPr>
        <p:spPr>
          <a:noFill/>
        </p:spPr>
        <p:txBody>
          <a:bodyPr/>
          <a:lstStyle/>
          <a:p>
            <a:fld id="{283B47A2-8010-124F-9C1B-97F5E3566930}" type="slidenum">
              <a:rPr lang="en-US" smtClean="0"/>
              <a:pPr/>
              <a:t>19</a:t>
            </a:fld>
            <a:endParaRPr lang="en-US" smtClean="0"/>
          </a:p>
        </p:txBody>
      </p:sp>
      <p:sp>
        <p:nvSpPr>
          <p:cNvPr id="46085" name="Text Box 25"/>
          <p:cNvSpPr txBox="1">
            <a:spLocks noChangeArrowheads="1"/>
          </p:cNvSpPr>
          <p:nvPr/>
        </p:nvSpPr>
        <p:spPr bwMode="auto">
          <a:xfrm>
            <a:off x="533400" y="1219200"/>
            <a:ext cx="839787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Under stress boundary conditions, </a:t>
            </a:r>
            <a:r>
              <a:rPr lang="en-US" b="0" i="1" dirty="0">
                <a:latin typeface="Cambria"/>
                <a:cs typeface="Cambria"/>
              </a:rPr>
              <a:t>single slip </a:t>
            </a:r>
            <a:r>
              <a:rPr lang="en-US" b="0" dirty="0">
                <a:latin typeface="Cambria"/>
                <a:cs typeface="Cambria"/>
              </a:rPr>
              <a:t>occurs</a:t>
            </a:r>
            <a:endParaRPr lang="en-US" b="0" dirty="0">
              <a:solidFill>
                <a:schemeClr val="tx1"/>
              </a:solidFill>
              <a:latin typeface="Cambria"/>
              <a:cs typeface="Cambria"/>
            </a:endParaRPr>
          </a:p>
        </p:txBody>
      </p:sp>
      <p:sp>
        <p:nvSpPr>
          <p:cNvPr id="46086" name="Text Box 26"/>
          <p:cNvSpPr txBox="1">
            <a:spLocks noChangeArrowheads="1"/>
          </p:cNvSpPr>
          <p:nvPr/>
        </p:nvSpPr>
        <p:spPr bwMode="auto">
          <a:xfrm>
            <a:off x="560752" y="1664189"/>
            <a:ext cx="5154248" cy="830997"/>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Uniaxial Tension or </a:t>
            </a:r>
            <a:r>
              <a:rPr lang="en-US" b="0" dirty="0" smtClean="0">
                <a:latin typeface="Cambria"/>
                <a:cs typeface="Cambria"/>
              </a:rPr>
              <a:t>Compression (where “</a:t>
            </a:r>
            <a:r>
              <a:rPr lang="en-US" dirty="0" smtClean="0">
                <a:latin typeface="Cambria"/>
                <a:cs typeface="Cambria"/>
              </a:rPr>
              <a:t>m</a:t>
            </a:r>
            <a:r>
              <a:rPr lang="en-US" b="0" dirty="0" smtClean="0">
                <a:latin typeface="Cambria"/>
                <a:cs typeface="Cambria"/>
              </a:rPr>
              <a:t>” is the slip tensor):</a:t>
            </a:r>
            <a:endParaRPr lang="en-US" b="0" dirty="0">
              <a:latin typeface="Cambria"/>
              <a:cs typeface="Cambria"/>
            </a:endParaRPr>
          </a:p>
        </p:txBody>
      </p:sp>
      <p:graphicFrame>
        <p:nvGraphicFramePr>
          <p:cNvPr id="46082" name="Object 2"/>
          <p:cNvGraphicFramePr>
            <a:graphicFrameLocks noChangeAspect="1"/>
          </p:cNvGraphicFramePr>
          <p:nvPr>
            <p:extLst>
              <p:ext uri="{D42A27DB-BD31-4B8C-83A1-F6EECF244321}">
                <p14:modId xmlns:p14="http://schemas.microsoft.com/office/powerpoint/2010/main" val="3850134672"/>
              </p:ext>
            </p:extLst>
          </p:nvPr>
        </p:nvGraphicFramePr>
        <p:xfrm>
          <a:off x="2201863" y="2511425"/>
          <a:ext cx="2832100" cy="692150"/>
        </p:xfrm>
        <a:graphic>
          <a:graphicData uri="http://schemas.openxmlformats.org/presentationml/2006/ole">
            <mc:AlternateContent xmlns:mc="http://schemas.openxmlformats.org/markup-compatibility/2006">
              <mc:Choice xmlns:v="urn:schemas-microsoft-com:vml" Requires="v">
                <p:oleObj spid="_x0000_s108554" name="Equation" r:id="rId3" imgW="723900" imgH="177800" progId="Equation.3">
                  <p:embed/>
                </p:oleObj>
              </mc:Choice>
              <mc:Fallback>
                <p:oleObj name="Equation" r:id="rId3" imgW="723900" imgH="177800" progId="Equation.3">
                  <p:embed/>
                  <p:pic>
                    <p:nvPicPr>
                      <p:cNvPr id="0" name=""/>
                      <p:cNvPicPr>
                        <a:picLocks noChangeAspect="1" noChangeArrowheads="1"/>
                      </p:cNvPicPr>
                      <p:nvPr/>
                    </p:nvPicPr>
                    <p:blipFill>
                      <a:blip r:embed="rId4"/>
                      <a:srcRect/>
                      <a:stretch>
                        <a:fillRect/>
                      </a:stretch>
                    </p:blipFill>
                    <p:spPr bwMode="auto">
                      <a:xfrm>
                        <a:off x="2201863" y="2511425"/>
                        <a:ext cx="2832100" cy="6921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7" name="Text Box 28"/>
          <p:cNvSpPr txBox="1">
            <a:spLocks noChangeArrowheads="1"/>
          </p:cNvSpPr>
          <p:nvPr/>
        </p:nvSpPr>
        <p:spPr bwMode="auto">
          <a:xfrm>
            <a:off x="6172200" y="5089525"/>
            <a:ext cx="2667000" cy="701675"/>
          </a:xfrm>
          <a:prstGeom prst="rect">
            <a:avLst/>
          </a:prstGeom>
          <a:noFill/>
          <a:ln w="9525">
            <a:noFill/>
            <a:miter lim="800000"/>
            <a:headEnd/>
            <a:tailEnd/>
          </a:ln>
        </p:spPr>
        <p:txBody>
          <a:bodyPr>
            <a:prstTxWarp prst="textNoShape">
              <a:avLst/>
            </a:prstTxWarp>
            <a:spAutoFit/>
          </a:bodyPr>
          <a:lstStyle/>
          <a:p>
            <a:r>
              <a:rPr lang="en-US" sz="2000">
                <a:latin typeface="Times New Roman" charset="0"/>
              </a:rPr>
              <a:t>P</a:t>
            </a:r>
            <a:r>
              <a:rPr lang="en-US" sz="2000">
                <a:solidFill>
                  <a:schemeClr val="tx1"/>
                </a:solidFill>
                <a:latin typeface="Times New Roman" charset="0"/>
              </a:rPr>
              <a:t> is a </a:t>
            </a:r>
            <a:r>
              <a:rPr lang="en-US" sz="2000" i="1">
                <a:solidFill>
                  <a:schemeClr val="tx1"/>
                </a:solidFill>
                <a:latin typeface="Times New Roman" charset="0"/>
              </a:rPr>
              <a:t>unit vector </a:t>
            </a:r>
            <a:r>
              <a:rPr lang="en-US" sz="2000">
                <a:solidFill>
                  <a:schemeClr val="tx1"/>
                </a:solidFill>
                <a:latin typeface="Times New Roman" charset="0"/>
              </a:rPr>
              <a:t>in the loading direction</a:t>
            </a:r>
          </a:p>
        </p:txBody>
      </p:sp>
      <p:sp>
        <p:nvSpPr>
          <p:cNvPr id="46088" name="Text Box 29"/>
          <p:cNvSpPr txBox="1">
            <a:spLocks noChangeArrowheads="1"/>
          </p:cNvSpPr>
          <p:nvPr/>
        </p:nvSpPr>
        <p:spPr bwMode="auto">
          <a:xfrm>
            <a:off x="609600" y="3429000"/>
            <a:ext cx="5029200" cy="838200"/>
          </a:xfrm>
          <a:prstGeom prst="rect">
            <a:avLst/>
          </a:prstGeom>
          <a:noFill/>
          <a:ln w="9525">
            <a:noFill/>
            <a:miter lim="800000"/>
            <a:headEnd/>
            <a:tailEnd/>
          </a:ln>
        </p:spPr>
        <p:txBody>
          <a:bodyPr wrap="square">
            <a:prstTxWarp prst="textNoShape">
              <a:avLst/>
            </a:prstTxWarp>
            <a:spAutoFit/>
          </a:bodyPr>
          <a:lstStyle/>
          <a:p>
            <a:r>
              <a:rPr lang="en-US" b="0" dirty="0">
                <a:latin typeface="Cambria"/>
                <a:cs typeface="Cambria"/>
              </a:rPr>
              <a:t>The (dislocation) slip is given </a:t>
            </a:r>
            <a:r>
              <a:rPr lang="en-US" b="0" dirty="0" smtClean="0">
                <a:latin typeface="Cambria"/>
                <a:cs typeface="Cambria"/>
              </a:rPr>
              <a:t>by (where “m” is the Schmid factor):</a:t>
            </a:r>
            <a:endParaRPr lang="en-US" b="0" dirty="0">
              <a:latin typeface="Cambria"/>
              <a:cs typeface="Cambria"/>
            </a:endParaRPr>
          </a:p>
        </p:txBody>
      </p:sp>
      <p:graphicFrame>
        <p:nvGraphicFramePr>
          <p:cNvPr id="46083" name="Object 3"/>
          <p:cNvGraphicFramePr>
            <a:graphicFrameLocks noChangeAspect="1"/>
          </p:cNvGraphicFramePr>
          <p:nvPr/>
        </p:nvGraphicFramePr>
        <p:xfrm>
          <a:off x="1143000" y="4160838"/>
          <a:ext cx="4468813" cy="1457325"/>
        </p:xfrm>
        <a:graphic>
          <a:graphicData uri="http://schemas.openxmlformats.org/presentationml/2006/ole">
            <mc:AlternateContent xmlns:mc="http://schemas.openxmlformats.org/markup-compatibility/2006">
              <mc:Choice xmlns:v="urn:schemas-microsoft-com:vml" Requires="v">
                <p:oleObj spid="_x0000_s108555" name="Equation" r:id="rId5" imgW="1206500" imgH="393700" progId="Equation.3">
                  <p:embed/>
                </p:oleObj>
              </mc:Choice>
              <mc:Fallback>
                <p:oleObj name="Equation" r:id="rId5" imgW="12065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160838"/>
                        <a:ext cx="4468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6089" name="Rectangle 31"/>
          <p:cNvSpPr>
            <a:spLocks noChangeArrowheads="1"/>
          </p:cNvSpPr>
          <p:nvPr/>
        </p:nvSpPr>
        <p:spPr bwMode="auto">
          <a:xfrm>
            <a:off x="685800" y="336550"/>
            <a:ext cx="8322911" cy="707886"/>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a:t>
            </a:r>
            <a:r>
              <a:rPr lang="en-US" sz="4000" b="0" i="1" dirty="0" smtClean="0">
                <a:solidFill>
                  <a:srgbClr val="011099"/>
                </a:solidFill>
                <a:latin typeface="Helvetica" charset="0"/>
              </a:rPr>
              <a:t>Slip (Sachs)</a:t>
            </a:r>
            <a:endParaRPr lang="en-US" sz="4000" b="0" i="1" dirty="0">
              <a:solidFill>
                <a:srgbClr val="011099"/>
              </a:solidFill>
              <a:latin typeface="Helvetica" charset="0"/>
            </a:endParaRPr>
          </a:p>
        </p:txBody>
      </p:sp>
      <p:sp>
        <p:nvSpPr>
          <p:cNvPr id="46090" name="Text Box 32"/>
          <p:cNvSpPr txBox="1">
            <a:spLocks noChangeArrowheads="1"/>
          </p:cNvSpPr>
          <p:nvPr/>
        </p:nvSpPr>
        <p:spPr bwMode="auto">
          <a:xfrm>
            <a:off x="974725" y="5730875"/>
            <a:ext cx="7635875" cy="822325"/>
          </a:xfrm>
          <a:prstGeom prst="rect">
            <a:avLst/>
          </a:prstGeom>
          <a:noFill/>
          <a:ln w="9525">
            <a:noFill/>
            <a:miter lim="800000"/>
            <a:headEnd/>
            <a:tailEnd/>
          </a:ln>
        </p:spPr>
        <p:txBody>
          <a:bodyPr>
            <a:prstTxWarp prst="textNoShape">
              <a:avLst/>
            </a:prstTxWarp>
            <a:spAutoFit/>
          </a:bodyPr>
          <a:lstStyle/>
          <a:p>
            <a:r>
              <a:rPr lang="en-US" b="0" i="1"/>
              <a:t>This slide, and the next one, are a re-cap of the lecture on single slip</a:t>
            </a:r>
          </a:p>
        </p:txBody>
      </p:sp>
      <p:pic>
        <p:nvPicPr>
          <p:cNvPr id="46091" name="Picture 4"/>
          <p:cNvPicPr>
            <a:picLocks noChangeAspect="1" noChangeArrowheads="1"/>
          </p:cNvPicPr>
          <p:nvPr/>
        </p:nvPicPr>
        <p:blipFill>
          <a:blip r:embed="rId7"/>
          <a:srcRect/>
          <a:stretch>
            <a:fillRect/>
          </a:stretch>
        </p:blipFill>
        <p:spPr bwMode="auto">
          <a:xfrm>
            <a:off x="6172200" y="1828800"/>
            <a:ext cx="2668588" cy="3352800"/>
          </a:xfrm>
          <a:prstGeom prst="rect">
            <a:avLst/>
          </a:prstGeom>
          <a:noFill/>
          <a:ln w="9525">
            <a:noFill/>
            <a:miter lim="800000"/>
            <a:headEnd/>
            <a:tailEnd/>
          </a:ln>
        </p:spPr>
      </p:pic>
      <p:sp>
        <p:nvSpPr>
          <p:cNvPr id="46092" name="Text Box 9"/>
          <p:cNvSpPr txBox="1">
            <a:spLocks noChangeArrowheads="1"/>
          </p:cNvSpPr>
          <p:nvPr/>
        </p:nvSpPr>
        <p:spPr bwMode="auto">
          <a:xfrm>
            <a:off x="6291263" y="3581400"/>
            <a:ext cx="817562" cy="830263"/>
          </a:xfrm>
          <a:prstGeom prst="rect">
            <a:avLst/>
          </a:prstGeom>
          <a:noFill/>
          <a:ln w="9525">
            <a:noFill/>
            <a:miter lim="800000"/>
            <a:headEnd/>
            <a:tailEnd/>
          </a:ln>
        </p:spPr>
        <p:txBody>
          <a:bodyPr wrap="none">
            <a:prstTxWarp prst="textNoShape">
              <a:avLst/>
            </a:prstTxWarp>
            <a:spAutoFit/>
          </a:bodyPr>
          <a:lstStyle/>
          <a:p>
            <a:r>
              <a:rPr lang="en-US"/>
              <a:t>= b,</a:t>
            </a:r>
            <a:br>
              <a:rPr lang="en-US"/>
            </a:br>
            <a:r>
              <a:rPr lang="en-US"/>
              <a:t>or, s</a:t>
            </a:r>
          </a:p>
        </p:txBody>
      </p:sp>
      <p:sp>
        <p:nvSpPr>
          <p:cNvPr id="46093" name="Text Box 10"/>
          <p:cNvSpPr txBox="1">
            <a:spLocks noChangeArrowheads="1"/>
          </p:cNvSpPr>
          <p:nvPr/>
        </p:nvSpPr>
        <p:spPr bwMode="auto">
          <a:xfrm>
            <a:off x="8288338" y="1752600"/>
            <a:ext cx="633412" cy="457200"/>
          </a:xfrm>
          <a:prstGeom prst="rect">
            <a:avLst/>
          </a:prstGeom>
          <a:noFill/>
          <a:ln w="9525">
            <a:noFill/>
            <a:miter lim="800000"/>
            <a:headEnd/>
            <a:tailEnd/>
          </a:ln>
        </p:spPr>
        <p:txBody>
          <a:bodyPr wrap="none">
            <a:prstTxWarp prst="textNoShape">
              <a:avLst/>
            </a:prstTxWarp>
            <a:spAutoFit/>
          </a:bodyPr>
          <a:lstStyle/>
          <a:p>
            <a:r>
              <a:rPr lang="en-US"/>
              <a:t>= n</a:t>
            </a:r>
          </a:p>
        </p:txBody>
      </p:sp>
    </p:spTree>
    <p:extLst>
      <p:ext uri="{BB962C8B-B14F-4D97-AF65-F5344CB8AC3E}">
        <p14:creationId xmlns:p14="http://schemas.microsoft.com/office/powerpoint/2010/main" val="209782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fld id="{F5736488-8DFE-AB48-8E9F-E8D3A1BFEFC9}" type="slidenum">
              <a:rPr lang="en-US" smtClean="0"/>
              <a:pPr/>
              <a:t>2</a:t>
            </a:fld>
            <a:endParaRPr lang="en-US" smtClean="0"/>
          </a:p>
        </p:txBody>
      </p:sp>
      <p:sp>
        <p:nvSpPr>
          <p:cNvPr id="16387" name="Rectangle 2"/>
          <p:cNvSpPr>
            <a:spLocks noGrp="1" noChangeArrowheads="1"/>
          </p:cNvSpPr>
          <p:nvPr>
            <p:ph type="title"/>
          </p:nvPr>
        </p:nvSpPr>
        <p:spPr>
          <a:xfrm>
            <a:off x="2362200" y="0"/>
            <a:ext cx="4419600" cy="1290638"/>
          </a:xfrm>
          <a:noFill/>
        </p:spPr>
        <p:txBody>
          <a:bodyPr/>
          <a:lstStyle/>
          <a:p>
            <a:r>
              <a:rPr lang="en-US"/>
              <a:t>Objective</a:t>
            </a:r>
          </a:p>
        </p:txBody>
      </p:sp>
      <p:sp>
        <p:nvSpPr>
          <p:cNvPr id="16388" name="Rectangle 3"/>
          <p:cNvSpPr>
            <a:spLocks noGrp="1" noChangeArrowheads="1"/>
          </p:cNvSpPr>
          <p:nvPr>
            <p:ph type="body" idx="1"/>
          </p:nvPr>
        </p:nvSpPr>
        <p:spPr>
          <a:xfrm>
            <a:off x="609600" y="1143000"/>
            <a:ext cx="7772400" cy="2895600"/>
          </a:xfrm>
          <a:noFill/>
        </p:spPr>
        <p:txBody>
          <a:bodyPr lIns="182562" rIns="182562"/>
          <a:lstStyle/>
          <a:p>
            <a:pPr algn="just">
              <a:lnSpc>
                <a:spcPct val="90000"/>
              </a:lnSpc>
            </a:pPr>
            <a:r>
              <a:rPr lang="en-US" dirty="0"/>
              <a:t>The objective of this lecture is to show how plastic deformation in polycrystals requires </a:t>
            </a:r>
            <a:r>
              <a:rPr lang="en-US" i="1" dirty="0"/>
              <a:t>multiple slip</a:t>
            </a:r>
            <a:r>
              <a:rPr lang="en-US" dirty="0"/>
              <a:t> in each grain.</a:t>
            </a:r>
          </a:p>
          <a:p>
            <a:pPr algn="just">
              <a:lnSpc>
                <a:spcPct val="90000"/>
              </a:lnSpc>
            </a:pPr>
            <a:r>
              <a:rPr lang="en-US" dirty="0"/>
              <a:t>Further, to show how to calculate the distribution of slips in each grain of a polycrystal (principles of operation of </a:t>
            </a:r>
            <a:r>
              <a:rPr lang="en-US" b="1" dirty="0"/>
              <a:t>L</a:t>
            </a:r>
            <a:r>
              <a:rPr lang="en-US" dirty="0"/>
              <a:t>os </a:t>
            </a:r>
            <a:r>
              <a:rPr lang="en-US" b="1" dirty="0"/>
              <a:t>A</a:t>
            </a:r>
            <a:r>
              <a:rPr lang="en-US" dirty="0"/>
              <a:t>lamos </a:t>
            </a:r>
            <a:r>
              <a:rPr lang="en-US" b="1" dirty="0"/>
              <a:t>p</a:t>
            </a:r>
            <a:r>
              <a:rPr lang="en-US" dirty="0"/>
              <a:t>olycrystal </a:t>
            </a:r>
            <a:r>
              <a:rPr lang="en-US" b="1" dirty="0"/>
              <a:t>p</a:t>
            </a:r>
            <a:r>
              <a:rPr lang="en-US" dirty="0"/>
              <a:t>lasticity, </a:t>
            </a:r>
            <a:r>
              <a:rPr lang="en-US" b="1" dirty="0" err="1" smtClean="0"/>
              <a:t>LApp</a:t>
            </a:r>
            <a:r>
              <a:rPr lang="en-US" dirty="0" smtClean="0"/>
              <a:t>; also the </a:t>
            </a:r>
            <a:r>
              <a:rPr lang="en-US" b="1" dirty="0" smtClean="0"/>
              <a:t>V</a:t>
            </a:r>
            <a:r>
              <a:rPr lang="en-US" dirty="0" smtClean="0"/>
              <a:t>isco</a:t>
            </a:r>
            <a:r>
              <a:rPr lang="en-US" b="1" dirty="0" smtClean="0"/>
              <a:t>p</a:t>
            </a:r>
            <a:r>
              <a:rPr lang="en-US" dirty="0" smtClean="0"/>
              <a:t>lastic </a:t>
            </a:r>
            <a:r>
              <a:rPr lang="en-US" b="1" dirty="0" err="1" smtClean="0"/>
              <a:t>S</a:t>
            </a:r>
            <a:r>
              <a:rPr lang="en-US" dirty="0" err="1" smtClean="0"/>
              <a:t>elf</a:t>
            </a:r>
            <a:r>
              <a:rPr lang="en-US" b="1" dirty="0" err="1" smtClean="0"/>
              <a:t>c</a:t>
            </a:r>
            <a:r>
              <a:rPr lang="en-US" dirty="0" err="1" smtClean="0"/>
              <a:t>onsistent</a:t>
            </a:r>
            <a:r>
              <a:rPr lang="en-US" dirty="0" smtClean="0"/>
              <a:t> code, </a:t>
            </a:r>
            <a:r>
              <a:rPr lang="en-US" b="1" dirty="0" smtClean="0"/>
              <a:t>VPSC</a:t>
            </a:r>
            <a:r>
              <a:rPr lang="en-US" dirty="0" smtClean="0"/>
              <a:t>)</a:t>
            </a:r>
            <a:r>
              <a:rPr lang="en-US" dirty="0"/>
              <a:t>. </a:t>
            </a:r>
          </a:p>
        </p:txBody>
      </p:sp>
      <p:sp>
        <p:nvSpPr>
          <p:cNvPr id="16389" name="Rectangle 4"/>
          <p:cNvSpPr>
            <a:spLocks noChangeArrowheads="1"/>
          </p:cNvSpPr>
          <p:nvPr/>
        </p:nvSpPr>
        <p:spPr bwMode="auto">
          <a:xfrm>
            <a:off x="1143000" y="5105400"/>
            <a:ext cx="7467600" cy="1676400"/>
          </a:xfrm>
          <a:prstGeom prst="rect">
            <a:avLst/>
          </a:prstGeom>
          <a:noFill/>
          <a:ln w="9525">
            <a:noFill/>
            <a:miter lim="800000"/>
            <a:headEnd/>
            <a:tailEnd/>
          </a:ln>
        </p:spPr>
        <p:txBody>
          <a:bodyPr lIns="182562" tIns="46038" rIns="182562" bIns="46038">
            <a:prstTxWarp prst="textNoShape">
              <a:avLst/>
            </a:prstTxWarp>
          </a:bodyPr>
          <a:lstStyle/>
          <a:p>
            <a:pPr marL="342900" indent="-342900">
              <a:spcBef>
                <a:spcPct val="20000"/>
              </a:spcBef>
              <a:buClr>
                <a:schemeClr val="hlink"/>
              </a:buClr>
              <a:buSzPct val="50000"/>
              <a:buFont typeface="Monotype Sorts" charset="2"/>
              <a:buChar char="n"/>
            </a:pPr>
            <a:r>
              <a:rPr lang="en-US" sz="2800" b="0"/>
              <a:t>Dislocation controlled plastic strain</a:t>
            </a:r>
          </a:p>
          <a:p>
            <a:pPr marL="342900" indent="-342900">
              <a:spcBef>
                <a:spcPct val="20000"/>
              </a:spcBef>
              <a:buClr>
                <a:schemeClr val="hlink"/>
              </a:buClr>
              <a:buSzPct val="50000"/>
              <a:buFont typeface="Monotype Sorts" charset="2"/>
              <a:buChar char="n"/>
            </a:pPr>
            <a:r>
              <a:rPr lang="en-US" sz="2800" b="0"/>
              <a:t>Mechanics of Materials</a:t>
            </a:r>
          </a:p>
          <a:p>
            <a:pPr marL="342900" indent="-342900">
              <a:spcBef>
                <a:spcPct val="20000"/>
              </a:spcBef>
              <a:buClr>
                <a:schemeClr val="hlink"/>
              </a:buClr>
              <a:buSzPct val="50000"/>
              <a:buFont typeface="Monotype Sorts" charset="2"/>
              <a:buChar char="n"/>
            </a:pPr>
            <a:r>
              <a:rPr lang="en-US" sz="2800" b="0"/>
              <a:t>Continuum Mechanics</a:t>
            </a:r>
          </a:p>
          <a:p>
            <a:pPr marL="342900" indent="-342900">
              <a:spcBef>
                <a:spcPct val="20000"/>
              </a:spcBef>
              <a:buClr>
                <a:schemeClr val="hlink"/>
              </a:buClr>
              <a:buSzPct val="50000"/>
              <a:buFont typeface="Monotype Sorts" charset="2"/>
              <a:buChar char="n"/>
            </a:pPr>
            <a:endParaRPr lang="en-US" sz="2800" b="0"/>
          </a:p>
        </p:txBody>
      </p:sp>
      <p:sp>
        <p:nvSpPr>
          <p:cNvPr id="16390" name="Rectangle 5"/>
          <p:cNvSpPr>
            <a:spLocks noChangeArrowheads="1"/>
          </p:cNvSpPr>
          <p:nvPr/>
        </p:nvSpPr>
        <p:spPr bwMode="auto">
          <a:xfrm>
            <a:off x="1600200" y="3962400"/>
            <a:ext cx="6096000" cy="1371600"/>
          </a:xfrm>
          <a:prstGeom prst="rect">
            <a:avLst/>
          </a:prstGeom>
          <a:noFill/>
          <a:ln w="9525">
            <a:noFill/>
            <a:miter lim="800000"/>
            <a:headEnd/>
            <a:tailEnd/>
          </a:ln>
        </p:spPr>
        <p:txBody>
          <a:bodyPr lIns="92075" tIns="46038" rIns="92075" bIns="46038" anchor="ctr">
            <a:prstTxWarp prst="textNoShape">
              <a:avLst/>
            </a:prstTxWarp>
          </a:bodyPr>
          <a:lstStyle/>
          <a:p>
            <a:pPr algn="ctr">
              <a:lnSpc>
                <a:spcPct val="120000"/>
              </a:lnSpc>
            </a:pPr>
            <a:r>
              <a:rPr lang="en-US" sz="3200" b="0" i="1">
                <a:solidFill>
                  <a:srgbClr val="011099"/>
                </a:solidFill>
              </a:rPr>
              <a:t>Requirements:</a:t>
            </a:r>
          </a:p>
        </p:txBody>
      </p:sp>
    </p:spTree>
  </p:cSld>
  <p:clrMapOvr>
    <a:masterClrMapping/>
  </p:clrMapOvr>
  <p:transition xmlns:p14="http://schemas.microsoft.com/office/powerpoint/2010/mai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2"/>
          <p:cNvSpPr>
            <a:spLocks noGrp="1"/>
          </p:cNvSpPr>
          <p:nvPr>
            <p:ph type="sldNum" sz="quarter" idx="11"/>
          </p:nvPr>
        </p:nvSpPr>
        <p:spPr>
          <a:noFill/>
        </p:spPr>
        <p:txBody>
          <a:bodyPr/>
          <a:lstStyle/>
          <a:p>
            <a:fld id="{425BC5C0-2B65-9D41-AFC1-042603E3D8CB}" type="slidenum">
              <a:rPr lang="en-US" smtClean="0"/>
              <a:pPr/>
              <a:t>20</a:t>
            </a:fld>
            <a:endParaRPr lang="en-US" smtClean="0"/>
          </a:p>
        </p:txBody>
      </p:sp>
      <p:sp>
        <p:nvSpPr>
          <p:cNvPr id="47108" name="Text Box 37"/>
          <p:cNvSpPr txBox="1">
            <a:spLocks noChangeArrowheads="1"/>
          </p:cNvSpPr>
          <p:nvPr/>
        </p:nvSpPr>
        <p:spPr bwMode="auto">
          <a:xfrm>
            <a:off x="609600" y="1371600"/>
            <a:ext cx="8326438" cy="519112"/>
          </a:xfrm>
          <a:prstGeom prst="rect">
            <a:avLst/>
          </a:prstGeom>
          <a:noFill/>
          <a:ln w="9525">
            <a:noFill/>
            <a:miter lim="800000"/>
            <a:headEnd/>
            <a:tailEnd/>
          </a:ln>
        </p:spPr>
        <p:txBody>
          <a:bodyPr wrap="none">
            <a:prstTxWarp prst="textNoShape">
              <a:avLst/>
            </a:prstTxWarp>
            <a:spAutoFit/>
          </a:bodyPr>
          <a:lstStyle/>
          <a:p>
            <a:r>
              <a:rPr lang="en-US" sz="2800" b="0"/>
              <a:t>Applying the </a:t>
            </a:r>
            <a:r>
              <a:rPr lang="en-US" sz="2800" b="0" i="1"/>
              <a:t>Minimum Work Principle</a:t>
            </a:r>
            <a:r>
              <a:rPr lang="en-US" sz="2800" b="0"/>
              <a:t>, it follows that</a:t>
            </a:r>
          </a:p>
        </p:txBody>
      </p:sp>
      <p:graphicFrame>
        <p:nvGraphicFramePr>
          <p:cNvPr id="47106" name="Object 2"/>
          <p:cNvGraphicFramePr>
            <a:graphicFrameLocks noChangeAspect="1"/>
          </p:cNvGraphicFramePr>
          <p:nvPr>
            <p:extLst>
              <p:ext uri="{D42A27DB-BD31-4B8C-83A1-F6EECF244321}">
                <p14:modId xmlns:p14="http://schemas.microsoft.com/office/powerpoint/2010/main" val="2127885165"/>
              </p:ext>
            </p:extLst>
          </p:nvPr>
        </p:nvGraphicFramePr>
        <p:xfrm>
          <a:off x="1733550" y="2057400"/>
          <a:ext cx="5353050" cy="2676525"/>
        </p:xfrm>
        <a:graphic>
          <a:graphicData uri="http://schemas.openxmlformats.org/presentationml/2006/ole">
            <mc:AlternateContent xmlns:mc="http://schemas.openxmlformats.org/markup-compatibility/2006">
              <mc:Choice xmlns:v="urn:schemas-microsoft-com:vml" Requires="v">
                <p:oleObj spid="_x0000_s109574" name="Equation" r:id="rId3" imgW="1574800" imgH="787400" progId="Equation.3">
                  <p:embed/>
                </p:oleObj>
              </mc:Choice>
              <mc:Fallback>
                <p:oleObj name="Equation" r:id="rId3" imgW="1574800" imgH="78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0" y="2057400"/>
                        <a:ext cx="535305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109" name="Text Box 39"/>
          <p:cNvSpPr txBox="1">
            <a:spLocks noChangeArrowheads="1"/>
          </p:cNvSpPr>
          <p:nvPr/>
        </p:nvSpPr>
        <p:spPr bwMode="auto">
          <a:xfrm>
            <a:off x="609600" y="4876800"/>
            <a:ext cx="8229600" cy="1570037"/>
          </a:xfrm>
          <a:prstGeom prst="rect">
            <a:avLst/>
          </a:prstGeom>
          <a:noFill/>
          <a:ln w="9525">
            <a:noFill/>
            <a:miter lim="800000"/>
            <a:headEnd/>
            <a:tailEnd/>
          </a:ln>
        </p:spPr>
        <p:txBody>
          <a:bodyPr>
            <a:prstTxWarp prst="textNoShape">
              <a:avLst/>
            </a:prstTxWarp>
            <a:spAutoFit/>
          </a:bodyPr>
          <a:lstStyle/>
          <a:p>
            <a:r>
              <a:rPr lang="en-US" b="0" dirty="0">
                <a:latin typeface="Times New Roman" charset="0"/>
              </a:rPr>
              <a:t>Note: </a:t>
            </a:r>
            <a:r>
              <a:rPr lang="en-US" b="0" i="1" dirty="0">
                <a:latin typeface="Symbol" charset="2"/>
                <a:ea typeface="Symbol" charset="2"/>
                <a:cs typeface="Symbol" charset="2"/>
              </a:rPr>
              <a:t>t(g) </a:t>
            </a:r>
            <a:r>
              <a:rPr lang="en-US" b="0" dirty="0">
                <a:latin typeface="Times New Roman" charset="0"/>
              </a:rPr>
              <a:t>describes the dependence of the critical resolved shear stress (</a:t>
            </a:r>
            <a:r>
              <a:rPr lang="en-US" b="0" i="1" dirty="0" err="1">
                <a:latin typeface="Times New Roman" charset="0"/>
              </a:rPr>
              <a:t>crss</a:t>
            </a:r>
            <a:r>
              <a:rPr lang="en-US" b="0" dirty="0">
                <a:latin typeface="Times New Roman" charset="0"/>
              </a:rPr>
              <a:t>) on strain (or slip curve), based on the idea that the </a:t>
            </a:r>
            <a:r>
              <a:rPr lang="en-US" b="0" i="1" dirty="0" err="1">
                <a:latin typeface="Times New Roman" charset="0"/>
              </a:rPr>
              <a:t>crss</a:t>
            </a:r>
            <a:r>
              <a:rPr lang="en-US" b="0" i="1" dirty="0">
                <a:latin typeface="Times New Roman" charset="0"/>
              </a:rPr>
              <a:t> </a:t>
            </a:r>
            <a:r>
              <a:rPr lang="en-US" b="0" dirty="0">
                <a:latin typeface="Times New Roman" charset="0"/>
              </a:rPr>
              <a:t>increases with increasing strain.  The </a:t>
            </a:r>
            <a:r>
              <a:rPr lang="en-US" b="0" i="1" dirty="0">
                <a:latin typeface="Times New Roman" charset="0"/>
              </a:rPr>
              <a:t>Schmid </a:t>
            </a:r>
            <a:r>
              <a:rPr lang="en-US" b="0" i="1" dirty="0" smtClean="0">
                <a:latin typeface="Times New Roman" charset="0"/>
              </a:rPr>
              <a:t>factor,</a:t>
            </a:r>
            <a:r>
              <a:rPr lang="en-US" b="0" dirty="0" smtClean="0">
                <a:latin typeface="Times New Roman" charset="0"/>
              </a:rPr>
              <a:t> </a:t>
            </a:r>
            <a:r>
              <a:rPr lang="en-US" b="0" i="1" dirty="0" smtClean="0">
                <a:latin typeface="Times New Roman" charset="0"/>
              </a:rPr>
              <a:t>m,</a:t>
            </a:r>
            <a:r>
              <a:rPr lang="en-US" b="0" dirty="0" smtClean="0">
                <a:latin typeface="Times New Roman" charset="0"/>
              </a:rPr>
              <a:t> has a maximum </a:t>
            </a:r>
            <a:r>
              <a:rPr lang="en-US" b="0" dirty="0">
                <a:latin typeface="Times New Roman" charset="0"/>
              </a:rPr>
              <a:t>value </a:t>
            </a:r>
            <a:r>
              <a:rPr lang="en-US" b="0" dirty="0" smtClean="0">
                <a:latin typeface="Times New Roman" charset="0"/>
              </a:rPr>
              <a:t>of 0.5 (both angles = 45°).</a:t>
            </a:r>
            <a:endParaRPr lang="en-US" b="0" dirty="0">
              <a:latin typeface="Times New Roman" charset="0"/>
            </a:endParaRPr>
          </a:p>
        </p:txBody>
      </p:sp>
      <p:sp>
        <p:nvSpPr>
          <p:cNvPr id="47110" name="Rectangle 41"/>
          <p:cNvSpPr>
            <a:spLocks noChangeArrowheads="1"/>
          </p:cNvSpPr>
          <p:nvPr/>
        </p:nvSpPr>
        <p:spPr bwMode="auto">
          <a:xfrm>
            <a:off x="1797050" y="336550"/>
            <a:ext cx="6253163" cy="701675"/>
          </a:xfrm>
          <a:prstGeom prst="rect">
            <a:avLst/>
          </a:prstGeom>
          <a:noFill/>
          <a:ln w="9525">
            <a:noFill/>
            <a:miter lim="800000"/>
            <a:headEnd/>
            <a:tailEnd/>
          </a:ln>
        </p:spPr>
        <p:txBody>
          <a:bodyPr wrap="none">
            <a:prstTxWarp prst="textNoShape">
              <a:avLst/>
            </a:prstTxWarp>
            <a:spAutoFit/>
          </a:bodyPr>
          <a:lstStyle/>
          <a:p>
            <a:r>
              <a:rPr lang="en-US" sz="4000" b="0" i="1" dirty="0">
                <a:solidFill>
                  <a:srgbClr val="011099"/>
                </a:solidFill>
                <a:latin typeface="Helvetica" charset="0"/>
              </a:rPr>
              <a:t>Minimum Work, Single Slip</a:t>
            </a:r>
          </a:p>
        </p:txBody>
      </p:sp>
    </p:spTree>
    <p:extLst>
      <p:ext uri="{BB962C8B-B14F-4D97-AF65-F5344CB8AC3E}">
        <p14:creationId xmlns:p14="http://schemas.microsoft.com/office/powerpoint/2010/main" val="353101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21</a:t>
            </a:fld>
            <a:endParaRPr lang="en-US"/>
          </a:p>
        </p:txBody>
      </p:sp>
      <p:sp>
        <p:nvSpPr>
          <p:cNvPr id="3" name="Rectangle 2"/>
          <p:cNvSpPr txBox="1">
            <a:spLocks noChangeArrowheads="1"/>
          </p:cNvSpPr>
          <p:nvPr/>
        </p:nvSpPr>
        <p:spPr>
          <a:xfrm>
            <a:off x="1219200" y="228600"/>
            <a:ext cx="6742113" cy="1600200"/>
          </a:xfrm>
          <a:prstGeom prst="rect">
            <a:avLst/>
          </a:prstGeom>
        </p:spPr>
        <p:txBody>
          <a:bodyPr/>
          <a:lstStyle>
            <a:lvl1pPr algn="ctr" rtl="0" eaLnBrk="0" fontAlgn="base" hangingPunct="0">
              <a:lnSpc>
                <a:spcPct val="120000"/>
              </a:lnSpc>
              <a:spcBef>
                <a:spcPct val="0"/>
              </a:spcBef>
              <a:spcAft>
                <a:spcPct val="0"/>
              </a:spcAft>
              <a:defRPr kumimoji="1" sz="3600" i="1">
                <a:solidFill>
                  <a:srgbClr val="011099"/>
                </a:solidFill>
                <a:latin typeface="+mj-lt"/>
                <a:ea typeface="ＭＳ Ｐゴシック" charset="-128"/>
                <a:cs typeface="ＭＳ Ｐゴシック" charset="-128"/>
              </a:defRPr>
            </a:lvl1pPr>
            <a:lvl2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2pPr>
            <a:lvl3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3pPr>
            <a:lvl4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4pPr>
            <a:lvl5pPr algn="ctr" rtl="0" eaLnBrk="0" fontAlgn="base" hangingPunct="0">
              <a:lnSpc>
                <a:spcPct val="120000"/>
              </a:lnSpc>
              <a:spcBef>
                <a:spcPct val="0"/>
              </a:spcBef>
              <a:spcAft>
                <a:spcPct val="0"/>
              </a:spcAft>
              <a:defRPr kumimoji="1" sz="3600" i="1">
                <a:solidFill>
                  <a:srgbClr val="011099"/>
                </a:solidFill>
                <a:latin typeface="Helvetica" pitchFamily="-32" charset="0"/>
                <a:ea typeface="ＭＳ Ｐゴシック" charset="-128"/>
                <a:cs typeface="ＭＳ Ｐゴシック" charset="-128"/>
              </a:defRPr>
            </a:lvl5pPr>
            <a:lvl6pPr marL="457200" algn="ctr" rtl="0" eaLnBrk="0" fontAlgn="base" hangingPunct="0">
              <a:lnSpc>
                <a:spcPct val="120000"/>
              </a:lnSpc>
              <a:spcBef>
                <a:spcPct val="0"/>
              </a:spcBef>
              <a:spcAft>
                <a:spcPct val="0"/>
              </a:spcAft>
              <a:defRPr kumimoji="1" sz="3600" i="1">
                <a:solidFill>
                  <a:srgbClr val="011099"/>
                </a:solidFill>
                <a:latin typeface="Helvetica" pitchFamily="-32" charset="0"/>
              </a:defRPr>
            </a:lvl6pPr>
            <a:lvl7pPr marL="914400" algn="ctr" rtl="0" eaLnBrk="0" fontAlgn="base" hangingPunct="0">
              <a:lnSpc>
                <a:spcPct val="120000"/>
              </a:lnSpc>
              <a:spcBef>
                <a:spcPct val="0"/>
              </a:spcBef>
              <a:spcAft>
                <a:spcPct val="0"/>
              </a:spcAft>
              <a:defRPr kumimoji="1" sz="3600" i="1">
                <a:solidFill>
                  <a:srgbClr val="011099"/>
                </a:solidFill>
                <a:latin typeface="Helvetica" pitchFamily="-32" charset="0"/>
              </a:defRPr>
            </a:lvl7pPr>
            <a:lvl8pPr marL="1371600" algn="ctr" rtl="0" eaLnBrk="0" fontAlgn="base" hangingPunct="0">
              <a:lnSpc>
                <a:spcPct val="120000"/>
              </a:lnSpc>
              <a:spcBef>
                <a:spcPct val="0"/>
              </a:spcBef>
              <a:spcAft>
                <a:spcPct val="0"/>
              </a:spcAft>
              <a:defRPr kumimoji="1" sz="3600" i="1">
                <a:solidFill>
                  <a:srgbClr val="011099"/>
                </a:solidFill>
                <a:latin typeface="Helvetica" pitchFamily="-32" charset="0"/>
              </a:defRPr>
            </a:lvl8pPr>
            <a:lvl9pPr marL="1828800" algn="ctr" rtl="0" eaLnBrk="0" fontAlgn="base" hangingPunct="0">
              <a:lnSpc>
                <a:spcPct val="120000"/>
              </a:lnSpc>
              <a:spcBef>
                <a:spcPct val="0"/>
              </a:spcBef>
              <a:spcAft>
                <a:spcPct val="0"/>
              </a:spcAft>
              <a:defRPr kumimoji="1" sz="3600" i="1">
                <a:solidFill>
                  <a:srgbClr val="011099"/>
                </a:solidFill>
                <a:latin typeface="Helvetica" pitchFamily="-32" charset="0"/>
              </a:defRPr>
            </a:lvl9pPr>
          </a:lstStyle>
          <a:p>
            <a:r>
              <a:rPr lang="en-US" b="0" dirty="0" smtClean="0"/>
              <a:t>Dislocations, Slip Systems, Crystallography</a:t>
            </a:r>
            <a:endParaRPr lang="en-US" b="0" dirty="0"/>
          </a:p>
        </p:txBody>
      </p:sp>
    </p:spTree>
    <p:extLst>
      <p:ext uri="{BB962C8B-B14F-4D97-AF65-F5344CB8AC3E}">
        <p14:creationId xmlns:p14="http://schemas.microsoft.com/office/powerpoint/2010/main" val="3010330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EF275BAF-916C-2F4A-9DA9-C96915ECF773}" type="slidenum">
              <a:rPr lang="en-US" smtClean="0"/>
              <a:pPr/>
              <a:t>22</a:t>
            </a:fld>
            <a:endParaRPr lang="en-US" smtClean="0"/>
          </a:p>
        </p:txBody>
      </p:sp>
      <p:sp>
        <p:nvSpPr>
          <p:cNvPr id="29699" name="Rectangle 2"/>
          <p:cNvSpPr>
            <a:spLocks noGrp="1" noChangeArrowheads="1"/>
          </p:cNvSpPr>
          <p:nvPr>
            <p:ph type="title"/>
          </p:nvPr>
        </p:nvSpPr>
        <p:spPr>
          <a:xfrm>
            <a:off x="1219200" y="228600"/>
            <a:ext cx="6742113" cy="990600"/>
          </a:xfrm>
        </p:spPr>
        <p:txBody>
          <a:bodyPr/>
          <a:lstStyle/>
          <a:p>
            <a:r>
              <a:rPr lang="en-US" dirty="0"/>
              <a:t>Dislocations and Plastic Flow</a:t>
            </a:r>
          </a:p>
        </p:txBody>
      </p:sp>
      <p:sp>
        <p:nvSpPr>
          <p:cNvPr id="29700" name="Rectangle 4"/>
          <p:cNvSpPr>
            <a:spLocks noChangeArrowheads="1"/>
          </p:cNvSpPr>
          <p:nvPr/>
        </p:nvSpPr>
        <p:spPr bwMode="auto">
          <a:xfrm>
            <a:off x="457200" y="1295400"/>
            <a:ext cx="8229600" cy="5016758"/>
          </a:xfrm>
          <a:prstGeom prst="rect">
            <a:avLst/>
          </a:prstGeom>
          <a:noFill/>
          <a:ln w="9525">
            <a:noFill/>
            <a:miter lim="800000"/>
            <a:headEnd/>
            <a:tailEnd/>
          </a:ln>
        </p:spPr>
        <p:txBody>
          <a:bodyPr>
            <a:prstTxWarp prst="textNoShape">
              <a:avLst/>
            </a:prstTxWarp>
            <a:spAutoFit/>
          </a:bodyPr>
          <a:lstStyle/>
          <a:p>
            <a:pPr>
              <a:spcBef>
                <a:spcPct val="50000"/>
              </a:spcBef>
              <a:buClr>
                <a:schemeClr val="hlink"/>
              </a:buClr>
              <a:buFont typeface="Wingdings" charset="2"/>
              <a:buChar char="q"/>
            </a:pPr>
            <a:r>
              <a:rPr lang="en-US" sz="2000" b="0" dirty="0"/>
              <a:t> At room temperature the dominant mechanism of plastic deformation is dislocation motion through the crystal lattice.</a:t>
            </a:r>
          </a:p>
          <a:p>
            <a:pPr>
              <a:spcBef>
                <a:spcPct val="50000"/>
              </a:spcBef>
              <a:buClr>
                <a:schemeClr val="hlink"/>
              </a:buClr>
              <a:buFont typeface="Wingdings" charset="2"/>
              <a:buChar char="q"/>
            </a:pPr>
            <a:r>
              <a:rPr lang="en-US" sz="2000" b="0" dirty="0"/>
              <a:t> Dislocation glide occurs on certain </a:t>
            </a:r>
            <a:r>
              <a:rPr lang="en-US" sz="2000" b="0" i="1" dirty="0"/>
              <a:t>crystal planes (slip planes) </a:t>
            </a:r>
            <a:r>
              <a:rPr lang="en-US" sz="2000" b="0" dirty="0"/>
              <a:t>in certain </a:t>
            </a:r>
            <a:r>
              <a:rPr lang="en-US" sz="2000" b="0" i="1" dirty="0"/>
              <a:t>crystallographic directions (// Burgers vector)</a:t>
            </a:r>
            <a:r>
              <a:rPr lang="en-US" sz="2000" b="0" dirty="0"/>
              <a:t>.</a:t>
            </a:r>
          </a:p>
          <a:p>
            <a:pPr>
              <a:spcBef>
                <a:spcPct val="50000"/>
              </a:spcBef>
              <a:buClr>
                <a:schemeClr val="hlink"/>
              </a:buClr>
              <a:buFont typeface="Wingdings" charset="2"/>
              <a:buChar char="q"/>
            </a:pPr>
            <a:r>
              <a:rPr lang="en-US" sz="2000" b="0" dirty="0"/>
              <a:t> A </a:t>
            </a:r>
            <a:r>
              <a:rPr lang="en-US" sz="2000" b="0" i="1" dirty="0"/>
              <a:t>slip system</a:t>
            </a:r>
            <a:r>
              <a:rPr lang="en-US" sz="2000" b="0" dirty="0"/>
              <a:t> is a combination of a slip direction and slip plane normal.</a:t>
            </a:r>
          </a:p>
          <a:p>
            <a:pPr>
              <a:spcBef>
                <a:spcPct val="50000"/>
              </a:spcBef>
              <a:buClr>
                <a:schemeClr val="hlink"/>
              </a:buClr>
              <a:buFont typeface="Wingdings" charset="2"/>
              <a:buChar char="q"/>
            </a:pPr>
            <a:r>
              <a:rPr lang="en-US" sz="2000" b="0" dirty="0"/>
              <a:t> A second-rank tensor (</a:t>
            </a:r>
            <a:r>
              <a:rPr lang="en-US" sz="2000" b="0" i="1" dirty="0" err="1">
                <a:latin typeface="Times New Roman" charset="0"/>
              </a:rPr>
              <a:t>m</a:t>
            </a:r>
            <a:r>
              <a:rPr lang="en-US" sz="2000" b="0" i="1" baseline="-25000" dirty="0" err="1">
                <a:latin typeface="Times New Roman" charset="0"/>
              </a:rPr>
              <a:t>ij</a:t>
            </a:r>
            <a:r>
              <a:rPr lang="en-US" sz="2000" b="0" i="1" dirty="0">
                <a:latin typeface="Times New Roman" charset="0"/>
              </a:rPr>
              <a:t> = </a:t>
            </a:r>
            <a:r>
              <a:rPr lang="en-US" sz="2000" b="0" i="1" dirty="0" err="1">
                <a:latin typeface="Times New Roman" charset="0"/>
              </a:rPr>
              <a:t>b</a:t>
            </a:r>
            <a:r>
              <a:rPr lang="en-US" sz="2000" b="0" i="1" baseline="-25000" dirty="0" err="1">
                <a:latin typeface="Times New Roman" charset="0"/>
              </a:rPr>
              <a:t>i</a:t>
            </a:r>
            <a:r>
              <a:rPr lang="en-US" sz="2000" b="0" i="1" dirty="0" err="1">
                <a:latin typeface="Times New Roman" charset="0"/>
              </a:rPr>
              <a:t>n</a:t>
            </a:r>
            <a:r>
              <a:rPr lang="en-US" sz="2000" b="0" i="1" baseline="-25000" dirty="0" err="1">
                <a:latin typeface="Times New Roman" charset="0"/>
              </a:rPr>
              <a:t>j</a:t>
            </a:r>
            <a:r>
              <a:rPr lang="en-US" sz="2000" b="0" i="1" baseline="-25000" dirty="0"/>
              <a:t> </a:t>
            </a:r>
            <a:r>
              <a:rPr lang="en-US" sz="2000" b="0" dirty="0"/>
              <a:t>) can associated with each slip system, formed from the outer product of slip direction and normal.  The resolved shear stress on a slip system is then given by </a:t>
            </a:r>
            <a:r>
              <a:rPr lang="en-US" sz="2000" b="0" dirty="0">
                <a:latin typeface="Symbol" charset="2"/>
                <a:sym typeface="Symbol" charset="2"/>
              </a:rPr>
              <a:t> </a:t>
            </a:r>
            <a:r>
              <a:rPr lang="en-US" sz="2000" b="0" i="1" dirty="0" err="1">
                <a:latin typeface="Times New Roman" charset="0"/>
              </a:rPr>
              <a:t>m</a:t>
            </a:r>
            <a:r>
              <a:rPr lang="en-US" sz="2000" b="0" i="1" baseline="-25000" dirty="0" err="1">
                <a:latin typeface="Times New Roman" charset="0"/>
              </a:rPr>
              <a:t>ij</a:t>
            </a:r>
            <a:r>
              <a:rPr lang="en-US" sz="2000" b="0" i="1" baseline="-25000" dirty="0">
                <a:latin typeface="Times New Roman" charset="0"/>
              </a:rPr>
              <a:t> </a:t>
            </a:r>
            <a:r>
              <a:rPr lang="en-US" sz="2000" b="0" dirty="0">
                <a:latin typeface="Symbol" charset="2"/>
                <a:sym typeface="Symbol" charset="2"/>
              </a:rPr>
              <a:t></a:t>
            </a:r>
            <a:r>
              <a:rPr lang="en-US" sz="2000" b="0" i="1" baseline="-25000" dirty="0" err="1">
                <a:latin typeface="Times New Roman" charset="0"/>
              </a:rPr>
              <a:t>ij</a:t>
            </a:r>
            <a:r>
              <a:rPr lang="en-US" sz="2000" b="0" i="1" dirty="0">
                <a:latin typeface="Times New Roman" charset="0"/>
              </a:rPr>
              <a:t>.</a:t>
            </a:r>
            <a:endParaRPr lang="en-US" sz="2000" b="0" dirty="0"/>
          </a:p>
          <a:p>
            <a:pPr>
              <a:spcBef>
                <a:spcPct val="50000"/>
              </a:spcBef>
              <a:buClr>
                <a:schemeClr val="hlink"/>
              </a:buClr>
              <a:buFont typeface="Wingdings" charset="2"/>
              <a:buChar char="q"/>
            </a:pPr>
            <a:r>
              <a:rPr lang="en-US" sz="2000" b="0" dirty="0"/>
              <a:t> The crystal structure of metals is not altered by the plastic </a:t>
            </a:r>
            <a:r>
              <a:rPr lang="en-US" sz="2000" b="0" dirty="0" smtClean="0"/>
              <a:t>flow because slip is a </a:t>
            </a:r>
            <a:r>
              <a:rPr lang="en-US" sz="2000" b="0" i="1" dirty="0" smtClean="0"/>
              <a:t>simple shear</a:t>
            </a:r>
            <a:r>
              <a:rPr lang="en-US" sz="2000" b="0" dirty="0" smtClean="0"/>
              <a:t> mode of deformation.  Moreover no volume change is associated with slip, therefore the hydrostatic stress has no effect on plasticity (in the absence of voids).  This explains the use of </a:t>
            </a:r>
            <a:r>
              <a:rPr lang="en-US" sz="2000" b="0" i="1" dirty="0" smtClean="0"/>
              <a:t>deviatoric stress </a:t>
            </a:r>
            <a:r>
              <a:rPr lang="en-US" sz="2000" b="0" dirty="0" smtClean="0"/>
              <a:t>in calculations.</a:t>
            </a:r>
            <a:endParaRPr lang="en-US" sz="2000" b="0" dirty="0"/>
          </a:p>
        </p:txBody>
      </p:sp>
    </p:spTree>
    <p:extLst>
      <p:ext uri="{BB962C8B-B14F-4D97-AF65-F5344CB8AC3E}">
        <p14:creationId xmlns:p14="http://schemas.microsoft.com/office/powerpoint/2010/main" val="198713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a:noFill/>
        </p:spPr>
        <p:txBody>
          <a:bodyPr/>
          <a:lstStyle/>
          <a:p>
            <a:fld id="{37716B1C-6880-4642-BE01-FB0C9FF957D0}" type="slidenum">
              <a:rPr lang="en-US" smtClean="0"/>
              <a:pPr/>
              <a:t>23</a:t>
            </a:fld>
            <a:endParaRPr lang="en-US" smtClean="0"/>
          </a:p>
        </p:txBody>
      </p:sp>
      <p:sp>
        <p:nvSpPr>
          <p:cNvPr id="31747" name="Rectangle 2"/>
          <p:cNvSpPr>
            <a:spLocks noChangeArrowheads="1"/>
          </p:cNvSpPr>
          <p:nvPr/>
        </p:nvSpPr>
        <p:spPr bwMode="auto">
          <a:xfrm>
            <a:off x="1722438" y="409575"/>
            <a:ext cx="5773737"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Crystallography of Slip</a:t>
            </a:r>
          </a:p>
        </p:txBody>
      </p:sp>
      <p:sp>
        <p:nvSpPr>
          <p:cNvPr id="178179" name="Text Box 3"/>
          <p:cNvSpPr txBox="1">
            <a:spLocks noChangeArrowheads="1"/>
          </p:cNvSpPr>
          <p:nvPr/>
        </p:nvSpPr>
        <p:spPr bwMode="auto">
          <a:xfrm>
            <a:off x="304800" y="3657600"/>
            <a:ext cx="8610600" cy="830997"/>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mbria"/>
                <a:cs typeface="Cambria"/>
              </a:rPr>
              <a:t>Slip direction – is the close-packed direction within the slip plane.</a:t>
            </a:r>
            <a:endParaRPr lang="en-US" b="0">
              <a:solidFill>
                <a:srgbClr val="0000FF"/>
              </a:solidFill>
              <a:latin typeface="Cambria"/>
              <a:cs typeface="Cambria"/>
            </a:endParaRPr>
          </a:p>
        </p:txBody>
      </p:sp>
      <p:sp>
        <p:nvSpPr>
          <p:cNvPr id="178180" name="Text Box 4"/>
          <p:cNvSpPr txBox="1">
            <a:spLocks noChangeArrowheads="1"/>
          </p:cNvSpPr>
          <p:nvPr/>
        </p:nvSpPr>
        <p:spPr bwMode="auto">
          <a:xfrm>
            <a:off x="304800" y="2819400"/>
            <a:ext cx="8610600" cy="466725"/>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mbria"/>
                <a:cs typeface="Cambria"/>
              </a:rPr>
              <a:t>Slip plane – is the plane of greatest atomic density.</a:t>
            </a:r>
            <a:endParaRPr lang="en-US" b="0">
              <a:latin typeface="Cambria"/>
              <a:cs typeface="Cambria"/>
            </a:endParaRPr>
          </a:p>
        </p:txBody>
      </p:sp>
      <p:sp>
        <p:nvSpPr>
          <p:cNvPr id="178181" name="Text Box 5"/>
          <p:cNvSpPr txBox="1">
            <a:spLocks noChangeArrowheads="1"/>
          </p:cNvSpPr>
          <p:nvPr/>
        </p:nvSpPr>
        <p:spPr bwMode="auto">
          <a:xfrm>
            <a:off x="304800" y="1676400"/>
            <a:ext cx="8610600" cy="831850"/>
          </a:xfrm>
          <a:prstGeom prst="rect">
            <a:avLst/>
          </a:prstGeom>
          <a:solidFill>
            <a:schemeClr val="accent2"/>
          </a:solidFill>
          <a:ln w="9525">
            <a:solidFill>
              <a:schemeClr val="bg2"/>
            </a:solidFill>
            <a:miter lim="800000"/>
            <a:headEnd/>
            <a:tailEnd/>
          </a:ln>
        </p:spPr>
        <p:txBody>
          <a:bodyPr>
            <a:prstTxWarp prst="textNoShape">
              <a:avLst/>
            </a:prstTxWarp>
            <a:spAutoFit/>
          </a:bodyPr>
          <a:lstStyle/>
          <a:p>
            <a:r>
              <a:rPr lang="pt-BR" b="0">
                <a:solidFill>
                  <a:srgbClr val="0000FF"/>
                </a:solidFill>
                <a:latin typeface="Cambria"/>
                <a:cs typeface="Cambria"/>
              </a:rPr>
              <a:t>Slip occurs most readily in specific directions on certain crystallographic planes.</a:t>
            </a:r>
            <a:endParaRPr lang="en-US" b="0">
              <a:solidFill>
                <a:srgbClr val="0000FF"/>
              </a:solidFill>
              <a:latin typeface="Cambria"/>
              <a:cs typeface="Cambria"/>
            </a:endParaRPr>
          </a:p>
        </p:txBody>
      </p:sp>
      <p:sp>
        <p:nvSpPr>
          <p:cNvPr id="178182" name="Text Box 6"/>
          <p:cNvSpPr txBox="1">
            <a:spLocks noChangeArrowheads="1"/>
          </p:cNvSpPr>
          <p:nvPr/>
        </p:nvSpPr>
        <p:spPr bwMode="auto">
          <a:xfrm>
            <a:off x="304800" y="4800600"/>
            <a:ext cx="8626475" cy="1569660"/>
          </a:xfrm>
          <a:prstGeom prst="rect">
            <a:avLst/>
          </a:prstGeom>
          <a:solidFill>
            <a:srgbClr val="CCFFCC"/>
          </a:solidFill>
          <a:ln w="9525">
            <a:solidFill>
              <a:schemeClr val="bg2"/>
            </a:solidFill>
            <a:miter lim="800000"/>
            <a:headEnd/>
            <a:tailEnd/>
          </a:ln>
        </p:spPr>
        <p:txBody>
          <a:bodyPr>
            <a:prstTxWarp prst="textNoShape">
              <a:avLst/>
            </a:prstTxWarp>
            <a:spAutoFit/>
          </a:bodyPr>
          <a:lstStyle/>
          <a:p>
            <a:r>
              <a:rPr lang="pt-BR" b="0">
                <a:latin typeface="Cambria"/>
                <a:cs typeface="Cambria"/>
              </a:rPr>
              <a:t>Slip system – is the combination of preferred slip planes and  slip directions (on  those specific planes) along which dislocation motion occurs.  Slip systems are dependent on the crystal structure. </a:t>
            </a:r>
            <a:endParaRPr lang="en-US" b="0">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additive="base">
                                        <p:cTn id="7" dur="500" fill="hold"/>
                                        <p:tgtEl>
                                          <p:spTgt spid="178181"/>
                                        </p:tgtEl>
                                        <p:attrNameLst>
                                          <p:attrName>ppt_x</p:attrName>
                                        </p:attrNameLst>
                                      </p:cBhvr>
                                      <p:tavLst>
                                        <p:tav tm="0">
                                          <p:val>
                                            <p:strVal val="0-#ppt_w/2"/>
                                          </p:val>
                                        </p:tav>
                                        <p:tav tm="100000">
                                          <p:val>
                                            <p:strVal val="#ppt_x"/>
                                          </p:val>
                                        </p:tav>
                                      </p:tavLst>
                                    </p:anim>
                                    <p:anim calcmode="lin" valueType="num">
                                      <p:cBhvr additive="base">
                                        <p:cTn id="8" dur="500" fill="hold"/>
                                        <p:tgtEl>
                                          <p:spTgt spid="178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8180"/>
                                        </p:tgtEl>
                                        <p:attrNameLst>
                                          <p:attrName>style.visibility</p:attrName>
                                        </p:attrNameLst>
                                      </p:cBhvr>
                                      <p:to>
                                        <p:strVal val="visible"/>
                                      </p:to>
                                    </p:set>
                                    <p:anim calcmode="lin" valueType="num">
                                      <p:cBhvr additive="base">
                                        <p:cTn id="13" dur="500" fill="hold"/>
                                        <p:tgtEl>
                                          <p:spTgt spid="178180"/>
                                        </p:tgtEl>
                                        <p:attrNameLst>
                                          <p:attrName>ppt_x</p:attrName>
                                        </p:attrNameLst>
                                      </p:cBhvr>
                                      <p:tavLst>
                                        <p:tav tm="0">
                                          <p:val>
                                            <p:strVal val="1+#ppt_w/2"/>
                                          </p:val>
                                        </p:tav>
                                        <p:tav tm="100000">
                                          <p:val>
                                            <p:strVal val="#ppt_x"/>
                                          </p:val>
                                        </p:tav>
                                      </p:tavLst>
                                    </p:anim>
                                    <p:anim calcmode="lin" valueType="num">
                                      <p:cBhvr additive="base">
                                        <p:cTn id="14" dur="500" fill="hold"/>
                                        <p:tgtEl>
                                          <p:spTgt spid="1781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8179"/>
                                        </p:tgtEl>
                                        <p:attrNameLst>
                                          <p:attrName>style.visibility</p:attrName>
                                        </p:attrNameLst>
                                      </p:cBhvr>
                                      <p:to>
                                        <p:strVal val="visible"/>
                                      </p:to>
                                    </p:set>
                                    <p:anim calcmode="lin" valueType="num">
                                      <p:cBhvr additive="base">
                                        <p:cTn id="19" dur="500" fill="hold"/>
                                        <p:tgtEl>
                                          <p:spTgt spid="178179"/>
                                        </p:tgtEl>
                                        <p:attrNameLst>
                                          <p:attrName>ppt_x</p:attrName>
                                        </p:attrNameLst>
                                      </p:cBhvr>
                                      <p:tavLst>
                                        <p:tav tm="0">
                                          <p:val>
                                            <p:strVal val="0-#ppt_w/2"/>
                                          </p:val>
                                        </p:tav>
                                        <p:tav tm="100000">
                                          <p:val>
                                            <p:strVal val="#ppt_x"/>
                                          </p:val>
                                        </p:tav>
                                      </p:tavLst>
                                    </p:anim>
                                    <p:anim calcmode="lin" valueType="num">
                                      <p:cBhvr additive="base">
                                        <p:cTn id="20" dur="500" fill="hold"/>
                                        <p:tgtEl>
                                          <p:spTgt spid="1781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8182"/>
                                        </p:tgtEl>
                                        <p:attrNameLst>
                                          <p:attrName>style.visibility</p:attrName>
                                        </p:attrNameLst>
                                      </p:cBhvr>
                                      <p:to>
                                        <p:strVal val="visible"/>
                                      </p:to>
                                    </p:set>
                                    <p:anim calcmode="lin" valueType="num">
                                      <p:cBhvr additive="base">
                                        <p:cTn id="25" dur="500" fill="hold"/>
                                        <p:tgtEl>
                                          <p:spTgt spid="178182"/>
                                        </p:tgtEl>
                                        <p:attrNameLst>
                                          <p:attrName>ppt_x</p:attrName>
                                        </p:attrNameLst>
                                      </p:cBhvr>
                                      <p:tavLst>
                                        <p:tav tm="0">
                                          <p:val>
                                            <p:strVal val="1+#ppt_w/2"/>
                                          </p:val>
                                        </p:tav>
                                        <p:tav tm="100000">
                                          <p:val>
                                            <p:strVal val="#ppt_x"/>
                                          </p:val>
                                        </p:tav>
                                      </p:tavLst>
                                    </p:anim>
                                    <p:anim calcmode="lin" valueType="num">
                                      <p:cBhvr additive="base">
                                        <p:cTn id="26" dur="500" fill="hold"/>
                                        <p:tgtEl>
                                          <p:spTgt spid="178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nimBg="1" autoUpdateAnimBg="0"/>
      <p:bldP spid="178180" grpId="0" animBg="1" autoUpdateAnimBg="0"/>
      <p:bldP spid="178181" grpId="0" animBg="1" autoUpdateAnimBg="0"/>
      <p:bldP spid="17818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1"/>
          </p:nvPr>
        </p:nvSpPr>
        <p:spPr>
          <a:noFill/>
        </p:spPr>
        <p:txBody>
          <a:bodyPr/>
          <a:lstStyle/>
          <a:p>
            <a:fld id="{E09FE453-F742-854D-8223-2C2DDFBFD86C}" type="slidenum">
              <a:rPr lang="en-US" smtClean="0"/>
              <a:pPr/>
              <a:t>24</a:t>
            </a:fld>
            <a:endParaRPr lang="en-US" smtClean="0"/>
          </a:p>
        </p:txBody>
      </p:sp>
      <p:sp>
        <p:nvSpPr>
          <p:cNvPr id="32771" name="Text Box 3"/>
          <p:cNvSpPr txBox="1">
            <a:spLocks noChangeArrowheads="1"/>
          </p:cNvSpPr>
          <p:nvPr/>
        </p:nvSpPr>
        <p:spPr bwMode="auto">
          <a:xfrm>
            <a:off x="533400" y="1600200"/>
            <a:ext cx="8474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Example:  Determine the slip system for the (111) plane in a fcc crystal and sketch the result.</a:t>
            </a:r>
          </a:p>
        </p:txBody>
      </p:sp>
      <p:pic>
        <p:nvPicPr>
          <p:cNvPr id="32772" name="Picture 4" descr="slipplanes"/>
          <p:cNvPicPr>
            <a:picLocks noChangeAspect="1" noChangeArrowheads="1"/>
          </p:cNvPicPr>
          <p:nvPr/>
        </p:nvPicPr>
        <p:blipFill>
          <a:blip r:embed="rId2"/>
          <a:srcRect/>
          <a:stretch>
            <a:fillRect/>
          </a:stretch>
        </p:blipFill>
        <p:spPr bwMode="auto">
          <a:xfrm>
            <a:off x="549275" y="2473325"/>
            <a:ext cx="2690813" cy="3289300"/>
          </a:xfrm>
          <a:prstGeom prst="rect">
            <a:avLst/>
          </a:prstGeom>
          <a:noFill/>
          <a:ln w="9525">
            <a:noFill/>
            <a:miter lim="800000"/>
            <a:headEnd/>
            <a:tailEnd/>
          </a:ln>
        </p:spPr>
      </p:pic>
      <p:pic>
        <p:nvPicPr>
          <p:cNvPr id="179205" name="Picture 5" descr="fccslipsystem"/>
          <p:cNvPicPr>
            <a:picLocks noChangeAspect="1" noChangeArrowheads="1"/>
          </p:cNvPicPr>
          <p:nvPr/>
        </p:nvPicPr>
        <p:blipFill>
          <a:blip r:embed="rId3"/>
          <a:srcRect/>
          <a:stretch>
            <a:fillRect/>
          </a:stretch>
        </p:blipFill>
        <p:spPr bwMode="auto">
          <a:xfrm>
            <a:off x="3597275" y="2398713"/>
            <a:ext cx="4876800" cy="2376487"/>
          </a:xfrm>
          <a:prstGeom prst="rect">
            <a:avLst/>
          </a:prstGeom>
          <a:noFill/>
          <a:ln w="9525">
            <a:noFill/>
            <a:miter lim="800000"/>
            <a:headEnd/>
            <a:tailEnd/>
          </a:ln>
        </p:spPr>
      </p:pic>
      <p:sp>
        <p:nvSpPr>
          <p:cNvPr id="179206" name="Text Box 6"/>
          <p:cNvSpPr txBox="1">
            <a:spLocks noChangeArrowheads="1"/>
          </p:cNvSpPr>
          <p:nvPr/>
        </p:nvSpPr>
        <p:spPr bwMode="auto">
          <a:xfrm>
            <a:off x="3657600" y="4876800"/>
            <a:ext cx="4444095"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The slip direction in </a:t>
            </a:r>
            <a:r>
              <a:rPr lang="en-US" b="0" i="1">
                <a:latin typeface="Cambria"/>
                <a:cs typeface="Cambria"/>
              </a:rPr>
              <a:t>fcc </a:t>
            </a:r>
            <a:r>
              <a:rPr lang="en-US" b="0">
                <a:latin typeface="Cambria"/>
                <a:cs typeface="Cambria"/>
              </a:rPr>
              <a:t>is &lt;110&gt; </a:t>
            </a:r>
          </a:p>
        </p:txBody>
      </p:sp>
      <p:sp>
        <p:nvSpPr>
          <p:cNvPr id="179207" name="Text Box 7"/>
          <p:cNvSpPr txBox="1">
            <a:spLocks noChangeArrowheads="1"/>
          </p:cNvSpPr>
          <p:nvPr/>
        </p:nvSpPr>
        <p:spPr bwMode="auto">
          <a:xfrm>
            <a:off x="3717925" y="5305425"/>
            <a:ext cx="4892675" cy="1569660"/>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The proof that a slip direction [uvw] lies in the slip plane (hkl) is given by calculating the scalar product:</a:t>
            </a:r>
          </a:p>
          <a:p>
            <a:r>
              <a:rPr lang="en-US" b="0">
                <a:latin typeface="Cambria"/>
                <a:cs typeface="Cambria"/>
              </a:rPr>
              <a:t>       </a:t>
            </a:r>
            <a:r>
              <a:rPr lang="en-US" b="0" i="1">
                <a:latin typeface="Cambria"/>
                <a:cs typeface="Cambria"/>
              </a:rPr>
              <a:t>hu + kv + lw =0</a:t>
            </a:r>
            <a:endParaRPr lang="en-US" b="0">
              <a:latin typeface="Cambria"/>
              <a:cs typeface="Cambria"/>
            </a:endParaRPr>
          </a:p>
        </p:txBody>
      </p:sp>
      <p:sp>
        <p:nvSpPr>
          <p:cNvPr id="32776" name="Rectangle 8"/>
          <p:cNvSpPr>
            <a:spLocks noChangeArrowheads="1"/>
          </p:cNvSpPr>
          <p:nvPr/>
        </p:nvSpPr>
        <p:spPr bwMode="auto">
          <a:xfrm>
            <a:off x="914400" y="457200"/>
            <a:ext cx="6592888" cy="701675"/>
          </a:xfrm>
          <a:prstGeom prst="rect">
            <a:avLst/>
          </a:prstGeom>
          <a:noFill/>
          <a:ln w="9525">
            <a:noFill/>
            <a:miter lim="800000"/>
            <a:headEnd/>
            <a:tailEnd/>
          </a:ln>
        </p:spPr>
        <p:txBody>
          <a:bodyPr wrap="none">
            <a:prstTxWarp prst="textNoShape">
              <a:avLst/>
            </a:prstTxWarp>
            <a:spAutoFit/>
          </a:bodyPr>
          <a:lstStyle/>
          <a:p>
            <a:r>
              <a:rPr lang="en-US" sz="4000" b="0" i="1">
                <a:solidFill>
                  <a:srgbClr val="011099"/>
                </a:solidFill>
                <a:latin typeface="Helvetica" charset="0"/>
              </a:rPr>
              <a:t>Crystallography of Slip in fcc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additive="base">
                                        <p:cTn id="7" dur="500" fill="hold"/>
                                        <p:tgtEl>
                                          <p:spTgt spid="179206"/>
                                        </p:tgtEl>
                                        <p:attrNameLst>
                                          <p:attrName>ppt_x</p:attrName>
                                        </p:attrNameLst>
                                      </p:cBhvr>
                                      <p:tavLst>
                                        <p:tav tm="0">
                                          <p:val>
                                            <p:strVal val="1+#ppt_w/2"/>
                                          </p:val>
                                        </p:tav>
                                        <p:tav tm="100000">
                                          <p:val>
                                            <p:strVal val="#ppt_x"/>
                                          </p:val>
                                        </p:tav>
                                      </p:tavLst>
                                    </p:anim>
                                    <p:anim calcmode="lin" valueType="num">
                                      <p:cBhvr additive="base">
                                        <p:cTn id="8" dur="500" fill="hold"/>
                                        <p:tgtEl>
                                          <p:spTgt spid="1792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9205"/>
                                        </p:tgtEl>
                                        <p:attrNameLst>
                                          <p:attrName>style.visibility</p:attrName>
                                        </p:attrNameLst>
                                      </p:cBhvr>
                                      <p:to>
                                        <p:strVal val="visible"/>
                                      </p:to>
                                    </p:set>
                                    <p:anim calcmode="lin" valueType="num">
                                      <p:cBhvr additive="base">
                                        <p:cTn id="13" dur="500" fill="hold"/>
                                        <p:tgtEl>
                                          <p:spTgt spid="179205"/>
                                        </p:tgtEl>
                                        <p:attrNameLst>
                                          <p:attrName>ppt_x</p:attrName>
                                        </p:attrNameLst>
                                      </p:cBhvr>
                                      <p:tavLst>
                                        <p:tav tm="0">
                                          <p:val>
                                            <p:strVal val="1+#ppt_w/2"/>
                                          </p:val>
                                        </p:tav>
                                        <p:tav tm="100000">
                                          <p:val>
                                            <p:strVal val="#ppt_x"/>
                                          </p:val>
                                        </p:tav>
                                      </p:tavLst>
                                    </p:anim>
                                    <p:anim calcmode="lin" valueType="num">
                                      <p:cBhvr additive="base">
                                        <p:cTn id="14" dur="500" fill="hold"/>
                                        <p:tgtEl>
                                          <p:spTgt spid="1792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9207"/>
                                        </p:tgtEl>
                                        <p:attrNameLst>
                                          <p:attrName>style.visibility</p:attrName>
                                        </p:attrNameLst>
                                      </p:cBhvr>
                                      <p:to>
                                        <p:strVal val="visible"/>
                                      </p:to>
                                    </p:set>
                                    <p:anim calcmode="lin" valueType="num">
                                      <p:cBhvr additive="base">
                                        <p:cTn id="19" dur="500" fill="hold"/>
                                        <p:tgtEl>
                                          <p:spTgt spid="179207"/>
                                        </p:tgtEl>
                                        <p:attrNameLst>
                                          <p:attrName>ppt_x</p:attrName>
                                        </p:attrNameLst>
                                      </p:cBhvr>
                                      <p:tavLst>
                                        <p:tav tm="0">
                                          <p:val>
                                            <p:strVal val="1+#ppt_w/2"/>
                                          </p:val>
                                        </p:tav>
                                        <p:tav tm="100000">
                                          <p:val>
                                            <p:strVal val="#ppt_x"/>
                                          </p:val>
                                        </p:tav>
                                      </p:tavLst>
                                    </p:anim>
                                    <p:anim calcmode="lin" valueType="num">
                                      <p:cBhvr additive="base">
                                        <p:cTn id="20" dur="500" fill="hold"/>
                                        <p:tgtEl>
                                          <p:spTgt spid="179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6" grpId="0" autoUpdateAnimBg="0"/>
      <p:bldP spid="17920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F5FC1284-C757-1740-A76F-7592489247F2}" type="slidenum">
              <a:rPr lang="en-US" smtClean="0"/>
              <a:pPr/>
              <a:t>25</a:t>
            </a:fld>
            <a:endParaRPr lang="en-US" smtClean="0"/>
          </a:p>
        </p:txBody>
      </p:sp>
      <p:sp>
        <p:nvSpPr>
          <p:cNvPr id="33795" name="Rectangle 8"/>
          <p:cNvSpPr>
            <a:spLocks noChangeArrowheads="1"/>
          </p:cNvSpPr>
          <p:nvPr/>
        </p:nvSpPr>
        <p:spPr bwMode="auto">
          <a:xfrm>
            <a:off x="1219200" y="336550"/>
            <a:ext cx="6621463" cy="701675"/>
          </a:xfrm>
          <a:prstGeom prst="rect">
            <a:avLst/>
          </a:prstGeom>
          <a:noFill/>
          <a:ln w="9525">
            <a:noFill/>
            <a:miter lim="800000"/>
            <a:headEnd/>
            <a:tailEnd/>
          </a:ln>
        </p:spPr>
        <p:txBody>
          <a:bodyPr wrap="none">
            <a:prstTxWarp prst="textNoShape">
              <a:avLst/>
            </a:prstTxWarp>
            <a:spAutoFit/>
          </a:bodyPr>
          <a:lstStyle/>
          <a:p>
            <a:r>
              <a:rPr lang="en-US" sz="4000" b="0" i="1">
                <a:solidFill>
                  <a:srgbClr val="011099"/>
                </a:solidFill>
                <a:latin typeface="Helvetica" charset="0"/>
              </a:rPr>
              <a:t>Slip Systems in fcc, bcc, hcp</a:t>
            </a:r>
          </a:p>
        </p:txBody>
      </p:sp>
      <p:sp>
        <p:nvSpPr>
          <p:cNvPr id="33796" name="Text Box 9"/>
          <p:cNvSpPr txBox="1">
            <a:spLocks noChangeArrowheads="1"/>
          </p:cNvSpPr>
          <p:nvPr/>
        </p:nvSpPr>
        <p:spPr bwMode="auto">
          <a:xfrm>
            <a:off x="609600" y="1600200"/>
            <a:ext cx="6892482"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The slip systems for FCC, BCC and HCP crystals  are</a:t>
            </a:r>
          </a:p>
        </p:txBody>
      </p:sp>
      <p:pic>
        <p:nvPicPr>
          <p:cNvPr id="33797" name="Picture 10" descr="sliptable"/>
          <p:cNvPicPr>
            <a:picLocks noChangeAspect="1" noChangeArrowheads="1"/>
          </p:cNvPicPr>
          <p:nvPr/>
        </p:nvPicPr>
        <p:blipFill>
          <a:blip r:embed="rId2">
            <a:lum bright="-32000" contrast="72000"/>
          </a:blip>
          <a:srcRect/>
          <a:stretch>
            <a:fillRect/>
          </a:stretch>
        </p:blipFill>
        <p:spPr bwMode="auto">
          <a:xfrm>
            <a:off x="1295400" y="2108200"/>
            <a:ext cx="6553200" cy="2768600"/>
          </a:xfrm>
          <a:prstGeom prst="rect">
            <a:avLst/>
          </a:prstGeom>
          <a:noFill/>
          <a:ln w="9525">
            <a:noFill/>
            <a:miter lim="800000"/>
            <a:headEnd/>
            <a:tailEnd/>
          </a:ln>
        </p:spPr>
      </p:pic>
      <p:sp>
        <p:nvSpPr>
          <p:cNvPr id="33798" name="Text Box 11"/>
          <p:cNvSpPr txBox="1">
            <a:spLocks noChangeArrowheads="1"/>
          </p:cNvSpPr>
          <p:nvPr/>
        </p:nvSpPr>
        <p:spPr bwMode="auto">
          <a:xfrm>
            <a:off x="762000" y="5029200"/>
            <a:ext cx="6677880" cy="461665"/>
          </a:xfrm>
          <a:prstGeom prst="rect">
            <a:avLst/>
          </a:prstGeom>
          <a:noFill/>
          <a:ln w="9525">
            <a:noFill/>
            <a:miter lim="800000"/>
            <a:headEnd/>
            <a:tailEnd/>
          </a:ln>
        </p:spPr>
        <p:txBody>
          <a:bodyPr wrap="none">
            <a:prstTxWarp prst="textNoShape">
              <a:avLst/>
            </a:prstTxWarp>
            <a:spAutoFit/>
          </a:bodyPr>
          <a:lstStyle/>
          <a:p>
            <a:r>
              <a:rPr lang="en-US" b="0">
                <a:solidFill>
                  <a:srgbClr val="0000FF"/>
                </a:solidFill>
                <a:latin typeface="Cambria"/>
                <a:cs typeface="Cambria"/>
              </a:rPr>
              <a:t>For this lecture we will focus on FCC crystals only</a:t>
            </a:r>
          </a:p>
        </p:txBody>
      </p:sp>
      <p:sp>
        <p:nvSpPr>
          <p:cNvPr id="33799" name="Text Box 12"/>
          <p:cNvSpPr txBox="1">
            <a:spLocks noChangeArrowheads="1"/>
          </p:cNvSpPr>
          <p:nvPr/>
        </p:nvSpPr>
        <p:spPr bwMode="auto">
          <a:xfrm>
            <a:off x="1447800" y="5715000"/>
            <a:ext cx="7559675" cy="915988"/>
          </a:xfrm>
          <a:prstGeom prst="rect">
            <a:avLst/>
          </a:prstGeom>
          <a:noFill/>
          <a:ln w="9525">
            <a:noFill/>
            <a:miter lim="800000"/>
            <a:headEnd/>
            <a:tailEnd/>
          </a:ln>
        </p:spPr>
        <p:txBody>
          <a:bodyPr>
            <a:prstTxWarp prst="textNoShape">
              <a:avLst/>
            </a:prstTxWarp>
            <a:spAutoFit/>
          </a:bodyPr>
          <a:lstStyle/>
          <a:p>
            <a:r>
              <a:rPr lang="en-US" sz="1800">
                <a:solidFill>
                  <a:srgbClr val="FF0000"/>
                </a:solidFill>
                <a:latin typeface="Cambria"/>
                <a:cs typeface="Cambria"/>
              </a:rPr>
              <a:t>In the case of FCC crystals we can see in the table that there are 12 slip systems. However if forward and reverse systems are treated as independent, there are then 24 slip systems. </a:t>
            </a:r>
          </a:p>
        </p:txBody>
      </p:sp>
      <p:sp>
        <p:nvSpPr>
          <p:cNvPr id="33800" name="Text Box 13"/>
          <p:cNvSpPr txBox="1">
            <a:spLocks noChangeArrowheads="1"/>
          </p:cNvSpPr>
          <p:nvPr/>
        </p:nvSpPr>
        <p:spPr bwMode="auto">
          <a:xfrm>
            <a:off x="669925" y="5680075"/>
            <a:ext cx="930814"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Note: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5D87C9BD-7ABA-3A4C-834D-1F762C0E9B85}" type="slidenum">
              <a:rPr lang="en-US" smtClean="0"/>
              <a:pPr/>
              <a:t>26</a:t>
            </a:fld>
            <a:endParaRPr lang="en-US" smtClean="0"/>
          </a:p>
        </p:txBody>
      </p:sp>
      <p:sp>
        <p:nvSpPr>
          <p:cNvPr id="34819" name="Rectangle 25"/>
          <p:cNvSpPr>
            <a:spLocks noChangeArrowheads="1"/>
          </p:cNvSpPr>
          <p:nvPr/>
        </p:nvSpPr>
        <p:spPr bwMode="auto">
          <a:xfrm>
            <a:off x="1439863" y="304800"/>
            <a:ext cx="6332537"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Elastic vs. Plastic Deformation</a:t>
            </a:r>
          </a:p>
        </p:txBody>
      </p:sp>
      <p:sp>
        <p:nvSpPr>
          <p:cNvPr id="34820" name="Text Box 26"/>
          <p:cNvSpPr txBox="1">
            <a:spLocks noChangeArrowheads="1"/>
          </p:cNvSpPr>
          <p:nvPr/>
        </p:nvSpPr>
        <p:spPr bwMode="auto">
          <a:xfrm>
            <a:off x="990600" y="985838"/>
            <a:ext cx="6608600"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Selection of Slip Systems for Rigid-Plastic Models</a:t>
            </a:r>
            <a:r>
              <a:rPr lang="en-US" b="0">
                <a:solidFill>
                  <a:schemeClr val="tx1"/>
                </a:solidFill>
                <a:latin typeface="Cambria"/>
                <a:cs typeface="Cambria"/>
              </a:rPr>
              <a:t> </a:t>
            </a:r>
          </a:p>
        </p:txBody>
      </p:sp>
      <p:sp>
        <p:nvSpPr>
          <p:cNvPr id="34821" name="Text Box 27"/>
          <p:cNvSpPr txBox="1">
            <a:spLocks noChangeArrowheads="1"/>
          </p:cNvSpPr>
          <p:nvPr/>
        </p:nvSpPr>
        <p:spPr bwMode="auto">
          <a:xfrm>
            <a:off x="1050925" y="1946275"/>
            <a:ext cx="7864475" cy="1200328"/>
          </a:xfrm>
          <a:prstGeom prst="rect">
            <a:avLst/>
          </a:prstGeom>
          <a:noFill/>
          <a:ln w="9525">
            <a:noFill/>
            <a:miter lim="800000"/>
            <a:headEnd/>
            <a:tailEnd/>
          </a:ln>
        </p:spPr>
        <p:txBody>
          <a:bodyPr>
            <a:prstTxWarp prst="textNoShape">
              <a:avLst/>
            </a:prstTxWarp>
            <a:spAutoFit/>
          </a:bodyPr>
          <a:lstStyle/>
          <a:p>
            <a:r>
              <a:rPr lang="en-US" b="0">
                <a:latin typeface="Cambria"/>
                <a:cs typeface="Cambria"/>
              </a:rPr>
              <a:t>Assumption – For FPD, the elastic deformation rate is usually small when compared to the plastic deformation rate and thus it can be neglected.</a:t>
            </a:r>
          </a:p>
        </p:txBody>
      </p:sp>
      <p:sp>
        <p:nvSpPr>
          <p:cNvPr id="34822" name="Text Box 28"/>
          <p:cNvSpPr txBox="1">
            <a:spLocks noChangeArrowheads="1"/>
          </p:cNvSpPr>
          <p:nvPr/>
        </p:nvSpPr>
        <p:spPr bwMode="auto">
          <a:xfrm>
            <a:off x="1203325" y="3236913"/>
            <a:ext cx="1357012"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Reasons:</a:t>
            </a:r>
          </a:p>
        </p:txBody>
      </p:sp>
      <p:sp>
        <p:nvSpPr>
          <p:cNvPr id="34823" name="Text Box 29"/>
          <p:cNvSpPr txBox="1">
            <a:spLocks noChangeArrowheads="1"/>
          </p:cNvSpPr>
          <p:nvPr/>
        </p:nvSpPr>
        <p:spPr bwMode="auto">
          <a:xfrm>
            <a:off x="1371600" y="3810000"/>
            <a:ext cx="2667000" cy="1938992"/>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The elastic  deformation is confined to the ratio of stress to elastic modulus</a:t>
            </a:r>
          </a:p>
        </p:txBody>
      </p:sp>
      <p:sp>
        <p:nvSpPr>
          <p:cNvPr id="34824" name="AutoShape 30"/>
          <p:cNvSpPr>
            <a:spLocks/>
          </p:cNvSpPr>
          <p:nvPr/>
        </p:nvSpPr>
        <p:spPr bwMode="auto">
          <a:xfrm>
            <a:off x="3886200" y="3733800"/>
            <a:ext cx="457200" cy="1905000"/>
          </a:xfrm>
          <a:prstGeom prst="leftBrace">
            <a:avLst>
              <a:gd name="adj1" fmla="val 34722"/>
              <a:gd name="adj2" fmla="val 50000"/>
            </a:avLst>
          </a:prstGeom>
          <a:noFill/>
          <a:ln w="38100">
            <a:solidFill>
              <a:srgbClr val="FF0000"/>
            </a:solidFill>
            <a:round/>
            <a:headEnd/>
            <a:tailEnd/>
          </a:ln>
        </p:spPr>
        <p:txBody>
          <a:bodyPr wrap="none" anchor="ctr">
            <a:prstTxWarp prst="textNoShape">
              <a:avLst/>
            </a:prstTxWarp>
          </a:bodyPr>
          <a:lstStyle/>
          <a:p>
            <a:endParaRPr lang="en-US">
              <a:latin typeface="Cambria"/>
              <a:cs typeface="Cambria"/>
            </a:endParaRPr>
          </a:p>
        </p:txBody>
      </p:sp>
      <p:sp>
        <p:nvSpPr>
          <p:cNvPr id="34825" name="Text Box 31"/>
          <p:cNvSpPr txBox="1">
            <a:spLocks noChangeArrowheads="1"/>
          </p:cNvSpPr>
          <p:nvPr/>
        </p:nvSpPr>
        <p:spPr bwMode="auto">
          <a:xfrm>
            <a:off x="4572000" y="3352800"/>
            <a:ext cx="3749675" cy="1200328"/>
          </a:xfrm>
          <a:prstGeom prst="rect">
            <a:avLst/>
          </a:prstGeom>
          <a:noFill/>
          <a:ln w="9525">
            <a:noFill/>
            <a:miter lim="800000"/>
            <a:headEnd/>
            <a:tailEnd/>
          </a:ln>
        </p:spPr>
        <p:txBody>
          <a:bodyPr>
            <a:prstTxWarp prst="textNoShape">
              <a:avLst/>
            </a:prstTxWarp>
            <a:spAutoFit/>
          </a:bodyPr>
          <a:lstStyle/>
          <a:p>
            <a:r>
              <a:rPr lang="en-US" b="0">
                <a:latin typeface="Cambria"/>
                <a:cs typeface="Cambria"/>
              </a:rPr>
              <a:t>Perfect plastic materials  - equivalent stress = initial yield stress  </a:t>
            </a:r>
          </a:p>
        </p:txBody>
      </p:sp>
      <p:sp>
        <p:nvSpPr>
          <p:cNvPr id="34826" name="Text Box 32"/>
          <p:cNvSpPr txBox="1">
            <a:spLocks noChangeArrowheads="1"/>
          </p:cNvSpPr>
          <p:nvPr/>
        </p:nvSpPr>
        <p:spPr bwMode="auto">
          <a:xfrm>
            <a:off x="4572000" y="4724400"/>
            <a:ext cx="3902075" cy="1938992"/>
          </a:xfrm>
          <a:prstGeom prst="rect">
            <a:avLst/>
          </a:prstGeom>
          <a:noFill/>
          <a:ln w="9525">
            <a:noFill/>
            <a:miter lim="800000"/>
            <a:headEnd/>
            <a:tailEnd/>
          </a:ln>
        </p:spPr>
        <p:txBody>
          <a:bodyPr>
            <a:prstTxWarp prst="textNoShape">
              <a:avLst/>
            </a:prstTxWarp>
            <a:spAutoFit/>
          </a:bodyPr>
          <a:lstStyle/>
          <a:p>
            <a:r>
              <a:rPr lang="en-US" b="0">
                <a:latin typeface="Cambria"/>
                <a:cs typeface="Cambria"/>
              </a:rPr>
              <a:t>For most metals – initial yield stress is 2 or 3 orders of magnitude less than the elastic modulus – </a:t>
            </a:r>
            <a:br>
              <a:rPr lang="en-US" b="0">
                <a:latin typeface="Cambria"/>
                <a:cs typeface="Cambria"/>
              </a:rPr>
            </a:br>
            <a:r>
              <a:rPr lang="en-US" b="0">
                <a:latin typeface="Cambria"/>
                <a:cs typeface="Cambria"/>
              </a:rPr>
              <a:t>ratio is &lt;&lt; 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2"/>
          <p:cNvSpPr>
            <a:spLocks noGrp="1"/>
          </p:cNvSpPr>
          <p:nvPr>
            <p:ph type="sldNum" sz="quarter" idx="11"/>
          </p:nvPr>
        </p:nvSpPr>
        <p:spPr>
          <a:noFill/>
        </p:spPr>
        <p:txBody>
          <a:bodyPr/>
          <a:lstStyle/>
          <a:p>
            <a:fld id="{9E941D6E-C615-0D47-8C35-2907446B531A}" type="slidenum">
              <a:rPr lang="en-US" smtClean="0"/>
              <a:pPr/>
              <a:t>27</a:t>
            </a:fld>
            <a:endParaRPr lang="en-US" smtClean="0"/>
          </a:p>
        </p:txBody>
      </p:sp>
      <p:sp>
        <p:nvSpPr>
          <p:cNvPr id="35845" name="Rectangle 26"/>
          <p:cNvSpPr>
            <a:spLocks noChangeArrowheads="1"/>
          </p:cNvSpPr>
          <p:nvPr/>
        </p:nvSpPr>
        <p:spPr bwMode="auto">
          <a:xfrm>
            <a:off x="1723315" y="304800"/>
            <a:ext cx="5439485" cy="646331"/>
          </a:xfrm>
          <a:prstGeom prst="rect">
            <a:avLst/>
          </a:prstGeom>
          <a:noFill/>
          <a:ln w="9525">
            <a:noFill/>
            <a:miter lim="800000"/>
            <a:headEnd/>
            <a:tailEnd/>
          </a:ln>
        </p:spPr>
        <p:txBody>
          <a:bodyPr wrap="none">
            <a:prstTxWarp prst="textNoShape">
              <a:avLst/>
            </a:prstTxWarp>
            <a:spAutoFit/>
          </a:bodyPr>
          <a:lstStyle/>
          <a:p>
            <a:r>
              <a:rPr lang="en-US" sz="3600" b="0" i="1" dirty="0" smtClean="0">
                <a:solidFill>
                  <a:srgbClr val="011099"/>
                </a:solidFill>
                <a:latin typeface="Helvetica" charset="0"/>
              </a:rPr>
              <a:t>Macro Strain – Micro Slip</a:t>
            </a:r>
            <a:endParaRPr lang="en-US" sz="3600" b="0" i="1" dirty="0">
              <a:solidFill>
                <a:srgbClr val="011099"/>
              </a:solidFill>
              <a:latin typeface="Helvetica" charset="0"/>
            </a:endParaRPr>
          </a:p>
        </p:txBody>
      </p:sp>
      <p:sp>
        <p:nvSpPr>
          <p:cNvPr id="35846" name="Text Box 27"/>
          <p:cNvSpPr txBox="1">
            <a:spLocks noChangeArrowheads="1"/>
          </p:cNvSpPr>
          <p:nvPr/>
        </p:nvSpPr>
        <p:spPr bwMode="auto">
          <a:xfrm>
            <a:off x="990600" y="990600"/>
            <a:ext cx="707221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Rigid-Plastic Models</a:t>
            </a:r>
            <a:r>
              <a:rPr lang="en-US">
                <a:solidFill>
                  <a:schemeClr val="tx1"/>
                </a:solidFill>
                <a:latin typeface="Cambria"/>
                <a:cs typeface="Cambria"/>
              </a:rPr>
              <a:t> </a:t>
            </a:r>
          </a:p>
        </p:txBody>
      </p:sp>
      <p:sp>
        <p:nvSpPr>
          <p:cNvPr id="35847" name="Text Box 28"/>
          <p:cNvSpPr txBox="1">
            <a:spLocks noChangeArrowheads="1"/>
          </p:cNvSpPr>
          <p:nvPr/>
        </p:nvSpPr>
        <p:spPr bwMode="auto">
          <a:xfrm>
            <a:off x="822325" y="2022475"/>
            <a:ext cx="7940675" cy="1200328"/>
          </a:xfrm>
          <a:prstGeom prst="rect">
            <a:avLst/>
          </a:prstGeom>
          <a:noFill/>
          <a:ln w="9525">
            <a:noFill/>
            <a:miter lim="800000"/>
            <a:headEnd/>
            <a:tailEnd/>
          </a:ln>
        </p:spPr>
        <p:txBody>
          <a:bodyPr>
            <a:prstTxWarp prst="textNoShape">
              <a:avLst/>
            </a:prstTxWarp>
            <a:spAutoFit/>
          </a:bodyPr>
          <a:lstStyle/>
          <a:p>
            <a:r>
              <a:rPr lang="en-US" b="0">
                <a:latin typeface="Cambria"/>
                <a:cs typeface="Cambria"/>
              </a:rPr>
              <a:t>Once the elastic deformation rate is considered, it is reasonable to model the material behavior using the rigid-plastic model given by:</a:t>
            </a:r>
          </a:p>
        </p:txBody>
      </p:sp>
      <p:graphicFrame>
        <p:nvGraphicFramePr>
          <p:cNvPr id="35842" name="Object 2"/>
          <p:cNvGraphicFramePr>
            <a:graphicFrameLocks noChangeAspect="1"/>
          </p:cNvGraphicFramePr>
          <p:nvPr>
            <p:extLst>
              <p:ext uri="{D42A27DB-BD31-4B8C-83A1-F6EECF244321}">
                <p14:modId xmlns:p14="http://schemas.microsoft.com/office/powerpoint/2010/main" val="570780068"/>
              </p:ext>
            </p:extLst>
          </p:nvPr>
        </p:nvGraphicFramePr>
        <p:xfrm>
          <a:off x="2938463" y="3429000"/>
          <a:ext cx="2986087" cy="1168400"/>
        </p:xfrm>
        <a:graphic>
          <a:graphicData uri="http://schemas.openxmlformats.org/presentationml/2006/ole">
            <mc:AlternateContent xmlns:mc="http://schemas.openxmlformats.org/markup-compatibility/2006">
              <mc:Choice xmlns:v="urn:schemas-microsoft-com:vml" Requires="v">
                <p:oleObj spid="_x0000_s35866"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3429000"/>
                        <a:ext cx="2986087" cy="1168400"/>
                      </a:xfrm>
                      <a:prstGeom prst="rect">
                        <a:avLst/>
                      </a:prstGeom>
                      <a:solidFill>
                        <a:schemeClr val="accent2"/>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8" name="Text Box 30"/>
          <p:cNvSpPr txBox="1">
            <a:spLocks noChangeArrowheads="1"/>
          </p:cNvSpPr>
          <p:nvPr/>
        </p:nvSpPr>
        <p:spPr bwMode="auto">
          <a:xfrm>
            <a:off x="1050925" y="4384675"/>
            <a:ext cx="1082748" cy="461665"/>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Cambria"/>
                <a:cs typeface="Cambria"/>
              </a:rPr>
              <a:t>where</a:t>
            </a:r>
          </a:p>
        </p:txBody>
      </p:sp>
      <p:sp>
        <p:nvSpPr>
          <p:cNvPr id="35849" name="Text Box 31"/>
          <p:cNvSpPr txBox="1">
            <a:spLocks noChangeArrowheads="1"/>
          </p:cNvSpPr>
          <p:nvPr/>
        </p:nvSpPr>
        <p:spPr bwMode="auto">
          <a:xfrm>
            <a:off x="1524000" y="4800600"/>
            <a:ext cx="7582574" cy="461665"/>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Cambria"/>
                <a:cs typeface="Cambria"/>
              </a:rPr>
              <a:t> </a:t>
            </a:r>
            <a:r>
              <a:rPr lang="en-US">
                <a:solidFill>
                  <a:srgbClr val="0000FF"/>
                </a:solidFill>
                <a:latin typeface="Cambria"/>
                <a:cs typeface="Cambria"/>
              </a:rPr>
              <a:t>n is ≤ to 12 systems (or 24 systems –                               )</a:t>
            </a:r>
            <a:r>
              <a:rPr lang="en-US">
                <a:solidFill>
                  <a:schemeClr val="accent2"/>
                </a:solidFill>
                <a:latin typeface="Cambria"/>
                <a:cs typeface="Cambria"/>
              </a:rPr>
              <a:t> </a:t>
            </a:r>
          </a:p>
        </p:txBody>
      </p:sp>
      <p:sp>
        <p:nvSpPr>
          <p:cNvPr id="35850" name="Text Box 33"/>
          <p:cNvSpPr txBox="1">
            <a:spLocks noChangeArrowheads="1"/>
          </p:cNvSpPr>
          <p:nvPr/>
        </p:nvSpPr>
        <p:spPr bwMode="auto">
          <a:xfrm>
            <a:off x="6765925" y="4648200"/>
            <a:ext cx="2301875" cy="830997"/>
          </a:xfrm>
          <a:prstGeom prst="rect">
            <a:avLst/>
          </a:prstGeom>
          <a:noFill/>
          <a:ln w="9525">
            <a:noFill/>
            <a:miter lim="800000"/>
            <a:headEnd/>
            <a:tailEnd/>
          </a:ln>
        </p:spPr>
        <p:txBody>
          <a:bodyPr>
            <a:prstTxWarp prst="textNoShape">
              <a:avLst/>
            </a:prstTxWarp>
            <a:spAutoFit/>
          </a:bodyPr>
          <a:lstStyle/>
          <a:p>
            <a:r>
              <a:rPr lang="en-US" sz="1600" dirty="0">
                <a:solidFill>
                  <a:schemeClr val="tx1"/>
                </a:solidFill>
                <a:latin typeface="Cambria"/>
                <a:cs typeface="Cambria"/>
              </a:rPr>
              <a:t>forward and reverse considered independent</a:t>
            </a:r>
          </a:p>
        </p:txBody>
      </p:sp>
      <p:sp>
        <p:nvSpPr>
          <p:cNvPr id="35851" name="Text Box 34"/>
          <p:cNvSpPr txBox="1">
            <a:spLocks noChangeArrowheads="1"/>
          </p:cNvSpPr>
          <p:nvPr/>
        </p:nvSpPr>
        <p:spPr bwMode="auto">
          <a:xfrm>
            <a:off x="898525" y="5375275"/>
            <a:ext cx="930814" cy="461665"/>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mbria"/>
                <a:cs typeface="Cambria"/>
              </a:rPr>
              <a:t>Note:</a:t>
            </a:r>
            <a:r>
              <a:rPr lang="en-US">
                <a:solidFill>
                  <a:schemeClr val="tx1"/>
                </a:solidFill>
                <a:latin typeface="Cambria"/>
                <a:cs typeface="Cambria"/>
              </a:rPr>
              <a:t> </a:t>
            </a:r>
          </a:p>
        </p:txBody>
      </p:sp>
      <p:sp>
        <p:nvSpPr>
          <p:cNvPr id="35852" name="Text Box 35"/>
          <p:cNvSpPr txBox="1">
            <a:spLocks noChangeArrowheads="1"/>
          </p:cNvSpPr>
          <p:nvPr/>
        </p:nvSpPr>
        <p:spPr bwMode="auto">
          <a:xfrm>
            <a:off x="1965325" y="5451475"/>
            <a:ext cx="7026275" cy="1016000"/>
          </a:xfrm>
          <a:prstGeom prst="rect">
            <a:avLst/>
          </a:prstGeom>
          <a:noFill/>
          <a:ln w="9525">
            <a:solidFill>
              <a:srgbClr val="FF0000"/>
            </a:solidFill>
            <a:miter lim="800000"/>
            <a:headEnd/>
            <a:tailEnd/>
          </a:ln>
        </p:spPr>
        <p:txBody>
          <a:bodyPr>
            <a:prstTxWarp prst="textNoShape">
              <a:avLst/>
            </a:prstTxWarp>
            <a:spAutoFit/>
          </a:bodyPr>
          <a:lstStyle/>
          <a:p>
            <a:r>
              <a:rPr lang="en-US" sz="2000">
                <a:latin typeface="Cambria"/>
                <a:cs typeface="Cambria"/>
              </a:rPr>
              <a:t>D</a:t>
            </a:r>
            <a:r>
              <a:rPr lang="en-US" sz="2000">
                <a:solidFill>
                  <a:srgbClr val="0000FF"/>
                </a:solidFill>
                <a:latin typeface="Cambria"/>
                <a:cs typeface="Cambria"/>
              </a:rPr>
              <a:t> can expressed by six components ( Symmetric Tensor)</a:t>
            </a:r>
          </a:p>
          <a:p>
            <a:r>
              <a:rPr lang="en-US" sz="2000">
                <a:solidFill>
                  <a:srgbClr val="0000FF"/>
                </a:solidFill>
                <a:latin typeface="Cambria"/>
                <a:cs typeface="Cambria"/>
              </a:rPr>
              <a:t>Because of the condition -                                , only five out of the six components are independent.</a:t>
            </a:r>
          </a:p>
        </p:txBody>
      </p:sp>
      <p:graphicFrame>
        <p:nvGraphicFramePr>
          <p:cNvPr id="35843" name="Object 3"/>
          <p:cNvGraphicFramePr>
            <a:graphicFrameLocks noChangeAspect="1"/>
          </p:cNvGraphicFramePr>
          <p:nvPr>
            <p:extLst>
              <p:ext uri="{D42A27DB-BD31-4B8C-83A1-F6EECF244321}">
                <p14:modId xmlns:p14="http://schemas.microsoft.com/office/powerpoint/2010/main" val="3684114430"/>
              </p:ext>
            </p:extLst>
          </p:nvPr>
        </p:nvGraphicFramePr>
        <p:xfrm>
          <a:off x="5226050" y="5822950"/>
          <a:ext cx="1784350" cy="315913"/>
        </p:xfrm>
        <a:graphic>
          <a:graphicData uri="http://schemas.openxmlformats.org/presentationml/2006/ole">
            <mc:AlternateContent xmlns:mc="http://schemas.openxmlformats.org/markup-compatibility/2006">
              <mc:Choice xmlns:v="urn:schemas-microsoft-com:vml" Requires="v">
                <p:oleObj spid="_x0000_s35867" name="Equation" r:id="rId5" imgW="1016000" imgH="177800" progId="Equation.3">
                  <p:embed/>
                </p:oleObj>
              </mc:Choice>
              <mc:Fallback>
                <p:oleObj name="Equation" r:id="rId5" imgW="10160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6050" y="5822950"/>
                        <a:ext cx="1784350"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5853" name="Picture 37" descr="final"/>
          <p:cNvPicPr>
            <a:picLocks noChangeAspect="1" noChangeArrowheads="1"/>
          </p:cNvPicPr>
          <p:nvPr/>
        </p:nvPicPr>
        <p:blipFill>
          <a:blip r:embed="rId7"/>
          <a:srcRect/>
          <a:stretch>
            <a:fillRect/>
          </a:stretch>
        </p:blipFill>
        <p:spPr bwMode="auto">
          <a:xfrm>
            <a:off x="6780824" y="3048000"/>
            <a:ext cx="1854200" cy="325437"/>
          </a:xfrm>
          <a:prstGeom prst="rect">
            <a:avLst/>
          </a:prstGeom>
          <a:noFill/>
          <a:ln w="9525">
            <a:noFill/>
            <a:miter lim="800000"/>
            <a:headEnd/>
            <a:tailEnd/>
          </a:ln>
        </p:spPr>
      </p:pic>
      <p:pic>
        <p:nvPicPr>
          <p:cNvPr id="35854" name="Picture 39" descr="final"/>
          <p:cNvPicPr>
            <a:picLocks noChangeAspect="1" noChangeArrowheads="1"/>
          </p:cNvPicPr>
          <p:nvPr/>
        </p:nvPicPr>
        <p:blipFill>
          <a:blip r:embed="rId8"/>
          <a:srcRect/>
          <a:stretch>
            <a:fillRect/>
          </a:stretch>
        </p:blipFill>
        <p:spPr bwMode="auto">
          <a:xfrm>
            <a:off x="6513636" y="4038600"/>
            <a:ext cx="2139950" cy="542925"/>
          </a:xfrm>
          <a:prstGeom prst="rect">
            <a:avLst/>
          </a:prstGeom>
          <a:noFill/>
          <a:ln w="9525">
            <a:noFill/>
            <a:miter lim="800000"/>
            <a:headEnd/>
            <a:tailEnd/>
          </a:ln>
        </p:spPr>
      </p:pic>
      <p:pic>
        <p:nvPicPr>
          <p:cNvPr id="35855" name="Picture 40" descr="final"/>
          <p:cNvPicPr>
            <a:picLocks noChangeAspect="1" noChangeArrowheads="1"/>
          </p:cNvPicPr>
          <p:nvPr/>
        </p:nvPicPr>
        <p:blipFill>
          <a:blip r:embed="rId9"/>
          <a:srcRect/>
          <a:stretch>
            <a:fillRect/>
          </a:stretch>
        </p:blipFill>
        <p:spPr bwMode="auto">
          <a:xfrm>
            <a:off x="6553200" y="3451225"/>
            <a:ext cx="2114550" cy="5461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2"/>
          <p:cNvSpPr>
            <a:spLocks noGrp="1"/>
          </p:cNvSpPr>
          <p:nvPr>
            <p:ph type="sldNum" sz="quarter" idx="11"/>
          </p:nvPr>
        </p:nvSpPr>
        <p:spPr>
          <a:noFill/>
        </p:spPr>
        <p:txBody>
          <a:bodyPr/>
          <a:lstStyle/>
          <a:p>
            <a:fld id="{7E2F78B7-865C-F145-83BB-8474588FD459}" type="slidenum">
              <a:rPr lang="en-US" smtClean="0"/>
              <a:pPr/>
              <a:t>28</a:t>
            </a:fld>
            <a:endParaRPr lang="en-US" smtClean="0"/>
          </a:p>
        </p:txBody>
      </p:sp>
      <p:sp>
        <p:nvSpPr>
          <p:cNvPr id="36868" name="Rectangle 24"/>
          <p:cNvSpPr>
            <a:spLocks noChangeArrowheads="1"/>
          </p:cNvSpPr>
          <p:nvPr/>
        </p:nvSpPr>
        <p:spPr bwMode="auto">
          <a:xfrm>
            <a:off x="2489200" y="228600"/>
            <a:ext cx="4071938"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Von Mises criterion</a:t>
            </a:r>
          </a:p>
        </p:txBody>
      </p:sp>
      <p:sp>
        <p:nvSpPr>
          <p:cNvPr id="36869" name="Text Box 25"/>
          <p:cNvSpPr txBox="1">
            <a:spLocks noChangeArrowheads="1"/>
          </p:cNvSpPr>
          <p:nvPr/>
        </p:nvSpPr>
        <p:spPr bwMode="auto">
          <a:xfrm>
            <a:off x="871538" y="990600"/>
            <a:ext cx="7408849" cy="461665"/>
          </a:xfrm>
          <a:prstGeom prst="rect">
            <a:avLst/>
          </a:prstGeom>
          <a:noFill/>
          <a:ln w="9525">
            <a:noFill/>
            <a:miter lim="800000"/>
            <a:headEnd/>
            <a:tailEnd/>
          </a:ln>
        </p:spPr>
        <p:txBody>
          <a:bodyPr wrap="none">
            <a:prstTxWarp prst="textNoShape">
              <a:avLst/>
            </a:prstTxWarp>
            <a:spAutoFit/>
          </a:bodyPr>
          <a:lstStyle/>
          <a:p>
            <a:r>
              <a:rPr lang="en-US">
                <a:latin typeface="Cambria"/>
                <a:cs typeface="Cambria"/>
              </a:rPr>
              <a:t>Selection of Slip Systems for Rigid Plasticity Models</a:t>
            </a:r>
            <a:r>
              <a:rPr lang="en-US">
                <a:solidFill>
                  <a:schemeClr val="tx1"/>
                </a:solidFill>
                <a:latin typeface="Cambria"/>
                <a:cs typeface="Cambria"/>
              </a:rPr>
              <a:t> </a:t>
            </a:r>
          </a:p>
        </p:txBody>
      </p:sp>
      <p:sp>
        <p:nvSpPr>
          <p:cNvPr id="36870" name="Text Box 26"/>
          <p:cNvSpPr txBox="1">
            <a:spLocks noChangeArrowheads="1"/>
          </p:cNvSpPr>
          <p:nvPr/>
        </p:nvSpPr>
        <p:spPr bwMode="auto">
          <a:xfrm>
            <a:off x="685800" y="1600200"/>
            <a:ext cx="8229600" cy="5273675"/>
          </a:xfrm>
          <a:prstGeom prst="rect">
            <a:avLst/>
          </a:prstGeom>
          <a:noFill/>
          <a:ln w="9525">
            <a:noFill/>
            <a:miter lim="800000"/>
            <a:headEnd/>
            <a:tailEnd/>
          </a:ln>
        </p:spPr>
        <p:txBody>
          <a:bodyPr>
            <a:prstTxWarp prst="textNoShape">
              <a:avLst/>
            </a:prstTxWarp>
            <a:spAutoFit/>
          </a:bodyPr>
          <a:lstStyle/>
          <a:p>
            <a:r>
              <a:rPr lang="en-US" sz="2000" b="0">
                <a:latin typeface="Cambria"/>
                <a:cs typeface="Cambria"/>
              </a:rPr>
              <a:t>As a consequence of the condition </a:t>
            </a:r>
          </a:p>
          <a:p>
            <a:endParaRPr lang="en-US" sz="2000" b="0">
              <a:latin typeface="Cambria"/>
              <a:cs typeface="Cambria"/>
            </a:endParaRPr>
          </a:p>
          <a:p>
            <a:endParaRPr lang="en-US" sz="2000" b="0">
              <a:latin typeface="Cambria"/>
              <a:cs typeface="Cambria"/>
            </a:endParaRPr>
          </a:p>
          <a:p>
            <a:endParaRPr lang="en-US" sz="2000" b="0">
              <a:latin typeface="Cambria"/>
              <a:cs typeface="Cambria"/>
            </a:endParaRPr>
          </a:p>
          <a:p>
            <a:endParaRPr lang="en-US" sz="2000" b="0">
              <a:latin typeface="Cambria"/>
              <a:cs typeface="Cambria"/>
            </a:endParaRPr>
          </a:p>
          <a:p>
            <a:r>
              <a:rPr lang="en-US" sz="2000" b="0">
                <a:latin typeface="Cambria"/>
                <a:cs typeface="Cambria"/>
              </a:rPr>
              <a:t>the number of possible active slip systems (in cubic metals) is greater than the number of independent components of the tensor strain rate </a:t>
            </a:r>
            <a:r>
              <a:rPr lang="en-US" sz="2000" b="0" i="1">
                <a:latin typeface="Cambria"/>
                <a:cs typeface="Cambria"/>
              </a:rPr>
              <a:t>D</a:t>
            </a:r>
            <a:r>
              <a:rPr lang="en-US" sz="2000" b="0" i="1" baseline="30000">
                <a:latin typeface="Cambria"/>
                <a:cs typeface="Cambria"/>
              </a:rPr>
              <a:t>p</a:t>
            </a:r>
            <a:r>
              <a:rPr lang="en-US" sz="2000" b="0">
                <a:latin typeface="Cambria"/>
                <a:cs typeface="Cambria"/>
              </a:rPr>
              <a:t>, from the mathematical point of view (under-determined system), so any combination of five slip systems that satisfy the incompressibility condition can allow the prescribed deformation to take place.  The requirement that </a:t>
            </a:r>
            <a:r>
              <a:rPr lang="en-US" sz="2000" b="0" i="1">
                <a:latin typeface="Cambria"/>
                <a:cs typeface="Cambria"/>
              </a:rPr>
              <a:t>at least five independent systems are required for plastic deformation</a:t>
            </a:r>
            <a:r>
              <a:rPr lang="en-US" sz="2000" b="0">
                <a:latin typeface="Cambria"/>
                <a:cs typeface="Cambria"/>
              </a:rPr>
              <a:t> is known as the </a:t>
            </a:r>
            <a:r>
              <a:rPr lang="en-US" sz="2000" b="0" i="1">
                <a:latin typeface="Cambria"/>
                <a:cs typeface="Cambria"/>
              </a:rPr>
              <a:t>von Mises Criterion</a:t>
            </a:r>
            <a:r>
              <a:rPr lang="en-US" sz="2000" b="0">
                <a:latin typeface="Cambria"/>
                <a:cs typeface="Cambria"/>
              </a:rPr>
              <a:t>.  If less than 5 independent slip systems are available, the ductility is predicted to be low in the material.  The reason is that each grain will not be able to deform with the body and gaps will open up, i.e. it will crack.  Caution: even if a material has 5 or more independent systems, it may still be brittle (e.g. Iridium).</a:t>
            </a:r>
          </a:p>
        </p:txBody>
      </p:sp>
      <p:graphicFrame>
        <p:nvGraphicFramePr>
          <p:cNvPr id="36866" name="Object 2"/>
          <p:cNvGraphicFramePr>
            <a:graphicFrameLocks noChangeAspect="1"/>
          </p:cNvGraphicFramePr>
          <p:nvPr>
            <p:extLst>
              <p:ext uri="{D42A27DB-BD31-4B8C-83A1-F6EECF244321}">
                <p14:modId xmlns:p14="http://schemas.microsoft.com/office/powerpoint/2010/main" val="628709856"/>
              </p:ext>
            </p:extLst>
          </p:nvPr>
        </p:nvGraphicFramePr>
        <p:xfrm>
          <a:off x="2452688" y="2209800"/>
          <a:ext cx="3719512" cy="757238"/>
        </p:xfrm>
        <a:graphic>
          <a:graphicData uri="http://schemas.openxmlformats.org/presentationml/2006/ole">
            <mc:AlternateContent xmlns:mc="http://schemas.openxmlformats.org/markup-compatibility/2006">
              <mc:Choice xmlns:v="urn:schemas-microsoft-com:vml" Requires="v">
                <p:oleObj spid="_x0000_s36879" name="Equation" r:id="rId3" imgW="1041345" imgH="216203" progId="Equation.3">
                  <p:embed/>
                </p:oleObj>
              </mc:Choice>
              <mc:Fallback>
                <p:oleObj name="Equation" r:id="rId3" imgW="1041345" imgH="216203"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8" y="2209800"/>
                        <a:ext cx="3719512" cy="757238"/>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29</a:t>
            </a:fld>
            <a:endParaRPr lang="en-US"/>
          </a:p>
        </p:txBody>
      </p:sp>
      <p:sp>
        <p:nvSpPr>
          <p:cNvPr id="3" name="Rectangle 18"/>
          <p:cNvSpPr>
            <a:spLocks noChangeArrowheads="1"/>
          </p:cNvSpPr>
          <p:nvPr/>
        </p:nvSpPr>
        <p:spPr bwMode="auto">
          <a:xfrm>
            <a:off x="1143000" y="476071"/>
            <a:ext cx="7108286" cy="1200329"/>
          </a:xfrm>
          <a:prstGeom prst="rect">
            <a:avLst/>
          </a:prstGeom>
          <a:noFill/>
          <a:ln w="9525">
            <a:noFill/>
            <a:miter lim="800000"/>
            <a:headEnd/>
            <a:tailEnd/>
          </a:ln>
        </p:spPr>
        <p:txBody>
          <a:bodyPr wrap="none">
            <a:prstTxWarp prst="textNoShape">
              <a:avLst/>
            </a:prstTxWarp>
            <a:spAutoFit/>
          </a:bodyPr>
          <a:lstStyle/>
          <a:p>
            <a:pPr algn="ctr"/>
            <a:r>
              <a:rPr lang="en-US" sz="3600" b="0" i="1" dirty="0" smtClean="0">
                <a:solidFill>
                  <a:srgbClr val="011099"/>
                </a:solidFill>
                <a:latin typeface="Helvetica" charset="0"/>
              </a:rPr>
              <a:t>Selection of Active Skip Systems:</a:t>
            </a:r>
            <a:br>
              <a:rPr lang="en-US" sz="3600" b="0" i="1" dirty="0" smtClean="0">
                <a:solidFill>
                  <a:srgbClr val="011099"/>
                </a:solidFill>
                <a:latin typeface="Helvetica" charset="0"/>
              </a:rPr>
            </a:br>
            <a:r>
              <a:rPr lang="en-US" sz="3600" b="0" i="1" dirty="0" smtClean="0">
                <a:solidFill>
                  <a:srgbClr val="011099"/>
                </a:solidFill>
                <a:latin typeface="Helvetica" charset="0"/>
              </a:rPr>
              <a:t>Taylor’s Minimum </a:t>
            </a:r>
            <a:r>
              <a:rPr lang="en-US" sz="3600" b="0" i="1" dirty="0">
                <a:solidFill>
                  <a:srgbClr val="011099"/>
                </a:solidFill>
                <a:latin typeface="Helvetica" charset="0"/>
              </a:rPr>
              <a:t>Work Principle</a:t>
            </a:r>
          </a:p>
        </p:txBody>
      </p:sp>
    </p:spTree>
    <p:extLst>
      <p:ext uri="{BB962C8B-B14F-4D97-AF65-F5344CB8AC3E}">
        <p14:creationId xmlns:p14="http://schemas.microsoft.com/office/powerpoint/2010/main" val="3051275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6096000" cy="990600"/>
          </a:xfrm>
        </p:spPr>
        <p:txBody>
          <a:bodyPr/>
          <a:lstStyle/>
          <a:p>
            <a:r>
              <a:rPr lang="en-US" dirty="0" smtClean="0"/>
              <a:t>Questions</a:t>
            </a:r>
            <a:endParaRPr lang="en-US" dirty="0"/>
          </a:p>
        </p:txBody>
      </p:sp>
      <p:sp>
        <p:nvSpPr>
          <p:cNvPr id="3" name="Content Placeholder 2"/>
          <p:cNvSpPr>
            <a:spLocks noGrp="1"/>
          </p:cNvSpPr>
          <p:nvPr>
            <p:ph idx="1"/>
          </p:nvPr>
        </p:nvSpPr>
        <p:spPr>
          <a:xfrm>
            <a:off x="762000" y="1219200"/>
            <a:ext cx="7391400" cy="4800600"/>
          </a:xfrm>
        </p:spPr>
        <p:txBody>
          <a:bodyPr/>
          <a:lstStyle/>
          <a:p>
            <a:r>
              <a:rPr lang="en-US" sz="1600" dirty="0" smtClean="0"/>
              <a:t>What is the difference between single slip and multiple slip in terms of boundary conditions?</a:t>
            </a:r>
          </a:p>
          <a:p>
            <a:r>
              <a:rPr lang="en-US" sz="1600" dirty="0" smtClean="0"/>
              <a:t>What is “</a:t>
            </a:r>
            <a:r>
              <a:rPr lang="en-US" sz="1600" dirty="0" err="1" smtClean="0"/>
              <a:t>deviatoric</a:t>
            </a:r>
            <a:r>
              <a:rPr lang="en-US" sz="1600" dirty="0" smtClean="0"/>
              <a:t> stress” and why does it have 5 components?</a:t>
            </a:r>
          </a:p>
          <a:p>
            <a:r>
              <a:rPr lang="en-US" sz="1600" dirty="0" smtClean="0"/>
              <a:t>How does the von </a:t>
            </a:r>
            <a:r>
              <a:rPr lang="en-US" sz="1600" dirty="0" err="1" smtClean="0"/>
              <a:t>Mises</a:t>
            </a:r>
            <a:r>
              <a:rPr lang="en-US" sz="1600" dirty="0" smtClean="0"/>
              <a:t> criterion for ductility relate to the 5 components of </a:t>
            </a:r>
            <a:r>
              <a:rPr lang="en-US" sz="1600" dirty="0" err="1" smtClean="0"/>
              <a:t>deviatoric</a:t>
            </a:r>
            <a:r>
              <a:rPr lang="en-US" sz="1600" dirty="0" smtClean="0"/>
              <a:t> stress and strain?</a:t>
            </a:r>
          </a:p>
          <a:p>
            <a:r>
              <a:rPr lang="en-US" sz="1600" dirty="0" smtClean="0"/>
              <a:t>How does the Bishop-Hill theory work?  What is the input and output to the algorithm?  What is meant by the “maximum work” principle?</a:t>
            </a:r>
          </a:p>
          <a:p>
            <a:r>
              <a:rPr lang="en-US" sz="1600" dirty="0" smtClean="0"/>
              <a:t>What is the Taylor factor (both definition and physical meaning)?</a:t>
            </a:r>
          </a:p>
          <a:p>
            <a:r>
              <a:rPr lang="en-US" sz="1600" dirty="0" smtClean="0"/>
              <a:t>Why is the rate-sensitive formulation for multiple slip useful above and beyond what the Bishop-Hill approach gives?</a:t>
            </a:r>
          </a:p>
          <a:p>
            <a:r>
              <a:rPr lang="en-US" sz="1600" dirty="0" smtClean="0"/>
              <a:t>What is it that causes/controls texture development?</a:t>
            </a:r>
          </a:p>
          <a:p>
            <a:r>
              <a:rPr lang="en-US" sz="1600" dirty="0" smtClean="0"/>
              <a:t>On what quantities is lattice reorientation based (during multiple slip)?</a:t>
            </a:r>
          </a:p>
          <a:p>
            <a:r>
              <a:rPr lang="en-US" sz="1600" dirty="0" smtClean="0"/>
              <a:t>How can we compute the macroscopic strain due to any given slip system?</a:t>
            </a:r>
          </a:p>
          <a:p>
            <a:r>
              <a:rPr lang="en-US" sz="1600" dirty="0" smtClean="0"/>
              <a:t>How can we compute the resolved shear stress on a given slip system, starting with the macroscopic stress (tensor)?</a:t>
            </a:r>
          </a:p>
          <a:p>
            <a:r>
              <a:rPr lang="en-US" altLang="ja-JP" sz="1600" dirty="0" smtClean="0"/>
              <a:t>What does Bishop &amp; Hill state of stress mean (what is the physical meaning)? [Each B&amp;H stress state (one of the 28) corresponds to a corner of the single </a:t>
            </a:r>
            <a:r>
              <a:rPr lang="en-US" altLang="ja-JP" sz="1600" dirty="0" err="1" smtClean="0"/>
              <a:t>xtal</a:t>
            </a:r>
            <a:r>
              <a:rPr lang="en-US" altLang="ja-JP" sz="1600" dirty="0" smtClean="0"/>
              <a:t> yield surface that activates either 6 or 8 slip systems </a:t>
            </a:r>
            <a:r>
              <a:rPr lang="en-US" altLang="ja-JP" sz="1600" dirty="0" err="1" smtClean="0"/>
              <a:t>simultaeneously</a:t>
            </a:r>
            <a:r>
              <a:rPr lang="en-US" altLang="ja-JP" sz="1600" dirty="0" smtClean="0"/>
              <a:t>]</a:t>
            </a:r>
            <a:endParaRPr lang="en-US" sz="1600"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4"/>
          <p:cNvSpPr>
            <a:spLocks noGrp="1"/>
          </p:cNvSpPr>
          <p:nvPr>
            <p:ph type="sldNum" sz="quarter" idx="11"/>
          </p:nvPr>
        </p:nvSpPr>
        <p:spPr>
          <a:noFill/>
        </p:spPr>
        <p:txBody>
          <a:bodyPr/>
          <a:lstStyle/>
          <a:p>
            <a:fld id="{D76E7166-083B-EF4C-BF3F-8D25DA0E846A}" type="slidenum">
              <a:rPr lang="en-US" smtClean="0"/>
              <a:pPr/>
              <a:t>30</a:t>
            </a:fld>
            <a:endParaRPr lang="en-US" smtClean="0"/>
          </a:p>
        </p:txBody>
      </p:sp>
      <p:sp>
        <p:nvSpPr>
          <p:cNvPr id="37892" name="Rectangle 18"/>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dirty="0">
                <a:solidFill>
                  <a:srgbClr val="011099"/>
                </a:solidFill>
                <a:latin typeface="Helvetica" charset="0"/>
              </a:rPr>
              <a:t>Minimum Work Principle</a:t>
            </a:r>
          </a:p>
        </p:txBody>
      </p:sp>
      <p:sp>
        <p:nvSpPr>
          <p:cNvPr id="37893" name="Text Box 22"/>
          <p:cNvSpPr txBox="1">
            <a:spLocks noChangeArrowheads="1"/>
          </p:cNvSpPr>
          <p:nvPr/>
        </p:nvSpPr>
        <p:spPr bwMode="auto">
          <a:xfrm>
            <a:off x="457200" y="1431925"/>
            <a:ext cx="8153400" cy="2835275"/>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sz="2000" b="0">
                <a:latin typeface="Cambria"/>
                <a:cs typeface="Cambria"/>
              </a:rPr>
              <a:t> Proposed by Taylor in (1938).</a:t>
            </a:r>
          </a:p>
          <a:p>
            <a:pPr>
              <a:buClr>
                <a:srgbClr val="FF0000"/>
              </a:buClr>
              <a:buFont typeface="Wingdings" charset="2"/>
              <a:buChar char="v"/>
            </a:pPr>
            <a:r>
              <a:rPr lang="en-US" sz="2000" b="0">
                <a:latin typeface="Cambria"/>
                <a:cs typeface="Cambria"/>
              </a:rPr>
              <a:t> The objective is to determine the combination of shears or slips that will occur when a prescribed strain is produced.</a:t>
            </a:r>
          </a:p>
          <a:p>
            <a:pPr>
              <a:buClr>
                <a:srgbClr val="FF0000"/>
              </a:buClr>
              <a:buFont typeface="Wingdings" charset="2"/>
              <a:buChar char="v"/>
            </a:pPr>
            <a:r>
              <a:rPr lang="en-US" sz="2000" b="0">
                <a:latin typeface="Cambria"/>
                <a:cs typeface="Cambria"/>
              </a:rPr>
              <a:t> States that, of all possible combinations of the 12 shears that can produce the assigned strain, only that combination for which the energy dissipation is the least is operative.</a:t>
            </a:r>
          </a:p>
          <a:p>
            <a:pPr>
              <a:buClr>
                <a:srgbClr val="FF0000"/>
              </a:buClr>
              <a:buFont typeface="Wingdings" charset="2"/>
              <a:buChar char="v"/>
            </a:pPr>
            <a:r>
              <a:rPr lang="en-US" sz="2000" b="0">
                <a:latin typeface="Cambria"/>
                <a:cs typeface="Cambria"/>
              </a:rPr>
              <a:t>The defect in the approach is that it says nothing about the activity or resolved stress on other, non-active systems (This last point was addressed by Bishop and Hill in 1951).</a:t>
            </a:r>
          </a:p>
        </p:txBody>
      </p:sp>
      <p:sp>
        <p:nvSpPr>
          <p:cNvPr id="37894" name="Text Box 23"/>
          <p:cNvSpPr txBox="1">
            <a:spLocks noChangeArrowheads="1"/>
          </p:cNvSpPr>
          <p:nvPr/>
        </p:nvSpPr>
        <p:spPr bwMode="auto">
          <a:xfrm>
            <a:off x="609600" y="4495800"/>
            <a:ext cx="2133600" cy="830997"/>
          </a:xfrm>
          <a:prstGeom prst="rect">
            <a:avLst/>
          </a:prstGeom>
          <a:noFill/>
          <a:ln w="9525">
            <a:noFill/>
            <a:miter lim="800000"/>
            <a:headEnd/>
            <a:tailEnd/>
          </a:ln>
        </p:spPr>
        <p:txBody>
          <a:bodyPr>
            <a:prstTxWarp prst="textNoShape">
              <a:avLst/>
            </a:prstTxWarp>
            <a:spAutoFit/>
          </a:bodyPr>
          <a:lstStyle/>
          <a:p>
            <a:r>
              <a:rPr lang="en-US">
                <a:solidFill>
                  <a:srgbClr val="0000FF"/>
                </a:solidFill>
                <a:latin typeface="Cambria"/>
                <a:cs typeface="Cambria"/>
              </a:rPr>
              <a:t>Mathematical statement:</a:t>
            </a:r>
          </a:p>
        </p:txBody>
      </p:sp>
      <p:graphicFrame>
        <p:nvGraphicFramePr>
          <p:cNvPr id="37890" name="Object 2"/>
          <p:cNvGraphicFramePr>
            <a:graphicFrameLocks noChangeAspect="1"/>
          </p:cNvGraphicFramePr>
          <p:nvPr>
            <p:extLst>
              <p:ext uri="{D42A27DB-BD31-4B8C-83A1-F6EECF244321}">
                <p14:modId xmlns:p14="http://schemas.microsoft.com/office/powerpoint/2010/main" val="2941655855"/>
              </p:ext>
            </p:extLst>
          </p:nvPr>
        </p:nvGraphicFramePr>
        <p:xfrm>
          <a:off x="3038475" y="4486275"/>
          <a:ext cx="4894263" cy="1593850"/>
        </p:xfrm>
        <a:graphic>
          <a:graphicData uri="http://schemas.openxmlformats.org/presentationml/2006/ole">
            <mc:AlternateContent xmlns:mc="http://schemas.openxmlformats.org/markup-compatibility/2006">
              <mc:Choice xmlns:v="urn:schemas-microsoft-com:vml" Requires="v">
                <p:oleObj spid="_x0000_s37903" name="Equation" r:id="rId3" imgW="1155700" imgH="431800" progId="Equation.3">
                  <p:embed/>
                </p:oleObj>
              </mc:Choice>
              <mc:Fallback>
                <p:oleObj name="Equation" r:id="rId3" imgW="11557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4486275"/>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897" name="TextBox 8"/>
          <p:cNvSpPr txBox="1">
            <a:spLocks noChangeArrowheads="1"/>
          </p:cNvSpPr>
          <p:nvPr/>
        </p:nvSpPr>
        <p:spPr bwMode="auto">
          <a:xfrm>
            <a:off x="304800" y="6324600"/>
            <a:ext cx="4130458" cy="338554"/>
          </a:xfrm>
          <a:prstGeom prst="rect">
            <a:avLst/>
          </a:prstGeom>
          <a:noFill/>
          <a:ln w="9525">
            <a:noFill/>
            <a:miter lim="800000"/>
            <a:headEnd/>
            <a:tailEnd/>
          </a:ln>
        </p:spPr>
        <p:txBody>
          <a:bodyPr wrap="none">
            <a:prstTxWarp prst="textNoShape">
              <a:avLst/>
            </a:prstTxWarp>
            <a:spAutoFit/>
          </a:bodyPr>
          <a:lstStyle/>
          <a:p>
            <a:r>
              <a:rPr lang="en-US" sz="1600" b="0">
                <a:latin typeface="Cambria"/>
                <a:cs typeface="Cambria"/>
              </a:rPr>
              <a:t>Bishop J and Hill R (1951) Phil. Mag. </a:t>
            </a:r>
            <a:r>
              <a:rPr lang="en-US" sz="1600">
                <a:latin typeface="Cambria"/>
                <a:cs typeface="Cambria"/>
              </a:rPr>
              <a:t>42 </a:t>
            </a:r>
            <a:r>
              <a:rPr lang="en-US" sz="1600" b="0">
                <a:latin typeface="Cambria"/>
                <a:cs typeface="Cambria"/>
              </a:rPr>
              <a:t>1298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Slide Number Placeholder 2"/>
          <p:cNvSpPr>
            <a:spLocks noGrp="1"/>
          </p:cNvSpPr>
          <p:nvPr>
            <p:ph type="sldNum" sz="quarter" idx="11"/>
          </p:nvPr>
        </p:nvSpPr>
        <p:spPr>
          <a:noFill/>
        </p:spPr>
        <p:txBody>
          <a:bodyPr/>
          <a:lstStyle/>
          <a:p>
            <a:fld id="{DF58C08C-D926-4C4F-A34A-BA73290427F3}" type="slidenum">
              <a:rPr lang="en-US" smtClean="0"/>
              <a:pPr/>
              <a:t>31</a:t>
            </a:fld>
            <a:endParaRPr lang="en-US" smtClean="0"/>
          </a:p>
        </p:txBody>
      </p:sp>
      <p:sp>
        <p:nvSpPr>
          <p:cNvPr id="38920" name="Text Box 24"/>
          <p:cNvSpPr txBox="1">
            <a:spLocks noChangeArrowheads="1"/>
          </p:cNvSpPr>
          <p:nvPr/>
        </p:nvSpPr>
        <p:spPr bwMode="auto">
          <a:xfrm>
            <a:off x="457200" y="2514600"/>
            <a:ext cx="852488" cy="457200"/>
          </a:xfrm>
          <a:prstGeom prst="rect">
            <a:avLst/>
          </a:prstGeom>
          <a:noFill/>
          <a:ln w="9525">
            <a:noFill/>
            <a:miter lim="800000"/>
            <a:headEnd/>
            <a:tailEnd/>
          </a:ln>
        </p:spPr>
        <p:txBody>
          <a:bodyPr wrap="none">
            <a:prstTxWarp prst="textNoShape">
              <a:avLst/>
            </a:prstTxWarp>
            <a:spAutoFit/>
          </a:bodyPr>
          <a:lstStyle/>
          <a:p>
            <a:r>
              <a:rPr lang="en-US" b="0">
                <a:solidFill>
                  <a:srgbClr val="011099"/>
                </a:solidFill>
                <a:latin typeface="Times New Roman" charset="0"/>
              </a:rPr>
              <a:t>Here,</a:t>
            </a:r>
          </a:p>
        </p:txBody>
      </p:sp>
      <p:sp>
        <p:nvSpPr>
          <p:cNvPr id="38921" name="Text Box 25"/>
          <p:cNvSpPr txBox="1">
            <a:spLocks noChangeArrowheads="1"/>
          </p:cNvSpPr>
          <p:nvPr/>
        </p:nvSpPr>
        <p:spPr bwMode="auto">
          <a:xfrm>
            <a:off x="762000" y="3038475"/>
            <a:ext cx="7772400" cy="3514725"/>
          </a:xfrm>
          <a:prstGeom prst="rect">
            <a:avLst/>
          </a:prstGeom>
          <a:noFill/>
          <a:ln w="9525">
            <a:solidFill>
              <a:srgbClr val="FF0000"/>
            </a:solidFill>
            <a:miter lim="800000"/>
            <a:headEnd/>
            <a:tailEnd/>
          </a:ln>
        </p:spPr>
        <p:txBody>
          <a:bodyPr>
            <a:prstTxWarp prst="textNoShape">
              <a:avLst/>
            </a:prstTxWarp>
            <a:spAutoFit/>
          </a:bodyPr>
          <a:lstStyle/>
          <a:p>
            <a:r>
              <a:rPr lang="en-US" b="0" dirty="0">
                <a:latin typeface="Times New Roman" charset="0"/>
              </a:rPr>
              <a:t>       </a:t>
            </a:r>
            <a:r>
              <a:rPr lang="en-US" sz="2000" b="0" dirty="0">
                <a:latin typeface="Times New Roman" charset="0"/>
              </a:rPr>
              <a:t>- are the actually activated slips that produce D.</a:t>
            </a:r>
          </a:p>
          <a:p>
            <a:endParaRPr lang="en-US" sz="2000" b="0" dirty="0">
              <a:latin typeface="Times New Roman" charset="0"/>
            </a:endParaRPr>
          </a:p>
          <a:p>
            <a:r>
              <a:rPr lang="en-US" sz="2000" b="0" dirty="0">
                <a:latin typeface="Times New Roman" charset="0"/>
              </a:rPr>
              <a:t>         - is any set of slips that satisfy </a:t>
            </a:r>
            <a:r>
              <a:rPr lang="en-US" sz="2000" b="0" i="1" dirty="0" err="1">
                <a:latin typeface="Times New Roman" charset="0"/>
              </a:rPr>
              <a:t>tr(D</a:t>
            </a:r>
            <a:r>
              <a:rPr lang="en-US" sz="2000" b="0" i="1" dirty="0">
                <a:latin typeface="Times New Roman" charset="0"/>
              </a:rPr>
              <a:t>)=</a:t>
            </a:r>
            <a:r>
              <a:rPr lang="en-US" sz="2000" b="0" i="1" dirty="0" err="1">
                <a:latin typeface="Times New Roman" charset="0"/>
              </a:rPr>
              <a:t>D</a:t>
            </a:r>
            <a:r>
              <a:rPr lang="en-US" sz="2000" b="0" i="1" baseline="-25000" dirty="0" err="1">
                <a:latin typeface="Times New Roman" charset="0"/>
              </a:rPr>
              <a:t>ii</a:t>
            </a:r>
            <a:r>
              <a:rPr lang="en-US" sz="2000" b="0" i="1" dirty="0">
                <a:latin typeface="Times New Roman" charset="0"/>
              </a:rPr>
              <a:t> = 0</a:t>
            </a:r>
            <a:r>
              <a:rPr lang="en-US" sz="2000" b="0" dirty="0">
                <a:latin typeface="Times New Roman" charset="0"/>
              </a:rPr>
              <a:t>, but are operated by the corresponding stress satisfying the loading/unloading criteria.</a:t>
            </a:r>
          </a:p>
          <a:p>
            <a:endParaRPr lang="en-US" sz="2000" b="0" dirty="0">
              <a:latin typeface="Times New Roman" charset="0"/>
            </a:endParaRPr>
          </a:p>
          <a:p>
            <a:r>
              <a:rPr lang="en-US" sz="2000" b="0" dirty="0">
                <a:latin typeface="Times New Roman" charset="0"/>
              </a:rPr>
              <a:t>          - is the (current) </a:t>
            </a:r>
            <a:r>
              <a:rPr lang="en-US" sz="2000" b="0" i="1" dirty="0">
                <a:latin typeface="Times New Roman" charset="0"/>
              </a:rPr>
              <a:t>critical resolved shear stress (</a:t>
            </a:r>
            <a:r>
              <a:rPr lang="en-US" sz="2000" b="0" i="1" dirty="0" err="1">
                <a:latin typeface="Times New Roman" charset="0"/>
              </a:rPr>
              <a:t>crss</a:t>
            </a:r>
            <a:r>
              <a:rPr lang="en-US" sz="2000" b="0" i="1" dirty="0">
                <a:latin typeface="Times New Roman" charset="0"/>
              </a:rPr>
              <a:t>)</a:t>
            </a:r>
            <a:r>
              <a:rPr lang="en-US" sz="2000" b="0" dirty="0">
                <a:latin typeface="Times New Roman" charset="0"/>
              </a:rPr>
              <a:t> for the material (applies on any of the </a:t>
            </a:r>
            <a:r>
              <a:rPr lang="en-US" sz="2000" b="0" dirty="0" err="1">
                <a:latin typeface="Symbol" charset="2"/>
                <a:sym typeface="Symbol" charset="2"/>
              </a:rPr>
              <a:t></a:t>
            </a:r>
            <a:r>
              <a:rPr lang="en-US" sz="2000" b="0" baseline="30000" dirty="0" err="1">
                <a:latin typeface="Times New Roman" charset="0"/>
              </a:rPr>
              <a:t>th</a:t>
            </a:r>
            <a:r>
              <a:rPr lang="en-US" sz="2000" b="0" dirty="0">
                <a:latin typeface="Times New Roman" charset="0"/>
              </a:rPr>
              <a:t> activated slip systems).</a:t>
            </a:r>
          </a:p>
          <a:p>
            <a:endParaRPr lang="en-US" sz="2000" b="0" dirty="0">
              <a:latin typeface="Times New Roman" charset="0"/>
            </a:endParaRPr>
          </a:p>
          <a:p>
            <a:r>
              <a:rPr lang="en-US" sz="2000" b="0" dirty="0">
                <a:latin typeface="Times New Roman" charset="0"/>
              </a:rPr>
              <a:t>           - is the current shear strength of (</a:t>
            </a:r>
            <a:r>
              <a:rPr lang="en-US" sz="2000" b="0" dirty="0" smtClean="0">
                <a:latin typeface="Times New Roman" charset="0"/>
              </a:rPr>
              <a:t>= resolved </a:t>
            </a:r>
            <a:r>
              <a:rPr lang="en-US" sz="2000" b="0" dirty="0">
                <a:latin typeface="Times New Roman" charset="0"/>
              </a:rPr>
              <a:t>shear stress on) the </a:t>
            </a:r>
            <a:r>
              <a:rPr lang="en-US" sz="2000" b="0" dirty="0" err="1">
                <a:latin typeface="Symbol" charset="2"/>
                <a:sym typeface="Symbol" charset="2"/>
              </a:rPr>
              <a:t></a:t>
            </a:r>
            <a:r>
              <a:rPr lang="en-US" sz="2000" b="0" baseline="30000" dirty="0" err="1">
                <a:latin typeface="Times New Roman" charset="0"/>
              </a:rPr>
              <a:t>th</a:t>
            </a:r>
            <a:r>
              <a:rPr lang="en-US" sz="2000" b="0" dirty="0">
                <a:latin typeface="Times New Roman" charset="0"/>
              </a:rPr>
              <a:t> geometrically possible slip system that may not be compatible with the externally applied stress.</a:t>
            </a:r>
          </a:p>
        </p:txBody>
      </p:sp>
      <p:graphicFrame>
        <p:nvGraphicFramePr>
          <p:cNvPr id="38914" name="Object 2"/>
          <p:cNvGraphicFramePr>
            <a:graphicFrameLocks noChangeAspect="1"/>
          </p:cNvGraphicFramePr>
          <p:nvPr/>
        </p:nvGraphicFramePr>
        <p:xfrm>
          <a:off x="963613" y="3114675"/>
          <a:ext cx="442912" cy="474663"/>
        </p:xfrm>
        <a:graphic>
          <a:graphicData uri="http://schemas.openxmlformats.org/presentationml/2006/ole">
            <mc:AlternateContent xmlns:mc="http://schemas.openxmlformats.org/markup-compatibility/2006">
              <mc:Choice xmlns:v="urn:schemas-microsoft-com:vml" Requires="v">
                <p:oleObj spid="_x0000_s38966" name="Equation" r:id="rId3" imgW="165100" imgH="177800" progId="Equation.3">
                  <p:embed/>
                </p:oleObj>
              </mc:Choice>
              <mc:Fallback>
                <p:oleObj name="Equation" r:id="rId3" imgW="1651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3114675"/>
                        <a:ext cx="44291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933450" y="3627438"/>
          <a:ext cx="419100" cy="517525"/>
        </p:xfrm>
        <a:graphic>
          <a:graphicData uri="http://schemas.openxmlformats.org/presentationml/2006/ole">
            <mc:AlternateContent xmlns:mc="http://schemas.openxmlformats.org/markup-compatibility/2006">
              <mc:Choice xmlns:v="urn:schemas-microsoft-com:vml" Requires="v">
                <p:oleObj spid="_x0000_s38967" name="Equation" r:id="rId5" imgW="165100" imgH="203200" progId="Equation.3">
                  <p:embed/>
                </p:oleObj>
              </mc:Choice>
              <mc:Fallback>
                <p:oleObj name="Equation" r:id="rId5" imgW="1651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3627438"/>
                        <a:ext cx="419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2" name="Text Box 29"/>
          <p:cNvSpPr txBox="1">
            <a:spLocks noChangeArrowheads="1"/>
          </p:cNvSpPr>
          <p:nvPr/>
        </p:nvSpPr>
        <p:spPr bwMode="auto">
          <a:xfrm>
            <a:off x="304800" y="1600200"/>
            <a:ext cx="3663950"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Minimum Work Principle</a:t>
            </a:r>
            <a:r>
              <a:rPr lang="en-US">
                <a:solidFill>
                  <a:schemeClr val="tx1"/>
                </a:solidFill>
                <a:latin typeface="Times New Roman" charset="0"/>
              </a:rPr>
              <a:t> </a:t>
            </a:r>
          </a:p>
        </p:txBody>
      </p:sp>
      <p:graphicFrame>
        <p:nvGraphicFramePr>
          <p:cNvPr id="38916" name="Object 4"/>
          <p:cNvGraphicFramePr>
            <a:graphicFrameLocks noChangeAspect="1"/>
          </p:cNvGraphicFramePr>
          <p:nvPr/>
        </p:nvGraphicFramePr>
        <p:xfrm>
          <a:off x="950913" y="4471988"/>
          <a:ext cx="479425" cy="592137"/>
        </p:xfrm>
        <a:graphic>
          <a:graphicData uri="http://schemas.openxmlformats.org/presentationml/2006/ole">
            <mc:AlternateContent xmlns:mc="http://schemas.openxmlformats.org/markup-compatibility/2006">
              <mc:Choice xmlns:v="urn:schemas-microsoft-com:vml" Requires="v">
                <p:oleObj spid="_x0000_s38968" name="Equation" r:id="rId7" imgW="165100" imgH="203200" progId="Equation.3">
                  <p:embed/>
                </p:oleObj>
              </mc:Choice>
              <mc:Fallback>
                <p:oleObj name="Equation" r:id="rId7" imgW="165100" imgH="203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913" y="4471988"/>
                        <a:ext cx="4794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893763" y="5334000"/>
          <a:ext cx="504825" cy="619125"/>
        </p:xfrm>
        <a:graphic>
          <a:graphicData uri="http://schemas.openxmlformats.org/presentationml/2006/ole">
            <mc:AlternateContent xmlns:mc="http://schemas.openxmlformats.org/markup-compatibility/2006">
              <mc:Choice xmlns:v="urn:schemas-microsoft-com:vml" Requires="v">
                <p:oleObj spid="_x0000_s38969" name="Equation" r:id="rId9" imgW="165100" imgH="203200" progId="Equation.3">
                  <p:embed/>
                </p:oleObj>
              </mc:Choice>
              <mc:Fallback>
                <p:oleObj name="Equation" r:id="rId9" imgW="1651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3763" y="5334000"/>
                        <a:ext cx="5048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3962400" y="1295400"/>
          <a:ext cx="4894263" cy="1593850"/>
        </p:xfrm>
        <a:graphic>
          <a:graphicData uri="http://schemas.openxmlformats.org/presentationml/2006/ole">
            <mc:AlternateContent xmlns:mc="http://schemas.openxmlformats.org/markup-compatibility/2006">
              <mc:Choice xmlns:v="urn:schemas-microsoft-com:vml" Requires="v">
                <p:oleObj spid="_x0000_s38970" name="Equation" r:id="rId11" imgW="1155700" imgH="431800" progId="Equation.3">
                  <p:embed/>
                </p:oleObj>
              </mc:Choice>
              <mc:Fallback>
                <p:oleObj name="Equation" r:id="rId11" imgW="1155700" imgH="431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295400"/>
                        <a:ext cx="4894263" cy="1593850"/>
                      </a:xfrm>
                      <a:prstGeom prst="rect">
                        <a:avLst/>
                      </a:prstGeom>
                      <a:solidFill>
                        <a:srgbClr val="CCFFCC"/>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23" name="Rectangle 36"/>
          <p:cNvSpPr>
            <a:spLocks noChangeArrowheads="1"/>
          </p:cNvSpPr>
          <p:nvPr/>
        </p:nvSpPr>
        <p:spPr bwMode="auto">
          <a:xfrm>
            <a:off x="2051050" y="3048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2"/>
          <p:cNvSpPr>
            <a:spLocks noGrp="1"/>
          </p:cNvSpPr>
          <p:nvPr>
            <p:ph type="sldNum" sz="quarter" idx="11"/>
          </p:nvPr>
        </p:nvSpPr>
        <p:spPr>
          <a:noFill/>
        </p:spPr>
        <p:txBody>
          <a:bodyPr/>
          <a:lstStyle/>
          <a:p>
            <a:fld id="{51183CFF-3356-E749-93BC-7F03FDA54C9B}" type="slidenum">
              <a:rPr lang="en-US" smtClean="0"/>
              <a:pPr/>
              <a:t>32</a:t>
            </a:fld>
            <a:endParaRPr lang="en-US" smtClean="0"/>
          </a:p>
        </p:txBody>
      </p:sp>
      <p:sp>
        <p:nvSpPr>
          <p:cNvPr id="39941" name="Text Box 28"/>
          <p:cNvSpPr txBox="1">
            <a:spLocks noChangeArrowheads="1"/>
          </p:cNvSpPr>
          <p:nvPr/>
        </p:nvSpPr>
        <p:spPr bwMode="auto">
          <a:xfrm>
            <a:off x="762000" y="1905000"/>
            <a:ext cx="8093075" cy="830997"/>
          </a:xfrm>
          <a:prstGeom prst="rect">
            <a:avLst/>
          </a:prstGeom>
          <a:noFill/>
          <a:ln w="9525">
            <a:noFill/>
            <a:miter lim="800000"/>
            <a:headEnd/>
            <a:tailEnd/>
          </a:ln>
        </p:spPr>
        <p:txBody>
          <a:bodyPr>
            <a:prstTxWarp prst="textNoShape">
              <a:avLst/>
            </a:prstTxWarp>
            <a:spAutoFit/>
          </a:bodyPr>
          <a:lstStyle/>
          <a:p>
            <a:r>
              <a:rPr lang="en-US" b="0" dirty="0">
                <a:latin typeface="+mn-lt"/>
              </a:rPr>
              <a:t>Recall that in the Taylor model all the slip systems are assumed to harden at the same rate, which means that</a:t>
            </a:r>
          </a:p>
        </p:txBody>
      </p:sp>
      <p:graphicFrame>
        <p:nvGraphicFramePr>
          <p:cNvPr id="39938" name="Object 2"/>
          <p:cNvGraphicFramePr>
            <a:graphicFrameLocks noChangeAspect="1"/>
          </p:cNvGraphicFramePr>
          <p:nvPr/>
        </p:nvGraphicFramePr>
        <p:xfrm>
          <a:off x="3854450" y="2819400"/>
          <a:ext cx="1479550" cy="660400"/>
        </p:xfrm>
        <a:graphic>
          <a:graphicData uri="http://schemas.openxmlformats.org/presentationml/2006/ole">
            <mc:AlternateContent xmlns:mc="http://schemas.openxmlformats.org/markup-compatibility/2006">
              <mc:Choice xmlns:v="urn:schemas-microsoft-com:vml" Requires="v">
                <p:oleObj spid="_x0000_s39960" name="Equation" r:id="rId3" imgW="457200" imgH="203200" progId="Equation.3">
                  <p:embed/>
                </p:oleObj>
              </mc:Choice>
              <mc:Fallback>
                <p:oleObj name="Equation" r:id="rId3" imgW="4572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450" y="2819400"/>
                        <a:ext cx="147955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9942" name="Text Box 32"/>
          <p:cNvSpPr txBox="1">
            <a:spLocks noChangeArrowheads="1"/>
          </p:cNvSpPr>
          <p:nvPr/>
        </p:nvSpPr>
        <p:spPr bwMode="auto">
          <a:xfrm>
            <a:off x="914400" y="3505200"/>
            <a:ext cx="1553731" cy="461665"/>
          </a:xfrm>
          <a:prstGeom prst="rect">
            <a:avLst/>
          </a:prstGeom>
          <a:noFill/>
          <a:ln w="9525">
            <a:noFill/>
            <a:miter lim="800000"/>
            <a:headEnd/>
            <a:tailEnd/>
          </a:ln>
        </p:spPr>
        <p:txBody>
          <a:bodyPr wrap="none">
            <a:prstTxWarp prst="textNoShape">
              <a:avLst/>
            </a:prstTxWarp>
            <a:spAutoFit/>
          </a:bodyPr>
          <a:lstStyle/>
          <a:p>
            <a:r>
              <a:rPr lang="en-US" b="0">
                <a:latin typeface="+mn-lt"/>
              </a:rPr>
              <a:t>and  then,</a:t>
            </a:r>
          </a:p>
        </p:txBody>
      </p:sp>
      <p:sp>
        <p:nvSpPr>
          <p:cNvPr id="39943" name="Text Box 34"/>
          <p:cNvSpPr txBox="1">
            <a:spLocks noChangeArrowheads="1"/>
          </p:cNvSpPr>
          <p:nvPr/>
        </p:nvSpPr>
        <p:spPr bwMode="auto">
          <a:xfrm>
            <a:off x="1295400" y="5562600"/>
            <a:ext cx="7026275" cy="1016000"/>
          </a:xfrm>
          <a:prstGeom prst="rect">
            <a:avLst/>
          </a:prstGeom>
          <a:solidFill>
            <a:schemeClr val="accent2"/>
          </a:solidFill>
          <a:ln w="9525">
            <a:solidFill>
              <a:srgbClr val="0000FF"/>
            </a:solidFill>
            <a:miter lim="800000"/>
            <a:headEnd/>
            <a:tailEnd/>
          </a:ln>
        </p:spPr>
        <p:txBody>
          <a:bodyPr>
            <a:prstTxWarp prst="textNoShape">
              <a:avLst/>
            </a:prstTxWarp>
            <a:spAutoFit/>
          </a:bodyPr>
          <a:lstStyle/>
          <a:p>
            <a:r>
              <a:rPr lang="en-US" sz="2000" b="0">
                <a:solidFill>
                  <a:srgbClr val="FF0000"/>
                </a:solidFill>
                <a:latin typeface="+mn-lt"/>
              </a:rPr>
              <a:t>Note that, now, we have only 12 operative slip systems once</a:t>
            </a:r>
          </a:p>
          <a:p>
            <a:r>
              <a:rPr lang="en-US" sz="2000" b="0">
                <a:solidFill>
                  <a:srgbClr val="FF0000"/>
                </a:solidFill>
                <a:latin typeface="+mn-lt"/>
              </a:rPr>
              <a:t>the forward and reverse shear strengths (crss) are considered to be the same in absolute value.</a:t>
            </a:r>
          </a:p>
        </p:txBody>
      </p:sp>
      <p:sp>
        <p:nvSpPr>
          <p:cNvPr id="39944" name="Rectangle 35"/>
          <p:cNvSpPr>
            <a:spLocks noChangeArrowheads="1"/>
          </p:cNvSpPr>
          <p:nvPr/>
        </p:nvSpPr>
        <p:spPr bwMode="auto">
          <a:xfrm>
            <a:off x="19748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graphicFrame>
        <p:nvGraphicFramePr>
          <p:cNvPr id="39939" name="Object 3"/>
          <p:cNvGraphicFramePr>
            <a:graphicFrameLocks noChangeAspect="1"/>
          </p:cNvGraphicFramePr>
          <p:nvPr/>
        </p:nvGraphicFramePr>
        <p:xfrm>
          <a:off x="2555875" y="3822700"/>
          <a:ext cx="3463925" cy="1358900"/>
        </p:xfrm>
        <a:graphic>
          <a:graphicData uri="http://schemas.openxmlformats.org/presentationml/2006/ole">
            <mc:AlternateContent xmlns:mc="http://schemas.openxmlformats.org/markup-compatibility/2006">
              <mc:Choice xmlns:v="urn:schemas-microsoft-com:vml" Requires="v">
                <p:oleObj spid="_x0000_s39961" name="Equation" r:id="rId5" imgW="1104900" imgH="431800" progId="Equation.3">
                  <p:embed/>
                </p:oleObj>
              </mc:Choice>
              <mc:Fallback>
                <p:oleObj name="Equation" r:id="rId5" imgW="1104900" imgH="431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822700"/>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p:cNvSpPr>
            <a:spLocks noGrp="1"/>
          </p:cNvSpPr>
          <p:nvPr>
            <p:ph type="sldNum" sz="quarter" idx="11"/>
          </p:nvPr>
        </p:nvSpPr>
        <p:spPr>
          <a:noFill/>
        </p:spPr>
        <p:txBody>
          <a:bodyPr/>
          <a:lstStyle/>
          <a:p>
            <a:fld id="{ACB7A455-64C0-5645-9B16-D64AB88718E2}" type="slidenum">
              <a:rPr lang="en-US" smtClean="0"/>
              <a:pPr/>
              <a:t>33</a:t>
            </a:fld>
            <a:endParaRPr lang="en-US" smtClean="0"/>
          </a:p>
        </p:txBody>
      </p:sp>
      <p:sp>
        <p:nvSpPr>
          <p:cNvPr id="40964" name="Text Box 4"/>
          <p:cNvSpPr txBox="1">
            <a:spLocks noChangeArrowheads="1"/>
          </p:cNvSpPr>
          <p:nvPr/>
        </p:nvSpPr>
        <p:spPr bwMode="auto">
          <a:xfrm>
            <a:off x="685800" y="3505200"/>
            <a:ext cx="8093075" cy="3013075"/>
          </a:xfrm>
          <a:prstGeom prst="rect">
            <a:avLst/>
          </a:prstGeom>
          <a:noFill/>
          <a:ln w="9525">
            <a:noFill/>
            <a:miter lim="800000"/>
            <a:headEnd/>
            <a:tailEnd/>
          </a:ln>
        </p:spPr>
        <p:txBody>
          <a:bodyPr>
            <a:prstTxWarp prst="textNoShape">
              <a:avLst/>
            </a:prstTxWarp>
            <a:spAutoFit/>
          </a:bodyPr>
          <a:lstStyle/>
          <a:p>
            <a:r>
              <a:rPr lang="en-US" b="0"/>
              <a:t>Thus Taylor’s minimum work criterion can be summarized as in the following:</a:t>
            </a:r>
            <a:r>
              <a:rPr lang="en-US"/>
              <a:t>  Of the possible 12 slip systems, only that combination for which the sum of the absolute values of shears is the least is the combination that is actually operative! </a:t>
            </a:r>
          </a:p>
          <a:p>
            <a:r>
              <a:rPr lang="en-US" b="0"/>
              <a:t>The uniformity of the crss means that the </a:t>
            </a:r>
            <a:r>
              <a:rPr lang="en-US" b="0" i="1"/>
              <a:t>minimum work</a:t>
            </a:r>
            <a:r>
              <a:rPr lang="en-US" b="0"/>
              <a:t> principle is equivalent to a </a:t>
            </a:r>
            <a:r>
              <a:rPr lang="en-US" b="0" i="1"/>
              <a:t>minimum microscopic shear</a:t>
            </a:r>
            <a:r>
              <a:rPr lang="en-US" b="0"/>
              <a:t> principle.</a:t>
            </a:r>
            <a:r>
              <a:rPr lang="en-US"/>
              <a:t> </a:t>
            </a:r>
          </a:p>
        </p:txBody>
      </p:sp>
      <p:graphicFrame>
        <p:nvGraphicFramePr>
          <p:cNvPr id="40962" name="Object 2"/>
          <p:cNvGraphicFramePr>
            <a:graphicFrameLocks noChangeAspect="1"/>
          </p:cNvGraphicFramePr>
          <p:nvPr/>
        </p:nvGraphicFramePr>
        <p:xfrm>
          <a:off x="2381250" y="1827213"/>
          <a:ext cx="3463925" cy="1358900"/>
        </p:xfrm>
        <a:graphic>
          <a:graphicData uri="http://schemas.openxmlformats.org/presentationml/2006/ole">
            <mc:AlternateContent xmlns:mc="http://schemas.openxmlformats.org/markup-compatibility/2006">
              <mc:Choice xmlns:v="urn:schemas-microsoft-com:vml" Requires="v">
                <p:oleObj spid="_x0000_s40974" name="Equation" r:id="rId3" imgW="1104900" imgH="431800" progId="Equation.3">
                  <p:embed/>
                </p:oleObj>
              </mc:Choice>
              <mc:Fallback>
                <p:oleObj name="Equation" r:id="rId3" imgW="1104900" imgH="431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827213"/>
                        <a:ext cx="3463925" cy="1358900"/>
                      </a:xfrm>
                      <a:prstGeom prst="rect">
                        <a:avLst/>
                      </a:prstGeom>
                      <a:solidFill>
                        <a:srgbClr val="E9FFFE"/>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5" name="Rectangle 11"/>
          <p:cNvSpPr>
            <a:spLocks noChangeArrowheads="1"/>
          </p:cNvSpPr>
          <p:nvPr/>
        </p:nvSpPr>
        <p:spPr bwMode="auto">
          <a:xfrm>
            <a:off x="1873250" y="381000"/>
            <a:ext cx="5111750" cy="641350"/>
          </a:xfrm>
          <a:prstGeom prst="rect">
            <a:avLst/>
          </a:prstGeom>
          <a:noFill/>
          <a:ln w="9525">
            <a:noFill/>
            <a:miter lim="800000"/>
            <a:headEnd/>
            <a:tailEnd/>
          </a:ln>
        </p:spPr>
        <p:txBody>
          <a:bodyPr wrap="none">
            <a:prstTxWarp prst="textNoShape">
              <a:avLst/>
            </a:prstTxWarp>
            <a:spAutoFit/>
          </a:bodyPr>
          <a:lstStyle/>
          <a:p>
            <a:r>
              <a:rPr lang="en-US" sz="3600" b="0" i="1">
                <a:solidFill>
                  <a:srgbClr val="011099"/>
                </a:solidFill>
                <a:latin typeface="Helvetica" charset="0"/>
              </a:rPr>
              <a:t>Minimum Work Principle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p>
            <a:fld id="{A6A18921-1287-D94C-B73F-8417EB7847F4}" type="slidenum">
              <a:rPr lang="en-US" smtClean="0"/>
              <a:pPr/>
              <a:t>34</a:t>
            </a:fld>
            <a:endParaRPr lang="en-US" smtClean="0"/>
          </a:p>
        </p:txBody>
      </p:sp>
      <p:sp>
        <p:nvSpPr>
          <p:cNvPr id="41987" name="Rectangle 2"/>
          <p:cNvSpPr>
            <a:spLocks noGrp="1" noChangeArrowheads="1"/>
          </p:cNvSpPr>
          <p:nvPr>
            <p:ph type="title"/>
          </p:nvPr>
        </p:nvSpPr>
        <p:spPr/>
        <p:txBody>
          <a:bodyPr/>
          <a:lstStyle/>
          <a:p>
            <a:r>
              <a:rPr lang="en-US"/>
              <a:t>Stress &gt; CRSS?</a:t>
            </a:r>
          </a:p>
        </p:txBody>
      </p:sp>
      <p:sp>
        <p:nvSpPr>
          <p:cNvPr id="41988" name="Rectangle 3"/>
          <p:cNvSpPr>
            <a:spLocks noGrp="1" noChangeArrowheads="1"/>
          </p:cNvSpPr>
          <p:nvPr>
            <p:ph type="body" idx="1"/>
          </p:nvPr>
        </p:nvSpPr>
        <p:spPr/>
        <p:txBody>
          <a:bodyPr/>
          <a:lstStyle/>
          <a:p>
            <a:r>
              <a:rPr lang="en-US"/>
              <a:t>The obvious question is, if we can find a set of microscopic shear rates that satisfy the imposed strain, how can we be sure that the shear stress on the other, inactive systems is not greater than the critical resolved shear stress?</a:t>
            </a:r>
          </a:p>
          <a:p>
            <a:r>
              <a:rPr lang="en-US"/>
              <a:t>This is </a:t>
            </a:r>
            <a:r>
              <a:rPr lang="en-US" i="1"/>
              <a:t>not </a:t>
            </a:r>
            <a:r>
              <a:rPr lang="en-US"/>
              <a:t>the same question as that of equivalence between the minimum work principle and the maximum work approach described later in this lecture.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16D77EE4-E978-CB4E-85C0-C8F7514D7886}" type="slidenum">
              <a:rPr lang="en-US" smtClean="0"/>
              <a:pPr/>
              <a:t>35</a:t>
            </a:fld>
            <a:endParaRPr lang="en-US" smtClean="0"/>
          </a:p>
        </p:txBody>
      </p:sp>
      <p:sp>
        <p:nvSpPr>
          <p:cNvPr id="43011" name="Rectangle 2"/>
          <p:cNvSpPr>
            <a:spLocks noGrp="1" noChangeArrowheads="1"/>
          </p:cNvSpPr>
          <p:nvPr>
            <p:ph type="title"/>
          </p:nvPr>
        </p:nvSpPr>
        <p:spPr>
          <a:xfrm>
            <a:off x="1524000" y="0"/>
            <a:ext cx="6096000" cy="1371600"/>
          </a:xfrm>
        </p:spPr>
        <p:txBody>
          <a:bodyPr/>
          <a:lstStyle/>
          <a:p>
            <a:r>
              <a:rPr lang="en-US"/>
              <a:t>Stress &gt; CRSS?</a:t>
            </a:r>
          </a:p>
        </p:txBody>
      </p:sp>
      <p:sp>
        <p:nvSpPr>
          <p:cNvPr id="43012" name="Rectangle 3"/>
          <p:cNvSpPr>
            <a:spLocks noGrp="1" noChangeArrowheads="1"/>
          </p:cNvSpPr>
          <p:nvPr>
            <p:ph type="body" idx="1"/>
          </p:nvPr>
        </p:nvSpPr>
        <p:spPr>
          <a:xfrm>
            <a:off x="685800" y="1219200"/>
            <a:ext cx="7772400" cy="4876800"/>
          </a:xfrm>
        </p:spPr>
        <p:txBody>
          <a:bodyPr/>
          <a:lstStyle/>
          <a:p>
            <a:r>
              <a:rPr lang="en-US" sz="2400"/>
              <a:t>The </a:t>
            </a:r>
            <a:r>
              <a:rPr lang="en-US" sz="2400" i="1"/>
              <a:t>work increment</a:t>
            </a:r>
            <a:r>
              <a:rPr lang="en-US" sz="2400"/>
              <a:t> is the (inner) product of the stress and strain tensors, and must be the same, regardless of whether it is calculated from the macroscopic quantities or the microscopic quantities:</a:t>
            </a:r>
            <a:br>
              <a:rPr lang="en-US" sz="2400"/>
            </a:br>
            <a:r>
              <a:rPr lang="en-US" sz="2400"/>
              <a:t>		</a:t>
            </a:r>
            <a:r>
              <a:rPr lang="en-US" sz="2400">
                <a:latin typeface="Times" charset="0"/>
                <a:ea typeface="Times" charset="0"/>
                <a:cs typeface="Times" charset="0"/>
              </a:rPr>
              <a:t/>
            </a:r>
            <a:br>
              <a:rPr lang="en-US" sz="2400">
                <a:latin typeface="Times" charset="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ea typeface="Times" charset="0"/>
                <a:cs typeface="Times" charset="0"/>
              </a:rPr>
              <a:t>For the actual set of shears in the material, we can write (omitting the “*”),</a:t>
            </a:r>
            <a:br>
              <a:rPr lang="en-US" sz="240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latin typeface="Times" charset="0"/>
                <a:ea typeface="Times" charset="0"/>
                <a:cs typeface="Times" charset="0"/>
              </a:rPr>
              <a:t>	 </a:t>
            </a:r>
            <a:br>
              <a:rPr lang="en-US" sz="2400">
                <a:latin typeface="Times" charset="0"/>
                <a:ea typeface="Times" charset="0"/>
                <a:cs typeface="Times" charset="0"/>
              </a:rPr>
            </a:br>
            <a:r>
              <a:rPr lang="en-US" sz="2400">
                <a:latin typeface="Times" charset="0"/>
                <a:ea typeface="Times" charset="0"/>
                <a:cs typeface="Times" charset="0"/>
              </a:rPr>
              <a:t/>
            </a:r>
            <a:br>
              <a:rPr lang="en-US" sz="2400">
                <a:latin typeface="Times" charset="0"/>
                <a:ea typeface="Times" charset="0"/>
                <a:cs typeface="Times" charset="0"/>
              </a:rPr>
            </a:br>
            <a:r>
              <a:rPr lang="en-US" sz="2400">
                <a:ea typeface="Times" charset="0"/>
                <a:cs typeface="Times" charset="0"/>
              </a:rPr>
              <a:t>where the </a:t>
            </a:r>
            <a:r>
              <a:rPr lang="en-US" sz="2400" i="1">
                <a:ea typeface="Times" charset="0"/>
                <a:cs typeface="Times" charset="0"/>
              </a:rPr>
              <a:t>crss</a:t>
            </a:r>
            <a:r>
              <a:rPr lang="en-US" sz="2400">
                <a:ea typeface="Times" charset="0"/>
                <a:cs typeface="Times" charset="0"/>
              </a:rPr>
              <a:t> is outside the sum because it is constant. </a:t>
            </a:r>
            <a:endParaRPr lang="en-US" sz="2400">
              <a:latin typeface="Times" charset="0"/>
              <a:ea typeface="Times" charset="0"/>
              <a:cs typeface="Times" charset="0"/>
            </a:endParaRPr>
          </a:p>
        </p:txBody>
      </p:sp>
      <p:pic>
        <p:nvPicPr>
          <p:cNvPr id="43013" name="Picture 7" descr="final"/>
          <p:cNvPicPr>
            <a:picLocks noChangeAspect="1" noChangeArrowheads="1"/>
          </p:cNvPicPr>
          <p:nvPr/>
        </p:nvPicPr>
        <p:blipFill>
          <a:blip r:embed="rId2"/>
          <a:srcRect/>
          <a:stretch>
            <a:fillRect/>
          </a:stretch>
        </p:blipFill>
        <p:spPr bwMode="auto">
          <a:xfrm>
            <a:off x="2971800" y="2860675"/>
            <a:ext cx="3778250" cy="492125"/>
          </a:xfrm>
          <a:prstGeom prst="rect">
            <a:avLst/>
          </a:prstGeom>
          <a:noFill/>
          <a:ln w="9525">
            <a:noFill/>
            <a:miter lim="800000"/>
            <a:headEnd/>
            <a:tailEnd/>
          </a:ln>
        </p:spPr>
      </p:pic>
      <p:pic>
        <p:nvPicPr>
          <p:cNvPr id="43014" name="Picture 8" descr="final"/>
          <p:cNvPicPr>
            <a:picLocks noChangeAspect="1" noChangeArrowheads="1"/>
          </p:cNvPicPr>
          <p:nvPr/>
        </p:nvPicPr>
        <p:blipFill>
          <a:blip r:embed="rId3"/>
          <a:srcRect/>
          <a:stretch>
            <a:fillRect/>
          </a:stretch>
        </p:blipFill>
        <p:spPr bwMode="auto">
          <a:xfrm>
            <a:off x="2946400" y="4343400"/>
            <a:ext cx="4445000" cy="803275"/>
          </a:xfrm>
          <a:prstGeom prst="rect">
            <a:avLst/>
          </a:prstGeom>
          <a:noFill/>
          <a:ln w="9525">
            <a:noFill/>
            <a:miter lim="800000"/>
            <a:headEnd/>
            <a:tailEnd/>
          </a:ln>
        </p:spPr>
      </p:pic>
      <p:sp>
        <p:nvSpPr>
          <p:cNvPr id="43015" name="Text Box 9"/>
          <p:cNvSpPr txBox="1">
            <a:spLocks noChangeArrowheads="1"/>
          </p:cNvSpPr>
          <p:nvPr/>
        </p:nvSpPr>
        <p:spPr bwMode="auto">
          <a:xfrm>
            <a:off x="3421063" y="6096000"/>
            <a:ext cx="2065337" cy="366713"/>
          </a:xfrm>
          <a:prstGeom prst="rect">
            <a:avLst/>
          </a:prstGeom>
          <a:noFill/>
          <a:ln w="9525">
            <a:noFill/>
            <a:miter lim="800000"/>
            <a:headEnd/>
            <a:tailEnd/>
          </a:ln>
        </p:spPr>
        <p:txBody>
          <a:bodyPr wrap="none">
            <a:prstTxWarp prst="textNoShape">
              <a:avLst/>
            </a:prstTxWarp>
            <a:spAutoFit/>
          </a:bodyPr>
          <a:lstStyle/>
          <a:p>
            <a:r>
              <a:rPr lang="en-US" sz="1800" b="0"/>
              <a:t>[Reid: pp 154-156]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p>
            <a:fld id="{A62158FC-ACEF-B047-B05A-C8C9BBA321EB}" type="slidenum">
              <a:rPr lang="en-US" smtClean="0"/>
              <a:pPr/>
              <a:t>36</a:t>
            </a:fld>
            <a:endParaRPr lang="en-US" smtClean="0"/>
          </a:p>
        </p:txBody>
      </p:sp>
      <p:sp>
        <p:nvSpPr>
          <p:cNvPr id="44035" name="Rectangle 2"/>
          <p:cNvSpPr>
            <a:spLocks noGrp="1" noChangeArrowheads="1"/>
          </p:cNvSpPr>
          <p:nvPr>
            <p:ph type="title"/>
          </p:nvPr>
        </p:nvSpPr>
        <p:spPr/>
        <p:txBody>
          <a:bodyPr/>
          <a:lstStyle/>
          <a:p>
            <a:r>
              <a:rPr lang="en-US"/>
              <a:t>Stress &gt; CRSS?</a:t>
            </a:r>
          </a:p>
        </p:txBody>
      </p:sp>
      <p:sp>
        <p:nvSpPr>
          <p:cNvPr id="44036" name="Rectangle 3"/>
          <p:cNvSpPr>
            <a:spLocks noGrp="1" noChangeArrowheads="1"/>
          </p:cNvSpPr>
          <p:nvPr>
            <p:ph type="body" idx="1"/>
          </p:nvPr>
        </p:nvSpPr>
        <p:spPr>
          <a:xfrm>
            <a:off x="762000" y="1600200"/>
            <a:ext cx="7391400" cy="4495800"/>
          </a:xfrm>
        </p:spPr>
        <p:txBody>
          <a:bodyPr/>
          <a:lstStyle/>
          <a:p>
            <a:r>
              <a:rPr lang="en-US">
                <a:ea typeface="Times" charset="0"/>
                <a:cs typeface="Times" charset="0"/>
              </a:rPr>
              <a:t>Now we know that the shear stresses on the hypothetical (denoted by “*”) set of systems must be less than or equal to the </a:t>
            </a:r>
            <a:r>
              <a:rPr lang="en-US" i="1">
                <a:ea typeface="Times" charset="0"/>
                <a:cs typeface="Times" charset="0"/>
              </a:rPr>
              <a:t>crss, </a:t>
            </a:r>
            <a:r>
              <a:rPr lang="en-US" i="1">
                <a:latin typeface="Symbol" charset="2"/>
                <a:ea typeface="Times" charset="0"/>
                <a:cs typeface="Times" charset="0"/>
              </a:rPr>
              <a:t>t</a:t>
            </a:r>
            <a:r>
              <a:rPr lang="en-US" i="1" baseline="-25000">
                <a:latin typeface="Times" charset="0"/>
                <a:ea typeface="Times" charset="0"/>
                <a:cs typeface="Times" charset="0"/>
              </a:rPr>
              <a:t>c</a:t>
            </a:r>
            <a:r>
              <a:rPr lang="en-US" i="1">
                <a:latin typeface="Times" charset="0"/>
                <a:ea typeface="Times" charset="0"/>
                <a:cs typeface="Times" charset="0"/>
              </a:rPr>
              <a:t>,</a:t>
            </a:r>
            <a:r>
              <a:rPr lang="en-US">
                <a:ea typeface="Times" charset="0"/>
                <a:cs typeface="Times" charset="0"/>
              </a:rPr>
              <a:t> for all systems, so:</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This means that we can write:</a:t>
            </a:r>
          </a:p>
        </p:txBody>
      </p:sp>
      <p:sp>
        <p:nvSpPr>
          <p:cNvPr id="44037"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pic>
        <p:nvPicPr>
          <p:cNvPr id="44038" name="Picture 7" descr="final"/>
          <p:cNvPicPr>
            <a:picLocks noChangeAspect="1" noChangeArrowheads="1"/>
          </p:cNvPicPr>
          <p:nvPr/>
        </p:nvPicPr>
        <p:blipFill>
          <a:blip r:embed="rId2"/>
          <a:srcRect/>
          <a:stretch>
            <a:fillRect/>
          </a:stretch>
        </p:blipFill>
        <p:spPr bwMode="auto">
          <a:xfrm>
            <a:off x="3886200" y="3429000"/>
            <a:ext cx="1358900" cy="482600"/>
          </a:xfrm>
          <a:prstGeom prst="rect">
            <a:avLst/>
          </a:prstGeom>
          <a:noFill/>
          <a:ln w="9525">
            <a:noFill/>
            <a:miter lim="800000"/>
            <a:headEnd/>
            <a:tailEnd/>
          </a:ln>
        </p:spPr>
      </p:pic>
      <p:pic>
        <p:nvPicPr>
          <p:cNvPr id="44039" name="Picture 8" descr="final"/>
          <p:cNvPicPr>
            <a:picLocks noChangeAspect="1" noChangeArrowheads="1"/>
          </p:cNvPicPr>
          <p:nvPr/>
        </p:nvPicPr>
        <p:blipFill>
          <a:blip r:embed="rId3"/>
          <a:srcRect/>
          <a:stretch>
            <a:fillRect/>
          </a:stretch>
        </p:blipFill>
        <p:spPr bwMode="auto">
          <a:xfrm>
            <a:off x="2730500" y="5105400"/>
            <a:ext cx="3683000" cy="9271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p:cNvSpPr>
            <a:spLocks noGrp="1"/>
          </p:cNvSpPr>
          <p:nvPr>
            <p:ph type="sldNum" sz="quarter" idx="11"/>
          </p:nvPr>
        </p:nvSpPr>
        <p:spPr>
          <a:noFill/>
        </p:spPr>
        <p:txBody>
          <a:bodyPr/>
          <a:lstStyle/>
          <a:p>
            <a:fld id="{62C183BB-5D95-6848-B21C-20A7E73791BD}" type="slidenum">
              <a:rPr lang="en-US" smtClean="0"/>
              <a:pPr/>
              <a:t>37</a:t>
            </a:fld>
            <a:endParaRPr lang="en-US" smtClean="0"/>
          </a:p>
        </p:txBody>
      </p:sp>
      <p:sp>
        <p:nvSpPr>
          <p:cNvPr id="45060" name="Rectangle 2"/>
          <p:cNvSpPr>
            <a:spLocks noGrp="1" noChangeArrowheads="1"/>
          </p:cNvSpPr>
          <p:nvPr>
            <p:ph type="title"/>
          </p:nvPr>
        </p:nvSpPr>
        <p:spPr/>
        <p:txBody>
          <a:bodyPr/>
          <a:lstStyle/>
          <a:p>
            <a:r>
              <a:rPr lang="en-US"/>
              <a:t>Stress &gt; CRSS?</a:t>
            </a:r>
          </a:p>
        </p:txBody>
      </p:sp>
      <p:sp>
        <p:nvSpPr>
          <p:cNvPr id="45061" name="Rectangle 3"/>
          <p:cNvSpPr>
            <a:spLocks noGrp="1" noChangeArrowheads="1"/>
          </p:cNvSpPr>
          <p:nvPr>
            <p:ph type="body" idx="1"/>
          </p:nvPr>
        </p:nvSpPr>
        <p:spPr/>
        <p:txBody>
          <a:bodyPr/>
          <a:lstStyle/>
          <a:p>
            <a:r>
              <a:rPr lang="en-US">
                <a:ea typeface="Times" charset="0"/>
                <a:cs typeface="Times" charset="0"/>
              </a:rPr>
              <a:t>However the LHS of this equation is equal to the work increment for any possible combination of slips,</a:t>
            </a:r>
            <a:r>
              <a:rPr lang="en-US">
                <a:latin typeface="Times" charset="0"/>
                <a:ea typeface="Times" charset="0"/>
                <a:cs typeface="Times" charset="0"/>
              </a:rPr>
              <a:t> </a:t>
            </a:r>
            <a:r>
              <a:rPr lang="en-US" i="1">
                <a:latin typeface="Symbol" charset="2"/>
                <a:ea typeface="Times" charset="0"/>
                <a:cs typeface="Times" charset="0"/>
              </a:rPr>
              <a:t>d</a:t>
            </a:r>
            <a:r>
              <a:rPr lang="en-US" i="1">
                <a:latin typeface="Times" charset="0"/>
                <a:ea typeface="Times" charset="0"/>
                <a:cs typeface="Times" charset="0"/>
              </a:rPr>
              <a:t>w=</a:t>
            </a:r>
            <a:r>
              <a:rPr lang="en-US" i="1">
                <a:latin typeface="Symbol" charset="2"/>
                <a:ea typeface="Times" charset="0"/>
                <a:cs typeface="Times" charset="0"/>
              </a:rPr>
              <a:t>s</a:t>
            </a:r>
            <a:r>
              <a:rPr lang="en-US" i="1" baseline="-25000">
                <a:latin typeface="Times" charset="0"/>
                <a:ea typeface="Times" charset="0"/>
                <a:cs typeface="Times" charset="0"/>
              </a:rPr>
              <a:t>ij</a:t>
            </a:r>
            <a:r>
              <a:rPr lang="en-US" i="1">
                <a:latin typeface="Symbol" charset="2"/>
                <a:ea typeface="Times" charset="0"/>
                <a:cs typeface="Times" charset="0"/>
              </a:rPr>
              <a:t>de</a:t>
            </a:r>
            <a:r>
              <a:rPr lang="en-US" i="1" baseline="-25000">
                <a:latin typeface="Times" charset="0"/>
                <a:ea typeface="Times" charset="0"/>
                <a:cs typeface="Times" charset="0"/>
              </a:rPr>
              <a:t>ij</a:t>
            </a:r>
            <a:r>
              <a:rPr lang="en-US">
                <a:latin typeface="Times" charset="0"/>
                <a:ea typeface="Times" charset="0"/>
                <a:cs typeface="Times" charset="0"/>
              </a:rPr>
              <a:t> </a:t>
            </a:r>
            <a:r>
              <a:rPr lang="en-US">
                <a:ea typeface="Times" charset="0"/>
                <a:cs typeface="Times" charset="0"/>
              </a:rPr>
              <a:t>which is equal to</a:t>
            </a:r>
            <a:r>
              <a:rPr lang="en-US">
                <a:latin typeface="Times" charset="0"/>
                <a:ea typeface="Times" charset="0"/>
                <a:cs typeface="Times" charset="0"/>
              </a:rPr>
              <a:t> </a:t>
            </a:r>
            <a:r>
              <a:rPr lang="en-US" i="1">
                <a:latin typeface="Symbol" charset="2"/>
                <a:ea typeface="Times" charset="0"/>
                <a:cs typeface="Times" charset="0"/>
              </a:rPr>
              <a:t>t</a:t>
            </a:r>
            <a:r>
              <a:rPr lang="en-US" i="1" baseline="-25000">
                <a:latin typeface="Times" charset="0"/>
                <a:ea typeface="Times" charset="0"/>
                <a:cs typeface="Times" charset="0"/>
              </a:rPr>
              <a:t>c </a:t>
            </a:r>
            <a:r>
              <a:rPr lang="en-US" i="1">
                <a:latin typeface="Symbol" charset="2"/>
                <a:ea typeface="Times" charset="0"/>
                <a:cs typeface="Times" charset="0"/>
              </a:rPr>
              <a:t>S</a:t>
            </a:r>
            <a:r>
              <a:rPr lang="en-US" i="1" baseline="-25000">
                <a:latin typeface="Symbol" charset="2"/>
                <a:ea typeface="Times" charset="0"/>
                <a:cs typeface="Times" charset="0"/>
                <a:sym typeface="Symbol" charset="2"/>
              </a:rPr>
              <a:t></a:t>
            </a:r>
            <a:r>
              <a:rPr lang="en-US" i="1">
                <a:latin typeface="Symbol" charset="2"/>
                <a:ea typeface="Times" charset="0"/>
                <a:cs typeface="Times" charset="0"/>
              </a:rPr>
              <a:t>dg</a:t>
            </a:r>
            <a:r>
              <a:rPr lang="en-US" i="1" baseline="-25000">
                <a:latin typeface="Symbol" charset="2"/>
                <a:ea typeface="Times" charset="0"/>
                <a:cs typeface="Times" charset="0"/>
                <a:sym typeface="Symbol" charset="2"/>
              </a:rPr>
              <a:t></a:t>
            </a:r>
            <a:r>
              <a:rPr lang="en-US">
                <a:latin typeface="Symbol" charset="2"/>
                <a:ea typeface="Times" charset="0"/>
                <a:cs typeface="Times" charset="0"/>
              </a:rPr>
              <a:t>, </a:t>
            </a:r>
            <a:r>
              <a:rPr lang="en-US">
                <a:ea typeface="Times" charset="0"/>
                <a:cs typeface="Times" charset="0"/>
              </a:rPr>
              <a:t>leaving us with:</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t>
            </a:r>
            <a:r>
              <a:rPr lang="en-US">
                <a:latin typeface="Symbol" charset="2"/>
                <a:ea typeface="Times" charset="0"/>
                <a:cs typeface="Times" charset="0"/>
              </a:rPr>
              <a:t/>
            </a:r>
            <a:br>
              <a:rPr lang="en-US">
                <a:latin typeface="Symbol" charset="2"/>
                <a:ea typeface="Times" charset="0"/>
                <a:cs typeface="Times" charset="0"/>
              </a:rPr>
            </a:br>
            <a:r>
              <a:rPr lang="en-US">
                <a:latin typeface="Symbol" charset="2"/>
                <a:ea typeface="Times" charset="0"/>
                <a:cs typeface="Times" charset="0"/>
              </a:rPr>
              <a:t/>
            </a:r>
            <a:br>
              <a:rPr lang="en-US">
                <a:latin typeface="Symbol" charset="2"/>
                <a:ea typeface="Times" charset="0"/>
                <a:cs typeface="Times" charset="0"/>
              </a:rPr>
            </a:br>
            <a:r>
              <a:rPr lang="en-US">
                <a:ea typeface="Times" charset="0"/>
                <a:cs typeface="Times" charset="0"/>
              </a:rPr>
              <a:t>So dividing both sides by </a:t>
            </a:r>
            <a:r>
              <a:rPr lang="en-US" i="1">
                <a:latin typeface="Symbol" charset="2"/>
                <a:ea typeface="Times" charset="0"/>
                <a:cs typeface="Times" charset="0"/>
              </a:rPr>
              <a:t>t</a:t>
            </a:r>
            <a:r>
              <a:rPr lang="en-US" i="1" baseline="-25000">
                <a:latin typeface="Times" charset="0"/>
                <a:ea typeface="Times" charset="0"/>
                <a:cs typeface="Times" charset="0"/>
              </a:rPr>
              <a:t>c</a:t>
            </a:r>
            <a:r>
              <a:rPr lang="en-US">
                <a:latin typeface="Times" charset="0"/>
                <a:ea typeface="Times" charset="0"/>
                <a:cs typeface="Times" charset="0"/>
              </a:rPr>
              <a:t> </a:t>
            </a:r>
            <a:r>
              <a:rPr lang="en-US">
                <a:ea typeface="Times" charset="0"/>
                <a:cs typeface="Times" charset="0"/>
              </a:rPr>
              <a:t>allows us to write:</a:t>
            </a:r>
          </a:p>
        </p:txBody>
      </p:sp>
      <p:graphicFrame>
        <p:nvGraphicFramePr>
          <p:cNvPr id="45058" name="Object 2"/>
          <p:cNvGraphicFramePr>
            <a:graphicFrameLocks noChangeAspect="1"/>
          </p:cNvGraphicFramePr>
          <p:nvPr/>
        </p:nvGraphicFramePr>
        <p:xfrm>
          <a:off x="4038600" y="5427663"/>
          <a:ext cx="2644775" cy="1049337"/>
        </p:xfrm>
        <a:graphic>
          <a:graphicData uri="http://schemas.openxmlformats.org/presentationml/2006/ole">
            <mc:AlternateContent xmlns:mc="http://schemas.openxmlformats.org/markup-compatibility/2006">
              <mc:Choice xmlns:v="urn:schemas-microsoft-com:vml" Requires="v">
                <p:oleObj spid="_x0000_s45070" name="Equation" r:id="rId3" imgW="863600" imgH="342900" progId="Equation.3">
                  <p:embed/>
                </p:oleObj>
              </mc:Choice>
              <mc:Fallback>
                <p:oleObj name="Equation" r:id="rId3" imgW="8636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427663"/>
                        <a:ext cx="2644775"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2" name="Rectangle 6"/>
          <p:cNvSpPr>
            <a:spLocks noChangeArrowheads="1"/>
          </p:cNvSpPr>
          <p:nvPr/>
        </p:nvSpPr>
        <p:spPr bwMode="auto">
          <a:xfrm>
            <a:off x="0" y="2689225"/>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pic>
        <p:nvPicPr>
          <p:cNvPr id="45063" name="Picture 7" descr="final"/>
          <p:cNvPicPr>
            <a:picLocks noChangeAspect="1" noChangeArrowheads="1"/>
          </p:cNvPicPr>
          <p:nvPr/>
        </p:nvPicPr>
        <p:blipFill>
          <a:blip r:embed="rId5"/>
          <a:srcRect/>
          <a:stretch>
            <a:fillRect/>
          </a:stretch>
        </p:blipFill>
        <p:spPr bwMode="auto">
          <a:xfrm>
            <a:off x="3505200" y="3644900"/>
            <a:ext cx="3670300" cy="927100"/>
          </a:xfrm>
          <a:prstGeom prst="rect">
            <a:avLst/>
          </a:prstGeom>
          <a:noFill/>
          <a:ln w="9525">
            <a:noFill/>
            <a:miter lim="800000"/>
            <a:headEnd/>
            <a:tailEnd/>
          </a:ln>
        </p:spPr>
      </p:pic>
      <p:sp>
        <p:nvSpPr>
          <p:cNvPr id="45064" name="Text Box 8"/>
          <p:cNvSpPr txBox="1">
            <a:spLocks noChangeArrowheads="1"/>
          </p:cNvSpPr>
          <p:nvPr/>
        </p:nvSpPr>
        <p:spPr bwMode="auto">
          <a:xfrm>
            <a:off x="7146925" y="5602288"/>
            <a:ext cx="1098550" cy="457200"/>
          </a:xfrm>
          <a:prstGeom prst="rect">
            <a:avLst/>
          </a:prstGeom>
          <a:noFill/>
          <a:ln w="9525">
            <a:noFill/>
            <a:miter lim="800000"/>
            <a:headEnd/>
            <a:tailEnd/>
          </a:ln>
        </p:spPr>
        <p:txBody>
          <a:bodyPr wrap="none">
            <a:prstTxWarp prst="textNoShape">
              <a:avLst/>
            </a:prstTxWarp>
            <a:spAutoFit/>
          </a:bodyPr>
          <a:lstStyle/>
          <a:p>
            <a:r>
              <a:rPr lang="en-US" b="0" i="1"/>
              <a:t>Q.E.D.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05C9C5E-3608-144A-B067-E334C2848F7D}" type="slidenum">
              <a:rPr lang="en-US" smtClean="0"/>
              <a:pPr/>
              <a:t>38</a:t>
            </a:fld>
            <a:endParaRPr lang="en-US"/>
          </a:p>
        </p:txBody>
      </p:sp>
      <p:sp>
        <p:nvSpPr>
          <p:cNvPr id="3" name="Rectangle 41"/>
          <p:cNvSpPr>
            <a:spLocks noChangeArrowheads="1"/>
          </p:cNvSpPr>
          <p:nvPr/>
        </p:nvSpPr>
        <p:spPr bwMode="auto">
          <a:xfrm>
            <a:off x="2971800" y="457200"/>
            <a:ext cx="3197225" cy="762000"/>
          </a:xfrm>
          <a:prstGeom prst="rect">
            <a:avLst/>
          </a:prstGeom>
          <a:noFill/>
          <a:ln w="9525">
            <a:noFill/>
            <a:miter lim="800000"/>
            <a:headEnd/>
            <a:tailEnd/>
          </a:ln>
        </p:spPr>
        <p:txBody>
          <a:bodyPr wrap="none">
            <a:prstTxWarp prst="textNoShape">
              <a:avLst/>
            </a:prstTxWarp>
            <a:spAutoFit/>
          </a:bodyPr>
          <a:lstStyle/>
          <a:p>
            <a:r>
              <a:rPr lang="pt-BR" sz="4400" b="0" i="1" dirty="0" err="1">
                <a:solidFill>
                  <a:srgbClr val="011099"/>
                </a:solidFill>
                <a:latin typeface="Helvetica" charset="0"/>
              </a:rPr>
              <a:t>Multiple</a:t>
            </a:r>
            <a:r>
              <a:rPr lang="pt-BR" sz="4400" b="0" i="1" dirty="0">
                <a:solidFill>
                  <a:srgbClr val="011099"/>
                </a:solidFill>
                <a:latin typeface="Helvetica" charset="0"/>
              </a:rPr>
              <a:t> </a:t>
            </a:r>
            <a:r>
              <a:rPr lang="pt-BR" sz="4400" b="0" i="1" dirty="0" err="1">
                <a:solidFill>
                  <a:srgbClr val="011099"/>
                </a:solidFill>
                <a:latin typeface="Helvetica" charset="0"/>
              </a:rPr>
              <a:t>Slip</a:t>
            </a:r>
            <a:endParaRPr lang="en-US" sz="4400" b="0" i="1" dirty="0">
              <a:solidFill>
                <a:srgbClr val="011099"/>
              </a:solidFill>
              <a:latin typeface="Helvetica" charset="0"/>
            </a:endParaRPr>
          </a:p>
        </p:txBody>
      </p:sp>
    </p:spTree>
    <p:extLst>
      <p:ext uri="{BB962C8B-B14F-4D97-AF65-F5344CB8AC3E}">
        <p14:creationId xmlns:p14="http://schemas.microsoft.com/office/powerpoint/2010/main" val="319079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Slide Number Placeholder 2"/>
          <p:cNvSpPr>
            <a:spLocks noGrp="1"/>
          </p:cNvSpPr>
          <p:nvPr>
            <p:ph type="sldNum" sz="quarter" idx="11"/>
          </p:nvPr>
        </p:nvSpPr>
        <p:spPr>
          <a:noFill/>
        </p:spPr>
        <p:txBody>
          <a:bodyPr/>
          <a:lstStyle/>
          <a:p>
            <a:fld id="{6C1A08B6-4896-2A4A-ACC5-005A4197F28C}" type="slidenum">
              <a:rPr lang="en-US" smtClean="0"/>
              <a:pPr/>
              <a:t>39</a:t>
            </a:fld>
            <a:endParaRPr lang="en-US" smtClean="0"/>
          </a:p>
        </p:txBody>
      </p:sp>
      <p:sp>
        <p:nvSpPr>
          <p:cNvPr id="48135" name="Text Box 29"/>
          <p:cNvSpPr txBox="1">
            <a:spLocks noChangeArrowheads="1"/>
          </p:cNvSpPr>
          <p:nvPr/>
        </p:nvSpPr>
        <p:spPr bwMode="auto">
          <a:xfrm>
            <a:off x="609600" y="2057400"/>
            <a:ext cx="2470598" cy="461665"/>
          </a:xfrm>
          <a:prstGeom prst="rect">
            <a:avLst/>
          </a:prstGeom>
          <a:noFill/>
          <a:ln w="9525">
            <a:noFill/>
            <a:miter lim="800000"/>
            <a:headEnd/>
            <a:tailEnd/>
          </a:ln>
        </p:spPr>
        <p:txBody>
          <a:bodyPr wrap="none">
            <a:prstTxWarp prst="textNoShape">
              <a:avLst/>
            </a:prstTxWarp>
            <a:spAutoFit/>
          </a:bodyPr>
          <a:lstStyle/>
          <a:p>
            <a:r>
              <a:rPr lang="pt-BR" b="0" dirty="0">
                <a:latin typeface="Cambria"/>
                <a:cs typeface="Cambria"/>
              </a:rPr>
              <a:t>General case –   </a:t>
            </a:r>
            <a:r>
              <a:rPr lang="pt-BR" dirty="0" err="1">
                <a:latin typeface="Cambria"/>
                <a:cs typeface="Cambria"/>
              </a:rPr>
              <a:t>D</a:t>
            </a:r>
            <a:endParaRPr lang="en-US" dirty="0">
              <a:latin typeface="Cambria"/>
              <a:cs typeface="Cambria"/>
            </a:endParaRPr>
          </a:p>
        </p:txBody>
      </p:sp>
      <p:sp>
        <p:nvSpPr>
          <p:cNvPr id="48136" name="AutoShape 30"/>
          <p:cNvSpPr>
            <a:spLocks/>
          </p:cNvSpPr>
          <p:nvPr/>
        </p:nvSpPr>
        <p:spPr bwMode="auto">
          <a:xfrm>
            <a:off x="3200400" y="1752600"/>
            <a:ext cx="228600" cy="1143000"/>
          </a:xfrm>
          <a:prstGeom prst="leftBrace">
            <a:avLst>
              <a:gd name="adj1" fmla="val 41667"/>
              <a:gd name="adj2" fmla="val 50000"/>
            </a:avLst>
          </a:prstGeom>
          <a:noFill/>
          <a:ln w="19050">
            <a:solidFill>
              <a:srgbClr val="FF0000"/>
            </a:solidFill>
            <a:round/>
            <a:headEnd/>
            <a:tailEnd/>
          </a:ln>
        </p:spPr>
        <p:txBody>
          <a:bodyPr wrap="none" anchor="ctr">
            <a:prstTxWarp prst="textNoShape">
              <a:avLst/>
            </a:prstTxWarp>
          </a:bodyPr>
          <a:lstStyle/>
          <a:p>
            <a:pPr algn="ctr"/>
            <a:endParaRPr lang="en-US" b="0">
              <a:latin typeface="Cambria"/>
              <a:cs typeface="Cambria"/>
            </a:endParaRPr>
          </a:p>
        </p:txBody>
      </p:sp>
      <p:sp>
        <p:nvSpPr>
          <p:cNvPr id="48137" name="Text Box 32"/>
          <p:cNvSpPr txBox="1">
            <a:spLocks noChangeArrowheads="1"/>
          </p:cNvSpPr>
          <p:nvPr/>
        </p:nvSpPr>
        <p:spPr bwMode="auto">
          <a:xfrm>
            <a:off x="3505200" y="2362200"/>
            <a:ext cx="4993675" cy="830997"/>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a:latin typeface="Cambria"/>
                <a:cs typeface="Cambria"/>
              </a:rPr>
              <a:t> Only five independent (deviatoric) </a:t>
            </a:r>
            <a:br>
              <a:rPr lang="pt-BR" b="0">
                <a:latin typeface="Cambria"/>
                <a:cs typeface="Cambria"/>
              </a:rPr>
            </a:br>
            <a:r>
              <a:rPr lang="pt-BR" b="0">
                <a:latin typeface="Cambria"/>
                <a:cs typeface="Cambria"/>
              </a:rPr>
              <a:t>     components</a:t>
            </a:r>
            <a:endParaRPr lang="en-US" b="0">
              <a:latin typeface="Cambria"/>
              <a:cs typeface="Cambria"/>
            </a:endParaRPr>
          </a:p>
        </p:txBody>
      </p:sp>
      <p:sp>
        <p:nvSpPr>
          <p:cNvPr id="48138" name="Text Box 33"/>
          <p:cNvSpPr txBox="1">
            <a:spLocks noChangeArrowheads="1"/>
          </p:cNvSpPr>
          <p:nvPr/>
        </p:nvSpPr>
        <p:spPr bwMode="auto">
          <a:xfrm>
            <a:off x="3505200" y="1752600"/>
            <a:ext cx="4532010" cy="461665"/>
          </a:xfrm>
          <a:prstGeom prst="rect">
            <a:avLst/>
          </a:prstGeom>
          <a:noFill/>
          <a:ln w="9525">
            <a:noFill/>
            <a:miter lim="800000"/>
            <a:headEnd/>
            <a:tailEnd/>
          </a:ln>
        </p:spPr>
        <p:txBody>
          <a:bodyPr wrap="none">
            <a:prstTxWarp prst="textNoShape">
              <a:avLst/>
            </a:prstTxWarp>
            <a:spAutoFit/>
          </a:bodyPr>
          <a:lstStyle/>
          <a:p>
            <a:pPr>
              <a:buClr>
                <a:srgbClr val="FF0000"/>
              </a:buClr>
              <a:buFont typeface="Wingdings" charset="2"/>
              <a:buChar char="Ø"/>
            </a:pPr>
            <a:r>
              <a:rPr lang="pt-BR" b="0">
                <a:latin typeface="Cambria"/>
                <a:cs typeface="Cambria"/>
              </a:rPr>
              <a:t> Deformation rate is multi-axial</a:t>
            </a:r>
            <a:endParaRPr lang="en-US" b="0">
              <a:latin typeface="Cambria"/>
              <a:cs typeface="Cambria"/>
            </a:endParaRPr>
          </a:p>
        </p:txBody>
      </p:sp>
      <p:pic>
        <p:nvPicPr>
          <p:cNvPr id="48139" name="Picture 34" descr="Untitled-1"/>
          <p:cNvPicPr>
            <a:picLocks noChangeAspect="1" noChangeArrowheads="1"/>
          </p:cNvPicPr>
          <p:nvPr/>
        </p:nvPicPr>
        <p:blipFill>
          <a:blip r:embed="rId3">
            <a:lum bright="-16000" contrast="48000"/>
          </a:blip>
          <a:srcRect/>
          <a:stretch>
            <a:fillRect/>
          </a:stretch>
        </p:blipFill>
        <p:spPr bwMode="auto">
          <a:xfrm>
            <a:off x="4800600" y="3124200"/>
            <a:ext cx="4114800" cy="3419475"/>
          </a:xfrm>
          <a:prstGeom prst="rect">
            <a:avLst/>
          </a:prstGeom>
          <a:noFill/>
          <a:ln w="9525">
            <a:noFill/>
            <a:miter lim="800000"/>
            <a:headEnd/>
            <a:tailEnd/>
          </a:ln>
        </p:spPr>
      </p:pic>
      <p:sp>
        <p:nvSpPr>
          <p:cNvPr id="48140" name="Text Box 36"/>
          <p:cNvSpPr txBox="1">
            <a:spLocks noChangeArrowheads="1"/>
          </p:cNvSpPr>
          <p:nvPr/>
        </p:nvSpPr>
        <p:spPr bwMode="auto">
          <a:xfrm>
            <a:off x="685800" y="2819400"/>
            <a:ext cx="1859554" cy="461665"/>
          </a:xfrm>
          <a:prstGeom prst="rect">
            <a:avLst/>
          </a:prstGeom>
          <a:noFill/>
          <a:ln w="9525">
            <a:noFill/>
            <a:miter lim="800000"/>
            <a:headEnd/>
            <a:tailEnd/>
          </a:ln>
        </p:spPr>
        <p:txBody>
          <a:bodyPr wrap="none">
            <a:prstTxWarp prst="textNoShape">
              <a:avLst/>
            </a:prstTxWarp>
            <a:spAutoFit/>
          </a:bodyPr>
          <a:lstStyle/>
          <a:p>
            <a:r>
              <a:rPr lang="pt-BR" b="0">
                <a:latin typeface="Cambria"/>
                <a:cs typeface="Cambria"/>
              </a:rPr>
              <a:t>Crystal - FCC</a:t>
            </a:r>
            <a:endParaRPr lang="en-US" b="0">
              <a:latin typeface="Cambria"/>
              <a:cs typeface="Cambria"/>
            </a:endParaRPr>
          </a:p>
        </p:txBody>
      </p:sp>
      <p:sp>
        <p:nvSpPr>
          <p:cNvPr id="48141" name="Text Box 37"/>
          <p:cNvSpPr txBox="1">
            <a:spLocks noChangeArrowheads="1"/>
          </p:cNvSpPr>
          <p:nvPr/>
        </p:nvSpPr>
        <p:spPr bwMode="auto">
          <a:xfrm>
            <a:off x="703263" y="3384550"/>
            <a:ext cx="4554537" cy="1200328"/>
          </a:xfrm>
          <a:prstGeom prst="rect">
            <a:avLst/>
          </a:prstGeom>
          <a:noFill/>
          <a:ln w="9525">
            <a:noFill/>
            <a:miter lim="800000"/>
            <a:headEnd/>
            <a:tailEnd/>
          </a:ln>
        </p:spPr>
        <p:txBody>
          <a:bodyPr wrap="square">
            <a:prstTxWarp prst="textNoShape">
              <a:avLst/>
            </a:prstTxWarp>
            <a:spAutoFit/>
          </a:bodyPr>
          <a:lstStyle/>
          <a:p>
            <a:r>
              <a:rPr lang="pt-BR" b="0" dirty="0" err="1">
                <a:latin typeface="Cambria"/>
                <a:cs typeface="Cambria"/>
              </a:rPr>
              <a:t>Slip</a:t>
            </a:r>
            <a:r>
              <a:rPr lang="pt-BR" b="0" dirty="0">
                <a:latin typeface="Cambria"/>
                <a:cs typeface="Cambria"/>
              </a:rPr>
              <a:t> rates -       ,         ,         ...., </a:t>
            </a:r>
            <a:r>
              <a:rPr lang="pt-BR" b="0" dirty="0" smtClean="0">
                <a:latin typeface="Cambria"/>
                <a:cs typeface="Cambria"/>
              </a:rPr>
              <a:t/>
            </a:r>
            <a:br>
              <a:rPr lang="pt-BR" b="0" dirty="0" smtClean="0">
                <a:latin typeface="Cambria"/>
                <a:cs typeface="Cambria"/>
              </a:rPr>
            </a:br>
            <a:r>
              <a:rPr lang="pt-BR" b="0" dirty="0" err="1" smtClean="0">
                <a:latin typeface="Cambria"/>
                <a:cs typeface="Cambria"/>
              </a:rPr>
              <a:t>on</a:t>
            </a:r>
            <a:r>
              <a:rPr lang="pt-BR" b="0" dirty="0" smtClean="0">
                <a:latin typeface="Cambria"/>
                <a:cs typeface="Cambria"/>
              </a:rPr>
              <a:t> </a:t>
            </a:r>
            <a:r>
              <a:rPr lang="pt-BR" b="0" dirty="0" err="1">
                <a:latin typeface="Cambria"/>
                <a:cs typeface="Cambria"/>
              </a:rPr>
              <a:t>the</a:t>
            </a:r>
            <a:r>
              <a:rPr lang="pt-BR" b="0" dirty="0">
                <a:latin typeface="Cambria"/>
                <a:cs typeface="Cambria"/>
              </a:rPr>
              <a:t> </a:t>
            </a:r>
            <a:r>
              <a:rPr lang="pt-BR" b="0" dirty="0" err="1" smtClean="0">
                <a:latin typeface="Cambria"/>
                <a:cs typeface="Cambria"/>
              </a:rPr>
              <a:t>slip</a:t>
            </a:r>
            <a:r>
              <a:rPr lang="pt-BR" b="0" dirty="0" smtClean="0">
                <a:latin typeface="Cambria"/>
                <a:cs typeface="Cambria"/>
              </a:rPr>
              <a:t> systems </a:t>
            </a:r>
            <a:r>
              <a:rPr lang="pt-BR" b="0" i="1" dirty="0">
                <a:latin typeface="Cambria"/>
                <a:cs typeface="Cambria"/>
              </a:rPr>
              <a:t>a</a:t>
            </a:r>
            <a:r>
              <a:rPr lang="pt-BR" b="0" i="1" baseline="-25000" dirty="0">
                <a:latin typeface="Cambria"/>
                <a:cs typeface="Cambria"/>
              </a:rPr>
              <a:t>1</a:t>
            </a:r>
            <a:r>
              <a:rPr lang="pt-BR" b="0" i="1" dirty="0">
                <a:latin typeface="Cambria"/>
                <a:cs typeface="Cambria"/>
              </a:rPr>
              <a:t>, a</a:t>
            </a:r>
            <a:r>
              <a:rPr lang="pt-BR" b="0" i="1" baseline="-25000" dirty="0">
                <a:latin typeface="Cambria"/>
                <a:cs typeface="Cambria"/>
              </a:rPr>
              <a:t>2</a:t>
            </a:r>
            <a:r>
              <a:rPr lang="pt-BR" b="0" i="1" dirty="0">
                <a:latin typeface="Cambria"/>
                <a:cs typeface="Cambria"/>
              </a:rPr>
              <a:t>, a</a:t>
            </a:r>
            <a:r>
              <a:rPr lang="pt-BR" b="0" i="1" baseline="-25000" dirty="0">
                <a:latin typeface="Cambria"/>
                <a:cs typeface="Cambria"/>
              </a:rPr>
              <a:t>3</a:t>
            </a:r>
            <a:r>
              <a:rPr lang="pt-BR" b="0" dirty="0">
                <a:latin typeface="Cambria"/>
                <a:cs typeface="Cambria"/>
              </a:rPr>
              <a:t> ..., </a:t>
            </a:r>
            <a:r>
              <a:rPr lang="pt-BR" b="0" dirty="0" err="1">
                <a:latin typeface="Cambria"/>
                <a:cs typeface="Cambria"/>
              </a:rPr>
              <a:t>respectively</a:t>
            </a:r>
            <a:r>
              <a:rPr lang="pt-BR" b="0" dirty="0">
                <a:latin typeface="Cambria"/>
                <a:cs typeface="Cambria"/>
              </a:rPr>
              <a:t>.</a:t>
            </a:r>
            <a:endParaRPr lang="en-US" b="0" dirty="0">
              <a:latin typeface="Cambria"/>
              <a:cs typeface="Cambria"/>
            </a:endParaRPr>
          </a:p>
        </p:txBody>
      </p:sp>
      <p:graphicFrame>
        <p:nvGraphicFramePr>
          <p:cNvPr id="48130" name="Object 2"/>
          <p:cNvGraphicFramePr>
            <a:graphicFrameLocks noChangeAspect="1"/>
          </p:cNvGraphicFramePr>
          <p:nvPr>
            <p:extLst>
              <p:ext uri="{D42A27DB-BD31-4B8C-83A1-F6EECF244321}">
                <p14:modId xmlns:p14="http://schemas.microsoft.com/office/powerpoint/2010/main" val="1896680190"/>
              </p:ext>
            </p:extLst>
          </p:nvPr>
        </p:nvGraphicFramePr>
        <p:xfrm>
          <a:off x="2209800" y="3352800"/>
          <a:ext cx="509588" cy="538163"/>
        </p:xfrm>
        <a:graphic>
          <a:graphicData uri="http://schemas.openxmlformats.org/presentationml/2006/ole">
            <mc:AlternateContent xmlns:mc="http://schemas.openxmlformats.org/markup-compatibility/2006">
              <mc:Choice xmlns:v="urn:schemas-microsoft-com:vml" Requires="v">
                <p:oleObj spid="_x0000_s48176" name="Equation" r:id="rId4" imgW="216203" imgH="228898" progId="Equation.3">
                  <p:embed/>
                </p:oleObj>
              </mc:Choice>
              <mc:Fallback>
                <p:oleObj name="Equation" r:id="rId4" imgW="216203" imgH="228898"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352800"/>
                        <a:ext cx="509588"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3680274125"/>
              </p:ext>
            </p:extLst>
          </p:nvPr>
        </p:nvGraphicFramePr>
        <p:xfrm>
          <a:off x="2819400" y="3352800"/>
          <a:ext cx="503238" cy="533400"/>
        </p:xfrm>
        <a:graphic>
          <a:graphicData uri="http://schemas.openxmlformats.org/presentationml/2006/ole">
            <mc:AlternateContent xmlns:mc="http://schemas.openxmlformats.org/markup-compatibility/2006">
              <mc:Choice xmlns:v="urn:schemas-microsoft-com:vml" Requires="v">
                <p:oleObj spid="_x0000_s48177" name="Equation" r:id="rId6" imgW="216203" imgH="228898" progId="Equation.3">
                  <p:embed/>
                </p:oleObj>
              </mc:Choice>
              <mc:Fallback>
                <p:oleObj name="Equation" r:id="rId6" imgW="216203" imgH="228898"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352800"/>
                        <a:ext cx="5032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8132" name="Object 4"/>
          <p:cNvGraphicFramePr>
            <a:graphicFrameLocks noChangeAspect="1"/>
          </p:cNvGraphicFramePr>
          <p:nvPr>
            <p:extLst>
              <p:ext uri="{D42A27DB-BD31-4B8C-83A1-F6EECF244321}">
                <p14:modId xmlns:p14="http://schemas.microsoft.com/office/powerpoint/2010/main" val="2255460507"/>
              </p:ext>
            </p:extLst>
          </p:nvPr>
        </p:nvGraphicFramePr>
        <p:xfrm>
          <a:off x="3480776" y="3365011"/>
          <a:ext cx="466725" cy="495300"/>
        </p:xfrm>
        <a:graphic>
          <a:graphicData uri="http://schemas.openxmlformats.org/presentationml/2006/ole">
            <mc:AlternateContent xmlns:mc="http://schemas.openxmlformats.org/markup-compatibility/2006">
              <mc:Choice xmlns:v="urn:schemas-microsoft-com:vml" Requires="v">
                <p:oleObj spid="_x0000_s48178" name="Equation" r:id="rId8" imgW="216203" imgH="228898" progId="Equation.3">
                  <p:embed/>
                </p:oleObj>
              </mc:Choice>
              <mc:Fallback>
                <p:oleObj name="Equation" r:id="rId8" imgW="216203" imgH="228898"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0776" y="3365011"/>
                        <a:ext cx="4667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142" name="Rectangle 41"/>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pt-BR" sz="4400" b="0" i="1" dirty="0" err="1">
                <a:solidFill>
                  <a:srgbClr val="011099"/>
                </a:solidFill>
                <a:latin typeface="Helvetica" charset="0"/>
              </a:rPr>
              <a:t>Multiple</a:t>
            </a:r>
            <a:r>
              <a:rPr lang="pt-BR" sz="4400" b="0" i="1" dirty="0">
                <a:solidFill>
                  <a:srgbClr val="011099"/>
                </a:solidFill>
                <a:latin typeface="Helvetica" charset="0"/>
              </a:rPr>
              <a:t> </a:t>
            </a:r>
            <a:r>
              <a:rPr lang="pt-BR" sz="4400" b="0" i="1" dirty="0" err="1">
                <a:solidFill>
                  <a:srgbClr val="011099"/>
                </a:solidFill>
                <a:latin typeface="Helvetica" charset="0"/>
              </a:rPr>
              <a:t>Slip</a:t>
            </a:r>
            <a:endParaRPr lang="en-US" sz="4400" b="0" i="1" dirty="0">
              <a:solidFill>
                <a:srgbClr val="011099"/>
              </a:solidFill>
              <a:latin typeface="Helvetica" charset="0"/>
            </a:endParaRPr>
          </a:p>
        </p:txBody>
      </p:sp>
      <p:grpSp>
        <p:nvGrpSpPr>
          <p:cNvPr id="48143" name="Group 16"/>
          <p:cNvGrpSpPr>
            <a:grpSpLocks/>
          </p:cNvGrpSpPr>
          <p:nvPr/>
        </p:nvGrpSpPr>
        <p:grpSpPr bwMode="auto">
          <a:xfrm>
            <a:off x="228600" y="4572000"/>
            <a:ext cx="5105400" cy="1790700"/>
            <a:chOff x="228600" y="4572000"/>
            <a:chExt cx="5105400" cy="1790700"/>
          </a:xfrm>
        </p:grpSpPr>
        <p:pic>
          <p:nvPicPr>
            <p:cNvPr id="48145" name="Picture 35" descr="Untitled-2"/>
            <p:cNvPicPr>
              <a:picLocks noChangeAspect="1" noChangeArrowheads="1"/>
            </p:cNvPicPr>
            <p:nvPr/>
          </p:nvPicPr>
          <p:blipFill>
            <a:blip r:embed="rId10">
              <a:lum bright="-40000" contrast="76000"/>
            </a:blip>
            <a:srcRect/>
            <a:stretch>
              <a:fillRect/>
            </a:stretch>
          </p:blipFill>
          <p:spPr bwMode="auto">
            <a:xfrm>
              <a:off x="228600" y="4572000"/>
              <a:ext cx="5105400" cy="1790700"/>
            </a:xfrm>
            <a:prstGeom prst="rect">
              <a:avLst/>
            </a:prstGeom>
            <a:noFill/>
            <a:ln w="9525">
              <a:noFill/>
              <a:miter lim="800000"/>
              <a:headEnd/>
              <a:tailEnd/>
            </a:ln>
          </p:spPr>
        </p:pic>
        <p:graphicFrame>
          <p:nvGraphicFramePr>
            <p:cNvPr id="48133" name="Object 5"/>
            <p:cNvGraphicFramePr>
              <a:graphicFrameLocks noChangeAspect="1"/>
            </p:cNvGraphicFramePr>
            <p:nvPr/>
          </p:nvGraphicFramePr>
          <p:xfrm>
            <a:off x="4011774" y="5105400"/>
            <a:ext cx="371542" cy="228600"/>
          </p:xfrm>
          <a:graphic>
            <a:graphicData uri="http://schemas.openxmlformats.org/presentationml/2006/ole">
              <mc:AlternateContent xmlns:mc="http://schemas.openxmlformats.org/markup-compatibility/2006">
                <mc:Choice xmlns:v="urn:schemas-microsoft-com:vml" Requires="v">
                  <p:oleObj spid="_x0000_s48179" name="Equation" r:id="rId11" imgW="330200" imgH="203200" progId="Equation.3">
                    <p:embed/>
                  </p:oleObj>
                </mc:Choice>
                <mc:Fallback>
                  <p:oleObj name="Equation" r:id="rId11" imgW="330200" imgH="2032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1774" y="5105400"/>
                          <a:ext cx="371542"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48144" name="TextBox 15"/>
          <p:cNvSpPr txBox="1">
            <a:spLocks noChangeArrowheads="1"/>
          </p:cNvSpPr>
          <p:nvPr/>
        </p:nvSpPr>
        <p:spPr bwMode="auto">
          <a:xfrm>
            <a:off x="1219200" y="6400800"/>
            <a:ext cx="3122613" cy="369888"/>
          </a:xfrm>
          <a:prstGeom prst="rect">
            <a:avLst/>
          </a:prstGeom>
          <a:noFill/>
          <a:ln w="9525">
            <a:noFill/>
            <a:miter lim="800000"/>
            <a:headEnd/>
            <a:tailEnd/>
          </a:ln>
        </p:spPr>
        <p:txBody>
          <a:bodyPr wrap="none">
            <a:prstTxWarp prst="textNoShape">
              <a:avLst/>
            </a:prstTxWarp>
            <a:spAutoFit/>
          </a:bodyPr>
          <a:lstStyle/>
          <a:p>
            <a:r>
              <a:rPr lang="en-US" sz="1800" b="0">
                <a:solidFill>
                  <a:srgbClr val="FF0000"/>
                </a:solidFill>
              </a:rPr>
              <a:t>Note correction to system </a:t>
            </a:r>
            <a:r>
              <a:rPr lang="en-US" sz="1800" b="0" i="1">
                <a:solidFill>
                  <a:srgbClr val="FF0000"/>
                </a:solidFill>
              </a:rPr>
              <a:t>b2</a:t>
            </a:r>
            <a:endParaRPr lang="en-US" sz="1800" b="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fld id="{AC311AE7-728A-214A-8DE0-958BB294DD87}" type="slidenum">
              <a:rPr lang="en-US" smtClean="0"/>
              <a:pPr/>
              <a:t>4</a:t>
            </a:fld>
            <a:endParaRPr lang="en-US" smtClean="0"/>
          </a:p>
        </p:txBody>
      </p:sp>
      <p:sp>
        <p:nvSpPr>
          <p:cNvPr id="17411" name="Rectangle 2"/>
          <p:cNvSpPr>
            <a:spLocks noGrp="1" noChangeArrowheads="1"/>
          </p:cNvSpPr>
          <p:nvPr>
            <p:ph type="title"/>
          </p:nvPr>
        </p:nvSpPr>
        <p:spPr>
          <a:xfrm>
            <a:off x="1524000" y="0"/>
            <a:ext cx="6096000" cy="1371600"/>
          </a:xfrm>
        </p:spPr>
        <p:txBody>
          <a:bodyPr/>
          <a:lstStyle/>
          <a:p>
            <a:r>
              <a:rPr lang="en-US"/>
              <a:t>References</a:t>
            </a:r>
          </a:p>
        </p:txBody>
      </p:sp>
      <p:sp>
        <p:nvSpPr>
          <p:cNvPr id="17412" name="Rectangle 3"/>
          <p:cNvSpPr>
            <a:spLocks noGrp="1" noChangeArrowheads="1"/>
          </p:cNvSpPr>
          <p:nvPr>
            <p:ph type="body" idx="1"/>
          </p:nvPr>
        </p:nvSpPr>
        <p:spPr>
          <a:xfrm>
            <a:off x="762000" y="1219200"/>
            <a:ext cx="7391400" cy="5334000"/>
          </a:xfrm>
        </p:spPr>
        <p:txBody>
          <a:bodyPr/>
          <a:lstStyle/>
          <a:p>
            <a:pPr>
              <a:lnSpc>
                <a:spcPct val="90000"/>
              </a:lnSpc>
            </a:pPr>
            <a:r>
              <a:rPr lang="en-US" sz="1800" smtClean="0"/>
              <a:t>Kocks, Tomé &amp; Wenk: </a:t>
            </a:r>
            <a:r>
              <a:rPr lang="en-US" sz="1800" i="1" smtClean="0"/>
              <a:t>Texture &amp; Anisotropy</a:t>
            </a:r>
            <a:r>
              <a:rPr lang="en-US" sz="1800" smtClean="0"/>
              <a:t> (Cambridge); chapter 8, 1996.  Detailed analysis of plastic deformation and texture development.</a:t>
            </a:r>
          </a:p>
          <a:p>
            <a:pPr>
              <a:lnSpc>
                <a:spcPct val="90000"/>
              </a:lnSpc>
            </a:pPr>
            <a:r>
              <a:rPr lang="en-US" sz="1800" smtClean="0"/>
              <a:t>Reid:  </a:t>
            </a:r>
            <a:r>
              <a:rPr lang="en-US" sz="1800" i="1" smtClean="0"/>
              <a:t>Deformation Geometry for Materials Scientists, </a:t>
            </a:r>
            <a:r>
              <a:rPr lang="en-US" sz="1800" smtClean="0"/>
              <a:t>1973.  Older text with many nice worked examples.  Be careful of his examples of calculation of Taylor factor because, like Bunge &amp; others, he does not use von Mises equivalent stress/strain to obtain a scalar value from a multiaxial stress/strain state.</a:t>
            </a:r>
          </a:p>
          <a:p>
            <a:pPr>
              <a:lnSpc>
                <a:spcPct val="90000"/>
              </a:lnSpc>
            </a:pPr>
            <a:r>
              <a:rPr lang="en-US" sz="1800" smtClean="0"/>
              <a:t>Hosford: </a:t>
            </a:r>
            <a:r>
              <a:rPr lang="en-US" sz="1800" i="1" smtClean="0"/>
              <a:t>The Mechanics of Crystals and Textured Polycrystals</a:t>
            </a:r>
            <a:r>
              <a:rPr lang="en-US" sz="1800" smtClean="0"/>
              <a:t>, 1993 (Oxford).  Written from the perspective of a mechanical metallurgist with decades of experimental and analytical experience in the area.</a:t>
            </a:r>
          </a:p>
          <a:p>
            <a:pPr>
              <a:lnSpc>
                <a:spcPct val="90000"/>
              </a:lnSpc>
            </a:pPr>
            <a:r>
              <a:rPr lang="en-US" sz="1800" smtClean="0"/>
              <a:t>Khan &amp; Huang:  </a:t>
            </a:r>
            <a:r>
              <a:rPr lang="en-US" sz="1800" i="1" smtClean="0"/>
              <a:t>Continuum Theory of Plasticity. </a:t>
            </a:r>
            <a:r>
              <a:rPr lang="en-US" sz="1800" smtClean="0"/>
              <a:t>Written from the perspective of continuum mechanics.</a:t>
            </a:r>
          </a:p>
          <a:p>
            <a:pPr>
              <a:lnSpc>
                <a:spcPct val="90000"/>
              </a:lnSpc>
            </a:pPr>
            <a:r>
              <a:rPr lang="en-US" sz="1800" smtClean="0"/>
              <a:t>De Souza Neto, Peric &amp; Owen: </a:t>
            </a:r>
            <a:r>
              <a:rPr lang="en-US" sz="1800" i="1" smtClean="0"/>
              <a:t>Computational Methods for Plasticity</a:t>
            </a:r>
            <a:r>
              <a:rPr lang="en-US" sz="1800" smtClean="0"/>
              <a:t>, 2008 (Wiley).</a:t>
            </a:r>
            <a:r>
              <a:rPr lang="en-US" sz="1800" i="1" smtClean="0"/>
              <a:t> </a:t>
            </a:r>
            <a:r>
              <a:rPr lang="en-US" sz="1800" smtClean="0"/>
              <a:t>Written from the perspective of continuum mechanics.</a:t>
            </a:r>
          </a:p>
          <a:p>
            <a:pPr>
              <a:lnSpc>
                <a:spcPct val="90000"/>
              </a:lnSpc>
            </a:pPr>
            <a:r>
              <a:rPr lang="en-US" sz="1800" smtClean="0">
                <a:solidFill>
                  <a:srgbClr val="660066"/>
                </a:solidFill>
              </a:rPr>
              <a:t>Key Papers: Taylor G., (1938) Plastic strain in metals, </a:t>
            </a:r>
            <a:r>
              <a:rPr lang="en-US" sz="1800" i="1" smtClean="0">
                <a:solidFill>
                  <a:srgbClr val="660066"/>
                </a:solidFill>
              </a:rPr>
              <a:t>J. Inst. Metals </a:t>
            </a:r>
            <a:r>
              <a:rPr lang="en-US" sz="1800" smtClean="0">
                <a:solidFill>
                  <a:srgbClr val="660066"/>
                </a:solidFill>
              </a:rPr>
              <a:t>(U.K.) </a:t>
            </a:r>
            <a:r>
              <a:rPr lang="en-US" sz="1800" b="1" smtClean="0">
                <a:solidFill>
                  <a:srgbClr val="660066"/>
                </a:solidFill>
              </a:rPr>
              <a:t>62 </a:t>
            </a:r>
            <a:r>
              <a:rPr lang="en-US" sz="1800" smtClean="0">
                <a:solidFill>
                  <a:srgbClr val="660066"/>
                </a:solidFill>
              </a:rPr>
              <a:t>307 ; Bishop J and Hill R (1951) Phil. Mag. </a:t>
            </a:r>
            <a:r>
              <a:rPr lang="en-US" sz="1800" b="1" smtClean="0">
                <a:solidFill>
                  <a:srgbClr val="660066"/>
                </a:solidFill>
              </a:rPr>
              <a:t>42 </a:t>
            </a:r>
            <a:r>
              <a:rPr lang="en-US" sz="1800" smtClean="0">
                <a:solidFill>
                  <a:srgbClr val="660066"/>
                </a:solidFill>
              </a:rPr>
              <a:t>1298.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Slide Number Placeholder 4"/>
          <p:cNvSpPr>
            <a:spLocks noGrp="1"/>
          </p:cNvSpPr>
          <p:nvPr>
            <p:ph type="sldNum" sz="quarter" idx="11"/>
          </p:nvPr>
        </p:nvSpPr>
        <p:spPr>
          <a:noFill/>
        </p:spPr>
        <p:txBody>
          <a:bodyPr/>
          <a:lstStyle/>
          <a:p>
            <a:fld id="{EC560B8F-BD92-0B48-BDA2-984CFD694D1C}" type="slidenum">
              <a:rPr lang="en-US" smtClean="0"/>
              <a:pPr/>
              <a:t>40</a:t>
            </a:fld>
            <a:endParaRPr lang="en-US" smtClean="0"/>
          </a:p>
        </p:txBody>
      </p:sp>
      <p:sp>
        <p:nvSpPr>
          <p:cNvPr id="49157" name="Text Box 17"/>
          <p:cNvSpPr txBox="1">
            <a:spLocks noChangeArrowheads="1"/>
          </p:cNvSpPr>
          <p:nvPr/>
        </p:nvSpPr>
        <p:spPr bwMode="auto">
          <a:xfrm>
            <a:off x="609600" y="1600200"/>
            <a:ext cx="6070893" cy="1200328"/>
          </a:xfrm>
          <a:prstGeom prst="rect">
            <a:avLst/>
          </a:prstGeom>
          <a:noFill/>
          <a:ln w="9525">
            <a:noFill/>
            <a:miter lim="800000"/>
            <a:headEnd/>
            <a:tailEnd/>
          </a:ln>
        </p:spPr>
        <p:txBody>
          <a:bodyPr wrap="none">
            <a:prstTxWarp prst="textNoShape">
              <a:avLst/>
            </a:prstTxWarp>
            <a:spAutoFit/>
          </a:bodyPr>
          <a:lstStyle/>
          <a:p>
            <a:r>
              <a:rPr lang="en-US" b="0" dirty="0">
                <a:latin typeface="Cambria"/>
                <a:cs typeface="Cambria"/>
              </a:rPr>
              <a:t>Using</a:t>
            </a:r>
          </a:p>
          <a:p>
            <a:endParaRPr lang="en-US" b="0" dirty="0">
              <a:latin typeface="Cambria"/>
              <a:cs typeface="Cambria"/>
            </a:endParaRPr>
          </a:p>
          <a:p>
            <a:r>
              <a:rPr lang="en-US" b="0" dirty="0">
                <a:latin typeface="Cambria"/>
                <a:cs typeface="Cambria"/>
              </a:rPr>
              <a:t>the following set of relations can be obtained</a:t>
            </a:r>
          </a:p>
        </p:txBody>
      </p:sp>
      <p:graphicFrame>
        <p:nvGraphicFramePr>
          <p:cNvPr id="49154" name="Object 2"/>
          <p:cNvGraphicFramePr>
            <a:graphicFrameLocks noChangeAspect="1"/>
          </p:cNvGraphicFramePr>
          <p:nvPr/>
        </p:nvGraphicFramePr>
        <p:xfrm>
          <a:off x="381000" y="2819400"/>
          <a:ext cx="8534400" cy="3065463"/>
        </p:xfrm>
        <a:graphic>
          <a:graphicData uri="http://schemas.openxmlformats.org/presentationml/2006/ole">
            <mc:AlternateContent xmlns:mc="http://schemas.openxmlformats.org/markup-compatibility/2006">
              <mc:Choice xmlns:v="urn:schemas-microsoft-com:vml" Requires="v">
                <p:oleObj spid="_x0000_s49178" name="Equation" r:id="rId3" imgW="4102497" imgH="1473597" progId="Equation.3">
                  <p:embed/>
                </p:oleObj>
              </mc:Choice>
              <mc:Fallback>
                <p:oleObj name="Equation" r:id="rId3" imgW="4102497" imgH="14735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19400"/>
                        <a:ext cx="8534400" cy="3065463"/>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58" name="Text Box 19"/>
          <p:cNvSpPr txBox="1">
            <a:spLocks noChangeArrowheads="1"/>
          </p:cNvSpPr>
          <p:nvPr/>
        </p:nvSpPr>
        <p:spPr bwMode="auto">
          <a:xfrm>
            <a:off x="5257800" y="6394450"/>
            <a:ext cx="2438400" cy="336550"/>
          </a:xfrm>
          <a:prstGeom prst="rect">
            <a:avLst/>
          </a:prstGeom>
          <a:noFill/>
          <a:ln w="9525">
            <a:noFill/>
            <a:miter lim="800000"/>
            <a:headEnd/>
            <a:tailEnd/>
          </a:ln>
        </p:spPr>
        <p:txBody>
          <a:bodyPr>
            <a:prstTxWarp prst="textNoShape">
              <a:avLst/>
            </a:prstTxWarp>
            <a:spAutoFit/>
          </a:bodyPr>
          <a:lstStyle/>
          <a:p>
            <a:r>
              <a:rPr lang="en-US" sz="1600">
                <a:solidFill>
                  <a:schemeClr val="tx1"/>
                </a:solidFill>
                <a:latin typeface="Times New Roman" charset="0"/>
              </a:rPr>
              <a:t>TO BE CONTINUED</a:t>
            </a:r>
          </a:p>
        </p:txBody>
      </p:sp>
      <p:sp>
        <p:nvSpPr>
          <p:cNvPr id="49159" name="Line 20"/>
          <p:cNvSpPr>
            <a:spLocks noChangeShapeType="1"/>
          </p:cNvSpPr>
          <p:nvPr/>
        </p:nvSpPr>
        <p:spPr bwMode="auto">
          <a:xfrm>
            <a:off x="7467600" y="6553200"/>
            <a:ext cx="914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9160" name="Text Box 22"/>
          <p:cNvSpPr txBox="1">
            <a:spLocks noChangeArrowheads="1"/>
          </p:cNvSpPr>
          <p:nvPr/>
        </p:nvSpPr>
        <p:spPr bwMode="auto">
          <a:xfrm>
            <a:off x="381000" y="5943600"/>
            <a:ext cx="6969125" cy="457200"/>
          </a:xfrm>
          <a:prstGeom prst="rect">
            <a:avLst/>
          </a:prstGeom>
          <a:noFill/>
          <a:ln w="9525">
            <a:noFill/>
            <a:miter lim="800000"/>
            <a:headEnd/>
            <a:tailEnd/>
          </a:ln>
        </p:spPr>
        <p:txBody>
          <a:bodyPr>
            <a:prstTxWarp prst="textNoShape">
              <a:avLst/>
            </a:prstTxWarp>
            <a:spAutoFit/>
          </a:bodyPr>
          <a:lstStyle/>
          <a:p>
            <a:r>
              <a:rPr lang="en-US" b="0" dirty="0">
                <a:latin typeface="Cambria"/>
                <a:cs typeface="Cambria"/>
              </a:rPr>
              <a:t>Note: </a:t>
            </a:r>
            <a:r>
              <a:rPr lang="en-US" b="0" i="1" dirty="0">
                <a:latin typeface="Cambria"/>
                <a:cs typeface="Cambria"/>
              </a:rPr>
              <a:t>e</a:t>
            </a:r>
            <a:r>
              <a:rPr lang="en-US" b="0" i="1" baseline="-25000" dirty="0">
                <a:latin typeface="Cambria"/>
                <a:cs typeface="Cambria"/>
              </a:rPr>
              <a:t>x</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y</a:t>
            </a:r>
            <a:r>
              <a:rPr lang="en-US" b="0" i="1" dirty="0">
                <a:latin typeface="Cambria"/>
                <a:cs typeface="Cambria"/>
              </a:rPr>
              <a:t>, </a:t>
            </a:r>
            <a:r>
              <a:rPr lang="en-US" b="0" i="1" dirty="0" err="1">
                <a:latin typeface="Cambria"/>
                <a:cs typeface="Cambria"/>
              </a:rPr>
              <a:t>e</a:t>
            </a:r>
            <a:r>
              <a:rPr lang="en-US" b="0" i="1" baseline="-25000" dirty="0" err="1">
                <a:latin typeface="Cambria"/>
                <a:cs typeface="Cambria"/>
              </a:rPr>
              <a:t>z</a:t>
            </a:r>
            <a:r>
              <a:rPr lang="en-US" b="0" dirty="0">
                <a:latin typeface="Cambria"/>
                <a:cs typeface="Cambria"/>
              </a:rPr>
              <a:t> are unit vectors parallel to the axes</a:t>
            </a:r>
          </a:p>
        </p:txBody>
      </p:sp>
      <p:sp>
        <p:nvSpPr>
          <p:cNvPr id="49161" name="Rectangle 24"/>
          <p:cNvSpPr>
            <a:spLocks noChangeArrowheads="1"/>
          </p:cNvSpPr>
          <p:nvPr/>
        </p:nvSpPr>
        <p:spPr bwMode="auto">
          <a:xfrm>
            <a:off x="2971800" y="228600"/>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graphicFrame>
        <p:nvGraphicFramePr>
          <p:cNvPr id="49155" name="Object 3"/>
          <p:cNvGraphicFramePr>
            <a:graphicFrameLocks noChangeAspect="1"/>
          </p:cNvGraphicFramePr>
          <p:nvPr>
            <p:extLst>
              <p:ext uri="{D42A27DB-BD31-4B8C-83A1-F6EECF244321}">
                <p14:modId xmlns:p14="http://schemas.microsoft.com/office/powerpoint/2010/main" val="1716175708"/>
              </p:ext>
            </p:extLst>
          </p:nvPr>
        </p:nvGraphicFramePr>
        <p:xfrm>
          <a:off x="1946275" y="1082675"/>
          <a:ext cx="2987675" cy="1238250"/>
        </p:xfrm>
        <a:graphic>
          <a:graphicData uri="http://schemas.openxmlformats.org/presentationml/2006/ole">
            <mc:AlternateContent xmlns:mc="http://schemas.openxmlformats.org/markup-compatibility/2006">
              <mc:Choice xmlns:v="urn:schemas-microsoft-com:vml" Requires="v">
                <p:oleObj spid="_x0000_s49179" name="Equation" r:id="rId5" imgW="1104900" imgH="457200" progId="Equation.3">
                  <p:embed/>
                </p:oleObj>
              </mc:Choice>
              <mc:Fallback>
                <p:oleObj name="Equation" r:id="rId5" imgW="1104900" imgH="457200" progId="Equation.3">
                  <p:embed/>
                  <p:pic>
                    <p:nvPicPr>
                      <p:cNvPr id="0" name="Picture 3"/>
                      <p:cNvPicPr>
                        <a:picLocks noChangeAspect="1" noChangeArrowheads="1"/>
                      </p:cNvPicPr>
                      <p:nvPr/>
                    </p:nvPicPr>
                    <p:blipFill>
                      <a:blip r:embed="rId6"/>
                      <a:srcRect/>
                      <a:stretch>
                        <a:fillRect/>
                      </a:stretch>
                    </p:blipFill>
                    <p:spPr bwMode="auto">
                      <a:xfrm>
                        <a:off x="1946275" y="1082675"/>
                        <a:ext cx="2987675" cy="1238250"/>
                      </a:xfrm>
                      <a:prstGeom prst="rect">
                        <a:avLst/>
                      </a:prstGeom>
                      <a:solidFill>
                        <a:schemeClr val="accent2"/>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4"/>
          <p:cNvSpPr>
            <a:spLocks noGrp="1"/>
          </p:cNvSpPr>
          <p:nvPr>
            <p:ph type="sldNum" sz="quarter" idx="11"/>
          </p:nvPr>
        </p:nvSpPr>
        <p:spPr>
          <a:noFill/>
        </p:spPr>
        <p:txBody>
          <a:bodyPr/>
          <a:lstStyle/>
          <a:p>
            <a:fld id="{99C73627-B870-9543-B772-B83D22F61076}" type="slidenum">
              <a:rPr lang="en-US" smtClean="0"/>
              <a:pPr/>
              <a:t>41</a:t>
            </a:fld>
            <a:endParaRPr lang="en-US" smtClean="0"/>
          </a:p>
        </p:txBody>
      </p:sp>
      <p:graphicFrame>
        <p:nvGraphicFramePr>
          <p:cNvPr id="50178" name="Object 2"/>
          <p:cNvGraphicFramePr>
            <a:graphicFrameLocks noChangeAspect="1"/>
          </p:cNvGraphicFramePr>
          <p:nvPr/>
        </p:nvGraphicFramePr>
        <p:xfrm>
          <a:off x="1065213" y="1690688"/>
          <a:ext cx="6935787" cy="4851400"/>
        </p:xfrm>
        <a:graphic>
          <a:graphicData uri="http://schemas.openxmlformats.org/presentationml/2006/ole">
            <mc:AlternateContent xmlns:mc="http://schemas.openxmlformats.org/markup-compatibility/2006">
              <mc:Choice xmlns:v="urn:schemas-microsoft-com:vml" Requires="v">
                <p:oleObj spid="_x0000_s50190" name="Equation" r:id="rId3" imgW="3124597" imgH="2184797" progId="Equation.3">
                  <p:embed/>
                </p:oleObj>
              </mc:Choice>
              <mc:Fallback>
                <p:oleObj name="Equation" r:id="rId3" imgW="3124597" imgH="21847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1690688"/>
                        <a:ext cx="6935787" cy="485140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0180" name="Rectangle 28"/>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Slide Number Placeholder 4"/>
          <p:cNvSpPr>
            <a:spLocks noGrp="1"/>
          </p:cNvSpPr>
          <p:nvPr>
            <p:ph type="sldNum" sz="quarter" idx="11"/>
          </p:nvPr>
        </p:nvSpPr>
        <p:spPr>
          <a:noFill/>
        </p:spPr>
        <p:txBody>
          <a:bodyPr/>
          <a:lstStyle/>
          <a:p>
            <a:fld id="{99636696-8D6F-8A43-AF7B-17E41BCFDAC3}" type="slidenum">
              <a:rPr lang="en-US" smtClean="0"/>
              <a:pPr/>
              <a:t>42</a:t>
            </a:fld>
            <a:endParaRPr lang="en-US" smtClean="0"/>
          </a:p>
        </p:txBody>
      </p:sp>
      <p:sp>
        <p:nvSpPr>
          <p:cNvPr id="51207" name="Text Box 12"/>
          <p:cNvSpPr txBox="1">
            <a:spLocks noChangeArrowheads="1"/>
          </p:cNvSpPr>
          <p:nvPr/>
        </p:nvSpPr>
        <p:spPr bwMode="auto">
          <a:xfrm>
            <a:off x="762000" y="1600200"/>
            <a:ext cx="7712075" cy="830997"/>
          </a:xfrm>
          <a:prstGeom prst="rect">
            <a:avLst/>
          </a:prstGeom>
          <a:noFill/>
          <a:ln w="9525">
            <a:noFill/>
            <a:miter lim="800000"/>
            <a:headEnd/>
            <a:tailEnd/>
          </a:ln>
        </p:spPr>
        <p:txBody>
          <a:bodyPr>
            <a:prstTxWarp prst="textNoShape">
              <a:avLst/>
            </a:prstTxWarp>
            <a:spAutoFit/>
          </a:bodyPr>
          <a:lstStyle/>
          <a:p>
            <a:r>
              <a:rPr lang="en-US" b="0">
                <a:latin typeface="Cambria"/>
                <a:cs typeface="Cambria"/>
              </a:rPr>
              <a:t>To verify these relations, consider the contribution of shear on system </a:t>
            </a:r>
            <a:r>
              <a:rPr lang="en-US" b="0" i="1">
                <a:latin typeface="Cambria"/>
                <a:cs typeface="Cambria"/>
              </a:rPr>
              <a:t>c</a:t>
            </a:r>
            <a:r>
              <a:rPr lang="en-US" b="0" i="1" baseline="-25000">
                <a:latin typeface="Cambria"/>
                <a:cs typeface="Cambria"/>
              </a:rPr>
              <a:t>3</a:t>
            </a:r>
            <a:r>
              <a:rPr lang="en-US" b="0">
                <a:latin typeface="Cambria"/>
                <a:cs typeface="Cambria"/>
              </a:rPr>
              <a:t> as an example:</a:t>
            </a:r>
          </a:p>
        </p:txBody>
      </p:sp>
      <p:sp>
        <p:nvSpPr>
          <p:cNvPr id="51208" name="Text Box 13"/>
          <p:cNvSpPr txBox="1">
            <a:spLocks noChangeArrowheads="1"/>
          </p:cNvSpPr>
          <p:nvPr/>
        </p:nvSpPr>
        <p:spPr bwMode="auto">
          <a:xfrm>
            <a:off x="838200" y="3048000"/>
            <a:ext cx="1084101"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Given :  </a:t>
            </a:r>
          </a:p>
        </p:txBody>
      </p:sp>
      <p:sp>
        <p:nvSpPr>
          <p:cNvPr id="51209" name="AutoShape 14"/>
          <p:cNvSpPr>
            <a:spLocks/>
          </p:cNvSpPr>
          <p:nvPr/>
        </p:nvSpPr>
        <p:spPr bwMode="auto">
          <a:xfrm>
            <a:off x="2286000" y="2667000"/>
            <a:ext cx="228600" cy="1295400"/>
          </a:xfrm>
          <a:prstGeom prst="leftBrace">
            <a:avLst>
              <a:gd name="adj1" fmla="val 47222"/>
              <a:gd name="adj2" fmla="val 50000"/>
            </a:avLst>
          </a:prstGeom>
          <a:noFill/>
          <a:ln w="9525">
            <a:solidFill>
              <a:srgbClr val="0000FF"/>
            </a:solidFill>
            <a:round/>
            <a:headEnd/>
            <a:tailEnd/>
          </a:ln>
        </p:spPr>
        <p:txBody>
          <a:bodyPr wrap="none" anchor="ctr">
            <a:prstTxWarp prst="textNoShape">
              <a:avLst/>
            </a:prstTxWarp>
          </a:bodyPr>
          <a:lstStyle/>
          <a:p>
            <a:endParaRPr lang="en-US" b="0">
              <a:latin typeface="Cambria"/>
              <a:cs typeface="Cambria"/>
            </a:endParaRPr>
          </a:p>
        </p:txBody>
      </p:sp>
      <p:sp>
        <p:nvSpPr>
          <p:cNvPr id="51210" name="Text Box 15"/>
          <p:cNvSpPr txBox="1">
            <a:spLocks noChangeArrowheads="1"/>
          </p:cNvSpPr>
          <p:nvPr/>
        </p:nvSpPr>
        <p:spPr bwMode="auto">
          <a:xfrm>
            <a:off x="2667000" y="2438400"/>
            <a:ext cx="3657600" cy="457200"/>
          </a:xfrm>
          <a:prstGeom prst="rect">
            <a:avLst/>
          </a:prstGeom>
          <a:noFill/>
          <a:ln w="9525">
            <a:noFill/>
            <a:miter lim="800000"/>
            <a:headEnd/>
            <a:tailEnd/>
          </a:ln>
        </p:spPr>
        <p:txBody>
          <a:bodyPr>
            <a:prstTxWarp prst="textNoShape">
              <a:avLst/>
            </a:prstTxWarp>
            <a:spAutoFit/>
          </a:bodyPr>
          <a:lstStyle/>
          <a:p>
            <a:r>
              <a:rPr lang="en-US" sz="2000" b="0">
                <a:latin typeface="Cambria"/>
                <a:cs typeface="Cambria"/>
              </a:rPr>
              <a:t>Slip system -  </a:t>
            </a:r>
            <a:r>
              <a:rPr lang="en-US" sz="2000" b="0" i="1">
                <a:latin typeface="Cambria"/>
                <a:cs typeface="Cambria"/>
              </a:rPr>
              <a:t>c</a:t>
            </a:r>
            <a:r>
              <a:rPr lang="en-US" sz="2000" b="0" i="1" baseline="-25000">
                <a:latin typeface="Cambria"/>
                <a:cs typeface="Cambria"/>
              </a:rPr>
              <a:t>3</a:t>
            </a:r>
            <a:r>
              <a:rPr lang="en-US" b="0">
                <a:latin typeface="Cambria"/>
                <a:cs typeface="Cambria"/>
              </a:rPr>
              <a:t>; </a:t>
            </a:r>
          </a:p>
        </p:txBody>
      </p:sp>
      <p:graphicFrame>
        <p:nvGraphicFramePr>
          <p:cNvPr id="51202" name="Object 2"/>
          <p:cNvGraphicFramePr>
            <a:graphicFrameLocks noChangeAspect="1"/>
          </p:cNvGraphicFramePr>
          <p:nvPr>
            <p:extLst>
              <p:ext uri="{D42A27DB-BD31-4B8C-83A1-F6EECF244321}">
                <p14:modId xmlns:p14="http://schemas.microsoft.com/office/powerpoint/2010/main" val="3831057648"/>
              </p:ext>
            </p:extLst>
          </p:nvPr>
        </p:nvGraphicFramePr>
        <p:xfrm>
          <a:off x="4648200" y="2438400"/>
          <a:ext cx="468313" cy="495300"/>
        </p:xfrm>
        <a:graphic>
          <a:graphicData uri="http://schemas.openxmlformats.org/presentationml/2006/ole">
            <mc:AlternateContent xmlns:mc="http://schemas.openxmlformats.org/markup-compatibility/2006">
              <mc:Choice xmlns:v="urn:schemas-microsoft-com:vml" Requires="v">
                <p:oleObj spid="_x0000_s51248" name="Equation" r:id="rId3" imgW="216203" imgH="228898" progId="Equation.3">
                  <p:embed/>
                </p:oleObj>
              </mc:Choice>
              <mc:Fallback>
                <p:oleObj name="Equation" r:id="rId3" imgW="216203" imgH="228898"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683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1" name="Text Box 18"/>
          <p:cNvSpPr txBox="1">
            <a:spLocks noChangeArrowheads="1"/>
          </p:cNvSpPr>
          <p:nvPr/>
        </p:nvSpPr>
        <p:spPr bwMode="auto">
          <a:xfrm>
            <a:off x="2667000" y="3048000"/>
            <a:ext cx="3772262" cy="461665"/>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vector in the slip direction –</a:t>
            </a:r>
            <a:r>
              <a:rPr lang="en-US" b="0">
                <a:latin typeface="Cambria"/>
                <a:cs typeface="Cambria"/>
              </a:rPr>
              <a:t> </a:t>
            </a:r>
          </a:p>
        </p:txBody>
      </p:sp>
      <p:graphicFrame>
        <p:nvGraphicFramePr>
          <p:cNvPr id="51203" name="Object 3"/>
          <p:cNvGraphicFramePr>
            <a:graphicFrameLocks noChangeAspect="1"/>
          </p:cNvGraphicFramePr>
          <p:nvPr>
            <p:extLst>
              <p:ext uri="{D42A27DB-BD31-4B8C-83A1-F6EECF244321}">
                <p14:modId xmlns:p14="http://schemas.microsoft.com/office/powerpoint/2010/main" val="2932068657"/>
              </p:ext>
            </p:extLst>
          </p:nvPr>
        </p:nvGraphicFramePr>
        <p:xfrm>
          <a:off x="6497638" y="2890838"/>
          <a:ext cx="1808162" cy="669925"/>
        </p:xfrm>
        <a:graphic>
          <a:graphicData uri="http://schemas.openxmlformats.org/presentationml/2006/ole">
            <mc:AlternateContent xmlns:mc="http://schemas.openxmlformats.org/markup-compatibility/2006">
              <mc:Choice xmlns:v="urn:schemas-microsoft-com:vml" Requires="v">
                <p:oleObj spid="_x0000_s51249" name="Equation" r:id="rId5" imgW="1028700" imgH="381000" progId="Equation.3">
                  <p:embed/>
                </p:oleObj>
              </mc:Choice>
              <mc:Fallback>
                <p:oleObj name="Equation" r:id="rId5" imgW="1028700" imgH="38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638" y="2890838"/>
                        <a:ext cx="180816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2" name="Rectangle 20"/>
          <p:cNvSpPr>
            <a:spLocks noChangeArrowheads="1"/>
          </p:cNvSpPr>
          <p:nvPr/>
        </p:nvSpPr>
        <p:spPr bwMode="auto">
          <a:xfrm>
            <a:off x="2667000" y="3733800"/>
            <a:ext cx="4241516" cy="400110"/>
          </a:xfrm>
          <a:prstGeom prst="rect">
            <a:avLst/>
          </a:prstGeom>
          <a:noFill/>
          <a:ln w="9525">
            <a:noFill/>
            <a:miter lim="800000"/>
            <a:headEnd/>
            <a:tailEnd/>
          </a:ln>
        </p:spPr>
        <p:txBody>
          <a:bodyPr wrap="none">
            <a:prstTxWarp prst="textNoShape">
              <a:avLst/>
            </a:prstTxWarp>
            <a:spAutoFit/>
          </a:bodyPr>
          <a:lstStyle/>
          <a:p>
            <a:r>
              <a:rPr lang="en-US" sz="2000" b="0">
                <a:latin typeface="Cambria"/>
                <a:cs typeface="Cambria"/>
              </a:rPr>
              <a:t>Unit normal vector to the slip plane –</a:t>
            </a:r>
          </a:p>
        </p:txBody>
      </p:sp>
      <p:graphicFrame>
        <p:nvGraphicFramePr>
          <p:cNvPr id="51204" name="Object 4"/>
          <p:cNvGraphicFramePr>
            <a:graphicFrameLocks noChangeAspect="1"/>
          </p:cNvGraphicFramePr>
          <p:nvPr>
            <p:extLst>
              <p:ext uri="{D42A27DB-BD31-4B8C-83A1-F6EECF244321}">
                <p14:modId xmlns:p14="http://schemas.microsoft.com/office/powerpoint/2010/main" val="1289304245"/>
              </p:ext>
            </p:extLst>
          </p:nvPr>
        </p:nvGraphicFramePr>
        <p:xfrm>
          <a:off x="7010400" y="3581400"/>
          <a:ext cx="1676400" cy="768350"/>
        </p:xfrm>
        <a:graphic>
          <a:graphicData uri="http://schemas.openxmlformats.org/presentationml/2006/ole">
            <mc:AlternateContent xmlns:mc="http://schemas.openxmlformats.org/markup-compatibility/2006">
              <mc:Choice xmlns:v="urn:schemas-microsoft-com:vml" Requires="v">
                <p:oleObj spid="_x0000_s51250" name="Equation" r:id="rId7" imgW="914797" imgH="419497" progId="Equation.3">
                  <p:embed/>
                </p:oleObj>
              </mc:Choice>
              <mc:Fallback>
                <p:oleObj name="Equation" r:id="rId7" imgW="9147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581400"/>
                        <a:ext cx="16764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3" name="Text Box 22"/>
          <p:cNvSpPr txBox="1">
            <a:spLocks noChangeArrowheads="1"/>
          </p:cNvSpPr>
          <p:nvPr/>
        </p:nvSpPr>
        <p:spPr bwMode="auto">
          <a:xfrm>
            <a:off x="609600" y="4343400"/>
            <a:ext cx="5968301" cy="461665"/>
          </a:xfrm>
          <a:prstGeom prst="rect">
            <a:avLst/>
          </a:prstGeom>
          <a:noFill/>
          <a:ln w="9525">
            <a:noFill/>
            <a:miter lim="800000"/>
            <a:headEnd/>
            <a:tailEnd/>
          </a:ln>
        </p:spPr>
        <p:txBody>
          <a:bodyPr wrap="none">
            <a:prstTxWarp prst="textNoShape">
              <a:avLst/>
            </a:prstTxWarp>
            <a:spAutoFit/>
          </a:bodyPr>
          <a:lstStyle/>
          <a:p>
            <a:r>
              <a:rPr lang="en-US" b="0">
                <a:latin typeface="Cambria"/>
                <a:cs typeface="Cambria"/>
              </a:rPr>
              <a:t>The contribution of the </a:t>
            </a:r>
            <a:r>
              <a:rPr lang="en-US" b="0" i="1">
                <a:latin typeface="Cambria"/>
                <a:cs typeface="Cambria"/>
              </a:rPr>
              <a:t>c</a:t>
            </a:r>
            <a:r>
              <a:rPr lang="en-US" b="0" i="1" baseline="-25000">
                <a:latin typeface="Cambria"/>
                <a:cs typeface="Cambria"/>
              </a:rPr>
              <a:t>3 </a:t>
            </a:r>
            <a:r>
              <a:rPr lang="en-US" b="0">
                <a:latin typeface="Cambria"/>
                <a:cs typeface="Cambria"/>
              </a:rPr>
              <a:t>system is given by</a:t>
            </a:r>
          </a:p>
        </p:txBody>
      </p:sp>
      <p:graphicFrame>
        <p:nvGraphicFramePr>
          <p:cNvPr id="51205" name="Object 5"/>
          <p:cNvGraphicFramePr>
            <a:graphicFrameLocks noChangeAspect="1"/>
          </p:cNvGraphicFramePr>
          <p:nvPr/>
        </p:nvGraphicFramePr>
        <p:xfrm>
          <a:off x="962025" y="4876800"/>
          <a:ext cx="5086350" cy="1600200"/>
        </p:xfrm>
        <a:graphic>
          <a:graphicData uri="http://schemas.openxmlformats.org/presentationml/2006/ole">
            <mc:AlternateContent xmlns:mc="http://schemas.openxmlformats.org/markup-compatibility/2006">
              <mc:Choice xmlns:v="urn:schemas-microsoft-com:vml" Requires="v">
                <p:oleObj spid="_x0000_s51251" name="Equation" r:id="rId9" imgW="2260997" imgH="711597" progId="Equation.3">
                  <p:embed/>
                </p:oleObj>
              </mc:Choice>
              <mc:Fallback>
                <p:oleObj name="Equation" r:id="rId9" imgW="2260997" imgH="711597"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025" y="4876800"/>
                        <a:ext cx="5086350" cy="160020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214" name="Picture 24" descr="Untitled-1"/>
          <p:cNvPicPr>
            <a:picLocks noChangeAspect="1" noChangeArrowheads="1"/>
          </p:cNvPicPr>
          <p:nvPr/>
        </p:nvPicPr>
        <p:blipFill>
          <a:blip r:embed="rId11">
            <a:lum bright="-20000" contrast="48000"/>
          </a:blip>
          <a:srcRect/>
          <a:stretch>
            <a:fillRect/>
          </a:stretch>
        </p:blipFill>
        <p:spPr bwMode="auto">
          <a:xfrm>
            <a:off x="6248400" y="4381500"/>
            <a:ext cx="2667000" cy="2217738"/>
          </a:xfrm>
          <a:prstGeom prst="rect">
            <a:avLst/>
          </a:prstGeom>
          <a:noFill/>
          <a:ln w="9525">
            <a:solidFill>
              <a:srgbClr val="FF0000"/>
            </a:solidFill>
            <a:miter lim="800000"/>
            <a:headEnd/>
            <a:tailEnd/>
          </a:ln>
        </p:spPr>
      </p:pic>
      <p:sp>
        <p:nvSpPr>
          <p:cNvPr id="51215" name="Rectangle 25"/>
          <p:cNvSpPr>
            <a:spLocks noChangeArrowheads="1"/>
          </p:cNvSpPr>
          <p:nvPr/>
        </p:nvSpPr>
        <p:spPr bwMode="auto">
          <a:xfrm>
            <a:off x="297180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fld id="{209CD4E9-B614-1B43-B5A4-0B2800450643}" type="slidenum">
              <a:rPr lang="en-US" smtClean="0"/>
              <a:pPr/>
              <a:t>43</a:t>
            </a:fld>
            <a:endParaRPr lang="en-US" smtClean="0"/>
          </a:p>
        </p:txBody>
      </p:sp>
      <p:sp>
        <p:nvSpPr>
          <p:cNvPr id="52227" name="Text Box 11"/>
          <p:cNvSpPr txBox="1">
            <a:spLocks noChangeArrowheads="1"/>
          </p:cNvSpPr>
          <p:nvPr/>
        </p:nvSpPr>
        <p:spPr bwMode="auto">
          <a:xfrm>
            <a:off x="685800" y="1295400"/>
            <a:ext cx="7924800" cy="3759200"/>
          </a:xfrm>
          <a:prstGeom prst="rect">
            <a:avLst/>
          </a:prstGeom>
          <a:noFill/>
          <a:ln w="9525">
            <a:solidFill>
              <a:schemeClr val="hlink"/>
            </a:solidFill>
            <a:miter lim="800000"/>
            <a:headEnd/>
            <a:tailEnd/>
          </a:ln>
        </p:spPr>
        <p:txBody>
          <a:bodyPr>
            <a:prstTxWarp prst="textNoShape">
              <a:avLst/>
            </a:prstTxWarp>
            <a:spAutoFit/>
          </a:bodyPr>
          <a:lstStyle/>
          <a:p>
            <a:r>
              <a:rPr lang="en-US" sz="2000">
                <a:solidFill>
                  <a:schemeClr val="tx1"/>
                </a:solidFill>
              </a:rPr>
              <a:t>From the set of equations, one can obtain </a:t>
            </a:r>
            <a:r>
              <a:rPr lang="en-US" sz="2000">
                <a:solidFill>
                  <a:srgbClr val="0000FF"/>
                </a:solidFill>
              </a:rPr>
              <a:t>6</a:t>
            </a:r>
            <a:r>
              <a:rPr lang="en-US" sz="2000">
                <a:solidFill>
                  <a:schemeClr val="tx1"/>
                </a:solidFill>
              </a:rPr>
              <a:t> </a:t>
            </a:r>
            <a:r>
              <a:rPr lang="en-US" sz="2000">
                <a:solidFill>
                  <a:srgbClr val="0000FF"/>
                </a:solidFill>
              </a:rPr>
              <a:t>relations</a:t>
            </a:r>
            <a:r>
              <a:rPr lang="en-US" sz="2000">
                <a:solidFill>
                  <a:schemeClr val="tx1"/>
                </a:solidFill>
              </a:rPr>
              <a:t> between the </a:t>
            </a:r>
            <a:r>
              <a:rPr lang="en-US" sz="2000"/>
              <a:t>components of D</a:t>
            </a:r>
            <a:r>
              <a:rPr lang="en-US" sz="2000">
                <a:solidFill>
                  <a:schemeClr val="tx1"/>
                </a:solidFill>
              </a:rPr>
              <a:t> and the </a:t>
            </a:r>
            <a:r>
              <a:rPr lang="en-US" sz="2000">
                <a:solidFill>
                  <a:srgbClr val="0000FF"/>
                </a:solidFill>
              </a:rPr>
              <a:t>12 shear rates</a:t>
            </a:r>
            <a:r>
              <a:rPr lang="en-US" sz="2000">
                <a:solidFill>
                  <a:schemeClr val="tx1"/>
                </a:solidFill>
              </a:rPr>
              <a:t> on the </a:t>
            </a:r>
            <a:r>
              <a:rPr lang="en-US" sz="2000">
                <a:solidFill>
                  <a:srgbClr val="0000FF"/>
                </a:solidFill>
              </a:rPr>
              <a:t>12 slip systems</a:t>
            </a:r>
            <a:r>
              <a:rPr lang="en-US" sz="2000">
                <a:solidFill>
                  <a:schemeClr val="tx1"/>
                </a:solidFill>
              </a:rPr>
              <a:t>. By taking account of the </a:t>
            </a:r>
            <a:r>
              <a:rPr lang="en-US" sz="2000">
                <a:solidFill>
                  <a:schemeClr val="hlink"/>
                </a:solidFill>
              </a:rPr>
              <a:t>incompressibility condition</a:t>
            </a:r>
            <a:r>
              <a:rPr lang="en-US" sz="2000">
                <a:solidFill>
                  <a:schemeClr val="tx1"/>
                </a:solidFill>
              </a:rPr>
              <a:t>, this reduces to only </a:t>
            </a:r>
            <a:r>
              <a:rPr lang="en-US" sz="2000">
                <a:solidFill>
                  <a:srgbClr val="FF0000"/>
                </a:solidFill>
              </a:rPr>
              <a:t>5 independent</a:t>
            </a:r>
            <a:r>
              <a:rPr lang="en-US" sz="2000">
                <a:solidFill>
                  <a:schemeClr val="tx1"/>
                </a:solidFill>
              </a:rPr>
              <a:t> relations that can be obtained from the equations. </a:t>
            </a:r>
          </a:p>
          <a:p>
            <a:endParaRPr lang="en-US" sz="2000">
              <a:solidFill>
                <a:schemeClr val="tx1"/>
              </a:solidFill>
            </a:endParaRPr>
          </a:p>
          <a:p>
            <a:r>
              <a:rPr lang="en-US" sz="2000">
                <a:solidFill>
                  <a:schemeClr val="tx1"/>
                </a:solidFill>
              </a:rPr>
              <a:t>So, the main task is to determine which combination of </a:t>
            </a:r>
            <a:r>
              <a:rPr lang="en-US" sz="2000">
                <a:solidFill>
                  <a:srgbClr val="0000FF"/>
                </a:solidFill>
              </a:rPr>
              <a:t>5 independent  shear rates</a:t>
            </a:r>
            <a:r>
              <a:rPr lang="en-US" sz="2000">
                <a:solidFill>
                  <a:schemeClr val="tx1"/>
                </a:solidFill>
              </a:rPr>
              <a:t>, out of 12 possible rates, should be chosen as the solution of a prescribed </a:t>
            </a:r>
            <a:r>
              <a:rPr lang="en-US" sz="2000"/>
              <a:t>deformation rate</a:t>
            </a:r>
            <a:r>
              <a:rPr lang="en-US" sz="2000">
                <a:solidFill>
                  <a:schemeClr val="tx1"/>
                </a:solidFill>
              </a:rPr>
              <a:t> </a:t>
            </a:r>
            <a:r>
              <a:rPr lang="en-US" sz="2000"/>
              <a:t>D</a:t>
            </a:r>
            <a:r>
              <a:rPr lang="en-US" sz="2000">
                <a:solidFill>
                  <a:schemeClr val="tx1"/>
                </a:solidFill>
              </a:rPr>
              <a:t>.</a:t>
            </a:r>
          </a:p>
          <a:p>
            <a:endParaRPr lang="en-US" sz="2000">
              <a:solidFill>
                <a:schemeClr val="tx1"/>
              </a:solidFill>
            </a:endParaRPr>
          </a:p>
          <a:p>
            <a:r>
              <a:rPr lang="en-US" sz="2000">
                <a:solidFill>
                  <a:schemeClr val="tx1"/>
                </a:solidFill>
              </a:rPr>
              <a:t>This set of shear rates must satisfy </a:t>
            </a:r>
            <a:r>
              <a:rPr lang="en-US" sz="2000">
                <a:solidFill>
                  <a:schemeClr val="tx2"/>
                </a:solidFill>
              </a:rPr>
              <a:t>Taylor’s minimum shear principle</a:t>
            </a:r>
            <a:r>
              <a:rPr lang="en-US" sz="2000">
                <a:solidFill>
                  <a:schemeClr val="tx1"/>
                </a:solidFill>
              </a:rPr>
              <a:t>.</a:t>
            </a:r>
          </a:p>
        </p:txBody>
      </p:sp>
      <p:sp>
        <p:nvSpPr>
          <p:cNvPr id="52228" name="Text Box 13"/>
          <p:cNvSpPr txBox="1">
            <a:spLocks noChangeArrowheads="1"/>
          </p:cNvSpPr>
          <p:nvPr/>
        </p:nvSpPr>
        <p:spPr bwMode="auto">
          <a:xfrm>
            <a:off x="685800" y="5410200"/>
            <a:ext cx="8001000" cy="915988"/>
          </a:xfrm>
          <a:prstGeom prst="rect">
            <a:avLst/>
          </a:prstGeom>
          <a:noFill/>
          <a:ln w="9525">
            <a:noFill/>
            <a:miter lim="800000"/>
            <a:headEnd/>
            <a:tailEnd/>
          </a:ln>
        </p:spPr>
        <p:txBody>
          <a:bodyPr>
            <a:prstTxWarp prst="textNoShape">
              <a:avLst/>
            </a:prstTxWarp>
            <a:spAutoFit/>
          </a:bodyPr>
          <a:lstStyle/>
          <a:p>
            <a:r>
              <a:rPr lang="en-US" sz="1800" b="0">
                <a:solidFill>
                  <a:srgbClr val="FF0000"/>
                </a:solidFill>
                <a:latin typeface="Times New Roman" charset="0"/>
              </a:rPr>
              <a:t>Note : There are 792 sets or </a:t>
            </a:r>
            <a:r>
              <a:rPr lang="en-US" sz="1800" b="0" baseline="30000">
                <a:solidFill>
                  <a:srgbClr val="FF0000"/>
                </a:solidFill>
                <a:latin typeface="Times New Roman" charset="0"/>
              </a:rPr>
              <a:t>12</a:t>
            </a:r>
            <a:r>
              <a:rPr lang="en-US" sz="1800" b="0">
                <a:solidFill>
                  <a:srgbClr val="FF0000"/>
                </a:solidFill>
                <a:latin typeface="Times New Roman" charset="0"/>
              </a:rPr>
              <a:t>C</a:t>
            </a:r>
            <a:r>
              <a:rPr lang="en-US" sz="1800" b="0" baseline="-25000">
                <a:solidFill>
                  <a:srgbClr val="FF0000"/>
                </a:solidFill>
                <a:latin typeface="Times New Roman" charset="0"/>
              </a:rPr>
              <a:t>5</a:t>
            </a:r>
            <a:r>
              <a:rPr lang="en-US" sz="1800" b="0">
                <a:solidFill>
                  <a:srgbClr val="FF0000"/>
                </a:solidFill>
                <a:latin typeface="Times New Roman" charset="0"/>
              </a:rPr>
              <a:t> combinations, of 5 shears, but only 96 are independent. Taylor’s minimum shear principle does not ensure that there is a unique solution (a unique set of 5 shears).</a:t>
            </a:r>
          </a:p>
        </p:txBody>
      </p:sp>
      <p:sp>
        <p:nvSpPr>
          <p:cNvPr id="52229" name="Rectangle 14"/>
          <p:cNvSpPr>
            <a:spLocks noChangeArrowheads="1"/>
          </p:cNvSpPr>
          <p:nvPr/>
        </p:nvSpPr>
        <p:spPr bwMode="auto">
          <a:xfrm>
            <a:off x="3143250" y="288925"/>
            <a:ext cx="3197225" cy="762000"/>
          </a:xfrm>
          <a:prstGeom prst="rect">
            <a:avLst/>
          </a:prstGeom>
          <a:noFill/>
          <a:ln w="9525">
            <a:noFill/>
            <a:miter lim="800000"/>
            <a:headEnd/>
            <a:tailEnd/>
          </a:ln>
        </p:spPr>
        <p:txBody>
          <a:bodyPr wrap="none">
            <a:prstTxWarp prst="textNoShape">
              <a:avLst/>
            </a:prstTxWarp>
            <a:spAutoFit/>
          </a:bodyPr>
          <a:lstStyle/>
          <a:p>
            <a:r>
              <a:rPr lang="en-US" sz="4400" b="0" i="1">
                <a:solidFill>
                  <a:srgbClr val="011099"/>
                </a:solidFill>
                <a:latin typeface="Helvetica" charset="0"/>
              </a:rPr>
              <a:t>Multiple Slip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fld id="{3D542AB4-635E-3140-B6AA-03A78DEB9F02}" type="slidenum">
              <a:rPr lang="en-US" smtClean="0"/>
              <a:pPr/>
              <a:t>44</a:t>
            </a:fld>
            <a:endParaRPr lang="en-US" smtClean="0"/>
          </a:p>
        </p:txBody>
      </p:sp>
      <p:sp>
        <p:nvSpPr>
          <p:cNvPr id="53251" name="Rectangle 2"/>
          <p:cNvSpPr>
            <a:spLocks noGrp="1" noChangeArrowheads="1"/>
          </p:cNvSpPr>
          <p:nvPr>
            <p:ph type="title"/>
          </p:nvPr>
        </p:nvSpPr>
        <p:spPr/>
        <p:txBody>
          <a:bodyPr/>
          <a:lstStyle/>
          <a:p>
            <a:r>
              <a:rPr lang="en-US" sz="4400"/>
              <a:t>Multiple Slip: Strain</a:t>
            </a:r>
          </a:p>
        </p:txBody>
      </p:sp>
      <p:sp>
        <p:nvSpPr>
          <p:cNvPr id="53252" name="Rectangle 3"/>
          <p:cNvSpPr>
            <a:spLocks noGrp="1" noChangeArrowheads="1"/>
          </p:cNvSpPr>
          <p:nvPr>
            <p:ph type="body" idx="1"/>
          </p:nvPr>
        </p:nvSpPr>
        <p:spPr/>
        <p:txBody>
          <a:bodyPr/>
          <a:lstStyle/>
          <a:p>
            <a:r>
              <a:rPr lang="en-US"/>
              <a:t>Suppose that we have 5 slip systems that are providing the external slip, </a:t>
            </a:r>
            <a:r>
              <a:rPr lang="en-US" i="1">
                <a:latin typeface="Times" charset="0"/>
              </a:rPr>
              <a:t>D</a:t>
            </a:r>
            <a:r>
              <a:rPr lang="en-US"/>
              <a:t>.</a:t>
            </a:r>
          </a:p>
          <a:p>
            <a:r>
              <a:rPr lang="en-US"/>
              <a:t>Let’s make a vector, </a:t>
            </a:r>
            <a:r>
              <a:rPr lang="en-US" i="1">
                <a:latin typeface="Times" charset="0"/>
              </a:rPr>
              <a:t>D</a:t>
            </a:r>
            <a:r>
              <a:rPr lang="en-US" baseline="-25000">
                <a:latin typeface="Times" charset="0"/>
              </a:rPr>
              <a:t>i</a:t>
            </a:r>
            <a:r>
              <a:rPr lang="en-US"/>
              <a:t>, of the (external) strain tensor components and write down a set of equations for the components in terms of the microscopic shear rates, </a:t>
            </a:r>
            <a:r>
              <a:rPr lang="en-US" i="1"/>
              <a:t>d</a:t>
            </a:r>
            <a:r>
              <a:rPr lang="en-US" i="1">
                <a:latin typeface="Symbol" charset="2"/>
                <a:sym typeface="Symbol" charset="2"/>
              </a:rPr>
              <a:t></a:t>
            </a:r>
            <a:r>
              <a:rPr lang="en-US" baseline="-25000">
                <a:latin typeface="Symbol" charset="2"/>
                <a:sym typeface="Symbol" charset="2"/>
              </a:rPr>
              <a:t></a:t>
            </a:r>
            <a:r>
              <a:rPr lang="en-US"/>
              <a:t>.</a:t>
            </a:r>
          </a:p>
          <a:p>
            <a:r>
              <a:rPr lang="en-US"/>
              <a:t>Set </a:t>
            </a:r>
            <a:r>
              <a:rPr lang="en-US" i="1">
                <a:latin typeface="Times" charset="0"/>
              </a:rPr>
              <a:t>D</a:t>
            </a:r>
            <a:r>
              <a:rPr lang="en-US" i="1" baseline="-25000">
                <a:latin typeface="Times" charset="0"/>
              </a:rPr>
              <a:t>2</a:t>
            </a:r>
            <a:r>
              <a:rPr lang="en-US" i="1">
                <a:latin typeface="Times" charset="0"/>
              </a:rPr>
              <a:t> = d</a:t>
            </a:r>
            <a:r>
              <a:rPr lang="en-US" i="1">
                <a:latin typeface="Symbol" charset="2"/>
                <a:sym typeface="Symbol" charset="2"/>
              </a:rPr>
              <a:t></a:t>
            </a:r>
            <a:r>
              <a:rPr lang="en-US" i="1" baseline="-25000"/>
              <a:t>22</a:t>
            </a:r>
            <a:r>
              <a:rPr lang="en-US" i="1"/>
              <a:t>, </a:t>
            </a:r>
            <a:r>
              <a:rPr lang="en-US" i="1">
                <a:latin typeface="Times" charset="0"/>
              </a:rPr>
              <a:t>D</a:t>
            </a:r>
            <a:r>
              <a:rPr lang="en-US" i="1" baseline="-25000">
                <a:latin typeface="Times" charset="0"/>
              </a:rPr>
              <a:t>3</a:t>
            </a:r>
            <a:r>
              <a:rPr lang="en-US" i="1">
                <a:latin typeface="Times" charset="0"/>
              </a:rPr>
              <a:t> = d</a:t>
            </a:r>
            <a:r>
              <a:rPr lang="en-US" i="1">
                <a:latin typeface="Symbol" charset="2"/>
                <a:sym typeface="Symbol" charset="2"/>
              </a:rPr>
              <a:t></a:t>
            </a:r>
            <a:r>
              <a:rPr lang="en-US" i="1" baseline="-25000"/>
              <a:t>33</a:t>
            </a:r>
            <a:r>
              <a:rPr lang="en-US" i="1"/>
              <a:t>, </a:t>
            </a:r>
            <a:r>
              <a:rPr lang="en-US" i="1">
                <a:latin typeface="Times" charset="0"/>
              </a:rPr>
              <a:t>D</a:t>
            </a:r>
            <a:r>
              <a:rPr lang="en-US" i="1" baseline="-25000">
                <a:latin typeface="Times" charset="0"/>
              </a:rPr>
              <a:t>6</a:t>
            </a:r>
            <a:r>
              <a:rPr lang="en-US" i="1">
                <a:latin typeface="Times" charset="0"/>
              </a:rPr>
              <a:t> = d</a:t>
            </a:r>
            <a:r>
              <a:rPr lang="en-US" i="1">
                <a:latin typeface="Symbol" charset="2"/>
                <a:sym typeface="Symbol" charset="2"/>
              </a:rPr>
              <a:t></a:t>
            </a:r>
            <a:r>
              <a:rPr lang="en-US" i="1" baseline="-25000"/>
              <a:t>12</a:t>
            </a:r>
            <a:r>
              <a:rPr lang="en-US" i="1"/>
              <a:t>, </a:t>
            </a:r>
            <a:br>
              <a:rPr lang="en-US" i="1"/>
            </a:br>
            <a:r>
              <a:rPr lang="en-US" i="1">
                <a:latin typeface="Times" charset="0"/>
              </a:rPr>
              <a:t>D</a:t>
            </a:r>
            <a:r>
              <a:rPr lang="en-US" i="1" baseline="-25000">
                <a:latin typeface="Times" charset="0"/>
              </a:rPr>
              <a:t>5</a:t>
            </a:r>
            <a:r>
              <a:rPr lang="en-US" i="1">
                <a:latin typeface="Times" charset="0"/>
              </a:rPr>
              <a:t> = d</a:t>
            </a:r>
            <a:r>
              <a:rPr lang="en-US" i="1">
                <a:latin typeface="Symbol" charset="2"/>
                <a:sym typeface="Symbol" charset="2"/>
              </a:rPr>
              <a:t></a:t>
            </a:r>
            <a:r>
              <a:rPr lang="en-US" i="1" baseline="-25000"/>
              <a:t>13</a:t>
            </a:r>
            <a:r>
              <a:rPr lang="en-US" i="1"/>
              <a:t>, and </a:t>
            </a:r>
            <a:r>
              <a:rPr lang="en-US" i="1">
                <a:latin typeface="Times" charset="0"/>
              </a:rPr>
              <a:t>D</a:t>
            </a:r>
            <a:r>
              <a:rPr lang="en-US" i="1" baseline="-25000">
                <a:latin typeface="Times" charset="0"/>
              </a:rPr>
              <a:t>4</a:t>
            </a:r>
            <a:r>
              <a:rPr lang="en-US" i="1">
                <a:latin typeface="Times" charset="0"/>
              </a:rPr>
              <a:t> = d</a:t>
            </a:r>
            <a:r>
              <a:rPr lang="en-US" i="1">
                <a:latin typeface="Symbol" charset="2"/>
                <a:sym typeface="Symbol" charset="2"/>
              </a:rPr>
              <a:t></a:t>
            </a:r>
            <a:r>
              <a:rPr lang="en-US" i="1" baseline="-25000"/>
              <a:t>23</a:t>
            </a:r>
            <a:r>
              <a:rPr lang="en-US" i="1"/>
              <a:t>. </a:t>
            </a:r>
          </a:p>
        </p:txBody>
      </p:sp>
      <p:pic>
        <p:nvPicPr>
          <p:cNvPr id="53253" name="Picture 4" descr="final"/>
          <p:cNvPicPr>
            <a:picLocks noChangeAspect="1" noChangeArrowheads="1"/>
          </p:cNvPicPr>
          <p:nvPr/>
        </p:nvPicPr>
        <p:blipFill>
          <a:blip r:embed="rId2"/>
          <a:srcRect/>
          <a:stretch>
            <a:fillRect/>
          </a:stretch>
        </p:blipFill>
        <p:spPr bwMode="auto">
          <a:xfrm>
            <a:off x="5867400" y="5029200"/>
            <a:ext cx="2139950" cy="542925"/>
          </a:xfrm>
          <a:prstGeom prst="rect">
            <a:avLst/>
          </a:prstGeom>
          <a:noFill/>
          <a:ln w="9525">
            <a:noFill/>
            <a:miter lim="800000"/>
            <a:headEnd/>
            <a:tailEnd/>
          </a:ln>
        </p:spPr>
      </p:pic>
      <p:pic>
        <p:nvPicPr>
          <p:cNvPr id="53254" name="Picture 6" descr="final"/>
          <p:cNvPicPr>
            <a:picLocks noChangeAspect="1" noChangeArrowheads="1"/>
          </p:cNvPicPr>
          <p:nvPr/>
        </p:nvPicPr>
        <p:blipFill>
          <a:blip r:embed="rId3"/>
          <a:srcRect/>
          <a:stretch>
            <a:fillRect/>
          </a:stretch>
        </p:blipFill>
        <p:spPr bwMode="auto">
          <a:xfrm>
            <a:off x="1066800" y="5715000"/>
            <a:ext cx="7113588" cy="525463"/>
          </a:xfrm>
          <a:prstGeom prst="rect">
            <a:avLst/>
          </a:prstGeom>
          <a:noFill/>
          <a:ln w="9525">
            <a:noFill/>
            <a:miter lim="800000"/>
            <a:headEnd/>
            <a:tailEnd/>
          </a:ln>
        </p:spPr>
      </p:pic>
      <p:sp>
        <p:nvSpPr>
          <p:cNvPr id="53255" name="Text Box 7"/>
          <p:cNvSpPr txBox="1">
            <a:spLocks noChangeArrowheads="1"/>
          </p:cNvSpPr>
          <p:nvPr/>
        </p:nvSpPr>
        <p:spPr bwMode="auto">
          <a:xfrm>
            <a:off x="381000" y="6477000"/>
            <a:ext cx="8001000" cy="214313"/>
          </a:xfrm>
          <a:prstGeom prst="rect">
            <a:avLst/>
          </a:prstGeom>
          <a:noFill/>
          <a:ln w="9525">
            <a:noFill/>
            <a:miter lim="800000"/>
            <a:headEnd/>
            <a:tailEnd/>
          </a:ln>
        </p:spPr>
        <p:txBody>
          <a:bodyPr>
            <a:prstTxWarp prst="textNoShape">
              <a:avLst/>
            </a:prstTxWarp>
            <a:spAutoFit/>
          </a:bodyPr>
          <a:lstStyle/>
          <a:p>
            <a:pPr>
              <a:spcBef>
                <a:spcPct val="50000"/>
              </a:spcBef>
            </a:pPr>
            <a:r>
              <a:rPr lang="en-US" sz="800" b="0">
                <a:solidFill>
                  <a:schemeClr val="tx1"/>
                </a:solidFill>
                <a:latin typeface="Times New Roman" charset="0"/>
              </a:rPr>
              <a:t> D_2&amp;  =  [m_{22}^{(1) } &amp; m_{22}^{(2)} &amp; m_{22}^{(3)} &amp; m_{22}^{(4)} &amp; m_{22}^{(5)} ] \cdot [ d\gamma_1&amp; \\ d\gamma_2&amp; \\ d\gamma_3&amp; \\ d\gamma_4&amp; \\ d\gamma_5&amp;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p>
            <a:fld id="{70049B61-B416-A34C-BB3B-8E3FE985DE7E}" type="slidenum">
              <a:rPr lang="en-US" smtClean="0"/>
              <a:pPr/>
              <a:t>45</a:t>
            </a:fld>
            <a:endParaRPr lang="en-US" smtClean="0"/>
          </a:p>
        </p:txBody>
      </p:sp>
      <p:sp>
        <p:nvSpPr>
          <p:cNvPr id="54275" name="Rectangle 2"/>
          <p:cNvSpPr>
            <a:spLocks noGrp="1" noChangeArrowheads="1"/>
          </p:cNvSpPr>
          <p:nvPr>
            <p:ph type="title"/>
          </p:nvPr>
        </p:nvSpPr>
        <p:spPr>
          <a:xfrm>
            <a:off x="1524000" y="0"/>
            <a:ext cx="6096000" cy="1371600"/>
          </a:xfrm>
        </p:spPr>
        <p:txBody>
          <a:bodyPr/>
          <a:lstStyle/>
          <a:p>
            <a:r>
              <a:rPr lang="en-US" sz="4400"/>
              <a:t>Multiple Slip: Strain</a:t>
            </a:r>
          </a:p>
        </p:txBody>
      </p:sp>
      <p:sp>
        <p:nvSpPr>
          <p:cNvPr id="54276" name="Rectangle 3"/>
          <p:cNvSpPr>
            <a:spLocks noGrp="1" noChangeArrowheads="1"/>
          </p:cNvSpPr>
          <p:nvPr>
            <p:ph type="body" idx="1"/>
          </p:nvPr>
        </p:nvSpPr>
        <p:spPr>
          <a:xfrm>
            <a:off x="762000" y="1295400"/>
            <a:ext cx="7391400" cy="1600200"/>
          </a:xfrm>
        </p:spPr>
        <p:txBody>
          <a:bodyPr/>
          <a:lstStyle/>
          <a:p>
            <a:r>
              <a:rPr lang="en-US" sz="2400"/>
              <a:t>This notation can obviously be simplified and all five components included by writing it in tabular or matrix form (where the slip system indices are preserved as superscripts in the 5x5 matrix):</a:t>
            </a:r>
          </a:p>
        </p:txBody>
      </p:sp>
      <p:sp>
        <p:nvSpPr>
          <p:cNvPr id="54277" name="Text Box 5"/>
          <p:cNvSpPr txBox="1">
            <a:spLocks noChangeArrowheads="1"/>
          </p:cNvSpPr>
          <p:nvPr/>
        </p:nvSpPr>
        <p:spPr bwMode="auto">
          <a:xfrm>
            <a:off x="152400" y="6096000"/>
            <a:ext cx="8763000" cy="623888"/>
          </a:xfrm>
          <a:prstGeom prst="rect">
            <a:avLst/>
          </a:prstGeom>
          <a:noFill/>
          <a:ln w="9525">
            <a:noFill/>
            <a:miter lim="800000"/>
            <a:headEnd/>
            <a:tailEnd/>
          </a:ln>
        </p:spPr>
        <p:txBody>
          <a:bodyPr>
            <a:prstTxWarp prst="textNoShape">
              <a:avLst/>
            </a:prstTxWarp>
            <a:spAutoFit/>
          </a:bodyPr>
          <a:lstStyle/>
          <a:p>
            <a:r>
              <a:rPr lang="en-US" sz="700" b="0">
                <a:solidFill>
                  <a:schemeClr val="tx1"/>
                </a:solidFill>
                <a:latin typeface="Times New Roman" charset="0"/>
              </a:rPr>
              <a:t>\begin{bmatrix} D_2&amp; \\ D_3&amp; \\ D_4&amp; \\ D_5&amp; \\ D_6&amp; \end{bmatrix} = \begin{bmatrix} m_{22}^{(1) } &amp; m_{22}^{(2)} &amp; m_{22}^{(3)} &amp; m_{22}^{(4)} &amp; m_{22}^{(5)} \\ m_{33}^{(1)} &amp; m_{33}^{(2)} &amp; m_{33}^{(3)} &amp; m_{33}^{(4)} &amp; m_{33}^{(5)} \\ (m_{23}^{(1)}+m_{32}^{(1)}) &amp; (m_{23}^{(2)}+m_{32}^{(2)}) &amp; (m_{23}^{(3)}+m_{32}^{(3)}) &amp; (m_{23}^{(4)}+m_{32}^{(4)}) &amp; (m_{23}^{(5)}+m_{32}^{(5)}) \\ (m_{13}^{(1)}+m_{31}^{(1)}) &amp; (m_{13}^{(2)}+m_{31}^{(2)}) &amp; (m_{13}^{(3)}+m_{31}^{(3)}) &amp; (m_{13}^{(4)}+m_{31}^{(4)}) &amp; (m_{13}^{(5)}+m_{31}^{(5)}) \\ (m_{12}^{(1)}+m_{21}^{(1)}) &amp; (m_{12}^{(2)}+m_{21}^{(2)}) &amp; (m_{12}^{(3)}+m_{21}^{(3)}) &amp; (m_{12}^{(4)}+m_{21}^{(4)}) &amp; (m_{12}^{(5)} +m_{21}^{(5)})\end{bmatrix}  \begin{bmatrix} d\gamma_1&amp; \\ d\gamma_2&amp; \\ d\gamma_3&amp; \\ d\gamma_4&amp; \\ d\gamma_5&amp; \end{bmatrix}</a:t>
            </a:r>
          </a:p>
        </p:txBody>
      </p:sp>
      <p:sp>
        <p:nvSpPr>
          <p:cNvPr id="54278" name="Rectangle 8"/>
          <p:cNvSpPr>
            <a:spLocks noChangeArrowheads="1"/>
          </p:cNvSpPr>
          <p:nvPr/>
        </p:nvSpPr>
        <p:spPr bwMode="auto">
          <a:xfrm>
            <a:off x="3733800" y="5334000"/>
            <a:ext cx="2321649"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a:latin typeface="Times" charset="0"/>
              </a:rPr>
              <a:t>D</a:t>
            </a:r>
            <a:r>
              <a:rPr lang="en-US" sz="2800" i="1" dirty="0"/>
              <a:t> = </a:t>
            </a:r>
            <a:r>
              <a:rPr lang="en-US" sz="2800" dirty="0"/>
              <a:t>E</a:t>
            </a:r>
            <a:r>
              <a:rPr lang="en-US" sz="2800" i="1" baseline="30000" dirty="0"/>
              <a:t>T</a:t>
            </a:r>
            <a:r>
              <a:rPr lang="en-US" sz="2800" i="1" dirty="0"/>
              <a:t> </a:t>
            </a:r>
            <a:r>
              <a:rPr lang="en-US" sz="2800" b="0" i="1" dirty="0"/>
              <a:t>d</a:t>
            </a:r>
            <a:r>
              <a:rPr lang="en-US" sz="2800" i="1" dirty="0">
                <a:latin typeface="Symbol" charset="2"/>
                <a:sym typeface="Symbol" charset="2"/>
              </a:rPr>
              <a:t></a:t>
            </a:r>
          </a:p>
        </p:txBody>
      </p:sp>
      <p:pic>
        <p:nvPicPr>
          <p:cNvPr id="54279" name="Picture 9" descr="final"/>
          <p:cNvPicPr>
            <a:picLocks noChangeAspect="1" noChangeArrowheads="1"/>
          </p:cNvPicPr>
          <p:nvPr/>
        </p:nvPicPr>
        <p:blipFill>
          <a:blip r:embed="rId2"/>
          <a:srcRect/>
          <a:stretch>
            <a:fillRect/>
          </a:stretch>
        </p:blipFill>
        <p:spPr bwMode="auto">
          <a:xfrm>
            <a:off x="457200" y="3276600"/>
            <a:ext cx="8226425" cy="18034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6C188307-00D7-B84D-B01B-B99548CD8734}" type="slidenum">
              <a:rPr lang="en-US" smtClean="0"/>
              <a:pPr/>
              <a:t>46</a:t>
            </a:fld>
            <a:endParaRPr lang="en-US" smtClean="0"/>
          </a:p>
        </p:txBody>
      </p:sp>
      <p:sp>
        <p:nvSpPr>
          <p:cNvPr id="55299" name="Rectangle 2"/>
          <p:cNvSpPr>
            <a:spLocks noGrp="1" noChangeArrowheads="1"/>
          </p:cNvSpPr>
          <p:nvPr>
            <p:ph type="title"/>
          </p:nvPr>
        </p:nvSpPr>
        <p:spPr/>
        <p:txBody>
          <a:bodyPr/>
          <a:lstStyle/>
          <a:p>
            <a:r>
              <a:rPr lang="en-US" sz="4400"/>
              <a:t>Multiple Slip: Stress</a:t>
            </a:r>
          </a:p>
        </p:txBody>
      </p:sp>
      <p:sp>
        <p:nvSpPr>
          <p:cNvPr id="55300" name="Rectangle 3"/>
          <p:cNvSpPr>
            <a:spLocks noGrp="1" noChangeArrowheads="1"/>
          </p:cNvSpPr>
          <p:nvPr>
            <p:ph type="body" idx="1"/>
          </p:nvPr>
        </p:nvSpPr>
        <p:spPr/>
        <p:txBody>
          <a:bodyPr/>
          <a:lstStyle/>
          <a:p>
            <a:r>
              <a:rPr lang="en-US"/>
              <a:t>We can perform the equivalent analysis for stress: just as we can form an external strain component as the sum over the contributions from the individual slip rates, so too we can form the resolved shear stress as the sum over all the contributions from the external stress components (note the inversion of the relationship):</a:t>
            </a:r>
          </a:p>
        </p:txBody>
      </p:sp>
      <p:pic>
        <p:nvPicPr>
          <p:cNvPr id="55301" name="Picture 4" descr="final"/>
          <p:cNvPicPr>
            <a:picLocks noChangeAspect="1" noChangeArrowheads="1"/>
          </p:cNvPicPr>
          <p:nvPr/>
        </p:nvPicPr>
        <p:blipFill>
          <a:blip r:embed="rId2"/>
          <a:srcRect/>
          <a:stretch>
            <a:fillRect/>
          </a:stretch>
        </p:blipFill>
        <p:spPr bwMode="auto">
          <a:xfrm>
            <a:off x="533400" y="5410200"/>
            <a:ext cx="8226425" cy="190500"/>
          </a:xfrm>
          <a:prstGeom prst="rect">
            <a:avLst/>
          </a:prstGeom>
          <a:noFill/>
          <a:ln w="9525">
            <a:noFill/>
            <a:miter lim="800000"/>
            <a:headEnd/>
            <a:tailEnd/>
          </a:ln>
        </p:spPr>
      </p:pic>
      <p:pic>
        <p:nvPicPr>
          <p:cNvPr id="55302" name="Picture 5" descr="final"/>
          <p:cNvPicPr>
            <a:picLocks noChangeAspect="1" noChangeArrowheads="1"/>
          </p:cNvPicPr>
          <p:nvPr/>
        </p:nvPicPr>
        <p:blipFill>
          <a:blip r:embed="rId3"/>
          <a:srcRect/>
          <a:stretch>
            <a:fillRect/>
          </a:stretch>
        </p:blipFill>
        <p:spPr bwMode="auto">
          <a:xfrm>
            <a:off x="609600" y="5980113"/>
            <a:ext cx="8226425" cy="268287"/>
          </a:xfrm>
          <a:prstGeom prst="rect">
            <a:avLst/>
          </a:prstGeom>
          <a:noFill/>
          <a:ln w="9525">
            <a:noFill/>
            <a:miter lim="800000"/>
            <a:headEnd/>
            <a:tailEnd/>
          </a:ln>
        </p:spPr>
      </p:pic>
      <p:sp>
        <p:nvSpPr>
          <p:cNvPr id="55303" name="Text Box 6"/>
          <p:cNvSpPr txBox="1">
            <a:spLocks noChangeArrowheads="1"/>
          </p:cNvSpPr>
          <p:nvPr/>
        </p:nvSpPr>
        <p:spPr bwMode="auto">
          <a:xfrm>
            <a:off x="4303713" y="5638800"/>
            <a:ext cx="536575" cy="396875"/>
          </a:xfrm>
          <a:prstGeom prst="rect">
            <a:avLst/>
          </a:prstGeom>
          <a:noFill/>
          <a:ln w="9525">
            <a:noFill/>
            <a:miter lim="800000"/>
            <a:headEnd/>
            <a:tailEnd/>
          </a:ln>
        </p:spPr>
        <p:txBody>
          <a:bodyPr wrap="none">
            <a:prstTxWarp prst="textNoShape">
              <a:avLst/>
            </a:prstTxWarp>
            <a:spAutoFit/>
          </a:bodyPr>
          <a:lstStyle/>
          <a:p>
            <a:r>
              <a:rPr lang="en-US" sz="2000" b="0"/>
              <a:t>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fld id="{EAA59D39-692C-954B-ADC5-00E8F0AFA3BB}" type="slidenum">
              <a:rPr lang="en-US" smtClean="0"/>
              <a:pPr/>
              <a:t>47</a:t>
            </a:fld>
            <a:endParaRPr lang="en-US" smtClean="0"/>
          </a:p>
        </p:txBody>
      </p:sp>
      <p:sp>
        <p:nvSpPr>
          <p:cNvPr id="56323" name="Rectangle 2"/>
          <p:cNvSpPr>
            <a:spLocks noGrp="1" noChangeArrowheads="1"/>
          </p:cNvSpPr>
          <p:nvPr>
            <p:ph type="title"/>
          </p:nvPr>
        </p:nvSpPr>
        <p:spPr/>
        <p:txBody>
          <a:bodyPr/>
          <a:lstStyle/>
          <a:p>
            <a:r>
              <a:rPr lang="en-US" sz="4400"/>
              <a:t>Multiple Slip: Stress</a:t>
            </a:r>
          </a:p>
        </p:txBody>
      </p:sp>
      <p:sp>
        <p:nvSpPr>
          <p:cNvPr id="56324" name="Rectangle 3"/>
          <p:cNvSpPr>
            <a:spLocks noGrp="1" noChangeArrowheads="1"/>
          </p:cNvSpPr>
          <p:nvPr>
            <p:ph type="body" idx="1"/>
          </p:nvPr>
        </p:nvSpPr>
        <p:spPr/>
        <p:txBody>
          <a:bodyPr/>
          <a:lstStyle/>
          <a:p>
            <a:r>
              <a:rPr lang="en-US"/>
              <a:t>Putting into 5x6 matrix form, as for the strain components, yields:</a:t>
            </a:r>
          </a:p>
        </p:txBody>
      </p:sp>
      <p:pic>
        <p:nvPicPr>
          <p:cNvPr id="56325" name="Picture 4" descr="final"/>
          <p:cNvPicPr>
            <a:picLocks noChangeAspect="1" noChangeArrowheads="1"/>
          </p:cNvPicPr>
          <p:nvPr/>
        </p:nvPicPr>
        <p:blipFill>
          <a:blip r:embed="rId2"/>
          <a:srcRect/>
          <a:stretch>
            <a:fillRect/>
          </a:stretch>
        </p:blipFill>
        <p:spPr bwMode="auto">
          <a:xfrm>
            <a:off x="457200" y="3429000"/>
            <a:ext cx="8501063" cy="2232025"/>
          </a:xfrm>
          <a:prstGeom prst="rect">
            <a:avLst/>
          </a:prstGeom>
          <a:noFill/>
          <a:ln w="9525">
            <a:noFill/>
            <a:miter lim="800000"/>
            <a:headEnd/>
            <a:tailEnd/>
          </a:ln>
        </p:spPr>
      </p:pic>
      <p:sp>
        <p:nvSpPr>
          <p:cNvPr id="6" name="Rectangle 8"/>
          <p:cNvSpPr>
            <a:spLocks noChangeArrowheads="1"/>
          </p:cNvSpPr>
          <p:nvPr/>
        </p:nvSpPr>
        <p:spPr bwMode="auto">
          <a:xfrm>
            <a:off x="3048000" y="5957887"/>
            <a:ext cx="1851889" cy="523220"/>
          </a:xfrm>
          <a:prstGeom prst="rect">
            <a:avLst/>
          </a:prstGeom>
          <a:noFill/>
          <a:ln w="9525">
            <a:noFill/>
            <a:miter lim="800000"/>
            <a:headEnd/>
            <a:tailEnd/>
          </a:ln>
        </p:spPr>
        <p:txBody>
          <a:bodyPr wrap="none">
            <a:prstTxWarp prst="textNoShape">
              <a:avLst/>
            </a:prstTxWarp>
            <a:spAutoFit/>
          </a:bodyPr>
          <a:lstStyle/>
          <a:p>
            <a:r>
              <a:rPr lang="en-US" sz="2800" b="0" dirty="0">
                <a:latin typeface="Times" charset="0"/>
              </a:rPr>
              <a:t>or, </a:t>
            </a:r>
            <a:r>
              <a:rPr lang="en-US" sz="2800" i="1" dirty="0" smtClean="0">
                <a:latin typeface="Symbol" charset="2"/>
                <a:sym typeface="Symbol" charset="2"/>
              </a:rPr>
              <a:t>t</a:t>
            </a:r>
            <a:r>
              <a:rPr lang="en-US" sz="2800" i="1" dirty="0" smtClean="0"/>
              <a:t> </a:t>
            </a:r>
            <a:r>
              <a:rPr lang="en-US" sz="2800" i="1" dirty="0"/>
              <a:t>= </a:t>
            </a:r>
            <a:r>
              <a:rPr lang="en-US" sz="2800" dirty="0" smtClean="0"/>
              <a:t>E</a:t>
            </a:r>
            <a:r>
              <a:rPr lang="en-US" sz="2800" i="1" dirty="0" smtClean="0"/>
              <a:t> </a:t>
            </a:r>
            <a:r>
              <a:rPr lang="en-US" sz="2800" i="1" dirty="0" smtClean="0">
                <a:latin typeface="Symbol" charset="2"/>
                <a:sym typeface="Symbol" charset="2"/>
              </a:rPr>
              <a:t>s</a:t>
            </a:r>
            <a:endParaRPr lang="en-US" sz="2800" i="1" dirty="0">
              <a:latin typeface="Symbol" charset="2"/>
              <a:sym typeface="Symbol" charset="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fld id="{9B7885AA-2510-1345-8A7B-F9D1DEFFE89E}" type="slidenum">
              <a:rPr lang="en-US" smtClean="0"/>
              <a:pPr/>
              <a:t>48</a:t>
            </a:fld>
            <a:endParaRPr lang="en-US" smtClean="0"/>
          </a:p>
        </p:txBody>
      </p:sp>
      <p:sp>
        <p:nvSpPr>
          <p:cNvPr id="57347" name="Rectangle 2"/>
          <p:cNvSpPr>
            <a:spLocks noGrp="1" noChangeArrowheads="1"/>
          </p:cNvSpPr>
          <p:nvPr>
            <p:ph type="title"/>
          </p:nvPr>
        </p:nvSpPr>
        <p:spPr>
          <a:xfrm>
            <a:off x="1524000" y="76200"/>
            <a:ext cx="6096000" cy="1371600"/>
          </a:xfrm>
        </p:spPr>
        <p:txBody>
          <a:bodyPr/>
          <a:lstStyle/>
          <a:p>
            <a:r>
              <a:rPr lang="en-US"/>
              <a:t>Definitions of Stress states, slip systems</a:t>
            </a:r>
          </a:p>
        </p:txBody>
      </p:sp>
      <p:pic>
        <p:nvPicPr>
          <p:cNvPr id="57348" name="Picture 4"/>
          <p:cNvPicPr>
            <a:picLocks noChangeAspect="1" noChangeArrowheads="1"/>
          </p:cNvPicPr>
          <p:nvPr/>
        </p:nvPicPr>
        <p:blipFill>
          <a:blip r:embed="rId2"/>
          <a:srcRect/>
          <a:stretch>
            <a:fillRect/>
          </a:stretch>
        </p:blipFill>
        <p:spPr bwMode="auto">
          <a:xfrm>
            <a:off x="1066800" y="4595813"/>
            <a:ext cx="7010400" cy="1690687"/>
          </a:xfrm>
          <a:prstGeom prst="rect">
            <a:avLst/>
          </a:prstGeom>
          <a:noFill/>
          <a:ln w="9525">
            <a:noFill/>
            <a:miter lim="800000"/>
            <a:headEnd/>
            <a:tailEnd/>
          </a:ln>
        </p:spPr>
      </p:pic>
      <p:sp>
        <p:nvSpPr>
          <p:cNvPr id="57349"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57350" name="Text Box 6"/>
          <p:cNvSpPr txBox="1">
            <a:spLocks noChangeArrowheads="1"/>
          </p:cNvSpPr>
          <p:nvPr/>
        </p:nvSpPr>
        <p:spPr bwMode="auto">
          <a:xfrm>
            <a:off x="1587500" y="6262688"/>
            <a:ext cx="6489700" cy="366712"/>
          </a:xfrm>
          <a:prstGeom prst="rect">
            <a:avLst/>
          </a:prstGeom>
          <a:noFill/>
          <a:ln w="9525">
            <a:noFill/>
            <a:miter lim="800000"/>
            <a:headEnd/>
            <a:tailEnd/>
          </a:ln>
        </p:spPr>
        <p:txBody>
          <a:bodyPr wrap="none">
            <a:prstTxWarp prst="textNoShape">
              <a:avLst/>
            </a:prstTxWarp>
            <a:spAutoFit/>
          </a:bodyPr>
          <a:lstStyle/>
          <a:p>
            <a:r>
              <a:rPr kumimoji="0" lang="en-US" sz="1800" b="0">
                <a:solidFill>
                  <a:schemeClr val="tx1"/>
                </a:solidFill>
                <a:latin typeface="Times" charset="0"/>
              </a:rPr>
              <a:t>Kocks: UQ -UK UP -PK  -PQ   PU    -QU  -QP  -QK  -KP  -KU  KQ</a:t>
            </a:r>
          </a:p>
        </p:txBody>
      </p:sp>
      <p:sp>
        <p:nvSpPr>
          <p:cNvPr id="57351" name="Rectangle 3"/>
          <p:cNvSpPr>
            <a:spLocks noGrp="1" noChangeArrowheads="1"/>
          </p:cNvSpPr>
          <p:nvPr>
            <p:ph type="body" idx="1"/>
          </p:nvPr>
        </p:nvSpPr>
        <p:spPr>
          <a:xfrm>
            <a:off x="762000" y="1600200"/>
            <a:ext cx="8001000" cy="2819400"/>
          </a:xfrm>
        </p:spPr>
        <p:txBody>
          <a:bodyPr/>
          <a:lstStyle/>
          <a:p>
            <a:r>
              <a:rPr lang="en-US" sz="2400"/>
              <a:t>Now define a set of </a:t>
            </a:r>
            <a:r>
              <a:rPr lang="en-US" sz="2400" i="1"/>
              <a:t>six deviatoric stress </a:t>
            </a:r>
            <a:r>
              <a:rPr lang="en-US" sz="2400"/>
              <a:t>terms, since we know that the hydrostatic component is irrelevant, of which we will actually use only 5:</a:t>
            </a:r>
            <a:br>
              <a:rPr lang="en-US" sz="2400"/>
            </a:br>
            <a:r>
              <a:rPr lang="en-US" sz="2400" i="1"/>
              <a:t>A:= (</a:t>
            </a:r>
            <a:r>
              <a:rPr lang="en-US" sz="2400" i="1">
                <a:latin typeface="Symbol" charset="2"/>
              </a:rPr>
              <a:t>s</a:t>
            </a:r>
            <a:r>
              <a:rPr lang="en-US" sz="2400" i="1" baseline="-25000"/>
              <a:t>22</a:t>
            </a:r>
            <a:r>
              <a:rPr lang="en-US" sz="2400" i="1"/>
              <a:t> - </a:t>
            </a:r>
            <a:r>
              <a:rPr lang="en-US" sz="2400" i="1">
                <a:latin typeface="Symbol" charset="2"/>
              </a:rPr>
              <a:t>s</a:t>
            </a:r>
            <a:r>
              <a:rPr lang="en-US" sz="2400" i="1" baseline="-25000"/>
              <a:t>33</a:t>
            </a:r>
            <a:r>
              <a:rPr lang="en-US" sz="2400" i="1"/>
              <a:t>)		F:= </a:t>
            </a:r>
            <a:r>
              <a:rPr lang="en-US" sz="2400" i="1">
                <a:latin typeface="Symbol" charset="2"/>
              </a:rPr>
              <a:t>s</a:t>
            </a:r>
            <a:r>
              <a:rPr lang="en-US" sz="2400" i="1" baseline="-25000"/>
              <a:t>23</a:t>
            </a:r>
            <a:br>
              <a:rPr lang="en-US" sz="2400" i="1" baseline="-25000"/>
            </a:br>
            <a:r>
              <a:rPr lang="en-US" sz="2400" i="1"/>
              <a:t>B:= (</a:t>
            </a:r>
            <a:r>
              <a:rPr lang="en-US" sz="2400" i="1">
                <a:latin typeface="Symbol" charset="2"/>
              </a:rPr>
              <a:t>s</a:t>
            </a:r>
            <a:r>
              <a:rPr lang="en-US" sz="2400" i="1" baseline="-25000"/>
              <a:t>33</a:t>
            </a:r>
            <a:r>
              <a:rPr lang="en-US" sz="2400" i="1"/>
              <a:t> - </a:t>
            </a:r>
            <a:r>
              <a:rPr lang="en-US" sz="2400" i="1">
                <a:latin typeface="Symbol" charset="2"/>
              </a:rPr>
              <a:t>s</a:t>
            </a:r>
            <a:r>
              <a:rPr lang="en-US" sz="2400" i="1" baseline="-25000"/>
              <a:t>11</a:t>
            </a:r>
            <a:r>
              <a:rPr lang="en-US" sz="2400" i="1"/>
              <a:t>)		G:= </a:t>
            </a:r>
            <a:r>
              <a:rPr lang="en-US" sz="2400" i="1">
                <a:latin typeface="Symbol" charset="2"/>
              </a:rPr>
              <a:t>s</a:t>
            </a:r>
            <a:r>
              <a:rPr lang="en-US" sz="2400" i="1" baseline="-25000"/>
              <a:t>13</a:t>
            </a:r>
            <a:r>
              <a:rPr lang="en-US" sz="2400" i="1"/>
              <a:t/>
            </a:r>
            <a:br>
              <a:rPr lang="en-US" sz="2400" i="1"/>
            </a:br>
            <a:r>
              <a:rPr lang="en-US" sz="2400" i="1"/>
              <a:t>C:= (</a:t>
            </a:r>
            <a:r>
              <a:rPr lang="en-US" sz="2400" i="1">
                <a:latin typeface="Symbol" charset="2"/>
              </a:rPr>
              <a:t>s</a:t>
            </a:r>
            <a:r>
              <a:rPr lang="en-US" sz="2400" i="1" baseline="-25000"/>
              <a:t>11</a:t>
            </a:r>
            <a:r>
              <a:rPr lang="en-US" sz="2400" i="1"/>
              <a:t> - </a:t>
            </a:r>
            <a:r>
              <a:rPr lang="en-US" sz="2400" i="1">
                <a:latin typeface="Symbol" charset="2"/>
              </a:rPr>
              <a:t>s</a:t>
            </a:r>
            <a:r>
              <a:rPr lang="en-US" sz="2400" i="1" baseline="-25000"/>
              <a:t>22</a:t>
            </a:r>
            <a:r>
              <a:rPr lang="en-US" sz="2400" i="1"/>
              <a:t>)		H:= </a:t>
            </a:r>
            <a:r>
              <a:rPr lang="en-US" sz="2400" i="1">
                <a:latin typeface="Symbol" charset="2"/>
              </a:rPr>
              <a:t>s</a:t>
            </a:r>
            <a:r>
              <a:rPr lang="en-US" sz="2400" i="1" baseline="-25000"/>
              <a:t>12</a:t>
            </a:r>
            <a:endParaRPr lang="en-US" sz="2400" i="1"/>
          </a:p>
          <a:p>
            <a:r>
              <a:rPr lang="en-US" sz="2400" i="1"/>
              <a:t>Slip systems</a:t>
            </a:r>
            <a:r>
              <a:rPr lang="en-US" sz="2400"/>
              <a:t> (as before)</a:t>
            </a:r>
            <a:r>
              <a:rPr lang="en-US" sz="2400" i="1"/>
              <a:t>:</a:t>
            </a:r>
            <a:endParaRPr lang="en-US" sz="2400" i="1" baseline="-25000"/>
          </a:p>
        </p:txBody>
      </p:sp>
      <p:sp>
        <p:nvSpPr>
          <p:cNvPr id="57352" name="Text Box 7"/>
          <p:cNvSpPr txBox="1">
            <a:spLocks noChangeArrowheads="1"/>
          </p:cNvSpPr>
          <p:nvPr/>
        </p:nvSpPr>
        <p:spPr bwMode="auto">
          <a:xfrm>
            <a:off x="6553200" y="3276600"/>
            <a:ext cx="2149475" cy="1200150"/>
          </a:xfrm>
          <a:prstGeom prst="rect">
            <a:avLst/>
          </a:prstGeom>
          <a:noFill/>
          <a:ln w="9525">
            <a:noFill/>
            <a:miter lim="800000"/>
            <a:headEnd/>
            <a:tailEnd/>
          </a:ln>
        </p:spPr>
        <p:txBody>
          <a:bodyPr>
            <a:prstTxWarp prst="textNoShape">
              <a:avLst/>
            </a:prstTxWarp>
            <a:spAutoFit/>
          </a:bodyPr>
          <a:lstStyle/>
          <a:p>
            <a:r>
              <a:rPr lang="en-US" sz="1200" b="0"/>
              <a:t>Note: these systems have the negatives of the slip directions compared to those shown in the lecture on Single Slip (taken from Khans’ book), except for </a:t>
            </a:r>
            <a:r>
              <a:rPr lang="en-US" sz="1200" b="0" i="1"/>
              <a:t>b2</a:t>
            </a:r>
            <a:r>
              <a:rPr lang="en-US" sz="1200" b="0"/>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p>
            <a:fld id="{14D5B9A2-94B9-0D43-A7AB-905A82644FC7}" type="slidenum">
              <a:rPr lang="en-US" smtClean="0"/>
              <a:pPr/>
              <a:t>49</a:t>
            </a:fld>
            <a:endParaRPr lang="en-US" smtClean="0"/>
          </a:p>
        </p:txBody>
      </p:sp>
      <p:sp>
        <p:nvSpPr>
          <p:cNvPr id="58371" name="Rectangle 2"/>
          <p:cNvSpPr>
            <a:spLocks noGrp="1" noChangeArrowheads="1"/>
          </p:cNvSpPr>
          <p:nvPr>
            <p:ph type="title"/>
          </p:nvPr>
        </p:nvSpPr>
        <p:spPr>
          <a:xfrm>
            <a:off x="1524000" y="304800"/>
            <a:ext cx="6096000" cy="762000"/>
          </a:xfrm>
        </p:spPr>
        <p:txBody>
          <a:bodyPr/>
          <a:lstStyle/>
          <a:p>
            <a:r>
              <a:rPr lang="en-US" sz="4400"/>
              <a:t>Multiple Slip: Stress</a:t>
            </a:r>
          </a:p>
        </p:txBody>
      </p:sp>
      <p:sp>
        <p:nvSpPr>
          <p:cNvPr id="58372" name="Rectangle 3"/>
          <p:cNvSpPr>
            <a:spLocks noGrp="1" noChangeArrowheads="1"/>
          </p:cNvSpPr>
          <p:nvPr>
            <p:ph type="body" idx="1"/>
          </p:nvPr>
        </p:nvSpPr>
        <p:spPr>
          <a:xfrm>
            <a:off x="762000" y="4114800"/>
            <a:ext cx="7467600" cy="1752600"/>
          </a:xfrm>
        </p:spPr>
        <p:txBody>
          <a:bodyPr/>
          <a:lstStyle/>
          <a:p>
            <a:r>
              <a:rPr lang="en-US" dirty="0" smtClean="0"/>
              <a:t>Note that one is entitled to invert the matrix, provided that its determinant is non-zero, which it will only be if the 5 slip systems chosen are linearly independent.</a:t>
            </a:r>
            <a:endParaRPr lang="en-US" dirty="0"/>
          </a:p>
        </p:txBody>
      </p:sp>
      <p:sp>
        <p:nvSpPr>
          <p:cNvPr id="58373" name="Rectangle 8"/>
          <p:cNvSpPr>
            <a:spLocks noChangeArrowheads="1"/>
          </p:cNvSpPr>
          <p:nvPr/>
        </p:nvSpPr>
        <p:spPr bwMode="auto">
          <a:xfrm>
            <a:off x="876300" y="1371600"/>
            <a:ext cx="7391400" cy="6858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800" b="0"/>
              <a:t>Equivalent 5x5 matrix form for the stresses:</a:t>
            </a:r>
          </a:p>
        </p:txBody>
      </p:sp>
      <p:pic>
        <p:nvPicPr>
          <p:cNvPr id="58374" name="Picture 11" descr="final"/>
          <p:cNvPicPr>
            <a:picLocks noChangeAspect="1" noChangeArrowheads="1"/>
          </p:cNvPicPr>
          <p:nvPr/>
        </p:nvPicPr>
        <p:blipFill>
          <a:blip r:embed="rId2"/>
          <a:srcRect/>
          <a:stretch>
            <a:fillRect/>
          </a:stretch>
        </p:blipFill>
        <p:spPr bwMode="auto">
          <a:xfrm>
            <a:off x="611188" y="1938338"/>
            <a:ext cx="7923212" cy="2203450"/>
          </a:xfrm>
          <a:prstGeom prst="rect">
            <a:avLst/>
          </a:prstGeom>
          <a:noFill/>
          <a:ln w="9525">
            <a:noFill/>
            <a:miter lim="800000"/>
            <a:headEnd/>
            <a:tailEnd/>
          </a:ln>
        </p:spPr>
      </p:pic>
      <p:sp>
        <p:nvSpPr>
          <p:cNvPr id="8" name="Rectangle 8"/>
          <p:cNvSpPr>
            <a:spLocks noChangeArrowheads="1"/>
          </p:cNvSpPr>
          <p:nvPr/>
        </p:nvSpPr>
        <p:spPr bwMode="auto">
          <a:xfrm>
            <a:off x="3366512" y="6029980"/>
            <a:ext cx="1604891" cy="523220"/>
          </a:xfrm>
          <a:prstGeom prst="rect">
            <a:avLst/>
          </a:prstGeom>
          <a:noFill/>
          <a:ln w="9525">
            <a:noFill/>
            <a:miter lim="800000"/>
            <a:headEnd/>
            <a:tailEnd/>
          </a:ln>
        </p:spPr>
        <p:txBody>
          <a:bodyPr wrap="none">
            <a:prstTxWarp prst="textNoShape">
              <a:avLst/>
            </a:prstTxWarp>
            <a:spAutoFit/>
          </a:bodyPr>
          <a:lstStyle/>
          <a:p>
            <a:r>
              <a:rPr lang="en-US" sz="2800" i="1" dirty="0" smtClean="0">
                <a:latin typeface="Symbol" charset="2"/>
                <a:sym typeface="Symbol" charset="2"/>
              </a:rPr>
              <a:t>s </a:t>
            </a:r>
            <a:r>
              <a:rPr lang="en-US" sz="2800" i="1" dirty="0" smtClean="0"/>
              <a:t>= </a:t>
            </a:r>
            <a:r>
              <a:rPr lang="en-US" sz="2800" dirty="0" smtClean="0"/>
              <a:t>E</a:t>
            </a:r>
            <a:r>
              <a:rPr lang="en-US" sz="2800" b="0" baseline="30000" dirty="0" smtClean="0"/>
              <a:t>-1</a:t>
            </a:r>
            <a:r>
              <a:rPr lang="en-US" sz="2800" i="1" dirty="0" smtClean="0"/>
              <a:t> </a:t>
            </a:r>
            <a:r>
              <a:rPr lang="en-US" sz="2800" i="1" dirty="0">
                <a:latin typeface="Symbol" charset="2"/>
                <a:sym typeface="Symbol" charset="2"/>
              </a:rPr>
              <a:t>t</a:t>
            </a:r>
            <a:r>
              <a:rPr lang="en-US" sz="2800" i="1" dirty="0"/>
              <a:t> </a:t>
            </a:r>
            <a:endParaRPr lang="en-US" sz="2800" i="1" dirty="0">
              <a:latin typeface="Symbol" charset="2"/>
              <a:sym typeface="Symbol" charset="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Concepts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a:t>
            </a:fld>
            <a:endParaRPr lang="en-US"/>
          </a:p>
        </p:txBody>
      </p:sp>
    </p:spTree>
    <p:extLst>
      <p:ext uri="{BB962C8B-B14F-4D97-AF65-F5344CB8AC3E}">
        <p14:creationId xmlns:p14="http://schemas.microsoft.com/office/powerpoint/2010/main" val="3252095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p>
            <a:fld id="{6EE388BB-EEFA-C44A-A58F-E172C4EA3885}" type="slidenum">
              <a:rPr lang="en-US" smtClean="0"/>
              <a:pPr/>
              <a:t>50</a:t>
            </a:fld>
            <a:endParaRPr lang="en-US" smtClean="0"/>
          </a:p>
        </p:txBody>
      </p:sp>
      <p:sp>
        <p:nvSpPr>
          <p:cNvPr id="59395" name="Rectangle 2"/>
          <p:cNvSpPr>
            <a:spLocks noGrp="1" noChangeArrowheads="1"/>
          </p:cNvSpPr>
          <p:nvPr>
            <p:ph type="title"/>
          </p:nvPr>
        </p:nvSpPr>
        <p:spPr>
          <a:xfrm>
            <a:off x="1524000" y="0"/>
            <a:ext cx="6096000" cy="1295400"/>
          </a:xfrm>
        </p:spPr>
        <p:txBody>
          <a:bodyPr/>
          <a:lstStyle/>
          <a:p>
            <a:r>
              <a:rPr lang="en-US"/>
              <a:t>Multiple Slip: </a:t>
            </a:r>
            <a:br>
              <a:rPr lang="en-US"/>
            </a:br>
            <a:r>
              <a:rPr lang="en-US"/>
              <a:t>Stress/Strain Comparison</a:t>
            </a:r>
          </a:p>
        </p:txBody>
      </p:sp>
      <p:sp>
        <p:nvSpPr>
          <p:cNvPr id="59396" name="Rectangle 3"/>
          <p:cNvSpPr>
            <a:spLocks noGrp="1" noChangeArrowheads="1"/>
          </p:cNvSpPr>
          <p:nvPr>
            <p:ph type="body" idx="1"/>
          </p:nvPr>
        </p:nvSpPr>
        <p:spPr>
          <a:xfrm>
            <a:off x="762000" y="1524000"/>
            <a:ext cx="7924800" cy="5105400"/>
          </a:xfrm>
        </p:spPr>
        <p:txBody>
          <a:bodyPr/>
          <a:lstStyle/>
          <a:p>
            <a:r>
              <a:rPr lang="en-US" sz="2000" dirty="0"/>
              <a:t>The last matrix equation is in the same form as for the strain components.</a:t>
            </a:r>
          </a:p>
          <a:p>
            <a:r>
              <a:rPr lang="en-US" sz="2000" dirty="0"/>
              <a:t>We can test for the availability of a solution by calculating the determinant of the “</a:t>
            </a:r>
            <a:r>
              <a:rPr lang="en-US" sz="2000" i="1" dirty="0"/>
              <a:t>E</a:t>
            </a:r>
            <a:r>
              <a:rPr lang="en-US" sz="2000" dirty="0"/>
              <a:t>” matrix, as in:</a:t>
            </a:r>
            <a:br>
              <a:rPr lang="en-US" sz="2000" dirty="0"/>
            </a:br>
            <a:r>
              <a:rPr lang="en-US" sz="2000" dirty="0"/>
              <a:t>                        </a:t>
            </a:r>
            <a:r>
              <a:rPr lang="en-US" sz="2000" b="1" i="1" dirty="0">
                <a:latin typeface="Symbol" charset="2"/>
                <a:sym typeface="Symbol" charset="2"/>
              </a:rPr>
              <a:t></a:t>
            </a:r>
            <a:r>
              <a:rPr lang="en-US" sz="2000" b="1" i="1" dirty="0"/>
              <a:t> = </a:t>
            </a:r>
            <a:r>
              <a:rPr lang="en-US" sz="2000" b="1" dirty="0" smtClean="0"/>
              <a:t>E</a:t>
            </a:r>
            <a:r>
              <a:rPr lang="en-US" sz="2000" b="1" i="1" dirty="0" smtClean="0"/>
              <a:t> </a:t>
            </a:r>
            <a:r>
              <a:rPr lang="en-US" sz="2000" b="1" i="1" dirty="0">
                <a:latin typeface="Symbol" charset="2"/>
                <a:sym typeface="Symbol" charset="2"/>
              </a:rPr>
              <a:t></a:t>
            </a:r>
            <a:br>
              <a:rPr lang="en-US" sz="2000" b="1" i="1" dirty="0">
                <a:latin typeface="Symbol" charset="2"/>
                <a:sym typeface="Symbol" charset="2"/>
              </a:rPr>
            </a:br>
            <a:r>
              <a:rPr lang="en-US" sz="2000" b="1" i="1" dirty="0">
                <a:latin typeface="Symbol" charset="2"/>
                <a:sym typeface="Symbol" charset="2"/>
              </a:rPr>
              <a:t> </a:t>
            </a:r>
            <a:r>
              <a:rPr lang="en-US" sz="2000" dirty="0"/>
              <a:t>or, </a:t>
            </a:r>
            <a:r>
              <a:rPr lang="en-US" sz="2000" b="1" i="1" dirty="0">
                <a:latin typeface="Times" charset="0"/>
              </a:rPr>
              <a:t>D</a:t>
            </a:r>
            <a:r>
              <a:rPr lang="en-US" sz="2000" b="1" i="1" dirty="0"/>
              <a:t> = </a:t>
            </a:r>
            <a:r>
              <a:rPr lang="en-US" sz="2000" b="1" dirty="0"/>
              <a:t>E</a:t>
            </a:r>
            <a:r>
              <a:rPr lang="en-US" sz="2000" b="1" i="1" baseline="30000" dirty="0"/>
              <a:t>T</a:t>
            </a:r>
            <a:r>
              <a:rPr lang="en-US" sz="2000" b="1" i="1" dirty="0"/>
              <a:t> </a:t>
            </a:r>
            <a:r>
              <a:rPr lang="en-US" sz="2000" i="1" dirty="0"/>
              <a:t>d</a:t>
            </a:r>
            <a:r>
              <a:rPr lang="en-US" sz="2000" b="1" i="1" dirty="0">
                <a:latin typeface="Symbol" charset="2"/>
                <a:sym typeface="Symbol" charset="2"/>
              </a:rPr>
              <a:t></a:t>
            </a:r>
          </a:p>
          <a:p>
            <a:r>
              <a:rPr lang="en-US" sz="2000" dirty="0"/>
              <a:t>A non-zero </a:t>
            </a:r>
            <a:r>
              <a:rPr lang="en-US" sz="2000" dirty="0" smtClean="0"/>
              <a:t>determinant of </a:t>
            </a:r>
            <a:r>
              <a:rPr lang="en-US" sz="2000" b="1" dirty="0"/>
              <a:t>E</a:t>
            </a:r>
            <a:r>
              <a:rPr lang="en-US" sz="2000" dirty="0" smtClean="0"/>
              <a:t> </a:t>
            </a:r>
            <a:r>
              <a:rPr lang="en-US" sz="2000" dirty="0"/>
              <a:t>means that a solution is available</a:t>
            </a:r>
            <a:r>
              <a:rPr lang="en-US" sz="2000" dirty="0" smtClean="0"/>
              <a:t>.</a:t>
            </a:r>
          </a:p>
          <a:p>
            <a:r>
              <a:rPr lang="en-US" sz="2000" dirty="0" smtClean="0">
                <a:sym typeface="Symbol" charset="2"/>
              </a:rPr>
              <a:t>Even more important, the direct form of the stress equation means that, if we assume a fixed critical resolved shear stress, then we can compute all the possible </a:t>
            </a:r>
            <a:r>
              <a:rPr lang="en-US" sz="2000" dirty="0" err="1" smtClean="0">
                <a:sym typeface="Symbol" charset="2"/>
              </a:rPr>
              <a:t>multislip</a:t>
            </a:r>
            <a:r>
              <a:rPr lang="en-US" sz="2000" dirty="0" smtClean="0">
                <a:sym typeface="Symbol" charset="2"/>
              </a:rPr>
              <a:t> stress states, based on the set of linearly independent combinations of slip:</a:t>
            </a:r>
            <a:br>
              <a:rPr lang="en-US" sz="2000" dirty="0" smtClean="0">
                <a:sym typeface="Symbol" charset="2"/>
              </a:rPr>
            </a:br>
            <a:r>
              <a:rPr lang="en-US" sz="2000" dirty="0" smtClean="0">
                <a:sym typeface="Symbol" charset="2"/>
              </a:rPr>
              <a:t>                       </a:t>
            </a:r>
            <a:r>
              <a:rPr lang="en-US" sz="2000" b="1" i="1" dirty="0" smtClean="0">
                <a:latin typeface="Symbol" charset="2"/>
                <a:sym typeface="Symbol" charset="2"/>
              </a:rPr>
              <a:t></a:t>
            </a:r>
            <a:r>
              <a:rPr lang="en-US" sz="2000" dirty="0" smtClean="0"/>
              <a:t> </a:t>
            </a:r>
            <a:r>
              <a:rPr lang="en-US" sz="2000" b="1" i="1" dirty="0" smtClean="0"/>
              <a:t>= </a:t>
            </a:r>
            <a:r>
              <a:rPr lang="en-US" sz="2000" b="1" dirty="0" smtClean="0"/>
              <a:t>E</a:t>
            </a:r>
            <a:r>
              <a:rPr lang="en-US" sz="2000" baseline="30000" dirty="0" smtClean="0"/>
              <a:t>-1</a:t>
            </a:r>
            <a:r>
              <a:rPr lang="en-US" sz="2000" b="1" i="1" dirty="0" smtClean="0"/>
              <a:t> </a:t>
            </a:r>
            <a:r>
              <a:rPr lang="en-US" sz="2000" b="1" i="1" dirty="0" smtClean="0">
                <a:latin typeface="Symbol" charset="2"/>
                <a:sym typeface="Symbol" charset="2"/>
              </a:rPr>
              <a:t></a:t>
            </a:r>
            <a:r>
              <a:rPr lang="en-US" sz="2000" b="1" i="1" dirty="0" smtClean="0"/>
              <a:t> </a:t>
            </a:r>
          </a:p>
          <a:p>
            <a:r>
              <a:rPr lang="en-US" sz="2000" dirty="0" smtClean="0">
                <a:sym typeface="Symbol" charset="2"/>
              </a:rPr>
              <a:t>It must be the case that, of the 96 sets of 5 independent slip systems, the stress states computed from them collapse down to only the 28 found by Bishop &amp; Hill. </a:t>
            </a:r>
            <a:endParaRPr lang="en-US" sz="2000" dirty="0">
              <a:sym typeface="Symbol" charset="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Bishop and Hill model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51</a:t>
            </a:fld>
            <a:endParaRPr lang="en-US"/>
          </a:p>
        </p:txBody>
      </p:sp>
    </p:spTree>
    <p:extLst>
      <p:ext uri="{BB962C8B-B14F-4D97-AF65-F5344CB8AC3E}">
        <p14:creationId xmlns:p14="http://schemas.microsoft.com/office/powerpoint/2010/main" val="1865014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p>
            <a:fld id="{CC302255-2EF8-4142-AED4-56DE14B3532B}" type="slidenum">
              <a:rPr lang="en-US" smtClean="0"/>
              <a:pPr/>
              <a:t>52</a:t>
            </a:fld>
            <a:endParaRPr lang="en-US" smtClean="0"/>
          </a:p>
        </p:txBody>
      </p:sp>
      <p:sp>
        <p:nvSpPr>
          <p:cNvPr id="60419" name="Rectangle 2"/>
          <p:cNvSpPr>
            <a:spLocks noGrp="1" noChangeArrowheads="1"/>
          </p:cNvSpPr>
          <p:nvPr>
            <p:ph type="title"/>
          </p:nvPr>
        </p:nvSpPr>
        <p:spPr/>
        <p:txBody>
          <a:bodyPr/>
          <a:lstStyle/>
          <a:p>
            <a:r>
              <a:rPr lang="en-US"/>
              <a:t>Maximum Work Principle</a:t>
            </a:r>
          </a:p>
        </p:txBody>
      </p:sp>
      <p:sp>
        <p:nvSpPr>
          <p:cNvPr id="60420" name="Rectangle 3"/>
          <p:cNvSpPr>
            <a:spLocks noGrp="1" noChangeArrowheads="1"/>
          </p:cNvSpPr>
          <p:nvPr>
            <p:ph type="body" idx="1"/>
          </p:nvPr>
        </p:nvSpPr>
        <p:spPr/>
        <p:txBody>
          <a:bodyPr/>
          <a:lstStyle/>
          <a:p>
            <a:r>
              <a:rPr lang="en-US" sz="1800" dirty="0"/>
              <a:t>Bishop and Hill introduced a </a:t>
            </a:r>
            <a:r>
              <a:rPr lang="en-US" sz="1800" i="1" dirty="0"/>
              <a:t>maximum work principle</a:t>
            </a:r>
            <a:r>
              <a:rPr lang="en-US" sz="1800" dirty="0"/>
              <a:t>.</a:t>
            </a:r>
          </a:p>
          <a:p>
            <a:r>
              <a:rPr lang="en-US" sz="1800" dirty="0"/>
              <a:t>This states that, among the available (</a:t>
            </a:r>
            <a:r>
              <a:rPr lang="en-US" sz="1800" dirty="0" err="1"/>
              <a:t>multiaxial</a:t>
            </a:r>
            <a:r>
              <a:rPr lang="en-US" sz="1800" dirty="0"/>
              <a:t>) stress states that activate a minimum of 5 slip systems, the operative stress state is that which maximizes the work done.</a:t>
            </a:r>
          </a:p>
          <a:p>
            <a:r>
              <a:rPr lang="en-US" sz="1800" dirty="0"/>
              <a:t>In equation form, </a:t>
            </a:r>
            <a:r>
              <a:rPr lang="en-US" sz="1800" i="1" dirty="0">
                <a:latin typeface="Symbol" charset="2"/>
                <a:sym typeface="Symbol" charset="2"/>
              </a:rPr>
              <a:t></a:t>
            </a:r>
            <a:r>
              <a:rPr lang="en-US" sz="1800" i="1" dirty="0">
                <a:latin typeface="Times" charset="0"/>
              </a:rPr>
              <a:t>w</a:t>
            </a:r>
            <a:r>
              <a:rPr lang="en-US" sz="1800" i="1" dirty="0"/>
              <a:t> = </a:t>
            </a:r>
            <a:r>
              <a:rPr lang="en-US" sz="1800" i="1" dirty="0">
                <a:latin typeface="Symbol" charset="2"/>
                <a:sym typeface="Symbol" charset="2"/>
              </a:rPr>
              <a:t></a:t>
            </a:r>
            <a:r>
              <a:rPr lang="en-US" sz="1800" i="1" baseline="-25000" dirty="0" err="1">
                <a:latin typeface="Times" charset="0"/>
              </a:rPr>
              <a:t>ij</a:t>
            </a:r>
            <a:r>
              <a:rPr lang="en-US" sz="1800" i="1" dirty="0" err="1"/>
              <a:t>d</a:t>
            </a:r>
            <a:r>
              <a:rPr lang="en-US" sz="1800" i="1" dirty="0" err="1">
                <a:latin typeface="Symbol" charset="2"/>
                <a:sym typeface="Symbol" charset="2"/>
              </a:rPr>
              <a:t></a:t>
            </a:r>
            <a:r>
              <a:rPr lang="en-US" sz="1800" i="1" baseline="-25000" dirty="0" err="1">
                <a:latin typeface="Times" charset="0"/>
              </a:rPr>
              <a:t>ij</a:t>
            </a:r>
            <a:r>
              <a:rPr lang="en-US" sz="1800" i="1" baseline="-25000" dirty="0">
                <a:latin typeface="Times" charset="0"/>
              </a:rPr>
              <a:t> </a:t>
            </a:r>
            <a:r>
              <a:rPr lang="en-US" sz="1800" i="1" dirty="0">
                <a:latin typeface="Times" charset="0"/>
              </a:rPr>
              <a:t>≥</a:t>
            </a:r>
            <a:r>
              <a:rPr lang="en-US" sz="1800" i="1" dirty="0">
                <a:latin typeface="Symbol" charset="2"/>
                <a:sym typeface="Symbol" charset="2"/>
              </a:rPr>
              <a:t></a:t>
            </a:r>
            <a:r>
              <a:rPr lang="en-US" sz="1800" i="1" baseline="30000" dirty="0">
                <a:latin typeface="Symbol" charset="2"/>
                <a:sym typeface="Symbol" charset="2"/>
              </a:rPr>
              <a:t></a:t>
            </a:r>
            <a:r>
              <a:rPr lang="en-US" sz="1800" i="1" baseline="-25000" dirty="0" err="1">
                <a:latin typeface="Times" charset="0"/>
              </a:rPr>
              <a:t>ij</a:t>
            </a:r>
            <a:r>
              <a:rPr lang="en-US" sz="1800" i="1" dirty="0" err="1"/>
              <a:t>d</a:t>
            </a:r>
            <a:r>
              <a:rPr lang="en-US" sz="1800" i="1" dirty="0" err="1">
                <a:latin typeface="Symbol" charset="2"/>
                <a:sym typeface="Symbol" charset="2"/>
              </a:rPr>
              <a:t></a:t>
            </a:r>
            <a:r>
              <a:rPr lang="en-US" sz="1800" i="1" baseline="-25000" dirty="0" err="1">
                <a:latin typeface="Times" charset="0"/>
              </a:rPr>
              <a:t>ij</a:t>
            </a:r>
            <a:r>
              <a:rPr lang="en-US" sz="1800" dirty="0">
                <a:latin typeface="Times" charset="0"/>
              </a:rPr>
              <a:t> </a:t>
            </a:r>
            <a:r>
              <a:rPr lang="en-US" sz="1800" dirty="0"/>
              <a:t>, where the operative stress state is unprimed.</a:t>
            </a:r>
            <a:endParaRPr lang="en-US" sz="1800" i="1" baseline="-25000" dirty="0"/>
          </a:p>
          <a:p>
            <a:r>
              <a:rPr lang="en-US" sz="1800" dirty="0"/>
              <a:t>For cubic materials, it turns out that the list of discrete </a:t>
            </a:r>
            <a:r>
              <a:rPr lang="en-US" sz="1800" dirty="0" err="1"/>
              <a:t>multiaxial</a:t>
            </a:r>
            <a:r>
              <a:rPr lang="en-US" sz="1800" dirty="0"/>
              <a:t> stress states is quite short (28 entries).  Therefore the Bishop-Hill approach is much more convenient from a numerical perspective.</a:t>
            </a:r>
          </a:p>
          <a:p>
            <a:r>
              <a:rPr lang="en-US" sz="1800" dirty="0"/>
              <a:t>The algebra is non-trivial, but the maximum work principle is equivalent to Taylor’s minimum shear (microscopic work) principle.</a:t>
            </a:r>
          </a:p>
          <a:p>
            <a:r>
              <a:rPr lang="en-US" sz="1800" dirty="0"/>
              <a:t>In geometrical terms, the maximum work principle is equivalent to seeking the stress state that is most nearly parallel (in direction) to the strain rate direction.</a:t>
            </a:r>
            <a:endParaRPr lang="en-US" sz="1800" i="1" baseline="-25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1"/>
          </p:nvPr>
        </p:nvSpPr>
        <p:spPr>
          <a:noFill/>
        </p:spPr>
        <p:txBody>
          <a:bodyPr/>
          <a:lstStyle/>
          <a:p>
            <a:fld id="{12CA705F-B492-0644-A20F-915367FBD352}" type="slidenum">
              <a:rPr lang="en-US" smtClean="0"/>
              <a:pPr/>
              <a:t>53</a:t>
            </a:fld>
            <a:endParaRPr lang="en-US" smtClean="0"/>
          </a:p>
        </p:txBody>
      </p:sp>
      <p:sp>
        <p:nvSpPr>
          <p:cNvPr id="61443" name="Rectangle 2"/>
          <p:cNvSpPr>
            <a:spLocks noGrp="1" noChangeArrowheads="1"/>
          </p:cNvSpPr>
          <p:nvPr>
            <p:ph type="title"/>
          </p:nvPr>
        </p:nvSpPr>
        <p:spPr>
          <a:xfrm>
            <a:off x="304800" y="76200"/>
            <a:ext cx="3962400" cy="1981200"/>
          </a:xfrm>
        </p:spPr>
        <p:txBody>
          <a:bodyPr/>
          <a:lstStyle/>
          <a:p>
            <a:r>
              <a:rPr lang="en-US"/>
              <a:t>Multi-slip stress states</a:t>
            </a:r>
          </a:p>
        </p:txBody>
      </p:sp>
      <p:pic>
        <p:nvPicPr>
          <p:cNvPr id="61444" name="Picture 3"/>
          <p:cNvPicPr>
            <a:picLocks noChangeAspect="1" noChangeArrowheads="1"/>
          </p:cNvPicPr>
          <p:nvPr/>
        </p:nvPicPr>
        <p:blipFill>
          <a:blip r:embed="rId2"/>
          <a:srcRect/>
          <a:stretch>
            <a:fillRect/>
          </a:stretch>
        </p:blipFill>
        <p:spPr bwMode="auto">
          <a:xfrm>
            <a:off x="4292600" y="0"/>
            <a:ext cx="4699000" cy="6677025"/>
          </a:xfrm>
          <a:prstGeom prst="rect">
            <a:avLst/>
          </a:prstGeom>
          <a:noFill/>
          <a:ln w="9525">
            <a:noFill/>
            <a:miter lim="800000"/>
            <a:headEnd/>
            <a:tailEnd/>
          </a:ln>
        </p:spPr>
      </p:pic>
      <p:sp>
        <p:nvSpPr>
          <p:cNvPr id="61445" name="Line 4"/>
          <p:cNvSpPr>
            <a:spLocks noChangeShapeType="1"/>
          </p:cNvSpPr>
          <p:nvPr/>
        </p:nvSpPr>
        <p:spPr bwMode="auto">
          <a:xfrm>
            <a:off x="3505200" y="4622800"/>
            <a:ext cx="762000" cy="0"/>
          </a:xfrm>
          <a:prstGeom prst="line">
            <a:avLst/>
          </a:prstGeom>
          <a:noFill/>
          <a:ln w="38100">
            <a:solidFill>
              <a:srgbClr val="CC0000"/>
            </a:solidFill>
            <a:round/>
            <a:headEnd/>
            <a:tailEnd type="triangle" w="med" len="med"/>
          </a:ln>
        </p:spPr>
        <p:txBody>
          <a:bodyPr wrap="none" anchor="ctr">
            <a:prstTxWarp prst="textNoShape">
              <a:avLst/>
            </a:prstTxWarp>
          </a:bodyPr>
          <a:lstStyle/>
          <a:p>
            <a:endParaRPr lang="en-US"/>
          </a:p>
        </p:txBody>
      </p:sp>
      <p:sp>
        <p:nvSpPr>
          <p:cNvPr id="61446" name="Text Box 5"/>
          <p:cNvSpPr txBox="1">
            <a:spLocks noChangeArrowheads="1"/>
          </p:cNvSpPr>
          <p:nvPr/>
        </p:nvSpPr>
        <p:spPr bwMode="auto">
          <a:xfrm>
            <a:off x="998686" y="3581400"/>
            <a:ext cx="2811314" cy="3046988"/>
          </a:xfrm>
          <a:prstGeom prst="rect">
            <a:avLst/>
          </a:prstGeom>
          <a:noFill/>
          <a:ln w="9525">
            <a:noFill/>
            <a:miter lim="800000"/>
            <a:headEnd/>
            <a:tailEnd/>
          </a:ln>
        </p:spPr>
        <p:txBody>
          <a:bodyPr wrap="square">
            <a:prstTxWarp prst="textNoShape">
              <a:avLst/>
            </a:prstTxWarp>
            <a:spAutoFit/>
          </a:bodyPr>
          <a:lstStyle/>
          <a:p>
            <a:r>
              <a:rPr kumimoji="0" lang="en-US" sz="3200" b="0" dirty="0">
                <a:solidFill>
                  <a:srgbClr val="CC0000"/>
                </a:solidFill>
                <a:latin typeface="Times" charset="0"/>
              </a:rPr>
              <a:t>Example:</a:t>
            </a:r>
            <a:br>
              <a:rPr kumimoji="0" lang="en-US" sz="3200" b="0" dirty="0">
                <a:solidFill>
                  <a:srgbClr val="CC0000"/>
                </a:solidFill>
                <a:latin typeface="Times" charset="0"/>
              </a:rPr>
            </a:br>
            <a:r>
              <a:rPr kumimoji="0" lang="en-US" sz="3200" b="0" dirty="0">
                <a:solidFill>
                  <a:srgbClr val="CC0000"/>
                </a:solidFill>
                <a:latin typeface="Times" charset="0"/>
              </a:rPr>
              <a:t>the 18</a:t>
            </a:r>
            <a:r>
              <a:rPr kumimoji="0" lang="en-US" sz="3200" b="0" baseline="30000" dirty="0">
                <a:solidFill>
                  <a:srgbClr val="CC0000"/>
                </a:solidFill>
                <a:latin typeface="Times" charset="0"/>
              </a:rPr>
              <a:t>th</a:t>
            </a:r>
            <a:r>
              <a:rPr kumimoji="0" lang="en-US" sz="3200" b="0" dirty="0" smtClean="0">
                <a:solidFill>
                  <a:srgbClr val="CC0000"/>
                </a:solidFill>
                <a:latin typeface="Times" charset="0"/>
              </a:rPr>
              <a:t> multi</a:t>
            </a:r>
            <a:r>
              <a:rPr kumimoji="0" lang="en-US" sz="3200" b="0" dirty="0">
                <a:solidFill>
                  <a:srgbClr val="CC0000"/>
                </a:solidFill>
                <a:latin typeface="Times" charset="0"/>
              </a:rPr>
              <a:t>-slip</a:t>
            </a:r>
            <a:r>
              <a:rPr kumimoji="0" lang="en-US" sz="3200" b="0" dirty="0" smtClean="0">
                <a:solidFill>
                  <a:srgbClr val="CC0000"/>
                </a:solidFill>
                <a:latin typeface="Times" charset="0"/>
              </a:rPr>
              <a:t> stress state:</a:t>
            </a:r>
            <a:br>
              <a:rPr kumimoji="0" lang="en-US" sz="3200" b="0" dirty="0" smtClean="0">
                <a:solidFill>
                  <a:srgbClr val="CC0000"/>
                </a:solidFill>
                <a:latin typeface="Times" charset="0"/>
              </a:rPr>
            </a:br>
            <a:r>
              <a:rPr kumimoji="0" lang="en-US" sz="3200" b="0" dirty="0" smtClean="0">
                <a:solidFill>
                  <a:srgbClr val="CC0000"/>
                </a:solidFill>
                <a:latin typeface="Times" charset="0"/>
              </a:rPr>
              <a:t>A=F=   0</a:t>
            </a:r>
            <a:br>
              <a:rPr kumimoji="0" lang="en-US" sz="3200" b="0" dirty="0" smtClean="0">
                <a:solidFill>
                  <a:srgbClr val="CC0000"/>
                </a:solidFill>
                <a:latin typeface="Times" charset="0"/>
              </a:rPr>
            </a:br>
            <a:r>
              <a:rPr kumimoji="0" lang="en-US" sz="3200" b="0" dirty="0" smtClean="0">
                <a:solidFill>
                  <a:srgbClr val="CC0000"/>
                </a:solidFill>
                <a:latin typeface="Times" charset="0"/>
              </a:rPr>
              <a:t>B=G= -0.5</a:t>
            </a:r>
            <a:br>
              <a:rPr kumimoji="0" lang="en-US" sz="3200" b="0" dirty="0" smtClean="0">
                <a:solidFill>
                  <a:srgbClr val="CC0000"/>
                </a:solidFill>
                <a:latin typeface="Times" charset="0"/>
              </a:rPr>
            </a:br>
            <a:r>
              <a:rPr kumimoji="0" lang="en-US" sz="3200" b="0" dirty="0" smtClean="0">
                <a:solidFill>
                  <a:srgbClr val="CC0000"/>
                </a:solidFill>
                <a:latin typeface="Times" charset="0"/>
              </a:rPr>
              <a:t>C=H=  0.5</a:t>
            </a:r>
          </a:p>
        </p:txBody>
      </p:sp>
      <p:sp>
        <p:nvSpPr>
          <p:cNvPr id="61447" name="Rectangle 6"/>
          <p:cNvSpPr>
            <a:spLocks noChangeArrowheads="1"/>
          </p:cNvSpPr>
          <p:nvPr/>
        </p:nvSpPr>
        <p:spPr bwMode="auto">
          <a:xfrm>
            <a:off x="4419600" y="4559300"/>
            <a:ext cx="4267200" cy="152400"/>
          </a:xfrm>
          <a:prstGeom prst="rect">
            <a:avLst/>
          </a:prstGeom>
          <a:noFill/>
          <a:ln w="9525">
            <a:solidFill>
              <a:srgbClr val="CC0000"/>
            </a:solidFill>
            <a:miter lim="800000"/>
            <a:headEnd/>
            <a:tailEnd/>
          </a:ln>
        </p:spPr>
        <p:txBody>
          <a:bodyPr wrap="none" anchor="ctr">
            <a:prstTxWarp prst="textNoShape">
              <a:avLst/>
            </a:prstTxWarp>
          </a:bodyPr>
          <a:lstStyle/>
          <a:p>
            <a:endParaRPr lang="en-US"/>
          </a:p>
        </p:txBody>
      </p:sp>
      <p:sp>
        <p:nvSpPr>
          <p:cNvPr id="61448" name="Rectangle 7"/>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61449" name="Text Box 8"/>
          <p:cNvSpPr txBox="1">
            <a:spLocks noChangeArrowheads="1"/>
          </p:cNvSpPr>
          <p:nvPr/>
        </p:nvSpPr>
        <p:spPr bwMode="auto">
          <a:xfrm>
            <a:off x="669925" y="1905000"/>
            <a:ext cx="3521075" cy="1917700"/>
          </a:xfrm>
          <a:prstGeom prst="rect">
            <a:avLst/>
          </a:prstGeom>
          <a:noFill/>
          <a:ln w="9525">
            <a:noFill/>
            <a:miter lim="800000"/>
            <a:headEnd/>
            <a:tailEnd/>
          </a:ln>
        </p:spPr>
        <p:txBody>
          <a:bodyPr>
            <a:prstTxWarp prst="textNoShape">
              <a:avLst/>
            </a:prstTxWarp>
            <a:spAutoFit/>
          </a:bodyPr>
          <a:lstStyle/>
          <a:p>
            <a:r>
              <a:rPr lang="en-US" b="0"/>
              <a:t>Each entry is in multiples of √6 multiplied by the critical resolved shear stress, √6</a:t>
            </a:r>
            <a:r>
              <a:rPr lang="en-US" b="0">
                <a:latin typeface="Symbol" charset="2"/>
                <a:sym typeface="Symbol" charset="2"/>
              </a:rPr>
              <a:t></a:t>
            </a:r>
            <a:r>
              <a:rPr lang="en-US" b="0" baseline="-25000"/>
              <a:t>crss</a:t>
            </a:r>
            <a:endParaRPr lang="en-US" b="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p>
            <a:fld id="{2DFEA198-98FF-2E4E-BF8C-5A2058B70761}" type="slidenum">
              <a:rPr lang="en-US" smtClean="0"/>
              <a:pPr/>
              <a:t>54</a:t>
            </a:fld>
            <a:endParaRPr lang="en-US" smtClean="0"/>
          </a:p>
        </p:txBody>
      </p:sp>
      <p:sp>
        <p:nvSpPr>
          <p:cNvPr id="62467" name="Rectangle 2"/>
          <p:cNvSpPr>
            <a:spLocks noGrp="1" noChangeArrowheads="1"/>
          </p:cNvSpPr>
          <p:nvPr>
            <p:ph type="title"/>
          </p:nvPr>
        </p:nvSpPr>
        <p:spPr/>
        <p:txBody>
          <a:bodyPr/>
          <a:lstStyle/>
          <a:p>
            <a:r>
              <a:rPr lang="en-US" sz="4400"/>
              <a:t>Work Increment</a:t>
            </a:r>
            <a:endParaRPr lang="en-US"/>
          </a:p>
        </p:txBody>
      </p:sp>
      <p:sp>
        <p:nvSpPr>
          <p:cNvPr id="62468" name="Rectangle 3"/>
          <p:cNvSpPr>
            <a:spLocks noGrp="1" noChangeArrowheads="1"/>
          </p:cNvSpPr>
          <p:nvPr>
            <p:ph type="body" idx="1"/>
          </p:nvPr>
        </p:nvSpPr>
        <p:spPr/>
        <p:txBody>
          <a:bodyPr/>
          <a:lstStyle/>
          <a:p>
            <a:r>
              <a:rPr lang="en-US"/>
              <a:t>The work increment is easily expanded as:</a:t>
            </a:r>
          </a:p>
        </p:txBody>
      </p:sp>
      <p:pic>
        <p:nvPicPr>
          <p:cNvPr id="62469" name="Picture 4" descr="final"/>
          <p:cNvPicPr>
            <a:picLocks noChangeAspect="1" noChangeArrowheads="1"/>
          </p:cNvPicPr>
          <p:nvPr/>
        </p:nvPicPr>
        <p:blipFill>
          <a:blip r:embed="rId2"/>
          <a:srcRect/>
          <a:stretch>
            <a:fillRect/>
          </a:stretch>
        </p:blipFill>
        <p:spPr bwMode="auto">
          <a:xfrm>
            <a:off x="152400" y="2362200"/>
            <a:ext cx="8915400" cy="228600"/>
          </a:xfrm>
          <a:prstGeom prst="rect">
            <a:avLst/>
          </a:prstGeom>
          <a:noFill/>
          <a:ln w="9525">
            <a:noFill/>
            <a:miter lim="800000"/>
            <a:headEnd/>
            <a:tailEnd/>
          </a:ln>
        </p:spPr>
      </p:pic>
      <p:sp>
        <p:nvSpPr>
          <p:cNvPr id="62470" name="Text Box 5"/>
          <p:cNvSpPr txBox="1">
            <a:spLocks noChangeArrowheads="1"/>
          </p:cNvSpPr>
          <p:nvPr/>
        </p:nvSpPr>
        <p:spPr bwMode="auto">
          <a:xfrm>
            <a:off x="898525" y="2706688"/>
            <a:ext cx="7864475" cy="822325"/>
          </a:xfrm>
          <a:prstGeom prst="rect">
            <a:avLst/>
          </a:prstGeom>
          <a:noFill/>
          <a:ln w="9525">
            <a:noFill/>
            <a:miter lim="800000"/>
            <a:headEnd/>
            <a:tailEnd/>
          </a:ln>
        </p:spPr>
        <p:txBody>
          <a:bodyPr>
            <a:prstTxWarp prst="textNoShape">
              <a:avLst/>
            </a:prstTxWarp>
            <a:spAutoFit/>
          </a:bodyPr>
          <a:lstStyle/>
          <a:p>
            <a:r>
              <a:rPr lang="en-US" b="0"/>
              <a:t>Simplifying by noting the symmetric property of stress and strain:</a:t>
            </a:r>
          </a:p>
        </p:txBody>
      </p:sp>
      <p:pic>
        <p:nvPicPr>
          <p:cNvPr id="62471" name="Picture 6" descr="final"/>
          <p:cNvPicPr>
            <a:picLocks noChangeAspect="1" noChangeArrowheads="1"/>
          </p:cNvPicPr>
          <p:nvPr/>
        </p:nvPicPr>
        <p:blipFill>
          <a:blip r:embed="rId3"/>
          <a:srcRect/>
          <a:stretch>
            <a:fillRect/>
          </a:stretch>
        </p:blipFill>
        <p:spPr bwMode="auto">
          <a:xfrm>
            <a:off x="457200" y="3733800"/>
            <a:ext cx="8229600" cy="293688"/>
          </a:xfrm>
          <a:prstGeom prst="rect">
            <a:avLst/>
          </a:prstGeom>
          <a:noFill/>
          <a:ln w="9525">
            <a:noFill/>
            <a:miter lim="800000"/>
            <a:headEnd/>
            <a:tailEnd/>
          </a:ln>
        </p:spPr>
      </p:pic>
      <p:sp>
        <p:nvSpPr>
          <p:cNvPr id="62472" name="Text Box 7"/>
          <p:cNvSpPr txBox="1">
            <a:spLocks noChangeArrowheads="1"/>
          </p:cNvSpPr>
          <p:nvPr/>
        </p:nvSpPr>
        <p:spPr bwMode="auto">
          <a:xfrm>
            <a:off x="914400" y="4267200"/>
            <a:ext cx="7864475" cy="1552575"/>
          </a:xfrm>
          <a:prstGeom prst="rect">
            <a:avLst/>
          </a:prstGeom>
          <a:noFill/>
          <a:ln w="9525">
            <a:noFill/>
            <a:miter lim="800000"/>
            <a:headEnd/>
            <a:tailEnd/>
          </a:ln>
        </p:spPr>
        <p:txBody>
          <a:bodyPr>
            <a:prstTxWarp prst="textNoShape">
              <a:avLst/>
            </a:prstTxWarp>
            <a:spAutoFit/>
          </a:bodyPr>
          <a:lstStyle/>
          <a:p>
            <a:r>
              <a:rPr lang="en-US" b="0"/>
              <a:t>Then we apply the fact that the hydrostatic component of the strain is zero (incompressibility), and apply our notation for the deviatoric components of the stress tensor (next slide).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1"/>
          </p:nvPr>
        </p:nvSpPr>
        <p:spPr>
          <a:noFill/>
        </p:spPr>
        <p:txBody>
          <a:bodyPr/>
          <a:lstStyle/>
          <a:p>
            <a:fld id="{72867AAC-A885-A041-942D-22E70EA38581}" type="slidenum">
              <a:rPr lang="en-US" smtClean="0"/>
              <a:pPr/>
              <a:t>55</a:t>
            </a:fld>
            <a:endParaRPr lang="en-US" smtClean="0"/>
          </a:p>
        </p:txBody>
      </p:sp>
      <p:sp>
        <p:nvSpPr>
          <p:cNvPr id="63492" name="Rectangle 2"/>
          <p:cNvSpPr>
            <a:spLocks noGrp="1" noChangeArrowheads="1"/>
          </p:cNvSpPr>
          <p:nvPr>
            <p:ph type="title"/>
          </p:nvPr>
        </p:nvSpPr>
        <p:spPr/>
        <p:txBody>
          <a:bodyPr/>
          <a:lstStyle/>
          <a:p>
            <a:r>
              <a:rPr lang="en-US"/>
              <a:t>Applying Maximum Work</a:t>
            </a:r>
          </a:p>
        </p:txBody>
      </p:sp>
      <p:sp>
        <p:nvSpPr>
          <p:cNvPr id="63493" name="Rectangle 3"/>
          <p:cNvSpPr>
            <a:spLocks noGrp="1" noChangeArrowheads="1"/>
          </p:cNvSpPr>
          <p:nvPr>
            <p:ph type="body" idx="1"/>
          </p:nvPr>
        </p:nvSpPr>
        <p:spPr/>
        <p:txBody>
          <a:bodyPr/>
          <a:lstStyle/>
          <a:p>
            <a:r>
              <a:rPr lang="en-US"/>
              <a:t>For each of 56 (with positive and negative copies of each stress state), find the one that maximizes </a:t>
            </a:r>
            <a:r>
              <a:rPr lang="en-US" i="1"/>
              <a:t>dW</a:t>
            </a:r>
            <a:r>
              <a:rPr lang="en-US"/>
              <a:t>:</a:t>
            </a:r>
          </a:p>
        </p:txBody>
      </p:sp>
      <p:graphicFrame>
        <p:nvGraphicFramePr>
          <p:cNvPr id="63490" name="Object 2"/>
          <p:cNvGraphicFramePr>
            <a:graphicFrameLocks noChangeAspect="1"/>
          </p:cNvGraphicFramePr>
          <p:nvPr/>
        </p:nvGraphicFramePr>
        <p:xfrm>
          <a:off x="762000" y="3200400"/>
          <a:ext cx="7704138" cy="1550988"/>
        </p:xfrm>
        <a:graphic>
          <a:graphicData uri="http://schemas.openxmlformats.org/presentationml/2006/ole">
            <mc:AlternateContent xmlns:mc="http://schemas.openxmlformats.org/markup-compatibility/2006">
              <mc:Choice xmlns:v="urn:schemas-microsoft-com:vml" Requires="v">
                <p:oleObj spid="_x0000_s63502" name="Equation" r:id="rId3" imgW="2019300" imgH="406400" progId="Equation.3">
                  <p:embed/>
                </p:oleObj>
              </mc:Choice>
              <mc:Fallback>
                <p:oleObj name="Equation" r:id="rId3" imgW="20193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0400"/>
                        <a:ext cx="7704138" cy="155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5" name="Text Box 5"/>
          <p:cNvSpPr txBox="1">
            <a:spLocks noChangeArrowheads="1"/>
          </p:cNvSpPr>
          <p:nvPr/>
        </p:nvSpPr>
        <p:spPr bwMode="auto">
          <a:xfrm>
            <a:off x="762000" y="4984750"/>
            <a:ext cx="7924800" cy="1187450"/>
          </a:xfrm>
          <a:prstGeom prst="rect">
            <a:avLst/>
          </a:prstGeom>
          <a:noFill/>
          <a:ln w="9525">
            <a:noFill/>
            <a:miter lim="800000"/>
            <a:headEnd/>
            <a:tailEnd/>
          </a:ln>
          <a:effectLst/>
        </p:spPr>
        <p:txBody>
          <a:bodyPr>
            <a:prstTxWarp prst="textNoShape">
              <a:avLst/>
            </a:prstTxWarp>
            <a:spAutoFit/>
          </a:bodyPr>
          <a:lstStyle/>
          <a:p>
            <a:r>
              <a:rPr kumimoji="0" lang="en-US" b="0">
                <a:solidFill>
                  <a:srgbClr val="FF0000"/>
                </a:solidFill>
                <a:effectLst>
                  <a:outerShdw blurRad="38100" dist="38100" dir="2700000" algn="tl">
                    <a:srgbClr val="DDDDDD"/>
                  </a:outerShdw>
                </a:effectLst>
              </a:rPr>
              <a:t>Reminder: the strain (increment) tensor </a:t>
            </a:r>
            <a:r>
              <a:rPr kumimoji="0" lang="en-US" b="0" i="1">
                <a:solidFill>
                  <a:srgbClr val="FF0000"/>
                </a:solidFill>
                <a:effectLst>
                  <a:outerShdw blurRad="38100" dist="38100" dir="2700000" algn="tl">
                    <a:srgbClr val="DDDDDD"/>
                  </a:outerShdw>
                </a:effectLst>
              </a:rPr>
              <a:t>must be in grain (crystallographic) coordinates </a:t>
            </a:r>
            <a:r>
              <a:rPr kumimoji="0" lang="en-US" b="0">
                <a:solidFill>
                  <a:srgbClr val="FF0000"/>
                </a:solidFill>
                <a:effectLst>
                  <a:outerShdw blurRad="38100" dist="38100" dir="2700000" algn="tl">
                    <a:srgbClr val="DDDDDD"/>
                  </a:outerShdw>
                </a:effectLst>
              </a:rPr>
              <a:t>(see next page); also make sure that its von Mises equivalent strain = 1.</a:t>
            </a:r>
          </a:p>
        </p:txBody>
      </p:sp>
      <p:sp>
        <p:nvSpPr>
          <p:cNvPr id="634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4"/>
          <p:cNvSpPr>
            <a:spLocks noGrp="1"/>
          </p:cNvSpPr>
          <p:nvPr>
            <p:ph type="sldNum" sz="quarter" idx="11"/>
          </p:nvPr>
        </p:nvSpPr>
        <p:spPr>
          <a:noFill/>
        </p:spPr>
        <p:txBody>
          <a:bodyPr/>
          <a:lstStyle/>
          <a:p>
            <a:fld id="{3F25399C-EA0D-EE4E-9597-54E367A2E6EE}" type="slidenum">
              <a:rPr lang="en-US" smtClean="0"/>
              <a:pPr/>
              <a:t>56</a:t>
            </a:fld>
            <a:endParaRPr lang="en-US" smtClean="0"/>
          </a:p>
        </p:txBody>
      </p:sp>
      <p:sp>
        <p:nvSpPr>
          <p:cNvPr id="64516" name="Rectangle 2"/>
          <p:cNvSpPr>
            <a:spLocks noGrp="1" noChangeArrowheads="1"/>
          </p:cNvSpPr>
          <p:nvPr>
            <p:ph type="title"/>
          </p:nvPr>
        </p:nvSpPr>
        <p:spPr>
          <a:xfrm>
            <a:off x="1524000" y="76200"/>
            <a:ext cx="6096000" cy="838200"/>
          </a:xfrm>
        </p:spPr>
        <p:txBody>
          <a:bodyPr/>
          <a:lstStyle/>
          <a:p>
            <a:r>
              <a:rPr lang="en-US" dirty="0"/>
              <a:t>Sample vs. Crystal Axes</a:t>
            </a:r>
          </a:p>
        </p:txBody>
      </p:sp>
      <p:sp>
        <p:nvSpPr>
          <p:cNvPr id="64517" name="Rectangle 3"/>
          <p:cNvSpPr>
            <a:spLocks noGrp="1" noChangeArrowheads="1"/>
          </p:cNvSpPr>
          <p:nvPr>
            <p:ph type="body" idx="1"/>
          </p:nvPr>
        </p:nvSpPr>
        <p:spPr>
          <a:xfrm>
            <a:off x="609600" y="914400"/>
            <a:ext cx="8077200" cy="2209800"/>
          </a:xfrm>
        </p:spPr>
        <p:txBody>
          <a:bodyPr/>
          <a:lstStyle/>
          <a:p>
            <a:r>
              <a:rPr lang="en-US" sz="2000" dirty="0"/>
              <a:t>For a general orientation, one must pay attention to the product of the axis transformation that puts the strain increment in crystal coordinates.  Although one should in general </a:t>
            </a:r>
            <a:r>
              <a:rPr lang="en-US" sz="2000" dirty="0" err="1"/>
              <a:t>symmetrize</a:t>
            </a:r>
            <a:r>
              <a:rPr lang="en-US" sz="2000" dirty="0"/>
              <a:t> the new strain tensor expressed in crystal axes, it is sensible to leave the new components as is and form the work increment as follows:</a:t>
            </a:r>
          </a:p>
        </p:txBody>
      </p:sp>
      <p:pic>
        <p:nvPicPr>
          <p:cNvPr id="64518" name="Picture 4" descr="final"/>
          <p:cNvPicPr>
            <a:picLocks noChangeAspect="1" noChangeArrowheads="1"/>
          </p:cNvPicPr>
          <p:nvPr/>
        </p:nvPicPr>
        <p:blipFill>
          <a:blip r:embed="rId3"/>
          <a:srcRect/>
          <a:stretch>
            <a:fillRect/>
          </a:stretch>
        </p:blipFill>
        <p:spPr bwMode="auto">
          <a:xfrm>
            <a:off x="914400" y="4292600"/>
            <a:ext cx="7315200" cy="1117600"/>
          </a:xfrm>
          <a:prstGeom prst="rect">
            <a:avLst/>
          </a:prstGeom>
          <a:solidFill>
            <a:schemeClr val="accent2"/>
          </a:solidFill>
          <a:ln w="9525">
            <a:noFill/>
            <a:miter lim="800000"/>
            <a:headEnd/>
            <a:tailEnd/>
          </a:ln>
        </p:spPr>
      </p:pic>
      <p:sp>
        <p:nvSpPr>
          <p:cNvPr id="64519" name="Text Box 5"/>
          <p:cNvSpPr txBox="1">
            <a:spLocks noChangeArrowheads="1"/>
          </p:cNvSpPr>
          <p:nvPr/>
        </p:nvSpPr>
        <p:spPr bwMode="auto">
          <a:xfrm>
            <a:off x="838200" y="5461000"/>
            <a:ext cx="7559675" cy="1016000"/>
          </a:xfrm>
          <a:prstGeom prst="rect">
            <a:avLst/>
          </a:prstGeom>
          <a:noFill/>
          <a:ln w="9525">
            <a:noFill/>
            <a:miter lim="800000"/>
            <a:headEnd/>
            <a:tailEnd/>
          </a:ln>
        </p:spPr>
        <p:txBody>
          <a:bodyPr>
            <a:prstTxWarp prst="textNoShape">
              <a:avLst/>
            </a:prstTxWarp>
            <a:spAutoFit/>
          </a:bodyPr>
          <a:lstStyle/>
          <a:p>
            <a:r>
              <a:rPr lang="en-US" sz="2000" b="0" dirty="0"/>
              <a:t>Note that the shear terms (with F, G &amp; H) do </a:t>
            </a:r>
            <a:r>
              <a:rPr lang="en-US" sz="2000" b="0" i="1" dirty="0"/>
              <a:t>not</a:t>
            </a:r>
            <a:r>
              <a:rPr lang="en-US" sz="2000" b="0" dirty="0"/>
              <a:t> have the factor of two.  Many worked examples choose symmetric orientations in order to avoid this issue!</a:t>
            </a:r>
          </a:p>
        </p:txBody>
      </p:sp>
      <p:graphicFrame>
        <p:nvGraphicFramePr>
          <p:cNvPr id="64514" name="Object 2"/>
          <p:cNvGraphicFramePr>
            <a:graphicFrameLocks noChangeAspect="1"/>
          </p:cNvGraphicFramePr>
          <p:nvPr/>
        </p:nvGraphicFramePr>
        <p:xfrm>
          <a:off x="2286000" y="2743200"/>
          <a:ext cx="3965245" cy="685800"/>
        </p:xfrm>
        <a:graphic>
          <a:graphicData uri="http://schemas.openxmlformats.org/presentationml/2006/ole">
            <mc:AlternateContent xmlns:mc="http://schemas.openxmlformats.org/markup-compatibility/2006">
              <mc:Choice xmlns:v="urn:schemas-microsoft-com:vml" Requires="v">
                <p:oleObj spid="_x0000_s64527" name="Equation" r:id="rId4" imgW="1320800" imgH="228600" progId="Equation.3">
                  <p:embed/>
                </p:oleObj>
              </mc:Choice>
              <mc:Fallback>
                <p:oleObj name="Equation" r:id="rId4" imgW="1320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743200"/>
                        <a:ext cx="3965245" cy="685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Rectangle 7"/>
          <p:cNvSpPr/>
          <p:nvPr/>
        </p:nvSpPr>
        <p:spPr>
          <a:xfrm>
            <a:off x="914400" y="3581400"/>
            <a:ext cx="7924800" cy="523220"/>
          </a:xfrm>
          <a:prstGeom prst="rect">
            <a:avLst/>
          </a:prstGeom>
        </p:spPr>
        <p:txBody>
          <a:bodyPr wrap="square">
            <a:spAutoFit/>
          </a:bodyPr>
          <a:lstStyle/>
          <a:p>
            <a:r>
              <a:rPr lang="en-US" sz="1400" b="0" dirty="0" smtClean="0">
                <a:solidFill>
                  <a:srgbClr val="8D3C15"/>
                </a:solidFill>
              </a:rPr>
              <a:t>Be careful with the indices and the fact that the above formula does </a:t>
            </a:r>
            <a:r>
              <a:rPr lang="en-US" sz="1400" b="0" i="1" dirty="0" smtClean="0">
                <a:solidFill>
                  <a:srgbClr val="8D3C15"/>
                </a:solidFill>
              </a:rPr>
              <a:t>not</a:t>
            </a:r>
            <a:r>
              <a:rPr lang="en-US" sz="1400" b="0" dirty="0" smtClean="0">
                <a:solidFill>
                  <a:srgbClr val="8D3C15"/>
                </a:solidFill>
              </a:rPr>
              <a:t> correspond to matrix multiplication (but one can use the particular formula for 2</a:t>
            </a:r>
            <a:r>
              <a:rPr lang="en-US" sz="1400" b="0" baseline="30000" dirty="0" smtClean="0">
                <a:solidFill>
                  <a:srgbClr val="8D3C15"/>
                </a:solidFill>
              </a:rPr>
              <a:t>nd</a:t>
            </a:r>
            <a:r>
              <a:rPr lang="en-US" sz="1400" b="0" dirty="0" smtClean="0">
                <a:solidFill>
                  <a:srgbClr val="8D3C15"/>
                </a:solidFill>
              </a:rPr>
              <a:t> rank tensors, i.e. </a:t>
            </a:r>
            <a:r>
              <a:rPr lang="en-US" sz="1400" b="0" i="1" dirty="0" smtClean="0">
                <a:solidFill>
                  <a:srgbClr val="8D3C15"/>
                </a:solidFill>
                <a:latin typeface="Times New Roman"/>
                <a:cs typeface="Times New Roman"/>
              </a:rPr>
              <a:t>T’ = </a:t>
            </a:r>
            <a:r>
              <a:rPr lang="en-US" sz="1400" b="0" i="1" dirty="0" err="1" smtClean="0">
                <a:solidFill>
                  <a:srgbClr val="8D3C15"/>
                </a:solidFill>
                <a:latin typeface="Times New Roman"/>
                <a:cs typeface="Times New Roman"/>
              </a:rPr>
              <a:t>g</a:t>
            </a:r>
            <a:r>
              <a:rPr lang="en-US" sz="1400" b="0" i="1" dirty="0" smtClean="0">
                <a:solidFill>
                  <a:srgbClr val="8D3C15"/>
                </a:solidFill>
                <a:latin typeface="Times New Roman"/>
                <a:cs typeface="Times New Roman"/>
              </a:rPr>
              <a:t> T </a:t>
            </a:r>
            <a:r>
              <a:rPr lang="en-US" sz="1400" b="0" i="1" dirty="0" err="1" smtClean="0">
                <a:solidFill>
                  <a:srgbClr val="8D3C15"/>
                </a:solidFill>
                <a:latin typeface="Times New Roman"/>
                <a:cs typeface="Times New Roman"/>
              </a:rPr>
              <a:t>g</a:t>
            </a:r>
            <a:r>
              <a:rPr lang="en-US" sz="1400" b="0" i="1" baseline="30000" dirty="0" err="1" smtClean="0">
                <a:solidFill>
                  <a:srgbClr val="8D3C15"/>
                </a:solidFill>
                <a:latin typeface="Times New Roman"/>
                <a:cs typeface="Times New Roman"/>
              </a:rPr>
              <a:t>T</a:t>
            </a:r>
            <a:endParaRPr lang="ja-JP" altLang="en-US" sz="1400" b="0" i="1" baseline="30000" dirty="0">
              <a:solidFill>
                <a:srgbClr val="8D3C15"/>
              </a:solidFill>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Taylor Factor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57</a:t>
            </a:fld>
            <a:endParaRPr lang="en-US"/>
          </a:p>
        </p:txBody>
      </p:sp>
    </p:spTree>
    <p:extLst>
      <p:ext uri="{BB962C8B-B14F-4D97-AF65-F5344CB8AC3E}">
        <p14:creationId xmlns:p14="http://schemas.microsoft.com/office/powerpoint/2010/main" val="1489059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p:spPr>
        <p:txBody>
          <a:bodyPr/>
          <a:lstStyle/>
          <a:p>
            <a:fld id="{A12A1C08-04BA-2F45-BF27-99A392394D9F}" type="slidenum">
              <a:rPr lang="en-US" smtClean="0"/>
              <a:pPr/>
              <a:t>58</a:t>
            </a:fld>
            <a:endParaRPr lang="en-US" smtClean="0"/>
          </a:p>
        </p:txBody>
      </p:sp>
      <p:sp>
        <p:nvSpPr>
          <p:cNvPr id="65540" name="Rectangle 2"/>
          <p:cNvSpPr>
            <a:spLocks noGrp="1" noChangeArrowheads="1"/>
          </p:cNvSpPr>
          <p:nvPr>
            <p:ph type="title"/>
          </p:nvPr>
        </p:nvSpPr>
        <p:spPr>
          <a:xfrm>
            <a:off x="1524000" y="0"/>
            <a:ext cx="6096000" cy="1066800"/>
          </a:xfrm>
        </p:spPr>
        <p:txBody>
          <a:bodyPr/>
          <a:lstStyle/>
          <a:p>
            <a:r>
              <a:rPr lang="en-US"/>
              <a:t>Taylor factor</a:t>
            </a:r>
          </a:p>
        </p:txBody>
      </p:sp>
      <p:sp>
        <p:nvSpPr>
          <p:cNvPr id="65541" name="Rectangle 3"/>
          <p:cNvSpPr>
            <a:spLocks noGrp="1" noChangeArrowheads="1"/>
          </p:cNvSpPr>
          <p:nvPr>
            <p:ph type="body" idx="1"/>
          </p:nvPr>
        </p:nvSpPr>
        <p:spPr>
          <a:xfrm>
            <a:off x="762000" y="1066800"/>
            <a:ext cx="7391400" cy="3429000"/>
          </a:xfrm>
        </p:spPr>
        <p:txBody>
          <a:bodyPr/>
          <a:lstStyle/>
          <a:p>
            <a:r>
              <a:rPr lang="en-US" sz="2000"/>
              <a:t>From this analysis emerges the fact that the same ratio couples the magnitudes of the (sum of the) microscopic shear rates and the macroscopic strain, and the macroscopic stress and the critical resolved shear stress.  This ratio is known as the </a:t>
            </a:r>
            <a:r>
              <a:rPr lang="en-US" sz="2000" i="1">
                <a:solidFill>
                  <a:srgbClr val="FF0000"/>
                </a:solidFill>
              </a:rPr>
              <a:t>Taylor factor</a:t>
            </a:r>
            <a:r>
              <a:rPr lang="en-US" sz="2000"/>
              <a:t>, in honor of the discoverer.  For simple uniaxial tests with only one non-zero component of the external stress/strain, we can write the Taylor factor as a ratio of stresses of of strains.  If the strain state is multiaxial, however, a decision must be made about how to measure the magnitude of the strain, and we follow the practice of Canova, Kocks </a:t>
            </a:r>
            <a:r>
              <a:rPr lang="en-US" sz="2000" i="1"/>
              <a:t>et al</a:t>
            </a:r>
            <a:r>
              <a:rPr lang="en-US" sz="2000"/>
              <a:t>. by choosing the </a:t>
            </a:r>
            <a:r>
              <a:rPr lang="en-US" sz="2000" i="1">
                <a:solidFill>
                  <a:srgbClr val="FF0006"/>
                </a:solidFill>
              </a:rPr>
              <a:t>von Mises equivalent strain </a:t>
            </a:r>
            <a:r>
              <a:rPr lang="en-US" sz="2000"/>
              <a:t>(defined in the next two slides).</a:t>
            </a:r>
          </a:p>
        </p:txBody>
      </p:sp>
      <p:graphicFrame>
        <p:nvGraphicFramePr>
          <p:cNvPr id="65538" name="Object 2"/>
          <p:cNvGraphicFramePr>
            <a:graphicFrameLocks noChangeAspect="1"/>
          </p:cNvGraphicFramePr>
          <p:nvPr/>
        </p:nvGraphicFramePr>
        <p:xfrm>
          <a:off x="2171700" y="5029200"/>
          <a:ext cx="4781550" cy="1374775"/>
        </p:xfrm>
        <a:graphic>
          <a:graphicData uri="http://schemas.openxmlformats.org/presentationml/2006/ole">
            <mc:AlternateContent xmlns:mc="http://schemas.openxmlformats.org/markup-compatibility/2006">
              <mc:Choice xmlns:v="urn:schemas-microsoft-com:vml" Requires="v">
                <p:oleObj spid="_x0000_s65550" name="Equation" r:id="rId3" imgW="1943100" imgH="558800" progId="Equation.3">
                  <p:embed/>
                </p:oleObj>
              </mc:Choice>
              <mc:Fallback>
                <p:oleObj name="Equation" r:id="rId3" imgW="1943100" imgH="558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5029200"/>
                        <a:ext cx="4781550" cy="1374775"/>
                      </a:xfrm>
                      <a:prstGeom prst="rect">
                        <a:avLst/>
                      </a:prstGeom>
                      <a:solidFill>
                        <a:schemeClr val="accent2"/>
                      </a:solidFill>
                      <a:ln w="317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Slide Number Placeholder 4"/>
          <p:cNvSpPr>
            <a:spLocks noGrp="1"/>
          </p:cNvSpPr>
          <p:nvPr>
            <p:ph type="sldNum" sz="quarter" idx="11"/>
          </p:nvPr>
        </p:nvSpPr>
        <p:spPr>
          <a:noFill/>
        </p:spPr>
        <p:txBody>
          <a:bodyPr/>
          <a:lstStyle/>
          <a:p>
            <a:fld id="{B0ED1AAD-0603-274B-A0D5-1743AC29EEB0}" type="slidenum">
              <a:rPr lang="en-US" smtClean="0"/>
              <a:pPr/>
              <a:t>59</a:t>
            </a:fld>
            <a:endParaRPr lang="en-US" smtClean="0"/>
          </a:p>
        </p:txBody>
      </p:sp>
      <p:sp>
        <p:nvSpPr>
          <p:cNvPr id="66565" name="Rectangle 2"/>
          <p:cNvSpPr>
            <a:spLocks noGrp="1" noChangeArrowheads="1"/>
          </p:cNvSpPr>
          <p:nvPr>
            <p:ph type="title"/>
          </p:nvPr>
        </p:nvSpPr>
        <p:spPr>
          <a:xfrm>
            <a:off x="838200" y="76200"/>
            <a:ext cx="7848600" cy="1143000"/>
          </a:xfrm>
        </p:spPr>
        <p:txBody>
          <a:bodyPr/>
          <a:lstStyle/>
          <a:p>
            <a:r>
              <a:rPr lang="en-US"/>
              <a:t>Taylor factor,  multiaxial stress</a:t>
            </a:r>
          </a:p>
        </p:txBody>
      </p:sp>
      <p:sp>
        <p:nvSpPr>
          <p:cNvPr id="66566" name="Rectangle 3"/>
          <p:cNvSpPr>
            <a:spLocks noGrp="1" noChangeArrowheads="1"/>
          </p:cNvSpPr>
          <p:nvPr>
            <p:ph type="body" idx="1"/>
          </p:nvPr>
        </p:nvSpPr>
        <p:spPr>
          <a:xfrm>
            <a:off x="762000" y="1447800"/>
            <a:ext cx="7391400" cy="2914650"/>
          </a:xfrm>
        </p:spPr>
        <p:txBody>
          <a:bodyPr/>
          <a:lstStyle/>
          <a:p>
            <a:r>
              <a:rPr lang="en-US" sz="2000" dirty="0">
                <a:ea typeface="Times" charset="0"/>
                <a:cs typeface="Times" charset="0"/>
              </a:rPr>
              <a:t>For </a:t>
            </a:r>
            <a:r>
              <a:rPr lang="en-US" sz="2000" dirty="0" err="1">
                <a:ea typeface="Times" charset="0"/>
                <a:cs typeface="Times" charset="0"/>
              </a:rPr>
              <a:t>multiaxial</a:t>
            </a:r>
            <a:r>
              <a:rPr lang="en-US" sz="2000" dirty="0">
                <a:ea typeface="Times" charset="0"/>
                <a:cs typeface="Times" charset="0"/>
              </a:rPr>
              <a:t> stress states, one may use the effective stress, e.g. the von </a:t>
            </a:r>
            <a:r>
              <a:rPr lang="en-US" sz="2000" dirty="0" err="1">
                <a:ea typeface="Times" charset="0"/>
                <a:cs typeface="Times" charset="0"/>
              </a:rPr>
              <a:t>Mises</a:t>
            </a:r>
            <a:r>
              <a:rPr lang="en-US" sz="2000" dirty="0">
                <a:ea typeface="Times" charset="0"/>
                <a:cs typeface="Times" charset="0"/>
              </a:rPr>
              <a:t> stress (defined in terms of the stress deviator tensor, </a:t>
            </a:r>
            <a:r>
              <a:rPr lang="en-US" sz="2000" b="1" i="1" dirty="0" smtClean="0">
                <a:ea typeface="Times" charset="0"/>
                <a:cs typeface="Times" charset="0"/>
              </a:rPr>
              <a:t>S </a:t>
            </a:r>
            <a:r>
              <a:rPr lang="en-US" sz="2000" i="1" dirty="0" smtClean="0">
                <a:ea typeface="Times" charset="0"/>
                <a:cs typeface="Times" charset="0"/>
              </a:rPr>
              <a:t>= </a:t>
            </a:r>
            <a:r>
              <a:rPr lang="en-US" sz="2000" b="1" i="1" dirty="0" err="1" smtClean="0">
                <a:latin typeface="Symbol" charset="2"/>
                <a:ea typeface="Times" charset="0"/>
                <a:cs typeface="Times" charset="0"/>
              </a:rPr>
              <a:t>s</a:t>
            </a:r>
            <a:r>
              <a:rPr lang="en-US" sz="2000" b="1" i="1" dirty="0" err="1">
                <a:latin typeface="Symbol" charset="2"/>
                <a:ea typeface="Times" charset="0"/>
                <a:cs typeface="Times" charset="0"/>
              </a:rPr>
              <a:t></a:t>
            </a:r>
            <a:r>
              <a:rPr lang="en-US" sz="2000" i="1" dirty="0">
                <a:ea typeface="Times" charset="0"/>
                <a:cs typeface="Times" charset="0"/>
              </a:rPr>
              <a:t>- (</a:t>
            </a:r>
            <a:r>
              <a:rPr lang="en-US" sz="1600" i="1" dirty="0">
                <a:ea typeface="Times" charset="0"/>
                <a:cs typeface="Times" charset="0"/>
              </a:rPr>
              <a:t> </a:t>
            </a:r>
            <a:r>
              <a:rPr lang="en-US" sz="2000" b="1" i="1" dirty="0" err="1">
                <a:latin typeface="Symbol" charset="2"/>
                <a:ea typeface="Times" charset="0"/>
                <a:cs typeface="Times" charset="0"/>
              </a:rPr>
              <a:t>s</a:t>
            </a:r>
            <a:r>
              <a:rPr lang="en-US" sz="2000" i="1" baseline="-25000" dirty="0" err="1">
                <a:latin typeface="Times New Roman"/>
                <a:ea typeface="Times" charset="0"/>
                <a:cs typeface="Times New Roman"/>
              </a:rPr>
              <a:t>ii</a:t>
            </a:r>
            <a:r>
              <a:rPr lang="en-US" sz="2000" i="1" baseline="-25000" dirty="0">
                <a:latin typeface="Times New Roman"/>
                <a:ea typeface="Times" charset="0"/>
                <a:cs typeface="Times New Roman"/>
              </a:rPr>
              <a:t> </a:t>
            </a:r>
            <a:r>
              <a:rPr lang="en-US" sz="2000" i="1" dirty="0">
                <a:latin typeface="Times New Roman"/>
                <a:ea typeface="Times" charset="0"/>
                <a:cs typeface="Times New Roman"/>
              </a:rPr>
              <a:t>/ 3</a:t>
            </a:r>
            <a:r>
              <a:rPr lang="en-US" sz="2000" i="1" dirty="0">
                <a:ea typeface="Times" charset="0"/>
                <a:cs typeface="Times" charset="0"/>
              </a:rPr>
              <a:t> )</a:t>
            </a:r>
            <a:r>
              <a:rPr lang="en-US" sz="2000" dirty="0">
                <a:ea typeface="Times" charset="0"/>
                <a:cs typeface="Times" charset="0"/>
              </a:rPr>
              <a:t>, and also known as </a:t>
            </a:r>
            <a:r>
              <a:rPr lang="en-US" sz="2000" i="1" dirty="0">
                <a:ea typeface="Times" charset="0"/>
                <a:cs typeface="Times" charset="0"/>
              </a:rPr>
              <a:t>effective stress). </a:t>
            </a:r>
            <a:r>
              <a:rPr lang="en-US" sz="2000" dirty="0">
                <a:ea typeface="Times" charset="0"/>
                <a:cs typeface="Times" charset="0"/>
              </a:rPr>
              <a:t>Note that the equation below provides the most self-consistent approach for calculating the Taylor factor for multi-axial deformation.</a:t>
            </a:r>
            <a:endParaRPr lang="en-US" sz="2000" i="1" dirty="0">
              <a:ea typeface="Times" charset="0"/>
              <a:cs typeface="Times" charset="0"/>
            </a:endParaRPr>
          </a:p>
        </p:txBody>
      </p:sp>
      <p:graphicFrame>
        <p:nvGraphicFramePr>
          <p:cNvPr id="66562" name="Object 2"/>
          <p:cNvGraphicFramePr>
            <a:graphicFrameLocks noChangeAspect="1"/>
          </p:cNvGraphicFramePr>
          <p:nvPr/>
        </p:nvGraphicFramePr>
        <p:xfrm>
          <a:off x="2819400" y="3810000"/>
          <a:ext cx="3505200" cy="904875"/>
        </p:xfrm>
        <a:graphic>
          <a:graphicData uri="http://schemas.openxmlformats.org/presentationml/2006/ole">
            <mc:AlternateContent xmlns:mc="http://schemas.openxmlformats.org/markup-compatibility/2006">
              <mc:Choice xmlns:v="urn:schemas-microsoft-com:vml" Requires="v">
                <p:oleObj spid="_x0000_s66584" name="Equation" r:id="rId3" imgW="1574800" imgH="406400" progId="Equation.3">
                  <p:embed/>
                </p:oleObj>
              </mc:Choice>
              <mc:Fallback>
                <p:oleObj name="Equation" r:id="rId3" imgW="1574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810000"/>
                        <a:ext cx="3505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6563" name="Object 3"/>
          <p:cNvGraphicFramePr>
            <a:graphicFrameLocks noChangeAspect="1"/>
          </p:cNvGraphicFramePr>
          <p:nvPr/>
        </p:nvGraphicFramePr>
        <p:xfrm>
          <a:off x="1676400" y="4962525"/>
          <a:ext cx="6129338" cy="1384300"/>
        </p:xfrm>
        <a:graphic>
          <a:graphicData uri="http://schemas.openxmlformats.org/presentationml/2006/ole">
            <mc:AlternateContent xmlns:mc="http://schemas.openxmlformats.org/markup-compatibility/2006">
              <mc:Choice xmlns:v="urn:schemas-microsoft-com:vml" Requires="v">
                <p:oleObj spid="_x0000_s66585"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62525"/>
                        <a:ext cx="612933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7" name="Rectangle 6"/>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p>
            <a:fld id="{63D44B7F-112D-6F4D-A8E4-EDEED4F918F0}" type="slidenum">
              <a:rPr lang="en-US" smtClean="0"/>
              <a:pPr/>
              <a:t>6</a:t>
            </a:fld>
            <a:endParaRPr lang="en-US" smtClean="0"/>
          </a:p>
        </p:txBody>
      </p:sp>
      <p:sp>
        <p:nvSpPr>
          <p:cNvPr id="18435" name="Rectangle 2"/>
          <p:cNvSpPr>
            <a:spLocks noGrp="1" noChangeArrowheads="1"/>
          </p:cNvSpPr>
          <p:nvPr>
            <p:ph type="title"/>
          </p:nvPr>
        </p:nvSpPr>
        <p:spPr>
          <a:xfrm>
            <a:off x="609600" y="304800"/>
            <a:ext cx="3886200" cy="1371600"/>
          </a:xfrm>
        </p:spPr>
        <p:txBody>
          <a:bodyPr/>
          <a:lstStyle/>
          <a:p>
            <a:r>
              <a:rPr lang="en-US"/>
              <a:t>Output of LApp</a:t>
            </a:r>
          </a:p>
        </p:txBody>
      </p:sp>
      <p:sp>
        <p:nvSpPr>
          <p:cNvPr id="18436" name="Rectangle 3"/>
          <p:cNvSpPr>
            <a:spLocks noGrp="1" noChangeArrowheads="1"/>
          </p:cNvSpPr>
          <p:nvPr>
            <p:ph type="body" idx="1"/>
          </p:nvPr>
        </p:nvSpPr>
        <p:spPr>
          <a:xfrm>
            <a:off x="762000" y="1752600"/>
            <a:ext cx="3810000" cy="4495800"/>
          </a:xfrm>
        </p:spPr>
        <p:txBody>
          <a:bodyPr/>
          <a:lstStyle/>
          <a:p>
            <a:r>
              <a:rPr lang="en-US" sz="2400"/>
              <a:t>Figure shows pole figures for a simulation of the development of rolling texture in an fcc metal.</a:t>
            </a:r>
          </a:p>
          <a:p>
            <a:r>
              <a:rPr lang="en-US" sz="2400"/>
              <a:t>Top = 0.25 von Mises equivalent strain; 0.50, 0.75, 1.50 (bottom).</a:t>
            </a:r>
          </a:p>
          <a:p>
            <a:r>
              <a:rPr lang="en-US" sz="2400"/>
              <a:t>Note the increasing texture strength as the strain level increases.</a:t>
            </a:r>
          </a:p>
        </p:txBody>
      </p:sp>
      <p:pic>
        <p:nvPicPr>
          <p:cNvPr id="18437" name="Picture 5" descr="tex_fcc_roll_0p25"/>
          <p:cNvPicPr>
            <a:picLocks noChangeAspect="1" noChangeArrowheads="1"/>
          </p:cNvPicPr>
          <p:nvPr/>
        </p:nvPicPr>
        <p:blipFill>
          <a:blip r:embed="rId2"/>
          <a:srcRect t="62878"/>
          <a:stretch>
            <a:fillRect/>
          </a:stretch>
        </p:blipFill>
        <p:spPr bwMode="auto">
          <a:xfrm>
            <a:off x="4495800" y="381000"/>
            <a:ext cx="4570413" cy="2195513"/>
          </a:xfrm>
          <a:prstGeom prst="rect">
            <a:avLst/>
          </a:prstGeom>
          <a:noFill/>
          <a:ln w="9525">
            <a:noFill/>
            <a:miter lim="800000"/>
            <a:headEnd/>
            <a:tailEnd/>
          </a:ln>
        </p:spPr>
      </p:pic>
      <p:pic>
        <p:nvPicPr>
          <p:cNvPr id="18438" name="Picture 6" descr="tex_fcc_roll_0p50"/>
          <p:cNvPicPr>
            <a:picLocks noChangeAspect="1" noChangeArrowheads="1"/>
          </p:cNvPicPr>
          <p:nvPr/>
        </p:nvPicPr>
        <p:blipFill>
          <a:blip r:embed="rId3"/>
          <a:srcRect t="63124"/>
          <a:stretch>
            <a:fillRect/>
          </a:stretch>
        </p:blipFill>
        <p:spPr bwMode="auto">
          <a:xfrm>
            <a:off x="4495800" y="1766888"/>
            <a:ext cx="4570413" cy="2181225"/>
          </a:xfrm>
          <a:prstGeom prst="rect">
            <a:avLst/>
          </a:prstGeom>
          <a:noFill/>
          <a:ln w="9525">
            <a:noFill/>
            <a:miter lim="800000"/>
            <a:headEnd/>
            <a:tailEnd/>
          </a:ln>
        </p:spPr>
      </p:pic>
      <p:pic>
        <p:nvPicPr>
          <p:cNvPr id="18439" name="Picture 7" descr="tex_fcc_roll_0p75"/>
          <p:cNvPicPr>
            <a:picLocks noChangeAspect="1" noChangeArrowheads="1"/>
          </p:cNvPicPr>
          <p:nvPr/>
        </p:nvPicPr>
        <p:blipFill>
          <a:blip r:embed="rId4"/>
          <a:srcRect t="63124"/>
          <a:stretch>
            <a:fillRect/>
          </a:stretch>
        </p:blipFill>
        <p:spPr bwMode="auto">
          <a:xfrm>
            <a:off x="4495800" y="3138488"/>
            <a:ext cx="4570413" cy="2181225"/>
          </a:xfrm>
          <a:prstGeom prst="rect">
            <a:avLst/>
          </a:prstGeom>
          <a:noFill/>
          <a:ln w="9525">
            <a:noFill/>
            <a:miter lim="800000"/>
            <a:headEnd/>
            <a:tailEnd/>
          </a:ln>
        </p:spPr>
      </p:pic>
      <p:pic>
        <p:nvPicPr>
          <p:cNvPr id="18440" name="Picture 8" descr="tex_fcc_roll_1p50"/>
          <p:cNvPicPr>
            <a:picLocks noChangeAspect="1" noChangeArrowheads="1"/>
          </p:cNvPicPr>
          <p:nvPr/>
        </p:nvPicPr>
        <p:blipFill>
          <a:blip r:embed="rId5"/>
          <a:srcRect t="63124" b="3381"/>
          <a:stretch>
            <a:fillRect/>
          </a:stretch>
        </p:blipFill>
        <p:spPr bwMode="auto">
          <a:xfrm>
            <a:off x="4497388" y="4510088"/>
            <a:ext cx="4570412" cy="1981200"/>
          </a:xfrm>
          <a:prstGeom prst="rect">
            <a:avLst/>
          </a:prstGeom>
          <a:noFill/>
          <a:ln w="9525">
            <a:noFill/>
            <a:miter lim="800000"/>
            <a:headEnd/>
            <a:tailEnd/>
          </a:ln>
        </p:spPr>
      </p:pic>
      <p:sp>
        <p:nvSpPr>
          <p:cNvPr id="18441" name="Line 9"/>
          <p:cNvSpPr>
            <a:spLocks noChangeShapeType="1"/>
          </p:cNvSpPr>
          <p:nvPr/>
        </p:nvSpPr>
        <p:spPr bwMode="auto">
          <a:xfrm>
            <a:off x="4572000" y="533400"/>
            <a:ext cx="0" cy="58674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8442" name="Text Box 10"/>
          <p:cNvSpPr txBox="1">
            <a:spLocks noChangeArrowheads="1"/>
          </p:cNvSpPr>
          <p:nvPr/>
        </p:nvSpPr>
        <p:spPr bwMode="auto">
          <a:xfrm>
            <a:off x="3352800" y="76200"/>
            <a:ext cx="2420938" cy="457200"/>
          </a:xfrm>
          <a:prstGeom prst="rect">
            <a:avLst/>
          </a:prstGeom>
          <a:noFill/>
          <a:ln w="9525">
            <a:noFill/>
            <a:miter lim="800000"/>
            <a:headEnd/>
            <a:tailEnd/>
          </a:ln>
        </p:spPr>
        <p:txBody>
          <a:bodyPr wrap="none">
            <a:prstTxWarp prst="textNoShape">
              <a:avLst/>
            </a:prstTxWarp>
            <a:spAutoFit/>
          </a:bodyPr>
          <a:lstStyle/>
          <a:p>
            <a:r>
              <a:rPr lang="en-US" b="0" i="1"/>
              <a:t>Increasing strain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Slide Number Placeholder 4"/>
          <p:cNvSpPr>
            <a:spLocks noGrp="1"/>
          </p:cNvSpPr>
          <p:nvPr>
            <p:ph type="sldNum" sz="quarter" idx="11"/>
          </p:nvPr>
        </p:nvSpPr>
        <p:spPr>
          <a:noFill/>
        </p:spPr>
        <p:txBody>
          <a:bodyPr/>
          <a:lstStyle/>
          <a:p>
            <a:fld id="{4D59FF3A-B9A6-6242-891F-8DB18BE0AF6E}" type="slidenum">
              <a:rPr lang="en-US" smtClean="0"/>
              <a:pPr/>
              <a:t>60</a:t>
            </a:fld>
            <a:endParaRPr lang="en-US" smtClean="0"/>
          </a:p>
        </p:txBody>
      </p:sp>
      <p:sp>
        <p:nvSpPr>
          <p:cNvPr id="67589" name="Rectangle 2"/>
          <p:cNvSpPr>
            <a:spLocks noGrp="1" noChangeArrowheads="1"/>
          </p:cNvSpPr>
          <p:nvPr>
            <p:ph type="title"/>
          </p:nvPr>
        </p:nvSpPr>
        <p:spPr>
          <a:xfrm>
            <a:off x="533400" y="76200"/>
            <a:ext cx="8305800" cy="1143000"/>
          </a:xfrm>
        </p:spPr>
        <p:txBody>
          <a:bodyPr/>
          <a:lstStyle/>
          <a:p>
            <a:r>
              <a:rPr lang="en-US"/>
              <a:t>Taylor factor,  multiaxial strain</a:t>
            </a:r>
          </a:p>
        </p:txBody>
      </p:sp>
      <p:sp>
        <p:nvSpPr>
          <p:cNvPr id="67590" name="Rectangle 3"/>
          <p:cNvSpPr>
            <a:spLocks noGrp="1" noChangeArrowheads="1"/>
          </p:cNvSpPr>
          <p:nvPr>
            <p:ph type="body" idx="1"/>
          </p:nvPr>
        </p:nvSpPr>
        <p:spPr>
          <a:xfrm>
            <a:off x="762000" y="1447800"/>
            <a:ext cx="7391400" cy="1295400"/>
          </a:xfrm>
        </p:spPr>
        <p:txBody>
          <a:bodyPr/>
          <a:lstStyle/>
          <a:p>
            <a:r>
              <a:rPr lang="en-US" sz="2400" dirty="0">
                <a:ea typeface="Times" charset="0"/>
                <a:cs typeface="Times" charset="0"/>
              </a:rPr>
              <a:t>Similarly for the strain increment (where </a:t>
            </a:r>
            <a:r>
              <a:rPr lang="en-US" sz="2400" i="1" dirty="0" err="1">
                <a:latin typeface="Times New Roman"/>
                <a:ea typeface="Times" charset="0"/>
                <a:cs typeface="Times New Roman"/>
              </a:rPr>
              <a:t>d</a:t>
            </a:r>
            <a:r>
              <a:rPr lang="en-US" sz="2400" i="1" dirty="0" err="1">
                <a:latin typeface="Symbol" charset="2"/>
                <a:ea typeface="Times" charset="0"/>
                <a:cs typeface="Times" charset="0"/>
              </a:rPr>
              <a:t>e</a:t>
            </a:r>
            <a:r>
              <a:rPr lang="en-US" sz="2400" i="1" baseline="-25000" dirty="0" err="1">
                <a:ea typeface="Times" charset="0"/>
                <a:cs typeface="Times" charset="0"/>
              </a:rPr>
              <a:t>p</a:t>
            </a:r>
            <a:r>
              <a:rPr lang="en-US" sz="2400" dirty="0">
                <a:ea typeface="Times" charset="0"/>
                <a:cs typeface="Times" charset="0"/>
              </a:rPr>
              <a:t> is the plastic strain increment which has zero trace, </a:t>
            </a:r>
            <a:br>
              <a:rPr lang="en-US" sz="2400" dirty="0">
                <a:ea typeface="Times" charset="0"/>
                <a:cs typeface="Times" charset="0"/>
              </a:rPr>
            </a:br>
            <a:r>
              <a:rPr lang="en-US" sz="2400" dirty="0">
                <a:ea typeface="Times" charset="0"/>
                <a:cs typeface="Times" charset="0"/>
              </a:rPr>
              <a:t>i.e. </a:t>
            </a:r>
            <a:r>
              <a:rPr lang="en-US" sz="2400" i="1" dirty="0" err="1">
                <a:latin typeface="Times New Roman"/>
                <a:ea typeface="Times" charset="0"/>
                <a:cs typeface="Times New Roman"/>
              </a:rPr>
              <a:t>d</a:t>
            </a:r>
            <a:r>
              <a:rPr lang="en-US" sz="2400" i="1" dirty="0" err="1">
                <a:latin typeface="Symbol" charset="2"/>
                <a:ea typeface="Times" charset="0"/>
                <a:cs typeface="Times" charset="0"/>
              </a:rPr>
              <a:t>e</a:t>
            </a:r>
            <a:r>
              <a:rPr lang="en-US" sz="2400" i="1" baseline="-25000" dirty="0" err="1">
                <a:ea typeface="Times" charset="0"/>
                <a:cs typeface="Times" charset="0"/>
              </a:rPr>
              <a:t>i</a:t>
            </a:r>
            <a:r>
              <a:rPr lang="en-US" sz="2400" i="1" baseline="-25000" dirty="0" err="1">
                <a:latin typeface="Times New Roman"/>
                <a:ea typeface="Times" charset="0"/>
                <a:cs typeface="Times New Roman"/>
              </a:rPr>
              <a:t>i</a:t>
            </a:r>
            <a:r>
              <a:rPr lang="en-US" sz="2400" i="1" dirty="0">
                <a:latin typeface="Times New Roman"/>
                <a:ea typeface="Times" charset="0"/>
                <a:cs typeface="Times New Roman"/>
              </a:rPr>
              <a:t>=0</a:t>
            </a:r>
            <a:r>
              <a:rPr lang="en-US" sz="2400" dirty="0">
                <a:ea typeface="Times" charset="0"/>
                <a:cs typeface="Times" charset="0"/>
              </a:rPr>
              <a:t>).</a:t>
            </a:r>
            <a:endParaRPr lang="en-US" sz="2400" dirty="0"/>
          </a:p>
        </p:txBody>
      </p:sp>
      <p:graphicFrame>
        <p:nvGraphicFramePr>
          <p:cNvPr id="67586" name="Object 2"/>
          <p:cNvGraphicFramePr>
            <a:graphicFrameLocks noChangeAspect="1"/>
          </p:cNvGraphicFramePr>
          <p:nvPr/>
        </p:nvGraphicFramePr>
        <p:xfrm>
          <a:off x="914400" y="2703513"/>
          <a:ext cx="7772400" cy="1563687"/>
        </p:xfrm>
        <a:graphic>
          <a:graphicData uri="http://schemas.openxmlformats.org/presentationml/2006/ole">
            <mc:AlternateContent xmlns:mc="http://schemas.openxmlformats.org/markup-compatibility/2006">
              <mc:Choice xmlns:v="urn:schemas-microsoft-com:vml" Requires="v">
                <p:oleObj spid="_x0000_s67610" name="Equation" r:id="rId3" imgW="4546600" imgH="914400" progId="Equation.3">
                  <p:embed/>
                </p:oleObj>
              </mc:Choice>
              <mc:Fallback>
                <p:oleObj name="Equation" r:id="rId3" imgW="45466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703513"/>
                        <a:ext cx="7772400" cy="15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591" name="Rectangle 5"/>
          <p:cNvSpPr>
            <a:spLocks noChangeArrowheads="1"/>
          </p:cNvSpPr>
          <p:nvPr/>
        </p:nvSpPr>
        <p:spPr bwMode="auto">
          <a:xfrm>
            <a:off x="0" y="3276600"/>
            <a:ext cx="1295400" cy="9144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
        <p:nvSpPr>
          <p:cNvPr id="67592" name="Text Box 6"/>
          <p:cNvSpPr txBox="1">
            <a:spLocks noChangeArrowheads="1"/>
          </p:cNvSpPr>
          <p:nvPr/>
        </p:nvSpPr>
        <p:spPr bwMode="auto">
          <a:xfrm>
            <a:off x="1711325" y="5791200"/>
            <a:ext cx="5527675" cy="366712"/>
          </a:xfrm>
          <a:prstGeom prst="rect">
            <a:avLst/>
          </a:prstGeom>
          <a:noFill/>
          <a:ln w="9525">
            <a:noFill/>
            <a:miter lim="800000"/>
            <a:headEnd/>
            <a:tailEnd/>
          </a:ln>
        </p:spPr>
        <p:txBody>
          <a:bodyPr wrap="none">
            <a:prstTxWarp prst="textNoShape">
              <a:avLst/>
            </a:prstTxWarp>
            <a:spAutoFit/>
          </a:bodyPr>
          <a:lstStyle/>
          <a:p>
            <a:r>
              <a:rPr kumimoji="0" lang="en-US" sz="1800" b="0" dirty="0">
                <a:solidFill>
                  <a:schemeClr val="tx1"/>
                </a:solidFill>
                <a:latin typeface="Times" charset="0"/>
              </a:rPr>
              <a:t>Compare with single slip: </a:t>
            </a:r>
            <a:r>
              <a:rPr kumimoji="0" lang="en-US" sz="1800" b="0" dirty="0" err="1">
                <a:solidFill>
                  <a:schemeClr val="tx1"/>
                </a:solidFill>
                <a:latin typeface="Times" charset="0"/>
              </a:rPr>
              <a:t>Schmid</a:t>
            </a:r>
            <a:r>
              <a:rPr kumimoji="0" lang="en-US" sz="1800" b="0" dirty="0">
                <a:solidFill>
                  <a:schemeClr val="tx1"/>
                </a:solidFill>
                <a:latin typeface="Times" charset="0"/>
              </a:rPr>
              <a:t> factor = </a:t>
            </a:r>
            <a:r>
              <a:rPr kumimoji="0" lang="en-US" sz="1800" b="0" dirty="0" err="1">
                <a:solidFill>
                  <a:schemeClr val="tx1"/>
                </a:solidFill>
                <a:latin typeface="Times" charset="0"/>
              </a:rPr>
              <a:t>cos</a:t>
            </a:r>
            <a:r>
              <a:rPr kumimoji="0" lang="en-US" sz="1800" b="0" dirty="0" err="1">
                <a:solidFill>
                  <a:schemeClr val="tx1"/>
                </a:solidFill>
                <a:latin typeface="Symbol" charset="2"/>
              </a:rPr>
              <a:t>f</a:t>
            </a:r>
            <a:r>
              <a:rPr kumimoji="0" lang="en-US" sz="1800" b="0" dirty="0" err="1">
                <a:solidFill>
                  <a:schemeClr val="tx1"/>
                </a:solidFill>
                <a:latin typeface="Times" charset="0"/>
              </a:rPr>
              <a:t>cos</a:t>
            </a:r>
            <a:r>
              <a:rPr kumimoji="0" lang="en-US" sz="1800" b="0" dirty="0" err="1">
                <a:solidFill>
                  <a:schemeClr val="tx1"/>
                </a:solidFill>
                <a:latin typeface="Symbol" charset="2"/>
              </a:rPr>
              <a:t>l</a:t>
            </a:r>
            <a:r>
              <a:rPr kumimoji="0" lang="en-US" sz="1800" b="0" dirty="0">
                <a:solidFill>
                  <a:schemeClr val="tx1"/>
                </a:solidFill>
                <a:latin typeface="Times" charset="0"/>
              </a:rPr>
              <a:t> = </a:t>
            </a:r>
            <a:r>
              <a:rPr kumimoji="0" lang="en-US" sz="1800" b="0" dirty="0" err="1">
                <a:solidFill>
                  <a:schemeClr val="tx1"/>
                </a:solidFill>
                <a:latin typeface="Symbol" charset="2"/>
              </a:rPr>
              <a:t>t/s</a:t>
            </a:r>
            <a:endParaRPr kumimoji="0" lang="en-US" sz="1800" b="0" dirty="0">
              <a:solidFill>
                <a:schemeClr val="tx1"/>
              </a:solidFill>
              <a:latin typeface="Symbol" charset="2"/>
            </a:endParaRPr>
          </a:p>
        </p:txBody>
      </p:sp>
      <p:graphicFrame>
        <p:nvGraphicFramePr>
          <p:cNvPr id="67587" name="Object 3"/>
          <p:cNvGraphicFramePr>
            <a:graphicFrameLocks noChangeAspect="1"/>
          </p:cNvGraphicFramePr>
          <p:nvPr/>
        </p:nvGraphicFramePr>
        <p:xfrm>
          <a:off x="1947863" y="4419600"/>
          <a:ext cx="6129337" cy="1384300"/>
        </p:xfrm>
        <a:graphic>
          <a:graphicData uri="http://schemas.openxmlformats.org/presentationml/2006/ole">
            <mc:AlternateContent xmlns:mc="http://schemas.openxmlformats.org/markup-compatibility/2006">
              <mc:Choice xmlns:v="urn:schemas-microsoft-com:vml" Requires="v">
                <p:oleObj spid="_x0000_s67611" name="Equation" r:id="rId5" imgW="2476500" imgH="558800" progId="Equation.3">
                  <p:embed/>
                </p:oleObj>
              </mc:Choice>
              <mc:Fallback>
                <p:oleObj name="Equation" r:id="rId5" imgW="2476500" imgH="558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4419600"/>
                        <a:ext cx="61293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TextBox 8"/>
          <p:cNvSpPr txBox="1"/>
          <p:nvPr/>
        </p:nvSpPr>
        <p:spPr>
          <a:xfrm>
            <a:off x="457200" y="3657600"/>
            <a:ext cx="543989" cy="461665"/>
          </a:xfrm>
          <a:prstGeom prst="rect">
            <a:avLst/>
          </a:prstGeom>
          <a:noFill/>
        </p:spPr>
        <p:txBody>
          <a:bodyPr wrap="none" rtlCol="0">
            <a:spAutoFit/>
          </a:bodyPr>
          <a:lstStyle/>
          <a:p>
            <a:r>
              <a:rPr kumimoji="1" lang="en-US" altLang="ja-JP" dirty="0" smtClean="0">
                <a:solidFill>
                  <a:srgbClr val="FF0000"/>
                </a:solidFill>
              </a:rPr>
              <a:t>***</a:t>
            </a:r>
            <a:endParaRPr kumimoji="1" lang="ja-JP" altLang="en-US" dirty="0">
              <a:solidFill>
                <a:srgbClr val="FF0000"/>
              </a:solidFill>
            </a:endParaRPr>
          </a:p>
        </p:txBody>
      </p:sp>
      <p:sp>
        <p:nvSpPr>
          <p:cNvPr id="10" name="TextBox 9"/>
          <p:cNvSpPr txBox="1"/>
          <p:nvPr/>
        </p:nvSpPr>
        <p:spPr>
          <a:xfrm>
            <a:off x="532101" y="6324600"/>
            <a:ext cx="6554499" cy="338554"/>
          </a:xfrm>
          <a:prstGeom prst="rect">
            <a:avLst/>
          </a:prstGeom>
          <a:noFill/>
        </p:spPr>
        <p:txBody>
          <a:bodyPr wrap="none" rtlCol="0">
            <a:spAutoFit/>
          </a:bodyPr>
          <a:lstStyle/>
          <a:p>
            <a:r>
              <a:rPr kumimoji="1" lang="en-US" altLang="ja-JP" sz="1600" b="0" dirty="0" smtClean="0">
                <a:solidFill>
                  <a:srgbClr val="FF0000"/>
                </a:solidFill>
              </a:rPr>
              <a:t>*** This </a:t>
            </a:r>
            <a:r>
              <a:rPr lang="en-US" altLang="ja-JP" sz="1600" b="0" dirty="0" smtClean="0">
                <a:solidFill>
                  <a:srgbClr val="FF0000"/>
                </a:solidFill>
              </a:rPr>
              <a:t>version of the formula applies </a:t>
            </a:r>
            <a:r>
              <a:rPr lang="en-US" altLang="ja-JP" sz="1600" b="0" i="1" dirty="0" smtClean="0">
                <a:solidFill>
                  <a:srgbClr val="FF0000"/>
                </a:solidFill>
              </a:rPr>
              <a:t>only</a:t>
            </a:r>
            <a:r>
              <a:rPr lang="en-US" altLang="ja-JP" sz="1600" b="0" dirty="0" smtClean="0">
                <a:solidFill>
                  <a:srgbClr val="FF0000"/>
                </a:solidFill>
              </a:rPr>
              <a:t> to the symmetric form of d</a:t>
            </a:r>
            <a:r>
              <a:rPr lang="en-US" altLang="ja-JP" sz="1600" b="0" dirty="0" smtClean="0">
                <a:solidFill>
                  <a:srgbClr val="FF0000"/>
                </a:solidFill>
                <a:latin typeface="Symbol" charset="2"/>
                <a:cs typeface="Symbol" charset="2"/>
              </a:rPr>
              <a:t>e</a:t>
            </a:r>
            <a:endParaRPr kumimoji="1" lang="ja-JP" altLang="en-US" sz="1600" b="0" dirty="0">
              <a:solidFill>
                <a:srgbClr val="FF0000"/>
              </a:solidFill>
              <a:latin typeface="Symbol" charset="2"/>
              <a:cs typeface="Symbol" charset="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fld id="{06A298B7-CC2F-9045-95D1-66758B23EFC3}" type="slidenum">
              <a:rPr lang="en-US" smtClean="0"/>
              <a:pPr/>
              <a:t>61</a:t>
            </a:fld>
            <a:endParaRPr lang="en-US" smtClean="0"/>
          </a:p>
        </p:txBody>
      </p:sp>
      <p:sp>
        <p:nvSpPr>
          <p:cNvPr id="68611" name="Rectangle 2"/>
          <p:cNvSpPr>
            <a:spLocks noGrp="1" noChangeArrowheads="1"/>
          </p:cNvSpPr>
          <p:nvPr>
            <p:ph type="title"/>
          </p:nvPr>
        </p:nvSpPr>
        <p:spPr/>
        <p:txBody>
          <a:bodyPr/>
          <a:lstStyle/>
          <a:p>
            <a:r>
              <a:rPr lang="en-US"/>
              <a:t>Polycrystals</a:t>
            </a:r>
          </a:p>
        </p:txBody>
      </p:sp>
      <p:sp>
        <p:nvSpPr>
          <p:cNvPr id="68612" name="Rectangle 3"/>
          <p:cNvSpPr>
            <a:spLocks noGrp="1" noChangeArrowheads="1"/>
          </p:cNvSpPr>
          <p:nvPr>
            <p:ph type="body" idx="1"/>
          </p:nvPr>
        </p:nvSpPr>
        <p:spPr>
          <a:xfrm>
            <a:off x="762000" y="1752600"/>
            <a:ext cx="7391400" cy="2362200"/>
          </a:xfrm>
        </p:spPr>
        <p:txBody>
          <a:bodyPr/>
          <a:lstStyle/>
          <a:p>
            <a:r>
              <a:rPr lang="en-US" sz="2400"/>
              <a:t>Given a set of grains (orientations) comprising a polycrystal, one can calculate the Taylor factor, </a:t>
            </a:r>
            <a:r>
              <a:rPr lang="en-US" sz="2400" i="1">
                <a:latin typeface="Times" charset="0"/>
              </a:rPr>
              <a:t>M</a:t>
            </a:r>
            <a:r>
              <a:rPr lang="en-US" sz="2400"/>
              <a:t>, for each one as a function of its orientation, </a:t>
            </a:r>
            <a:r>
              <a:rPr lang="en-US" sz="2400" i="1">
                <a:latin typeface="Times" charset="0"/>
              </a:rPr>
              <a:t>g</a:t>
            </a:r>
            <a:r>
              <a:rPr lang="en-US" sz="2400"/>
              <a:t>, weighted by its volume fraction, </a:t>
            </a:r>
            <a:r>
              <a:rPr lang="en-US" sz="2400" i="1">
                <a:latin typeface="Times" charset="0"/>
              </a:rPr>
              <a:t>v</a:t>
            </a:r>
            <a:r>
              <a:rPr lang="en-US" sz="2400"/>
              <a:t>, and make a volume-weighted average, </a:t>
            </a:r>
            <a:r>
              <a:rPr lang="en-US" sz="2400" i="1">
                <a:latin typeface="Times" charset="0"/>
              </a:rPr>
              <a:t>&lt;M&gt;</a:t>
            </a:r>
            <a:r>
              <a:rPr lang="en-US" sz="2400"/>
              <a:t>.</a:t>
            </a:r>
          </a:p>
        </p:txBody>
      </p:sp>
      <p:pic>
        <p:nvPicPr>
          <p:cNvPr id="68613" name="Picture 5" descr="final"/>
          <p:cNvPicPr>
            <a:picLocks noChangeAspect="1" noChangeArrowheads="1"/>
          </p:cNvPicPr>
          <p:nvPr/>
        </p:nvPicPr>
        <p:blipFill>
          <a:blip r:embed="rId2"/>
          <a:srcRect/>
          <a:stretch>
            <a:fillRect/>
          </a:stretch>
        </p:blipFill>
        <p:spPr bwMode="auto">
          <a:xfrm>
            <a:off x="2819400" y="3962400"/>
            <a:ext cx="3873500" cy="1358900"/>
          </a:xfrm>
          <a:prstGeom prst="rect">
            <a:avLst/>
          </a:prstGeom>
          <a:noFill/>
          <a:ln w="9525">
            <a:noFill/>
            <a:miter lim="800000"/>
            <a:headEnd/>
            <a:tailEnd/>
          </a:ln>
        </p:spPr>
      </p:pic>
      <p:sp>
        <p:nvSpPr>
          <p:cNvPr id="68614" name="Rectangle 6"/>
          <p:cNvSpPr>
            <a:spLocks noChangeArrowheads="1"/>
          </p:cNvSpPr>
          <p:nvPr/>
        </p:nvSpPr>
        <p:spPr bwMode="auto">
          <a:xfrm>
            <a:off x="876300" y="5334000"/>
            <a:ext cx="7391400" cy="1143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sz="2000" b="0"/>
              <a:t>Note that exactly the same average can be made for the lower-bound or </a:t>
            </a:r>
            <a:r>
              <a:rPr lang="en-US" sz="2000" b="0" i="1"/>
              <a:t>Sachs model </a:t>
            </a:r>
            <a:r>
              <a:rPr lang="en-US" sz="2000" b="0"/>
              <a:t>by averaging the </a:t>
            </a:r>
            <a:r>
              <a:rPr lang="en-US" sz="2000" b="0" i="1"/>
              <a:t>inverse Schmid factors (1/m).</a:t>
            </a:r>
            <a:endParaRPr lang="en-US" sz="2000" b="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p>
            <a:fld id="{21C690EB-2BA2-C447-ABC5-B4668EC6B8E4}" type="slidenum">
              <a:rPr lang="en-US" smtClean="0"/>
              <a:pPr/>
              <a:t>62</a:t>
            </a:fld>
            <a:endParaRPr lang="en-US" smtClean="0"/>
          </a:p>
        </p:txBody>
      </p:sp>
      <p:pic>
        <p:nvPicPr>
          <p:cNvPr id="69635" name="Picture 4" descr="Reid_p164"/>
          <p:cNvPicPr>
            <a:picLocks noChangeAspect="1" noChangeArrowheads="1"/>
          </p:cNvPicPr>
          <p:nvPr/>
        </p:nvPicPr>
        <p:blipFill>
          <a:blip r:embed="rId2"/>
          <a:srcRect l="-35" r="35" b="72990"/>
          <a:stretch>
            <a:fillRect/>
          </a:stretch>
        </p:blipFill>
        <p:spPr bwMode="auto">
          <a:xfrm rot="10800000">
            <a:off x="304800" y="4851400"/>
            <a:ext cx="4451350" cy="1701800"/>
          </a:xfrm>
          <a:prstGeom prst="rect">
            <a:avLst/>
          </a:prstGeom>
          <a:noFill/>
          <a:ln w="9525">
            <a:noFill/>
            <a:miter lim="800000"/>
            <a:headEnd/>
            <a:tailEnd/>
          </a:ln>
        </p:spPr>
      </p:pic>
      <p:pic>
        <p:nvPicPr>
          <p:cNvPr id="69636" name="Picture 5" descr="Reid_p165"/>
          <p:cNvPicPr>
            <a:picLocks noChangeAspect="1" noChangeArrowheads="1"/>
          </p:cNvPicPr>
          <p:nvPr/>
        </p:nvPicPr>
        <p:blipFill>
          <a:blip r:embed="rId3"/>
          <a:srcRect/>
          <a:stretch>
            <a:fillRect/>
          </a:stretch>
        </p:blipFill>
        <p:spPr bwMode="auto">
          <a:xfrm>
            <a:off x="4572000" y="260350"/>
            <a:ext cx="4475163" cy="6335713"/>
          </a:xfrm>
          <a:prstGeom prst="rect">
            <a:avLst/>
          </a:prstGeom>
          <a:noFill/>
          <a:ln w="9525">
            <a:noFill/>
            <a:miter lim="800000"/>
            <a:headEnd/>
            <a:tailEnd/>
          </a:ln>
        </p:spPr>
      </p:pic>
      <p:sp>
        <p:nvSpPr>
          <p:cNvPr id="69637" name="Rectangle 2"/>
          <p:cNvSpPr>
            <a:spLocks noGrp="1" noChangeArrowheads="1"/>
          </p:cNvSpPr>
          <p:nvPr>
            <p:ph type="title"/>
          </p:nvPr>
        </p:nvSpPr>
        <p:spPr>
          <a:xfrm>
            <a:off x="304800" y="533400"/>
            <a:ext cx="4876800" cy="1371600"/>
          </a:xfrm>
        </p:spPr>
        <p:txBody>
          <a:bodyPr/>
          <a:lstStyle/>
          <a:p>
            <a:r>
              <a:rPr lang="en-US"/>
              <a:t>Multi-slip: </a:t>
            </a:r>
            <a:br>
              <a:rPr lang="en-US"/>
            </a:br>
            <a:r>
              <a:rPr lang="en-US"/>
              <a:t>Worked Example</a:t>
            </a:r>
          </a:p>
        </p:txBody>
      </p:sp>
      <p:sp>
        <p:nvSpPr>
          <p:cNvPr id="69638" name="Text Box 6"/>
          <p:cNvSpPr txBox="1">
            <a:spLocks noChangeArrowheads="1"/>
          </p:cNvSpPr>
          <p:nvPr/>
        </p:nvSpPr>
        <p:spPr bwMode="auto">
          <a:xfrm>
            <a:off x="7848600" y="5562600"/>
            <a:ext cx="981075" cy="457200"/>
          </a:xfrm>
          <a:prstGeom prst="rect">
            <a:avLst/>
          </a:prstGeom>
          <a:noFill/>
          <a:ln w="9525">
            <a:noFill/>
            <a:miter lim="800000"/>
            <a:headEnd/>
            <a:tailEnd/>
          </a:ln>
        </p:spPr>
        <p:txBody>
          <a:bodyPr wrap="none">
            <a:prstTxWarp prst="textNoShape">
              <a:avLst/>
            </a:prstTxWarp>
            <a:spAutoFit/>
          </a:bodyPr>
          <a:lstStyle/>
          <a:p>
            <a:r>
              <a:rPr lang="en-US" b="0" i="1"/>
              <a:t>[Reid]</a:t>
            </a:r>
          </a:p>
        </p:txBody>
      </p:sp>
      <p:sp>
        <p:nvSpPr>
          <p:cNvPr id="69639" name="Text Box 7"/>
          <p:cNvSpPr txBox="1">
            <a:spLocks noChangeArrowheads="1"/>
          </p:cNvSpPr>
          <p:nvPr/>
        </p:nvSpPr>
        <p:spPr bwMode="auto">
          <a:xfrm>
            <a:off x="609600" y="2286000"/>
            <a:ext cx="3962400" cy="2563813"/>
          </a:xfrm>
          <a:prstGeom prst="rect">
            <a:avLst/>
          </a:prstGeom>
          <a:solidFill>
            <a:schemeClr val="accent2"/>
          </a:solidFill>
          <a:ln w="9525">
            <a:noFill/>
            <a:miter lim="800000"/>
            <a:headEnd/>
            <a:tailEnd/>
          </a:ln>
        </p:spPr>
        <p:txBody>
          <a:bodyPr>
            <a:prstTxWarp prst="textNoShape">
              <a:avLst/>
            </a:prstTxWarp>
            <a:spAutoFit/>
          </a:bodyPr>
          <a:lstStyle/>
          <a:p>
            <a:r>
              <a:rPr lang="en-US" sz="1800" b="0"/>
              <a:t>Objective is to find the </a:t>
            </a:r>
            <a:r>
              <a:rPr lang="en-US" sz="1800" b="0" i="1"/>
              <a:t>multislip stress state </a:t>
            </a:r>
            <a:r>
              <a:rPr lang="en-US" sz="1800" b="0"/>
              <a:t>and </a:t>
            </a:r>
            <a:r>
              <a:rPr lang="en-US" sz="1800" b="0" i="1"/>
              <a:t>slip distribution</a:t>
            </a:r>
            <a:r>
              <a:rPr lang="en-US" sz="1800" b="0"/>
              <a:t> for a crystal undergoing plane strain compression.</a:t>
            </a:r>
          </a:p>
          <a:p>
            <a:r>
              <a:rPr lang="en-US" sz="1800" b="0"/>
              <a:t>Quantities in the sample frame have primes (‘) whereas quantities in the crystal frame are unprimed; the “a” coefficients form an </a:t>
            </a:r>
            <a:r>
              <a:rPr lang="en-US" sz="1800" b="0" i="1"/>
              <a:t>orientation matrix (“g”).</a:t>
            </a:r>
            <a:endParaRPr lang="en-US" sz="1800" b="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p>
            <a:fld id="{7C0C63A0-EF90-0447-BFFE-C8C9ABF5811C}" type="slidenum">
              <a:rPr lang="en-US" smtClean="0"/>
              <a:pPr/>
              <a:t>63</a:t>
            </a:fld>
            <a:endParaRPr lang="en-US" smtClean="0"/>
          </a:p>
        </p:txBody>
      </p:sp>
      <p:sp>
        <p:nvSpPr>
          <p:cNvPr id="70659" name="Rectangle 3"/>
          <p:cNvSpPr>
            <a:spLocks noGrp="1" noChangeArrowheads="1"/>
          </p:cNvSpPr>
          <p:nvPr>
            <p:ph type="body" idx="1"/>
          </p:nvPr>
        </p:nvSpPr>
        <p:spPr>
          <a:xfrm>
            <a:off x="609600" y="2209800"/>
            <a:ext cx="3657600" cy="3810000"/>
          </a:xfrm>
        </p:spPr>
        <p:txBody>
          <a:bodyPr/>
          <a:lstStyle/>
          <a:p>
            <a:r>
              <a:rPr lang="en-US" sz="1800" dirty="0"/>
              <a:t>This worked example for a bcc </a:t>
            </a:r>
            <a:r>
              <a:rPr lang="en-US" sz="1800" dirty="0" err="1"/>
              <a:t>multislip</a:t>
            </a:r>
            <a:r>
              <a:rPr lang="en-US" sz="1800" dirty="0"/>
              <a:t> case shows you how to apply the </a:t>
            </a:r>
            <a:r>
              <a:rPr lang="en-US" sz="1800" i="1" dirty="0"/>
              <a:t>maximum work principle</a:t>
            </a:r>
            <a:r>
              <a:rPr lang="en-US" sz="1800" dirty="0"/>
              <a:t> to a practical problem.</a:t>
            </a:r>
          </a:p>
          <a:p>
            <a:pPr>
              <a:lnSpc>
                <a:spcPct val="90000"/>
              </a:lnSpc>
            </a:pPr>
            <a:r>
              <a:rPr lang="en-US" sz="1800" dirty="0"/>
              <a:t>Important note: Reid chooses to divide the work increment by the value of </a:t>
            </a:r>
            <a:r>
              <a:rPr lang="en-US" sz="1800" i="1" dirty="0">
                <a:latin typeface="Symbol" charset="2"/>
                <a:sym typeface="Symbol" charset="2"/>
              </a:rPr>
              <a:t></a:t>
            </a:r>
            <a:r>
              <a:rPr lang="en-US" sz="1800" baseline="-25000" dirty="0"/>
              <a:t>11</a:t>
            </a:r>
            <a:r>
              <a:rPr lang="en-US" sz="1800" dirty="0"/>
              <a:t>. This gives a different answer than that obtained with the </a:t>
            </a:r>
            <a:r>
              <a:rPr lang="en-US" sz="1800" i="1" dirty="0"/>
              <a:t>von </a:t>
            </a:r>
            <a:r>
              <a:rPr lang="en-US" sz="1800" i="1" dirty="0" err="1"/>
              <a:t>Mises</a:t>
            </a:r>
            <a:r>
              <a:rPr lang="en-US" sz="1800" i="1" dirty="0"/>
              <a:t> equivalent strain </a:t>
            </a:r>
            <a:r>
              <a:rPr lang="en-US" sz="1800" dirty="0"/>
              <a:t>(e.g. in Lapp).  Instead of </a:t>
            </a:r>
            <a:r>
              <a:rPr lang="en-US" sz="1800" dirty="0" err="1">
                <a:latin typeface="Symbol" charset="2"/>
                <a:sym typeface="Symbol" charset="2"/>
              </a:rPr>
              <a:t>√</a:t>
            </a:r>
            <a:r>
              <a:rPr lang="en-US" sz="1800" dirty="0"/>
              <a:t> as given here,</a:t>
            </a:r>
            <a:r>
              <a:rPr lang="en-US" sz="1800" dirty="0" smtClean="0"/>
              <a:t> </a:t>
            </a:r>
            <a:br>
              <a:rPr lang="en-US" sz="1800" dirty="0" smtClean="0"/>
            </a:br>
            <a:r>
              <a:rPr lang="en-US" sz="1800" dirty="0" smtClean="0"/>
              <a:t>the </a:t>
            </a:r>
            <a:r>
              <a:rPr lang="en-US" sz="1800" dirty="0"/>
              <a:t>answer is </a:t>
            </a:r>
            <a:r>
              <a:rPr lang="en-US" sz="1800" dirty="0">
                <a:latin typeface="Symbol" charset="2"/>
                <a:sym typeface="Symbol" charset="2"/>
              </a:rPr>
              <a:t>√</a:t>
            </a:r>
            <a:r>
              <a:rPr lang="en-US" sz="1800" dirty="0" err="1">
                <a:latin typeface="Symbol" charset="2"/>
                <a:sym typeface="Symbol" charset="2"/>
              </a:rPr>
              <a:t>√√</a:t>
            </a:r>
            <a:r>
              <a:rPr lang="en-US" sz="1800" dirty="0"/>
              <a:t>.</a:t>
            </a:r>
          </a:p>
        </p:txBody>
      </p:sp>
      <p:sp>
        <p:nvSpPr>
          <p:cNvPr id="70660" name="Rectangle 4"/>
          <p:cNvSpPr>
            <a:spLocks noGrp="1" noChangeArrowheads="1"/>
          </p:cNvSpPr>
          <p:nvPr>
            <p:ph type="title"/>
          </p:nvPr>
        </p:nvSpPr>
        <p:spPr>
          <a:xfrm>
            <a:off x="228600" y="533400"/>
            <a:ext cx="4495800" cy="1371600"/>
          </a:xfrm>
          <a:noFill/>
        </p:spPr>
        <p:txBody>
          <a:bodyPr/>
          <a:lstStyle/>
          <a:p>
            <a:r>
              <a:rPr lang="en-US" dirty="0"/>
              <a:t>Multi-slip: </a:t>
            </a:r>
            <a:br>
              <a:rPr lang="en-US" dirty="0"/>
            </a:br>
            <a:r>
              <a:rPr lang="en-US" dirty="0"/>
              <a:t>Worked Example</a:t>
            </a:r>
          </a:p>
        </p:txBody>
      </p:sp>
      <p:pic>
        <p:nvPicPr>
          <p:cNvPr id="70661" name="Picture 5" descr="Reid_p166"/>
          <p:cNvPicPr>
            <a:picLocks noChangeAspect="1" noChangeArrowheads="1"/>
          </p:cNvPicPr>
          <p:nvPr/>
        </p:nvPicPr>
        <p:blipFill>
          <a:blip r:embed="rId2"/>
          <a:srcRect l="-38" t="17310" r="38" b="26"/>
          <a:stretch>
            <a:fillRect/>
          </a:stretch>
        </p:blipFill>
        <p:spPr bwMode="auto">
          <a:xfrm rot="10800000">
            <a:off x="4415767" y="533400"/>
            <a:ext cx="4575833" cy="5715000"/>
          </a:xfrm>
          <a:prstGeom prst="rect">
            <a:avLst/>
          </a:prstGeom>
          <a:noFill/>
          <a:ln w="9525">
            <a:noFill/>
            <a:miter lim="800000"/>
            <a:headEnd/>
            <a:tailEnd/>
          </a:ln>
        </p:spPr>
      </p:pic>
      <p:sp>
        <p:nvSpPr>
          <p:cNvPr id="70662" name="Text Box 6"/>
          <p:cNvSpPr txBox="1">
            <a:spLocks noChangeArrowheads="1"/>
          </p:cNvSpPr>
          <p:nvPr/>
        </p:nvSpPr>
        <p:spPr bwMode="auto">
          <a:xfrm>
            <a:off x="1219200" y="6262688"/>
            <a:ext cx="6746875" cy="366712"/>
          </a:xfrm>
          <a:prstGeom prst="rect">
            <a:avLst/>
          </a:prstGeom>
          <a:noFill/>
          <a:ln w="9525">
            <a:noFill/>
            <a:miter lim="800000"/>
            <a:headEnd/>
            <a:tailEnd/>
          </a:ln>
        </p:spPr>
        <p:txBody>
          <a:bodyPr>
            <a:prstTxWarp prst="textNoShape">
              <a:avLst/>
            </a:prstTxWarp>
            <a:spAutoFit/>
          </a:bodyPr>
          <a:lstStyle/>
          <a:p>
            <a:r>
              <a:rPr lang="en-US" sz="1800" b="0"/>
              <a:t>In this example from Reid, “orientation factor” = Taylor factor = </a:t>
            </a:r>
            <a:r>
              <a:rPr lang="en-US" sz="1800" b="0" i="1"/>
              <a:t>M</a:t>
            </a:r>
            <a:endParaRPr lang="en-US" sz="1800" b="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4"/>
          <p:cNvSpPr>
            <a:spLocks noGrp="1"/>
          </p:cNvSpPr>
          <p:nvPr>
            <p:ph type="sldNum" sz="quarter" idx="11"/>
          </p:nvPr>
        </p:nvSpPr>
        <p:spPr>
          <a:noFill/>
        </p:spPr>
        <p:txBody>
          <a:bodyPr/>
          <a:lstStyle/>
          <a:p>
            <a:fld id="{3AC19017-F57F-E94D-B167-278EE48BFC19}" type="slidenum">
              <a:rPr lang="en-US" smtClean="0"/>
              <a:pPr/>
              <a:t>64</a:t>
            </a:fld>
            <a:endParaRPr lang="en-US" smtClean="0"/>
          </a:p>
        </p:txBody>
      </p:sp>
      <p:sp>
        <p:nvSpPr>
          <p:cNvPr id="71684" name="Rectangle 2"/>
          <p:cNvSpPr>
            <a:spLocks noGrp="1" noChangeArrowheads="1"/>
          </p:cNvSpPr>
          <p:nvPr>
            <p:ph type="title"/>
          </p:nvPr>
        </p:nvSpPr>
        <p:spPr>
          <a:xfrm>
            <a:off x="762000" y="228600"/>
            <a:ext cx="7620000" cy="762000"/>
          </a:xfrm>
        </p:spPr>
        <p:txBody>
          <a:bodyPr/>
          <a:lstStyle/>
          <a:p>
            <a:r>
              <a:rPr lang="en-US"/>
              <a:t>Bishop-Hill Method: pseudo-code</a:t>
            </a:r>
          </a:p>
        </p:txBody>
      </p:sp>
      <p:sp>
        <p:nvSpPr>
          <p:cNvPr id="71685" name="Rectangle 3"/>
          <p:cNvSpPr>
            <a:spLocks noGrp="1" noChangeArrowheads="1"/>
          </p:cNvSpPr>
          <p:nvPr>
            <p:ph type="body" idx="1"/>
          </p:nvPr>
        </p:nvSpPr>
        <p:spPr>
          <a:xfrm>
            <a:off x="685800" y="1066800"/>
            <a:ext cx="7696200" cy="4495800"/>
          </a:xfrm>
        </p:spPr>
        <p:txBody>
          <a:bodyPr/>
          <a:lstStyle/>
          <a:p>
            <a:pPr marL="533400" indent="-533400">
              <a:lnSpc>
                <a:spcPct val="90000"/>
              </a:lnSpc>
            </a:pPr>
            <a:r>
              <a:rPr lang="en-US" sz="2400"/>
              <a:t>How to calculate the Taylor factor using the Bishop-Hill model?</a:t>
            </a:r>
          </a:p>
          <a:p>
            <a:pPr marL="952500" lvl="1" indent="-495300">
              <a:lnSpc>
                <a:spcPct val="90000"/>
              </a:lnSpc>
              <a:buFont typeface="Arial" charset="0"/>
              <a:buAutoNum type="arabicPeriod"/>
            </a:pPr>
            <a:r>
              <a:rPr lang="en-US" sz="2200"/>
              <a:t>Identify the orientation of the crystal, </a:t>
            </a:r>
            <a:r>
              <a:rPr lang="en-US" sz="2200" i="1">
                <a:latin typeface="Times New Roman" charset="0"/>
              </a:rPr>
              <a:t>g;</a:t>
            </a:r>
            <a:endParaRPr lang="en-US" sz="2200"/>
          </a:p>
          <a:p>
            <a:pPr marL="952500" lvl="1" indent="-495300">
              <a:lnSpc>
                <a:spcPct val="90000"/>
              </a:lnSpc>
              <a:buFont typeface="Arial" charset="0"/>
              <a:buAutoNum type="arabicPeriod"/>
            </a:pPr>
            <a:r>
              <a:rPr lang="en-US" sz="2200"/>
              <a:t>Transform the strain into crystal coordinates;</a:t>
            </a:r>
          </a:p>
          <a:p>
            <a:pPr marL="952500" lvl="1" indent="-495300">
              <a:lnSpc>
                <a:spcPct val="90000"/>
              </a:lnSpc>
              <a:buFont typeface="Arial" charset="0"/>
              <a:buAutoNum type="arabicPeriod"/>
            </a:pPr>
            <a:r>
              <a:rPr lang="en-US" sz="2200"/>
              <a:t>Calculate the work increment (product of one of the discrete multislip stress states with the transformed strain tensor) for each one of the 28 discrete stress states that allow multiple slip;</a:t>
            </a:r>
          </a:p>
          <a:p>
            <a:pPr marL="952500" lvl="1" indent="-495300">
              <a:lnSpc>
                <a:spcPct val="90000"/>
              </a:lnSpc>
              <a:buFont typeface="Arial" charset="0"/>
              <a:buAutoNum type="arabicPeriod"/>
            </a:pPr>
            <a:r>
              <a:rPr lang="en-US" sz="2200"/>
              <a:t>The operative stress state is the one that is associated with the largest magnitude (absolute value) of work increment, </a:t>
            </a:r>
            <a:r>
              <a:rPr lang="en-US" sz="2200" i="1">
                <a:latin typeface="Times" charset="0"/>
              </a:rPr>
              <a:t>dW;</a:t>
            </a:r>
          </a:p>
          <a:p>
            <a:pPr marL="952500" lvl="1" indent="-495300">
              <a:lnSpc>
                <a:spcPct val="90000"/>
              </a:lnSpc>
              <a:buFont typeface="Arial" charset="0"/>
              <a:buAutoNum type="arabicPeriod"/>
            </a:pPr>
            <a:r>
              <a:rPr lang="en-US" sz="2200"/>
              <a:t>The Taylor factor is then equal to the maximum work increment divided by the von Mises equivalent strain.</a:t>
            </a:r>
          </a:p>
        </p:txBody>
      </p:sp>
      <p:graphicFrame>
        <p:nvGraphicFramePr>
          <p:cNvPr id="71682" name="Object 2"/>
          <p:cNvGraphicFramePr>
            <a:graphicFrameLocks noChangeAspect="1"/>
          </p:cNvGraphicFramePr>
          <p:nvPr/>
        </p:nvGraphicFramePr>
        <p:xfrm>
          <a:off x="5791200" y="5486400"/>
          <a:ext cx="2133600" cy="1066800"/>
        </p:xfrm>
        <a:graphic>
          <a:graphicData uri="http://schemas.openxmlformats.org/presentationml/2006/ole">
            <mc:AlternateContent xmlns:mc="http://schemas.openxmlformats.org/markup-compatibility/2006">
              <mc:Choice xmlns:v="urn:schemas-microsoft-com:vml" Requires="v">
                <p:oleObj spid="_x0000_s71694" name="Equation" r:id="rId3" imgW="812800" imgH="406400" progId="Equation.3">
                  <p:embed/>
                </p:oleObj>
              </mc:Choice>
              <mc:Fallback>
                <p:oleObj name="Equation" r:id="rId3" imgW="812800" imgH="40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486400"/>
                        <a:ext cx="2133600"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6" name="Text Box 5"/>
          <p:cNvSpPr txBox="1">
            <a:spLocks noChangeArrowheads="1"/>
          </p:cNvSpPr>
          <p:nvPr/>
        </p:nvSpPr>
        <p:spPr bwMode="auto">
          <a:xfrm>
            <a:off x="365125" y="5475288"/>
            <a:ext cx="5197475" cy="1187450"/>
          </a:xfrm>
          <a:prstGeom prst="rect">
            <a:avLst/>
          </a:prstGeom>
          <a:solidFill>
            <a:schemeClr val="accent2"/>
          </a:solidFill>
          <a:ln w="9525">
            <a:noFill/>
            <a:miter lim="800000"/>
            <a:headEnd/>
            <a:tailEnd/>
          </a:ln>
        </p:spPr>
        <p:txBody>
          <a:bodyPr>
            <a:prstTxWarp prst="textNoShape">
              <a:avLst/>
            </a:prstTxWarp>
            <a:spAutoFit/>
          </a:bodyPr>
          <a:lstStyle/>
          <a:p>
            <a:r>
              <a:rPr lang="en-US" sz="1200" b="0"/>
              <a:t>Note: given that the magnitude (in the sense of the von Mises equivalent) is constant for both the strain increment and each of the multi-axial stress states, why does the Taylor factor vary with orientation?!  The answer is that it is the </a:t>
            </a:r>
            <a:r>
              <a:rPr lang="en-US" sz="1200" b="0" i="1"/>
              <a:t>dot product</a:t>
            </a:r>
            <a:r>
              <a:rPr lang="en-US" sz="1200" b="0"/>
              <a:t> of the stress and strain that matters, and that, as you vary the orientation, so the geometric relationship between the strain direction and the set of multislip stress states varies.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p>
            <a:fld id="{273F1429-762C-E04A-9113-48C060B94D9B}" type="slidenum">
              <a:rPr lang="en-US" smtClean="0"/>
              <a:pPr/>
              <a:t>65</a:t>
            </a:fld>
            <a:endParaRPr lang="en-US" smtClean="0"/>
          </a:p>
        </p:txBody>
      </p:sp>
      <p:sp>
        <p:nvSpPr>
          <p:cNvPr id="72707" name="Rectangle 2"/>
          <p:cNvSpPr>
            <a:spLocks noGrp="1" noChangeArrowheads="1"/>
          </p:cNvSpPr>
          <p:nvPr>
            <p:ph type="title"/>
          </p:nvPr>
        </p:nvSpPr>
        <p:spPr>
          <a:xfrm>
            <a:off x="762000" y="76200"/>
            <a:ext cx="7924800" cy="990600"/>
          </a:xfrm>
        </p:spPr>
        <p:txBody>
          <a:bodyPr/>
          <a:lstStyle/>
          <a:p>
            <a:r>
              <a:rPr lang="en-US"/>
              <a:t>Multiple Slip - Slip System Selection</a:t>
            </a:r>
          </a:p>
        </p:txBody>
      </p:sp>
      <p:sp>
        <p:nvSpPr>
          <p:cNvPr id="72708" name="Rectangle 3"/>
          <p:cNvSpPr>
            <a:spLocks noGrp="1" noChangeArrowheads="1"/>
          </p:cNvSpPr>
          <p:nvPr>
            <p:ph type="body" idx="1"/>
          </p:nvPr>
        </p:nvSpPr>
        <p:spPr>
          <a:xfrm>
            <a:off x="762000" y="990600"/>
            <a:ext cx="7696200" cy="5257800"/>
          </a:xfrm>
        </p:spPr>
        <p:txBody>
          <a:bodyPr/>
          <a:lstStyle/>
          <a:p>
            <a:r>
              <a:rPr lang="en-US" sz="1800" dirty="0"/>
              <a:t>So, now you have figured out what the stress state is in a grain that will allow it to deform.  What about the slip rates on each slip system?!</a:t>
            </a:r>
          </a:p>
          <a:p>
            <a:r>
              <a:rPr lang="en-US" sz="1800" dirty="0"/>
              <a:t>The problem is that neither Taylor nor Bishop &amp; Hill say anything about which of the many possible solutions is the correct one!</a:t>
            </a:r>
          </a:p>
          <a:p>
            <a:r>
              <a:rPr lang="en-US" sz="1800" dirty="0"/>
              <a:t>For any given orientation and required strain, there is a range of possible solutions: in effect, different combinations of 5 out of 6 or 8 slip systems that are loaded to the critical resolved shear stress can be active and used to solve the equations that relate microscopic slip to macroscopic strain.</a:t>
            </a:r>
          </a:p>
          <a:p>
            <a:r>
              <a:rPr lang="en-US" sz="1800" dirty="0"/>
              <a:t>Modern approaches use the physically realistic strain rate sensitivity on each system to “round the corners” of the single crystal yield surface.  This will be discussed in later </a:t>
            </a:r>
            <a:r>
              <a:rPr lang="en-US" sz="1800" dirty="0" smtClean="0"/>
              <a:t>slides in the section on Grain Reorientation.</a:t>
            </a:r>
            <a:endParaRPr lang="en-US" sz="1800" dirty="0"/>
          </a:p>
          <a:p>
            <a:r>
              <a:rPr lang="en-US" sz="1800" dirty="0"/>
              <a:t>Even in the rate-insensitive limit discussed here, it is possible to make a random choice out of the available solutions.</a:t>
            </a:r>
          </a:p>
          <a:p>
            <a:r>
              <a:rPr lang="en-US" sz="1800" dirty="0"/>
              <a:t>The review of Taylor’s work that follows shows the “ambiguity problem” as this is known, through the variation in possible re-orientation of an </a:t>
            </a:r>
            <a:r>
              <a:rPr lang="en-US" sz="1800" dirty="0" err="1"/>
              <a:t>fcc</a:t>
            </a:r>
            <a:r>
              <a:rPr lang="en-US" sz="1800" dirty="0"/>
              <a:t> crystal undergoing tensile deformation (shown on a later slide).</a:t>
            </a:r>
          </a:p>
        </p:txBody>
      </p:sp>
      <p:sp>
        <p:nvSpPr>
          <p:cNvPr id="72709" name="TextBox 4"/>
          <p:cNvSpPr txBox="1">
            <a:spLocks noChangeArrowheads="1"/>
          </p:cNvSpPr>
          <p:nvPr/>
        </p:nvSpPr>
        <p:spPr bwMode="auto">
          <a:xfrm>
            <a:off x="2133600" y="6443246"/>
            <a:ext cx="4130458" cy="338554"/>
          </a:xfrm>
          <a:prstGeom prst="rect">
            <a:avLst/>
          </a:prstGeom>
          <a:noFill/>
          <a:ln w="9525">
            <a:noFill/>
            <a:miter lim="800000"/>
            <a:headEnd/>
            <a:tailEnd/>
          </a:ln>
        </p:spPr>
        <p:txBody>
          <a:bodyPr wrap="none">
            <a:prstTxWarp prst="textNoShape">
              <a:avLst/>
            </a:prstTxWarp>
            <a:spAutoFit/>
          </a:bodyPr>
          <a:lstStyle/>
          <a:p>
            <a:r>
              <a:rPr lang="en-US" sz="1600" b="0" dirty="0">
                <a:latin typeface="Cambria"/>
                <a:cs typeface="Cambria"/>
              </a:rPr>
              <a:t>Bishop J and Hill R (1951) Phil. Mag. </a:t>
            </a:r>
            <a:r>
              <a:rPr lang="en-US" sz="1600" dirty="0">
                <a:latin typeface="Cambria"/>
                <a:cs typeface="Cambria"/>
              </a:rPr>
              <a:t>42 </a:t>
            </a:r>
            <a:r>
              <a:rPr lang="en-US" sz="1600" b="0" dirty="0">
                <a:latin typeface="Cambria"/>
                <a:cs typeface="Cambria"/>
              </a:rPr>
              <a:t>1298</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p>
            <a:fld id="{34BC28C4-B470-2845-A6EA-B0265F505591}" type="slidenum">
              <a:rPr lang="en-US" smtClean="0"/>
              <a:pPr/>
              <a:t>66</a:t>
            </a:fld>
            <a:endParaRPr lang="en-US" smtClean="0"/>
          </a:p>
        </p:txBody>
      </p:sp>
      <p:sp>
        <p:nvSpPr>
          <p:cNvPr id="73731" name="Text Box 13"/>
          <p:cNvSpPr txBox="1">
            <a:spLocks noChangeArrowheads="1"/>
          </p:cNvSpPr>
          <p:nvPr/>
        </p:nvSpPr>
        <p:spPr bwMode="auto">
          <a:xfrm>
            <a:off x="609600" y="1600200"/>
            <a:ext cx="7924800" cy="3743325"/>
          </a:xfrm>
          <a:prstGeom prst="rect">
            <a:avLst/>
          </a:prstGeom>
          <a:noFill/>
          <a:ln w="9525">
            <a:noFill/>
            <a:miter lim="800000"/>
            <a:headEnd/>
            <a:tailEnd/>
          </a:ln>
        </p:spPr>
        <p:txBody>
          <a:bodyPr>
            <a:prstTxWarp prst="textNoShape">
              <a:avLst/>
            </a:prstTxWarp>
            <a:spAutoFit/>
          </a:bodyPr>
          <a:lstStyle/>
          <a:p>
            <a:pPr>
              <a:buFontTx/>
              <a:buChar char="•"/>
            </a:pPr>
            <a:r>
              <a:rPr lang="en-US" b="0"/>
              <a:t>  This was the first model to describe, successfully, the stress-strain relation as well as the texture development of polycrystalline metals in terms of the single crystal constitutive  behavior, for the case of uniaxial tension. </a:t>
            </a:r>
          </a:p>
          <a:p>
            <a:pPr>
              <a:buFontTx/>
              <a:buChar char="•"/>
            </a:pPr>
            <a:endParaRPr lang="en-US" b="0"/>
          </a:p>
          <a:p>
            <a:pPr>
              <a:buFontTx/>
              <a:buChar char="•"/>
            </a:pPr>
            <a:r>
              <a:rPr lang="en-US" b="0"/>
              <a:t>  Taylor used this model to solve the problem of a polycrystalline  FCC material, under uniaxial, axisymmetric tension and show that the </a:t>
            </a:r>
            <a:r>
              <a:rPr lang="en-US" b="0" i="1"/>
              <a:t>polycrystal hardening </a:t>
            </a:r>
            <a:r>
              <a:rPr lang="en-US" b="0"/>
              <a:t>behavior could be understood in terms of the behavior of a </a:t>
            </a:r>
            <a:r>
              <a:rPr lang="en-US" b="0" i="1"/>
              <a:t>single slip system</a:t>
            </a:r>
            <a:r>
              <a:rPr lang="en-US" b="0"/>
              <a:t>.</a:t>
            </a:r>
          </a:p>
        </p:txBody>
      </p:sp>
      <p:sp>
        <p:nvSpPr>
          <p:cNvPr id="73732" name="Rectangle 26"/>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pt-BR" sz="3200" b="0" i="1">
                <a:solidFill>
                  <a:srgbClr val="011099"/>
                </a:solidFill>
              </a:rPr>
              <a:t>Taylor’s Rigid Plastic Model for Polycrystals</a:t>
            </a:r>
            <a:endParaRPr lang="en-US" sz="3200" b="0" i="1">
              <a:solidFill>
                <a:srgbClr val="01109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p>
            <a:fld id="{EE27341B-D26C-3D48-B89E-EA9F3BD0C05F}" type="slidenum">
              <a:rPr lang="en-US" smtClean="0"/>
              <a:pPr/>
              <a:t>67</a:t>
            </a:fld>
            <a:endParaRPr lang="en-US" smtClean="0"/>
          </a:p>
        </p:txBody>
      </p:sp>
      <p:sp>
        <p:nvSpPr>
          <p:cNvPr id="74755" name="Rectangle 2"/>
          <p:cNvSpPr>
            <a:spLocks noGrp="1" noChangeArrowheads="1"/>
          </p:cNvSpPr>
          <p:nvPr>
            <p:ph type="title"/>
          </p:nvPr>
        </p:nvSpPr>
        <p:spPr>
          <a:xfrm>
            <a:off x="1524000" y="0"/>
            <a:ext cx="6096000" cy="1371600"/>
          </a:xfrm>
        </p:spPr>
        <p:txBody>
          <a:bodyPr/>
          <a:lstStyle/>
          <a:p>
            <a:r>
              <a:rPr lang="en-US"/>
              <a:t>Taylor model basis</a:t>
            </a:r>
          </a:p>
        </p:txBody>
      </p:sp>
      <p:sp>
        <p:nvSpPr>
          <p:cNvPr id="74756" name="Rectangle 3"/>
          <p:cNvSpPr>
            <a:spLocks noGrp="1" noChangeArrowheads="1"/>
          </p:cNvSpPr>
          <p:nvPr>
            <p:ph type="body" idx="1"/>
          </p:nvPr>
        </p:nvSpPr>
        <p:spPr>
          <a:xfrm>
            <a:off x="685800" y="1295400"/>
            <a:ext cx="7848600" cy="5105400"/>
          </a:xfrm>
        </p:spPr>
        <p:txBody>
          <a:bodyPr/>
          <a:lstStyle/>
          <a:p>
            <a:r>
              <a:rPr lang="en-US" sz="2400">
                <a:ea typeface="Times" charset="0"/>
                <a:cs typeface="Times" charset="0"/>
              </a:rPr>
              <a:t>If large plastic strains are accumulated in a body then it is unlikely that any single grain (volume element) will have deformed much differently from the average.  The reason for this is that any accumulated differences lead to either a gap or an overlap between adjacent grains.  Overlaps are exceedingly unlikely because most plastic solids are essentially incompressible.  Gaps are simply not observed in ductile materials, though they are admittedly common in marginally ductile materials.  This then is the "compatibility-first" justification, i.e. that the elastic energy cost for large deviations in strain between a given grain and its matrix are very large.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p>
            <a:fld id="{BC3FC7E8-F17B-C243-839C-42952AAE0E12}" type="slidenum">
              <a:rPr lang="en-US" smtClean="0"/>
              <a:pPr/>
              <a:t>68</a:t>
            </a:fld>
            <a:endParaRPr lang="en-US" smtClean="0"/>
          </a:p>
        </p:txBody>
      </p:sp>
      <p:sp>
        <p:nvSpPr>
          <p:cNvPr id="75779" name="Rectangle 2"/>
          <p:cNvSpPr>
            <a:spLocks noGrp="1" noChangeArrowheads="1"/>
          </p:cNvSpPr>
          <p:nvPr>
            <p:ph type="title"/>
          </p:nvPr>
        </p:nvSpPr>
        <p:spPr/>
        <p:txBody>
          <a:bodyPr/>
          <a:lstStyle/>
          <a:p>
            <a:r>
              <a:rPr lang="en-US"/>
              <a:t>Uniform strain assumption</a:t>
            </a:r>
          </a:p>
        </p:txBody>
      </p:sp>
      <p:sp>
        <p:nvSpPr>
          <p:cNvPr id="75780" name="Rectangle 3"/>
          <p:cNvSpPr>
            <a:spLocks noGrp="1" noChangeArrowheads="1"/>
          </p:cNvSpPr>
          <p:nvPr>
            <p:ph type="body" idx="1"/>
          </p:nvPr>
        </p:nvSpPr>
        <p:spPr>
          <a:xfrm>
            <a:off x="762000" y="1600200"/>
            <a:ext cx="7696200" cy="4114800"/>
          </a:xfrm>
        </p:spPr>
        <p:txBody>
          <a:bodyPr/>
          <a:lstStyle/>
          <a:p>
            <a:pPr>
              <a:buFont typeface="Monotype Sorts" charset="2"/>
              <a:buNone/>
            </a:pPr>
            <a:r>
              <a:rPr lang="en-US">
                <a:latin typeface="Times" charset="0"/>
                <a:ea typeface="Times" charset="0"/>
                <a:cs typeface="Times" charset="0"/>
              </a:rPr>
              <a:t>                   d</a:t>
            </a:r>
            <a:r>
              <a:rPr lang="en-US" i="1">
                <a:latin typeface="Times" charset="0"/>
                <a:ea typeface="Times" charset="0"/>
                <a:cs typeface="Times" charset="0"/>
              </a:rPr>
              <a:t>E</a:t>
            </a:r>
            <a:r>
              <a:rPr lang="en-US" baseline="30000">
                <a:latin typeface="Times" charset="0"/>
                <a:ea typeface="Times" charset="0"/>
                <a:cs typeface="Times" charset="0"/>
              </a:rPr>
              <a:t>local</a:t>
            </a:r>
            <a:r>
              <a:rPr lang="en-US">
                <a:latin typeface="Times" charset="0"/>
                <a:ea typeface="Times" charset="0"/>
                <a:cs typeface="Times" charset="0"/>
              </a:rPr>
              <a:t> = d</a:t>
            </a:r>
            <a:r>
              <a:rPr lang="en-US" i="1">
                <a:latin typeface="Times" charset="0"/>
                <a:ea typeface="Times" charset="0"/>
                <a:cs typeface="Times" charset="0"/>
              </a:rPr>
              <a:t>E</a:t>
            </a:r>
            <a:r>
              <a:rPr lang="en-US" baseline="30000">
                <a:latin typeface="Times" charset="0"/>
                <a:ea typeface="Times" charset="0"/>
                <a:cs typeface="Times" charset="0"/>
              </a:rPr>
              <a:t>global</a:t>
            </a:r>
            <a:r>
              <a:rPr lang="en-US">
                <a:latin typeface="Times" charset="0"/>
                <a:ea typeface="Times" charset="0"/>
                <a:cs typeface="Times" charset="0"/>
              </a:rPr>
              <a:t>,</a:t>
            </a:r>
            <a:br>
              <a:rPr lang="en-US">
                <a:latin typeface="Times" charset="0"/>
                <a:ea typeface="Times" charset="0"/>
                <a:cs typeface="Times" charset="0"/>
              </a:rPr>
            </a:br>
            <a:r>
              <a:rPr lang="en-US">
                <a:ea typeface="Times" charset="0"/>
                <a:cs typeface="Times" charset="0"/>
              </a:rPr>
              <a:t/>
            </a:r>
            <a:br>
              <a:rPr lang="en-US">
                <a:ea typeface="Times" charset="0"/>
                <a:cs typeface="Times" charset="0"/>
              </a:rPr>
            </a:br>
            <a:r>
              <a:rPr lang="en-US" sz="2400">
                <a:ea typeface="Times" charset="0"/>
                <a:cs typeface="Times" charset="0"/>
              </a:rPr>
              <a:t>where the global strain is simply the average strain and the local strain is simply that of the grain or other subvolume under consideration.  This model means that stress equilibrium cannot be satisfied at grain boundaries because the stress state in each grain is generally not the same as in its neighbors.  It is assumed that reaction stresses are set up near the boundaries of each grain to account for the variation in stress state from grain to grain.</a:t>
            </a:r>
            <a:endParaRPr lang="en-US" sz="2400"/>
          </a:p>
        </p:txBody>
      </p:sp>
      <p:sp>
        <p:nvSpPr>
          <p:cNvPr id="75781" name="Rectangle 4"/>
          <p:cNvSpPr>
            <a:spLocks noChangeArrowheads="1"/>
          </p:cNvSpPr>
          <p:nvPr/>
        </p:nvSpPr>
        <p:spPr bwMode="auto">
          <a:xfrm>
            <a:off x="0" y="54229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4"/>
          <p:cNvSpPr>
            <a:spLocks noGrp="1"/>
          </p:cNvSpPr>
          <p:nvPr>
            <p:ph type="sldNum" sz="quarter" idx="11"/>
          </p:nvPr>
        </p:nvSpPr>
        <p:spPr>
          <a:noFill/>
        </p:spPr>
        <p:txBody>
          <a:bodyPr/>
          <a:lstStyle/>
          <a:p>
            <a:fld id="{1A7FB3C1-26CC-7343-BDDD-BFF19DDF64C6}" type="slidenum">
              <a:rPr lang="en-US" smtClean="0"/>
              <a:pPr/>
              <a:t>69</a:t>
            </a:fld>
            <a:endParaRPr lang="en-US" smtClean="0"/>
          </a:p>
        </p:txBody>
      </p:sp>
      <p:sp>
        <p:nvSpPr>
          <p:cNvPr id="76805" name="Text Box 26"/>
          <p:cNvSpPr txBox="1">
            <a:spLocks noChangeArrowheads="1"/>
          </p:cNvSpPr>
          <p:nvPr/>
        </p:nvSpPr>
        <p:spPr bwMode="auto">
          <a:xfrm>
            <a:off x="228600" y="1676400"/>
            <a:ext cx="3725863" cy="396875"/>
          </a:xfrm>
          <a:prstGeom prst="rect">
            <a:avLst/>
          </a:prstGeom>
          <a:noFill/>
          <a:ln w="9525">
            <a:noFill/>
            <a:miter lim="800000"/>
            <a:headEnd/>
            <a:tailEnd/>
          </a:ln>
        </p:spPr>
        <p:txBody>
          <a:bodyPr>
            <a:prstTxWarp prst="textNoShape">
              <a:avLst/>
            </a:prstTxWarp>
            <a:spAutoFit/>
          </a:bodyPr>
          <a:lstStyle/>
          <a:p>
            <a:r>
              <a:rPr lang="en-US" sz="2000">
                <a:latin typeface="Times New Roman" charset="0"/>
              </a:rPr>
              <a:t>In this model, it is assumed that:</a:t>
            </a:r>
          </a:p>
        </p:txBody>
      </p:sp>
      <p:sp>
        <p:nvSpPr>
          <p:cNvPr id="76806" name="Text Box 27"/>
          <p:cNvSpPr txBox="1">
            <a:spLocks noChangeArrowheads="1"/>
          </p:cNvSpPr>
          <p:nvPr/>
        </p:nvSpPr>
        <p:spPr bwMode="auto">
          <a:xfrm>
            <a:off x="228600" y="2057400"/>
            <a:ext cx="8610600" cy="4425950"/>
          </a:xfrm>
          <a:prstGeom prst="rect">
            <a:avLst/>
          </a:prstGeom>
          <a:solidFill>
            <a:schemeClr val="accent2"/>
          </a:solidFill>
          <a:ln w="9525">
            <a:solidFill>
              <a:srgbClr val="FF0000"/>
            </a:solidFill>
            <a:miter lim="800000"/>
            <a:headEnd/>
            <a:tailEnd/>
          </a:ln>
        </p:spPr>
        <p:txBody>
          <a:bodyPr>
            <a:prstTxWarp prst="textNoShape">
              <a:avLst/>
            </a:prstTxWarp>
            <a:spAutoFit/>
          </a:bodyPr>
          <a:lstStyle/>
          <a:p>
            <a:pPr>
              <a:buClr>
                <a:srgbClr val="FF0000"/>
              </a:buClr>
              <a:buFont typeface="Wingdings" charset="2"/>
              <a:buChar char="v"/>
            </a:pPr>
            <a:r>
              <a:rPr lang="en-US" b="0" dirty="0">
                <a:solidFill>
                  <a:srgbClr val="0000FF"/>
                </a:solidFill>
                <a:latin typeface="+mn-lt"/>
              </a:rPr>
              <a:t>The elastic deformation is small when compared to the plastic strain.</a:t>
            </a:r>
          </a:p>
          <a:p>
            <a:pPr>
              <a:buClr>
                <a:srgbClr val="FF0000"/>
              </a:buClr>
              <a:buFont typeface="Wingdings" charset="2"/>
              <a:buChar char="v"/>
            </a:pPr>
            <a:endParaRPr lang="en-US" b="0" dirty="0">
              <a:solidFill>
                <a:srgbClr val="0000FF"/>
              </a:solidFill>
              <a:latin typeface="+mn-lt"/>
            </a:endParaRPr>
          </a:p>
          <a:p>
            <a:pPr>
              <a:buClr>
                <a:srgbClr val="FF0000"/>
              </a:buClr>
              <a:buFont typeface="Wingdings" charset="2"/>
              <a:buChar char="v"/>
            </a:pPr>
            <a:r>
              <a:rPr lang="en-US" b="0" dirty="0">
                <a:solidFill>
                  <a:srgbClr val="0000FF"/>
                </a:solidFill>
                <a:latin typeface="+mn-lt"/>
              </a:rPr>
              <a:t>Each grain of the single crystal is subjected to the same homogeneous deformation imposed on the aggregate, </a:t>
            </a:r>
          </a:p>
          <a:p>
            <a:pPr>
              <a:buClr>
                <a:srgbClr val="FF0000"/>
              </a:buClr>
              <a:buFont typeface="Wingdings" charset="2"/>
              <a:buChar char="v"/>
            </a:pPr>
            <a:endParaRPr lang="en-US" dirty="0">
              <a:solidFill>
                <a:srgbClr val="0000FF"/>
              </a:solidFill>
              <a:latin typeface="Times New Roman" charset="0"/>
            </a:endParaRPr>
          </a:p>
          <a:p>
            <a:pPr>
              <a:buClr>
                <a:srgbClr val="FF0000"/>
              </a:buClr>
              <a:buFont typeface="Wingdings" charset="2"/>
              <a:buNone/>
            </a:pPr>
            <a:r>
              <a:rPr lang="en-US" sz="2000" dirty="0">
                <a:solidFill>
                  <a:srgbClr val="0000FF"/>
                </a:solidFill>
                <a:latin typeface="Times New Roman" charset="0"/>
              </a:rPr>
              <a:t>      </a:t>
            </a:r>
          </a:p>
          <a:p>
            <a:pPr>
              <a:buClr>
                <a:srgbClr val="FF0000"/>
              </a:buClr>
              <a:buFont typeface="Wingdings" charset="2"/>
              <a:buNone/>
            </a:pPr>
            <a:endParaRPr lang="en-US" sz="2000" dirty="0">
              <a:solidFill>
                <a:srgbClr val="0000FF"/>
              </a:solidFill>
              <a:latin typeface="Times New Roman" charset="0"/>
            </a:endParaRPr>
          </a:p>
          <a:p>
            <a:pPr>
              <a:buClr>
                <a:srgbClr val="FF0000"/>
              </a:buClr>
              <a:buFont typeface="Wingdings" charset="2"/>
              <a:buChar char="v"/>
            </a:pPr>
            <a:endParaRPr lang="en-US" sz="2000" dirty="0">
              <a:solidFill>
                <a:srgbClr val="0000FF"/>
              </a:solidFill>
              <a:latin typeface="Times New Roman" charset="0"/>
            </a:endParaRPr>
          </a:p>
          <a:p>
            <a:pPr>
              <a:buClr>
                <a:srgbClr val="FF0000"/>
              </a:buClr>
              <a:buFont typeface="Wingdings" charset="2"/>
              <a:buNone/>
            </a:pPr>
            <a:endParaRPr lang="en-US" sz="2000" dirty="0">
              <a:solidFill>
                <a:srgbClr val="0000FF"/>
              </a:solidFill>
              <a:latin typeface="Times New Roman" charset="0"/>
            </a:endParaRPr>
          </a:p>
          <a:p>
            <a:pPr>
              <a:buClr>
                <a:srgbClr val="FF0000"/>
              </a:buClr>
              <a:buFont typeface="Wingdings" charset="2"/>
              <a:buNone/>
            </a:pPr>
            <a:endParaRPr lang="en-US" sz="2000" dirty="0">
              <a:solidFill>
                <a:srgbClr val="0000FF"/>
              </a:solidFill>
              <a:latin typeface="Times New Roman" charset="0"/>
            </a:endParaRPr>
          </a:p>
          <a:p>
            <a:pPr>
              <a:buClr>
                <a:srgbClr val="FF0000"/>
              </a:buClr>
              <a:buFont typeface="Wingdings" charset="2"/>
              <a:buNone/>
            </a:pPr>
            <a:endParaRPr lang="en-US" sz="2000" dirty="0">
              <a:solidFill>
                <a:srgbClr val="0000FF"/>
              </a:solidFill>
              <a:latin typeface="Times New Roman" charset="0"/>
            </a:endParaRPr>
          </a:p>
          <a:p>
            <a:pPr>
              <a:buClr>
                <a:srgbClr val="FF0000"/>
              </a:buClr>
              <a:buFont typeface="Wingdings" charset="2"/>
              <a:buNone/>
            </a:pPr>
            <a:endParaRPr lang="en-US" sz="2000" dirty="0">
              <a:solidFill>
                <a:srgbClr val="0000FF"/>
              </a:solidFill>
              <a:latin typeface="Times New Roman" charset="0"/>
            </a:endParaRPr>
          </a:p>
        </p:txBody>
      </p:sp>
      <p:sp>
        <p:nvSpPr>
          <p:cNvPr id="76807" name="AutoShape 28"/>
          <p:cNvSpPr>
            <a:spLocks/>
          </p:cNvSpPr>
          <p:nvPr/>
        </p:nvSpPr>
        <p:spPr bwMode="auto">
          <a:xfrm>
            <a:off x="2133600" y="4267200"/>
            <a:ext cx="381000" cy="1412875"/>
          </a:xfrm>
          <a:prstGeom prst="leftBrace">
            <a:avLst>
              <a:gd name="adj1" fmla="val 30903"/>
              <a:gd name="adj2" fmla="val 50000"/>
            </a:avLst>
          </a:prstGeom>
          <a:noFill/>
          <a:ln w="28575">
            <a:solidFill>
              <a:srgbClr val="FF0000"/>
            </a:solidFill>
            <a:round/>
            <a:headEnd/>
            <a:tailEnd/>
          </a:ln>
        </p:spPr>
        <p:txBody>
          <a:bodyPr wrap="none" anchor="ctr">
            <a:prstTxWarp prst="textNoShape">
              <a:avLst/>
            </a:prstTxWarp>
          </a:bodyPr>
          <a:lstStyle/>
          <a:p>
            <a:endParaRPr lang="en-US"/>
          </a:p>
        </p:txBody>
      </p:sp>
      <p:sp>
        <p:nvSpPr>
          <p:cNvPr id="76808" name="Text Box 29"/>
          <p:cNvSpPr txBox="1">
            <a:spLocks noChangeArrowheads="1"/>
          </p:cNvSpPr>
          <p:nvPr/>
        </p:nvSpPr>
        <p:spPr bwMode="auto">
          <a:xfrm>
            <a:off x="280988" y="4765675"/>
            <a:ext cx="1792287"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deformation</a:t>
            </a:r>
            <a:endParaRPr lang="en-US">
              <a:solidFill>
                <a:schemeClr val="tx1"/>
              </a:solidFill>
              <a:latin typeface="Times New Roman" charset="0"/>
            </a:endParaRPr>
          </a:p>
        </p:txBody>
      </p:sp>
      <p:sp>
        <p:nvSpPr>
          <p:cNvPr id="76809" name="Text Box 30"/>
          <p:cNvSpPr txBox="1">
            <a:spLocks noChangeArrowheads="1"/>
          </p:cNvSpPr>
          <p:nvPr/>
        </p:nvSpPr>
        <p:spPr bwMode="auto">
          <a:xfrm>
            <a:off x="2590800" y="4191000"/>
            <a:ext cx="2020888"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Infinitesimal</a:t>
            </a:r>
            <a:r>
              <a:rPr lang="en-US">
                <a:solidFill>
                  <a:schemeClr val="tx1"/>
                </a:solidFill>
                <a:latin typeface="Times New Roman" charset="0"/>
              </a:rPr>
              <a:t> -</a:t>
            </a:r>
          </a:p>
        </p:txBody>
      </p:sp>
      <p:sp>
        <p:nvSpPr>
          <p:cNvPr id="76810" name="Text Box 31"/>
          <p:cNvSpPr txBox="1">
            <a:spLocks noChangeArrowheads="1"/>
          </p:cNvSpPr>
          <p:nvPr/>
        </p:nvSpPr>
        <p:spPr bwMode="auto">
          <a:xfrm>
            <a:off x="2819400" y="5257800"/>
            <a:ext cx="1139825"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Large</a:t>
            </a:r>
            <a:r>
              <a:rPr lang="en-US">
                <a:solidFill>
                  <a:schemeClr val="tx1"/>
                </a:solidFill>
                <a:latin typeface="Times New Roman" charset="0"/>
              </a:rPr>
              <a:t> -</a:t>
            </a:r>
          </a:p>
        </p:txBody>
      </p:sp>
      <p:graphicFrame>
        <p:nvGraphicFramePr>
          <p:cNvPr id="76802" name="Object 2"/>
          <p:cNvGraphicFramePr>
            <a:graphicFrameLocks noChangeAspect="1"/>
          </p:cNvGraphicFramePr>
          <p:nvPr/>
        </p:nvGraphicFramePr>
        <p:xfrm>
          <a:off x="4681538" y="4151313"/>
          <a:ext cx="3700462" cy="577850"/>
        </p:xfrm>
        <a:graphic>
          <a:graphicData uri="http://schemas.openxmlformats.org/presentationml/2006/ole">
            <mc:AlternateContent xmlns:mc="http://schemas.openxmlformats.org/markup-compatibility/2006">
              <mc:Choice xmlns:v="urn:schemas-microsoft-com:vml" Requires="v">
                <p:oleObj spid="_x0000_s76824" name="Equation" r:id="rId3" imgW="1384300" imgH="215900" progId="Equation.3">
                  <p:embed/>
                </p:oleObj>
              </mc:Choice>
              <mc:Fallback>
                <p:oleObj name="Equation" r:id="rId3" imgW="13843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4151313"/>
                        <a:ext cx="37004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6803" name="Object 3"/>
          <p:cNvGraphicFramePr>
            <a:graphicFrameLocks noChangeAspect="1"/>
          </p:cNvGraphicFramePr>
          <p:nvPr/>
        </p:nvGraphicFramePr>
        <p:xfrm>
          <a:off x="4135438" y="5286375"/>
          <a:ext cx="3865562" cy="561975"/>
        </p:xfrm>
        <a:graphic>
          <a:graphicData uri="http://schemas.openxmlformats.org/presentationml/2006/ole">
            <mc:AlternateContent xmlns:mc="http://schemas.openxmlformats.org/markup-compatibility/2006">
              <mc:Choice xmlns:v="urn:schemas-microsoft-com:vml" Requires="v">
                <p:oleObj spid="_x0000_s76825" name="Equation" r:id="rId5" imgW="1485900" imgH="215900" progId="Equation.3">
                  <p:embed/>
                </p:oleObj>
              </mc:Choice>
              <mc:Fallback>
                <p:oleObj name="Equation" r:id="rId5" imgW="14859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438" y="5286375"/>
                        <a:ext cx="386556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811" name="Rectangle 42"/>
          <p:cNvSpPr>
            <a:spLocks noChangeArrowheads="1"/>
          </p:cNvSpPr>
          <p:nvPr/>
        </p:nvSpPr>
        <p:spPr bwMode="auto">
          <a:xfrm>
            <a:off x="228600" y="381000"/>
            <a:ext cx="8686800" cy="641350"/>
          </a:xfrm>
          <a:prstGeom prst="rect">
            <a:avLst/>
          </a:prstGeom>
          <a:noFill/>
          <a:ln w="9525">
            <a:noFill/>
            <a:miter lim="800000"/>
            <a:headEnd/>
            <a:tailEnd/>
          </a:ln>
        </p:spPr>
        <p:txBody>
          <a:bodyPr>
            <a:prstTxWarp prst="textNoShape">
              <a:avLst/>
            </a:prstTxWarp>
            <a:spAutoFit/>
          </a:bodyPr>
          <a:lstStyle/>
          <a:p>
            <a:pPr algn="ctr"/>
            <a:r>
              <a:rPr lang="en-US" sz="3600" b="0" i="1">
                <a:solidFill>
                  <a:srgbClr val="011099"/>
                </a:solidFill>
              </a:rPr>
              <a:t>Taylor Model for Polycrystals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noFill/>
        </p:spPr>
        <p:txBody>
          <a:bodyPr/>
          <a:lstStyle/>
          <a:p>
            <a:fld id="{43FEE484-C1CC-C343-A77F-6F4F80EFF42F}" type="slidenum">
              <a:rPr lang="en-US" smtClean="0"/>
              <a:pPr/>
              <a:t>7</a:t>
            </a:fld>
            <a:endParaRPr lang="en-US" smtClean="0"/>
          </a:p>
        </p:txBody>
      </p:sp>
      <p:sp>
        <p:nvSpPr>
          <p:cNvPr id="19459" name="Rectangle 5"/>
          <p:cNvSpPr>
            <a:spLocks noGrp="1" noChangeArrowheads="1"/>
          </p:cNvSpPr>
          <p:nvPr>
            <p:ph type="title"/>
          </p:nvPr>
        </p:nvSpPr>
        <p:spPr>
          <a:xfrm>
            <a:off x="1524000" y="0"/>
            <a:ext cx="6096000" cy="1371600"/>
          </a:xfrm>
        </p:spPr>
        <p:txBody>
          <a:bodyPr/>
          <a:lstStyle/>
          <a:p>
            <a:r>
              <a:rPr lang="en-US" dirty="0" smtClean="0"/>
              <a:t>Development</a:t>
            </a:r>
            <a:endParaRPr lang="en-US" dirty="0"/>
          </a:p>
        </p:txBody>
      </p:sp>
      <p:sp>
        <p:nvSpPr>
          <p:cNvPr id="19460" name="Text Box 12"/>
          <p:cNvSpPr txBox="1">
            <a:spLocks noChangeArrowheads="1"/>
          </p:cNvSpPr>
          <p:nvPr/>
        </p:nvSpPr>
        <p:spPr bwMode="auto">
          <a:xfrm>
            <a:off x="304800" y="2895600"/>
            <a:ext cx="5651500" cy="457200"/>
          </a:xfrm>
          <a:prstGeom prst="rect">
            <a:avLst/>
          </a:prstGeom>
          <a:noFill/>
          <a:ln w="9525">
            <a:noFill/>
            <a:miter lim="800000"/>
            <a:headEnd/>
            <a:tailEnd/>
          </a:ln>
        </p:spPr>
        <p:txBody>
          <a:bodyPr wrap="none">
            <a:prstTxWarp prst="textNoShape">
              <a:avLst/>
            </a:prstTxWarp>
            <a:spAutoFit/>
          </a:bodyPr>
          <a:lstStyle/>
          <a:p>
            <a:r>
              <a:rPr lang="en-US" b="0">
                <a:latin typeface="Times New Roman" charset="0"/>
              </a:rPr>
              <a:t>The mathematical representation and models</a:t>
            </a:r>
          </a:p>
        </p:txBody>
      </p:sp>
      <p:sp>
        <p:nvSpPr>
          <p:cNvPr id="19461" name="Text Box 14"/>
          <p:cNvSpPr txBox="1">
            <a:spLocks noChangeArrowheads="1"/>
          </p:cNvSpPr>
          <p:nvPr/>
        </p:nvSpPr>
        <p:spPr bwMode="auto">
          <a:xfrm>
            <a:off x="609600" y="3352800"/>
            <a:ext cx="8077200" cy="2677656"/>
          </a:xfrm>
          <a:prstGeom prst="rect">
            <a:avLst/>
          </a:prstGeom>
          <a:noFill/>
          <a:ln w="9525">
            <a:noFill/>
            <a:miter lim="800000"/>
            <a:headEnd/>
            <a:tailEnd/>
          </a:ln>
        </p:spPr>
        <p:txBody>
          <a:bodyPr>
            <a:prstTxWarp prst="textNoShape">
              <a:avLst/>
            </a:prstTxWarp>
            <a:spAutoFit/>
          </a:bodyPr>
          <a:lstStyle/>
          <a:p>
            <a:pPr>
              <a:buClr>
                <a:schemeClr val="hlink"/>
              </a:buClr>
              <a:buFont typeface="Wingdings" charset="2"/>
              <a:buChar char="q"/>
            </a:pPr>
            <a:r>
              <a:rPr lang="en-US" b="0" dirty="0">
                <a:latin typeface="Times New Roman" charset="0"/>
              </a:rPr>
              <a:t> Initially proposed by Sachs (1928), Cox and </a:t>
            </a:r>
            <a:r>
              <a:rPr lang="en-US" b="0" dirty="0" err="1">
                <a:latin typeface="Times New Roman" charset="0"/>
              </a:rPr>
              <a:t>Sopwith</a:t>
            </a:r>
            <a:r>
              <a:rPr lang="en-US" b="0" dirty="0">
                <a:latin typeface="Times New Roman" charset="0"/>
              </a:rPr>
              <a:t> (1937), and </a:t>
            </a:r>
            <a:r>
              <a:rPr lang="en-US" dirty="0">
                <a:latin typeface="Times New Roman" charset="0"/>
              </a:rPr>
              <a:t>Taylor in 1938</a:t>
            </a:r>
            <a:r>
              <a:rPr lang="en-US" b="0" dirty="0">
                <a:latin typeface="Times New Roman" charset="0"/>
              </a:rPr>
              <a:t>.  Elaborated by </a:t>
            </a:r>
            <a:r>
              <a:rPr lang="en-US" dirty="0">
                <a:latin typeface="Times New Roman" charset="0"/>
              </a:rPr>
              <a:t>Bishop and Hill </a:t>
            </a:r>
            <a:r>
              <a:rPr lang="en-US" b="0" dirty="0">
                <a:latin typeface="Times New Roman" charset="0"/>
              </a:rPr>
              <a:t>(1951</a:t>
            </a:r>
            <a:r>
              <a:rPr lang="en-US" b="0" dirty="0" smtClean="0">
                <a:latin typeface="Times New Roman" charset="0"/>
              </a:rPr>
              <a:t>)</a:t>
            </a:r>
            <a:r>
              <a:rPr lang="en-US" b="0" dirty="0">
                <a:latin typeface="Times New Roman" charset="0"/>
              </a:rPr>
              <a:t>, , </a:t>
            </a:r>
            <a:r>
              <a:rPr lang="en-US" b="0" dirty="0" err="1" smtClean="0">
                <a:latin typeface="Times New Roman" charset="0"/>
              </a:rPr>
              <a:t>Kocks</a:t>
            </a:r>
            <a:r>
              <a:rPr lang="en-US" b="0" dirty="0" smtClean="0">
                <a:latin typeface="Times New Roman" charset="0"/>
              </a:rPr>
              <a:t>, </a:t>
            </a:r>
            <a:r>
              <a:rPr lang="en-US" b="0" dirty="0" err="1" smtClean="0">
                <a:latin typeface="Times New Roman" charset="0"/>
              </a:rPr>
              <a:t>Asaro</a:t>
            </a:r>
            <a:r>
              <a:rPr lang="en-US" b="0" dirty="0" smtClean="0">
                <a:latin typeface="Times New Roman" charset="0"/>
              </a:rPr>
              <a:t> &amp; Needleman, Canova. </a:t>
            </a:r>
            <a:endParaRPr lang="en-US" b="0" dirty="0">
              <a:latin typeface="Times New Roman" charset="0"/>
            </a:endParaRPr>
          </a:p>
          <a:p>
            <a:pPr>
              <a:buClr>
                <a:schemeClr val="hlink"/>
              </a:buClr>
              <a:buFont typeface="Wingdings" charset="2"/>
              <a:buChar char="q"/>
            </a:pPr>
            <a:r>
              <a:rPr lang="en-US" b="0" dirty="0">
                <a:latin typeface="Times New Roman" charset="0"/>
              </a:rPr>
              <a:t> Self-Consistent model by </a:t>
            </a:r>
            <a:r>
              <a:rPr lang="en-US" b="0" dirty="0" err="1">
                <a:latin typeface="Times New Roman" charset="0"/>
              </a:rPr>
              <a:t>Kr</a:t>
            </a:r>
            <a:r>
              <a:rPr lang="en-US" altLang="ja-JP" b="0" dirty="0" err="1">
                <a:latin typeface="Times New Roman" charset="0"/>
                <a:ea typeface="ＭＳ Ｐゴシック" charset="-128"/>
                <a:cs typeface="ＭＳ Ｐゴシック" charset="-128"/>
              </a:rPr>
              <a:t>ö</a:t>
            </a:r>
            <a:r>
              <a:rPr lang="en-US" b="0" dirty="0" err="1">
                <a:latin typeface="Times New Roman" charset="0"/>
              </a:rPr>
              <a:t>ner</a:t>
            </a:r>
            <a:r>
              <a:rPr lang="en-US" b="0" dirty="0">
                <a:latin typeface="Times New Roman" charset="0"/>
              </a:rPr>
              <a:t> (1958, 1961), extended by </a:t>
            </a:r>
            <a:r>
              <a:rPr lang="en-US" b="0" dirty="0" err="1">
                <a:latin typeface="Times New Roman" charset="0"/>
              </a:rPr>
              <a:t>Budiansky</a:t>
            </a:r>
            <a:r>
              <a:rPr lang="en-US" b="0" dirty="0">
                <a:latin typeface="Times New Roman" charset="0"/>
              </a:rPr>
              <a:t> and Wu (1962). </a:t>
            </a:r>
          </a:p>
          <a:p>
            <a:pPr>
              <a:buClr>
                <a:schemeClr val="hlink"/>
              </a:buClr>
              <a:buFont typeface="Wingdings" charset="2"/>
              <a:buChar char="q"/>
            </a:pPr>
            <a:r>
              <a:rPr lang="en-US" b="0" dirty="0">
                <a:latin typeface="Times New Roman" charset="0"/>
              </a:rPr>
              <a:t> Further developments by Hill (1965a,b) and Lin (1966, 1974, 1984) and others.</a:t>
            </a:r>
          </a:p>
        </p:txBody>
      </p:sp>
      <p:sp>
        <p:nvSpPr>
          <p:cNvPr id="19462" name="Text Box 19"/>
          <p:cNvSpPr txBox="1">
            <a:spLocks noChangeArrowheads="1"/>
          </p:cNvSpPr>
          <p:nvPr/>
        </p:nvSpPr>
        <p:spPr bwMode="auto">
          <a:xfrm>
            <a:off x="228600" y="1219200"/>
            <a:ext cx="3776663" cy="457200"/>
          </a:xfrm>
          <a:prstGeom prst="rect">
            <a:avLst/>
          </a:prstGeom>
          <a:noFill/>
          <a:ln w="9525">
            <a:noFill/>
            <a:miter lim="800000"/>
            <a:headEnd/>
            <a:tailEnd/>
          </a:ln>
        </p:spPr>
        <p:txBody>
          <a:bodyPr>
            <a:prstTxWarp prst="textNoShape">
              <a:avLst/>
            </a:prstTxWarp>
            <a:spAutoFit/>
          </a:bodyPr>
          <a:lstStyle/>
          <a:p>
            <a:r>
              <a:rPr lang="en-US" b="0">
                <a:latin typeface="Times New Roman" charset="0"/>
              </a:rPr>
              <a:t>The  Theory depends upon:</a:t>
            </a:r>
          </a:p>
        </p:txBody>
      </p:sp>
      <p:sp>
        <p:nvSpPr>
          <p:cNvPr id="19463" name="Text Box 20"/>
          <p:cNvSpPr txBox="1">
            <a:spLocks noChangeArrowheads="1"/>
          </p:cNvSpPr>
          <p:nvPr/>
        </p:nvSpPr>
        <p:spPr bwMode="auto">
          <a:xfrm>
            <a:off x="898525" y="1676400"/>
            <a:ext cx="7788275"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Ø"/>
            </a:pPr>
            <a:r>
              <a:rPr lang="en-US" b="0" dirty="0">
                <a:latin typeface="Times New Roman" charset="0"/>
              </a:rPr>
              <a:t> The physics of single crystal plastic deformation;</a:t>
            </a:r>
          </a:p>
          <a:p>
            <a:pPr>
              <a:buClr>
                <a:srgbClr val="FF0000"/>
              </a:buClr>
              <a:buFont typeface="Wingdings" charset="2"/>
              <a:buChar char="Ø"/>
            </a:pPr>
            <a:r>
              <a:rPr lang="en-US" b="0" dirty="0">
                <a:latin typeface="Times New Roman" charset="0"/>
              </a:rPr>
              <a:t> relations between  macroscopic and </a:t>
            </a:r>
            <a:r>
              <a:rPr lang="en-US" b="0" dirty="0" smtClean="0">
                <a:latin typeface="Times New Roman" charset="0"/>
              </a:rPr>
              <a:t>microscopic </a:t>
            </a:r>
            <a:r>
              <a:rPr lang="en-US" b="0" dirty="0">
                <a:latin typeface="Times New Roman" charset="0"/>
              </a:rPr>
              <a:t>quantities ( strain, stress ...);</a:t>
            </a:r>
          </a:p>
        </p:txBody>
      </p:sp>
      <p:sp>
        <p:nvSpPr>
          <p:cNvPr id="19464" name="Rectangle 21"/>
          <p:cNvSpPr>
            <a:spLocks noChangeArrowheads="1"/>
          </p:cNvSpPr>
          <p:nvPr/>
        </p:nvSpPr>
        <p:spPr bwMode="auto">
          <a:xfrm>
            <a:off x="304800" y="6172200"/>
            <a:ext cx="8458200" cy="641350"/>
          </a:xfrm>
          <a:prstGeom prst="rect">
            <a:avLst/>
          </a:prstGeom>
          <a:solidFill>
            <a:schemeClr val="accent2"/>
          </a:solidFill>
          <a:ln w="9525">
            <a:noFill/>
            <a:miter lim="800000"/>
            <a:headEnd/>
            <a:tailEnd/>
          </a:ln>
        </p:spPr>
        <p:txBody>
          <a:bodyPr>
            <a:prstTxWarp prst="textNoShape">
              <a:avLst/>
            </a:prstTxWarp>
            <a:spAutoFit/>
          </a:bodyPr>
          <a:lstStyle/>
          <a:p>
            <a:pPr>
              <a:spcBef>
                <a:spcPct val="20000"/>
              </a:spcBef>
              <a:buFontTx/>
              <a:buChar char="•"/>
            </a:pPr>
            <a:r>
              <a:rPr kumimoji="0" lang="en-US" sz="1800" b="0">
                <a:latin typeface="Times" charset="0"/>
              </a:rPr>
              <a:t> Read Taylor (1938) “Plastic strain in metals.” </a:t>
            </a:r>
            <a:r>
              <a:rPr kumimoji="0" lang="en-US" sz="1800" b="0" i="1">
                <a:latin typeface="Times" charset="0"/>
              </a:rPr>
              <a:t>J. Inst. Metals (U.K.) </a:t>
            </a:r>
            <a:r>
              <a:rPr kumimoji="0" lang="en-US" sz="1800">
                <a:latin typeface="Times" charset="0"/>
              </a:rPr>
              <a:t>62</a:t>
            </a:r>
            <a:r>
              <a:rPr kumimoji="0" lang="en-US" sz="1800" b="0">
                <a:latin typeface="Times" charset="0"/>
              </a:rPr>
              <a:t>, 307. - available as: Taylor.1938.pdf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p:nvPr>
        </p:nvSpPr>
        <p:spPr>
          <a:xfrm>
            <a:off x="609600" y="152400"/>
            <a:ext cx="8001000" cy="1371600"/>
          </a:xfrm>
        </p:spPr>
        <p:txBody>
          <a:bodyPr/>
          <a:lstStyle/>
          <a:p>
            <a:r>
              <a:rPr lang="en-US" smtClean="0"/>
              <a:t>Taylor Model: Hardening Alternatives</a:t>
            </a:r>
          </a:p>
        </p:txBody>
      </p:sp>
      <p:sp>
        <p:nvSpPr>
          <p:cNvPr id="77829" name="Content Placeholder 2"/>
          <p:cNvSpPr>
            <a:spLocks noGrp="1"/>
          </p:cNvSpPr>
          <p:nvPr>
            <p:ph idx="1"/>
          </p:nvPr>
        </p:nvSpPr>
        <p:spPr>
          <a:xfrm>
            <a:off x="762000" y="1524000"/>
            <a:ext cx="7391400" cy="1295400"/>
          </a:xfrm>
        </p:spPr>
        <p:txBody>
          <a:bodyPr/>
          <a:lstStyle/>
          <a:p>
            <a:r>
              <a:rPr lang="en-US" sz="2400" smtClean="0"/>
              <a:t>The simplest assumption of all (rarely used in polycrystal plasticity) is that all slip systems in all grains harden at the same rate.</a:t>
            </a:r>
          </a:p>
        </p:txBody>
      </p:sp>
      <p:sp>
        <p:nvSpPr>
          <p:cNvPr id="77830" name="Slide Number Placeholder 3"/>
          <p:cNvSpPr>
            <a:spLocks noGrp="1"/>
          </p:cNvSpPr>
          <p:nvPr>
            <p:ph type="sldNum" sz="quarter" idx="11"/>
          </p:nvPr>
        </p:nvSpPr>
        <p:spPr>
          <a:noFill/>
        </p:spPr>
        <p:txBody>
          <a:bodyPr/>
          <a:lstStyle/>
          <a:p>
            <a:fld id="{1DF31D49-0C81-2B4E-A760-22D7870AE740}" type="slidenum">
              <a:rPr lang="en-US" smtClean="0"/>
              <a:pPr/>
              <a:t>70</a:t>
            </a:fld>
            <a:endParaRPr lang="en-US" smtClean="0"/>
          </a:p>
        </p:txBody>
      </p:sp>
      <p:graphicFrame>
        <p:nvGraphicFramePr>
          <p:cNvPr id="77826" name="Object 2"/>
          <p:cNvGraphicFramePr>
            <a:graphicFrameLocks noChangeAspect="1"/>
          </p:cNvGraphicFramePr>
          <p:nvPr/>
        </p:nvGraphicFramePr>
        <p:xfrm>
          <a:off x="3176588" y="2862263"/>
          <a:ext cx="2681287" cy="644525"/>
        </p:xfrm>
        <a:graphic>
          <a:graphicData uri="http://schemas.openxmlformats.org/presentationml/2006/ole">
            <mc:AlternateContent xmlns:mc="http://schemas.openxmlformats.org/markup-compatibility/2006">
              <mc:Choice xmlns:v="urn:schemas-microsoft-com:vml" Requires="v">
                <p:oleObj spid="_x0000_s77848" name="Equation" r:id="rId3" imgW="1003300" imgH="241300" progId="Equation.3">
                  <p:embed/>
                </p:oleObj>
              </mc:Choice>
              <mc:Fallback>
                <p:oleObj name="Equation" r:id="rId3" imgW="1003300" imgH="241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2862263"/>
                        <a:ext cx="2681287"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7827" name="Object 3"/>
          <p:cNvGraphicFramePr>
            <a:graphicFrameLocks noChangeAspect="1"/>
          </p:cNvGraphicFramePr>
          <p:nvPr/>
        </p:nvGraphicFramePr>
        <p:xfrm>
          <a:off x="3124200" y="5832475"/>
          <a:ext cx="2374900" cy="644525"/>
        </p:xfrm>
        <a:graphic>
          <a:graphicData uri="http://schemas.openxmlformats.org/presentationml/2006/ole">
            <mc:AlternateContent xmlns:mc="http://schemas.openxmlformats.org/markup-compatibility/2006">
              <mc:Choice xmlns:v="urn:schemas-microsoft-com:vml" Requires="v">
                <p:oleObj spid="_x0000_s77849" name="Equation" r:id="rId5" imgW="889000" imgH="241300" progId="Equation.3">
                  <p:embed/>
                </p:oleObj>
              </mc:Choice>
              <mc:Fallback>
                <p:oleObj name="Equation" r:id="rId5" imgW="889000" imgH="241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5832475"/>
                        <a:ext cx="23749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31" name="Content Placeholder 2"/>
          <p:cNvSpPr txBox="1">
            <a:spLocks/>
          </p:cNvSpPr>
          <p:nvPr/>
        </p:nvSpPr>
        <p:spPr bwMode="auto">
          <a:xfrm>
            <a:off x="762000" y="3505200"/>
            <a:ext cx="7391400" cy="12954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buClr>
                <a:schemeClr val="hlink"/>
              </a:buClr>
              <a:buSzPct val="50000"/>
              <a:buFont typeface="Monotype Sorts" charset="2"/>
              <a:buChar char="n"/>
            </a:pPr>
            <a:r>
              <a:rPr lang="en-US" b="0"/>
              <a:t>The most common assumption (often used in polycrystal plasticity) is that all slip systems in each grain harden at the same rate.  Here the index </a:t>
            </a:r>
            <a:r>
              <a:rPr lang="en-US" b="0" i="1">
                <a:latin typeface="Times New Roman" charset="0"/>
                <a:ea typeface="Times New Roman" charset="0"/>
                <a:cs typeface="Times New Roman" charset="0"/>
              </a:rPr>
              <a:t>i</a:t>
            </a:r>
            <a:r>
              <a:rPr lang="en-US" b="0"/>
              <a:t> denotes a grain.  In this case, each grain hardens at a different rate: the higher the Taylor factor, the higher the hardening rate.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p:cNvSpPr>
            <a:spLocks noGrp="1"/>
          </p:cNvSpPr>
          <p:nvPr>
            <p:ph type="title"/>
          </p:nvPr>
        </p:nvSpPr>
        <p:spPr>
          <a:xfrm>
            <a:off x="1524000" y="76200"/>
            <a:ext cx="6096000" cy="1371600"/>
          </a:xfrm>
        </p:spPr>
        <p:txBody>
          <a:bodyPr/>
          <a:lstStyle/>
          <a:p>
            <a:r>
              <a:rPr lang="en-US" smtClean="0"/>
              <a:t>Taylor Model: Hardening Alternatives, contd.</a:t>
            </a:r>
          </a:p>
        </p:txBody>
      </p:sp>
      <p:sp>
        <p:nvSpPr>
          <p:cNvPr id="78852" name="Content Placeholder 2"/>
          <p:cNvSpPr>
            <a:spLocks noGrp="1"/>
          </p:cNvSpPr>
          <p:nvPr>
            <p:ph idx="1"/>
          </p:nvPr>
        </p:nvSpPr>
        <p:spPr>
          <a:xfrm>
            <a:off x="762000" y="1752600"/>
            <a:ext cx="7391400" cy="3657600"/>
          </a:xfrm>
        </p:spPr>
        <p:txBody>
          <a:bodyPr/>
          <a:lstStyle/>
          <a:p>
            <a:r>
              <a:rPr lang="en-US" sz="2400" smtClean="0"/>
              <a:t>The next level of complexity is to allow each slip system to harden as a function of the slip on all the slip systems, where the hardening coefficient may be different for each system.  This allows for different hardening rates as a function of how each slip system interacts with each other system (e.g. co-planar, non-co-planar etc.).  Note that, to obtain the </a:t>
            </a:r>
            <a:r>
              <a:rPr lang="en-US" sz="2400" i="1" smtClean="0"/>
              <a:t>crss</a:t>
            </a:r>
            <a:r>
              <a:rPr lang="en-US" sz="2400" smtClean="0"/>
              <a:t> for each system (in the </a:t>
            </a:r>
            <a:r>
              <a:rPr lang="en-US" sz="2400" i="1" smtClean="0">
                <a:latin typeface="Times New Roman" charset="0"/>
                <a:ea typeface="Times New Roman" charset="0"/>
                <a:cs typeface="Times New Roman" charset="0"/>
              </a:rPr>
              <a:t>i</a:t>
            </a:r>
            <a:r>
              <a:rPr lang="en-US" sz="2400" baseline="30000" smtClean="0">
                <a:latin typeface="Times New Roman" charset="0"/>
                <a:ea typeface="Times New Roman" charset="0"/>
                <a:cs typeface="Times New Roman" charset="0"/>
              </a:rPr>
              <a:t>th</a:t>
            </a:r>
            <a:r>
              <a:rPr lang="en-US" sz="2400" smtClean="0"/>
              <a:t> grain) one must sum up over all the slip system activities.</a:t>
            </a:r>
          </a:p>
        </p:txBody>
      </p:sp>
      <p:sp>
        <p:nvSpPr>
          <p:cNvPr id="78853" name="Slide Number Placeholder 3"/>
          <p:cNvSpPr>
            <a:spLocks noGrp="1"/>
          </p:cNvSpPr>
          <p:nvPr>
            <p:ph type="sldNum" sz="quarter" idx="11"/>
          </p:nvPr>
        </p:nvSpPr>
        <p:spPr>
          <a:noFill/>
        </p:spPr>
        <p:txBody>
          <a:bodyPr/>
          <a:lstStyle/>
          <a:p>
            <a:fld id="{88308419-C23E-7444-A173-DFF45E2DC88A}" type="slidenum">
              <a:rPr lang="en-US" smtClean="0"/>
              <a:pPr/>
              <a:t>71</a:t>
            </a:fld>
            <a:endParaRPr lang="en-US" smtClean="0"/>
          </a:p>
        </p:txBody>
      </p:sp>
      <p:graphicFrame>
        <p:nvGraphicFramePr>
          <p:cNvPr id="78850" name="Object 2"/>
          <p:cNvGraphicFramePr>
            <a:graphicFrameLocks noChangeAspect="1"/>
          </p:cNvGraphicFramePr>
          <p:nvPr/>
        </p:nvGraphicFramePr>
        <p:xfrm>
          <a:off x="2903538" y="5349875"/>
          <a:ext cx="2816225" cy="915988"/>
        </p:xfrm>
        <a:graphic>
          <a:graphicData uri="http://schemas.openxmlformats.org/presentationml/2006/ole">
            <mc:AlternateContent xmlns:mc="http://schemas.openxmlformats.org/markup-compatibility/2006">
              <mc:Choice xmlns:v="urn:schemas-microsoft-com:vml" Requires="v">
                <p:oleObj spid="_x0000_s78862" name="Equation" r:id="rId3" imgW="1054100" imgH="342900" progId="Equation.3">
                  <p:embed/>
                </p:oleObj>
              </mc:Choice>
              <mc:Fallback>
                <p:oleObj name="Equation" r:id="rId3" imgW="10541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3538" y="5349875"/>
                        <a:ext cx="28162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itle 1"/>
          <p:cNvSpPr>
            <a:spLocks noGrp="1"/>
          </p:cNvSpPr>
          <p:nvPr>
            <p:ph type="title"/>
          </p:nvPr>
        </p:nvSpPr>
        <p:spPr>
          <a:xfrm>
            <a:off x="990600" y="304800"/>
            <a:ext cx="6781800" cy="1371600"/>
          </a:xfrm>
        </p:spPr>
        <p:txBody>
          <a:bodyPr/>
          <a:lstStyle/>
          <a:p>
            <a:r>
              <a:rPr lang="en-US" smtClean="0"/>
              <a:t>Taylor Model: Work Increment</a:t>
            </a:r>
          </a:p>
        </p:txBody>
      </p:sp>
      <p:sp>
        <p:nvSpPr>
          <p:cNvPr id="79876" name="Content Placeholder 2"/>
          <p:cNvSpPr>
            <a:spLocks noGrp="1"/>
          </p:cNvSpPr>
          <p:nvPr>
            <p:ph idx="1"/>
          </p:nvPr>
        </p:nvSpPr>
        <p:spPr>
          <a:xfrm>
            <a:off x="762000" y="1752600"/>
            <a:ext cx="7391400" cy="1981200"/>
          </a:xfrm>
        </p:spPr>
        <p:txBody>
          <a:bodyPr/>
          <a:lstStyle/>
          <a:p>
            <a:r>
              <a:rPr lang="en-US" smtClean="0"/>
              <a:t>Regardless of the hardening model, the work done in each strain increment is the same, whether evaluated externally, or from the shear strains.</a:t>
            </a:r>
          </a:p>
        </p:txBody>
      </p:sp>
      <p:sp>
        <p:nvSpPr>
          <p:cNvPr id="79877" name="Slide Number Placeholder 3"/>
          <p:cNvSpPr>
            <a:spLocks noGrp="1"/>
          </p:cNvSpPr>
          <p:nvPr>
            <p:ph type="sldNum" sz="quarter" idx="11"/>
          </p:nvPr>
        </p:nvSpPr>
        <p:spPr>
          <a:noFill/>
        </p:spPr>
        <p:txBody>
          <a:bodyPr/>
          <a:lstStyle/>
          <a:p>
            <a:fld id="{A965A67B-078C-8543-AAFD-D1364AE5CD3E}" type="slidenum">
              <a:rPr lang="en-US" smtClean="0"/>
              <a:pPr/>
              <a:t>72</a:t>
            </a:fld>
            <a:endParaRPr lang="en-US" smtClean="0"/>
          </a:p>
        </p:txBody>
      </p:sp>
      <p:graphicFrame>
        <p:nvGraphicFramePr>
          <p:cNvPr id="79874" name="Object 2"/>
          <p:cNvGraphicFramePr>
            <a:graphicFrameLocks noChangeAspect="1"/>
          </p:cNvGraphicFramePr>
          <p:nvPr/>
        </p:nvGraphicFramePr>
        <p:xfrm>
          <a:off x="1644650" y="3692525"/>
          <a:ext cx="5749925" cy="1341438"/>
        </p:xfrm>
        <a:graphic>
          <a:graphicData uri="http://schemas.openxmlformats.org/presentationml/2006/ole">
            <mc:AlternateContent xmlns:mc="http://schemas.openxmlformats.org/markup-compatibility/2006">
              <mc:Choice xmlns:v="urn:schemas-microsoft-com:vml" Requires="v">
                <p:oleObj spid="_x0000_s79886" name="Equation" r:id="rId3" imgW="2070100" imgH="482600" progId="Equation.3">
                  <p:embed/>
                </p:oleObj>
              </mc:Choice>
              <mc:Fallback>
                <p:oleObj name="Equation" r:id="rId3" imgW="20701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4650" y="3692525"/>
                        <a:ext cx="574992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2"/>
          <p:cNvSpPr>
            <a:spLocks noGrp="1"/>
          </p:cNvSpPr>
          <p:nvPr>
            <p:ph type="sldNum" sz="quarter" idx="11"/>
          </p:nvPr>
        </p:nvSpPr>
        <p:spPr>
          <a:noFill/>
        </p:spPr>
        <p:txBody>
          <a:bodyPr/>
          <a:lstStyle/>
          <a:p>
            <a:fld id="{AEC16587-11B8-574F-AF62-21B6E1D1DF1E}" type="slidenum">
              <a:rPr lang="en-US" smtClean="0"/>
              <a:pPr/>
              <a:t>73</a:t>
            </a:fld>
            <a:endParaRPr lang="en-US" smtClean="0"/>
          </a:p>
        </p:txBody>
      </p:sp>
      <p:sp>
        <p:nvSpPr>
          <p:cNvPr id="80899" name="Text Box 19"/>
          <p:cNvSpPr txBox="1">
            <a:spLocks noChangeArrowheads="1"/>
          </p:cNvSpPr>
          <p:nvPr/>
        </p:nvSpPr>
        <p:spPr bwMode="auto">
          <a:xfrm>
            <a:off x="152400" y="5057775"/>
            <a:ext cx="2743200" cy="1190625"/>
          </a:xfrm>
          <a:prstGeom prst="rect">
            <a:avLst/>
          </a:prstGeom>
          <a:noFill/>
          <a:ln w="9525">
            <a:noFill/>
            <a:miter lim="800000"/>
            <a:headEnd/>
            <a:tailEnd/>
          </a:ln>
        </p:spPr>
        <p:txBody>
          <a:bodyPr>
            <a:prstTxWarp prst="textNoShape">
              <a:avLst/>
            </a:prstTxWarp>
            <a:spAutoFit/>
          </a:bodyPr>
          <a:lstStyle/>
          <a:p>
            <a:r>
              <a:rPr lang="en-US" sz="1800" dirty="0">
                <a:latin typeface="Times New Roman" charset="0"/>
              </a:rPr>
              <a:t>Note:</a:t>
            </a:r>
          </a:p>
          <a:p>
            <a:r>
              <a:rPr lang="en-US" sz="1800" dirty="0">
                <a:latin typeface="Times New Roman" charset="0"/>
              </a:rPr>
              <a:t>Circles -  computed data</a:t>
            </a:r>
          </a:p>
          <a:p>
            <a:r>
              <a:rPr lang="en-US" sz="1800" dirty="0">
                <a:latin typeface="Times New Roman" charset="0"/>
              </a:rPr>
              <a:t>Crosses – experimental </a:t>
            </a:r>
            <a:r>
              <a:rPr lang="en-US" sz="1800" dirty="0" smtClean="0">
                <a:latin typeface="Times New Roman" charset="0"/>
              </a:rPr>
              <a:t>data</a:t>
            </a:r>
            <a:endParaRPr lang="en-US" sz="1800" dirty="0">
              <a:latin typeface="Times New Roman" charset="0"/>
            </a:endParaRPr>
          </a:p>
        </p:txBody>
      </p:sp>
      <p:pic>
        <p:nvPicPr>
          <p:cNvPr id="80900" name="Picture 20" descr="fig113"/>
          <p:cNvPicPr>
            <a:picLocks noChangeAspect="1" noChangeArrowheads="1"/>
          </p:cNvPicPr>
          <p:nvPr/>
        </p:nvPicPr>
        <p:blipFill>
          <a:blip r:embed="rId2">
            <a:lum contrast="42000"/>
          </a:blip>
          <a:srcRect/>
          <a:stretch>
            <a:fillRect/>
          </a:stretch>
        </p:blipFill>
        <p:spPr bwMode="auto">
          <a:xfrm>
            <a:off x="2895600" y="1219200"/>
            <a:ext cx="6019800" cy="4902200"/>
          </a:xfrm>
          <a:prstGeom prst="rect">
            <a:avLst/>
          </a:prstGeom>
          <a:noFill/>
          <a:ln w="9525">
            <a:noFill/>
            <a:miter lim="800000"/>
            <a:headEnd/>
            <a:tailEnd/>
          </a:ln>
        </p:spPr>
      </p:pic>
      <p:sp>
        <p:nvSpPr>
          <p:cNvPr id="80901" name="Rectangle 21"/>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en-US" sz="3200" b="0" i="1">
                <a:solidFill>
                  <a:srgbClr val="011099"/>
                </a:solidFill>
              </a:rPr>
              <a:t>Taylor Model: Comparison to Polycrystal</a:t>
            </a:r>
          </a:p>
        </p:txBody>
      </p:sp>
      <p:sp>
        <p:nvSpPr>
          <p:cNvPr id="80902" name="Text Box 11"/>
          <p:cNvSpPr txBox="1">
            <a:spLocks noChangeArrowheads="1"/>
          </p:cNvSpPr>
          <p:nvPr/>
        </p:nvSpPr>
        <p:spPr bwMode="auto">
          <a:xfrm>
            <a:off x="381000" y="1295400"/>
            <a:ext cx="2819400" cy="3693319"/>
          </a:xfrm>
          <a:prstGeom prst="rect">
            <a:avLst/>
          </a:prstGeom>
          <a:noFill/>
          <a:ln w="9525">
            <a:noFill/>
            <a:miter lim="800000"/>
            <a:headEnd/>
            <a:tailEnd/>
          </a:ln>
        </p:spPr>
        <p:txBody>
          <a:bodyPr>
            <a:prstTxWarp prst="textNoShape">
              <a:avLst/>
            </a:prstTxWarp>
            <a:spAutoFit/>
          </a:bodyPr>
          <a:lstStyle/>
          <a:p>
            <a:r>
              <a:rPr lang="en-US" sz="1800" b="0" dirty="0">
                <a:latin typeface="+mn-lt"/>
              </a:rPr>
              <a:t>The stress-strain curve obtained for the aggregate by Taylor in his work is shown in the figure.  Although a comparison of single crystal (under </a:t>
            </a:r>
            <a:r>
              <a:rPr lang="en-US" sz="1800" b="0" dirty="0" err="1">
                <a:latin typeface="+mn-lt"/>
              </a:rPr>
              <a:t>multislip</a:t>
            </a:r>
            <a:r>
              <a:rPr lang="en-US" sz="1800" b="0" dirty="0">
                <a:latin typeface="+mn-lt"/>
              </a:rPr>
              <a:t> conditions) and a </a:t>
            </a:r>
            <a:r>
              <a:rPr lang="en-US" sz="1800" b="0" dirty="0" err="1">
                <a:latin typeface="+mn-lt"/>
              </a:rPr>
              <a:t>polycrystal</a:t>
            </a:r>
            <a:r>
              <a:rPr lang="en-US" sz="1800" b="0" dirty="0">
                <a:latin typeface="+mn-lt"/>
              </a:rPr>
              <a:t> is shown, it is generally considered that the good agreement indicated by the lines was somewhat fortuitous!</a:t>
            </a:r>
          </a:p>
        </p:txBody>
      </p:sp>
      <p:sp>
        <p:nvSpPr>
          <p:cNvPr id="7" name="TextBox 6"/>
          <p:cNvSpPr txBox="1"/>
          <p:nvPr/>
        </p:nvSpPr>
        <p:spPr>
          <a:xfrm>
            <a:off x="609600" y="6291263"/>
            <a:ext cx="8382000" cy="338137"/>
          </a:xfrm>
          <a:prstGeom prst="rect">
            <a:avLst/>
          </a:prstGeom>
          <a:noFill/>
        </p:spPr>
        <p:txBody>
          <a:bodyPr>
            <a:prstTxWarp prst="textNoShape">
              <a:avLst/>
            </a:prstTxWarp>
            <a:spAutoFit/>
          </a:bodyPr>
          <a:lstStyle/>
          <a:p>
            <a:r>
              <a:rPr lang="en-US" sz="1600" b="0">
                <a:solidFill>
                  <a:srgbClr val="FF0000"/>
                </a:solidFill>
              </a:rPr>
              <a:t>The ratio between the two curves is the average Taylor factor, which in this case is ~3.1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Slide Number Placeholder 2"/>
          <p:cNvSpPr>
            <a:spLocks noGrp="1"/>
          </p:cNvSpPr>
          <p:nvPr>
            <p:ph type="sldNum" sz="quarter" idx="11"/>
          </p:nvPr>
        </p:nvSpPr>
        <p:spPr>
          <a:noFill/>
        </p:spPr>
        <p:txBody>
          <a:bodyPr/>
          <a:lstStyle/>
          <a:p>
            <a:fld id="{A95F61AB-20B7-974D-94FA-AD295080A650}" type="slidenum">
              <a:rPr lang="en-US" smtClean="0"/>
              <a:pPr/>
              <a:t>74</a:t>
            </a:fld>
            <a:endParaRPr lang="en-US" smtClean="0"/>
          </a:p>
        </p:txBody>
      </p:sp>
      <p:sp>
        <p:nvSpPr>
          <p:cNvPr id="81925" name="Rectangle 2"/>
          <p:cNvSpPr>
            <a:spLocks noChangeArrowheads="1"/>
          </p:cNvSpPr>
          <p:nvPr/>
        </p:nvSpPr>
        <p:spPr bwMode="auto">
          <a:xfrm>
            <a:off x="381000" y="381000"/>
            <a:ext cx="8382000" cy="579438"/>
          </a:xfrm>
          <a:prstGeom prst="rect">
            <a:avLst/>
          </a:prstGeom>
          <a:noFill/>
          <a:ln w="9525">
            <a:noFill/>
            <a:miter lim="800000"/>
            <a:headEnd/>
            <a:tailEnd/>
          </a:ln>
        </p:spPr>
        <p:txBody>
          <a:bodyPr>
            <a:prstTxWarp prst="textNoShape">
              <a:avLst/>
            </a:prstTxWarp>
            <a:spAutoFit/>
          </a:bodyPr>
          <a:lstStyle/>
          <a:p>
            <a:pPr algn="ctr"/>
            <a:r>
              <a:rPr lang="en-US" sz="3200" b="0" i="1">
                <a:solidFill>
                  <a:srgbClr val="011099"/>
                </a:solidFill>
              </a:rPr>
              <a:t>Taylor’s Rigid Plastic Model for Polycrystals</a:t>
            </a:r>
          </a:p>
        </p:txBody>
      </p:sp>
      <p:sp>
        <p:nvSpPr>
          <p:cNvPr id="81926" name="Text Box 3"/>
          <p:cNvSpPr txBox="1">
            <a:spLocks noChangeArrowheads="1"/>
          </p:cNvSpPr>
          <p:nvPr/>
        </p:nvSpPr>
        <p:spPr bwMode="auto">
          <a:xfrm>
            <a:off x="685800" y="1600200"/>
            <a:ext cx="7848600" cy="1187450"/>
          </a:xfrm>
          <a:prstGeom prst="rect">
            <a:avLst/>
          </a:prstGeom>
          <a:noFill/>
          <a:ln w="9525">
            <a:noFill/>
            <a:miter lim="800000"/>
            <a:headEnd/>
            <a:tailEnd/>
          </a:ln>
        </p:spPr>
        <p:txBody>
          <a:bodyPr>
            <a:prstTxWarp prst="textNoShape">
              <a:avLst/>
            </a:prstTxWarp>
            <a:spAutoFit/>
          </a:bodyPr>
          <a:lstStyle/>
          <a:p>
            <a:r>
              <a:rPr lang="en-US" b="0"/>
              <a:t>Another important conclusion based on this calculation, is that the overall stress-strain curve of the polycrystal is given by  the expression</a:t>
            </a:r>
          </a:p>
        </p:txBody>
      </p:sp>
      <p:graphicFrame>
        <p:nvGraphicFramePr>
          <p:cNvPr id="81922" name="Object 2"/>
          <p:cNvGraphicFramePr>
            <a:graphicFrameLocks noChangeAspect="1"/>
          </p:cNvGraphicFramePr>
          <p:nvPr/>
        </p:nvGraphicFramePr>
        <p:xfrm>
          <a:off x="2516188" y="2968625"/>
          <a:ext cx="3806825" cy="850900"/>
        </p:xfrm>
        <a:graphic>
          <a:graphicData uri="http://schemas.openxmlformats.org/presentationml/2006/ole">
            <mc:AlternateContent xmlns:mc="http://schemas.openxmlformats.org/markup-compatibility/2006">
              <mc:Choice xmlns:v="urn:schemas-microsoft-com:vml" Requires="v">
                <p:oleObj spid="_x0000_s81944" name="Equation" r:id="rId3" imgW="914400" imgH="203200" progId="Equation.3">
                  <p:embed/>
                </p:oleObj>
              </mc:Choice>
              <mc:Fallback>
                <p:oleObj name="Equation" r:id="rId3" imgW="9144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2968625"/>
                        <a:ext cx="3806825" cy="850900"/>
                      </a:xfrm>
                      <a:prstGeom prst="rect">
                        <a:avLst/>
                      </a:prstGeom>
                      <a:solidFill>
                        <a:srgbClr val="CCFFCC"/>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1927" name="Text Box 7"/>
          <p:cNvSpPr txBox="1">
            <a:spLocks noChangeArrowheads="1"/>
          </p:cNvSpPr>
          <p:nvPr/>
        </p:nvSpPr>
        <p:spPr bwMode="auto">
          <a:xfrm>
            <a:off x="533400" y="5486400"/>
            <a:ext cx="7848600" cy="457200"/>
          </a:xfrm>
          <a:prstGeom prst="rect">
            <a:avLst/>
          </a:prstGeom>
          <a:noFill/>
          <a:ln w="9525">
            <a:noFill/>
            <a:miter lim="800000"/>
            <a:headEnd/>
            <a:tailEnd/>
          </a:ln>
        </p:spPr>
        <p:txBody>
          <a:bodyPr>
            <a:prstTxWarp prst="textNoShape">
              <a:avLst/>
            </a:prstTxWarp>
            <a:spAutoFit/>
          </a:bodyPr>
          <a:lstStyle/>
          <a:p>
            <a:r>
              <a:rPr lang="en-US" b="0">
                <a:latin typeface="Times New Roman" charset="0"/>
              </a:rPr>
              <a:t>By Taylor’s calculation, for FCC polycrystal metals, </a:t>
            </a:r>
          </a:p>
        </p:txBody>
      </p:sp>
      <p:sp>
        <p:nvSpPr>
          <p:cNvPr id="81928" name="Rectangle 8"/>
          <p:cNvSpPr>
            <a:spLocks noChangeArrowheads="1"/>
          </p:cNvSpPr>
          <p:nvPr/>
        </p:nvSpPr>
        <p:spPr bwMode="auto">
          <a:xfrm>
            <a:off x="600074" y="3886200"/>
            <a:ext cx="8010525" cy="1631216"/>
          </a:xfrm>
          <a:prstGeom prst="rect">
            <a:avLst/>
          </a:prstGeom>
          <a:noFill/>
          <a:ln w="9525">
            <a:noFill/>
            <a:miter lim="800000"/>
            <a:headEnd/>
            <a:tailEnd/>
          </a:ln>
        </p:spPr>
        <p:txBody>
          <a:bodyPr wrap="square">
            <a:prstTxWarp prst="textNoShape">
              <a:avLst/>
            </a:prstTxWarp>
            <a:spAutoFit/>
          </a:bodyPr>
          <a:lstStyle/>
          <a:p>
            <a:r>
              <a:rPr lang="en-US" sz="2000" b="0" dirty="0">
                <a:latin typeface="+mn-lt"/>
              </a:rPr>
              <a:t>Where, </a:t>
            </a:r>
            <a:endParaRPr lang="en-US" sz="2000" b="0" dirty="0" smtClean="0">
              <a:latin typeface="+mn-lt"/>
            </a:endParaRPr>
          </a:p>
          <a:p>
            <a:r>
              <a:rPr lang="en-US" sz="2000" i="1" dirty="0" err="1" smtClean="0">
                <a:latin typeface="Symbol" charset="2"/>
                <a:ea typeface="Symbol" charset="2"/>
                <a:cs typeface="Symbol" charset="2"/>
              </a:rPr>
              <a:t>t</a:t>
            </a:r>
            <a:r>
              <a:rPr lang="en-US" sz="2000" i="1" dirty="0" err="1">
                <a:latin typeface="Symbol" charset="2"/>
                <a:ea typeface="Symbol" charset="2"/>
                <a:cs typeface="Symbol" charset="2"/>
              </a:rPr>
              <a:t>(g</a:t>
            </a:r>
            <a:r>
              <a:rPr lang="en-US" sz="2000" i="1" dirty="0">
                <a:latin typeface="Symbol" charset="2"/>
                <a:ea typeface="Symbol" charset="2"/>
                <a:cs typeface="Symbol" charset="2"/>
              </a:rPr>
              <a:t>) </a:t>
            </a:r>
            <a:r>
              <a:rPr lang="en-US" sz="2000" b="0" dirty="0">
                <a:latin typeface="+mn-lt"/>
              </a:rPr>
              <a:t>is the critical resolved shear stress (as a function of the resolved shear strain) for a single crystal, assumed to have a single value;</a:t>
            </a:r>
          </a:p>
          <a:p>
            <a:r>
              <a:rPr lang="en-US" sz="2000" b="0" dirty="0">
                <a:latin typeface="+mn-lt"/>
              </a:rPr>
              <a:t>&lt;M&gt; is an average value of the Taylor factor of all the grains (which changes with strain). </a:t>
            </a:r>
          </a:p>
        </p:txBody>
      </p:sp>
      <p:graphicFrame>
        <p:nvGraphicFramePr>
          <p:cNvPr id="81923" name="Object 3"/>
          <p:cNvGraphicFramePr>
            <a:graphicFrameLocks noChangeAspect="1"/>
          </p:cNvGraphicFramePr>
          <p:nvPr/>
        </p:nvGraphicFramePr>
        <p:xfrm>
          <a:off x="3330575" y="6172200"/>
          <a:ext cx="1952625" cy="533400"/>
        </p:xfrm>
        <a:graphic>
          <a:graphicData uri="http://schemas.openxmlformats.org/presentationml/2006/ole">
            <mc:AlternateContent xmlns:mc="http://schemas.openxmlformats.org/markup-compatibility/2006">
              <mc:Choice xmlns:v="urn:schemas-microsoft-com:vml" Requires="v">
                <p:oleObj spid="_x0000_s81945" name="Equation" r:id="rId5" imgW="749300" imgH="203200" progId="Equation.3">
                  <p:embed/>
                </p:oleObj>
              </mc:Choice>
              <mc:Fallback>
                <p:oleObj name="Equation" r:id="rId5" imgW="7493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0575" y="6172200"/>
                        <a:ext cx="1952625" cy="533400"/>
                      </a:xfrm>
                      <a:prstGeom prst="rect">
                        <a:avLst/>
                      </a:prstGeom>
                      <a:solidFill>
                        <a:srgbClr val="CCFFCC"/>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934200" cy="1371600"/>
          </a:xfrm>
        </p:spPr>
        <p:txBody>
          <a:bodyPr/>
          <a:lstStyle/>
          <a:p>
            <a:r>
              <a:rPr lang="en-US" dirty="0" smtClean="0"/>
              <a:t>Updating the Lattice Orientation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D7FF8BA9-0D87-9D47-93A0-1CE4DE5A0A91}" type="slidenum">
              <a:rPr lang="en-US" smtClean="0"/>
              <a:pPr/>
              <a:t>75</a:t>
            </a:fld>
            <a:endParaRPr lang="en-US"/>
          </a:p>
        </p:txBody>
      </p:sp>
    </p:spTree>
    <p:extLst>
      <p:ext uri="{BB962C8B-B14F-4D97-AF65-F5344CB8AC3E}">
        <p14:creationId xmlns:p14="http://schemas.microsoft.com/office/powerpoint/2010/main" val="30585113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Slide Number Placeholder 2"/>
          <p:cNvSpPr>
            <a:spLocks noGrp="1"/>
          </p:cNvSpPr>
          <p:nvPr>
            <p:ph type="sldNum" sz="quarter" idx="11"/>
          </p:nvPr>
        </p:nvSpPr>
        <p:spPr>
          <a:noFill/>
        </p:spPr>
        <p:txBody>
          <a:bodyPr/>
          <a:lstStyle/>
          <a:p>
            <a:fld id="{E12F2672-719D-D241-9D96-C1ACA33BE367}" type="slidenum">
              <a:rPr lang="en-US" smtClean="0"/>
              <a:pPr/>
              <a:t>76</a:t>
            </a:fld>
            <a:endParaRPr lang="en-US" smtClean="0"/>
          </a:p>
        </p:txBody>
      </p:sp>
      <p:sp>
        <p:nvSpPr>
          <p:cNvPr id="82951" name="Text Box 11"/>
          <p:cNvSpPr txBox="1">
            <a:spLocks noChangeArrowheads="1"/>
          </p:cNvSpPr>
          <p:nvPr/>
        </p:nvSpPr>
        <p:spPr bwMode="auto">
          <a:xfrm>
            <a:off x="685800" y="1219200"/>
            <a:ext cx="7848600" cy="2308225"/>
          </a:xfrm>
          <a:prstGeom prst="rect">
            <a:avLst/>
          </a:prstGeom>
          <a:noFill/>
          <a:ln w="9525">
            <a:noFill/>
            <a:miter lim="800000"/>
            <a:headEnd/>
            <a:tailEnd/>
          </a:ln>
        </p:spPr>
        <p:txBody>
          <a:bodyPr>
            <a:prstTxWarp prst="textNoShape">
              <a:avLst/>
            </a:prstTxWarp>
            <a:spAutoFit/>
          </a:bodyPr>
          <a:lstStyle/>
          <a:p>
            <a:r>
              <a:rPr lang="en-US" b="0"/>
              <a:t>For texture development it is necessary to obtain the total spin for the aggregate. Note that the since all the grains are assumed to be subjected to the same displacement (or velocity field) as the aggregate, the total rotation experienced by each grain will be the same as that of the aggregate. </a:t>
            </a:r>
          </a:p>
        </p:txBody>
      </p:sp>
      <p:sp>
        <p:nvSpPr>
          <p:cNvPr id="82952" name="Text Box 16"/>
          <p:cNvSpPr txBox="1">
            <a:spLocks noChangeArrowheads="1"/>
          </p:cNvSpPr>
          <p:nvPr/>
        </p:nvSpPr>
        <p:spPr bwMode="auto">
          <a:xfrm>
            <a:off x="457200" y="3657600"/>
            <a:ext cx="2792413" cy="457200"/>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Times New Roman" charset="0"/>
              </a:rPr>
              <a:t>For uniaxial tension</a:t>
            </a:r>
          </a:p>
        </p:txBody>
      </p:sp>
      <p:graphicFrame>
        <p:nvGraphicFramePr>
          <p:cNvPr id="82946" name="Object 2"/>
          <p:cNvGraphicFramePr>
            <a:graphicFrameLocks noChangeAspect="1"/>
          </p:cNvGraphicFramePr>
          <p:nvPr/>
        </p:nvGraphicFramePr>
        <p:xfrm>
          <a:off x="3429000" y="3657600"/>
          <a:ext cx="2968625" cy="577850"/>
        </p:xfrm>
        <a:graphic>
          <a:graphicData uri="http://schemas.openxmlformats.org/presentationml/2006/ole">
            <mc:AlternateContent xmlns:mc="http://schemas.openxmlformats.org/markup-compatibility/2006">
              <mc:Choice xmlns:v="urn:schemas-microsoft-com:vml" Requires="v">
                <p:oleObj spid="_x0000_s82988" name="Equation" r:id="rId3" imgW="914400" imgH="178120" progId="Equation.3">
                  <p:embed/>
                </p:oleObj>
              </mc:Choice>
              <mc:Fallback>
                <p:oleObj name="Equation" r:id="rId3" imgW="914400" imgH="1781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57600"/>
                        <a:ext cx="2968625" cy="577850"/>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3" name="Text Box 18"/>
          <p:cNvSpPr txBox="1">
            <a:spLocks noChangeArrowheads="1"/>
          </p:cNvSpPr>
          <p:nvPr/>
        </p:nvSpPr>
        <p:spPr bwMode="auto">
          <a:xfrm>
            <a:off x="457200" y="4114800"/>
            <a:ext cx="938213" cy="457200"/>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Times New Roman" charset="0"/>
              </a:rPr>
              <a:t>Then,</a:t>
            </a:r>
          </a:p>
        </p:txBody>
      </p:sp>
      <p:graphicFrame>
        <p:nvGraphicFramePr>
          <p:cNvPr id="82947" name="Object 3"/>
          <p:cNvGraphicFramePr>
            <a:graphicFrameLocks noChangeAspect="1"/>
          </p:cNvGraphicFramePr>
          <p:nvPr/>
        </p:nvGraphicFramePr>
        <p:xfrm>
          <a:off x="1384300" y="4646613"/>
          <a:ext cx="6605588" cy="1171575"/>
        </p:xfrm>
        <a:graphic>
          <a:graphicData uri="http://schemas.openxmlformats.org/presentationml/2006/ole">
            <mc:AlternateContent xmlns:mc="http://schemas.openxmlformats.org/markup-compatibility/2006">
              <mc:Choice xmlns:v="urn:schemas-microsoft-com:vml" Requires="v">
                <p:oleObj spid="_x0000_s82989" name="Equation" r:id="rId5" imgW="1943100" imgH="342900" progId="Equation.3">
                  <p:embed/>
                </p:oleObj>
              </mc:Choice>
              <mc:Fallback>
                <p:oleObj name="Equation" r:id="rId5" imgW="19431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4646613"/>
                        <a:ext cx="6605588" cy="1171575"/>
                      </a:xfrm>
                      <a:prstGeom prst="rect">
                        <a:avLst/>
                      </a:prstGeom>
                      <a:solidFill>
                        <a:srgbClr val="CCFFCC"/>
                      </a:solidFill>
                      <a:ln w="952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4" name="Text Box 21"/>
          <p:cNvSpPr txBox="1">
            <a:spLocks noChangeArrowheads="1"/>
          </p:cNvSpPr>
          <p:nvPr/>
        </p:nvSpPr>
        <p:spPr bwMode="auto">
          <a:xfrm>
            <a:off x="762000" y="6019800"/>
            <a:ext cx="3124200" cy="466725"/>
          </a:xfrm>
          <a:prstGeom prst="rect">
            <a:avLst/>
          </a:prstGeom>
          <a:noFill/>
          <a:ln w="9525">
            <a:solidFill>
              <a:srgbClr val="FF0000"/>
            </a:solidFill>
            <a:miter lim="800000"/>
            <a:headEnd/>
            <a:tailEnd/>
          </a:ln>
        </p:spPr>
        <p:txBody>
          <a:bodyPr>
            <a:prstTxWarp prst="textNoShape">
              <a:avLst/>
            </a:prstTxWarp>
            <a:spAutoFit/>
          </a:bodyPr>
          <a:lstStyle/>
          <a:p>
            <a:r>
              <a:rPr lang="en-US">
                <a:solidFill>
                  <a:schemeClr val="tx1"/>
                </a:solidFill>
                <a:latin typeface="Times New Roman" charset="0"/>
              </a:rPr>
              <a:t>Note: </a:t>
            </a:r>
          </a:p>
        </p:txBody>
      </p:sp>
      <p:graphicFrame>
        <p:nvGraphicFramePr>
          <p:cNvPr id="82948" name="Object 4"/>
          <p:cNvGraphicFramePr>
            <a:graphicFrameLocks noChangeAspect="1"/>
          </p:cNvGraphicFramePr>
          <p:nvPr/>
        </p:nvGraphicFramePr>
        <p:xfrm>
          <a:off x="1804988" y="6057900"/>
          <a:ext cx="2028825" cy="354013"/>
        </p:xfrm>
        <a:graphic>
          <a:graphicData uri="http://schemas.openxmlformats.org/presentationml/2006/ole">
            <mc:AlternateContent xmlns:mc="http://schemas.openxmlformats.org/markup-compatibility/2006">
              <mc:Choice xmlns:v="urn:schemas-microsoft-com:vml" Requires="v">
                <p:oleObj spid="_x0000_s82990" name="Equation" r:id="rId7" imgW="952500" imgH="165100" progId="Equation.3">
                  <p:embed/>
                </p:oleObj>
              </mc:Choice>
              <mc:Fallback>
                <p:oleObj name="Equation" r:id="rId7" imgW="952500" imgH="165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4988" y="6057900"/>
                        <a:ext cx="2028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5" name="Rectangle 23"/>
          <p:cNvSpPr>
            <a:spLocks noChangeArrowheads="1"/>
          </p:cNvSpPr>
          <p:nvPr/>
        </p:nvSpPr>
        <p:spPr bwMode="auto">
          <a:xfrm>
            <a:off x="228600" y="381000"/>
            <a:ext cx="8686800" cy="641350"/>
          </a:xfrm>
          <a:prstGeom prst="rect">
            <a:avLst/>
          </a:prstGeom>
          <a:noFill/>
          <a:ln w="9525">
            <a:noFill/>
            <a:miter lim="800000"/>
            <a:headEnd/>
            <a:tailEnd/>
          </a:ln>
        </p:spPr>
        <p:txBody>
          <a:bodyPr>
            <a:prstTxWarp prst="textNoShape">
              <a:avLst/>
            </a:prstTxWarp>
            <a:spAutoFit/>
          </a:bodyPr>
          <a:lstStyle/>
          <a:p>
            <a:pPr algn="ctr"/>
            <a:r>
              <a:rPr lang="en-US" sz="3600" b="0" i="1">
                <a:solidFill>
                  <a:srgbClr val="011099"/>
                </a:solidFill>
              </a:rPr>
              <a:t>Taylor Model: Grain Reorientation</a:t>
            </a:r>
          </a:p>
        </p:txBody>
      </p:sp>
      <p:graphicFrame>
        <p:nvGraphicFramePr>
          <p:cNvPr id="82949" name="Object 5"/>
          <p:cNvGraphicFramePr>
            <a:graphicFrameLocks noChangeAspect="1"/>
          </p:cNvGraphicFramePr>
          <p:nvPr/>
        </p:nvGraphicFramePr>
        <p:xfrm>
          <a:off x="4581525" y="5932488"/>
          <a:ext cx="4095750" cy="941387"/>
        </p:xfrm>
        <a:graphic>
          <a:graphicData uri="http://schemas.openxmlformats.org/presentationml/2006/ole">
            <mc:AlternateContent xmlns:mc="http://schemas.openxmlformats.org/markup-compatibility/2006">
              <mc:Choice xmlns:v="urn:schemas-microsoft-com:vml" Requires="v">
                <p:oleObj spid="_x0000_s82991" name="Equation" r:id="rId9" imgW="1600200" imgH="368300" progId="Equation.3">
                  <p:embed/>
                </p:oleObj>
              </mc:Choice>
              <mc:Fallback>
                <p:oleObj name="Equation" r:id="rId9" imgW="1600200" imgH="3683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1525" y="5932488"/>
                        <a:ext cx="409575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2956" name="TextBox 11"/>
          <p:cNvSpPr txBox="1">
            <a:spLocks noChangeArrowheads="1"/>
          </p:cNvSpPr>
          <p:nvPr/>
        </p:nvSpPr>
        <p:spPr bwMode="auto">
          <a:xfrm>
            <a:off x="6934200" y="3276600"/>
            <a:ext cx="2209800" cy="1323975"/>
          </a:xfrm>
          <a:prstGeom prst="rect">
            <a:avLst/>
          </a:prstGeom>
          <a:noFill/>
          <a:ln w="9525">
            <a:solidFill>
              <a:srgbClr val="FF0000"/>
            </a:solidFill>
            <a:miter lim="800000"/>
            <a:headEnd/>
            <a:tailEnd/>
          </a:ln>
        </p:spPr>
        <p:txBody>
          <a:bodyPr>
            <a:prstTxWarp prst="textNoShape">
              <a:avLst/>
            </a:prstTxWarp>
            <a:spAutoFit/>
          </a:bodyPr>
          <a:lstStyle/>
          <a:p>
            <a:pPr algn="ctr"/>
            <a:r>
              <a:rPr lang="en-US" sz="2000">
                <a:solidFill>
                  <a:srgbClr val="FF0000"/>
                </a:solidFill>
              </a:rPr>
              <a:t>Note: “W” denotes spin here, not work done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Slide Number Placeholder 4"/>
          <p:cNvSpPr>
            <a:spLocks noGrp="1"/>
          </p:cNvSpPr>
          <p:nvPr>
            <p:ph type="sldNum" sz="quarter" idx="11"/>
          </p:nvPr>
        </p:nvSpPr>
        <p:spPr>
          <a:noFill/>
        </p:spPr>
        <p:txBody>
          <a:bodyPr/>
          <a:lstStyle/>
          <a:p>
            <a:fld id="{95C09A8D-96FB-244A-B9D1-9CABBCF29A60}" type="slidenum">
              <a:rPr lang="en-US" smtClean="0"/>
              <a:pPr/>
              <a:t>77</a:t>
            </a:fld>
            <a:endParaRPr lang="en-US" smtClean="0"/>
          </a:p>
        </p:txBody>
      </p:sp>
      <p:sp>
        <p:nvSpPr>
          <p:cNvPr id="83973" name="Rectangle 2"/>
          <p:cNvSpPr>
            <a:spLocks noGrp="1" noChangeArrowheads="1"/>
          </p:cNvSpPr>
          <p:nvPr>
            <p:ph type="title"/>
          </p:nvPr>
        </p:nvSpPr>
        <p:spPr>
          <a:xfrm>
            <a:off x="1066800" y="228600"/>
            <a:ext cx="7010400" cy="838200"/>
          </a:xfrm>
        </p:spPr>
        <p:txBody>
          <a:bodyPr/>
          <a:lstStyle/>
          <a:p>
            <a:r>
              <a:rPr lang="en-US"/>
              <a:t>Taylor model: Reorientation: 1</a:t>
            </a:r>
          </a:p>
        </p:txBody>
      </p:sp>
      <p:sp>
        <p:nvSpPr>
          <p:cNvPr id="83974" name="Rectangle 3"/>
          <p:cNvSpPr>
            <a:spLocks noGrp="1" noChangeArrowheads="1"/>
          </p:cNvSpPr>
          <p:nvPr>
            <p:ph type="body" idx="1"/>
          </p:nvPr>
        </p:nvSpPr>
        <p:spPr>
          <a:xfrm>
            <a:off x="762000" y="1295400"/>
            <a:ext cx="7467600" cy="4724400"/>
          </a:xfrm>
        </p:spPr>
        <p:txBody>
          <a:bodyPr/>
          <a:lstStyle/>
          <a:p>
            <a:r>
              <a:rPr lang="en-US">
                <a:ea typeface="Times" charset="0"/>
                <a:cs typeface="Times" charset="0"/>
              </a:rPr>
              <a:t>Review of effect of slip system activity:</a:t>
            </a:r>
          </a:p>
          <a:p>
            <a:r>
              <a:rPr lang="en-US">
                <a:ea typeface="Times" charset="0"/>
                <a:cs typeface="Times" charset="0"/>
              </a:rPr>
              <a:t>Symmetric part of the distortion tensor resulting from slip:</a:t>
            </a:r>
            <a:br>
              <a:rPr lang="en-US">
                <a:ea typeface="Times" charset="0"/>
                <a:cs typeface="Times" charset="0"/>
              </a:rPr>
            </a:br>
            <a:r>
              <a:rPr lang="en-US">
                <a:ea typeface="Times" charset="0"/>
                <a:cs typeface="Times" charset="0"/>
              </a:rPr>
              <a:t/>
            </a:r>
            <a:br>
              <a:rPr lang="en-US">
                <a:ea typeface="Times" charset="0"/>
                <a:cs typeface="Times" charset="0"/>
              </a:rPr>
            </a:br>
            <a:endParaRPr lang="en-US">
              <a:ea typeface="Times" charset="0"/>
              <a:cs typeface="Times" charset="0"/>
            </a:endParaRPr>
          </a:p>
          <a:p>
            <a:r>
              <a:rPr lang="en-US">
                <a:ea typeface="Times" charset="0"/>
                <a:cs typeface="Times" charset="0"/>
              </a:rPr>
              <a:t>Anti-symmetric part of Deformation Strain Rate Tensor (used for calculating lattice rotations, sum over active slip systems): </a:t>
            </a:r>
          </a:p>
        </p:txBody>
      </p:sp>
      <p:graphicFrame>
        <p:nvGraphicFramePr>
          <p:cNvPr id="83970" name="Object 2"/>
          <p:cNvGraphicFramePr>
            <a:graphicFrameLocks noChangeAspect="1"/>
          </p:cNvGraphicFramePr>
          <p:nvPr/>
        </p:nvGraphicFramePr>
        <p:xfrm>
          <a:off x="3352800" y="2614613"/>
          <a:ext cx="4800600" cy="966787"/>
        </p:xfrm>
        <a:graphic>
          <a:graphicData uri="http://schemas.openxmlformats.org/presentationml/2006/ole">
            <mc:AlternateContent xmlns:mc="http://schemas.openxmlformats.org/markup-compatibility/2006">
              <mc:Choice xmlns:v="urn:schemas-microsoft-com:vml" Requires="v">
                <p:oleObj spid="_x0000_s83992" name="Equation" r:id="rId3" imgW="1765300" imgH="355600" progId="Equation.3">
                  <p:embed/>
                </p:oleObj>
              </mc:Choice>
              <mc:Fallback>
                <p:oleObj name="Equation" r:id="rId3" imgW="17653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14613"/>
                        <a:ext cx="4800600"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3971" name="Object 3"/>
          <p:cNvGraphicFramePr>
            <a:graphicFrameLocks noChangeAspect="1"/>
          </p:cNvGraphicFramePr>
          <p:nvPr/>
        </p:nvGraphicFramePr>
        <p:xfrm>
          <a:off x="3200400" y="5105400"/>
          <a:ext cx="5181600" cy="1066800"/>
        </p:xfrm>
        <a:graphic>
          <a:graphicData uri="http://schemas.openxmlformats.org/presentationml/2006/ole">
            <mc:AlternateContent xmlns:mc="http://schemas.openxmlformats.org/markup-compatibility/2006">
              <mc:Choice xmlns:v="urn:schemas-microsoft-com:vml" Requires="v">
                <p:oleObj spid="_x0000_s83993" name="Equation" r:id="rId5" imgW="1727200" imgH="355600" progId="Equation.3">
                  <p:embed/>
                </p:oleObj>
              </mc:Choice>
              <mc:Fallback>
                <p:oleObj name="Equation" r:id="rId5" imgW="1727200" imgH="355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5105400"/>
                        <a:ext cx="518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4"/>
          <p:cNvSpPr>
            <a:spLocks noGrp="1"/>
          </p:cNvSpPr>
          <p:nvPr>
            <p:ph type="sldNum" sz="quarter" idx="11"/>
          </p:nvPr>
        </p:nvSpPr>
        <p:spPr>
          <a:noFill/>
        </p:spPr>
        <p:txBody>
          <a:bodyPr/>
          <a:lstStyle/>
          <a:p>
            <a:fld id="{3D9935FC-2E47-4A45-A2D2-CEFE6BF963D5}" type="slidenum">
              <a:rPr lang="en-US" smtClean="0"/>
              <a:pPr/>
              <a:t>78</a:t>
            </a:fld>
            <a:endParaRPr lang="en-US" smtClean="0"/>
          </a:p>
        </p:txBody>
      </p:sp>
      <p:sp>
        <p:nvSpPr>
          <p:cNvPr id="84997" name="Rectangle 2"/>
          <p:cNvSpPr>
            <a:spLocks noGrp="1" noChangeArrowheads="1"/>
          </p:cNvSpPr>
          <p:nvPr>
            <p:ph type="title"/>
          </p:nvPr>
        </p:nvSpPr>
        <p:spPr>
          <a:xfrm>
            <a:off x="1295400" y="76200"/>
            <a:ext cx="6553200" cy="1371600"/>
          </a:xfrm>
        </p:spPr>
        <p:txBody>
          <a:bodyPr/>
          <a:lstStyle/>
          <a:p>
            <a:r>
              <a:rPr lang="en-US"/>
              <a:t>Taylor model: Reorientation: 2</a:t>
            </a:r>
          </a:p>
        </p:txBody>
      </p:sp>
      <p:sp>
        <p:nvSpPr>
          <p:cNvPr id="84998" name="Rectangle 3"/>
          <p:cNvSpPr>
            <a:spLocks noGrp="1" noChangeArrowheads="1"/>
          </p:cNvSpPr>
          <p:nvPr>
            <p:ph type="body" idx="1"/>
          </p:nvPr>
        </p:nvSpPr>
        <p:spPr/>
        <p:txBody>
          <a:bodyPr/>
          <a:lstStyle/>
          <a:p>
            <a:r>
              <a:rPr lang="en-US">
                <a:ea typeface="Times" charset="0"/>
                <a:cs typeface="Times" charset="0"/>
              </a:rPr>
              <a:t>Strain rate from slip (add up contributions from all active slip systems):</a:t>
            </a:r>
            <a:br>
              <a:rPr lang="en-US">
                <a:ea typeface="Times" charset="0"/>
                <a:cs typeface="Times" charset="0"/>
              </a:rPr>
            </a:br>
            <a:endParaRPr lang="en-US">
              <a:ea typeface="Times" charset="0"/>
              <a:cs typeface="Times" charset="0"/>
            </a:endParaRPr>
          </a:p>
          <a:p>
            <a:pPr>
              <a:buFont typeface="Monotype Sorts" charset="2"/>
              <a:buNone/>
            </a:pPr>
            <a:r>
              <a:rPr lang="en-US">
                <a:ea typeface="Times" charset="0"/>
                <a:cs typeface="Times" charset="0"/>
              </a:rPr>
              <a:t/>
            </a:r>
            <a:br>
              <a:rPr lang="en-US">
                <a:ea typeface="Times" charset="0"/>
                <a:cs typeface="Times" charset="0"/>
              </a:rPr>
            </a:br>
            <a:endParaRPr lang="en-US">
              <a:ea typeface="Times" charset="0"/>
              <a:cs typeface="Times" charset="0"/>
            </a:endParaRPr>
          </a:p>
          <a:p>
            <a:r>
              <a:rPr lang="en-US">
                <a:ea typeface="Times" charset="0"/>
                <a:cs typeface="Times" charset="0"/>
              </a:rPr>
              <a:t>Rotation rate from slip, </a:t>
            </a:r>
            <a:r>
              <a:rPr lang="en-US" i="1">
                <a:latin typeface="Times New Roman" charset="0"/>
                <a:ea typeface="Times" charset="0"/>
                <a:cs typeface="Times" charset="0"/>
              </a:rPr>
              <a:t>W</a:t>
            </a:r>
            <a:r>
              <a:rPr lang="en-US" i="1" baseline="30000">
                <a:latin typeface="Times New Roman" charset="0"/>
                <a:ea typeface="Times" charset="0"/>
                <a:cs typeface="Times" charset="0"/>
              </a:rPr>
              <a:t>C</a:t>
            </a:r>
            <a:r>
              <a:rPr lang="en-US" i="1">
                <a:ea typeface="Times" charset="0"/>
                <a:cs typeface="Times" charset="0"/>
              </a:rPr>
              <a:t>,</a:t>
            </a:r>
            <a:r>
              <a:rPr lang="en-US">
                <a:ea typeface="Times" charset="0"/>
                <a:cs typeface="Times" charset="0"/>
              </a:rPr>
              <a:t> (add up contributions from all active slip systems):</a:t>
            </a:r>
          </a:p>
        </p:txBody>
      </p:sp>
      <p:graphicFrame>
        <p:nvGraphicFramePr>
          <p:cNvPr id="84994" name="Object 2"/>
          <p:cNvGraphicFramePr>
            <a:graphicFrameLocks noChangeAspect="1"/>
          </p:cNvGraphicFramePr>
          <p:nvPr/>
        </p:nvGraphicFramePr>
        <p:xfrm>
          <a:off x="5029200" y="2800350"/>
          <a:ext cx="3657600" cy="1238250"/>
        </p:xfrm>
        <a:graphic>
          <a:graphicData uri="http://schemas.openxmlformats.org/presentationml/2006/ole">
            <mc:AlternateContent xmlns:mc="http://schemas.openxmlformats.org/markup-compatibility/2006">
              <mc:Choice xmlns:v="urn:schemas-microsoft-com:vml" Requires="v">
                <p:oleObj spid="_x0000_s85016" name="Equation" r:id="rId3" imgW="939800" imgH="317500" progId="Equation.3">
                  <p:embed/>
                </p:oleObj>
              </mc:Choice>
              <mc:Fallback>
                <p:oleObj name="Equation" r:id="rId3" imgW="939800" imgH="317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00350"/>
                        <a:ext cx="3657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4995" name="Object 3"/>
          <p:cNvGraphicFramePr>
            <a:graphicFrameLocks noChangeAspect="1"/>
          </p:cNvGraphicFramePr>
          <p:nvPr/>
        </p:nvGraphicFramePr>
        <p:xfrm>
          <a:off x="4905375" y="5027613"/>
          <a:ext cx="3602038" cy="1296987"/>
        </p:xfrm>
        <a:graphic>
          <a:graphicData uri="http://schemas.openxmlformats.org/presentationml/2006/ole">
            <mc:AlternateContent xmlns:mc="http://schemas.openxmlformats.org/markup-compatibility/2006">
              <mc:Choice xmlns:v="urn:schemas-microsoft-com:vml" Requires="v">
                <p:oleObj spid="_x0000_s85017" name="Equation" r:id="rId5" imgW="952500" imgH="342900" progId="Equation.3">
                  <p:embed/>
                </p:oleObj>
              </mc:Choice>
              <mc:Fallback>
                <p:oleObj name="Equation" r:id="rId5" imgW="952500" imgH="342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5" y="5027613"/>
                        <a:ext cx="3602038"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9"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Slide Number Placeholder 4"/>
          <p:cNvSpPr>
            <a:spLocks noGrp="1"/>
          </p:cNvSpPr>
          <p:nvPr>
            <p:ph type="sldNum" sz="quarter" idx="11"/>
          </p:nvPr>
        </p:nvSpPr>
        <p:spPr>
          <a:noFill/>
        </p:spPr>
        <p:txBody>
          <a:bodyPr/>
          <a:lstStyle/>
          <a:p>
            <a:fld id="{A590CF2C-05C0-2148-BACB-37CED4164B7B}" type="slidenum">
              <a:rPr lang="en-US" smtClean="0"/>
              <a:pPr/>
              <a:t>79</a:t>
            </a:fld>
            <a:endParaRPr lang="en-US" smtClean="0"/>
          </a:p>
        </p:txBody>
      </p:sp>
      <p:sp>
        <p:nvSpPr>
          <p:cNvPr id="86021" name="Rectangle 2"/>
          <p:cNvSpPr>
            <a:spLocks noGrp="1" noChangeArrowheads="1"/>
          </p:cNvSpPr>
          <p:nvPr>
            <p:ph type="title"/>
          </p:nvPr>
        </p:nvSpPr>
        <p:spPr>
          <a:xfrm>
            <a:off x="1143000" y="76200"/>
            <a:ext cx="6858000" cy="990600"/>
          </a:xfrm>
        </p:spPr>
        <p:txBody>
          <a:bodyPr/>
          <a:lstStyle/>
          <a:p>
            <a:r>
              <a:rPr lang="en-US"/>
              <a:t>Taylor model: Reorientation: 3</a:t>
            </a:r>
          </a:p>
        </p:txBody>
      </p:sp>
      <p:sp>
        <p:nvSpPr>
          <p:cNvPr id="86022" name="Rectangle 3"/>
          <p:cNvSpPr>
            <a:spLocks noGrp="1" noChangeArrowheads="1"/>
          </p:cNvSpPr>
          <p:nvPr>
            <p:ph type="body" idx="1"/>
          </p:nvPr>
        </p:nvSpPr>
        <p:spPr>
          <a:xfrm>
            <a:off x="762000" y="1371600"/>
            <a:ext cx="7391400" cy="4495800"/>
          </a:xfrm>
        </p:spPr>
        <p:txBody>
          <a:bodyPr/>
          <a:lstStyle/>
          <a:p>
            <a:r>
              <a:rPr lang="en-US">
                <a:ea typeface="Times" charset="0"/>
                <a:cs typeface="Times" charset="0"/>
              </a:rPr>
              <a:t>Rotation rate of crystal axes (</a:t>
            </a:r>
            <a:r>
              <a:rPr lang="en-US" i="1">
                <a:latin typeface="Times" charset="0"/>
                <a:ea typeface="Times" charset="0"/>
                <a:cs typeface="Times" charset="0"/>
              </a:rPr>
              <a:t>W</a:t>
            </a:r>
            <a:r>
              <a:rPr lang="en-US" i="1" baseline="30000">
                <a:latin typeface="Times" charset="0"/>
                <a:ea typeface="Times" charset="0"/>
                <a:cs typeface="Times" charset="0"/>
              </a:rPr>
              <a:t>*</a:t>
            </a:r>
            <a:r>
              <a:rPr lang="en-US">
                <a:ea typeface="Times" charset="0"/>
                <a:cs typeface="Times" charset="0"/>
              </a:rPr>
              <a:t>), where we account for the rotation rate of the grain itself, </a:t>
            </a:r>
            <a:r>
              <a:rPr lang="en-US" i="1">
                <a:latin typeface="Times" charset="0"/>
                <a:ea typeface="Times" charset="0"/>
                <a:cs typeface="Times" charset="0"/>
              </a:rPr>
              <a:t>W</a:t>
            </a:r>
            <a:r>
              <a:rPr lang="en-US" i="1" baseline="30000">
                <a:latin typeface="Times" charset="0"/>
                <a:ea typeface="Times" charset="0"/>
                <a:cs typeface="Times" charset="0"/>
              </a:rPr>
              <a:t>g</a:t>
            </a:r>
            <a:r>
              <a:rPr lang="en-US">
                <a:ea typeface="Times" charset="0"/>
                <a:cs typeface="Times" charset="0"/>
              </a:rPr>
              <a:t>:</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r>
            <a:br>
              <a:rPr lang="en-US">
                <a:ea typeface="Times" charset="0"/>
                <a:cs typeface="Times" charset="0"/>
              </a:rPr>
            </a:br>
            <a:endParaRPr lang="en-US">
              <a:ea typeface="Times" charset="0"/>
              <a:cs typeface="Times" charset="0"/>
            </a:endParaRPr>
          </a:p>
          <a:p>
            <a:r>
              <a:rPr lang="en-US">
                <a:ea typeface="Times" charset="0"/>
                <a:cs typeface="Times" charset="0"/>
              </a:rPr>
              <a:t>Rate sensitive formulation for slip rate in each crystal (solve as implicit equation for stress): </a:t>
            </a:r>
          </a:p>
        </p:txBody>
      </p:sp>
      <p:graphicFrame>
        <p:nvGraphicFramePr>
          <p:cNvPr id="86018" name="Object 2"/>
          <p:cNvGraphicFramePr>
            <a:graphicFrameLocks noChangeAspect="1"/>
          </p:cNvGraphicFramePr>
          <p:nvPr/>
        </p:nvGraphicFramePr>
        <p:xfrm>
          <a:off x="2895600" y="2819400"/>
          <a:ext cx="4400550" cy="852488"/>
        </p:xfrm>
        <a:graphic>
          <a:graphicData uri="http://schemas.openxmlformats.org/presentationml/2006/ole">
            <mc:AlternateContent xmlns:mc="http://schemas.openxmlformats.org/markup-compatibility/2006">
              <mc:Choice xmlns:v="urn:schemas-microsoft-com:vml" Requires="v">
                <p:oleObj spid="_x0000_s86042" name="Equation" r:id="rId3" imgW="1181100" imgH="228600" progId="Equation.3">
                  <p:embed/>
                </p:oleObj>
              </mc:Choice>
              <mc:Fallback>
                <p:oleObj name="Equation" r:id="rId3" imgW="11811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819400"/>
                        <a:ext cx="4400550"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6019" name="Object 3"/>
          <p:cNvGraphicFramePr>
            <a:graphicFrameLocks noChangeAspect="1"/>
          </p:cNvGraphicFramePr>
          <p:nvPr/>
        </p:nvGraphicFramePr>
        <p:xfrm>
          <a:off x="1330325" y="5048250"/>
          <a:ext cx="7551738" cy="1533525"/>
        </p:xfrm>
        <a:graphic>
          <a:graphicData uri="http://schemas.openxmlformats.org/presentationml/2006/ole">
            <mc:AlternateContent xmlns:mc="http://schemas.openxmlformats.org/markup-compatibility/2006">
              <mc:Choice xmlns:v="urn:schemas-microsoft-com:vml" Requires="v">
                <p:oleObj spid="_x0000_s86043" name="Equation" r:id="rId5" imgW="2438400" imgH="495300" progId="Equation.3">
                  <p:embed/>
                </p:oleObj>
              </mc:Choice>
              <mc:Fallback>
                <p:oleObj name="Equation" r:id="rId5" imgW="2438400" imgH="495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0325" y="5048250"/>
                        <a:ext cx="7551738"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3" name="Oval 7"/>
          <p:cNvSpPr>
            <a:spLocks noChangeArrowheads="1"/>
          </p:cNvSpPr>
          <p:nvPr/>
        </p:nvSpPr>
        <p:spPr bwMode="auto">
          <a:xfrm>
            <a:off x="6858000" y="54864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86024" name="Text Box 8"/>
          <p:cNvSpPr txBox="1">
            <a:spLocks noChangeArrowheads="1"/>
          </p:cNvSpPr>
          <p:nvPr/>
        </p:nvSpPr>
        <p:spPr bwMode="auto">
          <a:xfrm>
            <a:off x="7705725" y="5029200"/>
            <a:ext cx="828675" cy="457200"/>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rPr>
              <a:t>= </a:t>
            </a:r>
            <a:r>
              <a:rPr lang="en-US">
                <a:solidFill>
                  <a:srgbClr val="FF0000"/>
                </a:solidFill>
                <a:latin typeface="Symbol" charset="2"/>
                <a:sym typeface="Symbol" charset="2"/>
              </a:rPr>
              <a:t></a:t>
            </a:r>
            <a:r>
              <a:rPr lang="en-US" baseline="30000">
                <a:solidFill>
                  <a:srgbClr val="FF0000"/>
                </a:solidFill>
              </a:rPr>
              <a:t>(s)</a:t>
            </a:r>
            <a:endParaRPr lang="en-US">
              <a:solidFill>
                <a:srgbClr val="FF0000"/>
              </a:solidFill>
            </a:endParaRPr>
          </a:p>
        </p:txBody>
      </p:sp>
      <p:sp>
        <p:nvSpPr>
          <p:cNvPr id="86025" name="TextBox 8"/>
          <p:cNvSpPr txBox="1">
            <a:spLocks noChangeArrowheads="1"/>
          </p:cNvSpPr>
          <p:nvPr/>
        </p:nvSpPr>
        <p:spPr bwMode="auto">
          <a:xfrm>
            <a:off x="2209800" y="3657600"/>
            <a:ext cx="468947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Crystal axes            grain               slip</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fld id="{935D3370-B5F3-6943-8DB6-033EE6C3124C}" type="slidenum">
              <a:rPr lang="en-US" smtClean="0"/>
              <a:pPr/>
              <a:t>8</a:t>
            </a:fld>
            <a:endParaRPr lang="en-US" smtClean="0"/>
          </a:p>
        </p:txBody>
      </p:sp>
      <p:sp>
        <p:nvSpPr>
          <p:cNvPr id="20483" name="Rectangle 9"/>
          <p:cNvSpPr>
            <a:spLocks noChangeArrowheads="1"/>
          </p:cNvSpPr>
          <p:nvPr/>
        </p:nvSpPr>
        <p:spPr bwMode="auto">
          <a:xfrm>
            <a:off x="1602549" y="228600"/>
            <a:ext cx="5102379" cy="707886"/>
          </a:xfrm>
          <a:prstGeom prst="rect">
            <a:avLst/>
          </a:prstGeom>
          <a:noFill/>
          <a:ln w="9525">
            <a:noFill/>
            <a:miter lim="800000"/>
            <a:headEnd/>
            <a:tailEnd/>
          </a:ln>
        </p:spPr>
        <p:txBody>
          <a:bodyPr wrap="none">
            <a:prstTxWarp prst="textNoShape">
              <a:avLst/>
            </a:prstTxWarp>
            <a:spAutoFit/>
          </a:bodyPr>
          <a:lstStyle/>
          <a:p>
            <a:r>
              <a:rPr lang="en-US" sz="4000" i="1" dirty="0" smtClean="0">
                <a:solidFill>
                  <a:srgbClr val="011099"/>
                </a:solidFill>
                <a:latin typeface="Helvetica" charset="0"/>
              </a:rPr>
              <a:t>Sachs</a:t>
            </a:r>
            <a:r>
              <a:rPr lang="en-US" sz="4000" b="0" i="1" dirty="0" smtClean="0">
                <a:solidFill>
                  <a:srgbClr val="011099"/>
                </a:solidFill>
                <a:latin typeface="Helvetica" charset="0"/>
              </a:rPr>
              <a:t> versus </a:t>
            </a:r>
            <a:r>
              <a:rPr lang="en-US" sz="4000" i="1" dirty="0" smtClean="0">
                <a:solidFill>
                  <a:srgbClr val="011099"/>
                </a:solidFill>
                <a:latin typeface="Helvetica" charset="0"/>
              </a:rPr>
              <a:t>Taylor</a:t>
            </a:r>
            <a:endParaRPr lang="en-US" sz="4000" i="1" dirty="0">
              <a:solidFill>
                <a:srgbClr val="011099"/>
              </a:solidFill>
              <a:latin typeface="Helvetica" charset="0"/>
            </a:endParaRPr>
          </a:p>
        </p:txBody>
      </p:sp>
      <p:sp>
        <p:nvSpPr>
          <p:cNvPr id="20484" name="Text Box 12"/>
          <p:cNvSpPr txBox="1">
            <a:spLocks noChangeArrowheads="1"/>
          </p:cNvSpPr>
          <p:nvPr/>
        </p:nvSpPr>
        <p:spPr bwMode="auto">
          <a:xfrm>
            <a:off x="533400" y="1143000"/>
            <a:ext cx="6159500"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a:latin typeface="Times New Roman" charset="0"/>
              </a:rPr>
              <a:t>Sachs Model (previous lecture on single crystal):</a:t>
            </a:r>
          </a:p>
        </p:txBody>
      </p:sp>
      <p:sp>
        <p:nvSpPr>
          <p:cNvPr id="20485" name="Text Box 13"/>
          <p:cNvSpPr txBox="1">
            <a:spLocks noChangeArrowheads="1"/>
          </p:cNvSpPr>
          <p:nvPr/>
        </p:nvSpPr>
        <p:spPr bwMode="auto">
          <a:xfrm>
            <a:off x="762000" y="1600200"/>
            <a:ext cx="6172200" cy="2024063"/>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a:latin typeface="Times New Roman" charset="0"/>
              </a:rPr>
              <a:t> All single-crystal grains with aggregate or polycrystal experience the same state of stress;</a:t>
            </a:r>
          </a:p>
          <a:p>
            <a:pPr>
              <a:buFontTx/>
              <a:buChar char="-"/>
            </a:pPr>
            <a:r>
              <a:rPr lang="en-US" sz="1800" b="0">
                <a:latin typeface="Times New Roman" charset="0"/>
              </a:rPr>
              <a:t> Equilibrium condition across the grain boundaries satisfied;</a:t>
            </a:r>
          </a:p>
          <a:p>
            <a:pPr>
              <a:buFontTx/>
              <a:buChar char="-"/>
            </a:pPr>
            <a:r>
              <a:rPr lang="en-US" sz="1800" b="0">
                <a:latin typeface="Times New Roman" charset="0"/>
              </a:rPr>
              <a:t> Compatibility conditions between the grains violated, thus, finite strains will lead to gaps and overlaps between grains;</a:t>
            </a:r>
          </a:p>
          <a:p>
            <a:pPr>
              <a:buFontTx/>
              <a:buChar char="-"/>
            </a:pPr>
            <a:r>
              <a:rPr lang="en-US" sz="1800" b="0">
                <a:latin typeface="Times New Roman" charset="0"/>
              </a:rPr>
              <a:t> Generally most successful for single crystal deformation with </a:t>
            </a:r>
            <a:r>
              <a:rPr lang="en-US" sz="1800" b="0" i="1">
                <a:latin typeface="Times New Roman" charset="0"/>
              </a:rPr>
              <a:t>stress boundary conditions on each grain</a:t>
            </a:r>
            <a:r>
              <a:rPr lang="en-US" sz="1800" b="0">
                <a:latin typeface="Times New Roman" charset="0"/>
              </a:rPr>
              <a:t>. </a:t>
            </a:r>
          </a:p>
        </p:txBody>
      </p:sp>
      <p:sp>
        <p:nvSpPr>
          <p:cNvPr id="20486" name="Text Box 14"/>
          <p:cNvSpPr txBox="1">
            <a:spLocks noChangeArrowheads="1"/>
          </p:cNvSpPr>
          <p:nvPr/>
        </p:nvSpPr>
        <p:spPr bwMode="auto">
          <a:xfrm>
            <a:off x="381000" y="3962400"/>
            <a:ext cx="3578225" cy="457200"/>
          </a:xfrm>
          <a:prstGeom prst="rect">
            <a:avLst/>
          </a:prstGeom>
          <a:solidFill>
            <a:schemeClr val="accent2"/>
          </a:solidFill>
          <a:ln w="9525">
            <a:noFill/>
            <a:miter lim="800000"/>
            <a:headEnd/>
            <a:tailEnd/>
          </a:ln>
        </p:spPr>
        <p:txBody>
          <a:bodyPr wrap="none">
            <a:prstTxWarp prst="textNoShape">
              <a:avLst/>
            </a:prstTxWarp>
            <a:spAutoFit/>
          </a:bodyPr>
          <a:lstStyle/>
          <a:p>
            <a:r>
              <a:rPr lang="en-US" b="0">
                <a:latin typeface="Times New Roman" charset="0"/>
              </a:rPr>
              <a:t>Taylor Model (this lecture):</a:t>
            </a:r>
          </a:p>
        </p:txBody>
      </p:sp>
      <p:sp>
        <p:nvSpPr>
          <p:cNvPr id="20487" name="Text Box 15"/>
          <p:cNvSpPr txBox="1">
            <a:spLocks noChangeArrowheads="1"/>
          </p:cNvSpPr>
          <p:nvPr/>
        </p:nvSpPr>
        <p:spPr bwMode="auto">
          <a:xfrm>
            <a:off x="685800" y="4440238"/>
            <a:ext cx="6172200" cy="2298700"/>
          </a:xfrm>
          <a:prstGeom prst="rect">
            <a:avLst/>
          </a:prstGeom>
          <a:noFill/>
          <a:ln w="9525">
            <a:solidFill>
              <a:schemeClr val="bg2"/>
            </a:solidFill>
            <a:miter lim="800000"/>
            <a:headEnd/>
            <a:tailEnd/>
          </a:ln>
        </p:spPr>
        <p:txBody>
          <a:bodyPr>
            <a:prstTxWarp prst="textNoShape">
              <a:avLst/>
            </a:prstTxWarp>
            <a:spAutoFit/>
          </a:bodyPr>
          <a:lstStyle/>
          <a:p>
            <a:pPr>
              <a:buFontTx/>
              <a:buChar char="-"/>
            </a:pPr>
            <a:r>
              <a:rPr lang="en-US" sz="1800" b="0">
                <a:latin typeface="Times New Roman" charset="0"/>
              </a:rPr>
              <a:t> All single-crystal grains within the aggregate  experience the same state of deformation (strain);</a:t>
            </a:r>
          </a:p>
          <a:p>
            <a:pPr>
              <a:buFontTx/>
              <a:buChar char="-"/>
            </a:pPr>
            <a:r>
              <a:rPr lang="en-US" sz="1800" b="0">
                <a:latin typeface="Times New Roman" charset="0"/>
              </a:rPr>
              <a:t> Equilibrium condition across the grain boundaries violated, because the vertex stress states required to activate multiple slip in each grain vary from grain to grain;</a:t>
            </a:r>
          </a:p>
          <a:p>
            <a:pPr>
              <a:buFontTx/>
              <a:buChar char="-"/>
            </a:pPr>
            <a:r>
              <a:rPr lang="en-US" sz="1800" b="0">
                <a:latin typeface="Times New Roman" charset="0"/>
              </a:rPr>
              <a:t> Compatibility conditions between the grains satisfied;</a:t>
            </a:r>
          </a:p>
          <a:p>
            <a:pPr>
              <a:buFontTx/>
              <a:buChar char="-"/>
            </a:pPr>
            <a:r>
              <a:rPr lang="en-US" sz="1800" b="0">
                <a:latin typeface="Times New Roman" charset="0"/>
              </a:rPr>
              <a:t> Generally most successful for polycrystals with </a:t>
            </a:r>
            <a:r>
              <a:rPr lang="en-US" sz="1800" b="0" i="1">
                <a:latin typeface="Times New Roman" charset="0"/>
              </a:rPr>
              <a:t>strain boundary conditions on each grain</a:t>
            </a:r>
            <a:r>
              <a:rPr lang="en-US" sz="1800" b="0">
                <a:latin typeface="Times New Roman" charset="0"/>
              </a:rPr>
              <a:t>. </a:t>
            </a:r>
          </a:p>
        </p:txBody>
      </p:sp>
      <p:pic>
        <p:nvPicPr>
          <p:cNvPr id="20488" name="Picture 17" descr="g_sachs"/>
          <p:cNvPicPr>
            <a:picLocks noChangeAspect="1" noChangeArrowheads="1"/>
          </p:cNvPicPr>
          <p:nvPr/>
        </p:nvPicPr>
        <p:blipFill>
          <a:blip r:embed="rId2"/>
          <a:srcRect/>
          <a:stretch>
            <a:fillRect/>
          </a:stretch>
        </p:blipFill>
        <p:spPr bwMode="auto">
          <a:xfrm>
            <a:off x="7158038" y="1066800"/>
            <a:ext cx="1985962" cy="2870200"/>
          </a:xfrm>
          <a:prstGeom prst="rect">
            <a:avLst/>
          </a:prstGeom>
          <a:noFill/>
          <a:ln w="9525">
            <a:noFill/>
            <a:miter lim="800000"/>
            <a:headEnd/>
            <a:tailEnd/>
          </a:ln>
        </p:spPr>
      </p:pic>
      <p:pic>
        <p:nvPicPr>
          <p:cNvPr id="20489" name="Picture 18" descr="taylor"/>
          <p:cNvPicPr>
            <a:picLocks noChangeAspect="1" noChangeArrowheads="1"/>
          </p:cNvPicPr>
          <p:nvPr/>
        </p:nvPicPr>
        <p:blipFill>
          <a:blip r:embed="rId3"/>
          <a:srcRect/>
          <a:stretch>
            <a:fillRect/>
          </a:stretch>
        </p:blipFill>
        <p:spPr bwMode="auto">
          <a:xfrm>
            <a:off x="7461250" y="4419600"/>
            <a:ext cx="1279525" cy="198120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Slide Number Placeholder 4"/>
          <p:cNvSpPr>
            <a:spLocks noGrp="1"/>
          </p:cNvSpPr>
          <p:nvPr>
            <p:ph type="sldNum" sz="quarter" idx="11"/>
          </p:nvPr>
        </p:nvSpPr>
        <p:spPr>
          <a:noFill/>
        </p:spPr>
        <p:txBody>
          <a:bodyPr/>
          <a:lstStyle/>
          <a:p>
            <a:fld id="{B5E066E2-1465-5842-BDEF-17E66B56B632}" type="slidenum">
              <a:rPr lang="en-US" smtClean="0"/>
              <a:pPr/>
              <a:t>80</a:t>
            </a:fld>
            <a:endParaRPr lang="en-US" smtClean="0"/>
          </a:p>
        </p:txBody>
      </p:sp>
      <p:sp>
        <p:nvSpPr>
          <p:cNvPr id="87045" name="Rectangle 2"/>
          <p:cNvSpPr>
            <a:spLocks noGrp="1" noChangeArrowheads="1"/>
          </p:cNvSpPr>
          <p:nvPr>
            <p:ph type="title"/>
          </p:nvPr>
        </p:nvSpPr>
        <p:spPr>
          <a:xfrm>
            <a:off x="1066800" y="76200"/>
            <a:ext cx="7010400" cy="1371600"/>
          </a:xfrm>
        </p:spPr>
        <p:txBody>
          <a:bodyPr/>
          <a:lstStyle/>
          <a:p>
            <a:r>
              <a:rPr lang="en-US"/>
              <a:t>Taylor model: Reorientation: 4</a:t>
            </a:r>
          </a:p>
        </p:txBody>
      </p:sp>
      <p:graphicFrame>
        <p:nvGraphicFramePr>
          <p:cNvPr id="87042" name="Object 2"/>
          <p:cNvGraphicFramePr>
            <a:graphicFrameLocks noChangeAspect="1"/>
          </p:cNvGraphicFramePr>
          <p:nvPr/>
        </p:nvGraphicFramePr>
        <p:xfrm>
          <a:off x="1581150" y="4210050"/>
          <a:ext cx="6294438" cy="1533525"/>
        </p:xfrm>
        <a:graphic>
          <a:graphicData uri="http://schemas.openxmlformats.org/presentationml/2006/ole">
            <mc:AlternateContent xmlns:mc="http://schemas.openxmlformats.org/markup-compatibility/2006">
              <mc:Choice xmlns:v="urn:schemas-microsoft-com:vml" Requires="v">
                <p:oleObj spid="_x0000_s87064" name="Equation" r:id="rId3" imgW="2032000" imgH="495300" progId="Equation.3">
                  <p:embed/>
                </p:oleObj>
              </mc:Choice>
              <mc:Fallback>
                <p:oleObj name="Equation" r:id="rId3" imgW="2032000" imgH="495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150" y="4210050"/>
                        <a:ext cx="6294438"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6"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graphicFrame>
        <p:nvGraphicFramePr>
          <p:cNvPr id="87043" name="Object 3"/>
          <p:cNvGraphicFramePr>
            <a:graphicFrameLocks noChangeAspect="1"/>
          </p:cNvGraphicFramePr>
          <p:nvPr/>
        </p:nvGraphicFramePr>
        <p:xfrm>
          <a:off x="4114800" y="1676400"/>
          <a:ext cx="4513263" cy="2520950"/>
        </p:xfrm>
        <a:graphic>
          <a:graphicData uri="http://schemas.openxmlformats.org/presentationml/2006/ole">
            <mc:AlternateContent xmlns:mc="http://schemas.openxmlformats.org/markup-compatibility/2006">
              <mc:Choice xmlns:v="urn:schemas-microsoft-com:vml" Requires="v">
                <p:oleObj spid="_x0000_s87065" name="Document" r:id="rId5" imgW="3492500" imgH="1950720" progId="Word.Document.8">
                  <p:embed/>
                </p:oleObj>
              </mc:Choice>
              <mc:Fallback>
                <p:oleObj name="Document" r:id="rId5" imgW="3492500" imgH="1950720" progId="Word.Documen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676400"/>
                        <a:ext cx="4513263"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7" name="Oval 7"/>
          <p:cNvSpPr>
            <a:spLocks noChangeArrowheads="1"/>
          </p:cNvSpPr>
          <p:nvPr/>
        </p:nvSpPr>
        <p:spPr bwMode="auto">
          <a:xfrm>
            <a:off x="5943600" y="4648200"/>
            <a:ext cx="1981200" cy="9144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87048" name="Text Box 8"/>
          <p:cNvSpPr txBox="1">
            <a:spLocks noChangeArrowheads="1"/>
          </p:cNvSpPr>
          <p:nvPr/>
        </p:nvSpPr>
        <p:spPr bwMode="auto">
          <a:xfrm>
            <a:off x="6791325" y="4191000"/>
            <a:ext cx="828675" cy="457200"/>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rPr>
              <a:t>= </a:t>
            </a:r>
            <a:r>
              <a:rPr lang="en-US">
                <a:solidFill>
                  <a:srgbClr val="FF0000"/>
                </a:solidFill>
                <a:latin typeface="Symbol" charset="2"/>
                <a:sym typeface="Symbol" charset="2"/>
              </a:rPr>
              <a:t></a:t>
            </a:r>
            <a:r>
              <a:rPr lang="en-US" baseline="30000">
                <a:solidFill>
                  <a:srgbClr val="FF0000"/>
                </a:solidFill>
              </a:rPr>
              <a:t>(s)</a:t>
            </a:r>
            <a:endParaRPr lang="en-US">
              <a:solidFill>
                <a:srgbClr val="FF0000"/>
              </a:solidFill>
            </a:endParaRPr>
          </a:p>
        </p:txBody>
      </p:sp>
      <p:sp>
        <p:nvSpPr>
          <p:cNvPr id="87049" name="Oval 9"/>
          <p:cNvSpPr>
            <a:spLocks noChangeArrowheads="1"/>
          </p:cNvSpPr>
          <p:nvPr/>
        </p:nvSpPr>
        <p:spPr bwMode="auto">
          <a:xfrm>
            <a:off x="3009900" y="4467225"/>
            <a:ext cx="1905000" cy="6096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
        <p:nvSpPr>
          <p:cNvPr id="87050" name="Text Box 10"/>
          <p:cNvSpPr txBox="1">
            <a:spLocks noChangeArrowheads="1"/>
          </p:cNvSpPr>
          <p:nvPr/>
        </p:nvSpPr>
        <p:spPr bwMode="auto">
          <a:xfrm>
            <a:off x="3743325" y="4086225"/>
            <a:ext cx="828675" cy="457200"/>
          </a:xfrm>
          <a:prstGeom prst="rect">
            <a:avLst/>
          </a:prstGeom>
          <a:noFill/>
          <a:ln w="9525">
            <a:noFill/>
            <a:miter lim="800000"/>
            <a:headEnd/>
            <a:tailEnd/>
          </a:ln>
        </p:spPr>
        <p:txBody>
          <a:bodyPr wrap="none">
            <a:prstTxWarp prst="textNoShape">
              <a:avLst/>
            </a:prstTxWarp>
            <a:spAutoFit/>
          </a:bodyPr>
          <a:lstStyle/>
          <a:p>
            <a:r>
              <a:rPr lang="en-US" b="0">
                <a:solidFill>
                  <a:srgbClr val="FF0000"/>
                </a:solidFill>
              </a:rPr>
              <a:t>= </a:t>
            </a:r>
            <a:r>
              <a:rPr lang="en-US">
                <a:solidFill>
                  <a:srgbClr val="FF0000"/>
                </a:solidFill>
                <a:latin typeface="Symbol" charset="2"/>
                <a:sym typeface="Symbol" charset="2"/>
              </a:rPr>
              <a:t></a:t>
            </a:r>
            <a:r>
              <a:rPr lang="en-US" baseline="30000">
                <a:solidFill>
                  <a:srgbClr val="FF0000"/>
                </a:solidFill>
              </a:rPr>
              <a:t>(s)</a:t>
            </a:r>
            <a:endParaRPr lang="en-US">
              <a:solidFill>
                <a:srgbClr val="FF0000"/>
              </a:solidFill>
            </a:endParaRPr>
          </a:p>
        </p:txBody>
      </p:sp>
      <p:sp>
        <p:nvSpPr>
          <p:cNvPr id="87051" name="Rectangle 3"/>
          <p:cNvSpPr>
            <a:spLocks noGrp="1" noChangeArrowheads="1"/>
          </p:cNvSpPr>
          <p:nvPr>
            <p:ph type="body" idx="1"/>
          </p:nvPr>
        </p:nvSpPr>
        <p:spPr>
          <a:xfrm>
            <a:off x="533400" y="1371600"/>
            <a:ext cx="4038600" cy="2819400"/>
          </a:xfrm>
        </p:spPr>
        <p:txBody>
          <a:bodyPr/>
          <a:lstStyle/>
          <a:p>
            <a:r>
              <a:rPr lang="en-US"/>
              <a:t>The shear strain rate on each system is also given by the power-law relation (once the stress is determined):</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p>
            <a:fld id="{D2AE4690-4DFF-E548-BAE3-1ABB44F75816}" type="slidenum">
              <a:rPr lang="en-US" smtClean="0"/>
              <a:pPr/>
              <a:t>81</a:t>
            </a:fld>
            <a:endParaRPr lang="en-US" smtClean="0"/>
          </a:p>
        </p:txBody>
      </p:sp>
      <p:sp>
        <p:nvSpPr>
          <p:cNvPr id="88067" name="Rectangle 2"/>
          <p:cNvSpPr>
            <a:spLocks noGrp="1" noChangeArrowheads="1"/>
          </p:cNvSpPr>
          <p:nvPr>
            <p:ph type="title"/>
          </p:nvPr>
        </p:nvSpPr>
        <p:spPr/>
        <p:txBody>
          <a:bodyPr/>
          <a:lstStyle/>
          <a:p>
            <a:r>
              <a:rPr lang="en-US"/>
              <a:t>Iteration to determine stress state in each grain</a:t>
            </a:r>
          </a:p>
        </p:txBody>
      </p:sp>
      <p:sp>
        <p:nvSpPr>
          <p:cNvPr id="88068" name="Rectangle 3"/>
          <p:cNvSpPr>
            <a:spLocks noGrp="1" noChangeArrowheads="1"/>
          </p:cNvSpPr>
          <p:nvPr>
            <p:ph type="body" idx="1"/>
          </p:nvPr>
        </p:nvSpPr>
        <p:spPr>
          <a:xfrm>
            <a:off x="762000" y="1905000"/>
            <a:ext cx="7696200" cy="4495800"/>
          </a:xfrm>
        </p:spPr>
        <p:txBody>
          <a:bodyPr/>
          <a:lstStyle/>
          <a:p>
            <a:r>
              <a:rPr lang="en-US" sz="2400" dirty="0">
                <a:ea typeface="Times" charset="0"/>
                <a:cs typeface="Times" charset="0"/>
              </a:rPr>
              <a:t>An iterative procedure is required to find the solution for the stress state, </a:t>
            </a:r>
            <a:r>
              <a:rPr lang="en-US" sz="2400" dirty="0" err="1">
                <a:latin typeface="Symbol" charset="2"/>
                <a:ea typeface="Times" charset="0"/>
                <a:cs typeface="Times" charset="0"/>
              </a:rPr>
              <a:t>s</a:t>
            </a:r>
            <a:r>
              <a:rPr lang="en-US" sz="2400" baseline="30000" dirty="0" err="1">
                <a:ea typeface="Times" charset="0"/>
                <a:cs typeface="Times" charset="0"/>
              </a:rPr>
              <a:t>c</a:t>
            </a:r>
            <a:r>
              <a:rPr lang="en-US" sz="2400" dirty="0">
                <a:ea typeface="Times" charset="0"/>
                <a:cs typeface="Times" charset="0"/>
              </a:rPr>
              <a:t>, in each grain (at each step)</a:t>
            </a:r>
            <a:r>
              <a:rPr lang="en-US" sz="2400" dirty="0" smtClean="0">
                <a:ea typeface="Times" charset="0"/>
                <a:cs typeface="Times" charset="0"/>
              </a:rPr>
              <a:t>. Note that the strain rate (as a tensor) is imposed on each grain, i.e. </a:t>
            </a:r>
            <a:r>
              <a:rPr lang="en-US" sz="2400" i="1" dirty="0" smtClean="0">
                <a:ea typeface="Times" charset="0"/>
                <a:cs typeface="Times" charset="0"/>
              </a:rPr>
              <a:t>boundary conditions based on strain</a:t>
            </a:r>
            <a:r>
              <a:rPr lang="en-US" sz="2400" dirty="0" smtClean="0">
                <a:ea typeface="Times" charset="0"/>
                <a:cs typeface="Times" charset="0"/>
              </a:rPr>
              <a:t>.  </a:t>
            </a:r>
            <a:r>
              <a:rPr lang="en-US" sz="2400" dirty="0">
                <a:ea typeface="Times" charset="0"/>
                <a:cs typeface="Times" charset="0"/>
              </a:rPr>
              <a:t>Once a solution is found, then individual slipping rates (shear rates) can be calculated for each of the </a:t>
            </a:r>
            <a:r>
              <a:rPr lang="en-US" sz="2400" i="1" dirty="0">
                <a:ea typeface="Times" charset="0"/>
                <a:cs typeface="Times" charset="0"/>
              </a:rPr>
              <a:t>s</a:t>
            </a:r>
            <a:r>
              <a:rPr lang="en-US" sz="2400" dirty="0">
                <a:ea typeface="Times" charset="0"/>
                <a:cs typeface="Times" charset="0"/>
              </a:rPr>
              <a:t> slip systems.  The use of a rate sensitive formulation for yield avoids the necessity of </a:t>
            </a:r>
            <a:r>
              <a:rPr lang="en-US" sz="2400" i="1" dirty="0">
                <a:ea typeface="Times" charset="0"/>
                <a:cs typeface="Times" charset="0"/>
              </a:rPr>
              <a:t>ad hoc</a:t>
            </a:r>
            <a:r>
              <a:rPr lang="en-US" sz="2400" dirty="0">
                <a:ea typeface="Times" charset="0"/>
                <a:cs typeface="Times" charset="0"/>
              </a:rPr>
              <a:t> assumptions to resolve the ambiguity of slip system selection.</a:t>
            </a:r>
          </a:p>
          <a:p>
            <a:r>
              <a:rPr lang="en-US" sz="2400" dirty="0">
                <a:ea typeface="Times" charset="0"/>
                <a:cs typeface="Times" charset="0"/>
              </a:rPr>
              <a:t>Within the </a:t>
            </a:r>
            <a:r>
              <a:rPr lang="en-US" sz="2400" dirty="0" err="1" smtClean="0">
                <a:ea typeface="Times" charset="0"/>
                <a:cs typeface="Times" charset="0"/>
              </a:rPr>
              <a:t>LApp</a:t>
            </a:r>
            <a:r>
              <a:rPr lang="en-US" sz="2400" dirty="0" smtClean="0">
                <a:ea typeface="Times" charset="0"/>
                <a:cs typeface="Times" charset="0"/>
              </a:rPr>
              <a:t> </a:t>
            </a:r>
            <a:r>
              <a:rPr lang="en-US" sz="2400" dirty="0">
                <a:ea typeface="Times" charset="0"/>
                <a:cs typeface="Times" charset="0"/>
              </a:rPr>
              <a:t>code, the relevant subroutines are SSS and NEWTON</a:t>
            </a:r>
          </a:p>
        </p:txBody>
      </p:sp>
      <p:sp>
        <p:nvSpPr>
          <p:cNvPr id="88069" name="Rectangle 4"/>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Slide Number Placeholder 4"/>
          <p:cNvSpPr>
            <a:spLocks noGrp="1"/>
          </p:cNvSpPr>
          <p:nvPr>
            <p:ph type="sldNum" sz="quarter" idx="11"/>
          </p:nvPr>
        </p:nvSpPr>
        <p:spPr>
          <a:noFill/>
        </p:spPr>
        <p:txBody>
          <a:bodyPr/>
          <a:lstStyle/>
          <a:p>
            <a:fld id="{F04CE1A5-4215-1342-B247-4CE656F0942A}" type="slidenum">
              <a:rPr lang="en-US" smtClean="0"/>
              <a:pPr/>
              <a:t>82</a:t>
            </a:fld>
            <a:endParaRPr lang="en-US" smtClean="0"/>
          </a:p>
        </p:txBody>
      </p:sp>
      <p:sp>
        <p:nvSpPr>
          <p:cNvPr id="89093" name="Rectangle 2"/>
          <p:cNvSpPr>
            <a:spLocks noGrp="1" noChangeArrowheads="1"/>
          </p:cNvSpPr>
          <p:nvPr>
            <p:ph type="title"/>
          </p:nvPr>
        </p:nvSpPr>
        <p:spPr>
          <a:xfrm>
            <a:off x="1524000" y="76200"/>
            <a:ext cx="6096000" cy="1371600"/>
          </a:xfrm>
        </p:spPr>
        <p:txBody>
          <a:bodyPr/>
          <a:lstStyle/>
          <a:p>
            <a:r>
              <a:rPr lang="en-US"/>
              <a:t>Update orientation: 1</a:t>
            </a:r>
          </a:p>
        </p:txBody>
      </p:sp>
      <p:sp>
        <p:nvSpPr>
          <p:cNvPr id="89094" name="Rectangle 3"/>
          <p:cNvSpPr>
            <a:spLocks noGrp="1" noChangeArrowheads="1"/>
          </p:cNvSpPr>
          <p:nvPr>
            <p:ph type="body" idx="1"/>
          </p:nvPr>
        </p:nvSpPr>
        <p:spPr/>
        <p:txBody>
          <a:bodyPr/>
          <a:lstStyle/>
          <a:p>
            <a:r>
              <a:rPr lang="en-US"/>
              <a:t>General formula for rotation matrix:</a:t>
            </a:r>
            <a:br>
              <a:rPr lang="en-US"/>
            </a:br>
            <a:r>
              <a:rPr lang="en-US"/>
              <a:t/>
            </a:r>
            <a:br>
              <a:rPr lang="en-US"/>
            </a:br>
            <a:r>
              <a:rPr lang="en-US"/>
              <a:t/>
            </a:r>
            <a:br>
              <a:rPr lang="en-US"/>
            </a:br>
            <a:r>
              <a:rPr lang="en-US"/>
              <a:t/>
            </a:r>
            <a:br>
              <a:rPr lang="en-US"/>
            </a:br>
            <a:endParaRPr lang="en-US"/>
          </a:p>
          <a:p>
            <a:r>
              <a:rPr lang="en-US"/>
              <a:t>In the small angle limit (cos</a:t>
            </a:r>
            <a:r>
              <a:rPr lang="en-US" i="1">
                <a:latin typeface="Symbol" charset="2"/>
                <a:sym typeface="Symbol" charset="2"/>
              </a:rPr>
              <a:t></a:t>
            </a:r>
            <a:r>
              <a:rPr lang="en-US"/>
              <a:t> ~ 1, sin</a:t>
            </a:r>
            <a:r>
              <a:rPr lang="en-US" i="1">
                <a:latin typeface="Symbol" charset="2"/>
                <a:sym typeface="Symbol" charset="2"/>
              </a:rPr>
              <a:t></a:t>
            </a:r>
            <a:r>
              <a:rPr lang="en-US"/>
              <a:t> ~ </a:t>
            </a:r>
            <a:r>
              <a:rPr lang="en-US" i="1">
                <a:latin typeface="Symbol" charset="2"/>
                <a:sym typeface="Symbol" charset="2"/>
              </a:rPr>
              <a:t></a:t>
            </a:r>
            <a:r>
              <a:rPr lang="en-US"/>
              <a:t>):</a:t>
            </a:r>
          </a:p>
        </p:txBody>
      </p:sp>
      <p:graphicFrame>
        <p:nvGraphicFramePr>
          <p:cNvPr id="89090" name="Object 2"/>
          <p:cNvGraphicFramePr>
            <a:graphicFrameLocks noChangeAspect="1"/>
          </p:cNvGraphicFramePr>
          <p:nvPr/>
        </p:nvGraphicFramePr>
        <p:xfrm>
          <a:off x="2305050" y="2301875"/>
          <a:ext cx="5143500" cy="1541463"/>
        </p:xfrm>
        <a:graphic>
          <a:graphicData uri="http://schemas.openxmlformats.org/presentationml/2006/ole">
            <mc:AlternateContent xmlns:mc="http://schemas.openxmlformats.org/markup-compatibility/2006">
              <mc:Choice xmlns:v="urn:schemas-microsoft-com:vml" Requires="v">
                <p:oleObj spid="_x0000_s89112" name="Equation" r:id="rId3" imgW="1524000" imgH="457200" progId="Equation.3">
                  <p:embed/>
                </p:oleObj>
              </mc:Choice>
              <mc:Fallback>
                <p:oleObj name="Equation" r:id="rId3" imgW="15240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2301875"/>
                        <a:ext cx="5143500" cy="15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1" name="Object 3"/>
          <p:cNvGraphicFramePr>
            <a:graphicFrameLocks noChangeAspect="1"/>
          </p:cNvGraphicFramePr>
          <p:nvPr/>
        </p:nvGraphicFramePr>
        <p:xfrm>
          <a:off x="2770188" y="4746625"/>
          <a:ext cx="4725987" cy="920750"/>
        </p:xfrm>
        <a:graphic>
          <a:graphicData uri="http://schemas.openxmlformats.org/presentationml/2006/ole">
            <mc:AlternateContent xmlns:mc="http://schemas.openxmlformats.org/markup-compatibility/2006">
              <mc:Choice xmlns:v="urn:schemas-microsoft-com:vml" Requires="v">
                <p:oleObj spid="_x0000_s89113" name="Equation" r:id="rId5" imgW="1041400" imgH="203200" progId="Equation.3">
                  <p:embed/>
                </p:oleObj>
              </mc:Choice>
              <mc:Fallback>
                <p:oleObj name="Equation" r:id="rId5" imgW="10414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188" y="4746625"/>
                        <a:ext cx="4725987"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5" name="Rectangle 6"/>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1"/>
          </p:nvPr>
        </p:nvSpPr>
        <p:spPr>
          <a:noFill/>
        </p:spPr>
        <p:txBody>
          <a:bodyPr/>
          <a:lstStyle/>
          <a:p>
            <a:fld id="{2F3266CE-2265-804F-BBB3-14A5C9233E18}" type="slidenum">
              <a:rPr lang="en-US" smtClean="0"/>
              <a:pPr/>
              <a:t>83</a:t>
            </a:fld>
            <a:endParaRPr lang="en-US" smtClean="0"/>
          </a:p>
        </p:txBody>
      </p:sp>
      <p:sp>
        <p:nvSpPr>
          <p:cNvPr id="90116" name="Rectangle 2"/>
          <p:cNvSpPr>
            <a:spLocks noGrp="1" noChangeArrowheads="1"/>
          </p:cNvSpPr>
          <p:nvPr>
            <p:ph type="title"/>
          </p:nvPr>
        </p:nvSpPr>
        <p:spPr>
          <a:xfrm>
            <a:off x="1524000" y="0"/>
            <a:ext cx="6096000" cy="1371600"/>
          </a:xfrm>
        </p:spPr>
        <p:txBody>
          <a:bodyPr/>
          <a:lstStyle/>
          <a:p>
            <a:r>
              <a:rPr lang="en-US"/>
              <a:t>Update orientation: 2</a:t>
            </a:r>
          </a:p>
        </p:txBody>
      </p:sp>
      <p:sp>
        <p:nvSpPr>
          <p:cNvPr id="90117" name="Rectangle 3"/>
          <p:cNvSpPr>
            <a:spLocks noGrp="1" noChangeArrowheads="1"/>
          </p:cNvSpPr>
          <p:nvPr>
            <p:ph type="body" idx="1"/>
          </p:nvPr>
        </p:nvSpPr>
        <p:spPr>
          <a:xfrm>
            <a:off x="762000" y="1371600"/>
            <a:ext cx="7391400" cy="4495800"/>
          </a:xfrm>
        </p:spPr>
        <p:txBody>
          <a:bodyPr/>
          <a:lstStyle/>
          <a:p>
            <a:r>
              <a:rPr lang="en-US"/>
              <a:t>In tensor form (</a:t>
            </a:r>
            <a:r>
              <a:rPr lang="en-US" i="1"/>
              <a:t>small </a:t>
            </a:r>
            <a:r>
              <a:rPr lang="en-US"/>
              <a:t>rotation approx.):</a:t>
            </a:r>
            <a:br>
              <a:rPr lang="en-US"/>
            </a:br>
            <a:r>
              <a:rPr lang="en-US"/>
              <a:t>		</a:t>
            </a:r>
            <a:r>
              <a:rPr lang="en-US" b="1" i="1">
                <a:latin typeface="Times" charset="0"/>
              </a:rPr>
              <a:t>R</a:t>
            </a:r>
            <a:r>
              <a:rPr lang="en-US">
                <a:latin typeface="Times" charset="0"/>
              </a:rPr>
              <a:t> = </a:t>
            </a:r>
            <a:r>
              <a:rPr lang="en-US" b="1" i="1">
                <a:latin typeface="Times" charset="0"/>
              </a:rPr>
              <a:t>I</a:t>
            </a:r>
            <a:r>
              <a:rPr lang="en-US" i="1">
                <a:latin typeface="Times" charset="0"/>
              </a:rPr>
              <a:t> + </a:t>
            </a:r>
            <a:r>
              <a:rPr lang="en-US" b="1" i="1">
                <a:latin typeface="Times" charset="0"/>
              </a:rPr>
              <a:t>W</a:t>
            </a:r>
            <a:r>
              <a:rPr lang="en-US" i="1">
                <a:latin typeface="Times" charset="0"/>
              </a:rPr>
              <a:t>*</a:t>
            </a:r>
            <a:endParaRPr lang="en-US">
              <a:latin typeface="Times" charset="0"/>
            </a:endParaRPr>
          </a:p>
          <a:p>
            <a:r>
              <a:rPr lang="en-US"/>
              <a:t>General relations: </a:t>
            </a:r>
            <a:br>
              <a:rPr lang="en-US"/>
            </a:br>
            <a:r>
              <a:rPr lang="en-US"/>
              <a:t>  </a:t>
            </a:r>
            <a:r>
              <a:rPr lang="en-US">
                <a:latin typeface="Symbol" charset="2"/>
              </a:rPr>
              <a:t>w</a:t>
            </a:r>
            <a:r>
              <a:rPr lang="en-US"/>
              <a:t> </a:t>
            </a:r>
            <a:r>
              <a:rPr lang="en-US">
                <a:latin typeface="Times" charset="0"/>
              </a:rPr>
              <a:t>= 1/2 curl</a:t>
            </a:r>
            <a:r>
              <a:rPr lang="en-US"/>
              <a:t> </a:t>
            </a:r>
            <a:r>
              <a:rPr lang="en-US" b="1"/>
              <a:t>u</a:t>
            </a:r>
            <a:r>
              <a:rPr lang="en-US">
                <a:latin typeface="Times" charset="0"/>
              </a:rPr>
              <a:t> = 1/2 curl{</a:t>
            </a:r>
            <a:r>
              <a:rPr lang="en-US" b="1">
                <a:latin typeface="Times" charset="0"/>
              </a:rPr>
              <a:t>x</a:t>
            </a:r>
            <a:r>
              <a:rPr lang="en-US">
                <a:latin typeface="Times" charset="0"/>
              </a:rPr>
              <a:t>-</a:t>
            </a:r>
            <a:r>
              <a:rPr lang="en-US" b="1">
                <a:latin typeface="Times" charset="0"/>
              </a:rPr>
              <a:t>X</a:t>
            </a:r>
            <a:r>
              <a:rPr lang="en-US">
                <a:latin typeface="Times" charset="0"/>
              </a:rPr>
              <a:t>}  </a:t>
            </a:r>
            <a:br>
              <a:rPr lang="en-US">
                <a:latin typeface="Times" charset="0"/>
              </a:rPr>
            </a:br>
            <a:r>
              <a:rPr lang="en-US">
                <a:latin typeface="Times" charset="0"/>
              </a:rPr>
              <a:t>-     </a:t>
            </a:r>
            <a:r>
              <a:rPr lang="en-US" b="1"/>
              <a:t>u</a:t>
            </a:r>
            <a:r>
              <a:rPr lang="en-US">
                <a:latin typeface="Times" charset="0"/>
              </a:rPr>
              <a:t> := displacement</a:t>
            </a:r>
            <a:r>
              <a:rPr lang="en-US"/>
              <a:t/>
            </a:r>
            <a:br>
              <a:rPr lang="en-US"/>
            </a:br>
            <a:r>
              <a:rPr lang="en-US"/>
              <a:t>  </a:t>
            </a:r>
          </a:p>
        </p:txBody>
      </p:sp>
      <p:graphicFrame>
        <p:nvGraphicFramePr>
          <p:cNvPr id="90114" name="Object 2"/>
          <p:cNvGraphicFramePr>
            <a:graphicFrameLocks noChangeAspect="1"/>
          </p:cNvGraphicFramePr>
          <p:nvPr/>
        </p:nvGraphicFramePr>
        <p:xfrm>
          <a:off x="1973263" y="3733800"/>
          <a:ext cx="3651250" cy="2805113"/>
        </p:xfrm>
        <a:graphic>
          <a:graphicData uri="http://schemas.openxmlformats.org/presentationml/2006/ole">
            <mc:AlternateContent xmlns:mc="http://schemas.openxmlformats.org/markup-compatibility/2006">
              <mc:Choice xmlns:v="urn:schemas-microsoft-com:vml" Requires="v">
                <p:oleObj spid="_x0000_s90126" name="Equation" r:id="rId3" imgW="1104900" imgH="850900" progId="Equation.3">
                  <p:embed/>
                </p:oleObj>
              </mc:Choice>
              <mc:Fallback>
                <p:oleObj name="Equation" r:id="rId3" imgW="1104900" imgH="850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3733800"/>
                        <a:ext cx="365125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9621" name="Text Box 5"/>
          <p:cNvSpPr txBox="1">
            <a:spLocks noChangeArrowheads="1"/>
          </p:cNvSpPr>
          <p:nvPr/>
        </p:nvSpPr>
        <p:spPr bwMode="auto">
          <a:xfrm>
            <a:off x="5867400" y="4876800"/>
            <a:ext cx="2971800" cy="1066800"/>
          </a:xfrm>
          <a:prstGeom prst="rect">
            <a:avLst/>
          </a:prstGeom>
          <a:noFill/>
          <a:ln w="9525">
            <a:noFill/>
            <a:miter lim="800000"/>
            <a:headEnd/>
            <a:tailEnd/>
          </a:ln>
          <a:effectLst/>
        </p:spPr>
        <p:txBody>
          <a:bodyPr wrap="none">
            <a:prstTxWarp prst="textNoShape">
              <a:avLst/>
            </a:prstTxWarp>
            <a:spAutoFit/>
          </a:bodyPr>
          <a:lstStyle/>
          <a:p>
            <a:r>
              <a:rPr kumimoji="0" lang="en-US" sz="3200" b="0">
                <a:effectLst>
                  <a:outerShdw blurRad="38100" dist="38100" dir="2700000" algn="tl">
                    <a:srgbClr val="DDDDDD"/>
                  </a:outerShdw>
                </a:effectLst>
                <a:latin typeface="Symbol" charset="2"/>
              </a:rPr>
              <a:t>W</a:t>
            </a:r>
            <a:r>
              <a:rPr kumimoji="0" lang="en-US" sz="3200" b="0">
                <a:effectLst>
                  <a:outerShdw blurRad="38100" dist="38100" dir="2700000" algn="tl">
                    <a:srgbClr val="DDDDDD"/>
                  </a:outerShdw>
                </a:effectLst>
                <a:latin typeface="Times" charset="0"/>
              </a:rPr>
              <a:t>:= infinitesimal</a:t>
            </a:r>
            <a:br>
              <a:rPr kumimoji="0" lang="en-US" sz="3200" b="0">
                <a:effectLst>
                  <a:outerShdw blurRad="38100" dist="38100" dir="2700000" algn="tl">
                    <a:srgbClr val="DDDDDD"/>
                  </a:outerShdw>
                </a:effectLst>
                <a:latin typeface="Times" charset="0"/>
              </a:rPr>
            </a:br>
            <a:r>
              <a:rPr kumimoji="0" lang="en-US" sz="3200" b="0">
                <a:effectLst>
                  <a:outerShdw blurRad="38100" dist="38100" dir="2700000" algn="tl">
                    <a:srgbClr val="DDDDDD"/>
                  </a:outerShdw>
                </a:effectLst>
                <a:latin typeface="Times" charset="0"/>
              </a:rPr>
              <a:t>rotation tensor</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4"/>
          <p:cNvSpPr>
            <a:spLocks noGrp="1"/>
          </p:cNvSpPr>
          <p:nvPr>
            <p:ph type="sldNum" sz="quarter" idx="11"/>
          </p:nvPr>
        </p:nvSpPr>
        <p:spPr>
          <a:noFill/>
        </p:spPr>
        <p:txBody>
          <a:bodyPr/>
          <a:lstStyle/>
          <a:p>
            <a:fld id="{A08A4395-846A-234B-8D53-0D629310E8DD}" type="slidenum">
              <a:rPr lang="en-US" smtClean="0"/>
              <a:pPr/>
              <a:t>84</a:t>
            </a:fld>
            <a:endParaRPr lang="en-US" smtClean="0"/>
          </a:p>
        </p:txBody>
      </p:sp>
      <p:sp>
        <p:nvSpPr>
          <p:cNvPr id="91140" name="Rectangle 2"/>
          <p:cNvSpPr>
            <a:spLocks noGrp="1" noChangeArrowheads="1"/>
          </p:cNvSpPr>
          <p:nvPr>
            <p:ph type="title"/>
          </p:nvPr>
        </p:nvSpPr>
        <p:spPr>
          <a:xfrm>
            <a:off x="1524000" y="0"/>
            <a:ext cx="6096000" cy="1371600"/>
          </a:xfrm>
        </p:spPr>
        <p:txBody>
          <a:bodyPr/>
          <a:lstStyle/>
          <a:p>
            <a:r>
              <a:rPr lang="en-US"/>
              <a:t>Update orientation: 3</a:t>
            </a:r>
          </a:p>
        </p:txBody>
      </p:sp>
      <p:sp>
        <p:nvSpPr>
          <p:cNvPr id="91141" name="Rectangle 3"/>
          <p:cNvSpPr>
            <a:spLocks noGrp="1" noChangeArrowheads="1"/>
          </p:cNvSpPr>
          <p:nvPr>
            <p:ph type="body" idx="1"/>
          </p:nvPr>
        </p:nvSpPr>
        <p:spPr>
          <a:xfrm>
            <a:off x="762000" y="1752600"/>
            <a:ext cx="7543800" cy="3733800"/>
          </a:xfrm>
        </p:spPr>
        <p:txBody>
          <a:bodyPr/>
          <a:lstStyle/>
          <a:p>
            <a:pPr>
              <a:lnSpc>
                <a:spcPct val="90000"/>
              </a:lnSpc>
            </a:pPr>
            <a:r>
              <a:rPr lang="en-US" sz="2400"/>
              <a:t>To rotate an orientation:</a:t>
            </a:r>
            <a:br>
              <a:rPr lang="en-US" sz="2400"/>
            </a:br>
            <a:r>
              <a:rPr lang="en-US" sz="2400">
                <a:latin typeface="Times" charset="0"/>
              </a:rPr>
              <a:t>		</a:t>
            </a:r>
            <a:r>
              <a:rPr lang="en-US" sz="2400" i="1">
                <a:latin typeface="Times" charset="0"/>
              </a:rPr>
              <a:t>g</a:t>
            </a:r>
            <a:r>
              <a:rPr lang="en-US" sz="2400" baseline="30000">
                <a:latin typeface="Times" charset="0"/>
              </a:rPr>
              <a:t>new</a:t>
            </a:r>
            <a:r>
              <a:rPr lang="en-US" sz="2400">
                <a:latin typeface="Times" charset="0"/>
              </a:rPr>
              <a:t> = </a:t>
            </a:r>
            <a:r>
              <a:rPr lang="en-US" sz="2400" b="1" i="1">
                <a:latin typeface="Times" charset="0"/>
              </a:rPr>
              <a:t>R</a:t>
            </a:r>
            <a:r>
              <a:rPr lang="en-US" sz="2400">
                <a:latin typeface="Times" charset="0"/>
              </a:rPr>
              <a:t>·</a:t>
            </a:r>
            <a:r>
              <a:rPr lang="en-US" sz="2400" i="1">
                <a:latin typeface="Times" charset="0"/>
              </a:rPr>
              <a:t>g</a:t>
            </a:r>
            <a:r>
              <a:rPr lang="en-US" sz="2400" baseline="30000">
                <a:latin typeface="Times" charset="0"/>
              </a:rPr>
              <a:t>old</a:t>
            </a:r>
            <a:r>
              <a:rPr lang="en-US" sz="2400">
                <a:latin typeface="Times" charset="0"/>
              </a:rPr>
              <a:t/>
            </a:r>
            <a:br>
              <a:rPr lang="en-US" sz="2400">
                <a:latin typeface="Times" charset="0"/>
              </a:rPr>
            </a:br>
            <a:r>
              <a:rPr lang="en-US" sz="2400">
                <a:latin typeface="Times" charset="0"/>
              </a:rPr>
              <a:t>			= (</a:t>
            </a:r>
            <a:r>
              <a:rPr lang="en-US" sz="2400" b="1" i="1">
                <a:latin typeface="Times" charset="0"/>
              </a:rPr>
              <a:t>I</a:t>
            </a:r>
            <a:r>
              <a:rPr lang="en-US" sz="2400" i="1">
                <a:latin typeface="Times" charset="0"/>
              </a:rPr>
              <a:t> + </a:t>
            </a:r>
            <a:r>
              <a:rPr lang="en-US" sz="2400" b="1" i="1">
                <a:latin typeface="Times" charset="0"/>
              </a:rPr>
              <a:t>W</a:t>
            </a:r>
            <a:r>
              <a:rPr lang="en-US" sz="2400" i="1">
                <a:latin typeface="Times" charset="0"/>
              </a:rPr>
              <a:t>*</a:t>
            </a:r>
            <a:r>
              <a:rPr lang="en-US" sz="2400">
                <a:latin typeface="Times" charset="0"/>
              </a:rPr>
              <a:t>)·</a:t>
            </a:r>
            <a:r>
              <a:rPr lang="en-US" sz="2400" i="1">
                <a:latin typeface="Times" charset="0"/>
              </a:rPr>
              <a:t>g</a:t>
            </a:r>
            <a:r>
              <a:rPr lang="en-US" sz="2400" baseline="30000">
                <a:latin typeface="Times" charset="0"/>
              </a:rPr>
              <a:t>old</a:t>
            </a:r>
            <a:r>
              <a:rPr lang="en-US" sz="2400">
                <a:latin typeface="Times" charset="0"/>
              </a:rPr>
              <a:t>,</a:t>
            </a:r>
            <a:br>
              <a:rPr lang="en-US" sz="2400">
                <a:latin typeface="Times" charset="0"/>
              </a:rPr>
            </a:br>
            <a:r>
              <a:rPr lang="en-US" sz="2400">
                <a:latin typeface="Times" charset="0"/>
              </a:rPr>
              <a:t/>
            </a:r>
            <a:br>
              <a:rPr lang="en-US" sz="2400">
                <a:latin typeface="Times" charset="0"/>
              </a:rPr>
            </a:br>
            <a:r>
              <a:rPr lang="en-US" sz="2400"/>
              <a:t> or,	if no “rigid body” spin (</a:t>
            </a:r>
            <a:r>
              <a:rPr lang="en-US" sz="2400" i="1">
                <a:latin typeface="Times" charset="0"/>
              </a:rPr>
              <a:t>W</a:t>
            </a:r>
            <a:r>
              <a:rPr lang="en-US" sz="2400" i="1" baseline="30000">
                <a:latin typeface="Times" charset="0"/>
              </a:rPr>
              <a:t>g </a:t>
            </a:r>
            <a:r>
              <a:rPr lang="en-US" sz="2400">
                <a:latin typeface="Times" charset="0"/>
              </a:rPr>
              <a:t>= 0</a:t>
            </a:r>
            <a:r>
              <a:rPr lang="en-US" sz="2400"/>
              <a:t>)</a:t>
            </a:r>
            <a:r>
              <a:rPr lang="en-US" sz="2400" i="1"/>
              <a:t>,</a:t>
            </a:r>
            <a:r>
              <a:rPr lang="en-US" sz="2400"/>
              <a:t>		</a:t>
            </a:r>
            <a:br>
              <a:rPr lang="en-US" sz="2400"/>
            </a:br>
            <a:r>
              <a:rPr lang="en-US" sz="2400"/>
              <a:t/>
            </a:r>
            <a:br>
              <a:rPr lang="en-US" sz="2400"/>
            </a:br>
            <a:r>
              <a:rPr lang="en-US" sz="2400"/>
              <a:t/>
            </a:r>
            <a:br>
              <a:rPr lang="en-US" sz="2400"/>
            </a:br>
            <a:r>
              <a:rPr lang="en-US" sz="2400"/>
              <a:t/>
            </a:r>
            <a:br>
              <a:rPr lang="en-US" sz="2400"/>
            </a:br>
            <a:r>
              <a:rPr lang="en-US" sz="2400"/>
              <a:t/>
            </a:r>
            <a:br>
              <a:rPr lang="en-US" sz="2400"/>
            </a:br>
            <a:r>
              <a:rPr lang="en-US" sz="2400"/>
              <a:t>Note: more complex algorithm required for relaxed constraints.</a:t>
            </a:r>
          </a:p>
        </p:txBody>
      </p:sp>
      <p:graphicFrame>
        <p:nvGraphicFramePr>
          <p:cNvPr id="91138" name="Object 2"/>
          <p:cNvGraphicFramePr>
            <a:graphicFrameLocks noChangeAspect="1"/>
          </p:cNvGraphicFramePr>
          <p:nvPr/>
        </p:nvGraphicFramePr>
        <p:xfrm>
          <a:off x="3505200" y="3505200"/>
          <a:ext cx="4267200" cy="1257300"/>
        </p:xfrm>
        <a:graphic>
          <a:graphicData uri="http://schemas.openxmlformats.org/presentationml/2006/ole">
            <mc:AlternateContent xmlns:mc="http://schemas.openxmlformats.org/markup-compatibility/2006">
              <mc:Choice xmlns:v="urn:schemas-microsoft-com:vml" Requires="v">
                <p:oleObj spid="_x0000_s91150" name="Equation" r:id="rId3" imgW="1422400" imgH="419100" progId="Equation.3">
                  <p:embed/>
                </p:oleObj>
              </mc:Choice>
              <mc:Fallback>
                <p:oleObj name="Equation" r:id="rId3" imgW="1422400" imgH="419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4267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42" name="Rectangle 5"/>
          <p:cNvSpPr>
            <a:spLocks noChangeArrowheads="1"/>
          </p:cNvSpPr>
          <p:nvPr/>
        </p:nvSpPr>
        <p:spPr bwMode="auto">
          <a:xfrm>
            <a:off x="0" y="5448300"/>
            <a:ext cx="1295400" cy="457200"/>
          </a:xfrm>
          <a:prstGeom prst="rect">
            <a:avLst/>
          </a:prstGeom>
          <a:noFill/>
          <a:ln w="9525">
            <a:solidFill>
              <a:schemeClr val="bg1"/>
            </a:solidFill>
            <a:miter lim="800000"/>
            <a:headEnd/>
            <a:tailEnd/>
          </a:ln>
        </p:spPr>
        <p:txBody>
          <a:bodyPr wrap="none" anchor="ctr">
            <a:prstTxWarp prst="textNoShape">
              <a:avLst/>
            </a:prstTxWarp>
          </a:bodyPr>
          <a:lstStyle/>
          <a:p>
            <a:pPr algn="ctr"/>
            <a:endParaRPr kumimoji="0" lang="en-US" b="0">
              <a:solidFill>
                <a:schemeClr val="tx1"/>
              </a:solidFill>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4"/>
          <p:cNvSpPr>
            <a:spLocks noGrp="1"/>
          </p:cNvSpPr>
          <p:nvPr>
            <p:ph type="sldNum" sz="quarter" idx="11"/>
          </p:nvPr>
        </p:nvSpPr>
        <p:spPr>
          <a:noFill/>
        </p:spPr>
        <p:txBody>
          <a:bodyPr/>
          <a:lstStyle/>
          <a:p>
            <a:fld id="{4BE25592-7709-AC4A-92F5-AAB9D919F44A}" type="slidenum">
              <a:rPr lang="en-US" smtClean="0"/>
              <a:pPr/>
              <a:t>85</a:t>
            </a:fld>
            <a:endParaRPr lang="en-US" smtClean="0"/>
          </a:p>
        </p:txBody>
      </p:sp>
      <p:sp>
        <p:nvSpPr>
          <p:cNvPr id="92164" name="Rectangle 2"/>
          <p:cNvSpPr>
            <a:spLocks noGrp="1" noChangeArrowheads="1"/>
          </p:cNvSpPr>
          <p:nvPr>
            <p:ph type="title"/>
          </p:nvPr>
        </p:nvSpPr>
        <p:spPr>
          <a:xfrm>
            <a:off x="1524000" y="0"/>
            <a:ext cx="6096000" cy="1371600"/>
          </a:xfrm>
        </p:spPr>
        <p:txBody>
          <a:bodyPr/>
          <a:lstStyle/>
          <a:p>
            <a:r>
              <a:rPr lang="en-US"/>
              <a:t>Combining small rotations</a:t>
            </a:r>
          </a:p>
        </p:txBody>
      </p:sp>
      <p:sp>
        <p:nvSpPr>
          <p:cNvPr id="92165" name="Rectangle 3"/>
          <p:cNvSpPr>
            <a:spLocks noGrp="1" noChangeArrowheads="1"/>
          </p:cNvSpPr>
          <p:nvPr>
            <p:ph type="body" idx="1"/>
          </p:nvPr>
        </p:nvSpPr>
        <p:spPr>
          <a:xfrm>
            <a:off x="762000" y="1828800"/>
            <a:ext cx="7696200" cy="4114800"/>
          </a:xfrm>
        </p:spPr>
        <p:txBody>
          <a:bodyPr/>
          <a:lstStyle/>
          <a:p>
            <a:r>
              <a:rPr lang="en-US"/>
              <a:t>It is useful to demonstrate that a set of small rotations can be combined through addition of the skew-symmetric parts, given that rotations combine by (e.g.) matrix multiplication.</a:t>
            </a:r>
          </a:p>
          <a:p>
            <a:r>
              <a:rPr lang="en-US"/>
              <a:t>This consideration reinforces the importance of using small strain increments in simulation of texture development.</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3"/>
          <p:cNvSpPr>
            <a:spLocks noGrp="1"/>
          </p:cNvSpPr>
          <p:nvPr>
            <p:ph type="sldNum" sz="quarter" idx="11"/>
          </p:nvPr>
        </p:nvSpPr>
        <p:spPr>
          <a:noFill/>
        </p:spPr>
        <p:txBody>
          <a:bodyPr/>
          <a:lstStyle/>
          <a:p>
            <a:fld id="{CD6B09EC-2483-824F-9FE5-BF2CE5588FDE}" type="slidenum">
              <a:rPr lang="en-US" smtClean="0"/>
              <a:pPr/>
              <a:t>86</a:t>
            </a:fld>
            <a:endParaRPr lang="en-US" smtClean="0"/>
          </a:p>
        </p:txBody>
      </p:sp>
      <p:sp>
        <p:nvSpPr>
          <p:cNvPr id="93188" name="Rectangle 2"/>
          <p:cNvSpPr>
            <a:spLocks noGrp="1" noChangeArrowheads="1"/>
          </p:cNvSpPr>
          <p:nvPr>
            <p:ph type="title"/>
          </p:nvPr>
        </p:nvSpPr>
        <p:spPr>
          <a:xfrm>
            <a:off x="990600" y="0"/>
            <a:ext cx="7086600" cy="1371600"/>
          </a:xfrm>
        </p:spPr>
        <p:txBody>
          <a:bodyPr/>
          <a:lstStyle/>
          <a:p>
            <a:r>
              <a:rPr lang="en-US"/>
              <a:t>Small Rotation Approximation</a:t>
            </a:r>
          </a:p>
        </p:txBody>
      </p:sp>
      <p:graphicFrame>
        <p:nvGraphicFramePr>
          <p:cNvPr id="93186" name="Object 2"/>
          <p:cNvGraphicFramePr>
            <a:graphicFrameLocks noChangeAspect="1"/>
          </p:cNvGraphicFramePr>
          <p:nvPr/>
        </p:nvGraphicFramePr>
        <p:xfrm>
          <a:off x="1371600" y="1295400"/>
          <a:ext cx="7696200" cy="4424363"/>
        </p:xfrm>
        <a:graphic>
          <a:graphicData uri="http://schemas.openxmlformats.org/presentationml/2006/ole">
            <mc:AlternateContent xmlns:mc="http://schemas.openxmlformats.org/markup-compatibility/2006">
              <mc:Choice xmlns:v="urn:schemas-microsoft-com:vml" Requires="v">
                <p:oleObj spid="_x0000_s93198" name="Equation" r:id="rId3" imgW="3314700" imgH="1905000" progId="Equation.3">
                  <p:embed/>
                </p:oleObj>
              </mc:Choice>
              <mc:Fallback>
                <p:oleObj name="Equation" r:id="rId3" imgW="3314700" imgH="190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95400"/>
                        <a:ext cx="7696200" cy="442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9" name="AutoShape 4"/>
          <p:cNvSpPr>
            <a:spLocks/>
          </p:cNvSpPr>
          <p:nvPr/>
        </p:nvSpPr>
        <p:spPr bwMode="auto">
          <a:xfrm rot="5400000">
            <a:off x="7875588" y="3009900"/>
            <a:ext cx="381000" cy="1828800"/>
          </a:xfrm>
          <a:prstGeom prst="rightBrace">
            <a:avLst>
              <a:gd name="adj1" fmla="val 40000"/>
              <a:gd name="adj2" fmla="val 50000"/>
            </a:avLst>
          </a:prstGeom>
          <a:noFill/>
          <a:ln w="38100">
            <a:solidFill>
              <a:srgbClr val="CC0000"/>
            </a:solidFill>
            <a:round/>
            <a:headEnd/>
            <a:tailEnd/>
          </a:ln>
        </p:spPr>
        <p:txBody>
          <a:bodyPr wrap="none" anchor="ctr">
            <a:prstTxWarp prst="textNoShape">
              <a:avLst/>
            </a:prstTxWarp>
          </a:bodyPr>
          <a:lstStyle/>
          <a:p>
            <a:endParaRPr lang="en-US"/>
          </a:p>
        </p:txBody>
      </p:sp>
      <p:sp>
        <p:nvSpPr>
          <p:cNvPr id="93190" name="Text Box 5"/>
          <p:cNvSpPr txBox="1">
            <a:spLocks noChangeArrowheads="1"/>
          </p:cNvSpPr>
          <p:nvPr/>
        </p:nvSpPr>
        <p:spPr bwMode="auto">
          <a:xfrm>
            <a:off x="6400800" y="4298950"/>
            <a:ext cx="2571750" cy="1187450"/>
          </a:xfrm>
          <a:prstGeom prst="rect">
            <a:avLst/>
          </a:prstGeom>
          <a:noFill/>
          <a:ln w="9525">
            <a:noFill/>
            <a:miter lim="800000"/>
            <a:headEnd/>
            <a:tailEnd/>
          </a:ln>
        </p:spPr>
        <p:txBody>
          <a:bodyPr wrap="none">
            <a:prstTxWarp prst="textNoShape">
              <a:avLst/>
            </a:prstTxWarp>
            <a:spAutoFit/>
          </a:bodyPr>
          <a:lstStyle/>
          <a:p>
            <a:r>
              <a:rPr kumimoji="0" lang="en-US" b="0">
                <a:solidFill>
                  <a:srgbClr val="CC0000"/>
                </a:solidFill>
                <a:latin typeface="Times" charset="0"/>
              </a:rPr>
              <a:t>Neglect this second</a:t>
            </a:r>
            <a:br>
              <a:rPr kumimoji="0" lang="en-US" b="0">
                <a:solidFill>
                  <a:srgbClr val="CC0000"/>
                </a:solidFill>
                <a:latin typeface="Times" charset="0"/>
              </a:rPr>
            </a:br>
            <a:r>
              <a:rPr kumimoji="0" lang="en-US" b="0">
                <a:solidFill>
                  <a:srgbClr val="CC0000"/>
                </a:solidFill>
                <a:latin typeface="Times" charset="0"/>
              </a:rPr>
              <a:t>order term for</a:t>
            </a:r>
            <a:br>
              <a:rPr kumimoji="0" lang="en-US" b="0">
                <a:solidFill>
                  <a:srgbClr val="CC0000"/>
                </a:solidFill>
                <a:latin typeface="Times" charset="0"/>
              </a:rPr>
            </a:br>
            <a:r>
              <a:rPr kumimoji="0" lang="en-US" b="0">
                <a:solidFill>
                  <a:srgbClr val="CC0000"/>
                </a:solidFill>
                <a:latin typeface="Times" charset="0"/>
              </a:rPr>
              <a:t>small rotations</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1"/>
          </p:nvPr>
        </p:nvSpPr>
        <p:spPr>
          <a:noFill/>
        </p:spPr>
        <p:txBody>
          <a:bodyPr/>
          <a:lstStyle/>
          <a:p>
            <a:fld id="{FDB48F9E-4E34-324B-B634-ABE66CA7A704}" type="slidenum">
              <a:rPr lang="en-US" smtClean="0"/>
              <a:pPr/>
              <a:t>87</a:t>
            </a:fld>
            <a:endParaRPr lang="en-US" smtClean="0"/>
          </a:p>
        </p:txBody>
      </p:sp>
      <p:sp>
        <p:nvSpPr>
          <p:cNvPr id="94211" name="Rectangle 11"/>
          <p:cNvSpPr>
            <a:spLocks noChangeArrowheads="1"/>
          </p:cNvSpPr>
          <p:nvPr/>
        </p:nvSpPr>
        <p:spPr bwMode="auto">
          <a:xfrm>
            <a:off x="228600" y="381000"/>
            <a:ext cx="8686800" cy="579438"/>
          </a:xfrm>
          <a:prstGeom prst="rect">
            <a:avLst/>
          </a:prstGeom>
          <a:noFill/>
          <a:ln w="9525">
            <a:noFill/>
            <a:miter lim="800000"/>
            <a:headEnd/>
            <a:tailEnd/>
          </a:ln>
        </p:spPr>
        <p:txBody>
          <a:bodyPr>
            <a:prstTxWarp prst="textNoShape">
              <a:avLst/>
            </a:prstTxWarp>
            <a:spAutoFit/>
          </a:bodyPr>
          <a:lstStyle/>
          <a:p>
            <a:pPr algn="ctr"/>
            <a:r>
              <a:rPr lang="pt-BR" sz="3200" b="0" i="1">
                <a:solidFill>
                  <a:srgbClr val="011099"/>
                </a:solidFill>
              </a:rPr>
              <a:t>Taylor Model: Reorientation in Tension</a:t>
            </a:r>
            <a:endParaRPr lang="en-US" sz="3200" b="0" i="1">
              <a:solidFill>
                <a:srgbClr val="011099"/>
              </a:solidFill>
            </a:endParaRPr>
          </a:p>
        </p:txBody>
      </p:sp>
      <p:pic>
        <p:nvPicPr>
          <p:cNvPr id="94212" name="Picture 14" descr="fig112"/>
          <p:cNvPicPr>
            <a:picLocks noChangeAspect="1" noChangeArrowheads="1"/>
          </p:cNvPicPr>
          <p:nvPr/>
        </p:nvPicPr>
        <p:blipFill>
          <a:blip r:embed="rId2">
            <a:lum contrast="46000"/>
          </a:blip>
          <a:srcRect/>
          <a:stretch>
            <a:fillRect/>
          </a:stretch>
        </p:blipFill>
        <p:spPr bwMode="auto">
          <a:xfrm>
            <a:off x="228600" y="2743200"/>
            <a:ext cx="3581400" cy="2806700"/>
          </a:xfrm>
          <a:prstGeom prst="rect">
            <a:avLst/>
          </a:prstGeom>
          <a:noFill/>
          <a:ln w="9525">
            <a:solidFill>
              <a:srgbClr val="0000FF"/>
            </a:solidFill>
            <a:miter lim="800000"/>
            <a:headEnd/>
            <a:tailEnd/>
          </a:ln>
        </p:spPr>
      </p:pic>
      <p:pic>
        <p:nvPicPr>
          <p:cNvPr id="94213" name="Picture 15" descr="fig114"/>
          <p:cNvPicPr>
            <a:picLocks noChangeAspect="1" noChangeArrowheads="1"/>
          </p:cNvPicPr>
          <p:nvPr/>
        </p:nvPicPr>
        <p:blipFill>
          <a:blip r:embed="rId3">
            <a:lum contrast="86000"/>
          </a:blip>
          <a:srcRect/>
          <a:stretch>
            <a:fillRect/>
          </a:stretch>
        </p:blipFill>
        <p:spPr bwMode="auto">
          <a:xfrm>
            <a:off x="4038600" y="1676400"/>
            <a:ext cx="4646613" cy="4683125"/>
          </a:xfrm>
          <a:prstGeom prst="rect">
            <a:avLst/>
          </a:prstGeom>
          <a:noFill/>
          <a:ln w="9525">
            <a:solidFill>
              <a:srgbClr val="FF0000"/>
            </a:solidFill>
            <a:miter lim="800000"/>
            <a:headEnd/>
            <a:tailEnd/>
          </a:ln>
        </p:spPr>
      </p:pic>
      <p:sp>
        <p:nvSpPr>
          <p:cNvPr id="94214" name="Text Box 16"/>
          <p:cNvSpPr txBox="1">
            <a:spLocks noChangeArrowheads="1"/>
          </p:cNvSpPr>
          <p:nvPr/>
        </p:nvSpPr>
        <p:spPr bwMode="auto">
          <a:xfrm>
            <a:off x="228600" y="2286000"/>
            <a:ext cx="2817813" cy="457200"/>
          </a:xfrm>
          <a:prstGeom prst="rect">
            <a:avLst/>
          </a:prstGeom>
          <a:noFill/>
          <a:ln w="9525">
            <a:noFill/>
            <a:miter lim="800000"/>
            <a:headEnd/>
            <a:tailEnd/>
          </a:ln>
        </p:spPr>
        <p:txBody>
          <a:bodyPr wrap="none">
            <a:prstTxWarp prst="textNoShape">
              <a:avLst/>
            </a:prstTxWarp>
            <a:spAutoFit/>
          </a:bodyPr>
          <a:lstStyle/>
          <a:p>
            <a:r>
              <a:rPr lang="pt-BR">
                <a:solidFill>
                  <a:srgbClr val="0000FF"/>
                </a:solidFill>
                <a:latin typeface="Times New Roman" charset="0"/>
              </a:rPr>
              <a:t>Initial configuration</a:t>
            </a:r>
            <a:endParaRPr lang="en-US">
              <a:solidFill>
                <a:srgbClr val="0000FF"/>
              </a:solidFill>
              <a:latin typeface="Times New Roman" charset="0"/>
            </a:endParaRPr>
          </a:p>
        </p:txBody>
      </p:sp>
      <p:sp>
        <p:nvSpPr>
          <p:cNvPr id="94215" name="Text Box 17"/>
          <p:cNvSpPr txBox="1">
            <a:spLocks noChangeArrowheads="1"/>
          </p:cNvSpPr>
          <p:nvPr/>
        </p:nvSpPr>
        <p:spPr bwMode="auto">
          <a:xfrm>
            <a:off x="228600" y="5722938"/>
            <a:ext cx="3505200" cy="830262"/>
          </a:xfrm>
          <a:prstGeom prst="rect">
            <a:avLst/>
          </a:prstGeom>
          <a:noFill/>
          <a:ln w="9525">
            <a:noFill/>
            <a:miter lim="800000"/>
            <a:headEnd/>
            <a:tailEnd/>
          </a:ln>
        </p:spPr>
        <p:txBody>
          <a:bodyPr>
            <a:prstTxWarp prst="textNoShape">
              <a:avLst/>
            </a:prstTxWarp>
            <a:spAutoFit/>
          </a:bodyPr>
          <a:lstStyle/>
          <a:p>
            <a:r>
              <a:rPr lang="en-US">
                <a:solidFill>
                  <a:srgbClr val="FF0000"/>
                </a:solidFill>
                <a:latin typeface="Times New Roman" charset="0"/>
              </a:rPr>
              <a:t>Final configuration, after 2.37% of extension</a:t>
            </a:r>
          </a:p>
        </p:txBody>
      </p:sp>
      <p:sp>
        <p:nvSpPr>
          <p:cNvPr id="94216" name="AutoShape 20"/>
          <p:cNvSpPr>
            <a:spLocks noChangeArrowheads="1"/>
          </p:cNvSpPr>
          <p:nvPr/>
        </p:nvSpPr>
        <p:spPr bwMode="auto">
          <a:xfrm rot="-1146393">
            <a:off x="3352800" y="5791200"/>
            <a:ext cx="762000" cy="304800"/>
          </a:xfrm>
          <a:prstGeom prst="rightArrow">
            <a:avLst>
              <a:gd name="adj1" fmla="val 50000"/>
              <a:gd name="adj2" fmla="val 625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94217" name="Text Box 21"/>
          <p:cNvSpPr txBox="1">
            <a:spLocks noChangeArrowheads="1"/>
          </p:cNvSpPr>
          <p:nvPr/>
        </p:nvSpPr>
        <p:spPr bwMode="auto">
          <a:xfrm>
            <a:off x="304800" y="1711325"/>
            <a:ext cx="3505200" cy="650875"/>
          </a:xfrm>
          <a:prstGeom prst="rect">
            <a:avLst/>
          </a:prstGeom>
          <a:solidFill>
            <a:srgbClr val="CCFFCC"/>
          </a:solidFill>
          <a:ln w="9525">
            <a:solidFill>
              <a:schemeClr val="hlink"/>
            </a:solidFill>
            <a:miter lim="800000"/>
            <a:headEnd/>
            <a:tailEnd/>
          </a:ln>
        </p:spPr>
        <p:txBody>
          <a:bodyPr>
            <a:prstTxWarp prst="textNoShape">
              <a:avLst/>
            </a:prstTxWarp>
            <a:spAutoFit/>
          </a:bodyPr>
          <a:lstStyle/>
          <a:p>
            <a:r>
              <a:rPr lang="pt-BR" sz="1800">
                <a:latin typeface="Times New Roman" charset="0"/>
              </a:rPr>
              <a:t>Texture development = mix of &lt;111&gt; and &lt;100&gt; fibers</a:t>
            </a:r>
            <a:endParaRPr lang="en-US" sz="1800">
              <a:latin typeface="Times New Roman" charset="0"/>
            </a:endParaRPr>
          </a:p>
        </p:txBody>
      </p:sp>
      <p:sp>
        <p:nvSpPr>
          <p:cNvPr id="94218" name="AutoShape 22"/>
          <p:cNvSpPr>
            <a:spLocks noChangeArrowheads="1"/>
          </p:cNvSpPr>
          <p:nvPr/>
        </p:nvSpPr>
        <p:spPr bwMode="auto">
          <a:xfrm>
            <a:off x="3048000" y="2438400"/>
            <a:ext cx="533400" cy="990600"/>
          </a:xfrm>
          <a:prstGeom prst="curvedLeftArrow">
            <a:avLst>
              <a:gd name="adj1" fmla="val 37143"/>
              <a:gd name="adj2" fmla="val 74286"/>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4219" name="Text Box 23"/>
          <p:cNvSpPr txBox="1">
            <a:spLocks noChangeArrowheads="1"/>
          </p:cNvSpPr>
          <p:nvPr/>
        </p:nvSpPr>
        <p:spPr bwMode="auto">
          <a:xfrm>
            <a:off x="365125" y="1111250"/>
            <a:ext cx="8474075" cy="581025"/>
          </a:xfrm>
          <a:prstGeom prst="rect">
            <a:avLst/>
          </a:prstGeom>
          <a:noFill/>
          <a:ln w="9525">
            <a:noFill/>
            <a:miter lim="800000"/>
            <a:headEnd/>
            <a:tailEnd/>
          </a:ln>
        </p:spPr>
        <p:txBody>
          <a:bodyPr>
            <a:prstTxWarp prst="textNoShape">
              <a:avLst/>
            </a:prstTxWarp>
            <a:spAutoFit/>
          </a:bodyPr>
          <a:lstStyle/>
          <a:p>
            <a:r>
              <a:rPr lang="en-US" sz="1600" b="0">
                <a:latin typeface="Times New Roman" charset="0"/>
              </a:rPr>
              <a:t>Note that these results have been tested in considerable experimental detail by Winther </a:t>
            </a:r>
            <a:r>
              <a:rPr lang="en-US" sz="1600" b="0" i="1">
                <a:latin typeface="Times New Roman" charset="0"/>
              </a:rPr>
              <a:t>et al</a:t>
            </a:r>
            <a:r>
              <a:rPr lang="en-US" sz="1600" b="0">
                <a:latin typeface="Times New Roman" charset="0"/>
              </a:rPr>
              <a:t>. at Risø; although Taylor’s results are correct in general terms, significant deviations are also observed*.</a:t>
            </a:r>
          </a:p>
        </p:txBody>
      </p:sp>
      <p:sp>
        <p:nvSpPr>
          <p:cNvPr id="94220" name="Rectangle 11"/>
          <p:cNvSpPr>
            <a:spLocks noChangeArrowheads="1"/>
          </p:cNvSpPr>
          <p:nvPr/>
        </p:nvSpPr>
        <p:spPr bwMode="auto">
          <a:xfrm>
            <a:off x="295275" y="6581775"/>
            <a:ext cx="8153400" cy="276225"/>
          </a:xfrm>
          <a:prstGeom prst="rect">
            <a:avLst/>
          </a:prstGeom>
          <a:noFill/>
          <a:ln w="9525">
            <a:noFill/>
            <a:miter lim="800000"/>
            <a:headEnd/>
            <a:tailEnd/>
          </a:ln>
        </p:spPr>
        <p:txBody>
          <a:bodyPr>
            <a:prstTxWarp prst="textNoShape">
              <a:avLst/>
            </a:prstTxWarp>
            <a:spAutoFit/>
          </a:bodyPr>
          <a:lstStyle/>
          <a:p>
            <a:r>
              <a:rPr lang="en-US" sz="1200" b="0"/>
              <a:t>*Winther G., 2008, Slip systems, lattice rotations and dislocation boundaries, Materials Sci Eng. A</a:t>
            </a:r>
            <a:r>
              <a:rPr lang="en-US" sz="1200"/>
              <a:t>483, </a:t>
            </a:r>
            <a:r>
              <a:rPr lang="en-US" sz="1200" b="0"/>
              <a:t>40-6</a:t>
            </a:r>
          </a:p>
        </p:txBody>
      </p:sp>
      <p:sp>
        <p:nvSpPr>
          <p:cNvPr id="94221" name="TextBox 12"/>
          <p:cNvSpPr txBox="1">
            <a:spLocks noChangeArrowheads="1"/>
          </p:cNvSpPr>
          <p:nvPr/>
        </p:nvSpPr>
        <p:spPr bwMode="auto">
          <a:xfrm>
            <a:off x="7239000" y="3124200"/>
            <a:ext cx="1524000" cy="1384300"/>
          </a:xfrm>
          <a:prstGeom prst="rect">
            <a:avLst/>
          </a:prstGeom>
          <a:noFill/>
          <a:ln w="9525">
            <a:noFill/>
            <a:miter lim="800000"/>
            <a:headEnd/>
            <a:tailEnd/>
          </a:ln>
        </p:spPr>
        <p:txBody>
          <a:bodyPr>
            <a:prstTxWarp prst="textNoShape">
              <a:avLst/>
            </a:prstTxWarp>
            <a:spAutoFit/>
          </a:bodyPr>
          <a:lstStyle/>
          <a:p>
            <a:r>
              <a:rPr lang="en-US" sz="1200" b="0">
                <a:solidFill>
                  <a:srgbClr val="660066"/>
                </a:solidFill>
              </a:rPr>
              <a:t>Each  area within the triangle represents a different operative vertex on  the single crystal yield surface</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p>
            <a:fld id="{AD098220-30AA-0F4A-A6CE-07C566D4A0DD}" type="slidenum">
              <a:rPr lang="en-US" smtClean="0"/>
              <a:pPr/>
              <a:t>88</a:t>
            </a:fld>
            <a:endParaRPr lang="en-US" smtClean="0"/>
          </a:p>
        </p:txBody>
      </p:sp>
      <p:sp>
        <p:nvSpPr>
          <p:cNvPr id="95235" name="Rectangle 2"/>
          <p:cNvSpPr>
            <a:spLocks noGrp="1" noChangeArrowheads="1"/>
          </p:cNvSpPr>
          <p:nvPr>
            <p:ph type="title"/>
          </p:nvPr>
        </p:nvSpPr>
        <p:spPr>
          <a:xfrm>
            <a:off x="1524000" y="76200"/>
            <a:ext cx="6096000" cy="1371600"/>
          </a:xfrm>
        </p:spPr>
        <p:txBody>
          <a:bodyPr/>
          <a:lstStyle/>
          <a:p>
            <a:r>
              <a:rPr lang="en-US"/>
              <a:t>Taylor factor: multi-axial stress and strain states</a:t>
            </a:r>
          </a:p>
        </p:txBody>
      </p:sp>
      <p:sp>
        <p:nvSpPr>
          <p:cNvPr id="95236" name="Rectangle 3"/>
          <p:cNvSpPr>
            <a:spLocks noGrp="1" noChangeArrowheads="1"/>
          </p:cNvSpPr>
          <p:nvPr>
            <p:ph type="body" idx="1"/>
          </p:nvPr>
        </p:nvSpPr>
        <p:spPr/>
        <p:txBody>
          <a:bodyPr/>
          <a:lstStyle/>
          <a:p>
            <a:r>
              <a:rPr lang="en-US" sz="2000"/>
              <a:t>The development given so far needs to be generalized for arbitrary stress and strain states.</a:t>
            </a:r>
          </a:p>
          <a:p>
            <a:r>
              <a:rPr lang="en-US" sz="2000"/>
              <a:t>Write the deviatoric stress as the product of a tensor with unit magnitude (in terms of von Mises equivalent stress) and the (scalar) critical resolved shear stress, </a:t>
            </a:r>
            <a:r>
              <a:rPr lang="en-US" sz="2000" i="1">
                <a:latin typeface="Symbol" charset="2"/>
                <a:sym typeface="Symbol" charset="2"/>
              </a:rPr>
              <a:t></a:t>
            </a:r>
            <a:r>
              <a:rPr lang="en-US" sz="2000" baseline="-25000"/>
              <a:t>crss</a:t>
            </a:r>
            <a:r>
              <a:rPr lang="en-US" sz="2000"/>
              <a:t>, where the tensor defines the multiaxial stress state associated with a particular strain direction, </a:t>
            </a:r>
            <a:r>
              <a:rPr lang="en-US" sz="2000" b="1" i="1">
                <a:latin typeface="Times" charset="0"/>
              </a:rPr>
              <a:t>D</a:t>
            </a:r>
            <a:r>
              <a:rPr lang="en-US" sz="2000"/>
              <a:t>.</a:t>
            </a:r>
            <a:br>
              <a:rPr lang="en-US" sz="2000"/>
            </a:br>
            <a:r>
              <a:rPr lang="en-US" sz="2000"/>
              <a:t>        </a:t>
            </a:r>
            <a:r>
              <a:rPr lang="en-US" sz="2000" b="1">
                <a:latin typeface="Times" charset="0"/>
              </a:rPr>
              <a:t>S</a:t>
            </a:r>
            <a:r>
              <a:rPr lang="en-US" sz="2000">
                <a:latin typeface="Times" charset="0"/>
              </a:rPr>
              <a:t> = </a:t>
            </a:r>
            <a:r>
              <a:rPr lang="en-US" sz="2000" b="1">
                <a:latin typeface="Times" charset="0"/>
              </a:rPr>
              <a:t>M</a:t>
            </a:r>
            <a:r>
              <a:rPr lang="en-US" sz="2000">
                <a:latin typeface="Times" charset="0"/>
              </a:rPr>
              <a:t>(</a:t>
            </a:r>
            <a:r>
              <a:rPr lang="en-US" sz="2000" b="1">
                <a:latin typeface="Times" charset="0"/>
              </a:rPr>
              <a:t>D</a:t>
            </a:r>
            <a:r>
              <a:rPr lang="en-US" sz="2000">
                <a:latin typeface="Times" charset="0"/>
              </a:rPr>
              <a:t>) </a:t>
            </a:r>
            <a:r>
              <a:rPr lang="en-US" sz="2000" i="1">
                <a:latin typeface="Symbol" charset="2"/>
                <a:sym typeface="Symbol" charset="2"/>
              </a:rPr>
              <a:t></a:t>
            </a:r>
            <a:r>
              <a:rPr lang="en-US" sz="2000" baseline="-25000"/>
              <a:t>crss</a:t>
            </a:r>
            <a:r>
              <a:rPr lang="en-US" sz="2000"/>
              <a:t>.</a:t>
            </a:r>
          </a:p>
          <a:p>
            <a:r>
              <a:rPr lang="en-US" sz="2000"/>
              <a:t>Then we can find the (scalar) Taylor factor, </a:t>
            </a:r>
            <a:r>
              <a:rPr lang="en-US" sz="2000" i="1">
                <a:latin typeface="Times" charset="0"/>
              </a:rPr>
              <a:t>M</a:t>
            </a:r>
            <a:r>
              <a:rPr lang="en-US" sz="2000"/>
              <a:t>, by taking the inner product of the stress deviator and the strain rate tensor:</a:t>
            </a:r>
            <a:br>
              <a:rPr lang="en-US" sz="2000"/>
            </a:br>
            <a:r>
              <a:rPr lang="en-US" sz="2000"/>
              <a:t> </a:t>
            </a:r>
            <a:r>
              <a:rPr lang="en-US" sz="2000" b="1">
                <a:latin typeface="Times" charset="0"/>
              </a:rPr>
              <a:t>S</a:t>
            </a:r>
            <a:r>
              <a:rPr lang="en-US" sz="2000">
                <a:latin typeface="Times" charset="0"/>
              </a:rPr>
              <a:t>:</a:t>
            </a:r>
            <a:r>
              <a:rPr lang="en-US" sz="2000" b="1">
                <a:latin typeface="Times" charset="0"/>
              </a:rPr>
              <a:t>D</a:t>
            </a:r>
            <a:r>
              <a:rPr lang="en-US" sz="2000">
                <a:latin typeface="Times" charset="0"/>
              </a:rPr>
              <a:t> = </a:t>
            </a:r>
            <a:r>
              <a:rPr lang="en-US" sz="2000" b="1">
                <a:latin typeface="Times" charset="0"/>
              </a:rPr>
              <a:t>M</a:t>
            </a:r>
            <a:r>
              <a:rPr lang="en-US" sz="2000">
                <a:latin typeface="Times" charset="0"/>
              </a:rPr>
              <a:t>(</a:t>
            </a:r>
            <a:r>
              <a:rPr lang="en-US" sz="2000" b="1">
                <a:latin typeface="Times" charset="0"/>
              </a:rPr>
              <a:t>D</a:t>
            </a:r>
            <a:r>
              <a:rPr lang="en-US" sz="2000">
                <a:latin typeface="Times" charset="0"/>
              </a:rPr>
              <a:t>):</a:t>
            </a:r>
            <a:r>
              <a:rPr lang="en-US" sz="2000" b="1">
                <a:latin typeface="Times" charset="0"/>
              </a:rPr>
              <a:t>D</a:t>
            </a:r>
            <a:r>
              <a:rPr lang="en-US" sz="2000">
                <a:latin typeface="Times" charset="0"/>
              </a:rPr>
              <a:t> </a:t>
            </a:r>
            <a:r>
              <a:rPr lang="en-US" sz="2000" i="1">
                <a:latin typeface="Symbol" charset="2"/>
                <a:sym typeface="Symbol" charset="2"/>
              </a:rPr>
              <a:t></a:t>
            </a:r>
            <a:r>
              <a:rPr lang="en-US" sz="2000" baseline="-25000"/>
              <a:t>crss</a:t>
            </a:r>
            <a:r>
              <a:rPr lang="en-US" sz="2000">
                <a:latin typeface="Times" charset="0"/>
              </a:rPr>
              <a:t> = </a:t>
            </a:r>
            <a:r>
              <a:rPr lang="en-US" sz="2000" i="1">
                <a:latin typeface="Times" charset="0"/>
              </a:rPr>
              <a:t>M </a:t>
            </a:r>
            <a:r>
              <a:rPr lang="en-US" sz="2000" i="1">
                <a:latin typeface="Symbol" charset="2"/>
                <a:sym typeface="Symbol" charset="2"/>
              </a:rPr>
              <a:t></a:t>
            </a:r>
            <a:r>
              <a:rPr lang="en-US" sz="2000" baseline="-25000"/>
              <a:t>crss</a:t>
            </a:r>
            <a:r>
              <a:rPr lang="en-US" sz="2000"/>
              <a:t>.</a:t>
            </a:r>
          </a:p>
          <a:p>
            <a:r>
              <a:rPr lang="en-US" sz="2000"/>
              <a:t>See p 336 of [Kocks] and lecture 16E (RC model).</a:t>
            </a: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p>
            <a:fld id="{CFE7B84B-5B7A-394A-B3C9-4B0E241CFC5C}" type="slidenum">
              <a:rPr lang="en-US" smtClean="0"/>
              <a:pPr/>
              <a:t>89</a:t>
            </a:fld>
            <a:endParaRPr lang="en-US" smtClean="0"/>
          </a:p>
        </p:txBody>
      </p:sp>
      <p:sp>
        <p:nvSpPr>
          <p:cNvPr id="96259" name="Rectangle 2"/>
          <p:cNvSpPr>
            <a:spLocks noGrp="1" noChangeArrowheads="1"/>
          </p:cNvSpPr>
          <p:nvPr>
            <p:ph type="title"/>
          </p:nvPr>
        </p:nvSpPr>
        <p:spPr/>
        <p:txBody>
          <a:bodyPr/>
          <a:lstStyle/>
          <a:p>
            <a:r>
              <a:rPr lang="en-US"/>
              <a:t>Summary</a:t>
            </a:r>
          </a:p>
        </p:txBody>
      </p:sp>
      <p:sp>
        <p:nvSpPr>
          <p:cNvPr id="96260" name="Rectangle 3"/>
          <p:cNvSpPr>
            <a:spLocks noGrp="1" noChangeArrowheads="1"/>
          </p:cNvSpPr>
          <p:nvPr>
            <p:ph type="body" idx="1"/>
          </p:nvPr>
        </p:nvSpPr>
        <p:spPr>
          <a:xfrm>
            <a:off x="762000" y="1600200"/>
            <a:ext cx="7391400" cy="4495800"/>
          </a:xfrm>
        </p:spPr>
        <p:txBody>
          <a:bodyPr/>
          <a:lstStyle/>
          <a:p>
            <a:r>
              <a:rPr lang="en-US" sz="2400"/>
              <a:t>Multiple slip is very different from single slip.</a:t>
            </a:r>
          </a:p>
          <a:p>
            <a:r>
              <a:rPr lang="en-US" sz="2400"/>
              <a:t>Multiaxial stress states are required to activate multiple slip.</a:t>
            </a:r>
          </a:p>
          <a:p>
            <a:r>
              <a:rPr lang="en-US" sz="2400"/>
              <a:t>For cubic metals, there is a finite list of such multiaxial stress states (56).</a:t>
            </a:r>
          </a:p>
          <a:p>
            <a:r>
              <a:rPr lang="en-US" sz="2400"/>
              <a:t>Minimum (microscopic) slip (Taylor) is equivalent to maximum work (Bishop-Hill).</a:t>
            </a:r>
          </a:p>
          <a:p>
            <a:r>
              <a:rPr lang="en-US" sz="2400"/>
              <a:t>Solution of stress state still leaves the “ambiguity problem” associated with the distribution of (microscopic) slips; this is generally solved by using a rate-sensitive solution.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p:spPr>
        <p:txBody>
          <a:bodyPr/>
          <a:lstStyle/>
          <a:p>
            <a:fld id="{D01C3605-C8FF-E049-A2C6-5C3D72AA7D9A}" type="slidenum">
              <a:rPr lang="en-US" smtClean="0"/>
              <a:pPr/>
              <a:t>9</a:t>
            </a:fld>
            <a:endParaRPr lang="en-US" smtClean="0"/>
          </a:p>
        </p:txBody>
      </p:sp>
      <p:sp>
        <p:nvSpPr>
          <p:cNvPr id="21507" name="Rectangle 2"/>
          <p:cNvSpPr>
            <a:spLocks noGrp="1" noChangeArrowheads="1"/>
          </p:cNvSpPr>
          <p:nvPr>
            <p:ph type="title"/>
          </p:nvPr>
        </p:nvSpPr>
        <p:spPr>
          <a:xfrm>
            <a:off x="1524000" y="76200"/>
            <a:ext cx="6096000" cy="1066800"/>
          </a:xfrm>
        </p:spPr>
        <p:txBody>
          <a:bodyPr/>
          <a:lstStyle/>
          <a:p>
            <a:r>
              <a:rPr lang="en-US" sz="4000" b="1" dirty="0"/>
              <a:t>Sachs </a:t>
            </a:r>
            <a:r>
              <a:rPr lang="en-US" sz="4000" i="0" dirty="0"/>
              <a:t>versus </a:t>
            </a:r>
            <a:r>
              <a:rPr lang="en-US" sz="4000" b="1" dirty="0" smtClean="0"/>
              <a:t>Taylor: 2</a:t>
            </a:r>
            <a:endParaRPr lang="en-US" dirty="0"/>
          </a:p>
        </p:txBody>
      </p:sp>
      <p:sp>
        <p:nvSpPr>
          <p:cNvPr id="21508" name="Rectangle 3"/>
          <p:cNvSpPr>
            <a:spLocks noGrp="1" noChangeArrowheads="1"/>
          </p:cNvSpPr>
          <p:nvPr>
            <p:ph type="body" idx="1"/>
          </p:nvPr>
        </p:nvSpPr>
        <p:spPr>
          <a:xfrm>
            <a:off x="685800" y="1600200"/>
            <a:ext cx="3276600" cy="4572000"/>
          </a:xfrm>
        </p:spPr>
        <p:txBody>
          <a:bodyPr/>
          <a:lstStyle/>
          <a:p>
            <a:r>
              <a:rPr lang="en-US" sz="2400"/>
              <a:t>Diagrams illustrate the difference between the Sachs iso-stress assumption of single slip in each grain (a, c and e) versus the Taylor assumption of iso-strain with multiple slip in each grain (b, d).</a:t>
            </a:r>
          </a:p>
        </p:txBody>
      </p:sp>
      <p:pic>
        <p:nvPicPr>
          <p:cNvPr id="21509" name="Picture 4"/>
          <p:cNvPicPr>
            <a:picLocks noChangeAspect="1" noChangeArrowheads="1"/>
          </p:cNvPicPr>
          <p:nvPr/>
        </p:nvPicPr>
        <p:blipFill>
          <a:blip r:embed="rId2"/>
          <a:srcRect/>
          <a:stretch>
            <a:fillRect/>
          </a:stretch>
        </p:blipFill>
        <p:spPr bwMode="auto">
          <a:xfrm>
            <a:off x="3824288" y="1370013"/>
            <a:ext cx="5319712" cy="5487987"/>
          </a:xfrm>
          <a:prstGeom prst="rect">
            <a:avLst/>
          </a:prstGeom>
          <a:noFill/>
          <a:ln w="9525">
            <a:noFill/>
            <a:miter lim="800000"/>
            <a:headEnd/>
            <a:tailEnd/>
          </a:ln>
        </p:spPr>
      </p:pic>
      <p:sp>
        <p:nvSpPr>
          <p:cNvPr id="21510" name="Rectangle 5"/>
          <p:cNvSpPr>
            <a:spLocks noChangeArrowheads="1"/>
          </p:cNvSpPr>
          <p:nvPr/>
        </p:nvSpPr>
        <p:spPr bwMode="auto">
          <a:xfrm>
            <a:off x="4138613" y="1889125"/>
            <a:ext cx="1271587" cy="396875"/>
          </a:xfrm>
          <a:prstGeom prst="rect">
            <a:avLst/>
          </a:prstGeom>
          <a:noFill/>
          <a:ln w="9525">
            <a:noFill/>
            <a:miter lim="800000"/>
            <a:headEnd/>
            <a:tailEnd/>
          </a:ln>
        </p:spPr>
        <p:txBody>
          <a:bodyPr wrap="none">
            <a:prstTxWarp prst="textNoShape">
              <a:avLst/>
            </a:prstTxWarp>
            <a:spAutoFit/>
          </a:bodyPr>
          <a:lstStyle/>
          <a:p>
            <a:r>
              <a:rPr lang="en-US" sz="2000" b="0" i="1"/>
              <a:t>iso-stress</a:t>
            </a:r>
          </a:p>
        </p:txBody>
      </p:sp>
      <p:sp>
        <p:nvSpPr>
          <p:cNvPr id="21511" name="Rectangle 6"/>
          <p:cNvSpPr>
            <a:spLocks noChangeArrowheads="1"/>
          </p:cNvSpPr>
          <p:nvPr/>
        </p:nvSpPr>
        <p:spPr bwMode="auto">
          <a:xfrm>
            <a:off x="5943600" y="1889125"/>
            <a:ext cx="1214438" cy="396875"/>
          </a:xfrm>
          <a:prstGeom prst="rect">
            <a:avLst/>
          </a:prstGeom>
          <a:noFill/>
          <a:ln w="9525">
            <a:noFill/>
            <a:miter lim="800000"/>
            <a:headEnd/>
            <a:tailEnd/>
          </a:ln>
        </p:spPr>
        <p:txBody>
          <a:bodyPr wrap="none">
            <a:prstTxWarp prst="textNoShape">
              <a:avLst/>
            </a:prstTxWarp>
            <a:spAutoFit/>
          </a:bodyPr>
          <a:lstStyle/>
          <a:p>
            <a:r>
              <a:rPr lang="en-US" sz="2000" b="0" i="1"/>
              <a:t>iso-strain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p>
            <a:fld id="{8F1EB2BC-1C2C-884D-94D5-9406E96DA74D}" type="slidenum">
              <a:rPr lang="en-US" smtClean="0"/>
              <a:pPr/>
              <a:t>90</a:t>
            </a:fld>
            <a:endParaRPr lang="en-US" smtClean="0"/>
          </a:p>
        </p:txBody>
      </p:sp>
      <p:sp>
        <p:nvSpPr>
          <p:cNvPr id="97283" name="Rectangle 2"/>
          <p:cNvSpPr>
            <a:spLocks noGrp="1" noChangeArrowheads="1"/>
          </p:cNvSpPr>
          <p:nvPr>
            <p:ph type="title"/>
          </p:nvPr>
        </p:nvSpPr>
        <p:spPr>
          <a:xfrm>
            <a:off x="1524000" y="0"/>
            <a:ext cx="6096000" cy="1371600"/>
          </a:xfrm>
        </p:spPr>
        <p:txBody>
          <a:bodyPr/>
          <a:lstStyle/>
          <a:p>
            <a:r>
              <a:rPr lang="en-US"/>
              <a:t>Supplemental Slides</a:t>
            </a:r>
          </a:p>
        </p:txBody>
      </p:sp>
      <p:sp>
        <p:nvSpPr>
          <p:cNvPr id="97284" name="Rectangle 3"/>
          <p:cNvSpPr>
            <a:spLocks noGrp="1" noChangeArrowheads="1"/>
          </p:cNvSpPr>
          <p:nvPr>
            <p:ph type="body" idx="1"/>
          </p:nvPr>
        </p:nvSpPr>
        <p:spPr>
          <a:xfrm>
            <a:off x="762000" y="1447800"/>
            <a:ext cx="7391400" cy="4495800"/>
          </a:xfrm>
        </p:spPr>
        <p:txBody>
          <a:bodyPr/>
          <a:lstStyle/>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Self-Consistent Model</a:t>
            </a:r>
            <a:endParaRPr lang="en-US" dirty="0"/>
          </a:p>
        </p:txBody>
      </p:sp>
      <p:sp>
        <p:nvSpPr>
          <p:cNvPr id="3" name="Content Placeholder 2"/>
          <p:cNvSpPr>
            <a:spLocks noGrp="1"/>
          </p:cNvSpPr>
          <p:nvPr>
            <p:ph idx="1"/>
          </p:nvPr>
        </p:nvSpPr>
        <p:spPr>
          <a:xfrm>
            <a:off x="762000" y="1600200"/>
            <a:ext cx="7391400" cy="4495800"/>
          </a:xfrm>
        </p:spPr>
        <p:txBody>
          <a:bodyPr/>
          <a:lstStyle/>
          <a:p>
            <a:r>
              <a:rPr lang="en-US" sz="2400" dirty="0"/>
              <a:t>Following slides contain information about a more sophisticated model for crystal plasticity, called the </a:t>
            </a:r>
            <a:r>
              <a:rPr lang="en-US" sz="2400" i="1" dirty="0"/>
              <a:t>self-consistent model</a:t>
            </a:r>
            <a:r>
              <a:rPr lang="en-US" sz="2400" dirty="0"/>
              <a:t>.</a:t>
            </a:r>
          </a:p>
          <a:p>
            <a:r>
              <a:rPr lang="en-US" sz="2400" dirty="0"/>
              <a:t>It is based on a finding a mean-field approximation to the environment of each individual grain.</a:t>
            </a:r>
          </a:p>
          <a:p>
            <a:r>
              <a:rPr lang="en-US" sz="2400" dirty="0"/>
              <a:t>This provides the basis for the popular code VPSC made available by Tomé and Lebensohn (Lebensohn, R. A. and C. N. Tome (1993). "A Self-Consistent Anisotropic Approach for the Simulation of Plastic-Deformation and Texture Development of Polycrystals - Application to Zirconium Alloys." </a:t>
            </a:r>
            <a:r>
              <a:rPr lang="en-US" sz="2400" i="1" dirty="0" err="1"/>
              <a:t>Acta</a:t>
            </a:r>
            <a:r>
              <a:rPr lang="en-US" sz="2400" i="1" dirty="0"/>
              <a:t> </a:t>
            </a:r>
            <a:r>
              <a:rPr lang="en-US" sz="2400" i="1" dirty="0" err="1"/>
              <a:t>Metallurgica</a:t>
            </a:r>
            <a:r>
              <a:rPr lang="en-US" sz="2400" i="1" dirty="0"/>
              <a:t> et </a:t>
            </a:r>
            <a:r>
              <a:rPr lang="en-US" sz="2400" i="1" dirty="0" err="1"/>
              <a:t>Materialia</a:t>
            </a:r>
            <a:r>
              <a:rPr lang="en-US" sz="2400" i="1" dirty="0"/>
              <a:t> </a:t>
            </a:r>
            <a:r>
              <a:rPr lang="en-US" sz="2400" b="1" dirty="0"/>
              <a:t>41</a:t>
            </a:r>
            <a:r>
              <a:rPr lang="en-US" sz="2400" dirty="0"/>
              <a:t> 2611-2624)</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D7FF8BA9-0D87-9D47-93A0-1CE4DE5A0A91}" type="slidenum">
              <a:rPr lang="en-US" smtClean="0"/>
              <a:pPr/>
              <a:t>91</a:t>
            </a:fld>
            <a:endParaRPr lang="en-US"/>
          </a:p>
        </p:txBody>
      </p:sp>
    </p:spTree>
    <p:extLst>
      <p:ext uri="{BB962C8B-B14F-4D97-AF65-F5344CB8AC3E}">
        <p14:creationId xmlns:p14="http://schemas.microsoft.com/office/powerpoint/2010/main" val="41480666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2"/>
          <p:cNvSpPr>
            <a:spLocks noGrp="1"/>
          </p:cNvSpPr>
          <p:nvPr>
            <p:ph type="sldNum" sz="quarter" idx="11"/>
          </p:nvPr>
        </p:nvSpPr>
        <p:spPr>
          <a:noFill/>
        </p:spPr>
        <p:txBody>
          <a:bodyPr/>
          <a:lstStyle/>
          <a:p>
            <a:fld id="{4AEDB6AD-0432-DA49-8965-05FEC67A8830}" type="slidenum">
              <a:rPr lang="en-US" smtClean="0"/>
              <a:pPr/>
              <a:t>92</a:t>
            </a:fld>
            <a:endParaRPr lang="en-US" smtClean="0"/>
          </a:p>
        </p:txBody>
      </p:sp>
      <p:sp>
        <p:nvSpPr>
          <p:cNvPr id="98307" name="Text Box 2"/>
          <p:cNvSpPr txBox="1">
            <a:spLocks noChangeArrowheads="1"/>
          </p:cNvSpPr>
          <p:nvPr/>
        </p:nvSpPr>
        <p:spPr bwMode="auto">
          <a:xfrm>
            <a:off x="1219200" y="457200"/>
            <a:ext cx="67056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98308" name="Text Box 3"/>
          <p:cNvSpPr txBox="1">
            <a:spLocks noChangeArrowheads="1"/>
          </p:cNvSpPr>
          <p:nvPr/>
        </p:nvSpPr>
        <p:spPr bwMode="auto">
          <a:xfrm>
            <a:off x="990600" y="1676400"/>
            <a:ext cx="7559675" cy="3416300"/>
          </a:xfrm>
          <a:prstGeom prst="rect">
            <a:avLst/>
          </a:prstGeom>
          <a:noFill/>
          <a:ln w="9525">
            <a:noFill/>
            <a:miter lim="800000"/>
            <a:headEnd/>
            <a:tailEnd/>
          </a:ln>
        </p:spPr>
        <p:txBody>
          <a:bodyPr>
            <a:prstTxWarp prst="textNoShape">
              <a:avLst/>
            </a:prstTxWarp>
            <a:spAutoFit/>
          </a:bodyPr>
          <a:lstStyle/>
          <a:p>
            <a:r>
              <a:rPr lang="en-US" b="0"/>
              <a:t>Taylor’s Model  </a:t>
            </a:r>
          </a:p>
          <a:p>
            <a:r>
              <a:rPr lang="en-US" b="0"/>
              <a:t>	- compatibility across grain boundary</a:t>
            </a:r>
          </a:p>
          <a:p>
            <a:r>
              <a:rPr lang="en-US" b="0"/>
              <a:t>	- violation of the equilibrium between the grains</a:t>
            </a:r>
          </a:p>
          <a:p>
            <a:endParaRPr lang="en-US" b="0"/>
          </a:p>
          <a:p>
            <a:r>
              <a:rPr lang="en-US" b="0"/>
              <a:t>Budiansky and Wu’s Model</a:t>
            </a:r>
          </a:p>
          <a:p>
            <a:r>
              <a:rPr lang="en-US" b="0"/>
              <a:t>	- Self-consistent model</a:t>
            </a:r>
          </a:p>
          <a:p>
            <a:r>
              <a:rPr lang="en-US" b="0"/>
              <a:t>	- ensure both compatibility and equilibrium 	conditions on grain boundaries</a:t>
            </a:r>
          </a:p>
          <a:p>
            <a:r>
              <a:rPr lang="en-US" b="0"/>
              <a:t>	</a:t>
            </a:r>
          </a:p>
        </p:txBody>
      </p:sp>
      <p:pic>
        <p:nvPicPr>
          <p:cNvPr id="98309" name="Picture 6" descr="fig116"/>
          <p:cNvPicPr>
            <a:picLocks noChangeAspect="1" noChangeArrowheads="1"/>
          </p:cNvPicPr>
          <p:nvPr/>
        </p:nvPicPr>
        <p:blipFill>
          <a:blip r:embed="rId2">
            <a:lum bright="-12000" contrast="46000"/>
          </a:blip>
          <a:srcRect/>
          <a:stretch>
            <a:fillRect/>
          </a:stretch>
        </p:blipFill>
        <p:spPr bwMode="auto">
          <a:xfrm>
            <a:off x="4648200" y="4800600"/>
            <a:ext cx="2968625" cy="1847850"/>
          </a:xfrm>
          <a:prstGeom prst="rect">
            <a:avLst/>
          </a:prstGeom>
          <a:noFill/>
          <a:ln w="9525">
            <a:solidFill>
              <a:srgbClr val="FF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4" name="Slide Number Placeholder 2"/>
          <p:cNvSpPr>
            <a:spLocks noGrp="1"/>
          </p:cNvSpPr>
          <p:nvPr>
            <p:ph type="sldNum" sz="quarter" idx="11"/>
          </p:nvPr>
        </p:nvSpPr>
        <p:spPr>
          <a:noFill/>
        </p:spPr>
        <p:txBody>
          <a:bodyPr/>
          <a:lstStyle/>
          <a:p>
            <a:fld id="{9DE44D92-43EF-3B42-8EF6-779A82590425}" type="slidenum">
              <a:rPr lang="en-US" smtClean="0"/>
              <a:pPr/>
              <a:t>93</a:t>
            </a:fld>
            <a:endParaRPr lang="en-US" smtClean="0"/>
          </a:p>
        </p:txBody>
      </p:sp>
      <p:sp>
        <p:nvSpPr>
          <p:cNvPr id="99335" name="Text Box 2"/>
          <p:cNvSpPr txBox="1">
            <a:spLocks noChangeArrowheads="1"/>
          </p:cNvSpPr>
          <p:nvPr/>
        </p:nvSpPr>
        <p:spPr bwMode="auto">
          <a:xfrm>
            <a:off x="663575" y="457200"/>
            <a:ext cx="78486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99336" name="Text Box 3"/>
          <p:cNvSpPr txBox="1">
            <a:spLocks noChangeArrowheads="1"/>
          </p:cNvSpPr>
          <p:nvPr/>
        </p:nvSpPr>
        <p:spPr bwMode="auto">
          <a:xfrm>
            <a:off x="457200" y="1447800"/>
            <a:ext cx="2590800" cy="457200"/>
          </a:xfrm>
          <a:prstGeom prst="rect">
            <a:avLst/>
          </a:prstGeom>
          <a:noFill/>
          <a:ln w="9525">
            <a:noFill/>
            <a:miter lim="800000"/>
            <a:headEnd/>
            <a:tailEnd/>
          </a:ln>
        </p:spPr>
        <p:txBody>
          <a:bodyPr>
            <a:prstTxWarp prst="textNoShape">
              <a:avLst/>
            </a:prstTxWarp>
            <a:spAutoFit/>
          </a:bodyPr>
          <a:lstStyle/>
          <a:p>
            <a:r>
              <a:rPr lang="en-US" b="0">
                <a:latin typeface="Times New Roman" charset="0"/>
              </a:rPr>
              <a:t>The model:	</a:t>
            </a:r>
          </a:p>
        </p:txBody>
      </p:sp>
      <p:pic>
        <p:nvPicPr>
          <p:cNvPr id="99337" name="Picture 4" descr="fig116"/>
          <p:cNvPicPr>
            <a:picLocks noChangeAspect="1" noChangeArrowheads="1"/>
          </p:cNvPicPr>
          <p:nvPr/>
        </p:nvPicPr>
        <p:blipFill>
          <a:blip r:embed="rId3">
            <a:lum bright="-38000" contrast="78000"/>
          </a:blip>
          <a:srcRect/>
          <a:stretch>
            <a:fillRect/>
          </a:stretch>
        </p:blipFill>
        <p:spPr bwMode="auto">
          <a:xfrm>
            <a:off x="4724400" y="1752600"/>
            <a:ext cx="3505200" cy="2181225"/>
          </a:xfrm>
          <a:prstGeom prst="rect">
            <a:avLst/>
          </a:prstGeom>
          <a:noFill/>
          <a:ln w="9525">
            <a:solidFill>
              <a:srgbClr val="FF0000"/>
            </a:solidFill>
            <a:miter lim="800000"/>
            <a:headEnd/>
            <a:tailEnd/>
          </a:ln>
        </p:spPr>
      </p:pic>
      <p:sp>
        <p:nvSpPr>
          <p:cNvPr id="99338" name="Text Box 5"/>
          <p:cNvSpPr txBox="1">
            <a:spLocks noChangeArrowheads="1"/>
          </p:cNvSpPr>
          <p:nvPr/>
        </p:nvSpPr>
        <p:spPr bwMode="auto">
          <a:xfrm>
            <a:off x="304800" y="1905000"/>
            <a:ext cx="5029200" cy="1200328"/>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dirty="0">
                <a:latin typeface="Times New Roman" charset="0"/>
              </a:rPr>
              <a:t> Sphere (single crystal grain) embedded in a homogeneous polycrystal matrix.</a:t>
            </a:r>
          </a:p>
        </p:txBody>
      </p:sp>
      <p:sp>
        <p:nvSpPr>
          <p:cNvPr id="99339" name="Rectangle 6"/>
          <p:cNvSpPr>
            <a:spLocks noChangeArrowheads="1"/>
          </p:cNvSpPr>
          <p:nvPr/>
        </p:nvSpPr>
        <p:spPr bwMode="auto">
          <a:xfrm>
            <a:off x="304800" y="3962400"/>
            <a:ext cx="8610600" cy="2678113"/>
          </a:xfrm>
          <a:prstGeom prst="rect">
            <a:avLst/>
          </a:prstGeom>
          <a:noFill/>
          <a:ln w="9525">
            <a:noFill/>
            <a:miter lim="800000"/>
            <a:headEnd/>
            <a:tailEnd/>
          </a:ln>
        </p:spPr>
        <p:txBody>
          <a:bodyPr>
            <a:prstTxWarp prst="textNoShape">
              <a:avLst/>
            </a:prstTxWarp>
            <a:spAutoFit/>
          </a:bodyPr>
          <a:lstStyle/>
          <a:p>
            <a:pPr>
              <a:spcBef>
                <a:spcPct val="50000"/>
              </a:spcBef>
              <a:buClr>
                <a:srgbClr val="FF0000"/>
              </a:buClr>
              <a:buFont typeface="Wingdings" charset="2"/>
              <a:buChar char="v"/>
            </a:pPr>
            <a:r>
              <a:rPr lang="en-US" b="0">
                <a:latin typeface="Times New Roman" charset="0"/>
              </a:rPr>
              <a:t> Can be described by an elastic stiffness tensor C, which has an inverse C</a:t>
            </a:r>
            <a:r>
              <a:rPr lang="en-US" b="0" baseline="30000">
                <a:latin typeface="Times New Roman" charset="0"/>
              </a:rPr>
              <a:t>-1</a:t>
            </a:r>
            <a:r>
              <a:rPr lang="en-US" b="0">
                <a:latin typeface="Times New Roman" charset="0"/>
              </a:rPr>
              <a:t>.</a:t>
            </a:r>
          </a:p>
          <a:p>
            <a:pPr>
              <a:spcBef>
                <a:spcPct val="50000"/>
              </a:spcBef>
              <a:buClr>
                <a:srgbClr val="FF0000"/>
              </a:buClr>
              <a:buFont typeface="Wingdings" charset="2"/>
              <a:buChar char="v"/>
            </a:pPr>
            <a:r>
              <a:rPr lang="en-US" b="0">
                <a:latin typeface="Times New Roman" charset="0"/>
              </a:rPr>
              <a:t> The matrix is considered to be infinitely extended.</a:t>
            </a:r>
          </a:p>
          <a:p>
            <a:pPr>
              <a:spcBef>
                <a:spcPct val="50000"/>
              </a:spcBef>
              <a:buClr>
                <a:srgbClr val="FF0000"/>
              </a:buClr>
              <a:buFont typeface="Wingdings" charset="2"/>
              <a:buChar char="v"/>
            </a:pPr>
            <a:r>
              <a:rPr lang="en-US" b="0">
                <a:latin typeface="Times New Roman" charset="0"/>
              </a:rPr>
              <a:t> The overall quantities              and            are considered to be  the average values of the local quantities           and          over all randomly distributed single crystal grains. </a:t>
            </a:r>
          </a:p>
        </p:txBody>
      </p:sp>
      <p:sp>
        <p:nvSpPr>
          <p:cNvPr id="99340" name="Rectangle 7"/>
          <p:cNvSpPr>
            <a:spLocks noChangeArrowheads="1"/>
          </p:cNvSpPr>
          <p:nvPr/>
        </p:nvSpPr>
        <p:spPr bwMode="auto">
          <a:xfrm>
            <a:off x="304800" y="3124200"/>
            <a:ext cx="4953000" cy="830997"/>
          </a:xfrm>
          <a:prstGeom prst="rect">
            <a:avLst/>
          </a:prstGeom>
          <a:noFill/>
          <a:ln w="9525">
            <a:noFill/>
            <a:miter lim="800000"/>
            <a:headEnd/>
            <a:tailEnd/>
          </a:ln>
        </p:spPr>
        <p:txBody>
          <a:bodyPr>
            <a:prstTxWarp prst="textNoShape">
              <a:avLst/>
            </a:prstTxWarp>
            <a:spAutoFit/>
          </a:bodyPr>
          <a:lstStyle/>
          <a:p>
            <a:pPr>
              <a:buClr>
                <a:srgbClr val="FF0000"/>
              </a:buClr>
              <a:buFont typeface="Wingdings" charset="2"/>
              <a:buChar char="v"/>
            </a:pPr>
            <a:r>
              <a:rPr lang="en-US" b="0">
                <a:latin typeface="Times New Roman" charset="0"/>
              </a:rPr>
              <a:t> The grain and the matrix are elastically isotropic.</a:t>
            </a:r>
          </a:p>
        </p:txBody>
      </p:sp>
      <p:graphicFrame>
        <p:nvGraphicFramePr>
          <p:cNvPr id="99330" name="Object 2"/>
          <p:cNvGraphicFramePr>
            <a:graphicFrameLocks noChangeAspect="1"/>
          </p:cNvGraphicFramePr>
          <p:nvPr>
            <p:extLst>
              <p:ext uri="{D42A27DB-BD31-4B8C-83A1-F6EECF244321}">
                <p14:modId xmlns:p14="http://schemas.microsoft.com/office/powerpoint/2010/main" val="1804515232"/>
              </p:ext>
            </p:extLst>
          </p:nvPr>
        </p:nvGraphicFramePr>
        <p:xfrm>
          <a:off x="3429000" y="5459044"/>
          <a:ext cx="990600" cy="452438"/>
        </p:xfrm>
        <a:graphic>
          <a:graphicData uri="http://schemas.openxmlformats.org/presentationml/2006/ole">
            <mc:AlternateContent xmlns:mc="http://schemas.openxmlformats.org/markup-compatibility/2006">
              <mc:Choice xmlns:v="urn:schemas-microsoft-com:vml" Requires="v">
                <p:oleObj spid="_x0000_s99376" name="Equation" r:id="rId4" imgW="444704" imgH="203509" progId="Equation.3">
                  <p:embed/>
                </p:oleObj>
              </mc:Choice>
              <mc:Fallback>
                <p:oleObj name="Equation" r:id="rId4" imgW="444704" imgH="203509"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459044"/>
                        <a:ext cx="990600" cy="4524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1" name="Object 3"/>
          <p:cNvGraphicFramePr>
            <a:graphicFrameLocks noChangeAspect="1"/>
          </p:cNvGraphicFramePr>
          <p:nvPr>
            <p:extLst>
              <p:ext uri="{D42A27DB-BD31-4B8C-83A1-F6EECF244321}">
                <p14:modId xmlns:p14="http://schemas.microsoft.com/office/powerpoint/2010/main" val="3829249136"/>
              </p:ext>
            </p:extLst>
          </p:nvPr>
        </p:nvGraphicFramePr>
        <p:xfrm>
          <a:off x="5029200" y="5358422"/>
          <a:ext cx="685800" cy="498475"/>
        </p:xfrm>
        <a:graphic>
          <a:graphicData uri="http://schemas.openxmlformats.org/presentationml/2006/ole">
            <mc:AlternateContent xmlns:mc="http://schemas.openxmlformats.org/markup-compatibility/2006">
              <mc:Choice xmlns:v="urn:schemas-microsoft-com:vml" Requires="v">
                <p:oleObj spid="_x0000_s99377" name="Equation" r:id="rId6" imgW="279675" imgH="203509" progId="Equation.3">
                  <p:embed/>
                </p:oleObj>
              </mc:Choice>
              <mc:Fallback>
                <p:oleObj name="Equation" r:id="rId6" imgW="279675" imgH="203509"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358422"/>
                        <a:ext cx="685800" cy="4984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2" name="Object 4"/>
          <p:cNvGraphicFramePr>
            <a:graphicFrameLocks noChangeAspect="1"/>
          </p:cNvGraphicFramePr>
          <p:nvPr>
            <p:extLst>
              <p:ext uri="{D42A27DB-BD31-4B8C-83A1-F6EECF244321}">
                <p14:modId xmlns:p14="http://schemas.microsoft.com/office/powerpoint/2010/main" val="1694699082"/>
              </p:ext>
            </p:extLst>
          </p:nvPr>
        </p:nvGraphicFramePr>
        <p:xfrm>
          <a:off x="4977424" y="5904033"/>
          <a:ext cx="685800" cy="387350"/>
        </p:xfrm>
        <a:graphic>
          <a:graphicData uri="http://schemas.openxmlformats.org/presentationml/2006/ole">
            <mc:AlternateContent xmlns:mc="http://schemas.openxmlformats.org/markup-compatibility/2006">
              <mc:Choice xmlns:v="urn:schemas-microsoft-com:vml" Requires="v">
                <p:oleObj spid="_x0000_s99378" name="Equation" r:id="rId8" imgW="292243" imgH="165353" progId="Equation.3">
                  <p:embed/>
                </p:oleObj>
              </mc:Choice>
              <mc:Fallback>
                <p:oleObj name="Equation" r:id="rId8" imgW="292243" imgH="165353"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7424" y="5904033"/>
                        <a:ext cx="685800" cy="387350"/>
                      </a:xfrm>
                      <a:prstGeom prst="rect">
                        <a:avLst/>
                      </a:prstGeom>
                      <a:noFill/>
                      <a:ln>
                        <a:noFill/>
                      </a:ln>
                      <a:effectLst/>
                      <a:extLst>
                        <a:ext uri="{909E8E84-426E-40dd-AFC4-6F175D3DCCD1}">
                          <a14:hiddenFill xmlns:a14="http://schemas.microsoft.com/office/drawing/2010/main">
                            <a:solidFill>
                              <a:srgbClr val="E9FF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9333" name="Object 5"/>
          <p:cNvGraphicFramePr>
            <a:graphicFrameLocks noChangeAspect="1"/>
          </p:cNvGraphicFramePr>
          <p:nvPr>
            <p:extLst>
              <p:ext uri="{D42A27DB-BD31-4B8C-83A1-F6EECF244321}">
                <p14:modId xmlns:p14="http://schemas.microsoft.com/office/powerpoint/2010/main" val="2389948507"/>
              </p:ext>
            </p:extLst>
          </p:nvPr>
        </p:nvGraphicFramePr>
        <p:xfrm>
          <a:off x="6324600" y="5727211"/>
          <a:ext cx="485775" cy="519113"/>
        </p:xfrm>
        <a:graphic>
          <a:graphicData uri="http://schemas.openxmlformats.org/presentationml/2006/ole">
            <mc:AlternateContent xmlns:mc="http://schemas.openxmlformats.org/markup-compatibility/2006">
              <mc:Choice xmlns:v="urn:schemas-microsoft-com:vml" Requires="v">
                <p:oleObj spid="_x0000_s99379" name="Equation" r:id="rId10" imgW="190814" imgH="203509" progId="Equation.3">
                  <p:embed/>
                </p:oleObj>
              </mc:Choice>
              <mc:Fallback>
                <p:oleObj name="Equation" r:id="rId10" imgW="190814" imgH="203509"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727211"/>
                        <a:ext cx="485775" cy="519113"/>
                      </a:xfrm>
                      <a:prstGeom prst="rect">
                        <a:avLst/>
                      </a:prstGeom>
                      <a:noFill/>
                      <a:ln>
                        <a:noFill/>
                      </a:ln>
                      <a:effectLst/>
                      <a:extLst>
                        <a:ext uri="{909E8E84-426E-40dd-AFC4-6F175D3DCCD1}">
                          <a14:hiddenFill xmlns:a14="http://schemas.microsoft.com/office/drawing/2010/main">
                            <a:solidFill>
                              <a:srgbClr val="E9FFF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41" name="TextBox 12"/>
          <p:cNvSpPr txBox="1">
            <a:spLocks noChangeArrowheads="1"/>
          </p:cNvSpPr>
          <p:nvPr/>
        </p:nvSpPr>
        <p:spPr bwMode="auto">
          <a:xfrm>
            <a:off x="7243763" y="1371600"/>
            <a:ext cx="1519366" cy="338554"/>
          </a:xfrm>
          <a:prstGeom prst="rect">
            <a:avLst/>
          </a:prstGeom>
          <a:noFill/>
          <a:ln w="9525">
            <a:noFill/>
            <a:miter lim="800000"/>
            <a:headEnd/>
            <a:tailEnd/>
          </a:ln>
        </p:spPr>
        <p:txBody>
          <a:bodyPr wrap="none">
            <a:prstTxWarp prst="textNoShape">
              <a:avLst/>
            </a:prstTxWarp>
            <a:spAutoFit/>
          </a:bodyPr>
          <a:lstStyle/>
          <a:p>
            <a:r>
              <a:rPr lang="en-US" sz="1600" b="0"/>
              <a:t>Khan &amp; Huang</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2"/>
          <p:cNvSpPr>
            <a:spLocks noGrp="1"/>
          </p:cNvSpPr>
          <p:nvPr>
            <p:ph type="sldNum" sz="quarter" idx="11"/>
          </p:nvPr>
        </p:nvSpPr>
        <p:spPr>
          <a:noFill/>
        </p:spPr>
        <p:txBody>
          <a:bodyPr/>
          <a:lstStyle/>
          <a:p>
            <a:fld id="{DDA9EF74-33CE-1843-BCBA-0ECDC8F68B12}" type="slidenum">
              <a:rPr lang="en-US" smtClean="0"/>
              <a:pPr/>
              <a:t>94</a:t>
            </a:fld>
            <a:endParaRPr lang="en-US" smtClean="0"/>
          </a:p>
        </p:txBody>
      </p:sp>
      <p:sp>
        <p:nvSpPr>
          <p:cNvPr id="100355" name="Text Box 2"/>
          <p:cNvSpPr txBox="1">
            <a:spLocks noChangeArrowheads="1"/>
          </p:cNvSpPr>
          <p:nvPr/>
        </p:nvSpPr>
        <p:spPr bwMode="auto">
          <a:xfrm>
            <a:off x="1263650" y="457200"/>
            <a:ext cx="66294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0356" name="Text Box 3"/>
          <p:cNvSpPr txBox="1">
            <a:spLocks noChangeArrowheads="1"/>
          </p:cNvSpPr>
          <p:nvPr/>
        </p:nvSpPr>
        <p:spPr bwMode="auto">
          <a:xfrm>
            <a:off x="533400" y="1676400"/>
            <a:ext cx="7315200" cy="822325"/>
          </a:xfrm>
          <a:prstGeom prst="rect">
            <a:avLst/>
          </a:prstGeom>
          <a:noFill/>
          <a:ln w="9525">
            <a:noFill/>
            <a:miter lim="800000"/>
            <a:headEnd/>
            <a:tailEnd/>
          </a:ln>
        </p:spPr>
        <p:txBody>
          <a:bodyPr>
            <a:prstTxWarp prst="textNoShape">
              <a:avLst/>
            </a:prstTxWarp>
            <a:spAutoFit/>
          </a:bodyPr>
          <a:lstStyle/>
          <a:p>
            <a:r>
              <a:rPr lang="en-US">
                <a:latin typeface="Times New Roman" charset="0"/>
              </a:rPr>
              <a:t>The initial problem  can be solved by the following approach  </a:t>
            </a:r>
            <a:r>
              <a:rPr lang="en-US">
                <a:solidFill>
                  <a:schemeClr val="tx1"/>
                </a:solidFill>
                <a:latin typeface="Times New Roman" charset="0"/>
              </a:rPr>
              <a:t>	</a:t>
            </a:r>
          </a:p>
        </p:txBody>
      </p:sp>
      <p:sp>
        <p:nvSpPr>
          <p:cNvPr id="100357" name="Text Box 12"/>
          <p:cNvSpPr txBox="1">
            <a:spLocks noChangeArrowheads="1"/>
          </p:cNvSpPr>
          <p:nvPr/>
        </p:nvSpPr>
        <p:spPr bwMode="auto">
          <a:xfrm>
            <a:off x="669925" y="2555875"/>
            <a:ext cx="7304088" cy="457200"/>
          </a:xfrm>
          <a:prstGeom prst="rect">
            <a:avLst/>
          </a:prstGeom>
          <a:noFill/>
          <a:ln w="9525">
            <a:noFill/>
            <a:miter lim="800000"/>
            <a:headEnd/>
            <a:tailEnd/>
          </a:ln>
        </p:spPr>
        <p:txBody>
          <a:bodyPr wrap="none">
            <a:prstTxWarp prst="textNoShape">
              <a:avLst/>
            </a:prstTxWarp>
            <a:spAutoFit/>
          </a:bodyPr>
          <a:lstStyle/>
          <a:p>
            <a:r>
              <a:rPr lang="en-US">
                <a:solidFill>
                  <a:schemeClr val="tx1"/>
                </a:solidFill>
                <a:latin typeface="Times New Roman" charset="0"/>
              </a:rPr>
              <a:t>1 – split the proposed scheme into two other as follows </a:t>
            </a:r>
          </a:p>
        </p:txBody>
      </p:sp>
      <p:pic>
        <p:nvPicPr>
          <p:cNvPr id="100358" name="Picture 13" descr="fig117"/>
          <p:cNvPicPr>
            <a:picLocks noChangeAspect="1" noChangeArrowheads="1"/>
          </p:cNvPicPr>
          <p:nvPr/>
        </p:nvPicPr>
        <p:blipFill>
          <a:blip r:embed="rId2">
            <a:lum bright="-28000" contrast="90000"/>
          </a:blip>
          <a:srcRect/>
          <a:stretch>
            <a:fillRect/>
          </a:stretch>
        </p:blipFill>
        <p:spPr bwMode="auto">
          <a:xfrm>
            <a:off x="1295400" y="3124200"/>
            <a:ext cx="6400800" cy="3282950"/>
          </a:xfrm>
          <a:prstGeom prst="rect">
            <a:avLst/>
          </a:prstGeom>
          <a:noFill/>
          <a:ln w="9525">
            <a:solidFill>
              <a:srgbClr val="0000FF"/>
            </a:solidFill>
            <a:miter lim="800000"/>
            <a:headEnd/>
            <a:tailEnd/>
          </a:ln>
        </p:spPr>
      </p:pic>
      <p:sp>
        <p:nvSpPr>
          <p:cNvPr id="100359" name="TextBox 6"/>
          <p:cNvSpPr txBox="1">
            <a:spLocks noChangeArrowheads="1"/>
          </p:cNvSpPr>
          <p:nvPr/>
        </p:nvSpPr>
        <p:spPr bwMode="auto">
          <a:xfrm>
            <a:off x="7086600" y="5529263"/>
            <a:ext cx="1519238" cy="338137"/>
          </a:xfrm>
          <a:prstGeom prst="rect">
            <a:avLst/>
          </a:prstGeom>
          <a:noFill/>
          <a:ln w="9525">
            <a:noFill/>
            <a:miter lim="800000"/>
            <a:headEnd/>
            <a:tailEnd/>
          </a:ln>
        </p:spPr>
        <p:txBody>
          <a:bodyPr wrap="none">
            <a:prstTxWarp prst="textNoShape">
              <a:avLst/>
            </a:prstTxWarp>
            <a:spAutoFit/>
          </a:bodyPr>
          <a:lstStyle/>
          <a:p>
            <a:r>
              <a:rPr lang="en-US" sz="1600" b="0"/>
              <a:t>Khan &amp; Huang</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Slide Number Placeholder 2"/>
          <p:cNvSpPr>
            <a:spLocks noGrp="1"/>
          </p:cNvSpPr>
          <p:nvPr>
            <p:ph type="sldNum" sz="quarter" idx="11"/>
          </p:nvPr>
        </p:nvSpPr>
        <p:spPr>
          <a:noFill/>
        </p:spPr>
        <p:txBody>
          <a:bodyPr/>
          <a:lstStyle/>
          <a:p>
            <a:fld id="{8DCDA541-9121-AB4D-81B7-EE61163670FF}" type="slidenum">
              <a:rPr lang="en-US" smtClean="0"/>
              <a:pPr/>
              <a:t>95</a:t>
            </a:fld>
            <a:endParaRPr lang="en-US" smtClean="0"/>
          </a:p>
        </p:txBody>
      </p:sp>
      <p:sp>
        <p:nvSpPr>
          <p:cNvPr id="101382" name="Text Box 2"/>
          <p:cNvSpPr txBox="1">
            <a:spLocks noChangeArrowheads="1"/>
          </p:cNvSpPr>
          <p:nvPr/>
        </p:nvSpPr>
        <p:spPr bwMode="auto">
          <a:xfrm>
            <a:off x="1120775" y="457200"/>
            <a:ext cx="69342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grpSp>
        <p:nvGrpSpPr>
          <p:cNvPr id="101383" name="Group 13"/>
          <p:cNvGrpSpPr>
            <a:grpSpLocks/>
          </p:cNvGrpSpPr>
          <p:nvPr/>
        </p:nvGrpSpPr>
        <p:grpSpPr bwMode="auto">
          <a:xfrm>
            <a:off x="762000" y="1447800"/>
            <a:ext cx="7848600" cy="1200150"/>
            <a:chOff x="480" y="1100"/>
            <a:chExt cx="4944" cy="756"/>
          </a:xfrm>
        </p:grpSpPr>
        <p:sp>
          <p:nvSpPr>
            <p:cNvPr id="101389" name="Text Box 4"/>
            <p:cNvSpPr txBox="1">
              <a:spLocks noChangeArrowheads="1"/>
            </p:cNvSpPr>
            <p:nvPr/>
          </p:nvSpPr>
          <p:spPr bwMode="auto">
            <a:xfrm>
              <a:off x="480" y="1100"/>
              <a:ext cx="4944" cy="756"/>
            </a:xfrm>
            <a:prstGeom prst="rect">
              <a:avLst/>
            </a:prstGeom>
            <a:noFill/>
            <a:ln w="9525">
              <a:noFill/>
              <a:miter lim="800000"/>
              <a:headEnd/>
              <a:tailEnd/>
            </a:ln>
          </p:spPr>
          <p:txBody>
            <a:bodyPr>
              <a:prstTxWarp prst="textNoShape">
                <a:avLst/>
              </a:prstTxWarp>
              <a:spAutoFit/>
            </a:bodyPr>
            <a:lstStyle/>
            <a:p>
              <a:r>
                <a:rPr lang="en-US">
                  <a:latin typeface="Times New Roman" charset="0"/>
                </a:rPr>
                <a:t>1.a – The aggregate and grain are subject to the overall quantities                and           . In this case the total strain is given by the sum of the elastic and plastic strains:</a:t>
              </a:r>
            </a:p>
          </p:txBody>
        </p:sp>
        <p:graphicFrame>
          <p:nvGraphicFramePr>
            <p:cNvPr id="101379" name="Object 3"/>
            <p:cNvGraphicFramePr>
              <a:graphicFrameLocks noChangeAspect="1"/>
            </p:cNvGraphicFramePr>
            <p:nvPr/>
          </p:nvGraphicFramePr>
          <p:xfrm>
            <a:off x="1556" y="1362"/>
            <a:ext cx="392" cy="249"/>
          </p:xfrm>
          <a:graphic>
            <a:graphicData uri="http://schemas.openxmlformats.org/presentationml/2006/ole">
              <mc:AlternateContent xmlns:mc="http://schemas.openxmlformats.org/markup-compatibility/2006">
                <mc:Choice xmlns:v="urn:schemas-microsoft-com:vml" Requires="v">
                  <p:oleObj spid="_x0000_s101410" name="Equation" r:id="rId3" imgW="279400" imgH="177800" progId="Equation.3">
                    <p:embed/>
                  </p:oleObj>
                </mc:Choice>
                <mc:Fallback>
                  <p:oleObj name="Equation" r:id="rId3" imgW="2794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 y="1362"/>
                          <a:ext cx="392" cy="24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2536" y="1325"/>
            <a:ext cx="255" cy="255"/>
          </p:xfrm>
          <a:graphic>
            <a:graphicData uri="http://schemas.openxmlformats.org/presentationml/2006/ole">
              <mc:AlternateContent xmlns:mc="http://schemas.openxmlformats.org/markup-compatibility/2006">
                <mc:Choice xmlns:v="urn:schemas-microsoft-com:vml" Requires="v">
                  <p:oleObj spid="_x0000_s101411" name="Equation" r:id="rId5" imgW="165100" imgH="165100" progId="Equation.3">
                    <p:embed/>
                  </p:oleObj>
                </mc:Choice>
                <mc:Fallback>
                  <p:oleObj name="Equation" r:id="rId5" imgW="165100" imgH="165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 y="1325"/>
                          <a:ext cx="255" cy="25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pic>
        <p:nvPicPr>
          <p:cNvPr id="101384" name="Picture 7" descr="fig117"/>
          <p:cNvPicPr>
            <a:picLocks noChangeAspect="1" noChangeArrowheads="1"/>
          </p:cNvPicPr>
          <p:nvPr/>
        </p:nvPicPr>
        <p:blipFill>
          <a:blip r:embed="rId7">
            <a:lum bright="-38000" contrast="100000"/>
          </a:blip>
          <a:srcRect/>
          <a:stretch>
            <a:fillRect/>
          </a:stretch>
        </p:blipFill>
        <p:spPr bwMode="auto">
          <a:xfrm>
            <a:off x="3810000" y="3657600"/>
            <a:ext cx="5105400" cy="2617788"/>
          </a:xfrm>
          <a:prstGeom prst="rect">
            <a:avLst/>
          </a:prstGeom>
          <a:noFill/>
          <a:ln w="9525">
            <a:solidFill>
              <a:srgbClr val="0000FF"/>
            </a:solidFill>
            <a:miter lim="800000"/>
            <a:headEnd/>
            <a:tailEnd/>
          </a:ln>
        </p:spPr>
      </p:pic>
      <p:sp>
        <p:nvSpPr>
          <p:cNvPr id="101385" name="Oval 8"/>
          <p:cNvSpPr>
            <a:spLocks noChangeArrowheads="1"/>
          </p:cNvSpPr>
          <p:nvPr/>
        </p:nvSpPr>
        <p:spPr bwMode="auto">
          <a:xfrm>
            <a:off x="4038600" y="3810000"/>
            <a:ext cx="2438400" cy="182880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aphicFrame>
        <p:nvGraphicFramePr>
          <p:cNvPr id="101378" name="Object 2"/>
          <p:cNvGraphicFramePr>
            <a:graphicFrameLocks noChangeAspect="1"/>
          </p:cNvGraphicFramePr>
          <p:nvPr/>
        </p:nvGraphicFramePr>
        <p:xfrm>
          <a:off x="2865438" y="2890838"/>
          <a:ext cx="3414712" cy="615950"/>
        </p:xfrm>
        <a:graphic>
          <a:graphicData uri="http://schemas.openxmlformats.org/presentationml/2006/ole">
            <mc:AlternateContent xmlns:mc="http://schemas.openxmlformats.org/markup-compatibility/2006">
              <mc:Choice xmlns:v="urn:schemas-microsoft-com:vml" Requires="v">
                <p:oleObj spid="_x0000_s101412" name="Equation" r:id="rId8" imgW="914400" imgH="165100" progId="Equation.3">
                  <p:embed/>
                </p:oleObj>
              </mc:Choice>
              <mc:Fallback>
                <p:oleObj name="Equation" r:id="rId8" imgW="9144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5438" y="2890838"/>
                        <a:ext cx="3414712" cy="615950"/>
                      </a:xfrm>
                      <a:prstGeom prst="rect">
                        <a:avLst/>
                      </a:prstGeom>
                      <a:solidFill>
                        <a:schemeClr val="accent2"/>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1386" name="Picture 10" descr="fig116"/>
          <p:cNvPicPr>
            <a:picLocks noChangeAspect="1" noChangeArrowheads="1"/>
          </p:cNvPicPr>
          <p:nvPr/>
        </p:nvPicPr>
        <p:blipFill>
          <a:blip r:embed="rId10">
            <a:lum bright="-28000" contrast="84000"/>
          </a:blip>
          <a:srcRect/>
          <a:stretch>
            <a:fillRect/>
          </a:stretch>
        </p:blipFill>
        <p:spPr bwMode="auto">
          <a:xfrm>
            <a:off x="152400" y="4038600"/>
            <a:ext cx="2971800" cy="1849438"/>
          </a:xfrm>
          <a:prstGeom prst="rect">
            <a:avLst/>
          </a:prstGeom>
          <a:noFill/>
          <a:ln w="9525">
            <a:solidFill>
              <a:srgbClr val="FF0000"/>
            </a:solidFill>
            <a:miter lim="800000"/>
            <a:headEnd/>
            <a:tailEnd/>
          </a:ln>
        </p:spPr>
      </p:pic>
      <p:sp>
        <p:nvSpPr>
          <p:cNvPr id="101387" name="AutoShape 12"/>
          <p:cNvSpPr>
            <a:spLocks noChangeArrowheads="1"/>
          </p:cNvSpPr>
          <p:nvPr/>
        </p:nvSpPr>
        <p:spPr bwMode="auto">
          <a:xfrm>
            <a:off x="2667000" y="5334000"/>
            <a:ext cx="1371600" cy="409575"/>
          </a:xfrm>
          <a:prstGeom prst="leftRightArrow">
            <a:avLst>
              <a:gd name="adj1" fmla="val 50000"/>
              <a:gd name="adj2" fmla="val 66977"/>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1388" name="TextBox 12"/>
          <p:cNvSpPr txBox="1">
            <a:spLocks noChangeArrowheads="1"/>
          </p:cNvSpPr>
          <p:nvPr/>
        </p:nvSpPr>
        <p:spPr bwMode="auto">
          <a:xfrm>
            <a:off x="5943600" y="6400800"/>
            <a:ext cx="1519238" cy="338138"/>
          </a:xfrm>
          <a:prstGeom prst="rect">
            <a:avLst/>
          </a:prstGeom>
          <a:noFill/>
          <a:ln w="9525">
            <a:noFill/>
            <a:miter lim="800000"/>
            <a:headEnd/>
            <a:tailEnd/>
          </a:ln>
        </p:spPr>
        <p:txBody>
          <a:bodyPr wrap="none">
            <a:prstTxWarp prst="textNoShape">
              <a:avLst/>
            </a:prstTxWarp>
            <a:spAutoFit/>
          </a:bodyPr>
          <a:lstStyle/>
          <a:p>
            <a:r>
              <a:rPr lang="en-US" sz="1600" b="0"/>
              <a:t>Khan &amp; Huang</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2"/>
          <p:cNvSpPr>
            <a:spLocks noGrp="1"/>
          </p:cNvSpPr>
          <p:nvPr>
            <p:ph type="sldNum" sz="quarter" idx="11"/>
          </p:nvPr>
        </p:nvSpPr>
        <p:spPr>
          <a:noFill/>
        </p:spPr>
        <p:txBody>
          <a:bodyPr/>
          <a:lstStyle/>
          <a:p>
            <a:fld id="{4B414DA6-807D-3340-AF4E-624E112F3A1F}" type="slidenum">
              <a:rPr lang="en-US" smtClean="0"/>
              <a:pPr/>
              <a:t>96</a:t>
            </a:fld>
            <a:endParaRPr lang="en-US" smtClean="0"/>
          </a:p>
        </p:txBody>
      </p:sp>
      <p:pic>
        <p:nvPicPr>
          <p:cNvPr id="102404" name="Picture 14" descr="fig117"/>
          <p:cNvPicPr>
            <a:picLocks noChangeAspect="1" noChangeArrowheads="1"/>
          </p:cNvPicPr>
          <p:nvPr/>
        </p:nvPicPr>
        <p:blipFill>
          <a:blip r:embed="rId4">
            <a:lum bright="-38000" contrast="100000"/>
          </a:blip>
          <a:srcRect/>
          <a:stretch>
            <a:fillRect/>
          </a:stretch>
        </p:blipFill>
        <p:spPr bwMode="auto">
          <a:xfrm>
            <a:off x="4191000" y="4359275"/>
            <a:ext cx="4724400" cy="2422525"/>
          </a:xfrm>
          <a:prstGeom prst="rect">
            <a:avLst/>
          </a:prstGeom>
          <a:noFill/>
          <a:ln w="9525">
            <a:solidFill>
              <a:srgbClr val="0000FF"/>
            </a:solidFill>
            <a:miter lim="800000"/>
            <a:headEnd/>
            <a:tailEnd/>
          </a:ln>
        </p:spPr>
      </p:pic>
      <p:sp>
        <p:nvSpPr>
          <p:cNvPr id="102405" name="Text Box 2"/>
          <p:cNvSpPr txBox="1">
            <a:spLocks noChangeArrowheads="1"/>
          </p:cNvSpPr>
          <p:nvPr/>
        </p:nvSpPr>
        <p:spPr bwMode="auto">
          <a:xfrm>
            <a:off x="1143000" y="457200"/>
            <a:ext cx="68580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2406" name="Text Box 3"/>
          <p:cNvSpPr txBox="1">
            <a:spLocks noChangeArrowheads="1"/>
          </p:cNvSpPr>
          <p:nvPr/>
        </p:nvSpPr>
        <p:spPr bwMode="auto">
          <a:xfrm>
            <a:off x="304800" y="1524000"/>
            <a:ext cx="7848600" cy="457200"/>
          </a:xfrm>
          <a:prstGeom prst="rect">
            <a:avLst/>
          </a:prstGeom>
          <a:noFill/>
          <a:ln w="9525">
            <a:noFill/>
            <a:miter lim="800000"/>
            <a:headEnd/>
            <a:tailEnd/>
          </a:ln>
        </p:spPr>
        <p:txBody>
          <a:bodyPr>
            <a:prstTxWarp prst="textNoShape">
              <a:avLst/>
            </a:prstTxWarp>
            <a:spAutoFit/>
          </a:bodyPr>
          <a:lstStyle/>
          <a:p>
            <a:r>
              <a:rPr lang="en-US">
                <a:latin typeface="Times New Roman" charset="0"/>
              </a:rPr>
              <a:t>1.b – The sphere </a:t>
            </a:r>
          </a:p>
        </p:txBody>
      </p:sp>
      <p:sp>
        <p:nvSpPr>
          <p:cNvPr id="102407" name="Oval 7"/>
          <p:cNvSpPr>
            <a:spLocks noChangeArrowheads="1"/>
          </p:cNvSpPr>
          <p:nvPr/>
        </p:nvSpPr>
        <p:spPr bwMode="auto">
          <a:xfrm>
            <a:off x="6553200" y="4419600"/>
            <a:ext cx="2209800" cy="1554163"/>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aphicFrame>
        <p:nvGraphicFramePr>
          <p:cNvPr id="102402" name="Object 2"/>
          <p:cNvGraphicFramePr>
            <a:graphicFrameLocks noChangeAspect="1"/>
          </p:cNvGraphicFramePr>
          <p:nvPr/>
        </p:nvGraphicFramePr>
        <p:xfrm>
          <a:off x="4953000" y="1600200"/>
          <a:ext cx="2298700" cy="460375"/>
        </p:xfrm>
        <a:graphic>
          <a:graphicData uri="http://schemas.openxmlformats.org/presentationml/2006/ole">
            <mc:AlternateContent xmlns:mc="http://schemas.openxmlformats.org/markup-compatibility/2006">
              <mc:Choice xmlns:v="urn:schemas-microsoft-com:vml" Requires="v">
                <p:oleObj spid="_x0000_s102414" name="Equation" r:id="rId5" imgW="1016000" imgH="203200" progId="Equation.3">
                  <p:embed/>
                </p:oleObj>
              </mc:Choice>
              <mc:Fallback>
                <p:oleObj name="Equation" r:id="rId5" imgW="1016000" imgH="2032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00200"/>
                        <a:ext cx="2298700" cy="460375"/>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408" name="Rectangle 11"/>
          <p:cNvSpPr>
            <a:spLocks noChangeArrowheads="1"/>
          </p:cNvSpPr>
          <p:nvPr/>
        </p:nvSpPr>
        <p:spPr bwMode="auto">
          <a:xfrm>
            <a:off x="838200" y="2133600"/>
            <a:ext cx="7924800" cy="2246313"/>
          </a:xfrm>
          <a:prstGeom prst="rect">
            <a:avLst/>
          </a:prstGeom>
          <a:noFill/>
          <a:ln w="9525">
            <a:noFill/>
            <a:miter lim="800000"/>
            <a:headEnd/>
            <a:tailEnd/>
          </a:ln>
        </p:spPr>
        <p:txBody>
          <a:bodyPr>
            <a:prstTxWarp prst="textNoShape">
              <a:avLst/>
            </a:prstTxWarp>
            <a:spAutoFit/>
          </a:bodyPr>
          <a:lstStyle/>
          <a:p>
            <a:pPr>
              <a:spcBef>
                <a:spcPct val="50000"/>
              </a:spcBef>
              <a:buClr>
                <a:srgbClr val="0000FF"/>
              </a:buClr>
              <a:buFont typeface="Wingdings" charset="2"/>
              <a:buChar char="v"/>
            </a:pPr>
            <a:r>
              <a:rPr lang="en-US" sz="2000">
                <a:latin typeface="Times New Roman" charset="0"/>
              </a:rPr>
              <a:t> has a stress-free transformation strain, </a:t>
            </a:r>
            <a:r>
              <a:rPr lang="en-US" sz="2000">
                <a:latin typeface="Symbol" charset="2"/>
                <a:ea typeface="Symbol" charset="2"/>
                <a:cs typeface="Symbol" charset="2"/>
              </a:rPr>
              <a:t>e’</a:t>
            </a:r>
            <a:r>
              <a:rPr lang="en-US" sz="2000">
                <a:latin typeface="Times New Roman" charset="0"/>
                <a:ea typeface="Times New Roman" charset="0"/>
                <a:cs typeface="Times New Roman" charset="0"/>
              </a:rPr>
              <a:t>,</a:t>
            </a:r>
            <a:r>
              <a:rPr lang="en-US" sz="2000">
                <a:latin typeface="Times New Roman" charset="0"/>
              </a:rPr>
              <a:t> which originates in the difference in plastic response of the individual grain from the matrix as a whole.</a:t>
            </a:r>
          </a:p>
          <a:p>
            <a:pPr>
              <a:spcBef>
                <a:spcPct val="50000"/>
              </a:spcBef>
              <a:buClr>
                <a:srgbClr val="0000FF"/>
              </a:buClr>
              <a:buFont typeface="Wingdings" charset="2"/>
              <a:buChar char="v"/>
            </a:pPr>
            <a:r>
              <a:rPr lang="en-US" sz="2000">
                <a:latin typeface="Times New Roman" charset="0"/>
              </a:rPr>
              <a:t> has the same elastic property as the aggregate</a:t>
            </a:r>
          </a:p>
          <a:p>
            <a:pPr>
              <a:spcBef>
                <a:spcPct val="50000"/>
              </a:spcBef>
              <a:buClr>
                <a:srgbClr val="0000FF"/>
              </a:buClr>
              <a:buFont typeface="Wingdings" charset="2"/>
              <a:buChar char="v"/>
            </a:pPr>
            <a:r>
              <a:rPr lang="en-US" sz="2000">
                <a:latin typeface="Times New Roman" charset="0"/>
              </a:rPr>
              <a:t> is very small when compared with the aggregate  (the aggregate is considered to extend to infinity)</a:t>
            </a:r>
          </a:p>
        </p:txBody>
      </p:sp>
      <p:sp>
        <p:nvSpPr>
          <p:cNvPr id="102409" name="AutoShape 13"/>
          <p:cNvSpPr>
            <a:spLocks noChangeArrowheads="1"/>
          </p:cNvSpPr>
          <p:nvPr/>
        </p:nvSpPr>
        <p:spPr bwMode="auto">
          <a:xfrm>
            <a:off x="3124200" y="5257800"/>
            <a:ext cx="990600" cy="333375"/>
          </a:xfrm>
          <a:prstGeom prst="leftRightArrow">
            <a:avLst>
              <a:gd name="adj1" fmla="val 50000"/>
              <a:gd name="adj2" fmla="val 59429"/>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pic>
        <p:nvPicPr>
          <p:cNvPr id="102410" name="Picture 15" descr="fig116"/>
          <p:cNvPicPr>
            <a:picLocks noChangeAspect="1" noChangeArrowheads="1"/>
          </p:cNvPicPr>
          <p:nvPr/>
        </p:nvPicPr>
        <p:blipFill>
          <a:blip r:embed="rId7">
            <a:lum bright="-28000" contrast="84000"/>
          </a:blip>
          <a:srcRect/>
          <a:stretch>
            <a:fillRect/>
          </a:stretch>
        </p:blipFill>
        <p:spPr bwMode="auto">
          <a:xfrm>
            <a:off x="152400" y="4570413"/>
            <a:ext cx="2819400" cy="1754187"/>
          </a:xfrm>
          <a:prstGeom prst="rect">
            <a:avLst/>
          </a:prstGeom>
          <a:noFill/>
          <a:ln w="9525">
            <a:solidFill>
              <a:srgbClr val="FF0000"/>
            </a:solid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2"/>
          <p:cNvSpPr>
            <a:spLocks noGrp="1"/>
          </p:cNvSpPr>
          <p:nvPr>
            <p:ph type="sldNum" sz="quarter" idx="11"/>
          </p:nvPr>
        </p:nvSpPr>
        <p:spPr>
          <a:noFill/>
        </p:spPr>
        <p:txBody>
          <a:bodyPr/>
          <a:lstStyle/>
          <a:p>
            <a:fld id="{B355090B-BCBE-0845-ACB9-4B29EFF07E4E}" type="slidenum">
              <a:rPr lang="en-US" smtClean="0"/>
              <a:pPr/>
              <a:t>97</a:t>
            </a:fld>
            <a:endParaRPr lang="en-US" smtClean="0"/>
          </a:p>
        </p:txBody>
      </p:sp>
      <p:pic>
        <p:nvPicPr>
          <p:cNvPr id="104453" name="Picture 12" descr="fig117"/>
          <p:cNvPicPr>
            <a:picLocks noChangeAspect="1" noChangeArrowheads="1"/>
          </p:cNvPicPr>
          <p:nvPr/>
        </p:nvPicPr>
        <p:blipFill>
          <a:blip r:embed="rId3">
            <a:lum bright="-38000" contrast="100000"/>
          </a:blip>
          <a:srcRect/>
          <a:stretch>
            <a:fillRect/>
          </a:stretch>
        </p:blipFill>
        <p:spPr bwMode="auto">
          <a:xfrm>
            <a:off x="3886200" y="4191000"/>
            <a:ext cx="4724400" cy="2422525"/>
          </a:xfrm>
          <a:prstGeom prst="rect">
            <a:avLst/>
          </a:prstGeom>
          <a:noFill/>
          <a:ln w="9525">
            <a:solidFill>
              <a:srgbClr val="0000FF"/>
            </a:solidFill>
            <a:miter lim="800000"/>
            <a:headEnd/>
            <a:tailEnd/>
          </a:ln>
        </p:spPr>
      </p:pic>
      <p:graphicFrame>
        <p:nvGraphicFramePr>
          <p:cNvPr id="104450" name="Object 2"/>
          <p:cNvGraphicFramePr>
            <a:graphicFrameLocks noChangeAspect="1"/>
          </p:cNvGraphicFramePr>
          <p:nvPr/>
        </p:nvGraphicFramePr>
        <p:xfrm>
          <a:off x="1957388" y="2822575"/>
          <a:ext cx="5492750" cy="798513"/>
        </p:xfrm>
        <a:graphic>
          <a:graphicData uri="http://schemas.openxmlformats.org/presentationml/2006/ole">
            <mc:AlternateContent xmlns:mc="http://schemas.openxmlformats.org/markup-compatibility/2006">
              <mc:Choice xmlns:v="urn:schemas-microsoft-com:vml" Requires="v">
                <p:oleObj spid="_x0000_s104472" name="Equation" r:id="rId4" imgW="1308100" imgH="190500" progId="Equation.3">
                  <p:embed/>
                </p:oleObj>
              </mc:Choice>
              <mc:Fallback>
                <p:oleObj name="Equation" r:id="rId4" imgW="13081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2822575"/>
                        <a:ext cx="5492750" cy="798513"/>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4" name="Text Box 3"/>
          <p:cNvSpPr txBox="1">
            <a:spLocks noChangeArrowheads="1"/>
          </p:cNvSpPr>
          <p:nvPr/>
        </p:nvSpPr>
        <p:spPr bwMode="auto">
          <a:xfrm>
            <a:off x="1295400" y="457200"/>
            <a:ext cx="65532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4455" name="Oval 6"/>
          <p:cNvSpPr>
            <a:spLocks noChangeArrowheads="1"/>
          </p:cNvSpPr>
          <p:nvPr/>
        </p:nvSpPr>
        <p:spPr bwMode="auto">
          <a:xfrm>
            <a:off x="6019800" y="4191000"/>
            <a:ext cx="2362200" cy="1706563"/>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pSp>
        <p:nvGrpSpPr>
          <p:cNvPr id="104456" name="Group 13"/>
          <p:cNvGrpSpPr>
            <a:grpSpLocks/>
          </p:cNvGrpSpPr>
          <p:nvPr/>
        </p:nvGrpSpPr>
        <p:grpSpPr bwMode="auto">
          <a:xfrm>
            <a:off x="304800" y="1600200"/>
            <a:ext cx="7848600" cy="1187450"/>
            <a:chOff x="192" y="1008"/>
            <a:chExt cx="4944" cy="748"/>
          </a:xfrm>
        </p:grpSpPr>
        <p:sp>
          <p:nvSpPr>
            <p:cNvPr id="104459" name="Text Box 4"/>
            <p:cNvSpPr txBox="1">
              <a:spLocks noChangeArrowheads="1"/>
            </p:cNvSpPr>
            <p:nvPr/>
          </p:nvSpPr>
          <p:spPr bwMode="auto">
            <a:xfrm>
              <a:off x="192" y="1008"/>
              <a:ext cx="4944" cy="748"/>
            </a:xfrm>
            <a:prstGeom prst="rect">
              <a:avLst/>
            </a:prstGeom>
            <a:noFill/>
            <a:ln w="9525">
              <a:noFill/>
              <a:miter lim="800000"/>
              <a:headEnd/>
              <a:tailEnd/>
            </a:ln>
          </p:spPr>
          <p:txBody>
            <a:bodyPr>
              <a:prstTxWarp prst="textNoShape">
                <a:avLst/>
              </a:prstTxWarp>
              <a:spAutoFit/>
            </a:bodyPr>
            <a:lstStyle/>
            <a:p>
              <a:r>
                <a:rPr lang="en-US">
                  <a:latin typeface="Times New Roman" charset="0"/>
                </a:rPr>
                <a:t>The strain inside the sphere due to the elastic interaction between the grain and the aggregate caused by        is given by</a:t>
              </a:r>
            </a:p>
          </p:txBody>
        </p:sp>
        <p:graphicFrame>
          <p:nvGraphicFramePr>
            <p:cNvPr id="104451" name="Object 3"/>
            <p:cNvGraphicFramePr>
              <a:graphicFrameLocks noChangeAspect="1"/>
            </p:cNvGraphicFramePr>
            <p:nvPr/>
          </p:nvGraphicFramePr>
          <p:xfrm>
            <a:off x="4191" y="1274"/>
            <a:ext cx="212" cy="191"/>
          </p:xfrm>
          <a:graphic>
            <a:graphicData uri="http://schemas.openxmlformats.org/presentationml/2006/ole">
              <mc:AlternateContent xmlns:mc="http://schemas.openxmlformats.org/markup-compatibility/2006">
                <mc:Choice xmlns:v="urn:schemas-microsoft-com:vml" Requires="v">
                  <p:oleObj spid="_x0000_s104473" name="Equation" r:id="rId6" imgW="127000" imgH="114300" progId="Equation.3">
                    <p:embed/>
                  </p:oleObj>
                </mc:Choice>
                <mc:Fallback>
                  <p:oleObj name="Equation" r:id="rId6" imgW="127000" imgH="114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 y="1274"/>
                          <a:ext cx="212"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104457" name="Text Box 10"/>
          <p:cNvSpPr txBox="1">
            <a:spLocks noChangeArrowheads="1"/>
          </p:cNvSpPr>
          <p:nvPr/>
        </p:nvSpPr>
        <p:spPr bwMode="auto">
          <a:xfrm>
            <a:off x="228600" y="4038600"/>
            <a:ext cx="3276600" cy="457200"/>
          </a:xfrm>
          <a:prstGeom prst="rect">
            <a:avLst/>
          </a:prstGeom>
          <a:noFill/>
          <a:ln w="9525">
            <a:noFill/>
            <a:miter lim="800000"/>
            <a:headEnd/>
            <a:tailEnd/>
          </a:ln>
        </p:spPr>
        <p:txBody>
          <a:bodyPr>
            <a:prstTxWarp prst="textNoShape">
              <a:avLst/>
            </a:prstTxWarp>
            <a:spAutoFit/>
          </a:bodyPr>
          <a:lstStyle/>
          <a:p>
            <a:r>
              <a:rPr lang="en-US">
                <a:latin typeface="Times New Roman" charset="0"/>
              </a:rPr>
              <a:t>Where,</a:t>
            </a:r>
          </a:p>
        </p:txBody>
      </p:sp>
      <p:sp>
        <p:nvSpPr>
          <p:cNvPr id="104458" name="Rectangle 11"/>
          <p:cNvSpPr>
            <a:spLocks noChangeArrowheads="1"/>
          </p:cNvSpPr>
          <p:nvPr/>
        </p:nvSpPr>
        <p:spPr bwMode="auto">
          <a:xfrm>
            <a:off x="838200" y="4419600"/>
            <a:ext cx="3049588" cy="2308225"/>
          </a:xfrm>
          <a:prstGeom prst="rect">
            <a:avLst/>
          </a:prstGeom>
          <a:noFill/>
          <a:ln w="9525">
            <a:noFill/>
            <a:miter lim="800000"/>
            <a:headEnd/>
            <a:tailEnd/>
          </a:ln>
        </p:spPr>
        <p:txBody>
          <a:bodyPr>
            <a:prstTxWarp prst="textNoShape">
              <a:avLst/>
            </a:prstTxWarp>
            <a:spAutoFit/>
          </a:bodyPr>
          <a:lstStyle/>
          <a:p>
            <a:r>
              <a:rPr lang="en-US">
                <a:latin typeface="Times New Roman" charset="0"/>
              </a:rPr>
              <a:t>S is the Eshelby tensor (</a:t>
            </a:r>
            <a:r>
              <a:rPr lang="en-US" i="1">
                <a:latin typeface="Times New Roman" charset="0"/>
              </a:rPr>
              <a:t>not</a:t>
            </a:r>
            <a:r>
              <a:rPr lang="en-US">
                <a:latin typeface="Times New Roman" charset="0"/>
              </a:rPr>
              <a:t> a compliance tensor) for a sphere inclusion in an isotropic elastic matrix</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Slide Number Placeholder 2"/>
          <p:cNvSpPr>
            <a:spLocks noGrp="1"/>
          </p:cNvSpPr>
          <p:nvPr>
            <p:ph type="sldNum" sz="quarter" idx="11"/>
          </p:nvPr>
        </p:nvSpPr>
        <p:spPr>
          <a:noFill/>
        </p:spPr>
        <p:txBody>
          <a:bodyPr/>
          <a:lstStyle/>
          <a:p>
            <a:fld id="{6E486A8F-6698-5144-8B62-5BC5319B0AB7}" type="slidenum">
              <a:rPr lang="en-US" smtClean="0"/>
              <a:pPr/>
              <a:t>98</a:t>
            </a:fld>
            <a:endParaRPr lang="en-US" smtClean="0"/>
          </a:p>
        </p:txBody>
      </p:sp>
      <p:sp>
        <p:nvSpPr>
          <p:cNvPr id="105479" name="Text Box 3"/>
          <p:cNvSpPr txBox="1">
            <a:spLocks noChangeArrowheads="1"/>
          </p:cNvSpPr>
          <p:nvPr/>
        </p:nvSpPr>
        <p:spPr bwMode="auto">
          <a:xfrm>
            <a:off x="1120775" y="457200"/>
            <a:ext cx="69342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5480" name="Text Box 7"/>
          <p:cNvSpPr txBox="1">
            <a:spLocks noChangeArrowheads="1"/>
          </p:cNvSpPr>
          <p:nvPr/>
        </p:nvSpPr>
        <p:spPr bwMode="auto">
          <a:xfrm>
            <a:off x="381000" y="1752600"/>
            <a:ext cx="8077200" cy="822325"/>
          </a:xfrm>
          <a:prstGeom prst="rect">
            <a:avLst/>
          </a:prstGeom>
          <a:noFill/>
          <a:ln w="9525">
            <a:noFill/>
            <a:miter lim="800000"/>
            <a:headEnd/>
            <a:tailEnd/>
          </a:ln>
        </p:spPr>
        <p:txBody>
          <a:bodyPr>
            <a:prstTxWarp prst="textNoShape">
              <a:avLst/>
            </a:prstTxWarp>
            <a:spAutoFit/>
          </a:bodyPr>
          <a:lstStyle/>
          <a:p>
            <a:r>
              <a:rPr lang="en-US">
                <a:latin typeface="Times New Roman" charset="0"/>
              </a:rPr>
              <a:t>Then the actual strain inside the sphere is given by the sum of the two representations (1a and 1b) as follows</a:t>
            </a:r>
          </a:p>
        </p:txBody>
      </p:sp>
      <p:graphicFrame>
        <p:nvGraphicFramePr>
          <p:cNvPr id="105474" name="Object 2"/>
          <p:cNvGraphicFramePr>
            <a:graphicFrameLocks noChangeAspect="1"/>
          </p:cNvGraphicFramePr>
          <p:nvPr/>
        </p:nvGraphicFramePr>
        <p:xfrm>
          <a:off x="1851025" y="2727325"/>
          <a:ext cx="5815013" cy="604838"/>
        </p:xfrm>
        <a:graphic>
          <a:graphicData uri="http://schemas.openxmlformats.org/presentationml/2006/ole">
            <mc:AlternateContent xmlns:mc="http://schemas.openxmlformats.org/markup-compatibility/2006">
              <mc:Choice xmlns:v="urn:schemas-microsoft-com:vml" Requires="v">
                <p:oleObj spid="_x0000_s105516" name="Equation" r:id="rId3" imgW="1828800" imgH="190500" progId="Equation.3">
                  <p:embed/>
                </p:oleObj>
              </mc:Choice>
              <mc:Fallback>
                <p:oleObj name="Equation" r:id="rId3" imgW="182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727325"/>
                        <a:ext cx="5815013" cy="604838"/>
                      </a:xfrm>
                      <a:prstGeom prst="rect">
                        <a:avLst/>
                      </a:prstGeom>
                      <a:solidFill>
                        <a:srgbClr val="F0FFFF"/>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1" name="Text Box 9"/>
          <p:cNvSpPr txBox="1">
            <a:spLocks noChangeArrowheads="1"/>
          </p:cNvSpPr>
          <p:nvPr/>
        </p:nvSpPr>
        <p:spPr bwMode="auto">
          <a:xfrm>
            <a:off x="381000" y="3505200"/>
            <a:ext cx="1639888"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Given that,</a:t>
            </a:r>
          </a:p>
        </p:txBody>
      </p:sp>
      <p:graphicFrame>
        <p:nvGraphicFramePr>
          <p:cNvPr id="105475" name="Object 3"/>
          <p:cNvGraphicFramePr>
            <a:graphicFrameLocks noChangeAspect="1"/>
          </p:cNvGraphicFramePr>
          <p:nvPr/>
        </p:nvGraphicFramePr>
        <p:xfrm>
          <a:off x="2667000" y="3692525"/>
          <a:ext cx="4244975" cy="574675"/>
        </p:xfrm>
        <a:graphic>
          <a:graphicData uri="http://schemas.openxmlformats.org/presentationml/2006/ole">
            <mc:AlternateContent xmlns:mc="http://schemas.openxmlformats.org/markup-compatibility/2006">
              <mc:Choice xmlns:v="urn:schemas-microsoft-com:vml" Requires="v">
                <p:oleObj spid="_x0000_s105517" name="Equation" r:id="rId5" imgW="1498600" imgH="203200" progId="Equation.3">
                  <p:embed/>
                </p:oleObj>
              </mc:Choice>
              <mc:Fallback>
                <p:oleObj name="Equation" r:id="rId5" imgW="1498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692525"/>
                        <a:ext cx="42449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2" name="Text Box 11"/>
          <p:cNvSpPr txBox="1">
            <a:spLocks noChangeArrowheads="1"/>
          </p:cNvSpPr>
          <p:nvPr/>
        </p:nvSpPr>
        <p:spPr bwMode="auto">
          <a:xfrm>
            <a:off x="685800" y="4191000"/>
            <a:ext cx="979488" cy="457200"/>
          </a:xfrm>
          <a:prstGeom prst="rect">
            <a:avLst/>
          </a:prstGeom>
          <a:noFill/>
          <a:ln w="9525">
            <a:noFill/>
            <a:miter lim="800000"/>
            <a:headEnd/>
            <a:tailEnd/>
          </a:ln>
        </p:spPr>
        <p:txBody>
          <a:bodyPr wrap="none">
            <a:prstTxWarp prst="textNoShape">
              <a:avLst/>
            </a:prstTxWarp>
            <a:spAutoFit/>
          </a:bodyPr>
          <a:lstStyle/>
          <a:p>
            <a:r>
              <a:rPr lang="en-US">
                <a:latin typeface="Times New Roman" charset="0"/>
              </a:rPr>
              <a:t>where</a:t>
            </a:r>
          </a:p>
        </p:txBody>
      </p:sp>
      <p:graphicFrame>
        <p:nvGraphicFramePr>
          <p:cNvPr id="105476" name="Object 4"/>
          <p:cNvGraphicFramePr>
            <a:graphicFrameLocks noChangeAspect="1"/>
          </p:cNvGraphicFramePr>
          <p:nvPr/>
        </p:nvGraphicFramePr>
        <p:xfrm>
          <a:off x="1676400" y="4495800"/>
          <a:ext cx="1822450" cy="723900"/>
        </p:xfrm>
        <a:graphic>
          <a:graphicData uri="http://schemas.openxmlformats.org/presentationml/2006/ole">
            <mc:AlternateContent xmlns:mc="http://schemas.openxmlformats.org/markup-compatibility/2006">
              <mc:Choice xmlns:v="urn:schemas-microsoft-com:vml" Requires="v">
                <p:oleObj spid="_x0000_s105518" name="Equation" r:id="rId7" imgW="1054497" imgH="419497" progId="Equation.3">
                  <p:embed/>
                </p:oleObj>
              </mc:Choice>
              <mc:Fallback>
                <p:oleObj name="Equation" r:id="rId7" imgW="1054497" imgH="419497"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495800"/>
                        <a:ext cx="18224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3" name="Text Box 13"/>
          <p:cNvSpPr txBox="1">
            <a:spLocks noChangeArrowheads="1"/>
          </p:cNvSpPr>
          <p:nvPr/>
        </p:nvSpPr>
        <p:spPr bwMode="auto">
          <a:xfrm>
            <a:off x="609600" y="5105400"/>
            <a:ext cx="1471613" cy="457200"/>
          </a:xfrm>
          <a:prstGeom prst="rect">
            <a:avLst/>
          </a:prstGeom>
          <a:noFill/>
          <a:ln w="9525">
            <a:noFill/>
            <a:miter lim="800000"/>
            <a:headEnd/>
            <a:tailEnd/>
          </a:ln>
        </p:spPr>
        <p:txBody>
          <a:bodyPr>
            <a:prstTxWarp prst="textNoShape">
              <a:avLst/>
            </a:prstTxWarp>
            <a:spAutoFit/>
          </a:bodyPr>
          <a:lstStyle/>
          <a:p>
            <a:r>
              <a:rPr lang="en-US">
                <a:latin typeface="Times New Roman" charset="0"/>
              </a:rPr>
              <a:t>It leads to</a:t>
            </a:r>
          </a:p>
        </p:txBody>
      </p:sp>
      <p:graphicFrame>
        <p:nvGraphicFramePr>
          <p:cNvPr id="105477" name="Object 5"/>
          <p:cNvGraphicFramePr>
            <a:graphicFrameLocks noChangeAspect="1"/>
          </p:cNvGraphicFramePr>
          <p:nvPr/>
        </p:nvGraphicFramePr>
        <p:xfrm>
          <a:off x="2147888" y="5684838"/>
          <a:ext cx="5649912" cy="747712"/>
        </p:xfrm>
        <a:graphic>
          <a:graphicData uri="http://schemas.openxmlformats.org/presentationml/2006/ole">
            <mc:AlternateContent xmlns:mc="http://schemas.openxmlformats.org/markup-compatibility/2006">
              <mc:Choice xmlns:v="urn:schemas-microsoft-com:vml" Requires="v">
                <p:oleObj spid="_x0000_s105519" name="Equation" r:id="rId9" imgW="1536700" imgH="203200" progId="Equation.3">
                  <p:embed/>
                </p:oleObj>
              </mc:Choice>
              <mc:Fallback>
                <p:oleObj name="Equation" r:id="rId9" imgW="15367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7888" y="5684838"/>
                        <a:ext cx="5649912" cy="747712"/>
                      </a:xfrm>
                      <a:prstGeom prst="rect">
                        <a:avLst/>
                      </a:prstGeom>
                      <a:solidFill>
                        <a:schemeClr val="accent2"/>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84" name="Line 18"/>
          <p:cNvSpPr>
            <a:spLocks noChangeShapeType="1"/>
          </p:cNvSpPr>
          <p:nvPr/>
        </p:nvSpPr>
        <p:spPr bwMode="auto">
          <a:xfrm flipV="1">
            <a:off x="3276600" y="4191000"/>
            <a:ext cx="1676400" cy="609600"/>
          </a:xfrm>
          <a:prstGeom prst="line">
            <a:avLst/>
          </a:prstGeom>
          <a:noFill/>
          <a:ln w="38100">
            <a:solidFill>
              <a:srgbClr val="FF0000"/>
            </a:solidFill>
            <a:round/>
            <a:headEnd type="triangle" w="med" len="med"/>
            <a:tailEnd type="triangle" w="med" len="med"/>
          </a:ln>
        </p:spPr>
        <p:txBody>
          <a:bodyPr>
            <a:prstTxWarp prst="textNoShape">
              <a:avLst/>
            </a:prstTxWarp>
          </a:bodyPr>
          <a:lstStyle/>
          <a:p>
            <a:endParaRPr lang="en-US"/>
          </a:p>
        </p:txBody>
      </p:sp>
      <p:sp>
        <p:nvSpPr>
          <p:cNvPr id="105485" name="Oval 19"/>
          <p:cNvSpPr>
            <a:spLocks noChangeArrowheads="1"/>
          </p:cNvSpPr>
          <p:nvPr/>
        </p:nvSpPr>
        <p:spPr bwMode="auto">
          <a:xfrm>
            <a:off x="5029200" y="3657600"/>
            <a:ext cx="457200" cy="762000"/>
          </a:xfrm>
          <a:prstGeom prst="ellipse">
            <a:avLst/>
          </a:prstGeom>
          <a:noFill/>
          <a:ln w="9525">
            <a:solidFill>
              <a:srgbClr val="FF0000"/>
            </a:solidFill>
            <a:round/>
            <a:headEnd/>
            <a:tailEnd/>
          </a:ln>
        </p:spPr>
        <p:txBody>
          <a:bodyPr wrap="none" anchor="ctr">
            <a:prstTxWarp prst="textNoShape">
              <a:avLst/>
            </a:prstTxWarp>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Slide Number Placeholder 2"/>
          <p:cNvSpPr>
            <a:spLocks noGrp="1"/>
          </p:cNvSpPr>
          <p:nvPr>
            <p:ph type="sldNum" sz="quarter" idx="11"/>
          </p:nvPr>
        </p:nvSpPr>
        <p:spPr>
          <a:noFill/>
        </p:spPr>
        <p:txBody>
          <a:bodyPr/>
          <a:lstStyle/>
          <a:p>
            <a:fld id="{193B9EA9-C50B-A34F-8B55-64AB9CB17886}" type="slidenum">
              <a:rPr lang="en-US" smtClean="0"/>
              <a:pPr/>
              <a:t>99</a:t>
            </a:fld>
            <a:endParaRPr lang="en-US" smtClean="0"/>
          </a:p>
        </p:txBody>
      </p:sp>
      <p:sp>
        <p:nvSpPr>
          <p:cNvPr id="106501" name="Text Box 3"/>
          <p:cNvSpPr txBox="1">
            <a:spLocks noChangeArrowheads="1"/>
          </p:cNvSpPr>
          <p:nvPr/>
        </p:nvSpPr>
        <p:spPr bwMode="auto">
          <a:xfrm>
            <a:off x="1219200" y="457200"/>
            <a:ext cx="6705600" cy="579438"/>
          </a:xfrm>
          <a:prstGeom prst="rect">
            <a:avLst/>
          </a:prstGeom>
          <a:noFill/>
          <a:ln w="9525">
            <a:noFill/>
            <a:miter lim="800000"/>
            <a:headEnd/>
            <a:tailEnd/>
          </a:ln>
        </p:spPr>
        <p:txBody>
          <a:bodyPr>
            <a:prstTxWarp prst="textNoShape">
              <a:avLst/>
            </a:prstTxWarp>
            <a:spAutoFit/>
          </a:bodyPr>
          <a:lstStyle/>
          <a:p>
            <a:pPr algn="ctr"/>
            <a:r>
              <a:rPr lang="en-US" sz="3200">
                <a:solidFill>
                  <a:srgbClr val="011099"/>
                </a:solidFill>
                <a:latin typeface="Times New Roman" charset="0"/>
              </a:rPr>
              <a:t>Kroner, Budiansky and Wu’s Model</a:t>
            </a:r>
          </a:p>
        </p:txBody>
      </p:sp>
      <p:sp>
        <p:nvSpPr>
          <p:cNvPr id="106502" name="Text Box 7"/>
          <p:cNvSpPr txBox="1">
            <a:spLocks noChangeArrowheads="1"/>
          </p:cNvSpPr>
          <p:nvPr/>
        </p:nvSpPr>
        <p:spPr bwMode="auto">
          <a:xfrm>
            <a:off x="533400" y="1752600"/>
            <a:ext cx="7864475" cy="822325"/>
          </a:xfrm>
          <a:prstGeom prst="rect">
            <a:avLst/>
          </a:prstGeom>
          <a:noFill/>
          <a:ln w="9525">
            <a:noFill/>
            <a:miter lim="800000"/>
            <a:headEnd/>
            <a:tailEnd/>
          </a:ln>
        </p:spPr>
        <p:txBody>
          <a:bodyPr>
            <a:prstTxWarp prst="textNoShape">
              <a:avLst/>
            </a:prstTxWarp>
            <a:spAutoFit/>
          </a:bodyPr>
          <a:lstStyle/>
          <a:p>
            <a:r>
              <a:rPr lang="en-US">
                <a:latin typeface="Times New Roman" charset="0"/>
              </a:rPr>
              <a:t>From the previous equation, it follows that the stress inside the sphere is given by</a:t>
            </a:r>
          </a:p>
        </p:txBody>
      </p:sp>
      <p:graphicFrame>
        <p:nvGraphicFramePr>
          <p:cNvPr id="106498" name="Object 2"/>
          <p:cNvGraphicFramePr>
            <a:graphicFrameLocks noChangeAspect="1"/>
          </p:cNvGraphicFramePr>
          <p:nvPr/>
        </p:nvGraphicFramePr>
        <p:xfrm>
          <a:off x="685800" y="2743200"/>
          <a:ext cx="5410200" cy="2214563"/>
        </p:xfrm>
        <a:graphic>
          <a:graphicData uri="http://schemas.openxmlformats.org/presentationml/2006/ole">
            <mc:AlternateContent xmlns:mc="http://schemas.openxmlformats.org/markup-compatibility/2006">
              <mc:Choice xmlns:v="urn:schemas-microsoft-com:vml" Requires="v">
                <p:oleObj spid="_x0000_s106520" name="Equation" r:id="rId3" imgW="1676797" imgH="686197" progId="Equation.3">
                  <p:embed/>
                </p:oleObj>
              </mc:Choice>
              <mc:Fallback>
                <p:oleObj name="Equation" r:id="rId3" imgW="1676797" imgH="686197"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5410200" cy="221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2160588" y="4314825"/>
          <a:ext cx="5578475" cy="782638"/>
        </p:xfrm>
        <a:graphic>
          <a:graphicData uri="http://schemas.openxmlformats.org/presentationml/2006/ole">
            <mc:AlternateContent xmlns:mc="http://schemas.openxmlformats.org/markup-compatibility/2006">
              <mc:Choice xmlns:v="urn:schemas-microsoft-com:vml" Requires="v">
                <p:oleObj spid="_x0000_s106521" name="Equation" r:id="rId5" imgW="1447800" imgH="203200" progId="Equation.3">
                  <p:embed/>
                </p:oleObj>
              </mc:Choice>
              <mc:Fallback>
                <p:oleObj name="Equation" r:id="rId5" imgW="1447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4314825"/>
                        <a:ext cx="5578475"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1" i="0" u="none" strike="noStrike" cap="none" normalizeH="0" baseline="0">
            <a:ln>
              <a:noFill/>
            </a:ln>
            <a:solidFill>
              <a:schemeClr val="bg2"/>
            </a:solidFill>
            <a:effectLst/>
            <a:latin typeface="Arial" pitchFamily="-32"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(Online)</Template>
  <TotalTime>14475</TotalTime>
  <Words>9573</Words>
  <Application>Microsoft Macintosh PowerPoint</Application>
  <PresentationFormat>On-screen Show (4:3)</PresentationFormat>
  <Paragraphs>607</Paragraphs>
  <Slides>101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04" baseType="lpstr">
      <vt:lpstr>Generic (Online)</vt:lpstr>
      <vt:lpstr>Equation</vt:lpstr>
      <vt:lpstr>Document</vt:lpstr>
      <vt:lpstr>Polycrystal Plasticity - Multiple Slip</vt:lpstr>
      <vt:lpstr>Objective</vt:lpstr>
      <vt:lpstr>Questions</vt:lpstr>
      <vt:lpstr>References</vt:lpstr>
      <vt:lpstr>Background, Concepts</vt:lpstr>
      <vt:lpstr>Output of LApp</vt:lpstr>
      <vt:lpstr>Development</vt:lpstr>
      <vt:lpstr>PowerPoint Presentation</vt:lpstr>
      <vt:lpstr>Sachs versus Taylor: 2</vt:lpstr>
      <vt:lpstr>Sachs versus Taylor: 3    Single     versus   Multiple Slip</vt:lpstr>
      <vt:lpstr>Taylor model: uniform strain</vt:lpstr>
      <vt:lpstr>PowerPoint Presentation</vt:lpstr>
      <vt:lpstr>Notation: 1</vt:lpstr>
      <vt:lpstr>Notation: 2</vt:lpstr>
      <vt:lpstr>Notation: 3</vt:lpstr>
      <vt:lpstr>Notation: 4</vt:lpstr>
      <vt:lpstr>Schmid / Sachs / Single Slip</vt:lpstr>
      <vt:lpstr>Schmid’s Law</vt:lpstr>
      <vt:lpstr>PowerPoint Presentation</vt:lpstr>
      <vt:lpstr>PowerPoint Presentation</vt:lpstr>
      <vt:lpstr>PowerPoint Presentation</vt:lpstr>
      <vt:lpstr>Dislocations and Plastic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 &gt; CRSS?</vt:lpstr>
      <vt:lpstr>Stress &gt; CRSS?</vt:lpstr>
      <vt:lpstr>Stress &gt; CRSS?</vt:lpstr>
      <vt:lpstr>Stress &gt; CRSS?</vt:lpstr>
      <vt:lpstr>PowerPoint Presentation</vt:lpstr>
      <vt:lpstr>PowerPoint Presentation</vt:lpstr>
      <vt:lpstr>PowerPoint Presentation</vt:lpstr>
      <vt:lpstr>PowerPoint Presentation</vt:lpstr>
      <vt:lpstr>PowerPoint Presentation</vt:lpstr>
      <vt:lpstr>PowerPoint Presentation</vt:lpstr>
      <vt:lpstr>Multiple Slip: Strain</vt:lpstr>
      <vt:lpstr>Multiple Slip: Strain</vt:lpstr>
      <vt:lpstr>Multiple Slip: Stress</vt:lpstr>
      <vt:lpstr>Multiple Slip: Stress</vt:lpstr>
      <vt:lpstr>Definitions of Stress states, slip systems</vt:lpstr>
      <vt:lpstr>Multiple Slip: Stress</vt:lpstr>
      <vt:lpstr>Multiple Slip:  Stress/Strain Comparison</vt:lpstr>
      <vt:lpstr>Bishop and Hill model</vt:lpstr>
      <vt:lpstr>Maximum Work Principle</vt:lpstr>
      <vt:lpstr>Multi-slip stress states</vt:lpstr>
      <vt:lpstr>Work Increment</vt:lpstr>
      <vt:lpstr>Applying Maximum Work</vt:lpstr>
      <vt:lpstr>Sample vs. Crystal Axes</vt:lpstr>
      <vt:lpstr>Taylor Factor</vt:lpstr>
      <vt:lpstr>Taylor factor</vt:lpstr>
      <vt:lpstr>Taylor factor,  multiaxial stress</vt:lpstr>
      <vt:lpstr>Taylor factor,  multiaxial strain</vt:lpstr>
      <vt:lpstr>Polycrystals</vt:lpstr>
      <vt:lpstr>Multi-slip:  Worked Example</vt:lpstr>
      <vt:lpstr>Multi-slip:  Worked Example</vt:lpstr>
      <vt:lpstr>Bishop-Hill Method: pseudo-code</vt:lpstr>
      <vt:lpstr>Multiple Slip - Slip System Selection</vt:lpstr>
      <vt:lpstr>PowerPoint Presentation</vt:lpstr>
      <vt:lpstr>Taylor model basis</vt:lpstr>
      <vt:lpstr>Uniform strain assumption</vt:lpstr>
      <vt:lpstr>PowerPoint Presentation</vt:lpstr>
      <vt:lpstr>Taylor Model: Hardening Alternatives</vt:lpstr>
      <vt:lpstr>Taylor Model: Hardening Alternatives, contd.</vt:lpstr>
      <vt:lpstr>Taylor Model: Work Increment</vt:lpstr>
      <vt:lpstr>PowerPoint Presentation</vt:lpstr>
      <vt:lpstr>PowerPoint Presentation</vt:lpstr>
      <vt:lpstr>Updating the Lattice Orientation</vt:lpstr>
      <vt:lpstr>PowerPoint Presentation</vt:lpstr>
      <vt:lpstr>Taylor model: Reorientation: 1</vt:lpstr>
      <vt:lpstr>Taylor model: Reorientation: 2</vt:lpstr>
      <vt:lpstr>Taylor model: Reorientation: 3</vt:lpstr>
      <vt:lpstr>Taylor model: Reorientation: 4</vt:lpstr>
      <vt:lpstr>Iteration to determine stress state in each grain</vt:lpstr>
      <vt:lpstr>Update orientation: 1</vt:lpstr>
      <vt:lpstr>Update orientation: 2</vt:lpstr>
      <vt:lpstr>Update orientation: 3</vt:lpstr>
      <vt:lpstr>Combining small rotations</vt:lpstr>
      <vt:lpstr>Small Rotation Approximation</vt:lpstr>
      <vt:lpstr>PowerPoint Presentation</vt:lpstr>
      <vt:lpstr>Taylor factor: multi-axial stress and strain states</vt:lpstr>
      <vt:lpstr>Summary</vt:lpstr>
      <vt:lpstr>Supplemental Slides</vt:lpstr>
      <vt:lpstr>Self-Consistent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Equations</vt:lpstr>
    </vt:vector>
  </TitlesOfParts>
  <Company>FAMU-FSU College of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Plasticity</dc:title>
  <dc:creator>Hamid Garmestani</dc:creator>
  <cp:lastModifiedBy>Anthony Rollett</cp:lastModifiedBy>
  <cp:revision>200</cp:revision>
  <cp:lastPrinted>2006-04-28T02:53:01Z</cp:lastPrinted>
  <dcterms:created xsi:type="dcterms:W3CDTF">2011-10-22T00:08:17Z</dcterms:created>
  <dcterms:modified xsi:type="dcterms:W3CDTF">2013-03-17T17:14:59Z</dcterms:modified>
</cp:coreProperties>
</file>