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43"/>
  </p:notesMasterIdLst>
  <p:sldIdLst>
    <p:sldId id="256" r:id="rId2"/>
    <p:sldId id="292" r:id="rId3"/>
    <p:sldId id="356" r:id="rId4"/>
    <p:sldId id="321" r:id="rId5"/>
    <p:sldId id="308" r:id="rId6"/>
    <p:sldId id="318" r:id="rId7"/>
    <p:sldId id="319" r:id="rId8"/>
    <p:sldId id="320" r:id="rId9"/>
    <p:sldId id="303" r:id="rId10"/>
    <p:sldId id="305" r:id="rId11"/>
    <p:sldId id="332" r:id="rId12"/>
    <p:sldId id="341" r:id="rId13"/>
    <p:sldId id="342" r:id="rId14"/>
    <p:sldId id="294" r:id="rId15"/>
    <p:sldId id="295" r:id="rId16"/>
    <p:sldId id="343" r:id="rId17"/>
    <p:sldId id="296" r:id="rId18"/>
    <p:sldId id="300" r:id="rId19"/>
    <p:sldId id="304" r:id="rId20"/>
    <p:sldId id="317" r:id="rId21"/>
    <p:sldId id="349" r:id="rId22"/>
    <p:sldId id="350" r:id="rId23"/>
    <p:sldId id="351" r:id="rId24"/>
    <p:sldId id="302" r:id="rId25"/>
    <p:sldId id="301" r:id="rId26"/>
    <p:sldId id="353" r:id="rId27"/>
    <p:sldId id="316" r:id="rId28"/>
    <p:sldId id="354" r:id="rId29"/>
    <p:sldId id="355" r:id="rId30"/>
    <p:sldId id="352" r:id="rId31"/>
    <p:sldId id="322" r:id="rId32"/>
    <p:sldId id="357" r:id="rId33"/>
    <p:sldId id="358" r:id="rId34"/>
    <p:sldId id="331" r:id="rId35"/>
    <p:sldId id="333" r:id="rId36"/>
    <p:sldId id="334" r:id="rId37"/>
    <p:sldId id="335" r:id="rId38"/>
    <p:sldId id="336" r:id="rId39"/>
    <p:sldId id="346" r:id="rId40"/>
    <p:sldId id="347" r:id="rId41"/>
    <p:sldId id="348" r:id="rId4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9FFE1"/>
    <a:srgbClr val="0006B1"/>
    <a:srgbClr val="FFE5E5"/>
    <a:srgbClr val="8B8A00"/>
    <a:srgbClr val="F0F0F0"/>
    <a:srgbClr val="0066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85" d="100"/>
          <a:sy n="185" d="100"/>
        </p:scale>
        <p:origin x="-78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2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9A302CFF-A645-1645-985E-2189774FC1DD}" type="slidenum">
              <a:rPr lang="en-US"/>
              <a:pPr>
                <a:defRPr/>
              </a:pPr>
              <a:t>‹#›</a:t>
            </a:fld>
            <a:endParaRPr lang="en-US"/>
          </a:p>
        </p:txBody>
      </p:sp>
    </p:spTree>
    <p:extLst>
      <p:ext uri="{BB962C8B-B14F-4D97-AF65-F5344CB8AC3E}">
        <p14:creationId xmlns:p14="http://schemas.microsoft.com/office/powerpoint/2010/main" val="29964537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7C7EE4F0-B4F2-0A4E-8EA5-35D0F28A3466}" type="slidenum">
              <a:rPr lang="en-US"/>
              <a:pPr/>
              <a:t>1</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r>
              <a:rPr lang="en-US"/>
              <a:t>Be sure to also read the section in the popLA manual (popLA.manual.pdf] that discusses the use of Lapp, p47 et seq.  This description is admittedly brief and does not discuss the sensitivity of the results to the choices made.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a:noFill/>
        </p:spPr>
        <p:txBody>
          <a:bodyPr/>
          <a:lstStyle/>
          <a:p>
            <a:fld id="{C450CDA5-9E72-CE40-BC04-A3B3786ADE9E}" type="slidenum">
              <a:rPr lang="en-US" altLang="ja-JP"/>
              <a:pPr/>
              <a:t>32</a:t>
            </a:fld>
            <a:endParaRPr lang="en-US" altLang="ja-JP"/>
          </a:p>
        </p:txBody>
      </p:sp>
      <p:sp>
        <p:nvSpPr>
          <p:cNvPr id="53251" name="Rectangle 2"/>
          <p:cNvSpPr>
            <a:spLocks noGrp="1" noRot="1" noChangeAspect="1" noChangeArrowheads="1" noTextEdit="1"/>
          </p:cNvSpPr>
          <p:nvPr>
            <p:ph type="sldImg"/>
          </p:nvPr>
        </p:nvSpPr>
        <p:spPr>
          <a:xfrm>
            <a:off x="1301750" y="803275"/>
            <a:ext cx="4256088" cy="3192463"/>
          </a:xfrm>
          <a:ln/>
        </p:spPr>
      </p:sp>
      <p:sp>
        <p:nvSpPr>
          <p:cNvPr id="53252" name="Rectangle 3"/>
          <p:cNvSpPr>
            <a:spLocks noGrp="1" noChangeArrowheads="1"/>
          </p:cNvSpPr>
          <p:nvPr>
            <p:ph type="body" idx="1"/>
          </p:nvPr>
        </p:nvSpPr>
        <p:spPr>
          <a:xfrm>
            <a:off x="912813" y="4357688"/>
            <a:ext cx="5032375" cy="1747837"/>
          </a:xfrm>
          <a:noFill/>
          <a:ln/>
        </p:spPr>
        <p:txBody>
          <a:bodyPr/>
          <a:lstStyle/>
          <a:p>
            <a:pPr defTabSz="747713"/>
            <a:endParaRPr lang="ja-JP" altLang="en-US">
              <a:latin typeface="Times"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sldNum" sz="quarter" idx="5"/>
          </p:nvPr>
        </p:nvSpPr>
        <p:spPr>
          <a:noFill/>
        </p:spPr>
        <p:txBody>
          <a:bodyPr/>
          <a:lstStyle/>
          <a:p>
            <a:fld id="{4F5BD961-4B3F-AA43-B22C-5786592FC58E}" type="slidenum">
              <a:rPr lang="en-US" altLang="ja-JP"/>
              <a:pPr/>
              <a:t>33</a:t>
            </a:fld>
            <a:endParaRPr lang="en-US" altLang="ja-JP"/>
          </a:p>
        </p:txBody>
      </p:sp>
      <p:sp>
        <p:nvSpPr>
          <p:cNvPr id="55299" name="Rectangle 2"/>
          <p:cNvSpPr>
            <a:spLocks noGrp="1" noRot="1" noChangeAspect="1" noChangeArrowheads="1" noTextEdit="1"/>
          </p:cNvSpPr>
          <p:nvPr>
            <p:ph type="sldImg"/>
          </p:nvPr>
        </p:nvSpPr>
        <p:spPr>
          <a:xfrm>
            <a:off x="1301750" y="803275"/>
            <a:ext cx="4256088" cy="3192463"/>
          </a:xfrm>
          <a:ln/>
        </p:spPr>
      </p:sp>
      <p:sp>
        <p:nvSpPr>
          <p:cNvPr id="55300" name="Rectangle 3"/>
          <p:cNvSpPr>
            <a:spLocks noGrp="1" noChangeArrowheads="1"/>
          </p:cNvSpPr>
          <p:nvPr>
            <p:ph type="body" idx="1"/>
          </p:nvPr>
        </p:nvSpPr>
        <p:spPr>
          <a:xfrm>
            <a:off x="912813" y="4357688"/>
            <a:ext cx="5032375" cy="1747837"/>
          </a:xfrm>
          <a:noFill/>
          <a:ln/>
        </p:spPr>
        <p:txBody>
          <a:bodyPr/>
          <a:lstStyle/>
          <a:p>
            <a:pPr defTabSz="747713"/>
            <a:endParaRPr lang="ja-JP" altLang="en-US">
              <a:latin typeface="Times"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LApp Demo</a:t>
            </a:r>
          </a:p>
        </p:txBody>
      </p:sp>
      <p:sp>
        <p:nvSpPr>
          <p:cNvPr id="6" name="Slide Number Placeholder 5"/>
          <p:cNvSpPr>
            <a:spLocks noGrp="1"/>
          </p:cNvSpPr>
          <p:nvPr>
            <p:ph type="sldNum" sz="quarter" idx="12"/>
          </p:nvPr>
        </p:nvSpPr>
        <p:spPr/>
        <p:txBody>
          <a:bodyPr/>
          <a:lstStyle>
            <a:lvl1pPr>
              <a:defRPr/>
            </a:lvl1pPr>
          </a:lstStyle>
          <a:p>
            <a:pPr>
              <a:defRPr/>
            </a:pPr>
            <a:fld id="{9310355F-4706-CD41-AB68-15F97A70B28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LApp Demo</a:t>
            </a:r>
          </a:p>
        </p:txBody>
      </p:sp>
      <p:sp>
        <p:nvSpPr>
          <p:cNvPr id="6" name="Slide Number Placeholder 5"/>
          <p:cNvSpPr>
            <a:spLocks noGrp="1"/>
          </p:cNvSpPr>
          <p:nvPr>
            <p:ph type="sldNum" sz="quarter" idx="12"/>
          </p:nvPr>
        </p:nvSpPr>
        <p:spPr/>
        <p:txBody>
          <a:bodyPr/>
          <a:lstStyle>
            <a:lvl1pPr>
              <a:defRPr/>
            </a:lvl1pPr>
          </a:lstStyle>
          <a:p>
            <a:pPr>
              <a:defRPr/>
            </a:pPr>
            <a:fld id="{8B5A8774-14C3-414E-9821-F01C09C6CF2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2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LApp Demo</a:t>
            </a:r>
          </a:p>
        </p:txBody>
      </p:sp>
      <p:sp>
        <p:nvSpPr>
          <p:cNvPr id="6" name="Slide Number Placeholder 5"/>
          <p:cNvSpPr>
            <a:spLocks noGrp="1"/>
          </p:cNvSpPr>
          <p:nvPr>
            <p:ph type="sldNum" sz="quarter" idx="12"/>
          </p:nvPr>
        </p:nvSpPr>
        <p:spPr/>
        <p:txBody>
          <a:bodyPr/>
          <a:lstStyle>
            <a:lvl1pPr>
              <a:defRPr/>
            </a:lvl1pPr>
          </a:lstStyle>
          <a:p>
            <a:pPr>
              <a:defRPr/>
            </a:pPr>
            <a:fld id="{745DDC1B-6E30-224E-9B1E-1C042AE68BF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LApp Demo</a:t>
            </a:r>
          </a:p>
        </p:txBody>
      </p:sp>
      <p:sp>
        <p:nvSpPr>
          <p:cNvPr id="6" name="Slide Number Placeholder 5"/>
          <p:cNvSpPr>
            <a:spLocks noGrp="1"/>
          </p:cNvSpPr>
          <p:nvPr>
            <p:ph type="sldNum" sz="quarter" idx="12"/>
          </p:nvPr>
        </p:nvSpPr>
        <p:spPr/>
        <p:txBody>
          <a:bodyPr/>
          <a:lstStyle>
            <a:lvl1pPr>
              <a:defRPr/>
            </a:lvl1pPr>
          </a:lstStyle>
          <a:p>
            <a:pPr>
              <a:defRPr/>
            </a:pPr>
            <a:fld id="{1ACB3572-750F-A849-B629-BD26BC15B0F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LApp Demo</a:t>
            </a:r>
          </a:p>
        </p:txBody>
      </p:sp>
      <p:sp>
        <p:nvSpPr>
          <p:cNvPr id="6" name="Slide Number Placeholder 5"/>
          <p:cNvSpPr>
            <a:spLocks noGrp="1"/>
          </p:cNvSpPr>
          <p:nvPr>
            <p:ph type="sldNum" sz="quarter" idx="12"/>
          </p:nvPr>
        </p:nvSpPr>
        <p:spPr/>
        <p:txBody>
          <a:bodyPr/>
          <a:lstStyle>
            <a:lvl1pPr>
              <a:defRPr/>
            </a:lvl1pPr>
          </a:lstStyle>
          <a:p>
            <a:pPr>
              <a:defRPr/>
            </a:pPr>
            <a:fld id="{E54EA3DC-ACD0-2D43-B3EE-B5619CAAD9A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LApp Demo</a:t>
            </a:r>
          </a:p>
        </p:txBody>
      </p:sp>
      <p:sp>
        <p:nvSpPr>
          <p:cNvPr id="7" name="Slide Number Placeholder 6"/>
          <p:cNvSpPr>
            <a:spLocks noGrp="1"/>
          </p:cNvSpPr>
          <p:nvPr>
            <p:ph type="sldNum" sz="quarter" idx="12"/>
          </p:nvPr>
        </p:nvSpPr>
        <p:spPr/>
        <p:txBody>
          <a:bodyPr/>
          <a:lstStyle>
            <a:lvl1pPr>
              <a:defRPr/>
            </a:lvl1pPr>
          </a:lstStyle>
          <a:p>
            <a:pPr>
              <a:defRPr/>
            </a:pPr>
            <a:fld id="{E0D0F566-D531-0E47-8939-5A91AEE6E27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LApp Demo</a:t>
            </a:r>
          </a:p>
        </p:txBody>
      </p:sp>
      <p:sp>
        <p:nvSpPr>
          <p:cNvPr id="9" name="Slide Number Placeholder 8"/>
          <p:cNvSpPr>
            <a:spLocks noGrp="1"/>
          </p:cNvSpPr>
          <p:nvPr>
            <p:ph type="sldNum" sz="quarter" idx="12"/>
          </p:nvPr>
        </p:nvSpPr>
        <p:spPr/>
        <p:txBody>
          <a:bodyPr/>
          <a:lstStyle>
            <a:lvl1pPr>
              <a:defRPr/>
            </a:lvl1pPr>
          </a:lstStyle>
          <a:p>
            <a:pPr>
              <a:defRPr/>
            </a:pPr>
            <a:fld id="{2E29C692-1D25-E746-ACFB-BEFBD059793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LApp Demo</a:t>
            </a:r>
          </a:p>
        </p:txBody>
      </p:sp>
      <p:sp>
        <p:nvSpPr>
          <p:cNvPr id="5" name="Slide Number Placeholder 4"/>
          <p:cNvSpPr>
            <a:spLocks noGrp="1"/>
          </p:cNvSpPr>
          <p:nvPr>
            <p:ph type="sldNum" sz="quarter" idx="12"/>
          </p:nvPr>
        </p:nvSpPr>
        <p:spPr/>
        <p:txBody>
          <a:bodyPr/>
          <a:lstStyle>
            <a:lvl1pPr>
              <a:defRPr/>
            </a:lvl1pPr>
          </a:lstStyle>
          <a:p>
            <a:pPr>
              <a:defRPr/>
            </a:pPr>
            <a:fld id="{CA37A3AA-D1E2-0140-A31C-29C6865C38F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LApp Demo</a:t>
            </a:r>
          </a:p>
        </p:txBody>
      </p:sp>
      <p:sp>
        <p:nvSpPr>
          <p:cNvPr id="4" name="Slide Number Placeholder 3"/>
          <p:cNvSpPr>
            <a:spLocks noGrp="1"/>
          </p:cNvSpPr>
          <p:nvPr>
            <p:ph type="sldNum" sz="quarter" idx="12"/>
          </p:nvPr>
        </p:nvSpPr>
        <p:spPr/>
        <p:txBody>
          <a:bodyPr/>
          <a:lstStyle>
            <a:lvl1pPr>
              <a:defRPr/>
            </a:lvl1pPr>
          </a:lstStyle>
          <a:p>
            <a:pPr>
              <a:defRPr/>
            </a:pPr>
            <a:fld id="{1C9F1374-419A-1E47-A8C0-C2CE5DC67FF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LApp Demo</a:t>
            </a:r>
          </a:p>
        </p:txBody>
      </p:sp>
      <p:sp>
        <p:nvSpPr>
          <p:cNvPr id="7" name="Slide Number Placeholder 6"/>
          <p:cNvSpPr>
            <a:spLocks noGrp="1"/>
          </p:cNvSpPr>
          <p:nvPr>
            <p:ph type="sldNum" sz="quarter" idx="12"/>
          </p:nvPr>
        </p:nvSpPr>
        <p:spPr/>
        <p:txBody>
          <a:bodyPr/>
          <a:lstStyle>
            <a:lvl1pPr>
              <a:defRPr/>
            </a:lvl1pPr>
          </a:lstStyle>
          <a:p>
            <a:pPr>
              <a:defRPr/>
            </a:pPr>
            <a:fld id="{B90E21CD-3B19-C648-BC7F-893AABF74A9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LApp Demo</a:t>
            </a:r>
          </a:p>
        </p:txBody>
      </p:sp>
      <p:sp>
        <p:nvSpPr>
          <p:cNvPr id="7" name="Slide Number Placeholder 6"/>
          <p:cNvSpPr>
            <a:spLocks noGrp="1"/>
          </p:cNvSpPr>
          <p:nvPr>
            <p:ph type="sldNum" sz="quarter" idx="12"/>
          </p:nvPr>
        </p:nvSpPr>
        <p:spPr/>
        <p:txBody>
          <a:bodyPr/>
          <a:lstStyle>
            <a:lvl1pPr>
              <a:defRPr/>
            </a:lvl1pPr>
          </a:lstStyle>
          <a:p>
            <a:pPr>
              <a:defRPr/>
            </a:pPr>
            <a:fld id="{DE5C1C84-FF96-9346-8FC7-743127BECA6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762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2954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defRPr>
            </a:lvl1pPr>
          </a:lstStyle>
          <a:p>
            <a:pPr>
              <a:defRPr/>
            </a:pPr>
            <a:endParaRPr lang="en-US"/>
          </a:p>
        </p:txBody>
      </p:sp>
      <p:sp>
        <p:nvSpPr>
          <p:cNvPr id="1030" name="Rectangle 6"/>
          <p:cNvSpPr>
            <a:spLocks noGrp="1" noChangeArrowheads="1"/>
          </p:cNvSpPr>
          <p:nvPr>
            <p:ph type="sldNum" sz="quarter" idx="4"/>
          </p:nvPr>
        </p:nvSpPr>
        <p:spPr bwMode="auto">
          <a:xfrm>
            <a:off x="55563" y="85725"/>
            <a:ext cx="381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pPr>
              <a:defRPr/>
            </a:pPr>
            <a:fld id="{E685A397-6852-A24E-B870-4266F9326616}" type="slidenum">
              <a:rPr lang="en-US"/>
              <a:pPr>
                <a:defRPr/>
              </a:pPr>
              <a:t>‹#›</a:t>
            </a:fld>
            <a:endParaRPr lang="en-US"/>
          </a:p>
        </p:txBody>
      </p:sp>
      <p:sp>
        <p:nvSpPr>
          <p:cNvPr id="1031" name="Text Box 7"/>
          <p:cNvSpPr txBox="1">
            <a:spLocks noChangeArrowheads="1"/>
          </p:cNvSpPr>
          <p:nvPr userDrawn="1"/>
        </p:nvSpPr>
        <p:spPr bwMode="auto">
          <a:xfrm>
            <a:off x="5257800" y="6581001"/>
            <a:ext cx="3806338" cy="253916"/>
          </a:xfrm>
          <a:prstGeom prst="rect">
            <a:avLst/>
          </a:prstGeom>
          <a:noFill/>
          <a:ln w="9525">
            <a:noFill/>
            <a:miter lim="800000"/>
            <a:headEnd/>
            <a:tailEnd/>
          </a:ln>
          <a:effectLst/>
        </p:spPr>
        <p:txBody>
          <a:bodyPr wrap="none">
            <a:prstTxWarp prst="textNoShape">
              <a:avLst/>
            </a:prstTxWarp>
            <a:spAutoFit/>
          </a:bodyPr>
          <a:lstStyle/>
          <a:p>
            <a:pPr algn="r">
              <a:defRPr/>
            </a:pPr>
            <a:r>
              <a:rPr lang="en-US" sz="1050" dirty="0">
                <a:solidFill>
                  <a:schemeClr val="folHlink"/>
                </a:solidFill>
                <a:latin typeface="Times" charset="0"/>
              </a:rPr>
              <a:t>Single </a:t>
            </a:r>
            <a:r>
              <a:rPr lang="en-US" sz="1050" dirty="0" smtClean="0">
                <a:solidFill>
                  <a:schemeClr val="folHlink"/>
                </a:solidFill>
                <a:latin typeface="Times" charset="0"/>
              </a:rPr>
              <a:t>Crystal </a:t>
            </a:r>
            <a:r>
              <a:rPr lang="en-US" sz="1050" dirty="0">
                <a:solidFill>
                  <a:schemeClr val="folHlink"/>
                </a:solidFill>
                <a:latin typeface="Times" charset="0"/>
              </a:rPr>
              <a:t>Plasticity, </a:t>
            </a:r>
            <a:r>
              <a:rPr lang="en-US" sz="1050" dirty="0" err="1">
                <a:solidFill>
                  <a:schemeClr val="folHlink"/>
                </a:solidFill>
                <a:latin typeface="Times" charset="0"/>
              </a:rPr>
              <a:t>A.D.Rollett</a:t>
            </a:r>
            <a:r>
              <a:rPr lang="en-US" sz="1050" dirty="0">
                <a:solidFill>
                  <a:schemeClr val="folHlink"/>
                </a:solidFill>
                <a:latin typeface="Times" charset="0"/>
              </a:rPr>
              <a:t>, Carnegie Mellon </a:t>
            </a:r>
            <a:r>
              <a:rPr lang="en-US" sz="1050" dirty="0" smtClean="0">
                <a:solidFill>
                  <a:schemeClr val="folHlink"/>
                </a:solidFill>
                <a:latin typeface="Times" charset="0"/>
              </a:rPr>
              <a:t>Univ.</a:t>
            </a:r>
            <a:r>
              <a:rPr lang="en-US" sz="1050" dirty="0">
                <a:solidFill>
                  <a:schemeClr val="folHlink"/>
                </a:solidFill>
                <a:latin typeface="Times" charset="0"/>
              </a:rPr>
              <a:t>, </a:t>
            </a:r>
            <a:r>
              <a:rPr lang="en-US" sz="1050" dirty="0" smtClean="0">
                <a:solidFill>
                  <a:schemeClr val="folHlink"/>
                </a:solidFill>
                <a:latin typeface="Times" charset="0"/>
              </a:rPr>
              <a:t>2014</a:t>
            </a:r>
            <a:endParaRPr lang="en-US" sz="1050" dirty="0">
              <a:solidFill>
                <a:schemeClr val="folHlink"/>
              </a:solidFill>
              <a:latin typeface="Times" charset="0"/>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ctr" rtl="0" eaLnBrk="0" fontAlgn="base" hangingPunct="0">
        <a:spcBef>
          <a:spcPct val="0"/>
        </a:spcBef>
        <a:spcAft>
          <a:spcPct val="0"/>
        </a:spcAft>
        <a:defRPr sz="4400" i="1">
          <a:solidFill>
            <a:srgbClr val="0006B1"/>
          </a:solidFill>
          <a:effectLst>
            <a:outerShdw blurRad="38100" dist="38100" dir="2700000" algn="tl">
              <a:srgbClr val="DDDDDD"/>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i="1">
          <a:solidFill>
            <a:srgbClr val="0006B1"/>
          </a:solidFill>
          <a:effectLst>
            <a:outerShdw blurRad="38100" dist="38100" dir="2700000" algn="tl">
              <a:srgbClr val="DDDDDD"/>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4400" i="1">
          <a:solidFill>
            <a:srgbClr val="0006B1"/>
          </a:solidFill>
          <a:effectLst>
            <a:outerShdw blurRad="38100" dist="38100" dir="2700000" algn="tl">
              <a:srgbClr val="DDDDDD"/>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4400" i="1">
          <a:solidFill>
            <a:srgbClr val="0006B1"/>
          </a:solidFill>
          <a:effectLst>
            <a:outerShdw blurRad="38100" dist="38100" dir="2700000" algn="tl">
              <a:srgbClr val="DDDDDD"/>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4400" i="1">
          <a:solidFill>
            <a:srgbClr val="0006B1"/>
          </a:solidFill>
          <a:effectLst>
            <a:outerShdw blurRad="38100" dist="38100" dir="2700000" algn="tl">
              <a:srgbClr val="DDDDDD"/>
            </a:outerShdw>
          </a:effectLst>
          <a:latin typeface="Arial" charset="0"/>
          <a:ea typeface="ＭＳ Ｐゴシック" charset="-128"/>
          <a:cs typeface="ＭＳ Ｐゴシック" charset="-128"/>
        </a:defRPr>
      </a:lvl5pPr>
      <a:lvl6pPr marL="457200" algn="ctr" rtl="0" eaLnBrk="0" fontAlgn="base" hangingPunct="0">
        <a:spcBef>
          <a:spcPct val="0"/>
        </a:spcBef>
        <a:spcAft>
          <a:spcPct val="0"/>
        </a:spcAft>
        <a:defRPr sz="4400" i="1">
          <a:solidFill>
            <a:srgbClr val="0006B1"/>
          </a:solidFill>
          <a:effectLst>
            <a:outerShdw blurRad="38100" dist="38100" dir="2700000" algn="tl">
              <a:srgbClr val="DDDDDD"/>
            </a:outerShdw>
          </a:effectLst>
          <a:latin typeface="Arial" charset="0"/>
        </a:defRPr>
      </a:lvl6pPr>
      <a:lvl7pPr marL="914400" algn="ctr" rtl="0" eaLnBrk="0" fontAlgn="base" hangingPunct="0">
        <a:spcBef>
          <a:spcPct val="0"/>
        </a:spcBef>
        <a:spcAft>
          <a:spcPct val="0"/>
        </a:spcAft>
        <a:defRPr sz="4400" i="1">
          <a:solidFill>
            <a:srgbClr val="0006B1"/>
          </a:solidFill>
          <a:effectLst>
            <a:outerShdw blurRad="38100" dist="38100" dir="2700000" algn="tl">
              <a:srgbClr val="DDDDDD"/>
            </a:outerShdw>
          </a:effectLst>
          <a:latin typeface="Arial" charset="0"/>
        </a:defRPr>
      </a:lvl7pPr>
      <a:lvl8pPr marL="1371600" algn="ctr" rtl="0" eaLnBrk="0" fontAlgn="base" hangingPunct="0">
        <a:spcBef>
          <a:spcPct val="0"/>
        </a:spcBef>
        <a:spcAft>
          <a:spcPct val="0"/>
        </a:spcAft>
        <a:defRPr sz="4400" i="1">
          <a:solidFill>
            <a:srgbClr val="0006B1"/>
          </a:solidFill>
          <a:effectLst>
            <a:outerShdw blurRad="38100" dist="38100" dir="2700000" algn="tl">
              <a:srgbClr val="DDDDDD"/>
            </a:outerShdw>
          </a:effectLst>
          <a:latin typeface="Arial" charset="0"/>
        </a:defRPr>
      </a:lvl8pPr>
      <a:lvl9pPr marL="1828800" algn="ctr" rtl="0" eaLnBrk="0" fontAlgn="base" hangingPunct="0">
        <a:spcBef>
          <a:spcPct val="0"/>
        </a:spcBef>
        <a:spcAft>
          <a:spcPct val="0"/>
        </a:spcAft>
        <a:defRPr sz="4400" i="1">
          <a:solidFill>
            <a:srgbClr val="0006B1"/>
          </a:solidFill>
          <a:effectLst>
            <a:outerShdw blurRad="38100" dist="38100" dir="2700000" algn="tl">
              <a:srgbClr val="DDDDDD"/>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oleObject" Target="../embeddings/oleObject1.bin"/><Relationship Id="rId6"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Word_97_-_2004_Document1.doc"/><Relationship Id="rId4" Type="http://schemas.openxmlformats.org/officeDocument/2006/relationships/image" Target="../media/image14.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oleObject" Target="../embeddings/oleObject2.bin"/><Relationship Id="rId6" Type="http://schemas.openxmlformats.org/officeDocument/2006/relationships/image" Target="../media/image18.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29.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30.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35.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36.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3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676400"/>
            <a:ext cx="7772400" cy="1600200"/>
          </a:xfrm>
          <a:solidFill>
            <a:srgbClr val="F9FFE1"/>
          </a:solidFill>
          <a:ln w="38100" cmpd="dbl">
            <a:solidFill>
              <a:schemeClr val="tx1"/>
            </a:solidFill>
          </a:ln>
        </p:spPr>
        <p:txBody>
          <a:bodyPr/>
          <a:lstStyle/>
          <a:p>
            <a:pPr>
              <a:defRPr/>
            </a:pPr>
            <a:r>
              <a:rPr lang="en-US" dirty="0" smtClean="0">
                <a:effectLst>
                  <a:outerShdw blurRad="38100" dist="38100" dir="2700000" algn="tl">
                    <a:srgbClr val="000000"/>
                  </a:outerShdw>
                </a:effectLst>
              </a:rPr>
              <a:t>Plastic Deformation </a:t>
            </a:r>
            <a:br>
              <a:rPr lang="en-US" dirty="0" smtClean="0">
                <a:effectLst>
                  <a:outerShdw blurRad="38100" dist="38100" dir="2700000" algn="tl">
                    <a:srgbClr val="000000"/>
                  </a:outerShdw>
                </a:effectLst>
              </a:rPr>
            </a:br>
            <a:r>
              <a:rPr lang="en-US" dirty="0" smtClean="0">
                <a:effectLst>
                  <a:outerShdw blurRad="38100" dist="38100" dir="2700000" algn="tl">
                    <a:srgbClr val="000000"/>
                  </a:outerShdw>
                </a:effectLst>
              </a:rPr>
              <a:t>of Single Crystals</a:t>
            </a:r>
          </a:p>
        </p:txBody>
      </p:sp>
      <p:sp>
        <p:nvSpPr>
          <p:cNvPr id="14339" name="Rectangle 3"/>
          <p:cNvSpPr>
            <a:spLocks noGrp="1" noChangeArrowheads="1"/>
          </p:cNvSpPr>
          <p:nvPr>
            <p:ph type="subTitle" idx="1"/>
          </p:nvPr>
        </p:nvSpPr>
        <p:spPr>
          <a:xfrm>
            <a:off x="838200" y="3505200"/>
            <a:ext cx="7543800" cy="2362200"/>
          </a:xfrm>
        </p:spPr>
        <p:txBody>
          <a:bodyPr/>
          <a:lstStyle/>
          <a:p>
            <a:r>
              <a:rPr lang="en-US" dirty="0" smtClean="0"/>
              <a:t>27-750</a:t>
            </a:r>
          </a:p>
          <a:p>
            <a:r>
              <a:rPr lang="en-US" dirty="0" smtClean="0"/>
              <a:t>Texture, Microstructure &amp; Anisotropy</a:t>
            </a:r>
          </a:p>
          <a:p>
            <a:r>
              <a:rPr lang="en-US" dirty="0" smtClean="0"/>
              <a:t>A.D. Rollett</a:t>
            </a:r>
          </a:p>
        </p:txBody>
      </p:sp>
      <p:sp>
        <p:nvSpPr>
          <p:cNvPr id="14341" name="Text Box 7"/>
          <p:cNvSpPr txBox="1">
            <a:spLocks noChangeArrowheads="1"/>
          </p:cNvSpPr>
          <p:nvPr/>
        </p:nvSpPr>
        <p:spPr bwMode="auto">
          <a:xfrm>
            <a:off x="838200" y="5486400"/>
            <a:ext cx="7772400" cy="533400"/>
          </a:xfrm>
          <a:prstGeom prst="rect">
            <a:avLst/>
          </a:prstGeom>
          <a:noFill/>
          <a:ln w="9525">
            <a:noFill/>
            <a:miter lim="800000"/>
            <a:headEnd/>
            <a:tailEnd/>
          </a:ln>
        </p:spPr>
        <p:txBody>
          <a:bodyPr>
            <a:prstTxWarp prst="textNoShape">
              <a:avLst/>
            </a:prstTxWarp>
          </a:bodyPr>
          <a:lstStyle/>
          <a:p>
            <a:pPr algn="ctr"/>
            <a:r>
              <a:rPr lang="en-US" sz="1800" i="1" dirty="0"/>
              <a:t>With thanks to </a:t>
            </a:r>
            <a:r>
              <a:rPr lang="en-US" sz="1800" i="1" dirty="0" smtClean="0"/>
              <a:t>Prof. </a:t>
            </a:r>
            <a:r>
              <a:rPr kumimoji="1" lang="en-US" sz="1800" i="1" dirty="0" smtClean="0"/>
              <a:t>H</a:t>
            </a:r>
            <a:r>
              <a:rPr kumimoji="1" lang="en-US" sz="1800" i="1" dirty="0"/>
              <a:t>. </a:t>
            </a:r>
            <a:r>
              <a:rPr kumimoji="1" lang="en-US" sz="1800" i="1" dirty="0" err="1"/>
              <a:t>Garmestani</a:t>
            </a:r>
            <a:r>
              <a:rPr kumimoji="1" lang="en-US" sz="1800" i="1" dirty="0"/>
              <a:t> (</a:t>
            </a:r>
            <a:r>
              <a:rPr kumimoji="1" lang="en-US" sz="1800" i="1" dirty="0" err="1" smtClean="0"/>
              <a:t>GeorgiaTech</a:t>
            </a:r>
            <a:r>
              <a:rPr kumimoji="1" lang="en-US" sz="1800" i="1" dirty="0"/>
              <a:t>), </a:t>
            </a:r>
            <a:r>
              <a:rPr kumimoji="1" lang="en-US" sz="1800" i="1" dirty="0" smtClean="0"/>
              <a:t>G</a:t>
            </a:r>
            <a:r>
              <a:rPr kumimoji="1" lang="en-US" sz="1800" i="1" dirty="0"/>
              <a:t>. </a:t>
            </a:r>
            <a:r>
              <a:rPr kumimoji="1" lang="en-US" sz="1800" i="1" dirty="0" err="1"/>
              <a:t>Branco</a:t>
            </a:r>
            <a:r>
              <a:rPr kumimoji="1" lang="en-US" sz="1800" i="1" dirty="0"/>
              <a:t> (FAMU/FSU) </a:t>
            </a:r>
            <a:endParaRPr lang="en-US" sz="1800" i="1" dirty="0"/>
          </a:p>
        </p:txBody>
      </p:sp>
      <p:pic>
        <p:nvPicPr>
          <p:cNvPr id="14342" name="Picture 9" descr="cmu_web"/>
          <p:cNvPicPr>
            <a:picLocks noChangeAspect="1" noChangeArrowheads="1"/>
          </p:cNvPicPr>
          <p:nvPr/>
        </p:nvPicPr>
        <p:blipFill>
          <a:blip r:embed="rId3"/>
          <a:srcRect t="11351" r="26942" b="17929"/>
          <a:stretch>
            <a:fillRect/>
          </a:stretch>
        </p:blipFill>
        <p:spPr bwMode="auto">
          <a:xfrm>
            <a:off x="76200" y="76200"/>
            <a:ext cx="2997200" cy="603250"/>
          </a:xfrm>
          <a:prstGeom prst="rect">
            <a:avLst/>
          </a:prstGeom>
          <a:noFill/>
          <a:ln w="9525">
            <a:noFill/>
            <a:miter lim="800000"/>
            <a:headEnd/>
            <a:tailEnd/>
          </a:ln>
        </p:spPr>
      </p:pic>
      <p:sp>
        <p:nvSpPr>
          <p:cNvPr id="14343" name="Text Box 8"/>
          <p:cNvSpPr txBox="1">
            <a:spLocks noChangeArrowheads="1"/>
          </p:cNvSpPr>
          <p:nvPr/>
        </p:nvSpPr>
        <p:spPr bwMode="auto">
          <a:xfrm>
            <a:off x="3048000" y="6096000"/>
            <a:ext cx="3188867" cy="400110"/>
          </a:xfrm>
          <a:prstGeom prst="rect">
            <a:avLst/>
          </a:prstGeom>
          <a:noFill/>
          <a:ln w="9525">
            <a:noFill/>
            <a:miter lim="800000"/>
            <a:headEnd/>
            <a:tailEnd/>
          </a:ln>
        </p:spPr>
        <p:txBody>
          <a:bodyPr wrap="none">
            <a:prstTxWarp prst="textNoShape">
              <a:avLst/>
            </a:prstTxWarp>
            <a:spAutoFit/>
          </a:bodyPr>
          <a:lstStyle/>
          <a:p>
            <a:r>
              <a:rPr lang="en-US" sz="2000" i="1" dirty="0"/>
              <a:t>Last revised:</a:t>
            </a:r>
            <a:r>
              <a:rPr lang="en-US" sz="2000" i="1" dirty="0" smtClean="0"/>
              <a:t> </a:t>
            </a:r>
            <a:r>
              <a:rPr lang="en-US" sz="2000" i="1" dirty="0" smtClean="0"/>
              <a:t>11</a:t>
            </a:r>
            <a:r>
              <a:rPr lang="en-US" sz="2000" i="1" baseline="30000" dirty="0" smtClean="0"/>
              <a:t>th</a:t>
            </a:r>
            <a:r>
              <a:rPr lang="en-US" sz="2000" i="1" dirty="0" smtClean="0"/>
              <a:t> </a:t>
            </a:r>
            <a:r>
              <a:rPr lang="en-US" sz="2000" i="1" dirty="0" smtClean="0"/>
              <a:t>Feb. ‘14</a:t>
            </a:r>
            <a:endParaRPr lang="en-US" sz="2000" i="1" dirty="0"/>
          </a:p>
        </p:txBody>
      </p:sp>
      <p:pic>
        <p:nvPicPr>
          <p:cNvPr id="8" name="Picture 11" descr="sealgraphic"/>
          <p:cNvPicPr>
            <a:picLocks noChangeAspect="1" noChangeArrowheads="1"/>
          </p:cNvPicPr>
          <p:nvPr/>
        </p:nvPicPr>
        <p:blipFill>
          <a:blip r:embed="rId4"/>
          <a:srcRect/>
          <a:stretch>
            <a:fillRect/>
          </a:stretch>
        </p:blipFill>
        <p:spPr bwMode="auto">
          <a:xfrm>
            <a:off x="7685981" y="103628"/>
            <a:ext cx="1381819" cy="134417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2"/>
          </p:nvPr>
        </p:nvSpPr>
        <p:spPr>
          <a:noFill/>
        </p:spPr>
        <p:txBody>
          <a:bodyPr/>
          <a:lstStyle/>
          <a:p>
            <a:fld id="{E0713148-0356-EF41-A34C-76D59EB68763}" type="slidenum">
              <a:rPr lang="en-US" smtClean="0"/>
              <a:pPr/>
              <a:t>10</a:t>
            </a:fld>
            <a:endParaRPr lang="en-US" smtClean="0"/>
          </a:p>
        </p:txBody>
      </p:sp>
      <p:sp>
        <p:nvSpPr>
          <p:cNvPr id="67586" name="Rectangle 2"/>
          <p:cNvSpPr>
            <a:spLocks noGrp="1" noChangeArrowheads="1"/>
          </p:cNvSpPr>
          <p:nvPr>
            <p:ph type="title"/>
          </p:nvPr>
        </p:nvSpPr>
        <p:spPr/>
        <p:txBody>
          <a:bodyPr/>
          <a:lstStyle/>
          <a:p>
            <a:pPr>
              <a:defRPr/>
            </a:pPr>
            <a:r>
              <a:rPr lang="en-US"/>
              <a:t>Slip steps</a:t>
            </a:r>
          </a:p>
        </p:txBody>
      </p:sp>
      <p:pic>
        <p:nvPicPr>
          <p:cNvPr id="23556" name="Picture 3"/>
          <p:cNvPicPr>
            <a:picLocks noChangeAspect="1" noChangeArrowheads="1"/>
          </p:cNvPicPr>
          <p:nvPr/>
        </p:nvPicPr>
        <p:blipFill>
          <a:blip r:embed="rId2"/>
          <a:srcRect l="9444" t="4993" r="5557" b="12422"/>
          <a:stretch>
            <a:fillRect/>
          </a:stretch>
        </p:blipFill>
        <p:spPr bwMode="auto">
          <a:xfrm flipH="1">
            <a:off x="5181600" y="1676400"/>
            <a:ext cx="3429000" cy="4724400"/>
          </a:xfrm>
          <a:prstGeom prst="rect">
            <a:avLst/>
          </a:prstGeom>
          <a:noFill/>
          <a:ln w="9525">
            <a:noFill/>
            <a:miter lim="800000"/>
            <a:headEnd/>
            <a:tailEnd/>
          </a:ln>
        </p:spPr>
      </p:pic>
      <p:sp>
        <p:nvSpPr>
          <p:cNvPr id="23557" name="Text Box 4"/>
          <p:cNvSpPr txBox="1">
            <a:spLocks noChangeArrowheads="1"/>
          </p:cNvSpPr>
          <p:nvPr/>
        </p:nvSpPr>
        <p:spPr bwMode="auto">
          <a:xfrm>
            <a:off x="457200" y="1371600"/>
            <a:ext cx="4800600" cy="2227263"/>
          </a:xfrm>
          <a:prstGeom prst="rect">
            <a:avLst/>
          </a:prstGeom>
          <a:solidFill>
            <a:srgbClr val="FFE5E5"/>
          </a:solidFill>
          <a:ln w="9525">
            <a:noFill/>
            <a:miter lim="800000"/>
            <a:headEnd/>
            <a:tailEnd/>
          </a:ln>
        </p:spPr>
        <p:txBody>
          <a:bodyPr>
            <a:prstTxWarp prst="textNoShape">
              <a:avLst/>
            </a:prstTxWarp>
            <a:spAutoFit/>
          </a:bodyPr>
          <a:lstStyle/>
          <a:p>
            <a:r>
              <a:rPr lang="en-US" sz="2800"/>
              <a:t>Slip steps (where dislocations exit</a:t>
            </a:r>
            <a:br>
              <a:rPr lang="en-US" sz="2800"/>
            </a:br>
            <a:r>
              <a:rPr lang="en-US" sz="2800"/>
              <a:t>from the crystal) on the surface of compressed single crystal of Nb.</a:t>
            </a:r>
          </a:p>
        </p:txBody>
      </p:sp>
      <p:sp>
        <p:nvSpPr>
          <p:cNvPr id="23559" name="Text Box 6"/>
          <p:cNvSpPr txBox="1">
            <a:spLocks noChangeArrowheads="1"/>
          </p:cNvSpPr>
          <p:nvPr/>
        </p:nvSpPr>
        <p:spPr bwMode="auto">
          <a:xfrm>
            <a:off x="1371600" y="5029200"/>
            <a:ext cx="833438" cy="396875"/>
          </a:xfrm>
          <a:prstGeom prst="rect">
            <a:avLst/>
          </a:prstGeom>
          <a:noFill/>
          <a:ln w="9525">
            <a:noFill/>
            <a:miter lim="800000"/>
            <a:headEnd/>
            <a:tailEnd/>
          </a:ln>
        </p:spPr>
        <p:txBody>
          <a:bodyPr wrap="none">
            <a:prstTxWarp prst="textNoShape">
              <a:avLst/>
            </a:prstTxWarp>
            <a:spAutoFit/>
          </a:bodyPr>
          <a:lstStyle/>
          <a:p>
            <a:r>
              <a:rPr lang="en-US" sz="2000">
                <a:latin typeface="Times" charset="0"/>
              </a:rPr>
              <a:t>[Reid]</a:t>
            </a:r>
          </a:p>
        </p:txBody>
      </p:sp>
      <p:pic>
        <p:nvPicPr>
          <p:cNvPr id="23560" name="Picture 7" descr="slip_step_Reid"/>
          <p:cNvPicPr>
            <a:picLocks noChangeAspect="1" noChangeArrowheads="1"/>
          </p:cNvPicPr>
          <p:nvPr/>
        </p:nvPicPr>
        <p:blipFill>
          <a:blip r:embed="rId3"/>
          <a:srcRect/>
          <a:stretch>
            <a:fillRect/>
          </a:stretch>
        </p:blipFill>
        <p:spPr bwMode="auto">
          <a:xfrm rot="-5400000">
            <a:off x="2382838" y="3970337"/>
            <a:ext cx="2971800" cy="21939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p>
            <a:fld id="{8D4CB30D-8108-2045-933A-939BDE1B1274}" type="slidenum">
              <a:rPr lang="en-US" smtClean="0"/>
              <a:pPr/>
              <a:t>11</a:t>
            </a:fld>
            <a:endParaRPr lang="en-US" smtClean="0"/>
          </a:p>
        </p:txBody>
      </p:sp>
      <p:sp>
        <p:nvSpPr>
          <p:cNvPr id="99330" name="Rectangle 2"/>
          <p:cNvSpPr>
            <a:spLocks noGrp="1" noChangeArrowheads="1"/>
          </p:cNvSpPr>
          <p:nvPr>
            <p:ph type="title"/>
          </p:nvPr>
        </p:nvSpPr>
        <p:spPr/>
        <p:txBody>
          <a:bodyPr/>
          <a:lstStyle/>
          <a:p>
            <a:pPr>
              <a:defRPr/>
            </a:pPr>
            <a:r>
              <a:rPr lang="en-US"/>
              <a:t>Dislocation glide</a:t>
            </a:r>
            <a:endParaRPr lang="en-US" sz="4000"/>
          </a:p>
        </p:txBody>
      </p:sp>
      <p:sp>
        <p:nvSpPr>
          <p:cNvPr id="24580" name="Rectangle 3"/>
          <p:cNvSpPr>
            <a:spLocks noGrp="1" noChangeArrowheads="1"/>
          </p:cNvSpPr>
          <p:nvPr>
            <p:ph type="body" idx="1"/>
          </p:nvPr>
        </p:nvSpPr>
        <p:spPr>
          <a:xfrm>
            <a:off x="685800" y="1295400"/>
            <a:ext cx="8229600" cy="2514600"/>
          </a:xfrm>
        </p:spPr>
        <p:txBody>
          <a:bodyPr/>
          <a:lstStyle/>
          <a:p>
            <a:pPr>
              <a:lnSpc>
                <a:spcPct val="90000"/>
              </a:lnSpc>
            </a:pPr>
            <a:r>
              <a:rPr lang="en-US" sz="2800"/>
              <a:t>The effect of dislocation motion in a crystal: passage causes one half of the crystal to be displaced relative to the other.  This is a </a:t>
            </a:r>
            <a:r>
              <a:rPr lang="en-US" sz="2800" i="1"/>
              <a:t>shear</a:t>
            </a:r>
            <a:r>
              <a:rPr lang="en-US" sz="2800"/>
              <a:t> displacement, giving rise to a </a:t>
            </a:r>
            <a:r>
              <a:rPr lang="en-US" sz="2800" i="1"/>
              <a:t>shear strain</a:t>
            </a:r>
            <a:r>
              <a:rPr lang="en-US" sz="2800"/>
              <a:t>.</a:t>
            </a:r>
          </a:p>
          <a:p>
            <a:pPr>
              <a:lnSpc>
                <a:spcPct val="90000"/>
              </a:lnSpc>
            </a:pPr>
            <a:endParaRPr lang="en-US" sz="2800"/>
          </a:p>
        </p:txBody>
      </p:sp>
      <p:pic>
        <p:nvPicPr>
          <p:cNvPr id="24581" name="Picture 4"/>
          <p:cNvPicPr>
            <a:picLocks noChangeAspect="1" noChangeArrowheads="1"/>
          </p:cNvPicPr>
          <p:nvPr/>
        </p:nvPicPr>
        <p:blipFill>
          <a:blip r:embed="rId2"/>
          <a:srcRect/>
          <a:stretch>
            <a:fillRect/>
          </a:stretch>
        </p:blipFill>
        <p:spPr bwMode="auto">
          <a:xfrm>
            <a:off x="3352800" y="3048000"/>
            <a:ext cx="5105400" cy="3416300"/>
          </a:xfrm>
          <a:prstGeom prst="rect">
            <a:avLst/>
          </a:prstGeom>
          <a:noFill/>
          <a:ln w="9525">
            <a:noFill/>
            <a:miter lim="800000"/>
            <a:headEnd/>
            <a:tailEnd/>
          </a:ln>
        </p:spPr>
      </p:pic>
      <p:sp>
        <p:nvSpPr>
          <p:cNvPr id="24582" name="Text Box 5"/>
          <p:cNvSpPr txBox="1">
            <a:spLocks noChangeArrowheads="1"/>
          </p:cNvSpPr>
          <p:nvPr/>
        </p:nvSpPr>
        <p:spPr bwMode="auto">
          <a:xfrm>
            <a:off x="1846263" y="5545138"/>
            <a:ext cx="987425" cy="396875"/>
          </a:xfrm>
          <a:prstGeom prst="rect">
            <a:avLst/>
          </a:prstGeom>
          <a:noFill/>
          <a:ln w="9525">
            <a:noFill/>
            <a:miter lim="800000"/>
            <a:headEnd/>
            <a:tailEnd/>
          </a:ln>
        </p:spPr>
        <p:txBody>
          <a:bodyPr wrap="none">
            <a:prstTxWarp prst="textNoShape">
              <a:avLst/>
            </a:prstTxWarp>
            <a:spAutoFit/>
          </a:bodyPr>
          <a:lstStyle/>
          <a:p>
            <a:r>
              <a:rPr lang="en-US" sz="2000">
                <a:latin typeface="Times" charset="0"/>
              </a:rPr>
              <a:t>[Dieter]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p>
            <a:fld id="{1CF6AEBE-6E62-0F41-A9F8-01DD41CDA559}" type="slidenum">
              <a:rPr lang="en-US" smtClean="0"/>
              <a:pPr/>
              <a:t>12</a:t>
            </a:fld>
            <a:endParaRPr lang="en-US" smtClean="0"/>
          </a:p>
        </p:txBody>
      </p:sp>
      <p:sp>
        <p:nvSpPr>
          <p:cNvPr id="108546" name="Rectangle 2"/>
          <p:cNvSpPr>
            <a:spLocks noGrp="1" noChangeArrowheads="1"/>
          </p:cNvSpPr>
          <p:nvPr>
            <p:ph type="title"/>
          </p:nvPr>
        </p:nvSpPr>
        <p:spPr/>
        <p:txBody>
          <a:bodyPr/>
          <a:lstStyle/>
          <a:p>
            <a:pPr>
              <a:defRPr/>
            </a:pPr>
            <a:r>
              <a:rPr lang="en-US"/>
              <a:t>Single Crystal Deformation</a:t>
            </a:r>
          </a:p>
        </p:txBody>
      </p:sp>
      <p:sp>
        <p:nvSpPr>
          <p:cNvPr id="25604" name="Rectangle 3"/>
          <p:cNvSpPr>
            <a:spLocks noGrp="1" noChangeArrowheads="1"/>
          </p:cNvSpPr>
          <p:nvPr>
            <p:ph type="body" idx="1"/>
          </p:nvPr>
        </p:nvSpPr>
        <p:spPr>
          <a:xfrm>
            <a:off x="685800" y="1295400"/>
            <a:ext cx="7772400" cy="2743200"/>
          </a:xfrm>
        </p:spPr>
        <p:txBody>
          <a:bodyPr/>
          <a:lstStyle/>
          <a:p>
            <a:r>
              <a:rPr lang="en-US" sz="2400"/>
              <a:t>To make the connection between dislocation behavior and yield strength as measured in tension, consider the deformation of a single crystal.</a:t>
            </a:r>
          </a:p>
          <a:p>
            <a:r>
              <a:rPr lang="en-US" sz="2400"/>
              <a:t>Given an orientation for single slip, i.e. the resolved shear stress reaches the critical value on one system ahead of all others, then one obtains a “pack-of-cards” straining.</a:t>
            </a:r>
          </a:p>
        </p:txBody>
      </p:sp>
      <p:pic>
        <p:nvPicPr>
          <p:cNvPr id="25605" name="Picture 4"/>
          <p:cNvPicPr>
            <a:picLocks noChangeAspect="1" noChangeArrowheads="1"/>
          </p:cNvPicPr>
          <p:nvPr/>
        </p:nvPicPr>
        <p:blipFill>
          <a:blip r:embed="rId2"/>
          <a:srcRect/>
          <a:stretch>
            <a:fillRect/>
          </a:stretch>
        </p:blipFill>
        <p:spPr bwMode="auto">
          <a:xfrm>
            <a:off x="2057400" y="4343400"/>
            <a:ext cx="1819275" cy="2286000"/>
          </a:xfrm>
          <a:prstGeom prst="rect">
            <a:avLst/>
          </a:prstGeom>
          <a:noFill/>
          <a:ln w="9525">
            <a:noFill/>
            <a:miter lim="800000"/>
            <a:headEnd/>
            <a:tailEnd/>
          </a:ln>
        </p:spPr>
      </p:pic>
      <p:pic>
        <p:nvPicPr>
          <p:cNvPr id="25606"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640263" y="4189413"/>
            <a:ext cx="3894137" cy="2287587"/>
          </a:xfrm>
          <a:prstGeom prst="rect">
            <a:avLst/>
          </a:prstGeom>
          <a:noFill/>
          <a:ln w="9525">
            <a:noFill/>
            <a:miter lim="800000"/>
            <a:headEnd/>
            <a:tailEnd/>
          </a:ln>
        </p:spPr>
      </p:pic>
      <p:sp>
        <p:nvSpPr>
          <p:cNvPr id="25607" name="Text Box 6"/>
          <p:cNvSpPr txBox="1">
            <a:spLocks noChangeArrowheads="1"/>
          </p:cNvSpPr>
          <p:nvPr/>
        </p:nvSpPr>
        <p:spPr bwMode="auto">
          <a:xfrm>
            <a:off x="1355725" y="6142038"/>
            <a:ext cx="666750" cy="274637"/>
          </a:xfrm>
          <a:prstGeom prst="rect">
            <a:avLst/>
          </a:prstGeom>
          <a:noFill/>
          <a:ln w="9525">
            <a:noFill/>
            <a:miter lim="800000"/>
            <a:headEnd/>
            <a:tailEnd/>
          </a:ln>
        </p:spPr>
        <p:txBody>
          <a:bodyPr wrap="none">
            <a:prstTxWarp prst="textNoShape">
              <a:avLst/>
            </a:prstTxWarp>
            <a:spAutoFit/>
          </a:bodyPr>
          <a:lstStyle/>
          <a:p>
            <a:r>
              <a:rPr lang="en-US" sz="1200">
                <a:latin typeface="Times" charset="0"/>
              </a:rPr>
              <a:t>[Dieter]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6684A0FB-0BFA-BD4B-828D-33E67D76503C}" type="slidenum">
              <a:rPr lang="en-US" smtClean="0"/>
              <a:pPr/>
              <a:t>13</a:t>
            </a:fld>
            <a:endParaRPr lang="en-US" smtClean="0"/>
          </a:p>
        </p:txBody>
      </p:sp>
      <p:sp>
        <p:nvSpPr>
          <p:cNvPr id="109570" name="Rectangle 2"/>
          <p:cNvSpPr>
            <a:spLocks noGrp="1" noChangeArrowheads="1"/>
          </p:cNvSpPr>
          <p:nvPr>
            <p:ph type="title"/>
          </p:nvPr>
        </p:nvSpPr>
        <p:spPr/>
        <p:txBody>
          <a:bodyPr/>
          <a:lstStyle/>
          <a:p>
            <a:pPr>
              <a:defRPr/>
            </a:pPr>
            <a:r>
              <a:rPr lang="en-US"/>
              <a:t>Resolved Shear Stress</a:t>
            </a:r>
          </a:p>
        </p:txBody>
      </p:sp>
      <p:sp>
        <p:nvSpPr>
          <p:cNvPr id="26628" name="Rectangle 3"/>
          <p:cNvSpPr>
            <a:spLocks noGrp="1" noChangeArrowheads="1"/>
          </p:cNvSpPr>
          <p:nvPr>
            <p:ph type="body" idx="1"/>
          </p:nvPr>
        </p:nvSpPr>
        <p:spPr>
          <a:xfrm>
            <a:off x="533400" y="1295400"/>
            <a:ext cx="8001000" cy="4953000"/>
          </a:xfrm>
        </p:spPr>
        <p:txBody>
          <a:bodyPr/>
          <a:lstStyle/>
          <a:p>
            <a:pPr>
              <a:lnSpc>
                <a:spcPct val="90000"/>
              </a:lnSpc>
            </a:pPr>
            <a:r>
              <a:rPr lang="en-US" sz="2400"/>
              <a:t>Geometry of slip: how big an </a:t>
            </a:r>
            <a:br>
              <a:rPr lang="en-US" sz="2400"/>
            </a:br>
            <a:r>
              <a:rPr lang="en-US" sz="2400"/>
              <a:t>applied stress is required for slip?</a:t>
            </a:r>
          </a:p>
          <a:p>
            <a:pPr>
              <a:lnSpc>
                <a:spcPct val="90000"/>
              </a:lnSpc>
            </a:pPr>
            <a:r>
              <a:rPr lang="en-US" sz="2400"/>
              <a:t>To obtain the resolved shear</a:t>
            </a:r>
            <a:br>
              <a:rPr lang="en-US" sz="2400"/>
            </a:br>
            <a:r>
              <a:rPr lang="en-US" sz="2400"/>
              <a:t>stress based on an applied tensile</a:t>
            </a:r>
            <a:br>
              <a:rPr lang="en-US" sz="2400"/>
            </a:br>
            <a:r>
              <a:rPr lang="en-US" sz="2400"/>
              <a:t>stress, </a:t>
            </a:r>
            <a:r>
              <a:rPr lang="en-US" sz="2400" i="1">
                <a:latin typeface="Times" charset="0"/>
              </a:rPr>
              <a:t>P</a:t>
            </a:r>
            <a:r>
              <a:rPr lang="en-US" sz="2400"/>
              <a:t>, take the component of</a:t>
            </a:r>
            <a:br>
              <a:rPr lang="en-US" sz="2400"/>
            </a:br>
            <a:r>
              <a:rPr lang="en-US" sz="2400"/>
              <a:t>the stress along the slip direction</a:t>
            </a:r>
            <a:br>
              <a:rPr lang="en-US" sz="2400"/>
            </a:br>
            <a:r>
              <a:rPr lang="en-US" sz="2400"/>
              <a:t>which is given by </a:t>
            </a:r>
            <a:r>
              <a:rPr lang="en-US" sz="2400" i="1">
                <a:latin typeface="Times" charset="0"/>
              </a:rPr>
              <a:t>Fcos</a:t>
            </a:r>
            <a:r>
              <a:rPr lang="en-US" sz="2400">
                <a:latin typeface="Symbol" charset="2"/>
              </a:rPr>
              <a:t>l</a:t>
            </a:r>
            <a:r>
              <a:rPr lang="en-US" sz="2400"/>
              <a:t>, and divide </a:t>
            </a:r>
            <a:br>
              <a:rPr lang="en-US" sz="2400"/>
            </a:br>
            <a:r>
              <a:rPr lang="en-US" sz="2400"/>
              <a:t>by the area over which the (shear)</a:t>
            </a:r>
            <a:br>
              <a:rPr lang="en-US" sz="2400"/>
            </a:br>
            <a:r>
              <a:rPr lang="en-US" sz="2400"/>
              <a:t>force is applied, </a:t>
            </a:r>
            <a:r>
              <a:rPr lang="en-US" sz="2400" i="1">
                <a:latin typeface="Times" charset="0"/>
              </a:rPr>
              <a:t>A/cos</a:t>
            </a:r>
            <a:r>
              <a:rPr lang="en-US" sz="2400">
                <a:latin typeface="Symbol" charset="2"/>
              </a:rPr>
              <a:t>f</a:t>
            </a:r>
            <a:r>
              <a:rPr lang="en-US" sz="2400"/>
              <a:t>.  Note that </a:t>
            </a:r>
            <a:br>
              <a:rPr lang="en-US" sz="2400"/>
            </a:br>
            <a:r>
              <a:rPr lang="en-US" sz="2400"/>
              <a:t>the two angles are not complementary unless the slip direction, slip plane normal and tensile direction happen to be co-planar.</a:t>
            </a:r>
            <a:br>
              <a:rPr lang="en-US" sz="2400"/>
            </a:br>
            <a:r>
              <a:rPr lang="en-US" sz="2400"/>
              <a:t>	</a:t>
            </a:r>
            <a:r>
              <a:rPr lang="en-US" sz="2400">
                <a:latin typeface="Symbol" charset="2"/>
              </a:rPr>
              <a:t>t</a:t>
            </a:r>
            <a:r>
              <a:rPr lang="en-US" sz="2400">
                <a:latin typeface="Times" charset="0"/>
              </a:rPr>
              <a:t> = (</a:t>
            </a:r>
            <a:r>
              <a:rPr lang="en-US" sz="2400" i="1">
                <a:latin typeface="Times" charset="0"/>
              </a:rPr>
              <a:t>F/A</a:t>
            </a:r>
            <a:r>
              <a:rPr lang="en-US" sz="2400">
                <a:latin typeface="Times" charset="0"/>
              </a:rPr>
              <a:t>) cos</a:t>
            </a:r>
            <a:r>
              <a:rPr lang="en-US" sz="2400" i="1">
                <a:latin typeface="Symbol" charset="2"/>
              </a:rPr>
              <a:t>l</a:t>
            </a:r>
            <a:r>
              <a:rPr lang="en-US" sz="2400">
                <a:latin typeface="Times" charset="0"/>
              </a:rPr>
              <a:t>cos</a:t>
            </a:r>
            <a:r>
              <a:rPr lang="en-US" sz="2400" i="1">
                <a:latin typeface="Symbol" charset="2"/>
              </a:rPr>
              <a:t>f</a:t>
            </a:r>
            <a:r>
              <a:rPr lang="en-US" sz="2400">
                <a:latin typeface="Symbol" charset="2"/>
              </a:rPr>
              <a:t> = </a:t>
            </a:r>
            <a:r>
              <a:rPr lang="en-US" sz="2400" i="1">
                <a:latin typeface="Symbol" charset="2"/>
              </a:rPr>
              <a:t>s</a:t>
            </a:r>
            <a:r>
              <a:rPr lang="en-US" sz="2400">
                <a:latin typeface="Symbol" charset="2"/>
              </a:rPr>
              <a:t> </a:t>
            </a:r>
            <a:r>
              <a:rPr lang="en-US" sz="2400">
                <a:latin typeface="Times" charset="0"/>
              </a:rPr>
              <a:t>cos</a:t>
            </a:r>
            <a:r>
              <a:rPr lang="en-US" sz="2400" i="1">
                <a:latin typeface="Symbol" charset="2"/>
              </a:rPr>
              <a:t>l</a:t>
            </a:r>
            <a:r>
              <a:rPr lang="en-US" sz="2400">
                <a:latin typeface="Times" charset="0"/>
              </a:rPr>
              <a:t>cos</a:t>
            </a:r>
            <a:r>
              <a:rPr lang="en-US" sz="2400" i="1">
                <a:latin typeface="Symbol" charset="2"/>
              </a:rPr>
              <a:t>f = s</a:t>
            </a:r>
            <a:r>
              <a:rPr lang="en-US" sz="2400" i="1">
                <a:latin typeface="Times" charset="0"/>
              </a:rPr>
              <a:t> * m</a:t>
            </a:r>
            <a:endParaRPr lang="en-US" sz="2400"/>
          </a:p>
        </p:txBody>
      </p:sp>
      <p:pic>
        <p:nvPicPr>
          <p:cNvPr id="26629" name="Picture 4"/>
          <p:cNvPicPr>
            <a:picLocks noChangeAspect="1" noChangeArrowheads="1"/>
          </p:cNvPicPr>
          <p:nvPr/>
        </p:nvPicPr>
        <p:blipFill>
          <a:blip r:embed="rId2"/>
          <a:srcRect/>
          <a:stretch>
            <a:fillRect/>
          </a:stretch>
        </p:blipFill>
        <p:spPr bwMode="auto">
          <a:xfrm>
            <a:off x="6265863" y="990600"/>
            <a:ext cx="2668587" cy="3352800"/>
          </a:xfrm>
          <a:prstGeom prst="rect">
            <a:avLst/>
          </a:prstGeom>
          <a:noFill/>
          <a:ln w="9525">
            <a:noFill/>
            <a:miter lim="800000"/>
            <a:headEnd/>
            <a:tailEnd/>
          </a:ln>
        </p:spPr>
      </p:pic>
      <p:sp>
        <p:nvSpPr>
          <p:cNvPr id="26630" name="AutoShape 5"/>
          <p:cNvSpPr>
            <a:spLocks/>
          </p:cNvSpPr>
          <p:nvPr/>
        </p:nvSpPr>
        <p:spPr bwMode="auto">
          <a:xfrm rot="-5400000">
            <a:off x="4914900" y="5219700"/>
            <a:ext cx="304800" cy="1295400"/>
          </a:xfrm>
          <a:prstGeom prst="leftBrace">
            <a:avLst>
              <a:gd name="adj1" fmla="val 35417"/>
              <a:gd name="adj2" fmla="val 50000"/>
            </a:avLst>
          </a:prstGeom>
          <a:noFill/>
          <a:ln w="9525">
            <a:solidFill>
              <a:srgbClr val="FF0000"/>
            </a:solidFill>
            <a:round/>
            <a:headEnd/>
            <a:tailEnd/>
          </a:ln>
        </p:spPr>
        <p:txBody>
          <a:bodyPr wrap="none" anchor="ctr">
            <a:prstTxWarp prst="textNoShape">
              <a:avLst/>
            </a:prstTxWarp>
          </a:bodyPr>
          <a:lstStyle/>
          <a:p>
            <a:endParaRPr lang="en-US"/>
          </a:p>
        </p:txBody>
      </p:sp>
      <p:sp>
        <p:nvSpPr>
          <p:cNvPr id="26631" name="Text Box 6"/>
          <p:cNvSpPr txBox="1">
            <a:spLocks noChangeArrowheads="1"/>
          </p:cNvSpPr>
          <p:nvPr/>
        </p:nvSpPr>
        <p:spPr bwMode="auto">
          <a:xfrm>
            <a:off x="4419600" y="6096000"/>
            <a:ext cx="2532063" cy="457200"/>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Times" charset="0"/>
              </a:rPr>
              <a:t>Schmid factor := </a:t>
            </a:r>
            <a:r>
              <a:rPr lang="en-US" i="1">
                <a:solidFill>
                  <a:srgbClr val="FF0000"/>
                </a:solidFill>
                <a:latin typeface="Times" charset="0"/>
              </a:rPr>
              <a:t>m</a:t>
            </a:r>
            <a:endParaRPr lang="en-US">
              <a:solidFill>
                <a:srgbClr val="FF0000"/>
              </a:solidFill>
              <a:latin typeface="Times" charset="0"/>
            </a:endParaRPr>
          </a:p>
        </p:txBody>
      </p:sp>
      <p:sp>
        <p:nvSpPr>
          <p:cNvPr id="26632" name="Text Box 8"/>
          <p:cNvSpPr txBox="1">
            <a:spLocks noChangeArrowheads="1"/>
          </p:cNvSpPr>
          <p:nvPr/>
        </p:nvSpPr>
        <p:spPr bwMode="auto">
          <a:xfrm>
            <a:off x="492125" y="5807075"/>
            <a:ext cx="3165475" cy="822325"/>
          </a:xfrm>
          <a:prstGeom prst="rect">
            <a:avLst/>
          </a:prstGeom>
          <a:solidFill>
            <a:srgbClr val="FFE5E5"/>
          </a:solidFill>
          <a:ln w="9525">
            <a:noFill/>
            <a:miter lim="800000"/>
            <a:headEnd/>
            <a:tailEnd/>
          </a:ln>
        </p:spPr>
        <p:txBody>
          <a:bodyPr wrap="none">
            <a:prstTxWarp prst="textNoShape">
              <a:avLst/>
            </a:prstTxWarp>
            <a:spAutoFit/>
          </a:bodyPr>
          <a:lstStyle/>
          <a:p>
            <a:r>
              <a:rPr lang="en-US"/>
              <a:t>In tensor (index) form:</a:t>
            </a:r>
          </a:p>
          <a:p>
            <a:r>
              <a:rPr lang="en-US" i="1">
                <a:latin typeface="Symbol" charset="2"/>
                <a:sym typeface="Symbol" charset="2"/>
              </a:rPr>
              <a:t></a:t>
            </a:r>
            <a:r>
              <a:rPr lang="en-US" i="1">
                <a:latin typeface="Times" charset="0"/>
              </a:rPr>
              <a:t> = b</a:t>
            </a:r>
            <a:r>
              <a:rPr lang="en-US" i="1" baseline="-25000">
                <a:latin typeface="Times" charset="0"/>
              </a:rPr>
              <a:t>i</a:t>
            </a:r>
            <a:r>
              <a:rPr lang="en-US" i="1">
                <a:latin typeface="Times" charset="0"/>
              </a:rPr>
              <a:t> </a:t>
            </a:r>
            <a:r>
              <a:rPr lang="en-US" i="1">
                <a:latin typeface="Symbol" charset="2"/>
                <a:sym typeface="Symbol" charset="2"/>
              </a:rPr>
              <a:t></a:t>
            </a:r>
            <a:r>
              <a:rPr lang="en-US" i="1" baseline="-25000">
                <a:latin typeface="Times" charset="0"/>
              </a:rPr>
              <a:t>ij</a:t>
            </a:r>
            <a:r>
              <a:rPr lang="en-US" i="1">
                <a:latin typeface="Times" charset="0"/>
              </a:rPr>
              <a:t> n</a:t>
            </a:r>
            <a:r>
              <a:rPr lang="en-US" i="1" baseline="-25000">
                <a:latin typeface="Times" charset="0"/>
              </a:rPr>
              <a:t>j</a:t>
            </a:r>
          </a:p>
        </p:txBody>
      </p:sp>
      <p:sp>
        <p:nvSpPr>
          <p:cNvPr id="26633" name="Text Box 9"/>
          <p:cNvSpPr txBox="1">
            <a:spLocks noChangeArrowheads="1"/>
          </p:cNvSpPr>
          <p:nvPr/>
        </p:nvSpPr>
        <p:spPr bwMode="auto">
          <a:xfrm>
            <a:off x="6384925" y="2743200"/>
            <a:ext cx="633413" cy="457200"/>
          </a:xfrm>
          <a:prstGeom prst="rect">
            <a:avLst/>
          </a:prstGeom>
          <a:noFill/>
          <a:ln w="9525">
            <a:noFill/>
            <a:miter lim="800000"/>
            <a:headEnd/>
            <a:tailEnd/>
          </a:ln>
        </p:spPr>
        <p:txBody>
          <a:bodyPr wrap="none">
            <a:prstTxWarp prst="textNoShape">
              <a:avLst/>
            </a:prstTxWarp>
            <a:spAutoFit/>
          </a:bodyPr>
          <a:lstStyle/>
          <a:p>
            <a:r>
              <a:rPr lang="en-US"/>
              <a:t>= </a:t>
            </a:r>
            <a:r>
              <a:rPr lang="en-US" b="1"/>
              <a:t>b</a:t>
            </a:r>
            <a:endParaRPr lang="en-US"/>
          </a:p>
        </p:txBody>
      </p:sp>
      <p:sp>
        <p:nvSpPr>
          <p:cNvPr id="26634" name="Text Box 10"/>
          <p:cNvSpPr txBox="1">
            <a:spLocks noChangeArrowheads="1"/>
          </p:cNvSpPr>
          <p:nvPr/>
        </p:nvSpPr>
        <p:spPr bwMode="auto">
          <a:xfrm>
            <a:off x="8382000" y="914400"/>
            <a:ext cx="633413" cy="457200"/>
          </a:xfrm>
          <a:prstGeom prst="rect">
            <a:avLst/>
          </a:prstGeom>
          <a:noFill/>
          <a:ln w="9525">
            <a:noFill/>
            <a:miter lim="800000"/>
            <a:headEnd/>
            <a:tailEnd/>
          </a:ln>
        </p:spPr>
        <p:txBody>
          <a:bodyPr wrap="none">
            <a:prstTxWarp prst="textNoShape">
              <a:avLst/>
            </a:prstTxWarp>
            <a:spAutoFit/>
          </a:bodyPr>
          <a:lstStyle/>
          <a:p>
            <a:r>
              <a:rPr lang="en-US"/>
              <a:t>= </a:t>
            </a:r>
            <a:r>
              <a:rPr lang="en-US" b="1"/>
              <a:t>n</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p>
            <a:fld id="{BAF91C75-A466-B447-8C00-79C98B36F3BB}" type="slidenum">
              <a:rPr lang="en-US" smtClean="0"/>
              <a:pPr/>
              <a:t>14</a:t>
            </a:fld>
            <a:endParaRPr lang="en-US" smtClean="0"/>
          </a:p>
        </p:txBody>
      </p:sp>
      <p:sp>
        <p:nvSpPr>
          <p:cNvPr id="56322" name="Rectangle 2"/>
          <p:cNvSpPr>
            <a:spLocks noGrp="1" noChangeArrowheads="1"/>
          </p:cNvSpPr>
          <p:nvPr>
            <p:ph type="title"/>
          </p:nvPr>
        </p:nvSpPr>
        <p:spPr>
          <a:xfrm>
            <a:off x="2057400" y="228600"/>
            <a:ext cx="6096000" cy="1524000"/>
          </a:xfrm>
        </p:spPr>
        <p:txBody>
          <a:bodyPr/>
          <a:lstStyle/>
          <a:p>
            <a:pPr>
              <a:defRPr/>
            </a:pPr>
            <a:r>
              <a:rPr lang="en-US"/>
              <a:t>Schmid’s Law</a:t>
            </a:r>
          </a:p>
        </p:txBody>
      </p:sp>
      <p:sp>
        <p:nvSpPr>
          <p:cNvPr id="27652" name="Text Box 3"/>
          <p:cNvSpPr txBox="1">
            <a:spLocks noChangeArrowheads="1"/>
          </p:cNvSpPr>
          <p:nvPr/>
        </p:nvSpPr>
        <p:spPr bwMode="auto">
          <a:xfrm>
            <a:off x="762000" y="1981200"/>
            <a:ext cx="8016875" cy="4108450"/>
          </a:xfrm>
          <a:prstGeom prst="rect">
            <a:avLst/>
          </a:prstGeom>
          <a:noFill/>
          <a:ln w="9525">
            <a:noFill/>
            <a:miter lim="800000"/>
            <a:headEnd/>
            <a:tailEnd/>
          </a:ln>
        </p:spPr>
        <p:txBody>
          <a:bodyPr>
            <a:prstTxWarp prst="textNoShape">
              <a:avLst/>
            </a:prstTxWarp>
            <a:spAutoFit/>
          </a:bodyPr>
          <a:lstStyle/>
          <a:p>
            <a:pPr>
              <a:buFont typeface="Times" charset="0"/>
              <a:buChar char="•"/>
            </a:pPr>
            <a:r>
              <a:rPr kumimoji="1" lang="en-US"/>
              <a:t> Initial yield stress varies from sample to sample depending on, among several factors, the position of the crystal lattice relative to the loading axis.</a:t>
            </a:r>
          </a:p>
          <a:p>
            <a:pPr>
              <a:buFont typeface="Times" charset="0"/>
              <a:buChar char="•"/>
            </a:pPr>
            <a:endParaRPr kumimoji="1" lang="en-US"/>
          </a:p>
          <a:p>
            <a:pPr>
              <a:buFont typeface="Times" charset="0"/>
              <a:buChar char="•"/>
            </a:pPr>
            <a:r>
              <a:rPr kumimoji="1" lang="en-US"/>
              <a:t> It is the shear stress resolved along the slip direction on the slip plane that initiates plastic deformation.</a:t>
            </a:r>
          </a:p>
          <a:p>
            <a:pPr>
              <a:buFont typeface="Times" charset="0"/>
              <a:buChar char="•"/>
            </a:pPr>
            <a:endParaRPr kumimoji="1" lang="en-US"/>
          </a:p>
          <a:p>
            <a:pPr>
              <a:buFont typeface="Times" charset="0"/>
              <a:buChar char="•"/>
            </a:pPr>
            <a:r>
              <a:rPr kumimoji="1" lang="en-US"/>
              <a:t> Yield will begin on a slip system when the shear stress on this system first reaches a critical value </a:t>
            </a:r>
            <a:r>
              <a:rPr kumimoji="1" lang="en-US" i="1"/>
              <a:t>(critical resolved shear stress, crss),</a:t>
            </a:r>
            <a:r>
              <a:rPr kumimoji="1" lang="en-US"/>
              <a:t> independent of the tensile stress or any other normal stress on the lattice plane.</a:t>
            </a:r>
          </a:p>
        </p:txBody>
      </p:sp>
      <p:sp>
        <p:nvSpPr>
          <p:cNvPr id="27653" name="Text Box 4"/>
          <p:cNvSpPr txBox="1">
            <a:spLocks noChangeArrowheads="1"/>
          </p:cNvSpPr>
          <p:nvPr/>
        </p:nvSpPr>
        <p:spPr bwMode="auto">
          <a:xfrm>
            <a:off x="533400" y="1528763"/>
            <a:ext cx="3656013" cy="457200"/>
          </a:xfrm>
          <a:prstGeom prst="rect">
            <a:avLst/>
          </a:prstGeom>
          <a:noFill/>
          <a:ln w="9525">
            <a:noFill/>
            <a:miter lim="800000"/>
            <a:headEnd/>
            <a:tailEnd/>
          </a:ln>
        </p:spPr>
        <p:txBody>
          <a:bodyPr wrap="none">
            <a:prstTxWarp prst="textNoShape">
              <a:avLst/>
            </a:prstTxWarp>
            <a:spAutoFit/>
          </a:bodyPr>
          <a:lstStyle/>
          <a:p>
            <a:r>
              <a:rPr kumimoji="1" lang="en-US" b="1"/>
              <a:t>Schmid postulated that:</a:t>
            </a:r>
          </a:p>
        </p:txBody>
      </p:sp>
      <p:sp>
        <p:nvSpPr>
          <p:cNvPr id="27654" name="Text Box 5"/>
          <p:cNvSpPr txBox="1">
            <a:spLocks noChangeArrowheads="1"/>
          </p:cNvSpPr>
          <p:nvPr/>
        </p:nvSpPr>
        <p:spPr bwMode="auto">
          <a:xfrm>
            <a:off x="441325" y="6248400"/>
            <a:ext cx="6083300" cy="304800"/>
          </a:xfrm>
          <a:prstGeom prst="rect">
            <a:avLst/>
          </a:prstGeom>
          <a:noFill/>
          <a:ln w="9525">
            <a:noFill/>
            <a:miter lim="800000"/>
            <a:headEnd/>
            <a:tailEnd/>
          </a:ln>
        </p:spPr>
        <p:txBody>
          <a:bodyPr wrap="none">
            <a:prstTxWarp prst="textNoShape">
              <a:avLst/>
            </a:prstTxWarp>
            <a:spAutoFit/>
          </a:bodyPr>
          <a:lstStyle/>
          <a:p>
            <a:r>
              <a:rPr lang="en-US" sz="1400"/>
              <a:t>E. Schmid &amp; W. Boas (1950), </a:t>
            </a:r>
            <a:r>
              <a:rPr lang="en-US" sz="1400" i="1"/>
              <a:t>Plasticity of Crystals</a:t>
            </a:r>
            <a:r>
              <a:rPr lang="en-US" sz="1400"/>
              <a:t>, Hughes &amp; Co., London.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5"/>
          <p:cNvSpPr>
            <a:spLocks noGrp="1"/>
          </p:cNvSpPr>
          <p:nvPr>
            <p:ph type="sldNum" sz="quarter" idx="12"/>
          </p:nvPr>
        </p:nvSpPr>
        <p:spPr>
          <a:noFill/>
        </p:spPr>
        <p:txBody>
          <a:bodyPr/>
          <a:lstStyle/>
          <a:p>
            <a:fld id="{7B814C49-DC75-C747-A7ED-2AEE022AD5E8}" type="slidenum">
              <a:rPr lang="en-US" smtClean="0"/>
              <a:pPr/>
              <a:t>15</a:t>
            </a:fld>
            <a:endParaRPr lang="en-US" smtClean="0"/>
          </a:p>
        </p:txBody>
      </p:sp>
      <p:sp>
        <p:nvSpPr>
          <p:cNvPr id="57346" name="Rectangle 2"/>
          <p:cNvSpPr>
            <a:spLocks noGrp="1" noChangeArrowheads="1"/>
          </p:cNvSpPr>
          <p:nvPr>
            <p:ph type="title"/>
          </p:nvPr>
        </p:nvSpPr>
        <p:spPr>
          <a:xfrm>
            <a:off x="1676400" y="304800"/>
            <a:ext cx="6096000" cy="1371600"/>
          </a:xfrm>
        </p:spPr>
        <p:txBody>
          <a:bodyPr/>
          <a:lstStyle/>
          <a:p>
            <a:pPr>
              <a:defRPr/>
            </a:pPr>
            <a:r>
              <a:rPr lang="pt-BR"/>
              <a:t>Schmid’s Law</a:t>
            </a:r>
            <a:endParaRPr lang="en-US"/>
          </a:p>
        </p:txBody>
      </p:sp>
      <p:sp>
        <p:nvSpPr>
          <p:cNvPr id="28677" name="Text Box 3"/>
          <p:cNvSpPr txBox="1">
            <a:spLocks noChangeArrowheads="1"/>
          </p:cNvSpPr>
          <p:nvPr/>
        </p:nvSpPr>
        <p:spPr bwMode="auto">
          <a:xfrm>
            <a:off x="457200" y="1600200"/>
            <a:ext cx="3046413" cy="457200"/>
          </a:xfrm>
          <a:prstGeom prst="rect">
            <a:avLst/>
          </a:prstGeom>
          <a:noFill/>
          <a:ln w="9525">
            <a:noFill/>
            <a:miter lim="800000"/>
            <a:headEnd/>
            <a:tailEnd/>
          </a:ln>
        </p:spPr>
        <p:txBody>
          <a:bodyPr wrap="none">
            <a:prstTxWarp prst="textNoShape">
              <a:avLst/>
            </a:prstTxWarp>
            <a:spAutoFit/>
          </a:bodyPr>
          <a:lstStyle/>
          <a:p>
            <a:r>
              <a:rPr kumimoji="1" lang="pt-BR" b="1">
                <a:latin typeface="Times New Roman" charset="0"/>
              </a:rPr>
              <a:t>Resolved Shear Stress</a:t>
            </a:r>
            <a:endParaRPr kumimoji="1" lang="en-US" b="1">
              <a:latin typeface="Times New Roman" charset="0"/>
            </a:endParaRPr>
          </a:p>
        </p:txBody>
      </p:sp>
      <p:pic>
        <p:nvPicPr>
          <p:cNvPr id="28678" name="Picture 4" descr="figure1001"/>
          <p:cNvPicPr>
            <a:picLocks noChangeAspect="1" noChangeArrowheads="1"/>
          </p:cNvPicPr>
          <p:nvPr/>
        </p:nvPicPr>
        <p:blipFill>
          <a:blip r:embed="rId3">
            <a:lum bright="4000" contrast="38000"/>
          </a:blip>
          <a:srcRect/>
          <a:stretch>
            <a:fillRect/>
          </a:stretch>
        </p:blipFill>
        <p:spPr bwMode="auto">
          <a:xfrm rot="-258412">
            <a:off x="152400" y="2286000"/>
            <a:ext cx="5867400" cy="4325938"/>
          </a:xfrm>
          <a:prstGeom prst="rect">
            <a:avLst/>
          </a:prstGeom>
          <a:noFill/>
          <a:ln w="9525">
            <a:noFill/>
            <a:miter lim="800000"/>
            <a:headEnd/>
            <a:tailEnd/>
          </a:ln>
        </p:spPr>
      </p:pic>
      <p:pic>
        <p:nvPicPr>
          <p:cNvPr id="28679" name="Picture 5" descr="figure1002"/>
          <p:cNvPicPr>
            <a:picLocks noChangeAspect="1" noChangeArrowheads="1"/>
          </p:cNvPicPr>
          <p:nvPr/>
        </p:nvPicPr>
        <p:blipFill>
          <a:blip r:embed="rId4">
            <a:lum contrast="44000"/>
          </a:blip>
          <a:srcRect/>
          <a:stretch>
            <a:fillRect/>
          </a:stretch>
        </p:blipFill>
        <p:spPr bwMode="auto">
          <a:xfrm>
            <a:off x="5562600" y="3810000"/>
            <a:ext cx="2882900" cy="2794000"/>
          </a:xfrm>
          <a:prstGeom prst="rect">
            <a:avLst/>
          </a:prstGeom>
          <a:noFill/>
          <a:ln w="9525">
            <a:noFill/>
            <a:miter lim="800000"/>
            <a:headEnd/>
            <a:tailEnd/>
          </a:ln>
        </p:spPr>
      </p:pic>
      <p:graphicFrame>
        <p:nvGraphicFramePr>
          <p:cNvPr id="28674" name="Object 2"/>
          <p:cNvGraphicFramePr>
            <a:graphicFrameLocks noChangeAspect="1"/>
          </p:cNvGraphicFramePr>
          <p:nvPr/>
        </p:nvGraphicFramePr>
        <p:xfrm>
          <a:off x="3570288" y="1905000"/>
          <a:ext cx="5116512" cy="1585913"/>
        </p:xfrm>
        <a:graphic>
          <a:graphicData uri="http://schemas.openxmlformats.org/presentationml/2006/ole">
            <mc:AlternateContent xmlns:mc="http://schemas.openxmlformats.org/markup-compatibility/2006">
              <mc:Choice xmlns:v="urn:schemas-microsoft-com:vml" Requires="v">
                <p:oleObj spid="_x0000_s28688" name="Equation" r:id="rId5" imgW="1968500" imgH="609600" progId="Equation.3">
                  <p:embed/>
                </p:oleObj>
              </mc:Choice>
              <mc:Fallback>
                <p:oleObj name="Equation" r:id="rId5" imgW="1968500" imgH="6096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0288" y="1905000"/>
                        <a:ext cx="5116512" cy="1585913"/>
                      </a:xfrm>
                      <a:prstGeom prst="rect">
                        <a:avLst/>
                      </a:prstGeom>
                      <a:solidFill>
                        <a:srgbClr val="FFE5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5"/>
          <p:cNvSpPr>
            <a:spLocks noGrp="1"/>
          </p:cNvSpPr>
          <p:nvPr>
            <p:ph type="sldNum" sz="quarter" idx="12"/>
          </p:nvPr>
        </p:nvSpPr>
        <p:spPr>
          <a:noFill/>
        </p:spPr>
        <p:txBody>
          <a:bodyPr/>
          <a:lstStyle/>
          <a:p>
            <a:fld id="{43BB0975-8C30-A243-A90B-F7FC8DC3B0B1}" type="slidenum">
              <a:rPr lang="en-US" smtClean="0"/>
              <a:pPr/>
              <a:t>16</a:t>
            </a:fld>
            <a:endParaRPr lang="en-US" smtClean="0"/>
          </a:p>
        </p:txBody>
      </p:sp>
      <p:sp>
        <p:nvSpPr>
          <p:cNvPr id="110594" name="Rectangle 2"/>
          <p:cNvSpPr>
            <a:spLocks noGrp="1" noChangeArrowheads="1"/>
          </p:cNvSpPr>
          <p:nvPr>
            <p:ph type="title"/>
          </p:nvPr>
        </p:nvSpPr>
        <p:spPr/>
        <p:txBody>
          <a:bodyPr/>
          <a:lstStyle/>
          <a:p>
            <a:pPr>
              <a:defRPr/>
            </a:pPr>
            <a:r>
              <a:rPr lang="en-US"/>
              <a:t>Critical Resolved Shear Stress</a:t>
            </a:r>
          </a:p>
        </p:txBody>
      </p:sp>
      <p:sp>
        <p:nvSpPr>
          <p:cNvPr id="29701" name="Rectangle 3"/>
          <p:cNvSpPr>
            <a:spLocks noGrp="1" noChangeArrowheads="1"/>
          </p:cNvSpPr>
          <p:nvPr>
            <p:ph type="body" idx="1"/>
          </p:nvPr>
        </p:nvSpPr>
        <p:spPr>
          <a:xfrm>
            <a:off x="685800" y="1295400"/>
            <a:ext cx="7772400" cy="1828800"/>
          </a:xfrm>
        </p:spPr>
        <p:txBody>
          <a:bodyPr/>
          <a:lstStyle/>
          <a:p>
            <a:r>
              <a:rPr lang="en-US" sz="2000"/>
              <a:t>The experimental evidence of Schmid’s Law is that there </a:t>
            </a:r>
            <a:r>
              <a:rPr lang="en-US" sz="2000" i="1"/>
              <a:t>is</a:t>
            </a:r>
            <a:r>
              <a:rPr lang="en-US" sz="2000"/>
              <a:t> a </a:t>
            </a:r>
            <a:r>
              <a:rPr lang="en-US" sz="2000" i="1"/>
              <a:t>critical resolved shear stress</a:t>
            </a:r>
            <a:r>
              <a:rPr lang="en-US" sz="2000"/>
              <a:t>.  This is verified by measuring the yield stress of single crystals as a function of orientation.  The example below is for Mg which is hexagonal and slips most readily on the basal plane (all other </a:t>
            </a:r>
            <a:r>
              <a:rPr lang="en-US" sz="2000">
                <a:latin typeface="Symbol" charset="2"/>
              </a:rPr>
              <a:t>t</a:t>
            </a:r>
            <a:r>
              <a:rPr lang="en-US" sz="2000" baseline="-25000"/>
              <a:t>crss</a:t>
            </a:r>
            <a:r>
              <a:rPr lang="en-US" sz="2000"/>
              <a:t> are much larger).</a:t>
            </a:r>
          </a:p>
        </p:txBody>
      </p:sp>
      <p:graphicFrame>
        <p:nvGraphicFramePr>
          <p:cNvPr id="29698" name="Object 2"/>
          <p:cNvGraphicFramePr>
            <a:graphicFrameLocks noChangeAspect="1"/>
          </p:cNvGraphicFramePr>
          <p:nvPr/>
        </p:nvGraphicFramePr>
        <p:xfrm>
          <a:off x="1952625" y="3330575"/>
          <a:ext cx="4724400" cy="3375025"/>
        </p:xfrm>
        <a:graphic>
          <a:graphicData uri="http://schemas.openxmlformats.org/presentationml/2006/ole">
            <mc:AlternateContent xmlns:mc="http://schemas.openxmlformats.org/markup-compatibility/2006">
              <mc:Choice xmlns:v="urn:schemas-microsoft-com:vml" Requires="v">
                <p:oleObj spid="_x0000_s29712" name="Document" r:id="rId3" imgW="4089400" imgH="2921000" progId="Word.Document.8">
                  <p:embed/>
                </p:oleObj>
              </mc:Choice>
              <mc:Fallback>
                <p:oleObj name="Document" r:id="rId3" imgW="4089400" imgH="292100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625" y="3330575"/>
                        <a:ext cx="4724400" cy="337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9702" name="Text Box 5"/>
          <p:cNvSpPr txBox="1">
            <a:spLocks noChangeArrowheads="1"/>
          </p:cNvSpPr>
          <p:nvPr/>
        </p:nvSpPr>
        <p:spPr bwMode="auto">
          <a:xfrm>
            <a:off x="5715000" y="3124200"/>
            <a:ext cx="2079215" cy="1015663"/>
          </a:xfrm>
          <a:prstGeom prst="rect">
            <a:avLst/>
          </a:prstGeom>
          <a:noFill/>
          <a:ln w="9525">
            <a:solidFill>
              <a:schemeClr val="accent2"/>
            </a:solidFill>
            <a:miter lim="800000"/>
            <a:headEnd/>
            <a:tailEnd/>
          </a:ln>
        </p:spPr>
        <p:txBody>
          <a:bodyPr wrap="none">
            <a:prstTxWarp prst="textNoShape">
              <a:avLst/>
            </a:prstTxWarp>
            <a:spAutoFit/>
          </a:bodyPr>
          <a:lstStyle/>
          <a:p>
            <a:r>
              <a:rPr lang="en-US" sz="2000" dirty="0">
                <a:latin typeface="Times" charset="0"/>
              </a:rPr>
              <a:t>“Soft orientation”,</a:t>
            </a:r>
            <a:br>
              <a:rPr lang="en-US" sz="2000" dirty="0">
                <a:latin typeface="Times" charset="0"/>
              </a:rPr>
            </a:br>
            <a:r>
              <a:rPr lang="en-US" sz="2000" dirty="0">
                <a:latin typeface="Times" charset="0"/>
              </a:rPr>
              <a:t>with slip plane at</a:t>
            </a:r>
            <a:br>
              <a:rPr lang="en-US" sz="2000" dirty="0">
                <a:latin typeface="Times" charset="0"/>
              </a:rPr>
            </a:br>
            <a:r>
              <a:rPr lang="en-US" sz="2000" dirty="0">
                <a:latin typeface="Times" charset="0"/>
              </a:rPr>
              <a:t>45°to tensile axis</a:t>
            </a:r>
          </a:p>
        </p:txBody>
      </p:sp>
      <p:sp>
        <p:nvSpPr>
          <p:cNvPr id="29703" name="Line 6"/>
          <p:cNvSpPr>
            <a:spLocks noChangeShapeType="1"/>
          </p:cNvSpPr>
          <p:nvPr/>
        </p:nvSpPr>
        <p:spPr bwMode="auto">
          <a:xfrm flipH="1">
            <a:off x="4391025" y="3429000"/>
            <a:ext cx="1447800" cy="1981200"/>
          </a:xfrm>
          <a:prstGeom prst="line">
            <a:avLst/>
          </a:prstGeom>
          <a:noFill/>
          <a:ln w="9525">
            <a:solidFill>
              <a:schemeClr val="accent2"/>
            </a:solidFill>
            <a:round/>
            <a:headEnd/>
            <a:tailEnd type="triangle" w="med" len="med"/>
          </a:ln>
        </p:spPr>
        <p:txBody>
          <a:bodyPr wrap="none" anchor="ctr">
            <a:prstTxWarp prst="textNoShape">
              <a:avLst/>
            </a:prstTxWarp>
          </a:bodyPr>
          <a:lstStyle/>
          <a:p>
            <a:endParaRPr lang="en-US"/>
          </a:p>
        </p:txBody>
      </p:sp>
      <p:sp>
        <p:nvSpPr>
          <p:cNvPr id="29704" name="Text Box 7"/>
          <p:cNvSpPr txBox="1">
            <a:spLocks noChangeArrowheads="1"/>
          </p:cNvSpPr>
          <p:nvPr/>
        </p:nvSpPr>
        <p:spPr bwMode="auto">
          <a:xfrm>
            <a:off x="6065225" y="4724400"/>
            <a:ext cx="2164375" cy="1015663"/>
          </a:xfrm>
          <a:prstGeom prst="rect">
            <a:avLst/>
          </a:prstGeom>
          <a:noFill/>
          <a:ln w="9525">
            <a:solidFill>
              <a:srgbClr val="FF0000"/>
            </a:solidFill>
            <a:miter lim="800000"/>
            <a:headEnd/>
            <a:tailEnd/>
          </a:ln>
        </p:spPr>
        <p:txBody>
          <a:bodyPr wrap="none">
            <a:prstTxWarp prst="textNoShape">
              <a:avLst/>
            </a:prstTxWarp>
            <a:spAutoFit/>
          </a:bodyPr>
          <a:lstStyle/>
          <a:p>
            <a:r>
              <a:rPr lang="en-US" sz="2000" dirty="0">
                <a:latin typeface="Times" charset="0"/>
              </a:rPr>
              <a:t>“Hard orientation”,</a:t>
            </a:r>
            <a:br>
              <a:rPr lang="en-US" sz="2000" dirty="0">
                <a:latin typeface="Times" charset="0"/>
              </a:rPr>
            </a:br>
            <a:r>
              <a:rPr lang="en-US" sz="2000" dirty="0">
                <a:latin typeface="Times" charset="0"/>
              </a:rPr>
              <a:t>with slip plane at</a:t>
            </a:r>
            <a:br>
              <a:rPr lang="en-US" sz="2000" dirty="0">
                <a:latin typeface="Times" charset="0"/>
              </a:rPr>
            </a:br>
            <a:r>
              <a:rPr lang="en-US" sz="2000" dirty="0">
                <a:latin typeface="Times" charset="0"/>
              </a:rPr>
              <a:t>~90°to tensile axis</a:t>
            </a:r>
          </a:p>
        </p:txBody>
      </p:sp>
      <p:sp>
        <p:nvSpPr>
          <p:cNvPr id="29705" name="Line 8"/>
          <p:cNvSpPr>
            <a:spLocks noChangeShapeType="1"/>
          </p:cNvSpPr>
          <p:nvPr/>
        </p:nvSpPr>
        <p:spPr bwMode="auto">
          <a:xfrm flipH="1" flipV="1">
            <a:off x="5229225" y="4648200"/>
            <a:ext cx="990600" cy="45720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en-US"/>
          </a:p>
        </p:txBody>
      </p:sp>
      <p:sp>
        <p:nvSpPr>
          <p:cNvPr id="29706" name="Rectangle 9"/>
          <p:cNvSpPr>
            <a:spLocks noChangeArrowheads="1"/>
          </p:cNvSpPr>
          <p:nvPr/>
        </p:nvSpPr>
        <p:spPr bwMode="auto">
          <a:xfrm>
            <a:off x="1219200" y="3429000"/>
            <a:ext cx="2044700" cy="457200"/>
          </a:xfrm>
          <a:prstGeom prst="rect">
            <a:avLst/>
          </a:prstGeom>
          <a:noFill/>
          <a:ln w="9525">
            <a:noFill/>
            <a:miter lim="800000"/>
            <a:headEnd/>
            <a:tailEnd/>
          </a:ln>
        </p:spPr>
        <p:txBody>
          <a:bodyPr wrap="none">
            <a:prstTxWarp prst="textNoShape">
              <a:avLst/>
            </a:prstTxWarp>
            <a:spAutoFit/>
          </a:bodyPr>
          <a:lstStyle/>
          <a:p>
            <a:r>
              <a:rPr lang="en-US" i="1">
                <a:latin typeface="Symbol" charset="2"/>
              </a:rPr>
              <a:t>s =</a:t>
            </a:r>
            <a:r>
              <a:rPr lang="en-US">
                <a:latin typeface="Symbol" charset="2"/>
              </a:rPr>
              <a:t> t/</a:t>
            </a:r>
            <a:r>
              <a:rPr lang="en-US">
                <a:latin typeface="Times" charset="0"/>
              </a:rPr>
              <a:t>cos</a:t>
            </a:r>
            <a:r>
              <a:rPr lang="en-US" i="1">
                <a:latin typeface="Symbol" charset="2"/>
              </a:rPr>
              <a:t>l</a:t>
            </a:r>
            <a:r>
              <a:rPr lang="en-US">
                <a:latin typeface="Times" charset="0"/>
              </a:rPr>
              <a:t>cos</a:t>
            </a:r>
            <a:r>
              <a:rPr lang="en-US" i="1">
                <a:latin typeface="Symbol" charset="2"/>
              </a:rPr>
              <a:t>f</a:t>
            </a:r>
          </a:p>
        </p:txBody>
      </p:sp>
      <p:sp>
        <p:nvSpPr>
          <p:cNvPr id="29707" name="Text Box 10"/>
          <p:cNvSpPr txBox="1">
            <a:spLocks noChangeArrowheads="1"/>
          </p:cNvSpPr>
          <p:nvPr/>
        </p:nvSpPr>
        <p:spPr bwMode="auto">
          <a:xfrm>
            <a:off x="457200" y="4114800"/>
            <a:ext cx="2301875" cy="2047875"/>
          </a:xfrm>
          <a:prstGeom prst="rect">
            <a:avLst/>
          </a:prstGeom>
          <a:noFill/>
          <a:ln w="9525">
            <a:noFill/>
            <a:miter lim="800000"/>
            <a:headEnd/>
            <a:tailEnd/>
          </a:ln>
        </p:spPr>
        <p:txBody>
          <a:bodyPr>
            <a:prstTxWarp prst="textNoShape">
              <a:avLst/>
            </a:prstTxWarp>
            <a:spAutoFit/>
          </a:bodyPr>
          <a:lstStyle/>
          <a:p>
            <a:r>
              <a:rPr lang="en-US" sz="1600"/>
              <a:t>Exercise:</a:t>
            </a:r>
            <a:br>
              <a:rPr lang="en-US" sz="1600"/>
            </a:br>
            <a:r>
              <a:rPr lang="en-US" sz="1600"/>
              <a:t>draw a series of diagrams that illustrate where the tensile axis points in relation to the basal plane normal for different points along this curve</a:t>
            </a:r>
          </a:p>
        </p:txBody>
      </p:sp>
      <p:sp>
        <p:nvSpPr>
          <p:cNvPr id="2" name="Can 1"/>
          <p:cNvSpPr/>
          <p:nvPr/>
        </p:nvSpPr>
        <p:spPr bwMode="auto">
          <a:xfrm>
            <a:off x="8153400" y="2971800"/>
            <a:ext cx="381000" cy="914400"/>
          </a:xfrm>
          <a:prstGeom prst="ca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3" name="Can 12"/>
          <p:cNvSpPr/>
          <p:nvPr/>
        </p:nvSpPr>
        <p:spPr bwMode="auto">
          <a:xfrm>
            <a:off x="8534400" y="4800600"/>
            <a:ext cx="381000" cy="914400"/>
          </a:xfrm>
          <a:prstGeom prst="ca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3" name="Oval 2"/>
          <p:cNvSpPr/>
          <p:nvPr/>
        </p:nvSpPr>
        <p:spPr bwMode="auto">
          <a:xfrm rot="2899446">
            <a:off x="8205310" y="3226423"/>
            <a:ext cx="273321" cy="405153"/>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5" name="Oval 14"/>
          <p:cNvSpPr/>
          <p:nvPr/>
        </p:nvSpPr>
        <p:spPr bwMode="auto">
          <a:xfrm>
            <a:off x="8592331" y="5055222"/>
            <a:ext cx="273321" cy="405153"/>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p>
            <a:fld id="{B2A8FDBC-0455-8F44-82CC-0F7791EB980F}" type="slidenum">
              <a:rPr lang="en-US" smtClean="0"/>
              <a:pPr/>
              <a:t>17</a:t>
            </a:fld>
            <a:endParaRPr lang="en-US" smtClean="0"/>
          </a:p>
        </p:txBody>
      </p:sp>
      <p:sp>
        <p:nvSpPr>
          <p:cNvPr id="58370" name="Rectangle 2"/>
          <p:cNvSpPr>
            <a:spLocks noGrp="1" noChangeArrowheads="1"/>
          </p:cNvSpPr>
          <p:nvPr>
            <p:ph type="title"/>
          </p:nvPr>
        </p:nvSpPr>
        <p:spPr>
          <a:xfrm>
            <a:off x="152400" y="304800"/>
            <a:ext cx="8686800" cy="1371600"/>
          </a:xfrm>
        </p:spPr>
        <p:txBody>
          <a:bodyPr/>
          <a:lstStyle/>
          <a:p>
            <a:pPr>
              <a:defRPr/>
            </a:pPr>
            <a:r>
              <a:rPr lang="pt-BR" sz="4000" dirty="0" err="1" smtClean="0"/>
              <a:t>Calculation</a:t>
            </a:r>
            <a:r>
              <a:rPr lang="pt-BR" sz="4000" dirty="0" smtClean="0"/>
              <a:t> </a:t>
            </a:r>
            <a:r>
              <a:rPr lang="pt-BR" sz="4000" dirty="0" err="1" smtClean="0"/>
              <a:t>of</a:t>
            </a:r>
            <a:r>
              <a:rPr lang="pt-BR" sz="4000" dirty="0" smtClean="0"/>
              <a:t> </a:t>
            </a:r>
            <a:r>
              <a:rPr lang="pt-BR" sz="4000" dirty="0" err="1" smtClean="0"/>
              <a:t>Resolved</a:t>
            </a:r>
            <a:r>
              <a:rPr lang="pt-BR" sz="4000" dirty="0" smtClean="0"/>
              <a:t> </a:t>
            </a:r>
            <a:r>
              <a:rPr lang="pt-BR" sz="4000" dirty="0" err="1" smtClean="0"/>
              <a:t>Shear</a:t>
            </a:r>
            <a:r>
              <a:rPr lang="pt-BR" sz="4000" dirty="0" smtClean="0"/>
              <a:t> Stress</a:t>
            </a:r>
            <a:endParaRPr lang="en-US" sz="4000" dirty="0"/>
          </a:p>
        </p:txBody>
      </p:sp>
      <p:pic>
        <p:nvPicPr>
          <p:cNvPr id="30724" name="Picture 3" descr="example"/>
          <p:cNvPicPr>
            <a:picLocks noChangeAspect="1" noChangeArrowheads="1"/>
          </p:cNvPicPr>
          <p:nvPr/>
        </p:nvPicPr>
        <p:blipFill>
          <a:blip r:embed="rId2">
            <a:lum contrast="88000"/>
          </a:blip>
          <a:srcRect/>
          <a:stretch>
            <a:fillRect/>
          </a:stretch>
        </p:blipFill>
        <p:spPr bwMode="auto">
          <a:xfrm>
            <a:off x="1066800" y="1676400"/>
            <a:ext cx="7620000" cy="4551363"/>
          </a:xfrm>
          <a:prstGeom prst="rect">
            <a:avLst/>
          </a:prstGeom>
          <a:noFill/>
          <a:ln w="9525">
            <a:noFill/>
            <a:miter lim="800000"/>
            <a:headEnd/>
            <a:tailEnd/>
          </a:ln>
        </p:spPr>
      </p:pic>
      <p:sp>
        <p:nvSpPr>
          <p:cNvPr id="30725" name="Text Box 4"/>
          <p:cNvSpPr txBox="1">
            <a:spLocks noChangeArrowheads="1"/>
          </p:cNvSpPr>
          <p:nvPr/>
        </p:nvSpPr>
        <p:spPr bwMode="auto">
          <a:xfrm>
            <a:off x="5486400" y="6096000"/>
            <a:ext cx="184150" cy="457200"/>
          </a:xfrm>
          <a:prstGeom prst="rect">
            <a:avLst/>
          </a:prstGeom>
          <a:noFill/>
          <a:ln w="9525">
            <a:noFill/>
            <a:miter lim="800000"/>
            <a:headEnd/>
            <a:tailEnd/>
          </a:ln>
        </p:spPr>
        <p:txBody>
          <a:bodyPr wrap="none">
            <a:prstTxWarp prst="textNoShape">
              <a:avLst/>
            </a:prstTxWarp>
            <a:spAutoFit/>
          </a:bodyPr>
          <a:lstStyle/>
          <a:p>
            <a:endParaRPr kumimoji="1" lang="en-US" b="1">
              <a:latin typeface="Times New Roman" charset="0"/>
            </a:endParaRPr>
          </a:p>
        </p:txBody>
      </p:sp>
      <p:sp>
        <p:nvSpPr>
          <p:cNvPr id="30726" name="Text Box 5"/>
          <p:cNvSpPr txBox="1">
            <a:spLocks noChangeArrowheads="1"/>
          </p:cNvSpPr>
          <p:nvPr/>
        </p:nvSpPr>
        <p:spPr bwMode="auto">
          <a:xfrm>
            <a:off x="838200" y="4953000"/>
            <a:ext cx="2316163" cy="396875"/>
          </a:xfrm>
          <a:prstGeom prst="rect">
            <a:avLst/>
          </a:prstGeom>
          <a:solidFill>
            <a:srgbClr val="F9FFE1"/>
          </a:solidFill>
          <a:ln w="9525">
            <a:noFill/>
            <a:miter lim="800000"/>
            <a:headEnd/>
            <a:tailEnd/>
          </a:ln>
        </p:spPr>
        <p:txBody>
          <a:bodyPr wrap="none">
            <a:prstTxWarp prst="textNoShape">
              <a:avLst/>
            </a:prstTxWarp>
            <a:spAutoFit/>
          </a:bodyPr>
          <a:lstStyle/>
          <a:p>
            <a:r>
              <a:rPr kumimoji="1" lang="pt-BR" sz="2000" b="1">
                <a:latin typeface="Times New Roman" charset="0"/>
              </a:rPr>
              <a:t>Using Schmid’s law</a:t>
            </a:r>
            <a:endParaRPr kumimoji="1" lang="en-US" sz="2000" b="1">
              <a:latin typeface="Times New Roman"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p>
            <a:fld id="{F6458B5B-6816-6340-A1E9-E4D0FA916178}" type="slidenum">
              <a:rPr lang="en-US" smtClean="0"/>
              <a:pPr/>
              <a:t>18</a:t>
            </a:fld>
            <a:endParaRPr lang="en-US" smtClean="0"/>
          </a:p>
        </p:txBody>
      </p:sp>
      <p:sp>
        <p:nvSpPr>
          <p:cNvPr id="62466" name="Text Box 2"/>
          <p:cNvSpPr txBox="1">
            <a:spLocks noChangeArrowheads="1"/>
          </p:cNvSpPr>
          <p:nvPr/>
        </p:nvSpPr>
        <p:spPr bwMode="auto">
          <a:xfrm>
            <a:off x="1219200" y="460375"/>
            <a:ext cx="6848475" cy="701675"/>
          </a:xfrm>
          <a:prstGeom prst="rect">
            <a:avLst/>
          </a:prstGeom>
          <a:noFill/>
          <a:ln w="9525">
            <a:noFill/>
            <a:miter lim="800000"/>
            <a:headEnd/>
            <a:tailEnd/>
          </a:ln>
          <a:effectLst/>
        </p:spPr>
        <p:txBody>
          <a:bodyPr wrap="none">
            <a:prstTxWarp prst="textNoShape">
              <a:avLst/>
            </a:prstTxWarp>
            <a:spAutoFit/>
          </a:bodyPr>
          <a:lstStyle/>
          <a:p>
            <a:pPr>
              <a:defRPr/>
            </a:pPr>
            <a:r>
              <a:rPr kumimoji="1" lang="en-US" sz="4000" i="1">
                <a:solidFill>
                  <a:srgbClr val="0006B1"/>
                </a:solidFill>
                <a:effectLst>
                  <a:outerShdw blurRad="38100" dist="38100" dir="2700000" algn="tl">
                    <a:srgbClr val="DDDDDD"/>
                  </a:outerShdw>
                </a:effectLst>
              </a:rPr>
              <a:t>Rotation of the Crystal Lattice</a:t>
            </a:r>
          </a:p>
        </p:txBody>
      </p:sp>
      <p:pic>
        <p:nvPicPr>
          <p:cNvPr id="31748" name="Picture 3" descr="figure1005"/>
          <p:cNvPicPr>
            <a:picLocks noChangeAspect="1" noChangeArrowheads="1"/>
          </p:cNvPicPr>
          <p:nvPr/>
        </p:nvPicPr>
        <p:blipFill>
          <a:blip r:embed="rId2">
            <a:lum contrast="32000"/>
          </a:blip>
          <a:srcRect/>
          <a:stretch>
            <a:fillRect/>
          </a:stretch>
        </p:blipFill>
        <p:spPr bwMode="auto">
          <a:xfrm rot="-186835">
            <a:off x="1676400" y="1828800"/>
            <a:ext cx="5943600" cy="4506913"/>
          </a:xfrm>
          <a:prstGeom prst="rect">
            <a:avLst/>
          </a:prstGeom>
          <a:noFill/>
          <a:ln w="9525">
            <a:noFill/>
            <a:miter lim="800000"/>
            <a:headEnd/>
            <a:tailEnd/>
          </a:ln>
        </p:spPr>
      </p:pic>
      <p:sp>
        <p:nvSpPr>
          <p:cNvPr id="31749" name="Text Box 4"/>
          <p:cNvSpPr txBox="1">
            <a:spLocks noChangeArrowheads="1"/>
          </p:cNvSpPr>
          <p:nvPr/>
        </p:nvSpPr>
        <p:spPr bwMode="auto">
          <a:xfrm>
            <a:off x="400050" y="1293813"/>
            <a:ext cx="7853363" cy="519112"/>
          </a:xfrm>
          <a:prstGeom prst="rect">
            <a:avLst/>
          </a:prstGeom>
          <a:noFill/>
          <a:ln w="9525">
            <a:noFill/>
            <a:miter lim="800000"/>
            <a:headEnd/>
            <a:tailEnd/>
          </a:ln>
        </p:spPr>
        <p:txBody>
          <a:bodyPr wrap="none">
            <a:prstTxWarp prst="textNoShape">
              <a:avLst/>
            </a:prstTxWarp>
            <a:spAutoFit/>
          </a:bodyPr>
          <a:lstStyle/>
          <a:p>
            <a:r>
              <a:rPr lang="en-US" sz="2800">
                <a:solidFill>
                  <a:srgbClr val="CC0000"/>
                </a:solidFill>
              </a:rPr>
              <a:t>The slip direction rotates towards the tensile axis</a:t>
            </a:r>
          </a:p>
        </p:txBody>
      </p:sp>
      <p:sp>
        <p:nvSpPr>
          <p:cNvPr id="31750" name="Text Box 5"/>
          <p:cNvSpPr txBox="1">
            <a:spLocks noChangeArrowheads="1"/>
          </p:cNvSpPr>
          <p:nvPr/>
        </p:nvSpPr>
        <p:spPr bwMode="auto">
          <a:xfrm>
            <a:off x="7527925" y="5221288"/>
            <a:ext cx="1065213" cy="457200"/>
          </a:xfrm>
          <a:prstGeom prst="rect">
            <a:avLst/>
          </a:prstGeom>
          <a:noFill/>
          <a:ln w="9525">
            <a:noFill/>
            <a:miter lim="800000"/>
            <a:headEnd/>
            <a:tailEnd/>
          </a:ln>
        </p:spPr>
        <p:txBody>
          <a:bodyPr wrap="none">
            <a:prstTxWarp prst="textNoShape">
              <a:avLst/>
            </a:prstTxWarp>
            <a:spAutoFit/>
          </a:bodyPr>
          <a:lstStyle/>
          <a:p>
            <a:r>
              <a:rPr lang="en-US">
                <a:solidFill>
                  <a:srgbClr val="660066"/>
                </a:solidFill>
              </a:rPr>
              <a:t>[Khan]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2"/>
          </p:nvPr>
        </p:nvSpPr>
        <p:spPr>
          <a:noFill/>
        </p:spPr>
        <p:txBody>
          <a:bodyPr/>
          <a:lstStyle/>
          <a:p>
            <a:fld id="{90482A34-5F7B-354E-9650-9BDBCEE94F7E}" type="slidenum">
              <a:rPr lang="en-US" smtClean="0"/>
              <a:pPr/>
              <a:t>19</a:t>
            </a:fld>
            <a:endParaRPr lang="en-US" smtClean="0"/>
          </a:p>
        </p:txBody>
      </p:sp>
      <p:sp>
        <p:nvSpPr>
          <p:cNvPr id="66562" name="Rectangle 2"/>
          <p:cNvSpPr>
            <a:spLocks noGrp="1" noChangeArrowheads="1"/>
          </p:cNvSpPr>
          <p:nvPr>
            <p:ph type="title"/>
          </p:nvPr>
        </p:nvSpPr>
        <p:spPr>
          <a:xfrm>
            <a:off x="609600" y="381000"/>
            <a:ext cx="3429000" cy="2133600"/>
          </a:xfrm>
        </p:spPr>
        <p:txBody>
          <a:bodyPr/>
          <a:lstStyle/>
          <a:p>
            <a:pPr>
              <a:defRPr/>
            </a:pPr>
            <a:r>
              <a:rPr lang="en-US" sz="4000"/>
              <a:t>FCC Geometry of Slip Systems</a:t>
            </a:r>
            <a:endParaRPr lang="en-US" sz="4800"/>
          </a:p>
        </p:txBody>
      </p:sp>
      <p:pic>
        <p:nvPicPr>
          <p:cNvPr id="32772" name="Picture 3"/>
          <p:cNvPicPr>
            <a:picLocks noChangeAspect="1" noChangeArrowheads="1"/>
          </p:cNvPicPr>
          <p:nvPr/>
        </p:nvPicPr>
        <p:blipFill>
          <a:blip r:embed="rId2"/>
          <a:srcRect/>
          <a:stretch>
            <a:fillRect/>
          </a:stretch>
        </p:blipFill>
        <p:spPr bwMode="auto">
          <a:xfrm>
            <a:off x="4419600" y="0"/>
            <a:ext cx="4433888" cy="6864350"/>
          </a:xfrm>
          <a:prstGeom prst="rect">
            <a:avLst/>
          </a:prstGeom>
          <a:noFill/>
          <a:ln w="9525">
            <a:noFill/>
            <a:miter lim="800000"/>
            <a:headEnd/>
            <a:tailEnd/>
          </a:ln>
        </p:spPr>
      </p:pic>
      <p:sp>
        <p:nvSpPr>
          <p:cNvPr id="32773" name="Rectangle 4"/>
          <p:cNvSpPr>
            <a:spLocks noChangeArrowheads="1"/>
          </p:cNvSpPr>
          <p:nvPr/>
        </p:nvSpPr>
        <p:spPr bwMode="auto">
          <a:xfrm>
            <a:off x="0" y="37719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a:p>
        </p:txBody>
      </p:sp>
      <p:sp>
        <p:nvSpPr>
          <p:cNvPr id="32774" name="Text Box 5"/>
          <p:cNvSpPr txBox="1">
            <a:spLocks noChangeArrowheads="1"/>
          </p:cNvSpPr>
          <p:nvPr/>
        </p:nvSpPr>
        <p:spPr bwMode="auto">
          <a:xfrm>
            <a:off x="7543800" y="3429000"/>
            <a:ext cx="963613" cy="457200"/>
          </a:xfrm>
          <a:prstGeom prst="rect">
            <a:avLst/>
          </a:prstGeom>
          <a:noFill/>
          <a:ln w="9525">
            <a:noFill/>
            <a:miter lim="800000"/>
            <a:headEnd/>
            <a:tailEnd/>
          </a:ln>
        </p:spPr>
        <p:txBody>
          <a:bodyPr wrap="none">
            <a:prstTxWarp prst="textNoShape">
              <a:avLst/>
            </a:prstTxWarp>
            <a:spAutoFit/>
          </a:bodyPr>
          <a:lstStyle/>
          <a:p>
            <a:r>
              <a:rPr lang="en-US" dirty="0">
                <a:solidFill>
                  <a:srgbClr val="660066"/>
                </a:solidFill>
                <a:latin typeface="Times" charset="0"/>
              </a:rPr>
              <a:t>[Reid]</a:t>
            </a:r>
          </a:p>
        </p:txBody>
      </p:sp>
      <p:sp>
        <p:nvSpPr>
          <p:cNvPr id="32775" name="Text Box 6"/>
          <p:cNvSpPr txBox="1">
            <a:spLocks noChangeArrowheads="1"/>
          </p:cNvSpPr>
          <p:nvPr/>
        </p:nvSpPr>
        <p:spPr bwMode="auto">
          <a:xfrm>
            <a:off x="609600" y="3011488"/>
            <a:ext cx="3749675" cy="1917700"/>
          </a:xfrm>
          <a:prstGeom prst="rect">
            <a:avLst/>
          </a:prstGeom>
          <a:solidFill>
            <a:srgbClr val="FFE5E5"/>
          </a:solidFill>
          <a:ln w="9525">
            <a:noFill/>
            <a:miter lim="800000"/>
            <a:headEnd/>
            <a:tailEnd/>
          </a:ln>
        </p:spPr>
        <p:txBody>
          <a:bodyPr>
            <a:prstTxWarp prst="textNoShape">
              <a:avLst/>
            </a:prstTxWarp>
            <a:spAutoFit/>
          </a:bodyPr>
          <a:lstStyle/>
          <a:p>
            <a:r>
              <a:rPr lang="en-US"/>
              <a:t>In </a:t>
            </a:r>
            <a:r>
              <a:rPr lang="en-US" i="1"/>
              <a:t>fcc</a:t>
            </a:r>
            <a:r>
              <a:rPr lang="en-US"/>
              <a:t> crystals, the slip systems are combinations of &lt;110&gt; slip directions (the Burgers vectors) and {111} slip planes.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134C3235-2778-1244-AA8F-562665D95CEA}" type="slidenum">
              <a:rPr lang="en-US" smtClean="0"/>
              <a:pPr/>
              <a:t>2</a:t>
            </a:fld>
            <a:endParaRPr lang="en-US" smtClean="0"/>
          </a:p>
        </p:txBody>
      </p:sp>
      <p:sp>
        <p:nvSpPr>
          <p:cNvPr id="54274" name="Rectangle 2"/>
          <p:cNvSpPr>
            <a:spLocks noGrp="1" noChangeArrowheads="1"/>
          </p:cNvSpPr>
          <p:nvPr>
            <p:ph type="title"/>
          </p:nvPr>
        </p:nvSpPr>
        <p:spPr/>
        <p:txBody>
          <a:bodyPr/>
          <a:lstStyle/>
          <a:p>
            <a:pPr>
              <a:defRPr/>
            </a:pPr>
            <a:r>
              <a:rPr lang="en-US"/>
              <a:t>Objective</a:t>
            </a:r>
          </a:p>
        </p:txBody>
      </p:sp>
      <p:sp>
        <p:nvSpPr>
          <p:cNvPr id="16388" name="Rectangle 3"/>
          <p:cNvSpPr>
            <a:spLocks noGrp="1" noChangeArrowheads="1"/>
          </p:cNvSpPr>
          <p:nvPr>
            <p:ph type="body" idx="1"/>
          </p:nvPr>
        </p:nvSpPr>
        <p:spPr>
          <a:xfrm>
            <a:off x="685800" y="1295400"/>
            <a:ext cx="7772400" cy="4953000"/>
          </a:xfrm>
        </p:spPr>
        <p:txBody>
          <a:bodyPr/>
          <a:lstStyle/>
          <a:p>
            <a:r>
              <a:rPr lang="en-US" sz="2800" dirty="0"/>
              <a:t>The objective of this lecture is to explain how single crystals deform plastically.</a:t>
            </a:r>
          </a:p>
          <a:p>
            <a:r>
              <a:rPr lang="en-US" sz="2800" dirty="0"/>
              <a:t>Subsidiary objectives include:</a:t>
            </a:r>
          </a:p>
          <a:p>
            <a:pPr lvl="1"/>
            <a:r>
              <a:rPr lang="en-US" sz="2400" dirty="0"/>
              <a:t>Schmid Law</a:t>
            </a:r>
          </a:p>
          <a:p>
            <a:pPr lvl="1"/>
            <a:r>
              <a:rPr lang="en-US" sz="2400" dirty="0"/>
              <a:t>Critical Resolved Shear Stress</a:t>
            </a:r>
          </a:p>
          <a:p>
            <a:pPr lvl="1"/>
            <a:r>
              <a:rPr lang="en-US" sz="2400" dirty="0" smtClean="0"/>
              <a:t>Lattice reorientation </a:t>
            </a:r>
            <a:r>
              <a:rPr lang="en-US" sz="2400" dirty="0"/>
              <a:t>during </a:t>
            </a:r>
            <a:r>
              <a:rPr lang="en-US" sz="2400" dirty="0" smtClean="0"/>
              <a:t>plastic deformation</a:t>
            </a:r>
            <a:endParaRPr lang="en-US" sz="2400" dirty="0"/>
          </a:p>
          <a:p>
            <a:r>
              <a:rPr lang="en-US" sz="2800" dirty="0"/>
              <a:t>Note that this development assumes that we load each crystal under stress boundary conditions.  That is, we impose a stress and look for a resulting strain (rate).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3"/>
          <p:cNvSpPr>
            <a:spLocks noGrp="1"/>
          </p:cNvSpPr>
          <p:nvPr>
            <p:ph type="sldNum" sz="quarter" idx="12"/>
          </p:nvPr>
        </p:nvSpPr>
        <p:spPr>
          <a:noFill/>
        </p:spPr>
        <p:txBody>
          <a:bodyPr/>
          <a:lstStyle/>
          <a:p>
            <a:fld id="{CBEA1AF3-C910-9F46-8B4C-7DBF2EF3BAB3}" type="slidenum">
              <a:rPr lang="en-US" smtClean="0"/>
              <a:pPr/>
              <a:t>20</a:t>
            </a:fld>
            <a:endParaRPr lang="en-US" smtClean="0"/>
          </a:p>
        </p:txBody>
      </p:sp>
      <p:sp>
        <p:nvSpPr>
          <p:cNvPr id="33796" name="Text Box 2"/>
          <p:cNvSpPr txBox="1">
            <a:spLocks noChangeArrowheads="1"/>
          </p:cNvSpPr>
          <p:nvPr/>
        </p:nvSpPr>
        <p:spPr bwMode="auto">
          <a:xfrm>
            <a:off x="609600" y="381000"/>
            <a:ext cx="7467600" cy="1190625"/>
          </a:xfrm>
          <a:prstGeom prst="rect">
            <a:avLst/>
          </a:prstGeom>
          <a:noFill/>
          <a:ln w="9525">
            <a:noFill/>
            <a:miter lim="800000"/>
            <a:headEnd/>
            <a:tailEnd/>
          </a:ln>
        </p:spPr>
        <p:txBody>
          <a:bodyPr>
            <a:prstTxWarp prst="textNoShape">
              <a:avLst/>
            </a:prstTxWarp>
            <a:spAutoFit/>
          </a:bodyPr>
          <a:lstStyle/>
          <a:p>
            <a:r>
              <a:rPr kumimoji="1" lang="en-US" sz="3600" i="1">
                <a:solidFill>
                  <a:srgbClr val="0006B1"/>
                </a:solidFill>
              </a:rPr>
              <a:t>Slip Systems </a:t>
            </a:r>
            <a:br>
              <a:rPr kumimoji="1" lang="en-US" sz="3600" i="1">
                <a:solidFill>
                  <a:srgbClr val="0006B1"/>
                </a:solidFill>
              </a:rPr>
            </a:br>
            <a:r>
              <a:rPr kumimoji="1" lang="en-US" sz="3600" i="1">
                <a:solidFill>
                  <a:srgbClr val="0006B1"/>
                </a:solidFill>
              </a:rPr>
              <a:t>in </a:t>
            </a:r>
            <a:r>
              <a:rPr kumimoji="1" lang="en-US" sz="3600">
                <a:solidFill>
                  <a:srgbClr val="0006B1"/>
                </a:solidFill>
              </a:rPr>
              <a:t>fcc </a:t>
            </a:r>
            <a:r>
              <a:rPr kumimoji="1" lang="en-US" sz="3600" i="1">
                <a:solidFill>
                  <a:srgbClr val="0006B1"/>
                </a:solidFill>
              </a:rPr>
              <a:t>materials</a:t>
            </a:r>
          </a:p>
        </p:txBody>
      </p:sp>
      <p:pic>
        <p:nvPicPr>
          <p:cNvPr id="33797" name="Picture 3" descr="figure1008"/>
          <p:cNvPicPr>
            <a:picLocks noChangeAspect="1" noChangeArrowheads="1"/>
          </p:cNvPicPr>
          <p:nvPr/>
        </p:nvPicPr>
        <p:blipFill>
          <a:blip r:embed="rId3">
            <a:lum contrast="26000"/>
          </a:blip>
          <a:srcRect/>
          <a:stretch>
            <a:fillRect/>
          </a:stretch>
        </p:blipFill>
        <p:spPr bwMode="auto">
          <a:xfrm rot="-155295">
            <a:off x="4572000" y="1066800"/>
            <a:ext cx="4267200" cy="3590925"/>
          </a:xfrm>
          <a:prstGeom prst="rect">
            <a:avLst/>
          </a:prstGeom>
          <a:noFill/>
          <a:ln w="9525">
            <a:noFill/>
            <a:miter lim="800000"/>
            <a:headEnd/>
            <a:tailEnd/>
          </a:ln>
        </p:spPr>
      </p:pic>
      <p:sp>
        <p:nvSpPr>
          <p:cNvPr id="33798" name="Text Box 4"/>
          <p:cNvSpPr txBox="1">
            <a:spLocks noChangeArrowheads="1"/>
          </p:cNvSpPr>
          <p:nvPr/>
        </p:nvSpPr>
        <p:spPr bwMode="auto">
          <a:xfrm>
            <a:off x="457200" y="1784350"/>
            <a:ext cx="4343400" cy="1187450"/>
          </a:xfrm>
          <a:prstGeom prst="rect">
            <a:avLst/>
          </a:prstGeom>
          <a:noFill/>
          <a:ln w="9525">
            <a:noFill/>
            <a:miter lim="800000"/>
            <a:headEnd/>
            <a:tailEnd/>
          </a:ln>
        </p:spPr>
        <p:txBody>
          <a:bodyPr>
            <a:prstTxWarp prst="textNoShape">
              <a:avLst/>
            </a:prstTxWarp>
            <a:spAutoFit/>
          </a:bodyPr>
          <a:lstStyle/>
          <a:p>
            <a:r>
              <a:rPr kumimoji="1" lang="en-US" dirty="0"/>
              <a:t>For FCC materials there are 12 slip systems (with + and - shear directions:</a:t>
            </a:r>
          </a:p>
        </p:txBody>
      </p:sp>
      <p:sp>
        <p:nvSpPr>
          <p:cNvPr id="33799" name="Text Box 5"/>
          <p:cNvSpPr txBox="1">
            <a:spLocks noChangeArrowheads="1"/>
          </p:cNvSpPr>
          <p:nvPr/>
        </p:nvSpPr>
        <p:spPr bwMode="auto">
          <a:xfrm>
            <a:off x="447675" y="3140075"/>
            <a:ext cx="4124325" cy="1477328"/>
          </a:xfrm>
          <a:prstGeom prst="rect">
            <a:avLst/>
          </a:prstGeom>
          <a:noFill/>
          <a:ln w="9525">
            <a:noFill/>
            <a:miter lim="800000"/>
            <a:headEnd/>
            <a:tailEnd/>
          </a:ln>
        </p:spPr>
        <p:txBody>
          <a:bodyPr wrap="square">
            <a:prstTxWarp prst="textNoShape">
              <a:avLst/>
            </a:prstTxWarp>
            <a:spAutoFit/>
          </a:bodyPr>
          <a:lstStyle/>
          <a:p>
            <a:r>
              <a:rPr kumimoji="1" lang="en-US" sz="1800" dirty="0"/>
              <a:t>Four {111} planes, each with</a:t>
            </a:r>
          </a:p>
          <a:p>
            <a:r>
              <a:rPr kumimoji="1" lang="en-US" sz="1800" dirty="0"/>
              <a:t>three &lt;011&gt; </a:t>
            </a:r>
            <a:r>
              <a:rPr kumimoji="1" lang="en-US" sz="1800" dirty="0" smtClean="0"/>
              <a:t>directions: the </a:t>
            </a:r>
            <a:r>
              <a:rPr kumimoji="1" lang="en-US" sz="1800" i="1" dirty="0" smtClean="0"/>
              <a:t>letter</a:t>
            </a:r>
            <a:r>
              <a:rPr kumimoji="1" lang="en-US" sz="1800" dirty="0" smtClean="0"/>
              <a:t> denotes the plane, and the subscript </a:t>
            </a:r>
            <a:r>
              <a:rPr kumimoji="1" lang="en-US" sz="1800" i="1" dirty="0" smtClean="0"/>
              <a:t>number</a:t>
            </a:r>
            <a:r>
              <a:rPr kumimoji="1" lang="en-US" sz="1800" dirty="0" smtClean="0"/>
              <a:t> denotes the direction (in that plane).</a:t>
            </a:r>
            <a:endParaRPr kumimoji="1" lang="en-US" sz="1800" dirty="0"/>
          </a:p>
        </p:txBody>
      </p:sp>
      <p:sp>
        <p:nvSpPr>
          <p:cNvPr id="33800" name="Text Box 7"/>
          <p:cNvSpPr txBox="1">
            <a:spLocks noChangeArrowheads="1"/>
          </p:cNvSpPr>
          <p:nvPr/>
        </p:nvSpPr>
        <p:spPr bwMode="auto">
          <a:xfrm>
            <a:off x="7527925" y="5221288"/>
            <a:ext cx="1065213" cy="457200"/>
          </a:xfrm>
          <a:prstGeom prst="rect">
            <a:avLst/>
          </a:prstGeom>
          <a:noFill/>
          <a:ln w="9525">
            <a:noFill/>
            <a:miter lim="800000"/>
            <a:headEnd/>
            <a:tailEnd/>
          </a:ln>
        </p:spPr>
        <p:txBody>
          <a:bodyPr wrap="none">
            <a:prstTxWarp prst="textNoShape">
              <a:avLst/>
            </a:prstTxWarp>
            <a:spAutoFit/>
          </a:bodyPr>
          <a:lstStyle/>
          <a:p>
            <a:r>
              <a:rPr lang="en-US" dirty="0">
                <a:solidFill>
                  <a:srgbClr val="660066"/>
                </a:solidFill>
              </a:rPr>
              <a:t>[Khan]</a:t>
            </a:r>
          </a:p>
        </p:txBody>
      </p:sp>
      <p:sp>
        <p:nvSpPr>
          <p:cNvPr id="33801" name="Text Box 8"/>
          <p:cNvSpPr txBox="1">
            <a:spLocks noChangeArrowheads="1"/>
          </p:cNvSpPr>
          <p:nvPr/>
        </p:nvSpPr>
        <p:spPr bwMode="auto">
          <a:xfrm>
            <a:off x="4876800" y="304800"/>
            <a:ext cx="4114800" cy="825500"/>
          </a:xfrm>
          <a:prstGeom prst="rect">
            <a:avLst/>
          </a:prstGeom>
          <a:noFill/>
          <a:ln w="9525">
            <a:noFill/>
            <a:miter lim="800000"/>
            <a:headEnd/>
            <a:tailEnd/>
          </a:ln>
        </p:spPr>
        <p:txBody>
          <a:bodyPr>
            <a:prstTxWarp prst="textNoShape">
              <a:avLst/>
            </a:prstTxWarp>
            <a:spAutoFit/>
          </a:bodyPr>
          <a:lstStyle/>
          <a:p>
            <a:r>
              <a:rPr kumimoji="1" lang="en-US" sz="1600"/>
              <a:t>The combination of slip plane {a,b,c,d} and slip direction {1,2,3} that operates within each unit triangle is shown in the figure</a:t>
            </a:r>
          </a:p>
        </p:txBody>
      </p:sp>
      <p:sp>
        <p:nvSpPr>
          <p:cNvPr id="33802" name="TextBox 9"/>
          <p:cNvSpPr txBox="1">
            <a:spLocks noChangeArrowheads="1"/>
          </p:cNvSpPr>
          <p:nvPr/>
        </p:nvSpPr>
        <p:spPr bwMode="auto">
          <a:xfrm>
            <a:off x="1219200" y="6488113"/>
            <a:ext cx="3122613" cy="369887"/>
          </a:xfrm>
          <a:prstGeom prst="rect">
            <a:avLst/>
          </a:prstGeom>
          <a:noFill/>
          <a:ln w="9525">
            <a:noFill/>
            <a:miter lim="800000"/>
            <a:headEnd/>
            <a:tailEnd/>
          </a:ln>
        </p:spPr>
        <p:txBody>
          <a:bodyPr wrap="none">
            <a:prstTxWarp prst="textNoShape">
              <a:avLst/>
            </a:prstTxWarp>
            <a:spAutoFit/>
          </a:bodyPr>
          <a:lstStyle/>
          <a:p>
            <a:r>
              <a:rPr lang="en-US" sz="1800">
                <a:solidFill>
                  <a:srgbClr val="FF0000"/>
                </a:solidFill>
              </a:rPr>
              <a:t>Note correction to system </a:t>
            </a:r>
            <a:r>
              <a:rPr lang="en-US" sz="1800" i="1">
                <a:solidFill>
                  <a:srgbClr val="FF0000"/>
                </a:solidFill>
              </a:rPr>
              <a:t>b2</a:t>
            </a:r>
            <a:endParaRPr lang="en-US" sz="1800">
              <a:solidFill>
                <a:srgbClr val="FF0000"/>
              </a:solidFill>
            </a:endParaRPr>
          </a:p>
        </p:txBody>
      </p:sp>
      <p:grpSp>
        <p:nvGrpSpPr>
          <p:cNvPr id="33803" name="Group 10"/>
          <p:cNvGrpSpPr>
            <a:grpSpLocks/>
          </p:cNvGrpSpPr>
          <p:nvPr/>
        </p:nvGrpSpPr>
        <p:grpSpPr bwMode="auto">
          <a:xfrm>
            <a:off x="228600" y="4572000"/>
            <a:ext cx="5105400" cy="1790700"/>
            <a:chOff x="228600" y="4572000"/>
            <a:chExt cx="5105400" cy="1790700"/>
          </a:xfrm>
        </p:grpSpPr>
        <p:pic>
          <p:nvPicPr>
            <p:cNvPr id="33804" name="Picture 35" descr="Untitled-2"/>
            <p:cNvPicPr>
              <a:picLocks noChangeAspect="1" noChangeArrowheads="1"/>
            </p:cNvPicPr>
            <p:nvPr/>
          </p:nvPicPr>
          <p:blipFill>
            <a:blip r:embed="rId4">
              <a:lum bright="-24000" contrast="50000"/>
            </a:blip>
            <a:srcRect/>
            <a:stretch>
              <a:fillRect/>
            </a:stretch>
          </p:blipFill>
          <p:spPr bwMode="auto">
            <a:xfrm>
              <a:off x="228600" y="4572000"/>
              <a:ext cx="5105400" cy="1790700"/>
            </a:xfrm>
            <a:prstGeom prst="rect">
              <a:avLst/>
            </a:prstGeom>
            <a:noFill/>
            <a:ln w="9525">
              <a:noFill/>
              <a:miter lim="800000"/>
              <a:headEnd/>
              <a:tailEnd/>
            </a:ln>
          </p:spPr>
        </p:pic>
        <p:graphicFrame>
          <p:nvGraphicFramePr>
            <p:cNvPr id="33794" name="Object 2"/>
            <p:cNvGraphicFramePr>
              <a:graphicFrameLocks noChangeAspect="1"/>
            </p:cNvGraphicFramePr>
            <p:nvPr/>
          </p:nvGraphicFramePr>
          <p:xfrm>
            <a:off x="4011774" y="5105400"/>
            <a:ext cx="371542" cy="228600"/>
          </p:xfrm>
          <a:graphic>
            <a:graphicData uri="http://schemas.openxmlformats.org/presentationml/2006/ole">
              <mc:AlternateContent xmlns:mc="http://schemas.openxmlformats.org/markup-compatibility/2006">
                <mc:Choice xmlns:v="urn:schemas-microsoft-com:vml" Requires="v">
                  <p:oleObj spid="_x0000_s33808" name="Equation" r:id="rId5" imgW="330200" imgH="203200" progId="Equation.3">
                    <p:embed/>
                  </p:oleObj>
                </mc:Choice>
                <mc:Fallback>
                  <p:oleObj name="Equation" r:id="rId5" imgW="330200" imgH="2032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1774" y="5105400"/>
                          <a:ext cx="371542"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p>
            <a:fld id="{6258DE52-8ED3-9F4D-9207-F3B4A0DC205A}" type="slidenum">
              <a:rPr lang="en-US" smtClean="0"/>
              <a:pPr/>
              <a:t>21</a:t>
            </a:fld>
            <a:endParaRPr lang="en-US" smtClean="0"/>
          </a:p>
        </p:txBody>
      </p:sp>
      <p:sp>
        <p:nvSpPr>
          <p:cNvPr id="117762" name="Rectangle 2"/>
          <p:cNvSpPr>
            <a:spLocks noGrp="1" noChangeArrowheads="1"/>
          </p:cNvSpPr>
          <p:nvPr>
            <p:ph type="title"/>
          </p:nvPr>
        </p:nvSpPr>
        <p:spPr/>
        <p:txBody>
          <a:bodyPr/>
          <a:lstStyle/>
          <a:p>
            <a:pPr>
              <a:defRPr/>
            </a:pPr>
            <a:r>
              <a:rPr lang="en-US"/>
              <a:t>Geometry of Single Slip</a:t>
            </a:r>
          </a:p>
        </p:txBody>
      </p:sp>
      <p:sp>
        <p:nvSpPr>
          <p:cNvPr id="34820" name="Rectangle 3"/>
          <p:cNvSpPr>
            <a:spLocks noGrp="1" noChangeArrowheads="1"/>
          </p:cNvSpPr>
          <p:nvPr>
            <p:ph type="body" idx="1"/>
          </p:nvPr>
        </p:nvSpPr>
        <p:spPr>
          <a:xfrm>
            <a:off x="533400" y="1295400"/>
            <a:ext cx="5486400" cy="4800600"/>
          </a:xfrm>
        </p:spPr>
        <p:txBody>
          <a:bodyPr/>
          <a:lstStyle/>
          <a:p>
            <a:r>
              <a:rPr lang="en-US" sz="2800"/>
              <a:t>For tensile stress applied in the [100]-[110]-[111] unit triangle, the most highly stressed slip system (highest Schmid factor) has a (11-1) slip plane and a [101] slip direction (the indices of both plane and direction are the negative of those shown on the previous page). </a:t>
            </a:r>
          </a:p>
          <a:p>
            <a:r>
              <a:rPr lang="en-US" sz="2800"/>
              <a:t>Caution: this diagram places [100] in the center, not [001].</a:t>
            </a:r>
          </a:p>
        </p:txBody>
      </p:sp>
      <p:pic>
        <p:nvPicPr>
          <p:cNvPr id="34821" name="Picture 4" descr="Sngl_slip_stereo_tri"/>
          <p:cNvPicPr>
            <a:picLocks noChangeAspect="1" noChangeArrowheads="1"/>
          </p:cNvPicPr>
          <p:nvPr/>
        </p:nvPicPr>
        <p:blipFill>
          <a:blip r:embed="rId2"/>
          <a:srcRect/>
          <a:stretch>
            <a:fillRect/>
          </a:stretch>
        </p:blipFill>
        <p:spPr bwMode="auto">
          <a:xfrm>
            <a:off x="6253163" y="1644650"/>
            <a:ext cx="2890837" cy="4146550"/>
          </a:xfrm>
          <a:prstGeom prst="rect">
            <a:avLst/>
          </a:prstGeom>
          <a:noFill/>
          <a:ln w="9525">
            <a:noFill/>
            <a:miter lim="800000"/>
            <a:headEnd/>
            <a:tailEnd/>
          </a:ln>
        </p:spPr>
      </p:pic>
      <p:sp>
        <p:nvSpPr>
          <p:cNvPr id="34822" name="Text Box 5"/>
          <p:cNvSpPr txBox="1">
            <a:spLocks noChangeArrowheads="1"/>
          </p:cNvSpPr>
          <p:nvPr/>
        </p:nvSpPr>
        <p:spPr bwMode="auto">
          <a:xfrm>
            <a:off x="7162800" y="5791200"/>
            <a:ext cx="1420813" cy="457200"/>
          </a:xfrm>
          <a:prstGeom prst="rect">
            <a:avLst/>
          </a:prstGeom>
          <a:noFill/>
          <a:ln w="9525">
            <a:noFill/>
            <a:miter lim="800000"/>
            <a:headEnd/>
            <a:tailEnd/>
          </a:ln>
        </p:spPr>
        <p:txBody>
          <a:bodyPr wrap="none">
            <a:prstTxWarp prst="textNoShape">
              <a:avLst/>
            </a:prstTxWarp>
            <a:spAutoFit/>
          </a:bodyPr>
          <a:lstStyle/>
          <a:p>
            <a:r>
              <a:rPr lang="en-US">
                <a:solidFill>
                  <a:srgbClr val="660066"/>
                </a:solidFill>
              </a:rPr>
              <a:t>[Hosford]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fld id="{D05F2079-3A31-4947-A646-74DAAAED1E32}" type="slidenum">
              <a:rPr lang="en-US" smtClean="0"/>
              <a:pPr/>
              <a:t>22</a:t>
            </a:fld>
            <a:endParaRPr lang="en-US" smtClean="0"/>
          </a:p>
        </p:txBody>
      </p:sp>
      <p:sp>
        <p:nvSpPr>
          <p:cNvPr id="118786" name="Rectangle 2"/>
          <p:cNvSpPr>
            <a:spLocks noGrp="1" noChangeArrowheads="1"/>
          </p:cNvSpPr>
          <p:nvPr>
            <p:ph type="title"/>
          </p:nvPr>
        </p:nvSpPr>
        <p:spPr>
          <a:xfrm>
            <a:off x="0" y="76200"/>
            <a:ext cx="5029200" cy="1143000"/>
          </a:xfrm>
        </p:spPr>
        <p:txBody>
          <a:bodyPr/>
          <a:lstStyle/>
          <a:p>
            <a:pPr>
              <a:defRPr/>
            </a:pPr>
            <a:r>
              <a:rPr lang="en-US"/>
              <a:t>Schmid factors</a:t>
            </a:r>
          </a:p>
        </p:txBody>
      </p:sp>
      <p:sp>
        <p:nvSpPr>
          <p:cNvPr id="35844" name="Rectangle 3"/>
          <p:cNvSpPr>
            <a:spLocks noGrp="1" noChangeArrowheads="1"/>
          </p:cNvSpPr>
          <p:nvPr>
            <p:ph type="body" idx="1"/>
          </p:nvPr>
        </p:nvSpPr>
        <p:spPr>
          <a:xfrm>
            <a:off x="685800" y="4953000"/>
            <a:ext cx="7772400" cy="1524000"/>
          </a:xfrm>
        </p:spPr>
        <p:txBody>
          <a:bodyPr/>
          <a:lstStyle/>
          <a:p>
            <a:r>
              <a:rPr lang="en-US" sz="2400" dirty="0"/>
              <a:t>The Schmid factors, </a:t>
            </a:r>
            <a:r>
              <a:rPr lang="en-US" sz="2400" i="1" dirty="0"/>
              <a:t>m</a:t>
            </a:r>
            <a:r>
              <a:rPr lang="en-US" sz="2400" dirty="0"/>
              <a:t>, vary markedly within the unit triangle (a).  One can also (b) locate the position of the maximum (=0.5) as being equidistant between the slip plane and slip direction.</a:t>
            </a:r>
          </a:p>
        </p:txBody>
      </p:sp>
      <p:pic>
        <p:nvPicPr>
          <p:cNvPr id="35845" name="Picture 4" descr="Stereo_tri_geometry"/>
          <p:cNvPicPr>
            <a:picLocks noChangeAspect="1" noChangeArrowheads="1"/>
          </p:cNvPicPr>
          <p:nvPr/>
        </p:nvPicPr>
        <p:blipFill>
          <a:blip r:embed="rId2"/>
          <a:srcRect/>
          <a:stretch>
            <a:fillRect/>
          </a:stretch>
        </p:blipFill>
        <p:spPr bwMode="auto">
          <a:xfrm>
            <a:off x="1600200" y="960438"/>
            <a:ext cx="6096000" cy="3687762"/>
          </a:xfrm>
          <a:prstGeom prst="rect">
            <a:avLst/>
          </a:prstGeom>
          <a:noFill/>
          <a:ln w="9525">
            <a:noFill/>
            <a:miter lim="800000"/>
            <a:headEnd/>
            <a:tailEnd/>
          </a:ln>
        </p:spPr>
      </p:pic>
      <p:sp>
        <p:nvSpPr>
          <p:cNvPr id="35846" name="Text Box 5"/>
          <p:cNvSpPr txBox="1">
            <a:spLocks noChangeArrowheads="1"/>
          </p:cNvSpPr>
          <p:nvPr/>
        </p:nvSpPr>
        <p:spPr bwMode="auto">
          <a:xfrm>
            <a:off x="2651125" y="4154488"/>
            <a:ext cx="557213" cy="457200"/>
          </a:xfrm>
          <a:prstGeom prst="rect">
            <a:avLst/>
          </a:prstGeom>
          <a:noFill/>
          <a:ln w="9525">
            <a:noFill/>
            <a:miter lim="800000"/>
            <a:headEnd/>
            <a:tailEnd/>
          </a:ln>
        </p:spPr>
        <p:txBody>
          <a:bodyPr wrap="none">
            <a:prstTxWarp prst="textNoShape">
              <a:avLst/>
            </a:prstTxWarp>
            <a:spAutoFit/>
          </a:bodyPr>
          <a:lstStyle/>
          <a:p>
            <a:r>
              <a:rPr lang="en-US"/>
              <a:t>(a)</a:t>
            </a:r>
          </a:p>
        </p:txBody>
      </p:sp>
      <p:sp>
        <p:nvSpPr>
          <p:cNvPr id="35847" name="Text Box 6"/>
          <p:cNvSpPr txBox="1">
            <a:spLocks noChangeArrowheads="1"/>
          </p:cNvSpPr>
          <p:nvPr/>
        </p:nvSpPr>
        <p:spPr bwMode="auto">
          <a:xfrm>
            <a:off x="7467600" y="4343400"/>
            <a:ext cx="557213" cy="457200"/>
          </a:xfrm>
          <a:prstGeom prst="rect">
            <a:avLst/>
          </a:prstGeom>
          <a:noFill/>
          <a:ln w="9525">
            <a:noFill/>
            <a:miter lim="800000"/>
            <a:headEnd/>
            <a:tailEnd/>
          </a:ln>
        </p:spPr>
        <p:txBody>
          <a:bodyPr wrap="none">
            <a:prstTxWarp prst="textNoShape">
              <a:avLst/>
            </a:prstTxWarp>
            <a:spAutoFit/>
          </a:bodyPr>
          <a:lstStyle/>
          <a:p>
            <a:r>
              <a:rPr lang="en-US"/>
              <a:t>(b)</a:t>
            </a:r>
          </a:p>
        </p:txBody>
      </p:sp>
      <p:sp>
        <p:nvSpPr>
          <p:cNvPr id="35848" name="Text Box 7"/>
          <p:cNvSpPr txBox="1">
            <a:spLocks noChangeArrowheads="1"/>
          </p:cNvSpPr>
          <p:nvPr/>
        </p:nvSpPr>
        <p:spPr bwMode="auto">
          <a:xfrm>
            <a:off x="6781800" y="609600"/>
            <a:ext cx="1420813" cy="457200"/>
          </a:xfrm>
          <a:prstGeom prst="rect">
            <a:avLst/>
          </a:prstGeom>
          <a:noFill/>
          <a:ln w="9525">
            <a:noFill/>
            <a:miter lim="800000"/>
            <a:headEnd/>
            <a:tailEnd/>
          </a:ln>
        </p:spPr>
        <p:txBody>
          <a:bodyPr wrap="none">
            <a:prstTxWarp prst="textNoShape">
              <a:avLst/>
            </a:prstTxWarp>
            <a:spAutoFit/>
          </a:bodyPr>
          <a:lstStyle/>
          <a:p>
            <a:r>
              <a:rPr lang="en-US">
                <a:solidFill>
                  <a:srgbClr val="660066"/>
                </a:solidFill>
              </a:rPr>
              <a:t>[Hosford]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838D8188-A1EA-4245-8B53-E5633D13DA89}" type="slidenum">
              <a:rPr lang="en-US" smtClean="0"/>
              <a:pPr/>
              <a:t>23</a:t>
            </a:fld>
            <a:endParaRPr lang="en-US" smtClean="0"/>
          </a:p>
        </p:txBody>
      </p:sp>
      <p:sp>
        <p:nvSpPr>
          <p:cNvPr id="119810" name="Rectangle 2"/>
          <p:cNvSpPr>
            <a:spLocks noGrp="1" noChangeArrowheads="1"/>
          </p:cNvSpPr>
          <p:nvPr>
            <p:ph type="title"/>
          </p:nvPr>
        </p:nvSpPr>
        <p:spPr/>
        <p:txBody>
          <a:bodyPr/>
          <a:lstStyle/>
          <a:p>
            <a:pPr>
              <a:defRPr/>
            </a:pPr>
            <a:r>
              <a:rPr lang="en-US" dirty="0"/>
              <a:t>Names of Slip Systems</a:t>
            </a:r>
          </a:p>
        </p:txBody>
      </p:sp>
      <p:pic>
        <p:nvPicPr>
          <p:cNvPr id="36868" name="Picture 4" descr="Slip_system_names"/>
          <p:cNvPicPr>
            <a:picLocks noChangeAspect="1" noChangeArrowheads="1"/>
          </p:cNvPicPr>
          <p:nvPr/>
        </p:nvPicPr>
        <p:blipFill>
          <a:blip r:embed="rId2">
            <a:lum bright="-8000" contrast="36000"/>
          </a:blip>
          <a:srcRect/>
          <a:stretch>
            <a:fillRect/>
          </a:stretch>
        </p:blipFill>
        <p:spPr bwMode="auto">
          <a:xfrm rot="-5400000">
            <a:off x="4910137" y="1566863"/>
            <a:ext cx="3852863" cy="4071938"/>
          </a:xfrm>
          <a:prstGeom prst="rect">
            <a:avLst/>
          </a:prstGeom>
          <a:noFill/>
          <a:ln w="9525">
            <a:noFill/>
            <a:miter lim="800000"/>
            <a:headEnd/>
            <a:tailEnd/>
          </a:ln>
        </p:spPr>
      </p:pic>
      <p:sp>
        <p:nvSpPr>
          <p:cNvPr id="36869" name="Rectangle 3"/>
          <p:cNvSpPr>
            <a:spLocks noGrp="1" noChangeArrowheads="1"/>
          </p:cNvSpPr>
          <p:nvPr>
            <p:ph type="body" idx="1"/>
          </p:nvPr>
        </p:nvSpPr>
        <p:spPr>
          <a:xfrm>
            <a:off x="533400" y="1295400"/>
            <a:ext cx="4572000" cy="5334000"/>
          </a:xfrm>
        </p:spPr>
        <p:txBody>
          <a:bodyPr/>
          <a:lstStyle/>
          <a:p>
            <a:r>
              <a:rPr lang="en-US" sz="2400" dirty="0"/>
              <a:t>In addition to the primary slip system in a given triangle, there are systems with smaller resolved shear stresses.  Particular names are given to some of these.  For example the system that shares the same Burgers vector allows for cross-slip of screws and so is known as the </a:t>
            </a:r>
            <a:r>
              <a:rPr lang="en-US" sz="2400" i="1" dirty="0"/>
              <a:t>cross slip system</a:t>
            </a:r>
            <a:r>
              <a:rPr lang="en-US" sz="2400" dirty="0"/>
              <a:t>.  The system in the triangle across the [100]-[111] boundary is the </a:t>
            </a:r>
            <a:r>
              <a:rPr lang="en-US" sz="2400" i="1" dirty="0"/>
              <a:t>conjugate slip system</a:t>
            </a:r>
            <a:r>
              <a:rPr lang="en-US" sz="2400" dirty="0"/>
              <a:t>.</a:t>
            </a:r>
          </a:p>
        </p:txBody>
      </p:sp>
      <p:sp>
        <p:nvSpPr>
          <p:cNvPr id="36870" name="Text Box 5"/>
          <p:cNvSpPr txBox="1">
            <a:spLocks noChangeArrowheads="1"/>
          </p:cNvSpPr>
          <p:nvPr/>
        </p:nvSpPr>
        <p:spPr bwMode="auto">
          <a:xfrm>
            <a:off x="6705600" y="5715000"/>
            <a:ext cx="1420813" cy="457200"/>
          </a:xfrm>
          <a:prstGeom prst="rect">
            <a:avLst/>
          </a:prstGeom>
          <a:noFill/>
          <a:ln w="9525">
            <a:noFill/>
            <a:miter lim="800000"/>
            <a:headEnd/>
            <a:tailEnd/>
          </a:ln>
        </p:spPr>
        <p:txBody>
          <a:bodyPr wrap="none">
            <a:prstTxWarp prst="textNoShape">
              <a:avLst/>
            </a:prstTxWarp>
            <a:spAutoFit/>
          </a:bodyPr>
          <a:lstStyle/>
          <a:p>
            <a:r>
              <a:rPr lang="en-US">
                <a:solidFill>
                  <a:srgbClr val="660066"/>
                </a:solidFill>
              </a:rPr>
              <a:t>[Hosford]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noFill/>
        </p:spPr>
        <p:txBody>
          <a:bodyPr/>
          <a:lstStyle/>
          <a:p>
            <a:fld id="{7A913FD5-EFDC-2341-AA6C-6837FDABAC17}" type="slidenum">
              <a:rPr lang="en-US" smtClean="0"/>
              <a:pPr/>
              <a:t>24</a:t>
            </a:fld>
            <a:endParaRPr lang="en-US" smtClean="0"/>
          </a:p>
        </p:txBody>
      </p:sp>
      <p:sp>
        <p:nvSpPr>
          <p:cNvPr id="37891" name="Rectangle 2"/>
          <p:cNvSpPr>
            <a:spLocks noChangeArrowheads="1"/>
          </p:cNvSpPr>
          <p:nvPr/>
        </p:nvSpPr>
        <p:spPr bwMode="auto">
          <a:xfrm>
            <a:off x="685800" y="152400"/>
            <a:ext cx="8001000" cy="1190625"/>
          </a:xfrm>
          <a:prstGeom prst="rect">
            <a:avLst/>
          </a:prstGeom>
          <a:noFill/>
          <a:ln w="9525">
            <a:noFill/>
            <a:miter lim="800000"/>
            <a:headEnd/>
            <a:tailEnd/>
          </a:ln>
        </p:spPr>
        <p:txBody>
          <a:bodyPr>
            <a:prstTxWarp prst="textNoShape">
              <a:avLst/>
            </a:prstTxWarp>
            <a:spAutoFit/>
          </a:bodyPr>
          <a:lstStyle/>
          <a:p>
            <a:r>
              <a:rPr kumimoji="1" lang="en-US" sz="3600" i="1">
                <a:solidFill>
                  <a:srgbClr val="0006B1"/>
                </a:solidFill>
              </a:rPr>
              <a:t>Rotation of the Crystal Lattice in Tensile Test of an fcc Single Crystal</a:t>
            </a:r>
          </a:p>
        </p:txBody>
      </p:sp>
      <p:pic>
        <p:nvPicPr>
          <p:cNvPr id="37892" name="Picture 4" descr="Tensile_axis-reorient"/>
          <p:cNvPicPr>
            <a:picLocks noChangeAspect="1" noChangeArrowheads="1"/>
          </p:cNvPicPr>
          <p:nvPr/>
        </p:nvPicPr>
        <p:blipFill>
          <a:blip r:embed="rId2"/>
          <a:srcRect/>
          <a:stretch>
            <a:fillRect/>
          </a:stretch>
        </p:blipFill>
        <p:spPr bwMode="auto">
          <a:xfrm rot="5400000">
            <a:off x="2859087" y="-268287"/>
            <a:ext cx="2740025" cy="6324600"/>
          </a:xfrm>
          <a:prstGeom prst="rect">
            <a:avLst/>
          </a:prstGeom>
          <a:noFill/>
          <a:ln w="9525">
            <a:noFill/>
            <a:miter lim="800000"/>
            <a:headEnd/>
            <a:tailEnd/>
          </a:ln>
        </p:spPr>
      </p:pic>
      <p:sp>
        <p:nvSpPr>
          <p:cNvPr id="37893" name="Text Box 5"/>
          <p:cNvSpPr txBox="1">
            <a:spLocks noChangeArrowheads="1"/>
          </p:cNvSpPr>
          <p:nvPr/>
        </p:nvSpPr>
        <p:spPr bwMode="auto">
          <a:xfrm>
            <a:off x="822325" y="4383088"/>
            <a:ext cx="7559675" cy="2246769"/>
          </a:xfrm>
          <a:prstGeom prst="rect">
            <a:avLst/>
          </a:prstGeom>
          <a:noFill/>
          <a:ln w="9525">
            <a:noFill/>
            <a:miter lim="800000"/>
            <a:headEnd/>
            <a:tailEnd/>
          </a:ln>
        </p:spPr>
        <p:txBody>
          <a:bodyPr>
            <a:prstTxWarp prst="textNoShape">
              <a:avLst/>
            </a:prstTxWarp>
            <a:spAutoFit/>
          </a:bodyPr>
          <a:lstStyle/>
          <a:p>
            <a:r>
              <a:rPr lang="en-US" sz="2000" dirty="0"/>
              <a:t>The tensile axis rotates in tension towards the [100]-[111] line.  If the tensile axis is in the conjugate triangle, then it rotates to the same line so there is convergence on this symmetry line.  Once on the line, the tensile axis will rotate towards [211] which is a stable orientation.  Note: the behavior in </a:t>
            </a:r>
            <a:r>
              <a:rPr lang="en-US" sz="2000" i="1" dirty="0"/>
              <a:t>multiple slip</a:t>
            </a:r>
            <a:r>
              <a:rPr lang="en-US" sz="2000" dirty="0"/>
              <a:t> is similar but there are significant </a:t>
            </a:r>
            <a:r>
              <a:rPr lang="en-US" sz="2000" dirty="0" smtClean="0"/>
              <a:t>differences in terms of the way in which the lattice re-orients relative to the tensile axis.</a:t>
            </a:r>
            <a:endParaRPr lang="en-US" sz="2000" dirty="0"/>
          </a:p>
        </p:txBody>
      </p:sp>
      <p:sp>
        <p:nvSpPr>
          <p:cNvPr id="37894" name="Text Box 6"/>
          <p:cNvSpPr txBox="1">
            <a:spLocks noChangeArrowheads="1"/>
          </p:cNvSpPr>
          <p:nvPr/>
        </p:nvSpPr>
        <p:spPr bwMode="auto">
          <a:xfrm>
            <a:off x="7391400" y="2590800"/>
            <a:ext cx="1420813" cy="457200"/>
          </a:xfrm>
          <a:prstGeom prst="rect">
            <a:avLst/>
          </a:prstGeom>
          <a:noFill/>
          <a:ln w="9525">
            <a:noFill/>
            <a:miter lim="800000"/>
            <a:headEnd/>
            <a:tailEnd/>
          </a:ln>
        </p:spPr>
        <p:txBody>
          <a:bodyPr wrap="none">
            <a:prstTxWarp prst="textNoShape">
              <a:avLst/>
            </a:prstTxWarp>
            <a:spAutoFit/>
          </a:bodyPr>
          <a:lstStyle/>
          <a:p>
            <a:r>
              <a:rPr lang="en-US">
                <a:solidFill>
                  <a:srgbClr val="660066"/>
                </a:solidFill>
              </a:rPr>
              <a:t>[Hosford]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a:noFill/>
        </p:spPr>
        <p:txBody>
          <a:bodyPr/>
          <a:lstStyle/>
          <a:p>
            <a:fld id="{F3607CB0-A433-E444-8DEB-4246CF6C5A7F}" type="slidenum">
              <a:rPr lang="en-US" smtClean="0"/>
              <a:pPr/>
              <a:t>25</a:t>
            </a:fld>
            <a:endParaRPr lang="en-US" smtClean="0"/>
          </a:p>
        </p:txBody>
      </p:sp>
      <p:sp>
        <p:nvSpPr>
          <p:cNvPr id="63490" name="Rectangle 2"/>
          <p:cNvSpPr>
            <a:spLocks noChangeArrowheads="1"/>
          </p:cNvSpPr>
          <p:nvPr/>
        </p:nvSpPr>
        <p:spPr bwMode="auto">
          <a:xfrm>
            <a:off x="533400" y="76200"/>
            <a:ext cx="8458200" cy="1077913"/>
          </a:xfrm>
          <a:prstGeom prst="rect">
            <a:avLst/>
          </a:prstGeom>
          <a:noFill/>
          <a:ln w="9525">
            <a:noFill/>
            <a:miter lim="800000"/>
            <a:headEnd/>
            <a:tailEnd/>
          </a:ln>
          <a:effectLst/>
        </p:spPr>
        <p:txBody>
          <a:bodyPr>
            <a:prstTxWarp prst="textNoShape">
              <a:avLst/>
            </a:prstTxWarp>
            <a:spAutoFit/>
          </a:bodyPr>
          <a:lstStyle/>
          <a:p>
            <a:pPr>
              <a:defRPr/>
            </a:pPr>
            <a:r>
              <a:rPr kumimoji="1" lang="en-US" sz="3200" i="1">
                <a:solidFill>
                  <a:srgbClr val="0006B1"/>
                </a:solidFill>
                <a:effectLst>
                  <a:outerShdw blurRad="38100" dist="38100" dir="2700000" algn="tl">
                    <a:srgbClr val="DDDDDD"/>
                  </a:outerShdw>
                </a:effectLst>
              </a:rPr>
              <a:t>Rotation of the Crystal Lattice in Compression Test of an fcc Single Crystal</a:t>
            </a:r>
          </a:p>
        </p:txBody>
      </p:sp>
      <p:pic>
        <p:nvPicPr>
          <p:cNvPr id="38916" name="Picture 3" descr="figure1006"/>
          <p:cNvPicPr>
            <a:picLocks noChangeAspect="1" noChangeArrowheads="1"/>
          </p:cNvPicPr>
          <p:nvPr/>
        </p:nvPicPr>
        <p:blipFill>
          <a:blip r:embed="rId2">
            <a:lum contrast="36000"/>
          </a:blip>
          <a:srcRect/>
          <a:stretch>
            <a:fillRect/>
          </a:stretch>
        </p:blipFill>
        <p:spPr bwMode="auto">
          <a:xfrm rot="-93790">
            <a:off x="1524000" y="2057400"/>
            <a:ext cx="5867400" cy="4119563"/>
          </a:xfrm>
          <a:prstGeom prst="rect">
            <a:avLst/>
          </a:prstGeom>
          <a:noFill/>
          <a:ln w="9525">
            <a:noFill/>
            <a:miter lim="800000"/>
            <a:headEnd/>
            <a:tailEnd/>
          </a:ln>
        </p:spPr>
      </p:pic>
      <p:sp>
        <p:nvSpPr>
          <p:cNvPr id="38917" name="Text Box 4"/>
          <p:cNvSpPr txBox="1">
            <a:spLocks noChangeArrowheads="1"/>
          </p:cNvSpPr>
          <p:nvPr/>
        </p:nvSpPr>
        <p:spPr bwMode="auto">
          <a:xfrm>
            <a:off x="250825" y="1309688"/>
            <a:ext cx="8616950" cy="519112"/>
          </a:xfrm>
          <a:prstGeom prst="rect">
            <a:avLst/>
          </a:prstGeom>
          <a:noFill/>
          <a:ln w="9525">
            <a:noFill/>
            <a:miter lim="800000"/>
            <a:headEnd/>
            <a:tailEnd/>
          </a:ln>
        </p:spPr>
        <p:txBody>
          <a:bodyPr wrap="none">
            <a:prstTxWarp prst="textNoShape">
              <a:avLst/>
            </a:prstTxWarp>
            <a:spAutoFit/>
          </a:bodyPr>
          <a:lstStyle/>
          <a:p>
            <a:r>
              <a:rPr lang="en-US" sz="2800">
                <a:solidFill>
                  <a:srgbClr val="CC0000"/>
                </a:solidFill>
                <a:latin typeface="Times" charset="0"/>
              </a:rPr>
              <a:t>The slip plane normal rotates towards the compression axis</a:t>
            </a:r>
          </a:p>
        </p:txBody>
      </p:sp>
      <p:sp>
        <p:nvSpPr>
          <p:cNvPr id="38918" name="Text Box 5"/>
          <p:cNvSpPr txBox="1">
            <a:spLocks noChangeArrowheads="1"/>
          </p:cNvSpPr>
          <p:nvPr/>
        </p:nvSpPr>
        <p:spPr bwMode="auto">
          <a:xfrm>
            <a:off x="7527925" y="5221288"/>
            <a:ext cx="1065213" cy="457200"/>
          </a:xfrm>
          <a:prstGeom prst="rect">
            <a:avLst/>
          </a:prstGeom>
          <a:noFill/>
          <a:ln w="9525">
            <a:noFill/>
            <a:miter lim="800000"/>
            <a:headEnd/>
            <a:tailEnd/>
          </a:ln>
        </p:spPr>
        <p:txBody>
          <a:bodyPr wrap="none">
            <a:prstTxWarp prst="textNoShape">
              <a:avLst/>
            </a:prstTxWarp>
            <a:spAutoFit/>
          </a:bodyPr>
          <a:lstStyle/>
          <a:p>
            <a:r>
              <a:rPr lang="en-US">
                <a:solidFill>
                  <a:srgbClr val="660066"/>
                </a:solidFill>
              </a:rPr>
              <a:t>[Khan]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p:spPr>
        <p:txBody>
          <a:bodyPr/>
          <a:lstStyle/>
          <a:p>
            <a:fld id="{18610361-F278-4F49-BF68-D7F5923FA48E}" type="slidenum">
              <a:rPr lang="en-US" smtClean="0"/>
              <a:pPr/>
              <a:t>26</a:t>
            </a:fld>
            <a:endParaRPr lang="en-US" smtClean="0"/>
          </a:p>
        </p:txBody>
      </p:sp>
      <p:sp>
        <p:nvSpPr>
          <p:cNvPr id="123906" name="Rectangle 2"/>
          <p:cNvSpPr>
            <a:spLocks noGrp="1" noChangeArrowheads="1"/>
          </p:cNvSpPr>
          <p:nvPr>
            <p:ph type="title"/>
          </p:nvPr>
        </p:nvSpPr>
        <p:spPr>
          <a:xfrm>
            <a:off x="685800" y="76200"/>
            <a:ext cx="5867400" cy="1143000"/>
          </a:xfrm>
        </p:spPr>
        <p:txBody>
          <a:bodyPr/>
          <a:lstStyle/>
          <a:p>
            <a:pPr>
              <a:defRPr/>
            </a:pPr>
            <a:r>
              <a:rPr lang="en-US"/>
              <a:t>Useful Equations</a:t>
            </a:r>
          </a:p>
        </p:txBody>
      </p:sp>
      <p:pic>
        <p:nvPicPr>
          <p:cNvPr id="39941" name="Picture 4" descr="final"/>
          <p:cNvPicPr>
            <a:picLocks noChangeAspect="1" noChangeArrowheads="1"/>
          </p:cNvPicPr>
          <p:nvPr/>
        </p:nvPicPr>
        <p:blipFill>
          <a:blip r:embed="rId2"/>
          <a:srcRect/>
          <a:stretch>
            <a:fillRect/>
          </a:stretch>
        </p:blipFill>
        <p:spPr bwMode="auto">
          <a:xfrm>
            <a:off x="2057400" y="4495800"/>
            <a:ext cx="3213100" cy="495300"/>
          </a:xfrm>
          <a:prstGeom prst="rect">
            <a:avLst/>
          </a:prstGeom>
          <a:noFill/>
          <a:ln w="9525">
            <a:noFill/>
            <a:miter lim="800000"/>
            <a:headEnd/>
            <a:tailEnd/>
          </a:ln>
        </p:spPr>
      </p:pic>
      <p:pic>
        <p:nvPicPr>
          <p:cNvPr id="39942" name="Picture 5" descr="Direction_change_reid"/>
          <p:cNvPicPr>
            <a:picLocks noChangeAspect="1" noChangeArrowheads="1"/>
          </p:cNvPicPr>
          <p:nvPr/>
        </p:nvPicPr>
        <p:blipFill>
          <a:blip r:embed="rId3"/>
          <a:srcRect/>
          <a:stretch>
            <a:fillRect/>
          </a:stretch>
        </p:blipFill>
        <p:spPr bwMode="auto">
          <a:xfrm rot="10800000">
            <a:off x="5884863" y="457200"/>
            <a:ext cx="3182937" cy="5091113"/>
          </a:xfrm>
          <a:prstGeom prst="rect">
            <a:avLst/>
          </a:prstGeom>
          <a:noFill/>
          <a:ln w="9525">
            <a:noFill/>
            <a:miter lim="800000"/>
            <a:headEnd/>
            <a:tailEnd/>
          </a:ln>
        </p:spPr>
      </p:pic>
      <p:sp>
        <p:nvSpPr>
          <p:cNvPr id="39943" name="Rectangle 6"/>
          <p:cNvSpPr>
            <a:spLocks noChangeArrowheads="1"/>
          </p:cNvSpPr>
          <p:nvPr/>
        </p:nvSpPr>
        <p:spPr bwMode="auto">
          <a:xfrm>
            <a:off x="1066800" y="5103813"/>
            <a:ext cx="5791200" cy="641350"/>
          </a:xfrm>
          <a:prstGeom prst="rect">
            <a:avLst/>
          </a:prstGeom>
          <a:noFill/>
          <a:ln w="9525">
            <a:noFill/>
            <a:miter lim="800000"/>
            <a:headEnd/>
            <a:tailEnd/>
          </a:ln>
        </p:spPr>
        <p:txBody>
          <a:bodyPr>
            <a:prstTxWarp prst="textNoShape">
              <a:avLst/>
            </a:prstTxWarp>
            <a:spAutoFit/>
          </a:bodyPr>
          <a:lstStyle/>
          <a:p>
            <a:pPr>
              <a:spcBef>
                <a:spcPct val="20000"/>
              </a:spcBef>
              <a:buFontTx/>
              <a:buChar char="•"/>
            </a:pPr>
            <a:r>
              <a:rPr lang="en-US" sz="1800"/>
              <a:t> To find a new plane normal, </a:t>
            </a:r>
            <a:r>
              <a:rPr lang="en-US" sz="1800" b="1">
                <a:latin typeface="Times New Roman" charset="0"/>
              </a:rPr>
              <a:t>P</a:t>
            </a:r>
            <a:r>
              <a:rPr lang="en-US" sz="1800"/>
              <a:t>, based on an initial plane normal, </a:t>
            </a:r>
            <a:r>
              <a:rPr lang="en-US" sz="1800" b="1">
                <a:latin typeface="Times New Roman" charset="0"/>
              </a:rPr>
              <a:t>p</a:t>
            </a:r>
            <a:r>
              <a:rPr lang="en-US" sz="1800"/>
              <a:t>, after slip, use the following:</a:t>
            </a:r>
          </a:p>
        </p:txBody>
      </p:sp>
      <p:pic>
        <p:nvPicPr>
          <p:cNvPr id="39944" name="Picture 7" descr="final"/>
          <p:cNvPicPr>
            <a:picLocks noChangeAspect="1" noChangeArrowheads="1"/>
          </p:cNvPicPr>
          <p:nvPr/>
        </p:nvPicPr>
        <p:blipFill>
          <a:blip r:embed="rId4"/>
          <a:srcRect/>
          <a:stretch>
            <a:fillRect/>
          </a:stretch>
        </p:blipFill>
        <p:spPr bwMode="auto">
          <a:xfrm>
            <a:off x="2057400" y="5938838"/>
            <a:ext cx="2705100" cy="423862"/>
          </a:xfrm>
          <a:prstGeom prst="rect">
            <a:avLst/>
          </a:prstGeom>
          <a:noFill/>
          <a:ln w="9525">
            <a:noFill/>
            <a:miter lim="800000"/>
            <a:headEnd/>
            <a:tailEnd/>
          </a:ln>
        </p:spPr>
      </p:pic>
      <p:sp>
        <p:nvSpPr>
          <p:cNvPr id="39945" name="Text Box 8"/>
          <p:cNvSpPr txBox="1">
            <a:spLocks noChangeArrowheads="1"/>
          </p:cNvSpPr>
          <p:nvPr/>
        </p:nvSpPr>
        <p:spPr bwMode="auto">
          <a:xfrm>
            <a:off x="7772400" y="5791200"/>
            <a:ext cx="963613" cy="457200"/>
          </a:xfrm>
          <a:prstGeom prst="rect">
            <a:avLst/>
          </a:prstGeom>
          <a:noFill/>
          <a:ln w="9525">
            <a:noFill/>
            <a:miter lim="800000"/>
            <a:headEnd/>
            <a:tailEnd/>
          </a:ln>
        </p:spPr>
        <p:txBody>
          <a:bodyPr wrap="none">
            <a:prstTxWarp prst="textNoShape">
              <a:avLst/>
            </a:prstTxWarp>
            <a:spAutoFit/>
          </a:bodyPr>
          <a:lstStyle/>
          <a:p>
            <a:r>
              <a:rPr lang="en-US" dirty="0">
                <a:solidFill>
                  <a:srgbClr val="660066"/>
                </a:solidFill>
                <a:latin typeface="Times" charset="0"/>
              </a:rPr>
              <a:t>[Reid]</a:t>
            </a:r>
          </a:p>
        </p:txBody>
      </p:sp>
      <p:sp>
        <p:nvSpPr>
          <p:cNvPr id="39940" name="Rectangle 3"/>
          <p:cNvSpPr>
            <a:spLocks noGrp="1" noChangeArrowheads="1"/>
          </p:cNvSpPr>
          <p:nvPr>
            <p:ph type="body" idx="1"/>
          </p:nvPr>
        </p:nvSpPr>
        <p:spPr>
          <a:xfrm>
            <a:off x="685800" y="1295400"/>
            <a:ext cx="5486400" cy="3124200"/>
          </a:xfrm>
        </p:spPr>
        <p:txBody>
          <a:bodyPr/>
          <a:lstStyle/>
          <a:p>
            <a:r>
              <a:rPr lang="en-US" sz="2400" dirty="0"/>
              <a:t>Following the notation in Reid: </a:t>
            </a:r>
            <a:r>
              <a:rPr lang="en-US" sz="2400" dirty="0" smtClean="0"/>
              <a:t/>
            </a:r>
            <a:br>
              <a:rPr lang="en-US" sz="2400" dirty="0" smtClean="0"/>
            </a:br>
            <a:r>
              <a:rPr lang="en-US" sz="2400" b="1" dirty="0" smtClean="0">
                <a:latin typeface="Times New Roman" charset="0"/>
              </a:rPr>
              <a:t>n</a:t>
            </a:r>
            <a:r>
              <a:rPr lang="en-US" sz="2400" dirty="0"/>
              <a:t>:= slip plane normal (unit vector</a:t>
            </a:r>
            <a:r>
              <a:rPr lang="en-US" sz="2400" dirty="0" smtClean="0"/>
              <a:t>); </a:t>
            </a:r>
            <a:r>
              <a:rPr lang="en-US" sz="2400" b="1" dirty="0">
                <a:latin typeface="Times New Roman" charset="0"/>
              </a:rPr>
              <a:t>b</a:t>
            </a:r>
            <a:r>
              <a:rPr lang="en-US" sz="2400" dirty="0"/>
              <a:t>:= slip direction (unit vector).</a:t>
            </a:r>
          </a:p>
          <a:p>
            <a:r>
              <a:rPr lang="en-US" sz="2400" dirty="0"/>
              <a:t>To find a new direction, </a:t>
            </a:r>
            <a:r>
              <a:rPr lang="en-US" sz="2400" b="1" dirty="0">
                <a:latin typeface="Times New Roman" charset="0"/>
              </a:rPr>
              <a:t>D</a:t>
            </a:r>
            <a:r>
              <a:rPr lang="en-US" sz="2400" dirty="0"/>
              <a:t>, based on an initial direction, </a:t>
            </a:r>
            <a:r>
              <a:rPr lang="en-US" sz="2400" b="1" dirty="0">
                <a:latin typeface="Times New Roman" charset="0"/>
              </a:rPr>
              <a:t>d</a:t>
            </a:r>
            <a:r>
              <a:rPr lang="en-US" sz="2400" dirty="0"/>
              <a:t>, after slip, use (and remember that crystal directions do not change):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5"/>
          <p:cNvSpPr>
            <a:spLocks noGrp="1"/>
          </p:cNvSpPr>
          <p:nvPr>
            <p:ph type="sldNum" sz="quarter" idx="12"/>
          </p:nvPr>
        </p:nvSpPr>
        <p:spPr>
          <a:noFill/>
        </p:spPr>
        <p:txBody>
          <a:bodyPr/>
          <a:lstStyle/>
          <a:p>
            <a:fld id="{2F5C5246-C5AF-5B4E-9BC7-73FC083C8C62}" type="slidenum">
              <a:rPr lang="en-US" smtClean="0"/>
              <a:pPr/>
              <a:t>27</a:t>
            </a:fld>
            <a:endParaRPr lang="en-US" smtClean="0"/>
          </a:p>
        </p:txBody>
      </p:sp>
      <p:sp>
        <p:nvSpPr>
          <p:cNvPr id="78850" name="Rectangle 2"/>
          <p:cNvSpPr>
            <a:spLocks noGrp="1" noChangeArrowheads="1"/>
          </p:cNvSpPr>
          <p:nvPr>
            <p:ph type="title"/>
          </p:nvPr>
        </p:nvSpPr>
        <p:spPr/>
        <p:txBody>
          <a:bodyPr/>
          <a:lstStyle/>
          <a:p>
            <a:pPr>
              <a:defRPr/>
            </a:pPr>
            <a:r>
              <a:rPr lang="en-US"/>
              <a:t>Taylor rate-sensitive model</a:t>
            </a:r>
          </a:p>
        </p:txBody>
      </p:sp>
      <p:sp>
        <p:nvSpPr>
          <p:cNvPr id="40965" name="Rectangle 3"/>
          <p:cNvSpPr>
            <a:spLocks noGrp="1" noChangeArrowheads="1"/>
          </p:cNvSpPr>
          <p:nvPr>
            <p:ph type="body" idx="1"/>
          </p:nvPr>
        </p:nvSpPr>
        <p:spPr>
          <a:xfrm>
            <a:off x="685800" y="1066800"/>
            <a:ext cx="7772400" cy="4114800"/>
          </a:xfrm>
        </p:spPr>
        <p:txBody>
          <a:bodyPr/>
          <a:lstStyle/>
          <a:p>
            <a:pPr>
              <a:lnSpc>
                <a:spcPct val="110000"/>
              </a:lnSpc>
            </a:pPr>
            <a:r>
              <a:rPr lang="en-US" sz="2400" dirty="0"/>
              <a:t>We will find out later that the classical Schmid Law picture of elastic-perfectly plastic behavior is not sufficient.</a:t>
            </a:r>
          </a:p>
          <a:p>
            <a:pPr>
              <a:lnSpc>
                <a:spcPct val="110000"/>
              </a:lnSpc>
            </a:pPr>
            <a:r>
              <a:rPr lang="en-US" sz="2400" dirty="0"/>
              <a:t>In fact, there is a smooth transition from elastic to plastic behavior that can be described by a power-law behavior.</a:t>
            </a:r>
          </a:p>
          <a:p>
            <a:pPr>
              <a:lnSpc>
                <a:spcPct val="110000"/>
              </a:lnSpc>
            </a:pPr>
            <a:r>
              <a:rPr lang="en-US" sz="2400" dirty="0"/>
              <a:t>The shear strain rate on each slip system is given by the following (for a specified stress state), </a:t>
            </a:r>
            <a:br>
              <a:rPr lang="en-US" sz="2400" dirty="0"/>
            </a:br>
            <a:r>
              <a:rPr lang="en-US" sz="2400" dirty="0"/>
              <a:t>where* </a:t>
            </a:r>
            <a:r>
              <a:rPr lang="en-US" sz="2400" i="1" dirty="0" err="1">
                <a:latin typeface="Times" charset="0"/>
              </a:rPr>
              <a:t>m</a:t>
            </a:r>
            <a:r>
              <a:rPr lang="en-US" sz="2400" i="1" baseline="-25000" dirty="0" err="1">
                <a:latin typeface="Times" charset="0"/>
              </a:rPr>
              <a:t>ij</a:t>
            </a:r>
            <a:r>
              <a:rPr lang="en-US" sz="2400" i="1" dirty="0">
                <a:latin typeface="Times" charset="0"/>
              </a:rPr>
              <a:t> = </a:t>
            </a:r>
            <a:r>
              <a:rPr lang="en-US" sz="2400" i="1" dirty="0" err="1" smtClean="0">
                <a:latin typeface="Times" charset="0"/>
              </a:rPr>
              <a:t>b</a:t>
            </a:r>
            <a:r>
              <a:rPr lang="en-US" sz="2400" i="1" baseline="-25000" dirty="0" err="1" smtClean="0">
                <a:latin typeface="Times" charset="0"/>
              </a:rPr>
              <a:t>i</a:t>
            </a:r>
            <a:r>
              <a:rPr lang="en-US" sz="2400" i="1" dirty="0" err="1" smtClean="0">
                <a:latin typeface="Times" charset="0"/>
              </a:rPr>
              <a:t>n</a:t>
            </a:r>
            <a:r>
              <a:rPr lang="en-US" sz="2400" i="1" baseline="-25000" dirty="0" err="1" smtClean="0">
                <a:latin typeface="Times" charset="0"/>
              </a:rPr>
              <a:t>j</a:t>
            </a:r>
            <a:r>
              <a:rPr lang="en-US" sz="2400" dirty="0" smtClean="0">
                <a:latin typeface="Times" charset="0"/>
              </a:rPr>
              <a:t>, or m</a:t>
            </a:r>
            <a:r>
              <a:rPr lang="en-US" sz="2400" dirty="0">
                <a:latin typeface="Times" charset="0"/>
              </a:rPr>
              <a:t>=</a:t>
            </a:r>
            <a:r>
              <a:rPr lang="en-US" sz="2400" b="1" dirty="0" err="1">
                <a:latin typeface="Times" charset="0"/>
              </a:rPr>
              <a:t>b</a:t>
            </a:r>
            <a:r>
              <a:rPr lang="en-US" sz="2400" dirty="0" err="1">
                <a:latin typeface="Times" charset="0"/>
              </a:rPr>
              <a:t>⊗</a:t>
            </a:r>
            <a:r>
              <a:rPr lang="en-US" sz="2400" b="1" dirty="0" err="1">
                <a:latin typeface="Times" charset="0"/>
              </a:rPr>
              <a:t>n</a:t>
            </a:r>
            <a:r>
              <a:rPr lang="en-US" sz="2400" dirty="0" smtClean="0"/>
              <a:t>:</a:t>
            </a:r>
            <a:endParaRPr lang="en-US" sz="2400" dirty="0"/>
          </a:p>
        </p:txBody>
      </p:sp>
      <p:graphicFrame>
        <p:nvGraphicFramePr>
          <p:cNvPr id="40962" name="Object 2"/>
          <p:cNvGraphicFramePr>
            <a:graphicFrameLocks noChangeAspect="1"/>
          </p:cNvGraphicFramePr>
          <p:nvPr/>
        </p:nvGraphicFramePr>
        <p:xfrm>
          <a:off x="1905000" y="4800600"/>
          <a:ext cx="6254750" cy="1573213"/>
        </p:xfrm>
        <a:graphic>
          <a:graphicData uri="http://schemas.openxmlformats.org/presentationml/2006/ole">
            <mc:AlternateContent xmlns:mc="http://schemas.openxmlformats.org/markup-compatibility/2006">
              <mc:Choice xmlns:v="urn:schemas-microsoft-com:vml" Requires="v">
                <p:oleObj spid="_x0000_s40976" name="Equation" r:id="rId3" imgW="2019300" imgH="508000" progId="Equation.3">
                  <p:embed/>
                </p:oleObj>
              </mc:Choice>
              <mc:Fallback>
                <p:oleObj name="Equation" r:id="rId3" imgW="2019300" imgH="508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800600"/>
                        <a:ext cx="6254750" cy="157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0966" name="Rectangle 5"/>
          <p:cNvSpPr>
            <a:spLocks noChangeArrowheads="1"/>
          </p:cNvSpPr>
          <p:nvPr/>
        </p:nvSpPr>
        <p:spPr bwMode="auto">
          <a:xfrm>
            <a:off x="0" y="54483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a:p>
        </p:txBody>
      </p:sp>
      <p:sp>
        <p:nvSpPr>
          <p:cNvPr id="40967" name="Text Box 6"/>
          <p:cNvSpPr txBox="1">
            <a:spLocks noChangeArrowheads="1"/>
          </p:cNvSpPr>
          <p:nvPr/>
        </p:nvSpPr>
        <p:spPr bwMode="auto">
          <a:xfrm>
            <a:off x="212725" y="6477000"/>
            <a:ext cx="7308850" cy="304800"/>
          </a:xfrm>
          <a:prstGeom prst="rect">
            <a:avLst/>
          </a:prstGeom>
          <a:solidFill>
            <a:srgbClr val="FFE5E5"/>
          </a:solidFill>
          <a:ln w="9525">
            <a:noFill/>
            <a:miter lim="800000"/>
            <a:headEnd/>
            <a:tailEnd/>
          </a:ln>
        </p:spPr>
        <p:txBody>
          <a:bodyPr wrap="none">
            <a:prstTxWarp prst="textNoShape">
              <a:avLst/>
            </a:prstTxWarp>
            <a:spAutoFit/>
          </a:bodyPr>
          <a:lstStyle/>
          <a:p>
            <a:r>
              <a:rPr lang="en-US" sz="1400"/>
              <a:t>* “</a:t>
            </a:r>
            <a:r>
              <a:rPr lang="en-US" sz="1400" i="1"/>
              <a:t>m</a:t>
            </a:r>
            <a:r>
              <a:rPr lang="en-US" sz="1400"/>
              <a:t>” is a slip tensor, formed as the outer product of the slip direction and slip plane normal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5"/>
          <p:cNvSpPr>
            <a:spLocks noGrp="1"/>
          </p:cNvSpPr>
          <p:nvPr>
            <p:ph type="sldNum" sz="quarter" idx="12"/>
          </p:nvPr>
        </p:nvSpPr>
        <p:spPr>
          <a:noFill/>
        </p:spPr>
        <p:txBody>
          <a:bodyPr/>
          <a:lstStyle/>
          <a:p>
            <a:fld id="{7F40542F-438E-CB47-B31A-B8A877B93A85}" type="slidenum">
              <a:rPr lang="en-US" smtClean="0"/>
              <a:pPr/>
              <a:t>28</a:t>
            </a:fld>
            <a:endParaRPr lang="en-US" smtClean="0"/>
          </a:p>
        </p:txBody>
      </p:sp>
      <p:sp>
        <p:nvSpPr>
          <p:cNvPr id="124930" name="Rectangle 2"/>
          <p:cNvSpPr>
            <a:spLocks noGrp="1" noChangeArrowheads="1"/>
          </p:cNvSpPr>
          <p:nvPr>
            <p:ph type="title"/>
          </p:nvPr>
        </p:nvSpPr>
        <p:spPr/>
        <p:txBody>
          <a:bodyPr/>
          <a:lstStyle/>
          <a:p>
            <a:pPr>
              <a:defRPr/>
            </a:pPr>
            <a:r>
              <a:rPr lang="en-US" dirty="0"/>
              <a:t>Schmid Law </a:t>
            </a:r>
            <a:r>
              <a:rPr lang="en-US" dirty="0" smtClean="0"/>
              <a:t>Calculations</a:t>
            </a:r>
            <a:endParaRPr lang="en-US" dirty="0"/>
          </a:p>
        </p:txBody>
      </p:sp>
      <p:sp>
        <p:nvSpPr>
          <p:cNvPr id="41989" name="Rectangle 3"/>
          <p:cNvSpPr>
            <a:spLocks noGrp="1" noChangeArrowheads="1"/>
          </p:cNvSpPr>
          <p:nvPr>
            <p:ph type="body" idx="1"/>
          </p:nvPr>
        </p:nvSpPr>
        <p:spPr>
          <a:xfrm>
            <a:off x="685800" y="1219200"/>
            <a:ext cx="7772400" cy="4267200"/>
          </a:xfrm>
        </p:spPr>
        <p:txBody>
          <a:bodyPr/>
          <a:lstStyle/>
          <a:p>
            <a:pPr>
              <a:lnSpc>
                <a:spcPct val="90000"/>
              </a:lnSpc>
            </a:pPr>
            <a:r>
              <a:rPr lang="en-US" sz="1800" dirty="0"/>
              <a:t>T</a:t>
            </a:r>
            <a:r>
              <a:rPr lang="en-US" sz="1800" dirty="0" smtClean="0"/>
              <a:t>o </a:t>
            </a:r>
            <a:r>
              <a:rPr lang="en-US" sz="1800" dirty="0"/>
              <a:t>solve problems using the Schmid </a:t>
            </a:r>
            <a:r>
              <a:rPr lang="en-US" sz="1800" dirty="0" smtClean="0"/>
              <a:t>Law, use this pseudo-code:</a:t>
            </a:r>
            <a:endParaRPr lang="en-US" sz="1800" dirty="0"/>
          </a:p>
          <a:p>
            <a:pPr lvl="1">
              <a:lnSpc>
                <a:spcPct val="90000"/>
              </a:lnSpc>
            </a:pPr>
            <a:r>
              <a:rPr lang="en-US" sz="1600" dirty="0"/>
              <a:t>Check that single slip is the appropriate model to use (as opposed to, say, multiple slip and the Taylor model</a:t>
            </a:r>
            <a:r>
              <a:rPr lang="en-US" sz="1600" dirty="0" smtClean="0"/>
              <a:t>);</a:t>
            </a:r>
            <a:endParaRPr lang="en-US" sz="1600" dirty="0"/>
          </a:p>
          <a:p>
            <a:pPr lvl="1">
              <a:lnSpc>
                <a:spcPct val="90000"/>
              </a:lnSpc>
            </a:pPr>
            <a:r>
              <a:rPr lang="en-US" sz="1600" dirty="0"/>
              <a:t>Make a list of all 12 slip systems with slip plane </a:t>
            </a:r>
            <a:r>
              <a:rPr lang="en-US" sz="1600" dirty="0" err="1"/>
              <a:t>normals</a:t>
            </a:r>
            <a:r>
              <a:rPr lang="en-US" sz="1600" dirty="0"/>
              <a:t> (as unit vectors) and slip directions (as unit vectors that are perpendicular to their associated slip </a:t>
            </a:r>
            <a:r>
              <a:rPr lang="en-US" sz="1600" dirty="0" smtClean="0"/>
              <a:t>planes; check </a:t>
            </a:r>
            <a:r>
              <a:rPr lang="en-US" sz="1600" dirty="0" err="1" smtClean="0"/>
              <a:t>orthogonality</a:t>
            </a:r>
            <a:r>
              <a:rPr lang="en-US" sz="1600" dirty="0" smtClean="0"/>
              <a:t> by computing dot products);</a:t>
            </a:r>
            <a:endParaRPr lang="en-US" sz="1600" dirty="0"/>
          </a:p>
          <a:p>
            <a:pPr lvl="1">
              <a:lnSpc>
                <a:spcPct val="90000"/>
              </a:lnSpc>
            </a:pPr>
            <a:r>
              <a:rPr lang="en-US" sz="1600" dirty="0"/>
              <a:t>Convert whatever information you have on the orientation of the single crystal into an orientation matrix, </a:t>
            </a:r>
            <a:r>
              <a:rPr lang="en-US" sz="1600" i="1" dirty="0" smtClean="0">
                <a:latin typeface="Times New Roman" charset="0"/>
                <a:ea typeface="Times New Roman" charset="0"/>
                <a:cs typeface="Times New Roman" charset="0"/>
              </a:rPr>
              <a:t>g</a:t>
            </a:r>
            <a:r>
              <a:rPr lang="en-US" sz="1600" dirty="0" smtClean="0">
                <a:latin typeface="Times New Roman" charset="0"/>
                <a:ea typeface="Times New Roman" charset="0"/>
                <a:cs typeface="Times New Roman" charset="0"/>
              </a:rPr>
              <a:t>;</a:t>
            </a:r>
            <a:endParaRPr lang="en-US" sz="1600" dirty="0">
              <a:latin typeface="Times New Roman" charset="0"/>
              <a:ea typeface="Times New Roman" charset="0"/>
              <a:cs typeface="Times New Roman" charset="0"/>
            </a:endParaRPr>
          </a:p>
          <a:p>
            <a:pPr lvl="1">
              <a:lnSpc>
                <a:spcPct val="90000"/>
              </a:lnSpc>
            </a:pPr>
            <a:r>
              <a:rPr lang="en-US" sz="1600" dirty="0"/>
              <a:t>Apply the inverse of the orientation to all planes and directions so that they are in specimen </a:t>
            </a:r>
            <a:r>
              <a:rPr lang="en-US" sz="1600" dirty="0" smtClean="0"/>
              <a:t>coordinates;</a:t>
            </a:r>
            <a:endParaRPr lang="en-US" sz="1600" dirty="0"/>
          </a:p>
          <a:p>
            <a:pPr lvl="1">
              <a:lnSpc>
                <a:spcPct val="90000"/>
              </a:lnSpc>
            </a:pPr>
            <a:r>
              <a:rPr lang="en-US" sz="1600" dirty="0"/>
              <a:t>If the tensile stress is applied along the </a:t>
            </a:r>
            <a:r>
              <a:rPr lang="en-US" sz="1600" i="1" dirty="0"/>
              <a:t>z-axis</a:t>
            </a:r>
            <a:r>
              <a:rPr lang="en-US" sz="1600" dirty="0"/>
              <a:t>, for example, compute the Schmid factor as the product of the third components of the transformed plane and </a:t>
            </a:r>
            <a:r>
              <a:rPr lang="en-US" sz="1600" dirty="0" smtClean="0"/>
              <a:t>direction;</a:t>
            </a:r>
            <a:endParaRPr lang="en-US" sz="1600" dirty="0"/>
          </a:p>
          <a:p>
            <a:pPr lvl="1">
              <a:lnSpc>
                <a:spcPct val="90000"/>
              </a:lnSpc>
            </a:pPr>
            <a:r>
              <a:rPr lang="en-US" sz="1600" dirty="0"/>
              <a:t>Inspect the list of absolute values of the Schmid factors: the slip system with the largest absolute value is the one that will begin to slip before the </a:t>
            </a:r>
            <a:r>
              <a:rPr lang="en-US" sz="1600" dirty="0" smtClean="0"/>
              <a:t>others;</a:t>
            </a:r>
            <a:endParaRPr lang="en-US" sz="1600" dirty="0"/>
          </a:p>
          <a:p>
            <a:pPr lvl="1">
              <a:lnSpc>
                <a:spcPct val="90000"/>
              </a:lnSpc>
            </a:pPr>
            <a:r>
              <a:rPr lang="en-US" sz="1600" dirty="0"/>
              <a:t>Alternatively (for a general multi-axial state of stress), compute the following quantity, which </a:t>
            </a:r>
            <a:r>
              <a:rPr lang="en-US" sz="1600" dirty="0" smtClean="0"/>
              <a:t>resolves/projects </a:t>
            </a:r>
            <a:r>
              <a:rPr lang="en-US" sz="1600" dirty="0"/>
              <a:t>the stress, </a:t>
            </a:r>
            <a:r>
              <a:rPr lang="en-US" sz="1600" i="1" dirty="0">
                <a:latin typeface="Symbol" charset="2"/>
                <a:sym typeface="Symbol" charset="2"/>
              </a:rPr>
              <a:t></a:t>
            </a:r>
            <a:r>
              <a:rPr lang="en-US" sz="1600" dirty="0"/>
              <a:t>, onto the </a:t>
            </a:r>
            <a:r>
              <a:rPr lang="en-US" sz="1600" i="1" dirty="0" err="1">
                <a:latin typeface="Times" charset="0"/>
              </a:rPr>
              <a:t>k</a:t>
            </a:r>
            <a:r>
              <a:rPr lang="en-US" sz="1600" i="1" baseline="30000" dirty="0" err="1">
                <a:latin typeface="Times" charset="0"/>
              </a:rPr>
              <a:t>th</a:t>
            </a:r>
            <a:r>
              <a:rPr lang="en-US" sz="1600" dirty="0"/>
              <a:t> slip system:</a:t>
            </a:r>
          </a:p>
        </p:txBody>
      </p:sp>
      <p:graphicFrame>
        <p:nvGraphicFramePr>
          <p:cNvPr id="41986" name="Object 2"/>
          <p:cNvGraphicFramePr>
            <a:graphicFrameLocks noChangeAspect="1"/>
          </p:cNvGraphicFramePr>
          <p:nvPr/>
        </p:nvGraphicFramePr>
        <p:xfrm>
          <a:off x="2895600" y="5710238"/>
          <a:ext cx="3657600" cy="620712"/>
        </p:xfrm>
        <a:graphic>
          <a:graphicData uri="http://schemas.openxmlformats.org/presentationml/2006/ole">
            <mc:AlternateContent xmlns:mc="http://schemas.openxmlformats.org/markup-compatibility/2006">
              <mc:Choice xmlns:v="urn:schemas-microsoft-com:vml" Requires="v">
                <p:oleObj spid="_x0000_s42000" name="Equation" r:id="rId3" imgW="1346200" imgH="228600" progId="Equation.3">
                  <p:embed/>
                </p:oleObj>
              </mc:Choice>
              <mc:Fallback>
                <p:oleObj name="Equation" r:id="rId3" imgW="134620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5710238"/>
                        <a:ext cx="3657600" cy="620712"/>
                      </a:xfrm>
                      <a:prstGeom prst="rect">
                        <a:avLst/>
                      </a:prstGeom>
                      <a:solidFill>
                        <a:srgbClr val="F9FF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Hexagonal Metals</a:t>
            </a:r>
            <a:endParaRPr lang="en-US" dirty="0"/>
          </a:p>
        </p:txBody>
      </p:sp>
      <p:sp>
        <p:nvSpPr>
          <p:cNvPr id="3" name="Content Placeholder 2"/>
          <p:cNvSpPr>
            <a:spLocks noGrp="1"/>
          </p:cNvSpPr>
          <p:nvPr>
            <p:ph idx="1"/>
          </p:nvPr>
        </p:nvSpPr>
        <p:spPr>
          <a:xfrm>
            <a:off x="685800" y="1295400"/>
            <a:ext cx="7772400" cy="4724400"/>
          </a:xfrm>
        </p:spPr>
        <p:txBody>
          <a:bodyPr/>
          <a:lstStyle/>
          <a:p>
            <a:r>
              <a:rPr lang="en-US" sz="2400" dirty="0"/>
              <a:t>For </a:t>
            </a:r>
            <a:r>
              <a:rPr lang="en-US" sz="2400" dirty="0" smtClean="0"/>
              <a:t>typical hexagonal metals</a:t>
            </a:r>
            <a:r>
              <a:rPr lang="en-US" sz="2400" dirty="0"/>
              <a:t>, the primary systems are</a:t>
            </a:r>
            <a:r>
              <a:rPr lang="en-US" sz="2400" dirty="0" smtClean="0"/>
              <a:t>:</a:t>
            </a:r>
            <a:br>
              <a:rPr lang="en-US" sz="2400" dirty="0" smtClean="0"/>
            </a:br>
            <a:r>
              <a:rPr lang="en-US" sz="2400" dirty="0" smtClean="0"/>
              <a:t>Basal </a:t>
            </a:r>
            <a:r>
              <a:rPr lang="en-US" sz="2400" dirty="0"/>
              <a:t>slip {0001}&lt;</a:t>
            </a:r>
            <a:r>
              <a:rPr lang="en-US" sz="2400" dirty="0" smtClean="0"/>
              <a:t>1-210&gt;</a:t>
            </a:r>
            <a:br>
              <a:rPr lang="en-US" sz="2400" dirty="0" smtClean="0"/>
            </a:br>
            <a:r>
              <a:rPr lang="en-US" sz="2400" dirty="0" smtClean="0"/>
              <a:t>Prismatic </a:t>
            </a:r>
            <a:r>
              <a:rPr lang="en-US" sz="2400" dirty="0"/>
              <a:t>slip {</a:t>
            </a:r>
            <a:r>
              <a:rPr lang="en-US" sz="2400" dirty="0" smtClean="0"/>
              <a:t>10-10</a:t>
            </a:r>
            <a:r>
              <a:rPr lang="en-US" sz="2400" dirty="0"/>
              <a:t>}&lt;</a:t>
            </a:r>
            <a:r>
              <a:rPr lang="en-US" sz="2400" dirty="0" smtClean="0"/>
              <a:t>1-210&gt;</a:t>
            </a:r>
            <a:br>
              <a:rPr lang="en-US" sz="2400" dirty="0" smtClean="0"/>
            </a:br>
            <a:r>
              <a:rPr lang="en-US" sz="2400" dirty="0" smtClean="0"/>
              <a:t>Pyramidal </a:t>
            </a:r>
            <a:r>
              <a:rPr lang="en-US" sz="2400" dirty="0"/>
              <a:t>twins {</a:t>
            </a:r>
            <a:r>
              <a:rPr lang="en-US" sz="2400" dirty="0" smtClean="0"/>
              <a:t>10-11}&lt;1-210</a:t>
            </a:r>
            <a:r>
              <a:rPr lang="en-US" sz="2400" dirty="0"/>
              <a:t>&gt;</a:t>
            </a:r>
          </a:p>
          <a:p>
            <a:r>
              <a:rPr lang="en-US" sz="2400" dirty="0"/>
              <a:t>At room temperature and below </a:t>
            </a:r>
            <a:r>
              <a:rPr lang="en-US" sz="2400" dirty="0" smtClean="0"/>
              <a:t>for Zr</a:t>
            </a:r>
            <a:r>
              <a:rPr lang="en-US" sz="2400" dirty="0"/>
              <a:t>, the systems </a:t>
            </a:r>
            <a:r>
              <a:rPr lang="en-US" sz="2400" dirty="0" smtClean="0"/>
              <a:t>are:</a:t>
            </a:r>
            <a:br>
              <a:rPr lang="en-US" sz="2400" dirty="0" smtClean="0"/>
            </a:br>
            <a:r>
              <a:rPr lang="en-US" sz="2400" dirty="0" smtClean="0"/>
              <a:t>Prismatic </a:t>
            </a:r>
            <a:r>
              <a:rPr lang="en-US" sz="2400" dirty="0"/>
              <a:t>slip {</a:t>
            </a:r>
            <a:r>
              <a:rPr lang="en-US" sz="2400" dirty="0" smtClean="0"/>
              <a:t>10-10</a:t>
            </a:r>
            <a:r>
              <a:rPr lang="en-US" sz="2400" dirty="0"/>
              <a:t>}&lt;</a:t>
            </a:r>
            <a:r>
              <a:rPr lang="en-US" sz="2400" dirty="0" smtClean="0"/>
              <a:t>1-210&gt;</a:t>
            </a:r>
            <a:br>
              <a:rPr lang="en-US" sz="2400" dirty="0" smtClean="0"/>
            </a:br>
            <a:r>
              <a:rPr lang="en-US" sz="2400" dirty="0" smtClean="0"/>
              <a:t>Tension </a:t>
            </a:r>
            <a:r>
              <a:rPr lang="en-US" sz="2400" dirty="0"/>
              <a:t>twins {</a:t>
            </a:r>
            <a:r>
              <a:rPr lang="en-US" sz="2400" dirty="0" smtClean="0"/>
              <a:t>10-12</a:t>
            </a:r>
            <a:r>
              <a:rPr lang="en-US" sz="2400" dirty="0"/>
              <a:t>}&lt;</a:t>
            </a:r>
            <a:r>
              <a:rPr lang="en-US" sz="2400" dirty="0" smtClean="0"/>
              <a:t>10-11</a:t>
            </a:r>
            <a:r>
              <a:rPr lang="en-US" sz="2400" dirty="0"/>
              <a:t>&gt;, </a:t>
            </a:r>
            <a:r>
              <a:rPr lang="en-US" sz="2400" dirty="0" smtClean="0"/>
              <a:t>and {11-21</a:t>
            </a:r>
            <a:r>
              <a:rPr lang="en-US" sz="2400" dirty="0"/>
              <a:t>}</a:t>
            </a:r>
            <a:r>
              <a:rPr lang="en-US" sz="2400" dirty="0" smtClean="0"/>
              <a:t>&lt;-1-126&gt;</a:t>
            </a:r>
            <a:br>
              <a:rPr lang="en-US" sz="2400" dirty="0" smtClean="0"/>
            </a:br>
            <a:r>
              <a:rPr lang="en-US" sz="2400" dirty="0" smtClean="0"/>
              <a:t>Compression </a:t>
            </a:r>
            <a:r>
              <a:rPr lang="en-US" sz="2400" dirty="0"/>
              <a:t>twin {</a:t>
            </a:r>
            <a:r>
              <a:rPr lang="en-US" sz="2400" dirty="0" smtClean="0"/>
              <a:t>11-22</a:t>
            </a:r>
            <a:r>
              <a:rPr lang="en-US" sz="2400" dirty="0"/>
              <a:t>}</a:t>
            </a:r>
            <a:r>
              <a:rPr lang="en-US" sz="2400" dirty="0" smtClean="0"/>
              <a:t>&lt;-1-123&gt;</a:t>
            </a:r>
            <a:br>
              <a:rPr lang="en-US" sz="2400" dirty="0" smtClean="0"/>
            </a:br>
            <a:r>
              <a:rPr lang="en-US" sz="2400" dirty="0" smtClean="0"/>
              <a:t>Also </a:t>
            </a:r>
            <a:r>
              <a:rPr lang="en-US" sz="2400" dirty="0"/>
              <a:t>secondary pyramidal slip may play a limited role at </a:t>
            </a:r>
            <a:r>
              <a:rPr lang="en-US" sz="2400" dirty="0" smtClean="0"/>
              <a:t>RT:  {10-11</a:t>
            </a:r>
            <a:r>
              <a:rPr lang="en-US" sz="2400" dirty="0"/>
              <a:t>}</a:t>
            </a:r>
            <a:r>
              <a:rPr lang="en-US" sz="2400" dirty="0" smtClean="0"/>
              <a:t>&lt;-2113</a:t>
            </a:r>
            <a:r>
              <a:rPr lang="en-US" sz="2400" dirty="0"/>
              <a:t>&gt;, or {</a:t>
            </a:r>
            <a:r>
              <a:rPr lang="en-US" sz="2400" dirty="0" smtClean="0"/>
              <a:t>11-21</a:t>
            </a:r>
            <a:r>
              <a:rPr lang="en-US" sz="2400" dirty="0"/>
              <a:t>}</a:t>
            </a:r>
            <a:r>
              <a:rPr lang="en-US" sz="2400" dirty="0" smtClean="0"/>
              <a:t>&lt;-2113</a:t>
            </a:r>
            <a:r>
              <a:rPr lang="en-US" sz="2400" dirty="0"/>
              <a:t>&gt;</a:t>
            </a:r>
          </a:p>
        </p:txBody>
      </p:sp>
      <p:sp>
        <p:nvSpPr>
          <p:cNvPr id="4" name="Slide Number Placeholder 3"/>
          <p:cNvSpPr>
            <a:spLocks noGrp="1"/>
          </p:cNvSpPr>
          <p:nvPr>
            <p:ph type="sldNum" sz="quarter" idx="12"/>
          </p:nvPr>
        </p:nvSpPr>
        <p:spPr/>
        <p:txBody>
          <a:bodyPr/>
          <a:lstStyle/>
          <a:p>
            <a:pPr>
              <a:defRPr/>
            </a:pPr>
            <a:fld id="{1ACB3572-750F-A849-B629-BD26BC15B0F1}" type="slidenum">
              <a:rPr lang="en-US" smtClean="0"/>
              <a:pPr>
                <a:defRPr/>
              </a:pPr>
              <a:t>29</a:t>
            </a:fld>
            <a:endParaRPr lang="en-US"/>
          </a:p>
        </p:txBody>
      </p:sp>
    </p:spTree>
    <p:extLst>
      <p:ext uri="{BB962C8B-B14F-4D97-AF65-F5344CB8AC3E}">
        <p14:creationId xmlns:p14="http://schemas.microsoft.com/office/powerpoint/2010/main" val="96233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143000"/>
          </a:xfrm>
        </p:spPr>
        <p:txBody>
          <a:bodyPr/>
          <a:lstStyle/>
          <a:p>
            <a:r>
              <a:rPr lang="en-US" dirty="0" smtClean="0"/>
              <a:t>Why is the Schmid factor useful?</a:t>
            </a:r>
            <a:endParaRPr lang="en-US" dirty="0"/>
          </a:p>
        </p:txBody>
      </p:sp>
      <p:sp>
        <p:nvSpPr>
          <p:cNvPr id="3" name="Content Placeholder 2"/>
          <p:cNvSpPr>
            <a:spLocks noGrp="1"/>
          </p:cNvSpPr>
          <p:nvPr>
            <p:ph idx="1"/>
          </p:nvPr>
        </p:nvSpPr>
        <p:spPr>
          <a:xfrm>
            <a:off x="685800" y="1295400"/>
            <a:ext cx="7772400" cy="5105400"/>
          </a:xfrm>
        </p:spPr>
        <p:txBody>
          <a:bodyPr/>
          <a:lstStyle/>
          <a:p>
            <a:r>
              <a:rPr lang="en-US" sz="2000" dirty="0" smtClean="0"/>
              <a:t>The Schmid factor is a good predictor of which slip or twinning system will be active, especially for small plastic strains (&lt; 5 %).</a:t>
            </a:r>
          </a:p>
          <a:p>
            <a:r>
              <a:rPr lang="en-US" sz="2000" dirty="0" smtClean="0"/>
              <a:t>It has been used to analyze the plasticity of ordered </a:t>
            </a:r>
            <a:r>
              <a:rPr lang="en-US" sz="2000" dirty="0" err="1" smtClean="0"/>
              <a:t>intermetallics</a:t>
            </a:r>
            <a:r>
              <a:rPr lang="en-US" sz="2000" dirty="0" smtClean="0"/>
              <a:t>, especially Ni</a:t>
            </a:r>
            <a:r>
              <a:rPr lang="en-US" sz="2000" baseline="-25000" dirty="0" smtClean="0"/>
              <a:t>3</a:t>
            </a:r>
            <a:r>
              <a:rPr lang="en-US" sz="2000" dirty="0" smtClean="0"/>
              <a:t>Al and </a:t>
            </a:r>
            <a:r>
              <a:rPr lang="en-US" sz="2000" dirty="0" err="1" smtClean="0"/>
              <a:t>NiAl</a:t>
            </a:r>
            <a:r>
              <a:rPr lang="en-US" sz="2000" dirty="0" smtClean="0"/>
              <a:t>.</a:t>
            </a:r>
          </a:p>
          <a:p>
            <a:r>
              <a:rPr lang="en-US" sz="2000" dirty="0" smtClean="0"/>
              <a:t>It has been used to analyze twinning in hexagonal metals, which is an essential deformation mechanism.</a:t>
            </a:r>
          </a:p>
          <a:p>
            <a:r>
              <a:rPr lang="en-US" sz="2000" dirty="0" smtClean="0"/>
              <a:t>Some EBSD software packages will let you produce maps of Schmid factor.</a:t>
            </a:r>
          </a:p>
          <a:p>
            <a:r>
              <a:rPr lang="en-US" sz="2000" dirty="0" smtClean="0"/>
              <a:t>Schmid factor has proven useful to visualize localization of plastic flow as a precursor to fatigue crack formation.</a:t>
            </a:r>
          </a:p>
          <a:p>
            <a:r>
              <a:rPr lang="en-US" sz="2000" dirty="0" smtClean="0"/>
              <a:t>Try searching with “Schmid factor” (include the quotation marks).</a:t>
            </a:r>
            <a:endParaRPr lang="en-US" sz="2000" dirty="0"/>
          </a:p>
        </p:txBody>
      </p:sp>
      <p:sp>
        <p:nvSpPr>
          <p:cNvPr id="4" name="Slide Number Placeholder 3"/>
          <p:cNvSpPr>
            <a:spLocks noGrp="1"/>
          </p:cNvSpPr>
          <p:nvPr>
            <p:ph type="sldNum" sz="quarter" idx="12"/>
          </p:nvPr>
        </p:nvSpPr>
        <p:spPr/>
        <p:txBody>
          <a:bodyPr/>
          <a:lstStyle/>
          <a:p>
            <a:pPr>
              <a:defRPr/>
            </a:pPr>
            <a:fld id="{1ACB3572-750F-A849-B629-BD26BC15B0F1}" type="slidenum">
              <a:rPr lang="en-US" smtClean="0"/>
              <a:pPr>
                <a:defRPr/>
              </a:pPr>
              <a:t>3</a:t>
            </a:fld>
            <a:endParaRPr lang="en-US"/>
          </a:p>
        </p:txBody>
      </p:sp>
    </p:spTree>
    <p:extLst>
      <p:ext uri="{BB962C8B-B14F-4D97-AF65-F5344CB8AC3E}">
        <p14:creationId xmlns:p14="http://schemas.microsoft.com/office/powerpoint/2010/main" val="33585915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p>
            <a:fld id="{7B622982-78F6-7D4C-B834-8A89C7E93FFB}" type="slidenum">
              <a:rPr lang="en-US" smtClean="0"/>
              <a:pPr/>
              <a:t>30</a:t>
            </a:fld>
            <a:endParaRPr lang="en-US" smtClean="0"/>
          </a:p>
        </p:txBody>
      </p:sp>
      <p:sp>
        <p:nvSpPr>
          <p:cNvPr id="121858" name="Rectangle 2"/>
          <p:cNvSpPr>
            <a:spLocks noGrp="1" noChangeArrowheads="1"/>
          </p:cNvSpPr>
          <p:nvPr>
            <p:ph type="title"/>
          </p:nvPr>
        </p:nvSpPr>
        <p:spPr/>
        <p:txBody>
          <a:bodyPr/>
          <a:lstStyle/>
          <a:p>
            <a:pPr>
              <a:defRPr/>
            </a:pPr>
            <a:r>
              <a:rPr lang="en-US"/>
              <a:t>Summary</a:t>
            </a:r>
          </a:p>
        </p:txBody>
      </p:sp>
      <p:sp>
        <p:nvSpPr>
          <p:cNvPr id="43012" name="Rectangle 3"/>
          <p:cNvSpPr>
            <a:spLocks noGrp="1" noChangeArrowheads="1"/>
          </p:cNvSpPr>
          <p:nvPr>
            <p:ph type="body" idx="1"/>
          </p:nvPr>
        </p:nvSpPr>
        <p:spPr/>
        <p:txBody>
          <a:bodyPr/>
          <a:lstStyle/>
          <a:p>
            <a:r>
              <a:rPr lang="en-US" dirty="0"/>
              <a:t>The Schmid Law is well established for the dependence of onset of plastic slip as well as the geometry of slip.</a:t>
            </a:r>
          </a:p>
          <a:p>
            <a:r>
              <a:rPr lang="en-US" dirty="0"/>
              <a:t>Cubic metals have a limited set of slip systems: {111}&lt;110&gt; for </a:t>
            </a:r>
            <a:r>
              <a:rPr lang="en-US" i="1" dirty="0" err="1"/>
              <a:t>fcc</a:t>
            </a:r>
            <a:r>
              <a:rPr lang="en-US" dirty="0"/>
              <a:t>, </a:t>
            </a:r>
            <a:r>
              <a:rPr lang="en-US" dirty="0" smtClean="0"/>
              <a:t/>
            </a:r>
            <a:br>
              <a:rPr lang="en-US" dirty="0" smtClean="0"/>
            </a:br>
            <a:r>
              <a:rPr lang="en-US" dirty="0" smtClean="0"/>
              <a:t>and </a:t>
            </a:r>
            <a:r>
              <a:rPr lang="en-US" dirty="0"/>
              <a:t>{110}&lt;111&gt; for </a:t>
            </a:r>
            <a:r>
              <a:rPr lang="en-US" i="1" dirty="0"/>
              <a:t>bcc </a:t>
            </a:r>
            <a:r>
              <a:rPr lang="en-US" dirty="0"/>
              <a:t>(neglecting pencil glide for now)</a:t>
            </a:r>
            <a:r>
              <a:rPr lang="en-US" dirty="0" smtClean="0"/>
              <a:t>.</a:t>
            </a:r>
          </a:p>
          <a:p>
            <a:r>
              <a:rPr lang="en-US" dirty="0" smtClean="0"/>
              <a:t>Hexagonal metals have a larger range of slip systems (see previous slide).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a:spLocks noGrp="1"/>
          </p:cNvSpPr>
          <p:nvPr>
            <p:ph type="sldNum" sz="quarter" idx="12"/>
          </p:nvPr>
        </p:nvSpPr>
        <p:spPr>
          <a:noFill/>
        </p:spPr>
        <p:txBody>
          <a:bodyPr/>
          <a:lstStyle/>
          <a:p>
            <a:fld id="{AA835303-56EE-1347-959D-BEBC756B91B1}" type="slidenum">
              <a:rPr lang="en-US" smtClean="0"/>
              <a:pPr/>
              <a:t>31</a:t>
            </a:fld>
            <a:endParaRPr lang="en-US" smtClean="0"/>
          </a:p>
        </p:txBody>
      </p:sp>
      <p:sp>
        <p:nvSpPr>
          <p:cNvPr id="89090" name="Rectangle 2"/>
          <p:cNvSpPr>
            <a:spLocks noGrp="1" noChangeArrowheads="1"/>
          </p:cNvSpPr>
          <p:nvPr>
            <p:ph type="title"/>
          </p:nvPr>
        </p:nvSpPr>
        <p:spPr/>
        <p:txBody>
          <a:bodyPr/>
          <a:lstStyle/>
          <a:p>
            <a:pPr>
              <a:defRPr/>
            </a:pPr>
            <a:r>
              <a:rPr lang="en-US"/>
              <a:t>Supplemental Slides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914400" y="228600"/>
            <a:ext cx="7759700" cy="990600"/>
          </a:xfrm>
          <a:solidFill>
            <a:srgbClr val="FFFFFF"/>
          </a:solidFill>
        </p:spPr>
        <p:txBody>
          <a:bodyPr anchor="t"/>
          <a:lstStyle/>
          <a:p>
            <a:r>
              <a:rPr lang="en-US" altLang="ja-JP">
                <a:ea typeface="ＭＳ Ｐゴシック" charset="-128"/>
                <a:cs typeface="ＭＳ Ｐゴシック" charset="-128"/>
              </a:rPr>
              <a:t>Crystal Planes in HCP</a:t>
            </a:r>
          </a:p>
        </p:txBody>
      </p:sp>
      <p:grpSp>
        <p:nvGrpSpPr>
          <p:cNvPr id="52227" name="Group 3"/>
          <p:cNvGrpSpPr>
            <a:grpSpLocks/>
          </p:cNvGrpSpPr>
          <p:nvPr/>
        </p:nvGrpSpPr>
        <p:grpSpPr bwMode="auto">
          <a:xfrm>
            <a:off x="304800" y="1420813"/>
            <a:ext cx="8323263" cy="4957762"/>
            <a:chOff x="300" y="895"/>
            <a:chExt cx="5243" cy="3123"/>
          </a:xfrm>
        </p:grpSpPr>
        <p:pic>
          <p:nvPicPr>
            <p:cNvPr id="52230" name="Picture 4" descr="Hex planes2"/>
            <p:cNvPicPr>
              <a:picLocks noChangeAspect="1" noChangeArrowheads="1"/>
            </p:cNvPicPr>
            <p:nvPr/>
          </p:nvPicPr>
          <p:blipFill>
            <a:blip r:embed="rId3"/>
            <a:srcRect/>
            <a:stretch>
              <a:fillRect/>
            </a:stretch>
          </p:blipFill>
          <p:spPr bwMode="auto">
            <a:xfrm>
              <a:off x="1446" y="895"/>
              <a:ext cx="2886" cy="3123"/>
            </a:xfrm>
            <a:prstGeom prst="rect">
              <a:avLst/>
            </a:prstGeom>
            <a:noFill/>
            <a:ln w="9525">
              <a:noFill/>
              <a:miter lim="800000"/>
              <a:headEnd/>
              <a:tailEnd/>
            </a:ln>
          </p:spPr>
        </p:pic>
        <p:sp>
          <p:nvSpPr>
            <p:cNvPr id="52231" name="Text Box 5"/>
            <p:cNvSpPr txBox="1">
              <a:spLocks noChangeArrowheads="1"/>
            </p:cNvSpPr>
            <p:nvPr/>
          </p:nvSpPr>
          <p:spPr bwMode="auto">
            <a:xfrm>
              <a:off x="452" y="1339"/>
              <a:ext cx="764" cy="596"/>
            </a:xfrm>
            <a:prstGeom prst="rect">
              <a:avLst/>
            </a:prstGeom>
            <a:noFill/>
            <a:ln w="12700">
              <a:noFill/>
              <a:miter lim="800000"/>
              <a:headEnd/>
              <a:tailEnd/>
            </a:ln>
          </p:spPr>
          <p:txBody>
            <a:bodyPr wrap="none">
              <a:prstTxWarp prst="textNoShape">
                <a:avLst/>
              </a:prstTxWarp>
              <a:spAutoFit/>
            </a:bodyPr>
            <a:lstStyle/>
            <a:p>
              <a:r>
                <a:rPr lang="en-US" altLang="ja-JP" sz="2800">
                  <a:solidFill>
                    <a:srgbClr val="000000"/>
                  </a:solidFill>
                  <a:latin typeface="Tech Sans Book" pitchFamily="34" charset="0"/>
                </a:rPr>
                <a:t>Basal</a:t>
              </a:r>
            </a:p>
            <a:p>
              <a:r>
                <a:rPr lang="en-US" altLang="ja-JP" sz="2800">
                  <a:solidFill>
                    <a:srgbClr val="000000"/>
                  </a:solidFill>
                  <a:latin typeface="Tech Sans Book" pitchFamily="34" charset="0"/>
                </a:rPr>
                <a:t>(0002)</a:t>
              </a:r>
            </a:p>
          </p:txBody>
        </p:sp>
        <p:sp>
          <p:nvSpPr>
            <p:cNvPr id="52232" name="Text Box 6"/>
            <p:cNvSpPr txBox="1">
              <a:spLocks noChangeArrowheads="1"/>
            </p:cNvSpPr>
            <p:nvPr/>
          </p:nvSpPr>
          <p:spPr bwMode="auto">
            <a:xfrm>
              <a:off x="300" y="3018"/>
              <a:ext cx="1062" cy="523"/>
            </a:xfrm>
            <a:prstGeom prst="rect">
              <a:avLst/>
            </a:prstGeom>
            <a:noFill/>
            <a:ln w="12700">
              <a:noFill/>
              <a:miter lim="800000"/>
              <a:headEnd/>
              <a:tailEnd/>
            </a:ln>
          </p:spPr>
          <p:txBody>
            <a:bodyPr>
              <a:prstTxWarp prst="textNoShape">
                <a:avLst/>
              </a:prstTxWarp>
              <a:spAutoFit/>
            </a:bodyPr>
            <a:lstStyle/>
            <a:p>
              <a:r>
                <a:rPr lang="en-US" altLang="ja-JP">
                  <a:solidFill>
                    <a:srgbClr val="000000"/>
                  </a:solidFill>
                  <a:latin typeface="Tech Sans Book" pitchFamily="34" charset="0"/>
                </a:rPr>
                <a:t>Pyramidal</a:t>
              </a:r>
            </a:p>
            <a:p>
              <a:r>
                <a:rPr lang="en-US" altLang="ja-JP">
                  <a:solidFill>
                    <a:srgbClr val="000000"/>
                  </a:solidFill>
                  <a:latin typeface="Tech Sans Book" pitchFamily="34" charset="0"/>
                </a:rPr>
                <a:t>(1 0 -1 1)</a:t>
              </a:r>
            </a:p>
          </p:txBody>
        </p:sp>
        <p:sp>
          <p:nvSpPr>
            <p:cNvPr id="52233" name="Text Box 7"/>
            <p:cNvSpPr txBox="1">
              <a:spLocks noChangeArrowheads="1"/>
            </p:cNvSpPr>
            <p:nvPr/>
          </p:nvSpPr>
          <p:spPr bwMode="auto">
            <a:xfrm>
              <a:off x="4439" y="1339"/>
              <a:ext cx="1104" cy="865"/>
            </a:xfrm>
            <a:prstGeom prst="rect">
              <a:avLst/>
            </a:prstGeom>
            <a:noFill/>
            <a:ln w="12700">
              <a:noFill/>
              <a:miter lim="800000"/>
              <a:headEnd/>
              <a:tailEnd/>
            </a:ln>
          </p:spPr>
          <p:txBody>
            <a:bodyPr>
              <a:prstTxWarp prst="textNoShape">
                <a:avLst/>
              </a:prstTxWarp>
              <a:spAutoFit/>
            </a:bodyPr>
            <a:lstStyle/>
            <a:p>
              <a:r>
                <a:rPr lang="en-US" altLang="ja-JP" sz="2800">
                  <a:solidFill>
                    <a:srgbClr val="000000"/>
                  </a:solidFill>
                  <a:latin typeface="Tech Sans Book" pitchFamily="34" charset="0"/>
                </a:rPr>
                <a:t>Prism</a:t>
              </a:r>
            </a:p>
            <a:p>
              <a:r>
                <a:rPr lang="en-US" altLang="ja-JP" sz="2800">
                  <a:solidFill>
                    <a:srgbClr val="000000"/>
                  </a:solidFill>
                  <a:latin typeface="Tech Sans Book" pitchFamily="34" charset="0"/>
                </a:rPr>
                <a:t>(0 -1 1 0)</a:t>
              </a:r>
            </a:p>
            <a:p>
              <a:r>
                <a:rPr lang="en-US" altLang="ja-JP" sz="2800">
                  <a:solidFill>
                    <a:srgbClr val="000000"/>
                  </a:solidFill>
                  <a:latin typeface="Tech Sans Book" pitchFamily="34" charset="0"/>
                </a:rPr>
                <a:t>(2 -1 -1 0)</a:t>
              </a:r>
            </a:p>
          </p:txBody>
        </p:sp>
        <p:sp>
          <p:nvSpPr>
            <p:cNvPr id="52234" name="Text Box 8"/>
            <p:cNvSpPr txBox="1">
              <a:spLocks noChangeArrowheads="1"/>
            </p:cNvSpPr>
            <p:nvPr/>
          </p:nvSpPr>
          <p:spPr bwMode="auto">
            <a:xfrm>
              <a:off x="4459" y="3018"/>
              <a:ext cx="1062" cy="523"/>
            </a:xfrm>
            <a:prstGeom prst="rect">
              <a:avLst/>
            </a:prstGeom>
            <a:noFill/>
            <a:ln w="12700">
              <a:noFill/>
              <a:miter lim="800000"/>
              <a:headEnd/>
              <a:tailEnd/>
            </a:ln>
          </p:spPr>
          <p:txBody>
            <a:bodyPr>
              <a:prstTxWarp prst="textNoShape">
                <a:avLst/>
              </a:prstTxWarp>
              <a:spAutoFit/>
            </a:bodyPr>
            <a:lstStyle/>
            <a:p>
              <a:r>
                <a:rPr lang="en-US" altLang="ja-JP">
                  <a:solidFill>
                    <a:srgbClr val="000000"/>
                  </a:solidFill>
                  <a:latin typeface="Tech Sans Book" pitchFamily="34" charset="0"/>
                </a:rPr>
                <a:t>Pyramidal</a:t>
              </a:r>
            </a:p>
            <a:p>
              <a:r>
                <a:rPr lang="en-US" altLang="ja-JP">
                  <a:solidFill>
                    <a:srgbClr val="000000"/>
                  </a:solidFill>
                  <a:latin typeface="Tech Sans Book" pitchFamily="34" charset="0"/>
                </a:rPr>
                <a:t>(1 0 -1 2)</a:t>
              </a:r>
            </a:p>
          </p:txBody>
        </p:sp>
      </p:grpSp>
      <p:sp>
        <p:nvSpPr>
          <p:cNvPr id="52228" name="Slide Number Placeholder 4"/>
          <p:cNvSpPr>
            <a:spLocks noGrp="1"/>
          </p:cNvSpPr>
          <p:nvPr>
            <p:ph type="sldNum" sz="quarter" idx="12"/>
          </p:nvPr>
        </p:nvSpPr>
        <p:spPr>
          <a:xfrm>
            <a:off x="0" y="6464300"/>
            <a:ext cx="685800" cy="266700"/>
          </a:xfrm>
          <a:noFill/>
        </p:spPr>
        <p:txBody>
          <a:bodyPr/>
          <a:lstStyle/>
          <a:p>
            <a:pPr algn="l"/>
            <a:fld id="{7C6EC382-FB08-744D-9992-0A0B3FC566DB}" type="slidenum">
              <a:rPr lang="en-US" altLang="ja-JP"/>
              <a:pPr algn="l"/>
              <a:t>32</a:t>
            </a:fld>
            <a:endParaRPr lang="en-US" altLang="ja-JP"/>
          </a:p>
        </p:txBody>
      </p:sp>
      <p:sp>
        <p:nvSpPr>
          <p:cNvPr id="52229" name="TextBox 9"/>
          <p:cNvSpPr txBox="1">
            <a:spLocks noChangeArrowheads="1"/>
          </p:cNvSpPr>
          <p:nvPr/>
        </p:nvSpPr>
        <p:spPr bwMode="auto">
          <a:xfrm>
            <a:off x="2743200" y="6319838"/>
            <a:ext cx="2309813" cy="307975"/>
          </a:xfrm>
          <a:prstGeom prst="rect">
            <a:avLst/>
          </a:prstGeom>
          <a:noFill/>
          <a:ln w="9525">
            <a:noFill/>
            <a:miter lim="800000"/>
            <a:headEnd/>
            <a:tailEnd/>
          </a:ln>
        </p:spPr>
        <p:txBody>
          <a:bodyPr wrap="none">
            <a:prstTxWarp prst="textNoShape">
              <a:avLst/>
            </a:prstTxWarp>
            <a:spAutoFit/>
          </a:bodyPr>
          <a:lstStyle/>
          <a:p>
            <a:r>
              <a:rPr lang="en-US" altLang="ja-JP" sz="1400"/>
              <a:t>Berquist &amp; Burke: Zr alloys</a:t>
            </a:r>
          </a:p>
        </p:txBody>
      </p:sp>
      <p:sp>
        <p:nvSpPr>
          <p:cNvPr id="11" name="TextBox 10"/>
          <p:cNvSpPr txBox="1"/>
          <p:nvPr/>
        </p:nvSpPr>
        <p:spPr>
          <a:xfrm>
            <a:off x="6934200" y="6062246"/>
            <a:ext cx="2118449" cy="338554"/>
          </a:xfrm>
          <a:prstGeom prst="rect">
            <a:avLst/>
          </a:prstGeom>
          <a:noFill/>
        </p:spPr>
        <p:txBody>
          <a:bodyPr wrap="none" rtlCol="0">
            <a:spAutoFit/>
          </a:bodyPr>
          <a:lstStyle/>
          <a:p>
            <a:r>
              <a:rPr kumimoji="1" lang="en-US" altLang="ja-JP" sz="1600" i="1" dirty="0" smtClean="0"/>
              <a:t>Also: Was: fig. 14.19</a:t>
            </a:r>
            <a:endParaRPr kumimoji="1" lang="ja-JP" altLang="en-US" sz="1600" i="1" dirty="0"/>
          </a:p>
        </p:txBody>
      </p:sp>
    </p:spTree>
    <p:extLst>
      <p:ext uri="{BB962C8B-B14F-4D97-AF65-F5344CB8AC3E}">
        <p14:creationId xmlns:p14="http://schemas.microsoft.com/office/powerpoint/2010/main" val="9717696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914400" y="228600"/>
            <a:ext cx="7759700" cy="990600"/>
          </a:xfrm>
          <a:solidFill>
            <a:srgbClr val="FFFFFF"/>
          </a:solidFill>
        </p:spPr>
        <p:txBody>
          <a:bodyPr anchor="t"/>
          <a:lstStyle/>
          <a:p>
            <a:r>
              <a:rPr lang="en-US" altLang="ja-JP">
                <a:ea typeface="ＭＳ Ｐゴシック" charset="-128"/>
                <a:cs typeface="ＭＳ Ｐゴシック" charset="-128"/>
              </a:rPr>
              <a:t>Crystal Directions in HCP</a:t>
            </a:r>
          </a:p>
        </p:txBody>
      </p:sp>
      <p:grpSp>
        <p:nvGrpSpPr>
          <p:cNvPr id="54275" name="Group 3"/>
          <p:cNvGrpSpPr>
            <a:grpSpLocks/>
          </p:cNvGrpSpPr>
          <p:nvPr/>
        </p:nvGrpSpPr>
        <p:grpSpPr bwMode="auto">
          <a:xfrm>
            <a:off x="990600" y="1219200"/>
            <a:ext cx="5029200" cy="5029200"/>
            <a:chOff x="336" y="903"/>
            <a:chExt cx="2944" cy="3036"/>
          </a:xfrm>
        </p:grpSpPr>
        <p:pic>
          <p:nvPicPr>
            <p:cNvPr id="54279" name="Picture 4" descr="Hex directions2"/>
            <p:cNvPicPr>
              <a:picLocks noChangeAspect="1" noChangeArrowheads="1"/>
            </p:cNvPicPr>
            <p:nvPr/>
          </p:nvPicPr>
          <p:blipFill>
            <a:blip r:embed="rId3"/>
            <a:srcRect/>
            <a:stretch>
              <a:fillRect/>
            </a:stretch>
          </p:blipFill>
          <p:spPr bwMode="auto">
            <a:xfrm>
              <a:off x="336" y="912"/>
              <a:ext cx="2944" cy="3027"/>
            </a:xfrm>
            <a:prstGeom prst="rect">
              <a:avLst/>
            </a:prstGeom>
            <a:noFill/>
            <a:ln w="9525">
              <a:noFill/>
              <a:miter lim="800000"/>
              <a:headEnd/>
              <a:tailEnd/>
            </a:ln>
          </p:spPr>
        </p:pic>
        <p:sp>
          <p:nvSpPr>
            <p:cNvPr id="54280" name="Line 5"/>
            <p:cNvSpPr>
              <a:spLocks noChangeShapeType="1"/>
            </p:cNvSpPr>
            <p:nvPr/>
          </p:nvSpPr>
          <p:spPr bwMode="auto">
            <a:xfrm flipV="1">
              <a:off x="1104" y="927"/>
              <a:ext cx="0" cy="1008"/>
            </a:xfrm>
            <a:prstGeom prst="line">
              <a:avLst/>
            </a:prstGeom>
            <a:noFill/>
            <a:ln w="12700">
              <a:solidFill>
                <a:schemeClr val="bg1"/>
              </a:solidFill>
              <a:round/>
              <a:headEnd/>
              <a:tailEnd type="stealth" w="med" len="med"/>
            </a:ln>
          </p:spPr>
          <p:txBody>
            <a:bodyPr>
              <a:prstTxWarp prst="textNoShape">
                <a:avLst/>
              </a:prstTxWarp>
            </a:bodyPr>
            <a:lstStyle/>
            <a:p>
              <a:endParaRPr lang="ja-JP" altLang="en-US"/>
            </a:p>
          </p:txBody>
        </p:sp>
        <p:sp>
          <p:nvSpPr>
            <p:cNvPr id="54281" name="Text Box 6"/>
            <p:cNvSpPr txBox="1">
              <a:spLocks noChangeArrowheads="1"/>
            </p:cNvSpPr>
            <p:nvPr/>
          </p:nvSpPr>
          <p:spPr bwMode="auto">
            <a:xfrm>
              <a:off x="1089" y="903"/>
              <a:ext cx="501" cy="148"/>
            </a:xfrm>
            <a:prstGeom prst="rect">
              <a:avLst/>
            </a:prstGeom>
            <a:noFill/>
            <a:ln w="12700">
              <a:noFill/>
              <a:miter lim="800000"/>
              <a:headEnd/>
              <a:tailEnd/>
            </a:ln>
          </p:spPr>
          <p:txBody>
            <a:bodyPr>
              <a:prstTxWarp prst="textNoShape">
                <a:avLst/>
              </a:prstTxWarp>
              <a:spAutoFit/>
            </a:bodyPr>
            <a:lstStyle/>
            <a:p>
              <a:pPr>
                <a:spcBef>
                  <a:spcPct val="50000"/>
                </a:spcBef>
              </a:pPr>
              <a:r>
                <a:rPr lang="en-US" altLang="ja-JP" sz="1000" b="1">
                  <a:solidFill>
                    <a:schemeClr val="bg1"/>
                  </a:solidFill>
                </a:rPr>
                <a:t>[0002]</a:t>
              </a:r>
            </a:p>
          </p:txBody>
        </p:sp>
      </p:grpSp>
      <p:sp>
        <p:nvSpPr>
          <p:cNvPr id="54276" name="Text Box 7"/>
          <p:cNvSpPr txBox="1">
            <a:spLocks noChangeArrowheads="1"/>
          </p:cNvSpPr>
          <p:nvPr/>
        </p:nvSpPr>
        <p:spPr bwMode="auto">
          <a:xfrm>
            <a:off x="5989638" y="1371600"/>
            <a:ext cx="2925762" cy="4832350"/>
          </a:xfrm>
          <a:prstGeom prst="rect">
            <a:avLst/>
          </a:prstGeom>
          <a:noFill/>
          <a:ln w="12700">
            <a:noFill/>
            <a:miter lim="800000"/>
            <a:headEnd/>
            <a:tailEnd/>
          </a:ln>
        </p:spPr>
        <p:txBody>
          <a:bodyPr>
            <a:prstTxWarp prst="textNoShape">
              <a:avLst/>
            </a:prstTxWarp>
            <a:spAutoFit/>
          </a:bodyPr>
          <a:lstStyle/>
          <a:p>
            <a:pPr>
              <a:spcBef>
                <a:spcPct val="50000"/>
              </a:spcBef>
            </a:pPr>
            <a:r>
              <a:rPr lang="en-US" altLang="ja-JP" sz="2800"/>
              <a:t>Unique direction in HCP material is [0002].  </a:t>
            </a:r>
          </a:p>
          <a:p>
            <a:pPr>
              <a:spcBef>
                <a:spcPct val="50000"/>
              </a:spcBef>
            </a:pPr>
            <a:r>
              <a:rPr lang="en-US" altLang="ja-JP" sz="2800"/>
              <a:t>This direction is perpendicular to the basal plane (0002).</a:t>
            </a:r>
          </a:p>
          <a:p>
            <a:pPr>
              <a:spcBef>
                <a:spcPct val="50000"/>
              </a:spcBef>
            </a:pPr>
            <a:r>
              <a:rPr lang="en-US" altLang="ja-JP" sz="2800"/>
              <a:t>Useful for basic texture quantification.</a:t>
            </a:r>
          </a:p>
        </p:txBody>
      </p:sp>
      <p:sp>
        <p:nvSpPr>
          <p:cNvPr id="54277" name="Slide Number Placeholder 4"/>
          <p:cNvSpPr>
            <a:spLocks noGrp="1"/>
          </p:cNvSpPr>
          <p:nvPr>
            <p:ph type="sldNum" sz="quarter" idx="12"/>
          </p:nvPr>
        </p:nvSpPr>
        <p:spPr>
          <a:xfrm>
            <a:off x="0" y="6464300"/>
            <a:ext cx="685800" cy="266700"/>
          </a:xfrm>
          <a:noFill/>
        </p:spPr>
        <p:txBody>
          <a:bodyPr/>
          <a:lstStyle/>
          <a:p>
            <a:pPr algn="l"/>
            <a:fld id="{CB97964F-10D7-F142-BDF2-E7C5784A8881}" type="slidenum">
              <a:rPr lang="en-US" altLang="ja-JP"/>
              <a:pPr algn="l"/>
              <a:t>33</a:t>
            </a:fld>
            <a:endParaRPr lang="en-US" altLang="ja-JP"/>
          </a:p>
        </p:txBody>
      </p:sp>
      <p:sp>
        <p:nvSpPr>
          <p:cNvPr id="54278" name="TextBox 8"/>
          <p:cNvSpPr txBox="1">
            <a:spLocks noChangeArrowheads="1"/>
          </p:cNvSpPr>
          <p:nvPr/>
        </p:nvSpPr>
        <p:spPr bwMode="auto">
          <a:xfrm>
            <a:off x="2743200" y="6319838"/>
            <a:ext cx="2309813" cy="307975"/>
          </a:xfrm>
          <a:prstGeom prst="rect">
            <a:avLst/>
          </a:prstGeom>
          <a:noFill/>
          <a:ln w="9525">
            <a:noFill/>
            <a:miter lim="800000"/>
            <a:headEnd/>
            <a:tailEnd/>
          </a:ln>
        </p:spPr>
        <p:txBody>
          <a:bodyPr wrap="none">
            <a:prstTxWarp prst="textNoShape">
              <a:avLst/>
            </a:prstTxWarp>
            <a:spAutoFit/>
          </a:bodyPr>
          <a:lstStyle/>
          <a:p>
            <a:r>
              <a:rPr lang="en-US" altLang="ja-JP" sz="1400"/>
              <a:t>Berquist &amp; Burke: Zr alloys</a:t>
            </a:r>
          </a:p>
        </p:txBody>
      </p:sp>
    </p:spTree>
    <p:extLst>
      <p:ext uri="{BB962C8B-B14F-4D97-AF65-F5344CB8AC3E}">
        <p14:creationId xmlns:p14="http://schemas.microsoft.com/office/powerpoint/2010/main" val="222278417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p:spPr>
        <p:txBody>
          <a:bodyPr/>
          <a:lstStyle/>
          <a:p>
            <a:fld id="{C82EE358-1214-3049-AFA8-A01CB88D9C31}" type="slidenum">
              <a:rPr lang="en-US" smtClean="0"/>
              <a:pPr/>
              <a:t>34</a:t>
            </a:fld>
            <a:endParaRPr lang="en-US" smtClean="0"/>
          </a:p>
        </p:txBody>
      </p:sp>
      <p:sp>
        <p:nvSpPr>
          <p:cNvPr id="98306" name="Rectangle 2"/>
          <p:cNvSpPr>
            <a:spLocks noGrp="1" noChangeArrowheads="1"/>
          </p:cNvSpPr>
          <p:nvPr>
            <p:ph type="title"/>
          </p:nvPr>
        </p:nvSpPr>
        <p:spPr/>
        <p:txBody>
          <a:bodyPr/>
          <a:lstStyle/>
          <a:p>
            <a:pPr>
              <a:defRPr/>
            </a:pPr>
            <a:r>
              <a:rPr lang="en-US"/>
              <a:t>Dislocation Motion</a:t>
            </a:r>
          </a:p>
        </p:txBody>
      </p:sp>
      <p:sp>
        <p:nvSpPr>
          <p:cNvPr id="98307" name="Rectangle 3"/>
          <p:cNvSpPr>
            <a:spLocks noGrp="1" noChangeArrowheads="1"/>
          </p:cNvSpPr>
          <p:nvPr>
            <p:ph type="body" idx="1"/>
          </p:nvPr>
        </p:nvSpPr>
        <p:spPr>
          <a:xfrm>
            <a:off x="685800" y="1447800"/>
            <a:ext cx="8305800" cy="4419600"/>
          </a:xfrm>
        </p:spPr>
        <p:txBody>
          <a:bodyPr/>
          <a:lstStyle/>
          <a:p>
            <a:pPr>
              <a:defRPr/>
            </a:pPr>
            <a:r>
              <a:rPr lang="en-US" sz="2800"/>
              <a:t>Dislocations control most aspects of strength and ductility in structural (crystalline) materials.</a:t>
            </a:r>
          </a:p>
          <a:p>
            <a:pPr>
              <a:defRPr/>
            </a:pPr>
            <a:r>
              <a:rPr lang="en-US" sz="2800" b="1">
                <a:solidFill>
                  <a:srgbClr val="FF0000"/>
                </a:solidFill>
              </a:rPr>
              <a:t>The strength of a material is controlled by the density of defects (dislocations, second phase particles, boundaries).</a:t>
            </a:r>
          </a:p>
          <a:p>
            <a:pPr>
              <a:defRPr/>
            </a:pPr>
            <a:r>
              <a:rPr lang="en-US" sz="2800"/>
              <a:t>For a polycrystal:</a:t>
            </a:r>
            <a:br>
              <a:rPr lang="en-US" sz="2800"/>
            </a:br>
            <a:r>
              <a:rPr lang="en-US" sz="2800"/>
              <a:t> </a:t>
            </a:r>
            <a:r>
              <a:rPr lang="en-US" sz="3600" b="1" i="1">
                <a:solidFill>
                  <a:srgbClr val="FF0000"/>
                </a:solidFill>
                <a:effectLst>
                  <a:outerShdw blurRad="38100" dist="38100" dir="2700000" algn="tl">
                    <a:srgbClr val="DDDDDD"/>
                  </a:outerShdw>
                </a:effectLst>
                <a:latin typeface="Symbol" charset="2"/>
              </a:rPr>
              <a:t>s</a:t>
            </a:r>
            <a:r>
              <a:rPr lang="en-US" sz="3600" b="1" baseline="-25000">
                <a:solidFill>
                  <a:srgbClr val="FF0000"/>
                </a:solidFill>
                <a:effectLst>
                  <a:outerShdw blurRad="38100" dist="38100" dir="2700000" algn="tl">
                    <a:srgbClr val="DDDDDD"/>
                  </a:outerShdw>
                </a:effectLst>
              </a:rPr>
              <a:t>yield</a:t>
            </a:r>
            <a:r>
              <a:rPr lang="en-US" sz="3600" b="1">
                <a:solidFill>
                  <a:srgbClr val="FF0000"/>
                </a:solidFill>
                <a:effectLst>
                  <a:outerShdw blurRad="38100" dist="38100" dir="2700000" algn="tl">
                    <a:srgbClr val="DDDDDD"/>
                  </a:outerShdw>
                </a:effectLst>
              </a:rPr>
              <a:t> = </a:t>
            </a:r>
            <a:r>
              <a:rPr lang="en-US" sz="3600" b="1" i="1">
                <a:solidFill>
                  <a:srgbClr val="FF0000"/>
                </a:solidFill>
                <a:effectLst>
                  <a:outerShdw blurRad="38100" dist="38100" dir="2700000" algn="tl">
                    <a:srgbClr val="DDDDDD"/>
                  </a:outerShdw>
                </a:effectLst>
              </a:rPr>
              <a:t>&lt;M&gt; </a:t>
            </a:r>
            <a:r>
              <a:rPr lang="en-US" sz="3600" b="1" i="1">
                <a:solidFill>
                  <a:srgbClr val="FF0000"/>
                </a:solidFill>
                <a:effectLst>
                  <a:outerShdw blurRad="38100" dist="38100" dir="2700000" algn="tl">
                    <a:srgbClr val="DDDDDD"/>
                  </a:outerShdw>
                </a:effectLst>
                <a:latin typeface="Symbol" charset="2"/>
              </a:rPr>
              <a:t>t</a:t>
            </a:r>
            <a:r>
              <a:rPr lang="en-US" sz="3600" b="1" baseline="-25000">
                <a:solidFill>
                  <a:srgbClr val="FF0000"/>
                </a:solidFill>
                <a:effectLst>
                  <a:outerShdw blurRad="38100" dist="38100" dir="2700000" algn="tl">
                    <a:srgbClr val="DDDDDD"/>
                  </a:outerShdw>
                </a:effectLst>
              </a:rPr>
              <a:t>crss</a:t>
            </a:r>
            <a:r>
              <a:rPr lang="en-US" sz="3600" b="1">
                <a:solidFill>
                  <a:srgbClr val="FF0000"/>
                </a:solidFill>
                <a:effectLst>
                  <a:outerShdw blurRad="38100" dist="38100" dir="2700000" algn="tl">
                    <a:srgbClr val="DDDDDD"/>
                  </a:outerShdw>
                </a:effectLst>
              </a:rPr>
              <a:t> = &lt;</a:t>
            </a:r>
            <a:r>
              <a:rPr lang="en-US" sz="3600" b="1" i="1">
                <a:solidFill>
                  <a:srgbClr val="FF0000"/>
                </a:solidFill>
                <a:effectLst>
                  <a:outerShdw blurRad="38100" dist="38100" dir="2700000" algn="tl">
                    <a:srgbClr val="DDDDDD"/>
                  </a:outerShdw>
                </a:effectLst>
              </a:rPr>
              <a:t>M&gt; </a:t>
            </a:r>
            <a:r>
              <a:rPr lang="en-US" sz="3600" b="1" i="1">
                <a:solidFill>
                  <a:srgbClr val="FF0000"/>
                </a:solidFill>
                <a:effectLst>
                  <a:outerShdw blurRad="38100" dist="38100" dir="2700000" algn="tl">
                    <a:srgbClr val="DDDDDD"/>
                  </a:outerShdw>
                </a:effectLst>
                <a:latin typeface="Symbol" charset="2"/>
              </a:rPr>
              <a:t>a</a:t>
            </a:r>
            <a:r>
              <a:rPr lang="en-US" sz="3600" b="1" i="1">
                <a:solidFill>
                  <a:srgbClr val="FF0000"/>
                </a:solidFill>
                <a:effectLst>
                  <a:outerShdw blurRad="38100" dist="38100" dir="2700000" algn="tl">
                    <a:srgbClr val="DDDDDD"/>
                  </a:outerShdw>
                </a:effectLst>
              </a:rPr>
              <a:t> G b √</a:t>
            </a:r>
            <a:r>
              <a:rPr lang="en-US" sz="3600" b="1" i="1">
                <a:solidFill>
                  <a:srgbClr val="FF0000"/>
                </a:solidFill>
                <a:effectLst>
                  <a:outerShdw blurRad="38100" dist="38100" dir="2700000" algn="tl">
                    <a:srgbClr val="DDDDDD"/>
                  </a:outerShdw>
                </a:effectLst>
                <a:latin typeface="Symbol" charset="2"/>
              </a:rPr>
              <a:t>r</a:t>
            </a:r>
            <a:endParaRPr lang="en-US" sz="3600" b="1">
              <a:solidFill>
                <a:srgbClr val="FF0000"/>
              </a:solidFill>
              <a:effectLst>
                <a:outerShdw blurRad="38100" dist="38100" dir="2700000" algn="tl">
                  <a:srgbClr val="DDDDDD"/>
                </a:outerShdw>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p>
            <a:fld id="{7CBA2634-60CF-7949-83D6-771B3AF08281}" type="slidenum">
              <a:rPr lang="en-US" smtClean="0"/>
              <a:pPr/>
              <a:t>35</a:t>
            </a:fld>
            <a:endParaRPr lang="en-US" smtClean="0"/>
          </a:p>
        </p:txBody>
      </p:sp>
      <p:sp>
        <p:nvSpPr>
          <p:cNvPr id="100354" name="Rectangle 2"/>
          <p:cNvSpPr>
            <a:spLocks noGrp="1" noChangeArrowheads="1"/>
          </p:cNvSpPr>
          <p:nvPr>
            <p:ph type="title"/>
          </p:nvPr>
        </p:nvSpPr>
        <p:spPr/>
        <p:txBody>
          <a:bodyPr/>
          <a:lstStyle/>
          <a:p>
            <a:pPr>
              <a:defRPr/>
            </a:pPr>
            <a:r>
              <a:rPr lang="en-US"/>
              <a:t>Dislocations &amp; Yield</a:t>
            </a:r>
          </a:p>
        </p:txBody>
      </p:sp>
      <p:sp>
        <p:nvSpPr>
          <p:cNvPr id="46084" name="Rectangle 3"/>
          <p:cNvSpPr>
            <a:spLocks noGrp="1" noChangeArrowheads="1"/>
          </p:cNvSpPr>
          <p:nvPr>
            <p:ph type="body" idx="1"/>
          </p:nvPr>
        </p:nvSpPr>
        <p:spPr/>
        <p:txBody>
          <a:bodyPr/>
          <a:lstStyle/>
          <a:p>
            <a:pPr>
              <a:lnSpc>
                <a:spcPct val="90000"/>
              </a:lnSpc>
            </a:pPr>
            <a:r>
              <a:rPr lang="en-US" sz="2400"/>
              <a:t>Straight lines are not a good approximation for the shape of dislocations, however: dislocations really move as expanding </a:t>
            </a:r>
            <a:r>
              <a:rPr lang="en-US" sz="2400" i="1"/>
              <a:t>loops</a:t>
            </a:r>
            <a:r>
              <a:rPr lang="en-US" sz="2400"/>
              <a:t>.</a:t>
            </a:r>
            <a:br>
              <a:rPr lang="en-US" sz="2400"/>
            </a:br>
            <a:r>
              <a:rPr lang="en-US" sz="2400"/>
              <a:t/>
            </a:r>
            <a:br>
              <a:rPr lang="en-US" sz="2400"/>
            </a:br>
            <a:r>
              <a:rPr lang="en-US" sz="2400"/>
              <a:t/>
            </a:r>
            <a:br>
              <a:rPr lang="en-US" sz="2400"/>
            </a:br>
            <a:r>
              <a:rPr lang="en-US" sz="2400"/>
              <a:t/>
            </a:r>
            <a:br>
              <a:rPr lang="en-US" sz="2400"/>
            </a:br>
            <a:r>
              <a:rPr lang="en-US" sz="2400"/>
              <a:t/>
            </a:r>
            <a:br>
              <a:rPr lang="en-US" sz="2400"/>
            </a:br>
            <a:r>
              <a:rPr lang="en-US" sz="2400"/>
              <a:t/>
            </a:r>
            <a:br>
              <a:rPr lang="en-US" sz="2400"/>
            </a:br>
            <a:r>
              <a:rPr lang="en-US" sz="2400"/>
              <a:t/>
            </a:r>
            <a:br>
              <a:rPr lang="en-US" sz="2400"/>
            </a:br>
            <a:endParaRPr lang="en-US" sz="2400"/>
          </a:p>
          <a:p>
            <a:pPr>
              <a:lnSpc>
                <a:spcPct val="90000"/>
              </a:lnSpc>
            </a:pPr>
            <a:r>
              <a:rPr lang="en-US" sz="2400"/>
              <a:t>The essential feature of yield strength is the density of obstacles that dislocations encounter as they move across the slip plane.  Higher obstacle density </a:t>
            </a:r>
            <a:r>
              <a:rPr lang="en-US" sz="2400">
                <a:sym typeface="Symbol" charset="2"/>
              </a:rPr>
              <a:t> higher strength.</a:t>
            </a:r>
            <a:endParaRPr lang="en-US" sz="2400"/>
          </a:p>
        </p:txBody>
      </p:sp>
      <p:pic>
        <p:nvPicPr>
          <p:cNvPr id="46085" name="Picture 4"/>
          <p:cNvPicPr>
            <a:picLocks noChangeAspect="1" noChangeArrowheads="1"/>
          </p:cNvPicPr>
          <p:nvPr/>
        </p:nvPicPr>
        <p:blipFill>
          <a:blip r:embed="rId2"/>
          <a:srcRect/>
          <a:stretch>
            <a:fillRect/>
          </a:stretch>
        </p:blipFill>
        <p:spPr bwMode="auto">
          <a:xfrm>
            <a:off x="3228975" y="2513013"/>
            <a:ext cx="2714625" cy="2287587"/>
          </a:xfrm>
          <a:prstGeom prst="rect">
            <a:avLst/>
          </a:prstGeom>
          <a:noFill/>
          <a:ln w="9525">
            <a:noFill/>
            <a:miter lim="800000"/>
            <a:headEnd/>
            <a:tailEnd/>
          </a:ln>
        </p:spPr>
      </p:pic>
      <p:sp>
        <p:nvSpPr>
          <p:cNvPr id="46086" name="Text Box 5"/>
          <p:cNvSpPr txBox="1">
            <a:spLocks noChangeArrowheads="1"/>
          </p:cNvSpPr>
          <p:nvPr/>
        </p:nvSpPr>
        <p:spPr bwMode="auto">
          <a:xfrm>
            <a:off x="6324600" y="2971800"/>
            <a:ext cx="666750" cy="274638"/>
          </a:xfrm>
          <a:prstGeom prst="rect">
            <a:avLst/>
          </a:prstGeom>
          <a:noFill/>
          <a:ln w="9525">
            <a:noFill/>
            <a:miter lim="800000"/>
            <a:headEnd/>
            <a:tailEnd/>
          </a:ln>
        </p:spPr>
        <p:txBody>
          <a:bodyPr wrap="none">
            <a:prstTxWarp prst="textNoShape">
              <a:avLst/>
            </a:prstTxWarp>
            <a:spAutoFit/>
          </a:bodyPr>
          <a:lstStyle/>
          <a:p>
            <a:r>
              <a:rPr lang="en-US" sz="1200">
                <a:latin typeface="Times" charset="0"/>
              </a:rPr>
              <a:t>[Dieter]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p>
            <a:fld id="{C193E20B-0C98-AA48-BDEE-CD16C6F05007}" type="slidenum">
              <a:rPr lang="en-US" smtClean="0"/>
              <a:pPr/>
              <a:t>36</a:t>
            </a:fld>
            <a:endParaRPr lang="en-US" smtClean="0"/>
          </a:p>
        </p:txBody>
      </p:sp>
      <p:sp>
        <p:nvSpPr>
          <p:cNvPr id="101378" name="Rectangle 2"/>
          <p:cNvSpPr>
            <a:spLocks noGrp="1" noChangeArrowheads="1"/>
          </p:cNvSpPr>
          <p:nvPr>
            <p:ph type="title"/>
          </p:nvPr>
        </p:nvSpPr>
        <p:spPr/>
        <p:txBody>
          <a:bodyPr/>
          <a:lstStyle/>
          <a:p>
            <a:pPr>
              <a:defRPr/>
            </a:pPr>
            <a:r>
              <a:rPr lang="en-US"/>
              <a:t>Why is there a yield stress?</a:t>
            </a:r>
          </a:p>
        </p:txBody>
      </p:sp>
      <p:sp>
        <p:nvSpPr>
          <p:cNvPr id="47108" name="Rectangle 3"/>
          <p:cNvSpPr>
            <a:spLocks noGrp="1" noChangeArrowheads="1"/>
          </p:cNvSpPr>
          <p:nvPr>
            <p:ph type="body" idx="1"/>
          </p:nvPr>
        </p:nvSpPr>
        <p:spPr>
          <a:xfrm>
            <a:off x="685800" y="1295400"/>
            <a:ext cx="7772400" cy="2362200"/>
          </a:xfrm>
        </p:spPr>
        <p:txBody>
          <a:bodyPr/>
          <a:lstStyle/>
          <a:p>
            <a:pPr>
              <a:lnSpc>
                <a:spcPct val="90000"/>
              </a:lnSpc>
            </a:pPr>
            <a:r>
              <a:rPr lang="en-US" sz="2400"/>
              <a:t>One might think that dislocation flow is something like elasticity: larger stresses imply longer distances for dislocation motion.  This is </a:t>
            </a:r>
            <a:r>
              <a:rPr lang="en-US" sz="2400" i="1"/>
              <a:t>not</a:t>
            </a:r>
            <a:r>
              <a:rPr lang="en-US" sz="2400"/>
              <a:t> the case: dislocations only move large distances once the stress rises above a threshold or </a:t>
            </a:r>
            <a:r>
              <a:rPr lang="en-US" sz="2400" i="1"/>
              <a:t>critical </a:t>
            </a:r>
            <a:r>
              <a:rPr lang="en-US" sz="2400"/>
              <a:t>value (hence the term </a:t>
            </a:r>
            <a:r>
              <a:rPr lang="en-US" sz="2400" i="1"/>
              <a:t>critical resolved shear stress</a:t>
            </a:r>
            <a:r>
              <a:rPr lang="en-US" sz="2400"/>
              <a:t>).</a:t>
            </a:r>
          </a:p>
        </p:txBody>
      </p:sp>
      <p:pic>
        <p:nvPicPr>
          <p:cNvPr id="47109" name="Picture 4"/>
          <p:cNvPicPr>
            <a:picLocks noChangeAspect="1" noChangeArrowheads="1"/>
          </p:cNvPicPr>
          <p:nvPr/>
        </p:nvPicPr>
        <p:blipFill>
          <a:blip r:embed="rId2"/>
          <a:srcRect/>
          <a:stretch>
            <a:fillRect/>
          </a:stretch>
        </p:blipFill>
        <p:spPr bwMode="auto">
          <a:xfrm>
            <a:off x="4724400" y="3276600"/>
            <a:ext cx="4191000" cy="3067050"/>
          </a:xfrm>
          <a:prstGeom prst="rect">
            <a:avLst/>
          </a:prstGeom>
          <a:noFill/>
          <a:ln w="9525">
            <a:noFill/>
            <a:miter lim="800000"/>
            <a:headEnd/>
            <a:tailEnd/>
          </a:ln>
        </p:spPr>
      </p:pic>
      <p:sp>
        <p:nvSpPr>
          <p:cNvPr id="47110" name="Text Box 5"/>
          <p:cNvSpPr txBox="1">
            <a:spLocks noChangeArrowheads="1"/>
          </p:cNvSpPr>
          <p:nvPr/>
        </p:nvSpPr>
        <p:spPr bwMode="auto">
          <a:xfrm>
            <a:off x="1355725" y="6142038"/>
            <a:ext cx="666750" cy="274637"/>
          </a:xfrm>
          <a:prstGeom prst="rect">
            <a:avLst/>
          </a:prstGeom>
          <a:noFill/>
          <a:ln w="9525">
            <a:noFill/>
            <a:miter lim="800000"/>
            <a:headEnd/>
            <a:tailEnd/>
          </a:ln>
        </p:spPr>
        <p:txBody>
          <a:bodyPr wrap="none">
            <a:prstTxWarp prst="textNoShape">
              <a:avLst/>
            </a:prstTxWarp>
            <a:spAutoFit/>
          </a:bodyPr>
          <a:lstStyle/>
          <a:p>
            <a:r>
              <a:rPr lang="en-US" sz="1200">
                <a:latin typeface="Times" charset="0"/>
              </a:rPr>
              <a:t>[Dieter]</a:t>
            </a:r>
          </a:p>
        </p:txBody>
      </p:sp>
      <p:sp>
        <p:nvSpPr>
          <p:cNvPr id="47111" name="Rectangle 6"/>
          <p:cNvSpPr>
            <a:spLocks noChangeArrowheads="1"/>
          </p:cNvSpPr>
          <p:nvPr/>
        </p:nvSpPr>
        <p:spPr bwMode="auto">
          <a:xfrm>
            <a:off x="685800" y="3810000"/>
            <a:ext cx="3886200" cy="1735138"/>
          </a:xfrm>
          <a:prstGeom prst="rect">
            <a:avLst/>
          </a:prstGeom>
          <a:noFill/>
          <a:ln w="9525">
            <a:noFill/>
            <a:miter lim="800000"/>
            <a:headEnd/>
            <a:tailEnd/>
          </a:ln>
        </p:spPr>
        <p:txBody>
          <a:bodyPr>
            <a:prstTxWarp prst="textNoShape">
              <a:avLst/>
            </a:prstTxWarp>
            <a:spAutoFit/>
          </a:bodyPr>
          <a:lstStyle/>
          <a:p>
            <a:pPr>
              <a:lnSpc>
                <a:spcPct val="90000"/>
              </a:lnSpc>
              <a:spcBef>
                <a:spcPct val="20000"/>
              </a:spcBef>
              <a:buFontTx/>
              <a:buChar char="•"/>
            </a:pPr>
            <a:r>
              <a:rPr lang="en-US"/>
              <a:t> Consider the expansion of a dislocation loop under a shear stress between two pinning points (Frank-Read source).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Slide Number Placeholder 5"/>
          <p:cNvSpPr>
            <a:spLocks noGrp="1"/>
          </p:cNvSpPr>
          <p:nvPr>
            <p:ph type="sldNum" sz="quarter" idx="12"/>
          </p:nvPr>
        </p:nvSpPr>
        <p:spPr>
          <a:noFill/>
        </p:spPr>
        <p:txBody>
          <a:bodyPr/>
          <a:lstStyle/>
          <a:p>
            <a:fld id="{00679514-D24E-CC45-B3E6-9C29C9F207E4}" type="slidenum">
              <a:rPr lang="en-US" smtClean="0"/>
              <a:pPr/>
              <a:t>37</a:t>
            </a:fld>
            <a:endParaRPr lang="en-US" smtClean="0"/>
          </a:p>
        </p:txBody>
      </p:sp>
      <p:sp>
        <p:nvSpPr>
          <p:cNvPr id="102402" name="Rectangle 2"/>
          <p:cNvSpPr>
            <a:spLocks noGrp="1" noChangeArrowheads="1"/>
          </p:cNvSpPr>
          <p:nvPr>
            <p:ph type="title"/>
          </p:nvPr>
        </p:nvSpPr>
        <p:spPr>
          <a:xfrm>
            <a:off x="533400" y="152400"/>
            <a:ext cx="5257800" cy="1143000"/>
          </a:xfrm>
        </p:spPr>
        <p:txBody>
          <a:bodyPr/>
          <a:lstStyle/>
          <a:p>
            <a:pPr>
              <a:defRPr/>
            </a:pPr>
            <a:r>
              <a:rPr lang="en-US"/>
              <a:t>Orowan bowing stress</a:t>
            </a:r>
          </a:p>
        </p:txBody>
      </p:sp>
      <p:graphicFrame>
        <p:nvGraphicFramePr>
          <p:cNvPr id="48130" name="Object 2"/>
          <p:cNvGraphicFramePr>
            <a:graphicFrameLocks noChangeAspect="1"/>
          </p:cNvGraphicFramePr>
          <p:nvPr/>
        </p:nvGraphicFramePr>
        <p:xfrm>
          <a:off x="6105525" y="228600"/>
          <a:ext cx="2733675" cy="3505200"/>
        </p:xfrm>
        <a:graphic>
          <a:graphicData uri="http://schemas.openxmlformats.org/presentationml/2006/ole">
            <mc:AlternateContent xmlns:mc="http://schemas.openxmlformats.org/markup-compatibility/2006">
              <mc:Choice xmlns:v="urn:schemas-microsoft-com:vml" Requires="v">
                <p:oleObj spid="_x0000_s48144" name="Picture" r:id="rId3" imgW="3975100" imgH="4013200" progId="Word.Picture.8">
                  <p:embed/>
                </p:oleObj>
              </mc:Choice>
              <mc:Fallback>
                <p:oleObj name="Picture" r:id="rId3" imgW="3975100" imgH="4013200" progId="Word.Picture.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5525" y="228600"/>
                        <a:ext cx="273367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8133" name="Rectangle 4"/>
          <p:cNvSpPr>
            <a:spLocks noGrp="1" noChangeArrowheads="1"/>
          </p:cNvSpPr>
          <p:nvPr>
            <p:ph type="body" idx="1"/>
          </p:nvPr>
        </p:nvSpPr>
        <p:spPr>
          <a:xfrm>
            <a:off x="609600" y="2057400"/>
            <a:ext cx="7543800" cy="4114800"/>
          </a:xfrm>
          <a:noFill/>
        </p:spPr>
        <p:txBody>
          <a:bodyPr/>
          <a:lstStyle/>
          <a:p>
            <a:pPr>
              <a:lnSpc>
                <a:spcPct val="90000"/>
              </a:lnSpc>
            </a:pPr>
            <a:r>
              <a:rPr lang="en-US" sz="2000">
                <a:ea typeface="Times" charset="0"/>
                <a:cs typeface="Times" charset="0"/>
              </a:rPr>
              <a:t>If you consider the three consecutive</a:t>
            </a:r>
            <a:br>
              <a:rPr lang="en-US" sz="2000">
                <a:ea typeface="Times" charset="0"/>
                <a:cs typeface="Times" charset="0"/>
              </a:rPr>
            </a:br>
            <a:r>
              <a:rPr lang="en-US" sz="2000">
                <a:ea typeface="Times" charset="0"/>
                <a:cs typeface="Times" charset="0"/>
              </a:rPr>
              <a:t> positions of the dislocation loop, it is </a:t>
            </a:r>
            <a:br>
              <a:rPr lang="en-US" sz="2000">
                <a:ea typeface="Times" charset="0"/>
                <a:cs typeface="Times" charset="0"/>
              </a:rPr>
            </a:br>
            <a:r>
              <a:rPr lang="en-US" sz="2000">
                <a:ea typeface="Times" charset="0"/>
                <a:cs typeface="Times" charset="0"/>
              </a:rPr>
              <a:t>not hard to see that the shear stress </a:t>
            </a:r>
            <a:br>
              <a:rPr lang="en-US" sz="2000">
                <a:ea typeface="Times" charset="0"/>
                <a:cs typeface="Times" charset="0"/>
              </a:rPr>
            </a:br>
            <a:r>
              <a:rPr lang="en-US" sz="2000">
                <a:ea typeface="Times" charset="0"/>
                <a:cs typeface="Times" charset="0"/>
              </a:rPr>
              <a:t>required to support the line tension of</a:t>
            </a:r>
            <a:br>
              <a:rPr lang="en-US" sz="2000">
                <a:ea typeface="Times" charset="0"/>
                <a:cs typeface="Times" charset="0"/>
              </a:rPr>
            </a:br>
            <a:r>
              <a:rPr lang="en-US" sz="2000">
                <a:ea typeface="Times" charset="0"/>
                <a:cs typeface="Times" charset="0"/>
              </a:rPr>
              <a:t> the dislocation is roughly equal for positions 1 and 3, but higher for position 2.  Moreover, the largest shear stress required is at position 2, because this has the smallest radius of curvature.  A simple force balance (ignoring edge-screw differences) between the force on the dislocation versus the line tension force on each obstacle then gives</a:t>
            </a:r>
            <a:r>
              <a:rPr lang="en-US" sz="2000">
                <a:latin typeface="Symbol" charset="2"/>
                <a:ea typeface="Times" charset="0"/>
                <a:cs typeface="Times" charset="0"/>
              </a:rPr>
              <a:t> </a:t>
            </a:r>
            <a:br>
              <a:rPr lang="en-US" sz="2000">
                <a:latin typeface="Symbol" charset="2"/>
                <a:ea typeface="Times" charset="0"/>
                <a:cs typeface="Times" charset="0"/>
              </a:rPr>
            </a:br>
            <a:r>
              <a:rPr lang="en-US" sz="2000">
                <a:latin typeface="Symbol" charset="2"/>
                <a:ea typeface="Times" charset="0"/>
                <a:cs typeface="Times" charset="0"/>
              </a:rPr>
              <a:t>			</a:t>
            </a:r>
            <a:r>
              <a:rPr lang="en-US" sz="2000" i="1">
                <a:latin typeface="Symbol" charset="2"/>
                <a:ea typeface="Times" charset="0"/>
                <a:cs typeface="Times" charset="0"/>
              </a:rPr>
              <a:t>t</a:t>
            </a:r>
            <a:r>
              <a:rPr lang="en-US" sz="2000" baseline="-25000">
                <a:ea typeface="Times" charset="0"/>
                <a:cs typeface="Times" charset="0"/>
              </a:rPr>
              <a:t>max</a:t>
            </a:r>
            <a:r>
              <a:rPr lang="en-US" sz="2000" i="1">
                <a:ea typeface="Times" charset="0"/>
                <a:cs typeface="Times" charset="0"/>
              </a:rPr>
              <a:t>b</a:t>
            </a:r>
            <a:r>
              <a:rPr lang="en-US" sz="2000" i="1">
                <a:latin typeface="Symbol" charset="2"/>
                <a:ea typeface="Times" charset="0"/>
                <a:cs typeface="Times" charset="0"/>
              </a:rPr>
              <a:t>l</a:t>
            </a:r>
            <a:r>
              <a:rPr lang="en-US" sz="2000">
                <a:latin typeface="Symbol" charset="2"/>
                <a:ea typeface="Times" charset="0"/>
                <a:cs typeface="Times" charset="0"/>
              </a:rPr>
              <a:t> </a:t>
            </a:r>
            <a:r>
              <a:rPr lang="en-US" sz="2000">
                <a:ea typeface="Times" charset="0"/>
                <a:cs typeface="Times" charset="0"/>
              </a:rPr>
              <a:t>= (</a:t>
            </a:r>
            <a:r>
              <a:rPr lang="en-US" sz="2000" i="1">
                <a:ea typeface="Times" charset="0"/>
                <a:cs typeface="Times" charset="0"/>
              </a:rPr>
              <a:t>µb</a:t>
            </a:r>
            <a:r>
              <a:rPr lang="en-US" sz="2000" baseline="30000">
                <a:ea typeface="Times" charset="0"/>
                <a:cs typeface="Times" charset="0"/>
              </a:rPr>
              <a:t>2</a:t>
            </a:r>
            <a:r>
              <a:rPr lang="en-US" sz="2000">
                <a:ea typeface="Times" charset="0"/>
                <a:cs typeface="Times" charset="0"/>
              </a:rPr>
              <a:t>/2), </a:t>
            </a:r>
            <a:br>
              <a:rPr lang="en-US" sz="2000">
                <a:ea typeface="Times" charset="0"/>
                <a:cs typeface="Times" charset="0"/>
              </a:rPr>
            </a:br>
            <a:r>
              <a:rPr lang="en-US" sz="2000">
                <a:ea typeface="Times" charset="0"/>
                <a:cs typeface="Times" charset="0"/>
              </a:rPr>
              <a:t>where </a:t>
            </a:r>
            <a:r>
              <a:rPr lang="en-US" sz="2000" i="1">
                <a:latin typeface="Symbol" charset="2"/>
                <a:ea typeface="Times" charset="0"/>
                <a:cs typeface="Times" charset="0"/>
              </a:rPr>
              <a:t>l</a:t>
            </a:r>
            <a:r>
              <a:rPr lang="en-US" sz="2000">
                <a:ea typeface="Times" charset="0"/>
                <a:cs typeface="Times" charset="0"/>
              </a:rPr>
              <a:t> is the separation between the obstacles (strictly speaking one subtracts their diameter), </a:t>
            </a:r>
            <a:r>
              <a:rPr lang="en-US" sz="2000" i="1">
                <a:ea typeface="Times" charset="0"/>
                <a:cs typeface="Times" charset="0"/>
              </a:rPr>
              <a:t>b</a:t>
            </a:r>
            <a:r>
              <a:rPr lang="en-US" sz="2000">
                <a:ea typeface="Times" charset="0"/>
                <a:cs typeface="Times" charset="0"/>
              </a:rPr>
              <a:t> is the Burgers vector and </a:t>
            </a:r>
            <a:r>
              <a:rPr lang="en-US" sz="2000" i="1">
                <a:ea typeface="Times" charset="0"/>
                <a:cs typeface="Times" charset="0"/>
              </a:rPr>
              <a:t>G</a:t>
            </a:r>
            <a:r>
              <a:rPr lang="en-US" sz="2000">
                <a:ea typeface="Times" charset="0"/>
                <a:cs typeface="Times" charset="0"/>
              </a:rPr>
              <a:t> is the shear modulus (</a:t>
            </a:r>
            <a:r>
              <a:rPr lang="en-US" sz="2000" i="1">
                <a:ea typeface="Times" charset="0"/>
                <a:cs typeface="Times" charset="0"/>
              </a:rPr>
              <a:t>Gb</a:t>
            </a:r>
            <a:r>
              <a:rPr lang="en-US" sz="2000" baseline="30000">
                <a:ea typeface="Times" charset="0"/>
                <a:cs typeface="Times" charset="0"/>
              </a:rPr>
              <a:t>2</a:t>
            </a:r>
            <a:r>
              <a:rPr lang="en-US" sz="2000">
                <a:ea typeface="Times" charset="0"/>
                <a:cs typeface="Times" charset="0"/>
              </a:rPr>
              <a:t>/2 is the approximate dislocation line tension).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p:spPr>
        <p:txBody>
          <a:bodyPr/>
          <a:lstStyle/>
          <a:p>
            <a:fld id="{EE8C8193-1B04-7346-A456-57E3F5C13FFB}" type="slidenum">
              <a:rPr lang="en-US" smtClean="0"/>
              <a:pPr/>
              <a:t>38</a:t>
            </a:fld>
            <a:endParaRPr lang="en-US" smtClean="0"/>
          </a:p>
        </p:txBody>
      </p:sp>
      <p:sp>
        <p:nvSpPr>
          <p:cNvPr id="103426" name="Rectangle 2"/>
          <p:cNvSpPr>
            <a:spLocks noGrp="1" noChangeArrowheads="1"/>
          </p:cNvSpPr>
          <p:nvPr>
            <p:ph type="title"/>
          </p:nvPr>
        </p:nvSpPr>
        <p:spPr/>
        <p:txBody>
          <a:bodyPr/>
          <a:lstStyle/>
          <a:p>
            <a:pPr>
              <a:defRPr/>
            </a:pPr>
            <a:r>
              <a:rPr lang="en-US"/>
              <a:t>Orowan Bowing Stress, contd.</a:t>
            </a:r>
          </a:p>
        </p:txBody>
      </p:sp>
      <p:sp>
        <p:nvSpPr>
          <p:cNvPr id="49156" name="Rectangle 3"/>
          <p:cNvSpPr>
            <a:spLocks noGrp="1" noChangeArrowheads="1"/>
          </p:cNvSpPr>
          <p:nvPr>
            <p:ph type="body" idx="1"/>
          </p:nvPr>
        </p:nvSpPr>
        <p:spPr>
          <a:xfrm>
            <a:off x="533400" y="1371600"/>
            <a:ext cx="4524375" cy="5181600"/>
          </a:xfrm>
        </p:spPr>
        <p:txBody>
          <a:bodyPr/>
          <a:lstStyle/>
          <a:p>
            <a:pPr>
              <a:lnSpc>
                <a:spcPct val="90000"/>
              </a:lnSpc>
            </a:pPr>
            <a:r>
              <a:rPr lang="en-US" sz="1600"/>
              <a:t>To see how the force balance applies, consider the relationship between the shape of the dislocation loop and the force on the dislocation.</a:t>
            </a:r>
          </a:p>
          <a:p>
            <a:pPr>
              <a:lnSpc>
                <a:spcPct val="90000"/>
              </a:lnSpc>
            </a:pPr>
            <a:r>
              <a:rPr lang="en-US" sz="1600"/>
              <a:t>Line tension = </a:t>
            </a:r>
            <a:r>
              <a:rPr lang="en-US" sz="1600" i="1"/>
              <a:t>Gb</a:t>
            </a:r>
            <a:r>
              <a:rPr lang="en-US" sz="1600" i="1" baseline="30000"/>
              <a:t>2</a:t>
            </a:r>
            <a:r>
              <a:rPr lang="en-US" sz="1600" i="1"/>
              <a:t>/2</a:t>
            </a:r>
            <a:br>
              <a:rPr lang="en-US" sz="1600" i="1"/>
            </a:br>
            <a:r>
              <a:rPr lang="en-US" sz="1600"/>
              <a:t>Force resolved in the vertical direction = 2cos</a:t>
            </a:r>
            <a:r>
              <a:rPr lang="en-US" sz="1600" i="1">
                <a:latin typeface="Symbol" charset="2"/>
              </a:rPr>
              <a:t>f </a:t>
            </a:r>
            <a:r>
              <a:rPr lang="en-US" sz="1600" i="1"/>
              <a:t>Gb</a:t>
            </a:r>
            <a:r>
              <a:rPr lang="en-US" sz="1600" i="1" baseline="30000"/>
              <a:t>2</a:t>
            </a:r>
            <a:r>
              <a:rPr lang="en-US" sz="1600" i="1"/>
              <a:t>/2</a:t>
            </a:r>
            <a:r>
              <a:rPr lang="en-US" sz="1600"/>
              <a:t/>
            </a:r>
            <a:br>
              <a:rPr lang="en-US" sz="1600"/>
            </a:br>
            <a:r>
              <a:rPr lang="en-US" sz="1600"/>
              <a:t>Force exerted on the dislocation per unit length (Peach-Koehler Eq.) = </a:t>
            </a:r>
            <a:r>
              <a:rPr lang="en-US" sz="1600" i="1">
                <a:latin typeface="Symbol" charset="2"/>
              </a:rPr>
              <a:t>t</a:t>
            </a:r>
            <a:r>
              <a:rPr lang="en-US" sz="1600" i="1"/>
              <a:t>b</a:t>
            </a:r>
            <a:r>
              <a:rPr lang="en-US" sz="1600"/>
              <a:t/>
            </a:r>
            <a:br>
              <a:rPr lang="en-US" sz="1600"/>
            </a:br>
            <a:r>
              <a:rPr lang="en-US" sz="1600"/>
              <a:t>Force on dislocation per obstacle (only the length perpendicular to the shear stress matters) = </a:t>
            </a:r>
            <a:r>
              <a:rPr lang="en-US" sz="1600" i="1">
                <a:latin typeface="Symbol" charset="2"/>
              </a:rPr>
              <a:t>lt</a:t>
            </a:r>
            <a:r>
              <a:rPr lang="en-US" sz="1600" i="1"/>
              <a:t>b</a:t>
            </a:r>
            <a:endParaRPr lang="en-US" sz="1600"/>
          </a:p>
          <a:p>
            <a:pPr>
              <a:lnSpc>
                <a:spcPct val="90000"/>
              </a:lnSpc>
            </a:pPr>
            <a:r>
              <a:rPr lang="en-US" sz="1600"/>
              <a:t>At each position of the dislocation, the forces balance, so </a:t>
            </a:r>
            <a:br>
              <a:rPr lang="en-US" sz="1600"/>
            </a:br>
            <a:r>
              <a:rPr lang="en-US" sz="1600" i="1">
                <a:latin typeface="Symbol" charset="2"/>
              </a:rPr>
              <a:t>t</a:t>
            </a:r>
            <a:r>
              <a:rPr lang="en-US" sz="1600" i="1"/>
              <a:t> = </a:t>
            </a:r>
            <a:r>
              <a:rPr lang="en-US" sz="1600"/>
              <a:t>cos</a:t>
            </a:r>
            <a:r>
              <a:rPr lang="en-US" sz="1600" i="1">
                <a:latin typeface="Symbol" charset="2"/>
              </a:rPr>
              <a:t>f </a:t>
            </a:r>
            <a:r>
              <a:rPr lang="en-US" sz="1600" i="1"/>
              <a:t>Gb</a:t>
            </a:r>
            <a:r>
              <a:rPr lang="en-US" sz="1600" i="1" baseline="30000"/>
              <a:t>2</a:t>
            </a:r>
            <a:r>
              <a:rPr lang="en-US" sz="1600" i="1"/>
              <a:t>/</a:t>
            </a:r>
            <a:r>
              <a:rPr lang="en-US" sz="1600" i="1">
                <a:latin typeface="Symbol" charset="2"/>
              </a:rPr>
              <a:t>l</a:t>
            </a:r>
            <a:r>
              <a:rPr lang="en-US" sz="1600" i="1"/>
              <a:t>b</a:t>
            </a:r>
            <a:endParaRPr lang="en-US" sz="1600"/>
          </a:p>
          <a:p>
            <a:pPr>
              <a:lnSpc>
                <a:spcPct val="90000"/>
              </a:lnSpc>
            </a:pPr>
            <a:r>
              <a:rPr lang="en-US" sz="1600"/>
              <a:t>The maximum force occurs when the angle </a:t>
            </a:r>
            <a:r>
              <a:rPr lang="en-US" sz="1600" i="1">
                <a:latin typeface="Symbol" charset="2"/>
              </a:rPr>
              <a:t>f</a:t>
            </a:r>
            <a:r>
              <a:rPr lang="en-US" sz="1600"/>
              <a:t> = 0°, which is when the dislocation is bowed out into a complete semicircle between the obstacle pair.</a:t>
            </a:r>
          </a:p>
        </p:txBody>
      </p:sp>
      <p:sp>
        <p:nvSpPr>
          <p:cNvPr id="49157" name="Arc 4"/>
          <p:cNvSpPr>
            <a:spLocks/>
          </p:cNvSpPr>
          <p:nvPr/>
        </p:nvSpPr>
        <p:spPr bwMode="auto">
          <a:xfrm rot="-2700000">
            <a:off x="6289675" y="2290763"/>
            <a:ext cx="1447800" cy="1441450"/>
          </a:xfrm>
          <a:custGeom>
            <a:avLst/>
            <a:gdLst>
              <a:gd name="T0" fmla="*/ 0 w 21599"/>
              <a:gd name="T1" fmla="*/ 0 h 21600"/>
              <a:gd name="T2" fmla="*/ 2147483647 w 21599"/>
              <a:gd name="T3" fmla="*/ 2147483647 h 21600"/>
              <a:gd name="T4" fmla="*/ 0 w 21599"/>
              <a:gd name="T5" fmla="*/ 2147483647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0"/>
                </a:moveTo>
                <a:cubicBezTo>
                  <a:pt x="11879" y="0"/>
                  <a:pt x="21529" y="9593"/>
                  <a:pt x="21599" y="21472"/>
                </a:cubicBezTo>
              </a:path>
              <a:path w="21599" h="21600" stroke="0" extrusionOk="0">
                <a:moveTo>
                  <a:pt x="-1" y="0"/>
                </a:moveTo>
                <a:cubicBezTo>
                  <a:pt x="11879" y="0"/>
                  <a:pt x="21529" y="9593"/>
                  <a:pt x="21599" y="21472"/>
                </a:cubicBezTo>
                <a:lnTo>
                  <a:pt x="0" y="21600"/>
                </a:lnTo>
                <a:close/>
              </a:path>
            </a:pathLst>
          </a:custGeom>
          <a:noFill/>
          <a:ln w="38100">
            <a:solidFill>
              <a:schemeClr val="tx1"/>
            </a:solidFill>
            <a:round/>
            <a:headEnd/>
            <a:tailEnd/>
          </a:ln>
        </p:spPr>
        <p:txBody>
          <a:bodyPr wrap="none" anchor="ctr">
            <a:prstTxWarp prst="textNoShape">
              <a:avLst/>
            </a:prstTxWarp>
          </a:bodyPr>
          <a:lstStyle/>
          <a:p>
            <a:endParaRPr lang="en-US"/>
          </a:p>
        </p:txBody>
      </p:sp>
      <p:grpSp>
        <p:nvGrpSpPr>
          <p:cNvPr id="49158" name="Group 5"/>
          <p:cNvGrpSpPr>
            <a:grpSpLocks/>
          </p:cNvGrpSpPr>
          <p:nvPr/>
        </p:nvGrpSpPr>
        <p:grpSpPr bwMode="auto">
          <a:xfrm>
            <a:off x="4975225" y="1447800"/>
            <a:ext cx="3254375" cy="1981200"/>
            <a:chOff x="3134" y="912"/>
            <a:chExt cx="2050" cy="1248"/>
          </a:xfrm>
        </p:grpSpPr>
        <p:sp>
          <p:nvSpPr>
            <p:cNvPr id="49175" name="Oval 6"/>
            <p:cNvSpPr>
              <a:spLocks noChangeArrowheads="1"/>
            </p:cNvSpPr>
            <p:nvPr/>
          </p:nvSpPr>
          <p:spPr bwMode="auto">
            <a:xfrm>
              <a:off x="3648" y="1776"/>
              <a:ext cx="144" cy="144"/>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en-US"/>
            </a:p>
          </p:txBody>
        </p:sp>
        <p:sp>
          <p:nvSpPr>
            <p:cNvPr id="49176" name="Oval 7"/>
            <p:cNvSpPr>
              <a:spLocks noChangeArrowheads="1"/>
            </p:cNvSpPr>
            <p:nvPr/>
          </p:nvSpPr>
          <p:spPr bwMode="auto">
            <a:xfrm>
              <a:off x="5040" y="1776"/>
              <a:ext cx="144" cy="144"/>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en-US"/>
            </a:p>
          </p:txBody>
        </p:sp>
        <p:sp>
          <p:nvSpPr>
            <p:cNvPr id="49177" name="Line 8"/>
            <p:cNvSpPr>
              <a:spLocks noChangeShapeType="1"/>
            </p:cNvSpPr>
            <p:nvPr/>
          </p:nvSpPr>
          <p:spPr bwMode="auto">
            <a:xfrm flipV="1">
              <a:off x="3264" y="1392"/>
              <a:ext cx="0" cy="384"/>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49178" name="Text Box 9"/>
            <p:cNvSpPr txBox="1">
              <a:spLocks noChangeArrowheads="1"/>
            </p:cNvSpPr>
            <p:nvPr/>
          </p:nvSpPr>
          <p:spPr bwMode="auto">
            <a:xfrm>
              <a:off x="3134" y="1051"/>
              <a:ext cx="226" cy="288"/>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Symbol" charset="2"/>
                </a:rPr>
                <a:t>t</a:t>
              </a:r>
              <a:endParaRPr lang="en-US">
                <a:latin typeface="Times" charset="0"/>
              </a:endParaRPr>
            </a:p>
          </p:txBody>
        </p:sp>
        <p:sp>
          <p:nvSpPr>
            <p:cNvPr id="49179" name="Line 10"/>
            <p:cNvSpPr>
              <a:spLocks noChangeShapeType="1"/>
            </p:cNvSpPr>
            <p:nvPr/>
          </p:nvSpPr>
          <p:spPr bwMode="auto">
            <a:xfrm>
              <a:off x="3714" y="1968"/>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9180" name="Line 11"/>
            <p:cNvSpPr>
              <a:spLocks noChangeShapeType="1"/>
            </p:cNvSpPr>
            <p:nvPr/>
          </p:nvSpPr>
          <p:spPr bwMode="auto">
            <a:xfrm>
              <a:off x="5106" y="1968"/>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9181" name="Line 12"/>
            <p:cNvSpPr>
              <a:spLocks noChangeShapeType="1"/>
            </p:cNvSpPr>
            <p:nvPr/>
          </p:nvSpPr>
          <p:spPr bwMode="auto">
            <a:xfrm>
              <a:off x="3744" y="2064"/>
              <a:ext cx="1344" cy="0"/>
            </a:xfrm>
            <a:prstGeom prst="line">
              <a:avLst/>
            </a:prstGeom>
            <a:noFill/>
            <a:ln w="9525">
              <a:solidFill>
                <a:schemeClr val="tx1"/>
              </a:solidFill>
              <a:round/>
              <a:headEnd type="arrow" w="med" len="med"/>
              <a:tailEnd type="arrow" w="med" len="med"/>
            </a:ln>
          </p:spPr>
          <p:txBody>
            <a:bodyPr wrap="none" anchor="ctr">
              <a:prstTxWarp prst="textNoShape">
                <a:avLst/>
              </a:prstTxWarp>
            </a:bodyPr>
            <a:lstStyle/>
            <a:p>
              <a:endParaRPr lang="en-US"/>
            </a:p>
          </p:txBody>
        </p:sp>
        <p:sp>
          <p:nvSpPr>
            <p:cNvPr id="49182" name="Text Box 13"/>
            <p:cNvSpPr txBox="1">
              <a:spLocks noChangeArrowheads="1"/>
            </p:cNvSpPr>
            <p:nvPr/>
          </p:nvSpPr>
          <p:spPr bwMode="auto">
            <a:xfrm>
              <a:off x="4320" y="1776"/>
              <a:ext cx="226" cy="288"/>
            </a:xfrm>
            <a:prstGeom prst="rect">
              <a:avLst/>
            </a:prstGeom>
            <a:noFill/>
            <a:ln w="9525">
              <a:noFill/>
              <a:miter lim="800000"/>
              <a:headEnd/>
              <a:tailEnd/>
            </a:ln>
          </p:spPr>
          <p:txBody>
            <a:bodyPr>
              <a:prstTxWarp prst="textNoShape">
                <a:avLst/>
              </a:prstTxWarp>
              <a:spAutoFit/>
            </a:bodyPr>
            <a:lstStyle/>
            <a:p>
              <a:pPr>
                <a:spcBef>
                  <a:spcPct val="50000"/>
                </a:spcBef>
              </a:pPr>
              <a:r>
                <a:rPr lang="en-US" i="1">
                  <a:latin typeface="Symbol" charset="2"/>
                </a:rPr>
                <a:t>l</a:t>
              </a:r>
              <a:endParaRPr lang="en-US">
                <a:latin typeface="Times" charset="0"/>
              </a:endParaRPr>
            </a:p>
          </p:txBody>
        </p:sp>
        <p:sp>
          <p:nvSpPr>
            <p:cNvPr id="49183" name="Line 14"/>
            <p:cNvSpPr>
              <a:spLocks noChangeShapeType="1"/>
            </p:cNvSpPr>
            <p:nvPr/>
          </p:nvSpPr>
          <p:spPr bwMode="auto">
            <a:xfrm flipV="1">
              <a:off x="3792" y="1440"/>
              <a:ext cx="528" cy="432"/>
            </a:xfrm>
            <a:prstGeom prst="line">
              <a:avLst/>
            </a:prstGeom>
            <a:noFill/>
            <a:ln w="28575">
              <a:solidFill>
                <a:srgbClr val="FF0000"/>
              </a:solidFill>
              <a:round/>
              <a:headEnd/>
              <a:tailEnd type="arrow" w="med" len="med"/>
            </a:ln>
          </p:spPr>
          <p:txBody>
            <a:bodyPr wrap="none" anchor="ctr">
              <a:prstTxWarp prst="textNoShape">
                <a:avLst/>
              </a:prstTxWarp>
            </a:bodyPr>
            <a:lstStyle/>
            <a:p>
              <a:endParaRPr lang="en-US"/>
            </a:p>
          </p:txBody>
        </p:sp>
        <p:sp>
          <p:nvSpPr>
            <p:cNvPr id="49184" name="Line 15"/>
            <p:cNvSpPr>
              <a:spLocks noChangeShapeType="1"/>
            </p:cNvSpPr>
            <p:nvPr/>
          </p:nvSpPr>
          <p:spPr bwMode="auto">
            <a:xfrm flipH="1" flipV="1">
              <a:off x="4512" y="1440"/>
              <a:ext cx="528" cy="432"/>
            </a:xfrm>
            <a:prstGeom prst="line">
              <a:avLst/>
            </a:prstGeom>
            <a:noFill/>
            <a:ln w="28575">
              <a:solidFill>
                <a:srgbClr val="FF0000"/>
              </a:solidFill>
              <a:round/>
              <a:headEnd/>
              <a:tailEnd type="arrow" w="med" len="med"/>
            </a:ln>
          </p:spPr>
          <p:txBody>
            <a:bodyPr wrap="none" anchor="ctr">
              <a:prstTxWarp prst="textNoShape">
                <a:avLst/>
              </a:prstTxWarp>
            </a:bodyPr>
            <a:lstStyle/>
            <a:p>
              <a:endParaRPr lang="en-US"/>
            </a:p>
          </p:txBody>
        </p:sp>
        <p:sp>
          <p:nvSpPr>
            <p:cNvPr id="49185" name="Text Box 16"/>
            <p:cNvSpPr txBox="1">
              <a:spLocks noChangeArrowheads="1"/>
            </p:cNvSpPr>
            <p:nvPr/>
          </p:nvSpPr>
          <p:spPr bwMode="auto">
            <a:xfrm>
              <a:off x="3696" y="1315"/>
              <a:ext cx="488"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Times" charset="0"/>
                </a:rPr>
                <a:t>Gb</a:t>
              </a:r>
              <a:r>
                <a:rPr lang="en-US" sz="2000" baseline="30000">
                  <a:solidFill>
                    <a:srgbClr val="FF0000"/>
                  </a:solidFill>
                  <a:latin typeface="Times" charset="0"/>
                </a:rPr>
                <a:t>2</a:t>
              </a:r>
              <a:r>
                <a:rPr lang="en-US" sz="2000">
                  <a:solidFill>
                    <a:srgbClr val="FF0000"/>
                  </a:solidFill>
                  <a:latin typeface="Times" charset="0"/>
                </a:rPr>
                <a:t>/2</a:t>
              </a:r>
            </a:p>
          </p:txBody>
        </p:sp>
        <p:sp>
          <p:nvSpPr>
            <p:cNvPr id="49186" name="Text Box 17"/>
            <p:cNvSpPr txBox="1">
              <a:spLocks noChangeArrowheads="1"/>
            </p:cNvSpPr>
            <p:nvPr/>
          </p:nvSpPr>
          <p:spPr bwMode="auto">
            <a:xfrm>
              <a:off x="4648" y="1296"/>
              <a:ext cx="488"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Times" charset="0"/>
                </a:rPr>
                <a:t>Gb</a:t>
              </a:r>
              <a:r>
                <a:rPr lang="en-US" sz="2000" baseline="30000">
                  <a:solidFill>
                    <a:srgbClr val="FF0000"/>
                  </a:solidFill>
                  <a:latin typeface="Times" charset="0"/>
                </a:rPr>
                <a:t>2</a:t>
              </a:r>
              <a:r>
                <a:rPr lang="en-US" sz="2000">
                  <a:solidFill>
                    <a:srgbClr val="FF0000"/>
                  </a:solidFill>
                  <a:latin typeface="Times" charset="0"/>
                </a:rPr>
                <a:t>/2</a:t>
              </a:r>
            </a:p>
          </p:txBody>
        </p:sp>
        <p:sp>
          <p:nvSpPr>
            <p:cNvPr id="49187" name="Line 18"/>
            <p:cNvSpPr>
              <a:spLocks noChangeShapeType="1"/>
            </p:cNvSpPr>
            <p:nvPr/>
          </p:nvSpPr>
          <p:spPr bwMode="auto">
            <a:xfrm flipV="1">
              <a:off x="5112" y="912"/>
              <a:ext cx="0" cy="864"/>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en-US"/>
            </a:p>
          </p:txBody>
        </p:sp>
        <p:sp>
          <p:nvSpPr>
            <p:cNvPr id="49188" name="Arc 19"/>
            <p:cNvSpPr>
              <a:spLocks/>
            </p:cNvSpPr>
            <p:nvPr/>
          </p:nvSpPr>
          <p:spPr bwMode="auto">
            <a:xfrm flipH="1">
              <a:off x="4826" y="1536"/>
              <a:ext cx="309" cy="288"/>
            </a:xfrm>
            <a:custGeom>
              <a:avLst/>
              <a:gdLst>
                <a:gd name="T0" fmla="*/ 0 w 19866"/>
                <a:gd name="T1" fmla="*/ 0 h 21600"/>
                <a:gd name="T2" fmla="*/ 0 w 19866"/>
                <a:gd name="T3" fmla="*/ 0 h 21600"/>
                <a:gd name="T4" fmla="*/ 0 w 19866"/>
                <a:gd name="T5" fmla="*/ 0 h 21600"/>
                <a:gd name="T6" fmla="*/ 0 60000 65536"/>
                <a:gd name="T7" fmla="*/ 0 60000 65536"/>
                <a:gd name="T8" fmla="*/ 0 60000 65536"/>
                <a:gd name="T9" fmla="*/ 0 w 19866"/>
                <a:gd name="T10" fmla="*/ 0 h 21600"/>
                <a:gd name="T11" fmla="*/ 19866 w 19866"/>
                <a:gd name="T12" fmla="*/ 21600 h 21600"/>
              </a:gdLst>
              <a:ahLst/>
              <a:cxnLst>
                <a:cxn ang="T6">
                  <a:pos x="T0" y="T1"/>
                </a:cxn>
                <a:cxn ang="T7">
                  <a:pos x="T2" y="T3"/>
                </a:cxn>
                <a:cxn ang="T8">
                  <a:pos x="T4" y="T5"/>
                </a:cxn>
              </a:cxnLst>
              <a:rect l="T9" t="T10" r="T11" b="T12"/>
              <a:pathLst>
                <a:path w="19866" h="21600" fill="none" extrusionOk="0">
                  <a:moveTo>
                    <a:pt x="-1" y="0"/>
                  </a:moveTo>
                  <a:cubicBezTo>
                    <a:pt x="8652" y="0"/>
                    <a:pt x="16470" y="5163"/>
                    <a:pt x="19866" y="13121"/>
                  </a:cubicBezTo>
                </a:path>
                <a:path w="19866" h="21600" stroke="0" extrusionOk="0">
                  <a:moveTo>
                    <a:pt x="-1" y="0"/>
                  </a:moveTo>
                  <a:cubicBezTo>
                    <a:pt x="8652" y="0"/>
                    <a:pt x="16470" y="5163"/>
                    <a:pt x="19866" y="13121"/>
                  </a:cubicBezTo>
                  <a:lnTo>
                    <a:pt x="0" y="21600"/>
                  </a:lnTo>
                  <a:close/>
                </a:path>
              </a:pathLst>
            </a:custGeom>
            <a:noFill/>
            <a:ln w="9525">
              <a:solidFill>
                <a:srgbClr val="FF0000"/>
              </a:solidFill>
              <a:round/>
              <a:headEnd/>
              <a:tailEnd/>
            </a:ln>
          </p:spPr>
          <p:txBody>
            <a:bodyPr wrap="none" anchor="ctr">
              <a:prstTxWarp prst="textNoShape">
                <a:avLst/>
              </a:prstTxWarp>
            </a:bodyPr>
            <a:lstStyle/>
            <a:p>
              <a:endParaRPr lang="en-US"/>
            </a:p>
          </p:txBody>
        </p:sp>
        <p:sp>
          <p:nvSpPr>
            <p:cNvPr id="49189" name="Text Box 20"/>
            <p:cNvSpPr txBox="1">
              <a:spLocks noChangeArrowheads="1"/>
            </p:cNvSpPr>
            <p:nvPr/>
          </p:nvSpPr>
          <p:spPr bwMode="auto">
            <a:xfrm>
              <a:off x="4896" y="1536"/>
              <a:ext cx="226" cy="288"/>
            </a:xfrm>
            <a:prstGeom prst="rect">
              <a:avLst/>
            </a:prstGeom>
            <a:noFill/>
            <a:ln w="9525">
              <a:noFill/>
              <a:miter lim="800000"/>
              <a:headEnd/>
              <a:tailEnd/>
            </a:ln>
          </p:spPr>
          <p:txBody>
            <a:bodyPr>
              <a:prstTxWarp prst="textNoShape">
                <a:avLst/>
              </a:prstTxWarp>
              <a:spAutoFit/>
            </a:bodyPr>
            <a:lstStyle/>
            <a:p>
              <a:pPr>
                <a:spcBef>
                  <a:spcPct val="50000"/>
                </a:spcBef>
              </a:pPr>
              <a:r>
                <a:rPr lang="en-US" i="1">
                  <a:solidFill>
                    <a:srgbClr val="FF0000"/>
                  </a:solidFill>
                  <a:latin typeface="Symbol" charset="2"/>
                </a:rPr>
                <a:t>f</a:t>
              </a:r>
              <a:endParaRPr lang="en-US">
                <a:latin typeface="Times" charset="0"/>
              </a:endParaRPr>
            </a:p>
          </p:txBody>
        </p:sp>
      </p:grpSp>
      <p:sp>
        <p:nvSpPr>
          <p:cNvPr id="49159" name="Oval 21"/>
          <p:cNvSpPr>
            <a:spLocks noChangeArrowheads="1"/>
          </p:cNvSpPr>
          <p:nvPr/>
        </p:nvSpPr>
        <p:spPr bwMode="auto">
          <a:xfrm>
            <a:off x="5997575" y="5181600"/>
            <a:ext cx="228600" cy="228600"/>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en-US"/>
          </a:p>
        </p:txBody>
      </p:sp>
      <p:sp>
        <p:nvSpPr>
          <p:cNvPr id="49160" name="Oval 22"/>
          <p:cNvSpPr>
            <a:spLocks noChangeArrowheads="1"/>
          </p:cNvSpPr>
          <p:nvPr/>
        </p:nvSpPr>
        <p:spPr bwMode="auto">
          <a:xfrm>
            <a:off x="8207375" y="5181600"/>
            <a:ext cx="228600" cy="228600"/>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en-US"/>
          </a:p>
        </p:txBody>
      </p:sp>
      <p:sp>
        <p:nvSpPr>
          <p:cNvPr id="49161" name="Line 23"/>
          <p:cNvSpPr>
            <a:spLocks noChangeShapeType="1"/>
          </p:cNvSpPr>
          <p:nvPr/>
        </p:nvSpPr>
        <p:spPr bwMode="auto">
          <a:xfrm flipV="1">
            <a:off x="5387975" y="4572000"/>
            <a:ext cx="0" cy="1295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49162" name="Text Box 24"/>
          <p:cNvSpPr txBox="1">
            <a:spLocks noChangeArrowheads="1"/>
          </p:cNvSpPr>
          <p:nvPr/>
        </p:nvSpPr>
        <p:spPr bwMode="auto">
          <a:xfrm>
            <a:off x="5181600" y="4030663"/>
            <a:ext cx="358775" cy="457200"/>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Symbol" charset="2"/>
              </a:rPr>
              <a:t>t</a:t>
            </a:r>
            <a:endParaRPr lang="en-US">
              <a:latin typeface="Times" charset="0"/>
            </a:endParaRPr>
          </a:p>
        </p:txBody>
      </p:sp>
      <p:sp>
        <p:nvSpPr>
          <p:cNvPr id="49163" name="Line 25"/>
          <p:cNvSpPr>
            <a:spLocks noChangeShapeType="1"/>
          </p:cNvSpPr>
          <p:nvPr/>
        </p:nvSpPr>
        <p:spPr bwMode="auto">
          <a:xfrm>
            <a:off x="6102350" y="5486400"/>
            <a:ext cx="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9164" name="Line 26"/>
          <p:cNvSpPr>
            <a:spLocks noChangeShapeType="1"/>
          </p:cNvSpPr>
          <p:nvPr/>
        </p:nvSpPr>
        <p:spPr bwMode="auto">
          <a:xfrm>
            <a:off x="8312150" y="5486400"/>
            <a:ext cx="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9165" name="Line 27"/>
          <p:cNvSpPr>
            <a:spLocks noChangeShapeType="1"/>
          </p:cNvSpPr>
          <p:nvPr/>
        </p:nvSpPr>
        <p:spPr bwMode="auto">
          <a:xfrm>
            <a:off x="6149975" y="5638800"/>
            <a:ext cx="2133600" cy="0"/>
          </a:xfrm>
          <a:prstGeom prst="line">
            <a:avLst/>
          </a:prstGeom>
          <a:noFill/>
          <a:ln w="9525">
            <a:solidFill>
              <a:schemeClr val="tx1"/>
            </a:solidFill>
            <a:round/>
            <a:headEnd type="arrow" w="med" len="med"/>
            <a:tailEnd type="arrow" w="med" len="med"/>
          </a:ln>
        </p:spPr>
        <p:txBody>
          <a:bodyPr wrap="none" anchor="ctr">
            <a:prstTxWarp prst="textNoShape">
              <a:avLst/>
            </a:prstTxWarp>
          </a:bodyPr>
          <a:lstStyle/>
          <a:p>
            <a:endParaRPr lang="en-US"/>
          </a:p>
        </p:txBody>
      </p:sp>
      <p:sp>
        <p:nvSpPr>
          <p:cNvPr id="49166" name="Text Box 28"/>
          <p:cNvSpPr txBox="1">
            <a:spLocks noChangeArrowheads="1"/>
          </p:cNvSpPr>
          <p:nvPr/>
        </p:nvSpPr>
        <p:spPr bwMode="auto">
          <a:xfrm>
            <a:off x="7064375" y="5181600"/>
            <a:ext cx="358775" cy="457200"/>
          </a:xfrm>
          <a:prstGeom prst="rect">
            <a:avLst/>
          </a:prstGeom>
          <a:noFill/>
          <a:ln w="9525">
            <a:noFill/>
            <a:miter lim="800000"/>
            <a:headEnd/>
            <a:tailEnd/>
          </a:ln>
        </p:spPr>
        <p:txBody>
          <a:bodyPr>
            <a:prstTxWarp prst="textNoShape">
              <a:avLst/>
            </a:prstTxWarp>
            <a:spAutoFit/>
          </a:bodyPr>
          <a:lstStyle/>
          <a:p>
            <a:pPr>
              <a:spcBef>
                <a:spcPct val="50000"/>
              </a:spcBef>
            </a:pPr>
            <a:r>
              <a:rPr lang="en-US" i="1">
                <a:latin typeface="Symbol" charset="2"/>
              </a:rPr>
              <a:t>l</a:t>
            </a:r>
            <a:endParaRPr lang="en-US">
              <a:latin typeface="Times" charset="0"/>
            </a:endParaRPr>
          </a:p>
        </p:txBody>
      </p:sp>
      <p:sp>
        <p:nvSpPr>
          <p:cNvPr id="49167" name="Line 29"/>
          <p:cNvSpPr>
            <a:spLocks noChangeShapeType="1"/>
          </p:cNvSpPr>
          <p:nvPr/>
        </p:nvSpPr>
        <p:spPr bwMode="auto">
          <a:xfrm flipV="1">
            <a:off x="6226175" y="3962400"/>
            <a:ext cx="22225" cy="1371600"/>
          </a:xfrm>
          <a:prstGeom prst="line">
            <a:avLst/>
          </a:prstGeom>
          <a:noFill/>
          <a:ln w="28575">
            <a:solidFill>
              <a:srgbClr val="FF0000"/>
            </a:solidFill>
            <a:round/>
            <a:headEnd/>
            <a:tailEnd type="arrow" w="med" len="med"/>
          </a:ln>
        </p:spPr>
        <p:txBody>
          <a:bodyPr wrap="none" anchor="ctr">
            <a:prstTxWarp prst="textNoShape">
              <a:avLst/>
            </a:prstTxWarp>
          </a:bodyPr>
          <a:lstStyle/>
          <a:p>
            <a:endParaRPr lang="en-US"/>
          </a:p>
        </p:txBody>
      </p:sp>
      <p:sp>
        <p:nvSpPr>
          <p:cNvPr id="49168" name="Text Box 30"/>
          <p:cNvSpPr txBox="1">
            <a:spLocks noChangeArrowheads="1"/>
          </p:cNvSpPr>
          <p:nvPr/>
        </p:nvSpPr>
        <p:spPr bwMode="auto">
          <a:xfrm>
            <a:off x="6267450" y="3810000"/>
            <a:ext cx="774700" cy="396875"/>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Times" charset="0"/>
              </a:rPr>
              <a:t>Gb</a:t>
            </a:r>
            <a:r>
              <a:rPr lang="en-US" sz="2000" baseline="30000">
                <a:solidFill>
                  <a:srgbClr val="FF0000"/>
                </a:solidFill>
                <a:latin typeface="Times" charset="0"/>
              </a:rPr>
              <a:t>2</a:t>
            </a:r>
            <a:r>
              <a:rPr lang="en-US" sz="2000">
                <a:solidFill>
                  <a:srgbClr val="FF0000"/>
                </a:solidFill>
                <a:latin typeface="Times" charset="0"/>
              </a:rPr>
              <a:t>/2</a:t>
            </a:r>
          </a:p>
        </p:txBody>
      </p:sp>
      <p:sp>
        <p:nvSpPr>
          <p:cNvPr id="49169" name="Text Box 31"/>
          <p:cNvSpPr txBox="1">
            <a:spLocks noChangeArrowheads="1"/>
          </p:cNvSpPr>
          <p:nvPr/>
        </p:nvSpPr>
        <p:spPr bwMode="auto">
          <a:xfrm>
            <a:off x="7467600" y="3886200"/>
            <a:ext cx="774700" cy="396875"/>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Times" charset="0"/>
              </a:rPr>
              <a:t>Gb</a:t>
            </a:r>
            <a:r>
              <a:rPr lang="en-US" sz="2000" baseline="30000">
                <a:solidFill>
                  <a:srgbClr val="FF0000"/>
                </a:solidFill>
                <a:latin typeface="Times" charset="0"/>
              </a:rPr>
              <a:t>2</a:t>
            </a:r>
            <a:r>
              <a:rPr lang="en-US" sz="2000">
                <a:solidFill>
                  <a:srgbClr val="FF0000"/>
                </a:solidFill>
                <a:latin typeface="Times" charset="0"/>
              </a:rPr>
              <a:t>/2</a:t>
            </a:r>
          </a:p>
        </p:txBody>
      </p:sp>
      <p:sp>
        <p:nvSpPr>
          <p:cNvPr id="49170" name="Line 32"/>
          <p:cNvSpPr>
            <a:spLocks noChangeShapeType="1"/>
          </p:cNvSpPr>
          <p:nvPr/>
        </p:nvSpPr>
        <p:spPr bwMode="auto">
          <a:xfrm flipV="1">
            <a:off x="8321675" y="3810000"/>
            <a:ext cx="0" cy="137160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en-US"/>
          </a:p>
        </p:txBody>
      </p:sp>
      <p:sp>
        <p:nvSpPr>
          <p:cNvPr id="49171" name="Text Box 33"/>
          <p:cNvSpPr txBox="1">
            <a:spLocks noChangeArrowheads="1"/>
          </p:cNvSpPr>
          <p:nvPr/>
        </p:nvSpPr>
        <p:spPr bwMode="auto">
          <a:xfrm>
            <a:off x="7315200" y="4800600"/>
            <a:ext cx="936625" cy="457200"/>
          </a:xfrm>
          <a:prstGeom prst="rect">
            <a:avLst/>
          </a:prstGeom>
          <a:noFill/>
          <a:ln w="9525">
            <a:noFill/>
            <a:miter lim="800000"/>
            <a:headEnd/>
            <a:tailEnd/>
          </a:ln>
        </p:spPr>
        <p:txBody>
          <a:bodyPr>
            <a:prstTxWarp prst="textNoShape">
              <a:avLst/>
            </a:prstTxWarp>
            <a:spAutoFit/>
          </a:bodyPr>
          <a:lstStyle/>
          <a:p>
            <a:pPr>
              <a:spcBef>
                <a:spcPct val="50000"/>
              </a:spcBef>
            </a:pPr>
            <a:r>
              <a:rPr lang="en-US" i="1">
                <a:solidFill>
                  <a:srgbClr val="FF0000"/>
                </a:solidFill>
                <a:latin typeface="Symbol" charset="2"/>
              </a:rPr>
              <a:t>f=0°</a:t>
            </a:r>
            <a:endParaRPr lang="en-US">
              <a:latin typeface="Times" charset="0"/>
            </a:endParaRPr>
          </a:p>
        </p:txBody>
      </p:sp>
      <p:sp>
        <p:nvSpPr>
          <p:cNvPr id="49172" name="Arc 34"/>
          <p:cNvSpPr>
            <a:spLocks/>
          </p:cNvSpPr>
          <p:nvPr/>
        </p:nvSpPr>
        <p:spPr bwMode="auto">
          <a:xfrm rot="-5400000">
            <a:off x="6610350" y="3752850"/>
            <a:ext cx="1222375" cy="1984375"/>
          </a:xfrm>
          <a:custGeom>
            <a:avLst/>
            <a:gdLst>
              <a:gd name="T0" fmla="*/ 2147483647 w 21600"/>
              <a:gd name="T1" fmla="*/ 0 h 43180"/>
              <a:gd name="T2" fmla="*/ 2147483647 w 21600"/>
              <a:gd name="T3" fmla="*/ 2147483647 h 43180"/>
              <a:gd name="T4" fmla="*/ 0 w 21600"/>
              <a:gd name="T5" fmla="*/ 2147483647 h 43180"/>
              <a:gd name="T6" fmla="*/ 0 60000 65536"/>
              <a:gd name="T7" fmla="*/ 0 60000 65536"/>
              <a:gd name="T8" fmla="*/ 0 60000 65536"/>
              <a:gd name="T9" fmla="*/ 0 w 21600"/>
              <a:gd name="T10" fmla="*/ 0 h 43180"/>
              <a:gd name="T11" fmla="*/ 21600 w 21600"/>
              <a:gd name="T12" fmla="*/ 43180 h 43180"/>
            </a:gdLst>
            <a:ahLst/>
            <a:cxnLst>
              <a:cxn ang="T6">
                <a:pos x="T0" y="T1"/>
              </a:cxn>
              <a:cxn ang="T7">
                <a:pos x="T2" y="T3"/>
              </a:cxn>
              <a:cxn ang="T8">
                <a:pos x="T4" y="T5"/>
              </a:cxn>
            </a:cxnLst>
            <a:rect l="T9" t="T10" r="T11" b="T12"/>
            <a:pathLst>
              <a:path w="21600" h="43180" fill="none" extrusionOk="0">
                <a:moveTo>
                  <a:pt x="578" y="-1"/>
                </a:moveTo>
                <a:cubicBezTo>
                  <a:pt x="12278" y="312"/>
                  <a:pt x="21600" y="9887"/>
                  <a:pt x="21600" y="21592"/>
                </a:cubicBezTo>
                <a:cubicBezTo>
                  <a:pt x="21600" y="33242"/>
                  <a:pt x="12360" y="42793"/>
                  <a:pt x="716" y="43180"/>
                </a:cubicBezTo>
              </a:path>
              <a:path w="21600" h="43180" stroke="0" extrusionOk="0">
                <a:moveTo>
                  <a:pt x="578" y="-1"/>
                </a:moveTo>
                <a:cubicBezTo>
                  <a:pt x="12278" y="312"/>
                  <a:pt x="21600" y="9887"/>
                  <a:pt x="21600" y="21592"/>
                </a:cubicBezTo>
                <a:cubicBezTo>
                  <a:pt x="21600" y="33242"/>
                  <a:pt x="12360" y="42793"/>
                  <a:pt x="716" y="43180"/>
                </a:cubicBezTo>
                <a:lnTo>
                  <a:pt x="0" y="21592"/>
                </a:lnTo>
                <a:close/>
              </a:path>
            </a:pathLst>
          </a:custGeom>
          <a:noFill/>
          <a:ln w="38100">
            <a:solidFill>
              <a:schemeClr val="tx1"/>
            </a:solidFill>
            <a:round/>
            <a:headEnd/>
            <a:tailEnd/>
          </a:ln>
        </p:spPr>
        <p:txBody>
          <a:bodyPr wrap="none" anchor="ctr">
            <a:prstTxWarp prst="textNoShape">
              <a:avLst/>
            </a:prstTxWarp>
          </a:bodyPr>
          <a:lstStyle/>
          <a:p>
            <a:endParaRPr lang="en-US"/>
          </a:p>
        </p:txBody>
      </p:sp>
      <p:sp>
        <p:nvSpPr>
          <p:cNvPr id="49173" name="Line 35"/>
          <p:cNvSpPr>
            <a:spLocks noChangeShapeType="1"/>
          </p:cNvSpPr>
          <p:nvPr/>
        </p:nvSpPr>
        <p:spPr bwMode="auto">
          <a:xfrm flipV="1">
            <a:off x="8191500" y="3886200"/>
            <a:ext cx="22225" cy="1371600"/>
          </a:xfrm>
          <a:prstGeom prst="line">
            <a:avLst/>
          </a:prstGeom>
          <a:noFill/>
          <a:ln w="28575">
            <a:solidFill>
              <a:srgbClr val="FF0000"/>
            </a:solidFill>
            <a:round/>
            <a:headEnd/>
            <a:tailEnd type="arrow" w="med" len="med"/>
          </a:ln>
        </p:spPr>
        <p:txBody>
          <a:bodyPr wrap="none" anchor="ctr">
            <a:prstTxWarp prst="textNoShape">
              <a:avLst/>
            </a:prstTxWarp>
          </a:bodyPr>
          <a:lstStyle/>
          <a:p>
            <a:endParaRPr lang="en-US"/>
          </a:p>
        </p:txBody>
      </p:sp>
      <p:sp>
        <p:nvSpPr>
          <p:cNvPr id="49174" name="Text Box 36"/>
          <p:cNvSpPr txBox="1">
            <a:spLocks noChangeArrowheads="1"/>
          </p:cNvSpPr>
          <p:nvPr/>
        </p:nvSpPr>
        <p:spPr bwMode="auto">
          <a:xfrm>
            <a:off x="1168400" y="6218238"/>
            <a:ext cx="6618288" cy="396875"/>
          </a:xfrm>
          <a:prstGeom prst="rect">
            <a:avLst/>
          </a:prstGeom>
          <a:noFill/>
          <a:ln w="9525">
            <a:noFill/>
            <a:miter lim="800000"/>
            <a:headEnd/>
            <a:tailEnd/>
          </a:ln>
        </p:spPr>
        <p:txBody>
          <a:bodyPr wrap="none">
            <a:prstTxWarp prst="textNoShape">
              <a:avLst/>
            </a:prstTxWarp>
            <a:spAutoFit/>
          </a:bodyPr>
          <a:lstStyle/>
          <a:p>
            <a:r>
              <a:rPr lang="en-US" sz="2000">
                <a:latin typeface="Times" charset="0"/>
              </a:rPr>
              <a:t>MOVIES: http://www.gpm2.inpg.fr/axes/plast/MicroPlast/ddd/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p>
            <a:fld id="{98136933-1EE6-0B4B-8101-048564FB6C10}" type="slidenum">
              <a:rPr lang="en-US" smtClean="0"/>
              <a:pPr/>
              <a:t>39</a:t>
            </a:fld>
            <a:endParaRPr lang="en-US" smtClean="0"/>
          </a:p>
        </p:txBody>
      </p:sp>
      <p:sp>
        <p:nvSpPr>
          <p:cNvPr id="113666" name="Rectangle 2"/>
          <p:cNvSpPr>
            <a:spLocks noGrp="1" noChangeArrowheads="1"/>
          </p:cNvSpPr>
          <p:nvPr>
            <p:ph type="title"/>
          </p:nvPr>
        </p:nvSpPr>
        <p:spPr/>
        <p:txBody>
          <a:bodyPr/>
          <a:lstStyle/>
          <a:p>
            <a:pPr>
              <a:defRPr/>
            </a:pPr>
            <a:r>
              <a:rPr lang="en-US"/>
              <a:t>Critical stress</a:t>
            </a:r>
          </a:p>
        </p:txBody>
      </p:sp>
      <p:sp>
        <p:nvSpPr>
          <p:cNvPr id="50180" name="Rectangle 3"/>
          <p:cNvSpPr>
            <a:spLocks noGrp="1" noChangeArrowheads="1"/>
          </p:cNvSpPr>
          <p:nvPr>
            <p:ph type="body" idx="1"/>
          </p:nvPr>
        </p:nvSpPr>
        <p:spPr>
          <a:xfrm>
            <a:off x="685800" y="1295400"/>
            <a:ext cx="7924800" cy="4800600"/>
          </a:xfrm>
        </p:spPr>
        <p:txBody>
          <a:bodyPr/>
          <a:lstStyle/>
          <a:p>
            <a:r>
              <a:rPr lang="en-US" sz="2400"/>
              <a:t>It should now be apparent that dislocations will only move short distances if the stress on the crystal is less than the Orowan bowing stress.  Once the stress rises above this value then any dislocation can move past all obstacles and will travel across the crystal or grain.</a:t>
            </a:r>
          </a:p>
          <a:p>
            <a:r>
              <a:rPr lang="en-US" sz="2400"/>
              <a:t>This analysis is correct for all types of obstacles from precipitates to dislocations (that intersect the slip plane).  For weak obstacles, the shape of the critical configuration is not the semi-circle shown above (to be discussed later) - the dislocation does not bow out so far before it breaks through.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254D29F3-8C22-124F-B806-F0F462E4B0DF}" type="slidenum">
              <a:rPr lang="en-US" smtClean="0"/>
              <a:pPr/>
              <a:t>4</a:t>
            </a:fld>
            <a:endParaRPr lang="en-US" smtClean="0"/>
          </a:p>
        </p:txBody>
      </p:sp>
      <p:sp>
        <p:nvSpPr>
          <p:cNvPr id="88066" name="Rectangle 2"/>
          <p:cNvSpPr>
            <a:spLocks noGrp="1" noChangeArrowheads="1"/>
          </p:cNvSpPr>
          <p:nvPr>
            <p:ph type="title"/>
          </p:nvPr>
        </p:nvSpPr>
        <p:spPr>
          <a:xfrm>
            <a:off x="685800" y="0"/>
            <a:ext cx="7772400" cy="1143000"/>
          </a:xfrm>
        </p:spPr>
        <p:txBody>
          <a:bodyPr/>
          <a:lstStyle/>
          <a:p>
            <a:pPr>
              <a:defRPr/>
            </a:pPr>
            <a:r>
              <a:rPr lang="en-US"/>
              <a:t>Bibliography</a:t>
            </a:r>
          </a:p>
        </p:txBody>
      </p:sp>
      <p:sp>
        <p:nvSpPr>
          <p:cNvPr id="17412" name="Rectangle 3"/>
          <p:cNvSpPr>
            <a:spLocks noGrp="1" noChangeArrowheads="1"/>
          </p:cNvSpPr>
          <p:nvPr>
            <p:ph type="body" idx="1"/>
          </p:nvPr>
        </p:nvSpPr>
        <p:spPr>
          <a:xfrm>
            <a:off x="685800" y="1295400"/>
            <a:ext cx="7848600" cy="5029200"/>
          </a:xfrm>
        </p:spPr>
        <p:txBody>
          <a:bodyPr/>
          <a:lstStyle/>
          <a:p>
            <a:pPr>
              <a:lnSpc>
                <a:spcPct val="90000"/>
              </a:lnSpc>
            </a:pPr>
            <a:r>
              <a:rPr lang="en-US" sz="2000" b="1" dirty="0" smtClean="0"/>
              <a:t>U.F. </a:t>
            </a:r>
            <a:r>
              <a:rPr lang="en-US" sz="2000" b="1" dirty="0" err="1" smtClean="0"/>
              <a:t>Kocks</a:t>
            </a:r>
            <a:r>
              <a:rPr lang="en-US" sz="2000" b="1" dirty="0" smtClean="0"/>
              <a:t>, </a:t>
            </a:r>
            <a:r>
              <a:rPr lang="en-US" sz="2000" b="1" dirty="0"/>
              <a:t>C. Tomé, H.-R. </a:t>
            </a:r>
            <a:r>
              <a:rPr lang="en-US" sz="2000" b="1" dirty="0" err="1"/>
              <a:t>Wenk</a:t>
            </a:r>
            <a:r>
              <a:rPr lang="en-US" sz="2000" b="1" dirty="0"/>
              <a:t>, Eds. (1998). </a:t>
            </a:r>
            <a:r>
              <a:rPr lang="en-US" sz="2000" b="1" i="1" dirty="0"/>
              <a:t>Texture and Anisotropy</a:t>
            </a:r>
            <a:r>
              <a:rPr lang="en-US" sz="2000" b="1" dirty="0"/>
              <a:t>, Cambridge University Press, Cambridge, </a:t>
            </a:r>
            <a:r>
              <a:rPr lang="en-US" sz="2000" b="1" dirty="0" smtClean="0"/>
              <a:t>UK: Chapter 8, Kinematics and Kinetics of Plasticity. </a:t>
            </a:r>
            <a:endParaRPr lang="en-US" sz="2000" b="1" dirty="0"/>
          </a:p>
          <a:p>
            <a:pPr>
              <a:lnSpc>
                <a:spcPct val="90000"/>
              </a:lnSpc>
            </a:pPr>
            <a:r>
              <a:rPr lang="en-US" sz="2000" dirty="0" smtClean="0">
                <a:solidFill>
                  <a:srgbClr val="CC0000"/>
                </a:solidFill>
              </a:rPr>
              <a:t>C.N. Reid </a:t>
            </a:r>
            <a:r>
              <a:rPr lang="en-US" sz="2000" dirty="0">
                <a:solidFill>
                  <a:srgbClr val="CC0000"/>
                </a:solidFill>
              </a:rPr>
              <a:t>(1973). </a:t>
            </a:r>
            <a:r>
              <a:rPr lang="en-US" sz="2000" i="1" dirty="0">
                <a:solidFill>
                  <a:srgbClr val="CC0000"/>
                </a:solidFill>
              </a:rPr>
              <a:t>Deformation Geometry for Materials Scientists</a:t>
            </a:r>
            <a:r>
              <a:rPr lang="en-US" sz="2000" dirty="0">
                <a:solidFill>
                  <a:srgbClr val="CC0000"/>
                </a:solidFill>
              </a:rPr>
              <a:t>. Oxford, </a:t>
            </a:r>
            <a:r>
              <a:rPr lang="en-US" sz="2000" dirty="0" smtClean="0">
                <a:solidFill>
                  <a:srgbClr val="CC0000"/>
                </a:solidFill>
              </a:rPr>
              <a:t>UK, ISBN: 1483127249</a:t>
            </a:r>
            <a:r>
              <a:rPr lang="en-US" sz="2000" dirty="0">
                <a:solidFill>
                  <a:srgbClr val="CC0000"/>
                </a:solidFill>
              </a:rPr>
              <a:t>, </a:t>
            </a:r>
            <a:r>
              <a:rPr lang="en-US" sz="2000" dirty="0" err="1">
                <a:solidFill>
                  <a:srgbClr val="CC0000"/>
                </a:solidFill>
              </a:rPr>
              <a:t>Pergamon</a:t>
            </a:r>
            <a:r>
              <a:rPr lang="en-US" sz="2000" dirty="0" smtClean="0">
                <a:solidFill>
                  <a:srgbClr val="CC0000"/>
                </a:solidFill>
              </a:rPr>
              <a:t>.</a:t>
            </a:r>
            <a:r>
              <a:rPr lang="en-US" sz="2000" dirty="0" smtClean="0"/>
              <a:t> </a:t>
            </a:r>
            <a:endParaRPr lang="en-US" sz="2000" dirty="0"/>
          </a:p>
          <a:p>
            <a:pPr>
              <a:lnSpc>
                <a:spcPct val="90000"/>
              </a:lnSpc>
            </a:pPr>
            <a:r>
              <a:rPr lang="en-US" sz="2000" dirty="0"/>
              <a:t>Khan and Huang (1999), Continuum Theory of Plasticity, ISBN: 0-471-31043-3, Wiley.</a:t>
            </a:r>
          </a:p>
          <a:p>
            <a:pPr>
              <a:lnSpc>
                <a:spcPct val="90000"/>
              </a:lnSpc>
            </a:pPr>
            <a:r>
              <a:rPr lang="en-US" sz="2000" dirty="0"/>
              <a:t>W. </a:t>
            </a:r>
            <a:r>
              <a:rPr lang="en-US" sz="2000" dirty="0" err="1"/>
              <a:t>Hosford</a:t>
            </a:r>
            <a:r>
              <a:rPr lang="en-US" sz="2000" dirty="0"/>
              <a:t>, (1993), </a:t>
            </a:r>
            <a:r>
              <a:rPr lang="en-US" sz="2000" i="1" dirty="0"/>
              <a:t>The Mechanics of Crystals and Textured Polycrystals</a:t>
            </a:r>
            <a:r>
              <a:rPr lang="en-US" sz="2000" dirty="0"/>
              <a:t>, Oxford Univ. Press</a:t>
            </a:r>
            <a:r>
              <a:rPr lang="en-US" sz="2000" dirty="0" smtClean="0"/>
              <a:t>.</a:t>
            </a:r>
          </a:p>
          <a:p>
            <a:pPr>
              <a:lnSpc>
                <a:spcPct val="90000"/>
              </a:lnSpc>
            </a:pPr>
            <a:r>
              <a:rPr lang="en-US" sz="2000" dirty="0" smtClean="0"/>
              <a:t>G.E. Dieter (1986), </a:t>
            </a:r>
            <a:r>
              <a:rPr lang="en-US" sz="2000" i="1" dirty="0" smtClean="0"/>
              <a:t>Mechanical Metallurgy</a:t>
            </a:r>
            <a:r>
              <a:rPr lang="en-US" sz="2000" dirty="0"/>
              <a:t>, </a:t>
            </a:r>
            <a:r>
              <a:rPr lang="en-US" sz="2000" dirty="0" smtClean="0"/>
              <a:t>ISBN: 0071004068, McGraw-Hill.</a:t>
            </a:r>
            <a:endParaRPr lang="en-US" sz="2000" dirty="0"/>
          </a:p>
          <a:p>
            <a:pPr>
              <a:lnSpc>
                <a:spcPct val="90000"/>
              </a:lnSpc>
            </a:pPr>
            <a:r>
              <a:rPr lang="en-US" sz="2000" dirty="0" smtClean="0"/>
              <a:t>J.F. Nye </a:t>
            </a:r>
            <a:r>
              <a:rPr lang="en-US" sz="2000" dirty="0"/>
              <a:t>(1957). </a:t>
            </a:r>
            <a:r>
              <a:rPr lang="en-US" sz="2000" i="1" dirty="0"/>
              <a:t>Physical Properties of Crystals</a:t>
            </a:r>
            <a:r>
              <a:rPr lang="en-US" sz="2000" dirty="0"/>
              <a:t>. Oxford, Clarendon Press.</a:t>
            </a:r>
          </a:p>
          <a:p>
            <a:pPr>
              <a:lnSpc>
                <a:spcPct val="90000"/>
              </a:lnSpc>
            </a:pPr>
            <a:r>
              <a:rPr lang="en-US" sz="2000" dirty="0"/>
              <a:t>T. Courtney, </a:t>
            </a:r>
            <a:r>
              <a:rPr lang="en-US" sz="2000" i="1" dirty="0"/>
              <a:t>Mechanical Behavior of Materials</a:t>
            </a:r>
            <a:r>
              <a:rPr lang="en-US" sz="2000" dirty="0"/>
              <a:t>, </a:t>
            </a:r>
            <a:r>
              <a:rPr lang="en-US" sz="2000" dirty="0">
                <a:ea typeface="Times" charset="0"/>
                <a:cs typeface="Times" charset="0"/>
              </a:rPr>
              <a:t>McGraw-Hill, 0-07-013265-8, 620.11292 C86M.</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lide Number Placeholder 5"/>
          <p:cNvSpPr>
            <a:spLocks noGrp="1"/>
          </p:cNvSpPr>
          <p:nvPr>
            <p:ph type="sldNum" sz="quarter" idx="12"/>
          </p:nvPr>
        </p:nvSpPr>
        <p:spPr>
          <a:noFill/>
        </p:spPr>
        <p:txBody>
          <a:bodyPr/>
          <a:lstStyle/>
          <a:p>
            <a:fld id="{6F032A41-0780-A74A-A7E4-3DF3BE657C27}" type="slidenum">
              <a:rPr lang="en-US" smtClean="0"/>
              <a:pPr/>
              <a:t>40</a:t>
            </a:fld>
            <a:endParaRPr lang="en-US" smtClean="0"/>
          </a:p>
        </p:txBody>
      </p:sp>
      <p:sp>
        <p:nvSpPr>
          <p:cNvPr id="114690" name="Rectangle 2"/>
          <p:cNvSpPr>
            <a:spLocks noGrp="1" noChangeArrowheads="1"/>
          </p:cNvSpPr>
          <p:nvPr>
            <p:ph type="title"/>
          </p:nvPr>
        </p:nvSpPr>
        <p:spPr/>
        <p:txBody>
          <a:bodyPr/>
          <a:lstStyle/>
          <a:p>
            <a:pPr>
              <a:defRPr/>
            </a:pPr>
            <a:r>
              <a:rPr lang="en-US" sz="3200"/>
              <a:t>Stereology: Nearest Neighbor Distance</a:t>
            </a:r>
            <a:endParaRPr lang="en-US" sz="3600"/>
          </a:p>
        </p:txBody>
      </p:sp>
      <p:sp>
        <p:nvSpPr>
          <p:cNvPr id="51205" name="Rectangle 3"/>
          <p:cNvSpPr>
            <a:spLocks noGrp="1" noChangeArrowheads="1"/>
          </p:cNvSpPr>
          <p:nvPr>
            <p:ph type="body" idx="1"/>
          </p:nvPr>
        </p:nvSpPr>
        <p:spPr>
          <a:xfrm>
            <a:off x="533400" y="1295400"/>
            <a:ext cx="3733800" cy="5334000"/>
          </a:xfrm>
        </p:spPr>
        <p:txBody>
          <a:bodyPr/>
          <a:lstStyle/>
          <a:p>
            <a:pPr>
              <a:lnSpc>
                <a:spcPct val="110000"/>
              </a:lnSpc>
            </a:pPr>
            <a:r>
              <a:rPr lang="en-US" sz="1800"/>
              <a:t>The </a:t>
            </a:r>
            <a:r>
              <a:rPr lang="en-US" sz="1800" i="1"/>
              <a:t>nearest neighbor distance</a:t>
            </a:r>
            <a:r>
              <a:rPr lang="en-US" sz="1800"/>
              <a:t> (in a plane), ∆</a:t>
            </a:r>
            <a:r>
              <a:rPr lang="en-US" sz="1800" baseline="-25000"/>
              <a:t>2</a:t>
            </a:r>
            <a:r>
              <a:rPr lang="en-US" sz="1800"/>
              <a:t>, can be obtained from the point density in a plane, </a:t>
            </a:r>
            <a:r>
              <a:rPr lang="en-US" sz="1800" i="1">
                <a:latin typeface="Times New Roman" charset="0"/>
              </a:rPr>
              <a:t>P</a:t>
            </a:r>
            <a:r>
              <a:rPr lang="en-US" sz="1800" i="1" baseline="-25000">
                <a:latin typeface="Times New Roman" charset="0"/>
              </a:rPr>
              <a:t>A</a:t>
            </a:r>
            <a:r>
              <a:rPr lang="en-US" sz="1800"/>
              <a:t>.</a:t>
            </a:r>
          </a:p>
          <a:p>
            <a:pPr>
              <a:lnSpc>
                <a:spcPct val="110000"/>
              </a:lnSpc>
            </a:pPr>
            <a:r>
              <a:rPr lang="en-US" sz="1800"/>
              <a:t>The probability density, </a:t>
            </a:r>
            <a:r>
              <a:rPr lang="en-US" sz="1800" i="1">
                <a:latin typeface="Times New Roman" charset="0"/>
              </a:rPr>
              <a:t>P(r)</a:t>
            </a:r>
            <a:r>
              <a:rPr lang="en-US" sz="1800"/>
              <a:t>, is given by considering successive shells of radius, </a:t>
            </a:r>
            <a:r>
              <a:rPr lang="en-US" sz="1800" i="1">
                <a:latin typeface="Times New Roman" charset="0"/>
              </a:rPr>
              <a:t>r</a:t>
            </a:r>
            <a:r>
              <a:rPr lang="en-US" sz="1800"/>
              <a:t>: the density is the shell area, multiplied by the point density , </a:t>
            </a:r>
            <a:r>
              <a:rPr lang="en-US" sz="1800" i="1">
                <a:latin typeface="Times New Roman" charset="0"/>
              </a:rPr>
              <a:t>P</a:t>
            </a:r>
            <a:r>
              <a:rPr lang="en-US" sz="1800" i="1" baseline="-25000">
                <a:latin typeface="Times New Roman" charset="0"/>
              </a:rPr>
              <a:t>A</a:t>
            </a:r>
            <a:r>
              <a:rPr lang="en-US" sz="1800"/>
              <a:t>, multiplied by the remaining fraction of the cumulative probability.</a:t>
            </a:r>
          </a:p>
          <a:p>
            <a:pPr>
              <a:lnSpc>
                <a:spcPct val="110000"/>
              </a:lnSpc>
            </a:pPr>
            <a:r>
              <a:rPr lang="en-US" sz="1800"/>
              <a:t>For strictly 1D objects such as dislocations, ∆</a:t>
            </a:r>
            <a:r>
              <a:rPr lang="en-US" sz="1800" baseline="-25000"/>
              <a:t>2</a:t>
            </a:r>
            <a:r>
              <a:rPr lang="en-US" sz="1800"/>
              <a:t> may be used as the </a:t>
            </a:r>
            <a:r>
              <a:rPr lang="en-US" sz="1800" i="1"/>
              <a:t>mean free distance</a:t>
            </a:r>
            <a:r>
              <a:rPr lang="en-US" sz="1800"/>
              <a:t> between intersection points on a plane.</a:t>
            </a:r>
          </a:p>
        </p:txBody>
      </p:sp>
      <p:graphicFrame>
        <p:nvGraphicFramePr>
          <p:cNvPr id="51202" name="Object 2"/>
          <p:cNvGraphicFramePr>
            <a:graphicFrameLocks noChangeAspect="1"/>
          </p:cNvGraphicFramePr>
          <p:nvPr/>
        </p:nvGraphicFramePr>
        <p:xfrm>
          <a:off x="4953000" y="1390650"/>
          <a:ext cx="3886200" cy="2876550"/>
        </p:xfrm>
        <a:graphic>
          <a:graphicData uri="http://schemas.openxmlformats.org/presentationml/2006/ole">
            <mc:AlternateContent xmlns:mc="http://schemas.openxmlformats.org/markup-compatibility/2006">
              <mc:Choice xmlns:v="urn:schemas-microsoft-com:vml" Requires="v">
                <p:oleObj spid="_x0000_s51216" name="Equation" r:id="rId3" imgW="1955800" imgH="1447800" progId="Equation.3">
                  <p:embed/>
                </p:oleObj>
              </mc:Choice>
              <mc:Fallback>
                <p:oleObj name="Equation" r:id="rId3" imgW="1955800" imgH="1447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390650"/>
                        <a:ext cx="3886200" cy="287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6" name="Oval 5"/>
          <p:cNvSpPr>
            <a:spLocks noChangeArrowheads="1"/>
          </p:cNvSpPr>
          <p:nvPr/>
        </p:nvSpPr>
        <p:spPr bwMode="auto">
          <a:xfrm>
            <a:off x="6400800" y="4495800"/>
            <a:ext cx="1295400" cy="12954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51207" name="Oval 6"/>
          <p:cNvSpPr>
            <a:spLocks noChangeArrowheads="1"/>
          </p:cNvSpPr>
          <p:nvPr/>
        </p:nvSpPr>
        <p:spPr bwMode="auto">
          <a:xfrm>
            <a:off x="6313488" y="4429125"/>
            <a:ext cx="1447800" cy="1447800"/>
          </a:xfrm>
          <a:prstGeom prst="ellipse">
            <a:avLst/>
          </a:prstGeom>
          <a:noFill/>
          <a:ln w="9525">
            <a:solidFill>
              <a:schemeClr val="tx1"/>
            </a:solidFill>
            <a:prstDash val="lgDash"/>
            <a:round/>
            <a:headEnd/>
            <a:tailEnd/>
          </a:ln>
        </p:spPr>
        <p:txBody>
          <a:bodyPr wrap="none" anchor="ctr">
            <a:prstTxWarp prst="textNoShape">
              <a:avLst/>
            </a:prstTxWarp>
          </a:bodyPr>
          <a:lstStyle/>
          <a:p>
            <a:endParaRPr lang="en-US"/>
          </a:p>
        </p:txBody>
      </p:sp>
      <p:sp>
        <p:nvSpPr>
          <p:cNvPr id="51208" name="Line 7"/>
          <p:cNvSpPr>
            <a:spLocks noChangeShapeType="1"/>
          </p:cNvSpPr>
          <p:nvPr/>
        </p:nvSpPr>
        <p:spPr bwMode="auto">
          <a:xfrm flipV="1">
            <a:off x="7086600" y="4724400"/>
            <a:ext cx="38100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1209" name="Text Box 8"/>
          <p:cNvSpPr txBox="1">
            <a:spLocks noChangeArrowheads="1"/>
          </p:cNvSpPr>
          <p:nvPr/>
        </p:nvSpPr>
        <p:spPr bwMode="auto">
          <a:xfrm>
            <a:off x="6994525" y="4556125"/>
            <a:ext cx="303213" cy="457200"/>
          </a:xfrm>
          <a:prstGeom prst="rect">
            <a:avLst/>
          </a:prstGeom>
          <a:noFill/>
          <a:ln w="9525">
            <a:noFill/>
            <a:miter lim="800000"/>
            <a:headEnd/>
            <a:tailEnd/>
          </a:ln>
        </p:spPr>
        <p:txBody>
          <a:bodyPr wrap="none">
            <a:prstTxWarp prst="textNoShape">
              <a:avLst/>
            </a:prstTxWarp>
            <a:spAutoFit/>
          </a:bodyPr>
          <a:lstStyle/>
          <a:p>
            <a:r>
              <a:rPr lang="en-US" i="1">
                <a:latin typeface="Times" charset="0"/>
              </a:rPr>
              <a:t>r</a:t>
            </a:r>
          </a:p>
        </p:txBody>
      </p:sp>
      <p:sp>
        <p:nvSpPr>
          <p:cNvPr id="51210" name="Line 9"/>
          <p:cNvSpPr>
            <a:spLocks noChangeShapeType="1"/>
          </p:cNvSpPr>
          <p:nvPr/>
        </p:nvSpPr>
        <p:spPr bwMode="auto">
          <a:xfrm>
            <a:off x="7315200" y="5334000"/>
            <a:ext cx="2286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1211" name="Line 10"/>
          <p:cNvSpPr>
            <a:spLocks noChangeShapeType="1"/>
          </p:cNvSpPr>
          <p:nvPr/>
        </p:nvSpPr>
        <p:spPr bwMode="auto">
          <a:xfrm>
            <a:off x="7620000" y="5638800"/>
            <a:ext cx="228600" cy="228600"/>
          </a:xfrm>
          <a:prstGeom prst="line">
            <a:avLst/>
          </a:prstGeom>
          <a:noFill/>
          <a:ln w="9525">
            <a:solidFill>
              <a:schemeClr val="tx1"/>
            </a:solidFill>
            <a:round/>
            <a:headEnd type="triangle" w="med" len="med"/>
            <a:tailEnd/>
          </a:ln>
        </p:spPr>
        <p:txBody>
          <a:bodyPr wrap="none" anchor="ctr">
            <a:prstTxWarp prst="textNoShape">
              <a:avLst/>
            </a:prstTxWarp>
          </a:bodyPr>
          <a:lstStyle/>
          <a:p>
            <a:endParaRPr lang="en-US"/>
          </a:p>
        </p:txBody>
      </p:sp>
      <p:sp>
        <p:nvSpPr>
          <p:cNvPr id="51212" name="Text Box 11"/>
          <p:cNvSpPr txBox="1">
            <a:spLocks noChangeArrowheads="1"/>
          </p:cNvSpPr>
          <p:nvPr/>
        </p:nvSpPr>
        <p:spPr bwMode="auto">
          <a:xfrm>
            <a:off x="7773988" y="5334000"/>
            <a:ext cx="455612" cy="457200"/>
          </a:xfrm>
          <a:prstGeom prst="rect">
            <a:avLst/>
          </a:prstGeom>
          <a:noFill/>
          <a:ln w="9525">
            <a:noFill/>
            <a:miter lim="800000"/>
            <a:headEnd/>
            <a:tailEnd/>
          </a:ln>
        </p:spPr>
        <p:txBody>
          <a:bodyPr wrap="none">
            <a:prstTxWarp prst="textNoShape">
              <a:avLst/>
            </a:prstTxWarp>
            <a:spAutoFit/>
          </a:bodyPr>
          <a:lstStyle/>
          <a:p>
            <a:r>
              <a:rPr lang="en-US" i="1">
                <a:latin typeface="Times" charset="0"/>
              </a:rPr>
              <a:t>dr</a:t>
            </a:r>
          </a:p>
        </p:txBody>
      </p:sp>
      <p:sp>
        <p:nvSpPr>
          <p:cNvPr id="51213" name="Text Box 12"/>
          <p:cNvSpPr txBox="1">
            <a:spLocks noChangeArrowheads="1"/>
          </p:cNvSpPr>
          <p:nvPr/>
        </p:nvSpPr>
        <p:spPr bwMode="auto">
          <a:xfrm>
            <a:off x="4953000" y="6172200"/>
            <a:ext cx="3086100" cy="366713"/>
          </a:xfrm>
          <a:prstGeom prst="rect">
            <a:avLst/>
          </a:prstGeom>
          <a:noFill/>
          <a:ln w="9525">
            <a:noFill/>
            <a:miter lim="800000"/>
            <a:headEnd/>
            <a:tailEnd/>
          </a:ln>
        </p:spPr>
        <p:txBody>
          <a:bodyPr wrap="none">
            <a:prstTxWarp prst="textNoShape">
              <a:avLst/>
            </a:prstTxWarp>
            <a:spAutoFit/>
          </a:bodyPr>
          <a:lstStyle/>
          <a:p>
            <a:r>
              <a:rPr lang="en-US" sz="1800">
                <a:latin typeface="Times" charset="0"/>
              </a:rPr>
              <a:t>Ref: Underwood, pp 84,85,185.</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p:spPr>
        <p:txBody>
          <a:bodyPr/>
          <a:lstStyle/>
          <a:p>
            <a:fld id="{E4C94EA0-98E2-1F4E-90A6-47116AA42516}" type="slidenum">
              <a:rPr lang="en-US" smtClean="0"/>
              <a:pPr/>
              <a:t>41</a:t>
            </a:fld>
            <a:endParaRPr lang="en-US" smtClean="0"/>
          </a:p>
        </p:txBody>
      </p:sp>
      <p:sp>
        <p:nvSpPr>
          <p:cNvPr id="115714" name="Rectangle 2"/>
          <p:cNvSpPr>
            <a:spLocks noGrp="1" noChangeArrowheads="1"/>
          </p:cNvSpPr>
          <p:nvPr>
            <p:ph type="title"/>
          </p:nvPr>
        </p:nvSpPr>
        <p:spPr/>
        <p:txBody>
          <a:bodyPr/>
          <a:lstStyle/>
          <a:p>
            <a:pPr>
              <a:defRPr/>
            </a:pPr>
            <a:r>
              <a:rPr lang="en-US"/>
              <a:t>Dislocations as obstacles</a:t>
            </a:r>
          </a:p>
        </p:txBody>
      </p:sp>
      <p:sp>
        <p:nvSpPr>
          <p:cNvPr id="52228" name="Rectangle 3"/>
          <p:cNvSpPr>
            <a:spLocks noGrp="1" noChangeArrowheads="1"/>
          </p:cNvSpPr>
          <p:nvPr>
            <p:ph type="body" idx="1"/>
          </p:nvPr>
        </p:nvSpPr>
        <p:spPr>
          <a:xfrm>
            <a:off x="685800" y="1066800"/>
            <a:ext cx="5486400" cy="5638800"/>
          </a:xfrm>
        </p:spPr>
        <p:txBody>
          <a:bodyPr/>
          <a:lstStyle/>
          <a:p>
            <a:r>
              <a:rPr lang="en-US" sz="1800"/>
              <a:t>Dislocations can be considered either as a set of randomly oriented lines within a crystal, or as a set of parallel, straight lines.  The latter is easier to work with whereas the former is more realistic.</a:t>
            </a:r>
          </a:p>
          <a:p>
            <a:r>
              <a:rPr lang="en-US" sz="1800"/>
              <a:t>Dislocation density, </a:t>
            </a:r>
            <a:r>
              <a:rPr lang="en-US" sz="1800" i="1">
                <a:latin typeface="Symbol" charset="2"/>
              </a:rPr>
              <a:t>r</a:t>
            </a:r>
            <a:r>
              <a:rPr lang="en-US" sz="1800"/>
              <a:t>, is defined as either line length per unit volume, </a:t>
            </a:r>
            <a:r>
              <a:rPr lang="en-US" sz="1800" i="1">
                <a:latin typeface="Times New Roman" charset="0"/>
              </a:rPr>
              <a:t>L</a:t>
            </a:r>
            <a:r>
              <a:rPr lang="en-US" sz="1800" i="1" baseline="-25000">
                <a:latin typeface="Times New Roman" charset="0"/>
              </a:rPr>
              <a:t>V</a:t>
            </a:r>
            <a:r>
              <a:rPr lang="en-US" sz="1800"/>
              <a:t>.  It can also be defined by the areal density of intersections of dislocations with a plane, </a:t>
            </a:r>
            <a:r>
              <a:rPr lang="en-US" sz="1800" i="1">
                <a:latin typeface="Times New Roman" charset="0"/>
              </a:rPr>
              <a:t>P</a:t>
            </a:r>
            <a:r>
              <a:rPr lang="en-US" sz="1800" i="1" baseline="-25000">
                <a:latin typeface="Times New Roman" charset="0"/>
              </a:rPr>
              <a:t>A</a:t>
            </a:r>
            <a:r>
              <a:rPr lang="en-US" sz="1800"/>
              <a:t>.</a:t>
            </a:r>
          </a:p>
          <a:p>
            <a:r>
              <a:rPr lang="en-US" sz="1800"/>
              <a:t>Randomly oriented dislocations: use </a:t>
            </a:r>
            <a:br>
              <a:rPr lang="en-US" sz="1800"/>
            </a:br>
            <a:r>
              <a:rPr lang="en-US" sz="1800" i="1">
                <a:latin typeface="Symbol" charset="2"/>
              </a:rPr>
              <a:t>r</a:t>
            </a:r>
            <a:r>
              <a:rPr lang="en-US" sz="1800">
                <a:latin typeface="Times New Roman" charset="0"/>
              </a:rPr>
              <a:t> = </a:t>
            </a:r>
            <a:r>
              <a:rPr lang="en-US" sz="1800" i="1">
                <a:latin typeface="Times New Roman" charset="0"/>
              </a:rPr>
              <a:t>L</a:t>
            </a:r>
            <a:r>
              <a:rPr lang="en-US" sz="1800" i="1" baseline="-25000">
                <a:latin typeface="Times New Roman" charset="0"/>
              </a:rPr>
              <a:t>V </a:t>
            </a:r>
            <a:r>
              <a:rPr lang="en-US" sz="1800" i="1">
                <a:latin typeface="Times New Roman" charset="0"/>
              </a:rPr>
              <a:t>= 2P</a:t>
            </a:r>
            <a:r>
              <a:rPr lang="en-US" sz="1800" i="1" baseline="-25000">
                <a:latin typeface="Times New Roman" charset="0"/>
              </a:rPr>
              <a:t>A</a:t>
            </a:r>
            <a:r>
              <a:rPr lang="en-US" sz="1800" i="1"/>
              <a:t>; ∆</a:t>
            </a:r>
            <a:r>
              <a:rPr lang="en-US" sz="1800" i="1" baseline="-25000">
                <a:latin typeface="Times New Roman" charset="0"/>
              </a:rPr>
              <a:t>2 </a:t>
            </a:r>
            <a:r>
              <a:rPr lang="en-US" sz="1800" i="1">
                <a:latin typeface="Times New Roman" charset="0"/>
              </a:rPr>
              <a:t>= (2P</a:t>
            </a:r>
            <a:r>
              <a:rPr lang="en-US" sz="1800" i="1" baseline="-25000">
                <a:latin typeface="Times New Roman" charset="0"/>
              </a:rPr>
              <a:t>A</a:t>
            </a:r>
            <a:r>
              <a:rPr lang="en-US" sz="1800" i="1">
                <a:latin typeface="Times New Roman" charset="0"/>
              </a:rPr>
              <a:t>)</a:t>
            </a:r>
            <a:r>
              <a:rPr lang="en-US" sz="1800" i="1" baseline="30000">
                <a:latin typeface="Times New Roman" charset="0"/>
              </a:rPr>
              <a:t>-1/2</a:t>
            </a:r>
            <a:r>
              <a:rPr lang="en-US" sz="1800"/>
              <a:t>; thus </a:t>
            </a:r>
            <a:br>
              <a:rPr lang="en-US" sz="1800"/>
            </a:br>
            <a:r>
              <a:rPr lang="en-US" sz="1800" i="1">
                <a:latin typeface="Symbol" charset="2"/>
              </a:rPr>
              <a:t>l </a:t>
            </a:r>
            <a:r>
              <a:rPr lang="en-US" sz="1800" i="1">
                <a:latin typeface="Times New Roman" charset="0"/>
              </a:rPr>
              <a:t>= (2</a:t>
            </a:r>
            <a:r>
              <a:rPr lang="en-US" sz="1800" i="1">
                <a:latin typeface="Symbol" charset="2"/>
                <a:sym typeface="Symbol" charset="2"/>
              </a:rPr>
              <a:t>√</a:t>
            </a:r>
            <a:r>
              <a:rPr lang="en-US" sz="1800" i="1">
                <a:latin typeface="Times New Roman" charset="0"/>
              </a:rPr>
              <a:t>{L</a:t>
            </a:r>
            <a:r>
              <a:rPr lang="en-US" sz="1800" i="1" baseline="-25000">
                <a:latin typeface="Times New Roman" charset="0"/>
              </a:rPr>
              <a:t>V</a:t>
            </a:r>
            <a:r>
              <a:rPr lang="en-US" sz="1800" i="1">
                <a:latin typeface="Times New Roman" charset="0"/>
              </a:rPr>
              <a:t>/2})</a:t>
            </a:r>
            <a:r>
              <a:rPr lang="en-US" sz="1800" i="1" baseline="30000">
                <a:latin typeface="Times New Roman" charset="0"/>
              </a:rPr>
              <a:t>-1 </a:t>
            </a:r>
            <a:r>
              <a:rPr lang="en-US" sz="1800" i="1">
                <a:sym typeface="Symbol" charset="2"/>
              </a:rPr>
              <a:t></a:t>
            </a:r>
            <a:r>
              <a:rPr lang="en-US" sz="1800" i="1">
                <a:latin typeface="Times New Roman" charset="0"/>
              </a:rPr>
              <a:t> </a:t>
            </a:r>
            <a:r>
              <a:rPr lang="en-US" sz="1800">
                <a:latin typeface="Times New Roman" charset="0"/>
              </a:rPr>
              <a:t>(</a:t>
            </a:r>
            <a:r>
              <a:rPr lang="en-US" sz="1800" i="1">
                <a:latin typeface="Times New Roman" charset="0"/>
              </a:rPr>
              <a:t>2</a:t>
            </a:r>
            <a:r>
              <a:rPr lang="en-US" sz="1800">
                <a:latin typeface="Symbol" charset="2"/>
                <a:sym typeface="Symbol" charset="2"/>
              </a:rPr>
              <a:t>√</a:t>
            </a:r>
            <a:r>
              <a:rPr lang="en-US" sz="1800"/>
              <a:t>{</a:t>
            </a:r>
            <a:r>
              <a:rPr lang="en-US" sz="1800" i="1">
                <a:latin typeface="Symbol" charset="2"/>
              </a:rPr>
              <a:t>r</a:t>
            </a:r>
            <a:r>
              <a:rPr lang="en-US" sz="1800" i="1">
                <a:latin typeface="Times New Roman" charset="0"/>
              </a:rPr>
              <a:t>/2</a:t>
            </a:r>
            <a:r>
              <a:rPr lang="en-US" sz="1800">
                <a:latin typeface="Times New Roman" charset="0"/>
              </a:rPr>
              <a:t>})</a:t>
            </a:r>
            <a:r>
              <a:rPr lang="en-US" sz="1800" baseline="30000">
                <a:latin typeface="Times New Roman" charset="0"/>
              </a:rPr>
              <a:t>-1</a:t>
            </a:r>
            <a:r>
              <a:rPr lang="en-US" sz="1800"/>
              <a:t>. </a:t>
            </a:r>
            <a:br>
              <a:rPr lang="en-US" sz="1800"/>
            </a:br>
            <a:r>
              <a:rPr lang="en-US" sz="1800" i="1">
                <a:latin typeface="Symbol" charset="2"/>
              </a:rPr>
              <a:t>l</a:t>
            </a:r>
            <a:r>
              <a:rPr lang="en-US" sz="1800" i="1"/>
              <a:t> </a:t>
            </a:r>
            <a:r>
              <a:rPr lang="en-US" sz="1800"/>
              <a:t>is the obstacle spacing in any plane</a:t>
            </a:r>
            <a:r>
              <a:rPr lang="en-US" sz="1800" i="1"/>
              <a:t>.</a:t>
            </a:r>
            <a:endParaRPr lang="en-US" sz="1800"/>
          </a:p>
          <a:p>
            <a:r>
              <a:rPr lang="en-US" sz="1800"/>
              <a:t>Straight, parallel dislocations: use </a:t>
            </a:r>
            <a:r>
              <a:rPr lang="en-US" sz="1800" i="1">
                <a:latin typeface="Symbol" charset="2"/>
              </a:rPr>
              <a:t>r</a:t>
            </a:r>
            <a:r>
              <a:rPr lang="en-US" sz="1800"/>
              <a:t> = </a:t>
            </a:r>
            <a:r>
              <a:rPr lang="en-US" sz="1800" i="1"/>
              <a:t>L</a:t>
            </a:r>
            <a:r>
              <a:rPr lang="en-US" sz="1800" i="1" baseline="-25000"/>
              <a:t>V </a:t>
            </a:r>
            <a:r>
              <a:rPr lang="en-US" sz="1800" i="1"/>
              <a:t>= P</a:t>
            </a:r>
            <a:r>
              <a:rPr lang="en-US" sz="1800" i="1" baseline="-25000"/>
              <a:t>A</a:t>
            </a:r>
            <a:r>
              <a:rPr lang="en-US" sz="1800"/>
              <a:t> where </a:t>
            </a:r>
            <a:r>
              <a:rPr lang="en-US" sz="1800" i="1"/>
              <a:t>P</a:t>
            </a:r>
            <a:r>
              <a:rPr lang="en-US" sz="1800" i="1" baseline="-25000"/>
              <a:t>A</a:t>
            </a:r>
            <a:r>
              <a:rPr lang="en-US" sz="1800" i="1"/>
              <a:t> applies to the plane orthogonal to the dislocation lines only</a:t>
            </a:r>
            <a:r>
              <a:rPr lang="en-US" sz="1800"/>
              <a:t>; </a:t>
            </a:r>
            <a:r>
              <a:rPr lang="en-US" sz="1800" i="1"/>
              <a:t>∆</a:t>
            </a:r>
            <a:r>
              <a:rPr lang="en-US" sz="1800" i="1" baseline="-25000"/>
              <a:t>2</a:t>
            </a:r>
            <a:r>
              <a:rPr lang="en-US" sz="1800" i="1"/>
              <a:t>=(P</a:t>
            </a:r>
            <a:r>
              <a:rPr lang="en-US" sz="1800" i="1" baseline="-25000"/>
              <a:t>A</a:t>
            </a:r>
            <a:r>
              <a:rPr lang="en-US" sz="1800" i="1"/>
              <a:t>)</a:t>
            </a:r>
            <a:r>
              <a:rPr lang="en-US" sz="1800" i="1" baseline="30000"/>
              <a:t>-1/2</a:t>
            </a:r>
            <a:r>
              <a:rPr lang="en-US" sz="1800"/>
              <a:t>;</a:t>
            </a:r>
            <a:r>
              <a:rPr lang="en-US" sz="1800" baseline="30000"/>
              <a:t> </a:t>
            </a:r>
            <a:r>
              <a:rPr lang="en-US" sz="1800"/>
              <a:t>thus </a:t>
            </a:r>
            <a:r>
              <a:rPr lang="en-US" sz="1800" i="1">
                <a:solidFill>
                  <a:srgbClr val="FF0000"/>
                </a:solidFill>
                <a:latin typeface="Symbol" charset="2"/>
              </a:rPr>
              <a:t>l </a:t>
            </a:r>
            <a:r>
              <a:rPr lang="en-US" sz="1800">
                <a:solidFill>
                  <a:srgbClr val="FF0000"/>
                </a:solidFill>
              </a:rPr>
              <a:t>= 1/√</a:t>
            </a:r>
            <a:r>
              <a:rPr lang="en-US" sz="1800" i="1">
                <a:solidFill>
                  <a:srgbClr val="FF0000"/>
                </a:solidFill>
              </a:rPr>
              <a:t>L</a:t>
            </a:r>
            <a:r>
              <a:rPr lang="en-US" sz="1800" i="1" baseline="-25000">
                <a:solidFill>
                  <a:srgbClr val="FF0000"/>
                </a:solidFill>
              </a:rPr>
              <a:t>V  </a:t>
            </a:r>
            <a:r>
              <a:rPr lang="en-US" sz="1800">
                <a:solidFill>
                  <a:srgbClr val="FF0000"/>
                </a:solidFill>
                <a:sym typeface="Symbol" charset="2"/>
              </a:rPr>
              <a:t></a:t>
            </a:r>
            <a:r>
              <a:rPr lang="en-US" sz="1800" i="1">
                <a:solidFill>
                  <a:srgbClr val="FF0000"/>
                </a:solidFill>
              </a:rPr>
              <a:t> </a:t>
            </a:r>
            <a:r>
              <a:rPr lang="en-US" sz="1800">
                <a:solidFill>
                  <a:srgbClr val="FF0000"/>
                </a:solidFill>
              </a:rPr>
              <a:t>1/√</a:t>
            </a:r>
            <a:r>
              <a:rPr lang="en-US" sz="1800" i="1">
                <a:solidFill>
                  <a:srgbClr val="FF0000"/>
                </a:solidFill>
                <a:latin typeface="Symbol" charset="2"/>
              </a:rPr>
              <a:t>r</a:t>
            </a:r>
            <a:r>
              <a:rPr lang="en-US" sz="1800" baseline="-25000"/>
              <a:t> </a:t>
            </a:r>
            <a:r>
              <a:rPr lang="en-US" sz="1800" i="1"/>
              <a:t>where </a:t>
            </a:r>
            <a:r>
              <a:rPr lang="en-US" sz="1800" i="1">
                <a:latin typeface="Symbol" charset="2"/>
              </a:rPr>
              <a:t>l</a:t>
            </a:r>
            <a:r>
              <a:rPr lang="en-US" sz="1800" i="1"/>
              <a:t> is the obstacle spacing in the plane orthogonal to the dislocation lines only</a:t>
            </a:r>
            <a:r>
              <a:rPr lang="en-US" sz="1800"/>
              <a:t>.</a:t>
            </a:r>
          </a:p>
          <a:p>
            <a:r>
              <a:rPr lang="en-US" sz="1800"/>
              <a:t>Thus, we can write </a:t>
            </a:r>
            <a:r>
              <a:rPr lang="en-US" sz="2400" b="1">
                <a:solidFill>
                  <a:srgbClr val="FF0000"/>
                </a:solidFill>
                <a:latin typeface="Symbol" charset="2"/>
              </a:rPr>
              <a:t>t</a:t>
            </a:r>
            <a:r>
              <a:rPr lang="en-US" sz="2400" b="1" baseline="-25000">
                <a:solidFill>
                  <a:srgbClr val="FF0000"/>
                </a:solidFill>
              </a:rPr>
              <a:t>crss</a:t>
            </a:r>
            <a:r>
              <a:rPr lang="en-US" sz="2400" b="1">
                <a:solidFill>
                  <a:srgbClr val="FF0000"/>
                </a:solidFill>
              </a:rPr>
              <a:t> = </a:t>
            </a:r>
            <a:r>
              <a:rPr lang="en-US" sz="2400" b="1" i="1">
                <a:solidFill>
                  <a:srgbClr val="FF0000"/>
                </a:solidFill>
                <a:latin typeface="Symbol" charset="2"/>
              </a:rPr>
              <a:t>a</a:t>
            </a:r>
            <a:r>
              <a:rPr lang="en-US" sz="2400" b="1">
                <a:solidFill>
                  <a:srgbClr val="FF0000"/>
                </a:solidFill>
              </a:rPr>
              <a:t>µ</a:t>
            </a:r>
            <a:r>
              <a:rPr lang="en-US" sz="2400" b="1" i="1">
                <a:solidFill>
                  <a:srgbClr val="FF0000"/>
                </a:solidFill>
              </a:rPr>
              <a:t>b</a:t>
            </a:r>
            <a:r>
              <a:rPr lang="en-US" sz="2400" b="1">
                <a:solidFill>
                  <a:srgbClr val="FF0000"/>
                </a:solidFill>
              </a:rPr>
              <a:t>√</a:t>
            </a:r>
            <a:r>
              <a:rPr lang="en-US" sz="2400" b="1" i="1">
                <a:solidFill>
                  <a:srgbClr val="FF0000"/>
                </a:solidFill>
                <a:latin typeface="Symbol" charset="2"/>
              </a:rPr>
              <a:t>r</a:t>
            </a:r>
          </a:p>
        </p:txBody>
      </p:sp>
      <p:pic>
        <p:nvPicPr>
          <p:cNvPr id="52229" name="Picture 4"/>
          <p:cNvPicPr>
            <a:picLocks noChangeAspect="1" noChangeArrowheads="1"/>
          </p:cNvPicPr>
          <p:nvPr/>
        </p:nvPicPr>
        <p:blipFill>
          <a:blip r:embed="rId2"/>
          <a:srcRect/>
          <a:stretch>
            <a:fillRect/>
          </a:stretch>
        </p:blipFill>
        <p:spPr bwMode="auto">
          <a:xfrm>
            <a:off x="6172200" y="4038600"/>
            <a:ext cx="2819400" cy="2171700"/>
          </a:xfrm>
          <a:prstGeom prst="rect">
            <a:avLst/>
          </a:prstGeom>
          <a:noFill/>
          <a:ln w="9525">
            <a:noFill/>
            <a:miter lim="800000"/>
            <a:headEnd/>
            <a:tailEnd/>
          </a:ln>
        </p:spPr>
      </p:pic>
      <p:grpSp>
        <p:nvGrpSpPr>
          <p:cNvPr id="52230" name="Group 5"/>
          <p:cNvGrpSpPr>
            <a:grpSpLocks/>
          </p:cNvGrpSpPr>
          <p:nvPr/>
        </p:nvGrpSpPr>
        <p:grpSpPr bwMode="auto">
          <a:xfrm>
            <a:off x="6248400" y="1447800"/>
            <a:ext cx="2422525" cy="2133600"/>
            <a:chOff x="768" y="2640"/>
            <a:chExt cx="1526" cy="1344"/>
          </a:xfrm>
        </p:grpSpPr>
        <p:pic>
          <p:nvPicPr>
            <p:cNvPr id="52231" name="Picture 6"/>
            <p:cNvPicPr>
              <a:picLocks noChangeAspect="1" noChangeArrowheads="1"/>
            </p:cNvPicPr>
            <p:nvPr/>
          </p:nvPicPr>
          <p:blipFill>
            <a:blip r:embed="rId3"/>
            <a:srcRect t="42857"/>
            <a:stretch>
              <a:fillRect/>
            </a:stretch>
          </p:blipFill>
          <p:spPr bwMode="auto">
            <a:xfrm>
              <a:off x="768" y="2640"/>
              <a:ext cx="1526" cy="1344"/>
            </a:xfrm>
            <a:prstGeom prst="rect">
              <a:avLst/>
            </a:prstGeom>
            <a:noFill/>
            <a:ln w="9525">
              <a:noFill/>
              <a:miter lim="800000"/>
              <a:headEnd/>
              <a:tailEnd/>
            </a:ln>
          </p:spPr>
        </p:pic>
        <p:sp>
          <p:nvSpPr>
            <p:cNvPr id="52232" name="Text Box 7"/>
            <p:cNvSpPr txBox="1">
              <a:spLocks noChangeArrowheads="1"/>
            </p:cNvSpPr>
            <p:nvPr/>
          </p:nvSpPr>
          <p:spPr bwMode="auto">
            <a:xfrm>
              <a:off x="864" y="2790"/>
              <a:ext cx="240" cy="212"/>
            </a:xfrm>
            <a:prstGeom prst="rect">
              <a:avLst/>
            </a:prstGeom>
            <a:solidFill>
              <a:schemeClr val="bg1"/>
            </a:solidFill>
            <a:ln w="9525">
              <a:noFill/>
              <a:miter lim="800000"/>
              <a:headEnd/>
              <a:tailEnd/>
            </a:ln>
          </p:spPr>
          <p:txBody>
            <a:bodyPr wrap="none">
              <a:prstTxWarp prst="textNoShape">
                <a:avLst/>
              </a:prstTxWarp>
              <a:spAutoFit/>
            </a:bodyPr>
            <a:lstStyle/>
            <a:p>
              <a:r>
                <a:rPr lang="en-US" sz="1600">
                  <a:latin typeface="Symbol" charset="2"/>
                </a:rPr>
                <a:t>q</a:t>
              </a:r>
              <a:r>
                <a:rPr lang="en-US" sz="1600">
                  <a:latin typeface="Times" charset="0"/>
                </a:rPr>
                <a:t>”</a:t>
              </a:r>
              <a:endParaRPr lang="en-US" sz="1600">
                <a:latin typeface="Symbol" charset="2"/>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33F2D5FA-7E86-3442-BA6D-D0734C453D8F}" type="slidenum">
              <a:rPr lang="en-US" smtClean="0"/>
              <a:pPr/>
              <a:t>5</a:t>
            </a:fld>
            <a:endParaRPr lang="en-US" smtClean="0"/>
          </a:p>
        </p:txBody>
      </p:sp>
      <p:sp>
        <p:nvSpPr>
          <p:cNvPr id="70658" name="Rectangle 2"/>
          <p:cNvSpPr>
            <a:spLocks noGrp="1" noChangeArrowheads="1"/>
          </p:cNvSpPr>
          <p:nvPr>
            <p:ph type="title"/>
          </p:nvPr>
        </p:nvSpPr>
        <p:spPr>
          <a:xfrm>
            <a:off x="685800" y="0"/>
            <a:ext cx="7772400" cy="914400"/>
          </a:xfrm>
        </p:spPr>
        <p:txBody>
          <a:bodyPr/>
          <a:lstStyle/>
          <a:p>
            <a:pPr>
              <a:defRPr/>
            </a:pPr>
            <a:r>
              <a:rPr lang="en-US"/>
              <a:t>Notation</a:t>
            </a:r>
          </a:p>
        </p:txBody>
      </p:sp>
      <p:sp>
        <p:nvSpPr>
          <p:cNvPr id="18436" name="Rectangle 3"/>
          <p:cNvSpPr>
            <a:spLocks noGrp="1" noChangeArrowheads="1"/>
          </p:cNvSpPr>
          <p:nvPr>
            <p:ph type="body" idx="1"/>
          </p:nvPr>
        </p:nvSpPr>
        <p:spPr>
          <a:xfrm>
            <a:off x="914400" y="990600"/>
            <a:ext cx="7467600" cy="5638800"/>
          </a:xfrm>
        </p:spPr>
        <p:txBody>
          <a:bodyPr/>
          <a:lstStyle/>
          <a:p>
            <a:pPr>
              <a:lnSpc>
                <a:spcPct val="90000"/>
              </a:lnSpc>
            </a:pPr>
            <a:r>
              <a:rPr lang="en-US" sz="2000" dirty="0" smtClean="0"/>
              <a:t>Strain (tensor), local: </a:t>
            </a:r>
            <a:r>
              <a:rPr lang="en-US" sz="2000" i="1" dirty="0" err="1" smtClean="0">
                <a:latin typeface="Times New Roman" charset="0"/>
                <a:ea typeface="Times New Roman" charset="0"/>
                <a:cs typeface="Times New Roman" charset="0"/>
              </a:rPr>
              <a:t>E</a:t>
            </a:r>
            <a:r>
              <a:rPr lang="en-US" sz="2000" i="1" baseline="30000" dirty="0" err="1" smtClean="0">
                <a:latin typeface="Times New Roman" charset="0"/>
                <a:ea typeface="Times New Roman" charset="0"/>
                <a:cs typeface="Times New Roman" charset="0"/>
              </a:rPr>
              <a:t>local</a:t>
            </a:r>
            <a:r>
              <a:rPr lang="en-US" sz="2000" dirty="0" smtClean="0"/>
              <a:t>; global: </a:t>
            </a:r>
            <a:r>
              <a:rPr lang="en-US" sz="2000" i="1" dirty="0" err="1" smtClean="0">
                <a:latin typeface="Times New Roman" charset="0"/>
                <a:ea typeface="Times New Roman" charset="0"/>
                <a:cs typeface="Times New Roman" charset="0"/>
              </a:rPr>
              <a:t>E</a:t>
            </a:r>
            <a:r>
              <a:rPr lang="en-US" sz="2000" i="1" baseline="30000" dirty="0" err="1" smtClean="0">
                <a:latin typeface="Times New Roman" charset="0"/>
                <a:ea typeface="Times New Roman" charset="0"/>
                <a:cs typeface="Times New Roman" charset="0"/>
              </a:rPr>
              <a:t>global</a:t>
            </a:r>
            <a:endParaRPr lang="en-US" sz="2000" dirty="0" smtClean="0">
              <a:latin typeface="Times New Roman" charset="0"/>
              <a:ea typeface="Times New Roman" charset="0"/>
              <a:cs typeface="Times New Roman" charset="0"/>
            </a:endParaRPr>
          </a:p>
          <a:p>
            <a:pPr>
              <a:lnSpc>
                <a:spcPct val="90000"/>
              </a:lnSpc>
            </a:pPr>
            <a:r>
              <a:rPr lang="en-US" sz="2000" dirty="0" smtClean="0"/>
              <a:t>Slip direction (unit vector): </a:t>
            </a:r>
            <a:r>
              <a:rPr lang="en-US" sz="2000" b="1" dirty="0" smtClean="0">
                <a:latin typeface="Times New Roman" charset="0"/>
                <a:ea typeface="Times New Roman" charset="0"/>
                <a:cs typeface="Times New Roman" charset="0"/>
              </a:rPr>
              <a:t>b</a:t>
            </a:r>
            <a:r>
              <a:rPr lang="en-US" sz="2000" dirty="0" smtClean="0"/>
              <a:t> (or </a:t>
            </a:r>
            <a:r>
              <a:rPr lang="en-US" sz="2000" b="1" dirty="0" smtClean="0">
                <a:latin typeface="Times New Roman" charset="0"/>
                <a:ea typeface="Times New Roman" charset="0"/>
                <a:cs typeface="Times New Roman" charset="0"/>
              </a:rPr>
              <a:t>m</a:t>
            </a:r>
            <a:r>
              <a:rPr lang="en-US" sz="2000" dirty="0" smtClean="0"/>
              <a:t>)</a:t>
            </a:r>
          </a:p>
          <a:p>
            <a:pPr>
              <a:lnSpc>
                <a:spcPct val="90000"/>
              </a:lnSpc>
            </a:pPr>
            <a:r>
              <a:rPr lang="en-US" sz="2000" dirty="0" smtClean="0"/>
              <a:t>Slip plane (unit vector) normal: </a:t>
            </a:r>
            <a:r>
              <a:rPr lang="en-US" sz="2000" b="1" dirty="0" smtClean="0">
                <a:latin typeface="Times New Roman" charset="0"/>
                <a:ea typeface="Times New Roman" charset="0"/>
                <a:cs typeface="Times New Roman" charset="0"/>
              </a:rPr>
              <a:t>n</a:t>
            </a:r>
            <a:r>
              <a:rPr lang="en-US" sz="2000" b="1" dirty="0" smtClean="0"/>
              <a:t> </a:t>
            </a:r>
            <a:r>
              <a:rPr lang="en-US" sz="2000" dirty="0" smtClean="0"/>
              <a:t>(or </a:t>
            </a:r>
            <a:r>
              <a:rPr lang="en-US" sz="2000" b="1" dirty="0" smtClean="0">
                <a:latin typeface="Times New Roman" charset="0"/>
                <a:ea typeface="Times New Roman" charset="0"/>
                <a:cs typeface="Times New Roman" charset="0"/>
              </a:rPr>
              <a:t>s</a:t>
            </a:r>
            <a:r>
              <a:rPr lang="en-US" sz="2000" dirty="0" smtClean="0"/>
              <a:t>)</a:t>
            </a:r>
          </a:p>
          <a:p>
            <a:pPr>
              <a:lnSpc>
                <a:spcPct val="90000"/>
              </a:lnSpc>
            </a:pPr>
            <a:r>
              <a:rPr lang="en-US" sz="2000" dirty="0" smtClean="0"/>
              <a:t>Stress (tensor): </a:t>
            </a:r>
            <a:r>
              <a:rPr lang="en-US" sz="2000" i="1" dirty="0" smtClean="0">
                <a:latin typeface="Symbol" charset="2"/>
                <a:ea typeface="Times" charset="0"/>
                <a:cs typeface="Times" charset="0"/>
              </a:rPr>
              <a:t>s</a:t>
            </a:r>
          </a:p>
          <a:p>
            <a:pPr>
              <a:lnSpc>
                <a:spcPct val="90000"/>
              </a:lnSpc>
            </a:pPr>
            <a:r>
              <a:rPr lang="en-US" sz="2000" dirty="0" smtClean="0">
                <a:ea typeface="Times" charset="0"/>
                <a:cs typeface="Times" charset="0"/>
              </a:rPr>
              <a:t>Shear stress (</a:t>
            </a:r>
            <a:r>
              <a:rPr lang="en-US" sz="1800" dirty="0" smtClean="0">
                <a:ea typeface="Times" charset="0"/>
                <a:cs typeface="Times" charset="0"/>
              </a:rPr>
              <a:t>scalar, usually on a slip system</a:t>
            </a:r>
            <a:r>
              <a:rPr lang="en-US" sz="2000" dirty="0" smtClean="0">
                <a:ea typeface="Times" charset="0"/>
                <a:cs typeface="Times" charset="0"/>
              </a:rPr>
              <a:t>): </a:t>
            </a:r>
            <a:r>
              <a:rPr lang="en-US" sz="2000" i="1" dirty="0" smtClean="0">
                <a:latin typeface="Symbol" charset="2"/>
                <a:ea typeface="Times" charset="0"/>
                <a:cs typeface="Times" charset="0"/>
              </a:rPr>
              <a:t>t</a:t>
            </a:r>
          </a:p>
          <a:p>
            <a:pPr>
              <a:lnSpc>
                <a:spcPct val="90000"/>
              </a:lnSpc>
            </a:pPr>
            <a:r>
              <a:rPr lang="en-US" sz="2000" dirty="0" smtClean="0">
                <a:ea typeface="Times" charset="0"/>
                <a:cs typeface="Times" charset="0"/>
              </a:rPr>
              <a:t>Angle between tensile axis and slip direction: </a:t>
            </a:r>
            <a:r>
              <a:rPr lang="en-US" sz="2000" i="1" dirty="0" smtClean="0">
                <a:latin typeface="Symbol" charset="2"/>
                <a:ea typeface="Times" charset="0"/>
                <a:cs typeface="Times" charset="0"/>
              </a:rPr>
              <a:t></a:t>
            </a:r>
            <a:endParaRPr lang="en-US" sz="2000" dirty="0" smtClean="0">
              <a:ea typeface="Times" charset="0"/>
              <a:cs typeface="Times" charset="0"/>
            </a:endParaRPr>
          </a:p>
          <a:p>
            <a:pPr>
              <a:lnSpc>
                <a:spcPct val="90000"/>
              </a:lnSpc>
            </a:pPr>
            <a:r>
              <a:rPr lang="en-US" sz="1800" dirty="0" smtClean="0">
                <a:ea typeface="Times" charset="0"/>
                <a:cs typeface="Times" charset="0"/>
              </a:rPr>
              <a:t>Angle between tensile axis and slip plane normal: </a:t>
            </a:r>
            <a:r>
              <a:rPr lang="en-US" sz="2000" i="1" dirty="0" smtClean="0">
                <a:latin typeface="Symbol" charset="2"/>
                <a:ea typeface="Times" charset="0"/>
                <a:cs typeface="Times" charset="0"/>
              </a:rPr>
              <a:t></a:t>
            </a:r>
            <a:endParaRPr lang="en-US" sz="2000" dirty="0" smtClean="0">
              <a:ea typeface="Times" charset="0"/>
              <a:cs typeface="Times" charset="0"/>
            </a:endParaRPr>
          </a:p>
          <a:p>
            <a:pPr>
              <a:lnSpc>
                <a:spcPct val="90000"/>
              </a:lnSpc>
            </a:pPr>
            <a:r>
              <a:rPr lang="en-US" sz="2000" dirty="0" smtClean="0">
                <a:ea typeface="Times" charset="0"/>
                <a:cs typeface="Times" charset="0"/>
              </a:rPr>
              <a:t>Schmid factor (scalar): </a:t>
            </a:r>
            <a:r>
              <a:rPr lang="en-US" sz="2000" i="1" dirty="0" smtClean="0">
                <a:latin typeface="Times New Roman" charset="0"/>
                <a:ea typeface="Times" charset="0"/>
                <a:cs typeface="Times" charset="0"/>
              </a:rPr>
              <a:t>m</a:t>
            </a:r>
          </a:p>
          <a:p>
            <a:pPr>
              <a:lnSpc>
                <a:spcPct val="90000"/>
              </a:lnSpc>
            </a:pPr>
            <a:r>
              <a:rPr lang="en-US" sz="2000" dirty="0" smtClean="0">
                <a:ea typeface="Times" charset="0"/>
                <a:cs typeface="Times" charset="0"/>
              </a:rPr>
              <a:t>Slip system geometry matrix (3x3): </a:t>
            </a:r>
            <a:r>
              <a:rPr lang="en-US" sz="2000" i="1" dirty="0" smtClean="0">
                <a:latin typeface="Times New Roman" charset="0"/>
                <a:ea typeface="Times" charset="0"/>
                <a:cs typeface="Times" charset="0"/>
              </a:rPr>
              <a:t>m</a:t>
            </a:r>
          </a:p>
          <a:p>
            <a:pPr>
              <a:lnSpc>
                <a:spcPct val="90000"/>
              </a:lnSpc>
            </a:pPr>
            <a:r>
              <a:rPr lang="en-US" sz="2000" dirty="0" smtClean="0">
                <a:ea typeface="Times" charset="0"/>
                <a:cs typeface="Times" charset="0"/>
              </a:rPr>
              <a:t>Taylor factor (scalar): </a:t>
            </a:r>
            <a:r>
              <a:rPr lang="en-US" sz="2000" i="1" dirty="0" smtClean="0">
                <a:latin typeface="Times New Roman" charset="0"/>
                <a:ea typeface="Times" charset="0"/>
                <a:cs typeface="Times" charset="0"/>
              </a:rPr>
              <a:t>M</a:t>
            </a:r>
            <a:endParaRPr lang="en-US" sz="2000" dirty="0" smtClean="0">
              <a:latin typeface="Times New Roman" charset="0"/>
              <a:ea typeface="Times" charset="0"/>
              <a:cs typeface="Times" charset="0"/>
            </a:endParaRPr>
          </a:p>
          <a:p>
            <a:pPr>
              <a:lnSpc>
                <a:spcPct val="90000"/>
              </a:lnSpc>
            </a:pPr>
            <a:r>
              <a:rPr lang="en-US" sz="2000" dirty="0" smtClean="0">
                <a:ea typeface="Times" charset="0"/>
                <a:cs typeface="Times" charset="0"/>
              </a:rPr>
              <a:t>Shear strain (</a:t>
            </a:r>
            <a:r>
              <a:rPr lang="en-US" sz="1800" dirty="0" smtClean="0">
                <a:ea typeface="Times" charset="0"/>
                <a:cs typeface="Times" charset="0"/>
              </a:rPr>
              <a:t>scalar, usually on a slip system</a:t>
            </a:r>
            <a:r>
              <a:rPr lang="en-US" sz="2000" dirty="0" smtClean="0">
                <a:ea typeface="Times" charset="0"/>
                <a:cs typeface="Times" charset="0"/>
              </a:rPr>
              <a:t>)</a:t>
            </a:r>
            <a:r>
              <a:rPr lang="en-US" sz="2000" i="1" dirty="0" smtClean="0">
                <a:ea typeface="Times" charset="0"/>
                <a:cs typeface="Times" charset="0"/>
              </a:rPr>
              <a:t>: </a:t>
            </a:r>
            <a:r>
              <a:rPr lang="en-US" sz="2000" i="1" dirty="0" smtClean="0">
                <a:latin typeface="Symbol" charset="2"/>
                <a:ea typeface="Times" charset="0"/>
                <a:cs typeface="Times" charset="0"/>
              </a:rPr>
              <a:t>g</a:t>
            </a:r>
          </a:p>
          <a:p>
            <a:pPr>
              <a:lnSpc>
                <a:spcPct val="90000"/>
              </a:lnSpc>
            </a:pPr>
            <a:r>
              <a:rPr lang="en-US" sz="2000" dirty="0" smtClean="0">
                <a:ea typeface="Times" charset="0"/>
                <a:cs typeface="Times" charset="0"/>
              </a:rPr>
              <a:t>Stress deviator (tensor): </a:t>
            </a:r>
            <a:r>
              <a:rPr lang="en-US" sz="2000" i="1" dirty="0" smtClean="0">
                <a:latin typeface="Times New Roman" charset="0"/>
                <a:ea typeface="Times" charset="0"/>
                <a:cs typeface="Times" charset="0"/>
              </a:rPr>
              <a:t>S</a:t>
            </a:r>
            <a:endParaRPr lang="en-US" sz="2000" dirty="0" smtClean="0">
              <a:latin typeface="Times New Roman" charset="0"/>
              <a:ea typeface="Times" charset="0"/>
              <a:cs typeface="Times" charset="0"/>
            </a:endParaRPr>
          </a:p>
          <a:p>
            <a:pPr>
              <a:lnSpc>
                <a:spcPct val="90000"/>
              </a:lnSpc>
            </a:pPr>
            <a:r>
              <a:rPr lang="en-US" sz="2000" dirty="0" smtClean="0">
                <a:ea typeface="Times" charset="0"/>
                <a:cs typeface="Times" charset="0"/>
              </a:rPr>
              <a:t>Rate sensitivity exponent: </a:t>
            </a:r>
            <a:r>
              <a:rPr lang="en-US" sz="2000" i="1" dirty="0" smtClean="0">
                <a:latin typeface="Times New Roman" charset="0"/>
                <a:ea typeface="Times" charset="0"/>
                <a:cs typeface="Times" charset="0"/>
              </a:rPr>
              <a:t>n</a:t>
            </a:r>
          </a:p>
          <a:p>
            <a:pPr>
              <a:lnSpc>
                <a:spcPct val="90000"/>
              </a:lnSpc>
            </a:pPr>
            <a:r>
              <a:rPr lang="en-US" sz="2000" dirty="0" smtClean="0">
                <a:ea typeface="Times" charset="0"/>
                <a:cs typeface="Times" charset="0"/>
              </a:rPr>
              <a:t>Slip system index: </a:t>
            </a:r>
            <a:r>
              <a:rPr lang="en-US" sz="2000" i="1" dirty="0" smtClean="0">
                <a:latin typeface="Times New Roman" charset="0"/>
                <a:ea typeface="Times" charset="0"/>
                <a:cs typeface="Times" charset="0"/>
              </a:rPr>
              <a:t>s</a:t>
            </a:r>
            <a:r>
              <a:rPr lang="en-US" sz="2000" i="1" dirty="0" smtClean="0">
                <a:ea typeface="Times" charset="0"/>
                <a:cs typeface="Times" charset="0"/>
              </a:rPr>
              <a:t> </a:t>
            </a:r>
            <a:r>
              <a:rPr lang="en-US" sz="2000" dirty="0" smtClean="0">
                <a:ea typeface="Times" charset="0"/>
                <a:cs typeface="Times" charset="0"/>
              </a:rPr>
              <a:t>(or </a:t>
            </a:r>
            <a:r>
              <a:rPr lang="en-US" sz="2000" i="1" dirty="0" smtClean="0">
                <a:latin typeface="Symbol" charset="2"/>
                <a:ea typeface="Times" charset="0"/>
                <a:cs typeface="Times" charset="0"/>
              </a:rPr>
              <a:t></a:t>
            </a:r>
            <a:r>
              <a:rPr lang="en-US" sz="2000" dirty="0" smtClean="0">
                <a:ea typeface="Times" charset="0"/>
                <a:cs typeface="Times" charset="0"/>
              </a:rPr>
              <a:t>)</a:t>
            </a:r>
          </a:p>
          <a:p>
            <a:pPr>
              <a:lnSpc>
                <a:spcPct val="90000"/>
              </a:lnSpc>
            </a:pPr>
            <a:r>
              <a:rPr lang="en-US" sz="2000" dirty="0" smtClean="0">
                <a:ea typeface="Times" charset="0"/>
                <a:cs typeface="Times" charset="0"/>
              </a:rPr>
              <a:t>Set of Reference Axes: </a:t>
            </a:r>
            <a:r>
              <a:rPr lang="en-US" sz="2000" i="1" dirty="0" err="1" smtClean="0">
                <a:latin typeface="Cambria"/>
                <a:ea typeface="Times" charset="0"/>
                <a:cs typeface="Cambria"/>
              </a:rPr>
              <a:t>Ox</a:t>
            </a:r>
            <a:r>
              <a:rPr lang="en-US" sz="2000" i="1" baseline="-25000" dirty="0" err="1" smtClean="0">
                <a:latin typeface="Cambria"/>
                <a:ea typeface="Times" charset="0"/>
                <a:cs typeface="Cambria"/>
              </a:rPr>
              <a:t>i</a:t>
            </a:r>
            <a:endParaRPr lang="en-US" sz="2000" baseline="-25000" dirty="0" smtClean="0">
              <a:latin typeface="Cambria"/>
              <a:ea typeface="Times" charset="0"/>
              <a:cs typeface="Cambria"/>
            </a:endParaRPr>
          </a:p>
        </p:txBody>
      </p:sp>
      <p:sp>
        <p:nvSpPr>
          <p:cNvPr id="18437" name="Rectangle 4"/>
          <p:cNvSpPr>
            <a:spLocks noChangeArrowheads="1"/>
          </p:cNvSpPr>
          <p:nvPr/>
        </p:nvSpPr>
        <p:spPr bwMode="auto">
          <a:xfrm>
            <a:off x="0" y="48768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2"/>
          </p:nvPr>
        </p:nvSpPr>
        <p:spPr>
          <a:noFill/>
        </p:spPr>
        <p:txBody>
          <a:bodyPr/>
          <a:lstStyle/>
          <a:p>
            <a:fld id="{26DD500A-8172-BB46-94EF-830DD2060978}" type="slidenum">
              <a:rPr lang="en-US" smtClean="0"/>
              <a:pPr/>
              <a:t>6</a:t>
            </a:fld>
            <a:endParaRPr lang="en-US" smtClean="0"/>
          </a:p>
        </p:txBody>
      </p:sp>
      <p:sp>
        <p:nvSpPr>
          <p:cNvPr id="84994" name="Rectangle 2"/>
          <p:cNvSpPr>
            <a:spLocks noGrp="1" noChangeArrowheads="1"/>
          </p:cNvSpPr>
          <p:nvPr>
            <p:ph type="title"/>
          </p:nvPr>
        </p:nvSpPr>
        <p:spPr/>
        <p:txBody>
          <a:bodyPr/>
          <a:lstStyle/>
          <a:p>
            <a:pPr>
              <a:defRPr/>
            </a:pPr>
            <a:r>
              <a:rPr lang="en-US"/>
              <a:t>Historical Development</a:t>
            </a:r>
          </a:p>
        </p:txBody>
      </p:sp>
      <p:sp>
        <p:nvSpPr>
          <p:cNvPr id="19460" name="Text Box 3"/>
          <p:cNvSpPr txBox="1">
            <a:spLocks noChangeArrowheads="1"/>
          </p:cNvSpPr>
          <p:nvPr/>
        </p:nvSpPr>
        <p:spPr bwMode="auto">
          <a:xfrm>
            <a:off x="381000" y="1604963"/>
            <a:ext cx="4689475" cy="457200"/>
          </a:xfrm>
          <a:prstGeom prst="rect">
            <a:avLst/>
          </a:prstGeom>
          <a:noFill/>
          <a:ln w="9525">
            <a:noFill/>
            <a:miter lim="800000"/>
            <a:headEnd/>
            <a:tailEnd/>
          </a:ln>
        </p:spPr>
        <p:txBody>
          <a:bodyPr wrap="none">
            <a:prstTxWarp prst="textNoShape">
              <a:avLst/>
            </a:prstTxWarp>
            <a:spAutoFit/>
          </a:bodyPr>
          <a:lstStyle/>
          <a:p>
            <a:r>
              <a:rPr kumimoji="1" lang="en-US">
                <a:solidFill>
                  <a:srgbClr val="CC0000"/>
                </a:solidFill>
              </a:rPr>
              <a:t>Physics of single-crystal plasticity</a:t>
            </a:r>
          </a:p>
        </p:txBody>
      </p:sp>
      <p:sp>
        <p:nvSpPr>
          <p:cNvPr id="19461" name="Text Box 4"/>
          <p:cNvSpPr txBox="1">
            <a:spLocks noChangeArrowheads="1"/>
          </p:cNvSpPr>
          <p:nvPr/>
        </p:nvSpPr>
        <p:spPr bwMode="auto">
          <a:xfrm>
            <a:off x="533400" y="2057400"/>
            <a:ext cx="8458200" cy="1187450"/>
          </a:xfrm>
          <a:prstGeom prst="rect">
            <a:avLst/>
          </a:prstGeom>
          <a:noFill/>
          <a:ln w="9525">
            <a:noFill/>
            <a:miter lim="800000"/>
            <a:headEnd/>
            <a:tailEnd/>
          </a:ln>
        </p:spPr>
        <p:txBody>
          <a:bodyPr>
            <a:prstTxWarp prst="textNoShape">
              <a:avLst/>
            </a:prstTxWarp>
            <a:spAutoFit/>
          </a:bodyPr>
          <a:lstStyle/>
          <a:p>
            <a:pPr>
              <a:buClr>
                <a:schemeClr val="hlink"/>
              </a:buClr>
              <a:buFont typeface="Wingdings" charset="2"/>
              <a:buChar char="q"/>
            </a:pPr>
            <a:r>
              <a:rPr kumimoji="1" lang="en-US"/>
              <a:t> Established by Ewing and Rosenhaim(1900), Polanyi(1922), Taylor and others(1923/25/34/38), Schimd(1924), Bragg(1933) </a:t>
            </a:r>
          </a:p>
        </p:txBody>
      </p:sp>
      <p:sp>
        <p:nvSpPr>
          <p:cNvPr id="19462" name="Text Box 5"/>
          <p:cNvSpPr txBox="1">
            <a:spLocks noChangeArrowheads="1"/>
          </p:cNvSpPr>
          <p:nvPr/>
        </p:nvSpPr>
        <p:spPr bwMode="auto">
          <a:xfrm>
            <a:off x="533400" y="3357563"/>
            <a:ext cx="4030663" cy="457200"/>
          </a:xfrm>
          <a:prstGeom prst="rect">
            <a:avLst/>
          </a:prstGeom>
          <a:noFill/>
          <a:ln w="9525">
            <a:noFill/>
            <a:miter lim="800000"/>
            <a:headEnd/>
            <a:tailEnd/>
          </a:ln>
        </p:spPr>
        <p:txBody>
          <a:bodyPr wrap="none">
            <a:prstTxWarp prst="textNoShape">
              <a:avLst/>
            </a:prstTxWarp>
            <a:spAutoFit/>
          </a:bodyPr>
          <a:lstStyle/>
          <a:p>
            <a:r>
              <a:rPr kumimoji="1" lang="en-US">
                <a:solidFill>
                  <a:srgbClr val="CC0000"/>
                </a:solidFill>
              </a:rPr>
              <a:t>Mathematical representation</a:t>
            </a:r>
          </a:p>
        </p:txBody>
      </p:sp>
      <p:sp>
        <p:nvSpPr>
          <p:cNvPr id="19463" name="Text Box 6"/>
          <p:cNvSpPr txBox="1">
            <a:spLocks noChangeArrowheads="1"/>
          </p:cNvSpPr>
          <p:nvPr/>
        </p:nvSpPr>
        <p:spPr bwMode="auto">
          <a:xfrm>
            <a:off x="609600" y="3810000"/>
            <a:ext cx="8077200" cy="2282825"/>
          </a:xfrm>
          <a:prstGeom prst="rect">
            <a:avLst/>
          </a:prstGeom>
          <a:noFill/>
          <a:ln w="9525">
            <a:noFill/>
            <a:miter lim="800000"/>
            <a:headEnd/>
            <a:tailEnd/>
          </a:ln>
        </p:spPr>
        <p:txBody>
          <a:bodyPr>
            <a:prstTxWarp prst="textNoShape">
              <a:avLst/>
            </a:prstTxWarp>
            <a:spAutoFit/>
          </a:bodyPr>
          <a:lstStyle/>
          <a:p>
            <a:pPr>
              <a:buClr>
                <a:schemeClr val="hlink"/>
              </a:buClr>
              <a:buFont typeface="Wingdings" charset="2"/>
              <a:buChar char="q"/>
            </a:pPr>
            <a:r>
              <a:rPr kumimoji="1" lang="en-US"/>
              <a:t> Initially proposed by Taylor in 1938, followed by Bishop &amp; Hill (1951)</a:t>
            </a:r>
          </a:p>
          <a:p>
            <a:pPr>
              <a:buClr>
                <a:schemeClr val="hlink"/>
              </a:buClr>
              <a:buFont typeface="Wingdings" charset="2"/>
              <a:buChar char="q"/>
            </a:pPr>
            <a:endParaRPr kumimoji="1" lang="en-US"/>
          </a:p>
          <a:p>
            <a:pPr>
              <a:buClr>
                <a:schemeClr val="hlink"/>
              </a:buClr>
              <a:buFont typeface="Wingdings" charset="2"/>
              <a:buChar char="q"/>
            </a:pPr>
            <a:r>
              <a:rPr kumimoji="1" lang="en-US"/>
              <a:t> Further developments by Hill(1966), Kocks (1970), Hill and Rice(1972) , Asaro and Rice(1977),  Hill and Havner(1983)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fld id="{7A8FF1FB-A608-C545-AB87-459AC7626EB7}" type="slidenum">
              <a:rPr lang="en-US" smtClean="0"/>
              <a:pPr/>
              <a:t>7</a:t>
            </a:fld>
            <a:endParaRPr lang="en-US" smtClean="0"/>
          </a:p>
        </p:txBody>
      </p:sp>
      <p:sp>
        <p:nvSpPr>
          <p:cNvPr id="20483" name="Text Box 2"/>
          <p:cNvSpPr txBox="1">
            <a:spLocks noChangeArrowheads="1"/>
          </p:cNvSpPr>
          <p:nvPr/>
        </p:nvSpPr>
        <p:spPr bwMode="auto">
          <a:xfrm>
            <a:off x="228600" y="1752600"/>
            <a:ext cx="7086600" cy="457200"/>
          </a:xfrm>
          <a:prstGeom prst="rect">
            <a:avLst/>
          </a:prstGeom>
          <a:noFill/>
          <a:ln w="9525">
            <a:noFill/>
            <a:miter lim="800000"/>
            <a:headEnd/>
            <a:tailEnd/>
          </a:ln>
        </p:spPr>
        <p:txBody>
          <a:bodyPr>
            <a:prstTxWarp prst="textNoShape">
              <a:avLst/>
            </a:prstTxWarp>
            <a:spAutoFit/>
          </a:bodyPr>
          <a:lstStyle/>
          <a:p>
            <a:r>
              <a:rPr kumimoji="1" lang="en-US" dirty="0">
                <a:solidFill>
                  <a:srgbClr val="CC0000"/>
                </a:solidFill>
              </a:rPr>
              <a:t>Experimental </a:t>
            </a:r>
            <a:r>
              <a:rPr kumimoji="1" lang="en-US" dirty="0" smtClean="0">
                <a:solidFill>
                  <a:srgbClr val="CC0000"/>
                </a:solidFill>
              </a:rPr>
              <a:t>measurements </a:t>
            </a:r>
            <a:r>
              <a:rPr kumimoji="1" lang="en-US" dirty="0">
                <a:solidFill>
                  <a:srgbClr val="CC0000"/>
                </a:solidFill>
              </a:rPr>
              <a:t>showed </a:t>
            </a:r>
            <a:r>
              <a:rPr kumimoji="1" lang="en-US" dirty="0" smtClean="0">
                <a:solidFill>
                  <a:srgbClr val="CC0000"/>
                </a:solidFill>
              </a:rPr>
              <a:t>that:</a:t>
            </a:r>
            <a:endParaRPr kumimoji="1" lang="en-US" dirty="0">
              <a:solidFill>
                <a:srgbClr val="CC0000"/>
              </a:solidFill>
            </a:endParaRPr>
          </a:p>
        </p:txBody>
      </p:sp>
      <p:sp>
        <p:nvSpPr>
          <p:cNvPr id="20484" name="Text Box 3"/>
          <p:cNvSpPr txBox="1">
            <a:spLocks noChangeArrowheads="1"/>
          </p:cNvSpPr>
          <p:nvPr/>
        </p:nvSpPr>
        <p:spPr bwMode="auto">
          <a:xfrm>
            <a:off x="457200" y="2286000"/>
            <a:ext cx="8229600" cy="4154983"/>
          </a:xfrm>
          <a:prstGeom prst="rect">
            <a:avLst/>
          </a:prstGeom>
          <a:noFill/>
          <a:ln w="9525">
            <a:noFill/>
            <a:miter lim="800000"/>
            <a:headEnd/>
            <a:tailEnd/>
          </a:ln>
        </p:spPr>
        <p:txBody>
          <a:bodyPr>
            <a:prstTxWarp prst="textNoShape">
              <a:avLst/>
            </a:prstTxWarp>
            <a:spAutoFit/>
          </a:bodyPr>
          <a:lstStyle/>
          <a:p>
            <a:pPr>
              <a:buClr>
                <a:schemeClr val="hlink"/>
              </a:buClr>
              <a:buFont typeface="Wingdings" charset="2"/>
              <a:buChar char="q"/>
            </a:pPr>
            <a:r>
              <a:rPr kumimoji="1" lang="en-US" dirty="0"/>
              <a:t> At room temperature the major source for </a:t>
            </a:r>
            <a:r>
              <a:rPr kumimoji="1" lang="en-US" dirty="0" smtClean="0"/>
              <a:t>plastic deformation </a:t>
            </a:r>
            <a:r>
              <a:rPr kumimoji="1" lang="en-US" dirty="0"/>
              <a:t>is the dislocation motion through the crystal lattice</a:t>
            </a:r>
          </a:p>
          <a:p>
            <a:pPr>
              <a:buClr>
                <a:schemeClr val="hlink"/>
              </a:buClr>
              <a:buFont typeface="Wingdings" charset="2"/>
              <a:buChar char="q"/>
            </a:pPr>
            <a:r>
              <a:rPr kumimoji="1" lang="en-US" dirty="0"/>
              <a:t> Dislocation motion occurs on fixed </a:t>
            </a:r>
            <a:r>
              <a:rPr kumimoji="1" lang="en-US" dirty="0">
                <a:solidFill>
                  <a:srgbClr val="0000FF"/>
                </a:solidFill>
              </a:rPr>
              <a:t>crystal planes</a:t>
            </a:r>
            <a:r>
              <a:rPr kumimoji="1" lang="en-US" dirty="0"/>
              <a:t> (“slip planes”) in fixed </a:t>
            </a:r>
            <a:r>
              <a:rPr kumimoji="1" lang="en-US" dirty="0">
                <a:solidFill>
                  <a:srgbClr val="0000FF"/>
                </a:solidFill>
              </a:rPr>
              <a:t>crystallographic directions </a:t>
            </a:r>
            <a:r>
              <a:rPr kumimoji="1" lang="en-US" dirty="0"/>
              <a:t>(corresponding to the Burgers vector of the dislocation that carries the slip)</a:t>
            </a:r>
            <a:endParaRPr kumimoji="1" lang="en-US" dirty="0">
              <a:solidFill>
                <a:srgbClr val="0000FF"/>
              </a:solidFill>
            </a:endParaRPr>
          </a:p>
          <a:p>
            <a:pPr>
              <a:buClr>
                <a:schemeClr val="hlink"/>
              </a:buClr>
              <a:buFont typeface="Wingdings" charset="2"/>
              <a:buChar char="q"/>
            </a:pPr>
            <a:r>
              <a:rPr kumimoji="1" lang="en-US" dirty="0"/>
              <a:t> The crystal structure of metals is </a:t>
            </a:r>
            <a:r>
              <a:rPr kumimoji="1" lang="en-US" i="1" dirty="0"/>
              <a:t>not </a:t>
            </a:r>
            <a:r>
              <a:rPr kumimoji="1" lang="en-US" dirty="0"/>
              <a:t>altered by the plastic flow </a:t>
            </a:r>
          </a:p>
          <a:p>
            <a:pPr>
              <a:buClr>
                <a:schemeClr val="hlink"/>
              </a:buClr>
              <a:buFont typeface="Wingdings" charset="2"/>
              <a:buChar char="q"/>
            </a:pPr>
            <a:r>
              <a:rPr kumimoji="1" lang="en-US" dirty="0" smtClean="0"/>
              <a:t> Volume </a:t>
            </a:r>
            <a:r>
              <a:rPr kumimoji="1" lang="en-US" dirty="0"/>
              <a:t>changes during plastic flow are </a:t>
            </a:r>
            <a:r>
              <a:rPr kumimoji="1" lang="en-US" dirty="0" smtClean="0"/>
              <a:t>negligible, which means that the pressure (or, mean stress) does </a:t>
            </a:r>
            <a:r>
              <a:rPr kumimoji="1" lang="en-US" i="1" dirty="0" smtClean="0"/>
              <a:t>not</a:t>
            </a:r>
            <a:r>
              <a:rPr kumimoji="1" lang="en-US" dirty="0" smtClean="0"/>
              <a:t> contribute to plasticity</a:t>
            </a:r>
            <a:endParaRPr kumimoji="1" lang="en-US" dirty="0"/>
          </a:p>
        </p:txBody>
      </p:sp>
      <p:sp>
        <p:nvSpPr>
          <p:cNvPr id="86020" name="Rectangle 4"/>
          <p:cNvSpPr>
            <a:spLocks noChangeArrowheads="1"/>
          </p:cNvSpPr>
          <p:nvPr/>
        </p:nvSpPr>
        <p:spPr bwMode="auto">
          <a:xfrm>
            <a:off x="2557463" y="76200"/>
            <a:ext cx="4148137" cy="823912"/>
          </a:xfrm>
          <a:prstGeom prst="rect">
            <a:avLst/>
          </a:prstGeom>
          <a:noFill/>
          <a:ln w="9525">
            <a:noFill/>
            <a:miter lim="800000"/>
            <a:headEnd/>
            <a:tailEnd/>
          </a:ln>
          <a:effectLst/>
        </p:spPr>
        <p:txBody>
          <a:bodyPr wrap="none">
            <a:prstTxWarp prst="textNoShape">
              <a:avLst/>
            </a:prstTxWarp>
            <a:spAutoFit/>
          </a:bodyPr>
          <a:lstStyle/>
          <a:p>
            <a:pPr>
              <a:defRPr/>
            </a:pPr>
            <a:r>
              <a:rPr kumimoji="1" lang="en-US" sz="4800" i="1">
                <a:solidFill>
                  <a:srgbClr val="0006B1"/>
                </a:solidFill>
                <a:effectLst>
                  <a:outerShdw blurRad="38100" dist="38100" dir="2700000" algn="tl">
                    <a:srgbClr val="DDDDDD"/>
                  </a:outerShdw>
                </a:effectLst>
              </a:rPr>
              <a:t>Physics of Slip</a:t>
            </a:r>
          </a:p>
        </p:txBody>
      </p:sp>
      <p:sp>
        <p:nvSpPr>
          <p:cNvPr id="20486" name="Text Box 5"/>
          <p:cNvSpPr txBox="1">
            <a:spLocks noChangeArrowheads="1"/>
          </p:cNvSpPr>
          <p:nvPr/>
        </p:nvSpPr>
        <p:spPr bwMode="auto">
          <a:xfrm>
            <a:off x="304800" y="1066800"/>
            <a:ext cx="3370263" cy="457200"/>
          </a:xfrm>
          <a:prstGeom prst="rect">
            <a:avLst/>
          </a:prstGeom>
          <a:noFill/>
          <a:ln w="9525">
            <a:noFill/>
            <a:miter lim="800000"/>
            <a:headEnd/>
            <a:tailEnd/>
          </a:ln>
        </p:spPr>
        <p:txBody>
          <a:bodyPr wrap="none">
            <a:prstTxWarp prst="textNoShape">
              <a:avLst/>
            </a:prstTxWarp>
            <a:spAutoFit/>
          </a:bodyPr>
          <a:lstStyle/>
          <a:p>
            <a:r>
              <a:rPr kumimoji="1" lang="en-US">
                <a:solidFill>
                  <a:srgbClr val="CC0000"/>
                </a:solidFill>
              </a:rPr>
              <a:t>Experimental technique</a:t>
            </a:r>
          </a:p>
        </p:txBody>
      </p:sp>
      <p:sp>
        <p:nvSpPr>
          <p:cNvPr id="20487" name="Text Box 6"/>
          <p:cNvSpPr txBox="1">
            <a:spLocks noChangeArrowheads="1"/>
          </p:cNvSpPr>
          <p:nvPr/>
        </p:nvSpPr>
        <p:spPr bwMode="auto">
          <a:xfrm>
            <a:off x="3937000" y="1066800"/>
            <a:ext cx="4673600" cy="457200"/>
          </a:xfrm>
          <a:prstGeom prst="rect">
            <a:avLst/>
          </a:prstGeom>
          <a:noFill/>
          <a:ln w="9525">
            <a:noFill/>
            <a:miter lim="800000"/>
            <a:headEnd/>
            <a:tailEnd/>
          </a:ln>
        </p:spPr>
        <p:txBody>
          <a:bodyPr wrap="none">
            <a:prstTxWarp prst="textNoShape">
              <a:avLst/>
            </a:prstTxWarp>
            <a:spAutoFit/>
          </a:bodyPr>
          <a:lstStyle/>
          <a:p>
            <a:r>
              <a:rPr kumimoji="1" lang="en-US"/>
              <a:t>Uniaxial Tension or Compression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33507A3B-56B9-4444-AEB8-6F2DE6D79B10}" type="slidenum">
              <a:rPr lang="en-US" smtClean="0"/>
              <a:pPr/>
              <a:t>8</a:t>
            </a:fld>
            <a:endParaRPr lang="en-US" smtClean="0"/>
          </a:p>
        </p:txBody>
      </p:sp>
      <p:sp>
        <p:nvSpPr>
          <p:cNvPr id="87042" name="Text Box 2"/>
          <p:cNvSpPr txBox="1">
            <a:spLocks noChangeArrowheads="1"/>
          </p:cNvSpPr>
          <p:nvPr/>
        </p:nvSpPr>
        <p:spPr bwMode="auto">
          <a:xfrm>
            <a:off x="847725" y="228600"/>
            <a:ext cx="7451725" cy="641350"/>
          </a:xfrm>
          <a:prstGeom prst="rect">
            <a:avLst/>
          </a:prstGeom>
          <a:noFill/>
          <a:ln w="9525">
            <a:noFill/>
            <a:miter lim="800000"/>
            <a:headEnd/>
            <a:tailEnd/>
          </a:ln>
          <a:effectLst/>
        </p:spPr>
        <p:txBody>
          <a:bodyPr wrap="none">
            <a:prstTxWarp prst="textNoShape">
              <a:avLst/>
            </a:prstTxWarp>
            <a:spAutoFit/>
          </a:bodyPr>
          <a:lstStyle/>
          <a:p>
            <a:pPr>
              <a:defRPr/>
            </a:pPr>
            <a:r>
              <a:rPr kumimoji="1" lang="en-US" sz="3600" i="1">
                <a:solidFill>
                  <a:srgbClr val="0006B1"/>
                </a:solidFill>
                <a:effectLst>
                  <a:outerShdw blurRad="38100" dist="38100" dir="2700000" algn="tl">
                    <a:srgbClr val="DDDDDD"/>
                  </a:outerShdw>
                </a:effectLst>
              </a:rPr>
              <a:t>Shear Stress – Shear Strain Curves</a:t>
            </a:r>
          </a:p>
        </p:txBody>
      </p:sp>
      <p:pic>
        <p:nvPicPr>
          <p:cNvPr id="21508" name="Picture 5" descr="figure1003"/>
          <p:cNvPicPr>
            <a:picLocks noChangeAspect="1" noChangeArrowheads="1"/>
          </p:cNvPicPr>
          <p:nvPr/>
        </p:nvPicPr>
        <p:blipFill>
          <a:blip r:embed="rId2">
            <a:lum bright="-10000" contrast="42000"/>
          </a:blip>
          <a:srcRect r="10146"/>
          <a:stretch>
            <a:fillRect/>
          </a:stretch>
        </p:blipFill>
        <p:spPr bwMode="auto">
          <a:xfrm>
            <a:off x="4267200" y="1524000"/>
            <a:ext cx="4724400" cy="4124325"/>
          </a:xfrm>
          <a:prstGeom prst="rect">
            <a:avLst/>
          </a:prstGeom>
          <a:noFill/>
          <a:ln w="9525">
            <a:noFill/>
            <a:miter lim="800000"/>
            <a:headEnd/>
            <a:tailEnd/>
          </a:ln>
        </p:spPr>
      </p:pic>
      <p:sp>
        <p:nvSpPr>
          <p:cNvPr id="21509" name="Text Box 3"/>
          <p:cNvSpPr txBox="1">
            <a:spLocks noChangeArrowheads="1"/>
          </p:cNvSpPr>
          <p:nvPr/>
        </p:nvSpPr>
        <p:spPr bwMode="auto">
          <a:xfrm>
            <a:off x="685800" y="1143000"/>
            <a:ext cx="4038600" cy="5324535"/>
          </a:xfrm>
          <a:prstGeom prst="rect">
            <a:avLst/>
          </a:prstGeom>
          <a:noFill/>
          <a:ln w="9525">
            <a:noFill/>
            <a:miter lim="800000"/>
            <a:headEnd/>
            <a:tailEnd/>
          </a:ln>
        </p:spPr>
        <p:txBody>
          <a:bodyPr wrap="square">
            <a:prstTxWarp prst="textNoShape">
              <a:avLst/>
            </a:prstTxWarp>
            <a:spAutoFit/>
          </a:bodyPr>
          <a:lstStyle/>
          <a:p>
            <a:r>
              <a:rPr kumimoji="1" lang="en-US" sz="2000" dirty="0"/>
              <a:t>A typical flow curve (stress-strain) for a single crystal shows three </a:t>
            </a:r>
            <a:r>
              <a:rPr kumimoji="1" lang="en-US" sz="2000" i="1" dirty="0"/>
              <a:t>stages</a:t>
            </a:r>
            <a:r>
              <a:rPr kumimoji="1" lang="en-US" sz="2000" dirty="0"/>
              <a:t> of work hardening: </a:t>
            </a:r>
          </a:p>
          <a:p>
            <a:pPr>
              <a:buFontTx/>
              <a:buChar char="-"/>
            </a:pPr>
            <a:r>
              <a:rPr kumimoji="1" lang="en-US" sz="2000" dirty="0"/>
              <a:t> Stage I = “easy glide” with low hardening </a:t>
            </a:r>
            <a:r>
              <a:rPr kumimoji="1" lang="en-US" sz="2000" dirty="0" smtClean="0"/>
              <a:t>rates ~</a:t>
            </a:r>
            <a:r>
              <a:rPr kumimoji="1" lang="en-US" sz="2000" dirty="0" smtClean="0"/>
              <a:t>µ/10000</a:t>
            </a:r>
            <a:r>
              <a:rPr kumimoji="1" lang="en-US" sz="2000" dirty="0" smtClean="0"/>
              <a:t>; </a:t>
            </a:r>
            <a:r>
              <a:rPr kumimoji="1" lang="en-US" sz="2000" dirty="0"/>
              <a:t/>
            </a:r>
            <a:br>
              <a:rPr kumimoji="1" lang="en-US" sz="2000" dirty="0"/>
            </a:br>
            <a:r>
              <a:rPr kumimoji="1" lang="en-US" sz="2000" dirty="0"/>
              <a:t>- Stage II with high, constant </a:t>
            </a:r>
            <a:r>
              <a:rPr kumimoji="1" lang="en-US" sz="2000" dirty="0" smtClean="0"/>
              <a:t>(linear) hardening rate ~µ/200, </a:t>
            </a:r>
            <a:r>
              <a:rPr kumimoji="1" lang="en-US" sz="2000" dirty="0"/>
              <a:t>nearly independent of temperature or strain rate; </a:t>
            </a:r>
            <a:br>
              <a:rPr kumimoji="1" lang="en-US" sz="2000" dirty="0"/>
            </a:br>
            <a:r>
              <a:rPr kumimoji="1" lang="en-US" sz="2000" dirty="0"/>
              <a:t>- Stage III with decreasing hardening rate and very sensitive to temperature and strain rate</a:t>
            </a:r>
            <a:r>
              <a:rPr kumimoji="1" lang="en-US" sz="2000" dirty="0" smtClean="0"/>
              <a:t>.  Dynamic recovery operates;</a:t>
            </a:r>
          </a:p>
          <a:p>
            <a:pPr>
              <a:buFontTx/>
              <a:buChar char="-"/>
            </a:pPr>
            <a:r>
              <a:rPr kumimoji="1" lang="en-US" sz="2000" dirty="0"/>
              <a:t> </a:t>
            </a:r>
            <a:r>
              <a:rPr kumimoji="1" lang="en-US" sz="2000" dirty="0" smtClean="0"/>
              <a:t>Stage IV (not shown) with low hardening rates ~µ/10000.</a:t>
            </a:r>
            <a:endParaRPr kumimoji="1" lang="en-US" sz="2000" dirty="0"/>
          </a:p>
          <a:p>
            <a:r>
              <a:rPr kumimoji="1" lang="en-US" sz="2000" dirty="0"/>
              <a:t>Hardening behavior will be discussed in another lecture.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2"/>
          </p:nvPr>
        </p:nvSpPr>
        <p:spPr>
          <a:noFill/>
        </p:spPr>
        <p:txBody>
          <a:bodyPr/>
          <a:lstStyle/>
          <a:p>
            <a:fld id="{C41A7561-056F-414E-8E6A-46FBE6CABE5A}" type="slidenum">
              <a:rPr lang="en-US" smtClean="0"/>
              <a:pPr/>
              <a:t>9</a:t>
            </a:fld>
            <a:endParaRPr lang="en-US" smtClean="0"/>
          </a:p>
        </p:txBody>
      </p:sp>
      <p:sp>
        <p:nvSpPr>
          <p:cNvPr id="65538" name="Rectangle 2"/>
          <p:cNvSpPr>
            <a:spLocks noGrp="1" noChangeArrowheads="1"/>
          </p:cNvSpPr>
          <p:nvPr>
            <p:ph type="title"/>
          </p:nvPr>
        </p:nvSpPr>
        <p:spPr>
          <a:xfrm>
            <a:off x="1295400" y="152400"/>
            <a:ext cx="6096000" cy="1371600"/>
          </a:xfrm>
        </p:spPr>
        <p:txBody>
          <a:bodyPr/>
          <a:lstStyle/>
          <a:p>
            <a:pPr>
              <a:defRPr/>
            </a:pPr>
            <a:r>
              <a:rPr lang="en-US"/>
              <a:t>Burgers vector: </a:t>
            </a:r>
            <a:r>
              <a:rPr lang="en-US" b="1"/>
              <a:t>b</a:t>
            </a:r>
            <a:r>
              <a:rPr lang="en-US"/>
              <a:t> </a:t>
            </a:r>
          </a:p>
        </p:txBody>
      </p:sp>
      <p:pic>
        <p:nvPicPr>
          <p:cNvPr id="22532" name="Picture 3"/>
          <p:cNvPicPr>
            <a:picLocks noChangeAspect="1" noChangeArrowheads="1"/>
          </p:cNvPicPr>
          <p:nvPr/>
        </p:nvPicPr>
        <p:blipFill>
          <a:blip r:embed="rId2"/>
          <a:srcRect/>
          <a:stretch>
            <a:fillRect/>
          </a:stretch>
        </p:blipFill>
        <p:spPr bwMode="auto">
          <a:xfrm>
            <a:off x="4664075" y="1524000"/>
            <a:ext cx="4022725" cy="3651250"/>
          </a:xfrm>
          <a:prstGeom prst="rect">
            <a:avLst/>
          </a:prstGeom>
          <a:noFill/>
          <a:ln w="9525">
            <a:noFill/>
            <a:miter lim="800000"/>
            <a:headEnd/>
            <a:tailEnd/>
          </a:ln>
        </p:spPr>
      </p:pic>
      <p:pic>
        <p:nvPicPr>
          <p:cNvPr id="22533" name="Picture 4"/>
          <p:cNvPicPr>
            <a:picLocks noChangeAspect="1" noChangeArrowheads="1"/>
          </p:cNvPicPr>
          <p:nvPr/>
        </p:nvPicPr>
        <p:blipFill>
          <a:blip r:embed="rId3"/>
          <a:srcRect/>
          <a:stretch>
            <a:fillRect/>
          </a:stretch>
        </p:blipFill>
        <p:spPr bwMode="auto">
          <a:xfrm>
            <a:off x="1784350" y="1447800"/>
            <a:ext cx="3473450" cy="2281238"/>
          </a:xfrm>
          <a:prstGeom prst="rect">
            <a:avLst/>
          </a:prstGeom>
          <a:noFill/>
          <a:ln w="9525">
            <a:noFill/>
            <a:miter lim="800000"/>
            <a:headEnd/>
            <a:tailEnd/>
          </a:ln>
        </p:spPr>
      </p:pic>
      <p:sp>
        <p:nvSpPr>
          <p:cNvPr id="22534" name="Text Box 5"/>
          <p:cNvSpPr txBox="1">
            <a:spLocks noChangeArrowheads="1"/>
          </p:cNvSpPr>
          <p:nvPr/>
        </p:nvSpPr>
        <p:spPr bwMode="auto">
          <a:xfrm>
            <a:off x="1812925" y="3886200"/>
            <a:ext cx="2139950" cy="822325"/>
          </a:xfrm>
          <a:prstGeom prst="rect">
            <a:avLst/>
          </a:prstGeom>
          <a:noFill/>
          <a:ln w="9525">
            <a:noFill/>
            <a:miter lim="800000"/>
            <a:headEnd/>
            <a:tailEnd/>
          </a:ln>
        </p:spPr>
        <p:txBody>
          <a:bodyPr wrap="none">
            <a:prstTxWarp prst="textNoShape">
              <a:avLst/>
            </a:prstTxWarp>
            <a:spAutoFit/>
          </a:bodyPr>
          <a:lstStyle/>
          <a:p>
            <a:r>
              <a:rPr lang="en-US">
                <a:latin typeface="Times" charset="0"/>
              </a:rPr>
              <a:t>Screw position:</a:t>
            </a:r>
            <a:br>
              <a:rPr lang="en-US">
                <a:latin typeface="Times" charset="0"/>
              </a:rPr>
            </a:br>
            <a:r>
              <a:rPr lang="en-US">
                <a:latin typeface="Times" charset="0"/>
              </a:rPr>
              <a:t>line direction//</a:t>
            </a:r>
            <a:r>
              <a:rPr lang="en-US" b="1">
                <a:latin typeface="Times" charset="0"/>
              </a:rPr>
              <a:t>b</a:t>
            </a:r>
            <a:endParaRPr lang="en-US">
              <a:latin typeface="Times" charset="0"/>
            </a:endParaRPr>
          </a:p>
        </p:txBody>
      </p:sp>
      <p:sp>
        <p:nvSpPr>
          <p:cNvPr id="22535" name="Text Box 6"/>
          <p:cNvSpPr txBox="1">
            <a:spLocks noChangeArrowheads="1"/>
          </p:cNvSpPr>
          <p:nvPr/>
        </p:nvSpPr>
        <p:spPr bwMode="auto">
          <a:xfrm>
            <a:off x="5181600" y="5334000"/>
            <a:ext cx="2170113" cy="822325"/>
          </a:xfrm>
          <a:prstGeom prst="rect">
            <a:avLst/>
          </a:prstGeom>
          <a:noFill/>
          <a:ln w="9525">
            <a:noFill/>
            <a:miter lim="800000"/>
            <a:headEnd/>
            <a:tailEnd/>
          </a:ln>
        </p:spPr>
        <p:txBody>
          <a:bodyPr wrap="none">
            <a:prstTxWarp prst="textNoShape">
              <a:avLst/>
            </a:prstTxWarp>
            <a:spAutoFit/>
          </a:bodyPr>
          <a:lstStyle/>
          <a:p>
            <a:r>
              <a:rPr lang="en-US">
                <a:latin typeface="Times" charset="0"/>
              </a:rPr>
              <a:t>Edge position:</a:t>
            </a:r>
            <a:br>
              <a:rPr lang="en-US">
                <a:latin typeface="Times" charset="0"/>
              </a:rPr>
            </a:br>
            <a:r>
              <a:rPr lang="en-US">
                <a:latin typeface="Times" charset="0"/>
              </a:rPr>
              <a:t>line direction</a:t>
            </a:r>
            <a:r>
              <a:rPr lang="en-US">
                <a:latin typeface="Times" charset="0"/>
                <a:sym typeface="Symbol" charset="2"/>
              </a:rPr>
              <a:t></a:t>
            </a:r>
            <a:r>
              <a:rPr lang="en-US" b="1">
                <a:latin typeface="Times" charset="0"/>
              </a:rPr>
              <a:t>b</a:t>
            </a:r>
            <a:endParaRPr lang="en-US">
              <a:latin typeface="Times" charset="0"/>
            </a:endParaRPr>
          </a:p>
        </p:txBody>
      </p:sp>
      <p:sp>
        <p:nvSpPr>
          <p:cNvPr id="22537" name="Text Box 8"/>
          <p:cNvSpPr txBox="1">
            <a:spLocks noChangeArrowheads="1"/>
          </p:cNvSpPr>
          <p:nvPr/>
        </p:nvSpPr>
        <p:spPr bwMode="auto">
          <a:xfrm>
            <a:off x="228600" y="4800600"/>
            <a:ext cx="4648200" cy="1735137"/>
          </a:xfrm>
          <a:prstGeom prst="rect">
            <a:avLst/>
          </a:prstGeom>
          <a:solidFill>
            <a:srgbClr val="FFE5E5"/>
          </a:solidFill>
          <a:ln w="9525">
            <a:noFill/>
            <a:miter lim="800000"/>
            <a:headEnd/>
            <a:tailEnd/>
          </a:ln>
        </p:spPr>
        <p:txBody>
          <a:bodyPr>
            <a:prstTxWarp prst="textNoShape">
              <a:avLst/>
            </a:prstTxWarp>
            <a:spAutoFit/>
          </a:bodyPr>
          <a:lstStyle/>
          <a:p>
            <a:r>
              <a:rPr lang="en-US" sz="1200"/>
              <a:t>A dislocation is a line defect in the crystal lattice.  The defect has a definite magnitude and direction determined by the </a:t>
            </a:r>
            <a:r>
              <a:rPr lang="en-US" sz="1200" i="1"/>
              <a:t>closure failure</a:t>
            </a:r>
            <a:r>
              <a:rPr lang="en-US" sz="1200"/>
              <a:t> in the lattice found by performing a circuit around the dislocation line; this vector is known as the Burgers vector of the dislocation.  It is everywhere the same regardless of the line direction of the dislocation.  Dislocations act as </a:t>
            </a:r>
            <a:r>
              <a:rPr lang="en-US" sz="1200" i="1"/>
              <a:t>carriers of strain</a:t>
            </a:r>
            <a:r>
              <a:rPr lang="en-US" sz="1200"/>
              <a:t> in a crystal because they are able to change position by purely </a:t>
            </a:r>
            <a:r>
              <a:rPr lang="en-US" sz="1200" i="1"/>
              <a:t>local exchange in atom positions</a:t>
            </a:r>
            <a:r>
              <a:rPr lang="en-US" sz="1200"/>
              <a:t> (conservative motion) without any long range atom motion (i.e. no mass transport required).</a:t>
            </a:r>
          </a:p>
        </p:txBody>
      </p:sp>
      <p:sp>
        <p:nvSpPr>
          <p:cNvPr id="2" name="TextBox 1"/>
          <p:cNvSpPr txBox="1"/>
          <p:nvPr/>
        </p:nvSpPr>
        <p:spPr>
          <a:xfrm>
            <a:off x="993544" y="1981200"/>
            <a:ext cx="720670" cy="338554"/>
          </a:xfrm>
          <a:prstGeom prst="rect">
            <a:avLst/>
          </a:prstGeom>
          <a:noFill/>
        </p:spPr>
        <p:txBody>
          <a:bodyPr wrap="none" rtlCol="0">
            <a:spAutoFit/>
          </a:bodyPr>
          <a:lstStyle/>
          <a:p>
            <a:r>
              <a:rPr lang="en-US" sz="1600" dirty="0" smtClean="0">
                <a:solidFill>
                  <a:srgbClr val="660066"/>
                </a:solidFill>
              </a:rPr>
              <a:t>[Reid]</a:t>
            </a:r>
            <a:endParaRPr lang="en-US" sz="1600" dirty="0">
              <a:solidFill>
                <a:srgbClr val="660066"/>
              </a:solidFill>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1842</TotalTime>
  <Words>2892</Words>
  <Application>Microsoft Macintosh PowerPoint</Application>
  <PresentationFormat>On-screen Show (4:3)</PresentationFormat>
  <Paragraphs>272</Paragraphs>
  <Slides>41</Slides>
  <Notes>3</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41</vt:i4>
      </vt:variant>
    </vt:vector>
  </HeadingPairs>
  <TitlesOfParts>
    <vt:vector size="45" baseType="lpstr">
      <vt:lpstr>Blank Presentation</vt:lpstr>
      <vt:lpstr>Equation</vt:lpstr>
      <vt:lpstr>Document</vt:lpstr>
      <vt:lpstr>Picture</vt:lpstr>
      <vt:lpstr>Plastic Deformation  of Single Crystals</vt:lpstr>
      <vt:lpstr>Objective</vt:lpstr>
      <vt:lpstr>Why is the Schmid factor useful?</vt:lpstr>
      <vt:lpstr>Bibliography</vt:lpstr>
      <vt:lpstr>Notation</vt:lpstr>
      <vt:lpstr>Historical Development</vt:lpstr>
      <vt:lpstr>PowerPoint Presentation</vt:lpstr>
      <vt:lpstr>PowerPoint Presentation</vt:lpstr>
      <vt:lpstr>Burgers vector: b </vt:lpstr>
      <vt:lpstr>Slip steps</vt:lpstr>
      <vt:lpstr>Dislocation glide</vt:lpstr>
      <vt:lpstr>Single Crystal Deformation</vt:lpstr>
      <vt:lpstr>Resolved Shear Stress</vt:lpstr>
      <vt:lpstr>Schmid’s Law</vt:lpstr>
      <vt:lpstr>Schmid’s Law</vt:lpstr>
      <vt:lpstr>Critical Resolved Shear Stress</vt:lpstr>
      <vt:lpstr>Calculation of Resolved Shear Stress</vt:lpstr>
      <vt:lpstr>PowerPoint Presentation</vt:lpstr>
      <vt:lpstr>FCC Geometry of Slip Systems</vt:lpstr>
      <vt:lpstr>PowerPoint Presentation</vt:lpstr>
      <vt:lpstr>Geometry of Single Slip</vt:lpstr>
      <vt:lpstr>Schmid factors</vt:lpstr>
      <vt:lpstr>Names of Slip Systems</vt:lpstr>
      <vt:lpstr>PowerPoint Presentation</vt:lpstr>
      <vt:lpstr>PowerPoint Presentation</vt:lpstr>
      <vt:lpstr>Useful Equations</vt:lpstr>
      <vt:lpstr>Taylor rate-sensitive model</vt:lpstr>
      <vt:lpstr>Schmid Law Calculations</vt:lpstr>
      <vt:lpstr>Hexagonal Metals</vt:lpstr>
      <vt:lpstr>Summary</vt:lpstr>
      <vt:lpstr>Supplemental Slides</vt:lpstr>
      <vt:lpstr>Crystal Planes in HCP</vt:lpstr>
      <vt:lpstr>Crystal Directions in HCP</vt:lpstr>
      <vt:lpstr>Dislocation Motion</vt:lpstr>
      <vt:lpstr>Dislocations &amp; Yield</vt:lpstr>
      <vt:lpstr>Why is there a yield stress?</vt:lpstr>
      <vt:lpstr>Orowan bowing stress</vt:lpstr>
      <vt:lpstr>Orowan Bowing Stress, contd.</vt:lpstr>
      <vt:lpstr>Critical stress</vt:lpstr>
      <vt:lpstr>Stereology: Nearest Neighbor Distance</vt:lpstr>
      <vt:lpstr>Dislocations as obstacles</vt:lpstr>
    </vt:vector>
  </TitlesOfParts>
  <Manager/>
  <Company>mse/cmu</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Single Crystal Plastic Deformation</dc:title>
  <dc:subject/>
  <dc:creator>a. d. rollett</dc:creator>
  <cp:keywords/>
  <dc:description/>
  <cp:lastModifiedBy>Anthony Rollett</cp:lastModifiedBy>
  <cp:revision>84</cp:revision>
  <cp:lastPrinted>2001-04-16T19:24:36Z</cp:lastPrinted>
  <dcterms:created xsi:type="dcterms:W3CDTF">2011-10-03T21:33:25Z</dcterms:created>
  <dcterms:modified xsi:type="dcterms:W3CDTF">2014-02-12T01:25:20Z</dcterms:modified>
  <cp:category/>
</cp:coreProperties>
</file>