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2.xml" ContentType="application/vnd.openxmlformats-officedocument.presentationml.notesSlide+xml"/>
  <Override PartName="/ppt/embeddings/oleObject5.bin" ContentType="application/vnd.openxmlformats-officedocument.oleObject"/>
  <Override PartName="/ppt/notesSlides/notesSlide13.xml" ContentType="application/vnd.openxmlformats-officedocument.presentationml.notesSlide+xml"/>
  <Override PartName="/ppt/embeddings/oleObject6.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7.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316" r:id="rId3"/>
    <p:sldId id="319" r:id="rId4"/>
    <p:sldId id="318" r:id="rId5"/>
    <p:sldId id="257" r:id="rId6"/>
    <p:sldId id="315" r:id="rId7"/>
    <p:sldId id="265" r:id="rId8"/>
    <p:sldId id="323" r:id="rId9"/>
    <p:sldId id="324" r:id="rId10"/>
    <p:sldId id="317" r:id="rId11"/>
    <p:sldId id="320" r:id="rId12"/>
    <p:sldId id="321" r:id="rId13"/>
    <p:sldId id="267" r:id="rId14"/>
    <p:sldId id="268" r:id="rId15"/>
    <p:sldId id="269" r:id="rId16"/>
    <p:sldId id="322" r:id="rId17"/>
    <p:sldId id="328" r:id="rId18"/>
    <p:sldId id="329" r:id="rId19"/>
    <p:sldId id="332" r:id="rId20"/>
    <p:sldId id="333" r:id="rId21"/>
    <p:sldId id="325" r:id="rId22"/>
    <p:sldId id="326" r:id="rId23"/>
    <p:sldId id="327" r:id="rId24"/>
    <p:sldId id="334" r:id="rId25"/>
    <p:sldId id="335" r:id="rId26"/>
    <p:sldId id="338" r:id="rId27"/>
    <p:sldId id="339" r:id="rId28"/>
    <p:sldId id="340" r:id="rId29"/>
    <p:sldId id="336" r:id="rId30"/>
    <p:sldId id="337" r:id="rId31"/>
    <p:sldId id="341" r:id="rId32"/>
    <p:sldId id="342" r:id="rId33"/>
    <p:sldId id="343" r:id="rId34"/>
    <p:sldId id="344" r:id="rId35"/>
    <p:sldId id="345" r:id="rId36"/>
    <p:sldId id="346" r:id="rId37"/>
    <p:sldId id="347" r:id="rId38"/>
    <p:sldId id="348" r:id="rId39"/>
    <p:sldId id="314" r:id="rId40"/>
    <p:sldId id="312" r:id="rId41"/>
    <p:sldId id="31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814" autoAdjust="0"/>
  </p:normalViewPr>
  <p:slideViewPr>
    <p:cSldViewPr snapToGrid="0" snapToObjects="1">
      <p:cViewPr>
        <p:scale>
          <a:sx n="150" d="100"/>
          <a:sy n="150" d="100"/>
        </p:scale>
        <p:origin x="-26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image" Target="../media/image20.emf"/><Relationship Id="rId2"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32D6C5-B3D8-7144-9573-F41DBBC7263D}" type="datetimeFigureOut">
              <a:rPr lang="en-US" smtClean="0"/>
              <a:t>1/11/16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85D496-2721-1E42-B066-D8A6F32FB243}" type="slidenum">
              <a:rPr lang="en-US" smtClean="0"/>
              <a:t>‹#›</a:t>
            </a:fld>
            <a:endParaRPr lang="en-US"/>
          </a:p>
        </p:txBody>
      </p:sp>
    </p:spTree>
    <p:extLst>
      <p:ext uri="{BB962C8B-B14F-4D97-AF65-F5344CB8AC3E}">
        <p14:creationId xmlns:p14="http://schemas.microsoft.com/office/powerpoint/2010/main" val="1413208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5A724-7DC7-9E4E-9891-4F9918985D6B}" type="datetimeFigureOut">
              <a:rPr lang="en-US" smtClean="0"/>
              <a:t>1/11/16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36CC4-F9DC-CC47-815B-70A99CCCEE96}" type="slidenum">
              <a:rPr lang="en-US" smtClean="0"/>
              <a:t>‹#›</a:t>
            </a:fld>
            <a:endParaRPr lang="en-US"/>
          </a:p>
        </p:txBody>
      </p:sp>
    </p:spTree>
    <p:extLst>
      <p:ext uri="{BB962C8B-B14F-4D97-AF65-F5344CB8AC3E}">
        <p14:creationId xmlns:p14="http://schemas.microsoft.com/office/powerpoint/2010/main" val="34683471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a:t>
            </a:fld>
            <a:endParaRPr lang="en-US"/>
          </a:p>
        </p:txBody>
      </p:sp>
    </p:spTree>
    <p:extLst>
      <p:ext uri="{BB962C8B-B14F-4D97-AF65-F5344CB8AC3E}">
        <p14:creationId xmlns:p14="http://schemas.microsoft.com/office/powerpoint/2010/main" val="170372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17</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18</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79AB4-F7B3-0D47-B344-486F4EF65585}" type="slidenum">
              <a:rPr lang="en-US"/>
              <a:pPr/>
              <a:t>19</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D3DE7-A21C-F94C-93F1-F6A900EF9FC7}" type="slidenum">
              <a:rPr lang="en-US"/>
              <a:pPr/>
              <a:t>20</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21</a:t>
            </a:fld>
            <a:endParaRPr lang="en-US"/>
          </a:p>
        </p:txBody>
      </p:sp>
    </p:spTree>
    <p:extLst>
      <p:ext uri="{BB962C8B-B14F-4D97-AF65-F5344CB8AC3E}">
        <p14:creationId xmlns:p14="http://schemas.microsoft.com/office/powerpoint/2010/main" val="222717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22</a:t>
            </a:fld>
            <a:endParaRPr lang="en-US"/>
          </a:p>
        </p:txBody>
      </p:sp>
    </p:spTree>
    <p:extLst>
      <p:ext uri="{BB962C8B-B14F-4D97-AF65-F5344CB8AC3E}">
        <p14:creationId xmlns:p14="http://schemas.microsoft.com/office/powerpoint/2010/main" val="206878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23</a:t>
            </a:fld>
            <a:endParaRPr lang="en-US"/>
          </a:p>
        </p:txBody>
      </p:sp>
    </p:spTree>
    <p:extLst>
      <p:ext uri="{BB962C8B-B14F-4D97-AF65-F5344CB8AC3E}">
        <p14:creationId xmlns:p14="http://schemas.microsoft.com/office/powerpoint/2010/main" val="981819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26</a:t>
            </a:fld>
            <a:endParaRPr lang="en-US"/>
          </a:p>
        </p:txBody>
      </p:sp>
    </p:spTree>
    <p:extLst>
      <p:ext uri="{BB962C8B-B14F-4D97-AF65-F5344CB8AC3E}">
        <p14:creationId xmlns:p14="http://schemas.microsoft.com/office/powerpoint/2010/main" val="1898978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27</a:t>
            </a:fld>
            <a:endParaRPr lang="en-US"/>
          </a:p>
        </p:txBody>
      </p:sp>
    </p:spTree>
    <p:extLst>
      <p:ext uri="{BB962C8B-B14F-4D97-AF65-F5344CB8AC3E}">
        <p14:creationId xmlns:p14="http://schemas.microsoft.com/office/powerpoint/2010/main" val="2360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28</a:t>
            </a:fld>
            <a:endParaRPr lang="en-US"/>
          </a:p>
        </p:txBody>
      </p:sp>
    </p:spTree>
    <p:extLst>
      <p:ext uri="{BB962C8B-B14F-4D97-AF65-F5344CB8AC3E}">
        <p14:creationId xmlns:p14="http://schemas.microsoft.com/office/powerpoint/2010/main" val="46974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5</a:t>
            </a:fld>
            <a:endParaRPr lang="en-US"/>
          </a:p>
        </p:txBody>
      </p:sp>
    </p:spTree>
    <p:extLst>
      <p:ext uri="{BB962C8B-B14F-4D97-AF65-F5344CB8AC3E}">
        <p14:creationId xmlns:p14="http://schemas.microsoft.com/office/powerpoint/2010/main" val="909514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40</a:t>
            </a:fld>
            <a:endParaRPr lang="en-US"/>
          </a:p>
        </p:txBody>
      </p:sp>
    </p:spTree>
    <p:extLst>
      <p:ext uri="{BB962C8B-B14F-4D97-AF65-F5344CB8AC3E}">
        <p14:creationId xmlns:p14="http://schemas.microsoft.com/office/powerpoint/2010/main" val="274609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7</a:t>
            </a:fld>
            <a:endParaRPr lang="en-US"/>
          </a:p>
        </p:txBody>
      </p:sp>
    </p:spTree>
    <p:extLst>
      <p:ext uri="{BB962C8B-B14F-4D97-AF65-F5344CB8AC3E}">
        <p14:creationId xmlns:p14="http://schemas.microsoft.com/office/powerpoint/2010/main" val="241392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10</a:t>
            </a:fld>
            <a:endParaRPr lang="en-US"/>
          </a:p>
        </p:txBody>
      </p:sp>
    </p:spTree>
    <p:extLst>
      <p:ext uri="{BB962C8B-B14F-4D97-AF65-F5344CB8AC3E}">
        <p14:creationId xmlns:p14="http://schemas.microsoft.com/office/powerpoint/2010/main" val="203976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6B426-D7E6-B440-9979-B4FEB5A503DE}" type="slidenum">
              <a:rPr lang="en-US"/>
              <a:pPr/>
              <a:t>11</a:t>
            </a:fld>
            <a:endParaRPr lang="en-US"/>
          </a:p>
        </p:txBody>
      </p:sp>
      <p:sp>
        <p:nvSpPr>
          <p:cNvPr id="494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4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13</a:t>
            </a:fld>
            <a:endParaRPr lang="en-US"/>
          </a:p>
        </p:txBody>
      </p:sp>
    </p:spTree>
    <p:extLst>
      <p:ext uri="{BB962C8B-B14F-4D97-AF65-F5344CB8AC3E}">
        <p14:creationId xmlns:p14="http://schemas.microsoft.com/office/powerpoint/2010/main" val="49107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14</a:t>
            </a:fld>
            <a:endParaRPr lang="en-US"/>
          </a:p>
        </p:txBody>
      </p:sp>
    </p:spTree>
    <p:extLst>
      <p:ext uri="{BB962C8B-B14F-4D97-AF65-F5344CB8AC3E}">
        <p14:creationId xmlns:p14="http://schemas.microsoft.com/office/powerpoint/2010/main" val="353377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Stopped here on Mon, 23 Aug 10.</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F92844A-105A-9D40-9F11-E6CE522C1711}" type="slidenum">
              <a:rPr lang="en-US" altLang="ja-JP" sz="1200">
                <a:latin typeface="Calibri"/>
              </a:rPr>
              <a:pPr/>
              <a:t>15</a:t>
            </a:fld>
            <a:endParaRPr lang="en-US" altLang="ja-JP" sz="1200" dirty="0">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9B29B1-F8AA-694B-ACC1-C0D18B4834E6}" type="datetime1">
              <a:rPr lang="en-US" smtClean="0"/>
              <a:t>1/11/16</a:t>
            </a:fld>
            <a:endParaRPr lang="en-US"/>
          </a:p>
        </p:txBody>
      </p:sp>
      <p:sp>
        <p:nvSpPr>
          <p:cNvPr id="5" name="Footer Placeholder 4"/>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84370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470C3-4D08-264C-8FA3-CB11D7F5F423}" type="datetime1">
              <a:rPr lang="en-US" smtClean="0"/>
              <a:t>1/11/16</a:t>
            </a:fld>
            <a:endParaRPr lang="en-US"/>
          </a:p>
        </p:txBody>
      </p:sp>
      <p:sp>
        <p:nvSpPr>
          <p:cNvPr id="5" name="Footer Placeholder 4"/>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278216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27631-C31E-F246-871B-059562E0BD51}" type="datetime1">
              <a:rPr lang="en-US" smtClean="0"/>
              <a:t>1/11/16</a:t>
            </a:fld>
            <a:endParaRPr lang="en-US"/>
          </a:p>
        </p:txBody>
      </p:sp>
      <p:sp>
        <p:nvSpPr>
          <p:cNvPr id="5" name="Footer Placeholder 4"/>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240664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0832A-A0E3-1F43-B453-AAD88DE52C5F}" type="datetime1">
              <a:rPr lang="en-US" smtClean="0"/>
              <a:t>1/11/16</a:t>
            </a:fld>
            <a:endParaRPr lang="en-US"/>
          </a:p>
        </p:txBody>
      </p:sp>
      <p:sp>
        <p:nvSpPr>
          <p:cNvPr id="5" name="Footer Placeholder 4"/>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141560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CDBDC-8951-324B-837C-50BFE647864B}" type="datetime1">
              <a:rPr lang="en-US" smtClean="0"/>
              <a:t>1/11/16</a:t>
            </a:fld>
            <a:endParaRPr lang="en-US"/>
          </a:p>
        </p:txBody>
      </p:sp>
      <p:sp>
        <p:nvSpPr>
          <p:cNvPr id="5" name="Footer Placeholder 4"/>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73217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4349B2-AD30-7A49-82D4-FDAF9012FD6A}" type="datetime1">
              <a:rPr lang="en-US" smtClean="0"/>
              <a:t>1/11/16</a:t>
            </a:fld>
            <a:endParaRPr lang="en-US"/>
          </a:p>
        </p:txBody>
      </p:sp>
      <p:sp>
        <p:nvSpPr>
          <p:cNvPr id="6" name="Footer Placeholder 5"/>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7" name="Slide Number Placeholder 6"/>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96031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1FE81-D91B-C147-A240-6937F1BF2E7B}" type="datetime1">
              <a:rPr lang="en-US" smtClean="0"/>
              <a:t>1/11/16</a:t>
            </a:fld>
            <a:endParaRPr lang="en-US"/>
          </a:p>
        </p:txBody>
      </p:sp>
      <p:sp>
        <p:nvSpPr>
          <p:cNvPr id="8" name="Footer Placeholder 7"/>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9" name="Slide Number Placeholder 8"/>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20027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217EA-E363-E14E-A44B-5C387C6B29C3}" type="datetime1">
              <a:rPr lang="en-US" smtClean="0"/>
              <a:t>1/11/16</a:t>
            </a:fld>
            <a:endParaRPr lang="en-US"/>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9230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B0C60-C45C-2047-AD4B-0B8BA41554B6}" type="datetime1">
              <a:rPr lang="en-US" smtClean="0"/>
              <a:t>1/11/16</a:t>
            </a:fld>
            <a:endParaRPr lang="en-US"/>
          </a:p>
        </p:txBody>
      </p:sp>
      <p:sp>
        <p:nvSpPr>
          <p:cNvPr id="3" name="Footer Placeholder 2"/>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4" name="Slide Number Placeholder 3"/>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19644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66F71-B970-2B4D-BC0B-AFBD0575DCB7}" type="datetime1">
              <a:rPr lang="en-US" smtClean="0"/>
              <a:t>1/11/16</a:t>
            </a:fld>
            <a:endParaRPr lang="en-US"/>
          </a:p>
        </p:txBody>
      </p:sp>
      <p:sp>
        <p:nvSpPr>
          <p:cNvPr id="6" name="Footer Placeholder 5"/>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7" name="Slide Number Placeholder 6"/>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106818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9FDEB-9C93-1847-85DE-0A0394D1C205}" type="datetime1">
              <a:rPr lang="en-US" smtClean="0"/>
              <a:t>1/11/16</a:t>
            </a:fld>
            <a:endParaRPr lang="en-US"/>
          </a:p>
        </p:txBody>
      </p:sp>
      <p:sp>
        <p:nvSpPr>
          <p:cNvPr id="6" name="Footer Placeholder 5"/>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7" name="Slide Number Placeholder 6"/>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40097520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8688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689F3-A9B6-BA4F-A62B-7DC857262F64}" type="datetime1">
              <a:rPr lang="en-US" smtClean="0"/>
              <a:t>1/11/16</a:t>
            </a:fld>
            <a:endParaRPr lang="en-US" dirty="0"/>
          </a:p>
        </p:txBody>
      </p:sp>
      <p:sp>
        <p:nvSpPr>
          <p:cNvPr id="5" name="Footer Placeholder 4"/>
          <p:cNvSpPr>
            <a:spLocks noGrp="1"/>
          </p:cNvSpPr>
          <p:nvPr>
            <p:ph type="ftr" sz="quarter" idx="3"/>
          </p:nvPr>
        </p:nvSpPr>
        <p:spPr>
          <a:xfrm>
            <a:off x="1655845" y="6475639"/>
            <a:ext cx="576038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Please acknowledge Carnegie Mellon if you make public use of these slides</a:t>
            </a:r>
            <a:endParaRPr lang="en-US" dirty="0"/>
          </a:p>
        </p:txBody>
      </p:sp>
      <p:sp>
        <p:nvSpPr>
          <p:cNvPr id="6" name="Slide Number Placeholder 5"/>
          <p:cNvSpPr>
            <a:spLocks noGrp="1"/>
          </p:cNvSpPr>
          <p:nvPr>
            <p:ph type="sldNum" sz="quarter" idx="4"/>
          </p:nvPr>
        </p:nvSpPr>
        <p:spPr>
          <a:xfrm>
            <a:off x="40536" y="33683"/>
            <a:ext cx="7092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A388E-DF85-9241-932E-FF3CE731BE5A}" type="slidenum">
              <a:rPr lang="en-US" smtClean="0"/>
              <a:pPr/>
              <a:t>‹#›</a:t>
            </a:fld>
            <a:endParaRPr lang="en-US"/>
          </a:p>
        </p:txBody>
      </p:sp>
    </p:spTree>
    <p:extLst>
      <p:ext uri="{BB962C8B-B14F-4D97-AF65-F5344CB8AC3E}">
        <p14:creationId xmlns:p14="http://schemas.microsoft.com/office/powerpoint/2010/main" val="140423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20.emf"/><Relationship Id="rId6" Type="http://schemas.openxmlformats.org/officeDocument/2006/relationships/oleObject" Target="../embeddings/oleObject2.bin"/><Relationship Id="rId7" Type="http://schemas.openxmlformats.org/officeDocument/2006/relationships/image" Target="../media/image21.emf"/><Relationship Id="rId8" Type="http://schemas.openxmlformats.org/officeDocument/2006/relationships/oleObject" Target="../embeddings/oleObject3.bin"/><Relationship Id="rId9" Type="http://schemas.openxmlformats.org/officeDocument/2006/relationships/image" Target="../media/image22.emf"/><Relationship Id="rId10" Type="http://schemas.openxmlformats.org/officeDocument/2006/relationships/oleObject" Target="../embeddings/oleObject4.bin"/><Relationship Id="rId11"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5.bin"/><Relationship Id="rId5" Type="http://schemas.openxmlformats.org/officeDocument/2006/relationships/image" Target="../media/image24.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6.bin"/><Relationship Id="rId5" Type="http://schemas.openxmlformats.org/officeDocument/2006/relationships/image" Target="../media/image2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oleObject" Target="../embeddings/oleObject7.bin"/><Relationship Id="rId5" Type="http://schemas.openxmlformats.org/officeDocument/2006/relationships/image" Target="../media/image2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hyperlink" Target="http://www.r-tutor.com/r-introduction/matrix" TargetMode="External"/><Relationship Id="rId4" Type="http://schemas.openxmlformats.org/officeDocument/2006/relationships/hyperlink" Target="http://www.r-tutor.com/r-introduction/data-frame" TargetMode="External"/><Relationship Id="rId5" Type="http://schemas.openxmlformats.org/officeDocument/2006/relationships/hyperlink" Target="http://www.r-tutor.com/r-introduction/data-frame/data-import" TargetMode="External"/><Relationship Id="rId1" Type="http://schemas.openxmlformats.org/officeDocument/2006/relationships/slideLayout" Target="../slideLayouts/slideLayout2.xml"/><Relationship Id="rId2" Type="http://schemas.openxmlformats.org/officeDocument/2006/relationships/hyperlink" Target="http://www.r-tutor.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r-tutor.com" TargetMode="External"/><Relationship Id="rId4" Type="http://schemas.openxmlformats.org/officeDocument/2006/relationships/image" Target="../media/image33.emf"/><Relationship Id="rId5"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hyperlink" Target="http://www.r-tutor.com/elementary-statistics/quantitative-dat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bloggers.com/5-ways-to-do-2d-histograms-in-r/" TargetMode="External"/><Relationship Id="rId3" Type="http://schemas.openxmlformats.org/officeDocument/2006/relationships/image" Target="../media/image3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bloggers.com/3d-scatter-plot-using-r/" TargetMode="External"/><Relationship Id="rId3"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bloggers.com/creating-3d-geographical-plots-in-r-using-rg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hyperlink" Target="http://code.google.com/p/mtex/" TargetMode="External"/><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hyperlink" Target="http://aluminium.matter.org.uk/content/html/eng/default.asp?catid=100&amp;pageid=103943249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04901"/>
            <a:ext cx="8610600" cy="2876550"/>
          </a:xfrm>
        </p:spPr>
        <p:txBody>
          <a:bodyPr>
            <a:normAutofit fontScale="90000"/>
          </a:bodyPr>
          <a:lstStyle/>
          <a:p>
            <a:r>
              <a:rPr lang="en-US" altLang="ja-JP" dirty="0" smtClean="0">
                <a:latin typeface="+mn-lt"/>
                <a:ea typeface="ＭＳ Ｐゴシック" charset="0"/>
                <a:cs typeface="ＭＳ Ｐゴシック" charset="0"/>
              </a:rPr>
              <a:t>27-750</a:t>
            </a:r>
            <a:br>
              <a:rPr lang="en-US" altLang="ja-JP" dirty="0" smtClean="0">
                <a:latin typeface="+mn-lt"/>
                <a:ea typeface="ＭＳ Ｐゴシック" charset="0"/>
                <a:cs typeface="ＭＳ Ｐゴシック" charset="0"/>
              </a:rPr>
            </a:br>
            <a:r>
              <a:rPr lang="en-US" altLang="ja-JP" b="1" dirty="0">
                <a:latin typeface="+mn-lt"/>
                <a:ea typeface="ＭＳ Ｐゴシック" charset="0"/>
                <a:cs typeface="ＭＳ Ｐゴシック" charset="0"/>
              </a:rPr>
              <a:t>Texture, Microstructure &amp; Anisotropy</a:t>
            </a:r>
            <a:r>
              <a:rPr lang="en-US" altLang="ja-JP" b="1" dirty="0" smtClean="0">
                <a:latin typeface="+mn-lt"/>
                <a:ea typeface="ＭＳ Ｐゴシック" charset="0"/>
                <a:cs typeface="ＭＳ Ｐゴシック" charset="0"/>
              </a:rPr>
              <a:t/>
            </a:r>
            <a:br>
              <a:rPr lang="en-US" altLang="ja-JP" b="1" dirty="0" smtClean="0">
                <a:latin typeface="+mn-lt"/>
                <a:ea typeface="ＭＳ Ｐゴシック" charset="0"/>
                <a:cs typeface="ＭＳ Ｐゴシック" charset="0"/>
              </a:rPr>
            </a:br>
            <a:r>
              <a:rPr lang="en-US" altLang="ja-JP" dirty="0" smtClean="0">
                <a:latin typeface="+mn-lt"/>
                <a:ea typeface="ＭＳ Ｐゴシック" charset="0"/>
                <a:cs typeface="ＭＳ Ｐゴシック" charset="0"/>
              </a:rPr>
              <a:t>Lecture 1: </a:t>
            </a:r>
            <a:br>
              <a:rPr lang="en-US" altLang="ja-JP" dirty="0" smtClean="0">
                <a:latin typeface="+mn-lt"/>
                <a:ea typeface="ＭＳ Ｐゴシック" charset="0"/>
                <a:cs typeface="ＭＳ Ｐゴシック" charset="0"/>
              </a:rPr>
            </a:br>
            <a:r>
              <a:rPr lang="en-US" altLang="ja-JP" i="0" dirty="0" smtClean="0">
                <a:solidFill>
                  <a:srgbClr val="0000FF"/>
                </a:solidFill>
                <a:latin typeface="+mn-lt"/>
                <a:ea typeface="ＭＳ Ｐゴシック" charset="0"/>
                <a:cs typeface="ＭＳ Ｐゴシック" charset="0"/>
              </a:rPr>
              <a:t>Introduction</a:t>
            </a:r>
            <a:r>
              <a:rPr lang="en-US" altLang="ja-JP" dirty="0" smtClean="0">
                <a:solidFill>
                  <a:srgbClr val="0000FF"/>
                </a:solidFill>
                <a:latin typeface="+mn-lt"/>
                <a:ea typeface="ＭＳ Ｐゴシック" charset="0"/>
                <a:cs typeface="ＭＳ Ｐゴシック" charset="0"/>
              </a:rPr>
              <a:t/>
            </a:r>
            <a:br>
              <a:rPr lang="en-US" altLang="ja-JP" dirty="0" smtClean="0">
                <a:solidFill>
                  <a:srgbClr val="0000FF"/>
                </a:solidFill>
                <a:latin typeface="+mn-lt"/>
                <a:ea typeface="ＭＳ Ｐゴシック" charset="0"/>
                <a:cs typeface="ＭＳ Ｐゴシック" charset="0"/>
              </a:rPr>
            </a:br>
            <a:r>
              <a:rPr lang="en-US" altLang="ja-JP" dirty="0" smtClean="0">
                <a:latin typeface="+mn-lt"/>
                <a:ea typeface="ＭＳ Ｐゴシック" charset="0"/>
                <a:cs typeface="ＭＳ Ｐゴシック" charset="0"/>
              </a:rPr>
              <a:t>Prof. A. D. Rollett</a:t>
            </a:r>
            <a:endParaRPr lang="en-US" dirty="0">
              <a:latin typeface="+mn-lt"/>
            </a:endParaRPr>
          </a:p>
        </p:txBody>
      </p:sp>
      <p:sp>
        <p:nvSpPr>
          <p:cNvPr id="4" name="TextBox 4"/>
          <p:cNvSpPr txBox="1">
            <a:spLocks noGrp="1" noChangeArrowheads="1"/>
          </p:cNvSpPr>
          <p:nvPr>
            <p:ph type="subTitle" idx="1"/>
          </p:nvPr>
        </p:nvSpPr>
        <p:spPr bwMode="auto">
          <a:xfrm>
            <a:off x="2681430" y="5715000"/>
            <a:ext cx="37811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kumimoji="1" lang="en-US" altLang="ja-JP" i="1" dirty="0">
                <a:latin typeface="Cambria"/>
                <a:cs typeface="Cambria"/>
              </a:rPr>
              <a:t>Updated </a:t>
            </a:r>
            <a:r>
              <a:rPr kumimoji="1" lang="en-US" altLang="ja-JP" i="1" dirty="0" smtClean="0">
                <a:latin typeface="Cambria"/>
                <a:cs typeface="Cambria"/>
              </a:rPr>
              <a:t>11</a:t>
            </a:r>
            <a:r>
              <a:rPr kumimoji="1" lang="en-US" altLang="ja-JP" i="1" baseline="30000" dirty="0" smtClean="0">
                <a:latin typeface="Cambria"/>
                <a:cs typeface="Cambria"/>
              </a:rPr>
              <a:t>th</a:t>
            </a:r>
            <a:r>
              <a:rPr kumimoji="1" lang="en-US" altLang="ja-JP" i="1" dirty="0" smtClean="0">
                <a:latin typeface="Cambria"/>
                <a:cs typeface="Cambria"/>
              </a:rPr>
              <a:t> January, 2016</a:t>
            </a:r>
            <a:endParaRPr kumimoji="1" lang="ja-JP" altLang="en-US" i="1" dirty="0">
              <a:latin typeface="Cambria"/>
              <a:cs typeface="Cambria"/>
            </a:endParaRPr>
          </a:p>
        </p:txBody>
      </p:sp>
      <p:pic>
        <p:nvPicPr>
          <p:cNvPr id="3" name="Picture 2"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5" name="Picture 4"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extLst>
      <p:ext uri="{BB962C8B-B14F-4D97-AF65-F5344CB8AC3E}">
        <p14:creationId xmlns:p14="http://schemas.microsoft.com/office/powerpoint/2010/main" val="36458129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6C875EDE-D149-8545-BFC0-E237BBE1D286}" type="slidenum">
              <a:rPr lang="en-US" altLang="ja-JP" sz="1400">
                <a:latin typeface="Calibri"/>
              </a:rPr>
              <a:pPr/>
              <a:t>10</a:t>
            </a:fld>
            <a:endParaRPr lang="en-US" altLang="ja-JP" sz="1400" dirty="0">
              <a:latin typeface="Calibri"/>
            </a:endParaRPr>
          </a:p>
        </p:txBody>
      </p:sp>
      <p:sp>
        <p:nvSpPr>
          <p:cNvPr id="69634" name="Rectangle 1026"/>
          <p:cNvSpPr>
            <a:spLocks noGrp="1" noChangeArrowheads="1"/>
          </p:cNvSpPr>
          <p:nvPr>
            <p:ph type="title"/>
          </p:nvPr>
        </p:nvSpPr>
        <p:spPr>
          <a:xfrm>
            <a:off x="0" y="76200"/>
            <a:ext cx="9144000" cy="838200"/>
          </a:xfrm>
        </p:spPr>
        <p:txBody>
          <a:bodyPr/>
          <a:lstStyle/>
          <a:p>
            <a:r>
              <a:rPr lang="en-US" altLang="ja-JP" i="1" dirty="0" smtClean="0">
                <a:solidFill>
                  <a:srgbClr val="000090"/>
                </a:solidFill>
                <a:ea typeface="ＭＳ Ｐゴシック" charset="0"/>
                <a:cs typeface="ＭＳ Ｐゴシック" charset="0"/>
              </a:rPr>
              <a:t>Texture Measurement</a:t>
            </a:r>
            <a:endParaRPr lang="en-US" altLang="ja-JP" i="1" dirty="0">
              <a:solidFill>
                <a:srgbClr val="000090"/>
              </a:solidFill>
              <a:ea typeface="ＭＳ Ｐゴシック" charset="0"/>
              <a:cs typeface="ＭＳ Ｐゴシック" charset="0"/>
            </a:endParaRPr>
          </a:p>
        </p:txBody>
      </p:sp>
      <p:sp>
        <p:nvSpPr>
          <p:cNvPr id="19460" name="Rectangle 3"/>
          <p:cNvSpPr txBox="1">
            <a:spLocks noChangeArrowheads="1"/>
          </p:cNvSpPr>
          <p:nvPr/>
        </p:nvSpPr>
        <p:spPr bwMode="auto">
          <a:xfrm>
            <a:off x="723900" y="1318632"/>
            <a:ext cx="5638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nSpc>
                <a:spcPct val="90000"/>
              </a:lnSpc>
              <a:spcBef>
                <a:spcPct val="20000"/>
              </a:spcBef>
              <a:buFontTx/>
              <a:buChar char="•"/>
            </a:pPr>
            <a:r>
              <a:rPr lang="en-US" altLang="ja-JP" sz="2000" dirty="0">
                <a:latin typeface="+mn-lt"/>
              </a:rPr>
              <a:t>The best method of quantifying texture is to measure the crystallographic orientation of a statistically representative set of grains in the material.</a:t>
            </a:r>
          </a:p>
          <a:p>
            <a:pPr>
              <a:lnSpc>
                <a:spcPct val="90000"/>
              </a:lnSpc>
              <a:spcBef>
                <a:spcPct val="20000"/>
              </a:spcBef>
              <a:buFontTx/>
              <a:buChar char="•"/>
            </a:pPr>
            <a:r>
              <a:rPr lang="en-US" altLang="ja-JP" sz="2000" dirty="0">
                <a:latin typeface="+mn-lt"/>
              </a:rPr>
              <a:t>Historically, this was a tedious exercise with Laue X-ray </a:t>
            </a:r>
            <a:r>
              <a:rPr lang="en-US" altLang="ja-JP" sz="2000" dirty="0" err="1">
                <a:latin typeface="+mn-lt"/>
              </a:rPr>
              <a:t>diffractograms</a:t>
            </a:r>
            <a:r>
              <a:rPr lang="en-US" altLang="ja-JP" sz="2000" dirty="0">
                <a:latin typeface="+mn-lt"/>
              </a:rPr>
              <a:t> that was only possible on single crystals or very coarse polycrystals.</a:t>
            </a:r>
          </a:p>
          <a:p>
            <a:pPr>
              <a:lnSpc>
                <a:spcPct val="90000"/>
              </a:lnSpc>
              <a:spcBef>
                <a:spcPct val="20000"/>
              </a:spcBef>
              <a:buFontTx/>
              <a:buChar char="•"/>
            </a:pPr>
            <a:r>
              <a:rPr lang="en-US" altLang="ja-JP" sz="2000" dirty="0">
                <a:latin typeface="+mn-lt"/>
              </a:rPr>
              <a:t>The standard characterization method for </a:t>
            </a:r>
            <a:r>
              <a:rPr lang="en-US" altLang="ja-JP" sz="2000" i="1" dirty="0">
                <a:latin typeface="+mn-lt"/>
              </a:rPr>
              <a:t>texture</a:t>
            </a:r>
            <a:r>
              <a:rPr lang="en-US" altLang="ja-JP" sz="2000" dirty="0">
                <a:latin typeface="+mn-lt"/>
              </a:rPr>
              <a:t> (crystallographic preferred orientation) in an average sense is to measure </a:t>
            </a:r>
            <a:r>
              <a:rPr lang="en-US" altLang="ja-JP" sz="2000" i="1" dirty="0">
                <a:latin typeface="+mn-lt"/>
              </a:rPr>
              <a:t>x-ray pole figures</a:t>
            </a:r>
            <a:r>
              <a:rPr lang="en-US" altLang="ja-JP" sz="2000" dirty="0">
                <a:latin typeface="+mn-lt"/>
              </a:rPr>
              <a:t>.</a:t>
            </a:r>
          </a:p>
          <a:p>
            <a:pPr>
              <a:lnSpc>
                <a:spcPct val="90000"/>
              </a:lnSpc>
              <a:spcBef>
                <a:spcPct val="20000"/>
              </a:spcBef>
              <a:buFontTx/>
              <a:buChar char="•"/>
            </a:pPr>
            <a:r>
              <a:rPr lang="en-US" altLang="ja-JP" sz="2000" dirty="0">
                <a:latin typeface="+mn-lt"/>
              </a:rPr>
              <a:t>A more modern technique is that of Orientation Imaging Microscopy (OIM), which is readily available in the SEM (and much used here at CMU).  This Electron Back Scatter Diffraction (EBSD) technique produces a map of orientation measured on a regular grid of points (pixels)</a:t>
            </a:r>
            <a:r>
              <a:rPr lang="en-US" altLang="ja-JP" sz="2000" dirty="0" smtClean="0">
                <a:latin typeface="+mn-lt"/>
              </a:rPr>
              <a:t>.</a:t>
            </a:r>
          </a:p>
          <a:p>
            <a:pPr>
              <a:lnSpc>
                <a:spcPct val="90000"/>
              </a:lnSpc>
              <a:spcBef>
                <a:spcPct val="20000"/>
              </a:spcBef>
              <a:buFontTx/>
              <a:buChar char="•"/>
            </a:pPr>
            <a:r>
              <a:rPr lang="en-US" altLang="ja-JP" sz="2000" dirty="0" smtClean="0">
                <a:latin typeface="+mn-lt"/>
              </a:rPr>
              <a:t>Now synchrotron x-rays can measure 3D orientation maps non-destructively</a:t>
            </a:r>
            <a:endParaRPr lang="en-US" altLang="ja-JP" sz="2000" dirty="0">
              <a:latin typeface="+mn-lt"/>
            </a:endParaRPr>
          </a:p>
        </p:txBody>
      </p:sp>
      <p:pic>
        <p:nvPicPr>
          <p:cNvPr id="1946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62000"/>
            <a:ext cx="23622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62" name="Straight Arrow Connector 9"/>
          <p:cNvCxnSpPr>
            <a:cxnSpLocks noChangeShapeType="1"/>
          </p:cNvCxnSpPr>
          <p:nvPr/>
        </p:nvCxnSpPr>
        <p:spPr bwMode="auto">
          <a:xfrm flipV="1">
            <a:off x="6096000" y="2057400"/>
            <a:ext cx="609600" cy="533400"/>
          </a:xfrm>
          <a:prstGeom prst="straightConnector1">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19463" name="Straight Arrow Connector 10"/>
          <p:cNvCxnSpPr>
            <a:cxnSpLocks noChangeShapeType="1"/>
          </p:cNvCxnSpPr>
          <p:nvPr/>
        </p:nvCxnSpPr>
        <p:spPr bwMode="auto">
          <a:xfrm flipV="1">
            <a:off x="5867400" y="3810000"/>
            <a:ext cx="838200" cy="228600"/>
          </a:xfrm>
          <a:prstGeom prst="straightConnector1">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19464" name="Straight Arrow Connector 12"/>
          <p:cNvCxnSpPr>
            <a:cxnSpLocks noChangeShapeType="1"/>
          </p:cNvCxnSpPr>
          <p:nvPr/>
        </p:nvCxnSpPr>
        <p:spPr bwMode="auto">
          <a:xfrm>
            <a:off x="5918200" y="5219700"/>
            <a:ext cx="685800" cy="1588"/>
          </a:xfrm>
          <a:prstGeom prst="straightConnector1">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r>
              <a:rPr lang="en-US" smtClean="0"/>
              <a:t>Please acknowledge Carnegie Mellon if you make public use of these slides</a:t>
            </a:r>
            <a:endParaRPr lang="en-US"/>
          </a:p>
        </p:txBody>
      </p:sp>
    </p:spTree>
    <p:extLst>
      <p:ext uri="{BB962C8B-B14F-4D97-AF65-F5344CB8AC3E}">
        <p14:creationId xmlns:p14="http://schemas.microsoft.com/office/powerpoint/2010/main" val="18467590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418200" y="83000"/>
            <a:ext cx="8534400" cy="701298"/>
          </a:xfrm>
        </p:spPr>
        <p:txBody>
          <a:bodyPr>
            <a:normAutofit/>
          </a:bodyPr>
          <a:lstStyle/>
          <a:p>
            <a:r>
              <a:rPr lang="en-US" sz="3600" i="1" dirty="0" smtClean="0">
                <a:solidFill>
                  <a:srgbClr val="000090"/>
                </a:solidFill>
              </a:rPr>
              <a:t>Electron </a:t>
            </a:r>
            <a:r>
              <a:rPr lang="en-US" sz="3600" i="1" dirty="0">
                <a:solidFill>
                  <a:srgbClr val="000090"/>
                </a:solidFill>
              </a:rPr>
              <a:t>Back-Scatter Diffraction (EBSD/OIM</a:t>
            </a:r>
            <a:r>
              <a:rPr lang="en-US" sz="3600" i="1" dirty="0" smtClean="0">
                <a:solidFill>
                  <a:srgbClr val="000090"/>
                </a:solidFill>
              </a:rPr>
              <a:t>)</a:t>
            </a:r>
            <a:endParaRPr lang="en-US" sz="3600" i="1" dirty="0">
              <a:solidFill>
                <a:srgbClr val="000090"/>
              </a:solidFill>
            </a:endParaRPr>
          </a:p>
        </p:txBody>
      </p:sp>
      <p:pic>
        <p:nvPicPr>
          <p:cNvPr id="493571" name="Picture 3"/>
          <p:cNvPicPr>
            <a:picLocks noChangeAspect="1" noChangeArrowheads="1"/>
          </p:cNvPicPr>
          <p:nvPr/>
        </p:nvPicPr>
        <p:blipFill>
          <a:blip r:embed="rId3"/>
          <a:srcRect/>
          <a:stretch>
            <a:fillRect/>
          </a:stretch>
        </p:blipFill>
        <p:spPr bwMode="auto">
          <a:xfrm>
            <a:off x="619560" y="1203300"/>
            <a:ext cx="5029200" cy="4973638"/>
          </a:xfrm>
          <a:prstGeom prst="rect">
            <a:avLst/>
          </a:prstGeom>
          <a:noFill/>
        </p:spPr>
      </p:pic>
      <p:sp>
        <p:nvSpPr>
          <p:cNvPr id="493572" name="Text Box 4"/>
          <p:cNvSpPr txBox="1">
            <a:spLocks noChangeArrowheads="1"/>
          </p:cNvSpPr>
          <p:nvPr/>
        </p:nvSpPr>
        <p:spPr bwMode="auto">
          <a:xfrm>
            <a:off x="5801160" y="1050900"/>
            <a:ext cx="2362200" cy="835025"/>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Schematic diagram of a typical EBSD system (Oxford INCA)</a:t>
            </a:r>
          </a:p>
        </p:txBody>
      </p:sp>
      <p:sp>
        <p:nvSpPr>
          <p:cNvPr id="493573" name="Text Box 5"/>
          <p:cNvSpPr txBox="1">
            <a:spLocks noChangeArrowheads="1"/>
          </p:cNvSpPr>
          <p:nvPr/>
        </p:nvSpPr>
        <p:spPr bwMode="auto">
          <a:xfrm>
            <a:off x="5877360" y="5013300"/>
            <a:ext cx="2378075" cy="1079500"/>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Provides (2D regular grid) maps of crystal orientation from polished cross-sections</a:t>
            </a:r>
          </a:p>
        </p:txBody>
      </p:sp>
      <p:pic>
        <p:nvPicPr>
          <p:cNvPr id="493574" name="Picture 6"/>
          <p:cNvPicPr>
            <a:picLocks noChangeAspect="1" noChangeArrowheads="1"/>
          </p:cNvPicPr>
          <p:nvPr/>
        </p:nvPicPr>
        <p:blipFill>
          <a:blip r:embed="rId4"/>
          <a:srcRect b="9048"/>
          <a:stretch>
            <a:fillRect/>
          </a:stretch>
        </p:blipFill>
        <p:spPr bwMode="auto">
          <a:xfrm>
            <a:off x="5174098" y="2041500"/>
            <a:ext cx="3370262" cy="2473325"/>
          </a:xfrm>
          <a:prstGeom prst="rect">
            <a:avLst/>
          </a:prstGeom>
          <a:noFill/>
          <a:ln w="9525">
            <a:solidFill>
              <a:schemeClr val="tx1"/>
            </a:solidFill>
            <a:miter lim="800000"/>
            <a:headEnd/>
            <a:tailEnd/>
          </a:ln>
          <a:effectLst/>
        </p:spPr>
      </p:pic>
      <p:sp>
        <p:nvSpPr>
          <p:cNvPr id="493575" name="Text Box 7"/>
          <p:cNvSpPr txBox="1">
            <a:spLocks noChangeArrowheads="1"/>
          </p:cNvSpPr>
          <p:nvPr/>
        </p:nvSpPr>
        <p:spPr bwMode="auto">
          <a:xfrm>
            <a:off x="1498600" y="6394450"/>
            <a:ext cx="6113463" cy="304800"/>
          </a:xfrm>
          <a:prstGeom prst="rect">
            <a:avLst/>
          </a:prstGeom>
          <a:noFill/>
          <a:ln w="9525">
            <a:noFill/>
            <a:miter lim="800000"/>
            <a:headEnd/>
            <a:tailEnd/>
          </a:ln>
          <a:effectLst/>
        </p:spPr>
        <p:txBody>
          <a:bodyPr wrap="none">
            <a:prstTxWarp prst="textNoShape">
              <a:avLst/>
            </a:prstTxWarp>
            <a:spAutoFit/>
          </a:bodyPr>
          <a:lstStyle/>
          <a:p>
            <a:pPr algn="l"/>
            <a:r>
              <a:rPr lang="en-US" sz="1400">
                <a:solidFill>
                  <a:srgbClr val="660066"/>
                </a:solidFill>
                <a:latin typeface="Helvetica" charset="0"/>
              </a:rPr>
              <a:t>Adams, B., K. Kunze and S. I. Wright (1993) </a:t>
            </a:r>
            <a:r>
              <a:rPr lang="en-US" sz="1400" i="1">
                <a:solidFill>
                  <a:srgbClr val="660066"/>
                </a:solidFill>
                <a:latin typeface="Helvetica" charset="0"/>
              </a:rPr>
              <a:t>Metall. Mater. Trans.</a:t>
            </a:r>
            <a:r>
              <a:rPr lang="en-US" sz="1400">
                <a:solidFill>
                  <a:srgbClr val="660066"/>
                </a:solidFill>
                <a:latin typeface="Helvetica" charset="0"/>
              </a:rPr>
              <a:t> </a:t>
            </a:r>
            <a:r>
              <a:rPr lang="en-US" sz="1400" b="1">
                <a:solidFill>
                  <a:srgbClr val="660066"/>
                </a:solidFill>
                <a:latin typeface="Helvetica" charset="0"/>
              </a:rPr>
              <a:t>24A</a:t>
            </a:r>
            <a:r>
              <a:rPr lang="en-US" sz="1400">
                <a:solidFill>
                  <a:srgbClr val="660066"/>
                </a:solidFill>
                <a:latin typeface="Helvetica" charset="0"/>
              </a:rPr>
              <a:t>: 819</a:t>
            </a:r>
            <a:endParaRPr lang="en-US" sz="1400">
              <a:solidFill>
                <a:srgbClr val="660066"/>
              </a:solidFill>
            </a:endParaRPr>
          </a:p>
        </p:txBody>
      </p:sp>
    </p:spTree>
    <p:extLst>
      <p:ext uri="{BB962C8B-B14F-4D97-AF65-F5344CB8AC3E}">
        <p14:creationId xmlns:p14="http://schemas.microsoft.com/office/powerpoint/2010/main" val="1337464626"/>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2A4DB98-8060-1748-A14F-9758129D35A5}" type="slidenum">
              <a:rPr lang="en-US" altLang="ja-JP" smtClean="0"/>
              <a:pPr/>
              <a:t>12</a:t>
            </a:fld>
            <a:endParaRPr lang="en-US" altLang="ja-JP" smtClean="0"/>
          </a:p>
        </p:txBody>
      </p:sp>
      <p:sp>
        <p:nvSpPr>
          <p:cNvPr id="18435" name="Rectangle 2"/>
          <p:cNvSpPr>
            <a:spLocks noGrp="1" noChangeArrowheads="1"/>
          </p:cNvSpPr>
          <p:nvPr>
            <p:ph type="title"/>
          </p:nvPr>
        </p:nvSpPr>
        <p:spPr>
          <a:xfrm>
            <a:off x="609600" y="76200"/>
            <a:ext cx="3581400" cy="1219200"/>
          </a:xfrm>
        </p:spPr>
        <p:txBody>
          <a:bodyPr/>
          <a:lstStyle/>
          <a:p>
            <a:r>
              <a:rPr lang="en-US" altLang="ja-JP" i="1">
                <a:solidFill>
                  <a:srgbClr val="000090"/>
                </a:solidFill>
              </a:rPr>
              <a:t>PF apparatus</a:t>
            </a:r>
          </a:p>
        </p:txBody>
      </p:sp>
      <p:sp>
        <p:nvSpPr>
          <p:cNvPr id="18436" name="Rectangle 3"/>
          <p:cNvSpPr>
            <a:spLocks noGrp="1" noChangeArrowheads="1"/>
          </p:cNvSpPr>
          <p:nvPr>
            <p:ph type="body" idx="1"/>
          </p:nvPr>
        </p:nvSpPr>
        <p:spPr>
          <a:xfrm>
            <a:off x="381000" y="1295400"/>
            <a:ext cx="3657600" cy="4953000"/>
          </a:xfrm>
        </p:spPr>
        <p:txBody>
          <a:bodyPr/>
          <a:lstStyle/>
          <a:p>
            <a:pPr>
              <a:lnSpc>
                <a:spcPct val="90000"/>
              </a:lnSpc>
            </a:pPr>
            <a:r>
              <a:rPr lang="en-US" altLang="ja-JP" sz="2000" dirty="0"/>
              <a:t>From </a:t>
            </a:r>
            <a:r>
              <a:rPr lang="en-US" altLang="ja-JP" sz="2000" dirty="0" err="1"/>
              <a:t>Wenk’s</a:t>
            </a:r>
            <a:r>
              <a:rPr lang="en-US" altLang="ja-JP" sz="2000" dirty="0"/>
              <a:t> </a:t>
            </a:r>
            <a:r>
              <a:rPr lang="en-US" altLang="ja-JP" sz="2000" dirty="0" smtClean="0"/>
              <a:t>chapter on texture measurement </a:t>
            </a:r>
            <a:r>
              <a:rPr lang="en-US" altLang="ja-JP" sz="2000" dirty="0"/>
              <a:t>in </a:t>
            </a:r>
            <a:r>
              <a:rPr lang="en-US" altLang="ja-JP" sz="2000" dirty="0" smtClean="0"/>
              <a:t>the Kocks-Tomé-Wenk </a:t>
            </a:r>
            <a:r>
              <a:rPr lang="en-US" altLang="ja-JP" sz="2000" dirty="0"/>
              <a:t>book.</a:t>
            </a:r>
          </a:p>
          <a:p>
            <a:pPr>
              <a:lnSpc>
                <a:spcPct val="90000"/>
              </a:lnSpc>
            </a:pPr>
            <a:r>
              <a:rPr lang="en-US" altLang="ja-JP" sz="2000" dirty="0"/>
              <a:t>Fig. 20: showing path difference between adjacent planes leading to destructive or constructive interference.  The path length condition for constructive interference is the basis for the Bragg equation:</a:t>
            </a:r>
            <a:br>
              <a:rPr lang="en-US" altLang="ja-JP" sz="2000" dirty="0"/>
            </a:br>
            <a:r>
              <a:rPr lang="en-US" altLang="ja-JP" sz="2000" dirty="0"/>
              <a:t>  </a:t>
            </a:r>
            <a:r>
              <a:rPr lang="en-US" altLang="ja-JP" sz="2000" i="1" dirty="0">
                <a:latin typeface="Cambria"/>
              </a:rPr>
              <a:t>2 d sin</a:t>
            </a:r>
            <a:r>
              <a:rPr lang="en-US" altLang="ja-JP" sz="2000" i="1" dirty="0">
                <a:latin typeface="Symbol" charset="2"/>
                <a:sym typeface="Symbol" charset="2"/>
              </a:rPr>
              <a:t></a:t>
            </a:r>
            <a:r>
              <a:rPr lang="en-US" altLang="ja-JP" sz="2000" i="1" dirty="0">
                <a:latin typeface="Cambria"/>
              </a:rPr>
              <a:t> = n </a:t>
            </a:r>
            <a:r>
              <a:rPr lang="en-US" altLang="ja-JP" sz="2000" i="1" dirty="0">
                <a:latin typeface="Symbol" charset="2"/>
                <a:sym typeface="Symbol" charset="2"/>
              </a:rPr>
              <a:t></a:t>
            </a:r>
            <a:endParaRPr lang="en-US" altLang="ja-JP" sz="2000" dirty="0"/>
          </a:p>
          <a:p>
            <a:pPr>
              <a:lnSpc>
                <a:spcPct val="90000"/>
              </a:lnSpc>
            </a:pPr>
            <a:r>
              <a:rPr lang="en-US" altLang="ja-JP" sz="2000" dirty="0"/>
              <a:t>Fig. 21: pole figure goniometer for use with x-ray sources</a:t>
            </a:r>
            <a:r>
              <a:rPr lang="en-US" altLang="ja-JP" sz="2000" dirty="0" smtClean="0"/>
              <a:t>. Also shown is a photo of an </a:t>
            </a:r>
            <a:r>
              <a:rPr lang="en-US" altLang="ja-JP" sz="2000" dirty="0" err="1" smtClean="0"/>
              <a:t>X’Pert</a:t>
            </a:r>
            <a:r>
              <a:rPr lang="en-US" altLang="ja-JP" sz="2000" dirty="0" smtClean="0"/>
              <a:t> system (such as used at CMU).</a:t>
            </a:r>
            <a:endParaRPr lang="en-US" altLang="ja-JP" sz="2000" dirty="0"/>
          </a:p>
        </p:txBody>
      </p:sp>
      <p:pic>
        <p:nvPicPr>
          <p:cNvPr id="18437" name="Picture 4"/>
          <p:cNvPicPr>
            <a:picLocks noChangeAspect="1" noChangeArrowheads="1"/>
          </p:cNvPicPr>
          <p:nvPr/>
        </p:nvPicPr>
        <p:blipFill rotWithShape="1">
          <a:blip r:embed="rId2"/>
          <a:srcRect b="61763"/>
          <a:stretch/>
        </p:blipFill>
        <p:spPr bwMode="auto">
          <a:xfrm>
            <a:off x="4572000" y="0"/>
            <a:ext cx="4562475" cy="2603500"/>
          </a:xfrm>
          <a:prstGeom prst="rect">
            <a:avLst/>
          </a:prstGeom>
          <a:noFill/>
          <a:ln w="9525">
            <a:noFill/>
            <a:miter lim="800000"/>
            <a:headEnd/>
            <a:tailEnd/>
          </a:ln>
        </p:spPr>
      </p:pic>
      <p:sp>
        <p:nvSpPr>
          <p:cNvPr id="6" name="Text Box 5"/>
          <p:cNvSpPr txBox="1">
            <a:spLocks noChangeArrowheads="1"/>
          </p:cNvSpPr>
          <p:nvPr/>
        </p:nvSpPr>
        <p:spPr bwMode="auto">
          <a:xfrm>
            <a:off x="6299200" y="2403445"/>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660066"/>
                </a:solidFill>
                <a:latin typeface="Calibri"/>
              </a:rPr>
              <a:t>[Kocks]</a:t>
            </a:r>
          </a:p>
        </p:txBody>
      </p:sp>
      <p:pic>
        <p:nvPicPr>
          <p:cNvPr id="2" name="Picture 1"/>
          <p:cNvPicPr>
            <a:picLocks noChangeAspect="1"/>
          </p:cNvPicPr>
          <p:nvPr/>
        </p:nvPicPr>
        <p:blipFill rotWithShape="1">
          <a:blip r:embed="rId3"/>
          <a:srcRect l="19445" t="20371" r="24861" b="38518"/>
          <a:stretch/>
        </p:blipFill>
        <p:spPr>
          <a:xfrm>
            <a:off x="4047323" y="3051235"/>
            <a:ext cx="5092700" cy="2819400"/>
          </a:xfrm>
          <a:prstGeom prst="rect">
            <a:avLst/>
          </a:prstGeom>
        </p:spPr>
      </p:pic>
      <p:sp>
        <p:nvSpPr>
          <p:cNvPr id="8" name="Text Box 5"/>
          <p:cNvSpPr txBox="1">
            <a:spLocks noChangeArrowheads="1"/>
          </p:cNvSpPr>
          <p:nvPr/>
        </p:nvSpPr>
        <p:spPr bwMode="auto">
          <a:xfrm>
            <a:off x="5831288" y="5899180"/>
            <a:ext cx="2775895" cy="400110"/>
          </a:xfrm>
          <a:prstGeom prst="rect">
            <a:avLst/>
          </a:prstGeom>
          <a:noFill/>
          <a:ln w="9525">
            <a:noFill/>
            <a:miter lim="800000"/>
            <a:headEnd/>
            <a:tailEnd/>
          </a:ln>
        </p:spPr>
        <p:txBody>
          <a:bodyPr wrap="none">
            <a:prstTxWarp prst="textNoShape">
              <a:avLst/>
            </a:prstTxWarp>
            <a:spAutoFit/>
          </a:bodyPr>
          <a:lstStyle/>
          <a:p>
            <a:r>
              <a:rPr lang="en-US" altLang="ja-JP" sz="2000" dirty="0" smtClean="0">
                <a:solidFill>
                  <a:srgbClr val="660066"/>
                </a:solidFill>
                <a:latin typeface="Calibri"/>
              </a:rPr>
              <a:t>[</a:t>
            </a:r>
            <a:r>
              <a:rPr lang="en-US" altLang="ja-JP" sz="2000" dirty="0" err="1" smtClean="0">
                <a:solidFill>
                  <a:srgbClr val="660066"/>
                </a:solidFill>
                <a:latin typeface="Calibri"/>
              </a:rPr>
              <a:t>Cernacescu</a:t>
            </a:r>
            <a:r>
              <a:rPr lang="en-US" altLang="ja-JP" sz="2000" dirty="0" smtClean="0">
                <a:solidFill>
                  <a:srgbClr val="660066"/>
                </a:solidFill>
                <a:latin typeface="Calibri"/>
              </a:rPr>
              <a:t>, </a:t>
            </a:r>
            <a:r>
              <a:rPr lang="en-US" altLang="ja-JP" sz="2000" dirty="0" err="1" smtClean="0">
                <a:solidFill>
                  <a:srgbClr val="660066"/>
                </a:solidFill>
                <a:latin typeface="Calibri"/>
              </a:rPr>
              <a:t>Panalytical</a:t>
            </a:r>
            <a:r>
              <a:rPr lang="en-US" altLang="ja-JP" sz="2000" dirty="0" smtClean="0">
                <a:solidFill>
                  <a:srgbClr val="660066"/>
                </a:solidFill>
                <a:latin typeface="Calibri"/>
              </a:rPr>
              <a:t>]</a:t>
            </a:r>
            <a:endParaRPr lang="en-US" altLang="ja-JP" sz="2000" dirty="0">
              <a:solidFill>
                <a:srgbClr val="660066"/>
              </a:solidFill>
              <a:latin typeface="Calibri"/>
            </a:endParaRPr>
          </a:p>
        </p:txBody>
      </p:sp>
    </p:spTree>
    <p:extLst>
      <p:ext uri="{BB962C8B-B14F-4D97-AF65-F5344CB8AC3E}">
        <p14:creationId xmlns:p14="http://schemas.microsoft.com/office/powerpoint/2010/main" val="4108074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592388" y="152400"/>
            <a:ext cx="44942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4400" i="1">
                <a:solidFill>
                  <a:srgbClr val="03089B"/>
                </a:solidFill>
                <a:latin typeface="+mj-lt"/>
                <a:cs typeface="Times New Roman" charset="0"/>
              </a:rPr>
              <a:t>Grain Orientation</a:t>
            </a:r>
          </a:p>
        </p:txBody>
      </p:sp>
      <p:grpSp>
        <p:nvGrpSpPr>
          <p:cNvPr id="31747" name="Group 38"/>
          <p:cNvGrpSpPr>
            <a:grpSpLocks/>
          </p:cNvGrpSpPr>
          <p:nvPr/>
        </p:nvGrpSpPr>
        <p:grpSpPr bwMode="auto">
          <a:xfrm>
            <a:off x="4104260" y="2684315"/>
            <a:ext cx="4582539" cy="1870223"/>
            <a:chOff x="632" y="1516"/>
            <a:chExt cx="4665" cy="1241"/>
          </a:xfrm>
        </p:grpSpPr>
        <p:sp>
          <p:nvSpPr>
            <p:cNvPr id="31751" name="Freeform 7"/>
            <p:cNvSpPr>
              <a:spLocks/>
            </p:cNvSpPr>
            <p:nvPr/>
          </p:nvSpPr>
          <p:spPr bwMode="auto">
            <a:xfrm>
              <a:off x="3653" y="1720"/>
              <a:ext cx="812" cy="452"/>
            </a:xfrm>
            <a:custGeom>
              <a:avLst/>
              <a:gdLst>
                <a:gd name="T0" fmla="*/ 0 w 812"/>
                <a:gd name="T1" fmla="*/ 284 h 452"/>
                <a:gd name="T2" fmla="*/ 24 w 812"/>
                <a:gd name="T3" fmla="*/ 160 h 452"/>
                <a:gd name="T4" fmla="*/ 364 w 812"/>
                <a:gd name="T5" fmla="*/ 0 h 452"/>
                <a:gd name="T6" fmla="*/ 704 w 812"/>
                <a:gd name="T7" fmla="*/ 16 h 452"/>
                <a:gd name="T8" fmla="*/ 812 w 812"/>
                <a:gd name="T9" fmla="*/ 156 h 452"/>
                <a:gd name="T10" fmla="*/ 784 w 812"/>
                <a:gd name="T11" fmla="*/ 288 h 452"/>
                <a:gd name="T12" fmla="*/ 336 w 812"/>
                <a:gd name="T13" fmla="*/ 452 h 452"/>
                <a:gd name="T14" fmla="*/ 0 w 812"/>
                <a:gd name="T15" fmla="*/ 284 h 452"/>
                <a:gd name="T16" fmla="*/ 0 60000 65536"/>
                <a:gd name="T17" fmla="*/ 0 60000 65536"/>
                <a:gd name="T18" fmla="*/ 0 60000 65536"/>
                <a:gd name="T19" fmla="*/ 0 60000 65536"/>
                <a:gd name="T20" fmla="*/ 0 60000 65536"/>
                <a:gd name="T21" fmla="*/ 0 60000 65536"/>
                <a:gd name="T22" fmla="*/ 0 60000 65536"/>
                <a:gd name="T23" fmla="*/ 0 60000 65536"/>
                <a:gd name="T24" fmla="*/ 0 w 812"/>
                <a:gd name="T25" fmla="*/ 0 h 452"/>
                <a:gd name="T26" fmla="*/ 812 w 812"/>
                <a:gd name="T27" fmla="*/ 452 h 4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2" h="452">
                  <a:moveTo>
                    <a:pt x="0" y="284"/>
                  </a:moveTo>
                  <a:lnTo>
                    <a:pt x="24" y="160"/>
                  </a:lnTo>
                  <a:lnTo>
                    <a:pt x="364" y="0"/>
                  </a:lnTo>
                  <a:lnTo>
                    <a:pt x="704" y="16"/>
                  </a:lnTo>
                  <a:lnTo>
                    <a:pt x="812" y="156"/>
                  </a:lnTo>
                  <a:lnTo>
                    <a:pt x="784" y="288"/>
                  </a:lnTo>
                  <a:lnTo>
                    <a:pt x="336" y="452"/>
                  </a:lnTo>
                  <a:lnTo>
                    <a:pt x="0" y="284"/>
                  </a:lnTo>
                  <a:close/>
                </a:path>
              </a:pathLst>
            </a:custGeom>
            <a:solidFill>
              <a:srgbClr val="58FF51"/>
            </a:solidFill>
            <a:ln w="9525">
              <a:solidFill>
                <a:schemeClr val="tx1"/>
              </a:solidFill>
              <a:round/>
              <a:headEnd/>
              <a:tailEnd/>
            </a:ln>
          </p:spPr>
          <p:txBody>
            <a:bodyPr wrap="none" anchor="ctr"/>
            <a:lstStyle/>
            <a:p>
              <a:endParaRPr lang="en-US"/>
            </a:p>
          </p:txBody>
        </p:sp>
        <p:sp>
          <p:nvSpPr>
            <p:cNvPr id="31752" name="Freeform 9"/>
            <p:cNvSpPr>
              <a:spLocks/>
            </p:cNvSpPr>
            <p:nvPr/>
          </p:nvSpPr>
          <p:spPr bwMode="auto">
            <a:xfrm>
              <a:off x="2453" y="2008"/>
              <a:ext cx="932" cy="744"/>
            </a:xfrm>
            <a:custGeom>
              <a:avLst/>
              <a:gdLst>
                <a:gd name="T0" fmla="*/ 0 w 932"/>
                <a:gd name="T1" fmla="*/ 588 h 744"/>
                <a:gd name="T2" fmla="*/ 124 w 932"/>
                <a:gd name="T3" fmla="*/ 368 h 744"/>
                <a:gd name="T4" fmla="*/ 108 w 932"/>
                <a:gd name="T5" fmla="*/ 164 h 744"/>
                <a:gd name="T6" fmla="*/ 568 w 932"/>
                <a:gd name="T7" fmla="*/ 0 h 744"/>
                <a:gd name="T8" fmla="*/ 828 w 932"/>
                <a:gd name="T9" fmla="*/ 120 h 744"/>
                <a:gd name="T10" fmla="*/ 840 w 932"/>
                <a:gd name="T11" fmla="*/ 372 h 744"/>
                <a:gd name="T12" fmla="*/ 932 w 932"/>
                <a:gd name="T13" fmla="*/ 612 h 744"/>
                <a:gd name="T14" fmla="*/ 868 w 932"/>
                <a:gd name="T15" fmla="*/ 744 h 744"/>
                <a:gd name="T16" fmla="*/ 296 w 932"/>
                <a:gd name="T17" fmla="*/ 740 h 744"/>
                <a:gd name="T18" fmla="*/ 0 w 932"/>
                <a:gd name="T19" fmla="*/ 588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2"/>
                <a:gd name="T31" fmla="*/ 0 h 744"/>
                <a:gd name="T32" fmla="*/ 932 w 932"/>
                <a:gd name="T33" fmla="*/ 744 h 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2" h="744">
                  <a:moveTo>
                    <a:pt x="0" y="588"/>
                  </a:moveTo>
                  <a:lnTo>
                    <a:pt x="124" y="368"/>
                  </a:lnTo>
                  <a:lnTo>
                    <a:pt x="108" y="164"/>
                  </a:lnTo>
                  <a:lnTo>
                    <a:pt x="568" y="0"/>
                  </a:lnTo>
                  <a:lnTo>
                    <a:pt x="828" y="120"/>
                  </a:lnTo>
                  <a:lnTo>
                    <a:pt x="840" y="372"/>
                  </a:lnTo>
                  <a:lnTo>
                    <a:pt x="932" y="612"/>
                  </a:lnTo>
                  <a:lnTo>
                    <a:pt x="868" y="744"/>
                  </a:lnTo>
                  <a:cubicBezTo>
                    <a:pt x="298" y="739"/>
                    <a:pt x="489" y="740"/>
                    <a:pt x="296" y="740"/>
                  </a:cubicBezTo>
                  <a:lnTo>
                    <a:pt x="0" y="588"/>
                  </a:lnTo>
                  <a:close/>
                </a:path>
              </a:pathLst>
            </a:custGeom>
            <a:solidFill>
              <a:srgbClr val="FF1BEC"/>
            </a:solidFill>
            <a:ln w="9525">
              <a:solidFill>
                <a:schemeClr val="tx1"/>
              </a:solidFill>
              <a:round/>
              <a:headEnd/>
              <a:tailEnd/>
            </a:ln>
          </p:spPr>
          <p:txBody>
            <a:bodyPr wrap="none" anchor="ctr"/>
            <a:lstStyle/>
            <a:p>
              <a:endParaRPr lang="en-US"/>
            </a:p>
          </p:txBody>
        </p:sp>
        <p:sp>
          <p:nvSpPr>
            <p:cNvPr id="31753" name="Freeform 10"/>
            <p:cNvSpPr>
              <a:spLocks/>
            </p:cNvSpPr>
            <p:nvPr/>
          </p:nvSpPr>
          <p:spPr bwMode="auto">
            <a:xfrm>
              <a:off x="3253" y="1528"/>
              <a:ext cx="772" cy="352"/>
            </a:xfrm>
            <a:custGeom>
              <a:avLst/>
              <a:gdLst>
                <a:gd name="T0" fmla="*/ 0 w 772"/>
                <a:gd name="T1" fmla="*/ 296 h 352"/>
                <a:gd name="T2" fmla="*/ 48 w 772"/>
                <a:gd name="T3" fmla="*/ 120 h 352"/>
                <a:gd name="T4" fmla="*/ 472 w 772"/>
                <a:gd name="T5" fmla="*/ 0 h 352"/>
                <a:gd name="T6" fmla="*/ 772 w 772"/>
                <a:gd name="T7" fmla="*/ 196 h 352"/>
                <a:gd name="T8" fmla="*/ 424 w 772"/>
                <a:gd name="T9" fmla="*/ 352 h 352"/>
                <a:gd name="T10" fmla="*/ 0 w 772"/>
                <a:gd name="T11" fmla="*/ 296 h 352"/>
                <a:gd name="T12" fmla="*/ 0 60000 65536"/>
                <a:gd name="T13" fmla="*/ 0 60000 65536"/>
                <a:gd name="T14" fmla="*/ 0 60000 65536"/>
                <a:gd name="T15" fmla="*/ 0 60000 65536"/>
                <a:gd name="T16" fmla="*/ 0 60000 65536"/>
                <a:gd name="T17" fmla="*/ 0 60000 65536"/>
                <a:gd name="T18" fmla="*/ 0 w 772"/>
                <a:gd name="T19" fmla="*/ 0 h 352"/>
                <a:gd name="T20" fmla="*/ 772 w 772"/>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772" h="352">
                  <a:moveTo>
                    <a:pt x="0" y="296"/>
                  </a:moveTo>
                  <a:lnTo>
                    <a:pt x="48" y="120"/>
                  </a:lnTo>
                  <a:lnTo>
                    <a:pt x="472" y="0"/>
                  </a:lnTo>
                  <a:lnTo>
                    <a:pt x="772" y="196"/>
                  </a:lnTo>
                  <a:lnTo>
                    <a:pt x="424" y="352"/>
                  </a:lnTo>
                  <a:lnTo>
                    <a:pt x="0" y="296"/>
                  </a:lnTo>
                  <a:close/>
                </a:path>
              </a:pathLst>
            </a:custGeom>
            <a:solidFill>
              <a:srgbClr val="FF4F01"/>
            </a:solidFill>
            <a:ln w="9525">
              <a:solidFill>
                <a:schemeClr val="tx1"/>
              </a:solidFill>
              <a:round/>
              <a:headEnd/>
              <a:tailEnd/>
            </a:ln>
          </p:spPr>
          <p:txBody>
            <a:bodyPr wrap="none" anchor="ctr"/>
            <a:lstStyle/>
            <a:p>
              <a:endParaRPr lang="en-US"/>
            </a:p>
          </p:txBody>
        </p:sp>
        <p:sp>
          <p:nvSpPr>
            <p:cNvPr id="31754" name="Freeform 11"/>
            <p:cNvSpPr>
              <a:spLocks/>
            </p:cNvSpPr>
            <p:nvPr/>
          </p:nvSpPr>
          <p:spPr bwMode="auto">
            <a:xfrm>
              <a:off x="4353" y="1528"/>
              <a:ext cx="352" cy="344"/>
            </a:xfrm>
            <a:custGeom>
              <a:avLst/>
              <a:gdLst>
                <a:gd name="T0" fmla="*/ 0 w 352"/>
                <a:gd name="T1" fmla="*/ 208 h 344"/>
                <a:gd name="T2" fmla="*/ 156 w 352"/>
                <a:gd name="T3" fmla="*/ 0 h 344"/>
                <a:gd name="T4" fmla="*/ 352 w 352"/>
                <a:gd name="T5" fmla="*/ 288 h 344"/>
                <a:gd name="T6" fmla="*/ 124 w 352"/>
                <a:gd name="T7" fmla="*/ 344 h 344"/>
                <a:gd name="T8" fmla="*/ 0 w 352"/>
                <a:gd name="T9" fmla="*/ 208 h 344"/>
                <a:gd name="T10" fmla="*/ 0 60000 65536"/>
                <a:gd name="T11" fmla="*/ 0 60000 65536"/>
                <a:gd name="T12" fmla="*/ 0 60000 65536"/>
                <a:gd name="T13" fmla="*/ 0 60000 65536"/>
                <a:gd name="T14" fmla="*/ 0 60000 65536"/>
                <a:gd name="T15" fmla="*/ 0 w 352"/>
                <a:gd name="T16" fmla="*/ 0 h 344"/>
                <a:gd name="T17" fmla="*/ 352 w 352"/>
                <a:gd name="T18" fmla="*/ 344 h 344"/>
              </a:gdLst>
              <a:ahLst/>
              <a:cxnLst>
                <a:cxn ang="T10">
                  <a:pos x="T0" y="T1"/>
                </a:cxn>
                <a:cxn ang="T11">
                  <a:pos x="T2" y="T3"/>
                </a:cxn>
                <a:cxn ang="T12">
                  <a:pos x="T4" y="T5"/>
                </a:cxn>
                <a:cxn ang="T13">
                  <a:pos x="T6" y="T7"/>
                </a:cxn>
                <a:cxn ang="T14">
                  <a:pos x="T8" y="T9"/>
                </a:cxn>
              </a:cxnLst>
              <a:rect l="T15" t="T16" r="T17" b="T18"/>
              <a:pathLst>
                <a:path w="352" h="344">
                  <a:moveTo>
                    <a:pt x="0" y="208"/>
                  </a:moveTo>
                  <a:lnTo>
                    <a:pt x="156" y="0"/>
                  </a:lnTo>
                  <a:lnTo>
                    <a:pt x="352" y="288"/>
                  </a:lnTo>
                  <a:lnTo>
                    <a:pt x="124" y="344"/>
                  </a:lnTo>
                  <a:lnTo>
                    <a:pt x="0" y="208"/>
                  </a:lnTo>
                  <a:close/>
                </a:path>
              </a:pathLst>
            </a:custGeom>
            <a:solidFill>
              <a:srgbClr val="6DF4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5" name="Freeform 12"/>
            <p:cNvSpPr>
              <a:spLocks/>
            </p:cNvSpPr>
            <p:nvPr/>
          </p:nvSpPr>
          <p:spPr bwMode="auto">
            <a:xfrm>
              <a:off x="3721" y="1516"/>
              <a:ext cx="788" cy="216"/>
            </a:xfrm>
            <a:custGeom>
              <a:avLst/>
              <a:gdLst>
                <a:gd name="T0" fmla="*/ 788 w 788"/>
                <a:gd name="T1" fmla="*/ 0 h 216"/>
                <a:gd name="T2" fmla="*/ 0 w 788"/>
                <a:gd name="T3" fmla="*/ 8 h 216"/>
                <a:gd name="T4" fmla="*/ 300 w 788"/>
                <a:gd name="T5" fmla="*/ 204 h 216"/>
                <a:gd name="T6" fmla="*/ 632 w 788"/>
                <a:gd name="T7" fmla="*/ 216 h 216"/>
                <a:gd name="T8" fmla="*/ 788 w 788"/>
                <a:gd name="T9" fmla="*/ 0 h 216"/>
                <a:gd name="T10" fmla="*/ 0 60000 65536"/>
                <a:gd name="T11" fmla="*/ 0 60000 65536"/>
                <a:gd name="T12" fmla="*/ 0 60000 65536"/>
                <a:gd name="T13" fmla="*/ 0 60000 65536"/>
                <a:gd name="T14" fmla="*/ 0 60000 65536"/>
                <a:gd name="T15" fmla="*/ 0 w 788"/>
                <a:gd name="T16" fmla="*/ 0 h 216"/>
                <a:gd name="T17" fmla="*/ 788 w 788"/>
                <a:gd name="T18" fmla="*/ 216 h 216"/>
              </a:gdLst>
              <a:ahLst/>
              <a:cxnLst>
                <a:cxn ang="T10">
                  <a:pos x="T0" y="T1"/>
                </a:cxn>
                <a:cxn ang="T11">
                  <a:pos x="T2" y="T3"/>
                </a:cxn>
                <a:cxn ang="T12">
                  <a:pos x="T4" y="T5"/>
                </a:cxn>
                <a:cxn ang="T13">
                  <a:pos x="T6" y="T7"/>
                </a:cxn>
                <a:cxn ang="T14">
                  <a:pos x="T8" y="T9"/>
                </a:cxn>
              </a:cxnLst>
              <a:rect l="T15" t="T16" r="T17" b="T18"/>
              <a:pathLst>
                <a:path w="788" h="216">
                  <a:moveTo>
                    <a:pt x="788" y="0"/>
                  </a:moveTo>
                  <a:lnTo>
                    <a:pt x="0" y="8"/>
                  </a:lnTo>
                  <a:lnTo>
                    <a:pt x="300" y="204"/>
                  </a:lnTo>
                  <a:lnTo>
                    <a:pt x="632" y="216"/>
                  </a:lnTo>
                  <a:lnTo>
                    <a:pt x="788" y="0"/>
                  </a:lnTo>
                  <a:close/>
                </a:path>
              </a:pathLst>
            </a:custGeom>
            <a:solidFill>
              <a:srgbClr val="F41B00"/>
            </a:solidFill>
            <a:ln w="9525">
              <a:solidFill>
                <a:schemeClr val="tx1"/>
              </a:solidFill>
              <a:round/>
              <a:headEnd/>
              <a:tailEnd/>
            </a:ln>
          </p:spPr>
          <p:txBody>
            <a:bodyPr wrap="none" anchor="ctr"/>
            <a:lstStyle/>
            <a:p>
              <a:endParaRPr lang="en-US"/>
            </a:p>
          </p:txBody>
        </p:sp>
        <p:sp>
          <p:nvSpPr>
            <p:cNvPr id="31756" name="Freeform 13"/>
            <p:cNvSpPr>
              <a:spLocks/>
            </p:cNvSpPr>
            <p:nvPr/>
          </p:nvSpPr>
          <p:spPr bwMode="auto">
            <a:xfrm>
              <a:off x="3201" y="1520"/>
              <a:ext cx="520" cy="124"/>
            </a:xfrm>
            <a:custGeom>
              <a:avLst/>
              <a:gdLst>
                <a:gd name="T0" fmla="*/ 520 w 520"/>
                <a:gd name="T1" fmla="*/ 0 h 124"/>
                <a:gd name="T2" fmla="*/ 96 w 520"/>
                <a:gd name="T3" fmla="*/ 124 h 124"/>
                <a:gd name="T4" fmla="*/ 0 w 520"/>
                <a:gd name="T5" fmla="*/ 4 h 124"/>
                <a:gd name="T6" fmla="*/ 520 w 520"/>
                <a:gd name="T7" fmla="*/ 0 h 124"/>
                <a:gd name="T8" fmla="*/ 0 60000 65536"/>
                <a:gd name="T9" fmla="*/ 0 60000 65536"/>
                <a:gd name="T10" fmla="*/ 0 60000 65536"/>
                <a:gd name="T11" fmla="*/ 0 60000 65536"/>
                <a:gd name="T12" fmla="*/ 0 w 520"/>
                <a:gd name="T13" fmla="*/ 0 h 124"/>
                <a:gd name="T14" fmla="*/ 520 w 520"/>
                <a:gd name="T15" fmla="*/ 124 h 124"/>
              </a:gdLst>
              <a:ahLst/>
              <a:cxnLst>
                <a:cxn ang="T8">
                  <a:pos x="T0" y="T1"/>
                </a:cxn>
                <a:cxn ang="T9">
                  <a:pos x="T2" y="T3"/>
                </a:cxn>
                <a:cxn ang="T10">
                  <a:pos x="T4" y="T5"/>
                </a:cxn>
                <a:cxn ang="T11">
                  <a:pos x="T6" y="T7"/>
                </a:cxn>
              </a:cxnLst>
              <a:rect l="T12" t="T13" r="T14" b="T15"/>
              <a:pathLst>
                <a:path w="520" h="124">
                  <a:moveTo>
                    <a:pt x="520" y="0"/>
                  </a:moveTo>
                  <a:lnTo>
                    <a:pt x="96" y="124"/>
                  </a:lnTo>
                  <a:lnTo>
                    <a:pt x="0" y="4"/>
                  </a:lnTo>
                  <a:lnTo>
                    <a:pt x="520" y="0"/>
                  </a:lnTo>
                  <a:close/>
                </a:path>
              </a:pathLst>
            </a:custGeom>
            <a:solidFill>
              <a:srgbClr val="16FFE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7" name="Freeform 14"/>
            <p:cNvSpPr>
              <a:spLocks/>
            </p:cNvSpPr>
            <p:nvPr/>
          </p:nvSpPr>
          <p:spPr bwMode="auto">
            <a:xfrm>
              <a:off x="1353" y="2008"/>
              <a:ext cx="1224" cy="628"/>
            </a:xfrm>
            <a:custGeom>
              <a:avLst/>
              <a:gdLst>
                <a:gd name="T0" fmla="*/ 4 w 1224"/>
                <a:gd name="T1" fmla="*/ 628 h 628"/>
                <a:gd name="T2" fmla="*/ 0 w 1224"/>
                <a:gd name="T3" fmla="*/ 368 h 628"/>
                <a:gd name="T4" fmla="*/ 232 w 1224"/>
                <a:gd name="T5" fmla="*/ 108 h 628"/>
                <a:gd name="T6" fmla="*/ 636 w 1224"/>
                <a:gd name="T7" fmla="*/ 76 h 628"/>
                <a:gd name="T8" fmla="*/ 1040 w 1224"/>
                <a:gd name="T9" fmla="*/ 0 h 628"/>
                <a:gd name="T10" fmla="*/ 1212 w 1224"/>
                <a:gd name="T11" fmla="*/ 172 h 628"/>
                <a:gd name="T12" fmla="*/ 1224 w 1224"/>
                <a:gd name="T13" fmla="*/ 368 h 628"/>
                <a:gd name="T14" fmla="*/ 1076 w 1224"/>
                <a:gd name="T15" fmla="*/ 616 h 628"/>
                <a:gd name="T16" fmla="*/ 4 w 1224"/>
                <a:gd name="T17" fmla="*/ 628 h 6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4"/>
                <a:gd name="T28" fmla="*/ 0 h 628"/>
                <a:gd name="T29" fmla="*/ 1224 w 1224"/>
                <a:gd name="T30" fmla="*/ 628 h 6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4" h="628">
                  <a:moveTo>
                    <a:pt x="4" y="628"/>
                  </a:moveTo>
                  <a:lnTo>
                    <a:pt x="0" y="368"/>
                  </a:lnTo>
                  <a:lnTo>
                    <a:pt x="232" y="108"/>
                  </a:lnTo>
                  <a:lnTo>
                    <a:pt x="636" y="76"/>
                  </a:lnTo>
                  <a:lnTo>
                    <a:pt x="1040" y="0"/>
                  </a:lnTo>
                  <a:lnTo>
                    <a:pt x="1212" y="172"/>
                  </a:lnTo>
                  <a:lnTo>
                    <a:pt x="1224" y="368"/>
                  </a:lnTo>
                  <a:lnTo>
                    <a:pt x="1076" y="616"/>
                  </a:lnTo>
                  <a:lnTo>
                    <a:pt x="4" y="628"/>
                  </a:lnTo>
                  <a:close/>
                </a:path>
              </a:pathLst>
            </a:custGeom>
            <a:solidFill>
              <a:srgbClr val="228AFF"/>
            </a:solidFill>
            <a:ln w="9525">
              <a:solidFill>
                <a:schemeClr val="tx1"/>
              </a:solidFill>
              <a:round/>
              <a:headEnd/>
              <a:tailEnd/>
            </a:ln>
          </p:spPr>
          <p:txBody>
            <a:bodyPr wrap="none" anchor="ctr"/>
            <a:lstStyle/>
            <a:p>
              <a:endParaRPr lang="en-US"/>
            </a:p>
          </p:txBody>
        </p:sp>
        <p:sp>
          <p:nvSpPr>
            <p:cNvPr id="31758" name="Freeform 15"/>
            <p:cNvSpPr>
              <a:spLocks/>
            </p:cNvSpPr>
            <p:nvPr/>
          </p:nvSpPr>
          <p:spPr bwMode="auto">
            <a:xfrm>
              <a:off x="2122" y="1523"/>
              <a:ext cx="1179" cy="381"/>
            </a:xfrm>
            <a:custGeom>
              <a:avLst/>
              <a:gdLst>
                <a:gd name="T0" fmla="*/ 0 w 1179"/>
                <a:gd name="T1" fmla="*/ 0 h 381"/>
                <a:gd name="T2" fmla="*/ 1088 w 1179"/>
                <a:gd name="T3" fmla="*/ 5 h 381"/>
                <a:gd name="T4" fmla="*/ 1179 w 1179"/>
                <a:gd name="T5" fmla="*/ 125 h 381"/>
                <a:gd name="T6" fmla="*/ 1123 w 1179"/>
                <a:gd name="T7" fmla="*/ 297 h 381"/>
                <a:gd name="T8" fmla="*/ 843 w 1179"/>
                <a:gd name="T9" fmla="*/ 381 h 381"/>
                <a:gd name="T10" fmla="*/ 304 w 1179"/>
                <a:gd name="T11" fmla="*/ 282 h 381"/>
                <a:gd name="T12" fmla="*/ 0 w 1179"/>
                <a:gd name="T13" fmla="*/ 0 h 381"/>
                <a:gd name="T14" fmla="*/ 0 60000 65536"/>
                <a:gd name="T15" fmla="*/ 0 60000 65536"/>
                <a:gd name="T16" fmla="*/ 0 60000 65536"/>
                <a:gd name="T17" fmla="*/ 0 60000 65536"/>
                <a:gd name="T18" fmla="*/ 0 60000 65536"/>
                <a:gd name="T19" fmla="*/ 0 60000 65536"/>
                <a:gd name="T20" fmla="*/ 0 60000 65536"/>
                <a:gd name="T21" fmla="*/ 0 w 1179"/>
                <a:gd name="T22" fmla="*/ 0 h 381"/>
                <a:gd name="T23" fmla="*/ 1179 w 1179"/>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9" h="381">
                  <a:moveTo>
                    <a:pt x="0" y="0"/>
                  </a:moveTo>
                  <a:lnTo>
                    <a:pt x="1088" y="5"/>
                  </a:lnTo>
                  <a:lnTo>
                    <a:pt x="1179" y="125"/>
                  </a:lnTo>
                  <a:lnTo>
                    <a:pt x="1123" y="297"/>
                  </a:lnTo>
                  <a:lnTo>
                    <a:pt x="843" y="381"/>
                  </a:lnTo>
                  <a:lnTo>
                    <a:pt x="304" y="282"/>
                  </a:lnTo>
                  <a:lnTo>
                    <a:pt x="0" y="0"/>
                  </a:lnTo>
                  <a:close/>
                </a:path>
              </a:pathLst>
            </a:custGeom>
            <a:solidFill>
              <a:srgbClr val="0EFF04"/>
            </a:solidFill>
            <a:ln w="9525">
              <a:solidFill>
                <a:srgbClr val="71FFF4"/>
              </a:solidFill>
              <a:round/>
              <a:headEnd/>
              <a:tailEnd/>
            </a:ln>
          </p:spPr>
          <p:txBody>
            <a:bodyPr wrap="none" anchor="ctr"/>
            <a:lstStyle/>
            <a:p>
              <a:endParaRPr lang="en-US"/>
            </a:p>
          </p:txBody>
        </p:sp>
        <p:sp>
          <p:nvSpPr>
            <p:cNvPr id="31759" name="Freeform 16"/>
            <p:cNvSpPr>
              <a:spLocks/>
            </p:cNvSpPr>
            <p:nvPr/>
          </p:nvSpPr>
          <p:spPr bwMode="auto">
            <a:xfrm>
              <a:off x="1189" y="1523"/>
              <a:ext cx="1376" cy="592"/>
            </a:xfrm>
            <a:custGeom>
              <a:avLst/>
              <a:gdLst>
                <a:gd name="T0" fmla="*/ 0 w 1376"/>
                <a:gd name="T1" fmla="*/ 272 h 592"/>
                <a:gd name="T2" fmla="*/ 251 w 1376"/>
                <a:gd name="T3" fmla="*/ 5 h 592"/>
                <a:gd name="T4" fmla="*/ 1157 w 1376"/>
                <a:gd name="T5" fmla="*/ 0 h 592"/>
                <a:gd name="T6" fmla="*/ 1376 w 1376"/>
                <a:gd name="T7" fmla="*/ 261 h 592"/>
                <a:gd name="T8" fmla="*/ 1173 w 1376"/>
                <a:gd name="T9" fmla="*/ 320 h 592"/>
                <a:gd name="T10" fmla="*/ 1205 w 1376"/>
                <a:gd name="T11" fmla="*/ 480 h 592"/>
                <a:gd name="T12" fmla="*/ 789 w 1376"/>
                <a:gd name="T13" fmla="*/ 560 h 592"/>
                <a:gd name="T14" fmla="*/ 395 w 1376"/>
                <a:gd name="T15" fmla="*/ 592 h 592"/>
                <a:gd name="T16" fmla="*/ 0 w 1376"/>
                <a:gd name="T17" fmla="*/ 27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592"/>
                <a:gd name="T29" fmla="*/ 1376 w 1376"/>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592">
                  <a:moveTo>
                    <a:pt x="0" y="272"/>
                  </a:moveTo>
                  <a:lnTo>
                    <a:pt x="251" y="5"/>
                  </a:lnTo>
                  <a:lnTo>
                    <a:pt x="1157" y="0"/>
                  </a:lnTo>
                  <a:lnTo>
                    <a:pt x="1376" y="261"/>
                  </a:lnTo>
                  <a:lnTo>
                    <a:pt x="1173" y="320"/>
                  </a:lnTo>
                  <a:lnTo>
                    <a:pt x="1205" y="480"/>
                  </a:lnTo>
                  <a:lnTo>
                    <a:pt x="789" y="560"/>
                  </a:lnTo>
                  <a:lnTo>
                    <a:pt x="395" y="592"/>
                  </a:lnTo>
                  <a:lnTo>
                    <a:pt x="0" y="272"/>
                  </a:lnTo>
                  <a:close/>
                </a:path>
              </a:pathLst>
            </a:custGeom>
            <a:solidFill>
              <a:srgbClr val="FFDD0B"/>
            </a:solidFill>
            <a:ln w="19050">
              <a:solidFill>
                <a:schemeClr val="tx1"/>
              </a:solidFill>
              <a:round/>
              <a:headEnd/>
              <a:tailEnd/>
            </a:ln>
          </p:spPr>
          <p:txBody>
            <a:bodyPr wrap="none" anchor="ctr"/>
            <a:lstStyle/>
            <a:p>
              <a:endParaRPr lang="en-US"/>
            </a:p>
          </p:txBody>
        </p:sp>
        <p:sp>
          <p:nvSpPr>
            <p:cNvPr id="31760" name="Freeform 17"/>
            <p:cNvSpPr>
              <a:spLocks/>
            </p:cNvSpPr>
            <p:nvPr/>
          </p:nvSpPr>
          <p:spPr bwMode="auto">
            <a:xfrm>
              <a:off x="2358" y="1789"/>
              <a:ext cx="695" cy="387"/>
            </a:xfrm>
            <a:custGeom>
              <a:avLst/>
              <a:gdLst>
                <a:gd name="T0" fmla="*/ 32 w 695"/>
                <a:gd name="T1" fmla="*/ 214 h 387"/>
                <a:gd name="T2" fmla="*/ 0 w 695"/>
                <a:gd name="T3" fmla="*/ 54 h 387"/>
                <a:gd name="T4" fmla="*/ 203 w 695"/>
                <a:gd name="T5" fmla="*/ 0 h 387"/>
                <a:gd name="T6" fmla="*/ 695 w 695"/>
                <a:gd name="T7" fmla="*/ 89 h 387"/>
                <a:gd name="T8" fmla="*/ 655 w 695"/>
                <a:gd name="T9" fmla="*/ 225 h 387"/>
                <a:gd name="T10" fmla="*/ 203 w 695"/>
                <a:gd name="T11" fmla="*/ 387 h 387"/>
                <a:gd name="T12" fmla="*/ 32 w 695"/>
                <a:gd name="T13" fmla="*/ 214 h 387"/>
                <a:gd name="T14" fmla="*/ 0 60000 65536"/>
                <a:gd name="T15" fmla="*/ 0 60000 65536"/>
                <a:gd name="T16" fmla="*/ 0 60000 65536"/>
                <a:gd name="T17" fmla="*/ 0 60000 65536"/>
                <a:gd name="T18" fmla="*/ 0 60000 65536"/>
                <a:gd name="T19" fmla="*/ 0 60000 65536"/>
                <a:gd name="T20" fmla="*/ 0 60000 65536"/>
                <a:gd name="T21" fmla="*/ 0 w 695"/>
                <a:gd name="T22" fmla="*/ 0 h 387"/>
                <a:gd name="T23" fmla="*/ 695 w 69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387">
                  <a:moveTo>
                    <a:pt x="32" y="214"/>
                  </a:moveTo>
                  <a:lnTo>
                    <a:pt x="0" y="54"/>
                  </a:lnTo>
                  <a:lnTo>
                    <a:pt x="203" y="0"/>
                  </a:lnTo>
                  <a:lnTo>
                    <a:pt x="695" y="89"/>
                  </a:lnTo>
                  <a:lnTo>
                    <a:pt x="655" y="225"/>
                  </a:lnTo>
                  <a:lnTo>
                    <a:pt x="203" y="387"/>
                  </a:lnTo>
                  <a:lnTo>
                    <a:pt x="32" y="214"/>
                  </a:lnTo>
                  <a:close/>
                </a:path>
              </a:pathLst>
            </a:custGeom>
            <a:solidFill>
              <a:srgbClr val="E8001E"/>
            </a:solidFill>
            <a:ln w="19050">
              <a:solidFill>
                <a:schemeClr val="tx1"/>
              </a:solidFill>
              <a:round/>
              <a:headEnd/>
              <a:tailEnd/>
            </a:ln>
          </p:spPr>
          <p:txBody>
            <a:bodyPr wrap="none" anchor="ctr"/>
            <a:lstStyle/>
            <a:p>
              <a:endParaRPr lang="en-US"/>
            </a:p>
          </p:txBody>
        </p:sp>
        <p:sp>
          <p:nvSpPr>
            <p:cNvPr id="31761" name="Freeform 18"/>
            <p:cNvSpPr>
              <a:spLocks/>
            </p:cNvSpPr>
            <p:nvPr/>
          </p:nvSpPr>
          <p:spPr bwMode="auto">
            <a:xfrm>
              <a:off x="4501" y="1524"/>
              <a:ext cx="796" cy="544"/>
            </a:xfrm>
            <a:custGeom>
              <a:avLst/>
              <a:gdLst>
                <a:gd name="T0" fmla="*/ 205 w 796"/>
                <a:gd name="T1" fmla="*/ 292 h 544"/>
                <a:gd name="T2" fmla="*/ 0 w 796"/>
                <a:gd name="T3" fmla="*/ 0 h 544"/>
                <a:gd name="T4" fmla="*/ 72 w 796"/>
                <a:gd name="T5" fmla="*/ 4 h 544"/>
                <a:gd name="T6" fmla="*/ 796 w 796"/>
                <a:gd name="T7" fmla="*/ 4 h 544"/>
                <a:gd name="T8" fmla="*/ 792 w 796"/>
                <a:gd name="T9" fmla="*/ 372 h 544"/>
                <a:gd name="T10" fmla="*/ 624 w 796"/>
                <a:gd name="T11" fmla="*/ 544 h 544"/>
                <a:gd name="T12" fmla="*/ 563 w 796"/>
                <a:gd name="T13" fmla="*/ 233 h 544"/>
                <a:gd name="T14" fmla="*/ 205 w 796"/>
                <a:gd name="T15" fmla="*/ 292 h 544"/>
                <a:gd name="T16" fmla="*/ 0 60000 65536"/>
                <a:gd name="T17" fmla="*/ 0 60000 65536"/>
                <a:gd name="T18" fmla="*/ 0 60000 65536"/>
                <a:gd name="T19" fmla="*/ 0 60000 65536"/>
                <a:gd name="T20" fmla="*/ 0 60000 65536"/>
                <a:gd name="T21" fmla="*/ 0 60000 65536"/>
                <a:gd name="T22" fmla="*/ 0 60000 65536"/>
                <a:gd name="T23" fmla="*/ 0 60000 65536"/>
                <a:gd name="T24" fmla="*/ 0 w 796"/>
                <a:gd name="T25" fmla="*/ 0 h 544"/>
                <a:gd name="T26" fmla="*/ 796 w 796"/>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6" h="544">
                  <a:moveTo>
                    <a:pt x="205" y="292"/>
                  </a:moveTo>
                  <a:lnTo>
                    <a:pt x="0" y="0"/>
                  </a:lnTo>
                  <a:lnTo>
                    <a:pt x="72" y="4"/>
                  </a:lnTo>
                  <a:lnTo>
                    <a:pt x="796" y="4"/>
                  </a:lnTo>
                  <a:lnTo>
                    <a:pt x="792" y="372"/>
                  </a:lnTo>
                  <a:lnTo>
                    <a:pt x="624" y="544"/>
                  </a:lnTo>
                  <a:lnTo>
                    <a:pt x="563" y="233"/>
                  </a:lnTo>
                  <a:lnTo>
                    <a:pt x="205" y="292"/>
                  </a:lnTo>
                  <a:close/>
                </a:path>
              </a:pathLst>
            </a:custGeom>
            <a:solidFill>
              <a:srgbClr val="FFED19"/>
            </a:solidFill>
            <a:ln w="19050">
              <a:solidFill>
                <a:schemeClr val="tx1"/>
              </a:solidFill>
              <a:round/>
              <a:headEnd/>
              <a:tailEnd/>
            </a:ln>
          </p:spPr>
          <p:txBody>
            <a:bodyPr wrap="none" anchor="ctr"/>
            <a:lstStyle/>
            <a:p>
              <a:endParaRPr lang="en-US"/>
            </a:p>
          </p:txBody>
        </p:sp>
        <p:sp>
          <p:nvSpPr>
            <p:cNvPr id="31762" name="Freeform 19"/>
            <p:cNvSpPr>
              <a:spLocks/>
            </p:cNvSpPr>
            <p:nvPr/>
          </p:nvSpPr>
          <p:spPr bwMode="auto">
            <a:xfrm>
              <a:off x="4431" y="1736"/>
              <a:ext cx="694" cy="788"/>
            </a:xfrm>
            <a:custGeom>
              <a:avLst/>
              <a:gdLst>
                <a:gd name="T0" fmla="*/ 38 w 694"/>
                <a:gd name="T1" fmla="*/ 142 h 788"/>
                <a:gd name="T2" fmla="*/ 270 w 694"/>
                <a:gd name="T3" fmla="*/ 75 h 788"/>
                <a:gd name="T4" fmla="*/ 638 w 694"/>
                <a:gd name="T5" fmla="*/ 0 h 788"/>
                <a:gd name="T6" fmla="*/ 694 w 694"/>
                <a:gd name="T7" fmla="*/ 328 h 788"/>
                <a:gd name="T8" fmla="*/ 262 w 694"/>
                <a:gd name="T9" fmla="*/ 788 h 788"/>
                <a:gd name="T10" fmla="*/ 265 w 694"/>
                <a:gd name="T11" fmla="*/ 389 h 788"/>
                <a:gd name="T12" fmla="*/ 0 w 694"/>
                <a:gd name="T13" fmla="*/ 270 h 788"/>
                <a:gd name="T14" fmla="*/ 38 w 694"/>
                <a:gd name="T15" fmla="*/ 142 h 788"/>
                <a:gd name="T16" fmla="*/ 0 60000 65536"/>
                <a:gd name="T17" fmla="*/ 0 60000 65536"/>
                <a:gd name="T18" fmla="*/ 0 60000 65536"/>
                <a:gd name="T19" fmla="*/ 0 60000 65536"/>
                <a:gd name="T20" fmla="*/ 0 60000 65536"/>
                <a:gd name="T21" fmla="*/ 0 60000 65536"/>
                <a:gd name="T22" fmla="*/ 0 60000 65536"/>
                <a:gd name="T23" fmla="*/ 0 60000 65536"/>
                <a:gd name="T24" fmla="*/ 0 w 694"/>
                <a:gd name="T25" fmla="*/ 0 h 788"/>
                <a:gd name="T26" fmla="*/ 694 w 694"/>
                <a:gd name="T27" fmla="*/ 788 h 7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4" h="788">
                  <a:moveTo>
                    <a:pt x="38" y="142"/>
                  </a:moveTo>
                  <a:lnTo>
                    <a:pt x="270" y="75"/>
                  </a:lnTo>
                  <a:lnTo>
                    <a:pt x="638" y="0"/>
                  </a:lnTo>
                  <a:lnTo>
                    <a:pt x="694" y="328"/>
                  </a:lnTo>
                  <a:lnTo>
                    <a:pt x="262" y="788"/>
                  </a:lnTo>
                  <a:lnTo>
                    <a:pt x="265" y="389"/>
                  </a:lnTo>
                  <a:lnTo>
                    <a:pt x="0" y="270"/>
                  </a:lnTo>
                  <a:lnTo>
                    <a:pt x="38" y="142"/>
                  </a:lnTo>
                  <a:close/>
                </a:path>
              </a:pathLst>
            </a:custGeom>
            <a:solidFill>
              <a:srgbClr val="228AFF"/>
            </a:solidFill>
            <a:ln w="19050">
              <a:solidFill>
                <a:schemeClr val="tx1"/>
              </a:solidFill>
              <a:round/>
              <a:headEnd/>
              <a:tailEnd/>
            </a:ln>
          </p:spPr>
          <p:txBody>
            <a:bodyPr wrap="none" anchor="ctr"/>
            <a:lstStyle/>
            <a:p>
              <a:endParaRPr lang="en-US"/>
            </a:p>
          </p:txBody>
        </p:sp>
        <p:sp>
          <p:nvSpPr>
            <p:cNvPr id="31763" name="Freeform 20"/>
            <p:cNvSpPr>
              <a:spLocks/>
            </p:cNvSpPr>
            <p:nvPr/>
          </p:nvSpPr>
          <p:spPr bwMode="auto">
            <a:xfrm>
              <a:off x="650" y="1795"/>
              <a:ext cx="944" cy="586"/>
            </a:xfrm>
            <a:custGeom>
              <a:avLst/>
              <a:gdLst>
                <a:gd name="T0" fmla="*/ 699 w 944"/>
                <a:gd name="T1" fmla="*/ 586 h 586"/>
                <a:gd name="T2" fmla="*/ 944 w 944"/>
                <a:gd name="T3" fmla="*/ 314 h 586"/>
                <a:gd name="T4" fmla="*/ 539 w 944"/>
                <a:gd name="T5" fmla="*/ 0 h 586"/>
                <a:gd name="T6" fmla="*/ 0 w 944"/>
                <a:gd name="T7" fmla="*/ 576 h 586"/>
                <a:gd name="T8" fmla="*/ 699 w 944"/>
                <a:gd name="T9" fmla="*/ 586 h 586"/>
                <a:gd name="T10" fmla="*/ 0 60000 65536"/>
                <a:gd name="T11" fmla="*/ 0 60000 65536"/>
                <a:gd name="T12" fmla="*/ 0 60000 65536"/>
                <a:gd name="T13" fmla="*/ 0 60000 65536"/>
                <a:gd name="T14" fmla="*/ 0 60000 65536"/>
                <a:gd name="T15" fmla="*/ 0 w 944"/>
                <a:gd name="T16" fmla="*/ 0 h 586"/>
                <a:gd name="T17" fmla="*/ 944 w 944"/>
                <a:gd name="T18" fmla="*/ 586 h 586"/>
              </a:gdLst>
              <a:ahLst/>
              <a:cxnLst>
                <a:cxn ang="T10">
                  <a:pos x="T0" y="T1"/>
                </a:cxn>
                <a:cxn ang="T11">
                  <a:pos x="T2" y="T3"/>
                </a:cxn>
                <a:cxn ang="T12">
                  <a:pos x="T4" y="T5"/>
                </a:cxn>
                <a:cxn ang="T13">
                  <a:pos x="T6" y="T7"/>
                </a:cxn>
                <a:cxn ang="T14">
                  <a:pos x="T8" y="T9"/>
                </a:cxn>
              </a:cxnLst>
              <a:rect l="T15" t="T16" r="T17" b="T18"/>
              <a:pathLst>
                <a:path w="944" h="586">
                  <a:moveTo>
                    <a:pt x="699" y="586"/>
                  </a:moveTo>
                  <a:lnTo>
                    <a:pt x="944" y="314"/>
                  </a:lnTo>
                  <a:lnTo>
                    <a:pt x="539" y="0"/>
                  </a:lnTo>
                  <a:lnTo>
                    <a:pt x="0" y="576"/>
                  </a:lnTo>
                  <a:lnTo>
                    <a:pt x="699" y="586"/>
                  </a:lnTo>
                  <a:close/>
                </a:path>
              </a:pathLst>
            </a:custGeom>
            <a:solidFill>
              <a:srgbClr val="71FFF4"/>
            </a:solidFill>
            <a:ln w="19050">
              <a:solidFill>
                <a:schemeClr val="tx1"/>
              </a:solidFill>
              <a:round/>
              <a:headEnd/>
              <a:tailEnd/>
            </a:ln>
          </p:spPr>
          <p:txBody>
            <a:bodyPr wrap="none" anchor="ctr"/>
            <a:lstStyle/>
            <a:p>
              <a:endParaRPr lang="en-US"/>
            </a:p>
          </p:txBody>
        </p:sp>
        <p:sp>
          <p:nvSpPr>
            <p:cNvPr id="31764" name="Freeform 21"/>
            <p:cNvSpPr>
              <a:spLocks/>
            </p:cNvSpPr>
            <p:nvPr/>
          </p:nvSpPr>
          <p:spPr bwMode="auto">
            <a:xfrm>
              <a:off x="645" y="2381"/>
              <a:ext cx="709" cy="363"/>
            </a:xfrm>
            <a:custGeom>
              <a:avLst/>
              <a:gdLst>
                <a:gd name="T0" fmla="*/ 0 w 709"/>
                <a:gd name="T1" fmla="*/ 108 h 667"/>
                <a:gd name="T2" fmla="*/ 0 w 709"/>
                <a:gd name="T3" fmla="*/ 0 h 667"/>
                <a:gd name="T4" fmla="*/ 709 w 709"/>
                <a:gd name="T5" fmla="*/ 0 h 667"/>
                <a:gd name="T6" fmla="*/ 709 w 709"/>
                <a:gd name="T7" fmla="*/ 68 h 667"/>
                <a:gd name="T8" fmla="*/ 528 w 709"/>
                <a:gd name="T9" fmla="*/ 108 h 667"/>
                <a:gd name="T10" fmla="*/ 0 w 709"/>
                <a:gd name="T11" fmla="*/ 108 h 667"/>
                <a:gd name="T12" fmla="*/ 0 60000 65536"/>
                <a:gd name="T13" fmla="*/ 0 60000 65536"/>
                <a:gd name="T14" fmla="*/ 0 60000 65536"/>
                <a:gd name="T15" fmla="*/ 0 60000 65536"/>
                <a:gd name="T16" fmla="*/ 0 60000 65536"/>
                <a:gd name="T17" fmla="*/ 0 60000 65536"/>
                <a:gd name="T18" fmla="*/ 0 w 709"/>
                <a:gd name="T19" fmla="*/ 0 h 667"/>
                <a:gd name="T20" fmla="*/ 709 w 709"/>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709" h="667">
                  <a:moveTo>
                    <a:pt x="0" y="667"/>
                  </a:moveTo>
                  <a:lnTo>
                    <a:pt x="0" y="0"/>
                  </a:lnTo>
                  <a:lnTo>
                    <a:pt x="709" y="0"/>
                  </a:lnTo>
                  <a:lnTo>
                    <a:pt x="709" y="422"/>
                  </a:lnTo>
                  <a:lnTo>
                    <a:pt x="528" y="667"/>
                  </a:lnTo>
                  <a:lnTo>
                    <a:pt x="0" y="667"/>
                  </a:lnTo>
                  <a:close/>
                </a:path>
              </a:pathLst>
            </a:custGeom>
            <a:solidFill>
              <a:srgbClr val="71FFF4"/>
            </a:solidFill>
            <a:ln w="19050">
              <a:solidFill>
                <a:schemeClr val="tx1"/>
              </a:solidFill>
              <a:round/>
              <a:headEnd/>
              <a:tailEnd/>
            </a:ln>
          </p:spPr>
          <p:txBody>
            <a:bodyPr wrap="none" anchor="ctr"/>
            <a:lstStyle/>
            <a:p>
              <a:endParaRPr lang="en-US"/>
            </a:p>
          </p:txBody>
        </p:sp>
        <p:sp>
          <p:nvSpPr>
            <p:cNvPr id="31765" name="Freeform 22"/>
            <p:cNvSpPr>
              <a:spLocks/>
            </p:cNvSpPr>
            <p:nvPr/>
          </p:nvSpPr>
          <p:spPr bwMode="auto">
            <a:xfrm>
              <a:off x="1169" y="2596"/>
              <a:ext cx="1596" cy="152"/>
            </a:xfrm>
            <a:custGeom>
              <a:avLst/>
              <a:gdLst>
                <a:gd name="T0" fmla="*/ 0 w 1596"/>
                <a:gd name="T1" fmla="*/ 148 h 152"/>
                <a:gd name="T2" fmla="*/ 184 w 1596"/>
                <a:gd name="T3" fmla="*/ 23 h 152"/>
                <a:gd name="T4" fmla="*/ 1284 w 1596"/>
                <a:gd name="T5" fmla="*/ 0 h 152"/>
                <a:gd name="T6" fmla="*/ 1596 w 1596"/>
                <a:gd name="T7" fmla="*/ 152 h 152"/>
                <a:gd name="T8" fmla="*/ 0 w 1596"/>
                <a:gd name="T9" fmla="*/ 148 h 152"/>
                <a:gd name="T10" fmla="*/ 0 60000 65536"/>
                <a:gd name="T11" fmla="*/ 0 60000 65536"/>
                <a:gd name="T12" fmla="*/ 0 60000 65536"/>
                <a:gd name="T13" fmla="*/ 0 60000 65536"/>
                <a:gd name="T14" fmla="*/ 0 60000 65536"/>
                <a:gd name="T15" fmla="*/ 0 w 1596"/>
                <a:gd name="T16" fmla="*/ 0 h 152"/>
                <a:gd name="T17" fmla="*/ 1596 w 1596"/>
                <a:gd name="T18" fmla="*/ 152 h 152"/>
              </a:gdLst>
              <a:ahLst/>
              <a:cxnLst>
                <a:cxn ang="T10">
                  <a:pos x="T0" y="T1"/>
                </a:cxn>
                <a:cxn ang="T11">
                  <a:pos x="T2" y="T3"/>
                </a:cxn>
                <a:cxn ang="T12">
                  <a:pos x="T4" y="T5"/>
                </a:cxn>
                <a:cxn ang="T13">
                  <a:pos x="T6" y="T7"/>
                </a:cxn>
                <a:cxn ang="T14">
                  <a:pos x="T8" y="T9"/>
                </a:cxn>
              </a:cxnLst>
              <a:rect l="T15" t="T16" r="T17" b="T18"/>
              <a:pathLst>
                <a:path w="1596" h="152">
                  <a:moveTo>
                    <a:pt x="0" y="148"/>
                  </a:moveTo>
                  <a:lnTo>
                    <a:pt x="184" y="23"/>
                  </a:lnTo>
                  <a:lnTo>
                    <a:pt x="1284" y="0"/>
                  </a:lnTo>
                  <a:lnTo>
                    <a:pt x="1596" y="152"/>
                  </a:lnTo>
                  <a:lnTo>
                    <a:pt x="0" y="148"/>
                  </a:lnTo>
                  <a:close/>
                </a:path>
              </a:pathLst>
            </a:custGeom>
            <a:solidFill>
              <a:schemeClr val="folHlink"/>
            </a:solidFill>
            <a:ln w="19050">
              <a:solidFill>
                <a:schemeClr val="tx1"/>
              </a:solidFill>
              <a:round/>
              <a:headEnd/>
              <a:tailEnd/>
            </a:ln>
          </p:spPr>
          <p:txBody>
            <a:bodyPr wrap="none" anchor="ctr"/>
            <a:lstStyle/>
            <a:p>
              <a:endParaRPr lang="en-US"/>
            </a:p>
          </p:txBody>
        </p:sp>
        <p:sp>
          <p:nvSpPr>
            <p:cNvPr id="31766" name="Freeform 23"/>
            <p:cNvSpPr>
              <a:spLocks/>
            </p:cNvSpPr>
            <p:nvPr/>
          </p:nvSpPr>
          <p:spPr bwMode="auto">
            <a:xfrm>
              <a:off x="4474" y="1524"/>
              <a:ext cx="819" cy="1224"/>
            </a:xfrm>
            <a:custGeom>
              <a:avLst/>
              <a:gdLst>
                <a:gd name="T0" fmla="*/ 0 w 819"/>
                <a:gd name="T1" fmla="*/ 1224 h 1224"/>
                <a:gd name="T2" fmla="*/ 817 w 819"/>
                <a:gd name="T3" fmla="*/ 373 h 1224"/>
                <a:gd name="T4" fmla="*/ 819 w 819"/>
                <a:gd name="T5" fmla="*/ 0 h 1224"/>
                <a:gd name="T6" fmla="*/ 0 60000 65536"/>
                <a:gd name="T7" fmla="*/ 0 60000 65536"/>
                <a:gd name="T8" fmla="*/ 0 60000 65536"/>
                <a:gd name="T9" fmla="*/ 0 w 819"/>
                <a:gd name="T10" fmla="*/ 0 h 1224"/>
                <a:gd name="T11" fmla="*/ 819 w 819"/>
                <a:gd name="T12" fmla="*/ 1224 h 1224"/>
              </a:gdLst>
              <a:ahLst/>
              <a:cxnLst>
                <a:cxn ang="T6">
                  <a:pos x="T0" y="T1"/>
                </a:cxn>
                <a:cxn ang="T7">
                  <a:pos x="T2" y="T3"/>
                </a:cxn>
                <a:cxn ang="T8">
                  <a:pos x="T4" y="T5"/>
                </a:cxn>
              </a:cxnLst>
              <a:rect l="T9" t="T10" r="T11" b="T12"/>
              <a:pathLst>
                <a:path w="819" h="1224">
                  <a:moveTo>
                    <a:pt x="0" y="1224"/>
                  </a:moveTo>
                  <a:lnTo>
                    <a:pt x="817" y="373"/>
                  </a:lnTo>
                  <a:lnTo>
                    <a:pt x="819"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67" name="Line 24"/>
            <p:cNvSpPr>
              <a:spLocks noChangeShapeType="1"/>
            </p:cNvSpPr>
            <p:nvPr/>
          </p:nvSpPr>
          <p:spPr bwMode="auto">
            <a:xfrm>
              <a:off x="3277" y="2128"/>
              <a:ext cx="16" cy="2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8" name="Freeform 25"/>
            <p:cNvSpPr>
              <a:spLocks/>
            </p:cNvSpPr>
            <p:nvPr/>
          </p:nvSpPr>
          <p:spPr bwMode="auto">
            <a:xfrm>
              <a:off x="3053" y="1824"/>
              <a:ext cx="624" cy="296"/>
            </a:xfrm>
            <a:custGeom>
              <a:avLst/>
              <a:gdLst>
                <a:gd name="T0" fmla="*/ 228 w 624"/>
                <a:gd name="T1" fmla="*/ 296 h 296"/>
                <a:gd name="T2" fmla="*/ 252 w 624"/>
                <a:gd name="T3" fmla="*/ 296 h 296"/>
                <a:gd name="T4" fmla="*/ 600 w 624"/>
                <a:gd name="T5" fmla="*/ 176 h 296"/>
                <a:gd name="T6" fmla="*/ 624 w 624"/>
                <a:gd name="T7" fmla="*/ 56 h 296"/>
                <a:gd name="T8" fmla="*/ 196 w 624"/>
                <a:gd name="T9" fmla="*/ 0 h 296"/>
                <a:gd name="T10" fmla="*/ 0 w 624"/>
                <a:gd name="T11" fmla="*/ 52 h 296"/>
                <a:gd name="T12" fmla="*/ 0 60000 65536"/>
                <a:gd name="T13" fmla="*/ 0 60000 65536"/>
                <a:gd name="T14" fmla="*/ 0 60000 65536"/>
                <a:gd name="T15" fmla="*/ 0 60000 65536"/>
                <a:gd name="T16" fmla="*/ 0 60000 65536"/>
                <a:gd name="T17" fmla="*/ 0 60000 65536"/>
                <a:gd name="T18" fmla="*/ 0 w 624"/>
                <a:gd name="T19" fmla="*/ 0 h 296"/>
                <a:gd name="T20" fmla="*/ 624 w 624"/>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624" h="296">
                  <a:moveTo>
                    <a:pt x="228" y="296"/>
                  </a:moveTo>
                  <a:cubicBezTo>
                    <a:pt x="236" y="296"/>
                    <a:pt x="244" y="296"/>
                    <a:pt x="252" y="296"/>
                  </a:cubicBezTo>
                  <a:lnTo>
                    <a:pt x="600" y="176"/>
                  </a:lnTo>
                  <a:lnTo>
                    <a:pt x="624" y="56"/>
                  </a:lnTo>
                  <a:lnTo>
                    <a:pt x="196" y="0"/>
                  </a:lnTo>
                  <a:lnTo>
                    <a:pt x="0" y="5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69" name="Freeform 26"/>
            <p:cNvSpPr>
              <a:spLocks/>
            </p:cNvSpPr>
            <p:nvPr/>
          </p:nvSpPr>
          <p:spPr bwMode="auto">
            <a:xfrm>
              <a:off x="3293" y="1528"/>
              <a:ext cx="724" cy="352"/>
            </a:xfrm>
            <a:custGeom>
              <a:avLst/>
              <a:gdLst>
                <a:gd name="T0" fmla="*/ 0 w 724"/>
                <a:gd name="T1" fmla="*/ 120 h 352"/>
                <a:gd name="T2" fmla="*/ 424 w 724"/>
                <a:gd name="T3" fmla="*/ 0 h 352"/>
                <a:gd name="T4" fmla="*/ 724 w 724"/>
                <a:gd name="T5" fmla="*/ 192 h 352"/>
                <a:gd name="T6" fmla="*/ 384 w 724"/>
                <a:gd name="T7" fmla="*/ 352 h 352"/>
                <a:gd name="T8" fmla="*/ 0 60000 65536"/>
                <a:gd name="T9" fmla="*/ 0 60000 65536"/>
                <a:gd name="T10" fmla="*/ 0 60000 65536"/>
                <a:gd name="T11" fmla="*/ 0 60000 65536"/>
                <a:gd name="T12" fmla="*/ 0 w 724"/>
                <a:gd name="T13" fmla="*/ 0 h 352"/>
                <a:gd name="T14" fmla="*/ 724 w 724"/>
                <a:gd name="T15" fmla="*/ 352 h 352"/>
              </a:gdLst>
              <a:ahLst/>
              <a:cxnLst>
                <a:cxn ang="T8">
                  <a:pos x="T0" y="T1"/>
                </a:cxn>
                <a:cxn ang="T9">
                  <a:pos x="T2" y="T3"/>
                </a:cxn>
                <a:cxn ang="T10">
                  <a:pos x="T4" y="T5"/>
                </a:cxn>
                <a:cxn ang="T11">
                  <a:pos x="T6" y="T7"/>
                </a:cxn>
              </a:cxnLst>
              <a:rect l="T12" t="T13" r="T14" b="T15"/>
              <a:pathLst>
                <a:path w="724" h="352">
                  <a:moveTo>
                    <a:pt x="0" y="120"/>
                  </a:moveTo>
                  <a:lnTo>
                    <a:pt x="424" y="0"/>
                  </a:lnTo>
                  <a:lnTo>
                    <a:pt x="724" y="192"/>
                  </a:lnTo>
                  <a:lnTo>
                    <a:pt x="384" y="35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70" name="Line 27"/>
            <p:cNvSpPr>
              <a:spLocks noChangeShapeType="1"/>
            </p:cNvSpPr>
            <p:nvPr/>
          </p:nvSpPr>
          <p:spPr bwMode="auto">
            <a:xfrm>
              <a:off x="3653" y="2000"/>
              <a:ext cx="332" cy="1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1" name="Freeform 28"/>
            <p:cNvSpPr>
              <a:spLocks/>
            </p:cNvSpPr>
            <p:nvPr/>
          </p:nvSpPr>
          <p:spPr bwMode="auto">
            <a:xfrm>
              <a:off x="4013" y="1524"/>
              <a:ext cx="504" cy="208"/>
            </a:xfrm>
            <a:custGeom>
              <a:avLst/>
              <a:gdLst>
                <a:gd name="T0" fmla="*/ 504 w 504"/>
                <a:gd name="T1" fmla="*/ 0 h 208"/>
                <a:gd name="T2" fmla="*/ 332 w 504"/>
                <a:gd name="T3" fmla="*/ 208 h 208"/>
                <a:gd name="T4" fmla="*/ 0 w 504"/>
                <a:gd name="T5" fmla="*/ 196 h 208"/>
                <a:gd name="T6" fmla="*/ 0 60000 65536"/>
                <a:gd name="T7" fmla="*/ 0 60000 65536"/>
                <a:gd name="T8" fmla="*/ 0 60000 65536"/>
                <a:gd name="T9" fmla="*/ 0 w 504"/>
                <a:gd name="T10" fmla="*/ 0 h 208"/>
                <a:gd name="T11" fmla="*/ 504 w 504"/>
                <a:gd name="T12" fmla="*/ 208 h 208"/>
              </a:gdLst>
              <a:ahLst/>
              <a:cxnLst>
                <a:cxn ang="T6">
                  <a:pos x="T0" y="T1"/>
                </a:cxn>
                <a:cxn ang="T7">
                  <a:pos x="T2" y="T3"/>
                </a:cxn>
                <a:cxn ang="T8">
                  <a:pos x="T4" y="T5"/>
                </a:cxn>
              </a:cxnLst>
              <a:rect l="T9" t="T10" r="T11" b="T12"/>
              <a:pathLst>
                <a:path w="504" h="208">
                  <a:moveTo>
                    <a:pt x="504" y="0"/>
                  </a:moveTo>
                  <a:lnTo>
                    <a:pt x="332" y="208"/>
                  </a:lnTo>
                  <a:lnTo>
                    <a:pt x="0" y="19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72" name="Line 29"/>
            <p:cNvSpPr>
              <a:spLocks noChangeShapeType="1"/>
            </p:cNvSpPr>
            <p:nvPr/>
          </p:nvSpPr>
          <p:spPr bwMode="auto">
            <a:xfrm flipH="1" flipV="1">
              <a:off x="4353" y="1736"/>
              <a:ext cx="116" cy="1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3" name="Freeform 30"/>
            <p:cNvSpPr>
              <a:spLocks/>
            </p:cNvSpPr>
            <p:nvPr/>
          </p:nvSpPr>
          <p:spPr bwMode="auto">
            <a:xfrm>
              <a:off x="3289" y="2380"/>
              <a:ext cx="320" cy="236"/>
            </a:xfrm>
            <a:custGeom>
              <a:avLst/>
              <a:gdLst>
                <a:gd name="T0" fmla="*/ 0 w 320"/>
                <a:gd name="T1" fmla="*/ 0 h 236"/>
                <a:gd name="T2" fmla="*/ 96 w 320"/>
                <a:gd name="T3" fmla="*/ 236 h 236"/>
                <a:gd name="T4" fmla="*/ 296 w 320"/>
                <a:gd name="T5" fmla="*/ 236 h 236"/>
                <a:gd name="T6" fmla="*/ 320 w 320"/>
                <a:gd name="T7" fmla="*/ 236 h 236"/>
                <a:gd name="T8" fmla="*/ 0 60000 65536"/>
                <a:gd name="T9" fmla="*/ 0 60000 65536"/>
                <a:gd name="T10" fmla="*/ 0 60000 65536"/>
                <a:gd name="T11" fmla="*/ 0 60000 65536"/>
                <a:gd name="T12" fmla="*/ 0 w 320"/>
                <a:gd name="T13" fmla="*/ 0 h 236"/>
                <a:gd name="T14" fmla="*/ 320 w 320"/>
                <a:gd name="T15" fmla="*/ 236 h 236"/>
              </a:gdLst>
              <a:ahLst/>
              <a:cxnLst>
                <a:cxn ang="T8">
                  <a:pos x="T0" y="T1"/>
                </a:cxn>
                <a:cxn ang="T9">
                  <a:pos x="T2" y="T3"/>
                </a:cxn>
                <a:cxn ang="T10">
                  <a:pos x="T4" y="T5"/>
                </a:cxn>
                <a:cxn ang="T11">
                  <a:pos x="T6" y="T7"/>
                </a:cxn>
              </a:cxnLst>
              <a:rect l="T12" t="T13" r="T14" b="T15"/>
              <a:pathLst>
                <a:path w="320" h="236">
                  <a:moveTo>
                    <a:pt x="0" y="0"/>
                  </a:moveTo>
                  <a:lnTo>
                    <a:pt x="96" y="236"/>
                  </a:lnTo>
                  <a:lnTo>
                    <a:pt x="296" y="236"/>
                  </a:lnTo>
                  <a:lnTo>
                    <a:pt x="320" y="23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74" name="Line 31"/>
            <p:cNvSpPr>
              <a:spLocks noChangeShapeType="1"/>
            </p:cNvSpPr>
            <p:nvPr/>
          </p:nvSpPr>
          <p:spPr bwMode="auto">
            <a:xfrm flipV="1">
              <a:off x="3321" y="2620"/>
              <a:ext cx="64" cy="1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5" name="Line 32"/>
            <p:cNvSpPr>
              <a:spLocks noChangeShapeType="1"/>
            </p:cNvSpPr>
            <p:nvPr/>
          </p:nvSpPr>
          <p:spPr bwMode="auto">
            <a:xfrm flipH="1" flipV="1">
              <a:off x="3205" y="1524"/>
              <a:ext cx="92" cy="1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6" name="Line 33"/>
            <p:cNvSpPr>
              <a:spLocks noChangeShapeType="1"/>
            </p:cNvSpPr>
            <p:nvPr/>
          </p:nvSpPr>
          <p:spPr bwMode="auto">
            <a:xfrm flipV="1">
              <a:off x="3249" y="1648"/>
              <a:ext cx="48" cy="1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7" name="Freeform 34"/>
            <p:cNvSpPr>
              <a:spLocks/>
            </p:cNvSpPr>
            <p:nvPr/>
          </p:nvSpPr>
          <p:spPr bwMode="auto">
            <a:xfrm>
              <a:off x="3177" y="1973"/>
              <a:ext cx="980" cy="776"/>
            </a:xfrm>
            <a:custGeom>
              <a:avLst/>
              <a:gdLst>
                <a:gd name="T0" fmla="*/ 0 w 980"/>
                <a:gd name="T1" fmla="*/ 776 h 776"/>
                <a:gd name="T2" fmla="*/ 116 w 980"/>
                <a:gd name="T3" fmla="*/ 412 h 776"/>
                <a:gd name="T4" fmla="*/ 104 w 980"/>
                <a:gd name="T5" fmla="*/ 160 h 776"/>
                <a:gd name="T6" fmla="*/ 404 w 980"/>
                <a:gd name="T7" fmla="*/ 0 h 776"/>
                <a:gd name="T8" fmla="*/ 816 w 980"/>
                <a:gd name="T9" fmla="*/ 204 h 776"/>
                <a:gd name="T10" fmla="*/ 820 w 980"/>
                <a:gd name="T11" fmla="*/ 408 h 776"/>
                <a:gd name="T12" fmla="*/ 980 w 980"/>
                <a:gd name="T13" fmla="*/ 772 h 776"/>
                <a:gd name="T14" fmla="*/ 0 w 980"/>
                <a:gd name="T15" fmla="*/ 776 h 776"/>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776"/>
                <a:gd name="T26" fmla="*/ 980 w 980"/>
                <a:gd name="T27" fmla="*/ 776 h 7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776">
                  <a:moveTo>
                    <a:pt x="0" y="776"/>
                  </a:moveTo>
                  <a:lnTo>
                    <a:pt x="116" y="412"/>
                  </a:lnTo>
                  <a:lnTo>
                    <a:pt x="104" y="160"/>
                  </a:lnTo>
                  <a:lnTo>
                    <a:pt x="404" y="0"/>
                  </a:lnTo>
                  <a:lnTo>
                    <a:pt x="816" y="204"/>
                  </a:lnTo>
                  <a:lnTo>
                    <a:pt x="820" y="408"/>
                  </a:lnTo>
                  <a:lnTo>
                    <a:pt x="980" y="772"/>
                  </a:lnTo>
                  <a:lnTo>
                    <a:pt x="0" y="776"/>
                  </a:lnTo>
                  <a:close/>
                </a:path>
              </a:pathLst>
            </a:custGeom>
            <a:solidFill>
              <a:srgbClr val="7200C1"/>
            </a:solidFill>
            <a:ln w="9525">
              <a:solidFill>
                <a:schemeClr val="tx1"/>
              </a:solidFill>
              <a:round/>
              <a:headEnd/>
              <a:tailEnd/>
            </a:ln>
          </p:spPr>
          <p:txBody>
            <a:bodyPr wrap="none" anchor="ctr"/>
            <a:lstStyle/>
            <a:p>
              <a:endParaRPr lang="en-US"/>
            </a:p>
          </p:txBody>
        </p:sp>
        <p:sp>
          <p:nvSpPr>
            <p:cNvPr id="31778" name="Freeform 35"/>
            <p:cNvSpPr>
              <a:spLocks/>
            </p:cNvSpPr>
            <p:nvPr/>
          </p:nvSpPr>
          <p:spPr bwMode="auto">
            <a:xfrm>
              <a:off x="3989" y="2008"/>
              <a:ext cx="711" cy="749"/>
            </a:xfrm>
            <a:custGeom>
              <a:avLst/>
              <a:gdLst>
                <a:gd name="T0" fmla="*/ 156 w 711"/>
                <a:gd name="T1" fmla="*/ 749 h 749"/>
                <a:gd name="T2" fmla="*/ 120 w 711"/>
                <a:gd name="T3" fmla="*/ 665 h 749"/>
                <a:gd name="T4" fmla="*/ 72 w 711"/>
                <a:gd name="T5" fmla="*/ 569 h 749"/>
                <a:gd name="T6" fmla="*/ 7 w 711"/>
                <a:gd name="T7" fmla="*/ 378 h 749"/>
                <a:gd name="T8" fmla="*/ 0 w 711"/>
                <a:gd name="T9" fmla="*/ 171 h 749"/>
                <a:gd name="T10" fmla="*/ 449 w 711"/>
                <a:gd name="T11" fmla="*/ 0 h 749"/>
                <a:gd name="T12" fmla="*/ 711 w 711"/>
                <a:gd name="T13" fmla="*/ 117 h 749"/>
                <a:gd name="T14" fmla="*/ 704 w 711"/>
                <a:gd name="T15" fmla="*/ 529 h 749"/>
                <a:gd name="T16" fmla="*/ 488 w 711"/>
                <a:gd name="T17" fmla="*/ 741 h 749"/>
                <a:gd name="T18" fmla="*/ 156 w 711"/>
                <a:gd name="T19" fmla="*/ 749 h 7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1"/>
                <a:gd name="T31" fmla="*/ 0 h 749"/>
                <a:gd name="T32" fmla="*/ 711 w 711"/>
                <a:gd name="T33" fmla="*/ 749 h 7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1" h="749">
                  <a:moveTo>
                    <a:pt x="156" y="749"/>
                  </a:moveTo>
                  <a:lnTo>
                    <a:pt x="120" y="665"/>
                  </a:lnTo>
                  <a:lnTo>
                    <a:pt x="72" y="569"/>
                  </a:lnTo>
                  <a:lnTo>
                    <a:pt x="7" y="378"/>
                  </a:lnTo>
                  <a:lnTo>
                    <a:pt x="0" y="171"/>
                  </a:lnTo>
                  <a:lnTo>
                    <a:pt x="449" y="0"/>
                  </a:lnTo>
                  <a:lnTo>
                    <a:pt x="711" y="117"/>
                  </a:lnTo>
                  <a:lnTo>
                    <a:pt x="704" y="529"/>
                  </a:lnTo>
                  <a:lnTo>
                    <a:pt x="488" y="741"/>
                  </a:lnTo>
                  <a:lnTo>
                    <a:pt x="156" y="749"/>
                  </a:lnTo>
                  <a:close/>
                </a:path>
              </a:pathLst>
            </a:custGeom>
            <a:solidFill>
              <a:srgbClr val="F41B00"/>
            </a:solidFill>
            <a:ln w="28575">
              <a:solidFill>
                <a:schemeClr val="tx1"/>
              </a:solidFill>
              <a:round/>
              <a:headEnd/>
              <a:tailEnd/>
            </a:ln>
          </p:spPr>
          <p:txBody>
            <a:bodyPr wrap="none" anchor="ctr"/>
            <a:lstStyle/>
            <a:p>
              <a:endParaRPr lang="en-US"/>
            </a:p>
          </p:txBody>
        </p:sp>
        <p:sp>
          <p:nvSpPr>
            <p:cNvPr id="31779" name="Freeform 36"/>
            <p:cNvSpPr>
              <a:spLocks/>
            </p:cNvSpPr>
            <p:nvPr/>
          </p:nvSpPr>
          <p:spPr bwMode="auto">
            <a:xfrm>
              <a:off x="633" y="1520"/>
              <a:ext cx="4656" cy="864"/>
            </a:xfrm>
            <a:custGeom>
              <a:avLst/>
              <a:gdLst>
                <a:gd name="T0" fmla="*/ 0 w 4656"/>
                <a:gd name="T1" fmla="*/ 864 h 864"/>
                <a:gd name="T2" fmla="*/ 808 w 4656"/>
                <a:gd name="T3" fmla="*/ 0 h 864"/>
                <a:gd name="T4" fmla="*/ 4656 w 4656"/>
                <a:gd name="T5" fmla="*/ 0 h 864"/>
                <a:gd name="T6" fmla="*/ 3832 w 4656"/>
                <a:gd name="T7" fmla="*/ 856 h 864"/>
                <a:gd name="T8" fmla="*/ 0 w 4656"/>
                <a:gd name="T9" fmla="*/ 864 h 864"/>
                <a:gd name="T10" fmla="*/ 0 60000 65536"/>
                <a:gd name="T11" fmla="*/ 0 60000 65536"/>
                <a:gd name="T12" fmla="*/ 0 60000 65536"/>
                <a:gd name="T13" fmla="*/ 0 60000 65536"/>
                <a:gd name="T14" fmla="*/ 0 60000 65536"/>
                <a:gd name="T15" fmla="*/ 0 w 4656"/>
                <a:gd name="T16" fmla="*/ 0 h 864"/>
                <a:gd name="T17" fmla="*/ 4656 w 4656"/>
                <a:gd name="T18" fmla="*/ 864 h 864"/>
              </a:gdLst>
              <a:ahLst/>
              <a:cxnLst>
                <a:cxn ang="T10">
                  <a:pos x="T0" y="T1"/>
                </a:cxn>
                <a:cxn ang="T11">
                  <a:pos x="T2" y="T3"/>
                </a:cxn>
                <a:cxn ang="T12">
                  <a:pos x="T4" y="T5"/>
                </a:cxn>
                <a:cxn ang="T13">
                  <a:pos x="T6" y="T7"/>
                </a:cxn>
                <a:cxn ang="T14">
                  <a:pos x="T8" y="T9"/>
                </a:cxn>
              </a:cxnLst>
              <a:rect l="T15" t="T16" r="T17" b="T18"/>
              <a:pathLst>
                <a:path w="4656" h="864">
                  <a:moveTo>
                    <a:pt x="0" y="864"/>
                  </a:moveTo>
                  <a:lnTo>
                    <a:pt x="808" y="0"/>
                  </a:lnTo>
                  <a:lnTo>
                    <a:pt x="4656" y="0"/>
                  </a:lnTo>
                  <a:lnTo>
                    <a:pt x="3832" y="856"/>
                  </a:lnTo>
                  <a:lnTo>
                    <a:pt x="0" y="864"/>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0" name="Freeform 37"/>
            <p:cNvSpPr>
              <a:spLocks/>
            </p:cNvSpPr>
            <p:nvPr/>
          </p:nvSpPr>
          <p:spPr bwMode="auto">
            <a:xfrm>
              <a:off x="632" y="2373"/>
              <a:ext cx="3837" cy="375"/>
            </a:xfrm>
            <a:custGeom>
              <a:avLst/>
              <a:gdLst>
                <a:gd name="T0" fmla="*/ 9873 w 2392"/>
                <a:gd name="T1" fmla="*/ 1 h 688"/>
                <a:gd name="T2" fmla="*/ 9873 w 2392"/>
                <a:gd name="T3" fmla="*/ 111 h 688"/>
                <a:gd name="T4" fmla="*/ 0 w 2392"/>
                <a:gd name="T5" fmla="*/ 111 h 688"/>
                <a:gd name="T6" fmla="*/ 0 w 2392"/>
                <a:gd name="T7" fmla="*/ 0 h 688"/>
                <a:gd name="T8" fmla="*/ 0 60000 65536"/>
                <a:gd name="T9" fmla="*/ 0 60000 65536"/>
                <a:gd name="T10" fmla="*/ 0 60000 65536"/>
                <a:gd name="T11" fmla="*/ 0 60000 65536"/>
                <a:gd name="T12" fmla="*/ 0 w 2392"/>
                <a:gd name="T13" fmla="*/ 0 h 688"/>
                <a:gd name="T14" fmla="*/ 2392 w 2392"/>
                <a:gd name="T15" fmla="*/ 688 h 688"/>
              </a:gdLst>
              <a:ahLst/>
              <a:cxnLst>
                <a:cxn ang="T8">
                  <a:pos x="T0" y="T1"/>
                </a:cxn>
                <a:cxn ang="T9">
                  <a:pos x="T2" y="T3"/>
                </a:cxn>
                <a:cxn ang="T10">
                  <a:pos x="T4" y="T5"/>
                </a:cxn>
                <a:cxn ang="T11">
                  <a:pos x="T6" y="T7"/>
                </a:cxn>
              </a:cxnLst>
              <a:rect l="T12" t="T13" r="T14" b="T15"/>
              <a:pathLst>
                <a:path w="2392" h="688">
                  <a:moveTo>
                    <a:pt x="2392" y="8"/>
                  </a:moveTo>
                  <a:lnTo>
                    <a:pt x="2392" y="688"/>
                  </a:lnTo>
                  <a:lnTo>
                    <a:pt x="0" y="688"/>
                  </a:lnTo>
                  <a:lnTo>
                    <a:pt x="0"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1" name="Freeform 8"/>
            <p:cNvSpPr>
              <a:spLocks/>
            </p:cNvSpPr>
            <p:nvPr/>
          </p:nvSpPr>
          <p:spPr bwMode="auto">
            <a:xfrm>
              <a:off x="3017" y="1824"/>
              <a:ext cx="660" cy="300"/>
            </a:xfrm>
            <a:custGeom>
              <a:avLst/>
              <a:gdLst>
                <a:gd name="T0" fmla="*/ 0 w 660"/>
                <a:gd name="T1" fmla="*/ 188 h 300"/>
                <a:gd name="T2" fmla="*/ 32 w 660"/>
                <a:gd name="T3" fmla="*/ 56 h 300"/>
                <a:gd name="T4" fmla="*/ 236 w 660"/>
                <a:gd name="T5" fmla="*/ 0 h 300"/>
                <a:gd name="T6" fmla="*/ 660 w 660"/>
                <a:gd name="T7" fmla="*/ 56 h 300"/>
                <a:gd name="T8" fmla="*/ 640 w 660"/>
                <a:gd name="T9" fmla="*/ 176 h 300"/>
                <a:gd name="T10" fmla="*/ 276 w 660"/>
                <a:gd name="T11" fmla="*/ 300 h 300"/>
                <a:gd name="T12" fmla="*/ 0 w 660"/>
                <a:gd name="T13" fmla="*/ 188 h 300"/>
                <a:gd name="T14" fmla="*/ 0 60000 65536"/>
                <a:gd name="T15" fmla="*/ 0 60000 65536"/>
                <a:gd name="T16" fmla="*/ 0 60000 65536"/>
                <a:gd name="T17" fmla="*/ 0 60000 65536"/>
                <a:gd name="T18" fmla="*/ 0 60000 65536"/>
                <a:gd name="T19" fmla="*/ 0 60000 65536"/>
                <a:gd name="T20" fmla="*/ 0 60000 65536"/>
                <a:gd name="T21" fmla="*/ 0 w 660"/>
                <a:gd name="T22" fmla="*/ 0 h 300"/>
                <a:gd name="T23" fmla="*/ 660 w 660"/>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0" h="300">
                  <a:moveTo>
                    <a:pt x="0" y="188"/>
                  </a:moveTo>
                  <a:lnTo>
                    <a:pt x="32" y="56"/>
                  </a:lnTo>
                  <a:lnTo>
                    <a:pt x="236" y="0"/>
                  </a:lnTo>
                  <a:lnTo>
                    <a:pt x="660" y="56"/>
                  </a:lnTo>
                  <a:lnTo>
                    <a:pt x="640" y="176"/>
                  </a:lnTo>
                  <a:lnTo>
                    <a:pt x="276" y="300"/>
                  </a:lnTo>
                  <a:lnTo>
                    <a:pt x="0" y="188"/>
                  </a:lnTo>
                  <a:close/>
                </a:path>
              </a:pathLst>
            </a:custGeom>
            <a:solidFill>
              <a:srgbClr val="FF9774"/>
            </a:solidFill>
            <a:ln w="19050">
              <a:solidFill>
                <a:schemeClr val="tx1"/>
              </a:solidFill>
              <a:round/>
              <a:headEnd/>
              <a:tailEnd/>
            </a:ln>
          </p:spPr>
          <p:txBody>
            <a:bodyPr wrap="none" anchor="ctr"/>
            <a:lstStyle/>
            <a:p>
              <a:endParaRPr lang="en-US"/>
            </a:p>
          </p:txBody>
        </p:sp>
      </p:grpSp>
      <p:sp>
        <p:nvSpPr>
          <p:cNvPr id="31749" name="Text Box 40"/>
          <p:cNvSpPr txBox="1">
            <a:spLocks noChangeArrowheads="1"/>
          </p:cNvSpPr>
          <p:nvPr/>
        </p:nvSpPr>
        <p:spPr bwMode="auto">
          <a:xfrm>
            <a:off x="359227" y="868221"/>
            <a:ext cx="84520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tLang="ja-JP" sz="3200" dirty="0">
                <a:latin typeface="+mn-lt"/>
                <a:cs typeface="Calibri"/>
              </a:rPr>
              <a:t>Polycrystal with no </a:t>
            </a:r>
            <a:r>
              <a:rPr lang="en-US" altLang="ja-JP" sz="3200" dirty="0" smtClean="0">
                <a:latin typeface="+mn-lt"/>
                <a:cs typeface="Calibri"/>
              </a:rPr>
              <a:t>texture,</a:t>
            </a:r>
            <a:br>
              <a:rPr lang="en-US" altLang="ja-JP" sz="3200" dirty="0" smtClean="0">
                <a:latin typeface="+mn-lt"/>
                <a:cs typeface="Calibri"/>
              </a:rPr>
            </a:br>
            <a:r>
              <a:rPr lang="en-US" altLang="ja-JP" sz="3200" dirty="0" smtClean="0">
                <a:latin typeface="+mn-lt"/>
                <a:cs typeface="Calibri"/>
              </a:rPr>
              <a:t>i.e. no crystallographic preferred orientation</a:t>
            </a:r>
            <a:endParaRPr lang="en-US" altLang="ja-JP" sz="3200" dirty="0">
              <a:latin typeface="+mn-lt"/>
              <a:cs typeface="Calibri"/>
            </a:endParaRPr>
          </a:p>
        </p:txBody>
      </p:sp>
      <p:pic>
        <p:nvPicPr>
          <p:cNvPr id="38" name="Picture 17"/>
          <p:cNvPicPr>
            <a:picLocks noChangeAspect="1" noChangeArrowheads="1"/>
          </p:cNvPicPr>
          <p:nvPr/>
        </p:nvPicPr>
        <p:blipFill>
          <a:blip r:embed="rId3">
            <a:extLst>
              <a:ext uri="{28A0092B-C50C-407E-A947-70E740481C1C}">
                <a14:useLocalDpi xmlns:a14="http://schemas.microsoft.com/office/drawing/2010/main" val="0"/>
              </a:ext>
            </a:extLst>
          </a:blip>
          <a:srcRect t="43727" r="39140" b="22462"/>
          <a:stretch>
            <a:fillRect/>
          </a:stretch>
        </p:blipFill>
        <p:spPr bwMode="auto">
          <a:xfrm>
            <a:off x="60937" y="4714875"/>
            <a:ext cx="22923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39"/>
          <p:cNvSpPr txBox="1">
            <a:spLocks noChangeArrowheads="1"/>
          </p:cNvSpPr>
          <p:nvPr/>
        </p:nvSpPr>
        <p:spPr bwMode="auto">
          <a:xfrm>
            <a:off x="2133600" y="4710113"/>
            <a:ext cx="6769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ltLang="ja-JP" dirty="0" smtClean="0">
                <a:latin typeface="+mn-lt"/>
                <a:cs typeface="Calibri"/>
              </a:rPr>
              <a:t>Colors are often used in images to denote the orientation: in “inverse pole figure maps”, the color is based on the crystal direction that is parallel to a sample direction (often the surface normal);</a:t>
            </a:r>
            <a:r>
              <a:rPr lang="en-US" altLang="ja-JP" dirty="0">
                <a:latin typeface="+mn-lt"/>
                <a:cs typeface="Calibri"/>
              </a:rPr>
              <a:t> </a:t>
            </a:r>
            <a:r>
              <a:rPr lang="en-US" altLang="ja-JP" dirty="0" smtClean="0">
                <a:latin typeface="+mn-lt"/>
                <a:cs typeface="Calibri"/>
              </a:rPr>
              <a:t>in the absence of texture, all colors are present</a:t>
            </a:r>
            <a:endParaRPr lang="en-US" altLang="ja-JP" dirty="0">
              <a:latin typeface="+mn-lt"/>
              <a:cs typeface="Calibri"/>
            </a:endParaRPr>
          </a:p>
        </p:txBody>
      </p:sp>
      <p:pic>
        <p:nvPicPr>
          <p:cNvPr id="39" name="Picture 9"/>
          <p:cNvPicPr>
            <a:picLocks noChangeAspect="1" noChangeArrowheads="1"/>
          </p:cNvPicPr>
          <p:nvPr/>
        </p:nvPicPr>
        <p:blipFill>
          <a:blip r:embed="rId4" cstate="print"/>
          <a:srcRect/>
          <a:stretch>
            <a:fillRect/>
          </a:stretch>
        </p:blipFill>
        <p:spPr bwMode="auto">
          <a:xfrm>
            <a:off x="196727" y="2684315"/>
            <a:ext cx="3571900" cy="1864281"/>
          </a:xfrm>
          <a:prstGeom prst="rect">
            <a:avLst/>
          </a:prstGeom>
          <a:noFill/>
          <a:ln w="9525">
            <a:noFill/>
            <a:miter lim="800000"/>
            <a:headEnd/>
            <a:tailEnd/>
          </a:ln>
          <a:effectLst/>
        </p:spPr>
      </p:pic>
      <p:sp>
        <p:nvSpPr>
          <p:cNvPr id="2" name="Rectangle 1"/>
          <p:cNvSpPr/>
          <p:nvPr/>
        </p:nvSpPr>
        <p:spPr>
          <a:xfrm>
            <a:off x="196728" y="1942153"/>
            <a:ext cx="4129968" cy="646331"/>
          </a:xfrm>
          <a:prstGeom prst="rect">
            <a:avLst/>
          </a:prstGeom>
        </p:spPr>
        <p:txBody>
          <a:bodyPr wrap="square">
            <a:spAutoFit/>
          </a:bodyPr>
          <a:lstStyle/>
          <a:p>
            <a:r>
              <a:rPr lang="en-US" altLang="ja-JP" dirty="0" smtClean="0">
                <a:cs typeface="Calibri"/>
              </a:rPr>
              <a:t>Think of each crystallite as a separate lattice orientation, represented by a cube</a:t>
            </a:r>
            <a:endParaRPr lang="en-US" dirty="0"/>
          </a:p>
        </p:txBody>
      </p:sp>
      <p:sp>
        <p:nvSpPr>
          <p:cNvPr id="3" name="Rectangle 2"/>
          <p:cNvSpPr/>
          <p:nvPr/>
        </p:nvSpPr>
        <p:spPr>
          <a:xfrm>
            <a:off x="5832162" y="3151223"/>
            <a:ext cx="535648" cy="369332"/>
          </a:xfrm>
          <a:prstGeom prst="rect">
            <a:avLst/>
          </a:prstGeom>
        </p:spPr>
        <p:txBody>
          <a:bodyPr wrap="none">
            <a:spAutoFit/>
          </a:bodyPr>
          <a:lstStyle/>
          <a:p>
            <a:r>
              <a:rPr lang="en-US" altLang="ja-JP" dirty="0" smtClean="0">
                <a:solidFill>
                  <a:schemeClr val="bg1"/>
                </a:solidFill>
                <a:cs typeface="Calibri"/>
              </a:rPr>
              <a:t>100</a:t>
            </a:r>
            <a:endParaRPr lang="en-US" dirty="0">
              <a:solidFill>
                <a:schemeClr val="bg1"/>
              </a:solidFill>
            </a:endParaRPr>
          </a:p>
        </p:txBody>
      </p:sp>
      <p:sp>
        <p:nvSpPr>
          <p:cNvPr id="41" name="Rectangle 40"/>
          <p:cNvSpPr/>
          <p:nvPr/>
        </p:nvSpPr>
        <p:spPr>
          <a:xfrm>
            <a:off x="7299126" y="2656590"/>
            <a:ext cx="535648" cy="369332"/>
          </a:xfrm>
          <a:prstGeom prst="rect">
            <a:avLst/>
          </a:prstGeom>
        </p:spPr>
        <p:txBody>
          <a:bodyPr wrap="none">
            <a:spAutoFit/>
          </a:bodyPr>
          <a:lstStyle/>
          <a:p>
            <a:r>
              <a:rPr lang="en-US" altLang="ja-JP" dirty="0" smtClean="0">
                <a:solidFill>
                  <a:schemeClr val="bg1"/>
                </a:solidFill>
                <a:cs typeface="Calibri"/>
              </a:rPr>
              <a:t>100</a:t>
            </a:r>
            <a:endParaRPr lang="en-US" dirty="0">
              <a:solidFill>
                <a:schemeClr val="bg1"/>
              </a:solidFill>
            </a:endParaRPr>
          </a:p>
        </p:txBody>
      </p:sp>
      <p:sp>
        <p:nvSpPr>
          <p:cNvPr id="42" name="Rectangle 41"/>
          <p:cNvSpPr/>
          <p:nvPr/>
        </p:nvSpPr>
        <p:spPr>
          <a:xfrm>
            <a:off x="7491662" y="3587025"/>
            <a:ext cx="535648" cy="369332"/>
          </a:xfrm>
          <a:prstGeom prst="rect">
            <a:avLst/>
          </a:prstGeom>
        </p:spPr>
        <p:txBody>
          <a:bodyPr wrap="none">
            <a:spAutoFit/>
          </a:bodyPr>
          <a:lstStyle/>
          <a:p>
            <a:r>
              <a:rPr lang="en-US" altLang="ja-JP" dirty="0" smtClean="0">
                <a:solidFill>
                  <a:schemeClr val="bg1"/>
                </a:solidFill>
                <a:cs typeface="Calibri"/>
              </a:rPr>
              <a:t>100</a:t>
            </a:r>
            <a:endParaRPr lang="en-US" dirty="0">
              <a:solidFill>
                <a:schemeClr val="bg1"/>
              </a:solidFill>
            </a:endParaRPr>
          </a:p>
        </p:txBody>
      </p:sp>
      <p:sp>
        <p:nvSpPr>
          <p:cNvPr id="43" name="Rectangle 42"/>
          <p:cNvSpPr/>
          <p:nvPr/>
        </p:nvSpPr>
        <p:spPr>
          <a:xfrm>
            <a:off x="5245911" y="3587025"/>
            <a:ext cx="535648" cy="369332"/>
          </a:xfrm>
          <a:prstGeom prst="rect">
            <a:avLst/>
          </a:prstGeom>
        </p:spPr>
        <p:txBody>
          <a:bodyPr wrap="none">
            <a:spAutoFit/>
          </a:bodyPr>
          <a:lstStyle/>
          <a:p>
            <a:r>
              <a:rPr lang="en-US" altLang="ja-JP" dirty="0" smtClean="0">
                <a:solidFill>
                  <a:schemeClr val="bg1"/>
                </a:solidFill>
                <a:cs typeface="Calibri"/>
              </a:rPr>
              <a:t>111</a:t>
            </a:r>
            <a:endParaRPr lang="en-US" dirty="0">
              <a:solidFill>
                <a:schemeClr val="bg1"/>
              </a:solidFill>
            </a:endParaRPr>
          </a:p>
        </p:txBody>
      </p:sp>
      <p:sp>
        <p:nvSpPr>
          <p:cNvPr id="44" name="Rectangle 43"/>
          <p:cNvSpPr/>
          <p:nvPr/>
        </p:nvSpPr>
        <p:spPr>
          <a:xfrm>
            <a:off x="7869506" y="3146863"/>
            <a:ext cx="535648" cy="369332"/>
          </a:xfrm>
          <a:prstGeom prst="rect">
            <a:avLst/>
          </a:prstGeom>
        </p:spPr>
        <p:txBody>
          <a:bodyPr wrap="none">
            <a:spAutoFit/>
          </a:bodyPr>
          <a:lstStyle/>
          <a:p>
            <a:r>
              <a:rPr lang="en-US" altLang="ja-JP" dirty="0" smtClean="0">
                <a:solidFill>
                  <a:schemeClr val="bg1"/>
                </a:solidFill>
                <a:cs typeface="Calibri"/>
              </a:rPr>
              <a:t>111</a:t>
            </a:r>
            <a:endParaRPr lang="en-US" dirty="0">
              <a:solidFill>
                <a:schemeClr val="bg1"/>
              </a:solidFill>
            </a:endParaRPr>
          </a:p>
        </p:txBody>
      </p:sp>
      <p:sp>
        <p:nvSpPr>
          <p:cNvPr id="45" name="Rectangle 44"/>
          <p:cNvSpPr/>
          <p:nvPr/>
        </p:nvSpPr>
        <p:spPr>
          <a:xfrm>
            <a:off x="6121162" y="3623084"/>
            <a:ext cx="535648" cy="369332"/>
          </a:xfrm>
          <a:prstGeom prst="rect">
            <a:avLst/>
          </a:prstGeom>
        </p:spPr>
        <p:txBody>
          <a:bodyPr wrap="none">
            <a:spAutoFit/>
          </a:bodyPr>
          <a:lstStyle/>
          <a:p>
            <a:r>
              <a:rPr lang="en-US" altLang="ja-JP" dirty="0" smtClean="0">
                <a:solidFill>
                  <a:schemeClr val="bg1"/>
                </a:solidFill>
                <a:cs typeface="Calibri"/>
              </a:rPr>
              <a:t>112</a:t>
            </a:r>
            <a:endParaRPr lang="en-US" dirty="0">
              <a:solidFill>
                <a:schemeClr val="bg1"/>
              </a:solidFill>
            </a:endParaRPr>
          </a:p>
        </p:txBody>
      </p:sp>
      <p:sp>
        <p:nvSpPr>
          <p:cNvPr id="46" name="Rectangle 45"/>
          <p:cNvSpPr/>
          <p:nvPr/>
        </p:nvSpPr>
        <p:spPr>
          <a:xfrm>
            <a:off x="6773988" y="3596299"/>
            <a:ext cx="535648" cy="369332"/>
          </a:xfrm>
          <a:prstGeom prst="rect">
            <a:avLst/>
          </a:prstGeom>
        </p:spPr>
        <p:txBody>
          <a:bodyPr wrap="none">
            <a:spAutoFit/>
          </a:bodyPr>
          <a:lstStyle/>
          <a:p>
            <a:r>
              <a:rPr lang="en-US" altLang="ja-JP" dirty="0" smtClean="0">
                <a:solidFill>
                  <a:schemeClr val="bg1"/>
                </a:solidFill>
                <a:cs typeface="Calibri"/>
              </a:rPr>
              <a:t>122</a:t>
            </a:r>
            <a:endParaRPr lang="en-US" dirty="0">
              <a:solidFill>
                <a:schemeClr val="bg1"/>
              </a:solidFill>
            </a:endParaRPr>
          </a:p>
        </p:txBody>
      </p:sp>
      <p:sp>
        <p:nvSpPr>
          <p:cNvPr id="47" name="Rectangle 46"/>
          <p:cNvSpPr/>
          <p:nvPr/>
        </p:nvSpPr>
        <p:spPr>
          <a:xfrm>
            <a:off x="4922620" y="2880777"/>
            <a:ext cx="535648" cy="369332"/>
          </a:xfrm>
          <a:prstGeom prst="rect">
            <a:avLst/>
          </a:prstGeom>
        </p:spPr>
        <p:txBody>
          <a:bodyPr wrap="none">
            <a:spAutoFit/>
          </a:bodyPr>
          <a:lstStyle/>
          <a:p>
            <a:r>
              <a:rPr lang="en-US" altLang="ja-JP" dirty="0" smtClean="0">
                <a:solidFill>
                  <a:schemeClr val="bg1"/>
                </a:solidFill>
                <a:cs typeface="Calibri"/>
              </a:rPr>
              <a:t>102</a:t>
            </a:r>
            <a:endParaRPr lang="en-US" dirty="0">
              <a:solidFill>
                <a:schemeClr val="bg1"/>
              </a:solidFill>
            </a:endParaRPr>
          </a:p>
        </p:txBody>
      </p:sp>
      <p:sp>
        <p:nvSpPr>
          <p:cNvPr id="48" name="Rectangle 47"/>
          <p:cNvSpPr/>
          <p:nvPr/>
        </p:nvSpPr>
        <p:spPr>
          <a:xfrm>
            <a:off x="8027310" y="2693228"/>
            <a:ext cx="535648" cy="369332"/>
          </a:xfrm>
          <a:prstGeom prst="rect">
            <a:avLst/>
          </a:prstGeom>
        </p:spPr>
        <p:txBody>
          <a:bodyPr wrap="none">
            <a:spAutoFit/>
          </a:bodyPr>
          <a:lstStyle/>
          <a:p>
            <a:r>
              <a:rPr lang="en-US" altLang="ja-JP" dirty="0" smtClean="0">
                <a:solidFill>
                  <a:schemeClr val="bg1"/>
                </a:solidFill>
                <a:cs typeface="Calibri"/>
              </a:rPr>
              <a:t>102</a:t>
            </a:r>
            <a:endParaRPr lang="en-US" dirty="0">
              <a:solidFill>
                <a:schemeClr val="bg1"/>
              </a:solidFill>
            </a:endParaRPr>
          </a:p>
        </p:txBody>
      </p:sp>
      <p:sp>
        <p:nvSpPr>
          <p:cNvPr id="49" name="Rectangle 48"/>
          <p:cNvSpPr/>
          <p:nvPr/>
        </p:nvSpPr>
        <p:spPr>
          <a:xfrm>
            <a:off x="6068625" y="2719635"/>
            <a:ext cx="535648" cy="369332"/>
          </a:xfrm>
          <a:prstGeom prst="rect">
            <a:avLst/>
          </a:prstGeom>
        </p:spPr>
        <p:txBody>
          <a:bodyPr wrap="none">
            <a:spAutoFit/>
          </a:bodyPr>
          <a:lstStyle/>
          <a:p>
            <a:r>
              <a:rPr lang="en-US" altLang="ja-JP" dirty="0" smtClean="0">
                <a:solidFill>
                  <a:schemeClr val="bg1"/>
                </a:solidFill>
                <a:cs typeface="Calibri"/>
              </a:rPr>
              <a:t>110</a:t>
            </a:r>
            <a:endParaRPr lang="en-US" dirty="0">
              <a:solidFill>
                <a:schemeClr val="bg1"/>
              </a:solidFill>
            </a:endParaRPr>
          </a:p>
        </p:txBody>
      </p:sp>
      <p:sp>
        <p:nvSpPr>
          <p:cNvPr id="50" name="Rectangle 49"/>
          <p:cNvSpPr/>
          <p:nvPr/>
        </p:nvSpPr>
        <p:spPr>
          <a:xfrm>
            <a:off x="7223838" y="3095734"/>
            <a:ext cx="535648" cy="369332"/>
          </a:xfrm>
          <a:prstGeom prst="rect">
            <a:avLst/>
          </a:prstGeom>
        </p:spPr>
        <p:txBody>
          <a:bodyPr wrap="none">
            <a:spAutoFit/>
          </a:bodyPr>
          <a:lstStyle/>
          <a:p>
            <a:r>
              <a:rPr lang="en-US" altLang="ja-JP" dirty="0" smtClean="0">
                <a:solidFill>
                  <a:schemeClr val="bg1"/>
                </a:solidFill>
                <a:cs typeface="Calibri"/>
              </a:rPr>
              <a:t>110</a:t>
            </a:r>
            <a:endParaRPr lang="en-US" dirty="0">
              <a:solidFill>
                <a:schemeClr val="bg1"/>
              </a:solidFill>
            </a:endParaRPr>
          </a:p>
        </p:txBody>
      </p:sp>
      <p:sp>
        <p:nvSpPr>
          <p:cNvPr id="51" name="Rectangle 50"/>
          <p:cNvSpPr/>
          <p:nvPr/>
        </p:nvSpPr>
        <p:spPr>
          <a:xfrm>
            <a:off x="6773988" y="2807083"/>
            <a:ext cx="535648" cy="369332"/>
          </a:xfrm>
          <a:prstGeom prst="rect">
            <a:avLst/>
          </a:prstGeom>
        </p:spPr>
        <p:txBody>
          <a:bodyPr wrap="none">
            <a:spAutoFit/>
          </a:bodyPr>
          <a:lstStyle/>
          <a:p>
            <a:r>
              <a:rPr lang="en-US" altLang="ja-JP" dirty="0" smtClean="0">
                <a:solidFill>
                  <a:schemeClr val="bg1"/>
                </a:solidFill>
                <a:cs typeface="Calibri"/>
              </a:rPr>
              <a:t>103</a:t>
            </a:r>
            <a:endParaRPr lang="en-US" dirty="0">
              <a:solidFill>
                <a:schemeClr val="bg1"/>
              </a:solidFill>
            </a:endParaRPr>
          </a:p>
        </p:txBody>
      </p:sp>
      <p:sp>
        <p:nvSpPr>
          <p:cNvPr id="52" name="Rectangle 51"/>
          <p:cNvSpPr/>
          <p:nvPr/>
        </p:nvSpPr>
        <p:spPr>
          <a:xfrm>
            <a:off x="6488827" y="3163512"/>
            <a:ext cx="535648" cy="369332"/>
          </a:xfrm>
          <a:prstGeom prst="rect">
            <a:avLst/>
          </a:prstGeom>
        </p:spPr>
        <p:txBody>
          <a:bodyPr wrap="none">
            <a:spAutoFit/>
          </a:bodyPr>
          <a:lstStyle/>
          <a:p>
            <a:r>
              <a:rPr lang="en-US" altLang="ja-JP" dirty="0" smtClean="0">
                <a:solidFill>
                  <a:schemeClr val="bg1"/>
                </a:solidFill>
                <a:cs typeface="Calibri"/>
              </a:rPr>
              <a:t>123</a:t>
            </a:r>
            <a:endParaRPr lang="en-US" dirty="0">
              <a:solidFill>
                <a:schemeClr val="bg1"/>
              </a:solidFill>
            </a:endParaRPr>
          </a:p>
        </p:txBody>
      </p:sp>
      <p:sp>
        <p:nvSpPr>
          <p:cNvPr id="53" name="Rectangle 52"/>
          <p:cNvSpPr/>
          <p:nvPr/>
        </p:nvSpPr>
        <p:spPr>
          <a:xfrm>
            <a:off x="4322534" y="3494288"/>
            <a:ext cx="535648" cy="369332"/>
          </a:xfrm>
          <a:prstGeom prst="rect">
            <a:avLst/>
          </a:prstGeom>
        </p:spPr>
        <p:txBody>
          <a:bodyPr wrap="none">
            <a:spAutoFit/>
          </a:bodyPr>
          <a:lstStyle/>
          <a:p>
            <a:r>
              <a:rPr lang="en-US" dirty="0" smtClean="0">
                <a:solidFill>
                  <a:schemeClr val="bg1"/>
                </a:solidFill>
                <a:cs typeface="Calibri"/>
              </a:rPr>
              <a:t>221</a:t>
            </a:r>
            <a:endParaRPr lang="en-US" dirty="0">
              <a:solidFill>
                <a:schemeClr val="bg1"/>
              </a:solidFill>
            </a:endParaRPr>
          </a:p>
        </p:txBody>
      </p:sp>
      <p:sp>
        <p:nvSpPr>
          <p:cNvPr id="54" name="Rectangle 53"/>
          <p:cNvSpPr/>
          <p:nvPr/>
        </p:nvSpPr>
        <p:spPr>
          <a:xfrm>
            <a:off x="7652763" y="2863541"/>
            <a:ext cx="535648" cy="369332"/>
          </a:xfrm>
          <a:prstGeom prst="rect">
            <a:avLst/>
          </a:prstGeom>
        </p:spPr>
        <p:txBody>
          <a:bodyPr wrap="none">
            <a:spAutoFit/>
          </a:bodyPr>
          <a:lstStyle/>
          <a:p>
            <a:r>
              <a:rPr lang="en-US" dirty="0" smtClean="0">
                <a:solidFill>
                  <a:schemeClr val="bg1"/>
                </a:solidFill>
                <a:cs typeface="Calibri"/>
              </a:rPr>
              <a:t>221</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13</a:t>
            </a:fld>
            <a:endParaRPr lang="en-US"/>
          </a:p>
        </p:txBody>
      </p:sp>
    </p:spTree>
    <p:extLst>
      <p:ext uri="{BB962C8B-B14F-4D97-AF65-F5344CB8AC3E}">
        <p14:creationId xmlns:p14="http://schemas.microsoft.com/office/powerpoint/2010/main" val="983224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52"/>
          <p:cNvGrpSpPr>
            <a:grpSpLocks/>
          </p:cNvGrpSpPr>
          <p:nvPr/>
        </p:nvGrpSpPr>
        <p:grpSpPr bwMode="auto">
          <a:xfrm>
            <a:off x="1281113" y="1952625"/>
            <a:ext cx="7405687" cy="2582863"/>
            <a:chOff x="1028700" y="1952625"/>
            <a:chExt cx="7405688" cy="2582863"/>
          </a:xfrm>
        </p:grpSpPr>
        <p:sp>
          <p:nvSpPr>
            <p:cNvPr id="32776" name="Text Box 54"/>
            <p:cNvSpPr txBox="1">
              <a:spLocks noChangeArrowheads="1"/>
            </p:cNvSpPr>
            <p:nvPr/>
          </p:nvSpPr>
          <p:spPr bwMode="auto">
            <a:xfrm>
              <a:off x="2897188" y="1984375"/>
              <a:ext cx="841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[111]</a:t>
              </a:r>
            </a:p>
          </p:txBody>
        </p:sp>
        <p:sp>
          <p:nvSpPr>
            <p:cNvPr id="32777" name="Freeform 114"/>
            <p:cNvSpPr>
              <a:spLocks/>
            </p:cNvSpPr>
            <p:nvPr/>
          </p:nvSpPr>
          <p:spPr bwMode="auto">
            <a:xfrm>
              <a:off x="5824538" y="2897188"/>
              <a:ext cx="1289050" cy="717550"/>
            </a:xfrm>
            <a:custGeom>
              <a:avLst/>
              <a:gdLst>
                <a:gd name="T0" fmla="*/ 0 w 812"/>
                <a:gd name="T1" fmla="*/ 2147483647 h 452"/>
                <a:gd name="T2" fmla="*/ 2147483647 w 812"/>
                <a:gd name="T3" fmla="*/ 2147483647 h 452"/>
                <a:gd name="T4" fmla="*/ 2147483647 w 812"/>
                <a:gd name="T5" fmla="*/ 0 h 452"/>
                <a:gd name="T6" fmla="*/ 2147483647 w 812"/>
                <a:gd name="T7" fmla="*/ 2147483647 h 452"/>
                <a:gd name="T8" fmla="*/ 2147483647 w 812"/>
                <a:gd name="T9" fmla="*/ 2147483647 h 452"/>
                <a:gd name="T10" fmla="*/ 2147483647 w 812"/>
                <a:gd name="T11" fmla="*/ 2147483647 h 452"/>
                <a:gd name="T12" fmla="*/ 2147483647 w 812"/>
                <a:gd name="T13" fmla="*/ 2147483647 h 452"/>
                <a:gd name="T14" fmla="*/ 0 w 812"/>
                <a:gd name="T15" fmla="*/ 2147483647 h 452"/>
                <a:gd name="T16" fmla="*/ 0 60000 65536"/>
                <a:gd name="T17" fmla="*/ 0 60000 65536"/>
                <a:gd name="T18" fmla="*/ 0 60000 65536"/>
                <a:gd name="T19" fmla="*/ 0 60000 65536"/>
                <a:gd name="T20" fmla="*/ 0 60000 65536"/>
                <a:gd name="T21" fmla="*/ 0 60000 65536"/>
                <a:gd name="T22" fmla="*/ 0 60000 65536"/>
                <a:gd name="T23" fmla="*/ 0 60000 65536"/>
                <a:gd name="T24" fmla="*/ 0 w 812"/>
                <a:gd name="T25" fmla="*/ 0 h 452"/>
                <a:gd name="T26" fmla="*/ 812 w 812"/>
                <a:gd name="T27" fmla="*/ 452 h 4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2" h="452">
                  <a:moveTo>
                    <a:pt x="0" y="284"/>
                  </a:moveTo>
                  <a:lnTo>
                    <a:pt x="24" y="160"/>
                  </a:lnTo>
                  <a:lnTo>
                    <a:pt x="364" y="0"/>
                  </a:lnTo>
                  <a:lnTo>
                    <a:pt x="704" y="16"/>
                  </a:lnTo>
                  <a:lnTo>
                    <a:pt x="812" y="156"/>
                  </a:lnTo>
                  <a:lnTo>
                    <a:pt x="784" y="288"/>
                  </a:lnTo>
                  <a:lnTo>
                    <a:pt x="336" y="452"/>
                  </a:lnTo>
                  <a:lnTo>
                    <a:pt x="0" y="284"/>
                  </a:lnTo>
                  <a:close/>
                </a:path>
              </a:pathLst>
            </a:custGeom>
            <a:solidFill>
              <a:srgbClr val="1EA1FF"/>
            </a:solidFill>
            <a:ln w="9525">
              <a:solidFill>
                <a:schemeClr val="tx1"/>
              </a:solidFill>
              <a:round/>
              <a:headEnd/>
              <a:tailEnd/>
            </a:ln>
          </p:spPr>
          <p:txBody>
            <a:bodyPr wrap="none" anchor="ctr"/>
            <a:lstStyle/>
            <a:p>
              <a:endParaRPr lang="en-US"/>
            </a:p>
          </p:txBody>
        </p:sp>
        <p:sp>
          <p:nvSpPr>
            <p:cNvPr id="32778" name="Freeform 115"/>
            <p:cNvSpPr>
              <a:spLocks/>
            </p:cNvSpPr>
            <p:nvPr/>
          </p:nvSpPr>
          <p:spPr bwMode="auto">
            <a:xfrm>
              <a:off x="4814888" y="3062288"/>
              <a:ext cx="1047750" cy="476250"/>
            </a:xfrm>
            <a:custGeom>
              <a:avLst/>
              <a:gdLst>
                <a:gd name="T0" fmla="*/ 0 w 660"/>
                <a:gd name="T1" fmla="*/ 2147483647 h 300"/>
                <a:gd name="T2" fmla="*/ 2147483647 w 660"/>
                <a:gd name="T3" fmla="*/ 2147483647 h 300"/>
                <a:gd name="T4" fmla="*/ 2147483647 w 660"/>
                <a:gd name="T5" fmla="*/ 0 h 300"/>
                <a:gd name="T6" fmla="*/ 2147483647 w 660"/>
                <a:gd name="T7" fmla="*/ 2147483647 h 300"/>
                <a:gd name="T8" fmla="*/ 2147483647 w 660"/>
                <a:gd name="T9" fmla="*/ 2147483647 h 300"/>
                <a:gd name="T10" fmla="*/ 2147483647 w 660"/>
                <a:gd name="T11" fmla="*/ 2147483647 h 300"/>
                <a:gd name="T12" fmla="*/ 0 w 660"/>
                <a:gd name="T13" fmla="*/ 2147483647 h 300"/>
                <a:gd name="T14" fmla="*/ 0 60000 65536"/>
                <a:gd name="T15" fmla="*/ 0 60000 65536"/>
                <a:gd name="T16" fmla="*/ 0 60000 65536"/>
                <a:gd name="T17" fmla="*/ 0 60000 65536"/>
                <a:gd name="T18" fmla="*/ 0 60000 65536"/>
                <a:gd name="T19" fmla="*/ 0 60000 65536"/>
                <a:gd name="T20" fmla="*/ 0 60000 65536"/>
                <a:gd name="T21" fmla="*/ 0 w 660"/>
                <a:gd name="T22" fmla="*/ 0 h 300"/>
                <a:gd name="T23" fmla="*/ 660 w 660"/>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0" h="300">
                  <a:moveTo>
                    <a:pt x="0" y="188"/>
                  </a:moveTo>
                  <a:lnTo>
                    <a:pt x="32" y="56"/>
                  </a:lnTo>
                  <a:lnTo>
                    <a:pt x="236" y="0"/>
                  </a:lnTo>
                  <a:lnTo>
                    <a:pt x="660" y="56"/>
                  </a:lnTo>
                  <a:lnTo>
                    <a:pt x="640" y="176"/>
                  </a:lnTo>
                  <a:lnTo>
                    <a:pt x="276" y="300"/>
                  </a:lnTo>
                  <a:lnTo>
                    <a:pt x="0" y="188"/>
                  </a:lnTo>
                  <a:close/>
                </a:path>
              </a:pathLst>
            </a:custGeom>
            <a:solidFill>
              <a:schemeClr val="accent2"/>
            </a:solidFill>
            <a:ln w="9525">
              <a:solidFill>
                <a:schemeClr val="tx1"/>
              </a:solidFill>
              <a:round/>
              <a:headEnd/>
              <a:tailEnd/>
            </a:ln>
          </p:spPr>
          <p:txBody>
            <a:bodyPr wrap="none" anchor="ctr"/>
            <a:lstStyle/>
            <a:p>
              <a:endParaRPr lang="en-US"/>
            </a:p>
          </p:txBody>
        </p:sp>
        <p:sp>
          <p:nvSpPr>
            <p:cNvPr id="32779" name="Freeform 116"/>
            <p:cNvSpPr>
              <a:spLocks/>
            </p:cNvSpPr>
            <p:nvPr/>
          </p:nvSpPr>
          <p:spPr bwMode="auto">
            <a:xfrm>
              <a:off x="5062538" y="3348038"/>
              <a:ext cx="1555750" cy="1174750"/>
            </a:xfrm>
            <a:custGeom>
              <a:avLst/>
              <a:gdLst>
                <a:gd name="T0" fmla="*/ 0 w 980"/>
                <a:gd name="T1" fmla="*/ 2147483647 h 740"/>
                <a:gd name="T2" fmla="*/ 2147483647 w 980"/>
                <a:gd name="T3" fmla="*/ 2147483647 h 740"/>
                <a:gd name="T4" fmla="*/ 2147483647 w 980"/>
                <a:gd name="T5" fmla="*/ 2147483647 h 740"/>
                <a:gd name="T6" fmla="*/ 2147483647 w 980"/>
                <a:gd name="T7" fmla="*/ 0 h 740"/>
                <a:gd name="T8" fmla="*/ 2147483647 w 980"/>
                <a:gd name="T9" fmla="*/ 2147483647 h 740"/>
                <a:gd name="T10" fmla="*/ 2147483647 w 980"/>
                <a:gd name="T11" fmla="*/ 2147483647 h 740"/>
                <a:gd name="T12" fmla="*/ 2147483647 w 980"/>
                <a:gd name="T13" fmla="*/ 2147483647 h 740"/>
                <a:gd name="T14" fmla="*/ 0 w 980"/>
                <a:gd name="T15" fmla="*/ 2147483647 h 740"/>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740"/>
                <a:gd name="T26" fmla="*/ 980 w 980"/>
                <a:gd name="T27" fmla="*/ 740 h 7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740">
                  <a:moveTo>
                    <a:pt x="0" y="740"/>
                  </a:moveTo>
                  <a:lnTo>
                    <a:pt x="116" y="376"/>
                  </a:lnTo>
                  <a:lnTo>
                    <a:pt x="104" y="124"/>
                  </a:lnTo>
                  <a:lnTo>
                    <a:pt x="488" y="0"/>
                  </a:lnTo>
                  <a:lnTo>
                    <a:pt x="816" y="168"/>
                  </a:lnTo>
                  <a:lnTo>
                    <a:pt x="820" y="372"/>
                  </a:lnTo>
                  <a:lnTo>
                    <a:pt x="980" y="736"/>
                  </a:lnTo>
                  <a:lnTo>
                    <a:pt x="0" y="740"/>
                  </a:lnTo>
                  <a:close/>
                </a:path>
              </a:pathLst>
            </a:custGeom>
            <a:solidFill>
              <a:srgbClr val="4F56FF"/>
            </a:solidFill>
            <a:ln w="9525">
              <a:solidFill>
                <a:schemeClr val="tx1"/>
              </a:solidFill>
              <a:round/>
              <a:headEnd/>
              <a:tailEnd/>
            </a:ln>
          </p:spPr>
          <p:txBody>
            <a:bodyPr wrap="none" anchor="ctr"/>
            <a:lstStyle/>
            <a:p>
              <a:endParaRPr lang="en-US"/>
            </a:p>
          </p:txBody>
        </p:sp>
        <p:sp>
          <p:nvSpPr>
            <p:cNvPr id="32780" name="Freeform 117"/>
            <p:cNvSpPr>
              <a:spLocks/>
            </p:cNvSpPr>
            <p:nvPr/>
          </p:nvSpPr>
          <p:spPr bwMode="auto">
            <a:xfrm>
              <a:off x="3919538" y="3354388"/>
              <a:ext cx="1333500" cy="1181100"/>
            </a:xfrm>
            <a:custGeom>
              <a:avLst/>
              <a:gdLst>
                <a:gd name="T0" fmla="*/ 0 w 840"/>
                <a:gd name="T1" fmla="*/ 2147483647 h 744"/>
                <a:gd name="T2" fmla="*/ 2147483647 w 840"/>
                <a:gd name="T3" fmla="*/ 2147483647 h 744"/>
                <a:gd name="T4" fmla="*/ 2147483647 w 840"/>
                <a:gd name="T5" fmla="*/ 2147483647 h 744"/>
                <a:gd name="T6" fmla="*/ 2147483647 w 840"/>
                <a:gd name="T7" fmla="*/ 0 h 744"/>
                <a:gd name="T8" fmla="*/ 2147483647 w 840"/>
                <a:gd name="T9" fmla="*/ 2147483647 h 744"/>
                <a:gd name="T10" fmla="*/ 2147483647 w 840"/>
                <a:gd name="T11" fmla="*/ 2147483647 h 744"/>
                <a:gd name="T12" fmla="*/ 2147483647 w 840"/>
                <a:gd name="T13" fmla="*/ 2147483647 h 744"/>
                <a:gd name="T14" fmla="*/ 2147483647 w 840"/>
                <a:gd name="T15" fmla="*/ 2147483647 h 744"/>
                <a:gd name="T16" fmla="*/ 2147483647 w 840"/>
                <a:gd name="T17" fmla="*/ 2147483647 h 744"/>
                <a:gd name="T18" fmla="*/ 0 w 840"/>
                <a:gd name="T19" fmla="*/ 2147483647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744"/>
                <a:gd name="T32" fmla="*/ 840 w 840"/>
                <a:gd name="T33" fmla="*/ 744 h 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744">
                  <a:moveTo>
                    <a:pt x="0" y="588"/>
                  </a:moveTo>
                  <a:lnTo>
                    <a:pt x="124" y="368"/>
                  </a:lnTo>
                  <a:lnTo>
                    <a:pt x="108" y="164"/>
                  </a:lnTo>
                  <a:lnTo>
                    <a:pt x="568" y="0"/>
                  </a:lnTo>
                  <a:lnTo>
                    <a:pt x="828" y="120"/>
                  </a:lnTo>
                  <a:lnTo>
                    <a:pt x="840" y="372"/>
                  </a:lnTo>
                  <a:lnTo>
                    <a:pt x="756" y="628"/>
                  </a:lnTo>
                  <a:lnTo>
                    <a:pt x="712" y="744"/>
                  </a:lnTo>
                  <a:cubicBezTo>
                    <a:pt x="142" y="739"/>
                    <a:pt x="489" y="740"/>
                    <a:pt x="296" y="740"/>
                  </a:cubicBezTo>
                  <a:lnTo>
                    <a:pt x="0" y="588"/>
                  </a:lnTo>
                  <a:close/>
                </a:path>
              </a:pathLst>
            </a:custGeom>
            <a:solidFill>
              <a:srgbClr val="6DF4FF"/>
            </a:solidFill>
            <a:ln w="28575">
              <a:solidFill>
                <a:schemeClr val="tx1"/>
              </a:solidFill>
              <a:round/>
              <a:headEnd/>
              <a:tailEnd/>
            </a:ln>
          </p:spPr>
          <p:txBody>
            <a:bodyPr wrap="none" anchor="ctr"/>
            <a:lstStyle/>
            <a:p>
              <a:endParaRPr lang="en-US"/>
            </a:p>
          </p:txBody>
        </p:sp>
        <p:sp>
          <p:nvSpPr>
            <p:cNvPr id="32781" name="Freeform 118"/>
            <p:cNvSpPr>
              <a:spLocks/>
            </p:cNvSpPr>
            <p:nvPr/>
          </p:nvSpPr>
          <p:spPr bwMode="auto">
            <a:xfrm>
              <a:off x="5189538" y="2592388"/>
              <a:ext cx="1225550" cy="558800"/>
            </a:xfrm>
            <a:custGeom>
              <a:avLst/>
              <a:gdLst>
                <a:gd name="T0" fmla="*/ 0 w 772"/>
                <a:gd name="T1" fmla="*/ 2147483647 h 352"/>
                <a:gd name="T2" fmla="*/ 2147483647 w 772"/>
                <a:gd name="T3" fmla="*/ 2147483647 h 352"/>
                <a:gd name="T4" fmla="*/ 2147483647 w 772"/>
                <a:gd name="T5" fmla="*/ 0 h 352"/>
                <a:gd name="T6" fmla="*/ 2147483647 w 772"/>
                <a:gd name="T7" fmla="*/ 2147483647 h 352"/>
                <a:gd name="T8" fmla="*/ 2147483647 w 772"/>
                <a:gd name="T9" fmla="*/ 2147483647 h 352"/>
                <a:gd name="T10" fmla="*/ 0 w 772"/>
                <a:gd name="T11" fmla="*/ 2147483647 h 352"/>
                <a:gd name="T12" fmla="*/ 0 60000 65536"/>
                <a:gd name="T13" fmla="*/ 0 60000 65536"/>
                <a:gd name="T14" fmla="*/ 0 60000 65536"/>
                <a:gd name="T15" fmla="*/ 0 60000 65536"/>
                <a:gd name="T16" fmla="*/ 0 60000 65536"/>
                <a:gd name="T17" fmla="*/ 0 60000 65536"/>
                <a:gd name="T18" fmla="*/ 0 w 772"/>
                <a:gd name="T19" fmla="*/ 0 h 352"/>
                <a:gd name="T20" fmla="*/ 772 w 772"/>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772" h="352">
                  <a:moveTo>
                    <a:pt x="0" y="296"/>
                  </a:moveTo>
                  <a:lnTo>
                    <a:pt x="48" y="120"/>
                  </a:lnTo>
                  <a:lnTo>
                    <a:pt x="472" y="0"/>
                  </a:lnTo>
                  <a:lnTo>
                    <a:pt x="772" y="196"/>
                  </a:lnTo>
                  <a:lnTo>
                    <a:pt x="424" y="352"/>
                  </a:lnTo>
                  <a:lnTo>
                    <a:pt x="0" y="296"/>
                  </a:lnTo>
                  <a:close/>
                </a:path>
              </a:pathLst>
            </a:custGeom>
            <a:solidFill>
              <a:srgbClr val="228AFF"/>
            </a:solidFill>
            <a:ln w="9525">
              <a:solidFill>
                <a:schemeClr val="tx1"/>
              </a:solidFill>
              <a:round/>
              <a:headEnd/>
              <a:tailEnd/>
            </a:ln>
          </p:spPr>
          <p:txBody>
            <a:bodyPr wrap="none" anchor="ctr"/>
            <a:lstStyle/>
            <a:p>
              <a:endParaRPr lang="en-US"/>
            </a:p>
          </p:txBody>
        </p:sp>
        <p:sp>
          <p:nvSpPr>
            <p:cNvPr id="32782" name="Freeform 119"/>
            <p:cNvSpPr>
              <a:spLocks/>
            </p:cNvSpPr>
            <p:nvPr/>
          </p:nvSpPr>
          <p:spPr bwMode="auto">
            <a:xfrm>
              <a:off x="6935788" y="2592388"/>
              <a:ext cx="558800" cy="546100"/>
            </a:xfrm>
            <a:custGeom>
              <a:avLst/>
              <a:gdLst>
                <a:gd name="T0" fmla="*/ 0 w 352"/>
                <a:gd name="T1" fmla="*/ 2147483647 h 344"/>
                <a:gd name="T2" fmla="*/ 2147483647 w 352"/>
                <a:gd name="T3" fmla="*/ 0 h 344"/>
                <a:gd name="T4" fmla="*/ 2147483647 w 352"/>
                <a:gd name="T5" fmla="*/ 2147483647 h 344"/>
                <a:gd name="T6" fmla="*/ 2147483647 w 352"/>
                <a:gd name="T7" fmla="*/ 2147483647 h 344"/>
                <a:gd name="T8" fmla="*/ 0 w 352"/>
                <a:gd name="T9" fmla="*/ 2147483647 h 344"/>
                <a:gd name="T10" fmla="*/ 0 60000 65536"/>
                <a:gd name="T11" fmla="*/ 0 60000 65536"/>
                <a:gd name="T12" fmla="*/ 0 60000 65536"/>
                <a:gd name="T13" fmla="*/ 0 60000 65536"/>
                <a:gd name="T14" fmla="*/ 0 60000 65536"/>
                <a:gd name="T15" fmla="*/ 0 w 352"/>
                <a:gd name="T16" fmla="*/ 0 h 344"/>
                <a:gd name="T17" fmla="*/ 352 w 352"/>
                <a:gd name="T18" fmla="*/ 344 h 344"/>
              </a:gdLst>
              <a:ahLst/>
              <a:cxnLst>
                <a:cxn ang="T10">
                  <a:pos x="T0" y="T1"/>
                </a:cxn>
                <a:cxn ang="T11">
                  <a:pos x="T2" y="T3"/>
                </a:cxn>
                <a:cxn ang="T12">
                  <a:pos x="T4" y="T5"/>
                </a:cxn>
                <a:cxn ang="T13">
                  <a:pos x="T6" y="T7"/>
                </a:cxn>
                <a:cxn ang="T14">
                  <a:pos x="T8" y="T9"/>
                </a:cxn>
              </a:cxnLst>
              <a:rect l="T15" t="T16" r="T17" b="T18"/>
              <a:pathLst>
                <a:path w="352" h="344">
                  <a:moveTo>
                    <a:pt x="0" y="208"/>
                  </a:moveTo>
                  <a:lnTo>
                    <a:pt x="156" y="0"/>
                  </a:lnTo>
                  <a:lnTo>
                    <a:pt x="352" y="288"/>
                  </a:lnTo>
                  <a:lnTo>
                    <a:pt x="124" y="344"/>
                  </a:lnTo>
                  <a:lnTo>
                    <a:pt x="0" y="208"/>
                  </a:lnTo>
                  <a:close/>
                </a:path>
              </a:pathLst>
            </a:custGeom>
            <a:solidFill>
              <a:srgbClr val="6DF4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783" name="Freeform 120"/>
            <p:cNvSpPr>
              <a:spLocks/>
            </p:cNvSpPr>
            <p:nvPr/>
          </p:nvSpPr>
          <p:spPr bwMode="auto">
            <a:xfrm>
              <a:off x="5932488" y="2573338"/>
              <a:ext cx="1250950" cy="342900"/>
            </a:xfrm>
            <a:custGeom>
              <a:avLst/>
              <a:gdLst>
                <a:gd name="T0" fmla="*/ 2147483647 w 788"/>
                <a:gd name="T1" fmla="*/ 0 h 216"/>
                <a:gd name="T2" fmla="*/ 0 w 788"/>
                <a:gd name="T3" fmla="*/ 2147483647 h 216"/>
                <a:gd name="T4" fmla="*/ 2147483647 w 788"/>
                <a:gd name="T5" fmla="*/ 2147483647 h 216"/>
                <a:gd name="T6" fmla="*/ 2147483647 w 788"/>
                <a:gd name="T7" fmla="*/ 2147483647 h 216"/>
                <a:gd name="T8" fmla="*/ 2147483647 w 788"/>
                <a:gd name="T9" fmla="*/ 0 h 216"/>
                <a:gd name="T10" fmla="*/ 0 60000 65536"/>
                <a:gd name="T11" fmla="*/ 0 60000 65536"/>
                <a:gd name="T12" fmla="*/ 0 60000 65536"/>
                <a:gd name="T13" fmla="*/ 0 60000 65536"/>
                <a:gd name="T14" fmla="*/ 0 60000 65536"/>
                <a:gd name="T15" fmla="*/ 0 w 788"/>
                <a:gd name="T16" fmla="*/ 0 h 216"/>
                <a:gd name="T17" fmla="*/ 788 w 788"/>
                <a:gd name="T18" fmla="*/ 216 h 216"/>
              </a:gdLst>
              <a:ahLst/>
              <a:cxnLst>
                <a:cxn ang="T10">
                  <a:pos x="T0" y="T1"/>
                </a:cxn>
                <a:cxn ang="T11">
                  <a:pos x="T2" y="T3"/>
                </a:cxn>
                <a:cxn ang="T12">
                  <a:pos x="T4" y="T5"/>
                </a:cxn>
                <a:cxn ang="T13">
                  <a:pos x="T6" y="T7"/>
                </a:cxn>
                <a:cxn ang="T14">
                  <a:pos x="T8" y="T9"/>
                </a:cxn>
              </a:cxnLst>
              <a:rect l="T15" t="T16" r="T17" b="T18"/>
              <a:pathLst>
                <a:path w="788" h="216">
                  <a:moveTo>
                    <a:pt x="788" y="0"/>
                  </a:moveTo>
                  <a:lnTo>
                    <a:pt x="0" y="8"/>
                  </a:lnTo>
                  <a:lnTo>
                    <a:pt x="300" y="204"/>
                  </a:lnTo>
                  <a:lnTo>
                    <a:pt x="632" y="216"/>
                  </a:lnTo>
                  <a:lnTo>
                    <a:pt x="788" y="0"/>
                  </a:lnTo>
                  <a:close/>
                </a:path>
              </a:pathLst>
            </a:custGeom>
            <a:solidFill>
              <a:srgbClr val="4F56FF"/>
            </a:solidFill>
            <a:ln w="9525">
              <a:solidFill>
                <a:schemeClr val="tx1"/>
              </a:solidFill>
              <a:round/>
              <a:headEnd/>
              <a:tailEnd/>
            </a:ln>
          </p:spPr>
          <p:txBody>
            <a:bodyPr wrap="none" anchor="ctr"/>
            <a:lstStyle/>
            <a:p>
              <a:endParaRPr lang="en-US"/>
            </a:p>
          </p:txBody>
        </p:sp>
        <p:sp>
          <p:nvSpPr>
            <p:cNvPr id="32784" name="Freeform 121"/>
            <p:cNvSpPr>
              <a:spLocks/>
            </p:cNvSpPr>
            <p:nvPr/>
          </p:nvSpPr>
          <p:spPr bwMode="auto">
            <a:xfrm>
              <a:off x="5106988" y="2579688"/>
              <a:ext cx="825500" cy="196850"/>
            </a:xfrm>
            <a:custGeom>
              <a:avLst/>
              <a:gdLst>
                <a:gd name="T0" fmla="*/ 2147483647 w 520"/>
                <a:gd name="T1" fmla="*/ 0 h 124"/>
                <a:gd name="T2" fmla="*/ 2147483647 w 520"/>
                <a:gd name="T3" fmla="*/ 2147483647 h 124"/>
                <a:gd name="T4" fmla="*/ 0 w 520"/>
                <a:gd name="T5" fmla="*/ 2147483647 h 124"/>
                <a:gd name="T6" fmla="*/ 2147483647 w 520"/>
                <a:gd name="T7" fmla="*/ 0 h 124"/>
                <a:gd name="T8" fmla="*/ 0 60000 65536"/>
                <a:gd name="T9" fmla="*/ 0 60000 65536"/>
                <a:gd name="T10" fmla="*/ 0 60000 65536"/>
                <a:gd name="T11" fmla="*/ 0 60000 65536"/>
                <a:gd name="T12" fmla="*/ 0 w 520"/>
                <a:gd name="T13" fmla="*/ 0 h 124"/>
                <a:gd name="T14" fmla="*/ 520 w 520"/>
                <a:gd name="T15" fmla="*/ 124 h 124"/>
              </a:gdLst>
              <a:ahLst/>
              <a:cxnLst>
                <a:cxn ang="T8">
                  <a:pos x="T0" y="T1"/>
                </a:cxn>
                <a:cxn ang="T9">
                  <a:pos x="T2" y="T3"/>
                </a:cxn>
                <a:cxn ang="T10">
                  <a:pos x="T4" y="T5"/>
                </a:cxn>
                <a:cxn ang="T11">
                  <a:pos x="T6" y="T7"/>
                </a:cxn>
              </a:cxnLst>
              <a:rect l="T12" t="T13" r="T14" b="T15"/>
              <a:pathLst>
                <a:path w="520" h="124">
                  <a:moveTo>
                    <a:pt x="520" y="0"/>
                  </a:moveTo>
                  <a:lnTo>
                    <a:pt x="96" y="124"/>
                  </a:lnTo>
                  <a:lnTo>
                    <a:pt x="0" y="4"/>
                  </a:lnTo>
                  <a:lnTo>
                    <a:pt x="520" y="0"/>
                  </a:lnTo>
                  <a:close/>
                </a:path>
              </a:pathLst>
            </a:custGeom>
            <a:solidFill>
              <a:srgbClr val="16FFE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785" name="Freeform 122"/>
            <p:cNvSpPr>
              <a:spLocks/>
            </p:cNvSpPr>
            <p:nvPr/>
          </p:nvSpPr>
          <p:spPr bwMode="auto">
            <a:xfrm>
              <a:off x="2173288" y="3354388"/>
              <a:ext cx="1943100" cy="996950"/>
            </a:xfrm>
            <a:custGeom>
              <a:avLst/>
              <a:gdLst>
                <a:gd name="T0" fmla="*/ 2147483647 w 1224"/>
                <a:gd name="T1" fmla="*/ 2147483647 h 628"/>
                <a:gd name="T2" fmla="*/ 0 w 1224"/>
                <a:gd name="T3" fmla="*/ 2147483647 h 628"/>
                <a:gd name="T4" fmla="*/ 2147483647 w 1224"/>
                <a:gd name="T5" fmla="*/ 2147483647 h 628"/>
                <a:gd name="T6" fmla="*/ 2147483647 w 1224"/>
                <a:gd name="T7" fmla="*/ 2147483647 h 628"/>
                <a:gd name="T8" fmla="*/ 2147483647 w 1224"/>
                <a:gd name="T9" fmla="*/ 0 h 628"/>
                <a:gd name="T10" fmla="*/ 2147483647 w 1224"/>
                <a:gd name="T11" fmla="*/ 2147483647 h 628"/>
                <a:gd name="T12" fmla="*/ 2147483647 w 1224"/>
                <a:gd name="T13" fmla="*/ 2147483647 h 628"/>
                <a:gd name="T14" fmla="*/ 2147483647 w 1224"/>
                <a:gd name="T15" fmla="*/ 2147483647 h 628"/>
                <a:gd name="T16" fmla="*/ 2147483647 w 1224"/>
                <a:gd name="T17" fmla="*/ 2147483647 h 6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4"/>
                <a:gd name="T28" fmla="*/ 0 h 628"/>
                <a:gd name="T29" fmla="*/ 1224 w 1224"/>
                <a:gd name="T30" fmla="*/ 628 h 6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4" h="628">
                  <a:moveTo>
                    <a:pt x="4" y="628"/>
                  </a:moveTo>
                  <a:lnTo>
                    <a:pt x="0" y="368"/>
                  </a:lnTo>
                  <a:lnTo>
                    <a:pt x="232" y="108"/>
                  </a:lnTo>
                  <a:lnTo>
                    <a:pt x="636" y="76"/>
                  </a:lnTo>
                  <a:lnTo>
                    <a:pt x="1040" y="0"/>
                  </a:lnTo>
                  <a:lnTo>
                    <a:pt x="1212" y="172"/>
                  </a:lnTo>
                  <a:lnTo>
                    <a:pt x="1224" y="368"/>
                  </a:lnTo>
                  <a:lnTo>
                    <a:pt x="1076" y="616"/>
                  </a:lnTo>
                  <a:lnTo>
                    <a:pt x="4" y="628"/>
                  </a:lnTo>
                  <a:close/>
                </a:path>
              </a:pathLst>
            </a:custGeom>
            <a:solidFill>
              <a:srgbClr val="228AFF"/>
            </a:solidFill>
            <a:ln w="28575">
              <a:solidFill>
                <a:schemeClr val="tx1"/>
              </a:solidFill>
              <a:round/>
              <a:headEnd/>
              <a:tailEnd/>
            </a:ln>
          </p:spPr>
          <p:txBody>
            <a:bodyPr wrap="none" anchor="ctr"/>
            <a:lstStyle/>
            <a:p>
              <a:endParaRPr lang="en-US"/>
            </a:p>
          </p:txBody>
        </p:sp>
        <p:sp>
          <p:nvSpPr>
            <p:cNvPr id="32786" name="Freeform 123"/>
            <p:cNvSpPr>
              <a:spLocks/>
            </p:cNvSpPr>
            <p:nvPr/>
          </p:nvSpPr>
          <p:spPr bwMode="auto">
            <a:xfrm>
              <a:off x="3394075" y="2584450"/>
              <a:ext cx="1871663" cy="604838"/>
            </a:xfrm>
            <a:custGeom>
              <a:avLst/>
              <a:gdLst>
                <a:gd name="T0" fmla="*/ 0 w 1179"/>
                <a:gd name="T1" fmla="*/ 0 h 381"/>
                <a:gd name="T2" fmla="*/ 2147483647 w 1179"/>
                <a:gd name="T3" fmla="*/ 2147483647 h 381"/>
                <a:gd name="T4" fmla="*/ 2147483647 w 1179"/>
                <a:gd name="T5" fmla="*/ 2147483647 h 381"/>
                <a:gd name="T6" fmla="*/ 2147483647 w 1179"/>
                <a:gd name="T7" fmla="*/ 2147483647 h 381"/>
                <a:gd name="T8" fmla="*/ 2147483647 w 1179"/>
                <a:gd name="T9" fmla="*/ 2147483647 h 381"/>
                <a:gd name="T10" fmla="*/ 2147483647 w 1179"/>
                <a:gd name="T11" fmla="*/ 2147483647 h 381"/>
                <a:gd name="T12" fmla="*/ 0 w 1179"/>
                <a:gd name="T13" fmla="*/ 0 h 381"/>
                <a:gd name="T14" fmla="*/ 0 60000 65536"/>
                <a:gd name="T15" fmla="*/ 0 60000 65536"/>
                <a:gd name="T16" fmla="*/ 0 60000 65536"/>
                <a:gd name="T17" fmla="*/ 0 60000 65536"/>
                <a:gd name="T18" fmla="*/ 0 60000 65536"/>
                <a:gd name="T19" fmla="*/ 0 60000 65536"/>
                <a:gd name="T20" fmla="*/ 0 60000 65536"/>
                <a:gd name="T21" fmla="*/ 0 w 1179"/>
                <a:gd name="T22" fmla="*/ 0 h 381"/>
                <a:gd name="T23" fmla="*/ 1179 w 1179"/>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9" h="381">
                  <a:moveTo>
                    <a:pt x="0" y="0"/>
                  </a:moveTo>
                  <a:lnTo>
                    <a:pt x="1088" y="5"/>
                  </a:lnTo>
                  <a:lnTo>
                    <a:pt x="1179" y="125"/>
                  </a:lnTo>
                  <a:lnTo>
                    <a:pt x="1123" y="297"/>
                  </a:lnTo>
                  <a:lnTo>
                    <a:pt x="843" y="381"/>
                  </a:lnTo>
                  <a:lnTo>
                    <a:pt x="304" y="282"/>
                  </a:lnTo>
                  <a:lnTo>
                    <a:pt x="0" y="0"/>
                  </a:lnTo>
                  <a:close/>
                </a:path>
              </a:pathLst>
            </a:custGeom>
            <a:solidFill>
              <a:srgbClr val="71FFF4"/>
            </a:solidFill>
            <a:ln w="9525">
              <a:solidFill>
                <a:srgbClr val="71FFF4"/>
              </a:solidFill>
              <a:round/>
              <a:headEnd/>
              <a:tailEnd/>
            </a:ln>
          </p:spPr>
          <p:txBody>
            <a:bodyPr wrap="none" anchor="ctr"/>
            <a:lstStyle/>
            <a:p>
              <a:endParaRPr lang="en-US"/>
            </a:p>
          </p:txBody>
        </p:sp>
        <p:sp>
          <p:nvSpPr>
            <p:cNvPr id="32787" name="Freeform 124"/>
            <p:cNvSpPr>
              <a:spLocks/>
            </p:cNvSpPr>
            <p:nvPr/>
          </p:nvSpPr>
          <p:spPr bwMode="auto">
            <a:xfrm>
              <a:off x="1912938" y="2584450"/>
              <a:ext cx="2184400" cy="939800"/>
            </a:xfrm>
            <a:custGeom>
              <a:avLst/>
              <a:gdLst>
                <a:gd name="T0" fmla="*/ 0 w 1376"/>
                <a:gd name="T1" fmla="*/ 2147483647 h 592"/>
                <a:gd name="T2" fmla="*/ 2147483647 w 1376"/>
                <a:gd name="T3" fmla="*/ 2147483647 h 592"/>
                <a:gd name="T4" fmla="*/ 2147483647 w 1376"/>
                <a:gd name="T5" fmla="*/ 0 h 592"/>
                <a:gd name="T6" fmla="*/ 2147483647 w 1376"/>
                <a:gd name="T7" fmla="*/ 2147483647 h 592"/>
                <a:gd name="T8" fmla="*/ 2147483647 w 1376"/>
                <a:gd name="T9" fmla="*/ 2147483647 h 592"/>
                <a:gd name="T10" fmla="*/ 2147483647 w 1376"/>
                <a:gd name="T11" fmla="*/ 2147483647 h 592"/>
                <a:gd name="T12" fmla="*/ 2147483647 w 1376"/>
                <a:gd name="T13" fmla="*/ 2147483647 h 592"/>
                <a:gd name="T14" fmla="*/ 2147483647 w 1376"/>
                <a:gd name="T15" fmla="*/ 2147483647 h 592"/>
                <a:gd name="T16" fmla="*/ 0 w 1376"/>
                <a:gd name="T17" fmla="*/ 2147483647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592"/>
                <a:gd name="T29" fmla="*/ 1376 w 1376"/>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592">
                  <a:moveTo>
                    <a:pt x="0" y="272"/>
                  </a:moveTo>
                  <a:lnTo>
                    <a:pt x="251" y="5"/>
                  </a:lnTo>
                  <a:lnTo>
                    <a:pt x="1157" y="0"/>
                  </a:lnTo>
                  <a:lnTo>
                    <a:pt x="1376" y="261"/>
                  </a:lnTo>
                  <a:lnTo>
                    <a:pt x="1173" y="320"/>
                  </a:lnTo>
                  <a:lnTo>
                    <a:pt x="1205" y="480"/>
                  </a:lnTo>
                  <a:lnTo>
                    <a:pt x="789" y="560"/>
                  </a:lnTo>
                  <a:lnTo>
                    <a:pt x="395" y="592"/>
                  </a:lnTo>
                  <a:lnTo>
                    <a:pt x="0" y="272"/>
                  </a:lnTo>
                  <a:close/>
                </a:path>
              </a:pathLst>
            </a:custGeom>
            <a:solidFill>
              <a:srgbClr val="0000FF"/>
            </a:solidFill>
            <a:ln w="28575">
              <a:solidFill>
                <a:schemeClr val="tx1"/>
              </a:solidFill>
              <a:round/>
              <a:headEnd/>
              <a:tailEnd/>
            </a:ln>
          </p:spPr>
          <p:txBody>
            <a:bodyPr wrap="none" anchor="ctr"/>
            <a:lstStyle/>
            <a:p>
              <a:endParaRPr lang="en-US"/>
            </a:p>
          </p:txBody>
        </p:sp>
        <p:sp>
          <p:nvSpPr>
            <p:cNvPr id="32788" name="Freeform 125"/>
            <p:cNvSpPr>
              <a:spLocks/>
            </p:cNvSpPr>
            <p:nvPr/>
          </p:nvSpPr>
          <p:spPr bwMode="auto">
            <a:xfrm>
              <a:off x="3768725" y="3006725"/>
              <a:ext cx="1103313" cy="614363"/>
            </a:xfrm>
            <a:custGeom>
              <a:avLst/>
              <a:gdLst>
                <a:gd name="T0" fmla="*/ 2147483647 w 695"/>
                <a:gd name="T1" fmla="*/ 2147483647 h 387"/>
                <a:gd name="T2" fmla="*/ 0 w 695"/>
                <a:gd name="T3" fmla="*/ 2147483647 h 387"/>
                <a:gd name="T4" fmla="*/ 2147483647 w 695"/>
                <a:gd name="T5" fmla="*/ 0 h 387"/>
                <a:gd name="T6" fmla="*/ 2147483647 w 695"/>
                <a:gd name="T7" fmla="*/ 2147483647 h 387"/>
                <a:gd name="T8" fmla="*/ 2147483647 w 695"/>
                <a:gd name="T9" fmla="*/ 2147483647 h 387"/>
                <a:gd name="T10" fmla="*/ 2147483647 w 695"/>
                <a:gd name="T11" fmla="*/ 2147483647 h 387"/>
                <a:gd name="T12" fmla="*/ 2147483647 w 695"/>
                <a:gd name="T13" fmla="*/ 2147483647 h 387"/>
                <a:gd name="T14" fmla="*/ 0 60000 65536"/>
                <a:gd name="T15" fmla="*/ 0 60000 65536"/>
                <a:gd name="T16" fmla="*/ 0 60000 65536"/>
                <a:gd name="T17" fmla="*/ 0 60000 65536"/>
                <a:gd name="T18" fmla="*/ 0 60000 65536"/>
                <a:gd name="T19" fmla="*/ 0 60000 65536"/>
                <a:gd name="T20" fmla="*/ 0 60000 65536"/>
                <a:gd name="T21" fmla="*/ 0 w 695"/>
                <a:gd name="T22" fmla="*/ 0 h 387"/>
                <a:gd name="T23" fmla="*/ 695 w 69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387">
                  <a:moveTo>
                    <a:pt x="32" y="214"/>
                  </a:moveTo>
                  <a:lnTo>
                    <a:pt x="0" y="54"/>
                  </a:lnTo>
                  <a:lnTo>
                    <a:pt x="203" y="0"/>
                  </a:lnTo>
                  <a:lnTo>
                    <a:pt x="695" y="89"/>
                  </a:lnTo>
                  <a:lnTo>
                    <a:pt x="655" y="225"/>
                  </a:lnTo>
                  <a:lnTo>
                    <a:pt x="203" y="387"/>
                  </a:lnTo>
                  <a:lnTo>
                    <a:pt x="32" y="214"/>
                  </a:lnTo>
                  <a:close/>
                </a:path>
              </a:pathLst>
            </a:custGeom>
            <a:solidFill>
              <a:srgbClr val="0088E8"/>
            </a:solidFill>
            <a:ln w="28575">
              <a:solidFill>
                <a:schemeClr val="tx1"/>
              </a:solidFill>
              <a:round/>
              <a:headEnd/>
              <a:tailEnd/>
            </a:ln>
          </p:spPr>
          <p:txBody>
            <a:bodyPr wrap="none" anchor="ctr"/>
            <a:lstStyle/>
            <a:p>
              <a:endParaRPr lang="en-US"/>
            </a:p>
          </p:txBody>
        </p:sp>
        <p:sp>
          <p:nvSpPr>
            <p:cNvPr id="32789" name="Freeform 126"/>
            <p:cNvSpPr>
              <a:spLocks/>
            </p:cNvSpPr>
            <p:nvPr/>
          </p:nvSpPr>
          <p:spPr bwMode="auto">
            <a:xfrm>
              <a:off x="7170738" y="2586038"/>
              <a:ext cx="1263650" cy="863600"/>
            </a:xfrm>
            <a:custGeom>
              <a:avLst/>
              <a:gdLst>
                <a:gd name="T0" fmla="*/ 2147483647 w 796"/>
                <a:gd name="T1" fmla="*/ 2147483647 h 544"/>
                <a:gd name="T2" fmla="*/ 0 w 796"/>
                <a:gd name="T3" fmla="*/ 0 h 544"/>
                <a:gd name="T4" fmla="*/ 2147483647 w 796"/>
                <a:gd name="T5" fmla="*/ 2147483647 h 544"/>
                <a:gd name="T6" fmla="*/ 2147483647 w 796"/>
                <a:gd name="T7" fmla="*/ 2147483647 h 544"/>
                <a:gd name="T8" fmla="*/ 2147483647 w 796"/>
                <a:gd name="T9" fmla="*/ 2147483647 h 544"/>
                <a:gd name="T10" fmla="*/ 2147483647 w 796"/>
                <a:gd name="T11" fmla="*/ 2147483647 h 544"/>
                <a:gd name="T12" fmla="*/ 2147483647 w 796"/>
                <a:gd name="T13" fmla="*/ 2147483647 h 544"/>
                <a:gd name="T14" fmla="*/ 2147483647 w 796"/>
                <a:gd name="T15" fmla="*/ 2147483647 h 544"/>
                <a:gd name="T16" fmla="*/ 0 60000 65536"/>
                <a:gd name="T17" fmla="*/ 0 60000 65536"/>
                <a:gd name="T18" fmla="*/ 0 60000 65536"/>
                <a:gd name="T19" fmla="*/ 0 60000 65536"/>
                <a:gd name="T20" fmla="*/ 0 60000 65536"/>
                <a:gd name="T21" fmla="*/ 0 60000 65536"/>
                <a:gd name="T22" fmla="*/ 0 60000 65536"/>
                <a:gd name="T23" fmla="*/ 0 60000 65536"/>
                <a:gd name="T24" fmla="*/ 0 w 796"/>
                <a:gd name="T25" fmla="*/ 0 h 544"/>
                <a:gd name="T26" fmla="*/ 796 w 796"/>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6" h="544">
                  <a:moveTo>
                    <a:pt x="205" y="292"/>
                  </a:moveTo>
                  <a:lnTo>
                    <a:pt x="0" y="0"/>
                  </a:lnTo>
                  <a:lnTo>
                    <a:pt x="72" y="4"/>
                  </a:lnTo>
                  <a:lnTo>
                    <a:pt x="796" y="4"/>
                  </a:lnTo>
                  <a:lnTo>
                    <a:pt x="792" y="372"/>
                  </a:lnTo>
                  <a:lnTo>
                    <a:pt x="624" y="544"/>
                  </a:lnTo>
                  <a:lnTo>
                    <a:pt x="563" y="233"/>
                  </a:lnTo>
                  <a:lnTo>
                    <a:pt x="205" y="292"/>
                  </a:lnTo>
                  <a:close/>
                </a:path>
              </a:pathLst>
            </a:custGeom>
            <a:solidFill>
              <a:srgbClr val="0100A9"/>
            </a:solidFill>
            <a:ln w="19050">
              <a:solidFill>
                <a:schemeClr val="tx1"/>
              </a:solidFill>
              <a:round/>
              <a:headEnd/>
              <a:tailEnd/>
            </a:ln>
          </p:spPr>
          <p:txBody>
            <a:bodyPr wrap="none" anchor="ctr"/>
            <a:lstStyle/>
            <a:p>
              <a:endParaRPr lang="en-US"/>
            </a:p>
          </p:txBody>
        </p:sp>
        <p:sp>
          <p:nvSpPr>
            <p:cNvPr id="32790" name="Freeform 127"/>
            <p:cNvSpPr>
              <a:spLocks/>
            </p:cNvSpPr>
            <p:nvPr/>
          </p:nvSpPr>
          <p:spPr bwMode="auto">
            <a:xfrm>
              <a:off x="7059613" y="2922588"/>
              <a:ext cx="1101725" cy="1250950"/>
            </a:xfrm>
            <a:custGeom>
              <a:avLst/>
              <a:gdLst>
                <a:gd name="T0" fmla="*/ 2147483647 w 694"/>
                <a:gd name="T1" fmla="*/ 2147483647 h 788"/>
                <a:gd name="T2" fmla="*/ 2147483647 w 694"/>
                <a:gd name="T3" fmla="*/ 2147483647 h 788"/>
                <a:gd name="T4" fmla="*/ 2147483647 w 694"/>
                <a:gd name="T5" fmla="*/ 0 h 788"/>
                <a:gd name="T6" fmla="*/ 2147483647 w 694"/>
                <a:gd name="T7" fmla="*/ 2147483647 h 788"/>
                <a:gd name="T8" fmla="*/ 2147483647 w 694"/>
                <a:gd name="T9" fmla="*/ 2147483647 h 788"/>
                <a:gd name="T10" fmla="*/ 2147483647 w 694"/>
                <a:gd name="T11" fmla="*/ 2147483647 h 788"/>
                <a:gd name="T12" fmla="*/ 0 w 694"/>
                <a:gd name="T13" fmla="*/ 2147483647 h 788"/>
                <a:gd name="T14" fmla="*/ 2147483647 w 694"/>
                <a:gd name="T15" fmla="*/ 2147483647 h 788"/>
                <a:gd name="T16" fmla="*/ 0 60000 65536"/>
                <a:gd name="T17" fmla="*/ 0 60000 65536"/>
                <a:gd name="T18" fmla="*/ 0 60000 65536"/>
                <a:gd name="T19" fmla="*/ 0 60000 65536"/>
                <a:gd name="T20" fmla="*/ 0 60000 65536"/>
                <a:gd name="T21" fmla="*/ 0 60000 65536"/>
                <a:gd name="T22" fmla="*/ 0 60000 65536"/>
                <a:gd name="T23" fmla="*/ 0 60000 65536"/>
                <a:gd name="T24" fmla="*/ 0 w 694"/>
                <a:gd name="T25" fmla="*/ 0 h 788"/>
                <a:gd name="T26" fmla="*/ 694 w 694"/>
                <a:gd name="T27" fmla="*/ 788 h 7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4" h="788">
                  <a:moveTo>
                    <a:pt x="38" y="142"/>
                  </a:moveTo>
                  <a:lnTo>
                    <a:pt x="270" y="75"/>
                  </a:lnTo>
                  <a:lnTo>
                    <a:pt x="638" y="0"/>
                  </a:lnTo>
                  <a:lnTo>
                    <a:pt x="694" y="328"/>
                  </a:lnTo>
                  <a:lnTo>
                    <a:pt x="262" y="788"/>
                  </a:lnTo>
                  <a:lnTo>
                    <a:pt x="265" y="389"/>
                  </a:lnTo>
                  <a:lnTo>
                    <a:pt x="0" y="270"/>
                  </a:lnTo>
                  <a:lnTo>
                    <a:pt x="38" y="142"/>
                  </a:lnTo>
                  <a:close/>
                </a:path>
              </a:pathLst>
            </a:custGeom>
            <a:solidFill>
              <a:srgbClr val="228AFF"/>
            </a:solidFill>
            <a:ln w="28575">
              <a:solidFill>
                <a:schemeClr val="tx1"/>
              </a:solidFill>
              <a:round/>
              <a:headEnd/>
              <a:tailEnd/>
            </a:ln>
          </p:spPr>
          <p:txBody>
            <a:bodyPr wrap="none" anchor="ctr"/>
            <a:lstStyle/>
            <a:p>
              <a:endParaRPr lang="en-US"/>
            </a:p>
          </p:txBody>
        </p:sp>
        <p:sp>
          <p:nvSpPr>
            <p:cNvPr id="32791" name="Freeform 128"/>
            <p:cNvSpPr>
              <a:spLocks/>
            </p:cNvSpPr>
            <p:nvPr/>
          </p:nvSpPr>
          <p:spPr bwMode="auto">
            <a:xfrm>
              <a:off x="6351588" y="3346450"/>
              <a:ext cx="1128712" cy="1189038"/>
            </a:xfrm>
            <a:custGeom>
              <a:avLst/>
              <a:gdLst>
                <a:gd name="T0" fmla="*/ 2147483647 w 711"/>
                <a:gd name="T1" fmla="*/ 2147483647 h 749"/>
                <a:gd name="T2" fmla="*/ 2147483647 w 711"/>
                <a:gd name="T3" fmla="*/ 2147483647 h 749"/>
                <a:gd name="T4" fmla="*/ 2147483647 w 711"/>
                <a:gd name="T5" fmla="*/ 2147483647 h 749"/>
                <a:gd name="T6" fmla="*/ 2147483647 w 711"/>
                <a:gd name="T7" fmla="*/ 2147483647 h 749"/>
                <a:gd name="T8" fmla="*/ 0 w 711"/>
                <a:gd name="T9" fmla="*/ 2147483647 h 749"/>
                <a:gd name="T10" fmla="*/ 2147483647 w 711"/>
                <a:gd name="T11" fmla="*/ 0 h 749"/>
                <a:gd name="T12" fmla="*/ 2147483647 w 711"/>
                <a:gd name="T13" fmla="*/ 2147483647 h 749"/>
                <a:gd name="T14" fmla="*/ 2147483647 w 711"/>
                <a:gd name="T15" fmla="*/ 2147483647 h 749"/>
                <a:gd name="T16" fmla="*/ 2147483647 w 711"/>
                <a:gd name="T17" fmla="*/ 2147483647 h 749"/>
                <a:gd name="T18" fmla="*/ 2147483647 w 711"/>
                <a:gd name="T19" fmla="*/ 2147483647 h 7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1"/>
                <a:gd name="T31" fmla="*/ 0 h 749"/>
                <a:gd name="T32" fmla="*/ 711 w 711"/>
                <a:gd name="T33" fmla="*/ 749 h 7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1" h="749">
                  <a:moveTo>
                    <a:pt x="156" y="749"/>
                  </a:moveTo>
                  <a:lnTo>
                    <a:pt x="120" y="665"/>
                  </a:lnTo>
                  <a:lnTo>
                    <a:pt x="72" y="569"/>
                  </a:lnTo>
                  <a:lnTo>
                    <a:pt x="7" y="378"/>
                  </a:lnTo>
                  <a:lnTo>
                    <a:pt x="0" y="171"/>
                  </a:lnTo>
                  <a:lnTo>
                    <a:pt x="449" y="0"/>
                  </a:lnTo>
                  <a:lnTo>
                    <a:pt x="711" y="117"/>
                  </a:lnTo>
                  <a:lnTo>
                    <a:pt x="704" y="529"/>
                  </a:lnTo>
                  <a:lnTo>
                    <a:pt x="488" y="741"/>
                  </a:lnTo>
                  <a:lnTo>
                    <a:pt x="156" y="749"/>
                  </a:lnTo>
                  <a:close/>
                </a:path>
              </a:pathLst>
            </a:custGeom>
            <a:solidFill>
              <a:srgbClr val="16FFE3"/>
            </a:solidFill>
            <a:ln w="28575">
              <a:solidFill>
                <a:schemeClr val="tx1"/>
              </a:solidFill>
              <a:round/>
              <a:headEnd/>
              <a:tailEnd/>
            </a:ln>
          </p:spPr>
          <p:txBody>
            <a:bodyPr wrap="none" anchor="ctr"/>
            <a:lstStyle/>
            <a:p>
              <a:endParaRPr lang="en-US"/>
            </a:p>
          </p:txBody>
        </p:sp>
        <p:sp>
          <p:nvSpPr>
            <p:cNvPr id="32792" name="Freeform 129"/>
            <p:cNvSpPr>
              <a:spLocks/>
            </p:cNvSpPr>
            <p:nvPr/>
          </p:nvSpPr>
          <p:spPr bwMode="auto">
            <a:xfrm>
              <a:off x="1057275" y="3016250"/>
              <a:ext cx="1498600" cy="930275"/>
            </a:xfrm>
            <a:custGeom>
              <a:avLst/>
              <a:gdLst>
                <a:gd name="T0" fmla="*/ 2147483647 w 944"/>
                <a:gd name="T1" fmla="*/ 2147483647 h 586"/>
                <a:gd name="T2" fmla="*/ 2147483647 w 944"/>
                <a:gd name="T3" fmla="*/ 2147483647 h 586"/>
                <a:gd name="T4" fmla="*/ 2147483647 w 944"/>
                <a:gd name="T5" fmla="*/ 0 h 586"/>
                <a:gd name="T6" fmla="*/ 0 w 944"/>
                <a:gd name="T7" fmla="*/ 2147483647 h 586"/>
                <a:gd name="T8" fmla="*/ 2147483647 w 944"/>
                <a:gd name="T9" fmla="*/ 2147483647 h 586"/>
                <a:gd name="T10" fmla="*/ 0 60000 65536"/>
                <a:gd name="T11" fmla="*/ 0 60000 65536"/>
                <a:gd name="T12" fmla="*/ 0 60000 65536"/>
                <a:gd name="T13" fmla="*/ 0 60000 65536"/>
                <a:gd name="T14" fmla="*/ 0 60000 65536"/>
                <a:gd name="T15" fmla="*/ 0 w 944"/>
                <a:gd name="T16" fmla="*/ 0 h 586"/>
                <a:gd name="T17" fmla="*/ 944 w 944"/>
                <a:gd name="T18" fmla="*/ 586 h 586"/>
              </a:gdLst>
              <a:ahLst/>
              <a:cxnLst>
                <a:cxn ang="T10">
                  <a:pos x="T0" y="T1"/>
                </a:cxn>
                <a:cxn ang="T11">
                  <a:pos x="T2" y="T3"/>
                </a:cxn>
                <a:cxn ang="T12">
                  <a:pos x="T4" y="T5"/>
                </a:cxn>
                <a:cxn ang="T13">
                  <a:pos x="T6" y="T7"/>
                </a:cxn>
                <a:cxn ang="T14">
                  <a:pos x="T8" y="T9"/>
                </a:cxn>
              </a:cxnLst>
              <a:rect l="T15" t="T16" r="T17" b="T18"/>
              <a:pathLst>
                <a:path w="944" h="586">
                  <a:moveTo>
                    <a:pt x="699" y="586"/>
                  </a:moveTo>
                  <a:lnTo>
                    <a:pt x="944" y="314"/>
                  </a:lnTo>
                  <a:lnTo>
                    <a:pt x="539" y="0"/>
                  </a:lnTo>
                  <a:lnTo>
                    <a:pt x="0" y="576"/>
                  </a:lnTo>
                  <a:lnTo>
                    <a:pt x="699" y="586"/>
                  </a:lnTo>
                  <a:close/>
                </a:path>
              </a:pathLst>
            </a:custGeom>
            <a:solidFill>
              <a:srgbClr val="71FFF4"/>
            </a:solidFill>
            <a:ln w="19050">
              <a:solidFill>
                <a:schemeClr val="tx1"/>
              </a:solidFill>
              <a:round/>
              <a:headEnd/>
              <a:tailEnd/>
            </a:ln>
          </p:spPr>
          <p:txBody>
            <a:bodyPr wrap="none" anchor="ctr"/>
            <a:lstStyle/>
            <a:p>
              <a:endParaRPr lang="en-US"/>
            </a:p>
          </p:txBody>
        </p:sp>
        <p:sp>
          <p:nvSpPr>
            <p:cNvPr id="32793" name="Freeform 130"/>
            <p:cNvSpPr>
              <a:spLocks/>
            </p:cNvSpPr>
            <p:nvPr/>
          </p:nvSpPr>
          <p:spPr bwMode="auto">
            <a:xfrm>
              <a:off x="1049338" y="3946525"/>
              <a:ext cx="1125537" cy="576263"/>
            </a:xfrm>
            <a:custGeom>
              <a:avLst/>
              <a:gdLst>
                <a:gd name="T0" fmla="*/ 0 w 709"/>
                <a:gd name="T1" fmla="*/ 2147483647 h 667"/>
                <a:gd name="T2" fmla="*/ 0 w 709"/>
                <a:gd name="T3" fmla="*/ 0 h 667"/>
                <a:gd name="T4" fmla="*/ 2147483647 w 709"/>
                <a:gd name="T5" fmla="*/ 0 h 667"/>
                <a:gd name="T6" fmla="*/ 2147483647 w 709"/>
                <a:gd name="T7" fmla="*/ 2147483647 h 667"/>
                <a:gd name="T8" fmla="*/ 2147483647 w 709"/>
                <a:gd name="T9" fmla="*/ 2147483647 h 667"/>
                <a:gd name="T10" fmla="*/ 0 w 709"/>
                <a:gd name="T11" fmla="*/ 2147483647 h 667"/>
                <a:gd name="T12" fmla="*/ 0 60000 65536"/>
                <a:gd name="T13" fmla="*/ 0 60000 65536"/>
                <a:gd name="T14" fmla="*/ 0 60000 65536"/>
                <a:gd name="T15" fmla="*/ 0 60000 65536"/>
                <a:gd name="T16" fmla="*/ 0 60000 65536"/>
                <a:gd name="T17" fmla="*/ 0 60000 65536"/>
                <a:gd name="T18" fmla="*/ 0 w 709"/>
                <a:gd name="T19" fmla="*/ 0 h 667"/>
                <a:gd name="T20" fmla="*/ 709 w 709"/>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709" h="667">
                  <a:moveTo>
                    <a:pt x="0" y="667"/>
                  </a:moveTo>
                  <a:lnTo>
                    <a:pt x="0" y="0"/>
                  </a:lnTo>
                  <a:lnTo>
                    <a:pt x="709" y="0"/>
                  </a:lnTo>
                  <a:lnTo>
                    <a:pt x="709" y="422"/>
                  </a:lnTo>
                  <a:lnTo>
                    <a:pt x="528" y="667"/>
                  </a:lnTo>
                  <a:lnTo>
                    <a:pt x="0" y="667"/>
                  </a:lnTo>
                  <a:close/>
                </a:path>
              </a:pathLst>
            </a:custGeom>
            <a:solidFill>
              <a:srgbClr val="71FFF4"/>
            </a:solidFill>
            <a:ln w="19050">
              <a:solidFill>
                <a:schemeClr val="tx1"/>
              </a:solidFill>
              <a:round/>
              <a:headEnd/>
              <a:tailEnd/>
            </a:ln>
          </p:spPr>
          <p:txBody>
            <a:bodyPr wrap="none" anchor="ctr"/>
            <a:lstStyle/>
            <a:p>
              <a:endParaRPr lang="en-US"/>
            </a:p>
          </p:txBody>
        </p:sp>
        <p:sp>
          <p:nvSpPr>
            <p:cNvPr id="32794" name="Freeform 131"/>
            <p:cNvSpPr>
              <a:spLocks/>
            </p:cNvSpPr>
            <p:nvPr/>
          </p:nvSpPr>
          <p:spPr bwMode="auto">
            <a:xfrm>
              <a:off x="1881188" y="4287838"/>
              <a:ext cx="2533650" cy="241300"/>
            </a:xfrm>
            <a:custGeom>
              <a:avLst/>
              <a:gdLst>
                <a:gd name="T0" fmla="*/ 0 w 1596"/>
                <a:gd name="T1" fmla="*/ 2147483647 h 152"/>
                <a:gd name="T2" fmla="*/ 2147483647 w 1596"/>
                <a:gd name="T3" fmla="*/ 2147483647 h 152"/>
                <a:gd name="T4" fmla="*/ 2147483647 w 1596"/>
                <a:gd name="T5" fmla="*/ 0 h 152"/>
                <a:gd name="T6" fmla="*/ 2147483647 w 1596"/>
                <a:gd name="T7" fmla="*/ 2147483647 h 152"/>
                <a:gd name="T8" fmla="*/ 0 w 1596"/>
                <a:gd name="T9" fmla="*/ 2147483647 h 152"/>
                <a:gd name="T10" fmla="*/ 0 60000 65536"/>
                <a:gd name="T11" fmla="*/ 0 60000 65536"/>
                <a:gd name="T12" fmla="*/ 0 60000 65536"/>
                <a:gd name="T13" fmla="*/ 0 60000 65536"/>
                <a:gd name="T14" fmla="*/ 0 60000 65536"/>
                <a:gd name="T15" fmla="*/ 0 w 1596"/>
                <a:gd name="T16" fmla="*/ 0 h 152"/>
                <a:gd name="T17" fmla="*/ 1596 w 1596"/>
                <a:gd name="T18" fmla="*/ 152 h 152"/>
              </a:gdLst>
              <a:ahLst/>
              <a:cxnLst>
                <a:cxn ang="T10">
                  <a:pos x="T0" y="T1"/>
                </a:cxn>
                <a:cxn ang="T11">
                  <a:pos x="T2" y="T3"/>
                </a:cxn>
                <a:cxn ang="T12">
                  <a:pos x="T4" y="T5"/>
                </a:cxn>
                <a:cxn ang="T13">
                  <a:pos x="T6" y="T7"/>
                </a:cxn>
                <a:cxn ang="T14">
                  <a:pos x="T8" y="T9"/>
                </a:cxn>
              </a:cxnLst>
              <a:rect l="T15" t="T16" r="T17" b="T18"/>
              <a:pathLst>
                <a:path w="1596" h="152">
                  <a:moveTo>
                    <a:pt x="0" y="148"/>
                  </a:moveTo>
                  <a:lnTo>
                    <a:pt x="184" y="23"/>
                  </a:lnTo>
                  <a:lnTo>
                    <a:pt x="1284" y="0"/>
                  </a:lnTo>
                  <a:lnTo>
                    <a:pt x="1596" y="152"/>
                  </a:lnTo>
                  <a:lnTo>
                    <a:pt x="0" y="148"/>
                  </a:lnTo>
                  <a:close/>
                </a:path>
              </a:pathLst>
            </a:custGeom>
            <a:solidFill>
              <a:srgbClr val="0100A9"/>
            </a:solidFill>
            <a:ln w="19050">
              <a:solidFill>
                <a:schemeClr val="tx1"/>
              </a:solidFill>
              <a:round/>
              <a:headEnd/>
              <a:tailEnd/>
            </a:ln>
          </p:spPr>
          <p:txBody>
            <a:bodyPr wrap="none" anchor="ctr"/>
            <a:lstStyle/>
            <a:p>
              <a:endParaRPr lang="en-US"/>
            </a:p>
          </p:txBody>
        </p:sp>
        <p:sp>
          <p:nvSpPr>
            <p:cNvPr id="32795" name="Freeform 132"/>
            <p:cNvSpPr>
              <a:spLocks/>
            </p:cNvSpPr>
            <p:nvPr/>
          </p:nvSpPr>
          <p:spPr bwMode="auto">
            <a:xfrm>
              <a:off x="1028700" y="3933825"/>
              <a:ext cx="6091238" cy="595313"/>
            </a:xfrm>
            <a:custGeom>
              <a:avLst/>
              <a:gdLst>
                <a:gd name="T0" fmla="*/ 2147483647 w 2392"/>
                <a:gd name="T1" fmla="*/ 2147483647 h 688"/>
                <a:gd name="T2" fmla="*/ 2147483647 w 2392"/>
                <a:gd name="T3" fmla="*/ 2147483647 h 688"/>
                <a:gd name="T4" fmla="*/ 0 w 2392"/>
                <a:gd name="T5" fmla="*/ 2147483647 h 688"/>
                <a:gd name="T6" fmla="*/ 0 w 2392"/>
                <a:gd name="T7" fmla="*/ 0 h 688"/>
                <a:gd name="T8" fmla="*/ 0 60000 65536"/>
                <a:gd name="T9" fmla="*/ 0 60000 65536"/>
                <a:gd name="T10" fmla="*/ 0 60000 65536"/>
                <a:gd name="T11" fmla="*/ 0 60000 65536"/>
                <a:gd name="T12" fmla="*/ 0 w 2392"/>
                <a:gd name="T13" fmla="*/ 0 h 688"/>
                <a:gd name="T14" fmla="*/ 2392 w 2392"/>
                <a:gd name="T15" fmla="*/ 688 h 688"/>
              </a:gdLst>
              <a:ahLst/>
              <a:cxnLst>
                <a:cxn ang="T8">
                  <a:pos x="T0" y="T1"/>
                </a:cxn>
                <a:cxn ang="T9">
                  <a:pos x="T2" y="T3"/>
                </a:cxn>
                <a:cxn ang="T10">
                  <a:pos x="T4" y="T5"/>
                </a:cxn>
                <a:cxn ang="T11">
                  <a:pos x="T6" y="T7"/>
                </a:cxn>
              </a:cxnLst>
              <a:rect l="T12" t="T13" r="T14" b="T15"/>
              <a:pathLst>
                <a:path w="2392" h="688">
                  <a:moveTo>
                    <a:pt x="2392" y="8"/>
                  </a:moveTo>
                  <a:lnTo>
                    <a:pt x="2392" y="688"/>
                  </a:lnTo>
                  <a:lnTo>
                    <a:pt x="0" y="688"/>
                  </a:lnTo>
                  <a:lnTo>
                    <a:pt x="0"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6" name="Freeform 133"/>
            <p:cNvSpPr>
              <a:spLocks/>
            </p:cNvSpPr>
            <p:nvPr/>
          </p:nvSpPr>
          <p:spPr bwMode="auto">
            <a:xfrm>
              <a:off x="7127875" y="2586038"/>
              <a:ext cx="1300163" cy="1943100"/>
            </a:xfrm>
            <a:custGeom>
              <a:avLst/>
              <a:gdLst>
                <a:gd name="T0" fmla="*/ 0 w 819"/>
                <a:gd name="T1" fmla="*/ 2147483647 h 1224"/>
                <a:gd name="T2" fmla="*/ 2147483647 w 819"/>
                <a:gd name="T3" fmla="*/ 2147483647 h 1224"/>
                <a:gd name="T4" fmla="*/ 2147483647 w 819"/>
                <a:gd name="T5" fmla="*/ 0 h 1224"/>
                <a:gd name="T6" fmla="*/ 0 60000 65536"/>
                <a:gd name="T7" fmla="*/ 0 60000 65536"/>
                <a:gd name="T8" fmla="*/ 0 60000 65536"/>
                <a:gd name="T9" fmla="*/ 0 w 819"/>
                <a:gd name="T10" fmla="*/ 0 h 1224"/>
                <a:gd name="T11" fmla="*/ 819 w 819"/>
                <a:gd name="T12" fmla="*/ 1224 h 1224"/>
              </a:gdLst>
              <a:ahLst/>
              <a:cxnLst>
                <a:cxn ang="T6">
                  <a:pos x="T0" y="T1"/>
                </a:cxn>
                <a:cxn ang="T7">
                  <a:pos x="T2" y="T3"/>
                </a:cxn>
                <a:cxn ang="T8">
                  <a:pos x="T4" y="T5"/>
                </a:cxn>
              </a:cxnLst>
              <a:rect l="T9" t="T10" r="T11" b="T12"/>
              <a:pathLst>
                <a:path w="819" h="1224">
                  <a:moveTo>
                    <a:pt x="0" y="1224"/>
                  </a:moveTo>
                  <a:lnTo>
                    <a:pt x="817" y="373"/>
                  </a:lnTo>
                  <a:lnTo>
                    <a:pt x="819"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7" name="Line 137"/>
            <p:cNvSpPr>
              <a:spLocks noChangeShapeType="1"/>
            </p:cNvSpPr>
            <p:nvPr/>
          </p:nvSpPr>
          <p:spPr bwMode="auto">
            <a:xfrm>
              <a:off x="5227638" y="3544888"/>
              <a:ext cx="25400" cy="387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8" name="Freeform 138"/>
            <p:cNvSpPr>
              <a:spLocks/>
            </p:cNvSpPr>
            <p:nvPr/>
          </p:nvSpPr>
          <p:spPr bwMode="auto">
            <a:xfrm>
              <a:off x="4872038" y="3062288"/>
              <a:ext cx="990600" cy="469900"/>
            </a:xfrm>
            <a:custGeom>
              <a:avLst/>
              <a:gdLst>
                <a:gd name="T0" fmla="*/ 2147483647 w 624"/>
                <a:gd name="T1" fmla="*/ 2147483647 h 296"/>
                <a:gd name="T2" fmla="*/ 2147483647 w 624"/>
                <a:gd name="T3" fmla="*/ 2147483647 h 296"/>
                <a:gd name="T4" fmla="*/ 2147483647 w 624"/>
                <a:gd name="T5" fmla="*/ 2147483647 h 296"/>
                <a:gd name="T6" fmla="*/ 2147483647 w 624"/>
                <a:gd name="T7" fmla="*/ 2147483647 h 296"/>
                <a:gd name="T8" fmla="*/ 2147483647 w 624"/>
                <a:gd name="T9" fmla="*/ 0 h 296"/>
                <a:gd name="T10" fmla="*/ 0 w 624"/>
                <a:gd name="T11" fmla="*/ 2147483647 h 296"/>
                <a:gd name="T12" fmla="*/ 0 60000 65536"/>
                <a:gd name="T13" fmla="*/ 0 60000 65536"/>
                <a:gd name="T14" fmla="*/ 0 60000 65536"/>
                <a:gd name="T15" fmla="*/ 0 60000 65536"/>
                <a:gd name="T16" fmla="*/ 0 60000 65536"/>
                <a:gd name="T17" fmla="*/ 0 60000 65536"/>
                <a:gd name="T18" fmla="*/ 0 w 624"/>
                <a:gd name="T19" fmla="*/ 0 h 296"/>
                <a:gd name="T20" fmla="*/ 624 w 624"/>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624" h="296">
                  <a:moveTo>
                    <a:pt x="228" y="296"/>
                  </a:moveTo>
                  <a:cubicBezTo>
                    <a:pt x="236" y="296"/>
                    <a:pt x="244" y="296"/>
                    <a:pt x="252" y="296"/>
                  </a:cubicBezTo>
                  <a:lnTo>
                    <a:pt x="600" y="176"/>
                  </a:lnTo>
                  <a:lnTo>
                    <a:pt x="624" y="56"/>
                  </a:lnTo>
                  <a:lnTo>
                    <a:pt x="196" y="0"/>
                  </a:lnTo>
                  <a:lnTo>
                    <a:pt x="0" y="52"/>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9" name="Freeform 139"/>
            <p:cNvSpPr>
              <a:spLocks/>
            </p:cNvSpPr>
            <p:nvPr/>
          </p:nvSpPr>
          <p:spPr bwMode="auto">
            <a:xfrm>
              <a:off x="5253038" y="2592388"/>
              <a:ext cx="1149350" cy="558800"/>
            </a:xfrm>
            <a:custGeom>
              <a:avLst/>
              <a:gdLst>
                <a:gd name="T0" fmla="*/ 0 w 724"/>
                <a:gd name="T1" fmla="*/ 2147483647 h 352"/>
                <a:gd name="T2" fmla="*/ 2147483647 w 724"/>
                <a:gd name="T3" fmla="*/ 0 h 352"/>
                <a:gd name="T4" fmla="*/ 2147483647 w 724"/>
                <a:gd name="T5" fmla="*/ 2147483647 h 352"/>
                <a:gd name="T6" fmla="*/ 2147483647 w 724"/>
                <a:gd name="T7" fmla="*/ 2147483647 h 352"/>
                <a:gd name="T8" fmla="*/ 0 60000 65536"/>
                <a:gd name="T9" fmla="*/ 0 60000 65536"/>
                <a:gd name="T10" fmla="*/ 0 60000 65536"/>
                <a:gd name="T11" fmla="*/ 0 60000 65536"/>
                <a:gd name="T12" fmla="*/ 0 w 724"/>
                <a:gd name="T13" fmla="*/ 0 h 352"/>
                <a:gd name="T14" fmla="*/ 724 w 724"/>
                <a:gd name="T15" fmla="*/ 352 h 352"/>
              </a:gdLst>
              <a:ahLst/>
              <a:cxnLst>
                <a:cxn ang="T8">
                  <a:pos x="T0" y="T1"/>
                </a:cxn>
                <a:cxn ang="T9">
                  <a:pos x="T2" y="T3"/>
                </a:cxn>
                <a:cxn ang="T10">
                  <a:pos x="T4" y="T5"/>
                </a:cxn>
                <a:cxn ang="T11">
                  <a:pos x="T6" y="T7"/>
                </a:cxn>
              </a:cxnLst>
              <a:rect l="T12" t="T13" r="T14" b="T15"/>
              <a:pathLst>
                <a:path w="724" h="352">
                  <a:moveTo>
                    <a:pt x="0" y="120"/>
                  </a:moveTo>
                  <a:lnTo>
                    <a:pt x="424" y="0"/>
                  </a:lnTo>
                  <a:lnTo>
                    <a:pt x="724" y="192"/>
                  </a:lnTo>
                  <a:lnTo>
                    <a:pt x="384" y="352"/>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0" name="Line 140"/>
            <p:cNvSpPr>
              <a:spLocks noChangeShapeType="1"/>
            </p:cNvSpPr>
            <p:nvPr/>
          </p:nvSpPr>
          <p:spPr bwMode="auto">
            <a:xfrm>
              <a:off x="5824538" y="3341688"/>
              <a:ext cx="527050" cy="273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1" name="Freeform 141"/>
            <p:cNvSpPr>
              <a:spLocks/>
            </p:cNvSpPr>
            <p:nvPr/>
          </p:nvSpPr>
          <p:spPr bwMode="auto">
            <a:xfrm>
              <a:off x="6396038" y="2586038"/>
              <a:ext cx="800100" cy="330200"/>
            </a:xfrm>
            <a:custGeom>
              <a:avLst/>
              <a:gdLst>
                <a:gd name="T0" fmla="*/ 2147483647 w 504"/>
                <a:gd name="T1" fmla="*/ 0 h 208"/>
                <a:gd name="T2" fmla="*/ 2147483647 w 504"/>
                <a:gd name="T3" fmla="*/ 2147483647 h 208"/>
                <a:gd name="T4" fmla="*/ 0 w 504"/>
                <a:gd name="T5" fmla="*/ 2147483647 h 208"/>
                <a:gd name="T6" fmla="*/ 0 60000 65536"/>
                <a:gd name="T7" fmla="*/ 0 60000 65536"/>
                <a:gd name="T8" fmla="*/ 0 60000 65536"/>
                <a:gd name="T9" fmla="*/ 0 w 504"/>
                <a:gd name="T10" fmla="*/ 0 h 208"/>
                <a:gd name="T11" fmla="*/ 504 w 504"/>
                <a:gd name="T12" fmla="*/ 208 h 208"/>
              </a:gdLst>
              <a:ahLst/>
              <a:cxnLst>
                <a:cxn ang="T6">
                  <a:pos x="T0" y="T1"/>
                </a:cxn>
                <a:cxn ang="T7">
                  <a:pos x="T2" y="T3"/>
                </a:cxn>
                <a:cxn ang="T8">
                  <a:pos x="T4" y="T5"/>
                </a:cxn>
              </a:cxnLst>
              <a:rect l="T9" t="T10" r="T11" b="T12"/>
              <a:pathLst>
                <a:path w="504" h="208">
                  <a:moveTo>
                    <a:pt x="504" y="0"/>
                  </a:moveTo>
                  <a:lnTo>
                    <a:pt x="332" y="208"/>
                  </a:lnTo>
                  <a:lnTo>
                    <a:pt x="0"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2" name="Line 142"/>
            <p:cNvSpPr>
              <a:spLocks noChangeShapeType="1"/>
            </p:cNvSpPr>
            <p:nvPr/>
          </p:nvSpPr>
          <p:spPr bwMode="auto">
            <a:xfrm flipH="1" flipV="1">
              <a:off x="6935788" y="2922588"/>
              <a:ext cx="184150" cy="209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3" name="Line 143"/>
            <p:cNvSpPr>
              <a:spLocks noChangeShapeType="1"/>
            </p:cNvSpPr>
            <p:nvPr/>
          </p:nvSpPr>
          <p:spPr bwMode="auto">
            <a:xfrm flipH="1" flipV="1">
              <a:off x="5113338" y="2586038"/>
              <a:ext cx="146050" cy="1968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4" name="Line 144"/>
            <p:cNvSpPr>
              <a:spLocks noChangeShapeType="1"/>
            </p:cNvSpPr>
            <p:nvPr/>
          </p:nvSpPr>
          <p:spPr bwMode="auto">
            <a:xfrm flipV="1">
              <a:off x="5183188" y="2782888"/>
              <a:ext cx="76200" cy="2857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5" name="Freeform 152"/>
            <p:cNvSpPr>
              <a:spLocks/>
            </p:cNvSpPr>
            <p:nvPr/>
          </p:nvSpPr>
          <p:spPr bwMode="auto">
            <a:xfrm>
              <a:off x="1030288" y="2579688"/>
              <a:ext cx="7391400" cy="1371600"/>
            </a:xfrm>
            <a:custGeom>
              <a:avLst/>
              <a:gdLst>
                <a:gd name="T0" fmla="*/ 0 w 4656"/>
                <a:gd name="T1" fmla="*/ 2147483647 h 864"/>
                <a:gd name="T2" fmla="*/ 2147483647 w 4656"/>
                <a:gd name="T3" fmla="*/ 0 h 864"/>
                <a:gd name="T4" fmla="*/ 2147483647 w 4656"/>
                <a:gd name="T5" fmla="*/ 0 h 864"/>
                <a:gd name="T6" fmla="*/ 2147483647 w 4656"/>
                <a:gd name="T7" fmla="*/ 2147483647 h 864"/>
                <a:gd name="T8" fmla="*/ 0 w 4656"/>
                <a:gd name="T9" fmla="*/ 2147483647 h 864"/>
                <a:gd name="T10" fmla="*/ 0 60000 65536"/>
                <a:gd name="T11" fmla="*/ 0 60000 65536"/>
                <a:gd name="T12" fmla="*/ 0 60000 65536"/>
                <a:gd name="T13" fmla="*/ 0 60000 65536"/>
                <a:gd name="T14" fmla="*/ 0 60000 65536"/>
                <a:gd name="T15" fmla="*/ 0 w 4656"/>
                <a:gd name="T16" fmla="*/ 0 h 864"/>
                <a:gd name="T17" fmla="*/ 4656 w 4656"/>
                <a:gd name="T18" fmla="*/ 864 h 864"/>
              </a:gdLst>
              <a:ahLst/>
              <a:cxnLst>
                <a:cxn ang="T10">
                  <a:pos x="T0" y="T1"/>
                </a:cxn>
                <a:cxn ang="T11">
                  <a:pos x="T2" y="T3"/>
                </a:cxn>
                <a:cxn ang="T12">
                  <a:pos x="T4" y="T5"/>
                </a:cxn>
                <a:cxn ang="T13">
                  <a:pos x="T6" y="T7"/>
                </a:cxn>
                <a:cxn ang="T14">
                  <a:pos x="T8" y="T9"/>
                </a:cxn>
              </a:cxnLst>
              <a:rect l="T15" t="T16" r="T17" b="T18"/>
              <a:pathLst>
                <a:path w="4656" h="864">
                  <a:moveTo>
                    <a:pt x="0" y="864"/>
                  </a:moveTo>
                  <a:lnTo>
                    <a:pt x="808" y="0"/>
                  </a:lnTo>
                  <a:lnTo>
                    <a:pt x="4656" y="0"/>
                  </a:lnTo>
                  <a:lnTo>
                    <a:pt x="3832" y="856"/>
                  </a:lnTo>
                  <a:lnTo>
                    <a:pt x="0" y="864"/>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2806" name="Group 113"/>
            <p:cNvGrpSpPr>
              <a:grpSpLocks/>
            </p:cNvGrpSpPr>
            <p:nvPr/>
          </p:nvGrpSpPr>
          <p:grpSpPr bwMode="auto">
            <a:xfrm>
              <a:off x="1731963" y="1952625"/>
              <a:ext cx="6046787" cy="1906588"/>
              <a:chOff x="1075" y="2328"/>
              <a:chExt cx="3809" cy="1201"/>
            </a:xfrm>
          </p:grpSpPr>
          <p:sp>
            <p:nvSpPr>
              <p:cNvPr id="32807" name="Line 46"/>
              <p:cNvSpPr>
                <a:spLocks noChangeShapeType="1"/>
              </p:cNvSpPr>
              <p:nvPr/>
            </p:nvSpPr>
            <p:spPr bwMode="auto">
              <a:xfrm flipV="1">
                <a:off x="1755" y="2505"/>
                <a:ext cx="0" cy="496"/>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08" name="Line 47"/>
              <p:cNvSpPr>
                <a:spLocks noChangeShapeType="1"/>
              </p:cNvSpPr>
              <p:nvPr/>
            </p:nvSpPr>
            <p:spPr bwMode="auto">
              <a:xfrm flipH="1" flipV="1">
                <a:off x="1075" y="2961"/>
                <a:ext cx="80" cy="504"/>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09" name="Line 48"/>
              <p:cNvSpPr>
                <a:spLocks noChangeShapeType="1"/>
              </p:cNvSpPr>
              <p:nvPr/>
            </p:nvSpPr>
            <p:spPr bwMode="auto">
              <a:xfrm flipV="1">
                <a:off x="1987" y="2985"/>
                <a:ext cx="8" cy="512"/>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10" name="Line 49"/>
              <p:cNvSpPr>
                <a:spLocks noChangeShapeType="1"/>
              </p:cNvSpPr>
              <p:nvPr/>
            </p:nvSpPr>
            <p:spPr bwMode="auto">
              <a:xfrm flipV="1">
                <a:off x="2803" y="3073"/>
                <a:ext cx="56" cy="456"/>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11" name="Line 50"/>
              <p:cNvSpPr>
                <a:spLocks noChangeShapeType="1"/>
              </p:cNvSpPr>
              <p:nvPr/>
            </p:nvSpPr>
            <p:spPr bwMode="auto">
              <a:xfrm flipH="1" flipV="1">
                <a:off x="2595" y="2777"/>
                <a:ext cx="16" cy="472"/>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12" name="Line 51"/>
              <p:cNvSpPr>
                <a:spLocks noChangeShapeType="1"/>
              </p:cNvSpPr>
              <p:nvPr/>
            </p:nvSpPr>
            <p:spPr bwMode="auto">
              <a:xfrm flipV="1">
                <a:off x="3283" y="2768"/>
                <a:ext cx="16" cy="464"/>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13" name="Line 52"/>
              <p:cNvSpPr>
                <a:spLocks noChangeShapeType="1"/>
              </p:cNvSpPr>
              <p:nvPr/>
            </p:nvSpPr>
            <p:spPr bwMode="auto">
              <a:xfrm flipV="1">
                <a:off x="2771" y="2457"/>
                <a:ext cx="16" cy="464"/>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14" name="Line 53"/>
              <p:cNvSpPr>
                <a:spLocks noChangeShapeType="1"/>
              </p:cNvSpPr>
              <p:nvPr/>
            </p:nvSpPr>
            <p:spPr bwMode="auto">
              <a:xfrm flipV="1">
                <a:off x="3339" y="2328"/>
                <a:ext cx="80" cy="472"/>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15" name="Line 55"/>
              <p:cNvSpPr>
                <a:spLocks noChangeShapeType="1"/>
              </p:cNvSpPr>
              <p:nvPr/>
            </p:nvSpPr>
            <p:spPr bwMode="auto">
              <a:xfrm flipH="1" flipV="1">
                <a:off x="3555" y="2560"/>
                <a:ext cx="32" cy="416"/>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16" name="Line 56"/>
              <p:cNvSpPr>
                <a:spLocks noChangeShapeType="1"/>
              </p:cNvSpPr>
              <p:nvPr/>
            </p:nvSpPr>
            <p:spPr bwMode="auto">
              <a:xfrm flipV="1">
                <a:off x="4011" y="2752"/>
                <a:ext cx="64" cy="456"/>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17" name="Line 57"/>
              <p:cNvSpPr>
                <a:spLocks noChangeShapeType="1"/>
              </p:cNvSpPr>
              <p:nvPr/>
            </p:nvSpPr>
            <p:spPr bwMode="auto">
              <a:xfrm flipH="1" flipV="1">
                <a:off x="4211" y="2368"/>
                <a:ext cx="16" cy="496"/>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18" name="Line 58"/>
              <p:cNvSpPr>
                <a:spLocks noChangeShapeType="1"/>
              </p:cNvSpPr>
              <p:nvPr/>
            </p:nvSpPr>
            <p:spPr bwMode="auto">
              <a:xfrm flipV="1">
                <a:off x="4868" y="2416"/>
                <a:ext cx="16" cy="496"/>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19" name="Line 59"/>
              <p:cNvSpPr>
                <a:spLocks noChangeShapeType="1"/>
              </p:cNvSpPr>
              <p:nvPr/>
            </p:nvSpPr>
            <p:spPr bwMode="auto">
              <a:xfrm flipV="1">
                <a:off x="4731" y="2752"/>
                <a:ext cx="16" cy="496"/>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20" name="Line 60"/>
              <p:cNvSpPr>
                <a:spLocks noChangeShapeType="1"/>
              </p:cNvSpPr>
              <p:nvPr/>
            </p:nvSpPr>
            <p:spPr bwMode="auto">
              <a:xfrm flipV="1">
                <a:off x="4347" y="2992"/>
                <a:ext cx="64" cy="496"/>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21" name="Line 61"/>
              <p:cNvSpPr>
                <a:spLocks noChangeShapeType="1"/>
              </p:cNvSpPr>
              <p:nvPr/>
            </p:nvSpPr>
            <p:spPr bwMode="auto">
              <a:xfrm flipH="1" flipV="1">
                <a:off x="4475" y="2496"/>
                <a:ext cx="48" cy="496"/>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22" name="Line 62"/>
              <p:cNvSpPr>
                <a:spLocks noChangeShapeType="1"/>
              </p:cNvSpPr>
              <p:nvPr/>
            </p:nvSpPr>
            <p:spPr bwMode="auto">
              <a:xfrm flipV="1">
                <a:off x="3635" y="3064"/>
                <a:ext cx="16" cy="464"/>
              </a:xfrm>
              <a:prstGeom prst="line">
                <a:avLst/>
              </a:prstGeom>
              <a:noFill/>
              <a:ln w="41275">
                <a:solidFill>
                  <a:srgbClr val="969696"/>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2771" name="Text Box 226"/>
          <p:cNvSpPr txBox="1">
            <a:spLocks noChangeArrowheads="1"/>
          </p:cNvSpPr>
          <p:nvPr/>
        </p:nvSpPr>
        <p:spPr bwMode="auto">
          <a:xfrm>
            <a:off x="681038" y="4675188"/>
            <a:ext cx="810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ltLang="ja-JP" dirty="0">
                <a:latin typeface="+mn-lt"/>
                <a:cs typeface="Calibri"/>
              </a:rPr>
              <a:t>Axial texture: </a:t>
            </a:r>
            <a:r>
              <a:rPr lang="en-US" altLang="ja-JP" dirty="0" smtClean="0">
                <a:latin typeface="+mn-lt"/>
                <a:cs typeface="Calibri"/>
              </a:rPr>
              <a:t>in this </a:t>
            </a:r>
            <a:r>
              <a:rPr lang="en-US" altLang="ja-JP" dirty="0">
                <a:latin typeface="+mn-lt"/>
                <a:cs typeface="Calibri"/>
              </a:rPr>
              <a:t>example </a:t>
            </a:r>
            <a:r>
              <a:rPr lang="en-US" altLang="ja-JP" dirty="0" smtClean="0">
                <a:latin typeface="+mn-lt"/>
                <a:cs typeface="Calibri"/>
              </a:rPr>
              <a:t>(often observed in rolled sheets of bcc metals), most </a:t>
            </a:r>
            <a:r>
              <a:rPr lang="en-US" altLang="ja-JP" dirty="0">
                <a:latin typeface="+mn-lt"/>
                <a:cs typeface="Calibri"/>
              </a:rPr>
              <a:t>grains have </a:t>
            </a:r>
            <a:r>
              <a:rPr lang="en-US" altLang="ja-JP" dirty="0" smtClean="0">
                <a:latin typeface="+mn-lt"/>
                <a:cs typeface="Calibri"/>
              </a:rPr>
              <a:t>a &lt;</a:t>
            </a:r>
            <a:r>
              <a:rPr lang="en-US" altLang="ja-JP" dirty="0">
                <a:latin typeface="+mn-lt"/>
                <a:cs typeface="Calibri"/>
              </a:rPr>
              <a:t>111&gt; // </a:t>
            </a:r>
            <a:r>
              <a:rPr lang="en-US" altLang="ja-JP" dirty="0" smtClean="0">
                <a:latin typeface="+mn-lt"/>
                <a:cs typeface="Calibri"/>
              </a:rPr>
              <a:t>sample normal</a:t>
            </a:r>
            <a:endParaRPr lang="en-US" altLang="ja-JP" dirty="0">
              <a:latin typeface="+mn-lt"/>
              <a:cs typeface="Calibri"/>
            </a:endParaRPr>
          </a:p>
        </p:txBody>
      </p:sp>
      <p:sp>
        <p:nvSpPr>
          <p:cNvPr id="32772" name="Text Box 227"/>
          <p:cNvSpPr txBox="1">
            <a:spLocks noChangeArrowheads="1"/>
          </p:cNvSpPr>
          <p:nvPr/>
        </p:nvSpPr>
        <p:spPr bwMode="auto">
          <a:xfrm>
            <a:off x="1976438" y="1346200"/>
            <a:ext cx="550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2800" b="1" dirty="0">
                <a:latin typeface="+mn-lt"/>
                <a:cs typeface="Calibri"/>
              </a:rPr>
              <a:t>Polycrystal with orientation texture</a:t>
            </a:r>
          </a:p>
        </p:txBody>
      </p:sp>
      <p:sp>
        <p:nvSpPr>
          <p:cNvPr id="32773" name="Text Box 229"/>
          <p:cNvSpPr txBox="1">
            <a:spLocks noChangeArrowheads="1"/>
          </p:cNvSpPr>
          <p:nvPr/>
        </p:nvSpPr>
        <p:spPr bwMode="auto">
          <a:xfrm>
            <a:off x="1676400" y="152400"/>
            <a:ext cx="6286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4400" i="1" dirty="0">
                <a:solidFill>
                  <a:srgbClr val="03089B"/>
                </a:solidFill>
                <a:latin typeface="+mj-lt"/>
                <a:cs typeface="Times New Roman" charset="0"/>
              </a:rPr>
              <a:t>Grain Orientation Texture</a:t>
            </a:r>
          </a:p>
        </p:txBody>
      </p:sp>
      <p:sp>
        <p:nvSpPr>
          <p:cNvPr id="32774" name="Text Box 39"/>
          <p:cNvSpPr txBox="1">
            <a:spLocks noChangeArrowheads="1"/>
          </p:cNvSpPr>
          <p:nvPr/>
        </p:nvSpPr>
        <p:spPr bwMode="auto">
          <a:xfrm>
            <a:off x="1803399" y="5702300"/>
            <a:ext cx="5984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ltLang="ja-JP" dirty="0">
                <a:latin typeface="+mn-lt"/>
                <a:cs typeface="Calibri"/>
              </a:rPr>
              <a:t>Grain colors correlate with </a:t>
            </a:r>
            <a:r>
              <a:rPr lang="en-US" altLang="ja-JP" dirty="0" smtClean="0">
                <a:latin typeface="+mn-lt"/>
                <a:cs typeface="Calibri"/>
              </a:rPr>
              <a:t>orientation; here the strong color indicates a strong texture </a:t>
            </a:r>
            <a:endParaRPr lang="en-US" altLang="ja-JP" dirty="0">
              <a:latin typeface="+mn-lt"/>
              <a:cs typeface="Calibri"/>
            </a:endParaRPr>
          </a:p>
        </p:txBody>
      </p:sp>
      <p:sp>
        <p:nvSpPr>
          <p:cNvPr id="2" name="Footer Placeholder 1"/>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3" name="Slide Number Placeholder 2"/>
          <p:cNvSpPr>
            <a:spLocks noGrp="1"/>
          </p:cNvSpPr>
          <p:nvPr>
            <p:ph type="sldNum" sz="quarter" idx="12"/>
          </p:nvPr>
        </p:nvSpPr>
        <p:spPr/>
        <p:txBody>
          <a:bodyPr/>
          <a:lstStyle/>
          <a:p>
            <a:fld id="{D6CA388E-DF85-9241-932E-FF3CE731BE5A}" type="slidenum">
              <a:rPr lang="en-US" smtClean="0"/>
              <a:t>14</a:t>
            </a:fld>
            <a:endParaRPr lang="en-US"/>
          </a:p>
        </p:txBody>
      </p:sp>
    </p:spTree>
    <p:extLst>
      <p:ext uri="{BB962C8B-B14F-4D97-AF65-F5344CB8AC3E}">
        <p14:creationId xmlns:p14="http://schemas.microsoft.com/office/powerpoint/2010/main" val="41722261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911225" y="152400"/>
            <a:ext cx="7394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4400" i="1">
                <a:solidFill>
                  <a:srgbClr val="03089B"/>
                </a:solidFill>
                <a:latin typeface="+mj-lt"/>
                <a:cs typeface="Times New Roman" charset="0"/>
              </a:rPr>
              <a:t>Grain Orientation Distribution</a:t>
            </a:r>
          </a:p>
        </p:txBody>
      </p:sp>
      <p:sp>
        <p:nvSpPr>
          <p:cNvPr id="33795" name="Text Box 3"/>
          <p:cNvSpPr txBox="1">
            <a:spLocks noChangeArrowheads="1"/>
          </p:cNvSpPr>
          <p:nvPr/>
        </p:nvSpPr>
        <p:spPr bwMode="auto">
          <a:xfrm>
            <a:off x="685800" y="1041400"/>
            <a:ext cx="795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tLang="ja-JP" dirty="0" smtClean="0">
                <a:latin typeface="+mn-lt"/>
                <a:cs typeface="Calibri"/>
              </a:rPr>
              <a:t>Axial </a:t>
            </a:r>
            <a:r>
              <a:rPr lang="en-US" altLang="ja-JP" dirty="0">
                <a:latin typeface="+mn-lt"/>
                <a:cs typeface="Calibri"/>
              </a:rPr>
              <a:t>texture is easily represented on an inverse pole figure</a:t>
            </a:r>
          </a:p>
        </p:txBody>
      </p:sp>
      <p:grpSp>
        <p:nvGrpSpPr>
          <p:cNvPr id="33796" name="Group 14"/>
          <p:cNvGrpSpPr>
            <a:grpSpLocks/>
          </p:cNvGrpSpPr>
          <p:nvPr/>
        </p:nvGrpSpPr>
        <p:grpSpPr bwMode="auto">
          <a:xfrm>
            <a:off x="1725613" y="1595438"/>
            <a:ext cx="5438775" cy="4137025"/>
            <a:chOff x="1087" y="1005"/>
            <a:chExt cx="3426" cy="2606"/>
          </a:xfrm>
        </p:grpSpPr>
        <p:pic>
          <p:nvPicPr>
            <p:cNvPr id="33800" name="Picture 5" descr="ipf.jpg                                                        000270ADMacintosh HD                   B74677AA:"/>
            <p:cNvPicPr>
              <a:picLocks noChangeAspect="1" noChangeArrowheads="1"/>
            </p:cNvPicPr>
            <p:nvPr/>
          </p:nvPicPr>
          <p:blipFill>
            <a:blip r:embed="rId3">
              <a:extLst>
                <a:ext uri="{28A0092B-C50C-407E-A947-70E740481C1C}">
                  <a14:useLocalDpi xmlns:a14="http://schemas.microsoft.com/office/drawing/2010/main" val="0"/>
                </a:ext>
              </a:extLst>
            </a:blip>
            <a:srcRect l="7668" t="12308" r="8919" b="5528"/>
            <a:stretch>
              <a:fillRect/>
            </a:stretch>
          </p:blipFill>
          <p:spPr bwMode="auto">
            <a:xfrm>
              <a:off x="1087" y="1005"/>
              <a:ext cx="2646" cy="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6" descr="&#10;ipfkey.jpg                                                     000270ADMacintosh HD                   B74677AA:"/>
            <p:cNvPicPr>
              <a:picLocks noChangeAspect="1" noChangeArrowheads="1"/>
            </p:cNvPicPr>
            <p:nvPr/>
          </p:nvPicPr>
          <p:blipFill>
            <a:blip r:embed="rId4">
              <a:extLst>
                <a:ext uri="{28A0092B-C50C-407E-A947-70E740481C1C}">
                  <a14:useLocalDpi xmlns:a14="http://schemas.microsoft.com/office/drawing/2010/main" val="0"/>
                </a:ext>
              </a:extLst>
            </a:blip>
            <a:srcRect t="18764" r="48006" b="12396"/>
            <a:stretch>
              <a:fillRect/>
            </a:stretch>
          </p:blipFill>
          <p:spPr bwMode="auto">
            <a:xfrm>
              <a:off x="3861" y="1427"/>
              <a:ext cx="652"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7"/>
            <p:cNvSpPr txBox="1">
              <a:spLocks noChangeArrowheads="1"/>
            </p:cNvSpPr>
            <p:nvPr/>
          </p:nvSpPr>
          <p:spPr bwMode="auto">
            <a:xfrm>
              <a:off x="3713" y="1207"/>
              <a:ext cx="51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b="1" dirty="0">
                  <a:latin typeface="Calibri"/>
                </a:rPr>
                <a:t>MRD</a:t>
              </a:r>
            </a:p>
          </p:txBody>
        </p:sp>
        <p:sp>
          <p:nvSpPr>
            <p:cNvPr id="33803" name="Rectangle 13"/>
            <p:cNvSpPr>
              <a:spLocks noChangeArrowheads="1"/>
            </p:cNvSpPr>
            <p:nvPr/>
          </p:nvSpPr>
          <p:spPr bwMode="auto">
            <a:xfrm>
              <a:off x="4107" y="1440"/>
              <a:ext cx="404" cy="1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3804" name="Group 12"/>
            <p:cNvGrpSpPr>
              <a:grpSpLocks/>
            </p:cNvGrpSpPr>
            <p:nvPr/>
          </p:nvGrpSpPr>
          <p:grpSpPr bwMode="auto">
            <a:xfrm>
              <a:off x="4100" y="1384"/>
              <a:ext cx="374" cy="1790"/>
              <a:chOff x="4492" y="1384"/>
              <a:chExt cx="374" cy="1790"/>
            </a:xfrm>
          </p:grpSpPr>
          <p:sp>
            <p:nvSpPr>
              <p:cNvPr id="33805" name="Text Box 8"/>
              <p:cNvSpPr txBox="1">
                <a:spLocks noChangeArrowheads="1"/>
              </p:cNvSpPr>
              <p:nvPr/>
            </p:nvSpPr>
            <p:spPr bwMode="auto">
              <a:xfrm>
                <a:off x="4499" y="2883"/>
                <a:ext cx="3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1.0</a:t>
                </a:r>
              </a:p>
            </p:txBody>
          </p:sp>
          <p:sp>
            <p:nvSpPr>
              <p:cNvPr id="33806" name="Text Box 9"/>
              <p:cNvSpPr txBox="1">
                <a:spLocks noChangeArrowheads="1"/>
              </p:cNvSpPr>
              <p:nvPr/>
            </p:nvSpPr>
            <p:spPr bwMode="auto">
              <a:xfrm>
                <a:off x="4504" y="2363"/>
                <a:ext cx="3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2.0</a:t>
                </a:r>
              </a:p>
            </p:txBody>
          </p:sp>
          <p:sp>
            <p:nvSpPr>
              <p:cNvPr id="33807" name="Text Box 10"/>
              <p:cNvSpPr txBox="1">
                <a:spLocks noChangeArrowheads="1"/>
              </p:cNvSpPr>
              <p:nvPr/>
            </p:nvSpPr>
            <p:spPr bwMode="auto">
              <a:xfrm>
                <a:off x="4492" y="1384"/>
                <a:ext cx="3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8.0</a:t>
                </a:r>
              </a:p>
            </p:txBody>
          </p:sp>
          <p:sp>
            <p:nvSpPr>
              <p:cNvPr id="33808" name="Text Box 11"/>
              <p:cNvSpPr txBox="1">
                <a:spLocks noChangeArrowheads="1"/>
              </p:cNvSpPr>
              <p:nvPr/>
            </p:nvSpPr>
            <p:spPr bwMode="auto">
              <a:xfrm>
                <a:off x="4497" y="1777"/>
                <a:ext cx="3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4.0</a:t>
                </a:r>
              </a:p>
            </p:txBody>
          </p:sp>
        </p:grpSp>
      </p:grpSp>
      <p:sp>
        <p:nvSpPr>
          <p:cNvPr id="33797" name="Text Box 15"/>
          <p:cNvSpPr txBox="1">
            <a:spLocks noChangeArrowheads="1"/>
          </p:cNvSpPr>
          <p:nvPr/>
        </p:nvSpPr>
        <p:spPr bwMode="auto">
          <a:xfrm>
            <a:off x="308538" y="5807251"/>
            <a:ext cx="84883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tLang="ja-JP" sz="2000" dirty="0" smtClean="0">
                <a:latin typeface="Calibri"/>
              </a:rPr>
              <a:t>Data </a:t>
            </a:r>
            <a:r>
              <a:rPr lang="en-US" altLang="ja-JP" sz="2000" dirty="0">
                <a:latin typeface="Calibri"/>
              </a:rPr>
              <a:t>from a Si-Fe </a:t>
            </a:r>
            <a:r>
              <a:rPr lang="en-US" altLang="ja-JP" sz="2000" dirty="0" smtClean="0">
                <a:latin typeface="Calibri"/>
              </a:rPr>
              <a:t>alloy that has a strong Goss texture component, which means crystals aligned with &lt;100&gt;//RD and &lt;011&gt;//ND</a:t>
            </a:r>
            <a:endParaRPr lang="en-US" altLang="ja-JP" sz="2000" dirty="0">
              <a:latin typeface="Calibri"/>
            </a:endParaRPr>
          </a:p>
        </p:txBody>
      </p:sp>
      <p:sp>
        <p:nvSpPr>
          <p:cNvPr id="33798" name="Text Box 4"/>
          <p:cNvSpPr txBox="1">
            <a:spLocks noChangeArrowheads="1"/>
          </p:cNvSpPr>
          <p:nvPr/>
        </p:nvSpPr>
        <p:spPr bwMode="auto">
          <a:xfrm>
            <a:off x="1144588" y="2133600"/>
            <a:ext cx="365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b="1">
                <a:latin typeface="+mn-lt"/>
              </a:rPr>
              <a:t>Strong axial &lt;110&gt; texture</a:t>
            </a:r>
          </a:p>
        </p:txBody>
      </p:sp>
      <p:sp>
        <p:nvSpPr>
          <p:cNvPr id="2" name="Footer Placeholder 1"/>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3" name="Slide Number Placeholder 2"/>
          <p:cNvSpPr>
            <a:spLocks noGrp="1"/>
          </p:cNvSpPr>
          <p:nvPr>
            <p:ph type="sldNum" sz="quarter" idx="12"/>
          </p:nvPr>
        </p:nvSpPr>
        <p:spPr/>
        <p:txBody>
          <a:bodyPr/>
          <a:lstStyle/>
          <a:p>
            <a:fld id="{D6CA388E-DF85-9241-932E-FF3CE731BE5A}" type="slidenum">
              <a:rPr lang="en-US" smtClean="0"/>
              <a:t>15</a:t>
            </a:fld>
            <a:endParaRPr lang="en-US"/>
          </a:p>
        </p:txBody>
      </p:sp>
    </p:spTree>
    <p:extLst>
      <p:ext uri="{BB962C8B-B14F-4D97-AF65-F5344CB8AC3E}">
        <p14:creationId xmlns:p14="http://schemas.microsoft.com/office/powerpoint/2010/main" val="29425008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16</a:t>
            </a:fld>
            <a:endParaRPr lang="en-US"/>
          </a:p>
        </p:txBody>
      </p:sp>
      <p:grpSp>
        <p:nvGrpSpPr>
          <p:cNvPr id="2" name="Group 99"/>
          <p:cNvGrpSpPr/>
          <p:nvPr/>
        </p:nvGrpSpPr>
        <p:grpSpPr>
          <a:xfrm>
            <a:off x="5234940" y="2006600"/>
            <a:ext cx="3909060" cy="4753264"/>
            <a:chOff x="5234940" y="1917700"/>
            <a:chExt cx="3909060" cy="4753264"/>
          </a:xfrm>
        </p:grpSpPr>
        <p:pic>
          <p:nvPicPr>
            <p:cNvPr id="5" name="P 1" descr="AR.COD.png"/>
            <p:cNvPicPr/>
            <p:nvPr/>
          </p:nvPicPr>
          <p:blipFill>
            <a:blip r:embed="rId3"/>
            <a:srcRect b="5455"/>
            <a:stretch>
              <a:fillRect/>
            </a:stretch>
          </p:blipFill>
          <p:spPr>
            <a:xfrm>
              <a:off x="5234940" y="1917700"/>
              <a:ext cx="3909060" cy="4753264"/>
            </a:xfrm>
            <a:prstGeom prst="rect">
              <a:avLst/>
            </a:prstGeom>
          </p:spPr>
        </p:pic>
        <p:grpSp>
          <p:nvGrpSpPr>
            <p:cNvPr id="4" name="Group 58"/>
            <p:cNvGrpSpPr/>
            <p:nvPr/>
          </p:nvGrpSpPr>
          <p:grpSpPr>
            <a:xfrm>
              <a:off x="5578602" y="2152650"/>
              <a:ext cx="692945" cy="676011"/>
              <a:chOff x="4908550" y="2152650"/>
              <a:chExt cx="692945" cy="676011"/>
            </a:xfrm>
          </p:grpSpPr>
          <p:cxnSp>
            <p:nvCxnSpPr>
              <p:cNvPr id="44" name="Straight Connector 43"/>
              <p:cNvCxnSpPr/>
              <p:nvPr/>
            </p:nvCxnSpPr>
            <p:spPr>
              <a:xfrm>
                <a:off x="4908550" y="2152650"/>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64680" y="2490258"/>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09345" y="2827073"/>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574118" y="2487877"/>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87" name="Cube 86"/>
            <p:cNvSpPr>
              <a:spLocks noChangeAspect="1"/>
            </p:cNvSpPr>
            <p:nvPr/>
          </p:nvSpPr>
          <p:spPr>
            <a:xfrm>
              <a:off x="54608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8" name="Cube 87"/>
            <p:cNvSpPr>
              <a:spLocks noChangeAspect="1"/>
            </p:cNvSpPr>
            <p:nvPr/>
          </p:nvSpPr>
          <p:spPr>
            <a:xfrm>
              <a:off x="61847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9" name="Cube 88"/>
            <p:cNvSpPr>
              <a:spLocks noChangeAspect="1"/>
            </p:cNvSpPr>
            <p:nvPr/>
          </p:nvSpPr>
          <p:spPr>
            <a:xfrm>
              <a:off x="5479865" y="275324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0" name="Cube 89"/>
            <p:cNvSpPr>
              <a:spLocks noChangeAspect="1"/>
            </p:cNvSpPr>
            <p:nvPr/>
          </p:nvSpPr>
          <p:spPr>
            <a:xfrm>
              <a:off x="6216465" y="2772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1" name="Cube 90"/>
            <p:cNvSpPr>
              <a:spLocks noChangeAspect="1"/>
            </p:cNvSpPr>
            <p:nvPr/>
          </p:nvSpPr>
          <p:spPr>
            <a:xfrm>
              <a:off x="5810065" y="2448447"/>
              <a:ext cx="133521" cy="137160"/>
            </a:xfrm>
            <a:prstGeom prst="cube">
              <a:avLst/>
            </a:prstGeom>
            <a:solidFill>
              <a:schemeClr val="accent5">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2" name="Cube 91"/>
            <p:cNvSpPr>
              <a:spLocks noChangeAspect="1"/>
            </p:cNvSpPr>
            <p:nvPr/>
          </p:nvSpPr>
          <p:spPr>
            <a:xfrm>
              <a:off x="5467165" y="2410347"/>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grpSp>
        <p:nvGrpSpPr>
          <p:cNvPr id="6" name="Group 37"/>
          <p:cNvGrpSpPr/>
          <p:nvPr/>
        </p:nvGrpSpPr>
        <p:grpSpPr>
          <a:xfrm>
            <a:off x="237816" y="2333385"/>
            <a:ext cx="4845050" cy="3958936"/>
            <a:chOff x="237816" y="2333385"/>
            <a:chExt cx="4845050" cy="3958936"/>
          </a:xfrm>
        </p:grpSpPr>
        <p:pic>
          <p:nvPicPr>
            <p:cNvPr id="66" name="Picture 65"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31" name="Straight Connector 30"/>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7" name="Group 16"/>
            <p:cNvGrpSpPr/>
            <p:nvPr/>
          </p:nvGrpSpPr>
          <p:grpSpPr>
            <a:xfrm>
              <a:off x="3897461" y="5236170"/>
              <a:ext cx="1049189" cy="952163"/>
              <a:chOff x="4160901" y="4098684"/>
              <a:chExt cx="1049189" cy="952163"/>
            </a:xfrm>
          </p:grpSpPr>
          <p:cxnSp>
            <p:nvCxnSpPr>
              <p:cNvPr id="68" name="Straight Arrow Connector 67"/>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60901" y="4169050"/>
                <a:ext cx="377544" cy="461665"/>
              </a:xfrm>
              <a:prstGeom prst="rect">
                <a:avLst/>
              </a:prstGeom>
              <a:noFill/>
            </p:spPr>
            <p:txBody>
              <a:bodyPr wrap="square" rtlCol="0">
                <a:spAutoFit/>
              </a:bodyPr>
              <a:lstStyle/>
              <a:p>
                <a:r>
                  <a:rPr lang="en-US" dirty="0" err="1" smtClean="0">
                    <a:solidFill>
                      <a:srgbClr val="FFFFFF"/>
                    </a:solidFill>
                    <a:latin typeface="Cambria Math"/>
                    <a:cs typeface="Cambria Math"/>
                  </a:rPr>
                  <a:t>Φ</a:t>
                </a:r>
                <a:endParaRPr lang="en-US" dirty="0">
                  <a:solidFill>
                    <a:srgbClr val="FFFFFF"/>
                  </a:solidFill>
                  <a:latin typeface="Cambria Math"/>
                  <a:cs typeface="Cambria Math"/>
                </a:endParaRPr>
              </a:p>
            </p:txBody>
          </p:sp>
          <p:sp>
            <p:nvSpPr>
              <p:cNvPr id="72" name="TextBox 71"/>
              <p:cNvSpPr txBox="1"/>
              <p:nvPr/>
            </p:nvSpPr>
            <p:spPr>
              <a:xfrm>
                <a:off x="4649496" y="4098684"/>
                <a:ext cx="560594" cy="461665"/>
              </a:xfrm>
              <a:prstGeom prst="rect">
                <a:avLst/>
              </a:prstGeom>
              <a:noFill/>
            </p:spPr>
            <p:txBody>
              <a:bodyPr wrap="square" rtlCol="0">
                <a:spAutoFit/>
              </a:bodyPr>
              <a:lstStyle/>
              <a:p>
                <a:r>
                  <a:rPr lang="en-US" dirty="0" smtClean="0">
                    <a:solidFill>
                      <a:srgbClr val="FFFFFF"/>
                    </a:solidFill>
                    <a:latin typeface="Cambria Math"/>
                    <a:cs typeface="Cambria Math"/>
                  </a:rPr>
                  <a:t>φ</a:t>
                </a:r>
                <a:r>
                  <a:rPr lang="en-US" baseline="-25000" dirty="0" smtClean="0">
                    <a:solidFill>
                      <a:srgbClr val="FFFFFF"/>
                    </a:solidFill>
                    <a:latin typeface="Cambria Math"/>
                    <a:cs typeface="Cambria Math"/>
                  </a:rPr>
                  <a:t>1</a:t>
                </a:r>
                <a:endParaRPr lang="en-US" baseline="-25000" dirty="0">
                  <a:solidFill>
                    <a:srgbClr val="FFFFFF"/>
                  </a:solidFill>
                  <a:latin typeface="Cambria Math"/>
                  <a:cs typeface="Cambria Math"/>
                </a:endParaRPr>
              </a:p>
            </p:txBody>
          </p:sp>
          <p:sp>
            <p:nvSpPr>
              <p:cNvPr id="73" name="TextBox 72"/>
              <p:cNvSpPr txBox="1"/>
              <p:nvPr/>
            </p:nvSpPr>
            <p:spPr>
              <a:xfrm>
                <a:off x="4395093" y="4589182"/>
                <a:ext cx="560594" cy="461665"/>
              </a:xfrm>
              <a:prstGeom prst="rect">
                <a:avLst/>
              </a:prstGeom>
              <a:noFill/>
            </p:spPr>
            <p:txBody>
              <a:bodyPr wrap="square" rtlCol="0">
                <a:spAutoFit/>
              </a:bodyPr>
              <a:lstStyle/>
              <a:p>
                <a:r>
                  <a:rPr lang="en-US" dirty="0" smtClean="0">
                    <a:solidFill>
                      <a:schemeClr val="bg1"/>
                    </a:solidFill>
                    <a:latin typeface="Cambria Math"/>
                    <a:cs typeface="Cambria Math"/>
                  </a:rPr>
                  <a:t>φ</a:t>
                </a:r>
                <a:r>
                  <a:rPr lang="en-US" baseline="-25000" dirty="0" smtClean="0">
                    <a:solidFill>
                      <a:schemeClr val="bg1"/>
                    </a:solidFill>
                    <a:latin typeface="Cambria Math"/>
                    <a:cs typeface="Cambria Math"/>
                  </a:rPr>
                  <a:t>2</a:t>
                </a:r>
                <a:endParaRPr lang="en-US" baseline="-25000" dirty="0">
                  <a:solidFill>
                    <a:schemeClr val="bg1"/>
                  </a:solidFill>
                  <a:latin typeface="Cambria Math"/>
                  <a:cs typeface="Cambria Math"/>
                </a:endParaRPr>
              </a:p>
            </p:txBody>
          </p:sp>
        </p:grpSp>
        <p:grpSp>
          <p:nvGrpSpPr>
            <p:cNvPr id="8" name="Group 94"/>
            <p:cNvGrpSpPr/>
            <p:nvPr/>
          </p:nvGrpSpPr>
          <p:grpSpPr>
            <a:xfrm>
              <a:off x="2339481" y="2563579"/>
              <a:ext cx="2502085" cy="307777"/>
              <a:chOff x="5473515" y="1565797"/>
              <a:chExt cx="2502085" cy="307777"/>
            </a:xfrm>
          </p:grpSpPr>
          <p:sp>
            <p:nvSpPr>
              <p:cNvPr id="93" name="Cube 92"/>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4" name="TextBox 93"/>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96" name="TextBox 95"/>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97" name="Cube 96"/>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8" name="TextBox 97"/>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99" name="Cube 98"/>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101" name="TextBox 100"/>
          <p:cNvSpPr txBox="1"/>
          <p:nvPr/>
        </p:nvSpPr>
        <p:spPr>
          <a:xfrm>
            <a:off x="5234940" y="1511300"/>
            <a:ext cx="3473853"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latin typeface="Calibri"/>
                <a:cs typeface="Calibri"/>
              </a:rPr>
              <a:t>ODF gives the density of grains having a particular orientation.</a:t>
            </a:r>
            <a:endParaRPr lang="en-US" sz="1600" b="1" dirty="0">
              <a:latin typeface="Calibri"/>
              <a:cs typeface="Calibri"/>
            </a:endParaRPr>
          </a:p>
        </p:txBody>
      </p:sp>
      <p:sp>
        <p:nvSpPr>
          <p:cNvPr id="103" name="Title 1"/>
          <p:cNvSpPr txBox="1">
            <a:spLocks/>
          </p:cNvSpPr>
          <p:nvPr/>
        </p:nvSpPr>
        <p:spPr>
          <a:xfrm>
            <a:off x="765048" y="1524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dirty="0" smtClean="0">
                <a:solidFill>
                  <a:srgbClr val="000090"/>
                </a:solidFill>
                <a:latin typeface="Cambria Math"/>
                <a:ea typeface="+mj-ea"/>
                <a:cs typeface="Calibri"/>
              </a:rPr>
              <a:t>ODF: 3-D vs. sections</a:t>
            </a:r>
            <a:endParaRPr kumimoji="0" lang="en-US" sz="44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39" name="TextBox 38"/>
          <p:cNvSpPr txBox="1"/>
          <p:nvPr/>
        </p:nvSpPr>
        <p:spPr>
          <a:xfrm>
            <a:off x="463114" y="1751316"/>
            <a:ext cx="437845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smtClean="0">
                <a:solidFill>
                  <a:schemeClr val="accent6">
                    <a:lumMod val="50000"/>
                  </a:schemeClr>
                </a:solidFill>
                <a:latin typeface="Calibri"/>
                <a:cs typeface="Calibri"/>
              </a:rPr>
              <a:t>ODF</a:t>
            </a:r>
          </a:p>
          <a:p>
            <a:pPr algn="ctr"/>
            <a:r>
              <a:rPr lang="en-US" sz="2000" dirty="0" smtClean="0">
                <a:solidFill>
                  <a:schemeClr val="accent6">
                    <a:lumMod val="50000"/>
                  </a:schemeClr>
                </a:solidFill>
                <a:latin typeface="Calibri"/>
                <a:cs typeface="Calibri"/>
              </a:rPr>
              <a:t>Orientation Distribution Function </a:t>
            </a:r>
            <a:r>
              <a:rPr lang="en-US" sz="2000" b="1" i="1" dirty="0" err="1" smtClean="0">
                <a:solidFill>
                  <a:schemeClr val="accent6">
                    <a:lumMod val="50000"/>
                  </a:schemeClr>
                </a:solidFill>
                <a:latin typeface="Calibri"/>
                <a:cs typeface="Calibri"/>
              </a:rPr>
              <a:t>f</a:t>
            </a:r>
            <a:r>
              <a:rPr lang="en-US" sz="2000" i="1" dirty="0" smtClean="0">
                <a:solidFill>
                  <a:schemeClr val="accent6">
                    <a:lumMod val="50000"/>
                  </a:schemeClr>
                </a:solidFill>
                <a:latin typeface="Calibri"/>
                <a:cs typeface="Calibri"/>
              </a:rPr>
              <a:t> </a:t>
            </a:r>
            <a:r>
              <a:rPr lang="en-US" sz="2000" dirty="0" smtClean="0">
                <a:solidFill>
                  <a:schemeClr val="accent6">
                    <a:lumMod val="50000"/>
                  </a:schemeClr>
                </a:solidFill>
                <a:latin typeface="Calibri"/>
                <a:cs typeface="Calibri"/>
              </a:rPr>
              <a:t>(</a:t>
            </a:r>
            <a:r>
              <a:rPr lang="en-US" sz="2000" b="1" dirty="0" err="1" smtClean="0">
                <a:solidFill>
                  <a:schemeClr val="accent6">
                    <a:lumMod val="50000"/>
                  </a:schemeClr>
                </a:solidFill>
                <a:latin typeface="Calibri"/>
                <a:cs typeface="Calibri"/>
              </a:rPr>
              <a:t>g</a:t>
            </a:r>
            <a:r>
              <a:rPr lang="en-US" sz="2000" dirty="0" smtClean="0">
                <a:solidFill>
                  <a:schemeClr val="accent6">
                    <a:lumMod val="50000"/>
                  </a:schemeClr>
                </a:solidFill>
                <a:latin typeface="Calibri"/>
                <a:cs typeface="Calibri"/>
              </a:rPr>
              <a:t>)</a:t>
            </a:r>
            <a:endParaRPr lang="en-US" sz="2000" dirty="0">
              <a:solidFill>
                <a:schemeClr val="accent6">
                  <a:lumMod val="50000"/>
                </a:schemeClr>
              </a:solidFill>
              <a:latin typeface="Calibri"/>
              <a:cs typeface="Calibri"/>
            </a:endParaRPr>
          </a:p>
        </p:txBody>
      </p:sp>
      <p:sp>
        <p:nvSpPr>
          <p:cNvPr id="42" name="Rectangle 41"/>
          <p:cNvSpPr/>
          <p:nvPr/>
        </p:nvSpPr>
        <p:spPr>
          <a:xfrm>
            <a:off x="408353" y="5848639"/>
            <a:ext cx="2066366" cy="461665"/>
          </a:xfrm>
          <a:prstGeom prst="rect">
            <a:avLst/>
          </a:prstGeom>
        </p:spPr>
        <p:txBody>
          <a:bodyPr wrap="none">
            <a:spAutoFit/>
          </a:bodyPr>
          <a:lstStyle/>
          <a:p>
            <a:pPr algn="ctr"/>
            <a:r>
              <a:rPr lang="en-US" i="1" dirty="0" err="1" smtClean="0">
                <a:solidFill>
                  <a:schemeClr val="bg1"/>
                </a:solidFill>
                <a:latin typeface="Calibri"/>
                <a:cs typeface="Calibri"/>
              </a:rPr>
              <a:t>g</a:t>
            </a:r>
            <a:r>
              <a:rPr lang="en-US" dirty="0" smtClean="0">
                <a:solidFill>
                  <a:schemeClr val="bg1"/>
                </a:solidFill>
                <a:latin typeface="Calibri"/>
                <a:cs typeface="Calibri"/>
              </a:rPr>
              <a:t> = {φ</a:t>
            </a:r>
            <a:r>
              <a:rPr lang="en-US" baseline="-25000" dirty="0" smtClean="0">
                <a:solidFill>
                  <a:schemeClr val="bg1"/>
                </a:solidFill>
                <a:latin typeface="Calibri"/>
                <a:cs typeface="Calibri"/>
              </a:rPr>
              <a:t>1</a:t>
            </a:r>
            <a:r>
              <a:rPr lang="en-US" dirty="0" smtClean="0">
                <a:solidFill>
                  <a:schemeClr val="bg1"/>
                </a:solidFill>
                <a:latin typeface="Calibri"/>
                <a:cs typeface="Calibri"/>
              </a:rPr>
              <a:t>, </a:t>
            </a:r>
            <a:r>
              <a:rPr lang="en-US" dirty="0" err="1" smtClean="0">
                <a:solidFill>
                  <a:schemeClr val="bg1"/>
                </a:solidFill>
                <a:latin typeface="Calibri"/>
                <a:cs typeface="Calibri"/>
              </a:rPr>
              <a:t>Φ</a:t>
            </a:r>
            <a:r>
              <a:rPr lang="en-US" dirty="0" smtClean="0">
                <a:solidFill>
                  <a:schemeClr val="bg1"/>
                </a:solidFill>
                <a:latin typeface="Calibri"/>
                <a:cs typeface="Calibri"/>
              </a:rPr>
              <a:t>, φ</a:t>
            </a:r>
            <a:r>
              <a:rPr lang="en-US" baseline="-25000" dirty="0" smtClean="0">
                <a:solidFill>
                  <a:schemeClr val="bg1"/>
                </a:solidFill>
                <a:latin typeface="Calibri"/>
                <a:cs typeface="Calibri"/>
              </a:rPr>
              <a:t>2</a:t>
            </a:r>
            <a:r>
              <a:rPr lang="en-US" dirty="0" smtClean="0">
                <a:solidFill>
                  <a:schemeClr val="bg1"/>
                </a:solidFill>
                <a:latin typeface="Calibri"/>
                <a:cs typeface="Calibri"/>
              </a:rPr>
              <a:t>}  </a:t>
            </a:r>
          </a:p>
        </p:txBody>
      </p:sp>
      <p:cxnSp>
        <p:nvCxnSpPr>
          <p:cNvPr id="45" name="Straight Arrow Connector 44"/>
          <p:cNvCxnSpPr/>
          <p:nvPr/>
        </p:nvCxnSpPr>
        <p:spPr>
          <a:xfrm rot="5400000" flipH="1" flipV="1">
            <a:off x="436499" y="4627499"/>
            <a:ext cx="1670050" cy="1012952"/>
          </a:xfrm>
          <a:prstGeom prst="straightConnector1">
            <a:avLst/>
          </a:prstGeom>
          <a:ln w="9525">
            <a:solidFill>
              <a:schemeClr val="bg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778000" y="4235450"/>
            <a:ext cx="45719" cy="457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3" name="TextBox 42"/>
          <p:cNvSpPr txBox="1"/>
          <p:nvPr/>
        </p:nvSpPr>
        <p:spPr>
          <a:xfrm>
            <a:off x="2209800" y="6400800"/>
            <a:ext cx="2542716" cy="369332"/>
          </a:xfrm>
          <a:prstGeom prst="rect">
            <a:avLst/>
          </a:prstGeom>
          <a:noFill/>
        </p:spPr>
        <p:txBody>
          <a:bodyPr wrap="none" rtlCol="0">
            <a:spAutoFit/>
          </a:bodyPr>
          <a:lstStyle/>
          <a:p>
            <a:r>
              <a:rPr kumimoji="1" lang="en-US" altLang="ja-JP" sz="1800" i="1" dirty="0" smtClean="0">
                <a:solidFill>
                  <a:srgbClr val="660066"/>
                </a:solidFill>
                <a:latin typeface="Calibri"/>
              </a:rPr>
              <a:t>Slide from Lin </a:t>
            </a:r>
            <a:r>
              <a:rPr kumimoji="1" lang="en-US" altLang="ja-JP" sz="1800" i="1" dirty="0" err="1" smtClean="0">
                <a:solidFill>
                  <a:srgbClr val="660066"/>
                </a:solidFill>
                <a:latin typeface="Calibri"/>
              </a:rPr>
              <a:t>Hu</a:t>
            </a:r>
            <a:r>
              <a:rPr kumimoji="1" lang="en-US" altLang="ja-JP" sz="1800" i="1" dirty="0" smtClean="0">
                <a:solidFill>
                  <a:srgbClr val="660066"/>
                </a:solidFill>
                <a:latin typeface="Calibri"/>
              </a:rPr>
              <a:t> [2011]</a:t>
            </a:r>
            <a:endParaRPr kumimoji="1" lang="ja-JP" altLang="en-US" sz="1800" i="1" dirty="0">
              <a:solidFill>
                <a:srgbClr val="660066"/>
              </a:solidFill>
              <a:latin typeface="Calibri"/>
            </a:endParaRPr>
          </a:p>
        </p:txBody>
      </p:sp>
    </p:spTree>
    <p:extLst>
      <p:ext uri="{BB962C8B-B14F-4D97-AF65-F5344CB8AC3E}">
        <p14:creationId xmlns:p14="http://schemas.microsoft.com/office/powerpoint/2010/main" val="26525257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17</a:t>
            </a:fld>
            <a:endParaRPr lang="en-US"/>
          </a:p>
        </p:txBody>
      </p:sp>
      <p:sp>
        <p:nvSpPr>
          <p:cNvPr id="86018" name="Rectangle 2"/>
          <p:cNvSpPr>
            <a:spLocks noGrp="1" noChangeArrowheads="1"/>
          </p:cNvSpPr>
          <p:nvPr>
            <p:ph type="title"/>
          </p:nvPr>
        </p:nvSpPr>
        <p:spPr>
          <a:xfrm>
            <a:off x="838200" y="0"/>
            <a:ext cx="7772400" cy="1143000"/>
          </a:xfrm>
        </p:spPr>
        <p:txBody>
          <a:bodyPr/>
          <a:lstStyle/>
          <a:p>
            <a:r>
              <a:rPr lang="en-US" i="1">
                <a:solidFill>
                  <a:srgbClr val="000090"/>
                </a:solidFill>
              </a:rPr>
              <a:t>Geometry of {hkl}&lt;uvw&gt;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5" name="Text Box 9"/>
          <p:cNvSpPr txBox="1">
            <a:spLocks noChangeArrowheads="1"/>
          </p:cNvSpPr>
          <p:nvPr/>
        </p:nvSpPr>
        <p:spPr bwMode="auto">
          <a:xfrm>
            <a:off x="3352800" y="5227638"/>
            <a:ext cx="212783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 </a:t>
            </a:r>
            <a:r>
              <a:rPr lang="en-US" sz="3200" dirty="0">
                <a:solidFill>
                  <a:srgbClr val="FF0000"/>
                </a:solidFill>
                <a:latin typeface="Cambria"/>
              </a:rPr>
              <a:t>// [</a:t>
            </a:r>
            <a:r>
              <a:rPr lang="en-US" sz="3200" dirty="0" err="1">
                <a:solidFill>
                  <a:srgbClr val="FF0000"/>
                </a:solidFill>
                <a:latin typeface="Cambria"/>
              </a:rPr>
              <a:t>uvw</a:t>
            </a:r>
            <a:r>
              <a:rPr lang="en-US" sz="3200" dirty="0">
                <a:solidFill>
                  <a:srgbClr val="FF0000"/>
                </a:solidFill>
                <a:latin typeface="Cambria"/>
              </a:rPr>
              <a:t>]</a:t>
            </a:r>
          </a:p>
        </p:txBody>
      </p:sp>
      <p:sp>
        <p:nvSpPr>
          <p:cNvPr id="86026" name="Text Box 10"/>
          <p:cNvSpPr txBox="1">
            <a:spLocks noChangeArrowheads="1"/>
          </p:cNvSpPr>
          <p:nvPr/>
        </p:nvSpPr>
        <p:spPr bwMode="auto">
          <a:xfrm>
            <a:off x="3368675" y="51054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6028" name="Text Box 12"/>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29" name="Text Box 13"/>
          <p:cNvSpPr txBox="1">
            <a:spLocks noChangeArrowheads="1"/>
          </p:cNvSpPr>
          <p:nvPr/>
        </p:nvSpPr>
        <p:spPr bwMode="auto">
          <a:xfrm>
            <a:off x="7696200" y="4678363"/>
            <a:ext cx="124906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 </a:t>
            </a:r>
            <a:r>
              <a:rPr lang="en-US" sz="3200" dirty="0">
                <a:solidFill>
                  <a:srgbClr val="FF0000"/>
                </a:solidFill>
                <a:latin typeface="Cambria"/>
              </a:rPr>
              <a:t>// </a:t>
            </a:r>
            <a:r>
              <a:rPr lang="en-US" sz="3200" b="1" dirty="0">
                <a:solidFill>
                  <a:srgbClr val="FF0000"/>
                </a:solidFill>
                <a:latin typeface="Cambria"/>
              </a:rPr>
              <a:t>t</a:t>
            </a:r>
            <a:endParaRPr lang="en-US" sz="3200" dirty="0">
              <a:solidFill>
                <a:srgbClr val="FF0000"/>
              </a:solidFill>
              <a:latin typeface="Cambria"/>
            </a:endParaRPr>
          </a:p>
        </p:txBody>
      </p:sp>
      <p:sp>
        <p:nvSpPr>
          <p:cNvPr id="86030" name="Text Box 14"/>
          <p:cNvSpPr txBox="1">
            <a:spLocks noChangeArrowheads="1"/>
          </p:cNvSpPr>
          <p:nvPr/>
        </p:nvSpPr>
        <p:spPr bwMode="auto">
          <a:xfrm>
            <a:off x="7712075" y="4556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6032" name="Text Box 16"/>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3" name="Text Box 17"/>
          <p:cNvSpPr txBox="1">
            <a:spLocks noChangeArrowheads="1"/>
          </p:cNvSpPr>
          <p:nvPr/>
        </p:nvSpPr>
        <p:spPr bwMode="auto">
          <a:xfrm>
            <a:off x="6224588" y="2239963"/>
            <a:ext cx="195571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 </a:t>
            </a:r>
            <a:r>
              <a:rPr lang="en-US" sz="3200" dirty="0">
                <a:solidFill>
                  <a:srgbClr val="FF0000"/>
                </a:solidFill>
                <a:latin typeface="Cambria"/>
                <a:sym typeface="Symbol" pitchFamily="-112" charset="2"/>
              </a:rPr>
              <a:t>// (</a:t>
            </a:r>
            <a:r>
              <a:rPr lang="en-US" sz="3200" dirty="0" err="1">
                <a:solidFill>
                  <a:srgbClr val="FF0000"/>
                </a:solidFill>
                <a:latin typeface="Cambria"/>
                <a:sym typeface="Symbol" pitchFamily="-112" charset="2"/>
              </a:rPr>
              <a:t>hkl</a:t>
            </a:r>
            <a:r>
              <a:rPr lang="en-US" sz="3200" dirty="0">
                <a:solidFill>
                  <a:srgbClr val="FF0000"/>
                </a:solidFill>
                <a:latin typeface="Cambria"/>
                <a:sym typeface="Symbol" pitchFamily="-112" charset="2"/>
              </a:rPr>
              <a:t>)</a:t>
            </a:r>
          </a:p>
        </p:txBody>
      </p:sp>
      <p:sp>
        <p:nvSpPr>
          <p:cNvPr id="86034" name="Text Box 18"/>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6036" name="Text Box 20"/>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7" name="Text Box 21"/>
          <p:cNvSpPr txBox="1">
            <a:spLocks noChangeArrowheads="1"/>
          </p:cNvSpPr>
          <p:nvPr/>
        </p:nvSpPr>
        <p:spPr bwMode="auto">
          <a:xfrm>
            <a:off x="8397875" y="45720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8" name="Text Box 22"/>
          <p:cNvSpPr txBox="1">
            <a:spLocks noChangeArrowheads="1"/>
          </p:cNvSpPr>
          <p:nvPr/>
        </p:nvSpPr>
        <p:spPr bwMode="auto">
          <a:xfrm>
            <a:off x="3794125" y="2498725"/>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[001]</a:t>
            </a:r>
          </a:p>
        </p:txBody>
      </p:sp>
      <p:sp>
        <p:nvSpPr>
          <p:cNvPr id="86039" name="Text Box 23"/>
          <p:cNvSpPr txBox="1">
            <a:spLocks noChangeArrowheads="1"/>
          </p:cNvSpPr>
          <p:nvPr/>
        </p:nvSpPr>
        <p:spPr bwMode="auto">
          <a:xfrm>
            <a:off x="8077200" y="29718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[010]</a:t>
            </a:r>
          </a:p>
        </p:txBody>
      </p:sp>
      <p:sp>
        <p:nvSpPr>
          <p:cNvPr id="86040" name="Text Box 24"/>
          <p:cNvSpPr txBox="1">
            <a:spLocks noChangeArrowheads="1"/>
          </p:cNvSpPr>
          <p:nvPr/>
        </p:nvSpPr>
        <p:spPr bwMode="auto">
          <a:xfrm>
            <a:off x="7239000" y="57912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latin typeface="Calibri"/>
              </a:rPr>
              <a:t>Miller index</a:t>
            </a:r>
            <a:br>
              <a:rPr lang="en-US" sz="2000" dirty="0">
                <a:latin typeface="Calibri"/>
              </a:rPr>
            </a:br>
            <a:r>
              <a:rPr lang="en-US" sz="2000" dirty="0">
                <a:latin typeface="Calibri"/>
              </a:rPr>
              <a:t>notation of</a:t>
            </a:r>
            <a:br>
              <a:rPr lang="en-US" sz="2000" dirty="0">
                <a:latin typeface="Calibri"/>
              </a:rPr>
            </a:br>
            <a:r>
              <a:rPr lang="en-US" sz="2000" dirty="0">
                <a:latin typeface="Calibri"/>
              </a:rPr>
              <a:t>texture component</a:t>
            </a:r>
            <a:br>
              <a:rPr lang="en-US" sz="2000" dirty="0">
                <a:latin typeface="Calibri"/>
              </a:rPr>
            </a:br>
            <a:r>
              <a:rPr lang="en-US" sz="2000" dirty="0">
                <a:latin typeface="Calibri"/>
              </a:rPr>
              <a:t>specifies direction</a:t>
            </a:r>
            <a:br>
              <a:rPr lang="en-US" sz="2000" dirty="0">
                <a:latin typeface="Calibri"/>
              </a:rPr>
            </a:br>
            <a:r>
              <a:rPr lang="en-US" sz="2000" dirty="0">
                <a:latin typeface="Calibri"/>
              </a:rPr>
              <a:t>cosines of crystal</a:t>
            </a:r>
            <a:br>
              <a:rPr lang="en-US" sz="2000" dirty="0">
                <a:latin typeface="Calibri"/>
              </a:rPr>
            </a:br>
            <a:r>
              <a:rPr lang="en-US" sz="2000" dirty="0">
                <a:latin typeface="Calibri"/>
              </a:rPr>
              <a:t>directions // to</a:t>
            </a:r>
            <a:br>
              <a:rPr lang="en-US" sz="2000" dirty="0">
                <a:latin typeface="Calibri"/>
              </a:rPr>
            </a:br>
            <a:r>
              <a:rPr lang="en-US" sz="2000" dirty="0">
                <a:latin typeface="Calibri"/>
              </a:rPr>
              <a:t>sample axes</a:t>
            </a:r>
            <a:r>
              <a:rPr lang="en-US" sz="2000" dirty="0" smtClean="0">
                <a:latin typeface="Calibri"/>
              </a:rPr>
              <a:t>.  Form the second axis from the cross-product of the 3</a:t>
            </a:r>
            <a:r>
              <a:rPr lang="en-US" sz="2000" baseline="30000" dirty="0" smtClean="0">
                <a:latin typeface="Calibri"/>
              </a:rPr>
              <a:t>rd</a:t>
            </a:r>
            <a:r>
              <a:rPr lang="en-US" sz="2000" dirty="0" smtClean="0">
                <a:latin typeface="Calibri"/>
              </a:rPr>
              <a:t> and 1</a:t>
            </a:r>
            <a:r>
              <a:rPr lang="en-US" sz="2000" baseline="30000" dirty="0" smtClean="0">
                <a:latin typeface="Calibri"/>
              </a:rPr>
              <a:t>st</a:t>
            </a:r>
            <a:r>
              <a:rPr lang="en-US" sz="2000" dirty="0" smtClean="0">
                <a:latin typeface="Calibri"/>
              </a:rPr>
              <a:t> axes.</a:t>
            </a:r>
            <a:endParaRPr lang="en-US" dirty="0">
              <a:latin typeface="Cambria"/>
            </a:endParaRPr>
          </a:p>
        </p:txBody>
      </p:sp>
      <p:sp>
        <p:nvSpPr>
          <p:cNvPr id="86042" name="Text Box 26"/>
          <p:cNvSpPr txBox="1">
            <a:spLocks noChangeArrowheads="1"/>
          </p:cNvSpPr>
          <p:nvPr/>
        </p:nvSpPr>
        <p:spPr bwMode="auto">
          <a:xfrm>
            <a:off x="638175" y="1447800"/>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sp>
        <p:nvSpPr>
          <p:cNvPr id="86043" name="Text Box 27"/>
          <p:cNvSpPr txBox="1">
            <a:spLocks noChangeArrowheads="1"/>
          </p:cNvSpPr>
          <p:nvPr/>
        </p:nvSpPr>
        <p:spPr bwMode="auto">
          <a:xfrm>
            <a:off x="1208088" y="5749925"/>
            <a:ext cx="2544286" cy="584776"/>
          </a:xfrm>
          <a:prstGeom prst="rect">
            <a:avLst/>
          </a:prstGeom>
          <a:noFill/>
          <a:ln w="9525">
            <a:noFill/>
            <a:miter lim="800000"/>
            <a:headEnd/>
            <a:tailEnd/>
          </a:ln>
          <a:effectLst/>
        </p:spPr>
        <p:txBody>
          <a:bodyPr wrap="none">
            <a:prstTxWarp prst="textNoShape">
              <a:avLst/>
            </a:prstTxWarp>
            <a:spAutoFit/>
          </a:bodyPr>
          <a:lstStyle/>
          <a:p>
            <a:r>
              <a:rPr lang="en-US" sz="3200" b="1" dirty="0">
                <a:latin typeface="Cambria"/>
              </a:rPr>
              <a:t>t</a:t>
            </a:r>
            <a:r>
              <a:rPr lang="en-US" sz="3200" dirty="0">
                <a:latin typeface="Cambria"/>
              </a:rPr>
              <a:t> = </a:t>
            </a:r>
            <a:r>
              <a:rPr lang="en-US" sz="3200" b="1" dirty="0" err="1">
                <a:latin typeface="Cambria"/>
              </a:rPr>
              <a:t>hkl</a:t>
            </a:r>
            <a:r>
              <a:rPr lang="en-US" sz="3200" dirty="0">
                <a:latin typeface="Cambria"/>
              </a:rPr>
              <a:t> </a:t>
            </a:r>
            <a:r>
              <a:rPr lang="en-US" sz="3200" dirty="0">
                <a:latin typeface="Calibri"/>
              </a:rPr>
              <a:t>x</a:t>
            </a:r>
            <a:r>
              <a:rPr lang="en-US" sz="3200" dirty="0">
                <a:latin typeface="Cambria"/>
              </a:rPr>
              <a:t> </a:t>
            </a:r>
            <a:r>
              <a:rPr lang="en-US" sz="3200" b="1" dirty="0" err="1">
                <a:latin typeface="Cambria"/>
              </a:rPr>
              <a:t>uvw</a:t>
            </a:r>
            <a:endParaRPr lang="en-US" sz="3200" b="1" dirty="0">
              <a:latin typeface="Cambria"/>
            </a:endParaRPr>
          </a:p>
        </p:txBody>
      </p:sp>
    </p:spTree>
    <p:extLst>
      <p:ext uri="{BB962C8B-B14F-4D97-AF65-F5344CB8AC3E}">
        <p14:creationId xmlns:p14="http://schemas.microsoft.com/office/powerpoint/2010/main" val="21643613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18</a:t>
            </a:fld>
            <a:endParaRPr lang="en-US"/>
          </a:p>
        </p:txBody>
      </p:sp>
      <p:sp>
        <p:nvSpPr>
          <p:cNvPr id="141314" name="Rectangle 2"/>
          <p:cNvSpPr>
            <a:spLocks noGrp="1" noChangeArrowheads="1"/>
          </p:cNvSpPr>
          <p:nvPr>
            <p:ph type="title"/>
          </p:nvPr>
        </p:nvSpPr>
        <p:spPr>
          <a:xfrm>
            <a:off x="685800" y="76200"/>
            <a:ext cx="7772400" cy="1143000"/>
          </a:xfrm>
        </p:spPr>
        <p:txBody>
          <a:bodyPr/>
          <a:lstStyle/>
          <a:p>
            <a:r>
              <a:rPr lang="en-US" i="1" dirty="0">
                <a:solidFill>
                  <a:srgbClr val="000090"/>
                </a:solidFill>
              </a:rPr>
              <a:t>Form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075"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076"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077"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3220711789"/>
              </p:ext>
            </p:extLst>
          </p:nvPr>
        </p:nvGraphicFramePr>
        <p:xfrm>
          <a:off x="3352800" y="3485990"/>
          <a:ext cx="4908550" cy="2991010"/>
        </p:xfrm>
        <a:graphic>
          <a:graphicData uri="http://schemas.openxmlformats.org/presentationml/2006/ole">
            <mc:AlternateContent xmlns:mc="http://schemas.openxmlformats.org/markup-compatibility/2006">
              <mc:Choice xmlns:v="urn:schemas-microsoft-com:vml" Requires="v">
                <p:oleObj spid="_x0000_s1078" name="Equation" r:id="rId10" imgW="2209800" imgH="1346200" progId="Equation.3">
                  <p:embed/>
                </p:oleObj>
              </mc:Choice>
              <mc:Fallback>
                <p:oleObj name="Equation" r:id="rId10" imgW="2209800" imgH="1346200" progId="Equation.3">
                  <p:embed/>
                  <p:pic>
                    <p:nvPicPr>
                      <p:cNvPr id="0" name=""/>
                      <p:cNvPicPr>
                        <a:picLocks noChangeAspect="1" noChangeArrowheads="1"/>
                      </p:cNvPicPr>
                      <p:nvPr/>
                    </p:nvPicPr>
                    <p:blipFill>
                      <a:blip r:embed="rId11"/>
                      <a:srcRect/>
                      <a:stretch>
                        <a:fillRect/>
                      </a:stretch>
                    </p:blipFill>
                    <p:spPr bwMode="auto">
                      <a:xfrm>
                        <a:off x="3352800" y="3485990"/>
                        <a:ext cx="4908550" cy="2991010"/>
                      </a:xfrm>
                      <a:prstGeom prst="rect">
                        <a:avLst/>
                      </a:prstGeom>
                      <a:noFill/>
                      <a:ln>
                        <a:noFill/>
                      </a:ln>
                      <a:effectLst/>
                      <a:extLst/>
                    </p:spPr>
                  </p:pic>
                </p:oleObj>
              </mc:Fallback>
            </mc:AlternateContent>
          </a:graphicData>
        </a:graphic>
      </p:graphicFrame>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dirty="0">
                <a:solidFill>
                  <a:srgbClr val="FF0000"/>
                </a:solidFill>
                <a:latin typeface="Calibri"/>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Tree>
    <p:extLst>
      <p:ext uri="{BB962C8B-B14F-4D97-AF65-F5344CB8AC3E}">
        <p14:creationId xmlns:p14="http://schemas.microsoft.com/office/powerpoint/2010/main" val="9974353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1EE24D8B-C7F4-6848-B4BA-CD7C90841E35}" type="slidenum">
              <a:rPr lang="en-US"/>
              <a:pPr/>
              <a:t>19</a:t>
            </a:fld>
            <a:endParaRPr lang="en-US"/>
          </a:p>
        </p:txBody>
      </p:sp>
      <p:sp>
        <p:nvSpPr>
          <p:cNvPr id="90114" name="Rectangle 2"/>
          <p:cNvSpPr>
            <a:spLocks noGrp="1" noChangeArrowheads="1"/>
          </p:cNvSpPr>
          <p:nvPr>
            <p:ph type="title"/>
          </p:nvPr>
        </p:nvSpPr>
        <p:spPr/>
        <p:txBody>
          <a:bodyPr/>
          <a:lstStyle/>
          <a:p>
            <a:r>
              <a:rPr lang="en-US" i="1" dirty="0">
                <a:solidFill>
                  <a:srgbClr val="000090"/>
                </a:solidFill>
              </a:rPr>
              <a:t>Matrix with Bunge Angles</a:t>
            </a:r>
          </a:p>
        </p:txBody>
      </p:sp>
      <p:graphicFrame>
        <p:nvGraphicFramePr>
          <p:cNvPr id="90115" name="Object 3"/>
          <p:cNvGraphicFramePr>
            <a:graphicFrameLocks noChangeAspect="1"/>
          </p:cNvGraphicFramePr>
          <p:nvPr/>
        </p:nvGraphicFramePr>
        <p:xfrm>
          <a:off x="434975" y="2590800"/>
          <a:ext cx="8272463" cy="3379788"/>
        </p:xfrm>
        <a:graphic>
          <a:graphicData uri="http://schemas.openxmlformats.org/presentationml/2006/ole">
            <mc:AlternateContent xmlns:mc="http://schemas.openxmlformats.org/markup-compatibility/2006">
              <mc:Choice xmlns:v="urn:schemas-microsoft-com:vml" Requires="v">
                <p:oleObj spid="_x0000_s55311" name="Equation" r:id="rId4" imgW="3606800" imgH="1473200" progId="Equation.3">
                  <p:embed/>
                </p:oleObj>
              </mc:Choice>
              <mc:Fallback>
                <p:oleObj name="Equation" r:id="rId4" imgW="3606800" imgH="147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2590800"/>
                        <a:ext cx="8272463"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0116" name="Text Box 4"/>
          <p:cNvSpPr txBox="1">
            <a:spLocks noChangeArrowheads="1"/>
          </p:cNvSpPr>
          <p:nvPr/>
        </p:nvSpPr>
        <p:spPr bwMode="auto">
          <a:xfrm>
            <a:off x="3048000" y="1752600"/>
            <a:ext cx="2948064"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XZ</a:t>
            </a:r>
            <a:r>
              <a:rPr lang="en-US" sz="4400" i="1" baseline="-25000" dirty="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90117" name="Rectangle 5"/>
          <p:cNvSpPr>
            <a:spLocks noChangeArrowheads="1"/>
          </p:cNvSpPr>
          <p:nvPr/>
        </p:nvSpPr>
        <p:spPr bwMode="auto">
          <a:xfrm>
            <a:off x="6705600" y="2819400"/>
            <a:ext cx="1828800" cy="32004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18" name="Text Box 6"/>
          <p:cNvSpPr txBox="1">
            <a:spLocks noChangeArrowheads="1"/>
          </p:cNvSpPr>
          <p:nvPr/>
        </p:nvSpPr>
        <p:spPr bwMode="auto">
          <a:xfrm>
            <a:off x="7561263" y="2239963"/>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90119" name="Rectangle 7"/>
          <p:cNvSpPr>
            <a:spLocks noChangeArrowheads="1"/>
          </p:cNvSpPr>
          <p:nvPr/>
        </p:nvSpPr>
        <p:spPr bwMode="auto">
          <a:xfrm>
            <a:off x="533400" y="2590800"/>
            <a:ext cx="2895600" cy="33528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20" name="Text Box 8"/>
          <p:cNvSpPr txBox="1">
            <a:spLocks noChangeArrowheads="1"/>
          </p:cNvSpPr>
          <p:nvPr/>
        </p:nvSpPr>
        <p:spPr bwMode="auto">
          <a:xfrm>
            <a:off x="914400" y="2057400"/>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Tree>
    <p:extLst>
      <p:ext uri="{BB962C8B-B14F-4D97-AF65-F5344CB8AC3E}">
        <p14:creationId xmlns:p14="http://schemas.microsoft.com/office/powerpoint/2010/main" val="13589199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216416B2-D782-AC4E-AE26-6985BC14AA69}" type="slidenum">
              <a:rPr lang="en-US"/>
              <a:pPr/>
              <a:t>2</a:t>
            </a:fld>
            <a:endParaRPr lang="en-US"/>
          </a:p>
        </p:txBody>
      </p:sp>
      <p:sp>
        <p:nvSpPr>
          <p:cNvPr id="49154" name="Rectangle 2"/>
          <p:cNvSpPr>
            <a:spLocks noGrp="1" noChangeArrowheads="1"/>
          </p:cNvSpPr>
          <p:nvPr>
            <p:ph type="title"/>
          </p:nvPr>
        </p:nvSpPr>
        <p:spPr/>
        <p:txBody>
          <a:bodyPr>
            <a:normAutofit fontScale="90000"/>
          </a:bodyPr>
          <a:lstStyle/>
          <a:p>
            <a:r>
              <a:rPr lang="en-US" i="1" dirty="0">
                <a:solidFill>
                  <a:srgbClr val="000090"/>
                </a:solidFill>
              </a:rPr>
              <a:t>Anisotropy </a:t>
            </a:r>
            <a:r>
              <a:rPr lang="en-US" i="1" dirty="0" smtClean="0">
                <a:solidFill>
                  <a:srgbClr val="000090"/>
                </a:solidFill>
              </a:rPr>
              <a:t>Example:</a:t>
            </a:r>
            <a:r>
              <a:rPr lang="en-US" i="1" dirty="0">
                <a:solidFill>
                  <a:srgbClr val="000090"/>
                </a:solidFill>
              </a:rPr>
              <a:t/>
            </a:r>
            <a:br>
              <a:rPr lang="en-US" i="1" dirty="0">
                <a:solidFill>
                  <a:srgbClr val="000090"/>
                </a:solidFill>
              </a:rPr>
            </a:br>
            <a:r>
              <a:rPr lang="en-US" i="1" dirty="0">
                <a:solidFill>
                  <a:srgbClr val="000090"/>
                </a:solidFill>
              </a:rPr>
              <a:t>Drawn Aluminum Cup with Ears</a:t>
            </a:r>
          </a:p>
        </p:txBody>
      </p:sp>
      <p:pic>
        <p:nvPicPr>
          <p:cNvPr id="49155" name="Picture 3"/>
          <p:cNvPicPr>
            <a:picLocks noChangeAspect="1" noChangeArrowheads="1"/>
          </p:cNvPicPr>
          <p:nvPr/>
        </p:nvPicPr>
        <p:blipFill>
          <a:blip r:embed="rId2"/>
          <a:srcRect/>
          <a:stretch>
            <a:fillRect/>
          </a:stretch>
        </p:blipFill>
        <p:spPr bwMode="auto">
          <a:xfrm>
            <a:off x="4419600" y="2057400"/>
            <a:ext cx="4572000" cy="3943350"/>
          </a:xfrm>
          <a:prstGeom prst="rect">
            <a:avLst/>
          </a:prstGeom>
          <a:noFill/>
        </p:spPr>
      </p:pic>
      <p:sp>
        <p:nvSpPr>
          <p:cNvPr id="49156" name="Text Box 4"/>
          <p:cNvSpPr txBox="1">
            <a:spLocks noChangeArrowheads="1"/>
          </p:cNvSpPr>
          <p:nvPr/>
        </p:nvSpPr>
        <p:spPr bwMode="auto">
          <a:xfrm>
            <a:off x="4479925" y="6080125"/>
            <a:ext cx="2971487"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Randle, </a:t>
            </a:r>
            <a:r>
              <a:rPr lang="en-US" dirty="0" err="1">
                <a:latin typeface="Cambria"/>
              </a:rPr>
              <a:t>Engler</a:t>
            </a:r>
            <a:r>
              <a:rPr lang="en-US" dirty="0">
                <a:latin typeface="Cambria"/>
              </a:rPr>
              <a:t>, p.340</a:t>
            </a:r>
          </a:p>
        </p:txBody>
      </p:sp>
      <p:sp>
        <p:nvSpPr>
          <p:cNvPr id="49157" name="Text Box 5"/>
          <p:cNvSpPr txBox="1">
            <a:spLocks noChangeArrowheads="1"/>
          </p:cNvSpPr>
          <p:nvPr/>
        </p:nvSpPr>
        <p:spPr bwMode="auto">
          <a:xfrm>
            <a:off x="669925" y="2105025"/>
            <a:ext cx="3533775" cy="3970318"/>
          </a:xfrm>
          <a:prstGeom prst="rect">
            <a:avLst/>
          </a:prstGeom>
          <a:noFill/>
          <a:ln w="9525">
            <a:noFill/>
            <a:miter lim="800000"/>
            <a:headEnd/>
            <a:tailEnd/>
          </a:ln>
          <a:effectLst/>
        </p:spPr>
        <p:txBody>
          <a:bodyPr wrap="square">
            <a:prstTxWarp prst="textNoShape">
              <a:avLst/>
            </a:prstTxWarp>
            <a:spAutoFit/>
          </a:bodyPr>
          <a:lstStyle/>
          <a:p>
            <a:r>
              <a:rPr lang="en-US" sz="2800" dirty="0">
                <a:latin typeface="Cambria"/>
              </a:rPr>
              <a:t>Figure shows example of a cup that has been deep drawn.  The plastic anisotropy of the aluminum sheet resulted in non-uniform deformation and “ears.”</a:t>
            </a:r>
          </a:p>
        </p:txBody>
      </p:sp>
    </p:spTree>
    <p:extLst>
      <p:ext uri="{BB962C8B-B14F-4D97-AF65-F5344CB8AC3E}">
        <p14:creationId xmlns:p14="http://schemas.microsoft.com/office/powerpoint/2010/main" val="37753733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DBFC83A-DA82-EA43-B45A-D73E02F8C3E9}" type="slidenum">
              <a:rPr lang="en-US"/>
              <a:pPr/>
              <a:t>20</a:t>
            </a:fld>
            <a:endParaRPr lang="en-US"/>
          </a:p>
        </p:txBody>
      </p:sp>
      <p:sp>
        <p:nvSpPr>
          <p:cNvPr id="91138" name="Rectangle 2"/>
          <p:cNvSpPr>
            <a:spLocks noChangeArrowheads="1"/>
          </p:cNvSpPr>
          <p:nvPr/>
        </p:nvSpPr>
        <p:spPr bwMode="auto">
          <a:xfrm>
            <a:off x="3987800" y="4470400"/>
            <a:ext cx="3467100" cy="5334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39" name="Rectangle 3"/>
          <p:cNvSpPr>
            <a:spLocks noChangeArrowheads="1"/>
          </p:cNvSpPr>
          <p:nvPr/>
        </p:nvSpPr>
        <p:spPr bwMode="auto">
          <a:xfrm>
            <a:off x="3987800" y="3810000"/>
            <a:ext cx="3492500" cy="4953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0" name="Rectangle 4"/>
          <p:cNvSpPr>
            <a:spLocks noChangeArrowheads="1"/>
          </p:cNvSpPr>
          <p:nvPr/>
        </p:nvSpPr>
        <p:spPr bwMode="auto">
          <a:xfrm>
            <a:off x="3962400" y="2984500"/>
            <a:ext cx="3505200" cy="5842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1" name="Rectangle 5"/>
          <p:cNvSpPr>
            <a:spLocks noGrp="1" noChangeArrowheads="1"/>
          </p:cNvSpPr>
          <p:nvPr>
            <p:ph type="title"/>
          </p:nvPr>
        </p:nvSpPr>
        <p:spPr/>
        <p:txBody>
          <a:bodyPr/>
          <a:lstStyle/>
          <a:p>
            <a:r>
              <a:rPr lang="en-US" i="1" dirty="0">
                <a:solidFill>
                  <a:srgbClr val="000090"/>
                </a:solidFill>
              </a:rPr>
              <a:t>Matrix, Miller Indices</a:t>
            </a:r>
          </a:p>
        </p:txBody>
      </p:sp>
      <p:sp>
        <p:nvSpPr>
          <p:cNvPr id="91142" name="Rectangle 6"/>
          <p:cNvSpPr>
            <a:spLocks noGrp="1" noChangeArrowheads="1"/>
          </p:cNvSpPr>
          <p:nvPr>
            <p:ph type="body" idx="1"/>
          </p:nvPr>
        </p:nvSpPr>
        <p:spPr>
          <a:xfrm>
            <a:off x="1130300" y="1676400"/>
            <a:ext cx="7531100" cy="4800600"/>
          </a:xfrm>
        </p:spPr>
        <p:txBody>
          <a:bodyPr/>
          <a:lstStyle/>
          <a:p>
            <a:pPr>
              <a:lnSpc>
                <a:spcPct val="90000"/>
              </a:lnSpc>
            </a:pPr>
            <a:r>
              <a:rPr lang="en-US" sz="2400" dirty="0"/>
              <a:t>The general Rotation Matrix, </a:t>
            </a:r>
            <a:r>
              <a:rPr lang="en-US" sz="2400" i="1" dirty="0"/>
              <a:t>a</a:t>
            </a:r>
            <a:r>
              <a:rPr lang="en-US" sz="2400" dirty="0"/>
              <a:t>, can be represented as in the following:</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smtClean="0"/>
          </a:p>
          <a:p>
            <a:pPr>
              <a:lnSpc>
                <a:spcPct val="90000"/>
              </a:lnSpc>
            </a:pPr>
            <a:r>
              <a:rPr lang="en-US" sz="2400" dirty="0" smtClean="0"/>
              <a:t>Here </a:t>
            </a:r>
            <a:r>
              <a:rPr lang="en-US" sz="2400" dirty="0"/>
              <a:t>the Rows are the direction cosines for</a:t>
            </a:r>
            <a:r>
              <a:rPr lang="en-US" sz="2400" dirty="0" smtClean="0"/>
              <a:t> the 3 crystal axes, [</a:t>
            </a:r>
            <a:r>
              <a:rPr lang="en-US" sz="2400" dirty="0"/>
              <a:t>100], [010], and [001</a:t>
            </a:r>
            <a:r>
              <a:rPr lang="en-US" sz="2400" dirty="0" smtClean="0"/>
              <a:t>] expressed </a:t>
            </a:r>
            <a:r>
              <a:rPr lang="en-US" sz="2400" dirty="0"/>
              <a:t>in the </a:t>
            </a:r>
            <a:r>
              <a:rPr lang="en-US" sz="2400" i="1" dirty="0"/>
              <a:t>sample coordinate  system</a:t>
            </a:r>
            <a:r>
              <a:rPr lang="en-US" sz="2400" dirty="0"/>
              <a:t> (pole figure).</a:t>
            </a:r>
          </a:p>
        </p:txBody>
      </p:sp>
      <p:sp>
        <p:nvSpPr>
          <p:cNvPr id="91143" name="Text Box 7"/>
          <p:cNvSpPr txBox="1">
            <a:spLocks noChangeArrowheads="1"/>
          </p:cNvSpPr>
          <p:nvPr/>
        </p:nvSpPr>
        <p:spPr bwMode="auto">
          <a:xfrm>
            <a:off x="1066800" y="3032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r>
              <a:rPr lang="en-US" dirty="0" smtClean="0">
                <a:latin typeface="Cambria"/>
              </a:rPr>
              <a:t>]</a:t>
            </a:r>
            <a:r>
              <a:rPr lang="en-US" baseline="-25000" dirty="0" err="1" smtClean="0">
                <a:latin typeface="Cambria"/>
              </a:rPr>
              <a:t>xtal</a:t>
            </a:r>
            <a:r>
              <a:rPr lang="en-US" dirty="0" smtClean="0">
                <a:latin typeface="Cambria"/>
              </a:rPr>
              <a:t> </a:t>
            </a:r>
            <a:r>
              <a:rPr lang="en-US" dirty="0">
                <a:latin typeface="Cambria"/>
              </a:rPr>
              <a:t>direction</a:t>
            </a:r>
          </a:p>
        </p:txBody>
      </p:sp>
      <p:sp>
        <p:nvSpPr>
          <p:cNvPr id="91144" name="Text Box 8"/>
          <p:cNvSpPr txBox="1">
            <a:spLocks noChangeArrowheads="1"/>
          </p:cNvSpPr>
          <p:nvPr/>
        </p:nvSpPr>
        <p:spPr bwMode="auto">
          <a:xfrm>
            <a:off x="1124069" y="3794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[010</a:t>
            </a:r>
            <a:r>
              <a:rPr lang="en-US" dirty="0" smtClean="0">
                <a:latin typeface="Cambria"/>
              </a:rPr>
              <a:t>]</a:t>
            </a:r>
            <a:r>
              <a:rPr lang="en-US" baseline="-25000" dirty="0" err="1" smtClean="0">
                <a:latin typeface="Cambria"/>
              </a:rPr>
              <a:t>xtal</a:t>
            </a:r>
            <a:r>
              <a:rPr lang="en-US" dirty="0" smtClean="0">
                <a:latin typeface="Cambria"/>
              </a:rPr>
              <a:t> </a:t>
            </a:r>
            <a:r>
              <a:rPr lang="en-US" dirty="0">
                <a:latin typeface="Cambria"/>
              </a:rPr>
              <a:t>direction</a:t>
            </a:r>
          </a:p>
        </p:txBody>
      </p:sp>
      <p:sp>
        <p:nvSpPr>
          <p:cNvPr id="91145" name="Text Box 9"/>
          <p:cNvSpPr txBox="1">
            <a:spLocks noChangeArrowheads="1"/>
          </p:cNvSpPr>
          <p:nvPr/>
        </p:nvSpPr>
        <p:spPr bwMode="auto">
          <a:xfrm>
            <a:off x="1143000" y="45180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[001</a:t>
            </a:r>
            <a:r>
              <a:rPr lang="en-US" dirty="0" smtClean="0">
                <a:latin typeface="Cambria"/>
              </a:rPr>
              <a:t>]</a:t>
            </a:r>
            <a:r>
              <a:rPr lang="en-US" baseline="-25000" dirty="0" err="1" smtClean="0">
                <a:latin typeface="Cambria"/>
              </a:rPr>
              <a:t>xtal</a:t>
            </a:r>
            <a:r>
              <a:rPr lang="en-US" dirty="0" smtClean="0">
                <a:latin typeface="Cambria"/>
              </a:rPr>
              <a:t> </a:t>
            </a:r>
            <a:r>
              <a:rPr lang="en-US" dirty="0">
                <a:latin typeface="Cambria"/>
              </a:rPr>
              <a:t>direction</a:t>
            </a:r>
          </a:p>
        </p:txBody>
      </p:sp>
      <p:sp>
        <p:nvSpPr>
          <p:cNvPr id="91146" name="Line 10"/>
          <p:cNvSpPr>
            <a:spLocks noChangeShapeType="1"/>
          </p:cNvSpPr>
          <p:nvPr/>
        </p:nvSpPr>
        <p:spPr bwMode="auto">
          <a:xfrm>
            <a:off x="3213100" y="3263900"/>
            <a:ext cx="6858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7" name="Line 11"/>
          <p:cNvSpPr>
            <a:spLocks noChangeShapeType="1"/>
          </p:cNvSpPr>
          <p:nvPr/>
        </p:nvSpPr>
        <p:spPr bwMode="auto">
          <a:xfrm>
            <a:off x="3238500" y="4013200"/>
            <a:ext cx="660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8" name="Line 12"/>
          <p:cNvSpPr>
            <a:spLocks noChangeShapeType="1"/>
          </p:cNvSpPr>
          <p:nvPr/>
        </p:nvSpPr>
        <p:spPr bwMode="auto">
          <a:xfrm>
            <a:off x="3238500" y="4737100"/>
            <a:ext cx="609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aphicFrame>
        <p:nvGraphicFramePr>
          <p:cNvPr id="91149" name="Object 13"/>
          <p:cNvGraphicFramePr>
            <a:graphicFrameLocks noChangeAspect="1"/>
          </p:cNvGraphicFramePr>
          <p:nvPr/>
        </p:nvGraphicFramePr>
        <p:xfrm>
          <a:off x="4102100" y="2819400"/>
          <a:ext cx="3213100" cy="2257425"/>
        </p:xfrm>
        <a:graphic>
          <a:graphicData uri="http://schemas.openxmlformats.org/presentationml/2006/ole">
            <mc:AlternateContent xmlns:mc="http://schemas.openxmlformats.org/markup-compatibility/2006">
              <mc:Choice xmlns:v="urn:schemas-microsoft-com:vml" Requires="v">
                <p:oleObj spid="_x0000_s56335" name="Equation" r:id="rId4" imgW="939800" imgH="660400" progId="Equation.3">
                  <p:embed/>
                </p:oleObj>
              </mc:Choice>
              <mc:Fallback>
                <p:oleObj name="Equation" r:id="rId4" imgW="9398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819400"/>
                        <a:ext cx="32131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990787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1B812E8-1B53-3A45-8463-AA568E719F39}" type="slidenum">
              <a:rPr lang="en-US" altLang="ja-JP" sz="1400">
                <a:latin typeface="Calibri"/>
              </a:rPr>
              <a:pPr/>
              <a:t>21</a:t>
            </a:fld>
            <a:endParaRPr lang="en-US" altLang="ja-JP" sz="1400" dirty="0">
              <a:latin typeface="Calibri"/>
            </a:endParaRPr>
          </a:p>
        </p:txBody>
      </p:sp>
      <p:sp>
        <p:nvSpPr>
          <p:cNvPr id="39939" name="Rectangle 2"/>
          <p:cNvSpPr>
            <a:spLocks noGrp="1" noChangeArrowheads="1"/>
          </p:cNvSpPr>
          <p:nvPr>
            <p:ph type="title"/>
          </p:nvPr>
        </p:nvSpPr>
        <p:spPr>
          <a:xfrm>
            <a:off x="457200" y="71438"/>
            <a:ext cx="8229600" cy="1143000"/>
          </a:xfrm>
        </p:spPr>
        <p:txBody>
          <a:bodyPr/>
          <a:lstStyle/>
          <a:p>
            <a:r>
              <a:rPr lang="en-US" altLang="ja-JP" i="1">
                <a:solidFill>
                  <a:srgbClr val="000090"/>
                </a:solidFill>
                <a:ea typeface="ＭＳ Ｐゴシック" charset="0"/>
                <a:cs typeface="ＭＳ Ｐゴシック" charset="0"/>
              </a:rPr>
              <a:t>What is a Grain Boundary?</a:t>
            </a:r>
          </a:p>
        </p:txBody>
      </p:sp>
      <p:sp>
        <p:nvSpPr>
          <p:cNvPr id="39940" name="Rectangle 3"/>
          <p:cNvSpPr>
            <a:spLocks noGrp="1" noChangeArrowheads="1"/>
          </p:cNvSpPr>
          <p:nvPr>
            <p:ph type="body" idx="1"/>
          </p:nvPr>
        </p:nvSpPr>
        <p:spPr>
          <a:xfrm>
            <a:off x="457200" y="1409700"/>
            <a:ext cx="8229600" cy="5168900"/>
          </a:xfrm>
        </p:spPr>
        <p:txBody>
          <a:bodyPr>
            <a:noAutofit/>
          </a:bodyPr>
          <a:lstStyle/>
          <a:p>
            <a:r>
              <a:rPr lang="en-US" altLang="ja-JP" sz="2400">
                <a:ea typeface="ＭＳ Ｐゴシック" charset="0"/>
                <a:cs typeface="ＭＳ Ｐゴシック" charset="0"/>
              </a:rPr>
              <a:t>Grain boundaries control the process of recrystallization.  This suggests that it is worth knowing something about the structure and properties of boundaries.</a:t>
            </a:r>
          </a:p>
          <a:p>
            <a:r>
              <a:rPr lang="en-US" altLang="ja-JP" sz="2400">
                <a:ea typeface="ＭＳ Ｐゴシック" charset="0"/>
                <a:cs typeface="ＭＳ Ｐゴシック" charset="0"/>
              </a:rPr>
              <a:t>Regular atomic packing disrupted at the boundary by the change in lattice directions.</a:t>
            </a:r>
          </a:p>
          <a:p>
            <a:r>
              <a:rPr lang="en-US" altLang="ja-JP" sz="2400">
                <a:ea typeface="ＭＳ Ｐゴシック" charset="0"/>
                <a:cs typeface="ＭＳ Ｐゴシック" charset="0"/>
              </a:rPr>
              <a:t>In most crystalline solids, a grain boundary is very thin (one/two atoms).</a:t>
            </a:r>
          </a:p>
          <a:p>
            <a:r>
              <a:rPr lang="en-US" altLang="ja-JP" sz="2400">
                <a:ea typeface="ＭＳ Ｐゴシック" charset="0"/>
                <a:cs typeface="ＭＳ Ｐゴシック" charset="0"/>
              </a:rPr>
              <a:t>Disorder (broken bonds) unavoidable for geometrical reasons; therefore large excess free energy.  This interfacial energy is analogous to the surface tension in a soap bubble (and many investigations on grain growth have been made with soap froths).</a:t>
            </a:r>
          </a:p>
        </p:txBody>
      </p:sp>
      <p:sp>
        <p:nvSpPr>
          <p:cNvPr id="2" name="Footer Placeholder 1"/>
          <p:cNvSpPr>
            <a:spLocks noGrp="1"/>
          </p:cNvSpPr>
          <p:nvPr>
            <p:ph type="ftr" sz="quarter" idx="11"/>
          </p:nvPr>
        </p:nvSpPr>
        <p:spPr/>
        <p:txBody>
          <a:bodyPr/>
          <a:lstStyle/>
          <a:p>
            <a:r>
              <a:rPr lang="en-US" smtClean="0"/>
              <a:t>Please acknowledge Carnegie Mellon if you make public use of these slides</a:t>
            </a:r>
            <a:endParaRPr lang="en-US"/>
          </a:p>
        </p:txBody>
      </p:sp>
    </p:spTree>
    <p:extLst>
      <p:ext uri="{BB962C8B-B14F-4D97-AF65-F5344CB8AC3E}">
        <p14:creationId xmlns:p14="http://schemas.microsoft.com/office/powerpoint/2010/main" val="20392801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978ADC1-0E84-5A44-BD6A-BF5E49B09892}" type="slidenum">
              <a:rPr lang="en-US" altLang="ja-JP" sz="1400">
                <a:latin typeface="Calibri"/>
              </a:rPr>
              <a:pPr/>
              <a:t>22</a:t>
            </a:fld>
            <a:endParaRPr lang="en-US" altLang="ja-JP" sz="1400" dirty="0">
              <a:latin typeface="Calibri"/>
            </a:endParaRPr>
          </a:p>
        </p:txBody>
      </p:sp>
      <p:sp>
        <p:nvSpPr>
          <p:cNvPr id="40963" name="Rectangle 2"/>
          <p:cNvSpPr>
            <a:spLocks noGrp="1" noChangeArrowheads="1"/>
          </p:cNvSpPr>
          <p:nvPr>
            <p:ph type="title"/>
          </p:nvPr>
        </p:nvSpPr>
        <p:spPr>
          <a:xfrm>
            <a:off x="457200" y="96838"/>
            <a:ext cx="8229600" cy="1143000"/>
          </a:xfrm>
        </p:spPr>
        <p:txBody>
          <a:bodyPr/>
          <a:lstStyle/>
          <a:p>
            <a:r>
              <a:rPr lang="en-US" altLang="ja-JP" i="1">
                <a:solidFill>
                  <a:srgbClr val="000090"/>
                </a:solidFill>
                <a:ea typeface="ＭＳ Ｐゴシック" charset="0"/>
                <a:cs typeface="ＭＳ Ｐゴシック" charset="0"/>
              </a:rPr>
              <a:t>Crystal orientations at a g.b.</a:t>
            </a:r>
          </a:p>
        </p:txBody>
      </p:sp>
      <p:sp>
        <p:nvSpPr>
          <p:cNvPr id="40964" name="Line 3"/>
          <p:cNvSpPr>
            <a:spLocks noChangeShapeType="1"/>
          </p:cNvSpPr>
          <p:nvPr/>
        </p:nvSpPr>
        <p:spPr bwMode="auto">
          <a:xfrm>
            <a:off x="2971800" y="37338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5" name="Line 4"/>
          <p:cNvSpPr>
            <a:spLocks noChangeShapeType="1"/>
          </p:cNvSpPr>
          <p:nvPr/>
        </p:nvSpPr>
        <p:spPr bwMode="auto">
          <a:xfrm flipV="1">
            <a:off x="6477000" y="2362200"/>
            <a:ext cx="1143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6" name="Line 5"/>
          <p:cNvSpPr>
            <a:spLocks noChangeShapeType="1"/>
          </p:cNvSpPr>
          <p:nvPr/>
        </p:nvSpPr>
        <p:spPr bwMode="auto">
          <a:xfrm flipV="1">
            <a:off x="1828800" y="3733800"/>
            <a:ext cx="1143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7"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8"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9"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ja-JP" altLang="en-US"/>
          </a:p>
        </p:txBody>
      </p:sp>
      <p:sp>
        <p:nvSpPr>
          <p:cNvPr id="40970"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lstStyle/>
          <a:p>
            <a:endParaRPr lang="ja-JP" altLang="en-US"/>
          </a:p>
        </p:txBody>
      </p:sp>
      <p:sp>
        <p:nvSpPr>
          <p:cNvPr id="40971" name="Text Box 10"/>
          <p:cNvSpPr txBox="1">
            <a:spLocks noChangeArrowheads="1"/>
          </p:cNvSpPr>
          <p:nvPr/>
        </p:nvSpPr>
        <p:spPr bwMode="auto">
          <a:xfrm>
            <a:off x="5592763" y="4983163"/>
            <a:ext cx="53612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solidFill>
                  <a:schemeClr val="accent2"/>
                </a:solidFill>
                <a:latin typeface="Calibri"/>
              </a:rPr>
              <a:t>g</a:t>
            </a:r>
            <a:r>
              <a:rPr lang="en-US" altLang="ja-JP" sz="3200" baseline="-25000" dirty="0" err="1">
                <a:solidFill>
                  <a:schemeClr val="accent2"/>
                </a:solidFill>
                <a:latin typeface="Calibri"/>
              </a:rPr>
              <a:t>A</a:t>
            </a:r>
            <a:endParaRPr lang="en-US" altLang="ja-JP" sz="3200" dirty="0">
              <a:latin typeface="Calibri"/>
            </a:endParaRPr>
          </a:p>
        </p:txBody>
      </p:sp>
      <p:sp>
        <p:nvSpPr>
          <p:cNvPr id="40972" name="Text Box 11"/>
          <p:cNvSpPr txBox="1">
            <a:spLocks noChangeArrowheads="1"/>
          </p:cNvSpPr>
          <p:nvPr/>
        </p:nvSpPr>
        <p:spPr bwMode="auto">
          <a:xfrm>
            <a:off x="4465638" y="1736725"/>
            <a:ext cx="52664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solidFill>
                  <a:srgbClr val="008000"/>
                </a:solidFill>
                <a:latin typeface="Calibri"/>
              </a:rPr>
              <a:t>g</a:t>
            </a:r>
            <a:r>
              <a:rPr lang="en-US" altLang="ja-JP" sz="3200" baseline="-25000" dirty="0" err="1">
                <a:solidFill>
                  <a:srgbClr val="008000"/>
                </a:solidFill>
                <a:latin typeface="Calibri"/>
              </a:rPr>
              <a:t>B</a:t>
            </a:r>
            <a:endParaRPr lang="en-US" altLang="ja-JP" sz="3200" dirty="0">
              <a:latin typeface="Calibri"/>
            </a:endParaRPr>
          </a:p>
        </p:txBody>
      </p:sp>
      <p:sp>
        <p:nvSpPr>
          <p:cNvPr id="40973" name="Text Box 12"/>
          <p:cNvSpPr txBox="1">
            <a:spLocks noChangeArrowheads="1"/>
          </p:cNvSpPr>
          <p:nvPr/>
        </p:nvSpPr>
        <p:spPr bwMode="auto">
          <a:xfrm>
            <a:off x="7239000" y="3429000"/>
            <a:ext cx="52370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latin typeface="Calibri"/>
              </a:rPr>
              <a:t>g</a:t>
            </a:r>
            <a:r>
              <a:rPr lang="en-US" altLang="ja-JP" sz="3200" baseline="-25000" dirty="0" err="1">
                <a:latin typeface="Calibri"/>
              </a:rPr>
              <a:t>C</a:t>
            </a:r>
            <a:endParaRPr lang="en-US" altLang="ja-JP" sz="3200" dirty="0">
              <a:latin typeface="Calibri"/>
            </a:endParaRPr>
          </a:p>
        </p:txBody>
      </p:sp>
      <p:sp>
        <p:nvSpPr>
          <p:cNvPr id="40974" name="Text Box 13"/>
          <p:cNvSpPr txBox="1">
            <a:spLocks noChangeArrowheads="1"/>
          </p:cNvSpPr>
          <p:nvPr/>
        </p:nvSpPr>
        <p:spPr bwMode="auto">
          <a:xfrm>
            <a:off x="1447800" y="3138488"/>
            <a:ext cx="54614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latin typeface="Calibri"/>
              </a:rPr>
              <a:t>g</a:t>
            </a:r>
            <a:r>
              <a:rPr lang="en-US" altLang="ja-JP" sz="3200" baseline="-25000" dirty="0" err="1">
                <a:latin typeface="Calibri"/>
              </a:rPr>
              <a:t>D</a:t>
            </a:r>
            <a:endParaRPr lang="en-US" altLang="ja-JP" sz="3200" dirty="0">
              <a:latin typeface="Calibri"/>
            </a:endParaRPr>
          </a:p>
        </p:txBody>
      </p:sp>
      <p:sp>
        <p:nvSpPr>
          <p:cNvPr id="40975" name="Text Box 14"/>
          <p:cNvSpPr txBox="1">
            <a:spLocks noChangeArrowheads="1"/>
          </p:cNvSpPr>
          <p:nvPr/>
        </p:nvSpPr>
        <p:spPr bwMode="auto">
          <a:xfrm>
            <a:off x="2286000" y="5167313"/>
            <a:ext cx="96846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a:latin typeface="Calibri"/>
              </a:rPr>
              <a:t>TJ</a:t>
            </a:r>
            <a:r>
              <a:rPr lang="en-US" altLang="ja-JP" sz="3200" baseline="-25000" dirty="0">
                <a:latin typeface="Calibri"/>
              </a:rPr>
              <a:t>ABC</a:t>
            </a:r>
            <a:endParaRPr lang="en-US" altLang="ja-JP" sz="3200" dirty="0">
              <a:latin typeface="Calibri"/>
            </a:endParaRPr>
          </a:p>
        </p:txBody>
      </p:sp>
      <p:sp>
        <p:nvSpPr>
          <p:cNvPr id="40976" name="Line 15"/>
          <p:cNvSpPr>
            <a:spLocks noChangeShapeType="1"/>
          </p:cNvSpPr>
          <p:nvPr/>
        </p:nvSpPr>
        <p:spPr bwMode="auto">
          <a:xfrm flipV="1">
            <a:off x="2667000" y="3886200"/>
            <a:ext cx="304800" cy="1219200"/>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7" name="Text Box 16"/>
          <p:cNvSpPr txBox="1">
            <a:spLocks noChangeArrowheads="1"/>
          </p:cNvSpPr>
          <p:nvPr/>
        </p:nvSpPr>
        <p:spPr bwMode="auto">
          <a:xfrm>
            <a:off x="6553200" y="1676400"/>
            <a:ext cx="96846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a:latin typeface="Calibri"/>
              </a:rPr>
              <a:t>TJ</a:t>
            </a:r>
            <a:r>
              <a:rPr lang="en-US" altLang="ja-JP" sz="3200" baseline="-25000" dirty="0">
                <a:latin typeface="Calibri"/>
              </a:rPr>
              <a:t>ACB</a:t>
            </a:r>
            <a:endParaRPr lang="en-US" altLang="ja-JP" sz="3200" dirty="0">
              <a:latin typeface="Calibri"/>
            </a:endParaRPr>
          </a:p>
        </p:txBody>
      </p:sp>
      <p:sp>
        <p:nvSpPr>
          <p:cNvPr id="40978" name="Line 17"/>
          <p:cNvSpPr>
            <a:spLocks noChangeShapeType="1"/>
          </p:cNvSpPr>
          <p:nvPr/>
        </p:nvSpPr>
        <p:spPr bwMode="auto">
          <a:xfrm flipH="1">
            <a:off x="6477000" y="2209800"/>
            <a:ext cx="381000" cy="1371600"/>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9" name="AutoShape 18"/>
          <p:cNvSpPr>
            <a:spLocks noChangeArrowheads="1"/>
          </p:cNvSpPr>
          <p:nvPr/>
        </p:nvSpPr>
        <p:spPr bwMode="auto">
          <a:xfrm>
            <a:off x="4343400" y="3124200"/>
            <a:ext cx="381000" cy="990600"/>
          </a:xfrm>
          <a:prstGeom prst="upArrow">
            <a:avLst>
              <a:gd name="adj1" fmla="val 50000"/>
              <a:gd name="adj2" fmla="val 65000"/>
            </a:avLst>
          </a:prstGeom>
          <a:solidFill>
            <a:srgbClr val="FF0000"/>
          </a:solidFill>
          <a:ln w="9525">
            <a:solidFill>
              <a:schemeClr val="tx1"/>
            </a:solidFill>
            <a:miter lim="800000"/>
            <a:headEnd/>
            <a:tailEnd/>
          </a:ln>
        </p:spPr>
        <p:txBody>
          <a:bodyPr wrap="none" anchor="ctr"/>
          <a:lstStyle/>
          <a:p>
            <a:endParaRPr lang="ja-JP" altLang="en-US"/>
          </a:p>
        </p:txBody>
      </p:sp>
      <p:sp>
        <p:nvSpPr>
          <p:cNvPr id="40980" name="Text Box 19"/>
          <p:cNvSpPr txBox="1">
            <a:spLocks noChangeArrowheads="1"/>
          </p:cNvSpPr>
          <p:nvPr/>
        </p:nvSpPr>
        <p:spPr bwMode="auto">
          <a:xfrm>
            <a:off x="4784725" y="3017838"/>
            <a:ext cx="172969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smtClean="0">
                <a:solidFill>
                  <a:srgbClr val="FF0000"/>
                </a:solidFill>
                <a:latin typeface="Calibri"/>
              </a:rPr>
              <a:t>∆g=g</a:t>
            </a:r>
            <a:r>
              <a:rPr lang="en-US" altLang="ja-JP" sz="3200" baseline="-25000" dirty="0" smtClean="0">
                <a:solidFill>
                  <a:srgbClr val="FF0000"/>
                </a:solidFill>
                <a:latin typeface="Calibri"/>
              </a:rPr>
              <a:t>B</a:t>
            </a:r>
            <a:r>
              <a:rPr lang="en-US" altLang="ja-JP" sz="3200" dirty="0" smtClean="0">
                <a:solidFill>
                  <a:srgbClr val="FF0000"/>
                </a:solidFill>
                <a:latin typeface="Calibri"/>
              </a:rPr>
              <a:t>g</a:t>
            </a:r>
            <a:r>
              <a:rPr lang="en-US" altLang="ja-JP" sz="3200" baseline="-25000" dirty="0" smtClean="0">
                <a:solidFill>
                  <a:srgbClr val="FF0000"/>
                </a:solidFill>
                <a:latin typeface="Calibri"/>
              </a:rPr>
              <a:t>A</a:t>
            </a:r>
            <a:r>
              <a:rPr lang="en-US" altLang="ja-JP" sz="3200" baseline="30000" dirty="0">
                <a:solidFill>
                  <a:srgbClr val="FF0000"/>
                </a:solidFill>
                <a:latin typeface="Calibri"/>
              </a:rPr>
              <a:t>-1</a:t>
            </a:r>
            <a:endParaRPr lang="en-US" altLang="ja-JP" sz="3200" baseline="-25000" dirty="0">
              <a:solidFill>
                <a:srgbClr val="FF0000"/>
              </a:solidFill>
              <a:latin typeface="Calibri"/>
            </a:endParaRPr>
          </a:p>
        </p:txBody>
      </p:sp>
      <p:sp>
        <p:nvSpPr>
          <p:cNvPr id="2" name="TextBox 1"/>
          <p:cNvSpPr txBox="1"/>
          <p:nvPr/>
        </p:nvSpPr>
        <p:spPr>
          <a:xfrm>
            <a:off x="129155" y="5684211"/>
            <a:ext cx="8904525" cy="923330"/>
          </a:xfrm>
          <a:prstGeom prst="rect">
            <a:avLst/>
          </a:prstGeom>
          <a:noFill/>
        </p:spPr>
        <p:txBody>
          <a:bodyPr wrap="square" rtlCol="0">
            <a:spAutoFit/>
          </a:bodyPr>
          <a:lstStyle/>
          <a:p>
            <a:r>
              <a:rPr kumimoji="1" lang="en-US" altLang="ja-JP" dirty="0" smtClean="0"/>
              <a:t>Here, “</a:t>
            </a:r>
            <a:r>
              <a:rPr kumimoji="1" lang="en-US" altLang="ja-JP" i="1" dirty="0" smtClean="0"/>
              <a:t>g</a:t>
            </a:r>
            <a:r>
              <a:rPr kumimoji="1" lang="en-US" altLang="ja-JP" dirty="0" smtClean="0"/>
              <a:t>” represents a crystal orientation, e.g. as a rotation matrix.</a:t>
            </a:r>
          </a:p>
          <a:p>
            <a:r>
              <a:rPr kumimoji="1" lang="en-US" altLang="ja-JP" dirty="0" smtClean="0"/>
              <a:t>Also, “TJ” means triple junction; ∆g represents </a:t>
            </a:r>
            <a:r>
              <a:rPr kumimoji="1" lang="en-US" altLang="ja-JP" i="1" dirty="0" smtClean="0"/>
              <a:t>misorientation</a:t>
            </a:r>
            <a:r>
              <a:rPr kumimoji="1" lang="en-US" altLang="ja-JP" dirty="0" smtClean="0"/>
              <a:t> i.e. difference in orientation across a grain boundary (also a rotation).</a:t>
            </a:r>
            <a:endParaRPr kumimoji="1" lang="ja-JP" altLang="en-US" dirty="0"/>
          </a:p>
        </p:txBody>
      </p:sp>
      <p:sp>
        <p:nvSpPr>
          <p:cNvPr id="3" name="Footer Placeholder 2"/>
          <p:cNvSpPr>
            <a:spLocks noGrp="1"/>
          </p:cNvSpPr>
          <p:nvPr>
            <p:ph type="ftr" sz="quarter" idx="11"/>
          </p:nvPr>
        </p:nvSpPr>
        <p:spPr>
          <a:xfrm>
            <a:off x="1655845" y="6607541"/>
            <a:ext cx="5760385" cy="233223"/>
          </a:xfrm>
        </p:spPr>
        <p:txBody>
          <a:bodyPr/>
          <a:lstStyle/>
          <a:p>
            <a:r>
              <a:rPr lang="en-US" dirty="0" smtClean="0"/>
              <a:t>Please acknowledge Carnegie Mellon if you make public use of these slides</a:t>
            </a:r>
            <a:endParaRPr lang="en-US" dirty="0"/>
          </a:p>
        </p:txBody>
      </p:sp>
    </p:spTree>
    <p:extLst>
      <p:ext uri="{BB962C8B-B14F-4D97-AF65-F5344CB8AC3E}">
        <p14:creationId xmlns:p14="http://schemas.microsoft.com/office/powerpoint/2010/main" val="29301012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701F907-8F57-6443-B5BB-91C45BBC715A}" type="slidenum">
              <a:rPr lang="en-US" altLang="ja-JP" sz="1400">
                <a:latin typeface="Calibri"/>
              </a:rPr>
              <a:pPr/>
              <a:t>23</a:t>
            </a:fld>
            <a:endParaRPr lang="en-US" altLang="ja-JP" sz="1400" dirty="0">
              <a:latin typeface="Calibri"/>
            </a:endParaRPr>
          </a:p>
        </p:txBody>
      </p:sp>
      <p:sp>
        <p:nvSpPr>
          <p:cNvPr id="41987" name="Rectangle 2"/>
          <p:cNvSpPr>
            <a:spLocks noGrp="1" noChangeArrowheads="1"/>
          </p:cNvSpPr>
          <p:nvPr>
            <p:ph type="title"/>
          </p:nvPr>
        </p:nvSpPr>
        <p:spPr>
          <a:xfrm>
            <a:off x="457200" y="84138"/>
            <a:ext cx="8229600" cy="1143000"/>
          </a:xfrm>
        </p:spPr>
        <p:txBody>
          <a:bodyPr/>
          <a:lstStyle/>
          <a:p>
            <a:r>
              <a:rPr lang="en-US" altLang="ja-JP" i="1">
                <a:solidFill>
                  <a:srgbClr val="000090"/>
                </a:solidFill>
                <a:ea typeface="ＭＳ Ｐゴシック" charset="0"/>
                <a:cs typeface="ＭＳ Ｐゴシック" charset="0"/>
              </a:rPr>
              <a:t>Grain Boundary Structure</a:t>
            </a:r>
          </a:p>
        </p:txBody>
      </p:sp>
      <p:sp>
        <p:nvSpPr>
          <p:cNvPr id="41988" name="Rectangle 3"/>
          <p:cNvSpPr>
            <a:spLocks noGrp="1" noChangeArrowheads="1"/>
          </p:cNvSpPr>
          <p:nvPr>
            <p:ph type="body" idx="1"/>
          </p:nvPr>
        </p:nvSpPr>
        <p:spPr>
          <a:xfrm>
            <a:off x="457200" y="1103323"/>
            <a:ext cx="8382000" cy="5565775"/>
          </a:xfrm>
        </p:spPr>
        <p:txBody>
          <a:bodyPr>
            <a:noAutofit/>
          </a:bodyPr>
          <a:lstStyle/>
          <a:p>
            <a:r>
              <a:rPr lang="en-US" altLang="ja-JP" sz="2400" dirty="0">
                <a:ea typeface="ＭＳ Ｐゴシック" charset="0"/>
                <a:cs typeface="ＭＳ Ｐゴシック" charset="0"/>
              </a:rPr>
              <a:t>High angle boundaries: can be thought of as two crystallographic planes joined together (with or w/o a twist of the lattices).</a:t>
            </a:r>
          </a:p>
          <a:p>
            <a:r>
              <a:rPr lang="en-US" altLang="ja-JP" sz="2400" dirty="0">
                <a:ea typeface="ＭＳ Ｐゴシック" charset="0"/>
                <a:cs typeface="ＭＳ Ｐゴシック" charset="0"/>
              </a:rPr>
              <a:t>Low angle boundaries are arrays (walls) of dislocations: this is particularly simple to understand for pure tilt boundaries [to be explained]</a:t>
            </a:r>
            <a:r>
              <a:rPr lang="en-US" altLang="ja-JP" sz="2400" dirty="0" smtClean="0">
                <a:ea typeface="ＭＳ Ｐゴシック" charset="0"/>
                <a:cs typeface="ＭＳ Ｐゴシック" charset="0"/>
              </a:rPr>
              <a:t>.  From this comes the </a:t>
            </a:r>
            <a:r>
              <a:rPr lang="en-US" altLang="ja-JP" sz="2400" i="1" dirty="0" smtClean="0">
                <a:ea typeface="ＭＳ Ｐゴシック" charset="0"/>
                <a:cs typeface="ＭＳ Ｐゴシック" charset="0"/>
              </a:rPr>
              <a:t>Read-Shockley model </a:t>
            </a:r>
            <a:r>
              <a:rPr lang="en-US" altLang="ja-JP" sz="2400" dirty="0" smtClean="0">
                <a:ea typeface="ＭＳ Ｐゴシック" charset="0"/>
                <a:cs typeface="ＭＳ Ｐゴシック" charset="0"/>
              </a:rPr>
              <a:t>for grain boundary energy (as a function of misorientation).</a:t>
            </a:r>
            <a:endParaRPr lang="en-US" altLang="ja-JP" sz="2400" dirty="0">
              <a:ea typeface="ＭＳ Ｐゴシック" charset="0"/>
              <a:cs typeface="ＭＳ Ｐゴシック" charset="0"/>
            </a:endParaRPr>
          </a:p>
          <a:p>
            <a:r>
              <a:rPr lang="en-US" altLang="ja-JP" sz="2400" dirty="0">
                <a:ea typeface="ＭＳ Ｐゴシック" charset="0"/>
                <a:cs typeface="ＭＳ Ｐゴシック" charset="0"/>
              </a:rPr>
              <a:t>Grain boundary energy increases monotonically with misorientation as a consequence of increasing dislocation density.</a:t>
            </a:r>
          </a:p>
          <a:p>
            <a:r>
              <a:rPr lang="en-US" altLang="ja-JP" sz="2400" dirty="0">
                <a:ea typeface="ＭＳ Ｐゴシック" charset="0"/>
                <a:cs typeface="ＭＳ Ｐゴシック" charset="0"/>
              </a:rPr>
              <a:t>Transition: in the range 10-15°, the dislocation structure changes to a high angle boundary structure.</a:t>
            </a:r>
          </a:p>
          <a:p>
            <a:r>
              <a:rPr lang="en-US" altLang="ja-JP" sz="2400" dirty="0">
                <a:ea typeface="ＭＳ Ｐゴシック" charset="0"/>
                <a:cs typeface="ＭＳ Ｐゴシック" charset="0"/>
              </a:rPr>
              <a:t>The grain boundary mobility increases abruptly at this transition in structure.</a:t>
            </a:r>
          </a:p>
        </p:txBody>
      </p:sp>
      <p:sp>
        <p:nvSpPr>
          <p:cNvPr id="2" name="Footer Placeholder 1"/>
          <p:cNvSpPr>
            <a:spLocks noGrp="1"/>
          </p:cNvSpPr>
          <p:nvPr>
            <p:ph type="ftr" sz="quarter" idx="11"/>
          </p:nvPr>
        </p:nvSpPr>
        <p:spPr/>
        <p:txBody>
          <a:bodyPr/>
          <a:lstStyle/>
          <a:p>
            <a:r>
              <a:rPr lang="en-US" smtClean="0"/>
              <a:t>Please acknowledge Carnegie Mellon if you make public use of these slides</a:t>
            </a:r>
            <a:endParaRPr lang="en-US"/>
          </a:p>
        </p:txBody>
      </p:sp>
    </p:spTree>
    <p:extLst>
      <p:ext uri="{BB962C8B-B14F-4D97-AF65-F5344CB8AC3E}">
        <p14:creationId xmlns:p14="http://schemas.microsoft.com/office/powerpoint/2010/main" val="15438745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rotation0.jpg"/>
          <p:cNvPicPr>
            <a:picLocks noChangeAspect="1"/>
          </p:cNvPicPr>
          <p:nvPr/>
        </p:nvPicPr>
        <p:blipFill>
          <a:blip r:embed="rId3"/>
          <a:srcRect/>
          <a:stretch>
            <a:fillRect/>
          </a:stretch>
        </p:blipFill>
        <p:spPr bwMode="auto">
          <a:xfrm>
            <a:off x="2682875" y="0"/>
            <a:ext cx="6461125" cy="6858000"/>
          </a:xfrm>
          <a:prstGeom prst="rect">
            <a:avLst/>
          </a:prstGeom>
          <a:noFill/>
          <a:ln w="9525">
            <a:noFill/>
            <a:miter lim="800000"/>
            <a:headEnd/>
            <a:tailEnd/>
          </a:ln>
        </p:spPr>
      </p:pic>
      <p:cxnSp>
        <p:nvCxnSpPr>
          <p:cNvPr id="9" name="Straight Arrow Connector 8"/>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1" name="Oval 10"/>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2" name="Straight Arrow Connector 11"/>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mj-lt"/>
                <a:ea typeface="ＭＳ Ｐゴシック" pitchFamily="-112" charset="-128"/>
                <a:cs typeface="ＭＳ Ｐゴシック" pitchFamily="-112" charset="-128"/>
              </a:rPr>
              <a:t>Rodrigues vectors</a:t>
            </a:r>
          </a:p>
        </p:txBody>
      </p:sp>
      <p:sp>
        <p:nvSpPr>
          <p:cNvPr id="1033" name="TextBox 5"/>
          <p:cNvSpPr txBox="1">
            <a:spLocks noChangeArrowheads="1"/>
          </p:cNvSpPr>
          <p:nvPr/>
        </p:nvSpPr>
        <p:spPr bwMode="auto">
          <a:xfrm>
            <a:off x="304800" y="1295400"/>
            <a:ext cx="4114800" cy="1200150"/>
          </a:xfrm>
          <a:prstGeom prst="rect">
            <a:avLst/>
          </a:prstGeom>
          <a:noFill/>
          <a:ln w="9525">
            <a:noFill/>
            <a:miter lim="800000"/>
            <a:headEnd/>
            <a:tailEnd/>
          </a:ln>
        </p:spPr>
        <p:txBody>
          <a:bodyPr>
            <a:prstTxWarp prst="textNoShape">
              <a:avLst/>
            </a:prstTxWarp>
            <a:spAutoFit/>
          </a:bodyPr>
          <a:lstStyle/>
          <a:p>
            <a:r>
              <a:rPr lang="en-US" sz="2400">
                <a:latin typeface="Calibri" charset="0"/>
              </a:rPr>
              <a:t>Any rotation may therefore be characterized by an axis </a:t>
            </a:r>
            <a:r>
              <a:rPr lang="en-US" sz="2400" b="1" i="1">
                <a:latin typeface="Times New Roman" charset="0"/>
                <a:ea typeface="Times New Roman" charset="0"/>
                <a:cs typeface="Times New Roman" charset="0"/>
              </a:rPr>
              <a:t>r</a:t>
            </a:r>
            <a:r>
              <a:rPr lang="en-US" sz="2400">
                <a:latin typeface="Calibri" charset="0"/>
              </a:rPr>
              <a:t> and a rotation angle </a:t>
            </a:r>
            <a:r>
              <a:rPr lang="en-US" sz="2400" i="1">
                <a:latin typeface="Times New Roman" charset="0"/>
                <a:ea typeface="Times New Roman" charset="0"/>
                <a:cs typeface="Times New Roman" charset="0"/>
              </a:rPr>
              <a:t>α</a:t>
            </a:r>
            <a:r>
              <a:rPr lang="en-US" sz="2400">
                <a:latin typeface="Calibri" charset="0"/>
              </a:rPr>
              <a:t> about this axis</a:t>
            </a:r>
          </a:p>
        </p:txBody>
      </p:sp>
      <p:sp>
        <p:nvSpPr>
          <p:cNvPr id="18" name="Oval 17"/>
          <p:cNvSpPr>
            <a:spLocks noChangeArrowheads="1"/>
          </p:cNvSpPr>
          <p:nvPr/>
        </p:nvSpPr>
        <p:spPr bwMode="auto">
          <a:xfrm rot="-2116646">
            <a:off x="4741863" y="2249488"/>
            <a:ext cx="762000" cy="304800"/>
          </a:xfrm>
          <a:prstGeom prst="ellipse">
            <a:avLst/>
          </a:prstGeom>
          <a:solidFill>
            <a:srgbClr val="DCE6F2"/>
          </a:solidFill>
          <a:ln w="31750">
            <a:solidFill>
              <a:srgbClr val="00009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4" name="Straight Arrow Connector 13"/>
          <p:cNvCxnSpPr>
            <a:cxnSpLocks noChangeShapeType="1"/>
          </p:cNvCxnSpPr>
          <p:nvPr/>
        </p:nvCxnSpPr>
        <p:spPr bwMode="auto">
          <a:xfrm rot="16200000" flipV="1">
            <a:off x="4838700" y="2095500"/>
            <a:ext cx="304800" cy="2286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21" name="Straight Connector 20"/>
          <p:cNvCxnSpPr>
            <a:cxnSpLocks noChangeShapeType="1"/>
            <a:endCxn id="18" idx="4"/>
          </p:cNvCxnSpPr>
          <p:nvPr/>
        </p:nvCxnSpPr>
        <p:spPr bwMode="auto">
          <a:xfrm rot="16200000" flipV="1">
            <a:off x="5110163" y="2627313"/>
            <a:ext cx="903287" cy="700087"/>
          </a:xfrm>
          <a:prstGeom prst="line">
            <a:avLst/>
          </a:prstGeom>
          <a:noFill/>
          <a:ln w="25400">
            <a:solidFill>
              <a:srgbClr val="FF0000"/>
            </a:solidFill>
            <a:round/>
            <a:headEnd/>
            <a:tailEnd/>
          </a:ln>
          <a:effectLst>
            <a:outerShdw blurRad="63500" dist="20000" dir="5400000" rotWithShape="0">
              <a:srgbClr val="000000">
                <a:alpha val="37999"/>
              </a:srgbClr>
            </a:outerShdw>
          </a:effectLst>
        </p:spPr>
      </p:cxnSp>
      <p:cxnSp>
        <p:nvCxnSpPr>
          <p:cNvPr id="23" name="Straight Arrow Connector 22"/>
          <p:cNvCxnSpPr>
            <a:cxnSpLocks noChangeShapeType="1"/>
            <a:stCxn id="18" idx="4"/>
            <a:endCxn id="18" idx="5"/>
          </p:cNvCxnSpPr>
          <p:nvPr/>
        </p:nvCxnSpPr>
        <p:spPr bwMode="auto">
          <a:xfrm rot="5400000" flipH="1" flipV="1">
            <a:off x="5212557" y="2332831"/>
            <a:ext cx="192088"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cxnSp>
        <p:nvCxnSpPr>
          <p:cNvPr id="24" name="Straight Arrow Connector 23"/>
          <p:cNvCxnSpPr>
            <a:cxnSpLocks noChangeShapeType="1"/>
            <a:stCxn id="18" idx="0"/>
            <a:endCxn id="18" idx="1"/>
          </p:cNvCxnSpPr>
          <p:nvPr/>
        </p:nvCxnSpPr>
        <p:spPr bwMode="auto">
          <a:xfrm rot="-5400000" flipH="1" flipV="1">
            <a:off x="4842669" y="2277269"/>
            <a:ext cx="192087"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sp>
        <p:nvSpPr>
          <p:cNvPr id="1039" name="TextBox 30"/>
          <p:cNvSpPr txBox="1">
            <a:spLocks noChangeArrowheads="1"/>
          </p:cNvSpPr>
          <p:nvPr/>
        </p:nvSpPr>
        <p:spPr bwMode="auto">
          <a:xfrm>
            <a:off x="1712913" y="2587625"/>
            <a:ext cx="1158875" cy="461963"/>
          </a:xfrm>
          <a:prstGeom prst="rect">
            <a:avLst/>
          </a:prstGeom>
          <a:noFill/>
          <a:ln w="9525">
            <a:noFill/>
            <a:miter lim="800000"/>
            <a:headEnd/>
            <a:tailEnd/>
          </a:ln>
        </p:spPr>
        <p:txBody>
          <a:bodyPr wrap="none">
            <a:prstTxWarp prst="textNoShape">
              <a:avLst/>
            </a:prstTxWarp>
            <a:spAutoFit/>
          </a:bodyPr>
          <a:lstStyle/>
          <a:p>
            <a:r>
              <a:rPr lang="en-US" sz="2400">
                <a:latin typeface="Lucida Calligraphy" charset="0"/>
                <a:ea typeface="Lucida Calligraphy" charset="0"/>
                <a:cs typeface="Lucida Calligraphy" charset="0"/>
              </a:rPr>
              <a:t>R</a:t>
            </a:r>
            <a:r>
              <a:rPr lang="en-US" sz="2400">
                <a:latin typeface="Calibri" charset="0"/>
              </a:rPr>
              <a:t>(</a:t>
            </a:r>
            <a:r>
              <a:rPr lang="en-US" sz="2400" b="1" i="1">
                <a:latin typeface="Times New Roman" charset="0"/>
                <a:ea typeface="Times New Roman" charset="0"/>
                <a:cs typeface="Times New Roman" charset="0"/>
              </a:rPr>
              <a:t>r</a:t>
            </a:r>
            <a:r>
              <a:rPr lang="en-US" sz="2400">
                <a:latin typeface="Calibri" charset="0"/>
              </a:rPr>
              <a:t>, </a:t>
            </a:r>
            <a:r>
              <a:rPr lang="en-US" sz="2400" i="1">
                <a:latin typeface="Times New Roman" charset="0"/>
                <a:ea typeface="Times New Roman" charset="0"/>
                <a:cs typeface="Times New Roman" charset="0"/>
              </a:rPr>
              <a:t>α</a:t>
            </a:r>
            <a:r>
              <a:rPr lang="en-US" sz="2400">
                <a:latin typeface="Calibri" charset="0"/>
              </a:rPr>
              <a:t> )</a:t>
            </a:r>
          </a:p>
        </p:txBody>
      </p:sp>
      <p:sp>
        <p:nvSpPr>
          <p:cNvPr id="1040" name="TextBox 31"/>
          <p:cNvSpPr txBox="1">
            <a:spLocks noChangeArrowheads="1"/>
          </p:cNvSpPr>
          <p:nvPr/>
        </p:nvSpPr>
        <p:spPr bwMode="auto">
          <a:xfrm>
            <a:off x="1255713" y="3044825"/>
            <a:ext cx="2173287" cy="307975"/>
          </a:xfrm>
          <a:prstGeom prst="rect">
            <a:avLst/>
          </a:prstGeom>
          <a:noFill/>
          <a:ln w="9525">
            <a:noFill/>
            <a:miter lim="800000"/>
            <a:headEnd/>
            <a:tailEnd/>
          </a:ln>
        </p:spPr>
        <p:txBody>
          <a:bodyPr wrap="none">
            <a:prstTxWarp prst="textNoShape">
              <a:avLst/>
            </a:prstTxWarp>
            <a:spAutoFit/>
          </a:bodyPr>
          <a:lstStyle/>
          <a:p>
            <a:r>
              <a:rPr lang="en-US" sz="1400">
                <a:latin typeface="Calibri" charset="0"/>
              </a:rPr>
              <a:t>“axis-angle” representation</a:t>
            </a:r>
          </a:p>
        </p:txBody>
      </p:sp>
      <p:graphicFrame>
        <p:nvGraphicFramePr>
          <p:cNvPr id="1026" name="Object 2"/>
          <p:cNvGraphicFramePr>
            <a:graphicFrameLocks noChangeAspect="1"/>
          </p:cNvGraphicFramePr>
          <p:nvPr>
            <p:extLst>
              <p:ext uri="{D42A27DB-BD31-4B8C-83A1-F6EECF244321}">
                <p14:modId xmlns:p14="http://schemas.microsoft.com/office/powerpoint/2010/main" val="1528492592"/>
              </p:ext>
            </p:extLst>
          </p:nvPr>
        </p:nvGraphicFramePr>
        <p:xfrm>
          <a:off x="823913" y="4729163"/>
          <a:ext cx="2713037" cy="687387"/>
        </p:xfrm>
        <a:graphic>
          <a:graphicData uri="http://schemas.openxmlformats.org/presentationml/2006/ole">
            <mc:AlternateContent xmlns:mc="http://schemas.openxmlformats.org/markup-compatibility/2006">
              <mc:Choice xmlns:v="urn:schemas-microsoft-com:vml" Requires="v">
                <p:oleObj spid="_x0000_s57358" name="Equation" r:id="rId4" imgW="952500" imgH="241300" progId="Equation.3">
                  <p:embed/>
                </p:oleObj>
              </mc:Choice>
              <mc:Fallback>
                <p:oleObj name="Equation" r:id="rId4" imgW="952500" imgH="241300" progId="Equation.3">
                  <p:embed/>
                  <p:pic>
                    <p:nvPicPr>
                      <p:cNvPr id="0" name=""/>
                      <p:cNvPicPr>
                        <a:picLocks noChangeAspect="1" noChangeArrowheads="1"/>
                      </p:cNvPicPr>
                      <p:nvPr/>
                    </p:nvPicPr>
                    <p:blipFill>
                      <a:blip r:embed="rId5"/>
                      <a:srcRect/>
                      <a:stretch>
                        <a:fillRect/>
                      </a:stretch>
                    </p:blipFill>
                    <p:spPr bwMode="auto">
                      <a:xfrm>
                        <a:off x="823913" y="4729163"/>
                        <a:ext cx="2713037" cy="687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E3F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1" name="TextBox 32"/>
          <p:cNvSpPr txBox="1">
            <a:spLocks noChangeArrowheads="1"/>
          </p:cNvSpPr>
          <p:nvPr/>
        </p:nvSpPr>
        <p:spPr bwMode="auto">
          <a:xfrm>
            <a:off x="228600" y="3432175"/>
            <a:ext cx="3551238"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The RF representation instead scales </a:t>
            </a:r>
            <a:r>
              <a:rPr lang="en-US" sz="2400" b="1" i="1">
                <a:latin typeface="Times New Roman" charset="0"/>
                <a:ea typeface="Times New Roman" charset="0"/>
                <a:cs typeface="Times New Roman" charset="0"/>
              </a:rPr>
              <a:t>r</a:t>
            </a:r>
            <a:r>
              <a:rPr lang="en-US" sz="2400">
                <a:latin typeface="Calibri" charset="0"/>
              </a:rPr>
              <a:t> by the tangent of </a:t>
            </a:r>
            <a:r>
              <a:rPr lang="en-US" sz="2400" i="1">
                <a:latin typeface="Times New Roman" charset="0"/>
              </a:rPr>
              <a:t>α/2</a:t>
            </a:r>
          </a:p>
        </p:txBody>
      </p:sp>
      <p:sp>
        <p:nvSpPr>
          <p:cNvPr id="1042" name="TextBox 33"/>
          <p:cNvSpPr txBox="1">
            <a:spLocks noChangeArrowheads="1"/>
          </p:cNvSpPr>
          <p:nvPr/>
        </p:nvSpPr>
        <p:spPr bwMode="auto">
          <a:xfrm>
            <a:off x="1371600" y="5638800"/>
            <a:ext cx="1889125"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alibri" charset="0"/>
              </a:rPr>
              <a:t>Note semi-angle</a:t>
            </a:r>
          </a:p>
        </p:txBody>
      </p:sp>
      <p:cxnSp>
        <p:nvCxnSpPr>
          <p:cNvPr id="36" name="Straight Arrow Connector 35"/>
          <p:cNvCxnSpPr>
            <a:cxnSpLocks noChangeShapeType="1"/>
          </p:cNvCxnSpPr>
          <p:nvPr/>
        </p:nvCxnSpPr>
        <p:spPr bwMode="auto">
          <a:xfrm rot="5400000" flipH="1" flipV="1">
            <a:off x="2586832" y="5353843"/>
            <a:ext cx="381000" cy="18891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37" name="Rectangle 36"/>
          <p:cNvSpPr/>
          <p:nvPr/>
        </p:nvSpPr>
        <p:spPr>
          <a:xfrm>
            <a:off x="3573463" y="5486400"/>
            <a:ext cx="5341937" cy="1016000"/>
          </a:xfrm>
          <a:prstGeom prst="rect">
            <a:avLst/>
          </a:prstGeom>
        </p:spPr>
        <p:txBody>
          <a:bodyPr>
            <a:prstTxWarp prst="textNoShape">
              <a:avLst/>
            </a:prstTxWarp>
            <a:spAutoFit/>
          </a:bodyPr>
          <a:lstStyle/>
          <a:p>
            <a:pPr defTabSz="914400" eaLnBrk="0" hangingPunct="0"/>
            <a:r>
              <a:rPr lang="en-US" sz="2000">
                <a:solidFill>
                  <a:srgbClr val="800000"/>
                </a:solidFill>
                <a:effectLst>
                  <a:outerShdw blurRad="38100" dist="38100" dir="2700000" algn="tl">
                    <a:srgbClr val="DDDDDD"/>
                  </a:outerShdw>
                </a:effectLst>
              </a:rPr>
              <a:t>BEWARE: Rodrigues vectors do NOT obey the parallelogram rule (because rotations are NOT commutative!)  See slide 16…</a:t>
            </a:r>
          </a:p>
        </p:txBody>
      </p:sp>
      <p:sp>
        <p:nvSpPr>
          <p:cNvPr id="2" name="Slide Number Placeholder 1"/>
          <p:cNvSpPr>
            <a:spLocks noGrp="1"/>
          </p:cNvSpPr>
          <p:nvPr>
            <p:ph type="sldNum" sz="quarter" idx="12"/>
          </p:nvPr>
        </p:nvSpPr>
        <p:spPr/>
        <p:txBody>
          <a:bodyPr/>
          <a:lstStyle/>
          <a:p>
            <a:fld id="{6FD696D3-A469-D145-A0EE-8F84D568F2FA}" type="slidenum">
              <a:rPr lang="en-US" smtClean="0"/>
              <a:pPr/>
              <a:t>24</a:t>
            </a:fld>
            <a:endParaRPr lang="en-US"/>
          </a:p>
        </p:txBody>
      </p:sp>
    </p:spTree>
    <p:extLst>
      <p:ext uri="{BB962C8B-B14F-4D97-AF65-F5344CB8AC3E}">
        <p14:creationId xmlns:p14="http://schemas.microsoft.com/office/powerpoint/2010/main" val="13498442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mj-lt"/>
                <a:ea typeface="ＭＳ Ｐゴシック" pitchFamily="-112" charset="-128"/>
                <a:cs typeface="ＭＳ Ｐゴシック" pitchFamily="-112" charset="-128"/>
              </a:rPr>
              <a:t>Quaternions: Yet another representation of rotations</a:t>
            </a:r>
          </a:p>
        </p:txBody>
      </p:sp>
      <p:pic>
        <p:nvPicPr>
          <p:cNvPr id="25603" name="quaternionsdef.jpg" descr="/afs/andrew.cmu.edu/usr19/srwilson/quaternionsdef.jpg"/>
          <p:cNvPicPr>
            <a:picLocks noChangeAspect="1"/>
          </p:cNvPicPr>
          <p:nvPr/>
        </p:nvPicPr>
        <p:blipFill>
          <a:blip r:embed="rId2" r:link="rId3"/>
          <a:srcRect/>
          <a:stretch>
            <a:fillRect/>
          </a:stretch>
        </p:blipFill>
        <p:spPr bwMode="auto">
          <a:xfrm>
            <a:off x="5638800" y="1809750"/>
            <a:ext cx="2674938" cy="1085850"/>
          </a:xfrm>
          <a:prstGeom prst="rect">
            <a:avLst/>
          </a:prstGeom>
          <a:noFill/>
          <a:ln w="9525">
            <a:noFill/>
            <a:miter lim="800000"/>
            <a:headEnd/>
            <a:tailEnd/>
          </a:ln>
        </p:spPr>
      </p:pic>
      <p:sp>
        <p:nvSpPr>
          <p:cNvPr id="25604" name="TextBox 7"/>
          <p:cNvSpPr txBox="1">
            <a:spLocks noChangeArrowheads="1"/>
          </p:cNvSpPr>
          <p:nvPr/>
        </p:nvSpPr>
        <p:spPr bwMode="auto">
          <a:xfrm>
            <a:off x="838200" y="1519238"/>
            <a:ext cx="3024188" cy="461962"/>
          </a:xfrm>
          <a:prstGeom prst="rect">
            <a:avLst/>
          </a:prstGeom>
          <a:noFill/>
          <a:ln w="9525">
            <a:noFill/>
            <a:miter lim="800000"/>
            <a:headEnd/>
            <a:tailEnd/>
          </a:ln>
        </p:spPr>
        <p:txBody>
          <a:bodyPr wrap="none">
            <a:prstTxWarp prst="textNoShape">
              <a:avLst/>
            </a:prstTxWarp>
            <a:spAutoFit/>
          </a:bodyPr>
          <a:lstStyle/>
          <a:p>
            <a:r>
              <a:rPr lang="en-US" sz="2400" i="1">
                <a:solidFill>
                  <a:srgbClr val="FF0000"/>
                </a:solidFill>
                <a:latin typeface="Calibri" charset="0"/>
              </a:rPr>
              <a:t>What is a quaternion?</a:t>
            </a:r>
          </a:p>
        </p:txBody>
      </p:sp>
      <p:sp>
        <p:nvSpPr>
          <p:cNvPr id="25605" name="TextBox 8"/>
          <p:cNvSpPr txBox="1">
            <a:spLocks noChangeArrowheads="1"/>
          </p:cNvSpPr>
          <p:nvPr/>
        </p:nvSpPr>
        <p:spPr bwMode="auto">
          <a:xfrm>
            <a:off x="304800" y="1981200"/>
            <a:ext cx="4800600" cy="132397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A quaternion is first of all an ordered set of four real numbers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0</a:t>
            </a:r>
            <a:r>
              <a:rPr lang="en-US" sz="2000">
                <a:latin typeface="Calibri" charset="0"/>
              </a:rPr>
              <a:t>,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1</a:t>
            </a:r>
            <a:r>
              <a:rPr lang="en-US" sz="2000">
                <a:latin typeface="Calibri" charset="0"/>
              </a:rPr>
              <a:t>,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2</a:t>
            </a:r>
            <a:r>
              <a:rPr lang="en-US" sz="2000">
                <a:latin typeface="Calibri" charset="0"/>
              </a:rPr>
              <a:t>, and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4</a:t>
            </a:r>
            <a:r>
              <a:rPr lang="en-US" sz="2000">
                <a:latin typeface="Calibri" charset="0"/>
              </a:rPr>
              <a:t>.  </a:t>
            </a:r>
          </a:p>
          <a:p>
            <a:pPr algn="ctr"/>
            <a:r>
              <a:rPr lang="en-US" sz="2000">
                <a:latin typeface="Calibri" charset="0"/>
              </a:rPr>
              <a:t>Here, </a:t>
            </a:r>
            <a:r>
              <a:rPr lang="en-US" sz="2000" b="1">
                <a:latin typeface="Times New Roman" charset="0"/>
                <a:ea typeface="Times New Roman" charset="0"/>
                <a:cs typeface="Times New Roman" charset="0"/>
              </a:rPr>
              <a:t>i, j, k</a:t>
            </a:r>
            <a:r>
              <a:rPr lang="en-US" sz="2000">
                <a:latin typeface="Calibri" charset="0"/>
              </a:rPr>
              <a:t> are the familiar unit vectors that correspond to the x-, y-, and z-axes, resp.</a:t>
            </a:r>
          </a:p>
        </p:txBody>
      </p:sp>
      <p:pic>
        <p:nvPicPr>
          <p:cNvPr id="25606" name="quaternionsadd.jpg" descr="/afs/andrew.cmu.edu/usr19/srwilson/quaternionsadd.jpg"/>
          <p:cNvPicPr>
            <a:picLocks noChangeAspect="1"/>
          </p:cNvPicPr>
          <p:nvPr/>
        </p:nvPicPr>
        <p:blipFill>
          <a:blip r:embed="rId4" r:link="rId3"/>
          <a:srcRect/>
          <a:stretch>
            <a:fillRect/>
          </a:stretch>
        </p:blipFill>
        <p:spPr bwMode="auto">
          <a:xfrm>
            <a:off x="1295400" y="4365625"/>
            <a:ext cx="6553200" cy="358775"/>
          </a:xfrm>
          <a:prstGeom prst="rect">
            <a:avLst/>
          </a:prstGeom>
          <a:noFill/>
          <a:ln w="9525">
            <a:noFill/>
            <a:miter lim="800000"/>
            <a:headEnd/>
            <a:tailEnd/>
          </a:ln>
        </p:spPr>
      </p:pic>
      <p:sp>
        <p:nvSpPr>
          <p:cNvPr id="25607" name="TextBox 17"/>
          <p:cNvSpPr txBox="1">
            <a:spLocks noChangeArrowheads="1"/>
          </p:cNvSpPr>
          <p:nvPr/>
        </p:nvSpPr>
        <p:spPr bwMode="auto">
          <a:xfrm>
            <a:off x="1600200" y="3343275"/>
            <a:ext cx="59436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Addition of two quaternions and multiplication of a quaternion by a real number are as would be expected of normal four-component vectors.</a:t>
            </a:r>
          </a:p>
        </p:txBody>
      </p:sp>
      <p:pic>
        <p:nvPicPr>
          <p:cNvPr id="25608" name="quaternionsnorm.jpg" descr="/afs/andrew.cmu.edu/usr19/srwilson/quaternionsnorm.jpg"/>
          <p:cNvPicPr>
            <a:picLocks noChangeAspect="1"/>
          </p:cNvPicPr>
          <p:nvPr/>
        </p:nvPicPr>
        <p:blipFill>
          <a:blip r:embed="rId5" r:link="rId3"/>
          <a:srcRect/>
          <a:stretch>
            <a:fillRect/>
          </a:stretch>
        </p:blipFill>
        <p:spPr bwMode="auto">
          <a:xfrm>
            <a:off x="609600" y="5410200"/>
            <a:ext cx="4114800" cy="531813"/>
          </a:xfrm>
          <a:prstGeom prst="rect">
            <a:avLst/>
          </a:prstGeom>
          <a:noFill/>
          <a:ln w="9525">
            <a:noFill/>
            <a:miter lim="800000"/>
            <a:headEnd/>
            <a:tailEnd/>
          </a:ln>
        </p:spPr>
      </p:pic>
      <p:sp>
        <p:nvSpPr>
          <p:cNvPr id="25609" name="TextBox 21"/>
          <p:cNvSpPr txBox="1">
            <a:spLocks noChangeArrowheads="1"/>
          </p:cNvSpPr>
          <p:nvPr/>
        </p:nvSpPr>
        <p:spPr bwMode="auto">
          <a:xfrm>
            <a:off x="990600" y="4953000"/>
            <a:ext cx="3057525"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Magnitude of a quaternion: </a:t>
            </a:r>
          </a:p>
        </p:txBody>
      </p:sp>
      <p:sp>
        <p:nvSpPr>
          <p:cNvPr id="23" name="Oval 22"/>
          <p:cNvSpPr>
            <a:spLocks noChangeArrowheads="1"/>
          </p:cNvSpPr>
          <p:nvPr/>
        </p:nvSpPr>
        <p:spPr bwMode="auto">
          <a:xfrm>
            <a:off x="6096000" y="2598738"/>
            <a:ext cx="381000" cy="296862"/>
          </a:xfrm>
          <a:prstGeom prst="ellipse">
            <a:avLst/>
          </a:prstGeom>
          <a:no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4" name="Oval 23"/>
          <p:cNvSpPr>
            <a:spLocks noChangeArrowheads="1"/>
          </p:cNvSpPr>
          <p:nvPr/>
        </p:nvSpPr>
        <p:spPr bwMode="auto">
          <a:xfrm>
            <a:off x="6553200" y="2590800"/>
            <a:ext cx="381000" cy="296863"/>
          </a:xfrm>
          <a:prstGeom prst="ellipse">
            <a:avLst/>
          </a:prstGeom>
          <a:noFill/>
          <a:ln w="9525">
            <a:solidFill>
              <a:srgbClr val="80000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5612" name="TextBox 24"/>
          <p:cNvSpPr txBox="1">
            <a:spLocks noChangeArrowheads="1"/>
          </p:cNvSpPr>
          <p:nvPr/>
        </p:nvSpPr>
        <p:spPr bwMode="auto">
          <a:xfrm>
            <a:off x="5334000" y="2754313"/>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5613" name="TextBox 25"/>
          <p:cNvSpPr txBox="1">
            <a:spLocks noChangeArrowheads="1"/>
          </p:cNvSpPr>
          <p:nvPr/>
        </p:nvSpPr>
        <p:spPr bwMode="auto">
          <a:xfrm>
            <a:off x="6781800" y="2743200"/>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25614" name="TextBox 26"/>
          <p:cNvSpPr txBox="1">
            <a:spLocks noChangeArrowheads="1"/>
          </p:cNvSpPr>
          <p:nvPr/>
        </p:nvSpPr>
        <p:spPr bwMode="auto">
          <a:xfrm>
            <a:off x="5334000" y="4933950"/>
            <a:ext cx="2967038"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Conjugate of a quaternion:</a:t>
            </a:r>
          </a:p>
        </p:txBody>
      </p:sp>
      <p:pic>
        <p:nvPicPr>
          <p:cNvPr id="25615" name="quaternionsconj.jpg" descr="/afs/andrew.cmu.edu/usr19/srwilson/quaternionsconj.jpg"/>
          <p:cNvPicPr>
            <a:picLocks noChangeAspect="1"/>
          </p:cNvPicPr>
          <p:nvPr/>
        </p:nvPicPr>
        <p:blipFill>
          <a:blip r:embed="rId6" r:link="rId3"/>
          <a:srcRect/>
          <a:stretch>
            <a:fillRect/>
          </a:stretch>
        </p:blipFill>
        <p:spPr bwMode="auto">
          <a:xfrm>
            <a:off x="5348288" y="5360988"/>
            <a:ext cx="3109912" cy="819150"/>
          </a:xfrm>
          <a:prstGeom prst="rect">
            <a:avLst/>
          </a:prstGeom>
          <a:noFill/>
          <a:ln w="9525">
            <a:noFill/>
            <a:miter lim="800000"/>
            <a:headEnd/>
            <a:tailEnd/>
          </a:ln>
        </p:spPr>
      </p:pic>
      <p:cxnSp>
        <p:nvCxnSpPr>
          <p:cNvPr id="30" name="Straight Connector 29"/>
          <p:cNvCxnSpPr>
            <a:cxnSpLocks noChangeShapeType="1"/>
          </p:cNvCxnSpPr>
          <p:nvPr/>
        </p:nvCxnSpPr>
        <p:spPr bwMode="auto">
          <a:xfrm>
            <a:off x="838200" y="5322888"/>
            <a:ext cx="32766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1" name="Straight Connector 30"/>
          <p:cNvCxnSpPr>
            <a:cxnSpLocks noChangeShapeType="1"/>
          </p:cNvCxnSpPr>
          <p:nvPr/>
        </p:nvCxnSpPr>
        <p:spPr bwMode="auto">
          <a:xfrm>
            <a:off x="5105400" y="5321300"/>
            <a:ext cx="3276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2" name="Slide Number Placeholder 1"/>
          <p:cNvSpPr>
            <a:spLocks noGrp="1"/>
          </p:cNvSpPr>
          <p:nvPr>
            <p:ph type="sldNum" sz="quarter" idx="12"/>
          </p:nvPr>
        </p:nvSpPr>
        <p:spPr/>
        <p:txBody>
          <a:bodyPr/>
          <a:lstStyle/>
          <a:p>
            <a:fld id="{6FD696D3-A469-D145-A0EE-8F84D568F2FA}" type="slidenum">
              <a:rPr lang="en-US" smtClean="0"/>
              <a:pPr/>
              <a:t>25</a:t>
            </a:fld>
            <a:endParaRPr lang="en-US"/>
          </a:p>
        </p:txBody>
      </p:sp>
    </p:spTree>
    <p:extLst>
      <p:ext uri="{BB962C8B-B14F-4D97-AF65-F5344CB8AC3E}">
        <p14:creationId xmlns:p14="http://schemas.microsoft.com/office/powerpoint/2010/main" val="32980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02569" y="92075"/>
            <a:ext cx="709261" cy="365125"/>
          </a:xfrm>
        </p:spPr>
        <p:txBody>
          <a:bodyPr/>
          <a:lstStyle/>
          <a:p>
            <a:pPr algn="l"/>
            <a:fld id="{9AC2B0AD-1BFB-5D4C-B78E-BDC999FEBF3E}" type="slidenum">
              <a:rPr lang="en-US" altLang="ja-JP"/>
              <a:pPr algn="l"/>
              <a:t>26</a:t>
            </a:fld>
            <a:endParaRPr lang="en-US" altLang="ja-JP" dirty="0"/>
          </a:p>
        </p:txBody>
      </p:sp>
      <p:sp>
        <p:nvSpPr>
          <p:cNvPr id="162818" name="Rectangle 2"/>
          <p:cNvSpPr>
            <a:spLocks noGrp="1" noChangeArrowheads="1"/>
          </p:cNvSpPr>
          <p:nvPr>
            <p:ph type="title"/>
          </p:nvPr>
        </p:nvSpPr>
        <p:spPr>
          <a:xfrm>
            <a:off x="457200" y="150384"/>
            <a:ext cx="8229600" cy="1143000"/>
          </a:xfrm>
        </p:spPr>
        <p:txBody>
          <a:bodyPr/>
          <a:lstStyle/>
          <a:p>
            <a:r>
              <a:rPr lang="en-US" altLang="ja-JP" i="1" dirty="0" smtClean="0">
                <a:solidFill>
                  <a:srgbClr val="0000FF"/>
                </a:solidFill>
              </a:rPr>
              <a:t>Tensor Transformation Rule</a:t>
            </a:r>
            <a:endParaRPr lang="en-US" altLang="ja-JP" i="1" dirty="0">
              <a:solidFill>
                <a:srgbClr val="0000FF"/>
              </a:solidFill>
            </a:endParaRPr>
          </a:p>
        </p:txBody>
      </p:sp>
      <p:sp>
        <p:nvSpPr>
          <p:cNvPr id="162819" name="Rectangle 3"/>
          <p:cNvSpPr>
            <a:spLocks noGrp="1" noChangeArrowheads="1"/>
          </p:cNvSpPr>
          <p:nvPr>
            <p:ph type="body" idx="1"/>
          </p:nvPr>
        </p:nvSpPr>
        <p:spPr>
          <a:xfrm>
            <a:off x="520140" y="1219200"/>
            <a:ext cx="8342584" cy="5504194"/>
          </a:xfrm>
        </p:spPr>
        <p:txBody>
          <a:bodyPr>
            <a:normAutofit fontScale="85000" lnSpcReduction="20000"/>
          </a:bodyPr>
          <a:lstStyle/>
          <a:p>
            <a:r>
              <a:rPr lang="en-US" altLang="ja-JP" sz="2400" dirty="0" smtClean="0"/>
              <a:t>There are quantities known as </a:t>
            </a:r>
            <a:r>
              <a:rPr lang="en-US" altLang="ja-JP" sz="2400" i="1" dirty="0" smtClean="0"/>
              <a:t>tensors</a:t>
            </a:r>
            <a:r>
              <a:rPr lang="en-US" altLang="ja-JP" sz="2400" dirty="0" smtClean="0"/>
              <a:t>.  In order for a quantity </a:t>
            </a:r>
            <a:r>
              <a:rPr lang="en-US" altLang="ja-JP" sz="2400" dirty="0"/>
              <a:t>to “qualify” as a </a:t>
            </a:r>
            <a:r>
              <a:rPr lang="en-US" altLang="ja-JP" sz="2400" i="1" dirty="0"/>
              <a:t>tensor </a:t>
            </a:r>
            <a:r>
              <a:rPr lang="en-US" altLang="ja-JP" sz="2400" dirty="0"/>
              <a:t>it has to obey the </a:t>
            </a:r>
            <a:r>
              <a:rPr lang="en-US" altLang="ja-JP" sz="2400" i="1" dirty="0"/>
              <a:t>axis transformation </a:t>
            </a:r>
            <a:r>
              <a:rPr lang="en-US" altLang="ja-JP" sz="2400" i="1" dirty="0" smtClean="0"/>
              <a:t>rule</a:t>
            </a:r>
            <a:r>
              <a:rPr lang="en-US" altLang="ja-JP" sz="2400" dirty="0" smtClean="0"/>
              <a:t>.</a:t>
            </a:r>
          </a:p>
          <a:p>
            <a:r>
              <a:rPr lang="en-US" altLang="ja-JP" sz="2400" dirty="0" smtClean="0"/>
              <a:t>The idea is that a tensor quantity represents something physical that is the same regardless of which frame of reference (i.e. set of axes) one uses to describe it.  Examples are electric current (vector), stress (2</a:t>
            </a:r>
            <a:r>
              <a:rPr lang="en-US" altLang="ja-JP" sz="2400" baseline="30000" dirty="0" smtClean="0"/>
              <a:t>nd</a:t>
            </a:r>
            <a:r>
              <a:rPr lang="en-US" altLang="ja-JP" sz="2400" dirty="0" smtClean="0"/>
              <a:t> rank tensor), elastic modulus (4</a:t>
            </a:r>
            <a:r>
              <a:rPr lang="en-US" altLang="ja-JP" sz="2400" baseline="30000" dirty="0" smtClean="0"/>
              <a:t>th</a:t>
            </a:r>
            <a:r>
              <a:rPr lang="en-US" altLang="ja-JP" sz="2400" dirty="0" smtClean="0"/>
              <a:t> rank tensor).</a:t>
            </a:r>
            <a:endParaRPr lang="en-US" altLang="ja-JP" sz="2400" dirty="0"/>
          </a:p>
          <a:p>
            <a:r>
              <a:rPr lang="en-US" altLang="ja-JP" sz="2400" dirty="0"/>
              <a:t>The </a:t>
            </a:r>
            <a:r>
              <a:rPr lang="en-US" altLang="ja-JP" sz="2400" i="1" dirty="0"/>
              <a:t>transformation rule </a:t>
            </a:r>
            <a:r>
              <a:rPr lang="en-US" altLang="ja-JP" sz="2400" dirty="0"/>
              <a:t>defines relationships between </a:t>
            </a:r>
            <a:r>
              <a:rPr lang="en-US" altLang="ja-JP" sz="2400" dirty="0" smtClean="0"/>
              <a:t>transformed (quantities with a prime) </a:t>
            </a:r>
            <a:r>
              <a:rPr lang="en-US" altLang="ja-JP" sz="2400" dirty="0"/>
              <a:t>and untransformed tensors </a:t>
            </a:r>
            <a:r>
              <a:rPr lang="en-US" altLang="ja-JP" sz="2400" dirty="0" smtClean="0"/>
              <a:t>(no prime) of </a:t>
            </a:r>
            <a:r>
              <a:rPr lang="en-US" altLang="ja-JP" sz="2400" dirty="0"/>
              <a:t>various ranks</a:t>
            </a:r>
            <a:r>
              <a:rPr lang="en-US" altLang="ja-JP" sz="2400" dirty="0" smtClean="0"/>
              <a:t>.</a:t>
            </a:r>
          </a:p>
          <a:p>
            <a:r>
              <a:rPr lang="en-US" altLang="ja-JP" sz="2400" dirty="0" smtClean="0"/>
              <a:t>The Einstein convention applies, i.e. a repeated index represents a summation over that index.  In the 1</a:t>
            </a:r>
            <a:r>
              <a:rPr lang="en-US" altLang="ja-JP" sz="2400" baseline="30000" dirty="0" smtClean="0"/>
              <a:t>st</a:t>
            </a:r>
            <a:r>
              <a:rPr lang="en-US" altLang="ja-JP" sz="2400" dirty="0" smtClean="0"/>
              <a:t> example below, “</a:t>
            </a:r>
            <a:r>
              <a:rPr lang="en-US" altLang="ja-JP" sz="2400" dirty="0" smtClean="0">
                <a:latin typeface="Cambria Math"/>
                <a:cs typeface="Cambria Math"/>
              </a:rPr>
              <a:t>V</a:t>
            </a:r>
            <a:r>
              <a:rPr lang="en-US" altLang="ja-JP" sz="2400" dirty="0" smtClean="0"/>
              <a:t>” means a vector and the index “</a:t>
            </a:r>
            <a:r>
              <a:rPr lang="en-US" altLang="ja-JP" sz="2400" i="1" dirty="0" smtClean="0"/>
              <a:t>j</a:t>
            </a:r>
            <a:r>
              <a:rPr lang="en-US" altLang="ja-JP" sz="2400" dirty="0" smtClean="0"/>
              <a:t>” is repeated (on the RHS) and therefore one performs a sum on that index.</a:t>
            </a:r>
            <a:r>
              <a:rPr lang="en-US" altLang="ja-JP" sz="2400" dirty="0"/>
              <a:t/>
            </a:r>
            <a:br>
              <a:rPr lang="en-US" altLang="ja-JP" sz="2400" dirty="0"/>
            </a:br>
            <a:r>
              <a:rPr lang="en-US" altLang="ja-JP" sz="2400" dirty="0"/>
              <a:t/>
            </a:r>
            <a:br>
              <a:rPr lang="en-US" altLang="ja-JP" sz="2400" dirty="0"/>
            </a:br>
            <a:r>
              <a:rPr lang="en-US" altLang="ja-JP" sz="2400" dirty="0"/>
              <a:t>Vector:			</a:t>
            </a:r>
            <a:r>
              <a:rPr lang="en-US" altLang="ja-JP" sz="2400" i="1" dirty="0" err="1">
                <a:latin typeface="Cambria Math"/>
                <a:cs typeface="Cambria Math"/>
              </a:rPr>
              <a:t>V’</a:t>
            </a:r>
            <a:r>
              <a:rPr lang="en-US" altLang="ja-JP" sz="2400" i="1" baseline="-25000" dirty="0" err="1">
                <a:latin typeface="Cambria Math"/>
                <a:cs typeface="Cambria Math"/>
              </a:rPr>
              <a:t>i</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a:latin typeface="Cambria Math"/>
                <a:cs typeface="Cambria Math"/>
              </a:rPr>
              <a:t>a</a:t>
            </a:r>
            <a:r>
              <a:rPr lang="en-US" altLang="ja-JP" sz="2400" i="1" baseline="-25000" dirty="0" err="1">
                <a:latin typeface="Cambria Math"/>
                <a:cs typeface="Cambria Math"/>
              </a:rPr>
              <a:t>ij</a:t>
            </a:r>
            <a:r>
              <a:rPr lang="en-US" altLang="ja-JP" sz="2400" i="1" dirty="0" err="1">
                <a:latin typeface="Cambria Math"/>
                <a:cs typeface="Cambria Math"/>
              </a:rPr>
              <a:t>V</a:t>
            </a:r>
            <a:r>
              <a:rPr lang="en-US" altLang="ja-JP" sz="2400" i="1" baseline="-25000" dirty="0" err="1">
                <a:latin typeface="Cambria Math"/>
                <a:cs typeface="Cambria Math"/>
              </a:rPr>
              <a:t>j</a:t>
            </a:r>
            <a:r>
              <a:rPr lang="en-US" altLang="ja-JP" sz="2400" i="1" baseline="-25000" dirty="0">
                <a:latin typeface="Cambria Math"/>
                <a:cs typeface="Cambria Math"/>
              </a:rPr>
              <a:t/>
            </a:r>
            <a:br>
              <a:rPr lang="en-US" altLang="ja-JP" sz="2400" i="1" baseline="-25000" dirty="0">
                <a:latin typeface="Cambria Math"/>
                <a:cs typeface="Cambria Math"/>
              </a:rPr>
            </a:br>
            <a:r>
              <a:rPr lang="en-US" altLang="ja-JP" sz="2400" dirty="0"/>
              <a:t>2</a:t>
            </a:r>
            <a:r>
              <a:rPr lang="en-US" altLang="ja-JP" sz="2400" baseline="30000" dirty="0"/>
              <a:t>nd</a:t>
            </a:r>
            <a:r>
              <a:rPr lang="en-US" altLang="ja-JP" sz="2400" dirty="0"/>
              <a:t> rank			</a:t>
            </a:r>
            <a:r>
              <a:rPr lang="en-US" altLang="ja-JP" sz="2400" i="1" dirty="0" err="1">
                <a:latin typeface="Cambria Math"/>
                <a:cs typeface="Cambria Math"/>
              </a:rPr>
              <a:t>T’</a:t>
            </a:r>
            <a:r>
              <a:rPr lang="en-US" altLang="ja-JP" sz="2400" i="1" baseline="-25000" dirty="0" err="1">
                <a:latin typeface="Cambria Math"/>
                <a:cs typeface="Cambria Math"/>
              </a:rPr>
              <a:t>ij</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smtClean="0">
                <a:latin typeface="Cambria Math"/>
                <a:cs typeface="Cambria Math"/>
              </a:rPr>
              <a:t>a</a:t>
            </a:r>
            <a:r>
              <a:rPr lang="en-US" altLang="ja-JP" sz="2400" i="1" baseline="-25000" dirty="0" err="1" smtClean="0">
                <a:latin typeface="Cambria Math"/>
                <a:cs typeface="Cambria Math"/>
              </a:rPr>
              <a:t>ik</a:t>
            </a:r>
            <a:r>
              <a:rPr lang="en-US" altLang="ja-JP" sz="2400" i="1" dirty="0" err="1" smtClean="0">
                <a:latin typeface="Cambria Math"/>
                <a:cs typeface="Cambria Math"/>
              </a:rPr>
              <a:t>a</a:t>
            </a:r>
            <a:r>
              <a:rPr lang="en-US" altLang="ja-JP" sz="2400" i="1" baseline="-25000" dirty="0" err="1" smtClean="0">
                <a:latin typeface="Cambria Math"/>
                <a:cs typeface="Cambria Math"/>
              </a:rPr>
              <a:t>jl</a:t>
            </a:r>
            <a:r>
              <a:rPr lang="en-US" altLang="ja-JP" sz="2400" i="1" dirty="0" err="1" smtClean="0">
                <a:latin typeface="Cambria Math"/>
                <a:cs typeface="Cambria Math"/>
              </a:rPr>
              <a:t>T</a:t>
            </a:r>
            <a:r>
              <a:rPr lang="en-US" altLang="ja-JP" sz="2400" i="1" baseline="-25000" dirty="0" err="1" smtClean="0">
                <a:latin typeface="Cambria Math"/>
                <a:cs typeface="Cambria Math"/>
              </a:rPr>
              <a:t>kl</a:t>
            </a:r>
            <a:r>
              <a:rPr lang="en-US" altLang="ja-JP" sz="2400" i="1" baseline="-25000" dirty="0">
                <a:latin typeface="Cambria Math"/>
                <a:cs typeface="Cambria Math"/>
              </a:rPr>
              <a:t/>
            </a:r>
            <a:br>
              <a:rPr lang="en-US" altLang="ja-JP" sz="2400" i="1" baseline="-25000" dirty="0">
                <a:latin typeface="Cambria Math"/>
                <a:cs typeface="Cambria Math"/>
              </a:rPr>
            </a:br>
            <a:r>
              <a:rPr lang="en-US" altLang="ja-JP" sz="2400" dirty="0"/>
              <a:t>3</a:t>
            </a:r>
            <a:r>
              <a:rPr lang="en-US" altLang="ja-JP" sz="2400" baseline="30000" dirty="0"/>
              <a:t>rd</a:t>
            </a:r>
            <a:r>
              <a:rPr lang="en-US" altLang="ja-JP" sz="2400" dirty="0"/>
              <a:t> rank	</a:t>
            </a:r>
            <a:r>
              <a:rPr lang="en-US" altLang="ja-JP" sz="2400" i="1" baseline="-25000" dirty="0"/>
              <a:t> </a:t>
            </a:r>
            <a:r>
              <a:rPr lang="en-US" altLang="ja-JP" sz="2400" dirty="0"/>
              <a:t>		</a:t>
            </a:r>
            <a:r>
              <a:rPr lang="en-US" altLang="ja-JP" sz="2400" i="1" dirty="0" err="1">
                <a:latin typeface="Cambria Math"/>
                <a:cs typeface="Cambria Math"/>
              </a:rPr>
              <a:t>T’</a:t>
            </a:r>
            <a:r>
              <a:rPr lang="en-US" altLang="ja-JP" sz="2400" i="1" baseline="-25000" dirty="0" err="1">
                <a:latin typeface="Cambria Math"/>
                <a:cs typeface="Cambria Math"/>
              </a:rPr>
              <a:t>ijk</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smtClean="0">
                <a:latin typeface="Cambria Math"/>
                <a:cs typeface="Cambria Math"/>
              </a:rPr>
              <a:t>a</a:t>
            </a:r>
            <a:r>
              <a:rPr lang="en-US" altLang="ja-JP" sz="2400" i="1" baseline="-25000" dirty="0" err="1" smtClean="0">
                <a:latin typeface="Cambria Math"/>
                <a:cs typeface="Cambria Math"/>
              </a:rPr>
              <a:t>il</a:t>
            </a:r>
            <a:r>
              <a:rPr lang="en-US" altLang="ja-JP" sz="2400" i="1" dirty="0" err="1" smtClean="0">
                <a:latin typeface="Cambria Math"/>
                <a:cs typeface="Cambria Math"/>
              </a:rPr>
              <a:t>a</a:t>
            </a:r>
            <a:r>
              <a:rPr lang="en-US" altLang="ja-JP" sz="2400" i="1" baseline="-25000" dirty="0" err="1" smtClean="0">
                <a:latin typeface="Cambria Math"/>
                <a:cs typeface="Cambria Math"/>
              </a:rPr>
              <a:t>jm</a:t>
            </a:r>
            <a:r>
              <a:rPr lang="en-US" altLang="ja-JP" sz="2400" i="1" dirty="0" err="1" smtClean="0">
                <a:latin typeface="Cambria Math"/>
                <a:cs typeface="Cambria Math"/>
              </a:rPr>
              <a:t>a</a:t>
            </a:r>
            <a:r>
              <a:rPr lang="en-US" altLang="ja-JP" sz="2400" i="1" baseline="-25000" dirty="0" err="1" smtClean="0">
                <a:latin typeface="Cambria Math"/>
                <a:cs typeface="Cambria Math"/>
              </a:rPr>
              <a:t>kn</a:t>
            </a:r>
            <a:r>
              <a:rPr lang="en-US" altLang="ja-JP" sz="2400" i="1" dirty="0" err="1" smtClean="0">
                <a:latin typeface="Cambria Math"/>
                <a:cs typeface="Cambria Math"/>
              </a:rPr>
              <a:t>T</a:t>
            </a:r>
            <a:r>
              <a:rPr lang="en-US" altLang="ja-JP" sz="2400" i="1" baseline="-25000" dirty="0" err="1" smtClean="0">
                <a:latin typeface="Cambria Math"/>
                <a:cs typeface="Cambria Math"/>
              </a:rPr>
              <a:t>lmn</a:t>
            </a:r>
            <a:r>
              <a:rPr lang="en-US" altLang="ja-JP" sz="2400" i="1" baseline="-25000" dirty="0">
                <a:latin typeface="Cambria Math"/>
                <a:cs typeface="Cambria Math"/>
              </a:rPr>
              <a:t/>
            </a:r>
            <a:br>
              <a:rPr lang="en-US" altLang="ja-JP" sz="2400" i="1" baseline="-25000" dirty="0">
                <a:latin typeface="Cambria Math"/>
                <a:cs typeface="Cambria Math"/>
              </a:rPr>
            </a:br>
            <a:r>
              <a:rPr lang="en-US" altLang="ja-JP" sz="2400" dirty="0"/>
              <a:t>4</a:t>
            </a:r>
            <a:r>
              <a:rPr lang="en-US" altLang="ja-JP" sz="2400" baseline="30000" dirty="0"/>
              <a:t>th</a:t>
            </a:r>
            <a:r>
              <a:rPr lang="en-US" altLang="ja-JP" sz="2400" dirty="0"/>
              <a:t> rank</a:t>
            </a:r>
            <a:r>
              <a:rPr lang="en-US" altLang="ja-JP" sz="2400" i="1" baseline="-25000" dirty="0"/>
              <a:t> </a:t>
            </a:r>
            <a:r>
              <a:rPr lang="en-US" altLang="ja-JP" sz="2400" dirty="0"/>
              <a:t>			</a:t>
            </a:r>
            <a:r>
              <a:rPr lang="en-US" altLang="ja-JP" sz="2400" i="1" dirty="0" err="1">
                <a:latin typeface="Cambria Math"/>
                <a:cs typeface="Cambria Math"/>
              </a:rPr>
              <a:t>T’</a:t>
            </a:r>
            <a:r>
              <a:rPr lang="en-US" altLang="ja-JP" sz="2400" i="1" baseline="-25000" dirty="0" err="1">
                <a:latin typeface="Cambria Math"/>
                <a:cs typeface="Cambria Math"/>
              </a:rPr>
              <a:t>ijkl</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smtClean="0">
                <a:latin typeface="Cambria Math"/>
                <a:cs typeface="Cambria Math"/>
              </a:rPr>
              <a:t>a</a:t>
            </a:r>
            <a:r>
              <a:rPr lang="en-US" altLang="ja-JP" sz="2400" i="1" baseline="-25000" dirty="0" err="1" smtClean="0">
                <a:latin typeface="Cambria Math"/>
                <a:cs typeface="Cambria Math"/>
              </a:rPr>
              <a:t>im</a:t>
            </a:r>
            <a:r>
              <a:rPr lang="en-US" altLang="ja-JP" sz="2400" i="1" dirty="0" err="1" smtClean="0">
                <a:latin typeface="Cambria Math"/>
                <a:cs typeface="Cambria Math"/>
              </a:rPr>
              <a:t>a</a:t>
            </a:r>
            <a:r>
              <a:rPr lang="en-US" altLang="ja-JP" sz="2400" i="1" baseline="-25000" dirty="0" err="1" smtClean="0">
                <a:latin typeface="Cambria Math"/>
                <a:cs typeface="Cambria Math"/>
              </a:rPr>
              <a:t>jn</a:t>
            </a:r>
            <a:r>
              <a:rPr lang="en-US" altLang="ja-JP" sz="2400" i="1" dirty="0" err="1" smtClean="0">
                <a:latin typeface="Cambria Math"/>
                <a:cs typeface="Cambria Math"/>
              </a:rPr>
              <a:t>a</a:t>
            </a:r>
            <a:r>
              <a:rPr lang="en-US" altLang="ja-JP" sz="2400" i="1" baseline="-25000" dirty="0" err="1" smtClean="0">
                <a:latin typeface="Cambria Math"/>
                <a:cs typeface="Cambria Math"/>
              </a:rPr>
              <a:t>ko</a:t>
            </a:r>
            <a:r>
              <a:rPr lang="en-US" altLang="ja-JP" sz="2400" i="1" dirty="0" err="1" smtClean="0">
                <a:latin typeface="Cambria Math"/>
                <a:cs typeface="Cambria Math"/>
              </a:rPr>
              <a:t>a</a:t>
            </a:r>
            <a:r>
              <a:rPr lang="en-US" altLang="ja-JP" sz="2400" i="1" baseline="-25000" dirty="0" err="1" smtClean="0">
                <a:latin typeface="Cambria Math"/>
                <a:cs typeface="Cambria Math"/>
              </a:rPr>
              <a:t>lp</a:t>
            </a:r>
            <a:r>
              <a:rPr lang="en-US" altLang="ja-JP" sz="2400" i="1" dirty="0" err="1" smtClean="0">
                <a:latin typeface="Cambria Math"/>
                <a:cs typeface="Cambria Math"/>
              </a:rPr>
              <a:t>T</a:t>
            </a:r>
            <a:r>
              <a:rPr lang="en-US" altLang="ja-JP" sz="2400" i="1" baseline="-25000" dirty="0" err="1" smtClean="0">
                <a:latin typeface="Cambria Math"/>
                <a:cs typeface="Cambria Math"/>
              </a:rPr>
              <a:t>mnop</a:t>
            </a:r>
            <a:endParaRPr lang="en-US" altLang="ja-JP" sz="2400" i="1" baseline="-25000" dirty="0" smtClean="0">
              <a:latin typeface="Cambria Math"/>
              <a:cs typeface="Cambria Math"/>
            </a:endParaRPr>
          </a:p>
          <a:p>
            <a:pPr>
              <a:buNone/>
            </a:pPr>
            <a:endParaRPr lang="en-US" altLang="ja-JP" sz="2400" i="1" baseline="-25000" dirty="0" smtClean="0"/>
          </a:p>
          <a:p>
            <a:r>
              <a:rPr lang="en-US" altLang="ja-JP" sz="2400" b="1" dirty="0" smtClean="0">
                <a:solidFill>
                  <a:srgbClr val="FF0000"/>
                </a:solidFill>
              </a:rPr>
              <a:t>This rule is a critical piece of information, which you must know how to use.</a:t>
            </a:r>
          </a:p>
          <a:p>
            <a:endParaRPr lang="ja-JP" altLang="en-US" sz="2400" i="1" baseline="-25000" dirty="0">
              <a:ea typeface="ＭＳ Ｐゴシック" charset="-128"/>
            </a:endParaRPr>
          </a:p>
        </p:txBody>
      </p:sp>
    </p:spTree>
    <p:extLst>
      <p:ext uri="{BB962C8B-B14F-4D97-AF65-F5344CB8AC3E}">
        <p14:creationId xmlns:p14="http://schemas.microsoft.com/office/powerpoint/2010/main" val="138903343"/>
      </p:ext>
    </p:extLst>
  </p:cSld>
  <p:clrMapOvr>
    <a:masterClrMapping/>
  </p:clrMapOvr>
  <mc:AlternateContent xmlns:mc="http://schemas.openxmlformats.org/markup-compatibility/2006" xmlns:p14="http://schemas.microsoft.com/office/powerpoint/2010/main">
    <mc:Choice Requires="p14">
      <p:transition spd="slow" p14:dur="2000" advTm="152727"/>
    </mc:Choice>
    <mc:Fallback xmlns="">
      <p:transition xmlns:p14="http://schemas.microsoft.com/office/powerpoint/2010/main" spd="slow" advTm="152727"/>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143000"/>
          </a:xfrm>
        </p:spPr>
        <p:txBody>
          <a:bodyPr>
            <a:normAutofit/>
          </a:bodyPr>
          <a:lstStyle/>
          <a:p>
            <a:r>
              <a:rPr lang="en-US" i="1" dirty="0" smtClean="0">
                <a:solidFill>
                  <a:srgbClr val="0000FF"/>
                </a:solidFill>
              </a:rPr>
              <a:t>Axis Transformations for Texture</a:t>
            </a:r>
            <a:endParaRPr lang="en-US" i="1" dirty="0">
              <a:solidFill>
                <a:srgbClr val="0000FF"/>
              </a:solidFill>
            </a:endParaRPr>
          </a:p>
        </p:txBody>
      </p:sp>
      <p:sp>
        <p:nvSpPr>
          <p:cNvPr id="3" name="Content Placeholder 2"/>
          <p:cNvSpPr>
            <a:spLocks noGrp="1"/>
          </p:cNvSpPr>
          <p:nvPr>
            <p:ph idx="1"/>
          </p:nvPr>
        </p:nvSpPr>
        <p:spPr>
          <a:xfrm>
            <a:off x="457200" y="1320800"/>
            <a:ext cx="8394700" cy="5154839"/>
          </a:xfrm>
        </p:spPr>
        <p:txBody>
          <a:bodyPr>
            <a:noAutofit/>
          </a:bodyPr>
          <a:lstStyle/>
          <a:p>
            <a:r>
              <a:rPr lang="en-US" sz="2000" dirty="0" smtClean="0"/>
              <a:t>We now define how we use </a:t>
            </a:r>
            <a:r>
              <a:rPr lang="en-US" sz="2000" i="1" dirty="0" smtClean="0"/>
              <a:t>axis transformation</a:t>
            </a:r>
            <a:r>
              <a:rPr lang="en-US" sz="2000" dirty="0" smtClean="0"/>
              <a:t> to deal with problems involving texture (crystal orientation).</a:t>
            </a:r>
          </a:p>
          <a:p>
            <a:r>
              <a:rPr lang="en-US" sz="2000" dirty="0" smtClean="0"/>
              <a:t>The standard definition of crystal orientation is with an </a:t>
            </a:r>
            <a:r>
              <a:rPr lang="en-US" sz="2000" i="1" dirty="0" smtClean="0"/>
              <a:t>orientation matrix, </a:t>
            </a:r>
            <a:r>
              <a:rPr lang="en-US" sz="2000" i="1" dirty="0" smtClean="0">
                <a:latin typeface="Cambria Math"/>
                <a:cs typeface="Cambria Math"/>
              </a:rPr>
              <a:t>g</a:t>
            </a:r>
            <a:r>
              <a:rPr lang="en-US" sz="2000" dirty="0" smtClean="0"/>
              <a:t>, which is exactly equivalent to the “</a:t>
            </a:r>
            <a:r>
              <a:rPr lang="en-US" sz="2000" i="1" dirty="0" smtClean="0">
                <a:latin typeface="Cambria Math"/>
                <a:cs typeface="Cambria Math"/>
              </a:rPr>
              <a:t>a</a:t>
            </a:r>
            <a:r>
              <a:rPr lang="en-US" sz="2000" dirty="0" smtClean="0"/>
              <a:t>” on the previous slide.  We associate a </a:t>
            </a:r>
            <a:r>
              <a:rPr lang="en-US" sz="2000" i="1" dirty="0" smtClean="0"/>
              <a:t>unit vector</a:t>
            </a:r>
            <a:r>
              <a:rPr lang="en-US" sz="2000" dirty="0" smtClean="0"/>
              <a:t>, </a:t>
            </a:r>
            <a:r>
              <a:rPr lang="en-US" sz="2000" i="1" dirty="0" err="1" smtClean="0">
                <a:latin typeface="Cambria Math"/>
                <a:cs typeface="Cambria Math"/>
              </a:rPr>
              <a:t>ê</a:t>
            </a:r>
            <a:r>
              <a:rPr lang="en-US" sz="2000" dirty="0" smtClean="0"/>
              <a:t>, with each axis in both the crystal and the sample reference frames.  The orientation matrix is then calculated as follows.</a:t>
            </a:r>
            <a:br>
              <a:rPr lang="en-US" sz="2000" dirty="0" smtClean="0"/>
            </a:br>
            <a:r>
              <a:rPr lang="en-US" sz="2000" dirty="0" smtClean="0"/>
              <a:t>                           </a:t>
            </a:r>
            <a:r>
              <a:rPr lang="en-US" sz="2000" dirty="0" err="1" smtClean="0"/>
              <a:t>g</a:t>
            </a:r>
            <a:r>
              <a:rPr lang="en-US" sz="2000" baseline="-25000" dirty="0" err="1" smtClean="0"/>
              <a:t>ij</a:t>
            </a:r>
            <a:r>
              <a:rPr lang="en-US" sz="2000" dirty="0" smtClean="0"/>
              <a:t> = </a:t>
            </a:r>
            <a:r>
              <a:rPr lang="en-US" sz="2000" i="1" dirty="0" err="1" smtClean="0">
                <a:latin typeface="Cambria Math"/>
                <a:cs typeface="Cambria Math"/>
              </a:rPr>
              <a:t>ê</a:t>
            </a:r>
            <a:r>
              <a:rPr lang="en-US" sz="2000" baseline="-25000" dirty="0" err="1" smtClean="0">
                <a:latin typeface="Cambria Math"/>
                <a:cs typeface="Cambria Math"/>
              </a:rPr>
              <a:t>crystal</a:t>
            </a:r>
            <a:r>
              <a:rPr lang="en-US" sz="2000" dirty="0" smtClean="0">
                <a:latin typeface="Cambria Math"/>
                <a:cs typeface="Cambria Math"/>
              </a:rPr>
              <a:t> • </a:t>
            </a:r>
            <a:r>
              <a:rPr lang="en-US" sz="2000" i="1" dirty="0" err="1" smtClean="0">
                <a:latin typeface="Cambria Math"/>
                <a:cs typeface="Cambria Math"/>
              </a:rPr>
              <a:t>ê</a:t>
            </a:r>
            <a:r>
              <a:rPr lang="en-US" sz="2000" baseline="-25000" dirty="0" err="1" smtClean="0">
                <a:latin typeface="Cambria Math"/>
                <a:cs typeface="Cambria Math"/>
              </a:rPr>
              <a:t>sample</a:t>
            </a:r>
            <a:r>
              <a:rPr lang="en-US" sz="2000" dirty="0" smtClean="0">
                <a:latin typeface="Cambria Math"/>
                <a:cs typeface="Cambria Math"/>
              </a:rPr>
              <a:t> </a:t>
            </a:r>
          </a:p>
          <a:p>
            <a:r>
              <a:rPr lang="en-US" sz="2000" dirty="0" smtClean="0"/>
              <a:t>Given any quantity expressed in sample coordinates, it can be transformed (converted, if you like) to crystal coordinates by using the version of the tensor transformation rule that is appropriate to the rank of the tensor concerned (previous slide).</a:t>
            </a:r>
          </a:p>
          <a:p>
            <a:r>
              <a:rPr lang="en-US" sz="2000" dirty="0" smtClean="0"/>
              <a:t>To transform in the opposite direction (crystal to sample), one uses the same transformation but reverses the sense of rotation.  This sounds complicated but it’s actually simple because one uses the transpose, </a:t>
            </a:r>
            <a:r>
              <a:rPr lang="en-US" sz="2000" i="1" dirty="0" err="1" smtClean="0">
                <a:latin typeface="Cambria Math"/>
                <a:cs typeface="Cambria Math"/>
              </a:rPr>
              <a:t>g</a:t>
            </a:r>
            <a:r>
              <a:rPr lang="en-US" sz="2000" baseline="30000" dirty="0" err="1" smtClean="0">
                <a:latin typeface="Cambria Math"/>
                <a:cs typeface="Cambria Math"/>
              </a:rPr>
              <a:t>T</a:t>
            </a:r>
            <a:r>
              <a:rPr lang="en-US" sz="2000" dirty="0" err="1" smtClean="0"/>
              <a:t>.</a:t>
            </a:r>
            <a:r>
              <a:rPr lang="en-US" sz="2000" dirty="0" smtClean="0"/>
              <a:t>  That we can do this is because of the properties of rotations, which can be described by orthogonal matrices.</a:t>
            </a:r>
            <a:endParaRPr lang="en-US" sz="2000" dirty="0"/>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27</a:t>
            </a:fld>
            <a:endParaRPr lang="en-US"/>
          </a:p>
        </p:txBody>
      </p:sp>
    </p:spTree>
    <p:extLst>
      <p:ext uri="{BB962C8B-B14F-4D97-AF65-F5344CB8AC3E}">
        <p14:creationId xmlns:p14="http://schemas.microsoft.com/office/powerpoint/2010/main" val="30249302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1143000"/>
          </a:xfrm>
        </p:spPr>
        <p:txBody>
          <a:bodyPr/>
          <a:lstStyle/>
          <a:p>
            <a:r>
              <a:rPr lang="en-US" i="1" dirty="0" smtClean="0">
                <a:solidFill>
                  <a:srgbClr val="0000FF"/>
                </a:solidFill>
              </a:rPr>
              <a:t>Axis Transformation: Examples</a:t>
            </a:r>
            <a:endParaRPr lang="en-US" i="1" dirty="0">
              <a:solidFill>
                <a:srgbClr val="0000FF"/>
              </a:solidFill>
            </a:endParaRPr>
          </a:p>
        </p:txBody>
      </p:sp>
      <p:sp>
        <p:nvSpPr>
          <p:cNvPr id="3" name="Content Placeholder 2"/>
          <p:cNvSpPr>
            <a:spLocks noGrp="1"/>
          </p:cNvSpPr>
          <p:nvPr>
            <p:ph idx="1"/>
          </p:nvPr>
        </p:nvSpPr>
        <p:spPr>
          <a:xfrm>
            <a:off x="457200" y="1193800"/>
            <a:ext cx="8369300" cy="5281839"/>
          </a:xfrm>
        </p:spPr>
        <p:txBody>
          <a:bodyPr>
            <a:noAutofit/>
          </a:bodyPr>
          <a:lstStyle/>
          <a:p>
            <a:r>
              <a:rPr lang="en-US" sz="1600" dirty="0" smtClean="0"/>
              <a:t>As a practical illustration, consider where the color in the inverse pole figure map comes from.</a:t>
            </a:r>
          </a:p>
          <a:p>
            <a:r>
              <a:rPr lang="en-US" sz="1600" dirty="0" smtClean="0"/>
              <a:t>What we want is to know which crystal axis is parallel to the surface normal of a sample.  By convention, we assume a perfectly flat surface and set the sample z-axis perpendicular to the surface (with the x- and y-axes in the plane).</a:t>
            </a:r>
          </a:p>
          <a:p>
            <a:r>
              <a:rPr lang="en-US" sz="1600" dirty="0" smtClean="0"/>
              <a:t>This means that we need to transform a vector, </a:t>
            </a:r>
            <a:r>
              <a:rPr lang="en-US" sz="1600" dirty="0" smtClean="0">
                <a:latin typeface="Courier"/>
                <a:cs typeface="Courier"/>
              </a:rPr>
              <a:t>V=[0,0,1]</a:t>
            </a:r>
            <a:r>
              <a:rPr lang="en-US" sz="1600" dirty="0" smtClean="0"/>
              <a:t>, where the numbers are the </a:t>
            </a:r>
            <a:r>
              <a:rPr lang="en-US" sz="1600" dirty="0" smtClean="0">
                <a:latin typeface="Cambria Math"/>
                <a:cs typeface="Cambria Math"/>
              </a:rPr>
              <a:t>x, y &amp; z </a:t>
            </a:r>
            <a:r>
              <a:rPr lang="en-US" sz="1600" dirty="0" smtClean="0"/>
              <a:t>coefficients of the </a:t>
            </a:r>
            <a:r>
              <a:rPr lang="en-US" sz="1600" dirty="0" smtClean="0">
                <a:latin typeface="Cambria Math"/>
                <a:cs typeface="Cambria Math"/>
              </a:rPr>
              <a:t>vector. (</a:t>
            </a:r>
            <a:r>
              <a:rPr lang="en-US" sz="1600" dirty="0" smtClean="0"/>
              <a:t>Vectors are 1</a:t>
            </a:r>
            <a:r>
              <a:rPr lang="en-US" sz="1600" baseline="30000" dirty="0" smtClean="0"/>
              <a:t>st</a:t>
            </a:r>
            <a:r>
              <a:rPr lang="en-US" sz="1600" dirty="0" smtClean="0"/>
              <a:t> rank tensors).</a:t>
            </a:r>
          </a:p>
          <a:p>
            <a:r>
              <a:rPr lang="en-US" sz="1600" dirty="0" smtClean="0"/>
              <a:t>Using a </a:t>
            </a:r>
            <a:r>
              <a:rPr lang="en-US" sz="1600" dirty="0" err="1" smtClean="0"/>
              <a:t>Matlab</a:t>
            </a:r>
            <a:r>
              <a:rPr lang="en-US" sz="1600" dirty="0" smtClean="0"/>
              <a:t> routine called </a:t>
            </a:r>
            <a:r>
              <a:rPr lang="en-US" sz="1600" dirty="0" err="1" smtClean="0"/>
              <a:t>EulerToMatrix_ADR.m</a:t>
            </a:r>
            <a:r>
              <a:rPr lang="en-US" sz="1600" dirty="0" smtClean="0"/>
              <a:t>, we can obtain an orientation matrix from a set of three Euler angles (to be explained at a </a:t>
            </a:r>
            <a:r>
              <a:rPr lang="en-US" sz="1600" dirty="0"/>
              <a:t>later date</a:t>
            </a:r>
            <a:r>
              <a:rPr lang="en-US" sz="1600" dirty="0" smtClean="0"/>
              <a:t>), specified as </a:t>
            </a:r>
            <a:r>
              <a:rPr lang="en-US" sz="1600" dirty="0" smtClean="0">
                <a:latin typeface="Courier"/>
                <a:cs typeface="Courier"/>
              </a:rPr>
              <a:t>[0.,54.5,45.]</a:t>
            </a:r>
            <a:r>
              <a:rPr lang="en-US" sz="1600" dirty="0" smtClean="0"/>
              <a:t>.</a:t>
            </a:r>
            <a:r>
              <a:rPr lang="en-US" sz="1600" dirty="0"/>
              <a:t/>
            </a:r>
            <a:br>
              <a:rPr lang="en-US" sz="1600" dirty="0"/>
            </a:br>
            <a:r>
              <a:rPr lang="en-US" sz="1600" dirty="0"/>
              <a:t>Orientation Matrix: = </a:t>
            </a:r>
          </a:p>
          <a:p>
            <a:pPr marL="0" indent="0">
              <a:buNone/>
            </a:pPr>
            <a:r>
              <a:rPr lang="en-US" sz="1600" dirty="0"/>
              <a:t> </a:t>
            </a:r>
            <a:r>
              <a:rPr lang="en-US" sz="1600" dirty="0">
                <a:latin typeface="Courier"/>
                <a:cs typeface="Courier"/>
              </a:rPr>
              <a:t>                   --1--&gt;       --2--&gt;       --3--&gt;</a:t>
            </a:r>
          </a:p>
          <a:p>
            <a:pPr marL="0" indent="0">
              <a:buNone/>
            </a:pPr>
            <a:r>
              <a:rPr lang="en-US" sz="1600" dirty="0">
                <a:latin typeface="Courier"/>
                <a:cs typeface="Courier"/>
              </a:rPr>
              <a:t>       --1--&gt;      0.70711      0.41062      0.57567</a:t>
            </a:r>
          </a:p>
          <a:p>
            <a:pPr marL="0" indent="0">
              <a:buNone/>
            </a:pPr>
            <a:r>
              <a:rPr lang="en-US" sz="1600" dirty="0">
                <a:latin typeface="Courier"/>
                <a:cs typeface="Courier"/>
              </a:rPr>
              <a:t>       --2--&gt;     -0.70711      0.41062      0.57567</a:t>
            </a:r>
          </a:p>
          <a:p>
            <a:pPr marL="0" indent="0">
              <a:buNone/>
            </a:pPr>
            <a:r>
              <a:rPr lang="en-US" sz="1600" dirty="0">
                <a:latin typeface="Courier"/>
                <a:cs typeface="Courier"/>
              </a:rPr>
              <a:t>       --3--&gt;            0     -0.81412      0.58070</a:t>
            </a:r>
          </a:p>
          <a:p>
            <a:r>
              <a:rPr lang="en-US" sz="1600" dirty="0">
                <a:cs typeface="Courier"/>
              </a:rPr>
              <a:t> </a:t>
            </a:r>
            <a:r>
              <a:rPr lang="en-US" sz="1600" dirty="0" smtClean="0">
                <a:cs typeface="Courier"/>
              </a:rPr>
              <a:t>By performing matrix multiplication of this matrix with the vector (treat it as a column vector), </a:t>
            </a:r>
            <a:r>
              <a:rPr lang="en-US" sz="1600" dirty="0" smtClean="0">
                <a:latin typeface="Courier"/>
                <a:cs typeface="Courier"/>
              </a:rPr>
              <a:t>V = [</a:t>
            </a:r>
            <a:r>
              <a:rPr lang="en-US" sz="1600" dirty="0">
                <a:latin typeface="Courier"/>
                <a:cs typeface="Courier"/>
              </a:rPr>
              <a:t>0</a:t>
            </a:r>
            <a:r>
              <a:rPr lang="en-US" sz="1600" dirty="0" smtClean="0">
                <a:latin typeface="Courier"/>
                <a:cs typeface="Courier"/>
              </a:rPr>
              <a:t>, 0, 1]</a:t>
            </a:r>
            <a:r>
              <a:rPr lang="en-US" sz="1600" dirty="0" smtClean="0">
                <a:cs typeface="Cambria Math"/>
              </a:rPr>
              <a:t>, we obtain the new, </a:t>
            </a:r>
            <a:r>
              <a:rPr lang="en-US" sz="1600" dirty="0">
                <a:cs typeface="Cambria Math"/>
              </a:rPr>
              <a:t>transformed vector,</a:t>
            </a:r>
            <a:r>
              <a:rPr lang="en-US" sz="1600" dirty="0">
                <a:latin typeface="Cambria Math"/>
                <a:cs typeface="Cambria Math"/>
              </a:rPr>
              <a:t> </a:t>
            </a:r>
            <a:r>
              <a:rPr lang="en-US" sz="1600" dirty="0">
                <a:latin typeface="Courier"/>
                <a:cs typeface="Courier"/>
              </a:rPr>
              <a:t>V</a:t>
            </a:r>
            <a:r>
              <a:rPr lang="en-US" sz="1600" dirty="0" smtClean="0">
                <a:latin typeface="Courier"/>
                <a:cs typeface="Courier"/>
              </a:rPr>
              <a:t>’ = [0.576, 0.576, 0.581]</a:t>
            </a:r>
            <a:r>
              <a:rPr lang="en-US" sz="1600" dirty="0" smtClean="0">
                <a:latin typeface="Cambria Math"/>
                <a:cs typeface="Cambria Math"/>
              </a:rPr>
              <a:t> .</a:t>
            </a:r>
          </a:p>
          <a:p>
            <a:r>
              <a:rPr lang="en-US" sz="1600" dirty="0" smtClean="0">
                <a:cs typeface="Cambria Math"/>
              </a:rPr>
              <a:t>In relation to the color maps already shown, this transformed vector is very close to [111], which means that we would color that grain blue.</a:t>
            </a:r>
            <a:endParaRPr lang="en-US" sz="1600" dirty="0">
              <a:cs typeface="Courier"/>
            </a:endParaRPr>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28</a:t>
            </a:fld>
            <a:endParaRPr lang="en-US"/>
          </a:p>
        </p:txBody>
      </p:sp>
    </p:spTree>
    <p:extLst>
      <p:ext uri="{BB962C8B-B14F-4D97-AF65-F5344CB8AC3E}">
        <p14:creationId xmlns:p14="http://schemas.microsoft.com/office/powerpoint/2010/main" val="11114535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DDF4316-22E6-F648-87E0-8E48FBA65CD0}" type="slidenum">
              <a:rPr lang="en-US" altLang="ja-JP" sz="1400"/>
              <a:pPr/>
              <a:t>29</a:t>
            </a:fld>
            <a:endParaRPr lang="en-US" altLang="ja-JP" sz="1400"/>
          </a:p>
        </p:txBody>
      </p:sp>
      <p:sp>
        <p:nvSpPr>
          <p:cNvPr id="19458" name="Rectangle 2"/>
          <p:cNvSpPr>
            <a:spLocks noGrp="1" noChangeArrowheads="1"/>
          </p:cNvSpPr>
          <p:nvPr>
            <p:ph type="title"/>
          </p:nvPr>
        </p:nvSpPr>
        <p:spPr>
          <a:xfrm>
            <a:off x="457200" y="71438"/>
            <a:ext cx="8229600" cy="1143000"/>
          </a:xfrm>
        </p:spPr>
        <p:txBody>
          <a:bodyPr/>
          <a:lstStyle/>
          <a:p>
            <a:r>
              <a:rPr lang="en-US" altLang="ja-JP" i="1">
                <a:solidFill>
                  <a:srgbClr val="0000FF"/>
                </a:solidFill>
                <a:ea typeface="ＭＳ Ｐゴシック" charset="0"/>
                <a:cs typeface="ＭＳ Ｐゴシック" charset="0"/>
              </a:rPr>
              <a:t>Stereology</a:t>
            </a:r>
          </a:p>
        </p:txBody>
      </p:sp>
      <p:sp>
        <p:nvSpPr>
          <p:cNvPr id="25604" name="Rectangle 3"/>
          <p:cNvSpPr>
            <a:spLocks noGrp="1" noChangeArrowheads="1"/>
          </p:cNvSpPr>
          <p:nvPr>
            <p:ph type="body" idx="1"/>
          </p:nvPr>
        </p:nvSpPr>
        <p:spPr>
          <a:xfrm>
            <a:off x="787400" y="1295400"/>
            <a:ext cx="7772400" cy="5410200"/>
          </a:xfrm>
        </p:spPr>
        <p:txBody>
          <a:bodyPr>
            <a:normAutofit lnSpcReduction="10000"/>
          </a:bodyPr>
          <a:lstStyle/>
          <a:p>
            <a:pPr>
              <a:lnSpc>
                <a:spcPct val="110000"/>
              </a:lnSpc>
            </a:pPr>
            <a:r>
              <a:rPr lang="en-US" altLang="ja-JP" sz="2400" dirty="0">
                <a:latin typeface="Calibri"/>
                <a:ea typeface="ＭＳ Ｐゴシック" charset="0"/>
                <a:cs typeface="ＭＳ Ｐゴシック" charset="0"/>
              </a:rPr>
              <a:t>Stereology provides us with relationships between quantities that are measurable on a plane section, and 3D quantities that we may need.</a:t>
            </a:r>
          </a:p>
          <a:p>
            <a:pPr>
              <a:lnSpc>
                <a:spcPct val="110000"/>
              </a:lnSpc>
            </a:pPr>
            <a:r>
              <a:rPr lang="en-US" altLang="ja-JP" sz="2400" dirty="0">
                <a:latin typeface="Calibri"/>
                <a:ea typeface="ＭＳ Ｐゴシック" charset="0"/>
                <a:cs typeface="ＭＳ Ｐゴシック" charset="0"/>
              </a:rPr>
              <a:t>Two quantities that are (relatively) easily measured are the number of points per unit length along a line, </a:t>
            </a:r>
            <a:r>
              <a:rPr lang="en-US" altLang="ja-JP" sz="2400" i="1" dirty="0">
                <a:latin typeface="Times New Roman" charset="0"/>
                <a:ea typeface="ＭＳ Ｐゴシック" charset="0"/>
                <a:cs typeface="Times New Roman" charset="0"/>
              </a:rPr>
              <a:t>P</a:t>
            </a:r>
            <a:r>
              <a:rPr lang="en-US" altLang="ja-JP" sz="2400" i="1" baseline="-25000" dirty="0">
                <a:latin typeface="Times New Roman" charset="0"/>
                <a:ea typeface="ＭＳ Ｐゴシック" charset="0"/>
                <a:cs typeface="Times New Roman" charset="0"/>
              </a:rPr>
              <a:t>L</a:t>
            </a:r>
            <a:r>
              <a:rPr lang="en-US" altLang="ja-JP" sz="2400" dirty="0">
                <a:latin typeface="Calibri"/>
                <a:ea typeface="ＭＳ Ｐゴシック" charset="0"/>
                <a:cs typeface="ＭＳ Ｐゴシック" charset="0"/>
              </a:rPr>
              <a:t>, and the number of points per unit area, </a:t>
            </a:r>
            <a:r>
              <a:rPr lang="en-US" altLang="ja-JP" sz="2400" i="1" dirty="0">
                <a:latin typeface="Times New Roman" charset="0"/>
                <a:ea typeface="ＭＳ Ｐゴシック" charset="0"/>
                <a:cs typeface="Times New Roman" charset="0"/>
              </a:rPr>
              <a:t>P</a:t>
            </a:r>
            <a:r>
              <a:rPr lang="en-US" altLang="ja-JP" sz="2400" i="1" baseline="-25000" dirty="0">
                <a:latin typeface="Times New Roman" charset="0"/>
                <a:ea typeface="ＭＳ Ｐゴシック" charset="0"/>
                <a:cs typeface="Times New Roman" charset="0"/>
              </a:rPr>
              <a:t>A</a:t>
            </a:r>
            <a:r>
              <a:rPr lang="en-US" altLang="ja-JP" sz="2400" dirty="0">
                <a:latin typeface="Calibri"/>
                <a:ea typeface="ＭＳ Ｐゴシック" charset="0"/>
                <a:cs typeface="ＭＳ Ｐゴシック" charset="0"/>
              </a:rPr>
              <a:t>.  This nomenclature can be extended to volumes (</a:t>
            </a:r>
            <a:r>
              <a:rPr lang="en-US" altLang="ja-JP" sz="2400" i="1" dirty="0">
                <a:latin typeface="Times New Roman" charset="0"/>
                <a:ea typeface="ＭＳ Ｐゴシック" charset="0"/>
                <a:cs typeface="Times New Roman" charset="0"/>
              </a:rPr>
              <a:t>V</a:t>
            </a:r>
            <a:r>
              <a:rPr lang="en-US" altLang="ja-JP" sz="2400" dirty="0">
                <a:latin typeface="Calibri"/>
                <a:ea typeface="ＭＳ Ｐゴシック" charset="0"/>
                <a:cs typeface="ＭＳ Ｐゴシック" charset="0"/>
              </a:rPr>
              <a:t>) and surfaces (</a:t>
            </a:r>
            <a:r>
              <a:rPr lang="en-US" altLang="ja-JP" sz="2400" i="1" dirty="0">
                <a:latin typeface="Times New Roman" charset="0"/>
                <a:ea typeface="ＭＳ Ｐゴシック" charset="0"/>
                <a:cs typeface="Times New Roman" charset="0"/>
              </a:rPr>
              <a:t>S</a:t>
            </a:r>
            <a:r>
              <a:rPr lang="en-US" altLang="ja-JP" sz="2400" dirty="0">
                <a:latin typeface="Calibri"/>
                <a:ea typeface="ＭＳ Ｐゴシック" charset="0"/>
                <a:cs typeface="ＭＳ Ｐゴシック" charset="0"/>
              </a:rPr>
              <a:t>).</a:t>
            </a:r>
          </a:p>
          <a:p>
            <a:pPr>
              <a:lnSpc>
                <a:spcPct val="110000"/>
              </a:lnSpc>
            </a:pPr>
            <a:r>
              <a:rPr lang="en-US" altLang="ja-JP" sz="2400" dirty="0">
                <a:latin typeface="Calibri"/>
                <a:ea typeface="ＭＳ Ｐゴシック" charset="0"/>
                <a:cs typeface="ＭＳ Ｐゴシック" charset="0"/>
              </a:rPr>
              <a:t>Quantities per unit volume have to be calculated (table).</a:t>
            </a:r>
          </a:p>
          <a:p>
            <a:pPr>
              <a:lnSpc>
                <a:spcPct val="110000"/>
              </a:lnSpc>
            </a:pPr>
            <a:r>
              <a:rPr lang="en-US" altLang="ja-JP" sz="2400" dirty="0">
                <a:latin typeface="Calibri"/>
                <a:ea typeface="ＭＳ Ｐゴシック" charset="0"/>
                <a:cs typeface="ＭＳ Ｐゴシック" charset="0"/>
              </a:rPr>
              <a:t>In this course, we will describe a few key results from stereology, mainly motivated by the need to be able to measure grain size.  No derivations of the equations will be carried out.</a:t>
            </a:r>
          </a:p>
        </p:txBody>
      </p:sp>
      <p:sp>
        <p:nvSpPr>
          <p:cNvPr id="2" name="Footer Placeholder 1"/>
          <p:cNvSpPr>
            <a:spLocks noGrp="1"/>
          </p:cNvSpPr>
          <p:nvPr>
            <p:ph type="ftr" sz="quarter" idx="11"/>
          </p:nvPr>
        </p:nvSpPr>
        <p:spPr/>
        <p:txBody>
          <a:bodyPr/>
          <a:lstStyle/>
          <a:p>
            <a:r>
              <a:rPr lang="en-US" smtClean="0"/>
              <a:t>Please acknowledge Carnegie Mellon if you make public use of these slides</a:t>
            </a:r>
            <a:endParaRPr lang="en-US"/>
          </a:p>
        </p:txBody>
      </p:sp>
    </p:spTree>
    <p:extLst>
      <p:ext uri="{BB962C8B-B14F-4D97-AF65-F5344CB8AC3E}">
        <p14:creationId xmlns:p14="http://schemas.microsoft.com/office/powerpoint/2010/main" val="12265538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041900" y="3574256"/>
            <a:ext cx="3822700" cy="2863335"/>
          </a:xfrm>
          <a:prstGeom prst="rect">
            <a:avLst/>
          </a:prstGeom>
        </p:spPr>
      </p:pic>
      <p:sp>
        <p:nvSpPr>
          <p:cNvPr id="2" name="Title 1"/>
          <p:cNvSpPr>
            <a:spLocks noGrp="1"/>
          </p:cNvSpPr>
          <p:nvPr>
            <p:ph type="title"/>
          </p:nvPr>
        </p:nvSpPr>
        <p:spPr>
          <a:xfrm>
            <a:off x="457200" y="58738"/>
            <a:ext cx="4984750" cy="774700"/>
          </a:xfrm>
        </p:spPr>
        <p:txBody>
          <a:bodyPr/>
          <a:lstStyle/>
          <a:p>
            <a:r>
              <a:rPr lang="en-US" i="1" dirty="0" smtClean="0">
                <a:solidFill>
                  <a:srgbClr val="000090"/>
                </a:solidFill>
              </a:rPr>
              <a:t>Transformer Steel</a:t>
            </a:r>
            <a:endParaRPr lang="en-US" i="1" dirty="0">
              <a:solidFill>
                <a:srgbClr val="000090"/>
              </a:solidFill>
            </a:endParaRPr>
          </a:p>
        </p:txBody>
      </p:sp>
      <p:sp>
        <p:nvSpPr>
          <p:cNvPr id="3" name="Footer Placeholder 2"/>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4" name="Slide Number Placeholder 3"/>
          <p:cNvSpPr>
            <a:spLocks noGrp="1"/>
          </p:cNvSpPr>
          <p:nvPr>
            <p:ph type="sldNum" sz="quarter" idx="12"/>
          </p:nvPr>
        </p:nvSpPr>
        <p:spPr/>
        <p:txBody>
          <a:bodyPr/>
          <a:lstStyle/>
          <a:p>
            <a:fld id="{D6CA388E-DF85-9241-932E-FF3CE731BE5A}" type="slidenum">
              <a:rPr lang="en-US" smtClean="0"/>
              <a:t>3</a:t>
            </a:fld>
            <a:endParaRPr lang="en-US"/>
          </a:p>
        </p:txBody>
      </p:sp>
      <p:pic>
        <p:nvPicPr>
          <p:cNvPr id="7" name="Picture 6"/>
          <p:cNvPicPr>
            <a:picLocks noChangeAspect="1"/>
          </p:cNvPicPr>
          <p:nvPr/>
        </p:nvPicPr>
        <p:blipFill>
          <a:blip r:embed="rId3"/>
          <a:stretch>
            <a:fillRect/>
          </a:stretch>
        </p:blipFill>
        <p:spPr>
          <a:xfrm>
            <a:off x="989292" y="965200"/>
            <a:ext cx="3582707" cy="2513242"/>
          </a:xfrm>
          <a:prstGeom prst="rect">
            <a:avLst/>
          </a:prstGeom>
        </p:spPr>
      </p:pic>
      <p:sp>
        <p:nvSpPr>
          <p:cNvPr id="8" name="TextBox 7"/>
          <p:cNvSpPr txBox="1"/>
          <p:nvPr/>
        </p:nvSpPr>
        <p:spPr>
          <a:xfrm>
            <a:off x="227293" y="1419134"/>
            <a:ext cx="1750336" cy="369332"/>
          </a:xfrm>
          <a:prstGeom prst="rect">
            <a:avLst/>
          </a:prstGeom>
          <a:noFill/>
        </p:spPr>
        <p:txBody>
          <a:bodyPr wrap="none" rtlCol="0">
            <a:spAutoFit/>
          </a:bodyPr>
          <a:lstStyle/>
          <a:p>
            <a:r>
              <a:rPr lang="en-US" dirty="0" err="1" smtClean="0">
                <a:solidFill>
                  <a:srgbClr val="660066"/>
                </a:solidFill>
              </a:rPr>
              <a:t>Dierk-raabe.com</a:t>
            </a:r>
            <a:endParaRPr lang="en-US" dirty="0">
              <a:solidFill>
                <a:srgbClr val="660066"/>
              </a:solidFill>
            </a:endParaRPr>
          </a:p>
        </p:txBody>
      </p:sp>
      <p:sp>
        <p:nvSpPr>
          <p:cNvPr id="10" name="TextBox 9"/>
          <p:cNvSpPr txBox="1"/>
          <p:nvPr/>
        </p:nvSpPr>
        <p:spPr>
          <a:xfrm>
            <a:off x="7034493" y="6290973"/>
            <a:ext cx="2039441" cy="369332"/>
          </a:xfrm>
          <a:prstGeom prst="rect">
            <a:avLst/>
          </a:prstGeom>
          <a:noFill/>
        </p:spPr>
        <p:txBody>
          <a:bodyPr wrap="none" rtlCol="0">
            <a:spAutoFit/>
          </a:bodyPr>
          <a:lstStyle/>
          <a:p>
            <a:r>
              <a:rPr lang="en-US" dirty="0" err="1" smtClean="0">
                <a:solidFill>
                  <a:srgbClr val="660066"/>
                </a:solidFill>
              </a:rPr>
              <a:t>Shanghaimetal.com</a:t>
            </a:r>
            <a:endParaRPr lang="en-US" dirty="0">
              <a:solidFill>
                <a:srgbClr val="660066"/>
              </a:solidFill>
            </a:endParaRPr>
          </a:p>
        </p:txBody>
      </p:sp>
      <p:pic>
        <p:nvPicPr>
          <p:cNvPr id="11" name="Picture 3" descr="iron magnetisation n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950" y="321469"/>
            <a:ext cx="307975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Publications\JeolNews2004\TransformerPrincipl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 y="4152900"/>
            <a:ext cx="4605591"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487580" y="1419134"/>
            <a:ext cx="1857299" cy="369332"/>
          </a:xfrm>
          <a:prstGeom prst="rect">
            <a:avLst/>
          </a:prstGeom>
          <a:noFill/>
        </p:spPr>
        <p:txBody>
          <a:bodyPr wrap="none" rtlCol="0">
            <a:spAutoFit/>
          </a:bodyPr>
          <a:lstStyle/>
          <a:p>
            <a:r>
              <a:rPr lang="en-US" dirty="0" smtClean="0">
                <a:solidFill>
                  <a:srgbClr val="660066"/>
                </a:solidFill>
              </a:rPr>
              <a:t>S. </a:t>
            </a:r>
            <a:r>
              <a:rPr lang="en-US" dirty="0" err="1" smtClean="0">
                <a:solidFill>
                  <a:srgbClr val="660066"/>
                </a:solidFill>
              </a:rPr>
              <a:t>Zaefferer</a:t>
            </a:r>
            <a:r>
              <a:rPr lang="en-US" dirty="0" smtClean="0">
                <a:solidFill>
                  <a:srgbClr val="660066"/>
                </a:solidFill>
              </a:rPr>
              <a:t>, MPIE</a:t>
            </a:r>
            <a:endParaRPr lang="en-US" dirty="0">
              <a:solidFill>
                <a:srgbClr val="660066"/>
              </a:solidFill>
            </a:endParaRPr>
          </a:p>
        </p:txBody>
      </p:sp>
    </p:spTree>
    <p:extLst>
      <p:ext uri="{BB962C8B-B14F-4D97-AF65-F5344CB8AC3E}">
        <p14:creationId xmlns:p14="http://schemas.microsoft.com/office/powerpoint/2010/main" val="2873107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57E2812-9D88-9B43-A0E4-055C244D1F1C}" type="slidenum">
              <a:rPr lang="en-US" altLang="ja-JP" sz="1400"/>
              <a:pPr/>
              <a:t>30</a:t>
            </a:fld>
            <a:endParaRPr lang="en-US" altLang="ja-JP" sz="1400"/>
          </a:p>
        </p:txBody>
      </p:sp>
      <p:sp>
        <p:nvSpPr>
          <p:cNvPr id="21506" name="Rectangle 2"/>
          <p:cNvSpPr>
            <a:spLocks noGrp="1" noChangeArrowheads="1"/>
          </p:cNvSpPr>
          <p:nvPr>
            <p:ph type="title"/>
          </p:nvPr>
        </p:nvSpPr>
        <p:spPr>
          <a:xfrm>
            <a:off x="457200" y="84138"/>
            <a:ext cx="8229600" cy="1143000"/>
          </a:xfrm>
        </p:spPr>
        <p:txBody>
          <a:bodyPr/>
          <a:lstStyle/>
          <a:p>
            <a:r>
              <a:rPr lang="en-US" altLang="ja-JP" i="1">
                <a:solidFill>
                  <a:srgbClr val="0000FF"/>
                </a:solidFill>
                <a:ea typeface="ＭＳ Ｐゴシック" charset="0"/>
                <a:cs typeface="ＭＳ Ｐゴシック" charset="0"/>
              </a:rPr>
              <a:t>Basic relationships in stereology</a:t>
            </a:r>
          </a:p>
        </p:txBody>
      </p:sp>
      <p:sp>
        <p:nvSpPr>
          <p:cNvPr id="29701" name="Text Box 4"/>
          <p:cNvSpPr txBox="1">
            <a:spLocks noChangeArrowheads="1"/>
          </p:cNvSpPr>
          <p:nvPr/>
        </p:nvSpPr>
        <p:spPr bwMode="auto">
          <a:xfrm>
            <a:off x="873125" y="5902325"/>
            <a:ext cx="764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a:t>Underwood, </a:t>
            </a:r>
            <a:r>
              <a:rPr lang="en-US" altLang="ja-JP" i="1"/>
              <a:t>Quantitative Stereology</a:t>
            </a:r>
            <a:r>
              <a:rPr lang="en-US" altLang="ja-JP"/>
              <a:t>, 1971, Addison-Wesley</a:t>
            </a:r>
          </a:p>
        </p:txBody>
      </p:sp>
      <p:grpSp>
        <p:nvGrpSpPr>
          <p:cNvPr id="7" name="Group 17"/>
          <p:cNvGrpSpPr>
            <a:grpSpLocks/>
          </p:cNvGrpSpPr>
          <p:nvPr/>
        </p:nvGrpSpPr>
        <p:grpSpPr bwMode="auto">
          <a:xfrm>
            <a:off x="342900" y="1308100"/>
            <a:ext cx="8458200" cy="4443413"/>
            <a:chOff x="216" y="624"/>
            <a:chExt cx="5328" cy="2799"/>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l="5556"/>
            <a:stretch>
              <a:fillRect/>
            </a:stretch>
          </p:blipFill>
          <p:spPr bwMode="auto">
            <a:xfrm>
              <a:off x="216" y="624"/>
              <a:ext cx="5328" cy="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spect="1" noChangeArrowheads="1"/>
            </p:cNvSpPr>
            <p:nvPr/>
          </p:nvSpPr>
          <p:spPr bwMode="auto">
            <a:xfrm>
              <a:off x="2196" y="3066"/>
              <a:ext cx="232" cy="23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Rectangle 8"/>
            <p:cNvSpPr>
              <a:spLocks noChangeAspect="1" noChangeArrowheads="1"/>
            </p:cNvSpPr>
            <p:nvPr/>
          </p:nvSpPr>
          <p:spPr bwMode="auto">
            <a:xfrm>
              <a:off x="3000" y="2706"/>
              <a:ext cx="232" cy="23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Rectangle 9"/>
            <p:cNvSpPr>
              <a:spLocks noChangeAspect="1" noChangeArrowheads="1"/>
            </p:cNvSpPr>
            <p:nvPr/>
          </p:nvSpPr>
          <p:spPr bwMode="auto">
            <a:xfrm>
              <a:off x="3822" y="2358"/>
              <a:ext cx="232" cy="23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0"/>
            <p:cNvSpPr>
              <a:spLocks noChangeAspect="1" noChangeArrowheads="1"/>
            </p:cNvSpPr>
            <p:nvPr/>
          </p:nvSpPr>
          <p:spPr bwMode="auto">
            <a:xfrm>
              <a:off x="4626" y="1997"/>
              <a:ext cx="232" cy="23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11"/>
            <p:cNvSpPr>
              <a:spLocks noChangeArrowheads="1"/>
            </p:cNvSpPr>
            <p:nvPr/>
          </p:nvSpPr>
          <p:spPr bwMode="auto">
            <a:xfrm>
              <a:off x="2184" y="2016"/>
              <a:ext cx="240" cy="24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Oval 12"/>
            <p:cNvSpPr>
              <a:spLocks noChangeArrowheads="1"/>
            </p:cNvSpPr>
            <p:nvPr/>
          </p:nvSpPr>
          <p:spPr bwMode="auto">
            <a:xfrm>
              <a:off x="2184" y="2364"/>
              <a:ext cx="240" cy="24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Oval 13"/>
            <p:cNvSpPr>
              <a:spLocks noChangeArrowheads="1"/>
            </p:cNvSpPr>
            <p:nvPr/>
          </p:nvSpPr>
          <p:spPr bwMode="auto">
            <a:xfrm>
              <a:off x="2184" y="2718"/>
              <a:ext cx="240" cy="24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14"/>
            <p:cNvSpPr>
              <a:spLocks noChangeArrowheads="1"/>
            </p:cNvSpPr>
            <p:nvPr/>
          </p:nvSpPr>
          <p:spPr bwMode="auto">
            <a:xfrm>
              <a:off x="3012" y="1998"/>
              <a:ext cx="240" cy="24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Oval 15"/>
            <p:cNvSpPr>
              <a:spLocks noChangeArrowheads="1"/>
            </p:cNvSpPr>
            <p:nvPr/>
          </p:nvSpPr>
          <p:spPr bwMode="auto">
            <a:xfrm>
              <a:off x="3012" y="2358"/>
              <a:ext cx="240" cy="24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16"/>
            <p:cNvSpPr>
              <a:spLocks noChangeArrowheads="1"/>
            </p:cNvSpPr>
            <p:nvPr/>
          </p:nvSpPr>
          <p:spPr bwMode="auto">
            <a:xfrm>
              <a:off x="3816" y="1998"/>
              <a:ext cx="240" cy="24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Footer Placeholder 1"/>
          <p:cNvSpPr>
            <a:spLocks noGrp="1"/>
          </p:cNvSpPr>
          <p:nvPr>
            <p:ph type="ftr" sz="quarter" idx="11"/>
          </p:nvPr>
        </p:nvSpPr>
        <p:spPr/>
        <p:txBody>
          <a:bodyPr/>
          <a:lstStyle/>
          <a:p>
            <a:r>
              <a:rPr lang="en-US" smtClean="0"/>
              <a:t>Please acknowledge Carnegie Mellon if you make public use of these slides</a:t>
            </a:r>
            <a:endParaRPr lang="en-US"/>
          </a:p>
        </p:txBody>
      </p:sp>
    </p:spTree>
    <p:extLst>
      <p:ext uri="{BB962C8B-B14F-4D97-AF65-F5344CB8AC3E}">
        <p14:creationId xmlns:p14="http://schemas.microsoft.com/office/powerpoint/2010/main" val="42629402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en-US" i="1" dirty="0" smtClean="0">
                <a:solidFill>
                  <a:srgbClr val="0000FF"/>
                </a:solidFill>
              </a:rPr>
              <a:t>Statistics: R package: 1</a:t>
            </a:r>
            <a:endParaRPr lang="en-US" i="1" dirty="0">
              <a:solidFill>
                <a:srgbClr val="0000FF"/>
              </a:solidFill>
            </a:endParaRPr>
          </a:p>
        </p:txBody>
      </p:sp>
      <p:sp>
        <p:nvSpPr>
          <p:cNvPr id="3" name="Content Placeholder 2"/>
          <p:cNvSpPr>
            <a:spLocks noGrp="1"/>
          </p:cNvSpPr>
          <p:nvPr>
            <p:ph idx="1"/>
          </p:nvPr>
        </p:nvSpPr>
        <p:spPr>
          <a:xfrm>
            <a:off x="457200" y="1227138"/>
            <a:ext cx="8229600" cy="4899025"/>
          </a:xfrm>
        </p:spPr>
        <p:txBody>
          <a:bodyPr>
            <a:normAutofit fontScale="92500"/>
          </a:bodyPr>
          <a:lstStyle/>
          <a:p>
            <a:r>
              <a:rPr lang="en-US" dirty="0" smtClean="0"/>
              <a:t>Step 1: install the R package</a:t>
            </a:r>
          </a:p>
          <a:p>
            <a:r>
              <a:rPr lang="en-US" dirty="0" smtClean="0"/>
              <a:t>Step 2</a:t>
            </a:r>
            <a:r>
              <a:rPr lang="en-US" dirty="0"/>
              <a:t>: visit </a:t>
            </a:r>
            <a:r>
              <a:rPr lang="en-US" dirty="0">
                <a:hlinkClick r:id="rId2"/>
              </a:rPr>
              <a:t>http://www.r-tutor.com</a:t>
            </a:r>
            <a:r>
              <a:rPr lang="en-US" dirty="0" smtClean="0">
                <a:hlinkClick r:id="rId2"/>
              </a:rPr>
              <a:t>/</a:t>
            </a:r>
            <a:endParaRPr lang="en-US" dirty="0" smtClean="0"/>
          </a:p>
          <a:p>
            <a:r>
              <a:rPr lang="en-US" dirty="0" smtClean="0"/>
              <a:t>Many steps: advance through each page on this website to learn how to work with quantities in R</a:t>
            </a:r>
          </a:p>
          <a:p>
            <a:r>
              <a:rPr lang="en-US" dirty="0" smtClean="0"/>
              <a:t>Pages of particular interest for data:</a:t>
            </a:r>
          </a:p>
          <a:p>
            <a:pPr lvl="1"/>
            <a:r>
              <a:rPr lang="en-US" dirty="0">
                <a:hlinkClick r:id="rId3"/>
              </a:rPr>
              <a:t>http://www.r-tutor.com/r-introduction/</a:t>
            </a:r>
            <a:r>
              <a:rPr lang="en-US" dirty="0" smtClean="0">
                <a:hlinkClick r:id="rId3"/>
              </a:rPr>
              <a:t>matrix</a:t>
            </a:r>
            <a:endParaRPr lang="en-US" dirty="0" smtClean="0"/>
          </a:p>
          <a:p>
            <a:pPr lvl="1"/>
            <a:r>
              <a:rPr lang="en-US" dirty="0">
                <a:hlinkClick r:id="rId4"/>
              </a:rPr>
              <a:t>http://www.r-tutor.com/r-introduction/data-</a:t>
            </a:r>
            <a:r>
              <a:rPr lang="en-US" dirty="0" smtClean="0">
                <a:hlinkClick r:id="rId4"/>
              </a:rPr>
              <a:t>frame</a:t>
            </a:r>
            <a:endParaRPr lang="en-US" dirty="0" smtClean="0"/>
          </a:p>
          <a:p>
            <a:pPr lvl="1"/>
            <a:r>
              <a:rPr lang="en-US" dirty="0">
                <a:hlinkClick r:id="rId5"/>
              </a:rPr>
              <a:t>http://www.r-tutor.com/r-introduction/data-frame/data-</a:t>
            </a:r>
            <a:r>
              <a:rPr lang="en-US" dirty="0" smtClean="0">
                <a:hlinkClick r:id="rId5"/>
              </a:rPr>
              <a:t>import</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31</a:t>
            </a:fld>
            <a:endParaRPr lang="en-US"/>
          </a:p>
        </p:txBody>
      </p:sp>
    </p:spTree>
    <p:extLst>
      <p:ext uri="{BB962C8B-B14F-4D97-AF65-F5344CB8AC3E}">
        <p14:creationId xmlns:p14="http://schemas.microsoft.com/office/powerpoint/2010/main" val="3742222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0"/>
            <a:ext cx="8229600" cy="563562"/>
          </a:xfrm>
        </p:spPr>
        <p:txBody>
          <a:bodyPr>
            <a:normAutofit fontScale="90000"/>
          </a:bodyPr>
          <a:lstStyle/>
          <a:p>
            <a:r>
              <a:rPr lang="en-US" i="1" dirty="0">
                <a:solidFill>
                  <a:srgbClr val="0000FF"/>
                </a:solidFill>
              </a:rPr>
              <a:t>Statistics: R package: </a:t>
            </a:r>
            <a:r>
              <a:rPr lang="en-US" i="1" dirty="0" smtClean="0">
                <a:solidFill>
                  <a:srgbClr val="0000FF"/>
                </a:solidFill>
              </a:rPr>
              <a:t>2</a:t>
            </a:r>
            <a:endParaRPr lang="en-US" dirty="0"/>
          </a:p>
        </p:txBody>
      </p:sp>
      <p:sp>
        <p:nvSpPr>
          <p:cNvPr id="3" name="Content Placeholder 2"/>
          <p:cNvSpPr>
            <a:spLocks noGrp="1"/>
          </p:cNvSpPr>
          <p:nvPr>
            <p:ph idx="1"/>
          </p:nvPr>
        </p:nvSpPr>
        <p:spPr>
          <a:xfrm>
            <a:off x="203190" y="838200"/>
            <a:ext cx="5672667" cy="5287963"/>
          </a:xfrm>
        </p:spPr>
        <p:txBody>
          <a:bodyPr>
            <a:normAutofit fontScale="55000" lnSpcReduction="20000"/>
          </a:bodyPr>
          <a:lstStyle/>
          <a:p>
            <a:pPr>
              <a:lnSpc>
                <a:spcPct val="120000"/>
              </a:lnSpc>
            </a:pPr>
            <a:r>
              <a:rPr lang="en-US" dirty="0"/>
              <a:t>Pages of particular interest for </a:t>
            </a:r>
            <a:r>
              <a:rPr lang="en-US" dirty="0" smtClean="0"/>
              <a:t>basic statistics:</a:t>
            </a:r>
          </a:p>
          <a:p>
            <a:pPr lvl="1">
              <a:lnSpc>
                <a:spcPct val="120000"/>
              </a:lnSpc>
            </a:pPr>
            <a:r>
              <a:rPr lang="en-US" dirty="0">
                <a:hlinkClick r:id="rId2"/>
              </a:rPr>
              <a:t>http://www.r-tutor.com/elementary-statistics/quantitative-</a:t>
            </a:r>
            <a:r>
              <a:rPr lang="en-US" dirty="0" smtClean="0">
                <a:hlinkClick r:id="rId2"/>
              </a:rPr>
              <a:t>data</a:t>
            </a:r>
            <a:endParaRPr lang="en-US" dirty="0" smtClean="0"/>
          </a:p>
          <a:p>
            <a:pPr>
              <a:lnSpc>
                <a:spcPct val="120000"/>
              </a:lnSpc>
            </a:pPr>
            <a:r>
              <a:rPr lang="en-US" dirty="0"/>
              <a:t>Read in </a:t>
            </a:r>
            <a:r>
              <a:rPr lang="en-US" dirty="0" err="1"/>
              <a:t>ReducedDiameter_StagDerrJih_Cu_A-</a:t>
            </a:r>
            <a:r>
              <a:rPr lang="en-US" dirty="0" err="1" smtClean="0"/>
              <a:t>O.csv</a:t>
            </a:r>
            <a:r>
              <a:rPr lang="en-US" dirty="0" smtClean="0"/>
              <a:t> using </a:t>
            </a:r>
            <a:r>
              <a:rPr lang="en-US" dirty="0" err="1" smtClean="0"/>
              <a:t>read.csv</a:t>
            </a:r>
            <a:r>
              <a:rPr lang="en-US" dirty="0" smtClean="0"/>
              <a:t>; this is a set of values of individual grain sizes from measurements on thin films (see </a:t>
            </a:r>
            <a:r>
              <a:rPr lang="en-US" dirty="0" err="1" smtClean="0"/>
              <a:t>Donegan</a:t>
            </a:r>
            <a:r>
              <a:rPr lang="en-US" dirty="0" smtClean="0"/>
              <a:t> et al. </a:t>
            </a:r>
            <a:r>
              <a:rPr lang="en-US" i="1" dirty="0" smtClean="0"/>
              <a:t>Acta mater.</a:t>
            </a:r>
            <a:r>
              <a:rPr lang="en-US" dirty="0" smtClean="0"/>
              <a:t> 2013). Use </a:t>
            </a:r>
            <a:r>
              <a:rPr lang="en-US" dirty="0" err="1" smtClean="0">
                <a:latin typeface="Courier"/>
                <a:cs typeface="Courier"/>
              </a:rPr>
              <a:t>barm</a:t>
            </a:r>
            <a:r>
              <a:rPr lang="en-US" dirty="0" smtClean="0">
                <a:latin typeface="Courier"/>
                <a:cs typeface="Courier"/>
              </a:rPr>
              <a:t>=</a:t>
            </a:r>
            <a:r>
              <a:rPr lang="en-US" dirty="0" err="1" smtClean="0">
                <a:latin typeface="Courier"/>
                <a:cs typeface="Courier"/>
              </a:rPr>
              <a:t>read.csv</a:t>
            </a:r>
            <a:r>
              <a:rPr lang="en-US" dirty="0" smtClean="0">
                <a:latin typeface="Courier"/>
                <a:cs typeface="Courier"/>
              </a:rPr>
              <a:t> </a:t>
            </a:r>
            <a:r>
              <a:rPr lang="en-US" dirty="0" smtClean="0"/>
              <a:t>with header=F (there is no header line).</a:t>
            </a:r>
          </a:p>
          <a:p>
            <a:pPr>
              <a:lnSpc>
                <a:spcPct val="120000"/>
              </a:lnSpc>
            </a:pPr>
            <a:r>
              <a:rPr lang="en-US" dirty="0"/>
              <a:t>First convert the data to a row </a:t>
            </a:r>
            <a:r>
              <a:rPr lang="en-US" dirty="0" smtClean="0"/>
              <a:t>using, e.g., </a:t>
            </a:r>
            <a:r>
              <a:rPr lang="en-US" dirty="0" err="1" smtClean="0">
                <a:latin typeface="Courier"/>
                <a:cs typeface="Courier"/>
              </a:rPr>
              <a:t>nbarm</a:t>
            </a:r>
            <a:r>
              <a:rPr lang="en-US" dirty="0" smtClean="0">
                <a:latin typeface="Courier"/>
                <a:cs typeface="Courier"/>
              </a:rPr>
              <a:t>=</a:t>
            </a:r>
            <a:r>
              <a:rPr lang="en-US" dirty="0" err="1" smtClean="0">
                <a:latin typeface="Courier"/>
                <a:cs typeface="Courier"/>
              </a:rPr>
              <a:t>barm</a:t>
            </a:r>
            <a:r>
              <a:rPr lang="en-US" dirty="0" smtClean="0">
                <a:latin typeface="Courier"/>
                <a:cs typeface="Courier"/>
              </a:rPr>
              <a:t>($V1)</a:t>
            </a:r>
            <a:r>
              <a:rPr lang="en-US" dirty="0" smtClean="0"/>
              <a:t>; then plot with </a:t>
            </a:r>
            <a:r>
              <a:rPr lang="en-US" dirty="0" err="1" smtClean="0"/>
              <a:t>hist</a:t>
            </a:r>
            <a:r>
              <a:rPr lang="en-US" dirty="0" smtClean="0"/>
              <a:t>(</a:t>
            </a:r>
            <a:r>
              <a:rPr lang="en-US" dirty="0" err="1" smtClean="0"/>
              <a:t>nbarm</a:t>
            </a:r>
            <a:r>
              <a:rPr lang="en-US" dirty="0" smtClean="0"/>
              <a:t>). </a:t>
            </a:r>
            <a:r>
              <a:rPr lang="en-US" dirty="0"/>
              <a:t>Amuse yourself by playing with the colors!</a:t>
            </a:r>
            <a:endParaRPr lang="en-US" dirty="0" smtClean="0"/>
          </a:p>
          <a:p>
            <a:pPr>
              <a:lnSpc>
                <a:spcPct val="120000"/>
              </a:lnSpc>
            </a:pPr>
            <a:r>
              <a:rPr lang="en-US" dirty="0" smtClean="0"/>
              <a:t>Process the data by following the steps that you find at </a:t>
            </a:r>
            <a:r>
              <a:rPr lang="en-US" dirty="0" smtClean="0">
                <a:hlinkClick r:id="rId3"/>
              </a:rPr>
              <a:t>www.r-tutor.com</a:t>
            </a:r>
            <a:r>
              <a:rPr lang="en-US" dirty="0" smtClean="0"/>
              <a:t> to bin the data (the “cut” function) and produce a histogram of the </a:t>
            </a:r>
            <a:r>
              <a:rPr lang="en-US" i="1" dirty="0" smtClean="0"/>
              <a:t>frequency distribution</a:t>
            </a:r>
            <a:r>
              <a:rPr lang="en-US" dirty="0" smtClean="0"/>
              <a:t> with (arbitrarily) 30 bins. </a:t>
            </a:r>
          </a:p>
          <a:p>
            <a:pPr marL="0" indent="0">
              <a:lnSpc>
                <a:spcPct val="120000"/>
              </a:lnSpc>
              <a:buNone/>
            </a:pPr>
            <a:endParaRPr lang="en-US" dirty="0"/>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32</a:t>
            </a:fld>
            <a:endParaRPr lang="en-US"/>
          </a:p>
        </p:txBody>
      </p:sp>
      <p:pic>
        <p:nvPicPr>
          <p:cNvPr id="6" name="Picture 5" descr="hist(nbar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960" y="254000"/>
            <a:ext cx="3938539" cy="5096933"/>
          </a:xfrm>
          <a:prstGeom prst="rect">
            <a:avLst/>
          </a:prstGeom>
        </p:spPr>
      </p:pic>
      <p:pic>
        <p:nvPicPr>
          <p:cNvPr id="7" name="Picture 6" descr="hist(nbarm)-colors.pdf"/>
          <p:cNvPicPr>
            <a:picLocks noChangeAspect="1"/>
          </p:cNvPicPr>
          <p:nvPr/>
        </p:nvPicPr>
        <p:blipFill rotWithShape="1">
          <a:blip r:embed="rId5">
            <a:extLst>
              <a:ext uri="{28A0092B-C50C-407E-A947-70E740481C1C}">
                <a14:useLocalDpi xmlns:a14="http://schemas.microsoft.com/office/drawing/2010/main" val="0"/>
              </a:ext>
            </a:extLst>
          </a:blip>
          <a:srcRect t="9508" b="27436"/>
          <a:stretch/>
        </p:blipFill>
        <p:spPr>
          <a:xfrm>
            <a:off x="5875857" y="3979333"/>
            <a:ext cx="3382434" cy="2760133"/>
          </a:xfrm>
          <a:prstGeom prst="rect">
            <a:avLst/>
          </a:prstGeom>
        </p:spPr>
      </p:pic>
    </p:spTree>
    <p:extLst>
      <p:ext uri="{BB962C8B-B14F-4D97-AF65-F5344CB8AC3E}">
        <p14:creationId xmlns:p14="http://schemas.microsoft.com/office/powerpoint/2010/main" val="1216185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2"/>
            <a:ext cx="8229600" cy="1143000"/>
          </a:xfrm>
        </p:spPr>
        <p:txBody>
          <a:bodyPr/>
          <a:lstStyle/>
          <a:p>
            <a:r>
              <a:rPr lang="en-US" i="1" dirty="0">
                <a:solidFill>
                  <a:srgbClr val="0000FF"/>
                </a:solidFill>
              </a:rPr>
              <a:t>Statistics: R package: </a:t>
            </a:r>
            <a:r>
              <a:rPr lang="en-US" i="1" dirty="0" smtClean="0">
                <a:solidFill>
                  <a:srgbClr val="0000FF"/>
                </a:solidFill>
              </a:rPr>
              <a:t>3</a:t>
            </a:r>
            <a:endParaRPr lang="en-US" dirty="0"/>
          </a:p>
        </p:txBody>
      </p:sp>
      <p:sp>
        <p:nvSpPr>
          <p:cNvPr id="3" name="Content Placeholder 2"/>
          <p:cNvSpPr>
            <a:spLocks noGrp="1"/>
          </p:cNvSpPr>
          <p:nvPr>
            <p:ph idx="1"/>
          </p:nvPr>
        </p:nvSpPr>
        <p:spPr>
          <a:xfrm>
            <a:off x="533403" y="1473195"/>
            <a:ext cx="4267200" cy="5088467"/>
          </a:xfrm>
        </p:spPr>
        <p:txBody>
          <a:bodyPr>
            <a:normAutofit fontScale="77500" lnSpcReduction="20000"/>
          </a:bodyPr>
          <a:lstStyle/>
          <a:p>
            <a:r>
              <a:rPr lang="en-US" dirty="0" smtClean="0"/>
              <a:t>Now make a </a:t>
            </a:r>
            <a:r>
              <a:rPr lang="en-US" i="1" dirty="0" smtClean="0"/>
              <a:t>relative frequency histogram</a:t>
            </a:r>
          </a:p>
          <a:p>
            <a:r>
              <a:rPr lang="en-US" dirty="0" smtClean="0"/>
              <a:t>Here’s a quick way to do it:</a:t>
            </a:r>
          </a:p>
          <a:p>
            <a:pPr lvl="1"/>
            <a:r>
              <a:rPr lang="en-US" dirty="0">
                <a:latin typeface="Courier"/>
                <a:cs typeface="Courier"/>
              </a:rPr>
              <a:t>&gt; </a:t>
            </a:r>
            <a:r>
              <a:rPr lang="en-US" dirty="0" err="1">
                <a:latin typeface="Courier"/>
                <a:cs typeface="Courier"/>
              </a:rPr>
              <a:t>barm.table</a:t>
            </a:r>
            <a:r>
              <a:rPr lang="en-US" dirty="0">
                <a:latin typeface="Courier"/>
                <a:cs typeface="Courier"/>
              </a:rPr>
              <a:t> = </a:t>
            </a:r>
            <a:r>
              <a:rPr lang="en-US" dirty="0" err="1">
                <a:latin typeface="Courier"/>
                <a:cs typeface="Courier"/>
              </a:rPr>
              <a:t>hist</a:t>
            </a:r>
            <a:r>
              <a:rPr lang="en-US" dirty="0">
                <a:latin typeface="Courier"/>
                <a:cs typeface="Courier"/>
              </a:rPr>
              <a:t>(</a:t>
            </a:r>
            <a:r>
              <a:rPr lang="en-US" dirty="0" err="1">
                <a:latin typeface="Courier"/>
                <a:cs typeface="Courier"/>
              </a:rPr>
              <a:t>nbarm</a:t>
            </a:r>
            <a:r>
              <a:rPr lang="en-US" dirty="0">
                <a:latin typeface="Courier"/>
                <a:cs typeface="Courier"/>
              </a:rPr>
              <a:t>, breaks = 30, plot=F)</a:t>
            </a:r>
          </a:p>
          <a:p>
            <a:pPr lvl="1"/>
            <a:r>
              <a:rPr lang="en-US" dirty="0">
                <a:latin typeface="Courier"/>
                <a:cs typeface="Courier"/>
              </a:rPr>
              <a:t>&gt; </a:t>
            </a:r>
            <a:r>
              <a:rPr lang="en-US" dirty="0" err="1">
                <a:latin typeface="Courier"/>
                <a:cs typeface="Courier"/>
              </a:rPr>
              <a:t>barm.table$counts</a:t>
            </a:r>
            <a:r>
              <a:rPr lang="en-US" dirty="0">
                <a:latin typeface="Courier"/>
                <a:cs typeface="Courier"/>
              </a:rPr>
              <a:t> = </a:t>
            </a:r>
            <a:r>
              <a:rPr lang="en-US" dirty="0" err="1">
                <a:latin typeface="Courier"/>
                <a:cs typeface="Courier"/>
              </a:rPr>
              <a:t>barm.table$counts</a:t>
            </a:r>
            <a:r>
              <a:rPr lang="en-US" dirty="0">
                <a:latin typeface="Courier"/>
                <a:cs typeface="Courier"/>
              </a:rPr>
              <a:t>/sum(</a:t>
            </a:r>
            <a:r>
              <a:rPr lang="en-US" dirty="0" err="1">
                <a:latin typeface="Courier"/>
                <a:cs typeface="Courier"/>
              </a:rPr>
              <a:t>barm.table$counts</a:t>
            </a:r>
            <a:r>
              <a:rPr lang="en-US" dirty="0">
                <a:latin typeface="Courier"/>
                <a:cs typeface="Courier"/>
              </a:rPr>
              <a:t>)</a:t>
            </a:r>
          </a:p>
          <a:p>
            <a:pPr lvl="1"/>
            <a:r>
              <a:rPr lang="en-US" dirty="0">
                <a:latin typeface="Courier"/>
                <a:cs typeface="Courier"/>
              </a:rPr>
              <a:t>&gt; plot(</a:t>
            </a:r>
            <a:r>
              <a:rPr lang="en-US" dirty="0" err="1">
                <a:latin typeface="Courier"/>
                <a:cs typeface="Courier"/>
              </a:rPr>
              <a:t>barm.table</a:t>
            </a:r>
            <a:r>
              <a:rPr lang="en-US" dirty="0">
                <a:latin typeface="Courier"/>
                <a:cs typeface="Courier"/>
              </a:rPr>
              <a:t>)</a:t>
            </a:r>
          </a:p>
          <a:p>
            <a:pPr lvl="1"/>
            <a:r>
              <a:rPr lang="en-US" dirty="0">
                <a:latin typeface="Courier"/>
                <a:cs typeface="Courier"/>
              </a:rPr>
              <a:t>&gt; plot(</a:t>
            </a:r>
            <a:r>
              <a:rPr lang="en-US" dirty="0" err="1">
                <a:latin typeface="Courier"/>
                <a:cs typeface="Courier"/>
              </a:rPr>
              <a:t>barm.table</a:t>
            </a:r>
            <a:r>
              <a:rPr lang="en-US" dirty="0">
                <a:latin typeface="Courier"/>
                <a:cs typeface="Courier"/>
              </a:rPr>
              <a:t>, col = colors</a:t>
            </a:r>
            <a:r>
              <a:rPr lang="en-US" dirty="0" smtClean="0">
                <a:latin typeface="Courier"/>
                <a:cs typeface="Courier"/>
              </a:rPr>
              <a:t>)</a:t>
            </a:r>
          </a:p>
          <a:p>
            <a:r>
              <a:rPr lang="en-US" dirty="0" smtClean="0"/>
              <a:t>Now follow the r-tutor method</a:t>
            </a:r>
          </a:p>
          <a:p>
            <a:endParaRPr lang="en-US" dirty="0"/>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33</a:t>
            </a:fld>
            <a:endParaRPr lang="en-US"/>
          </a:p>
        </p:txBody>
      </p:sp>
      <p:pic>
        <p:nvPicPr>
          <p:cNvPr id="6" name="Picture 5" descr="relative-freq-nbarm.pdf"/>
          <p:cNvPicPr>
            <a:picLocks noChangeAspect="1"/>
          </p:cNvPicPr>
          <p:nvPr/>
        </p:nvPicPr>
        <p:blipFill rotWithShape="1">
          <a:blip r:embed="rId2">
            <a:extLst>
              <a:ext uri="{28A0092B-C50C-407E-A947-70E740481C1C}">
                <a14:useLocalDpi xmlns:a14="http://schemas.microsoft.com/office/drawing/2010/main" val="0"/>
              </a:ext>
            </a:extLst>
          </a:blip>
          <a:srcRect l="11583" t="11853" r="13965" b="29382"/>
          <a:stretch/>
        </p:blipFill>
        <p:spPr>
          <a:xfrm>
            <a:off x="5105400" y="1676400"/>
            <a:ext cx="3945468" cy="4030133"/>
          </a:xfrm>
          <a:prstGeom prst="rect">
            <a:avLst/>
          </a:prstGeom>
        </p:spPr>
      </p:pic>
    </p:spTree>
    <p:extLst>
      <p:ext uri="{BB962C8B-B14F-4D97-AF65-F5344CB8AC3E}">
        <p14:creationId xmlns:p14="http://schemas.microsoft.com/office/powerpoint/2010/main" val="2589190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00FF"/>
                </a:solidFill>
              </a:rPr>
              <a:t>Statistics: R package: </a:t>
            </a:r>
            <a:r>
              <a:rPr lang="en-US" i="1" dirty="0" smtClean="0">
                <a:solidFill>
                  <a:srgbClr val="0000FF"/>
                </a:solidFill>
              </a:rPr>
              <a:t>4</a:t>
            </a:r>
            <a:endParaRPr lang="en-US" dirty="0"/>
          </a:p>
        </p:txBody>
      </p:sp>
      <p:sp>
        <p:nvSpPr>
          <p:cNvPr id="3" name="Content Placeholder 2"/>
          <p:cNvSpPr>
            <a:spLocks noGrp="1"/>
          </p:cNvSpPr>
          <p:nvPr>
            <p:ph idx="1"/>
          </p:nvPr>
        </p:nvSpPr>
        <p:spPr>
          <a:xfrm>
            <a:off x="457200" y="1286921"/>
            <a:ext cx="4546600" cy="5122333"/>
          </a:xfrm>
        </p:spPr>
        <p:txBody>
          <a:bodyPr>
            <a:normAutofit fontScale="92500" lnSpcReduction="10000"/>
          </a:bodyPr>
          <a:lstStyle/>
          <a:p>
            <a:r>
              <a:rPr lang="en-US" dirty="0" smtClean="0"/>
              <a:t>Now let’s make a </a:t>
            </a:r>
            <a:r>
              <a:rPr lang="en-US" i="1" dirty="0" smtClean="0"/>
              <a:t>probability density function</a:t>
            </a:r>
            <a:endParaRPr lang="en-US" dirty="0" smtClean="0"/>
          </a:p>
          <a:p>
            <a:r>
              <a:rPr lang="en-US" dirty="0" smtClean="0"/>
              <a:t>Remember what how PDF is defined?!</a:t>
            </a:r>
          </a:p>
          <a:p>
            <a:r>
              <a:rPr lang="en-US" dirty="0" smtClean="0"/>
              <a:t>Easy way</a:t>
            </a:r>
            <a:r>
              <a:rPr lang="en-US" dirty="0"/>
              <a:t>: </a:t>
            </a:r>
            <a:r>
              <a:rPr lang="en-US" sz="3000" dirty="0" err="1">
                <a:latin typeface="Courier"/>
                <a:cs typeface="Courier"/>
              </a:rPr>
              <a:t>hist</a:t>
            </a:r>
            <a:r>
              <a:rPr lang="en-US" sz="3000" dirty="0">
                <a:latin typeface="Courier"/>
                <a:cs typeface="Courier"/>
              </a:rPr>
              <a:t>(</a:t>
            </a:r>
            <a:r>
              <a:rPr lang="en-US" sz="3000" dirty="0" err="1">
                <a:latin typeface="Courier"/>
                <a:cs typeface="Courier"/>
              </a:rPr>
              <a:t>nbarm.relative</a:t>
            </a:r>
            <a:r>
              <a:rPr lang="en-US" sz="3000" dirty="0">
                <a:latin typeface="Courier"/>
                <a:cs typeface="Courier"/>
              </a:rPr>
              <a:t>, </a:t>
            </a:r>
            <a:r>
              <a:rPr lang="en-US" sz="3000" dirty="0" err="1">
                <a:latin typeface="Courier"/>
                <a:cs typeface="Courier"/>
              </a:rPr>
              <a:t>freq</a:t>
            </a:r>
            <a:r>
              <a:rPr lang="en-US" sz="3000" dirty="0">
                <a:latin typeface="Courier"/>
                <a:cs typeface="Courier"/>
              </a:rPr>
              <a:t>= F, col = colors, main = "Prob. Density of </a:t>
            </a:r>
            <a:r>
              <a:rPr lang="en-US" sz="3000" dirty="0" err="1">
                <a:latin typeface="Courier"/>
                <a:cs typeface="Courier"/>
              </a:rPr>
              <a:t>Barmak</a:t>
            </a:r>
            <a:r>
              <a:rPr lang="en-US" sz="3000" dirty="0">
                <a:latin typeface="Courier"/>
                <a:cs typeface="Courier"/>
              </a:rPr>
              <a:t> Grain Sizes")</a:t>
            </a:r>
            <a:endParaRPr lang="en-US" dirty="0">
              <a:latin typeface="Courier"/>
              <a:cs typeface="Courier"/>
            </a:endParaRPr>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34</a:t>
            </a:fld>
            <a:endParaRPr lang="en-US"/>
          </a:p>
        </p:txBody>
      </p:sp>
      <p:pic>
        <p:nvPicPr>
          <p:cNvPr id="6" name="Picture 5" descr="PDF-nbarm.pdf"/>
          <p:cNvPicPr>
            <a:picLocks noChangeAspect="1"/>
          </p:cNvPicPr>
          <p:nvPr/>
        </p:nvPicPr>
        <p:blipFill rotWithShape="1">
          <a:blip r:embed="rId2">
            <a:extLst>
              <a:ext uri="{28A0092B-C50C-407E-A947-70E740481C1C}">
                <a14:useLocalDpi xmlns:a14="http://schemas.microsoft.com/office/drawing/2010/main" val="0"/>
              </a:ext>
            </a:extLst>
          </a:blip>
          <a:srcRect l="11582" t="11728" r="13806" b="30864"/>
          <a:stretch/>
        </p:blipFill>
        <p:spPr>
          <a:xfrm>
            <a:off x="5003800" y="1417638"/>
            <a:ext cx="3953935" cy="3937001"/>
          </a:xfrm>
          <a:prstGeom prst="rect">
            <a:avLst/>
          </a:prstGeom>
        </p:spPr>
      </p:pic>
    </p:spTree>
    <p:extLst>
      <p:ext uri="{BB962C8B-B14F-4D97-AF65-F5344CB8AC3E}">
        <p14:creationId xmlns:p14="http://schemas.microsoft.com/office/powerpoint/2010/main" val="1420032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97"/>
            <a:ext cx="8229600" cy="1143000"/>
          </a:xfrm>
        </p:spPr>
        <p:txBody>
          <a:bodyPr/>
          <a:lstStyle/>
          <a:p>
            <a:r>
              <a:rPr lang="en-US" i="1" dirty="0">
                <a:solidFill>
                  <a:srgbClr val="0000FF"/>
                </a:solidFill>
              </a:rPr>
              <a:t>Statistics: R package: </a:t>
            </a:r>
            <a:r>
              <a:rPr lang="en-US" i="1" dirty="0" smtClean="0">
                <a:solidFill>
                  <a:srgbClr val="0000FF"/>
                </a:solidFill>
              </a:rPr>
              <a:t>5</a:t>
            </a:r>
            <a:endParaRPr lang="en-US" dirty="0"/>
          </a:p>
        </p:txBody>
      </p:sp>
      <p:sp>
        <p:nvSpPr>
          <p:cNvPr id="3" name="Content Placeholder 2"/>
          <p:cNvSpPr>
            <a:spLocks noGrp="1"/>
          </p:cNvSpPr>
          <p:nvPr>
            <p:ph idx="1"/>
          </p:nvPr>
        </p:nvSpPr>
        <p:spPr>
          <a:xfrm>
            <a:off x="457200" y="1312334"/>
            <a:ext cx="4233333" cy="5376334"/>
          </a:xfrm>
        </p:spPr>
        <p:txBody>
          <a:bodyPr>
            <a:normAutofit/>
          </a:bodyPr>
          <a:lstStyle/>
          <a:p>
            <a:r>
              <a:rPr lang="en-US" sz="2000" dirty="0" smtClean="0"/>
              <a:t>Now let’s make a </a:t>
            </a:r>
            <a:r>
              <a:rPr lang="en-US" sz="2000" i="1" dirty="0" smtClean="0"/>
              <a:t>cumulative distribution function (CDF)</a:t>
            </a:r>
            <a:endParaRPr lang="en-US" sz="2000" dirty="0" smtClean="0"/>
          </a:p>
          <a:p>
            <a:r>
              <a:rPr lang="en-US" sz="2000" dirty="0" smtClean="0"/>
              <a:t>Quick way:</a:t>
            </a:r>
          </a:p>
          <a:p>
            <a:pPr lvl="1"/>
            <a:r>
              <a:rPr lang="en-US" sz="2000" dirty="0" smtClean="0">
                <a:latin typeface="Courier"/>
                <a:cs typeface="Courier"/>
              </a:rPr>
              <a:t>&gt; </a:t>
            </a:r>
            <a:r>
              <a:rPr lang="en-US" sz="2000" dirty="0" err="1">
                <a:latin typeface="Courier"/>
                <a:cs typeface="Courier"/>
              </a:rPr>
              <a:t>barm.cdf</a:t>
            </a:r>
            <a:r>
              <a:rPr lang="en-US" sz="2000" dirty="0">
                <a:latin typeface="Courier"/>
                <a:cs typeface="Courier"/>
              </a:rPr>
              <a:t> = </a:t>
            </a:r>
            <a:r>
              <a:rPr lang="en-US" sz="2000" dirty="0" err="1">
                <a:latin typeface="Courier"/>
                <a:cs typeface="Courier"/>
              </a:rPr>
              <a:t>ecdf</a:t>
            </a:r>
            <a:r>
              <a:rPr lang="en-US" sz="2000" dirty="0">
                <a:latin typeface="Courier"/>
                <a:cs typeface="Courier"/>
              </a:rPr>
              <a:t>(</a:t>
            </a:r>
            <a:r>
              <a:rPr lang="en-US" sz="2000" dirty="0" err="1">
                <a:latin typeface="Courier"/>
                <a:cs typeface="Courier"/>
              </a:rPr>
              <a:t>nbarm</a:t>
            </a:r>
            <a:r>
              <a:rPr lang="en-US" sz="2000" dirty="0">
                <a:latin typeface="Courier"/>
                <a:cs typeface="Courier"/>
              </a:rPr>
              <a:t>)</a:t>
            </a:r>
          </a:p>
          <a:p>
            <a:pPr lvl="1"/>
            <a:r>
              <a:rPr lang="en-US" sz="2000" dirty="0" smtClean="0">
                <a:latin typeface="Courier"/>
                <a:cs typeface="Courier"/>
              </a:rPr>
              <a:t>&gt; </a:t>
            </a:r>
            <a:r>
              <a:rPr lang="en-US" sz="2000" dirty="0">
                <a:latin typeface="Courier"/>
                <a:cs typeface="Courier"/>
              </a:rPr>
              <a:t>plot(</a:t>
            </a:r>
            <a:r>
              <a:rPr lang="en-US" sz="2000" dirty="0" err="1">
                <a:latin typeface="Courier"/>
                <a:cs typeface="Courier"/>
              </a:rPr>
              <a:t>barm.cdf</a:t>
            </a:r>
            <a:r>
              <a:rPr lang="en-US" sz="2000" dirty="0">
                <a:latin typeface="Courier"/>
                <a:cs typeface="Courier"/>
              </a:rPr>
              <a:t>, col = "blue" , </a:t>
            </a:r>
            <a:r>
              <a:rPr lang="en-US" sz="2000" dirty="0" err="1">
                <a:latin typeface="Courier"/>
                <a:cs typeface="Courier"/>
              </a:rPr>
              <a:t>lwd</a:t>
            </a:r>
            <a:r>
              <a:rPr lang="en-US" sz="2000" dirty="0">
                <a:latin typeface="Courier"/>
                <a:cs typeface="Courier"/>
              </a:rPr>
              <a:t> = 3</a:t>
            </a:r>
            <a:r>
              <a:rPr lang="en-US" sz="2000" dirty="0" smtClean="0">
                <a:latin typeface="Courier"/>
                <a:cs typeface="Courier"/>
              </a:rPr>
              <a:t>)</a:t>
            </a:r>
          </a:p>
          <a:p>
            <a:r>
              <a:rPr lang="en-US" sz="2000" dirty="0" smtClean="0">
                <a:cs typeface="Courier"/>
              </a:rPr>
              <a:t>And, of course, there is lots more to figure out, e.g., how to investigate whether distributions are normal, log-normal etc.</a:t>
            </a:r>
            <a:endParaRPr lang="en-US" sz="2000" dirty="0">
              <a:cs typeface="Courier"/>
            </a:endParaRPr>
          </a:p>
          <a:p>
            <a:endParaRPr lang="en-US" sz="2000" dirty="0"/>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35</a:t>
            </a:fld>
            <a:endParaRPr lang="en-US"/>
          </a:p>
        </p:txBody>
      </p:sp>
      <p:pic>
        <p:nvPicPr>
          <p:cNvPr id="6" name="Picture 5" descr="cdf-nbarm.pdf"/>
          <p:cNvPicPr>
            <a:picLocks noChangeAspect="1"/>
          </p:cNvPicPr>
          <p:nvPr/>
        </p:nvPicPr>
        <p:blipFill rotWithShape="1">
          <a:blip r:embed="rId2">
            <a:extLst>
              <a:ext uri="{28A0092B-C50C-407E-A947-70E740481C1C}">
                <a14:useLocalDpi xmlns:a14="http://schemas.microsoft.com/office/drawing/2010/main" val="0"/>
              </a:ext>
            </a:extLst>
          </a:blip>
          <a:srcRect l="11902" t="11852" r="13326" b="30618"/>
          <a:stretch/>
        </p:blipFill>
        <p:spPr>
          <a:xfrm>
            <a:off x="4800599" y="1490134"/>
            <a:ext cx="3962401" cy="3945467"/>
          </a:xfrm>
          <a:prstGeom prst="rect">
            <a:avLst/>
          </a:prstGeom>
        </p:spPr>
      </p:pic>
    </p:spTree>
    <p:extLst>
      <p:ext uri="{BB962C8B-B14F-4D97-AF65-F5344CB8AC3E}">
        <p14:creationId xmlns:p14="http://schemas.microsoft.com/office/powerpoint/2010/main" val="2606923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00FF"/>
                </a:solidFill>
              </a:rPr>
              <a:t>Statistics: R package: </a:t>
            </a:r>
            <a:r>
              <a:rPr lang="en-US" i="1" dirty="0" smtClean="0">
                <a:solidFill>
                  <a:srgbClr val="0000FF"/>
                </a:solidFill>
              </a:rPr>
              <a:t>6</a:t>
            </a:r>
            <a:endParaRPr lang="en-US" dirty="0"/>
          </a:p>
        </p:txBody>
      </p:sp>
      <p:sp>
        <p:nvSpPr>
          <p:cNvPr id="3" name="Content Placeholder 2"/>
          <p:cNvSpPr>
            <a:spLocks noGrp="1"/>
          </p:cNvSpPr>
          <p:nvPr>
            <p:ph idx="1"/>
          </p:nvPr>
        </p:nvSpPr>
        <p:spPr>
          <a:xfrm>
            <a:off x="457200" y="1159933"/>
            <a:ext cx="4749800" cy="5494867"/>
          </a:xfrm>
        </p:spPr>
        <p:txBody>
          <a:bodyPr>
            <a:normAutofit fontScale="40000" lnSpcReduction="20000"/>
          </a:bodyPr>
          <a:lstStyle/>
          <a:p>
            <a:r>
              <a:rPr lang="en-US" dirty="0" smtClean="0"/>
              <a:t>Now we need to think about 2-D and 3-D distributions, because that’s what we have to deal with in texture,</a:t>
            </a:r>
            <a:r>
              <a:rPr lang="en-US" dirty="0"/>
              <a:t> </a:t>
            </a:r>
            <a:r>
              <a:rPr lang="en-US" dirty="0" smtClean="0"/>
              <a:t>and in many other applications.</a:t>
            </a:r>
          </a:p>
          <a:p>
            <a:r>
              <a:rPr lang="en-US" dirty="0" smtClean="0"/>
              <a:t>For a simple, quick approach</a:t>
            </a:r>
            <a:r>
              <a:rPr lang="en-US" dirty="0"/>
              <a:t>, visit </a:t>
            </a:r>
            <a:r>
              <a:rPr lang="en-US" dirty="0">
                <a:hlinkClick r:id="rId2"/>
              </a:rPr>
              <a:t>http://www.r-bloggers.com/5-ways-to-do-2d-histograms-in-r</a:t>
            </a:r>
            <a:r>
              <a:rPr lang="en-US" dirty="0" smtClean="0">
                <a:hlinkClick r:id="rId2"/>
              </a:rPr>
              <a:t>/</a:t>
            </a:r>
            <a:endParaRPr lang="en-US" dirty="0" smtClean="0"/>
          </a:p>
          <a:p>
            <a:r>
              <a:rPr lang="en-US" dirty="0" smtClean="0"/>
              <a:t>Try generating some random points as suggested and use the </a:t>
            </a:r>
            <a:r>
              <a:rPr lang="en-US" dirty="0" smtClean="0">
                <a:latin typeface="Courier"/>
                <a:cs typeface="Courier"/>
              </a:rPr>
              <a:t>hist2d</a:t>
            </a:r>
            <a:r>
              <a:rPr lang="en-US" dirty="0" smtClean="0"/>
              <a:t> function, for which you will have to install the </a:t>
            </a:r>
            <a:r>
              <a:rPr lang="en-US" dirty="0" err="1" smtClean="0">
                <a:latin typeface="Courier"/>
                <a:cs typeface="Courier"/>
              </a:rPr>
              <a:t>gplots</a:t>
            </a:r>
            <a:r>
              <a:rPr lang="en-US" dirty="0" smtClean="0"/>
              <a:t> package.</a:t>
            </a:r>
          </a:p>
          <a:p>
            <a:pPr marL="457200" lvl="1" indent="0">
              <a:buNone/>
            </a:pPr>
            <a:r>
              <a:rPr lang="en-US" dirty="0">
                <a:latin typeface="Courier"/>
                <a:cs typeface="Courier"/>
              </a:rPr>
              <a:t>x &lt;- </a:t>
            </a:r>
            <a:r>
              <a:rPr lang="en-US" dirty="0" err="1">
                <a:latin typeface="Courier"/>
                <a:cs typeface="Courier"/>
              </a:rPr>
              <a:t>rnorm</a:t>
            </a:r>
            <a:r>
              <a:rPr lang="en-US" dirty="0">
                <a:latin typeface="Courier"/>
                <a:cs typeface="Courier"/>
              </a:rPr>
              <a:t>(mean=1.5, 5000)</a:t>
            </a:r>
          </a:p>
          <a:p>
            <a:pPr marL="457200" lvl="1" indent="0">
              <a:buNone/>
            </a:pPr>
            <a:r>
              <a:rPr lang="en-US" dirty="0">
                <a:latin typeface="Courier"/>
                <a:cs typeface="Courier"/>
              </a:rPr>
              <a:t>&gt; y &lt;- </a:t>
            </a:r>
            <a:r>
              <a:rPr lang="en-US" dirty="0" err="1">
                <a:latin typeface="Courier"/>
                <a:cs typeface="Courier"/>
              </a:rPr>
              <a:t>rnorm</a:t>
            </a:r>
            <a:r>
              <a:rPr lang="en-US" dirty="0">
                <a:latin typeface="Courier"/>
                <a:cs typeface="Courier"/>
              </a:rPr>
              <a:t>(mean=1.8, 5000)</a:t>
            </a:r>
          </a:p>
          <a:p>
            <a:pPr marL="457200" lvl="1" indent="0">
              <a:buNone/>
            </a:pPr>
            <a:r>
              <a:rPr lang="en-US" dirty="0">
                <a:latin typeface="Courier"/>
                <a:cs typeface="Courier"/>
              </a:rPr>
              <a:t>&gt; </a:t>
            </a:r>
            <a:r>
              <a:rPr lang="en-US" dirty="0" err="1">
                <a:latin typeface="Courier"/>
                <a:cs typeface="Courier"/>
              </a:rPr>
              <a:t>df</a:t>
            </a:r>
            <a:r>
              <a:rPr lang="en-US" dirty="0">
                <a:latin typeface="Courier"/>
                <a:cs typeface="Courier"/>
              </a:rPr>
              <a:t> = </a:t>
            </a:r>
            <a:r>
              <a:rPr lang="en-US" dirty="0" err="1">
                <a:latin typeface="Courier"/>
                <a:cs typeface="Courier"/>
              </a:rPr>
              <a:t>data.frame</a:t>
            </a:r>
            <a:r>
              <a:rPr lang="en-US" dirty="0">
                <a:latin typeface="Courier"/>
                <a:cs typeface="Courier"/>
              </a:rPr>
              <a:t>(</a:t>
            </a:r>
            <a:r>
              <a:rPr lang="en-US" dirty="0" err="1">
                <a:latin typeface="Courier"/>
                <a:cs typeface="Courier"/>
              </a:rPr>
              <a:t>x,y</a:t>
            </a:r>
            <a:r>
              <a:rPr lang="en-US" dirty="0">
                <a:latin typeface="Courier"/>
                <a:cs typeface="Courier"/>
              </a:rPr>
              <a:t>)</a:t>
            </a:r>
          </a:p>
          <a:p>
            <a:pPr marL="457200" lvl="1" indent="0">
              <a:buNone/>
            </a:pPr>
            <a:r>
              <a:rPr lang="en-US" dirty="0">
                <a:latin typeface="Courier"/>
                <a:cs typeface="Courier"/>
              </a:rPr>
              <a:t>&gt; summary(</a:t>
            </a:r>
            <a:r>
              <a:rPr lang="en-US" dirty="0" err="1">
                <a:latin typeface="Courier"/>
                <a:cs typeface="Courier"/>
              </a:rPr>
              <a:t>df</a:t>
            </a:r>
            <a:r>
              <a:rPr lang="en-US" dirty="0">
                <a:latin typeface="Courier"/>
                <a:cs typeface="Courier"/>
              </a:rPr>
              <a:t>)</a:t>
            </a:r>
          </a:p>
          <a:p>
            <a:pPr marL="457200" lvl="1" indent="0">
              <a:buNone/>
            </a:pPr>
            <a:r>
              <a:rPr lang="en-US" dirty="0">
                <a:latin typeface="Courier"/>
                <a:cs typeface="Courier"/>
              </a:rPr>
              <a:t>       x                 y         </a:t>
            </a:r>
          </a:p>
          <a:p>
            <a:pPr marL="457200" lvl="1" indent="0">
              <a:buNone/>
            </a:pPr>
            <a:r>
              <a:rPr lang="en-US" dirty="0">
                <a:latin typeface="Courier"/>
                <a:cs typeface="Courier"/>
              </a:rPr>
              <a:t> Min.   :-2.0417   Min.   :-1.724  </a:t>
            </a:r>
          </a:p>
          <a:p>
            <a:pPr marL="457200" lvl="1" indent="0">
              <a:buNone/>
            </a:pPr>
            <a:r>
              <a:rPr lang="en-US" dirty="0">
                <a:latin typeface="Courier"/>
                <a:cs typeface="Courier"/>
              </a:rPr>
              <a:t> 1st Qu.: 0.7981   1st Qu.: 1.141  </a:t>
            </a:r>
          </a:p>
          <a:p>
            <a:pPr marL="457200" lvl="1" indent="0">
              <a:buNone/>
            </a:pPr>
            <a:r>
              <a:rPr lang="en-US" dirty="0">
                <a:latin typeface="Courier"/>
                <a:cs typeface="Courier"/>
              </a:rPr>
              <a:t> Median : 1.4693   Median : 1.818  </a:t>
            </a:r>
          </a:p>
          <a:p>
            <a:pPr marL="457200" lvl="1" indent="0">
              <a:buNone/>
            </a:pPr>
            <a:r>
              <a:rPr lang="en-US" dirty="0">
                <a:latin typeface="Courier"/>
                <a:cs typeface="Courier"/>
              </a:rPr>
              <a:t> Mean   : 1.4787   Mean   : 1.819  </a:t>
            </a:r>
          </a:p>
          <a:p>
            <a:pPr marL="457200" lvl="1" indent="0">
              <a:buNone/>
            </a:pPr>
            <a:r>
              <a:rPr lang="en-US" dirty="0">
                <a:latin typeface="Courier"/>
                <a:cs typeface="Courier"/>
              </a:rPr>
              <a:t> 3rd Qu.: 2.1545   3rd Qu.: 2.491  </a:t>
            </a:r>
          </a:p>
          <a:p>
            <a:pPr marL="457200" lvl="1" indent="0">
              <a:buNone/>
            </a:pPr>
            <a:r>
              <a:rPr lang="en-US" dirty="0" smtClean="0">
                <a:latin typeface="Courier"/>
                <a:cs typeface="Courier"/>
              </a:rPr>
              <a:t> </a:t>
            </a:r>
            <a:r>
              <a:rPr lang="en-US" dirty="0">
                <a:latin typeface="Courier"/>
                <a:cs typeface="Courier"/>
              </a:rPr>
              <a:t>Max.   : 4.6917   Max.   : 5.367  </a:t>
            </a:r>
          </a:p>
          <a:p>
            <a:pPr marL="457200" lvl="1" indent="0">
              <a:buNone/>
            </a:pPr>
            <a:r>
              <a:rPr lang="en-US" dirty="0">
                <a:latin typeface="Courier"/>
                <a:cs typeface="Courier"/>
              </a:rPr>
              <a:t>&gt; library(ggplot2)</a:t>
            </a:r>
          </a:p>
          <a:p>
            <a:pPr marL="457200" lvl="1" indent="0">
              <a:buNone/>
            </a:pPr>
            <a:r>
              <a:rPr lang="en-US" dirty="0" smtClean="0">
                <a:latin typeface="Courier"/>
                <a:cs typeface="Courier"/>
              </a:rPr>
              <a:t>&gt; </a:t>
            </a:r>
            <a:r>
              <a:rPr lang="en-US" dirty="0">
                <a:latin typeface="Courier"/>
                <a:cs typeface="Courier"/>
              </a:rPr>
              <a:t>p = </a:t>
            </a:r>
            <a:r>
              <a:rPr lang="en-US" dirty="0" err="1">
                <a:latin typeface="Courier"/>
                <a:cs typeface="Courier"/>
              </a:rPr>
              <a:t>ggplot</a:t>
            </a:r>
            <a:r>
              <a:rPr lang="en-US" dirty="0">
                <a:latin typeface="Courier"/>
                <a:cs typeface="Courier"/>
              </a:rPr>
              <a:t>(</a:t>
            </a:r>
            <a:r>
              <a:rPr lang="en-US" dirty="0" err="1">
                <a:latin typeface="Courier"/>
                <a:cs typeface="Courier"/>
              </a:rPr>
              <a:t>df</a:t>
            </a:r>
            <a:r>
              <a:rPr lang="en-US" dirty="0">
                <a:latin typeface="Courier"/>
                <a:cs typeface="Courier"/>
              </a:rPr>
              <a:t>, </a:t>
            </a:r>
            <a:r>
              <a:rPr lang="en-US" dirty="0" err="1">
                <a:latin typeface="Courier"/>
                <a:cs typeface="Courier"/>
              </a:rPr>
              <a:t>aes</a:t>
            </a:r>
            <a:r>
              <a:rPr lang="en-US" dirty="0">
                <a:latin typeface="Courier"/>
                <a:cs typeface="Courier"/>
              </a:rPr>
              <a:t>(</a:t>
            </a:r>
            <a:r>
              <a:rPr lang="en-US" dirty="0" err="1">
                <a:latin typeface="Courier"/>
                <a:cs typeface="Courier"/>
              </a:rPr>
              <a:t>x,y</a:t>
            </a:r>
            <a:r>
              <a:rPr lang="en-US" dirty="0">
                <a:latin typeface="Courier"/>
                <a:cs typeface="Courier"/>
              </a:rPr>
              <a:t>))</a:t>
            </a:r>
          </a:p>
          <a:p>
            <a:pPr marL="457200" lvl="1" indent="0">
              <a:buNone/>
            </a:pPr>
            <a:r>
              <a:rPr lang="en-US" dirty="0">
                <a:latin typeface="Courier"/>
                <a:cs typeface="Courier"/>
              </a:rPr>
              <a:t>&gt; h3 = p + stat_bin2d()</a:t>
            </a:r>
          </a:p>
          <a:p>
            <a:pPr marL="457200" lvl="1" indent="0">
              <a:buNone/>
            </a:pPr>
            <a:r>
              <a:rPr lang="en-US" dirty="0">
                <a:latin typeface="Courier"/>
                <a:cs typeface="Courier"/>
              </a:rPr>
              <a:t>&gt; </a:t>
            </a:r>
            <a:r>
              <a:rPr lang="en-US" dirty="0" err="1">
                <a:latin typeface="Courier"/>
                <a:cs typeface="Courier"/>
              </a:rPr>
              <a:t>qplot</a:t>
            </a:r>
            <a:r>
              <a:rPr lang="en-US" dirty="0">
                <a:latin typeface="Courier"/>
                <a:cs typeface="Courier"/>
              </a:rPr>
              <a:t>(</a:t>
            </a:r>
            <a:r>
              <a:rPr lang="en-US" dirty="0" err="1">
                <a:latin typeface="Courier"/>
                <a:cs typeface="Courier"/>
              </a:rPr>
              <a:t>x,y,data</a:t>
            </a:r>
            <a:r>
              <a:rPr lang="en-US" dirty="0">
                <a:latin typeface="Courier"/>
                <a:cs typeface="Courier"/>
              </a:rPr>
              <a:t>=</a:t>
            </a:r>
            <a:r>
              <a:rPr lang="en-US" dirty="0" err="1">
                <a:latin typeface="Courier"/>
                <a:cs typeface="Courier"/>
              </a:rPr>
              <a:t>df</a:t>
            </a:r>
            <a:r>
              <a:rPr lang="en-US" dirty="0">
                <a:latin typeface="Courier"/>
                <a:cs typeface="Courier"/>
              </a:rPr>
              <a:t>, </a:t>
            </a:r>
            <a:r>
              <a:rPr lang="en-US" dirty="0" err="1">
                <a:latin typeface="Courier"/>
                <a:cs typeface="Courier"/>
              </a:rPr>
              <a:t>geom</a:t>
            </a:r>
            <a:r>
              <a:rPr lang="en-US" dirty="0">
                <a:latin typeface="Courier"/>
                <a:cs typeface="Courier"/>
              </a:rPr>
              <a:t> = 'bin2d'</a:t>
            </a:r>
            <a:r>
              <a:rPr lang="en-US" dirty="0" smtClean="0">
                <a:latin typeface="Courier"/>
                <a:cs typeface="Courier"/>
              </a:rPr>
              <a:t>)</a:t>
            </a:r>
          </a:p>
          <a:p>
            <a:pPr marL="457200" lvl="1" indent="0">
              <a:buNone/>
            </a:pPr>
            <a:r>
              <a:rPr lang="en-US" dirty="0">
                <a:latin typeface="Courier"/>
                <a:cs typeface="Courier"/>
              </a:rPr>
              <a:t># Color housekeeping</a:t>
            </a:r>
            <a:br>
              <a:rPr lang="en-US" dirty="0">
                <a:latin typeface="Courier"/>
                <a:cs typeface="Courier"/>
              </a:rPr>
            </a:br>
            <a:r>
              <a:rPr lang="en-US" dirty="0">
                <a:latin typeface="Courier"/>
                <a:cs typeface="Courier"/>
              </a:rPr>
              <a:t>library(</a:t>
            </a:r>
            <a:r>
              <a:rPr lang="en-US" dirty="0" err="1">
                <a:latin typeface="Courier"/>
                <a:cs typeface="Courier"/>
              </a:rPr>
              <a:t>RColorBrewer</a:t>
            </a:r>
            <a:r>
              <a:rPr lang="en-US" dirty="0">
                <a:latin typeface="Courier"/>
                <a:cs typeface="Courier"/>
              </a:rPr>
              <a:t>)</a:t>
            </a:r>
            <a:br>
              <a:rPr lang="en-US" dirty="0">
                <a:latin typeface="Courier"/>
                <a:cs typeface="Courier"/>
              </a:rPr>
            </a:br>
            <a:r>
              <a:rPr lang="en-US" dirty="0" err="1">
                <a:latin typeface="Courier"/>
                <a:cs typeface="Courier"/>
              </a:rPr>
              <a:t>rf</a:t>
            </a:r>
            <a:r>
              <a:rPr lang="en-US" dirty="0">
                <a:latin typeface="Courier"/>
                <a:cs typeface="Courier"/>
              </a:rPr>
              <a:t> &lt;- </a:t>
            </a:r>
            <a:r>
              <a:rPr lang="en-US" dirty="0" err="1">
                <a:latin typeface="Courier"/>
                <a:cs typeface="Courier"/>
              </a:rPr>
              <a:t>colorRampPalette</a:t>
            </a:r>
            <a:r>
              <a:rPr lang="en-US" dirty="0">
                <a:latin typeface="Courier"/>
                <a:cs typeface="Courier"/>
              </a:rPr>
              <a:t>(rev(</a:t>
            </a:r>
            <a:r>
              <a:rPr lang="en-US" dirty="0" err="1">
                <a:latin typeface="Courier"/>
                <a:cs typeface="Courier"/>
              </a:rPr>
              <a:t>brewer.pal</a:t>
            </a:r>
            <a:r>
              <a:rPr lang="en-US" dirty="0">
                <a:latin typeface="Courier"/>
                <a:cs typeface="Courier"/>
              </a:rPr>
              <a:t>(11,'Spectral')))</a:t>
            </a:r>
            <a:br>
              <a:rPr lang="en-US" dirty="0">
                <a:latin typeface="Courier"/>
                <a:cs typeface="Courier"/>
              </a:rPr>
            </a:br>
            <a:r>
              <a:rPr lang="en-US" dirty="0">
                <a:latin typeface="Courier"/>
                <a:cs typeface="Courier"/>
              </a:rPr>
              <a:t>r &lt;- </a:t>
            </a:r>
            <a:r>
              <a:rPr lang="en-US" dirty="0" err="1">
                <a:latin typeface="Courier"/>
                <a:cs typeface="Courier"/>
              </a:rPr>
              <a:t>rf</a:t>
            </a:r>
            <a:r>
              <a:rPr lang="en-US" dirty="0">
                <a:latin typeface="Courier"/>
                <a:cs typeface="Courier"/>
              </a:rPr>
              <a:t>(32)</a:t>
            </a:r>
            <a:br>
              <a:rPr lang="en-US" dirty="0">
                <a:latin typeface="Courier"/>
                <a:cs typeface="Courier"/>
              </a:rPr>
            </a:br>
            <a:r>
              <a:rPr lang="en-US" dirty="0">
                <a:latin typeface="Courier"/>
                <a:cs typeface="Courier"/>
              </a:rPr>
              <a:t># Add </a:t>
            </a:r>
            <a:r>
              <a:rPr lang="en-US" dirty="0" err="1">
                <a:latin typeface="Courier"/>
                <a:cs typeface="Courier"/>
              </a:rPr>
              <a:t>colouring</a:t>
            </a:r>
            <a:r>
              <a:rPr lang="en-US" dirty="0">
                <a:latin typeface="Courier"/>
                <a:cs typeface="Courier"/>
              </a:rPr>
              <a:t> and change bins</a:t>
            </a:r>
            <a:br>
              <a:rPr lang="en-US" dirty="0">
                <a:latin typeface="Courier"/>
                <a:cs typeface="Courier"/>
              </a:rPr>
            </a:br>
            <a:r>
              <a:rPr lang="en-US" dirty="0">
                <a:latin typeface="Courier"/>
                <a:cs typeface="Courier"/>
              </a:rPr>
              <a:t>h3 &lt;- p + stat_bin2d(bins=25) + </a:t>
            </a:r>
            <a:r>
              <a:rPr lang="en-US" dirty="0" err="1">
                <a:latin typeface="Courier"/>
                <a:cs typeface="Courier"/>
              </a:rPr>
              <a:t>scale_fill_gradientn</a:t>
            </a:r>
            <a:r>
              <a:rPr lang="en-US" dirty="0">
                <a:latin typeface="Courier"/>
                <a:cs typeface="Courier"/>
              </a:rPr>
              <a:t>(</a:t>
            </a:r>
            <a:r>
              <a:rPr lang="en-US" dirty="0" err="1">
                <a:latin typeface="Courier"/>
                <a:cs typeface="Courier"/>
              </a:rPr>
              <a:t>colours</a:t>
            </a:r>
            <a:r>
              <a:rPr lang="en-US" dirty="0">
                <a:latin typeface="Courier"/>
                <a:cs typeface="Courier"/>
              </a:rPr>
              <a:t>=r)</a:t>
            </a:r>
            <a:br>
              <a:rPr lang="en-US" dirty="0">
                <a:latin typeface="Courier"/>
                <a:cs typeface="Courier"/>
              </a:rPr>
            </a:br>
            <a:r>
              <a:rPr lang="en-US" dirty="0">
                <a:latin typeface="Courier"/>
                <a:cs typeface="Courier"/>
              </a:rPr>
              <a:t>h3</a:t>
            </a:r>
            <a:endParaRPr lang="en-US" dirty="0" smtClean="0">
              <a:latin typeface="Courier"/>
              <a:cs typeface="Courier"/>
            </a:endParaRPr>
          </a:p>
          <a:p>
            <a:pPr lvl="1"/>
            <a:endParaRPr lang="en-US" dirty="0">
              <a:latin typeface="Courier"/>
              <a:cs typeface="Courier"/>
            </a:endParaRPr>
          </a:p>
          <a:p>
            <a:endParaRPr lang="en-US" dirty="0"/>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36</a:t>
            </a:fld>
            <a:endParaRPr lang="en-US"/>
          </a:p>
        </p:txBody>
      </p:sp>
      <p:pic>
        <p:nvPicPr>
          <p:cNvPr id="6" name="Picture 5" descr="ggplot2-2d-binning.pdf"/>
          <p:cNvPicPr>
            <a:picLocks noChangeAspect="1"/>
          </p:cNvPicPr>
          <p:nvPr/>
        </p:nvPicPr>
        <p:blipFill rotWithShape="1">
          <a:blip r:embed="rId3">
            <a:extLst>
              <a:ext uri="{28A0092B-C50C-407E-A947-70E740481C1C}">
                <a14:useLocalDpi xmlns:a14="http://schemas.microsoft.com/office/drawing/2010/main" val="0"/>
              </a:ext>
            </a:extLst>
          </a:blip>
          <a:srcRect l="12063" t="11605" r="12686" b="30494"/>
          <a:stretch/>
        </p:blipFill>
        <p:spPr>
          <a:xfrm>
            <a:off x="5156199" y="1794933"/>
            <a:ext cx="3987801" cy="3970867"/>
          </a:xfrm>
          <a:prstGeom prst="rect">
            <a:avLst/>
          </a:prstGeom>
        </p:spPr>
      </p:pic>
    </p:spTree>
    <p:extLst>
      <p:ext uri="{BB962C8B-B14F-4D97-AF65-F5344CB8AC3E}">
        <p14:creationId xmlns:p14="http://schemas.microsoft.com/office/powerpoint/2010/main" val="1684424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scatterplot</a:t>
            </a:r>
            <a:endParaRPr lang="en-US" dirty="0"/>
          </a:p>
        </p:txBody>
      </p:sp>
      <p:sp>
        <p:nvSpPr>
          <p:cNvPr id="3" name="Content Placeholder 2"/>
          <p:cNvSpPr>
            <a:spLocks noGrp="1"/>
          </p:cNvSpPr>
          <p:nvPr>
            <p:ph idx="1"/>
          </p:nvPr>
        </p:nvSpPr>
        <p:spPr>
          <a:xfrm>
            <a:off x="457200" y="1600200"/>
            <a:ext cx="4673600" cy="5080000"/>
          </a:xfrm>
        </p:spPr>
        <p:txBody>
          <a:bodyPr>
            <a:normAutofit/>
          </a:bodyPr>
          <a:lstStyle/>
          <a:p>
            <a:r>
              <a:rPr lang="en-US" sz="2000" dirty="0">
                <a:hlinkClick r:id="rId2"/>
              </a:rPr>
              <a:t>http://www.r-bloggers.com/3d-scatter-plot-using-r</a:t>
            </a:r>
            <a:r>
              <a:rPr lang="en-US" sz="2000" dirty="0" smtClean="0">
                <a:hlinkClick r:id="rId2"/>
              </a:rPr>
              <a:t>/</a:t>
            </a:r>
            <a:endParaRPr lang="en-US" sz="2000" dirty="0" smtClean="0"/>
          </a:p>
          <a:p>
            <a:endParaRPr lang="en-US" sz="2000" dirty="0"/>
          </a:p>
          <a:p>
            <a:pPr lvl="1"/>
            <a:r>
              <a:rPr lang="en-US" sz="1800" dirty="0" err="1" smtClean="0">
                <a:latin typeface="Courier"/>
                <a:cs typeface="Courier"/>
              </a:rPr>
              <a:t>pf</a:t>
            </a:r>
            <a:r>
              <a:rPr lang="en-US" sz="1800" dirty="0" smtClean="0">
                <a:latin typeface="Courier"/>
                <a:cs typeface="Courier"/>
              </a:rPr>
              <a:t> </a:t>
            </a:r>
            <a:r>
              <a:rPr lang="en-US" sz="1800" dirty="0">
                <a:latin typeface="Courier"/>
                <a:cs typeface="Courier"/>
              </a:rPr>
              <a:t>= </a:t>
            </a:r>
            <a:r>
              <a:rPr lang="en-US" sz="1800" dirty="0" err="1">
                <a:latin typeface="Courier"/>
                <a:cs typeface="Courier"/>
              </a:rPr>
              <a:t>read.table</a:t>
            </a:r>
            <a:r>
              <a:rPr lang="en-US" sz="1800" dirty="0">
                <a:latin typeface="Courier"/>
                <a:cs typeface="Courier"/>
              </a:rPr>
              <a:t>('SmallIN100.dat', header=F</a:t>
            </a:r>
            <a:r>
              <a:rPr lang="en-US" sz="1800" dirty="0" smtClean="0">
                <a:latin typeface="Courier"/>
                <a:cs typeface="Courier"/>
              </a:rPr>
              <a:t>)</a:t>
            </a:r>
          </a:p>
          <a:p>
            <a:pPr lvl="1"/>
            <a:r>
              <a:rPr lang="sv-SE" sz="1800" dirty="0">
                <a:latin typeface="Courier"/>
                <a:cs typeface="Courier"/>
              </a:rPr>
              <a:t>d2&lt;-</a:t>
            </a:r>
            <a:r>
              <a:rPr lang="sv-SE" sz="1800" dirty="0" err="1">
                <a:latin typeface="Courier"/>
                <a:cs typeface="Courier"/>
              </a:rPr>
              <a:t>data.frame</a:t>
            </a:r>
            <a:r>
              <a:rPr lang="sv-SE" sz="1800" dirty="0">
                <a:latin typeface="Courier"/>
                <a:cs typeface="Courier"/>
              </a:rPr>
              <a:t>(</a:t>
            </a:r>
            <a:r>
              <a:rPr lang="sv-SE" sz="1800" dirty="0" err="1">
                <a:latin typeface="Courier"/>
                <a:cs typeface="Courier"/>
              </a:rPr>
              <a:t>phi</a:t>
            </a:r>
            <a:r>
              <a:rPr lang="sv-SE" sz="1800" dirty="0">
                <a:latin typeface="Courier"/>
                <a:cs typeface="Courier"/>
              </a:rPr>
              <a:t>=c(</a:t>
            </a:r>
            <a:r>
              <a:rPr lang="sv-SE" sz="1800" dirty="0" err="1">
                <a:latin typeface="Courier"/>
                <a:cs typeface="Courier"/>
              </a:rPr>
              <a:t>pf</a:t>
            </a:r>
            <a:r>
              <a:rPr lang="sv-SE" sz="1800" dirty="0">
                <a:latin typeface="Courier"/>
                <a:cs typeface="Courier"/>
              </a:rPr>
              <a:t>[,1]), om=c(</a:t>
            </a:r>
            <a:r>
              <a:rPr lang="sv-SE" sz="1800" dirty="0" err="1">
                <a:latin typeface="Courier"/>
                <a:cs typeface="Courier"/>
              </a:rPr>
              <a:t>pf</a:t>
            </a:r>
            <a:r>
              <a:rPr lang="sv-SE" sz="1800" dirty="0">
                <a:latin typeface="Courier"/>
                <a:cs typeface="Courier"/>
              </a:rPr>
              <a:t>[,2]), </a:t>
            </a:r>
            <a:r>
              <a:rPr lang="sv-SE" sz="1800" dirty="0" err="1">
                <a:latin typeface="Courier"/>
                <a:cs typeface="Courier"/>
              </a:rPr>
              <a:t>intens</a:t>
            </a:r>
            <a:r>
              <a:rPr lang="sv-SE" sz="1800" dirty="0">
                <a:latin typeface="Courier"/>
                <a:cs typeface="Courier"/>
              </a:rPr>
              <a:t>=c(</a:t>
            </a:r>
            <a:r>
              <a:rPr lang="sv-SE" sz="1800" dirty="0" err="1">
                <a:latin typeface="Courier"/>
                <a:cs typeface="Courier"/>
              </a:rPr>
              <a:t>pf</a:t>
            </a:r>
            <a:r>
              <a:rPr lang="sv-SE" sz="1800" dirty="0">
                <a:latin typeface="Courier"/>
                <a:cs typeface="Courier"/>
              </a:rPr>
              <a:t>[,3])) </a:t>
            </a:r>
            <a:endParaRPr lang="sv-SE" sz="1800" dirty="0" smtClean="0">
              <a:latin typeface="Courier"/>
              <a:cs typeface="Courier"/>
            </a:endParaRPr>
          </a:p>
          <a:p>
            <a:pPr lvl="1"/>
            <a:r>
              <a:rPr lang="sv-SE" sz="1800" dirty="0" err="1" smtClean="0">
                <a:latin typeface="Courier"/>
                <a:cs typeface="Courier"/>
              </a:rPr>
              <a:t>attach</a:t>
            </a:r>
            <a:r>
              <a:rPr lang="sv-SE" sz="1800" dirty="0">
                <a:latin typeface="Courier"/>
                <a:cs typeface="Courier"/>
              </a:rPr>
              <a:t>(d2</a:t>
            </a:r>
            <a:r>
              <a:rPr lang="sv-SE" sz="1800" dirty="0" smtClean="0">
                <a:latin typeface="Courier"/>
                <a:cs typeface="Courier"/>
              </a:rPr>
              <a:t>)</a:t>
            </a:r>
          </a:p>
          <a:p>
            <a:pPr lvl="1"/>
            <a:r>
              <a:rPr lang="sv-SE" sz="1800" dirty="0">
                <a:latin typeface="Courier"/>
                <a:cs typeface="Courier"/>
              </a:rPr>
              <a:t>scatterplot3d(</a:t>
            </a:r>
            <a:r>
              <a:rPr lang="sv-SE" sz="1800" dirty="0" err="1">
                <a:latin typeface="Courier"/>
                <a:cs typeface="Courier"/>
              </a:rPr>
              <a:t>phi</a:t>
            </a:r>
            <a:r>
              <a:rPr lang="sv-SE" sz="1800" dirty="0">
                <a:latin typeface="Courier"/>
                <a:cs typeface="Courier"/>
              </a:rPr>
              <a:t>, </a:t>
            </a:r>
            <a:r>
              <a:rPr lang="sv-SE" sz="1800" dirty="0" err="1">
                <a:latin typeface="Courier"/>
                <a:cs typeface="Courier"/>
              </a:rPr>
              <a:t>om,intens</a:t>
            </a:r>
            <a:r>
              <a:rPr lang="sv-SE" sz="1800" dirty="0">
                <a:latin typeface="Courier"/>
                <a:cs typeface="Courier"/>
              </a:rPr>
              <a:t>, </a:t>
            </a:r>
            <a:r>
              <a:rPr lang="sv-SE" sz="1800" dirty="0" err="1">
                <a:latin typeface="Courier"/>
                <a:cs typeface="Courier"/>
              </a:rPr>
              <a:t>angle</a:t>
            </a:r>
            <a:r>
              <a:rPr lang="sv-SE" sz="1800" dirty="0">
                <a:latin typeface="Courier"/>
                <a:cs typeface="Courier"/>
              </a:rPr>
              <a:t> = 30, </a:t>
            </a:r>
            <a:r>
              <a:rPr lang="sv-SE" sz="1800" dirty="0" err="1">
                <a:latin typeface="Courier"/>
                <a:cs typeface="Courier"/>
              </a:rPr>
              <a:t>col.axis</a:t>
            </a:r>
            <a:r>
              <a:rPr lang="sv-SE" sz="1800" dirty="0">
                <a:latin typeface="Courier"/>
                <a:cs typeface="Courier"/>
              </a:rPr>
              <a:t>="</a:t>
            </a:r>
            <a:r>
              <a:rPr lang="sv-SE" sz="1800" dirty="0" err="1">
                <a:latin typeface="Courier"/>
                <a:cs typeface="Courier"/>
              </a:rPr>
              <a:t>blue</a:t>
            </a:r>
            <a:r>
              <a:rPr lang="sv-SE" sz="1800" dirty="0">
                <a:latin typeface="Courier"/>
                <a:cs typeface="Courier"/>
              </a:rPr>
              <a:t>", </a:t>
            </a:r>
            <a:r>
              <a:rPr lang="sv-SE" sz="1800" dirty="0" err="1">
                <a:latin typeface="Courier"/>
                <a:cs typeface="Courier"/>
              </a:rPr>
              <a:t>col.grid</a:t>
            </a:r>
            <a:r>
              <a:rPr lang="sv-SE" sz="1800" dirty="0">
                <a:latin typeface="Courier"/>
                <a:cs typeface="Courier"/>
              </a:rPr>
              <a:t>="</a:t>
            </a:r>
            <a:r>
              <a:rPr lang="sv-SE" sz="1800" dirty="0" err="1">
                <a:latin typeface="Courier"/>
                <a:cs typeface="Courier"/>
              </a:rPr>
              <a:t>lightblue</a:t>
            </a:r>
            <a:r>
              <a:rPr lang="sv-SE" sz="1800" dirty="0">
                <a:latin typeface="Courier"/>
                <a:cs typeface="Courier"/>
              </a:rPr>
              <a:t>", </a:t>
            </a:r>
            <a:r>
              <a:rPr lang="sv-SE" sz="1800" dirty="0" err="1">
                <a:latin typeface="Courier"/>
                <a:cs typeface="Courier"/>
              </a:rPr>
              <a:t>pch</a:t>
            </a:r>
            <a:r>
              <a:rPr lang="sv-SE" sz="1800" dirty="0">
                <a:latin typeface="Courier"/>
                <a:cs typeface="Courier"/>
              </a:rPr>
              <a:t> = 15, </a:t>
            </a:r>
            <a:r>
              <a:rPr lang="sv-SE" sz="1800" dirty="0" err="1">
                <a:latin typeface="Courier"/>
                <a:cs typeface="Courier"/>
              </a:rPr>
              <a:t>cex.symbols</a:t>
            </a:r>
            <a:r>
              <a:rPr lang="sv-SE" sz="1800" dirty="0">
                <a:latin typeface="Courier"/>
                <a:cs typeface="Courier"/>
              </a:rPr>
              <a:t>=</a:t>
            </a:r>
            <a:r>
              <a:rPr lang="sv-SE" sz="1800" dirty="0" smtClean="0">
                <a:latin typeface="Courier"/>
                <a:cs typeface="Courier"/>
              </a:rPr>
              <a:t>0.7)</a:t>
            </a:r>
          </a:p>
          <a:p>
            <a:pPr lvl="1"/>
            <a:endParaRPr lang="en-US" sz="1800" dirty="0">
              <a:latin typeface="Courier"/>
              <a:cs typeface="Courier"/>
            </a:endParaRPr>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37</a:t>
            </a:fld>
            <a:endParaRPr lang="en-US"/>
          </a:p>
        </p:txBody>
      </p:sp>
      <p:pic>
        <p:nvPicPr>
          <p:cNvPr id="6" name="Picture 5" descr="3d-scatteplot-SmallIN1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935" y="1710268"/>
            <a:ext cx="3928532" cy="3928532"/>
          </a:xfrm>
          <a:prstGeom prst="rect">
            <a:avLst/>
          </a:prstGeom>
        </p:spPr>
      </p:pic>
    </p:spTree>
    <p:extLst>
      <p:ext uri="{BB962C8B-B14F-4D97-AF65-F5344CB8AC3E}">
        <p14:creationId xmlns:p14="http://schemas.microsoft.com/office/powerpoint/2010/main" val="1841205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thoughts</a:t>
            </a:r>
            <a:endParaRPr lang="en-US" dirty="0"/>
          </a:p>
        </p:txBody>
      </p:sp>
      <p:sp>
        <p:nvSpPr>
          <p:cNvPr id="3" name="Content Placeholder 2"/>
          <p:cNvSpPr>
            <a:spLocks noGrp="1"/>
          </p:cNvSpPr>
          <p:nvPr>
            <p:ph idx="1"/>
          </p:nvPr>
        </p:nvSpPr>
        <p:spPr/>
        <p:txBody>
          <a:bodyPr>
            <a:normAutofit fontScale="85000" lnSpcReduction="20000"/>
          </a:bodyPr>
          <a:lstStyle/>
          <a:p>
            <a:r>
              <a:rPr lang="en-US" dirty="0">
                <a:hlinkClick r:id="rId2"/>
              </a:rPr>
              <a:t>http://www.r-bloggers.com/creating-3d-geographical-plots-in-r-using-rgl</a:t>
            </a:r>
            <a:r>
              <a:rPr lang="en-US" dirty="0" smtClean="0">
                <a:hlinkClick r:id="rId2"/>
              </a:rPr>
              <a:t>/</a:t>
            </a:r>
            <a:endParaRPr lang="en-US" dirty="0" smtClean="0"/>
          </a:p>
          <a:p>
            <a:r>
              <a:rPr lang="en-US" dirty="0" smtClean="0"/>
              <a:t>Making true 3D contour plots is more involved …</a:t>
            </a:r>
          </a:p>
          <a:p>
            <a:r>
              <a:rPr lang="en-US" dirty="0" smtClean="0"/>
              <a:t>Pole figure data, for example, are usually a set of diffraction intensities at regular angular intervals in latitude and longitude.</a:t>
            </a:r>
          </a:p>
          <a:p>
            <a:r>
              <a:rPr lang="en-US" dirty="0" smtClean="0"/>
              <a:t>Plotting them is complicated by the need for spherical projections (later in the course).</a:t>
            </a:r>
          </a:p>
          <a:p>
            <a:r>
              <a:rPr lang="en-US" dirty="0" smtClean="0"/>
              <a:t>Data from EBSD is scattered data and has to be binned in 3D orientation space before it can be plotted.</a:t>
            </a:r>
          </a:p>
          <a:p>
            <a:r>
              <a:rPr lang="en-US" dirty="0" smtClean="0"/>
              <a:t>Any texture data has to be appropriately normalized but this procedure does </a:t>
            </a:r>
            <a:r>
              <a:rPr lang="en-US" i="1" dirty="0" smtClean="0"/>
              <a:t>not</a:t>
            </a:r>
            <a:r>
              <a:rPr lang="en-US" dirty="0" smtClean="0"/>
              <a:t> give PDFs.</a:t>
            </a:r>
            <a:endParaRPr lang="en-US" dirty="0"/>
          </a:p>
        </p:txBody>
      </p:sp>
      <p:sp>
        <p:nvSpPr>
          <p:cNvPr id="4" name="Footer Placeholder 3"/>
          <p:cNvSpPr>
            <a:spLocks noGrp="1"/>
          </p:cNvSpPr>
          <p:nvPr>
            <p:ph type="ftr" sz="quarter" idx="11"/>
          </p:nvPr>
        </p:nvSpPr>
        <p:spPr/>
        <p:txBody>
          <a:bodyPr/>
          <a:lstStyle/>
          <a:p>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p>
            <a:fld id="{D6CA388E-DF85-9241-932E-FF3CE731BE5A}" type="slidenum">
              <a:rPr lang="en-US" smtClean="0"/>
              <a:t>38</a:t>
            </a:fld>
            <a:endParaRPr lang="en-US"/>
          </a:p>
        </p:txBody>
      </p:sp>
    </p:spTree>
    <p:extLst>
      <p:ext uri="{BB962C8B-B14F-4D97-AF65-F5344CB8AC3E}">
        <p14:creationId xmlns:p14="http://schemas.microsoft.com/office/powerpoint/2010/main" val="1714549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B3029BE-460C-1E4C-9EF0-47C37DB19AB6}" type="slidenum">
              <a:rPr lang="en-US"/>
              <a:pPr/>
              <a:t>39</a:t>
            </a:fld>
            <a:endParaRPr lang="en-US"/>
          </a:p>
        </p:txBody>
      </p:sp>
      <p:sp>
        <p:nvSpPr>
          <p:cNvPr id="50178" name="Rectangle 2"/>
          <p:cNvSpPr>
            <a:spLocks noGrp="1" noChangeArrowheads="1"/>
          </p:cNvSpPr>
          <p:nvPr>
            <p:ph type="title"/>
          </p:nvPr>
        </p:nvSpPr>
        <p:spPr>
          <a:xfrm>
            <a:off x="609597" y="186262"/>
            <a:ext cx="5003800" cy="1143000"/>
          </a:xfrm>
        </p:spPr>
        <p:txBody>
          <a:bodyPr/>
          <a:lstStyle/>
          <a:p>
            <a:r>
              <a:rPr lang="en-US" i="1" dirty="0">
                <a:solidFill>
                  <a:srgbClr val="000090"/>
                </a:solidFill>
              </a:rPr>
              <a:t>People</a:t>
            </a:r>
          </a:p>
        </p:txBody>
      </p:sp>
      <p:sp>
        <p:nvSpPr>
          <p:cNvPr id="50179" name="Rectangle 3"/>
          <p:cNvSpPr>
            <a:spLocks noGrp="1" noChangeArrowheads="1"/>
          </p:cNvSpPr>
          <p:nvPr>
            <p:ph type="body" idx="1"/>
          </p:nvPr>
        </p:nvSpPr>
        <p:spPr>
          <a:xfrm>
            <a:off x="533400" y="1236132"/>
            <a:ext cx="4953000" cy="5520266"/>
          </a:xfrm>
        </p:spPr>
        <p:txBody>
          <a:bodyPr>
            <a:normAutofit fontScale="92500" lnSpcReduction="20000"/>
          </a:bodyPr>
          <a:lstStyle/>
          <a:p>
            <a:r>
              <a:rPr lang="en-US" sz="2800" dirty="0"/>
              <a:t>The development of the field is greatly indebted to Hans J. Bunge who </a:t>
            </a:r>
            <a:r>
              <a:rPr lang="en-US" sz="2800" dirty="0" smtClean="0"/>
              <a:t>passed </a:t>
            </a:r>
            <a:r>
              <a:rPr lang="en-US" sz="2800" dirty="0"/>
              <a:t>away </a:t>
            </a:r>
            <a:r>
              <a:rPr lang="en-US" sz="2800" dirty="0" smtClean="0"/>
              <a:t>in 2006</a:t>
            </a:r>
            <a:r>
              <a:rPr lang="en-US" sz="2800" dirty="0"/>
              <a:t>.</a:t>
            </a:r>
          </a:p>
          <a:p>
            <a:r>
              <a:rPr lang="en-US" sz="2800" dirty="0"/>
              <a:t>His </a:t>
            </a:r>
            <a:r>
              <a:rPr lang="en-US" sz="2800" dirty="0" smtClean="0"/>
              <a:t>textbook (translated from the </a:t>
            </a:r>
            <a:r>
              <a:rPr lang="en-US" sz="2800" dirty="0"/>
              <a:t>German original), </a:t>
            </a:r>
            <a:r>
              <a:rPr lang="en-US" sz="2800" i="1" dirty="0" smtClean="0"/>
              <a:t>Texture </a:t>
            </a:r>
            <a:r>
              <a:rPr lang="en-US" sz="2800" i="1" dirty="0"/>
              <a:t>Analysis in Materials </a:t>
            </a:r>
            <a:r>
              <a:rPr lang="en-US" sz="2800" i="1" dirty="0" smtClean="0"/>
              <a:t>Science</a:t>
            </a:r>
            <a:r>
              <a:rPr lang="en-US" sz="2800" dirty="0" smtClean="0"/>
              <a:t>, </a:t>
            </a:r>
            <a:r>
              <a:rPr lang="en-US" sz="2800" dirty="0"/>
              <a:t>is a very useful reference and many of his suggestions are only just now being developed into useful </a:t>
            </a:r>
            <a:r>
              <a:rPr lang="en-US" sz="2800" dirty="0" smtClean="0"/>
              <a:t>tools</a:t>
            </a:r>
          </a:p>
          <a:p>
            <a:r>
              <a:rPr lang="en-US" sz="2800" dirty="0" smtClean="0"/>
              <a:t>The textbook that we use here, Texture &amp; Anisotropy, was largely written by Fred Kocks (one of my advisors).</a:t>
            </a:r>
            <a:endParaRPr lang="en-US" sz="2800" dirty="0"/>
          </a:p>
        </p:txBody>
      </p:sp>
      <p:pic>
        <p:nvPicPr>
          <p:cNvPr id="3" name="Picture 2"/>
          <p:cNvPicPr>
            <a:picLocks noChangeAspect="1"/>
          </p:cNvPicPr>
          <p:nvPr/>
        </p:nvPicPr>
        <p:blipFill>
          <a:blip r:embed="rId2"/>
          <a:stretch>
            <a:fillRect/>
          </a:stretch>
        </p:blipFill>
        <p:spPr>
          <a:xfrm>
            <a:off x="5689600" y="766234"/>
            <a:ext cx="3302000" cy="2463800"/>
          </a:xfrm>
          <a:prstGeom prst="rect">
            <a:avLst/>
          </a:prstGeom>
        </p:spPr>
      </p:pic>
      <p:pic>
        <p:nvPicPr>
          <p:cNvPr id="4" name="Picture 3"/>
          <p:cNvPicPr>
            <a:picLocks noChangeAspect="1"/>
          </p:cNvPicPr>
          <p:nvPr/>
        </p:nvPicPr>
        <p:blipFill>
          <a:blip r:embed="rId3"/>
          <a:stretch>
            <a:fillRect/>
          </a:stretch>
        </p:blipFill>
        <p:spPr>
          <a:xfrm>
            <a:off x="6239933" y="3488267"/>
            <a:ext cx="2286000" cy="3048000"/>
          </a:xfrm>
          <a:prstGeom prst="rect">
            <a:avLst/>
          </a:prstGeom>
        </p:spPr>
      </p:pic>
    </p:spTree>
    <p:extLst>
      <p:ext uri="{BB962C8B-B14F-4D97-AF65-F5344CB8AC3E}">
        <p14:creationId xmlns:p14="http://schemas.microsoft.com/office/powerpoint/2010/main" val="40840864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21B18E-9435-0641-8BDD-0EE39A0A679E}" type="slidenum">
              <a:rPr lang="en-US"/>
              <a:pPr/>
              <a:t>4</a:t>
            </a:fld>
            <a:endParaRPr lang="en-US"/>
          </a:p>
        </p:txBody>
      </p:sp>
      <p:sp>
        <p:nvSpPr>
          <p:cNvPr id="38914" name="Rectangle 2"/>
          <p:cNvSpPr>
            <a:spLocks noGrp="1" noChangeArrowheads="1"/>
          </p:cNvSpPr>
          <p:nvPr>
            <p:ph type="title"/>
          </p:nvPr>
        </p:nvSpPr>
        <p:spPr>
          <a:xfrm>
            <a:off x="685800" y="76200"/>
            <a:ext cx="7772400" cy="876300"/>
          </a:xfrm>
        </p:spPr>
        <p:txBody>
          <a:bodyPr/>
          <a:lstStyle/>
          <a:p>
            <a:r>
              <a:rPr lang="en-US" i="1" dirty="0" smtClean="0">
                <a:solidFill>
                  <a:srgbClr val="000090"/>
                </a:solidFill>
              </a:rPr>
              <a:t>Books, Links</a:t>
            </a:r>
            <a:endParaRPr lang="en-US" i="1" dirty="0">
              <a:solidFill>
                <a:srgbClr val="000090"/>
              </a:solidFill>
            </a:endParaRPr>
          </a:p>
        </p:txBody>
      </p:sp>
      <p:sp>
        <p:nvSpPr>
          <p:cNvPr id="38915" name="Rectangle 3"/>
          <p:cNvSpPr>
            <a:spLocks noGrp="1" noChangeArrowheads="1"/>
          </p:cNvSpPr>
          <p:nvPr>
            <p:ph type="body" idx="1"/>
          </p:nvPr>
        </p:nvSpPr>
        <p:spPr>
          <a:xfrm>
            <a:off x="25400" y="1117600"/>
            <a:ext cx="6400800" cy="5715000"/>
          </a:xfrm>
        </p:spPr>
        <p:txBody>
          <a:bodyPr/>
          <a:lstStyle/>
          <a:p>
            <a:pPr>
              <a:lnSpc>
                <a:spcPct val="90000"/>
              </a:lnSpc>
            </a:pPr>
            <a:r>
              <a:rPr lang="en-US" sz="1800" b="1" dirty="0"/>
              <a:t>Course Textbook: U.F. </a:t>
            </a:r>
            <a:r>
              <a:rPr lang="en-US" sz="1800" b="1" dirty="0" err="1"/>
              <a:t>Kocks</a:t>
            </a:r>
            <a:r>
              <a:rPr lang="en-US" sz="1800" b="1" dirty="0"/>
              <a:t>, C. Tomé, and H.-R. </a:t>
            </a:r>
            <a:r>
              <a:rPr lang="en-US" sz="1800" b="1" dirty="0" err="1"/>
              <a:t>Wenk</a:t>
            </a:r>
            <a:r>
              <a:rPr lang="en-US" sz="1800" b="1" dirty="0"/>
              <a:t>, Eds. (1998). </a:t>
            </a:r>
            <a:r>
              <a:rPr lang="en-US" sz="1800" b="1" i="1" dirty="0"/>
              <a:t>Texture and Anisotropy</a:t>
            </a:r>
            <a:r>
              <a:rPr lang="en-US" sz="1800" b="1" dirty="0"/>
              <a:t>, Cambridge University Press, Cambridge, UK, ISBN 0-521-79420-X. This is now available as a paperback</a:t>
            </a:r>
            <a:r>
              <a:rPr lang="en-US" sz="1800" b="1" dirty="0" smtClean="0"/>
              <a:t>. Relevant chapters: 1, 2, 3, 4, 5, 6, 7, 8. Note that there is more detail in each chapter than we will have time to cover.  </a:t>
            </a:r>
            <a:endParaRPr lang="en-US" sz="1800" dirty="0"/>
          </a:p>
          <a:p>
            <a:pPr>
              <a:lnSpc>
                <a:spcPct val="90000"/>
              </a:lnSpc>
            </a:pPr>
            <a:r>
              <a:rPr lang="en-US" sz="1800" dirty="0"/>
              <a:t>V. Randle and O. </a:t>
            </a:r>
            <a:r>
              <a:rPr lang="en-US" sz="1800" dirty="0" err="1"/>
              <a:t>Engler</a:t>
            </a:r>
            <a:r>
              <a:rPr lang="en-US" sz="1800" dirty="0"/>
              <a:t>, Texture Analysis: </a:t>
            </a:r>
            <a:r>
              <a:rPr lang="en-US" sz="1800" i="1" dirty="0" err="1"/>
              <a:t>Macrotexture</a:t>
            </a:r>
            <a:r>
              <a:rPr lang="en-US" sz="1800" i="1" dirty="0"/>
              <a:t>, </a:t>
            </a:r>
            <a:r>
              <a:rPr lang="en-US" sz="1800" i="1" dirty="0" err="1"/>
              <a:t>Microtexture</a:t>
            </a:r>
            <a:r>
              <a:rPr lang="en-US" sz="1800" i="1" dirty="0"/>
              <a:t> &amp; Orientation Mapping </a:t>
            </a:r>
            <a:r>
              <a:rPr lang="en-US" sz="1800" dirty="0"/>
              <a:t>(2000), Gordon &amp; Breach</a:t>
            </a:r>
          </a:p>
          <a:p>
            <a:pPr>
              <a:lnSpc>
                <a:spcPct val="90000"/>
              </a:lnSpc>
            </a:pPr>
            <a:r>
              <a:rPr lang="en-US" sz="1800" dirty="0"/>
              <a:t>B.D. Cullity,(1978) </a:t>
            </a:r>
            <a:r>
              <a:rPr lang="en-US" sz="1800" i="1" dirty="0"/>
              <a:t>Elements of X-ray Diffraction</a:t>
            </a:r>
            <a:r>
              <a:rPr lang="en-US" sz="1800" dirty="0"/>
              <a:t>.</a:t>
            </a:r>
          </a:p>
          <a:p>
            <a:pPr>
              <a:lnSpc>
                <a:spcPct val="90000"/>
              </a:lnSpc>
            </a:pPr>
            <a:r>
              <a:rPr lang="en-US" sz="1800" dirty="0"/>
              <a:t>H.-J. Bunge, (1982) </a:t>
            </a:r>
            <a:r>
              <a:rPr lang="en-US" sz="1800" i="1" dirty="0"/>
              <a:t>Texture Analysis in Materials Science</a:t>
            </a:r>
            <a:r>
              <a:rPr lang="en-US" sz="1800" dirty="0"/>
              <a:t>. </a:t>
            </a:r>
          </a:p>
          <a:p>
            <a:pPr>
              <a:lnSpc>
                <a:spcPct val="90000"/>
              </a:lnSpc>
            </a:pPr>
            <a:r>
              <a:rPr lang="en-US" sz="1800" dirty="0"/>
              <a:t>A. </a:t>
            </a:r>
            <a:r>
              <a:rPr lang="en-US" sz="1800" dirty="0" err="1"/>
              <a:t>Morawiec</a:t>
            </a:r>
            <a:r>
              <a:rPr lang="en-US" sz="1800" dirty="0"/>
              <a:t>, </a:t>
            </a:r>
            <a:r>
              <a:rPr lang="en-US" sz="1800" i="1" dirty="0"/>
              <a:t>Orientations and Rotations</a:t>
            </a:r>
            <a:r>
              <a:rPr lang="en-US" sz="1800" dirty="0"/>
              <a:t> (2003), Springer</a:t>
            </a:r>
            <a:r>
              <a:rPr lang="en-US" sz="1800" dirty="0" smtClean="0"/>
              <a:t>.</a:t>
            </a:r>
          </a:p>
          <a:p>
            <a:pPr>
              <a:lnSpc>
                <a:spcPct val="90000"/>
              </a:lnSpc>
            </a:pPr>
            <a:r>
              <a:rPr lang="en-US" sz="1800" dirty="0" smtClean="0"/>
              <a:t>Recent review of Texture &amp; Anisotropy:  </a:t>
            </a:r>
            <a:r>
              <a:rPr lang="en-US" sz="1800" dirty="0" err="1" smtClean="0"/>
              <a:t>Wenk</a:t>
            </a:r>
            <a:r>
              <a:rPr lang="en-US" sz="1800" dirty="0" smtClean="0"/>
              <a:t>, H. R. and P. Van </a:t>
            </a:r>
            <a:r>
              <a:rPr lang="en-US" sz="1800" dirty="0" err="1" smtClean="0"/>
              <a:t>Houtte</a:t>
            </a:r>
            <a:r>
              <a:rPr lang="en-US" sz="1800" dirty="0" smtClean="0"/>
              <a:t> (2004). “Texture and anisotropy” </a:t>
            </a:r>
            <a:r>
              <a:rPr lang="en-US" sz="1800" i="1" dirty="0" smtClean="0"/>
              <a:t>Reports On Progress In Physics </a:t>
            </a:r>
            <a:r>
              <a:rPr lang="en-US" sz="1800" b="1" dirty="0" smtClean="0"/>
              <a:t>67 </a:t>
            </a:r>
            <a:r>
              <a:rPr lang="en-US" sz="1800" dirty="0" smtClean="0"/>
              <a:t>1367-1428.</a:t>
            </a:r>
          </a:p>
          <a:p>
            <a:pPr>
              <a:lnSpc>
                <a:spcPct val="90000"/>
              </a:lnSpc>
            </a:pPr>
            <a:r>
              <a:rPr lang="en-US" sz="1800" dirty="0" smtClean="0"/>
              <a:t>Old, but still </a:t>
            </a:r>
            <a:r>
              <a:rPr lang="en-US" sz="1800" dirty="0"/>
              <a:t>useful overview:  I.L. </a:t>
            </a:r>
            <a:r>
              <a:rPr lang="en-US" sz="1800" dirty="0" err="1"/>
              <a:t>Dillamore</a:t>
            </a:r>
            <a:r>
              <a:rPr lang="en-US" sz="1800" dirty="0"/>
              <a:t> and W.T. Roberts </a:t>
            </a:r>
            <a:r>
              <a:rPr lang="en-US" sz="1800" dirty="0" smtClean="0"/>
              <a:t>(1965</a:t>
            </a:r>
            <a:r>
              <a:rPr lang="en-US" sz="1800" dirty="0"/>
              <a:t>) </a:t>
            </a:r>
            <a:r>
              <a:rPr lang="en-US" sz="1800" dirty="0" smtClean="0"/>
              <a:t>“Preferred </a:t>
            </a:r>
            <a:r>
              <a:rPr lang="en-US" sz="1800" dirty="0"/>
              <a:t>orientation in wrought and annealed </a:t>
            </a:r>
            <a:r>
              <a:rPr lang="en-US" sz="1800" dirty="0" smtClean="0"/>
              <a:t>metals”, </a:t>
            </a:r>
            <a:r>
              <a:rPr lang="en-US" sz="1800" i="1" dirty="0"/>
              <a:t>Metall. Rev</a:t>
            </a:r>
            <a:r>
              <a:rPr lang="en-US" sz="1800" dirty="0"/>
              <a:t>., </a:t>
            </a:r>
            <a:r>
              <a:rPr lang="en-US" sz="1800" b="1" dirty="0"/>
              <a:t>10</a:t>
            </a:r>
            <a:r>
              <a:rPr lang="en-US" sz="1800" dirty="0"/>
              <a:t>, 271-380.</a:t>
            </a:r>
            <a:endParaRPr lang="en-US" sz="1800" dirty="0" smtClean="0"/>
          </a:p>
          <a:p>
            <a:pPr>
              <a:lnSpc>
                <a:spcPct val="90000"/>
              </a:lnSpc>
            </a:pPr>
            <a:r>
              <a:rPr lang="en-US" sz="1800" dirty="0" smtClean="0">
                <a:hlinkClick r:id="rId2"/>
              </a:rPr>
              <a:t>http://aluminium.matter.org.uk/content/html/eng/default.asp?catid=100&amp;pageid=1039432491</a:t>
            </a:r>
            <a:endParaRPr lang="en-US" sz="1800" dirty="0" smtClean="0"/>
          </a:p>
          <a:p>
            <a:pPr>
              <a:lnSpc>
                <a:spcPct val="90000"/>
              </a:lnSpc>
            </a:pPr>
            <a:r>
              <a:rPr lang="en-US" sz="1800" dirty="0" smtClean="0">
                <a:hlinkClick r:id="rId3"/>
              </a:rPr>
              <a:t>http://code.google.com/p/mtex/</a:t>
            </a:r>
            <a:endParaRPr lang="en-US" sz="1800" dirty="0" smtClean="0"/>
          </a:p>
        </p:txBody>
      </p:sp>
      <p:pic>
        <p:nvPicPr>
          <p:cNvPr id="5" name="Picture 4" descr="Kocks-Tome-Wenk-front-cover.tiff"/>
          <p:cNvPicPr>
            <a:picLocks noChangeAspect="1"/>
          </p:cNvPicPr>
          <p:nvPr/>
        </p:nvPicPr>
        <p:blipFill>
          <a:blip r:embed="rId4"/>
          <a:stretch>
            <a:fillRect/>
          </a:stretch>
        </p:blipFill>
        <p:spPr>
          <a:xfrm>
            <a:off x="6584293" y="1562100"/>
            <a:ext cx="2572407" cy="3771900"/>
          </a:xfrm>
          <a:prstGeom prst="rect">
            <a:avLst/>
          </a:prstGeom>
        </p:spPr>
      </p:pic>
    </p:spTree>
    <p:extLst>
      <p:ext uri="{BB962C8B-B14F-4D97-AF65-F5344CB8AC3E}">
        <p14:creationId xmlns:p14="http://schemas.microsoft.com/office/powerpoint/2010/main" val="140105288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EFE9B82-7F51-5548-B327-2F581AFA8CAF}" type="slidenum">
              <a:rPr lang="en-US" altLang="ja-JP" sz="1400">
                <a:latin typeface="Calibri"/>
              </a:rPr>
              <a:pPr/>
              <a:t>40</a:t>
            </a:fld>
            <a:endParaRPr lang="en-US" altLang="ja-JP" sz="1400" dirty="0">
              <a:latin typeface="Calibri"/>
            </a:endParaRPr>
          </a:p>
        </p:txBody>
      </p:sp>
      <p:sp>
        <p:nvSpPr>
          <p:cNvPr id="71682" name="Rectangle 2"/>
          <p:cNvSpPr>
            <a:spLocks noGrp="1" noChangeArrowheads="1"/>
          </p:cNvSpPr>
          <p:nvPr>
            <p:ph type="title"/>
          </p:nvPr>
        </p:nvSpPr>
        <p:spPr/>
        <p:txBody>
          <a:bodyPr/>
          <a:lstStyle/>
          <a:p>
            <a:r>
              <a:rPr lang="en-US" altLang="ja-JP" i="1" dirty="0">
                <a:solidFill>
                  <a:srgbClr val="000090"/>
                </a:solidFill>
                <a:latin typeface="Calibri"/>
                <a:ea typeface="ＭＳ Ｐゴシック" charset="0"/>
                <a:cs typeface="ＭＳ Ｐゴシック" charset="0"/>
              </a:rPr>
              <a:t>Summary</a:t>
            </a:r>
          </a:p>
        </p:txBody>
      </p:sp>
      <p:sp>
        <p:nvSpPr>
          <p:cNvPr id="50180" name="Rectangle 3"/>
          <p:cNvSpPr>
            <a:spLocks noGrp="1" noChangeArrowheads="1"/>
          </p:cNvSpPr>
          <p:nvPr>
            <p:ph type="body" idx="1"/>
          </p:nvPr>
        </p:nvSpPr>
        <p:spPr/>
        <p:txBody>
          <a:bodyPr/>
          <a:lstStyle/>
          <a:p>
            <a:r>
              <a:rPr lang="en-US" altLang="ja-JP" dirty="0">
                <a:latin typeface="Calibri"/>
                <a:ea typeface="ＭＳ Ｐゴシック" charset="0"/>
                <a:cs typeface="ＭＳ Ｐゴシック" charset="0"/>
              </a:rPr>
              <a:t>Objectives of the course have been described.</a:t>
            </a:r>
          </a:p>
          <a:p>
            <a:r>
              <a:rPr lang="en-US" altLang="ja-JP" dirty="0">
                <a:latin typeface="Calibri"/>
                <a:ea typeface="ＭＳ Ｐゴシック" charset="0"/>
                <a:cs typeface="ＭＳ Ｐゴシック" charset="0"/>
              </a:rPr>
              <a:t>Examples of ‘typical’ microstructures described.</a:t>
            </a:r>
          </a:p>
          <a:p>
            <a:r>
              <a:rPr lang="en-US" altLang="ja-JP" dirty="0">
                <a:latin typeface="Calibri"/>
                <a:ea typeface="ＭＳ Ｐゴシック" charset="0"/>
                <a:cs typeface="ＭＳ Ｐゴシック" charset="0"/>
              </a:rPr>
              <a:t>Methods for measuring grain size described: first method is based on linear intercepts.  Second method is based on average area on the cross section.</a:t>
            </a:r>
          </a:p>
        </p:txBody>
      </p:sp>
      <p:sp>
        <p:nvSpPr>
          <p:cNvPr id="2" name="Footer Placeholder 1"/>
          <p:cNvSpPr>
            <a:spLocks noGrp="1"/>
          </p:cNvSpPr>
          <p:nvPr>
            <p:ph type="ftr" sz="quarter" idx="11"/>
          </p:nvPr>
        </p:nvSpPr>
        <p:spPr/>
        <p:txBody>
          <a:bodyPr/>
          <a:lstStyle/>
          <a:p>
            <a:r>
              <a:rPr lang="en-US" smtClean="0"/>
              <a:t>Please acknowledge Carnegie Mellon if you make public use of these slides</a:t>
            </a:r>
            <a:endParaRPr lang="en-US"/>
          </a:p>
        </p:txBody>
      </p:sp>
    </p:spTree>
    <p:extLst>
      <p:ext uri="{BB962C8B-B14F-4D97-AF65-F5344CB8AC3E}">
        <p14:creationId xmlns:p14="http://schemas.microsoft.com/office/powerpoint/2010/main" val="269306715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latin typeface="Calibri"/>
                <a:ea typeface="ＭＳ Ｐゴシック" charset="0"/>
                <a:cs typeface="ＭＳ Ｐゴシック" charset="0"/>
              </a:rPr>
              <a:t>Supplemental Slides</a:t>
            </a:r>
            <a:endParaRPr lang="ja-JP" altLang="en-US" dirty="0">
              <a:latin typeface="Calibri"/>
              <a:ea typeface="ＭＳ Ｐゴシック" charset="0"/>
              <a:cs typeface="ＭＳ Ｐゴシック" charset="0"/>
            </a:endParaRPr>
          </a:p>
        </p:txBody>
      </p:sp>
      <p:sp>
        <p:nvSpPr>
          <p:cNvPr id="51203" name="Content Placeholder 2"/>
          <p:cNvSpPr>
            <a:spLocks noGrp="1"/>
          </p:cNvSpPr>
          <p:nvPr>
            <p:ph idx="1"/>
          </p:nvPr>
        </p:nvSpPr>
        <p:spPr/>
        <p:txBody>
          <a:bodyPr/>
          <a:lstStyle/>
          <a:p>
            <a:r>
              <a:rPr lang="en-US" altLang="ja-JP" dirty="0" smtClean="0">
                <a:latin typeface="Calibri"/>
                <a:ea typeface="ＭＳ Ｐゴシック" charset="0"/>
                <a:cs typeface="ＭＳ Ｐゴシック" charset="0"/>
              </a:rPr>
              <a:t>The following slides provide supplemental information, e.g. to explain what </a:t>
            </a:r>
            <a:r>
              <a:rPr lang="en-US" altLang="ja-JP" i="1" dirty="0" smtClean="0">
                <a:latin typeface="Calibri"/>
                <a:ea typeface="ＭＳ Ｐゴシック" charset="0"/>
                <a:cs typeface="ＭＳ Ｐゴシック" charset="0"/>
              </a:rPr>
              <a:t>stereology </a:t>
            </a:r>
            <a:r>
              <a:rPr lang="en-US" altLang="ja-JP" dirty="0" smtClean="0">
                <a:latin typeface="Calibri"/>
                <a:ea typeface="ＭＳ Ｐゴシック" charset="0"/>
                <a:cs typeface="ＭＳ Ｐゴシック" charset="0"/>
              </a:rPr>
              <a:t>is.</a:t>
            </a:r>
            <a:endParaRPr lang="ja-JP" altLang="en-US" dirty="0">
              <a:latin typeface="Calibri"/>
              <a:ea typeface="ＭＳ Ｐゴシック" charset="0"/>
              <a:cs typeface="ＭＳ Ｐゴシック" charset="0"/>
            </a:endParaRPr>
          </a:p>
        </p:txBody>
      </p:sp>
      <p:sp>
        <p:nvSpPr>
          <p:cNvPr id="51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09AF9C4-4024-C44D-9E3D-D34580AD25AF}" type="slidenum">
              <a:rPr lang="en-US" altLang="ja-JP" sz="1400">
                <a:latin typeface="Calibri"/>
              </a:rPr>
              <a:pPr/>
              <a:t>41</a:t>
            </a:fld>
            <a:endParaRPr lang="en-US" altLang="ja-JP" sz="1400" dirty="0">
              <a:latin typeface="Calibri"/>
            </a:endParaRPr>
          </a:p>
        </p:txBody>
      </p:sp>
      <p:sp>
        <p:nvSpPr>
          <p:cNvPr id="3" name="Footer Placeholder 2"/>
          <p:cNvSpPr>
            <a:spLocks noGrp="1"/>
          </p:cNvSpPr>
          <p:nvPr>
            <p:ph type="ftr" sz="quarter" idx="11"/>
          </p:nvPr>
        </p:nvSpPr>
        <p:spPr/>
        <p:txBody>
          <a:bodyPr/>
          <a:lstStyle/>
          <a:p>
            <a:r>
              <a:rPr lang="en-US" smtClean="0"/>
              <a:t>Please acknowledge Carnegie Mellon if you make public use of these slides</a:t>
            </a:r>
            <a:endParaRPr lang="en-US"/>
          </a:p>
        </p:txBody>
      </p:sp>
    </p:spTree>
    <p:extLst>
      <p:ext uri="{BB962C8B-B14F-4D97-AF65-F5344CB8AC3E}">
        <p14:creationId xmlns:p14="http://schemas.microsoft.com/office/powerpoint/2010/main" val="38254368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09A9537-E504-F84C-A174-D5DCEF10ED3A}" type="slidenum">
              <a:rPr lang="en-US" altLang="ja-JP" sz="1400">
                <a:latin typeface="Calibri"/>
              </a:rPr>
              <a:pPr/>
              <a:t>5</a:t>
            </a:fld>
            <a:endParaRPr lang="en-US" altLang="ja-JP" sz="1400" dirty="0">
              <a:latin typeface="Calibri"/>
            </a:endParaRPr>
          </a:p>
        </p:txBody>
      </p:sp>
      <p:sp>
        <p:nvSpPr>
          <p:cNvPr id="61442" name="Rectangle 2"/>
          <p:cNvSpPr>
            <a:spLocks noGrp="1" noChangeArrowheads="1"/>
          </p:cNvSpPr>
          <p:nvPr>
            <p:ph type="title"/>
          </p:nvPr>
        </p:nvSpPr>
        <p:spPr/>
        <p:txBody>
          <a:bodyPr>
            <a:normAutofit/>
          </a:bodyPr>
          <a:lstStyle/>
          <a:p>
            <a:r>
              <a:rPr lang="en-US" altLang="ja-JP" sz="4800" i="1">
                <a:solidFill>
                  <a:srgbClr val="000090"/>
                </a:solidFill>
                <a:ea typeface="ＭＳ Ｐゴシック" charset="0"/>
                <a:cs typeface="ＭＳ Ｐゴシック" charset="0"/>
              </a:rPr>
              <a:t>Course Objectives</a:t>
            </a:r>
          </a:p>
        </p:txBody>
      </p:sp>
      <p:sp>
        <p:nvSpPr>
          <p:cNvPr id="16388" name="Rectangle 3"/>
          <p:cNvSpPr>
            <a:spLocks noGrp="1" noChangeArrowheads="1"/>
          </p:cNvSpPr>
          <p:nvPr>
            <p:ph type="body" idx="1"/>
          </p:nvPr>
        </p:nvSpPr>
        <p:spPr>
          <a:xfrm>
            <a:off x="457200" y="1417638"/>
            <a:ext cx="8229600" cy="5303837"/>
          </a:xfrm>
        </p:spPr>
        <p:txBody>
          <a:bodyPr>
            <a:normAutofit/>
          </a:bodyPr>
          <a:lstStyle/>
          <a:p>
            <a:r>
              <a:rPr lang="en-US" sz="2000" dirty="0"/>
              <a:t>The objective of this course is to provide you with the tools to understand and quantify various kinds of texture and to solve problems that involve texture and anisotropy</a:t>
            </a:r>
            <a:r>
              <a:rPr lang="en-US" sz="2000" dirty="0" smtClean="0"/>
              <a:t>.</a:t>
            </a:r>
          </a:p>
          <a:p>
            <a:r>
              <a:rPr lang="en-US" sz="2000" dirty="0" smtClean="0"/>
              <a:t>A secondary objective is to acquaint students with various useful tools for analysis such as MTEX (in </a:t>
            </a:r>
            <a:r>
              <a:rPr lang="en-US" sz="2000" dirty="0" err="1" smtClean="0"/>
              <a:t>Matlab</a:t>
            </a:r>
            <a:r>
              <a:rPr lang="en-US" sz="2000" dirty="0" smtClean="0"/>
              <a:t>), </a:t>
            </a:r>
            <a:r>
              <a:rPr lang="en-US" sz="2000" dirty="0" err="1" smtClean="0"/>
              <a:t>popLA</a:t>
            </a:r>
            <a:r>
              <a:rPr lang="en-US" sz="2000" dirty="0" smtClean="0"/>
              <a:t>, the R package for statistics, VPSC.</a:t>
            </a:r>
          </a:p>
          <a:p>
            <a:r>
              <a:rPr lang="en-US" sz="2000" dirty="0"/>
              <a:t>Despite the crystalline nature of most useful and interesting </a:t>
            </a:r>
            <a:r>
              <a:rPr lang="en-US" sz="2000" dirty="0" smtClean="0"/>
              <a:t>polycrystalline materials</a:t>
            </a:r>
            <a:r>
              <a:rPr lang="en-US" sz="2000" dirty="0"/>
              <a:t>, crystal alignment and the associated anisotropy is </a:t>
            </a:r>
            <a:r>
              <a:rPr lang="en-US" sz="2000" dirty="0" smtClean="0"/>
              <a:t>often ignored</a:t>
            </a:r>
            <a:r>
              <a:rPr lang="en-US" sz="2000" dirty="0"/>
              <a:t>.  Yet, most properties are sensitive to </a:t>
            </a:r>
            <a:r>
              <a:rPr lang="en-US" sz="2000" dirty="0" smtClean="0"/>
              <a:t>the anisotropy of the crystals that comprise the material.  </a:t>
            </a:r>
            <a:r>
              <a:rPr lang="en-US" sz="2000" dirty="0"/>
              <a:t>Therefore </a:t>
            </a:r>
            <a:r>
              <a:rPr lang="en-US" sz="2000" i="1" dirty="0"/>
              <a:t>microstructure</a:t>
            </a:r>
            <a:r>
              <a:rPr lang="en-US" sz="2000" dirty="0"/>
              <a:t> should include </a:t>
            </a:r>
            <a:r>
              <a:rPr lang="en-US" sz="2000" i="1" dirty="0"/>
              <a:t>crystallographic orientation (“texture”)</a:t>
            </a:r>
            <a:r>
              <a:rPr lang="en-US" sz="2000" dirty="0"/>
              <a:t>.</a:t>
            </a:r>
          </a:p>
          <a:p>
            <a:r>
              <a:rPr lang="en-US" sz="2000" dirty="0" smtClean="0"/>
              <a:t>Very few departments teach a course on this topic.</a:t>
            </a:r>
            <a:endParaRPr lang="en-US" sz="2000" dirty="0"/>
          </a:p>
        </p:txBody>
      </p:sp>
      <p:sp>
        <p:nvSpPr>
          <p:cNvPr id="2" name="Footer Placeholder 1"/>
          <p:cNvSpPr>
            <a:spLocks noGrp="1"/>
          </p:cNvSpPr>
          <p:nvPr>
            <p:ph type="ftr" sz="quarter" idx="11"/>
          </p:nvPr>
        </p:nvSpPr>
        <p:spPr/>
        <p:txBody>
          <a:bodyPr/>
          <a:lstStyle/>
          <a:p>
            <a:r>
              <a:rPr lang="en-US" smtClean="0"/>
              <a:t>Please acknowledge Carnegie Mellon if you make public use of these slides</a:t>
            </a:r>
            <a:endParaRPr lang="en-US"/>
          </a:p>
        </p:txBody>
      </p:sp>
    </p:spTree>
    <p:extLst>
      <p:ext uri="{BB962C8B-B14F-4D97-AF65-F5344CB8AC3E}">
        <p14:creationId xmlns:p14="http://schemas.microsoft.com/office/powerpoint/2010/main" val="24350787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4C8AF77-4D3A-ED45-86A1-F045E8699560}" type="slidenum">
              <a:rPr lang="en-US"/>
              <a:pPr/>
              <a:t>6</a:t>
            </a:fld>
            <a:endParaRPr lang="en-US"/>
          </a:p>
        </p:txBody>
      </p:sp>
      <p:sp>
        <p:nvSpPr>
          <p:cNvPr id="39938" name="Rectangle 2"/>
          <p:cNvSpPr>
            <a:spLocks noGrp="1" noChangeArrowheads="1"/>
          </p:cNvSpPr>
          <p:nvPr>
            <p:ph type="title"/>
          </p:nvPr>
        </p:nvSpPr>
        <p:spPr>
          <a:xfrm>
            <a:off x="685800" y="228600"/>
            <a:ext cx="7772400" cy="1143000"/>
          </a:xfrm>
        </p:spPr>
        <p:txBody>
          <a:bodyPr/>
          <a:lstStyle/>
          <a:p>
            <a:r>
              <a:rPr lang="en-US" i="1">
                <a:solidFill>
                  <a:srgbClr val="000090"/>
                </a:solidFill>
              </a:rPr>
              <a:t>Lecture List (abbreviated)</a:t>
            </a:r>
          </a:p>
        </p:txBody>
      </p:sp>
      <p:sp>
        <p:nvSpPr>
          <p:cNvPr id="39939" name="Rectangle 3"/>
          <p:cNvSpPr>
            <a:spLocks noGrp="1" noChangeArrowheads="1"/>
          </p:cNvSpPr>
          <p:nvPr>
            <p:ph type="body" idx="1"/>
          </p:nvPr>
        </p:nvSpPr>
        <p:spPr>
          <a:xfrm>
            <a:off x="152400" y="1676400"/>
            <a:ext cx="4343400" cy="4749800"/>
          </a:xfrm>
        </p:spPr>
        <p:txBody>
          <a:bodyPr>
            <a:normAutofit lnSpcReduction="10000"/>
          </a:bodyPr>
          <a:lstStyle/>
          <a:p>
            <a:pPr marL="609600" indent="-609600">
              <a:lnSpc>
                <a:spcPct val="90000"/>
              </a:lnSpc>
              <a:buFontTx/>
              <a:buNone/>
            </a:pPr>
            <a:r>
              <a:rPr lang="en-US" sz="2000" dirty="0"/>
              <a:t>1. Introduction</a:t>
            </a:r>
          </a:p>
          <a:p>
            <a:pPr marL="609600" indent="-609600">
              <a:lnSpc>
                <a:spcPct val="90000"/>
              </a:lnSpc>
              <a:buFontTx/>
              <a:buNone/>
            </a:pPr>
            <a:r>
              <a:rPr lang="en-US" sz="2000" dirty="0"/>
              <a:t>2. Texture components, Euler angles</a:t>
            </a:r>
          </a:p>
          <a:p>
            <a:pPr marL="609600" indent="-609600">
              <a:lnSpc>
                <a:spcPct val="90000"/>
              </a:lnSpc>
              <a:buFontTx/>
              <a:buNone/>
            </a:pPr>
            <a:r>
              <a:rPr lang="en-US" sz="2000" dirty="0"/>
              <a:t>3. X-ray diffraction</a:t>
            </a:r>
          </a:p>
          <a:p>
            <a:pPr marL="457200" indent="-457200">
              <a:buFont typeface="Times" charset="0"/>
              <a:buNone/>
            </a:pPr>
            <a:r>
              <a:rPr lang="en-US" sz="2000" dirty="0" smtClean="0"/>
              <a:t>4. </a:t>
            </a:r>
            <a:r>
              <a:rPr lang="en-US" sz="2000" dirty="0"/>
              <a:t>Symmetry (crystal, sample)</a:t>
            </a:r>
          </a:p>
          <a:p>
            <a:pPr marL="457200" indent="-457200">
              <a:buFont typeface="Times" charset="0"/>
              <a:buNone/>
            </a:pPr>
            <a:r>
              <a:rPr lang="en-US" sz="2000" dirty="0" smtClean="0"/>
              <a:t>5. </a:t>
            </a:r>
            <a:r>
              <a:rPr lang="en-US" sz="2000" dirty="0"/>
              <a:t>Euler angles, variants</a:t>
            </a:r>
          </a:p>
          <a:p>
            <a:pPr marL="609600" indent="-609600">
              <a:lnSpc>
                <a:spcPct val="90000"/>
              </a:lnSpc>
              <a:buFontTx/>
              <a:buNone/>
            </a:pPr>
            <a:r>
              <a:rPr lang="en-US" sz="2000" dirty="0"/>
              <a:t>6</a:t>
            </a:r>
            <a:r>
              <a:rPr lang="en-US" sz="2000" dirty="0" smtClean="0"/>
              <a:t>. </a:t>
            </a:r>
            <a:r>
              <a:rPr lang="en-US" sz="2000" dirty="0"/>
              <a:t>Calculation of ODs from pole figure data, </a:t>
            </a:r>
            <a:r>
              <a:rPr lang="en-US" sz="2000" dirty="0" err="1"/>
              <a:t>popLA</a:t>
            </a:r>
            <a:endParaRPr lang="en-US" sz="2000" dirty="0"/>
          </a:p>
          <a:p>
            <a:pPr marL="609600" indent="-609600">
              <a:lnSpc>
                <a:spcPct val="90000"/>
              </a:lnSpc>
              <a:buFontTx/>
              <a:buNone/>
            </a:pPr>
            <a:r>
              <a:rPr lang="en-US" sz="2000" dirty="0"/>
              <a:t>7</a:t>
            </a:r>
            <a:r>
              <a:rPr lang="en-US" sz="2000" dirty="0" smtClean="0"/>
              <a:t>. </a:t>
            </a:r>
            <a:r>
              <a:rPr lang="en-US" sz="2000" dirty="0"/>
              <a:t>Orientation distributions</a:t>
            </a:r>
          </a:p>
          <a:p>
            <a:pPr marL="609600" indent="-609600">
              <a:lnSpc>
                <a:spcPct val="90000"/>
              </a:lnSpc>
              <a:buFontTx/>
              <a:buNone/>
            </a:pPr>
            <a:r>
              <a:rPr lang="en-US" sz="2000" dirty="0"/>
              <a:t>8</a:t>
            </a:r>
            <a:r>
              <a:rPr lang="en-US" sz="2000" dirty="0" smtClean="0"/>
              <a:t>. </a:t>
            </a:r>
            <a:r>
              <a:rPr lang="en-US" sz="2000" dirty="0"/>
              <a:t>Microscopy, SEM, electron diffraction</a:t>
            </a:r>
          </a:p>
          <a:p>
            <a:pPr marL="609600" indent="-609600">
              <a:lnSpc>
                <a:spcPct val="90000"/>
              </a:lnSpc>
              <a:buFontTx/>
              <a:buNone/>
            </a:pPr>
            <a:r>
              <a:rPr lang="en-US" sz="2000" dirty="0"/>
              <a:t>9</a:t>
            </a:r>
            <a:r>
              <a:rPr lang="en-US" sz="2000" dirty="0" smtClean="0"/>
              <a:t>. </a:t>
            </a:r>
            <a:r>
              <a:rPr lang="en-US" sz="2000" dirty="0"/>
              <a:t>Texture in bulk materials</a:t>
            </a:r>
          </a:p>
          <a:p>
            <a:pPr marL="609600" indent="-609600">
              <a:lnSpc>
                <a:spcPct val="90000"/>
              </a:lnSpc>
              <a:spcBef>
                <a:spcPct val="0"/>
              </a:spcBef>
              <a:buFontTx/>
              <a:buNone/>
            </a:pPr>
            <a:r>
              <a:rPr lang="en-US" sz="2000" dirty="0" smtClean="0"/>
              <a:t>10. </a:t>
            </a:r>
            <a:r>
              <a:rPr lang="en-US" sz="2000" dirty="0"/>
              <a:t>EBSD/OIM</a:t>
            </a:r>
          </a:p>
          <a:p>
            <a:pPr marL="609600" indent="-609600">
              <a:lnSpc>
                <a:spcPct val="90000"/>
              </a:lnSpc>
              <a:spcBef>
                <a:spcPct val="0"/>
              </a:spcBef>
              <a:buFontTx/>
              <a:buNone/>
            </a:pPr>
            <a:r>
              <a:rPr lang="en-US" sz="2000" dirty="0" smtClean="0"/>
              <a:t>11. </a:t>
            </a:r>
            <a:r>
              <a:rPr lang="en-US" sz="2000" dirty="0"/>
              <a:t>Misorientation at boundaries</a:t>
            </a:r>
          </a:p>
          <a:p>
            <a:pPr marL="609600" indent="-609600">
              <a:lnSpc>
                <a:spcPct val="90000"/>
              </a:lnSpc>
              <a:spcBef>
                <a:spcPct val="0"/>
              </a:spcBef>
              <a:buFontTx/>
              <a:buNone/>
            </a:pPr>
            <a:r>
              <a:rPr lang="en-US" sz="2000" dirty="0" smtClean="0"/>
              <a:t>12. </a:t>
            </a:r>
            <a:r>
              <a:rPr lang="en-US" sz="2000" dirty="0"/>
              <a:t>Continuous functions for ODs</a:t>
            </a:r>
          </a:p>
          <a:p>
            <a:pPr marL="609600" indent="-609600">
              <a:lnSpc>
                <a:spcPct val="90000"/>
              </a:lnSpc>
              <a:spcBef>
                <a:spcPct val="0"/>
              </a:spcBef>
              <a:buFontTx/>
              <a:buNone/>
            </a:pPr>
            <a:r>
              <a:rPr lang="en-US" sz="2000" dirty="0" smtClean="0"/>
              <a:t>13. Stereology</a:t>
            </a:r>
          </a:p>
          <a:p>
            <a:pPr marL="609600" indent="-609600">
              <a:lnSpc>
                <a:spcPct val="90000"/>
              </a:lnSpc>
              <a:spcBef>
                <a:spcPct val="0"/>
              </a:spcBef>
              <a:buFontTx/>
              <a:buNone/>
            </a:pPr>
            <a:r>
              <a:rPr lang="en-US" sz="2000" dirty="0" smtClean="0"/>
              <a:t>14. Grain growth, normal &amp; abnormal</a:t>
            </a:r>
            <a:endParaRPr lang="en-US" sz="2000" dirty="0"/>
          </a:p>
          <a:p>
            <a:pPr marL="609600" indent="-609600">
              <a:lnSpc>
                <a:spcPct val="90000"/>
              </a:lnSpc>
              <a:spcBef>
                <a:spcPct val="0"/>
              </a:spcBef>
              <a:buFontTx/>
              <a:buNone/>
            </a:pPr>
            <a:endParaRPr lang="en-US" sz="2000" dirty="0"/>
          </a:p>
        </p:txBody>
      </p:sp>
      <p:sp>
        <p:nvSpPr>
          <p:cNvPr id="39940" name="Text Box 4"/>
          <p:cNvSpPr txBox="1">
            <a:spLocks noChangeArrowheads="1"/>
          </p:cNvSpPr>
          <p:nvPr/>
        </p:nvSpPr>
        <p:spPr bwMode="auto">
          <a:xfrm>
            <a:off x="4495800" y="1627188"/>
            <a:ext cx="4241800" cy="4093428"/>
          </a:xfrm>
          <a:prstGeom prst="rect">
            <a:avLst/>
          </a:prstGeom>
          <a:noFill/>
          <a:ln w="9525">
            <a:noFill/>
            <a:miter lim="800000"/>
            <a:headEnd/>
            <a:tailEnd/>
          </a:ln>
          <a:effectLst/>
        </p:spPr>
        <p:txBody>
          <a:bodyPr wrap="square">
            <a:prstTxWarp prst="textNoShape">
              <a:avLst/>
            </a:prstTxWarp>
            <a:spAutoFit/>
          </a:bodyPr>
          <a:lstStyle/>
          <a:p>
            <a:pPr marL="457200" indent="-457200">
              <a:buFont typeface="Times" charset="0"/>
              <a:buNone/>
            </a:pPr>
            <a:r>
              <a:rPr lang="en-US" sz="2000" dirty="0" smtClean="0">
                <a:latin typeface="Calibri"/>
              </a:rPr>
              <a:t>15. </a:t>
            </a:r>
            <a:r>
              <a:rPr lang="en-US" sz="2000" dirty="0">
                <a:latin typeface="Calibri"/>
              </a:rPr>
              <a:t>Graphical representation of ODs </a:t>
            </a:r>
          </a:p>
          <a:p>
            <a:pPr marL="457200" indent="-457200">
              <a:buFont typeface="Times" charset="0"/>
              <a:buNone/>
            </a:pPr>
            <a:r>
              <a:rPr lang="en-US" sz="2000" dirty="0" smtClean="0">
                <a:latin typeface="Calibri"/>
              </a:rPr>
              <a:t>16. </a:t>
            </a:r>
            <a:r>
              <a:rPr lang="en-US" sz="2000" dirty="0">
                <a:latin typeface="Calibri"/>
              </a:rPr>
              <a:t>Volume fractions, Fiber textures</a:t>
            </a:r>
          </a:p>
          <a:p>
            <a:pPr marL="457200" indent="-457200">
              <a:buFont typeface="Times" charset="0"/>
              <a:buNone/>
            </a:pPr>
            <a:r>
              <a:rPr lang="en-US" sz="2000" dirty="0" smtClean="0">
                <a:latin typeface="Calibri"/>
              </a:rPr>
              <a:t>17. Select statistical methods</a:t>
            </a:r>
            <a:endParaRPr lang="en-US" sz="2000" dirty="0">
              <a:latin typeface="Calibri"/>
            </a:endParaRPr>
          </a:p>
          <a:p>
            <a:pPr marL="457200" indent="-457200">
              <a:buFont typeface="Times" charset="0"/>
              <a:buNone/>
            </a:pPr>
            <a:r>
              <a:rPr lang="en-US" sz="2000" dirty="0" smtClean="0">
                <a:latin typeface="Calibri"/>
              </a:rPr>
              <a:t>18. </a:t>
            </a:r>
            <a:r>
              <a:rPr lang="en-US" sz="2000" dirty="0">
                <a:latin typeface="Calibri"/>
              </a:rPr>
              <a:t>Rodrigues vectors, quaternions</a:t>
            </a:r>
          </a:p>
          <a:p>
            <a:pPr marL="457200" indent="-457200">
              <a:buFont typeface="Times" charset="0"/>
              <a:buNone/>
            </a:pPr>
            <a:r>
              <a:rPr lang="en-US" sz="2000" dirty="0" smtClean="0">
                <a:latin typeface="Calibri"/>
              </a:rPr>
              <a:t>19. </a:t>
            </a:r>
            <a:r>
              <a:rPr lang="en-US" sz="2000" dirty="0">
                <a:latin typeface="Calibri"/>
              </a:rPr>
              <a:t>CSL boundaries</a:t>
            </a:r>
          </a:p>
          <a:p>
            <a:pPr marL="457200" indent="-457200">
              <a:buFont typeface="Times" charset="0"/>
              <a:buNone/>
            </a:pPr>
            <a:r>
              <a:rPr lang="en-US" sz="2000" dirty="0" smtClean="0">
                <a:latin typeface="Calibri"/>
              </a:rPr>
              <a:t>20. </a:t>
            </a:r>
            <a:r>
              <a:rPr lang="en-US" sz="2000" dirty="0">
                <a:latin typeface="Calibri"/>
              </a:rPr>
              <a:t>GB properties</a:t>
            </a:r>
          </a:p>
          <a:p>
            <a:pPr marL="457200" indent="-457200">
              <a:buFont typeface="Times" charset="0"/>
              <a:buNone/>
            </a:pPr>
            <a:r>
              <a:rPr lang="en-US" sz="2000" dirty="0" smtClean="0">
                <a:latin typeface="Calibri"/>
              </a:rPr>
              <a:t>21. </a:t>
            </a:r>
            <a:r>
              <a:rPr lang="en-US" sz="2000" dirty="0">
                <a:latin typeface="Calibri"/>
              </a:rPr>
              <a:t>5-parameter descriptions of </a:t>
            </a:r>
            <a:r>
              <a:rPr lang="en-US" sz="2000" dirty="0" err="1">
                <a:latin typeface="Calibri"/>
              </a:rPr>
              <a:t>GBs</a:t>
            </a:r>
            <a:endParaRPr lang="en-US" sz="2000" dirty="0">
              <a:latin typeface="Calibri"/>
            </a:endParaRPr>
          </a:p>
          <a:p>
            <a:pPr marL="457200" indent="-457200">
              <a:buFont typeface="Times" charset="0"/>
              <a:buNone/>
            </a:pPr>
            <a:r>
              <a:rPr lang="en-US" sz="2000" dirty="0" smtClean="0">
                <a:latin typeface="Calibri"/>
              </a:rPr>
              <a:t>22. </a:t>
            </a:r>
            <a:r>
              <a:rPr lang="en-US" sz="2000" dirty="0">
                <a:latin typeface="Calibri"/>
              </a:rPr>
              <a:t>Herring’s relations</a:t>
            </a:r>
          </a:p>
          <a:p>
            <a:pPr marL="457200" indent="-457200">
              <a:buFont typeface="Times" charset="0"/>
              <a:buNone/>
            </a:pPr>
            <a:r>
              <a:rPr lang="en-US" sz="2000" dirty="0" smtClean="0">
                <a:latin typeface="Calibri"/>
              </a:rPr>
              <a:t>23. </a:t>
            </a:r>
            <a:r>
              <a:rPr lang="en-US" sz="2000" dirty="0">
                <a:latin typeface="Calibri"/>
              </a:rPr>
              <a:t>Elastic, plastic anisotropy</a:t>
            </a:r>
          </a:p>
          <a:p>
            <a:pPr marL="457200" indent="-457200">
              <a:buFont typeface="Times" charset="0"/>
              <a:buNone/>
            </a:pPr>
            <a:r>
              <a:rPr lang="en-US" sz="2000" dirty="0" smtClean="0">
                <a:latin typeface="Calibri"/>
              </a:rPr>
              <a:t>24. </a:t>
            </a:r>
            <a:r>
              <a:rPr lang="en-US" sz="2000" dirty="0">
                <a:latin typeface="Calibri"/>
              </a:rPr>
              <a:t>Taylor/Bishop-Hill model</a:t>
            </a:r>
          </a:p>
          <a:p>
            <a:pPr marL="457200" indent="-457200">
              <a:buFont typeface="Times" charset="0"/>
              <a:buNone/>
            </a:pPr>
            <a:r>
              <a:rPr lang="en-US" sz="2000" dirty="0" smtClean="0">
                <a:latin typeface="Calibri"/>
              </a:rPr>
              <a:t>25. </a:t>
            </a:r>
            <a:r>
              <a:rPr lang="en-US" sz="2000" dirty="0">
                <a:latin typeface="Calibri"/>
              </a:rPr>
              <a:t>Yield </a:t>
            </a:r>
            <a:r>
              <a:rPr lang="en-US" sz="2000" dirty="0" smtClean="0">
                <a:latin typeface="Calibri"/>
              </a:rPr>
              <a:t>Surfaces</a:t>
            </a:r>
          </a:p>
          <a:p>
            <a:pPr marL="457200" indent="-457200">
              <a:buFont typeface="Times" charset="0"/>
              <a:buNone/>
            </a:pPr>
            <a:r>
              <a:rPr lang="en-US" sz="2000" dirty="0" smtClean="0">
                <a:latin typeface="Calibri"/>
              </a:rPr>
              <a:t>26. Orientation Relationships (“OR”) between phases</a:t>
            </a:r>
            <a:endParaRPr lang="en-US" sz="2000" dirty="0">
              <a:latin typeface="Calibri"/>
            </a:endParaRPr>
          </a:p>
        </p:txBody>
      </p:sp>
    </p:spTree>
    <p:extLst>
      <p:ext uri="{BB962C8B-B14F-4D97-AF65-F5344CB8AC3E}">
        <p14:creationId xmlns:p14="http://schemas.microsoft.com/office/powerpoint/2010/main" val="31086671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701A574-4ED0-1047-B24E-A5E46C14FD2A}" type="slidenum">
              <a:rPr lang="en-US" altLang="ja-JP" sz="1400">
                <a:latin typeface="Calibri"/>
              </a:rPr>
              <a:pPr/>
              <a:t>7</a:t>
            </a:fld>
            <a:endParaRPr lang="en-US" altLang="ja-JP" sz="1400" dirty="0">
              <a:latin typeface="Calibri"/>
            </a:endParaRPr>
          </a:p>
        </p:txBody>
      </p:sp>
      <p:sp>
        <p:nvSpPr>
          <p:cNvPr id="5122" name="Rectangle 2"/>
          <p:cNvSpPr>
            <a:spLocks noGrp="1" noChangeArrowheads="1"/>
          </p:cNvSpPr>
          <p:nvPr>
            <p:ph type="title"/>
          </p:nvPr>
        </p:nvSpPr>
        <p:spPr>
          <a:xfrm>
            <a:off x="457200" y="46038"/>
            <a:ext cx="8229600" cy="1143000"/>
          </a:xfrm>
        </p:spPr>
        <p:txBody>
          <a:bodyPr/>
          <a:lstStyle/>
          <a:p>
            <a:r>
              <a:rPr lang="en-US" altLang="ja-JP" i="1">
                <a:solidFill>
                  <a:srgbClr val="000090"/>
                </a:solidFill>
                <a:ea typeface="ＭＳ Ｐゴシック" charset="0"/>
                <a:cs typeface="ＭＳ Ｐゴシック" charset="0"/>
              </a:rPr>
              <a:t>What is microstructure?</a:t>
            </a:r>
          </a:p>
        </p:txBody>
      </p:sp>
      <p:sp>
        <p:nvSpPr>
          <p:cNvPr id="29700" name="Rectangle 3"/>
          <p:cNvSpPr>
            <a:spLocks noGrp="1" noChangeArrowheads="1"/>
          </p:cNvSpPr>
          <p:nvPr>
            <p:ph type="body" idx="1"/>
          </p:nvPr>
        </p:nvSpPr>
        <p:spPr>
          <a:xfrm>
            <a:off x="393700" y="1066800"/>
            <a:ext cx="8339696" cy="5562600"/>
          </a:xfrm>
        </p:spPr>
        <p:txBody>
          <a:bodyPr/>
          <a:lstStyle/>
          <a:p>
            <a:r>
              <a:rPr lang="en-US" altLang="ja-JP" sz="2000" dirty="0">
                <a:ea typeface="ＭＳ Ｐゴシック" charset="0"/>
                <a:cs typeface="ＭＳ Ｐゴシック" charset="0"/>
              </a:rPr>
              <a:t>Microstructure originally meant the structure inside a material that could be observed with the aid of a </a:t>
            </a:r>
            <a:r>
              <a:rPr lang="en-US" altLang="ja-JP" sz="2000" i="1" dirty="0">
                <a:ea typeface="ＭＳ Ｐゴシック" charset="0"/>
                <a:cs typeface="ＭＳ Ｐゴシック" charset="0"/>
              </a:rPr>
              <a:t>microscope</a:t>
            </a:r>
            <a:r>
              <a:rPr lang="en-US" altLang="ja-JP" sz="2000" dirty="0">
                <a:ea typeface="ＭＳ Ｐゴシック" charset="0"/>
                <a:cs typeface="ＭＳ Ｐゴシック" charset="0"/>
              </a:rPr>
              <a:t>.</a:t>
            </a:r>
          </a:p>
          <a:p>
            <a:r>
              <a:rPr lang="en-US" altLang="ja-JP" sz="2000" dirty="0">
                <a:ea typeface="ＭＳ Ｐゴシック" charset="0"/>
                <a:cs typeface="ＭＳ Ｐゴシック" charset="0"/>
              </a:rPr>
              <a:t>In contrast to the crystals that make up materials, which can be approximated as collections of atoms in specific packing arrangements (</a:t>
            </a:r>
            <a:r>
              <a:rPr lang="en-US" altLang="ja-JP" sz="2000" i="1" dirty="0">
                <a:ea typeface="ＭＳ Ｐゴシック" charset="0"/>
                <a:cs typeface="ＭＳ Ｐゴシック" charset="0"/>
              </a:rPr>
              <a:t>crystal structure</a:t>
            </a:r>
            <a:r>
              <a:rPr lang="en-US" altLang="ja-JP" sz="2000" dirty="0">
                <a:ea typeface="ＭＳ Ｐゴシック" charset="0"/>
                <a:cs typeface="ＭＳ Ｐゴシック" charset="0"/>
              </a:rPr>
              <a:t>), </a:t>
            </a:r>
            <a:r>
              <a:rPr lang="en-US" altLang="ja-JP" sz="2000" i="1" dirty="0">
                <a:ea typeface="ＭＳ Ｐゴシック" charset="0"/>
                <a:cs typeface="ＭＳ Ｐゴシック" charset="0"/>
              </a:rPr>
              <a:t>microstructure</a:t>
            </a:r>
            <a:r>
              <a:rPr lang="en-US" altLang="ja-JP" sz="2000" dirty="0">
                <a:ea typeface="ＭＳ Ｐゴシック" charset="0"/>
                <a:cs typeface="ＭＳ Ｐゴシック" charset="0"/>
              </a:rPr>
              <a:t> is the </a:t>
            </a:r>
            <a:r>
              <a:rPr lang="en-US" altLang="ja-JP" sz="2000" dirty="0" smtClean="0">
                <a:ea typeface="ＭＳ Ｐゴシック" charset="0"/>
                <a:cs typeface="ＭＳ Ｐゴシック" charset="0"/>
              </a:rPr>
              <a:t>ensemble of </a:t>
            </a:r>
            <a:r>
              <a:rPr lang="en-US" altLang="ja-JP" sz="2000" i="1" dirty="0">
                <a:ea typeface="ＭＳ Ｐゴシック" charset="0"/>
                <a:cs typeface="ＭＳ Ｐゴシック" charset="0"/>
              </a:rPr>
              <a:t>defects </a:t>
            </a:r>
            <a:r>
              <a:rPr lang="en-US" altLang="ja-JP" sz="2000" dirty="0">
                <a:ea typeface="ＭＳ Ｐゴシック" charset="0"/>
                <a:cs typeface="ＭＳ Ｐゴシック" charset="0"/>
              </a:rPr>
              <a:t>in the material.</a:t>
            </a:r>
          </a:p>
          <a:p>
            <a:r>
              <a:rPr lang="en-US" altLang="ja-JP" sz="2000" dirty="0">
                <a:ea typeface="ＭＳ Ｐゴシック" charset="0"/>
                <a:cs typeface="ＭＳ Ｐゴシック" charset="0"/>
              </a:rPr>
              <a:t>What defects are we interested in?  Interfaces (both grain boundaries and interphase boundaries), dislocations (and other line defects), and point defects.</a:t>
            </a:r>
          </a:p>
          <a:p>
            <a:r>
              <a:rPr lang="en-US" altLang="ja-JP" sz="2000" dirty="0">
                <a:ea typeface="ＭＳ Ｐゴシック" charset="0"/>
                <a:cs typeface="ＭＳ Ｐゴシック" charset="0"/>
              </a:rPr>
              <a:t>Since the invention of prefixes for units, the </a:t>
            </a:r>
            <a:r>
              <a:rPr lang="en-US" altLang="ja-JP" sz="2000" i="1" dirty="0">
                <a:ea typeface="ＭＳ Ｐゴシック" charset="0"/>
                <a:cs typeface="ＭＳ Ｐゴシック" charset="0"/>
              </a:rPr>
              <a:t>micrometer</a:t>
            </a:r>
            <a:r>
              <a:rPr lang="en-US" altLang="ja-JP" sz="2000" dirty="0">
                <a:ea typeface="ＭＳ Ｐゴシック" charset="0"/>
                <a:cs typeface="ＭＳ Ｐゴシック" charset="0"/>
              </a:rPr>
              <a:t> (1 µm) happens to correspond to the wavelength of light.  Light, obviously is used to form images in a light/optical microscope.  Thus </a:t>
            </a:r>
            <a:r>
              <a:rPr lang="en-US" altLang="ja-JP" sz="2000" i="1" dirty="0">
                <a:ea typeface="ＭＳ Ｐゴシック" charset="0"/>
                <a:cs typeface="ＭＳ Ｐゴシック" charset="0"/>
              </a:rPr>
              <a:t>microstructure</a:t>
            </a:r>
            <a:r>
              <a:rPr lang="en-US" altLang="ja-JP" sz="2000" dirty="0">
                <a:ea typeface="ＭＳ Ｐゴシック" charset="0"/>
                <a:cs typeface="ＭＳ Ｐゴシック" charset="0"/>
              </a:rPr>
              <a:t> has come to be accepted as those elements of structure with length scale of order 1 µm.</a:t>
            </a:r>
          </a:p>
          <a:p>
            <a:r>
              <a:rPr lang="en-US" altLang="ja-JP" sz="2000" dirty="0">
                <a:ea typeface="ＭＳ Ｐゴシック" charset="0"/>
                <a:cs typeface="ＭＳ Ｐゴシック" charset="0"/>
              </a:rPr>
              <a:t>Since we commonly examine materials in the microscope, we generally observe </a:t>
            </a:r>
            <a:r>
              <a:rPr lang="en-US" altLang="ja-JP" sz="2000" i="1" dirty="0">
                <a:ea typeface="ＭＳ Ｐゴシック" charset="0"/>
                <a:cs typeface="ＭＳ Ｐゴシック" charset="0"/>
              </a:rPr>
              <a:t>grains</a:t>
            </a:r>
            <a:r>
              <a:rPr lang="en-US" altLang="ja-JP" sz="2000" dirty="0">
                <a:ea typeface="ＭＳ Ｐゴシック" charset="0"/>
                <a:cs typeface="ＭＳ Ｐゴシック" charset="0"/>
              </a:rPr>
              <a:t> as crystallites in </a:t>
            </a:r>
            <a:r>
              <a:rPr lang="en-US" altLang="ja-JP" sz="2000" i="1" dirty="0">
                <a:ea typeface="ＭＳ Ｐゴシック" charset="0"/>
                <a:cs typeface="ＭＳ Ｐゴシック" charset="0"/>
              </a:rPr>
              <a:t>polycrystals</a:t>
            </a:r>
            <a:r>
              <a:rPr lang="en-US" altLang="ja-JP" sz="2000" dirty="0">
                <a:ea typeface="ＭＳ Ｐゴシック" charset="0"/>
                <a:cs typeface="ＭＳ Ｐゴシック" charset="0"/>
              </a:rPr>
              <a:t>, separated by </a:t>
            </a:r>
            <a:r>
              <a:rPr lang="en-US" altLang="ja-JP" sz="2000" i="1" dirty="0">
                <a:ea typeface="ＭＳ Ｐゴシック" charset="0"/>
                <a:cs typeface="ＭＳ Ｐゴシック" charset="0"/>
              </a:rPr>
              <a:t>grain boundaries</a:t>
            </a:r>
            <a:r>
              <a:rPr lang="en-US" altLang="ja-JP" sz="2000" dirty="0">
                <a:ea typeface="ＭＳ Ｐゴシック" charset="0"/>
                <a:cs typeface="ＭＳ Ｐゴシック" charset="0"/>
              </a:rPr>
              <a:t>.</a:t>
            </a:r>
          </a:p>
        </p:txBody>
      </p:sp>
      <p:sp>
        <p:nvSpPr>
          <p:cNvPr id="2" name="Footer Placeholder 1"/>
          <p:cNvSpPr>
            <a:spLocks noGrp="1"/>
          </p:cNvSpPr>
          <p:nvPr>
            <p:ph type="ftr" sz="quarter" idx="11"/>
          </p:nvPr>
        </p:nvSpPr>
        <p:spPr/>
        <p:txBody>
          <a:bodyPr/>
          <a:lstStyle/>
          <a:p>
            <a:r>
              <a:rPr lang="en-US" smtClean="0"/>
              <a:t>Please acknowledge Carnegie Mellon if you make public use of these slides</a:t>
            </a:r>
            <a:endParaRPr lang="en-US"/>
          </a:p>
        </p:txBody>
      </p:sp>
    </p:spTree>
    <p:extLst>
      <p:ext uri="{BB962C8B-B14F-4D97-AF65-F5344CB8AC3E}">
        <p14:creationId xmlns:p14="http://schemas.microsoft.com/office/powerpoint/2010/main" val="23233574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22FEE8-E2C6-4D44-AF74-E528C3A94EF2}" type="slidenum">
              <a:rPr lang="en-US"/>
              <a:pPr/>
              <a:t>8</a:t>
            </a:fld>
            <a:endParaRPr lang="en-US"/>
          </a:p>
        </p:txBody>
      </p:sp>
      <p:sp>
        <p:nvSpPr>
          <p:cNvPr id="13314" name="Rectangle 2"/>
          <p:cNvSpPr>
            <a:spLocks noGrp="1" noChangeArrowheads="1"/>
          </p:cNvSpPr>
          <p:nvPr>
            <p:ph type="title"/>
          </p:nvPr>
        </p:nvSpPr>
        <p:spPr>
          <a:xfrm>
            <a:off x="381000" y="228600"/>
            <a:ext cx="8458200" cy="1143000"/>
          </a:xfrm>
        </p:spPr>
        <p:txBody>
          <a:bodyPr/>
          <a:lstStyle/>
          <a:p>
            <a:r>
              <a:rPr lang="en-US" i="1">
                <a:solidFill>
                  <a:srgbClr val="000090"/>
                </a:solidFill>
              </a:rPr>
              <a:t>Texture: Quantitative Description</a:t>
            </a:r>
          </a:p>
        </p:txBody>
      </p:sp>
      <p:sp>
        <p:nvSpPr>
          <p:cNvPr id="13315" name="Rectangle 3"/>
          <p:cNvSpPr>
            <a:spLocks noGrp="1" noChangeArrowheads="1"/>
          </p:cNvSpPr>
          <p:nvPr>
            <p:ph type="body" idx="1"/>
          </p:nvPr>
        </p:nvSpPr>
        <p:spPr>
          <a:xfrm>
            <a:off x="635000" y="1524000"/>
            <a:ext cx="7924800" cy="5080000"/>
          </a:xfrm>
        </p:spPr>
        <p:txBody>
          <a:bodyPr/>
          <a:lstStyle/>
          <a:p>
            <a:pPr>
              <a:lnSpc>
                <a:spcPct val="90000"/>
              </a:lnSpc>
            </a:pPr>
            <a:r>
              <a:rPr lang="en-US" sz="2000" b="1" dirty="0">
                <a:solidFill>
                  <a:srgbClr val="990000"/>
                </a:solidFill>
              </a:rPr>
              <a:t>Three (3) parameters </a:t>
            </a:r>
            <a:r>
              <a:rPr lang="en-US" sz="2000" dirty="0"/>
              <a:t>needed to describe the orientation [of a crystal relative to the embedding body or its environment] because it is a 3D rotation.</a:t>
            </a:r>
          </a:p>
          <a:p>
            <a:pPr>
              <a:lnSpc>
                <a:spcPct val="90000"/>
              </a:lnSpc>
            </a:pPr>
            <a:r>
              <a:rPr lang="en-US" sz="2000" dirty="0"/>
              <a:t>Most common description: 3 [rotation] </a:t>
            </a:r>
            <a:r>
              <a:rPr lang="en-US" sz="2000" b="1" dirty="0"/>
              <a:t>Euler angles</a:t>
            </a:r>
          </a:p>
          <a:p>
            <a:pPr>
              <a:lnSpc>
                <a:spcPct val="90000"/>
              </a:lnSpc>
            </a:pPr>
            <a:r>
              <a:rPr lang="en-US" sz="2000" dirty="0"/>
              <a:t>Other descriptions include: (orthogonal) rotation matrix (or axis transformation matrix), Rodrigues-Frank vector, unit quaternion.</a:t>
            </a:r>
          </a:p>
          <a:p>
            <a:pPr>
              <a:lnSpc>
                <a:spcPct val="90000"/>
              </a:lnSpc>
            </a:pPr>
            <a:r>
              <a:rPr lang="en-US" sz="2000" dirty="0"/>
              <a:t>A common misunderstanding: although 2 parameters are sufficient to describe the position of a vector, a 3D object such as a crystal requires </a:t>
            </a:r>
            <a:r>
              <a:rPr lang="en-US" sz="2000" b="1" dirty="0"/>
              <a:t>3 parameters </a:t>
            </a:r>
            <a:r>
              <a:rPr lang="en-US" sz="2000" dirty="0"/>
              <a:t>to describe its (angular) position</a:t>
            </a:r>
          </a:p>
          <a:p>
            <a:pPr>
              <a:lnSpc>
                <a:spcPct val="90000"/>
              </a:lnSpc>
            </a:pPr>
            <a:r>
              <a:rPr lang="en-US" sz="2000" dirty="0"/>
              <a:t>Most experimental methods [X-ray pole figures included] do not measure all 3 angles, so </a:t>
            </a:r>
            <a:r>
              <a:rPr lang="en-US" sz="2000" i="1" dirty="0"/>
              <a:t>orientation distribution</a:t>
            </a:r>
            <a:r>
              <a:rPr lang="en-US" sz="2000" dirty="0"/>
              <a:t> must be calculated.  An orientation distribution is just a probability distribution: it tells you how likely you are to find a crystal that has the orientation specified by the coordinates (Euler angles) of the </a:t>
            </a:r>
            <a:r>
              <a:rPr lang="en-US" sz="2000" dirty="0" smtClean="0"/>
              <a:t>point</a:t>
            </a:r>
          </a:p>
          <a:p>
            <a:pPr>
              <a:lnSpc>
                <a:spcPct val="90000"/>
              </a:lnSpc>
            </a:pPr>
            <a:r>
              <a:rPr lang="en-US" sz="2000" dirty="0" smtClean="0"/>
              <a:t>Measurement of diffraction patterns from individual locations (Laue, EBSD) do provide a complete orientation i.e. all three Euler angles.</a:t>
            </a:r>
            <a:endParaRPr lang="en-US" sz="2000" dirty="0"/>
          </a:p>
        </p:txBody>
      </p:sp>
    </p:spTree>
    <p:extLst>
      <p:ext uri="{BB962C8B-B14F-4D97-AF65-F5344CB8AC3E}">
        <p14:creationId xmlns:p14="http://schemas.microsoft.com/office/powerpoint/2010/main" val="1858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4"/>
          <p:cNvSpPr>
            <a:spLocks noGrp="1"/>
          </p:cNvSpPr>
          <p:nvPr>
            <p:ph type="sldNum" sz="quarter" idx="12"/>
          </p:nvPr>
        </p:nvSpPr>
        <p:spPr/>
        <p:txBody>
          <a:bodyPr/>
          <a:lstStyle/>
          <a:p>
            <a:fld id="{E0AD554C-B755-8242-854D-AA2CCACB4626}" type="slidenum">
              <a:rPr lang="en-US"/>
              <a:pPr/>
              <a:t>9</a:t>
            </a:fld>
            <a:endParaRPr lang="en-US"/>
          </a:p>
        </p:txBody>
      </p:sp>
      <p:sp>
        <p:nvSpPr>
          <p:cNvPr id="48130" name="Rectangle 2"/>
          <p:cNvSpPr>
            <a:spLocks noGrp="1" noChangeArrowheads="1"/>
          </p:cNvSpPr>
          <p:nvPr>
            <p:ph type="title"/>
          </p:nvPr>
        </p:nvSpPr>
        <p:spPr>
          <a:xfrm>
            <a:off x="685800" y="381000"/>
            <a:ext cx="7772400" cy="1143000"/>
          </a:xfrm>
          <a:ln/>
        </p:spPr>
        <p:txBody>
          <a:bodyPr/>
          <a:lstStyle/>
          <a:p>
            <a:r>
              <a:rPr lang="en-US" i="1">
                <a:solidFill>
                  <a:srgbClr val="000090"/>
                </a:solidFill>
              </a:rPr>
              <a:t>Euler Angles, Animated</a:t>
            </a:r>
          </a:p>
        </p:txBody>
      </p:sp>
      <p:grpSp>
        <p:nvGrpSpPr>
          <p:cNvPr id="48131" name="Group 3"/>
          <p:cNvGrpSpPr>
            <a:grpSpLocks/>
          </p:cNvGrpSpPr>
          <p:nvPr/>
        </p:nvGrpSpPr>
        <p:grpSpPr bwMode="auto">
          <a:xfrm>
            <a:off x="3276600" y="2895600"/>
            <a:ext cx="2057400" cy="2667000"/>
            <a:chOff x="2064" y="1824"/>
            <a:chExt cx="1296" cy="1680"/>
          </a:xfrm>
        </p:grpSpPr>
        <p:sp>
          <p:nvSpPr>
            <p:cNvPr id="48132" name="Line 4"/>
            <p:cNvSpPr>
              <a:spLocks noChangeShapeType="1"/>
            </p:cNvSpPr>
            <p:nvPr/>
          </p:nvSpPr>
          <p:spPr bwMode="auto">
            <a:xfrm flipV="1">
              <a:off x="3216" y="3360"/>
              <a:ext cx="144" cy="14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33" name="Line 5"/>
            <p:cNvSpPr>
              <a:spLocks noChangeShapeType="1"/>
            </p:cNvSpPr>
            <p:nvPr/>
          </p:nvSpPr>
          <p:spPr bwMode="auto">
            <a:xfrm flipH="1" flipV="1">
              <a:off x="3216" y="2688"/>
              <a:ext cx="96" cy="96"/>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34" name="AutoShape 6"/>
            <p:cNvSpPr>
              <a:spLocks noChangeArrowheads="1"/>
            </p:cNvSpPr>
            <p:nvPr/>
          </p:nvSpPr>
          <p:spPr bwMode="auto">
            <a:xfrm>
              <a:off x="2064" y="1824"/>
              <a:ext cx="384" cy="336"/>
            </a:xfrm>
            <a:prstGeom prst="curvedRightArrow">
              <a:avLst>
                <a:gd name="adj1" fmla="val 20000"/>
                <a:gd name="adj2" fmla="val 40000"/>
                <a:gd name="adj3" fmla="val 3809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48135" name="Group 7"/>
          <p:cNvGrpSpPr>
            <a:grpSpLocks/>
          </p:cNvGrpSpPr>
          <p:nvPr/>
        </p:nvGrpSpPr>
        <p:grpSpPr bwMode="auto">
          <a:xfrm>
            <a:off x="228600" y="2057400"/>
            <a:ext cx="8601075" cy="3059113"/>
            <a:chOff x="144" y="1296"/>
            <a:chExt cx="5418" cy="1927"/>
          </a:xfrm>
        </p:grpSpPr>
        <p:grpSp>
          <p:nvGrpSpPr>
            <p:cNvPr id="48136" name="Group 8"/>
            <p:cNvGrpSpPr>
              <a:grpSpLocks/>
            </p:cNvGrpSpPr>
            <p:nvPr/>
          </p:nvGrpSpPr>
          <p:grpSpPr bwMode="auto">
            <a:xfrm>
              <a:off x="144" y="1296"/>
              <a:ext cx="5418" cy="1927"/>
              <a:chOff x="144" y="1296"/>
              <a:chExt cx="5418" cy="1927"/>
            </a:xfrm>
          </p:grpSpPr>
          <p:sp>
            <p:nvSpPr>
              <p:cNvPr id="48137" name="Text Box 9"/>
              <p:cNvSpPr txBox="1">
                <a:spLocks noChangeArrowheads="1"/>
              </p:cNvSpPr>
              <p:nvPr/>
            </p:nvSpPr>
            <p:spPr bwMode="auto">
              <a:xfrm>
                <a:off x="3072" y="1488"/>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[010]</a:t>
                </a:r>
                <a:endParaRPr lang="en-US" dirty="0">
                  <a:latin typeface="Cambria"/>
                </a:endParaRPr>
              </a:p>
            </p:txBody>
          </p:sp>
          <p:sp>
            <p:nvSpPr>
              <p:cNvPr id="48138" name="Text Box 10"/>
              <p:cNvSpPr txBox="1">
                <a:spLocks noChangeArrowheads="1"/>
              </p:cNvSpPr>
              <p:nvPr/>
            </p:nvSpPr>
            <p:spPr bwMode="auto">
              <a:xfrm>
                <a:off x="4988" y="2932"/>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[100]</a:t>
                </a:r>
                <a:endParaRPr lang="en-US" dirty="0">
                  <a:latin typeface="Cambria"/>
                </a:endParaRPr>
              </a:p>
            </p:txBody>
          </p:sp>
          <p:sp>
            <p:nvSpPr>
              <p:cNvPr id="48139" name="Text Box 11"/>
              <p:cNvSpPr txBox="1">
                <a:spLocks noChangeArrowheads="1"/>
              </p:cNvSpPr>
              <p:nvPr/>
            </p:nvSpPr>
            <p:spPr bwMode="auto">
              <a:xfrm>
                <a:off x="144" y="1296"/>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[001]</a:t>
                </a:r>
                <a:endParaRPr lang="en-US" dirty="0">
                  <a:latin typeface="Cambria"/>
                </a:endParaRPr>
              </a:p>
            </p:txBody>
          </p:sp>
          <p:sp>
            <p:nvSpPr>
              <p:cNvPr id="48140" name="Line 12"/>
              <p:cNvSpPr>
                <a:spLocks noChangeShapeType="1"/>
              </p:cNvSpPr>
              <p:nvPr/>
            </p:nvSpPr>
            <p:spPr bwMode="auto">
              <a:xfrm>
                <a:off x="2256" y="3024"/>
                <a:ext cx="1344" cy="4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48141" name="Line 13"/>
              <p:cNvSpPr>
                <a:spLocks noChangeShapeType="1"/>
              </p:cNvSpPr>
              <p:nvPr/>
            </p:nvSpPr>
            <p:spPr bwMode="auto">
              <a:xfrm flipV="1">
                <a:off x="2248" y="2008"/>
                <a:ext cx="720" cy="100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48142" name="Line 14"/>
              <p:cNvSpPr>
                <a:spLocks noChangeShapeType="1"/>
              </p:cNvSpPr>
              <p:nvPr/>
            </p:nvSpPr>
            <p:spPr bwMode="auto">
              <a:xfrm flipH="1" flipV="1">
                <a:off x="1536" y="1824"/>
                <a:ext cx="720" cy="1200"/>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43" name="Text Box 15"/>
            <p:cNvSpPr txBox="1">
              <a:spLocks noChangeArrowheads="1"/>
            </p:cNvSpPr>
            <p:nvPr/>
          </p:nvSpPr>
          <p:spPr bwMode="auto">
            <a:xfrm>
              <a:off x="278" y="2678"/>
              <a:ext cx="74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Crystal</a:t>
              </a:r>
              <a:endParaRPr lang="en-US" b="1" dirty="0">
                <a:latin typeface="Cambria"/>
              </a:endParaRPr>
            </a:p>
          </p:txBody>
        </p:sp>
      </p:grpSp>
      <p:grpSp>
        <p:nvGrpSpPr>
          <p:cNvPr id="48144" name="Group 16"/>
          <p:cNvGrpSpPr>
            <a:grpSpLocks/>
          </p:cNvGrpSpPr>
          <p:nvPr/>
        </p:nvGrpSpPr>
        <p:grpSpPr bwMode="auto">
          <a:xfrm>
            <a:off x="152400" y="1751013"/>
            <a:ext cx="7697788" cy="4802187"/>
            <a:chOff x="96" y="1103"/>
            <a:chExt cx="4849" cy="3025"/>
          </a:xfrm>
        </p:grpSpPr>
        <p:grpSp>
          <p:nvGrpSpPr>
            <p:cNvPr id="48145" name="Group 17"/>
            <p:cNvGrpSpPr>
              <a:grpSpLocks/>
            </p:cNvGrpSpPr>
            <p:nvPr/>
          </p:nvGrpSpPr>
          <p:grpSpPr bwMode="auto">
            <a:xfrm>
              <a:off x="96" y="1103"/>
              <a:ext cx="4849" cy="3025"/>
              <a:chOff x="96" y="1103"/>
              <a:chExt cx="4849" cy="3025"/>
            </a:xfrm>
          </p:grpSpPr>
          <p:grpSp>
            <p:nvGrpSpPr>
              <p:cNvPr id="48146" name="Group 18"/>
              <p:cNvGrpSpPr>
                <a:grpSpLocks/>
              </p:cNvGrpSpPr>
              <p:nvPr/>
            </p:nvGrpSpPr>
            <p:grpSpPr bwMode="auto">
              <a:xfrm>
                <a:off x="1448" y="1103"/>
                <a:ext cx="3497" cy="2826"/>
                <a:chOff x="1448" y="1103"/>
                <a:chExt cx="3497" cy="2826"/>
              </a:xfrm>
            </p:grpSpPr>
            <p:grpSp>
              <p:nvGrpSpPr>
                <p:cNvPr id="48147" name="Group 19"/>
                <p:cNvGrpSpPr>
                  <a:grpSpLocks/>
                </p:cNvGrpSpPr>
                <p:nvPr/>
              </p:nvGrpSpPr>
              <p:grpSpPr bwMode="auto">
                <a:xfrm>
                  <a:off x="1448" y="1103"/>
                  <a:ext cx="3497" cy="2678"/>
                  <a:chOff x="1448" y="1103"/>
                  <a:chExt cx="3497" cy="2678"/>
                </a:xfrm>
              </p:grpSpPr>
              <p:grpSp>
                <p:nvGrpSpPr>
                  <p:cNvPr id="48148" name="Group 20"/>
                  <p:cNvGrpSpPr>
                    <a:grpSpLocks/>
                  </p:cNvGrpSpPr>
                  <p:nvPr/>
                </p:nvGrpSpPr>
                <p:grpSpPr bwMode="auto">
                  <a:xfrm>
                    <a:off x="2256" y="1392"/>
                    <a:ext cx="1392" cy="2208"/>
                    <a:chOff x="2256" y="1392"/>
                    <a:chExt cx="1392" cy="2208"/>
                  </a:xfrm>
                </p:grpSpPr>
                <p:sp>
                  <p:nvSpPr>
                    <p:cNvPr id="48149" name="Line 21"/>
                    <p:cNvSpPr>
                      <a:spLocks noChangeShapeType="1"/>
                    </p:cNvSpPr>
                    <p:nvPr/>
                  </p:nvSpPr>
                  <p:spPr bwMode="auto">
                    <a:xfrm flipV="1">
                      <a:off x="2256" y="1392"/>
                      <a:ext cx="0" cy="163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50" name="Line 22"/>
                    <p:cNvSpPr>
                      <a:spLocks noChangeShapeType="1"/>
                    </p:cNvSpPr>
                    <p:nvPr/>
                  </p:nvSpPr>
                  <p:spPr bwMode="auto">
                    <a:xfrm flipV="1">
                      <a:off x="2256" y="2736"/>
                      <a:ext cx="1392" cy="2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51" name="Line 23"/>
                    <p:cNvSpPr>
                      <a:spLocks noChangeShapeType="1"/>
                    </p:cNvSpPr>
                    <p:nvPr/>
                  </p:nvSpPr>
                  <p:spPr bwMode="auto">
                    <a:xfrm>
                      <a:off x="2256" y="3024"/>
                      <a:ext cx="1104" cy="57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52" name="Text Box 24"/>
                  <p:cNvSpPr txBox="1">
                    <a:spLocks noChangeArrowheads="1"/>
                  </p:cNvSpPr>
                  <p:nvPr/>
                </p:nvSpPr>
                <p:spPr bwMode="auto">
                  <a:xfrm>
                    <a:off x="3398" y="349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1</a:t>
                    </a:r>
                    <a:r>
                      <a:rPr lang="en-US">
                        <a:latin typeface="Courier" charset="0"/>
                      </a:rPr>
                      <a:t>=X</a:t>
                    </a:r>
                    <a:r>
                      <a:rPr lang="en-US" baseline="-25000">
                        <a:latin typeface="Courier" charset="0"/>
                      </a:rPr>
                      <a:t>sample</a:t>
                    </a:r>
                    <a:r>
                      <a:rPr lang="en-US">
                        <a:latin typeface="Courier" charset="0"/>
                      </a:rPr>
                      <a:t>=RD</a:t>
                    </a:r>
                  </a:p>
                </p:txBody>
              </p:sp>
              <p:sp>
                <p:nvSpPr>
                  <p:cNvPr id="48153" name="Text Box 25"/>
                  <p:cNvSpPr txBox="1">
                    <a:spLocks noChangeArrowheads="1"/>
                  </p:cNvSpPr>
                  <p:nvPr/>
                </p:nvSpPr>
                <p:spPr bwMode="auto">
                  <a:xfrm>
                    <a:off x="3600" y="2495"/>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2</a:t>
                    </a:r>
                    <a:r>
                      <a:rPr lang="en-US">
                        <a:latin typeface="Courier" charset="0"/>
                      </a:rPr>
                      <a:t>=Y</a:t>
                    </a:r>
                    <a:r>
                      <a:rPr lang="en-US" baseline="-25000">
                        <a:latin typeface="Courier" charset="0"/>
                      </a:rPr>
                      <a:t>sample</a:t>
                    </a:r>
                    <a:r>
                      <a:rPr lang="en-US">
                        <a:latin typeface="Courier" charset="0"/>
                      </a:rPr>
                      <a:t>=TD</a:t>
                    </a:r>
                  </a:p>
                </p:txBody>
              </p:sp>
              <p:sp>
                <p:nvSpPr>
                  <p:cNvPr id="48154" name="Text Box 26"/>
                  <p:cNvSpPr txBox="1">
                    <a:spLocks noChangeArrowheads="1"/>
                  </p:cNvSpPr>
                  <p:nvPr/>
                </p:nvSpPr>
                <p:spPr bwMode="auto">
                  <a:xfrm>
                    <a:off x="1448" y="110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3</a:t>
                    </a:r>
                    <a:r>
                      <a:rPr lang="en-US">
                        <a:latin typeface="Courier" charset="0"/>
                      </a:rPr>
                      <a:t>=Z</a:t>
                    </a:r>
                    <a:r>
                      <a:rPr lang="en-US" baseline="-25000">
                        <a:latin typeface="Courier" charset="0"/>
                      </a:rPr>
                      <a:t>sample</a:t>
                    </a:r>
                    <a:r>
                      <a:rPr lang="en-US">
                        <a:latin typeface="Courier" charset="0"/>
                      </a:rPr>
                      <a:t>=ND</a:t>
                    </a:r>
                  </a:p>
                </p:txBody>
              </p:sp>
            </p:grpSp>
            <p:sp>
              <p:nvSpPr>
                <p:cNvPr id="48155" name="Text Box 27"/>
                <p:cNvSpPr txBox="1">
                  <a:spLocks noChangeArrowheads="1"/>
                </p:cNvSpPr>
                <p:nvPr/>
              </p:nvSpPr>
              <p:spPr bwMode="auto">
                <a:xfrm>
                  <a:off x="1910" y="3638"/>
                  <a:ext cx="1243" cy="291"/>
                </a:xfrm>
                <a:prstGeom prst="rect">
                  <a:avLst/>
                </a:prstGeom>
                <a:noFill/>
                <a:ln w="9525">
                  <a:noFill/>
                  <a:miter lim="800000"/>
                  <a:headEnd/>
                  <a:tailEnd/>
                </a:ln>
                <a:effectLst/>
              </p:spPr>
              <p:txBody>
                <a:bodyPr wrap="none">
                  <a:prstTxWarp prst="textNoShape">
                    <a:avLst/>
                  </a:prstTxWarp>
                  <a:spAutoFit/>
                </a:bodyPr>
                <a:lstStyle/>
                <a:p>
                  <a:r>
                    <a:rPr lang="en-US" b="1" i="1" dirty="0">
                      <a:latin typeface="Cambria"/>
                    </a:rPr>
                    <a:t>Sample Axes</a:t>
                  </a:r>
                </a:p>
              </p:txBody>
            </p:sp>
          </p:grpSp>
          <p:sp>
            <p:nvSpPr>
              <p:cNvPr id="48156" name="Oval 28"/>
              <p:cNvSpPr>
                <a:spLocks noChangeArrowheads="1"/>
              </p:cNvSpPr>
              <p:nvPr/>
            </p:nvSpPr>
            <p:spPr bwMode="auto">
              <a:xfrm>
                <a:off x="480" y="2976"/>
                <a:ext cx="1152" cy="1152"/>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nvGrpSpPr>
              <p:cNvPr id="48157" name="Group 29"/>
              <p:cNvGrpSpPr>
                <a:grpSpLocks/>
              </p:cNvGrpSpPr>
              <p:nvPr/>
            </p:nvGrpSpPr>
            <p:grpSpPr bwMode="auto">
              <a:xfrm>
                <a:off x="384" y="2880"/>
                <a:ext cx="672" cy="672"/>
                <a:chOff x="384" y="2880"/>
                <a:chExt cx="672" cy="672"/>
              </a:xfrm>
            </p:grpSpPr>
            <p:sp>
              <p:nvSpPr>
                <p:cNvPr id="48158" name="Line 30"/>
                <p:cNvSpPr>
                  <a:spLocks noChangeShapeType="1"/>
                </p:cNvSpPr>
                <p:nvPr/>
              </p:nvSpPr>
              <p:spPr bwMode="auto">
                <a:xfrm flipV="1">
                  <a:off x="1056" y="2880"/>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48159" name="Line 31"/>
                <p:cNvSpPr>
                  <a:spLocks noChangeShapeType="1"/>
                </p:cNvSpPr>
                <p:nvPr/>
              </p:nvSpPr>
              <p:spPr bwMode="auto">
                <a:xfrm rot="16200000" flipV="1">
                  <a:off x="720" y="3216"/>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grpSp>
          <p:sp>
            <p:nvSpPr>
              <p:cNvPr id="48160" name="Text Box 32"/>
              <p:cNvSpPr txBox="1">
                <a:spLocks noChangeArrowheads="1"/>
              </p:cNvSpPr>
              <p:nvPr/>
            </p:nvSpPr>
            <p:spPr bwMode="auto">
              <a:xfrm>
                <a:off x="1142" y="2629"/>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RD</a:t>
                </a:r>
              </a:p>
            </p:txBody>
          </p:sp>
          <p:sp>
            <p:nvSpPr>
              <p:cNvPr id="48161" name="Text Box 33"/>
              <p:cNvSpPr txBox="1">
                <a:spLocks noChangeArrowheads="1"/>
              </p:cNvSpPr>
              <p:nvPr/>
            </p:nvSpPr>
            <p:spPr bwMode="auto">
              <a:xfrm>
                <a:off x="96" y="3216"/>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TD</a:t>
                </a:r>
              </a:p>
            </p:txBody>
          </p:sp>
        </p:grpSp>
        <p:sp>
          <p:nvSpPr>
            <p:cNvPr id="48162" name="Oval 34"/>
            <p:cNvSpPr>
              <a:spLocks noChangeArrowheads="1"/>
            </p:cNvSpPr>
            <p:nvPr/>
          </p:nvSpPr>
          <p:spPr bwMode="auto">
            <a:xfrm>
              <a:off x="1008" y="3504"/>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63" name="Group 35"/>
          <p:cNvGrpSpPr>
            <a:grpSpLocks/>
          </p:cNvGrpSpPr>
          <p:nvPr/>
        </p:nvGrpSpPr>
        <p:grpSpPr bwMode="auto">
          <a:xfrm>
            <a:off x="762000" y="2209800"/>
            <a:ext cx="7885114" cy="3643313"/>
            <a:chOff x="480" y="1392"/>
            <a:chExt cx="4967" cy="2295"/>
          </a:xfrm>
        </p:grpSpPr>
        <p:grpSp>
          <p:nvGrpSpPr>
            <p:cNvPr id="48164" name="Group 36"/>
            <p:cNvGrpSpPr>
              <a:grpSpLocks/>
            </p:cNvGrpSpPr>
            <p:nvPr/>
          </p:nvGrpSpPr>
          <p:grpSpPr bwMode="auto">
            <a:xfrm>
              <a:off x="480" y="1392"/>
              <a:ext cx="4967" cy="2159"/>
              <a:chOff x="480" y="1392"/>
              <a:chExt cx="4967" cy="2159"/>
            </a:xfrm>
          </p:grpSpPr>
          <p:grpSp>
            <p:nvGrpSpPr>
              <p:cNvPr id="48165" name="Group 37"/>
              <p:cNvGrpSpPr>
                <a:grpSpLocks/>
              </p:cNvGrpSpPr>
              <p:nvPr/>
            </p:nvGrpSpPr>
            <p:grpSpPr bwMode="auto">
              <a:xfrm>
                <a:off x="480" y="1824"/>
                <a:ext cx="3984" cy="1727"/>
                <a:chOff x="480" y="1824"/>
                <a:chExt cx="3984" cy="1727"/>
              </a:xfrm>
            </p:grpSpPr>
            <p:sp>
              <p:nvSpPr>
                <p:cNvPr id="48166" name="Line 38"/>
                <p:cNvSpPr>
                  <a:spLocks noChangeShapeType="1"/>
                </p:cNvSpPr>
                <p:nvPr/>
              </p:nvSpPr>
              <p:spPr bwMode="auto">
                <a:xfrm flipV="1">
                  <a:off x="2256" y="2208"/>
                  <a:ext cx="912" cy="81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67" name="Line 39"/>
                <p:cNvSpPr>
                  <a:spLocks noChangeShapeType="1"/>
                </p:cNvSpPr>
                <p:nvPr/>
              </p:nvSpPr>
              <p:spPr bwMode="auto">
                <a:xfrm flipH="1" flipV="1">
                  <a:off x="1536" y="1824"/>
                  <a:ext cx="720" cy="1200"/>
                </a:xfrm>
                <a:prstGeom prst="line">
                  <a:avLst/>
                </a:prstGeom>
                <a:noFill/>
                <a:ln w="2857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68" name="Rectangle 40"/>
                <p:cNvSpPr>
                  <a:spLocks noChangeArrowheads="1"/>
                </p:cNvSpPr>
                <p:nvPr/>
              </p:nvSpPr>
              <p:spPr bwMode="auto">
                <a:xfrm>
                  <a:off x="3154" y="1967"/>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2</a:t>
                  </a:r>
                </a:p>
              </p:txBody>
            </p:sp>
            <p:sp>
              <p:nvSpPr>
                <p:cNvPr id="48169" name="Rectangle 41"/>
                <p:cNvSpPr>
                  <a:spLocks noChangeArrowheads="1"/>
                </p:cNvSpPr>
                <p:nvPr/>
              </p:nvSpPr>
              <p:spPr bwMode="auto">
                <a:xfrm>
                  <a:off x="480" y="1824"/>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3</a:t>
                  </a:r>
                </a:p>
              </p:txBody>
            </p:sp>
            <p:sp>
              <p:nvSpPr>
                <p:cNvPr id="48170" name="Rectangle 42"/>
                <p:cNvSpPr>
                  <a:spLocks noChangeArrowheads="1"/>
                </p:cNvSpPr>
                <p:nvPr/>
              </p:nvSpPr>
              <p:spPr bwMode="auto">
                <a:xfrm>
                  <a:off x="3926" y="3263"/>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1</a:t>
                  </a:r>
                </a:p>
              </p:txBody>
            </p:sp>
          </p:grpSp>
          <p:sp>
            <p:nvSpPr>
              <p:cNvPr id="48171" name="Text Box 43"/>
              <p:cNvSpPr txBox="1">
                <a:spLocks noChangeArrowheads="1"/>
              </p:cNvSpPr>
              <p:nvPr/>
            </p:nvSpPr>
            <p:spPr bwMode="auto">
              <a:xfrm>
                <a:off x="4272" y="1392"/>
                <a:ext cx="1175"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9900"/>
                    </a:solidFill>
                    <a:latin typeface="Cambria"/>
                  </a:rPr>
                  <a:t>2</a:t>
                </a:r>
                <a:r>
                  <a:rPr lang="en-US" b="1" i="1" baseline="30000" dirty="0">
                    <a:solidFill>
                      <a:srgbClr val="009900"/>
                    </a:solidFill>
                    <a:latin typeface="Cambria"/>
                  </a:rPr>
                  <a:t>nd</a:t>
                </a:r>
                <a:r>
                  <a:rPr lang="en-US" b="1" i="1" dirty="0">
                    <a:solidFill>
                      <a:srgbClr val="009900"/>
                    </a:solidFill>
                    <a:latin typeface="Cambria"/>
                  </a:rPr>
                  <a:t> position</a:t>
                </a:r>
              </a:p>
            </p:txBody>
          </p:sp>
        </p:grpSp>
        <p:sp>
          <p:nvSpPr>
            <p:cNvPr id="48172" name="Oval 44"/>
            <p:cNvSpPr>
              <a:spLocks noChangeArrowheads="1"/>
            </p:cNvSpPr>
            <p:nvPr/>
          </p:nvSpPr>
          <p:spPr bwMode="auto">
            <a:xfrm>
              <a:off x="1200" y="3435"/>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73" name="Oval 45"/>
            <p:cNvSpPr>
              <a:spLocks noChangeArrowheads="1"/>
            </p:cNvSpPr>
            <p:nvPr/>
          </p:nvSpPr>
          <p:spPr bwMode="auto">
            <a:xfrm>
              <a:off x="624" y="3591"/>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74" name="Oval 46"/>
            <p:cNvSpPr>
              <a:spLocks noChangeArrowheads="1"/>
            </p:cNvSpPr>
            <p:nvPr/>
          </p:nvSpPr>
          <p:spPr bwMode="auto">
            <a:xfrm>
              <a:off x="894" y="2946"/>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75" name="Group 47"/>
          <p:cNvGrpSpPr>
            <a:grpSpLocks/>
          </p:cNvGrpSpPr>
          <p:nvPr/>
        </p:nvGrpSpPr>
        <p:grpSpPr bwMode="auto">
          <a:xfrm>
            <a:off x="379413" y="1828800"/>
            <a:ext cx="8810623" cy="4357688"/>
            <a:chOff x="239" y="1152"/>
            <a:chExt cx="5550" cy="2745"/>
          </a:xfrm>
        </p:grpSpPr>
        <p:grpSp>
          <p:nvGrpSpPr>
            <p:cNvPr id="48176" name="Group 48"/>
            <p:cNvGrpSpPr>
              <a:grpSpLocks/>
            </p:cNvGrpSpPr>
            <p:nvPr/>
          </p:nvGrpSpPr>
          <p:grpSpPr bwMode="auto">
            <a:xfrm>
              <a:off x="239" y="1152"/>
              <a:ext cx="5550" cy="2063"/>
              <a:chOff x="239" y="1152"/>
              <a:chExt cx="5550" cy="2063"/>
            </a:xfrm>
          </p:grpSpPr>
          <p:grpSp>
            <p:nvGrpSpPr>
              <p:cNvPr id="48177" name="Group 49"/>
              <p:cNvGrpSpPr>
                <a:grpSpLocks/>
              </p:cNvGrpSpPr>
              <p:nvPr/>
            </p:nvGrpSpPr>
            <p:grpSpPr bwMode="auto">
              <a:xfrm>
                <a:off x="239" y="1594"/>
                <a:ext cx="4831" cy="1621"/>
                <a:chOff x="239" y="1594"/>
                <a:chExt cx="4831" cy="1621"/>
              </a:xfrm>
            </p:grpSpPr>
            <p:sp>
              <p:nvSpPr>
                <p:cNvPr id="48178" name="Line 50"/>
                <p:cNvSpPr>
                  <a:spLocks noChangeShapeType="1"/>
                </p:cNvSpPr>
                <p:nvPr/>
              </p:nvSpPr>
              <p:spPr bwMode="auto">
                <a:xfrm flipV="1">
                  <a:off x="2256" y="2016"/>
                  <a:ext cx="720" cy="100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79" name="Rectangle 51"/>
                <p:cNvSpPr>
                  <a:spLocks noChangeArrowheads="1"/>
                </p:cNvSpPr>
                <p:nvPr/>
              </p:nvSpPr>
              <p:spPr bwMode="auto">
                <a:xfrm>
                  <a:off x="2880" y="17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y</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2</a:t>
                  </a:r>
                  <a:r>
                    <a:rPr lang="en-US">
                      <a:solidFill>
                        <a:srgbClr val="000099"/>
                      </a:solidFill>
                      <a:latin typeface="Courier" charset="0"/>
                    </a:rPr>
                    <a:t>’’’</a:t>
                  </a:r>
                </a:p>
              </p:txBody>
            </p:sp>
            <p:sp>
              <p:nvSpPr>
                <p:cNvPr id="48180" name="Line 52"/>
                <p:cNvSpPr>
                  <a:spLocks noChangeShapeType="1"/>
                </p:cNvSpPr>
                <p:nvPr/>
              </p:nvSpPr>
              <p:spPr bwMode="auto">
                <a:xfrm>
                  <a:off x="2256" y="3024"/>
                  <a:ext cx="1344" cy="4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81" name="Text Box 53"/>
                <p:cNvSpPr txBox="1">
                  <a:spLocks noChangeArrowheads="1"/>
                </p:cNvSpPr>
                <p:nvPr/>
              </p:nvSpPr>
              <p:spPr bwMode="auto">
                <a:xfrm>
                  <a:off x="1304" y="2112"/>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Symbol" charset="2"/>
                    </a:rPr>
                    <a:t>f</a:t>
                  </a:r>
                  <a:r>
                    <a:rPr lang="en-US" baseline="-25000">
                      <a:solidFill>
                        <a:srgbClr val="000099"/>
                      </a:solidFill>
                      <a:latin typeface="Symbol" charset="2"/>
                    </a:rPr>
                    <a:t>2</a:t>
                  </a:r>
                  <a:endParaRPr lang="en-US">
                    <a:solidFill>
                      <a:srgbClr val="000099"/>
                    </a:solidFill>
                    <a:latin typeface="Symbol" charset="2"/>
                  </a:endParaRPr>
                </a:p>
              </p:txBody>
            </p:sp>
            <p:sp>
              <p:nvSpPr>
                <p:cNvPr id="48182" name="Rectangle 54"/>
                <p:cNvSpPr>
                  <a:spLocks noChangeArrowheads="1"/>
                </p:cNvSpPr>
                <p:nvPr/>
              </p:nvSpPr>
              <p:spPr bwMode="auto">
                <a:xfrm>
                  <a:off x="3648" y="29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x</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1</a:t>
                  </a:r>
                  <a:r>
                    <a:rPr lang="en-US">
                      <a:solidFill>
                        <a:srgbClr val="000099"/>
                      </a:solidFill>
                      <a:latin typeface="Courier" charset="0"/>
                    </a:rPr>
                    <a:t>’’’</a:t>
                  </a:r>
                  <a:endParaRPr lang="en-US" baseline="-25000">
                    <a:solidFill>
                      <a:srgbClr val="000099"/>
                    </a:solidFill>
                    <a:latin typeface="Courier" charset="0"/>
                  </a:endParaRPr>
                </a:p>
              </p:txBody>
            </p:sp>
            <p:sp>
              <p:nvSpPr>
                <p:cNvPr id="48183" name="Rectangle 55"/>
                <p:cNvSpPr>
                  <a:spLocks noChangeArrowheads="1"/>
                </p:cNvSpPr>
                <p:nvPr/>
              </p:nvSpPr>
              <p:spPr bwMode="auto">
                <a:xfrm>
                  <a:off x="239" y="1594"/>
                  <a:ext cx="1422" cy="51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z</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3</a:t>
                  </a:r>
                  <a:r>
                    <a:rPr lang="en-US">
                      <a:solidFill>
                        <a:srgbClr val="000099"/>
                      </a:solidFill>
                      <a:latin typeface="Courier" charset="0"/>
                    </a:rPr>
                    <a:t>’’’</a:t>
                  </a:r>
                  <a:br>
                    <a:rPr lang="en-US">
                      <a:solidFill>
                        <a:srgbClr val="000099"/>
                      </a:solidFill>
                      <a:latin typeface="Courier" charset="0"/>
                    </a:rPr>
                  </a:br>
                  <a:r>
                    <a:rPr lang="en-US">
                      <a:solidFill>
                        <a:srgbClr val="000099"/>
                      </a:solidFill>
                      <a:latin typeface="Courier" charset="0"/>
                    </a:rPr>
                    <a:t>=</a:t>
                  </a:r>
                </a:p>
              </p:txBody>
            </p:sp>
            <p:sp>
              <p:nvSpPr>
                <p:cNvPr id="48184" name="Line 56"/>
                <p:cNvSpPr>
                  <a:spLocks noChangeShapeType="1"/>
                </p:cNvSpPr>
                <p:nvPr/>
              </p:nvSpPr>
              <p:spPr bwMode="auto">
                <a:xfrm flipH="1" flipV="1">
                  <a:off x="1536" y="1824"/>
                  <a:ext cx="720" cy="1200"/>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85" name="Text Box 57"/>
              <p:cNvSpPr txBox="1">
                <a:spLocks noChangeArrowheads="1"/>
              </p:cNvSpPr>
              <p:nvPr/>
            </p:nvSpPr>
            <p:spPr bwMode="auto">
              <a:xfrm>
                <a:off x="4032" y="1152"/>
                <a:ext cx="175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3</a:t>
                </a:r>
                <a:r>
                  <a:rPr lang="en-US" b="1" i="1" baseline="30000" dirty="0">
                    <a:solidFill>
                      <a:srgbClr val="0000CC"/>
                    </a:solidFill>
                    <a:latin typeface="Cambria"/>
                  </a:rPr>
                  <a:t>rd</a:t>
                </a:r>
                <a:r>
                  <a:rPr lang="en-US" b="1" i="1" dirty="0">
                    <a:solidFill>
                      <a:srgbClr val="0000CC"/>
                    </a:solidFill>
                    <a:latin typeface="Cambria"/>
                  </a:rPr>
                  <a:t> position (final)</a:t>
                </a:r>
              </a:p>
            </p:txBody>
          </p:sp>
        </p:grpSp>
        <p:sp>
          <p:nvSpPr>
            <p:cNvPr id="48186" name="Oval 58"/>
            <p:cNvSpPr>
              <a:spLocks noChangeArrowheads="1"/>
            </p:cNvSpPr>
            <p:nvPr/>
          </p:nvSpPr>
          <p:spPr bwMode="auto">
            <a:xfrm>
              <a:off x="672" y="316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87" name="Oval 59"/>
            <p:cNvSpPr>
              <a:spLocks noChangeArrowheads="1"/>
            </p:cNvSpPr>
            <p:nvPr/>
          </p:nvSpPr>
          <p:spPr bwMode="auto">
            <a:xfrm>
              <a:off x="816" y="3801"/>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88" name="Oval 60"/>
            <p:cNvSpPr>
              <a:spLocks noChangeArrowheads="1"/>
            </p:cNvSpPr>
            <p:nvPr/>
          </p:nvSpPr>
          <p:spPr bwMode="auto">
            <a:xfrm>
              <a:off x="1200" y="343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89" name="Group 61"/>
          <p:cNvGrpSpPr>
            <a:grpSpLocks/>
          </p:cNvGrpSpPr>
          <p:nvPr/>
        </p:nvGrpSpPr>
        <p:grpSpPr bwMode="auto">
          <a:xfrm>
            <a:off x="500063" y="1768475"/>
            <a:ext cx="8440738" cy="3979863"/>
            <a:chOff x="315" y="1114"/>
            <a:chExt cx="5317" cy="2507"/>
          </a:xfrm>
        </p:grpSpPr>
        <p:grpSp>
          <p:nvGrpSpPr>
            <p:cNvPr id="48190" name="Group 62"/>
            <p:cNvGrpSpPr>
              <a:grpSpLocks/>
            </p:cNvGrpSpPr>
            <p:nvPr/>
          </p:nvGrpSpPr>
          <p:grpSpPr bwMode="auto">
            <a:xfrm>
              <a:off x="315" y="1114"/>
              <a:ext cx="5317" cy="2507"/>
              <a:chOff x="315" y="1114"/>
              <a:chExt cx="5317" cy="2507"/>
            </a:xfrm>
          </p:grpSpPr>
          <p:grpSp>
            <p:nvGrpSpPr>
              <p:cNvPr id="48191" name="Group 63"/>
              <p:cNvGrpSpPr>
                <a:grpSpLocks/>
              </p:cNvGrpSpPr>
              <p:nvPr/>
            </p:nvGrpSpPr>
            <p:grpSpPr bwMode="auto">
              <a:xfrm>
                <a:off x="986" y="1114"/>
                <a:ext cx="4646" cy="2437"/>
                <a:chOff x="986" y="1114"/>
                <a:chExt cx="4646" cy="2437"/>
              </a:xfrm>
            </p:grpSpPr>
            <p:grpSp>
              <p:nvGrpSpPr>
                <p:cNvPr id="48192" name="Group 64"/>
                <p:cNvGrpSpPr>
                  <a:grpSpLocks/>
                </p:cNvGrpSpPr>
                <p:nvPr/>
              </p:nvGrpSpPr>
              <p:grpSpPr bwMode="auto">
                <a:xfrm>
                  <a:off x="986" y="1114"/>
                  <a:ext cx="3044" cy="2437"/>
                  <a:chOff x="986" y="1114"/>
                  <a:chExt cx="3044" cy="2437"/>
                </a:xfrm>
              </p:grpSpPr>
              <p:grpSp>
                <p:nvGrpSpPr>
                  <p:cNvPr id="48193" name="Group 65"/>
                  <p:cNvGrpSpPr>
                    <a:grpSpLocks/>
                  </p:cNvGrpSpPr>
                  <p:nvPr/>
                </p:nvGrpSpPr>
                <p:grpSpPr bwMode="auto">
                  <a:xfrm>
                    <a:off x="1832" y="1680"/>
                    <a:ext cx="2198" cy="1871"/>
                    <a:chOff x="1832" y="1680"/>
                    <a:chExt cx="2198" cy="1871"/>
                  </a:xfrm>
                </p:grpSpPr>
                <p:sp>
                  <p:nvSpPr>
                    <p:cNvPr id="48194" name="Line 66"/>
                    <p:cNvSpPr>
                      <a:spLocks noChangeShapeType="1"/>
                    </p:cNvSpPr>
                    <p:nvPr/>
                  </p:nvSpPr>
                  <p:spPr bwMode="auto">
                    <a:xfrm>
                      <a:off x="2256" y="3024"/>
                      <a:ext cx="1296" cy="38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95" name="Line 67"/>
                    <p:cNvSpPr>
                      <a:spLocks noChangeShapeType="1"/>
                    </p:cNvSpPr>
                    <p:nvPr/>
                  </p:nvSpPr>
                  <p:spPr bwMode="auto">
                    <a:xfrm flipV="1">
                      <a:off x="2256" y="2592"/>
                      <a:ext cx="1152" cy="432"/>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96" name="Rectangle 68"/>
                    <p:cNvSpPr>
                      <a:spLocks noChangeArrowheads="1"/>
                    </p:cNvSpPr>
                    <p:nvPr/>
                  </p:nvSpPr>
                  <p:spPr bwMode="auto">
                    <a:xfrm>
                      <a:off x="3607" y="3263"/>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1</a:t>
                      </a:r>
                    </a:p>
                  </p:txBody>
                </p:sp>
                <p:sp>
                  <p:nvSpPr>
                    <p:cNvPr id="48197" name="Rectangle 69"/>
                    <p:cNvSpPr>
                      <a:spLocks noChangeArrowheads="1"/>
                    </p:cNvSpPr>
                    <p:nvPr/>
                  </p:nvSpPr>
                  <p:spPr bwMode="auto">
                    <a:xfrm>
                      <a:off x="3408" y="2303"/>
                      <a:ext cx="423" cy="288"/>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ourier" charset="0"/>
                        </a:rPr>
                        <a:t>e’</a:t>
                      </a:r>
                      <a:r>
                        <a:rPr lang="en-US" baseline="-25000" dirty="0">
                          <a:solidFill>
                            <a:srgbClr val="CC0000"/>
                          </a:solidFill>
                          <a:latin typeface="Courier" charset="0"/>
                        </a:rPr>
                        <a:t>2</a:t>
                      </a:r>
                      <a:endParaRPr lang="en-US" baseline="-25000" dirty="0">
                        <a:solidFill>
                          <a:srgbClr val="CC0000"/>
                        </a:solidFill>
                        <a:latin typeface="Cambria"/>
                      </a:endParaRPr>
                    </a:p>
                  </p:txBody>
                </p:sp>
                <p:sp>
                  <p:nvSpPr>
                    <p:cNvPr id="48198" name="Text Box 70"/>
                    <p:cNvSpPr txBox="1">
                      <a:spLocks noChangeArrowheads="1"/>
                    </p:cNvSpPr>
                    <p:nvPr/>
                  </p:nvSpPr>
                  <p:spPr bwMode="auto">
                    <a:xfrm>
                      <a:off x="1832" y="1680"/>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Symbol" charset="2"/>
                        </a:rPr>
                        <a:t>f</a:t>
                      </a:r>
                      <a:r>
                        <a:rPr lang="en-US" baseline="-25000">
                          <a:solidFill>
                            <a:srgbClr val="CC0000"/>
                          </a:solidFill>
                          <a:latin typeface="Symbol" charset="2"/>
                        </a:rPr>
                        <a:t>1</a:t>
                      </a:r>
                      <a:endParaRPr lang="en-US">
                        <a:latin typeface="Symbol" charset="2"/>
                      </a:endParaRPr>
                    </a:p>
                  </p:txBody>
                </p:sp>
              </p:grpSp>
              <p:sp>
                <p:nvSpPr>
                  <p:cNvPr id="48199" name="Rectangle 71"/>
                  <p:cNvSpPr>
                    <a:spLocks noChangeArrowheads="1"/>
                  </p:cNvSpPr>
                  <p:nvPr/>
                </p:nvSpPr>
                <p:spPr bwMode="auto">
                  <a:xfrm>
                    <a:off x="986" y="1114"/>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3</a:t>
                    </a:r>
                    <a:r>
                      <a:rPr lang="en-US">
                        <a:solidFill>
                          <a:srgbClr val="CC0000"/>
                        </a:solidFill>
                        <a:latin typeface="Courier" charset="0"/>
                      </a:rPr>
                      <a:t>=</a:t>
                    </a:r>
                    <a:endParaRPr lang="en-US" baseline="-25000">
                      <a:solidFill>
                        <a:srgbClr val="CC0000"/>
                      </a:solidFill>
                      <a:latin typeface="Courier" charset="0"/>
                    </a:endParaRPr>
                  </a:p>
                </p:txBody>
              </p:sp>
            </p:grpSp>
            <p:sp>
              <p:nvSpPr>
                <p:cNvPr id="48200" name="Text Box 72"/>
                <p:cNvSpPr txBox="1">
                  <a:spLocks noChangeArrowheads="1"/>
                </p:cNvSpPr>
                <p:nvPr/>
              </p:nvSpPr>
              <p:spPr bwMode="auto">
                <a:xfrm>
                  <a:off x="4502" y="1670"/>
                  <a:ext cx="1130"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FF0000"/>
                      </a:solidFill>
                      <a:latin typeface="Cambria"/>
                    </a:rPr>
                    <a:t>1</a:t>
                  </a:r>
                  <a:r>
                    <a:rPr lang="en-US" b="1" i="1" baseline="30000" dirty="0">
                      <a:solidFill>
                        <a:srgbClr val="FF0000"/>
                      </a:solidFill>
                      <a:latin typeface="Cambria"/>
                    </a:rPr>
                    <a:t>st</a:t>
                  </a:r>
                  <a:r>
                    <a:rPr lang="en-US" b="1" i="1" dirty="0">
                      <a:solidFill>
                        <a:srgbClr val="FF0000"/>
                      </a:solidFill>
                      <a:latin typeface="Cambria"/>
                    </a:rPr>
                    <a:t> position</a:t>
                  </a:r>
                </a:p>
              </p:txBody>
            </p:sp>
          </p:grpSp>
          <p:grpSp>
            <p:nvGrpSpPr>
              <p:cNvPr id="48201" name="Group 73"/>
              <p:cNvGrpSpPr>
                <a:grpSpLocks/>
              </p:cNvGrpSpPr>
              <p:nvPr/>
            </p:nvGrpSpPr>
            <p:grpSpPr bwMode="auto">
              <a:xfrm rot="-736755">
                <a:off x="315" y="2949"/>
                <a:ext cx="672" cy="672"/>
                <a:chOff x="384" y="2880"/>
                <a:chExt cx="672" cy="672"/>
              </a:xfrm>
            </p:grpSpPr>
            <p:sp>
              <p:nvSpPr>
                <p:cNvPr id="48202" name="Line 74"/>
                <p:cNvSpPr>
                  <a:spLocks noChangeShapeType="1"/>
                </p:cNvSpPr>
                <p:nvPr/>
              </p:nvSpPr>
              <p:spPr bwMode="auto">
                <a:xfrm flipV="1">
                  <a:off x="1056" y="2880"/>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48203" name="Line 75"/>
                <p:cNvSpPr>
                  <a:spLocks noChangeShapeType="1"/>
                </p:cNvSpPr>
                <p:nvPr/>
              </p:nvSpPr>
              <p:spPr bwMode="auto">
                <a:xfrm rot="16200000" flipV="1">
                  <a:off x="720" y="3216"/>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grpSp>
        </p:grpSp>
        <p:sp>
          <p:nvSpPr>
            <p:cNvPr id="48204" name="Arc 76"/>
            <p:cNvSpPr>
              <a:spLocks/>
            </p:cNvSpPr>
            <p:nvPr/>
          </p:nvSpPr>
          <p:spPr bwMode="auto">
            <a:xfrm flipH="1">
              <a:off x="912" y="3408"/>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F27"/>
              </a:solidFill>
              <a:round/>
              <a:headEnd/>
              <a:tailEnd type="triangle" w="med" len="med"/>
            </a:ln>
            <a:effectLst/>
          </p:spPr>
          <p:txBody>
            <a:bodyPr wrap="none" anchor="ctr">
              <a:prstTxWarp prst="textNoShape">
                <a:avLst/>
              </a:prstTxWarp>
            </a:bodyPr>
            <a:lstStyle/>
            <a:p>
              <a:endParaRPr lang="en-US" dirty="0">
                <a:latin typeface="Calibri"/>
              </a:endParaRPr>
            </a:p>
          </p:txBody>
        </p:sp>
      </p:grpSp>
      <p:grpSp>
        <p:nvGrpSpPr>
          <p:cNvPr id="48205" name="Group 77"/>
          <p:cNvGrpSpPr>
            <a:grpSpLocks/>
          </p:cNvGrpSpPr>
          <p:nvPr/>
        </p:nvGrpSpPr>
        <p:grpSpPr bwMode="auto">
          <a:xfrm>
            <a:off x="1371600" y="3657600"/>
            <a:ext cx="4495800" cy="1752600"/>
            <a:chOff x="864" y="2304"/>
            <a:chExt cx="2832" cy="1104"/>
          </a:xfrm>
        </p:grpSpPr>
        <p:grpSp>
          <p:nvGrpSpPr>
            <p:cNvPr id="48206" name="Group 78"/>
            <p:cNvGrpSpPr>
              <a:grpSpLocks/>
            </p:cNvGrpSpPr>
            <p:nvPr/>
          </p:nvGrpSpPr>
          <p:grpSpPr bwMode="auto">
            <a:xfrm>
              <a:off x="1968" y="2304"/>
              <a:ext cx="1728" cy="1104"/>
              <a:chOff x="1968" y="2304"/>
              <a:chExt cx="1728" cy="1104"/>
            </a:xfrm>
          </p:grpSpPr>
          <p:sp>
            <p:nvSpPr>
              <p:cNvPr id="48207" name="Text Box 79"/>
              <p:cNvSpPr txBox="1">
                <a:spLocks noChangeArrowheads="1"/>
              </p:cNvSpPr>
              <p:nvPr/>
            </p:nvSpPr>
            <p:spPr bwMode="auto">
              <a:xfrm>
                <a:off x="3433" y="3120"/>
                <a:ext cx="26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F</a:t>
                </a:r>
                <a:endParaRPr lang="en-US">
                  <a:latin typeface="Symbol" charset="2"/>
                </a:endParaRPr>
              </a:p>
            </p:txBody>
          </p:sp>
          <p:grpSp>
            <p:nvGrpSpPr>
              <p:cNvPr id="48208" name="Group 80"/>
              <p:cNvGrpSpPr>
                <a:grpSpLocks/>
              </p:cNvGrpSpPr>
              <p:nvPr/>
            </p:nvGrpSpPr>
            <p:grpSpPr bwMode="auto">
              <a:xfrm>
                <a:off x="1968" y="2304"/>
                <a:ext cx="1440" cy="1104"/>
                <a:chOff x="1968" y="2304"/>
                <a:chExt cx="1440" cy="1104"/>
              </a:xfrm>
            </p:grpSpPr>
            <p:sp>
              <p:nvSpPr>
                <p:cNvPr id="48209" name="AutoShape 81"/>
                <p:cNvSpPr>
                  <a:spLocks noChangeArrowheads="1"/>
                </p:cNvSpPr>
                <p:nvPr/>
              </p:nvSpPr>
              <p:spPr bwMode="auto">
                <a:xfrm rot="3121862">
                  <a:off x="3120" y="3120"/>
                  <a:ext cx="240" cy="336"/>
                </a:xfrm>
                <a:prstGeom prst="curvedRightArrow">
                  <a:avLst>
                    <a:gd name="adj1" fmla="val 28000"/>
                    <a:gd name="adj2" fmla="val 56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48210" name="Line 82"/>
                <p:cNvSpPr>
                  <a:spLocks noChangeShapeType="1"/>
                </p:cNvSpPr>
                <p:nvPr/>
              </p:nvSpPr>
              <p:spPr bwMode="auto">
                <a:xfrm flipH="1" flipV="1">
                  <a:off x="2976" y="2400"/>
                  <a:ext cx="192" cy="240"/>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211" name="Line 83"/>
                <p:cNvSpPr>
                  <a:spLocks noChangeShapeType="1"/>
                </p:cNvSpPr>
                <p:nvPr/>
              </p:nvSpPr>
              <p:spPr bwMode="auto">
                <a:xfrm flipH="1">
                  <a:off x="1968" y="2304"/>
                  <a:ext cx="240" cy="9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grpSp>
        </p:grpSp>
        <p:sp>
          <p:nvSpPr>
            <p:cNvPr id="48212" name="AutoShape 84"/>
            <p:cNvSpPr>
              <a:spLocks noChangeArrowheads="1"/>
            </p:cNvSpPr>
            <p:nvPr/>
          </p:nvSpPr>
          <p:spPr bwMode="auto">
            <a:xfrm rot="-17378269">
              <a:off x="912" y="3024"/>
              <a:ext cx="96" cy="192"/>
            </a:xfrm>
            <a:prstGeom prst="curvedLeftArrow">
              <a:avLst>
                <a:gd name="adj1" fmla="val 40000"/>
                <a:gd name="adj2" fmla="val 80000"/>
                <a:gd name="adj3" fmla="val 33333"/>
              </a:avLst>
            </a:prstGeom>
            <a:solidFill>
              <a:srgbClr val="12BA2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48213" name="Group 85"/>
          <p:cNvGrpSpPr>
            <a:grpSpLocks/>
          </p:cNvGrpSpPr>
          <p:nvPr/>
        </p:nvGrpSpPr>
        <p:grpSpPr bwMode="auto">
          <a:xfrm>
            <a:off x="1752600" y="3429000"/>
            <a:ext cx="3124200" cy="2057400"/>
            <a:chOff x="1104" y="2160"/>
            <a:chExt cx="1968" cy="1296"/>
          </a:xfrm>
        </p:grpSpPr>
        <p:grpSp>
          <p:nvGrpSpPr>
            <p:cNvPr id="48214" name="Group 86"/>
            <p:cNvGrpSpPr>
              <a:grpSpLocks/>
            </p:cNvGrpSpPr>
            <p:nvPr/>
          </p:nvGrpSpPr>
          <p:grpSpPr bwMode="auto">
            <a:xfrm>
              <a:off x="1584" y="2160"/>
              <a:ext cx="1488" cy="1056"/>
              <a:chOff x="1584" y="2160"/>
              <a:chExt cx="1488" cy="1056"/>
            </a:xfrm>
          </p:grpSpPr>
          <p:sp>
            <p:nvSpPr>
              <p:cNvPr id="48215" name="AutoShape 87"/>
              <p:cNvSpPr>
                <a:spLocks noChangeArrowheads="1"/>
              </p:cNvSpPr>
              <p:nvPr/>
            </p:nvSpPr>
            <p:spPr bwMode="auto">
              <a:xfrm rot="-2044231">
                <a:off x="1584" y="2160"/>
                <a:ext cx="336" cy="384"/>
              </a:xfrm>
              <a:prstGeom prst="curvedRightArrow">
                <a:avLst>
                  <a:gd name="adj1" fmla="val 22857"/>
                  <a:gd name="adj2" fmla="val 45714"/>
                  <a:gd name="adj3" fmla="val 33333"/>
                </a:avLst>
              </a:prstGeom>
              <a:solidFill>
                <a:srgbClr val="000099"/>
              </a:solidFill>
              <a:ln w="9525">
                <a:solidFill>
                  <a:srgbClr val="000099"/>
                </a:solidFill>
                <a:miter lim="800000"/>
                <a:headEnd/>
                <a:tailEnd/>
              </a:ln>
              <a:effectLst/>
            </p:spPr>
            <p:txBody>
              <a:bodyPr wrap="none" anchor="ctr">
                <a:prstTxWarp prst="textNoShape">
                  <a:avLst/>
                </a:prstTxWarp>
              </a:bodyPr>
              <a:lstStyle/>
              <a:p>
                <a:endParaRPr lang="en-US" dirty="0">
                  <a:latin typeface="Calibri"/>
                </a:endParaRPr>
              </a:p>
            </p:txBody>
          </p:sp>
          <p:sp>
            <p:nvSpPr>
              <p:cNvPr id="48216" name="Line 88"/>
              <p:cNvSpPr>
                <a:spLocks noChangeShapeType="1"/>
              </p:cNvSpPr>
              <p:nvPr/>
            </p:nvSpPr>
            <p:spPr bwMode="auto">
              <a:xfrm flipH="1" flipV="1">
                <a:off x="2784" y="2256"/>
                <a:ext cx="144"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217" name="Line 89"/>
              <p:cNvSpPr>
                <a:spLocks noChangeShapeType="1"/>
              </p:cNvSpPr>
              <p:nvPr/>
            </p:nvSpPr>
            <p:spPr bwMode="auto">
              <a:xfrm flipV="1">
                <a:off x="3024" y="3072"/>
                <a:ext cx="48"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218" name="AutoShape 90"/>
            <p:cNvSpPr>
              <a:spLocks noChangeArrowheads="1"/>
            </p:cNvSpPr>
            <p:nvPr/>
          </p:nvSpPr>
          <p:spPr bwMode="auto">
            <a:xfrm rot="3418568">
              <a:off x="1152" y="3312"/>
              <a:ext cx="96" cy="192"/>
            </a:xfrm>
            <a:prstGeom prst="curvedRightArrow">
              <a:avLst>
                <a:gd name="adj1" fmla="val 40000"/>
                <a:gd name="adj2" fmla="val 80000"/>
                <a:gd name="adj3" fmla="val 33333"/>
              </a:avLst>
            </a:prstGeom>
            <a:solidFill>
              <a:srgbClr val="0A4FFF"/>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spTree>
    <p:extLst>
      <p:ext uri="{BB962C8B-B14F-4D97-AF65-F5344CB8AC3E}">
        <p14:creationId xmlns:p14="http://schemas.microsoft.com/office/powerpoint/2010/main" val="3188793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44"/>
                                        </p:tgtEl>
                                        <p:attrNameLst>
                                          <p:attrName>style.visibility</p:attrName>
                                        </p:attrNameLst>
                                      </p:cBhvr>
                                      <p:to>
                                        <p:strVal val="visible"/>
                                      </p:to>
                                    </p:set>
                                    <p:animEffect transition="in" filter="fade">
                                      <p:cBhvr>
                                        <p:cTn id="7" dur="500"/>
                                        <p:tgtEl>
                                          <p:spTgt spid="48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5"/>
                                        </p:tgtEl>
                                        <p:attrNameLst>
                                          <p:attrName>style.visibility</p:attrName>
                                        </p:attrNameLst>
                                      </p:cBhvr>
                                      <p:to>
                                        <p:strVal val="visible"/>
                                      </p:to>
                                    </p:set>
                                    <p:animEffect transition="in" filter="fade">
                                      <p:cBhvr>
                                        <p:cTn id="12" dur="500"/>
                                        <p:tgtEl>
                                          <p:spTgt spid="48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gtEl>
                                        <p:attrNameLst>
                                          <p:attrName>style.visibility</p:attrName>
                                        </p:attrNameLst>
                                      </p:cBhvr>
                                      <p:to>
                                        <p:strVal val="visible"/>
                                      </p:to>
                                    </p:set>
                                    <p:animEffect transition="in" filter="fade">
                                      <p:cBhvr>
                                        <p:cTn id="17" dur="500"/>
                                        <p:tgtEl>
                                          <p:spTgt spid="48131"/>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48189"/>
                                        </p:tgtEl>
                                        <p:attrNameLst>
                                          <p:attrName>style.visibility</p:attrName>
                                        </p:attrNameLst>
                                      </p:cBhvr>
                                      <p:to>
                                        <p:strVal val="visible"/>
                                      </p:to>
                                    </p:set>
                                    <p:anim calcmode="lin" valueType="num">
                                      <p:cBhvr>
                                        <p:cTn id="22" dur="5000" fill="hold"/>
                                        <p:tgtEl>
                                          <p:spTgt spid="48189"/>
                                        </p:tgtEl>
                                        <p:attrNameLst>
                                          <p:attrName>ppt_w</p:attrName>
                                        </p:attrNameLst>
                                      </p:cBhvr>
                                      <p:tavLst>
                                        <p:tav tm="0" fmla="#ppt_w*sin(2.5*pi*$)">
                                          <p:val>
                                            <p:fltVal val="0"/>
                                          </p:val>
                                        </p:tav>
                                        <p:tav tm="100000">
                                          <p:val>
                                            <p:fltVal val="1"/>
                                          </p:val>
                                        </p:tav>
                                      </p:tavLst>
                                    </p:anim>
                                    <p:anim calcmode="lin" valueType="num">
                                      <p:cBhvr>
                                        <p:cTn id="23" dur="5000" fill="hold"/>
                                        <p:tgtEl>
                                          <p:spTgt spid="4818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8205"/>
                                        </p:tgtEl>
                                        <p:attrNameLst>
                                          <p:attrName>style.visibility</p:attrName>
                                        </p:attrNameLst>
                                      </p:cBhvr>
                                      <p:to>
                                        <p:strVal val="visible"/>
                                      </p:to>
                                    </p:set>
                                    <p:animEffect transition="in" filter="barn(inVertical)">
                                      <p:cBhvr>
                                        <p:cTn id="28" dur="500"/>
                                        <p:tgtEl>
                                          <p:spTgt spid="48205"/>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48163"/>
                                        </p:tgtEl>
                                        <p:attrNameLst>
                                          <p:attrName>style.visibility</p:attrName>
                                        </p:attrNameLst>
                                      </p:cBhvr>
                                      <p:to>
                                        <p:strVal val="visible"/>
                                      </p:to>
                                    </p:set>
                                    <p:anim calcmode="lin" valueType="num">
                                      <p:cBhvr>
                                        <p:cTn id="33" dur="1000" fill="hold"/>
                                        <p:tgtEl>
                                          <p:spTgt spid="48163"/>
                                        </p:tgtEl>
                                        <p:attrNameLst>
                                          <p:attrName>ppt_w</p:attrName>
                                        </p:attrNameLst>
                                      </p:cBhvr>
                                      <p:tavLst>
                                        <p:tav tm="0">
                                          <p:val>
                                            <p:fltVal val="0"/>
                                          </p:val>
                                        </p:tav>
                                        <p:tav tm="100000">
                                          <p:val>
                                            <p:strVal val="#ppt_w"/>
                                          </p:val>
                                        </p:tav>
                                      </p:tavLst>
                                    </p:anim>
                                    <p:anim calcmode="lin" valueType="num">
                                      <p:cBhvr>
                                        <p:cTn id="34" dur="1000" fill="hold"/>
                                        <p:tgtEl>
                                          <p:spTgt spid="48163"/>
                                        </p:tgtEl>
                                        <p:attrNameLst>
                                          <p:attrName>ppt_h</p:attrName>
                                        </p:attrNameLst>
                                      </p:cBhvr>
                                      <p:tavLst>
                                        <p:tav tm="0">
                                          <p:val>
                                            <p:fltVal val="0"/>
                                          </p:val>
                                        </p:tav>
                                        <p:tav tm="100000">
                                          <p:val>
                                            <p:strVal val="#ppt_h"/>
                                          </p:val>
                                        </p:tav>
                                      </p:tavLst>
                                    </p:anim>
                                    <p:anim calcmode="lin" valueType="num">
                                      <p:cBhvr>
                                        <p:cTn id="35" dur="1000" fill="hold"/>
                                        <p:tgtEl>
                                          <p:spTgt spid="4816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81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48213"/>
                                        </p:tgtEl>
                                        <p:attrNameLst>
                                          <p:attrName>style.visibility</p:attrName>
                                        </p:attrNameLst>
                                      </p:cBhvr>
                                      <p:to>
                                        <p:strVal val="visible"/>
                                      </p:to>
                                    </p:set>
                                    <p:animEffect transition="in" filter="blinds(vertical)">
                                      <p:cBhvr>
                                        <p:cTn id="41" dur="500"/>
                                        <p:tgtEl>
                                          <p:spTgt spid="4821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48175"/>
                                        </p:tgtEl>
                                        <p:attrNameLst>
                                          <p:attrName>style.visibility</p:attrName>
                                        </p:attrNameLst>
                                      </p:cBhvr>
                                      <p:to>
                                        <p:strVal val="visible"/>
                                      </p:to>
                                    </p:set>
                                    <p:animEffect transition="in" filter="slide(fromBottom)">
                                      <p:cBhvr>
                                        <p:cTn id="46" dur="500"/>
                                        <p:tgtEl>
                                          <p:spTgt spid="48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1254</TotalTime>
  <Words>4201</Words>
  <Application>Microsoft Macintosh PowerPoint</Application>
  <PresentationFormat>On-screen Show (4:3)</PresentationFormat>
  <Paragraphs>421</Paragraphs>
  <Slides>41</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Equation</vt:lpstr>
      <vt:lpstr>27-750 Texture, Microstructure &amp; Anisotropy Lecture 1:  Introduction Prof. A. D. Rollett</vt:lpstr>
      <vt:lpstr>Anisotropy Example: Drawn Aluminum Cup with Ears</vt:lpstr>
      <vt:lpstr>Transformer Steel</vt:lpstr>
      <vt:lpstr>Books, Links</vt:lpstr>
      <vt:lpstr>Course Objectives</vt:lpstr>
      <vt:lpstr>Lecture List (abbreviated)</vt:lpstr>
      <vt:lpstr>What is microstructure?</vt:lpstr>
      <vt:lpstr>Texture: Quantitative Description</vt:lpstr>
      <vt:lpstr>Euler Angles, Animated</vt:lpstr>
      <vt:lpstr>Texture Measurement</vt:lpstr>
      <vt:lpstr>Electron Back-Scatter Diffraction (EBSD/OIM)</vt:lpstr>
      <vt:lpstr>PF apparatus</vt:lpstr>
      <vt:lpstr>PowerPoint Presentation</vt:lpstr>
      <vt:lpstr>PowerPoint Presentation</vt:lpstr>
      <vt:lpstr>PowerPoint Presentation</vt:lpstr>
      <vt:lpstr>PowerPoint Presentation</vt:lpstr>
      <vt:lpstr>Geometry of {hkl}&lt;uvw&gt;</vt:lpstr>
      <vt:lpstr>Form matrix from Miller Indices</vt:lpstr>
      <vt:lpstr>Matrix with Bunge Angles</vt:lpstr>
      <vt:lpstr>Matrix, Miller Indices</vt:lpstr>
      <vt:lpstr>What is a Grain Boundary?</vt:lpstr>
      <vt:lpstr>Crystal orientations at a g.b.</vt:lpstr>
      <vt:lpstr>Grain Boundary Structure</vt:lpstr>
      <vt:lpstr>PowerPoint Presentation</vt:lpstr>
      <vt:lpstr>PowerPoint Presentation</vt:lpstr>
      <vt:lpstr>Tensor Transformation Rule</vt:lpstr>
      <vt:lpstr>Axis Transformations for Texture</vt:lpstr>
      <vt:lpstr>Axis Transformation: Examples</vt:lpstr>
      <vt:lpstr>Stereology</vt:lpstr>
      <vt:lpstr>Basic relationships in stereology</vt:lpstr>
      <vt:lpstr>Statistics: R package: 1</vt:lpstr>
      <vt:lpstr>Statistics: R package: 2</vt:lpstr>
      <vt:lpstr>Statistics: R package: 3</vt:lpstr>
      <vt:lpstr>Statistics: R package: 4</vt:lpstr>
      <vt:lpstr>Statistics: R package: 5</vt:lpstr>
      <vt:lpstr>Statistics: R package: 6</vt:lpstr>
      <vt:lpstr>3d scatterplot</vt:lpstr>
      <vt:lpstr>Last thoughts</vt:lpstr>
      <vt:lpstr>People</vt:lpstr>
      <vt:lpstr>Summary</vt:lpstr>
      <vt:lpstr>Supplemental Slides</vt:lpstr>
    </vt:vector>
  </TitlesOfParts>
  <Company>Carnegie Mellon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27-301 Microstructure-Properties Lecture 1:  Microstructure Measurement Profs. A. D. Rollett, M. De Graef</dc:title>
  <dc:creator>Anthony Rollett</dc:creator>
  <cp:lastModifiedBy>Anthony Rollett</cp:lastModifiedBy>
  <cp:revision>71</cp:revision>
  <dcterms:created xsi:type="dcterms:W3CDTF">2012-08-11T20:01:38Z</dcterms:created>
  <dcterms:modified xsi:type="dcterms:W3CDTF">2016-01-12T03:36:35Z</dcterms:modified>
</cp:coreProperties>
</file>